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6D_BE00D84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4"/>
  </p:sldMasterIdLst>
  <p:notesMasterIdLst>
    <p:notesMasterId r:id="rId51"/>
  </p:notesMasterIdLst>
  <p:sldIdLst>
    <p:sldId id="356" r:id="rId5"/>
    <p:sldId id="257" r:id="rId6"/>
    <p:sldId id="258" r:id="rId7"/>
    <p:sldId id="259" r:id="rId8"/>
    <p:sldId id="260" r:id="rId9"/>
    <p:sldId id="378" r:id="rId10"/>
    <p:sldId id="350" r:id="rId11"/>
    <p:sldId id="367" r:id="rId12"/>
    <p:sldId id="353" r:id="rId13"/>
    <p:sldId id="351" r:id="rId14"/>
    <p:sldId id="352" r:id="rId15"/>
    <p:sldId id="271" r:id="rId16"/>
    <p:sldId id="365" r:id="rId17"/>
    <p:sldId id="355" r:id="rId18"/>
    <p:sldId id="321" r:id="rId19"/>
    <p:sldId id="322" r:id="rId20"/>
    <p:sldId id="369" r:id="rId21"/>
    <p:sldId id="316" r:id="rId22"/>
    <p:sldId id="370" r:id="rId23"/>
    <p:sldId id="368" r:id="rId24"/>
    <p:sldId id="358" r:id="rId25"/>
    <p:sldId id="371" r:id="rId26"/>
    <p:sldId id="372" r:id="rId27"/>
    <p:sldId id="373" r:id="rId28"/>
    <p:sldId id="374" r:id="rId29"/>
    <p:sldId id="375" r:id="rId30"/>
    <p:sldId id="377" r:id="rId31"/>
    <p:sldId id="275" r:id="rId32"/>
    <p:sldId id="276" r:id="rId33"/>
    <p:sldId id="334" r:id="rId34"/>
    <p:sldId id="317" r:id="rId35"/>
    <p:sldId id="324" r:id="rId36"/>
    <p:sldId id="335" r:id="rId37"/>
    <p:sldId id="343" r:id="rId38"/>
    <p:sldId id="293" r:id="rId39"/>
    <p:sldId id="357" r:id="rId40"/>
    <p:sldId id="310" r:id="rId41"/>
    <p:sldId id="311" r:id="rId42"/>
    <p:sldId id="312" r:id="rId43"/>
    <p:sldId id="328" r:id="rId44"/>
    <p:sldId id="341" r:id="rId45"/>
    <p:sldId id="344" r:id="rId46"/>
    <p:sldId id="333" r:id="rId47"/>
    <p:sldId id="313" r:id="rId48"/>
    <p:sldId id="345" r:id="rId49"/>
    <p:sldId id="342" r:id="rId50"/>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3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62F808-8AD5-6B98-1367-C2E3DECDD67F}" name="Alan Burnett" initials="AB" userId="S::alan.burnett@thomas-lloyd.com::7d633f6b-2c6e-4e0d-aa6f-b034b1181106" providerId="AD"/>
  <p188:author id="{B99CE73E-F3D3-DB07-6B82-2D7D00252A55}" name="FGS Global" initials="AC" userId="FGS Global" providerId="None"/>
  <p188:author id="{8D9FA7CE-E65B-1ADC-5C40-FCB85A3E7BFF}" name="Amy Platts" initials="AP" userId="S::amy.platts@fgsglobal.com::55fc85df-a831-4296-8a31-8a730e0f8f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87" autoAdjust="0"/>
    <p:restoredTop sz="93405" autoAdjust="0"/>
  </p:normalViewPr>
  <p:slideViewPr>
    <p:cSldViewPr snapToGrid="0">
      <p:cViewPr varScale="1">
        <p:scale>
          <a:sx n="123" d="100"/>
          <a:sy n="123" d="100"/>
        </p:scale>
        <p:origin x="336" y="184"/>
      </p:cViewPr>
      <p:guideLst>
        <p:guide orient="horz" pos="2880"/>
        <p:guide pos="21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v.bansal\Desktop\Office\Presentation%20and%20Prospectus\Sep%202024\Pipeline.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v.bansal\Desktop\Office\Presentation%20and%20Prospectus\Sep%202024\Pipeline.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file:///C:\Users\v.bansal\Desktop\Office\Presentation%20and%20Prospectus\Sep%202024\Pipeline.xlsx"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file:///C:\Users\v.bansal\Desktop\Office\Presentation%20and%20Prospectus\Sep%202024\Pipeline.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oleObject" Target="https://thomaslloyd0-my.sharepoint.com/personal/r_shinde_thomas-lloyd_com/Documents/1-Country-mapping/Data%20analysis/Country%20mapping%20analysis%20and%20data.xlsx" TargetMode="External"/><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oleObject" Target="https://thomaslloyd0-my.sharepoint.com/personal/r_shinde_thomas-lloyd_com/Documents/1-Country-mapping/Data%20analysis/Country%20mapping%20analysis%20and%20data.xlsx"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Arbeitsblat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0499984895856933"/>
          <c:y val="2.9147545230971982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de-DE"/>
        </a:p>
      </c:txPr>
    </c:title>
    <c:autoTitleDeleted val="0"/>
    <c:plotArea>
      <c:layout>
        <c:manualLayout>
          <c:layoutTarget val="inner"/>
          <c:xMode val="edge"/>
          <c:yMode val="edge"/>
          <c:x val="0.22595760267041248"/>
          <c:y val="0.13190883525083208"/>
          <c:w val="0.54808498346096335"/>
          <c:h val="0.74028262153480828"/>
        </c:manualLayout>
      </c:layout>
      <c:doughnutChart>
        <c:varyColors val="1"/>
        <c:ser>
          <c:idx val="0"/>
          <c:order val="0"/>
          <c:tx>
            <c:strRef>
              <c:f>Sheet1!$B$1</c:f>
              <c:strCache>
                <c:ptCount val="1"/>
                <c:pt idx="0">
                  <c:v>Technology</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3F14-4E14-8F6F-BF240C6B6C6C}"/>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3F14-4E14-8F6F-BF240C6B6C6C}"/>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3F14-4E14-8F6F-BF240C6B6C6C}"/>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3F14-4E14-8F6F-BF240C6B6C6C}"/>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3F14-4E14-8F6F-BF240C6B6C6C}"/>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3F14-4E14-8F6F-BF240C6B6C6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e-DE"/>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Biomass power</c:v>
                </c:pt>
                <c:pt idx="1">
                  <c:v>Solar Power</c:v>
                </c:pt>
                <c:pt idx="2">
                  <c:v>Hybrid Power</c:v>
                </c:pt>
                <c:pt idx="3">
                  <c:v>Water Solutions</c:v>
                </c:pt>
                <c:pt idx="4">
                  <c:v>Biofuel</c:v>
                </c:pt>
                <c:pt idx="5">
                  <c:v>Decarbonisation</c:v>
                </c:pt>
              </c:strCache>
            </c:strRef>
          </c:cat>
          <c:val>
            <c:numRef>
              <c:f>Sheet1!$B$2:$B$7</c:f>
              <c:numCache>
                <c:formatCode>General</c:formatCode>
                <c:ptCount val="6"/>
                <c:pt idx="0">
                  <c:v>282.7</c:v>
                </c:pt>
                <c:pt idx="1">
                  <c:v>72</c:v>
                </c:pt>
                <c:pt idx="2">
                  <c:v>57</c:v>
                </c:pt>
                <c:pt idx="3">
                  <c:v>109.1</c:v>
                </c:pt>
                <c:pt idx="4">
                  <c:v>101</c:v>
                </c:pt>
                <c:pt idx="5">
                  <c:v>8.25</c:v>
                </c:pt>
              </c:numCache>
            </c:numRef>
          </c:val>
          <c:extLst>
            <c:ext xmlns:c16="http://schemas.microsoft.com/office/drawing/2014/chart" uri="{C3380CC4-5D6E-409C-BE32-E72D297353CC}">
              <c16:uniqueId val="{00000000-8617-40B2-B70B-E1CA43989AC5}"/>
            </c:ext>
          </c:extLst>
        </c:ser>
        <c:dLbls>
          <c:showLegendKey val="0"/>
          <c:showVal val="0"/>
          <c:showCatName val="0"/>
          <c:showSerName val="0"/>
          <c:showPercent val="1"/>
          <c:showBubbleSize val="0"/>
          <c:showLeaderLines val="1"/>
        </c:dLbls>
        <c:firstSliceAng val="0"/>
        <c:holeSize val="70"/>
      </c:doughnut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baseline="0">
                <a:solidFill>
                  <a:schemeClr val="tx1">
                    <a:lumMod val="65000"/>
                    <a:lumOff val="35000"/>
                  </a:schemeClr>
                </a:solidFill>
                <a:latin typeface="+mn-lt"/>
                <a:ea typeface="+mn-ea"/>
                <a:cs typeface="+mn-cs"/>
              </a:defRPr>
            </a:pPr>
            <a:r>
              <a:rPr lang="en-US" sz="1400" b="1" i="0" u="none" strike="noStrike" baseline="0">
                <a:solidFill>
                  <a:sysClr val="windowText" lastClr="000000">
                    <a:lumMod val="65000"/>
                    <a:lumOff val="35000"/>
                  </a:sysClr>
                </a:solidFill>
                <a:latin typeface="Calibri" panose="020F0502020204030204"/>
              </a:rPr>
              <a:t>Biomass Power</a:t>
            </a:r>
          </a:p>
        </c:rich>
      </c:tx>
      <c:overlay val="0"/>
      <c:spPr>
        <a:noFill/>
        <a:ln>
          <a:noFill/>
        </a:ln>
        <a:effectLst/>
      </c:spPr>
      <c:txPr>
        <a:bodyPr rot="0" spcFirstLastPara="1" vertOverflow="ellipsis" vert="horz" wrap="square" anchor="ctr" anchorCtr="1"/>
        <a:lstStyle/>
        <a:p>
          <a:pPr>
            <a:defRPr sz="1400" b="1" i="0" u="none" strike="noStrike"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Sheet3!$C$3</c:f>
              <c:strCache>
                <c:ptCount val="1"/>
                <c:pt idx="0">
                  <c:v>MW</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baseline="0">
                    <a:solidFill>
                      <a:schemeClr val="lt1"/>
                    </a:solidFill>
                    <a:latin typeface="+mn-lt"/>
                    <a:ea typeface="+mn-ea"/>
                    <a:cs typeface="+mn-cs"/>
                  </a:defRPr>
                </a:pPr>
                <a:endParaRPr lang="de-DE"/>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Sheet3!$B$4:$B$8</c:f>
              <c:strCache>
                <c:ptCount val="5"/>
                <c:pt idx="0">
                  <c:v>Philippines</c:v>
                </c:pt>
                <c:pt idx="1">
                  <c:v>India</c:v>
                </c:pt>
                <c:pt idx="2">
                  <c:v>Vietnam</c:v>
                </c:pt>
                <c:pt idx="3">
                  <c:v>Thailand</c:v>
                </c:pt>
                <c:pt idx="4">
                  <c:v>Indonesia</c:v>
                </c:pt>
              </c:strCache>
            </c:strRef>
          </c:cat>
          <c:val>
            <c:numRef>
              <c:f>Sheet3!$C$4:$C$8</c:f>
              <c:numCache>
                <c:formatCode>General</c:formatCode>
                <c:ptCount val="5"/>
                <c:pt idx="0">
                  <c:v>305</c:v>
                </c:pt>
                <c:pt idx="1">
                  <c:v>25</c:v>
                </c:pt>
                <c:pt idx="2">
                  <c:v>25</c:v>
                </c:pt>
                <c:pt idx="3">
                  <c:v>25</c:v>
                </c:pt>
                <c:pt idx="4">
                  <c:v>200</c:v>
                </c:pt>
              </c:numCache>
            </c:numRef>
          </c:val>
          <c:extLst>
            <c:ext xmlns:c16="http://schemas.microsoft.com/office/drawing/2014/chart" uri="{C3380CC4-5D6E-409C-BE32-E72D297353CC}">
              <c16:uniqueId val="{00000000-D987-4F0A-BF3D-8733CB7D220E}"/>
            </c:ext>
          </c:extLst>
        </c:ser>
        <c:ser>
          <c:idx val="1"/>
          <c:order val="1"/>
          <c:tx>
            <c:strRef>
              <c:f>Sheet3!$D$3</c:f>
              <c:strCache>
                <c:ptCount val="1"/>
                <c:pt idx="0">
                  <c:v>Investment</c:v>
                </c:pt>
              </c:strCache>
            </c:strRef>
          </c:tx>
          <c:spPr>
            <a:solidFill>
              <a:schemeClr val="accent2"/>
            </a:solidFill>
            <a:ln w="19050">
              <a:solidFill>
                <a:schemeClr val="lt1"/>
              </a:solidFill>
            </a:ln>
            <a:effectLst/>
          </c:spPr>
          <c:invertIfNegative val="0"/>
          <c:dLbls>
            <c:delete val="1"/>
          </c:dLbls>
          <c:cat>
            <c:strRef>
              <c:f>Sheet3!$B$4:$B$8</c:f>
              <c:strCache>
                <c:ptCount val="5"/>
                <c:pt idx="0">
                  <c:v>Philippines</c:v>
                </c:pt>
                <c:pt idx="1">
                  <c:v>India</c:v>
                </c:pt>
                <c:pt idx="2">
                  <c:v>Vietnam</c:v>
                </c:pt>
                <c:pt idx="3">
                  <c:v>Thailand</c:v>
                </c:pt>
                <c:pt idx="4">
                  <c:v>Indonesia</c:v>
                </c:pt>
              </c:strCache>
            </c:strRef>
          </c:cat>
          <c:val>
            <c:numRef>
              <c:f>Sheet3!$D$4:$D$8</c:f>
              <c:numCache>
                <c:formatCode>General</c:formatCode>
                <c:ptCount val="5"/>
                <c:pt idx="0" formatCode="0">
                  <c:v>150.69999999999999</c:v>
                </c:pt>
                <c:pt idx="1">
                  <c:v>24</c:v>
                </c:pt>
                <c:pt idx="2">
                  <c:v>24</c:v>
                </c:pt>
                <c:pt idx="3">
                  <c:v>24</c:v>
                </c:pt>
                <c:pt idx="4">
                  <c:v>60</c:v>
                </c:pt>
              </c:numCache>
            </c:numRef>
          </c:val>
          <c:extLst>
            <c:ext xmlns:c16="http://schemas.microsoft.com/office/drawing/2014/chart" uri="{C3380CC4-5D6E-409C-BE32-E72D297353CC}">
              <c16:uniqueId val="{00000001-D987-4F0A-BF3D-8733CB7D220E}"/>
            </c:ext>
          </c:extLst>
        </c:ser>
        <c:ser>
          <c:idx val="2"/>
          <c:order val="2"/>
          <c:tx>
            <c:strRef>
              <c:f>Sheet3!$E$3</c:f>
              <c:strCache>
                <c:ptCount val="1"/>
                <c:pt idx="0">
                  <c:v>Revenue</c:v>
                </c:pt>
              </c:strCache>
            </c:strRef>
          </c:tx>
          <c:spPr>
            <a:solidFill>
              <a:schemeClr val="accent3"/>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baseline="0">
                    <a:solidFill>
                      <a:schemeClr val="lt1"/>
                    </a:solidFill>
                    <a:latin typeface="+mn-lt"/>
                    <a:ea typeface="+mn-ea"/>
                    <a:cs typeface="+mn-cs"/>
                  </a:defRPr>
                </a:pPr>
                <a:endParaRPr lang="de-DE"/>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Sheet3!$B$4:$B$8</c:f>
              <c:strCache>
                <c:ptCount val="5"/>
                <c:pt idx="0">
                  <c:v>Philippines</c:v>
                </c:pt>
                <c:pt idx="1">
                  <c:v>India</c:v>
                </c:pt>
                <c:pt idx="2">
                  <c:v>Vietnam</c:v>
                </c:pt>
                <c:pt idx="3">
                  <c:v>Thailand</c:v>
                </c:pt>
                <c:pt idx="4">
                  <c:v>Indonesia</c:v>
                </c:pt>
              </c:strCache>
            </c:strRef>
          </c:cat>
          <c:val>
            <c:numRef>
              <c:f>Sheet3!$E$4:$E$8</c:f>
              <c:numCache>
                <c:formatCode>General</c:formatCode>
                <c:ptCount val="5"/>
                <c:pt idx="0" formatCode="0">
                  <c:v>238.773</c:v>
                </c:pt>
                <c:pt idx="1">
                  <c:v>18</c:v>
                </c:pt>
                <c:pt idx="2">
                  <c:v>18</c:v>
                </c:pt>
                <c:pt idx="3">
                  <c:v>18</c:v>
                </c:pt>
                <c:pt idx="4">
                  <c:v>150</c:v>
                </c:pt>
              </c:numCache>
            </c:numRef>
          </c:val>
          <c:extLst>
            <c:ext xmlns:c16="http://schemas.microsoft.com/office/drawing/2014/chart" uri="{C3380CC4-5D6E-409C-BE32-E72D297353CC}">
              <c16:uniqueId val="{00000002-D987-4F0A-BF3D-8733CB7D220E}"/>
            </c:ext>
          </c:extLst>
        </c:ser>
        <c:dLbls>
          <c:showLegendKey val="0"/>
          <c:showVal val="0"/>
          <c:showCatName val="1"/>
          <c:showSerName val="0"/>
          <c:showPercent val="0"/>
          <c:showBubbleSize val="0"/>
        </c:dLbls>
        <c:gapWidth val="100"/>
        <c:axId val="174746160"/>
        <c:axId val="174746640"/>
      </c:barChart>
      <c:catAx>
        <c:axId val="1747461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baseline="0">
                <a:solidFill>
                  <a:schemeClr val="tx1">
                    <a:lumMod val="65000"/>
                    <a:lumOff val="35000"/>
                  </a:schemeClr>
                </a:solidFill>
                <a:latin typeface="+mn-lt"/>
                <a:ea typeface="+mn-ea"/>
                <a:cs typeface="+mn-cs"/>
              </a:defRPr>
            </a:pPr>
            <a:endParaRPr lang="de-DE"/>
          </a:p>
        </c:txPr>
        <c:crossAx val="174746640"/>
        <c:crosses val="autoZero"/>
        <c:auto val="1"/>
        <c:lblAlgn val="ctr"/>
        <c:lblOffset val="100"/>
        <c:noMultiLvlLbl val="0"/>
      </c:catAx>
      <c:valAx>
        <c:axId val="174746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de-DE"/>
          </a:p>
        </c:txPr>
        <c:crossAx val="174746160"/>
        <c:crosses val="autoZero"/>
        <c:crossBetween val="between"/>
        <c:majorUnit val="30"/>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Solar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Sheet3!$C$10</c:f>
              <c:strCache>
                <c:ptCount val="1"/>
                <c:pt idx="0">
                  <c:v>MW</c:v>
                </c:pt>
              </c:strCache>
            </c:strRef>
          </c:tx>
          <c:spPr>
            <a:solidFill>
              <a:schemeClr val="accent1"/>
            </a:solidFill>
            <a:ln>
              <a:noFill/>
            </a:ln>
            <a:effectLst/>
          </c:spPr>
          <c:invertIfNegative val="0"/>
          <c:cat>
            <c:strRef>
              <c:f>Sheet3!$B$11:$B$12</c:f>
              <c:strCache>
                <c:ptCount val="2"/>
                <c:pt idx="0">
                  <c:v>Philippines</c:v>
                </c:pt>
                <c:pt idx="1">
                  <c:v>India</c:v>
                </c:pt>
              </c:strCache>
            </c:strRef>
          </c:cat>
          <c:val>
            <c:numRef>
              <c:f>Sheet3!$C$11:$C$12</c:f>
              <c:numCache>
                <c:formatCode>General</c:formatCode>
                <c:ptCount val="2"/>
                <c:pt idx="0">
                  <c:v>70</c:v>
                </c:pt>
                <c:pt idx="1">
                  <c:v>675</c:v>
                </c:pt>
              </c:numCache>
            </c:numRef>
          </c:val>
          <c:extLst>
            <c:ext xmlns:c16="http://schemas.microsoft.com/office/drawing/2014/chart" uri="{C3380CC4-5D6E-409C-BE32-E72D297353CC}">
              <c16:uniqueId val="{00000000-33E8-458F-85CA-1C83B6584272}"/>
            </c:ext>
          </c:extLst>
        </c:ser>
        <c:ser>
          <c:idx val="1"/>
          <c:order val="1"/>
          <c:tx>
            <c:strRef>
              <c:f>Sheet3!$D$10</c:f>
              <c:strCache>
                <c:ptCount val="1"/>
                <c:pt idx="0">
                  <c:v>Investment</c:v>
                </c:pt>
              </c:strCache>
            </c:strRef>
          </c:tx>
          <c:spPr>
            <a:solidFill>
              <a:schemeClr val="accent2"/>
            </a:solidFill>
            <a:ln>
              <a:noFill/>
            </a:ln>
            <a:effectLst/>
          </c:spPr>
          <c:invertIfNegative val="0"/>
          <c:cat>
            <c:strRef>
              <c:f>Sheet3!$B$11:$B$12</c:f>
              <c:strCache>
                <c:ptCount val="2"/>
                <c:pt idx="0">
                  <c:v>Philippines</c:v>
                </c:pt>
                <c:pt idx="1">
                  <c:v>India</c:v>
                </c:pt>
              </c:strCache>
            </c:strRef>
          </c:cat>
          <c:val>
            <c:numRef>
              <c:f>Sheet3!$D$11:$D$12</c:f>
              <c:numCache>
                <c:formatCode>General</c:formatCode>
                <c:ptCount val="2"/>
                <c:pt idx="0" formatCode="0">
                  <c:v>36.28</c:v>
                </c:pt>
                <c:pt idx="1">
                  <c:v>92.7</c:v>
                </c:pt>
              </c:numCache>
            </c:numRef>
          </c:val>
          <c:extLst>
            <c:ext xmlns:c16="http://schemas.microsoft.com/office/drawing/2014/chart" uri="{C3380CC4-5D6E-409C-BE32-E72D297353CC}">
              <c16:uniqueId val="{00000001-33E8-458F-85CA-1C83B6584272}"/>
            </c:ext>
          </c:extLst>
        </c:ser>
        <c:ser>
          <c:idx val="2"/>
          <c:order val="2"/>
          <c:tx>
            <c:strRef>
              <c:f>Sheet3!$E$10</c:f>
              <c:strCache>
                <c:ptCount val="1"/>
                <c:pt idx="0">
                  <c:v>Revenue</c:v>
                </c:pt>
              </c:strCache>
            </c:strRef>
          </c:tx>
          <c:spPr>
            <a:solidFill>
              <a:schemeClr val="accent3"/>
            </a:solidFill>
            <a:ln>
              <a:noFill/>
            </a:ln>
            <a:effectLst/>
          </c:spPr>
          <c:invertIfNegative val="0"/>
          <c:cat>
            <c:strRef>
              <c:f>Sheet3!$B$11:$B$12</c:f>
              <c:strCache>
                <c:ptCount val="2"/>
                <c:pt idx="0">
                  <c:v>Philippines</c:v>
                </c:pt>
                <c:pt idx="1">
                  <c:v>India</c:v>
                </c:pt>
              </c:strCache>
            </c:strRef>
          </c:cat>
          <c:val>
            <c:numRef>
              <c:f>Sheet3!$E$11:$E$12</c:f>
              <c:numCache>
                <c:formatCode>General</c:formatCode>
                <c:ptCount val="2"/>
                <c:pt idx="0" formatCode="0">
                  <c:v>7.867</c:v>
                </c:pt>
                <c:pt idx="1">
                  <c:v>47.699999999999996</c:v>
                </c:pt>
              </c:numCache>
            </c:numRef>
          </c:val>
          <c:extLst>
            <c:ext xmlns:c16="http://schemas.microsoft.com/office/drawing/2014/chart" uri="{C3380CC4-5D6E-409C-BE32-E72D297353CC}">
              <c16:uniqueId val="{00000002-33E8-458F-85CA-1C83B6584272}"/>
            </c:ext>
          </c:extLst>
        </c:ser>
        <c:dLbls>
          <c:showLegendKey val="0"/>
          <c:showVal val="0"/>
          <c:showCatName val="0"/>
          <c:showSerName val="0"/>
          <c:showPercent val="0"/>
          <c:showBubbleSize val="0"/>
        </c:dLbls>
        <c:gapWidth val="219"/>
        <c:overlap val="-27"/>
        <c:axId val="234985216"/>
        <c:axId val="234983776"/>
      </c:barChart>
      <c:catAx>
        <c:axId val="23498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234983776"/>
        <c:crosses val="autoZero"/>
        <c:auto val="1"/>
        <c:lblAlgn val="ctr"/>
        <c:lblOffset val="100"/>
        <c:noMultiLvlLbl val="0"/>
      </c:catAx>
      <c:valAx>
        <c:axId val="234983776"/>
        <c:scaling>
          <c:orientation val="minMax"/>
          <c:max val="700"/>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34985216"/>
        <c:crosses val="autoZero"/>
        <c:crossBetween val="between"/>
        <c:majorUnit val="50"/>
        <c:minorUnit val="20"/>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Water</a:t>
            </a:r>
            <a:r>
              <a:rPr lang="en-GB" b="1" baseline="0"/>
              <a:t> Solutions</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clustered"/>
        <c:varyColors val="0"/>
        <c:ser>
          <c:idx val="0"/>
          <c:order val="0"/>
          <c:tx>
            <c:strRef>
              <c:f>Sheet3!$C$14</c:f>
              <c:strCache>
                <c:ptCount val="1"/>
                <c:pt idx="0">
                  <c:v>No.</c:v>
                </c:pt>
              </c:strCache>
            </c:strRef>
          </c:tx>
          <c:spPr>
            <a:solidFill>
              <a:schemeClr val="accent1"/>
            </a:solidFill>
            <a:ln>
              <a:noFill/>
            </a:ln>
            <a:effectLst/>
          </c:spPr>
          <c:invertIfNegative val="0"/>
          <c:cat>
            <c:strRef>
              <c:f>Sheet3!$B$15:$B$18</c:f>
              <c:strCache>
                <c:ptCount val="4"/>
                <c:pt idx="0">
                  <c:v>Malaysia</c:v>
                </c:pt>
                <c:pt idx="1">
                  <c:v>Egypt</c:v>
                </c:pt>
                <c:pt idx="2">
                  <c:v>USA, Mexico</c:v>
                </c:pt>
                <c:pt idx="3">
                  <c:v>India, Vietnam, Phlippines, Indonesia</c:v>
                </c:pt>
              </c:strCache>
            </c:strRef>
          </c:cat>
          <c:val>
            <c:numRef>
              <c:f>Sheet3!$C$15:$C$18</c:f>
              <c:numCache>
                <c:formatCode>General</c:formatCode>
                <c:ptCount val="4"/>
                <c:pt idx="0">
                  <c:v>60</c:v>
                </c:pt>
                <c:pt idx="1">
                  <c:v>50</c:v>
                </c:pt>
                <c:pt idx="2">
                  <c:v>50</c:v>
                </c:pt>
                <c:pt idx="3">
                  <c:v>50</c:v>
                </c:pt>
              </c:numCache>
            </c:numRef>
          </c:val>
          <c:extLst>
            <c:ext xmlns:c16="http://schemas.microsoft.com/office/drawing/2014/chart" uri="{C3380CC4-5D6E-409C-BE32-E72D297353CC}">
              <c16:uniqueId val="{00000000-54B7-4877-8D04-02B634FA5E12}"/>
            </c:ext>
          </c:extLst>
        </c:ser>
        <c:ser>
          <c:idx val="1"/>
          <c:order val="1"/>
          <c:tx>
            <c:strRef>
              <c:f>Sheet3!$D$14</c:f>
              <c:strCache>
                <c:ptCount val="1"/>
                <c:pt idx="0">
                  <c:v>Investment</c:v>
                </c:pt>
              </c:strCache>
            </c:strRef>
          </c:tx>
          <c:spPr>
            <a:solidFill>
              <a:schemeClr val="accent2"/>
            </a:solidFill>
            <a:ln>
              <a:noFill/>
            </a:ln>
            <a:effectLst/>
          </c:spPr>
          <c:invertIfNegative val="0"/>
          <c:cat>
            <c:strRef>
              <c:f>Sheet3!$B$15:$B$18</c:f>
              <c:strCache>
                <c:ptCount val="4"/>
                <c:pt idx="0">
                  <c:v>Malaysia</c:v>
                </c:pt>
                <c:pt idx="1">
                  <c:v>Egypt</c:v>
                </c:pt>
                <c:pt idx="2">
                  <c:v>USA, Mexico</c:v>
                </c:pt>
                <c:pt idx="3">
                  <c:v>India, Vietnam, Phlippines, Indonesia</c:v>
                </c:pt>
              </c:strCache>
            </c:strRef>
          </c:cat>
          <c:val>
            <c:numRef>
              <c:f>Sheet3!$D$15:$D$18</c:f>
              <c:numCache>
                <c:formatCode>General</c:formatCode>
                <c:ptCount val="4"/>
                <c:pt idx="0">
                  <c:v>19</c:v>
                </c:pt>
                <c:pt idx="1">
                  <c:v>46.92</c:v>
                </c:pt>
                <c:pt idx="2">
                  <c:v>15.18</c:v>
                </c:pt>
                <c:pt idx="3">
                  <c:v>28.05</c:v>
                </c:pt>
              </c:numCache>
            </c:numRef>
          </c:val>
          <c:extLst>
            <c:ext xmlns:c16="http://schemas.microsoft.com/office/drawing/2014/chart" uri="{C3380CC4-5D6E-409C-BE32-E72D297353CC}">
              <c16:uniqueId val="{00000001-54B7-4877-8D04-02B634FA5E12}"/>
            </c:ext>
          </c:extLst>
        </c:ser>
        <c:ser>
          <c:idx val="2"/>
          <c:order val="2"/>
          <c:tx>
            <c:strRef>
              <c:f>Sheet3!$E$14</c:f>
              <c:strCache>
                <c:ptCount val="1"/>
                <c:pt idx="0">
                  <c:v>Revenue</c:v>
                </c:pt>
              </c:strCache>
            </c:strRef>
          </c:tx>
          <c:spPr>
            <a:solidFill>
              <a:schemeClr val="accent3"/>
            </a:solidFill>
            <a:ln>
              <a:noFill/>
            </a:ln>
            <a:effectLst/>
          </c:spPr>
          <c:invertIfNegative val="0"/>
          <c:cat>
            <c:strRef>
              <c:f>Sheet3!$B$15:$B$18</c:f>
              <c:strCache>
                <c:ptCount val="4"/>
                <c:pt idx="0">
                  <c:v>Malaysia</c:v>
                </c:pt>
                <c:pt idx="1">
                  <c:v>Egypt</c:v>
                </c:pt>
                <c:pt idx="2">
                  <c:v>USA, Mexico</c:v>
                </c:pt>
                <c:pt idx="3">
                  <c:v>India, Vietnam, Phlippines, Indonesia</c:v>
                </c:pt>
              </c:strCache>
            </c:strRef>
          </c:cat>
          <c:val>
            <c:numRef>
              <c:f>Sheet3!$E$15:$E$18</c:f>
              <c:numCache>
                <c:formatCode>General</c:formatCode>
                <c:ptCount val="4"/>
                <c:pt idx="0">
                  <c:v>2.7</c:v>
                </c:pt>
                <c:pt idx="1">
                  <c:v>7.64</c:v>
                </c:pt>
                <c:pt idx="2">
                  <c:v>1.996</c:v>
                </c:pt>
                <c:pt idx="3">
                  <c:v>4.34</c:v>
                </c:pt>
              </c:numCache>
            </c:numRef>
          </c:val>
          <c:extLst>
            <c:ext xmlns:c16="http://schemas.microsoft.com/office/drawing/2014/chart" uri="{C3380CC4-5D6E-409C-BE32-E72D297353CC}">
              <c16:uniqueId val="{00000002-54B7-4877-8D04-02B634FA5E12}"/>
            </c:ext>
          </c:extLst>
        </c:ser>
        <c:dLbls>
          <c:showLegendKey val="0"/>
          <c:showVal val="0"/>
          <c:showCatName val="0"/>
          <c:showSerName val="0"/>
          <c:showPercent val="0"/>
          <c:showBubbleSize val="0"/>
        </c:dLbls>
        <c:gapWidth val="219"/>
        <c:overlap val="-27"/>
        <c:axId val="1878916272"/>
        <c:axId val="1878920112"/>
      </c:barChart>
      <c:catAx>
        <c:axId val="187891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878920112"/>
        <c:crosses val="autoZero"/>
        <c:auto val="1"/>
        <c:lblAlgn val="ctr"/>
        <c:lblOffset val="100"/>
        <c:noMultiLvlLbl val="0"/>
      </c:catAx>
      <c:valAx>
        <c:axId val="1878920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789162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dirty="0"/>
              <a:t>Bio-Fuel/Carbon Credits: Philippines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Sheet3!$O$20</c:f>
              <c:strCache>
                <c:ptCount val="1"/>
                <c:pt idx="0">
                  <c:v>Bio-Fuel</c:v>
                </c:pt>
              </c:strCache>
            </c:strRef>
          </c:tx>
          <c:spPr>
            <a:solidFill>
              <a:schemeClr val="accent1"/>
            </a:solidFill>
            <a:ln>
              <a:noFill/>
            </a:ln>
            <a:effectLst/>
          </c:spPr>
          <c:invertIfNegative val="0"/>
          <c:cat>
            <c:strRef>
              <c:f>Sheet3!$P$19:$Q$19</c:f>
              <c:strCache>
                <c:ptCount val="2"/>
                <c:pt idx="0">
                  <c:v>Investment</c:v>
                </c:pt>
                <c:pt idx="1">
                  <c:v>Revenue</c:v>
                </c:pt>
              </c:strCache>
            </c:strRef>
          </c:cat>
          <c:val>
            <c:numRef>
              <c:f>Sheet3!$P$20:$Q$20</c:f>
              <c:numCache>
                <c:formatCode>General</c:formatCode>
                <c:ptCount val="2"/>
                <c:pt idx="0">
                  <c:v>101</c:v>
                </c:pt>
                <c:pt idx="1">
                  <c:v>105</c:v>
                </c:pt>
              </c:numCache>
            </c:numRef>
          </c:val>
          <c:extLst>
            <c:ext xmlns:c16="http://schemas.microsoft.com/office/drawing/2014/chart" uri="{C3380CC4-5D6E-409C-BE32-E72D297353CC}">
              <c16:uniqueId val="{00000000-32EA-4D42-9197-DD73F12A7EC9}"/>
            </c:ext>
          </c:extLst>
        </c:ser>
        <c:ser>
          <c:idx val="1"/>
          <c:order val="1"/>
          <c:tx>
            <c:strRef>
              <c:f>Sheet3!$O$21</c:f>
              <c:strCache>
                <c:ptCount val="1"/>
                <c:pt idx="0">
                  <c:v>Carbon Credit Projects</c:v>
                </c:pt>
              </c:strCache>
            </c:strRef>
          </c:tx>
          <c:spPr>
            <a:solidFill>
              <a:schemeClr val="accent2"/>
            </a:solidFill>
            <a:ln>
              <a:noFill/>
            </a:ln>
            <a:effectLst/>
          </c:spPr>
          <c:invertIfNegative val="0"/>
          <c:cat>
            <c:strRef>
              <c:f>Sheet3!$P$19:$Q$19</c:f>
              <c:strCache>
                <c:ptCount val="2"/>
                <c:pt idx="0">
                  <c:v>Investment</c:v>
                </c:pt>
                <c:pt idx="1">
                  <c:v>Revenue</c:v>
                </c:pt>
              </c:strCache>
            </c:strRef>
          </c:cat>
          <c:val>
            <c:numRef>
              <c:f>Sheet3!$P$21:$Q$21</c:f>
              <c:numCache>
                <c:formatCode>General</c:formatCode>
                <c:ptCount val="2"/>
                <c:pt idx="0">
                  <c:v>8.25</c:v>
                </c:pt>
                <c:pt idx="1">
                  <c:v>1.8</c:v>
                </c:pt>
              </c:numCache>
            </c:numRef>
          </c:val>
          <c:extLst>
            <c:ext xmlns:c16="http://schemas.microsoft.com/office/drawing/2014/chart" uri="{C3380CC4-5D6E-409C-BE32-E72D297353CC}">
              <c16:uniqueId val="{00000001-32EA-4D42-9197-DD73F12A7EC9}"/>
            </c:ext>
          </c:extLst>
        </c:ser>
        <c:dLbls>
          <c:showLegendKey val="0"/>
          <c:showVal val="0"/>
          <c:showCatName val="0"/>
          <c:showSerName val="0"/>
          <c:showPercent val="0"/>
          <c:showBubbleSize val="0"/>
        </c:dLbls>
        <c:gapWidth val="219"/>
        <c:overlap val="-27"/>
        <c:axId val="435283168"/>
        <c:axId val="435285088"/>
      </c:barChart>
      <c:catAx>
        <c:axId val="43528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35285088"/>
        <c:crosses val="autoZero"/>
        <c:auto val="1"/>
        <c:lblAlgn val="ctr"/>
        <c:lblOffset val="100"/>
        <c:noMultiLvlLbl val="0"/>
      </c:catAx>
      <c:valAx>
        <c:axId val="435285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35283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b="1" dirty="0"/>
              <a:t>Energy capacities in GW</a:t>
            </a:r>
          </a:p>
        </c:rich>
      </c:tx>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title>
    <c:autoTitleDeleted val="0"/>
    <c:plotArea>
      <c:layout>
        <c:manualLayout>
          <c:layoutTarget val="inner"/>
          <c:xMode val="edge"/>
          <c:yMode val="edge"/>
          <c:x val="7.9330221021983088E-2"/>
          <c:y val="0.17171296296296296"/>
          <c:w val="0.72880327234972198"/>
          <c:h val="0.716836176727909"/>
        </c:manualLayout>
      </c:layout>
      <c:barChart>
        <c:barDir val="col"/>
        <c:grouping val="stacked"/>
        <c:varyColors val="0"/>
        <c:ser>
          <c:idx val="0"/>
          <c:order val="0"/>
          <c:tx>
            <c:strRef>
              <c:f>'RE distribution (6 countries) '!$L$48</c:f>
              <c:strCache>
                <c:ptCount val="1"/>
                <c:pt idx="0">
                  <c:v>Total Renewables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distribution (6 countries) '!$M$46:$O$47</c:f>
              <c:strCache>
                <c:ptCount val="3"/>
                <c:pt idx="0">
                  <c:v>2022</c:v>
                </c:pt>
                <c:pt idx="1">
                  <c:v>2030</c:v>
                </c:pt>
                <c:pt idx="2">
                  <c:v>2040</c:v>
                </c:pt>
              </c:strCache>
            </c:strRef>
          </c:cat>
          <c:val>
            <c:numRef>
              <c:f>'RE distribution (6 countries) '!$M$48:$O$48</c:f>
              <c:numCache>
                <c:formatCode>0.00</c:formatCode>
                <c:ptCount val="3"/>
                <c:pt idx="0">
                  <c:v>8.3000000000000007</c:v>
                </c:pt>
                <c:pt idx="1">
                  <c:v>29.631</c:v>
                </c:pt>
                <c:pt idx="2">
                  <c:v>53.204999999999998</c:v>
                </c:pt>
              </c:numCache>
            </c:numRef>
          </c:val>
          <c:extLst>
            <c:ext xmlns:c16="http://schemas.microsoft.com/office/drawing/2014/chart" uri="{C3380CC4-5D6E-409C-BE32-E72D297353CC}">
              <c16:uniqueId val="{00000000-0601-46DF-83D0-D44AA52048B2}"/>
            </c:ext>
          </c:extLst>
        </c:ser>
        <c:ser>
          <c:idx val="1"/>
          <c:order val="1"/>
          <c:tx>
            <c:strRef>
              <c:f>'RE distribution (6 countries) '!$L$49</c:f>
              <c:strCache>
                <c:ptCount val="1"/>
                <c:pt idx="0">
                  <c:v>Coal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distribution (6 countries) '!$M$46:$O$47</c:f>
              <c:strCache>
                <c:ptCount val="3"/>
                <c:pt idx="0">
                  <c:v>2022</c:v>
                </c:pt>
                <c:pt idx="1">
                  <c:v>2030</c:v>
                </c:pt>
                <c:pt idx="2">
                  <c:v>2040</c:v>
                </c:pt>
              </c:strCache>
            </c:strRef>
          </c:cat>
          <c:val>
            <c:numRef>
              <c:f>'RE distribution (6 countries) '!$M$49:$O$49</c:f>
              <c:numCache>
                <c:formatCode>0.00</c:formatCode>
                <c:ptCount val="3"/>
                <c:pt idx="0">
                  <c:v>12.428000000000001</c:v>
                </c:pt>
                <c:pt idx="1">
                  <c:v>13.585000000000001</c:v>
                </c:pt>
                <c:pt idx="2">
                  <c:v>13.585000000000001</c:v>
                </c:pt>
              </c:numCache>
            </c:numRef>
          </c:val>
          <c:extLst>
            <c:ext xmlns:c16="http://schemas.microsoft.com/office/drawing/2014/chart" uri="{C3380CC4-5D6E-409C-BE32-E72D297353CC}">
              <c16:uniqueId val="{00000001-0601-46DF-83D0-D44AA52048B2}"/>
            </c:ext>
          </c:extLst>
        </c:ser>
        <c:ser>
          <c:idx val="2"/>
          <c:order val="2"/>
          <c:tx>
            <c:strRef>
              <c:f>'RE distribution (6 countries) '!$L$50</c:f>
              <c:strCache>
                <c:ptCount val="1"/>
                <c:pt idx="0">
                  <c:v>Oil Based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600" b="0" i="0" u="none" strike="noStrike" kern="1200" baseline="0">
                    <a:solidFill>
                      <a:schemeClr val="bg1"/>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distribution (6 countries) '!$M$46:$O$47</c:f>
              <c:strCache>
                <c:ptCount val="3"/>
                <c:pt idx="0">
                  <c:v>2022</c:v>
                </c:pt>
                <c:pt idx="1">
                  <c:v>2030</c:v>
                </c:pt>
                <c:pt idx="2">
                  <c:v>2040</c:v>
                </c:pt>
              </c:strCache>
            </c:strRef>
          </c:cat>
          <c:val>
            <c:numRef>
              <c:f>'RE distribution (6 countries) '!$M$50:$O$50</c:f>
              <c:numCache>
                <c:formatCode>0.00</c:formatCode>
                <c:ptCount val="3"/>
                <c:pt idx="0">
                  <c:v>3.8340000000000001</c:v>
                </c:pt>
                <c:pt idx="1">
                  <c:v>4.6180000000000003</c:v>
                </c:pt>
                <c:pt idx="2">
                  <c:v>4.6180000000000003</c:v>
                </c:pt>
              </c:numCache>
            </c:numRef>
          </c:val>
          <c:extLst>
            <c:ext xmlns:c16="http://schemas.microsoft.com/office/drawing/2014/chart" uri="{C3380CC4-5D6E-409C-BE32-E72D297353CC}">
              <c16:uniqueId val="{00000002-0601-46DF-83D0-D44AA52048B2}"/>
            </c:ext>
          </c:extLst>
        </c:ser>
        <c:ser>
          <c:idx val="3"/>
          <c:order val="3"/>
          <c:tx>
            <c:strRef>
              <c:f>'RE distribution (6 countries) '!$L$51</c:f>
              <c:strCache>
                <c:ptCount val="1"/>
                <c:pt idx="0">
                  <c:v>Natural Gas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distribution (6 countries) '!$M$46:$O$47</c:f>
              <c:strCache>
                <c:ptCount val="3"/>
                <c:pt idx="0">
                  <c:v>2022</c:v>
                </c:pt>
                <c:pt idx="1">
                  <c:v>2030</c:v>
                </c:pt>
                <c:pt idx="2">
                  <c:v>2040</c:v>
                </c:pt>
              </c:strCache>
            </c:strRef>
          </c:cat>
          <c:val>
            <c:numRef>
              <c:f>'RE distribution (6 countries) '!$M$51:$O$51</c:f>
              <c:numCache>
                <c:formatCode>0.00</c:formatCode>
                <c:ptCount val="3"/>
                <c:pt idx="0">
                  <c:v>3.7320000000000002</c:v>
                </c:pt>
                <c:pt idx="1">
                  <c:v>7.0229999999999997</c:v>
                </c:pt>
                <c:pt idx="2">
                  <c:v>24.263000000000002</c:v>
                </c:pt>
              </c:numCache>
            </c:numRef>
          </c:val>
          <c:extLst>
            <c:ext xmlns:c16="http://schemas.microsoft.com/office/drawing/2014/chart" uri="{C3380CC4-5D6E-409C-BE32-E72D297353CC}">
              <c16:uniqueId val="{00000003-0601-46DF-83D0-D44AA52048B2}"/>
            </c:ext>
          </c:extLst>
        </c:ser>
        <c:dLbls>
          <c:showLegendKey val="0"/>
          <c:showVal val="0"/>
          <c:showCatName val="0"/>
          <c:showSerName val="0"/>
          <c:showPercent val="0"/>
          <c:showBubbleSize val="0"/>
        </c:dLbls>
        <c:gapWidth val="150"/>
        <c:overlap val="100"/>
        <c:axId val="1788757120"/>
        <c:axId val="1713754975"/>
      </c:barChart>
      <c:catAx>
        <c:axId val="178875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713754975"/>
        <c:crosses val="autoZero"/>
        <c:auto val="1"/>
        <c:lblAlgn val="ctr"/>
        <c:lblOffset val="100"/>
        <c:noMultiLvlLbl val="0"/>
      </c:catAx>
      <c:valAx>
        <c:axId val="17137549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788757120"/>
        <c:crosses val="autoZero"/>
        <c:crossBetween val="between"/>
      </c:valAx>
      <c:spPr>
        <a:noFill/>
        <a:ln>
          <a:noFill/>
        </a:ln>
        <a:effectLst/>
      </c:spPr>
    </c:plotArea>
    <c:legend>
      <c:legendPos val="r"/>
      <c:layout>
        <c:manualLayout>
          <c:xMode val="edge"/>
          <c:yMode val="edge"/>
          <c:x val="0.78712035589124107"/>
          <c:y val="0.33469779819189266"/>
          <c:w val="0.19619560005412459"/>
          <c:h val="0.483798483522892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latin typeface="Arial" panose="020B0604020202020204" pitchFamily="34" charset="0"/>
          <a:cs typeface="Arial" panose="020B0604020202020204" pitchFamily="34"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b="1"/>
              <a:t>Installed, projected and additionally needed capacities (GW)</a:t>
            </a: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title>
    <c:autoTitleDeleted val="0"/>
    <c:plotArea>
      <c:layout>
        <c:manualLayout>
          <c:layoutTarget val="inner"/>
          <c:xMode val="edge"/>
          <c:yMode val="edge"/>
          <c:x val="0.12519429031789106"/>
          <c:y val="0.13315035620547433"/>
          <c:w val="0.7384852321186276"/>
          <c:h val="0.68446314886383686"/>
        </c:manualLayout>
      </c:layout>
      <c:barChart>
        <c:barDir val="col"/>
        <c:grouping val="stacked"/>
        <c:varyColors val="0"/>
        <c:ser>
          <c:idx val="0"/>
          <c:order val="0"/>
          <c:tx>
            <c:strRef>
              <c:f>'RE distribution (6 countries) '!$B$48</c:f>
              <c:strCache>
                <c:ptCount val="1"/>
                <c:pt idx="0">
                  <c:v>Geothermal</c:v>
                </c:pt>
              </c:strCache>
            </c:strRef>
          </c:tx>
          <c:spPr>
            <a:solidFill>
              <a:schemeClr val="accent2">
                <a:lumMod val="50000"/>
              </a:schemeClr>
            </a:solidFill>
            <a:ln>
              <a:noFill/>
            </a:ln>
            <a:effectLst/>
          </c:spPr>
          <c:invertIfNegative val="0"/>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'!$C$48:$G$48</c:f>
              <c:numCache>
                <c:formatCode>General</c:formatCode>
                <c:ptCount val="5"/>
                <c:pt idx="0">
                  <c:v>1.952</c:v>
                </c:pt>
                <c:pt idx="2">
                  <c:v>2.3279999999999998</c:v>
                </c:pt>
                <c:pt idx="4">
                  <c:v>2.4079999999999999</c:v>
                </c:pt>
              </c:numCache>
            </c:numRef>
          </c:val>
          <c:extLst>
            <c:ext xmlns:c16="http://schemas.microsoft.com/office/drawing/2014/chart" uri="{C3380CC4-5D6E-409C-BE32-E72D297353CC}">
              <c16:uniqueId val="{00000000-A881-47A7-BC3E-15CA4E937860}"/>
            </c:ext>
          </c:extLst>
        </c:ser>
        <c:ser>
          <c:idx val="1"/>
          <c:order val="1"/>
          <c:tx>
            <c:strRef>
              <c:f>'RE distribution (6 countries) '!$B$49</c:f>
              <c:strCache>
                <c:ptCount val="1"/>
                <c:pt idx="0">
                  <c:v>Hydro</c:v>
                </c:pt>
              </c:strCache>
            </c:strRef>
          </c:tx>
          <c:spPr>
            <a:solidFill>
              <a:schemeClr val="accent5"/>
            </a:solidFill>
            <a:ln>
              <a:noFill/>
            </a:ln>
            <a:effectLst/>
          </c:spPr>
          <c:invertIfNegative val="0"/>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'!$C$49:$G$49</c:f>
              <c:numCache>
                <c:formatCode>General</c:formatCode>
                <c:ptCount val="5"/>
                <c:pt idx="0">
                  <c:v>3.7450000000000001</c:v>
                </c:pt>
                <c:pt idx="2">
                  <c:v>5.766</c:v>
                </c:pt>
                <c:pt idx="4">
                  <c:v>15.426</c:v>
                </c:pt>
              </c:numCache>
            </c:numRef>
          </c:val>
          <c:extLst>
            <c:ext xmlns:c16="http://schemas.microsoft.com/office/drawing/2014/chart" uri="{C3380CC4-5D6E-409C-BE32-E72D297353CC}">
              <c16:uniqueId val="{00000001-A881-47A7-BC3E-15CA4E937860}"/>
            </c:ext>
          </c:extLst>
        </c:ser>
        <c:ser>
          <c:idx val="2"/>
          <c:order val="2"/>
          <c:tx>
            <c:strRef>
              <c:f>'RE distribution (6 countries) '!$B$50</c:f>
              <c:strCache>
                <c:ptCount val="1"/>
                <c:pt idx="0">
                  <c:v>Biomass</c:v>
                </c:pt>
              </c:strCache>
            </c:strRef>
          </c:tx>
          <c:spPr>
            <a:solidFill>
              <a:schemeClr val="accent6">
                <a:lumMod val="50000"/>
              </a:schemeClr>
            </a:solidFill>
            <a:ln>
              <a:noFill/>
            </a:ln>
            <a:effectLst/>
          </c:spPr>
          <c:invertIfNegative val="0"/>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'!$C$50:$G$50</c:f>
              <c:numCache>
                <c:formatCode>General</c:formatCode>
                <c:ptCount val="5"/>
                <c:pt idx="0">
                  <c:v>0.61099999999999999</c:v>
                </c:pt>
                <c:pt idx="2">
                  <c:v>0.66300000000000003</c:v>
                </c:pt>
                <c:pt idx="4">
                  <c:v>0.753</c:v>
                </c:pt>
              </c:numCache>
            </c:numRef>
          </c:val>
          <c:extLst>
            <c:ext xmlns:c16="http://schemas.microsoft.com/office/drawing/2014/chart" uri="{C3380CC4-5D6E-409C-BE32-E72D297353CC}">
              <c16:uniqueId val="{00000002-A881-47A7-BC3E-15CA4E937860}"/>
            </c:ext>
          </c:extLst>
        </c:ser>
        <c:ser>
          <c:idx val="3"/>
          <c:order val="3"/>
          <c:tx>
            <c:strRef>
              <c:f>'RE distribution (6 countries) '!$B$51</c:f>
              <c:strCache>
                <c:ptCount val="1"/>
                <c:pt idx="0">
                  <c:v>Solar</c:v>
                </c:pt>
              </c:strCache>
            </c:strRef>
          </c:tx>
          <c:spPr>
            <a:solidFill>
              <a:schemeClr val="accent4"/>
            </a:solidFill>
            <a:ln>
              <a:noFill/>
            </a:ln>
            <a:effectLst/>
          </c:spPr>
          <c:invertIfNegative val="0"/>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'!$C$51:$G$51</c:f>
              <c:numCache>
                <c:formatCode>General</c:formatCode>
                <c:ptCount val="5"/>
                <c:pt idx="0">
                  <c:v>1.53</c:v>
                </c:pt>
                <c:pt idx="2">
                  <c:v>19.658000000000001</c:v>
                </c:pt>
                <c:pt idx="4">
                  <c:v>32.590000000000003</c:v>
                </c:pt>
              </c:numCache>
            </c:numRef>
          </c:val>
          <c:extLst>
            <c:ext xmlns:c16="http://schemas.microsoft.com/office/drawing/2014/chart" uri="{C3380CC4-5D6E-409C-BE32-E72D297353CC}">
              <c16:uniqueId val="{00000003-A881-47A7-BC3E-15CA4E937860}"/>
            </c:ext>
          </c:extLst>
        </c:ser>
        <c:ser>
          <c:idx val="4"/>
          <c:order val="4"/>
          <c:tx>
            <c:strRef>
              <c:f>'RE distribution (6 countries) '!$B$52</c:f>
              <c:strCache>
                <c:ptCount val="1"/>
                <c:pt idx="0">
                  <c:v>Wind</c:v>
                </c:pt>
              </c:strCache>
            </c:strRef>
          </c:tx>
          <c:spPr>
            <a:solidFill>
              <a:schemeClr val="accent3"/>
            </a:solidFill>
            <a:ln>
              <a:noFill/>
            </a:ln>
            <a:effectLst/>
          </c:spPr>
          <c:invertIfNegative val="0"/>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'!$C$52:$G$52</c:f>
              <c:numCache>
                <c:formatCode>General</c:formatCode>
                <c:ptCount val="5"/>
                <c:pt idx="0">
                  <c:v>0.42699999999999999</c:v>
                </c:pt>
                <c:pt idx="2">
                  <c:v>1.2150000000000001</c:v>
                </c:pt>
                <c:pt idx="4">
                  <c:v>2.0270000000000001</c:v>
                </c:pt>
              </c:numCache>
            </c:numRef>
          </c:val>
          <c:extLst>
            <c:ext xmlns:c16="http://schemas.microsoft.com/office/drawing/2014/chart" uri="{C3380CC4-5D6E-409C-BE32-E72D297353CC}">
              <c16:uniqueId val="{00000004-A881-47A7-BC3E-15CA4E937860}"/>
            </c:ext>
          </c:extLst>
        </c:ser>
        <c:ser>
          <c:idx val="5"/>
          <c:order val="5"/>
          <c:tx>
            <c:strRef>
              <c:f>'RE distribution (6 countries) '!$B$53</c:f>
              <c:strCache>
                <c:ptCount val="1"/>
                <c:pt idx="0">
                  <c:v>Geothermal</c:v>
                </c:pt>
              </c:strCache>
            </c:strRef>
          </c:tx>
          <c:spPr>
            <a:solidFill>
              <a:schemeClr val="accent2">
                <a:lumMod val="75000"/>
              </a:schemeClr>
            </a:solidFill>
            <a:ln>
              <a:noFill/>
            </a:ln>
            <a:effectLst/>
          </c:spPr>
          <c:invertIfNegative val="0"/>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'!$C$53:$G$53</c:f>
              <c:numCache>
                <c:formatCode>0.00</c:formatCode>
                <c:ptCount val="5"/>
                <c:pt idx="1">
                  <c:v>0.37599999999999989</c:v>
                </c:pt>
                <c:pt idx="3">
                  <c:v>8.0000000000000071E-2</c:v>
                </c:pt>
              </c:numCache>
            </c:numRef>
          </c:val>
          <c:extLst>
            <c:ext xmlns:c16="http://schemas.microsoft.com/office/drawing/2014/chart" uri="{C3380CC4-5D6E-409C-BE32-E72D297353CC}">
              <c16:uniqueId val="{00000005-A881-47A7-BC3E-15CA4E937860}"/>
            </c:ext>
          </c:extLst>
        </c:ser>
        <c:ser>
          <c:idx val="6"/>
          <c:order val="6"/>
          <c:tx>
            <c:strRef>
              <c:f>'RE distribution (6 countries) '!$B$54</c:f>
              <c:strCache>
                <c:ptCount val="1"/>
                <c:pt idx="0">
                  <c:v>Hydro</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'!$C$54:$G$54</c:f>
              <c:numCache>
                <c:formatCode>0.00</c:formatCode>
                <c:ptCount val="5"/>
                <c:pt idx="1">
                  <c:v>2.0209999999999999</c:v>
                </c:pt>
                <c:pt idx="3">
                  <c:v>9.66</c:v>
                </c:pt>
              </c:numCache>
            </c:numRef>
          </c:val>
          <c:extLst>
            <c:ext xmlns:c16="http://schemas.microsoft.com/office/drawing/2014/chart" uri="{C3380CC4-5D6E-409C-BE32-E72D297353CC}">
              <c16:uniqueId val="{00000006-A881-47A7-BC3E-15CA4E937860}"/>
            </c:ext>
          </c:extLst>
        </c:ser>
        <c:ser>
          <c:idx val="7"/>
          <c:order val="7"/>
          <c:tx>
            <c:strRef>
              <c:f>'RE distribution (6 countries) '!$B$55</c:f>
              <c:strCache>
                <c:ptCount val="1"/>
                <c:pt idx="0">
                  <c:v>Biomass</c:v>
                </c:pt>
              </c:strCache>
            </c:strRef>
          </c:tx>
          <c:spPr>
            <a:solidFill>
              <a:schemeClr val="accent6"/>
            </a:solidFill>
            <a:ln>
              <a:noFill/>
            </a:ln>
            <a:effectLst/>
          </c:spPr>
          <c:invertIfNegative val="0"/>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'!$C$55:$G$55</c:f>
              <c:numCache>
                <c:formatCode>0.00</c:formatCode>
                <c:ptCount val="5"/>
                <c:pt idx="1">
                  <c:v>5.2000000000000046E-2</c:v>
                </c:pt>
                <c:pt idx="3">
                  <c:v>8.9999999999999969E-2</c:v>
                </c:pt>
              </c:numCache>
            </c:numRef>
          </c:val>
          <c:extLst>
            <c:ext xmlns:c16="http://schemas.microsoft.com/office/drawing/2014/chart" uri="{C3380CC4-5D6E-409C-BE32-E72D297353CC}">
              <c16:uniqueId val="{00000007-A881-47A7-BC3E-15CA4E937860}"/>
            </c:ext>
          </c:extLst>
        </c:ser>
        <c:ser>
          <c:idx val="8"/>
          <c:order val="8"/>
          <c:tx>
            <c:strRef>
              <c:f>'RE distribution (6 countries) '!$B$56</c:f>
              <c:strCache>
                <c:ptCount val="1"/>
                <c:pt idx="0">
                  <c:v>Solar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'!$C$56:$G$56</c:f>
              <c:numCache>
                <c:formatCode>0.00</c:formatCode>
                <c:ptCount val="5"/>
                <c:pt idx="1">
                  <c:v>18.128</c:v>
                </c:pt>
                <c:pt idx="3">
                  <c:v>12.932000000000002</c:v>
                </c:pt>
              </c:numCache>
            </c:numRef>
          </c:val>
          <c:extLst>
            <c:ext xmlns:c16="http://schemas.microsoft.com/office/drawing/2014/chart" uri="{C3380CC4-5D6E-409C-BE32-E72D297353CC}">
              <c16:uniqueId val="{00000008-A881-47A7-BC3E-15CA4E937860}"/>
            </c:ext>
          </c:extLst>
        </c:ser>
        <c:ser>
          <c:idx val="9"/>
          <c:order val="9"/>
          <c:tx>
            <c:strRef>
              <c:f>'RE distribution (6 countries) '!$B$57</c:f>
              <c:strCache>
                <c:ptCount val="1"/>
                <c:pt idx="0">
                  <c:v>Wind</c:v>
                </c:pt>
              </c:strCache>
            </c:strRef>
          </c:tx>
          <c:spPr>
            <a:solidFill>
              <a:schemeClr val="accent3"/>
            </a:solidFill>
            <a:ln>
              <a:noFill/>
            </a:ln>
            <a:effectLst/>
          </c:spPr>
          <c:invertIfNegative val="0"/>
          <c:dLbls>
            <c:dLbl>
              <c:idx val="1"/>
              <c:layout>
                <c:manualLayout>
                  <c:x val="-5.1926851133940688E-2"/>
                  <c:y val="-9.546536987443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881-47A7-BC3E-15CA4E937860}"/>
                </c:ext>
              </c:extLst>
            </c:dLbl>
            <c:dLbl>
              <c:idx val="3"/>
              <c:layout>
                <c:manualLayout>
                  <c:x val="-5.1926851133940757E-2"/>
                  <c:y val="-6.36435799162917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881-47A7-BC3E-15CA4E937860}"/>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 distribution (6 countries) '!$C$46:$G$47</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'RE distribution (6 countries) '!$C$57:$G$57</c:f>
              <c:numCache>
                <c:formatCode>0.00</c:formatCode>
                <c:ptCount val="5"/>
                <c:pt idx="1">
                  <c:v>0.78800000000000003</c:v>
                </c:pt>
                <c:pt idx="3">
                  <c:v>0.81200000000000006</c:v>
                </c:pt>
              </c:numCache>
            </c:numRef>
          </c:val>
          <c:extLst>
            <c:ext xmlns:c16="http://schemas.microsoft.com/office/drawing/2014/chart" uri="{C3380CC4-5D6E-409C-BE32-E72D297353CC}">
              <c16:uniqueId val="{0000000B-A881-47A7-BC3E-15CA4E937860}"/>
            </c:ext>
          </c:extLst>
        </c:ser>
        <c:dLbls>
          <c:showLegendKey val="0"/>
          <c:showVal val="0"/>
          <c:showCatName val="0"/>
          <c:showSerName val="0"/>
          <c:showPercent val="0"/>
          <c:showBubbleSize val="0"/>
        </c:dLbls>
        <c:gapWidth val="219"/>
        <c:overlap val="100"/>
        <c:axId val="1207425008"/>
        <c:axId val="1812678720"/>
      </c:barChart>
      <c:catAx>
        <c:axId val="120742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812678720"/>
        <c:crosses val="autoZero"/>
        <c:auto val="1"/>
        <c:lblAlgn val="ctr"/>
        <c:lblOffset val="100"/>
        <c:noMultiLvlLbl val="0"/>
      </c:catAx>
      <c:valAx>
        <c:axId val="1812678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207425008"/>
        <c:crosses val="autoZero"/>
        <c:crossBetween val="between"/>
      </c:valAx>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ayout>
        <c:manualLayout>
          <c:xMode val="edge"/>
          <c:yMode val="edge"/>
          <c:x val="0.85680918363109682"/>
          <c:y val="0.32614931960279514"/>
          <c:w val="0.14319081636890316"/>
          <c:h val="0.4646190557552133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latin typeface="Arial" panose="020B0604020202020204" pitchFamily="34" charset="0"/>
          <a:cs typeface="Arial" panose="020B0604020202020204" pitchFamily="34" charset="0"/>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b="1" dirty="0"/>
              <a:t>Energy capacities in GW</a:t>
            </a:r>
          </a:p>
        </c:rich>
      </c:tx>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title>
    <c:autoTitleDeleted val="0"/>
    <c:plotArea>
      <c:layout>
        <c:manualLayout>
          <c:layoutTarget val="inner"/>
          <c:xMode val="edge"/>
          <c:yMode val="edge"/>
          <c:x val="7.9330221021983088E-2"/>
          <c:y val="0.17171296296296296"/>
          <c:w val="0.68765624306155493"/>
          <c:h val="0.716836176727909"/>
        </c:manualLayout>
      </c:layout>
      <c:barChart>
        <c:barDir val="col"/>
        <c:grouping val="stacked"/>
        <c:varyColors val="0"/>
        <c:ser>
          <c:idx val="0"/>
          <c:order val="0"/>
          <c:tx>
            <c:strRef>
              <c:f>'[Country mapping analysis and data.xlsx]India - RE'!$K$3</c:f>
              <c:strCache>
                <c:ptCount val="1"/>
                <c:pt idx="0">
                  <c:v>Total Renewables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'[Country mapping analysis and data.xlsx]India - RE'!$L$1:$N$2</c:f>
              <c:strCache>
                <c:ptCount val="3"/>
                <c:pt idx="0">
                  <c:v>2022</c:v>
                </c:pt>
                <c:pt idx="1">
                  <c:v>2030</c:v>
                </c:pt>
                <c:pt idx="2">
                  <c:v>2040</c:v>
                </c:pt>
              </c:strCache>
            </c:strRef>
          </c:cat>
          <c:val>
            <c:numRef>
              <c:f>'[Country mapping analysis and data.xlsx]India - RE'!$L$3:$N$3</c:f>
              <c:numCache>
                <c:formatCode>0.00</c:formatCode>
                <c:ptCount val="3"/>
                <c:pt idx="0">
                  <c:v>156.61000000000001</c:v>
                </c:pt>
                <c:pt idx="1">
                  <c:v>596.5</c:v>
                </c:pt>
                <c:pt idx="2">
                  <c:v>975</c:v>
                </c:pt>
              </c:numCache>
            </c:numRef>
          </c:val>
          <c:extLst>
            <c:ext xmlns:c16="http://schemas.microsoft.com/office/drawing/2014/chart" uri="{C3380CC4-5D6E-409C-BE32-E72D297353CC}">
              <c16:uniqueId val="{00000000-170E-498D-9D17-B077A1005E75}"/>
            </c:ext>
          </c:extLst>
        </c:ser>
        <c:ser>
          <c:idx val="1"/>
          <c:order val="1"/>
          <c:tx>
            <c:strRef>
              <c:f>'[Country mapping analysis and data.xlsx]India - RE'!$K$4</c:f>
              <c:strCache>
                <c:ptCount val="1"/>
                <c:pt idx="0">
                  <c:v>Coal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'[Country mapping analysis and data.xlsx]India - RE'!$L$1:$N$2</c:f>
              <c:strCache>
                <c:ptCount val="3"/>
                <c:pt idx="0">
                  <c:v>2022</c:v>
                </c:pt>
                <c:pt idx="1">
                  <c:v>2030</c:v>
                </c:pt>
                <c:pt idx="2">
                  <c:v>2040</c:v>
                </c:pt>
              </c:strCache>
            </c:strRef>
          </c:cat>
          <c:val>
            <c:numRef>
              <c:f>'[Country mapping analysis and data.xlsx]India - RE'!$L$4:$N$4</c:f>
              <c:numCache>
                <c:formatCode>General</c:formatCode>
                <c:ptCount val="3"/>
                <c:pt idx="0" formatCode="0.00">
                  <c:v>205</c:v>
                </c:pt>
                <c:pt idx="1">
                  <c:v>259.64</c:v>
                </c:pt>
                <c:pt idx="2" formatCode="0.00">
                  <c:v>414</c:v>
                </c:pt>
              </c:numCache>
            </c:numRef>
          </c:val>
          <c:extLst>
            <c:ext xmlns:c16="http://schemas.microsoft.com/office/drawing/2014/chart" uri="{C3380CC4-5D6E-409C-BE32-E72D297353CC}">
              <c16:uniqueId val="{00000001-170E-498D-9D17-B077A1005E75}"/>
            </c:ext>
          </c:extLst>
        </c:ser>
        <c:ser>
          <c:idx val="2"/>
          <c:order val="2"/>
          <c:tx>
            <c:strRef>
              <c:f>'[Country mapping analysis and data.xlsx]India - RE'!$K$5</c:f>
              <c:strCache>
                <c:ptCount val="1"/>
                <c:pt idx="0">
                  <c:v>Oil Based</c:v>
                </c:pt>
              </c:strCache>
            </c:strRef>
          </c:tx>
          <c:spPr>
            <a:solidFill>
              <a:schemeClr val="accent3"/>
            </a:solidFill>
            <a:ln>
              <a:noFill/>
            </a:ln>
            <a:effectLst/>
          </c:spPr>
          <c:invertIfNegative val="0"/>
          <c:dLbls>
            <c:dLbl>
              <c:idx val="0"/>
              <c:layout>
                <c:manualLayout>
                  <c:x val="-8.2294126985669833E-2"/>
                  <c:y val="1.0973932158632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0E-498D-9D17-B077A1005E75}"/>
                </c:ext>
              </c:extLst>
            </c:dLbl>
            <c:dLbl>
              <c:idx val="1"/>
              <c:layout>
                <c:manualLayout>
                  <c:x val="-8.7134957984826858E-2"/>
                  <c:y val="1.8289886931054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0E-498D-9D17-B077A1005E75}"/>
                </c:ext>
              </c:extLst>
            </c:dLbl>
            <c:dLbl>
              <c:idx val="2"/>
              <c:layout>
                <c:manualLayout>
                  <c:x val="-7.7453295986512752E-2"/>
                  <c:y val="2.1947864317265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0E-498D-9D17-B077A1005E75}"/>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'[Country mapping analysis and data.xlsx]India - RE'!$L$1:$N$2</c:f>
              <c:strCache>
                <c:ptCount val="3"/>
                <c:pt idx="0">
                  <c:v>2022</c:v>
                </c:pt>
                <c:pt idx="1">
                  <c:v>2030</c:v>
                </c:pt>
                <c:pt idx="2">
                  <c:v>2040</c:v>
                </c:pt>
              </c:strCache>
            </c:strRef>
          </c:cat>
          <c:val>
            <c:numRef>
              <c:f>'[Country mapping analysis and data.xlsx]India - RE'!$L$5:$N$5</c:f>
              <c:numCache>
                <c:formatCode>0.00</c:formatCode>
                <c:ptCount val="3"/>
                <c:pt idx="0">
                  <c:v>6.6</c:v>
                </c:pt>
                <c:pt idx="1">
                  <c:v>10</c:v>
                </c:pt>
                <c:pt idx="2">
                  <c:v>7</c:v>
                </c:pt>
              </c:numCache>
            </c:numRef>
          </c:val>
          <c:extLst>
            <c:ext xmlns:c16="http://schemas.microsoft.com/office/drawing/2014/chart" uri="{C3380CC4-5D6E-409C-BE32-E72D297353CC}">
              <c16:uniqueId val="{00000005-170E-498D-9D17-B077A1005E75}"/>
            </c:ext>
          </c:extLst>
        </c:ser>
        <c:ser>
          <c:idx val="3"/>
          <c:order val="3"/>
          <c:tx>
            <c:strRef>
              <c:f>'[Country mapping analysis and data.xlsx]India - RE'!$K$6</c:f>
              <c:strCache>
                <c:ptCount val="1"/>
                <c:pt idx="0">
                  <c:v>Natural Gas</c:v>
                </c:pt>
              </c:strCache>
            </c:strRef>
          </c:tx>
          <c:spPr>
            <a:solidFill>
              <a:schemeClr val="accent4"/>
            </a:solidFill>
            <a:ln>
              <a:noFill/>
            </a:ln>
            <a:effectLst/>
          </c:spPr>
          <c:invertIfNegative val="0"/>
          <c:dLbls>
            <c:dLbl>
              <c:idx val="0"/>
              <c:layout>
                <c:manualLayout>
                  <c:x val="-8.7134957984826858E-2"/>
                  <c:y val="-4.3895728634531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0E-498D-9D17-B077A1005E75}"/>
                </c:ext>
              </c:extLst>
            </c:dLbl>
            <c:dLbl>
              <c:idx val="1"/>
              <c:layout>
                <c:manualLayout>
                  <c:x val="-0.10165745098229799"/>
                  <c:y val="-2.9263819089687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0E-498D-9D17-B077A1005E75}"/>
                </c:ext>
              </c:extLst>
            </c:dLbl>
            <c:dLbl>
              <c:idx val="2"/>
              <c:layout>
                <c:manualLayout>
                  <c:x val="-7.2612464987355796E-2"/>
                  <c:y val="-2.92638190896878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0E-498D-9D17-B077A1005E75}"/>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'[Country mapping analysis and data.xlsx]India - RE'!$L$1:$N$2</c:f>
              <c:strCache>
                <c:ptCount val="3"/>
                <c:pt idx="0">
                  <c:v>2022</c:v>
                </c:pt>
                <c:pt idx="1">
                  <c:v>2030</c:v>
                </c:pt>
                <c:pt idx="2">
                  <c:v>2040</c:v>
                </c:pt>
              </c:strCache>
            </c:strRef>
          </c:cat>
          <c:val>
            <c:numRef>
              <c:f>'[Country mapping analysis and data.xlsx]India - RE'!$L$6:$N$6</c:f>
              <c:numCache>
                <c:formatCode>General</c:formatCode>
                <c:ptCount val="3"/>
                <c:pt idx="0" formatCode="0.00">
                  <c:v>24.82</c:v>
                </c:pt>
                <c:pt idx="1">
                  <c:v>24.82</c:v>
                </c:pt>
                <c:pt idx="2" formatCode="0.00">
                  <c:v>39</c:v>
                </c:pt>
              </c:numCache>
            </c:numRef>
          </c:val>
          <c:extLst>
            <c:ext xmlns:c16="http://schemas.microsoft.com/office/drawing/2014/chart" uri="{C3380CC4-5D6E-409C-BE32-E72D297353CC}">
              <c16:uniqueId val="{00000009-170E-498D-9D17-B077A1005E75}"/>
            </c:ext>
          </c:extLst>
        </c:ser>
        <c:dLbls>
          <c:showLegendKey val="0"/>
          <c:showVal val="0"/>
          <c:showCatName val="0"/>
          <c:showSerName val="0"/>
          <c:showPercent val="0"/>
          <c:showBubbleSize val="0"/>
        </c:dLbls>
        <c:gapWidth val="150"/>
        <c:overlap val="100"/>
        <c:axId val="1788757120"/>
        <c:axId val="1713754975"/>
      </c:barChart>
      <c:catAx>
        <c:axId val="178875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713754975"/>
        <c:crosses val="autoZero"/>
        <c:auto val="1"/>
        <c:lblAlgn val="ctr"/>
        <c:lblOffset val="100"/>
        <c:noMultiLvlLbl val="0"/>
      </c:catAx>
      <c:valAx>
        <c:axId val="17137549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788757120"/>
        <c:crosses val="autoZero"/>
        <c:crossBetween val="between"/>
      </c:valAx>
      <c:spPr>
        <a:noFill/>
        <a:ln>
          <a:noFill/>
        </a:ln>
        <a:effectLst/>
      </c:spPr>
    </c:plotArea>
    <c:legend>
      <c:legendPos val="r"/>
      <c:layout>
        <c:manualLayout>
          <c:xMode val="edge"/>
          <c:yMode val="edge"/>
          <c:x val="0.78712035589124107"/>
          <c:y val="0.33469779819189266"/>
          <c:w val="0.19619560005412459"/>
          <c:h val="0.483798483522892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latin typeface="Arial" panose="020B0604020202020204" pitchFamily="34" charset="0"/>
          <a:cs typeface="Arial" panose="020B0604020202020204" pitchFamily="34" charset="0"/>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080" b="1" dirty="0"/>
              <a:t>Installed, projected and additionally needed capacities (GW)</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title>
    <c:autoTitleDeleted val="0"/>
    <c:plotArea>
      <c:layout>
        <c:manualLayout>
          <c:layoutTarget val="inner"/>
          <c:xMode val="edge"/>
          <c:yMode val="edge"/>
          <c:x val="0.12519429031789106"/>
          <c:y val="0.13315035620547433"/>
          <c:w val="0.7384852321186276"/>
          <c:h val="0.68446314886383686"/>
        </c:manualLayout>
      </c:layout>
      <c:barChart>
        <c:barDir val="col"/>
        <c:grouping val="stacked"/>
        <c:varyColors val="0"/>
        <c:ser>
          <c:idx val="0"/>
          <c:order val="0"/>
          <c:tx>
            <c:strRef>
              <c:f>'[Country mapping analysis and data.xlsx]India - RE'!$A$3</c:f>
              <c:strCache>
                <c:ptCount val="1"/>
                <c:pt idx="0">
                  <c:v>Geothermal</c:v>
                </c:pt>
              </c:strCache>
            </c:strRef>
          </c:tx>
          <c:spPr>
            <a:solidFill>
              <a:schemeClr val="accent2">
                <a:lumMod val="50000"/>
              </a:schemeClr>
            </a:solidFill>
            <a:ln>
              <a:noFill/>
            </a:ln>
            <a:effectLst/>
          </c:spPr>
          <c:invertIfNegative val="0"/>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RE'!$B$3:$F$3</c:f>
              <c:numCache>
                <c:formatCode>General</c:formatCode>
                <c:ptCount val="5"/>
                <c:pt idx="0">
                  <c:v>0.56000000000000005</c:v>
                </c:pt>
              </c:numCache>
            </c:numRef>
          </c:val>
          <c:extLst>
            <c:ext xmlns:c16="http://schemas.microsoft.com/office/drawing/2014/chart" uri="{C3380CC4-5D6E-409C-BE32-E72D297353CC}">
              <c16:uniqueId val="{00000000-F60F-4061-8BAE-44EEAA10EBD1}"/>
            </c:ext>
          </c:extLst>
        </c:ser>
        <c:ser>
          <c:idx val="1"/>
          <c:order val="1"/>
          <c:tx>
            <c:strRef>
              <c:f>'[Country mapping analysis and data.xlsx]India - RE'!$A$4</c:f>
              <c:strCache>
                <c:ptCount val="1"/>
                <c:pt idx="0">
                  <c:v>Hydro</c:v>
                </c:pt>
              </c:strCache>
            </c:strRef>
          </c:tx>
          <c:spPr>
            <a:solidFill>
              <a:schemeClr val="accent5"/>
            </a:solidFill>
            <a:ln>
              <a:noFill/>
            </a:ln>
            <a:effectLst/>
          </c:spPr>
          <c:invertIfNegative val="0"/>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RE'!$B$4:$F$4</c:f>
              <c:numCache>
                <c:formatCode>General</c:formatCode>
                <c:ptCount val="5"/>
                <c:pt idx="0">
                  <c:v>51.5</c:v>
                </c:pt>
                <c:pt idx="2">
                  <c:v>67.599999999999994</c:v>
                </c:pt>
                <c:pt idx="4">
                  <c:v>106</c:v>
                </c:pt>
              </c:numCache>
            </c:numRef>
          </c:val>
          <c:extLst>
            <c:ext xmlns:c16="http://schemas.microsoft.com/office/drawing/2014/chart" uri="{C3380CC4-5D6E-409C-BE32-E72D297353CC}">
              <c16:uniqueId val="{00000001-F60F-4061-8BAE-44EEAA10EBD1}"/>
            </c:ext>
          </c:extLst>
        </c:ser>
        <c:ser>
          <c:idx val="2"/>
          <c:order val="2"/>
          <c:tx>
            <c:strRef>
              <c:f>'[Country mapping analysis and data.xlsx]India - RE'!$A$5</c:f>
              <c:strCache>
                <c:ptCount val="1"/>
                <c:pt idx="0">
                  <c:v>Biomass</c:v>
                </c:pt>
              </c:strCache>
            </c:strRef>
          </c:tx>
          <c:spPr>
            <a:solidFill>
              <a:schemeClr val="accent6">
                <a:lumMod val="50000"/>
              </a:schemeClr>
            </a:solidFill>
            <a:ln>
              <a:noFill/>
            </a:ln>
            <a:effectLst/>
          </c:spPr>
          <c:invertIfNegative val="0"/>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RE'!$B$5:$F$5</c:f>
              <c:numCache>
                <c:formatCode>General</c:formatCode>
                <c:ptCount val="5"/>
                <c:pt idx="0">
                  <c:v>10.199999999999999</c:v>
                </c:pt>
                <c:pt idx="2">
                  <c:v>15.5</c:v>
                </c:pt>
                <c:pt idx="4">
                  <c:v>28</c:v>
                </c:pt>
              </c:numCache>
            </c:numRef>
          </c:val>
          <c:extLst>
            <c:ext xmlns:c16="http://schemas.microsoft.com/office/drawing/2014/chart" uri="{C3380CC4-5D6E-409C-BE32-E72D297353CC}">
              <c16:uniqueId val="{00000002-F60F-4061-8BAE-44EEAA10EBD1}"/>
            </c:ext>
          </c:extLst>
        </c:ser>
        <c:ser>
          <c:idx val="3"/>
          <c:order val="3"/>
          <c:tx>
            <c:strRef>
              <c:f>'[Country mapping analysis and data.xlsx]India - RE'!$A$6</c:f>
              <c:strCache>
                <c:ptCount val="1"/>
                <c:pt idx="0">
                  <c:v>Solar</c:v>
                </c:pt>
              </c:strCache>
            </c:strRef>
          </c:tx>
          <c:spPr>
            <a:solidFill>
              <a:schemeClr val="accent4"/>
            </a:solidFill>
            <a:ln>
              <a:noFill/>
            </a:ln>
            <a:effectLst/>
          </c:spPr>
          <c:invertIfNegative val="0"/>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RE'!$B$6:$F$6</c:f>
              <c:numCache>
                <c:formatCode>General</c:formatCode>
                <c:ptCount val="5"/>
                <c:pt idx="0">
                  <c:v>54</c:v>
                </c:pt>
                <c:pt idx="2">
                  <c:v>364.6</c:v>
                </c:pt>
                <c:pt idx="4">
                  <c:v>622</c:v>
                </c:pt>
              </c:numCache>
            </c:numRef>
          </c:val>
          <c:extLst>
            <c:ext xmlns:c16="http://schemas.microsoft.com/office/drawing/2014/chart" uri="{C3380CC4-5D6E-409C-BE32-E72D297353CC}">
              <c16:uniqueId val="{00000003-F60F-4061-8BAE-44EEAA10EBD1}"/>
            </c:ext>
          </c:extLst>
        </c:ser>
        <c:ser>
          <c:idx val="4"/>
          <c:order val="4"/>
          <c:tx>
            <c:strRef>
              <c:f>'[Country mapping analysis and data.xlsx]India - RE'!$A$7</c:f>
              <c:strCache>
                <c:ptCount val="1"/>
                <c:pt idx="0">
                  <c:v>Wind</c:v>
                </c:pt>
              </c:strCache>
            </c:strRef>
          </c:tx>
          <c:spPr>
            <a:solidFill>
              <a:schemeClr val="accent3"/>
            </a:solidFill>
            <a:ln>
              <a:noFill/>
            </a:ln>
            <a:effectLst/>
          </c:spPr>
          <c:invertIfNegative val="0"/>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RE'!$B$7:$F$7</c:f>
              <c:numCache>
                <c:formatCode>General</c:formatCode>
                <c:ptCount val="5"/>
                <c:pt idx="0">
                  <c:v>40.4</c:v>
                </c:pt>
                <c:pt idx="2">
                  <c:v>121.9</c:v>
                </c:pt>
                <c:pt idx="4">
                  <c:v>219</c:v>
                </c:pt>
              </c:numCache>
            </c:numRef>
          </c:val>
          <c:extLst>
            <c:ext xmlns:c16="http://schemas.microsoft.com/office/drawing/2014/chart" uri="{C3380CC4-5D6E-409C-BE32-E72D297353CC}">
              <c16:uniqueId val="{00000004-F60F-4061-8BAE-44EEAA10EBD1}"/>
            </c:ext>
          </c:extLst>
        </c:ser>
        <c:ser>
          <c:idx val="5"/>
          <c:order val="5"/>
          <c:tx>
            <c:strRef>
              <c:f>'[Country mapping analysis and data.xlsx]India - RE'!$A$8</c:f>
              <c:strCache>
                <c:ptCount val="1"/>
                <c:pt idx="0">
                  <c:v>Geothermal</c:v>
                </c:pt>
              </c:strCache>
            </c:strRef>
          </c:tx>
          <c:spPr>
            <a:solidFill>
              <a:schemeClr val="accent2">
                <a:lumMod val="75000"/>
              </a:schemeClr>
            </a:solidFill>
            <a:ln>
              <a:noFill/>
            </a:ln>
            <a:effectLst/>
          </c:spPr>
          <c:invertIfNegative val="0"/>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RE'!$B$8:$F$8</c:f>
              <c:numCache>
                <c:formatCode>0.00</c:formatCode>
                <c:ptCount val="5"/>
                <c:pt idx="1">
                  <c:v>-0.56000000000000005</c:v>
                </c:pt>
                <c:pt idx="3">
                  <c:v>0</c:v>
                </c:pt>
              </c:numCache>
            </c:numRef>
          </c:val>
          <c:extLst>
            <c:ext xmlns:c16="http://schemas.microsoft.com/office/drawing/2014/chart" uri="{C3380CC4-5D6E-409C-BE32-E72D297353CC}">
              <c16:uniqueId val="{00000005-F60F-4061-8BAE-44EEAA10EBD1}"/>
            </c:ext>
          </c:extLst>
        </c:ser>
        <c:ser>
          <c:idx val="6"/>
          <c:order val="6"/>
          <c:tx>
            <c:strRef>
              <c:f>'[Country mapping analysis and data.xlsx]India - RE'!$A$9</c:f>
              <c:strCache>
                <c:ptCount val="1"/>
                <c:pt idx="0">
                  <c:v>Hydro</c:v>
                </c:pt>
              </c:strCache>
            </c:strRef>
          </c:tx>
          <c:spPr>
            <a:solidFill>
              <a:schemeClr val="accent5"/>
            </a:solidFill>
            <a:ln>
              <a:noFill/>
            </a:ln>
            <a:effectLst/>
          </c:spPr>
          <c:invertIfNegative val="0"/>
          <c:dLbls>
            <c:dLbl>
              <c:idx val="1"/>
              <c:layout>
                <c:manualLayout>
                  <c:x val="-4.724927246328512E-2"/>
                  <c:y val="-1.2743921926921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0F-4061-8BAE-44EEAA10EBD1}"/>
                </c:ext>
              </c:extLst>
            </c:dLbl>
            <c:dLbl>
              <c:idx val="3"/>
              <c:layout>
                <c:manualLayout>
                  <c:x val="-5.3578176202256855E-2"/>
                  <c:y val="-3.18598048173040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0F-4061-8BAE-44EEAA10EBD1}"/>
                </c:ext>
              </c:extLst>
            </c:dLbl>
            <c:spPr>
              <a:solidFill>
                <a:schemeClr val="lt1"/>
              </a:solidFill>
              <a:ln w="12700" cap="flat" cmpd="sng" algn="ctr">
                <a:solidFill>
                  <a:schemeClr val="accent1"/>
                </a:solidFill>
                <a:prstDash val="solid"/>
                <a:miter lim="800000"/>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RE'!$B$9:$F$9</c:f>
              <c:numCache>
                <c:formatCode>0.00</c:formatCode>
                <c:ptCount val="5"/>
                <c:pt idx="1">
                  <c:v>16.099999999999994</c:v>
                </c:pt>
                <c:pt idx="3">
                  <c:v>38.400000000000006</c:v>
                </c:pt>
              </c:numCache>
            </c:numRef>
          </c:val>
          <c:extLst>
            <c:ext xmlns:c16="http://schemas.microsoft.com/office/drawing/2014/chart" uri="{C3380CC4-5D6E-409C-BE32-E72D297353CC}">
              <c16:uniqueId val="{00000008-F60F-4061-8BAE-44EEAA10EBD1}"/>
            </c:ext>
          </c:extLst>
        </c:ser>
        <c:ser>
          <c:idx val="7"/>
          <c:order val="7"/>
          <c:tx>
            <c:strRef>
              <c:f>'[Country mapping analysis and data.xlsx]India - RE'!$A$10</c:f>
              <c:strCache>
                <c:ptCount val="1"/>
                <c:pt idx="0">
                  <c:v>Biomass</c:v>
                </c:pt>
              </c:strCache>
            </c:strRef>
          </c:tx>
          <c:spPr>
            <a:solidFill>
              <a:schemeClr val="accent6"/>
            </a:solidFill>
            <a:ln>
              <a:noFill/>
            </a:ln>
            <a:effectLst/>
          </c:spPr>
          <c:invertIfNegative val="0"/>
          <c:dLbls>
            <c:dLbl>
              <c:idx val="1"/>
              <c:layout>
                <c:manualLayout>
                  <c:x val="-5.2307847882521893E-2"/>
                  <c:y val="-5.7347648671145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0F-4061-8BAE-44EEAA10EBD1}"/>
                </c:ext>
              </c:extLst>
            </c:dLbl>
            <c:dLbl>
              <c:idx val="3"/>
              <c:layout>
                <c:manualLayout>
                  <c:x val="-5.1678368187580231E-2"/>
                  <c:y val="-3.8231765780763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0F-4061-8BAE-44EEAA10EBD1}"/>
                </c:ext>
              </c:extLst>
            </c:dLbl>
            <c:spPr>
              <a:solidFill>
                <a:schemeClr val="lt1"/>
              </a:solidFill>
              <a:ln w="12700" cap="flat" cmpd="sng" algn="ctr">
                <a:solidFill>
                  <a:schemeClr val="accent6"/>
                </a:solidFill>
                <a:prstDash val="solid"/>
                <a:miter lim="800000"/>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RE'!$B$10:$F$10</c:f>
              <c:numCache>
                <c:formatCode>0.00</c:formatCode>
                <c:ptCount val="5"/>
                <c:pt idx="1">
                  <c:v>5.3000000000000007</c:v>
                </c:pt>
                <c:pt idx="3">
                  <c:v>12.5</c:v>
                </c:pt>
              </c:numCache>
            </c:numRef>
          </c:val>
          <c:extLst>
            <c:ext xmlns:c16="http://schemas.microsoft.com/office/drawing/2014/chart" uri="{C3380CC4-5D6E-409C-BE32-E72D297353CC}">
              <c16:uniqueId val="{0000000B-F60F-4061-8BAE-44EEAA10EBD1}"/>
            </c:ext>
          </c:extLst>
        </c:ser>
        <c:ser>
          <c:idx val="8"/>
          <c:order val="8"/>
          <c:tx>
            <c:strRef>
              <c:f>'[Country mapping analysis and data.xlsx]India - RE'!$A$11</c:f>
              <c:strCache>
                <c:ptCount val="1"/>
                <c:pt idx="0">
                  <c:v>Solar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600" b="0" i="0" u="none" strike="noStrike" kern="1200" baseline="0">
                    <a:solidFill>
                      <a:schemeClr val="bg1"/>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RE'!$B$11:$F$11</c:f>
              <c:numCache>
                <c:formatCode>0.00</c:formatCode>
                <c:ptCount val="5"/>
                <c:pt idx="1">
                  <c:v>310.60000000000002</c:v>
                </c:pt>
                <c:pt idx="3">
                  <c:v>257.39999999999998</c:v>
                </c:pt>
              </c:numCache>
            </c:numRef>
          </c:val>
          <c:extLst>
            <c:ext xmlns:c16="http://schemas.microsoft.com/office/drawing/2014/chart" uri="{C3380CC4-5D6E-409C-BE32-E72D297353CC}">
              <c16:uniqueId val="{0000000C-F60F-4061-8BAE-44EEAA10EBD1}"/>
            </c:ext>
          </c:extLst>
        </c:ser>
        <c:ser>
          <c:idx val="9"/>
          <c:order val="9"/>
          <c:tx>
            <c:strRef>
              <c:f>'[Country mapping analysis and data.xlsx]India - RE'!$A$12</c:f>
              <c:strCache>
                <c:ptCount val="1"/>
                <c:pt idx="0">
                  <c:v>Wind</c:v>
                </c:pt>
              </c:strCache>
            </c:strRef>
          </c:tx>
          <c:spPr>
            <a:solidFill>
              <a:schemeClr val="accent3"/>
            </a:solidFill>
            <a:ln>
              <a:noFill/>
            </a:ln>
            <a:effectLst/>
          </c:spPr>
          <c:invertIfNegative val="0"/>
          <c:dLbls>
            <c:dLbl>
              <c:idx val="1"/>
              <c:layout>
                <c:manualLayout>
                  <c:x val="3.8104466896915999E-4"/>
                  <c:y val="1.1288907218670941E-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60F-4061-8BAE-44EEAA10EBD1}"/>
                </c:ext>
              </c:extLst>
            </c:dLbl>
            <c:dLbl>
              <c:idx val="3"/>
              <c:layout>
                <c:manualLayout>
                  <c:x val="-2.7891271593363308E-3"/>
                  <c:y val="7.5259381458195671E-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60F-4061-8BAE-44EEAA10EBD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'[Country mapping analysis and data.xlsx]India - RE'!$B$1:$F$2</c:f>
              <c:multiLvlStrCache>
                <c:ptCount val="5"/>
                <c:lvl>
                  <c:pt idx="0">
                    <c:v>Renewables installed</c:v>
                  </c:pt>
                  <c:pt idx="1">
                    <c:v>Additional needed</c:v>
                  </c:pt>
                  <c:pt idx="2">
                    <c:v>Renewables projected</c:v>
                  </c:pt>
                  <c:pt idx="3">
                    <c:v>Additional needed</c:v>
                  </c:pt>
                  <c:pt idx="4">
                    <c:v>Renewables projected</c:v>
                  </c:pt>
                </c:lvl>
                <c:lvl>
                  <c:pt idx="0">
                    <c:v>2022</c:v>
                  </c:pt>
                  <c:pt idx="1">
                    <c:v>2022-2030</c:v>
                  </c:pt>
                  <c:pt idx="2">
                    <c:v>2030</c:v>
                  </c:pt>
                  <c:pt idx="3">
                    <c:v>2030-2040</c:v>
                  </c:pt>
                  <c:pt idx="4">
                    <c:v>2040</c:v>
                  </c:pt>
                </c:lvl>
              </c:multiLvlStrCache>
            </c:multiLvlStrRef>
          </c:cat>
          <c:val>
            <c:numRef>
              <c:f>'[Country mapping analysis and data.xlsx]India - RE'!$B$12:$F$12</c:f>
              <c:numCache>
                <c:formatCode>0.00</c:formatCode>
                <c:ptCount val="5"/>
                <c:pt idx="1">
                  <c:v>81.5</c:v>
                </c:pt>
                <c:pt idx="3">
                  <c:v>97.1</c:v>
                </c:pt>
              </c:numCache>
            </c:numRef>
          </c:val>
          <c:extLst>
            <c:ext xmlns:c16="http://schemas.microsoft.com/office/drawing/2014/chart" uri="{C3380CC4-5D6E-409C-BE32-E72D297353CC}">
              <c16:uniqueId val="{0000000F-F60F-4061-8BAE-44EEAA10EBD1}"/>
            </c:ext>
          </c:extLst>
        </c:ser>
        <c:dLbls>
          <c:showLegendKey val="0"/>
          <c:showVal val="0"/>
          <c:showCatName val="0"/>
          <c:showSerName val="0"/>
          <c:showPercent val="0"/>
          <c:showBubbleSize val="0"/>
        </c:dLbls>
        <c:gapWidth val="219"/>
        <c:overlap val="100"/>
        <c:axId val="1207425008"/>
        <c:axId val="1812678720"/>
      </c:barChart>
      <c:catAx>
        <c:axId val="120742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812678720"/>
        <c:crosses val="autoZero"/>
        <c:auto val="1"/>
        <c:lblAlgn val="ctr"/>
        <c:lblOffset val="100"/>
        <c:noMultiLvlLbl val="0"/>
      </c:catAx>
      <c:valAx>
        <c:axId val="1812678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207425008"/>
        <c:crosses val="autoZero"/>
        <c:crossBetween val="between"/>
      </c:valAx>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ayout>
        <c:manualLayout>
          <c:xMode val="edge"/>
          <c:yMode val="edge"/>
          <c:x val="0.85261553816575841"/>
          <c:y val="0.36923831486120884"/>
          <c:w val="0.14738446183424156"/>
          <c:h val="0.359971963115881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600">
          <a:latin typeface="Arial" panose="020B0604020202020204" pitchFamily="34" charset="0"/>
          <a:cs typeface="Arial" panose="020B0604020202020204" pitchFamily="34" charset="0"/>
        </a:defRPr>
      </a:pPr>
      <a:endParaRPr lang="de-D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Philippines</cx:pt>
          <cx:pt idx="1">India</cx:pt>
          <cx:pt idx="2">Indonesia</cx:pt>
          <cx:pt idx="3">Thailand </cx:pt>
          <cx:pt idx="4">Egypt</cx:pt>
          <cx:pt idx="5">Vietnam</cx:pt>
          <cx:pt idx="6">Malaysia</cx:pt>
          <cx:pt idx="7">Others</cx:pt>
        </cx:lvl>
      </cx:strDim>
      <cx:numDim type="colorVal">
        <cx:f>Sheet1!$B$2:$B$9</cx:f>
        <cx:lvl ptCount="8" formatCode="General">
          <cx:pt idx="0">296.23000000000002</cx:pt>
          <cx:pt idx="1">116.7</cx:pt>
          <cx:pt idx="2">60</cx:pt>
          <cx:pt idx="3">24</cx:pt>
          <cx:pt idx="4">46.899999999999999</cx:pt>
          <cx:pt idx="5">24</cx:pt>
          <cx:pt idx="6">19</cx:pt>
          <cx:pt idx="7">43.25</cx:pt>
        </cx:lvl>
      </cx:numDim>
    </cx:data>
  </cx:chartData>
  <cx:chart>
    <cx:title pos="t" align="ctr" overlay="0">
      <cx:tx>
        <cx:txData>
          <cx:v>Geography</cx:v>
        </cx:txData>
      </cx:tx>
      <cx:txPr>
        <a:bodyPr rot="0" spcFirstLastPara="1" vertOverflow="ellipsis" vert="horz" wrap="square" lIns="38100" tIns="19050" rIns="38100" bIns="19050" anchor="ctr" anchorCtr="1" compatLnSpc="0"/>
        <a:lstStyle/>
        <a:p>
          <a:pPr algn="ctr" rtl="0">
            <a:defRPr sz="2200" b="1" i="0" u="none" strike="noStrike" kern="1200" baseline="0">
              <a:solidFill>
                <a:prstClr val="black">
                  <a:lumMod val="65000"/>
                  <a:lumOff val="35000"/>
                </a:prstClr>
              </a:solidFill>
              <a:latin typeface="+mn-lt"/>
              <a:ea typeface="+mn-ea"/>
              <a:cs typeface="+mn-cs"/>
            </a:defRPr>
          </a:pPr>
          <a:r>
            <a:rPr kumimoji="0" lang="en-US" sz="2200" b="1" i="0" u="none" strike="noStrike" kern="1200" cap="none" spc="0" normalizeH="0" baseline="0" noProof="0">
              <a:ln>
                <a:noFill/>
              </a:ln>
              <a:solidFill>
                <a:prstClr val="black">
                  <a:lumMod val="65000"/>
                  <a:lumOff val="35000"/>
                </a:prstClr>
              </a:solidFill>
              <a:effectLst/>
              <a:uLnTx/>
              <a:uFillTx/>
              <a:latin typeface="Calibri"/>
            </a:rPr>
            <a:t>Geography</a:t>
          </a:r>
        </a:p>
      </cx:txPr>
    </cx:title>
    <cx:plotArea>
      <cx:plotAreaRegion>
        <cx:series layoutId="regionMap" uniqueId="{F92805CB-8BB7-4E4D-8603-DC426904361A}">
          <cx:tx>
            <cx:txData>
              <cx:f>Sheet1!$B$1</cx:f>
              <cx:v>Geography</cx:v>
            </cx:txData>
          </cx:tx>
          <cx:dataLabels pos="inEnd">
            <cx:visibility seriesName="0" categoryName="0" value="0"/>
          </cx:dataLabels>
          <cx:dataId val="0"/>
          <cx:layoutPr>
            <cx:geography cultureLanguage="en-US" cultureRegion="GB" attribution="Powered by Bing">
              <cx:geoCache provider="{E9337A44-BEBE-4D9F-B70C-5C5E7DAFC167}">
                <cx:binary>7HrJkh03luWvyLRuUO4YHEBaqhZw9zfGzGCQ1MYtFAz6DLgD8AnfVrv+sb4hSioyUiWlWWVb9qJj
Q+PDw3Rxh3POfX9/Wv/21D0/2u/WvtPub0/rj99X3g9/++EH91Q994/uTV8/WePMZ//myfQ/mM+f
66fnHz7Zx6XW5Q84iukPT9Wj9c/r9//xd1itfDYX5unR10bfTs92u3t2U+fdn4z94dB3T2bS/mV6
CSv9+P199Vh3j/rT9989a1/77X4bnn/8/psvff/dD6+X+odtv+vgZH76BHNj9iYmsYg4wfLL3/ff
dUaXvw1H8ZsoFoQlBP+26dVjDxP/maP8cpDHT5/ss3Pf/frv1zO/OfjXA7Uz6Zebp+bllPeHX671
w7eW/Y+/v/oALvrqk6+M/9oqfzX02vZ5uQ3+Nxv8zw2PkzcswpgKnkS//MXfGB7LN4LTOBbiy2j0
yvx/eZo/tv2v014Z/tdPX1s93//7rX752D1urn781xmevEkiTBmVvxo2+tbwcUzf8IjShPPkt4D4
Emxf/P6fOdAf2/6/Zr4y/38NvH6By4///hc46k//SvNj/IYwzCLByB8lHC7fkISA8eWvjp/89vJf
zP+Xp/lj2/867ZXhf/30tdWPV/9+q/+WXr/77fr/84zz/1M9lOA/rAKvU/1D/ez1Y/8vND15QzEh
kuJfk86rnBOJN5glCcYEBr7ONv/ESf7Y4X+f+Mrlf//8tdM//D/g9BCPRj//S7M9it7EUjLK5J/k
+yiSCSWM/VaHv36Bf+pMf/wGX0199Qpfjbx+h2P2708+1756tu43T/zvMs//Pah1U9VdPQw1+MJf
HeJbRPgXSFdSTiOoLV+C8FUM4hhiNE4S+QIIvvaAf/I0f+wD30x+5QXfjL32g5t/CeT979/od1Nl
j/4x/4VNfIWI/3z0tyT6auqfkZIvBj1++vF7TNgvHv7l5V6W+Mba9//7P21bb8+/vcHvU54fnf/x
e0rfiJgnjFMe8YjEGBZbnl9GMHuTcMIjKRJJBOUJIAdtrK9gEn4TRzBBJphhSmMKL+zM9DJEGKzH
OOOcxTShgtLfCdyN6bbS6N9N8ev/v9NTf2Nq7d2P38MWw5dvvRyTY0qSJCEvu0eJhC0jGH96vAOO
CF+O/xeXk0sGSmjaDs3HqVou5k6e+3FQ/bo8fmWVP9oqeVns9WYCFoP7cDCEFN9u1k4Oez2yOfUG
9eFt3wzxcHI6ris1eTNqhYcVx5cVk81nG6wW+74iy5zHbhKHyPWoV1WfMKpEPBXDLRLjxI5tWTbu
Bo9M6IOuja92LLQaHUfXJ+sZj4UfDwlf+CWpu9Fct5XHF8zVvrzSVVNv2SLtOp4rtpXjLlDcVdnc
i3LLsA/M7WIU9VbFjQ15O+Kgs9V2L5MYXmtFC0bavZ+8v6l9wuPdTFpNTtPQj23a6bHvD3ShRZcO
eL7eyglW8quemzQZ+uGjbEUyKtMGgtLR8ZEqO1dgimZy5KYxpWjSoV1YpRIb5KBGWCBdcDeXO2lC
FGdz1ESz8iKq0OWyrtGRJtJMmfXLUvdpiGg77nVi4v5iHmqmadZNEReqCUnhj1jqpkj7bWJSLUM9
talwsbT7Kpjaq3hB0Zq6Eh5RiaiRXDE3lQ/LNgV9DGam7xvUUEXnEv1cNn0ex+h2mFmSMQwndb3f
0tYNKF/qIlbYhVF1FDlFlpeV2kJnA4IdZ8H39TLlFOk47WLns6laS5V4diUHflcm1ZDFhX+QiLRg
uKTKUYU/VBO/T7bmbsD1Jd2SQTHcfmJIBrVN7XwMuMnqNjQ78PjjuAl2lD0rVF32TLkgy7SFrVVT
j6c6mU5yi+p0XvGOiKhVMfF70499ilidNhxdz+tymOewZPVCD53TNmvb5XYdm3OI+jqrGrRzvRmV
W3U21WuRScxFNsI7L70rVeSe4wU3+RLNm1oLd+hDjy/xyu6oxq3acPlYOXzaeHk5iG7IWpfM2RiK
fh9rt6MjuxFzlzXrNGRNjK7meNoFYe+2uLxqg0WHLsansJWqEBNsxt2k2sZeJrQ5kKhqslVve75s
h7Dp6zjA7oNJLkwy3zBcPccSp2Vl7b2d5rdkinKmt6uNdJXqp+Id8fM5osUB0Sbkk/QL2K44BtI0
R9FFlcK8zgLeWhUl4eVMdWr8UqfYb8qW4V0v6XXXRlKVfBVK+2DTWKBE0bbXqYXwyDpdvae2RArJ
6XoWm0m5R1YBJMpkVSmN5KcYSaNKuV7xemz2FXPPbsWdioqZq2Wr3hKMM9uFXRHiVQ2tuxzi/j5p
TaXYKM8LDhc61DcGl5siMU/nEF2thS5Vv7EFNmrprteNTovBrLuCmF4JHD/gQXZZLfyqZHB70U2K
Jf4DHPQCC7iK9NGTRG0+RpW5CXX1OZTT22lBm4rlvLdjctbd9CEh68GTelRUo0rVzP1cWTmn1VZM
OzJpmm6mQNlmySWS+Mw3uHQYwpr2hNC8apvm0g9jyLakuSGDoXs5DDcBOaz6avw0LS1StpkbNY/h
MCEjFKn4c0ySXW+EOW9teTfEfk2rNVlyzFhQdDRWTdaK1OhwQUti0x6bkBLSfp43omEl+XNot3T2
CO5aXLbrxo6FnIu80Cy13fBsahmrEiOuJGI7RqecrQ1Sc1+vygqZdXVVK8fx9RwIfOLrs6uiYV+j
ZEf6uko3LioIinkXmpCKqj9VGzmWRXuOml6rVvo8motb105UhRFCFfP+tikaq2zNlnRmnU9bwh5K
EbcwNlepX6hIo0C3rF+Tt4XhN5i14qbgmOd+0DhvDL+nsZWHSpAdR+uDG5c19eV4aCqbi2U8bgF2
IzbZUtzSOkVVHO5aKNMqlO5yEkHu63YoVQkS7H7x+vPW6QeT8E962fY6jqosRBVJeTWRlBQVyiBr
PIUuzgYtsKJyHVLdTj4vR7yj8N+LyI0spXRujnpGp1VscNLKO5eWYxs9VH1RHSY+7YpyyClxdUqb
4rbj5VXS26eRgaObuVOmrlguxZj3jtWKiyJKo62+7yOZYbdwlSy+Si2zDvJueeVGkW+b5XnSV2sO
RUJfgdObPI4WG1+uXZBpvDh0HZHeZXKqSkW6ZlRkGOFt53bXJe7EJVpzWxRMNXI+m7E7jQNxqZX8
M1laSA1x20JdLHGX1yL2AswyHoVGp7HR0ZkJb1RNi/YwmbU6YF3flp39COTz0vTxvSc9uLXhe0ui
ZElD4O+1HMmza3p0pXEsVVi6S96ZS11NgzIksLRj20648Wc5VPd4MfR567soY8l4zZNpu23Hrduv
pN5B8fs5cPPRD5CiZT9uxwZFhwJ3a8aK4VBNGqtGDyK3iznqBEWq4MXP21oelpF9ng08Lp4HcWho
NdzMfbOc42QgeQvqM5RI3d+XBVTMiVOaTl1HwFDwSDpa32nexGqaq1y6ZVVdMtxhtpGM1vFlMN3n
Xge3k9MwqHUjV3ULQdVTN6Ws1mOKQu9VrRmUWTtdT9KVWJWb1VnZ6/casFo6DE5c2aYFvCCnh0IW
Ok1a3ildMaR0X2wnbofzVEp7jAC4prKvzw34htJlFKmKNx+119NxiNgHsQ0yj0z4qRz6WwR5qqAx
UYuV9hL3DGekbulFRNqQ4nWq1UxHlPVQXkLVnoSpb5mxl4Lrt0zUJI+3MnkpgEvOKkzvgtwKRfqo
S8sQdW9FEj6ydcJqm+m+MF0PbxnVB1SiMYvnfrod3dCcKUaXgxtkJpLoYwkRoeo4mi4S2WyQ1hOe
y6VHnxbSPU3raq7itb5jtW/h4QDySIHiByb4Ti+s3tPBoNSE5GPQ/bCLKOM7X2Gj4h6efUQbuSbW
711YvdKhXfI5Ko6tJ7noqyPF0zWQ9MeFrpfg4fQimfs5S4puN3VlrxCTV1O/QZxswqSthyrRtzFA
Zs6Vb8uspOEct1Iro+dPJupySeJzVzOriGwfk5ZcByuvG1/fDzPN4qi7tFXUqHLonlo5KlSUnSpN
EmV1iA6hZjcJJrc+9PsN0w9r6OC6ADEAyEEaFKNQaxc9elEbZSb2ALc1Sozrz/OC30XcW1Xz5dzb
+F6CI/Y4sic6JXMqugVlky3r677vwRWlnVPjxo9Dg1Y1hQJfGTjMemxsCaCMDls37YVdh+q2Fk0P
5UUgvqZzsujnesG8PVbVOOO03br+roxwu15CYl7itG5ZX2U2MHYe6j5K9iguNFKmIZwfQNSO9GNr
Q/t+aSYzj2pLCJRKWkpy6SYaASQkUZw21sEilGvtriNLCqn+nJvwf2AmkkYYmHbEpRRAi75lJqXG
YL6uilLTc8C8zYxNZsDpLvRcFWW61dtq04YV7vrP930hf68oEZeRpCAdU4ZFTMi3Gw/WzxMnyZTS
2KAaCBCitVoaPw5pJ0RLFBolb9JmS2KcNkkP764BPEZgZ+kyEvH2LSN03qOxIx/aAle7hcY6Urz3
ZRZaL7pMbMhEgAwDO1cRlOuetLxRaNMEq8iy6H6yphzSEs3rzZ/f7h+tCsw2eWnWgXQO+jl0hL4m
l6PmFe9mPqW+t92DY7J7mKPugHoMVRhtiH9IxlZE+Z/vGgM3fmVTSWTCEslwLKggL5z3K07bouBJ
GS1RmjRzV2dUD+QdGWPqdnZd+0JZPG+NMqyGSOr7FVjGugnEXvJLl4LPS/QX3vXCa7/lvaCjvhB2
6FjSJI5fHWguJZsRtlE6gTefe67FeW0dumyAgN6gYUCXo+HFnKIFNX+x9T/w+19EB0pZTJhgoBt8
a4u4QmKSZPBpx5fy57kUA6QLHWyZEtzAq1seEvFF4Psif9x8udjXmsJrn2awkyTQMYF2FIskf7Xn
glfLeUHLbOrCqecHXUz5ZD78+Stjkbx2L9Cfo0QIKSSHBMjYq9hpm74ueGmK1FfjWbbmvioA+wzt
NGeEm+LtWi026xA7rVV7PfTsOHjIe72o3WHrhqAAY70UxUqr0UOOMVy608qrzwmajkU5dW3a+wbQ
iyHtLbahymLXNQAYq/d+4C3kWDrsadJlXFZpcMnOAWNnm3lrOnbidXIzNEuWxDZLkLnyFh98NziV
IHs0IzFqaHxa6H5TfhZQLAmpVQP47EIkLc4DWl/g8nIzkeKDjYpcsv4tdPufAunPYhZVBhTiqkuW
95atJ9ZFGHae3xfT8hG79WM0D+8Lgk8N0WcEqS1rfJPzAcjdGo/HuUejWpG8Lxec9eWYRUW0a+tk
b+h6jOLxWs6Un50QTw1Gu+Btly4lSELBecAAXfM2rvqrgSa7rV72jotTT0SWrEsGivZPSzG+rXzy
WI/FxdKWh20hd7WR6TTXFiLMfexjQGbEvger3Jt5mhSOxI7JeN9s9alH7APAo0uHyquq37INw5dR
6ZUdpvczB6bQxFoBO9qVFO1ZhZ5aKG44rnuoUPOzoeYekqRUrQ/7pV5OhYxYCqGRIVO806IkSgw+
D5VL25rfVQR/YG2VLlP/EKQ5TT3tVBK1kRpWt+NiTKshUU3RHo3F2TzIj3plxzJADDfjFd6a90tZ
vwDTQzsvu7qYH/tFzmoi5o7Uy9uuKdTYkzxy8U8o4QfhJIBHeNi5C9fOdfdVGZ96OnaZn10a6LxA
bhbG7MqggUg0+mNSozUtG+D/CWCklEfVW0Bz7xbvxgzksDHtIvCihEXx7YSA2y/+2hN9X07bshvH
1am6sN2TNoTvbBRfFI3ZB6zPST/lJlo0bBf1WYHqCxr4aZVhVkUPbywiGfIRFINQiT2ym1G69fuh
Cxcbq0k6EXeLJuKv9IoAdvrmigh3BjZ6jUYHLr/1YocqemqS4Qzc8CQDxNm08WY3SNOoeA58P9mO
5KjE9aHq2+26NcPF3LT7opgCyATN7FW0NIdurnZ8coC4SNiO1KJ3FKSpIx0ndAsSyeemm8MLaX3v
O/+ToZ6nAW0hjfreHyeItrw29Ucv/X3SF326bsmaObBFxMMe8oFPt80wVUHS0L25QDpJfdFeg10z
bYxTVRLLNAnrrPBmZjWaNUlrC6ArwlsEepzNaVdfclccOhPww7aGBlac7uUA5WXciqxns3kvBqhE
I2hcF3aRRWoAoyk2+C7r/CKIiv10duv4ucDspKdyBOnDVPkYh1ZxSy9lJe8WN71HbrlbKpuWrgop
L0iTcgJC1QDRrkxBP1AbjSc0Vocg9AKCAEtxLy+HZstjIu6jiOQdjnnGTUBpAadPZnYdJfMVW8uP
rsVqise9xesh7tl+KADGOjaoAoS+YLareoqvC8l2GDzFmvrRDP7UWZRjNGUzCARoXHeDiFO9tdfT
Vv/c6zivTHSoO3qzJlFqRTi7rWQq7rpdJM1+FPHHKTzGVfx+CkNzko2ndk/7DlXvnY3mvV+4U5wA
Nl+syZyeUG4WOwxw4RIOV4/5xOU+7pPnBC2yA7Y9RLsu3riqmzocC6aJy5NpQI9c40YVtlzSxDb6
bcdrdjctjQU9FowuITeWeDjHaNa3o6+HqwjV636ToQVNtn2gQMzA+bf2QfJqUYNb11Rj3NzHsh1v
QMH95FF8DDMqQMOIM7agz2hKGChy88qyhNR+OYa2KPLF+hs+GJHGK4k+rwEUilPlJ5AZiw5UsFVE
l6YFmC5aCRSflYqVs1Dd2kL4AG0CkXOO76KocYXqa/5uqtGUN466tOsWfKObuJMphluehTUAJgn3
P5ctHU9NM2yXqIh4rbqyLVLNN5yVwl8voGbsx84dE1mf9RzRFPnCKyNCSEMB3GZbkst6nsd86dCF
WMSNXzBNCyAnGU+A/1cFULJyak66jKnquYlBewBgWbX2wTvyYVzXTnnbtopxh1ObjOhExHjl1uV2
m/0F3TSaFOfePOHNfyK9X/ZxkcTpPCLQYvuxAH0prgv/UUazSVeuO/RzV1HRq82DBDkHD5KvGT9G
yzCctE9ErBhBMMe2lO7GwpE6HWe/XEigfO7Kllz+VCz1cFejGpVZVNrrNsJiUFshw5A2UeLJ0RYI
DznI8HbJA5TivJA81nlRtm4/Jm1/GewwgiDVu6VNJYrB9xwbqVRzM07PTEaaHIQMhKti0eGqscSj
dEN+qEG1r5djCfzm2i627aE0oDqkxWhCnId55JnUovlkl6Z4Fy+0e2u2RZ+2mJYinyatU8PiNgcx
vvswCSvycaDt/eoCvnDNCvoxOE9iAUiCLx7lxpNqR+PhHmqeuMBwtxNBZk5AZV3jq06LgzEW2hjA
iLKCtOKcjAAJB7vu2ISuAVXzvUDmYQY5eRUEKRFwkeFI13kD0mA6b8NeVKhNTY2W9xWzd7GcTFot
kPjqeUlux7HvUjdz+QH5ioCqVBf0swZ5897bhvl83Oh+SdBVHwzAkeRq1VW0n9cKIIKMzhZkaFDl
tdkXILEfHbUgck6JcXcI0QMagzhqtul3bcFuEzIbYGlY+oeJtwZ0cC+0gsi3B4CmIM0w29zMC+Tq
ZL50lDQZnscmbct1VaV1Z0fBDxjklt3CFyhpnOMt5a7vRW7ilnxcoKd3wJbF13W9gbasOXGnYQnL
kXl0iMp+vsGYPfuoNFnDEL0gM6gWAgRixU3jIYk6qFh9V4FjQkNlt27Rw9gNloKEn2z7Yo5UR6Iz
Yf4nuvU/+ZFdTcI/2TDsSwAVOG54hjRpdiihJXyXV/Mxppp+mlmlL4oy7BquB9CzWbQe7WSLfSn7
6aVizoHuCJ6784ohcWrUlipAC+oMTZlRVa6Ap2pmk9FlDkch2G3RJk6h0CXpyNlwY/i2F0XtbjWz
+RL6+MBnmZu6G47QjIgUuKg5T0u4nHWxpTKebI7GxStn20eo+P1hipZ8q0axq0376MsSelWyY9mI
lxvXD1kl4hctnqtymZ7LhN0lGDngCvaEdXOx4GVJQWa+aYV8GhsZMtRMagMxJJuZLxX0PzZo6sSH
ZmwyS0BrRS04HyqXy0jbTjWLPDUI1FtU+ctRiJuyRWkdXHugsxzTdV73K63nfC2hhwZdBKiAtT2U
uh4UmkJ4J+Li3di1c9pMHXxBL/ddocecMAO1Vnc6BsEfcEMM1F45N+GfFgBerXpBkWRpwsEkJXTk
mjpe8mGkAWwtWX0zLdDkdIF0gACWTrVM3NiuIJd8QnSPZhZ9AH3QnwrXpVT3XA1YdrkfAbMqaAgC
Zx07PYECv44pD5bxI1hBK0nHLXWaH5ZVhLSbQvRkbVXNpYLOzae6cd0egT5w7TW57Tq6XrVakLfR
glo1ruJmcF2/Yz3VPyWLu5zXflabrPYLQeF21IBOS9a+G2Xz4Fm9KVY0E4iU9JoXkU11PC6qJdup
tCC4lov9SSTe5X3kZQ1FjbtrM23zZ92OQ7bN68emmfmpEXpWLpo/6LYAghDa+qIvpyQronE7MCDg
u9FuQ1o4gKlLCZ0mh+smo4URu55MQfVzefOSs1NQoK5MZLpPbujXW4xbnsV8yMkv9L4wx8DGfVv3
t4Csoe/b+51u0EPQ/NbMFsw97Eo5pUm5xSC4OpE2SwzFwYVU+y530ep7VRSV369oEj+//HAaZMNC
AoJ7ASKQyI9VNzd1xqDQ1WkH4fmWkLl7u1G2PCSz1xDBIHxPN3NiTKsGr1G2+q7IgwYIP20gziUU
6neUxWUBHUqoj3gpruKlyadZ7gFTD4dA6ltoHKrKuOskjNerbfIWDXcTheYw6Cj7yJBpZzn0MKyT
n20rhkl57d/TBc3psvIUdDNIqGuBdltcQ5UzA0qnrex2rtFFis2gVRVwPpRLvy89qg8JNGggtTzO
sWsUFMhLg+k5nswJpJwn6B3QnNZ1Xpec5iKBEr2AGqgSPswKLWNQ1WpvCCbnyYEHmLl522lzQaDP
2AsclDRLqyzTKR6ggcVLezV6bG9WKs+S2/aOdq5TWANcKHh3nMflpktKp17o1gja/6imdp3Sfoje
15sPR1uS4zpHuFKFjjOL8ePY4XcMFewOWt0AoqhfPvJ4w4rXdgXDtCW8cv++6DGDHqL/aFAlFHQE
6LGuwz3apLmVZQXgnhKRL0wY5Tdd7CB8jsxJk9a4HHakARkgKaoRup9rlIGwF19xA0ytqaoPkQGI
KGcNvRnWXJCt6POJAa5epsuNQJoBn4SOvi6SM05mssPQhVayxrelk3cFArOP/LPFsUt5I2/5mpR5
PTKAP2YqU4qAljN9JfWG953wbd5FS7ppf1MFeWaJ6Y819QDBJJCghpTh1A31ljdz2ZwgdjX8ksDL
Z1Kjmx7Q9xSYTVmsH4lLzmPf2JvWgB4w8wc/xApoBKAh6AEfO0dOsYZ+TkxKAcFrH8YND8pDs+SO
iuamhcbO5Vz2AlTbxaRkmS5mNLF92Vrog4NuidNJBn4eFwsCczWctqRoFd2GsMP95lJndXcoJ7wd
irl8C+0EpKgH4RsAyK4YEl/uogbd1pYdJzT3HyQDdDw3ZgZYReC+ushsBa3DYamVj+a3frTwY4bS
XXWdE/cza6At3YYygx9C1PnQRTHUhmD+DzNn1iSnrmXhv9J/gBsSSAJe+gHIqbKGrNFlvxB22UYg
gZgEQr++V/qce+45t+eIfugIh8NDVg4kkvZe61sb3/D05ibrjjax4iZVEn3UtHXHkS88l115DE39
jfnOfTcrM9na8fTGKf+NjGFyk5ot17L5PAwM0k/cf26j8eJJ3+3mSgSnuF31Tq1yKlrVvwBz+VHW
SmYee+yua6OvvFZd3iczzR1M6Umu8S5pgBC4ach9X9/IaQiz0FUXXXdNnih8TXMQ7AUT9/Hmlvyq
NoRseU6cfcAVqotFtEe32ONkYbBILs5RKLecl4M6DNiOofQ+NEtpUFT36QOU0S9k82PmWfK6WfoT
Bp/NAmNOoNAvki7sGKr6XadcHNDzBrvajgPsJ9HljofisK76slUNbA7tk2PaSpxTNZzHiAzf+gky
9TzDoUZ1fz8xdoE0PORdrx6moW+zhuH684B/43GDl4iZPHnhq3zo+ye1REkORkcX1JJz1y4HpaXN
5OiaG7nS7rvWXXiY8SOLaN5tiMVZrfGtwVK90717VhLi9pCgU7dTfx86hnfia1fIsH8dBvK6pfGl
al3mahPhjYSuKHkw5hELXyivH2yPBR0Q/Qif+QufUQulvDn3kdvyNRrANdj6TN3sokwoPWLBhDLn
jj7wXn2vGFZOzYNCqqjH3QPfuh0IaJ86gqq7pC7bxmtnk3A0A+vCcmzIu83jRNnGdC4Y/i3T5XY7
bf2rHPSzjwEmDE3wMi36k2HyiKvIM8Lxh01fXN+9r1yf0gFdbRxcJcTRqWIDQIF7JHXFENk2h3QG
U2EOdnzon1EAv+oN0k4wDY9NrWFN9eO5Gaq7iKxH2yzjsdSNySSxl7Kk5zRM7pJ0euoa3WfjxN8Y
oJ58DGSLPqn91BEOdVU/NF6+xgx+UV8ve2a2kyv1V5a416YhB5GCgqqj9l2MunkjTIhsXche4sLc
Qp6fIOO1JhM4tbNqbm6d7UBRQFrEN86aE+HsY3B9k8u52Udzd6ltjNdd3jkK1KlRaC/ahmSVMnk4
CJMHIYNuBhXJ8QN86gdRATqwE+CVqgJ95L4uozluwYLKo+nNftXpgr9CkDU9eV56+TZI/wOLm52Z
0U0B20fvqnLYqcmUUMWSR6WX5xh3bkph7q4xXfbJMh+pbR6EQ0UZ8LHMuAv2VQARH/UXDHQ083s5
1hdYxzW6IR+hYkkuG2sHyEra7GFR7tpZqPe0CddsiLQpVmxBbIOnp+dG7CLRDrstSHA7dc1XXU23
oOWWQ6vrfR8CQGi7VRadWy6DGNpMT/wessHTmvD3IQU8p5nKsLqKuUsLL9q9dtD0TI0fbFLoCmES
oXQW6dFoheKRjeMX7sYPLVN+QI/lsSu6IGe+ggyjo7AMC9nx+WbFVlyEkVMo9cklaSmU9JJT2Jbl
w8b17UaWW3hMd9UASSoabYuezCVPMd9eV4dGLNL2c6uIgjEVHYgobwDRNRnxOAgNRUFf2jgjbSLv
pV9S0HDia2LphqMDL9uWfblL7PpIOQ+zOQb3xPUw5wAEblS6vhFTvZgJDWs6tLeCRHVRE/XCNlbi
huiOGi1yYZuS57A7IYWudxUZ7vs1ue/L6ExMEBVS1xoU3PIxT9gCpNXPsiMHzWC8+SVBwTQsp5X5
m0FNqKEkTNelnFimzdQV3pC3meFUl0mIij2s53zdBsjjoS6WtY6zIFFBUfXoZMD1RTmDseogypB0
OroAcAewi8fQG7fTsGzuSNQ9b8PKcVhWybGiaAiiuvO4VCHflYl7C4Iub5T7mtYeSNZUugcyQDFj
psWuFl2qVLJsmzryNDEcd5kK6+Bmc+X3ZQRyEA6+/eZaGtzFc69zS9IdXcszQLgIyme3PdHSQ79O
7dmMqQAiZPrcTSQ9S6OjQ9cHfb6O9cPUEOhiJYfgWGOz2WL7MpUBbhhtA9B7Pd0HY5DDVe0fStyy
GauFKLYpXlB3JgDqJhn0b+BTpxdRmumyaVJe1oCaXT921t2WAuACpcpGmZsSl8kldtU5mfmuid5T
uHd7YxsoMSjukzgqRNg9NC2s4pYM8W0gcbyjZ8zgCwBVoyMFLqnqvmhbjpZ7bp54CQF5aNlX3STb
cfFJeUT9V1BG3jtXfkyBEaeB81c/APcEDzVkNNHfVVvVuRw9zZRYP3sF7sJLcVGObAUN7VslLIXr
UwHatLBzpZ3LHVfiM6TKdTek83nppykjMBN23SagvgclK8hGy4zJ7gM2kcqbtn9WOB9hsDc444m+
mYWJ9laGe9BCXTGO00/PV3gC1/c7anHZxLLrU7ud+yk4doZ3mTNQ/Rpf1UfPzSVx9K1q03GHdXLb
wkovgnL4MQC2QTU1LnvSt6CW688cNM6OeXMmuNbnSVWnJhpO4BQ/aNuu96Npl3zwEDzbUrS5clJA
97hidWz7ukbT0xCA/gRSMOaLoSZnGvZO0y38tkXtgrNE3fTOn+02X7C0H31n5FO4RumhirYFX1K8
wIQN9PKtY2VbBDR84LJu7jgf3HVXAF4JOeOJmen7ho4aCqAaJlPYASvu0DjTmlyIGv4OnWnYHvhS
t90OL4pDYFn0iEY3kvU5IDMp4gRoZnnVriWd0Leq/jiE/X3n2wZdrjA7P4xg5zQcj1lEl6GHV4Vt
57R08b6XKMOh9Pg9RLsB6l/N233UoxKi0FUWigY3RltY2GDbhe2KL2/5tATiW9tbOIixGfLepK/h
MOF+Sp8D6Oa6eoUK8ZDaVt9v4FsLu6XDETu9AiLJjg7AGVCoAMWsZGbGtq4gloUexWBDy8L5IMy0
H05z2kPTaD/zMj1ABJewufVdx1mc6TrmWRzMp9YDDktLB856PYwmfRkjdCvKh7g/l7d07e4WgdZC
oFmCbLHZMt8mHs+gkKpPpVzel9WjmYPw6dqE7KlPXyGJPa80yOLebgWkN8i26c513WGWKCqr6Usr
FwKDq2O7csWNNwPda1iy5UNp3sCI7OalO21NeWcX8uGi8Gl09LaPyhBCwwSodpurXEfLfQesJ419
sbJoZ/vRZNyoJ91OuKdnwI14xz8BrN6TRk4HXS6Pal3DvBMKeGXrNF5SY/VFx8on53IEE8Yb1GhK
LV+j1mM7WmgRue5UDhGWlYP81C+XSH5po0HmUGhugi7dJYEu8M4+wWl+Kacf64a2F52TDNqcjR9V
M+PsSqEgBrU8mpi9r7i9TTzAbquwOw3tuYJ8OoXTDdrKo3XjF+r9zkx+13sLIWmG3Zo82aGBejjP
d0oQQJXywUEfwF1zQuNy4H39JfZTn4VAOE7axceZU8CR7iQpO7WxlIdUxs/eATeaQnOey63bD5DA
0UN60BB180OX1c+etz+hpF5Kzh5QlX9StT7TvuqKOIjeKqKBdMalBbzFULv7AKxIrOh6i3Aw4FmO
ko+F62vTbo+owuYslHSPluOctrpgQy+xjo0R+2YVCS4MdN9cEf8Qstre0XmDyNYuy+chFGgLrB2e
eNWXzyzBYszUWqt8Y/RG9SM8+ZniHoz6tmBNQCEuJGPRBbHVOx3M4uekw+o1rcZqr/xgAXbMc95Z
0q6nknQ5dr1oF0InDmvvgapS0GkwekcLHGElcV9EbbMUXUKBTirZHRbRk+Law9eJLPOyjD/Kah2e
TQeZNLNSlHmk+QrZicZ2t3i+A66Pj9v0US6kP83jsuKW5HHd5YBSXB5XkGX02i+HiJEvkEtHrEZ5
THC4Pvg4whbRE3pAZfcx6Th9SKL+3TPYOKSs72c5dRnO0QlEWNLsyWx3lWTkqa5CXkSbuPUADMA/
7DbYPTOLwTj3Y/9cD6IB1t1i5bE1Iwr4cdQH38O+TopOlLDoJ9BhjvfmXvZUoCBJD0CTD8T5ZReH
XoJk5R8jWqb7pWIvcSkfyxil3Og/IGXyHTVDsPNMxvjEFeS/axMUxdV3C5S8CKa4Om0yfBBN9RZv
7KTT/nnq+c3a21xxc90mSfu1a2VusUP7OozgnHINZNyqm3bsYWzYbe/cBCkAwuwhamzwrfHYwdMu
HPb9ECWQLIegBr0m2ikDugy1L5kemd7w8tXcnVclj5oEqoA7dYu8wZBVwJADA6i1KYU6yhmhDoN2
MLdN8h4EwasX/QPZ4jV3Iby91jpYjoLn3DiKCxXvYg/blTXplPWrGgseosfw6SNKg2IOKpvVMnpu
dQpPyC1FFXSfqm76GFSLgs3AEIxvW8+ysuJNThXWK5sv1thwF+sY4QFtd9pT2BEC8H7ViDFLOAxO
VKLnpkewIqq2OA+T1uwIG298sO6k7/Z0Lt1uDmH09j71+2mwpy2J2h2+85tmG4bTaCCRN2VwPy7N
TcCiT20HNnMKUrKvp+riI7vcBVvzeaznV7PG22mekhKKRFPl0vIt6/n8FKtun2ppcj1Jl9tOYZUQ
th97Fe849BIYfazNfAnKwC7DmVD7DrYbtxmexmQlPl6RUD3mK2t91pVNfG7mYN/bTmQgRctnmsT2
Gm15B0Jjc1Tdl0bT/apECZaHue/EBp+2yeIdWw5qk1oBow6+GhoqecDVGJssSZp3x8gPCZftmS0d
QgTdhA1ZhR5GPJiQzaG673B9UdyceQOaOGqDNN+Uv9Syip5C8PdzpiaOkwamdT4Cl8+l3NLrFve6
jvKW+zgHdIjK2yRvUzvarB/RsKpUwTsfcCoO0DCyZNlsAcHzpI0MwVcNNyLw4rTVAVIYpH1B3/uo
WtEWdarDw7QBOYo7HtAcRJFt8tF2Gu39JMsR0m9PQK4FlOGBloVLJvGZqjO+e5/u6z4GRFwCmOw+
U90DZlsHum3nhcUVlNUkivhZy6vSRayyRQS8HFEc1Y7hQ6gJV3ebMHiRzjsUUkHFlrwfLKlfXAhx
cucUch83cPfTeEd5N+f1QtIIyyWCJ66QPZIFiqDtaxzGm9nNhvZiRwU6ph1flwb3wSYsXNPKqIdF
Be2PxaKiCYYem/Yw40lvax5v0y5GuXiNtygsxSlFcYEWqml+iNo13VvnsL4RdABLVMy0tvZHqycc
9RQE2BFuqB8/jZBa9Wz0G4RRXPfKztffqxmUYxdtaoP2zFEtdQMNoqNr08Dk0P2+MxuFcHCavsaB
a01RLqZtb51MlvEGphCwIlpt6edq7PC+nFg8nhRg+beBzs32sYbLknw4wCZvci1JvWNYA3hbiG8e
fTWs3dOyUsOK0LfqLqJLvOW00ebgkGvY7ohNNSsSUNTdQaxVNOyA3yJ4AfoKiEaCNknldERk5pnT
ZT6EZWzH/WJl0hxxZjpcd0/Wcq9GscWXNGFpelaeJPYzar3a5BNgSpOXuiVJtqbJGrw3U92TzAmP
vlWqWRAIDRICXDB5tBGj1/h0NXD2HQMnpkBo9CVqsjHyh2rT4OfhWtIXFpdpvUOagvrDortgHrJl
svVdL+JAnlK7TmCFkLlrv0OPke4gocuAKmqERWErV9tHUGJVt5Q3zYxYS+70OsBsRVqpfZ4CIVBS
wSd2j6ZVdruBE9t2hR5YyG4qVtbh3RojlAZdBGZH2TcQRdQYBSQPNoLOydF1+YCC1a0otJKe3KFd
QS1PiGqgWRMVkicqNv4+V+O67aLBAlCIpia9snyB7gDPNes+qcQIM1ROFPTEQMPCXkHNG2InOcK6
1VuJjs72xmYJW0IwKSF6i/CBAh9fnoT2gh2nqsY30ywbFqPtExPfxroCEwL0dcxxKUO0/a7fliIA
8ZbA39JN8FB3qNhvVRgLPNcYb2dDOh+eeCBMfO+FxvGBDR0kckrNsh6Vn8BqkmWCsBrIxSFRYUps
HMAG5TNTHhIMUaJ/7cZKcthl2pu7gfTJuQHP8z3YeosTk1fmCFNhvQUef9eEMB8znH+gTJZgmR/b
vp1kblzXw0vk2/zqA8PuXQJAfteQpK8PczV55B5M2EEnNUvf79up07A/r3Zl4mochRqKc+bkDE82
kV2HEohXTb3gPqTtN8Ah9Fvd4DjJouUXeolqKihYNHP21vOFjHsGqLe/C1VTO6Ra0K+BiceVubTY
xq7yY/8z6ibfHbo6wSa5EgcsrQE5G52SSYSfAo7IQFb7GGEKuTr0qNWU2OYEghS9ehO2GhRfMy/8
2Cc1IgRWBO6JC/miagcK1oUIcq1ZWK4hgBLRrj8rvK6676CUQGaTGp3KyMxSnloJmwoxSPYyQeIY
QGUpQA1hvwUeKYR6jKDVMvkRuyERWdfUaWY7mnxtle4vbkmnC2cB1BwZNnDjoF1BW3LV9ho3Dss4
ndQcPrgGbyeHwaVPvFkTNNkNmz9MGALuHp3V4d0CrO/IdItEjBciRuSMt/MNigUFJ2Yi2DiJq9SN
laNaUaRFgLVQLgdTDiAdviurQ1zfiDhsmxQMFQIFv/ByUYN631raHJKpK+F5jFd6fCudLSBGDfcI
EWN7hKXyOs8T4iVROIndZAY1HOuN4mtJewfer0vm4IUjnVMVTRRFxzJq5e0MsfdiCLJGDI1BnFPA
B8N+jlv6Em6pXfBmSY08SKBPU7luz1YaetmiEEJ5P0ClzEfStUWCKH51MjTCslyg/jGIU5DXDsJ2
2NWGtloeAGGZd4C12D4gJk0KaT6GqjIiXs6FXyvsjeicyh5CxRb9QMwjkkU01iyfa0WXoim3IC2i
Cty0rWHjQeLpxn1PhLkda5/MWZpu5tRSsbyLJQEvTjnFGTQ6iMrGGBy2JsH35IxYv4zCNG0uWJsY
9B+crxmb6HQnN0G+AWlCvd8HBnoFk9UDmBr8GMMOgViJIwbgZapTmQ3ARH62YIzztEaGOy9Xikhs
0tQJyyoPLXOHrcWN+7pDTivbEGRsMm3TRez6DjXIDUnaACFIrIZMySn4qn2zfAY2BGw3Wd0FmeIk
KVDb6zdYhXrbrXQC2UkCoKHwdyuwKlZg/6bEsbLoJ5P8JFM/3y8pslkoe/v7OZ1waEZ0mzukF9rk
82Jc/+K5sHd1jJDwOOBGyBEFwL3Uhhox0bqaxPPUCcCdgP2Ql2Nb8rX0NXsHTYfHdiGqh0uCDksW
mI6g4LiUgXxKx94AQphi/VLK6ZbNepp36L5Ro0+ze+nmTb6n0zCCH41bBsLENZ5+iVVIH11AyDeu
QRvoxbbfakGHJWs48tGBomigZt9D79G2fYJrArCOBH1UgGYiJlM9W06THcXPuu9RRG0EFcncruGe
hE6/AUOVCPxwWeGb8UByWrKQqFip489WD9DjGCyWe+guyy5c+wGfKJLrEzrcl1nzEJsVWwEtz3xr
Xrax7H7YRX+1MVRewZbWgw57QrFfXUKcRI8J/EJ1buIRILirU+SlZYro6yjGfIAjCrKkbHZRPMjL
II29jYxJCyiJTYxUZjDf+1pboOWSyo+6SkvwImwyr5hugZbSg+nJYfEpRG6XBGcK9eMj8IjkOz52
9ciiEmDRXJnglvcTeR1tXH8YkCYBxD+bJvsFdjDsvZjPDFSZsac6gVyOSiCo97KCnAtykODWbjTD
cRZG1xSsHjfIiBMiCfcNmolx58E8u4OGoIEF9SudULuEI6mF9GnGaEsvofC4L1Hp4b6nbusEYNC2
yaNEw2rYprQKbzq+QkKpwql5oJVuoOYTpIZ/+8GlTuHaInoxFMAo/HlJ+/SLrWf6QTzCXwUUuf4p
dgauy6QMwDvYvuNJBQSbRu1abDG6i3AfgwyUh6iMwNlMMej9qRlw+hgcz4CNOB5GrguKdfUGFmAY
ytM8hB12d4w3yDhCo4/lgB6mKh2qbTlVFs8OeQBh3LmFbgCDJPw2gqYpOG34mQwC2+7CdLplElrY
TTcE4NxmoFofbluiaT9brru8RUDgB7qK8s4g61vEtdv2pIpV0WBYQo6aAR5g7KEyZo6oBPmXwOFa
Uj0pcK6j3vZtGi5TNiEG2+2QgNTf1g4NewEvQb9FQMvi/Qaw0u7SOhU/QSWHIosqKt5WrGTsZVQP
K8KxMetzn4hweVZRksK7i7oR7OhAhyJdyRJ+n39drHn20r9BQNFvWMF8BvC0gRaM9eygt5aIP3We
WhyeKJ7FmHSIA2pckZlCz8Ifk/IOYHhQkDWp8y5N3WUk9dY0GSBoRA7w3pDsV61Bgqttqi59FUlV
HRDsZs+hgWPqrONvUkSoLFuUXCRr0Mi9M+o6RAhZAmRJzPJRTs7fA60KH1cvqrEgc3fF05HTrB8F
mFio9pwMbJcGFeqjcZPyMbYpjW6iufV7O0DX0DCL3mQaI0NQj6+jAZI8JoP6Tv1Q4TgGMg1RV9x5
alCu12QSHfJZY4ifFgjFDoiw632HMQaQx8iC26XbNBaQL9HYZcbACsyMN/aJttt4A7Swvoe9+UEx
Y8PmpKJpsqsWzLd4M6HaxA4JDXyhulU4SNQ4hwygpAzG3W/H/1pbgNUIP2Jt1aDZi55t7uKtlH2e
lCPu8AXyynJmFUWyPHUc7WT8K2GWXs+au24KpmjfbuU0Zgj5Q1n+9QQQv7EiDHKwYA0aM7mLGCrU
XFF6bduE5Til1tDgX5hzWPlKpbgvEVWnJHfCyGDOAWSRb+p6rwCpR5iQE7LtZ+Gb8E7EKVN385a4
cu8p42du51QgF7PgAqlywJMgYIkTap03p47RqId0h1kdHDyGt2iLw3ld1LGXDo//bReoaFCKmwTh
/QrdkRqQzh+ZQrLy1w6GTEG8cQhQS53k5bwClbOSlVBGdB3ixcDFgoQxBi8pYq78ikW3hNTmSWcN
I0fAm4DnASrALEGJAjFN3Xiu0Egs4OoIsn+i3ViOnC0E/Tz5VRFO2HzIazt71Z+hDETtBWBa2uSz
BYqYI4kaqn2FMTTpMZViHg9UXEHIFQv14MsOm9fmsS5OpNHqLWjrYcoh9wq4uMB6cFcD0PyRjjhQ
YbTRELM4llnEuZ1RSWXbUHqSdxJNVV6LGt/kRnrd3fabo83Rarx2Ngaqk0UQmPET7iEBLdM4Xu2c
dhaCVDkCP4kEFKQ8ZGn1PE9jiWpmnqsbTFWqkYMQE0GiuVaIbgxhuF256gRxXe8hlBwkrZH6zkAE
hvMrX3rQuaiL4BTZQQCRQrwfd04TL/rtt+9whPY+7fVUKXtcOkV4NuDRJkezmn7AmVyiAwQgmMEk
mqZLWHNtsaskM0YKSEJAr1iHFJCWJYd5FaUcpDSS4o9oGMr4IFxNkERY2/YjEtA1sedvW5uHfoPK
yteZvFTdyIZnByynvEFbj9uPjQ7WC2go9TZFKW75GrJLV7SxKk84vNbwAYBFqdEkSszCgKaopwLl
NRLzqXVdepwcjb6gzE/e1VDumiTw+4XyZ99pBGDq4FCuafVW1aHLlNH3y8qQ6IjQ80CDyNKtrZ6q
BtY1ImUzEKX5ZzimnxHSw27IOU7q/Uzcp1/5vN/HM/2eAvxt0tCH6bexrqAl/Rqz9Mdf//XFtPj1
a8LpP/7xOmz2H3+7+/uU2v/yUYcf5jpMcfrnB13fzR/PhVf//d1dRzT95S//blrUfzIP6reht//J
f/7PhkVxisQlZkFGmN9GiUCsHLHFPwbcXt/ZX4ZHQdjs+x/jbLp/OU1/HpR7Hc/0Hz7Xb1OlAkrS
v2EXFhTe3TXYKRCuXX+Nlfr1X2HEBDx+5E2vCtQfc6Uo+VtEU8yViuM4iUKMo/pjrhT+K0zikBFk
HiIkkVnyv5krReO/pnD/3VtP/ikFmlZTbWsUWCfbniUD7El/tAtieqB8AlQ5dLsHrhuuaCrzzb8O
oPwg84/wkncJwKryRoNGMhmL4W7sjDrGHwrBMHJKxdMwXER5j/EcPY5efYz9p8TeNvH3GjGR7grz
zh8De6QMdPwLmnUJUg2tJgQ2/rWWz4m6D+x93N8M4XkSF5PcMgQEprPC7+egPHswDe6QJF2uyzOl
I7iG+zEwWQym0s/3MTtUcFWI+hZ3x7J8WtM3wGMm+KFGxA7Y/eixTaVIaS/7Xt+1zQWdg8BkqPLM
DTzVF8fBSwNZAs+OWMFJrl9DpN5HJAtoOYE2f2q3Zxm9eHIK1CfqvyzqFMu7EtN75pPYztXVst2J
dS/6Y6MPPL0VwAa8fsMeBR0Pc2sgvrrtIGqIKQ8yvQWA3ugzUGInQabfbcsF6S+YqlLe+OUzEEuM
NcrIAqj1EgdZGYHyP0KUL3h1DNzN9ZfBWKxP0j1a9dKvBHbnuW1hKd+P7HmYnkuNGPMx4ABRdjLZ
1R10V5jJxdwcNnGDIUUxnEqFBmUf9odB/paf/z/YZf4fbg0hT/+rreD5a2swUu1Pc+euj//7co8x
7I9iOEEaomCIE/qn5R6Hf0vQ9ccxxTS4KEYc+/cpcgHFFE8saJ4KQRPBsSn8sdxhIPwN6elYpNfJ
wlwQzv83651dw9b/yLjjHXFISJRwVFoJCzHP7q9B8wqRTGRmPIQcNDxgvLux0Qgq+v57X5dyB9+N
I51BK1DSa4+TOKEoSjBYAYoQxuGQAflZsOhXUiiddtW6wjSatBAXxuXVgsE5rfJKbWFcNEhjPjc+
+DIuE6ZmdBgB841EGF+UIeg6rbvSR8FTGidgokomseVgZtrW7yzwye+t6BOQ310H1xFjgDwSBcBt
LnXE2v2AGnBA07A4u+tr2IyfA7RqD7WrMEMDh/NyAgKI6UBVhzJwQNrzv5mWcJ0x8dcryEKSRJiN
RxnC+vSfRvGN+GZrP2j6okldghGwmNLUsuW/Cef/dSDA9XvCzEicCTgDCO6i65D0Pw9H0KOe7dDX
9KXtGMhgaca9iya7D0IpkZxog/2f7uHfy4A/DwNgf50GcH1BfBSBD4bBf0kYxf/0gjZEnjsa+fYi
SI/9qzPLZxclQbRfy3QQWW8VqlQ7q/oOw0ii8to8ri2KUsiqELrZDiQckBpfR+sZE2W6TKP/vE8G
DX8bnGR8hBdpcEggvNUCUTHsmWE+iYaqxrZXiyK9zF0Uwa6q+67Num0dwYS26XXiBufKFN7TTWQK
QaY5l30MdxKZz+YBEl06QJvukR0gZXmP+XJXpov1/RnmzPAkZOm+yErHKg8me0W6xfiTtar5N/bO
azlyK9u2v3KinxsKbAB7A3hNz2QmvX9BkEUWvPf4+jNQko5Ilrp49XgjOroV0UalzIRZe7k5Zsma
SWFzznVzs+TX1/Kne6dmqr10LAG3cb6eH+9dT2LetIMabho/++6xouVrXKXJcHda7IW/37h/FFr/
37Kz8+Itu26qt7fm+Fz8f5CiGZIL+59TsvvnJAmh/2ev/7OhvMk+xWT+7P/FZPWbUIahBJhOx9Xf
p2C285twhCL3mpEv7+KxIdDS6YIXXAdQRxT9A+s5x2PqH0K8LRV/UErxT+Kx+Om1g1luK5tyVLFs
Ajv+47PCZnwbhkJvbqM2ymg3mOyVDVlo6yytD+2WLgwN/8H34/U0Gt0LMA37zYELyKJA/VynfnOW
DCat0FGftrS3qvW7S/o3YeGnR9mkEoVeynrxrCZ156//jtFCO0Xpc3frtoyai4KlyT1bnM60itPS
Ovn1R/0UV+ePmsMQ8c50uFsfP6rp7J71i6m5HTVKq7av/LWvB9H+158y39aP4dt0dcOck2fL4D6a
nN0fftFUKq1q0uCuy/uW4hueZxr0F0OZU87XdbnRGYj2iwbEwI1IRudsKrUjse8U9YpcKOFnJ6KN
afZOgbxOHa446mL6duMYb1DaxHZZnMZdRNrns3BUsCywDdpSrtzO1be//i1izs0/HEX8Fh4aw+EB
lo75I7d/d3dGzzKrkXngnc2g99VuM/OiDwomR4bKNiosXMpXsR+s1KaFihYYoAWCOPbs0kbSRiym
bVKzAJq1N9LqonUX++HvN/W/0elfPEPv7tZPBeNNHr/R/P+QJ85/4v9ikpgDDxUcQ01jThT/KgvJ
E6WhS5A5dG8pGHmC/wxMzm8SUR6wJjCRFi+mztP7Z2DC3wBoGnmiUM6cNBj/JC45n/NE2+CZIiXl
Z6LU+ukMM2wDcZoq9GsmMmZ5nvkrhufZ5Wic5sZp75+Y+lXhH4BTLTxabuqsSNd1tJn2SOyrezem
JXZI3D1rFHmxJ1StPWTc3/NVWi/lTbXp81WJzoZaZjjza7B8sNjO2TcbxGmjLrr26PYsOKwH81C6
1sKwThSDYbA9JI9zX9K7DapHiLBpsSy3ObTIzrnRVLFqypBtjr1EhRI+aeJRZeeDfnSnXV2eJ8Z5
FrDNHRf0Bo/0d3wgMvmMo7V2o39I/OtQLOJViQBqTx3/RUow5/0fXtUf15OMjhs+Bzf3c9jRjSaH
p6lf16F8kJ0frgYfeo852U823Aj6hyt29jb9vTY08mizZL2KCERffY3PQZaVHyBTnITUIJx5cxHy
PvqxIuUUZm1NqLCMO9EKh51OPTzNzVMZRg+9kz+DLrxlIq2xzlZtDb2AWGQm43UeaaupE7fv3omL
30PV+6zzI3GLnovJCYvwC8b0/H2s+fh5F8Dy3KFnbjr9dWVU+qYtQndTT9ZDY47bNFJ7wxTaCU0Q
sf7xsf+NSv8S8wn9n3OmC0xv2vcx6cff/3tMopX0m01lY+lUmkKnVfVnSKID+ZswdJ5a2GgcOXMC
9UdEcn6DiqczmiCOmfS4/kqUjN8oghX/M0Mkg1Pdcf9RPPrw+tiuMZdbJEqg2SxKWPGpbO3gg6c5
qIODG6bNCtgCi0tspi8GMSt7ipGRlDmieGa78t31+ZsnlMv37r2dP1jy0ZaQLt07fsynD3bdWEVj
2leHzGCRB5WHWpqake1qw/mKAffx3fzjo3ASILF0KfW5YB9eBlYkgrHts+qQey6Au6ZTm0Gq8Isf
ZM0Z5V9Jw4+PIagDZUN6hR2R/qk6YaDPDDMpWwhmsL7J7oJNrcvk1kaZsm9Cvd+w+ySMNWJFh+3V
aF4VUlaQLPnS/XM4BGLdWzXqoMkokedDHAFtJXL2lY0JsDCiRp0VhHyIXgvT3JRGYANLasbxVnRj
fR8jFn/twkB7ZIEdvsJUupJxLWN31E5gQdwhGK+i1DBuLSgMj40v7FM/GF4kAqbLKsv61Vz4Mz+G
QsDmtZkOTywN0ff79W3/m3thYhZEbIG8T0PnU1cUYXdqiF5vDmWY5Tvm2NPaa4d0+etP+Zhd/7gV
rJTzggj+Amz56VaoSLf8undq1lfJR8uV2Z4FZV9sTeXVq19/lP13v8gyDUWNwRnEG/nx6YILP4Ts
HNQHbww35agvDT9dlZ65iVh+b5FEIFWUCzdm3MS20CirDZMldmD1hdO0K6diq+E51qOTsMzffA3+
dY9y0T03AVv1xhmq+2WcjKxzmSuZ3jkyReuTLnqEL715ENVFF+71hnT4yqMXFLBmH95H3R63Nobh
GsriwNbXfgwOGui1E9HngDsQTVsRgDxV97V3HuUgg+Nm6XqHCJnAEF2O6g3q/DhFoFKuMGUALLX3
wK8V4gwN07IHae34a6Pr+Y/PtpmcO4Wxy9qrKqq+uLjmx0T8jxtJaobdHTIEKI4fL24bZlmX04s4
5EEotvzXjWKxaBPFQFdjROhjLMKD8qfntMy1LYP9ahU0XXADkvksZOa3kTOYOg3ADeRVCl/OYy/W
RXeZMlNdpl1WXUa1Hl54cCGWJssQbANAHAlMcynqIVw6vXhN2AY/iW3Znbp5Z4OXr2dIWQlvARrJ
tcne4UnMxhe3B968kRXB76n+f8RJGh9TnD8ugvujsUiHjLnFx4sQR2QLaMUabBtQrNpeGG4IQuMe
ZrqEk2J2311aI4uZNQq5NTUf/DozTjJzQB7cu2rZefgshMh2V7JCzaTRRF0I5ujLTMIy8YgwOxgb
/JPbOF1bFkv+v35FfnTuPkVGqnGDtJfmDUfXp2xEawMZNLZoDunYW8sIBjneCq7aNsVorWunz4A5
jPFp78AkKkR7b9Pi/KKk+5vjxpxTfGpgR2e1/tOD1GdWx0JJ3B40ZyC8uXTxtXiSWwel2xfB528/
ivOUURLtRf3zOZBZQVnWU8tIRqWzbgtlSFqKBBlkF3x1Zf8u+DCzsg3DFpIO+Pz/v8vzdNE4tWyL
+pAUenOWOikbBVFqXvZd059yMUz23SZnaQPcOgRCL9ZFW1kLOyjl+dgiUPLrqD6bxiA9fHHLf47A
NnnNbNBEbkGt9bn9Amivrx1RHvzKM9Z1gGqKHnxA17kuHECvZruyWbpjAm4+eGVorqAGeTuZ9f2G
bWu1VUk/7TQt6VH1dfqZL0fji9v0MUWe3yrIVRzUwNpYttQZ9324dJbnB4ptm+KQD01+lWaMlYJ4
SPYK45WtPQbxSVRP6iDQ3n/xyT/dNIukhwdxzhEsB0rvx08ufbQiNuvBWBXUDssjccEOv+P905PW
IqkjieRfQpGXfMp6Cta6unKIrNNUB2uGXQfXHrbI5tc3+qf7jJMNswT2WsnmCNGf3ivlY4CRjN10
mo5iiwSr2oFfoqQUNhO+Xv7+af+tL/7FeOrdhf+p64F/zrfnsPpzSF5/KDXmP/pn+8Og1rCN2aiR
4PP7MOzPqbip/2ZLnnd6dMbc4eCx/LP9YZi/8T5QvZKP08BjLv5X+wOXJt2mrCWe0dZj5+SflBsf
HxceezGHA/vHXgBFu/yU/ikXsHfHmjLczVxbpyiK9QppcjaEMdoxLfriTfvcHZjrCqWohU08pnjf
jU8veWWlQyjcwDjTSHNY9w++G7I6slPMErTxpAsgFLnHqFbzLtL0QfMRg1fll4eP8TGN4WebJohm
OEg6m2P0pD+98fmUqqav8/ysQJFcToCgvCxESw98+7Sc282ZtzVDAJuwTuxdVcnvpK/XGakA62Ct
hMpXX7a5m21Ts7+xc2QnA8u9V+ze7ZpIB5ibYylTVvRMu4bF28bvwpPp0VBAnrOwz0/fPXp/U7pR
fxKh/jrQ+T0WzlzUU8Qwzhze/o8RrIDhlMqhNI60luCMtLirIMD8JhVi1XpjGftWZzN/b8UnfrOp
GqyDLkN/UV24sPNgXlo7ODDqLd+nDEqrbV08EweBcFXwmeMlv7eEmlkf8+OYH6JwM68iwNXD3AFS
irWSa/9EkdPbaHOvWBuu/EUJjyrbGK+gImI4QaCGzvpoUWS74F48kT2PGC3VezEeYeJgfJIny/Hc
ze4Uhlpm/i0Te6WwHjmxh7XMVt4OSaldLGVCb3lFc1mk29bZmtWGtcG2hXe0svvVIDEHWbDamlrL
wF2G4aq4ai9Q4irYJZfFrf1oPrK5PrLNeeEiRcXlJEIwch9johOtco9ae6Eduo3avvhrtpghUoj7
/FK7dx0U1EudGjXdeAAl6m9Ds+6MVR4cAag038BIl94S34T0tFh5T6XOBHARJwvW8WIcEiBIYjl1
jI72iVzZ16WzNNuF91bbG7SjACQYmr1w1+R1za+KdsgrKSfsG6g+W29rbYMtStHgGN6DTfGwTipP
EDO65/3dxju6h/bUO4NYKG+QVW+Sw/DgioV1zDJsZVYdayYvLPo5y3FfbbDPuUosqgkSkOVQHGs2
0YetedGhFUBAvVLpIj53HyHzHabH9CU7OnILFDEC97wBy7btvwOPxv7l0C/dg3sSrPUVykYQnU/j
ibMZ7lhKXHpLteY3nqDFhCkGcYoCCFsNCpXv0XeYQ9F3dm0i/QRsidwjpdnkNFgpphfTRXS08hUX
9DHbymV4UjYrSDvtBh35K7DrhzHaulfOYdq6x27dn7hv3Vly5l6m8IMo6s6mZ17bag1Nm+1uycbq
hVhnl9mlBYijXQ3WAgl3hLUOzF19Wcjfg9p/D0EOQc6d/9xkO3vr/+fpjU7bX3bq85bYjz/15/ln
M5JEgWOZHC7zAUjA//38EwrfQMy7aRRbBv1R6/3xxyoZpbtNEuPSA5sHA382/6Xx25zF2o7j2Lgq
WED2/1yP+yNS/spt8HPgZHJNB1AyVKIBQhdkNq58n6/PDnyNKrrmUZf9MOGI1aO5KSYlrocyBODW
VQl2UDhaNI9dafUK6mMBP8z2bB4z2y7VqwLRydJHJIu7qB6H18zLmZK9u6x/E+A/H5t8TcVc12U6
Ibgw6kdZ/q6soOVvTeytWo80PmD3WLJ179EKy1POSogVrgnmwQwyyjULDeqj0HrrrJad9pjDaad5
CCHw+6+/0uwF+f7I4fjmKGc/T2c7xJhX+D5euS4wEt90OuNlzDU/2MC9sr+PbgSarq0Cp0Ya2rIn
U5mDe+FkKfLXgO7HfZa68Usm3OLUbVyjJSVlGWNRtWJqUWgpOeyy2AbHACXHPnpDwrnTBb59oyaZ
7gIOv9Mp9f2rKjbbK0yDtOepBN3s6mX0OMEwHtZKt/tsNbpp/oBNQ3ZmOZ15NrIaCWQH+yf+ybhB
TUiylYMwH3HredoPEqBFEd2OYgzAXVbOiWaTK69wtsqpwhMVX4xdZX9DEVCd+G1nvTRtr70ZyimP
LQsdLnDbMbtmsXa6dEI9upgakfkb4YKsPjhFhYLAV0MDOC3GfYGqD+wiLKrcPaFY6B4BG8anrB01
V3lX44KW1NoMNRhbxN1RoCDs/PrWfZ4Mc+sMChAKrXlKYzJT/XjrAopUZxauvgCH1i8xdckCpDqj
uKCoRXckqpIlpajvRqAOprhgDxxAlVk5yOu1KnVqJF5RdWZHvnM5ovCJUO+ENMr0qvIugliWb4Fh
goQxTScFnuYXtrEsOlSsZp8aV7YinxjHrj8pRdC+/fqnCeLTu6eSmKEY/PDbTFqNBu39T/llMwyd
YbRTyqpUWknA/QU8zdHV8qc4Lm1kqlk1XPc0N76Fyg7Uso87MTsMZsOTRON7qXLfNhcW6IYv+h2f
XuG5ETlPLLEhYeNIGdhWfbzoqLfyFsx6/DSUaXGbRy35hqtC/QFNQCkAMkQ2G/qpn19OpK9XeqmB
fwB1hkNm6ViIgsGAIm794nrNRedfieP8rRhaUG5j2su/idIfv5Wt+FTNdLKnPlECdm0MVkKiVbnD
SxFJS2O1ChIxW+fAaZQWPnXsEp2hUM+fG9GwtRlZmnE3K9bLBYpt6y6pplLSIqi7b6nMkvMk1H1q
CitRyVdfff5qn746qS42K8Q8hjafJ3ypoUlDQrp7cgpNewbFI68CkKPPwAkiMqu09ImWk3xppaqx
2RBNijozDlCCswGCWdkXV3J+aT59HVdA1p7PM4bWn1Pw0HX9tIBq9lRijnpduHnLg5eFqGpzp5xu
0UcWZHBd0srFJFSqrQd0EuzBoJN8BbCPtBLnEHloYxDLQBBosnzxDT/1bud7TVeFqodGP1ZWVI4f
7/VopiYoCa9/slykAxEQs/u00vRwExo9+ZpjpIW70TVtWrU/JN1NVag9UUjdCWl6+15N9rdpakMY
DzQeMmjldn1tAt49bw23f+zMUWdc0bneqd124I0qCIffbU3vAFrh6XeL7qJ7jGqbZF1vouFAj6Xb
4MYVn/uWwmNTdaV27+mw+hHNOdg5dJh7fXezVDu3vK6+i810vIKP5mdfvZs/3zvaP4z/WSqg+/Nj
LfZ9FtALujG4rExPUF4C/AFcu79zI5mfI50NXpy+8m78JhZP4BJ8B6hFnZzgI8e8qJlsMb8wtXcN
JsAELzu8/NPnyrUpVuehIHdM/bwfWQMWzSzfe7IsuJULBG2QKh2LFw0ik875mMM7vkmMdjhLAJrc
uYyO5LJvrYQyvpbNuWsU00sR1OqN5fdh+io1+Vh68lTNs1JGozxcNDJI9T4+VaXyigCgb/YMGW9k
t75GH2dPU3pRFJF/ZdB4fSHyShjdfRmeN70Inzzdd+9zUfdnyJjHI6Gc/cQ2qvR2ad78+vKxp/bp
vTQZVtDs1ufMibfyhwf0u9TJ7t0BDlBiPYP70mCx0Ln1NrY9AApKTb96gPfhkUFMKejVrEYmt8lw
Ik6Ww1C08sRB5V6vtSJi66zwig5pd2QpoNSkCsUpM0SEjnqqZ8UyLHsP5AWIz2nRVHVzbTDqfUPX
7yGeIjPBfRLhHc520U0SsIK8p/EzfOtiOWdMTq2nuHZYU7gxXd9xN01hN084R2HQCYW9GFZaJZPX
LjKiK8a3MZNhpNynbpbHyQFskdgXHIs1dES9hngiKguxtxkD646GAr1wU7jTC81VEOSqz18J5bnz
oEPcydYkJqiS87hpv6lC4ayIhZBPt2DQM/z+Mic9bclwieF9SqUbGBOLCnjnkRSHseEAkFKoGdvI
rZAvlqO6A0ufGCiQNBMKpi7bW6XGWl8beuQ4NFhFFS6UCzwDn8aqHE8ZSXv9oUo5rrcI9wfrHFqe
TLeWBnRgXjpuX30vcS/1MMdoYyp7d+dDQcGtNrRHf9lnPc95qczxMnIbcdMMORV32ZUBXF3LAZHl
2GnB9nVQXY28QM0hUCq/0uGz3ZUkpA+kV1O6q3spzkRa+RbZjk8wnGpErpuW3A6ZmptQdU/I2Vb+
YJjPICtMf933QfLWpgamN+TdSbCWZpHBNvK8ayIDAB+GQfbD6IJMXekB06JNg/HVCU1uBKZVgaeP
Pfekt52eORe1L9MHYbPJY1UplDuJJ9tLhhQXJkTKkiC4ONbLAS1e614OlxQ1YYdoesJoFFHY4M6u
r2EO2MNnAXRXprlA+DX4NpemUe3OdMLGOqJts84z4ctgHQPjR1cXltll3ybpqzFAfV1UZIzjYwSn
xl8UPYYAy0oPZLnKW2IfKW92XxGyw+Wkt96rRYZ+sIIagwmYiT7eDap3Fw7DbuARpouS2Bzb9rud
0ddfFWk6sxHs0CKPKZ3spUcPdKxiWyHt9T2wP5g2+Nda5YjzDkrXcYhA8zCQDQCfGcBa9nXTuhgY
uXYcPIL8qVm5ou/mg51GJLyoAJLeN1UP9nHKXPs+RMh4CTaWrkYoiuxCy4z6TOrdJK5TEfi8y4q3
HMsTvQseejWMWG/52UU1y9C8RIOqgE+Etqh7pMx0LKgfQcEGNLbovdPSsAJpPvXWGL9luRYjcas8
K12izAfXbZdICPOa5fl9ZofBkwEIzjmJUI9O5xLH7HADfNaOyDmtxLyuhe8/FBBzLWZCI084lq24
R4vJxp067bTylN1gi9iKooaZmXnVucn4HaB+gHI75vkIiZ5nSP3ZanT9abxmpXQm2udh+AJ/GSMO
xNv2TTFE1V6ScDuLIlDtygJ1hA5h1OtHWor6pS597bm1vPJRgH6O2VvHWZIwCD2houh60oCtXiXK
Bl3qCT+4APSggIiZRoWRB+Jnrq3DbR5lVz2bIvJfKkL6aZWyQIoxbWYc0jS00CDVNv9w2/CcUxtT
iruYdwpH5WZINV4io9zVVpi9jlVgq10xxlYPibbgi+IpazyWjaOXqyAnjcc5PizODZhywMgsHEgW
pdkY7pLHwIpXAH6ca9+ykouyxId+xfEZNQtHq9kwNgq9Ox1g+D9UbYfluR55Ak5EronhQDI+5Wsv
b3NOgqJ0kFYpgBuZEZTPqd1hI+WNtHWl52ktFskwY5fBJBFk1ZaI3HUjpubeKyMRrvuqB/aFoKRj
k2Mq7zMT9JnvRUkIAIbmxlx21CfEVp1WX9w2iuTacO5lluV3uir1A0wF+0zmAKEWfV0mz1Goa+V6
MsvAYlJs+xwx8Qg0x5xEt6xsjy8BSyM4+n7vXzXc1mDpRpNJt210B6ygBnfG8HkqcJapxeKh4cyR
I1RT+MoD1ex1X5dv+CSGt0B+QPaia7CfHbt2kXDydy1AIKc3HKPuo9+E7Z3RB+oKL6/kqQpIfNe+
rzyPPdxRdy7bIquQ5g5995CiuEP4oKsa66kU7TtPHBJumpAxB2lVFfaVL6LhEdtq97zkACuXTu6a
j10lo2Y1K+uZkZYqhO1Xj9US0T6yPXS5zR2Gq/W4DfUqu8UMtqf7GxkELUfP/O96blk3eTVzBUvf
aG/Y7MH7Z+gprhHD6+ke5GYGg9WyrsrYQmQBPHdjTFW6FwVrKgtb941vLhBJDNiZ2pwrTxu+93Xx
IId6b0buMKP64n6dogQ6urXic0Ib7TGkqekFP6z0noO2GnYUPSgITaPRnq3O96/zoXP0hZtJ+0Sw
PVEjJq/UJncUHacRYhJNiRDZ9yLOJvrUTe/qb5Y1oQtqq6rCAtGnfrETsEaokbKiW7u1oEwLDHwY
x6k+6wDUq7URe+kFSYB9FfaxDWTfTXBmwxohWrOfY1xXZkp2WFGOX2FipW742QlL7tiNkMzmE7iz
SExH6bL03kLX0c9Y5ZTBhrpau1EdwuhVQnwJV5VXUuuDlgxw+5vDjIww2Fx0lI07vQ3CS9vqWnPN
e+teT6K3sJA2o3ofxxO7RdWEFGXJiyEPbJxBJ/dtYlqp+fZhZNvmBiTfrBJGQYWbdGIBDp4q/UZl
Uj1MRjq9aH3OcmsZFuzFoUzGtAzArePfsy+hg0Cg0sXmrYd1DxcqKGAvEgUcxTtdQSF0OiVnxzxP
3aRRblpIcJiOLTy9B7lqaUEZXkqRJztIFm4KlzjL98lYRPQz9MG2TjrfbJvF0KdFsa7xGCtWFcjw
9MYKJ5OfNpVl16nFAF7fu0fWn3fHkASU6qrnH7goGMx3S3zd62d8AVyLP2yCaU9L/LhOCsRV5nfU
UKO8i6O4Bv5jF809snIdx5Q2sMXGD2tsZkwYwvS5LT2JznHiTivOKL9Ap8po/8zs6876NkwOybg0
u6NM+mqe/1hyXIek4xUtQnYO1qqI/fOa8GqcWGFt4MreGXfdMDG8AgwxLItWSH8ZRgHeFBIezSMR
D8WrwRMf7RpjGPOVnwXmsOvTwL/CajQ/bwM3ijlbIhbhinJALcu1zbtrR4tGb59PI3hCjbUq+4SZ
o2mtpZQ4csx490MkoeYtHL+oM2iL8L9Pms6MjRXtBu2JZ6I4YnIEwjTH6aJfRm7LBTDwzxu2XWaY
LJIVRWayxNJU+ha0XY+zuplY27j25MWUYfq4Ktkpb3dlXnOly3D0+9O6zm3Aug0NI8xqQJWdarId
cXhuOu26ZXVmWodpPSa7OLBSf1OBkB03RgT+ZG1qKTBkOyIDOSlJcOEIc9YA+qfjUC+xTWMUJYrR
e3D8fnxO4EK6KQEv0v11RlPVPAvYNoRgFg9dtpcV+rfLOBdYuXiCUvyUznN5nkP5oy8p0pWBNSDe
SZETPo5hADAlNLz4NM3c/MEGSLsmTI3uevTtApc8r4+Y7HkQCZjrTe2OZrYBe1P3+llhFjv3di3U
Nd0R7TyC1ReuSks3v1tuEz96gRkxdxJWu28ik6ZniFX5onXLcFpi3NycFnEKRVgbHKY7Thzb23TU
mzss4fuHukZcc2IFFYNH5Q7slSMv6Vs49JwvWAMVw7an28jx2mNHRj+WXTd65jE2ExquC1qiskcJ
WVBcRQqTiaMrYdaveH7Kb+hPqhdqzLLY5BCArjxzHKL1v2H74cgXeN0T7UbGlK4oMzjzudH2i3/H
ZW5iMpd3T1qT+nutSHF7M7i+tVZd/BtmUoZ8RNIVVIF9mQye6a3rPh8YQ0Ox+aIpaXxslbsUnvTY
dCbeimVj9ornEvVdCeqaXWGXON086dOo7czWDQ/CHcZd1WBUqApD26NetxZFi0FaZePa0dV2cWt5
Vb0TtNJ2CUbgq770jE0li2FDSemvS9PKjjVhjFO8rk8NrYDC4ouRbVbMUXQBHqyOpbfWktK5H4Gf
ftFN+rEw9Fe/a/5RuCqzz86assLsY955eP+jJrejV8gJ/DxFJgUEAC/O5gLtexPMjEcfAe4T1Fcg
ELD17hIsWx6kORDX+2Csn0UXqR3Rp31RhdtfVNiAfkOgSEOsMJKIU8dpv1Uii/i1FNS3v24KuB+7
xD++O67qFtML4bKk9XnpNeqaUI6xnT2XNh+yKlsAXMsiML2Tkn29W/6cZKSj68YWlhmyj2msRL22
YjfFFCYtnh09tS91phUoekvZXWHSPh0bwH8J2o2ZXxR3sj3pjL67L6zGpyyqCrZBfS/DSHIaDG0d
TwBPFiXak2xJZ9jY01pEy04oCu9cU2CqEJqFO9Nc8+7WDXtqgsZR05M2chxDWdLUaYBxwB2ATMku
4VCF7dKt+vxCMwoqO1aD6rs66+ts6XW9xGSatQNSm8ANokvV22DIFVwczCrwAjtzwtFTa6fvkgcy
/glmUJTlxnJgXHLReK54BhkaxHRHUrNbiFgZB5sE4oZXOcsXemKU3/rQaY+yC+T51BsyXnrTNBwj
xyqBO2GmeUzGoHrFQat5qKrQOw6YsoI/j8GGrxpbioRNUad702pF0UULRSGcwY4I6n/GiBe9oDzY
smY5xeu05hYiMNC63Jf1Tp8iF2xY7cK6j7t7J8/CM2WMMHTZGgmfq4kttmUX8yLZrUjPE1S1AwEO
8d0XMxXxsYXII8U6jmmhGmCeCHvicxsM+HGRNW2XPjvc2Nd0aILHPPNZR21b4xuFeBAuZOME53Xi
UIO2qQ1HuGi7c0L5dAUzUF2mni0OPV5A5hctOvX5cUcRatDWAv1hCsYjnyU55M6gg2LPenaazM/X
+aw99ABO+Zt+VOK8tsHebUvey8eiTMxLWhbGbtI70rxcyHbXN157Wox+TZ09WQCAmVRiw2y5zjkQ
U57o3CrqE/oB6nGoYuyOksBs6EiW3Y2GXfBWloq5W5SzU7ogsgEiChkUQhkKynyP19Z4MbejtnTX
K4BUZQgUkEppeEyTlBQiLgN1Bt2nwuHV7/BWrIFb4pGMuTH+jbCUlmMnsT90JoD8bhAadzhRNTxd
dlfd2PgHJavJxHfGqdoaX+iyPK+QSaeryiGjxq2BPANr1DA+G0l7xmXDjzmZdGuoV9QfDZ4oFbND
ugiyuSyoz2KKUULHrmfefZcDFvriQfqhmX4fV5kT2UwQGE46NrJc49NExpSlDu/YE6+6noOX0nux
LYy8Xwu7LU5w3Cl3jhckZ1YUY+yUW9pdGbsNaIu02gt4SNsIV/IAkNOUELYsHKDqtgfiPw5YtabD
YdIrtY4wOsJyyhH4DkEjWtE0kpRF8MF5+UCpYUC3VqqIjk0dlKuhDUmqCqY9si6bPVEBeEHAwktf
SGP369D801lpuIKTkvUwiRzBxWX+07FiT02WlqaHANh3TbQIvn9R18wLNmyED29F3FcPmuHKB3O0
UdyTLmXJKhOJuKIC0cD6u1Z39FIq6xWONJG+8WJdL5dQrcpLvbRjvFe0GusXywkuIx5fXLZTXBoS
Tbw0id5cZGGt7+ezocZOKTS+mDRAsvjQjuYZtjg0QeEweOMvpq8ff19tuO0UsUP2jMYkeqJNH+w5
Z6tpJekX3vclOtxOsEKwjIw2Rkxb16G5JjNJDnCYwbD5YlA3KH67bjcNXQ+pZYgHDJ2E8yj50zei
kZ6zgBhdq002thbOzG58q/Cb2cPaA5xeWFZ7m5u0SiDINCOyuLzdSTNia0MDdh86RQsU3TeWzI8D
f4dFatusdZXo3xoSvQEOiyjNGzocKaDUougvSGKdaB1VrXvDKsUgjrCgBihnSMDTby0/880aUvM7
Xh4+q++thGyf4GaxM+hmD0uAxnUBvnxWL5BVIwvoRHghEQ8mbKANwUUR2OaxrAPx0GKqcwr0Kbsq
Snc8k/SKaDmxKfmWR3QpdeXHBLCBk0gnbzyGQOsv8O20TmPbgPGboki67/vYpCyh93AIMxMyzGj7
xVs4eN0rDaTssR1NgQsBWhWxGDEixWeIyvu0T/LozZwqBwKeCYh/DU25wHPTVUCCq8xgnw1ELSm3
OZTOeEN10KO3HAo8jGkDSO8gY9nCIPd6VpTkAE4nxaFopewQsi4W83p32SDPMg7EcHZoMC4Fh+Yv
47qxM7bCmBgjGMpNahEvke6bkVa9v49EzrscgtZ96OsIz0nmW8khUa4Gj7hgwdufBliUIy4f52IC
5VnbaTvimRRXl9iFxbdhMEQXhT2wH5wrLsf/sncey3Ejyxp+l7vHBLzZNtqRzabrpihpgyApDbwv
2Ke/HziODfKwQ3O2ZxYTMSORBRSyqrIyf7Mce0VgiF47Ro1PDpYkyCh3aoRJp1DiXYLkyPWo2ViU
l3rLRZH9pS/Rx8jtZMNOpNibBryBvmDG7G+dY+SYVgBoQHJeslEYy4fJvJVuVXvDFmfuLIm68aUK
pUS/DPJMTR5T3SmThdIEGMAWEU5QNdrxLbSpssTwLuuj+ibAmgOj2jycfGtwsH6uVZuqZNg1A9by
SRdcU95xXlSzC6762rRwLJ1cjsF42PvC8QUGrJEexBsdq9RxnfiOtW2E792adkuBstUFsnCBXtbe
hVEUYA2xbUB7tbS9qF0NwkSLts8rQBINrlmdi8KeiYwsFGd0abkSPlOYio/y2JrjOqwoksVIwWOR
44V6vsbEMHsgtMZ+G8U++KFC85OdaIeupwiVk7VJ6LOtu7orgLAZCY2NaoxHfOk4q68qw7DjXdFx
hTSFpR7odKCbqqFNug7q0jnEGR4aY6sIc2kioHe0yx4UB57G6r0Zg5RZiDpsqQ7E4s7vy+pgK4F1
CaeGm1qTFyVAUWFCEq5tAyKO32MYR8ED0zOZWyG1qkRNkfkPNJJjlCRlubME6p+WueQ5m0tfjOis
a3qv3rGDtRkScHr7FROT3KCIz9P0CU2baUWNV0HhFz2FmThB81PL0+uRTpK/8cwWwcum6pLrpB2t
QxAIdR9GWAAcrDQvdlTCRnkVDJTwqLdP/J42SYtHpx+7cZWQB+xK/FUwnvay9EcoN223SszWhjOt
lrFYiGTsbhRgzQcZ3NJlAlohdK0caRusPbzuCdl26zpShbmKCxrES4G2LVusjkc6tnsj9uix7yCX
MJVLfwI/ERdV5ID+0sr8KeiL9IunCM7dNqgx7pVRsq6Waj86zoJ+TXT0JYdOHplNtkdKNHhBNCVd
I4YNKJZ7dbdvTD9J3MTJ6P8FUb+p0Uf+ibhLHa5wyApN+OJ29F1Gr+yLletGsagzyed6jPdDdhcC
/8XqL/TSu1ZJmq8Ct40Vmqz+/YBVBUGEZSnssT7fZ9Dh8mWPJjOw0JIC2QpHFkx7oD+UPy2iqlkG
iEFHEJECxXlkTw+1666MUnmTevQcFgnd/fRWl6qe4pSgdbr2bKPx8UkKTMlNcNxj84xVFbVoCZW/
dQB/BP+JSCqSLUxv8A1SZqr9BG7KD21c9Oq3Tgl6QVusdDrMzMPBwl2xrhG4iRFZXfiO0dyXYsCf
NLJEdwcym8CMsYA9yOAZsB3VghI7eEVJ2ksNu5Z96XvWE82E8CqvqeIuQo8kA88ARxsXpiHQ9i0D
CR4MZar6slK4tCwKDBWo1OhOcKs1SpHeqVbpeT/B3FE/QLq2ataYtlnZBafHGD7T8kfsGvhb9GBo
qR6zuWdo4pd+3KvohHb696ax+vAGldvkiBYqLoppWSEbjXlU9LsZ1bpzXXWSbiGJSPdqzUUOSEPX
ZMW10caq/rWI4vhLCWYxWpsiMrB2a0poqSLNMRuoCwmZSLzw/G0iZCBZpGOd+UDloYy2cu9Zw76L
O0WFGogC5oVPQo1lAOsGN9ocB8aFZyNlvgy1wNh0pWY/yHLdk3g0E4uQFjfqBrD20doO/Wbd216D
BJZeGfSk9LwA0hw22VGytfKghMN4X8tDQ6nWt0plRQHMiy8l+KrxIrX7JkfSvIunSiIKyghWdcmL
ZQkaajUiRrdOHBrftAzDgEULoL3YdYNKfyenoDMsrNZLC9iThnPf2SrNMWT/iwOKA/m9xh7NNSGz
hi9mN6SH0PLoDZSZpsXLwo5NayXXYXzJJ5KvchmPEZgwHY1qX22zya+Og8pFV2Y0H1E29alW5Fxi
9WRMsOLpBOKf2ACtkEMNg8fCg7SxaXE2GBds5kXxWHBzfogm6J5rlazmlReNXbxEY7e4pYJc/YgN
rlCLDgc+zEWbJPjatHb4wOZnhkA3gkjZK4WK8N1QK3cGFsoe26Ou/+7HocDVPZYSTOLT8EWWg7hc
TNAsPgGJLt58NMUB1wD5WDSdYN/QtAI75SHkYI0LgbGFXCjOGufmEhee3ooGOpZ++d0UfUT5PsRE
PZJaxLWwK2jVRZs5eFuxdfsPVtNH3zD0U/CXb80vAmcjsYsBSO41SfKQ9MOEoF4kFr6+WLeqlnBx
GsGviBIAmjyiKLWlL4oRE+gu+ZIYJW2eOpIEIsgG0aQh7G2sQ+pH0ppEo70MRrRTF4Ya92KRZSPa
FBiMRw9OatibkE6NtHJQzV3VTuBfaRRqvhAbdLb5lPm+kBCfATWX4rXZaklwtJG2OSCeM+yN3grl
RWdJUQ9Ev9Ix8uuGL4hxP0Y+/SHHHhSOwMzugIHLTWEtO7wP76W+M+6rrMBcraZchOBy1eZ7kYoI
TqJeMc30AvjfdJzDI+4FAbQFE3hvXnjDz9pIU3ONtbJuHyL0wsNV4sftsopyLBqSRtvBcAzGldpo
gm9NRWs9aoX/I8Mtq/ujGvc/CPr/wQ59c4N8x8O6fmqq5pR8xd//U+fBNH9DXYASn4OKFWV16q5/
Yc/5E2zvFBn5GbDkE1jzL+qV/JuBCqlNfXC6h4JLn5Caf6HP+UPqtxQ9bbRFHG53aEf8Avz89TL/
z2XfnsqnqgW+fZIF0VGemnECafomAQ0R79ZCxHCpUuRe1PXzUFbDtrDVLR0Qgha5ZgyGu3RZWPJV
aHffKClaC90Yl06iGVCKq+DRoBM2sgmYhZSswXw+on6IYYLA2OB1ev8Xaf9Hif2zSPvylDVP4jTW
pp/4M9Ys1GpB9toOGiCU/yYy3z+xhswI8raGiSINbIZ/Yg05TJmCHKRch8YADW5+6q9QU/mFBuUC
qr2aZujQ/X4l0l4j6W2kQbRwTK6OUP1A6hG8p3WHqFOtmJ5QdWgNZAZsT8fsUpL1jYT311bYgtM2
1LSruo7Vi7Bqol2VxeqTlZrUgcM8X0lSXe6NyBoBazo4FfraeCPTtiBV1XEmjUbx/GZ2b/94tLeK
OadNEySheOCJ/CHD1UOhQp/xC/xRJq8NYgRdB29c4hQ9rtocP8RcpdqrYHa//Hy8SeruLYD3jwGZ
GjSn6NYAaZzNELxte0zk+oAfg/xFL+n8p2jngk3pVk1vP8aJnl+KLIm2jhUiCN90/QIWe7KKBBjt
Qmr3MY5EeEl08KAsp7lqO79eVSIpXXkANJ87kbXWB92iS2g4F1qgDmeKZ1Pt6PQbw253APw4MG0g
N7LfnbRklMbU4yEVh8hI6bGlDYqUEc7ADoDVFT2ggxxV9QXykIfPp06ZQbGZOpW6FuBKBHTYz+ba
flJP12TMenHIqR9eDpIablS/CHdpI5pLR3Cx5mBuLnLf68D1SAhAjHa9hITguL/+JIyvWuh5gQgH
u3Q6Bci5aIWH5svBoASGIHGuXdnB2F6FTSm2g6HXt41dKmsBFujCAmWy1usY0eY8aM49yQcfw9ZR
sUVK0KDS9zpnb5p+hd7HCrhQBKgG6IuDB+vRoSP6QL0ygs6e9Meqry1aN7LtKgO5P6spXqWhQYbe
Ys7RyK19RyafPKq6ru6Tumm/YPaaXAOe1c6UJZX3i01jeyJqIIZoyP/MFpuGHXaSiFg92GUX7pEj
KF6CArEEg3LoPtDwGNX6ytw0WLceosKsLk3gJpApx0xZy3ncg6Ci4sEfh5sMuckbKeSm8vmnnYL3
NLgpCrMu2REnDYM5ZVdq/FL3s0hDTrXWNlEBjmhUsULGQE3944z7jwIfH02HwzpiR54g80AjZlHk
RIEj97p6gPMF0J2WDg05BEq6cClwQFbdSJLSY5sJA6sqX5bvVaPrLYwhhyhZOQUd2AVJrkrL0FGa
fm35pWHupNBRHlut1H58PjGnFeVpo5yeEE0HaFgoKr02FN4EWm1U9HMCRTvgvBVuqskDOtDbYiML
lMxLiqy7MhmHi5DG9jLVPeXMd7HeBbrD8DLk8akNbHC8nE4WMMaiSVDUPGiU6r4lg9l7l23q14CA
M10+CA/hM+oVPVB1jh3QkvSYQL5YUYLfYCTXxvcUTCMmzNxfLnAvA/HUS733oOmJ9eJMEhVWXxu7
OFWs2jXjgQt7YCIa4tpyYMG+NXXwsIGPAk6dcv9neK0Bs9tF9UUFLo2KUFNOTgNjDEIspWaOFnij
juRUeZbikuD1+rGlPFPQszbAvlVJE/8oc8X5Yal+DekVtwKkQO24PlpGwFIAvDD+jDWzz8m9TJTT
C6yiQPbpIpY3Q4Qn8oLaYdKuHaoOyEuBFdr43HGFa7djAXdaBQ3pjokGvVlBqbJCNxifieXQKEG9
9scq2kFikwp0fiuUo1I47PE+yqO4chuLe+0y9MLUWGZ1cYzMKoRG1Pj0cJRKU9aYtKjephVV1C/L
eIykiwLnoYtOpiiERFUa3ICwsQWq0p0BSq/uEuXMOfpKdDlZqDQ5aN8QDOgvsanMGlg+Ms5c6Brr
YKa9swJjjcNWg/x7KxX699xQ01u54p3H3DDAyGvBjz5I9DNB+W4/A6c/ERMB/pNYU3M+jUklzwN6
h8I6SGkZb9SxwElXgtgFTyHfphYq/5+vwXebE+OR9KloSDomNw1yvLcnr1VE4yDUwD5IUthtkyCJ
lwZMsjU+f/6ZzemDV6OFhL4VHJ5Jen02FHtsJBlYrx6Q6J9InwZe05JCnlKr/jqFPLT+5VfjGCNx
JC8ibdSm53mzvXA3pkrR2xSYQcaDb9NNFi3AZ/r+v/7RyHa5cjGVYI7m2hClHii6l8reoSsUbNox
EFn6heRt0ZMF/lJ5/RnZhI8iddLfUFQEycD4varOvnm1tIhlK3Qy6UB1O9/GdaWt2jCJD4rNKs3M
qYYvGmtR9tm4KvEB3TpxVJyJnCn9Pz3XSP2RhORgc/RJM3929AKvaLGTlYwD5rxsfaWESs5FXJZy
tUxCz6bp2qc6W5mn0wnwtMnYWRCE8O0zS3sYhQFb1ioSzzj3YO+SOmhw8msjloMQ7vYs0DQttVEP
95wDsCwK0I53UXgOteLSVA4aLF06daG1cDSvXcqSlZOdD911awbmmQB8n5iTzzkm04NSIACGuTIh
u19p5qEdHxORSlig1+FXI3f0mxKYwQ+YEA71zQE9P1Qnkv4JVxk1deUm9JWlhRWigv2eE38JBJIV
kWb4XyIgiAN9P8lT9nFdyA+aygtC9rWsyOWq5mF3PdDAw6NX10BAFsWQ/fIaJsY1mupQz7k0zvW3
mqoQfVE33kEKKH8WJs34Bs75ug4yaq7ARs9M4bRGT7dklpViE+eyiQSLNstnGi0x5XQ0vYOjVjic
08kP4/h+DNObStjNmcD54Hsh76KyGxI32Dxos4hWla5Wg9qWDhk0tUOuifBGhQTidp4JW6AZ/AtI
mNTsZRVxuEp0S40GDLA49aVmZ977ArgsiKR2k6hGsnUiEwHKABNSN0U2G1k1yIEXVlXT9YEmuRvM
sPyqjSyUz/e9j+aMcCPudRgOpJyn+15K6oDjd4hjCzCeRWh632kY/qghvCe6vPp8rPfHBzOm6Zwc
5HDkUNrpWJFGzbWrDemgdT6Eg1QD8loELmijb58P9P6mxgZLTQzavjrpLiAedLKbd00t0sFw/GMe
lOJ7OeTjk2YMQMNyve8kdyiNCCpG5NVgf8AYjOANhPm9U1Jag6kiieL6zANNwTAPTRb35BcExI2z
+vSB9EwoYVpk/jExK2sLOAhAwYCMXldZtDMizDRFKSdXjZ4VK9vx7BuuJcUZcTT9/TPAfEaXyyIf
V7mtnT5DF0SRTac5ODo+yOEisbqVgW3fmePtg1EM04BfSpWI+8tkgnRykNZVbcZlHx7HWATLgARs
GTbxvwhbIAJ4apjc5Ng0Z6GUYjTmqGoYHUU9TrKI9cEYtAuB7eVSaYafn3+9GQiUuwdn1iTZRtUL
CQioxafvhNWlKoFtjI6c2MvMh35x1fWNmblwQSplU+Gyck2nHZMUL/HS6G5UVTSlqkIZbruyq+TV
6IjhIVEL57a1pfwZFB0S2J5bWuVGS+FtkyxnUugawqq2nz/7tH5PA4+KxVSOm6q5WBLM0lR0MST0
VDtQEXJ9GZmosZVW/ZAn+g6N2BdVgXb0+YDvF/k0IEJgTJpJ1jGLdCMK4jGoteiIrGJIUiEhrJM0
8qrwWufM3vXRUNQcgWLIk/b/PP1NMnyn6WTGx64YnEUA+WHZKcghDEpSnInqj4YyFQSTeSnTZGc5
jYBKjZBrqTmcyX+j5Vjm/sakj3URqEp7ZgKt9xkJVXcOTT4W+zFUu9OxEOSNYk0X+TGGwnBnm5X6
1R9t69nMZOVbowzaD61tpL3PuwIEk7Ma9XQJ6F8ao0q6MGhDPrSIlazjqLJgT1Z+/gIhBZEgXwIa
5xZWVGG4PhgleeDYiSuviAFmEZLauMJavr7NMNfTWUfISiyyRFTfTKkwn5G9MIdFp4Hld9tKjBMy
xwZALMlKd4NHvXURBdCtrnyz7a/k2k/AAPtmx80OlsikLzIiENJHQYdZ6qiaLoQRddjJqDFaLoen
fVd1vYyrnkoLfl1FcjQuIKaV36QUdgTu4EHwHYYwII0kyqtkVVoqGEzaft3vSudrHFtls44kKqaL
NncgXEpNkWBAOgw5PmJFHS8Vs3JI7f22xVfIjKGmhpFTX2mlkEAxwf25jpXyQdDdj1aJNQwggQr5
++er4xXYN1uPFjFL7dVWyBvkWYFaha5RxkpVHFM/BSyrEKudm4Mqh8hrGBb6XIB9MbkdbJNOaW/H
z55ZDYpbArW4y9uqY8fQSutxJGfHLDIT8lq1S0x3W6+vL2yyoots8IsvCdajgLIACsdVgMisSXvu
ui1p1q6ErbV3oQmkGOInpVw17Tq84nUr/lkacgh0EMN22+0CofSroDWHn2mkeudW1Os9ZzYTXCeZ
C0zSJ6+iacm9uZZEjhMJXcuqo44WxIuRCY7hqm6gqyptUbQ8RYhIwRg0AL0BxhbyxpQ6gd4KRX7H
1ZU0X4MVSy4LpwQ0qwlJe+58C31hyYo1e5kDjTaBl8vfRJ9okWuXMAl4r6J19YJEHjXiENQIHWAK
2SLxFfRQ0PK4FnyFRVmHpnnx+ad/vxMbCt8csBCKOaCoZwdj0eQg5xunoMGqSmuUJbxLUF8vPHeB
g9tg7awYH+XPx3y/bVEf16ayFeIAyM/Oc1TDgY+B2s5RoXS9LIvKW6upDnag6obD50O9P/e52k2l
RM3Eq4LO4unnrFpF1nIlKo++EgcrU4Gg7/RoTX0+ynR6nAYNo0w1S2WaRMY5HYUqsiEMhG6PvR4H
y1q2b4IGyqjvtZEbAPPMSm4awEv61efjfnB/pTnF7YIPNxW755vyoOgFIidWfcRgJX+SrVHeW7kc
7AdLJ1RHSbktYgGcmB1wGZuxfU3B1PkZBegqhrj3njnVP3wc1g1uVFND7d2xLlpBCgly+9gXSr/R
w/SoVhUMYqPpnociIMZle7izcyWDTGNpm34cWqD3sXyp4vt6Jrv94NMbdJPA3kOQocgwi2wz0qsM
IYX62JWt6qZA7Jdy1jpnYnmmZjllYUj1mrSzCWQsN+YXrtK3laYL2+4YhgBMZL8dXkQMBgzsri5W
UW4iicC5V66gxtaXKc8KVFIDK++WcgOIMJETTiNTxlzctaUG/avS96G/Bl44vjR4BTVLFCMm9Tyk
EZDDH9R616MekS5tj/+gb90W8bZCcOnFw7bchfKK9TakmSg/k9i8Jklvw5xKxNQvpzBB2du2X6kO
b/bGRgGm6YdDf4Tj523UFq/gRVxr5UUZjGtBMWeTgR674os8gHOJHtIMl8ccFACgzhgzcT8aqFvA
O+g9DDHzoFYuO9/Ll3En92duFTNKCG0OnnXyIKRmJoM0mMtsOYNihqIw+qMvA1ZKwGO6Q9Ik8K7j
xFlVgGSWsS1vR/yPXYVYuQc3LV3gW5Jflpbv3KiBI75FOEevP1+y871veq5pbbBksdhBZOJ0qyja
JqgNMxuOZRYg9FCG7a5RW6hLzRD8i6GIR9tB8XhKRme3ER9daTMT6nBswtJxC9nAz1DzELpEhPvM
Bjg/Raa3mhxmVUQqWANzdSNZyJJnYFR/nI5Ht7WC+jh0no3KZ9nusyS294pJZvP5VE4LeB6OgEQA
kdD3AMsxm0rFKRt0xFoGLQEy+WqPlp3eo1zkU5SSy+Bcnfnd9sZbEvUQRNhUZBltm9Nvh+hZIupG
yMe0doa1RobSu4YfBldFWwEgAQa7kaeOwtjDkAAN/IAGU/NQaKmzRxyjOhPiH8w5n5YyP7Ulpn2C
Q7zNVJoCYTWuh/KRmmUM5rfp73MKDwvcMpV1WQH0NPpuODPnH+0BwCz41KAC+Ge+ruxKBxdT2OPR
8CRpNzpo0cR6CHQQY0zajzipx7nHlRRq0VoeY/lY039bUlAqdkDn9hI9j51RoXrRFFhgS8jxXZHu
Y9RkSufckD5YanTHaEUAujAouszO/jGmGRIjvX5EJyH9EuWNOmVXzrpq6+LMUpsnAEQGWQYJtEZo
UFOeRUau9GzAOm6dutWMF7Qqhotk8NW1kVQaeh6tzEUj71e9F4sz+dv0lU8XActNBWCKLDX9v/lL
gieRKUA7IwIBg3wpKnXAvkF6+nylvX89UzPZt+BF4Ytjvtby32z8Q5+k3HMT+ZhBQl4iL5Y+ZhP6
1YHZAmC46C+rMm2v8Qlsz2Q4r0Z5s/d7vbBP2aJmwGA4jfKh9fHkCTX1WIz6sBS2hMoxLgUZRclG
LdAbDnFoGMdRfsrQ8fGB2TZ9txSOpWDmAFN0RSNTBi+JEqXDwgyKB+goxran/1+5uT/ym/TIudas
vJKXYzaMv/eqkbaQpu3xgDxEc+hy6ZthjMktJDa7XBMGvuKCV4S3DeZ9h+qmMeJoY/k9yIbI/tqG
vb3JIBNEKApG+iNULtqofp1L14kDqnShgVspz6QhrxWTk3my8ZxEtx9zEJ1ekT5LQe2kndpxZvyA
g0e5izNVbnDPhrpgwfb0VwEySuqNROsC21NLT+/QOIpkN/fSREHSoB4atx9TCAN6qfnQQFGvEcgq
l09S2kBpT3tAvOOYhNKiz7JsGWVt76Az1aX5ThLwU1ZD70fqIk3L9n7E1dJfO6owLgfH88VCMSSB
jgi9li3tFLu91jMkQz8P0XcXN4ITBAzlYs2iBjdhA0+2w1xKu7zTRPlgIbS3K4q02SpGlIdu5Jv4
yg1eniNPDZgbBcUh2vod0P8FwGt8U/RSAo+bo1YbuKCJwZdrY9Ju/T52VklbIghiGyz6JZS5YW+X
cHAWFj6zxdKWuuBZpzklkH+Io3U7UkBxkW+pbkCBU2hMzVEXa0ir+pkb+7R3nX5uKn70eQFkcPCx
/k/fliZGgY+inT+0bVmtfU4XuE2aH1x6IahpoiRfgemFo+sHyH+MaVye2XfeFbMNMJxAzHhxNM8w
SZmdvnoTN3VjhxCkjbjbxmiur3JLxFshC2M5+lCwpS6uN3ivcRgnWu52cDHuAis9Z2Yylx1l7pEO
fO1SgcOYMFinc9HKfYimTN4/oGcivlkKoHUXCjBM6DiezH/9wqCJ1KuF+nWURy5GcAP8mwwbkXad
DIm4g1ltuXKMos5rTP4ProktJcvrP2tTH5v2KWneIoNff+BvWWoHgwWOE8qIZMFY4P4N10SwmjNM
neC9dGXJkv+Baxq/gbHhlm1y2vHvV5DnX3BNBTOHKctF4JUfm+ruv4ILPs0bsAtES5FrHfUCnX6E
Pt9Ka0svhIHN0UOTIEWYwojf9ZrXH4y00beIm9kXWd2nG9Ov8lu11YpLHeYGkWSOtzV1yF0Tx9CJ
gmzj+0GAqFIZXzlYPRwVpc+urEwuqUP0/lani7YLlVFOloVRe1dlsI3ZM71zufnp63BBpcWpQF0k
C6IGwuXtdHnI8EdMLFz1gxE3NPXTzF6hBvgid+BT3nzk2z+2n7eo0Xma8DqSLStsTOxKZDmnIyE/
6UQdwo0HNU2MVUDp+wKaLKg0o0h3bKPmvmgmEz0nUcYz598HL8mIk7kOSr8qfdbToQPubT2KXh79
cqddZWPt7xJP1698wxxWn7/lu6EIMjjSgFRfe/Tz+YyIG2ipaXmUOnQFg8F8Ss1AdqVe+VPb/j9C
4V4vFG93eS5UMGihnpJz4RMyl/mglMN5bQ7lMUaxAFQXlVRjbY/iKivlVYklAlsj+ugXGRipVn8s
ZelOQTsiina+h2raTzp+biXV2wBuzTBBf4Jl2+oXKf72aXIwmuChN1BtSa1tUtS7KA13VevfikBF
90FVbj+ft/l1jRDj0sTyNK3J6WeiFry9r9j9EKH3mMRHJe6ktSXjykYdgJxhEIgS6FL2izk5dTHO
OYfEfALrEBmn4xWAAuNoqPQj6rPmZvT6cetIfbLrYNNdQDpx7mLJMly1Ohsh85x8GpnCJt05XCyh
M8zWgRVFven4oX5sLBMCY5F5y1r10jOrbSafz8LG0ZS0W6arDOpYnl8AFdp+QCF79dh4Sr5FjSfe
6rE0buLUcgfFTpaIgYBagcWHWjD8odoLTG7INab0aRVeFxg5ryRM2pryF68LXAsJPCRWJ7yIRR9/
NvN9mVBW9vwHtHJQZU1Ec2MpyAMg4VotFK2H4qUE98i8W3efh9irleHJgqGOzdlAp4pUGMT9LMYU
MWKrZRrVg9BXOFfVSyNA2xhR+ruyHh4rrT1GyTC4FHhQFk20ZyH7y06rlhbYzIVfNLc4C9YL1Nif
clFs4kb9SQWe4r6jP4OxXer2uOmLctXL7Zlgfb1CnTw5wAPntYJID2aix5zOmVSAv/XHdngoDXXv
4fnVJcUyt53r2ul2UabThQUIIemPSvNHHP0vS4FUQuT95yzlOpwU7n9mIhTDq3XG9Nf/ylFMB+so
gzInpTOTMP47R5Hot/42wRW4TlFaYAznnyRFsSE9qTRJOYM0MhKZz/h3koKvBnrpKnsgC1aHevJL
Wcq0iP4JGIr9wALZ3wAdm7gOgfc8DRgY2ZafOFLxIKOvFYORsRBwCcBVrTwjMJ5V0DN7Eb5usOgC
ZosGV1m0F1SMyRwTZ5oBO9TSDdMR1AAdSIRlujS7t6NRdK6UittALrvKreyi3he1HDyjKh3vX6f7
f5FH5LHzfBJ5eLe4T8nPH0giPZ2GID/3F6lJ/Y04AhszteYmMs7fWbJhQ3eaYKH4KM+yZAKQI5at
hMRhqgxOefpfAaiqv1lTlwJN8z9Nz34lAN+lQXSbKDVMxV7ED6y5q2xuWyga+4V3nxbPXbQ05ccg
/8UKJ3dbGFOyxhPTWYNCdRriUtUgXaX33r0WysjmfBVOuNKdJ8U/ivashcDpepr6OBxZ00UW/I41
tTlOB+Pe3EFJVKT7blgE7nDtsM2XG5RILBzg9W22Ua0zOeu8gPs6IjcM0K98XpLz0xHlSCiFDiP6
vvk9/54/6AcaAmcHmebon23ij9cCHWJTtAOqjpzw6SAGQhm2lhkeirH2okWTOvUrVzei9eiHv/4+
Nog9ggJqJVe42VAegB9fxlT4Xsi47eoPRfIV2vYC0cqFGSpnBnuXY4HlkU0SfRs0D7JFs4Tfqnqc
WlFROOB/sTKrGw29lDdL8oPbzDzAp7YCZU+yLCDsrKVZ9HUixtMnGPwDTPQrW4X6Yyylplt9Psr8
zjQfZVa80EvVbgd/9A9eu/Kkhak9ejfmurUxOPo1p02uBrwQlTGbWrXFFXqeECs4cnu24weHmjyM
2siaVCM+M2nv2Duvg9Byw1+GO748Zwr1naZlKFwFh+qHDasCjaECjZ6L/jm/UJ8DqDm5izq8+oje
hAwMyFl/Pp3zcH8dnnOZ8xk+DLJrp+GuFlSCUGwJDm3yMOjlIejyba7EL11ZnPlw7zK2+VCzDaMW
YUStqQwOTgseZGHdc0W7KdfqVb9Pz4Dl58E+H2oWinXVGhbKdsFBMduLKhhdX5yjXc03I4agkwYQ
1KLMMsHyTydONhsF6daKt8FHxB6MnREG1AlSVyjKNsBr8PPv9H5xTd+HRHeCfFraq1LXm45CXSPY
P2iqf+gDdRU7bK5i6ZzT3vtoENbtazFCYY+dtvw3gzQBlWi5Yo/IA1TGkNUzooew686E/PuPAxru
FccIpBceymyUCAtuxCXU4FAKIzpSQ47dwPKAUX8+Yx8Oo1Pc4oSioDM/DGVUjbXCNoIDhDi4f1gZ
Klben3mXj2YMZv2UWkB6Ju89nbEaweq2NX121a5aNcl1kIS3bRBtfvlVJqwZF1eMQeC3zA6KtBxx
FDO68KAkLlJYilvpOAl+PsZMy27a7eDivhlk9ioC2a7esRlkub85alsVZazH9gYLUdffPt/fji5l
6WW+pHq3qzCCPKi7YXH3+TN88MnoCUNvwR8Up5Y5CzWuYC0iYBUeaKnQmYrzaz8Tq/9ujNm6Deok
dBB94YvpydZGaLDqLv+7EbTTmBiiQRIBEtmHTtjVKjCapUBMeflvBoFaNZGcpnvV6SDIZuednTbh
IYurbQRBD2L8fzfC7KAFkpmnGEowAhtcLftukJ2ZqJm1258hB0bgr5eY5yRWQ/0z7MNDtVY3PWam
4zJcHFPXXoY/oUIiC/9w+2JtuuU1FJjnDjzlve3qvwh7eo17gBiUeif23buGcNBBQJTH8ECD5sIf
Jyfh/Ne3IvDNfw8xbwf7iGZIQTiEB+eGXtgGOawzp/j7Zt60eCnfKMTCVGed9qk3O7deAgdGro/F
+5wsm026Lda0kvbx3rj2jtbq5dvl1lryHc37ZB+v1W2+rjbBalj8+Bcx8+YxZlEZpFHth8CXaQQf
smZKY88Rvd6JkLx+rjdDzMIyURTE23BdPAyut/EuEbaJV6XpogPsrywXT91ltkpWxSZB9CBD2WmR
3/jrX2VHvD6EYVpgBV4zt9l7jgJaFmI84cE3S7SwyvRJUkvv5+eTOf2StzeR10Es2rPmhFl8J/Eg
ChTqUTEID2F+7QF9TaTd0GguwJF/E55vBpoFj5JJTpdjd3Owh9BFVovu9bkhPgzQCQX0ysBAe2S2
KfZBBnCck/Gwf04vk7WyUx79ftFurVW5hK/vpkuoxq69anb+MnHhSC/uum1wKe+2/+KMIaGnIUG5
iaeZvSz2UOQEYxod9ByF3Si97pV89fmHM6bfcfrloLyCSbSZVMrac6CVmTfhGFmogfhZa/2sR6k9
4BwiwDVqWt25ht71GLQa4+9U1ZOvEIjEUx1ryUOht9HepN57H6KxdVlpg48gHqaV2QJsufdi9yUG
TvaYp/oijQR+nl4k/977yvDSmqmMV1WRBPtONjw45aOijZSj2BcWQdXiVZ2otX4E1YAqcJJI2R0W
FfJeNT3+G0lXzXHrtId6HicIk+E1hFwm5PG6x4EwVLJrrwLFshDaqN+PZRrs7VoyFQAidq9hDmjE
OdqAFZYJyIh7+BhV/8/eefTGraZt+q80vj0bzAGYGWBIVpBk5ZIte0M4yMzxZf71c1Hn9Ncqllo1
3s1iNgfHkC2Sb3zCHVTkBwD3oi/mdKMRYM4YzJj4oFD1PNkybHR6OBYSVjm+XjhLC/v3x5Nwmm6w
ZXB640inIgISZjXRvQiyahwT55CaU7sVdS02dUdj3ZVqR7ruGku/Zc9KV3mUzNf0IUsX8x7ny8dv
sZxGRysBuDQFqUXIZmE5rWlUeaFXBTjX/lE18L6uHpBD/D3T4C/0R66LP73JUHEmJaHz9VppXbNb
5jhOI6gAMg+TXUvBvqJ5+fhz9CU6OvoelWouGje0KhY21Vo4XK50NcxLPT7YmcYqmdqs+mrag/ar
nIJWeLZeyA94amFdZ8AMVVwzM6zLJomS3zmymXe4MxDYqWh3YK8kTVnz1IW9SLwY2sLnoA3Id2Wg
GL8CG+I9YqEVBiOm/Gvx5fs25eqAQGXQa2gD4m4zenln01uQZ7QIF0vj9MGsHfTllVKDYS5oGV+F
EPixjHXGJzT6NTiKSR3jBRdpRbaRKPViGJVWxXXYFC3WZDnOVLsxJhl3O8LEc5aW78AhqT+a5G90
J1/rigzum0vakhAGbus+RpGwmq5lu0IpT+nQSQgzDDVjADbfTEtIl3ZQyh5KFNoDOJWfIdwz4Ehm
uft4LtWl4H08l2QUAJNJj4ApA4dbvU5VojVRl+khldNqW+dK6I9BYO8laBobNHTDK5DigH0VS3sE
PoMAJJZ8T5qc1Ao0k05sRA00qTGC8TIQlezNZSY9OhX2yo6dFhQDB+sxCLKtNEzltRao3VYeUbPJ
JmO65FwsfTF083WfWY4fDaBM8L3Szp3ES2Z0/I3AbFVCTJpqAF3W6MuBflWD0558cKxsOYpKvf3d
o6WeulWpqFdxKelf86qfLzSlkZDpz1r9ftCmpN83clvcIgaiHgp7ar535jzdgZCMPgNTVg5iAqXq
TqFiTh4eZtVdm+fczUhxxxpYuL5UDmhr1PeIxRJNomScXiO+DK9rRqsTSyZsE18UzRqfo0Y0CCMU
RfzSl7gPezg9d7IXSXWd3Upm2tNykOnCuuyB8KVCa/uLlCbOHULpeODJCbKGbp9b6bPax/XPaZQQ
S1Vg2XyuqaM+YlfUXqtp1+EEidIyvMbU0s+VMU+RTZy0dGeQgWek8Wxd0ro363qyIDVj3OAcOuGE
iNGaOM1cCyeoYldkXX/opnRChTkSWI/PHVVCr0OOUt/NQ5MCOpyC7vPHS/skjwTZgPI1pBkKeBrn
4fELSZNT0VXq04OeJeEF15XhG2ocnokk3oHMI7un0qCiTsh/1zmYHCqIIOBudAiCSnEhZZmfgJL2
foUjZcpV4+XOJp9CcxeoMXIqczveLr10lHWnIHajwbjD9utcQe+db4fLbiERAV5oyeePvx0TE7Q3
taE4FINtb5u2NDZ0os7BR07jObomS9saNiXVZJ50/Jg8FUpkKlV5yPJGXEWmHNzYUmju7SVpxw3v
ERJv/kkJLX0zZJhmzRL6vXkIeqJDa2ozdS3SOngxeiPWC+4A8nSvyBKi3nn6YAs1cbthzPemGRj7
ThTRvpcARLdGjekaZlPeTGtiQ6QRewKViTOlkJPwbfk2bmzQkXSNTvBxiPMYsGvrEiJMGPrIckue
0GUKzKkRnTmET85gHsXgUdJjFdHTWJ3B7dzpgEbn8mCjnXvlBIm5sSrZgWCpUdTOCsvLexAgjhJA
SKim5uIPN8ryeIBbwD3g2NNUOZ5F08zQQDPb6kBgKnkjakQ3chR3Z9pS6knUwGNobyyRySLL8lp6
enNAVFUsC/xhajDJHcoKbeRgOjO38yatzWin5jHKZtSnHsIcReYApYtGSxRs0nRpr2bZdIkQfI5M
bKpcoketunMaW79jyUm8dK6RtSOKhha0yBTZuOFtRxwq/Y/H6SSMI7NmoVPjQxoR6v/6QJHyQiri
vj44Yzd7Cnh8l0ICimPCeIQ0E7mq1J4ZtJM+x+sjUWJbHgvOYTU12PtE3NszUCbJ0Fw1VoK93c64
K2Cp4OLpaLmcr6S7KXjkP/9YYOvA4wH2UYZbJbet6vRqWM/NwUHFChWs1g5cAZZ5Az+s8lNZ7x4B
qZ4jkp6cW3yvReMSZQMYIwTsx0tRbnJdForWHBJRtt404kSsT9EfUxyQFoFibi2OHUSx5urYUjp0
ryoW1yEck8S3xuhHu5iTdsNZaYPTJYMKEd8EuZH9BVn4+Hu6UPSVGRnaISzYWrBkgw13/bybsI3w
gCioviFp4ZlFcwrtXeCXi5KURoQJnX61UNXQ7mQ8k6VDEo/lRpeMC9HnaG4Fwjfb4bJ17Csl6g6N
ih1GYNfu2BsPbaBXLmr5Z2Kv0wklu16UQJetQ5S5HApvNn2jCT1Gdkw6RC2NLSWxfuMGeY5id1Ij
gVlHkxm1HRAn1N9Xo5xpci7aKAmfGgsmjani21uqYexr+C9veiBVu4/3xmkMT6zzCgkgrwP1uhYr
sCfdlmQEHg5Qi7+VtbYLgyZ1MWm4H8FSYmYrqDoVQ+fGRaq4kaFu07Q+s0FPPxqMHhsUAyeAoyeU
IspSpJyaaR0QJDdwfJ3my4nwhK5AOe2S0pLP3BLvBnjAxJaMDxwxrIjjqcwLri9uS/sQxfKk+BHC
GF8LsBR3YnFSw4DLLh5wVHIw0NNGY/YkLICibRBn+q+We/+Py6mvFEXuTMDGAB3M1SLP62zsLaNy
DuYYO64cShL6dMrvj2f6lYJ0lDpoNLMJEym/0QHmbj7+6KmRGySt9BxQXoXI+4BKYIwfSLuvGvxP
PSPr2wt5ihR91+od5r/4xiP3nYsCr4AMf2m3ye3+h1zhxuXpYHtD39YHJ/OqWKXXRep6i0i4sSVb
Tp9nOMno8HUVNe4IJ0vJRdDHviM5K75UEYoKmEiYjeNjeivwLR7Tu4Sk5FbFLFL222zqSICluL9Q
uyRCWSENpM+k0Co2BLFwvuZK0w/u2NXADHBAr3JfSmvpQW9m9anES54ak1PIGEhHwWLGFGCo4xdy
YoitSGJseavUcW4ntU5Gjz0omV5UlQ+ZXMu/Ph7yd9YZVBQYiiqIKpg5a1ZkpPW4KdZt9QQEs9vW
jlx5zqxJSEOzEz1oR7lnBFmJlWVyafRTvw2TKn2qg/ZcW+/07IIiuDAW6VMiCbUm3Jd1lVuVUiVP
spWFiDaFyBvqZnPuMDnJTmkbknmjrwJYh/lY7SvZELLS4Av5hOJBsq9j2b4KLVzALaRDqBIG6T6w
Y7GJOyl6gDSNjHanC//jQT89TIDrIa9kAk3CF85enaBlkJk4R5jxk+w0zjXN7PFpGBv5Ji+dA9aV
WJ7+8fOomTugoLioFhXO421VQc5Jyxnv5jxVJF/CJW0/I32BbIY8bo0wOteNOwVYLDLS0IcJdOkG
kxodP5AUXxpFzFyOZY6qrmh7rxN6uMHSy/REUeOqBJ/SNZwSJ1wTRcIysDVfCvAd0G3cZZDqLx6H
sRUXEfwEPyFpONMHOw31ljfkHCeTIm9bD0mBJ3hHZSx5shWmwGgc4FQ83iPU0/dtOo/e2Hf1UxGf
Lcu/s87pssKDW5JlkHPrBVhjw4EaWfJEySraDwSZW3qN5xr+71yaqIwvAl5kAMRd6+4UaP9R720T
MIFFGcuUW6Q/k2naYnCS7EJsW7ZVb2lumprNp8no0ksjTCy/iGTNR2JMPbPilwk/PtjJdyCtLArn
YG5eJWLfBCa1gqGQVBQ4SuXO7ZhOv027PJhB+BXf6RtR9j8+XvCn2SRxIHQSmF+UtE+a95h8TBaa
5OnTMBvVlSmFxgNUyWdKmMqZDztNJoE/LpxGYK5k5fpqK2MMhceDUIsnY3a+paHc3jmDld0kA/Lp
jSJw5Qu04SJvFeHHdmyeiffe+U4yBmoBC8kah4zVWrI7u4xTOp1P1mzJlzleP5sKe/iNlRvnsIcA
gE/m0IGaTUkd3gx4gbWEKTa0ZTI7QfNUsUWrvdzHmi+jDeNqZSLyTaVLGA6WhTZ8m1EUwxhLoiQJ
ezEpvxdllnRXuJ9m+Q4dChWngnkBBKtVaSCmWYd3mG/M+FZps7rVzDKjVREPzWFQJWQjsQuHBIC9
840ZMxM+bAgZf9hB/52garnvlarRL82wi76PaYBOfSxb5LQo00PjKayuCNjLRAR+2OCP7JTd1O1Q
z9WfBrLiH7aKWBPKBrF+N3aT/gOaihNjt45jXW5qTYPAjTV80qrCGZZAY3oIIv6e25PiPzioTR8y
0owOulBQP4lQxoSM7YinIji2S7kqpNY1+DTh1rrRd65m4Gvm9QNS66I06mvL6Ax7GyUiQkaoUwPt
2sSjWHJh92b7qWIa3KXFQOWKvsmF1XXqZUilEzUBKfhNApwO1PE72cIEU+qfZwVTB3c20mzTlR2K
UDgwYzkeY0qZbaDpxBi/yAu0QO7mSN6lSjVgUVe2aJvL00BAM7dTRIBZDtbOkWg2MQu0BxIlnebb
Jkylr7XdyugP6gp2uJFVQ1em0TTZ/lAmKp0WQ4NHT78tgjFTo4KIWXKcbswiqL7MEKLxEO9JMD1M
fgPzTkJCuaUBlKiqWzhy17u2g+2yL7TIDPw0MrMRofOm+MJJ3ZZ+p46Z5do9GoObklqU7bbYGV4F
Rej8iCno/gh6Pb+epjCS+UVNaW4MKcS/Tx7yWXchGwex3+lGfBE7nQTMFFb2E3eEmrt9Zpfka1av
3TgEl4ULD57clIVRfM3mDneckmq1PI4CUpxjXIaNhEafg1xzaMSjr846urdjhNKJrw7jDZtPrm5N
TPQ0F1C8XvhxaSHNjOlx/ODQ0ntU5Shp/cJECCzCwPYaqNP0PZlT3fTUecztfWLg+OcKBInxBO4m
dD+VIn+xDfja7kh9/dA4gcM02mF037LxviITaH2toH7fSe2UvXSIiHxqdDT23CjUS7RYatXxJVOE
P+pWhF9oWUqmj4itfDcDai5dTCSf9EFPd0pWl5nfaED5PPKuVzex7qo2p2hn11XUubo6RDa1CTnG
J0tU0+dyIptniNLZ9BrMwVJULgoTVvVET2ckrvmSiKp+KFNV/laLxkHMeo6bh7ppLOE2giDdnYPe
uHbauGm9xJ6jbaWbUoFrgr5ppjZ9mvBrvamUeJBcqQjb6hZCIj7QBtAynmAO8bdCss3bcC7CH0Vs
dux9yUTeKkuRNHd757YvbPM5oBveEPJICkUIhFS+0UUlZ5/tsXIHM9Qwjs2wRqSUpZS1H0hpb7rh
WE6/attpr/oxUfe2GBiGqY7wXUwh5fSx/CkdZPNX1NgFbP+y077IGjZyTAcrL6ToZmxGqcdbsgxL
7XPMz4TvyKVje3FmdocZ9jbN0gGZQU+0zvxrVFLltrOd7FeoOtDwM8DJj4hOWgc5EPMPyxh1Om6I
ZXpt0Wc7HN3DTYgUGCXaupp/94bpily66RPnAnPNaZ/qgfhl0rfw9TylCwga4Euop2btsbDV0tVQ
NLuWQjIb8ONBfZmnOv5RchgvZmC2MpXuGPZa66n2JP9WcR24I1obHsNAmj7nSj1dOgXRuiuh3Eo4
SX2OMlJUTy8JutYMX91BWRoNTv2qVEfJs0DsMGVBFmPcViJh7BK/JKGvz6w9zrhYDV3OyeS+sNP4
E+zPUvGZu8J2Y1ywvjSKEUxnyjengSCSFIQK0HKxfYSRcByqtkmL11s61U+BKfLLUBiqV9rw0pi6
AJdhyfG7oZ/23WLH+HGQcsKcxCgI7Q9ydjqUsF/XEKVmNLU0RPDnKSW5TryAa3cf6UW4gdNlDL5c
Wja6VEGLHOA4YcDtVkMyQXzR8srLCiFuRSCn16qeqBiKGZSaZPyyv3PXiYvJEla/LQYl1HEVU5ty
l+VGe+twTFs+A9IBKxiaxXesLSYPMSTWn2IhcUnRO4t2kT2aEutbIDykjlSR3TZQwvvOxDDxTGHl
FAPJqC+6bjCEIOVCuT6eAB2bPdXplOZJVasAK+/JvB9a/XvuaM2N4cAhLRtUp7S6iHeJNrR+k6PE
OORWtiEeYR+Y+I2VgRp8CkTQX5uQ5feL26tL1zlCRjEY99QUyl0Fen7Xd4m6GfTZvpikfnzIG828
QOivPxMUnoZlS8EGwh3zaxlAIo4/KeGqGycHhl8/M6TYezheHEmd1+XmOfrtEl8eB9ZvH3US6Tpq
KQPctJqnCYeDjRajGevM8zkBsXc+CDFgaBMqRT96Cqsod5T1aCpko3gKpOr70DvdLdqTNXa8kvH7
403xzvewK6AyLGJ10KRXq6ECG9+FsVk+Ne1ouSM1XtdI9Wz3x08hjF2yIiJaCr+rOlMcJHZt9mH1
FI3cc22GondqKn/KZYBZR7MOchD9WRvE5aotOKE3Rcu6rz+nXBde2emxV7WgMD7+lhOKLU9gsBA7
glYKr3s9ZHPZGu2kBv3n0v3m165wZ7f0LK9yf0ebwjuLqFivhfXjVmOH63ccjCaPkz3DVT3iNS/e
SBsOdJ6VbC4x1Nx+/IVLFvN2jS9PpKoPcgKNMA7r1RFNNAC4Rg+Hz2bl3LYa4blWJT+ytHuRRHmm
7rpef+tnqcdbN0icTKi61H/uc6yWfyKT/PG3vDbmP/qYVS1GVQZKibhJf75y3Np1XJRIN71/8UP3
0FdzFe8h8nacb766xcXUl90zLI11XYAUDtuLReB7GU80yVYbDD5IaRaqNj6lNaK4XpCWE7W+CflT
r0pVcamkFbiyqkhaGZWsWK1AlE2I4RqjnOkbEgfjFgusudh8PC5rza7X9+J8ISCmW2lRGzseeLmJ
o0Aq6+kJJaXxuVPazk2xTd1YUjRfdLUeeEWpBQ9WiaMPlKsWxWoVOjRuybd4I5nbzmma27ru7wdF
ZJ/aqWn9qYY5HesI2X/8rqs18vqqUNqXNhOqfWBxjl91JskktDPHJ2e2JOSAayAmI/nlx09ZrXq2
MrB8LhEyeyh/CEYcP0XoPW7nfWc9TQTc93GOX1Jaic5DodXaB+ZQ/XWO/H+i63+hyfVm6E8cIr2o
iRG1/y7+cSGy78WvI67r8k//5rrKxj8pYNEBgXLC+lzqH38b+PET2iKwk5gxCtcLC/ZfZpGovkCv
WJoncF2xO1hO739xXfnZ8rvYjRS8Fwb3Hxn4vfYZ35wsGF5BVuL9sBRbDAnWFT/si8M0jXRlX1dC
u0TEokE7SsqtyK8qwy9jp55dKhLTzaL0qntOidKxbl/Znegf8l4bPuVNY5euIuQfiZVUF5EZ3o2h
NnnpoD7GipWmnlX00Q0lIhQA5AEAbD0qnoFWe4zPHS7RJBvXZT+kf2Es/2hl/m98B5rvWfy9+AcW
3y/fu3+Uv//x2H5vmbr4p/gfyy/7WYLGiMOo/V/HfxR//Tl8KZe5P/rD5pVYf9+9NNPDi+gy/ulf
yifL3/y//eHf9PzDVL38z//6WXZFu/y2MC6Lt0tpuZf/M9t6133P13/773Wn6/D1//YSZWoXY8a/
1x0/wT4DPVpaZq9k4L9XHa6R5uIbQmeBDsNCMfzvRcePAEPC9KE9TCkWJNWf8Ktf5TnfrLm/ICbE
HQa+CIsEzOo2CznEZHUI89uBwtYBcky3x5Iq+aH0rCU31PriC6T/yNmzbbKLYR6oTZajFm6cJDFa
d+Cc3se4uE8RyoN1m4YPueNID5o8xbdJ7qhfQNfFBwXpoW8hymmbsqKE1dXpjVLK9KLGsPCMKdWf
Qmnsrlqplx4gBWh+PAbjkxK0CKGT5aefIlrVPwOaHXbat/cxTmO1qzZ6b20oLdBvGIzZvszVahTb
sgUtCwGv/gSohiLT66T+0VK+jn82pSh/t8er9HXl/XsJ31YvxWPbvLy019+r9d88Wu3/byzvxSjk
Py/vbfNS/Iz+ccfaKV7EsZ7A8i//pWih6f8EHbusp6V8/3qS/rXWJcXQOX7pObLiIRG8knb/dcha
/7SXpe4g/YhvBgKXLMN/HbKqhZEvMJdFr2SBu9Dg/NceX94mLAvG7z+qHa0OWcTWUc5Y1jq4clqV
4LeOb+U2GRU4tQMW6nEXbOsqFVd4bXe3dm8jMtoM/XU3tlT9ldZ2YSrMl11RFhtVTjN/aGi5JUY1
+lqGaxw5lbyVTKCh3Zzll7UpU0EBCHaIc3Jv7KI/N2P3VE/x9yEZu0OQdvoOedzSlaQiOpOEr4D7
fBbIRVwdATiAKYAWvQppAN05ZWUV43VWkRzXTi9/q3owgs0s7V5fdOlQ4asU3S1FxcuqPsvqfEVx
/Pso4RV4AzCU3IWgoECVrI4SMzadRKsU+XqO+u2zXU/FXVFDiNv3qbQp7GbcKmMgR34IHP7ZaiUT
YfpqMp/TtvUBvpY3sgJ6EB8FzUXPWh9Q2XTmfZ7CVHAhCxTPXWkkP4EN5beJlnaXgyYsxSWrTS5G
bVBd4szkwjSE/qlparDhWekI1W27BDZGLbLERVnXMVyllRLLS+1z6M5VYP76/YQAAMORg2VlrAtR
TR1R6K0biNnY5j1QmOG6JpKXQNcgh/RbiSPVdCnlTduyBPRpBI72E5P7YBuLDH1qS060c34aK2jT
8k5Lf5oFj7sX+IA14pQiB7jSGHPRQMfFEBRx8avAuw7DRUxRd0Y96V+1dDCmDbXu8DYJEVnNenzj
PV2VRl62GktPopr2Z2iU5b0sgE6skVdnGfQqj3ehAGFhpo0YrjE3/NZSQ/V6ezwnE/AqO3G8Ioml
uCrhGlOWoiJx/JQ+MMLGkOr5mp7J6DUNxadQl9i5EJzTum4vqQHNL9CqpU00y5hO4E3fbPOqzQ95
VmKra5ZttsxZDxZXpr3s01xL3SDXpJ3Wzv2hpXAbItxED9QE9uFruJRtrKiw73FSagoPs5jvE05m
mH9Ek5zAr4j1Rx0NuW9W3nyLjZ6WGbLBaesGIvL1tmj8IYsNhHa4+lRfWNjTzxR7f7HcyCV1NTtX
4ljhsZeZ4NDg4CX4JFOh5HU8Rs08UIWLRvla68r2WU3pGbgoWVIsBVgoeVIZi21g9ltd4ArrWXOH
62NU56kn6DAArjlQ2muSjKD8vy+Xv4/ttyJ/K1TL62shrU7hxUbJDfDheoEIQWusQgm1qHrhScGs
XqeTmfuBqnUX+UBrTJKG4WImWv08z2VNb9yw9lOW5s9n3mQ5to4XEX5qC/6WEvPiIEj8/xaSp8x6
mBSVJF9LEL38NsiMpdytMUmJ0DvfEYCOk7CETryENN/Ycg2+qIIBTEejrDapyTaCBjKaf5Rfgq9i
aQP9QZObehtpw+q8bbWsDbM26O+ttPheqQwTJL3Uo4WveemonqmrrKpUr49D+pLnsZn4HWtWltTZ
TYh/H1YKav3MHSDvmuY6SprJU4o+9ZPaif0o7X7JnV7tNfm5dn7YBbJmhjZT/m6E4+aSHZ6595bV
+XZyFre7RVCHyj8iWez048mRRmNs9MGU78Wo1V/1MYu2edKcY3Wf3K5LUkgSv6AEADZxdK0eIyFy
19Whcj/JAotRkUnwePLoag5k25/6RLgyjm6VFQBldJz4W5IPxe7MOlw+5fhTF1kVaApI4ZKhraF1
Mw66ocBb774bnXFniaLaDqB/N5bK3ogs+6Z3LAiGZrK3AhqyhtMH15ad3uSwoN0ycKzahd4xe4EO
S/zMuy0FvON3A1hJhdRaCr6UfVclxTkRRqeiY3rvFDTCUlCyXmyPPaLtInaHiIpPG1jppopa4yEF
T+wBrTc+CaKozZk3OUaHLauUN2EtLA0ZbLnXTFX8o8cxl7XsXsmVbGeEcuZqo1B827/pjQTzI7SK
rowcmqahBfK5OXp3HN48fVUD09Wi09REzu7HIW9cDUkzVPxoAdd5QX+qRvQpLmC9xGWCgJo0QFPS
iq2dOOH+zDAc154YBsBpLFQYLUTMGMWt9gWof30sRim6t6omcgNCdb8ai3YfdFp5XyRF6YcRJe0C
Pp9XdF9Lo/0qCmM7Nmb7NIjZuksAGF2b8zhvhyhrzpxcp/uJ11OW1Uw2zL38evq/QRN1kqOxIJL4
XgP0AYHOaiCQzXt05sMrJRm4exq5u0mS1rky+87YKmEVnnmHZUkeLdkFvrdwVRglwDdrGKEdF0mk
lUN8L+vBTT1BpNDDqdwAbQ0uRKsobtkF0Y1dW9Xdx3Pz3tTg7ItErrVU/ddNQ3D2WLfNAQ+uAYtq
HcsjytPYcyQr2ppZmJ1ZCysiyV9rgYsLfCgrgULVKjWYsiRv9SZJ7g1K414fJMNFDUWI5m5uXsRt
DVZVNOoGSlm/a2akFgYZL3QV8MwWvp/m1Vg94zpdFxujHwrcp8LalxNc0oYqmL6JKDcxsG0/m02l
bENTC88QdN8dLyJYEkfEPglkmcg3a6WPAQs0cRffq11HnyLV0LvIkucEBr6r5Po5X+llNE7WxeLv
DEh6uWJXo2WPctBJc5bc15F1CETa76rcjnCZiH6UifOpdLTx3Ol5crIv4i0UJmG/M0cAGo+/0Ejj
OYtkJ75PDERiskB9lhsRXAxxBPgKOMYcW7jCpSXuMSqXbaLheCKbsE27XUMFeqMCNGHs/3SZLmy4
BeaIrQ237DItb4a9CK0+klDguFfEiH5IaX1W1f5+saH356A82wM7nWWqYOgN6ZRmEWhYM/Bm7IXa
Dovf+0JCdNJrhkTXPMkIVRknuLn5pRfKnQU3b8Ej0dVXG3RKI8kWniyiedfHkgyLHihZOBlPdmBk
3xlw46zcz8ntwu0Lf5dVaOJQ4ay1p8kG8joe5uQeoV3tth+V+anth+gC44Ou9opKg62vZyV8+c7O
iPejIMg33WiqMWs2yL85STd+Upws+2kDrSjcQekhdQmzw9hFFNp1AVkPE0Fpui8yQ33+eEZXPPTl
IOC4Q+vEBOUIQ2ktzWZBkSYBKcL7DAcKN6jtepOp2bwvHNZV3CmaT36BiVUXqz6V6F0wDdrVJKbp
2QwUZz8Nqu52JTZQ9Uj1DdS8L2M/4FXy6JuRhU+hnQ6X6nKtjVLrCQHgP+Y0dSBI+3pjYuXQG7pH
Fv4SFoN0aTQPIEPSx8Bw6FHpKXb2cKFDpNWupwa4lZaO1X6oc3tbF2bmTa2jXqhZ0u7sjrTozNic
7HqdrUfZhMLQgnpeB3hTKofWOEt3UxV2nH2i8gtjjs9glldQib9mgCwL9uICHOH/jjeVEwoFF5c8
vBdWPfm6UVkXKtBKP+Um8ptOwasprduNkJT5MaF85Yk67m6pmR5gGczXlDPLy8zJZlfRq++qlT91
qbPAQfSDOY1fgyGPNnOYb2RRD7tabdF6Uak36T1TUjd5feYKXQbl+KhEzOA1gUeVaBHtOP4aW+4m
6qSKdKeJVHLnRs3unDlKfn48Ne8EC5xDENLpjZBf0Ic5fgyIBQpfspnfxTEbK+gtYtoQByYECW51
0d4mQWRthwCaHdrsIMGN/MwN9NoPPP5Q3oAPNMH7czGs4SBySxl+nIz8ru6tQ1ztLOMGZIBr/YDC
RNHb2ggrvVLmjTNM22YasdV0dpjkXlfR71CNQUs6f2na/scq5qrZuiwk3mhx24IQQHFnnYzNdRZI
oTzmd3PYanstoBBGE0fdzomeeUNa5FcAi+VDj/TJ42AIPNNac/bkoC9B/LbTZhga4beSUf2au27A
9bTEpVYJEyKt1P7jZbLcIwvRHTkBKq6rPNWyBr1WUj2/6wEnb6YBMZfYSc/dIKeXKFMDu5rmrkaB
eS0fk8mR3E6Glt/ZUS8Q1R5CL1M04QdT93cP4D+O/uldZbJ9l3Rz0RFDIvR4QUZ9bMrl4CR32KuH
vjq1AOWCHP0WS4Vdq8nnJvudT/v38yihr2oh4MOSpjdj+EuZfRHbeIUqWnslUgewmbKptOi6sKvL
TKuQVMb2U9rXfbEb4CDZfX2JYdDH+3H5uuPNQFl/uUAo7ttU7lbxWJi3bYNMYIbpY4CzvUGVS0+i
HWJI0V41UwJEoH7gEgPDS6TxbIL33uPRDYBDv1QPyYOPB99o+iKrjTG5i3V93plW0zwGU21dW9pw
GUkJej6Sql0PutRBRVE6Z69Nww1M5PBT0Yt0dqW4mC6ntFH2oUxNogjUcS9VUwh8NYk/tUpw+Hi4
TvMMC4uRhdAKwofC72ryysoMNI2i3p2YJ43IBbFLs08MxGxM2QuzYt4KS7ot7fJc9fOdc5OiBSUb
hz4iccuadWllxcD6CKI7CorTdsjjh97WZ7x81F/gjucvreJUrtbImpc4ceBS2MrPVGdOFy5vsKwU
9MsBCa4DDrUewUf0c3TnCPFQVI161wjstAbMnc6M8kmhG4QjdyrxDV9Lbrn0WN+Gq1OSDDU2szxq
xKXAqkBZ2ql23UmluLJycQP837yJ+s6vJPo1VQCXAFohbYObbiqtM9/9zpzDXyZwJp4g6XrNyN7E
zupgmXOnTfGdNjuLzVUqbjDNMu5VKCxxI/aNWeSPcp4l3z5ea6cXMvELhY8lxoOos2aTwHCta0sV
yZ0SGMYOCLXhOepZ6/HT44/ZXOoK1MPoRK9hCqVAlCrViuguacb+wklCxLmitNrMpv4olHPw3nfW
EHfd4rVA/ZXS0vLzN2Op12Y6tEWZwDZwDlnRpNtppp5KBWG4+Hj0TjM/8mO0+AntF6e7dU8Cevcw
ijRL7vpB+VW2kwb1R20+h3b2M5ta+Re6ttbm40e+93E8VGE00dg/8VMr6xh9pkSK75REkz6Zmvgc
whXdZ6b88vGD3pkzKvy0VxXq/Cb743gUac73s+Buvq1j/KiqrDX3Zjy+dOpQXQFzPHf2vKZrq0uC
XI61QXTCiK5lkpQqCygyqcotEpvWNaiaZmtH8Xwzw1PwHANhGxu5oAi48yd6dfZlTe/q2ekqv4lr
C/HhQN03oTHTW2ms8GfXtuOuq8bfWjSmDwnwGHzU0/j24zF6Z/45qpZFRggBpHkVzqpRbQemXmq3
EBt0v+qr5F4q9U+tRZxZYHDjj04pzpwU7w4U8Ata5hQrKZyuJgZNm6poO1zzgMrtJjm8bMUh7X5r
kvpCQLVvoRVlU4A9d+7JvdO6CYLqVnmpBwhi5gDs+id7llD4gpSkB8o+GbozZ8rpqHCYUA6Bhcg2
RHv4eOXk8Dq1hOvz7v9wdh69jSPdGv5FBJjDlsqybMru3BuiI8lizuHX34e+mxZlmJgPGMz0oBcl
klWnTngDQOUrjMuXupe1p1K1L6i7pC99Vv43DeI5t51LVI4DO4e51DLfLwq0/8rSD6500ISbO1hJ
JYnSHt7/2ncTpsUyy45DRrKPWZwVXE3ktAEbxk5yhhQmNgynvprJ9HWym0MaSNBwhp8InKyNb1Z/
wOLNGmMUaFHnBFd2B3pfmuliKyW71IP7tlD3nRM/SonzNfXPvhnsUmdqVzbffVAgLWG3Y+9A7KL9
cvtpe7+MwSjmRJ9S691esNbY/oVxkG/T+sv7r/u1y3gbEeb+A0ULyrtQNZZ5UNJoIopUObhqpXiR
FZKwpMBJc8xStduoWr7XR1H9pWgJHuYu9DdFLu2HRjezo14TimMFix3SHOdSj4H8VzSFmbhZAojA
LezyT1H7NNfbqfxMa6GvXWkMDpIFp8rV9SF9kJwwjBHysoqtRd95FwWquUmHZHwUdujsVSBIT6qd
FHu/S82fmlQmm6YY/a/NqPgX7AedlVDz1rfnRM26djQ10ThcpCu+VrZOXETRtQVFfzbTCW6YVJ59
VdprndqeDauj8z5FNLWsIMdsJVA+FVqx0hq+z1OYrlJRz6Z28yhxcbc2MkSKqFLCq8E23PQi/utM
ZXToqh7EFdJoW0C8v9Okkf++vxneWJcEQkMk6tVVaglWUY1hCrIaE7CgMEdXkOg/560dvPijepVJ
4k5DatZHEMzWGnj6/sJlgEenkbqNlIKZ7u2Wz6UW9T6GCVdZZWiHEfPfxk/FNtXUpNiUQRRxN/b+
2Smkz/LQOM+jOqoHhWDkiSYMd0YdgQoqdE/Ya65Sb2SwtBSJr3RBZ3/RZdIYSVk1t4ccTzjqj4I2
yKb4ogIL+GrSomegG38wm/jSmlSbvZqeWytGxVcpH8c4MP9zN4xZ3gwaMVXgAWD2F2+pqrHyMoTj
RVU8/HByBriyNcUru+CNbwHjmUExGxAmx3IIlCcR/d7Jt700b70uCYdLLZzq0HfYiK080BuXGGp7
VKt0bwl0S5Sjmk1aZKq976V02nAC6MQ+KAO4zZbZbUst7zZJoa6Zh7zRNuKA8/a010wZX8nb15iV
amQi4+l4coqPq6tXurGpcxQI0QL9Fo9IGKYdUl5JOxJ+BfzWbT/5z0gLhEdHL8vYbSoLgdmmkM4o
UbagpWz5b93qn98/jW8FIwB79GZIQmeXk0Uwmnqp7CY5tb2gN9NjrqIMDV9YbJpKbb8QQH5kilZc
hgbrZ36VfbJLudqINvy18jvmdW6viFnKQWcSQu44G1vdvi8nliSlKf3i2k5Z8cU0kuREASlIxap+
OzLZ3ZoUa0fUdz9J+tjvOvL4bYf7RyEN2TYtxp06COPSz+K4DTbCMEHD3M1AoD4k8GX/6+1J94Fs
EbdQBI2QFFrcnopBwzwnmFzlcoB+PVQ0/RsBpWBycDlGrO39t3O3hVkOO/RZemGuGJa1dEyp4Pe+
FlBCtwLw4pTuB8kut/bsgW6GuNBx6SYr8fKuoJwXRb2IIIBKgrXMECq2MCIcLIo8sr6hLZ24VQMr
9f1Hex3K33x43Ik4lXOjAAYUKky3H5661cxlRH+8uBYH2iR0tBFvjtEzbE9OZG3tQNumAZrhf5Lu
IZdOQyx7XfdJzWF9D8WDNKA/75a/hqg/5KXYG8Un34ldHdtg39FXfuwdYIrUhTM9i62BMZjVzG9/
bJVZMuKYueQ1zAwQauherKkSh7kO+gh0Lj4mSM9sx8p5scbaOHdpPCcqPmMreZAzuvyydYxgzq1U
r/fRZlbWmoE5lC6zvcrid1GRxz0sU/SCGaPvg8qPjgjzR6eqqzDBMbFtLBgDUzIET7YsxMFROFV6
H7aHBvwUzhG2jQpCxUtrxugPbNnhGRjYtJJ2z5/y5lPr3G+E/BkmOTds5h33TzkP2b8rVElWX/om
cvZGd51SGEs0olC2Sbfv76v7K5WaikSDA8rcC3HKRWDT4ykmW6SOw2fd9Kpc9ywU6N1SzC51QWGd
Q7NWH+Z8V89t8WCGCsoDqfxTa6PUlRg17t//QffVHgQPLjpIJOgTEjIW38ieWjjhpHzXVq+dw9DW
U7il6KNJCWropZ366LHqnG+QbNUDSqQVWPtSlbYIUvANsWI9lAYSf75R1h9tsEC/CkQj4IT4TVXu
tDbw3dGx/4JVRpbh/V9+99n44bQQGb+QxaMatzihelxMkyL7+nUK+x1CRNYsV/bMbI7rgtnPf18M
yCa9LJKQecHbPQIQK9CTytCvaRyPF9PIMtzOGTQ2OAscaydUV9a7i3I8HM0X3Zgt3aFhLh6uyWrm
tn3Lw2Uhehaqk2ytTl6Lcm+uwi5EII2dCF7v9qnS1CxKuzL1K8a/w6YrSpA3jrYmc/fapbo5YEQA
OoBco9B8STwWWwx0tECofrCuqaJ2F1lq2k95HPTbtu6NF0zaUNjVUioMYU2Il9XojzRgLa1dLwGJ
2bVKqzhuoJvdNSc5QdkhHP2/VjNaX+2x9j/0bdVGbpDJJkLpJKw4UNO+oYqT+8zthsreqVYePFlx
Gn9y/B4Qt2m19kOW6SJ1hV/U+8zP0J6VxzzuXLKS9CQqe4AGyP9vgHAWP5ywO6LmCvAYqRoV1Y1A
DQsXtq8ibUSXqFsGJD4XINjLuED5NZ/1RIp4UPa+ngB5L4JZ8qmzEn8rcW0FK2f47iRwU0HRBQpI
WY7u2iI3pmqZwrZw5KseZbjdAgB2m6LW+VVJvNUYNKxsTu0uKwJOj4D8jLskWYbGebtvmtSIuyYZ
Jk/p5LNtfVM67XvT2pcoTMAnV24gzqX9PQ/Hlx6dAQVsdymSozZELvK3NEx3qtYc1b7dSLgqtH8T
/Q/zYMbEKiPhyC3KZN8wUI58aZuozxoziliEDwWDpIymXSp9wjmu2TCOeW4rZ58r2U5OpC1aBe+f
+btiYH5K5n/4DkAOAbN9+5QtyXsv98XktWNHpa9W9WUIyuR3BMr6f1gJhsT/D0aY6t6u1Ada2Nmh
PnmdsMYvzLcf2NnZaWqaZPf+SveQWR6KhjJFLpwTkPiLQAYUUPFNWHtebgwvUa3/qpPk2TZBAOZd
fYy6XHP1sfkbVf4hNJAgFMm151LGkGBb2DTw5XJlMy103eitzb+IS5E8EkY7JdHtw8eqihilHE5e
WKO6gEyFfsrRFHEtnCZwZHOUYlepg3lIE8W+iC5lVmOe69RQPG2Qsq2l0C3pzMJ+srRC3eZ9Uq3M
2u+iJJbdYKw1Umt+I3H59gfmMsWflVuKJ02OOBl2SQYY19eVDzM/5k2QnB3qOch8mVdBs8WHQXa9
UUtHlT18O9S9ovZokI5OYpx6clG3CX37W5s7Vy131KOZRMPGnxBd6uGjHMwoFCFHvrUeu9D/3Ycz
GCqKQj5lrMRuJ+npyjZ6BZ8sfi2TQ4hPXIkAkZd617HQC0VHfsKzTG7BzhHRAUF6Y58qk1pSedTJ
2TGk8TEKktot9Fo+5MjyXIesCj9jiFBdExTQDqlWmUQpgHTKkCElU81KPkrVjihT1s4J6al00zFg
d/PIChDawDjb1YKMR8p12mZyIrutnqcHaKp7J0vrX5DNdfaM3Pqn0vBRv2zG5pA5ScbctYcFhILb
njaCemKfY8bQiGo7jGp0Zvj4Jx2j9tAVWvMhGnt7L0Xhsz0qDhsRmaDv/SCjE1Dk+Z6B/rBDXOiJ
W/tSa8I5IJDVr5yKBaV/PhWQz2jFIUJAvUOGdrvpiriK5FhDad7MVa43x2iC56CJ3T7wJxD/pbwd
6vFzrQj02rvJ8iJdHx/ADkbXCos8DzED49KmVnQow6E+TJqTPzRtCJejDoanAmjJw+jH1h9dSbUt
DX8ZVm9RHx26rysb+/6uYJBA8s8/gH5od9w+SGcOsTGGYe9VRq/swp5ChO0LrDNT5D/srl8lZs0o
x4xds4+HSllDKsznZrFTZ1lOTOlnzUJq+Nv1U7w+nVpOO08VwvqsSDWAZ2uwz0NPRkoCMh4UEZWf
WiOov6NOtg/aodrWit8jkmVH2/dP+WtLefFr4GGBtkKqc0bcLoLdGGhq1xaN5UHeEyfZLBE6sifD
uiDu8jIh+tzx65poG4sODaVE1D9SVNd+KRgCvzBwqD9qHZo9Kcnho6hk57mMy/xh1DLrSarT1ENq
PN5DCEtdu5DTLbNphMaQ9t2ZA4LqKfJZXK81xgIoM1XGCTsD8/to4a+ZFUWxJvByl5bMQE3A72Tn
9NLuRr+5FtDyrOzW0xDT24u0Fh6YG3EA+ovzISbbK52B+zLYmWfMtCGBUYO7mRmb/xZyPcj6QlEz
21N8qd5bRTZ9p4AIHiOnqJHPQmJXVEq7Z/d3B32Yyk2V6N3vNrTyHwDwqh0RVd2oIxy597/63QVC
A4EBOHNpcED3lcrYaQIFJnqXRcmQs4tz81RAcF5ZZb6GbrYWU5O52GZWTJmCe8nt02ugcGU1mhzP
UZvHLlelz43an7O8UH6+/zhvL0SliGE0SIrlIFWkIZrJoel4KElkj6ZVogzjh/WhwO5hpTS/r055
KHB887T9tUk+v9p/anMTethoq4ntSd2Y/s4AGj9Tg8rfzCqtPUdM4SUZo69IC5fboUT4NVNS50Mg
j4aLHnL9XZKwrIjCwjyOKdYDSiWJr2YudceeIrxzNVqKUIAM58/7b+juLn/lBTPaRg9IYWK4+NVj
m9gi7xrbk7MicwdZmR30XlXK+q6/xPboPEpGNn6aylW19rueHEvPeG02Av0MjsLtC+tyA5ExLcag
sJ3ETu5frMGStz3S/1Vjov4y+mvdp7ceFjtZehr0XZF7XoS0yggiLY4l2+N0xtupQwSwK7Lgic/a
0gJL4/BiM1tqXDMc1jpM96Ulj0sPHeI0KBu0Zxal5VAJJ4zz2vaaaFQ+yBnyFFrYNtsJ1YnHuGsV
mKy+sx/tCg3PwLanrZEo+SbT6mAfDSVpQ1B2l96oGNWVo/wd2hD8mMicZjXhFtdBhPl4dRNUyDZu
5MtkSJVriLDbKoCnAVOPUrU1QsPcTTA4j5gQ4F4NHSHAGSVBiyAck31XV6MnoW0d0MypN7WQms7N
iyrbdamku0XkOJMLQDI6VnIUod44FRtjgiys2/4Jzb/iJIKueRRO7G/ystfhIquQM1J7GDdmK2sf
39+890BOjjZwd2iONsxljt/tFhJVqERJG2teLmmGi7QqJMYyrR+jdELc12jwzm54tQ/k9J/KBtsK
0ZjRtjBA3pArfogaVexQvOwgsLbgBPy0rx8tX492SJ2sgRXuYxG/FYwC2Ecaa8pSFFrpzBaf2YTp
V1IrP3w726H2GnwNpujl/bdyf5kxhFDoEs7jIf642OXDFBXgfhrNU6YrySqGlb1lHRu1+DiaykrK
dH9fsMAMHOXOBKy2DLCIWeShlhiaB1que1LqxsA9ZpC2//mJuJz5SLTSgeAsFbDMAbsSTZc0rxzR
K226Vt4lafgz1DscW1HsW6mm33goYOyM9gnlIHCW0kOlkralrTOnnKSeOafV+ozU/L5d+U73EEOI
UzyXwwCEy0lXF/nmmFd9a1IfeHIQfDcQsMNC0cewq5Yb4cpm8RCNg9hPQ1LtUBjWn9Uw/vD+i33N
M25vYmZ6M0yEDB5ck7w4QMnQTL1STprXTHG809KkP07YVV4bw38GTjF+g4rHlWBUefJZKdDNNOna
Dw6Ub5QKtcdKDb9Extg/Ql5AJnXsh73UyPYBo7587xR+fQ2UPHDDSe9OftLTuOvqhzHR3SaoIGjX
WLrYXfogYiN/SsBq57tZfsitoC5vqyAKzyJT8rXcaw60i2fWdJM5BPc01fKySK7Csawcp9W9KEUr
dbKs4ZLkpFhanKheYNnll0pyrnSkiHhMCoA1KFb37f0Xf1dqkA1A3CPVooieFcFvA5cRBjSlU03z
bJhJp9YwMCWDV/mQp3a7TTOEf4wm24NW9sxy1A7vL/5GJNIMdZ67UccDXFkECFzoRNRbheYloXFR
uwb9zDxTHlu9ApL8/lJvHCUqbwdFMppvYL7V2+dEU3McJZHbXt6P0c/Ayb6XXSiv7OK3DhKfkTyS
C5bGxNI+SDILWZLwX/G00YRbk8xKuQ63HxPReYRUi4sldXnn1pl1QET4TxlD2Xn/Qe9TC3TKAKVw
mFVSTWNRu8VC0uxWQ90dX4WLqo9P6pimzyZd681Y5unFEVyJ2P7t3l/2jfcLf2Hu95BPw4ZchJCp
qSOdbqPj5UyA9oUTKLugQMHnf1gF1xNiPZsVjPDtV0yVtAur1nc87IPaKzaVF00Zkuf3F3mjJoIZ
xvmeefnzvGTxCo02cGrYXrZXJNqVKWHgKnB3zlpYFJfC1MsXLdfHR93qPotgkJ+NMDX2fm3V+0TP
+lNsBc25NZqVC+7+oGImxKQSpD4DjjtVsVIZmRmBy/I6ffyOlHHzIEqYg76TI1kr5CbeaGYPL1wQ
gs6Sr9srd9H9vuJ2dVhegzfP+58v+3+qigp7MTSRqSp0vxnPfdbjYdmguKfFz2W9nU0FtjQt16BN
8we9DZFwBEis5nkL6gjLmynBdAedZ8XyrCn/msQdcDOELPJevDC6/aFJXbcSku7kX1S69NTCDF6x
VGIusPj4cRcrQV1Jk0du1h7GyogOhTNFM3yzelTMYG/ZlfKgiwipF61Pd3ZrKNseHMOGwX271ol5
4/mhp1AnELdgmy2rIlkqegpUwnNbZMZOFlxSrh2J9Du+rvkDMviF12S28htDNgnhghbB/HjrDANQ
I5jj2mddRlFHxX14V+pyeC00jVaSxr3+nw+mCkud30eiQuBbsntFlFZyqZJTKnpkXk0ne0zaNlw5
AvcIFzR22eIz0VszwD8vvg2g41YgA6l4QZ5OiRuGdYjLTzPs07F5COM02xrNNO6yVlb3jtZ+qKei
pZPqO39XIsQbn4XrUgZux+yIdHBRMaK63ZLGSorXj0p8CsSUnwrdoACihYQplCMV+nc/HLutmbXx
Iamt8Rpp5Qnr0/pbHRT2I1axukTNV1HWjFmZngI1Tc9Ou1ZV30cNUgt51gwmNM+WUben1mTgW0tC
Mb1JlaY/QY1cUt6h5e3r7qhZx3AQnxKlnr6j4L6GdHltntyeXdamf8icbR44L5E1UjtponcG08MA
DlV/69KUWuHi6vAD1ug0/arS32U3/MoFquJVfMrM9ozJN0ifiTwPOotjnwbxaDW129kPwkRNoAnd
2uj+SI5xev+D3ici7F1UFoDQzt5iS2BZGOZgA4NQfwpt/W/WRcVTmgTF1tG7cGWl+5porh6gv8/p
Dpo9izxEDkQtpUWvoaM/6vtSS7V9n1j5rgZwsZsL95V04H54xVoIWc2WsBT7MAdud4AhNwxEmkR7
qnrfps2f6gcJby8AOYn5S8VE7YzTRej2c75vxDb/8sMdLRHs0s1Q+h7YwtpXXRltcmGuJQ0L5XU6
9jQgaLDTsp+x4mh03/44ieiej1qDZwDmmxbuYpgvj+GvUP8qpco2QnCpi82HLssuuZFgBWTkbqz+
bIzp2Qzqh1o6mjZaRx8l+MZSMbiO/FQhYmg/mx2I2xA1dqxRKofZOPJPAyjcoT42+aGTrLXN/kbm
x5OQRVs4eJEyvM4m/rkeKe4nfCQyNrsIP4eVEW+lCf+oRrTFc+BjAlgj0vG1NZV6gyJVcagLaUVA
/z4mUUmgj8XA4LVWXOwshL9UJxCm6mHEoFyKRHpONWfX9vqj0pWg/aL+0/uH5rU2WB5wdhXAZ+Yt
SAssUoJAacwK2wiqYSM960a16xhUhEa+jesa7fwXG7S/jrN0L0f7acRpMgQaaeantMw/B7K5KaeX
wS42snEO/UuOQ4GQCm8cdk0cbuxGPSbaZogbpBKal/d/+RsXCe8K3hRhBBMyCuzbfVci6Z+FsaZ6
lNXDU5jm8UuAs4RnFbWy4S7jgrc6bLJ0ST7UtW7s/Ajufz0BRH//l+hvBGgaPBwDDii17/JKG9Qo
s7sw1b1QncAd6A/CljZFql7jqN858YsintNWbG0pPJZjc+IQgRQYd5JR7ugZXZ1wr4bStSs+D9IZ
5KRRfRbSocJ+orN/RfKTgYpecdViTJ6C8lg62bG31M9RdjLxvOvswLNEvev9J79DU62JAjfAZ6Zp
4l++ahxKdXqGTv8hyUoaeA1zkEmyPmet8ziLBlC6rNH3Z4HeRbqnUQe/irnQYYFsfPtdTHRKDKXo
ZK9ClUmXCPuT75rxF2noNy2pT2RdR/GRhl/NsDGTXS3yOuUSDn8n7cugKZug8+imYYm7LwII85Co
80w+tbb2fRqBQlhZ8txHsTfhk9J8yhEVko3j+x/0jeIBXQmYEZSYhDbNWmwtBGNQk6vaydNDY7qE
koraAdXiNS38dB9NanLA5LV/bHNfHGSp8gGjx+nowqdut5IhJw9Wl7TYrXX2GlnhvkQDwEAmSaRF
+8t8ldn7J0T1XayNxewgNDTRWSDn60ZmbxwVO7HdSbMkmrtp851EdNyTxHW/mmyK9sYkZNdxcDry
0+FrV9UrQeStwMnQF24tKAYGF68H5N9fNai+LhIobeRCyrnW1W+kt+FJMKV/7tIwOphmJe20SgWj
Rqf5bIXamrzi/e1P6wMpw5mJzKsxF9lch5uykWvgOwItPiooBIARgLH1MIXhWqLxWjsuYiYJEdBB
mb4H9P85HvzzuIZv5E7X+KNX22OHa4tymfQyORvQ1h6DGGW8socmU2Vy+C0ATNuAAkrZsF04PXAL
p9tMJNyKhRa1j1gVKz8cKbCOahWYz/I4WY9a5Msr98r9WJ1WAlsa7BJhHouQxetplTiyy9IZvFZO
z9AqBi9qGHy7oazSD4wMNyFCu+Zg6c81pqAPcsTg3Hei4dx0Mc5KEYFDtcPxqa7SwVNSYT/1hrVr
C6u5VHFY7qigDkFQpwDSyvjaNtLPwESTZSXUvpV5IXSBWhP4ABvAyO2bT9tJj4a61Z5Ehe2ZEvhb
YDxeN2ntxinWXNruzxpZF3UycywgT/jf3S4GdM8OjbLUngapVTalpFlbPJf+vB9r7vctrB/GxcQU
qh4utNtFYjGKAihq4vl6mHmlXb+MkWM8TnHxn2v/eSFGpPS1DC7NRZ8O5jueXmqdeFYgZUen7H5X
iXMWfSQ2vRJfMnJ/t4rT/6zhBFwdM2fEGjEIBdS5CKVd7seOkNPciywn+KxNxjd1DD/qRQyYxbHb
Yxzm/v79V3r/3eYl4QFosGaoBxYXkA8r20qnJvekwDYvVlCql8ZYA0fdZ2ozApD6lWoDvihy8zcx
QO41fKn1hFwH6Af2WqNNzzUXO8tMVXdQ1cGVki5eOcb3iYZJlxVxHOhqFINLwKNlZ4EfTVbhZaPR
H7iCpZe60NsnDIx/OJV+YTyu0IPWxkvu0+JYOXz33AC+5b/LL+JeZAlpEnFdeJNc4fn27CePEqis
vnN2Wt9uaSp+9NPuqAN3z9ufud3RTEM2qMo+lFi0Fcanktw9bg5TeeksyaWt/t0uqquD+vumVV5C
Z02o8a2dQL2FjBtDewhU89//E6gdOcsKe4xKGsYIRzeYQu1sJ49X3stbW4GJC/UPVyDBdXGyZBmK
tBHKBQo4cXBKopCXE2efRzvN3FG01dWa9LU84I01US2CPU44RxZ+eeOq5WjWk2mk3jzeN0G/6kb9
YkjpNtLGnSh93OMKsq2fiEs8ieJD6tgveYeNu2yf1T696lp4yPq1M3EfncElzGgjtiZy+MvO7jDl
GDnHSuaJvP/SmFZOR0Q2T5OeoqpRFqtl8f1LAIFHdCYdYgZDYLv9vIValRHP3HpJp2df4iQJ9lVp
T5+jUQVypUZw0xNd9E9xrfqnRndeMg40NrQl2ZCFwGDlgzFzHfzqXtImi06iwPIrdYzw4/sB6Y1S
ZQbQE3jJj9BNMhfBIo8MgGBVgbI5ycuxtjDYanrNrDe6GX/FEuzqZ/W+ymnxuYpkZp/KySg3OfXG
yh1w/4EobLk5yWjBpNGLvH1hwlaCPqlBL8oVsqSa1Ev7tnbKQ14YTAuVfE2k7b7fzHokHXOoZEa9
HEyBOCxFDiXLi7oAg9K0LHZGY4vHtNL3jT0ol7xHV6CNBrFdeeNzPnObooFBYSAKBm+eoOiLM6la
2G7bndV6cSQbuyir1UM3GtLZr2F4pE0vPYfBAGWoaFBHg9L7LeJvwUhEhjcBjd/2qbMml/PGbqU+
BAgFKIpN8Fo3/ROMYq0a5JShjZc2qnkkk/XPhlFmW6Z0+TfAts6uS4Zv77+H+wDIXQEmZm48G6hl
LW7fZgz6Mo+GjkY4JamtxNZmUpA7e3+V+xwGpNIrSQSdU+aPi0RJlIYkqqQqPcQyavCDaX2wlUJ+
nkInWpm3vvVAM38Idi4AAb7x7Q4umqTEXskvvCEib/DBtNATqqaVe/Z1kni7fWbqL/AKgivvbalg
BR+UciaT/SdRM4U2xyQ7kUBdstTAVbSOyh1euz+lOs6e48BpXrJBPlVtBenAospOZuvglknCTkrS
emMa+AiSHe17XFNdaPQaegIJEtWFme6wztN//devwd6iNIE0DP6TvuHtK6rMxhoBUfhPXdjSq4nh
7uFSVR/6ihbu+0u9UfiRiMxJpcz3J+wvPkedoucLJKb0oHv8aKj0XqKq83d9HAT7NLIdNyF6HzVZ
YoBvT7MUY7Pm/z4v8e+nms1aSL/wh2NcCsJi8bjN0FpVZjTNEz1Pad/bUbCLnNH+3NlJdOxx3Tp2
BvaOXahd8i4J1gTI7rh+GmpOc5RB4ZjzpS+RWNEYWVFh99ZTi+DzQ2+r5Skqg/3gz0pvsthlgpMd
avpEfR5/i1rTP0kdFMCGmuOlkLBJj5My3I+h+nXws/6YR0q7e/8zLSMPaqYg4hi9zR2N2afmdkc4
QQBvZNSja+eUv8O+N+i72NVJNuLc0ypAs1qUtV/fX/NuBjcvSjOVPJWkk/8sFg0yhNjhlYtrqunB
hz5w4BhhT+ri19E82AP8a/RUw6Okqc1mqKXsgn56uonNqTDc0CjWioLl1ff6c9QZLjdnKFRct++g
BU4ALM+Orr3k/BRq8zXVjENicyKzMl/zrFxGqeViiz1J3RzRsreiq95G9oOPCDdoAcRy33/F948E
eXEe55Lgkpjf3a5KF6jj0EVXtXHSj3biU4fwlTfVMJhHhapy5bQvwzytDgXwIqkMJw11nkWYV+np
RH7GU/WB8XMy9PhkxE2xCUdp7ap8c6V5hkOZyu21jPK5LlHDtUN0xS/ENtwM/S4XW1dtcikgxeb9
1/g6f76JIPNzkfkC/5uvFXnxXH0Mm5MwD4MAF+pCE3vNnidYETKC/TBMm8lvX/DxC1CHrWHjWDsj
GI9yOu1xXX8cpxGOBY1xfFE3JDcu0ir7QAsuKMqcoyBeSfyXGdX8DWbSuT6D8rjTF78VKT3LF6YT
XcNiVCGBZPbL1Kg41XdoUeRy1G/z0fB3ejGs1Z5vfROGXQZyjlS0zAJvD1AW21WV9awcpfiIKq3Q
HtDRxTVQ1rP/SDyaH5Lp8PycoFG45m+XkiZzNKoIKa4wstJNj13DRnL6fuW73x/SOUIBy2ObkSku
R5t+GEuN6AJxLeA2MjDALT2HTbh/f3e9dUi5GijR2FqImMx//0/WZyJ0CE2xj66+4z8lgd95FX3Z
cylhbo6XvDj9L8vNXF3ULnB1WVzIgHdwPCk4o1A90CE1/5JmljtHsn+qiTrs3l/s/l7hDdIjZ1aG
3wDZ2O2zobaqFmKQCXNDZ7iDCP+UcolcVyt6LJLtq1DrX++veL8JZ0dLXuRrlxnk6+2K3aRim673
jMJ1E2xxMlR75D9bt9PKfiW63nU7SNCw7NFpeBBgZ6j17VpxZ0CqylQD2Ia2V2t/P9AJ3Q52DSW5
b85S30hbO7R/GvkHNVCPQ/SY6Nd8+BSm17oCdqifFXDMakhLNJn2kTSom8rKPmG54LtK3+ztRENN
Kl/52Xe1Jj+bHt9sgEivF5DPvO3/2XB9EZmDQ4npxbjkuCLV+q1j5OSvobC3cWkUXwSqga7ZNOaT
InfduVNQehGW06zs/De+FYUO1FzKD4NUYPGtjKqpTBGjzd1EjfIwj+eP+M/BawXAvfLQ8zPdRnBr
tg8AqkBwohRZdPzQ8DdKJ5UGLwsDVJtQDtwPcpV9eX/z3R/l21UWD5QHRWFWfjDSyrTBp2sq7g34
YMcagy0/KA7vr/Y6NVw+1OzABj3dQjDhNff+50MqEuI7dlWPXpApe6n2Pxa26m/iGmJhiCvAuey/
SSK4tMolE1ezP4vyJRKfR+EZ/kUdfgW2Z4irGmduOm7astsU5hWonJcUP+r4Z12d0/530ASbCWta
ZLfU3/b0c2ovefO9FM6Otovb+t961MVH5+zYaLo0aH9/bYprMFwi52fvaG5vVrCuj0ISG0f5oBnP
0vRRlndUt1L/3DhohomDUf51ulOvfEY3v6MlifOGa4V/JWeTG6nbiaM5aw39zIIvvRS7mfjFTD0O
obHUP6zoT5b9TWHJ275OmnEecdRVvxTOk92CglK3GXLCEhhuKzlheuK+//7vahuSZZBjs5IxvXla
CIvzjyBCNITUUiAIW8aUraN8RoXf+NU4Q/BQqmGAOnyqnKBM6JccaJ+L9q61Zudy5+TGr6CsmBGD
ZO4IfM+n7J9dkMaDDaHL772mKnAfkM+iOI5G8wP/CJpFYfKHQWCynRLjl2KLjaz8ECPdvsxtAeOU
uOhp5y6aLkn91R5+T8ofRzkmNpwO6anVf0igK/KpeIzzh6HZi9z6oufqs5H+sAYmyKhjbGjdrUSF
+wQGmDC1KQMPrlyKkdvnMeQwtHoz0Tw1goOthR8luqebCKLO/v84O7PluK0sXb+Kw/eoxjx0dNUF
gJxIJpMUqcG6QcgShXme8fTnA+2uYiIZidapKtulkMWNPa+91j+omZbdItlvK1aprTR7UdJVXkt1
YEJnPziADouQXCozZM60YTy1KpMUGXW5GyYEMBPNa3ZqBCoP/eFO+hIq3q5Js+QpbhXtGOZJ8RDn
nXps2tZzdOCxv3xhk5rBKRDNUXDNF+DIPI61IIl88VQjSpsjYL1Vu8zE6CO3yxmMdn1RXx6UOLxw
lpD6U6wZBXo++qKZ+riB5rSG7O12LNoMEize8NdbuSiQMtjc0hz9s4wmoseLrWNA0ZWlQobangoH
jxO5OQBntpPkqUtT1mAXUE7THF8SfCfyQWhO0p+Rl33X80Kxs6p+Qm90V8WJ0w3w7pXJqFYil8uj
fGbXcauTt+DhtHwNhhG/3YxIHBSF1iPzpQjPmiWEjoeb0RNlFuXn9RG5vAv5gQw9cqagkYF2n487
zjqlTnpcPMkC7OzGCupt5+PSquhrsfM7+wumPheVRjFxprictzSl6hQIPtAFA8kz1w+BNkL9bW0v
mO78YEdizfvea+3H6/27zIIw48QcIIkAXAMCmwf8zTGlpDn4oiCZTj0M8U8pQMVbyl85evvSeMpI
ap+CrOxxvOGNrwrCd5xh0a8Kx8JpFB84Be+8XQcr9aDDgrfFpOowjOrjr9c/8zJgNblPOQnIhczY
/kWcEGLuEY21jn6H4uWQu2rpMStr/b5Qp9DpQy3aKF27VgF9Z+5JgoBCBnvNa2aJFsiQc6u8XmJG
eDHjbW6S8cYOAjhAt7LKLnCC7DvY5qAgod/wfFqKOY7CCFTLtMCtyJHuSp2oPyTV9DEp4gnUpdWo
L2ONTpdVJI9UAWwdh8w/Cksbdirain9UQ/ys+F217RpF+eUIDW4KPsrgi+dsxZJGJidpFdRDUZ0o
b/joI2mCXQxFunbwvDPBc7Xv9W6Z53mxDJOyADyjldUprCeQRUkw3pqI+NkS9MFjowjqNhrKjSg3
4ZZARHdDo0cOPKtO6EUoG4BZ2TZvxT+gnk1OMhuwjPEwrH3kfNWcB3aoYPF2p2LISJCXO98rZtNy
5+ttfmraLyGiXzeyV1U3aqL1X7IM2EzmWxAhvVG7m/DieWgwX9mIaRF8acX+pk9/2XZSmWXzwDeQ
VaCKxuv+/HuMRkYuXKuKUwA17aOq9cX9ZEZf0iG0vgh1ZDx1I9h9ITTvhCpITqYe6N9kNENxH+w/
R2FF3aQUk1+/qmZRH2CJ1Ex4ny+vqrbB+6atqaomflA8h3UebLssnjbXT4TLC5HSCNcvmHS0H8B8
nve9BcfdlEDtT4aZBnftFKL8q4/myuqfl91yxjF/BSxABgD5kMW5kyQgHcQyLyHj8x6CUFluSlOb
XF0IANoP0S8WSeYJpS1y0QSOCmDW8071mllMQyHnJ6zFmluxFQkAe2Ollnh5rHHOUOglbpmdWJZb
TW5ETMRbvUCow/chl9eP+SAl3y1UGK9P0YV0HN0h7TSXsbiyZ+mz8+7I0hQYiWDVJy4yhDxaydvL
RrTTo3rc5ehC/CgqeR82zfi1G8bQAeraOq2MU3mlKs+Rka1plF1gZucPmpNTc3iDGJS5CG+KBhxG
hKnsqQ76fatqthkVSHVhL+xBaE5j0cnTXnkK2MhubokbsektdxLb9jOuizP7U7VyCvZ5b1sB2jUW
Crx3/FnTjtOm20Q9orjcjVr31Uyj1kZecnzuGks81HlYOWLSVJMdKCEQuiRV/rw+2HN4cLZSqeYQ
nsyQbuqmTO75WBftMKH4OYonsQbCogZTmM3mzTethFZImprhoQOR+ZxLRXgIRWFyrjd/OdeUSJFM
o1iuzuS3ZVLOTILKmqJEOiVDGj97prUvomnYe4myBW0J4r2rvR2SX1+zIoodLe9018DSQZ6GBtpM
n60UAi8WOZ8zs5YotWNHcOFk40t6Q3EplU4U8JObRPaDuxEK4Lcy9dbemxcn0dwUNUeId6wvJHDO
R95rg2bUrFwiu5BPD4Jm1M4gUye/PsAX4SGtmHi0kpOBLQGb5LwV6AVJgMS9eJoJwk4iN+leyaUe
zbFxOLG1qqdS07pNiej6yrV3wROgEERSlxcseTWoAsvUNYDxsjOtpj5h54yrXBrXXwScQtwh7eXb
spHGvRFonzMRMGKU++An8fo7jW1gPo0GhrIUlDvsQ3zvKUFwfF90eP3mVfkV3PoDr3TRRrqyuRmt
IT0JQc09Tlrmp5rMnBNEEuV9gXTWVhnwZO0LYVuAknCTTBP+oGwib0cMW1eW8kUoQnfJwkJY5S+K
JYtAPMlDq8PxmspjWSGNSv7KNSbMPqNRwixAsVq0rYx4LWk0H+3n+5dW5xINcEKcgS6sNI3JjNNO
rU91Xe1Adhj1J40MoFB0wKQ3LbF1qcaOnO/S6hltHLvvbxoIGUL2xY/Ah6ePfl278zFbqCq5zkev
RzRCLmYNtL0QYWVlfSt6eRs3kZvk900g4IKwRcI5aKl+SOm+8BR8LBHbCRvHVOONLzP8AdqHR3jn
fqw5QpO7QddvIyPawsbbG0m/gYvrooiXAlEIKmQ/s2A/qNmmjhJ3DhQThBET/pinbeJh36g+oE8g
K2CMzY2iVdvMxAybf/q9iAW0uVWT0PWEAwjuXWJITuz/KfI1g7prZXlXe+MuJUeCiFTVBREXI/T4
63vs8vlLgoP6mMG7cs4bL0vSmV6L1Koq8eS1k10IE+a7eAyi32bdCcron0ZGazcQi7mynlTwX+oJ
Ecq4vBl146eglPkh0TLD9ShROJhV+xsB1oFbV6Zy5Pm2Jix8oXsBohzpL1JdrBmO/qXZhhWbniQk
Mikmrcn3WRGWdyi1SiQNe+FWnXzpPhCT0A6AdUu9qW7EqvE2daJIt/he/wHE4ZQZlMhnQZnSmeKo
33qKlT0o6bR2816ekWAMKPGT5qXqQB3y/PTSJ7VR6hG8VEG2wB3Twd+OslE+Xp+/91qZiQsUawg8
KV2ft2IVotZBDmyh+5nYieV96uoiKm3XW3nnqiOaAbWGPNKcElsGhVWbBZ6o1O0DVkjGDZWwP2T8
EOwqlV8GEU6foqbYPnY78nJOXNWI2BjRhHO3H4e3jK+0EqNeFg54nIIQoKTM8wl+9iKqydNKq3wh
Lh4qK1McJY/7k5mh3J2FvrYNy+AbBsXdpgfk52Q5oZeA/LITxs3T9XG5HP0ZxvGa9oQiDhH0fPS1
0B8ivF+yh8kyvlkq7syFL+Yr1+BFIypweBwwkHKixnxRJMms2sfwIxJOE8Kbd3ASyf7VQ75yGl8E
U3MrSBuy+CEp8QA470oUskwVaRROgppPmybpik2r593eKsBBmGYQbduw1w/CaBo7MILCSoR+gWIC
FAn6mUNoznnAN18sZEWeMiXSeu1e60ME2XFntaUBx5oyD3yXl6cKS4s8oW2FZPDNEQW1MP0xWp1i
h3HyoNTIldVyPDqI4nyOug4gkS90uCtWhvwwWJGxNyk738Z119sjdu+b6wvh4gLl9QevC3EvfGdm
LeDz0cuHNG2aRotPcVpKLtmnDE5VRMKob3aVFB70sBXX9uTF9YnoDHf1rCfLlDFz521W6lAxjJR4
UpyUnAZLk4c+Qj7EGHL1uxEq4WHIyU1L06Qd8cTA5tLTi0M9heZuROLRuT4CF9EnuUmOYz6GqJD6
8SKbYaGz7xXhVMC3MHFc0ULlc4mo8E9hFNSV3X+5ISicQZuHDc1dcvFCDQZN9WIBuEIpZPHW6Ga4
ElKKK61cRJ+MGosSJso8q5RVzoe3heMwkiuITp7RZtsowAY1RsJsi9S5/6lM+/BznHvBtqLstdLy
5emGKBi+oThvwXWcX5HnTcdD76mt3hSntm80dwjE9ogLQ4QHYbTN1SHe+nA77SoJ8oOBz0GHYKMT
ZWr35/UpvTwSZoEjLlwANCThl2gxz+hVajV1etI0cCLIijS7RjMcKRr7xyIaR6TQKfDkao/MslfL
K6NwuaV4VCGTD4DyVehjEZP2Mk4Rk9inJ+g1gZ1Bmtqprda57MAPURebm0yK1nzVLlPDgB84f0yR
Vw05lmVGGknUCaEvU77n4lI3BKjFhkivSN0mVv0/fEFM94E4QfLPkT21SfsEdj60SLL7enzMilh2
8mYqKD4q4letaNn0cRErt0oiWr+632Z2NbIYMKwpuAItP18j0ZR1ZjEM4r0qyB+pkndknFT0e7xu
5fq5mAfwGTyCgLeQpoXXPe/GN9lyIQUvUeQ0NAknI03/MLCezHLkJ6oq/uSl3lotef55Z6+CuT0q
D3MCalbgXyz+qVKzilK/eA/9tLEDYwgd3U+SlV5dHFdzK8hG89Yh/Uz29bxXWZx4CMb14r0gpGhh
4w93kDmxbdLs00qG6zJ4oi0VOssrn42DZHE0FkMopelUi/eBLj8pM7AWg5fYUUFEvajt0O26Wjx6
hfwU6rUtg7Uv7bjyrZ2fUi3NBvPH9W39qlS9HGEVnAMhBcUFQsfzviutWYWDVYr3pl+MbqYH3gY5
kOhGypXWTkTP2kViEO8nT4x+FjrumDa85OCrJU8K6u1Nam0w1ap3lW80Ns7j2dajVLHTzaTcozb5
Y9CTYA98UtiJsfbixXHhlpU8ckwJyq3Wx+l9OOXBt1L3xi8V+u37JJe12zZU9VOZNZLDeY4Fq9qV
d1xk1rOUtasOO/PZfT4CFDEB5xBvwGLDPv58BAwjj6JWLmAYSq3u6j308b6THuNIdqy811za1N26
r9DuU0zfKSuhXAkYLmvlpBXwayLqAhk0p1vPP8HTjUj2M/ggcibcKJpw1yp+vSkrY7hN0eu7qYPk
Wz910W0moiOIyWQB9yBS8NuI0/AuSRhQxZ+kHe603U+9SVTXq6uNMiRQ8KPC31cEObuIK3tTEv1s
emkQ72ozLW7KUGkcUUB+35lGWJXTqOjHzAtV28xT4U5SpBLPxYyz3kC3Kcwerq++d45YxEHIk8+a
Pgi3L8+TchCKqC1jWDajImxV1Og9XakR2wilkuMybNq7VLAqt4qnfdJPT02ZuImC/a3Y1dohjajB
EgQ23hP1T8slqXFqzV5ZOV0vDz0+Eh4IzypiDC6C89kxfXBUlVkLYMXV8qYeA2QTE9hLkQlGJayi
wa47RVy58S5PPjK1FJ1IeVlcfEv1vQg7omLmZJxK35+e0A2rjmIQrZX45rV9tvZnApICJnPWBEEE
bXGvouFc0glEFETWvzyq/SYf+njT9FEJoHTVh+Dy9COpgEgXYRT5fSANc6/f3B+mzkmrJaN0iuIC
je+i1smJtEP9Je9VYVN6Fe4ESng/1pJ8iJRAc+Ic7XhZGGpXjpLhCdjbWmh3MbvzJyHoRWzBwUZB
5fyTshodEGNETQcJui/8lTpJWqTf0xyYiq+K4cfRWxNjv5jb1yZBtCPgwzvnVUP3zShgEj3oY+5J
pzHUfKdB+tSNhrz/1RQwSkjULGehV4pEJMXPOyaKSFfHFERPaiX5W3NKzC8t8u37VMiVp+v7+CI4
JDKjGSpRDCBsscUOiYo+QnoYKT2xitv7ML5trQozQMsSEgeBIUV0KLFvZBTfbyAKrzR+iZDB6OtV
QJJsEOWWJSZiivE0C/UmPfVI4O2QX/T2sWZUJCQkCfImFlfipi/FZ9EMik1XJxJOBXm3SUmK20Wv
eY7v6+PKkX4Zts8fBeyYcZlphUveuhl3Ahd7kJ5CRa0PJLVFN89zaxf7lWbHFI0OnSh/CLTBicUI
5aYw3ntyspZWvcSC8RlkR2aJG54RPCTOF4ECpBKTnz45ZaV0HMXQP6K3qWyIsgEySWXuJnA6XKsV
Y3fIMPhO4mwluLrcX0QVPB14PJBNuLDKSCc/5mrp4Im36pOqCv6hiVDOEoKicdHz2iRKubal3+k1
OC0A0nB0RIxy1Dnge7PBEiQ7mzrNk9NYZBVSrIX1tQoEHOmamNRlb4rAO8gcRGTMWKR1uakHiyTB
9U1xucvPP2IRV6TkiOKqapOTEIfCttSFaJPkkf/xl1uB4E+NhwItRPwlPCxtLEmI0yg4yX0Axk6U
BLfPIDFdb+WVkXp+UZCGoWQIdRshQHKu5yMajqJaNmMWnHyrd7nMsdr6lCihC1dpO2hfLPkh0m4a
5ZPaZ44RqTYgWttKWncUsBtu7w1vRJM5xKtQtJvwmzzF90p2o6kvra9iGv8kBx+9AWeJGOhl2ztm
DdSkTPZE5lsz6z9ChLoz/e5TUX3N8UnbVMWfKB7/+nxBAuQOBNvARbBkJkP6af02lP0Tviq3ZirI
+EXUqxHP/GJZDqQJiBA5wZkksIy30ZkdiFDK4BQjXr8vtNFwPFh6+9HKt4Fg+BtsOiqnNyPLMcDS
7bNElmxwF/XKjL6zOmfWF/hmsLM85ha3Q42wh9WiMXLqu0ihuIHhoDhnSK+vm8vND7eMdTOfAEjW
Lk/BorU6PzQy/5RN1XMvTtZTWRvNs8BBhRNKaPDEYQF/+OVGCadBqRDXA95aBvRBDYgqMJEXmsQ6
OUyYRdwCLMeDxRu2SSx0LpHomtvpZUd5EjOQPFWx1Ibgfr4/anUIqAo3Gcoq4AM1PdI+iebUuGY2
SC7LyL8NyzTZXe/oqxXH+WKiVcBJAE1AzKFUcd6qlVJHK8cqOzXWaco9RwrwONQSVMdSO4dhMPXb
Fp529jyAwRX750TgNaduvP5QePuCXJUe3zftAfEW2zAfu/CrWlqOPo77eNxLCg410L/gZqX5VukD
O1KepPSoBPeGRRrY1+pHfZK2owhmvU7QeaztkGvVCtOt16S7GrnMTmrcBslMo46/pQCfN2MCZtas
ACwGDY5BfdXvrw/J/FJ6OyKkJMjQ4ThrzMgbAJLnI2JM7G2xD/sPGZfDvhTxRisxhNwLuahQm0NH
oTE6Y5O26toR+Rq1nTWN3i1gJIL22dOBVMJ506aVBhOXUvIBsUzZbhChfWoT7aGSG/+AhwslNJ+x
9szU2ygR21tve3UfNSDJU31EMqtLZZx59fAmBzTgZHFqbUuOTAMD16cpxXpr8D5dH6yLeh/yErz8
zVl6kFV0Yfc4DH4cqJUuPPL03iOkUtzkwKVORZDUG6HQqr3Q1m6iiYUr9AQw4yCaG08VpIfIDK39
0OBy3JJS10cZy/FOUp5Gs6vcJvfjh1SO5JXlfoESnBE7kPIxKOEEpfix2GQlOL08bSvlcZzCp6zB
GigTZCgGEDa/gDL/KngtamSIGTii7OVHfzI1u9St1kGF2NuW2FU5WCt1zuwp83h9KJfHKdA9qnvz
U3ZmcZAtPp/8OJ+E3MoH+dHL/WAT6ULttn7grWSP3m0Fmgw2Z3DxqdSetzIUSZD102ypMYbFFhs+
tl5ZNoeVvij8mLcrmUQb4Cvg3crr62F5N3SplEhNImiPgSHxKjP1TwkmCVlQp85gGNS0TfEbSgE3
1IS+t73v5h3G6LFWao4aRy/6LOAx1u0m66JiMw4oAltmU23ydIj3VmZJNyixfK6w+LHb4CkIwgAd
ZfNjpImD2ylZfkMCXufY4GmE7ErpyL4UbDLVKO8sL9X2QVBkjjQJ8ZasLS2KqYGsZ4MkHCbWTlaq
6rMZ6wmfYpSbSDSTlSvtYp8zOgwNpQZOXQLU1+fIm+AyLPrJavAQfCQI2mhbxOCd0ekO4Yb8/+3g
5MfAhft3Kr42L+GTt3K3zetoMTUz7B5Ez5yn5Pl4vgJQYW7koGrkR5Cge+idamW4urqTeEdcXwQX
LLLXbgLHQK0KhjoQ8POW8GU0U44F+bG4M3f6Lr4ftsVB2kLBtv2NZIvb1FF2xaduYzxqO+NGdLOd
7wa2sL3+HcuLdfkZ8vlnDHrbhp1Yyo9ICNsaOnGJ9lUpdpWsAzddW/j8rLPBnXm7xhyUEbKgM7Lo
sqrMaZYAKbZByrSjYfqf6syyVp7lyz1MpE4jgKrJ93FjL0VxibTKyktSUNUhVot5GIUb4K3hSlfm
m/+8K8D85hATziGeEfripND6AJ3XqchOeutj7QwJG63o3J8p+56LksZXagbpQwmYzhHiaW3xXPZx
Bhn+leYh372k8pE1HiGo0nopxjq0yjGfn15rrpaLVkCBzfADzHnnuju5vfkYe7MR04SUUIoixYnU
btraE/jffcJLe+Vof9XMeDOWf7VDchyBEJJk7PnzdowK3QxAfynKjQCTksZsd31ePMqZ9kOcNAnJ
Sj0c7WBESQqSneeOvd4dtSIsNjgt6XuEDGu3lILeFjsp3MRm46IvCNKzV4KtKiY7XoXbNApdEfNl
x/KNZ8mIj5EYW65VNttRIQefW4K28txZREp/9YqiEQWuGbW91FYYoZR7TUavSst/HFVywRVzpcES
tZH5CW3VR8SykETz1zb0a7sq5SNOccItarfno2mZ/tCWVpWefHJ7H62iz268Nn3Rk9Sze2GgkBa2
K5vhnYUCXAX4Mtk2uruEM8Qql0lfhsmpMdRg742T6SQKvKnXk+q/vg//7b/kD3+tiPpf/8Ovv+fF
SGU3aBa//NepeMmemurlpTl+K/5n/qP//lf/df5L/uTfP9n91nw7+8Umg1g6PrYv1fjhpcZ16LVN
vmH+N/+vv/nby+tPeR6Ll3/+/j1vs2b+aQiSZb///VuHH//8fS5k/9fbH//3791/S/lj25cfL9W3
5uXHb08N/6h/y3/+dgy/V3n2Uofflj/n5Vvd/PN3IqB/sEmQCZrVrWZOw++/9S+vv6MY/wAQB0YH
3RHmfZa3y/KqCfhD4j9muVKkqUlU8X9mNHudt6+/xe8gLEx2kfovJUfcSP/3e8+m5D9T9FvWpg95
mDX1P38/v03m1AVCwaSiZpAw3ldLrGqoRHlqFVl8FGHQSWYDsg8lWhGoMOJ3vvX8ZrT+bv1ta+fr
7u/WqMjOSAgygMt4dcLhSuAgjI+zgVnVKht1TR7zooVXo0TYGBCYUA99DfDfHIFDV5ZQ4VL1qHg4
4QVpnzpIa3srscDFqBkzsHp+3c4XFuHP+ZZNTXxDNDNpjoWWoKHeaiq1qZRTsC2CTTnl2NeUkrqi
pbDIoDJ63CH8DeWxuWVwVeetNlgjF7lp1cfaaClFednPAn0gN86RZkfQAWscSfUPWqBG7jixX+0i
wBM76/Q1gPPiAvj7S3hx/AWmplhy/iVUrtBeaZTqiNaauc2nXLI9pZK+CLht7L2+8TdWIqtbFQqm
O1lYniLwDNCQYpxTcuYfhgFXoTFR4ltDQ8S5C1FYysay2PtD9yXPsI5v8752s7I1d1KqdbM2rtrd
6lLlffCEAKtYNcgb6hKD9JhElrcSkSyegf/bP9IIFOJm9PxipKcWMcSskeujmTeu4lU9CQzZcHNY
1tCOCuUxxR92l6OOsNFYDBTfSu/kRQq1URl8liGPz15rUj0p1fHBS+PG1QcdpiSOeoekN/Xd9W11
HgPPn6tyUpBqIVEHAnEJUE6zcWxTQp8jQiP6rjdaYzuQGHUqpbc2WqWsEXou2yOZQDDD0QTriTzo
+fRPZYoqp6CERyGCYq7YUkP6QnWxv1i5khfl0Lln5y0tNlovjgYSOLSk3giKI24C3ha5E2xRWHNM
G8kSUJY3uVs4P351RKncsNtkoPX8b0lZKkRB94dJC49hszVAPYeZYWvmeDuqa1KcCzD9X12EUAd0
95Ucvix1y00QVzEOvsdmq+/CD9GzdcrudLjetvQlukttcZfdUYrcGdtiW3/0X6yj9Xhf3OcH+dQg
WNM62s++s71T6F4fgvOA+fK7Fns8LlXkFeMpPCr9LbYamyLTNzPIyeunbRQadpCaThSsOKxcHN+E
I38VQjlbZkDn+cpSJ6GUPVQEj02Z/VTjcad5+Zr31MXqfW1jVgTgCoUQsnjUYEFbiJmSDEe9jGzJ
rByt5QhSH4b45foIXh7Yi5YWkV0UBeBfK1pS7MnNb7R95H7XnMqpT8XKhXQxWbQERn3Os+GVc5FW
9ke0FXSPliIVwzKv3/ZYzkjjt276HNbdJmGTlsYvCRixQF7bRLaKmBVsqrV4BajJhA5xVgzH2Zw6
kmMbodqNERxN64mSoqOVK6fyeXx+2d48r2+u9kloFKuTaC9Aq0hM8iMeD1tfAt7hHeBZHuU1naT3
FuMshygRIMGofLV9f9OgKHfGUOr5cJT6YED4wpQdI8Gy5foquZg6iwIxSxEiD3hN6izn3fKTvE16
rS7vja6cPXTcMjRdi9Mun/VmWt8x8+AwdGu2kxej+dos0R9xH/LnS2bhlGSKOkRleS9Y4aNI8qjx
QmcyANnI+VeLh7jfrGH+3+npTGSkHI7CC4TGxXYoDcgP3tzTMpNIfnkH4BDbWjO2k1g5npw+tlp2
g2n69fG92O4If/Cae1W0Z2Mss9BpWFlNX+jjfajyElXHjVftjAjLzyL7fr2l1wXxn3cxsEg0AXg/
km3nouW/i6k086RSAyQIjuoRbMwNcrU3uubIz16Gvocj7YpNtlENuxUdRVs5AOYffdn03KhE1h1G
2PkqGnJlxCRcU44TEls6saAWWfYIbKlOVbuixetdfbc5AoAZcI+gyjIUtTqsXAZfUI4+peOof4CG
sEv68TZUNrFc8lL69xvr//BqeB3WN40tggA9JD0VFq+N3ZrCV2kthbjc51SnCPHm/7xmqpfTJiMd
q4SiLhzL3ms3bT7pNu6Ea/KS83F4PkMA0Qna+QuJMrJQ5zOkSiDd5TT377PS6raIFXzNkzjZR2Oo
bH91vMjzAv8mOkdHyVqmRHNk99MJvud9U0fhMUBZDnShsia6ttxXnPpIZSqkXMmpkRBdLHZfouag
CWN2Ario75LAVJ7huEt/hsFg7WCRrwg+LM+rGWfNYxVUFqv7kkSuVl0UTIlVnaLBckFYnvpUscVR
csdafuoLSsLdynZ+p4M8VV+nC+4XEdr5hBVlMJVR2dUnRUHJppH6g+YjRZD6xm3ZGR+uz9nF6qB7
xJmwoUgDAa9erPE6zzN/8KqawmX4qCp4OUeqcYOC9S8VTDiiZgosqR8KwTPpeckq9OICIpCCimqb
5Ldhe5uK1u56Ty5206KFxboYmziKkUytT6UBhlKEeRSvHD7vjBWOLmxaVh05rKWmZJF3htz50E8R
xncE8UauD0JYuNe7sUDm/T1S/2llqXyDve3kWTGtqB+LkyHaE4wGR6ht6zH8HsV28tJ7br6mYHlx
rs6D96bRRWxqDMmYpzmNhphVhbYgbTzFDaBzrt0X72yn2TIPHIKEdhAsmfPFXVtCWZvzesuHgsdp
/qB6WENFMSXorNoIDUncvvtxfUiX9/+89uDcICQ0Z1dBjp63GfgYjtfWVJ3M0ZFL27hXon2t2FDk
28Cp25VT8OIRPzcH7AHtcOD5FC8W4YY+eWOMnmPFBGp7xM4m29oqt9NtfPR30y4+KDfWzfRV+NGb
dvGSf77e1/d2wdvGF4eHWqV9NXU0LqYyDLyH2KhWFuh7M4j4COybWX0LvOb5aKZe3lMhpwXuE2y+
sg2OH4CetZCTY7r3xuxrnoUrh/A7mwL+hzzb85D+JwW2WJ8k9Uy5Q22egpDkJlP3oFvyXS3VrpSr
Tif3pA/VbRV/HcR4o+cWpGTN9rKViO5y/6NVAUyXe4d79ILyB1sRGZMqRPtHAltVeW4zgCdcWazv
dZUbB6oLQjwA9i6i1cocQoZ+PEkygCzbkhxVseXv5pfhvrfLP7tP1cdVOPDllUPP3rS5WDUocJcI
xPn0LPOdKtumCNemWcf2f7i+PF/VUM6iEV7ZlDlwPsKhDirRYi+CoyCrWSBlBL8D00tIFanpyj+M
r11iZ6lb3ykfpzX+0OWeOG9zntc37ykP6JWPlCVaYorkisPnolnz73iFT13r1jzAb5pQpLALElWc
Tsq2dpTb8oh5C6ki3ou3wkFwIf3Z4W5EJCG3w0O1S38GO+sZScTro7vW0cUVWNeFzyNhmE5WEN7I
w97Qi5W38EK4ZL6dGMs5RYLYD7D4pf7VJBtxqwz1dBpv8E3Td/mn4EdXHYLcNisbzdYn8+le2giP
4nfkLYRH4TG6rz7Fz6VrbXTbu21XwoqLVMfr9+C/Cj8M/AwMpfOBnzzkVdBvEE/xJ7IOkqMUGymx
2ydFsI0/1p507+5Nio//bm0xzXGRyo0hzq397H5oykErd1Zt13jM+dxhNkoDI+rrW2/lIbLA2/w9
6m/aXUysgh9pi8uweEp/hh+0LdVKNz7oD8Zt8BTeBbeI/Imfh5WtennOM9MWqETkK0mILZO7oDmC
0RdoU/ypGndxt08PifLEZa2sNHSRbJ3nEL7XDNcCQYvK1/kctiVgor5CjXf40mzDb8bz9N26zT/A
lw9vxY8oSQB3qVhsrQNwfv/rW4aaEDK91DYgYCxmVBM8ywpHjNgmGW9QwQEQuxI1vhMPzN37TxOL
yTOweDIAXI4n8UZzO3fYjj+Lu+wOIYmb7BAd1F28L9WNcp9FhxA60Urz750Jb1tfXNcj+AMZ5bTp
lEzJrJgGALpN9P+fRoBzzREkWQ9t0UWsA03p1e1QUNkOfezU5efr8/Te3Ytk0r9bWHRDSLtSKBLO
nbr6NMFrSEZjX6biymp45x4kUwS6gOiGLOMSdxKG7YTLAcd4a91b47btP1fZRlqrLsyjsbgsZtLh
rOqCzdgFLX0ygRNHozfd+756P/rbNvqYBQ1YujtLUDfXx+0y9p2jJdDU1AtxFl2+u8wJsZjIyrR7
GaAjqpkfB+sghreW51GkHOyqydypW0s5vHNOosA0s7SYMXAay9pCOcZNFZVte1+20r6YpsNoGVvP
FH62wmE0mk3a6Jsky7Zd9Wcnmy6gZV46axTZy8mkjIZWEBqis9fl66H65k7WA6Uwq1hEJN2jgiKP
xpbcf+mEZf0MNnitbHEZ2SDjNcuB8neIueTDzk+xIohrFNlBrXs8Re2hUTf5TLHA9wVfhV1Avmr0
oq+iHBxM/0NXtZsCB8frk32xSSgeQVMDbsR1ONf3zz/B6yJKor5q3YeQyZxaLaicaDiJqLEfrhSF
320KUauZlE0eV1vsRyUrhz4kWL/3tEnbJEkEqKZGfyzK6/hXlzAvbTJKM8yS/AQFwPNeJUMjhq0v
jqd+mmyRStAQvITDR2wc7sS0cyrpFDQrJYaLXTM3Ob/zmc65QrY4z9RSkSvABOOpLhub7PB+sPCh
VpUHMijOKDeHsZ52EzCj6/M3D9rZwTBn/Wck45zZgrG0mL88LIxksPrq1MklwpFC191aiTdthiCQ
7SgS78NBlw4dlLXt9YbfWby0TAYARgnvK3UJkKDiVfowhZGakmOERIy9lmlkAXiW+1rwJ4WdjR+J
CM66LLxd55mSrXdryP13es+Ycn3gTsjLUlzOc10NY2CgvBlPgjgr0yH+lNQIWVJTrn/AsUPS7v+x
9yXLcSPLlr9yrfcoAxAYl40pMzlkpkiKpLiBSaKEMTAEAggAX/9OUPVKTCRfonXvptuszao2xSId
MXl4uB8/hzfacdDYWlZiIeCBPQxREvA6gK0HYBT5yjzdY+YANoei7NkBfFsZiDIsBfxQduEeTLuu
brVen65tF+KrE5uo3/Sg4xJ8Rj+Bq7GwbSpokufTE3jH9GBmE7o4IJTpA6MM0n40Gvkz68ddwazR
sxvabi6v3dkFLz9dujipwC3T4qefHs/VnDJ0cx4y4fahkPi1UbHclROx6OT6NUOSrRDNUjiIIPY7
NWO0zTxWknsNiHmESVxrQsvsn6ENpV0PjsgCY4ZMdFWiZSYnTpg7rP3DGq1cI4n3lQRTqKAurzLw
CMYpjdXuYA1Nv5tZWUWjcNZaOc6PPhKi8hBIHgJJZ7IYpwvYghMTSX9mgajKmelXEVdvzRjiviiL
3rfTPts6Qyn2dWuUd5dX86NDgHMI5mu4HcDXF56HGaLlPbU6SJIbxsZCy2aQ1wPwvSjGaejujKxB
QX7OUP6sQehtfeHO0X6EljLgjJfIA0eJxzQuhLUHMZvr9S5pN3oHBpMY+95XcjRtsML9fnmwZ4EQ
YKMAPaJhRrbrnEkKU1S1tNRG0zODFJpymwk0zqhqoJWPIhF/ejcubC2OySgqqvRNrB/QFuMXjnHt
zt11ba8V+T8ekqw0gsYB0MrFe6KeE0frC0M/gNPT+gHKNhus/rf90+WJO7t93wbz28pil1jQjubg
m9fBDDhua7B7ZcNVmqxRZJztRVgBbSo4i+FbZAr19CjgbVTE6lzoB8Eia95O5GpkOPmhVh/5GlD5
LFhD0hJYVDw5Qd0J0qmFLYVPpVraI0b0TC3fLMPxMSEr+buzoy1tgJoMQDYQtAAWeToerRBuBz4o
9ZAa7uTFXfG54LPnAFMyG50fa7XqgXV+B8D9yr1+fr2eWl7CS5Ac6rUZ3B6g8eqRdYaiHOIkX5m/
M5rd1aq96Wb01VtKyOcXtAAHU76m2ynn7yS0kF8A+DkQP2hzP4tocLs7RTI22sG1y8hWkjB1nyaR
hz39xBOyctbO439pTXppwAUlTnuxmkx2zqRZq4GDVQuEbW2avAy7VA9AlfhojM9xqT+n9T1w4oHU
7Jh7tpvqNTKZj7YUAjgLw0UvIBCtp8tdUa0u8lQH8+qsBF33QiBAbnevaqf4l0/jR/sKOA1EUHBY
Jh4rp4bmwnVyxhCHkvt8iHr20mbX9WsZ37XGARCfy8Y+GhXgsqC/wFUINqTFqDJVm7qi0MgBTEN3
9qxei7G45YyCMcFeOS8feBlgNH6bWqzimGfg7x51glqNfpdYetTz8Xoc12SSPtqa8tECoDIiGczh
6fS1lIGoRpvhmXMQiya5+xwPvZS57B9JIbatla1BX85TMnibIspD6xa67SSp0anJhlZ9VmgtP6gZ
dZ5Bg8G9gdH5iujp5CeUsh3c4Y9SLezQLow6FFUfgmz/xmzAdBqDijSLMxrMddbeTuWc3jZF973W
ymyTmd3wdHnBz5N/UMoBuEOFu38DJS5W3CyErsW85LglB+IbTvWldXkT1nyA/gWDSzYQil4PuqtA
1YerYWk3Qzi1c+8lQ5X6fSqIR3uqeHXp6tHljztfOymejGsCpAaIGpaMjwzXg2hoiWgJxLyhzvOb
nAGROZjjDGUK5dqJ0Xl22eQbCPbUlSGfhVqeJKgFrH15rt1U5yKTwFcRT/ZL4vTpqyh4eY+2DyXx
kIkXLyMlbu3PM4ix6j4jlsdzpUBaGPWb+7F1sr2jGFXn1SYK+96UxvnnosyVl6ZVwayraDawwcrk
Zi8k0+bGE9gkrpfEuv4pTzm65dRUn69Ezs1PRqMrnc+SsnM8Vy9T6Oe4RfwA3loFf3gEfSIQvGa3
r5QG6UxNy4ovyJ5POehcFfvFyHXxqdAmKNnzphffICyByi5U4ekD2BRaAHdLa3gEeIR+E6JnA4Qm
aXIYBcoZf+hVUJKVPWygEZKJdHPZaKg2SQfkiNUe4LqDZAwnHTKbKfc1sbm8ekufsjS0OOxCUUVH
WhjqHTXgCtC05cGNx5XhLN9ESyuLIwOeN0CeK1gBSd0NiEfDultTSZN/4mQXym4u2VlhAR6PcHmR
7jEcRePguhsOJc33SUp3QwZxXJfllk8LZNcuT9tyQCi1SlY5+ABQowGcvJi2vAKErSmH4ZClyOxM
KnTJOweY/8tWzi4ypFeRYMH7Ck13konr1C0OljUOmpIBpJEOIevQaT5w+463Iqpt4k3DjHKkU/lT
tsaOstwVeGfBMFgYdEn5cPb0d4Q18roFDXBuQIOSVZ7dZt7grAzvQyuoziO9genE9Xk6PLznAGIj
FZIcknoAUupa5tVA8FyexPOlwljeWZFf8S7tmKMxdNIgZnCw8rIKIQL+hNqDWPG7C6od3AdyxuQT
EZbwhFpSm/bmLNTUyfFO5HFQ5vahrWeP8x+o4/rF3KDx2dg2roDvgm5LrE4eISMYbmaxbZS1o3C+
bRD7yP41IEjwmFuyKE207OvRiNPjCJahyrWuiroJZhC8IFPmx6YRtfxTp69RLZ5dPWiAASWtBUUH
QOZh+XSejck1JpSOsqOFwpsbZeOVOfuJsaMr9+/5euJqQ+pBosJlgnexngZl4MCqICWKVmwFTA4W
SuOmvpb6O8uvSK1IsBO99Si9YQ5Ph5NYJdpQEx03KXEhm1DoGlA+YooGzQBhhA2inBbE2QLKAR30
olFIbtaAdcuB4gveCh+I+FRkwJbdlZXI2r6qNH4YAL3264kKb+a0Xgkq16wsfAw4coBvrlV+GN3k
AF2EIkSnxVrN7SMjbyoImFPkjN9ojd+dwVHQshyRwz2QxMK1WahV81mZNXXlFMpvfX8HyBnDZYn2
fFB9ghlzsQVtBD0O+oblIbSrqBUZC2iqsEAfnSxqO2i0/JlrwbUGZQ0Z8hA4KlR1TvcIaYzcrMAE
eEisAa75Z2t+vmxA7uWTAb0ZAFoZGwH+eHmSEZtbtTqY7aG0E9D5IY5BiSh9/M+MLG7OkVXYARqM
ZJXw8/ZJzPetzf7wwvw1Vb9HsliaqgATuZohAtDqFwEYZQaR5cvDWHq9pQVyuhi0Ta0GXDPtoW79
cUc7kGN6IBBD01vMQ7FWzFpbGbnj3+3oOh4h9ppg0ih50IrGq8U1Ehgrk7Z0qcshyY94Z0RryFTl
cvmb7xjPvGsNb7TxQl8xc3Y6F7ts4QIc0JFy0KC0h2n4RgA4RH/25aVZmyw5znfjIBnIwJXRaA8O
cvkKhWjpg+b8/M9sLM5iWSo0y0FDeUgm4IGdr4Q+mv1KxnttHHILvhtHVluzPUOY+JBTqIdqgGaV
T+VqOXplOZaAUzF3ede4GMngZL5hpND3yFZW/MxRnq74Er5XgpazbVodGllavm1tgbaEg9CbkDTf
Lq/KhzsY7QG6Ixs+kEk8nTGVxynAjzj2eFqEDmo1pnixJ0mzdxebKyWRD1fnnS3583er42Q0tqta
PmWY6/f2jTZ8tmgaXB7QmpHFWWGKmpUC3FIHbWi8kmxVKJxo/87zD70Bv6dtcWC4KFzWvVnRU7+B
Bken6B5M+33151saAEqUN5CIRLF8qfllKTpzO0WF87ca32h6D+9lrxpXrHzgm5FMApoID1rJE7to
52v7Lo8b1rUHSBOoABo2HoQCQd8GRtpJ8Z215+YHiwRziMiBiUNS4qwE15IY9XiB7d1+mZG6Kkjh
oRf28k44S6rCO59YWe630SxLJIPaQ0tD+XLZQ1f2Uw6py8brBq/9Pt+mnyDvfNnqh0MDhZaMTlHR
WHYkFzzTFR16T4fMLSEnI35Y/RAYZbUiNPGhmXf5h8V1bTvIkKMSgcAj/zoC61Uq+6J/vTyUD5zQ
SY6DnJ5X3dAKbiqwkcdlpBqfmPa549lmpmv8hR+v1LvRLI4T6XIx8A7uToDcQEc5z5ud8ZYJ/bku
k4DUDqp4/QYF6TvTbvwSJN+DTTaDnqws3tqIF3eUXRdIqwrpoXIetI4eEI4OdlXfOGBuujy5Zw/S
t935bsyLu0pzilpDi0oLRTvfZEEVe/yhu7O3xee49AkNUAcDo28dxWuKnR9cX++X1V2c9QLCQ4WQ
hjWIPfEy9oY1SrHzt9lpdmwpKTf2FVImMjsGwgP3GYpM2rcCbPAcPWeBm0R0jRFmZd2WlNOJptWT
CyjEgYwm2LRu9awAvLSKuPJvea7fq7aEXmZmAe+ZwVKmt6GRXbXFEGnF4+W9sXK4l2qllPYJ695W
qBq3Zn9N0m6n5tFlIx/c/CfbYOEdY6XTjRok/Wh8EBttgGaYlYR6Lzyl2IN2eXPZ2ocXzLt5kyv4
7u7XGpYpppy3QUP0X4Cdsd40cx24xmcbpAQ6OoV7c+1Ns7YtFm5lmP/bKHDscCuHVHx2xqe5W2m2
kF5h8QjETKJmJsXHZD32dGwuGveqniM851UdFabqIRXtWQA5224TIU+37+eny7P5sUXoZeAdjX+X
+71GnQ6cnDPuz8YN4jy/aSooRFUz0EbOXeG6fsvXwEZnwPFf/uq3zcVtwJPMFVaKt3RlKL4gz5Dt
CRwy+LPIoroG8YK+09yQdFfkj5tYQbIPolC4d9RjpXbH4rLLc9BPN0Qx98I2PNH1HkGlazICR31V
0zVRrrOdujC2GOeQJBo0uBJrr/JvoJPagj7BKztwtCj1PonRcQHOczBb7i6v6LnLXJhdBOI0Azkl
iWG2/+lMXmn4luMXUyBYMCbP7o/0T8+jNAe8DjpmNJnyWVwCquIQMesw5yabQoR2HUy1p9eoLEOA
wberP337L8wtUhizblIkBWGuZMHwQHI/daPxazV6deWNP1amUv6xk/MojUk8LcAyCCOXUMuCUOJ0
bmrtRxgbIPgaTDxgSpjxMOaeGei3VnjZpHQklywu7nK1nCZS1LDYTi7Y1R60OQvHZAhY/Dina6Wn
s9vhdHjLEqLqVikIQTGXDJ1dDgstWT9k1fbykNasLFasVOYqZgWGVHeR1KlUUI6rte+XjZz5scVQ
FgdbAG1MqIWhZCnd6LzG88ndEjZCiBRMPC3zHDQhXjZ5die8mQQxE0oAKBItL3CnnRlqXbG5L53Y
o+Xom0WglFfpWuPWx/P3287iPGeQNhlm0LjuIa7nZWTfqBu9XXkErI1FfsO7S1XU5ax1tWvuef1Q
0j4gtuI5aJqqzOjypJ0Hq4tZW1xx0NAhdYca2L5gnvrJ/c7vK9XLbvRd+a3/Lp5BiOGAE3UtUl2b
w8X9LUwIQzHUtvdVF6ZMeMU8+Lry+fLY1ozIPfpuEkmrJXlj4nIxFDd0oBCW0x9droeXrZxfn4sZ
XLgIRQW0xtWx77oqHIyD0vjuV+cVrxnrSVGDPosgAHHZ5OXdoS91z+oOqGyE9+a+rTfEvS7thw5N
BMUaNmTNzMJRQCEB4jcJFslMGl+3E19Mz9UY6C5bmcIPL2b0f/w6uWf1KxWtVTmZsFBNFmSJB38k
m7034CFRIWJbr7zP1oa1CAO4qqg1VFpxtozv0Ma8atpveNH7gpHg8jJ9MCwpcYFs0puo+zIDR+1B
EXU3wiFB/W7w6d0I+jEve3WHYP7jihVAUODM1iFYDMw8+kxO97oxARTOUOnduyScGgVp2H/jyMKC
rPpJqmFouJxacIH8JooCC2raxsi/lV001aDZswtz7dL94OC+N7UMYRRqDUaKlqE9tXKwJ4e5znyS
/by8OmtGFrvbcUo1a4FI2asIjoqOBVbX+NRe29trZhYXoZ4DpUQGjMUGSbWBMoKafa2HtXaX8zzL
2/qjLQSVU6CWl8kpy51pxVvV3Gv3dB8/tiN4H/A2NwJzQlHBY62ncw/EN//OHP62uvCw9TypUAaH
1VoCjR64+WytEn9jWy0CMOyF3yYW2w6ExU3a1DO6tugjzb42a7f5Wc7kdOKWeFRR8Yo2zYRtkNPA
BYIAcIMVh/PxFvhnCEvW6rkdazAcYgiW/qV0Hyxrq07Zykosh2HiYKIZGeVQuADJvHl6OotWjXmW
tP2xy+cyQGPfD2VU13oC34rF7xdDHn2JEQRvGyCDZ7ARB+A+rey04VgoFZjRnTFWXhyHDc/FNPdf
UvCcAkBsaRw0FiVF7pIafWf69ZiIx7TvoWcN4DH1MqEBDT5BJPtFsxqwhAM1kZR4hsXuE4Fgdu6P
yC9PHgUnVgUh7I4raJBv+UqIugzt5WAAztVtnBlgNZb8G25PGp4YJT+mejk/DFU7eDlrKZKPdupX
Gt1J9s2VZVqGxW82wfWB1lAXNHvLm5uUPa1bl/AjHPbwQxO58AFazbxKgCvSbMj8pVCHzyMxd392
UGHXlpUGyGRCXgG77XR7wCQ4oVVVHGtXK65TmgOLDK5nH4xja+/PD6ZVzig2oYqNAt7cU1NTCfij
AO/1MXZAEprGww+ldwMIFTxwMt/GfTmsHK/lfS7H9t7gwsOCox9c2MQWR5Q60lCUyoNLLeHpEzqn
ui7+w1cGrGFQoCSFDjTIW8xF9KA5jZUn6iiObpzqeMez/M6KxWNd2vFrx6A0cXnhPhgckDY2wNRS
dxrGT2cTtwdU7ZNKHE0bJD5k6nmQgLPNp3URB0rdOiuh5Vk0i443oN4AKgUADTWWJTIsMc2uSZFD
OJb2z4wkdyboNovG2BYqQrJYD0bTudYFvc3b5sbI13LnZ+cDgDfUqED4ATgJqJoXbsxljqnkaIo7
kil/GY0u2U1qwn146UfkiVoP5L62lzdrhElnXQkY9YndRfgkYkuU00gw6lx7GicjSk1yLSC3lEHW
cq651wE5y7p4lwsNiNWRoG9mLZNy5sIlxQkaxgEek3SnS0gLg4KFks22dTQL1QlqYlbIiE1rVawP
rWDTILsI7Wh0QJxuKA2ry2RH2bFU4nZTUVIigkO7xeVte4bUljy4KAOicVMHPS1U+E7N2A6kWute
yT6BO7b/rFPHybGKtnuAIMlceCo6ZEEjCwzx6JVgr9dQaiXl8xwb085Fm/51PvFd0tVFNCdqezVD
Ge2X9/8jZvQ33vCu/slPadBP6dT/n+NPN7Gk/3D7SXr2E/70vWQ3/8Gqf91+ZdnX6uu/dl35tXrt
3jOny7/wN3O6Yf0lRShBqY8+AeDMcWD/Zk43jL/wnywp74b4DPRs/zCn6+pfeCTYyGADqCtPMn7p
v5nTjb/wPJEUkLK/wYLe0X/CnI6OZPR3g7RdkxwFYEE83WQA0FX1GJsjwhE83lRFe7HBmQulcdX2
WiTN/ZSBL+PdbB1/BTuX+NMR+EjSIzCN/u2TT202nWNXpNLEcR76IcpUpObTltKV+/osafwGOwS3
FHCWkllq+XbU0CUkqI5Ii2lpdZPmdDun+Qi+J0MPcmUcvLTTk9tCFLuxcu6tslkr65xRkeAacKCJ
iu79N7K6JRamdoZ+mueJHUHAPWyNpnAj0ZhmpIJ50rc6s7iiVNWDOE0yn7aDvlOKovZI7ZbbAm3J
nmmx6bpPSXGrcS25ToYm+UasIV2ZqTMidDRookVVtlEhkkdmeBFvqDPI1oF+qY45qdLIqvLcM6tE
2aDL0dzO+jyAL27uDB9tnPtMGdMA8uhfwF6Y+9SYXxE0p98rnZN9rrL2ikoCXzRBuNtSt/uIC4J+
08TJIwRXzdZQ+6OwJvGsETQ5OCZa51JEw9ARUasXKx/vL2+1802ArY3p13HJQy8VAPvTvVbRSZkG
YpRH0y2MK1C2jr4NRuwbVSSd77JS9XuDib0RUxGm1aRGlVuOKwHI8kbG8UI9F3UaeHI8fZacmXVn
CcA+8+KIO1i/BuziKU/0KiTC6qPJPrhzAqYhi61FkedjxzMW3gMNNVg80CkvlpWrbjdYFU2Owp5S
f3a0pzLtRz/NTQV1sc7dZjy9t2MzBxtk0QUKG9akXM5eOyD6ge+DjzHh59ByJK/Sd/nDSnPrKrcq
92CjRXFjJ4oRtO1s3yVVJkIntsuNNt0bSX7odKRmp2qGRDSLIyRKQDWdtfV1AU3FCO3R06eCOds0
Qya8Uqqg5NozL3WfgxbWnt0VOorlBY+vhvImCpa43NGytmwfLbjRiFHR3QPLXPt+MsUQ8qmN1y54
Of/vn4Jo9kDFDvMD7SBwF5uLydHHuk5q25kPWU53Y9Irm1HDJnWAluwLM480zsavgOl+y3obbsvC
c64HTf/lE3JGViBbTtBmaMv1AbBuqVypFCythhoNcxXEJvZxH9/apIyfB+46Rx43iF1bUmg3OpXd
FLk6fDPN1kqDvrEdbJy2qL+Y5i3EGUUN+a5Y9KFM5+2Yk1eelQ7NuE15K+8Sg72gM5P8uPz55z4W
woyI9FypZYUjbi/CzqRGJQ+95GjDpeYNFAiTLx3B3sptw5jA5jEhTzT0bo5gu6tv7cywY28ch3hn
D8CTQZq8gA79lGovprAglKDaKIINZEqglq7Oaw+D5UsE3aN4JOLVj85kqOQsuRx1dyxoVw38QHLa
3gEMzjeije3OTwrI3SkJuryGyr6GAsH4mdZN58XoOkXyaXDgatsc7NmFUTU54Gc5Pyg2aaO0qtzB
e5vS/x/W/S+JQP+fwzrvB8RNXr++j+LkL/yK4hTL+AsdPQQh+a9QTTaW/grj5I/QQAgyGTS1gekB
ueN/4jii/wXWDrTXIdGDxhq0Q/0Tx+FHUisMMo1g8wKFKXznHyjgvCl//XYmCBahcAbeMZwGeHvE
dDD03tO2aMkEgpyzCD5kl5rFpnF6T6B1zKhSTxd4dN6hXSoYimmfOMWWDnyDj/I4qkZuqt3mNpha
FMNrp8cBpGUaBPqq0fXTwvUp77Zx5wSOolw1SRm45NXgL+j89sa23zpp8tQU7HPfV1HcWlGS5luN
qT7Q+PD50djMAXS0wGECfbmcb1KePiVGF4wWQ8crqOJz6sXQ/FUssslHclNAH97dMgs5LseCbFY2
JZ5Jk8zTq/wBTILPsTvcQd92IzIlhD7gtWVuSEE8TgvUiUpPAybg3Sb4IFo9PbTnE0tOJxYSm4NF
445FvK2vmqnwhHU0+jwc2rVC4um1c25pcR80bVOkY4MldPWjon8ZtBV6w7cKxukekWlHvDfAjget
+mVfJqjrq07Pwb/gJLeZiujNuZ+LqNBi3zLQ1vKQ6LUP5S7PaYt9k16TmkaFbgV5fuAO+lI5BcS6
8FiZXnWKGVjDU0+6QNUeR2yctAZsCcKyCX4/R7Fa/i3eTjcuiHYsjnIU+aRMwJ2jJTXnlRdPNYos
dQi0uAfR1pCRyoP447aqC49UENAzr9p6rVVgUamVM4wJ0MA7I88xGi0XlwUeQ3bciIFFzErwxdlm
/I5MlO/2T309IOaufE6R4kebCpB/FSal1OMoxuf96ZY6/YzFy56CIcOaEqwDRH88aNN4E5DFmi0Z
UtdaquF63sUY5yOWsem7AKxujMFNkxFugcwBCH88Ge4N6tqI3np5zrYWJCaQOYezO8vKuilrSl5g
Zjv9IW3MXa6iwCVy9Es0GyV9Yu6Npc0I166Y2t/Nyr6GpHA3P+ku5BoMzHWjenUcxvG3GI+Ny7Mt
n7CXPm0RBhtdD92JvIduMnRFU7SgFGkHtStI27ZJmHTtZkDuRhmSu8tmz/2GXOTfM7JwyK4yTnEz
YJFbqwzMuvZqPfe7ZohAH70Sw507jlNTCxdVmVnWJD1MTWPldWh4TegKim/NwsI1pT2DbiGDBTG9
MNTK15hXP54soBVQ50Xie9krLBXVm9yGk+016AF9723sjsT03Pj75UX58DiARAQJNaSE0Tpwehwy
m7sj7WCnLcHLNWya/lGd7y/b+JU0OdtxDtpJwTgEZvK3mPXdoevMBMhEKBpHlBXwcCJqJtx0mbPT
Z7SpF9BUBbzGAf9cT0WUWdcdYJFzkoNQhDyOCfRSGvunbmbg4OpBhIuAr1fGzwPvO8/KWAdSAvyv
Tib8Ih62Smne0PFzXqhbAOmjVCug6JselLILaA/Ks8bcqM1rwkWk9uAscOc9t7+r7ati4Pft5kpp
1Cst3Q9O6UGixTM5SqylJ+ZQIa+d8VkD8QHbcbMDH3cRtLO7Gyp8P6LossWpUVwfkn1RMscRuMLg
wptdjM7gVLWDOAOubH5sFe2KQAy7VPstF5umUdE+X+716od6lWn1t4zZP00DvATmfO/E4x23N1zf
i2z81CN9nqPukSrCH8CMFufqfTpg4vL0mmPiutS+nmsWGGnqZb3rGVQNnQa6ueLIysRTxAsrQDtn
kI0pzE3dzIibC79I9noLKKbpHikv9kWn3xTta48QYt7an3j7vZg3Me5GOQQBrFCszd6k3PX118r6
nswvvfGE5wYup69mRo/xCCbZqQ8MyDkUYg7mhgU1iHC460Ii2YpEl0PLxLnuR30j0s+ibSO8mK4s
d4N8rqeinqfOeJtMIgLA60ZuFyV7bSG1Pqr5BqqWd1iewMGd2eOmoJMZJLV5M6X6q9OPkeHE92JM
Sj9T7c5LtOIGnZi3EM6wPCURezKI+6YV297uNmN7H6fot5+uqd4FTZuFvS580MBdUyfxDLDmOCip
Anou5PWQYbVH5tm16aPG4PUxcJaqgr3xTaFQ5UvhxxUwX76O+J8yWnmsmgLnG3eV0EpEmLnaruXG
zk6ua5wy0053ef6VEMhUCTXCnFcJ4lB+a6i/IgLwx+ZKv7WT3GcFUDKAr9CGhLSmAR/cBzocOlOA
zyhwpy7oEPbx/puehgy4O1ff130k1KOKRrO5Vfy8S+9qOkQQ/AjGhgYKGZ7zxMDtZ3j1iFNW0KAG
aRJLqkjPITjWu/DH+q2bDkFb6pFZl3tmG18LNX/JjPlQWfW+nsVdJ5wbilBWNb5rcXKF9m7PRhDK
+++9Ab3oij0SBR0t9uehRewCpeyk/sanH8JIfbUZfGgUbRlwoxaffIV192DyCFN1RrMGC9Jjj67F
Ln/VYsMjgHvPmhZm+Hyb+wicNoaAavbQbMD/F0BWYz8q6NlCmlCffGueghxS3mU63zRlsWU6v6Yt
lOX05nZMqpcGf63XIRFcH2pdwRd4OUovTsIPNfI9dY8UTF57loUkrAIcaP6IjqAdUrHbXqHYkGZU
NC/x1BxjaFymlhFBRzlgADJxnt86zr3Q6zBWTYhX2JthjL3J1MMOb1gZTOqdbyXlJ0bNHchG/Gwi
OzBGhRno4EtL8U01fiQG21q5FQCUF4HQ2KvSkE5ZaLTjjYu0GIorCNEgDt1QNFzN2Ja027n2DC4V
ZHJrC+2Lsy9HCOXde6sbUXR+GUQS5tW9WXoFFqcR+66ujhnNdmlFXxymfMo4uxq7+EafIJ2UiM2o
3CiWjrd16nXzC+S/oJNoeCbcNZ9YOJjCxxnjTY1cDIRFmyYyqNgZ6PhhnbElcb8DpxGO8BAZPcT8
OgCvauDk1CMCzYC0M94Ks5cpYN+k+TZRgjkRN8RpQyTKNnEBwm2WPIGYYKMU/IbqP9XR9Tr1mLr9
9TSAJw989lNyY2bJJ0iF7En7YurJnWR/HIbbxukCMrmhZKKZ9CpiZemp1a7S0c1bFhsCdyfyca/k
+SOLKz/X0mtmDQfNprdzUWx7UweZQhbqSrnLunuWDNvLt6B2mvVE5IlHLTiRbKCmJM2js4i1lWnu
0qyvWWRm9VUOBhgL7bOm3vgQ//RUvYwohAcSPQ9QK/SUvghQywwNJ70uBvV2RKzEnOGopI+FsFc+
7SwgXHzZIvy2UXcsEZCBhg5qAYTFBzWePD2fPbN7hBpE5HY04rwMLk/IWeixsLoIPQi6ptjUNSxS
QFDgGo+8zzeGvtYt9gbRPYk9pBnZEQC9EKSd38iq3sUeqd2B6UgvMDi7Qfu4tTUVRNs9P/YqA4cw
5D9HN9SEAHkc+uXTDuQ8BrL7/fXQOs8JlqIkYaO3/jAVvt1f67zxTROkH3hbp5DBMLCvjN74DPgk
Ho3cY+YUEPzVVn01UxOnxtoJ65Hf8eyBa8QDLYMPwItHtHDYEjwJQe7pxxArBPAbEMJQM56bOCQG
opOkC/vG8BpHRFNqbjpr2jOJ8rDnyCE/siI5pkp3lGfO0oZHM6HPSlcE5pwcQesali69hY5f5Eqc
jKWFAFB86hr9RdAJFJv3VjJTb2RjRKf5Hh2jQTr022qKHyHq/Vzy5G7G00TV2UaBcnqJ11hj5z/H
FgFT7wQJbX1eFyCOR6CBi4TkONApWQniF/izvw/M75V7e2K9Wzm4wJhNaim35V6FT0zZvaFEMo3j
zM7NgDmeH/urHr1B8L3xn7FnSusgnXtLRoG21gBo7zQy7lpnNJkB63W96bI+anbpPkNKlVd/6+7+
UX7xoab452LN+P+ssrz5UUtR6275p+TX/KPR/X+HKLesz/zP2cf/TX+w7PvX6l/3X2l9koSUv/d3
EhIZxr/A1SH70VFIQpECTuTvJCSqXH+pUEDCo0YiIN4yjX/LcCsafoS1feNQRI5flbiIv6vJYHr6
C9l/ywRNLIrJeBj9kRD34h0HXSR8HQBLMgOAViSycK2Mu+1gmIONCEfTgwTURZ4pJrQ2lpW6i3Pe
rZQu30qo79ydjbKSlLcFNQdBjR1ZndNtqyvEbelcDw+2O0GmORt4mXko+DpXs9v1gSMM/cZsiyRS
W4Nsa9dINh2osKsAItPpVR4P3Bv7DEEvcQZjRzIy/aia/gt1THDGgmnWuGPGVL6gItBtJ3Mon2K3
HUt0ciGogAY4+otBh44MkpuPVxXoVBBiGU63UdtZD5uxpV/e7YkPkpGLd/jbcCGaDqowEA0CqbrI
ZWh6TOMJuduH1OBgT1XGbBPXk71yVclVOp1UlEzxfIUfQEsbeCFPJ9Xl8EKEW/ShsjO+B5GQtgN/
nIb4lts51Ema+roXyVqqalGvxJ4FOsKEEB/qI8ASAZF2apakaT1WKUCwrCVapL9VvTgiZINMiBxM
BGd1AjUIi6c3lT1+nxD0PVye3kW98tcngKIdxNdg7gakcZG0UdVkYoZO6QNpK32ftAwpQoe7uObo
vrYx5AQkkmGjOEmE+P2Tmv4XdWfSJDeSLOn/Mncvwb4c5oIlInJhJteIYl0gZJOFfd/x6+dDVr9+
DEROYji3d2FLS1XRA4C7uZmammrb39kjG09K8QJPWzLgLhXj0cia9Ctaj4wGVYo4xonc3SvD3xhq
VYd5aZp3WTMrO2nNJsGgBUb4Rp8IGhYw3A1rMFx6LP7sWHxKpIvB9Hcp7pVU39ka2wO+LrLKkiIq
xWI3B3wAL6PHlopPBkNJRvyzA9/j1B+n5PzyKX7rlvh/uwKeq5/Fp675+bN79636H3APrNH3/34P
HABvfm1Brf/2f0V/0/oD5U625qrY90/cB8n/A/0mtMwR2fp3g+k/YV/5gwY2BAD4iCsjcNW2/K+w
r8h/0MwyUB1EohHNTUX9ne7TNndh4yGLS+xn5/3Dcbg+urWVxZ2utNp5Vuv53g5tCRRfLWNyJSxC
irbRscsqlufUyGfCiNU/iXigJJwixO47pIuzGZnKX97bK7Fyw8PkMGs8Gx0xCfYP7Y7tZSSSMAql
UZhnTUnUu05bOYhZUj5oi2k7g211jhBlcVgSxfIzohxK6BVVUZfmO4RXbRtPEUuG7MTtyO2LPvn6
z3/J7IJFUYPC7uVzUDSZH4XYI8P2bnfO/4uPxFXY1la9TYhOfE8DxTXyhl+XmSmsg04ZgrMIstCl
U5l6Vg7KsESm4aRBZx0no3vQFHtxlXYZf05VE6HCoZt3RpImrpo2FGVy3R+nPCw8o1jCO4sO4qkY
bOXYtTEARz5MD0YmJpCBWjvIxL8veYcArtPmCdVb0dR+qCp7RKoX0d7tk6EgCVFtJalx7V4/mT53
Sj5wT51FUTxUvfD0uHkq5fixxlgCYOUEeQkcTveqsnTrKIbli65IT+t8qk9R2PuaFBwUyK9KgR1p
Xh6SxDxN5fCpA8iBNE/aD5oidnRjbj87nD8KX5X0yqD1tPnVShCW6th11jlCDOckrJRGT1W3x7e3
+aurQCqC52Bi0iJtEvd8CkrDigvrPOu9Ts9VAa9szenw9iobNup6mDjZLyL0sA8xE9wsE6p1Cclf
iS5wceIPvZwZ4bGppgHqFnq1H8BDaumgWkl8npuqR7tAGZt3kSU1pmvAWqj9rlFAlQOmngZnWXo5
90tDS/aEG155Gxiq4RyN7whX1ZbvlWZN1qpmHpyTqhK+LboOoKzdk9R47aixD7FbZvqBWml7oseq
kcKoE8EZErh8GvBaeagVqXKlQu/AWnTIuHQ2/SSp2uNSTJY7d7Xyya7T4quuxLMnCl1yxyaKGQAr
fsTQZ07jVCzvkw79SWgznTv3hvpoV6049MuweEllyIe5zwuvhCr3gTJ2ulcSpdxx5Nt2SF8+M0wF
/WUK7laCuchjRekX3p8UZON9M/MkkBC/cw2lR8soCrcvM1TJp0p1kjpt3hUmTfyyzLSPIpGN+14K
AfdixjHe3n5cetcZKZkhbHaEBHUIDhCvNwFgCjULACW8hIoWPkwxRuSZkFQUoeGIzY1auoS15l2b
k/O/vfI24UEZmkvEpsKgMYW+92ZlBi56gKskvORW/gifzfhkigRycCDuusTY6+TdZN6sBosE1wIF
T0vW2zznWKaqOnDK8K5vXLs0F48Zk9ANynyF7avJURjU2Lk41rz6KroiXA6JaqV/rgyVrYrWSqGy
7NK2zgHEkqcI3yC3ULXCVbSi/NOMbNOfteKi9sty1Iff1CIksLA68QT0gWkJm1vy+pHRak8RTqqI
XyES5KqR/RVJZeFmc7o74PnK28XJda2PsQkBadksVUPS1jM9ts9iaNDdierWOIYQkb8PdR+danV8
NEfLPMlj/d2yl/lDgN/Y0qCaY4fm34OU1x6N+/K9Git/9VOwnEStfV2L08MilB4UNh28OSvEIdPS
v1MNrB7XiNqVkY90Eyg7MBqD5kHv1csizZJf2UmHRbui+XIvzIe4LWN/pt33gLRo4CuL4Wtm/76m
R3BX5mJ2xjLOv82lbrudpHd3ZTOGh6mthIdMdOvK2qJ6pjxLOyfvlXfGhI60WpCg20VdeP15WlOf
VFh85rnQG/ugDFnt53mQOjNl9/1iWCW4fL6n4vDKjjRRxAbmWNEEBJCvF01ooFZqZdhnVS2Nx2kw
VE82C3HKiaV35TwjVb/UlQcl0HwO6nHPxvGVM4/KKw4CL8LwIKnXy3e6NDMcnrJPIhXKSq507wcV
/JIpKSc2+/7u7RBzW/gyFYAd8WqGivIrEe56vSZOE8OeI/uMOUHx3uol1ApiVfLaVSdHidB7xniZ
MTcLM6h0KGkDd+O8I5dwmy3zI2iLWeTLYPa0rq9/BG3xcRR6Kc5ZiQVz05n0Iyu5PqYNzn6BqTb3
ypKpdE7i+RROnX3oozI6tVId7bBvX3v7FiahpDSIkzNqd/1D4nTQJr2szPPEpORRIz91bERunpJZ
/9gtkuy//fZf2eC4DuATTHoJV8/aZM30XrWhKFTr3OCH5lRqERwSq5QehTobxyyZaUbbxo+317zJ
UngsjXqMG23lBm6TqTHDVluTR+vcSpHhz3HxrZlSa+fmui3KgFJWuhMXJxREfXt0O3Ow8xR3g0sp
qsEplxoac6rONOQM42NgNu0JKsZ0D7zNpda08TGSFSh+sd095XWv+czeVzuV0Cu7jHuU+ckVa0YM
bCt0n0kFHPiyJb9AHdrHFG94TAYa53IaZKdOn6VjpKqzH8R17NWxNd63I64BdRfNO5/9tV8CF5cT
rkE7wSBuc8hLHDbysCzjC8MoND+zqDvZZTU8U8AGf2EEOfjxZBbHEizupEd5el8MgwyPOeqOb2+G
29wGYSzuQbBXfgvl+vV+h/UoKVNQxxfm9mqkhrpU/ozuRhRTrUZT6axZH42WPIwundWXe30H5TbY
MqNoMzmHA8FaMW8ivDaVdTjYw3AJ0npxy0pR/RFmumtpkEBJUcfTiAPdpY4zyw3SpTjWYKCfsGi1
LkmgTY8rveovvIKqZ5yqwk/9OjRqdVlz3y5ciEPR5u/jlm5lYUTC6Q3cMIZ5ak602xc3zXX5mNh9
4RSpZHtJ1mBpK6d7+ly3IUVDbXodggfP5EhsHlGGhzCXspRfELeZvKrJEC1MYBQwSDwc20nZ85+6
Pd9U12SrNFVMKvGbepXWdFvhWXTR8wE4uljaoyoibSdvu63JoHGCK0CXwi5lnXO53jlGnRXZYqvl
ZTZmywlr/V7JbYVEYZl8NZlVOkYTfHwmJp5zfQyPddz+GGNF+leSZvGd1eXZobDa+MzQbLDz29bT
c51TUqbje0kQpwS6SbXKPBNdrhTpBTqH6hUh7bOyKdUPUoW4y++eH3jZJMskC6wGDHr9Fhq1ryal
VIrLMhfF+7Epq+/9nKyiO9V4jFor/iArXX+I7WUPJ38lhmhrrwWnZ+zGuDY3CeXIdHy7KG12iQ1T
+RTqBAjVnIQvdcasONNYfk8CWXVJH8sfXRAYnmmJxg1bec8m4naDrxUbRoNM1mGfsx05rkc90mi8
FBfBRJ8rD+hiGkbpmYWNnKu0q895C8gQAKHqkZ5hm7C2o67fua7kWVIoeXGJ1WW6dPqSHNtc6h46
1Eod3TKHD7U8ctDzRvLVph2feil6P8xNfGdO2XKSAuQM7YgKuYhycR9X6zRwMqqOnsXhu9ZSYIwg
+HvUcwuGCzaNMJf66UE1quZDhTL+zg66TQEI4rw5Oiu4uVnbaj4sMymQ8za6tNOYfW4TE66oFlre
UDc2tBKETbCHtfYSrvUdXR8RkAMdV2FeI39upUbz0kJQPMiSC3dl+j7IZPO+DAbpmOh/Wcb3Rioa
PxfJ/JAs+fCUFMgmvn1uboMUHR6AQpqGLyDwZvO2nSKNdpJnF67HztPmqnXGCLLS26vcBgJW0TmV
IDKMz2zr5zmXzMWozfSiSW0GNjcND2lSmUe6kb+nE7NWkixF4oqyDtNu9AWvN2UTGeY09hmq5mWZ
O60Z1J6aqF8StCn3kof1wrj+dgb1+equS/glaV//+S+ILl0WQ+hzml/GMDQPMvjAQfR1ezJHFfp8
Koxj3/Z/CrOyDnM3Q75IJ5wb+xHamqHFvl3Yex4ut1+T4SJAAzxVka7BP+L6F8XpJBotyflFQWsf
c9ql7mKLPeOA25NigHvhdmbYOo+/nTIx5UCeK3nML4NVxXASBsOtrKk4tGWUn2yt1z2U8vfMNm+C
G5PONDCQw2D2BpBz+13ZVNiiWfOFkaefCKFGh95aNL9KFtVPmz7bubpuy7FVRhOv5rUERCZ6SxKm
CWh1Uloulz7PkCrEH9MHVgUHD+viPmRa0xFLh6qWOvWPRb+EQDTa3vTyzee0Xi4zTiZzeXhibz6n
suamVqApl9GEIlWYw+SkTFLuHM71b7naxi96Vzwn/tQYOW6nv8GD6kISanUZFEKzaGX9UZrm0SsD
rfeFCUEw0NvgpMR7c7nXn5RMk9YT73alKgEmM3V4vVtTWRub3rLbL6FuPMp98qFFx8XJI/kcF/nf
b0egzWX1z2IMNeNlzogUOdn6Y345rLM2d7kMQf5Lvugo6pidXjFv1KTHdUgEZo89HzOrM9C0JlDY
jaw9h4zp+akp9LuyYwJEW5riKCWB4fQFDE45GtpjmtOAz604pbdQyI9kdzCTu7nwKKSSo1XM1rHW
Ue6p23bauTlexLv++7PxQMhboIDDbQUuw5+b6BNzAMUSLP0ZmbL8Phep8EM2y7sgqxmbqmPFt+dx
cFWBtnsZgpvA1GhPQ0yTRNMz89yZSuzT96/8wkpwNjC4UdO8SM+SmRXHvh6bJ/a2dZ+hVOJ37Zh+
EmSzvlXXpse0RuMkZiwe6Gr8PSX2dMQlSr0oiVm7oOXJvyw0fxOnmyCiyoWZ3mtaFzxYYRM6S6RD
bc0khH/rEaK2DNL49re+Pjb/vJnVWYn9tabE2wnLrBvlubbM/gzxOsK2qlOdamSpt1fZJN7rMqR8
7FyKa4nWznawX8E62u60QDrPg6Xw/LPtmFOhef1QDn8uczo4+RLrh7oR+imIV2p9N8dHMcFNUShG
Htu8yQ9Nb3TerJrVzq+7fQerxBxZBbsXfaXtQK8VCGzFjZEfZzNIpcmT7NICs/euwJsjzDugE41I
CQ0hLt9NVC7gDspxr0tnawx7D/8s09OGvnH6TMueuap5VjmILF9VoRDyXuq/JEVYDHnNvZvpEmq6
em+4QWXJsOz09InGw7jzJq4r2/UzgaWteAOMBYBtY3NOtCgepBhrvXOa6LpHmWa5Ih4Z+JX1wdV7
9MODWo+OGD3+sFqOydu75Drz+Wd1UitaZcz8r92o67BTBWUkSiNUzpk1Jfe9OXUO8mIVpk5Lt/Mx
br/F2sQHtiOq4hixZc4EXbUwf1WoZyqLHC6yHDAokBWuWqFwkZOj77zYF4mb6whE/q+T0qn8CZqz
wSxU+sAT974KaB9oX+dcU++kRq2ebbnNHR1IwUvmfFk7/eqdEIvmKk0eHJY+Td+nabOnO//a4wMw
mMgckGJyY16/6UhKRczLUc/xWM0ekLjuTFRDjsokv1f0u4LNr3xZdjyAuEmXceViXa+nFF0TpjXD
OgT44IEskT1UTvITkgL53pu+vqJfdpGy9l7RGoKThZLF9Vp60K8OR+xhiJ/m8wJK7A2j+GCMoeEv
2mg+RVIlXSQzMQ9qlsmn2m4Ul5J1BrVpPislXyH5rh5bxEh8ocs5E3Dy3oX06m/kjCEiAwsENsr1
bzSyPKrQHZLP46BoHzFFnN6NbZkx4NmHB4vu7yFPSpjHw5K8f/uMrW96uw9xEpVXD25mno3NlxDU
T6FW2DKxTlEOY6qMhwZZ5LvfXgU0A16VyjjXqpt9/Xy6uWjpEgvtbHWR7CQWaGobZenOp37lWVby
FvQNOssGLbfrVcwpShjVzPRzi26Or5XF50Yb9kDhV7buy6A6oAxQGJDY9SKyaErZGmf9LBuRcRdK
IjxpfVk8GCj+fPj9t8YgAypFeHGSu2++zZzCFFIXluqKKPCrguZloeb9zo3/yt4DwOW7sPtoX27b
FhRikdE3k3aOSXSOS2iax7xM9A/jPKYPc1lNj6VE71ptbGnne8kvcWWz+wzUO0jPQRfhemz2fVIa
XTLASz3L/WRHvhSIOfCTvAu/ZRm7HmWbQqiuQInoIY6H5EvTCesjMFZ9b+Sx9S/y4vpdlRn2RY7C
pnCXQQ6+MaItPoSqXj13VWa1jijMQ6dJdNmT2owDt8iS5Xs+I+Lioi6ZflvIOWXfmHEVdpXUACWg
f1s92ujXH9R6QF5OHVeLt6Symm/o8YFHihgBOgy/dR8OZuEQgyhO5z6oIq9bKma67KbT/xXEgfkd
Om+jMhqjRokT6t2sPkZRrLhqAa7pZXrPBLdstkb90GTg6W5sNdI3Da1Wxgu7SvenZRpPqJuIzk3l
ss68MErbT7PWxZ9UDbY/Xb0yeB+o7buoTMvM7bCMk+6aTjP/BfmZbkxctaNPwjjGx2QJwY8TuU0r
Lw3K5MHGvsh2AjseFtfAaZI5vqAqnBrkvHEnqTC/Qu43VadvFAuhjFiGDoQSvYCDMrSL3+Lp2Hp1
qWZPNZnYsWpGUpi61ZYOuyW9uXSpBSJV0xOPDmM9cp3qU1B8W3L4Qh29svCuGBXeX6DO6o9h6kC+
SOsIvm2B1j39vPiQVX3RuEx5TkyF2UmiAmuVDTfkEknxSZH64NPA62eGMC2GczgI42+7z8QpVpPy
ea1T7oiqyGgOYdH8UIN1Vk/NqzJ1JzEoktMaQf9FyZKp8ChOui9VvYzpsZO7/k9rsvRToky67Ohq
Y/5Io2x5xCy6pu9cYSriyCXsZWfpipS0PZ6jp1quM9QBhV5nbqUFy502LBUNaq2Y36M4fzTnSVNO
c9Kuiil9oGJcOjUz6uZCMV0pD+X7LFTLyZlKHUU6JQlR2GJ8vv6qsB8plmVotEsuYwdmiqaJnRxu
zN9jOYGuyXGGtK4kLerFqpr0YxAtC5zbJNYeO0ZpU2+Y0afwNGOynhlICVyUMKI/5TxXYW9bA6IT
XZH0Llh2S8W2LOXfb0eya9Tj5Q7mpl+VPxEDWrsI10FTLFj8gmlCrONu+TJhZlo40MAZUJvY/Ay7
BaHfF1p8eHvZl8J0E1/ovQPs0y6zIKBsboTMbPGEDPTgbFij/q6Og/piF0JJHVzp/q4bPYAXghJF
SFfPq8a+9oZMC05hrmgfLD0ufMWqoCXU1H4cSQsjXTXeuRm3b4bGIlEc8xFYqdy+21qjbwJFLYu0
O6f6ED+lYZv51pCYrra0oYvilvyRdGRP4fK1ReGJE4+ZgtDA+q4/h0ReZkl9PpDtmqhJKNjZlqGy
+FLkz/bBHIofb3+HbXq5PiQYIQ3L9SMgC3S93lAp/TyJejgHS31sLCr7KZlDmFByc4IctHOhbaQU
EARcMw2uspVfzVvdTo/XWmHM6qAP53EZxoNmLJ2XwW99Rq9iOCXcDG6rt0hx2HHjdXmCCQs1HkNV
quImVVJ7HX1sZp4ymzmuvvZxm7JdUeaJH2Eu+84OzNlb+nneuQ1f+SgwGNbs5aXDtuUwaFmLq4ge
j+dUmY3DkGvWezlSZA57IZ+Uug/8aFT32H6vfBm0ZFVczLn47RulVeCXMevqYjzbdVOfZkuI0wDn
z4GHOnpJN+wJuL+y3soqJOOk+EXIaZM9DWnWtfhNTecwND7GCWNyQRrqblrZ96E2N87b+25NkH49
/mwEC5o9KNRaxcNPuN53ebdEIzDVdG4b0ftRFIWuYTd7FcYrz8TzACaRvYMCvoBNv6BjgxqKMZ3q
6Yz4OYP2+pzfd6Pxkeuge6BE3zu8ry5n8q3QRZQhum0OL+maZIaxMp2XpMldSCeTr0OLvptF9QPg
ac+p4JV3CEgGuYYsDfRvywctp2Ecg6WYz6OlRQdIyyXu86H85e0v9cpDcTuYKGCDhqzd9OsvVRjC
CtBKnM9Sp3/Ts/69rQw/w3n6aU5D4b+91oai+RIfIPuqhCNazNhEbqqRMLLMqYJAcs5NlAeUFAWl
wRSLPyStdpzNKjqNZFyOsIaYQeE4cIJCnTwzKkK3zWLVrSQ98gpyhLd/17ayAHBDqpYCFbCevbod
X7TjTKADIPdnEQ4DY4uJ6nVCsk5SyZX/9lI38MO6lkmUhDsooZ+3PYc06JA8Caz+3JOCO5C3xeca
ycnHsTKwgW3xUG7UCU6oPYQuU1Tz/aS11TFYquyuIxM//v/8HOICkD1NIRqi158/k0soi1o0gAeI
+m5RuHpha4xPeYTj9byAPbVDqULGh7unBJOGMsdSe71ctKe4L8Yd/pRyu+d5O0x0rjt+TR42Uaoa
SqwTOwE8DOP6QRoYudAnUlkbToJnKEvsaFEOoD1nFpIY8fA0xYF9rFfFvmAeJbepGt/ErP1o0851
LZEqz+2SWb6OE8xT3xbZ/ZIp+SFDks+FCjh5fcQ4b5eV4w5baFvbrZ+ZwA6ksD4P4xPX77W382EQ
0ELPqMsnLj5n6lOqUWJFUSc5VmQHbkYf4UFLtPPbX1R9bTMzqLHGKe4W8MDrlaVBZQzMKoczoaPy
qOuWz9BUSY8nU/qEnInttY2mH0a9no+tMqXHObe/xkmgfOiXqrqUemL6gpTQ1fANP4IFC8dOZd1v
RhrfFiYgTCfY7FwdKbS+ibSDUQ+BWxp67ix2VH6xst5ycg4b7SfUIeSo6R/kSiX9N6PFrwxmt5km
z5AJU9pj3c7zTl53u4U02FmI3APoQPrfMkvSqINAO8bzWbfm5LCo5UjhGf+m5zGZjkbAACBdRxfI
sTb8lbkppTGPjeUc6mWPMMZgOjCRCtRDftcl/GUpMFJEUMlVSeE3hAXJgG2gd5J07mF2HttlqA+Z
lQfe2/vmdtsABJANr/RtwvNWxiikRUslnspn2C8WMhJqjSKO/d7K5d5/e6XbGwfGNHxcJKDJQ8hN
rzdoqpoN/Y8a9H2QT1KKb6Qh5x8w4bg3AP924u3tOaTRzdAfHXxcDshGrhezQXblJmjVc2qkJtoy
s+Tms9G8k2TwvaBLpNNcSuUlk5A3+u3HhJsHqxquJG327QtdRNNTw0fq2caU9XMbat/kSJJ+iNju
Pds0x51I/sr3IymBekzLFeDe2iQnrVZYXYUF+1nKJdmTmtg8xhb614ow+i9vPxk7grd2nd5ppF2M
3mnsClCyzSeUjSls5iQwz5EVPrR1VVjIo3ThY1cCVjEhopmfp6RrU1dLhfVJ1iIJIpXR1Za7jEZx
j18WLPNyJgnt0ePpHGogXQUfwJXHtaeyiKjrpeQrcG34pTEZ2Ti1mowtnqpRv7qJXVVg43meODVK
G5XTFROaBmFcjgYoRYGIkSZIK7hEmb9FhqrX7s0xNT/CheTuUiqkSug0nrsuhrM4h6ucH6kqJHVx
qlqz/GgGedczrhDpDK/Uw8dqzBBtCUdevKOAS7WesUTKn0YpqxOsoFn+M9Lqj6M+4aKmK12SwR4S
2Vdkp5L+aDF80DkhV2nmle0Mq76K+W3h1Io7hVnYxomyLvZMZBv8sJe6D3oCOR/MZR6Uk8YV9rkn
Uf9BT1q8H6d86V3LrIIv84wfKPW7hNpKDXvrHvc70qkImSlSYSk3Hb1pYOmjuRIghgmmJXPlZB06
mZhu0mWIdQy6Ee1FfT81xunDXEsAc/oSVyuGE6YPPUrFcBvL9Kvcz+I70QEAjsGwiniaGScZ17bA
VSpjbB29RP7RsZUk/wu2EFjMinti/TIv4msBH5SxaA0zF8OIlQKVDht3w7xZ2i/AtyNceIhUnyRp
Ch86EWbHZg67T61kLX/JphibYxsVcsVL0hpAN21cjKMF7zNxM9gpk2+0Q6R9KZa4Dp4DO0Rka6zi
6BnWRfx7kzxr9squR4AR1uJKW9z2M2Sw54qZmuVcxK3bmUZ1KtLUOnSRKg4z58yhcSV7JvJXb5+3
2xsNiQu6BCDS5IxU8tcxrI6RdpoiYZ9rVKtOs5QiIKTuTkvchuV1Chbgde2IwnPbnOlKWwIxlJ04
k5519wgWtEdlRMfS0mvUjXRtLxO+DVisR/7L4OdawG09y8YyiMzYGsS5siAxB2U8OUOrPrWMHR7e
fn+v5NwsRbuLESh7vQrWR/+lTpQDxkWnxhTnuDWjh8iWF18G0fQks6O1U6vCCxM7/Jh0cffcaV3x
d1iF2EHpo+olRiX2BtXW3OA6eq4/x7RXdXP6q9vOD52+njRBEedmMWavi+r4fdsE8z0DAqhNq0F9
4OgjCqaF+n1jVICc7G63W+I9TOC1jQULlFuYKpO+zSaJkQuRxqEShpdRCDRotQWgEhXtHSzglQ/N
HUzRAxWIsYjtYBgodROPZmeclShi4kfNIr+dFeVoVN10evtLv/JAaHhq6MQygMPs2+a2D3RjFiXC
aOck67U7JSxSr4pgoL+9yoZltQYCSBorhwD+HN3NdaT91/2U22NqDSkzPpoSBUjhxe3DlOftgRA8
+4pN48IoIsVHMkvGD3tBbzaaxU77cEPgffkRcGkQQIEZTsZmbCq3pG7SVA2b6BJEA8T+1iyCR6qc
OT/gOVyGkBfWaxLVDWTN7L76sjBaW91zCqwvCgqfezz1NQhtNjUUZmZQmNtX1mmr63dSp7UUBlHJ
mKPZLIrLxFVYH5Sl0ktUEIMYZaas76T7tg7tPfu726Vp0q3yEUCJVD7bYflQsaapIG6ehWz0XkzP
yoW3brttmn9NW/XnVGp7DjcrKnL9tOgPYLTH4CHsZVXdlHeI/knGss6r19Os/swgBq9jDm19jjTE
37wwqAeVFoKNmrChx0rqlgVUsZ3c9na3o4cMkxEeLHRG6JPXr9woezuOIXmdEzQEPa1L2ntNMIqw
s9v3ltkgRIsB8STJWaa2KzpVqziXSeh4MGtFfm+KPHtOJ6v5kmewYpWhQ2kQvoOTpXH0VDUGo4D9
XD/PdWLtlNibIaH1BHAQuRppOivcV9uP0LcIXPaxJM5CMZC507QMYUa6L3kUVY+Zsdh+ynySF8d5
4xZhj9WRWKa/hLKq9FVJ4snhGO4Un68gXCvsvca51QKNnvj1N2lqO1jCYVrnXdTxmDKf4gdrnitQ
iXDbeaDlUsjDsbPGn/CJ7edKQyORPJGYP2mqq1lt5nS2Nf52YKR+e+kCcefaBK/rn1UGoWLQYaIN
NMDyBS7NvYq5PH9nq7xyEqkc12SFwgCSySYIRDnzjlNcMVSA2uZnUS/ibyVWqtmPazmTYMzLqJPS
SvbCXl0KJwmK/qhKCaqWVaQmtqNorf3ept2LvCbDu15bxbojJ5MU+10wmTto00s7YnOKkR7gxTDs
Alqtb+K4HAWmUaRWclHn1HpaFtpzYkZlleiOtsICQUY1RfuxjYL4Xp9JGKJ5yO81yUyd1NDaQ1lL
1VEymGrW+yZx7SUeemeCqLBz0F/bVWDO6IDQTcNXb+tyM5tAXZEyWecKBR5HZLkBHqrUTxpD9t/D
KRh+RFOjfS3DrPNauSN319sJFiijj6t6BuO7egmOA160R1y/zRoJuBCpaFsBd6Fldb2xtCXphYZQ
CqOXqaB3snyFSKM6oSYCtyrtaGcf3xBi4csg7aS/oLUGcrCbTxYLTFXsfgnOlWTld6nShHR829Fl
ssLw677L3aTMA6eJZhyEQz0/9lkQPsMdQDGQY3FUTdT9J7nBI3dgbLBFcPg+B5H4WPfK7GRkMeig
Wt1Rt0cJVoTE34wBkG+bvXDDMM/Ob5+Y29hKuwy9KEOC+k6HdhNbqwGZUERV0ksKgeI0moh/yeWq
sfYfFZ73/2zoX02r1ndyvc1Xshf5pgkTncxl8840LZAnMUrpJZoU24nCXPfAPnuvka15L9W+vRgh
ANEaYSsQCCDiXu8HJYmLWYRBeqnkyHDqHo8okRTNY5OXnS9xPk6oGhuPZdU0KNxO0r0ZTAOwYi87
ESHMR+zQeGb2EhnE3Gg9lHVDv1Xt4KjTIvsUSvvWya/sYDB/KGoY1aEksJU6Ab7NwqpYkgupowHp
GbnIP/NpqhXHHocxXSkn9TP8iuqi91zHjmSn2d3QtOiVR9rcM+6jVYdqKqPHMZiDz/poBhFO7Un+
kVgygYLqS3oeosD+MOZV+k5MxCIHZy1IbSieIpNsVhID/SniVI7Sq8Ejyvp17splhxJO2LbxNzDO
Vb4xjNkmHcC7zDtGUjiPMYTir7i30iLH3tce8k+NZqH8KHez3CA2NiGbbbcKg1QcYFnAesDApZCz
/qtUhwV0mwx13p1Y9drrJA3jDoA4uibj1xug1XWRcTUmF72Qo4Ot541XgUx9H9My8lk78d/e3K+t
BzseoSjQl5Vafr2eCLAmlzWRMApkGJ5aYyJuoZfkalpj+8o8Tce313sl+aetuTYBGbMgAm0Z7OUk
zKWSkw49j1YBvJkt+xL15vx5GIeo9pEWNN8x5s8kcJ5lAtqPFKPoMxQZNiI7P+X2sNkA3Eid0Nqn
y7D1y+Rv1O2uFsMFcKW5KzRJ+1xao32oxureYJzonhxEf8/8AA4FVvivOoK/Hdtw2KW+ae4WWQ99
aeao2ZM8kjdjcwU0mvjJuPxF5ZPvaArdhCFIjlwRMBJWHw98qq6/lAW5fMqSDmUEVJGxM3JKPOuR
Xv9nA/6W+tr/NF21F37Mf0L6jWvj+Wfxc+l/ZsT9nwUgxHz343//r5f/5t/yarr9B2YuYM0rxxPF
tJWw+G9xTVP9g6EqOP+EfziTEJ//4/Aj638w28nfs56eVXaLrPDfImsSjkEAEzYYBf/RShI0f0dk
7aUE++8riPt6ZdmvLV/uuLVCWxPHXxAYLe3YG/oYeN7hnXd6563/e3Ac/+5wOLqO6/gu/8c5eSfv
7SOyRpu31t3kvVKu/B/Szms3ciRp21dEgN6ckmWkKtmS1wkhtVpJ7/3Vfw+1/0GLElTQ/NjFYgYz
21mZzIyMjHjNIE3x6K/y/F6RX6vg+uc/f5GPfJ3YIvzIGZ7OUs4A95eTm7pvz6F7FbqXwr0I3Iur
v9u73fvj2+7m51EXLJovoy6FHxA58qFns5zPpXt/nbu3wi3dR/7m9e+ZcIf57/9u108PLxf7+4uz
l7v3m7v923XvHvkdH0f2h+Vd3p3qoDcqujosr/t4f526uft8/3i/f/0b8peP/PeZpqB7+3p5OL18
vj0V7unBvTo9HE7PLg6HM+9ifbY9nG4Ph938V+vdbr1/vrk483Y3O+/p5sK7udlfXnu79/3Nxe56
td+/H/l6zucA+nUdFzWUPMzjotY+fv/rvJT8/tfX279Xwr3F9ISffvh7G/L70U7hL/P5f7d/b/8y
pdth/sIP/JsPhXv1FLjvL08X729PL9eBu3u5ZsWfrt5Z8eub9/v3t9wV/Of++v2+ZJM8Xp+dPb28
7d9vAvf67cicPhy2f/om2uejVogcro4/+CsG4gtcv73vXy9BPLqvh7/CPVzwkzP37Gl3/3L1cnEk
PZ+P009jz8fxn2Pe9LqI0cTHm9o8Kc2HUH4W8VUYZG4Dmi+X738+Bh8oop+GWyS2sPNyS2oZ7vz5
/PF6d3L+fPm8f3zcbm/354/CXZ8dztbb3dn6cLg8XG4u5x22u7653t+sL3ZHZr7wIvzfVqI/iSTK
zHb4ovPHoy3MKSr7yCPCqrRvqyD1wv5MruytBWxBDJR2rXTda/HzNLzwjlln3UHn6tbBwOg7aXoZ
47t+uBXtbWSpR1663+1zk/ftXCgBLvWho/HPd5mCCoIgOeiqliW3MR6c0AYuezqMNzbVuGbMt3ly
ZB9+Gxn/GXNJNIuTCSPenjEJT6858ekQuq+vVy9nVy9PVxdvN7J7/3bsQH9OMfgIM7YILijGNfO1
Ziyi8YiWlYDMjAFnKXg8KCGvZTvtBcok3fTn5923SARnUAcZLk8cZCzmFuhSD6YwQi22RtVaqTV2
KQF4hId+AkjsZYbl7yg6zX4GtJhXZWwbK1rizp8oQyjlSBa4nPPHz6A1xQVOP5ZX5Oczl4daiClv
ZK+SspluEJVvIm+UGoDZyZTe/Tznz8n2/5sy0rkIVpDaU37+PFbDA6o088BeUSsp16UKR6nuR+2l
03v1ULRNeORULa/veW40pPiqzqxCuuRqWXmbtXplQc9rcuPSoYAF49NJjpyO71YQPXJq12TRFBMX
iWlXVbSPIfyurGaMVpJdv2QYcHggZeMjj4fv5jN7yc4A2dlXd7F+VhvQB51FryNpMleB06F4Uk+N
9/NX+jIKE0Eljlxvlmj6UuyrjQBdUYxPVm2NCHRsT6qb98Uxj96vo9C9m9tXkIp4hTiLlE70UdcH
yBashlIGeOVkKs1nR6x+nssCasCWm7ueAPOokYBpooP0ecs5DvYIim0Oq7FC6TyIDyk+smXdnLSt
f4rv1jqR0occQdyys5BWK05olK8l3ByVoT1RzP7ESoBpDtMLYB56s+om0iCkU7y8G44xur7so8VP
nf/5P1HWRPMsMiiArrJecXZBqTjAG+htKgL7kJ+X5duh8N/lzUfeDKb381Cy4mtRrzKUluFUSa35
UbOhmIRRlR35AN99ZkrnCH3guwicdxFe4sZOEy0HhQltwjyPDR15MeLhkS37JbCwdGzWuQJGoxuk
zuf55H4cVkOpDys6wtbajMJ+k1BIvDDHqXMLOzBOf16/5XjAhj/ES+Z+Nw3QZezuAk0PWqkcV6LE
VajJTiqcllSj3+Wltfl5qC87eDnWYgVDoKTcV9W4Us6qK+Oyvc/Oq0fnTQe76DYP1T66H6+mi+Bl
eg+vnJ2/rlbHqv9fkpPlT1jkhD12IBLCbeMqv9du5IN1qV/k7whI7rRrjA57dPtc6U6+ika3PIVx
cand6kdi7HIbodKAbgc1SNpUAIeW3UopMgq5qZt+pQCNoaRvDA/V0FVH7uSP8uK/GSHDwHIgHmg8
elFMWARYUWg+zHy8pYCJntpl0a/GToFRpEYu+jCA6xVPindBcachzTYAhmmdOwuPlKDwVWDHk2vZ
e8MpH6d+0xrAY4J9UvUnKVDHVDpXAQEp1OpsR0Ic/MUJoJ7Vr03/pChPA/BHvzhVxnE7yW8qqypL
D7hR0yho1lY/eHH4ljfFM7fXBtNn9Ug8+GZ5gdybwM1ovhIrFx84j3QnmfAHXaX55LwOsdCf0bFa
/7yTvxmE5ErXqJYiasJffD6kiOS2jYrZOYI7qbzpqu7aSvJjhNzvB+Hin6W3QDvO//yfIDqYY1VL
VPRXRpONIE9tAEMNFfjfT4X1UuYCx0fP+vMoptMbPuok/SpGc/kMvZjRo5ZrH4ky8xW42I22AuAB
1xJyJvWjhf/PXLSeXxCUHQ7Gcdy6TZ84N44WNedDObXbXABoj8dBPVJmW77BOAIgp6GTI6PAGVha
s/sizZM0YSt0tZ3vrKp6wQ9Cw5uNYiS8u9KJXWUK4lWCROzvdyFDz71P7mtugkVKYGiplKVxxqrO
Au5NRSccHuMxs4jvdgixBCwUk8S9epGuafYYylMldasYrPgmgrOwU7jgjzgOLxhsXKqzy/BcG+PN
BMpiWWORkryr8jqFjEMHx81wo/TKURVXXT/CR/NRrQviId3UZqbyr+ASVfd5/eQMyYne9XRyR0TE
oiS9LXoLTzzlGIhovjWWe8s0wevOAEwVQMrnHSzUdohbbsuVotVilv6vstcK0YvLxIkxJPZj/4A7
XnYyQc3nxa+I+roe0hnCPaYWNoitcF5+PlPLnIQFQyqLLiVvIW7wZaaGhJOJIkbbrqy+1U9S5EHg
b1rBJmkBZP7/DTX/lH8OVqA4fSuapl2hf1EXnp3nw3Wkj1oOZcOvuyOjzZfG56WmBIrELMKnVERZ
88+jGYUtCkXv2lUX2oqr+urgNuEYn3Qm6nTwdsOzSZNPaK4dClCM3i+nCuSP9yyVXS5PMvpFPGwq
v0JVF26ck+Jq4Fn6DEWtrA4dyD5IqmOSssvECMd3BBuw6gBLQwtneYHKiONrySgXWCqW+Bg2j4XW
zxq643MCAfdIvPgSqnDzhpmKgif/S4Bc7GFJSrOhsqHH+pFFdxBzo3NEqXBJa+ruUFthx3XWJ1s/
Evbm51X9Epk/Rp7TIpZX/qKgmkhOSwvPwbkP1pGrSsVZ1RbCm4rguXLAdeYwjn4e8UvUYkQSdouc
hAgJefvzJgq1Gg6yZWJEqyu5C4QgxvfQOsaIW5xBWKXEA1KAGZ1GwrWEiqa0KJOG/tSKWpShncEy
TOrDQOgHgRONlXQkq/s6HGC7WbcS3BVwlyUuITMKAewcXp9VFPUf2onxNuVuy1HFCbQj4WWxgEzN
mtWRaGGQscMcWGyWjueHr8UKzqpNqFz7UeHfhlN6rH353SjK3C8BPEgpYNmo8KexMSDupyut0uLt
hDzeS6VpwZE7+su6sRPs+ZjNHOD/udv8G7+w9hBmPrFuRtGm9ibV6uxBlcci2bRVWR/5SF+mpJF/
QDlmVrRgQGt83nllj+TfVERMaYrwPEbHGAJ7fkw1dfnGmOV7QP2gGgsUkcRtqSgxTmqbINqQrsKZ
bXZqFTpVsUzA9fXsykj0a3kMDafFunyczEtYgNnTVNhS55YGmqfrRMnyBgddywqe0yqpXiWBatxf
O5OqczRws36NDkLTB24UCCVHHjbqupMOBVNMDqPYOVK9XITB/01mfokqNNRIRJXPa2YC0+9GqUpW
qP4r10qIk9Y6mtTIB4fUFu8K145xTBqNP/KfW4Yh56YokQFYMMN+1PX/udPQ1wA7Z2TpSjWwWe0j
bGWNECbgz2FoAZrD3I5hAK8DGAS+COFvUTmIlb71Owd4czlMtpvZgbjo7Sj25K6cdkpvFzdlAn4T
JQqxqdshWDd2PbiKUg5bq6zFCV6PysPPv+nrBp2TZLJ9KONz0rV4tKX068M0CkBcA6REcwPR+Eiq
jolFfzsK1W9IruxOdOg+f9JhQGckLRklgoF5Y8NJvuphWhy50r4bhegxVzGwroKT/HkUqbalDAJe
sipCddqHrdRu1VDJ/sNeIcMG9MlZA227yEjiADRXUjgJ6XUXbeyhV1eGhc/C778LhVf4S2BcCR+L
FZukbixJH5PV4CvJe67JPc72JXzJn4dZ3MUfOxIcNTLEOnBmkEOfl4wLs5aaeZikzqVrKULxJQsh
mSoNsGZqf/GpFcbHHhFfIzCSaSCNKPTBRCFAfh50ChuRh1yWK9v2WyTcBzzoY+ypZ2r37c/z+7ol
INWRPJLoMEvKpZ+Hig2jNlRnCFaUUXkRKVmZnUVTghbMz+N8nRJ7AUQKpFPwXlRBPo/T16Mu1zkV
2EzE5mPRk/2XLvgh1Vw7RqNqf38e7utnm91IEG5FsY/33nJaiVKZgH1shss7a1cRJYzN2CPc5xaZ
r29jRIxOZD7t9rfDzncnV9qMegdetNj60ZhFmjQmkmfKWdkjww9veWuUUn7ZtHj+oFSLGBW+t2l1
BHC/eAWwTYmcSPE5wEVZ3I/775/4PFRK1wxyIBEpe38f5BbwQ+Bp22kYR09kY7mVklhCi0aLVnKa
/Y7fN8fteXhw/gQvekXLiiWGK1FNHcv3hqqb+rMqzKheNTCn8lUcsfpH7omvFyCVJORISOzoqGHu
8XkzASWpBuBLvmfJsM5djNcCiAWpEnXumGoUngsV+uaRHfz1pDAoqsTAukFyoVXxeVC7k/HvMH20
YQxbgoQcl24fRcORUb6cEygvKlp7NC/muLYkSIt20A1UeCUPLpm8bVO84+nyIfSBtNDPe/XLfNgn
GiGNSiRdLJpjn+cj1S04q8C3PbkJgo090YjxlfiYVOSXgziPArqNjUnmStr/eRQh8jKXHM32ur7M
Dqrdhs8lycSTEup64ApnhHhHXLr9eW5fVpFRueFm7yX6gKRIn0el7ehoVavaXuwP2S4zIeTXnRJf
91UlNj8PtXgm4sKOUg+HHu4QPSB1KREJadDRJz23vEC1qnteI0N3baI1FY5uFGuyOOcpa+nbBpOt
1HG1DqedI/n6Nx+ShypaoUCvYY8viy1yM/Kntng8IdFbP9Z25ezLxs6O6eccG2axX2J8JUN4w4Yn
iaw/9J1eCHdM6vRICP3m01HNANlF4Ygn1TITaqZ6yKOgMTygqNa7lhraOQQl5zAAHv1tGOFqpVqM
wMicdIGZ/LxLRKsnAQEanRmn8oWbyon2DEm4ufbDOjJdySGe/LxZvpvcXLEDnMlHp/75ecSk1iva
iQl2XD1ZkYQpDsRUOW3u89LWf/skZXbEEjgo82ubbO/zWKPURkjhp4YXRG2xa2MpP1d1vCZ/P6NZ
nIO9NxNLlnW1aOyyVOIZ7qW5HJdrSZecdC2ovMseXivWsSLul8g/7/NZe5ZoAix4yXItUWj37azU
vZnPo9RZu+ltYbl6oR+0Ifll44KzzWiMp87S99R0F59LCtRWVapE9/pJUfyzIRBWug3lQT5Glvoa
JRkISgrIXfA5XzigepoW3SQK3aMdp2+cThvv+qQoDzoFi1NzGqUHrXDsw28/HYNyd+NQg4ov99rn
DZJSP+iy0dLJGbS49rpoqrHmVlFHXBuTlB8jwn3d+ygF417+8QF5SS1i8qBXwD/IQb2oNbt9FKu1
52eDcmmlerr+eWZfQxVDzZJBMD+oji8vHSUsYl9vRh1WPEpfhZr1sPDL30eqz6PMv+KfnEtQyQ6S
sWHrS6U8rjqjRLG3lIxiA13jd6LHfCV2IbcLcyF5Js4voi+5x6iOaqcjemhZiRc1lXUQgWWfaZVt
HJM9/u5TocnKZUYKDSBksTOmMAH8gfgB6oK+sdEb2FFyqEt4lJnTkXD/zYFGWZneIIrHswfzYl6T
P9aRGjGUYrX1dTBpwHfsWN61YTKuqjw7hvP+ZmtQPibfoViNxsfSHKR1ukoL81r38rCxbrtUFieO
leZHouK3o8z6K3iAcL8vj1atOEXeR7HuhaEeXWZRop6mbRRd/3qb89QA/0B0gu67zHIGxGRyxyI8
pRb6kHGdBVuln44Zen03F/IKHvRkvWCkFy9EuWrrgXYzkjtFXXf7wYLwfYq13jHW6jcxELYki0UI
BCL0gWj75zjhNSpEM0W6l7XtLspwqje6JKIrDsKqLjLqgkp55DN9s88ZEskE3r34mNrzP/9nSCcK
SqMfGbIY+ngtZVhoRbp0G2bSMaDKdyMRZTnAH+TDJSk7QEQLc1ULHRCp0NPN4BijtGpavYZJj5PS
0+83xr+jLUItjqBT1A8wNg3Jzml2xeFhdES9+Q+jQJogSwO2CUTm8+rJlZk77WhqHrwZdTPQrN4n
ZVQfSZm+2X7zfsCtg01BprZ4QMBlMZK48TXPSsZk3XS9vqMhpvw6FQRmQyuLbH5OlZZVPk0SZYO7
E3Nx1PFUV4p2VTRiuve13DgP6i47Qg/+dlY8JFH5x+SJUsHntctMVE2iap6VNFqXkS2CVW4P6cmv
vxC7mygHiAiJzeUTD0+7AAE1dp0xWCpit3GNZp39O33tj6uJUi1VxY/qAyjez3OJhiga/Y594PRK
fV5LknpaYe17ZMW+OUGMArmOlxaZ0vICDKrKmj0NNC9RpuhOyJHdbqsxTII7hGOsY+ylb66lT6Mt
gh7xdEK0SEZkuhHWG4ihYt2aYnTjsgYYpWZ1dyQUfX1GEse526kwzOpFS66l2lpVnpcc2QKXI6y5
bPMsS1OxcqI+Xztx6dTrMsVZfVVFfaOuf94n34RekEnoubL1wdEt90nc15JdRszWqiAIbiZDIEut
9cjaukagGPUJZRHZcWfbpfw/HG/Kjri8AdMEYrfYPLzTgyaqVM2b0Gh7Hxp1mBDLC38J3JnTpxk7
S2+OmuCc1Xzeo7noKh3arQZKQoHgnQFNqG1f+y+T+WeU+dT/c5/YqRPEWM1qHh+t3VHI8U9CO7OO
jPLdSSAHhFMFpgGIyaIQVfiiksCyAOVG0zzz5Km2dJC6pfwXVAdgud/vDXC6tKF5KPO8mn/NP3MK
u8Qy4GPOMURzPJOnOXdy1zvnoi+iVWU6l10viyNdQZpLcw3vU8eJYG9Rb4cDRv+d4PJ53IbniDrF
KvTbvGxuCwU74pNGC5szkOPoi6uFUeZuptbSk5blyblspj1Ak7GwMXebMG2IHTIH18qb8CAiDSMZ
RLrw1KwjffLayrB7r9VEehMXfqm5ZoRetteYlZZsKJTOxiqlHtz4pIqGazRNvrcLKcFh0EZ20C1g
MdNFlgb1Ti2N+iltoin0FFFg8tY2uboR1uQDum90/Y/O//k8Rr/IXsWaFeVuwgdFD0MUMfC71mq6
TeDn4y2KjMppFcxY4twQ+U6OZOuvIznKaZZqfrNFgz06M8JR0MTWkJLygtqILkFSIzkmEFE/qVCb
FeumlM3XXKfX6baIr9cuOmf5WV1UZekGYSlZm7GyVDTvo0g8lb7MPWeImjnVcqTtRxPtyl0/W2Os
wg4rMq8Yo/whRrZLsEZ+e0vLJX5qu8ZP3JSXf+wKSVEObV5EI9wSKhmurCrho6Hi3+hqKF+MG2Ua
6jehSDkGhn0d3zp2glcudrX2QyVN2bU1OXrspthA3HYatrFDjeLYvi1MK/eizuoqt6zBziRiitFg
UIp0QuuzQQRdLkrpyqin6FEo1BG9Jsjtdl2atQ0SBQwnMpC2MiUuh6U/n2ozLbdWI/wC7oHWQ+4c
RIxi51T0J5KKBBPCl7rWr4UZhE8jLg5P2Dwhm1VhY2qcSrFNyG8B+/6tgf2fUf5l0ca6ys9loxwq
15cncSaJvkFAOrLsF1RPKEfEuNilXqOAP/WSOkSaoUHl7NUq8JVkyrH+0FVj9dKPtXGe+I35XALj
tPZ5VwS923ZWeRWrLcY6qWN2iivbTX0QvtQLT9V9RMbUeiyG9WRavuLmiNRHKwsNCHvd1YV2aoQT
ikYE1xk4KmsU7kTMYJ4W4x1Tt0X6GqtDcgWPPH9rUbV+CJI2Gjz8r8a9KKr0WUG74AHYmHSHQIb+
h6qfZbn+lNuRZ1LNhU1sdfJpEOrUmMyw00fEVDIcqmSt1QYvCzr5snEmVO9qSh+3djOiW5FnTnNV
d1gpeNSubHNTQuylKROYyV5jA70H0kxTGoRUy67Z+zlfCyGhm44X0G03OuOjZMsocjh1O7ZuMg59
4Sa63fReYJXqWh0jA58eRRHRJqeGVLCIwfSIFYTcb9B7q7ekd1IPpym2ZgOHtmi8XteR/E26ci/o
14RrbNv0t9Hq8sizlMGKT/CpK9fo3iILX1Es0qla++PgmqJyDlLgTO1OpmH7QL92MjZZp0nnZZ6Y
z1IWDc0pL6dsL/shzG9S5eY6tO1E39R+I07jqUTnBdyb3XhDIrfxRgLK3p32Ki/uzYQ07Hltdcbf
xLSHg1lmk+niKlapbsUS1K6OUZq8UjEPR8vEDhBP0fVLta+RsRdj2gmQ42ljek0S2s+TMpQXKc68
uB7jgAf3vMVOYJNWSrrrtGGwPLQ6RmcdaiqBCqtVC6Mx068qN8y7DDEa2nXwXHins3ZGZ7xSreqh
l0fTcM8lZFrbFvmYD3mRbNgokmpMrqqmGBgOdhxdqWNgy6u+NYzbVsEjYlVoY1C7Q1O1F/WU4oPe
6XUWewV0ed2LY6nGX4tDr3h9MQEQ7NNSkVd22VR7C0WKt7Ax7NS1sJZ+auu6vpq0QlznWSY9q7S6
3icT/Sm3HJKWHreSJis2Thyv5aSuRgQR/OxvGJJquVU+JcEl0lAS+NdpHG+weQT83BSR+IMzRvpe
sLXG1UDa1J0oY5B17hCgFO4GTXevNm29E4akJm5UD9GtXtbmCwWuMtxoGFNcAHVV3v0hzS6lyDGG
tT2O+UtfcqjdNq61VyfFQ+UErbWwcOM+Tp6DpOxlkNyOtRUDnaZVqJU5muFh2P7RfD2KEX2RhlfQ
8oO8cVjvcyPKHZ+lS9m1JpynjZnyyFn7Q8WfqQhJwy9aQg5sq6LQch1EPvZGRSa9jPLUX8xdn2d0
7jruiFRT7vEtSdH+TMMWoAsKktpmCBHndwNjACSjTyVQtyQO9B0eJe0fig3NbT+0bDbTzrobOYz0
P0GgcSMMfY8lnZMo5YswsaZ1/cjnJsEiSeVqRu2WsIxqIjKQraF4dGnQbppkJ5P3UxZyD2+bJk6v
NbnxMdkbay1bFUOCalYcOfFVpdfNW4eX/OmAMcifoMLe3GszPhz7jc3rFpXa3HKxma9OoBkt4VtB
Vb7ToicMYYpqo3ETZZ6F+Mq7NFTms5PESbcRcVF1rtbqBRmvJnXPSoy5F24gsrnmXE2wICvkCWIr
EsINrF7BvyPvK1bH6mubmlwc38WTTbxxGimMgCSia+LKJZHPUwO9vcdw3Oq9wueXYlLix8HGSAbM
S4pqEuWuD8bScOUBpY/VOPNcNpMp8sC1MUjq3ClWGBU7FjXAtaBIUdCsC+PetydjPDGltr1REday
10JCr8XzoeFNUFxzUbp+7wuUS8u6e9bskllUdpDn2xKQbe3p3eDkBF3dfqhrH0ecRgROtWqzjgno
ULQiF1HNtPF08hEZZJTT3g3xZL3VwBLRRxE8xliW2hk8Hin2n6TP1IeyHKy9jq3IM83Y6lKqxfQH
u+bijxQoovLo/HW5C9fTVyCeOtF5mUl+6xVREUtuNQbBha+HpECq2objxo+70NmooRnJK9Sf41tU
OgZ51VUSEqGq0seRK+m59No2ifpaNEreruq4ogIhl4NN0En0BxlSG6ZSTeKPWzPuevZhLXz4O0k8
UHrxySvtVUjCFzHbvmvCPyruGpbrDCWKQXGX5/kTyqFIoHIWQC5iV6qi0CqbdPNOjdyX1KtYJLS5
fehs0R6jTZS0HLRXkTwZbd/c51KR3wNTRb0wpghUresm5tAoE2C4MwthSf9k6CaU4foxz20X9I5m
gezLtIeoM+R2I+lTLlZoMdbiqre1QfcgvCU9LtxZ6MTbDpyDvhp6WB9kaIRSPDvKOjF29M9rJp5E
crRvaxGmIZW0PgpQhJHawjnYRa5Ia71vMutxKFNxa8VD1XuAFKpYrFDAMcUpSCJpusdZuzQvG2B6
02mRlVOys3BH79w4bMkwvJDUPdlLiZlL67bNm2A7dPIYXwda0O1EJI3NSmiyJO868m11Z6RG3Lyh
uTsmnYvSUZx4eNfIybrN03ak9tdE47Zv7RDKC1A0x19LciiLVdAVXbjTkTQdnwQET384Ac5UFoWr
a/7o7MCbp/VZpYwkf4QUvb1JyHHa/dAFo36tNdyVshuaiVqt+bMxzBhz0Tt3U5rAruiNznZOesIE
bSTSHt/rQcJFN3khqvTO7tWYr4pQZSwerNYeZLdBHFR+jLKhjmTOSpuEXKAGzwb+TcM+rfWyK90s
DRqZZwEQeTcu0iag+5tFimeqcWW4JGqpTD2Bxu0mRP9G3VazdOOtUvLhztopDcydFdZVt43yxpdX
Yxla3Z2CsO10pQf0ootTkQwFDJQeCm+IwndmBd1f20e2zI3Cos82aIemMny/JpDuLbUOk0vgvTRb
rEq0xrQyC8OXdxSMNWfTtaIOn5sCiGRKXsTTBYcRvW0CzxhFdZ9jxDsiAAwK9tYWmtQSPegAr8rE
14ebsHMKvXQHfJaICCLPH+tW4Xh1FA/ijeZPFdmeiXT7Jq4bwppWDIKB+XzhaVHgwae7DqbSiquQ
YdQXhZx1nB+kYJNyg+Z+N+0bnzr7OzUISoDaEGnqi5lllX2em2nTHQo7MbRtU4XJnDnWZXc/69zM
KUCfJuPDqDQdMpuW1frVZTplAGPcUopydPeSoOLZ54R58ybHdky61oAGpWpvBBd5BFXFy1AIPc07
vLBO1Ugy8NzpsGIckY0ss2QTItAfnTl1EFL46iOru1LkIa/InfT2yepg015qFXgRV6squX2Dx2tk
a9vouochwsNtZVu9Xq50G3VGVySTcwCKpWRrbcTOyqNcoQdrhI/72Ts2UFTh6o3FqwL7yEreTEM1
WI07wz9xZK38siCtK6fOevdz/KQvkHAmxevGSbtDxSpEaJ7Mfty0DbKqh1RNLXwk1GmQ9kA/YPnK
qSanrjPrpcHDiTr1tuEjZpueZFJZ+T4+dq+Kk+jmiVWKXkNRsmmsfDuVA+z8sbaVyh2NuknP48j2
w3OetqQT+NZgBmoOVludc5X7yeUQp45xywdJ1YdKqJ2gz+7H9p8Cs5Fw40CTCE9FG6MNFWo90sVN
XxXvvjHUj4qFAZWLCWtrnZqjIVJXFqoRnXQIJR4cJ8AgU6D4VnmlrPXJXkhlnHthIRB4aAFf7MA9
ao3npC0vKZpNknJVZ6CjXEUdeLYWdjgQcbLeN1etSYLkjlLUOpumUorLpMk5sUPUxkXp5cPYvQ5j
nDlXMfQW/zUkXAe7iFelva+70Y4fhpiCxj6M5DE7CzRsBy86fvF0Ielq35+neW3w8nSSqs3W5LN6
4ukB9KSTQh7Y93Vf6OZVkBpWVDHmoFnkdZNI7402kIrnKSqHv+HQG0Z2kvmMc7BEM6JnhxFbuk6V
FNUyu5oIWOQ/9njXBlpevo9C1mJxEjZOrVyZcpLeU+3OrfXQyv6VXmS803HM8NctRkfmhpWK3gVH
yVlHeWRruLwhUuxaQdNyESJHuE+ovzZ7p8ICcJbM1nc+VWAUvwejPTONyuAI1JmdrbGBFYELqlt9
b3ocelcUF7gR8Jor/xidsHmE1dZwFVmQODg1ydi7uRn7Bt2sXAQb/jwIHqokjEeet/m0ndohucO+
AbOGdLT11MM7ufZd3Wj0szESubbOuxzrhhq+sOLy+EjabS1xaMCXWyou8V1svU9VtO1GNS+2rVl0
Z3mr4CRcOEH7zKWc9u6k4PW+HqmiSO4QR/HeysIqXLVcuP0axchyrZSd/KrVYaae5NF8viu5rMjX
IssJN+D/xlXo9xZ6VykVBHjX/qEJEmp1gdGrlReVY/fH7BXzbbBElnhSN0yHoklH6muyUp5blWax
UyfVeGiqqDV4KsM7KYdUmbwmVMMXZODyelOG3WBveU9mxUUlyYUp3BmbIFw/Ccc3y6ohdnla6JuR
J5lG/GJMqXGmOn4/IWPfOvLakKPuhupIiStmpFQ3ia1NeKhgZDJ4PS2Q+0nSEthlPSy2VQ9346lC
7AyzpF7HCxU/hrp0Fa2Q38shG/X1oNDP98ZebqaTSFJoSUpVVPzlwyWWOyJg13koUohnfPkkigJ6
1Xcu4k/RoxKmauFZasOlKZwie85rJdY2BR4lvquanfTUI4EnBR5y74py0higMtajJsg+Ih6IrVfX
maK43dApLPFQ63R3s7x4tXD7SzEZ8YO10w7p31oNQTh0efuo9IiieSCaJH6wJpGUBzwX7pBvQFPP
xq4d6YhMZ+c62ITcymGFal7TgKPw1LF7DzKKOx6y/FOxdSKhv1WawBUgYe9cav4gULcgK6ZyaTfx
/3F3HktyI9mafpWx2aMNWixmAyBUKiKpkqwNrIoCDq3l098PWTM2GYiYDONdTnfXqpr0AOB+/Ihf
IMbpFP39jAj1T8lI+skdkWv8rIxwDqZ01sgr6Lxbx6yXncUz+rxS7tRsFIWPM0P5s+hSq6RQbeJv
aG9ZKbUOCT+qhfJScAfrc7kTjTN8D22sKlKqBPIMHSF8REKhD2eqdb9ouEy4Uxgl6LxoCn0zAktH
8Zs75fdJVXCG0kOGkh4T94jaTEN1z03z3Fz8Bi/G3FUmW8Y5QES2SoAdDRqZzTw2Htz7GEeDZQ5/
Tn0NXmoIdSd3U5FIlEFA3AOSoEqi4RnS0ycpbH/V8cTKOjY6yM/Y3NeuHiPF7HedEqWnVB/xscbB
MzF3TRXGv6W8VxH9txPj25Q6ceuHeV9z2NN+lHxc4mgO1/hoiqdhCPGLDwlp4yOu4BnRB7eG0Uub
SiXfSqvqgRyxFp7IBxwFErldXnStBgtozU0/eDFBjwKz6+vej1AvsNfOkvUr6sNReOBKc/XoGKD5
7vWmQcAhjsr27xmgGn3GoVJiD1l2QTbRaW3npkBCRpjY47R4gi4L3RhDzz5VcjbnT5Ik7HSnCif+
i82YzZ7NVaugwB2GB01USX8aarOTdjZN/oLAQe7gTZESqb5VVnl0GJ2yWnZhaIfNvm/1mFJHtgrD
j7qpat1EqwvB3WYNhKLCoV3RT00pyFxL5QmDM5wt66hrdBfBswx3ITCUxU6SmrjzLaczNTTvdNEc
pbDQnVNfSsavPu4kqnac2eA/2FH0cWRA88nJ8ztaUFhu89frSMjEYYuajNNkiqv3xqz68qDkza5S
nWH21b5sQl+t9SH07XQx5d1gzPHvHCXT2JsmLFBPGUoSkelTpQzTpyZM294bVrijP7aa9QTgi8rE
BE73C2eZjBqfNPG+yuWpPWgLlBfX6sgY/U5Th49db2lfOB5N5zWA3x5SfHkNF8OL/gn1G3oYUp4O
gD8keYeZUBX5uPFwfOh4fUnUUlXZC7b8PYSYH++cEq9dF+3fFGtAJ8myQ6xM/OkpKdaZ6pLQBVdK
y5hQdEXp2bezkLYunRLpU5PkccTlXso/lDA2bZKcqRGnZeyy6RCv6j2uOhTVh6mgA/AIIEruqRT6
GSUudXDukwWdoPt8JBH3KHzl4lh1Rh55c7HaaER2a3+xK0fi+qvW2hQ7iaiLPjLUEHnQUGU8xRZZ
v2/pEl2icC5/VJKlR17e1dlvp66XzwbDzMXti1ZT6KvFKC+i8QqrYdJXqSdDfKObh55N2jfF0Qox
veRC4yXTT5rbD1PfL5pLzCcpkieR3jddVjs7Zpaku4ya74icy7faQLrCBdUGfkPUBPsD7VTp2E1a
L9xychqaVjhoiH/ZJ/9fKyyu8lP/b4HFT2VW5mXxP05t9nfxs30rs7j+wX9VFqk+/8NUHPgMKYJh
roJX/2osIkL+H7BjK50KmD5oDUbdRdl04n/9T8n4D7BvBC/4E/TEX4UP/7fEoqSo/1lpDOu/gjNn
MBz+E4lFZZ3W/d9pHuBaEKKA1/A4QgoePMIGsa9i7bISSuOA7Lk+Mt8vjibFui87GWW2XFe7nI4h
t1uR4uVFl4N7vQyKqUi+ccx+vXl9wb/LvpUcVs7ZEv/+Ghu+AgBBJHyYPp/PFq08mjoUaZOAxo/1
LdRLKtDcmLLPWpmFv0ZQzQgUJPmjoU+ScJEBip7zuVN/mtjzjn4bponh4pInf2kqjLfdaRq515M5
KxpiU1yDi54SUVJeFuOP93/666B6+yJhb4E8RHDYoAFy/tM1GgYmTqBxkMkdztslLa3PzVDWrReD
ggjsWVS2W8+VcyqIph+n2SgjT4vMf4x0UJ8oMNQvQ2VPn5nmLsiIl1nzKxNleMBzIXyeaX79VsMh
/mHoYvkyk6Z/Ykj0URY4obz/IOcAmH8/wSr6yU4FxgvQ8Pw5FEFDhssmDkzkSE52pDNtMQzlBkRp
/Vs2bwviP53f1TeG/20G8gAB7bjupjjI6TT5g67Qg51qXLWTm6JH54iR1wfCEHNlY660WYA95w80
pLFT2SYPJMX972xAn6ULVdAwVHSNY3x5/+1dey7knCFW4FFmq1uQvN2jYWE3ehwM0BPvo5LOmaGX
ZTBpZn5jFH/lQzkqAG8T/YSVlbk5KyCx43yhYgqSAuPtcR2RLjMusO8/0NVVXoHddK74Wht8xpwb
Mu66chJkUZ7s+X80u8mmm/SnqxDMUFSCM4TUoLnFEKkKE8VpUZKAAEUPiHRvH9qJeuNZXpGK57uO
3MQCUc1fg1TBFhDVTXocFyJlK5Dt+IWai6NEY8uN6RxaUc4LrFXVtWab2S2m164GXP4GJ+QcTrTu
RsCGCoJkwPKsK0Q0o0gsc2D0Ngr1N0V9cyA56g5Y3SKQs8TkVwMVbUej6MaJuzwGZPa8ZWgHOC1z
7ZwfAyXFjClUbT6kLH+dJogB9Nu+LN3wtxLKt/is1xYzkC4AFcbcFcOA88VKxMJjPNeTIJ+rF7l2
kKwR895QpF/yiOzI+5vn2ivl+oQL8IrV31IKETEUc6tXSdCR59JI6IwdIpKSW9uV8LXJqR8WnWkN
9ge30MTKOT7r9WsCTSSyvCKkVrnjMwzOIHqbxlSbBfb0V9oOj3TJdmPMhDeRTyj8fk6ywlMj2HdF
6GMSsMuXT2JGG0DJ3WlmBp5aftr/fP91XIYgE+gxTmkwaNjr2xNrDrVQjXIRgQPX6etc9kDTwnBG
8iZsDu8vdeEmJLOFuSKgs+CUaICWOH/+UOvwDO1Fsl5vqV/ME7xOcFb70aH4aoWwjtYkJd/lEXc5
Da+jDxRO7b7Sy1t6J5d7YBWWXPc3+RabfHP7jore2OGQJIGgs32sKq3bpZ087bJcFl4oF/oe1EX8
ESaYuLH7Lrc6K8Po4elX/vY24jOhlfJqYvdNwpmZi8a6T4942Dm0Uz8wN5VvvfM1rp8HMZN2B3fZ
6iEKPWpztiK7LMIO4EJA70P5OdqZ+bF0JPuBRmaSePmI458L2K6gbp7r/CRl8b6RKf5vhOxr354c
FewqXBVsTbcg92qOtVnHjj2wKsW51zp6kiZZjFv1rUoUS4sTbf3uUzJZsTsa5rSbNASv8b67xVR4
5RadvxE4Yly65F1rRN26qvaVglDrnHcBvkZcH6KsaL+XVI39jp4yg6UEu6Heo0aP7qmqd+Y82DUm
kIw/vZL5SevVuTQEepjRaC3DHDRu0YMTwmASfOkRjrIJf7XVYvqoXWg/NF2hfsduUvjRHDnY1k5F
980a9OljnvR2701GUzzUOLp8tPAM+YjFUdi5I8AAcCIAeH5XQGRuGWldbkPy5vU48l8Ov7z++7do
QKeL9FykbVBKg+q1GSloq8CJFQbWRoyotE/vH/31ZG/eOdx7uop4HgNbVzdMlBA0mWyCzQtqvU6P
i5w5+znMbl1al7EMRhkxDBKbjDXxNpYpfVXPnazwVL3yGyP1ZgfmsN6lchbfOFavlq4XD7TCUVFM
wn15ez8CWLZRKZBaxtPxEXTRwZz+mZXBjagXoFb7SaF+SwfGhmF2VOzvnTTudPaPkSp7U1f2wiye
Dbk+MMb42dqCbtMtJPzVd4H9rUMlqa2V5PkXZlwuTHB4XWDmebzrGyobznbozhgI+X/8cWHVrWpc
6wUOF/N8KT5Iwr3RdkHKtHKXTQWzsbL589TSxjkchOk6O4dbt8b0N1vWnlFqwKqpD/JQoBFaLgka
ADejw+XNwCroo8CRWeOluUmTO9xgnQ7f+EDvTcdN8ijz4A0rdxAxlvvEjKLdsmj56jB76066ckS0
tYSHp8X3gjZ+/nymVUOlnbU+aAqwhqMhdx7Nz1tx+Mq2MIh5FmUUudbFEckLpTGcqWkCeMCz59SJ
5Eu8BXdiDnVjW1wYSlHSQHIDa0wxtaLCN7eslrf2oDHeDJJyljynCCNAeZ18WNiZu1SpGkAunfOg
6mLy0O5kJBeriNJEtfYpw2d2Zw7W9EUdO+2GsMmVd4CXH0QRUh4c/baWdnMWm0gvFx0ZIIAuTVkk
dDszSAHQAW5de1fWolRZHTO4+SBubwJtV+lRJjcGZ6NMoq/S3ODei00z/lBpMx5EyaQFyCnCQ/rA
yAhk7TjnHk1+gyb9MEaJbw5t1+5nu3hB50U13Nop82L3xweY1AARgbW3g0j15mjlTBUrWsAcLcsI
VznM6mRMcX/jtW9Ugdb01z5bZrMfLKtSc5oUfaAAkN7j/h190IXU7E1jxJtVUrtTNFpKUBmO9MGS
gSrr0SgdkjaVvESJ8CFahHXjyV8vnk0cd3RKYpszsf7ATewqulmEs2KMQQXC5yHBXZEZf2UxJwuH
8Yep4MvkiqVomb2hd2Ay2S6agJ5TJXvt0HXMCWy5VL0RTYn4uGJoBuB1IK3WIWjpgGLu270AXTi6
RpEpqUcHpgrMkoTsRmL5SqDaPglpJZYqVIrrJXgeP+ximVBpcPogrrV2l4omATSgKV4x0ra2cpDu
uZn8SiyaWyEEwLuwuwNS2K2w5GRlYc9FFu2X3mr9Bi8lV5tV2lJZpn4uc3X4ORa5vfI4oaG3Jt11
w/jNFFkPbH2I9mWcqA8FEg2nMRmdgw041h9F254kvKd3gFBh1TrNuH9/114eLcIlUj5oOqPajh/N
+QNXstVTnstjIEut5InOaV5MsyndVNb+jKG57lwknXinqOpRupFdnC9VT/2gm4s1BlIzawfRZr9q
+uzH95/n8gJgEYve0+s/aNOeL4LpXNfgIzsF9PBGv5SE5dE7vMWFv8z86KRZ5AScRTjxF3ICHTcn
OcMUCDP5ZtnS3qzmu65MAPrK+nBjU177RKibsgyuf9gYbN5bOOpGmpfhRJbUZC6glnmfp0whK6m+
pRu8kVL99xtx29BRXVfjKj1/fU6MV/xspHPQREblOZEdn2oknfZqDWpgKKT6zpnT9m8lNtXO4/OZ
9/ZoT4VrtGWLneeYOx1Do0ZzaKxEuXrorHT8nSBac8to8cp3Bh8EL5sKlD++rYTGFiUXmUs40GZw
jHLvCM9smKS+v5uuRFt6DZTb2ipjyL5df8abfKnOVcnKFd5H3ZgdmjDjijbEir15HUh2P6wmES9g
C0xgZpUz3GtZ1X7ojKL4p057M/QARciPFeO+W927KzuQxp8NkYu6EgDt5kMZUcQoO66WYFxi5W87
MS1XoiHzobCa1id7vNVdulJ6QjV8s+Cm+BB2lIQtCgwBLXH5NC8O9u+6GnsYzEd3c8xoQAU0c5Ss
1vjIU1f7Lsu0PdJP5o2Ide3LawhE4HRFLKHfdf5JkJ1AvD+flqA0+u5oKbO27+P+1vu90rfkeTkA
yLlS71P3ny8DUQDGzmgstJls7TDQdoanpEf3adrYR0kM+k61RvnQgMK4Swyp+hw2WKa+v/3Wu/z8
NuI3IAiJBgyToguLWqlq7GJO+yWYObGYHObzI3Kn1MVAhI8MiuaV/DPveI4fTTNIN1KNay8aCCSa
YeiUctLWLfhm7yv01btEyHzxJfsG/L7cm6mu3cod1gtm+4xvV9m8ZyhViF6PANByc84eQzlxlL2i
ttDpHKXrPiy6SRslC7MehSkNvNYQNSo9hio3D0tnT6gI0WP7HHWwE9xZNtTBRdWg82nUO+VeKtTm
hx0zUMZcAtrEwyItqukqsp08FHUJh6+uRHSLSX8ZReEw89IpDhD1pkOyPZyWmArFkLSgsdN6D99F
OqyQvEDoAO59e6xmx3fkuYldbVLLZ6et5Jc5LWUMFGo7TPfgBpaDFTugF1PATHu5G6VPqTQoX9/f
X9svvKrPWuaqa8pQE7mV9eZ584XjmCH1kpRtECqSQXqoLYAq2j/T1qLvTcuKMYOzyiWYq63g+Sqj
macr5LgPtCb5ONSjDSJlRkT0RpWwjYgsQ8nHGAhpU+L11tE4b4C51E0zBirA74eIAtOtQMp8keLC
Oknm3H+68fLWrPbtztVQuFoTGhIAKGPEifPnqjIFy5A2kwNIk9aPLs3S0K0VK5LcHgJj5GWJVYME
WRW+PP4OtQPVqhkJ1h9K9LPVUsYBTRs1kFYGEb9Ydd8qsIoKB9Sf0iqZuxigkLDILrDKtTphflDy
GDRPVZsAZvjTMD41CQKqWfTtP02jRI9tX1n3YpRwLiqFIfeA4AcZiFoR0jeLlaYFmQ14U4ekA2vI
rdR0JSY2xhDkPaQ/X4zg9F30yyC5dIZYDeENrXqMJbtJYUlO1Y/3X+GrTNz5K2QMjlTw6kePssrW
g7vvFTktirYPnFgRONGhxHl0Rlt+0mtIEpr0xUiX+fuCXvkJiH8N1aDPSp+5RFJ6uZ44d3K5VD8L
IKexmy69lPt5EmPl0KSl9DIPltJCZLDkO9HMbfWA5MRyikNFyO4CSukfIewKGqTVOUc+L18mHx0R
yI3ZfBYZSEIvymzT65cmld2k7yrtsU+AdLghXLK7vO8Qb9fMWabDiKgEmxraQb3rtUH/2vcRwOeo
TaRDnhqRDaAyK2rcUtTxUSy1Bp4ZNs/XaklAMZYNXQuPFjuINkSc+sod7d54ZuIHiNnAl+BuBtFZ
I2ceLjtAM8Xixs4MShkAdLPcSyOKKnfqoHdf1LSg1TL0bW97UVMn4t428/BRipbhGULFgtd7JP/F
DuvBC4selDJep1gCzVYtMug7YkQkTkvL/mCosGXYalF5KtSh/BynaQ1AaQRE6uVOlU67PCoMQKV6
dciLfBZHhk+APpsibL6qOjWF25cCkcd80b6FpgLojeCMw9r7G2gbwEj/4MuvMm+rJ82FaFk757Ha
V2ofyPB7dxBFwFkxhfzDjINVaGMxiAWJtLLm11/xJkxWWW6oEOpIinU7RaB/Wk5Os9Q3rtuLjOPf
ZVD/octD6voKG3mzTFh2eR9K/RxkbYs5ktktu1SqK6i8sXoIWyvAmL3n0wNPtttmcRFFb29UT+tl
uzmPq9jMOqpkrkIr8vxJwxrz92ig/F3ATnqxXL2UJf3XhMjrQ2joD6ZZ/vX+J7yY562PTRQgkSeR
JbHbrFl2g6WhuDAEVty3UJlsJeck8g7o30uO8xuHr+G3E5mcjsRazKfGxLBXCqvwpS3BlcJyf1JD
g2Fjr/XDblbmpnPtMUIKswPZd8NrYi0fL14QE6dV5oXov5V5aYtBxkddH4JpGGQQoFV8yJXR8VK6
Kh7UNFCAldNRDlm35M63VeDra6Idv17ZDP1eYTxvdkcf0WydQnMIMoebZJIgjkpVC4A0v9lvu/KQ
NPZQwEePxaK5sEn82k5Lh6mkJ4BVmNBA+w3D5NnxAorW0or6exxJOZzmuRa/O3hPt5QIrzwpp2xF
WiGBRdRbM8Y3T6oNc1vKwHKCVsj1KZrV+NkoYAJrJkH2/c13JX4gjabQcmf4gBThpplWhlHYzp0y
B46aCo+baHQLDK5uxI+LKpJvxzIQu9EyfZ0Rnz9RVzcdoTRagnDqppMtVP0ewU5UMiER3E2qYKAA
S2wXdgjCFcaM/yS2gB7y3+0uL1QF0/Wbefe130T1yEZaow2F3ebRM6S1lTLlN9kDUw2rFL9tiYZG
ncTlMa263wmdK6iV8J8aaTcjl/M3sofdKYcjuRdOMt2oA65EHjY3OI31SxCiN1EAR+zKHrWCn8Ns
xZWnov8AK3Hc0Tdj5KeVk7/0s+y///lf/9bNcV5TRZJgeuwIJW0iu2lkSaVVMyUOuB7EDPtfqTlP
kMHS9jAuUnhqmEY+6mg6uk2SQYOgGY9hVWc/UzDB8y4KhZF7Wj/oiTHjPx9196CDpH3TL9ZpwFDq
x+zE40kTEPimwc58dVD0u0HWv8JEEjtBdolufYVVyVBK92rHyH5YRngVRZHTS2w43rIFlrRLdzVS
EChSz9qjHg/FDY+aKyeeydM6sOFlGBcFS15DuOejLEGELuFOpevh2wPkZAfpA1/ksFpTtY6OqaTd
+gTbrJ2jgfw6YwTUfZFK3uq11l1uRGkfLkHV1eOjAg5yV3QhORacLAwEmvLw/ie/cuLJNenwyquo
KiOV86NoCfhdKnoiQRThSyS3IYJCtjZ6769yJYQ59JAZCeO+ZaJ9t1kFvb14UQdWQaCQ7WsbQFRW
RehEtm8sddGYWd8gMtuvWFfU/F7//ZtwWSwamXkrlCDMuEs9MxK1BsixHu+iaRpeDEcQZOC5iI9l
NCm5V2eGVe+lVJdrLysb6b8RU3ljpEqM4ND824qgDqWQ5hxhiqBZiKnjMpDh1ri6vf+GL2psYLHM
+chSaIHhw7BtA5UwIbTYKqAcgz3fTXyFalcuhv4ot7QeXQ3d3BcapnPvq6kB3cOudPEd5ZI68sK+
Zp4Alq/1TVu0T4ilWq1rQUJyPF2Hy30j/l/uOX4qgvlrJQz0eJtVJYNDv2o26F3IM/O5ruGAh/0t
14TLk0TnG4AdWrCrJvcFiFQybKjTpRpYJmGkR+3sqURl+T5WO3HSs9TIbnyCqwvSgl1vaQAg26PE
jRctc7uogRnawodI3KIBrig7KCOGN4RZeOPoXsAF1k++6hP/nwU30ZraH0X+XlODQpvdyIoTH47W
XaxbD0kVx3tlLO1jn2sx2Po6p141kT+iN3ugHZP60LHrj3Q7Cj8aDeWOzvb3KcWtrmY6cCrMRdpP
xo2jeRkF+L0Q/+0V54208tpAeHMyW9VsNcgBaqC01NmNLen7sZtSb6p057/zLd4stQlr6Czay0RT
PnBQQvFpLiwHOVsM3xxnsZfyRL7xaNe2NKfbVDjgzAu2efDcQs8Qeq4GlWaWp06SKAWnfr5xcC6T
gteTzRdAr082zU0YDau5RItSZYcZtYlgRG0FiAUmq3RE4eVqg1CqlDsv70eWy7sQccXVVA4ZUSb8
W42vQlYGJ7dTLegWzfTgqPyWK8P+3HPAPytagRiLMyx/hzHyUe8vfO08WRYmDc4KIQSaeL5dNBNN
W0NJtGAyqvhI1J59Br3Lk55nzJNntb+x3rW3axOVOE9rm3nb/TMEOS/MPI1Jqv1JTe3SR5VlPJU5
o05djvpdbBnd8/vPeOVIsGWoKRD/NKkzNz0z2I/cDFq2BPFco9djNvquYLziRqY93qinr2xRBoHA
jmG3suC2HxhCCB1jo1kCmGDyoRDWI2DW6kY9eOV5QPaiBOuwCBOizTcr0KCwV2GtoMdS6UieJvxF
ZRYSlk3031jKwchj1cZmHLhV+3YwV0brQ1oCqbPVD/Ay+69WrOYPXZJGf/6VQLdrkBFUEhhr+1Tp
mKHVpRZykI/tUyjC4VvV6i8lMjDB+9vhSs/DIXNh8+EYxo7fXloz5Fbc2U05MCt5ObSj0zxrIke2
IwzR9ZENsY/sWnGR4R72BsaJd+2YSqf3f8SVb8hvsFSU4clYoAedn7tC6fo55wYPoOpX+xhKrDua
iXbQ6J7+edgkXVtFJTXEb2Vzc4NBwO9ME7hsMJAN3gPdTejTNfKNCHaBGeKiXMdjlIUOQ3cSsfMn
wmXCzoc14Zgtu/qBQkXlTRrcRQOO/F0rZ+Je7qLxTkVRx8PysYUKn8hIYkXqB2T4leM4V8W+SAGU
vP+mL7hGrz+MSK6RGMPO2ubFdpPYcyvncjA7fXKMrFE8GLiTH+OW2xg21gG0VXyXZfmLGhXFgzVX
xqGaaOsWVWK8SDNQ7457FAAIwO56NFad4qbxuyKlWXTjSr22LfhYumoyyVmdc85fIsL6yJfgyhBY
nd0cJOzfPg6WDrPVCG/xf65cOeuokdYb2Bmm7pul1EUPzcyIlCDDMc8zGCU8Tk1WPHVm0nrwnpSV
gIVvpVC7n+9/kWsPyRWAFaEBuxyTpfOHpChpRTIsCuyMLkQUcfmrNUbjmCXKLWvOK3UKJSb/od2P
85wib46ZHXYLejWtGix29VTS2D8oUd79Yw5T8SnTMtPNmqx1DcYqfylTqX4x2mw+alZ841q4cusR
2Ch1ZQz2CKSbJ55EHOPnN6hBpDajmyz6UzHayFzQK/GXhNlUGCmf3n/Jr/HyvM1AArb6LiJQih6z
vP6mN4lgZQ1SOoWGFsCPblaShMge8Nxj/sc0MktRuUjv4I9DVrNLmGmuHTeGtcdQs0CBy5zToKiN
34wLG+GrzEh2ziw7L6Yjmf9IUh9Le2FFUKvtuKJn01tp8TtJxmn0crutUg9RM4TIGgkBgJ1trc7Z
du2o35Q+n59mYxoPGClK5qNutOLOqmlSuGzz2kvtPL8P0xEAJ26EdUfj2ahaPy5DNEMraRzu4RUN
TJ+WdoZIJoss92clWioXygmT6UkoJgIATMIeFWtWBEMNeAtuUkqIEpkGOupeNocrB5atcjAsE2VA
qSh+wPQykYkgv/pAAt0gQ1JXKKugu1Z6OLmUL5o0yqqPfouNdqmohpdqiXPXxK75Z2g0ZXXCMNfo
XDFhD+rmUbXqRDhlcrDCEH2V97/stU0NIkfhR9E5QThxE2kX5koAd1stAP7ywVoq5QFhy+ULvjb9
b32Wx7sO9qFvMcL7XsihNIFbr9onZSmz4/u/5Eq2Q/kDjIv7erXo2JyucbVEU8NRC4axiE6MBaEQ
WnZ0+ONV1iOswl2l+Fa3FreF1aphIoVakNWxvbflIdnpIvrnDxdRac1g/KGsdpsmfdnz06J2aAdh
PGMGHcpYO1EKxBegmty4ii8iH6tYiLGsHDgVFskmE537pKLdpljB4IS/kbJTn9LKUo51TxPg/ee5
iO6Mpjj4K7uYNJtk8fx5xhHURIdFQFBaiYYORfUxlWdEdiYVHbAiMeD9ism3UYL484VX0B0FBZEX
aukmOc2YruJhpUnB3AgFibKuPVpNNXpZnZPcL/lPBPFtNzGU9Mv7T/xv7X8W8cCYr5AVOH8YQhFu
z5+5BtaJXkqcPtutRVFKF0fsWxQmH/tWihc/0RaJca/SDI9M9pKj0RrVrooXAL05RFE9kkeONPKP
H/TOcX7kZWJ9jZEB+DDIKUYSTtiW5We6KTH6B+lchHslGs12T9JT7tAGzVEACkXd7hpNTT2rxUXp
rjZVtXatCmU1n+hqfUgVq+tdpzfL2pOyFrh4g7bvsVmqqEJ4YJkgRjpR7A9pFj+bkjM8Zznnz5sR
AQ1oMDhPDXo1fycQ74jbrdNG0N3iPkglM31JxCuPAdGCX2az9Itrdq36S7HobBrzSHeiGx2c6XS9
fSSIJsqhVer5pTPGCOV4oAs4erYGAFgSgAlFEUP7mTeR/LuEums+tEmrVu4K2HR2CFjBVxYUc6fZ
iFPDhyna/krz7CQRmIj+UQjvRuuMZDlKaToiDOTonzo8bXjIODOP9Yi8onCRMVx2vYNqspUDOXBb
YczCbzqt/zkIyDVePA7RLhpUbdjLqLi0O2ZR8VGRMjXyl7KneWLXTOGtYgj3YakWe5RE/+q1LH3J
dRAZfBsYU69PldzRzdMDhFOSF3ysWuEhSmMkHuq07bdObxHTdUi3Artfkr3uVNGpRrH0OwpRmuwO
Va89CQOKCsKjGQIoE4DzWw7Ql7GB3UvXgYEQ35g+wPnuhWhfmKhaxM98hNhX4rb0kxjLHBQwbllq
vlYX5ycFriaMQcIq1iXOls4oS7VemL2dPgPGiIkOTvQ39L7ZqyWpOrbOGO/NcDBOqKcZq8SsetTg
0S/IYN5brRnfqDEvWhAwmClPaLcwjoW7vb6YN4lKj6yj3dP+eNYQNUaaVEZySA81P5lG3ZURNLtV
/61R9vzpgUjJEBrpisI43o4aE2WkJrPa8rkcaCFplrQcsAg2vqQlxMVlsOd7OUUkRe761Jek8EuM
ht3H3OySX+9HrIvrE6NG6HQryIKGMvX8+YPLNlo0dpGoz1YUom+OHuO9qeZ/ZtMKjFA1V1UK0oSV
ds0c4nyVSAyoR7ZCD2IaquQ8humDjUpvhP0rz0I/wl5JPlBH8Cw6X6VC45rEb9aDJmdiD8IGa8Ep
tHfvv7HLWw2THVBLUB1Wx7MtX8kQKHXKTaoHSwu/QjA1nIs5OaAGBR13QE2tVmlxV6Hp/CGbe32J
mAnR21lZ3dQT549XzCLOx7jl8VSn8UwAp39HU41R2OjMdziJjHBimeogkHfL0PTKWaWpvcLF6euq
ZFqb49Gq6FnmdW4EYT5/ndPO/Gz1ZuIPmiHulFQcurKeT4QU4Zt66TxNSnJyzOzQSeJGinR5Tvkh
NGe42uEEXczrzMo0M6c3jKANh/6DsVAtu9XQqMckh/biVXAnvrz/udck5fyg0paEfLNa22ELs80v
uQmTKo81IwDCv3g4V+YPsTVFp3zOxg9lY98nVQb1F8tvNtutcdplms03pzR+NSYEQmisW/5NXBpy
YU15TEoIA6IK5CKuUDpEfGfAwLZ3lzmPKFraF6G3SK7z2+pn4DXZblKTW62xa4fr7S/ZbAHKcCnG
lMQICoO8gUksjNVRT07vv+3XqH/+ulGbMVd9W+xqqFM3OeME/H5EItYMGjmXgIUlWfpNM5P8b4M7
4KOBL0rtdbKdRV5Xddo3EgQFRbAuRekpRmAcoSQRoowfWWhM7/uxzXEWBVT6jQwBSBtiW2bn1sBM
K9RRW9x/Z3TkYDWaDgQD1G2/obalSnCs0v6YKcrYogc2Sj+mhiTm/Se98mlJi5n9whNkacCU55+2
Lidyq8Y2g3li3I3AvnRy2sZ5Yif3e0C9qjvOyKfq6vAjKrsvc9UuXoug75/CR5kxvBJH1u6qDJ19
s8VatRyHsazNABhb81wUzi8O83i0RG7fj6hiuu8/97pPth8YYDlDBkaDgJ6088cuHXyCxDCaQZ1X
0Cdkq31IpW7AE4DJ//tLKZehGs440GckMJjKQhs/X8tYMdREKyvQMeT7B7A6hfosnpVYdT6oZcaJ
lTrpmzZL7ecBrbdHRGXvu8SRfkKxIkVW88jYRSqqer6s5mHg4LjhYw+axl6hDPMNKMK1F6OCxVi5
o4SbbT5kZXJc9fZsBqMVLeAVI3XXgieEUNeqfzoAIc9hz1FhvuJ/tocsNavRjCvNCtIRNc3IcZQD
oqT2fd0pYqfWqBtlyTDeSLGufAy4CyQbiPTCLdl2vAt0V3FkEdGzIer4CKiElaPc3GWO1PvI6jML
kZN8x+C6uJEXXDbbkUDhygRshyQLkKRN+tGaSK1bkymex1Y8q3Ju7NCdq+8o4yo/rlXdnZZxcdM5
dJ61Ifmuoa5wYyte3lvrL8DLgnubBtzWi7LUO0OVS0M8D9lK84Y371VN3KMAruT7HljvjZd9dT1S
azAmhBcmGuc7P5VzK5qz/2LvvJrjRtJ0/Vc29h4d8CZiZy8AlKFnkXLUDYJy8EAi4fHr9wGn54yq
yMM62uszEaOeHolKIJHmM69xk0NGy39nuG25j5vSDAbpog+00Ih/f6u9Ki4yw4AfyBi4ky2g4cfj
JeB7C5Lt9KA6GToHpYISSXYhJq/yZ4CVfpGctYR7jZ8kTaGWCQ15RZtA4zsesweB3Cq9lh70aJoe
EaSoW79JkPK+iWcFifOoKsQHiIdAcHO9Q7E0Hmp0k5Mmmku/iuOMbp8+jKNvmOl06Bbb+FkmY6yG
9tyWd5khq3PAgTduNx6Z8AWIHycTvZDjR3Y1VJSlIbJDMjtKWKVJjOlAqX/BgULZqZUSh6Jztb3Q
JE/rRuIiNxoHsLyhPJInuxs0x4y97ebuPtV6ZzP36I9okegPTlull50xzxtYz/dq3OKSk2ZGe+m0
bru3wWdegivSEBZAmxCJyv7P19tqTYr8Ip1aIsWTk1aPNEfmSp4dDOMbyPXOx4vdQWB2SrdLYp1Z
bG8sbtohoHXRkSMMflkYvwVFemwPFAXS7EB1pNsY6tShku1986gY7+Yy+fj+0l6X7vGFRdKCYoCG
TtyaEp8ss4KiOZK7bnoAluYiIl1n17WalPjotO2ZWXwdYzEU8+fRIeMSOC2qJimkJz2V2SFGzR7I
3GDvplTVwvdf6M3p+22UkxCrG3so/HqbHfrMS/fc0ZgCLJqzrwoAmImovv0vhqP2v8awOKGeblN1
GgfHHdTs4MyW+dj0YgmGeUYLPlG8y35MzhWE3ziKKJrbDmaEIPpouR3vsWK0porUITuUHLgbOJkd
RgZ2sht1okNrQhYGquc55tNbi2TtF4NhfyHOnQzqEIjjNxBlBwlZ8MqV2heEKOyNgxb0/2Lx0zBA
AWlVoYF/c/x6VKCqAf1wCoyI2VJ+K7/qjfbNLbqLVNO/vP/p3liP9GxI13Wo0qAJTjJOHC97Sys4
1S1NCJzMpL0R5XzO9PCNMI0reRWeJJ8mQNBPF2QVtVGimhzkVgbZAsx99xkLKU/1x5yzygc7YV0g
ooqHRGdTy0T4t0PfekgEGC8DFweKKepPtJ3vATmOdeBES2tt3DFbtt2AM5OPQkI+nYlj39hFEDDY
o5DHV03Nk6N8Qp58iRQKvZifwPZIzX676Ini64hMb2cIlGfGe+tbwBSC7kG70gC6ffzdE2R+ZOPm
OSesLS4IaDIfoats+8dfHEw4DO4VAkQour71b0drHvGZGmmVB9SI8GByicVmEq0/X8Pu2vJdpUoo
01jrbvptFLucNbPuzfLgqVl7mSo1W9T28k2tLs3Gle5ZLb43zoR1MMIE2Ousn5PJKyc5Q+KIq8Oo
0U9JHbEGXVPso7mu7lzQATuZ1OOhnExvb9YIpWWFZz0LfalC0n4LnhNl2nYupm02GNq17N3m1lwi
b/f+7L9xirgEx2sviwIshL7jeRl7t4xje64OWdHnV666eFezbKqw6zDHen+oN5YTX5mKHy0nqo+n
gIwO1fxs6RiqlJkTykqhGWuLeP/+KC+aSSeXJ+xHcASc/S8BwvEbZUm0Mt3y+qCqwgD2bViXEcvr
y9IML7t5CQuMEC4Hy7Y2xDr1VoC3vkEUlDqHZTVbsXTO1lHETynqdAvcqdrIiM8wLHl6YQ/Fk55Z
HeKKYvkew30LTGVJzuRlb80USAN6nIi+EXacJA9WHyNnCEjssCx41Jn5vIQtHYgz3+OVlAhTtIrJ
kK6u/BrwW8czFcPLA5vniUPVmTnLMRvSnSgF+moK0M4i7A2RfktyCLxho3fGp2WOheOPOEw902HQ
DsOkTx8jPRaPWMTZ36JqbtutB03/UFt69B2eG64lNvGyBNHf4VGVu1hrvf+535qqtay91pJfVAqP
32HxGqNJ61wcDLMuAg39stXYuvSe/nwY+nurljHMRRKP42G0rjKSIvJSkjWJ809fkNeneIm9P8r6
t5wu3ZUSRiGKmhmUp+NRDJTa+VpVdrBrgRIxPm0XmWUMgZF57c5bxl9z5Wz7qJMfjakqzoA1XrNU
VhzaS90PvS9kfk+ueS3H8QUSXHWQxuDA2sS/zEgQrYLSY+8yQ6MfIww1Cyy1Tm7GDEMZYQ/uDpoo
voyJtDaVadRnRGDfuKg5m1AFMyEpgdrxTu68Hnnx1d2tOTjGFD/Llr3gG+CrnmbsGUpfwbfS9VXM
l1CBM9OrrJHGHvso0AdsIjXapPypb4WjkeZMaQYDpGumXzhwQhnNqkilGaeq6rnew4tG4fGHBBVO
pYMmNO0B1EuOP2QWlVMBn5MUrzXlg9Ek9sciXguDeJetoknoN9ahq/dehGGo01yA3hQ71J9TJRhT
yDlBY0XYMjZVb36rI1W76Xi5rV5NLL58UobVKqbPYOBFSq0ELSDuxM/sXgdTP+v5/aCYEGgcobRP
WFzwe5Dz3NHP6wFldXPK7tw5nd1QGM0oNhpM5DzsvAzF9j6JrbBK7An6Tez2YdQS+4EvF4q9NZpZ
h1rhtilGV/jVinBRG2f0EwBFF0rcJ+olJ2G7o+6hl/gYuNXB1qQJdVYu8ocLS1fwdMh3kcoFXebc
IuwDFWUER7FYi/0dWwUb5zhTkR/6Tu/zQFeT8VmVjpkHgDEN1NPavPoeRUP91BWLPW5Qk6j2nYsg
SZC3kaXDmUVpnwMZVwZ/mTDRu0zHHLmQlrFloHF4I4gbOUBDmrKyDl1uNTp123j+kUMRaoLZa+ly
YtqLbkFe4HXl4/Lo/ppNQeP0zFZ/dXCtW43q9irWa1ObOlnYhmJamA5ay8FuclA+nAfILzY1dg04
K7kFnN/FsYO5X7xqp3jFqH7McCvbDnqFHB5gDg13GGWZhN/W0vipT1P0wcIet6dDksWBXHCo8vFA
Q94fJ2X9qxiWqAuguo1XMN3VKij4BA9pLxdrA99Rf0rdLin9eZFws01DIgg4a9OVPnULtkyJbBi6
0A1/Blv3jObI8qlWCzbOarVhhFGhFvca8lK0hro5x1QtwhMrqOu0Ept8wvLVRL5UD2vd7fRwZMdb
QLvnEe5E4ZKd4WZhPE1p1V50gChaH2nLct5Z2TAPvjRN6g5T0WFgA2IK6wzMZ/OgNgbP2rq9GDRf
gcrQQRWfUcdxMEnZYCtUYpmXeUVgNKgfNLGV/IhEXKdgGuME67cCo91LCHi410WZkfxSly7+jFZm
9qhhnkFdUtoYUgjK/IFpKLPq027xNmO5ACEDsot9k2KUy1UOTbnCCNc2n5CJjTgs+zh+jpoY2vsI
KcmXIzQoLJ1GSwkUpYluEm72+jbGjG+8xMFHHXYYdFrTdsGG/fH9NbaGmEenEO27FRTC6bECcNTT
MKK0TcWZu5bIGk8SSwgMEnR5iNq03pooHmzx5fqu1kI70zV8Y2k7EL7oU9JMWcWYj08/RJgbmdmj
PNjJMmxrSxWhVoP2e//t3hoFivhaVkYXFO7H8SgOIkEZWjj0D6LBuGQB0YcUWNX+6Si4EaxgTSA9
FBJOYyRMYtkdajkc+sLCw9XQvxe1IcL3B3kVhK+6SuTxFBRd0KGn7ICoQ/8l1vv+UCMrFJIMwGCk
T7DNG1meybbWm+d4TVAtBaLE16HuT/3seNZGrRUlcdl0qFDPDdiOywbOoXvlzIUDWQZg+Puv9roQ
TiX49wFP8qDMqMH09NN0WMxJ23iw5wJvjjvcoHWUHriIdhpwzk+WxY0okkz6lNTrM0HiG/NrIXhB
ogPowEPg5/ilTSfOWhykpoNnVL9qz8pvqnnBf4Sdc2a5vG6x8bo6STOxKOuFdP14KFtmeWNJZTpM
ulbvlNIeriQcvY00x/kKJIEbYGKXPVR1JPcxDx2A3cJWCc+SM0/yentQi1/loqnZEN6fPkjiacqc
Imp6GCIcm+Ys1/ZrgfTMyn1rlBVrpwK6W1/8ZGarIcNce6img7oo8WWu6F/oSjtn0qE3Ph+TCa6P
diE1gtPgG8Gp1F2oIB48eyp29lKXBS5vXYR/h+o+vL9e3xqLXUHu6IFLoiJ6/P0Qf+uxZirmw8ot
9FNFN+7KOPmekIifweO8rsxTNrHpEWLdAOUKbMfxULjNlUoSm9phBK5KioShkro1iWAqf/A8DO/S
MRPIkE4lgWO5SuR9VBVNuU7bqcOhnhnT/cWx6vuG6wfbwD7CkYGoNFvlOMHx42NsbMC72d+WKLLu
ipQrLJDT+Gta6vw7Z3c/4/SjLBeQWrngnGkx05slGqtzdaT1TDk5c9A3oBCLdtyqXLnO+W+1F3Oq
ByOe7fnQx4XcKokdhyMFOD8SziOK5TjZS2GfKQO89R1pwP4TY0Sl72QfKkM/KHOuzAdvxgrKwTbc
p9FvbyJ3OEc9fH3NUtsFmQO7naQJqMzx69FMtCYCyfnQFqDMUY5a3a5i5CuVhf+JjvhTodaVT8yE
kdL7q/WN09wBJUO/GVYZPKWT05yG0mIlfbEcLGJ05Clot0kb1by8Nhl4+lOJ5vWaAsnPkl1RKWDI
jt+0sQs5OM6sHjzIJBCimo9GaXQX0wjV+f0Xe+McBYy2MmqIJEiljJPbHU/ddhFFYR0W8AofI4/O
eea5LOAGE2nPH1BkvagVWv5+ZRfogXiLN+lhjDUe2MjW+fT+47w+5ijrk5dzR4NWYA6OX9xsYvzE
C2c45HWVQ16VXuCN+h/DIhCkXmm3FGXWIoNzciBUupc2jd5YB2km+XYccDPPdPAuWueiCT502pnk
+o23ckn0rTW4QXrutCfv6nHR9Kk0DzQP533tqp+KAgW096fu9RJdq0vAp+Dh00Lw1of4bfP3opVq
nbX2oZJWdZlDvdj3sZHsHHyBdg4yIHd/Oh4xIfVWMNjrhzrVSo7aplhmc7YPVP41LJ5doLbqmAVD
XHj7rpnPIQBf736oJuCHqFKjw80/j99vSmN0c4fEOTg9ClhZTkd4dDvlotH0b+gETmHbe+kuKeqf
77/na34XZw6fD4Ac+qEmsNbjge2kQ7NCMrH4KY2/TLNxDrFSyI3VKx+Z4fZB0JIO09bVb5I5ooJo
kOzSczQ38PDnWy3Bb9jLjG8tARcicUl1cBGn3UadY/qwUaszB/Lr8hLPC+YWAQUOLPq2J8dkm2MI
NfWGc8CmrtrYcFMCp2+zp6hG8ksdaS7gEJqGWF15txZWr6GDe/hG64QC50zqYT4Cgnl/Dt21m3R8
M8E65pBAhoNNYJ42WkEnjVZmmsmDQuHrgEGdQqKHRWnla6Ibn+spMg9OQ3YaLNTk3W0WoyqDS7Om
1Wi5STw7Cdbru0JfbLg4Sep+w02o1y9d/G72VRZ7uyTLQHthm5jO/iTSeKSw0jZLOFted5gbC2Mo
uyKP81UrkyaWX1b5CQnn5cq2K4mp5ZJ4AOKxfPbXftWycZIs32eeN5RPDuotzSqw0GCF69jFhppA
/dnroW/jTZk/UPotfzhxanZ7VRmrj400vWxTiVR/iBbH2RK1l89qUyfSH5cIo0Wbl/lJR1pdMOys
lyfdyHFearvZeJGmkZeT6GW0GbVGuwD0kP1IhYYNeV5DYQ3c0pQNmmS2uGp7mf1qiNXQkNbj5XNT
6/Zd1vRlHtZLbtyWOkpyO8fBsQTV5WmI/R4dtSmQkUiKXTFWQ1AkhR3kY0MdD8DQ1G30QljXShwl
QJSEOWK9mtm55r+/Hl7VX0laCWVZDUCGqM8Yx1sKpcS+cYoufUh0S2JQ6Vo3Rul0X1pTQcXDGLpL
6Sg4/Ta0SpZam85UYN8c/qUsRHeEftjJbY7gjYOUhpo+2LP+MQFsy5LK7cAZsTvlutH2CXj0wBxj
PDFb3Bfff/lXURrymQQv4IzBpCNze/LydorDSE+v+YG+gLyZagdfncRGcJXSy9aKsvgGUrByZge+
emWLuJVble1HI5vU7HjGlYK9yZ7SH0qZxB9slylOcY3axLJQt1adR1uBmZRf5aL+AWGzOXNZvIQR
RwcA45O+GPTnVo78aXrfSV0beQLzAYl/8FhT71rKJtOt8W5yZ+1WyxIKihESWYZvm3EPzGWwnozW
dFvog82AWLms26shLudxO1SVeSu9ES2fqlzUMRSELegHolRP5cqLsDTPYlzf1TSZfK0a+3hjTTY2
pmaN7WlOtE+QuKBsHmpaJWADUHatgkyCwgZni/UypcoO2/j3P/ur+5mp5xDkFxzxSGpOAmWKKHKU
BB0PyOxZ4JU8YCZwEdCRUeGGUCE7s8xe3ZdruealaEN7DoW19Xl+iwdwRy9RNc6Mh9aW5OEgXlfp
9rH70Kj1h1yq+lNTj9YTZnbtn5al1pGRklv7nFyYp/2NwoklPJPZeLCQtwr1VrWCIhp/vT+drwNX
RgF4h/Qqc0lt92Q+S6+cRl00xkM6x/Wl6nXjJ8UY4Y3GyAgWS+EGdWEZ1xrf9ivX3BcX2+QLtIfP
xV2vEqD1OYAqkV4SmdDfO57nQph9lsa98TAsuvalMgdM7gVtpKRT4k/vv/OrOPJkqJMQiECrNHHG
NR5KF8/HSWAPS7xyDu/3+qggdyUupmiFKiqQhOMXSh1NRWintx+S2dC2uZqWF0Cmjfu5WuhWVF2z
i3UD6qyIhru6Et32/Zd8XcgC/0I1lfY1YPHX2L/UHLnv7ch8EObkbjK33KVJhpF011wB5XwaKvW2
XYaL2pR3g3POvuetZYVmGF16WM02XdmTOR5GR1G7KrEelmXCtzfXjANSqcnNkHdLiAbBeJUXorrN
DbX8KoviY1WnqzqpzP44jANUtWIfQTYAQ6GVf/wZWq93Fge2y4MqieoxfR7HzkeRo7uT/B7mPagJ
+k01CQOPadP5Ncb9vuOMhVg4tnOwdCLVwmbxsm9nvs86A78f5eZad4Pxw12iA1M6BX21eQz8GFjR
QcfNeDep1rUbz8beMWujxpqknC/RZ23vrRzoRZOVysZQ8uq5jY303HY43XowZuBZkZFTryK8PAUX
gUtME5ui6qESepOE7ayI1XubkNrLm7wKKoJ5zn50MJZrTygJlO6ykXMQm173xeVno3BCdHsG+dRr
RrgYbrG2WEYz3cgFTR5fNVub4IB0PQmw0aiuI6cYHdzac2UvMfP43gBDv6Y+P0qogWn75HKL9n5n
jGL0UaIevpn9Yn72VJFeNzVnlG8gQeKt5vVlG5RyLSdlcT59co25A9SalVdYvlkhHatK9wnbhB5K
EgtlV9timahhFlVG0YOGIq7t+KificteCZCt6Q1xwipYyNqjinu86NS4q7RRNPljbOZSv5gWIBt+
l8RI/aWD2+o+x33+c8j14gO2LC3FrCXvHvWuN/YE3sW3VMtMILkpPjZ+mXlxEqg27iG+hsfJuQvg
9DTkWbFzoFcN4xm4y2lOgRJU3ZYZz9pPVEbBPBRdMAyNtjOq9KFMpzQwlHLZGJ2WbWhbFpsolt71
vEoZ0ucfQm3M84Da4DmNjVcJGNYZdBnAMKzkBO7Bk1gLKdUUaI+iPyp4NyCJvacVsNHsr9gNIFJt
b1d1j9p+LrXs1lqYwnrYm9M5Dubp9c9DAMnHMxO5FGgHp1+SSElRPDoqjyMd8mCqsTQcCLsvyxaT
zrqV9mPuTpOv59qZIvIrtAuRLeXAF2IVVzPH6PEa6vrOihy7dB4X/T4tblrtrqb55xp9aEZKqFJS
NRFdzbIHu/PwzPoy5yYwbRHE1k3pXDTS3ZiV5nv656zKdiou8y/n1x/Zh9+k3wkX61/df60/9r0W
6EzESfff/3X0b3fiZ/XYyZ8/u5tncfonj36w/e+X345/1uFz93z0Lyg7ph0V159yfvjZcjy/DPL3
n/x//c3/+Pnyt3yYxc9//Of3uq+69W+L07r63Sv8xTrx/+4y/lH2cf88v/qJf9qLK5bxF4JFBKj0
yikjcbj/y2Ackb2/SNP4pGsxEqzoGhL8y2HcULEYX22q1/OCi9sk3UHU5sV93DD/4mdWA5a//1L7
TyzGj097gCkrWhWDc5r4hAYkjsfrqra7wTRHFH+WslKf2sJqt/0SNx86HOrPObEc756/x0KRGCYT
r0V4eTzWrKqpkTa5sXGQhwjzyE7vB0KGLUKx/a6Plf4xz+o+sCQ95/ev1+NT7e+RGZOjY+3EnGKA
3cloykFPjU0eN7VfW2Xii/KsEcjxHf73KMDsX04GmlYn57w21PT2PUYZ5ZDe9hVq7mMjlQ/CVPLU
F1Hb7+rJMWdAJ33tWxDe02U+JFMfn0kM3/yovz3ISbhVmijO5zUPklruY0tEQ5P5Jl/C/8WkkouQ
L5gEDaevW1VqSou+MDbDGNdhY1HhmCbzzJd78dH6d2D0r0n99ygnEdtYaGPijiyaMVADI2yD+kYJ
0h1GCTuNXzUZjFst0H0ZFEEXuocxcIPyG+DTS8N3Lv5MC4TImS0CwZR2OnLXa4n2eAmbJqiPqK+M
ja0La6voRXEr0tbwE2Oqz8Sqp2uWFA9RX6SvIAKAEDxtsJlGiy1Sly2bqtT0TV7Vd7PTlWcGATvM
E/8+v2vuTIYFSZpLjRc8KduovbIIJWOYXE5Z5JvKnCx7ECxz65tJElU7c+iTZCdSw/xm6COSy7od
GeJrF1OJyX3ETLrhAk20Va9iHIGkTW4SiZ0KiCw/5LDGYtNf0fJ3VqFQaEsNlI0C6SXVsAaCmhXM
pA3tlSzSqc2AAxU2BQhh14feyDoLzNUMpqjO0NYIHCQk3BscYePyIsuFFeRpPd+6VK9x873O9CXG
/6VRU9pYOSyg1kPFdjtWeL+G+CTMH52xq+1ADo3phpOpdMU+XX/diTxtvX0i8Ql+NPRKUBYZm85E
/aipPbTTK+9T1PRRdIduPEXR3gOk7WNZMABeV1Il+15WC7rP/Si0p6XsIvwNC6HmmziyKA9gQKx8
AuyFv3XitVOIFkib7TrTTFEIK9243S60wfSAS9ncLY2Hpn2GohVou8hug2ycSdOaJDK+TIlGhdlw
U3pWZVH2+3hRlJticWoirrpzf2DcLLQ7mk19E+A4iwvVNEQ1dg2FlvZU1lXlJjU1t9kBgxvmzWgX
7g8A5ZPh7hwP1FCszLyv58xtRL3QbVTAT13xbGBl0W9kOSzztkonXQR5QRHYFyCtN+j+VQrk/Vi7
16WO4altz+59U7XVPXmTc5Babn+z2CI1/k9d8eANCXy+MfE6y09zILrI8qOeF4JSan8lkyH70LJS
r/cljWN8Wcxk/JDjQDb5UAQAlsPvdl0/0RqpofChF9+5Pu3CH7WheUrN1QClTfTkQxkrbuVzE5jf
lShOb2OzVCKf/RrjLyggk22EE8c04ru4eDI9Cjl+b0xKHIyKK37ltpxvKFlF3+NYtPdJuSx4CqVT
LAPd6Ye7VfXu84zHAqmZiOO7FExngqBJ7h5asG1gPLG2FIGTKsPjNHTNj7EVqbiYo3Gq/bZRKJUX
tpJ8XpopysJSbesBTa4RVwxTk8UtSWaX+1Pjdte9MayZsN0OJIYGni411aZbIzYIxCmK9I9Sz6ml
xrrafnSL3LuQvU3hXaeiHvsjytZcPqpCGW8uASIq6aAe5qTsLX/JpMB0LK56EMcI8GhBzkK/0xWJ
Uk5TOApV94KSOIRaAwgiGfsPakaDelV7pXqjmO7yVSdh0nYsM/dubJAnYjK7sQt6iLlfba9ycl/F
6gNfm0qYD140sC8jzMV/1ZNiP3fLDMzRk1SMsRbRsrsKDdePLKniRxInWhGO8TxOvhjxmPMdpcke
slhjmjIz0h5azhDNNxc+Q9B4M5t6qVv7JrJKE8icbXRf8JAub0QHWT1MWTEPJSn9ECy5LH+ChXYF
kG4Dn0sxuyZGGTOp5G6oGt3emyTXV7SZFhm4ZlZY+xzIIp2Nmvwt1PTKKDdmjhriZpZw5YMe3FPh
p+jLJKG24MAV6Imovxqj5XAKaBb2D1piTmHhus1PVVV6nHYMHQ/6WdGma6uvCus6zZuuhfA5pvPW
QRMs37ZN7Jmb0fJStAttLCv8asBYxFeQa5gOIsOI1097fGH2SSmaCKm31nIvo1ZI6S9WIwc/sifV
3JlLI5drDUW3Tx5QMD1YMLt4TFpTTXYVuFvM19PBaIKGskSBflYmlxsRZ8P9oiS67muzVhi+TpPT
ihHB2lha60z7Mook4aJocZDV6d9kaALMDQ7ysphAL9eOaPyMak8fwogRbbBw9rGavcR7tJy0jcOm
6PjjlVqp9s6WY8YxKG1F8etSm4ad7gEdpS5lIE0dzzWCbWMMEW0zuX2OShu1F/xMHLxb/Fnalep3
1BrE1s0dZ9zkqdo3+7xzxw9mbjm4gifF+GBLkapBAsTWuFp05jm04a63XAR49+wrsycywjfXup+o
OIhAOJNhbRI1L8dgwUqoAf7Hw2+x9NSVK62nuUIWXg8UrhxO1EyT4iPxZbx2JofhFrSRYm/iPCvc
zVqLAxG3QgU2BWBW7Eu1FP/BuOu0JrDVzNavrRxw4aaOLVyEoEkaxUZgjt59oD9EEZ6L0/hsTc3k
kM2Ok/eg2BEThvxdM20TXZVTAKsrGuk+DlYdsHN6NPe4t4eLPk0NZdPXKPH7Vq9Vra95XXbDsZpB
g5PCvgBtXe9VES+PmiPSBDu0yHosstzsfBnpFZHp3MjQ6oVn+92UWBZ/hV7I7Np1h/EXeGanCCXF
AoHRT0J26WLc2uFGJs32stC8xAzXYwf9Kd6t8UH/659BaBd3cDbtL11XiflaSZR2TV0VoYFkNY3r
xmgTjsHU6fKtjHLz6//PU7v54sc//hNvnN/C9zVj/ju/vX0uyW/vn+XzaaL68iP/SlTNv9CW8Ihp
KULaNv/9P4mqrf9FEErfm6uLX6An/TtR1by/AO+QQcJ2/Odv/jtR1Z2/IEoBK+A/q8k34rL/StPv
/xmBkuFTGyBt//vf/6Pqy3tQ1V37j/88jVMB0qCMSUONEsyaEp8mj2wTfbTjfGPExWOl6etBWq6y
QfE5VODbI9kQNrCxRDZnDcx/6/GYuHFoipnlm9yZ51vRqxbWmbm5qdGdPZPdvDUU0BwqA8zgazcN
HXB4p3e8lJpo9wkMikDRrIdGRmcSQj7eUZC/Tt5qfoqkA0R6mhDHr4TQUNPWOf3zfNLbIminzALR
lWhXwiUOs6iWfv5tcb3xtY7bsWRt64CrYgZICdKl0z7ZkMVmamZpjpCwLO682v2acdDfKAgRb9ES
V+gNt+d6gStz5/Q94TZxqKKajGoF2hEn7xnhJ614LX4pJjW8e4Xa3E9OGXg0eZXs8TlwH4dJjLdz
TgBodHhnpZpbAAwYnNvI6SkRwwwJLZGXnz203ABMyPFygHp2vySxG5iltK6TuZfkO0iuabHtPCKJ
uyBPOKV+27aQBpbSIzQpa9FdiaFwL+2pRpBOt8qNoycA+vOmqrl68M0J1UFGcBaKSfsSLUMXSCN3
ngYSpx1+dqQf7dgqd+5gut8jNTK/mnw6VPMWSDSlzOFiUhOcr52o7J6dmqgpH7IA1u3t0DoZNF9v
wLEyRxB4MTq0N3FH9afU0oKmNCb41rLYuxpSukSPymfNTNxby2nGjVYO3da2+9XCjcv+U+VY7Y7C
a3qXjwjsFMJOL0zpdXtLBX2BW8c+apARhUjRxp9Uu9aeJd2dR0F2WPvqlCMKU87A9F2NPEQd3WIL
3KdHPCWibFsg+Roqdo/CgofgtRsUeoZGVaY2nW83U/Gto5MWRJ3dXCeFVZPT92oe5qUivwxFmz9o
ZjF+cBKhXbgz4pi6stBXkJX+zV4MPMxTlH/aKk7pQaARez3psRsqqWrBanD779BGFVApkfZBMUSv
0BCPrBTubpld27XM9wNa+hcyddWNvjRxGEmvvUxiI7/LChnfE/BFF8hCLoOv8X9iJgG4NcjKghsR
/b1tnmam7Uf4cCGhpA+XYmi7x7m0GtsHDztqkFJK57LLrOQpxqpD8xc3qoNlADeyJPm0NRbVuKQM
WD3rcQuSru4y/fsQacSPedn2+zFyuxRdQ4kYso7NrJamGT2MVs4bHAVxhyzrYafW6V3aOksbNEv/
o+MIuCwnEDa+apOQQEST2kOnUqvtVbW9yhC9vbBVJhdvFGObtktDowFp78GvGnSdhJ4V0Hy75ktj
DzFcUiRKU31INr2Hd3aIpRrcVFAE/lCi22nMw7j3Js361KHxdq8Lu9kkcYXMZI0fG8D9LND0zP6i
mKV66ZZJ/gkyyeL6TVN8nRUXUTgCyV22uD87raq2XZU6X7Ta1kLL7uYPqVfGD8TE9rU9mN7HqISP
sjoD7NpYjS+9LqluVHbfFMyRpn40lkQldxfRrQY5iTwF0d1H4kE1zOsx+pFSxb6brCoLltnJr7yU
woVite0X1xBOdzBx5Co2Co/R4jRpCgR/ZpL0fVfNak15YejU0CEqRZJpTmRUP8gcsNouHvQGnf/J
nsrDoOpZEjaIJqo/KthQxdYYhj7aVUvjVrvIckkIDM+o65sEn6F9brRe9jHP6dD5iNKoP1qM9pzt
rJITbeJUU0XQIP8co8RsMN9LjD0JaXRnfl0axe7CSV8BUlWO8WSoEEONl4gXgcexY/depYTkZDCO
doVuxgR6HnikcPFmJdtXFg/77Dpz/wFte2h1lrfkzmZtTdy47tKuvDizHC8Ta4zqywps8ueqVM1h
BxpoglRLyxWpsDUvaPR2+t6rGSKNPYnGJwzKPOcyx8TsVyna+RFZl8T4kOURFZ6qhGQbOKW+JBdS
wW0oLJ1STFcJpE3ceQ2jeJAxpVQlRdQRl9udKsz/Ye9MduPGsnX9Khd3XCywJ/fgTEgGow9JEZIs
aULIHfu+59PfL5xVOHY4y0LNL5BADjJtBsnNvdf619+kjkn8jhu03cGQG+FBViidprUCr++awB+G
ABGZsCpmy4Qb2ZFfBz0LDru/ZxrqpnfzJPmuRzPOGpC2nLkWFV02t8//WMGc11HYr0ND2zWFHbhp
L+S91JvsFzyPrTRI3xLDGg61LlX314mwK2c9end0w5tSGmcYIcMlZXmVneyOqKE3MtdbK5PF2ovE
Y9u3d41pbgLgH3jPmGf6OaZDVWju4tBGF9n3cGkCXblT9fmZyY9bLNGaE2hFbO3eQgRnRtI2J8E1
m7LncaxfcJiL11MwfzFq5V0baMA6fa00w0ExqydbjoYnzqF1PZsb2Qyzrdk0BkgZdkr92OUkaI04
e4X9lgnqelFRUA/m8oxWlfjTIER7ai3vWdwcyjQ9ckquO9F8b0tlXWr6nU6Dk2fVpayzh0KDesjg
bD2a2jq2ov6tZ28AsglajxHnFh474atFq5+GIvge6eNj3HR3lsIiEcVDpfanylLphSLxqZGAmUQw
l86MEMAP2/bBrlhHw7Kx5HofZfU6mGs6+iT6MsnCrXrcsMS3vpp7pzaEFy3Zc1lVnZMZA1tmltB6
EZEbBJqr1MXBMKbX2LQ2uNi4A9w97QohpAquhDmtZ/feDPziRTlE6XwHM3DXRG2NHlGh3qwW/o/a
b3GEQvx617X4DzNPP4Wlyrmv9UdM9NWLbkFlFfa6HiawqDHFxxylAJHNmxz2wTWzbENP5jMuAKXO
5teAXHA3MbMdfISVjoLSURXWcFBKqjsOovTGUtLX/VSXXgh8QjM1mq4yNuukxLQXx7wZH43GLe0M
TNJS12VNF5XMzb0UJfUnxR5st9LgdgDI3BM721dOMGnlIVuAf9RaRx7Zxzvi4oSX1FHnWGn2GBuU
hoTuHs1GCtdpVjAYirfyYu/xf3/PyvRrocn1maTq1WxFs4NJwy4xQ74oDb9gM76QjbOf61C7S6Sk
cG0iOjdcgJtPipWFXU/VaLJvdRKiisn+NAfzN70qKVAMs3f7EqfhGXGAu7Tj4JidYj2gDalOMZZn
XpaVkyPLzamqchIu8UN7kLtKbEVpvLRSwiNr572wksA3M3lbL7m8DquuOw9NH/hlWY8+aOBGLOr4
rkpTdKwhhez6ebwP4mIzy0GP6lddjpg3bmtbKjfxuJDvB3Y7WdKbxlm/UfppcHJbOQ4L3HCihzaN
Gk6O0JPkFcsBN5KqUwbc+xLRIbkjfEDEuOoaBPBc5C2C5T5+6QRG1M0UvcwmVxy5gDvZ00M7xM+l
MkJH0vdixCtaqCW+rCJYV6OqnhRLOo6WqN3I7Mh/7qLLNMsnRRu2Wl4hEZt3fdweUBgwhy5Moppp
zcc1HJujsmTLyoZhg7h7b+rNhsiku7I2Cn/u1QPI0mM1K99h8m0srT4DOUOoN8+wj09h2hysLLpP
RT/gJNGvlJkRO/in5sbz9MWUYwKBJIAxeyu6ZtOOCUC2fsD6n4/Fnv2yTY9lFJ7AFhLftuNTOSif
NTi7Sw/u1iU2EBxbkCLZb4pen8MZRQYz0bsELS4eEz7zdPg5WerKVu4p0SIdTLl47Bb5c4FTMPjh
4EXSFHtlVkos2THatRqWZQ03HtoideZpmh0zKxonGpFmzzwXzqXlUE/KYUn41tumYS8sScOOY0M7
W3V3UviPqPl6ZdNht+hOKPCcqtLIiq16i7hD9UlqlW1R2tVKbkCscnnA0RVxsCs16lfZ5iWmFQin
pE8YO0hfqkyHExr25i7RRplNsX3KSv1SRL0EUEw8gjoWudPCbyUbWWuwEGrqxTVUS2Axri4g/ETT
9fbwZQjLwC2G6tibo7SLRwksTrsuFfHC1OBtagrPapPlsky4jVdaA8XZupqxdAvuIKNQsPjJPhnd
MPNXjq9zrhzzjPOG4SnPtsoNFwqKstEXrKw7RjJf1cH6rDIlmVsJc5XyPSjseTWpwR3b1ErHhQbr
RTi2lYmDWg347SdIpPzGrgw4NcOlKS0OF9Am7p9bMYtTElffsgnTJxm3i8GcZleutdiN20A4aphG
+0no1G+JsBwjxzcE+X+7J5tC98tukrZLBu/eCZSy2JhJWqzLxUxkr5CrhJo1BK2rAay1cv6WL33l
pdmAf5uGLeRcVAVE7LpeozM3Ck8F0nSUVp6eF+DAXRtKxpdQhOljKppT2yaz281NflkwE3EYkRWQ
vQP1kKcdjYjcmf2zXFig5jn1sZy342dY/uRVqHmkrHKNnKyYqZdXhvR812+RVReGxFkIs/ymTNFy
kKrYeB4Yon23cHteMyxB2G/mSYU1R1q5dpRC5MAsfoHVmkXnCNeL91TOpk2ja8dFCyJ/lO30lBF6
+y0hRLTzNNGabxJhH26vSwbHA2W124UBiTdtLbaFHU2MrVp53sa9whg8mVR7vRQFTVOo5OohCqZk
18mM5/QR1LOIO2JobXPw8WaaTpjFdJeua407zUrzY5OK13LRCjfuZP1bABE2cAJ8d53cDE2s3lij
pejKQ8MuuNa7Mj1UTWpemrlIVrLWG6fu6qBTqljTBHVTe9U1CSSQjeGuiHXzeR7aJXB1CJMOsc3t
0cQTbd/GStujum2Dh0pAI08V7CO0IOZzGur+UzxH6r6QFOUBcKBCkBFp6RHZWvwohSnlL/nlI2kl
RpD6rFjri65I5ariAP00sQq/W1bfrIZkVD9PQssOcrpUbm/O1T7Km5hYFCOhthBJ1Eas6xEVl8G3
v0vHMVyr4WBtaj3ojkbQZassxlyrrS0/hJwGPyeyH5Np0u5qodSXkdQvb25HyrMcIQKeWE462F+H
RgngjXMOtYvgRU9q40VyVc57I1z6c2PkV1TDSqZ63SYqFkfT9U0RaRhKY8gHRviFUO8zmXU7H+Rc
RZb2vWhnzS5XJLvhQmxF6jz3R1mvY2X0anNJE8/KO1nOOkZrJOquUBcBLWdjYOYYFlhZCeIlKce2
MQL93kxt5VOHxQCzkCnRdGfQy/Cc6/MBD2Y2V+aAWzkKh8pRMbRZd2ptfypmQ6PZwnFDD0aGeZZZ
rkx+PYVopPnkv6u+omT1obLVaGXGduvZ0yCvyrlmWmln80qp82Dd56bhK8IcN0MvU54sw6rRUH/z
d3jlSPxUmhcWEEyiu2hwMcYCGDrAbcSssg/u65FqSZkErgyzmNYYbQaLmyQqqhGL15VWw5pbnXap
bpNPnwWXmTC46wu2t8Ecmw7Tu1XSjeExaadXpl7fzHhKmN6QkTlonbQapEjbgcCvh6HZFlftTWGN
9PuM/RxRhsNhCufOyxbF8KepiVZD1fc7ohgaplP2uEb9mO2jWc92cVJjBTFr2ksgzC8TH/Q6RDnp
6XJc+EzFyeEI+nlVFvpjoFIFz1emDp4wtBQqgvSKAYtrdYG579TCdg1DGo5NblV+UBXNtisNM3II
zOCwXCbp1Ocrc7QVHymu5FnVnCLdWT6LJmLp6ZNMHpBm+rNS82XNap+7eWQ+GLq+b4zZXBGleeD3
GK4xC5iULKTaKUWJAN6Wt0tcWge+5YkT09JcKUVWRnqgftdU1WmKS7GNTLnzQ30Su1qMyuyAYiUE
tOeD5rRVOG77JvtcMc5jSkOYMcrVYdXaablmGKGv9DaE5i9rOfLi9j2el8KP7KJ0y9iGpM6kdxst
dn1Xlz3zwtD0rCZ8HmQ5dKx5TFdNPb9NXY26VMZLBiGP2PDBW5twMmdsfAXH9SD7ZQ4OMRSK9jLn
Re1jm9dA9RsDlHHaidSm+YQ3VOvRVuYYJVb93kinxdXa9Cq/MozZh+7llJQc6PdYmaGcBk7DNNmx
QinY06m9y2r6neHVPrLZm8clz07JNNvHWAR3tpHRTzTq8KoJCVP4OZqgPwzad4zugtqplb54Mga2
wSwPHyrUGAdbKtjVFk34eEZGG/Rw8qvCzrytUvkaeFZbR/Z4jI9qjE3pY7IVJ0FPZIOVuVNCRtTc
WLgFtsz4M1WZXhbw1VVr2vMBIBxb12mc6XSS4rMUBOMDQnAsVhJhJK8GYWqrylaCbcDNI2yaFqz8
O9i3YPjBts+jfKfKM1KtppPPojKSzJ0bqXZhUcpPdt1zWkqauYrzor8UhaTtacaJ5m2s+lMohSOR
nXV9TMZCbKVAKBi7LAnIZlIxcVUTUV05XHZwIoucaO26fp4Z5DFjTzV3QDPiGlpTeZDyciccs3c1
VjiIS4n1ltfPi66dsHiV78KyldmYyHYh0apIJqRjKGC8dMbUQU2kzItxzF9PopF2Ggb9ziJlOShE
+SSu8zkKx6nAc9wLklKnWpQwQAp01ZuhVMDOXV5YDsmmbRgXE1WkQlQtxTXBmxqU0CnKm4GVolMp
t8pbrpflBlotqLMm1ewd5b05Da0T2bnt9ymAfaJEqYsDM972dZaf9EY7NVVBEtqCqNljVmxupTJ+
6jLlSbHjFuwTd8UBAxOMmmvDCYqGXYIlYTcYRWpD6mqd+VxLGNYU1yFdvvgLbSIOklvRFyt9ql6t
xN4kZDhps/2WT8NnaimDGjcZ1jUq0TsG21/1atH9RG/zVaBb9B1t+zkKR69Lq3lbxxJdXk0WvNKM
xj3fXHNEvN8dGs74TZ5gRF9hML+J6nBamZWW+mGMUOA+Vct0N4/x0YjnT1o9v0vI72jZxhmrNrk9
6yMIR92F4exmDYbYaqfeVT0Gzg4zUtvJR2VkgohVkNqPfmEU4lPQztMnQ6topDRbOpY91XMW64T8
TB2uVmbsZvp0wQ/sGcH6vlTSzM/Q+xGFzBGH8B42Sv1amHPtkZy1roZpZ1nRhqrBA9E9zKRevNUz
B2kayRDhis1g9Zexwa5nssntWM5mlVUuELxv4HbqxXJ5tBfS2waz8DQj6RiAx/HD2LQeCLjX8IdK
g7WIFfV2LOKtNRknKxYvopH3yWi4la6u4Trtwlrf2Ev+OOmy7Wdx7spxv+lL9kus3nB6fmQ0/NQU
vdsQdwyo6kdTvurBQ0Q+7MI2JjTW9MdA+dYxIWgVy5vN9r6QFuMNh0KvGRUvUzhtGfV7ai0xo25W
bTkvnxIr3yyQw40IDRJEoopKHe31vqn5egux1yzFz4MBJt5g+5M0oadp722h+QJ5aJUvXhQ3r3M4
kt1Gb3ztbZZwFxaRmxuVz2flQ0LrXofc9JtUvZh1C9VIheWPVmFH8sAT/s0u5LNVpvesosVDl+DP
aOwc3BMdC+jfVDnfLMsdwd+dMP+aa1V9mnLRbka1ZCi97EZ1rF5GTdvlRrPGXX+rRxzrcTBtw1Dz
iFsizSalRiiGQ1cWazpT1mqgHYpu3IIYkFnXugO/NA3L1yppvJAUNc4PLy+qe8ahL5bENmhfk3Fl
85AbxbloQZCE3IGtFGzeQedbpcJYAE523ruJZR4mC3mTObiAHveahgAlxC8gixgcdbYvibQ48CiP
wggeu67ZpeoXbVTJkIv9KU7v9VHf1wnRN23WPppBdj/bUDwQN4QJ8DPdjlAHH3OnQyhKJk1xfgnk
+pjNwF+c6Bq2VgsMWW8y5copRu0hjOCQLeKNfHZCwHo/5PAAIJU2BGWsNG1RXdOcDmnTHlu7Yr+w
j0SH7qGFeZnBtyyV2yKg7+/5xsTE5A8iT9/A7ssfqiw84Bn/Nrb9/RwSW0jq+E5NFhe2jH0GWZ8p
AzKvDPpuZRrmse/1yZGkK4IJHakoh+kB8x1wbXhB+tIlWNjaD5nZHRtqykVOQRBUsDXuPh0mqn3R
7YciOtdkBTiNNewrvOWiHiQWUzI0UMKvdGU/5fi2kikLBSOMCOzID7qWZ64ZjufBmC+YJ3pWou7j
Xh7cQmvHVQ/bxekEu2kAbcqJSq33u1jexPh3MljRdjS3KzPR3zQ7wOEv7V9LvX9udLZOKZsWL22t
va7OloenyFd57Dld+u9TNG3hw2xJhPGmIn696vIZGT2pRmEDvfdvmTbsicYUW4YRjzq7VsVwkCHn
sRPRZ5xCdtEg/CAxCU0lM9UO2C6Z9lwpJ14TCN9SmvOIOtuFxhm7Sjzta13ZGmm+DghSshfpDtJr
65QSdiNtqF96LM3cgKAQPcyO45B/S0oNWpq6Jmj1TpjRu2gHfMGmeBvodH7XXq7k1kepvKM58TQ5
3RskyAZiOqdmfe6xHHIjo90VBBty/r2VsdBdvLFwF4ymda521E+WvQoZC7r5UtzhkH5o8NJbB9Ly
iRG2M+bTPhf9XRYVC41FIB/sRY4vSkgjLvXJdIKnF2xHdHxUGoPaX8h7fEyTcYL9A06SylI4OzOt
1jaCRra1oPU4uK3Oh1GRsdwXy4mMgW5jt3wXfB/Ztp1rax1Oun3K2EMwYLCUp/k6GJRDks8Kxe5m
x1I7sc0mgjDVHnk61JoC72zK2RcpmRPS3C2x7GNZU44qNlHEo7RZ7Ze1FK2UBtd6VbJNn0kyU+Q6
Szdpl0WXfAmSz6mmJvfZjIbVScVMMtsYkNkZo38f5ti416wIA7s5FiGMrFT+NuC6kzqSgri8FkFM
XHCwVH4tR5+zaMKuKYiZ2EOkDftXaSSvxNHHcrxX6p6Yv0kQ07Pq1FTd8Hd/7rNAdYO8aB5qxoeb
MlWtixaL5ZOJqOGuygf7JIlaKfGho2UWcYg9w6ATwNhgMwR2qL0GUiS/jUDJG6JJBczgLKh8s0aY
mzCHy1ZxKGrGPF3uB1Y8nmvezIrkz3QVENoCzY4zjKy2+F3UFtzqduk9c+oml7G6Rj0+s/sk3bQ3
+knzmSeoFHaBOBtBljFkJgx2lVFcxE6H/5GvAJOwsQ/jUUcBcMSYGIKxXajjc1YEE2ZDg4Wb7mi/
YyTG+awCgyLMhPxLvJk36tn0BG8L62gt/BamnALlPMeot0YOANxQCF5Ti35n9/RERE19TaLozeqM
7i4GPlghhqof+1yXe0cv2+EgprTczkufXhoDZLUaY1AZgFVvaRTFtUqjgFpbXeQc6Cdgo2QqCYJq
WMvnguEgZpVCjNtJaqEstx37j7zg9WvX1b4um4IPiK0N7z4U2cqpBHT3J3C3Mzq9dB93xhpmAgaw
aHvhs1IH1w3/O7J2xZvsolgNVNufpnZatuS1AJS1XdF61LDDyggzEPV4HlYdGKqnamBNA4Yp93Uc
2MegtKTTXEal6VjDVGIkEU9AF+WQ3anzyMys0MO93kwjZ8cYXE8TKBfOWIX9KW41ze0Jst8HkZ48
yKX1Vjdq7QMAtcQ8kIdF7SRcyTLy2JFLDnYMVbuTPFhlzArA3ZMvw0h3vZGKi+hSMThtX7ZfFyWQ
GzfssZ/D4rO/sys5p10zi8jrF7VfD7DYKfop3+jxLUjXeovnfTwnTNMR8rPRaOAnx6CZ9F1rh91O
Tytk8WW9mCAdUZUOfj5NyaZnAtp45F0F1P5qoz8qVahWnjFp5M0KGf5gFy7iLs97CSbzLM1UjN18
mlJ4wwTgdi9Kq+SbdIgjTxhEaE9dZxxjJnX8nZJ5QjBieQbcfJ7pnBPGm5Sq84+lgLJT9eTOJIoC
s7drJ8gaidwoHDqhrAZs3QFdRZkFyoswEzN6QQCAVmyKmHJ5FsRQbfuPDga1UjOWJKgRAjWjDjsk
+JPpvnwyawsa3z9wekRXp4FZVIlgthXFXBa2ftFPblLN0XMYaLTH/5+f9xc/z0AN9Z9lZJiJpv9n
22bvxdf2Zy3Z9U/9i6GnGNY/NWLsZAIIDdxebP7T+K3t/uf/Sopp/BPmk22SjaVDbZLhRf1bSmb/
U8Dog4EHs08lnOBqcvdvKZmq/BOJ/9UgH1Wlhr+g+t8w9K4MvP9VkhgWSUHYMOFQr5FThenVlez2
E2/OwkesN5tAO7eSOkHuhy2vR6W1ZowY8DnKVuBcKd3Kslx+elR/Qzb7VSnz48KWxePBGRlrSOXW
hiOf4aO1YaOftSIovdLiVF8s2AR/vgqP99fbwyJNAS8gReUqYbuVjhu4BfYwKuQH2PJHyaq/BYoU
ubEEdjh+DfWk2KHxX/35mr/y2bizm2veUBFLPNmqKZHlh5bOJsebcK20+exXcnhvV//ScP5HhuWv
nL2/LnblgeETCsGHVI5f318p0bNR0soPDAzBEzgEV1QksxcPznLJ8Tj661v/j9e7cQX4cUGixmwF
4jWOFkQ1/HpBXHO0BsMm9aEJ07Ma6O2hCeptkaZbQO3HRp+lbaz2O7rcoD8Z3RJ9wL5UfqVf/vgB
iDMVghWu1FfzNrwBK9QZLlupPnAp7dDr6ikWZbWuJTDBEZDAqcxWuPJQquRWFt0l9SkqyU+siuRT
HBdbadsRX/yB0cdv75yMHt3gqeCAQXz2bRZziPpZ4bix7he9D524xay3y1oBVmEt8IlQ5fx5jf3+
FK6hQEiKVQMfTNW4fe8N6hLT5myj7xGhO9vxpVEguqMs8KuExHapU5fHrGCeHNWSa+BGhmsCTNVq
rrZqYTSenJeXsKff/vMP+20/4XehcdWEYeGhDrD66/KQ1SllzLJY9yVeLkNmbPUueMsBRVYymab0
yvIBA+hkM2dK80Gu0N8+E6Ffcx7I9cDe8kZ12GSh1UJos+6tsD3kVvKdo157UsIJDMOaPgEY3kGT
KNaL0QBKa3q4FcqwLnFAAlljAiOm4KNMjr9bFzD+2PrZ6jCjvPlJEpWpESJRuS+YpN3LNhSALuy/
pZL+Wlxt0v67hw/Lm9VAJJAMIfz6+H99+GMcBDr4iHG2RU8Zrm6bSvIHqX6cJvUtWrqnKR4Al5fg
o9V4u5kLjjcN0xWsNvF9EbcOeGMcVfhWL8pZF5fYKnEgCGEzQinZhcZpkA51txoQUhiwQChzkhhF
3PD653u/se3n6V5/g6pz2hKBh+b+um/8dJIBdGn6gmXVGazMPjLGiLTPuur35ol4a9bCd8sEddmY
khsWblW60TZYUCb9t9vT7c+4roiffgZ+nETBSfyM8Lup+80Xpd8odPIDFfHOLPBOc5Lazd6xXLKU
nS55HzyF2/Pg9vI3S6ArwzyQZy4/AoMrm5DmMPZgcBXWHcV8+ATizWSkWZ5oCuKXIrtnMhp9++BH
/Opx9/uruNkE+iQvUB/Lyrk34YTUrwOa0x437mH6UsgPFQukEbPbzvoHm4/6t3d/VeASYaKii709
nGTMDWa4u2c9X6WRq8suk1pGFua0HpZzAJBgaBuOBhzerrNBSMVvS3kqdIBrf8werRB4StsM2iXq
vbxiULvNUzc0j6q6+fMj+lFX/Vx3/XhPfC+Yt6ocY/rtMjGkHu8UTTmnjT+JNZTkO4BpyK9l713x
xtKbKi9IV8VlgAn8Zfjebkm/kNYTdVnmV8W67k/MHlXhECmJ5Mg3nuF+9JELzwUTStFv1I/0+Dd2
Fn+9VlQjV2d3ja3qtpiqIrJUsKRTzxA4IE/N7416CAdHKl4tne4dYaJjba4AfbmqE6wBvSV8WMan
iYEro+9j9MFup//dMvv599y87Ukpo6KUen7PDIsbroZrnezhiDJjIVYdA39mN+mxDbda60UTdM2n
RNsozE3t/i5kduMkGfFpe0PeyKiP4X/Ln+IRSxumiowKVkMDPKsjol6D+Gcv6ESzYGM2jnwGDf/z
crh+ELer4ec7udm7rhBzTzyseo6Xt05swDQy8D37vZ+fNe3+z9f6rYLDOwLrZ45J+gu8YvSbx6ZL
EV4yha6cRedi5ennm3INse4o3qzdR253xvUv++XObi52c2cEyuhWhHfqucecTuMfp2tWsSmc3FpZ
5c7IHYFFa7TW0z0AohYACdL1LmcIbeW805K7oT91ygqEOz3U0SrHguFBPizpioF/y+ArcxgsKpf4
kiKdQKf7AuGIntg8JhHuDTDLtPGx1Zh8HKNklUBTng9a6PGH4y9Xbbd0VosPLBV/K0P+er4CT31B
TW7envlUm7qkF7NyntcCPUXNhMRXvmgvkD/JuA3iNRLUwULieqiJGak/OICM376K6xPnEOZfnIkU
yL8eQNKY4blZ8cRFSIQOpGKMir3rDmwUDoi4spqTU2Gsy3EF1mRsSKZgIGgyJ/c6Baj+ONbM5P0R
RyU1eYbgKl0ZuE6QPxSDp/OtZYelfbZLR7+om5h5JBP6bzVD2/xFlOdQAtbzI0JV7MdF2QO1SZ5d
enhI/nkR/74X/bhLSkYNDpWwlJv9s61aYS1wDs9ZtCYyOp089V1m93xGQh3BAVKOdeir064I3OrU
QwA0HQCeiUGt6cntGqXOn3/QDxeh3xY6Jd6/f9DNwRt0g5K306ScbTIbavh4z4l+GFMvupNwAs6O
dXc3xHeDueuTvWLuisVDv6Je0KVinKKg6WFUzv4Zem3gFQWtC3MdRllOeGdHblS6/ef22foC0ewc
PRjvJjOzC6srWLYwvbwZuoHtNGfbD16waNeelRTWnqN/52ixDWd8zk/UAOJO3INt17k/DkDYrsaf
Ur1qJ33987PQfzuGry8Hn0U6NPyrwSl+XYKqjFQR/1flLF3EnfEl+So01/icq/tO38qKb0o+9JT5
0OyMbzgUYgBR33Hv+TuFuHjBlbd8lxQvP3VnbVU954/11vjenFhyTP2Ll952UW1IX+IzJmR7ZgrS
Q3tot+VH3cRt6f7jM0ZOqFLXcjfytdP5qZBT4VJ1E2SXMw8XcfagMVVx8pNUeU2zhid5DaUFPv2G
6r9mrLBGLfvnx/jDtO12SV2bPB0Eg577x5L76ReMrSDMIYrUc/QVoX6LPyseKmnvCX2NeBhUJhv9
TPhsmlBF5RfVsfftY3HmhfYIDTyy6zP8pIZj9zRG6Hw9S1r/+Rcq1xf52y80gW8o/lUqgptFL3Kr
qaChKWdM32YHz4/pkfPfeFglsdved0/ig3PywwvebG4NDhqSeV1ZRUMr4ZgoBb3qqir3mtlZjuRO
FVR1H4WkfXjZm7VQYOBn59e1EDwtX7DoGE/9N/tReUjeh3fxnH1QP9/20NeVh5/fv5+qed3hf3rv
EqaBf10tfA4MQn9c+139akTusLioP/78Cv9+kf10sRv1Zbh0ZtQatG7oauRpq/UI+O9KLMULxldT
+RJZuTPpmUM9VWZ+fJ3zu5XtoxIl/qln0KTei2WDTEs2QjhQz7CAdZbbQOdl3AX1pfzQz+1vC5if
n8/N9hIlkkQ+B1ttjYIt8macJzdl440xGh7OdahORfLRwrvWKX9Y6eZNI1+MXWYy8GQF8B4Uhwhq
SfhFe6HGlIKV9iRZXgF7DZMUx7jHSufPb+nvb5l8F1W54r5wJm6WRDhiebDk2Gh/l9/DeRe8CmVV
fK72iu5IDK7yD2rrHzDeb/f7vxe89YmCHFu0AqnoGV6ZivNOCnnDz+dHHANmZi0Dn3vcrQt1b1Fn
pbLpw9H48z3/3SEClPTvW76NYxjQbmIzyy0Pj03h0BYxvKVOn9PHP1/nt9r7Wj7Q3GDUe0U0f9RT
P31tmOSOxCUHMvaA9IyNgzPgXPtDHjhVhNfjR7GOv+MUN9e7+eBwxSxw6+R6KSNPGxHqqoPOWsPj
cRfZzQhRyT21fsgsRLOu8TQ8kMcJ3y794A1/dNs3H9EI5TAYB36GreyICMK4I293SvgaFxBJ//td
5uambz4fUuvRykZcTbIxzXHryStb/0rCNxwMffBNGcy7/EgKYQCVYNrKr7jPa+ERGY4eYTrn8E8o
+3PsSaXbmHifAGkC47uV6v95NfwACX9Z+De/VP/1SzPSYLArAhAvWU9gnRtWh0hbLcMaEkh5itpt
WO6rcA2VucUxqFkXfBATrDBj/lLrJx1aSXAljZa5p1WACc1xtHdLfUphqffejDBsythHD9GCxjpc
97i5oAJbTHeSYK7UaKhmL5M2JXN6mUa1ti758PXPd3hjyslKv94h4RE63gJAheKmdDZQl/Wxyh0O
xd1bJbB3Rzdubhvmltqrlm4Frf1yn+Gxan5Qtd8YGv9+6dt6wY6FHMlcOtJXllgnIw/BRfAKDbrl
U1DxpvnoktfP6bf3+dPd3lQMRRGP/3qfGYn2W9mdhh2EG9n8akV8cEdNrOBw/fkR/0jguL0oVoIy
tkDYwGFA9+siiiRc9mTSDC+gcF291WXY89jNAc74V908siX0q8/SlSTiqfEuSX0rWisgcaMPuXTo
ODW3/4+989iOG8m67rv8c9SCN9ME0tKJoucEi5IomIAHAu7p/53q7ioKFJmre/zNqqtaQgIIhLn3
nH3ybEu0IlWgFFMgtllnjczwqNP9Ojx5FypSdzBZz9NTxFiM+Ku7AFMs52MTieLXxtiYIchQ37tw
E9yqQauxYT1uVBOETy4MYNi85gNYsS46uOD4cg4QJz6lX2vi+6cAjINekQ6+ejHTZV4qUbkr6g10
qqOQq/Wj8/6njTF244RXyIhUXE8YTaDhfJOYWJOAz6d5GA8jlpuVe6t8FeUqc3kAF2zwzHitujsD
Ab27S56iW3GR812uRmuduHjYt/F0JtvN6K7sahVJtLp3HiQd86dUDhkQwtIfyC5HLuiusPRFmFAD
8yG2Kce/hsXe5YxGVfgURfjdTo5Pjdz0v5/AYpLtvNZrZcp4b/XrDn5Vv02Unb1/qXOkxsr+81Gn
v9ujLK62mGRjxZ2UwuZ5U2TZN98dXrWbr7HPuC9A0qOjP2mlvCK3qfVVV2wxqzQHzpicq743zynR
2Exe38QJiskff9RxqnE02h9kiv7+KRxDIpHVpNpNYwSolvvI51zy+Y2/36wcbxy/LsFzRHCTrvL7
NYpaZFrejNqNgw1PXykeSuxV9yP7FumrNPQ7vPJA2BBJRrvo4fNrHzk67+aXt9derBfGaMBMyrk2
4m3z3nlQX7GHMwSth/5hSIFOrY5yM47jT1R7Ws2PHkJqKjvBs45W6ol4pT8t6m9/zPFlvNnLRJ5a
QrwbtBuQenPulygRfQTvR8Xaie3D+yPR4pkvVpHCmyclb2btpp2KnSso5vE1BmS/utq5w6pOorex
UdSLSZ6YVk5eebGIiHxCRBdykzjQKHDV6P+HNbmuLScUsNzwA9wVcenOyVPg8VW+m8/eDLPFUoK0
xjQmiwvbz8hCnxhj9guuEzI0lHvlNVZ9DHjZkah5ag07jt/PLrzY/VvAvV1H8KyxuRpwQvogqrfq
JRtI42p6MV/luK0M3vR8YjgtOK7/Wq/p59JuV51fcPHfx5OXOZ3RD6pGP4RUkADllzJtmnCLQDeY
nslOWcn4tikfC5SQZvo9iW6mu7k6NMZTrWGs175gop9DerG0AkNjlaMB1CEtANE09JYOy/rzj/HP
w/+fn7uYa0CYali/NO0Grmlj+hXrTLsPtXvaj7I+Veb908aCHpPJOo8UgrLf78+my5RsqMxKuym6
NRZa1HF4hk16BUgNzuMKy3yyqeLDydKncRzf70bDmwsvRkOtYGGUVsldsm3H3QKGcvQBHWb62rV9
1VyhgUQWPj/QCBH6pkNaLwMhAnTBYPhUYy01EsLWcRHEYj8RuEwzvNua6caAzOJc9+ZNlGzSft8P
B0tezOM2bE9M2H9cFv+5g1+NnTfTlFskmtLmNcOKWG4q05jOVlRDp/SpG4kMZb8jgs9HxvuS5HG6
gr1NHBz/AHDq97eFJ8Ish44dWezsSS8DJYl/R3L+KAIz2+syaEl5ltta9RtzN7X5ZuQMCDrCzjcE
SGbFvZVfZAiq4cR3hBJckYjh6n6vBAYU42pfDxcOpyanfGjUp0RetDgwssfM3DfFXnd3GbwHMZ9X
pIhWWb0uMAzrOjUV7WscEq55c+Jm330HNAAAeaEGAkNkQOn4/WZRGpPoQBb5jVddlGztTHLVZUeZ
2d3m9423B5CTVld8rXl+BpbXSTdzRlv22sK0gXdX+OB0odZ6r53nY2KbyOsNkO9L9mpswtg8XCrK
GsBRjAIV7+IWDku9QcE7NpvW2Q+P+pmK/502GyKYgFD2z2/vVxf3tw9gcXuLBUCx5qnrW27PHNce
2AcOD7Vfvri+cvD2PYak2i9ihM3XVJEdnQe/jhDuWxSkNmazoaRWcW8YTy1Ey0QhEHT1M1UC+JiS
x2QQMOGnmNOUbVVtufc898edWdzgyQdUOrS7DpKA66txYF3mjq+lPo+mcQMrQv++scVLLlFlI733
MetIPaBjC9xVkmNer5JxJXh8z2O9qp45vmKmzWCT2Lim3U1jPVTeiQiC91uj47OyTc9UiQhSKSP/
PhQamKsobSK2RtBP9Y0ai9XcfSmiatUhCTK3pQmg60tUH+bj3ns82N3ribe1nK0WP2CxN2t6fYAF
xv7PTXdufVd1l2TMO/rZEJ74xN+faxdXWu7EKstAE8VmGxdHx9Fymh41GwDJvq7ARBw8GE2AeABO
lEF7ivu9iEZkpVxcfLHzUnMDLPBxTOKIpx1tZ4HHYBgPqrIdivO231vxBpNNGB6SZkvcRdRs7cZH
DD2yLJ4qnb0/Zy9+zWICmBtyI8I01m7y4qxzdvCqCrk2b8of6PZq5APtqT3Zux3K4oKLTxJFj9ng
kVdvEDgW04+63wPJBvb4oOZfiymo22uZP/LU2bqEY/tfH3xQU+jHTEUisFHMvhN+tbhYAP6KG7xo
cGcqKNJml2OO8OanEM5eAETF5HApn6Pai8/E8fjVWsYQtA6noYIExO3UhJdDkxdHdvlPVy+nFULt
16azn9nzTVsjn77HERiVwblgxbqd26Y5sdl6t7vkJpCoY50hRMJ2l+Gax1Y9WWEaNoPiKKqApYeh
H8zS55/j+0oyh1HNpnKKfoP23K///mbt7QDlKmnkxDe1az+N2KbXRtIh8AVWBzE61NZIlc8x7lKQ
0emcSprqRn/qXt9PS79+BfJR8q08mxSL36clwCxlFIVTfGOPtDIFgGG3xu5cyBbCLZkwLrIpzzSG
NSf0vNwpyjkIghun1u7kkMwnRu/xa3iznri/WJ4uXUnyk3RPXe7k6nGsuzgMoxvIKXpQJ9lNDEdx
pXbRz6FplBObH33xrRwvZ0HtP/bMYAGgGv393oVbWOrsldx7b5zbeJw3mtGRMtzpdyEBQcSoJbtO
N5p1VeQvteAkZailctaq82PZs4pXPZhq067qdZTl32mARlJau7o3OG2OJnQfJhbNGgSmfSs7setd
9t2PP/5YkncZO2x7VWtR05mmkoxblA9f9ZHWB+T7wW+0wtx4odiD0biwFAfAToRDt1byOHCxjW+i
hh4SKG6YV3Z5P5WEhyaqvtcrN9oaLly0SQlSZ8TtLuW6t4xT71d//4J/yazA8NDP5Tiz2DEPUyhD
3YnUm9HWLuNcJeGDDMQBv/XZnIa3SiKUaz2fI7ruMJuzGOYMBiV1m7rDpZVCBR1HioXIS8+nJJ/2
EvB6FeL6QNe9mlQ1hrhCvpGUM7sA2+ovY1UOl4miQpfD6up//gUvyzy8AhsBFikzpKIdQ84Xcy0U
m9RLLLW96VOv3qYxTz9SoIwmYwH3D5uon6SPkIHkRm/ZG4URQhonJ8YBRGZEc1SOB0UZqEbRWS6I
g4LtQwkumu0NXHG/bLr6utMd4t4B/sEdqlzMhQ288pHT9ee3suyFIJVGLOqpNiYHwqFQM//+KajA
sUl/rLyvadWUZ0oy3OlsNXPbuYSF4fhEfbV+hj/amqmVGqM1XOYxghaiNQWwarGWg5IejAxfqNNh
wDG0NNANlvtfP/P/cpL+n3asyX5scNnK6aV4eWtt+fUH/kOftv8idBIhvk7KNouKxWf3b2+Lrf2F
Lod8EiZUtOkszH97W9y/EMrz1o/p5vpRn8R/+re1RfuLP0AgLJoLzDL8n/479vTRW/N2XreJSEI1
AfUERwY+k2UH0TLJAhVFj3xm7HONVp5BTaglqL7yG5YdpJOE2T/3s2ZStCC+YFW4HsIFC4YqhI+x
628oprFVnzRhPLexm3xR9YbDcB0Xyu0EvePHMFfQVNqoOGCTrNDcRpRRO2WEflcq9XhmVBq0+8jo
o68ljAkHBvwsrqXsrHPNDJ068MbGuh8hy9BtnAvcgm5WAQsgb4iWewaHhR88M3ENUImg9BCJ+9hi
bbxMYkDxQQsHoNuwTnFHTijaR8o44RCYBB7Ua31UnZcGO8J1TT5lv4qlIV6jNsaR0ZSRMXOHopHr
dMDqozRt+9KoYEuAfeRsPyybjO4txHrnrNZDKwpyXemASma5DX7U5GJrDJ+uFtgDPcOujeRFTyqH
QPflTXQwSKe9jjWIEVs7HtpDrroKitq8V66aOYFc2DodzXLoLSTKCEeSvpFLz+qDwshw//Necmtf
zaq+gwfjVJdDFJusc9boPGlWx5HNdCJCusNWePGeoGlkhNLpU0LF+R+AlZI+sTgUNm0M99LydpXt
CGtPwMONKPvwq5KakdwOrSGBrWUdOiVsOllQk4R5YfL7omDoHAslhOHMd1ETOubKVmN3r6LMUFap
U8OjjZUQk4dixnpK3kvH6SnLFe+b3YwkJFa21X3TRotl0BBa1e90NbdurC6ZsLEqWX87iMyBQmy2
+IIiWYcY/VIXL7J1SArOq1g1womeN+f3Ph8sK8i6gXE8srj+dBXC/ABsOWOxkrXWHmvqWUhuxwB7
ZjVDiMVjgCtyCpy+J0a7nBT1iiS+6YfRluUr7EP151jO6hV5KTNEzkI3OAyqYZ/71ZDF9VqIo/tX
J2WHV1ZjLY7tAWohcMWJOFlSaJ77MayenQI6oD9J/A1oRcx5l9k2mlpQ0RezOirJWm0LwpsHN3W7
lT43tBgGVrSVDZZYL3XCYTVTdNiVIIYfrK7LvMCZQgqJcxRTksrrnLa/rZdV821SwuwynL1MrueY
kp5MIocH2Wc5h1rcv9bW0Xtyj1Vb6jMxu9aZlho5aK6qqm5NzmauXyRxR11Jt+vCxwVRqMiFRT5v
yybtr1Gj5+negXXHya3IWN5dZXa/VcWsET1kJpoOY0gr7ctR0YE5J+k8XGnQ2LqVGsnsR6e5bXMG
ujY+r+zMGFemOo7qFozrxBnEmNVjKZJ3gYu9rH6qeRG/EhsZPiZtOb8oJa8eNZ5t0/OWKu9ONaun
DBYl4RpRSoVJHSYVQmJq0UsgSYP1fQrj8dbVe2Rfg9D7SxA8qDCiWZPPR87XyyDwRgVxyloJWKUQ
VwVpMS9QYC0jGDXX+9FVowXkyB7bWy/GEL83mP5ilKFNf5Mm2XDNGKNZM7W6oCA2x32xzpTRppM0
eUhCR8NO7jlpoxXoWJBdSEmqHm2kE+fRuih18EqdWXnaQarVMF72ZjI6uK8dOv/hiBHkYJcej8OE
IZehjtViZOs6kB60pnNj38JBFUa8AuHMRiiAzskkF8q8HAN8lPKMhJxSXFpVmzhrGK9wLPsO6j/Q
oTgyr7Q8Ur8pKe1IhPJx6G6zbLYJUUlUNgeW3Y3jVW25ZbqrDeKezksQrwXai8r6IjMIJtflzEbb
N9siCQNSjkznq4llUIcmO5XqQamTMTw0Mrc4tswJmyw6Dj2M3nHl5EWiEI4Dg37dTlK9c+YBl8dE
n0Sh5+UMcBQihfEdk6kuL+EOTs09cpQuexWZGGkLYx8dNjbvlU5d7brTVkSS86w2ZXRq49z90jIW
W9Ci/PkgH3XtG8B25VvOd58S/lEhShQGYL0AiGB3SzIRtvzMrAtvk9Zw4TeKiU+ZbNg4vrQAbh7a
IpwfkzQHZGqTjnsxIz7SkJ33GCTSyQX6NKDf/h5hiP5utaKBOyrS54pck7OYmPaHkA/6u1YN8ewP
nUchg0nHQYclZucHbjN5R8x5qUKw73P2bAU0Z0rTIfrOSk1dmo9t6B45Y6b7YPSjV57BrHUIKyeN
a1zXXdMiPAIDyyrBlCOHOTZIyCmZbTwqAHOQTjPg2d5T4XihQk3PEyeRN7pdmNNuaCvrvhyGbPDT
kRAxvcoYe8SRQd0jp8fsV8YwFDESJkPXYdE1KPpL9Rf9siFI8aAl4LlX9hyKeKNBIMiBBI3O4Esi
xe5V+3jKUnBDhStLA+dGxjbuP7DMRnqXOAOy9AnWK7wBImQ6lgugZsC3QnE+ezn3w3xsrxUIgQyz
pNSf0YtXGNWZUKjkZ7AvNynRaM92ZOVgJglxJ77brgDuEq72VJTleG/pqSXJJlTtb51bdbeUFXB7
5OYIhizTW+iV09i1351SoR5KE/qHm0zii1dLKJgDRIUiaKzWy9dVbGXXU5GkJQ2kWfUK9azIq/Ce
ljVlrDbqakm1UPF+ijKffvZq5EE0q1Rmp9y8TIzZLlc5OJkrq1ByJIBTedHmY/dYuDV4BEDg5W3S
Wpz25ol4gJVE57pPEq2iIKX09KsQVTbnWWdEyapJCqNbO2pBJR7kbbcLQ8cAWTvrxIXEx742EG5D
/WEP4zwhiojNcjdZTkhPKoWNrY49HA0j1fVb15DmbQEyw9voU1oCgVBpwPtKVLHnGlP3tmvDwvYT
TzRQnKsCQZEx5OqjWtj9o6cWnbGO7IboRxDoRrIiZGm+1AjHpkMgZbuHkeyaJH5n6aWEsNJfkswD
c8lK8+iOFUUV+9QT2r3j1DrpSiOhbDHByQhjydI2gwkiaLQ2HDnBxx2LTFkXxCjddUaBJh2eu/nY
OHE20miLqTGlavUltQdQjL2qqO1qjBDfM6nHL51n9j9yKaIf7Ganb5lMy2d3FjOzUHd8dQYENH6l
w6umHDA6zUqrqpbP3A67L4kTxnftmAFJB7eALnxwOMT6oSLE7ZDKUAQeCYdPk0znM5IYrHpDqczz
DpXTIXhuhrDT9m0Sgm5Sife6B0FUfokI9MJHUmXjDwTVcRsYto44MZQQEo7FyN5vIhmXqzisnX0n
UxRThBFrh2GeCSgw2tQ+zEWUg2BIDAMiRNw6xLp3rWDR1HuV9lAErtGFwF/5s872YFYtK9pEoMCQ
yJekcbBHICAUBLWFjar22oe4sxVq8KHsxaqKGuGs2s7LR7qPCdh8L2zBrRBpoSPcbGbvK5nuEywy
1yGGCgbKQ2l4FY36HOIlYWh6/FAo0/DqOmkWBYVg6wRJxpIePF4lORNmHl/LuoUBFw2Dc5tXqVbC
1gmjy6RxiYgD/z+llHsxYq5gCfGn3Sr2LmdHI/Az5TODdqs8GoXiGLtUMWbNL+VQHBRYJOhNrcna
i9o279Keg3IwNBN/QWm14VVv6PyGoQg93HXgKZAmG4MBcU7G8BP/7xj8L8yDwxn041Pw5oVJF8bD
n1APxz/5n+Ow8xcHXoxxqnnM7bGO0cBvjsOIwPBbqSZUB/3YPfgP6sHS/lKPjlUMkR5xnurxlPrv
87Bi6X95pImqxBmRpUqx5L9CPfzyxPxT58RziiHStmhV/15laRLYQH0usp0YrSswxjSfgJn6dAkN
YKKN8ayCwbxzOHo9JqIScDlnYOsVe98pBIipZJO3VecqWZNzo92Lpq9PtW64/zcn9X9+2aL+Eyup
2nPQFLvMiHMa0VN1LiCG+anruRd6IUJfbTwLPo6jrjSYWTfspu+gt2obXY1qNHSh1fvmzCcJEhdv
lZ7UgVG22tYp3XGdoUv7+ubNf/nXw3obaLXorPzzSxd1T7WUdtx5gtCYUHN9o5EIhZUK1Zwj4u9q
ZsbA2cdy3RMEk61g7ybo/tryVDfvWBb/0xtclMsN6MkeRFMyKWrdwtpYDYTiRBbREpbuNzHxIC1z
rx8PA3YIbejPbNClJ+qOv1dT/r7zpQ+mLFhM8H2LHRM0UpfK7pPrCATnXrFagJ2Dp34lIXryVp0D
zPHzx33smv3hftVFiZzsBFVXiJrZVULiVsqljTyxyC7Q5f74/AqLEuQ/t7WoouKQVHJ1xsbaa1F8
NleYC0fyem9zG+thOoegekw8hV40qb5T5cUun0lZcqP5UmQD6B8FSL9ZwPYT7beCuXlTgr2AfqqF
J176ouT+zy88VrXfdGoUJSuL1h7SnS7S0S9Yr9a2i2w6cw1vx6myOAzEUR8iz8up/tjxLV5P0EBa
7a1LqXI0DyOOcE3mbA2OFwd10PTLapZUpWo4n2pL65zE3ZamwdSd6GV99N4WXVCI6qRqurA053DM
fYCzdQBzqd8WlXPz+XszPpgy1GMb7c1TkbGIMjMdyl3Wq9kBaynZsIWr7KyM+Jk+Rw2mN0m5VXAv
BHMxNaCJ6/xA/Q+x+Si1axeDPtqA2Loq6QOulLgXD10RmbuoiiUpO1Pn97qGUZ9zwJaETWU9jsQy
WbEW+5DMtbXIJr829XFNpqa+oSFTnJk90M8R6EtQWdxy02rjmRmZNQ21sgpkxDJhG96FHkl3M0SN
8V9JLP8ZIIt5PZ2sObVNu9xxjlP9skqOMFCUjuw1nM3nj/ujeU9dzNB149i6N5GTnTlpu0lIagYj
Fuc+UaGXVZQ/DGHzZBLdFJAbXCM3NaYTL3oh9/vn7hYzbqWE0jEb9vkisSWUfYtwLk4vmnkPx69/
BWjnoG9NCc0NSD8Spi8rzdu2ZCjDmbVHXN1zxxHkxIz04c9ZTMHViIp8Li0edpUb52QL9vgW2iTf
TZxD2CGah8KNsnVtGaSvSty1iiaED1xz3PUmgScn3sfx7t/PjIZ3/CzeDP8e3AtZvlq5I/Ug2RU6
VVTRTxAdovCuZusXJAW130ntSLIdanc9NwTakAMlT6wGv7fU/vNWjCXpwyLbVOlhLO/coUf8oipu
EJVZfVaoLlIf3Y7Wn9/on2cSw1tMz+Hk8mX1bgbre8y37WQTnxPCH1S1+vbzKxz/pj89ycX02mSe
N4cVZgfy7tIgBOIVpELxeIOa3NdGqq1TfdIePr8Y8KkPLrecGseUBHrHRStrq9MPxzKpU9eOMx1s
mlveprVGwl5Fa2fOCph6dpZFqpsSOROOnPRNDyuK29k4lKgEgIwmm4WTIU8ngR4Pz9cVF2PW2GKl
pZP63dK7EI05yXMB4bSE20ytfIrVnjJ+3JUbiF+g9pgDBWY1i8l0Rbn7V9hr7ImtHYIxUl3Z0L30
QiJv6dv1WCxH/QK6znRphJlOHTaTADQnRAKAaUHawX8IHaCphajGwGaLhhBSn7WA45z8Qi5UfWT3
AyGJLBdYrDHEQME9mWk4T/KCXMtWVx4msxE/PVfJR5QbWGjOp3qMniz2FUBc09G97L1CW1u/yi9U
QyOyXYwGAoZMh9T2vdip7TW922hjjGXUbXXwhrcGR2NMY0U5/1TCVPk+pAmGtlBx6ZhPhXFdu3NU
rioSX86b1PZup9aztDXNmaTiolMRBlGfc5bOStk8Wh5EUiIquL1jOsfcrGHuEy85zZFP+iP/ktSf
HZHfOA6AjuNFTbQc63nt9D7hp+lLqhrjrZHk4kq0ParBIuu2VkRrBSqCxZvPKNiDsc8IO1+hPR2S
XTu1iRIU5ETRaE96azuLQnu01WM5eaiEK/xBs8WVnTqecog7q30t6fr/HNLKO2tqB9vFXLXFmk1C
ucZ1CkxEIb+LsLeiC3s/tCSAEw149W0O3JpNthgywo4KUm2sSsdybSc5eX8EBKDSbE1ByoLhEens
4HZ/HPKkAA9HwwTVSCWKahXrEZUgD2rhYzrZ/c5wRXOXFmn6QqK8/T03lbTlKF9OxV3dqfZ3Wj6z
suHUMnYBNYExurYT+IS+Vill7IvUZcMJ4LSE55Ln95FeFhg3MorSO1FLIoypMamb2I41a1+kvbcX
SqTIDaHsjMdG1I8kmeO9sCYCuwylhw2dVEkfBtRZeTAjbfprsyOUeVVQeId8nbT6DfAGPQqSDg0p
ldeCTPPKsgOykrWV3XjeGfViiewchhLpKUMHOTbXAjfl8ISgP52fvMmqyXnyZmA/ejh2N3VlkfdH
3gZsT1VWHR0RE97FOABrNmOvu440hjWlRZexnqE5seKi6lamNYykJmiptQYUE1krR871TvE0pKlt
XaVXA9WYmy4e5WNDsGm3VuySYcjIiY4wSxZrWzVSGHQxEWptbnvfSj41JBhZ49yEsip+UuG3v7tR
T2BfPPXWaz1R1ve1WjYIW2vZ36VKq6crmNzeN/SWSFSs1iheS7B5dwmUuxRL3mRISszjaFIoMyft
V9TBS01X5FLSGn6YRokKQWnkrd0kFXT7MDL2Hamd1ZrwtFDzw1i/dNuj568i66KSMvk5Rla1TnOw
BW5sVYeInJ/bjqp+sxrTvH5xGE1ihYijqXc68ooNyVHkv2YEdj/1rRzjdRGVByp68b7uwkajF6bV
FQy2jHpVNKXjrjMzB1QuTcdvpAZVHXJfaslrPUqV87CdhxavfJR/DetsZNLsqidVc6b8oFJvvUhg
xu5rGaMBNeAY3ZttyouHKeqea/UsurVo6o3pKkPDMA+TSw2cfsCLrHdWPRyBDlaZSN/DELPSMmcO
pjw5KtC6KQHii2YNCabnvVqlmhB1Aez6ex5l6Bk4T1piX3ij/AaDuC82KMAzbVU5GroT21SyiwlE
ON05u7EH4mExMjUFlrKQgFZa2UTQP5Fqk7/0Gb3SVdbqBtyVHLz2yhaC8dwSvhgyhTNlAq8gUmSl
xrEFEM3kM/x8BfxgQf/VrH+zcUF6XTpjYxyPBqm+qSNwtdDA+0CAcT6xOToeAf6woruLPUM1eXMv
OJpyFqDMZtBeC1rRaSckUB/sfNzFfsEN6XPkjl3s6hqgmON5t2WTe2dtRnbkABj/xHP68/nGcBf7
hKIf3AILQ7GLx2peq506XMITu4iqaT7PjwlRw6Q1KPotXnwfnlLkGB/d3eJYVYxYmOIWIz34sPpe
EG46+DZ9pZZypUmXyKABThUzjdgJDPTXV00WAhZ36KE2flgr4rzLmnY6ul/Fz8Ity3sK0y0yS7tv
FAIPe9Rfxa9dhgJ3mFpCNvZnhlWX26nKhy8VSRWPjTdabJ51igsBPXfomUbI97dVESn1vqOgFvB1
d2quNVFV8ELMhpRNisT9NSk74r511BzqZS31U77Vj8as8ftmux4MaUmUSTs+0HZjFUa0z0JwwmRo
nVIvfzRmj9vFN5/FKHOMEDkpIraYmi0OBWMXkQa1+/yjW2jG/t6uu4tDFG2AEhijXuzGvMzWWiHU
rUl47Iqu/eSbomxvMguKCN0CwEoDovgxNEDUEHSKhS6JCXawwsC1pAYpr7SwsAIUJdEluUeEqG0V
Ha/6SAL6jmhVjG5VysaQ9h/0T7e9VJv0lNPvg9F5LK2+fUrNmDhN7bY0bcGIj6mSb/OCryBWkh+j
MTkn5o8PXre3eN2RMydKRP72Dh2ceR61Yx80ORvvwWZ7+fkLWchw/34hS5VvUcy2gkQg29FXijfN
gAMmo5OGyKgky8Nh5fFHQsu+FAUV/UoSvTS4c7pVIz18PfETjrfzh2nSW4wJp1I6r6d4slNkV+5p
201b3SviLxqx4tc1sG66tHFzV2hkXtiWYV2kdW5dz+g3/QmwKY0+4GSf/5aPzmCLQ3XRREmISEbs
FDbMND9V4eeqRUImmZC+lpfp2oHh+T+VSwx3cXSmUOOItGN5kK7B5Eawsl8apbKGZ1t+/fx+Pnq9
7uKGxhSkAhF82S6VQ3quzjhqrFRJglQ3+00yT9q6jcrjTsZr97DcvW0W1uM5CiF9/fkv+GD5OPYn
3n4pTmw1uXDrZGfRc71KezO8GIcqfVRqsOPTkBNkExkRr568gxSA1ubzyy5wMn+Pa2dRsZ2ciZwh
iXI5TNP6B2mZnbVJyO7UYmeozqVBHtyKIE3SsPo6H+46y2xfOkoV9CLk1KtbuxL0/WavJTrTmYm8
GbUhASKU2zNdQ0MdWAFRniREHxrgsiwSbMY2i25RjSBXi9n8XCAX114hAooC+i2rSzY4JQcd0wjZ
ppkIzT6/1Y+e8GKXQexSWrKFjXexHHWOlvGxXIyKbC3HobWI2mBEo1uqInNVqGHxI27TMgo+v/YH
M5Sz2IPMaFU625ijnVfY+ZMdjdN6UoiLTau0OmXwPQ7VP0wPS46qLAr2OTXXoCBhENFji+tMOAol
cuqjQrPJFXINVHdm9ZOYl4aQh7S4+fz2Fr7Tf0bRYp6nHOJOU90p2ySJi0NbwT6qlExccOqZ7mje
U9OzHbmlB2GApKtI76Ug1OcFm+meyLVBjZizOmpEUWAMiXdJdnhIKJI1yV1iDTkKGCzgRo4GwR9Z
B7+R+ps/mklcbT1QHB3UtpyuUs2RsAkSc0LhbgzVdFV3ttf9b1Oes1hkvG6gpZWJdBeW/PWZIO+j
Iub13EBZ56eJSB8JqotO7Fn/3LsBzfv7bGBrA/FZbpXshD6/GkZ3Pc9ayxkxvcyUXtu27pA9mxHu
9M/f30fTn7NYWlSb8JTSpU9VyPhcc6UkHyJXuaALr05Pqo1sCe/JPPESzo7ySA4EEct8rF8+v/5H
n8di9hVaiJtuTMXOPEawplHprBOaihs9z5ITXZkPLnFUL7+dXxv6LuRdFvGOfpzch4muIoFLyrPM
PgkF/WBRXAIcZ7cQeSWVaNcZR4TyUPdrjhzHLFat2o81eONaM5Xv/9MjW5oJCljOlEfcCLBp0pL3
TR4dqQRIClAPn1iSPti82YtJK3aKcZ45Z+7Iaim/aMTyEuVioJPuxLyFm3hq9JkfjHb7+M7e7KW9
rrZGBf3WTgvJaSTuwvBbuwwDrTTNDVGFyoV0W3FAQH1Fbor3xbFzgrq0srqXha694JQliSbWXgv2
xJAwUXC4nXobDSnZcCtbCSusIeSaxZF4mJPE3swddh0qEYU/KOQATzISG6XptnGZU/UjlXndQ6ug
uNSLq0mDg8jsRhmBsKLUIle9R4W9Uh1gmbJkqznaMYxNXu86FA0bn3QQZ0K2jd+2uh3MdkhGTVJv
HA76J1aTjz5XezHddlmF6A3l5k5xgRXFKbKp1dTBV7IzUkfqjNZB3OjqrlGGcEN+ofIUtTCKSNlS
TxxQPhrri9mw7G1g8YYW7VqSAJ91Zy5uZh1RqC5VtH2KoPbRlGb/+vlgX1iw/l5f7MV86NS9UnaT
iHZZ56gXjt2WayMswNdh59sPo45c3G7JWzZaMlydPsdTQ90113sTN//RpTsSIhkrHvsS0fjSasDh
DaO5bnNzfrbptxz7hMhM9QyuZvP/2TuzHjuRdkv/lda5bkoQQACt7r7YsIecB09p3yA70w7mmWD4
9f3s/L6uk95VmalT10cqqVSWXGwgiOF913pWXaLJqet3PqPXHtXJ3IpRpjdQOKqDN8/91hYYC5iI
luu1dL8MaZ7ekYidvvNaXh0ZJzPpgpQtI0tAHUTJ4RELZL8nc3j54elFX6Cuh6Ek8/4iKZLkw5SX
dbgmWY91Ln3vbo9D8G92IaeWrSwPkGnhbDh4gyFJ10ZJXqbKDN8eCK+0NfHK/z5VtH0XaKGOPBhL
USIXVnqo16nbeiurcIDd66IxZrHFFJaddW7rIdU35Ts7rON09He3dnzBL6Yp01rTRjdURUy3QNcw
zlVk5lkaTZXo3rm/V6bcozPn5SWo7GUOuuPk4C2LeLBjMV+ZffzY+2ul0c/hCnvnOb4yKN2TKddf
KjRFklhNBNgkyQfzcmeTjXsxdcMQiToW4GcLE7a6ggaezekdAk8D/nNKBUk2Ga0i+iebfjaWrVae
fY6av8KVK+N/+KxPZjhbKXtYfJbroquyu1hQc0dTChofP9Pnt5/Ba6/zZApLF5/QET3i2UzyYD8Y
I2mQpu/eOKPjvrOvemVhc0+mrX4qzBlvMJfos/7cm0DPrkaOwNUtQTI0qQhzZR2TgEk/+Wc3dTLZ
GNjZ18Yf0gOvD0r4LPJzhmwfYjst39lJvaLAsd2TOcaeB6WdIuCo6hnJR+rc5V4HHXnoXdfgzjDs
aGlr/YHrtmd02pODmJM2dJW/7jryOKPZwQFIsIdD5uVc4HqSI+F2jLuO4LJ3BvgrH5Jzst0bg3aY
aMClVGPxGAWTm4dL5hGSKemkeSn+mbef92vXOZmPYtkaGFSZvztrcemol8vFSuzwLuFcHSblUryz
5L8yWJ8xKS/mnqCsEIq1LjEY+UhonCY/lZhmYB4T7ou3b+WVmfs02YBQzWywVhQKWk/xdkWqfDW0
1bJ9+//+2g0c//zFDVhSz7i9gurQSYLeHbz02xjzTIREPPiHlziZM3J8PfZYIGLKKkXjTvjedd+s
N74MpneW19du4mTKQCxNGsZScBNJQDYjnrQwqLv1VmtgI28/p9cG1MmUYSTpSupEUB5UGw+fwZs2
22bOrTNp9jgViLI9e/s6rywAzslEwU/v5jG3swNiyw+yb64V+XPQBEjh1k2MI8vx37mj1x7ayXSx
ShaWaeEY4VQUsEWVkt4CEICmRBK8c4nXRBrPorMXo2tQosJQobNDliHmmwy8PuYMpyXTldhPUz+E
7bEvJuhWQGS1sEJaDtag0ve2hKC+uy9/5eWdAgn8xKUsUHGMTuq2mTdT4A8EV7qW9S1uCa/fYGzo
zrSIkX4n3fi97Gvrmzv2hNro0bEfh8WYzoMc3r+Tc+ZAH1dwjCArkH7M22/9+Zf8zR7mmVH14kGh
eXc53iPctUfIRtlqflicEX1ENu9EB+x0mClsoz9E2StrP+ztJQjp1Y+7QI2kmBKxHqHfWq7TgtdI
YkFFS50E+VGBKBpcAT+6jOctAsw1KuNJbTOV1ZsxTy66qb9sdUngbY/bAQvGxjzGeOpFyS8y8fW+
VESSj6q74A22e417JXJSJa5nOHhW994c8cqK/NxGe3H/RdNmAthYdkBjIc4ya+acEkB1asyOw+Iq
fhkrUReq64J/NnE/58m8uOCYWwbxVI46uEgjMAQRl+fay7CzRoKJ336pJ0jDP09H9snENyK7Texk
zQ+dbQdRPRdHcyorHr5p9Rh3dHhqnI8oXtuVyPBYfR0lPatsNomKwBx6XghwZHh61H6dsHCVfRBf
xWpMd2UBekir4LZ2iuIuH+rHzg3S3ds/+7WP5WQy9dW8OmvAr479xrsLJCAxn9khFAGIT361886k
/cpMZ5/MqLkyYSjAaNknwXILhabe58A9QVq4sIndnHB3xBJv35LzrGb9u+/rZFpFm5vkPsbQw7QG
xFc7Y+1fpG1pwkNlx71GszmqvesXMoBEYZRXVlprmKcGveGt7ZKvRa0AjRd8MM4UKdsqa+PhmsLR
l61wnsBLnNMaJAXCJSCsU4rSY8WHhE2qmL7xumxvo2sj3g+k557hfxMVlCJvfkp03BFpyxbt1m0N
fUN52P6AYXa+HVvpPiVtlQCXM3WBj69P5dWEsIPgiaEnmSizRXyDWdGtI20E0z02KwnJsJH1uDPU
I7qDinTiJRbX1WCliKnKnNaeWMtzzxZNBlBpaEHM2xR9MSzhSUhpbs5bi9DKZLMQyXsY15mepeEZ
K/glXPveNu5tzEO+4Zc/JVW7aPbgSkTpbPdfO22m3/2BMOrQaEkUDCfTNRd+2hp/N/msPtewi4Dj
Q8Fb6P72VnDTKN0hDlkERqEuGZtjDrtBw673xGU9VSZR2GaCuTAOehQu3F/6NBaFdYltP3ZDaY8A
fVGddTvZ1sl34XU9Xdc4Q5zppiX+W5tUngd3aMU5YdntNkn8Hs5jWVGXgpsA3yWfpg5zchO3B9vg
dtJprL3QZ5+S3JZM/RaeujGzQ3QW88/abAZ9j1a2vceDqI8RLwGZCajGgsc27gs7XN2gOCiCM0lo
sSTRZKgMSlJnbZjo10NgFE/E1rkPBV5z4txl7sWhtzrZZz9LTWxjIsm/EP3meuE8+XNMTu/kfxpI
zQCmu6rmRzYuzItrXqxAu9Wiz/Df2TD30KeEqHxasUPzRqxusQpJcwpdS7FhQE4Pi2XV6jy1tP+p
EXH6y0BLmO6rvizzyCv7+IDrK8Pg31UIXZwFYdOG3Ds4yY1PnvRGqmF09qRgTh85XlaIAse0zXYc
P90VTTg+yX0+OQBFbOxTBOUqxwndxEuvJpmuFsfyybyDOLAeASQDOdQiSD4paD4EUVsVhhizmYnj
1etqkjS0qKLa1gScB2f4v6of6eDgk57HIfg2eQS7+2gmwmaullvICCC9Mdd7exxtph2q1MGfKnvi
oqG09ZdT0Sz5jhJm+3XRqfqOETndGbrIjiXLo0lc9mZwrulS1yGueX76lBRonfCnE51EWetuBIvg
H9jL01D2cdMW25EIQAWJz3F+BFkyfjJiLJobvgrvPBPWPId5hfdwAz8nu5G1Oz7EY6svaC9BpBB+
h8OcJm0AEbI3chTW9L5oaAZddk9bod5XmeE+armAM0xyqARjXK4UdvM2/TRWsfdUk/LMDi0rZx5J
0Pdqmw5VjS6+RWWyG4JmVSzRcXOlpjnNd7ZR9HfKrcwl9ClyueGaY3/d4KDDdT9gblGbOlkhaMPX
yT8C2EBdSamu/IQI3nA2c574P3yrpqyQS6ddMaccFW+967g3q3+0bdS5hsyWYZLcoz4lJdkIYnfd
tVSOCYufc3DSzCBHLPdqMdU0ZCdGdtGjzxyLhbRz22is6Bi1XW8B2g87B+rHR0xSCPy16V3m9pT7
uyQohyetLZdEW8tbodYHpCVMFtEQluPgBV0dUUChzhgNAXyd3WgP05V2ekjd/P/AQMyxOgAaycQ5
TKHG2XLr6HAbotqfgkBPmL8n6D49FeavgdOZTF35sPCEWq39M9tBcbgpe5c7YPjqi3nNlb9B7ube
mMRHKjzqw3RW2jMh9T4koTu+evDkdhK0WVgykpdoUaD467Uau72iZfPDdfWVX7aflSnTDnu5H1zM
wlA/S/4+IwF5HCzLKr1xIL0+xtjc5winYtNtMincM4WhwtvZCfPUNlhThA0VWOi7Zu7zdFebxxL3
XBwZGy27J9KbMImzrx1oEvUVUbZBkOEQXkoM0htKceZDvEyiOAxlfNOmtndT2tr6mNY08dfcxGPa
ikYyFLOCaHGTSl+MmrFyLguUWgz0ZopvZ7NwSdseGuurVwdjvXV7xHuoE9ubPhbD1Zwun1AAH5vl
QVZ9NPKVDCfq8/1TMcsaZzRSSeydY15+K4KCH1en+WKFWex055STsbFaDNloIX9swv7um0Ykhny8
R+M53SdZMH9TNeiPvT/YhtjK3O0GItbTiRg7XQQLzm7DRN9UK/NQ8Qg2OiiqH3Pa6Y9rXZXXjV0M
DuJLtYK0rqY2jWYjxusqGTgHs+4Xe1Pn9aRC05sB96Ypptp9gwXxMeHb/crGAEh2Sd+2QbjaE+61
aEUOE21PWudmEAcDHXYvPnPGisouQonxErmIu0Eaae9plRgbJKCXqe6Ansyu6O//Z6AZGOwa/L2u
svILaiJ+WmJUzZe3N0Qn3Lg/t6biuPl7sf01kQlLgxLjXlvTRwWuOFx0gt0mn+xQKFNHwDDSraF4
F4JZ5KxoJ/Niaid/2zh5hcG4MIj309/f/jmv7P6f1VYvfs28iqZs9CT35lQzTSotd91a9ddBmtR7
pKtFCBtj3CkW1Xeu+MomV5xszZnmh1yKHCuHkeWfBU6myC5n1kg+sDO69fM7RblXDtnPjZMXd2bV
E0wlMXl7d3CqbVKI4oq9kI4akeZ3bz+81y5xso9ei7jJu8bz9+u6UBoK5A1+aETOMSkY/+wKp5vn
rLRsg87WXvrGpyEjQTErLFgy7mK+U/V47XWc1CLasipo6HEa89JWbCe/Ly/qubZ2+FbrvTX68zsH
gVfOHM/U0RevIybStm+S2dirPHnghH1mWMAG/DJ5atN6Ocvl4L0jjjoBJf/5hT1XaV9cSnZFZ+LK
SIjtxlPa1oW69YJO39AGk0Agenmw5Yg+uc+qK1xyR1CcsrYiSebIajvjwO6cI9/UscimQ36p49n6
nJWTjQ0J0KZgK7/1FXpNpzaWSI1DuUUWL7eiSOWtPczNDloByA2q5shpKijCRtaFw0KQq9Zesmst
4OpWIIobMDfp3vaa/Cr2yIfpx2W61EYzbxP0n6Rm5DSvi5RloHLWbTVlJMFiVoi8EQ8xR6cB2VO/
vDPSXuuTWccX9+KptarI0PcUxr6VVX9msTHacm5OInyWfeTEUAYrn9SaIc+N8z4dzPvEsthB+DCu
3x7rzybuvzkpngYhxlnhsl5WMNljN8aoUGt1TQ/T7jYdfpq9Z8lWRD50JQspFJQvGZMzsvrz9DT5
1nKOHSJbDjgQgnc6Lq+4zW3r+N2/eCQ0m/LRK+mHzI4ytxMCwrDU+bT7l1d5HbzbzpaPs9/al8Xi
uIcgpXUhUhNAK9uJW9sK5mu0ZLz82Ak+FMaaf337UR3nyr97UidzqJ2ofnCMKTl0RWvtgfU0d8jg
/muJ339+P6eBWaWvR6urBaEr3awvF8TQIZtc8lx8E4scvo938glfW3tOOhJZzIFhBGUKnJJ9O3jn
R2cq+puAbfxZqWIHUQ+HLlKmgn+4JBx/yIv3ySlirpLjBTmaNXc5JrNf1PflmVekj2+/mNe6seLk
K5pMp08c1w32nqYbWNm2GdVlku8khM0fgyQMuR90wfjou0OKJDAainr+8Xzx/4Y8/sdRJfgG3aL7
WT0m/2M/pieox+Nf+/9oC+sPCTzC9EBQkSoPjeJPtIXr/AEPVvpgFl1ybl6SHt0/vOfQCAnbExkR
MUh/ki3EHxZJ9ZZpQuoMTDon1n/83//9OP8v9bO+/den2p/890soA0jJ3z5pV1qAjF0BnYqL+K5z
6optB0vkbTW5m1bFOj8bjVUM4eL4DcyVPke9sYjOBDtXuBAOp7Sdvtpd4oAAHPI68mMdr2E9LyDv
h7Wt0atR+iFVhO4xNbbFcna27eW7NBtYtQZ3JZp4EC2qj27xg02aE0gZNqOS35PFgq8+dIm66Xqj
Tne27+BGVg1d4TAWTWJubAsJXjQuq3FWT12P3bEvP+sGCRlJNc3gHlYvduZQd2Xdgp4fYwT7S280
+y4bVwJkCFGbP4wzCbJTr3uCkmTQfR3SAfGilfnyrq1n+06qXJeHcqmzp9xY2vvcDHICA5WeNkon
7YMSgzfSdcfIe+1V03xg14dBM0va5WcpYC+watXe41iL5GGAanvv2kW5sLZ4q7h0YgtZJkLcNQ5r
ztaf0AnpHDOBAQgumIwSAlAsS1zag/Q/98VqtVFsODLZ+pa2P+qqPPraPI9DNfrokRycUuMDHeRM
uOW4GJISmysksM1SkceeB3kJy70E63QsEc1U87LRaK/yPjmqrLp87TiTdCmZPwnkLpif7ZOgkpeG
mNOyllbxQvL8kBV2RYpcJ5ZtE5D5Xo5TV1OZ6PvxnFrMzAm/KSg1ppj6ODevYztthlIa7j5GpXhT
NbrndQpJriq7v4zosKQanpJgFt0lHCYjPoNU1T1A6vO/V2JynmRCvQrznFw+O5mhvhTmhG8N+PMR
zdk4Ev/hANx5Y3PghnXUTH3fhA3M1CvHa52fqmqr8iZve4cmcGpYgUlLZM4+Db3dO9FAE7QATmTT
AxEjz3ZTSRICrURimEwDz7F3fdGM8t7zmq7ZmIY0zwLPRYRRzYCWI5nQx48Kr1UJ8S3YLDUVqIVw
i7bhOwM4NDYPXWWCc1Sdmn+I+ijgXPScYsxJl+4BzIIVzW0HOLwrpX9XJ2lt7Gy9FuWdNUBbwhJX
T8aZUzjTr26Ig/S86LMEcFW3UFGzrdj2LsrehEdcLtYQR7bn9kd4ZSXjXVWWcJQ6DLK4Ada5kqT5
FNmIxhcCy0Z7VUwbrm+LBoOoUhmF9zo94ruSn23leYRXwEexsM+abr2hkzERhZTY9WF2VXU3rJ0z
72w8dYymnPEepZ6zDlGDRJCz4lz5OOgR8SeRoQPnl5GDkGSUHDVIQeaL/lLqpPruWX2bbCbH7j5w
AHWw2uNDbkJ8eP4Kwzxw2itgV+yHBTQ1KzKUmSAFq8V4PnUzOVRlKdXOEo3JJsmoyv2cuWCdksLU
d2vdxg8NoZSEQxSDf12i2+kiZr7hY9GVwJGh/+UflQJFs8Ew631RpRncN0Mhbk2k4Fc4U21I1XKs
I35OMkaeQ4wnPpaS+PE2GeuRj7aV35gh0y/U5efvsbv4/pkfjKoImalhYtiUGpYwzuPqZoLUlmzl
JPg2VZVNt0vRWCQWWGPsUKvPibEyO8BF4WpgjmaIsqkEA5CPMxDqyjtAlc5JvluMfj4v4hGZoz+N
BF/Zmi3pFkOzt/xrI/zf6/h/uJxjX1/H6fnV5Y+UesLPivl+OXv6P89/499LuJR/sDACaSbI6RnI
/J9LuG/94aG+CVilITmbzlHT/G86leX+gYICBpULvUoI5t0/l3DD+UOIoxQYujLDD+6V/K+s4b9X
A6A9k93gQ8/iPOKxIziVxVs2dloD4SyIkWAPHa+zVUS/+J1T0sk+4XgVwD6OyS1xFcs+qQykHHsK
fyTdxwzMXeXnl9Pskbt4PHBY9y+e/r83KS83Jc9Hv/88ZnApaQkg/zwh0u8C99SN6o9ZOpRdl++c
moX1y9JrSRgTjOf6i0+tvL0mS752dy79pvZX2fizRD/hBs1Z3hf9/LkpplZ6eGHqpb9oSmPQh3oe
PY+AisHRn5HA2PbW0V083r79w//yJiQkb9+1JCgP0Oyn7KXV8/zWmDFWN8GnoiC9ngSd/OPb1zjZ
6T8/HEahFBaob8d5BqK9PFRMVdXG60pC1oKFT8jlAKH22qUAsMzzsZYWVTEWU2od5vree/nLGJAW
lw4gtwrXF8I+6Re7fV9ltaD9bG++4T66RIMdTqGO6jDYrnv1Mdh34bvRcXwnL86c/75f4h48yxQC
uMfJodjsLEmPqMh2pOTtmmjaxlF+7kfNhXvOZuvT20/3hBj1r6sdAetEvAaOb/snt4iwkgMbgsFd
u3Uf5yi9V4c1uscfE6VnctNHU0S1ZPMLg+Hmw93b134+3p8MewlSm5FjO8KFdvf7cdEOVIVahWt7
KiJqqf/sHQDHnTef27PyzL0jofMci/47d/z80l6/qjBPCnJOZo3mmIl0R9tiY0XWIQW/ulk3ceTd
03T61EbswyFCYTELh6t4axAWsMlCoMm7/uCH3m11NV1ASzionb99+4k8n/z/8ttIy0AKxNTDYvj7
E4GTTdsznpBBbDAf7YLI2PnnIpwO/ja/Nh6Mh/RiuIkx+Tcb5za+cXbiwjgzo+my/ljfdufOYdm8
Nw8eh9vvP4lj0vEDR73G9HTqYuGtaUSlY7I7Qj/qS9P1u/uBHt9wMUoCBt9+AKwsJxcjU8Vi7bE8
vnXg/r/fP1IwKA8yz3YpWuciWpCpUuhjeM7vPOm/3lXAHbm2Lz0goywlv19o6gXWwolOb6qcR1mO
fqiPbdZxpZP79i39ZQ6B0+j7tHwFQMUA7ffvV2KVMSq/oSOoWmMflJQxg/MqzYEcv7eMnDi3+ZaP
lwIASXgqqyKJH79fah0SSxU9omn13Tmfz4rI2NL32PU8wlBdpFsv7CNvv+yq6+ba+r5+guJ9ke3b
C2P39i3/Xm96/h0Ok6V0WDk9kl9ObtmgcbaW8xGHtquicg8IdkPk4DvP9XSokOIk+IdMHNOSgX86
N1v031eiPdNdlXbsDhEoGO8MxtM3xxUoUhy3O2ShsWk5jqEX1axkTATetIWFJ6xD/7Y4vJcE9pdb
cDghsXRbRK5ZvLWT0a7QabTeYuQgTQD6JO4a0Gic3ku6PL0K8S0m1ROmE+Z46Z3aIwJamXoAuUuU
YH+MnsSl0vqEtLz9zv/uKmR08ELY3wlctb8/rKZd9dzh0t3OsWfUcO34IkIxmOZ739Ppl3u8HXJt
XMentiPMY+np5VvR5iAqiXN520jItnHdU8hOLFBBUrb/4J5AOHm2ZVEF8E/7HLoohrozeHKJcNtP
BoT666JS74X0/PXJ2SZviOcmOG17p9yF1h+0FYwccZ7Pc8wX3rXjGe99k6eD2WOWlGxiyAsT/PvU
v5X1Hlur1c22HJDXj+bU6avGK70zvxBkgebu9E7N+a93xfWO2yciu0xHPAczvvh4vAE3UFzKbAt3
K42qBb4Du+D3XA5/e1fStQRzn+OazxbzF1cZs9ZmkgdlWQ2mQYKp0Rwcd8gOjtHbOLVs+50R8Xtz
zWWuMWm6SP8YE+NaRFT/PviWZi1cL7f9qByOoG7HuTYnyOZywBMnpHFT4cfdvP1hcS/H+fLlEsz7
Ypk1A3i8bFc4Wv1+VS/XaY/5IY8IHiuubVV5IrmRPaQRP6XE1JAZSVHEK8O+gVe0cXO19mRJGiXB
ykM2fSxWlYP3LzvT3OUEigEPU0kPZzuwQXs03iR/DUtj33Dess5cQGPmXune+mEntUeI56JM2OK4
g6PEU6UfLX7S7HArrgDrHVcjcGtFt4A9c4gOH0ZBdHia2OPAWV67H2WXWOMm63zrALR7Ki5aGHZD
FAwjGYdyXDKA+cPYxxuJUmy98Eqml6hKMkU6R2G282feMdy6MreD+YMtaekFGwCb44BIEGAdJIgh
8UK3LIHfOW2uwViBg8VB1Ga3RS7JOybPNbhZx3T66ANOQTJBnbncJLPDT5x1V3xv0QCbm94vmBrz
OO7v5ajcK1oyQ49Wu3S8UDeepSM5FvCCeZiUaFJZxDfjCJNpw9urGqQ+2mqiwdCoa1yz0U+2apBG
BubkXUt0KuSfTuRTbLwqlXe6yVa8KIihyx02QPiQyarr64of1YTHw/eXuLU7ss8STElMcmZLZlc3
NNMOlyGK5mSVEqTigHwzXL10qtDQTCRUrKt76zf+VIXJQn0aSIJNxsjgkJixccq2as4pynC1aVWK
vA9mNGJrG1kBLAum5ltrA5kSB2vxzA7RSOH9Em5CrdGDL4+m2hsHM9RZT5iJCpD3hiXmYjIss85Q
LMNGfJuvQzzQXe3iND0jtiag5tZNTfsdPiIl2MoqB7YhRrDABxF2AzZtXeDi9rXPSaOlxrQZfZ2p
aMxcDNm9kwXsvjsNXCtfK+J0UON0URbY5QfPz+DMKRs/LCA/BLAbYRoOjZ8KMA7meOz8G1GW3SfV
aNhVwvmX9NuBUkRVCZu7J+fY37oTMADyjRmBm7bNm51r1WK/lNXkb/yecMQNgnPUm1NQcSowhtX+
4llV9dlyyuJJ+KX73atNr4nqYSR9YHBrizfMAniYyGf8wDe9uthP/kWI9MvvpSxpVRucmx9Haq/1
RvWe/sXYWlvUhrFjbbDyEPxT5oT4gAjs6dtBOiKIeKgcv9gp2zZgT85FgGqJ4YT8yustntdktl8D
t54Z3gGEwpIghN7/1ArCBjbtAAAxBFZjVgfR4ikOp5EldkMyeu1HidDBRVPEEO211ISyLwg51ytb
V80NqB4PUOM0FPMeoVaXnKHFlD4xmLb52Ge4LLcmVt8Ppj2gtOuT9Kheqr0j1IKwPKCna+LbYSvb
QodDkBXFPrWzvAnjeiHb1li0lW4zmpNf4fYJwXOZvU9iSvXXhig9FSnDMbeGUcJWRqpf7CujGK9R
kJmcFXn0l27pZtQoCQT6NNpC3/tDpfEOVjLA916ac78nu2+4oCVC4A9Lr/lTzBTrw8nrvesMUqYZ
2QbC7FChD5xJcsRJLyMrVi5AuEQQA5ItafYr57RibgkfIYeW8cbWqRWBXiILrUC3dUd3ESjgFbFh
XRpjmVmwISNBNqEORnFZns+DmD+4lUVwYK+nMgLEiZQLzbT7UxmVE5w1uZN0Bz8YJD4ARe8/0uwX
ydEZCCuNZJX2eIq7UpgbtlnWtejTJiEg4BiIBXgDrWBuI6beJEgjaPOaXuVGY9EdeVyxH3c7KDKo
8P26KdV+wcQqIjKfEBn31GtRTCYxJwYnAch05hFtue9Vk1vRIBBphQj90m/kPgT5NnCMtbwGAFF+
KPii8IBP7bKCAehGlKm6HZhM65K4dl83FrPS2s/qyFXovyvYH+52Lp3CvhiXpBYHp7VmotZgPfyc
hOnwqWU9IjhwMAR7Qu3CF+nSZSJENZXrl6BvUCQYS0C+gQfO67LoGgEFEfEUV/aLotsYlo4ncpQh
im3pNzTJ9ahoIYVOOZKKBMQHf9GCT7jn1oXzAPpDuKE9gRBsMyORW770GN3jYKn8DPyLryJSZ5ja
p3U0SEhRfn9MZDL7n8gfZ+RvxlobG3eZ7dsiyYxmM6E/KDeWb2I0yziWPI1+mR4D1l0NesqZXJ8+
ivLFRsw+U2uFN5tlz6kQGWezhxVT0A1KMKqQ6AkpN2hrbONB/VV62YAsBtG8hmmrUGEaSG7o2RfC
u2D6OZrNm3JAoGz4uXXsEaW4lb+qEazpEYy4sBC4GeFcyMAlLcG6Sx+QhzHx0Lqqn+JxVRXLGgD/
82SWdCREm5newYLkjIYYs81dPerx4xpo2jcr5/anLKjGC0xG9BSMjBHFtgdhIitBOd1ovykJNBOT
/bQ22JL2E4UFCP3xEujIIrgu2cyoPT622mwxE9JwcSLf7ifiWCblfC/dyvu5eEE8c+lk5LTaKHp4
ge7YQHjJvOxJe+KPJxLtfwTYr+WmMY/bkt5akFfbw7Qwe5GkxdAqe8vaFjWfLmyalXcc2pBmvw6e
tRKf15PSh/a2qb4ZtYcr6ehagBDadtnD4HTMvCZQfImFv8sIMEMJHLbtys6KO2l+atlgtFonc1gP
Q+HUc9jqdnW2LmeIX1KLHnDm5ADG7P2Abp1jrsPXrrTLMTKMHkoHNc7xcyHWdA5BwhI27GZW9yFj
obW20sz0BzC+gbmNHYe0Ioll/9Jjt/jdSePjx+H1IFTJWUiXp8yckX72htlIhLp+UTXXdElmf8/q
C/t9TEX6vZtLa0Xw3Y1nUHpHIPxZ434pcge0JP7X5KodSvxWXhes94unqiLEMiyfqiGZHsHg4Ahx
86Ejuytz4/uawD3Gd0xqSYpCLjKV7ac7cohd5M19WgmAjR3poJsEBm96SX7y+E23PJA7oKneL3g8
drLtbVmKqJiGctzDkrSsTR1PNpE2zBX2tqZHdkkgEvtB2vCAC8kdSmEbUg36FOC3W/e2odyHfCSc
a4N+NUl2dScpHo6yWCbcCKu/bBwSrG4L7fhVmJdO+6iW/ti3M+amiOCdil8t5FPGYlcHFQ2r2IWD
nmX6crTQvG7wNbjn7lS4THEQbIeLggtfMNh1Glkyo/mtiXK0obPnQ7B1Czv7hZ2ok7sEHfsWRVuz
7AqHzZCpYzYxC9Gon6Xtj9ZtumR0CQ9okrv21wDuc/lErd4m7YWNkXlemUCH1xIQOfpZe9BTtLLt
n/ZNuTiawYcRXl4fxS4owGFoN9c2Ip78Tg+jHA59Mohpn8tJ2xsk89NDktJt2Pa+kRgbjrHVsm87
34adm/PZhRl0djYJUzbnYZ7mXnrng0MBLVccrSlBYWHRJ+0rLwlJVcmjp7T/c55XliM11wk4v7bM
nc9AGuMmLEnD+4o7e1JngOBW88pu+9WiizunTh8ugSoMcu/R3osoV9XQX0DcaeqAhm0lL9djA54o
qqzUwdbTKd3/KLOwAsAD80mIhGKdLj9oXwY2BuFx/TZ0yvlsu47d7HNON2SepXlrXGUZk+wBZFLc
hczaR0V7bbHEYwDyB0HaWWqM6d5E3Tl8GVydLKFIHYJ9mFg66yH3R3IaZUE8yF40a6lutNb2dDAc
8K4btvdeue1GV64Es6d6OpekTvADF19O507fdtXea2LFvOPEQcGEGgcfB39c0wfsNsuDYVMG2sdT
5a3nc2WYj8GSUXQuM3OaDjLWjgr7/8femSxZjWzb9l9e34+pcMmlxmu8XUUNEUAkRUcGBEhy1YWr
+vo7NtcyD4iEMNR+lr00Q1shaXmxfM4xc68dAMAlyeidYWtWetX4lp2cTIE/+tj102w/0KEc1Auy
TohtGBzBAGL1LUfKKiDW8aDK3JavdGGRtjR0UUGQcljI7osDP3W6aFuWONdlhO/uWuO5Zk9eMi+/
lNlU4FfNOvfBb1iHvECFoK23wwLC+RB2woPjXGcZkZgBi0MfRTjv5rCMbP53EevQ/g7DCaNvb9yu
/Rg2Y+8c6UURsZX5ZF2ccqeU8X2bz8nEnmkx4zHXVob6w+RTdrSII2oOenEEK8kis+N9KfyO0iF/
Mt/bvt12PM0pi85hp2W0b+FdDkfGkSB9bwxwwX3ZV7N5NU1iLO4m5n/zMixI1tj5hajkwXdL9bq0
2uXVEJrgfjKdW10UIM0/e4VazLU3uFn+UMGge2vN+bAcDZTlEMpv0dt3xqoG69goTBE74fXx+N4Z
Z4S82eDA7C8Lg8UsRuJivyIip/xQVE5qXzhBRPJZCuXtWi7sjF50xJPgseNtWtcqcwr/RFB4bL8c
FHqUq6FoK9bTFrAhhRpD5HaOYS9AKYzvjYi2gtfDQXhiMSlqlckn181Ec01Ma4KfFRdVPd5UJB6L
Q5/KmjWgBV7iTTzTi3vhu22fA7PuzgccBHDGR3vEL/yyylM7vkFjgSIkTx0yaqRJUzvYRRw/sLgh
uQc4arqgKLp2sZ9I+KwWk2JONuwnGfksP1I3+CsSM7myaeMPj67XNua1V9dZsYdLnnypI/bKpyVs
us+OgNKOr3hergnWE9mFG5vldQXWBKa1TuIvhFiOLQqEInefsCcP0V8tStx3M/bp9LAAQLkLYZPG
e6/KsJVm7cgeRdI4eApm7GNXMJXSr063NCQnJrVXvUOUBGnaC2JV3lRFK94LVlEhNKwK6ri31MXA
LiQ1/k1pppiCtk32KMs+DPbZ6IztPY3H5BGsE2hobIE5LOWi12JXWEPwtimX5i1m9X44sTkli7X3
rAbqaSBTNBaeOPsdLHjdO38YWXL6/pmLcx6gipf9QFzo3mnr0d4X7cD+AUz+dJsXjB7wlHIPLQbz
Cn8bKjTF8r6yH5OCAYHksTR7nVkxs3ySeV1/J+3JL19PXV+ifArb0rnWC7JrpM1sQ9qd6zdhfFsL
WX3yLGJpMZTUg38sSjYLh7iooST2Z3zSqXL85KFgp9DvSlVxki7TBa8cpxUFtjyvFeLY4ItoaPYM
GEW6iiyTu6xEunaTAiZIP7Myy6iWBqfQvh3qob9F6l6Sjom7el/Hmc8ebvHxfiPWasvPXRv7977v
FNGF7lH1suxw7K90XGZiOIKuby9kgPIHJ5BE1rmQ8stYwgTbMwa4GP5Y5bOzZiZ2SJoaymE4JC48
4Uu6byQV5z4rlV08j4Mm5QNXBW25UN/PDriEWw6wLPSigyj85L1KYqxYiUu22xALtlVE0mbejnQO
q7tWcR8hIhN1PBKQOPv9nnU6mchBHefTfnKiujkQ0zjS9eMI/kOHbQrevWBFganMuH8hjF/e+3RV
341D3sRXxMDZ9D6tmQITcMNBQMZJnO7J1Vry+3kqJRXgduYweAtkXeKhMDhixo9DLKMuNI9I+CQ2
5nQqrKuY/ZN7VoMFn6vwrOiKmyK+Q3EDI42sQns+msah/zkPmXcfocf9EC1J9MrXURTdyERk0yHi
1OtiSc6p7tJkVF7mZkGwYxfTlSgHmR4wLE/9NTjs5D4dyFfdeUO5XCdxSIxy4pe8ILYXbJRrnrXc
FXlHI28yS/smHbKK1VdTwn9OnHH4YJtSvmbtsryOCjKwd5M9wUxyQkJv2PKNw8da1tMnNys8JE10
JwdUQSna+CaX+Z5A3WE82lHVPKL3sN67tJNZPjrEi+7qAbjdblCCC6Xz0GOqcXlAt0Gbd9io6ka3
O/DP9j0x3k1wELphUuzmpn49NlXw0MZJ8XIqOXbZtb2VvQtn18LpWE3lOZEn6TrYbpG6r11dTrsJ
S/srvPtKHypc009lfg5pLMfYv8sMiqa98haaear0fRgFUe9dQCpLxKlDewjGHui1tw99XNCjRzDw
cWrwwHfLJL6mccEuKkjcWByrYHacg69kjvMP1CSt1YDDp6uo5Vzq6CU9iR9At9Oe9UpMT6ar7XrC
u+uG4zXls8y8JPwe+4702HRPm0neQnngXD2z8rpAeDXXaCX9VDnQ3gkowMcc6+DCYdHAuscPE4Qm
yfjBLlyyi5qyii/lUvnJvkOx9bqKfPXBDGdx9aQlL5dlT0PeqGDQ0+VS9kR+R7QbnL6Pv8CR7T6H
bdPWx8Ik6VffrbD8ufZYPPZ1OL1vEqt4GQLMr09i9PqXk0Ps+nl+6r6UrSveD2ZsskNW6ZlU89j3
HqogsB+9GhsvA0CBGLV1cDru8Bwbhgd/9CwgEWMy3/ikir7r6bVaBzyy1nWaRQ1JrnnEUs2JouBz
Q6ApfdQ0XQg9awIslWkdXudu54ldw4IAjSjJjvLIhM26Y3FN+I4eHT3bIOzyD34nyW8VbWlPrEza
IETHajIbBV1bfe7mrDy7fSuyo/A345FMPZpcO8WpFEDsYB4IwoDB9ikf4TSHUg56T0IXLRLSIHLY
N3NZPsypVQD87StWymTx9KQVxyNLaMu4eOLxcebJdVgNxWtH0bkw2mfCb6xEvcGWPL4xxiEupY1J
gTAsLRFdLi77Q7fHR08LOR+eMIlHB9GokbVfFX9MUgwHBBMJ/douIueYu4289nH4nxq3TMiuHoSL
CphkF3cHy3x8q1jMAecctX5ZBEH4Hjdu8bWOxu7ScQQRrPSU+37PmZ0AdDmTnZKcYt83/p58zJEM
rUK+IR86f0mHLbrtvZl8AQCmwwdH0i06KWbJ6yWe1BOK3FwdrRSz+Y3UNYPMAk3iTQti8QbJiH0n
RotwDFLPlieRBBQRzdnuXbxM5j1ZmAFtMaHnj2E2zQnbSMU5SCo9fctGPkdsQm/5zAbIx4DYsaX7
SOKipGiVO30NaVhwNW2mx2nIXLnLOFk1e2uxwk+yHyg86g7k1MQQiT+87qoPUqQ5Js4xgklMfyKx
GQBH9do1bF+Z1WpzV4gEkIKEjAszclB+zlI6kOhe+6q5yqcO1WqEiPspsBr1l4UKHhHHMBdvUqsr
H52eTsbBlhMOUzVPaCCHVOPhnjBnJ4dS9lh6dZZGL/q5BSkM4Qu7aZKX4YcwSUpFXyiik0FKaPPK
VUn9KWb9VO/odJwbFEKXXxa3nR6xSxJZM04llSmTL3QoGeIiTsaRwYSyvdXWUn4m7o6/w6vArezI
aXVhmQy6OYZNmT5ibTLW3qocMrBjcJoArCMCtVzwSNaBeKLcPoHuIiya0AkF5zKANnusG9tj8Zuy
RsAvLuXTjNqchOY6LJ4WGh3U6oiMfJ/hu2c2D5JS79s2cSmlKCOzWPqTw/0N1Z3K8XmS/pwxRZFt
G/8vp686EW2IkEpgeW6PWoYlK5yMuVz42qHmfGe4HxubVRHRD+f0HUIaHnD5Fo+LVTdyRxFFnybD
sfYuYCFsONBSIZs0R1ovZ7f03kvnvChjOjNIpbSNqWBE/9g5cHgSdHnVJIJzFlNLvBunYwkpTuZc
s8iAjXe0EcYux9GpNGB8M6YWhnVT8jdHqYfgmofY79LS6JkMEExaqL+jwQf9CVid76VO0mNaWJG5
7JfIAccq2Y7cMfr7z+U8/HSSi2hAoVJAkhbinljza4zCi6DDOj+CypiPgFCdy4lM99+fcv70Ixyz
o310OGHkfJr94Y9HnCLDVGjwbR9msRDK1DTJDcES/eWf/kqIJgXpKKo+yUnqSphCWi5cC3Z8R6cR
9Z1WdvQqLvLq4ve/slYocEiMQBY9R8AXCEhjJevQqYOYmlObQ1Wl0WUlCrqXfecdXKssnzmP/vmn
UA6gHSVHljN99tyrx9YtpJ1NxjsIsPx73Pzn8GTOxaYBD/bv/6r1G0KeQhotLwcdJNpftTJe8d36
c+9LeRDEsoNRbwP/0DY26+Pf/87Pf5KDHAZd1vk/xAqr38EZXhFknkrSXlwX3h8zis1ZMVZ9cmh/
/1M/n+a7Eu1NiDwLKZH7zSf5nXqgnjuOPtEAHegtu68oa8XkDdf7VBIM+OCOFV5Q10x/ljlzFhHg
5aGJ7wSIWZVac9B0HmAcmelOlH5Vn9ij21eNVyen3/9xP78vFGAhBcVJPJW1fl+pZqhRSyYPSdAO
15lidaNbu/pDmcc3qdlZuYIWAgVG4K4/wCCm4aHlgXTuYJeZ2pzKdmyfqah/+VtCPj9pgdrEtrU2
rnpjA2fFy3hRHMKcRKXbN6qapi+/f2JrMQl/C+pDvjg0txTvWoiT9izQTV+7B79dcEstkX1Kw5lU
MTf2DoWVNve//72fPz/GIOXy6BCAn11pPz67peoKFhr8VWwdnJeppyAmeE33JiqVuF8Ix9slQcDi
4Pe/+nN98RiBh3B0ixgIEcuPvxqaJYyHPHGRsNjLLozpy0WyJ8N+qP+/v+Jvt8TZ1P1rf8X/a+Oz
saL8+L3B4vxP/vZIuv9BG2nhc3QQhRLZjYAS7Ev/f/+PUO5/GCAklcsYAQ/sjJ3+O/7bwXyBBJcB
n8/mrIHjn/0T/+39B8W4wj6pAHJZoFL+xGHxY739bUz2/dX8KBsDGiVK8mOcm7dLOH+KzB/N8/9c
eS1CzL3Y6qXhymiMOMng/Kx9DjD4i5te85lJSullM7nZcQ4VjWNxn4N0eKZofnXt1WRUG/KQMDed
G9Xucld5zrSP5tw/fPd13P+vkut7/8evrr6avekcqy5Pg+xoDyerwumIknXblVdDS6UtPc0BzFs8
ccP1Aq/tAOMqfL3t6ue/57t504nahbMMQqLqsVX7VOrl4Av5dtvFV+OTmhNOT33OBoib9C85L/o4
cl6w8blQXd/fOcTuVDbKyo8up7RRvNymbfxHa8z/fuEraSCPt65D6WXHLu6cF51Xms8uirZpv+2x
rEpTNWMz+nmZH3VALHeljX0XBeKZLO5ffIhrdDGxqdK0M/eeOJ+bOt778Z+tHv95Kt/yF777VCLf
jyalnZxTH6gqdYAMjUb/tupcE4rTocs6WansmNbNy8gZzsTLyfqjddR/73xVnKzhKnQCbHvaec4/
L20RX0HZCq82vc61yQeza0ZUeJcfvXcLyoPnWNy/epGryoxw5aFY4rJjB3CptaF0ycXeVjxyVZkl
680GbdFZro6qLx4BQw3wI7Y9kFVlDhBy6yZt8+Og4m6XT2m0HwOi0rddfVWcUG3JaB8ZacEaXoTQ
0/a0WtuNt74qzaVA1hp3S35UcVocpOeXu5lty7ZbX3OGfQeR6VJx9VrfduZNVT+T9/OLT2UNDpaO
LPUi5pzYm+GuiGgDg0h8jhDEcPpf4fI/tbNG/hI7laB8RJYdSPeKvl/xMak898Omd7nuRzR+0HUT
CMej9v3sQwulmkYufMdtdb+m5y7nhX4qEa4jDjgtY4WnyhbTH21o/vtgVvWZc1Ztc0CoYRnlFZ63
Mrsc/P45i8SvXumqQDlnsuiSFxFUe4z8ACOd4WnbM19Vp6/QhSVpr4+dkTTADOfQmC63XXtVm2WP
PIsDw/QY1NahmOoPxKKMG6+9Kk078lSzuI0+0kORaOO6S7r89WHTja/NB7SDaSu23Hg2xteF62lU
LNnDtmuz1P9+oTLQ6ywwnfCRc1nLLR8Bmt5vu/RqTVtynhWSG6uPrerRFbvqGgyR2lY9zmrWzNB5
yLbj4kWid5C7W7nxrlcr2qmTHenZXHhG9Jk4DN6c6tvbPpM1Mo/UvXa2/ITPpBFy3yWWPPrh/Ljt
ea+qMo9EXWacyBx9zbHmRWQT+w1Lcqzqbau3b4zu79ZYSlV9nYC9OCYL3WbxNmndjW9zVZqzEoaQ
V64MiO26j0FlFN3yZttjWZVm7SXacDKcIFMdPwlhbiMPRcima69ZeCjyzTTBJz8O7uS/Qif5KL3Y
eQZy9YtRdu0Ki0qii9zQpMfYTu5KLAG3qTV222blb6SA796lE0tbzw18ZwsAwcEty/dsiJ4DwP3q
zlfFCUyRnRRKfci6RGoHogt3CGS2zfnrbhaythDLAxev0/dhUkOkfo6g+KvbPv//754J+latY1cm
PPAp2LW1HbLdtKuNr3NVnn07xsIIvpUp/shcke3Ih976wFfTJnonezRnWreVO9WZafhXF4fBtg3n
N87gd49lHBAtOzEXV723096FU22ckb8RGb67MgpzlrQzr3LU/d7DwYS6NtPbanN90oMbW/YJGrFj
ETQWGtPK2cehGLetltdECq3PJ7/CSY7OPCB7GGMNUDsdti3frNXU6Q2DQV/N1atz1Ho2fsHL9lx/
9hdfubUqTh210eAkRXJsRSB3KASO2dJFGx/6avaUMJpR8iCf8RsHdZTNobFdNMm2EvqWTPDd9+K0
sYmtmVsPiN1d6nu/frdpHLdWtUlYytLHMR5ENxV6p8dweBjGINh49VV1xmD4RxJ8mIEafZjby3xZ
tq0nrNW82c5RiJuNKyNCRQrlcohM+2PbM1nNm0ohVBXnGQLtls2BiFfuzVQ8Q+T8948QNMePQ23d
BG5eoao/VhxgonMfOF4P/uxA+e/ND0bmHy+edASfJqLh4v1tOl8Uw6Y5EzjQj9dVTmX6YTHJESnw
bZ3nd8uwqePB8fePV7baYJmwZXHHpCpgtdg0VXrhqhpLOQJK70DKM8df+XZ/40bJYcvX4YWruTJs
+hJgLBwud/Gvi/HOndM/OvH779tb1SLnstY4SSaFJtH6VeJ2j6Ups00jiLeOup+KNs7UxCuscvm6
De5qyGbbHsiqFCfpKvQXTDdyfhObY5ls/OhWZWjj8GjbjjK0pf155iRtQUizqcS9n9LnQ1Ip+oLP
bqojcxFluGXdMXzOWP6LGg9WZVjEedZZ0/mjrkR7JNoF/bIRmyaan0hWbqHcucKMeKzisv6ogtq+
hWuBDnLT24Qj9sNSMEdHOeBAS5C5ctw8JNNFT/jfxntflWUd9wjvkekcvaxt3i5RZfyTq7Cpb6ug
YFWbsWXBvYxrZvhcP2QoV5EFXm57LqvirMBe5wPBOWBA7cskx/aXFtm21iwMiR8feoXCX7XjuTiL
CyXnlyS1bJtu1ifusyZ/CJLMOc0muMzQ1l+A19Snbc9kVaFZkekOCwSQm95BkKbiZe52ihP3jR+j
Wk2WrQWP0kv4gRab0E2WmyfdOPLVprtXqyo19VK7zmgxbtlvPIX4d9p26sih8Y+vE9eMM8rziOgQ
hoeAvtv7YfFnGpd/Zok1nUU1VSqmiYujc71M0jusKZvW3p5aVWceAJNx8SUeiZm6zwNhn3zkeNum
zZ9oJfMCiLY06jiQsnJrLKskOU7F25YRa2Chb2GFKPrFBwvcxod2kOXVjKRl49VX5ZmVtmYqQgIf
wwa+ILBluYr6eN742FfzJ1DYfrJ7EszBkpEcRPDoEXLscziuX8xFal2jgoSsMcQ7ec5Hu2yBe5ww
4W8c0NfoMisqBO4YTGiBqYsXoQdSJJ91v+25+6sKxcdTN1XMk+lNJg6Io4o9YVRy2+jlr6oUjY6w
Flv7Jx/n4pE4NP+qdYPsftPostYN1pEuEaEE3ikiw+iYWwF4MDLIts3SaxZUNSfOhMDNPxWhXz40
snGviLLKNl59NY2SNmVbUcTVLTx1r2A3sjoaSn/jk1nNpCn6UPRhJS49E/hwDfrgXSGN2TbhrUPl
22JJMAnl/qmcHX0pssS9P5MTHra91XWtEsjU4/7xTxU8DUyFWXE3QuLftnxZi4NEKdwGtgRvVZug
2tV+s9xZvSe23fxaIQS7GJaM4PKoJhFuC+DABeLCbR/NWiSksOrifql5rU3ycGaW3tZDMG7bz3mr
Wg3SDhdzylulNRkfBdCBXeYMwbbn7q3WvJ5lA3CNGcU8OTVvvKp0viZVqjY+mNW0ajpy2MqJETgM
c+cQVQRhqTDNt42R3qpWRZ8Nbd1z7y6Zb7dIrcXeztN426ztrWp10nMypl7sn6AO2SDjMx+HULDt
KMs784y/bzvrom9c4hO9U2H1hMqMbAyy3Pe27R/PwObvry5RY+lWMmv3OnNO3eD24I6KrZ/7al4F
5WFHbZVQq62cL6bFyi9V7A6fNo0za7nQEJT14lUjVzdAMTK8svvJJhhy29VX86qfQX/QCp80SXIQ
JUQa7BeHsMNtV1/Vaui0XZkQQXayZ2FeTGDjdsC+xKttV1/VasOiAAIUcxOpD95LXWaf8AmJTb1t
RMo/fjJNTPROlyvv/LmTUzY6w9GTVb5toXfO7fj+g/QgdJSNIZ4s9eS9o9r0zvNHf9vXvpYOAcgf
fW/oYGR0/nzIa5Ae9dI9Z7w43+LPchNvTc3VdkPiMcru02iX8a2V2uLSWip3m8wMCN+PT2bukoC4
RD73wCeUaohwBlXS7rcNwGs+7GAbx/SO8E5zEKVfQlnJC/DtBF9u+iLX8qHYyho0xXQyaJHax2bw
5qvRHupnJu1vh03/8ujXKqKyH8nZynj0nRnDo11BdtCuZS5JJjkzezycg1C0r2bT3oQ2oIk2086b
jCX+xpFuLTUa2S7UomLujRaj31Xg0L4SJFFsK7m11sjIMSlMYXsnU3bZdZt4MdLLOnhmpDuPOf/2
8FYFnTdYTzsoxSc9iPKqB3Kj95oM33TXmSY/ZMPcHvJ+jLctPteZ3QBtDLssBtZECv8oOyc9oll1
tnXP1jzewYuqQiFtONkBdjTL6+R+lN7GvuI6URs6a+J3C5utMKojrKTOGUnUudvGvjXrPznL6hWe
09PszT67OBFcqiDYdhoEGu/H8YPMkjGNNcsUqy/qJxht/s0IFubNpgL/SYXkZRHgSZYpPSYnrMtj
eNn2qdq2+HRWkzGgLr5kwQJO9wMsAqFV+6WOK2ebhspbu70m5bejN3P9bp4dSWC2UhcAccS0bfhb
65EmURNaHEg2uiQrvSUGLb1d8mq4/P2z/0UBr8M90SGeAXV8lZ2bDTFArWHZh2EVkjMLGgWP6gI0
E37qthJby5QG2vTaURn5uOeM80629YtqtPW2na+zWk2jTFiCkmTNU5w3ING0TPa0M+S2ncBapORP
oz9ZNeuumbPzxxKMKdE2i3z9+xfxixWAs5qiPT6YWU6sLzpANTccrfWnBVzqJoGVt7aNBqHdZmfw
5anGu6d2BMBb3dE9G3q3jcxrvZLNyXMeM/ScmsJZ/jJBJL/i/5+2vdi1YEmi+KkHSCYnBNDhMXDq
d6mXz8/MYb948mvBUla64zB4iosPIDQHUulfyi7OnymwX119tZ4mYMzJlAh4r47d3w+C5GTFLnLb
XmAtWQosDzha2akT2LAquooIWXndUwVi2zf/LaH4O12EwMlSW04RnrzWhLsIs89JzKXatqZeG/l0
I00g4aiduk67L4q8sG4JsFPvNlXU2sQsMy+A9BKEpwC+10EYFT7GsIs2fvCreiWtHh60ccOTko2+
gthI3kU9DRs/+NWEW0bVYgLhh6wJM0RAnlt8hqNcfdn0ZNYCphlJeDgYh+fui/kvhFE9ztohLrZt
IdcKJl8lcErhMUAtcJr+4C1wjfYEbc/bmlVrDVMLvHoC8RrBTdRwD8vCvwdyNW47yF+rmAo3mvTQ
ltFptlvnkPrdgJSp7rYNNtZqwVxZPommqorolxDKDkI822ESHzZe/TwIfVeuVeqFlcSBeXKznq5A
YYlLwtLCje91Nb3GGX5QFDARTfGyfVVrBaO2F9sseZDwf7z3IsevFGdtdEqI3wYjKt0XfWlAxG37
5lf1miZRWATJEJ2IvATJDDnrYwEW7dO2q6/qtXW7OTZOKU7piGjPH7Rz8gbOD7dc/afATzWFVaRl
JwC+FvYjOCIg4eA5nrZdPfjxwcO5Jf+kL8QpKubpaOi7kRQq7E1jvFxLm4pStLoL8+gUdzkhju2c
3Ss3cz9vu/fV7DpDtp3Oh2Sn3M2du8QWzZukWP4sqOXvo2C5VjktBBn2YPrEaWiG6Z0zxdl1pKxl
085croVOUkGBAzdABOSyOKex1i/SqNjWUJLhqlajYrSbrhqjk/JEfbTnKdpNS5JsWhbItdgJiktZ
i2wQJzl49bEXlr4AtLvt8E2uIyqcyKWfuXiC/Lg8Xq7IvmxeE6BQuxvvflWscdG7XR674mQThIFg
Yxxre++Y1NpWUGvxk4btaTc0Ds5td/8A2SJ668o03VZQa/FTRojs1CUMNQAJm5tknvWVjKfn9oPn
meLnhg6QlB8HAzuRYSJqLzoNzOHXDmapv4JgfFYifK7Lf7v8ql7Baw7xTFbqKUiMF+/JyLQusDiZ
UwalD0BS5as/C6f5p3jXkSM9UY55ISdxmjs17qrYdXCXVN1+08CzVkKllW9xCrQwJLuTe23JWO5a
2gubFpeE2v34FlK0UCQgEMjcjd4or4GK+I8VPZ1207YBHOiP10/CCvAosK6L3tjRCcYGSMe62zg6
rDVRvXAkjbSqu6gyoL4GkmMJ/ixdvm579KvylcZLUhtn84UKp/bQJ15HfFKmtw0Oa0mUJr3VT51C
XECj6g9JlY8Xjfa22XpYiv344KMkFBEs5egCdBzMQEcL/wuxlvGmXpdcC6MspP0J1EsAv46wSpJE
OOD2s3ba+NWvtVFD11RVFAAcULUkotkZzC3k0njbV7nWRy1uqFIywNrLzvRSHOo8rsEyJMU2X6xc
S6QyU7pFZoLmcsy8dl8HvNUS8sPGD2dVsw10KyvKYu+SFkt4gRKgfsgA+m/alZDm+eOHU2WGQTid
BFGP9dt59MovuRq795sqSq3Wxi2BNWORFvXV4Mr8g2fr+glY5XPiy/PY/i9j/jq3q1XgTWI9jVeh
Es14Gmg+TZddZI9fK6u3AWXi43hmoex73r//2E9yLGM5M+kE9RXpQW5849FTi+wL1ROTV97OTmLE
mQrfaeumJvRd3mXjKIILx3bniCAP8OSkQJW6TZOd1VW10btELKK/E1KVQ7kX2eyqk/JFoj815QgV
VDkW5K2dmAvfuU4qk9UFqMKIwF2dQub+JCbiHZzdIv3Rfk/6/FxMrFXTZnnlT3ObgzMP0+JOJUqX
114Mofe9KU1j0l1ddVP72moac47+nvte6h1/RBR/Es5oxxFcR7h7T2IU/bjspxAS9GOEmgCorJQi
4fuu5pZzBlvq6bbop8Vv951NEDUkxiKLXtUDMIS7ylqCRRw08lL9SjXAQIfdOMXWpA5zPXvtX3nb
5skF9oSyvgpBzHu7uB+KAaiilefkIanELM0VOeMh/gICQJp3Tk34/IugskPQpWMr/f4WSYbTFPtx
nILgqZC13bzgYK2x3hV9PjjWgRSalI0ePKxAEUfrAPrmj+3JujJXA9dsmkPXACT7tOSWlzQ7gM46
rfezO0WA95E3O8SBJAHOgXbXwH6vj3E0RtULPZe9ByrX67hC4AkBRT8HZO/Nxzhg1nupuzLTL0Jn
GfLLkG0QnFmO/ar5BLIyyG+WIEjzBz0V9egcWEtUy0XizV531xlC1fNdKjjgf70Aee5z0oGUT8CS
Ny1xfZlYtifeF24/d0TUI0BUyW6YkKlUNHMmbxx3JEGMIJORPrpkduGxm133ZtZEM++VZRN9BZu+
VJ6+AAWUx92+WSDZR7ulDCI/3RPsJuuPA8kj4yMpGUHy2EReM7Q40OGqpNDFASCrvXBjN7kiHt3z
P6Sdk+uvPWjTRZ/QnC9OSVyS4J/t/WTQ06We+KtskqOiLieoChe+bREcoPjdYxmmMdkn1liZ4KvV
xefYshR6OGbDJjAlua4kG3iwLZPFXT6TGTmLJ2mpHC6k9Ppmn2iImEdSNZupvCnn7FxgqumT5ohv
uSLiICmrIZxuZFq5dnsiwcXvy6MIk9619p5xE+QCKkiL8QuB8L15BfJYd++JNKmtLyTCOPkJqrUL
zHzUzS5uRffWkLR1MUAQv4JR2x78bPLrXesNE2H3jqTMLbjEPfw/lfaf7Y4n+dTozqljHnFhz0RZ
lIW6xVLdOa+CplE4h9nI5g+F76fXI4Dj+9AJc/nUmLq7btFk3LqOcUlgUWRJ+7Ao7NRm/ZCmkX4t
M3uMnwDJuvIiVmGiFmK/pqSJ7qacLJvbsc9mORqYrFGYxe9MwjeY3cklCZ30upzbguLxK0KQ/uoY
TGR1bIncSZMDksqxus51PA9EEFQ61s1B5jOcW19Y3fJFuFHcPnaDqkO96xM68xbga9kvD4kdsVA4
5MxZdrnPR5XpZcdgI6ZmV6GlTOvTILOidS6VNUAxusDqSKrBrgCG03zFdlYTVRIDCulrxOnwQgIi
2ubAQXplyEB6n5Z9FLiniWVmHu4B22SAU7syNHG4W4RsrIbsLjBG76C7zeGr1ilH/707iz52SMtB
8sO9jcMov+Z961YPadIFzTvCmeAZ7iQJc+ZFZGln+jjGgz6n2sxWnV7kEVlF0IsICDNwak1SpDYZ
Jz7UYkbQ1s2c22ywrcE+J6I1NN3aICKXd587orPfATCdraOSmS+/kqJF1V11cByrHKwvpycnsq67
9kUzaFNWZHFMwxm8b0v1OgEYYH3itZqRkIcp8NIC4J41hvdTDbR3OhFsMuRPi54a8aHtk97mE3Wa
UpbQ1MvJMRdZU/eCLIGFGJyXPlT3BuC9t1hXAIR7Zhflk+e0Y/KMnuYsH5IHOLyjeVlFjedc8GgI
ACbjoCC4TQekBjyyAjE62+VBVsRwLjuy4K6CRi4NTMAwGEEqc+Z2jrgiW710xr0yuYkf2YhX/SU4
8G581+WjLMW+8VKyWkjxmpp+3NfjZA0PpmFUuiN7IT/jYpCq7G0AjtkhzpcwKECQV/aDSmRvdmU+
p47e1XKc8rciMv5SPbDp0JzctDjVdH0zq3pRx9Hu6umG01MBCNtxyu5/yDuP5bqRdM+/SsXsoUHC
48adXgA4juShkaHMBkFJFLxN+Dea55gXmx9YUhV5qBZHHXfRE7c3HSryEAfAl5mf+Zt+Bw5cGIjE
0rTLHYwLEOD+bOaTkZge2t8jNmZx0xp16vUxOjUZmgFRfJXaPQL5eRhOxh26VXlZBMuQdgJTncJu
a8srNf7Ge+kggXuFcHlalTuEYePM2ZViaB11IyKhJOdaVapyvkKFeR3Su3LWItzkloV35TWiy9uE
ruqshmpQaUqB9m1pZXZZ+g2Ku+hwd4uu1Dd150jMHsJ5mbVms4x0H0vkeU3Un6/yZow+hkplkkBg
c6FN94J7x9bJ1rV0+GqMowt2bJKiRMBfmcpub2jIDWPypqJ975FPjc5rtRegYyNXJoPrMQ2j1/At
CZdhbraYxS3uO/ZLVUu8wcCUY6tqVt9bu9aqhyz1yjLW5s+Irtfteahls3qWNvYyvi3zRQ5HQ50r
bBK7JktMnUxkYQ9YBetHdqR30ygJEF+TGFG1PubDXVL5+EAU0y1nQKp86u3Z1iIvxSPB3kU4Hcb3
qZuXLeLXPcKoO6PSY0f4TY7HwwXeE06EdHKPsLX0E1FXyX4up0R1A3fAtGbAqIzN6fWo2ANbs2E0
RnmNYrrVH0J36qybRc3UIUJJIzEX/L6Qby+l3/JMsCoQkW6vFXSJvVsWRxV8Jay09fwNzhQc/F5l
xmb3SZnGIbqv09CQNYjjYuwRqAbhkH50sxr9Ek8Z81R/LwYXt05kpysqKy/EGkepvClezW02cikx
mPF4B/qMQ0NuzOm5aQ2t9ZqBt+6+SRazyTvehCYausNWk5T05VDDjXEZjLL6zDFCM73NMf0pv9ha
gjuEZ5T6xEaRu62w8LGKqgF/yMTKk/fRHIUtvi24cmtYQNGswWxexmmYeJxrsXYr8yZBAzwZ1Fjh
AVod+soEYmJHOzMh69X8BGVGpEdy/D4EhBGUSXryrZZ63UsKTFIOcdxLnmA2T+KCDMVwbvWcrXFb
L2IVtyoXhMs+zJWeZdupwXIkw7GKycnHYnErecNXMXGnCvu8kOcjHlfaNXL+juK51mQJzy7KvvIV
F8nqHBsnlK1eVyFOZQcx5bm2xeu0rEjPh8p912Ga1sKllNH8MVzwm+m9OVb0osNKQK2MI1LLinqj
zmmd6lgLuktWedAAzBxXpDTvgAI3c4WePIfGUBYlCYyRGNlGd2Vk3+NSkokaBzbT5feLlKH13iw4
pN7jf2fbZ1PqVOaHSLCffFkqHthN1nbmcBVXhT5cTgr5y1mYY4nkeNT1o3OGxUHbfRP1Ug4bFJZt
s/eGXsTVPhz0tP+Q1ShjvEGiPo9fDyNy85VXwYCeb7NEZs2eMXQ8Cs9RcSm4bVVGxV+XAmNWsdHb
YbJGT2M2Or7N3EYj/UdXvzYPc5OOib0vojSH0ZrESo/XU1j35j2eMKnJ8ZpFxe3IJsLzoVWYmDyD
SQl5C6znpjmfliJf7tS6Tm9makCc2nqlhTfd9er1VPWwWfSkTdx3WA6kQ+FTT7XmUcncLPuII2uc
XmV0R7RtiyOSehfJhjXpZ2bomtC9xGp4hVjCPS5iinszIxAwUWqNimruSxX5mAOzd6d7W+VaF39G
v93h9tnqs/nKHsu8YLXlc1ceI2VOe0+L4rH8oE8knV5dW7Z6wGCzbi5aNZ70HZ5BWfbWRIS4wMYm
m7VijxEhGESF3O62d7G8u+rDYch2Mu0UpfEGtXSUtzHuNtp9BkSt33HyNRMGr9osPI5Fm6gUqSYD
tRtS9aI1sMS6LesyN9izHbPGDrB36ne4n/T5gae8sAjkgms0NrMWGdmNIseOnnifhWW6GcxGyYLB
GTr7tRLJSTtrh8iw93jQ5jlsh8nFFjlfhd+9AlF+6+3kzpPpV2XbV5w2USi9xUplf66qY2y9Rl2u
GDIfnd28i8CNO73xOutUC6el0UBZbGsstqnualk42BDUcohkAOvZGHHdQlT/YnVQHM5sJxK46sge
w4RUZ22erYZmIZjc5cFZIxHNRThk6qo02VdJdp4UxpiDrBFj1h3UueudAO+LMr8cFrOWhz5eGCpb
cV7hqtjz3ay9XcIvupxMBKwvCpUpTWBa2N9s0wlGmY3bnbOo52FrZdWXyCoc+aG3wcJeiVw3sNQZ
YT1ZV1Ets3bTyq4dLqxRs+qDETYdu73oMZRJjFZMF5BSkZ7Agbkz3E9ZldTT1kmWoXybsX7Rc0gX
0exaneLnyhqkUZNUOQwwcWDRNLc45lmpLZeDxSPG4qhXJlVLD+Yc4RgaDFaYlImPWZTtogKpWYr+
L80kjVN2l1mA+q1SIzrAosEbxM1cB081BuWf/qW+zim/q9FCVtSA520+qc05eAL1Miur7F+bX53y
u7Si620ypOVg4nzijVI0b2fYBjf/2ndfu0mPRtk40rRNqVcjJnKJONPiPH2/5sovfPcHfNvPmlJr
/+jRn09NPasiJc4OVRyaVrQxrGWt2Yw2PJggu1QPBhUuzp2lKYT9XCzmVkUw+R4fWYqstIrMy4RA
6ujhknQhtm3ULs7FitGi/u4lDozGwOgLh1+QtRGFO62p3NrDOlizvVA31Qgb4D4ZzqIhETFhjcXv
Ju1xAnoptv7JJMc66UdOTaYrg5zlYUAcTTnLk8rFeBmBI7UK3Gqhh+KZIYaoeBQvitNj/OdSFYMC
FIpJP2tRZ48NfJQbYXZKu8XiRbZ7t9A188IaQiXz6xKOXL8xukzBrdhu2ryUl5TiFvlR19U9DkBh
JGXdXoGJHGEq4PhGLg8WvTlbIXQVlMMwo8bdJKnSZ+Ymn6rUDrQ2nsfUH9kMNNwgI23aDVErxrdF
JZmBeLk1FKvidx7makZtSTWNMSQy4XRRmiWSsa9iJ1QF2ogG0KbA9FkOZ4YzucNl4VhRn11moxzL
JHiI0//5ZfqP6L66/jNm5D/+k39/qeq5TaK4O/nnP67q+/JN197fd8e7+j/Xj/71q08/+I9j8qXl
637rTn/ryYf4+9+vH9x1d0/+sSHYuvmmv2/n1/eyz7uHC/BN19/8f/3hH6vGdze/xfL1f/2PL1Vf
dutfi5KqfCz7ravuurb/uVj4G6r5P453d213/7MPfpcMt/RXNL0QbRemrq9eBbSwv0uG8yOho/zt
Cs3GT0BbyZzfJcOF80rFWtRUafzjccDH/lIMX39Eaoa7suAPW7+nF/4gwP/3RoBiuWXaLn6iOA1Y
roBr8XRDaMI6NTIkPgMzw4ciNyyvGsptNtLnwuEUB2CxyarhE40z9LWq8m1fzmOAq4vhZ3mCwXKf
YwBLleLLLDNeWMMPFICTL+doKl4LloPiPd4fT78cZ+6kljg9BjX9aq+TQ7k3W/W8z+fPcVMriHOF
n5SuE9jmLNd13V5nJS5TRl7druv4YOc77GWUoK2dd0KwuY316DECP7rRkl/YUa56eo8DbVk418sS
YtMz2uj6ZkODWQ3JRBBluJm5zoJtTWZg7DzFOw0PF4sGg6fUy7wxDBrqS5z/Vy+qf8Plgr/DLxfL
3bpaPBZL/H/+d35fzI+X2sNnf6wX7ZXtGrgq2DoKL5xPPxaL9sqxcfpwDO2vH/1YLPYrFxsQyzXB
qliqucpJf5fXFzafcjSbj5LQoNv/W+r6D0SLpwFJY1BoKCDxJTT9lEkLO7+dnIyuuLaYmj+kGP1M
HSahQ/oOI/edGmm7prPv3TR8a1FRekUHBbxtp7PKrLDl6s3XYTAiJ3I9AgcPSlc/lDMFadp3tx1a
A35eRVdm51Wp0M6iSrqB1kQ2Nd8cBkOcnzfWQjHJfoS5u+PNamPuWtU+swYY7P/F2/q/YQRi//HL
CFwDcNPL7q5Levk4/B4++Hf4ofXuqjY77EOcsef8iEB2clVXcUvRTFO3sYH4e7u2X5n8R811LGHA
610hU39HoGGZKt4P/AaxCKznx5n15HT9+7R9bDjwQHs4iUDDYfPXobHopn2q2FZgPZ2lJcZiCC3Z
/myHeJ3fRVPU7Sng2YXNNEjOZr1N3udjYfq5Yr3RzCjQjEIN0NgrfOiwH8TopEBs7c9RHhU7nBev
xahiBExqUjEd9IoeBQ07qm4qZmxdipHVf4foIsP8RTJw9/nuaUzx6z9iSn+lETXsQdhFY4q9wh/+
jimiQsNSSHPMP0/zv1IA+xVxo/GKLV63JVZe1t8x9RBnqrqaweAeZf9OTP0sB3DXTdIAmOFo+ikB
jJ448KPQ0YIFa8adMSd7PaJZbWGi7mOw/EVG4hDaabuZ7PzGrNqrRDXKTdzIY14O2pHp8TZXdONo
dh//O8QJ7+mfx4nft3df7qqnocInfoSK88rSsbUCFkm48OrZY36EivtKYOLFtExbLWTsFV/04wDU
XulsV7TW+BmWRCvW4EeoiFeug0kRnU0yTEEK9Ru7zwMf9/Hug8WvjqmiY/A/7LdOIe7YXDJjx30v
oCeJSWBBG2/D+Fc250Pdqqu/thWAZSu3dW1YPo7yHxdHS88HOdku+IAmZAJoNcG8jsk3Cdz5m0Sx
Jgxj63b0jBGCNwWlbN9ElO9bA5AA4+O0svcixsdzXwpf/zYMOKzTaQxNrFcr32batRlSUshjFyfn
WWszmlWS5aNjNC2lnjtKOkFyCXCxrfcY/lnGPtLbMA0YH7axP4NC2k5d2L8AU3yK+ljfAevIJdsn
tWdlnwLlNBozdP8rLajC4SxXwutxku8MpPL8RM/67e+vk39aWj0px35Zqv07nunmL7NKr026RMZ/
3OL2kpR/HGR+V36VTxbX+gd+LC7j1bqdYlHHlrSe3yyTH4vLeOVojuswCMG58s9668ficl7Z5JWr
X5oOIvxh3f1YXM4rXbXF6kOHrZPhWr91tp+GDDNKVi62UibTSI6Jk97MvCD+DxPOfeAH+kwPpV9K
Cy3PHQXPt0ebzve84nEesf6txwt5vRYmh45AaNIU2ilWUZX5guxcGgZdSbd+AXiCwCwAEjeWt7++
0gM/8NmlUCQiaTbY0Nb38bjlNC2liysgt7WMsV/q7vng3JbFNAZiZrJStG2C6eFwsLJQweK6/jDb
U7CE6nWcRNWnggUfvVZA82xMhRQmnHHLnl0gQRn5t6EXmzgNfv2Fn1JCqYh5NC4uXzwWCyWlU65m
6rQFQBWkqvuZKeAiGxUNx4oScFxsrxbhHCh8aPPriz7bWR12ViKMgpET3XRPlZvzHGYfNpoutbWD
kXtT3UTN8C0Ha3FjMQoaw7j0CmWsjjEybf6kC2QxLfc4YDxekiUEDbzSJHFumEAzFlZBZEigB1Fz
rIfbScnGbSLE7GNbhlv6YiceA5/GdyL302xaXp7V1ZuxtW4mduoNIESGJjHO2D3OrRvTTnaZqcZB
WNihB2F5pjp2AZ9G9QasWP5etoqvw6d9AfL3QFR7EjiWhoQgL4LuBOfeqdBKCyBrTLLOxQexnwLM
gE1fnzNcvAusVkEgBL2MgFIxeREyvFBDDKGpPhmSRNbu12/ngZH37KuAyWBH5yvhZ/g0hucqs41i
qN1AdZPKG0Ysfed6moHUOYW/NGnn5bnKiaYFWSwMT0i8LxkZ+aPZvB8Hq30B5/psp1ifzKOvc7JT
oAqBdxJzwsCFJQ2mpomCQW85YfvbdmQe/Ou7X2/u9OaJS13Yq5UjRc7Tm0+mqDD0wXWCpglzzx27
YRPV1ktKvQ+187PLsImyU+C9ykb49DLg4+ZcMNQPcgZsXiNd46hp8sx0lt08OfpZDUDEC4V5Bnpi
DhZm37G5l1au+nFly501Fa8RXiyZrA77srS/6mUvvcE99rkIjwvoD2Bh/TYsEV9h3L5TkFLAFlhS
UA+X+pIMfhO771pTMC+TxjlYpiZYJFKcTYQhBn7jFaZpqTdbRXcpZpS4k/7QREURhHHVBoVi7zQV
+XnZOzFTV9n6dh7ewRD5mpXjxyhSmwtw+Z5C6ylwJnzNTZftJEveDUm1YMveCFgAcvG5GGpFpSN9
dyirF3aZn8axaRDGthCUqg/w0Uft/3gCgmGh6BbYOY7A8+QDnlo8DJGrfWcyFhzi6lyoqA9ZjJs9
TOjnYa6CZMjOgPp9/nVYrc270/fNXmebFvkp3Zk1yB99F9ut+w6LayewWx4ZQDRrBbyonvrFHb1a
jtLDG0N9IZZ/elFHCCxcdVV7RilTl7Fgf+CiZXQ9dJ2LzfnQeUbbHJektT0nY+IapX+WMU9a5I8P
25/uZDRqQZWRM+P4Swv48a2WI0avQ5Nyspv9QZI1bpx5ynZDltNtVVxfkf0nu6K3M1T2p1nNkvNi
MPeOVOIXbv+BGH360FldJEE66tX0sp5+kxB4FfDeyA2idjT8uVAHP1TBY0B4Lny1iVGBR0bPb6Kp
PQuB2wWN7JyNZiuXK5zpDOdgpWJ+P01tuv91ODxorZ1+NcKSw89Zt9lTAmqW5FG0dlgCt/io201+
lc+Xc9Z5Jvo9FDeCtaPWuwpfKl33Fyucjwazfm8wkx4nErMLMuABApybN6+crKp2P4LNoAUi44Iy
9nUCWNGPZeruJnfhr+HN7COK5+tOjyt3emyc0dnUhfJxSuYgcjFisrI7SwVlpMxEx5Rf0BXfu2MY
ejoANp/JMOhCpam90YrvTGGpXrzMW4Y1C73lKwzXJl8pCg2Le3muqE0fjIWSAjos/AgftsACCBgk
4GB80eQ3SWa8QBP+2SGBUaxJqkvblCf09FUDGK7LPrSdYEzdIdARio6cbqN1ybtE077bVX4fw3xP
KE/mPif//OfDnf+vKxBsph8F8jpm+j4+urwrGB9d39X93R+X9+Mfuz4p75/0gB4++mftQRLzCiAh
kx7w2jbzjL9aQFh7vXIMC3VKXdC6fvjJ98pD4Sc2pyHzGQy88Xay10XxvfZQhMCLlhYlxugsZxyQ
f6v4eHrIA/0jSugorsFCL4hB0NNoGfVJVSbM0S8kjSLiWu+Ub6UwtBdW+Rp0fy/yh8uY0ACpsly8
bs1TPkcRLpWSy9q5ULo6f6erGJAadBIu27os30fk+e8reFQHXRTqe2wvfk/FbL28a63N+5VGTbl3
querVG6Lv6cZHUt16XYicwp8y8bXjwLg+1J4vN0/f5Qu1T/tEY1DFjfgk4UXq3aXVyKKjyRToa/M
TQvUtn0pK3tawf15Kw+tBdcU6/+fpEvKAhzOnZP4qE7j5CllWWzgNBQUJ5RJv39DNnUplteUv/Se
nsZG1jeEddvHxxRA0he3csBVFu1vqrT9eUeu41JF00LHsl5/epkudswZd6b4OA1Ft4lHpK1Rvupe
KivWI+5pCLo2R7++vh0K7tMyG+/RShFgBMGQVvVR6qRfla4CRgq1+1FOedBKy9nofe9sxzmG8TEt
IM8Ly32hQ/STMLEF5QRzJFMw6lpTlUf5z+AKIwQ9Fx9jafdnsVOYQb/Y+QsYmKenwMNDXQdp3Cg7
CYzKkywLF/QinHQtPjaZ+nW0TRswYn1j1k7CMfmbyuTfr0aDG9d66gXGE0/vqeeZg5qz4mPSG/2u
T3UJ8GFqXijHfhL6lCLkUrQu6OecSteFbTJYWtGmgJOnkNOcTL0p5vsRlPAL+dKzd0SzyGGmKFRm
kg6Xeno/RdaK3KrT4tiViHXRjRrkPqSJ+MKO8ewlGQTC2nig+meVneaHYecUmWPX7BhLkQRWVGRf
LVSvPAskzU21pL+nk8Fr4nrOikiAUkPsnV5vFmTbrUTkPVySLIjTqvPQ9SteqDaePzyqdpzSBSAH
nuNpQtfk/dg4qVEcJ2rZw5Lqg18huvDCVU4EDNebWS9D/w14Bdnj6Uy2MrnD1g6LY21BLWgng0EX
iMavSYnCTgyz4mpehhvdaeS3emir1W649KsFttNv7pLo/dGEXwfR9rp7ncTKqsxUibiMj0ZsILXe
K19DJZl+dyuGW6ICCRGMjBgnnYpx5RLLnCZhgblh12/Csk2C2aaj/tu38uQqJ7dSSXCXOZjqY6cB
NYo1Y/Ki0WlfuMrzqLfISqn9GHdgMXcqAjwrqmFTcEIDpE2yV8JBbi1FSQ4unoVBBtb4BVb5s22D
I4zjhfXl0B0iNX66mNWKBL+y1eI4F8J6o+uoonhaM3a3mWVbL2FXngc/RxnboCGEJdaextOLKVm7
LIVSV0dLxtN51wEzUYc8fyHH/+lVTJ4d8x12jlP9ah2g+tBFU3V0RKRA90hCT85Z9sKLev7guBdQ
QjbJK+v5NGnD0TStFWFWx8YVTu0PGnDrc4h5YeRD0Eyiw6+jbz34nhzQlOUCaiuoKeal4tTH1051
2BhLVh9tyTBqEzZLfpvHVo8Aj7M4lxHA869IAFvHqVaSlyxBngclCQh5NvUxY3aO5qfvLWptiBqT
3RwrcEVlkE25HUGNbdOPcZzrn+JcTcULh8yzx0u2Q9ufLYyhGpc96Q5o2TJJOknyGE0mBtpqHl0v
bpr6Js2uF+LlZ5ey1g2TGQMbyWnOgQkESPi+6sh9xHgPoEE9NpM+7qZByX53tVF40kJXeYYsA4vR
yJP0Zpx7rDnKfDguk20cDMQodgUN20OkhC85RD17Z+tIXbMfkD82UJ+TB1i5WWsoKLUdW4fGbM6L
OhshnfnowUEhEp3zQub2k6doO1RrBokqI9lTOdYI11aTgWR/VDRuSNZuF5RtOfpTPdkv1EvP1sJ6
azqD+RV0wv61bgCPkkTCr53UDBcDsiBxN6p56ivRUFxMpj1elktbJR4sY2tjF5H5wgt8treslyYh
VF0hBC/z5AUizpMBBRX9ccxKddsYuvhU6vHygjLj02kLp/fJVU7eHZygJupdrT/qhfqxN8ppo0Hc
2mO/F75NUxyDlzAdfzd/fLgm+TXis4AyT2VG9FKvFy3kmsgq2oGRKB/wyG43Sji/JOnw00gBu4gv
IzMdWltPX5+lLdGgd3Z/dOti8Su0RT1pFrqfWeKl9OOnl2KPtsCSkOafOheWYzUNs2P1tLqH6iBQ
+/oAVW85S6RRvvDOTvqZDy+NERKYVQafgpVwEpVSs4YxWt3nHaWBflVbTnqJn2Z2JnQrOqKGrJX7
qbbNhAa3GxpeHRXaPUjp8qppM3GDGnP+e+LF378SB4YNvWjFxZ58pVqdGpXDcDii8tcSNMjHGEMS
vnA0/WRNcLuaStuake+z97kkiCIsHVeBOR/CTO2nbUb6ufn1AfiT/Yx6nuYIbR0OI+ekikriqetn
zRyP2shxm3AMQtJJm4Mt8uZDj2jkb+9noI9Nivu1bcH4ew2tR5vMODP1VTp1OY5wmvyUF+XDfm+A
ZbyoFvz81gga1NAoCqgJ+L+nl0KTqKyW3FCPqdqybRVSalCy8DqEnt6MoNlyMGrZCwfs803UAFND
MuGwWxvm6UQ3souw0UTk0jCGXnRMhSmZ/6Cy1R4WVKoYYw5dOVznLuSIYw64z37hCzzf5KjumHBw
YjDG1B8AWI8ecB9raiP6RDlaTuucjZDqr+ZCkbsCZQokKKUyGUEqw8R44brPw5VUitIVa1H2cfuU
qgLPM6RLVTH+Iso2ZdZKr63C+IUz6vlV1tOBTgYgG3prp7uBqoXzZFVOeAyzbtkiQ4KxcVK91ISi
TUhsPMkLbdJopuQANyxaqKe1j1krRs6L1q6agQd2M9mTYmykM5rOTYQy47Rdm6SaNzULHXga+Jpx
VrRlxUgJFYap2KZNXQx+IQo5bpZwUa3O09rcqVS/gDqYXsoez/FAN0ZVOZDQtGDi2zQG5aSv7Xqz
H8JbxSohkwAMMPJ9Voe1hieYguJTIaIWdmxTNzLop0RMgaGOTrJKSqfmpzZditmvw2J5n5dakl1n
fcIag/CKoHgZyiTNvWhaZ/AMFXFbUhEpMbftUPTpXZINY7fVB80Ir+O+i90r+I3ymylbJEuAGCnx
RVk5tXHQwH92Nz3iQcwtTcTePKNhOLrXuwKWemr08gNkPdvGmwehgwvHCXOXOY5epJ4ldThkcW45
w0Ui8vpCVaf8tuvsVt+kdKiSt9ZsJpwpZM13kz7n2mWcyTq5whh2mjdJuTifJG2l94pGA2u3uBm2
KxKNhmi3ZGPYv8+zBhOZKZ1S+zA5YaRUm3kOQ3GTjsJssDIHN3u1GIMybsHW2neQ4IQToIDkQFQq
ZdUE4dQ7yx45inGBHZlUUQAvU7MZmLlGdxiMFPGBsh1TZxtqyvRGGSaBWCSk+w8t0u2x5/Z2UW2k
wVHFlFw3CiY8YXJXxyrM0UY1AZ51dHIPKDFkaSCkVBk/TsxrPERj5OcQ+t3rbsSdZUM6CdRB7QxM
gkG5ufdDlzuL74CnSfyko2rYhXE4w8G3lBqmbjmY4zaDCST4FpI8cRPTqLARGleszm+UvLc/cx4i
c6Nkdh9BUs/NhkGUveiJD3+0+mwtjvxstRWC/9jy5P3WkGOUQcpNtCnz4kLVPk204+L7xXZHba8k
plMhCqHmcjMNcW17cWTF/XaZkAaGf53m6iHU6FxvpZmNwnfczDZjj2ZdtmwcNW6mM83UpHXIOt0E
CWLmsCy9xB26MShx1lGDLlOVPJDL2MzQPrqsO7dy24XojWpO/2meRSO37jjqyTbJQCJvdA0FlDPp
Ko2U3qybaKE4TPV48IpJuKeDLJJz3F3yDOcSpRNfx3Cllm9SJ43rYz/l5uhX0hkizosm1A6dqVrJ
zkzDWrmDFVWVXg1FcUCWQMVUZZCJ2/mwO6wbpgixE/sJDV/Vs8ImMg+WG2vR1s7rqt0tfdjVhyTj
w96conmzQXq8j/y6G2P1jJPSsAJryJvYo1eRhJuxV6FURmh2AAZiuHEl27bLPGvCVucTMhcxLTvG
Dm15uwjYk18X0ZXRh5kqaWy9KY+mOihVtYj7Q71klk7X3pl0eVfnjdm9zljt84VSU+XsMrug793V
On0DL42nsG4DPDbl116bJGFRppXKngU1D4BYfLaY+rzXs/FbFCqfp5g+WybyTgPQXZ+1pSbuY2F+
7Fr7KnKhqli1+WYeJ+ItRIpQtibqH6Ysvsl+KpGe1PoAoSDXKwekqZVIzF6it/1OdvJy0bT3pTQI
pSRK/DrVrqA3GLZnLln6biZFgYPuVmd9X+8KBGQ2bkiXWe2XwkOQpb4MGzFu3cUwvBR2+jatMBrR
BFoQAk0YyPNKF9QLpPI8aa6S2uj8frSVvdNX5WWY0K5TZvPbFAEUNRPriB9j70PeUV4XOL8eAEpd
6WVYbgZQQ/tF6J/neBgDJMgvdLOTG6cs661JJ2uV/osCrG4vYSxOJToT4fDB0rs9vNh663SJ/rYf
qwt3QCBtmpvwkCxpuiehHXwo0teLAd4MVSj0gobsXDXB4POfS6+US7tzoB1e5aWK9ocV4f9plfXR
EMUnvTCFH6XzDcovoFAGU26nJGzOaXREH8IxzYJymj9IodFm09TRw5NMO4NOXO7aJt0uTnFv4YOQ
M3ne4zuF2pXr180kJFMJoB575Lgb02+tYqYaZHA3Vm9gTjdK0KdA+q/HInWXfZfDZboxLBRIfKXB
aOeMfdLtz6wcJib+jeuk3Gpjp7qq5nAsvwDbW6bruUWLKVCVtnImDE6ScryfES4avmXJrA2vXcik
3WWaGgvddzol+q5ulVi7LzS1gBqj1uayvJ3LJRxQ2YH+PZw1QnXaL3kFAuZarTBMCVRWdLqRdZ+7
Z8WM5JEH+yF/rRDn9i4fF33eibQvir2AFNMfB9pGOGbA4qq+oQ8U9gIGp8rGHxSza7r9ipvUL8LI
Nr4IcG7uXcgmHW0syQB+Y8FtRf+idARInjZLOn2fQtCj28iKMmu/jk0NR6zQHixPcybrw5Ar/XjB
6QXyzQGZkyGiFGWXaJS57YZGlWMEthzc2yKG8uoZiqy+um5Za57TKct07hZysbypsgqUOKfRMTe0
JQpjH4vBhW9hLrXru3EBHK/T1JhqCSjfNySE2sWDvAEkqCcjzTcIcSSfONL11nNdsyn9Wunjsxjq
j+pljZ4kgTYDLto2Y456Qd/pLgDC3uBOYXQYb40ujr80xZgtvjpwqlw02FFxDDoc1IEzInlw2Zkl
KsVOmZQy4LmQvM0OckOUAVH9tRtRrQuqoocHN0Uzc7FJiQ3rupwg/+/dZE7QUkIWIuu2YR67864N
Fze+aKdYHVE3a4U+XaTdg/9ohTtYUGitUA7OFFmjr7a6DswViFzmLR1qIZBP8gl0IQ0wEU1e36Qc
YFZhmjdNO6WRH4m+fF27tHw4mVUkE7D50aegakxpvO5LJ2qv2yZP22BJNMsOoC/MgDjbTlaXbq2P
GVo0o0vRbzZWs0/EuKo+29WondltPCg3hV5P0LaAwn4iK7CuIRbOEQI6o0Q/L5r6BMtNQ3wiy1eL
s4YlSUGv6Wn3tY9BeBlTNNiNl8S5BmiX8E99lM4zJEz0LOk7P1xCs9xNjQZmsRqQu9qBmG9zfxgq
VcN+KUO/iZMZCUJ9kuTpipO28dawxWgFuT3kJfiy/0vamS3LbStd+okYwXm4rWkP0qZsyZIt3zBs
SyLBAZzHp+8P++/oVrHYxdjqc6M4tkMogEAisXLlWnXn6u8ojY3zIdBA+i4NkevHPJipeOI/F59i
u+2+tE01NXT5TyqXSJqpghRaZZrqFionWIrCYdc4dlNoH6VV18HZm2fuhTqOBoSHWqMlTHC1VO27
SebVN5RCtORpGKQnD6lAUEGyEypnPJkcU5RCS+SsXgx9ikukUqS1PERUb/sHs0CHCEkXhPaPCAZl
xakZ3Sp7Cjot+SI89K4OFg1Hn2gUoJ+tLuu6fPDRm/gmhIGCUtuYIx+viyg1N9US/wNsUkuEcspS
XnLc91qEFLp0T3/55rUG4GZQwiGowvUE+rp+o4LX08cuhiSUiRuHaVmVxBZDfuAii86F2c2o1PTj
nhjCDX7zOircJ5I/io7r0ilJfdaUc5+EHtfYU+NIcU4FeoQ1Xu+HN+ILaii6igEYQBbBFa8nCIBu
GFW3JBjrtuj3anr2Mvs2aE2xROaxMUuxw1e9eSEyIKCJBWsV0iHskusBvRjBMKc0k3AqLO8vNAiN
rxl+aTuwyeYoVGpdHdieCarv+tMrW6+nvpos1PmNxazbR82p3OhDQCdwcrm/flsDKfhXt2zegZRG
rgcaXBu9taoTYe1Y9ZOZt8vZmtPm4f4oWxuCZzVkOHBKh+7V61Gqrk20uWxFCGclfgygIZBppvIF
eZE9gOQGleH7sB0cSqgAFdQhrofKm5lkfRxF6OjNR4wTCBMSYSdSva+Ud//6hXmx7+B8crbAX68H
S8sEwqczixBLRPuDHo/1fwuan3C7zT2gfvNDgWfRo6E+15rqIdFYKq0uB5w0rJhLthmi9osWoH/y
x/05bQ4E+Eqlg7ABVH89pxyZc2l1tgijSHY8NTTP/aKk8N7mWM1fzodSXAEYTMDJ2P+txuFWQJ8u
TcMCZdw/vdmdulO5VLl8K6SDLAB1MBqqgesoxakN89NRWmoZmUvPhoBj3Z/ixDAvs+cnn966ahRW
PfpnHHgPfKXVKKiIzNymdRb6zTS9z+tBf1/ATt4h/NyeI/j6oEW2wob4OivIMR8oy+jB4L30JVzx
CKLMkSSoPoD/mW+OQNdDrYoZdNUMfjXPHhXt3nipkVr6QHFK7oTvjc2myneQCYFSgW1XB8iPqwI5
uDF4qVLNe6p7dOAinrw7UPftskEvoAbKHmC3mevS8hDk7MS8icMKea7jXBYmT34bpcxDXgfpl7fu
BFpjufgCOClK1mK1E7zBwxKiCOIQzVe9+SDhCBYvlHj3PNk3rvarcVaRe3GXIki0Igk7E6W8QWpn
o/2uefTme5GzXJCU7N4exWFa091LSsb81irQ2dT5QiXgoT/beX80s7F4psvMFI+jMyf/vXkZbah4
7HJa3KxX9YSfj+1sjqmWxXoSisIzQs9A7Yoseap+3B/mdmsAF0MpoynZcw1/7RwG+KkHDdlqiF1Y
+pXWifri9CVv/VxbhuP/31gKFP4pEqV+7uMitmThIMzldzil9qlsdbQ58yze+VS350rByg4hiQZb
gwTieqgetC+Kp0mEHZJ+XwAGjAv11T3Tr63FU1U6ylR8p5tiROFWlt2IIg0H5O+8s+GOQf+xgc02
HINs8a2dY7w5KT4V1F4HKso6WOiREXsICZNFoPgNNk1TYWf07k5IUrnIFTRPNyG4vM3NpBhfa2sq
U+H9Ts9FGw1i4jEIjQTtNOEMj6gNl+97f0zfp1i2hbZdTqAfRuFHOz9hY119FhUqrKVK1sHq6zlt
Cg6ELmDooW848mRbIgFHPy3/NGLd3jN+VX/bzYQDlpOqBwna2rUJ3wuciLD4Ce3eai+8gihyulV3
tO0sfXbR83iHIKf52ARUfO8fiI0P6uukGlD3qEDyv+tdKgYhAjQCU1S+8/wU1IY496M575QEt0Yx
dLrJXehLaA+o1f7p2Dn+lOkFYnMhKojDny5qscWJfyj2DDFVYF+vo0HdUS0jJc/1xomAOiKHZpJQ
s8blk9vZ1afUi6OjG/HqqsB/g7fHE58EirMX8BaBdnM9scKbxyUeNRGiEeiAcmjDJW+14LnzAuPT
/S+lvsTN3AjCrrpFg5tXj5RLWqd2JMIsbvsLZyKGO0o/pql/QfBrOKXLsFfw2zoErx+MrMpVbNLr
2Y2g8bnQRBo6g2FfCl6Sz542aQcUANudaLl1AqhmksC7RF3PNa+HojEb3sZEHOtFl39CKwJ5mk4r
nsdOKmV7B/HRJqqCZ8Q791oFN2fpMTBTBQ5Z+zZMwOJIuERpOBlu+7cVdCkdA+3SVRQXom6vOr65
RekvQliB+EKEu55okhT17DNGiA2AcURuvTolS5adJUK971x9sb/+wrb5aTwVa386ekXVAGyBe4XF
ONtU4/PvcY/4VjGl6TOFq+K9keXFDqNja0URh4BJSIMVT81VjmzJPBkDTSGbUTS/i9LEHw9D0suv
UUIb3en+BF97mdcH4+fRVlsH2InqVmqmodG0lX2acK8/UPyLfktRr3+QqUyoKQIEz53fe4fWs+Sf
tI3sZRarZkj1mEJWjI4XRWSBQbnGeYIoWQJUZLmJxxHEU+ae/FZnCXhS51kgtkMZD/lRuhQNKWGV
4++NY0a/9aKKH4vKSp+QS1zOiSudPceQrcBhWmQhUJQMmhRXMcr36YWMUj0NZ6OnGbRMx/YijQyA
GB5Dnz2M0vuXy77aQWk2NwF9d5DaeJj7a7IS1IQo6nsK4b1DraeU1pcljfQzitXaTuzYul14j5Fl
KXo9DMHrLV77WhP5HbHDQof3MCAUSzfcoF/u77OtCAW4Rdn2NTVZ8wW6ss3QVJ/TsIQ4E9LV2n7K
k6F9b+Iy/3HxuuCdFdndo1FH8VtplmpnOXAS6WYG8gpWR9huMr1qsbgIEQx2zkG71OfYHKxnOCf1
TjqwlXlBKEGLzFEtRzckal/rBWl4Fi5T870I2KpdWy/f29oyv4L9zQ9Ywc5fUUopvlPzbHc4gptn
iF5NU4lRubB11Vb+KVjlelzzb6IsbHgTPGha0dHKsqRBcjSnqvmUVaL7k8b9nKr9aHybCucrBlD2
pUIf/FOjo4V9SJxx2YmgWx8eKVG09JHwIvdV2++nH5XNcwN0TIqklxbgaWMYyyWqlu4fc5wHoLpc
/k1VoUVWwnR3FmRzaBhb3L20NdPefD30iI5ogJEEWWgZjR7+H15KCSSlTnZqCn2UJ1ywKPwaeuaV
p7wIgn7naKkB1rHVokkfJpcFaXQNtWJ9kfAYaNPQXDLjQw214jP9RemLMWnxqdUT5yFIBut/C3r9
Pzuct+5IOPz0rgAhqjN9Pe2gxnVEd7ByzKWNXr1T2qUqXiXahwGk/MmShrZzuLeCFdIQRHFWm+xj
dSvHczJlVLTSsLGMOkY2tUcOIZ+UV4wnckQp78eSrWW10fKh4YinPJnH9QQHBEkKPw+4spLGZ5yx
/rfNUB8/BKiPX0acC34kvLS+3B91c1nplgQqpS6ADNj1qHTL9K6gSTLsByxFkGnJC0rm1FwfVINk
f7F6o/18f8itdVW0bYUCk7Ku13Xq0nJGm5AhJ0t+8JJ4mk9VEw8JdHQ7+/0XBkOcCsVG+oN4tl3P
T6CC3c2y43HvNPkXp4cdeCknkf+LihMF9PuD3bJWicpKCQsRLTovEfm5Hm0KZFsjvAPRq+Qdo6XZ
SC1+jM9UZJeja8RHHAyM34Xe4rmTmskJnRTKPzG2xQdtSvaKMFuBG1IeNwSsKcCG1Y5SMFXviSKj
9tpnXyN0TMKsTAAnyXf80Mqm+kOPhrp7sKi7vnd8igA7V8dt55RaEGIVjbjcVMTw6wWpaR+qUdUh
eGetfQyMVp/eL4Mzn9JaLB8qP9DEcUnG3zqjs99rwjMOemL0NCaM4947cCtuwpCmDsSTDKBWnYSf
QvYQp0ltxU0WpnbiXwCuSpTAlrh+11f+fOn7JPjPnor8pSpLd29fqO++DpmqKxiuBOpmN3lg2/Rz
nGtZHuJ8hMcNUcv+q/PT/i+tc9Lm6M5t+2ANPSLOy1h11TGX9YRUdE0n9U5Q24oyvKZAMegGYaOu
9gRudHmWLUg1G/0MvU801JeOtsBk+bCgQdNfOjQOfmhari87ud/WyJ7SSOWZQ0RdFxY65iU14pni
+Bgelu5ST8691tkf8x5qwqFJxvLYO928B5lvxRulZselgdgx+kfXH97G43m2R42bwynz98ZUj0db
l/XHwRTezrtja470cLLFSMyY6urZoblLIqByUG6A3H6Jpk4ilGS4T/B+tXdtkXxJ5aDvrOv29P7v
mKtMt3V8aIGVzEIdZOzdOMcf4RLId1FZFU/3w9vWXQFqSc3ao4ZH8+31QpZQ/GodtkEYlbU3HUYz
m5eHWvZ9cPRMGfeYCmjNTrazOSbNiPS70+cGJf56zCiwaFGaqyzEtgLjJRy2eu3ACad7KrOCczl4
e9f+VpwgoVTJlc+OWWO0kyZ6BN7NLJwEvLWoqGxxNGVUP5pm5r4bcQfrUHgu+pOGTO5OoNjcP2RU
wCoq235Vq/4pRiUD7K3BZP9ocfNc6lHophNNHW7/uyYQj56LPZxj86GMXsT/GXG1vjLwcsOf0iyU
JvxZdH30U4vu6xlCefPstd2ADqP8WphT8GB26MSJpDd3QtLWUw1tMkqAtFZAeFydTzBbyLAV28os
pPMgkGBBrAhJw/ubd/Ozqsa0V1YCqOP1RsqXxFrqos3CRHrZxQHbP7SZ66PRPyTvByjrl6HDZAEl
ll2Zsc0T+tPQ6qv/9FVdxMUE/CaKGVSHlVVPjqmgD+fxoHuKRHx/opvLqVQH1KGBQLD6ojGal42N
I3w4a0uE3tAwkFlV9YhV2/2BtqYFUU4x5WEpeOsajdkByBtCPcz8yigPqetMHeRfowBQaJTM0i8M
RzZOTQjNUjpjrlexMqtFpLHPTnWpOByEzOs/IcG2PzQXO6Rf2JO87VRpWlVqrFXamE9poslFI9Rh
Enpq4esfl3JKdvbk5goiCqlovpRP1k3ydAYoHzyRhx01Df1oJ3BjHyyZdJ+QFEWf6/4CboVSUkE6
4elhchGnvF5AnPiANPsmD3vcpT51+N99bawg+QtZFts/tkAIv4Ay8WCD+GEoZX3aba9HjKQhUbZY
8tDxNI8cv6gehqCDi5hDTT+WyWz/Vkft/Hh/nhurGtDnymMGAN7n4rgetXOi3LckyZa9WNF4QAQ3
p3gIP+3ga625877YynADqAXqMa6UHO3VTiFiR25jgv5g0kHfxuC2z8LO86d6lvODGzfmpTOj4n0K
86w6OI1enzQ6Vf/KjVbu7KaN7xtQtmEnObRy8g65njcmklpOBM3DdLCn6qlvIhiFUaHDFW3EYv2B
h2v79/2l3riv0BtS8DxdXWyr1ZlsJA0LAz5LsF+a9l+jjOlZaYR+RvTL+kDLV3SBAO/tGq8wkVU2
DWyp+lU5m8ier5a8Taqg7CedDyyXGe8FjArhSI6mn53vT28LeyLCoa8LyKNkdla5FU2InoZRVBFO
DUqiZ6MJKMC5Zpl/XjqM3hWlP31MMXNIByc9kzYUuCfGdFijuvIS5W396MpJ++3+r9r6zqpqhkD8
q6jd6jpZmiCqeUEXIeQn49zVg8jx4irrBxppdJTL/Orr/QG3koSAfBbwz+YhfdOMaUYIMhYLcYoM
KDp2sguOS2XOdDroo+qq0DEm662eFhhYsTor9oeuZXJn2lt7jVBJ6kk9hktgda9RX4IeFHCsgVWX
P/B5/sfX8vlRswfvUwVf/8J225NYUDtpvdMstM8pNzMX014t9ZTltjZSdQ79wpo/9rHuLu8q4Pvm
GIApnBAo+jOjJDXD9Onj+TAFgbV8ub/4W1+bdBAom75CivqrGFqNNJbga5yH2ZzG3smdpGOfHZ6H
371GDt27YOmdcuem2MiV+NJKFhWtEVopV9seZ5LEzWw3D1stHz6b6aI9RbnlP5VCvPfmoTp1ua49
JrQEXu5PdusbgwnR6weIgvDO6v00Tc5sNV1chJ45lGeauLQHfRb0Guc6Ln6Zln41l6bY2Viv3YPr
rwz7EUATSIS20XUCmndR3mlOEVqpKP8E8BWQxr3xS7OU44NuxajYivkMfX/BhSqKTy6qTkfKOtWT
sXTJ2W9K+6GsaOC7vxib0QdHB8B90m5gnNVnwNpPELf1IpQ+bQSDhk4t1LxRHH14AUfNoPcrsugU
GsQcn2yETKlGYC3Vi+hY1nMDBJzsSShu7UaeJrymSSMQo1n9pDmdq9FM6iKk1OyNqCrTjsrq9KoR
UWDzd2iGWRo7C7F1ClXpQb2o+XONWRgdTmJuYBahNlfGxWlq8ymANvNEG399mRx4AwEObMehmKL4
QP/evLdBtralw5VKgZ6U4uZZlosxkZLKc+jaCE6cxp5a3WGwLFoJ4LQvD8GcOC9sriNeR4h7joDf
Lg2Y6MeazbHRsvo5bZv5R4L9O7aijV9+w+alonHJHPNv9zeN2qvXe5lTp145quJoUnS8TgIQB2ps
DFdF2Fc6vtd0TBifrbyxl52Teptk0e2rappER4DOdRUiSyd0VVR9ratB7mb+r8NFWPXls4GdafD9
zbOiWxCioNp2DLbadvXSB7QsuBB6sY+K8Vss6+XBjkU97jwyNpYP0iP0HqIACeSau2FVsrCloDLu
Z/A3rags8OGJ851RbuMrNwpSz+xo2k6pTl5/JM20WmYLxEARvBRQwPzKP0ElETg7Cyv5UmiyoIuu
hbByqPUgG/65v5y3B4rxXRAcRcA1lWPR1YNUyfZCDxNZCNvK+y2ge2k5I1qsx39VWlOBR9J+/F+r
4d/+Lui6tj2PWjm/uWMdFRVwSMUxNV59la5/RI1VsSG0MQs9MWP+mLkdzlmwvDJOjDHDeqrR7J3q
3NzJZm5DGJcaBARFpOaMrDvW0aeJS9IVnnbNZEZHNNGW+Dy1fjE/OAXDn5LBrt7OCmVQ2K64TkEN
QqbzerISScjKnPjijZ0v34AEl6M3OMODnVv1ex7n4q86GIKdz7wxUwjwFOkotihhqtWgmha7Vd8D
fPYj7ssHMfpWhKeaVOL2UyBoh8p1/3h/a23EBaI0Jwd4EErqmqaOYOSylLRahbSsTlLJh+X+QxDw
9jsYmTnuvD+2ZkhhQzEqCXiIDl8vaw0iUEZ+wQPTHS3ahSU9Tos/aZ/9thtDEPdO2zm6G/OjConO
oe0QXiF4XY9YQqdwqyDKQ8PsdPdp6fR6RM4+8KsvaD40O0/ZjfnxqIIvjlgHkOu6yr/Yae/MpiWV
gW150tFZCIeioUUNOOvBplLx+f7X2xgPYB7HctTIKNasuXKIoKML7ud0w6Zu/rh0lnUoAnP+Lt22
nY54HO4qct5eregsKkEQxfAyybGv1xMddiMVSy9DmitM7VRN0YcI8Y5D4c75ozP0wbsgR2t7Z5du
hHkgAgIwqAQknTUvB7wigUC7yJAAZH7WaJr7t66T+en+am6OgvIWIqCw6W+UlYwmtvsUin5YTmV5
TrBLOPrauJcmbnwz1o72HdZPUfJWOxLlVlnb9VRCz+BNfLEFnKPDKJwUv2/TT8xLa85GtnMMbgeF
A0tXINpKPE5ulPStJG5wQAtkmHTC+ejh5PDJQnjg+4Ln66e87F3n9Na1pEuJVx9EUUV1X7cqpVJp
0epWGfauq537ihbxaOi0nVrK1rSQbgV5p1KHbuBqN8rYttPE9RmlwE2oNXM6wYsyogMXW/h2Ma3L
L8xKUTmggaiEY/XtUszQOx+lgNDVRusl6WjItMp55xq4PWL8/XhKQLVVBgtr9Uo8uam0NVkdjrlM
n2W05Ocoxq/72BQmlNtWTH9FsR8ZO1vkNlKqYYFPUHumO2Zdb8WSts4nK6hCRFSGD06cGs+UxxEF
cN0g096+PaAaoRVlwYiBHLJaSIGNa4SNeR027vAf1tb9wxy/XesGFUl2njppyAfe7I6a9vA5GMYm
THsMlA/A3/Vfcwv6d76/KzZ2Iak11lfoQLEr1r1ycyTtOAfUCk2TlrKh8uJnwzd/mHklw0nDYPut
wxGBlT8cVFsIZesAMpc2whvZMoZJGX+dat87anr7u+sM/rHL571GwNvc9zXev+ZgYMNrzbeiq6WO
vsUUGqXmwlmL9Ap/gLTLzlzfwXs5FEmAmldd1OdRBuNeKf72MBAsaaGivsfFCqpzfd/4Enq/zOqZ
E474s/SbPztj+RLDqTrWzvhBVnq9c8ZvviaXGnRHxXUBYOBhdj1i71i0XNSB9pI0Hq3vk33WTKQt
Eulzvy3GWzOG19E8jh1MB9Z3FcEMvaUPrTK0F5Gb+iMPtI42NNEtj1z4bnWIiA87I96cc0BnEr7X
hyB2Rms0Vky9XuY1L07k3Bb3NJWa1h3iyPS+NXoyOTtn4+ZOZTTubfVoYnLk0terSSEW40BNddBg
G4ILSq/9bvfzHulwa05KJx/hcw4EFk3Xo0xjE1tEARGO04LEhz8bJ7/wtWctl+NbkwQmpNrfOO9K
FH995eSJk0p0ktOwLqfqGTZPfp6N0dwpo6ttfQULMApSm+o9R+Jz06ZKtI8GBz2msAde+aOENIqW
q0gb99AVcST/xbU70/NDixpL/K63oqnEj7gxgz11u62FJY+l4MXyIdW3WthE06M4m+DVAztG5bnH
u709IfXgDC9p4Pa/sFmgaJLPEkeBFdWv+anwGrSD03vOwGteQrY2db0Up66UXbdz+2zNihtBkejI
xChLXI8zNnMxw7WBVJN7KVY7vfC/Cd9cjkaEes0vDQZ/BACOp92aQx11kUFXB4NBBB1ADYI0xnJj
bj4uRTG/Wav2dVZcqpD1VLRePbBG1HY6d9SoUBZ1QL+V03QCgQgr/Y/GcfHBdIv0zeeBdeQioooF
NmGsU6KiQtAE5KoIqSWoLp3Rk9qlK0oUut547TE1yqAor3Od02O/iiRDKqPEaUAVm7wbapRkjEI7
IKpUzidvqER8qGuFQNwf9Ob6YVB2PwRWnpBMc7X/3YX3o6iLOIxLWwuFrukXDQUsdFma4nGp2q9m
m1g7+d/tBUQagc4EAQYM+aaIlVLASAW83NBOJ3Humsr+Wgb1+JGYnp60CF3GnUneHgebz0c7IOVQ
+MlrQ4DKL4NpGikfZBOoxCnAO+s/TY/nPxptRrvl/orezo5KBfUR+izINnnNXZ+9utTtxIXVFhaT
ppVH02z06jRWs1ajkOPhqyWcot5zxrj9jIgLwFdRJGxeQGt5izSwcxeXrjwMFid6Rl0ZAa98truP
JondoUsxSz4MvTB2ovjGXGFSwh8kbaLatVaVdSU0tsWj8pd5y/fOSsSPXMr+i2/LGhInpedP99d2
9SGprfIMUnbUsGfp1F6fxQUWYauZ5fRCHIqOhqp7+SgSnZLO21OoVqftpwtKDcVewTuThnAO/1pg
WYd0pFe+O79IPK4+NaJ0QSEXsZOrbI1C8QLvGX4xENXq+HUL+kqym6cX3W7BGIjZ59S28p0taauo
uJqMOmogq3A6aKJc3TtONE5NmTjYR5EYZkfLSGvzLIMGCURRs4tPwdBi0+rV3vwj7syqPEARcd/H
PKiscETP8KsRl97HUu/q6dzKwjJRSMsjpJREm7P8iDhphxgm1XBoC2ikT6OONNezXaZa99IO7N1j
ORZ1fqFqa48P5myVyUXPo8L90DdjPeDVnQTfR8mLlOKRTFAFm20vjt+nrtcmL1nlt/IcVHMzHmO9
0VkpmwfPow5dZX6SQV18zrLEWw5RU1nT5f6eW+1xtREUBZ5MGVRI+Yden+fFNCrEjXz9pe5lS9mx
Cs5GkaNRFqQ1amS1+bZGGjUeQDO0GMoYvI/X7FCjyLDpK0bjxRpr+2hYlXNWpMBDv1jp3r643Ra4
KpAicJ9SXF2nCaD5gztHi/GiZ1136GPYAksb791raoFWm8+HbE2Fji2IKOtqAW0PVbesmawXLD9w
dxPNFF1GrzXOsZFpR3Puf3Sp4ZaXeaD17P632zheLKRKSjyl9rIul1vaOBS4mE0vtSOLk9Rk/Ltu
5t7ODlkFX74YUCBcJcAuCgjAd9c7hIOguxOCIS8oVP3hCsSnJl8/1DL5HiPHcpijvdfA7bRsk5NH
WU0RD24sDTXZj24jNeMlRW7vsU3l59mu9lrJNgd5FcIAWFAJ1/WsgrLtu9StzZe4g/rex0ZyIV4s
p/tf6DaigyeboJ6gMgHVp1U+1+VVZ2nUm18gD0TlZaiW1jlASgZTRsV1twtv41MBPNFMjmovhNb1
pDyvq6M5GuyXKQmMrz2Kf08W7eTPVPnjl5qW9ssErWHnltyYIzxShqXlA3LSWuZKc4x2RuDOfuEh
qX2z/Sb6vIyCxij8Ruq3ca7Yi5ChOW22crmhurMqsTjjbIgm9e0XxLXQBNec7GRXCV1ZSOedIgpZ
OyfsNjoynipaKQ0CsAS1i3560WSFO2ItKZ2XNMrG0xQ5xdGbWrQXy6E/IMk4/X5/v9x+QJWrvnpl
UK6jWHc9nigFDXdoTLyQpXoYOc5W1T15mi+bJyNovfpdS38LJPe8yJydLPI2jjkWvj70AuDprMCM
66E77ObtcTGcF4GU5zGa9OhfCMSQjOAXPUxNPH+06QI8TsawJ761sciKjQmllVcz3ZXW9cgpVeB4
9tHYoQY54pYcdQgxztEBlqZ/kHJy3/xRQRqI1NiUEtGIMNfjoXddVzSQghB5sTzQep09ZItIjpbI
s+FQD/Pw4/5XvY01jIdWOI9HiKck6dcDzsGS2LnotBdW3z50nURPw6/3IPs1NZLDwTC0HqmJUSu4
0feZFtzoM1d7cTQnlHa2nNqh+md09B9OZ8UHX3SfROK3J0+fP4yG8+in07SziVa4x//8BFo+OKTM
lrh3PVP41hAlyWzC3nb7BPZU5I6fspIzhuRi4HfoqNKPXzygiZ1E33vDQG3R0xEh3Im7t+eIdxfF
C15DPDipPF//jsU26yQTWRwGdRQc5qavDGrbbfWPW9G4WqV0/NnJVO8BE7fTVw6BPItA93iurGXp
By+YKC4WIizd2X2EVN/OZ7sqKv3QJqY7owqpu/9Y5uw4h2qxus/SqO3vb91rwP+AkZYq3nBZr46x
5zW6J0YoXQniTC9tZmCzLutxZ0ffHlnwFwWXY1HEhlvzktLJi7Icnm0oNVM/jOn4TL3Fx3dZe6b2
vveKvz0/yj4I9JF8ALvd9YElWHV1GndFiAWN/JpZ0j77QTo+3l+519fIdSanhmHxEJej13uNVSdo
cNuLqZWhSP3FNQ81q5cdmgYw8aHvDfG9lLa+nAI5Vsh2aoiJj88xShLjyZeoPLqVPnhHt8Bt6BO6
2FpycOYRONgI4O0e01avy9NsBLH1RMjx0h1NtK01AqLl+gVrV3j79Y4v0t4rZR8UYWr07pGKuXb0
SqRx76/R7V0PK0hZD9KpA1H3BuGbsHaZg0iGnmbaGGHiHjxGuXus4A9f7g91MyHgdChP8F/JOXnb
rRK0PlrcSnpRGXZGII7jkGhHH4XVnQrkTaBgFA4Lm4pHEEWzVcAqo7SXRj5WnNhCXOoGp+SkmV1s
ySNcag6wyIdL75rJzl7bmJwSgiBhos+Zaa6uIMsacxcJkDrs3G45tlpPu6ptTOc3LyEPLB7EuAMC
KK7RxLyYRDbjHhCOkTEcu7aLeXdW4nR/lJs9gbqbCrOUz7hQMRy53nnIojuiFiNzQTv3cZnd9CUn
tzkByuxV6m6HQlnoNdmkwZV+sdWyTQseKkOwVOEytu5D29veaYhd+v205M03CBkQPRv0NQCsKdrY
9ayAYjILWdw67I3J/JNvkyEfglffGaXzSRzqsY/Qi1nMtya4aliMrzBAfKXfrWaod6k0k6qpw9S0
6ETr5hT982j5GmVJcQmKXHtjmw/tkAxIpZ9cmscWGcT1PEVXKyhC1qHu59WjD735Icmy7txn3htr
Za9DsZiKMEmZFUDveqjJMXo7bwyGEkb1qKdoXLbC7s8Z4NC7FA3U3+9vzNtDhhgJ2RDQHU+8G2d4
26vSQIusOoTT657LwpGXwtDeyMz8n1kBEXIE4MqDoVzPykGWW+RDUIdod+qn2DeKQz66y8Ux52on
cd2cEDgktSV8X+kCux7KMzJ37Ba/DhfHiP6BnjT+1nbzshPjb0Miy/bTKKvPRJ0I0wE0i0L6K5yj
cL1uOlqp2WAoARn0m+aM//XukH7+hY+FnLuKVXyy9csOb3XHoCO6CZfYj59HJVVu4QTx9hVku4Oz
8ZBEnGDte+zYXaQljduEPZq4HOUUH5IEc/j7c9kIU+QkXFpKs4t+vdVdHKFiXzc+G72N0uxoo7sa
+nU8PXvo+v/2C0NBZoFZSpsejaXXW2JAVYGOr6UO4yGIP+XNoj/NRvIunsWwc2VtTgpQAQ6pIqyu
sVwBbufIzquRvdT7k98iDmkkqX+cBdD//Ult7HNlJkXchWKiOM/XkyKN6ayhSJuwm2LtWFSmvJix
9fEXBgGKVHACJct1Clvobo+Rp2xCQz3tu2IZD91s7B2mm0SZjUAFiuNK2QsUchXPmwGB+qof2HCc
1Ke6QiC/nvH+IFmrn+JCur+w9UzFLlFprPKDvF46TwBrBf3MrEQ0peSBc69dpCa6D/3glP3Ontj6
UNDtoHAp9Q0Qu+vRLHo0o2JeGvqmrepBxDpuvQ6mOfe/1NbO+2mUNaEqCujpQpy0CVshmhM4vzzW
KaYuZRJ/vz/S1nwoIZDEkJhZFM6v50PzXreATDZho4nhKR0X+xi3U3T+hVF4IvKR2H43POHYlCUK
fkETVmjCnRpj/s8osGP4hUGUygzlEDL2daYumnrU4jFrw8hM7FM8duNDMjtvT9JJnrn52ALQ6m4I
s0j2+UHvl20Iy8D/27AGJ3iycbg0H35hNnSOquYw7vL1qxYPp85doqJFYhUX3kOQTbp7aKSs9zRH
N3cAXNTXZiyqIWov/gT4dYHT0QUlWLZink88DbwDzl5vftAaHFFoPDDTaWTlzrseJe+dSQw2mmyY
RFnnqGpxXfLgL7x50XijKTUaNJwg/5urUQYIxU7jovyWD8YxTYV2sqr+7RGOZAQShrKlU3+uRomH
1MV704Fqj4fDb6YQ+n+0j1m/x0uXPU0EoX/uz0rlU1evdHAl5kOhD7wLWH11ufpyKL3Jh8G8eJXe
P4qiH7OPBVZLxYdonMv6RU5R5F6Eh731IzXiLn5zig50CBRskSMpjfPVhMeCJZ/soQqzpgWjTeLY
+F7l2DEeaanS/kKZp9+LgLe3CK8eRvT5gz2zTijsIMVkarY5ZmQw/VFKzS4uUAyWB8vBReTgmUWx
hwffjqkEoxTTGeiGTGl1EvSeDssUblkYz/qYnAI9r90/88Ua4s+a3WjWP1WWxjsghvo7r7/t9Zjq
N/10+uJ2HCZA3y7set18b+Blf3IAFP+eM3LQ+9vo9qCrcEKop+RuoHa3+oq+v7S2hjhiSJuTdpoa
qMd5HVc7F+TWIrJVEUEHLEMTfzUhMRjdoLd1H85W9qWw2/6A99T7fjGf+rTcS263Vk/ZxFLkpm8X
Hczr1StLY8nAdPsQh7b2GSWuf6EDzw/+gqv3/cW7GUlFL3Y0xH3qWlwx1yNpFtBf1U1d6JeVdkqR
2aSLx2oPYpmbnaFuvhNxixsZirFNOnPTsFDMdSlcDJLDSCKXlaVBf0q7au+AbUyILBDWNAwoRTle
BeS2ngZD4AiGZIiozUPciW9TFhW4hTt4d7958YDHXRgLnGUqnas9YWM1XY++OcAPckvauysaPPEO
CozqWGP5uDe1m3j5SkM3iVPqHQw2fP2tyJucpi3sMTT9kWugh58nj9hMuM0jNl4OdeO5xYCKWt3w
pebJ1+8kIrdLSyKqZCy5hwC7bgiXM7YXfGI9dPNcnIf/Rdl57ciNNE37igjQm1OyzcxIarZmZXZ1
Qqz0auk9i+7qv4fzH/xqstHEYE8ECKvqKpbJjIyMAGrxWiUQ52E29oQKNpkrEDEbk+42zjaF11Ww
De9ojuoh16DG4s6JiVtJdmInJzyN9YuaNdbPTAvi95Y/qZhxN/MmLZrJpM6362uHY00pt7Euwqah
4EwJKDTOiJkr+N/20rQnWbQ9D6Cu6BazdyiXUQS9HW4cRJ+GXWnTEdzLXhcppiuru7fj9qMtbiFU
4Wks4+yt0xZJQxjM0ZL5kkX0Yx8au2N3Wl1rF1gmori1c8iX43Vz76OoSuGKahw8/KXD9XZSlZIs
zgaTdsHDWz9EJZwnc7Kbk2qMMnbMteq1IqagDAj81Nbq3luw2Teo9b0JT1MN5JZZ68KYESSOXFjz
BXW0JjzZQ8MQrdZ22QfqXI2BIyfxxWGOMGo5Pb4MNqeToWGNQE4BeyaN0m5nrisRxpRBqSDvbVfV
Kem1SDk5VRSpR05qPx54dg3bM6Ixm4+V1OrvVKlZKFM6PbEAInxp1AdWCWNtEkWVSq9fkhnbNiN1
7KsSiflTNLTKX5iY7lVZNp8a3hmkHHIF/qMUurppO5E78TybBo1FUvOkSkFqPhulkVGn5I08pkWM
491QW3Aj9E7FMkwnU9aOj1d9c4iWH7G4cS8tThah8e2qS9Ak8ilLDQAGFGu4krKXuTDUndrC5hDB
m0d3mXwFjFWFMXk7St5Ws93bqIoNkVK+DJOVHipw/4Mwdv3b7w611Fvhm3PJOqsDRKWEpEWxg4vh
dPp06jBfyb0Qz77Z0wVCqu571w8tXlBq/iMMBkK+nZml1VY+9p11GZ0qdM0QjeI6jqudpG8TPC2q
cCR7kD4BUTaa0pXqUGxKbevSg9P5lt2ovyyYLM/VgKm3kxfyTnfrdhHZFGTLEC9ZSD7c7ayyXtLm
TtjOJZrslN4NNAQ8KrrZZxO9svfeeLxOgO5LuR54iLz2dqxGNTL8MdvgQgN6gTy5NDUHqWqqo9zq
Bj6beOPClZTsXD0qUmRmqMbr88763pkvxSdKnote+lK8uf0NSWXY1FPYNCVi6U+lIsQhzkv72Fti
+vx4w7w1XN/c8HhBAMZD8ACnpCq/GsvUsqVFYUj9JlDqzo0okFbnhA+v+alci+Zoxly4B3wIMRtp
iBS6k9w0jX6u+mmSnrgRM/1gGmFL+8KwGGsmWpRMXxFGKZqTlMRD4KpFZ6YfmllreoibjvFf09ZG
6ZYYJ0w4sGZ537tmXaHeHKWOJr41U6wzCkrizSERmegOU5aUKBtNnCbdTcOGXkRao4rgS6rrwfAk
p6Udug0XiuQOitmeJwDqwEOPR9fOqd6NvpLD3v8cOGYQPCcCvtxHZZDq5pMS1k1zaJ0KEYqxiHXt
uVCNMsGeU+9yGHSZnn+nKWyaT43eBKM3JfOYfxEWHa3nJpTD8JioXTsfZIO8yLUzc/wXUZQi8WSN
A3GM8xxlvSqh2/Vo5+Fou4M9a/XntFV7/JEb05CekOMNeo9zNoQn1lXWj3OKzs1nUVC6a11lmgbn
JMdW23yPRIretZuRjWnobtR1p/uNNNT/CL5X/zXpGzv/MapC5FcpbsCBwypMgy9jjbUYbuzBGAUv
thYX4hqMqjy9OlrZTpBSYiV8nodGqdwKXafqDMPJIP4l8jQ/w5y1y6fHm257f4DtguVB3KYwSSxz
u78hn7ZY7OWpT7ip/Rjqev4WabgTaJWdnyS5KnYiwe1bTvZKgQuzQmoziGfejleMyoyCUV/55ZAZ
HxRe7P4QoAv+HfA5ehmo1H6Ce9X/bkdl3Emc7w29IIo8VQsHdZ2QpVmYYw6q135BR1r/VBUZwpI0
5c8Yd0yaVZ4nGve7l0EZZ+c8A3zvsHq3ERTFL1JCfL/5CXRc3E490PR26qXl/TEz9YBFUfmlkVHV
PRZCwi9HbwvHAPNO+r8ff+LtFQZ0z3IjlcXW1dbNcOg6xA0GRokv1ckwego+TJ6KKmzo2Rg/79yX
2/1E9QMtVvTnqSZShr6dZF2muix4Wf0h7bgI+lLN/svo9P3GCYXs1GSKUR3fPT+ooyCFZPM2WrCr
Z0KLVOzZai31pXQu1ZOKWXp2LOj17T/OcjbbT4+H28ZFpGLoPaIo8UYqXr2AcQmQZMuoHuRoUx+z
flJOQf7eZnZCTrgIUHmWsJc/OKtzWYxDONPGGFxSTe/OFQTO11LM/ZOMoN0xhach3h2uMCAfbJEC
WaoVy+79A1ZS9URPsHwJLvTDqWcnwZwCq6d3Oiwu06JPEiYJL+qbptbtKDkwWWGaceI7HHVfmyPT
s6TQevcnsimP8mqTbVJyWcs691ZM1FRqlR9hEXFsMZV0KzVsd/bddiOguUHfLgAne4F8czUXo82r
TGSDD7ooPle53h+TSN0rnd8ZZZkEYAikP4hXy9//8V2yUJ2BDszB19ViekEpOnBz0Jl3rxjmeUvS
THbzxu66HSVIQfJNIxv9N5JnnUvx77Gq5j2RoWVJbiMcgAfOKnEjewyx79thCohj9AX1o580xYco
kCwv7cIE4xlaax6f0rWA2oJ6UzQgLSd/gSO8hnQq0xi5FpPJdwwJsmxHMmOfe3WY7WvVho18JPIw
6uuYmp3iDnSpDP+GuQRyVg9zEbqJIST7iNH98NEYQsn434wFTb6zg+4sx9JeRLRHly0/cnWVSFYW
KsQ7k0/os2CQmfw0Kp3wbYs45vF63NlGCLNzSS40rqUEcbvyoSb3YqbXzaf/wmrcINSt4iiZQ9Oe
Hg90b06EOORzCO1wIa/SHi1ImyE1ktnvU9G/0DqYexOA4sGeLWVn+e7MySFtXDrYEaOBMnM7p6BJ
pVDv0tyXJ1l56sI58sI0S3dWbvts82RzX6ERD/RJrnU7ihXL2iyFY+6LuhdPaqJX3+heNI4SQKDr
oPt4yISYduon96YG6XoRF0fUZ5OrLtrp4eh0DFrRrl7FRe6pgKJ7h+TOx4J6AYSFvAgP5zo0CJte
JFJSFH5cgR84VC7OkI8Kb5C19KpPc/VD0C6fu7SJDeegGV5GWR9+6EmYvWQ4Gn6gXN4cwxJem6nn
exoQmzUAnVxkiBeSCO13b1KEf9x8iBBP6mQJxe/zAlTAsFtXliz1+fF+3Y6yYOZwQaHzAFKuDwZl
OFrKQixrowmW7hynytGGab+zVbfXERy5Je5bOpAW6ulqFyUkuWWqduKSqflkuo5OKPgbIQTRfgxn
o5Y/FYIc9oka9EQT3mzZ1TmT7Nl+qcMiVL1AJEl3xLN8Ht3RHHrwknnK9+TPNtth0R4i0GaXgzJC
97zd6qZCVVA0jbioklrjeK9BrEP6xpXUVN3ZettlXxoLwNRg+wMOr9ERaANkXPRUXyidNF5vReVZ
S1Ln8N6PuxxZRlgGWSRfbifU531pW3Pdo5kwFYc8IadB/Vl9b+i0dPsuRByoxeCDaxtfWU9bBfa8
fJklU3kp+zQ/yGKSdrbQJrJ+G4X+D4BBfBzX5OWaLjaY8Q2jkDW4IjF+Cm1+KmssWswg3LM23W4F
UCs2AgWJpSq3xuWMISHbzDQFcNsJYldLaQAx2joE2s6074+/0t2xluL44uCEAcjqbJRBS9MmopAX
qUjQ4W4i3Ssl3g3HBOF9PNR22zGtxXwGbS94q+s2cJzlMoFUgXIZutD0FDkMDvFc75WFN08Gnwqy
Ly3D6HRwia8e2znNhk6dWTzc18rDIIoJQEZIf3UazTqNVlYnxYz32r7uTg2oVl6yrm16OZp21IIV
Kpd5mtqTVgACRqnYw+TujkIkQdcIhGbe+dsTpYgubKNSVy6RZuaeaIv6gybCPQuI+6PAmUHGe2nT
WAHgZjdOYw2BEweozvCCJKmfJand66m6Owqd3dxCtExs6JSpESFkOdnsu8ZC6T7hXq47aY/7cXcz
0LG1NLuQnq7Zh/mUFmYPHHHBb2n21Dz2TTn4kpXal6SsPvVF8D5TS2I7Nt//H2+N20dyYuAkwxdK
qu5HEWIKIpywOhiF2KN/b8oUy0gkWRS5gY42JjYtIsNCnyTlog3YVvaq/RSHxZMVIcqh1fPXei5/
BCL4jDPCO9Uc3ubIatL7Si5OGXP5sn+EBm3WGF0Ssz/QBg/OqugnSMVO8ZQBKr03nmWSC58KNg2p
BIj37VBpx7aYZzZJJBzVw1LadktHA34cur2c5d5+5MKF+c0zQkSyugdlEOaW+qyKAaaDf5+TSy8m
fdPnx1fgvdvWBHtbeG/gfWsuUjzqwpiaWr00gWUfMaz5HcCHONhhuldVX1uP8ZmgAIFkU8iFQ0KV
4nbt6N5oq0CU86XQ0giVzxGy0VSpXlZaxXnA+MEXczR+Er3SnyqlC04AnNVT0YUDuKe1pze0XV5Y
4cSRSGMgPUpb1u2vyQttMvRZny+jEU5ekTlIUs+F9u7AhqQT0tVC0qFgu7bLodjThIhxqpeCZT2E
Xf/DGOs9QYLtVLgW2Y8I4FAx2GhFUuNNgW216RJKlXRSwh7HMLvTd3bKJuJARgTyBfXtpcWcx/l2
wYIgEkrkRNYlrs2Pk2186mnedCNErqg3722WzZQMyiuIN9MTCQkIDsbtYM6I6GaftMYF4Sn9MOQ6
BjG5tidMeW8UGikXTiHlHL7R7SgwffvEGXvjYjRG7Zpq75z0VOx1RN8dBQSUTlX4B1A6bkex7Qb2
DY0BFxrbY9qEJQ0v+DD46/FBvjPKokaxPJIIAVAhux2lgmehz7SFXkKtnA9YpivHvpPGw+NRNtcF
NTiaXxCzXQjamxB6nJyuHaXERkeq7f6qM8pEsZZ2v1BCETtH595Q6CzRksnnWTiZtxOyY2SPG37I
JRd94Zaz2p8tnapi7CTNe8vOzAoG0+IVSkxE9ns7FBhkhqpTTmlRSqMDTqXCnWRUvNt83uOB3flM
WAMtfaAU1Nl2q6HisuxyqaWKGcpYo4pAEZ8Uu5ve++ovE6JdiEYAEh1Ks7cTaiKwvViLmZCj/xNj
oPysCQehAXt8L1K4SDVARcJsjVgTSYPbgYoO5ZY4zENfkxRxtCv1V4l0205GRecd/8wNUkgmAOpN
7gZ2t225kgtiKdUU9mVomqk8VKodXmsc3UZPUBzT4TWrpeXzmNbZIZrSIfwWT+Vof7ZwU1RfQgSg
hu9ZLKfFcSpqJMhMwsfKo6qoXqom7YPvyjBUsxtpHRXPUpF6w1WT3tSeK0OyGxc5fXpT3M5sR6yF
UeYtzliEpu0hd6Ypc0tbDqWDipvM6KUmEfEp6LLWdBU1GfRjKY+DdsodGltPjtIO+TnER3B8Eb1t
1mfHCvJTjLSXNbnUKkb1dcrLefgbdhsVVbMe7ZcwjfT6CalSJ3oenLT8L+MM/iaA1ZTTPCR2+NEp
Ij0+LTLsonNHfZbjw1BBYHkdR+L2z0GqR9F5GpQGjEaKp+ajOtgGpgAgsBSWizadaDIv4x9lLtjw
BKiOTJM/PgluXBY5vvYwPr2x0tXULZHULT7ylI/NqdaT+VXOWuufVBmykl+bVdFhnCX9h60DHhzt
qZjVv8xeMzpYx3amevR6SaqLHkSNBLAVVKZ6NKEsVP9rc5F+hhqiKAh/EHqdis7AVDZv8JryEwXN
sZepqYbhPLYYE53ShEbwp4DsEMkHRMr6z0Os9P9Ik+ggx/AWGpnnRFKg/wZ+DGXPnMds+g9LM0v1
Egw7Oq8Y86r1MjMJrNeZEMs51b1e9V6R93N/NpTCSJ460xppwM/LaZA+8STSwKg3engtWaL4p2MN
QXqUQc2iU22n2t+RUeiaRzdfVh2dIc2tz3I6ZfR390H0Gg6Sk3mV2VYSQktyXR96KxlkNobo1cMw
RhGum3Rr6x/StE+Vl3wIpphEcXKSa0db8vSkN0U6u3wMibp7a9W2l9PSP3lU95Pov3kKO9tzwib/
FYRt8WqG+HO5BrFW61XhkLyKSRvlL9kstE+TPGZ4BLPTFAdtMFNOvKkwpPKA8Wg5P3ednHeI+ztq
9NmY9Sw5dJEuxb6iZ1JyTsgtwzO0EDM6zlJpq8cp6gQ0jOUzfK8rpVVPAASq4clJMlSnsUwq+Qwp
RKieklpR7VLhdsYzVddkcqM4m38gqGf2izEG58nV60DPDjHKMj96BV+fQwsJonJp0x/Vg63VinGo
ME83jk3XyuZvRalz2Yu0Rk0hZDjqtdbk2LwqctmWqUsLVvt3yrlVPNNIQxW6WKZ0p7LV5V+PX8bt
xc71AjWMWi7tcht8UtRhDLiqUDofild8UaOvEvqUr+8chFccEF0BYLIoMa05MBR0Rdync+H3MrXb
pkWP3FKlwXs8yublNUGUFu14epMhh64BC2WQhyGTysYPgbBOnVPFT0Ysqd+aDuHbx0NtVm0JVjB6
gLVEmEz+ePt+4M9hRGrbNr5RdeZT1A+5p/WKdng8yiZ0XUZZ6lk0dvOCrKtmRUfnF1bRjV+TB71A
YW9oMSTLgWt+Qh78f49H284JlhIYJitHPE7EdzunWnICORsS4TvlMKFAZpauHMr18Z2jUGykeEpj
JunoQgS9HQXtgoASR9/5qdPbxiEfBvmDMTrjO02/aYOinRvknY0HNwQY+HYctdXGqaJZDRFK+jGr
NOpzF5Zl8pXaiH4coRSdQlMU4c4nW5LB2xefeh0SQnAeFxOfdctIFkdj0A1kG7XVB8+W9TNRBvzD
wpYu3rSgoh91pqs2As2I967rYvpBYYxEFfmidUQTygg/zZVpXopKGc/6YpiGetJfjwfZzo5Ik2T7
Le0woDreLmqjzVq+6I5dNDuQTqakax8SyooHo7L1U5aqH7IY+RmnHbR3x2vEuKS7qFoS9BC73Q6s
iZrXUuucy1CzfiG0sQ8tdmg78fTmvKHpBqhAFrIYwG18/sir6nowJefSiCD57KRWclL0SvreRZTd
ETqYvz5ezm09ZUE60X6l1XaRO1lTcumgtETIteVPUl4MriIV2EzVVUhneZAoqnBTW7OjY5vmIv+f
4kyLpmoqBXDo0qFsPxZZWo6nrKZT/FNqZYZw8T4P9qp422uVHwmMzsu4cKvWTZlKxT8cBc7gc/vK
RC1NckgIhd1IjHsOq3eGIsGjukT0zz20LruGIV83GmXh58bUH1CiS7+ik6l9qEpJ7NQm7w4FwgxN
kYohvf23O0qK6skZIl34TRyOlselAKRjhKEgVpSb2jztfOrlvrm5GABRluLcYqdC8qEvv+cPsG+q
sk5WJ2vwO74iDWxqJGEiNWcGGpA2BmheK/jfngujsVS31Hq5/mrruNtCZ6wSC5FsJQ6f8A6nYjIo
UbyHxWwyFX4eLG3uTLbhYsx6+/PsQeo6iPi9b0lK7GlDQtxKGe1jrDr0MRs1/ZijtFdhuPPiAEjS
9kOPOcCauvyoP9Yk0pD1mCi8+lymAhEdlFKvAWuys/bbT728a+yopW9xm5FPGUqbaT6PviooCXua
VM4+hqVOfBDTrIc7F/Gd0f5fm4u18Is3cOGUx7MCdjb7dEROT3EsYK0G2PvR/PPz8Z7afrOlNRKY
dcmWkaFa3cZOiQVsPgWjz8stfUadMTSewczVQ5HbWn5C/6WevCwdmmgn0LozMMV2UGSurjcF29vv
llkhTBOoqT7wQ3UAUpfcSJGGg5Cd0lfqOnsalnj+8Ww3lzNeKEvQBVi+vHTW8vd/bBZrRiC77MPJ
L7LJeY37OfxQSIaDQF/cf2zzFN31xwPe+ZCAkyToXBE4oq71UhVdtGSGBQOy+J9CK0HEBH3ur0Gw
yzfcHgQeN3BKPiRYv7OuU5pFoGizlU9+K9vRBzVJ0R3M4z0/gXsryOtJgzD6pVuordS1UCE7m3w9
iKZvlhG3h1AxsrMskuAgUKveoYremdUiFklDBEVEGFOrL9Y6DTaYcSH7KTTUv7jXcje04vrb4890
d5RF0mmRNV+Yebf7AoBoKoKplv1M5EjuaXF1cjp1T679zigLeR6UknIh1+Q6AMmzLCrQnfaNodOf
08GZPgHj7Gk63BuFSxgsD+SQXGy1YkPRtlSmG8VvLYgSadaNdJGO+eHxir1Zhd2+RcwAYBe1V+58
6oa3SzZYcSjZViD7PeVC7RBUGhy5EswFxcBylH9Kow19vYPh+3lqoto5QfNvwxDAqJKcp6mR1dRT
A2f8NlnjNP+rDkVmHQvZEoaHf+Zg+41ayJknmzAJX9KgaX5ZQWx2L2Ud9/ZX0tBKRkcspkipGVGU
nKaol97poU5mRuFi8TKGNMdyrkkTHUpsWV/Uiq/nsXUhrUFeP63ihXyoKN8fL+iyXqv1XBobOb2L
V/UmOh2bnPsjkRU/K2V6tBUD8qlLH512BSNu2mOTJaq5E6tutwrPIacKIGwxaVsXSO0OqbJxLDBW
kVL1rNoxFKZZb3e2yibgX4BsWqZZxqU1V11t+1RV+iJFkMF3zLL/mRltf2Ljaq/FDKQ1jY35Xcf8
+lmZZH2H5769fUng4IuSY6M5wct/u0dFoMEWitijCGZUH7NmUr6JFObLMIFfPv58d5aSoSgBA0/Q
6rQmMPLWdFJbMlSgZcMnja3yEqvCen48yvbRJBgAlKB7lAsEza/bCVkdAtV4pWs+mG9zKIzBOOVj
YX8a1Sb8K43N7H8OBuunx4Nup4b8NgpqUFXp8oThezsosspZUxaq5lOAcTzcA+NvthMZ746lFxIU
Xwn9dyroawuxqUr0qcRbycf1MP6IdS1H3R7MT2Zt7VF8t9sCxAWaKZck8TR/vp1QPlpOJVH/9B05
+tnMTvcsi2o6DVG7V8q7c0uiPAcvmtIU0oRcmLdDRaaG7XWtGT4s8FTC9JdmvuSYJog8PSs6hoiH
WB8qOo1wHVJezGie20Nt1qUvO7XdHNV4rKbvcTw6yJL2+lLcGnU5eQqtPr7WUxpOh6mR6v9hihzG
ny0oIuGTipxGfjQLOY5oR7JxRFZEHjsudJU6oNUpa6e9KGdZsNu7iwNOzx16cOwBcKbbWSLGXgSD
XWp+08b/lV2teZYunquAZh81bv+d+uh5ShtMv6Sd6PXO1lw6dsi1iUYWLtjtwGbWzgOAt+prTml+
nHVJ+jczGmXnALxR8Fbzo8jOI4D+CuOskboe9ZVmthvDp/3J9oD+jUtmm+IQJl33WbHa1peR7D1P
hii9cRqqKx4D8aE0uz0jte3OXXx9edOJJ6lEKsv98Ef8Sv4mYiQHbN/CY8IFqJS8ZqxLgPs5Pb73
1C9dfsth5AFclLVuh+rMMswDymi+LtnxUcPJgoIIVZHHo9yZEGxieCsgbAu7ZMl4/5jQFMqdHZm5
QfoRdd6cFbJb5rFMocl0dhKO7TNkLQV8YtYFONyUohFySx1RtYavhJZ0mELRfTWVtPfCxgb0UOyI
7r9RmZLDqGXVTq/Xdp8yNvg4Fze7FUT2dppO3hDyIXXrV1KZHPAoDc/2ME07n+zuYmJeQJMtaDjC
1Lej2DRPYUHRG/5QQelLOivwhZnUp7p0kp3benvimZC1cMAXXwZIY7dD1Y004jkqG/4EGxOdUN6I
VyfO2+8R2/aQalr+v6xJxN8BUGDohqHp7KmV3pvs4mCLzyUVh817ocd61FeVxJJi3P3XKEX9J3QV
w+9spj1I787558lFmA+WCSTsjTFJ2ejIUgSq6SPe01tPTS3S0K0CTGZcxUoSyyudaPhWtnGTE7yO
WX+WnTauP5mNYs+HGi5WcX58bu6tPwEzrxjJO3HqakPp6WSh9tmYvh62ExB7xi9Rpy9VWx/10jTc
NlB+tk54Usrs3aK+0OTpkYQxooBAQcq//fQz/ibDYkfjEzrbXh/LAWT0sDnHTSd2ZnnvGy8aK7yh
LD8NALdDtdRMQFEjy++LUXWhM5m+1JnokaSB/vp4QbcMLaaFSA0biggEoGc1VjdgWl6Hg8V+6nrp
IOZ++J1kNYqMuZTPnwelnSbXmkXmT0Majwc6aoP01JWdeG2T3BzPWqpGeyDJnXuDvU3gBYAAerim
UPVF2LV1Gdn+IDf6pYTF/WmESPbl8dzvjEKOg1gj2qeLU9Pqi5pxWNE+IhzfGsQI3aRoyx+9YU7v
v+uXFgb6nciy+VgrxpFZRpaYpdzmRclTGEfT9DoYynBSIlPfmdEScNw+2EBKZKZw+xaR7jUoaCX6
bIletv3M7vqvvREFH2DWUbm1MtmV9UB8e/cKIloDE5jOEQqd+urmLaSyVoGzbN+0gsytuowuXrvb
cwy/cxwofHLeF0lN3uXVAoq+1ULHTh0/zQtxDGwhPKW0csR35WYn5LmzJd4a0+ADLTJia31VOi4F
PK3M8c1M6Q+9TqkpwIto50m+NwpQMe2JyF1yr65usVCWGonGRzZeataeEceOp8m6eHeWSz7GMSKM
4WkkEr+9RUYlKog/0vA6V8I4F+UgXFkL9vpa7swFHhW7gP22aHiuQjMT7WAkNZB/qgYt80Rspc8p
N+QOHPbmyXKzszmnb4K+VIwJztYOonYyKFaO5+xVz20xHyYurfmrkrZF5poG5fHnhepSH/SgMH71
uTKb18HI5dFLSrWoPiNYro6vmEpCuyDCajKP2Bx36kVRQkpcg1vun1hGX8Wt8Xh1Dlg7Ofw5FYX0
lAVgVZ9seyihcshWQUUlNoz8a4NmybXjaokxpDU72XXEgOIWQgpT9rPE0bL5VFqoJ7hKGGavhUjF
9GUo0MNPXdVMdN1jBlr7oWoC2EBaKMWIKeB36bipaiS/hhT/zdc4MbryqVFL1TjqiBgNH0bkqyxX
VsCI/xkaOZ6Rp1Im84Okx4rlx05W1s8xpgkBDSgDIlKFOjmUFud2nlycL/rKlVAjTZtDCFNQ/6l0
+O78fuelYEEqfoPWufO2Ulo9EQDCIJPtC97/g6nl4aHLUYx/PMrmqltGoaWH3rglPllHYq0kKSrN
ULZvlyK5mlgTuXkf6h8ybRyPwZC1fz8eb7PPF3l9MFcLXIVOn/Ut7ui1U/K3ip+IuDzVKuq0UaMb
757V0mlIjAnsAKhtrk6TQbuGjMaE6jeh1RxKK6lO9KJJH4xqlJ4Ntd7rLd6uIink0sMML1oBg1tl
O3kiS8JsWs3Ha0m/4nXnRG4ES/tbGGhS6MoCw+PH67jM4PYgA3MwM8QBFgruGpuaWqerUq0ngmvy
3DoYVlX/huAspWc17wz1HKpqWTwZLYWRp8cjvyn7rYamIQcuK4xm+ozWZUt4hIv/nOP4eTuK6VKN
TvYrtYr078Ya0vBkpar4gbUQNbwsHcMRMUcHIRXhBOJ31eWt9Oxk2ES5mplJzoE9acMY1Kg7f41M
u1XP5IvNfIhj+mq9oR676h/NykM040QyGV6VNiI+loA9zUHERtn95RBI/xeovfWdtlKtd+MJMUJX
hoP4b99StN152t6eydX0oStR66JTY2m9X+0tRVImYdIq76P2Ubk1lTY/cQZDd5PJMX5q/fStsPvD
hIT+r6bs23/0xqz2rvH1x1/wO0I64B4o3gR2t09SE0HlQr/A8aUkjc9D1ygNFWM1TL2pS9MdFHST
+FI90YDtFiV48Jk1OzoYNFLPpnV8J4TEOJAzufSt/jBHSh2FVJ+LQv0c2jwCj7fZ5qIgMaTBGgYL
HA9awJYj90dq32sNLSigU77Khj51LSlpHtIu8t5RQENgPgCHktubm5VsrFw20ji5DnEp/h6kMnMR
Lla/PR5lE3nZjEK3hALRgpms0V2jnrHwSovk2vYcUCtX5I90T6YnEK699GpzE5G3MxBIAYgBaNr6
JnKGNkdRDdwlczCOMMd/xjS0vIAe/E700c4ttJ0Y/a0LtsU7pSKtsBotjIqxDKsqvDZDX3k9Q36s
skq7KLl4t/0g6AfMbPBxJgWopN7uh3wcEcTDruKajCU1nrrJT3026O/edcwCvUSwCcBIksbbUSSw
OiKdmpewCTKPuCN6LpPQOb93P1DNoIy3EB0o7+or3LGOrNJKhyhl2VItPFSlU/2wZxp53aQtIvnw
eLTNU0HNhJeWGVnIAVPQuJ2TEcSDmQ+87rIRzq6RI6Lm1NKvpuo/SElfnuGS7kks3tkXvITwzVF3
WV7g1ZCCG8mc0y69QnCvngOjo/I1dVLG6eqC/p/H89veFMgZUjzhuV96EN8Y8H/cFJE1hrocVuhD
lW34yUGH+kui5+Xx/aNQe1V55ReFp/Uq9uoEIpXZ+RVVWFS02s459s60963uzWWpviJRybECkr79
VlGYKAWSBflVFXZwojPF/DfERP7He+eCbpQOQWrRHAcJXo1itvhfaEOQX81gTPEOwS8t7dCifDzK
9uFgFIOPQpsYypXrEztb8qyWbVFcy0ybzzn9XEdnSucT4k3dsy7hS1sjFf6hq3NzjwCz3fIkem/m
EWQkSyvH7TIGg1LBnI7ya6lY/fCqNrmZXOiKUcdrgx1X8WVSK/HTrAIjebem+5v5ApopiBaCbq13
Y1tlrZIMbXnNInOwvbJyMJ3DUPf9R4ziOTUhQiO+ICItt1PM4imwZjssr0E/F6gLYBZp5OicOZlp
vftSXMQWeL94uZBoXceaWpKXcM+78lpUszgBjpjXMunKHUx4C5Mumg40RyFoQ/QCw+Z2RnGbaEKS
svLaJ+nwZKZ6eoosKTiTi8VHdajMQ57DmwUet70Rj6ljbw/6peDO27met28o/focdcraSwFjvXs4
2xkwpVVeK1x1zkNdmG4+RMVRk5rgoKSU0R4flO2hZzy69UENQd43OEZZT0ZthEl1Dco4oUmrnvAP
LvYC13uzIqnlwV7EQDZ12ELNdK4vUV3p6wm9WXMSr3ACuknVoDrms9w+PZ7VnTNIgyDEZ9IU6I3r
nIjUZW6mxqquHBXN43nSjjHV7ZOTwW+0ZxkFhLoL/3086J2lJD5YIM+l4wkQ73YPcW8HCCouckSB
6ngBwpeGpxLB2juf7M5igmyBYNO/hRvTmgyswGsejUmur2VXyP/FZlG+5qlZfGtx8zuqVfxuVipN
YjRq8ZbigIgI3SousdVm4Ma2qyvsXO1lkc8+qaNOlUbT/368gpvSACNxrwBHcn0Rsa6wyKapoXyG
zAwYRju2YVb3HtkOPVa1miJhEme5/NWc6Nl2+qh7bpKq3PkFdzYOYDKtarDQuEGd5e//eM9bodb9
PCftlTuu1I7c14161JRB5C9OqVT1M6oG0mtRyka5kw28dS7f5HYLdYYCKY/HEgKu1dKjKE7gBAnj
mtV4Zlg8UEaFYCq6B1X4gtZnHT87FcSojxFi5s1/lTXO1lke8qT9q7D+j7oza47byrL1X3H4HWrM
Q0dXRVwAOXGmREmUXxCkRGGeZ/z6+x3KbjNBFbMU9z50hx12SGTmAc6wzx7WWnuBPOempbmY3xWz
LetzadKceddNat0KZpJcHN5eqvUmhLvAVmCNBL5ChGjHE9WPIK2HRcluBqto/WFJz0IpuCn08DO1
41+NlMRgAHDIFYlo8JWmqqqUvWItSXETla1Ce9dsoOGq/KvhC6Mg04yRElAmYqXVK7VZpXZ50TU3
dCo0PcOQnB1b7aPhVKUHUqI7ceesN7sYDsQecTyRBTU6McMvtlqlA9q07bm9iSvJ2nU6d0zmDMoG
XtjgjfaU7dp5tDdNY4aeOtfRCSuytlYMDysPJwn3iHt8rXeTdVXb4Xh1N5pEnxktU8KtZEKwe3ub
vB6Fc/ws8oBVxCSvbIfZIvWrLWF/g0CNfVlDecv3U16Ppzzk57LIy9OjwnJXyIggh0C+3Fz7CWab
SYXT9+MN6SE65qhaMtm71lnkM7Rll2Kb2UvyRTekWrmNGrQmFh/mElKxIAM6ZJJsuW9rMhgq7N6s
CuO7ZNDkZQc7L5k8exhRl5kHhGYgijpJ4vapaS+7MMjNx9SS87s4IDfh5k2U0FbZDp37Gd1XWA2y
9FEzWzP5RaeIlyVtQNwr5IpEkuJ462gphMWpLqab0pH+UAc92kVlYp444a/YGWIUGyuIegBDccxX
o9ShaudxNZOZHRRl00xGp7s1oLfZX6QCwSdnmsiKSVPnoMwbTmFxk2mc/l1ihHa7pal1ghZLA7TO
nZC1kXwKTdr4i6GR6LPATubYUtgli7KK9qraHkn6LdXN4Ng427liXUl5T+H+eR//x9fpP8OnkigA
nH3R/vO/+PPXspohPUTd6o//vK6eig9d8/TUXT5U/yU++t+/evzBf17GpNfa8nu3/q2jD/H9f47v
P3QPR3/YFF3czbf9UzO/f2r7rHsegCcVv/nv/vC3p+dvuZurp3/8/rXsMV18Wwj39/c/f3T49o/f
n4Hd//Hy+//84dVDzuc+PMRF99unuPjKt/32UHz7rYuefts1T8XDt7h4al991dND2/3jdzSy3kH7
Rc8PSCjYOqDDv/82Pv31IxFlYg3QExE3LUajKGEh/uN3RXuHgReYXEFkZEF//60t++efqO8gq2Mq
SXbLlJRpjfzXMx+t3t+r+VuBLHPJ07fiJdm7f5sLEnvEEpD5sbrILOHcrE5Q4EiNLS1t6gPwNFt3
pD9d7JoOSVuvcto6IxmSqh8lc0o/O5EKSSKilH0zwA//KNPpWB7VPESwXw22JD5a2LWK5FzOvbEP
isTxe3qqyhiYqHosRgS7JWOOPs0dbIUNsrr2PmnVE4nSZ4DM+oXAtEBQEiVq0trHhzV20FrREyT2
xpiEN9p3+Y1ejaWbIB/uGXPbovLeWnek7nVfnsvsUmta/ba3q3QXkQ0gK+M0XhPGl2VqfJwsad4i
EY5UTqR8hBtvbIKlnfdgXX/NU39eCLD/aPbRCwMuzDoJajeoGkpzmvqzlufbblymTTjmn5DvHLw4
rynvBe0pouwqjf5jUJFKodiJt0m27XiykpxCEQzoxHeGRP2YJvOnakSeXOnx20sLSVsjrDaT2mp+
ZjvjtuoL50Rh9/l6Xa2XsK6IixB+IRu6cjStuhpna+AR8PGsjalFJKl0pbifFK33MiOyLmWkmfxo
MpedIiXSJp1p1eGQyNqY5hydR7GiuVqVfq3yUUIjXpJP3NzPbv3qCQEfs5mErDhNiVbu0GIVGNLC
YpK0T/GAvk/pAZ1yh05xBxB1dVN6WXJtAjxd5OlMzc2LTPuGW+UmUu6lgeHP1FPCHAXE3Ft629fo
naQ5X2YE1yX9czXh4bbSNnY+NP2pTOqxc/q8vsBOCPtUwE+ADrTj9a0j1DBzKrR+K5WKuwBQ98vC
ijwnXehtLC3VqatSfOHxXJkU5yHLEHIidrDGNNnGoDu9oyS+rnJyRjs7j4v666gs4b6EHL3J8jS4
VHvtse8Sy63KfNr0meJs7NY0d2QlsxMP9HoCeB62lQGiVcBVVm5XjxxjJvc8j9NMgwd+UPXyaKz2
GFhas0v9nxDy/3/X4//Ei0/4iP/64rtr4iL+9vDt+c67Kx8fwvLorhOf/uuuk99xYyFISOJIpI9E
P42/7zpg4UCUOOdE0dBN/r7rlHfEG5QVSKRyrVHP/Puyk98J3SliUNheJKXMX7nrXl913HJ4b5Rm
aLT9KnlMCYXGTSHw92gc+90AEmczTlPnv5icP2/Ylzfq85l6cQQEjxehW+51wYrj7l55i+agLkvf
poEnQUS8tJZhmjdZOxhEsDDwviCGIkmuaKFrcv8kk7JZhjiVXaWbpuvZKOJ5S1gby65ZyUO7MZfS
bLdzDAeCYm0Xe20kq9NFpcFYzYd6zjYLqjiPei60/iWNyhbivt2npdUja6sWUI79oRZ9qYXsyJfF
qJqbZtbD8Lylu6blBrTguc1ion0XLcmm83A85sY1FCnPvVYOE+MQZJ3dHxKrHm4SraV60AzVdDXY
tWNunDp1pN1kznXjIXtRXORFmKK1CtIYItESREIbltfz5NFZvo/WWBPCJWF5nUpR/ClmyRNPbc3+
U01ibPQavYgbV5eK+aLPrEQ7zG2jHwQN7mweY9DSZq4ONEVCYnZ0cxLX5LBiLLdXQuufaGVUzjpo
xl51B4D5d+ivLZJfklJF37EPWrcejei20qURYY0lC5CVLOrQDSY9sD29IzJy4zrNB0+HSnMlDan6
mIa2lnoWKP1f4+kLkV5MJBaSSiQIE6Dvx6Y5zadOtSitetrSOvtW6LjSM+JUvnF9w/8YhotLdNDE
z1unJ6DEgWGD0+fNbTEe0th63w6K6ped3p7bGgoycRAE50pS9h7HNrmYgiTevn0iVjb4+RHQ1RUm
WHTJWCfjyakGk5NXkmcZUXsJIEPbx22suoseVZs+NtUTJ1BEOkcHkJnFyPBfzqKwHccz2xES0rYh
kbwqnypPX4zOR3Eo9YrCUnZvv9pzNL0aiwAUZhlRl5BIFTbnRe6irqIgbu0k8Co0b75lvUMLgBq+
xL00D6bqzhF0alfTCmPxQY0bQCaN9qYMZflpBCOfbrUs0S6oQkdk04tyuK4HHn4XwGdxXF2jr3I3
dkbnBbRki/0aOaLObeyo/kycUb1vuIEvosKxLmkr2PyQ4Pqlm+xfhm9HId+b4eD/xPtOZMH/9X33
I9C76L/GpL1/RI7P4aH41N/3HNcHO0tI5cDmEKIif99z4u4jbgOJTIclASP9K6bTiQRJ4BEJErlx
7NksfwV12jsgNpSQoDSwlYhdfuWiey47vdiVBHWoiQKWFDVncF5rzZNmNrqgClpUiGZta85J7GxQ
vau2chmdOfVkfM1No/4wRk53kSkktd0Zw75L5/I8NqziKYsNvXStzppvi6W2dcrV+vJAA5ToohvH
4kIILmX+UtImyFWRVbxWp+ZCyx39JpVU56GA5X4TwnJ7L8Wx4oU2yrSX7RzlZIQ6oss+baXboG6j
PxQ6aGxzCaGuTWfQjHKxi1vuwp77IgvIj3V/qrL80qb+X7ddhbrKv96uN+RGuvK39/HXY7dMfOqv
7Wq8I2NMllNQPfjfS7fMeod8JOROSrRiH4ta91/b1X7Hr9LpGZdJ9OQQVOe/tqv1ThQFAJ7hllEz
Atr3/5KDAE1OZRMkBhcEkcMr5HU8hEOWtPmmDEyJ270ffXLCFsQzK2O7FFHm14AOzmbV+kB+8gOK
jcWm0pLoLMsWlN50M95btD8H12Db7gCG+8LMokfQaf1ZBG2Zfl31udKnkxtLg3MdwmY6Q/rxVJ/O
45KJQR85Yi1qQ5gF6gFcdMd3wVjpShwoMUFOGTQeUm7o6wXxDdDd1pNqZId6NIDcF2v9E29zddcx
pqjXglbGlYBev05ehwbtmou5COkoLqdEldl31Sr+cOR8PHGpiovspUlZD7QK03tnWmI7yMKNrmd/
NEmYe3bu3L39Mj8bg7cBpyB2F+nW4wnskCNGFikON8jAoiw+tqMvdTTIe3uUVYlbrBOpNgr2Nm27
CAiM1asgQCeXS5VLfmP3jh8iIVTmzucgNnZO39wPTf+xaZWNlXbKNlmU29yebt5+gpVD9OMByPYJ
lwwQp7zKucGgpk+K6M2OGOJFVo7p5SJS7ykZBX8Yx1OkubUP+GM8ko/cSmSWQD0dz2tsgM1eiiDw
ox4hEAr5j1Eelm4rIJpBZl3Tqat1G0O/Nfrk+2DWH95+3R9Sz6vN41BgBoBHpgl00CrNpBWToOoG
8SZ2qrPKqK8yaVE3upl8D/tquU1NA7M/Frt8qDS3sbJHXUu+a3GGVgryhRFCh346Q38t5SXaatGi
3/S6fVXHxm1u5Re2ZF4tSfpdbgEixHbql3OmuUgeTm7Z14mrpEZwljttdJMqdKLDS/42ZCjZNjL/
mQPtdtFSzS2W+IOh1H+kgXnX2vpt2Ri3tszIuhV+TLQxQ4AvebQqizBiaVpfjDZ2QeGKx6A22bph
Yd2NJe0Eq0m51fvwMQBnAJJe/mLPiUPzMH5kAIj/IAdTtzHpTuxmER3rzXZSvShhqKwtcFhnNfWl
WV5u9aa0/bjlq6shv4gT9TahHe+PN6Nzy+VM/Heu18LmxVK6KaRxOpOtOr2MU0QDi5K3spJpuSyW
3Bun0cYF7dQNYjVXtYZQ3WKYXySrLT53zhj4c9eS81OYOSmPEmKpQeONWmenBmXiFnX+aKL3NQ32
lQHsZJ+25XKZpb2znQ37zgxMEmJZslzalT54VoQ6qaGF8baIi8Hn5rlSUHJ0we8X7iRZqFlY2m2V
5o/prH1SY1X1Hau9D/Io2+QWj6DExfxRrGtgFReQIG03m7LoGvjyJkssWlpXNp1ry5xed4Rz0Aka
0XFucbxJTPLzNE56m7iJXdt+1IXzRyvU1I1cMgmzVqLOqRQUNSPZ8ZDUvHKizNkZzTzv6tm03SqK
H4lEEw9lYJwmXH83dEZ100rRsh1b0aeiNG7LzDTOS5utMC2TcT4yDbBg6eeYMlKyIAwShAHwKklL
fSOloXFAn0Q3KLjiUMb5bo/VvRpZh+dnz0IkxOXCOkACHjz0fB7GQf1uBtJdPfXVNiJkduWFlxzq
6Ls5h8s2DUfVC9sZMj/oqidkFbuNncz1Ph2y29yMy51dTuom1njulP67Wydo76kcy76RmKkfK87k
ZtnY+krLPDlRHG61pJh3RcsRtIrunl7dbAUj/g6trNiVc3PfTVa6mWyzcEcpozd0zmIWzcT16sSV
lznKraOgnRUPPJmU1Hw6KC7EoZEHvnjs+aWg4q/Fce+jtKGQKIT2Ubh09Qgl0olsHZqe6XfU0Fo3
W/LHuCFyH5VLNRiva9m5y/s+cdOpTS9rMh0bVI+cXRyg8dKP+u0SDI5Xt5Pt2zbqd4Uyboosttyu
cK4UkeVIOEiqGT5qDhMzlwpjBM29oZYXulTdSxIzNVvxZ4TGel8eWTAFyS0PWVzpLonN+TKyItQ9
0yD2jEEcUWv5OhABeJNt38nLkvpBLt0BE6CnDX+jhZTF2uyxCDmyRBF3LdJIG2F8u462wHXb3Ce5
etvEFYeWRI1biI0vB8ioKk2wKdC+9qjCGn5dSoWr6ZiMBQnRsyrupjO0X20/NyXNXWBfQ2DVoyut
A3HswSVNXAuRW9doeUhZkpJLeeGZxszmiFbZo4EPDkoN5q0bL9S667r3mqHMv+ZLdEh1O/ao8ydu
mzRwCaLHQevvm7y5z6Cm4GpRCrHMBqNssU9sWFmIwUTfsxg2x/M5lSrrLkeebNcnKAeEc+94TdmU
+8oeOBWhwbwNbBJ7kO6mOWVzSc6Zk2ZQQ8o5fY8OTfZpAD5EBBAk8w5V+yd5ZGrVSZM2ks6nAlm9
zVLaM3FlBg9tYkyuIdy+wBGmsZ6UC5pfSmi85Iay09qx3kAXRbOuYy2pv083toYRhIKVbhr4Kwe9
CB13bNjaQd3Bw2VRpH1Ik1M/a6SHeQqjG42evB4g3XLfqxj81CjvzbjQOTZw/C70oKUDSrio75Ul
DsSGnpvzwZqxtFoq5W5HC8LSTRHXdVOll/a5ziMrZj/vQnnmIeYBS59rtw3ASFL0/eB1aZWabhAn
7ecmiyKSZQhGGo3xAG8t9XUlb/3RaW1fjTT5fgLKcd5OdbUNarn6okj2tLMRQrqUMnCnPtK6j20o
pe9Rt31QYIHFXpyI9Utk+MZBtUig+hR1Q2Vf/1ZVabmnnjJ4achhGTKLEw7jazPNaktj09HekgaU
78cke5wmrmdhnKqSHUzq6Ls98b3V0Nw/X4v4rbfzCGioaBOyjzQwdCskgM5z4WzktnGlLezDwuIY
VBgMbRl4odxoznV4XB76R9fG0CHpXGDBn20E0ihXclsVH+ir8xhmVXBWIQzodqUaI4Iaijslu8sG
yAOJaYW+sMfTgmZvWsbf+0q9qbT+simtr3qUfSms9DydIUQuC15CO6ELi1C0g7qurHpNzIFTMXFb
MFgzTkdmukacPrcNms+nWk4vZgqDG7QxoDXJVuBy6A5qOnxI2iHfot3R+91kTDfqyB3Sju10BmaT
WzHt7u1CvKYqtwzKeczSevmjjx1K19FjHDJ/aRN/r0J+W6nFoRUOxrO7UCjN/Wymj3XCbKIQoG0M
m0LU256aiFCO/TQ0ygXkh95wUC3XmEstJ9SDExFtMhtbZVrSHUVUrm0ctTGmdLLEEAQpSZ+SWHmm
oh4NLJKEoPgQB0acA+zpsYdKO6u2bxVEyC1ruI5iy++66EzTB6S/M8pECszIsCAnLjeZjz9yiSrH
J8Wq79F73llpUbi5zn2+6BouW0qP5KamDW29TZrlQzimiRsSuHlR2x6CTv5q2J3kaoH0mWj3Awnx
81qxqy1pkbNICj8qbf8tUbM9ChMUttnWQxZ8r5qk86I8PjPDGjctG6YrQ+rSs3zmLBcBhht44mEU
vjt5ag46e85I9CutwOokGt2z8gwLCdDoerYrkxw6cjAerCK8RvgaXjy2C1CnOXfzKp08qVq0TS+p
J4BWrwJUihJkgPFXwBHTs5pY/2Wysqws5LtjW/Ipn0ubAdE+j5zBYbHC70mF9eRi/f72hnqmaqwW
VjBGgAdS1gHRuAo9qPQVHQ1sJb8QM8Xi6AfYJcstGvThpm2XL71tHWpRYM8zfTcE9pVwJ1VqGm7u
DKrXdQQAysKdK3wmecQFEqvc4AzMWvo4Aen2c2zIUNiHOR78NrGag+jSW1fNvVbh6fQLcU2i3U6g
kVCkTZHNjyu8IK59FfFumkzot6qO6yjcTWnBc8hxwtHfI1ugckm0GTYgGuQOr42g5dmnG5rK8RbV
vrNbjojE/ZSmjbRHRJ5PFsZVtfCbBFL3E8rvdyXputhtx6TwBXvLXwKu8R83IzFXOHIxjLMsbSDX
zPRgbBsHtGyFYc25izOVW8FxaIiOY9f6hCqPPXriIOSUWy2u0QZfug3Oc3BGrWb5QVH4pXTZXZnz
7xq/c5QA/vfSxLunUiBp2vVX/Q/MEJP2erHPBdToCAp0WYKleWqah+5lgvj5Q39l3NR3pF9p+kDj
NIqAz3WBvxLE6jsha4uuNhV5omIBUPkr42a+Az8qdHRADIEJepFwM99RKAIHz19Szgbd9ysJt1eY
CzLN5KkAmfAP+ZC19jaQ/dac1HTy4VC2dHevli9ROu16PZMLDyRKelPiYFyWWSs9EtyYN0mp6xTm
tLr52lvFdNGSSLhyAj1/L6lLvdNCpK5+ZLZ+ae/9exvrf1tC135zc21BlH2Nfvsg0F5PTfFcdf8/
RffQfO3ir79dADxrX+468WU/Np1lvUNoVkDhqT7DBBTSvT/2nOa8gwsLghExa12Q3kis/bnlJEV5
R9oSCW8+J5Q9BA3pzyyvpDvv/rsmL8rlv5DjPb56gF7IYNgExkyozhAUrVJeSTxPXbmEkYfQY3uX
alZ63S3wqgaEPLaZNjTu0qXyiUzfM2bq79tHsFhMFBaoBaJqJrqOi0Tci+oc+kZBNulwLEhU+HVP
EuIisx4b52JJ3oMR84bmtlXf112yycuGGD/zleSuLj7ocUoi7ktvjG5pyYe8eWzUejsoEjm6vRoc
Mms6EEAdzP62QAlxCBJv1EMc6wvVucObwOdNXSmB4pcuG52uKnNf7Aac1QoZ/aQipeJ4HX2LXxih
n+SCn8kcb73u6rIFGY9skMrrkia/jK8o6bu5S+FxC2DputoQAn8C56t4VJoPbw997Di+nuh16pue
KXipjByYfe9q03hNZB0qyaYucL4n46C3JzyLlQ17PeTKZSwNuM+54M9Uh3azrTfbzieF6mZbYxfs
ywNsoe2JPOarPXy8m54p+S9201yWI0aVEaNDvMmuF0/fjifQcD8dApwSV4BsQExdbVgFOLbSqVLi
TdbXBck207gJ69ory0958uXtJXuu/L/aLS/GWu0WNPaI5eiX7IUkS9zqm72rPzb76bzcjffFVfgU
nqnXeuzq58VttKPnoXY3Je74+e2nWCXjn5cR3jJVDEr2lE/Wyvd61vZNkmSp10rQS3z700BQZrnD
vKlMNwrdWHH/wjDjk/wc9CpmcfXmR2OudmuuNKbcqSljaukGuMiu6BYc8anMAZKcUqX4yUYF2I10
NLh/LB+Cy8dGqLUlKZcy2lCTltC9UM2mWxSAgm06R6ZflJq27yG7bQtKEpe5NfdgG835I4iaXshM
1+dV3vbXgK7Ua6Th0qc5NfVf23VCcB2egMB/sgY4J6v5UAxJwf7FkqsbEWlxVTZ9x4mDc02aE48G
D7EfhI1xwmQcF3tQqHpuIsCwIBNxkNb9C2UldzIFsCTI2ueEQNhsFVRD92/vL2EFXiw1uDLeSYCc
qbZzw63BWPR3G5LYBrFr2rOCWHFp0mEKNVTjrpHl6noqZ+u8yZGtJfA2CW7lxQzev/0I6y0OGB9/
DXwr4uEGT7FGJHe1OtJJ1VH2am92m0Sf1PN2GMpNry6ZZ9P3aQszMT2vDTlB0lBFiS6dkvdtlwQn
FCtW1oW6DFAVHEtqbHBIKe4e78SldLoibMNq22nm4kq0Cj5Pqro+6I39pMXWuO8iOzlxB6812cSg
XL9Ai3F2hTbs2k5rsFSlImLQeco/VHkvb+PeoZ8DsK59pGlN7qrRvPh6GNgmyelZI/DS2mb27IXk
vtsraXGiu5wivI0Xu4JnskUTaCBCuilamKxM36DKEV3el3obKZYBunpOzwNr0Lw6bYKtHNjf0jGD
5haXnhLSf6JzavP2xKbQ1o8AJRPMPzAQjALCvKtpMZagVqSGVppm4iiRp4+FAuQvG0gVIkwQvS/M
RB23bTnopGn1CPUIujKUF0HU1A8QbUpz6xTjgomc6uDxxLOJfXA0PRxKlMME6Vb8sxbu0cOxlQAN
DluJ8sG0XUxneZ+QS98XRpu/t4wurl0Z+SXF18J5+opCvUG21NJmIMZNk9zYeZ4r7qhaUrmx6mX5
GKvUgvxffEpOEpqVUAVRo+D8vBIxUpzOGq3C3GMAgospa/J7ZUwDd8pRKQFTomxTjRy/bYUyebSp
OHSjYW5a4HBePKu9tzho/0UxuP8p7PoTqZZX2148HY0LgUfgUsO+Fev/wlmgrtVaPeqLe1KxFrpe
MNzcLo7UrZGTT0iT0DorlUDbl3Ez7Gy7yUmO2+SogCK6sjWP27dna72k4nGgAJOQ1sHYg006fhzK
Ll1XhbK5T3Srhq8U1tuuF6m94qSK9k+GQmKT6FYVAlOKRRjy8s3lzujjvAutvbOET3KzdP6ogezP
gdifcnjXh0iXqWyA8wNlS1UZwsjxUEpb11NtpAFS9MnX2YmTXZcrka9qBUC7rtA+jo2u/ZHUGcXb
Dp2wNGkaz6gTm3IoLXyBo5YnzrW6Ni3ikWBOAmIA6Qw3WczOi3UfNcyYFRnBPiBz9W3KNP3W6Y0D
6p4SicC03CVRXJ5nUUcNUmrUj8qMlN2YLN12GuPcrwKpB5o7mBEKYI7m69Tjzjs6Nm9Taizva+7h
jTIszeFXtwdPDVaSKI+ACRrk8VNn3Fu22sbBvh+s5QINP5KBfS2jFyfPp86tWP+X1oUZEnQEuAGY
QPRYhWPwYoaQP+/iJDLBvBplfZGnhWVvzSbs96RLKsPtnS78w7Dz9ikKNG2rJgp98ealKrbGEHan
lNee32z9NLCegGqTFOEWXj3NbPYppWw12BeUij6XdES81SejvUWRlrptFqBQ68YGbRm9zhikbwVH
K3YrvdLBXcsS5L4l6T6WRmXYh2GU2nq3DH250Q1UXN1Iy5x0O3QDDXOHJnnIjcQo91ZuyNWutAwk
YJTSyD+8vZSvLjcxv6LBDRLeYFKVddDbRUU9hOgJsAOBgOf9bHlaEy17WW67jZFnxbaQ0Rw3JLXc
ds2S+bgcvyj6SvzCMwgGqm7g2UEkX60xBTz6JXIKanvutnGVLYS/vX4Wc4ed2E/ijK8WEN9OtG8V
1vYV1hF110RORlnaJ30VbXptiHyEmdKt3VPCqFtFd2lE/lmG9HXC+vx0YBoSMa5g2j67fS/2sdZW
iyPB3NnLRhz6ZUWNkD7xykZJq8KnjZe8yeuuup7NJDvBcVvFL2J2hf8GxpdKkQ6a9Hh2OcltEk5x
eND7Ujsbq1Z2g36Wb4pWn7146r+8vaPWbuN6uNViTl2Uy3Yahgdziu19LUfGoZfNbIsuQOkPRtD7
wEbSE8v6+hYRaCUkhVDBhpm9FgHItYErBInmQxfaw6Zrpc9WgWS7bI3ViZF++nrwSwQGEUzWuufO
EKlqZ5cKr0dI4hs6UsiyFX+xliE40/JA/2DIf+bV/90AlAUUOEHYnTqgPZpBrBYw1Wd7DGpeLlKr
ccfc3mmou3jNSPe8tNdr7+0FFJf78RFhOHEMEVkjzlhTwiVtbFDfSMIDQPP+gRXLNvRt/lDFS1a7
SFoUG7uBC5Lb9LQtpehHEeFfvuzr+RUKhSCgMAZgpp89pRfnZFrQH81r5leL7OKAsGDmZioFNFRJ
cCDjCnVPRPxO+V+vbxnOBmxC4ePDf3uVcEzsTFFmOzzYYTVNbqT2PTlGyYDN0ZfB9L0o7PCj2gX2
fLDVQDmjl5RUk/4rwi/lBMzn7RV4lnRdLQGtU8jeC80nxGVWngp2eiqW1HEwiBDPRuCte8G+98yo
bkF8oVDdFo3hq5lkHJw2mc8UB221KmicXWDJNR0rs+CW3lay10VKuefM92d1Ms73uZU0m7aQ200+
aeZ5HCTVDYX//oAWZHqga9XkZ0Rgh24O8xtlCrTLbtayM2q4CiCIoT6bZjvzYrv7xTYn7HGMomqw
4wgmUKBZ7fFRj8tmoQXCfuojv1GvloZWOMZ9UV/Fg3rCFL/eYuDdSZnR2AS5EDirxwZxShCnpdNy
eIhjK7qse+feUkL5XKnM0XWq7K5dslOiez+5ZhkThRQgnGBIuW2Px4wztVvCzgkPYRJ8qxQt3Jtd
NNGhg955CyIK+94KHDdznNS3O826CMo5OOG1vb4HeATuAMI1WgniTR0/QhnXSbeoUnhI7ZJuQ6bz
INHG1zdnqo/UCJMTZuS1SYa+w+TCoqQvICXd4+GKYim0Kgyjg13M/ZkiIY6/TOpwkc3zqY5hry2W
KBgIQQO8aNrQrmKIuZv7GbGn6ADc7CwETu0mFgKrug5NoWU28eSD4IMpj6Zf62Ny4rSuMzbsXQyz
gLcjXkT0tlZUhA2sScMixYeqLG2vmGP7UIdatCkdrfHY78u+nXPpsaUX88Yug+W6KKXPsTlYp9oL
v15haByYbiI3pLAQTjqecgsou22ldnxACaDx6T1OwTwbtcshr+LEnaeqO/Hqr9dYDAiDE/4KnTdN
sTAvjHXQoJq2kAg7iC4lnuTAEiuy6L5G+Gv/tkn82UiGgpyNDE2LsueqIpQifS6B7eHVRsfZgJrT
9kQntastcnciv/mT3SSmkGQLiUYw3ytT5DTaqI9Wlhyysh3OhsC4y2SRcGspsptcPgA+5fzQ9SUV
k3KMT2TdfraGlNaQ5gSgzyOsjk2FZg8vWyWHop1AUgU1issBLzqV2mEB6XhiuLUAzPPmxSklOYL9
Je+4tgpzUFNyKpODtGiRP5rWtDHkJt4QncT7vC2Cq74akjMlHuZdW8WSNw2zcRd1HYotfVNsO7kP
XISh40e5b2a3S0trP9ORyse7DTYjEO5DKeEuLFFt7zo5CXfgPKfLYJFsLyAH+wBu6xZ9sObj2xvm
JxYXSTEMLbVKkZ9alwrCVInaHjTZgdIniOTQBC3fk9yJgiLctX10bo+9dhinrvftycw3U3xSGXKl
BSBEFKkp0uINm2CjGPQMZHpxPlpp7BV7jtMD2nf1ZoL+5VfqpNkuekyfUK1MriUhJEdartT3hiV1
F2ph2PeKwmTnaDbvrFKJgKvmy6aN4EJBex89ZCWMvS1pzoWkh5Vv4WefFQqBp9XE/W0w2KqLJp9e
uHY1Pmh8e25pxQ4Cr3wisHh9j/J2dGOBd0v675UrXAurEkVTchgh5m47cFebpZ6jjZSFmq+2Qd24
VTE/vL2uPzMEUGcwbgCEQICJn7+YUl1JpAFt0uRQm73hyuVUkvkdNRj7J6XFfnIUycODyEDkDzdh
zZaJwxYpgK5hBwk5hDiQw3M2ULZV0VnfpQkY/7dfTRiWY68PdW4hvik0czn8Kxvn0HSGigs7VmkV
09f0JnYjo278t0cRB/rVKEINW8HIAKtcGRhpsapOCpfkEIzmsE8MO/K6GK2QNrMGTjPwZ0kdS5/T
E5zwsn/6fqT0UVTB3LySVO7CZKgS1U4OrWL3l4oilZ/G0mlu3n6/n60aVSmcefYlFm3l3dHlKSLR
ISWHZHKUzf9l7zyWG0faNX0rJ84eHfBmMWcBQ1IU5SipqqQNQioDm/D+6ueBuuv/JZa6ND0Ts5gT
s+hoo1aBTGR++ZnXQJ4NL+Z5kHaSJWU3JujbD7LJ958HYICahTbGKT8ISJxoxp71RLcJlGVbblQk
+T1GZLprdx+ppL739sg1GH2SWTEHOwnX2CxhCIKm25nVKuI8HvvM74xi2U3Z4jXKjHfe9CWSoo90
wt79kszDOOUgM6hF3546hxFQg79EehbjR7zF/6jeREreu1E4SxdWIhs3/xsvEQ3i9XErBWj9PK9O
eVcXuiOGODszKiV3mXwVhzDl1YEzEtsBuNEHR++dO19FFexF8ZtTcXpZALwsbcj82RmNT8kblT7d
TS3ZY4fm75kk6yUyuEpJ09WJd3SP4g9SjneCGmk5amFMJrA/OE3NU2ge/TyZ2VnFd6M7Y0yXU9o8
TkwAd79f2PefxNbRVwFaRltvFzZmhu1kdZyfKUMaBlHiNLsG2q1rWSL74Li/dwODD9YxO6CvD5/r
JNLM6TApbUdqEctd/JxpS302z7W1qZcUpw6zr86i1clyRPkB2UC9/WIM7YeF1/qQ03DH9e+QO9Ky
/cVBpwJxh03ynJ7JkhHiLdvOW9L1MICAvKBVi3Bgjrj7jr0feWkRl16EqBDbIKx2Dlzj7e+XHyGD
Xz4PcGkmvHDbEE18EfF6vbN1Cc4bZhbSLklrBTy6FZc/RKcrV+iLx8sWgNOs7/CJ0HFTy8N6a+rh
eJjq0Xhou2qi22wqt6Cum4tuauYF7aVJ/ZxK1rA3xkH7NOsj4iAzdkTXi03Pz5WzeI5dFcrsmZ09
DF1xVNWmv4JH19sbZp7ie5gU44T+6WQ8TJHW2oSRFLyr4SpxtRzVXskv8cRtg5Ck4ih0vbqWtBgt
v2IUHaMpQ56xi9FJT/06NLPYTSLIEuTlRecPJrSoA+NIe/JRG2mLTcPENkdSK29hfNQVmY+RCWDs
KaoIvmF0+ddSW+xPQiTcuGLqx2e7mvMLW87jzzpw2xiVhpg5tDlqodv3FkP6uC+F6kdFbR7kRqku
phoWoI+OofiitkTDpokmc8vkkc8GP6PPEIyK20CxQ+epnsv2k6DPY/mKIQbDTdpOusVvLIndNouE
4i+JUB6EXES3/VQmtosZWYYCk9wlt5JRVtKW6RvY36WHcpUrqXFA8BXQRfQldXoQXUPVOa075YXy
pe6SYtqpM2PYS1ru43Mt23mQyaEJgY20RsFb0tJ266pbV2JKIJeMcdSf2zR5Ck/0ZGJ0a3WrDbQm
mT/b2ZA9W7EKkcvkvnnQS2uMfNGZ84OjdKa1ZxKu534/QFirljl+wjIhdM4aZGbOpKbRCqgrQ3+J
y0EL0FmMhXCRSm3CbWGU9tcEqSVeYl4C+JHMPrxwJrO5DbNRMdwGGIQSTFK42G6C0hUXnpTOii8l
znIrMOOBYBWWdhZknTUsXh4Pxb3QqqncInjX7fS4LI9jk4Ekjw3aTakpX2ApUR0tm4yX4FczgrCG
YbipkBNIPWwssg5+V6/cySExZdfkfXpY5EZGYLHE0CJDEL3ATlWCsT2boxxvq0SOdr1ZazMsuhkN
rRKTN90Utr7tdCsc3AgZ49ov1ZXUksG4/oY2LIwNfVlk+BZ9BNcOi9bnqEU4HhSeBS20baDLaEZS
fnf0vLvVjKV/WuREgaPXTkzeOjSMXTMa06sUAqHhtbNhQJ4aG9kLIYHADAPaM7IPY1CAk9Hc9jWV
umuHABK9ojfMp7aNZ+HNxKCnDDXtNJCQf/uiZla6TZYRCpNmJ5XwIiD54zZPc2bS4IR0KuJSeS7z
Ps+3ANZXxZoqUt0iK1HLyahsfKeL9U+Jbtn7op7T0csTpUdvKCqGBNC6DgF8pMXq2mWCKyZe1xHm
n2qu7WPujxJERT1Ds60zDSMmruUv1ixirHKciqOkQyQcvF6OUaLvix5/yzxOeg2E+pIzCUvN/Fpo
BRomaTRDS5tg2hAHmq9lO4nPkpbqZwK8e+rKMfBOqBFDe+aMk/ZpyYrh20gnGEhXEg2RpyRZ2Hpt
pgByX0JoahyOvH9oRtnJPA0EyGOUasj+quNi1xsA1eHX1bz70zjn5uyBra51N9JyNYSu1sfCj8Gd
6vST9bk+46R2nzBxEJf5WIfCtetmAt+JJ88xlReN2rty1nIX9uJ1jHfvXdJWIy+0Z9du+kao3+Nm
Mb7JIdWPu1TRfN2kTSyBKki7wm+bwWCXJ1VyTQSPBoi0sJfYa3P0NNJ2Wzy23sBUZOiyAzLq0/MQ
FvGzNSuj6soDuBM3hMAw+Fq2OMe5HZnztqVdjOeUR9pd3lsTGnhjRKN8NFsZKvqwTDFvAF0MxvfQ
O+W6+2pUKYPh5LO8GHq/qTKQPVQ0fYQpvdVAcKiksfbFKvQGcauhEQppBZ8n9kIZX1exjvAGFKNi
V6rLEO2htlqWzwxLusEJ2EyDJF2aY5v08dGxB+d5ZDHvItEehOF8pnZMU9/suW28jugOKrboDyif
LHOAdYL+UPUDvvGEK+eLnEfSQoWroswkChEugZ31aoLfXYK2bK5FD5lSx5/44xvLpTHFe1qyOdwv
0eBY6DVwWFw6O+WPUg9VLF47Sdyj65Tc921ew+Ac8sl0lRl1E9+RpAI1p4JkxI1bY464szTjaM99
uc2nSj3kdQY5uZ8kQ7hF30lNYI9OE7m1EYZsppgRO3uicyD2lQLMSJxlwdwUVecaFgnWIlrUqKc6
7mIIyKKH1OeM6EJBFXHOurZUHoYhardjNA62ayqVULwyksZzNjM8V0urrMEvEPSufLOES+uiEdtd
dj1H3J0Ls3wQdd1eVWSIvcfMaMJQOqbx7KlSJkCwYAONAH89KF+k2LDhWS/OX6PUfwS5/38NTP+C
+/l7dZSLp4ZbOKn7769B8y+/9JOqIf9BR2kV8XnB6bwRR1HQTcGcFUCHDBgKsYh/4eYV/Q+bIgaJ
H/qJMOYon35qo+h/MNDjR1i5ATMDa/dPcPNvK+x1XAZBZP1kAEhXa4KTfmyRLQiZRU7hG2br+Kjz
yGfyLH0kpL9KubzKqf96DO4gGADQ8YY+8LaIAIQrl2kZFz7gAUINBX+4S+di6l1znpc7Cjf9TOsz
i3pJW3ySmPGzicTcd2HG4ROq3bten4fCVysCvKujtf5Z0aRt0VT4SGSTdKt3rQ3ovnHuklSrAd6k
+bZXR8efGJY/1n0r39F47b+3lXETRVZtokgkD/5UDKSGgxpftQINh1gyYg+lK2tVEkB+wW7K0IWG
3oFWGWzlmyl64wtwtuZ6ZZa3kGnb26hS29ydOmGAK0607jbFvwjKcJX/mKsW1oq+VCgcyeoAo1Ct
tW8LoqgDZamR3jSToCDWyL1dFZpt6XGHaoNbgk5x824wyo02tDZdZWUOUOhavphmmBAO8vKirOXh
MRS15TrNONHWcsBiAMVYsV9di5+Rk6nf8hI7UxT0NmkvX1fhqNybwH2+acnSfdKkMhMuxBp5Z6kF
wgZL1ah+XkEuHCaqLbMxtdy1nFl8sYcYgNNMbu3GcZZ8fSlw/nsHhbUK/vugsHtKuuRNPFj//7/i
gaX8QY8exDDnl54k5fZfxC1L/0Nn1McE7Kft3r+igYpMJd0iZkVI2TPhXgdKP8OB/QelIWUhglzM
oR2slv8BjeZtV2Mdn68uD8xU0bBZh/knDUX86zVptGMrKAaEYpBsR+chyWznrJwTgAuR6pQXmG6A
1idtnrerSOM/A2b8/Ai045jmA208tY5W0zormxpAX4TAyKapNc3T40IJ1OwjuPJp7Fu/LDf+StyB
peacAjxplEqhYMQXCEWpfRnVR8JTLvxXr/76z8bBa73OX5eU56zSNOChXwDBb0NfbOdyqfa6HqD3
KF815YxaU12WZFOp3Mn6RhV5t6vrQro0p974PEwr3/z3H+Ft231dUgbkuJ8jLcx98QtE2rGKGgdy
VSfZqFt4D615kc8hwTGnNzaZFIuaHH7kIKm+TMX/3UhZH4uPCYRgoGJMNZjUv/3mjirCOpcBFMpF
RWVbxkksn0l6rnXeAjDFCZxJaQDgNMq4eLFTF8iFygYmsA4yAVcRlqv31SKPsztkuXEooDUT52C9
PmUJc3E3L6MocYn5GgTrhdZ3lZLZYdxa0IpwtIVyNIlDDCZm9KscIrCidFvEDfU72aZY3SbGpFpu
Y6WJ/i2NW6n27Eoqxg0yBOF9rCXpF15WekQ1Q3+2szobNjO4qW4nUkUH71k75jECE/qI+IVh3nRG
nIt7HVgakjzGXKc75o/mQ2TMITTt3In7e2A5+VYv02XY2EWmoP9hIpzkyp0YPltjnBSBApmsugz7
XL2NTKtovTmx0vvFpJTdUkTqOscudlA+bXRzCQo17J/MOlW+apEh+zL+b9p5OSQTFebkmNQNuoyD
CzeFguqPMlgXuAG3c2BYLDvKPTFJKYWMESFjk8MsFmwKbVOkUlX6KDUAVxm6qRe+2nVq5QoQ7bHf
lVV0VjSUTIEJPQodH8sQm8S2GsXX+xnV55xm5KUdJ9NdVEWj4ypiAfYz5Yt9sEaRoH2uJPZXkU9G
5iEg0QhPTRTdXxB13srUbAol+TJPwNHltt/CeP4ukcXcLpmaJuvVRCdXbYX4UTvA1hEAmShmWM7h
umiG5xIiYO0iqK736Fga8Ht0e6q/hl2IHJHUKrtGGgcrCPUuucnppB2c1nS+NNEQfx+bRLQu8t5O
51r2on2BNVhvqzbvtpYu2eciQ0b8PGVk/VBXUn7NXV4CnW9VfV/0NNhdJszqxTRBvUH1QXFuBrTB
Gt9MJhPFlSlSNxGsffSxVRoyYTfXpjcWsr54g62PlxhQ97Wni6lQfKdkOOoaqhR/qrKB8jzPcilI
9MrpdyuJAdI2pHHUeOwp/SQGFq1wI7ykzX3fA993q6XWi/2kp+FycKB6gPpVhXNMLAclllhyROqV
bbZs26mRBhxPbKP2+7DQkFzssSjx27g0y50+5tGzPswmBqBOnlYoMVa26XXw2V3sfdOvlUUG4Wnd
IougYiZL+rIqxlyhZdWFdCX6ogvQ0ikvU73AqCahNjsCuygfbEAlX6OO5gHFjhTezGVqX8VZalFo
AVq9r3uLPY6CSvvdomy9dhJAil6Ut+nNnChdFKShnDe+muDIs2FwY3zSJVk8NupU/HDQtbHR2M+H
x3axw2dgOlNNcFFixTXGwqzdVqfc2VVAb8KrIW9g5pCiJ5onWxFe6WleTopLLM9tT5YnvH6aMuOc
KFbqXJuYxHe+OhTKZ7SWQHopRU99FgmUorw2KdRLuQOD7Zp2p/R+1uPT6pq1JE8+8DBeDFBWRd3g
nV3pvgp9YdUSdpaHWjJRChnyrngyonJCGySmB74pRE/p6WiSqm3KQZUqDqtNjpbYWhz7IbNz6BAI
aEkuBul5dIXYbtoiKSVQADGZ5IptP2hV7GJzU9ReFdeSQyMnGeMN+53EdqYublG5iUL+OWz0yTUH
e3qaejp+PkP5Sg7kCQV1mKQ417gkDlEU1ClgB38aaJrtEVzL8OodaaP4Y2YXT3aki+uF3Ru7YR2r
9J+acrkyZ6lQvNwewq9OX6X6+vj+gbJdvqslIw85EcC43cmwUBZqZHVE0yStlMgHBN9QnuKFZTGs
bTLHHxE/uBPAzawdxLa08QsTkZL92HfszAmG1X0P6AaRGLmwBVxRuj8fTEPejrUYL0GdB1yumpjW
gghe07fXzfilHFe97NQIEjqd16MqFn8cJXszaLl+EacdZeK/8sZ3kod3H8f8k5kgUxEMgd8+DtjV
lPZFbgRS3Rs3eXsDp8PYp+hGHXWLV/P7p71Mcl/f2ABlQGCBOQOPzwDm9MZummJpCCF6MKBkdBPb
yCXSb6dfhOKJs/SukRYAlEaa+WOQIiFXgHC0pdDvkK9IA2hMSMLWulnNfle3+oUMmsJwywjOAt7y
evG9Qc9q3mpOVJr+WBnT7BF8OtMlJc2yOxqd8V8s/78Fh56MlNYXxuQY+WSk8MiQjVPRTMW0+4Tp
tR3k/ShFnt4ytn8GdE8PG7SqY56TNk0qEiGoaPqTIrfIhoF5MzY1gbv/Mxf8R7XOf0/NgdUw+l8b
+xdBiz9dbJ5el0TrL/zskKDPb63qAevMDw9liwnYTzEL5Q8UhlehYYuOKykkjYWfYhb41BAiVaC/
UI8YwJJe/qyJlD8gAmqOs3ICGXn/s5poPdKvDwW0fo0xNh+Rqg0+0EmLZKbqKioa+kyImG20em3S
Zx/anTF11ge1wgn8h4yZZ6GSC6yV4EYT7uRZSilihaw89WvDkS7yfpBcWofQZdv5Uc3i1lMzkKbx
pG7o31bXzTR22zFVSreYmHrr+Et6WVdvQRfE5yrmVSRpC+r+kUQmJcqNGEp8ULLGcWfuE7+wM5oY
i657Wl6NtAMZFuQOuotF3mk3r174O5Hslw7QipwFzkrpy0lUTp1MLeBUTobSI45WSg5B1JE9heQg
UI31YpRIbRE3NxmLCeOD6ue0zGNNeTKh+kWgAtzh2xhqTsvQObgF+YqCjq0xiMJfZH12f//9Xmgv
J9uEt8agFtLd2utjf7++GZLBrNKycRKf6UP6jWYK0mwGwVFBWHHJLzra+ZWnKFH4tQvT6GGuls/1
mDK5UjLJvLWkZY8LgLqthOjwR8hL7Uc82snNhNVx4TZCYvigSJHjOU3WB5Xad5rPMCsD2WijLQFh
UzuXurnY0RRnSvPy5f5/3PpPUM2v3vMvgev+FkcuzJiK/zhr81NplJff/RnDdGROQH7BN4MqRDOG
Xfgzhhk0bwzQE6sZONDBlR7xM4bZfyDkjJo7Ec5mQr6eip8xzEKRBz84Sve1Mwy5/5/0dU7PwEs7
hzYEPJeVFXwKOZLAx44R9SKKwHiKJvN2tsPg1cK8c8BPw+TpI9YA8AqAs/LBHcRAQ3+K9QvAAVvc
FgNzcG5//5jTjOjPx9AYh9PMWT49Zh1dlKiT5dAP83FT6uJQlrOfGc4nqezPfv+oE2UF2Pw0wUDW
rWBFdPhpv739So5BI4qZU+jbw3AeKx1qrKvGogxuASXXIvMSbTgv52irx9kelvdlBxJjjrTdurrO
CG6Ek/37z3QaRl8+0qrUBDqUpPCUiaCkupKXy0TSHEvHSst38RgFyD6eR+uLbez7KJ8+YLN/9Mh1
b716sboazSRZKPgKOfpczDwWl5ip6JlBM+qnsWNMzgc40fe265p//vyW61579cjORsIV7nroV3nq
pZQasZ7tfr+QJxj8P18uQxRsDckqoAKcxOvUmofSjjpeblheL3LxWNj6TuJZhqpdmEK/GEyYsl3q
OV15Dcv0o+ev187r+2J9k6Q0II65NQBWnXTHGt3okQjBa9ocHiu9uVo64c9tvssK52CHyZ5B6j41
nOPo5Lta2Pdx+xEJ4oSb+ucSAFSlAQrZYp1CvV1mJ4S/pA0CbWYRbUxsO7FQP1TIEiKUcY+kpF+u
eKB+DLRI28NogOyuJnsbufxeQUGWbkJk8H44eGyFQ+705xnE3kHOdgPphNGXHwA11/P2y5IxPlJB
+dHzOdXxr5uqMAGD8Mpm86JrkV2S0IuH5aSNzq3Utud0xy+gKj3/fqu8F9kovWCZ0uMklThpigss
2KdwLNiNxfgMbeq6KoegMePj7x+zzvR++XowX+jmg0blWjjZEVpkK2GDKoefMa3KcIHWbZRMUWqs
unIjp9R9g76vo2gjZ9JhDTFM1EAZSgdkrw9jka/wl+2yGKvyhg9w4sbMxgBMgttJPeZOM/FoRrs1
RZO3zHdOVV8hBOrTbPPx5IMkp+1l/NZ5+GzE299/N3gQ7305pOjXRF1Waba+3WsLENtM6izHLxTn
LrbEtToN55hlXZhtCA3a9C0oE66qDZsl6c4mrJhhBjz1bRTQr9rjgO1KZfIwTTQY9ZB+UwfF/qpm
+yH97lXzsNFDw0Mal9YDxSl0rV0BOjnHCygezR1O08e5YV+CF1oyCfH93mspRTGA2E3qEExMHVEu
2RbCIGkbgnUl5QS5KZXI2nIg2vHZascANYBdw4pG/PfYGS+Nur4KxWNtTThAtQCIxYHMetNP8XGG
hOcazuKHJVO+bCAzj8TBsYYgbA3PqdMHFCOD9YG6KK855Yd+jjyLsWM05X5n5g/13J0Ly/42atKm
badtndDLjtM9pKg9lAg3pFdHLbGDLbWBgfGk6sk+wbt5SHBPwIruim7ThR0xpjHjrTGK8xJ8qhWF
t4tTP0kVg5WqmS7VkWOrg6BTkiMKslcJdth+tWR3w1yVblPk16mj72j+BFIE/znqrmxbOgNe8c1G
NZXLaFsC/8mrIUgs9XOS8kZN+1O63guG7jqzE0CqN3uQzltDu8gaG++sMFgDSWn+iFnbNe6ua13N
FYZZgV4/2qaJimbBf9KMb1Ok74oVZMO1t7PM6qik4tCEuS8W61Yax/M8kTZNIR3WP6scMAte2isn
i/dWHAZtlx8m4Cdi7DCcMeZtL+l3WNIGQxTv23oECpZ4sJ7uQ824MA02nrScaZgwdlHvMao4VM60
LVTnkKIDQgPtZo06UiJvI0W7sPN4i943PTFjF2W0mgGzjMVQulrlFB5j2WdIXJvUHta/XGYLXJst
Tme5c0vf4r6lkpu6BtFsmQ0yKuKQ1vK2gqMgLM6t0p619IjlUMf9Md5L3bgpsnRvGlEw0ojWSiR8
2xlBh+4sB4fYjDRuOxYWndgk6o8hWC5gSVc2L67UZ1+bIeLXwi9GfidiE1pj59EL+doWIkODmGGf
2pz1rb5fX3Wc8+/YD2e29EkaurNRHwPEnXcyaKS8hg1TShs9mjZDbNlui9RqMfTon0RHkuN9htqO
s4QvewAt8P2sRz9m+s21irp+vPiWGt2acRzoObcLF6up3tlKjzdAujcQVY9Y1mZ9NREN1iZ5aBlJ
6wI/NvbJIMTOUMJ7oU4fRKj3gjykd4giuKxj6HgSfJemNnO7Ux1fs5sry+68qECw0lA/uPZP9Dv+
vHNXv12I0rQtftHvSEM9r2pGdP7oZD9gFrmNGaHRW17nxuy3yiphIHb9apI7l31QS8U1yKsv650q
G+HneGAngYQ70mL+bKGQzcDMS6cPNTTei9YrR4/UiO4KRoNvo3WH9w1YKtvxJWU23EqRc3d2lq+j
oe9SVdtP/F1ylL1i9s8LUw8Ux7cWnrhuVH5ECn1hfZ5e+nRx4LmQKNEGPUlSVCMfcy03HR/C5jHp
7Du9WJ77bEaKRfim1QWq1p0XY/2UWJ1XWwQLDBt+f3u9uzdefYST1ZgGIYkWnz3f0KZLq45QNy+r
p7S17n7/nPc2hwUHBaEUFI3ZIyebcMjrRFLpjfjLmD9Usn6BRHZAWbfrFufljBRDGFjW7PeEoVqL
v8zNle5IG40o5IQNvINh0zjOAbG1veg5tnH/Ae/gvbSZ+xvVjxdbOlyf3u4MM5qbnGEf1stl5GJC
F4Bk9FtJCgCgrvpSm9VcoJecewlCqyu43n6/Ru/UfzTIVskGuHKIf5wskQTiOa4n2fGF8jgB/rdD
FewxiuLFR+XfO3UPnmmA61dxGv7h9EkVHfYsrx1fTc9ErwUIZvlpaDNMo4Vd6UTkD4QM6O/9miSt
Nm24kVL3Yxx0sri5CSII8SvHr3QSMS6O3jDQy402a6LbKCoovxpdeH64Vp2ru0Kv2ZUbjtlu3RHM
3Dy9NvYz5u+zPmzEou6MOd+ZZn5YHGPfouvTdtGXJZlQ1Ze3vRiCehyCFMjvxO+IaQgssqAmii5s
UxxEIn3Cx+gWIHyQgh2EFMG00jkkGZdfbOy7BuvoyNhnbbJvBTYpTXoj0tG1BmNXm+kjA4JHlOw/
yXl9aPjQ6+93E3P0NA66Stt13DZ2aQBT7oNR546b4i9rNtbzPATbz406Dqq8OxuK6GJKU0/puyt9
DoOBLHBe9L2CDYRNmb2ekt7h521zJRMxnVzfrcnSOPYeEh9fIl3Cmmb1vEj3oDB/DHa206iV9X46
1s5y3RcT+nzpsDErUsSkPYNOGayZlsVl2w0Dt1u+C2MpiGXpiJrG1lCiLbfdXkedTFe78yWaLtf4
PTf6PlQfkzo8LlUOElU6B4vOHV1hAkAqAtXyoKGTkU8XZlw8Kn20Rf0QOEj4SW5JwU37QBvCmwcD
6xV+tnReW7ELnOQmIvusyXqtEl3zzjnMFh3TJt6PoCnWNRy6+koW0dFhdK6oDszbYZMsJIbcqPJk
7IZJu5Ac/hql27FOfkysX5n258K+a4aZSs/wcFaGzodYPBe+ms3oiGc3WZn7eBEeF8sJmo78Kc/9
FfmzJjJ66nyydaG6JqoPrTT5TmTdQ+86hE53ZRXz5ZAM53rGhZ/yTtlrkTNALxEHpFUvDXG1WOkx
bUi620co6l49iuu1Z2SHpFXGuFUqtGfEcFbNSPVzC3U6yMAku1nmxIvK8bygOC2N7KagYE0d/DSk
hmXjl+MhJUmu4tu1F7LuEXPCC4MwNYyEJ/bgesXi13Q2WzgttMtWlwX7dQwcvTszia5dyP4EtKc2
y7aJDW99N43U00w3sR6Sbq2SBZIoO5OcKUC2UxoyufGOI33/+2D36+WHMx6+dQzlACnh3H5SeiLU
nfZ8d4ellW7XekDV+/OFrHLdBkWq75IsurWsZQssfduGpIGa80FZ+kvA5SPQtGQ0SPN+Ba29Dfil
XEOc0CbHXzEHQ9GhGK9j65vvZtF5v/+6VLqnAXBtxoCBU1cyPROhk++LaZJUFEzrfN1I9xIeR248
0w5P2vhoyYuvQT5ZB/g3ADUDXIe3MKI+1fH0WNfxsZpr4KSaug8r6TDE44ZCxpWm8dnUE8+eEO3T
S0pOYoOScjXNSGS6TN4PaZbshwVqYgdpCH8gFpciraqibZ8YO2WmKEhKOh/jdjR7b212LUydmR5O
W7PCd2gEGEcjfheG/blD+lta2gXWWHtDo39kJUfqj2PL0YH0eelgMt/MY+jG3egCoiH5n3V00KPC
T2LTxZRwQa80+pzaS+ya5nJZKDMuYGsFmhOjNLXD/KcgCi7ioDfmBRjyL4WW3EhZed01Agb3FAaN
QVFRES97YRFj2asFhaMaHhslvJVxfilGKSAOv3z7bqaiLqRbicsWAEd87FW4ILOc73S9e5aa+Ps8
wTfKbG1nFtW1bfZnA8dXohWB7csR3omJ4054izI0yhW8gaiWEF2LPncaFSGVYzEUFdY3Q0Ak2EeJ
2GJasg+BdUD5Z0LCdRVTrKkFNXA5bKIan+U2ihDNlnFL2WgZd11nH/D9vM14Ji2zGyXsNvKSH2pZ
24PduLCpp3PJCdZz0WLjoxX6blJmn222nyn2NZMjSp3RG9CVq3hfpeMma6LjGmatyrpXRgyUAMUP
TYMGfSX5L3+4k+6SKUfwGZ0KC1auUee7TuVSXFZHNX6AB7eH4eitWhnrFQwUSnO+WSaeor1tnMGG
lrDmqbVVPtJ2wTJiVPoD1+nKRdgrdvUQd0kpw+dsutTs2Tc6GEBy8ZRl9m3S9EDG8huT2GJ15WEt
vFOC8kIhVcndc9zk8MqE1LiZtMx7+G43XWd9MtT42Kr2sSY4B04vCFi2uI7a8H4tseNVBHlCglZq
+o1CRFOnCKZWhs1MFJhwg/rS8PpxDOyK2rqUAoaeZzJ1Mg5zjyYOr2u+nSuo05nETIZa4XmpaHta
/vvcMu/aluykXqbLDDgcquZW4WHRlXO3pw9OMWCrBw6pZ0Ryvt70aOl8kDu/EznQaCRnxt6F7Om0
V9/R3hJzK1u+7YxkRywmF6+5HkFcwzO6E78PVb8+DrENWtQcaBqfVEpvo6KcmOj34fzlS3l/vuYn
MVWzXRRP606vpvGDx71zEYCdR2IfV0kgq78A6GeUbxErHS2/JOjnFNhNAoo8W2TsaTovUbJHeY5v
Rzs7JLHA/rr3UEv/c4T7f2EK+H/i6bF+nK9lNTe0Ybr2v17cPJDdXkdzb/6FbC3p5hvcaefj97bP
u5+w5/X//F/94V+2G9gfff8f//m1BJK2/mlQlIrXWIVVXvDvwQ0+RtpF8vWp+I/j96p/zlcA/PeX
D7faOq+/+3NGaP/BZJ+2NZW/BXXj3wYKkqX+QWsUERkGceBvXoTZf84IMUnQwM/KKyoH+r7GBf3v
GSHImBdlC/AR+mr18XMR/hrYsX5/C5X5tUeLyysoc4ATKEqgzrPa+L4eu4BqVJFHzseAYGRb52nf
yPOm7Jigb7IsT+9WZiHxQW/HaLuELeG5tTrG931b5+etAs7ZxzYvKvetgTB2gIrksO0VjBk8eF7J
E2ZZyHwsjLa/VSKshJ/p/SLcqtL7+yLFtxreRpiix95FsPVwsmuKM32awQpRcdr3SaGUuSfPBdLN
Q6dBJU6Ia5nbWmktMPqapRbrv9bOgC8IbsxmGJ2e4GXhnpCkOgVTW6Zw9Qn5MvfqON1ZWauit9Tb
AjKZmKTYa5bW4rYqcTxEVRVnKEMqJqS8E0vsUNjVJiozUx8u61j0kQ/5sKoRMYrl59hxwm+wwUkj
9LhTdX9Qx+62xfzVvCiUFjufTC77i9EZnH6/qmrNcK7RCnYFJZ+ACbmo1qYdx5SaOUL8CWHoTm02
HexFccl+7Ua/EIPWczP3dRMo1jQ4rlb0zfVgLNFIB39Jn9CAAwr6P9k7s924kWxdv8u+Z4FzkLck
M1OzJUu2bN8QHjkF55lPvz+qXdVKSq2EGzgXB9hodKGAqnIkg8GIFf/6B44gnqoxi6nd0bIuNd8g
6FH3RxXddlBiXxN/ibtCfaeEtrpm9Dll6+emkw83SADN8dAmY/PY5mjrSQYqOu5CGMPXWMtBCn7Q
3Sl74i3mV0YSD1CNkym/xt1a/ToKJ30nMkt8A7IC/A6tGT+5qexH8ugiOpce9M/0nTTd7mOFcMDx
jcpRE7grWFMFcagY3+BSo2Bpp3T5ELkWCoRRhNQ9mt30yZ4iD413qmCc5SPD1ge/qfRq2UdGbYm7
VLil4rXDMliHRSlrOlZmHOswE8eQyEvwDPLBLa19r6QSMwoXU+frlbaqB2bViJ+OrBZ5gwBff4+f
qupcpeag22dVb6yJSia1mu9OYZYHTj5JLuQh/gf0g3V7PMdnt6n9QZ918oT5LjqA2KmKfImsF4K6
ho7b14baNfcqZjdKAMUFO8sqM2R4UIg/v0ZoTPxX1HE/9xuFOvwAEU3P91kylzDjy7Z/32qx6L0W
1Pa7lo/UbraC274XqXE8XCEprD+nOpxiEnincKJlGVeVJ+gHW76SDct5b3I++wQ7cUA2tjFoQacR
o45WsQBtcJqsvA/HhXBBdAhwTEjvJch2ljgiE1KihM5Os+eUyMcpUx67toml11qT8rEhi3MMklxY
H51xVB/dYcwphjMdKr8GLRbebB6yWhMhKAQgYrtljYTSTFW194onrnYOaxsrweFWmVYm9zzM1OaU
J/mvJi8J3IQTA+8b8pB2T5fqJ0TVpkezsDLElye2+OA66UFbKeRsoLDJ5ROzPIuj9ju0RIDccaWe
VxGdCK9Maz4bsZLT4z6zbkwjpPydC7eGvb4S2cUTp32JZlHv2pXqnkueNtCeGPD9Exu+fGLG508s
echLrrFXNAIV/RxSCIiY2bh0PUwJw959YtuXkxTXzRMHXxFWa7OMVm4+Ump4+ssTZ19f6ft1rqrf
85XSXzQru996Yvo7T6x/GPEoAKZVDGCmKboATJ+0e7izorpBEYByQI2s/lF90hNgGqgTiqnPk+pL
ZClVkAwsXY+6K9U9yOYRFypegRZYURR948YMU7PLyKJRe92ATTxkLqLxyVZrFN5KGe3NwcXL1+mN
LD08Oyl/n0HPxTEv6ZkcadiY4GmHdGlNFTo+cvRGjXt46HTWXN4VuuVGoefRsUx7HHJg1KqNb+tp
+GUk4PJSWwqnRzm/VPu3f8e29crI4K2ojXBTokVhbu6dRjIhioMhult6CnV4PEyd1E7xazn6jxq8
oBgIcGgjr7bynPPrP39Ga8BKpR5r20A6UebahdOnw2dU1u2HmrBPiop/SpBXJnaLJGIsBFq0tvZX
V3aoN8dDFUXoaq1MKrLicUv3BxPPaXgiI2/Z7SpHu2pqrCODONdr7MJU/gfpukx+JyT9PygZ/7/T
Ba/V2z9vZK05jyLc7vsmKUije14KYtP1Ty1oGVBUV585gisAO9gb/uGLWSj6BKizCylFrKgP7+53
LWj/pa5SKv5tKkVNhVT271rwL6Bq/v1VMcwhZWl/UgpCWzteqtCeYBcZcDWhPawWlZv1E+l6Y6eQ
p3EnSDQSq/VFdLi/wHAk1dl24r2jyeqdXaphidPIND7mWMxcWlGIBQEeGGl4ZqZa9DFGFoAxStIW
C9m+MkPzNGn5nvyG9W91uy52KXEP3PRjOgXxKJV90dQaPVlrTL9w1NcIj6TojYMj2gQPBJGjpghH
K7+c4et+Nae+GOiyz3RQjUXENNp1MliDNgx17LLnjC6pm4Yx7hZJX71zZ0ct/bmKShPyxNQcil4Z
G69MWno6qb5g8YERyoBySsmFQLPQIP0ahomIgXKJtX1v2xkeRK3oFbq2s6z9DtdSHN3DBI1Th9gr
3zlOKynNytQdPYr5heaqjMV3IlpwIaBfvezVpssBaePJvaOHGv4y+z76EFpj+6ExSh7HhZXz2KAs
ea9POmqUuuvzHXUIeNvgKAN2eVlYvEsLh0IYrwgCTpyOZHNfn5LQOa8iMX1tMFB4JFPP/pIkRQW0
kcYToRWuXWFioqVJH1SuPpQBFkuGr81Kc+0uo86+E4XvR30Sj2XUA3HEaSYf8ibH/kLFq+EBbk3Y
BIZuOFTAUaOg/nHcT4lUB9RUOsZzbjTkh6pSNbI8cjvaR1NKIdKXen/RDDIhisUtFC0Is7qfdgtM
2vradBRngUnX6GRbukD13mQazb2jtexMtTJwpU7JDrjSiXmxg0hG/IHoysxfiBDwYq8xhMJIiGd1
dqkwSYOokfIB/rTKGu6yoGshQT4q7gwtLM8wiZnQLAF5ll46jLUGwUGIzHeMKvmpRmXySaZRlB7m
OSG8dLEjpUOUTZgCcQ8y7b1QFiUwXTtUmb8YplJ7qizscE/xgHglbLBJCYpW5fBfusUSl3FT9o43
kVQWfy0IZ05AwMrpF63sSTlH185RDNRX5HeRrCplP9jSvSOZCZQPIacW9KbSfJpkJ6MLNIdqem6H
TXjfkQAQtoE5qZP+gaLDqr+1bmmnlzNWG/daNQ7OYwFXdQpEYmNSRf5SNZ2tatf7HmSu8zFGBZlR
TSlKL5E1YhLFXjB6Jne9oM5VbdxjzmJLj26GsAaoxCQr6jy8cUV8KABP06tRH8drDSlbTzdAjbmE
RR2p0XpfkmjqQivqbkNVqeygslAPonRtB1w6THsSs2eXsPn8pKWQ2Xd1SrxjMadafzFEllGeqUpp
d4RrF+iREo0KxYfwOVy1pVQqtEaWxYVLi/piNxE/rvKKWiSUGIwOdzMA7H3q4l+1i3kaup+NbB/a
CmGR1+Wd+6MYbdMIUjdTvsqxyN6hK0s7oFveBZOZGl9NGhVfxiqOKTinaLwR+rASjMJ4esANg2NU
rUu8p1QIYYpXYU6oBPhwVvy9XlefG0Nbal93WvtziMU3DVrLmr9KXYafoPpHP2vNLH/hJoLZTUWU
qunrwMcJ6GY5qgfYB+QStS6SREtWTXPpGGH2A7uWgtlLF/LF9ZTkO1DsHDMoLJN0AqUXwuEhjjvf
rEIaXPMi4cx+0UqcaCPH6O+QqEK7cFMtV32MiGpMoRLMRbyya3THV8qqeqiwTw93uWlcZt2o0SIZ
RLZ4E1xl69AuiTR3XRIJ6vJYYLSzuBJOAlEEN8TbVs03WeOK7c1RjLbYjRzRebi8hPmuNjNxMWY9
Ku44LgeFYrYlgxjMn6zdpvkyGiP/rmM2teLP6qQku9karzMb2qWXtpGKp7cV1TCDwjjijhJWXzKn
Hb705dqos5eG+4+s5+RbyG26D6DGuZNXjjLGMZVrbO67hW5wf0nruT7gEUXqbUPp/6i3ZfkTi7Hl
BzRW9Z2RG+uekzYQXWa6Gqz8qQV56CMZAu/SCGzhLwkEeZlWRYUnk1b7ZY1Wjz1LzkoMQl7XXefO
1pdEhvOOyhIotHAgd8HrZPPM5/0Ieg5jY5iHBzSnXAf71jbvdf7A4Yy23NR5HbjAt6S39djPcsX9
lowdvlDkguhQT5NlmT1uhHybXBVCxZuT2jnXh5DYiWGxs49DJywaUUtiRkFFhM11mMcRLbom7+91
xUDgHKZm1B+46eSf7JDnO2+hnJ9l9DXigxIP9P0wneVShvVWioWbPcQPtPXVx8FW+DpycqI0P8FH
zbkzsZEAdp6r91GRq9YutLSYK+hgW5xxZV7NRB4hqfpXw///Ssj/sWnv/+cK8m9Y8XkFuf4Xf4OJ
eMeYYIZEPNhsA0+I4d+CAw0jCapLqDtrvJa6Vol/g4kWSa2Udi5Ormt+lKAi/RtMtP5CbQB0jnxl
bfNRdm7Aw7fAxBdUBlQ+sER0akgqWS49m4udpgJldQm+CnqXq/sldUCCpKmjZ1LkRH3XIxz2RBXP
rWdKbuBkMRI/DbcLx/Usp0sydqrzMyvSCzTIaPOlW91qxaQfxFQCfMx5yXeACizQSwUwwc2qqeI7
JVDDr5xBOxRpp75LEzYyPsTIvGqcsb+Chzc/VqVe6rvYHPKPdq/pH4o67w9c+5YLF83fZYjmlaDP
cFZTP7dBA8sCxq/W1f2/7pz/t7D/Z/Ux+s8Le/e9//qjbI7WNf/B73UtrL9YnRjjcrkB8LbWhfN7
XbsrSO7S3VlVZPqTJOafdf0XXLpV8IdHsQl/6t/3IgX1DSAHPROW9KrX/YNF/eSV+4yLppHiQn8a
RQ46Hkg621uRApYZZ/qi7Jas3PciezC60W/yXwV8OIlJV1lAkPhaFB+luHJoIoNbet1Untfo73CZ
PMR6AxljPn82fa/c9Zms57ACvwpjVtxBV9XRKhnadOhRrIfAszRAe9Wp/AFvQ3+EIoIBuNHvEhuB
+Nvjbd2cNDYWbq7QlJgJG+uo9Qc9wzHCxUwHOFr2DsyELmdtF1Z+09lEW3o48FYGnkYmrdSxUETr
22oPqB1l9JhbLV3UQAvbAUOlqJY3PVwOtGsRLEbAp7WEHtVWudOwQHusswnoEMqrg60kUpHKqydT
/0TBArUYw4blEbm19UXpgYwPoTvPVTA4zpjeI4knJSnXrYXimgyLcL8+ib1rZd9qXqSYsNsBQkkq
rtwmcS6wnedtSuiL3CQXvXsftoRT+OUsl301acDJQOTRQQEBxZZP6aW5l3rc7+M8Um2vrAz7oi5l
MR6Smm42uWZF+hhZuYGJlBljy12kRbpgJDf2n9FGK5BVuNkQvZIO8Fc0nV0vrgShLUlmcpUrIBik
nu0S7+a7UVRTUuGgofrpQGj83ozxLfBxfF2+O+GTk1bY1u5FFtGDxmGBiBgvNdoyC4ponN+1EKuq
na3PTK9ppHgBLIrk/jI4Iu92UeNCRCieTK9warVscomk9aFfau6VbLL2x0mpCxP8dNS6s0it0htN
0Yfl1Grart71oKJNb1qorAD5OOKeL6bFmEzYraOxw3ZIvbMlzpeEBGmm4pOtXZ2nS9xjzNXUIYpx
TgL/xFp+MTrnFM6BpMmsWpxVX/x89FaPKkcSbrTD9aue8UfoWumTcqLM512mFA9dWURlQA8CqsYE
htnu3x7/iS/5bEsBquFmikc09kP6Gte0ffyWy3e/EE0+JqPx0Gd1e4sZzRjMfd6Q6tYX5y7sEExp
EhcbywQmxAj7jSK7wMwzjoKYCvDEnGzBUNwG2Eb4RSseyi/a7CdCsbH0VLGXjbVQXrsm7r8QVpsP
bz/5q6MA26/uc0J7ob/igqWnpEBopClOxeWcFHInQ8Qub4/yAmAW2DSsxlg8BwZ3L3QnNSZLYUlX
MajKzLl1B8d63zed+VOjYO4Xx7yhL/CJPdmksxe1fldn8YnteYXKjt7w5hdwoD1fYjjQlmaCKXBA
Qt0IL81WLtLa/FLHdU/VXdXVHnek+QcWjUns52o53749BVse63YGNivM0Up1SadMC8ZJ+yXMogrK
FgvWNFm80q6FP2LJ7nFVKk4EhWyOJfirVH0cFWvOGvD6Wrs+f26lUNIKOEcNWNTRPjSpzGLMJG7F
1MoLMRv2t7ef8wU1eR3QMMlDJRGBJbXWts8HTEolD/XFVgMdjfROYT8JWrXSP8TSVjF0JXaCvhu+
PJUy3CyaNf2c7VzQRYm4hb39U16ubXroBHXqFtXIquA9/iW6aVR9wdceNKMU38xSad7FmnqqnUBR
s11YfKEYIMAV19ij1n/+7BgeCZUzyopeXmqq6QP30OW8yCbxYMWAkXPJCsdzVIbXf/psJpUUfAMC
7TDA34bdQO2eM1mxnKwKZl5KH223QPQ8sQetrZDjjwZ2t8lFBbO79a+bhgz+aNbM61Rpy7Xxfsqn
+lAO7Ii5lsrPbz/Qy3VKuAQ4u+Fw/KxXoONpXJyY4gquQrDEw3hduGP5UUHe6mWVYu7oAaYnxK2v
PRqGn/+KeHEA/4/Ho89pFcXgqHBuy/pA6KeknBzToJ/y+MRQT22eZ9PItsymtx6u2HtSUW+T+WJh
Y9WbRfYOP5ZhIa6SmsozBwvoxJ3N97NZp7iJ2XrWeJpTD0MwpuZ4Vk16VPod5dG3YZzkNzlAtfO5
lKndrovq6XZEN9vvsqpDokBXctZBZBWwlLdfzFYOsaogyHJw2T8o+WG6rDvrswWuLf3SF9ms73q7
V7+MC2CyN4YWODmOWw2G2YWjI+eLpXGgmWpEKOwcWOGQVAj3dnEPgnSdZRMeXIv7NU85APYmUUmd
T5SdCWNNqhhwQyTAfUxYq6BOm6V2YvffvO31GRBzrcxZZJ0E9G2eAb2cKQCfdAyDwimAtQLo3qXT
HmTvVNLHK0PhnQINaA0s5m6/WchZhp+eVSTGTpsN5wovUedi0Zv5UgxZ//7tV7PZetanYnOjxqej
yc1rGzxT4ByVNXSbd2YXa4dFM5c7EsdbCsy0wSm/UMMHYpD7u7dH3WyrT6OyzWEryO6DJ8s6Ac/W
Q+F0YzuqFPd6E3XXmEm5gZiWOHh7lPWNHH8zQnBw8Vx0vlh+m2mEmDTm1eQQ89AV8soeevsH4DoK
G8RHMNExXd3TLF+uit50H/Cez05ssK+Mj+HTaoQDRu9AJzp+ypwjC6KSxd4TFVdNY1xWWMzFor6p
7eRn3uNsVzjiI0fM97efe7MPrrPLp0Ym++oPAfd6sy/ByBmidpyt3bJ0SCC4oOxI0FwCCyfqMwNK
2InnPF6unNTm6gOzhm3RsGTKN/XBWNKFG0FYEHKW6pkR4UqJAU92o5ZCfnj70Y4Xzt9DrcDAei3V
VkDs+cJZtKoueXaGam3hW1LFVBvnwBOn/nGh9XsUik1WDm1+dftR2IrVVOCsgqYAYXB7kqWtz0Yb
FZdTDt7vDbrb0zEtlkus0NpTe+U6W8erFkIh1CAVbii3cvq/R49Im0mN6io3dnmRtO/Tug4LP3Hn
hrCKpR+h/qTZeddoA6nkwpy43Eza6He5rtU+/VEaThlpGzZCs0aDq4Nt5kVip0sJaz13dgRbaYU/
tG5SXGAyL63LKQLpPuBxgC+S0w2OBHtLnfGPP0WHnRO6BEAe1NdtRZfjtYTwAbQuw5Xuyi0NeW/m
cXEet3kkvSXXnJ2r6MrBdOfRF4lJqvnbC2d7feCjAFTB/ANnfKYXcdbxtIZJYia6qK0dveRqwP1J
wr7D3B8kv9TEALRja6P08q6eQ08XIPw+9KoCSodtjSfe8fEqxsQV1wNuijBBabyv6Orxb2liyl+l
MTB1cgxkYXXxC2/8U5FiTxfOfy8kVrGm4YlLJ0ynGGIP3GyywlK6tqhczP/IwFw8PbKt71WLLRVG
GYUwCfxe+lu4mHjc46Dp6EGLelw/YDIY/7KnSn5G+VriHN3jKE23AJNY1MWiRS6/JC0scGwSwcVK
yDVmvMjHNsuWHPm0A8uroWdeHJa2m3+eeI3HU/f0UDbwH+JnrBshNWymzo3CsioSU98NMt+3kc4d
ISWyQOtz+/uCkgP7Qbb891kZ83OVoe4PODBOmJcildu1S6X7ZlJYd/SqsxNb0zqdR9O9mgUx34Ag
gp+4xdJchXc9Zw28dZGshqtwTEmvmpM7J9Ksj29Pw4tZMFdWENsf2CUiyu2Oq2D1KGnrimCacwM1
VLj4lo4u/O1RXjzRegWzVR1oA5Yzlg/Hy9SNSTZZ1gwV4DnjKptGsQMIGw6WkOLE1XaDnqxbLmMB
CK8tDcsAtTgei3gHR10qxsJi+GbhV+3wuiCCIdfEd9cAP3QMIDlcAfq92rv6Rcw2iDsoiUdGn1Z7
IrLNE7fel0/PpYjaiJ74ehfd6hD0rikMrRU8vWLO+1bDLAJpmX0OWWM4sTmdGGrrXy3MRtULyVBJ
XDa7GawI+whZnGcEB5/Yeo7rvaejDS8AjcOausvC/uV4nongy92wd+xgKdThdlCb+WMpkP8spDvf
DW2kBZksjBMFgvZyvYIyU4mxaFFF85fjUZu5mGN3SAWhIqO4z9RU8VxsbelDt/oZTVrHx4MWz954
Lnc2GrErNvLyltjL5segNXR+Btca3hNCrv/5S+ayiOBiRd3NFyf9UpC6UmTY/41Ec+yrusNvpenH
fUPk4+7tr2mDajxNvaM/VUkgpJg+ravgWdHbRtlCHlYvgsU2+guw9B4j4dp8Rzu4CmQeu4eIMKSP
4Btyn4uaGBG9Sb5GYqxPeWkeF6a/fwlgKUE3AqzF2PwSIq1C7DAKAVJNwlaLPPR7a9fTTT457ZlR
oBUQpV59EKPaP1QkqZ6Qnr+yBvHGYbahTuIIK9bV8mwismSBroFXXuBaynSZK6rxcTL7kHCD7oF/
G6lr1sef/pvZxycFfJKoTVCW40GlqoWDlC1pX5U9vqMHH+3YPPV3sYnfON7bJNuX2OrWIpQ4ABvD
dTOOexhyf3Yp+T33z37HpoK1C1x0nYmI6qmUi5+5Oige9+/zKnaUb5xK8+ViavnHscXhJ83t6eHt
eXhlq8F1iZ6ww42Pdu72Fptp5FpNtQhCR6v3MeSS2ynPwutO1/sf/81Q3Ax40+stdvPRzwg1+mRk
lalzPeIjy0cPMesXh/Z04tN6/aH+PdKmZF7IsyrA+EVQSJfcL7C2XQGRnFaNWgf/xUOtpSSoIAaA
2xZdT1PeZMsQgTHMTbBYnLzoQ4z9hBf6iaE2UrF/LRWD2BiSRelq6NvzV63KsXHkIoLByhvILJ2F
0Ls1DhFtjcvZjpszkQmD7soy3Fkobm7UaMo+F0ZpX2OrcSpO8bVJNkhZp+xYseDt9qXY9WAPJdsX
H5CLH1Nn7fWa+DOtRpT+9iQfX2B/PziwIVkH0J9RVR5/q66sHMWeKKUw4cEyJrbJKVOb/tJ2i2aP
O2hxIq7S5M87Kt24wFKBsCGaBkCb2OwN0dxTzfawTbVaEz58oc4vdX3686N3tYvh2wPE4xay+fIn
oxWiGdZd1wJBl23s7GVm54d4tFQ/o8aC36ef4uW/ttU/H3QzlSJH1l9rPBpO9u1FPS7KjREDEipq
Q7JbkUVITBLjGt5YcWOMY3uisnl1ZuGtA/vBxqeOOn6T1hCppcKmyps000CahTyfOXAPb6+XV5cm
welUakDoZI0cj6IkMq9MwcymUnUODhl7BzXqCTZFR//2SK8+Dw6SlMTqCjFvdho1JuqIhje26oTg
+XUX4S2QG7+ZUv9RwPfq+n82yuZ5MBFEjdcyCj5x+k4dG8i1jHLdEokU9GN3yiDltQMZCIfmLVcK
qESbpxo0kk0sQRXUCDAGblBOtUMOXB9kNXdnXZaP17Np0PD+88mEA28DqeI7ydX8+LV1xIhqyVLx
2dlLfCBGE+FctSQnDofXXtnzUdbF86zaCPNBKQ2Vg7+VSv5ea1JyCEfyS95+lte+M4rIJyd58rW3
ikucnHStUPjOoOE2F8Q3JYqX1en4eSA2BMszI6lBHOkleAJavHYgdbE/8aCvnRf0PsAbCWdcK83N
BpM1gGIZN8YgcyW7l1IDN7JsqkPaKkmASmzeTXDF9wsps1lffUJst3yF66HOACG2dmK7e+WjJN0M
6yNYaE8xZ8fzLt3UCLFodgKyF/rLPu6XPVkCmV84mvnx7cl/Zf2ijIFJZHJQIqzdFDW2SkripJQM
pUfFZ7Ig0GMBrLQIv740nOR7WYbq/u0xX1lWjEmMGmwDTg5rs3jbaVYUOTNmlNTYmaSpdqFaKBn/
i1Gw7MBtEc9f7DKPJ1EMNrxRTAKCvi2KwNHLX8aqxX97kNduJrRa8S7mDFwdSjajJO0UdYTwOEFT
TNlHsiKb0Mc63yy8pUWg50Wdqj2UemF+VSS9NUjYS17uiFmKVG7oAszx7R/06vt89ns2C1m2Rj/b
GksnMXIRclaRKMuiF58X0evv6Blkd3ilGydGffWNwgdzEGivVJLNLHAlMWwCa52gBle4VvTEvMzi
k73tV0exVO7AuE4z15uquNWXpM+Jdw2yccoOizSSmzo0W4J28uWqUrruIV0MLPYK9HJc3w9FYUWY
RS5tkFX6fN7qMsMMpa5PQUqvbGAu/S0XRp7Kr7OM45VGpJNQqOdEYM1ju9OrIfy5KJUgydclHTSq
09kTBn7zo2PNfjc5v53J/+OZt+lwPhV9HKtwWW2qIxiAm0qls7vYmKC0ooA2YJD0toqLaCdJ0zJ6
5yaRivZp6k32sk76qU48aG31s9f09vywjKb5s23Cz0JI0m3JgTqv3Sjdqwk65sROxsSLnXA4gWq8
9iYh7NFiWd296f8ez9hsScXJTcsJoL0YBJeK+FwNQ/vEDvDat8AfTlHD64FftBmljovaUNWUb1MO
6A2SUUHLLcJxrxnRdOiMDN4eAsSoOTHuy+0bUjIfgQopET38E6Tz7NgsiihFiM2lxoEy78ewfHYN
2ab7lCDb4O3PfX2zx+U3Qxn0yNjfuGFsu8NjWim9C+UtUImivm1H4qsJDRom0nbY7PNdZqjpVY+U
NP8ismGa//i7XxMaqH9W6hrd5E2B4NJe1YuU20ZmJSNiYcyscA/4c6SJUVZ+Am1wtqotGl/1VmJF
bkZPqelB4IvF3VvL8DPT8+kEV+C16cSSAq0ffcC1h3y8Lh3Idm7bMxKkzepcpIb+QSWqd29UDc0r
ZerrX/rc7UbFMm7ffpGv4Hw8JL0rHLHp83PsHw+td5mJUSA4H9cLsizGqWp37KbJwVBn8Skco/og
7FX25Yh2j246OzQ0oS75prUdIgssAbLwziLg8u7ED9NfWWJcpTHohsGEGnKzu3WtNcJLG4A95tYy
PO5C+r0NH/IB0N68mQiryuEfaPI7pu/K4DWdA4dwcViD/jQpUQ2BvJ//GAajbiASACCfO672xFF+
9oUloU2PAlkKFllOeSPTbo21H5YfqIvKYKrJmvDqPDrFJHntu7a549KAolvxwnax0eOpGnBHCJIl
H/1It4o9140f2qQ5J3aQJ0jt6Lsm5mXNwsXcEZo3X9HxamhCrXVdgL6gJun0woGw61XGhF1TnvdX
iZMgw1PiUf8iuxbjjNTqDyU+IEChdfpeX/Lqu1Ob8Q84LOqtrUx16cnWTE7sPS828fU3sjCgBfGt
QEfY/MaxwP/QLPBy6Mn7i2L3wzLgaPv28ntxtm4G2ay+MIqUuIKtFtSWnG57q1G+I/8Lv7aZvXRe
WxCneKjwIfrV8/yfEP+1h7d/wIstYf0BXEso73CGoaVx/JQp2qK0Y5sNUke5ErZ9kUmjwHDbuGqs
4bIzrfdW25w4Htdy6cXbfwq7AvVAvbKZ2bE2q9hWEiXAgDIuvDHKI7Y9u+H2VR+SIlI+vf2Mmw4v
BcT6kHTO1+pFI250M6ClwOQTiggDoSLejPrICtLWnXCCS83m1zTk9beidGFFDPngzTV8Ojs/dXN/
AnFePPWzH7F51XkDd0Cu3iA4tRORKMlUu9LcObpNMQ7DXawpq0tkdq4X2rNxMczdcqaQcXeG5G68
tTAnIcszCe8Tu1TOlVYsZ24fifc5pp8cHEl4STYixubDYBxKnJQOaWriB1PgvQIpvg+aZXS8NGuX
0qvqD2/P76tfCqXASipZLQ/WNfZsu6ILFkG14Uspism8SEX8nra9PHt7kBe70/oOnw2yuclNfKdx
ZJUK2XicH0Ri1PT8VOumr/rq/u2hXlufZG/Y/H/l8G1Jl9huDhP2REqgowvGUnSpyKd3akc9hHmr
Pk5mYvx6e8SXXyHZqeAcmEWv2QDbg1lRurpGvYgBY6HEZ3GmtfdKJLV9seTNQc60sZeqfjBrNX18
e+CX+w8DQzhw2OLYArZutHi0lV0rcjcIgQR+ji6nYQAPyLzHQ0gN5JAUDzFC4k96v2BOUlr6x7fH
f/lWGR8uLweOqRv4Px8vHTI5MkemqRtA+8ofc25FBFDAUjnwAZ4kV7w6GCcbtgo6QXHa+s+frdMs
7KJBzo0bDK5b7rMqXtaE2aK7VeY2PFHwvCjOQQC4Mf8z1rrGno2ltPMMV443WoRhe6k5cr4WrZB3
coqSxFv6VPJyrVNBxPTD+XO3u4zjgj6sZnHw5zYTisX8jNxhwN4d3f5lBONBw+elXHqU85Wq+opK
CUXwo/UujQjn8hoLHyNfTUapssR1O6UCw+vIy6zatvBOqBIDuYkqH3mD8SPQ0m0ZGnhuVbRRzF3c
xg3iu8woCt8NS9T8gLoInsOkND/Ffe/Gh8koBf34sm1uazU0SBpVtPHOtAb1XW80GeZJat70qy6W
z9ptFWyT6tYZbOTZGeTjPjdgoVRrjjU+WoPxA+nC9KuAQn+FELV1d5lo0seps4rGK+iUApVje3tv
VHP5sZmEyvNgGvrRyoR6HQ6r0BdTFKSItWHx1yLEfxRPZUH4eQF7/PvSTXgcWnandB5qGhvtdlOa
04VQhwEdb9jMsa+VYzUBKCfdmZvLGoPJZXUXi+2qj64U2BaYH6hN/c21nSgK7HpRz2Eo9I8TjGMS
FCsjMQK7csr4Thl1bLmcNHMeMoPsitWquW4KHxgCSwqfaLEztY5cWu+4gEHTq9gOhP5Ba2etSoAL
J5HXgQOXrh59K6/CD0lkgNgnOGA8aHGE1eChFx1x1109kopRYKsdoyzKR7nT4swlEDUkUjaw0Eg2
GNTHAP9KrYqv3RRnX5qBfhbJPAStkh1nTkg5QwdPhbHPRkTD1sTdedGSrPU1kUw/B3hrdxVN3Z/x
mKH8JqpYlWt6S9QGDnKA5WPr5NG4twl6yM5a26wHcunUrvKmieZKUGkKqbdN71D71XOLyUFbgDlo
sidht2otbn56Vgvdk0bTLTuB0mu5oADHUYjOsIy9ypl1PXBjIyJIFzeGzOuWSfk1s2kidh80YCkz
am5BqPAQbjMRtt5I/UF6gww7lrox2DeORVSeL3u10fHksqTXVLRhSokZqFfFyvwD6F2kwWwI3EuN
tMD0LA7F7QB1jZhVcl1rrhGGOnmKlWefyKSmxhgaXb6jRnXuMO+q7mnsk7mxoLAHutML7XauCFz1
Wh2HpHVVjsNVHZatvR+Foq2mamGFuFwlzRc/0dwmDcaa1M86H9sHvDUGjPxwk5f+EtnNedKo6uCl
Vmk2AUXW9I1e3/DVcFv+IDpqKPWUPFsMBG3Dcm+FkXpPL1P/YgEpxXhlZCWOdf3SPBSytSZM6Z3B
hDMY2jauD4kaeX01Y2sK5JD87LDVIqwG2Jb6IolvQ1OfugtDy/OLTKnYwFvOVwfz5nhqAjVWRohi
Y53SoYxga9dY5EdXTmtO7xWiaL8sQ2bdWjgNxmd2GiMDRJ1vBaQT6BiUcNW5NpV0mTCxFbis9G5k
sP7GgaRxxdYXDzYYxqPOjPIHk7vYXsB4Y7PE88ho+2AuDPNn3WWLvB0UI8JYOk7/l73zWI4bSdv1
rfwxe3TAm+UBCmXoRFFkieIGQTmYhLcJXP15IPWZEYs8rOh/PRtFG5EJJNJ85jXKtLfVGdGbnMTQ
8B1dVukhaUX5pdHr8osWxcaxU5IZ84oGrSzf6Szvyc3iqfIR2UVgBf2LXAZFge6c32POjN25ghU2
sgurqEFrJFg2GtM96q76vrMSBTIkduXYNl8MIk+/ShSPS19DcPExsdQUCWQcGzmALav9WoxxfR+D
adcCLG/7R63PbW1vWw4+ghwMgx0IxNMf1Ni2HxCMEN3WdDPZ4Z2QFvILlSdEQUZpWiKc00T/iGDM
KHdsioinTg11+JaiC6UHxQzA2i+ytHMu03hW+kMEDd2gfUt1B3U2Sf/a6yLEmPU5QlKxVkDvhnOc
ixRLkGGVaeylerEW7XLfpvKq7HguFZ8rsQz72awKDb9jpU8pE5HF+JmNms7G6UzAaHKoUfmzUx02
QqlayBW7de88jbKLjxhcgvdZuiSC5T0O8LUQOVOocWZ2rh7QFUEupAaaa+2hkE9YHdmZG8CtEMNe
y23jqCvjEO3qym6LQ+eMQ418i0pUDUQ54s8pjp3toEZFeqnbUtklSaf+RAQcdh5iK2K4yq0CuSA3
I6wMhs7EJ170SlfeOkslxD63HSqdaW9qYJLAxUsqbCBFIZYt9oxHeWl8FibKl8FEPqXuMw0/8AcD
KmnxvRfZNG1qV6alX9hdfakN3rSL7dR+UFGofzSJDPCBInJZ/NSI0s+20cKLzSY4DDeihwcUCrMs
s6+Rwq3jaxh5/QRk4A1M4ZBT7zS0GYn7pR68wEHC/HlUOq+gmEN9Y5OLrJWbRU/SJ2Be8mZBw1/c
sbSnapPEtcaTpsq31jSH4WAMUfWsUmYXAXzdpfR7O4o5O7zeW4yLdMi5BKpS6TUOXm8ytxPYFCsE
e0dHXrRtL0JrtufPadFrR8WIojqIU8E5oRCHPLupF1+ZqWiRaxIFV7tq9uZ9jHrlY9OZI3m/IYm8
lW40xqCn0tgHWSuSz0bpaHFQia58KEDA6MgBjdpPpRn7H5OxzF9gHU9svMbMLp2odQgZytlBZ2kx
kaNJFLW+XFqqsdsyWm0VcifNDxZKfTNS26V5SzUmf9KdRL9prVKXm3muqv7BaLP0ui8XA9Gjamlu
Ov4Wmh9eXduhqifia2JoSYLwKA5PwTyPC6ReNxt/6NoqsxKrkX2V1WqNpkmLmJRUNdGH5HXQeN1K
WpdICyPcnaZL0+9MFAfdQMtLHejIIJ02MEfstHj+xWq3MGTMj2ZSyk9R6c7tzqlTt74ZF3PCBnxC
Z5cwDn96ujGsax+UeNVwk05z7xN8l8lmhn8VBbYyzs8CNaua0KZQumBkXq4Vp5LoJVYwryFs54hp
NZnE4aCdgskofhhjgpRD3ZhY1RpoReHtik72ZMMRTllC3DYUosYdbubiMnfrxt2q3pR9qdiPSFkN
Sk57sa2HBaVMU3l0O41NaPVJ99zOs1zdvFLFCm2ldi9w+656fM5VKJKonDrPpXR3qpH3MMF5Xr8o
dH2HOBnebwXOZ2qYFrmeBoiaRtT+JVynTY0chhUUTRelXP7OcmFkU6VuskWZLhH3T27A9Zdio/aO
eZenwqdWuVSBbSEaHxQCxUqsNXSukkmv0ffCPJDru4qWqgf6qEyzj25E2YRGFctLF7WLaJcpsFFD
Z4o1pOUtItYNKY4TNkXV9IGdpM13s5DDT1dtiIiwxy2uPYD4eIu1I7jrfM5sFf6Sq6Del3qtEbT6
gqqMlKanrqbAVeVrjYVNFbxH5CeJfDnOPDrW/ZZen43DPEDUxocWqFfh+4nZ65yeVJTSzKrRAM3z
tBnViGWxZYLVp5mlzqWplvYVxrb54f1R3sh7iQIM2l3oOdD1WrOZP7KkiQqbuyB1s8k9bfY9pGq8
IDFBeabTYq/vVcS7QswIeFbE2/v3B3+NLLZ4xz9GP8mVhEIAl1cW3oient10uds5Ae4Hzb1toEXW
FFpQ5k19mLvE+VQXefFdOIse2OB/L1rNSy6trjnXaXwjRTU9WgDkbxoVq9PKryO9qR1l7m1MPUfW
FGuIO84iwvVybs7MvbEWnF6miqTdv9QESRhXMeiTya8Hyq1ujBfhEA1mINJG/BDKAJCEFpx5k+W6
F/vpoNpXeMLLJbT76ZOiFjDA0OMi/0i1dnzCNSm5z+NCXHjqUGDq0C64w3S91T7qzlQam8jqs3in
NqP5nC4UmAO5RIj7047Xb9w5FtlKqUAcNHbU9g74k/5xBQw/d/GImpiGkjSW1mXXmoh4NfID9i4Y
Sr+/Dt5Y6qvcOpsdfIBJX+vlPCBI1U60eLF+sls9zIVoQgWBjTOjvPllaaFT3QHwiCDAy1G8VMCy
Tyk+mJmsNm1Fr5LgFS8XUq/33+d1CYDv+sdIJ5WyqmgTcMuUHvh0cp84aOK5s1yAJDoAaOMaphB2
DPfvD/q6ZrZWsOhdU0OCxqmf1DusYYqSGnvvzby02mbWHbFJ1ZukvtIiJIffH+utU4OOHGIwtM1W
ztDLqaxTC9nwVS0iaz1kiymf7iWY9iPafH0UmHplXTelPWGEp3Mlvz/2G7VkON+Elyvp08Qg6+RF
m2VcpqjHnHglfOxwRzMPprZoQV1jTGp7+OXmWpTdkKcnZoCIsXHTDXbyT2GJ9GiotOoIS+BcTOPq
5QxMdkTuoFNBN/TJOTZ5MQQOloa/IfD/VS/6Fw2A/7940f9B2D8env8HL/D/8Z/br8P35z+FjPjZ
/+hzwV5e2RLOb60i9vx/9LlWZKPF/1Q5VUAF/0efy/kLbDuVbHiYkIHIov+jz2X/xdG6SrJipb1e
A/Y/kTL6BTP4zwFPHd7VTIvHYJS1xqqvB98ft+tAKuvWWTtTx0UEIZVDd9HP7lxhMLWoXw3kQQca
BiLaTqo2XJdUsWa/n+aGpB/TxwMeo/VdKiZ0Il2n+Q5zDdnwBGNDtKV7dfkq9CjHv0oZ0KNHofOM
JfUvUM3LpweMD+aW3gydahREXj69gvuIOlfUo5MBjcVJGvonLKNJcaRHEwMx/vYI1RGNxDwilAOw
Dwd82M7qpGc+s2IeUN33Ul9x6BcEE/vI8gdFGA9xooWiUJ0bR3Pn26E3pkejXS0Qm8VQKOWkCxwH
QCS2k7cD4a1SPi4xOdaHOC9bqh9E4B/tLEuuIr0UB+iXeRpMCEwScs6iQVlfHfUzh87Lu2P9kEwF
/BgEW2gP2Kd4Em1AyCy3K7kBXkhW3CeOP5AUB16t/jNQye+h9F9YWRAJmumeXB4pUplaX6yEemdu
cdyr1YtOiZRAp7hCGSRydghz/u7B//ec+RctjfdOmnuUhV6eLevf//t00RzjL04X1v7ai7L5HP8+
XeDH/0WoAmNWhULOOuUI+Vv9T9Gsv9a/jeQ0+FkCyTWm/lv+T9HNvyjhAKH69+HzT86XE0zHim5y
oFqaoDqA54BYOLmHHZFmFjr71oN0K+/K7CvkQ9kvqGHZ8R397HGPfGt5T7tste0VXrU3Sa4Pc6u0
QaOO7WboFy1G/KpdzgRbL6MRnow7kcIdJynN+7UR8/LsKGStxuBs+4dITdpN1FNXaOxGu23sUWxb
TH+3f3y229+n0p8a9y9DyL/H43PglbmiDU+zpWQ0p3GZ4/Eh7sohzFGxorKGEtn7o5zEHr+H0VA8
pJ+9aj+eqj8kEZosUZmMD7UjRFgqsKX9FnbQLsKo+s5F6yhIMre/KgC7bHqnG0H6tsOZztY6d3+c
y2tWgqI5yFOk4QDOnPYqU5GZXeS51bHEZ3gPkTf+MjcU9dzCHT4rZk2zooqij3pTqR9bMzI2/3QS
OAIJMqHSkryRCK+H5R+3mmJSk9IqTR6xxJgCnLeLYNCle2uovXYDWH3cDFamXxoIodxk0nwcRHsu
CHz1uUHlQPIBUkwsDx705GItQa4sWOX1x1bXo8Ar9G7Tt4595nOfnPpMNKOwf9H7IBEH4vvyRaXM
EK9OZH9sqAQedG5iHycFa9dmyrmI+gQgzsrCE+h3PL32YX/ZFv05qUs9ThoW0vPRsPLlsCxUc3HT
NA6qcL2LUbcSFIXrRHv0euXRnlp7p6SAYv0ojvQCYe/cPhPgvsxhfj8P1BtAjXgfwaY6CXDRgG+y
YminI3T4pwGIcthG5T6T1keZK36S1kbw/rJ6PdlEXitsG0gV0JTTnr/uLuZo1zmcV5n1OI3iBBwT
W/tJkTpnVvCroTyVxcPSBVCMGdQpFK5vLJBmFNqO+VAgfZ+aUHA8JN+liX/L+2/1MlNiGhkK7gsg
Tc0Fy+CdJCslraU6iabhiBx4sZWOp1xEg90GUWtZd9UMl1pzWsdXKkQl3h/5rZcELK2isuIQt5wq
jWQ4ENEJaOUR9gNujP2gbGwEvremdZZ+9uqw5yUt0MHUTIDvkZWd7JM4KVNv0eUxMqMrpxOP2ohy
BDZ4ho8dx9f33+vVwmQwAnfUftCTJOTVXw7m1LqTj2M0HAVYytRH9aSEoeV0+3ou6qslVYpLoFrV
mSXzxqiUaHEv4dzlfjnNrttlETSpE/W4iCL6Kqbym5G2YCdTXdkrQ2dscMY6h0lZp+3FOU9wQc+W
kinyiQC1Tm53nsIcR69Rj2OMIzw6ksjh8wv278/nG6OAACQT+kUIATT9cj7LcUK4s4+Wo90lXphY
HZrhhozO3M8ngMNfG4F5W8kv6AgwhYRZf55v0VwZI05Q9jGr3etiyJB2V2lg1bd5OlyN2BcZX0DC
+RhCJvlRqnGYqfNe4j9mwxZr5PH9l35jc6xRgsWmJIwjfnv5NLh648NWFfbRpePekb0sxPb6Uv5v
3nqFZQFDh56pqSdvPQtnWmg42Mck2ejpARET4zK9dj9NZmh8ZBL0Q/NtgcTx3UMYyztz9rz1kn8O
frJTkE7JvaLt7GPpXZvDlePcxMkZnOzrIci7Na4JA+UULq6TIUZgJ2qOhPlnQ6r5Ll9abEcEXZ8s
t8Q/XqcsUjY+MSXwWP7p5SdTyPDMRAzesZlwERZQ8X2bHv6ZOTPW5f5y0+mOjoLHujKI3k3j5TDo
miFXCw7+CACkovedV/2PeMrLKIgyJ1vrhm2mB6jLiUPd98nPxo1BvceGoONTNab5hSKsl/tIbCdi
U8HT+V5YJbVaLN6w4UNxvokD6Yq03yVWDoFmaUQ+Ba7Rz5dm3Yy3kCZK+ph2v0kxuq4206Ag3LQS
mbBsM/sIUY0x8X66VVqcO+NenwS8OqhjSH8ro/mUVgDAo4kXg3IW7gZgNYqIdkiNI/b7W+91DO3p
hK8Aj6lUEkif8jRLWNU4I3TeEXyWsRGRhhsLXW5Hx2c2nQ7G7NaLP5sW4ncDQmS3WbQWhDFaKs4U
OF5fW+aan8Gq4WGQWTzJURbFdTqZKvHRmnTvIKnObHSVFrMyVWVIv/Qf5yiIXyEhDxuFC3ktCr1c
WpW50NGgO3vEukRsnMVUA7sQYvP+/L7KDtZR+PWrzo2zirG+HAUvm0hmeieOCXc14pRGbW2zuYn2
Yhqt2zIe20so+RGIKIkFcRzXZ46EN8dfk1IELEiAT8uz7WyZ8OJLcYTNkd5InAwgicX2PkX817cx
X9hMUjoJ5j00nBNayu+//glhbr1oeH8aCTYKTgC8TjXxZU43PEGC5pjjmzCpCvwGu72kXYlvhTHX
91kSr+66EbQVg9ABdFi+b2bNPLO4Xm8m0KuUioihuV29U3Z1BLEbhA6fgXaxCEZ3oE5eL/OZC+bN
UaiFAzcEsEMK8fJjT0vsNXQ2xZF2Z4H4tpQXtZrpZ1grb47CkYs4Fi7pKNO8HCWfCqe0XCGOoPI0
f5qSepMV4BHe/3L6ehm+PHrXcE5bCceoabJRXg4zRGMfjaOaHdNa5p2vgyD70Sso0vigBYD5VFOT
XOeFVzxg6Kd+U70uDUh0JV7U0U8Hs86foMtxC0IMyWPRLeX8UxOKvjOlgUGU1bdzSM/ZeuoioQXR
qGF79f4bvLH0eQHYmusbrBn6yxfQZUxtORoy5OCaHOAfG1xG1Fc6RdP8YdbNQImqr0Wpf0Rkeziz
719nkKx2JPiJE+nIEGSd3FxVsVrRkWofy7y1QgzpQN3Zo3PhReaIjKiG4ZIhnf2CQe91VkU6Wq/R
fCcjNUXrJkr+F+sfyiKyojaldOTlXs6FTbHHm4oyO3q56hw6Na22U2KWu/dnfP0tr5YMIcGvcaiq
nYTIo+fIth+X9Li4kwgiIZMt8JbikBYFSXRlyTPjvTHJiPKsTHzQSib7+mQr0I1oWaJtd/Sm8Uvt
WPiaJbrlT5o9HxZp2IDFxsfR7OLNWE3ZQRtUyuXq2F0abSX+6U1K6QV2M7VEE6AAulwnb5+gRZ9n
c9kfYzD0DZZJfXdBflSEsdetuN+l+8zElVs7NosY+CRWcWmjnln0r4qQ61NwjVvULEiR2L4vv3Sj
8J2F4fRrpcANhrzpPxOVxocJz51wwkkXfxuqGejul9vZEvnXfjDme8xyf5RecVvN/d1std7t+wvj
F27+j5XB+b+WVFCDoH1hEmqc7AYgwm5ZQCx9dLjir+Khzh7trsNnK6JppPutg4eR37VILvrzNFvX
sZs3j3Yzm72PgQIah3Nu5DdNOURPidarHYlmTnvRSQycsKaxM4GQ5XbtL/Go3dN8AOqjzEn1AYeG
vPKJvNVHPfYG2O79VN43XgV8WqG2c9tNnfaRCluBYbKRmvd6B/HKN6yGdkJbxc1TnObJN8zVzfu8
qDKDrkhXspXJzmZfrZes93HVbe5GfMSeyqLVjrPrSYgnQ4WlFtKYmGJpYDifdRW74sAFZnxZSbu8
JnKNv42FUXK04iz1FdBWdV9pifG9dxSMFDJR6F+N0YUaAzDP/Kp5cfPRBCDcAuWCTu7XQKlAHLOW
rtLeSL7VHk6ufgkclKLVsIx+Q0voXukqRD+LrPYQvksW/J6rpM6+qGUR/c4I/tu1+BcE0T+W+yvf
y9tnXC+f/2yJ/vqB/2fu4vxF50KniAZOgxKmyz37d1PUNf5SQZzQO6c1CmB/rXz93bbw/iK3op5K
mw8NR5I6DpO/uxb8PrBBBBdAMxDHgXX5T5oWp9c8GxK6i7H+wdakdXsSoJZUkToTibmw6ZNki76S
9kl35mkP3gkjI1fqN0ox9gfK+ToCSqXu3Xm1bV9bap5dGYoqgEJ3ZoDz0BhC6LF2PWrZnV/IXtl4
gKR3dsLvicGaAMKU5eGPib79fYD82WdYe8N/3jjr02NzQLUE3cVVpOvktNNyxcKF3DPCHG/o2yKJ
0kuP+jM2RvhQb/rSAnnXqf48ZwoEAVEmF3O2NL5Ro9rk41Fg7TI3Kbcjty6GASY1x0H4BG/iAkFQ
rLjt4alLqjsUoZtHUCwq4ObSe4pyB08XTAGnjS4zL2gkEmRUMUYUPwH1RkvfbwoPeHBfJtWNOhbp
vqqUbosV+7gVg6tvG1lll21RyDNp+ev5IGVc+ZkmQCaqVCfzYbVqAdtN4CzSFvI+r9NugFzTxJeR
l7Q4qRnisVGpDfoDHtTvf4vTUJ9vQXpBgRMoCKxZbE1e3jxlXhaxi98MeSJ/LJnnPfT5Mm8qN5Xb
uo62WNrnGweTDz8ZRwTnhbiAuPHt/cdYb9k/bhqeguVMM4QKHTNA/+nlU3C69TDfXVjbo6H5Sgs4
V53yn7S9j6ZOGMI8nBNkOCm7rEOuoR4RCLU0ov+Ti3+kpDz0xP2hO9F/JhR9LJr2rnPLcwO9/roM
ZONCQJ5Md+K0GV3WY1xai92HZpbPiAGD1txFldVvywZBd+m0kA9aV4eHkFln8sjTOsGvl0R1gj22
ho+v0vOIL4sN6dCH0MaQSK6bOnRX8KjbxU6Yq+19DbPLJ1PYdNpyLCNE9t//sG+9/DrR5DxMwqtZ
7pTYFtHY9iEIxUc8eJ9lYz9mBjytZgIa2MMOLO3798c8SbXWl6ZjypkNZxYW4umSTvGuVcsh7cN6
6iygyaDvbeHWD++P8nr9kCJwmK+EY7pOp4IHA42OrnS8NqSDDDjZQ01mnvsOQLiZBu8P9cZnZCwa
OmvVnvTnNHl07GkSTWe1fEbzcmich0azfihJSfijqsRPWRs2uPzuFy3Hxq77fGb417vzV/699pTQ
Sabd83J3duZCA9Fg+N7Qv7eiulJl++So/ZMRw1eIii3mE5GfSnuTATJVFe9pymCk4VFV81+tHeyv
NBgo2AXC+fL+s73xFdbSwL8f7SR5h1mfjFHMozmWd6GX3q1n9l/5NPv3h3njmFzVPFWkpimdrg2h
l1NgK4VLRWhpw8yUn5y+27mVcYTEBcliGELMOLeJmly7k5FA8IpnpCHAvb//DK+XNY/AAc3dSVjy
CumaZn2fVYNkEbhNFTompgJTbTRn3vQkG2TzrKMQVtDdo4B5KvOsAlGmMEAzgX7QQzw7933eH0tu
21Z24fsv9NayYgNRv+R4BGR2cuhnJgE+lMI2NJa63S+x85hWuCzqQ2LuRmT8/dTVz4mhvPV6K1nf
pStkk9OcfEevBaIks64NzXq4jz1P+OhMfsX64mIkiH///d7atrQsgLagRoE4yittG8yK9WhuQSDN
Wb4plEbChqyKIJ4rGRDQT7u6xyt86t3HKp4Ctan1M1/zzXWLXwxvS2tqBfG9XLcAWhW16ZGCb23z
2uOKv0ybMdvSq0Jbe/gx81mAxGfpRqbVjrj1Lh3bczZ8bz4ENTzOf/w/uYROPrTwoHLoSdmGlqwe
QWPczZp+PWv9fa3VR0K7W+6uxW+snyYUJwN+zZnvsJ5PL6MLdzUvW30QAXywql9OwljQhY+7uA3H
bpxD3JCvPKFWOxFlSQjndtuZXTiKVGxt3AlB5vX41yaGlWyQ7A/7fqX7zlogcF32o0YRe1obKk2M
Ut28/6CvFyeAGKoRRCRr78A4WZyqS3d0AbPBxWU+pAO2KJnn7vBKhjk/KudU+l8fnVwl9ppGgOB0
0M54OSvdpNtDn+Va6Fnd+F2I9BO21sbPUTkX3uqv559NzmBrexslmNM6VpYB9JXCpE/f6Aclrx8X
Q5gQlrtbGRNXphE9vRgR7W1TlBfYrQFi91TcfYoc9LcgPXYMXNAT6W5K4Tz1tjvu+wnTqLos9H2P
SwYE1uRjO/J9zLxwfQsa6qaG0DYaUAIcVX6L+3OaqqffCkwHCB7eha3NqnrFOxhKqNJJs4QDCVRo
WYX7UcaV5QPBiDbIAp87l09P/9/j0SQk8ySRPBXmTYo+G9UajFlLdH5ZZar1sYvxoH1/BZ4eyeso
aApQW6IWtcasL9dEjl93karFEiJAlm+WOvm6yPSpN+urrlBDr1/Ocf1PlwYDrtr4v/yTqHKegsFk
PSV0mAWe1LETP9aNwPB2aJ71Vvum5ei4FiNCA/jSlWde9LSXjhIbG42O8hokrgXfkze1MrfPeteV
Yd5Auq+5hfTKuI96aP5i6owLfazDzMoe3OVnYrufkCD5YLvlVUQEtFTFI0DlzB+9pDpzyZ9uSh6L
RGFtb5lrd8te6/t/4MJkGWNqwV4IPfQDsHOMzUMdgVj26rk+k4afFh3XKVjVZNYECGFUvABejiVm
ZUB/Dt8ISF950C5lHNDp2iDptPgxWUK4ABvb2Iv2bE3Rdu5mWKxarQRmZW5ZHvCOp/Tr++vvjeVA
9R/a0NrywXPn5KsMCCIxlpBh1tn9tiMWCYDA1eGq5Kkb82M2rNRninvb98d9dVXT+eGSJBOkFIxE
y6lFATUbznOwauHciZ+5vYgYrnkhig068mmIrcByNZVDdWkjLLRFVJ8+XFM0/ff3H+NXA/7Pm2p9
DLo3sEJWcOSrT0Lh1xjjQRlDM5+M7yiFfRFj+mFS9WEXOf0PMQ32/UhsQz+E0uJdm9XzPs+XTaF7
CDG47UFgs4Abp6j26EvHvunE+MEj3NpeNqZst6ayVB8dpU0+1ItiHYS5aAevXKawUvPyi1U01r4y
FvWprxd9B3XP2yFsOlB3KJtt4xRd0OFAQjuy2OTdWNxUuKA0DeqA+twUgT2V+gHbg6/Y6ToXq7X3
M8Jn8q4vKh5yMDdeplfbUteBHxjyDtva0qflAMDW7qybprIyPx3z6kPR9csuQTEvTBot2xCM5ugd
TZO8zkVj3vRuRlXEVlv3Uk6aeBAOJlS72umhpp/5HGyAl1+DixGLZzoDbBIK4S83yNJkrinydgyn
YrC+U9yOHnSgq3tsbo+U28/JvL+xCPnwRGukWFQYX51JCghUVMI8aGSlcW/F5gPf8CsyJ08D5jN+
OsWkVN2+cYwQqvu399/1FxDz1ctiYLGaZ6xMkJPToEgXpMLsfAxrJ46Og1broPoc9AscNfqWjrqd
bnLZgKHPFXlnT9H0OVeM7D7JW+cydir755iNLMRMKpd90dWlD2vWGIK2qfDvjNbTTKizvFOhKQZe
2aQBFXP+1erQBjMq7cbshnT3/ju9Pk0QI7egV/0qCNinnLjcmmcPmwN2UxtjOVK36W2L5OMHF0GZ
S2kn0QEFvDjsQcOdIzsQCKyr42RCKXpwe/EEqyTiyYTiSdvHUUQZgm5CmW4Fvs0+xNrioFduj9JH
bddfKpRHsDmOpXNoYYQVa3O/+BBZRfkdCdL0c1zaPblkmh5KxCxul8iKqCCJwbzM6mp+dO3EOOj1
+DMfpHaTJW53qaPyd+NOGpkTzlqWidG16+37oZDjVknn6lY21pdS025UJ9f2ul6Zl6i4tJtkKh4W
r3gGjYTsTtNXB6Pr9M+Q0J2nuUIMvK6q/LqUhjzkUNP3taU3t32uO8GqeHk3zmZ9M5l65wZRMxQF
0BfTOChe3sK7yfR7nJVQ/UO6Ily4b/elNdRfEmR3d1lkl0EuB7y8AHqOfso185gU1YQMzCqMYwqs
yEG+rfTtLM4Cr6K+ENboIGBmVbTVVdrl3QepzPx7VI3VZZQBF4PkMS7PihiUZ+Js7b6bDOvZks3Q
BIonuLW1jhZf1mv1F3iq2WZpJvlRZEO+pfm8HNReST9g2zJ/1MaoCpC2Q6W30x3q5AghbxKgos+J
PmgT7ahRhWCK5IoV1mVfGZuuKZubNqaavBUNkKdkzuS1VSvVxkpwPtuCZYVrEymKbu/mqGcu7Km7
L/oegPcUq/WXZczrbQf7OvU1Q/FucHqor7tBRugSpOUTRkGQdpOkR/U5djZebOs+Pm2pP9pOn4W0
SGGj1pR1wQIKunRUTic/QSBvj7axE5ZuPISzUTUXs8iyvQ5f9rsaj8PtPLt2MAsPoUhtSm7yQmYX
s6mnOydLQaiXax9MzYygUwuW2mxkYVJr10mkKsgdVCLZ9KNnV77RucqFhnvTD4CHdUcgoca4LZLx
xqHbU+bapdbsmhCQ22bXj1FjQKUgKd5W9kivApytIHY38jhD09Zt9qonvTATiRLE2ZjuhA2e2y2Q
3DTddLhB4CG9SLLY3edtt9ypip60QTp6Y4rRZz5fLM4cf0SSUwkWq/ausI6LqHGnn4BFaFeNVZe7
vm7VY+sZ5WVq11ZYTXO07VpVK0I1LYcL2YpmAw/TO+IrMm5l6zpP6WA3+6U0ZROYmHoGUszF53Qo
F67Xcr6OlFEGuq70rq8WWDlNdBqDdHFCbXaHzSJthU2mpXeZLusLs3IAcQFRBRpuybtWIb4ASOk2
1+2cR9tqzIN6REOzNuAF9CVKnQv1sGvU9ULZdNNFJTTnpqpaN5Cxq21s3A4gbxUDGgQ1zuj0Mi0F
vtzU3Fh21n5im3xBigjpJrfONwo5xa5vdeeAjKV3obqpsl8sxE4WS3HuU/i3oYwj71FqmbyDR798
q3M+5hhP7naFEN8J6svXg1r3OJMI92aG33XtOCgR4xTufKUrW37zSoVPFxXZY20Jfffrm06dsMNc
duZNlMqKPA6z0Uut9hK5B4cjNh1efvlmTsf+OjInulUp8PB7jQ7BHU6q/R7ioRekqdpcunU8f1BE
gcxPh/Jkocu7ShrpJfCtajtS2N/qTjSHiu4qEFo8O5Cq5V42ZMMXosieJ1uiAtZHmRKoSm8gjGJ9
tIuOy6huvVDHWPA2JUUF8SUQWqLWqI54ninLh75ajOupd7LYL7WKYDETllf5qI2kBV1k49pOrbHz
7Xx6KJUmtKtl+ZSi6X3jZKxfhmipm461j8uXamzatjWM4Nct2KNskVyMw4glmJ7q1RRG3LVfcoef
LTu3/qIPbXbZGYn9fUL0I0ATq7o0kNLYFe7k4amI5YCftkKNA8iG6WOlmjyjJsfyxqqGfQs66KLJ
u9WOJ/4wem67LWuruQDaXN+kInc/IieAFss8NHeD6y5PS9uh4YLXzcfSSz6VU6X8sBfM9fIqtQJq
aNqNMeMXnWdjGWTzMtyiSJVoBwUtifkaJ7sMuaUu0xAoyWrnQ51lrbZfECG/o5hSXyyF0Lf27PLD
9Omch9GBuRhKxDd0xMLiUe7Lso0/pgh3eVunRyWGGZ4sUkSt1DZUaTOkho1a8admtsfdgEj1NhEy
phtIe1cGohmXQ42r5jaqy/JjLeyxCdzGroI2ax9yqU5B0rb2h2qKqh+ZpsjPeeJB/Rq6cdqOmow+
GwpoU6RXqmQ7dWP1mFEddwJ7VOwqTKSFcZqHsIs/Jb132Tvq9wWblXAY+20vECM2xqYRgYgsrC1k
9tlTy3yXRk5m+zm0ioBbZrqlOD4+OUIRz0It0vuqljFaAYYlAk9OOhoDUu/QZWuV5YtijmhzmaJ3
64BfX+yteOG8UfPD5Bn5R/qj1c+lNEQA1K3UUJ4YpgdbGvMtRuJUReJJBqVpVYWvZ7VxoSVZs42r
crgcbXoyot4taBH9X+rObEduJM3SrzLoeya4L0B3X5C+u8e+aLkhQooQaVyNmxnJp+/PVdmDVOZU
5cxFXwxQQFZCqZCLTtL+5ZzvbGfakzcd2eMtMLT5JU0jue5my8hv09Z1PkxTfJOBCu4y6Ajvhqyo
E6dKYZ/TvFPYzi7zvYTJ5xNLHQYv62qzPWw981ZKgj2jYrIZPI7zM31QEA+yrM4cqdWXaTWjRCms
qWMz1LzM6quQ48ks1Zl+Z0ic2bAgOWVnyE4PvgekJ1JddDFmHlZCWPD4UIs5Wwg8bNes0WDNLTU1
qDc3j4tZ2XvT0uMmZwP5dS7WWrwGw/plEW5u7jikSTie+mtx4Sq+oKHl6czz6LTM9imjDj/Uc9/R
ctDz7PvVu6+QjaRx4I00MLndcco5A5ijxHWuNlqCWszrNQmJn77yBOKfVRCc03yvcukdWzWUazyL
ujtYsziFfEaoimq450VKHOUYvNbetY7pq+iMMqwCVaYetJWJHUd3cZ7H9Yw+OtuMfhc+F1TTXm0O
+2CipDYqZcG1qg6THmteoAaMNsMb4skOPjUpGCXSwJLJCCwOZPtHyj118LwGopdZe9sQGn5tTP5O
YheKydAE3NPqz34xGYdqgJw3a8kf6JX5K1eo/FbDbo/Lxgx2ZRhkt3Cwqa7D6Fh6at6G2MnuRjf0
j9gj603f5fMn36/FCccZb6A+XV5NsxrPLRSYsSVtQSO8iy30TkRBwDeEshQkASLvI6lG+24qVOIM
GkV1e0DZuGzcrHjmYa5I0l5vSyziSWTKcjsszv3oa/KGOst9CFNrZpY4m+1xXrBVjyJv7kpQQ/f2
KmEy973MbxeLN6jHwvChL/J2v/qWebsuxR1nG8ojrgwV7EK9gQsg2mo/GrYi8OsERv3w4M0Tu9Sq
9i7FILpH7WTRJbTq76lqlnNVMcDa+JMfXoj8ji5mD0MkcU2Bsr3NrG1uuC4msCHcDnPZH+iBiPRR
3XzK9ewxD8umF37OWfF0nRTbtuvU3hrfsvptCYS3M8dSb5AjFcDYFioyREv7zq1c6mR0ufbkAd8b
JN9hlnZbkdZQwBvr1gBwDgqTJwNs3yEd0nmXD1fjBA4vfrv+7vhGs529fLnNU4dMZYrBo6lxnCO7
7C5Vky2PSlji6IyleZ9NabdXtkmT007XxDvL1DMQOy+aeX1aywXUTL3vend5gfA0xkXUFo9uATaZ
6Yk7JIGy2yI228a7cbIGK15eQ0GMW4O7fqVxi4Mo6M7sSEQfR8viBHEvILPFcFyLJbEas9yB28m3
Gd7cMtERFOHCcNYPUrCl3tR+VPJzslRRp3ejf7+kucOtQxLe1yKosicFj+hIxvnc7rJUh9mGkYV6
GCR9LsjIVd92Y6pvVWvPu842ZBlnS8prqu3X+nmqCuNSAW3muF99CoDWgikVMcNEX7OZXDJlU+CB
FxNd2+MgC+8NQvMPo+g8d8cky+FLN3v8LCCdK6YgeAQ29iKrvcbad2EUZZzwERQ7q2yKR1H5Uwxe
MvqS137zicQfcJG+Fvv2euZbeUP5Ugku6tovvHjHgNgWZVMJ4hCkCRtkdmf6zUiJvYrDQNAJk1xP
bjEhdojLo6RRHqCoEeIjg5gQHlQoEsUuCHrzsq3hPe6syAjThJD6dKuFExxUno1bf6kkQHmQfGYW
eLs0NIKdR9XIbn9crgDMdDHuvTob9vQI8vJTTDO6PeCCtSZj1Epb862dW3/j96F1SosRxtqSk5XJ
nDumwQl3cNtkTNxFUnQVAUfao6hz5nxjFql+M8us31XkmO1a7Z+6aLlltWe9rtJ4D5oie1XaEd/U
aJq7dcrq75NRI+8wy7ZM3LF51NWUnQavzS+LoXi341be5HJxYs/VdhbrJrKeIjcTcyJXL16M60ca
fCYvqrqEY2/J2HOAnMKLS5OeIN6LumYL48+Kx1Eah07it2jsYDqZTK/3sxelJ2t1KtCRo9xYTWpu
slDysPZsnMAI6fPEy4poqp7+BeTdDQN6ME352qMTYeh68MZohtJoCKhwWJNHztcuG5/t5aqzJKVY
67is825b6mrfMxK5iUwmtL3jnSxfj3vwb5S3mTNxFZ3WPWpgn/gaFjKPCYP85NqlPkpJpFKSQurb
TA3yZyZszdmoI8673t6o/Hn13PxkmFaLHjenYEyrkPWN5DyNVdhT3UFKaqriOdMiPaaWCXCCkQQT
iOUpG4R/WlTWQ76OsuU6Q56OqWOpXePUIoFPgcaKlNhDhKVsiE3CcjEIRe2eyUCbRNTu2wJSG9ad
MEjlwsCeMwpzenDpy/F2mmkXOXYSFTnqe8amPqGC/hLZuKcXFKZNjGDvPnOJGmcyAoUJ2Wmi0vQS
BQjO/HHQuzUtoq1jtNiGe45sMG9zXxwHP/9orLoCvXFt4nRrb0aUrdt59YeYaiHa96M8whvME512
67MCE0fMa7Em42yZx8wSePBYXtGrJIMq1aYF+c0YZFl5YqNiK0ml2bXmumO+D0OAVUWcF0Luu7nU
l7Bg4me7rZekYUq6XLo8L73TbMyrb940/ODGckov8YS8OE0ptqXgVvBya9mGi8nqRMw3TTFmvAGr
x7QEMesJgPCzHKl35z3e+Be+hDfwhK9cqFdkxQft9vtl9s96qrubjhPZ3ao+gxQq0nBIUcyRtsUb
dYmgkARLk4SuMd87VTGcLJsiaAVUFPCmBAHrekYIALJa7sO1nx9c0c0ylqoxHmF6dnGXFYCz6Og/
ROR7iWk1n1Z2lG3sloNOhozhCRTleYuUOEtSkU5XNp77necpiovra3/hZjmj37fHWDIsSjJ6y6aJ
RnR7/n1a+VAULeV8UpbzDJvNhW1Sy1sPUV+Myguqoy02QbSU6L2sFeh8V20l3yYGG9sijd6hM4vU
QCXkaEhIGf28cKKv9rC+VANk3oqunVO0YNCyFO8MJ8qki8SLPRsTYsxcJUE1vk9pseNtxy3n0lwz
3rTvPVvZW1FE5k0euOEDHFSSf3Kr3VhyKg5o4+rbzLCOJV3y7XXqnV+VwRXnQyVeUxBqHN+ldzvm
o31TwW69heuKXrLLdqZ2PpPDnSUO4YDbFC/6DQGTNQ+X9g++V7ifA2ueD9YEL5FF+a2iNEDdN87f
Im3IRyLE2Rr4tC7paq0nZtzsD3yHaZk3B3LnT91wwLhY3xpdQZZqXkXfgra3bISVLZA/LgDTtApB
QZ9kXWNwUuSmL15Ghjw+Y5w5tb97a8ABVVm+hLw4Oc6tMl0K4gy4tDSn/C1gJnKGal08BHwH50x3
zbkxMbJtwjUYPiJ/gZIz5gVriWUcD02xZHdBIPWtx5n8PheF8SR7p/yRynq5zFUmvwy1Uz6Oo6lA
fJpMtAIAwfBlPWs/psHEwn+wcc6xa3GynJunJU/B6UE/RtLuP2f2sDxbjej3c1Sql2F12we+3dFM
xknkhzSl8MkKcnuCPqu2rOrluWmLtNrS78A7thb/nAYioz8fXQCks+4TJ2/Xjc0fDY1zFmzQ+ulY
dHPF3LFAujW44W7p/QJZoBpvo9InrkMt+f0EKfUJaHh/6IVHVROWGevSrrCh68b0R/OjsBq8xl1E
2GBcWr33lq3ge2IUldFW1TNf00TJUJztkdeLHQbVt6jnnFoDLdHEe1703Pm5l3ROLZO1qt3XZnEy
IBgeQM0l2oZl19oxwzmiLgD8y3iZOSbq1YiA+ATOqxgcxmjBnD3xjn9kopeYLi0xK39Kk6eS6SOF
mrfr/A47RV8gOA6PmeAAC8M+DqzcTCyL22SKqq9jzfBhaOeAJYTxwylRlZm5ZMJdk2mzTu6WsTYs
uJY5jiAvzgixyKNx3BFoNr6KsDvy6E7f+4lhTV/pYdPm/pSYSIFl2zERTA0GA7nwTliKZRwsnnfp
LaPd50HUbte5GmFMleMxZ4q98ThkP8yUI3r0anvnrp73scxWlHgTobDQmz/7CjZaoSN1Fk0rL1cB
6JF5vZEYme0RVaHaIXYVYI88aqok5/ednA6JBZeOSR8j2OFpAkUXM75SNzLjRWGbqfVcTlMEh9YB
U6zAnlLlZjRGQwi01R9MI0a0CvvAmcOHjrHW5WfDveSNBgnVWBfHydTGHTA4gJ3KDyEmYo5dHZ7F
4J9sNwQx7ti7JRyZWXVo2/d2a09PlmvVe+UuasewGjQFAuhi76gqOrh6mre2M8ovRd9CMy1E+RlA
3fDKXM0vYy2WrNgUdt6ea8DH7ylbgnPDlus4G4yJFyqeS7f68j6CkbhvyAlZwqbYOOSlv/7rXY99
lav8um65Ssj4K1xhzVed0a/LOs0yqsxNG5erW2ASGzrOOyt6aUpm0pW8a1JLPnl8qhd2Lh8cTxQt
NgAtpHpO5b3513JaZ6G/Dzpa/cqsXixdtKehJV6hFE3OfM2L/uYz/x828B7veYQkDm5+Fr9/+swu
E6ZUOyXqzbZwXxYxgyabr9htSLpJ5SLUGq5vHHtq33OHB2lgaXAu6sG9kSEWlNVG9Elx1P+NMuCv
ezMvQIltOZh/+FQ/o+z+IEJwzAYTc5B1W3hZuwGlCfuoh5QGM2663N24aZnGHSEHyb/+Cn+6Fv70
FSJwwSNx3UJiO/3T9j/wVu7oUXTbtbWqU9SmXbz4syo2aR48y8J5Q57+sqAnTsK+ULQIFOq4aGHk
d2FzX62yQrXovTF6KG9YRIa3WrjtMegWB+Av27Z6tVvks+Z1SdVbLBNma96w7PjRI76NmWgHVGqS
14CZ2SQYdbdpM9WxJa1tk+toXwM4SADZIh9bm/q7sVxR4FVpn/yoLjkX1pa22/efGccQladW9aUv
QSj3aT3tDYKtN+iJKqqZ+kuI9SCLVWH536FZtzGPXnt212z5+NdX9C/KO7BbKDrZP14ZdH9V7kYQ
oKdZIxeVhrdsdL/sr/ltt0ziy33V+kyDOuxYz1NoCF435buwfDNxCk+Xf7NK/4t8CWGFbeOpBvx2
tf796atV/IqEwtpux8XxH0Bxw3yOHP0Px9r/gJtp/9HevtUfw79ff/b3Frq0yPLxP//9l397bmv+
9+f/5JffMfznz1/OPtqrw+iXf9lCYByXh+mjXx4/BtKKfv703//L/9tf/F8fP3/K8yI//uPfvmMr
xWH7+JGJtvnFuuSiE/rnLEisZPn01gh0k//4ccf3//g33un/TWmz/d8ACGM+AfR4lcbaqJL+4Xay
zd9+2gcwiaAGxibBr/xudvL8364JeBZIDhf1Lr/rf5udPOe3q4McEpHHYX79cf/9V7//x+POVfun
wZl/8jqhiMG+hGvKtljg8xH+rAlyU6+inPPkhs0SmmcyW0hFMBvXfuP8HwFE1Gr5VMlcPffz/LUy
aVTMVQTlbhUr6sbFygPA+95Yn9VQ1HK7DnVAk9Ya7IRshTIQn2+nIpY8xTKcyfEwlg3Ej7/DpaAy
/uWEYoHh8lfA3+OjCcYd+OdnIBwQ/KxGrza+XvMIwXOXT/twzd31RLIJnIGAVIV3YffROajN7kNI
gL8U1HrIEiEFtU4PDogXlbd2OQMemb2MNZoGP3VrJ8GTXJ1nzphiM5J3+2hmo/BiILu+OLKoCMsd
BZ6dJ0YYVtnBCPy5Oww2aR4Y/E1GVzSb7PaWrq0+pzAjTrpWeG7CQReUDH2hbc5wXb+6nFIBETdm
1TOd6PouJnyp+i7Jd0UnkwVztcmrhdgDRrm0o70YVRcXM64n+lC/8LaNDusqFrxtctr+K/lb+Y4V
JG5pLCoRtJv3pP5ozjVZoswj/SBkHc58rmOjkKvLHIzhg09HxOoNUeK0pY73dUK1RbzJWPvWcPCj
zNC7KdT9pZm6JTwx5E7lnp3/ascQMeV7KILu1JE6di76sIZ9VDT9sfJU/wVASe9Chc8cLhI5tAj8
c6sJksiJ1gMcuuyLt+rxXuWjM+2q2RZqU4M5uaVLmazYnBoNpcbguNla+M3YbdYpo3NjIa8tBnhb
3NVCOSHSwWZ9Z/vfk16Ra+dHV/YRvVl7jWysJmUkcOrtj8zuijwhz17w3jSKWysfC/uOhBb7ciW4
4J8FrVLyXuf/OVlvJjIgiAhevl7J4skc/Rj42QjkfqgXZ4fyY7hjxxRhz9VrAAzNoarfOJ3wSDHB
lpzkaQv1KaxZL+ys3vVem9YOvwudLj4geBXNR7/IgM0zX1LNhp9hfw3qhqpF9MSMbKOmn+9Wzspx
YzRm0W3WQoXuxTDwRe5ndoSo0Ppi/UHyELdxlEJ+TUyIisOOW5AAjmoA/kfNrPM3LWvECgQbRl8W
f2QcXLkrwNQGZVu6zSyps40uPPfJHtV1kuEz0C6vyTnBrPUUO0wAyE8hzr7dmQuabbbFS4VuoMJf
oPvS2xsuyuKEoWkL6nhFzAT8Fn53D/7vPuqsoU0MNY6f0sIKHy1nXvWzYw/F54LO38eXMOuvRP/Q
6eWGIdkSNP3EHgYrU35cjBmnc9RKSbDDZDF3zBlsrnmzHGpW8uE+W8PqR+Mt400dlO2zT6h2OQBu
4DnAxxVXPL1nEr/1tzrP/JNXu8W6z8I2jZswRNMRhsNhzZf0eRkZONF6c9vpVo7fK+am0TGalmHl
wTbUcLJl4ZubwZQsk0F8Wd8W9ijWnto4/BxNbCkPeT7D/4qkrHUcRcoRzF7ovsahVISdpDlLGGCt
jKEmI0V2VjJPWdBrSEx63dDNvJ0sI/jB4WcVmE3NfIOErBU7Vkwkng4eK+SN2fck8hi8tJuE+jyV
8dB2QxCvUYYYo3er4ZvtlcMnr0H1RqlupqeMNWe5pzgHRDE5IDk3qiKBKeEosp+hWfAUL74mDzCw
SeJBSIb7PIZzt3wrUxvuTDpXWxZjbvbQOtZQIjsfAtYDQ8s0WXrjUm2Vy06COFZums0a9uMn1qld
lJSEYo8xxsC5SQyPbeGW3YN2zkTzQgahPD9l/DvpGX5afhKLNpadP19zi+e5qz2GklX2mEeoKhJr
QjiQ0LY1zRl3qWSHDCAMfXoXIdUhzib1ktZxJlz0Prb0GCWwsO6z1HKzHeu3ronx59Ttzi8Zr7KQ
Vm7AShlxNvOlMbsV/dqNBwMyJVco0Gg+66hksRTR9r7Zdp8/h87g1qD/S//dniJ33poK5NvF501e
v/siX5Och5smfE1Hmz/MQU9f9Xa0ngwDfW08FCDlN9JmkZVpOyROIjTntzIsrRsxj3JC06Hd7yis
bRFzV4/xkka8q1pBk0ovP9pPkfDHs+6q5SVfHKLJSvxyD+3QhndBXtoPdjoPP1D+2N+0apCmliXM
15intxyZQZMyFw9RaUc8Ydcd6MjEGx8Nb2xoxjrP7oCncEa02mvc2OfuYhyeZtYllOPwtoi1ROk0
RUMLhw3/LAwmNCaJGIPxRaA8YAo6rB43uwq85YAWazX5UWLqduGixq9dTmRBvPQFyykSUlBIp9or
v+ee582bRhFHHXftwEg27Cr3WaTXZUdVjyo8jROjE3QRjnXvOzVaWS8zaJM7DbE6MWyoDSS5eSqP
M26xTaD1MBLUJYY1VjAdy4vdt9G97sfxea7NHFnNqNP7pUcGS4RVTuCRhXou3P4sBv8HquY7+dE8
jf3Hx3jzJv9/qIuv9rV/Xhcf2uZ96t+GX8ri62/5nQKA1f+KK7TQBPEP/6fV/78pALCL0c7TqGIj
oLm6lsy/F8ZW8BtVMWZNaNwu47RrU/Y7BcCyf0PV/TOKl+4G7/v/EwXgLx4GQD8AADgVrp8Pc9Wf
HDxu6ExVXvr+buYFuAXMFLteQySPWTw4xuDGlT9vppQRk0ecfdN9oobyT2tW20c1G+AC02xDI+vs
0Aw9/uE6/l7E/9Hi/xfLDwCQn+Zbjk1cHViMfp3GiAB70eiqbL9qC/lSysLrGtuGDFc6TrnHmZvN
eDaH+njFuFcXOUfIY31PXEPmjeVpFYvcds40PBu5GjzOjIHBA+mKB0ntcm+Po3XRMsvFfdGuI2dK
D6GHGri2v6HaMsfNBNXow7agaWyRi9dpzNDCurBy/7thyU+j+B+nFvxV6a2R+PINsDwKuRP+aNkg
PNLhpGYCm7OTeSYecdQ7iEo5QlgrOIBzF0/CMtYjAVPGngAf8aX2EOTEA7vOCa5LIG6M0S7uRMpo
OgRK/I5FwkqmTP7jOf+nndTPaNA/fVKciDR+GBz4h8ON+cdPmoedjVpV5HsksvM9b9D6haHWts+5
LcBW6TvVL+HLnPM2Xnvl3q2RDI/FGrSbsh0J8Eknez6OaSvO/rro3b++Zf6ifocTaGFRjEwcTowD
/oxEhgzvo5kpPPYSw/jUjh34drCQbOyq+lCLUr2aS3nnosI/DXhkL96grb+BdMHo4BL8colcQEiU
r0yhsIGgxf/1EjVDG7l+nzm7YPCNq945y5xTVoeYgdzyc1a4csNhtiRDVaCZ9oBoEFNJtF72sk7s
YsqeLUbZrfZ2CLRJjuZEaIzWiaMoXkmDaR/1gOAOhcNy8NsKx2Hj2feO8PR+di00zsXXZegttE8g
vFoPXAAayvJ1YHyR1IHaV5pdVm/o59zP5U0HNCh2ydNWKA8n8cy2KjeAfdqq2SumtYWXWTmpaXa1
AxXkERKlKNv9dMpf6C+rvdmbF2GX1NxauewgGdw2sQMB/Nj2UWkgd2D6WCAJ+DSlwiBnOh0dPobn
sshRMtpFCk+YVTwHAaj9wcA5HZeG+137dfU1hIR4EB3FzmCN/sbxgcfF/TrDJx26SqP38TidJbLz
D8OorKSzWGUi9JMbPZIeFcgr+wNyq3g1CwimaeZDN5nr7mvk9y50k4q6hLDMPcPRdEuBS/Ih7tKD
4XbDG8vKpKhFc0HBSMjUomo0MjYWQmcoYgIx+2M9tLcz0W2bgabo0oyq2F93wo+WR3CWVIbcoifM
9/liNZfAtfOPaKxKbECdOlqGfCJcGD9vrz43ttPv2EjrvTkt6+egauW2bv3oruoiVt1aCbTPpMR/
5Rz/Eob6fl1MJIhq8pznVpdZQuv4LPSMGDcn+vG50Eb4I6tkkZ9nI/JvHYoIZG+gzwIbXT5pQjWY
gZJrv1CO3mZ2PpDA09v1k79IRUqk5e9xMon9PI9PsHwJCA66lPVB1pEH615jyKLpOc/JKiaZeZkS
tJckUtatsSXbZ97MNkLHzpqtY6oH8UFGq4ewqqnQRYdflpV6qGr1l6tIEvwAm9qa2vWencbXmSY5
8VsuMiGEeosAJ90zPmJIOm67dAYNiYjgjtXdNzygsD8j6SXYboykVXbSFpnaekbubSt/ZPpbNMNG
cCPVw2yf1Wo85F3xUKXecF+ymXF7fzpWJIAmPI3pzp3S8b2sSN600nUP3u62JsNyh8g+/DDW4Dt9
HGoWjQ3KIvl1VwhmtROQzL1pXylN7SjiNE8tfPuDfZ5Vmv9wUNGgLC/NCJVUbn/RK0v01ir9HZIV
dWCqJMakXUkIIsdxOfYarYQhow+OakTCXjYm3JP6Ti7liutDjM9LRdwiHmj3nmjUbbOseG6LSm1k
79VMnK3FuXhdj9HVa4S55dSYv1676m9O3bnHQuX+ZwMX41dJBmgMaEJcUhK8nQRkDG2byKL8AE3+
saV4v0W9We8rvO93Ydd8X+TyKRsGmFdO5F0GaWUHO/DSnSFb97WHbfaU5+lpTav11NZ1+lDOwXoZ
a+0kbeQfrFWJpKD3Z/CE3fFQRgULNJyTIoplm08/Sp7Rr4wNWfWnlV3fVdmcHZjuB7tqpGd0luK4
tLraWNla7MfeiVLaill+mprCORa15nGr3BOxj9MPk6nKLYmveMTXvlm3bYpnHvNAWdxHw2AkTNQ+
Y3a79KkOjvnAawyjRhebHnOc3Gf0BD6tPC+DUTKJyfxPApluk+DqaM5tGrq70BVfhqhIyt7IHwnq
626J4GTrqqopj2vdnKygczcBeqpnTaQ1SBZpPTIeazemPQw7388pocw5jSLE1LAbvUzcZfnk7NpA
fGpdureNRcstN7Wa1gfCBeqYnG7Djt3G6vfQi/w9Usf+ZDqD2JgixPPSR3UCuQX9OynpflyM1UPH
oGbTBXV+rK2u+IxgXLyYSCx/yGzVN5FdfyvXSJxhXSA6SQ3veS6qatNkkX1kW/Uj8runqYpYuEbT
5/VnRUUsZkNDiZwjW4rmWDZ+wNhHBjddgNywIcHvjkbvoV7H18Jtwxi/7BPHVH5ynNna6n7C7hNF
O9Nu5cnv9aXwhzsWp85WL86tFBGwngGBSin6/hjIetrMbmcdSuwOZzdbT6kyH5qpmhiZsHFtUSLN
MTMv40F5ZRiXIETZZIqZIYHId2mRfmuIad3kRB8mdedXhwy4KlIe+anvsvbN6jr5Iuyi2gp3Imfb
IX0DL5S3F4FNDnNFbGbju3PiuLlz8MEO8IC69naGS39Exh08uGOYb5haVru6ghBsM+iKq7B376Ya
hVnSudzfnHzqgBypPLdUfC9L1DwVyBLfZ9u46UfxMhXWnFhLet8pLMI96bc/FrcmecglGLFg6X8I
UVomAdJBVjyz8D6aQVQ/gmxCT6i6bNPLsSDlG8CbYjF+D4pKDtvSMGAR252ZkVBtyALco0pnglOR
woiETZ09xWE2q/Cisnbqd+QVDeG5FyhqrpYe5l+dWkwXQIwyEDiouWUOiJK2cp4WEfQ5GXgpAOb9
2jE61oZobFQYY0/Pz5IUzqZ06u8Nh1N1Ax5CB2e/dljyW2GzDu8E2hdyI7yOaEkiFIP20ESyd/dy
rsfySTZBTT5aNfF+ihiwKN8bx1uEAa1/yNgSLnHNaiE7mubcYcfQTq8fJoIAEVkxSKDkCQbnvEaW
dWO5Ovsx9QuwmCjP9ZPdUl/dcpsT8BT2cj/MeXPxIjRdQT1zPWzCN8lMmlJHU4AV6sIG3q7Jh12G
T65VWS9TL8s9/PfqFoEwL93FMzYBGiikg5g9+qB1tk0BwBiy1cpEasxkTiCJNzGqVYzPmccT5u2A
I9lO64JFUA3ZIpPeCeZ9atUkzhumQgzQ2+2KG2CBMIF1J9B1MuITewlKtzLua3dygXn52f2UQ5hQ
i663vGXM8zqZzg37GOtS6Tb9QnwgrQpWxFJusEG0yzbPBe+mqC+Gm2yWyGLTUaYno2ZABrm7w5nt
Ds1RYh97cpTbnexp6r3YNhV5D8KyD707Ld+4AtRpE+NvatDCf2y7Nj3lQlGbrbWmepotlCiN+iYH
W5ym1bD6pE+FuCcTxPnUStP5Sq2Na69R6zeD/cU2DTIy51ujDT6chhCnJBCD+xTU+qlPo4G+q3lF
YtVu0khgiloXxGvoSommLA3v07Ci71xR2caUonliejbqgnJ4VJ1yUL0u42XVwZqwkNEYAcxrrqLf
NY8pb9niAH8nlDSxVtscZIru0uqyCsFvpfqk8VIMKSMe4lOdM2jbusGk6ousVmQAhPdhGiony8Cv
Ng72g1ijvIhX0ZfvOnInqJ+Z/074c3c2Q4X9xbJr/Jh29RnpRtL6A1CQNRCJ8Hz5bLS+EYsq605S
RbzfcT/eGaoATD/2AR4Yqde4WBe041Y/q72P5oNRqnTzEQnLwrTKtps3zeTnWxgNy+fcrfyjG3TD
ZSj75b0qii9zyey2tVaboWEr20QMff7VFy0N8NqX2cZcR/sNrVF9XOwuuxmJHjnA9n3Jut57cYZ+
3ekpuyF4Xn62QBQcmplqYePLqX0zRkaX9NGV+dJgo64TBI5wuAS6ozVmej0XyEOq4r2W9f0VSn/L
81vfyNkuimTi47PPYK6xMaza4fplHrWNH/6oy8jf1Ho8Kan20LjNkzmbebGN+tm5KSmRiUToxruO
XPUtV8KrNi7DiixOGyyJjOJC+S6AerErcTftgFyyZjsXxWXY6K9RVZsbMxwfnDTjtzRlqJD/NikJ
1S6zewM/2N5zeWiCearvllYeyEukHAk4UvOA9c1/kXdeO5JbaZd9lXkBCjwkD81tMHxkpDdVdUNk
maQ3h4f+6WexND2/VOr+BV0MMINBA2pBVZkZGWTwfGbvtQEaRRgkWanEaVDe+Kql+vSNrbJjEYpV
fus0xo9i6Ke7XEObVRlPuajqPlLUAagL2T8Fx951Om/bGh3K/wmb57EDT5vtCnSpIvTWxLRYdAu2
KqfRV97zD3gR6CODWaLr12ZY2cauNdhbsoJgEG0nJxCI3UNglg9jlxbbPPffYqWW0NGKYtJu32Md
o1qHpxXKoYmeGWmjE2P4OsGRfvEtMOgMe/L5EwFRyOKLwIk2vQrKvVsU01eeKMsBm8m2n0dzQ7/I
zytEE2bNSDyES4+qez9BhTV1aCuov7Z27DM4cvKMm98m2tfFOhIECTMkqh3CoT1Y4CNUVKkoOSm+
B+TcZXKkpMsvuKtXyfc0PrvSORVTh6pKFU8zyWwbqyjnXdSsin8ERNVLs4ZEJJM3kG+QaIkRyjHs
p27K0zdM9hbaZgfHxWZqrfaSODMPecXTnHxReTtljhUSWI903rLjz5w4CUSBwTq0zYS2PR3MrVO7
3rvZt68NEee3kOeyrzAc9KUcMdVLlSeUrPoUF9mTY/j55ygZlDzAxIxPQWtn3zpq5TcwM+M+dcf4
lcLWuNRBL26achjf+0W3d8us9Na0Uw5cXlmeEGDASnanK5vyYamtb+YYM94Vc+Pvy9b1htDkMDg5
hSdu4POxoApEfUkzK/vxz4e4/16v8CdJwzX91jJj/+h+nd7+6W/9J3XE/4XSh9VW/58nvLvifzy9
F8P797r945B3/aJ/zXi931aGn2mSqcLEEgLIv7QPRmD+hnaBMe3vs1pCef5rxusgfrCBGvFFEENc
m13/v2a8DI2lBTd/RbU5xBX9E/GDbf1K5GGDgniHmR1IKOmDqf7zQMpzlmm2F5fGdYieezadT/lk
1ABy3OXImR2cdCWLi1O2aB7NSK6pT6yc13koXu0B7xwfxrK97+K6CN3Up4rpHJNP47ohbPi0yflz
TZt/cV02rtvKjae7mIEGZ7OW+iSCjo0HAtMXWrX0S+Ta1aN27QUxZVKLB7l+8ttA5JdmfRoAGxlP
KWe6uynXx4YH/GFb1p73te0w2VsyXVZv6eBmO9xtLboLiHZhin3vLfn5GJPrE63KdDNv88RFJR3p
xd6qpTQesnbuHkpRyu9NWtGqBUsCXbDXKjL3TN7YXuWDpbpN//PBvEYuH+3CkiW7JKm9bSFTLyB6
a32kK5LlkFROmfqMpnG5QTSBOMKznC9pB8YKW2aRI/v+eb7kswzemjF23vNSzmcOXXNbrOeS1bPw
2jTraYWVaZut59e8nmTGz0NN/jzg8p+HHReg3HU4Zu6K9SyM1lNR/Dwgq/WsHDk0Kw7Paj1FF45T
cz1XY2s9Yjsd2Nvh58Grfh7C6G3KKwDd7LbiiCZfO/uOzIJjO/t5hJtBPXQhoBb8k3I95eN+PfC9
9eyvf5YB1loRIEBuPplz92nKqcMzp8LhV+ZYVzBp8jNH0gYz63PpdDY2w1gam0wat5FEu7IZhiH+
iIC9HdBrsAfLxAua41ttdua1jXoS+9rA+YKR80uejNggJI4VettYX9jm0oYM6EY8hb8XjOWa/dSc
PUaiezD33TXtjOvs9rexLuiC8tJxQ7CLmjfFy49we9Zewijmh0iZ7jWHMrOJ/VQ/L4B6vrEVJciK
6jo9yKZbCLtHRP+2LMLeJmI1IDfz85LU8d4qkubY2RDwmL3768DTapjNdnraxS1Ibs4lKfctZ8Tg
pflh8mUYl/znwO+KHeTvDzbPqGgma9jF2jB+SKGxw+j+va3wA5h992m05oeitrE15JixKzH0NwnA
jzoz1nVi/8WdSExjvlatZ+1X5bZl6CQuWkYrMJg74x9mQOphH/ONY1b084lkHDzcSaP3VaDb7Rh5
pDoFD2Qw8PczUT3nKvihBTc769Ry19ftPWtulFEN6hoWlcyxMKeBDmPX8rh0PaO60vCcYUOJZ2B8
ENORWWT6BS2/+al1rGVPatxohc4MICF3LYbMhfVQ450KG5/8Hr/D12LhnsbhOZX7ggyomShByu/J
/graypW0ttr+1KJg5gaK2j7dIEBqQlXhfdhUsxuEpSXu2x7TVcHImHsVjeYs6yDZGL7cdnZRUd3L
IWxdREGLb2DEbf1k5Z8WFNNQ3ewKqLUX4WLyVC127eygQjGYs81OrPd1hMUyHHMXcEdSkZNjTRzA
ht9Q6lTmMuwmvEtIX1gmPOO6MCQEkNSPb83R13tnlsvBsFObbmb2Hp1mYdrUeFF3jy9SnUkL0W9z
bEdP0zyPzn0dDMw4BVrKxEi/glQa0D7N+TmAWHRfFJn7hNRMInoenekeVqybbWMxY4PXun6KmyB6
7gZvOWLrDg5IEdCqOV5+9s1GbzOeGnvXoyFmXGA8jgN0hE0+lczqUTm7GyaJQ1jNVXAYAGHfDeMk
buqpaOZQFahy+OPqIMeJAWDjYgNGdx6dYfRO93OWUcFQkQ0/0KXzCZt0855WDmcGwKvoow/8Jr9H
paneWhpdPsFu4z5VytO0qwiwhr+R/v51lcnyB12oh750jcH7NSfZbT1cipEj930/V4dAJedxpu8d
63cfAfCmoAR2g/q+UBq1DVCSrCAbWWYTuEi16938EA9ReXSFf/1DufBvFpl/PX55XWTXWmyFSMgO
ftGtOgbxHB0k+D2qsS6cmopInNLedJLpWYw+xO6G43//E/+6peOtIDOTAB7LMsVfsKhWVaWzTAe5
J6Pqtokb0gvcfofd91ymaI3jqsd1DYSS+xUrMr6rJu+rfd4+V7V6yyErsTZb9O/K2v+4O7R+FfCu
2zmwGOAOXZ+65lepup0BJ05mfMe9kdjhZERvshhfF6yXmyYF4jKI5VmQr4UC7pvN53Kjilpv48R4
xpZ2Cz+5A8+T9WFNUlUT1MHWkQQfmJ3/bAOcDRfdf5R1vWy0zs7r5+jnm/qPJA7/P1bHNpfxP1fH
m6Tv3v8kJF7//u+FcWBR/DrgpuFurAyrlQf2u/bB939DVm5ajBVs0wGO9l9lseX/RhIYoM8VX0qY
3R80wWiMQf2u/3NXfjFsjn9UF//ywDBWETmCZWQPf66HY5QEztRJ6yhdA/wNKgToMAiFePirEtZU
2p6Zonrf2ypp/BAwuc/pxQJ/xo1YCuQ/hZ+/GqZ8SxwJGSUNmi5YNXc65+hN/CzMpJc8dFUJeQcE
3QCaFHnRg5/7VrNNMG1+nkSTfBkpwB99VnSOt0H3G2BisntOe6du/Kdl1JL5lTC8+KZsM3nWYMYe
48YTDUfu3IlNBWcB1Sm3/yauUCRtpQAGJAcrflU+zOCjXUk83z2MMmpLS7V74TTzo9vKOb03rCq1
QsNWRQsqn5ymnQGwoGKWM3dy2xcMksLU8SkLSpE9yCZf7p2qHs92UOhjZFOAmY4iRXEh0CQRU/Fl
cOP5jAg7uLFGKz26U0/524wGEjHd1qFI3fpr1FOloWMbQtUu4yEXSX3VSTld4rKAoiusQxM4zgNG
8ITdQmm3G9FZJObY9tIfJMXrcRzTTV8xqQkM+do6eOYVzsAwb0b/iBVrZhTvpu7nVZN5zOPYQek7
qUupSv1AquWTUmOD7w4ZAtLN5YAhkEmlH/AYduS1cu0J6gLW3oKp8C0u0uGMB5OwKqqLZ0Ak1d0i
FZO50U+HA4yDANXuoN66wpTwcDIY/GLsPNZVBkPcpvGqU5k7E4+UQdz5VWy9gNL09t4Cp8yt8+Vh
YaGGXiUv9M4xJBuM2cz0Y7NAQxkEfEjkkehat8aULAfbwIM0GYXD/QOzSGXdsTTYaxiqMU8NINJt
PeTOJYlN521V6G8Hx3wzYnO4zCJ3rgix47do6DH+Lh2hXPmgVkGbmsO4a7xwSNqESHLsghMlbwgh
4C1DhbcJgH0cPbdHrAbH0XM2iqkL5dUwMvCT1H85dBSIFbD5/AiSRMUvA1ihdr53SYWob2TWfSLG
D2NI6otD0KJDpYxwAM5ks3Gxe8bbDLb7Vm/yuS3Z2Co4lUcGNCu+Iyv7+5Hq6zFdiG7cLyxneb1R
geJ3SZR912OAaXdxUkT1aaXIgaeRmZ1uCS8eL1VSimtM7OerB4jKv62LcmiOfRxTfLTSfMYzbCyH
tPJZNHfNusrwTEc8toFU5GbO2FC6PU5V0YWGHgiX7WMVn908R4lXJrKm45qmfRX7QFSQpBgPsGdB
McB/PyD2Wj92ozKvsyG7tzjImmuKH9Dgl6xXP6wYVyKz2x3siI752Cx5tROjk12NfkygGI3VpcDa
GpBbWS7OxuESbfzKUcm+XGKEFjjfup3uEuMFzWV1Ze6IBHzszEfAPBYPJcXyIamcfoSHF4wnUDfy
ZEeN+PDmIHqIoe2327nprOfO1iQxjUVnsYcGLYZ3VxpTjQ4zau+U9MlMowqOJYDzBreP4fUTWmSv
OFEdcOU0Xe59grSC/WuGgATIG2r1CeElMzdb1neLJYyH2rW8vVERsImxfAU5jH19atySCr9Hq1Bi
/kflvvGDbBp5DsfiC3TOusMNzUqV6nhh4em3yDfRzq7CTd+55+aabyy1yhKgaDXZNndbdL5miyZB
cbpUmyIdkqNGOnGBR20BGcy451xlFWFRIejdRP1g3eAfMEXY+Xm2qxqUFYdAl94pMsbI2egxL25l
BBwAscUMnaoU7kkHs7MtY1nvgikBoGqpvnwYYt11mwDeH7qOge4hq/z04stU35S+0b4x1RzASLND
qligzY+1tl681EufsHxNnxvfVV99tAU1zZphHdnYjf9nxnr/Dw3s8MD8dzXJ9ceUfqv/OKz7+QX/
mta5v3lYWFxqUMu2SGQDuvm/FJlCUHygPQJhukYSY2f639M62/qNxgLdAbo3H1vSKvH817TO+Y0J
n0PDsQLXHSx+/6QsWbuBP6jHTIIFsHKiCmW0TfH+67CutQeBLzlRV+yCJK7jm57FXe5Atf5mtBFq
a5CpnnPpPEsa+wiU1fL6h/fq37Qrvxr+TN4AbxVewivxUSTav5RH6Yh2O+8axvNaKWtrDa0bPDmx
LfoTk6ykOTNNtOR91LYTW60sm1znXJR2t6YSCKiVIyZjQmuTzd+8rj97n1YbGDBjqkaexExT//K6
8AXKToyFoMLoSJvxaxdzfIsqAPNDlseYObOldW81xhC9z8spwEpglzNCMx4E2T2jdkZyhBcb3lnW
uhe7v3l91Kx/unKggST9lsAHR13LzfLnsjK3C8dqbNncpO46pDRr054vkOX8e+wcZfMx5c3SXQQa
db0frBWpOTle5X9lBdC32xh89CNFqD9cYqujPcdKFKT3YzWk8m8asV9lknDRmHRRt2IWhV1uB79c
YVHPHFmMLC+LORXTaajYCp9U4S/TJlZTBz/dLasfNfqchzxv8Tdko9LyqKia07+JF1p/1B9ud6TP
PolbDKXhZXvrv/z5TavShLWUK8YLVAPGjuz3dHEdx4UFEozarPmcuuSTxX9zrX7h6q4/FUExZkB0
onhafxrB/+BOrhbwUOAfYIdB9B62/dKqAHFbjjqh7KjywNS0Gbb6ykmnA/Mw/jveKX94/O9vmV/u
GF4GvsSfo39uZzqIX+6YsnKqQVcjK2NwM8ZZ2QOyNAfbMUkWTZ3WfyNNXb/dn99rLvvahxFTRz/x
a4oU4+QiSVRTXrAI5Pkc9ki4FCCVoEr+LqDzl5mHoGdaPwM+VkUeJ3+ZxeCjcP3YsaYz+i7mZYRh
rm+hSFz7UnoaB31blc5ymtm2O38z/PjLj3Yc2k3COriyvAxnfdP/cG0NJIp2MGt1pufKpoPvlmCx
8sYC0Zgu/KJGNuNlUnGPfP2fXU7aGwAz/OZUh/BD3V+Ev4Y5xxq4TnNGKinMUHUln/TfH0cJbIC/
e4/XldAvV3Sdo+Ct50/WLlv8GkCm4dhFtcHwX6MGrnexoecPGObzcIQW58gdn2ssU1lQLmEbZO4O
xaBzKck7B/BC9X9ne6RK0jgEJ2R+QBaVw9olrX3Igam1G61qDNuOVUzTdsO5wCL6pgJEtGRkuo+g
UNNwQqy8s/sOMlyUPA0RUAz6pyAiBGWv0inNnbNpLGQC/hiKAvR7q/oPslHar02vhz2gmuKU2Iu8
5Xb4WvaNcZDoaths0Hc30mzDwIoE0GEfZ5SlLNRKuejwuwb+szFJ/w50DHPouHaYzdfeHtBHedNO
NbAhw0QWkOFd4k2xqpBD9cV2RfuYeIyiUfPm+7pH6OHCbDmANXwZaXEfhhEtibuAsh5EHx26QKM/
0nXyTvzZh9ct2CAA8agwGAHIRaMBq9zt8kNAimKoZAvKibfBBn0B2ArAprMRRoYqtGkE24IMl6w0
m9dIIN+x3AnxWovp773N+xVIQ2uIAKV+jsGc7xbUA0y3fPHVZxOwWmqJc5jreL6ysL/XRLI8SL8D
O+t2zBWqJH8canMAny6n0M9kUJ3xaSOOm+VYPdg0KAjCMgEvLZ5NjcnQNZNNT3L4FyrcGE23Gagb
i6zT88Teg7jQCEEEE3ZoqM1TBkn0DAVl2vG0QCVVK4DUCX8NxClKW/pg27hYsV5uMjq258jPk8+g
XOHt83iAgdjN7pPwI/vOiJPhtXTEQlYvWBkF7e+iXAdhTIpuOUSVKloWYTSKAwqznYEdqt60OfOj
bTDM2bd8kheL/Hntbn1ssRk4Vzo0WT6p2ODmup2cSfbnOpq/SYE0eHK12FD365NRxdNlCBzv04Bs
DcNlW2ZHXJe0SV3qdcfabF+t2Cy+27MUpwa/8iGzaVdWlP2tWplDzZjtQWYBvjTVlb4TMW/TyOpl
dhZIxwFXCPE7klVwuyHOjHyf9fTGlqXZPozzcnWiutzyTB6gz1gRLY9MnrxW3GSWLMLZq7+7aKo2
mFFOopnLJyGTN/p2umI/6/ZeizhtZtv3WaT+YZAYtXFSNDf4gc3QSfs7FMUjEJZl2tlFnh0nNH47
NPkwXI1o9WY7qBEGYehwHLLllhlFcLDAtx4txN33lT3rJ3cB7piqNL5Po3i+wbmsdq2a+ouB7KIP
tTdI3OFIORVEWMHnsrHY4e2kV0YsT2D4DWGED/SH3aQWpsQ+D5AkT8V1NRvnFz8ZC3RQeVQYn9Nh
ZrXcBf4oC4TIXpZcm6Cpsu8Cn+yH4spZr/Bn20dWEtLdjpVCCehnluu+BV6bRq9tw3FebtIlzdLz
4JpW/uHXw9BjjZu1+0R8kPm9hacJay/r2+UeVlUMqSz1tYlCRYti/3thVhluXzGY87vBOU2Jsy68
58zeTcCiTTCo08g2xtcY2PfQ/VjX5VlCVaf7fir2QVZbyWnU8N3Dei75DoNtkChhzGnOPCx2mKlM
Te/fxGyKnFATAJKf5cxbgBYsn+r2ZhKwWW7BEXCogG7xC8pm0fJcee2hDzNkiIiS21RmT3wv0+14
nRHB/Q5rrx6dG9kUMr+SZqyYy5mKE9YyxiX6scx8Pq5lkzts9ykczw1O3pcq4BaLw0y0lMeuG3Mq
eQqr0KdJwSU7aJ9nRwiLpTsDN2nY1zKXgOa6aRZ70KB+p3nB37y3RecNj+iA4/zMSrhZ7tkB+7BK
XL8udkBZxqBnKmQPErOiDzaUCxtZ/rrbXqof1cLWY6ssZhQXaMQtJq1gaADmlqAiR3e/mFyhZOdV
adC2e/io1dXtRsveV1rZjzbNUJbeKLOa2egahVLZusPWRR5fZF9iHluF2gPPLp7yZujP9ogZnCus
qv0qsKgOqQk0l8/+wOgZuasJ9nlQed64myVZtFVtRc7INyiJhS1R6s8rl3sasMzvvAyP50HGSH7r
NIm9bOsMTs5EEruTD70/8esbWYg8PgcTnr7XAPVP+6OsRi6LwQ5u0FvqrozTcuQf04H2M/PVDuZB
CmS1qvIea8cIJwxHKMDF9XgCk/zDKc2OxY1NYENnbxkpm/EH1UfbPCzUpsuJh6SjH8Gi+yKsKsr2
IxGocfrCYEe7t4OeF96pRCg7+lwRjMUjK+rLNHpUljBnBhwuxlNvM9JUETtZzPgjPlLKlhYecVEN
+N3LyFE1g0WNRBCKTjX12bOhguQNoazYGWmE68MP1HBg8K1OMaw5HfYqcm47W05fZKWjFzEPwbkh
5iocSSAAcyvcV8ryN6Xj9MSvx9K+ogdChs0OCC/TxXUI8tqrHsc9Ur66uye6+x2YWYKx2EkPkZ/5
ON1K0BCQpqgJGn1yp8h4MuuoOpAVydkyOW3ISL3mR07mQ8NzZRvowLtLvYHNJHO/regTuU2UEsAw
SFzdRAEsNwVsa4++FGSzZfS7Johxh0AO6lmIT/l2GcyueJTQwra+seC5NmhFp63ChHFGJVDYm16q
+uoRgwSienHME5aq6IhTRBxtAV8Wr0K0T5PxVcxkomzgS2gyTIAMmqUjL8PUzmcnk+pilWA4uSbF
Zai4q2XHe500tetvKlxfX60YwKudRRJVXc+qq+yrU1f56qFeYH/6do2ZZEn1rtLZD2cBV6piWeGf
8vptvUR9KKY6gdXHt9Mi9l5k0Qsforff3LRmhXl+TmCsZ2MLpAyAOMJ5cwGa3XYsiaXRDy/L2LTl
LmVNz5k32Mkc2h6yuV3bjeIjiAz/Jpsd+9WKaIY3zNqKUIMENZmPZXj6U90hspdtq5AmR/I1B8bG
XjTAHffZaYM4gyo4ZxqYrZPSdUqdUQLqBFGR9JnRIsGG7j3Dr4dTS3kAFaTom6eUw/ocx6n11Y7r
6JLbo3WypqIeYHnGjOobXwTEa8B9yztSb4jdC3Bbg5LoSYrrxre6a+v7TrYUVPz2/mOHGoAzH8XI
c1VmiA2xs1lvqWX7L6mXAVdudf3YpVD4k7Wx38Ir1yeTLOgUY4JOd0s+TDm4CDC9pktGC1iksYvC
3smj710/B69SpMoP3b7p8LkbM1/HgAeCcmtMuPaVD86p6Bnx8419VhyEVBdb3Tl9OEEuEfsehMi5
hCaywQjLuTVkc5CAl2zTdbHR9DczVoovJMjnT6IAD7YJVL+8gXVzOVCaItt79RTYt35nQJkQZqlY
1bR1dpWsBYyz78/6paPhf+CBjotfIG68axE7kAAzNttpYv201+Mwprs4UwiMEE8X6DxMF4geGoNr
jFFPH7MgGUfe35kJbzDlCIDwuBcXa4Z9KZJlei8Hj2yINhVPQ68Bt9sLcIdcxnvdTvLQRnG91xE0
+7wq3slHcMgZaVFz1LRYWHMcJbczBO6tVafCY60RuHuSO+ZDnOjqouibWNH0MeNgz1ZoQYtkuA2o
D+9Vao4vbuqNQDVBAL9MKNDPfqbym7zP0SlX5dVQc/dtBNx8dQvl31mAWvbmhA7XqSO33NijB+I0
jc8sKjNmTDma0iDP2pvFzLjFtKXpqRgHHxlyt3eyXox3n0ZlCgtjWb7xYcVgYNpuxZpqbt6lU40H
p/e/WxUFJr9O7/cs42xnFdSONFdpkB2dlHasbH1DbUUa/1B+5p5R5CbbFmHdIUPrdJgHZPe6rfTV
6tDFCdl87cF7+3vUR/nWkIN4AgQBg7dEZUdP3mAikz+g2SVboUvil/p4r8YoeDAjy3zu6AHOEAy8
0GqD8RYrFksXlEGbyF26XTpk3iepI31rZHj/fCThh5qUnY3nNN5JmkNzAM0td2sQIFK3jsQcR91g
AsCnl2sVqmnUKH1II/dztzgTncBnRFXiszNm5r5xYvNUIOINkTXjuwNWEqEapBrDMGrvbUlFtfCC
9n5aRtvFzL9hp0jCrCDUB412SaHTzUTiROR/uDgnCiOPd2UQd8AjhT1+Q3Dz0jhtfs61G59lhnuK
KuuRWDbvgx6rfhroI2/Z55kaC+fMcmb0jfExAkCbknrdN3eWNivvOpd8ujaGFfsXlphmSs5862M0
YekDhcKoZ/c+raTxLGmv/INPvg7+g8rLEC/4XfSF2kcggwqAA85u+WiyEf8EpkEf6rRB6eDHOU2Z
EPmrjwNnS0QlRqUqko9mzmJ4yYPiBGn2cz8OzeOIeg+zUzTck380nme4KDyzPXEh4wUSBnXCU4Qr
IczqstqiSaekY6n9hmzMD7VdGHeIiV9JMrKObjIzBDSLxN1WQUEuC88wBEXeBWgfL2Joym88yojk
SQi6qPtmgIQ9shBaEJxs544qKKxcF7otntDbqfXmGz7b7IkHFsOTStxzFuVfaY2zh5w2BA2Ish4q
p+Ne54Q6TpXl7mMzpijjPkkYQKj8VNZTtputIn3C5TTcOpT/zXEwZys0fa+EoWM0hD4q3Hhk14ai
IROhSJXxzuCUh/hSVHvuaMR/PkilPSNr7CQIr8RHOzpduHjeiu114l3BHGtHEgdrT5G3Nnz9HFdP
0/Bk3MGdGbgZV69DXr8lXZvfW4S6PbouQRmJPdAqQvJbQ/Lya5BSm5nVqI9NM3wHNd924aC0Wx90
ldp4AfLmy+JlzsZkQ8QWn3Ob+2/q1Y5q+F3ybcswnVOxyUxxD0SoPkfrWWsqS19sR/nXiRX1LWNF
+4HFZEbST+mxNkqiS1nFjsJUWhAuQjoYy9xM2IcuNcZpJykAn5LMr+56W6TvQdHxAUwX8yNhoEFl
H9GuYiGOtwzqoicHJebtGqaEy5aa8AZQWrdv02ZYOauVe24i09vpJRgPsWOcyBQVm7gwzH3caPLH
dCfYWtKidz96ZuVrNzlsq2mowQU6IJVQnX3RuWm9L8xi9MbreY5R7/OG+drbt5SsO96AH4WDajbO
jRARZ/BIymDDktRDBRiVxVGMCueFyjVuXRjbsdOqMI6nad60Wsw3RgGSkjpayjdwnt3DhB2KkYiU
vASMaUYvX4x2nt5deDJ7JsCls5vsFrSu4YF4jMf53lezHDY46uQEqWxZ5JZxI0CXLi++FAtg2M8z
FsYN1RF8S0FgO96Xtna+BWU8/eCwBEPGhb3RQHO3NqJIltPj7Dz1TopxycPwf1MY3sgT08KaGNp+
zO6TFX56YWQUxTeR60dbnTM5+ooboPGONg+7fkvbJd8Qfo0vRW63Y0IIBz5qvFSZcDt103Nj993b
5IoBTMcmdWBzrSl5wu/A35LPrJNpojScRqKTE/GG8yHYmI3z1nLSXk3swz+YlVByNLExOPd5J9RU
R1vLr/O6CfGZGdkZBxg9TJswGbitcnBg+2ToCufABAYer7tMAUeDR5l0UVbKn1pN01RXlftg3pYZ
Aza28yQiboBF3KL4hJleO+AOrs3gFmlECqlIsSwlWLtzrkVnVO61GVvT/dJXtpVfl5F0LQKNCt/D
h2d21aEqfINP4KJ8vmpWBUPEhESy4CZQXPDH2SINGoqRWYJUSnlh9AhpYyd4D3+2zzy4o+mbkQQ5
W1yQSgQ0trmr7T1mHF6sD9C1hDBOnuSjB2WEoV6z+LSYudvM7WHpyza5YBdeskuMbNO7twFxtCFq
35QJez3D/oFUL9RMC2WiheRhCJbHi08+aSLZERSXd4vXmj5+yfCffVlq9MG0Xri/UI7aekWsWdoD
C5QZ1nRn2ZrGP/dM27qoRkzoLewiMUpoVmBmGbSr2KL9DSK7vB8XozExFzuaKUhOLX1S+KTLi2/E
jL4JSPKcY8+ThsH8EMXTm4zZXDuhGCBY7FgTRM7BR4DTHShNGRbE+WSK0yrk8EO2Qh2RdSj/y7PJ
eKHfIrRy8utYTXX2YaRYBk/BQIV+akSlxB6jootymRlzN38swm9BWXhAzNwPT9ogksKp19xPQiTr
yqzGtLm3jZZ/RsHgDo/SLCz60s5d2OyBKtTpTZGYKruUsMRQ43qUtp94GGfWPbVQ1lIhC/Vg1YV4
zxMcuAr/6Fi09PB2O+3SmNaYTw5oxCBaaxmTJDSVAhlksNvKPtrYgeF+4DsVw/OYBzaXrhh8k//z
pLveLHJ2sB0h4KwpnkoPQMVCwm4J9YsS81kDxWE8PM1kGXnLmJ0tDap9j5uCh5Rou8V+6CHg1XsV
wcbaUybPeA0nq5K4uN2lus8yzN9kqtQ5g8XFypLqDKpQfIoyr8Pyi6uLXPGBPnEJXW6NI0fgGNws
lLrGbl18OVcst45CleMs1kPiaIN0qRThfRKR/cGYyw9AZfUlXAt0zLym2Qsuou0nwHnFsE7O8piL
6fqWAITWURHsU9sdS5ZjuOa2oxZwF0eFhBovHRF252rAPIKNcfB8aj52bmc9+gvMxIiI6xMVzzAs
u9+3os7Py9raUyuerKLHv64Gz1WnCFGOIjvQGJYbQxfusKnLpgMm3Ze+tQuWYaxuR600Zs2pNy7c
XMQa9i1s3oWf2JIII/LmHcyFYWxnDzEvg2zSwWg1rfnCDq739mAa3epYWH1pPiZ5PVdbHoRyQUtm
DtktiGkZMFYQurpOTkXmjy5BQ+Albalhq8AlloetEjhLE/U0qQsGD0PZWSnDXSdo34b/yd557UaO
pPn+VfYBlg2SQRe36USpJJXKq+qGKNNF74P26fdHdW+vksrJhObgAOcAi7mbmlFkBMN85m9kjqHT
AlynumYIhRLcOJftTysB5LQzrL5GOs/uHyACeK4/mUbT/pKAE6EHGCWfuwubfNrBJDK/uFnOeUP9
j2TKnMPql+BTf6dGlAofC49yUYyTiCyacRkAeediwJGQE8YVDWTH9bNi2Rr4sk8//jqcqjHYo57e
SMwQFbKNUNTNdpj9ojeyaQdxgMJg3pUzen9Jbg9Ys+WFc1ANlUSaQsCjEEVukzdGvyCHYyFUAQ4t
HKcbZzKb8C1OmmX9JoG2om8IRTtFLRX5b/JKFRteb+yKYab+6EDB3SdsXFBwSqbov5VIyveTrMNr
NFyr326LyP5vUdoYKmiVGQBzRx+Lyg4y5cK9oSmS549W03HmY7Omi5c2eUrhFGISrbntLJgcrOOe
T1BhApRemXMeXg1mY4a7NuuVB18jTFGtsfG3mW7I2GkPQ+EXRfI7obaT3vAMOOmd3YNAmna2zjY9
0P6lsq7ZlVMcqkROn+upAH2E9eVQ04houD+lMLi9xrQg7k6aoQ63qXSd/MaeE70+KCvWJrCcVWkG
n2MXHusV8EUPM7KyI9Lmns6R+sggHcVv5RhH5cFLJDsCgapYoHnZ089CmKbDeAFcpsYcqhzBdyTF
yyy7aQEZubtB9xJ/NmVsYzuWqeSadEN+gn5kRXC+ae5hFaMrzmtSNtEun9v6h97HpN2qjQ37YFAS
e2yeQHzwN9GI++uN+KtVOuZRluzLODE+2MA4wzsWyS7foRofULKgmao+VyDSnPu/bky3NlPjU9/o
ZYLnmw6lGrSqibGyBmc7Qjmy48NJAMOWb0WWsdzAehH55jzOybXJp7yuUMVPtlMnVPvLacxA7Xpe
PG4fJ2swPCUO+5RajWftUJVpv1aGq/f7fvLmotu6ZTWYCgX0ziFS5iPrxGxhnWh+4Sq2BaILxMSa
0ZXVw2DRvqDyqUbtSi9Al73VqHwGm7gMO+9bZnt2dmeNKfraVVtPt62G98Eu4VnsPxIR2f37kMh3
fgjMXvQf0WaoOb5j2V9bieb0i82VPr9vcJTrPzpAi5CJQHxjjsGXNZH1MymcSTcOsc4j+UbAzqr/
5D3J8EBlyXJkGKlfzxqcKDoiVwNUBd23rXYpCOO6ZdlyRwoNVGwb9WHt/ATRF6Ybz4JRd+s1KMJE
yzWFcLime+Uc7UqUJ7ALMiQNBbCRdTlVPYIIOJVSnRdInzg9L/23Ju/tYRcMzgLioTkgaRHEEhzK
xqBsTjzcuFHRf2gbpJvekUxM6J8byvZu3awbMDJIzBw4I0adX+GhGwlbtEN0gRr2SJfDL/LaM+6p
P+X1nkxPIYpF05Rie5PQ9vg7RrL1ThB1TaFj+W0MQSvagMpwFac4z+f7ELeKX0Y8cQNojhFpausR
VFbfGhupOGoBQ5/dhQl6qh+8CrnjXRx27LMC9GT/UU+kXV5TuqgqX9MA6W4ze0y7DzNaKoavZ2Q9
fo/FyGcaTa0/QMCptpZKiuQ26O1+Kreh00+Ykpla+Kfr0vv8Ts6qFY8hFvc/XM1M6p/6BIy7IJOK
HBdIJo51xAD0LCMdgfncDH/gCDNEj4Mc6+A7riPsjYDypvxNgwUt5UlFQX/dTEm8EzMapdSwoUgS
EeFrlt5haWN4+6BHHfPDRD2rwnyJhfWRg9HULWogdXEfgMUAKpsrM4Vc4QZc9CnOipgVR5HTZgf4
qKh/qZCg6xfiEA6ejiWCvQ4MoJqWIjY8ZFStEaEqNecPogbyRH9ylj2ePnWwoK9FmszvqoC29JsS
B472B34bzQSwKhzQip7pQnVv0D3AZK8BY2csTZZ4vsWDyjTvcQz1UNl1s36aNuVAehZgLliq6RFF
rTqmOlLYw11eq8J63xs8jn6O+U3yuyZDT+8SOTjzDVIcBXigCty7O24RX23j67gN0LxEOMVyke5R
gUmrhYjFoShSGcupV0KDnpp5HSQYg5rIF0DBsURBqcu7dp8lpd5i9zTYDbXCLMyxI+sUpRcc4+rS
wZwlB1OhVW8FQlCGvNNKEaP9EGcEut1+Zti4uAB2W6EAl/TdRt3bteDu4hpvrZBBNjF14/TNiAZb
7kButybZfikQq0q/L8jT8UoadNwfZjTC7EeZSZ6fJyzLq9gu/2dE7yM2+GnizP+DXHDTArXzr+ku
n8Lvxa8jDfyn/8Nf0FJh/6FDAncBbSLsyfvwD7LUlH/gLALb2+FT6nLRn/9b6dP6wxSgSpH0dN1F
L3CB+PyNK9WMPyhmLSxwG/lQ18JN4zXAUlAdR2ghklI0si0AbfwODyG9J5X8Z8gozKwTdM7l+7p2
5+IaWXUg6frURXh7hyO02bD5UDtDgSZNiT/7gnAw7+ySZGgzZWX0VSMUHje5M+gJYl5OHCP90mU2
7uSGCxMBLyxkHRIDyaI2D2eHOigqAjtAmcOjniFEeD14yQSSnQzVAwEQBx+Rx8bn06Sc7dFmiHCl
dCifbCBuzPVtTWM7Cq5EpBP5YkpEO+2dnBeLr2xL9b41DsKMigobW8JX6yoKqsokpMpUPX0YJmgB
b2h0C9ILRIjHpfrCTx2qOHe2bod9d2OFToN8IYEc0m49BMGhRbluP6bzGF5hLlTDX+/zBWoAZfxx
APe+uCnxgG5DYO2wJMwg+a3zGD/WTlzfkxQUgn8KFjBIHBYToVUHXNecM65XHX/t+qCDiINd2jg0
HTE/wHDO1Iek2Odtpftyyov+ipg3/Zm4Y0ObqprhIw8BVdVDP6CiQ35bfwI4FW4jLywRDZyD2t2X
IZjUzWBVyRWERtaj9tpKvkloi6BrkXlG/LUzA9jNQZKh5DjXc/slRjxGfjV1DU+eMcMumxodyudT
1GfXOeBQLHwBr30pYjV/d4HnaBsN8XETFDxKc1B/hpGrt8rIDgZYqTwGKtmh4j7jL49j1i2lZ/T5
Uxxe0fh2a2J/z6xLID+zbN8OKCI0u4ZdH+1SbUTBMbemGeElZVq7esjH1BcCLA8vh0EiUUAvKkAU
t08KTV6AOKWL3tdGGugxLZBfowPsmyIgpgHpCHYVEuTYHNnWLDeiRo0Krykb7AcJjQQRNZaL3WUh
AOEADYr+NHLMxTeglpGdgsaJgtfAC4tPPeiuxYvTTrHMGQbvvkGlmqhMaogyYmauorsCt6AfRlUY
D2PUZUjmjVr8y4NRAX8HSGW871sHZUbKs+/B3GDSsxNp3pgVJnucgHbroTqFj12UITv9dUpDmf0O
8zqjU2by0HVIq4TsjsX7DNL0jBkrWBNOeHqHtoD3M/Q6CN6dPlrtVcR2IxIy+ultJmZsn/B0bmwa
5VwH26js+sfGE87djJBshhPo3HrvpQtYb2NSj4NQkqbFT81DZe6AGviY34ZIJUHXcStsgLHKMOzr
eWonGqmJ+hGg1/QxmmMYQLhg4BjNX0JlxsmU3Jee1qZA0xGo3U+dNvpmBa5q06CViNSPPd57Y+yk
B2QCaGnhbDvgiBTOHxEyAokwVab8rVPxvQc+iCe1q3nopDTCdD6QZQ9fdVhK3Fc16vT7xoyiz4Oe
usEuMt3c2roWFN62LpstltQKw3taOIhBJXX9vsSsEg6Zkzj2npi1+mrbIRqTbd2Lr1HhJF+IgFFC
zFGFiSlsoU2GcbHuQD0y2Wx23aD8MFaQ0FvoWp9CGVjBfVIlNGpR28puUMr0sL2e2LMHipKNRZtv
Kf3B8MvTK0NR8KpKLPXaW7tDT8o5uCItLcj7xUDTJ3Jj1NerdPgedFn51s1sp9iFbjS7W4VCP/0m
1SEJ1xHZ45fZcs+Jop4wzk5VDp5DH+oDaD8B+z2ghruF7w9sOQBLsuhyREn7ztIj2jGIW6CDM3sB
NG7sCAxYZUMLCM7QLf6OFZrJp4LsMf/aQunv0IAO4uEH3U1LHRwVjT9xRh0eUTFxKSjkxnsHT86D
aHG4ggjTQBQu7coqaD+KJvSR9QLl5GSx/EmhurB36GOkw42nhnLJxdpsAZgkBeQk3OsRPa/t2aeI
Hsi9HUADRgc/QVMubXoHvGrazd8UwmCYQsrIRNUrzMpiZzpzu5gN4OW4h4ygocjQWlG4Q8+HIt2A
USroRENTCKSlWFK0pT58rpAh8Wi6tN6NWFYAslgDVxhhl9b4K3j7vxA7/X8nhm4bi9zxv46Prtvs
z/8of//H3TEn2Pjr//c3A8f6g9jEtaSLiLRB/LTEPH8zcCxchHSbO0MXgqWH4/tPpGSjl2MQKIHt
Fji0YTL0T6TEP+kENbZLlAT62pOvCpRW5ACLUoIOCGnhJDgWzZRV7N2UQ2nOKtQ2uZsEvgq+jw2O
pdJeopYytt/xbl95sEv2VOjsC3G/bR7FaPYyuGFAf4a6vwDJ9RV6XTc1mZsDL5hnARmlrDZCy28X
0ZPYlJQLwI+CTST7qFo4G22tgzxKu9qe4JQ6VMKI/3Yhima3OAVRpS3ztEXGxerktoWc+UYN/Je6
rT8Cw0TaEjqA/oaVNneVQMxz66bBQ2zk489h0MC9BDrIanRisUtpbPWlQe522nhJDvl0ik2cvlCL
AJBBWecQgwfdWFpslnsv4ypHxnq6RTRPvsvBO31TswWoJcQsG1uIcBg/w4c4oI5tf9covaDHIVQX
Y1gDEZicywKubrrlbwpH9p1nD9L63xOKT9hiybWQ2f/18dxGcfbnc2Lc8j//+1Q6mHERd0iSF5dd
99+UOF0uHl1o8ENKEwt55J8DqS0uBUvi4tGkQb7eQKfqn9wFay/+x5J/pELFufRedSSXXf8/zJXF
sMvTF7aMCV0ffPFadV64mUg0Y5zftNOoU0qEoTl138wiL41PUZiUP54tysNff/i59cDxDQBmGKov
QhXYlpGFSxpa/JxniZI1ASKYZerdzIe3b+X26p5CwO78EE9/4/mU1mMsv+HZGIEZGdh6Z95NCnO6
Kq/cHC3dOTo4SFK5dBDp4O2k50v3A0iErZ7TjB5xcV4kciAfCOsmxYgZsNeF33Vh6mtmFAGz3QcZ
PyvffIu2H9Xm3twU2wtzP6atvFjfdSI6Of+9vu3+3ePdx4dk9zBvv2ICfOE2vTSZ5bJ9tsZy6q3K
QSX4Jt08fvsYbm6Dzc2FqSx+B2c+4xND59kQ8WhTLgpZL3fzNty8/3J7/+HdpWms+Hov12v1ItVW
k032xDzeUIndfYx2TCTfXfosy195NhW2PO8OrCUOGewlCpXHq4V2DuL4klIrLeNhn4y1dw2zwr1A
Plwd5adRoLbCV3JhSnKsV6NoAdBMWasrgdvZVzCT6jPKigqrYVCi5z8OV9PRhMh7BQ03x4b7bzvu
otj3/POnE3IDqWPnft0aLQDzwdnYPVTLHIb4TW6iHXZ+vEXp5MWAyypC37WFLpf6z/MBAy2p6TWZ
DJgju0tVwtkTFgPat1N3B1gcGnjf2VcqieQ+UrX7hhi08ltjoKMuw/oQpmr4XlV6U4HZ4DkOALzu
shge1aaLR6r5Y5C815wc8K6dyzsXlh2+zHHph7Airirg6vsYrPo1fjT5Gy1J6z2dAtJOouJDMmD7
7aTCoJ6bg3nqc/twfvovZs9HXdQPKX3piwPkcuqfHYVSYQaSdzI8iCrSDzLLwMtT5H3tKLbrGBTF
QNfrgnBptX+QVBBBqs/1gVqRuR3soD80GmrW5+ey3qUIJiJaA4cPHiHB4PoFmBstNQE3WAelJFKg
XqHdkKgMHzrKT/6rhzKWMp9jGYhBAos6XjYzDXIasoF1mEK3IGzS0k9Trro9Egvd+9cPxVNO8YO6
PYi61btW5pNXxkK3DkCT7D1Sv1AZ8No7RGYkL9zxLzYDPU9BqZFgwkH9an0UErMAEoFQ2YFGqL1H
dHnYqYxmzvkJHXM9HQvusgQYSX2UrYCH0fLvz7Zc0C6Icmgnvotf/e+iMuZo22RW/DsLJHfY3LrV
B9n2MtudH3dZqOdXJYESQ3tkHIu4kS2X7fNsXN0EfYI1UXCF9zwhsoMi4SOMnCE9INobf1G223yN
ianoJuAYeSl2WN9r6AIQcpmAxiyqclw4x6PnWHBWvdWCgkt1es1zWBq2TyHNHbYuqNX3JrD3v3Pa
fynetV5pKtqom6LbS1omqEWvjp2Xj02uKLDBzStjnws3fKyAhIA4dpFe9xAvx3BWXTgaLwa1ORMm
4g2W7aLUIFf3aUL24+J6iNbiWLrpLkDkLjrogEm8Pe07x9gi6Kx9DeuyCF+5fem7GEA6LATlLI9Z
L5/g2Qe2AWDlggapn2M4vol0u7yryyi+oAy3vmWeRlkEqHh2mel6foYDH5OjX/q1AoJt5EG5cTJb
HdJ21C5M6OVQ9JKQ6OFZ1w0YRquj32H+OKamGv1BR7kFzStQayKPIXEO2V+to3+5VdZHn4/FFYOf
GFa/pNHroz93mioj25l8HRkZNFQAXumVHC9EXqdGkTzrHiZppN5iNSENiY4QkdLJN/JJOyjwTb5W
Fz/On/MTgyyyBDq9RihD/MnjbTDM3RB4KLn6Ku56nlBAQ5veNtSv88O83OeMQZohuTJNCzj48TCl
h/cjbgODr3EK37ajl+y1vuiBZ8XJ+wpkw5a8Z/p5ftBVcAwxnrQMIQRUi11K3+5qiyPGW4XdVI6+
U+By6aQKXoag5ZnA8IPXNKQ7BZVs7yWBc61EXF74fic2pEtby1m6Xsvrtxo+pUHlRmY/+K0da7DR
Y2i2Q6TDKaud/tP5qZ74jECuGISJCuory78/O80kNXh19MbgI5QGYnLKJIyNUAeOfX6cU3MS0mII
MG46ox2PE1StSBLEB/xxsorvrKjb+h7WHcZVyWDl9fnRVkItBFvsSUmlCrUBUmK20PFwbdxBXwa+
7/fhIDzsipzae9C1sPxchJp2P2PM135Ncsjy7GLvPfhk4e0xpqRDh9GzTC7cZis9veX3oFCAlR3y
LJSMnHUAGI5OYiUDSJWQdeg3ZjzCiNfcws0OJhbVza5Wk91CTSYy3bE1wL8g0Qz82UrMyr1Kg1EV
yJ64Gl1GbU7ws0qU9tkI4+nBHOm27F69fmQGJtEJUhWUFRchoOfbYnRc+v909v2ESuWvItD0YRsX
c741aRHcDWaYQGjy2jtDM+vbkcbHuzIeYPZb7rg//1NeXABPOQrxjAREzd5Z/RJXdZVt5fXkTwJN
K7OQwHAx/roSed48Bj12TQXLcGH/nBrUg2hELE1xBQ2J4+m3dVO5A5V9H0NUEgwSCeRcQSX7kmnu
SxctBDVaqH+dn+uLQ8Jcnw8rjoedu1mBddUmDIYT9bmtE2/chmkL/x0vm3Z+7bu3jIYC6pPMDbtz
9UxUQzrSScChFTpIDxTVbdEdb2t4TZGpXzoAJ6dGdO24OsEKQdDx1CJD0Lhpx8mfoRRu6jnKuitw
TsGDQKUIfJQO/HTqD2gDpl/0cKjeWiO9ugISicABEkZnH9/hl6Phx5aFyvTPL/xy+xwFrSwFwYYB
pZW7ieLW8a9DRFvL6N3r/mQpuvZFO33MOlzON5pSzRuhZ5fSjVMbjBAKJASBDuMuy/Xs2g3cJPZ0
YMO+nTl49+aFvKtFW36qrDrcd42wrkr0/S4ICp0c1DOJjukekLutLkXq4T22yyZG69mAfweYGfzA
kHX/kMtJe4CrMP1OaMi5r9/V1Bqom/D1qR96q1091gBUHRXrfjzIytqmkWxhQQW998vh2345/yVP
zJEMmByAKgrk9TU6SBtlkKWuO/lRqmtsIpVlG6CZ3f0A+XHP7+g2ATiB18Z1jo1eGgJnNHxBjzzZ
DDz7nE4vykwsngGgDJwKCIhV11s61O4ldaYXz/XTQA5lFESMPWmtLiYvioTIqPb6eaJ3O5Kg1M9G
gJznF/HUKPSK0AhacigkkY53p14H7mioEmmWGQ3rHRblBQhJd5EUPj/Qk67x6uChXMbzqFtLiLfO
nQonkxo664ZvClrAe4FlV7sDHIi0Ay5lOYZS+RB/KmU8eTuMAmM8LYFnA6mJwFtu1ZDpLiwdO439
2Ivt5sLPO7UO5AYUygQxFy/38ToEMihAxSBRk2ReheZkAlXk4FjRfKkkcOJ2JHP8n4FWjxz5ZRZM
goHsYizCzVzUmr6pxjp7bzQ1Rf3zq7787NWiU41adPSQSOJtX6b9bLfWtepwxyy4fDTN3YaR0L44
iTKv23HMPyDMhCBAYzY7mQsRXxh6mch6aGYDmkdIwflcXUFTMKRTBjnJn3JZfLRBJOrbppbje54F
C7s0JfXbEGkW1HTtCvINXp0XfsGJb2ohRkdsaCzBvVgttQuLGKGmVvedPMlKWN9tO9zEcGzkqyTF
nkI+F+0VSUGJrPLJwvr5KhdThngpVE4fwwlrl2UVJq6Tyl//cpGrUIXjgqUXZK8u11Z0A7wHLAuQ
yHToxeTDKHcQ0POfXERRum3nwHo8v31ObFaXxIQj65DNIgh5vH3MFDGNOspc4AwDrk2h2+7FNOk3
SrXBhUzIcE4MxhMpzeV6JWzWl/v+2V6lbmzn+pw4PpIf6S9TltqXdORRPihD1e80PbTgRulIi115
Ns5/V3EnmwYsk2njNySkfjBTBWZpIme09zi0pJ+TMMI3BWgxWQfk3qnZQAqPvH1Po/Uz6vBNhz4B
ONld2FtJttWBbn0oTSP7Ymhxfq9HY1s/ihkerC9TY3ybOwh7oYZDoWTXUxpxgBxVQXXQskSILYIZ
1vAmSmu1GLM11rBFr8lNtraXG7+aple/4fHV5W2EZCUchsFMP9dalGt8SIUGQJwhp2B3PRigpEW3
i9Y2gkP7EkT3zx6hoGkb6wEwFQjiLMkwafIR3hDgXxt0PqRou9dgubNDhi0maiPku1QEb2lkYJWc
gBrAu0T0Ev4BVRz7gA5Xm20s0iJjAyB9oc4U1vjNUIDJ3yZx19z1gy3QZY7s5hs4H5df7BradyDG
undNL3uYAK/Z02fI0N3HShUFfmftbHwUcaL9OTWm9TMiDWqucFiZ3zkyq0yYQAko+Dkw5bQLUnId
4mwY2O+QQ2nCXT+ZwbsmXqxJJKDE90FlA+IxijD4GRVqdNF3CMg69KB3febUfyq7zg7eom7ALWo7
UEz2Wdnk911hVC12uqk5bhsxwPEb7CL/NiBaKq5E62WfoDsZ6T6oh+6XpfdT6Hf8DbSGAKgbIIh0
+6cXYgIKbq4qCkjtSseEEmB6BMMmpZzvWB2qzkHHDzqA8fTqA+lSkr3T5wXbk8P0M6mFYmSyRRBF
D661PMF6QwFyNDcLTbrFBiUy/bSpSv1qZJ8HW9g1rdiF6D6nyO2k4mdphza+bQZc323qNvgueyAN
v4852sOEUmgGuqhiYYmCiOHGRtZcHBo0wH/Abyl/WELlxqFsukzfuoGuFfty8rRHhLAdPDHarHlX
8ZzymnY6P4N9Fu6hxQy422tiaNkhI+0hdF3gA4c8Fr//s09HvC+SWvCMtMufnpzFh3eKq+xConIi
OidjENTNyFIgyJrHdwB5imdkyrDoHSn1bbG5f8AZTet3ss4rsGal23QXEsATTyRPAwKc7hJN2k/X
0rNrJxGVrLWghYczCHRVGj2r0306jlCBwnFAFd1uCr/RREg42WOIuDt/xa7bmku9QIJxoaTsSodq
1GrKdtlUk4FYlp+bc+0eUCwyp01U5+lDY0T1mxko8ntkt7vflhJDDrc4Nt6VfeaUF37IidcSowzi
aDgs9GCefuezdciFBhhPr0xfYe1131AI3OUZWNnz0z0RtNNIojPGdJdmz6qCPk6dQos6N32z1fDm
RJwv4/X39C6foZGjcrLtROb+iFyYvL/PD31qbzkUfUFPUChFp+Z4b2F0GxIuIBMwZUmNP15sT1et
gJ5kI2uPfJPz9fx4L6fqAFiXtClIOG2xbmkFFfxuIxpsH1k5hThCr6GoVg+Go93GlhVzFbc2pNJo
xlHowjF6OTQ1bgAsoN2pRIGfP54qvGi0dbQxua7S1pm3vYHc0ibp+sBcXMSKbt8B+BjwUII3fyHz
PLGfqcERpaBRTE3JWh9hNUVI2ztJfo0HQRT6veNF9baI8VTZIMcZFHsFbRjRKS1uhT95nRjejLCB
x42F9FJ6YSFexhQETHARdOqrdGTXhY9Uw1FlzOL0um6gCKJh0Ei8rQ37pkcy+fv57/1yfzEWn5vq
AnvMXW/tKrTrAumy9LrwRLePRJzu6Q93d5E1yIPt4dJ6frwTH3npKi6VRqrXL9pvQ+7UeUB7zI8X
d92maAJ/CAZEu5Q7Io41GVdxC/T8/KAnFtQlEEQymDky1dX5FfoIbALoos9bld0TumCGNDnzHhVG
/cL8Xl5IrstTQGPDwY3PXeBYz+PBJlzoY3YrfXC15kGzuhT6/3Spx33iq/GnTZMVZM876yYmVvek
CYgU+mhzaTyayKi10YB05KAPnE0julA/MJezd5wXucDBOIIslOCJW6b97J5F1lgMI/ka9WG4+dS8
PC49KhmifjMOtXhX1sXg4IG7QBYHIwiCqyQyorft0LgPMc6nAl2wkXZcEjTax2By23CHRVie3SWm
BXk+EPHcXbWVrd4luuqDexexwK8qmOSnOST4O7x+P0i6XB5FW9LM9QHr7DaVc5B6gNwFcmlRaVnF
AQJQ9FDPQtn7V4/mkR3YeADSdhaLWeTztYsnk9DdVoE/6uaIaYERIJEKVs4FOB9CY7zwWJ3Y7B5C
9uxz23Q86a6G01pPVjAQA7+qOw/MZ1Hk2p7idPPRyvJSu3C0Tux3jxCEfid1Jfonq41RT0ajuZEB
2DZvCd/D3vnaoZ31cH4JT47Cbl+ARxyqdblfoiwDsm0KfNyXI4K9VCTdJx2xFO/CQC/jKqTqeYDQ
H6LfKp3VG5SCoUfXtgp8DJ9dNILpdRFdw/ho2g5ZzSZwhn3ljdFtPM35peLDqS/Hd186ahwyyh/H
GyXjn7S+NQNf11T8kQqDMh/TRBSfTK2xqo/nl/TUYCAgQDoBgwAHuvpwYYtujRx7zdcapW36OpHJ
pqxr/bo3ZHzhvJ24rjCRop5Be3nhyi2/5dntAT0csQlj0rCHkfkONr/a6XgMHlQz/Zg4Hhfu4BNv
DK1rC9CpsZRa13ewrSs1ytzQIKmb0VtTr5udMzsZFtsQGIqq167x5HQu7JyXlSOQanTpiSNAWQCS
P56jQmluJEjQuFNyxKbDXI9wN6oNtNQ6B+/6nZMPDrymuBi+o/rgXZltO1kX4phTMwdxAWbXNV1Q
F6uFTovRyW2n03wKpLnhR4hMGNs+tIfhIGDu6ggeh4hXesHUfDi/nU6dUFIB3naqPaa1rtlxFKO+
a3OcRFHjeJMnM4bblAsuzO/UKMTCdCnBIDLWKhputQoFSq/ky6KvggIqjT+xKzrZuhcGOrVjAY/Q
AqHZDlZpFTE4PZI4yKIzHZeqVSJVhf5o/wtzSXwrwvwSTPTUYQRDAiACACfv62o4GJVJVgmcxvOi
xeddlO1+dNFkmtBfef3hWLr2RNhA1jj4q6E8m5Y63M/A71IFdKzzku4d/E2r3qV5hxhRYVVML6ml
fP0lQDgLEoOA1vUsb3XhzDCvCzUvbuqBUj5tW/yjjNn5lC2cPYq6xf78jjyxpkvF3vIAGvJ0rMez
M4r3Hv/sZwZCYIjRJ5Akcf1sp7Z9/SMon24a4Gz8Z0HmP7/fAA8UwoDP7VeJHd9nZhHddE6fXJ2f
0KkkhUidrHvB54AFXL3sjoYdXWEr6SMaqdASUabIt50ZWfN+CvRGO6AmFdfXCJFa/TW60325jwoB
L0vm45Rd+DWnlpf8nworIMuFl3w85xBoxFDSnPfDNBvfeG2i9iGa1H/Cuyx2Fya+7MlV9ClNirkc
EQjYL+J3Tci4THCI8j1Nr24sqmmHcUJcCbJmXr3JFKS1LOyAErY9Co0gZr40Yg6v3KSeLxR8T8QH
BFZ8YgMclms/4SievWQZFay8GZdApK1SGqNeWV2VXdPfIDVmbGMNwYEY09pFfxrBz/PLcGrF6fOQ
XiwHl7fteMVjkGZulzM2zaUmuR2cETjYIo/hXjvaOPYXNvXp4bAwpAEMsslcNSJizJnRbbMJWzVZ
XWMiILwddaHhYagmDLTOz+3J7mL9iangEPuApuIZXW2nZLBaK/GswG+TAVKopOZS36RhF3yx0rSH
16kPqblvyoYiMxxED+0Z4WGg56AT+hhVXomxd5fhKghPNTG4o3HdvtJV595M9HqGTRcMdbA//6NP
PBJLFkEExWlElnbVLBoCZBS9nm05u+DTjXHEJg6LKMS71LSBYikvLNKp8Vx0Bqi8AVSiHHW8AYog
Dke8MQJfJk3zJ4Kq8Vc9TcuvQPSQgiqS3jYvbLmX2x2MGXBwEgp4fcbapMTlaNmRkXtQiYHhIMvr
xB8DGwPunfCUqnZk1lWxBwJkfZjbVpoXJrw8CcebArTJXwBLHmOGOJ5wBFC3UyGaW3UYeleLxM91
p1AEOP8ZX250RgG+TSuZvJ0a2/EobQYeNS1bRkmj7IBYAUZx+IceQChe8n05OaGlN06kZJJ5Lv/+
7PqIMBGMgBWj8wX9f4u2P5o7Jjrl/8aEXGiVLhQB0Imr52hxCpnbyXH9yG1QSpNGvW16XVy7GkaX
/8ZQRGTEnAbUAWd1J5kitOOxGuhu8ABtvUKfkF+Pxu08lca/MytKvNgPw+/krjheuyIn5qUA7Po4
AX0xEJsHNz20VxiLDxcu+ZfnDObbApcm8KNutEYQxzZQw9kZkXoTpbqOUSs46DkGZKMsTLhb4lKB
4MR4MNZwUAYLyD7HhO5oVwSRMAtwRZyy0tFvSh3pnxqm/74QmJAYzvD6ewTjLix0WUaEaiirHo9X
pEXE66nwXXUT/aGjy40UgFG3twEiUj8RhEOM8dXbBF8pIIaA9pan0zweMRzQ3e20ysO6pcOKF5ru
hua9i5XlVF24sk6c5qVETyJG9Ackd/VsuapUCpUfz58LZAwjG0d1ul7jbjHsujDUidNM2RBGxhIM
kPitTjMizwKKPbMSPWVa1bTpDvGP4cK+P7U7no+yTPjZnSEQrKjU1Ho+DmwgMKU50eac+o+TFyt/
zKHan/9WJ8ejle1wfcD2WgezA4HMRAObb1XOxQbrYPluclDnDccSQw4r0V9f9vCoeNB0kDxtUDZX
E9S83qXIV3o+uhbh3m1lh+k9fh/4mV4if7xM0umYcc6W5hUP9xqsiW1US1xQsJYQordYbOE/arEj
03xOESYXOkLGNNxryl07O2nMX+eX1lj2+epBA6+0ABNI5hYKyvG3xPF0ETVlbQdkpCs/NsL0T1nP
nbVLY8/NtrnptOXDVC/6Gh48amRNR9F+yB2zvanoGNBgH6Ik353/WSdeeVi6ZBZL7EV0vOyIZzsM
i5Gka0bhUgqypwof5tK4S5rA/d51dTsgSmNKfB1E3/02apuu9/nRlzmv14SKCfcCVS9aHqvbLwcf
7eDFIX2n0drdmNEWgOOrXZ8f5dS1QJy2wNOWKHNdp8T7xRpjbWaTpfV033RFgpwloC1vrH6eH+lE
moaOuUCEYCEY8YyI4+VU2AXO1Fw8H5RH/3YoaJFuDTtESmgsMuerhb9HuYllOFzrOvmvNAYa3Eq7
1EU6sa4QlRd0HEA5qqarn9EJHM+DcpJ+IaP0vkuRDeyn4tX4fKRkF8A84R+fDoTP8WQbB++AoTGk
HxRJHDwVLFA2nDyVXYg0lm2w2iYmDRVuWtoMvP+rez3KwwVKEtIuinCM2WUtDui7JmvSz1kWOPEN
Qov1HT5H+qV6+on7kAYzfRYyIZC3a+vFqQFsgBkK+zNLjVvFat+MbhTeWSHy8MV/cXZey3Eb0bp+
IlQhh1tgEkiREpUo6QalYKORc3z6/YF7nzoaEDUo+ta03dONDiv8YbLNncR6c/8gJAGHEfkGilyr
42jhT4UYv0LhAtXN74kdlA9mI2yaJJTzxRAgCR8Ro0JMdc5NEmenQWn3Ns/WpCmeUh5RUdKA5nT9
WUe9necGkdFLVxvJ9zEuGudsWlmMbwmSNdqRfzAnOw/PxhElBKdcizDB8iCsvjC5/6BlDg+d3Vqd
V88icpFfLxH/xR/x9hnduPFAjgKz4/VGs3etEyLLw5gbE4mF2QlZ9yQC4+/dnDb+CIwDkZs5VD4A
ObEttwCvO15uj7410b9HX/7+132rGVOXd4bghQXG8QW1Hf2fhqfBcEWGVdXOudm6BsgYwaaAxqUG
vzqgKs1HHfi0fZHUoXjE1GB4B1hf3QmZt6ZEDkVpb+GRcO1dT0lOkIMpu4nrdTLqo65h7ztOpn4U
VRn8hwnRTCMD5nJDVWZ5Y/9aPcSC5kXM3b4EXVz5SYCNn51rxX8YZdHFkF86uf+L+/trlLaNB1nP
E/Mi0kyc5yQrDnNUlTv7cIN3s7BtlnI9iHc606tzRk15LGcM1S8F6vew7pTmI6JIWPD1esgzmJhe
iSrduVTH6IBqDL62gHTfgZejj6h30kGWBsW1rKp+zOLFhxwl+p0vuzoq+Gazxkt6TLcUYMQalaE4
Utl0Zk0e1HSt10kKcjSop/tdrEgna5zau5G8+qlKlTeGJYwMGB86/gImxzJ67S9sxhNFQVmZ/ChD
u/9TQIcKtdWp6cQZra8ZjlFWV9nR6BORe2iS6XvgotWT838/gJ9BJ/BFWOR6p1WhaFH5kiY/oLon
f8aJSa0eAMua5wh236OVDM37qSzCb7evh9XduwzL9Q+0j8NKa3VdWUURlfpuos1+OOAAKy/WQrI+
0u1AFfY0DeYbc/hlPBi6C/JlgTaBJrieJnQEUdnwMXzk5vMjtmfGkfD4n7bv9lKZjQX9e6Q1uGhE
vCEySk32W/DdMJQwHbSrvjrxvEYncD3ZyRinauc9XV2A/zs9zhaJBfk1ecb19EBfwPYWi6sbPpeL
uKx9h8dXvRNfbozCyhEiENjT4l/X5quinydMPSy/rXIcSmstxKE735N4WccGy2RgVfAxKFnRaFtn
ty0eRAGmcwyDXYefx3X0oSNC+V71ToEKotoqGt5uafeAPQtIWLWuMK9pu2Fnti+0y7+iseV3wNKh
3780x5ai/PWiUnQxaFlFth+0EU9WpKMqp2eq/lOvJvNTok/aj9JAhBsJ6fohikL71IQqIldWbYgf
SHGOwXFYKns4r+jKzzefHwf2CdQ4c8E1rbGJkhmpNkYDVMWDoPJQQi1PIz6/97lcT/dynxve7fE2
Pj3wz6X4ZXCLU72+XgszpeFbaKPlyxEbTMFi4X5CMHrnHl7+L+sVV2kQYtvEuhMdXo/SabLZOgEb
TMIjO3XJcoPRU+NBeyQgS77WlcjvdaNEvXyswk9dEQS/b09z4/C+MHB54W17oV1e/4A2bHO5Lfnk
cVXLT7U1itFtdS29BKJtBMhE0/k8FUH39fawq8jiZafx1PMWL4oehrwqsqOzFqstuDd/Vs32AIx9
wOJmHD+N0lBcbg+1cfEyQ2p/SPmS0BiruAxXEhMUscoSg+5yMUoSPHWSgqdW4zxSVZ0Pt8fbnBqV
PxpKIJEotlyvqB2W1SiFuuVbJGZIOZrVnd3rxccC55SdQGNrj3ISCDNskKxAPK+HKlDLS1S9QV8G
Oo0Hv055NKgifbw9oddbBKcz0G8gqlDIUNeZb4C+f9Uro+0bkAHu4ziUTvosLFaxJbhxZETRVXbt
7UFfryJqMiAKOX6QZng0r6dm4jAeJX1v+2omDDev5upISAOmrOyVnVXcHorK4kK/p4K0itbauKwC
eahtv5gicSrCUXOFDiA3iwNxuj2rl4LE9XlfpkU3git2QXKs9v0cZo1Vg+Dy4Yu0D/ZIxQid1ax5
alSJ34ac2CQRGMitWrlFi3fCKZOTXPPR3afdpQUyOiKlZM4/dSspERYNp1BzmyJW6KXFEZyMGteF
yBV01NKjjQfiHRBMycG/qIgeKmeRCzSSrv5u9lxG2JwJu+sPQD8q+dhUufMbf6HqrsmtSgNQWeiy
S/FXKjzILKV2xBDSgRRQDs7OJfR6Hy9hP4eTzv2CV13+/ldYrjdlJMyQ26ASVkDHb5wfSj2t3t9e
/NcXAaMQ9C61Daoa6++MQwAui5Ba/DQzMEilRxVi1hQa1n1qokOLDQ8t0Z2EY2tv0dYlCFu4oWg7
XM+sNoVTWFrsYH868oiPKqVKzxKT5BmRUe3AW14/JpwYoI9kUGTrdAKuB5OaaqgwajP8dm6LH5Ue
hOIyVCDM3XoIVesw0ux9Gs1xXGRfBTQcpS+VbGeLb3xLAASLOiEsNBkkwfWPSPFrgANW60SDCh5D
sZJ5Y6iMh9vfUjWWa3R1kgAPIJq0XBCMt1pZ3BUG+sCG6dc92rVftX6wMevqqnT8aZUY39/L4MSG
c8K/pOIqj5ePS48zLqguBWgt6agA4ZEMMlr3R5Sx0O/EhgBFLx755FwUGYk7dacSwSDBe4jcc1nG
9zH+q7Ybmgk6uV1WIgdcyoh5+Q3btf8AxHtWPTO0+z+lHhjmEduzVkUAOZjRLU5x6nPbcarpRqZB
npxDlA76u0mZtO6DJKxEeU/bX4yfnXKQvphRjDJnCAACP+0euKfrBEP4b4AHrnXA1LOZD1UXJZhg
mkAn5yFqO2+O8yg+06DELNMco/SY9lienHBqNN/rJjajrolR0O8iQXBKNwLlya4y60PND75XB0cR
h1DAy3GDeqibw4z8sH6Qujiu3tVhYOAYHGfRV6VVbCwW1QDleSNtVdzrlTn+1sycX9cyQyqEBUhg
x3WKrC5/gEOy619tWgT6EsE64t4I83x6nGUp/tpOkwgOFdXo4mQI3Tn3aq61vx2tjz6lXYZas2ni
CHXBL34uPsgF+cvvPLaQRJkHqQxRDIBRyTU5q5/GukFeqhm6GCW1seyKD3EVdLMnj4Yd/VSbtFDv
GruG2SGxMLhSovuNmriR92C6dTmIfLrIc+3Noyru9KJs7ZOZ1Mp011eyjR8zvC/pfdr25oABc55Q
YcZfJvhulvi+tq2ql7ifkAAiAynib5JRNz0FdyUZP6dzidwUPoqh9h6/Ub08Fl2eJZ41IVP9dcDl
dcAorBvMr6YGJe9nmMBLdlWrbi8a0uSgfCrZgpAQq5gQSm0Q4gMzoj6Nz2AZ6PdYS+vxJcyKevTL
BrKimw6BpBzUfDIj15jnCnu/EcsOL7VryG5ybGjlc99gt/tMFNRgCV2p6s+w0kSDfUgusy0bgWvl
SDIMX7aSutEbrZQBHdgy7xEYImcFxWLJJ2EVcnEqzK5/GrOmEgc+RF4fWmE6ETaCdKHiY1sDSnTj
dk7v5AK/GG8mcv+BrWKAZcEcY7iq40D3lGDZBeollJ1fzpwE4MpDc3xAK3eq0ODMReclsDV/IV+E
Pzdgnbi8z21n/ANEMMqO8VDy2Y1AH7X7UuAk4lvtwjJJ40hEp9mk2HFMhYU2H1WuFJ9NQ1Kxwe7t
FsEq0GS/amOQpWOlQL3EcbBxcDYi+s0OoVrLEU6ZUDAvStYpUN/ioMixK3Tir8VYdPemQZvXC+wA
zp0BWwl1HqNU7pAV7qe70lEivMdmK/BJiJPhPRFB9ECDQsZ5czBbkNVTzsHiPeis4yhQAH4nK+2g
XdJUHj6lYSB+I3nVDrjAjbXqzYBAxWEY+rAkaICjegjMuksIGsrUODuymB+m2q7uWTUWHWtBpXcx
l5cyd7LlXDnOsVNXBxP9oO7rKLe19Qc8SmcesdDFlYokHY+JqlYphEwG9Je4IWk5jASY+R/wtaby
e1Tl/usYtfkHBT/PL4ZogvAciTTy4eRlymEq2kq7r7qqxo/ZIGzp7YgtVqBrh14yrq9vf9FJ/Qnb
YRhRylqDmYIZJuMI88fXRRufjHQeTvKgCc8Yi/FYi0r5cPvV2XjbqFjRGaF+I9M70K7ftkyux14f
BsvHfTN7nBEW8foOK8jbo2zE22i6QT6mRAc0/uXl+ysaclKNZ7x3LJ9L3fletE2IJyiq6d3c2Cc7
6pVLVC9mQ7dH3YhUKBdRyAFCavGcrtMWbs207nTTTyFYnqJSCv1pCjHEcGAp3x5qIxCjVauCelxm
h5/O9TLCxhtyjK8c34Gm6riDlCT/Spo0PqazLftlZxs7pPiNAstL45vkD5zCUnq8HnEMKxaRxpnP
gxo+dHNi/ZGcRHvmyDufR2QQD3DmuUJ0G8l+c66+xVMVlzuR0Yt63CpkWZDk0A0J5WkhrpL9GKHS
cIbhScDRGL+FYeecRsmeAefjQOomgzMlrmU38j+yZCUf4qzvW5dbO3ovI5z6U1VmY/6ciSTGTgOL
OgwIVFh7j0WUFZlrRZjJeI2DSQUGin2r4m4qRcqpbRUr8GolxlIh70KHiyaLtfnYw5x61wCFsQ9l
lyqYapip1LrCnOzB66doSN71Ke887cVBNi5lGCqfAeY6wwXT2YLYIuy1j0B1gufaLKKPbZ2naIxH
WMwcCWVEe55StXmaFWApbjsMCn5b5Hoz9m6VPuFwEaDy30f6iAl6B9k5KXV5PIAPVLDck0yML40s
/djnIjNBepj5577DmgGHaczI3TaQTMIPWPelV48ZRppW1VrNIeudMvNaqSswAw2VsCXZkaKPnazg
R2uXou5c0QGkJTgZ8ycD/cDyoEBkrsA4paP6IccRESNFXcsbN07s6S7HxPffDMbGv11YqH45OWF8
HMIu+5EkZeLg2p02jSdrUfeLFrr2uc6i7Bf13eB7V4f1bzuN1Oku7uL5i1K0Sn6wmWqNV3dnY25v
WHg/IAF0SkWCSzNkdEV3Q1wzUzfNQE1+ySTLFDs1vo0rzCFDAAUCkwK8wipH6ArLTvG7c3yAxNlR
6/CuVIrijShtyjtIg3OX0PfjmPO7r89bK8MzhTlk+U7ZdZ+TISb6VjXQH4Sp1R7KdOPm4qpc6iBA
kLieV9fJIHUmLuGO4WNWhstmkkaWW0a4X8xVqr5RxWSZGdV7yAoW1xT999VNEpeh3oZyavoSsa7X
gWj91mNJGrsYfE8fdKqllcdOld9FGhKFO3f0xscDNwloF4YP2fK6EqPJfaglJvJ/laU2h3AyEw8B
t70ixdYoFNUXHR78sSCBXX+8rM8CpBFj27e7Jj1OyahdFuT6zly2vhocb+pjpKy0YlZbBAfuwMTk
yvJxcQ+8scXvvKW+8D6upj3k3+aEaIJYlE+Z07qsHY1Wjtgm5QUzxcM+0eP+MKNLscOm3JzQX6Os
CsZkoXGFKx7LpkaQUIkQTuEY9J9xC+53DvHyBVYPyVI/olwLXwaC82rtpkQo2gz2xJ9ocT9wTVfE
8UrT/3KqhuK7M3aH2y/2RmUBa27wEgDiFl2i1a1hKlZR11YR3hVmaRUHfDiG+xnJDGzkFTP7KmiT
OB7tArwsHDUPe5fLrtxDlC2DrGaNNDEMY8BWYGDWAEfdEKIWoyP5toNr59iP5odiCEevj6b6Eolq
dEliGnZRae283BvrzcjLhQluFGDB6tNaAnQZrQDJbxV5RhRElrLJsxNp+heZFk6GMEWxUxJ7+Yav
ZruANJBd5J5e95BljHrB5uqSbyA7TbhvZW5nGuU5UfAzk5PmYZ7k1gVr9hVhM+WAuIqGKWgseUEd
PAFs/xEYsb6zDTa2OFcs1jGLojpF51X8O3UIzihdJ/laET13TSRqOtepfIRoG+2E2ltDsccRowat
AsxhFSthTjaAbVM5TVXdPVGykR6tfi79KHyrutlypdOBMYE6L9V60DnX910y0n1TbWH7LenuJena
6RGGlubdPkIblxDw5pei9iK5tS5oE5whYKLMtt9PyuhLVt8/pLCkd77Qxk6FjGzJ4EIQAHglXGsW
sDuKwbJ9vVekbyVGWg90WtLSVZD0F4exsFFWuz2xrS/F2QC6TVeOB3/1pWwxKFUEz9zHpnQ+JH02
HvRu+K1B7di59rZHoqeyMFyXL3X9oVCA7/M0R/SHlBSWjoNvNPl45IEO29OA3/xaqH/+v6FWO13H
Ccc0BV/LipX4oklRejDL4O1NbB5YDjHvErhRgDbXE+ryyk564TgkAJ1xbCgi/2kkK/715g8EsZKz
sqAtaHGs9rca9ElZtzxMqFIEh9hoJXB2/egGuhLvbPKNKxq0EEROEkmcZvDHvCrkh2bO/axOlNgp
3Upeg34oTQrkgTSXoBQcQs6rhqEQgM5HhTbG0+2Zbux+4iIAx6h3A9ZcXxpCswIKt3SqpmHMXAl8
VIlhb6n7VEymz42uhZfbA26k6nw4mrRo1ZDIrivuM1g+BRNH2xdZgVsGloA1QkWo5r6XUow0J1x0
Hpu+Dv5D8LQQvBdbC1p/YI+v13k2pTzqlkKEHQ/z3TJp+zQFqvqegrO+RxfaOAtUIzAnAKAL3GIt
otxwzoLZKizAQaF5rDUne7QzdQ/E/fpw0wVnBZdqPl9uHdP0WjcjtNMEPk6NOZRLs3E7POvfjxZ6
RLe/2sbbSn0DUglalvAJXmmvE+Uo1MhE4OcVPbMD6fokDksHLiJ60OwvhDA1eNfQModDgwQCnlpZ
0GCnhaleqLoDrnaRW5WA5g+SqMSzbMzFHlTt9dZafiPPnwweiltiHXMg6pCYVST5aOtN4Ghi5KYY
E+QUsrVNq3sq9rAodEu1Fh1vr8/rU8zQOtR+5P0I+8zl738VoEa7KBSMzQI/Qtcs8wRNcpzGo0V4
Xwqb4r4fZO25ULU0OFCc2n0pt2a+4GGWJ4z8Y91BwnFeTD227r6QZMoxrd0fohYCdR/r0mGWovCz
Xo75nlTwcmSu4y3iAPpmEJGgELxa77quKkAJReDLWhl5PTaMsmuy4c/Y3udeBwT5aChwENXSHj7E
omlPnT6UH2+v/NYhQGbAJmcmx3wlb89X6SHc1ZIvxgEZP2dMTkHa5kc1t4ydZ/v1qV7iWXI8oAPg
MNZ4Ggs1phDGjkRnMpXpLxDLW2qm/YetxEvAPqbzyjlaPdnW3HYo19nLqsbTSYZOfaYFFWPqKwuv
C/r0gJi/doiscY//t7WLKGOSI8HLoE24uiJFB6AhmPXALyPDJDcxYcXX5XAO03GGdypxRefSuFeL
2FpV5E3ZtdSk2cOrBzCeKFgFOMeCYMXD/lggGAsBTK66Zu8OWyKQ1X5FI5y4QWeGVG5X90OiN6gC
Qxv3Z5sKK/WyLFF/zGUaVh+NHvDpKc+6/NlqW+3LXJd16HFQi+g4y2gLHucoC/2+zIwnRAnyPezG
mhBDRA1lD8AwJFp+3SvuJQZfc4pnEqAiPFiyU4+f7SfZjFXbNTut+oq2XTGcysbIf8iSE+qu1ob5
kxZZyL8OnRXPXiWVyh7if1mQ9YIpMPEoORtksOtmQZPggksSa/lxJH+cuuxdAYjnHDmNcTeFSnrM
Rfmns9X5EKZV+u32ud7YjCRNi04CMCt0yFbbwsxVCEJYefmhYj50eXJIRO3RgEkf8fGm3dcj+n57
xI2bBMkJAOIkicx5zc0ruriRwqRyKOcbSMA6ck/F1wl/xdOg74TlG3ueoQCawu9ewIOrWLkrJ7Up
FYaKLAygNKnuDpWKGMx/mBCaef/3MOjLhP96lBKY621H6dunPRnS6bWS1pPVYvgAwYts4O2DweMi
w6XIZkJiux4sXECPwUj2GZrk1vTc84OVB4aLA/FexrbRm+CgsimQhoJuS1Xxeiw9jCK7wRnarzKk
B89tz69yg1GLqWGLeCw82YwUPAh6O/zUTp35T1rH4fPkdPGX25N+HT0vP4SseinaghJY/v7XClPF
tQnz+CGyLc0HO0KAAt2sCrvgPkUkdpjc2+Nt7Rv0G4HHLCcDvOn1eCIaVWVactWuMYYHOm46tmnR
HlJka1aoxMEzARBN1WL1Ak29RNuOzMgPJwdCkREqxacs0rj55dIKuiOFwbdDr2G9LQadOlpTJJGr
IYektRs15BGwBu0fVW7qd2U2Bw/0QtJ2Zw23jrnFmQO6SQOcrvv1Gk4S/m4Du9UfS3k49mqTnGq6
Qp4s6vB8+3NtDAXYCzT0Ym7CZl1tDxzehKVNpuYLC1D3cR5oVNK0MKR/S9Ek2fH2aC+6F6vrGrVu
mgjUv1AMX8cnfYQbsEST1F9IKLoXZGH6XepFatxZZlwXT1o9zJOfYLRHZOgMcn9IErWOvbKZ8+ZI
mSMzdy6Fjf2KWjyVG7KhBSe9uufioK2SLJwNP9Wl+nmWw+fRyKWPt+e9MQhFB95NYlEe0FeUG4G2
E2qdpq/g1O4pPNm+NM3JDlLs9aFYYNT4MSwcokVq9XrbNEGldIgtkdIhdfIkmZ2DpFwUIXdRzfHP
aAr1nbVbUobrr8mAMFGpVtMqQOD/esAkpm7UKLHlN0A/nlpTz+A8xM0zeAwKmaL/hnV97jmx0ew0
0zdnikk1+cySTq2rU40StFosI6ZigW84A/AsafpqpqdqSQdiQItPb/1+L2Vyoh5CDWTYllP01yU6
JY4JUhOnziDox3MxBsql7lFSuD3K67NIEZZKDvwVZsVOuR6lU2dasbSd/DqkzD7JWvgur+dfjtrv
uUJtrB9zIYBYNj388eXD/jUf3ep6qKCgp8NsVh/VzgER0jaDW9eSgoMnYMPbM3sdKS1FUsVaPLDA
daxl3murj4UZa1Q2uqLzYjOqj2Np9F4vBeOdUg3Okd5y/B+WE/Ulsmx8aSjOrl4iALaOOjcl2Ifa
MQ9REVYHcAvlEbpk8eX2/F6fb4JA0L90MMCP4Gh3vZ5gIzt6YSP6O2YknvpmqH27VIY3yvywcMsw
vK1QrWh5rbODSWvN0gw1FI1sXSo9SVGKgwqQrDvIarJnD7KxG6n1UUXHJp7myFpmV1UKnZsxCy6T
bKbnpkNaXTar4CIglu/cIy8A6auLREMgHgA1UnwIDxINXq+fkhuNnZm1uJMgegaumBoE6+UuURO3
nvT295SVw3gojKYyXblOCzDORpv/zGcnzo+hZeS6O2Pu9pwbRfbPkJPEnboZ1zXqG2nxSxAEUWsB
Rxt4utHB3Y/nCm7CqNmS9V4L+WaqG4Y6GLB0jtHHL6SoS70CiQ+8AlSjLw9zl4TBgSbu9Ix1VPXP
MCVx6VbgYDtPy2gFcrFPOEv3tmg8LZck/jjnA6XRjh6OVw5B9d6QZupr2RwKUMmzlj3zL9iJO9d5
/+8ch/UFfLihHETuKB3Y3i4F64Zi9cdxtkEAvnHDLguO5SPHAkgxydz1glcUWnNAZOEdYEvLa6PZ
ufSV2GvRvtpCAL85gdQhSLqWXtv1KDCeGqNOR8nPhS595NUDC0JO8TWhbbGzhV6dwJeh8AldtioV
gtWEbFGK2TAGQIJ1Ex21vlbv8WUb3/oOLKOQfS3yqZBN1zHgnHadGRozrbIhdc7KhKVeDnR3Zy6v
bkvco/43dsaCFMKWdr1s5ezUcY+hgk9rTj0GVotzxChJntPllNljW40P1ejMX29viY2PxU5YxGGp
6rw2M6GBhZJ3GYV3fVJIXt3I1jkg/naF6Hezo1fvDzOkvEH3ghYGsdfqaxXKpGKQR9M3UCchGKIe
Aq+tQvNpLLkl8Kro0gFkN9r0biPM9i43qvBjrMbjRzUf5U+jobXChe0tdW5RqLF95ODmv0D91Hvd
nM1l4ZCg4Lxwjdbcjg6bANy5NckfTKl7koANfRNyrRzqMaqOt7/AS059fQ2Sq0GegppNLwy96OsP
j8KIhC2jA7DUliJAUALZVx5mjQRjqsEKX5J+tGcXNyMp9KYwQBE2BDTVXlSltX9mkaOJJw1Twv6Q
Sb3xzRAliFGBHoB2wT6mnlxaeK11RFi7CO/7BA8LzxBGLZ4UXEsNjwNjxm6LI4hxJq5qci6reBCu
Es72J0efmviYJ3AVj4bVYXUtEJwrKLMj5O3K6gzYSQ2Tuv99e1FWh4HOEdgfWkdU9FFtQ+Xzek2C
fgknBM67Tqx2HnDjFG/2o5wL+TiS+Lq3R1vn7a+GW7bDX5ERLrhZJIeheSn7XvkZQBL4Qy0zxpV0
tCoZaJCKyYdlzN8srUqN+wH6nb40YMEu3/4lq3338kNIock0Fy1qIArXP6TQ1YnHvjcv0hC33xyh
RJ6hVuH7xMjFzr5b3Z0vQyEmYxPj0qJDtO56KNjswsztycK0VtIACMtUy0DV7dxqqzP/MgpJEJVp
PiUh++pWwxVqiGx0Gi5CkKKIxlYPGgYYSLcV+YdK78XOAm5sHE4tJB0s4Qxy6NXGIa8u29IJTKSK
5u4+oCN7rOdMegQBDPjdMHKcMJo9sYqNr4YVFWtJgLbkRquyj5o48M8lBtXaNHCTvFQPwyAZF7Uz
oh346+ZQXKHAd1CGBbh2/dVSuZvjPo6tC/EL6vyRqj5aBU0tZ6z2IumNT0dy9/+HWu1FIea+TSgU
XAYw8h7IpejQw6U/C7tJPIxQ31gVXLYK4a3JaV8ENHlsr6dWQk3osE0i+CrjzA1xLno/VNLwpTCD
w+1TtjUzdgliNZQA6Jgsi/zXcYce3lQYVYT+UES9G0RDdawbu72fBzv2YmT9z7fHW375Xzf8y8xo
UcBwp2fPwV4dgh4bOo3yW+hr1KxTvw36/EucE8d7SaENP2xzdNLj0oQIXdTE1fs26WP/9k/YOO2L
VB4xL1czmdHqtLdilNEUsUO/KxvlaJQIWhHqVDunfdkS64lS7eAdI7hEZXtVizCgJ6VVpYWotLTl
O60U/YNJIfLBqk3zXRi0BfQZw2pD12qd8OPtGW6NTW8INScETuCarha5S2pNKw2Hx5GUQ7iWKlmn
oBPiQxrN7Z0jY2JgJ418tKZsDwS/dShp3i82yA4elWsweGAVQWq3o3SRM3k4OKhQnIOMUn1SjLu8
/q1pLjIGlD/phaFDcb13W5TYMmnMBaW7woHbM2EShqJtZuvvumbAD0upaPl6JNo1BlZ9I4I7I+2R
jaZ4WpI4Bp1+rkdTn09mn9azW9mx1Z0HybaTg2EvzaVZWWy1rEGv9nzfts4BGR9JOVRiCjirT2Rx
6OQsB/CXdyJxzhXC8rOX1GXa/jADTf1h95ryfZR0hO4joYOrVlB12uGZbH0rrk5j0aiSlwbE9fpp
qdPWetQJ31bG6OjYdXCcrPB3M4k98viLLOnqNJC7QxRdBKcN6oDXQ9E5i4gRDD5V3YrsTxUmSnQP
GantXD3RIsmNNDV07qbWycdzJ1tkGEU3GBhCIQEe+yFd+fgZHKqAV1xTI70P8r57FENktl6r9aXh
TXMM8BxifzfdgSoo648RAjPmPxKHrHWHrBz5nOUU7lWSNl5ZQnlKLIvewXKlXM8sTuIQnEWENQGg
cNMVEVwIL+qkevZEBuHG7U2nHY5RBYlv54rZuLsRFkL5CgGqxep49Sqpw3ID9I100ZAb7R6y3l44
sX2BRFvB3z42uuiqtz+6CwcXTBwx+iJKdT3dUUQqLLFEuuBk9SWt2vyLnGZfMtAMO5tza11hTVNZ
5ZjQglttztQykO9RiwDSWD0CDYXuJWZMd++qweprt0ecPT+OFmS6nRdx41QAEiFZZ7PqAL5WW3WC
qta10A0vRdoK+5CUUg5f3FQAe1lj/XaN7sW0mOhs0RHTMCW4Xs+E2j9XgR2gMa9KyzoiWagMJWRQ
Gp3F+K7jPy8uuh0XtV/NQy99vf1UbNxD3J/wstCBWYgNqz2EviK5aB0LH1qO1f/Bcq8VdwUbDjC5
ChTLK20rznHIg87idji1LZjLptwTQn3Bia4vCOSx0F0lLgUCvtpXRW6nySxZ0qWuTCl8cEotlE/0
fykV9ZOm+4VVlBiodlKDy7sw5ax5drIwHmmWhigNVX1Wx2cLv9c7g0pBdz9I0vQ4gho1dyrvW9uD
SifhJmV/EobVo4PrSDUlJd4R0tiE96ndwZFIO3wvrTD7D2fNpkmESgUdb9Ae13vDyIZSdupQutjR
0BluVybhD6nva9pGSV3o7u2dsHWbvOgO0R8GsLaeWJYEahIkZNQip+onGVVhuLotZg06eRn+jKAq
TqfbQ25EYov8GiEYtxh3yWqCtInaUQ3lyNcnCPsNGPzTPJjq8e2j8NJSfUPwiKB6daBNRWqgT5qR
D2MMpHVllp5I8ci4Pcq6s7dEthQs6IsuPg0o7KwurEFXxoTbOvJL1BACX8PIcwRHThXIrSYYVg9d
LJe1pwZOSBo9N0w2M+Drn/S6Sn+oVazvkXo2tiprunRUwJwBDVlNHOSX3demHfmZZcR3MvHohwQa
wdmKcuX77dlvfUnCvqUbxfPOnr3eqnNGqbOemTwN4vE8IrLuKaDqd7boxpvALqEOQkgLBGf9JVO5
SpCpMiK/7fBvkiwWzoXUj3luie9mqavtQ6iIcidl2ZwbC4kII+BssrHruaVzr+VVyy5V4d5lrjPp
UnwoKjvdWcONA0ijRmb5uIYXPejrccJqLkc9CZfTUJOXOKruVVlVPua1HFzythWX299sczza+WAi
sN+h/Xs9Hh7uYUmvX/iU9OLTjP3ORZ9LUGuTmJ7lMd6jeW08NUtvQ+YYErUTCV6PFwx2U5hhGvtc
NbV6EmGiwTmP57j1wEhppZsleTCencCOykcEU/svelbFb7d3wj4akTxAZpRFQP9e/4qWYgmWY1XI
r2gW/nxsuEMc5eegjMaLXOV778XGKjMeFw+FGDrTa9hnjE6NThgT+pY+192xbwINoQcHyuSJUHi0
ftIr0Xlbb3/bjaNPVxNsFg42GBTay0n6K623tCFM0WKF7NzXCNy3aXmauGtPWADv2e1tD0VTk6AQ
VuQ6CiWwp0RaJUwwR+x5rsfifSWXil8O0Z5u3eZQNB4YjFoo2KLrWc1jrKB4QV4LVDdHF6RJ74Mq
tO+Aiwxvo70ttzn6vRBA+GJcZ+urJsE/EOF5ZDSGygBkiK/mBVo7cg9pJu29HMuWW8U+1Hsoly1K
OvjgrQ6GpKNYju6ys5j/qI9RXenEXsWCewkLL6tApQyAtY9VEEWHqhayV8HBPNzeMBu5NNieRXJL
5YwC2bpe2qaxhzqW60Uauez/LYqxv8PBXj8E9qx7kx4NH20j+yeIq/759sAbtysP54LHxkkFxtL6
mwqjiKIRTeakD9pLMGnmB2scnP+0xnxRSke8H/Rcruc32aIoGmKYS5zQScH6W9KDwwT2TpyAB9ff
HXWKn7NRU0Y3C7FS8KVZJOZZT3REfW/PeHOpKTeDc6DfRNR9/VOsDhKOZWKNU4+AYc5Oa9EBsid0
Oy5FbNTFGTKz+Y+w0vBTDjB92lmKrQtpce9CYggMsSNr18OnCmxRBL0xZqphWUZWOP9rOuF8LgYY
eOUUlN/ePN0FHgONmdo6wP/VyosBjRjTRAJ3qGldOOa/lhK9F7X5QLfruVa0n0VOk+b2mMv/c3Wi
loyKswvwgQrRsun+uv6aAfuuOhkxuwm14nsTwGuU7VaFw2JR6ZzLP3Ji6m+/MWCsAMOFSg3/Yt1E
MDXEVSgvYIvmxN8p1vwPZ+e1Y6nRtu0jQiKHXViJnuSe6PEOep2AIudw9N9V/Uu/ZtFoobZ3bGnk
qVVFhSfcoQ/A/iBB3a7twVndeUiprxFqyhAIUslmdnZr2ZXFxrwNqTmmgdLrlFE6tMxmv2nATviV
3VvjCQhu82fcrl0UeEWr/PZ4iXfuYgC/kqaDxBmHarOLqzZXxrRhF2u1oqPTkKn2x85BfikYUReo
Djbt7mi0SimzcO8jqX7/QcdUGeO5GKNb2ony2gzKT6MW02XRsungdB6NtLmPrG5eR9Mk/Z8kBEKz
qvg7MqAiSI2xOVjCnZMIIAh2JtggKuLbO6mYgNOIaMDdrgAiUOuJ+p4QIbm4CM4E7tyZ1//wyeBX
cf/hGQoJ5X4Ra8OgaJODYDEg2qZ+VSzqcNZhAv1jaMhi/YczSCGFo0BvgWOxCWcRXWrUrre5cW0L
klE/p4X4iFihlZ30ZampIwhdQ58HU54jpeq9bwj5A0F6omQKOZsrzjNme0KMjuPvivGMD4D7sawK
NTBA9JzfvqYAqSXtSuVG3QLxkN1CWSTBobCp4vUy0KoMOjNWb9rgHhVR92ZFYV1icKmUEEXff74+
GdV6Bs9yy6op/61QtZiztzgB/OFD8YmdN4orTELsJYoZKuf9WLGZKetUWGRWSRShRtxE5XBZSc7/
UdFv+rdJ6hGlhik3fhAg5EcuG3szpfNFUERpWqKo70f36EIhsu05N6dYik99Yc+X2u1sH4Sp9ePt
34/HkLSSmhNZ1+YudaomSS1alrcK7/ZLi4TMqRnT7Ent9P/gnARikyhRDiRLOvezMvSFlp/CUJ3n
ru9r2xiDHuuJIGnE7I9Ze7Rfdp4J2qII8lBexFt5C5bDDt6KMBHBOSnVrQ5HBmv91sD+aym2V/FP
2BtdEkCOEv9SPKievGhY/n68uHLxNs8w1wwC0JKuhNHr5i5d4r5djQo5f722HBA1fX4aC+eoe7+z
Wyi50GljkrxHW3KS4c59DhHFvQ2z61ymxkzQvdHnq2gz++BO27mxISaRgBC20cjYqicv7biKQX5C
qgxKME2iDhVDaH6BREuIzN8RNntvanw9bmyprQ648n7LpAQUkTVhC2pNqvNceUi19TXq+qPq/fP4
U+2NRGxmeAAuYKtu4WP9qKRNsyZxmFhmVl2coYzBaWex2130VJRHRg/yBG93hozGdfqTMj3dTGxp
6P5y1ym3AaTEhUw2/mots5QnSuyTME3zhOLpdPD1ducoCekUuul6bV+kxm6bDtwZvYtx6kI+XvRR
9yr7Ewaz/fnxcu7Oj2SYxoyEF2/FezpnNpepazFYXrEpO2WiEzn93hYsuuiHVf3UdGhsnATcg+b2
eOgXcMB2bQmRqCWRkfMDNldakbaO0YueUjoP7PJl8MrqD/oZTu2bbeaBItUWj8MC5yd/t6aKeB/3
VLV9MWT27xVI1DGw1gYseeQ6yXRy1hnMnWoBgcDyTTHFcxrbXhmks+WkvpIM7bcmRzoymLpeVX2r
z5QiKEEG/o+Oq/hODFAqF4n3foIolif+hOjnO5Q330pPkRk7lyuhoQaGDDm0zZbC/7hY7JlSWZ1M
8Tf8X/BZWFv3e6Ho3UE0utetIIQihcOPhY7mVjFPs7JGtxApCatVZM0V9lE8+LPrVX93Sa+/y1DK
rgDgNpFxwqdryYMeF0z74sAB/+ga7Vg/N8PgvB9sozbPtiXSjzGU+OT7452ws98lO4hiF7xzoqDN
Rpi5VhTN1pWbpxbfsszwrjVEFzC1SB89Hmnnope8fYlkpDlI/fv+nupHoXu4eHOcpd5cVBfLqa3g
Gz8eZQ+bhivzywiEXK9K7FVdm15bmOxsFNbeN5WBV7pVoeXmoQYZCFQY/kTQERqunf0+jUl6jgft
n8e/YecF4CdI7hy9QSgmm9BSG6g8lZ7CHYJF9E0xM2CaVVqvZ2Ad2gVZuPigD7r7EWWH3kF0WDYw
7pcWBdpsytFwvmUYLPkl3OLA9JT0OiiRe3o8t92vSBjLnQwZD9DK/VDNCjvPGgzlZsVOeUvtZLlN
XmsdwNL2VhDuhbydgIiB9bwfhVJ6OUroRjjlcfk5LebpY2fNqNmaUfa1MAskLt4+Lfa/xPs4ICm3
+iopOO8E/Lly62JzCboWLyi9x7bm8Sg7N75kj8GPocqBGpec9i8lh9mbij6HxR8u2ZzcFhxNg3Fo
xZmAa6UkMA9Xw6Bv8PZBZbuUIpJ81bawioaGRWHGEx3CBA2LWFWiJ0Pryg9I7zW3MS6bz/rQ9JfH
g+7EldICj2hLIsBfkTDarkkR28bXPk7S+ruWJMY57hvAY6uRnmalLd7NyPwFycwDrpX/xe1LMkwc
gOhcOEAp7xdaTRe9ji0kjUpaNh/Kvi5Pmlf/E7mUr6TB68ESvz4U3PQAknHLAFxPOnQ/nNB6mA16
B+1jdfSvUAWTYPbK5eCUyx9992ZTCECZkhGgB9EllL/il92z6E3f9NM43Ly6c5/bsa0/gbTtTkM+
OB+bwnCCdaoBiwG+eHP4zNBU5ihBEDRIgdb7oWFaRgIRwuE2j8mg+qudNH900YogmFNa0ZFL8s5E
ZaIFAVJGYeoW1iFEb6uxKEdGK73Vz4AwF+eY8X+IZnB/d9EUMC9xZziTvySWd/Ry7wxPYVB6cwBQ
5XdsNs+wJsY40f29ESUZQdVTH0AbBVGWMkvH910J8qvOc+dJH4qDRHNvZN2QUjAOmTWZ7f0ye1AS
JS1q4nKNWrzY6/ydWpqou5lFOV21FbXytm2GE6DWKHx8YLfCMCZ1fc4rOA/JMSIl3FzskdtFIzJN
002szviUtb2ZnZYy0k/6mKzXWeuU97UYjJ8eRgI0HFB3RlYVxwK7W/EHt8Gi1Fby1xCV3sFV8vpF
l7/M46lh0xOybkWB48U1V+x9pxu4Bq6QZqiU3I8XscafRmdu7JNWs5gA8+ts8RutzlEE1KcSqQvL
EuIAb/HqCufHwPXnnHMOOAubT1QZmPAmQh9vw6TY393S9vyyXp0r2PD1a+slxrfBzKdvjz+O/Es3
J58XQ/ZdXEoalI7v90WjUB0EJT3cJjE441mJPBEu6iK+zmY5GedWL7ry4Kl6daWBVcP8iayLf8iD
5Dr8ctmIKWPJ43q8eWXdA6pPl7NKxfP8eGL7owB8tbjWoMFvrrQOsfK0cjtOupd7fxoeoW+vr/HR
DpJlxO360TeiBM3zRz9lM5m6SWGt4wV9MyfHvQ56FbenMrK133LD4T+RdOxVf+pK6+OaVtVvTTFU
7omIzUB1N+/N6fT2WVO5AvhKW52IeHPBNGbuli0WL7d2cq0remTVhc7eUTl8b22lWiulFU2+/5ud
2iGTbhdiISOroSrVCPwGi9se0bBebU1KN9TbHRv/d3rXW3mPysEv2oE6LY2wM903yh6Xyz5XKxwX
vEpXyHjmN5eM5Jg0xvDuo1fELX2/N/u6SpDxj9abQiD622D23ceijqaDvbk7M/Y/dQ7pZbg1TXer
1LJQaV4JYeI1qExvuIkhbT7Th9SvWpp4bxT5pKTCWMhgQI9FU43+4/200E4DdK1Zyw1tNXH2wKG+
d8pWfJmNpPZnLXau0E2bW4xB2VvbUnJkmS3x4EkC8iZ/wHAD60lsaG+K0tTYnhnps7lQoMY+AAbZ
480vQ/e7syjH4nUFVEyczQVzP0syW9fpa2W9gcs0z23kLe97vGK+TK1ZHDlrvn46GEyiiblZ6GO+
2ikzbSent/X1NuVK88OY9OQd8aibXoqpHT1/NLtU83vcnP6aYs/86I7e/EmI2esOXo1XZ5Ha3At6
mh8Ce3eLFFAUAY7ZHI1bqWTJyUzoz5tDd8TTeL20jII78gsPDF2VzbmQ1STwQY1x60XSIJKWT8Fk
zPWXdDDLg3Dh9eGgkQF1hwYqMCtIL/dfkZfRmHF4NWgQD9l1WTv33BdFekJNznsyest782GksvlS
I8a7k8R6Mx6PwpjjAGHedDvvLeiMYj0VcR2nZ5F7ceMD+VIPctC91YSJRehASK/RKL6fYjVULeq3
KPABuEpOoErGINdoSVWKoR48CPLX358JQB3UVAHFkVbjkHw/1OR4ZbbizHmrzcH5rVHiNRwiU33O
vaos/MpZtA8wxrpQITr8OcETUQ4O5e4P8CT2noeYT7qZq+UVWlon0KQmPW3/l6eZ0zzhvAqw1qiL
Suf97xTrmreFE1DfgaoMXOmvx/fCC6Xm1SKwcQAHIgMHXeN+EZIC2QMLhYDbOKi8jdaUSuxXT7j6
Z5Pkk/eDyI5yBuzivP0nVnrr/Tqb6UckQ4z6+2rWAOjNsXamj5MxKfNl6psl/65Mo9OGWb84WqCM
VVx8KLSk+FLVVBh80bbrR3vsBiVYpjZb34+1Bm0WcHd7VmZnHa7rEi1/e6IekyCNOt246NPSnAYM
zstgWnjqwirXYkvCjzXKWYSOydMyRX5LOPO75kzLjMIIFRO/6ZNG9ZOuGLVTmXb5F23tMGXpNAxz
T3rnVf92Jq4lflZ3hFuiKHUcaOy0/59SNXp0auOBJr7bdMlnG3H+2a/tjDMde1aavpPlkL9QJJTG
foMgkkHMsZnOWlFbxMC1a34U3iKyHxU8TfXgXG7CYZo+9OBAjVI3ofTE23X/0SaAfKBm+zqE+6+c
umFcwtyth/NUmcVpKHTOJ9Tcg5O5uU3loBIKBSTdkqT5bTNnEhVGSmKswilWjYsRDZXvzdMbkbEv
owAlkFU1Tj+FjPupGfWoUP+KyjDRctPP0rq+1gai+rWijAeruDch6hQ2ISGxGu24+6HmIomHVVsY
apzLvxp96mH04HoYPD5iu8MQZrBiMD0RR7sfZpi7rFmQaw2zpmuf4ylzwmh0lYPLbOfeJH+UWhgv
gdO2SxTpU5fjQeDc1khT/MFz6sDMIu3sumK+vmlCTAXhDZVuG6Nh1L0tXuOhxUGJMZteKyO5wimz
Tyv1hIOvs/PWsWS8q6AkcVvYgrYhIVrFSJ2XuKxxuCMsDOprazgB/6+vE/T6o0Bw5zux4yQsATsa
aqCbQ+Vw9aO4NuXowS7ueysqiKjN5Civ3hkFoWAufArGsk25uW9xvDG8pctzWB1ZiRto2p7Wyj2i
Ge5cEIirQCGkycV53TbxHORRspruRmhq5eDnQ6ad8aX/0xm1lV7TgjGNH/P8ve09k2dXArFBBdCr
JMyUc/8lex36XoMI1ubhZKXlV9T6u6cxMoTwp1Jgu1NluAz50ZACKNas2Pgtw7hA/JffgP6nPAkw
obYZtGKYy2yac47quep+prA3f5ojx/GbOBKBna7tB0XxGt9eRPF7brb1t8dnY2/h0WADacbiY3my
iSlwNPLysWqrkPdOC9plMn5Gjt34fT32ga7o5YfYgaNzMOmdUdF5lxc0TXZQS5tLc53aufOWpgpX
KEnPca/q18aeu++dOrsfRJ39k4Kh+P3xTHc2MhxWQgYH1yiqZvI3/fKxtarM+7Udy9CrGuNTUymN
j3xufns8yiZEkluKMjZFZZ0yFICJzR09xhL11ShlCMjA/cNthMjOUzNl9Q1TPwhZGCSXlT+KGPHC
rPKs9lx3UZs+P/4Vm8v15VdQmaTwBLmBJd6s79S73qBZeRWWmLX9HpnjX0u5WD5SPPrXxyPtrSrD
MVkE34AybI5QotXr2mOvFDZR1F+8PLYuqzFn18ej7M4H2AdPBZj6VxDqRBopmO1ahp0gyabT3PqV
ETnkZMpRjCtft1/iy5elk4xujiPMAmNLnegsqxJl0hSh48z698lAu/yEqbZufLCV2erCVK9GO4xF
IuoTBWCUOh5P9ZU0rNxBAN2khAS4ceq89/sUPkPUWbFahlaf9o3fqYluvUsbo/gN92LTvtSgnN93
Ta8R70WrO77TocMq59ps0EKeZm1OAnwlD2kAOx+aophM5iTx6RUtx0NGO1a6tQ0ppRpfFauanjRv
0A9ijy31SS4/CQaQVHIqFWSMfj97quoTrklFG8aKqX7zlDb6VLfI5yit1gV1ZlKi6hMlGMe1v+S9
5gV6NjdfLaXIDnLxnS2HwgbYMFItIABbMHk6D63eJ3Eb0v0vP462Vf6gCNH4rhGPB7t7b2llF5gT
BEuATXc/Z1Gn66wJuwkHOibnsURFgKDrjQ0+bgJ4KiRt1DZZYxTr7keB8xgppLFZqDrlVPk59zKz
mbyx81OuLPVCYbT7LdYxUT0/3tKv5sfI3LtEKrTZgItuAsq8pEoncNkNqYbFn40eniNsteGATfnS
rbs7uQzDc05pjMsXD7lNpBLVZac7SSfCsl6MmdxC5d1azBhnLWcG73dWi2gJ67ZaHT9xhfeXwbMb
SYMYVbyLklR2Lvos81EkIlabbaP7qS0QGS5YdSVfu7bOSgQ6svQIYb63PNB6kF6VzxN9wfsPE3lt
X7paJsLOdpA9gyTml0tzFNW/PllyecCXoOEC1IRi1/0wRR6nhDNRGsZjQzS/FAC+fastvPoj8kVT
9E1P+lV9mia9My6jOqYAhwvkO88UotcM+WxPCD18vDNeHTJ+EyGPjD2onPCf97/JHLCvG4WRhagi
zO+EXeJaVOXRc5sX3kE2uDsU0T+Ks5S8QPLfD6V4tCALrFNDw8yy29ohUzdXmXNL1/zb2yf1cn1T
6AZgq26+J1aztRjjXnDQChSKjbYPc9SKoTznysHJekkqtnteirdD9iNAR7z7flZj2yGlroos5H3X
/65MujAwfAzvmwLxZfHzPi/+aFj4P4RQM/FkQ4Jz0aAa1J9wgdo8aNrBNOiVZcrwwapH67mnbqac
nTx1qmDW3fJPNcIFxR+72fheuWO0+npeUGSYYmM5ms3eJ5KdY2QsqHChA34/Gb0BfEwDT6AKXOUB
uEsKImrbBCNl+4NXdu/M8cJKOpY0V9teSfE8JSVYTxGaqWbekDdM3wMBOuoo7Y0CYxYrKBqSgI83
e446TO/ljiNCW3guCD1kQKp0sU+P99veKLIgCBKR0AiW2f2ydWgyoUQypKFVLNYJ+IFxcU23e/uK
Ub+FVSVhKa+rKSkQ+6RaWLEp0+PfZrfvTpY9FAeX+M5cGEUKYFDz59+bFVsUeyqNIWYUdWnPsDSy
ixlh9PB4xXY2GrUoKVT0knxsR2kVr1oEGWcIG3dxzk6cdRWC4i4W9zbmqkeKt69CSiJjSl+yG4ze
KAIz9x8oKxKE1/pVhLSbl9uAV3nhazlEIm/01h+zlnTnVBXG/9RcHEWz8q/e3A+oHoKRID5HOX3L
B8yl0WXU9FmYqGNxNeaOK0jyzj/3mii/YJSa6k+N2b2xUi1jDUpUBDPUmyW2ZnOv25GVlWXrZeFY
FvhnEuy5LbjEfMBh0Muy+IPQm/a5A0w1nJdlNYzLQoHjCLW+85lf5LjRYMROmt7K/borlTtVHnWY
0J4sYwGEWjaWj8+FA6qUGvLbHxhIq8AWKd/yymy7Y5XhdE5ilWVYNZOq+9pqtp8bt4n/ntEEPwqp
dr7r3WDyHP2SzOIG3lhWG5GlDFnxTnFFfLL6TvU78U0R6u9VZFWXx2dGnrzNTiK7k6EjMZxJj/x+
xCHtp8arzSy08jYb/SwX09euLIDVFDihu1JjpJiPLGdktL8dlAhcirKBxUXf6H7QqkNEb6yTLCzc
Zn32mjVGFWdebmgvGafYLqfLmDfZaRa2dsN3ZwxE3LRngILtn91SHkH2X+X27GqbvgslKtB5ryRY
u8SxZUVIhJXXGqfWiBsF5pNGe2t21eqDlszT9xI44L+9gn1yo1p/P/4Eex+dF4sYHrkcdC42uRG7
N5073SWwsAQLro7D0+y59fshTsQpIm+6DHpWLW+/+ClPydyEHAXAz+ZVtlQ1K22lysKoL9bnvgLs
1KiK++fjue1tL1TjyLUAr1H/k2f5lw3d6us89T2BzJq4yqVUou4C0Ln50tLb/pylwxHxce9uoGCP
dqI8r8iv3I9n90S5naewlgY1vnGdq7MVD+4VMERxejy13aEA7ku5eraevTmr6mzPSu0WWWi3uuVb
zfxnbWor3kWWdvCuyb9pe1x4M7nvZPcYFsv9pESXKkoOHD5MBlG+Vx1leoqoZ9wez2fnOcMVmfPI
q8YV/0rnR227wZnIV0xRrOOnEt+v2Z+9dG3O6VCKNrTT2NBPXjQ3zlOZVMm/j8d/SYg20zQJd0kZ
CH0pSW/y5dVE0bpbCeWz0kV/blSTJawqp3ROOTb3zxwHZQml70P9ztBSJ/9RNlWZBS41zclPlaWI
qZR7TvVtSQWKo6IWbResmIEiMb2WmX3xak870hvf+Tb8aKnBKD8PsoX33wZAa2kkLceo60hwsGAu
3lHnODhFe4Pw6SlfOfIh2tIy3VJzFGAhcegWfXeNkmzw+xTp+8cfYOesymaAZCcTzLCj76figGRT
kmKMQ6WqmhOC1/q1n+PlA6YoPw2a/OfHw23hGTKaoPYH0BvmEthrdVMRo7qVgg5CZ0ONpGF2E8e3
cjbMT6ONVITlzeu/CD6ptp+qSfExN5DcOqGXaD8//hk7x5guCyRCqRsvO0n3s6700nRjS0DUWMzl
jNr4BKXXME5R3y2nx0PtLTCaUMA7kVJ57VGaIwI+0Z1D+XDWlOtg99GXphvLP5wBKbg0U/T84I7f
HxAeP1cv3f0tTiNitcwiHpTbpA3OKa6Mj7Fmkn2Z3fi0rkp9ML+9bUqeB6FeksQI9O+Xci0ydRhV
2AGRqnan1LDiU12t5cE9tTcKwCzQkDzZdE03EQvsIGRDXSQ+OkSfA1PJiqtTIc/y+FvtPMpSo+n/
j7I517Ww8tXE+RgLVLMO6njS/7TGRnvXFW33eVk6Av6mOwrrd6dGHY+iGl+LTOZ+AW17nZNRnog4
b1s/44he6SiIg6ntXPTEe5w6dJgIAbYyXnmazLmGn2MYOUYflJmmnKGWphdQBvqTtBi4xm6u4ga2
pAcY9r39+JI4AIMieHfl/H+JBgbU+6FZcNYGnB3hWcTZtRpzzfcypjuNxZFpwiu1cPYhzQUUtF4a
xEDO7gesI7fVp2pMwr5ocM6x18T0dVQsrBPoofKLNkVj9cGNVBuUCD/3Ng3rSD/FnJYne1l162IM
eLieSkRirf8JURgF6CqRLCe7L7CdVhcsD4JelLMZDLOuAUzWjCQ+215qZLQRXIMiLNw5xS8LoSlB
xYzRzJXCO5dcLaqL5wilfWoi1+j9ds6FcSqE02bf4smrnEurzVV6evO+ftEUpWaMz9crKJUHrpWU
1UHSyVyUZ7PDBiKjSHrBCa4JUIjIgd4sR1YKO4cJdj8ekzRjUa3aqrj19MJyYblJOGl6dM6mdQyG
NrFCBDec01hZ/c2jinlw+e1c7ETTlJwowgK/20rcOh1OHIrSwSLi/fxYZ3ZPKO8M35XRMy6PF3V3
KIonaDwSBhDC328zdDjs0ZXvc4ml2WWwo9wvlCL+6Dbj3/9hJIr8EtgrYbebDS1Kr7CKGtUm12qa
IdDS3Kz9tKmKn8UQTUcg2J2bAlYLMQGMdHoMW+mCuG6cpsqRz021hq2ZJf2NuE/5VMzNyLBa5QZo
/nATR0N7fjzRvegAfA+5oQTHvZa+WOY4qfssScKuH4b3pqtkF8fMC8N33dj+0k1IgJ2tYl2LwIw6
8w+zMpr3zVoUR427nTtLBkVkSSCO8WPYRCmwCMrJmlFp7rIBBqdw/i4MvUOlJrPIFW3nP+xapD4o
nvMAoC21+cB5NZl6VKGxiFH6ikLLPKSw0vrkzx507pFa3s57wwtAQ/kl7MbV4n7fztXa1FFVK7e0
mKYAXlj7tGSqGj7+lHung/4fcFG6VNgpyV32y62/FI09WDkk07lOu/GEV4x1WzJIRf5IFPvz8WB7
Vw0kCTDGELjZO/LPfxksmVQbtwv4biPO34ofV2V8bat+DrpIW0KNDPsUDzB5Dj7b3rBAjGn3wOi2
IEjeD1ubzgwKBDY3iY3RPAGscsJiHJL/OZXWoKFQN54VWHnhqG/PDTkkEjaOHiBp72a+Ta3w1OdD
jLmn4CgUpgdY3T4aZW96HugKbh75DbeFvwiOC1kJqUFbKgNtcttIm2sLjevijkb/rqdfkfurkVjX
x19zZ+ugxglHHZghUi3br+lNlMGSUmWDWkJ7ShJ8XDNjcvyI5OHgC77QLzfpp2R90auj3EddcROc
oKO1Lp4Y03BM4kK96gW2d6eixAI8GCa9Vb5Hk9XYF6PQi/RW2pbSBFHZgVvQ1wjggipU94vqAvS8
IFtY3bKhGL/lRSfsi7AiSz0IpfZW5tdfK//8l33eKovI+64AggoCEuD1iDLX1Os+MIvxYIvtfHwu
YJJCKTDxmh+Qd4INSDebStE6flXntcL3iSazoXTNp2rAhrDr++Hgy8t7bvs1UET0pCoJwJCtMAja
3W1TtYQMTumJ537SFh9HUqyTM0MPXDtXTpRmzJ98HvU0Dl5xkBXu3PqcZq5fWRU1+A33yztWid1P
Ik5CWy+N8hS3Od1l1+oL/RrPCPdjPecMR/nhznMrBdBIamQ8Cb7nftACtSVgcqite4qevtOGqrtY
04T9lZJrbCKKwVpWjwC5kjdSQGQqTixBl5rEgEOwhSrMcS0yHYRcqNSR/aly1JrWYILnt2idgw+7
t7IcLjwRJVSK43Y/SWexQVJhmhMibCWTnMbQroWd6Ve7psYZq816cFL2VpXqKmmAREeQeN8PKIZC
GOC3RJjEY/xj6rIa5HAjzq2lLc5T2g1e5XNlehdCfaU4GPxlOtt97Em16v8naLq9waxBi+h/N6zs
kIgBOqViNqe8pLj1ZHSohZ9jUY10Rsc4ORl931dnepiq7reGi1F30k3f4lYBtJjFeld+gojZWmSj
WvTkUBDJnqMo7Z+bOi9/NG23qn5du/V6aV2rKg9OxE6sQJWL2hz7RIprbmOFNmlMtB2TsKnF/Mla
ag2HOSxqLo9v/L1hEHGjpsYrymnYBAvQbzKU3PIkLEdlee8OYO9L00kORtm5PUl9IASyBV/s++73
hN1Z62BPdhHWljmuJyOuPWR7lRqot0kB+Y/Hc9rZgaAgeDphWUk06GbpmjTX29lrgH6NXmb4Jc+P
fTKKQWiXPsZRDtrMrPhiVMS10t1COz8e/qXBvtmDEqbDdKVowytX8hHPG+Ti6SpFRufGl6ir59Fn
HP1LWpjTENhJXcY+p6TnFGqTZ55iiKVhVpOSf8DcT6wXVjHNT4tYhr8N9LzWwJz1Nr85lcP/PxcK
BgqD50bdtVrj+XmCjzN9MlXMub70th1ngVkiyR8MTRQrTwiUNryX45C/M+OhfLYSd23e/oExrJBF
WcSL4ShtDj3CH8XgDEYRjprIW/qCUXGL4jlvAcR25mHsIMO77QpLBQDeSSCGdO3v99Oal/24pqAL
o3TU3AAeRq4FA/7LhV9aeTxQ3VMzenmrV+q+HTupGgA07FxfGVucDC0uQXRv1qJuTo+//c5GJ2jj
TodXABV0W5IrVa1Y5xEAdilcvrlaDxcF2zLfyvM3agfKN+RFggQZcfDegGTu16A3qyTBiSEPEZ7U
LtB0+r+iIioDPFvLf98+K4pkwJtpgEPD2ORksWy91+ichGpfuZclM+xTTzE5sLPy6+OR9o4uryKG
8rLF423z7SnKhmztijykJPZHXqTu2UPNz1epTD+b3jQG6LFmp0mrxc/HA+/cg1JrjhERLQNGvlnN
qAcrWuAMSQekr8/GsjgfFgBeb29uE2ARcACZAZ7jbqLIvDPzsms7tgcOUrc1U+pzMmNBpAzakcr1
ThTJUIRTlB2lPufmRKa9GhWaKpiQGydPSTGVQWuTDqbDovHmKUmQ1+qR6ezO9veIpehoMUVgVJu0
LOrp21gjXIp0aTuQWl30Tmh4SFVOeoBw2atX8L3QnZdxDW2NzQfrU91rqYEBPlkToYbmupoYUwyu
+ruHD2oF+2te6qAxZqD/q6jm+eMIJtb+EseuHh1E7Hu5jJSaoZXD+0aaID/GL9lBv7SFGlcq7A7V
TP+KFOqLN0RnxFfNznPAx45dfIU9TXGsEYNoPytLDQujJeC2/cEy0096n9vVdYQV8w4wmuuQXOD+
6ufRWLxRCE3eG/xW0MEghGk7bqPe1DHHQWS0/XBFiK6FPtt+pWbrrbKMNcgL0osonccDzvPOuSbc
laq05C4klpsL262rSY2cMQuxujV+optpfl3iZT2hstFfo9xq3xX04njf1COf572RUbQgk5Kb0tk+
FYnWLKVq6lmoO0tS+Uu1qKGGVYB3yhHWbk60JPKcjGpAUW9M3KE92Bt7R0JW/SmKS5bGtsfAjsxH
jmgeFrGjOL5NGvR7GpuNfhmjVsnOb77GJA+E7JE0nptsE/qQ1xdJVfP+AEt0Tt3QoYSIrNzp8Sh7
c6KaDRBK0pm4qe+3e0yMQrlwYJRcc54Bnhh+oi7YHvMsHkxI/uDNS49aNCIc1HmB/m1ReTiFZY3S
2zCarCi7dkXhpIExJ86POZsSg57NUH576+QkeZx+GuAjKnVbHzCYwdDVPVGEJXDnMpgThU4CHE8a
FS1x5cFoO1cHpV4dSAMpGny3rQpNaVKCVCKuDnd0EWkeKiGlecsp+RSDoJ6vZtG5TdBDGKufvWpK
Yj+KPKDtS2spy9XmHV781BnW6DzVXiXOdmPi8dyUeh/5hWU05ps/CDUJKQJLB5dG8vYk6x0KGiU6
m6EFMuucerP1ZGV1feMcZZ96r18PxrNebQBA71TxkJ6ASoKYwf1eA+tXU+mpRBi1wgiIOtpAuCjz
l8Z4ZHa/g4jgfiJtlRhQIvhX+7pvcFnS+jxkAZbupBBc6wG9pfJatyDVcDtWiwyP366prqvTpoTy
cduD2qjyDEXGsqkzuMdFYr9L0BDK/KKh1X3S42mKT9T77ek0iok3+PGG3YGkyxohZBeULXnqt0CO
GUXLqa15CgtVgImcIm5D2H76agdtZJn/kJ16cIYLj0snc0zxpciyYnlvl7mUuSUHPioBvD60MAg4
QJJIIOlwm5oDSzhgScUPmrSq/qqliu0bk+edRwjZ3+ph/vF4AXaGA1BARUVGVbSpN+FpqqjTlI9p
DnlqnK4Jus8fB7GCr/JsKkfmKo4yvNdvCqeV/IMWJf0I1BXv96Qw+9JQMgsoUtqnn6cEiLiWLdEJ
WpV3FjVuuKvdpN9QjRYHYY/8m++vQ3DWXOuIrcnbfXtbQM6ooH1nY1hnanNe3S4P2lJ3wscLSoos
H+TtQLSrSeW4AoH7b9bULtJIHbPcC7u4NZKLDbMm/lgujnX2tEVJ/GJSJi2YsEv5qfVT1Z0Ta+6c
E5oY4+IXrjL+jX8GyRdMbvv3frbiT3WUgyuxmg7bv1YrxuY9Xai+C6Zy/j+Ozms7bl0Jol/EtZjD
K8mZkZUtWeHohcu2LEYQDCAB8Ovv1n09wR6NgEZ3VXWVlegKiJZGW+TXCG5shdnYXCuzP656HJCk
HNvI3NtXAzmoXMIF4/Ak+724g/MezpF4FL2KawBDv3pP67o58niggyqRYjpfB85ithyPXd57ola/
rTWDuM0OY/5G3r53bKpE+1gEPSsbBT9KM+R4zOGSh4htfV0y4za5AYCNzrOKGlscWWL7R5zChl/u
KPr3pPPlu2eObrk0/rC+NikI+slrj+PIh0VrJfKt6vt/mKI08scGCuXkaTY0Op8i0iWfdTUqchjY
kevDi9YxdE3mbHb6XbcBaKS1c/TkuDL90+psjk4tDkH64pOa1eOT0avltnfgZG8FK1x1uUVm6G82
4Vj3BiF7EPzZh4w0RzZ+9PF3d6cef6l58JHQe8dYFW1mBzCH2IHoWygij8NYzc8icqp6Z3nHZO7n
YeZsvHL8WQd3XSCBcYnrNK5PSU6ckRGfyF3Eup9+2mxxgSBsNLS2QfQJhzHGNwzr9tLbY16LDTVo
cmXM0uxXQ7oPn03lb+8w03QoAqXHy+biCXEFbNDsOcpTPZadsr7J8RRMyHxhD2AirqvRc4F0qv5K
xykICywCuiPfRjF8SFtrlnxFraFH5jR9wlHYG5CmieYN7+1pZu1tGf5TuJUOhZ+utN82YL5Ad4eY
8ESGg5hzRAbekYtj4N0fljHr84jN6c+qxnCs8DwkN6wI1LYu0c5lQ0mjZF4r23j3UMjqP7QNajw1
09ovp32o9ULXkO5bHmPbPhRphrNvsUTH+gUJE5U7epqfds3GNm+tim+dcUuR/yWQnUJ6vVdA1PRF
V03xVuxZ0/501gWT3wgj4y1n3Xu76bt0kATeyeW1nvvhpot4rpxRTH9sEIvs4vfWm8qVfbKhyPAc
/tkqSaS6M/q7KTj+fUeiJwh1vhxR8s/bg+r9IDLsWnamNSc2fQgqGt0hGErlHlVw28yzz8JLP4XX
Dci4zN1Jrzdbi/dV3id19dM73PY925gC8flo62fZV90vN5qPj8bp1qOI2sazBdHx9V9CbBqCRv19
aIseq4Q6d8hEsmXVJ2N6NXnKvAb+HDxmE3K0vJV1/2r6I3rJ6nDTxTHb+H4TqF3Lpk31Xxk61s+3
XYKULmkqG5aztoAV8HXqcM5OSFEvG7nbLc/ksTv8841qTcdfYdgvuwfEb7XHT9Ymc1duq4zmMrBr
a/+ySshVXrM2akp5pOFw5ag5vBWQcw9H1WSlYFMZqxryUW2O/jE8Cvx3d1lKsBSRC9zqCjGs+skJ
4oVUtC0NH1zTd//hS191ZTaMw0yeo6qcfCcm9T2Zk/4Ll2d6vfp7rY4omjpRnMKRVHJL6HUR2XZ7
a+phrYvZ1OLIiZHgguyLUfhAR+P8p4/IK8oripko1xmo8KyaOH6N3U5/rXE6vAbj1puTincVFdka
N48RDmb1BY09y0l2nLe6bIYl+obS6M9LGv3Mo7mpqzXXteNfwrUX9TmQ0FX5Xq/Lnel9t6fSCf1S
+T6Y1xhKvjaZdMHf1m3r5mSX2a7nvrcpiA48z3/BMXZNmYKQkSPJVvTL6jTVVog2jt7A8hZ16px6
kTm7oseXMyr5vVVo0iM/PMe+kV88LkVWO+JqCZmfCz33HqYDOJH2ZcyZyXLPmcZHVg67d5QcKPH2
Ve0mzzJXfdR1NZNBM0r3dwwS+zYg6mCVffX7jyGy8XyqMY6L80wrfBeTlr+r6Nr2W6rOBlyUd1U7
fekW+Va5RHEnTvtukqSYU3d48FmR+OmxL2IKZZpGFXHXBK9Y8gE9uu2WTi+VcmOFLnAffx/fShau
o+csp6MeSVfzEyLfQk8ot8TUWi0Frt/mdWJzaC15ZZ2I0JyRRNme9hxfDGx1vPxYfIwr2TjC1TYe
jyM5pY5OEPskDpIJBLPYhobhhMDXraLqssrpewEzCVu+FN/ALRRR3/tOge+hJ06ddvxXkAA55wjI
kEluUgafq8iyOzai2P5MLHs3+SzkNhLyN9ifgdmn26hv1iQP6wVhGU9k/2D9xb6Esj9e5DBzVmuy
Ob7SimbuJA+6aGpH71+brsfldFjqdD6HBofuPJs2ZVF7YceZO50Ih9tg3sMfbQ3BX0vKAgFxTdMX
ttvnlzUMmv7c7ewK7BAK8hpvpWOGaArXH4Y88d8koWH1vk/8CRvO4y1lfnPr07gk+mvajwC7aC9k
AX0UK2XQXWV2x+JHVZd2s8nF88d1LoIqiscCz031LxrBK/Jjcpvm3FmVCG5ZnX3BOiykHVNNnPyQ
vJYFidZHQ95kSyYibLf42tp4P+gtGgkELYeQrhEVgyq8eqmH3NNj9tDUDeYZro1MYQcygvIwmLv3
fdiaf3Ly9V5WiUgtYLYT/6wDV3L/Iycc4baGiAYDV1GUUDys/czvOQ+3cX04Un9bCwtX90T4xGbP
K7X/xxabKiuNqOiQJ14iH4jQbim67hZ3T9YHeXXjuFre/FD6B8spdf9rsQdR8KNEl5eT/5M+TFj0
7GViKs6k9JVZr3o26P4FozM+9s4YiDzCPloXdZpOfaG7bDel7b+rFoyF/Wlq2cZXnd+1d/iQYaW0
krQWFWO07I890Q32YiVOPWeqhPuYEuBsaAo8e5KbmLJ73PW6n1gtdc1pCedElGNk0dRZ51uYwXtj
qchHPUwnt8VWMp9ql2eH4KsmwRhlcNtbx6nBCdUih6nQLIDwPu5m4opS7f+Nh+oej9Vif+aFDeGZ
2GQd/tWhRvOZeVt9WeMxyrgvyvySsZU3jQ3UL9cVPIMY7Hc6H+d1rnLpU2ELghyEzkXo8vg7fY9d
RpqgcIgXHf83pB03zD2W4LrqRKr4CQA882qhKBfeoKcxD51ml3nty/iOga41eYKB7FSGXbC5p6OX
vg9MMVMXl8BEUYkwCOnSgNeBzxXJ0geER0RiJFVT9bmjbTVy/BrndsXHSeQTmmj+ZbtnD3IAweOd
SYSTVzrT+rIr2EmYuoHGqyMj4N/kR1uLWwBNLFJWQVbjsPqclcpu/SdBoKbCDrbxnoWY6hcn2rL3
BOsFhEEDNX3rTORedNNUy3k5lMCiBmnWAjA9ObJYVhM7HPjRgTmJR/m+Z+4+FQOcwBUBnM14NZg2
+CWWbQiYP7w2yKfFRzyZbYs3nt3ZCdGZRqhBSuz/FW+FHquHMD0SkzchnDSzboS5IxPWsOST9Rt9
bmBoFCZzzvzd7SbuluP+2v/Z/PFYrsawcZ6EcDGrWZHov3jfUpQiWnDHy7sYVWuODsO/Gom8h6vD
Y5QEJ6O356ydZrfoSeD+WF2vvm0Srh1R8sEwX2Fh73UFax68JA7DTk97KML7JazGLu/TxrvW1vH0
RSCyW/Mh1dsv7DIiPrUbDeQl2dj96Keuu9ZxpftiTLDnLNQ8mbcZiZ7KG2+NNYmogTFFsy27ynGO
qibyiXXfnLyNRrzIRiabkqPqjQUM0vK36cMd15qsTbqcV8Zx7zwHyckNw0Ey5H7n0+wGuy+e5raV
a44FjP8XF4CIFiQbMYtO5kmcdDdyyEISUnTuZuP8WKOdlDluCNWfYPPU6zGJxZSG5mPke/qeBBa8
1JZyt/23QUdq+iWvICjR+cxz+7x2R/aArIH3/4jtos/rkYow7+as/qvmoPoNxemJIkpndy/iKpz4
azHOvZfQR59LGNFhN278JHCDXPLRWfr7enIn0urHyPzG4Q4v9MwzflqEclp1abNt/MNu+PL27TTl
nDX9yLtzeNsXM/I36mNAcinSwqq8p3v5LYadH89f7d4VA/Lk+4o1dn32naH9y4hmvoZpaFaw/4Ej
Gopp6Zkm9lnnXRNShCsT8YG19vA5G5gxxOr/V1WBukM7EYVFP07DX0KAlr9hnfFqDCFGX/ncrEdb
qs4J38ON2axAMq/fGWgpZBQsRKIp5fm2r0XYFtZr96akzZu+vx8BB66OwX5EJp6nnNwcZsvIP4IP
9u3ofJx2V6bsowz61ma7fG+rVn9Gm0A00glGpxwZjPNAxx4xvm7zUF32WXg63zZl+DUP0dyeiKVe
Ea6i7VS8isb+J1rMyHKVLK5T8MB31xXZJ1Sbpbd/HF23N9I3a/dz9BAdSUfErw3L6/150jZjJURO
WXCDAXk7lekq6ktaITIs6TsnpDKe3aeL2HFeyM1ig5o+u5IjAhd/Y3IWoc+1FmYo3Cr+BopFzTNO
EMvyj3yQtM+1PVpmwFrNw+n70f44nNCoPEaE1JfU6OrezEH7Fccq7MpodYan3Xfbsfw+1DeS5JSF
tj9254LtDv82QEcO2rYqdHqa7vE5tTFUwqq1cQvEJw7Pn9Nvn311oIXMnIMob4ZcczV22ezltFbL
S53a1BRJh7lE7iyL83vg0fhTmVh+9EF9ZLkeso3aH8mIiTim6/JC46WUv8nJim6Y1jc7JFGbL45Z
kjPvvn3uXNn+RpAz/8SHR3ws8eElF7N7sypg1xiU1thOvBhi3GTRHCKh/AvEv7lgwmE47pvw97Yt
6j5o+XvzlrSLTzP1YmDqPnSFt0EX8NTwVkeFOxv9OPDvnobWyZxLLDz7XyVE9lTtqsvKykHixU2Y
F17mEOA+R5RFx9UgYfixd9XRFM6wBQjP0iPyS63H9qWn971kIs0+9BGH1PFs7CLqHTbxaG+q7B/G
fXOf0wwuyylbqnA449WQdkWQNhRUW2nxRtfo3Wocw7c8nCKPASzx1vUs3Tn9barOfoTaV9eR9+1V
RgKm/aRcc1ZSFfEXZmIbqZJoE+vcAwL4VDZKH7bkmI8iiLv2D/1RFuY2dcZr9lVUAkqxITQAD5ir
H810gCOts3voS5fpDqje7Xg94mNJMgbaQFw6JnNztWB66bCoHzneqVmH9Q6FjLVFq9JW8jDNQFAk
j/Lbx5N/GfLVHwees8Dq9MaZtPuyNcv2wOYszdARiuaWpplxzTYEeqCIWHeR290HsGsPJ6AvRFM4
5M2E//1JRH790yUp42r0ffmkj3V1iG8gUiWvvNTIUldNMuU4JOkR04o0bYumsdyOjXUW4LLdt6c0
bIY/x+5lH66jlo78tMyDe52PbMv31Pqku6Zg48W2TcGvwN3lR6cyQ4LjkmqdN2ad3B/MjZumY9VL
W5BS5npFA7pc51Fqpuc6nJg34n1u7l0nY1qmo2ucM8uSsBzsZkZPXRN7Yzn4RPxwrGbMPUMvxn+m
S4z8jIddrXm9JwdvfZaur31nqidtgorAJ4iLfys/zX2f+Sw2Jt6Q/jStMnxG0X1vaPvJR4X4S+R9
x1CWrxXIdh4uWf1bYetXF0LOEy9M3aTzaZqc4J8f6LQpMc6WPCtqD448mgJWVWXmZ/dVIHhTZwCa
9ezZKR2u1THvD87QiQblocoep3jZKNCOewBsJEugSge0dTwdkXQ4DOR8erkrDv9abjIO+cBV/I61
Dks2UI3ipxN6zR2BGPC66WLkW2K3NSzcuDW/dOfXfF+1ja+dRTrJNauJqQehtNUGB+M6ia/JwjZf
Ex5dxC6g1PuaQgssU4cuBs4iyiicixq2z3FPe8a3Sqx3dGZ2u4jvJcc8a8F4CjNO5mGhjf0Ys3jD
Ngje/SUjp61hIF87iS/gln5MYzb82sk24Kkw+N6iuEyZxfpD7o8ZTFbDpC197xSKQ8QstiXuM0Sg
s/wY8eya86zy4/shqoLrhIvr5+lebx+mjsQfOjj/KxAWQqAhjpVUuCnAo2eqEkgapQ5vuVRj696w
zDotSLgracpU19PvNthsCnWW1SvGElm8ntRRL687WJtP817304leAGgRuq1d80Y089fgkqcF9VOJ
v/tSUz4HMNu01Kl0uHmHEY9r7zVfCHOYsf15238d3moebNjo/zgfwRNryOEfcmr9PjcrOlQsEqv5
Q+BhcVfXsvYvR7/Xvy0dY1osnQUTyhKGsfzofflW63387+g9930fvel5wbrp3RHrEl80SsUHPAyS
321bV9NpWm3flTMI3FgeDrwiEjTXJxlz9f8d6M3/W/Eneh9GI0yBixGDK52q/yksOH+Ju1XMmdu4
JFsa9HjNul7/Kw4rHGd7v0JLEvL+u3mG73aWWzFkSxG5xphLtoCw0LZI9Qph7f/skkw+b1Ejb7y5
TforJVy3KXv8SsJC85iYXDWBSwqJj2VvbnVY/6qc2da5SfzuTWeNQ9k02g1OUi7Rv9FJLHAqvM/7
0W44LzZDO4VA2707nSB+9PUUa5MgcEjUq1f7zUxRq4PkMuIPnuacS8TV/HTYL9jNvaUQUd7aSlYw
rpO3fyFapKq4tsHQGIZJOme+r2+Sj2P+y06JYV5QTDk/gsnoCHEB/GE+Zb1Jc1qP/WNmSWHMMapL
weI6etl8gBUY83lqQ4JFFBUmF0i9WyiTjYMV1P7wbwVgAM/2XGSfyxqM5xAZoVeEagsYn5ulA05A
wFbnszMwEh8TTi95NE54IrN4wXc1VMPwuPUzyb+NFrHkzZVZVtTdvFxrH8s5PmK3d6UgB/pumEUW
F8QTua+VWeKvFfrieax3egzVcz43/IgXcMJIhpSn1cnKYED+6iuNUappk/Zl34I9eCFIJXyaUZBN
4zmdILvf4KrXf9vsO9T4Nd1IuLysvHXRBQf86a73YVOLYBbLrdei3bhiB2sXJ7vL6mOjdvygMzTi
3E1JNBRDrORn2FbdcZLVkC74eMZAzwTbZYzOct9e5lU3oKzU7OayJ2q7y5RiKZ0w7f2rmfX3xMaA
+DOy/fRoWy8ZcV9YAk3z34k7PXn+Y78btz3NbIK1eSpX+9WJOLiRTWJ/RZCrb4JTGuF4O+tHa4Ll
t+zm+HWEYAdBa2PGzTHotpcBYbe8TcitWZiIBs1YOfs0z7vwOiChfY+YJSik7Xw/ga4u3tUg02Dv
AWEiGwVA+66VikB5dOsiBixY1voEKzAmdDmdpXN3kSD3p2bxKmYuL2ivJ9L++McjEWG5kxrPLRfq
60vn9MFjCnJKu4Hq5p92ff9t61fnfeGzePnoZpWFF1o9VkOZ1j8TFbB66zMiw3RL3V0rMK2pbNbp
GwekytxjMDpIVtB8PZ+6io8Dq2Hia5YwxvDsNkHmfQ4eS5R52C2bOqdxtdPJZDSUuIQx0VMcUJ+p
ZMuruK3uIxO6ptityJ5HPZv5ysey1V52gdvnN7jgTle+Zog7Rb4w+2kIxvptdNDEAl8sQDrDoZu4
cLH/7MrGNoe6ceO6q04mOJKsHMc4VXm7YlJeym8jf9oSNT6xG2K7fMGDENF3ovki+mzRzwARci26
bHDTz8YdIljBtFnc63XzjihPeD2bYp0C2jOVVkPPZaJNv0AMHVf+ujE4zPE0i3IWYrbgpyyJnAJv
dBkAW3QcQEsWYccZ/3LjPbKGsaPY5I17822VpvjoRN8y5CkMhHsiRsS87smmMpIKE8UeeQyVlZM9
o48Hfn2zX6gYxq1Uezrd8GiL933RwVXWDfPfnhesudrXfuzPqbaiO8fznD2IfRV9yWUBQuj85HtD
qov77CQ91lLzdotoEFsA9un8/Tx6P2rdyuSuY1D4Ww0hxgDzHvwnVWNl2Q3eOOYGxxpZZANbMZgA
Ht5XNIZ0NjlwmIovXjL56tFG7Xa8A3qY9e4AAo9PIW1Mg35C1/9YYaztxYO6EzeCkB9Ggq1JxKtk
Kco/ezMuBiWgYDj/COqwq897sjTyPrRTZfJaH8n4QwOnL0yiIYHL3AuaYNDo1l6LIFy9d8oWE002
se/Q5q1etjgfWt7ge+MObfToZJixBLmTWaNObKkOv+iqqviHD4xfP8TzzmDXp5H1S+HK41O2QIG/
t+8t0YvioCmuvAtx17Sudwooed2prVP64V2RPE3VHYV3RvyxMZtyfqBSPY2xXIuFrOK/lFV4jUNW
rG7QJ/vyhaSM1PztBmdbucEUn7xnfOT7WtvV3A9hulHapNsteLYOQXCXGBO310y7oi9cHkY6Ma0b
pO4VL378V8bRlF2A8kVdDOkKP9JEdbaf4Cay18ZmDrK/+fD/BjZczdNQxet2krrvM1jVUa13OtxZ
p26ycHYvQ+P73h2e7I53cboWUs9ZKL1n6tz8ZQJnccn3rTCsUHCh5+Hw9OdUd+AgfWWNpnnJvK+d
P3y/BYKb+3MAiKle8D4bh7wnC8DcNlG3B8XEGgTNLa5EQcEPPe/vWBZttx4OFcsnD0mqC5im0Xt0
qjkNiiadMucxpGGbzsF2bPt9VukUSpL7rn96clv0Hdh0Er57OJEkp9WsIcyKtL6+7myq1R1n3lMF
U+WEV6jiApShTBM/3/c1cv968NpLmbZA8T8CPQzTD2BcPB3Q1vNoqCj1V+oUj8PVEqmpKaO41evF
35AN5STWWP/XABy05qLXLmCOC3RezFaa8W5MVmr/wNy6lnoZ0aEb/HNEPuAAPOQII9wb19s7QKY2
WGzhT2GmGIUwab3OANo+j8nCKbOcuKoTg2oVnOu5wo2QFQK9347ZzLmB0j5MqWh15HOHL4DP29Ri
zWM2szmlJM2g52NuVZed0ADEpqik2j/8/tjDguWa8Mg5YCq+qoekU+e1P2Kmhoyc8ZM/7qMqlpBo
2nIlg8+eKhxH/LJR4Wzf+lT4LuRkuMW/onXykusMLpWhEG/FInBGPjhJc+plmU3lFxMRCbLYvYAP
sBKifJTtsO9E2yqrlLn+9nO2pTnCtjuxr+PzY8UHmzqNs2h5n+kxeuIP50GU/HCvq9KrVx5qyzAV
gcf/ZHJaCbf3a3u1cNlf4xaf6Jxoi9S9dRvj6vOUaTqJSNNfwtA5tHVNXIvpuqsV72DfOEdcovg4
YLvRNU+2ADadg2tSesLnkHEWlV2nMNnLASf7kTGh2o5X5KWzyNEOpRV0wqj9B5ltVXV2kbxOLxAP
K7+YvRP1DcAFrP/aKgWmDJ8VnwbTeNzhYV2hruvB21+B3Zv6fJgK41Ds0uK5nFKWk6+bKFXmftwS
5y5CTpH+AD6Ip9yZ3Na7icA6XniNqr1U4ArUdzCkZ59vASQu7EMigJIRis7tt3Qran+d9bVK6ljk
XcvYeD0dEYbExO95T0CwzBK+zVhgWWOHtUt+B91HE3ryKKU+2qoQ8TERZT7LsC27EaHOf5MQtLgB
PFSXJwHk9tUi29V9yHrWMs9iF6l755LYRanewQYgLyFEaG+Q/gfRCcPUDs9MaK7hlJqRRbVtWdkW
aroBNNdDzuvcBxXy8p/RtwHKW6+apoH13aFlT1NXMeCGqKmj5ylu3b3cdtyNPztVpTOsAAVzoBEH
qAGFdTnhuItV8yVcwCbvD9/r2tJB2RqcVKQzdTXW4bqdM+TKzfO2mIW+AUnWeDYOKRvTsFt5pfWq
fgnkizfL0qVL6bfqgD5E0FEGjReNt0nQyekHz5mormLTgoW0aoURXNpgJzclaMU7wFYVF+2cVk2e
VtH2JQ4Vt1gODFv4Y6oXHKF2Vj0+p8lbHzQs1zueMOb/AIkL4q+UDc5gwo7/o259b3zma1NQWmuY
zKU/dU6VRwe9r8GBGXYLGUFwHkes1n7hnYEMPSFm71+3rea4Hql++uToNkXuQa3D+HyCn9HcM/8J
oYWUbiF6cO5/ctBDd8EMpBfFAmGdlP6YxPt5DuHj2VQzzjbLPCGMmYBt19336a529nHHKxks5hZR
a7uf407OH5xRejlsUAzbHTiKkufi1USdr/7hw4Dsx/LGwCD2hyXKmltWlJf60ix2D84SHBggYO+h
Ztfs8EaUNGNQlZPf93G+YN+OgCdewP3WmZXXPGLFTeTGCfRdCy2fXVpN/Si8FVawiITx7ZU/Lwxs
m7O223ns5+mi0FPVRTCwZXDrw4uJstpYP75K8eVCYGvH3pbsUW9TIX3rHaWqI7kV0Ag8yrzkbQB1
HX5H3kRJfWeIi8J5fNQp4F3WN/cKqSZioWaL+MFa7zjFraeCi83G5b9uXOr7nRVo5C4tn9vDglmc
D0al16aZ43vL5x6LrCLIB9iylW/aDP5vvBX6pzAapo+68gTiiv0Ij8dvcU165wU7uCrypBW3IHDt
qQB/kkeuMa79CHo/6c/LQBjQ4KIpvBzGGf95LXf5PJhKjWdS9KLowv1T6clvkn044wGBAEpJa6eL
78S9ucSoBdZibeskOrPjs1a/9o1BuFzC8Lv4j8p94w/zlltFM+r9JkE1iy5SOp5fykYfzXlK4zU7
247Aiqet2tuXsAu5ra1cqv96UplAJ0wYfEDloNHqll4/KwsYeDK1jj6WmqWQfGZ4gwemIeGWU4te
V/C0pqiaZf7CD8oVZQvvcw/a1yOZiVXyiMvAgnAhjfbuDHNuLMhAU7m5G8gWLZHc3BFzxDoG9Rbu
+NJIk710Np6+EAKHw11o3RZBsmCBwd/lIIpENuBnkUv4GTt4fLJnFc2yuUKWRVKf2UGlf23JNyFB
F739jPVs/3jobATmminzaEoO0SfkW9feEvHH417F8RreBFat67tGC5mcq95fw8vSUFKu7Sjn9tKP
gqjdeQ129DC+FiyyVgwtHXCR+bG1iXrGCpiz6Tjx9CFYT/ujUVP/dDKco4uxxqkGRJhs5KvOYDpQ
xome9EtQjzvaqWBr7VVjyXS6OPtsnnajYXsA8nGWUbDvWemnFl6odgZ24tOm3W05TYyuCDW0Xa8Q
KW265H91H/GsBwmTrCRiaMos25xRSot/ck8NxJNNIJpnpA7zzeH7ShYxwW1PYlPHZ1XtZv6BqI8v
gsZhyleiIMQ57e3YrTnQmBWvsNioI9a0X7jEqYSrzlnvkDgxT/7anDag1e6ul1372uh+6MtZsgx/
GpM5le/DEDTvLBmM6NaWOOvQB4rNK2zlVdRyLCzUleupUGPeJNw/qtLoc9DaRwfKKb3/WZVzYM8w
t5vClKIjZyCJIhK0Uk34Spn4ffTgJs2iPwciVcN8C2DhCu2urCQPo9PIYgZ9ac9N+C3hzrB9wRgw
mKZX7WOyfV70QlAtdakPTn0wWDRFh5sNxRp7HO11Fop03iqe1O0weluMgNNHJjAaWXucdp+QVjdz
4mtvrKW5o359t524feKRkUSoPmr21EFIa7dCVgSLMv4YSUOby31Ma8BR5S9NOXt+LPAtWr8jaKcU
iM/KbEYJ/D/OzmQ5UiRbwy90MQN3wGEbEcSkWakcN5hSmck84+Dw9PeL2twspSxldXtRm+puFODD
Of/5B+Ag+IS4WXsb3aL/YjbPAHdnppRBD2xJGxoDBzDhlIlZxW7VpeqPGePx53XIAMAU6O9EZZYU
VBBZ2j1NUxZOJ5Ma56c/pH4c9SDYD/k6QBPiDkxPTFOVfxkwVjqCvu4jBjGpu2Mi6D11EGL8CDFC
/BOHQ9g1yO+d+9UXVX7QWeyrU0ouJyxeOUjBDdB29LTeasMCoiNP9wmFYHDw+Ka/bNUh3kryUWWH
Eqpx+Tz0+O9vqCWYKqO6qMURYD85o6K39MkVXlhcmCxru/UrQ4cuABG7x8YHD9+IOgCmG/LAMVec
jvm89cI2iIKL0GszMhNwjh52tNWBVidFppcUaXmGe1wYaJXegIhdgZXtWc11ceNAEa3YZ+AUEeL+
+Fz3S3+Tjn5Mtehr+wPjr+kR8Ub4rYdD0V8GeWljgzDbqbsx62z/yvrQKjYjo8l0xyjHkfsiNIwn
wNFLOF0GKFt3Wf+oZteed+SfGLSYum6DzQj1bYZ6PMwiAjcvGNs5mYABDsqeXRUEebH7emdMGMWD
TH1RtWys60y2OtuFHYPcrWsX2P6JVFjrA6wLsLOxi0N/N5e2d1PC4kofl4a/OCcJuhr0Fl5JdlOO
xqnv5Dr3jOmGJQ0P0sqySzTB4DzaCChx/bIyYR66sEnmjW+340/TjPl8ZUBxmztqjeXifxDEFLq1
3dgHhqdUG64/duIebKkBCYCRQICWMN11M8yFu5ExJrhPKwgudVKRgO7GFArWZ6frrOl6IY6uhu0V
Wt4tAFY57bH699yPVlOucgcxywD++pkMLn3HjAQD2lG6G6hYs00x56PFa2rD+5yWCwCa0aZ9hJIc
fpXwt/P9qF3WTRiWBjKilMuLnsKFm67oGB4ncGFYVPGY/LIQp0yPibSYtgVxUcl7Nw0WeKDAPfP9
KvX0DUps0UNKhXu36abVrw7uCJ2JlPjQGnZyXYZh2xg13a86FxMVatx8HalzEmQkjfWVcFuqwNIT
eDmEsprmJwIvwvHFB9aFDO7OI/qWZm3NhxW3Lvt+BPKB9CC063bHbJ64hhI4bQ9CLa4LkuGFn2un
tJ+7sFefJFx7fencuq9VUubhBxHn0L8RteTh9Wy3SXlvVnnBnIIs6A4ikWi9QXXgvrWCce3DmoEN
Xfd914XXTquYELjjVHzw0If6t9aoRX6gwIlFJApGIWTOhJMFUmXFPb2qn2TmOvdAlKJZ+9NLyIU6
bYe0bTmFh8auCS/taN5jxxlA73HPu8thFVYbP2s1BIqa3vZ+AQJqdtiC1fGGeqIa9267ltMGYmuP
syfhYqDv5uJ8QEM1UZu0K1m9/RhAvhvdNR63ql8awKxGaLlNeO8YXulubqgh/KDdolfrLxUqis5d
Q7jiADQPC/IcswXD7ZKBQm6LrgoaqpS2q7eYO/MXBmFr979Wk0uRXhjOeolQMXli6wBsf82KuZw3
KGiliLRKlXsz4NuU7NwBS+obPDAgQbehaIenEpR13S8kn1xWYwishrYiL7erP9Tl3oVsskCmpG3J
cf2A1SQBAzj3fe+L0wIVbSlknepQWEPbX81TkT05fVsN22nIF2unDTxbZqoS1rELAn23Eo9h7Ymf
q2RUt0nSnmeny9MrN2gn6lE5wbLk1VBl1tm83NZYHGAM1pWNOQwmb3K6yaEeqKzD5YyiIy+/IFVW
R6wI9WNHtm8OIN+2z7Onyl9ME4MnMm8AtbWIIdCvYr1BhVjclUiW7+e6IZvSMGuAo6kX8VhS7jK1
ZmD96E5cQkwlsUuiApr7cRuXAgKzrYdpP9eDDK8BGh2100E6fGM3dGZX0dQz3HZmsiIaas2vVTBN
yB2WHkLbknjBr8SEIonybCjMFmrb0B7DtJO/KguCauSX0CLoEElPw4W3y1ufiXJhvmtI/J/NwB1x
mUr7w95du8K+cxbO+S2DCNGfZKbj9VC4ifwKzwkZg1iq4Mkhrbe/a6HZjYBQyplBToK4udPBwiE9
BBOOd5MJvOc0K3J1ALxg3tUkQ3aWagmRJWDlXR651EfIoyqxI+WpvopgpUJ/G8reuVrblRlDjndp
eq5wxnxoxqE5xnUDJUl0MT9qyeZ4jOLGds+BqjhlZd8MX6fKEvZepTnnOw05hyx/JD1QkZV+9+xw
oXw0qT/02xQrHRnZXiqDY5VRxkfomdwWrknt4SMVJ41CudLCDcv9uXoxZaA/L4vV6bOl7Jmo0mRy
H1vHaxd3E1da/EiUYj7m1gIwf8Z87Ou0CnC8Dkdoa79yfOGJS7IVqlosxvar9miywGBNWu0dyzgZ
UoRZ36eWVf/ApYN2d7Ht/luTlXmzh3IF7zifJiD6hpxwj1q8tj8ThTWkT+hp5o90IwjkTLCEu2Xl
9oT9IG1UMj238UJZ/p3outkgTNQcZ0Q7Q7OyZQCNuaKPvM3hTn7EhpKxmdul3QtagmLcBAUGzko2
5D8HsQarGdYiuwLZYBVhqGmGbUA01jcir/NPSxZkajMw+Eg3/QJdY5NV2Tpt3DLN4FNdhoDXAZE+
JnLiAY6FGh0Y3xODyG47S0sAkAwLfmEjRhhP7lolzB/gO7wojVr5pKZ5LU+Fvfr9XgkI39vYNrI7
SIq1+DKfD7PtxEAi6qyUGgx3/uYlYzum57FGfgZIKES5s2bJMautxgWN4gfl11XFaAJGfgdHBGYg
RPha6GmNyiGwhqgNE3OL19Lsf195k3ijUDfaV61yK9ROuRbTPs1CLSN/lktxLJVxO96Xx0lRruWI
cmdKTbajhcGbf2MoJ1kONjMNwPa2+YZbF+ItPoXMdsw4L8Sh1g6/2y0Mqg0M8DK7Xe2h7CLLD+Bo
UZe4Li/XrTmh626K9b5H9DIcAwvwnJHsCvu1Hx3W3ACHddih92xCmDMLVN2slYBcYYJ/TYRbuICi
ko63BZ3ajVLjkOxUOibq2peL810arFGZkE6zewA3MsthyMK5fS4GNYhtNsF1P19YX+3OgULZHkDw
gmnnWwlqLQqMIDgOzpznN2vnNC80wssjp1qRHVDEZDfW4GvSOE2SeVeQvcMnDK2yFzWPMPsHBtTz
DWVqltK24wa+qdTE1Qwvqs4ik0Ic3SIXQFDEADYBPWpoBve4q5Fh22WSqxkqnbce5nwa3XukUU62
j8WYX+Pvuo7RQKlb3A50GPtaSzy6QqvrOS0Js/tFNJCbn6EOTl9CN85uxcRobzdUnn6B4Rt+SxWs
hGtL5/N0rgwM5+eyGqsB7kDQ+Qg3Q3jJSiAB2dESTiFXVGnUiaCt+ifHnvPROLgFM6yrY3fLNb8W
G+4+jfkozdKAi69Tuwdr1q61Q2dQPwJGZ78aa7JeWih49Yb+Be5Wn+rq2apqakNsA7r1yLzHzyIv
LQsKp9ykEemYl3FVIDPIRdSx1z2IQb3rbCi2m8CVhRsVjrI8EPhVfa9NyuDNmVD5ULd0xbozNQrR
qFQZXMAJszZ59C3YH4dcr+Kr0rChdg6k6vJg+yr+7hOv/NjrWKNmZpZ2h+IDmpQ2UFouBjbwcMaq
XsaTB469L/zFdLAVWD8VYra6/5zmkyWOUBDxKeylN5tDB5zZcRBUwTMiYPkANUJ85zyf/AsPqkj2
4Idd+sFJbd3Cy+d2Hh/SYm6YxsAQjaO8MsvMxeNlxdERiaDC9hfaSpr7utlZQN1fmi519UEuNFnM
o5KmukkFORLo8uJG39up1w67qVum62IqariiEBtpmiRTvBtEE40NpTVbGdxXsiVI2R0zbY6WA2K9
ATR1jqItfRuOlkGZg+BiyHd4+NRXXl537h0ZGmm/960LzDJMYXbPH1R/gyPM+9mszLio1BYnBScg
Lbf9IGPDAAOf4xGKLr74KFrmZhnOuWrCKsJGTX0r0MrBo8f/ODhwrtnT0Uohn0JsCAdORPDvJ8jl
C5Wz14nkJul1Pd7O4bpqMArFKkRvmtAI9QRvHwaNPP5Q9XGsHvmjaiBZZDfxdo5t+TFuGMpuWyej
0VVpGsYQ6WoO4DCF7rfYGt34xOj/OhaWp/Y1goWromDRPyib4KQjHTrkerorCHB+51jxl7IwGqCz
buZfHiSC9UTD1ZuDxYhWnqG6U2L6dSH30NRLFlKeFTe6cWaYpfDbn9zLhtiuNWfRA2Vn+AJdsUDz
qxLdbZFjCXrVsUnSJ79Lk2c4QmrZt7h+evQQZP2htnKV2HfVPw0nfnqSfQeM/iLmtp83cGHzm2kF
tjyTHFFNW1MVwy8jUoDrQgFLcqZf+AxWV/O1M0r2dW97ul3PDVs5IQUhy+6zpMpRVyi28idu5Boe
P1P95CaF6RycIYVncqcLpKQQHRnB7uJl7K6qUubxFoQu+NzhllMc0P1Rw+gKZ5qT6p0iPTsia+Yt
oH2JuIZxER6bCXjfJomZWW/70h3az3NTsMuEyLG+xIuULAWvtscxAsYOyjtItmQE+GZBWbKINrkj
ha/hpp1KE4Hru3FU5TPYdWvJ4GOdwE3ilxKXfsMmgx5xaeM+2Inr6GO5BlQrsQo4InwPkZGPUDfY
Dc7AdR/KtvGvtVFIBhQAAMeuM6ubufDXL1nvwXUbQNvDbSVjJmhhYdPNiHxa7iuew1tBZZCxgVt6
EBDmOtvajP69SJLkMUeVRNMX1Y5r2RSWuuHc6WFJYasg3OIAlaYI9iILKvdgLAaf2GjV/cEOMqix
3bDI7Oj6cebupyyVF+6Xl9+N4xw38NMKv71bqz6rH9i/jX+KHWs2J0QQwMGlq+9ShQp227TpBNmT
l0gVjuOUsFtH32DkY4Jz2Pb1bUIkfXwKF5xCoK4UK91DtgQwV+L814pKtT8xqqRxAowKM/u+sryg
3WCFVristnwtd9WYes2uZyT6fagYw0dqsJp+2ynQI8qqNXkY4PSb526UpGdkVGlFFEPs8A/txADr
2E69olrExPKX5HJEn6EIftrZvsjrw6Tdab4fnabwEeaVyyc1k4TAI/wqQGwg+6ugMYl9sEc4qxu9
Jswd8GzgYK8TtIYgUB03T1VAY9mYwnf4Q+OcgQawXAnV2Lb8H2Gqkp4hoUmzbdAvnRNV+F6fTMjx
uYUpiRmqR4Xcc3+Zfvg4TMnqb+aBtKiGQslFXpXo5eNQxMFDwuzGoVyAjr+z3ZFcZgdSEVzlJkWy
XGP3jCKj9IZ548Wqe2bGwQg+rENJ9+qm0AR5ORloBbVgcYQI7hSRkGoFpPG1mzHYQhAcYXmTqL3T
A+6fFmgwwFU11FHKrsIegAGhxu06NWfWNi8G7rYYf0j3ZFbI4EfPVMEPZgoIqawYIUAkTWdktDbV
8pFdzIQQIeWyCZylcQ6yxrEWM4TJfergDjbXTTgv4znpvOkTG/yS+DfpJKrCpvkhR7n8gmqbof7q
rAU+V0DBDLQtEEojFt1zzVZZZIfNyPQaQVx4sMyw9luTxPEa9cTrPjQs9/sGftMvBuLhDv7eRUcE
3Nx/WZdpzfnjfOrfmRYDWciUdHdMnzpKQgNf5US1PgfU4n0fbJp45dSTIfYMW2QzdRMRPeLBXbk0
OTuT4h2/oZBdPk+hN36QnTN8NZVajiXWQtm5G0pxpYiJvwhQZ4QzJWkscHAVuQmgWXF+3cFf+yLS
PqgpJxunhULNwc2SV52JsJ6KwTLJbFHHYLaCYrfIFFlPOLvBIQ0gLhxaSHrYMVhdALsgSOp74te6
r5jipo/ZUlhfHV0zuKkUt8k1FlaljIAoJ28LaT24VrlBBEKCjwuJySYkUBYKskMVi/l4mWsys4Mw
P2/wN5c3g2va7zZBwHOkjYuJAGYI6L1V0CT+wRAJEDJPgS70OC5+SFPH3bOhQQo/DfDoMjQvsfZ3
IdrQJw8mcn4APzBP1IXdZ98tiNGSTpM+j5x6JiorW33vLNhaGwjCiTlgXW8/syTwF6U1semF1Gzu
MIdwLyZ3q+cSTdAXRTSEehju627sIUTL1XnxOy7MDSJ8mLyNwn17l6yq/ZCRYyOjrtXJfYbt0w8u
c+XvLF2iiacxxScB2Vb5vWYSZ6CPd4peZp1dGHKyYGTVTw1UoFUukNBb9KbwWoPCOypBQ7ZN4cwD
GwmcmhnU4i2xFU7KmMI1SYi/RIYF0Qh5Sx+KpJlirvnZ/4JD54w2RVbeXaIS+h8nD+WXKVaCiX6j
zEOelUl55UNC+eWrKfsyWC17uWJv/QOOrnqHSV2lttgZpZ9U0+TTsctWtBYqUeHRCqWYb9F2kVs2
hUbDhRSZXM6BD2OU4nECB2kKMlE3xWj8r8tsmPwbHY7xodB0LQ6Cu2zfkj9jUxoNF8AYMaN7WK11
udbdOOuTQD4X7vyCRhW14ByqK6agQ8Um7PgrLN0AQaOxzAtmnPhB7DxnzNvbOomxp2D12h8LTov6
AN2K7ChLFsvwWPg6vy+GZX1xUCqcjIMikqmbXpASTk2XkPy9eCvCogCoOoz9UGzdlirgVPuda0Mr
sbCGc7O0SA4evgrM2T23SXbGpb48gMWnzjczmPmpcSdr2CNI9G/WMan6g4+dw9dM01kArLbVI2TM
et7MHi+OZRDWYIyc/yViD399bErtLRvAgwXmbW8FVCWODzNFWwsYEx3+khwT0MlI2CZj+WaV41K4
TN2PUQQ0CSNsgXEzzr5x6XbW+KHSlbT2EvL/i82YzT+5s5A/9dp6FXCKb9/Ha1FBl28C/eUSST3A
9epbSgW3Dr3zCkkyi3IcP+5q/KZcRPoJS+tiaHLXhdDvo4XI1XWPZryG8IooZuMRWfY8o4MHOQ+8
4Tn0q9Q6aTC2Dx0yg3yDsjm7HSED5ztHtu69Ax7OglskAwGxNFl8g4wwQ65Z9OHd4JSlOSCvJNpY
XMYy8GO6D5Yzgk7ZtQjTyBvLjp1k9aO+C+fEJNEyl6SUDVjFN0dOKoqvsHKISWZllgSTmKAoWVoK
S5CshhmSJozIOJTGQB5a4XroIf8BiKqLwBNogxtruyDTvvIaM7H4KshJ1FAp4xisWDQMP4fB1fei
T8O7nJsOkxfulG8+Kq3+nKVxIiLLKOAH8IhZRgqrkGyHglY9inh1YK7LNq2It+jV/Zh2HPiDpt6z
qg6RK842LUc5zoYhowGy6eVuLeIWkE20am8znIK6VKfS22oGMICQtt08Uq9R082N7aBYGzixDqsn
l7vS4TjdTAuztNnLs0s13QM6r5OfA4w1WbrNDHTezRQT1XIlW7scLqoSqsrvtDdKYezhiTveM9eK
59kkkDErXh5cfLU+x0034KGQSuj0a8Zhsjd2OPZnm2bmMZkV8lLXazMIQOiipk2Twyq/AXsAB0ua
wf0UB0V8PyZrfGMzromv3MZf1RbrDGuOwnB2qs26OP5y1SYu9mdmtKtfBCu2X61Ux58WOKDr6eKu
9YsJSEZAWg3bYROM64SNeJcCjTlxWF0P/UVVJt0p/Y4tUaoOxAaRA7ks5eLT4eJucLJU293FaecA
w/v0YJHXM+/jM6Q1ciTPj+VRWXDhkdWjI9sFfddfTjlfbEYERme3ruCukt7mkaWUMbSABpPHO3dV
AcQ0WMuEiBSlrh/RL+j7JdfTg6yagWMbcvoAsz41n3v30q+gBZnO+CrADAuKSs1XnHmx/YEliSjC
X2Q9QUfDmjNK4gC/BtXDTdvQqF7s+u1xvooDAw/SszxMLhnjVVs/SBw72RSEVv3sGKNf+GiohjfA
99NX7QSwuelb+sd0bKHf42xz1UCE8qJ4YRiHB1OCtiyWSfYj6bRjdtC/sXG5+F+IzQrFI9574DAj
4n8ZfvZikX7C4L35UJiM3ZO59Xhc/Ma2Gcik7hVim0RsclYOgQHUP3nkFRKHiCWzw0MT5vKa+exY
E3QO4H1X6xLyDZC19zSGwTRsWi17dgM8nxh4IeEGdSknh9s1zrpwk2A85W0Hp74oshPqnMhKnPyL
P+Tduu8Yueh7/lTz2HNZYecPNgWK6ntyjFakA3Aluct8XpfHrLNy1+ET9k3MgcoyaF+GcFL9xkn8
gKuj1KgwIG3AEXH70Ro3ySVSYZvLuMoOvW1a5gW6J/oDdEgOt2INsydAf9+7ZTWWWH0KX8eR03nc
cYwBGKInGuY0wKXXJZFdzLi78D+duggHYzwIcrX2/NsQgGPLu0U/BZwE+IpNg8p3/TSP+X7wVJjS
cKXTrRCTfTEECNKbdZVW8CGJ3eWpuuxI4IqcrrdtQv/J7gEzoUi1xVXSB6XELSccvkyMP82hQi9/
W3FBkNhUE76bMIBquCr0/G208vkn7gfutWtVLjZFKoiDbeJCiD6jSrMxYW4bc8JpyDv3PZGOG0Qq
ybhdqbRYr/T93jcHUPSzA/uSMgqOEaAmlEn1wRelbKOpn3xca7igtwOCoROmElN34N+lxWaYDYOC
UvitvZOohGCiuHr5VqoZdHud0jDZCTri6hvAbBAh171APBLmwZF2z5JHOIP6PMkJXMkKOo8drLzw
mTmaKBHUO+nlksDgGe1DOcsnXNXsD2YQ5YvFOvk6VKa5Sd1kuUhAYo5RL17qF0T39kVt7ACfhbjS
/Uwri7wsJjG+2SxcYlchK325Kt2qvLeKvPC2K5zffOMpSAdfcLlIUK4RzYrSDIdlsPuVzpHLhrHz
bjTt/GjyfB0fGwZ3aKDCfvxUgVHC/vRc7wtcizk4QBeTHayfmuMSo1LlbbqORvQ42401fGNEbtdb
MWddew3O0Zwb6q310MN9EVFqJxbyBChbGO5UJn24uHd/c5KYarReIZDAxx4hu6123o1Y45AXsemY
MDUAzLLND+saLqjD6pJiuvXtkDWX1i5lMweg2S8h1J6tdtJlvA9rt7hFGNPn13NbelGh7AqSVZHI
GiZw7iaRB6rcUlJOl4loFyv3AUczZOiekwX1CbKML7fwsOJn3LSS/L7VXp/vCdAQddSLcIZ3GYju
lkzbrts4mc1fjWhGiLMIoHbDwA7KQ+lUZXoGMG2o44g3ggRfD4v9ZQxa6wfdec3bnRv1sPiVC7ty
yXt/gwOkzj50yTrsZWIWHZXCgACsYhrguMq42cOiy+8dXIuwfWqadr3Nuk4Sa4tshvQ+CLZJdfs/
UAB9a8zG+eQHU3rGYrNVN5PI4nCzqsU4u/8RsexdeK/VaY0n4rWcqm5r7HPcuoxmzHzNHoa53fB/
tUJPaPJ2Obb9Uquo1Fxbi+bDIYIo5uPfjQnfMAP1fYUbLFa6wnHlK39pxqALw55Wn6xptbeO10gY
IlB0BX3nO769zsWk8rUDIoIOkhcuZqcI9fj3v3k65wYzYtQ5+qSxPNjFGBhFmS+C2wWjly2Ikfpm
xSv9RUgxyHQbynNDdY6oL5fvuIa/ZfqoJIEGjIYUIQ2v3KUtljTwma1Pg1rHvcbg8pwO2XT4+7u9
/L/88XslwJ4gfwXv+ldGq1YCrLvQlpx03H/gAyafZUrvaMvAOoEn0FR1JeLqvz/07bfsXq4v6ZOG
6776bTVyxjkGhDzN0+TcQ2gIDvy3ra2rStZYbOFCBNMmqgZ/3bUzmuNRreG2nZv3Qn/fWlrqtz/k
4vn52+fGOalXvc9LnqoKJz0IV0HgZFdIP6d3cl/f/JwQ6ojBxiQVGe2/n6R845fK7fXJZ4Z8kCy9
W79dg8e/v9k3PyfgMj9JkqemXm0VOSY+TCmjTy3S4xOZD0kUMMf5jN9Vfc57eIxUY9P/Z6X+9tBX
Nt8T9BjtDJLemWBbIDLXOzZz70V//2lvfCr8y4OL9bStHFu+ekpIlQvw6OqTwtswYnY/3upijjFi
Q8L390e98a2wSydjwoe4FAr3lZ+2xjgJZkiuTyTuCbSwDDj3MCYZoP/X5whb2oGP+bDjuOr1Nkhr
jnPoLKy+fJC3zSrgg64meWdN/GmUy1NQKEjyncgPk698eTFehADusfJirBP3QdOJj3FoLHNes1yc
wAVj8U70/J9OuaRY2fg2X74U9I9XTxRElCi8hYYTJYL+lHq0GVZeFpGp/URv+otFf+E3OLnFQrxj
YvuPW/O/DzTmJjLghSI8tVkx/95n2ABJRF7Zehony3dORVwjkWHUENIFt7VoTpOCgXjqNfXYkSmB
39GmON5Za2QI+8IOO5qrGH0wc3o8WLxSLdUW1UPsHWuksRAJKjw9mbwGYXKulMckvh2wdiuR11cR
IVIjLqL4l8AZJNv2SfWrbN85Pv9cnjhVs71duDN4+cvLv//t0HLCssmyTCxwWgv/CdMnuAxraj/8
fXH+ud8uTyEWA1dsXKZf34R9YRUuM46F0RWWAak1j1trSsVpbtfhnUvozR8UAlWG7iVG+XVCoo3s
dA0SxaOmmCm3C1J7IRG+s6vf+kEk1XohtyncSvn60rH6sO9DdzlduE/bZfCwMVhp6tAo/PegQoz1
bIeLG/knQZOvzirQzbzSbmdOYBYWkF7F/LSZIczR9l91nZ3vfNm079wwb+y6wHEAuRySmX0i5v+9
LKBW1wghA3NK6MqaTVnNGEzp+eKJhAOiSK/xaU2f51DD+hWltaTvnGZvvN/AwQyEDCQR4H/76vlt
3Ga5GvvllFtZeU79uYxUr+dIYmHz3z9lgDc8J4xrC1e8DoxJ/Bwj+IK1mbvmC8RdjYCL2S9HYPXO
k/68UPmS//ek1y7jY2dhB6Or5TRShD7C3/Jv67BZkMKI6dThWMKMNvD3/3nrBWxsQXrzJT/idfg2
dDUh/axk4Cb8DpeGytqlsGb2JMn8f34fO5zTBNqJQy3270WDuo5ePUArMsAb+S5hXrxULX1SmuXj
wzgGzueFoe/3//77AtpAWHmhI9Q/6Qi/HWD4SNOizq05zS4G37PbITbKpp/azOE7N9Ebn4/okQB4
kEOM/7yqurrFberJ8edTPkzjPY6gcr/otfnIqLe7DuIEImNmv/z91735TFeEiMtsDOP/CQr77ddl
C7CicxmXThCEK6bAQ3lV4hm/ywwmSOj9bax8Fnjl7vHvD/7zopfOpVsgxwIODyXSv78lfLi6wOOo
49LzUqTRDN9Ldyp/NJVufkoMR5J3Nsef5zYPlNTvATJUHJNenag9G29OUZLiS28N9Iz4wlVFNrzz
Dd98Cuk6wmbyof7I/HGGGqdGM3anqjHQSUII/A9h7ot3fsyfxxc/huo8oPQWPoGU/357DtCpO8Vj
f+pnvMlg8wzrwQdPnHcpTsS//v6p3njYJcGIopmjkqS/V3U6065FdVk6njDPsa5GQgv3qYmr28Vu
38tM+vNakP4lU9T3YRIRL/vK0z+cPY+pQjycfDC0BVsQ2+DljtEg3OmJQeR0rrHmvCd0qKTLdbjm
//5T3/h8mBmRO4R1IlX1P73gb9sBJ8c1LoBTT16c6mt71FBfkBx9+vtT3nqh7G8Oa+5AJDeXvfHb
U4JsbQiHavQprUS6j9fqGWFuFSkXzvHfn/TGLmNfc6DwONtzg1fFLdOFOXWM6k9+vtoHbYIkB7/G
1Jn586QPWKeO/z2umn6QW872bYfv+DpNqG0IRZBYDpzs3jL3HM+4A/lreCXQ3e7//uucy3L4d/0s
Qe8Vz2G5sOdenZio+lI4MZgbueg8q/Mlb65neo5IZ4O2wj0PXt/8RP86PxMqICLOQPtJYNf9zln2
xvdkwdge55ikxH0dygKz2YhOXDgMcHqf8KBlZBlkg3VcKkj2f//Nb3zRkFtaUkzb/HJX/nvtKFWV
vs4yfcpgel1Zc+t9jDtdoegbwE2wcyTiZfdfH+lCI2cdufwzZF/8+5Gwduq6zPLhRFQEDg2eHzGH
HXY29uXbekaQ/vfH/bkHeZxPFY89MqQl59Utv84Ak+kY9KfUSfUJIwsUnfzWd57y5zfjKYr0SxQp
BMG+fkoJr9iN57g/ZWO43mKbExzKJIRcfbFs+fsPev0ovhQoMgsVypMPOHj5wb9td6tzceDXFsN0
zFXPQyMHWKuq2Sde9l+jvP55FNWKDMBT+Oero5rhC4yyvrRPJILURwqWL8gH54s2K3nn/b3+Sq+f
9GodOosMi2JsCJpI23k/69jfuRa2HH9/dZcN/PsGvzyFOwfBLQDHn+DGlC+OA6XPOTlUIjinev4n
oFd1ol5XEb4JeYS7Y3hD9skQGbwK39tsr+8jnk9fjhWYzV8gQv/V+4TWJLNBpZKg6yRZ9qbtM/Hg
aUKurjAGxiAG2yZ9JWxl/6hxN0Abhw0IhNSheMLizn4KXe6rbV/lHdRI7PHrdAslWCEqwmsLof4w
Ov0uj8fgE+xF5plOKupfK/3yh6ml59vH2CdaV1hBxi9+CT6+sbw0+Qj62FTXAYzbYJNrJRySMfB9
2gZT7L+UuvDkgTyZ4kV5DPHRYFreT5xc5UuPsdsdvpvB9xHtFok26cV7o5hEizFep4ZDGrZaPYFf
YoZSQE2YHgdT5vVVgbz/Ya29udjHU7v+wGGvJz21QQC+W2aWGjKNTjzNTFxZ27gdN1tOjNrZm7nA
KYRIyVluEubPL2URp1PULPkIG4XU25uCTAd7iyIVtoHlFWZC8DmG3wvEMA/wJ/r0PxZo/3xRWj+W
lO+HVGj/3owFedlkS+HmKeDUnGsr0Mfsf0k7r+W4daxtXxGrGMB02kliS7JsSY4nLDls5gzGq/8e
6j9xU6xmef6ZOXBtT200QGBhYa03zPyR6/t2GaXnUTSe74QXh1O4tCBDZ80SEZeFlycm0gIZBONI
nXosfiJ3b+LU84+mS/N40EyIaDpGbe6bV9JfIaadFJJbX1E9+rxqtwf3H3+raxupwOvzWgllmKjP
jy8Gokm9OPUdYK5RyS0dWlILpN9H7g75K0ldHvIUuhQbw60EGQpkujb71c6Pr0XkNIsKWgCUEqog
JuyyKo7vccazN8pwbz2ZRZQhMCNZz0HFm3BpDaxLK6Y2AsiSMNC4X6IiD6lXiaJ5qUoFiJ+D4V5E
iSwIT7loRoxJKl0ng5oQMAWe3Ol7BReU8CSd1o5OgavWt4QrrdnX5Lg+ZdKQk9tyU6IqQHv2U1Hn
UjmgfWR9nIBiUYlLFUOcrD6J3O9oZo/Nj7DUO+D1EEV0epx40JwHHzUcdJ0mYggGSirUAAC940ZK
tfaBHU4Fm1d1bUed//6vjTQEOhJBCMp6oerE3gSRdBcraUGZhkN+fS+tnBGq4KZh4WcnVEpQl0PF
MQIkSP1PnjqE3VcbcyEPnmF/aEVb/hnG7h8ttzkiBqVlslIdYJ8hFmmFU/dtPqkMh3MiElBTkP2H
3afzOcBEZI8usf6IJgv23xlWMtcnqs2nYrG/yA7J2iicc4sso0GWBnFTVaDpKNUH5l2Zi+gb8Bb3
qVMcc3a/dZAbDNvgkT589dKj1X+GtmG9VH6hf+1llz12VICP13/VypemOUG5gbofL7tl7TkbNC2I
EjHxqmvMW0wCmzN6LcVnAJLxxgKsD0XIJQ3imC1vUVdMyE8oFl9aqsh5FjUILDPKHwoF0ND/MCud
DFk3bVJWZ7Gpsk6vYlwDVdxFK+ho6JfLQ6qE4RNSAvLj9bGM1XlRBOZNzHsHsZjLHWwFzEmFpe4V
yqCXEMQj8Vq7mDF40q6c+gbTUNs5YZiTRMe+TkIoyhVIdnBSg/mth/ucPwIgT3QUniOYCX4heudQ
YpyEzRwc4eTUQN1Ub4uqiz9n6BTNahf+7NcNjKwBGq+jIg6odvocowYIyGA0LYBgwE/EDxnAqdxD
MpC/JjlNUL8devwH4PDVy9jHNkqpTjUAs21RpbpDAMPAxOP68ixLSxy4WU+CVNadT502r95focRF
7Q8iQjZ4At5vCNdY1RSAkRnOc+juJUg2h9N0Hzdj/Hp94JXAYmhsNNJgKufc8ZcDVyNv+7hxJg8Y
zpR8CUxb/TyA2XloU+S1fun6qGzliSsHXLOFSoHXQBF+WUIPlSwKtCSfPK0vbUQtUGEFbIo5UhvQ
7kiDLQ/3laXlFqYhTeQ0KdkuNl7TKaVdJXL0kjDQD4MOzbgrQS2CgsoAaAe/VNew/vGRO8dPuou4
j1o8Lljby1V1Q+DTWWByMeZ28QQGCwI1yPubok+j/8+hFte+LICJBMjkeBM7PDrm+HV8yhIgeDsl
VfVxY5+uvDF4shtUIWk3OlTTLieGAkCbOxWLOSLvewYWNJ5ETtcsmux2T8Mk+zKzV26DqSy/cFj1
5+u7dS2I6DYvXZidxONl8jFDYcueYpdnwvr7MKDOeSN5ZtzMdZSNLHHlNWPosLA0SjyIdKiLK1Ci
3xsrY85QoHL3VWYD+nNHdHGH3L0Vg9b+7sIGKE1tFflG2r019KJSEzc16g65OyDOodOQDIrqFlqy
Bj06QcivJzXGzi7Y5YDvN0Z+e8kvb1+DK59jZxFv3UXhtzLLDsRLMnpuV9cFuZb0O3DEY9Qd0NiO
nX3U+qI69BkATTS2ge3tUKRztJ0K7ybcO7kIUIVHjkAi/yDMLyYi4BiStybUUMgp2mc0F93goe0R
1jr++96gP8X1rBPGaHtcbs0szHxtRELQq1InPfWuYh9Q7UjJ71Vn4xSsBU1zLl6RaaOotKy8qh36
6KKfJq+rq/EUFGFzi9dUcVCDcbpHmWe8uT61tRA2t9xxxGVA6pOLqVHZCgKUk73O9V39JFqjfQBM
5gcfO6PQHS/zZ0EXLWnk0/WBV3ai4DISFJett1NwOXCJB0jYSaX3QIs2Pznu9iv0u+Q3jXrI86GB
vB84Sw1l8ibsKHNdH30OXYvNKCj5ovDAdhTYRl+OjgKk0fnI+XtBhgsGCs7Mfgc7N9y6fVe+JyUg
+u3CdA0ygUUMrQOaDkPNNEdh+6QGGmB5yQk4mcowPHequ7GsK2EMYToEwwTdQOAoi9gy9XFjqSYN
VR2ddvw1rGh0j3geGd2x0019o327NjuBtjI5F4GMqH25jAINpLGCzeZVcmqRlpIoq4pI0YeDLSfk
YiwU4DfO4tq+MVUYSTpPTCqhiyGdIgykEVYTMDB0Sh9kMnO0rTCxwJlmryiPPti5bQz73JH+Rtxe
my0wEcxEHGHZZOyXsx3ivLGQMBh4BhOe9mi9pxSFkrD/Af0gTk9N20bV6fpGXbkVBa4khqrZ9Mm5
my7HROYuVxserh4ZaHVL0EmPmQSJWTsi9rABFrcWXmOHvI6VaVd2Vb3xhdf2k+VawAPI4aj4LubM
EcpI2zXmLPNPDv5PHi4VPyesczYC0RvUYHkkeSvwBCX40blYRKIkryDTVNVIURGSMoRGDDifoJko
+QFhJlpfiHY5VPHw6Ml/VE2V3wLEc76oWW6ANIXN+pNMt7LOEdgk6cFe8MuNAsVbUX/5E7kFKHXS
ogVHs8i9FF3DixH1TU/jCkhv/C5ryztA78G5xWkJ2njX1wYsJy2+s7E0RXUryKfvVNILfF6HBHYR
9IX8RrUjKBe2XWu/GxVcPRrVuoFdzKTbco+ym5LfoJsEy4cXIaZpfjbCuIldN7Z/WkqDXDDi2qp+
x3MuHW+dpsK+Grf3pEcpNrPRXy7lWB6iKCmxMpAEz/tuHOOfA2XGTyIKgv/00srkwe9nw9iOrQ40
FkM7+ANdV5+NAH/YQ6ZYY47XUK+fDbXJ8u/Xd/VK+AXaTylJ6HPr2V0cYhBd0nazYfJECPNZbyUa
+A0c/uujmPO/ZvG9UCYEPsl737aBll8eHiJI7BcpxXGaAkl9IzvYO4iYtNjgUkpVR2RGLf3DhHfe
sxuHCIIWwhm/QnLHyQQYgg/30nF86xhMk+PAeC7xoEIVrocY0ssm3JVTNUS70e1r7QDKuayPTY/E
4b7BGcy6cZJimNUCJphvgeFr/2Uu6koQloLRxmKxtJ+1Erew3QRG/4PfauZ/ia0p4ckcoNR6BnXb
lyLAjW3X4dLA5m7aZ7cHWHVyqVhBb5GmgnN9PSKy2tlYk8BmsRIPIQ2otiYdN89CmrT/rwghbng0
pHCcQtnIzA81RCp/r6FzPWDekkEu3gdVaJkb4fINnrpY/jc4HZuH9efAXC4/KqcFLWvH8noE7pU9
BGbzgwH2T+xFpbsvbaTH//FuxlBVq9yx3M2HAye0us8tSG2UGXe9FdjlCaSjUtxgEdFrmLMGcXLq
nBY+EwJmtXMIXKusP/aZ1NuDNht2fMyRHFEex2miEcEjfKac01WH00P/p9/bk+V4aAVjBlDGifGL
8nqr/7q+87SVnTdfEPb89p37sIs8O0VxGmmWwKSqwzR/CeGW/Z8WUbGvqDmEzUdVNMJ4qLLQHW6h
FCEv3Q6oD+fUqsM9xd3xPxseSna4/rNWgjlwTg4ESAUXgN4ifjkamrlppQnPKCDW7AJT+0zlSXzE
qnTYeE6t3JUMNaO6eIvTH12ccNWt874oTax4FTqM6EbKCt2u2MaSPJBQ1Z/oZoYbhaCVXJbSHj0F
QhZZ5RK0GkyRHuEUYiBAk1nWLdexG516Hcuqb1bvlJCwIkwLSRaC4ff1hV0deU4LKJMDY1sWyMNm
BM4waYaXGShIGHCkbmoL8xA8G7KvkEX6U6aWn66PuZIIORpkA/JXWGrEssvT5VDl62QeCjA0Nmh3
BNb0Zt87Wf+x5jSh9d9RRQ2m5A4BhmCLXrESwB0TbDCQaq5BwCKXg/NIQ/EDp1Yw8Gj9w65Etg9H
hq0Ll3/LIoCwmpQ6aD3SV1miovoI1yVEey0vac0eV1s7PcShFm/EqZVTAf6QQiWVdjDwy/JhLE3X
F+Tp3oBxxsFFQxCTRqkcjQKswvVvNh/75YTocICToCFFDjEv61+1OBsZLNShG4uXfzG6JwQY3O6k
IMgXPTa1cJUdAcy+1SwkBJEEsNEnQ5cw9rdSrXlrLH+Gy2ZlaV342Ms2Fdwj1AuwmPfqzkZhw8rM
e+HI6Bgp5nRrjzYXo8jkN9F2xiFUnPgwGZ2x8W1XAsSMsuOUcjPMoL7LpbDgXaGoF9ueCdXyaxqb
EpMGzT8VTm9+HRscLDaygbcDsZg1+5VoZAJTMegEXI7oNCkXBVT5+SmWv6i5CUVwyqGpu2Z5oIeO
7+iIvVfSDyhNB1GPuexkb0Tg1Vnz6nwLwyoP78vfkIzqOISpaiNM7IpTgjLBHrcvdPqAUh0Kw463
qi4rBxUAFRgLSrHCcJb1BMQ/Uiv2W9uD5xk7iCS5ybFCU+4gHayZ7FK0e9rX0RNgLxq/jtrsXZum
2GjG9a6jL3Kgke7cROhwfbl+FFZCJmeO003sQntpSVUyEW7LIjWyPDXRgiPX5A/HlfrXoRevHfLj
56aXxsZBX1uLv4dcvI21AhePXlVMgpYjnshDsDBtu2BjyY21b8z7m/cShQ2AeotbFqsNSA4Od39Z
Z62yK22lrU9FPpTYOeFovpPYUMFNTMnyHvMmbOBnloisPehxmxv3iSq770hVj7e4dPnd9yhVBP41
eo4I2YhaFEJJoFMRmEWnINjXfZ88+VaPG1uid9aeC2NWDFHS4QuNTgUH1yBoTNxFzcY++BXp8MHA
tRyCNY4kuF3VseYfMFUy/SfHH4BhFsZc3w1gHgWHpkfaZtdYpthCrayEXLqNOl0BA0gv3//yGLhR
q80eUZY30fw6xlaAmWKsYwXoZurGiVu5JhmKyhZHHt8Te/5af4XcxEwgMlJu9rogCn8nsCh3Do6a
xyyoxweotcNti/LJmUzO3Ag4a9sNuDK5JfekC0B0MXJWVW48TpbXTEhM5qbe7cUQbbVv15YSDgQt
YhWYAwDRy1GQeh2TiNl7/TRgrRpoGXEkNr4iiv35+oldG8nVefhSxaLNtizQ47WDo5SRcRtDkN0l
SVS8zkXTh0gC2ro+1FpwIGhRGge+S0FgkV4oOTqmZcn+yAbbOAemUr1YWabfR1SY7vUBAwfbqjfy
qdXp0SUDX0fD7F2kDOLBSOKIhbSNoLWPCrSojLZeVx5RdIq/X5/g+mAC9CClcLBT89//tStF7VYZ
Zl+mF+XGfBiL2RFBi28RlRMbB+D9UBroLdoa5Bs0vt+eKn8NNZL0YtpOoHX1dLrjvYg0vm9Oz+UU
bhWv3+94hgKWwqGeb1prsRdRmEkIYbrpmch5oL/AlZohrXq6vnbvmKBgNmiUz01b3hb0fRfRI5Kq
imdHYnjwwyL/tZyrkDu1CglWWJ9r4qErjR4YSBJjlRpabopKP7Ve5PgRLkXxwyndeuM2W6leASFW
oY9pTH3u5l9+0AHDhkSCLfLqIv5klcmEDE2MYB4m1UP94Iy2PGohqkUE9T/0OdxDKMIYRSzDoPej
JAc9lsPLxjrNAeYy4QFpL3DBm9M8Ep5FijVlBXqnaaF7Ih3bBCkbrKfvoxyNGIBqbvCVl7Bwb4c8
EuquQZE/3meuOilnqGIyPWesa3wSUYb96cYPe39D0jSFXag5KtkwbJXLxcK4D+jzWKCmFhZFh2ie
X8bHdOwr92F01fZ1Utxk3HVN4hR71EZVuccGDCO1ncCi7oueyUG9VZAiMw48PdMSlRIpX4EXjI9l
pHW/r//alU3N04NUDZA/zERnsdtMfGNx260NmsqZ+pxghjvsRwOd0Y1Vmb/G4mvpFKt4wPI+4GW3
SBu6Fl6gE6qGp/a5+z3tAkxDwBU/GmQRSC9hkJShPd6jjzU0KZpcXOa5ttFAfx93sWCb78r5MgEw
sJirghQBKlYVB5g/PPPrHQSMMx0JHKwMAtSWR/c2Bam7kTKtLfG8GwyeJPR+l9EwKhEZa+REtWTq
dNyds/gMV0zfOKMrgZCMg4cXtSgeAebiOPgpwhLwloRHfwRPGmqB7q/WLYNPAtB+vBWkVpaSNytc
Hvg8cLKWfCW1ieLah9XjGT3uHwcOupU/90lZt3dOrgxQmIbQzfbpULYvHcLGDTJyKkLxQAoi+T2E
U9ofpIJE3S29FfQDVfib1V0V97ZxHJUe0TINfdmt/vDKl+BXk0yQvVIg0hfvE/LEbsgRmfeKMjO9
kTj3aZJxsNFUWB2FrgZIdkpE0B0vz3/VO3mMFrXhkToFZ59H8I69WH24fnDXvgDniSozJAiA34vv
nU/S9o2+6gl/VP8+5WgeDaid6FZygKMjUJZtiB4POe3ojZFX4hu9TZuXNdcgEWOe/19Xbj5Zg2MX
1eCFil3dOLgZIsCZx/e6kgfeWGBueX2mb/nQInbM7w2QXdC4gOovFrQxcHKPBqPzugT7n4dMr8Ao
4nVBNwwYWf2R9cHzDfddOesyB3SuEdIzj4HZhOXsugDFrS9DrHiiLIu1Q4BQafA4IAXwuY8m4EKt
SNMHO61yjECSsNRewoB7fTdAhMeGPOGieDUwIkq+lxQxXhUZasVtQqBrTg1iIfapTxP0lzNSyOAp
dbrM2oXFNsd55YBjBkgAge9FCXBJLQuxSyoNN5YeQquQLFGTwQVkyMfgOzr6jf54fdFXthfvVhIQ
h/oF5hrzJvjrI9sh6DdRSenFsTE++woa/BGI7QpwjNRPA9cezkZa1T9dH3ZtbwFnph1If5d35CJE
h3mFCqOAeKLBfPyYBpgXmNiR7uGpO58AFsiNa+n9+0njFUvxnh4kffplKg5lvyUnhQESDaH5qc+1
5hfqe+EeqRPUg2s5/bLYV7M0c76xq1eixEzKB74Ngw/W2yJHNku9KX1sdrxWYB1Ay0DemIE53Fxf
z7dAvDg71Bfh08zBSFeXgbqanLivSgtiadSiMyRNX21urVjTPauk/8DxKJKJto+jKIcU7bDpzmzY
E88tLsDJrmsNX/4eUs0qTi0OwPVHX691sEOF0n/W8YMXG793ZduZRGfKdijbAKxcrAruQJiH1zEN
WRguYPqs8uOYpnhndNJI2l1U+6lXDDJ1D9fXaW1cB5I4FWdYm5Q2Lrd7GRuoPeHR4SmFXd6mrYw+
ibrAlLtLtEeSiQZV5Tr6cn3Qlc1OBwXLEmIbGAxzkSh23YAVwkz6NZypROZUxYjN6Zzj0BZffIzg
vOvDrew4YjZ9QrIQUPzLpkWdJ6ro8JL1mqZFr8fuXFxURJlugULWXjCAoOgic0Pwn+XVNJkVXWRc
ZT0TxPt06AMjerUriEjIQAhTnoawFp6GCHcHqCCJnlUlFPpNJyrzHmkvMb5en/fKt7V5vWCuwnWl
YcN7+W0HP1cQhVYbjzdoNZwd0VQUBHU6pq1e3CVoA+pHLQ2Lf69dzGEMQgEEWrrqxiLbmJJEjajs
QwPuUPP3fVxN0yRobjuykOP1Ka5k1zNx1gYiTG7LQ+1yiqM7AuSNysYrplDbm4Gl7apadfdqHLHc
RunfaL4qTxFn6RRidflyffi1q8kQpFX0Aym7G4uNPEAdQiMVmtuA7/rBcoGV7wRZYH1ouqJWN/bx
SqkbGCwI9xkkOuegi3wgnuBLRHopPTR8Jv+g2y2qZTluJh8Ln/O9L+3Mj06VzR11NKJUUJSMteCr
GiIWvnF/rBxhcm2AlbAyyfeWujhZJcHiywZSZl+A+pNhe8tjtN25WGAd8LnI/7XIS65joTwCwY9o
jhjC5YdWzFgzgwop9ikWIXy1ajwbfoW64T9+0HkYtH5mcRCO8rIG0TV6b+bIunmVUPJfrWmED8CB
kJy1os7aEm95t3sYDBohWwe5LXbxohymdRxQtU99L4275ITYqI5IXJrdm+nUbZyT91tnHguPAAp9
iGSgRHK5fu4wdFgwh77n0FinAc9Hw/bKOY7q1N03oEVuFOxuqRkjtt5bqYuqbFtsfMN3h5XfgDnV
/2su8hSe99RfqVVeZ3D1k8H1IlJF3CZH9KWxFxoOcNwQRsex8KhbeLt1vWXeN90mCPPdPcD4MIl1
6vccIr7v5fi9NsFJbxvXw78F0TtMzfY4F2Sn61voXdSdRyEWUAGxDJrG81f/a5bJhFRbrfuuZ8Bg
/DxUaAekeLt8j9PIuVWU/rXu7S2VqrWdBJ9Ip8RJvQrYweWYSuGGExx3nwrdhH5wbeBt2HXy6CRl
fnN9eqtDIb83d9vmnbS4VFDBpJAxb1rfqZP7XFfzu7xq7ROqmWJ/faiV78V2pcwFVA7Vu6W0y+gP
1KERCT/T02q+VHgF7WA8dBtVineZ8FyeoBNNG0Hnf8v6t4W9yDgIHqzYCyX/BXrX33SpDRbYsBsj
2E1aZtg7w8zDmywp/Y3NsjZFOlJUIkBuGMS2yw9nJ4rjSJ4y5xLE841qtEaPNUKUdIfrS7l2/oH5
UXaH0+BQyZ137V+70gJ3GzSYvJ8LzJ87BF/tptwHUWNgbm/3WTKrU0fmjaZ1pdw3Y2Uill7m2ZPA
STfbCLLzObtIzVlxB8kqilEUxaikXP4WV05JbnZTcJ7KYMD6Lbqdsu7oRnK4BVm3xa9f+b7EVnIy
qkQaEPLFEo/GGAk9DKIzJJzqmKa2e0Jv3QJvacWfjUqvPHx+62+yD/SNo7ISCZCwmhvxsw4Sy345
T7yJXCp/uM+kVofBHtprNzJNkxcxGsZdOtX/ZcSJjRrM6pjgvanTz4DGZcG6whWjRXk8PCMkkug/
skmTGl51SH/smizAVaSfLd72Q8wzemMvz9NZfFZoM+AfuEAtEvtFZJgaJaIxloU4G7WpvElx18YL
rQmE+YSCff2gCavHBgof5LDLW/2e4q9eb+3z+R5b/gg+81xzpJPAa+pyzdEY0BAOzKKzqJpW+ZKa
hh+ekE3Ckr4p6t7F18qepr0CPfQnQEnzcytLCtHsnwaX4srunisco4wdkMvCu34G37Tulr+NfWDj
XYmIGpfx5W+b0I9l3VzFcx2E785RgT8knnqFPXv0KTlmLYZZBnvQxqb2ySwLoeyNhPO4a/CgR/x/
lj/eJXqc4SYfJ8OzH0yi3zWNhrrvQDn93GqNQMSep1Sx0wEIZif3zWApDvIUDxccbvC9b+mejFap
4o6oJtGvRIqWjThZP7N2Mp7MYoRMrslBwVClQfrpmOiDY6EKrZjNoUmdqDhqbWXpIAg43CeUDIcv
RW1gEtH12AIUhdlL7ME09UdVRv6frPStD4img3cETm+9gHE1fmrAsC1P5m7p3vn5BLi17MvGP+Gv
032vJ0SusOmNiu6QBig8H7OWqi+SZWUw7oq+VzCFAWaDAaRUktNEjcwbk1T97fi53e8UZLB/ZlWH
VF+BTVJwHMC/pjv2a6Q9YCU/fNGQYXKRFo0c89DHuKps7MG1cwB+C6DgvAHhrFx+ZtHmgV5ijYf9
VWwfsIwacJYb/Q+Id2ugfi2IZEqeIwE11Af8afxf17fZHD2Xu4yqKC8/SknEgUV09ccOxU03C85I
H8+OAqN576dF8HJ9lJU0gHYgbUH0pbiil7nU6MSdYwWSUYLUvcHAq5mhD8Gpr6atMLo+1Nzl55UF
0XeRJkOHaGzfTbguEt09ynYQn4xY6w/YQ1bH/2VWkGiZFjnOElZTBi35VRwE5zjrEemKVExYMJHY
tV2bbOyStRt5RpJoFF1AMrxr49V9GuYFVBkvzRPrLg3a/Kj4hvliKLjXDlEhvUjFil6l+HiSgwZM
xPDTL9fn+x7QSqOVTTq3wWjgUne83KsVWHdEQUmxWm20v9NNjLA6qerysVHTuDnhQdpmN0MiQkS0
E66Ph1Hri+lQgH38XggNq2XdQo5hY23WLjHq+xZ5yvxMWJLJ1SSbbKJ0cCaKdj+R0RiQxk4D9bPt
y+aOah3YY73vrY285A2ctDg65IIwMYXLXntXl4KVhLa6o0RnYK3oh1RAl34Wwsxei2FUv+MpWj11
o53mT/ibYTTsVyru18FoxSNo81oBZCWl/TTgL/J5oh+ALyRunq/QVrp8n0+t9mIgnI8pZl5V3U41
ekXskefQ2oNjhSOW70pZn7pC6A/U2xu5qwiKiPu3sf0MgiE1z0bVOoBBkUx29sh8Nj+A8OfpHW7O
6W+H0v+PTE/t8ghHIXF3A3ZY7T6FWcqfxzR+iseq+q3Es+1c0RgF0iWIQOKalIWxgVdh4TckfmPx
2jhaoeHzMVbg2WMj++gKbJy+NY5Z3PW+2xjPwTQkx0w0U3NX4bn8q8J57U8UhP3v69tz5eRffI9F
AkW8d8bEYHf2ZvKqd5GNFr+N/6ZIptt/HmlOloxZGome1FJWqx15zPUywjtUAOUyO5C1ed/Zhzwa
zI/XhxLv4zOwSDI0F11OYMXz3/+ViedNRRMJ8fVzV7jFnZz8AWR4XWwcoZWlg9LypuaN9Ki7rEzZ
fkdHyBjis1X57VfhJxFilRSHcpBlGynnW61ncWzITGgaUtYn43pXhMssvK3sND1bvlXiOqgLhbIU
HlrNzu6ddjhW5hiGJ/LVTr/xB63BfLXOovyA9nzwNUV3BHcC+hy/GqfGM6cTUV4eKVeDJtfdFteE
BlOPndHxTts1QgluMFqG3YKGq+nwgjfVx7IZm+5uMpxmusO82Jc7kir0uiK63L+dbKy/W4obeV3Z
1vrsOBF9qOIi+GahD/LND9T+vwgZumIXVA7gmZCO4i9X0dPvOXjR4GhRzgo/mKgA/pCJKZ4kzbMP
uPK0PA4n1cILC1n0l+ub5H0pmQYUiHfVBpRFTm3Ob6i/domPiGVYmUF87hW3elWhQP2gWDx9M9HH
/diWsn/EpyJ71aouKm8jNezBdfZGi2WBcPwf13/MSjgmlwHqTvkGOa9l7SjEB6Xtqig6U2KvP+Bo
Y+10wGnkfpZ9NIsYEzsztTaOydoGRmNgjsRg/omClwvQQ56SeTSF51Fm+rlvfGqqgV+eJzwVNs7K
6vxmNQswqySey7xcLUycEZngOY4iKopzG/s50HKbP6aR/z3jiOJNT83R2Lhw5qO+PDi81eYu9kzt
XOIlpdppUrdZ2Bzk/R8F4wQ1r+yNfPC9PgpbaWbe0T6lhsIML1dyhAgubX0Mz7oxGs+IKysa5OuU
Vq70sU20ywAzEPomv6rcR/y1K1HWtBpYmMc+w8lMSjXWTtXUVf/DF57RgCQ/7HK2+uXvCvSky+o2
5Kmqa8mHXrH7m9533PtkSrYEo1YWeu6gU/pEs59TtThN2G1UTlpX4XnQ3ezVrnXjVMStsoEPWNlH
tO7gBVHMRTdieWaRGalc/OmCc6UTrwZjOsB9349qPO79hDdaC3FqY+uunBK4WPyX6u4MR1m0WvqB
nWNKmIo59jwHYeH1aWlYJVl6Fv77FQmKCcDhDKacsSSXn4vEPoQr30bn3rLLTwjG4wKYpkKTpwnI
d7JR+5s35eJoAEqde0hUrCgCLiaWSHBqWhZzNKq8+FTxgnlubGe8g9amnkNesXemhbv7Hh8yLTpe
j3dri0oRF0UdviRruphpoBYjCjNWeC7jyj262GjyTnQpjo3O/7IxGQJSN+eTC3CxMcdEV4FScDYL
WjSPluq8qnXXb9Td13b/XOCk+2nMLKrFQQMe2RvT7POiNajNDY3fhMfQELV6c33d1vb/DP6ZGUTw
0JaV70aHOxQHPacsN/pdhyLPWYElVe5kr5Z7N5EYU7kq7p/Xh137XDxdeC9QbOAPi+lZOfQ/aAfE
EUX4HyG3YkyugXGEb7dFm36PB+VpQJID8JZ+MgduLj/9dS3HaWg0gVWm55xLwT/pbVPFj2kdBuPR
HmQgDgalZMrFlmj+uLoS2oeapu/nJvSNX2oQtM95Kptul+VmiUmSW9pbb5j339pEDpN+PrqKZJfL
4oMWRUioZWN6LkmGkNHwtSPU1nLjdK6NwnORHTtLYRJZL5fBcVveCJh6nq0+jw7xhNQJ2kvlP5/D
OdmwaceBcqaYufiwZRtS4pFVelYnKz2xu9ObGl8qL6mtfmMPrU0I9R3sN0jKid6L71rVTqw3fR+f
KfybhzJtymON//i/YosMmtTcPsj7oVLxriGfjRKfUBnHZ4zW9H6ny2qS+GZb6UMrA4O3dDlo9bFz
xWBufLCVagP6qPNbH4Fpm1CzKM7WDZZPuZnHZ80pzPQQJaH4FdeWj/x4oSTJTnXH7j4FCfKza1KK
pTNi9pce4Py28Uven1Z+CItgC44S7c9FxItxBIHGpUfnMpfxTQrb/agXOJ4XduJuxL338YihZsQj
wo0s+hIoXWLz2CvGgPt7pbQYJDrWT9oZWJraXf1cVxWSnpilbuyk+fdfXlwMCvifl9Csa7ok4yKG
oxkV1cuzPunabTPOLqYFUjz1oCs4Pwxb0e/9RclLCLFykgCw8++q7lUcIrjud9EZu8/c33f+GLxQ
3E/vmrHP7i2pVp7Q61Y9zDjd/+FbsrhsK6Y8JyCXYQDOgTXqPWNjLOzuY7WzMbjoxc5EcXFjqLUD
OmPLOTuzuOgSH5coFUl4xrf01ak+Dk5e3hZuJjcizsrHg4MAddF4U7DRFhNKR2OK0slKzrpC+RjH
xxufhsYOUZsRX7hhI198s8FY7BWGM4GHm4wIRudy/SwKQ7irR9lZxw6XBtXY6M6+09t6OJRgNcNd
rE3C7XF5JAk/qq2b3KlWCaU+sLrpt82u/5mnU9mRnrRw/yaexWLfQ5P/VWVSwyW2CgIoxEC8gnsX
b1WsbVXF/cODd3g0VSW29qXTi0fhhtFTpVky20Hgr1HXLjIDd02ppbCOJOcGv1jsLg89emjjDWCG
fNyzTuBOTKzq0309NKLGMlDLJB7xCpd/2mQi2helKr5MRiGAsbm4xO/iYqSiJdLaAS1t8o+vZwJv
onfLBWUfU/mm/QXCbLGgmDokilm08TnQW3QnEECxTiNtgY9R3ov0NA8/HMygac0jPnwjJNEqUe67
rMcFKIrSfa4g3HtrGlnm7O3Cre5iNcg2wPjvbInmnBJeN0k0rBIoknOE/CuHwDIbB+2h5VoL0KS4
mZrQ6nc+prUgdCUmw/dailrHsWrL9jHwB4GVr27gFhG1ZfqijVP6J6kjqd9ZmOWA6FflsDPTWkC0
xHTlOCsDxQe1i5yBHayWhZdSQVTOrt2l3d5xZmiwj/7hcMx8q0nOShx3W3CElcNK/IOVZ/PeBDG9
SA8s6hbR2PIZtNxNX0Qm3J0Ri3LjNl2706hcz9JyDs8ue1kiGK0Q+KBTu17dDPpOhGp2yPAi91xX
qB/cJi5o88n8IVNki7JHNe1tu92ifr/VopdbzoL1TW4NoV0s8cJNoBtZ0o9IakWZIY5u0IXloUKR
tP5gRYWLjzqF2uQuwUA4vskkt99+ipUkQqBtqHH9lm7v3rS99MeTYfTxtyazK6S4A5mbO5N6t3NP
L2Js/6gaH32vZxa15IyO3Ge1NZsUSewp7I9NUHfpflA6jJfL1unKUyGT/meW2mm8s3mkFQ+OM7kP
1oSiwaEOrfpjbCrxN5wmTaJMKpKM/9vQ8MtlNo57pbH7eKfoRvPd8Hnr3k6hyPony0Bmcjf6Y52f
O7TcKMtEuPrSyFSHQ4on7KNqTADIbZcLcOMCWMkbZjghoghcrrwIjctTI3zfHtIgnw/qKO+RN5Ev
M9fW060uub0eRlaHcsmiZ3TWfLldDqXJnlJNmyheSd/1j2k3rzQ/k4gOPhby14dauXDo00PNgPw2
+yMsZgVcVBUYjLkeIpMDEiFmLg69Vgd7JcGAkGRS+XR9wJXCIiGBziwtUwCEvOYvJ+djaPd/nJ3H
jtxG27aPiABz2LIzRzPKluUNYcl+izmzGI7+uziL/1dziCZkLwzDAlRdxQpPuINAg8SFxIDWY2ID
OBnSHAXTqqfP1ZfZwc3b8IBWLr0n+phPDjLhF6Od9J3obCNwAQpGRREoFri0dcjtRFOe0BThh4Sj
getsOr+gMNad2ADWS9er4xlJTOdsWXvlzI3Py8Dkp/DU6MSvNcodSr2eUS0nVvWKc9gmeM7W0PZV
KYzLzmpvjgVb5JWhSZ9kFe02FqqXHZ7bN51Rn80iRuc5cYcJ+2Bjpjts5+n8MYmlmflOrdLjjI2x
j7/0gzL/lavoj/JOhcP01QgdKIe8p/Z0hBAXlzv7cOPG5klS0R8FB0WZcJnHL2/SNIqBrnHk3Vyl
yU5pnM8BUn357fFybATkoGT52yloLySq1fPsGFaeT8R2t1DPdOGP+lT+b0q9ZgEc9F4w9qmD5L4V
xXvR42vgtrqlCenQLSbIhTy0piZRaBzwsyo50jP3GGhSWsdWkrX04rXcfDe3ofiY6fTOqlJTn8ZQ
6KjPob2Aa5JivlD9yQ6tIpX3njEq59nt1c8CS/IrkBrlT8Nsx0uUKenOar3iP9c/mt7sgiMgB6Yp
ff9RkgyNAA+2z821EvmpK3OzRPOvnVJ6dp5Fz8QdHNNHKaqycGCW04/Risd/eRW6T1h80TvGm0WD
FBoZHWKBWmjVhDY6gsihU8lvyBnr9CqdRDl3k6PfeJQicXWrSfQ79+nGJYdcEu804TtBwbqe1nt4
mnuRoaAYnGW3ZM6jy1CZ+b/JOKZf4lzRPj3eZhuHjgILCd9SNgChsFq3KK3R5eoYT4dT8zOzhVEf
Stk3HwT1hHTn5GwOBjwRafuF1r4erAsjwuTIVm7T2CdHai/RUaCAdZ2t2To/ntfGIWWcpWJOBAns
epWdlOnglQpeKrh3QlbVZpSxysna64Zsfi3AiGwR/OXfOLK5lgoYJ1oe2gyoSlXP2cmkNnIRwGiO
UYkS9+NZbS0gPcOlxkvHHVea+12uzH3aVAmA0jG3+6MFLuekSJ0cpy31//CtYNf8v4d9df+MoDui
USRsRL0QZzpC3SH07PirCGPt9PuzwmnL4z5FxuGNJpdD23OAmhFiS6jCf+gnoznodTxepdnJnfO1
ca1SVPLIeUC9LaoYqxVsOj0BreHdchSxT605Jy+47yZHx5r/qvvoX7PVhp2HbeOj3Q25eteGYsZM
xJq9G3JzleGjtzd+LiU5BhFqu9ecX/b16h7EUw7kNqwayBbrNlmtEf2rUxne0DkrXhQ3zJ7SujWf
ci0BaiZdyy+k8sWR+fRt7GdnJ07ZmioQJ1s3l1QDU5P71eV/zl3bhy4MKTUN7KinToc/L/5Cw94r
vHH0Fr4nKlKLMSlKlPdDTbCvtBbZjVsple44Vwi0DEaHpp8ZxwdyOXtnk26NB+oOur6H89Qbwm4P
Q7+XRe0hxCWTM3bw8z9Da303u04PYlt6OwnbxkqCE6D6B8sbSOz6+Y+1GAWbZoFzRFH2jvsU7mjc
FZceDOTOkdgcCrmK1yeHNHt90ss4zfOKeIr7anhnFNb0QlnA/tC7Rrdzf21gqBaFFkRvGI2zvp6W
ZWfCmO2Qa5nI4zyVuP62cZpeRtr0F0VzJiL6GRVPN6peGqPq/siHtDjoWqU8CfTJfj9PoiT/qkq8
cKLWpBKjnnLoANgaz47bnqYiB1TtYQogqEvuAD827h3UxjgYy0tBFrNKXmRDaOrIUbl1WTm9w/pY
XLVYUc8NNjmnprU+jEqZ/PX4Xt14AxkTbUFAvgsuYvVaIFqaZfo8KbekLdCXmor0IyWyZqdGs7V9
fh1ltX0qNS9txCiVm7STmOwcxU0/8erYr2MJPujxlLbqGDRqqBW7QJDeYj36xR26m6lBwStx/nbS
IjnVmNwfTQh706HzKtxztXh+r9Wp6Rzi2QCoVYd70gabK0tyRVl+gSOsvT2Mhow+MQhkqknNAqRj
s8DD7GLntGyu7HL8gVugj7MueSpq4ogkr0TQGhaUxKw2fNeKuhfPy/9DT4fl5BDQbsFbYS0pPYDX
S+oaiKo7RgAcda+4ZjL//PjjbZ4BohbOPZBbynn3V3ZnJF7jhovcAa68/uRMqJLaqXlUkr4+yCxu
D30a/f14zK01pJGEYRMcJrqty5f8JVkDq6KNDmKUgTmJ9jhIvUSyltVMw2yPqrE51KtuM7CGxeD1
fqiSmzNLBJuCgoI4TFOKtEWr5rdQEe358ayWv2r1yiOqRbUQFjwl+DXokzyoKVUUk26dNmeXvnfV
mzP06XloteSYI3v2nbzL+tqhYrBzZW7t/AVpRKGSlAEw8/0kh5EaxeBxp4RR5V1KM0+PTtxPe9X+
jfnRwF/q/Auodd0zTUWkDZbLKQfWa9+0Bjsx7C72cBNbH4zL+DVcIplf+6fr+hyNmsX1X0h1Cma3
yX56hW6cbGfU/sPWJ3gAK00vkHrSatm0SW3o62fKTZS5e1wQKn5sq/0FSXF5ThH49POy3FM+3Dpv
NLuAYS9RBO/A/bcCLeZFDaJQgRIO8lDm2kjht5Cn1FI+2u4ErB4a0c4FvbWmiMssqSu3Fsjg1ZgU
KyIdIm3gaML8nJZNfDCNovk5OfP33z4Dr9IinG7aeW8Yinkya1WbgCBSCl0ISBBm82RgfvOyCB0U
fozm3We7M6v5gp79b4u/EpMtIS7dNcqsb6JBJ+nqAaa8CKwRkKivNSpguCRHWOzxJDeOG7IT4N5h
bfPOrGVUzDK0o7q1RCCbtAInYg0oicCi/vF4mI37ZGEKw+WlAgB4YJUtR3mlT7MpKallGALSI+1P
NPNinzZlGDSkDgdPwLOLs2ovzdyaILPjkJP+ka6s9qheKZPd4n56a/pcfoKGU0OLwHrt8fzeKlzw
vSincQgWdSX7jdxWr9Hl88zwpjTWjLmLHtUU5x0zsk5oVMfhAr7VP3F26d81szZWx6adZHPJs9la
qryjrHz6QZ13ZPWApetaocVnO+R6hsCT63vN1a3SMzcSqipYNpJcryu+YZHUqG7BUo2ixG79vGl7
dNsVHE59pZpmSn9DUTmnPPHy0IfzgaYj7K2Bhsls9M7BaAqj2glhtz4VeEDufPQIyZyXP//lKS3d
UVhJ6YW33FSnl1bxRqD2415MvpUicEDRRIVX7pBHrq7KEnvTDJ1a71YwQxwLsXIc9aYK3AIPGGFD
oDAyRQcgmIsX+sGjj3CqxM/NQ2tGT8RlZ+cs4evqqV2qVWAUPdp0bxzzBqtXJFeNe8uUKeVxjcAL
wPq24vpY2JNjXxtR9X+pilpPfqiTo5wqrbCas0Ff3/VTxR6S2+OftHHFLtcd67NYEsPQvv8OXL15
M1lpeEunODs3tIzfGcmonSmYd//hkyNcQOICrRjD4OWn/PLJ87kMpTfEnE5HjU5WVycnZaz36D3L
F10vMVZQuEoAP4FQsIoLx6kIDVwJlZud0tOP6kpcpaqlYF2aEJeh5Ofvrx/F7YVOtAQw63zXI4/G
EcGB3m+P5kFt7O5aFTLxdZlmO3zpjRcYwxLSd74VjvVr2C6liVrFXEi5KVMcXlqjTRTftJvqnWxn
yyASjTQDK+Fo/uPxFDfH5XXk7mCWaOrdf7cSt6YurSyyJO7eS9MrTeA6k3gKE8ykELw2grE19u6s
txJcXLJLVEhtF1wDHZL7UaMKWrsGfTigrJEY57akFn+IMZyGj4V3lXOAhtoHvStGw0+MqPnZ40r6
03Wwz/GlkYSEJ2pqKkcoHs507QDtp34P33jRsWqm/uRG2fBxmj0FXEKTjoOvxT2SlgLXtMqn6Yhf
WJmDrz13pdX+GVaQag+NtJvvagex40PrSXnrSnBc16Rq0IuSXGRiJz7eekmXsISqAiEyij33a+Bw
Q8d1VVGhVaJy9OPRSd/VU+WdayehUKvR0750TWb+PVpVvHNXbV3QVGyJF1w0zWm034+dWfC1C60O
kTnV41NfG90lj8M9GPXWaaVaS1vw9V1aVzLKnE67OvBiK3WSXS21UcEzNs0lrKweTTMj3akpbqX8
xAb/f8DVfddUUdZHUsXAw8FZoInb/GCUs3gvRqBw/Jfnm5MSHTMwe74eaiUJCY2Fxwdqc9JLAMZ7
RP95TdupIgcVFWhfXFG4cYyEpBcT8euDKs32WSDksnPHvz3A4GYZizCaKBqQ1f2nLBMgIV5CvAKp
bz6Utqc8z/k8HLypdw9004wXXDblp8eTfPuw3A+6it0hrQHnooeMVrY2HDjM0Dph7hxkn+3J9S0B
5f2Vz1BY7gI55FXl5r+fn43SdiZw/qGz3oiPY+jFh7yakOZrclhNmd2WH1NB5c9T2vKo28OexsvW
VBc2Ke8nulr0Oe7HZ3XBeHQ9sPW5sT5H41y8c/u6mm+dRJFp5xXdHAzymr307nlIVx/T0gcoV4hi
BFXlVYEzW+VVccLxAxUCfWffbA2lLw8pWAwKOWvo32iKyUyaDBin7VXHLnGrowZF69SmZrZz020N
xSD4Brkuzby1W6TaFJUqOoin+BcqT5OmZP+0huyOzmTsyfi+PX1wmZfYneIClX5vdQNkfa5Mi85i
EJEyKy3PhWUM4pyGQ3pEqns+PT4HG8E34y3HnMQOuZO1NV7TJlMsBjsOTAAZX/AeCjHKDcHdKrl2
kn2P1HJrG+c+EdNRKHH6rqp6IEWpZuzUQd6+JjaILYi9rwC9N5QHOxsiWUl+SDh0yQevtLyDYZNS
G+jaH8xxsvy4VkAiFtL6uLMGy6Zcn9Bfh15uqF9CPxSOMkv2UxrUs4r9mt+3VWedVCtNn2d3CGu/
auZY+vTj4efiuG4EPWlXFfRZqOIWHPcdq1cb9c4bt/EaIJcPVxNnSEI3Z50wjn1hL3phYIaLKToW
+NFdOmWOzwn+ygizZNWTIdvk2Ek0m8e5iS5JOaj/YesT1jE3Ct/GG7Gd1tRaXWGPBGlnOYewaNTv
Wt93BztPjJ3vsLX1XXCBZOcQbtmU959BqqImvYRfk1bzN5QKCvXgIvxyVFrMswoKIDt31eb6EsAw
EmKXEGBWN6MRmbImcoyCMOmzsx5pJL7xlBv+IvaIrn5onqymS55KXYveWzVFW7nYhj3efVuzJpJZ
8AgEsMSU97NuwbYUrRjiACca9y+16ez3ckqLM6I87ZNJBLcnL7Y5IMU5VCVB1rDO9wM6GhYzmce9
qblsLStXs0+TkuRPzqBEgF1ce2cbLxNYny6aeryASyb9RhmqjPrUqHAUDvIeIQhnGFCRLMDM+UWf
TOS2Mjw2iWnsPPCbs+QULiBQ6vzrKkgkCP0TTCCCBkPV72MVdRgKRsnLYGH9qaNwdH78Gbde+YUC
RKEa6DbYnPtV1esmV7vCjQIYYrOfDSjdaLn8PtkhOtchFnTgrNPDRLrsF9n0z+PBt3bycm6o74Kk
Ua31G2/Jkjq9V9JuoEfV+RG+EONZ02BZX5TOns+51PoApVLnLNAMfqZ3YHwq5Bw5O2/yckRX35oK
7OKsZKLkCpbufhXs2hqjbOxFkFHz8DP0Cz5Xg6LuhMmboyDDAbSXRxm1kftRXFbYzVyaRVNcG/9A
I/1aF6P57fGavlIJ13MByoW+P07ziHGtQhmDwkfdFzEJLaLIo283yfyjGrz0LzSoqYPGc9w992pV
UVyjWBCobuT8yRnO0uM4jXQDIaA0JqXvjg+iROHcYB3ItvS1oiLQRDS6LI4pZO7u2BcSLMhYpqmy
97wv2+7NJMA86ZQ7CQ/WoPJs6fHHucYkbLP2DsoQYf4+Rq17Kbs8Gc9NM+O8m9l692fbV7VzVFSZ
PGlhWv0tuj58Z5eZmx+JCtB+fby+GwcUexqSjNdiwZuYaoDgnhWWAhpLEcN5rDvjHE1D+I+Og+PH
ETnvnXt2a9NA0oMFx0MKfHa1Ndk0jiJjjogOZzmw9NAs/B6K5YfH09pQPQCbx5uyqIUA8FxnxQjr
KBEFMRHkWZK5PgyO6O8otM2vGH7Wqa/kIVKG8KzE33rvaOOzMhn5FXGgRh7mmuLQizGVqXPS8yUH
ghA4fo8cG5yAoReuONag/ZCqtTK3QcNHTn8iseT8aGTSqRdt5AY4IqFb53445/nn0g2nePA7Obnd
dUBZwTuVfdnCC4Cq6PqzCgP0PIym1VyxlZxmfzLL8glwnIe1htTSz2FYd0qgJVBCuzbXv6tR0leU
aXvRXHQQFH85/HXp/7oILjPI1UY4p7YieDpBs6jF552V3djKRMYUzg041Fyx96fe0ee0nKcOPqc6
GYFae/bL0LbF9fEoG68VLUW2x3KPwZ9atu0vsaD0YnywXRpJVVKqT0011E92EbdBNqf5CyyZr14Z
an8+HnMjvYBiCGICZhjv8vpF7mTV6nnJUYCTjxVubua3mvbwESGvPQ7z1qnDEBIRKohhi5jN/fTA
DyZZPQMlmuryZ+W58lmN0ukztqXe+1B4Rf/7pxxBs9cUA9QbDdz78abQFUBNctADoTHpvmZMlfCV
wh2oXOHOph+gBanJ18fruTHJhW1P6x26MRfMst6/fEONPkY99aCru1jRTvOg/3CiufXtqUKsESv3
nZtl4/MtokB8Qvpji9fc/XC1E7fwWuhf9A2eY/4oltucqB7n0zI2ktPjyW3cY4sU/PLtkKIijrsf
TZhGJdR6QYWUNWoCauncgBTumacth2n1bkDYNhaQBCQ02oj3oxgmNN7Kpl/cqDRZzmOLnsAfTmWm
T55UzQi9RLt7mrxmLk9VUwr7+HiSG0sKHxUoPgUhpriOZ6ZEWriw0EOuB7M+6k6bXHpPDP4wi992
SaUdR/gP9dSgB4/E3P1Ms3ZKInTDQLXUsjw7pLjPqFJr+WEopnjnCnt1fFwtK2iwxQjtVVR97aAO
KdNW9NnIAiePEdKQoQZB0p5VS/qWJRvbj0k1fza9E/+FNwNGMKYmx5S2W2b+m6ZJ/czdW81Ho4Fr
d6pSPWMHiMiFzBY3pQ/pmjIyBG+QCh4cb533vmt/aFJX/zFcgX59UibDZ9dJ5njnDGzsSoRm6b1T
xluAX6tgyRx7ygijkgZV7DVHm6N2DN2y2rmct0ZBYpb9SNOMesVqV5o8T9YoSNQtc86u1eDOB8+Y
5p3NtzUK2FyqEUSxvOPL2fjl+pgELnWuIfFEyqvuXQyN69CW3Z5E+d4oq5u4rxlm0NssiC1gEsZo
R2fdrtWd22LjIHFNgB4jkkUBYA0dBfIO+RLuRlDlqnIYDIpKdOnKswl6dScqf3tlgIOgg0bPGZVs
akn3y0bHeWzbOUkDLRRxcyDlaE6hnbufpGbn4mgMlnNGF/hqOGm0k8m/nSXDIqe6qAKY8GZX+8Ij
ZLTV0UyDuTCLwMLs2zdMOQWR0u+Z1G7Ncmk4AOta3BHWMoq4puRYayNxYGCvkl+iNmn7c+OMrjhk
BXzyn7ojodiauREG3ThB4Xx8M26OD5KTEiH1OmQW7lc5btKBpjWr3FVWgSn8IF7CtlN9t7Wiax6N
yUtee+oZ7la7M/LmIqMqQ4ttOYLrwLbDrh566TLyrGrzoTJV9wd8O0v4rl7t7du3p4M0mheIfJpo
hbfyfprFUGV9m0GGjcm2fViQ0TsENPrL48V8G+zB5KM4DyUaLP4byEliFAPd4ALKLbJ2BQp6o5Uf
oeW3Jb7tNZdrHXXhs011Zq+ztFF3ZehlxyIA/CoEfD/BRhVF3xppHpSwpr+GZTM+Z1liqzhVasXP
qLPkx64tnOOYWv1TaigiPaRFVuJn7Q7pXm609WmXdAU7HXepX6xuPAHkOoEGnlEArb7UUe7cIivS
j+jARl9+f8WpOxFUuJTdeHXvpw0MWe96O8oDoOsZwmue+nGC9Ox7WdV+aby+ODtgJXda0xvlkaWx
TxNkIYET/K5ep1bWFHhzkQeFLKvzZAskFzRr/DC4lnbsHf2fqe69S9p0CCNmbXGiMLLXMd7a0FDM
KPJRXEHDbXXdx8oQQo130qChin7pa9c4JAB/T4+Xd3OmiwINboxkn+Am7tcXYw+hqaGVBqPXZB8N
IHeer+qjl/iZVkXaeZyG6R24k+jk2nFe+kVlD19nPSz20MtvY3AeUGpArDiyy+Tb9z8k1IfO7CHG
Bg2g99mvDGf4UaUQLP0aDdxToaV7h3lrhalpouOlgWBhI9+PSKVaq602yQK3VOYXc6jtYHTLZqdI
vXlwfx1mtZeavjC1nvAjMI3MeJ+Q4wdoDRp/j+h7PnnN0Pzj8qw/DS2gBNylQ7v28XSR6aHRJcTu
x997c86wyylyEru+2dgjlVWR1yGfu/WsIoC8FaI/GoveOz4eaPNz0pwlhgDs+AbUGakD16fHsxea
en22jH9MK/6h955+KDwU4x8PtnEtQzvBfojiLY3oNbWm79RROKmRBOmg68mXVJHQ86oOUv+71HbC
C7YJ5U1V+/H6eNyNScKhQ0pkuSxQSlr+/JfArzMnk/62hTB7ixOOL2dyBgy7KZnFeto+6UUvd6pF
W+eVh5yxiCbowK1vJvJ0WcUNZWq7GCjM+0M96PU7V+kUPItd2t6zqkvjLKpZoE+fC9UJWqSPunM+
iM788nj+r3iG+/QERinRG0I8BFJvWtVtbXbg7tokqGXhfBxLM/mpeAY8d0BE8kqaEluXLFLiZ+pz
VX31Oic+kRL3R3ts4y/tHNGbQp9kJ7rb+iz0BSGnc3lD9F8OwS+fBd0SPWVd4sAF6f0MRbc8Vnoj
AQGW4l3k9LuiSMsRfrMMMAQWr3obFsx6QO5wWj7o17hGX/hZFFZHGU/mu4Y++qVx7PpYRynCJpPe
HmxDaQ59gZKDIrTvRKK/z+IDZkn3DxrB8lnWqH6083vTpCwVYLgnLTzJTCU/W603/VE3bnyUvdne
vEoT/c7VshFogudCOgi5DuSDvNV1KgasIdKcbpwQYX405yI7Ni4ulCcLz5t3svM+GInz24aUBPBU
iwBdOrAgobvdf2oQUJXrSI8WoBqiWVJ1zos3l3v8to1wh1EW5VLYkUut9n6UyNNzj9wOYU9LWcAY
ojnP2hQep9zdk/LcGgpYK6V3SDqgZFZDFQB1UGZFX8ubBzhdddfMEskpD/xWLs09j5mtk8KMFtsS
wPfkYfcTw7B17NtISYJcxXIUhLiOTGfiXr05/jGDF/v9R2HBtdBvwksP74L1Fknm0owbPQn0Nq9v
tO/dYzEYaG+0WXpKQqvdCde3FpMPhy4qLT0cE1bnskAmpdcVxpNDGwXREM6nDimZYwmSdyeQ2hxq
Ia8RuSxcmtVGzLRxUmLU1QMlJ46qZqww07HVvnW4S+2s4vKr728bmhK8NxS8uN9gst5/tLYVnpdU
YxogZk9ITLJ80jsonjt3+/LXvBkGCyICb4412fL9MDAibDa+zjANqgV6k6QXMjDzVHnCRabAcD8g
6lZfHBQ8fUUbzaNtNs3Ow74EuW9/A+IaBP5g/dcsvTHp8KOYCIItq2fDcItfR6lM7xK+92GovNHy
uc9LP1YEBg1T4vz2ncZSE1mg5MdKQwq5XwO1EzYKey7hEroqOGTbzVPqts1J0Lc89CCafFnN08fO
SePz4+Xf/MggcSn7YUkMy+F+5E5rcXF0c1Y/j7rTjNr6pS1M47d37VLWX4i7bFsi4GVX//JSQnYo
4hrnu2CMlBAonaYehkZzjqJtlP+wlAuvjT4vYSfQ4vuhmCgq/13FUGFXXgfH6c6dNVa+o84ehLBR
PYMOHc5W11q/Tz5jljD4KAACqXuzi4QhZaEYFuGhsOsJ5FcSfpoROWuPStOAOv79L0fFg57hInuA
g839REdRZU6Ku0oQYjJl+JiZuF9qt2v3BBDfvrfMilgX9Ncr53M1TuzQuJ/jMqEg0DcSTbIq/epK
fZbIY7jjE+1a0n5+Xib8zDTCnbTm7X3n8uoSg3I1bFC+LScO87JIk6BR9TzI03E8dq6VXbvZ2FtQ
fdnr61uAQA6oArZvCAQuZ+WXXeqYMqs6D9fveZ7r9NNi8I6XjSFmcdQWScJvfAelv9qh1GQA9wTj
mSEZ9OlogLwz4KOgZObHrllFYCZxAJiI5PXTaLVue83muf2zG/UK35G+kggtTqFN4DyN8VVVpRH6
82RGxs69tkHkYPlI6hEmprjBEt5PCVs3rW6lTIIIQNb7WlT1GW+S4aAUanSulDw6IGfTHGKUHp5d
a0BgCSbNv24XAe/T0J7//S1Ltx/1bGgMlOGWD/DLAidd3AvLQrUU0GL3Ms5SOTh57uxcNltX2nKJ
Amxdwo11iQ7N26joXJAPeVrLm+U0yhUpMnevkLC1M2FLYfDMxgRXuprMLF1ZajZSyFWj2cdIje1D
28H/9DLh7NC734ZPVPshhiG6Be4Dfsb9unFTDtBcECqO5qp7RoNdu2Umpc2RjXicDXf6L28yzWz+
4VlmKVdRRp+OqPyh8Ed32VB/ICk0yVPnFNJ8yjSn0LCRH6zaz/CFynyvSEsEC/vCfa+mHayox3tm
a5nptS1KoUQhb8H8XSwUd0IxPIJydHTNJgyixHPOCTZ3O9PeHAq6E/09RkQi736ZTYAoEM7ACJcQ
weVRw4pWex5Q3jpgtEKr+PHEtj4qOHZKbqBguGJX+yfCxkR10DAKRLfQq8BHPYkEuIIXh+ZPEJ17
WOGNlB7EGbECWMmlnrpWetUrNLspzeFSEw565uNWkj0ZnWlWV3Q85/QwlBQUkFoSX6YiSuoTrtfi
mo6VsVez2Vhn0GgW+9ijX2Cv79kWE3Pcoy2SqWEeD7k24/4CCiG5ymKof//9oFK/1NKp9SGytNrJ
etbzqfGNCcBK61fbS5qT50DRSzUoLY8/6Ma9Q0+YJABShkX+sRpKDI0ZQVVk+5SzesnztjqHarhH
btmAf0EnQiHE5Vgusker99iYRqjLsDECG11Q08dKbPyJB5T2F9go98XQihIfiCHUi6e+lBVyiUat
j3/bM6fmhBx49bVsbDv9OlTJkEJEynWJ0Kg+VNcE9KP0ExLdxscuI13QP65zMqcKe9XHS7W1A9Cn
WWqiC0VjrXRslgXXHTrOgWIb6cGqXc1HxDm9pnZm7RzqjWOGdBsrRXTP9l5/lVzGhtSHOAtK5Kyf
NaXv3APF0Op73Cvj2TDDSds52JuTI7OmYUH5k3Ti/hqJuhnBj5xgV7fU6bnHpf1SK6KDZtF7O9H7
Rmy26ORjZUPMSca7ehiqqZwl9ED6RK6IPyiFl9zmJrXLy5KlPkO9oyo3J/W5gqm5hw/e2u70NRGu
BZJEMX01NrpU4Dxyxo6RAjnhs+WeOgsX69/fKYutDI85FyXQi/vFLA2phd3Sb/PqvLZ9MFAW6sNK
8j97NpPL47G2tgrJCegVuGM20dL9WBrSsqiqdxluanZyivWoehoV8anSZXksHHfYkRfaGg73ZtxO
SOZJjpY//yUaGtAvqgaweEEBdu7Y8s78IXrI3Yop00tuWHstrq19uVj9QqqgC0Fd9348Gj28Q8js
BSJyPs1h29/4P189vdzTz9vaGUuxh5IZqSyZ7f1A5GQosgDoCtRQhk9aJetTIvK9hvPmdMgUaapQ
kOOw3Y8CRrvvTZeaUjcJ54BdNJJJlWf6M46KXx9vjGWTrRKDpVcEVoHHAtju6spNZQmQqsrSwG26
+axwK9Iji9z3hTLnl7Zt01tWh+pOc3BzFT3eLkr/3JLrs10A9qtrkXKN1ITIliDnUJvqn8cz29qD
wKJ5ImkZLJqN94s4QvhqdIi3gSEkMJ2q8VGRns5ikvVR0YqdddwZbd0ENOuiBdiCzrIsY+tdleV/
J3Wafug4eIcKncjT48lt7RDqKbSxF6kicqD7yXn6BDmjEGkwScgKPZCEgxLBYRVlpx0fD7U5MwxL
ABjpizLL8lN+Ocv45s7oI7MZTUXxzrGhZ1e9Fd0hTmL11ESjPD8eb2tzwMynfggSlGL46rsZ+uw5
hUuVA//Y7IxOUxWEi0jz41G2FpByNO8UAkiLJ/D9rCqzLXOvL1GRc6V3suDynibKglfR681/+FZ0
Nag38m/tTcbhUp/NBpvLUCR6fC7DODKOyjiPJ7SkZb4z2NbXQraHbQE0Eo7u6qIvxew0wsizQIlU
SQM6Gg6xg0a0OtO6c8p2D6GydX9QoQHCgCUZYchqd4BKgb5S8IhNXl58bfKu9dGvjc9x1apfVQw7
T3qs7CFcNwYlTFzQtDTcl87Z/cdjH+ZNuhSlKa60QZmhX+xnnd0dJrsTB1vJcYLrm/bPx1tmc1T6
UIu+FDWwNflRcXRsSJw5CdoCO8KYzPmS0Y854znjPDm9VuC+VGq/v08B/8CGoHLDP+unoJLeLKuk
YdCpTV/6Yo4+JVqcHnN9NHfAZBtHgnyfl4A0kbfntQv/y0HXncj0ZIjP3ehEmnsO7ax+L1IO0a20
SWl2UoqNjcp9gmgW1DOYEms2+YihSWZEIXl4mjl/1VEdXmRftxcrHpTWp9867Dw6W5+PTJvUDB0B
tEBXjyqLOBdSYsMIt045xDF2KrqJzK4R6fJcgKQ/mCo+go/3zBJ4rJ5X4lEqKIthHynqalC9dntp
Y6se1IVWfXC08YX01T7HDt6ZTlTHl0kU42XEBurL44G3PuZyhy7qfASZ676NVjR9CjCF4iLyYMkB
Cwr6+fkAFUradvgfviU67JgcQ8YiKlpW4ZedA0wgjGzKREHviLw/T70wP1VGFVEDK6FlfYhANrs7
z9LGM0FjGvAj0umvei73Y2ILi1uP60KpW/oatldkz67YBeBtjQK3ZKkOg4imk3A/SmLXUKs66t51
blXHdFrKjZUsdi7tDYALNDZKQMhoYZ3FjFbDiGyokH9OA2m0ped3KIf88OpK+dBwCpNDivRF4bf4
ryHx0MfmUQjTio5zDOYENmu3U1jY/jnoT+OlQGhBVe7+53DxljkAR6ILA9SHkGV+KDA8f6fNhf2t
0srqzwKVcCxRlPya0eM69mndPYsR1cnHu3iryAtDgzSagieVpHV4GnljxsHVyKaz1GoOxNr5tQul
fZiH0ihZqMwLRDrNX2UziOtUWtN7FJPV56iZYhfzm+73CbNLRcshKKfhS2S5ik6w8LXnoqTO26TR
zwz1GvK2pPVRbtUvQ6LUO/fHa8ljfYEsvR5KSdyTgEDvP0XLO1+KjA2o4hYwnmbh0PCxZzvPT3Nd
Yk8h4ywagtFISw2q42B/SqwugjVsUcs/jE6lfdM0gcK66w7/U4cow8qg1WV3wLC9fU6rUGRQQ5FD
9hus8ZyLnEfxMdbGzsRtvquewjKdVb/sEpHAHmnLP82m1KYLkRsGDPTXur8pStfRmZJ68wc+i7Hp
F/ROouOUebF7LSx7io+5JsoPTZ7DzZsi5Ha/UYQjlIR+Pp/mrjfFdaxLoX3T9W76goliu9cE3TrG
7GVArYR7dH5XXw3FJ3A9lk10riXzJ8up0/cREIuda3DjzkVHBKtVSrn0P9aiWoih2JOYDFQu7Xg4
tYb7c2qj7kzWUe081RvPCtWxRQTPwQHvDUBFpKV0kLKAe5pnCNWYUZmMt9xtsxcVsYvKb6O8AKxT
40cyaUls7IToW8Mv7TnA2IhDEmneb0oxu1WbUfgJFOrXdK7BCSV1W541jDOuKOXZlwY3hZMegZ19
fCFsLTGqGstNwOnDr+l+5F4IbZqynHaBmk6nxFHcY+SE6aVs/o+zs9qVG2nX8BVZMsOp3bwwDCdW
4I+Z2Ve/n8rBVtpttbVmFGkORpPqctEHL7TFxqUs9sTi5IH2pmwAoxCtsGX+iLROKkfNEFySuWkv
stzWp8bOMi9rgvEjNJqcja5PRyvE0dGlO/x2sialDIq7XDMUswg6r6eKGcaAWbkM47ZP9hCD5sPc
ztCb2ibasbIbH3YlOqI7iLCPSCZJ8xaj4fFeoIpZ++c8dtDHkoz+0cYXxKvletolNJz34SAHH++v
5so+EtpnSEdSk0LsYLGaFFoSTMVj6IWIijzP0dwcQdvlh1Qq4//FJd0YHKNCLj0l2FjclelSG6Do
RhGHpGWpIxn6SlXnAx0utQyLS62gdaeOYfeO0gdKG31Qo62abAHsV3YUQfzfj0y/54awU6VY8nQO
bMqsC8q9M6fyLkF0+0ulaukhmtPyOAZ57zUWiK9+LLpv97/2ytkhDrXQk4QKJXQ/rjdUYfVxAo0U
11grkQlBc1zB5kCYbA9b99PKfQuoU6YZyuVEkrYYqszGyXamRDTZ+iJwcYvtd0WajxtlxvVhqKuw
Y3kal2IdcTPbRB+ABo1hzjM3m4LsRx4WW74S4tcubgJmw5Gm4YyozxJCEwjZG14lfBJDx3gq7co5
Ro2muo3pGLtimLe69avT+rtOQBOonoqF/Cec1gYsqJyccDpvpfIS2236YUz7rW7L+ihMiYSWmulS
aKsK5E5OsFy4NI2BQ0EwyQZsDBo0b38V6U/YQvpCKGMuZ2PFcOEBAIUXbdDbwO2VgsyrsBpYz4ME
HP7+Jl+bFWB0ETKBkgPReP3twkJR46wCqpbmmeTWJTjtsN4ULly7uIQMGrhsOgTWEj9mth3EfYA/
Fz3QpGfOlLWLEYt7nO2kcRtrtHZcK7mnKOPbRbvpXVNaEPA/JGKWr8IsObDKEtCaykwLcyrk1Itn
qXsHv/Dr/S+5dl0YZD2cLlHvWMoXsxW0kZgtumCy238rjLxiZlHzcQQ8vbFoaweM24KzxUvLbhSL
+s+Gj51es6MW22AcUelH1M6lVdPUM/P5cxu2X+7Pa3UwSipYdZJq87BfDwZf35a0RA8vQxe0T44R
hW7WyfahxAF6P/ItzvfHW9mRImKhcEoxH7cY8Sr8M7lo1tV00AoUb7J4OoB8nM4ztNPd/VFWVouP
BwmDawo20dJ4JGrTYZyUMbx0KvL0Y4MXjUlX8LFrhi3w5MrmR5jYpKrOCYO1r15PyJRx7sFUJbzo
Werol1hO0nhnzl19KmzJMdyCYuexZpN+dqrZ3Ljy1+bJXuTU0bWAzr3IlHOtUEILl5/LOKR1svOH
TPngx0Nc7uRQnQ73P+paIkzWAIeJbif9/GVhQ0oDPzcrM7+krO9emTR/l8hj6sZWKx16S/VPkeJ8
FMrHrmTkjldRcN3ZXbJxFFe2LKtK+iVqHWyhxZZFu77y67jPLqlaBOccYR1vBCJ+MDKHBKqPtwKV
lRUGL4mgKIx3UURebFlVLiS9IkC4DNoo1zvLjsKv8iipzc5S/InwJTJfmiSMdpMKkev+N185LgLz
JxJsIkN0VK93V2UPPOa+nl2aDMQfC+wbrwSF7ZYk00oECB3OQvQKZDMP4HKO2dwaEnzOSzr0AXLH
PSRawPH7vAHzVyFs7jV1k53+w+QIh8jmeUgJja4nF8Ql8mq1kl90X24eMr3OzvUQVxvZ4drUhP4h
1zbcN16o61GAf+plIk35hR6R8avpZ/XkK1byzSlFzaQPUIbadUOyBRVfWzkkjIktQVYx/OJowu4G
YuiHOfXxpNsntRWh4akOG4CxlQsAxCZBuyiqUtxcfEKfEjh8pLS4yFpZyC5AHu1bHTdFj/dlQI3z
/oKtnAREfDh5VKmJKDTxqf+5vKuWCK2X/Pxi+70a7KxeC/EClc3+a+MoYb6zNLCNHqaunQI+choL
43j/B6xM1yH2RMcDLJVGHnr9A9QG6DRCnvRzAvRP5cCeDpaW6icSOXljqLXbjh2DYA+gaWA+SzyJ
7isJO9RmrHmEfzJ3eiK7oNLqH03oxHjYVUY5n3quKLQ24qQV3ArVjilkt4HiShC//Y3Pv3LxgaMy
eM6QagNfvbj4JBDzJqWblBiuKncGmqSPuBN2GJIJr3JI2RuXzwobC9sg+MGC7kDl8+bCN9IA/jHI
j87x2+cmNo1XYv7KPmDfOhEjhOo4u9RCHfvQIB1tXrTUrD+YZYWG/dBaanyenEp/APKOKubbdwII
bGDYUPT492InZGpu5WbhpBezsPN9OEqItCpInaTNKG3oQq5tOlRVsIUUjXM4ctebTlLtdCTOQMFA
i/4Yvu482nXXHzQKgp/ePikKzX9RNtzEyztjhKDjR6qRXigEFLtJjiKyKnTqMnWyNvKQNZAg+Bd4
EPiyCT79IjWIpd6YwqjKLm3qx9+HvJ7ftUM6++6QOMlZGRz9aNZVZrp6nCHUYxfGfmgpqW7s6duP
S9oA/x3NBp443vXrjxsrueTEhZZdKk0ZdC+P0i7ZgXITcLZJrbfURteGUwRdSKR5+MYsHoMi6Xpb
DkF+W+K6LJIp/TyZ5o85D7U3P27otnHtE4cKS8RlotfzG3IfEfuLigkXl6Q/n6si3SJ1i89znYwz
ChZfolcC8G0p7QvwctB6O6I3gYzvJ/aJfCqQYPiOfoQeeHJodvteRqt+Y9VubyIa+LSB6CmBWAGy
db1qCW91XMWY3keyWT3PVh6/DE3RPJuTXgXHXosU9XD/aNw+p4xokjlT66SPvzTNsIqaxMzQKddE
gbGjJpDtpNJSNi79tc8JAQrCpSiNU1O+npdWcNk1NOwvTZUGp7oolP2UdfZzhD3bgdJo+0Gogr79
KNK4Z6P8Tfj4pIujGEYkKMpMFhvFueomPkdvdjpMl1Ei+FAjkPtnoF96Vro6PaBlGLgl3O58Y0n/
SiwstxLhNMoIOnEEfeHruQvAKzhU1jROorT2Emjdj1U2ZJM7a1VDgzYJcFoKLER/DjGn5yNeZFnw
sw6KEMi42nzpTXzh5bbN6l1rVr12tK0mEFl5O5vuHBa64iL6ptESGamxHezWMfY4b5TNUULFcF82
tp6eghCJnYMyzuA1HCUqLBSsylh3AwRipY3VXttTXOwkT3/bV0sGUWnrA9uA7hUl7+zoh47/QJy2
VfERofPyuwowNu81X5C86fq7AmqZFFwz4kspSVN3nCLdOUnEDh8DNTadg9r2sgw1P0zfgzaOOk/F
uOv17YcHSWwqy6oGCXRZzkbmMGgzNYQo4ffBWdMkZTcgM7zxTq5dCoJDAJ1VMNuWzbmOj9y1OBJd
VDuYvSkbu9ekVlGSD4KfcQrC5/6k1q5y6iPsVspbVOnFWf4nGM2RtiElhishK9znUq1p2BCF9rk1
FXPjbKxdC6ABxbngbb6hswCd1jhxFjj2MC13nWOAp0fFdd5HlhkKfeo2OM351H2+P8OVfi8TZH9C
bSEAo8B1PcVukspBLqgtBEY1+p4NusgbR19+DED5/jGypqZzqU/K0aDr67ikxbq/r+bZfsGuTKIP
kwf2r/u/ae3MiIRGVM5JOJZNigzFSLue+vDSDJH2Mwns/FXvQ2vjg6+sLQQY0lBwpSgELx9PyZag
pdRReLGN1r9YA9o0jtpPT2Ytb5kNrEwIJS+BiUSgSgBTrr8xgtUEeBLIibFwPipdaj6liLpv5KBr
8wFNSh4IE5tGgHo9SKClapu0WnSBS9TuCAFpAKhz9WD0g7zxUK6cQgXFA5tmDqEqycL1UGqYlFMl
oC76ICvo0c/Dy9Cq4ZM1z+qPXAb4f39DrI9Hdi1Wivq8mPo/x7C3clWaLR5mKUVGMYrMrzk8glNP
qfIF9V9747FcWy6k0Shmk9NBo10sl1Q6PfoYIfp1tdzRKFfGfRDP7cYoa+sFm1wUl4TBxxLlWQWz
0hSwLi/jlCJG25nlrpBUxYMJVm5k8Lc5tTADI0gUUoqiunb9/QoUG3EwoRkf1sb0K0GN0ut4605j
l3ZeKdnxo4XX1Cs9wS2frpVJQvpm1yPaLPQdFreLMdkzBGg0y7D96zV3BDCAPp9TJs96kDtb52xl
n9Dlo8gjCofEF4vr2qy1CWFmwSKQp+iACUTRep0OfCNPGql261xXN1Q7VraKSlGWlI3+nrBnvv6y
iabN+RiV2WUOpcIz+1w7Csea/f39v/YVuT/grIlvCHPhehRTMiAhzlF2qRudgnYQEhSjWuEB0N8S
xFgbCuAcoSK6XTQSF58QQazOwac0uyDQNf/o5SnwPfpv5tcIUt7v+9NaefJUA4SugZidKM4tYtKe
wEyPDfxWC3VIn5RxmGrPzxr1Q+SrUe6OqlKgqFqkx/8yLHE+jCHQl8vEohPc5HICQFvbY965HRdL
6fZhapDi65Lh1ShNXya0gLY8Bte+LZeKkIoSznxL+skEeaP/yx4axs7cRZgqfsw1jFOzUVbf35/j
2lCQD0UZXdAPlwVJKTHUMcksHoM2N9B1QZ7etUo93WeDBvLo/mBr1wslVh42OH8C7Hm9PYcWwdvM
xM1DHgzzS5OOioodVGOdzbQ2zvFcaicF0tBTnMf6Fgt4baKYowudDAoN1Ouux9aBzE56S0Zh2LBd
ikqf93IVVYcosoONs752u/wz1LIFmXZDGpSjQpPYzuJDHtvNYeD9+DNrEY5FVei/vbNKJVSwh4Cl
6IibLy5PTWqqMsrxMOiU4U+k9/5j2kRbCQp/G59okTwIIRWSUbBUXNaL5UNuJKKrAMLHL0ND/5iB
PZ8LFwK7BBG3U+VDOkeN5fq+mrQekjVGh4GQo1yCyk9j19DyPPMspZOmo1nZZulNgSG/a/pG+2I1
WWC5UGriGjeCbDR2sp425us0J/WfBGZSjAdj7XwMEiPPT46JqMNRsyuwJ02YF40rIed9SRUFP3gn
S3zZC/Nx+GPKuY1/S2HLXxUzd9RdAD7yXd8P/vukN+dmP1C5K3emOiqF68RB/yiNTtMeKifWvtq5
NPY7PemCystTbc52KZIBzq4xqr5z8eCVJNxV5/l5VLXSPJdDB8h9kMDaew681l9GQ3L13odGx53h
m4lyVMu6USgkzVRxe7TovCkqktRrfcka3clo6cDPYBXxVZyyvHmGaYRRcZXaKc5BdTH+zFAiRAWb
Qg9olDwYP4/BmHzilrLml8axaEO5gPxT4zcqlCNCEI0SfmviKhrOWak7x6yHLHKWsCQK9kS0Suxp
iWyne19OE3MvZ4GOB4UeqBr3WqRJXqHF0fMMPCDdYUrV/I/bYzQf1HSM1H0gSbX0mAxx3n+KJwL9
3WzrWf46F1XzoYwr8wndvSBzZ3MY69fJLMPSTWtz/mobifNrMOfp4Ixg6NwuAtR/khSzto65XGVI
Hw59/9wluZo8Dc3QDy6EUxDK5FYDqX1mJMFuzvq+QUJg0OeTjLVe4AYyr94eaX8r3SlTp9deOZgY
I5aUpJpTIvdK5gZpWem7unWih3wams6FBOp8pRw42F475sanyjGa3BWBs/2kSsNwMUplSNEcpgTk
yTw046kPi6lyc8XO9AhzlCZT3JbCZgXDpxzaXQomqjorSWhWXsljUbl2H7S/Kx39P9dPJcTveo0G
s9fgPy8/AM42PneSH4LFNOLcS7sctUUzoSXtTnj7Ba89CRUWoLZZSZ/zsVZNL4BPfZHKZv6gxQjj
v+Z4C88uUVvcsymdqT+PUVV/6qfGaF29bLUvZaXOygEFVrP4g6OlmnkqVhybdaOb+5Xat6naNER4
sTDXWoSOqimZBXKKtJjiNB52Iq9/mGqn+Tnruf0/M9TZUnJmJ6qbU7n9KZU2D5qPYpL/MOmlhvef
FGBb1/UVqEnZz2X6GwNB6P0XaPVXontJigWrn5Lh9SuApGblV2GH9CWenhfuHuUsxbLiAaZO355m
8YCjaAqEDhTbsqAzxmMzp0OFBnTlFO/GcJzOiuoP5Fr1lqfazaxgFYneA4Es8SXk2OtZQaHOA0eG
tOcPXb7L8mB2qX8ZB1Xyt3ypVuJYPh9WZhTpEbxZ0jmjcC6azs7pyFZD9VvYc/1SOhpNb1wmQZPi
pNGxRPyMVO56QkGE6FkcQH0ctZ6TVs9j7Hi2HRs/hBTs/PawRBNS9UIBDZ+K5Wh6W2qTk5P1JLDp
H51IG4490PfxaGojkWblRONZ73NlX8jKuHVw1taOFJI6EAkJCqGLc5NXwONAVcQXo8ErMmv1WnZV
xj3nUtu+XdnW+evDIfyz6OkstflzM5LbcKb8pyrw8hOVW8Vux2OD58jGN10J2UWtRNSJaNHSIL1e
wTIZg8SqYWQZXaa9gsb3PzqVY//KqFd9qBrldz2W08aYN59SMLE0OqR8TYsS5yLEaxJ7sCqoRJhz
TZHXCBh8GUnxfpKMn/f3500ZlcPGXgFiw8GjnbtI/ItUldtptLNLGKQ9L8HoZO+4vUwwh07cfi37
0jl2SVPwFE/j5zTtJ213/xfcxGL8ArAYNu1gweZe7lk8Ricdg1V+gV/nHt71PF3NPGi7tHR+9IGl
7W17TD3fz7fIWjfRrbho4EtRigA6zRe/XtlCicIhqLhCJ9kf95KWZ/u0LPujkVjzoxoZ01ZR529B
6iruFCPSzacjR6vsBkCFZc4EPNeiE6nOfu+qA1RynKEHI9jpWlvzQPqVXbiELoJXWeVVehmmuP6u
JnHxTsYL6qNqRPq0myeYi6e+Q07bzSOjCU+aU1mfsqYxB1wjyuQ7KIH0W6r6YJamkYdi36uFMu+H
Spt/5aOEtmbZ+4Aa1KhXUhz46lr9zEnqWhfA69i/q0OKdnurgVZKlw2GvUv8Y1JfA533rQoCY3TJ
C6zIw6g0dlzOQN+6QYFVzDMd2ORDjTyT7yqTPXy5v11urm0+IcIQ4NVFsZQO3fWi+bJU4Y+KvH4J
+MvTCUVONhKMG5tydRRBcBWWDqh5Lw6gbMWYaMlpdpHTVuX2jKSnOqu2RCRvwRBMhtYM4iwU3oyb
KmmEyrCZgiW9zJYfHdPUH/YEPvJujOKO9Vd8L0xV/SWM2gizOmP+HtaW9oJk1pZ0z80lJ34IRQlC
QBS8bgBR5uALJUNQGVGiT3ucjHhCpIbetKyNu8SW2JNcuRtxxdrJp0oHw4I/MAgXN2sxyc4sQCAU
Q4L8f4GR9edYCmzLJdG0Dr5e6N+hiMVPPrLdW5TilRtWfHEmzZ3D5bPYRmytkkNW5hezm4aHWk57
cGY+Dmu902+0iVaHAtCNig6j0ZO83rGxVJL3CcgSotE2tU4pgF+BXMCYzPbh/uFYWUYCQhn9PB4r
SAdiW/9TNSadCLQJpZ7L1DjFcdKT8lImlrlX6Dd6ZRUWD7Ll5xuDrswPNJbKvqGlAoJIvR601iqT
EH3OLkhit981jC2PUd1B3YvU2dpC1P2FXi2uUPQ+CM9FMwxU9OLSpoJGKtGzaWryR7fuDeVs1nXm
ciWgWRxNMl4yebyvk87+M9A325URWLvElJtTDLHtKOWzcaYc1gpxyNn1K3lLx2jlSbWpxhL28XTT
nFysd49mkDKOPCuRYQFlCrsGD281m+IHrNGKjzgHNV9ncMOHMUEdCr2NdDrd3wYrDxuOk7hfcqZg
YiyDo8oG7lKTc19mNTEf5M54xcICIcwhg9+DB8pGtLI2nKAs8HZTRuUVv94ApVnlM23n7FLaivTJ
LhqkB4wMoc+yT/ezNbXjxoC3KBvhfCdg1cKqQ0i6XY/Y9GXupFkLVtU3y2dwRME+a8sQ3SUjib9h
XzQc0qotLU/Lnemj38b9Gf5h8ev+Z17b+CwyIS/C4vCfF4+EOkppnemAbDKziR4yGInI5PaV20pZ
tPEerX5iwUij3kjCsgSvZ6k8V3YyZBcbf6a9FUTOEcWU9OSUgfXQzrX17e1To8gPaAFfED7z4npU
w7EcBrODEhuEzXdGMmbYsLH+yeh7CJb3B1ubnKhFAJoSUoDL7So8qwP8rshi56w6JkoyH5VKrY4F
EBmvs8bwP0xOwBPA3gn82ZKjlCp5YvkzXgolJ+U4+/n73hnHfaSb+uf7M1vbIf+OtPiMoEqUYCYc
urR0XHfAwhIKYBTgsKHdqpyuDoWYFH7Z4mwsNTJUCDaho5BoTk1ZuEU4FE9p02I8NUbhp/8wKx1J
QcqilPSXpYeJ1hCevqCjYjlvL5HFYd8VdjJSG1apjdwfbCUS+yvPSvuAJIzteH3UE2pmMuWi+NKF
QecNtjY9hKU9b4Qia18PrC8fD4qXMCO8HmVozEhvgaYiCz1rn+I5TPZja8yHcm62crtb+CeXF+8W
ZRtSV67oxYz8DknGPARtqzutGuxj1TdHqqOxfuhjGOVAhOwMyrUE0dctcqfujkWRoVCbJPh24pKU
ZS7t4e5M8PTmmoj4aSJ0ELc4xS9xUv+JH/rUIcmt6CY2QYpmUmhVF1A2W+i6lbiPTQrLjXSTzH2p
K4THuBmPFWZpELxRopWb0NXtqTkbvRnuQ5saclT1zRGzpK1rdG2ZBewfBCH8aS7t6/llZgoCigcX
ybA4gkMiTyeILomXjklxePu+RUAZfBAMAB6pxadszBGLLLHKhP7wh6cWpc/e2gJerr6EZK8C7g+P
WF6qGNNpDsfGwgcs8p1uHzfxTDVXDj9M2hwfKHHSrkC9qd1ryUz5YOgaPJmtYoMvs7agNGsIdshh
WNXFc1z3QZz7Kt2AHLj0w2BWdDNMS3rNouLn4I/yDwextu89vYeNl2PtckBsTgQdAoG1NHRQfduU
NKdML6Pcm09WO0RfBA944/Fdm554l3huqMjcqO/j/aDmSZmB6TXr7mMV+C8zfQQEEBsZ9QdlPoKp
GV1nTLaM4te2q8DwaljfiK7Y4ru2OkY7douok5EZ8lOmTFnp+o7V6i4YJfXn/Q0rNuQysIaF89d6
mVRwaXRt1o09yxmD8WOg02rRUB7Janxi5DrUj7kPGn9j+VaHRCYHByfqFdj3Xh/HsEwDlDi5bmgq
6e8rRfqdjKnzB5+ukPS36+uNdubadsGQ+P/HWwRsdeirvSPa4G2q9Kmbq+3005nV/1A8AOoK1Rwk
PZtzyV2jhA6jMdRAgBSF9CRVUJRJ1d4exEDU4PUFkSS4C4u5yFZSc5yJ0HAO/q4ZCVa/dmd6AB6L
t7+NOIhRpmDnC51K9XqVZF+vtbhF1rHrsuJzW9jUiPICDl46mf/hHUYaAPwRnrk2Q4kV/PcBoqeu
dSllLxstgg+llRgvYVz6O2vsrdP9/b52dTIWPnCi4iFQ0Ndjoekv0/xFz7EP1b4/IdNEGW6SYnNn
Rqmp7CTTjBTXyDtTdcO6rXM3wvAp3WW4uW319NcqQYgwiHqkqIFS3br+MRhu5JLZIKlmNHoH7WRS
uz9ZUhY/a7kqH8dY8Q9K2lSQ9zFY24MX68+qlneKO4DA27jvVq4dhwQWoAg1aBGYX/+WqalLW1KI
j1UzDL509aR4xlDUlzQNpv39RdgaarGLC+yQ+9kBLBXidOoVXVftUKzKniUt20oaV2ojUAYspCdI
swHfLJa70TANbkQsHiYKuCULasIYxtHZGdvkWAFaO03hFn7i9sIBvQT6W5TX6Yksg4BRjao2zmtq
26OPPZsfGB9JGeUtOWCxINdXN8OA6ySF4szwGF4vWKLTcJlCIFmm1Ma/27jqfM9qZeNo+yP1ZUQw
z4ZB+T6ycSd88x3O2EgniUYkYciy5KSFgWXMDiXMvrenfRRE2lMzSPnOl3LzMWqaLd2C2zdDoMJo
MUFWwDdqyWxRk6rQeHOproSl4jal4j+pQ5g8q1pvgp/CHuf+Dl1bQnBawmcVGSTYotffNjdHp20q
aLGN31sfOklJnltZqTZGuT0HYGWRjBP9VZHgL+7YSKeEYKLBcBnIOH4h1esfki4cnzQ52VCoWx2J
sja0DpId8o/r+eh+GGaTmrNeRiu/BuqUQDibpkNShVs4m7VPh4DO/w+1mBSwEbjMGhi+Aq+kczOO
ymM0llvQ1bUNAVlGtMqEydsSVBp3xLzE/CgcT2Xr5YNkxS52EsFDZHbNseH/eXd/R9xeJJR7TACQ
yGETfC4xbWajKf4AP/JSK9XomqEFxAbJhJPfJnXoWq1AO5SNs3V//Z3I8pTrQh0EBhu9waVJ8kjm
1pGnZJchnlpwIRaRk9viFq54/RjmH8sqUbg9ZVAomt9dkrGTHkGtYxWFQ+QXqNTmD3RVk5omXxZn
KCr5/cbeukXWw7+F5kNSRwQpwp/rzWWriYGzn05zBhzIexSkksNQ9/5HpMT6R4yk5xPwLqyt07xw
q8yWXWSaNS/oG/spLaxw41D9VT1YfjF+B5rU1EFvC5OGDBIqanso5nD3c7czMx95t0TTL0M22LXb
hUYe7XA/zKaDNBRlsbNHZD/dSNFS2wPSpGeu7dem7UHfxo56wDrKfxlmJay9QjXHybWyGdxVFNoU
9ce2VuWNKYjbZTkDrjnAorgCC03t6w8aVnZYRI6ZXRyqBHudutGhQ1HIszq7flJ91Hzo1fzoQ1RC
4HJt6deuHC2DOgDtIIGNBbZ6PTrGvA4m6irE5L6WXga5bw+KkRrHuphovdn2lsTjX9LOYroGiTl1
cxoJ9BQW+4dzJeVBgFFNjoXdOaMmuPcD/RFh0P1IgeToJPb8ADe7OnTTPDzkja3gTNRDs/TkSo1f
u1KuP4S+vQVcv1kGiszgdsEECZ7PDQenyE3s5OlonvGb/VrVevYK9d0UrVfjVJd19qLNNZAweU4F
OMs4v/HCoXpA7YsuOdhWAfa+Xoay6E2MQkbz7EiQwgpAZC/0j/onPuN4yFTsSCmgbrGi/yaXV2tB
lZkaCdwDIXkOHOF61NF2ZjuWY+fs6AgPPnLLw1ZrhkRPHnRjdD4jOm1ftDntItes7eq15+ObLub2
cbhLkNt7YV/J0sl3JrqHs58EH3J287Nsoo466838wFOubsXRNzuWH43i9196DxjGJbucYvU4poVk
n/sq/BLj6XbUrSA5NFxWXtvo1Ub4ujIc5U9guKQRNPWXgtz48DV+CGz6jF7j+N63msajS4xL+BRI
P+2q/vjWjQBbiqq10BSjWL7sfdtWIPc6jrDnQss1mlqJ3z1qvfpVSn39NUO78gQstD3eH/QmYECQ
AECRCLcAHSOHvNgHWVn1wiDiDIxpOtt6ZXv6hC7eMCDLd38osZEXW44EiCsHaUMo1EvJv74rxsBv
RraciQLdzkb1MTjpoDN+3x/ndtl0InIgxjzhQhFuEQP1BqeJepV1robU3sWACM5WB3DIn6Po0JaV
srFNbq8PwagXnHCqAoCIFvdoqw52lamNfTa6oH7nJEV7qgBVnAKjLC7K6PSuZBXFsz2ieD5p2VYJ
/SZgwSuK3IPrgH4Hqa5Y4X+S6kpPHXluFeucabL/gtRC+o3WZceoRm58R5KPV9qxqmB3/yvfbpy/
yiB05+C0UQUVP+ufYbu6RTsewsU5tKT5iJcUIGogJgdyiXhj46wsKHRtSgayoNOCKbgeKsgC1EC1
XuLYy59Aa6vnIZKtA0FUvuvLMf18f2Yrw1Ey4MwLvVhwQ4sPiopoVtA340iY9ZC5sL+ab4OdRM9j
kSHHP0xvRiqxbDpFHoBKWA8Rd17Pb2rg01EScM72kNsfpKqU3Rgt1q9g0OnwKPWf+/Nb2TDIMqDn
TKoMZmH5DHdYAZO0Ks7ZF+nVAPn0eUo65UWTrMqtHaU7z7LWHe4PepPEijlyvbFRBGN7mUjCSQGi
MtfOuc10JzgG+JyVrpMJ6McM0ig5F2hQfDfSXPlRZHW7ZQ58e/cwvCjBoDdFKm2K//7PbkVFtBtM
k6u8ZtKHydaSk88kN2ppa6MI0UIBpgX1oy92jh1rWue3tnOu6kr/UqF+eSmiYKsAuXLyRF+JGxSc
FJ2c5Si1rgdU4ZE6m5xmXzklaD5fk12S860Hd2VCV0OJo/LPZ8uCZgwcCeKqFeVU/aVG3XdlshXJ
r46is/fJu1idZQkyKNj2eoAWrNXO1U7pJvWsdba/u78DV0cR3BOYpMjrLMvRY1g6g6QgnYns7XxW
xgTgfDBveQquLQ6AVRlEqYhQlj0oJVCUrKoRetTi/PPc+ukxq5XIqyxz2EgeeGL4+tcPKpG7yq0B
oZu28K3+VDWoY4RLcTPY1otVVMHXXpPMF2WWw9jttAR1oSiP9NEdigyBNbAhavo57w045n7fmZdi
CkMQw/oQnRD1wHdBpzr5Ekpp/CdRAwghHGmAxIJWljxFJsphuzDu5F9yEZqdC29DfW+1FvDNnPpe
CLCr159CO0snN9Opo7oJIS2+yRIuHxZ43shz2qhXD6nSVupHLt6MDgs6PP0eFXKLQDPN5HhXVHgE
enit0iadrMJ8Neckl92plKx0Lw06L5vTKfZv3U7kEipDwHuT1KP+ak8dMtpNMDuzGw7VPD0T5BoP
RlOjFtmPtvyjGJ34Txhq1jsYv4FPxodRjWvif/I/vU7z92mK3Nwx5/Z/QbPIL3aDaYHBlDsp0bwe
75cvsZQX35u+yxxvMIzM3qV96Q/uPFnhx8SGZrNr4eLtNd8eupPfjeYTDvF5/86cbe1DaTgjmXnj
a1/jFlYGdWdNgHfCRNoPnTYGrokQo3RIlKh6zMahibwhkZLvEYpV0SlH92t0rUapnQN+1GHu2Y5U
ASTFg9SAETOiN9apRvWCxZlS7fyxVUsQlFmln+cmyH7POMR/KdCIrzBhDCG9SNHcVa7RtLbpmknY
Szs4ZlbnxQX/uLZklC9YDUvJrvIhEO9MYjeZlTIl6hItr/DzVAOG2g3WpD1YmTXWTxI4qOZdE2jy
//JiVjQvqRCzdfuqmqtX1U+SY2wWGG0EgL8kF9BL/atksXtvmBM/9qomh0Wi22PxbrbGwXKN2Knq
k6Sq1R/4+Wl4rhmS9VCh17hGZMfOqxmXqvzS9ybFGrKT5pELF2EBIHElGFYrtX7gkxIm0Kb6LH7v
wzQtNhQcbk4hzxkuY0R+PDC4Oi3CP18Psz7U8dGRUrtBV13x3zV+171/4+31dxQR/AAe585f3MSO
Vs+Smdic9U4tdxISU89mFve/3zgKFxYRCBG6IFffOGqYUaXIUOeiy9QGw4OiNT6+8Xm9kfGu3ZHE
HfiDqFg+8IxdvyoTj9eI+QrSLd0Q7eAuzTSwu3hX+8OWE9DaUA4SgNhVQlpAoOV6KBwHEQWNUmTG
ZwmTI1IpkB9RciStazY46StDAW6iAYHSmOhALPoqstoUgxFX0tmPW82Lqzo7lJUZPGpt72zBgcRq
L25+toEoFUK9hX+7iIhbw8TqDZw2zhV6tzcnOdkbhZH+kLIgfRwUfag3QvCbTU4kD4+AHJgRgXGJ
yf8TCKTQetWiz/3zbDXjLsNHYldxZWxVGFeHAToP0lAIxi7L/y0A6PT/ODuv3biRbQ0/EQHmcEuy
oyzL2R7dEPa2hzlnPv35SjfHTRFNaIAB9mCArepipRX+gJcrARShoZ/VveNhwNt4NmIWrjmq+v+M
oUnP5pxrfm6G5cNQz7+wa8n8cDGL81ipvdc15XC+fyw2ImbeV3rLpDycv3WALnTMtAid60trVmji
h04E+L6WUfCxy2d9No0TAeYexGRjP5HsAEh4ETfngrn95AGX65KBlb70VIX9IFbq47CEdO17ydq5
wl5vJ3aSaJPSzeLLrylg82I3JeYk6kUJw6x3o3AK4m+NDM15LKI2/lmOwZ6Cw+vZ0UaFM0ldHwVi
FLFuZxcW8GandlAu8TTafoOk5SFQgaQnRT3491fv9aYiqoQCQnwpMFnr2QU26FUdC4oL6ZfxzxAG
3Tdi/71RXn1DJoKNAWAgHLoEYOV2QiZap30h1EoQGQeSHMrJcLANKg5xXeiuw1u1cyRffUFeBBrb
dD1F9g2W83bAUY5wU+1guIUJzNJOkrUHJMYWL4Rps5PXbMxN1MCAIrBDWK7V1WYNgQT3AzOXPKzz
c50W6aHJuu5Ul3LlwcfdrU6K++vmfhNzE3Vi6OKCNKTezo2mgmF28Zhe9S7OZr9G0kfyUzTuP+ZS
sjR/VLWq/9jS1H+Z5wRut1FM1rm3hP/g/b2z9ZHBslEX45eA61s9VUNfG31VIE+hGyX2v/X8O7Pm
wi9ibc+OD9OqV5MWyynQMmJhIRXeTrpCD3y2a7qEiT7Y9QHTcfOoymFgel2EDIg7T5X1b1p0ChFi
1iW2K+u5ZR+1MqgSD6sW66tKgzb0qSDHgT+N+Ci5ZA0TcVpplW6qqW3tR72VCjPjUn2KEWyYsOYu
SRPQl9bTo9SOxgenwbP6lLZoEPgWBOB3hjOH6smh3+Nc5BCbmHcaj6ru5cAaCMacSf1tdo3RHjEP
GX9YpTLN5wqdJesQUEr+p8BDKoYFn7XLsdOy7Lgo40BvtykN6yI0CKqj4iSz7ZsDzYMHqW8Jc0Nr
bHTf0LPY8WRp7JE9aTs5OETlBN5cIb14zqGglxiE5HXi0lXTDD+2pU51G91pPrct9HnCVBtcBwqR
luKVQU91Ck8BDXU0a6CXJ01dGbiSY86qq2dhqvwz5aVZwqRoMw4wrhK/jLiJA48IMv1fSLNTPxax
4/yAEwwRygmL7KFVnKA5NUTJpZfpZhsde9QbfqW5EmRH6O3dJyWt+gSfj7ic3AK+ZOaWWq+9G5dl
XB60yonCRyeV7MELAGv8MMbYJBGKLLTLcyddHiJ5HjPfRh6o8wa50SRX74Pyd4edMa6QJTqTvhIH
qQTrX6ve2U6WDh6CRbPuJlOo/VmyPH9Ou057wFemHA9qFk6ta1lJWJ+TtJXPOLfKnds7OWCYsZB+
qyb6mbbSGM/z6EjndFCzX33T1j+aou0cCDSf0GIq+yDWz1mgOZ/7perjwzgpMzKivNfw4IlLCzda
kuEPi14/Jlq/KB/kbDHNg60OffYREzWccAeIuY1fq9L8ZYgnKGt5NgwnKZlj7aAHeYfKRxU7Twhn
STVqBmNseZ25dIfcVpPoUvRaUHpg66rnLINi7+pxY3TH1lnk9GyZgf6nnCqn9ikLSSBqo1ZP/axf
oD9OqREcazmsCk8Fgxf7RduHbAFZmprZHZWp/RQgCiGs40utfieHZJ5uV7SG5Y9yoKUurpVIGEyL
1J3NIVucM90u1D8nXISfainSOQ3m+GkpA+exLXX58xzRiz9XYZfFbj6Y2Ve6utnMauphc6g72w5P
raW1z3CjYAdWMG2Hn6G6jIqfO7VC6prORn2KYtgledw2qbt0dRl5kWJXo29XQ36eYqVqfMIE9VOn
RMby3pGm9p+mNJ1fFmYW0sO0DHL3EEUh+akUxuXDGJmRfQi7ZAT3NGmZ4sKo6Z6aVMug2SJKIJ1m
CY0y2KmB8xXvvmn8jDAhn1JN2OGcT8KQp5Igt/usTOSyHxe1aEOvzxBcv7IqKryMpfseoP1mnPRi
qb5UZVMvO0/7a7Q1Ai2UMnn9oA1BihEv119x6TBYRllWAd6RnVVPp7yITcfVatmpDlYVFIGrUVG0
PjY4Gv2xu0pJ/c6hLoIXWQChMkttqLddZFpuqEjGHgtNXNi3rxg/jgRXgHehu6/tDzqkf9FORQMX
21PjAGeSTtlYmyeNe/HUUcT7ioDl4qVjdFKiPe+F12+2yHcwNOa5hjK2dvG0tBFTrQrUbi0Z5VeM
WSU3TKTODXItTV0k8OW35j8sBT1jrNYIRgT6/XYp9GRcWkTtUvSMYdoNBdULCB+Si1H0Xid568MS
h3Cn81EBR6/ikQ4UhIxmKqCQEj2zsIcg40DLwvRHtb+XpWl+5c0eLlUcwlCTpHAv5X8dFdBmYbdR
3yMLw1z8dqqIrzhaa5iEJ2GiXKvF1E/UhKRTidXcTgDyKvXgq9I05x84xciqrYIClEZmiiVMFQvI
6WjnSvbeLJAcG0e6kG4UUIgq22WvK7g1KtuWpgvEJ6EgeztBTN7kQOoAT06GEXwbolDysDAI3LQb
88e+ShYRR1Q7Bc2tr/rXoGs5IliTliUneNEvaMieDIRbH8ZaUPzqXcnaVymBuDboEEJrpBWpr6UF
QdTVvQ3l6jpMKgEGGf2THKTNW4HzL6MgYEAxACDv2gNRi3oIbAETomqpfsKEMD+2g1F4qJvoiltO
uXlKovGHpLTO4X7YujU/2AlCqA7hZioEt+tXRRSL8HJLr1hKp+8TdMefrdj4T6PQ0mFZUId+ZYea
D6kUWFSlrgPVeghWTU+Y7GRvTb75ii8K7hQbqeGsDQ/sHAALVHQgenXsTcGUodre64csblDzWVrz
MJRvJtqKITngfEEYM3DJbj+fVYIoAnUIHy8fx2MXY6ZVtU3kA6ZpLtZixf6gJ/PO9t9aM+pGfEue
DBBWq5pOUZUvrhWoB0xt8K1XU/0jxd89RcGtQwbAgE4YdyQknXVzXNHipUGm+JpNde4BoVI8RHvq
T71eDqf7m1Dcwuvnj4yYO1ooCTLe7Vck2wbQis/CldQB8Ymxr7BEa1L4DcgyBW6H7R1I6DI7ploc
/rg/9tYFhuko4g/sS6qMqxUsY3p9bQ/gGo9Ny2urzqIJr0+HzOpIlqc4lTyCffn5/qgbHxemw8t7
K1Rn1uq6eR6h0DXy5kpVbL/LJPQWaktKnlFK3+v6bw1FVooSDBVHKO6rJzCS7I6cl4+7LHrqDTNW
HIqWF36PZ9VO9r+xMdmRgugknjue9tt11Oyg1acMFyy1UJ5i6m8PDVJNO6W/zfnwoqIHbmqikn47
CIaM7CFDZZDU/hcLhegLWVh7grpZvP0+oYAJZhDQHai7NfKpkow4zFQJc/igbx4jPEw9Cuukn2nw
J1Vxp7IkO7i8fWOA6wFMhBO3jNLW7eyCFD+aFBraNejU5HGeMuNjkC/j5HbpNMY7haGN9eL6EtVa
WsR0vMWn/ismRu1Ac8IReWfVTGVv1KL4qCnNHs1vY8FUWpJE3VwkMEfECfxrlNlMl5JObYJ3uvSc
tkXuT1KuXhBeHj/d/3jinljdIyptCdG5xesbwNrtSGAFS3oSc3htK7P/E1I4WXg8GwXkgAo82BVd
qPCLQ+jZ+ujALZNPRmjusbW2virVb0AhwpoVZsntr1AGrYahXYSYjZszCn1ReNSlco/CuDEKdkkC
u8Rmp7O7WrtuKSfKjPQrEoQQHpxxigzPSip7L9baHAc6mCgziU7M6psC+pg6Ey09SNmxgtlsFj5l
8FV3njSxrVcrB6aSohZ9CoLJNXNBsVNTHXNJuqh9Xni0gR38w5WFqkKtvrerRPUidNw/hIDTdkKv
jd3J20I6ArYSMuo69FKNSB5i5JSvcRggjWdIwQGVMNvvwyXayXs2PqUAFHBtsWTInaxqlaE2jCrB
OX6y6CN8aEZL+WmATd4ZZeNBAwEFbAG5Y3RsX4wI/jpuS1zHvdQH4bW0sas8KHWo/jFS00FUaMoa
+0iZuJouZUih+e03MyB/gW6jAMzNvLr+s2JoSlsFbtKN1FOcKG38eF4qfyqk6O3XJDxM04AtwRWN
EtDtGRuVNs6AyiHdXsVYqlLOLYBBhvER+yT1P0yLxUKcXlh3QbK9HSsdUmwVAitEPTHsMXDJIvM8
Q3WlaR0X4x4Xcms/kq8Ct0I0RFyat6ONjeE0UtzG17QmebOQgfLHOjB8O5b2mlVb+5HkGFAIzmnC
jOl2KFtVOjtTFxoRRRA+UoCaT5I2/nv/Tn5NrxPquBTE4deJhVofsNJpjNGk3IJoalQdEi1tPiJM
hcl7M2qHKelqn9wAk9NEMg9BPBoogc5vxtrwG4T+ApJbvHPaujgfxVafyAHF+VHO60um1cpJG9Fv
r8N23tktWx+VhEDcZkQMXBW3HxVqgCMnBeKtaRZ1Z3tK5tOU2vEOg3Xzq6JGJ1COqIWxOW+HIR2h
iwtr4SpXiupHpWodyyVfXAtGu9fLfeaPCEB6JVo3bjP3+cc60N9MVhJfVaNMJyTAdWTjb39DPM9D
FspVDG0XU5GY7hOYznJ0wdVkO19161QQvdKcQ+Mf4NfqFYqwiK76tsHtfApxCOtnC6mxqXme2932
3OZQIt8HpCtaS6tZ1ZYW6QZU9iv8+eSgIr7ma1MM1TrW9pCxr9me6HPw6AjDNaon2jpgLpB/0JxM
ya+4mS1+kU6RO+Vy4dVaMfpWMWkUTg3ZtWhLvA/iHgIofcWTuaDCcv+Uiu2yen/pDAJ85DLlmlv7
TthGGEqdhpBOpNmR2wZzeVWbRDrxCNufcyOc/fvjbXxkxqMUAIyEvG9dc5SlPglVmfH6askxeLPV
7p1GlfUDeLFgZ++IBVvPDcgNYBiBXKctebtNB70aIU0I8iVAgMQ3CAV9pBCcAoWENOc/6GlyQm7X
+nx/jhsxDZhneEcYKZBIr0tHslFqFVK28IqrLjlEQRT4iSZnT9qAXkChJC2NjV5+KrJ8fHtMI5rl
XAJYf4M0Wr0hU55L8CMMdBi6cfKNMIp8jBmzw5TvmhNvXUTUIIDqC91GoBirr9uaM3JiGb7mdAf1
2rViczpUqjIdk8I0kQ/QVEg6ZmldVQnQl19OdW8+1I7Wf7//tTfuXQrKWBWTGori8urYlumizZVJ
oS7KVecRbQr9sauS+PAfRhFOQyoAF+4jsa//Cq4w8RysidbOtZsq03eUJfMtGZbt/VE2TgdB8P+P
srrcizCrea7ooqtUeL4ocj8e1XAWoi+7Yq0bB58qhJiPYE7yoNxOSNXmoZGpaF71NC8OyGRZVHmi
wBPcfDdm5J2Uc+NQ3Iy3WiaQtVHVinpxOo75T7i74VcV2tCpIhC56EkRJ26nGAXtPrMvvt7/rFvX
LcxdCB80MYBerwWLyjpp51ZCYAoAaBjRCw6zS9Kl9ndaQzgCjj3SVm4LtsiX5yDklziZ9s4Iy+UR
Yky+hwPZWmVaErhbUH4Ca7zaS4m+kCtgz3flfUbA36I59ogSdVO5ujb2X+7PfWudgQiRKdIhwIJt
9YDS75g0h+40Oj7Vc0EZ7RglSDfDfoz9TJneDElCtwHFEu5cir1MbnUDkWLXAFRnRJVjp7pGut56
iaVLfhSaxg4kaWtHAdyDm63Q9+Zcr3ZwVAdjpOGoqzU0yUGMBtHHUSoRUo96UAujFQL7aGIzmHwg
TenOntr4rsSUFGqoX8JYWqO4aSvPk4G04FWOFxO0Rf1HnpG9MdSq/5hYSbZzfDb2DJKxhLE8ZS93
0O1klVGz5wwE8nVohu4DKk36v3U41v9Ug9TvIfk2x6InyIWK6BaCG7dj2caSRljzoJJiGdO7IjCN
C3Am49IbSEjf351bQ+kWWwUSDfX0dU2vCERnS+HCi7oher9I43I0w3z4kki1ero/1MY7QSDKXuHA
Uddby9ukxWjKZYDSRDYZyYcJbPCZvv1/WCdiR0tgk5BjekUIVALqyrUtCxBuHf0zt13tdeAuHoe+
1XYm9NpZEMQRgmWISwAC5KytjraEnFwSIL1wHe3FksAvV1ZzwBddd44TSInY05o86T04Z8BlMHY1
fwWFjthv0mjyc7dgzkz+UM4AQw0l/dLmE/+XqBtNHFOkoUXTNwv5986YDWidI8Gqled2ctB4+h1f
ttrE8pzIkWIfCyI2fFjm2h88rcfkKBtBi/xnZwPAuL+KG+18OKkwEpFqY2dyIFabcza0Jh7R/dbL
Kv1Bmywz3DFeFgD9qPQeYPdAHUqaFB5f50ijGxOMfgvatnxf45Wgui27QPXaIYv2QoSNvSygaCTV
L/is9XKAF+oB78O1QO21PkA6mw8OuphPUTt+uP8RNm4+MEjUAIVYDBX31SUr2WnQNmi5oxWjIsBM
hn+yJzM94SlR4ieZ557Wh5Mrt9jW3R9549ajGcq9oJDSYw64uhp6q2uCXC35+kOSHxK+h1un6XhK
urBz80Lek87dOLRUlTiuOo8l6Lp15SwKZkymwIH3ph4eyjJYfoD7dz7fn9XWyoEz5RXBVIcrfTUr
LByjBYRcfA0WKITJoI6fpBHZPfSB93KDraFItEh/4LnRr1+FQRJ1RlIumYJEY5Z+HYfNERpL5qYI
DOys1dYuEdmHSj2am2idpWOKOc6yGuAmoyfSeDI7DYhW37ffa13uDmk9Q4XJpyT/CB22CnfO6eY8
2SkgwQkwAYTfHtN6VKwlTGwGj8CfIaw5/ZMH0/s+sOpPb188kNf0TAQGAk3125HoLYAMNgz0D6Qw
QUwx1D2UUXVvVsq9E761+3n0X0aj9rHWjO7GF0TAHCNWNOeeCaf3ZxZksmc44fzOqqnC3J/ay0u7
ymCFdR1Id3jfAp98OzcM0EwghEgWWWNk/NDmQv1eA878KAOe/G5UefRlymochWKriQZU4wP13xL0
62cc6ArZk3tLmj3iMcw1raEuLpNDP8a1W2z+RpxLu2OfWMPPwWjtCtBTPUHHmow69xu1NB70pdDf
LKPAi0UlUPBgqB7hx3g7H2j0g44kUXItensACSDlvyu1in+VVtIMnr7oNkWkRp38hejkqzba7bLz
aG5dKJhfAhRAr1B0925/QWvYk9XUFgoEi1F+10ya22UaTjv9UPFX1usGtEJAEV58P1bzhMfUDYag
4kjNXICHi9vTFOdfHWeqz2BSG89xYvV8f7NsnTjo7HAk4epTlFtdYoul6G2g00AcLOkXrCjlsUqT
6KxmXb9TV9k6BlxeKEOInv2rb7iE1DEICKEzLbL0bEu68lNrszREFW4p341tsafUtnWT0aRnvdg8
MI9WU4scHEtMQ7iLR031xJGYPSfGIKuSbN2Vq7H7prXSfMgy9u79j/p6IYUChkieqApymYmP/lfa
32owdsqS67pzxuyAW/QINteeDjaesN7UY8NZ50b05t3DoCj4UvUkk3LWUnC09TBAG3jendqs0XdL
dS9bQhVnpsx4MuQ29B05xHLo/lRfa/cQu2BYSTMOuhDVydXRCGt08kgLyWiMxPoGVrIIXQNR9cA3
lKH4I5WZPGEFkSZfFgKNnxYAd7wL6frHXqfmRHp0+PJs5x15fV75UfAJIICQWPKU3S6AUk6llPXE
03Led2dtQCTXbGAm3p/76x1NVQP1UpQKhGDjmkiDzzqAq5Kwxgly42poS/Wj6PPww5hqdOB73cn3
7Gteb2lGBPbFYKR1UFxu59UreWz3EjdhGsXSQ55R7HXkbDqQU8qnXNbmYx+W+oOO/M9OWPD6nhAj
C1oYETSnaXU3QSCAA9nTlQcfCLh7ACPV1LwWkoIm0/3PujVJlYob3BpqkajJ3E6y1tokh1NJXBVG
+SUCzh97ReBIum9nUoFT3BzY3+qgrR6SBRXXna2ztajUIFhT9o1werodPUxCM9ErrARrbW69OYvT
j1ZoRe5SjslJV9PodH+2Lyoet7c+lHukLniwLSRz1nbg4IrnuC6Fh/OgJY+x2o0llOCq6IDNNyjC
Q5fIGxYXnLy3lHaFkRzdxZ9W6rT2QVIaNftJZ27+kU2R82BHdVd9XzQbLm00xuP7QVs6+/sQj1J3
qEaKaGczjYMfoQXEzkPwD74b+Z4hnRsznYITBsVxKgr6iuNHOh55x6l2Wu2QD7CCkHgNitaldNFr
7tIN9eNoDkmHO1VgIg+mKsFDng4gyEt7Mb/TQrZDV47qQrAgSv0xqPpI9mASDRWSAl35KbNiVDPH
SdLKg1PWeXxoFmDvrpU11NBC3iHcLvRsEJhmDUGygeqYxOzjEi4FuDlMvvpZmzxjNodfBjwl1R+N
yaIt2QwZJz62Z8sr2gW/WdXoGgh2rUSjZMEhHLD9NKSmWy3GoPpZG5j2Ue3jSHGzSs6n6wDcvrpK
Cbbpxx6h/PpM3KR9zYtK7h9zUPyVX0+D/EGmLR+7fWAOkb90o6J9ur87to6d8Dih2UPU/6q926P5
wEtBj3xOQs2nzIN1IeHYqR67bufR2hyKRBdWI4gKdKNuN35Ha6KOzYweubPkx0HimkaHJXhoS/nL
/UltHTFKyMI2kM41/aPbkQxI7UseDzQjkZjQ3L4xk08E/eapm+zul1HLe5g28QfXRwxTAuGrLKoe
62C/s5ZhLOsa9nFuFYYrBWGN7aPEmdq5urZmxuMLtRKXXo7yamay2Zu0FbDfXuSk8UZ6qH6v1J2L
bOpAMD1PO5fV1pqBghQfkfI/vkO3X3IKdHS8bRx2NHmpTlgt1X6ZDu2nnobk4f6ibQ5Fp4ScCSkx
uje3Q4W8OINcRMnVlPvhIURx/qpUWnuYZ1P3/8NQog6GogvfcY3LKmZIC1ky8RWLQj9Ibaq7dRg1
h0iH//j2oQSxmrRMxAnr1ldnmpMWVSgtz/mEXp80TskZebEgIN9BO//+YBsPm+DBio4CARNt6dtP
GOsKaERZ2Oxpduppi2P3LkSG3pU62BqQjTSvQ2b6PXn1HqJB/OnVCQCwSscLWoGQsV29qVVWog0q
Ezjkkx7/oq1SH1JdqW23MSZMuKn2B/QvTNDHMPsc82so9c5eHvxapk9oEHHwkRnmhX3FmbfkhnuZ
9+UK8NqiTlLU0nvJGdGWraI6e4dIi51/CvmCDeLzIB69mZIjjwdqFk9qZ6RPtWaH6qHt+vI5l7po
pzOwscMBHhJAU4sDwLa+liYlVwczLtl2NjouuJ9h+BM16cHsgj3250ZrCTEEYhwavqJgLq8COace
QUBaRBmRmqhuNzvTue4X202qyPJTo07PplVWRz1cwkO6LAll2j7gh+EneH9PblyN9ELobSHbDAJs
3XVWBkOOc5skKcmy/mwFRvzRyfXgeH+UjbYvT5jpiEqL8GBaf9uGxl0Lgh/vD7sbjr2EfqbtQPfC
ksN4aAe7uGjjMLgUKJtj2i3fdIrSO4HW1vISZwnRYZAwhJe3pw+tu7K0EFK4TvMU+sLly62NdPGw
496rwGw8A+Da2EQvlxgMrduhpgrXM7Xio6ZVDTIR4II3s+LvE6KN32ZoDV/uf96t8di3L0kBkYKx
Ot25Ui6dVMeUJ6Q4jBAwsGD1BmR7v4dCbj/lg13tbJvNBSWxNoQLIrWDNaIub+MgzsHXX/Wg1gZX
LlvbgMaoNr+JFKsnqBPJ1zLujbPVSNPXZQm1SzZbe0qj4kOurjXubWATuFHy3q4F3CbVZK5LxZoa
rQRpMsqGB/pd/Qezj/sTKXDzjTx/2nugNoal8KsZhOsCPbzuP4VdR02MGuZFKSbsCsvFjnDQRfH0
2FCQKDwoyggLtZWNsOP9ld4YGfwPxWZSBYqz6yCtssLWHLrUuehGZx3VqiguzmhNJ0mHe5kgAIT1
TPFmGS2eDYAhQnwEwA8GirfbWUPqxIoKBo1xeDgCXskO5kBl4f7UNs4nutICi4Fwy2uIGiwpm84h
is8JiFNfqpPQb3Tt2MKN3dm8G3ceN5GFEyx2Ojq92Nv5hMsSgTAs8SwHIeFOWqN+6MJE3RllYz7A
k7na2Z8UCUxxaP8qAiH0GliB3IXXgFTtWMIA/zqmluFG1rKn87fxnADLJDugq0cVDw7C7VjE0xng
MPDQZoEHaeEEy+zphql+N/mvuUtXVnpKFKcmB6yW4HOuJwib2pEVvAt7ssydOGfjcuDnEGeAKMeb
gD7M7c+x6yEaeq78K6z3AI+nMvaaBhSBS8MtQG6hVY5tVM2eGquzn8eT6qqBbv55637iR3AxUNgk
HAcbcfsj5ro0KnxopUsvV4sf8nuQbbJNr0Zea2frbk4YsWV6eJgfkcmvdlRV5no0hIZ0ScF4chWE
daK5calh1poBZDhD1Fa7UxnJUuJawWBER0ByzbVubDSX7k97cy8A8eRi4plFMW4VWjCck3aGEdIr
aiNgzmVlfk6QXnufh9Xwv0TS4jNdFv3TnDXzpS+Roj7g2alrbrFEKGbd/zWv406Ain/9GPV2ESpF
5gVcoFiohVx8inhOYJgqs/WuTqrRy2bFRmQIrrRjhx8qVLp2zuDmwpA+A5cUkoZcmrfj122l9QNi
dNeEFNCnjpei9Q6S+BfGCnlLzF057+ehDI7I6wnNOcm58i2k4nD/M7y+cTB2BB9K7ZvkCXjz7c9I
dDZjaPbhNTWs7pwb5ix5Sxa3/c44rwMBxgGzJJB8dBFscSf9deeUneVE0qjAvtAnaNlWAlLRKPvj
YpiRi0SZ9PH+vMTfu31/GQ/YAjVeWgeA62/HiyBrL7ozccflleS3UzWdmmXo3TnVnB2ewtZQtD5p
n71g69dPfWEPYWGP3CmJIcVuSP/KD+0FzbwCuYOdC2xzLL4jCwZWESGx22lZiVHkRZGG1y6JWtfI
4HQZrTwB8zL2OkubQ9ETp/gnWvPrUKJIyUmnyESCNpOjj8hz6F9zcxzeY93m/Li/WFub0BByqMyI
NGythtkGElbrZhJea30YD3oVSEcrzfLj/VFeRygkaOIxAsmKzI4mJvz3Fky0kcAHzc3YURmgnz4X
TVY+A/AyvYX2lmuM8xztLNhLVXa9EREUAT8Ft8kG4nA7qpaHRhmMc3Bx4n6Kj1ZMs/pxjmZMFTpD
6b/HTZopXm4tdHeHqu5+xtBrkhOaTUXqRaVTGh6v0hyD4XOSL/k8tckxHEwaRXU3y7+nhlfbrYKp
bNF4aeIUI5gu008NccTiD8tMpbKNzPDfWE8A5PEAYksTafGUeGWTWYPftRISCYtlxJGHR4n9b4EU
kepzf08fsCmbApeyVzY91UHJGZLRxey80VEL1VOSxrLOoS3XujdEkVl4CaJhR2i1eY2GXm82/tBN
k3OgkJEOmDSAJXqU1cX+mijplL/D0rdDsBplzMOsJ1gutphmnTOryAFhWFWUnJfU1J7NDJcANyj6
MDik05AvJysbpfagdCXKnZVcZfY7Avv5HIZodrpCwuO9JpVAk+dR6r81dpYHl0hrmt+ynDvRQZKr
9FGtuxqxnDFH/wQGftcfOqDcyPcATkcRGNGn0m3pTH2mbQTFNApjtXFbFds3tyiUGQ2gtqEYGEt6
+ZOif5zsvE4bhw9JJKIDEDEo1RuiYPPXXg1i9qOKjMkl0cfsgX2Fs28WgqtYqC7v7lH+2GqLYgqI
njZBpwDCrGKEoGlKLSwa+nNmGB9oJEwuuuGLny/gKpC28Ys8Q7TQivYG3jiRKidDVF4AHfK/t7Ps
1bLXGsuOrrqcpt8SPBm+j8qYoMeu2t1lylMCgK4KzZ0zufH0k6lwi3IdCNLh6uPaWhT0dapTuo7K
9gnwuXNGff5p1PFiSBz9f/ZsSKdmGii8l32981psAL5gJTDtF+gAaYW4DP9aWgeDPT3v+vgKh7Nw
kEkaqhNGTRTb+g6iYNvoQ3lFhlJtXTjH+TNgnv5Drzmkjsi2prjUN9opjvrxfP963NhyQGvYcFR+
XkQibn+XlYf5Ejcy0KQS10rea7LFpJ/8iW7Yzu7eWnfqY45IkNFqWMc+MSpa6pI0EWIDsQnvc+m9
zMn/yFpYuknvOAcAb3ud763p0bAVbTs8j1CtvJ1elMx5NtqwCdHFUY9cIMolQFvqXSIpe8LfW0MB
F0YWW+TiZKa3Q6UdGC+iOra1Qp/VoNfjD40yYI9dzKf7iyZOyOroQjXl7MI+Iete5zPB6NiAP3Re
zmQONLfMnPDd2JdDB2Yw6U4x/C155/RsDCniKZJpIfnHNr6dXYh9Cw5ydojtWBUd8BowvtBvCo9O
hLZVakzSzoHZ2CyC6yISGAFLXhfoMpDZljk5ZJBx3XvNoJpP0lyM3ji1mYcUcudNVfVmY0UhnIgB
ON9WeHOt5TCWaGzKtoamNVdjgMAgNU58x+wo2BNM2vqawolCR9WQ8vW6x6qEbWmi8SVdNLyiXRom
kaclpe0LZa5TGWfS4f6G2Qi1IJoKOo0As4M7vV29IA3yxOom6dKkTfVs2UXv2amxt2YbJ0AU1AFg
0E4gzV3tESkelsRKbemStYV6Gue+8MqlsL22bIy3nwAxGcBPhHWAS1ZvSAK+16RXSjIdObEbRYZy
mrWi840oUw8go95sD8fO+Hu81Qecp9npM4ep6WpYPo4SPJNcc34kSW0f8Pl8u+Ql9GDCRt4pPiOK
X7fr1WlRO1vB5FxmfRldZGDKK1qlutcPUreDwt1aNOAbMFwFloLq6e1QcwWjQml059LOqfh0ZXXW
q4lZ9bCv7+/CF3rR6t6iGMSrTx2aYu067WwbswpTK8JErVCLs4nwd08/PxkvU2ElpYern/Y0po2T
HnBwTn43et+M7ihMmF04kwhB6tpsL+eu0NDWzkiezc9y7CzdF6ud9O6gY+0ieyqdpdrPy0U2PmBq
pp7sIjW+J3pXjp4BRuYhygrzs1Uuxne0JQmjTXPJtPddLVnBkRe3/F1lWo5M4WB3jwG5UPjLJgac
XSgYuG/FExgqb1KVCNVI4OSyO0qB7biVDlrdRXm/s3+h9N7JB1if4XOMf8jsZsYo6xe7KeTRC2J5
+JGqydifYKUa36jK8V6QLCBcr0VIxeiSEqbuYLUzbf/ZSv7Nx0ClKXV/McS6rtaC1hsZkchfecxX
AclimokZV6g4R2pqPmRjGvizgu45ouQmeQBJswRI408GJXbn7G7sOPousAvotPMur+1xWoVYRsYl
F4sKozyOIPP8LGqp98zG9On+JLfqLZDsoU4znKA1a7e7u6ukzixKTbpImOudZ3JbmGJSOhPqsgOl
bJZc0r/RayJTf9IL7ScqdvWbixL4q9BfxLoApCF1sNvfkGMd2BsF6Lu8qxzPBLHqBY21fNG6dNl5
NV/f86CkxSvNnQgoa83vy3O9sEKTVviIIMaZQFM6Z2nd/3v/q26NApiNp4TiEfH76p43FuAzVUEk
jQui8q6cR/2CLqi6h7t6iYlvt6hQxwW6AGRYABfFRvorZi7osAA/InUP4bv+HKiV5W5JPSk9BVo/
/jRRBf4/zs5jOW6jXcNXhCqkRtgCmCHBJAYla4OiZAs5dyNd/XmgszGHU5zyX1rKVk83OnzhDV2o
AXFIA3+YxhdwFPTsgI3IV4dUUt7JFE2AxR4nG9gNGXa0bL75swNGgx+vBwsgQN1qW45ZqktqOFrb
l0E/WeNnrPTyb95Qz1lg0SC8Xs2lqKIiTYw93W2XH4CieovUcICT0tFT9SPL2ZDMHjUDtam6XpBe
NFLRCRgruvUqqblT6KtaMQQTt8XvZW4zL5DIpjuUnteiD81p8RLqjm3+0mebf7EG/j7k2CVlzH13
OABrT93q5dIj0QhwDAiip54Mmn6v5bRsToikcDWFQLNH3OdctDHJ0uUXjBO2qzWHdZtvhvMKNzb/
VcyD/1MbnO023/QGQx3d+fLxzjrTkifsAsGIqtSOU9VPmqIgKCvTa+bsBgXw8aal8LXiSpHVvyfN
S69Jl5CYNqE83q1NOpHP19vneivnQ1dobiQmVz9OrnI+TZmzxR//tPe3Fj0nhNmgXe2tNuvkl2Vq
yxd8b1Ci98bpCkvF4Vok2Pc0jlFF/30oSOWQyRCs2QPdt/ve0zyaeRWaLlJTeqRXCjuJpk8OlVVe
klA6Myuufn8XYiPmhRL8diiNXlM5ZgiR1F4+heayNQcTiPLTYrWXsEHv8++dYojYPYGGweV/cpqV
Xwkr8UnFtqb4YSgru9o0IUOvtobI9Eb90Qf5H+EQrwd5Iy8x9vc1O7lLUJUknfjji4Rr2tuJGmAY
PFVRGR6sUo/qwZcRFN0+TH0f5104EEAK+0taNuemDGmFOxJ6Jxfyyeqms1uXGorLN4teeIeBBkws
ndHUQlvNyXOTJCuAl6ROrrKuJcfv1aCZF575P6/L6cSp8NDFJOuGG3SSlqItM69+YiYICcuS68iv
6pg+UOL/XrFrMH75FH1UMNH5iCX3R36NCxKv4kYDWzsMjW0CHy68r+bWiN/23M51BGrcRDpZr+3D
x/v+zBUlkI2h7rwL47h/HvN/3fd1ZvXSKAoCAw3YRiQ0P3teUko6Ybu2A3Y6a+N+/XjIc19oj3z3
ohDh0OlR83sbZJo7JHGNcU0fdh4YOaSGc+LODrV2J5B5brpQY7ZluO6cNNO/GPloexe+0pkXlQNP
bExPBmbsaTrT5DrZWDkwc8tfQ2SWqke7kd1/ZjzgeCDoPVJ5QwrotBiSVgSZyJ0nsVXixBkNWudc
jfW0+geQP/6LR1v9y8fLe+Z6Ad5CzQDWD3JOpz3P0UjAf49pEsPYeuyJqg/SouS+VGV9oY7lv49n
qfLsrXp0sACWnaK0RdkD4V8lGdpSGy9UmXMBZxs3hDDvluUnX39Dix10EwCurqnXuCyM/OdMHaWJ
tKYbXpE9t/oAepn/T+Ig1xjYmmPcixKleExBljkYjb4wws3QF7R2a00fj8OkNeJmNTsqWO5INfsf
Y9RbNzTTeeHdSrrUv+7EMjxj/4K/qLkuSXclS7P7IvKRAifYmazGQYXU9TBN/UTzP1HyJ/0WtIXM
RbM/TwYQGoTf/OZRo1Ua+9SWyFikZvvPOzDjFkMxw4jsyXbae67vRT5RdwXh7Kmi3qLEqABeT3a/
PdnE3FroNX4JJbZutOE6Lxukwb2mN7JIMwcbYzWcDq8yxLmX57pNDOTm2xWJiMHzFxHqVufKMFem
rrCn7tSnXpdDTSXTpXuaVfoXBSn1RaGDNARapk33edV3abDVXMnhtgCfbGvfe7EsMipA05P7YIEu
++oZY+sBWUHjMcpbt7ePGV0cwOZbsaAps21LH9TDRLcLw8l0gKSxaFOwpRgkBX2TZF7kZQ6iL1ud
VCrCg6ZQEZQEvUKjZPMFXLC2ggFiphpCNGXX/AVdAZskVJyLC3fJmWRj16DBNNqlwgLh5iRrH4tK
SGmm2OuucqFURUr5XBAugLyd01wLamGwLJNUZYVQYdd3SNd7tXdYdardFzrN7987WFSCzg0Us72W
dfLeTYMUHp1IEetUmQ9SM/PvFcYWR72eUDdexHJEfv5S4HKGfLNbkdL4IqsUvDUnkUsmSa2EGJx4
RbcLjSO7t1GpsttV0CFFqSNwrCH9J/WqZjlAjl7Llxndq9/CnppvZjas1a1XoNZ/4cO8v4Xe/qqT
teBnsmU0nJiNsk6jBuPCQ+v05mHRL3rvnVl22BME2YYFOxaM/Nsww3Vqjvts2rHB4xUC+NdvlGiz
Gp/LzT9uHN97aSES9l+vWTLbPbTay25Q2k6WHW6czFU9WfHEZX6VOHofIX4AbWO+JDd7Zin3egF9
wD/hxKmlZi4dnF4K3GwUkPWol6J4lnqm3/ZKZN8/ntS7aGAXx/vjYbjD2rxTijzdvrybzNSPO1N7
3ljWG2MeP/tjjhTgZqWXnqpzw+2VNpiqzPAd3cBo7NYxdp9osjznsGXSDjdsFEO/SKzQrrdLRp3v
VpLpgZOHX0koDJTt5JthCZGJRN/A7CVu/SWZZIIFuIYZatds2iWBindhzj4YmTToMnC+lEzfbktb
AQaqCAliUeZ5ct0AbxJh1Zj1oTedUYXb2i9pMGHDkHJ3Z9WnUW3NBc23cwu8c1WBMBCBkM+//Q2b
ScMCA1Q39mhs36er7VZX02iYPRlH1dx2XOyfP95B75tuTBsKIO1NFKDhkO8/6V8Bpc2bUoM38uOs
9JzxujfGaossumw4e6VJb0SWKoY+VL5qrIhOke+EqzfJAYXLMv3S5dkM2qIbyxFieyUvVeDeBX38
OqC/QEhQ9+LLnOwAzdt4CzWcYnvQjJ9NNPX/cSfrP8vX7qMQ91FwBQGKqM3bNfBN+GtobGMI2/TL
j67G791NVpr/KVJGXz5e8HMzImxHoIfHby8OvR2rtXzaJnh4xsigLAeiZXWbd7kZfTzKuZPD+eSy
2xHrJMhvRyHUrGsyJzZzMZdhidfJFdXeLkh8KrwfD3Xu3ACppcIMYG/Hr70dyplH3BhxD4xHo9HT
wBWT9b0jiHhSqk6+VcAVMuxs0oE4OlnAEzo0cdYLucG5c8MbvtP/4M9DaX37GwwMizBBWr14Ba24
+4VS24IVNk4FZeVG02PcSi/Ne5/Xm6TRRd8VMTRYIUg80Dp6O+aKlwh5gunEJDte1DR1f20hVR1/
vLp/Eo7TYfaQiS1BLfgdTNQeDE8r9N1ujjZZV4CHG9bxCih88VLD5JeHAoqAFxljP0qsgRwEOPFU
qoZH2/XA1my5aPsQ9XNN/BgwvnlUCSLoAdXRNA11Y5Prg49eTvaQuFn7XbZCarebQjErXH03/Xuy
7ZqAX2u2I2K5/hjqAvsnO9EwUVJYf2FmNBpWFXdzm3yVdCj+9lRZvmCTbXkRkj+rd23a+MCE89BP
P3R3BXyC9YuHOWGRt8hsK/c/94VwON07otQSTKCU4uQwq8WHyNw0flzVBuryRpVFEy7wN13RX7qu
92118m32+AWMNZc25+wkaGqqNRscDa/ulfA/BCviB6OdFZGhgcURZk0Wh8rY4eMd8b7+xwSBq7r0
XyEsiNN6PWXlshOIG8Yo+GhHWmQNGQqtuZcWtPFNTkCZhg19xvtl6sWnbSzre40ayyfplEXsTP66
BZJ34IePpG52/fGPO3MoBD+Jy5rHS3CVvj0UvFpiKzpqBabmtL8STWxPa7r0x49HObvuyHMAmDVp
kZ1KWRbW6Mq89/xYa5GUKxDpaaGnZ/Zw58JsUHGhje2vvihRBf8fBubEY4SC1i1XzdvpJa2fIIcz
JfHkSz/aFj8JV6doDnPR6jdyqcBnmE367eNB/1T9TrcZ/uEUPoCZ7fj0t6N20l+9pKmS2N5JrIEU
QJ2iTBZ4FDWuPsKuLjv5T7HNGYtdun/1IrNvATnMBmK/m7VcSxqKP5LE5nlu7Dx9XCAIdxeW5swz
IKifEfVCWqNeenIWcBVeSzyFfKJeoWJ+cx5qRVVfV4PqEOIyqrvBr9VhVLN57CphXujqnBueJI43
j0It79BJ9LYaTlEZfU5o6nnDVxJP65OwWp1t4SJyaIxN1BvVGJBvz+Hi6pfQ5GfeW3ILiDU7dAcK
+unwQ4nz9USk2uRD/2MxCxfIQrFSDJitdI4+3hBnDhnVImD6VKV3wZiTpXbTZdGGlKjfBFtLv1aK
386iq78+HuXMm0owD/yZLA3wwGlLrsmMSte01ovTcnOu0bsyvmSrlEc9sTU9lP1/ZrVxoNHEhoG1
x6Hc3m93eWnJoZuHzI/nskmuRuS/i4Nbq6G++nheZz4V8BWk4AFz7WSHk9XDFdHFK7D3sBsc1iNa
6smTiSnwodeBs3w81Lmr+s1YJyd3M9EwSwpiI6Cfeh2sfp0+q0oBI6Thmn5qKPH/wLxDa1/8ZJ1+
jqaNUi5lavlqVrmNXZZvU3V3m7y7Kdwuny6c2ffVGNZ8zzP2CBsQxakrCxrE7tB2uhcvdqKu5gxI
VA4ZOXBbv7uuOc0hxA8r4OpA+SNbqJmppiovbOezH8TlB9BcAeF8inHmXd5KrRuJ8VHvv7cdDVLa
0CY36Ope8vI5NxSFXRCV6BLBZd///l/JTqO2YRU1e6y1Zfp7lJM6YGQuv7pO+/njT3/mjEIURV9k
J8yj1bP//b9GMgSFvRxYXTyK0T7USdo+b2PmXlABPnNGOaB8PnQ/SU1Pc9bNo/cnBuJeVKC2rzpv
wvWM3cdjzlKnYekr5+fH0zpzzRLncMnviqY7TvPttGRRSzfVGy9uRxDMwe4Z+GOkNb1+z4zadwO7
9bPXbajU81LBRg4n5FUv7dpzvwH4FKR2PLu4LE5+A6rKOJE2sxujCTr/sDq7WgJvspoiSAj/swA+
X7PRphiGW9AK283qYbl14WTvl8TJk8wrB3+C70td4tQHYd0SWlpKF7GfUYdNlWcFhpjLQ2FksKO6
Sj6tatNCMSbthYfuPVeINhkNQsqWpDuEBCd3iouNnzunvRN7buduB3sZ7WOP/6UXmJNpTXcoX3ZU
lwH9XM2zaL5l0k0+F767PaxjmVw6vPtiny4ECEtSZ1IT9PRObtOE9CqrqkTEZj2MWNDxaYIZCkbk
5I5/NLqhO3j1sL1+vA3PnC5IjTvuC4UNnsKTLUAqCHK+r524Vs6PfiOwhxWRXSjGnLkswI3yQDic
4F2h6e1eJ6Ws9HpkajLHzKzWlx5N71WtPzcjcfrDxzM6OxgdNjSQwOEQ4L8dLCnS3d97pRZd1G3c
oN9ys5t/Rv4429cfD3Vu8bgB/3TpwTadbqBBr52kchYRU8EB2lB38rjqorxwQs7uUzDFu2cgkdG7
ZtOi19acrIWIN3vpy4OnNzWRal0Vz1SVChn2m1HcqbwtypBeQfaAQDLiLs0y43bb6DUyzR9P+9wK
E0Bze1ESgRl2cm58tx3Hai3ZqWab3U4UldpghgFYRvrk2Sr6eLRzi7yTg2AYusROpzQFypP2snmj
E2vk9qGkqbV7vFYXEqGzc6LySxYEcgqi/ttdY+MPNDUto9C+hTZoiTks7X49Al1R/8vyIcIMuhmE
FnS1t0OhH9iJrmEoSAJlUOFGFPvF4kdJOhgXhjq3digswHvakdT2KWE6ywdt60zHiXVXq28mxgNz
uVwy0zwT/OzCdkB+iXs4caf6Gj5lEg9KOEcur/2/JTbJSZhsUs7B5qzoHxuAVv8mOnIQOqq3CiPm
tikjy54paH28Wd4/4/yS/SoDqA7/9dS9fUzpo3u5IWIXBNL9VJaoLc3SSScMgN36zlyleSmHODck
F7aNug6IE+qrbz+nA3Y2TwkOYxPO3DVkpl37Bh7WMcWK8max1KVK7vutCn8GND4fdS/NnJLmqJtP
teXlbgyrYIqKekjRDk7FoRnANn68nGeHYsXATWL7xxP5dm7WoltgNYUTVxhfwuLW8Q5FJ/TYj4V+
oYX4PhZhVuiAEUdTbMWP4e1QxF50vDH2jK1ucA96skzHVU6vRr7Yh7JwKYdmXoJ+Vo95wlpchP+d
28M7ORAztN0PlsPydny9sLQMHJIbL3gKgYxIhxe8roxbfUrwAOyN+WqzhlYFJZ5JeWA12fyAQE/3
+X9YcAIh8BI7hP70V0zw5wphp26sj0Z9NGFchKCQq2vDBDjw8VBnUiooD7slDWXefUOdXONIunku
7HMnBv6NaikqYOavqshW0hVP+1wBpbjSRO2/DMPixMvSYGWuIIzebZU+3w6e1V+pfCqeXVUuvz/+
afSKWO23wdAO191VClBfAMp0svFqzdS3Cd8ZlB4y7bVDZyJBtDJHXdHZBquCUK/0MpTNNE0hlqz6
FpTjON71iaVTF29QejusKSBs5Fux1ooV2OtXc0RgJSiIM4vATvWpjwZ9VmuUTFaLEHOv+6+rNWyw
9XfCclS5ZYodkG3Kb3Y6acu3uenNMuzsRnyf9NLmgdDyEs+8rXOQCUtQ0waktBX419XAq7ZBdn0A
FTLJIzAbuXYoTV8mN/wryXbb2dwWQZ6kxhBlHf3dEsml2fuUUPFbn8fe9fKDNtWdd7X0VfY4dPpq
/xgMa7FQGDcRrDNkYaS7U72AqpdJ7DejqvNRO9BBsSZXrdQwVILHO9z4/tjuama7jPlDURtquaaQ
ZMK8ypuFULevNSfUdZmoyM4tNE28QteMK57ypYwmLRXOMfcXo4naamoUDDqnb6/7xc3kMTXNonuY
HAOGFdCWvvjiojqgBR4SPvktKPZ+9wu3O9igmKyhmW6BBfpi56b+aVsAXISFIy0VdqrY4L9YaPoF
zkiVjXO36o9L7U3VPV108bIJH8R+5oNhPmCbjHGs4actZmko8KUBHS9hX3dTu70uy2Z8TaBc2oeh
7rr0TjPcsQnIMUr86uq2hvCW1/lwRR+lf1S+3W4BVLHaDyq8+/b/EEGMg4kGMCBVAo4sWBNt88jB
0k47yGnIZehCIM6DSYliDJvOH580y6uxOq804j9N9qxBWLar9bnpnEqlQe07s8SSUlX9Q53k/fC7
2Ibmm6PnDggXYa/ebW546R1qLniJFEVXKuQrzASBhLLL0UPXPIRA9Kod7+rZHMX1qjkkZwD3669+
U/UOmB5TcA6okHybZuXcdB3+y1fjahRA7et0vZGVGNqgy0UyXWFhaeBX73jVd5WDDEaWYrKzABtN
60WJzv9LJVnxsvi9eZuSDGqhykRd3XUeXcpgaBvNv4Yvoe4rewUvOpebW1yjWzgm4VgSrB1lVZhz
UNMDbiPMSVQXcFR1iLC96T2UGWRTesENzPKxT5sO69q8fvAQ2n/y/MkaAjHYiR7ZaZ3NnJ6tsw+A
bXUywzQFsQRXxdhCE2yUQEmjnZ6V3tjlnV6hbgbieU2+2XW91Ygievl3SEhuFTqV2D77BCi/p63X
twMG58vncls6daVBQZBI4Vn7v1lgX3ssh8l5Tje5g3h0V6Kv3IjmoZuqviUFFdbf1dRv2v06++pl
bpDZwZHd1/RD5eV9CbJrdd2rxFN5FYw1kqHHlkrDP1rldCugp8Weg8mqrRqNR7E+I4PQN2HGbW8G
2AerOva7ZrjKx9r3Q4kKHByV1U91OGEQrW+XnEYBtGg955MpCc5n85XVBplm4RJddokf6JrTl8du
rCy43Thy8Wk1cbTmTBFnGslyq8xJFSEh4FIDbO4oK7itnD9P+eCRbPrm+LkYWteMKO04TmiINo/J
ASoVbGhmf0/H1DavRJ8uUVJMHexwIJxZKNNRj8vBWqZDPQyaCsuVKnu8mCnikMaUFI+ofjs/alNl
w4UE7MwzscuOwOg3kMsjFnr7aE/T3pnKSiOu3dqOS61QcyT1EuiPtRI0BKmepLcjkqp3hXKN/kLI
ciY64qUW6EbvxJZ3/TFIl3qVpIzuV/56WLw0fxRtUQedU1zSFTgzFGoMsLSRGSawPW2X4FVRV5rM
7Rjh1zlKlzIJ3SQZr1fZ/We1jl3RAusA+s+G2N/et2vaWnraZjPyb81oiUOCPvEx5RJ5+viJPxM1
7ypEpLU8/nsJ7GQUWStdtbOIawQmeDmF6r4u85S9WMk8HB3ku359POD/B6vvYgo6jDsvm/bCaUxh
Fx7hFIyWOClTf3ptfQpeT7OoDC20NMvtj/bmII3qooZq3kEflvDAVm1dg1261TgumRrcLmhEj6hY
XgLPd5547JqxuxOlLcpH6odjfuhr/vlgGpaWN8It+98QOLz2n7VxZHrsDfg5d1JvCvOu9wGJfRY8
hmmgxDJ7N9xnKVjoVW+3v7LKH5vQGW0EaTXhr5jrwTwpXmls93M0WauyrjTXqo1r6RnSCv0ucewQ
IxGV/HYx3aynwFxQeQ3Zu2lxP07zgNY44jtLNGFOQ4prt+q1crKiPMrZAaCe1SjehqkmsjVsPFXL
CD4kGIcRnfz1U1aYE0AAzR+52oaiv1FrPie8nY23BPgFoYyLmKT56OUtiIxh7NHqK8vVqEPTykfq
WZC/PDDNy/RzEO3khLmZqSzSe8X/OeRJ9uiaba9uyrw3kmvgMrp5wNMWVtqY+vP4tVRWbTqRS7Pd
fd3mwUiPjT26yaGzoK1x+PIVDyoYQlv1Deyph/tfkRvN7VyItT0OFWXGn3NbL3oIec+ZwmYx7faQ
Nwp5zRZzlOFJrzqtQjR8W38MvWjsCB5r9SKxu9F+4gHePqRtaekRmkGNmONxG41OBspJdfu+Wnul
h71tLXc7CRuo6CTFT1eZInk0nDEdj0jn9t+E009lhE8AyHhDZuC90Y0x9QCdWeT7kTPTpyt86oAB
rf6YfpEI84qgMZflru6RhbhyOvbPM1If9SuYCbcP7HkuswDJOeP7mpja+Ala+GIEg9FI6w7giPUg
JmebEdu0i7+VcNLua5ZW1XpF63q+kx7KTY8bgXh2yFNhFkExletIV9RZbnDFm5LjvLXTVyTmTJ8Y
VpufjUSIW10vta/+yh/cB9aVxD5361CtWfJXS61YBPqQlFM0y3VD8Mk3GoAJKnezLYTV2r7WYMLS
0LY763GgZzLdOkgEIpW8MsfAqpW1hp3V48SZkbR8cedGvsrRU2bk1wVQCB00srotk6G2rgjALXWd
T6r5xzVcLsZGNuXP2ldlH5S+GKygo7x93KSTv+agZX/UrqGJwNErFEhTbfa/5GOGdZtDg1sF6aSW
J63TKDARhOVjQJQDX1r1Tm4cbWgr/hEBZYzsNPpA0ZIkgLayyTUoHOd1E8uCxu11adVdwo+08/ti
WJO/5ewZfWQY3fJFpauTRbRtvEcH+d1mipxhsdynxUhqO7TyRIkjKD3YmIPdEV0bnTL0b9aILnFc
VU7a3g4QPhMtHBzprpGFQAscgkyAI2+6nW0x2C5x4TxmfoLi1ywoJynL0p5du6vdW4Jv+aWWAIde
vbWsimAdifTujaEwnK9LsZbXVMBgC+ZtNsJP66tllrdLmVrJJ9fM8+G+EJ3bhmhX+7fCIf84pJq/
3ne+vvycio2WH2JCxQRjrbefuqyU+uPm+piMTQOac1yllf3LAE1Rhihj+MuN5Y32dAWyabxb6C44
QaU3ILhbEkIyI8hV8jEHsRzLZOoxSN7gwAaJZUzg6oei+TZj3Qyf01bbTLBDK/JREfg8aG0C5HBK
unI6KBpUKZuuXgXquXn73LWNAdtuZcV6sfUvY1+281cjU0l1SLlfPhFXFS5sXk3/4XRe/8nSCmkH
1jjqBioyrUQ/gy7XGuBTsbmBJ6X76CIpa0Nntl11Z3SIiD0h8SO/b4PG+bBSb7gfHPb2MeNBgAoz
lF6oO9CQQ3w9+jV0LOw2o0ZwkL7hd1mux9QCrH/bbkaO41y65O23TBulcWWjhfOSKVgpR76t5z9Q
QVhV6GTO9KlL2nQJYTzM8323ugDtR7N2ZWTlw1aihIWAclDl61gHdq9nFVEfceyxKk0nPXYNNTre
OENVB8vE2oYqh9EeRY2naZinE9j2qTTFL2Uv0ggaZVZYuVAaDugLsnlXfEIDd63a5wUE7U9DU/k/
rjtYj1WNkD56R03xdz4O89966TpF1E3p6MKChdMXkXzbL7TgC0gwxqbDAWb/feNFHuvIV+36l2/0
ycvkLONtuzTrb+LgBRhataovE8V87olmkTLADLn/NptbVd1oxBLDkaCw+eJaY/dXlxj5C53jDGu9
suoOCIcbWG/lk/dDlPSFMbxv8jJq0Cf87XgADm4SPZva2FBNm0WEI/qn1tPKPsYGK3/YlDc7IVbT
aRLIyXeykIg0+4KFRudS6WRXh4Xu1l0sIbcUEUA6Z72TrSO+ZUCLE7yelKsH2HEsv2cPgAUKnbhh
eqQp94NOhZHcR2BkUDkivbOrpisDSLsZjiurHKhSjNxnonQ3Osvk+3wyyA9P9TI2AKZkSjatNUX+
a+uSzT5QqcS10Jb2+GNKW6P7toD9/wpMadZgWrdoDjYi46bFw1FzY7V2WeylWdJyb1j+j3lau182
fnlk0dwd+l/rtPTimAyJgfVStur2QfZd82C69fCXhWAwr/xsynulDeZ3mhRyCwU40CWwpr3M0Zr8
e1ddu+ZO1I8L8NlAVlvn3bioslhQ38dpCMqhyhGgQiYXexKnbZ7mLV0EnfS6UmEy6klMfcr97lBB
LkP6dslnr0EiP/TWfhweqUuZvC9V3qEP4hd+G62atv1q3EkXQauwc4sG2L8UpF1ntW4WaXpFhCrQ
ahwWrVr0KxNk2/VoSFdEWltM2V1lutvzMLW9fQV+mz0OfHr5SvHFkqGSpqvCzPMpKkAFoopfIuWx
Q5oF7rgEDN0Dzq3beo1MKc9vmSbbF5lmzNKHNQTbJZ+N0HZmVKeX1aq1DMmRZHP+biR6IN8+jnvP
ZQ67stqOJoJ4dioUM9lDW8+VD1qfYOFgTNK8mxsX9cmqvCSzfSYbwzgCFB8ETxBMp5qfywS53YSv
xn5qjf6wYUFwSLo1aa5loo1XSLd62OTJueHC64zsklHS+5QCSinAqb01BfLbPumr1OVIfbBtYQvI
1D66ep7cmhXEC9uf9Ihy+noh+dwrwm/zCVQGqStQsAYrBYL1bQpTGdDeUYqx4m0PeugIj5E5pf6l
Mu3+s98NA64cpgcleKAlb4cx3IZrpC/sGHCsKoJZjOMnvynQLZXl3PxDBbX5tI6NuCozzTAC3yk6
Z+e0mmg5WsVfH++m958Yng+aGjp/qFHr+277FxjD2/CAdolaYuyF2js/4UXRTFPdEKq7T0TlBcKO
vgo8uy6vPh753Nfd5atZALR4qAy/HVlW/Wi642jF42B6T4taDG6FtT7aymseZiPRgo/HOzvTHcaO
lxAPmXsyUztDbnHueive89eg9WULFdXKj1XS/kj82vnOpVaTXgzT8eOB3x9YVG0AfgKO5CDBS3o7
Ua2YIEnCsYqdKt2QxxIqWszSIw7V1wtD7X33060FXQEwELB9i87m26EIRsqiEIhTg3rYoqoe03tJ
Je1TuluflBadz8lxnQstujPHBhgp3TKIa1RNTo/p5Kxjq7ZCj6Xd97Gvkl9i1S/5NZzZLcBGOJS0
5wEwnyJbuilrc8wE9HgxpNOHnprrn1BG5T1q9n5/GL1cXKC7nvls6KrbFGcoIYAkOlnL3FEjlnbW
Fq8l5TtdZPnNIpoctXevvgBc2bf6yWeDywNYyYf8xZ1+AqfA+9CcWqGMGDOU7bANjvlzlx27gs1m
3wyoGoQg+wcI/Ip3GT3XCzfSmbXddas4E/TKCPROCkR5VlZuRYUlnlCIOwzTxPPnFAmdka0I1Wz/
DwcCi0mgoH9IHkB13u7SuqQhVkt9iydz0MNuK9srerxTLMRUXUCBneHwQNyh9EVD1wA8ae2b91/3
2yCcuRHK0WO8uTjZuuaOr7tAfx8Yczb88it8c4K0sBrYlIWvFSF1rEXCXB2MByX7Erajq09YKC9+
8/TxvXBm2RFnQgqCRA3Vq9MtbfdydBTlf7RSc/E84KX805iWooxmr7N/dQahzoWTeuZ62MUEaBJy
6Xuw494uRl/B73PcEl4GoIt40sclWjcLM0TRqZvdeDBU0Gg/nuWZPqxJt4YThBIP2m+nzx1MTtOe
4ATGxNnuDvsfqCFVg7d9g/EKoqCfB5FEIy/vscsX5JkMWddR2YzuJceOMyd6R0YhGAsXxqUU+nb6
mgRzb9Q9D++6lceEyDs29VEcjH68hKA4MxRdZ64PRmKbn9rINa6Ueb3nkXbfPSS5Jx9KQyIc0Wjm
4eP1PXP7esC8wDoyJRcMyttJGaMc2xHBjNgkgekjLREk7qKtjQt31PsZkVMSjpl7MMYDejJO6zeL
IbbNikXSyoMxN5TzZgo8PsKPF7bMmaE8KrroSnLPg4k4uQ530d88qYgMjEYkFDZnVV2VvXLWQ6kQ
oLhwKN4vIBq7Nhtwf7+QNN2P6b9uCJTysfrTPDPeJkgRZG3O/SZtcWH53h89QIlA5dCQhOKGfsnb
UQpbF33Vpzp6WXp+PwjaZblZO3dihaY+6XoXrlZlvP7XvfEHCfmHdQKAxtmn/q+poRWauHau6zEQ
vvp2tPsybn3lXgiszk0NrBw8H5h7HkJLb0fxYESZNs6bMe603icT1ArlTTk+lmVqf+57X0+CNWND
/Q/Demg4oSPFiwmg+O2wkick33Klx4bV6U9aXiDeU4n8OFF+tEOj/D/qzmw3ciTN0q+SyHtGc18a
XQWMGVfftbqkG0IrdxoX4/r0c6jIypRcUfLOnpseoFCBSIWcdNJoNPv/c75TAmLMrLSvzxz363j5
eVBMJaCQoU/1+bjyGOdJgeiaQBtTtoHsv7SnXhbPPAPL2Z8sCbAYgGkQhgksyU4XjWjQlIJWqWKg
j3gRwE/TpGCBTmkquyAPyzVJTBm1sDHTWQQfbJmdu6vvXqnTM0BmFRbKi+cXu4PP3xNGDbWL9EnC
sg6bTNKCpQx/SFai74xiYV4RTZwGkUCULl/i7WaBR1Er6jOoddadpVfKs5iNw12IzPQZlBqh2HU1
dtl0jBfA+YCC44MZN4W6G9IYBne9GCoAI6SuvbQalN+J2CGLIVBAX9gr2B09ZrGp3QsReGQOqBkz
CMyt0T00WjqvlTbjAsh68H7Y1QQFwZk7/osXNRaeEDPDQoMG6KkrX0tN1maYhAMFsQuom49ApwsR
yrZo+lI4zjr/+8f2dP7D8hYCLVidMQLAKzpds6TQh0otfAZBP+r1pQWXppdP+KvEjPHMV/vCVFxY
7XBpYqqFMQgKtJPZD4SuwoRIZsTbOUXBrg2ldpcLxijv5gy8G2o1I1+DwIAoBSFK4ntR0QVGtN5S
91i6mJtxRs+KwFUG9h9HBVum6cAadpeq4WTsasiEaQO98iPyp6zkpdFyayMOvEWIqlnHug4hw6AB
t9hrUmaDsqHF+zYeNRS9m6pjdJyQMEajXA8juM4N8X6erBkxh2CccnfMRXBc5apuRlto9bylwuJ1
Ikhbg+VanJs68rtRHI+aIMdQ0hY6viAvTDOy43SoysMwDK2rjbyfdmpYoKXeAuVu+epgJcqhlqMU
c3TUZwCyYMVaBZCcJJHH0KnXffTZJmQXmpAh3Xx/809nU9wQEGuhecTrHG/1UxAN+C+5gGekCxKz
MoO+HFuUsRAkWW9aJPfULlQw8p3F4jE65xT+slLDod8dICgqQTcHqvPnJx4BL7IqCHofKGYTZQhU
qRAlFQ8sehBZZvQ0Rr6JsNI5UNSBxAXp1gQPcyICEr3EM+Flv7gKy5DEpgjNa1j+T07F6FIo5aEG
C4COb2gK4RBhWSu/WioaEnpVVFQ12ujMO/qLLhsXACFEMOpBR2cBhrE8mB/el3A1QoJSsS4YoJ3D
sZVI2QHRCco8R2m+oKE+ZI/xFDJxW4wRPIZ1VHPdFtKqRcdNitJzDMPTmQDbFizrwNxdfLRwlZyc
UFwmaQK05hSoJbP2USekgSkOij3XbXZmJjh9reFQuNiLWwG7g2XV+vm755gnsBEeZtT6utRXeQFb
MLrn3vej+1dHWRZBaFJjfsN24PNRisyaQ0HuxWDOu8KO56zxpCY/Z0H5xUiGqgIAfMQHLdWtU4uR
BiDVYGaYsRPYIhciuQjuntk6Rt1JtpwtkfHw3rCkXltCre+ksjwHRv86gHEGOD4qieDWQeP/+Yuy
oUXXTZ3EoBvy0EfDPPFrOHPdxAiNIFOaiTI9ms8sGr7sdpebCJPxol7GLs84ldYrPWB8+QB4IRAa
6K7JoYH4WgFm59jtylEM+iqrVUjooDuS5AniyV4VcQ1SXUNIACb2+15T+FtvAJ5y5tTe3S4flxPv
p4YNxEJlRF3/lFGWRxYAHjGfg1zK5TVLB32RNpr1kzEjUQcdqb4YAbKDjNBuFwkdGnrWXAZi36gx
hQg7Kik0HaBXAa5dJqQ12kL2G451BxU4YkOJDh5ZQxWOpS4N40E/Kkqrj6SpZEWyO7luDzr22yMV
0YG5RwZxW4EBXveQ80Fh9jjg2d+PRZw2JFwWNqThdVESMRKHN6RfJCiLciNNiMYhWyM5lPcHFfD7
e7HjVep8/5Ccrv2WS4ViLDZAuEtQQsmfx46qV2Fi8XYOGk0Kd6JWGpsijRC+oc6Z9VKipf6GqOOu
cQ3W6NffH/sXc+BC+UTNHwUJ4EVOa1EW6gctHp85wM4sYY4xydpbFoFcQdSswPoDndJwX6ddmtO2
gIDUXpYQx5yPiHyQVI7C+fcndFobw8WQYVpC2XZZDgGw8/liIPkJZLuai4GhaYMAsd+U9iB3IbRN
UgC5JjzOoFSU0K4t7ElVEqwtRUE5s5H6xTyMuQpuFYirsZs6jQsfVaGMwqkZgoo1KSRb4uSIQhZe
YRlYnZkhfzFxoMwJBh3q/ChWvy/YPryD1DYMse6fx2CGVnBf8wzC56Ku6BBV4qrExG8XWZr/vMj/
8Tz+Z/TKDj+fw/af/4W/P7NqahCbyE/++s999Vpe8eb1lW8fq/9afvXPf/r5F/+5TZ7R/WJv/PRf
ffolfP4fx7cf+eOnvzglT/h00b020+Vr2+X8/QA40+Vf/nd/+Nvr+6dcT9XrP35/Zl3Jl0+LElb+
/sePgpd//I6yJvQXYK7ijQYvAN4JuOD/8fF4f/zj3WOBz9mx5o3l2W9Bmz+WL2c/6PWx5f/4HbL2
H7CBL8gTrNrx5OCBHl7//AlKq9DfoYG/+FB//61kDY//8bsgm/gl1LOxfcWLFU+a+vtvKJT//Jn1
A5xdbKWXXsWSwPz7v8740738697+VnbFgaEJ1OIr4wn5a+ZdFvbvnwRCELwBePEu082HEZWbkakO
YR0fu9XUEKi97uYzusmT9+3XQ5w8pFxSeCPNOIRt3kSP/V2+X7RlBPqdc1mkn5/EL0f6EntqGCzD
WyM+MqfxD+dqQb/+IlDs4DaCD4QX6edrFZVdiYyXIT6C6Y0g9N18DF3xutol7odR9cc9+nhP3nuJ
X27KhwPh5n+8KaoEuWGFWsKxRHE/doqZGC7kPdZT7AZIdl9pK76q1uGhs1PSBZPd7BQHOVO6bbpZ
oNvMLWAhNc68eE5wGn9c3Q9ntVz9j0MlHSPQ7Kf42Jj+zGnmu+zVcjqXO4PdPI63/cOoYvd/pgL3
HhLw3cU4We3HTSirtYHDYplmN9eY+zZpSoRje9OvpVVI2kMLGRKkc6uVce5996sBBXYqWnOoxWPG
XebjD19ZqIVUV1MeH6XnEnlTDWEPjHb3QEKq11BYqvvMTWRHG0j29P0Q+DzR/7zWHw988lhacoPu
B5oQx2Fy4IZCSvR8+8z87w/yvlY4vbQfj3LyZLZKH6Mq38dHvSFQb1f3IjofBQEJGgdUGelikggU
b/fvj/uuvf16XJQ8gRSAjfB0DdPDvGqWkhVDvg8McAtrSTTNDkT7Fci4KBurgyKiqwW9i4aVxDQG
iti3IHXqfA1JX06hL6wXAR+g4hBabXNJ3cEsktnZaFylQvMglOZtVpgp+AEFVKvS6JWy8MYmI/YN
Bn2i1AuJC/3q0kg4ztOM6K+5iuzvv+WJ4+pf9/Cvb3kyXZRSbEyjKMdH2QNE6BBtx8uESjsIR27R
zLlHts4Z4/XJCv/rEU/mjTKNpr6X5/ioXKFdIzEiEDAUnIiYe6hOzDvzHAH6vdr03Z08mRNCBGv2
DSCvx9opHms/dCa0iZzRzTciNUC9spz+gJwxu3BGIk0UVNA2ciyT9pmfoI6D9Zgfe3nQ+jkCqEi2
F2x5fQ78tDwrX84RahjUGTFzo5b/+SGeTUhmSzgsjs1mXlu7wk4fvr/T71KX0yMAV4F3Akyhi2jh
8xEmDmC/2iTJEagSqntNT7bZJbtsXnhFZlJTwXmGLbu+Me/nNWqEe36UwEJ0kge+nrotN11ATQ/y
lYjpHKX+Y2SHDqRvIZR2geBKV+Oh9kWDhK+QEd4PREN4iZ1JzoVow9T0kh1CAqHIeiIVKWQSHR4H
ci487j3J8LtveDKW87iWRB4L8VEjnRMHvV3uoV13a8qwN7RFZ7gUVZKt4iszgFEEeBgaEtmGXuNJ
Jw2NH0QS4s/6KnY6YtnduXfE533Az4H/8Qac3OJpmmYY3sL4OHnpZlqJMYWG3O+83oeQA31Fk3vj
SlqJm3ilHKxNdRa4uRzgu+tz8hyUfTXAOooRkJFqo67i+9yefUab9XDI6LXhp/a4Nu2MHptVa1t0
GRT1qqZ81W5jt1mPF+XT4fF5vEAkgpvTlN51tLeVe7PA1cL2Nd2yo3zZrlFSr7bD+pxHXV4G6JfT
x24Y61DUt1Ag+DyAEdOSCKMcJ0duc7sMGtnWPetZcyW7dFPXcDAnV45+NTvdPnnhlN9E9tv3z9Av
5y5kWWL/hHOAgf3kCqJfIUymnibH5Fa+hYvqUn1BjitflYWTzbZaEE0hQ3HmTXSyof1j4Hw46sni
AvStTFMQaXZM3Wqv+QI5tBvuxathfe4ROnuok7VEUxmVhU4HhsiuhAF1ixkhdJOgdMIdJk7mfH89
32m5X27ph292soKoETaUGaxMjqoXrkY7s8NdSLk9bkYbE9JufBKc6V4MWhvLRwKHw1VmG3Zy/P4s
3jfg353FyQrDALcCZiZ8aTyU3uBV/uzlT/E+frJ20UpzFKfaoiOTblHJwNzpfX90eZmVvhwdhmdY
vbG3A4Ph87AugYKWihDXoHMgeLLTfW4n69wGkpwmtHob7mu7s0NSrWB+tBtub6HWPpev+7Oa9+Us
AMdHnC/Kxqiifj6LqbMiOHdxDe6Cp4Ik5O5q+3TrJjsI+W2MuJb2a0aegu2TQdawIRDJLqgjE2fl
VSQmh0ClBd3LVKTFqiB3uvfQktQtvGvMIbF76WTU38S2mxHw0u3g4Kj4fj15uo3cq4LswwBvYequ
aUkbGx1sskWgDWnJw8XWcNfMe7jIyH7G72rENYhmq55ILkY734zudg9bh9PS0KY5od5kH17dw/3l
szPtTXTjnNlNyHYvUgQ/UEbWMDis9lvVebhG4Bx5g6qfbG8f7Jpc36IhSZ4be6L77UzUoCA+I9c5
wfGJ5Crkzg0DwSneL4Dk6jS28aktPnUmr/sHAyd3weyCXO0m8rJ9mPEV7LVgO5d70pAN5O1EC2z3
YnULLgnZ4vu8NCRxb/yXyDVxcjmtiH8DVTF9uQud24cwSAijBw2vr5xeQa9MGd3jWi6jY1w/4X5E
pCRQoeAnAgk0crG9snt7G3By7Y3kYfIe1vRltBX8pwdoZHB5YbC18S63cOatt3/ATg1rLou6BfVm
fMNsy8mljrs6HXR8SkFVG8+di8/nxFEJJ/C2E+fZ0RzHMwmFWYLSK2e100nmBQd3JPf+DU5VoV5P
g5YcEqJi3G6Ou6t1TnfksJkxnDf+yqICrW1ntVk5lxuTrCz7riZrvyNXjRNozgYHoVhpERpieL09
mnZLsSIF8ol49ypRMeIOwLmvTILpfduRXUkcX8NaguFWdHR3JRPficnL7Gq4oMrqOba9wRVWyorI
7iPZ3Ux2dh2Rh5gWno4L51zij4qsouXepeTWIoYNkCKN8R83rwZ1VpUXrp2VRJcze2XUtcEdtNHC
2e82OBDOk1Z0u09s582xV97rstBxdi/bjq46xyI3mNCQkHZwSsd7hbvcr51tt7qY6La3e7e3JZfb
fkb8rYLzl1e3eLonDKvt/rq33YlOTmPf3G73GrnzDTwRvW16ouf43DbI7XZ9gTPPbKzInIqWZCLr
ztnfZjZh9ptCru5eMJKXx8ggb4Xt+De31DmsJgzAnXePy1eQt1v/biC4upOd7h43DTHJ7j6i95M7
OisHnCvbJLC3O4LH7JikaxAPcF1wK0qCRZzr42JXKwSZ2/jU5fM6atlQqy8ndOPc4Oy4swrp1cXd
00DWo93ighgET54Lg11wfSvijumeiUt4gQi0G5HkfrVrViVdtWd2ke9Nx+/mt5PmkCwgYxK4veQI
PC65E9Z3s/20RXY0rmJH8cAGMd2qVMalZ/Tp2uNOETyjbFAHR5NslrVr79SuQq/+Z6tCsLWwxZWh
JlRP3rhVGkqaIDQJKgfoFThRQkOvApaR5FepixQIe9jrvslI6Si0xID7/u3zrvX4cl0+HP7kDWzF
VqyryAbDmlC+eGC7MTAwD3qJo+xCX9/rbrXK9vWZu/GrlTAScBclLJKu1NPvLMYZ7C7KkBzbJqlg
VBc2cRI9w3ADB1iC0MxyrhgtpRqOuAEp5We+8q9euBaqlvqyqYdu4GQjVBQmGyQBRx+cORDfzDf1
friT77AtqbbGQbg2fx7wb5Wm/0/X8uYxTx7L30jXvD52v7G3365gE0xgXHtu/z8oQ2Nd8OE6L2Xu
T2XnLSv5a/kaNexjyfn9l36WmGXxB/a1aL6ALwWMKhwRf5aYzR8oOkM+j24nwjpASPuzxKwqPxDX
A4fIAlnEil/DvfyjwqxKP4Akhwx+ScfDnQTe8m9UmCGo/bQMM/DsoUuzuL9l9M/RuDhZAAmQWGid
ksPIo/QAtiCyVYSrpoddCemqYOqSkVfjg4q2gOx0/SSn0Nz2uU7GMueRj+ZzqjsVYuodIFJk0Skj
U9+0kDbOTopUnsRGUVK8hiMok0ihN8ZLppiDhQZUYeUbTeZ4znMNqtEa/hAKk1TzaqijPHoqklbd
YuKabRphA1R/GOfYmEVDj7RGNa3g1gnR5YMTb7rJRw1b2KSeQyjz6zn2zE41XdbP7UzVoVJuFgct
FnQgQSHNZp5RoZzG5mGC536rwhcYE4am5I2iQuhCVVwBAY5+NYStrmLQFecLJwvN6gKuOAlQFVIh
UsYHpEi5YIqqvup1zgQqwd2zUmuo2agAxXthz2Zi3vORs5JYCgfWJkwNo7LLQVALqKi0agMRSbYy
xarqdjloWKZn1Cz2lSYHU86aoQT21UmOrnOEXqwSsZtH0uZA4VADztZdps9omsa43PdCzrUj/Bgy
JxP8PmtjHnsUHDqGKDdupVXtVBaD8FOuJgrffcVpBVwew7WR+4NoVjV8WWrd39SCnsskjqYpIpEW
jgaBqwRQlw7BQCWp1Cl7yzpN3SJEJttHvao8gSmidB5mFo0Tk3UWyttdYTXbKSqklZz0corb20m+
VSArz0Ca0AVTe7NzynksAjmTAMzph1iHBExo2kPJRre2OkvCfY6zjSmoybGWKutWl7moOV0oKiuj
63QVBkpLwHfJuTAhXMe6NDIhv8UAz2PS9YhrdeAU7HNHCEsrgjJKqyybN1nT7DKIUg4zb+a1XM0m
ooUS1gO2g8FnAmpXSbeFnAMCD1FT5OTDoEdOpNU1/LUheGbwKUePoh52KVRLg3QDAV3/mABsOdvg
rQ6pC5noyEjWqxx5ElpkaKSaoEyH495o7kVxhp9u5t24jTKhjYEBAuKIZCzjl1nEQ+w5J4hJI0tN
8CYw42KgMtRSQYGOaUMTI9UtgjBC2KAF4OgPrVUaFVyPI0z7GENMpeYcGynhcqOO6DkyoQGPBPoj
ogmYSlB90nXAXQQjhWpa5XvIcZjgVAA9NHY9islrjNokQ++y6reW0GIDiBnIN2TwronOeFnYLJua
YsVUpQpaZhQ1fKlSWlKrjJSSSmKPMj88hNspHEQ7surxwhjMViPWUCN0YkrUQqNF3IoXyCgXywB8
yyy2UxhfAHyp0QK85rDJotQtG73+823/t95E/7b1+ald+m0r9X9hkxQt7e/eTrd40T7j3UvRtP30
flp+7Y8WqPwDHU50URYE7qKvR5XljxYofqJCmI41w890tb9eT9IPRAqix2nA/gVj1BIy9dfrCeIv
eYlmhuYSLNu/1QBVl7fPX8s0vJ2Ao5WhhllkFYYONc7n7TlifJdINQWbNhEM3O4iUS9C/hiGNYGl
ui39SfSM8UrUwRLz925RXVrJXlYiJ4wRIwiSl1BUroLANcGq0SG6LutbpbrVppt4uBHnXYwSLa/t
1LPqEpFcng7yvXkBxr9p7KIR3P1LTbp6v/5/ayheswL/O137fBqH/3a0/m8cg0tJ/d835m/KhL++
/LaG4/OFFZ9G4fKLf4zCH4hJNiGbBDNywZgu/c2fo1AwfyAiB+uWRcSBfhSkkn+OQ138AY4tou0X
cT4EHsuC+l/j0MKPEMaGka2DKg/P4N9YJX0uIIPjsqQjyBAKLEo6aGvw8HzsNIIhx0XM6RLJG5uJ
oq830ZmdwS+PALwe3FXYF3yp8bZtVjddhiPUDWlmwxej9P/xCCclXKvqBvAwcISippiAfYOf3Wt+
flZ/XiV4gpDhAfQmLC2fr5KE4F49FTSQLgxbAAWuTs8xpt4dR39NB8AFQQUBScgS6L3IeU4dSRDS
xLWShgPJOVPHbdxV4tXcFuYxicBgW4sNrPD4ZhHExZlZbpELgWpKZQBdBypnbZvAT+luPXbFcayR
TEHbSJzmO3BixAIcvbKRvFBLxHEjCiAW21KeVTL9MPYPP8/1o3xgmbA+fQOMHkSNQSEMgwcm0JP9
OLKYxxo5PpjQZmkj8hcY11fA6DvsLM17uaGnR0LuAGr26tJGPvUHC6oEoEouSESequvQbNJ1b8wX
ZYx0yO+/0q8PBIQu4jyAcsKj9unpAOJZB78wRrxmhzpaAiXfwG4Ta7j7/jBfrxwa0ngdQJeJe//l
IRz1HBFL0iQDSZCDuCIysOvM+7HUfQSDnznWMlQ/Xzu8uhbLAP4PRPZ3h8UHaUGC0G5VTEqFdOYY
lKlbQx88VliotOvYcL//Xqe9BxkiJHwpUCXgMMafp5kUmV62qjnGKhkLheb6rajYkQF5KyOIFDL6
yyZawbeqgJ145sDWO4D75HuCiwFH++J2W1IjP9+6AVD1CKA7hYBa2F0bUp8CVm3MWWJDs99tysEa
FWTw5saLjDzRVcTL+VIZeubwdqxVW23ihPmgDyb7lCE9h2Z6VcY0ZmEMwYvWCXfVUCDsTcN+g8qy
UK5TqatuJkvGaNEQyHQdTol0H86t9RAu/SXSmlDMEVmrgeqUgGys8QbvotJJFH2YgCKssDdLITvf
pNXMAwY3KAhPiE19yqEt1V0jkocb4GJGA2Q9SXdyrTUvta4Y2suIG2pJoxoCPWDPsZVYR9UgPmFJ
ZG0jLPpVAnhf3dFBF+aVWBktYDOJlVwqXfTad3ANkRrQUnDsRqsySQTa22yDYS1d1fkE0wvgKqbp
dSYQzytrjOqrGmQsME8rrXGnSmhfAMXiB3DlWVDIcekXRpQ70GpLNYnTKWZ2W8FT6/UItd8q6gDV
TF1YlUiXUFYRSQBMUAGKhKvJHcEQeUoTIU+w3J4RnsWnrBj31SIwrEIwRLdFM/WPQB+yNVTuii2F
s3CogIU5SI3MbAYrycacQ8iLe9QGaVR0aWpDVcX2ssX6wu17LnaAweRQnaQ1vP5Ez1o2blvsCoZ1
pLcgkVIJ8B3QLluwNL0W/DCNFJmxoJBSNlwB8Byhy5uY2b01W6sUs56vsTF0Y7NRLnq1tUBsxEzu
SVEIRExsULETCAafYtwiezfcgGNec1ogRHhTIa12WOGWyi5YrKM9mmG/6lg0QYTcRAgvVKu0vB7w
7DhCnemjW0LWom46K4P3V5ZjQ9vwaMi92dSF20qegQSzug7lCj3tVIxtvYkP2SQaFCDlGs3+VIeb
iSes2Xa8nx2EYacZ4UqTBHIVxuyy49iluWM4Wd26wKXcW7FZB0No4RVSgk0zXWcYQYo34OOAKkGC
RNZxktdogV0DRZU7nRzN64aDvDECIAgwScswouEpZKYbwSyUAEmZDG7LRSNf1QDfpJ5W9wN25ixB
csR+yKI2fe5RYpSccAy54E8gtQxXaHKljy2DEX2tjJCq5+UMsvdosRybUWTxXutwgIF4p5QtI1Yy
FZpd6036UM88rbitdi1YVT3e7R74HDUqBynPYRCSGkMIykbUOxtAj+ZYZlajQljVDjaCkznQb5N1
FQMy4WqTCiGQLspL0IsaA77bDb4wDc1hROvtPgZn7E2WQP5PxUJ2gQoy/bRpukezFgdHixJwdMYx
N9EbUHOrsZOk7gaSdGHvt0i7uGnDJcK5HAqoLVLYuV5QbzAvjTAZNpGSomhQxbLsYytvenBkDzkx
qnx+tEDLAy80FEvXGHpt1WLfH8HKLOlu34b8Tldi8xEPMEjzxriA/HTODyBz4owEDSYauamLVaI3
kvBotLEieagZC04H3hZYRWo45ja0gJHggC8fDzTGpNd72Zy3G3Wejqys4scCocsbqUzn5xRwPtMb
UPpiDha1QE4hGUccvFGQU3BnoB2/mZImUkjRCo2nFaHQ2KguqIkjwo31NvAaKoVKGaxLED8QPSha
VQ4GHPwB8j42klZyYKhM0OjRQBfaaPCPyqQWognNSQ0QWV8AggpJvGE5XoSCOtRbQELy7rbotCFE
lJSYq3Vi86RSbRGJTyilYMp2wzQWRwo49XiN8y7tOGygeZt5ryl33Cgs2i1uaVrqqOO4vE8nYa2k
Rqn64AxXIhKn095D0vTgyeEg1Z5hpOxFZ2oOG2AqN6uiboQBxDphRha5BQwUvO3CZQx2E1DqVpnc
zGGh3ZSo3DlTWlYrC7SaCFWmKLJrk0+3ZqXo8wa5SuJWmOaxu64RdizTJCnLAxfS2Otgbn8aOsmE
KNTCEHH1bK4UR2SxqdzkJk/AH4yqdd5EjeEzDuhfUIfS0DjgBs+wRiYzbAtXZZOm8yoXE4DOYGWQ
1YOBCmlxx8N6AK0ykbvkApyWwhEB01whgptJD4hEAqoZeItaPQxYUG5qKe8vonSYVV+qBzn05SGK
7QhAqp2klvplWXWIVZhBqJWpKYXAtQIvJeDtV0+jHj3qDW7szlDBHSPiMAC9nSZzmO+tXheRggmA
eLlp9GFcG4i291lbWdF26iUFXtOwbwJQA9lVUfXQ8ZUDT/J1pHUa+moisw55BEO4M8pTUa2mscgB
BTQAugQaMQK4ogubtm4J6l5cREnQwqnCj59nJK1YeNlDD1n7fYZgOx/vhsbXxpYVOyRRtF4iRtqx
iBB2TlJ9Ggc3hCHVnwepOIL5N9/NmAAMN0LFy20Fc0JdDcyVoM51yNGAqG+hOpNjyYvEpjvwGSS6
TVHFwM2o/RShdduOTU3YZCmXKp9LXM4RKoYWz1yEdBOUhKcwuVKyVsTGIFQcPZVDB+CwYiJwG+ae
UaQTxJTpiEUJAW4CFpFYwwxmzBLz4nlORgJ9hBI0Yi9Jm8wCOrolEgvLS5WpRgVLey9eFbEmlF4L
MG9MWrGxjJ2mTNEl3AWYcYZqVm/mOL7ENC2ltl6M4MSiLljqRzGfCnlbCHkKKV5Z7+pKUM1NErUi
6N4N8uXWXB1LMDWFFKOBwzoykVlsJrxMRXOhVaYChZ5Q9KS2wG/MWGCNGc+LB2HMczxsvTmowAoO
We6USlLlRMpA71fA+ORPglBLTjHMom5HcGD7qpZ32aYIAej0E1MRMnshEQJHXUeWgMh7q56aQyxp
7YDQrMdSxnIH6yXEqC8IN0AYVSaPfqeDGHfZjKZV0pnXIiPIMoidNBTxEU0/a3ezJUJWY0aceT3A
Y2CQC00m+VFbJloQzUjeXLWg4IDtM/DYUYo2i0C5nBGs0JYsAzlmLhq7gJ/DBc52xgqqmq7Ntmz7
K/BZqIR46pUZ1Y1dtlMEXJ/i10C/7GJYb7xwsGI3AriIAqIbuREe+YIAFIpKMgLq/RFNGLTjtGa2
WaSbmwwpce1bLUAKL/ctMrUF66hFqYSdDaxOUiqKgjuBL8ZBqG2L/qIvBoTBhD3Sdv0O0XW72CrF
+wLxHhmmka5yhLmf1jUKrD4zerlzUbgYJ3cAUza/g3vaiEnNChkcbjZJGxlAaayBE7XfiFAvylsr
U+WBjJ2VP6V4yWKBIFhRUGaIvoS3ctDXwH3phzSci8M4Gcx8HDJgGG8tQBxtuZ2tFC803bgPo7Bx
Y6WanZwNAxYVgngvjLBeUBRd2gtIbgGIK4pWX8uFZKIEYabMCUtgGD0hbOUbmP96qPXA6KbxFMPn
gp2N2XgVH6wiUGchfCrkDCvDQi6Fe+ysOnRfkmoSrowyBrepnJOCkbDp0idelAOUTrFRxFvZKMP6
SWqYBECPUQidLeZJU1xpWYxZhdfoiHaNFWP5NRYGatCmVNhaUlmOrLAJtud+jOkot8p1NyF9FQ+G
OK2mSYBoRUoY8goR62pu8OboaR5bUUoMoI7eACrHoro0cwJqCzBB2brroNCZSkV1StAEIbwCNTLI
JjC8YcSL/BRp4PsxEfPrqnU5VvctSkYksQA/JOKo8GI/a7zt8ZRZSCLF0nJG3vQchdiHgMp+Mchp
DYXc3Jo7kI+hKgNEY9eJEzZXKjxhoMjkN3gK0QGqMnPdWpXsCmYrvEkRHjaKKXoKBtEKh1XUVsYQ
zMIoYSdSpUi1w9sgetZVINTrea6Em07JFGgSmRlC+JNKpbQsXkVXmpMJehgp1frbClZabNKs1CTZ
yHOn0YQWere5bewGfalrUUnhjANzqJQQichk7/+Sdl7LcSNZGn6hRQQSHrcAyrGKpuilGwQlivDe
4+n3g2Z3hywyWNGzHRp190itBJDumN/49ejPu2iepwD7EfQ7XU4d5BExUOjdIe2HeCcZg6ns6hgh
+YOVGgX6iKzi56g2cyDh6VgOq3buivyAbfOwL0JFnXacl+GOnMtH67fBLWIl4mH6zTVBVyGZkWd2
oFMrF0G1pGVRkzFq3oZrI+3BbAbt4BZyibt3GQfhcGuNmkntzFDimylOq1+V2fSXoA90/AUSHH2Q
zxjROUjwLuukaHiWeywEHBNrJvRs885oJdcP2tFcDXMaV4dCsUPzAm/2OLtvc4sOfZgTangdRt2Z
o5I0Jy6hSX879ql6lDjYf2JvLo+rcDTmfRDK7b7XU+1lzJQAxwctk/PLeRhk4AZRW4e3qh6xJ6Ik
VHNH7aRpL/XBNKwqTR6vErPNt1ow6OOml7KxdzBG0x0kPevfJU3M606ZSX71rrN+aAFiRE7ve62e
2+V6noSfXOpVOP/QBZG7p7Q1FhtqJJEsTk38FLdC6V2k4rPU7WsM3x2E/RFNxDSQP4ddbnuSUdee
UaBI01fKdKulA7rUlSzCyJGnIG82sU2w3zY60QQqwt6UJvyrbffrKOlx3Rrj9LYUY7CS5cpcYVPC
Gw65bG1s7CJ+onGm3wdazXle1I38WAuy2XyWk2udYtUKBdYGXc6o8H8ogDKp4IlqbylRfYUGP4ON
ZYCRBTyf/gmliugthTRLkD7a48bWwunK6CcS99ao6SALrksvN6L2eioQy8c7RzQPuHRMF2ET0pgW
lgLKLIKn6KZ4/7rZYPw2GkW6TPoKdb8MS8AjIWrxo+sF3fCIV3ayGddpV1P9oOO4CEror61OEloi
RIxWi6ZvjH5sDgkSpwfWtPCGQovXPHp1VJVC3OO/doeP862fay3hVY5VOgL+pi17/ahPzxw44iK2
B1tb+0Y47CYCemR0cLcBMtKV4YY/TcO5QU1KL6tN7On7Qv1tyWayGuqq2A2IuQw4YdCddOKa5AQV
GfuHha/IthhLiljS2HTgkBpaq06K0ty4QnKalrZoi8arOBEeJSmx1wpJ5rMRthqubeMc3YVRp97L
VdVvwiiTcUAMjAThFmv8gWdrdmtUGKDoUjDuU2lKD0PtFyw6pI2uCvwStmjoJbe135orubJ0NzfT
4rptIntrJHYfIScBObUhE8w8ozWGn1230PZNBbGGeGS6PNaA3q3nBAndNZcUsQG3i+QMIw/gRlXu
P1TGaG1moUiegTDqm59MhOOVEu/DqJm3QTjGO2TAOh9ZGbX1hrmzt203GI+2PsXHEBmopSM/+sYK
ujA+g5kuIe1Dnf6ug5O9mftmzN3R6LPcrSLUmQvFp5ZBz9yt/K4xUDUVw1oMEvePOaF67PB/Iy+e
heilarU8me4w2TEJfBPzvnkqxiMkw5AEuqoPGmALzyprVGTDKdroAwebLqZSdWhJ8B81dpY9plOs
JJuE82NyhJ4Ga5XOsjfwISyXVlx/gLFTA1aFxfsnaJJixd2f/+z0xm0jC3O6Rqj9ZTl3YEgJqx9Q
nTbvsq4A0oA0SZf8nqH3PE21hGIcHityesPnYPeMZT+ZjhiL0m07K+XnOZOuxWwYsTsstUPwBKMl
bzSlQNMzIj+YDnkg9Jci0mAp1dRNvVolz1hHdPgHh8hWWclTItseihhmjEq+z+ES9txHbdX/Rg8f
8KBm3IDrCHB4L0msHDBL/aHr2TmmJCtuz5a6QWTT+mMgz39NGD2oLjzy+dnOfe0ZJcrhlvIYqaUd
6/neSgVa+oXVdJaTVwkpddgpau3NNHRWAzpEd76NU1CtRuYKgXQ/Wpd0nFCDTVkEqxplbtWxzLDS
XSkS5kHvTThOlloHR6NGR9spaUMRF7PyHPKysb/z59opH6UDcX6cbWRRguMu6HCtkyR3ugaDlMVJ
JpNe26nzEdghP//jd4YkgCtkAvjXEK51H4TCUAMRd1o0sMLtkNfNi6llIIDNQvOqDk1FHCcEQw+N
OrGxodsfFakU12PKxNmJ3K0SOxs8OYuwyMlE619pRUQbtKqQ3XPlvJn1S6TV74uyezGtur+creW4
7+3oME8aHpyhiJ36Qt+Ex4Tlt538Nm0xZCJS35i13j3PUW6aF3KbjRy2BR5v1OynlW0XpFM4joQ7
YZHWkllVxqMhW8PFYOXDSkmGsd8GUItfS8LM1sFYLfN66NnkKIPceRZ1K2/2YaRTTkn6x5bI+Fda
GMzDPA4KS1vOksKb0TxrHdvuhvEyB59ib+s6jkjkyjEZHGTn7UM4WBy+pSFjVqaEsqvIbQmkcZ7y
BwApofAimgLXY9hjmlh3KkcIwIgCbwa76s0rVU2LtdW3MKWgVCNjn5f68EvphijapI3Z7ZQwbeyN
TxrwknSxgQRCn7xIqmaVnjkosB9n9IDWJBjTsIkq+5oNekxCSgohlHlHj0bd39l1p+lru4lSwLeE
z/baJDS6LJNWAYPjl7YXl0H9jEuy5tZNY8MCtjP/qSYtsl0FEezRKZi8R4NCLXCdOW7UW7UwTTSq
kanFjosbWR6kzPfq2CKCUnulmbwo9AfMBVKN4qE6GPWlH0zWK0XPP4WSHX1giojojpZyPelRIdZz
OCyq7CYeDGqrdZuoVqI3IGNTScTgqylom0yjb1CUKTwB/KAPU5yABvGlMFjK5npOR8MoppegtBAF
IiMaHzXfRMnRt5J4L9S8B2RbJmm2SxVcdja4zHbISQ9Nna20zEDfp9O6NlmlQVbH61gKJ8wTRUYn
s5XxRrgf0waCAN5/c49sv+KjCq/I/qUV2NCLmqhMmk2Sp+pBAsSmOvhVT/YWj415vArxYgPCW+sA
3Rprin4LCug9dmJZdIi1vNI9Xwsmc6tOUyxt6FwbL4hhi8EpiaFIfYO0Q007n5NjICrrvkTBrHc7
1vihMzuewywDOdnZQyIhOoUr6SJaEWJKc4OIkGR61PU72gN8MlS6mmp4ASAzKG6lVtVLTwFvfm1J
wtKbnhB4l3MajtscSA6aXqWiHEVQGFBHEpT0pSXw3QaaKpqtXaiQSdo8X6EJlF3XvtHcdSLRqa0T
xv2ZIzVcj7kYJVwV8ow6/aiWHUr4YXxI+e5wL2uDKrWQ17reRZdaj1DrJpWC+tgESrcdCj0mr6rt
+br15eiGqG64ytWmD11TjCVFB9nkdxmj/4qxrFy7Uqyjb01XNwD9nMdEtTI62NpeRR7LC43Gf8xV
S/bqRBPRpcmDFVDCqNTfdgpav27EIn7M5rzPnGAOJYIEEaCf3k0JqoJVl4aruZcGqpUBlVWnk4L4
MYJNQdpBxT9Ho973ZkNrDkCsOKKxgQFTnFr0iorxBbu5xEcQwqrupFmqH9Ks1OnBcXf90bI4Rjg/
trycs6LdYPFgrVJjsaXJrCbM9gV1RDxJ5sVECzsS5RDpnf2WtqSyjux3GHuFftMMG1Wep2htm4G2
CFyV6CEFrZ1uxzxpErfAvG2XZwm26HXeF5skSKofmT7pl34nlTvZboc7WZVj7tm0T2EZ2vjcHDNw
XevYfo1M7En0Wni0RLXUBZcXYLKVy4VEy0bIfxox2JWLMikQxzz3Y3WfhFn4FPthWa8iHEBUeiis
Z7rP9gPlwus+TO/BZXO8qhig4UNFvsksIm3btmO3y0QZ77NwardNYZiXmtlM3X7KKZYcZF+z8YHR
rTKmgkjtbNfFeU5bgam+0toq71d5hzcF9cOkV5xamaVgD8aIXmKWz+1Bw5wvXzPjmH3Qd0/Sawy5
Ad3nNI+8LohDn4cMcQEE92l1TljU5Vamu3hbLddv0FqsPMMucdez2N0/aQkigN3kSh05rFRtFdVi
JNTMZ+W+yeIclYOcmDChNsmnIo9bjxRNk02MYQ+8usoiURuieoovhOjNZ5Eo0V4asma6rrGeEI4+
qpXi5qG4QB1niLxsKCoFbnZU/UpEhdZwjfDX8FSW9DWcysaEflOX8KblOjKLlV33Jo2gTCteqooc
OMR0NjnmtPB4M6sN0hvR6tYxipQ2v0jjqZDQHzWlh7kp5Ws5COYKf0MqSgjeZ0Bu5Rng7qwYCiGP
bYyXWTmbOFgsNfJAag1lpeapcWAt+WsiKnltT22XI7wvtF/EnnwhBOvLeks/7KFoFp8VkaotrIus
MeeNguxa68UBapv3FUGZwEVIiMLFlhz/aLuTRpfmUoCdACDnyTEsaXE4M3rpsfDHahubXKlOFqXT
LyZOXEZmEyc/k3LAFCmLFOluQP+NtkufhDPFPVO9G1pLWgqTaLgnoqE2oMf1gIVD1/S7NrODZDsH
ZVlvgkaf72M96lMvHcbxoZ3UCBHBQD1M1LGP9Nvjn3lb1Vt0R7J6Z2ZtmWzDOld/iVFXVglGYZWT
oXVXr7S0ie9yMVWWM5RJMXvUKGhqxSgp0g8OZOGVGMv0d22BV6GbWelMrtxbYkLy3CjTdVo3NiXH
PEjlVdKaxpsESCbdtUPZ0szJOCVd1U6bXdgRSfwqafJMD5IBB/228TOiFQO1aqj0ePXGjm7Vw0Pf
x1nk+WOUPzTDaBMzNxb1drrxkgSOmQL7eu5tKTy2flvSJIuS5ocaBNmulKkxYpCjFo4Wp/Nj1Kja
29iMyV1UYtyzU6jVXSmq0UHH6hQUBeIqGmvklIZSPrRDIKKrRJdC+TYMJ5Z5zALDroZ7e5dlk4gu
YtrRZKghU+BMltK9aAYKuSIZqpms0jaOkcJh7A5Vm91YgdncqaT+CE9IfRld+K1RHoNAjN1hUJQc
05Mi+GEQDcHvGX2KkbEcqU40qOK1q3sBryloot4Nam4YV+HyHvfSHESdK7RgbLxi7KIbNUgR+k51
vyqeMLoartLIQCwwD5L0KZcBLDiyaNr7Vjfq+8kwVfrFRinRFYiKC2tm83mzLSkwedUO255pJqVw
sypRKC6VXYZyn5weeXZJeJomWu13MnX1vs/1+kYYRCeoX8yPZTWFlwV+xJ5Kb97D96q/MKiiyMwm
LQYDMxFpCjaToQMzRCzWqnM8fWJzvI3jlhapKdfKMcbO5VWTSzv0wkjt10naWMqPiECQiugEjMKh
M2luGzbNDu3M7kBLzvyJMZG1x3FDvzIEXluejaVpshlq3J/JCyN1rWixfOyx/dgoEUB1duKkPfhN
yjHbd5xKZlt14bYjRaapmTViq3QaOVeU2y22EUNgI6BRzm/cW8Jr57K2PB/Zh5emq+vLNKN3XoyJ
DsPdl3LURakHFl4uxeaAqUlbdreVUik3TdQhn5b14xVCUcqzqFtxQBxVX1UlfxQubViv5FGjZ6uo
osOYKkO5Rpl+YpVoeQZCXDb6ldpLsXVBj2h8om6UrwmfsZrNQLPvazUMLrH6NB/lDl+bsVa6q3Ig
x48CPD68lGY16YsIqPSn05gTmIIQeGUr+au+bOybuO6oVqU+DxQY6hrsunytRh3I9zJtLS/jTHnq
ZCJ82W4gpvm6hfslCNPszQ8IAA8o1vnFRWApDcWclEN5S6QOoyIckNZPBz+7i0Uz/FTzKMgdCqXY
kwSBjS9PGPllswX2l19gbmRsR8wMOkdPx4IVLUvZ7QQQgmYndq5/ZMWffyDcSQtFtuOo3lK+nB6q
WW7ly5D+IN9Cw+9qN6id5q8WIcw/Kttwg0e0X3tqG9etk0tJehtgJYq7S1mKW+y4Yy+zG1z/ikgK
83WIvym5Ec4DmEup1kM2+4W+MvrORKg/jsDE9Xhperh/IfDm24EUellnltKasKKs3ZQO4jbHKyG9
x1VodKheDgeF4M52poRDbl1wr+2BCXZik85ZfoNvow5gXKgWlVjRBOQ4MvYRxjJxa/wVi/yasqcV
/OznSmGj1PrSBaPD4AW4ml52USPlXiePmvqojL20toOpGR2/knTiD2XWqEJbFasXrUBySmkWnskp
KblNY0B0oOE7p22/MrDE4bxAq2FEKPQCMH5yG3Y5XXumYo/LyfxAMz5oriJZ+DHVRDXY0h0N7ksp
Yl8NXXwVIF9KccgUAdATgnV4+blERkuOz76Y+WCdKxFCe+MsVSP0ExTs6z4ZMhdsff9Tj3UOLZSe
spumaG0Y4TTCUpdCeLGy6FXkt/A66HJOebb3OcauyGOM664d66OIpgjCr5zTx+izZg2NnaTFapPe
nbvSXgL7VFvHRaOZq1DRs20WanYMIkAvbumwUQeu+LMKCB+av5u4a/qL1jC666HqgUOmFfbb61q3
MvTfKTRAkfaNRAGi0RU3aqwpl2MuheoeKF6BEowRUfGyarm4kbB/o/GDc7EDDgBBl7yqr4Na09kb
Q76JCXL2aELMLxAAhru6BXfpdLM+HGq7Q/KlzALfdnWTKGuNrZllOaJMkTeNJOXRIPx+kpRoomKv
q7QhtEq8dLg+I5Bl4wlyM1ICWGED2VvEaZN2MSRRbT9hLVQf0B8ecQ0I0dXaIL1M26NupRI0Ob7H
qxTTr+u47yx/TawgEEIZ8sZwC6BD+ZGuRDjdgTNI62din7oBmVaFWzyfk7dGli1pk9mo9eAPncvK
1sqs4Jfco+zl1FphZaul06s7lWFhUYARUnzLAZAAbpILbo6pzDb13CoPJpbQ9BGHYsW3ln+AASw5
/3RuPsUjkSHe584eyGFnnWoEbVXU+JHgjX36RQ1tX7uQrZU6tthIVy03f0LF7xBHinZIZA4RPNuD
8kEtA+0R2X/TS3BVfrUUHmULaaSEgd4VVkyyKChR8cRjuJ+sZnyyQQQu1tNGjZgI2LzATYBkl4+2
VVuvqAMpyS4fCupJwBjrfEX8PiauXhbicrJrYhphDdNzC23rFxgF9aWy+kYCL5ZbP0PAT62rVmVW
0/APrNeQPobN4U4nhlrqYCKHAPiaQ0uqaRiFcXYdt1MAmwm8xuDY5lTO2yS27CO1TOAhCl67d31W
y+VV4gOSYAPiledM0MD660wL54tQ9ONvmRv1j1pU+GtiqMaJU9jKssJja3xWSqHdTZUEYwk3Shzs
lrjMpHtIjWlNYduASKzkAh9bQ80Vx1+81bwIQ/HnmmRyH49hUu+KpvdNmkU1fm5xT7/ZGyDgcEYH
PcWDrA2o+JdahVavghpqsppnnyJ4EkjNo9qN2q8wJ75HkSf0uUa4VNuLyG8LvN8XDlWbSF2x+a92
nBE9I1CixJGoSKm0QrrXGozMIP7E0W3S5dZGGB2iK2MwvCgxVIdaleUf38NIP8N/kbkFwWoLrIAA
G59gSOGUol3aTfC4m9spAtPAlrUxaPh+lC8QuXQlZYvGqAVdRTuhKcrwhaWpjWnYY3MsS7eRHWJg
cEVvt9Ruvh/qIxYfkLlh2pBOIAej4QiV5eSFAG6V2N4tXC1qhrLs3yeFf/x+iC++mW0iporPDe8j
WyeQafaONHYJQ6jlsTTv83lFNf/7IT7DpdGwRYIc4JkOC0I54SwglQpcJqw0mtSDV0nE1clGBk87
h+cUw6xPYGlL1jXBPY7gscA84yOIOK9M1fajArjJUl2lqjdgdz1ZW2P8nVkXkX0Wt/yRFLRMEJ9M
WcQhrUXq9FTwuMB3ppaDSYMOObs9tUNZXCxu3fZlHF0Gwaqn8WucQWl/nrEFH42WvIKWPESkk5dU
AlqaNqA5B6Nzpei2fd6u1W71/Zz9xZV/xGOj+Qh+h+kSEF60haz7Dnc+mlIxVBHRc+nh9rsyNr2H
QjpKYcKJVgUKFr5nu5QdUZLo3XYFz8/DewuWPpUSV/LoQ6xMhAjOkfU/7wgea7GtWzzWDJwiPj5W
aaVdVBs8lrCvx+6xtc7Id6vwfk7w9gzAl1WgI8P9OZ1RKUWsV7JsLGVWy3sjEeGhCoEogXAITf/v
vU2kNBpvdIHOoAyzvDUgTBdFLpdSqlue2UGn+jiYmYPKh9YC8QxN37/sovezIYYy9a1MIHg/7bCR
F8jQ2E7cuMZdsxbIBEjZ3nA6ZuAhdO5ez3105dMOPhl+2XfvFkMvw9D0Y4aXcFsFu3C0TDff/bxe
lEkCCqq5E+38dbn9DbQFUZTSQYLlbZEXO6uOtJwVH5Yl+5qDCuYKTChOx5MTsaHqbo61YTha07mV
kN2+eIp1w60nQAEKKs9Y9Tpq/6I0jw3lFCrSuyg2z7h6fTpmFqUIiB+mqhgWjlCn9KIigzZg4/U6
qfp1EZbE/e3tFBuNO0jiRqlirH6zM2L2f7kXJ2/Onpeh2svIvdIM+DgHRmqD5Q0FrZXYvqqrp3Ig
fGy04dhIOIjgpEMX+YqGLpVtHeE3WGI3o6W6jZoc8mreNkFwWQbj7ffHxKkcFwuTTwEFijuEjwE/
5eNT1bgdYAnLp/DbX0Wp7WWCdj3WKqcvLi2jc4PRwsC1e7CV9FrCYDzP1F+wo8+QZL6cEJSd0TXg
Woby+fEpTEjZUzCCxq4yELy65Nk2wrFV4FEZ22LY7YIn+/39m3+KApYXfzfkyZZQ6gn8R86QNQtf
p0IGK3SgWdvVw7YIzxz5n069k8FO5n7EDgV0CYP1wKuI82iEm+Sf37/Rp3uFQdhZpo7qu4p6/8nR
Cr52irtcNcHW6CtaTZsyAbSdqmfOss9nCRxIExok57eNDsXJDg5MqW2lVvVJ86ybKZff8BKgmJY1
D/NsFo//9J1sDf8Hi4DA0BYl7I8Lo8xUGN86Ct9SBD6VGDtQ+0dW8Zk47fP6Yxj0fmWUIxffz+Wd
352PRRsofTvbvmOKxxbRLbAWOQgT0O7ds3lWRfDz0iP+FJC0FkoY7LCTlxqkPmztKqD8yqiOFnW7
3u9XyZgdcUZY9fnsfv8Rv5gxYiqNJSFk/n66u6LIojQsFB+p11+9Ia7Ssb3Np9TR8uCMMumnkYio
WBO8FKoihv3JXG3pbeaxgUBRYx75ncU26JENqBaL9xDrs+/fa9k1H05ULnm06Ze4FNIuFMiPsybX
Y90B6GQLd26j3Qn9bYBhlMv0jM1V1j/n/bD6fsRlZj6NqOHEhBcHCKzTLdZVWZYEmHU4Ray5elSv
Ov2PP51z4fhiFLISnfXOVl5Eyz++F3XJSQEZrzr1eDWWP/Tap4hz5gr8YqYYw2KuNIJf+dRhhvZn
aWmBSSwvHSyqPlp9YaZPU/f4/Qc7lR4mCIOFTNBD/w1DI0M/Sbb6Vp0svB4Wu3VJHFQZzFRlVuMu
HdUYUVT9zVeHFnQ4xcmyz7fJBJ2vHtpypcT+eGZ1ftp3SAgIg+I6epBsB2M5pd/t8qGpUns0BVJn
CjUbE4D5xso09V7V+nQ3twqVK63LzwSk7K/Piwb23kJjBovNOj25YiuAfr1aQYf0PG/veZfe/pJ/
Wi8/1mtnvds5Dn+7XK/X/JOzczats9tsnNsNP/3vXwZMi1/OrbPhl3f8/Zbfx+9dLb/OT+7yw+Uv
b/nJdR3PPR69LT/2W8bylp/4n8uP5bcsv3X5F+91/3h83L/uS6/k3/Z7frzul/+E59yf2a2fV9xi
+EKCamLoZ1HU+fj1tY46KI1CMCut7ST1b0WesV88+Mb990vu8yyr2uKaoJN8g8k9JSsHk17NdasA
pWPV9WUPA0/fZwCXSrQg7bfvB/vqpdikeLRhm8W4Jy+Vqf0QCZtiGj70N5Ckd3CLAdAOh16Rtt8P
9XkZqRpHqoI8EEoZqJ19/H4JzLR+DnJkEtPEK/zHpqo8al7gkZpV3v6mp/79eJ9PIRVlLwi9+l+T
1lMucSgStVTj0HTmXqv3sp+lHk334mKUsv7Msfr5IGcoXA5kaMXYjdgnh0TUGIGmN7jXxb2V7ASV
cyfCh9kbJ6MAziNHxkVgTv0eYMmjCa7kTOC07PuPp7qKAs1fPQDMrT6tmLGfEjA+HbJ2vU1/ETZo
9Q+9ETgGPw6xrKN3R08prA7z3p7Ji0S+LXpp8vQJj6ka9KRbTUAXVJG/JmhLuUOeXqudXP3TIGB5
Ahs5BeodRAF/U8R3T5Clvh9qPU8gaLC4WS8OxaLblE/PqVn9860OB1VXDYpGOunVSYgI3h77qJlw
N21DT0gXsn2ZZYQbzf9znKUW8O6daqmHCoyhFZcLCFZx6QMKiRoLNaczt+VXKwRvAB0ZNZn7Q172
5ruBKj9Ngk4AZKgKcazK4HdsnvNf/mK7wWflvhekxfhQLb/+boghTACMpqSHNahOB8l+V1dGhNP0
c9aVYvn6J8v9w0gnaxH/6tAKC75apy1aZzczCy/800oacODMlWrqfN1LA4YbMa3vj5RTj4dlGzD0
4txNcZd/OHnJuIPsDiqNxFvcR8E1jXNN3lbNzaBsZNrSWnQo+gt53JTwP+vbsD6AlenstZ44c/Fy
5lm+/uD/fpaTz4DdQ+RHy+LhWaZiE7RXhfzTRxBE1Q+wew19E413qb/38dxMk5WRrKfpTGzwxbIi
NDIWXyNKVurplSh6Qy2Mms9R1rKgY1JyYQFB+v5Fv7iiDJSR0cVfFjCA448LqwNtjfAAPRCYZW9K
oa8Bwv+BkLqq0N3+x0MtIjn4O1NSNcivPw6FpF6llYmKRpJZP/XRdCwbfQ9c8reflOe0zD9PHyEy
ypMU8HVKt6e9AmlQqgoBHVaxKm2qyvqNbR9kfvvHP30lhiEjxD6OcwxU5sdXmnpwdhPebohE9Ydw
zMBuAO0vcOvQlTMVor+P/HFjLkcL0j3oeqKloS3L5d0RYGtSU+Fxb3HjTfLLELXDI8RmpGDzNLvQ
ahssZUknbRcoqjTgtlVW8VqN6Uiu6DhZT5rajjHt85kbTIqSAcXiYIp2phRo1ykTgzB4XQ5/UhmU
+gFeD1wT0yga1NgynQygnWnSrelNp2/oriEGYcyR/piqg3WsLTW6YBmNLUH60N+XYQ1JbFSNnDpe
macbTY1HsF5hVD+YxhzcN1EbQygq212cj90f34zbHYQgbN2+n53PG4hgHutSpFxMmIWnllyKXveN
Hie2kxc/VG0fG//Bn08yu3j86kvB8CS8K23IqQEmJqB5il8tWId5MB+/f4XP21NDxOffQ5xMuhRL
PbwXhsBXwKNH7cSD6Zqd10Ko+H6kvxHiyfpCBJQlRu6Kna99cov1epjLI1avDiKNDurVSz1cvV50
kKcVEdemXyMygXz1n2ENU1Bd+Xfw1DfDHgy881h6svP2arnB2vSmi3O33xcTSZ+C0p+6XH04z31c
+jMki9hsCovd3IAtQPhHPff6X3zoD0Msv/5ud7VzPwzQDC1owxJGJckYuHEhD9sZ1YlVU8jj/fef
+2+z6uRzU1ASRLYsTpPO2ccBixwsd2fluKMD1DfU8qJMUCFPB8RSwDehMQXK6h5tjlstHvFZhbhU
5PsCFpcJJQYx1OP3z/M5LzJoQiI6AJuBspN+EpTZ9RynkSn5UMW0W00LIDfXaBc023gOn61ZnEkf
Pqcrf/t4io2amiCoPvnceplOahUBg8yqXxEokdh6raLGnaurON6ZypkA7fPLLRUui26aYnL1iJMM
gnxTBRzYUqu25q2q+kdAKo7o+ktsHR119v9xMK0h6cTc0sGjlmedbFrZQBZDNLZFnUugpLnS1WFt
zijZ5GcG+lQ/IbekvAXglvYuzcrTymRE+71Q6iF1pa1/WbxIjTPeaihKHAZPvwERk53r0Jxuk38N
iMAE1VBdp7x2smpxmjQ0MYGVNV9i9W2cCphp141xJiM6nbC/w6DOR35AUGKfdsa7phsAY44pQqiH
LtjJylU67JXi2BlnTHs+hbunI53c4HKmF13YMpItys1c2/u4tVtHhUhiKyUttx4gQFFtFFRYxqZ5
LfXn7/fdlx+UN2Rpgt1hfX78oF1tQbG1lw9agzJBeymoVi2GBcHb9+OcBkT/es9/j3Ny3FiSlKog
NPmi1j7W99CVpHP51qnUOekJq/HduyyJ/LszNBPTPDSAUl35aBzFLgR5fWz+ZJXTbo27Fq2+B8yM
cClAv95aff96pzWCk6HVkx2ejEaphhGfceyfgAI51QilE76NSrQSrZXpSla334/45cQtvUqBphCp
y8mBaVqTMgifD5oVr5qG4ZN4CycvUKIze/zLrYCKu2VSHmPPnYyTodeuQGVJIapv6/iljO4l7Diw
qRHr/+CFiFWxk8YM8hO8JgUDXYC9Zyek0s6o3yy7/22nEUyCc/WOLz/du5FO9lwNvmzya0YalKNt
rbXsSW3oOAfJmUXxqa/+d1W8G+gkQJOrFNyNL3ilyrqcuVdVlKz7PH4oG+22TgDUooM8hvdK+ZhH
4Q3YE0LjxYLuh5YWoEzq1WxErlnFO60Pz9yA5z7CySXRpXplgCdMXVF5jb0qtUs59Grp9vtJPb1n
/34BLjzouRb4FfVk9QQwQhSBPoBrjcgEvfVgNeMdBawJt9jX74f6FNGcjnUyrWG2XFCIS4CryJ+V
TX4d9uvGtbyg9YJ724Nb5OMi8uscfGH5UO8DqX8NC1aA5AiBYfNkkrUJBRkrWTbIeF2I66bVne9f
7MuZWsAI/zPAyUwlqlROScUAFdXbGNZH66WVuoZM/f04Xx7R78ZZfv3d8WkqaOLhPs1VEP2McPvU
xVH8Q0fJfx3R78ZY3vXdGJKGSle6jDEhQxInz8gcuIkI3bi7teozDZUvvxvezPTtF1zYqQnFEPRw
OibGQmQmZKjGkWV3lM+M8uUKfzfKf5N2XjtyK0m3fiIC9OaWLNPet1rSDSFL7z2f/v+oc2arOpso
Ys8MRhgMBGhVJCMjM8OsJRxsYd0M1JeI/CFb1oz3LWXaYt/JDzTX6vbL+U+0esycgAknnBykzIx0
gMEC5tt7q9nXw8FRXsLAa+qLKvpyHm5jBcXyGJNYZMmmP5eDzzRijuUx1F6CrULp+rntLJzHSCFz
hgtW6eWk0ay3nNvZtXXoPyOS4jJSArXC9JCjrArXxHO3+za5/1+4A4LpddnhVY//C7wIYJx6o1IW
tI4WAMPJBatCQlKxvYW+4fL8Mq5GiBMYIQgyAJ2WJH9xEdoSoxBpnbfzAH8eEB9i0AmCEPoqTWOy
sgNhVn/rnewyDDY4n3T9Sa3eQpVTRbmyt7Tdtj6bGPgYJ6fuBAUgDdCcZrRDchvfJQhoUs7YadbP
LjIOIQ39zLQkzpcxonuqeyvk/KVnhHEhmo314fX8Qqw67Mk6CKFS6qBhK5nK8Pp4cC37uSwPdfpU
S8fzMGsflPqBSUF4IYUXuxezss3oVDZTr1V30dR72bzVFLH6sjqB+LD1jCiwi9DivnyXoFrKOBcy
fa/zsTskP3tYg7YeVpuAgpOaRSDDAwNgfNP9Zublqr9uGUJF8ve37DKjLx3Or+Hapzo1UHBZxhsZ
K4ts1rB/G+XdSEeG9RkN4/8NRTicfXriA63Cqin9Ra+YiuxSO35ttwqta4GErBVN1PR2kjARIpg5
QHgyVhjDpD6CEa6hH+Z4q/14+UfETX4CIkYrW4UUXK0BQeWK/vpnhym4+BE56Ca+ZrqA5Gezcfdf
O9tOEQWfkBmYgI4VRBPqx4Bxf/a4CvvHzfAzybdKgBtraAkOYTtdr04DYFLxknS7sX/Vvpx3hg9N
jstVjZ5bCGKRYSRfLngDnWF6PXXt8thtXiyzai7oZTlYFYwqhZK4yWDDUdrAKhLBVXllm3DWFRXc
N/HeiX6Q5r0xsuGgjXO7cYdYe2PRI08vmSlTYhMrko7a6aFc9NySe9quYB0LTHrK0m90ZcAldH4R
1pb5FEtY5joomLdrwCor2pwt5A3rH/qwUTpa29ynIMJCcyUK7KkDJJ8WfWVlV6T9XSZRKNPUjTiy
FotNqlQkqUnW0Lv+/gzn2meHDRzOHjNvyPXAXvbt/IKtfpwTgMXWkyurHC/sGhkAAVLWjCR5Whcx
FP2p0PcKQ5vnwdasofn+z6CJQupJsKaz9UmORigOivFrOfyoho3VWvv6p/++YEwVdroVwGTiOTO6
PFqzC62Xdsw24sbakp2iLH9/smS5Ro4zixcr4sseXjp5ryv0btu8cJ/Pr9eqPcy+0YfGaUyX5Huk
dMgK2y44iScd6oiGSQX/oFobcWP1o/wFEdO3uQHhZcN0oecz1mxbx7DfOn2XZRdDOy2rlBZwZduy
BDNgnR6KEUoGBsQu5galITdnZvq/2SonKLZw3c0tA0IXFTvU4JApv0d/q8KqrK8UByDlXJleNcEO
CM2ILxMIZkOnvn5JboEJy2g8JvLO9i/L+o0dmrTHErKIgf3KK/O8P6wv5D8/wBRMjKHVrRkSX9Kp
EE3brm/C9PB57C/Pw6y73V8Y4WAM5EgpFPgcPEUJXZuzIX1mpuM8xuomoh+P/ndELaiKvXdtf9Ia
tY9J0OTqJ6N+NqJLxKSKZh9v5S7XTnnquf8AiTFBLSZoR0iHkUVUh9theJ2kC50pv+xCzy/OG6Uu
x8sHTz8BE0KDDjsllPeAtR3St9Yz3KLuFLsU+x9u3Le32XP3N/u96V5o5cZ6rvrmCbLwUB8KCtWT
BXJM9/6cFV4ZbRzj6haE4P5xNsROMAKh3cPx1zxJSFwjhntkaH9f7arL0tu74z54Hnb5q34TMMpz
fnVXn2Qnn1J0/9yuzXBmoNOzvyrPwV3xCUKP1o2ff0lfmwfl8arbwVV3a+7Pw244kNhzDymy3ix9
tJ6awQ2dHCsk7bqbCk6c5GtqPvx7MPoqICGiXEHlTrhazIGjp90SjMekgJ0f7gzLuOzm+qJRHC9i
iKity/vzkKthjaEFanhMh6lU695vRa31GY9NuZoWiLdqjKAlrgZpayvd+9WlYTMqDmsBdGrVXaLe
WMmuHY8bv2CJW+K2Of0Fi+ednKgStHUKkqpcQoo7ddzNwc4YDmV6Cx9EjX9BfMiD97/BJG+2FMCY
EhXf94YTtm0EFzPyFKSZ0P/OH6LyQaqvobLyfBNe6SKB1W/Lh5fFFE1FdI3Tg/k7WkqFCJHado4S
ILBOrkk/y2SmBjw6w3VHa+dljtgEWoBzeqyscvSsONZ4kKgDj1R7lvllrX3suyHZ2Nlr8X4pBtIC
YNFAJBZBaBcskloNMs+vnxrtLUVIJvKLjQVfO7tOQZbQefKN1Xye2swPYV2V9nZ4Zdr3XJfiYWN9
12LUKYrgy+k0W70kYwrvDNeqNJi9N2L8lh2Cr/rQVsg51GWekTwOGVlDMOABDLfaa9YOSOaXGVEl
rUxRW4i2CWzRVVnHNAUG9SeoZR/QrrjTzPGaybBjo7YbZq0u3F84MbYmWRQbsw/dTG/QXQSz6Uzg
Ob/lVt2MNgg6uRyocFXhWoEgjNEHGRBN+UOj4zEJ90Pw5TyGuhJKLDr+eQYT0PBnYX9lZlr3clVl
3uDNB+cGXZyr4Fd9Eb4Fj+V3Uj7akw0p+08YoZZqae4V+WXydv43rHjIu58gHMWd2QSQspeZJzeT
D2lSmZSPYSFp31Xe5J07jAas6echV5eWTg/ODF4flvhQqEia584Mo6nka+7k31X2bxrUNnbwqov8
BREfCiMFYH1wGAiEhNWrddnjUXLejA89qksKg9EsRsEYV8D3BRcpgsEPch87GEitMjf7Ld1H1+N1
eciveZpGN9B6c9DPe/MuvNpyz9VmBYdGFpqnCc40l7yPUCglNHbVsLOL0KMZnevFTXJbDc/JZYK2
ZBdsLOfqBv8bdcU0K2SKuoLARUbyDuXi4EcnVW7i/MzLh2qrVrTqHn+hxHSrok82dKdYBrHgLopn
SKfCnToOG30la1lWmANsHqpUO8j4CJ9P1lJf65GpRxAndmMo5VBt8nM4Ha19UnrM+7s2LFVK+qDV
7WFRITnvPis3tXfwwhEjo1OMmEJNgNEPEvUpOrv6nYNahCbfy9LGoblWlXiHJhw1TZMVCf2fkLFq
Ty05h7nd11BCWeGnTuN0Jwt348MBfd7ElT34DnT5+5NT1JjoXG1VVjgs78tg4Ka/9cZce8O8g1ic
6QQi0OwCzhjskqRH3zg0MNEg1aPLt4b/OZH2UQ7H5U8tkw5xuA+jtzDuvH6C3mjyrBQ63Gvo1+Xg
y1S92L2/P2/9+pozpcLmXHxM1KbUoiRbiO7Qsik/ZRD29N+M+TCU9jGrX5Bvxvl2EBhtBNe10jud
zsyPMVdJjBUHjbTIKFLUwdipV/Iv/UvFgPZFtTO85MXwumuEhvYDzfxbtq7EB97yzGUz8EuBV0z9
hTHcS5LKMTIepr36zf+q7ucfjpsVh+BXfmcesntIQbXL+HErCq9EC4A1R9ZQk1c/qAnK8OQgugfL
MGwFsfbJLG7j9nD+Q67axvtmGeU0uH0LeyeVZG3ULCj4G1U7WuMPNT1MQeON+XGMj+ehVk5jm/mw
f6CEHVOFpPhN5Mw9CEFTaSd3F05+nLbUH9f25SmKsGnKsWKqeNEUsJMjMl4NrA7nzVj9KCdmLGae
7Eo0fQq1jACIVc8MXiMYkqONHvi1A9BhYJSaCFMES1f0e4wwrKUaHs7UsyJ5z2CWa6MvlHxP/F3E
+ChUigk6C6pLR8CGcWv7+h2ycGWStLRkQgPksHpEs6HI6Gf5ToZwplhR7moqdVs5rlVIyFDo7qR1
hwyrYKyCEkyq9VRLSNWk0KcHtwrihUm7cL25MQ3gKNPn+kYoWfmKNMj+BRXtlO14SkpA8/mhMB9k
5TfsOucdZeUQfAch3GJqP5i1CjkYWhE9eXJryzUvgxu66O2Nj/aneVJ4yp4iiRW7BsmMQZFB0srh
xeiqqxim7BhiwwY9jaTVdq32u04/m8ozKlKVeZON4V6xab6h3x7JI9sIL6PePEzIQQXmq+oz8a/+
iJjIoZMStrT8YRyM+xjJk/MLtBIQ3v1s8ZIS9SEaWPxsBNtctTgMyieHpsl8fx5m9TswZUVj4UIG
JCY4Az2EFHJqyN2bs46OrpN9ZXrdRJVC10JuswaRvc3NhWUaNvl/f1dnlJI5XN5BcL0Q/N5v5SGt
srwNItq20udCvs7TDes+OjL/vsXhBATa8qJ1GVyqMMLx70Nk6sKn4MVycnDkz+fXcKXFEBi6d0mX
UKwD670ZS9eHURgJwkLRU916Q3KQteMY7EwYpBv/3ph3Ve9azk3rVS8GgjGehyAt+jlboXHNXNic
UC7HZBirBJ9pw1JBvw1zK7j1E/OmnaTj1Klb7dIfj0V69fkPk9rM/SJk897cNs2VKm0rMnFQ37/I
0EbJn7Ir/8a6NWoPlbLb7GfuZdfplbURl1YufSBbzKegXc40sNgoPcsot5YyAZjqgqN6YdbWDxN0
s4krp217V7fV3HtRoTWPxZjmvJwzpUaSFh3FB4XUFGzWaRPBtes05k4bfHUP6X9Ph7zZZXClqmlQ
uG2VhC++1TUvw1zw2TQ5sS9UVHM27hYfj+KlJ5WbxTKJzr5bvuXJSZn5BRNy4RJjLfPg6P6uqv/l
wMMyp3yKIJzFU0UdH2kHkrTFY+9fz3C7x9dO0sA+/Hx+A3wMIiA5MKtCm0DeRGTZQDS1hqZzIKs/
39F0LVcXfrjPB9ewvXCzn3e5dL2P5+/AxEnwiqOjRraEjsJqh6jhMB2zam8neyW4MHXkBHZFcw+d
deFf2NoW7caykUVsSoOcxfDpcc0WTuOqy1JTj2sSGHpAQq20un3KAJhnSXCGVipSFHXKkyqN/Qvu
xVs9qH9STx/gea8asGTACSPmTxQ/ZTigJljHl+pX/5vmljcShQXH0y/9XfG5p65wMUCG7F5l9/pd
+Ovftwux/f7i/7msnPisBCldDSsxGz/9HZjXPvNg/puRHc9702oUO0ERwouRlD26caDYzVOyqEMy
9au8nsdYC2EW1H7MKjAcyqvp/e7rGituSq0nrU4iQ+2M29DRjiYCOWipurbkbwSu1c2uMt8F7xVE
RWLPS1NpUqB0mFTntufUqquG384bpG7sQZE1zZcyiP50tkV11zzK0Li9Ot60H44/01tjd9uGjO1Z
xzflwg0uEeBioKX0Jjf3bG/YZ3Tmbtxe1r7hSURw1PfrK+sGHV9LRJCrm5qKpoMs1kYAXduLpxDC
46wMHd9XZiAQauuQh6Tlcd4NLZVF1Ay9prg4v8Ar9acl7nC8kzUlzIlZIxQ0Eh0yfG6s5aFpH+T5
MxoodnM/oUTS/rK1y1T/WkoDnVkIbcjfGmMjbbXmQ+x77jF0uPMWEA4MH33vuENpGgGExrMo7ffq
xsZbRUC/i8yFuUwiCQjI+kIHZi4tshpciNmtjEDyxiIu312MYMwtc4SzExhIEG5KNSqgUMYzMDPA
i25eZ9OT4lxIyW3Q7gtkGJzErWA8rPjvRvlwbXucAIunRmL1Qdv3ADOs5qCto32PURKYXpvySvn3
Pfzs9L9GilsxRiVFKRcjy6A4NNO3clavJDQAz6/llkXiFquQ2ZiWYa5Q01xzvk/zax4hvvldbi9o
dN5AW9vQpzYJu62jba9J5MUmeq+sr017FQ9fzhu0FpMZBYVxCvI4mtAF30C9pK6rtiPu+zotK3X0
K4Iix4XqeULnMkAezWxU7zzm2iIuGbqF9xi6SZFSY4RNPHKWRrwseW5bxDY8SX4tFIRu4PF+OY+1
soQQWlhQfCq0GMK4+j4morynFJIJVuuQ81V186VsTTQhrWiL5m/5l4RdBoOkToWRN52liDn7QPZ5
89qEqihHcnqK7oLigWGmO0lhwli7C2XtYBtcj8/bt1IWYQ7uL+yH/P3Ycfgh1Y1+u3NR5CkKItYu
iD5pE2z6knnVlC91EF73CN5y4fV8erq9RUAznhGes171GDGRTvd05cf5H/bBsUj1U3NiaNxmfIdR
6/cLj0CVSrd7TmChMa3ovlQGYj1ydJl3wRW5+MvzaB9cSkBb/v7kksQVIDa7CrS+QhX4NUbUbggf
53rYFYtOpR1tRO0t6wS3yrO5R6ABvLQZD5mlPZRm4+p2uodg4W4s1HTjM39ITLy3T2xgs1s1tayo
wD6lJff6UqNdbf0ct4bWPqb5BBzhGtjafhSXOTito35tkjh06ziXrpUAkYcsQ/x4HM19bo+FJ5dZ
tm/V/rcEkf5G3NuyVoiyTWRPCtLOjVdLByRXSnp1UbJyR2uLQXv1M0IgtNBa6zzbhADrqGamOhOf
MSwhNT+g0MQZ4pr1W7jVGrDqoCdI+nsHHSTLyecRJEf9RHFLGQ85bWB5jYyh7QbDVjBaXUHYN0jR
Q6ZOiuQ9nC4NaRv1y3esQIoUxKUCmETUW5Nx7vNbbwtq+fuTrRfXSSmXGlClpTzb6vAlNsiODiYS
Ns7GLvgQzBfvPLFKiClNLOU5elmNpwfOI4Q3NOV333W72bBofRec4AjRJNYpNA9h2TAZu9fmXT7k
ngobcY5vVOkLQ+JZ+zAzKr51h9laSiGqJFY4dkXNUlYaCSsVzcq07mjOLxCeMrZCysfS1Z/VhHlR
gW95Wdj3H67KilJ2FNCMePyVlopHJ9e9PQZIcEWf/TwjA9p0v2NDofSc34RItYVxs4srf0cnxZvO
QO95R1rw3h2g73+P2GbSS1ZeDt2fVc9dlJ09W+/dNDT3RnFALixlVLcZ/otIw7VgIZKBnVwXWRWk
IjW0EeFVD0U9ZN5za68X024u6x1HykZq6GNZAQNPwQS3SnupsPuRu3ZWXWsLa54HsdYAz4/1ioJU
6ryFFDTOr+nHLKmAKXzkrJpbZhnB1CHQj+6zloUsd238nHB/7dDuuw1k1DX2TQ3T9C2U/spwFbZP
VsTF7zpCAuz871nbwSdLIGo8SNKkhVrKz2mM4OuQND9NNI/L0f+3z7Y/VtMiuZA2fewgVngDaFEB
TGzRsWTmX0hEPp63ZO3oIIX4D4QQ9pBzM33GgljYuIEu/Br1tv0sPSjJJ1/eSDNsQQlhz3Ra22oV
Nka9sJpkEJNXhxLNNinnxb2xcusf6K9Zgo+2TQihJK0uHoHIk0fUBeky1DeGZNZB7IU2k1oyfKDv
I08yOjayTuy6hIsolwwPKaDrUss3PtHamYvUwj8wgi11lBZ+NTeQ2+S3Y/1iSs3nJr8r0vZgkqsJ
dWfzpb1cj8QQdooo7LZZ03M5bkGEUtULiwvnF8Zpd6joXkWSN09e1+eH/8IPVcPU4eiEqUnkqmu5
h7bdyFqihHcDkR8cb8M+be+YjW61rSrwckv5YN8JmHCLKdMgD4wI+6JS249wt4YobdGK6PnloQ8U
V+mZd/lUOI+M4crdJ+QF0y2yjNXDGVa+fwxenOvkvhHk8KE5NQYjVuD4X0f9KUw4kFHC5QQr9/5Q
u7Z+31hfzq/zJq6w4UvLCi0qF+xCepWohsj9YwHdCeJVVcLIWuaWZunSZKJwMzgPvbpdTiwWtgs6
QVKcTyCXZL7l/mo2x2O/9aJZ/7TLuAUXJ8oKi2ufLKs0zGjKBl3jqbO8g8qBV1PbfT5vyJ/79Ef/
+QsiXOwHp24tZ2wbD5URv+SK8+Y4x1q6yfS7PkJc7c1Rj017Zxc/WmdjEVeDARS2/7FPuOpLFQK8
vQO0hsR5Z8juDJ9LyKxFLXumc1FK1lblYO0+Y0KZpir0B9GoIwQDA2FbOZhBlMqXqb+FXdlC8a4c
3FSr3K692J5L/9Dguhx7fxHF07W31bSZchB769iqe7N4mJKZiT0EG8OFWomB2ZKi3b8eo1lgF90c
Z2GYpB3qvevMdZbNVOsRB1Q+lSOiTWmPQFB32flftOFrg0jGeTdaXdgTPCECVNTo46Gn7Gk481Gb
x6M6yPuyUN3M6e+DChHHhW0gVXbnYVc96ARWCADZ2I+avMCqjvRJ8r/3aRW68KgfCu2r0mf7QS23
HiKrO5+qMsck3NKK2AvVhXrmtDMrG6nTQVXHV2UubyP4smx7vouV10iZLhB2/pVMEvIVLT3MjvQm
w7toN/6xMLdmKFdjBIJ2skIXEOyOgkcjkAt/MOq1sMWNx1TtnsZQuzy/yKt3nX8gICp+70t9yUNn
DoGAZ3Aw7rgUx8nR1pk93rjoLF/rQyg6ARLjXWdYGakyji7T9yLa2TrKNcxcXOSb1dP1r/ifZYNo
971NjJEXkbx8xb696M1He3hrla1gs/64OLFHiG+52c7y1GKPlQVkiTR30SBN0kVUzovzPdPUKtKk
SrM1u7EJLOx+WrK7EvkcrJPbvb90zmtwKl30jKvUyGCaF1p1V1kbV7utJRVCgN0XiR3DZsuI4M5i
XsAPjlazxT++CsIoMlIW/KEd8f13Q1I7G+3lu+V0I4xRedQncw9HzcbJtOryJzBCXKlUc7JjExjy
ym5Xfkdj0A0KOrTig++PG2Crbn8CJtwlFKe1inoCrJoQKk7vyl73puBbgyL2+Y28BbRE05P7hBko
NXdvgKL8IR6OCkZZtjdFGyWmrW8khCSjJP4nMY4gW7yrg+w5lKdDVjXP561Zh6GpmFlR5qBENq+q
LMKsmQlLCtNvgzaRH30eoZf531CEQJEnZR2QUkesuzUuFCd8maroGOfOxvNr9SBj5vo/xgihoous
NOhshxjLe3IOj7qf743oouWZgrTTvPUq2lo7IUDYtT8gJQscE3yh6pVq78bRVu17yyZhr5IECB1z
ZOkyOrR2teqEsRvN2bcoted9S09hs2hYaXstnbuX819t/WXAUSWTL+auJ9bQ9E4K22Hwa69u90Z9
PXf7NjRcrbgriyun3cVwYVe1GzAAfh54WbgPR9hf3D/zTidbLA9mFAoSbJ4V1U1prtxUZlkP7icQ
wik59VKbpgoQdk4fJFaU1oVJoGVGahGAnbqDOR3S4F+3KC43yhNYYSNYeU7DWY/LGJJ1OZbdp7lO
j+cXb9UrTyCETWCYUdfIDR/NKW7rLKeB7cXCO8+DrN5UT0AE14fx0ZYmWDE9UpuuLl02y9yoqrkN
H8wcn9rkat6SI9lyCmEjoGaWITMPZO7TnmSlV36Rfz1v1WpoP7FKOLBMzacWZRNzK7qE8vo294tj
Z94iAb/h4OtA6DOS2lhYKIRvFJvh4OuahG6wxWxXFgfozdn7fszdwtbfzhu1egqjZPYfLOFT1VWT
tqaDP2TGNW+nUVkU1XcaSrTKf5PohrTjHyjhEzUpY1J5CZSidTdaMHmx/jRmVI3lLvje1+mlRt19
KH11YznXXf4vrvDddDkZ+zhhOZFNp+60HxkWCMZhI829GolPrBNuGFriDL62WGfruzZ9KiH1Uej/
aI1DWTv7zY6kLR8R7hlz13eOkmFUiiosZYK+PGrNV93sNhZvC0e4aCjp0NuVjFlq1brj8vSrIkoT
yXNXxFvPviWqfgzs//lQivgIym0p8xGHIzaFr9FwGUKfmuRw6Hnz4Ltp8jw7v0f5pdC3Bn0/sij8
ibt/gYVwP0pmas4ZwKi1MGbxu/Gd4GCPsttyIakSBNDL576fXKe3d0NUumUP6Qz0+6oWumpvPY16
9TBl8lbd77xL0c/x/i6Zt5ZOuwjfuI1f2/7asB/bIryK00+m+TWpzY0vvR60oVlQVOpfaNi9R9OU
qSzrlDOvTmU3KlFCHd1Ia9xcuRzzb1NKU3u4cU6sOtefITJ02RiAFiLCmPiqioB97ZG+YUpw37Rf
Gu1XtUXuvZ5/O8ERIoCEEmXc+JhmQcmRX2Zo7Uo/0voi6x8n5aionLU/6+61Sh8Z9NqdD7CrH/EE
W4gLul2prbmc6TD9pCZNU8mnhspmZx+6gNGrrWnIrSUV4oJZNkqstMAF2a8qutNLr7Lvc2PDqNXT
9sQoISo0TmwyngRKn8yXhtH9VDp147Z+3hDKWe/dMZVjp8wjIKKq3oXENYS+a+khrQ7nv8/q6YD2
r0o/kY4ooOCDkE6rbZwxaaeOxa2ka7dmJn8ya+vpPMz6bfkER/BB5iWSzteIMdrwRolE0fZxdNAU
tzWCvVzvpO4CCrgQKs8N3GXbfgiqJ7iC/6mT1DTdDC4dbW7dV1f+rLk8Hnd+Prp5Uu9D51uThz/K
uHXLynLzrrmxLFjczv+O1c958jMEv9T8OUdZcYllaXdV6uV1Q7NQNiL+LG2N665eaU6gBOfMHKMc
eH3VXpf9NHCcOuZxRx/t8AZP6cX/ZNYHGvgm8XM6T9lu9SEIIw8sB6EbfePquRpElkMKki1YYUTJ
VF0fzdgacNJqOurNLzpASgYCI3lntK+13Gzs7tWT4ARN+FZOZyWtNfKt5OGrWr+a/bXqfBr8kPGR
67w8TG23sQe3AIUvljS+pBfFYl4eu4Hp5dKtQuN6Xdxl2t4w99pWOmg1fv21UOzQNcLQoWkpZNPb
Ok3Uzs0cty/nPWO9BeEEQ7hU+A1tJPmIUXIqPzrR4LhNWvQMcqr9TknHu2qI7+W2+VFrw+xZ+vza
+POlZPvkD6P7qF7ozOo03hep5nt5D5/KMBVQaDu+tHEKf+Qo4FcyX4Wa1DJS86ExNfWlVs4s1FBS
jXJxExwZcGKwpCgv1JgJxCq5Cvv2iJQWFJJEqni4HFvnv0kCnf4IIT7q5AMppfIjlOJxkOjKpqCZ
5VvpudUwfAojhEO9zSSok/nyHFy1fWiam3n4ZEqmF6Wfm/hVLi6M6rKaN6L/+iHzz/4VRxR8ZuiM
sMIXYnm+kqgTpaV+F1TJlpjeFo5wh0NqJy7RAiSTFpUXml/sK4vuen0r674ejuDwsZAGo79Y2K/M
JRX0R2GOZb725uwi2tW1TB1Oe1hyZHNr0Hv1oy0TyYsiNuUX8UEcDNboJzofLU281JrcortBidtF
SGEMb4f8wqHZVWoLNzc2tsZqnDgBXv7+JNUURI6UFlT+vcmqjtI4HIctpanVc/EEQbh+pGFmcHdi
KUebpMJ8KE3Ula2LQrc2DuDVUxE2POZJHIfWaNE14tgZiwHXyMMno9pHVO5lrqH6nuHfDahVLzyB
ElbNH9VezvMFqnrUlcE1Gxn64njj0NhCEVYuC0KkYZZnvRTdOFSYI9oGN+lZV08mumRh6UXY+0ND
aTjQdKQ1fB4FuuAgQsqbeRsok5p7J93HSepW2sZR/5Gz+E80ZmZFphXTQJPovc+VaZ9kiQVkm7vJ
rfE0PZgvzZ364B/knfy5dhlg7y+D39zizh9Ya5v6z6zM/8MVrzJqneSx8ifrNF/a1t6gAzN+UIPr
TtlN8eN5rI/The+NFAsLUW4mPTdfDsej4wZ7K3ADV/dm13zIrrJjee3M7pvspq/VIdhBQEAHv7Tx
vljbD6fmqu+XmaqxFpk67jOPhw7t74k01Itd70zl23lbV5PJp0jCzjMyJ1eHACQ1viYkd1O30+Rr
w6BFQbuozUOVmV61NbH2cUBCWGFhE9p2H6i9xAo3bnE7c69nItdFY5FqR/jWvvpP163mMj6x++bv
g61ytrblTMLmVOckkvuYiA0N3MF/MR/it2Zn7aM9ZTe0TV39Md7ZO92rL42naid9baFkODafS7y7
9BoUiV0Hssz48kL7Uh/kR+k62noYrYX2ZVrfMh0VyRBxKpN5pjmJs5gzbLzzoxFOgq1jay1AnV41
hO9e51mbyhOHR+67BtQhUnb0NzveV3MbpyjCd65TI9Ln5YhCWU5Ggc1Kb6FR0MOfWkfvRCqhFrKv
5NdZPg4o107y/rx3r51fp/DCW0EqR3prM+D1SrpKZut6SH/DR/rWTNLP80hbyynExbqXkTCE+tuz
pgdDeZ3659b//T9BiM+CuEu73AowRk1mT41UuD/nw5zmu/Mwq/eZk0UTh/Zm2wmNblgWDVYuXuSc
xZ19Wav3vbEflJ+xcl0oO9nMLs/jbqygeAsNwrFX5BDYwPhcUzfrlUdDfTuPsb7x/3lLiFc1w2bW
OSv5StFA4x764dogfbbt4bo21O+x/dzY0cV5xPWN/BdR2ACTk9Sp7oNYV7e+zC0wQ2di42xcxVAW
gtKFGedDQ1Le2I0yLJtM7cK7whlIjzh60f04b8nq2im6Y+uQW9mGuHYyHUCoLywolbmbJHdC8yed
dqqkoVNzH1Ct+9/whJXLgnlKIKfhLVQ91fq9nxyS6Sa2v2T+4wgry3mwVec7MW75+5OrtCVHcSKb
gE39TBPyZZ2gJp5sdOquRqMTkOXvT0CSoB8oeQPiD9UegiNPjhze3/Y9jR4bbrf1sYSHpBnksZrI
QEGNqDm0rOzb+fs0PmvqtdRu1JZW1w7JPwMhLYYexdS81TZTmSKF7FnQAE/DlWLvompr6Hz9TnaC
IrhDrqvIOS9PY/s2vK8v5guqV5fZbYl8UexSuC3caKdd5p50mx3kzE1v7f2W5rS6nIlithKuhH8s
Fbyk7XRIJxK2QP/jHgmc4BM9fT8/v6gGsm7VDhH6o+XN3vRm7ztPu5oNrz3oGz60OiB0+hsEJyI3
OmZNwDp0kBbsssEznsbr5thfxN+rH+GjBnHjnjKYsj+/QdZvbCe2Cx6V5upkNhW4KCXZEprI43V7
of70f3aaS21JPqhu9Z0q6X1Jk7K1z7bKb6ub5wR/8fiTzePrepI4EfjG860DT8ObfzPEe769fECJ
66m79p/UO2grgu/nDd/CFQ722GxKw8z55jBaR6QQ9NtZ2m8qvG6g/Lmln1hnJfR+jxrWRfX32L9G
MSCJe3euNp5vy48948B/jv4TGNVofC12lkWEWzQNrV8a12y0CVxZ+z2HMjd/mbztVsfsajD6++n+
ZPhOUPV8rsN+ArUrf0q+vksTWHFSCM5eTPKGUXM4/8U+ciMtj4sTPOFqG5SZI3VL/nTy0D+Cnsyz
PvM/DAtad0bjtvsv8vfWk5+km/zYMmztpY/SzXQ8/ys2ouIfEo0To1sNsuNSwm8qdFrGQTkUumdq
W3mTLRQhIhWww/fh4jdVncN4UHly96tjcvy8LVsfcPHeE1vSOl/aFECR4x+Nsm+6XRX+MJI9OpBu
vMWjLd5mFC4xFqSGi2ILc+oi90aQlKakdrIEA13k38SN9XuY23kjjIrrptjWQrphyLK+kDWJw059
3vpF0DuSq/ffokJ+TELrIGnFy/l1W2Li6Xb7gwJRiW3Tgf9R4Ckpcy1CaC7wqHv+aMv86JfTy8jU
sdvXjK8qjf0vnW4BhATUIouGdj2qJ+8/1NzlNIcpSeBZxUtetndhZHmKuXUz+5AEgtdKsRDa5h4o
M6FtCl6XqjC6FlIaetefM5fMk/vkHn+8eXvvcSvqf3QG2vcsHcJ/Sv8aWO8NCmma9Y2c0r56rHe3
h8PxeNPsUtfbbXj4n5V5/6neAwnXi0FTx2SKqCIlLkNDu8Gr+RN7VHf4fxpGLn8guHavP3/e3Tr7
2/uDezkuhh8ffujuje5CMLsv98b+h/vAnLALr5D7dtw/exePP39eb3UZiucFX+DdughfQLXDJKgD
1kWyUP+Jujw65uhH0k6ePFmwPG6koz5sF54V6iJopBqkLSnyvf8MI72ibWwiN1HHarU3jSK5kIsm
2gcDYw3n98wHQngo+8j5I1KKQj0BQBNMC2PbUPpGieiAPsxKgIKWvM/nT37aXzTJpy4dd3Fw01vS
dZj2TNB7WfoyjUcziw8wzVxK3V3t/7KsS2PYeJ9+kFP588MYXIQqi7lsxi3eL8JcT0NS6SggzzkN
I7s+jlGwd/JGK9xAMbPbZCoikwG4OqEtQDIZJioK1XiAz1bay1Hd+RcIDAbh/5H2ZUtu40qUX8QI
kOD6SlJSSaXaV/uFYVe1ue8Et6+fg+o71xTEEca+0e7o7qjoSiaQSCRyOefQYGcnMHYE1DfSWnsY
wnHs/aafKrJVlVG5tklc6J6aZp3ilcOAtFid1/SdWTEafxK9Tph/ec1XtheFC80EBjjAemxxKEoL
IqcZOrSODu3RaAC3P6fIW0uO2NlRRqc8GnEBBY1eIR0TpqfLh3JSRWgxpJ7F2JWhKC685tUf6wEV
wLzFHTtIn4QdYnPIaNZAjxmEaFFEtq2p3pLMknglMYr69/DZnByLU52L8+moSFqdXcNXRHbg0uCd
zfkmbYermY1X6LRzTSNTQSEka2tZ2SU0KKIEikFAC9NH4gKOXcESaqVe1Dm+yg4zJovAuy6xhTPP
gm1aStFOt2lyZhUwKpDSTwDR0yOPjR7QM13VkuU4V/XBOcLQKPYKM8enkiqSq5NdAaPTMtO94oy+
PmO4opPNUIrBC46tidlJtMaCnQPUVYJR0EYL9K6LQJemN2jyZY4HAo/D5DDHNbCQFYiBGPt12RDP
L37unn9bCP+mRcA0AlFYHVRYSMLGg90UW1JbB3uob8ax2w65DO3jbCVRGXdACATDx9sUHRin4iqm
FUXM0ODRjezQ1gSlmWm4rjTl/rJaK3LQ44F5QkCvWRya5VSOHhhtrXKbSOzUNWjjM3JMs/fLQs72
ywba70KIYIB51YDiuTYjVInhLNSw2nO4QB0Ju5kquyz4FY3N02WRZylPnCkwcSDeRKihq2flxz6u
hnRiYwzTiB+iQdvqVuKNDflQ1fBhTPk9Q95UBPJ1WPuxnkpc45m58OuVgAPlq6R25n8ZWI2yPkJP
7kD62u0G68MBO96PmjLVUxWjAMF6Mb1c1vlsmb+OBbrkwN8BkxGZO7qgCabQwrFw8KqN+2M+7Cv1
oSnh0fL7VHbWV7wKhXnipAOIFXcAX4HFgcg47pRCmgScEjk91rU9+9UQVB6Ze3KlxqF5dVm7VXk6
sWFHfARfvGzSZu5BiFcnaNbNDlr3LYy1bYhjKIMPOTsR8CfYNQQqcC5oyhH0irMUoNRxC72m+haG
8tEF4L9SZETra+rg4oRLwSyvoYuEjIgo5ghRHV6qyXfV+Oz7rUk/q0hy8talALYWlComKAy4sotN
imOiRizGFElI9t38ObMc8zH3cf95eW/W1gwwDiC9QToBqyaISbIOF2jgxJiAjNlOiQ0UVWs9Rgdv
nJSSd95Z2hDeH9hvFhhMDdU4jyaTyahLKwY/tRYN5HXMLad3iyhRH8aJFKU7KXWhuUTRyM+2GKxt
ATD5lywOZ5yHhFj3DbjSQbE04xG3022L1K6F+ZRPjKiMz3MUZh+W1RpXll20IVLHtvVNT0pZiXZt
vcDyReAhAIpjiRA8NUPEN5Ag9pg++UGEUrQDEIvA+fOLny7FCM690IKUGhbEZFG5ncarsCOgzEr9
OXi9vP9rZmbiKgZctoXnxFe/+8LMHDRTVbOO+JLlFolALarrb6qNLD+dA/oxmxFC7MsSz/07T0w7
KuCyOQsJbpdTy26MgKRAI029pLlKqOqjfW02QWCJnd1aWuHXrHIdNJvKamkrWwe5ANblbg9VXGFN
5zrCJG6FvqAQ9wlNDSAyK35oyZKza1ZuGHiRcCYmNMp9JY0XS2q2o2PkDeBWeyCyhVXkKvGDY7/o
zSYFWKQBlvF4UwcHGu768hVsTaP9BISFqP9RVdd6CS6YzcjuxlxiUTpW9eRNjVUHGDxAWvFoRH+K
sOpooqiNeEBjXlruArQIqrjDJRsrgivgeJ+I4J+wUJyNNZxyy3v/PhLgJfKJMbc/TO/Dz/FbJqlz
rNzSBo8iwbloahSvk1NZDubra7Qdpp4Nxzix49DedZrulq3fphJRa3aDMB+1PJ6kOiOuDS3TRHdX
jYdMWF11weyHqbG3SyJZvnUxoMiB7WCYS7y95lBvqT1CTFjOgITsXSM1XZtKpoFX1g2nHE8lEBzg
ZhEPH9rxKdzomIBDI+03BemVG7jOn8DdAxdoSgqQyg21JGGx4mN0C3GGA1B+/PPLISzsQglspdZ0
O/EwXnpM6sHLkVCc7PwqGHJJUCwTJZiFPdMES+hg9rJ8rWwwjiKzZ5bv0Z9SkcAWTlQSTlNMSGfQ
AnJKY/LDtt1YXXzFZlmud8UmEAPjLw0ZAfTcChENiUmjN2rAV872mdrcBmXlFXGzvXxyV3yDjlY/
08RYHW/pEsTQvimThLUAiE7eBpRzDfp0WcCKHoCFB9gp8JfwRBfxbKugSiPQCKUe5hV/xV0OQBBQ
nAWa5KSuGDcYeDDJjPlzjooteHhitHakmCGyGll5nGPDjVtyYMWn0aZuHE+SA7siDXwP/HXEX3yY
Cjl1QQmCDbOkoNegtnlNkO7Ke8s3GfQDxZXVS/ZoZQkhDdcWUPYx/yTqVgf2kGtGDpzv2T4QI3BR
Gd1orSREWzk/Jn906ZaNpLIl5vuYMaSKoxTAbirNHX8vJ3nlDnmE2S7ZFOSqQgtR/FMWXiHWlQTu
HaJo4zxnTUUztzJAWdSYUyOptK3YN7SCTsCowL0sVjEA8xlDaYgCs+Tenqy7SZW1RMpECNpMRtSH
VQARTTU6j3PYJHj2h+Hj5XO0vj2/FREOajSZtjo7kGIPijvDdetba36kiuwqXzVteB2kl5Ha0k0h
GzQ0FpkLNBJgokrHOKPl9k5wNWvRpp7SG6rYsjf32vuXe7n/yBPJkCabRlkYlHj/Vu3otk1UemUf
Wm6o1d+CwN6GcbiLQKB1eTVXpYKVhqcOv7p2Ty1wyEKjDWMQxsxldnBst8r+0UASXen3OVU9jN1d
FnfW3YlLA7m13/KE+EgbCgs9wpAX9po3NZOrtAZa7okXTk8ga8qRwDSmjZNsJHL5pSeEfidyBUel
A+yRkAhy1QBoUNFWrx8m+jzouw7aTuWubCdvjosta/emLBpetaSFzsK5MEEAwcIcslElg+WYhktG
5X7KQBhmgIDRyCXxzapXWcgTTogONug8Krmu2jFUwUPdRlsTDWyXl3T1HC6kcMta+K65SkLWcMuZ
HGczGt33oWUuLDZxq1g6h7IqDNkwkBkjvEY1/VRY1mVh3+pIu3UGMKwiBoiJ2vooeKklDp6Tq5K5
+nQsmhikQHti7KLkR2CaXh++96XE/6yuru2ADxB/zsd/ek3tLMYZ2Ma4/Se34wOihtDN7FByka+q
vJAjWA21a9QlOKOLoqn+MGue0mmIWL/Hf1UIgekhZYRMGLibhEAurBGZViNH91cmB4gkTg2MtFIS
KawtG89NgRsXtfSzjCZycWNO0LCH9L3i5nigqIlxzTr79c+tEvlDjjEHPhf7q2NqYZVW1SuRyoDk
nyZm8WySKduDlYgdI8DSvRp5+nZZ3NpDHh3RaIbh3EqwTeGWiPoY+WHwGnuZkvp9t0eyquy/mUju
TwemYODBuskGvw22l+WeVXzgRvEc47EX9gzD4KfnoRwKs2chOB9gDUe7q/Rd2k7EJaXR3tvdIcpe
OUa0a5U/LssVjZLjFIIeGhMenFIUOcZTuV0xsRLUgJWnzKaHdIWl+VVHAYe8uSyHf//SXYtyuDUt
tnFKGoXyzlhcC+2tBTyUuthRIIgqNni5Za184mJyYaDZw2ICoBBJC0FY1M2NliGv5rG27YGqrcUu
ZtPG17Lo4Kr14hNZ1WlXNj0G3hqW/2G4+SUdaX6wwgExCqfwVFVUOeMCZ6JEUFs1IFxounuja5HV
NwBhPs8jk8hbW1q4bSCl4LwT9POfypu7oA/1FNrW+eT27NVpD6gEq+FN3EmO/Nllz1VbiBJDmrnM
dbTbg7hZH3mwbvSgeInejc70Ui14S1mzJ4r5MVXafsK0xWULWhXu4LlowgmA2OksRV135VTztyIl
NNhnE823OgvfAXy3T+oxQ4cZEjSzMQCI1jmQeqokR1SMrETlhYdYAezqHqR2lYexiXvwi7ihod4p
ZeOlPaL8Gf1fvSGrh60dT84uyHM0nMtdkGkntV0NhFsy/pgEZO4vapz6k6wHcVW3hRwebS2OZ2DU
bZ+AchV8MIN/U/hlEXpOfa+kW1uTeIJVURT1IJCzoM9bLPFZCksZNYoK1IAIGuN8h5AYFdKuUa8M
/drOJHmaVXEoBXAuMPg5cVYzAKmmoY6wGkbC+KqeTdVT6gS9gXk53Tq5AwrgOLipskFG0cKPuejx
vsDW0C3A6akFjw5KrgD3SA2Sc9AygzZIzUDWt7t8JlaV44Bu/5HBf77YtiQtaEAGyBgT62fXp6CJ
Q9LbDp4Qr++tqHGpIuOFXBNpOTYKBWgvRJOKEFv0+YDSGosqb1CfFcVzwm/WvG+H53zQXDTqX9Zv
zZEvhQm3U8nQOGIlAGOxUF+J+k89Sdz8q5n0R6ZEbjBcx8Yfxtr8lKMlENchT3WDc/N0Saso7knC
RSrqvB3VDk0Q8ZYNpsSZnA+dczlAd0a6EguJl/qpnJnVU1ubSeVpA3NN+hTGXm9vo2mrG74WfoBO
scr/UWzfyGXD/2uLChAFZJoxv8zr7KeSE5IgJq9w1sk44v6NN3n8QqxXZh5C6xH9hG6ZPF/exjUv
hpFbJONQqbAckSPJZGGYtArWVI00ACepB5Zrm8gYQdGn/M0tsZBlCLgp9hj1epFiXfX0M5rQvBWg
h8owzJcmjMFUX+61bqxdUjl3NglfL+u5dhOjtq5TFGqRrhNj1YJFfcsIrkdAIcOTPjoIPAoCbiYl
9IpK4thkwoSzMc+9MSYqhPX0wwl3Wpf5WfJW15sRo+GX9eK/SnRlS72EiKaZ2zRtLC5KfdWyH2Et
uRJWfz9aPdGBiSgfQx6nFhmSLrQrB7+/dfInNep/arlsznxdBNp+QQyA7j8RrLEiDXXwgobbSv0M
o46kkoE5nbUVfnkOzEn/R8TXzxfOGNiFOclShLjWHfoYq+O4T3fTff2ub80n0/1R/VI3wabctBt7
B+pC2cjp2nWD1hyUjiwbec6zxtyg64ekw7VqEYBXAOS1dfyiv7psCGvOfylECBOaPqM2+ooRgjkv
tbXPM18D7D0OgpePd/nHZWGrW7bQSLhpyjGYagOQkEAmQnMY8mi6LI+zumboFkErFVgez9LPoBWK
La2pwM6J9kq3TlCaDrMXNWkl9r0uB886OAWUCsS9yYcWh5UhBrHtaNgRvAM2aY9SsKoiw3J50VZ3
iNNawdEiaBQfAwrBUH5rwP05pNl05iGJgZHzjwEKI1I80+DxsrS1LYKrQ3mCquDqFZHBnTmKaGHB
5KvprQNNpsIkOZO1lfst4AwFa6pnG7wkEGAOPyzOw2QdItmVIZMh3MQR0DzaAiUBjEBvneSBGrcI
tC+v09oFuFRDODcVYaRiLUQM/TFKPL3dVyDhaSV7L1NEODBGgScpo5DS0BZgyCmQihwXtN2by8qs
XTzACUMIr/HCrvi+tRTNAe4tP5f1trPdyHlJh8pNzY/C+XVZ0qpCC0l8WRceNXHYhNAakqoAA/J1
4OXmLmslAd852SwisaU+QjxUa1M6VQOWrY/nBwOTZ0ONaztSfVNPX0C850cOeOb7yYtjEx2kAHop
ynibZcltU4+yj5EtLj/fC5UzkrWFTvlz5aDcOU/TA8CS3FRHc6zr7Mg+uJr8YpO82G+2xET/H8/r
39sqXMKTbrTalGCxRxtoV01+F8/lFm2BmPSIDuigQTd1tJsHzY/yZHd5n9ec1mIHRJrDCG9cpmtQ
OozRv/oTKWg6bMYI/U7+rD79sSy8XfB4wRWJcrf4HuztIKJl00FWGeFwfAyAXB8wWDns9P6QyHzL
2qpCHFr6UeLUedu4sJ9AuXLMBK93FHFvUbTwdKNDYgaNtAp6aPvhcwLT2URaF4nNq8uarpyeE9HC
6cn0pmubDJrm6k1SbbL6tZDRG65YK0SA6ZMiia/qYj9fYVaAjlBapETqB8wMKPoGjNBBD2iNw1/o
gqQeRZpLRTpEcG39lKpGjCy915tX2nSIytdkeL4sYlWXhQh+1y1PHq+xBzFEFPEmYTe1XrvKuJnH
K6ffX5a0chug0+63MoJNgJ7UGdMKG9Ol2zw+TNX3MXzok5+Xpaw889APg3AarxHUO8WHbJYrfQsc
B9w5GQiaXMcrftANO2puIPMc/PYSnge8jwMNcGCyRvuo4DnS2DSzMuK2fTMdwsfpNt5NH8o+3OeQ
xiSjEWvueilNxOmxSqcikUIqLztGu+RYHaNtfGMfyTbczTtj1+y6b5cXciXIQY4cU/XI0KNTQQxy
rLRootmCeg7YkfoUhJrDX5zU3xLQ63FqeqkWO6PKIIEo9/14tNt9LoNhXcs3LLQAGd+pDFuZrSHo
IWN6mP3pNitc87PZTNvgLfqubP/iuaVpGsF8Ah+1QvnmVJqKWLifaV156OEPkJhOJnT7tDJYirWD
tJAipqOtilFSDYjfmf7e6V6uXRfJWzf/+e201EXMwepBDqT/GLokDhC20I43XmfJVkneHHpbzA+X
jW3NaWsYe0SWHeOIhniWbGY1eVo3lRdNjYaUF0BLh7mKNtZsy1Ds1uwamXRwz3MWcExznu6RwvDg
aWq4oTFEQWvurifi/MXSobSEZz3A8jB8IJiBYUd9rgV4dUc1RRA3eiUq8xoyWgnI4vTop01lGC9r
XhzjtgaaNjFEcsZn1iEAHkL+1KoBF99h1kFTHo0sRA+C4saG5HUiEyaE9TWtGctUHgkXm5IxbxoP
LSaMJnXDrO1lu+ArJfrYpV7CBVgqlW0DaxUX4HhLgGHVaqUbJJs8Rymy86LmXkEoflnkmikuRQoX
YjOk/dR3iIuLojykhfPemdoN1SMZXN5K9IfLgyfnAe3B6a5O7bCf8UQJFZzisVNdLX2trVdQNA7W
Xo0xxS8JsNfX8b/CxCRN2eVTaWkQVoXR1ZCB4HZiV04X7GO9AIfi/I9mjgzwE2SQrOaar1po+dVg
vQgvIpIMZpLCi5SGDWKQlzHUwEUHEgVZ3eEcRwPTZUtJglWyoEuynqs4aNWPSNUbl7SGVwLbxqrG
TU6on5DobrS/EWAtlvYL7tJd0mpuZw53WvUcjjpKTZyVoPf/wqBQVkdBFrEimgZON7qgSkYrC2cT
DARXbQuHHXe/6rmROJ3VU4n8Kyj/TPTlik2FakuiDjh+yBmQ5zZ46uhdU+zmz3B6+wt1NMQiqo7c
NmYNTtUZnLpXwLNboTMBqG54FjpowW+nn5elrGqDoEO1MDSDOSpBSp21eVTrkELM9AHf4qVZ8hgA
vzrPysP/B6EY/31njmYhT7CeuZxnuDKEwXjcAoKYfM7R93LMAfugb1ENupnV6TkgL1bbeGZWS0LJ
1UOyEC54uXRU+gwgRnCoJLu2jaecBE9phAkKrOzlZV11bgtJgnOrqDqrFH0WOBeApd9NyXcmIytb
VQaDQQiNkR/DhOipfVTj0OttAWXi6LOhvl1s43YHziCJYznrWEHemTPZ/185YhQU4rhrQ4Yd4+Ax
23DTggLphdwbwSbbKMdKhs2wunILcYJBVmmcG00KtQgakOeq9Eb0vstGhWRCBCt0OsDSY6Add8/w
VA9XWfuYhPu/sICFHoKtgQM8tOMEeqBnz8sxkKRFnvnH6CnYGw5ujD5QPipoCzYQ5hz0voSQsj7m
1qapj5G1uazHaooBlTU4PHQBo0+K2+HiZonBmZRaI0GQZX+w6TmMLHc0UC7VbwHTMo3Arkqe7Pwv
akJ4V/6Wyv3WQioeuJNjRZCKKn7ZcTJVWe5k5fzwRnQ0PWAJUeTmNrKQUKN7AL4AflwftRdMjsGs
afiTjQZ6agBzd3kVV9wsxViiiloABmVBAnIqbJjM2exa+ANF/QQIvW9OmBgvJt82WpcmH5eFrVj3
iTDBuq0xBPj6AGF5dgCJM2Iddxgk5cHV1VsoJJh3Vs0zBcpF5c3oRJq1Fy17BIKAG8lgKVcCqhNd
BEcKgGDSVvgDrtLxhdXG1uqmq9yp/cZ2biZGX8Kh2JiJzPxkSygYhzlrTj/kfL9QYzXRz5GXd5Os
psa/XbgLT3QTTpZts1CtGugWKuU+t2t36GTNWzI9hGPEYr0csxB6JCO97rvRHVsHimSS624lxj7R
hP98cZaiwkHYO0LMbO3MDg2G27HR+HkCQkHulZ+X7Xt93SxTBZQEnmHizdflam44Lbx3NZU+ba/r
WJZzOgfK47Tn6n9FiJdeViltMYKC1DO29GrwJgDrgs7jWnm5JXfDt/BIPe0Z7S831S7YpI2b/sx/
pbKPWLt5Tz5CcBpG29gFsFKQGYpcNgDm7DgCqK8E7ZtbgfYPs/WojIJn9vLqrruq36oL3iNywM6n
lpCa1Ybb0oc8/1aNxz4aMUstcSKSjRTnK+kYpy26lhFKg+R8mHa2Iote1t3Hb2X4FywMs1T6smod
LgEPWnsAQvNmSHZ5yodM/UTdAd3+f1s9wXHEqCKOcw6Bc43BY3+e7zkIBIv9gUoGdNaP9m/VBO8x
FE7e5ASSWrLDMCcgVMElJcuGiuOpCP5OTFDwH7WOGUcW82hsQguvb8ZvTfG9U3W3J9+LxJ80tx93
l1dQZhSCL8GgGrDbdehF1VcWfJemKmXrJsRMat1jpm/E7++c6IcyDVegNnzrKmN7WY21uGm5dGLV
qTOrqJ+5cVeh7ir21k6uMGOfUYLi341Z+IV2MAqZUMniiXFG3Jhjzkw4Yhi6vY83pHLVq+I63sN/
6JpX3ynP8CFF519Wltva2U2mYUgMIL58LkBYUytF5BNoEGsPoR/nZE+RD7OUDwsQa5clrSr4X0ln
uexGjUnOGCRNTeqaTelW7d+cq4UEweuWFsYoCL/LGmDEWP2HEW4BDXtZi9X7ciFD9LF23SYN5baR
f6udpzm8RWfAmHW+RdHmLBG26tA1tMMCWg+ZBLFGqCqDVZv1gDOsPVAV1RrbH9sji+8qRXJ0V4/W
QpLgkoiTMJbq3Fu0j8TwDbJxZFCca/UZCvaG/2ojeCQaanE5D9AGLDbu0G8U2m0KbaNWHTBjvbIZ
3Nx2Q4pux9c0/1b23iCjU1o3wd9fIDioqaoRW3fQsi0/TfpRyMDMVu+shYbCYZozZw7ykWtYvIbD
IwDmW+U+YDi4ft4mgMeV9d1LDETEZTfmItCLCAqFyRVK2l4we0P4EQImqZeVomSihMMF1iFtZiq3
ReQnFb5f7/H03qcHQ1ZWk0kSjhhNS8AQtVwSxj4pGA6UCHiVrjl+jLLehlXvh8EatCuD3RF55tMg
o56nrg54hoTYbxi6AsXWz864b2Xd2KunayFGPF1anLUhTwjO1g/Twd4czUCSvl417YUI4XB1dq8y
i78cB/sp6n5N+v6y35OpIBwdI6lNGgZYKQ1MZCTlDI07+sc0AzxmWSghnJ9Jr+2h5+uk9aZf0NwD
IhsN3/8nTcTbPW+apEOeAO9S3EOJtpkVwwVMj/u/SRGOS9Nj5qTl2VLVeon075jozUZJ68M52PDp
comoIMBirbOUa2KprnM15K5x9127T+7se/W29pM3sgdgKeBA/fb4AmqRonbra2V7Wc/Vw/p7y0R4
ztpGA7DNY75RAbpd/xqD2aApj2l8VJ1RsqZrpeqlfdj8ECzeBEqsRakFwBwvrH4EGhCJusGfq1/B
+JxGYENJqM8Gsukcx6/rfGuY+bfLykpXXPAXEbizVdyUiEC36lHdBshzbrXN8CsHRLdv7uddeQyu
m03xSrYP4c/28HpZ/mrwsVhswY90nWpmM38+h8N3vXpR6HzVgycnU1WUNE0brJXpH1NuCzYm+JUy
6oPB5vFOV7k1JiucYNPjsCi9JNSR+Bdb8C+WWTTqyFXTpr09Alz+TflTFJOvF9Fi9QTv0jWzTnD9
w1SdrTU+FtlP6ZDBF2zNWTj9W4Z4IU/UqkpnhhrJEQQIO/UxdtGwdo94tAGSzo0BqFyvetO2wWPy
Zr4Rd7jSbpnn+C90l/u5LCEgWVSx4FWDOHpi4dfmPWfs3mkf9Vhy76yLwOwGL6zjGSHYR5fRoSb8
REwzc6PkKg1eNFk3x7qP+S1DsA1masGo2pARZ9NLnHduPOrbdAzcqiq/FbqsRWX1lKE3BaiIADtC
qurUy9SN0Wg5RfxhYaCoBruDw7Z9E/t1dYiSPZFVNNaTRWi10NEojfErceAnN4s2H/MJSd/H9hW9
0jCR+IgRO8PN7/VbTJxfdiLcSZyZ6EKcEF41wZw6kwX1YvJNnw52DT5xL7cl8cIZUPfXaVuIoaer
aAMwyB5KaKVc2Q/ThtzEB1r62Vv1vXHVfbJLDum94QWby8qtmuNCqnBDGGmGmhuwPLwO2EvVhoxv
kSLRjLuJs/XD/B5mzjm4hfgoG5pMM/MQ9Y0M47RAkEwBSp+72uiDH1S3RneWTZ6v6rQQKHj9hmlK
ShXolNmTdjQRHXsBM1CaJFMvsY2VKBI4WShbA24P1Wtx3kYNcqWhapt7rB97l4CBYtdVZSsJXGQK
CT5jtqs0GWc0IDInfZiLyItD6xrEr5dNYdXOF8smeA0NDqINGaSY2c6mhwE4J+TWkA2+nJOi8Aty
IUa8VcygTEeHd1POoY857ow0AGC+ravNWL72pWfH1xiji4Prvn0ESSI1ts5fPd4tPnMJNFBUxoT1
HPQk0geTV9xQCqPj0Zi+mzIfvGr1CxnCalK04OgGih48QRBRP89/Wt2Pbt6owWetb6ScO6ubtxAn
rGqrAAKyCaCSrr8b04eqga/jWprpWzF3ilIBpjktwMRhvkzwUVNmlAXfu3Yavb7+GQUSG1y19IUA
YdUGHci6lQUBTbdLgTVK/wllZHprtxXyUUDd4hckju6pDhj/VyI7hDunU1k8VlF3cAz0mc0sMQ4d
xuZuQ6KnO01v86s/P19oHAW/hM7BTUXgR20sRsMpRrgl89GyHtD2OGrXqSxls7aCVCNAogBuJ6Yn
BUMYtE6p6ojy46X5QUz2oTH7SkF3l5VZsQQ0VnKAeMAk2Kgpn65iC3eoxDa4b0DOSD0SBeDYrGpZ
BPo12r28O9C7iUQDgEA1gFBg0wSDqx0kHGLKDDdsHcB+zp11VKLxXWmptkmB1u/mDImIpJ/fuqGa
/C6ZdK9N48eQ0u+DGr5iyC69VcDQuEsxjOyGIbgI/mwh8IVAKgV+GEYS0Jog4jJmKNpijIeAU4I+
d9XbULxf/v2iuYq/n/988YQr8jbSc/SeuaW6S5VXS3ses4cs3xm2X4Wy/KloPKIwwXj0pNDnCkDA
bpD5JIzcjIZbtIZJrrOzZykXgzCR9+2jqnnmRrS26xFLarqL1KCrW69G+p3SF6UY3do4ptpLPVy3
/ZYEN1oq67k5S6pCNp4b2CdgzH4BQQvrafVlVlOgl2jqNxUTrAGAaPqNpf+yDC9im6YFS5cxbJzh
JUjbbeDcSDE2v3p1BaPGJ1Cw2vB2XvClnH6CYpamPfYwamuqkM310wCJhvjQ6ZtIw7ircsei1O0T
9KOa3ohMb1FuR6Rd2AZlKdzKGtxvdFUDRm4K3FQbvC7Z9dZzMT4NjU9JhN731KuNaDvY6FoJAkyh
P+nN1VTE7mg3btH+0Atw4So3XfU91/9pmyfHvtOdXTKRXQg6GkArZ/kTsw5FIQN6PKsU/bv6v1UX
rDmOrWAuMqheh6kfmZk7AoYxnEDjdzeCzJZVYAh+NJjsXbdyiE5WXLDrZBwVJRsgtp+AQAC0eKzj
E3gOYGzhETQGkqiQ/7oLGywOViBnn9oIpQy3nJBn4ITA2SEdR3RRexqeSOb0SezKv+wnVo7uUkWx
uzFGmt5Uit5wjdFEumdGu3buxrPsMXSW0fl3B9FCyTk7TGCBnBpvME2BmTLImebRy8Du1gRPRfaP
YxxU9mBZips6/pz6GGMdmhQcyFuNfqKvzx0M09XywVUALlzRm2HctQRpEaXaXF6Hs34G8QP5zbVw
mEEe6kapYvENhA6dfQBskFvoOcThzFsg/vgnm1QXjxJwRd/P8feyuk7B9t0R1ClHx5tijLQ7D4xi
kKy+A/ex21i3Wmv+uPyZZ2Hw12fqmBjQ0ELNhz9PPxMIoGSaWqxjiHtasTwnfYmjfQ32JJAEJU7o
69ajDZhrYIg79RurXDZ+6qUtWa1Vq1l8hXAetToYrTTAV5AO3GsITXlpneWeRFn+RD47EAsxwvkj
dsmSLBgMd2gc+ljMKuGsF8b1aMyNVzlO57JyBjBZoAGctcijDWMBcxOWDJuWxrYkBXP21P5ae94f
j04/TC6KjM09QQhbqGh/y+qHXNtGzZ7qmRvFuWs5PnPerfIbwf4DbRJ//zDGckOcb0MD/oznywtz
lv4Sv0RY/xIIsZS2+JIWXKZJfcVaHUnJ+trWDk4AXLvGV9HBpGh3vMyIwaz5dpxedCXwUb9iAINO
ksnV2KHh/dL2Jjc6L4mpO+qdm2fvFnrPp7KSRH5n6Zd/vxnTcOg711H3F/IhSpoNFohrDTdq3wNt
Z1nfFBq5TavvRlAhBf3sdaBIstC0I2txWbVWbJlFTESeZxjYod2bJUaLDZdlQ+myri19zOZ96h1g
0i9vjPic+lfH35KEfQntINBpA0mAegP2X+4p0bYzxr3JTMldIZMkHA0tx6YFKSSFlPgBbm6UKF2a
3euyh8EXs8zZIfy9euKtpBe1bU0RvGBcB76tu7OGf80OFZv9PH5gChg64SpDFX2OtyrZafQQxte6
g6joNXPeafVq2TP+4/sw3QAJ3G3YHfpyMK+6KbVXRL6T83B5D9ZdJEflxfwB0Ke/jvHCk5s0C0DZ
gA82leB2jNAy0FgPoWoB6nKk21TTtyOZAYNn+bnjfE+Dj6YBPAwGaXez0/tl10uc5brlLz5I8Nlz
pKOTH9ObbmHOW56qU0mHqf1jG2meo6BaGV+35H7oTNTH/vx6B/I7Ho78usAEg2AmOXBchjiHoyi6
CBiwyk3QZxugDUra1NZUhBwLLE8I0THdLVzvSpsidWPhQhgNJfGUMBrcZAIbZz514NULWmWL/zfY
BQGHmm5ww+YpkmpFb2cShdcCdSTIgW4OYFPekS18SUaDKYlyuJmkaX+MIfVLR32lnelrY+k5pfEU
hMPeJunRIb2X69GDOah3MXjQjT6VZCXWVgVGyDGv8WjAC54f4oUllgnQoasMhzRJtfZOSyYE2GX3
QZ2K4dmboceuzuNXYDMV19E0x54ykDs7YpnEV3ytvnCELYSl5Cv4Qv1AMEALiE+BHqmG241Vvols
NAdrtCFHNcAIfm+EfKxyGDzdSZ6iLM+B9TGDJTE2NGwdcq7oXHqUnFGe2xe+6GSXhGiLpU6GQgfs
knEIVmPXA7jQvClngCyEdxTUjCQ/WMaR5RLnsHIVnMjlP1/sSFDT1inAGOPGXbLPrGEbz5gc7HKJ
FfLPP1NP42YIxwliDGHBQWJtqjFXL00O5v8h7cuW29aVaL+IVZwBvnKSZFm25Tl+YWVwOM8DSH79
XfC5tSNBvGIl18nOyaldtZvdaDQajdWrFTD5dSsQrCXXMowTCcJJowz6FMsFFMmtu5C8jdoOhaeU
vWnjMS9vMKpQV29ZuaLW0j3sTKoQTjA+Jox0Cr0M8qLMb4EUbDL5Rioemvh31mHQD8YvrU12WVwy
lKZUnN7wYpGY1ehQXjAnaKqbiBiBvs2BgS0La6W6wA12sWQnYgSDNnITTYSLGTE3uWKbKPWCwtPG
x1IzMQpkpfyztCUxq+iPVoIlcR3iFTeEhrR8UHI0Mx8wQi4OP7PIQknIywvkDE5Z/EKDgZ2zlVzs
uknReXy+C7Ikz5Quw4GktZHHLPl+0MrDkNF/2Wz/6QgGyHMxc5aC4JeHv8p4bLv7xHyf1wLJ4kY7
ESEklWUsR3I/YtXSWbJBxOgM0kqoWrOVcJ4AJCUbmKOGSBVFGw2tVuMY3ljlGkMVjwii+2GCENjD
QBnBp9Sd2yqsRynnneKgqde8uE7sgB6UusOUn71krrEhLd0fzg4mIQyGOq2MNsHK1MrNMP02InVb
dNu6HB0TBI+RdS/P/VcDd0PAKUU2Mmk3dHyy+m1v/LL0O1n7VZJfYJvU1QerK9y2LF2d7SXynZqg
YwXC6/p5sWCds+8VrIPSG+69Jb43qlEaUc1Oxq2nH3ZpjokIGDdT2WjCa1eiHd+CwpKcCRUiQpir
NO4kCM1nr0BpjRWT3cSFh4lZTp/ooLt9oWg0uK7pUmBHlOPcOKjyqWiHOncEdKNohTnCEQzW2O1N
klH4NPobXHqXkftian7rZv7YmGvPrUvV1VPBIl4rHLQsg5X57fa5Z98U9XdoyW5Fn8tm1yWYFjsf
K7Kv+9HujZXYu7DHzvITwdKR2rcobEK0aeROPnxjGE47FCsb+avB+2I9T7Ig0bKmWQ8B+KzsBBF9
SNtNPL2W04zg7mr0e0NtJeID1kG3BAyX7Mxp5M4A4ZXTU5V0bhr7ZfeuWqigZvY8v//TsvNpFaCn
w1woIVa2oNnLqwkpWtm/jNM+03Za5g+YvznO23D61Qb7XHfSYndd7FJZDpb/I1Y997YUPWqSVeBG
xywUGVMvRUIYZ7HXYXhv07pUoU4ZfB+SjQIu2zID8zoBey/IDYGzkx5z1VWJE2ROgvJkR/ft2vfx
hb9YMs53qOLuzl9dzz+vxCzcOpJgFVNnbjLFdsq7vPuHgOza9Ns0r7jIRec+7u98jOB/8gRHlMow
K+MW5kjicYtiihKjYU/xq2qXSTdx9TLQJ8M4gH4mGnuUJA8TAbQx/ExGN1aOZrXWY7e8J0++R3BZ
tETmypDw5THei37eNdnsKwh5ffyiSk7av046CH6y53rCF3nXfWMp2Ts1htjhhWdCY1RAY4tqa4cj
/DYLKt8MDgEexHJcl6pfVvQzWaPZ+H9ItWQU2fg8oq/4eJKhSziEGtJphj1n36xMto3iPUwzm9Qv
Jt3VY+sQ8iTp0oqyoqPhgdXEuYsxdhgmhyNYOOUHmWF0r0QxG0beGeDKYZjzYdyiv6YZHstyJdxd
3FE53R0fUwgQEt7E4XDnbs3HJg7oCo2cd/+Hv/t8+OndPYXu2qvchTdzMZSfJdYXWkEEWIHSQ+uj
OY+dV8M++L5t32KUve1425Vk1hKLUVwQRiDhig8mPzzs8iztZM3UQM1KNaxixz24B//98L8f3z/4
Bxti8Rs/3v/9B3/Z2Dsbv/2vf/73Lz3bK+zbW8fdHo/b38etuz++Hl9/vW5XnJrvmNOIgk/FzD3A
N/hvesE+l9edoQdljzm8Tuv4vh87Xz/bNU6VLx6TC0EaxtJiChCGyYvMOzIr8zSfYHx377q+60Np
z3ZWtLl0W2iDkesyhq0DWyHejUCpm+d1XMdOau/3r3v38OFv3n7q9pu3ssQXacmX3U4kCZFRLkIl
sCJI2h8OWDbHW1NlaWHwwApeQMxz0wENOPehuLTKpI1RBNkfXPf94H/aG7iDs11J6r4Y8cR1OZUj
KKIMeRmlJeQcPj5+PD8/h/ZsP4/242yjSxt/x/+DaO/Wc7ZPvyvn6fcTs/mv35ON90b+Pyu3pC9G
qcsvAoGfRUEZi6h6rnkDaEkRtQo8hW+X3f0O5rUdF7pvHWdF/a//2DVhQkmKkUIejZoLc+H9tv+4
wc6EJHfrroj6ol+5EKUDMEMwMQJD5oSURh7bEPynLRd14DvA3/FtzwMB1IN+Lv99fUMs2/JEppDP
hFY69m0Ndkc3tzUbf4DFHX++QtvUiZ3Pzdvm4fbh9tZbWcSLojPfHwAF/aescID09aBGcgrBiICl
7fvPm2/O3VpQWYroZ1L0c1choC3AbByunntAqQwR9GEDT31Zc5OLxENUR/BJM84aRf4S9O76u419
tybhqw574R0mesTwGowmdfExTUvKQkqB0uErtSf2++D3nutvHn5W3s+vUOls+R5YOXqXt/+JWGH7
p1qQ57MCsdw/Uvu9d95fW4/hOJiczm29wXUJdoWNk1K3O/zK8Nc3AA6czsPDtW3aBX7B/tvrnvuF
WL9mDyHVo0UE5JX+v6Xlx6h7+PoDG4dvHn6i4hjlm5X/gT/xc4v//dpM2E74cfk2vv5VJt8vV75K
JPOX6qDu5bOv+vo23/3f6c2/gn8LfuNE4D9rX6Bxlxa/AKSWwP1ggD3yGMEuZYlKsd4A4MIFI6P4
+kGIfLTfoP2dc8PDpHv015Kai5wGtTlQJwDrh1EbwMUJO0Br2kgbKOQO/dTYvYkHU6u3rdTwtCxc
uXd8MRieKSkIE6JylxRSElENh19p34d2aOMa7Az2J/4226AVwC9kbh70taH25vbBedw9bnaeB/V/
/z7+gll2Pt9Ir8f99ugeX1/3x21v/w5dZv9aa7kSizE8P+ZGQeph4B1cHB9rpCwv8NSUokVNDhow
CqZl7YHMCaDcegx6spnJHO/CpshWguzCkpjoIcSsDgzKIhd8NDSQ6mnWQRaALgXdxi2ud/H+D9yq
AZA7+lrs687PQ4GwKMAqoiVYBdIC0xeERbFSTUubAXpqHeovgLrrG0YdghIFaTxirTwWXeQ/qG+f
ShPyn9IqUsNoZCg3PzC0olt3pnk7FpsYQK/uBs+r15W7gEhiFc/kCYGwxtDEpJcgr7Ds+T34DZad
7fwj+xHuyl3yWNnNJn2eXPbDWAkpfN+IVtVkPsPcwIQ8DAbGvz+5K5hanTVBaWGcd3WM2fcwwbPk
WrlwRcbXHfNERq+mSs4GyKjTABCVFFiHLcNDz3UTLrnjiSbiTVXFwz4za0jJM+1ZZeD27Vx5YKmt
aCvZ90UMBJqVUqBFCZCNfOTfuc0QGLLKmvKCN/84U9LfjaG+sreWRWDuDKC/AM2KwFy1xPuHjmEP
Tj2Fu6rFbEtwWvz8S4NBDd4ATAxOVw3mr3M1wqjHwNwAfGiz8YOOqCZ+a1DoltmKmIvV52JAQIoB
s5iyg0NDENMnKbPMBtbS92VtHXKduOAkXIkOa1KE/WOxgWlKDClNBXLDuLlNDP1XXvzt6HFOJMln
rsFuvDor8kZ0sZFY5QAxofkeFz/GLMDwUXeV5PDyfncmByfeudEqsyuNhEFOVrSuVG/m8UMrb+ZI
tSMztQ3rDrMPi9rJ1qi4L4KsIFdwbRXV1HAIuFy988Bu4xSDZaPo7Q0jML7ao1xIK5HvYttSGROf
FAPUlCBBxn3zXNNiDOJu7IAQBszXCccST8HMDrTXYI27Z00Q33InUchEP72iTRDUagDGklhTd5g0
V+6npvpIMRtsRa8FS1qAlCOqGgSID3HmaC+B6k7RECTaKn3F9D23C/veBnWLncjFQcuJHYDf5K93
NHYahjehLQFn7ldec6JiShSMr0r6wtGAHmXDYA+Ra+GZJKhX8vaF3cZLZnxQF1oHMBXs3JbxwBrA
kBA6DMm6oXkBNCymDJcaWbtiLS0a3t/Ao452FR1lwXNB1iRXCOHQaEpRCVefB+uoZV7caCuWW1To
RI7gHJEs4Tk7HhALA7KJARFQSe6m7exfX6CLd2bEDxDC/9GHf8fJCo0BkAg0hz4AULtpOmOwg98S
z5ycyrxRUnvEGKZacltgUfp5H2srwKBFNQH2g4cQzLIXX7MKjHziLHiFg0PeU6TUUyfdU9RyLYGG
FmdJBdfyjxjx7SrQeyWTMogJo8jRgw+m1U+6XLqdqmzLas0ZLxJgLo0fxACBKmAWFVKYeMRjLaMz
lIJbyFW5l/UfcfyJecpulK09DC8czBAGHBMurYaOyfbnC6hIrYzRkFBNi4sHKdduSf39uo8srtGJ
BMEVa3lqwtyCBJIMThEONu7Hj5hnuuKKi4oAPQKiaZRKLqjIu7iYctTZEZ9oeJTJ+KTFK2nSsrNb
eMNBwVXF1GXBVkADGGpeGnD2MXgMyhlzYp5JPrt6ZdOnovDU4Uj0A/mUkc0Xebe5bsel0KFh/is+
ACkOhiWfr1Sht3VgTJh4l1BgHRowp/6Mey8A1vC6nKVAr3EAONTEcHvx9aAxcqaosQI5GjmgydMd
S9MOptS2rGwzUMUG4G9lG39hJsUNhno5WJZhWKKJWXs2s6Jgul5geor2podAtMZ5/0EybV91xqHo
W9OZ9ejZbMhjzEZmG2mk7BqdyTdBXu9wgdf8qqtzwES1l+vWuLg3YTPihQwpJfppDSCLz63eVIbC
4inInYYpwLM44OsPax+jGwMDMGbruY9W/HhpmdHDoAGjYWIsgXj9DdGGEpuAMDqFGtpB/4MQv6hm
J05XlnlRsRM5QoKJYeWRREtgiIPhpRsfhmIHwJybG9vKOiiVX7F/OGJRpsWbG989QN+dGxLoXkMK
WIQbAMWALAbsMobktc3axXMp2pyK4eY9OZD0DkANhcJ8pvXASGl3aOel1vN1p1jaIvyqYeKegY4w
EX9H4zbPrT4uHGW8C6JD3mB4Etlast8VXjT9i+FOhAkLFclN2eZZgqijy3Zd79V402LiwnWNls6c
U42EMydtw7aVEEPB6uZLpHcKUJFE5W2Hh+DhXxz8jz66cBUYQN/BshCiQuVbRbdjemzU57raXVdo
cRudSBGipWmxdGwNSLHozgIMvLofJHtYQ7otbiLcNOEHSI1BIyB4W5gNSZwjBw+10LX6TxkFPUgj
LWjxgFbEQ5FDp7X8YMnFOTMzHrHRrUjECb1xUqo5WisKB8mVZ2U1oMjgGiTH6wa8rOAg8gHkjnoA
SDTA+ChYMM1KvFljkLNT161tRJrNTN02hwZ0xmOyU8vAN5je2FLd2wbwO0rxMzeKA5ro/QEY9KFm
aJv8bdRrJFxLJsc9hqiWgWxFNYQ4goM/YEmESkLREResBoj5v9Oq3ZTKSzE7Unmo1tC2S/Ymhqbj
+R4VJZwE54tcEanDGIAMux1zbra1nAEpo0XjodQy071u9EVRsDuujRYG64ivujoiS1BYUK5s5oOF
Rko2ys8mYU/XxVwiBCCDfEERkCqZuGGdqwTEo5nL/Do+AxxN0uhl6OJDO3xOwS+NAb8edZFt9LJj
6OxJiUfPwBRNV1JloLn71TroUjQ99WchQewUUOxKFvxZQm/NS58aQ7UNWiCovcEg05MO1pjAR6dz
Ydgo4ve5WynW8B2eydzJUkIQvNAhA1wlUpTykapS9zr2SpzYUtBaxK2lBjFtili5t5qS/Min2Xoc
zCarUHBQ6FMSJNZxNEHkO+RB+63GfyWxEzQhvGc1HTddVIapH0r60NkqJsD2tgKWgehYWBlveZiC
FsNukhpD5lRNTn0diKfK600wem3bhlQPVVDP6HhMsiaz+6ojDhmNyq9BypyHHYiYWr0s8PwT9ZVl
TzWr76ymU2bbNMfil9ST+H3iz352TGo5tkFkirvUqM9IpNsafdZ6UqnmTToQDUipUH5i9TAmh16f
zAclyq3RA0siCz0yqtk9plD1rlppoYm+VpBp6JkCrqlakoNXfaBpf6N2bR56CdPIvdLkzS4KG+KP
yYCcIKAh9nvd0lx2rSkhLyypQ7TH9UO2UZqu9HNAPgs/sdD85KgxsJpD2I7fAzlKeoeNaKeMDLVa
a8ZYivGnjiN4cTOzuRkwIx2DoUq7De764JGgokTTleP+AjTEb7lo+Qd8CyVSQO4FQW0i8/YGbMtp
vC/KLSj+E9mf6heM7LGrZA+4mCZtr2/RpUhwKlLIY0Y6tKSQUG5pIuDF1RqNFFF1RAftt+tyFm1o
YR464FCYmixm3lZbz0ORQU43NlsW6ZuyTl6AYHyserYS3JbN+EeWWDcfp4LFCq8zz+ZWoT/k6djp
sTPR73rlzbPXpsekWZuXu3C1QNUKN1xwCvPTgorHmNyHTdxizGVmHcL6oWSHZvwZRt+n0kkMf2p9
Ej9jd9sgAFIrIP9VN07fu+zHdTNfnlrnX6GeB1ymNDToInzFkIKQJ3hqptQFVMIJIpdVb1HsxO3K
bfXSgSARfB6E3+tR2xf0LgyQ88RRVzh493GqWvL1mO5YsCZmobILOTiNgb/nuEZxoFnABhM9SCUS
LWY+6dZwjIeo2XaRdWNqcWnnasqcSMPVroubXVxifjlw6HTFtS7TV7BwgF4ERTUKxqovQPpJ1j/T
1KpiXuaN2/aAfCXaBDnt3W4CtBBkHSj1AoO+EhWWDExAuAw0LYf2fUEBTmRWg1VZsZyVKJ2Pmd3k
WeuENQu8vlI+rzvPwsbhNgaajyOk0AAnZCCBMma5kkK9vH6Nrc80mmytgc9I36T8+zDdgU9qmv+2
rRWl0DOh+rnLynmQhY0Ol0U79DZRzPcu6v2y0VfKGsvK8ZcUlOoJ2hgF5WStVoMSg3TQXo4pD/ld
Yz3nSJvze9o6euPl7SEP1mDwl1EPugFMA3MCv4jS3rlumJ3cW32DzdHmn02LhuXyLggmu5BWVm7J
R07lCNs+sKxyygh0a9qbMvvR5Z7Cjtedgy/DeenkXBXBfA2GKBtKDlW65jjLpT1ieNx1CWvGEhyB
qi0xogJKpBW6IaR8l8b0SDC/Se3X3v4Xw+TJunB7nuypvKIJXoqgTEHvJXSAtKY9j+AyD+xAuWVK
YLfd2mPuknbYUdjFABzgEZR/0olIS0PLAaOoYKudjtHH91N8Vwyxr63RvC65wokcEe7Molab5Ahy
IqXYm0qB4e2ZO2ehe32x1sSInj1mg97LENOD29Ni1Ivyxq3yNe63hVoo78NFUDLwcAiGIUEOA515
LFNUdauYzXgLYoHu10OIxgKjpwpY9Jok9lJMa/QrWkt3sRwPntZMxQdl+bBX20IDpWYzrXHLLjkQ
QZMTGp2Af0ad9Hw1pQIj1iwpRytuog3v8jSjyyVgCgFtRqvT76U5tfdGHLLOkfCegEwOQdf7hxU4
sYyw54nW6LikwDI0GJ7KQPnVEt0l5coVbknRU/sL214p2rmaAqwzYW8WSF2VUnGC+jhrd5E8IwV+
H+d/0Yui3IVbN0/iBInAX6dVpKLAHsc08JNaNm5KbUjxgJv99eRSHD0Y8KeBwAsHOpLu81Xs2qwL
Sy6q77VbwDke4sJ0rq/S4rGDJz/uxRZVNbGwGwVp0s0yXllq9FqEDXjXtqq87QYfdPaK9aCaaDnp
Vyg+lmINzAd4EUorSEUFE0qShdGeI0rrxhjaROmcbJ52ua57ZtGtrNblpRrEp3gkMIB5hjQxIyKp
VTdzrBZ4Ns3tWXLnIbQV81ujHgp2UzQv1625qNiJNKFGSXLWzXkOaRGK1rTYaDIYCMrWLtd4ai+R
o3ANnNfI6C1km6YhhGtpbrK24HpNhozhXZ0PjLob963dtZKTEMVl05vFMmeqx0OQET9At8Xf64oP
QBEb0FLuPefOmedlFY4Mx2Gkg4kr/9nTyM3lGoyy8coaLu1xEIogScH7NzAFgrvEs0mLPJY4aOZ+
oMyXM9vqHgx6qyU7NsY2Ic3KUb/kNXj5AYmtjrMKDzLnulEzHJU2izHzj36fwV8rPeStbrdovyKj
G7Zrs0QW0nYYEpcTvqB4uRNMqdZlBQaHGiWDntb7etLBiyQ1IHcYdZweGkohm66jbbCi5ULKBKIz
DTVEw9RR4hTsao5DOZb8SmIkxkaaqV/Fa2iJRRGcHgJVH5C6mYIhBxMEFGQi2H5zuKtVVIfwevvX
fqhw0g0TVG04hS/y5n4CD2Fv4ATO861ah5hmf9vEqm1Fa2y8C7sbfeB498SsVTDgXdirTDIwkpmI
/AkDQ3oIzosbozyG6oq/L94lCfi70Lwkg/9ITCqMeIADprBaydlmNAbkwlNt2WPxYUz3cXpf6fem
uZnrzr9uSr4aYg6N7j/u8QjKsrhaCiW9HjIo2EnfJR1TxlG6KsKVC/lC0RVNt3xkOt4T0YMiImjM
JshVI8fmIiqIiaZNWT6MydHMUebcsPauNfeq6s+x7jCkn8o3lNqua3mxjDwtMtEUxsdVKgCfnG/u
pi9JM8wjel+lDx0FJan0dLl2lDX2rsuSCxeEoxuFMkAyEMHOBYUslrWAC1IalGxNp1dHJwamZgar
neZH0nsYvLSFPxZvKtkA2VOiCX30qLl2s7zYhMJ3cIOcpPYd3iLkHqN00XUe2FQN/AyM8SDjZnix
P9TUDopbAqS+4tXFYNP41pJWQLcX4VT4ACGPaWepyiYVH6ArUYiRHpjGJ4PJzEBdpJBTLw8Dr1GN
lV10EVQFocJZHGhVD6gdhHZj5CXVTTPmdhb50rCVxm/XPWpRFPp7efUDoU58RmgDqwfCDhBmCzMo
pXBTqV4GhnV1cIPgb19BuVYA1pmyDswlwHXna0nTkuhhAyK20bqfu10+vM1rpCcXUeBLhMZ3CNJC
pIbnIlDkHYpaRW94NNWo9LqT8jtbm1pymb8IQoTbQdREwdxg+CgImIncgtxObjFBKezf88HKPJMm
+jZMZ/mpGLPEz6qKYQDHlJceQcZxk2ax8ddRSfgg4TCsI3WuYh1A7Uh1iYxyM2hWqWsEezI8BdHR
ine15ce95ZrkEBtOszrhjgs4C75fH/AHBy+YXe1SfSY5PoAkrdMpTi55mr4z5YOB0QsAWZSSazW4
5oB09Kdu7K578OU1QJAurIc06ZMx1XDhUt5E3d1MAluNf1BA09mbTP2s8dtmxeTLfvZHYcHieJmu
h4JD8bXgI0sfpwoQ4t/X1VrcmCe9BTwynkS+spZnDDaFCDBJys1PGt/k9H6YQcj61zhlwX5CrNfz
UqZZybsYkumu7D9wxfHVqFg5upYCKeq7yHR0XD5RsDvXB5ydemNFoKEDLWbY+Dkotab3Pu7BFbFn
wea68ZbW51SYYDwlM5AhAkzosIB5ZnhM9Mlthh/XhSwdxqdCBLsF8DucxRBCEGzU4ZBj/gtoh+Vg
zcEXtcErr2ZowPddULTRrgjnqUXgrAzTLn+OA7MnI3cNxWtq1aPREwYiukqJTiBctxt30u6j8XvT
r3zGorp/vuKrnfnEIcH7O8RSha8oktucfR+NGy17CtZGfixJQd812oZABY/7kuAmloXIaaYlmPjm
Oz11LXonjS5do7dZsiiSGk4YAarJi1mLZjVELcvbzGnD0R6sb62U2SxZKRVcdtJiY3FSdhDX8Vla
YoPYxJREtrgURQblXZ/VmQ4CxpJuU7UGzSR2XYrXqjlrvDCl/YHSGXMyEjaVh9EkLeoZNKP1J5PQ
Eg3W5jK0VGdOot6lYaZ+ym2GGQNNEILBGYBGufbbCZycnk7zrrsdBm2UN1lujDgPGr3SXTy+h/+S
jmJ8iM5J4WFJ8f0kK1RF6uMuc2pFdYvAyxVc+6jdTyvgwqUsEBk3h4Xya7TYr1FVilZLBIasm7D3
q4T8zipD/9srJV8t3msAOAXVLtDxQa9Hkq5QpJplu4/BUR4W0cqxseTcFE/CIOgGOBAUp+cx0Byi
vp7nOHPiTk3dcfxoFIyoGI3JHYHGvx6dlmwG8BTuxhbGURgiwC0AvUA9TYhO6ZTbtDwO2cM/CEBj
LuA6wNwD63KuDLUGQ8oyKGNwzvN+l3Q//0UABxpaeNpGynguwAqTMbT0KHNmRn6B6MOhIGBbWfTL
+ypW3UKhEr9w18ED87mQEgOG6iZJMmdsg40Se5aKe0TuSqarGa8hZonV0m1BZduSViQvrs+JYP7v
T8LpUIXD1GRp5pC6+D4MxNFDdWXbLLnbqW7CAYUyEMAeEXQL1W8ohbna6EkUD+bGymlr4VPF9A9k
+3inxnMc0nthoUAcSWgyg7ezIUrgRPXPscFVib0B2fFgjaHp6EV2K6drfYKL6qGGqMiIPBxId27B
HCwjXTBA7DSYmEtZa26akB9Zqb0W0q/rrrh4XmgA82oGH8YgBqA60tVyahHopNq6Y7HqKEy77cLU
uy5mSSN0u/8nRrj3Za3el52JODcF2mBrbHRy4F9jEF4mfbb9/5PFF/XE//QUbKTSAFlD8Y1m+yI9
ZNVdvzZkYjE5552xaJVCif6CrCzM46nVcFY5aCb97NvEwYwyGyON0S+t23nUPKRF5pb1D94nd13B
5a2Nsx34dxMUKyJfiIw+/sIsa2hY8RHvt6S8n8y7KN6p2mdZbw3jKKnPZG0M0VLeDhQpMjVgNnTc
dAW7xuWERA5eaTbRg4pXrOJXDUp6mm505l/XcDGEmED9oLisA+AkbIBSHyJSqxBVd2hAbpVmG4TJ
GjXsmhD1XJ9EJgV8H0Iwg/2VBTLaJdZELJoMZ5Wuajy/FHEu0kSscZZwkkxS/1mH8a5imJSuW1vK
PupmDby8dBGxTqQJCmkyrlYM9VCnV2Yk0jIaMGY00LPvNJLegsG6U4y36+t0WTbkhwwwxlgl8GXh
YfHchngjk/AIAJElAGBszh2lil8ILV8LebIZRqIYheJ2RVWhy/BdsyZX7XW3p5VHMJz7+rcs2/rP
pwghJhiSKctqHDuWwdDWheBy19Veb3RetvaQu2Bo1H/RcsHpjRX8ea51izHFdf5F5zxipEy7SYgb
GVsTXWwh/ZDYynZfkyYsa9zTbpjzAvsOHd3m/FKH72OIUnqKKxOATMX2uh0XQjXB7QGKgbwGiYMQ
PtuqMWaV9Ti+DbJBtaWXfhndI51r97qchbOVIIvDBcLERUITn2z1sZHiJh8wwgD8bs2zybaGdFPo
WyVr7UbF7blaqdIt2VFBhU7l43PQhy0ohk5ADDEIEDWz+WGsnagY96q364Hk7drDdd0WfJFw/9AI
sBsqVDx3EFlCk4xc4VRte7ofkVfYY4/hLUaOrpmUPJhAFl4XuHCMQyBBe5JmokNJfKyaw3IMUgmH
UcLUTS9Ru0MhmWGfXRez5BsnYsTRo02rVkbHxQS4FiXtoWqdoFIxamcl/i+dcASzhsC2IYOVDoPT
zg1YW0bfVTOeSueqAVF8KGWp3RVqvZ8y/SiNbXyk8aT9DGqz86eiTP0oMfvI1iMTjdrXdV466PGS
hXd43o3O6dPOvwWjz9S8owq+JbmtKNoNANCYA5674xnIl2QENFSxrbXWxEV3PRHLj6+TNAZU6Pk4
RCry91E6AsPt9pH5WkZ0I1nzQ00ScLKucVwvbclTTQWry1KukIlBZDx+xPIHU/1s5lMLbgzZCa3W
jtcaotZ0FELb3AZ1XJoQWE4SuBzf6vklD0JbLROH5R9KtBLaLoFBKm6oJzbl2+jEpgZ6IzWgezKn
Uj9HTE8cMLRuF1q3xNoR/d7qXvrcr40MPSNAo65ckRdjApC+YDTADC9NJH3qgUIowxJu1Ml4Dm23
HdH8gWIYXGjjgW3FZ7lPChcXVNM0PCETilAnnlBpOAYDRllnjmZWMthbYvA8sQncprme270S/NRD
jC5NI6beqLLyJAWK5jLSmQ4oSiwc4lG+u/5FS9oD0aJz7kHAUkVggsWqOjEKHZYPqEeMaq9jPGvr
Uynd1Pm8uS7sgtoV7/XoYv9PmljRA3dq2FUxRu0pxX2PbjGpbmrQ7R8RvJyo1F2WJ24BuEkd+ZXi
qg5BT+dzldwiSEv5o0zs5GF0JVdJVj5sIeXEd/HXR5TPKEjQz/1P0loJJTVYYcRrVFpX9zgaVgy9
FKKBMUbfNOoLaJMVXNxKg6iROh6t0pik7jRgbLmNWbw7tZnr2I9Hq3u6bu0licBIgLsQo9lQkhGi
xlDjnYIWYMIFE0hy34ct6mTynB7qQYndIOzalURvSR56nTBOC/UNThp8bkR0Ulv9WONwrQrw9yih
9DFn802sqPdZtIbGWAz+p+bkH3MSMfS+S1Wk1ciprcQp6+9D/2LOHlPwUvw2qoc8Qj7/7bo9F50E
8QGOgL2iW8IK5rIUpkmDFcyYZQd5e8uCNdLpJROi7QD3OI4qAH3muVZKoKQzaKwyh7W3crbHpHJJ
3Vhr6N/FPY814nQjQGeIeEdaag1GW/M9HxYPqSbd1FH9NNHYAznHHRp4VhLKRbuhUQTTrTU0xIn4
IBk4zy4H6b6j9XW7b83SujVn+np9cbjxxcCK3fWfEMEfqgS1gGiAEAMNyVZa21KSurX6/bqUZbcD
npFjANHVIx4WGP+sFElq4oav50d0dwN/Xu1iFm2lADNzUn2Llqw9Mz6J9U/pDqqenDYDzqddAGpA
yGkFsYX8v9fcLv6mSOjJalR/iAJn7PNNbnywctyAE3UlOC6ZFnUUMM8Bg4hRWUJwRNnEkEBEjGJb
K7lBv5txEkWfK4blwUhcv1Mh3IlO9/M4tzKLIGSQLIB3qsQZQ8nLDKiaMLscxs2MCmnB2+6IFdtz
/Ov/8wOE3V3i3U3KcnxAKOW+XmzI/C0M7vRp07Wh1zdHVX6m2m88VF6Xu7Q5TvUW/LZtOo3mGoK0
kZS+pG2oObrXJSzlchpYhRCywFiOW9a5ZZtQCbW2nbD9gI3VFE8ZXhJpo0vbPk2cDCPWrovjHywu
JApRaDXmVNmoE52LM+YAAS5CCFMUoBAA/eowxjb5KKU1oOOS5U4FCTlqWxlFCDhE5uhV8dTPxbNW
zCu6LHk+Xj85yxXyAjQ1n+sS60Gm0QHZWtS9U7w31A/FvxQRTkVwLU/83pC7rM6/Unv2gtOLYGQj
7q9OHzpd/VArK/FrcXFOFBKc3EotuY4DLM6U3ijN4EikshlN7HEtoVoTJLj1KCVqP6SwXBLcKPRl
yA5Niz7LlZxqaX3wjIA3Mkwn4dO1zo03JjOdzYBiz2a0tAfpW1XVWxYWx+suveRpJsDXgE2CnwvU
sOdigkg2Zp0gNNA00fdyoAD73SnJy3UpSzU7dEUAqQCst2oCyH4uRu4SUvQM9aS4lz76/0PalS3J
qSvbLyICECB4FVMNPU9u+4Vwt92MYhLz199F34izqyhuEftcxw4/7AdnSaRSqcyVa1XEVyUCrRUZ
qGUIfQzRTS8+SG86FUaTrTZ0QxwpswztrDU3/H71mW9CFnGmjQGNyRI6QUqjR32dI+RPDVQc425g
6YDer1ZAeqKwe8kC/q6ComTMINliF9OWlOAa5AkNeQXXDTJJbPpiM6KZdCsxUWjgWGkNyYseotmY
kGYt5I0zaa+RVGVQIT+EkFwJVMXWzS1c8xwYl5HsdBMWR9OwqozTfK7vIZXIWy+lx7zzAPRgIZfd
tijwPrSv+8DasTk1uVi1DpaCsAyBRbDqwYubDxH7RU+cqfm4bmdte+Fr/3zgxfnUc2uMKZTg4FvA
hOdDzsqeOgatD2ETJgy07g5tPsiU+n2fu4kaQz97a55u08sWx1dLO9UEhw+qcTxgmYp2BWea+XfS
PyvjY4xum6G1U80X7X9RcDQ1vPUBNJ2BBItdNskYpQAnIKwryS6kFrOK4EZNnhvTSYyPpHOub/Za
un1qbrHXVYFMTUJDEkRg0498rNxOMyBViWrqXHdUrK/r5lZ9CGPLM8pbQ3K/vLSaOLFMUaJ+25rO
WDlFeTfJUMTeUmleXRYesmQeM5hpNc7DVRRPRavFsFPx5/lQdJU/KODNqW7NrbLJqqlvFg20XUGT
uAjAZc0jo04qhCNZseVwRySHF94Y/I7JBsRgLVma23eg6AG0my4xDPFoDg24lZG9NG6jQ/P5sUvv
ZaO3qXIjmo3TPvvZMsCcGls8mBXMRoURhbG8E7nfgT+CSabW7DEA12z44JapRRIIkr1K4wpMkf6O
jp+Z9IBKwIaNNccDTyuyTFWBEvGytqXMRA9FAoco24qlbWGj7cxKVcL8yYal1dWcWFqkfhDCsSar
gKWwgRoZgRpkcNd1P6+fo7Xwf7qchX8nVQe2vhxGdC2G/N2TqGKm6L6ivPCxYmK4x1T6dYurG3hS
QFnEQ1w2YZuPKKAM0Z1WeKW8j7MXNdnwuhUXx80KYVQQcqKMtXTxoQRIp5xvVqp9qdTtMOmp7ztQ
qcr0s9tE160c3bn9CKQ3CkIyiDfOo4QqhkJMc5bO9Q6C5JIHuowXzRh2QH8feWhsEcNol2dqzhfA
xj13XIH8PLc3KfXQEoI9BKjP7Q3TRdn6+ldacb4ZYocaLh7heIkvvlIuRDbWBP2xSPpVhncc46hJ
tlGT3rKxiAxaFsuUV7Axj6LmJqhZpRvFHLzrK1nxt7OVLL5NH6c6CUt4Qp0UDDR1WbWPybMC+fT/
jx2QXi2+SdihDjVhNQDLs0K+ByCiTUpQeW14tr728fFOR3Udf1kXM1oquowV5oWxbTXAcKytxxKj
pphScsCGEIMG1iyiwuVtZYECUdb2EWgB9wNgDJCHJvlOA2Id4DWDIuUz1QjyapLwpyhKPFhr/2L6
AnQ6NQg5HszGCrib1gmKdPEwhZTxMQXwt8Gpo7sWnQxgxwpB3DQrVaZL0/Aj6Cf5ZxKK8MaKy/HX
EGY0eMx7kN8wLUmmp16moW+CXudPEKfTA81UKJlJGJb2y7LMe4D2wj6xp6FuA78OGtrdWHUqVR4R
qRL5dUvNNwsyYT+kuiLEzosi+lmOphIzKQzAnmI2ardDTzD3+gTj/xsBeS2mAMkGZCYeyoDnLS7o
qcSNwBVUFIO8cRrdr5HJldpuqG5KzeXm03V/Wjsdp9YW4T9M2nhMVFij4AtrSwwlgXnKRK3hupm1
43FqZhFKRDrBc0aYUcgfhT+mwVPXflZbvb21LBg6yBSlPaRroI2cV3tSAagDPbII5qFtUX2WoGTi
PtHu0yixSXmUEh8YIqt6MIyNN+2m2Xn1J2b7JsLcPUXBtCN/OohkF/wpEym42lxdB9uMdi8kF8of
0hao+3uQa5H1gM4RfRAL0RnuslivCVo0CTg6boOo6lMrfk3d4AEZFXZg8RIHIxxdE7lxmOr7AaMV
qf6Ix+F+iorDSKh//QuvXE5nP2WxB01tZmjJ4KdovWIwUuiOpJfALTeh3RYp6Oq2WOFWcgosHJfT
jPiV6ZJ6ODCCPNY4eCyzwngussI1zTK1dQ4aKqn4Qvl9J0bxXGrmn+sLvRTpmYHtBLgOjEkCPbLk
HKShTsVgtZDRHl/1UvYihb9ZfQ6Qd/ZsCSCPAXjPQP6giBqSk8NDjO5no8fPjfqstcltoLwMtLQl
sjVKc/kFkCpi5o9YAFuDJnxx0ek6CDF7KoPGTSl9kH+BMBwjb4YXR5xJ2bBxoletqThteK7MaqaL
MIW2XBKlNUbpm6FwxpxCrwN4pLFw1BAIzq2T/V0lOfd0pMIm0OM6OnAAmyzu14mDosaMoV3uJc/8
tmR39u74eHS+LGfXb1yxa8j/U89ask3roPrpJQiJ2V0x7QMMfSuhySlmU7XmVjY6aASXeZock0nQ
4pBGUnCUaRZDSaYU0VcwElmym9RQ0Fzg3YOsjsku4aZSME1KMxVypEHzM0r14a0LAURgiRZVh6jv
9MMoy9mDnCDZysNi4zG2FqOQgaPhBZCeTgHEP49RSTiJJuoGoNekrrMDTCzIptAR9rWfEJ9L3bpO
X1ABe9AzzPemhClD+3X94FzcAbNYHsDz+IPLDWnz+S8IpnDiNKISi1CYDULP6qGxOTiVtr9u5yJz
+bajISAilQAgcfbck2iMnrmI1Bh26vIlIyAOLn9dNzD/0DNfXBhYHDQjbcaJF7OB4Rl+oSiPm+Kc
W2tYuHujjyRJG5gwo9DT24CBtHXDzTdMLHFOhZIgeM7bJCKDaeGbbG18h/VtAjYDvGCgJ9MWN0Iw
qEYHiUysIRGM9l5dP6nGv09fgD0DWnfGKgITtsgrgF2fJBLLHA8I/oOQyLcEfTOULYzrhetCDQl8
NijgolqHnvwi2E19Mhh6hYgw9qCGRJ8Qo5Ft5HPAsa671srlMhfHMRME/B4oQpdjE0Lp0WU2R25X
6s8BBRrtvSucWnH4dOjkV631gpZF0Y5UA8sw/SST+ywGUeROJraK/3f911x8QWT5oJ4FSk3HOcKt
cn6S5CyZJMQkpPAQRSqiXTuCxW/rIlkJt/hySDwA5oHeMBrB51akzMK7L5qyWR/xHoqNLy+zaCGU
r55HBt3O3b9X/gLFgI5ZZowiISQu41AbdZQMQEDZIYBfgG8M+i9VfRu2ppkvzhfShFMzC/fHq4pU
ooAZDn6bXrsbrS2yrpUrGBZQDjBmlpkLlh49G2OF67BQkNYdZdDvOsDj+9nkBltCzWuLAfc9nh7Q
zZiP8/k3MowpgCsg50mtpHlo8hiIjYbzDX9buaTmMUkDLVaoL8x0NudmgLAhWi1X3A5zK0ShqFHt
mE73aKqwoIjccoIu/PgxdNzLBICR+vN1f1+BJJzbX3yzJJT0zmhqjoYhWJSrjlWjBKo/Jbqbgq9a
xN4oaRjUxDN/2Co1r31MtHqRyiKfwv282OECRFVkygWySjRo4u5WhVwIHi7BcJzSrV7sZTjDMv+x
tYSOxWCY1SJwqNtkagCkhwb4cIRag7lVRFhdE8Ze0VfEBIm6LJ+nkYEWjDFT7aK2qIAbj2ZeO95l
za9c8jc+3RyCzy5lHDechf/YWkSRodNEm1LYQk0J7+W/soL38s4IClujHxP6MLHmFUAjDi/XDa+s
ERWSmcFqHv3BDzh3WbC1xOAXA/1mz7/CXGJqjqQKc8TJgVqJ+1/YQvUP7gHyaPw5tyX1Nc+TFio5
lirQ2vZV1ZdL3Y5Ey5p/jz3AvAOw3bACin3gqM5tlc1YqeEI9klL+IZyO6UW6rQKm9qN/Vtp1Z4b
Wpy5koy1kQ0w1PJjGt1OpT+QP6rpDqjl05Z1+RGtQVl9K4q9Kdw2fby+p/O5WvgNiMXR9satK2Ow
ff6+J9lirkOgCg9FsPvrPYCRYECIIXU0Qwfocy5KsEr/SbdG7lbO35nNxb1KEE1VPjNuTlrmWYmn
8GBHyUFvtprPW4tbBJWyavSkHDCcRUjCTANIQjqyNv1U9MBptM6OZS82f17f0PnHX9nQpbwAconR
BGUlKCQpSuGHRjiT9msSGgpw9pDU+39v7fTRu/h84yB3GFTEM9QsQFiFUf60vpFQgE+rwataEFmV
W4TGkO68WOH8FsVLCmVRCACQxeeb0iaalFaJbKnMld7vsjJ4n0LRDp5R1NT0+jETHctLyZL8Mc2s
Yy2FonDSOlLeFOh5AxFcavtMDmh8N/Wh+ZUXivrR1lJwkGIj3I/ZCN5vDl5kM+yB4BZFVj9P0zT4
NK/KB1kyjaMxqtp73le1X1ilBgW3pgwCu9BH+Vc8NPEvQ0lArdOXkvEDFfw8cEwtV2WmDkPVOSBH
r0dWxWZHfKOXtOc+TVrrPrXyInGaKWlyNtFhCJyQdGW3t0JuKB5PE/MdPGFS7hQogNZum0Gu0DMC
bv0tiwCzLU2oh4UbBJJGQMwuK4Nfp3JC7VGgdA7iEoH2d95VZeWFFR/0vUS1znxSrUjELIiVYdhr
AafUjjvB04MMlAi2rw0rQJnJ4CeRZjX3QZyFzd7IqnDXWMYIE9bAf0aYw7/vp7TU7LgQVPdyE2zA
k2qOgVOaElruvBzB8aCbAVD3U5ildsazgfqcaIEbqDVkpfI+pDdJUdHCRr0DdWvAy5Hq67hYwK+T
aeMf0BXqaK6XBmZwyw5kTg9RHyjNfkzkBpRGObVqFktj9lxAn/BeVcshdgcMbtyqoxQMkHDIBsUD
X4/UMSPW8p8d0WPQA1llr0P5cVI8QMvIB2pohvmYWT2gKU0EdnxbF6JxtQl4NC/JoLDEmjQq7+mk
5e3LBCa11uZWmVeuRbkl9k3ZyB+y0o6+HER5zPQxCVHErhPaH+ukNn9GWkjBuBuEvS9PYkQLGINL
r+j2xJWd8KJ57PqS1JBeBV7caih0V6kq5Z99qfd/usio3ouxl281lDx2lR7SYyulHJMNYUep01ud
yVkkG9PeykrpJbUEf7KGrmrBCxhTh/CoOmptmIQszqj6XGa89oJKHSe3GaFQyEQfpm+FUlcPdQF5
BxZYvdiZSYchboGBbvDfTl3wGyxew2dRScKEvIiYfABIZBCWUcxaOclgGZiJS2gF5TOOkWZTGvPf
fErSnZFI5K1SWkt3MjMo/qJeLDQbjARGB7ZEPoFtoae/Q1DlQ0dNCYrHuNZLvzZ1tXKViNL7ysrV
kaF3MSWsiy3UdFo5pKGb86xHnZMEyW9TUtQWPQS4JrwbET012rz3ej2aQT9KnN9mvAlmbY6sb9gk
h+gYGngm3EpDOspejiP7YYxKGrKUd8qWzMxFcEbpAsSXBK8svGLxqju/7YJe7bu2VSRAj2xJ2EoE
lRlDtRP51kweUS69HpwvXg2zNWgHAuyKKHmR/0WxnossgDXJ+g1pA7vXNiox35nq2WWzsLDI+oJI
A3thgr44WOk+412296bdX+JLh/Ittj86Bj4IJjsoUnrRxvjbxdX6XQT6p5o1XxIneUOHMBNXGcon
OUZd0CPtmjtRvCVjAnTXwLjYlf1WxWbL5OLjZbxHmVBFQSUcf2VA28g5K3AgMsx3/O5M3ba2uGvm
HG+5u6cVu8Xuqu3UdDn6pWwY7kzVI1B5UOKtxH3+1RdGoC2JKiPYny8Szd6IDMnoYMR4Vf33zknf
sn3f+4qf7nNf7KrddZ+8JMebP9yJvUW+WeXQVVGhKcM6T3lW3rt31X5K7UA46sNNf6PeUEf2qbNh
9CJlWBhdpClaM6URgLGohYWpE1ag8aqdyTp2rZ1olBn0PpJqVrUxS4Ujbyn2rB3DmVgRIGIwEIHd
+9xVlTA1UlpjxTS4rWZa940O+0U6+724f/79RT4Udl2XtBz/vjSCLYJ07mgyebrNtigjttYxn4+T
I1cZJNTH2R0LaLlwZRfIWyii/8M5/rOUJUl4rbUS+DVhAkUvGjq/4sfpptt9Yho0+sqPGTM87pWv
1cYGbppdPOziwIqnoYdZkASNT4/8S7aRsiA9P/Y/f4wO379aUIbbqrasxhMchnkIFVfC8jkJlnJJ
Rr9dYpPFqoP+qfqjb95WX43z8gAmgvE+wlkInZolr/LR2HjLXtZaZq85sb4IoJUlgKMKcCRGnU2R
W7w1rKnZELiSr/6ItqLM7OMXUcbSvwtyQL0tcYoFjxXkiFhrclN9VW+qjb7h0dgr/vBUvA+HmgF7
d0xltuWzq8uc5z3oTGOBU7h4R4NaZZj6AcscIMFq6BilZ2FyB2FRMu5L3UmCu2oLI3KpHIatpUD1
agBYow2yrEmINOjaUsJiOXdbV3bzllV+ftSfwJN1M3qmZz32O2TU7hYeai0SnBpexFZDVE3VIXFn
KYgJZDYqLxrw1pW+EcPXAsGpmUVAw7dE8qnCjKz+pBBkN7q/1+P1al5xamER0iQaBGoAnDpDWbpi
6qH0tIeGsfBGhI7BTPYqdrn/CK79h61zsbKFmFcDukZDSxtY/MXaVGjK6VONUeFKvCpoalfOqO0H
6+36AldudljBZTDDycCitgg4JJmHyOoJcU5zczQhozoFxGeLXnrlO6GCBE0YjOApAKAvArYc1JS0
+YBDZ71a9FGONkaAtflnnp1qlKN19KAhFQBq3wtG306pdIHEPbKPoJmzw511T5jpJw6ksljjxcfU
bY78ETLg7mBjoP3toff1OwNZYc74g7hHrDkGrnZ3N/mgPN6rLHReM/tf7vTiJ857dHJpRWbcSBhE
gGyxdJf2x9RwSfBvjwNM4Bui5Q/5KNlaitZ1ISYT6z6P8JLBpOOTRjb+/YvYOf/7KMlDSRrEyYDq
nS9B6uQw5n0R2Q35Uurnvjn0ER4qThRvGLrw/YWhxV6FVoBzEUKxWoW2bx8cYvpLy1x5ixv8e3p2
6TbfudDMQQ6M7eKMZRNqxKRosSDHeBsYdcub1CV3v0oH4DM79Jub+NDZfB+x5E5/zJ6sPXeQAfjS
S+FuoTYuzghGbaCPBeT3LPN4wY4HQXeZ13kPCiz1q4mdtttCca5s6pmBRSjjDaSDRoxV2jq9nwIP
U+8lUOxbAK8VH0ELFr6no0cEoMbiqKcBXtp6M1upbrNAsFyFlENhmxnaa86/PlGnpowFBFIZrIIo
A0wN04NW+K04dOZGQra2GrxcCarCM2/L8tLOikjr24bgo2ifGsSl82MgMAYLTE+64fJrn//U0vz1
TsJDrhooKhmwVOgAEOVAg2wxI17Op8DDTk0svN0CAZ5clBr2y6MqiwVTXVTFXBH6o8okxM3pz/UP
dElBsbC4cLnQAg40G2Cxlrz4TbKYZld2fgxvKqRa2qdu2lsDFJddhIXJhf810oQrQoPJ9pBLkCCF
wb+WPdjye8xtfWQKWAGd0b++0ItbVAO5Dzhw0HpCWET35/zjNX3fpZrQI5ujmpK+aoab1Bu4ne/O
6iJWwQYmJsHvPXOdLmwQyYA+4ACKPJRt7yBawswDvedPA0N110u+DCdkhd2w9Ca/+yJuz+4ADWbm
HWe/exZ+XF/vdxPy2o9ZeKtZc6E3BY3s0UZZEkoHjjayxpluNDv6aNzAyxlYhwonsFVmFCzYuO9X
QtnZXiw8GUDiwGwC7EVG/poaQ+mMVclTIbZg6ZeQhO8P+8+mLxw4SQu1EhMMjS5hnIm72gOz+kth
86dmp+wm/7WzNS9jxNWc5s7yrUO7Q6fs3zJAzr8C5EqQo8W1i4z+3L1Ms7cKWlroM0hOQuwEqad5
P21RTaxEIEAHQDKBVoZKMNt8bqWNiRobUxvbegNs2EvMXzecZiWYnhmYf8BJiKtDILLiBgaaT4Eg
Z7FsHx8hmLyPPqY7+V73Q5tHrmvtt2hCvuECS3c9XdrF2YkrtepgWbhFxrp37av1p3vBIow43kq/
qhsR417fyuC3NnRxSDq1zSOuwGqZeoI/NOXX9Q29PAXA8AHnCe8A7OMi3Yuj3iKiDoHMT9RmZwXN
3dwU8bqghMiC1JjedXPzJp1vIirGM8gYDggWje8c/OTzdTypLbPC7E6QP0xAmFSP7VZhcyWuwAZ0
P5DJg6MT7/NzF6FNJZXdN8/kr+EeAxSV33lI4btd6FPLRgfRdaE1zBKbO1vtvHXbeAsBVKphtH/5
SDGNelBiExXcdJe0bHjOPVAy2L0rMKluS3blWH8nw55uQ2+YmDi2G++DFSfF2v+xvyw5yUlcEm2A
/dYOHkHSU+O2NB0MAvu9u5/sPnIU+/n6J70sEKAef2pz8fyLBxTsoJ6EnLZgyR5VxwN9lwr2kdqg
f8Xincgd3OBHebtVIFhJRtAGQEADP5QGcr1lLbJUi7Y0xxBE8vEPGtgy1A263RD6OrQ5CumhAztR
1bDckFEJ3bitLx/1WDVua8huI+PBhb3wMhlMs4k0gZI4uSFOsudu71ouLjAU1Bnxk6/whd6CrWpk
1Bk+W7vdEvRcucvPf8AiMsSWAXoKih/AGUjVdhOG4G7Mr+bm/Y/pjQcIPB2HIwbJXIzbQKDkmL5o
gAfb8uGumewqYMDqbJQAV0PJyY4sLlS8+YbJSsDdWY2uAeVoWnsxMvZQ2nDyyysAkHlwvCBsIZlG
7/z8fItsaoO2DVKQrt0rkcB4hteXD60qvLL/fd23L4qa+MiIU5DCxYuYQMPu3FRa6QBUazBlFq31
mELj97HPxHEa03pXdCK21bH/IJAQP6boIV63fRn5EUNAFgpKSahCgTb33HYfkkGqTWwnuLXtgOau
2CKdmBOPZTCGMhiM6Jg6xBjCuYUwqYwsN2YuUr11qYQUjDbHtIx/NHS0O6C5KDq+/8Wi0L4DfgsJ
KJZ2bjIhbRyB5hFUCtVDYpas2ZocWT2X+Gr/sbA4Flk2lSmEzBGNCOIuRlCxe43T/4aMogPFVlB7
eQl7S19Qkw7tPzIwHRtLXPMZgLiQBM03wIWSsGZCBwLjO2jixchm53Rauw8ferZZhV51kBNDi5VW
WpJlagxD+nN2A4jBxMDCUB7jPbd/qJ+qZ4IMa+Pord4vp4tbnL2U55MuDNjEGNmLfJBt7WeL/fxr
3sd2zXrGP7a4m9e2E6UMsFoCXwu0/8JjOqpyCAFiSF+vdAzkuXnkDNYDhpHkBNCRHj1957qLXj44
TaC/8fVwe6PQri+rD+gAg0mSQ8cuH71Bu+/nNBM176mD3DeT21sLLDDml1nXDHeSo+jVhgPNKzo7
lrN91CFnISZzVj49PyOBlBOpn+sdXD30mMSqHqPwz8Ya1as2yHLyc6R6oBs1bAhLe1RBHstbzR7k
z0RPb6xE3ZE4/9WE48+kBQixVfZlutUduwg+Z6uEruX5KoGohmSuiV9QzKwaA8SAxV0ZNUejGRwd
0Iwx3gI8rn5Y5J4YrwY1qYr3ybnJKiNpOykaxK3KcDJ8Se/r93YKUWCSx755ivSufKxkSeeeqs80
EIFOw/BGCbV0R8uiI16bafIBJA791tz8xdWJzdCwByjS43kOAPv5L4O4hyagRwENQy4fFflTrqqd
GDAslOiS+198elTWwDEC0jeg3Ra2wF2D8g1N4V7mXdC/Qg+cyRFIhFObF/dS8Wq0x1Y/8O41MjZe
3Guf/NTy4iHc5WodRzU01uXxlla3Sr6HaIitkzsavSrTbmOdF+V87KlONWC/0XvBFNvCwXBxh3yU
i8IuLe1GK9SnsXuxutINQ0zwJ+gPkv5WltMbUzIPQgl+Xje/tlYdTZeZrQK07N+p68lDJ24bva2A
14I8oPU26hEoWgnQmaYd1fI7hB2PTahtBa7VFUPyENkKwA/owp57kTSMJApCrHhI9ZdBlQ/SqDiD
0kD4wwhvDAUU56l1kEGBrwd/OApM15d8WTbDjhvYa2DH/hcgcG6fBJFCuwbCi4W4me92sTeBtq1M
vLX6nWm5JmobkO0jDgeJnO6lxdYnn4u1y8g5Y5Hm5gLRMWpy/gNqKw5EK0NEs0/2CgeOGYJjmvQV
xSggSbtsBCTwFgN315e99qW/KWoNMHrOl/65UXB4hlU0BzK0UJObFIB/NgBAeWtx6xmVkDuaBL+7
1Go2uHLWQgbq47CHyWTU/BdrVUido23ZAJFeEaa1OaMGVDWHnslKuFE6mlew2FZw2lLAt7+JeZYP
6qDEGAUt5MLu9E9LtD4SZacpBOhD6v02Lf1lkxuX3gyeRgMKRjEmdb6hbYbsPrWg+o0r9nlACRt0
0hB0S13FrPxePHSWbHdt4IVKsnHzruzpmeXFp5QKI6n6WW9cBA89sJJNXiN9DD1CN5OMlQsYpgCe
Ax0GQBPLpoA0TkC6ccSHZiIHLQazU1ncRFLokLJ2Uw5BjDLyCvMJdcPj1Bu+kLcGflYXCy0dPDEI
5tGWHHr5hHpWlGOxk/Sr0W+FJFjZPIlkK4FbOR9IUoEdUIHfw/zXIoFrTR4InEmkU0p7qE2MsWOa
1aiUTylvdhIf9lkw+NeP5GVJYnYhExcqAEoobi2RiVpJaQ5scWGn8V4vdrF+UEK/znaQh8/NXTQ5
nP7QoeZjeWryKuUoO4NMn963WxJmq2vH8DTYi9FRxrjfwpWJNUQAjBZ2AlVpyH6QF6rfmnVgp9HR
ynTv+rJXv+g/1vRFL6sbxipOKsT/vOhAmv2jEsiVBw0MYhshby0gqBhSwcZqyCKWDf8gw7O3bSco
mgA0VUoxyFbbp1wpjxFJnwarfry+rss6Dz4ngg96ImCsAeRsEeuEPMgxpi6ApbZGFiolK4WXonCo
lbc5t8HLHcRPQf4WmzFqQC/XjWsrwe/U9nyQTy7ytOsVueZQb1HyECz2yY0SNRvuupLwq1AFx/gq
pEo1UP+cm+hEWUZmYBYY9DddM2ltXR6RBcb76ytZu59BLwSq75ndYe4EnNvRWw34cyCjbVFbhQ9d
Mw2TwDx85GZoOZ0+ZH7UFrcAMMM4CR0xagmLQqib8lB/BTl6gxEMPm5kLSu+hA+LKUD8hY+7PKpZ
KTQ+YubJLlLRGjaS7eDGjNIpdywVwHxGa5IedSlItrp882oXtxrIUJGiQS8Kc4jLUqkRA0tdKBgV
qkNXre96o3JU1GYpxnQy8zcXTtNtfYCVoH9mcvGh4za3+m6eTqImRtXLV6uWbXngLmb5HyipWRHN
fClExziuCsk+y4JopbrRjf5ODBbrxjnCf0DqofazfFDzEUla0uIw1SRmXaawHvDwSv/TkeaoYfg5
SHHhab+t2GClXvtaW2MoPd/F/KE2jV2qNxivQKHXiI8BRJ4jwKWHcpOBcO3UoeIGHC/k0PEUX6Sy
nWiTcLRw6nLUUPvk0KbvUH2mxAlE+Jpo5V6L3xVBmGr0L5A98pKkZrWsbsS5tYOJ44hyPghzL3F+
OACggpuQ+MREauxYU4YdqAExACXqjafRuiW0l4DpAz3SEj2pUFFl7fw0TTR1Z0LHQXTQD862qmNr
NwSFuB1mQqGWhpnw8wgwyERK9JqXthmBAU7s4vRPXBSetjl7u+LpM24DCGFU5i+ZzPMx1pMmqUow
wAP85kaYqvd0uW6QuEnda2eO9AeGnpQdj2h5I6hA6dqAGLGWl51dKVa4cYOsnXWQ36EoOOv0XFwg
RVMqxpR2uW1EP4zswQy+1GEPiYcpe4j48ybib2WbUfv7x9zizkiaWJXj2VwU3JpgVCvcqX7TNotx
K88d5FQzVg1VKmQXi8yqgAQr0YO2RDzHAMlNUPxppS+1can2rqt+lfvZVrC+rK7OBakTk/PKT27D
OGmLjqYwOdqKU/+ALsfTBzjd8Ypm7TFiOXs4RH+lh9amDt8IXCubemZ6vkhOTI9RWQsr6Uo7yX9W
IMVRM1aP9z3ZaqysXEhnduac7sROwAO5EC3sSGrmSZWEKfXBhoLOvi1KRqRo4/5bSxFPd3RxJHsS
xUPcY0ez5n2qBzaVz338JEtOEYDT1/I2cgB97WTi3Uiguo6ReAwcni9vSlBOzQmSRCifUgx71cNQ
+6ISGIdFDDIOdaNWxA1RjfVG3tRvMvSEHiTdGsmhoRw17b5UMJuYkhnkOdIx9LRpHB/VsZApRsAJ
yR4Qziu/7HON7uIgHX6nylAYwM2ExI2mEPdKiMGFo6gsDLphWk7DsILRYSJ/0KX6kMmF5MZzHCC5
Gkg2RKiUP1Yji50q+nR0ZG5JsdNFSU5tMQTmnS5BKIVBnbR8IKEmv1Sqkr3rMgdxkqSYQDhYQg5R
qI6VANDUokn2Le8JHl7gUHAUGtX4DWZ719GA6CyDlsRvDK+BbEo16mdSkb50xrbqMQPWyL8gYIXg
qcmxUaCZEEaGp0eVegjB789ZU/ZovHKB6SxfcAnQOASyiWlKpjmpmOSdVakY42myVp3A0DxYKO8N
eYVYj2bioU8jq7WrMDH/FApIx8aWWl9pWCp7TqzYR5lrdKwsiIwDGqIFSIDHDvtWYJNZKDAp5FS0
bW05bYzAbmWN/63Ksb01QMeJyaw0CVovDtqoZXWd6F8cjf7fStyMpp2Gov5shZI/F3ExBUyvRjRK
TMn6ynRs7xMtaHhXK4Oc2OEIRU2wTwCh00xgy63TZI/bE5d0b5l+lwfqYKO7s+dNmxwm8BPv27FS
93IzmL+roexjzLNH4IetBTxMqgeSHzDfS/htrhemCwnKGPMBWZsfSdEFt5irkerdmCsYnUihAXDL
W/guGwu1eFfrMQDtD1gtNbsepwpTnVS3isdySKKjUY8EGLFyqiYQKFdVyigGrHR3SEF/k0TQDpL0
SXnW6iFGy6SCVBxTSaEqD6Xe5aXb9kob3kpNTW6GXhUuaYn10Vlj5aNRmOugA1ANvpForL5wLJQC
ZxFxONH3g/Yk6NR1A+/hJe5/2bAD1Y+qW7X/mcZ3JGV5siPFVz39D2lXtiSpjmS/CDNAIOCVLZaM
yMh9qResVpDY9+Xr51A9fYtUMoHdGrPpl6nu9JBwuVzux8+BmveJmlv0DWum8SxHkXJWBwasTYir
eddYZQ3NFsyq66e662718EesprYeFzsV5sa+83O1vylTcIonOYTS8o2gtBICgVhVAO1GjxjVeSEE
ZhgcAY8weGlbSbFVZ6ef2l7DqZQdkDtt2FqJ7phARTfV0FWQpog1UkVK9FppJNRIW5vS2yKlDqv3
Y/AUkC2JubVloToHwLqKPvUn/pFi7BE2y7DAOJiGemyp5UdFHtrEZlOpg1BbZq07hUqM+eiW9lvE
YyvXJar7yoxBQZHwU1kS5eeu4hOm9RM2vrEEcsZSdW4kGbwHW5zwW6aEGxP0dCqQhTBVDuXeLEHW
h2/ZDLET/msWaBRY0VhFTxyCWHi5CRkPGUarMkfIZfAu84IUnICqlD9KQ+9xI/VAGugNQ76Rmq88
RT7YnFe/OJpGyGnUcdhMwACQVQSvkMfrl/JK8r9MF0XQUFBYTPvNGlFgIhx85Bj6rOzA3BhvXXHH
pRXxvZtFvO2mvgVPRGvh/pZeGOZqWEahNZH4RqjtunCLR2VlYRjYAH0gzrUGMIPwuRoy1gycBLgx
de7UcoucJjgkTPn3mSEmQyCbBFQBSlJiLbVBW8UsogKZIcjBK32P4X4kb0/GVtlr7ekMYMEsnqLN
abAYqEY6FKQIWeFkOK9v5RADAk3HCSQtTZdIUOygIX5FxOMRxF495tHsEfnOFwxQdSUYtkLgakPF
uInqztpHIY08C4nRjVr1xANHa4cCbA3JUjdu+vxuSKiJYaGqi+KNy2bVoRevEyEDZDpK3GR2hMpA
Oa3nqPLEEdn4Jitx9oO3zT9icWqgCzQqvQUjGth61GGvtD8q7V5n36nuXT89q9EHA4co4qCoBdr7
j5Za3jaGkuOx1aFSBfIEl7A92Kut4OW6ndXzs7AjrIjXVosOCVZE5vMC3hMTQoG9wn2QcrzrgXYs
4ngDr73WCoFfo0AF0pw54Ak2rY5lutxWhQOaCBtEIXaUZF4yfYmg+aBEX8BXqiZuqinu9aWundul
WeHcxnWWqmB3KJxW770ifSLjuEvaDSPzbxfqUFBTgy4Y8HMQ7RJfr00C3FQno0TQoTsakugSh+3G
/m2ZEEK3kldIA0KYSFNo/45BdK82bON6WNkrBLZZ6AaUN3Pf86P7VaVsdEndoKQiFw9ZLX0Ng8RP
g+IvKhhLM0JJoWVJRRsTZoCdLZJLDm6qiJ058M+WR7rXlO6uu8Da+ZUxDfebpxAcqYILpCV6VqmO
WmgzRm6eNxc+GV4zaEe1CVwjHf2/MGfibxqoxKItJpjjEy1pq+DRHaDHp0yJp5fUVYsKXfroXEiH
69bWjjIQNv9YE/yi7KAQy0dYq6TL1GOGRf1Rx+dGhygu4KJb18Za8QkkAZDrwQnG/I/gIVrM1Cnq
J1ijPzUDxCq7of+V8CerD9yy/TFoWwCitW8HbB2EgACNRfVUNEgGdGvDuHQYGzw9DwoMnmoDqJq4
M0aA9rW0/XZ9Q9cOAYA11syDOD9ihM+XRkM+Txeg859DOGWglzDUdyqetPZ1O2srw5sOfHMI9J9B
t+Y4GgxnDXRQtddNN3VQ2dbgRRVedFuTbuum/mkPiEkZCVA/nxIktUb1lsuynbPnkUZ2EezHrS7h
7G4fIuHMZreAMQv5c9EAo8EIYMyqMRwGxQPnNZR2H6YtlNFnAJRgSHhooSypBNkEQ8WJ/Kj86S09
agdyrjB+42k+aMra/fXv9ble+NGimHTypgZKEb7oyKOjfcn3g8sv4zl86PYgXTgPDmYnnOwexGHP
CpDSx2J33f7nRrBgXzgKGVcCFGtgPzpIF+sxBB1I+cJd1CufxtCb9gae1075pN5ievm66U9HQrAs
BGwlafqhUZC8TSaYHuLXKCv8ZivB/hRaBCNC7lMFrOczyZEzKRDdAmQNeuMPtTXYeSO/hEpjp1Vv
1721kUF+ppgQ7M4X7yK7G7CuOJg9Vt51J5nvQfngsJ+jZeOJpF56dziqNyAGcMnTX2zqPBiKuAYV
EbEtVPQ12JI0bGqQQPSa76r8JfjXfHrz2kAxDPAnHpifhVHKsJO62UZp0W7f69ZPSL9eGmks9gD9
btx7q17yx5h4PjqLxJjYhLGI/JzSgwTaR23rDHxqE3xckNg9NyIdbBIENjTpFGhuR0/c6MAyRfxK
BfLNm4rvqvR2/UOthrTFugTvj/hkjUoAmxZTMxT1+FnvRg1MDijuQtFzS8lraxuFc5DKQYY7j8Mf
yX0U3JUdZAI28FZbJgSXjyweTUbI8KXMb6Zmg17VNsKNcLl+rgACkMHVPIuizD9ica6gZqhrvY51
6NZZUpypPOea3WCQiOyD5KCzJ0MKnVC2SeiX+kVLIItmq81GRvu72fjpPlr8CiE9sjJSQP8av2Ko
DjJ6rNGAd6hnxF+j4ZK2Oobp3fnt2m1Nbq06zcLufCUvVh+hv6wUNeyO/FGljhrvp4K5II677puf
X1U4EDBjgd4V9LgYfvhop55aKKsHsCNpIEnSsA6FVvsggNxAANGgaCbMlhVXqskxqjaeJJ/Sit+2
wVk5t3oxtyRcwRD51EdFhe24NI/gBHETQGj6gXyhuXEIt+7f1U+J0b7/NYdu/8elDoZZ5qMag6EQ
gzLGz2JQ3BA1pvqhMEEgl1VulPtp1h8wGHZ9k9e+5dKwcPFSJtejGsJwxmu3JPQQsgoT45BqCbeS
ws8V7HlP50rn3NRCWij4TdLWQ5sx2DLBC2d3BKMeLUr/euKOtLP1YvDm/39Vk9tYmTFgijuZGwRu
6xu9+A1CDgd20CZLevwGCXjPJ/Bj9TcpzTBqOwGLlcmF4vZSOO3CwRyPBVOrS4q2W4Op3A2s5v+x
GdDA+g9bnpiKK1GSgh0CP0SmIHxu3K7dc+O71Pix7oeanUPGuMcmoXs3bIWvOQSKcQPEawYeOuAR
R/H5o7OVhDNK5BwhMhxviVRCZGmr573qVoC76hgC1kwgGT6aUEfLSoHUwTazL2a8i8kPaxaj3shv
1mI9NNgs8KADc6aLWmVcGoiUF9WcZujHlub7qIXO6fjt+hFZTccBL0EQMkAVjCLIx8UYScEUkyOL
UjuEWDTbXjJDQuOlQWEpalr6MgLojRdx/20o8re6Nu7BcWU5Skqeg0bbqq2vhkU8rlBBBe4Wrzjh
GKGCiUupgs5LXKdeQIIHsKXv0ehzMI3ixgG719rU0wFXCpONbGE1TQcWC/MucNuZ6f7jTqhx2ndE
wghCXNxVdNixSvuWjLGdNg+T0rhKGP00wXgF5p8OOh9d8d6gKO/1lXqo9Rg5Gsqw1vv1rzMfWNGZ
8U1M1Hsp/s8SPs4IRE4JrNw8ZciPcXefEtTAdFDHB8NtDrnZAO/r6xbXfHtpUciZis5KxnGCxYJP
pU2QqtVy8s4wSa9vSuCsefjSlpAwKVIzDWoPWzESaQudWaN4KfqNdGbtrlsaEVKmSpeiWrFgZET4
5by0WbiTrGOATn/nXd+7tYfQ0pTgQHnStFEeQbKpBst/nXnorRsovMehq+KJN4atXbQbIX/dJABq
0NhAJBJFhHhfAOJDsTo5KGGJO1WsHkZLtltq3Qa0tvX0EkvT5fpCyVo2D8JoDMBiNm2mXf14VACO
pwCmIDZpO/aqYb4YL9hTfibgnLuRvNEJDtZpcDXMPELZyJ3s4OmtdED6dWRPwVv5Q9v4xmsxH8gj
pFLAk8yt648/R0orfYwUBGSMndvAd96ycDNfW3VW9PxAikIwFiAyLOVZOkGYAsTJwb32oPj5MfQ6
yx0c8CnvQj92i952tpi21nx3/qiQfpvnu0WYTF7MGI8aozMZNcbiLh27HhoKiJq6yxIAqnnY6A91
Dd5m+/oHXlssJv90WAXAGtC5jxtaFSlSCbkD6Ha8xMRvsgj59l9EGkwe4A61NOCNRQEOADL6DG2g
2Gnbr9J0G0bPzHqm/57rQcV8A0iP0MIwkRcIERSk32OCqxQHxGSPbdu98Aro1n7yrm/YasYDTmAA
PEx4CF5OH3cMio9BKA9o/iTWWY88Gt/0mT9Wu6q9k3UvVzyCRxI9Kd3TdcOrX2phV4jX0aC0UR9N
cwwFzQOwMKR8yFPJv25l7R5ark44YDxkU5j22MXI0FBCJsbP2egeLePMUYvM8FnRKm6ZZf+2XYyk
GucZryRQyeJOFh4qep+VpAbTrDOB84il5k1nUHecpAvmU+1MkXxKf11f6VooWVgUuf6DJmUdgZan
Q/LQMfmt1W7JUKymOEsTgqvgdaeVNIQJ0wyghoyT5UXhXdi/FtQByZia1UiZNw702j3xWx5ong3T
P90TgV7o9YS5WifuwMCov/cYBxni3iUgeWbVcGy09CT34+H6Zm5YFTcTAK0hhnokVjpcpuLC2zs1
eqmku1rbV6VTbnFnr52FxSLFlgMmjNoYIoTQCOSQT8QcCFgnor84CUsbwnnLhyqnoQobWlzbkmbr
WmRjcgrTLsex8cB4f30Ht5YkHLwxNeOxlGHOiL4mkNHJBq9qN77S2hOA4ojNpJlIf1GG+xi7SBw2
ZY1EwmnHJGG+onbhO/BE9DuDRopv5YDlDbkZ3xpDU03OWIXSBRx/4JICaL8/RWWS3DS62Y8bF8TK
2nGdQ2sNzVlAKkSUlJlBCrfB8x0VqEMQHmtjsM0u2DgYa6cRXJvgWqMAYyHDnn14Ue+pkgm0/DO+
oe9L/SSZpXoXpvpNXAJnH8vtcezU3kUOdwbDzGhHPJ/+Ypk65sSQvykIcmL1tTIw7JEmeCsH5qOp
3eXmXtlq/n3WYAMccGlDCDnQvJgyC+VywOu4A7l3T2tyO05Ak6ON+wAKQipknaOO2kyB3giBznEK
lddMsWM+AP0IAhWi2oCeGqgHXndwiu0VXjgffplwnkwjLoN6LppiAMYiL32LM3QMt4hyVqI6nBtt
SDq3PvGa/viRKZrjmEbBq1KtfsXVU1Q9/8Uq5hwD2qkz55KQL9W6XAdjjXw4tbwSRK1g8x5L18y2
WGfWjoSOQUl47DxYLo5L9irHMY3xwiDBUZV+lh00oTdeFFsm5q1cnAdZH0veDzDRmo+AfoBD15XH
jfrQlo353xc28rjqTM3Eq8XMf5WxF+eXoXj4my/yZ6dmv1uYqBTIBBc9llGQCINFr2b+JUidvtrK
lFc9a/FFhC/PFBUYKh12svaok2febWRAa38fuFTAJ1VwuKPC+HEd0NEAiYIBz51wAmfQIVLJ6zu1
GgGJYs2sxjPRiJjsh1MZNHqIJQAGZjX7ofbmKUDjXYtkyCQCJ4Ba4QYw6/MUIALS0uaccC4/T4T5
287K4MiPlmKPO2Dnbe0931m3Ewb1X+qT5WobHYU1p8OAn2FB1AzSbSK6I6EkBWp4LgRIpwTEGygH
QI78+l6uJDzgHvhj45PXyWDwb+Zlla4CWp/QndJzwJ5lw45Vu9163KzGdbQJMUmJIXVMhwk3Nw8i
Q6kHPHxbkGnKzwNm6Ww01xyoFfjsZF5kUMxJN42f7LaQvau7ScDaB0jxXHsQ/L6Gyg5tMX7hMOWo
Rcdi+GKyjSrDal6Cyd5/bAhOkmcxKAVCPLkhX2GzPSYk34NT61u7yKYPoatsdEXWlwTp1bkaanya
k05LjUXRhCWZCvKN7316HpsNE//B0Iv33VypmUE4KCSIOJyGD9UYM4ljzJaVzxgb17/pcty9aGZa
7NsiUL8kdWYdAsalWyPjzZGnSupxgFH2QS5Hh5BXzbs2BPLXkufBHjwLk88l4MtslArILu/CwB9C
tT1CsKjDaK2RTe/x2GgODQfc992gyYUtlWblpiNvzw1L4CM1LQBAb9VzPRrSpSqDobFlc5x2pVKG
X1WuJGeatsV9UNTDSeOsuUukqkW9MwJqGKo+1uCzFjzyoax+M6e4BUGSVmPQRUUC99S2jCHf6Nht
Duhv6g5ZOA9sg7+hsrPIqE17ysf6paGxtsPG9Q9IVsIDGI0UzwrwyrTb1tT2UTHMk09TWZ0YIfMv
C/ihwzSBq5ZtltmjFnE3s/LeL6le+TKmQVL8l9LBB1RbPkHTi4WOPEXkOUwm89jTGvBmecgI8wIt
GQtbS2XtpBZysA97C8JGRS3Xtd1iE/0+BV2IDm7590GhqbTv2oQ5raF3ls9px3bpZNG3tIkAZJFl
6YkjefoyBWZwwQ2keZISkRbCFxoB6B6kZppLklCDpIgcK69kUi030dvxaJQNeWuTSv2p5Uy+642E
eznUlVCtgLRe4oJIIHkFgrAvndDKkx9ZoA9HTqT0hStdd8gzZXKqfkzP+J+358gEj0+TGOQcgH/l
JzKJ6GAOKj+rTC/dKp9YYWMoMn/FOBC977PQ4rbVVgRT7ZqZ9H6QhmGya4tIPeRq3dzHnJQ+0GxW
43BCxiMI4PsvRhfJHqxBGU9nQbbrobUKrkemY7gREoS3SVDyAuNjcwJtDeFjCOauhzybMLfEAZXG
LFtZvocajSy7aoLonecRHWylhTrcDVMK65lDGsXnU1Icg1YmT1lbkOCg9THbt7E63Ss9ySDiNuqO
FEjGvW6UwaFRkIztOg3AEK9sy0CxaYaun6MBD93tkroe7pOiGzt7SKzg1OtSCkVNqd0HrMDchzGU
+bcm48a9HDCzgoMH+mOo6HXmZkBYPuVcGx7VsFG+WIWFWaQE3AM2L3j2lJGu/KonqGljvgggSTuK
o/K168v6UW91ZkE8j5BdK2npjdkPQP203eAneY3J4XJUKzuUqvzX0PWDpwBG86RSBuHGxARUwcbc
/1B4KbOiRxJj9j9legQmZFRGntRRlfw8aJHjyLmcQPoqGPoXUoX9IYAOGaz2lN70hRrchqTBAc5l
zHWTCQIMUVp0N30fy+8jyMdtNS41/HTIyaXuCCW427RCSdUGBfpwKAMmIXTQKh53rJiqo1ZhVnzk
EzgdLWi9H2IDQ01QIQINtz5FFerf+gDNQh7/ALV6/1wYVntIzcQChSBaUJcMBbIMSpyRW1R59TU0
g+gW0bB1pSodvxmpWvqTRiQUJ7IhsmujAH8qxvvCG9Yx1A2skQY7EM+lj9BYxlHntdrZMBQeIBxY
+qgGxmetyPmDFIzRnkZEx3GICxwkGjVeSLLhBjp/mCeaaPwOfTnJ1sao9VII8ex7AGkHm4Z651bV
aKDtpKigdjRagB200TAvnYYxPMYzzcu7WO93BaWV5ZipBgYryGDXlt3nrGxcNaqTCBWxCpgoHUwg
qt1pJPNagzUEOjxG7FElTp5MTlCkz+pBwoyTplejM9UaUJqWXMe/IjprBg952byUuRV4I6mKd0ML
mn0XJbE/akn9TkKp2ZcggQKMtMXggVEVLpk33VK04sGUJwxR9Vps2gbYtu6BADROYWPVN4ZpTgcF
nvjcphI4U6/nQWtX6fKdItzcUokYGmjItcrUK8EOWusvivny/7MhPNx5rBLoVCJtbeojb18r6zEO
7q+bWEu+F8v4nTkvslQryEApU8EElCmjpMRb6N/jeZBvWDMHJeop+Eof0+BRbqGQlyJ/S5UjYLIS
ptvkYCvXnpNAMeVYGhE+RkeS3pAbGKH36Vcwrt9Oe8mhbuv3nd06xVd5f33XVpP7pUHhy8QJqG/V
eVW9oyAE3U37u+4GuKs7soPqk3zaykXnXfq0QLgutNbA0wBk7sddlCGHiTFeJG4jRjOr/s6U7lv9
HIJZnG5UK7YszQ6zcIgSwSPKoCzjjPJOi/ZhZdoavZ9iSJZuvCRWX2XorYF2QsPtjCbMR1M8SXXa
pTAV3POLoXg68BJH8D+oHvkRbDyWV4/rH1uin6tKEZQZh61OcU3tdtL8rv+bowTlHHTPUGrE9NzH
5VQDVRMlQHMdpGQYkrWbdGMNq4WkPwZE3qEka3JqRnOJp3uGOiUYq/JgR7eEY1Z3CogpCMdrCv4z
//vCAQyZZWXdzg88Y9eHmMyPQSu34WTq2lKWbwT1oxGiJUPVx3gjYM73BIDkW3O49F5oOnTH76hr
OBFUr96aI7WtXfErc3BdPGuKve9RvvM2zvJcXxDP1vK3CGcrgvprTGaN2Y48TMyXgWlSjHfVepUB
S8X5wsBZPPpa51+3uxZ5wacNTwFpFUApgtkKhPMYQEdVVqp3Jcbak2pLMmd2uE8LW1gQjnLYFmpo
zYBUqx2/FMqPBFhKC5KrlKCvyr5bCSgEmmHjXlw91ZjUgXoaMDe6ItZaal6TWuG/P63qJMCFoQix
N0ES6IQX9u36Hm4aEwJ/WRu8HSQYi2fRGpCQdX6LG8bUfRbtB/YaaD94+WvD6Oyc4r4uVygc9Lzi
aDGlMBoxm+yrH+kRzQtH+y673Bt22fOGuXkNn83h4aFjigrdZOEG1UBSGgbSDF+6r8CBnhy+MSc8
N7aRQk5EvQv8+oBWl3kbXrZ6omsOBHDhP5aF3bWqKQqh3IHKNeRKD8mv8CR/r174ztgoln4e+ESt
bGlI2NHMilkAOWe0nECO/Zi/+NMOUopgeNds+iM96w9QnXCq2zCz6W31bG5EozVYFJ3bsCg+gkca
5Rh8gUXIqw2pUrUCH/ScPzQX806DetCuRAXasZzQ4V/yu/GmP1DIOb7+zbddWBbioG5FuRXNrtS8
mbp9QYqs7KhLDDv/bkag0IY2tVvfsG8ctA/OptTGqiMvrAshiElEwmUP6+VLj/fZ/qIYdvLSu8VR
2jF/SzRhLbOYeaagzQT8ACpqH3eZ1VGi0hmrnge3DPwm1G8K8Eyeg60G5toNtjQkxL1urEarmyHk
UvXUVm8kPLTyhsusBe+lCeGS5CXclc2hdTIOQwp4jEL+Im8GmANdSzDjmyCN+LhbOahuNXUG21r9
TT/uDMuz9I1y8dolvGiZiaNXSp3WstKhMSVN5qk3k2PDwNSSM4dw1b3u6GumKIU04gxzsD7Bl/Ji
MqOwB3Ykgnh1CjAR5myT3FM2uafXXHppSPj2ssQrLW1mQ5hfO6FuFx8z1I08o6nrO+jpBk7VtRAp
ofTLICu1SyfdTygjTquxratwzeHRjZs1DTBtaf6OeouwkjRkyicVjwQj9mVwtijRQyjfNFDwGJSN
QvKaPy5NCXEkK9QScRym5oEdRu77aAvLtG4BXGZANc+8v8ItRJIkNfhcDW/qXZHfkm4je171EHSo
//v3xbsms0ylGvD3y+wHb7kbZihIWYZHwBF03RfXhuXQTkDGBZgIUCqiRBMcEZiNCqbMjrqY2kGi
IPl6CKp9lAWbyQCW27DVkHlhnJ8wkHQ7mv1hqlsUHzubQ+qATLLNemvfKrdtAFnWbGMv1u7d5Q8U
nBic9O3UznvRSq8mvQMXEbSWotwpm2NZ7MkWwnJ16xf7IQQzlHVxDzE0IWIAPmrW2LQYoea4D1GD
u771a5F5ubD5lyxORGaBZz0ZsTCOiQjy3Ei3suxdN7Hqp+BuNJApoQsm+mkvZTraSAAUcvUUxQqa
7pvopvX9+mNCcNWR5hrqzNivFtMlTpQ67W3mh57hlS69tAfJzX6xp/bR3AjXq0UHsIX9szThSugm
I5KK+TtBLoTdNnczJeSR2z/kkwqdPAWPpC3u4tUI9seiJYy1sCyxcsAzAfljYIKrn2rDz5K3pD5J
6dZo2Wqjb7E6EcYY9EEDai74RnKYTuSGuCiD3lpO4bFD/V3+rtrGadzryMwepo2W1YbLWELwBL1V
1ZcqXCZixT7n7ES1ZH/dK9cd/59PJ+Y+NVHHgQfYSIu2u5z0KBBndmIkG86/9b2EwFF2caUpAfZw
hH6vjMm5rLPL2NW6x54n7v9vSfOSF2d5LGQV2kzYNbXRXJo/pxSazubGvv2GWYuPn6VXCBEDU7da
LaMs78Qv1km7H1zLDzBK3b83N6C4P3YPo73lDuvR98+3Em66QFaYYdX4ViHfy5jfqerz2J9LisIb
dTNlZxH/+k6uGwSsHokRJJfFkKW0lA160iKZfOtvAU46xXfTkTjs9bqZNQAvUiOIVIPAByTIIkSo
4GPcaxrsGOzE0mMwXBJMp6nKK+33Lbrpmq0pDqByNgBGfxP4Z/w++mMEKniCs2TDFKOHBNNRfcyg
4SujGRfx3cYCV91/YUVwlo4bsQ76JUwnQEF9eoREvc+OxSvI5kLqVDfjoXwEDXlvA91+uG569Xwv
LAs+02nZKNH51gFBHzd2kNzEvOjfhKmFDeHaKTM26ZMOG0MaAi6P4P+vqWLwDMc01j9fSbhgwr4o
mCTBAj6jHYC8rdua+Po9Of7pPAMYAF1CA5VscawiDSx1ymbOMnD67NhD4up+6Ux7+uKD5dzpzvSN
+REuNdOvT8+jXe83Hm5ro79Y458fIPjIoDMT8Fb8gME9B671nd1Uh5/xiR74LYGwLs3sY74RlVfP
98Kk4Bw58N80TzEGkJn8iSMHstO0r09TBLZOg4wA0yXjA7rJXzGOsOGXm8sVnAYyoUNDS9im56jD
JLVrXbhPd+w+e9XP0ISVwHhpKx7zjY3rYTXaGFDagQTurMDwaQI37mtuzl+a6TP1OcGc/1Nfl+gs
FqeuNpxskO+r4dvUvGBGFtTcyUbImT+k6GkY4EERG5IIwJwK5QaQb/VqpWDlKQcvpy8bo7zXOkn/
YSUFeCnMXHm+HgPW0ghMAIOOGdMsJl59Hy9Eak0ZLS0sGHo0tjScuvzHdQNrQWam3kJ7AQBPPJQ+
GohVrRxkgretEUy7GZBXSLIfomj+783ABgXcSqG4lAQzYMlVmqjDOqzIVuIC6ILLFI4bX2ctVC+N
CMcQtgdWaDASke/MAExgnyC3a6unun25vpxVP1gsRzh9w1COYddi14oBWow9AAR8clRAD0jzft3S
2vdZrkk4a0jraIL2Pp7I1tcwBOfJo2F4102szT/jnY+yOmZmrXna56MPaOjb19IcvkpjVnD2qJue
pJ/6sX8CL/TuurG1uAUwMfqcwPwiCRNsqWpZ1qzHaEoWfDWYHxuAUBUA1ch2b30lkl9uSVWvb+A/
BsVhCjNpMZJZwyBEnDw6AF1IGz8Fjuf6utZD05+FiYjTeABBz1jOdo5V5zzV3FV/VKbTAUIYNrbC
3cq/bnHdB/8sTP341YpcVyo1m30w9mnmaZqbJY9E2wi5awFo8b3EJrGeqXnalrBCqrcUFeNi4wG6
9ffnf19k/AYUp4cwlVFkGhzehKA03EoTVz1uTk8B9IQIktjh7HidgOVSQQJnPFYN9MqHl0rWgMAB
eOjARnTktoQyV+MQJvQwhQ4tbUus0YUQRgeKAxYt5cQCUAhwPwt7u28VVEI2vGB1/xa2BC9QwZuq
6xX2LwJbkASoAnm57marFYJ5Xv+/qxHuvMwcM9AtwwJY3UZ+LKrHPHyoNCcrdy1QVaiGcCj0+D1w
YAomsbYkiNYPFtpUqglyMjCxCVdH0KdUaQN4oBQp0BZMjW581pgElFbFzRw6kgHoI8lQPiQGTS/g
i4I83gzcO4MDDPTkADj9zclb3pnzyVz4rEwSE7Oj2BEINNmtCoRy6rf8UfsLHo7ftJj/vZuFW0bJ
lb5rAQx1AvgrQzs3BhBFwUj5Fj5j7YgsFyRcMswMaFtAGNfJVRmD+l/Rq9KSx0a7tIab5Wxfm3/R
iAB4CzRQM8WyLmYdhhoC4RcQfNPukate3R8ba+NWW437CxPCRyIpWL9ZouFRwI3bGBprQcZvMwi8
XT8ea1u3XInwjXA9dyabYAaiH82NbvQ5HjnKkQ+MurXOj6aVYNKNhzdamW9VPlcT8aVx4bv1VaGM
qoFtfEgsW78AR/he2022l2/IfepWnvqA62e/VctYDW+LnRWu8L5pGdQ25yWT3JZVv4of82iXRxg4
28gaV4PbH0u/i+6Lg8Z53ZlhBUtRo9uVBv59dSN8bniJGKoNkhtQwYOFRMPruvBVwJu1dGM2aGsZ
Qoy2BqUAWBefqVNeDBM2Hq/74OoHMUFvS8FFglEUIUJmnGeDXnK8itCokXUnBVNfcpaCO0yhXbe0
OluAhzoqLrgRMOEuLCVOFJ6QmTgB2u12QG667lcS2Dm/lSpINedeT/ZG+j4G50K/w0zchvW1haLl
NQ8aoJRGxeQx0+JoYjk6Uv295Wu7/GHa57GtHRrvNLoGYD/2qXLa2pE2sATrdtHHNzXQz4NS4GPA
D6iUcSko8AF5/bWKMD89fAGG/zLoTySuNwLXWkSZGWmRiGPOH/2kj8byHJUuc56nAN++M0w3Kf82
ENPWcyfKbrrYrZuf17d11aBmgpkHNEz424JBqUCSV6BQDrxLfjPW7zX0P83hNjJ7aKaFTxNkw0JQ
ZFw3Ov9R8SWNtAvSemCFt6jYijZQuTMyBVQJsYapm/igdjdjt5X6rRqh+oyFwpzuJyUqyxxatBdR
da202q+D6VBG8q4ON8VT19BeAHpAKxDsO+hlCliPqldjGhtzWYAl57G6TCNaOFV9Cy03D9NTflRG
d+Cpfxh57VjJ17/YSWCkIQIBkXsidtyLvrXkCkoZThgfx+lNpnul2pimW9tHcEpjRHPW1FbFKCkR
jkq1hBqoxbljDOAfRETeaoGtRcmlESG00HiC7G8GIyk172Ta3lvZw/Wd2rJAPp4sQqCYOabwuVLv
wHR70ZONtGY1VwX4Tp+5ORR4nHA1xvLIwr7CS7o2X+UcLAg3o/ootc88ulegKHWWzqiCT1tvzzmV
Ec/Swqr4womQYSX6XPfo4wnj0C9NZdiF6WZbjKVzOnHNjuDmYSX3QybDjlLSbMfU8b4bXqvJuqPT
9xRMJbYRf7v+xVYd789+/hZEWiQANItJHudITGMdQ5V16pD2IS6960a2tk9wi1St1bAKsKzO2k2g
PZ6oXRo2iTZeultmZu9crCU36h7kzjBT4KWWDKOd0m+QLi3kLeD63EC99pnmTV0Y0kYlMVTAESBI
DsLJ8esU4IOdg+Khgm5KGBeOqqu4v/8CzIF2E1HAIw2OV0iifzRr8RATJXMQTDr52GTGbdc+Xf9Q
a8dr7mhBXBjlUIQ78R7W837AcBtMGOVtOT+ni8lmUWunnGDKt0QZ6WiQzO31tyF8U4stkryVTwgs
CejAMQkL8h2Rn492rZKCEBxvCnTL+3zHMd8gf9HZ7vo6V7z+g5n5Zyw+IDocUNI0YKZpMGHVDJdG
K381mexeN7NynD+YEXazaaeyYzNLTFLzswaWPANDifeDYZ2rPIAGw9ZLfiXPMGZBHVD9gHL/E4qC
K5JccmghO5yWL5qae1H7C5rnO6l/hEthYOebxfqNrVxd48Lm/O+LrZQ0qdfLRp1DlltNj/9D2nft
yI4rW36RABlS5lUmbXlf9SJUbSPvSbmvv0v7zvTOYmqS6B4coHHQ1cgQg8FgMMxabXbvukaduCmT
NEut7hmiQ0QzJqiSHUGZddcWUbIIGqZqy+14A2qqQzPL6LxlYoT1GGMbWYMKMSPbNuZd2m3yeHfZ
LJYvFdwHKHooRZVDx2EWO5lY2NRlZptwhwOmUMA91CLbgwlYkKTJiqurq8GMPlAakehAaeD77oDX
GkdqETXGg8/NnTFyL5e9kteFUHDmGqCQBDrvdyFdYWAGkdrINSw8QPrzBEQAGklu/jU701Q0VqJG
A7WJoCtRNOpKxBU0G6faNoxREUhJ5jcEvG+9g4nSEQnHpJLs1NrKNIyw24if4ZPEwD0dTDyH6ihH
MAbCPKctGt9y+mGTGLNkeWuO71SS4JHm2TIx9YflxSBtqzm5KntnH5Wxj5tmf9n81halox0JQB2o
R5w9f4BkGeZOhuRpPZrBoAInPDWDqXUkt/GalesmXh+wdROxu3BbgXDPyasED38HHF7JtCXQon00
LXdKN5cXtKa7U0nCvR8rxQzsKiyoVDYAbnRNC4x0QW88Xhaz/Ix4bE/FLHo98XSaooMpcUlzl3S+
tQZnW1W1d1nE+kosPNZwlOjZ0EBe5BZKoshjFOXvCeBXzqvFg4H+FwMAEvD/lSK4uCTTjCZecoO8
vqv4fgLipIxjfm1UyAJSKd7zC6MsNQRl1WNfZOqC61VglC//WV8lD9PhSfHy47ijm/aY7K0D6rm3
AOa/wbjS8X5BhJA16q9Z+ulHCIcqKQqHD8tHsOlmpC8KBwN6J9kymQzB+bXj0OLGhQybbEj0NmiA
yJY19K35PhTkQYG4kD4DJ+275Y25ngGrGndSks5fdRFf9UZxzIx0k+e5RxvbBSdy5142xbVYYulh
X3IygCASIzGKeZmBRVhX0teADLlJcW00ReV2beSZ4IHUUUiSqHLNY5yKFLarr/U8qlV4jKawbtAR
5+lD8aOvtaBw7E1vFRLnLluhsHOkRWd0aEKrUwVqSUbGz7BWuj2Yxt6qXn1XnagKwsS5KdCPLFHu
+ob+Va5wAhWM1455DeXOljZu1RpJE0Be9n5hKZ9jFb6rlXYdU1laec27IN+lL51cAKAQIT6iudCn
Wlk88nDE48UYM3dOvDb8fdly1qrd6OMFj7S5DFugPe67uRJgFYzAB8LZ181rNTO9KTfBV+9sGyU9
Ftk7s4s9BdQAjaZdRPmPy+JXrWjps0D2DpBxhvFdutn3fQtgGjwhqh8sK2A4yUaPelysnxjZkWzk
qkpPhAlXj0HVJAT0NFJDAG+vzZdszvZOF22o8l9ie/zcP8sSlEoxbJ+aLZY1gb8P1+7RKi1Ep9aO
j9Ut2Hf9NmauPUtHM2QrXP5+cuuBYQ1Q/QPkxmm9A7Sul1IOGlwMYzj59ThNHtq17yLMOempugs5
eyxq89ZKBuYqLN82GXc1UAj8hy02VYCzLkA1wNf9/k0AzMjbgS/HB1nTPN44kW8SH2BR7vR1WdLq
QT2RJKx+sFqgDMZYPRk/iOEW+S5HBQC9BuEy1dZLTHf5bjHCANrVP+sSPFI1AdTIWNaVACFSnd5C
VD61SGazMimC84mHjCo0XyyJYh4iALiDi5hQskWrzvVkKcvfT8zGYJTH2rRsEWdvhsOuYm76ffiC
CayAmEmQxJ8lZkUu79ZaJR2T1v8o0BQ631MQXzf1IhWduRsjSfagRPA0sKH2FtshhkdqP/UBK/bQ
98YGbfmBHX2C0/ouj/eXv0SiY1N4d7FGMUNMmC2FZd0nsQ7yhWRbK0xyY66FpIZp4HkCVHow8ghi
rLyrqZPh5RVZdDOk5g6YNNv/spK/IvTvG4mJm2SMFHi4ro8OqRWjzT5+CedZImbVzZysRPDalcEq
G4TbOGhTtG+7+lrrH7QS+P6jjI93rcKGNlYC+E7M/KNLSlAacVinGLGDqBDA5yM45elDDjxy48Ui
b+O84eEtBZUtAQYFDzrZlKNUuqDPGPFyR1osVEeGqyL3ZnyIbW+oQXQa5PwLoCs4j6Ax7HX0vA3B
5c1cdWcnSxe03FlDw9vlpV4lQIBOvdncRuBZjorn0nGJDBRybc77m6aF2zGK4jou8Nb04vmG9kGN
Znzab+ekRVz1YCgPue6PqaQUvGpIS5PyciDAtbeczBPHozj5oDoVZNZhvC/bHuxiXVDaypZjiZe1
uRppLIDJwPAhyJkKhtRPtJhCHW92GvfosdMChZNtjhfGTN5wbUlcytrCliEiRwV5IdDPBWlTFRGq
kAoBv2F1bpvlP1nj9J4emYk76/T58tpWM8EULYRAgLGoropJqqhy7E6lEIdOPrLtsvqKdU3lUxaN
ewDOmltuGj9Y0nTuaPPKN0Y7Av3f/FiYtYxzbM2ZwqmjJg7O7nPCEb1gxogoK/fS3DkQDsD+xrrO
pa+sFXNF/W15FC+VbwBpCHcWS6Me1AI9UpnJg11+1v19BTqYqffQdRWXQacoS9nisp7PdxUykaBD
z7UB7m6xT0ex9TipQshMC0/rHhdsr8rcV4MMTlgmZ/n7ybGwdJ5GwJ7DpW95jD9O5caab1vy+v+3
muXEnEip0wF0bTZWQwEhEdsYGtYeiYqq7NNlOecWsWgN5rmAS4LyQPBjTRKDwo8tq8kfh/6+VG8b
GTHc+eH+LkLwXTGtZ8dZRIzWV2TttdaPKpTSf8+yWsT5HY6ZR1UHlyaYXQE5LOiMAZNMmZbG7bG+
j1rnQbW5JHO+KsHGewjZPhxksanD0NI4TEKUBXjrsfSVGP/a5WIFyI+CERAvSySAv+86j+upG/+U
AKznztgYISCcw9sSI6mXd33Nhk/lCIGrPpbodxuQgDMLP8pzN7KAmYiSFJGsZ01fKIChBIXsFXBn
BU/LGQK32kR+rHVu9epXPuiSsO1P9ut7oI+nHJIrmMgGcAXaLr9rzFSsWh17hOD1FeY69h965Fp+
E4Qf3XYKCld1X671g7GhAabmZve1QKdzf4h8PPBcPGHRo/kZBhGq3SDd2V7W8QqqBj4Nm7jQLi1Z
YuH+bDHjVU4lIldOa7cbn1QeujFAS9DC7rbVteP8JmZ6zwy+ydJ7te92qAA9cd3wVa0FlmcF99XI
XiwrZxH85eDIMHAdwVcK6mp5HnbAtkY0bebHcObHNtG2RkM3E47lNMvKu2viQKOJU4kkKSxaUEFV
AfR8sGBnbTfX75MVAqWumG1L96o873I3nYBj56W8obtSKTB5R0hvufNoDYcI/JiBw+fcdgGWUJWg
J7QXPM+0755D5LfuaNUT6l/es7XvRSHJNJFvRe+I2J0Wzn2IRDvUM+Gp44aZ6ivzeLCT6mpU2M8y
kUGCrF2UFCUYEIESnBJUpL+b72TF1hjZSwyrtKAI7FR/MPgVBnJ9a578tnGQYSqAQTVs0Voo252z
4jtGGv5c0hqykrAG4ZZO1LhTOPjHEFTmo5vkDBQwQE62k+RXFqM5yIprH46qDHDdRX5jDe3vy+o+
u3zwAfgBDEcBGhXHVzSPadTrnOEDtKaPXPzHSBNOw1eodDLeprNw/Y8kZM9RjUeQKYIyLYm0FJXp
1nNI+Frmfe85AC4NGLIDI0VbHrqSXJC4T//WngSxgp9NkQ4NDQ1iG7S5ABA2sXyS5W5chm70r/G0
BFnCbpZtix5eBcpMOqDYlNjQevdftusfJYotrnWLpG4KOV5i3wBn0x2GYyvrojm7mb6vQmzfsrnq
zCGDxiKACLQKOiZ0FyTjt6zpJVW1RR/fbo5FEgqSuDQ0HR5aiONUM4lpSDrsTXoYAJFcm1foS3Un
zRsXiIt6E7Nic1mBZ+5FELn8/SSoU2OgNCIpDqjaXvfrSgOYG3/MysZXqYKOVNkNtKrLkxUK1pdw
YPDbDsTldALP297s75tu8gxZr9qqHB1KROyCmQciLAtdBKU2TQiJ7Dy/duLYp30RKDXG4UtZW+2q
Bk9ECUvCjL3T057BY3SYJv00x12SjUgpll5ryhIM67LwnkDVFSGG+Ijhuj3URQlTpAa33an6tOL8
0Oh67OMht2uJtGF5cfZnFrk8YP5X4B9KthPzoJbCy17FCUZb8V6tycFMumMXqfuSv7G4uUX3qIsU
6hXYWjzYtsQ4V53xkhcH2BL6okQX2Yx5FeZIagC2vPbTBgyE81dIQ4lHXLWVEynCBlZAOuYshZQB
pABW31ypcbrh4FzMqYxJ+fxyXY6bgbQCYk9qnb0IbWBzt1EBWQoL9D4HrRqaaXJfjwBKTFw78kdg
oxDZtPOqHoF4hLrNcqmLt6rOzabIhwF+ZQJOuznUrmakvqkwSaP3qv/6K0fspJxiZQgLpW+9KnO8
3PgAG+FQgrQSA/iY46LtD+qQ4LL/WjbnzEBPRArRymjrJVUMiMyxYQ7Oeeb2hdc1H6lWuqopaeSQ
SRPye7NdY17NhiIJyN7Dx0h5MJ3rmDwigRDJHioyZQpx8WCWJilVyDL7JpgVH696NiMseCl7jDNr
foaXwmVdyiQuT6eTw54BixwNH5CooYuDAYw6daJgmMGbzPM9Mt7PeTLeYtTp52Wxy89e2kIh5NJK
LentCmIjDEEUTe7HgBy8LOIcyWY5dwjqFrpkFC7FuqFeopXPSibECcpV3L+0zRvrjgbYHPQdYL7b
cleQzTznbpje2yqIHjA6QI8W3xvgnYsSyQtx9TiefIyg5xYg6/2UY8G9+VDwKaizI3IhEiGrWj0R
Img1N9AbMTRYcZYdjHYMmklGO7LqNzFXuORHAUsrDtdb2Kqc9TN8GVSo9T87Ei4AN3YjS+qv6utE
0PIhp3ZJjLBOGwgaauZWPRDwjRfNlPiucyGgSUADLqY4wAKkilFem2t6jvYvOBI8/xTwK1ScbAD5
96+35bsYwYMoVhIZmYG9B1JWj9S1CoD1hMmAgM635rsUwXcoGAdlPcNi7Fn3i/SlBQlHE34N9OPy
uVqXg/QmhkMQJYhNy/ZY0zQ3EfsQZm77kB5mvOBcY2DbwdR7ierO3RMWtYwuwdg0WLbg6nU7m+uR
jBhRghnE06ORerblxwsdXhrgFYBTK3Eb52fou0Rhs4rYMLMoV3GfmfON1bUuc6L7yxpcNbulxPe/
yQhHsO3eGjELO2FRipF/leVAXjNihdswA9HDZUnnsSOqJmi7Rnst8DAwi/L9FOU18gbaRFDjz6qD
Hu96ZtyQTnebdySoLos6n6zEpBeAhpfmIozUnE28gEtDz+zCRNg4edrbRn0cXf2+8uojWkUyt/GH
t8jjX5pskuNPsvP7VfJdrrBhWpdk9gQmFs9yn+xDfjXfdcF822/uNbDkWi53yy3Hv7ZA/Ow+0WD0
+tduqwS2T4M2YLv0RfNMV/Udr7qqfBYMr8bPy5rRly+49IXCybSrqgWfyPKFt/E2fqpfrSD2bN8J
8AXHOhiQBpwPtqs/APQm3hquFO7nPIT5riLh8plVIInzER8ACqW2fdXMJy3dk+JuMnBTSIx7Jdz9
Lky4hBJVjyplhjA99zVybdAgAqeHioavdhPWj20YzLXEJa2a+YnpCQdqGvq0TBKY3lKlMDjKZxZ4
cSu3D3eW7AZc06VhaqBVQlluIbL8fqTQMBr2lWLhSFXuqBgupivcqQd4UtT7vD3KOh7Pe69wrE7l
CeZdJuDBTTFx65XZMyNurt4U9Qdef55TXSsTyt0bm3udjBRgze8iK4cuX7wcABUrOI6xHpU4y0NY
zHgL+iMFtDJ5FGjgz8nQNKQ+27Ji6JpPJEsRFDlA1M1EckwnAd7IBDhfj2Wbof2wqpcxlJzD80o9
VHkiQ0wcNVSvddYquLna9nEuZx980H2WfBAQtLWTdqfV5FjT3FftAZMCUZDNr2jelbjk8zqs8BWC
AaV5EuMzsNJhqL2afjVheV+M1UbD9Eiiv8xDhKfMlaIk27bnSELnkuLR2mE51YJgUFml0cIpoQUT
PdUNgGRm8jprVzS9s0YJVNqaFZ2KEhxfVfZ1Y3VYqoq8Y1sD29ryDf7T6DYItrNuZ8nQa1edz6lE
wdNV1EitbobEbHpKm+1YeFFVuKjO+Kx/7qwoANNgq/77nOd3wxJc3oj5ZjIvUkfruQKQF5HFXDJF
Cg7OLjTadTUEdOUcuxEG75Whd7syQeNwFRhG+FKCpnou6cPlq2vN2Z2qU3ADShfWNVjV4ezMEEjh
R5IB755ZXh3/StN98u+zMosekSOx0OoBEHjBXmaGYadchWlGxe+B9UjGuCXQ3mUIYeu+5q8YwUj0
Juw1azkBbE53YTddE0YCVW8kr4u1QPl0NYJV0IRFamdAjNo9lMNyKRmbsvYsdHVd3qX/h0v5uyDB
PIwmnNJIgaQ2rr0xZwFNXs3Z160tKCaArL084ak3x75BZS0zq/fTMsRlA0tQA6ak4M7ssdOqmUSd
N+R0+FVkZNwuc8n7srbANsGLsH9QatK9gt6u8fuWVwdC6yFoUyl1/Kpj03RMFKGDFJWkxZhPnoxG
bvLEauPOK3rix+lTjdFevBIICaxEkrT/0ywvhnTkRNZyYE9khSPtk6zDqq2W+wDngkwIm9PnBt3R
rfNeGJOPZR4ZzbaNbr5bIAVT0UjUj8OV2v9W7GID89/n6g9Hiz0Mx22NUdmmSfjQtCmwyUGL6vzr
MSFcPCZ2GHayPAnEzhQIiTDzzzBPj3wSWrYS1XSNqJcYo2wXhDOsxHWG/kVoRlF/jeV+aDe1cqwK
1VVlLw6ZJOEYO6BnSuMCkmwn8iorKOunSn2LmjiogDtx+YitOuCT/RbOcoQ0GQFHIbL9+Ya1mE/3
MKgG9M/aLWjiKfxVS14uS1y/yk5ECocaMZJizSYONbW2Kd0rPMDEp5KaXtgCGf3emZDF4q5E6LI7
l+xacPgOCPg4s6BTo763OGyWHvPuNZ+1oANgVdkyly+JyfvJdlvnAD4eifxV1wy4QwpoPUc9A9Zo
jCm0OpZ0HtWucK16g8ld0F/N6Q2cSd1+2FGHucoHbfTM4WlwDqaKgSoZp5y+bll/v0JQPckmXg86
vsK6vTXf0RG/bf10jx491SUeQ4zoDr66r7wftRu7v1EeVDeZr2zywPHn98saWb2BTxQibIjWzH0L
v9Z5owJgZ334QKoEdDfl5HO12VPS+SOnsh621RcrOZEquNI8ipy40yAVDQBuuYlj99eHc5O44c8Y
j1X0sUIBwKd3MTqE0Yi9shtlz3qZIQgONgGFepUDDd/LWhfDbd4Q+1UtY4Ywllj33Nz/2WhHaC+v
kGZPcwopwDgpAr7TwXdj7r9AWftFXePn5EVB/Roqru0n+/LQB8wdveHdePihecmm2ufe4Ge+/BBK
Fi9mvXjHDLtfPqvmGVpDad5MHqby5l2YxZo312CRBGGont1pGJsdPGuI2aHjCUbG0iLhv4iWEpDg
hZPzBdyB9Nh3mnOtssJmblQ6ZLqfx5C9V33WXGl9F2Lyw6LdA5ik+GaKU3RI60PmQN0F2mSiRp1B
AxY3YRSAWLM5RCllOyDKGccKLKiu2ija/ahy8xFJjgQ5YdAd78K4tl+LbggPWRtNkYvuR+7jTCGx
bgzzTWk5+TZtLbq1mzkJGkXB7JnNy6sC4y8+ctjoASpa9twqFA9O04mSQ24T57bChNcnOG3s64LP
NQdfp62j+z8uUHNitdW8GvGYbWhoqX6JbkMXfBIE+ePOeE9Yxu8qWHThgx62RpF7Lv2ZFfGTkvam
m8eFfcfyfgJ5NjpVkI6ZQmPLaptiCoZN5g8VGjvGTVQypB+5GqFsWKuG2zjxuEMzWLgHn4IFMMEU
1BDccdoXe+6nJ2D5NHf2OMa3nQqkGbRRavtGBcNePvTq76TR0Y9atep7z3Rn35cxfjG022JTTxY2
fJ40tm9R6TpEGVFBEztEho/Sl/3cqz27jpvJrP2mUcuf4Qzy2jA2ebiMDRg7DQzP6DmL8pYcOHqb
TFePmVNukCcj3G3DkBaoZGV8dFFr0ifXTnUA7YxddE9CHaSqVZ2HNx3Yze+QBYgN12zs4sNqo7AD
bFUEKIDOahX0QzWWs1NJSe7UMGOHuDCUa8dkOSiXVUAJt2Y4/TZq4nhKNg3G9rJf/JObv3R0hWcs
mZGGzFScEf06eUCg+ZH6d9kh9H9gNnmr31b7xH8djtZ+2sQuqOMk0s97lvBS+esgxX6/Iu4qp18c
pL394sjY7eJHjMrP96Wrv8+BHaT3GKCyrqzbENzacJeyAdLVeMTBPB5IPVHhFWtbU45zTKIMq2cV
cdnUXJtktoOQD59Fav/IWn5lldg0Wk37y0s/H8kRwkjhchyZkw1m1WPpyg/G0UB9FePJa4cLgy1o
5gy3tR7ROKamgR5/RM0IGC5LUpJdRIh7fxrJCpfiaMR5nsb4BKspfDWmm4w8TGS8a7ksmbm8XkRJ
SIBRDf4Fw/UiXkDSGFZRjwtBstZtQgO4WJXtfIJwmWxao8ftZyoI3xUkuNW8SVxFQ0quqkpJymZt
vadfIajcYm1lqwtNM6p7N6Eybomyn0E6ng7+5c1dDXxOlisotkf7pIIyZefxhnPXmPLPesx+U1V5
54nt9lIYptUgF92pxtJ5B7x78fWo5JlDRwKMLzYcDVyqk+3DfDQrYCzCG9Hvx+tUBt68tkhM+C6w
EwivkWvAnp+83QibdJ4vuGJq+1VaCGXoq9lS1+avVNaStL4+pDRNHSzz6D4WXkNRDD7croVCTfUp
GjGhe6QYslS4b6P/ziKbpPETTUaluRY+AERXw2iwgXYTserTO0lU96zsPNxyLuXpMWZJUCPPcdlY
VsVgWA247oAwOIOKi/hUNH2It0I179oMF7VyrbPfl2Usbzjx/NETGcIbD0kEMKTqkBFZINzWWtbv
mywKg8tS1s7XqZRlpScWEU6TwRsNUvoBo1pZ4w6YeBh0vx0jyTty3SAMZLfQe4Aaqtjam5hlnSoK
RNGhDeYBLwnclwiDvKar9sDdMd0SCcu4tX1SG7Jra23H0HWN/xE4NCLi3qWYUivpUgeqlCvQ02fh
dRlJroe1DTsRYQkRdcTLpuIcIppyQpt57Q9o6L+8W2t3HzzGPyoUvOGsORlvBrzFM+UKh9kHFP8b
mvOfUyX/0EI4kZy4NZOVUtd3jphLZVNfipzLZ50YCc3w4MLAG4LydhcabqZteyBq6t6se+Y8ug36
yAoZVO7ahqHRCSTAGIFFUVXwx4RPCkYksFTHeKCwx2ICa6xkx1ZloLMQ3ebovkY3xPd1jUUzO1WN
deVmdGz0rd7Xu7r+dXnPVtOEoN/7R4pwkFNmtzkbICXBBJqG90tVZQ8NuG86YnvgSuq9om3BkDT4
Q0ufnLZU/MtfsOr1Tz5gUcPJ9oW1ZmpVgYiNZdObOSJPOic/FKPeqeAhbJksh7DqUk7ECUZKC60f
+hDrLeMt61+S8ZUlLz2XJNtWepyQYcaULWYjHdQJLcEowyIutIojDpx59nNW7Z9AhAiolblGF131
5EffgLoUkCkuN5ID0QvXLrLEBbP04DpmnLr1+LO2tesERKCEycKWtdzFycfZgi8ApT1LohAqH2a3
SY6zveVgl6Gdl6rA9pfhKazbMeB8MXdl2Rj4+77BOqaAw2hRBeDX3brU/Fap9qQsJVn9Ve+zoAb/
HzGCIY9EG0AkAzFp/8rqWz6n/kQ2dm4DdQTT2kjvy9BtZQsTLHdiWtjEPSSqxewxO8pdG93hFRtl
jlUmSLDZKDZronWLBq3njN6MAOCvgRJ4+Ryu6g9dsMsEBJq0xTsIUy11slCegiITD8nsdUhvoin1
u/ATg3i4AN0Oz9rLIlfPIqCXbQ1orygMCAFfXnNuhnoF30M3dmOD7BZsO9cT1zaX5azqD23LFEhc
oAURUX0yBJYzsDdxt6O9fSb7GGlTAJwFl6WsOrITKcIuFfaCczNDgQ2tr8puyjcRU94tZs+urvP7
KgL412WJa+s6vdMF/RVaOCj5EjbQVMWccuVH0zGOf10Wsnq/AggOMIcLL/FZqKxGWp4oNqTkWfyO
/7/VWnvXWnWQhvN1SQ20l92XAPRGtqaSlHPObyd0mOkYRyM2pn/QLC2sELRoGEGaMfg99o7fDupO
UZ2NpYIVgdKNwo3nORkwEA5qBP2pr6O7y0tfXMa3IHeRjnbK5QtAXCMiM5UYZ5jByIUh2+hriNEI
1Mm6Kc9OACSgtWIBh8MzBAfhu2/M+2hsjD4EplUYkHjfaMexDHj5dnkd51soiBFyMiBVVFC9hRrV
l1oPomfjS32ffGAGkcidtpeFnRmlIEtw92MZa4xGkNVbe8TpbtLcOrbE8M87Rv4IWZiy0aqHDuLl
I06Chq6dk7ntABeIsHmTgRfHRWZc8yymTVvkQTK3pEPm51WGJv6UjTfgpEI2FTfEoSv4fc/mSfJF
Z4d/+SAK1DAME+CfImiikYQDAQ547rX6b0DLuYV9E6rKHXcGgNeNEr+5eixwHoi6IEwg7BV0bPQd
cE4XdIlaQ8QLsqYrJzTQvNZUzXufmOkGQ9u3LJqtG91Qr1Nbsfx0ziSnY812CUbzMDBqAipUhD0f
kJytkxFt4jl33J7sk/ojtd9MS+K81zS7jErYgJjCWREBXoaqNThoe3KP2EOgjzl45jM/7tBxZbxH
I/H+vfWeShNOytzrfZq2kMbQat/oepBbd80oCVX+mKfoWGC6eJ5raNUF3Pl38w2pHY99GIPoujYH
PDP7wlCRsirIE0e7/zbhY/cJprQyPgINHa4hSTNkMdGcP+8tK22fRiPjs8sUi3zaPbLPmWLMyPiR
IjuozVTG6JBSwCDZMbN7amOtCzBC2jZoUmFTEM1m8aybjAaEVdqTyojyO2wra5dzqj7TMGx2OZsK
P43JfBUnpACaXxiiuQVVhjsetf++ooSjg3DDQFFxgdIVX956nI2R5SRQRjH8GEZzvLOt/hnzmP/p
NiG246DODnjJs6RWCgzidliAPapwAAHNVzcBGvg4Oy4yQDYJdOvQg5iyloUfZ5HVssDlaY8pMSDR
iZGVTZgVmmjQ90z2PPPHsUatBrzZbqY8q+1Ok8EcnHedQB6aLlUkt3BtAxH0u3XxitcFYMBxYtgz
eIhHw1MzP0wClrlW+mbkmO3YaeaNXW8vn5216/JUrlCcTPW4VAYb67Q7tk2scTdMMhaENWewwCtA
mZgcOYNhatnA9LzEDoJ7tu72zbCbmmIhEUJTuCQeXrvHTkUJniCrIrxmMKHu2RHzhsjc2TR31SL/
D+7tVIzgyqMURGttDDGhhuzIeDdmb05ReeH0M5bWz8/efYthAPoCgRxgMFCi+G4YC1BYVw4MJ83Y
Wc6DkzquQ+/b8JGjrd6UYYTpa/ZgYrIfAbeBgog4Mag1Cl65xnJJA4ieaa5TP+ozdi5QmvsufAEV
rEKuefQ5VV5h74zsd1ffIDMF0Let3R9V8rNVGreoH/N5V5p+UhYPl+11zZhOv0+wV7PpjIxG8MLo
vkYA3U+b1ro3ui+WSG7K85oYFI9efxCrItWMaoUQ5hmt3WkxhSZaPQYO9TafAITmNjGGGLL7xpz8
WEPiipVBXrUuzz9qFHFDL29+UOOQjS+lPbrm6KnmvTzvudiXeBWdfppg5lxHA/y4KKEpjpNaQPkB
cqzI8BvOU1psTKT6s12l+HlU+KWMsmjNIJcXJ9CGAMuCuYvvBpmN6DnW+xJnTAcHqm7dlfQHAwpq
pkENtrEZZRShq5ETIZjzR8Vkmb4QJKKoTAZu4bhh1Mux7zF1VvLX0nqK+0/u3CeAkENQ3Mk6otZ8
CVrfMGv9pxVPxLkYcn2iVg6sMTQE7EYtBJJDdmu2RBJXrIkxHSwL+NlIh4rvlaYB/AyK2Tk6ClUP
KFZuiDK7KvGLa7fZqZAlLDwJvbOudkoQ02Et2jtjLmVbq9gY8dNAd0V4q8vSu2tR5qk4YcOaZqJR
MkGcSTFiZLrEuBnB1eXIXmJrzgDIJkjamcDgQhXg+7KQ0MUJrnB5GVkPnrV9Oz/ETRYQ7TOXDYSt
WD2ijz+8EkA7Pys1gFAR3SAEopL00Yxa0ACiAbu6jTQ3MzCtK4loV/brmzRhv4ZUj3JlhLQs3c9N
BW7SGKgJxDV1tyAfBtgOQVV52bGu2OE3kcKepSCwLGkPkXprBCrj/lBdqzLDWNmwb0IE7z0PaRq2
S6QeDYXb5AdAP0Ktro0mPFnDsL66YzhPqFYAdAk90N+NoyhTkpNp0WH+mIz7IblhpYFmFZ9GASmf
kpR4MWYuy5+JeRXOO8to/YGgiVNdZkAAjsmiTRti6oYH4FdCIzB3436DAC0jbhXfDrJR/VXVnHyu
oBpcN7zUE/x+i2YHB71gWru1mq9BsQPr5+WtPk90g+8AY5r/qGYxvxN30NrgbJqXoC9svirqd8pr
AmAqh7lZvFenoE02tXHlaIFe3THzUEyl1+gPDn3Li3hby270tbzAydegaPL9azo1DwdVxdc4UDMg
LqNriln3THW7fm+WkRsOb7wdt5TelYU/jP8B+w3iQZ6F6X6gGYmlKAUv9Q51m0UZd6PzBCp3UPUe
xlgST6yer79ixHkZZQ4Vp0sgpuzeknbwo3pXNuV/OcQnQgSHSIkSY8BzUaXy0TmRy5MAwyGXrWfN
Ny0I2QvPjgUWFeFcaXwckFRcYCvNrzzcz7k/AJPUyv0xO1bV6/hyWdya3lAgwBPwT11c3B6VqeB7
iCacuylQ7B21H2dZRCMRIW5NrQ/Anashom2u8+i9MQOl3PyXVZgOKM5V5JrEVNNUGTMzlAHXx7yb
yKuaXrWy9ojVVSApaS65efSeC/sS97rWzhZW0Y+PYMWYsivgX15exVpOEkzdf2UITmqiWhN1yJLD
Qb3NHwQQY2hNp7/05IP39zmuRcoLicz1ZS0FImd5kItZw6ZmnFSAtAb6xT6KfidIgRifl5e1dlMA
+O8fEcJtG6L+UAB5LPe6MBiUHd401E/Lm9kJ9E6SHJetRtgkZ4rymHCIcmwg9Gm7IfkAXcbl5azd
JKfLETYp49PQaSpkNMkEBDCXWC+TXbiOdjRkUH2LZoSHCOzhr+aEi0SzmjbUaogaqh+acsi73zV6
eqPt5QWtJUcQ+muoY1gEQbL4Bp7TAQ1BHGY3IboDej2mfzQ35P3RatDBr7d4GNc3QIXaTjS8jq3o
Pm4kQ7FrTu/0CwQTqcFHAC5YfIFh7/vpl9k/6QbAQg//Q9p17TiuK9svIqAcXiU5te3OafpFmNTK
gZJIha+/S41799i0YGLmPpyNAwzQZVLFYrFq1VqQi6+cdaLIVjwHamFjoTSGNgoYHR2UoPTzO5G7
Uzz0qoknT5P4GB3Ikxe7WuXhzWBMmJJ901FB7vAUl9wfX9H0wi5EMXHGAcwAMuPcrl2QsQkrCzQi
XvvKvhcr/YcexL8qIH+9ZNdkXvQLaIO37ujsR4nthaMBLRwouADgBYXVr/f4SVKSNR0Nbdwjc4h0
nKDoNnxYXXekha+ISQ8V03CKDW10RXDXurDrgSYE7xKaoPmLwckNELkgOvTMJECSl8qqlwvn49Tg
Vzw9WZOllY1aDyHcxki9PMV4aLKb2CHVJbR/S3t3srCvF/SJHa5EkWMULt7kJAKoGiXgAQON//CB
To1ogm/UzCxLpMR+DGEuNwRd1VvfSMCoC7ELAqaoKM8kw/CE+d9PFpJZZCr0DP4HBspDWzFfp5jg
6pNVNWsJ8lSybwuR/8ycECqh4q5HRIHP5dqvDJDTRFO9nKyoc+NgL2UKhTJrgvs1JkOiU8KaZgVN
+h18/J7RbIcsMLWHjH1e9/WF94+BLiWiHvJavIDEfoVt5i4F8DPz96BR3fB1/lxtxptmh8bCDjDy
l8Q37qIDhMJuyQdolVf1Jj0ECDheu4okva9L9zz/KcI2K0polcwm0G5tKYpiN53BgcxbX1/w5VmD
EXCoKGhILMxOmlOBrvOA9WogITVYQEGUUNiPNtldt3MZRGBnZiADxyegK+K7Mp2iSqkT2FHVz8xe
oRo10TetTD1uPRR278em5OVwOViD6cVTi8L2of6bqmEIi/rdR+Lr7+3qCfPCG7Z6/ul603vy+LNo
V4kPxGUCrJ5nBMmh9vKb6ilaTyt9hQrdRtbMvTyn5z9JcOVc6St1LObNDlcgf+LuTdt9c82glDFE
LBT/Ti0Bu3ceEcCqXPfl7MZm0xk7qyiVLVpbydruwugIFrZ0nbiFiWdpU/0yYit6jFUn3ljMzZ6v
f/dLTpazzwBJifNfooxq1PcWfknvNyjJgHbEXXU/csW7H4ManCwJjs6ebG3J4VncakBMgejGbBW4
GM/Nho3b6IWSQJCBHluIguTag2N/G8yANpJouOjZJ5bmE3YSfAsgUprShqWsB0ksMnsQUSmQgKiM
bdy/cePB6CTp8OKZPbEohHvHCKEWq8Oibm+qfjVpNjg47sL6H5rv8CKUkNG4xSsfCdX50owhLocx
hyHF9hMLA5GYfAQ9LQqtDfsMjUcleR7cWyjXXPeZ5W/3n1lDcN4wUtLIKuf1qQHo+b2G3FvuqnRX
Sv/XZeSzBYqgGzVqIE9cwRIxVkDF99O9Or5fX8zC6+/chpAAqITUGGONIXYy61dXqwKN125qV26Y
QLnihaceGXdcpie8eHn8+XQi6l9JbIWPKlbGtSkAPyI85COckr9Obs7XZpw7SOiWhVnPDpLo+zh9
YqAYyEbJU3bR23FtuBCgQr1a5FStm6IKJxc2KKgYptRzIAoBEeEYVdDrX2rR7U4MCRdG5pZdCLY+
ILDQujLIz4geXX01NR6VkXUshAwLyEMAODUVw1Mi9zgJWe5OdoSkvV+Z5R1Pgs5+4tUt4CyAttnF
33u5BeYyEHmjMYe+nBAv0hgj9k6WoIiWHmz1Pjffi7/PQNH1PDEh7F0C5Hjaj+itZeV9p903/IVW
GB+805jkWl9otZ5bEmLSQFHGqWYMRfOefTf8pvRyj79iHHIdHfRbj/a+4cXfb5AD37U3eup9fiof
ucRTvngKzh98c5MXYRF5EzA0YnllBNOZMzBgoFQVZE+esXFulO8097LXapPvy9ifbobPoV1rkvO2
4KJndoW7hjI0V20Ou054nytPKfUdxzf0CPTx2+uHYSlsnZkSnAbs845dW9hnJ//syLv1O+4xlTl6
LTuq9FVNj1EomzpeOOlnJgUnyolhlE6K1aFv06vvk7Jp3EMpw6jMf+XatxMciI9ZO40OFuaqv0b+
XSdB6D7S+DFPtqEmOXmLK3LAqY0C5tysFAoSCuvbuO/R0jNQkedotgKJHuUHXQbCX4j2kH34Y0eI
w1nPNT3rYCea7jQzCOtnLstd5z8hbhscHhFk7u+bYgJfdk5caSEEcwBjBg/5py6rJy8bcBSoWCuo
WotlBt1BtcieID4aqTqo07SnScqDvGgCZeQZUQNdA1FjAJPrZo9Fz1HqV1U/WtDqun5qlr73XKf+
PwPCXR93qjZMZYGya/Gg4J7Ssjs7f4xl6f3S5z41I7hVk1KOrAXriNvdVL7a1EtDyflfijSnJgSP
iqM2wiQ7VuJUryT5Bj0Ch6DTNWZeLmMyX/wqYLFzHECDgZ4WVuNkRq+2CoAKZoJhqtpvC9lUgcyC
sJgMiWtVzWi4DlcC6oK1KcnIFz/IyRLmfz95AzRdjWaZC3QHiV8S41kfBz/tJV9k0QaAg7PEHLpr
Yjk3CqeSZgOQFdVwR0jgVAe9+Lzuvkt5CQAV/5mY3ftkGXkTtZlRw0Q93naOx9zAAJa4PlKyZTUN
QJogOS9LsVhzgHYHSADdIvEeBWhFRfcCnbd4XFOrDbQKT/AxINYB8ZlKmaYXnfrEnLC+znRju597
pk5z6NVtYr/aejA2WzAhX9/I5W/1Z13C5dlzh/JkgiE2fFjphqJfYUhcbnEtQMDMQnEzwk24xhzq
FpCyQudbr5/7+iWJd0YEGPhTmkoyLokhcZySsp4VBUXgV8YtL57xgslrnwNda/3tMC/GQbU/KxKH
oiPNAagdeG/fit9IDnrsJlm5stmfxQjtoikGpXpoY4kep0AvJ4X6NFwchPfo9WLKVWFQEJVkiIsR
58SM4Glql6ZqHMGMpjwQ8k5lo4SL6RmmAfCJHTT4kNifH9UqtdIynAGOdCpAXxLvnTQL9ETbgo9l
r/S3Q1kCA6uVFPR1raRVtoA9wCioiQafPefAkLY7N56WemI73YRQdKvuiw1aAIFCPCCkQCHmgVw1
9QaJya9usph+nJqcI8lJaEKkYGDmg0ltU+6Sx+dyBxom9c31aVB/opK0iW/VB/VD9wmG7jzy6/p5
XvIaMKDqrmmhlYZn9bn1Ti9cfSpx2AbnrsLYvJluewIo3+66maWwAfzonD+gUg++h3Mzccf1qXVw
Aip1o4W/+Xg3grrjuo2l0iBeY/8ZMYXqCgZ4GbTQYYTVPqC/AbhsQvubYW9c0wcn71Q+pu6mzSWH
e+lAnFoVyoDRqAMdNVtty32CUdfaeLu+rsVPZOMg4GxjsE+sVTUaqCGmGgeiA00V8w0MQW5A5aVR
n9qZ1fkm9HSK4LrNpdAIoPvMc2DiHIopawegq95ZA54SwN3Y3S0GD7jzDKQ7DxvJZ1tyjS+cOxrH
KqB087+f+L8F4pxEL3oAHiF6moG9kDKkl9rr9QUtWdH/bKJYeQPyq82ceRNp9b2wd9T5xtj6uonl
yHViQ/AEiplkWk+woVo7MHx5GLYGCPc+7+4ntCDaMKgImDBX160uZTY6ykcq5uswXiPmmIM+gU4Z
xEB+2BlgBcCATQry0ppQ3046Z2P2GmSI2jo5ki5EVX4s1M31H7DoKgjV6MVbeA2K+N88J47OcvwA
A7lhrq8ookjo5h7JX7VSkikuHoW5BY4WFtpYiuArSqEz7roM5aUmCaYUIiGko16ca0h8pURtiy5z
Ymz+MSeOOVVlHg4UYAalvh+NoOtfMkfiMot754KYedZ7QG9OCIsEFCZ5mcP3VVpC/Z14tvMdlQIM
Q0AUMjYlJ23RVf5YEwnZqEU7oGexoDGBworzbWreI3d6QAtlr5QOkh+M3BmyaY/l++3EqnAqmtKh
Rj7N5/tOif3ocVZbQT3p1l1Nt4mf7KJndwP+cnATBPEqvK12sqfrYoA++QHa+XfMI0q0SMUPKDDD
MOfhXFbWX4BJIG04MSHcojZRCjKk2Nlhra7Np/gZAlk8MG7opt5D33GKffvGj74p742HEdh/ciLo
DmNkEc8NsdRfFJgjt2IYN9JPfSLe1Hu66bnliymjOFl21z+WhJ1Eb3yI2/lEMAUzmC3Y43w9eeAc
4Ilv14OKfvl+QhaGLNbG43kmrBROehOlvLJLZX6lkzYgDBRvsVkpGqhbk/RVC5Xpm+Pm7i7RWb9N
jTELGtb1mKnXOui7d1Po0SmL38qmVu7LUEvDQOk7MwcjccYA2O2H7qYc9AGi4qOlB7YW179YyqM+
0Egx/MoBFv4dhwC+tsYwDl6fWNoPmzfmruzHbD9GDhv8MAK+nLmN+lx3SvYtbCmcGRS5awomjOJA
SuYeM4VXklfL0s6gtm5icGrGW4o7EzHFwISbBfmFETTmxJq0lUXdXV03zU7XqyIYHQes+ZXBJViM
heQYSQjYiF1MA4HsVpyASYoaQ1CgF/S1B/bqegADaV4Mrs7pplpX3FOeW0m4vzy55wYFfzOrebLb
gkG3fQDww7Nlw/eX98m5AeHcdkbUOQR+5KMwh+mhClx2YaL4qSFJpy6vEtjB6NAMY8H/EUGrhHLK
EjUqMPxAV4xltyVq64w3krfEQvUepwbXyPx8QeImYqZqI0xdowJMLGV+v6rX5Ra1lBQyIeE20jx3
g4hQbtSn6O36aV3axlOzwnfK0041YpD7+2p7M3Eor/waq2MeysLP12DP+VMJzLWY7/jKSvFoFq4S
wPp5R2MD/sCbUgFxZsyPOOb9Z8JIC7ZEhsKkldXDD6c02G059HgKKzyrQd0XkpsK9dl7qJqhWN0B
VvTSJEZ2T3PCftQumSSndMF18XJDiUe1rbkGNIfSk+ShLEB+2md94TOnDxKC8DT41zf9MhjPY4Az
64YOfrcLQow+hqwuh/bdLAnTAJtfrjjTgPLiXqPKdBUWPrCJzNya5yYweSu+Erli1DkPAZSLoftR
fjTDXVetUtkw+tL3PTMzb+rJpvG+p0M6AlE2btwnULFofvVo7/O78B43zCcaDaDX0dZoKwdUUta6
JOUF1B9jPNhJsERgillwLQNNhjDLsEL1yXwybowVWaU/jIcf5i1gAdzPdpBnZ9ux8JCxAOm5TTe9
bOJmwWXOfoJwijLTTTRnnDe5/GY5x1Q2DLvwPj5foxDtUiUB760LA+ZPPfG60Es8PqODNE+JV+yH
JanjLYyVnNsTPmec5DFPY3hovGPHCuRrQXiYNmBJnW5KT30gm/GNean/qj/L0odLHk3hcwrpAyG5
nhsaltq8gy1/lzgBfzM8TE6psyP53WO2/vu76uzrzUfoxHfjkU88T+YQP0Ankawi6JVeP/Ay/xBC
CnidrK6Y11RqGXRe020lE/9dPuZ/DsGcepysgdZxTqcRa6BltHYh1dcOb1bndbJG5aIddJKhaIWC
P7K8czsmV+uYF7BTqA+TOXiR873Tb900luzYwrULGuA/dgQHBMlEO0ICADol5H7kx7Z/I0ySqC4f
qhMbgqdlID9qBw4bU/SYhpnXFavSTr2o33bTUWseknKnuN/Hf8hczpYmuJsF0CNJnDlYGD4D61eN
AiINj7rsU8m2UHS6uBo7l2F5ofNk1ndNNHh6Flx3bJkNwe3GagoLrYONJnqcnG3V+8yIves2liOC
q6G3r1holIhIduZoSWS02DAKQQNmBi6a4qPX5GASVl5GFE4SiPo9tSEk4dUK89vPRJYELtSHEA+/
VDMht4e2meD2VUuhU1nB7Rld6/YDL9YleP8H6oeF6yluD3DdIZfBYJdyQrAuzVwB8FJUaIQv2Jmx
1YwJctwmGIJwV/+YCrBLe9CT9aI706+PyuNAPBkt2NJj4cys8FFToqfYBcCmrY295tthHXlesx98
9k6f6N7+aziCeWZNKKTYUEUZG9VGYajY1sYRXQ+nDZq/VpjHrXKylZZYYHYLB41wWDGb97IOjOno
8NoDp1s7rMPi/brHLqYkp9aElEQldJioBmutF22GABJ7fnpnQyhAS71ig+xae4fKcRA/Puk3IPZK
Qe7oA3N3/VcsXuKnv0LISqoB4pBhDPeZADb2suO0bf34yV391nYgbfaaTU09tt8Pkri6FBNwWlXD
cjAg54pThVOtZqBlRiqYN0HTgGPB9m3yKFnbfOCE9wS+5x8jgo9CiReUOiPW1q15YG7ZbeGT78Wh
D0KPb/ot6tASg/Mnu2ZQcFPWQO0YegFzr0fN1+FmeI4eqvdhQsXYUzzZfMHiHqJKCrVvdNIgyHt+
zUKz3XDpnO8lJZLnQ4fWjuzFuWwCLwIwZqFQI1JkQmQ47ZMBIc0oUtRhMa8bYUxXco0vJT6u/p8R
kepycGJw8k0w0tXPYUm8RJcxvkuWIVY2erzhxhR0n4A4Y65JPVjsJpR9jaX3Gnjjdc3C7BoEceff
cJJcFaONe6lPsQr1oAwB49+4vdaz3di/SrxscTXQI50n4xQdjBXnlhhk2qIxxNlh/vCzQ4goPHuN
kO9pTxg38uuHwW8l76fF63XWQP0/m8JRckqt41YEXxvWxme27yEBOm2qQ35Ld92XjInsk81H5eIo
nRgUjlJudo1lcxhUNtFj8ZIcst2wqn1FEiPm333FjDgLbNZJbPUNzPC1vWag41qbWA6XRDuZFeGk
pmUM2Dudd+/nFEQP4QFINBLIyIglW/Z14Zx4oBNpYZeDbdJPD+Gm8uO3NuArTE5I7uLFPOfEF8Q8
h6lGF6UD7BgPKq7+bt+sUJB8zzf9w3VPlzj6F6L2ZEEYDyjQxIchS9lOYRA1u1B7uW5iKb+f21oY
NtVR28T9LxymquNKNyWFr+bfanKDom9Q8dVoPYb22nE3mfZpK+vKljSVF15IsArCIcQLEJmLLDBm
zEJLz3Ok3Rja1pLOS8ItRfW5kp3bhRtpzgkh1K0BAnAxxKLmLG8hB1T4rcVWlU4hkvIGoa++Gjw7
VFcOGO480Hdu2r4Ioin7cX13FyL7mXXtfHN5linESWC9woBi6dyqsrrO4j5aqOogLqFULAb23OZt
1zvYxxbpdUY+h+GRxMdYltovOCIM/DEjrKOL9S5pXJjRowN44Xi8NcP1P2zViQnh8TBpxKFRVhTA
8E9B3ypeHT1ftyBbxPyxTk4TaTAzos97hb6LV7mfMQfuRaYmvPQuANU6yuAohDsAFs6/4sQKUCAZ
AVSp8NMIXGkJCu5x7pW6V5a3KOnCHiaZMENSVy8Dewn/nvgI8+In1md/ObEOjkWeEgUOV/B007r2
k8LpfoaiRLq1ato8SIcCjthurm/twt1/Zla4kZM8jVBXxaIn/bEND7l5HNRvevOhT5JU6fIboiRs
A05hGC7kN0TsHGShADZU7BRM8NCNB5X/bWER6BrHkvh0eZWAk9AFQA9DuSgHX1RwOka7crQy9FRb
DFce6+Gph6xSr+8UzGljwrCXNJ+WFgbCOwNQFAOnQOyUD3Vh5XVtZz6wwUR9yeJH0kouYYkJsT1u
Mqt0wwomapNtGuNdZ1bQjsF1T1hIlMDdp0BXA+hQTMmIkT1U3Q7FL9C+TqpXfDq1X3y6Xr1vda9r
PPuDHK2nLKi2161extlzo4LbjxjU6vsBRqndryCzEPSyHH3htQoTs5APKugOBgKEFGYeLY4TChZk
uiqfMV3sF+sUgDb3kO9ay6v8cqsDz72p/Qew42MA2T2Yu+uLvIz1579ACMKFQaxSSfALbO7VZGdq
K64DCsNf/9oMeKTnLp6DXB7B5DyE4HgV3GUJFsheTHevD+Cyfmaq5CAvQAqcWX4FKYcGXh31611+
EqmUVnNpkReoNXjFY/aqci9apaqPgr2X3CSbMMihL+qnR76K1sUTiGKvr/IrDp8nvuf2hbyH5pPW
ukhBfHYzrdUgXxvf1NsRcz/5i3P8ZW++/5IYnC+wKwbFTJspUwN1LRgMP0xgp6Bh/cr3IJxcmUcG
WMVn6vWyNV6GZTRK3S8wM4KmKQp9pcpIGnOAxzQBeUrv6S1/Su3AOkB5lHvTxv1Q/SygYDYwpe+K
BWdFKXLGKpqYdwXm9NyLTDJaahZG8KI8zL2Jho+5wm77ibQ7VQmJ5PwvLfTUmnD+M9tMJ6KDz7tM
aOYZ9fehzJ+16JszadtRJiu0EEcx7OCAthZ5K2ZRhEwlTes4pBQf0q0if1C+DyPzrPrpurssRDTQ
ySPSgPwTo4YianBQh66yZyTYYKHN4CFHtx+QAjoSr1wyA0pL3KlAJ6LTKn6mxClSe+ZpAvF6kCBh
kZJALNykX4N2oFgBy+rF+2KM3UKlHPA5O1xn03vc9F6a7Gq8MtQ1+CHRbpXp3oCy+PKoIVKjb2wh
hGFqUojV8UQKN44w1KHXTjt5ihGOfhEq4f2g2/APO0ZvwYvN2vBth7PA7eMeEjwOSi9oBoDPlaAN
1fpGT9ADTaa23/U9MV6LsEUWnyiQuElrPZsCriMRUQqrizeszzHyzJGUHNqmZwdgF5pbqo4R29d2
YtxbEOPdmdM4rSEJGe8trVA+tLFy9kPitDsIdUIIWFUL5DTGZKjUt9Crxfhq5FqfhVIN68lwxh8J
Gc2Hqg2Lp5hA/KLOHLY33GxYm7DxUDuRta/LUouDYnD5jZFb1junMd1o2RjjMjaTcgpaTsmxShwe
TEreRv4IQfvvM7QeI4+RCnCaNSHjaXq7uO+h2DvtQRDeh/cuUfS7dHAd7vdA8ELKtIyrnW3G42vN
mnhtJxyQ/ErttACwAGsTJzpGlkMHc4cBtL7S3pu0mNzlWqm8Z3QKH6quTUI/tE26KzhJA6NoVOum
TUvmoUEXl/uyzqobfEY9WuluNv7WqAZtq6nPiucEhLBoKGByb122bfLZdjTX1sRuSpTFbZtlaEBE
7D1KU/pDs6f6k8dO+gMj4/qqiZiBAf8y1w9G3KLN2FlQaL1+dJfiA1h9XLypMeuDfvt56EvcBP6T
AdqFnQw0+9UFkiw2g38wAjAMUkXYwkzEuRHDzpO6B9uzT5wH3q5zFpi6xMRCCEdh9Y8JId9wixKb
kwKI1Q4fmWkFKashvNMD/iLDUC7u2IklIaIqFavqnmAx7bhVm5sWyfbfj4g7kPUBhhf/RRAS8Q8J
HzWO3Bv3UVauwX62LjbWU4wJDCOUAYYvi13oySoz3NWGtBI4LM4/TQIzMaGYWdMguWOAil4j3WZK
lU2CEbmQF79TIiu8L8xWwyaSKbDGA6aJFZ7b5AWlcdThuiBP6NiUh/fKtyevOBrPz9Et3ye+9WTe
ZisasPviR7xykL1qkScb0Vm6TdABnPnVXYDrxR6kGUa2URaI9Xq2tiLdY4M0bVtyylMTwk2v9+FQ
OR1MuOHaZJ52HP0faKzannbvloH+QHfJASDUnaxOKluacKjrMrcrELtjxhXEviQfvb6UpPcyC7Nb
nSTE3agyY/y6KBFe2+R20B6uh4yF0gQQ9GCld8AIBoyjWOrr8GyroK6AlLvSyIfNbftbGUfoqlGn
BAzCBYp/DSmZCJdQYXFoN8QhyKa7TCt+NZEOyQdoq+/rpOdUEmmWln6ahQjnP4/CoY8MZCE9e5l1
YK1YAhxc8ppTA/MPONlbp+mySqMY96C99pppwKKD7sUc65tSk1hayETP4owQNIdKKbKRoKkZ1skW
RKFlDo3zLuiUYxz/fdJ7ZkrYtUG1I56F6EBXQxh0VgIpMYwRvhoK5j2J5V93nqWghkEZDAKBzAMU
GIIxGlWctS7iZ1/7SQveJSjXGltQ9XgmuIZT2Y2w9MFOzQkfrFUzYywJzI0FYFw8GJXPkHs8f72+
qoXuLwYg0EYCcAB1F1MkDeOu2cT9TOjIVmxlb92n3wAH/UTobAAiSDx9o2z7vbut33s3kHV4lm49
5Pio2kIC4xI0a7GBmbkJ2zHmswHtdgAAVKdqdX2JEivis3MsI8VKRtwMaVx6TnxvGY+WbDJo6Wud
rESsjRRTM9Hsi7O0Nq1Nr2cNkB/qcQK3PfBCYfp0fUkyc8IZS0bwkrc5Nk7Xf+b2zxKJfh0OXpy+
XbezVCPAKM5/X0hs9KS0cFTyNY7z3X1WUGr0pgNqZrgEDvYKSAXuObdgw/whMTvDLIRKgQO+YcA1
Z1kKDPacR6sGIaQJmYqeHG6CwoTq4SPTntQRVdwkiKt1N8oha0vne8ZVm3OhQIOM2rlNN8b0aVQZ
2NOqrIG2grgDY6AFqouV2txyoIeIK4EQL4VKF2PDWKIyS2QJy0RC3+t2ryFn6Q22Ivo9VFJDz0lK
ZVc79B2jdDKQ1KJFtPFnjBSEzMRZMot1Rksz5JnVmNsAeqmg3sz6RP3QshBS3NSgYb4pBlZI2FQX
7jcXAwXQYkFhF2OOQq0Jn7jMrB4N6zI2dxU72iHdXPeZhVPuYqoXroqxe0ChhM9H0PZ0DIYunpJl
xcqclDiwmhYjvYn9+7qlhe7nPB3hAnCB6QRMsM8/5eQuTQo+EouDI73rNv0q8sh3lwegVfRKX/bI
WTiA57bmSHBii0wZBHsa2CrBbXhbHJ1f8doK2Fpba3d+7MVH5Yci+VYLBexzm4JbQl9h1HocNr9a
xc/KpvLwegvAk+Xrx/i2826AwZfs6OXHO7coZH5EUQeeMvCw24AO/1Res8jvvHEHxp7AXYVPqp/f
sN3f0+ydGxV8sm818GqM8zLdp4nsjdrvLV/v0B0aZSoIC4nnmS1dwJVVBTetboAtUoJtU8HCfNs3
nsp9GtzbD+1TFFzf0cUNBaEqvBSgk4uJMcfgJdo7Suk3DFqaiDCp8UwH2Xe7CJn4yzYaAdCWQ7jG
s/LcOe2yR9VxYqWPF4/XhEEcP7Zj5PPKz8yfMf97UeDZHBCWGILVQJUl+OUYtU6u2ZBYSyN0vPht
DZINnjyY2V8/led1mRq0Z1C8QNtOKC1MId7KSgFDbf5mFkeSr6EZ6oPEj4Ik7vqHWtzCE1PCTV7W
g2sPOkyN5KBkGlQC2SrPbyINe5gdzL9GmAsrE6Kknuix4jbzFip0ncXhHgSX2+sruswoBRtC5lqA
nTMxGGwM7neqP8xiu/EA0d2bLr1ppnXW+1bo5fUWaDVijr6VvPTuo9Xdo9kIIMKz5NfMG3iWSgi/
RvDRVGNVpRj4NdDIZs3eAJEhqsreTGhVW3sXw+6asqbtPoaiZ7yWGJ8d5cI46soO6PKAMLEERyIW
zSKnxbEPHe1bhlxQo/0tAYuPo2ab0a08EDMEQ/NRulDzrcNC9ikW7TvQugDIREM7V/jcqPeMfUIQ
VxkG1nUdg0MErXj2oljoMhX6lgCFzYvwu2E174YiyW4u7xFsPahKUAZCvgHiH2H1FUa5rdzB6nn/
1kMbDLztGF2EEFxEX0NX29mVvaqHDK4xrCIze+/7chVa3QGsiTLmiIuEWfgpwjEzQ1Mf8g4bUaIV
G8Urxf2t4+6k0b/s+OmahR3vnAJUwT0MUbuGFO+r7mw0pfba6tlCnZ3g3c1bL63v9biTRJLLtORr
jXP+A7425YLlzFW6jFMX2z0XaPR6ZVq/dOWhUFfpYK6y9C4ebwsZN8Hyvv6xOYe3k/RkMnCyGLQs
oTxQTXSlJaOeB1Za9JsmT4Zv3K37x+tnav6L4pHCQv9bpXBrx1NSF3xOTkzjV0r2We2RsPLiwZ8l
VPNJsqkX9+jZnloiF3Go0jHV6jkxKaubpGohZxgifvy+vqaLrFywIhwUPjUsN+Y1jQOD6iXdqsw+
lslT4WKZkxSgMDv75RYCn6oos8qKSNWSg8esYgqSAxNqyfHkK8qDaeRebT871o+09/MKKhLGexXe
sb+md/ha6X+mRQKXdiAm2EBguqPDutfWBWNBAQ7IRMrdfPGEnC0BvuLgo6HPLfYg7GYgU6PBUlG9
xuG6GX0tOqKT46n6DZD09uRP/J8O/4lN4TTY05SXagWbVgZojr3OFcMn4cFJ18TcW3QzhSuLBIn6
/br7XGaXwlqFM5Fwh7BchV0MpfqNu2u6W9NCcPe7/lAwzKp1QZiv8W7G+GgoleBcjAEoEqB3qqPZ
LnZQ1TYdM7cwSvhN88L69CHpe0joveZEdp8unsYTS/MvOYk23cBzZehhqYJMVw0GBp1DuIqUq+v7
ubSg+S2pzRJ9aJcI21mpfCDQBcCCCHoYdppGnhMhjpaG8ZGpTDJEuWgNPKxQ8cH/QMt6viiHNoUK
3W88DTSkTKHuuV3sFxDfDA3mX1/Y0v6hzvefKcE/dXQ5I1A8lKi3FU2Q6Z3p5U5qBbVlbq5buny3
wiVPTQl7aJtlzHkBU1W5b7UPzb236ltGD3H9E31jffpQ1Fc13Gr8rcoe1QGjgZJfsBRTT36AWPUr
B8DkMPqP1Kf6VRQ3inNQDUgTavdFIkOZLF1Jp6bE8E1DA9JbUeW3k/2Zxa8Z3uqVxYMaXS6njtfc
yCWLW/yQQJhBHkdRTGCHzn2GpBbJWh7iQ5bmzm3ZC6vjgPLwXw7CiZn5Ijk5b7oT54lqwAyyyH1X
GesJJpLB3DaFJoEbLuwhJhnA8gwAKiQ/xQIqSfL//VwGMZGejbRa9UrRYGDQvk87ogRmM8QewL6N
JJ+4qEyBXwM0JCZq0LAPyanzNZY1s+KiiCu0hBLyqGuuGzANYeX6eZjdXbhyIafo4j2JEOlgmP/c
ykT1sCp0PIwL+mqxQEkO4wS+qA/HHT2AwD1VNrZz2Q/FutCswAAetDLRiBXWRStOrIYqlZ84tadj
xD1n3GOT7Y8M9VTIgLratEo0w8tMstNBSm7b0crskk0HCrwm6m+TElNSFij6LftZqVRwl+eb3M3W
KYTd69L1M002JboQCfGTwZWOYaMvzM/5Jo2QmaNDrQJJ2LZBHSIbmSV0fhXdw/WPseRrQMKj2QEG
DUD+59Bx4tY2L0mScaPyh25jaigRxruof9YyvIm6rY1z/P8zJ0TdCiJtij3N5qKXCvTQqnub8rs4
fCl77hX/8gww0cZR0AWHhgiIIs9XV9Q0GVrFqqC4GeSO16CCnmZq0GqvieO15m6qjtVfKyrC2Wx8
NsixICRBt+LcZqQxc4jzvvJ5E3Q6qrz573J87qFXfX0rF4L6mR0hIEWF21tUxTEynVmBxIKMExSx
1MnPaymGan6piUcWkRXSERogVGj4na9pjIamMRLYAu38YNyTwdfwgNYgztVxz3TXthpU9boBXCzV
oYT9+/pKl15zcE6YtjBPDEF6wUkLy06tYhy+nLRTfmb0wzbXGt/Wrq+YgAGxTT5IzsVSKDw1KThq
3IVD2Vr4ilbb+NPkPhW6bCBz8QOerEqIg7Glj73JYYLQ+EDNZk0iuuZNcjSz/I3HowRTfjnbMzvm
H3si4luz8rZ2OuyiTftfTQxGa8XL4+gONbCbWmdP5H9Iu7IeuXFe+4sM2LJl2a9eauvqPb3lxUg6
ifd996+/R40PM1Uqo4TMnQX90EDTkiiSIg8PQ2tjI1HZGe+tJXs8aisPrTPpwrWwS7ubKxurBdd1
Wvt1Ap6p6knpfwXhqxUdy+pZs/xG/1bJCHbXXgRnkoWLEiuEFLMFyU2deEqDsl0XHamZ3Ddm+dJW
2WYen2Y92irh4KXJ86y/aoNsgLJ08/kNO7GzqW7O5Vhh89P6VxY89vXodbabJ/dD7WbDvljwFntr
ZV2Ya14ETYo20KkGMEiiq53nUJ0KA1IjDcOJnln7EIybRDZ7c82HnEgR2SbTJOhLhUIKNeDTe3jX
zaLtCP1OOHZQksRciR4wIA/TUHkHF5o+hFsTsxmsfeAZwwzJF6VIt2b1OtvKc6MWjlKax4QCs00j
SeOYRKj4VAeXrKaMHYQOJfrhXmhwg/nJoA1FvvTIwtgxC++6yeMGVTC4oExA/ZVYSFiCB+pcXVDG
sEPSIGIBZ0jVEYc0+xkD064LWdGOMyHCxaC5mQedDiHL9NDhlZ6BhRfcEBmVeCrZYgTdjxVLK1nF
5Vg/gfgFrg+F3VaymBVravJpA/yNCsILUdWLGp3tKUPAhIKukb1yovvFn2mCBKPscFb3TTfAPwic
NMJzYT02QdtFqUJUFdwvw+96fGbhM+3+/hWABf0rhXuoE4uxpKgoZQqkKAyJ0sypLd8MQBf7Eeq1
OwYShVvzsQAnaujBNOEjVPFeNRZKSoSLYzl4T36OaI4EOsqkj2zZaaM/9ltFphdrR4biEgPNFkr+
yJicr5CWlgWuTASDaG/24hCYM+aX4V1jHWsjlqxv7QajaR9XCcSxvAvhXJbV8qkXFmSVOUZ4pntb
e4nKdwvzvWj3uQAKDAv897cL6gGgKQImTi58LnGuzSxMRkgE+tsBHS1mU4VHDY27JPtrfBQaA05E
ie971BxSWqdclDK66ZTuFPKm08VZSktWx1jTfabjCWUD1YmaoBCKteiqrqaQlu7cNdmvIgjLn1al
Ke8jaavnlpGA+nOZhTcjjbJjtizsaM4E00w1zY72bdCwFNwvA9MfgfTHcPl4ierBU/V8kMRvKz7J
RLCDcQRo10O5Sdj9ik5T28+sRISaQZE3ZvuAIcdOBsYGvcRYmubj+mmv6TKgK8BzEMT8QF2cn3Zo
9tVQtZAXgaI3LYFS/5gQjpvqgxVHEl1eXRvKvmChQNb6orihGE3Z63xtS91ob5hyNfuEVbdNWKFX
dqnu0qyMd1i8DAuxkkbG+Gs08dlo0LKRbDlfY1CBEmxMAVuuyg9i3BI786j5WJFHQiYvmg6t4aN+
d31fV9Z6JpPr44kVNNjSDIbVVi6fJLBki5fPP3jCjmaZ0wF426H2fV3iWqnuTKSg4tM8hhMzuMjG
V8H1aWzzZcsLlhrbVRqa06u9Hd4attfVm6J6rOzX6x+wvmSwPmoqv2CiJYafB/1gBlZ3Vb2tSq/t
niwQreuLj8JtEcoGD68lR5iG2WV42iEBcGGFo0yvY6R1K9D8mMGrVajzEwsN7XmJJ6K5+pB1H6Op
pzti5PRPTXv7hz1Fg98OYN5wJlTy9kbR0nfYcXwbONusJ4wwoOlWKY1x9Mx6iCK/Gcz0jUbK5OWm
3nqJ0mh/wkVHFkvTQu2/PFdxgv/soBiupWj7qgINipqAg1knu9K+m4d9X7sKOgx79DwH5msFEgUU
RMxfUyOdI71+Uf6VLzgbUG+COynECYbLPkldI36rEjdUwUT9Eum7ib5XoQwKvxJjnS1ZsD9jjOif
cKUh5DEafqvLnSGbqbviQs9ECO66GoZsmVTsahSBUxj4DBXszyiv2vkuX7yGK6t//SasGFVwU4LI
SweVLKhQhX1URs0eF32p3MU+zBjwMViO3fyMgy2TntmaKGRtMBbL4INOxUtnNznawkLAmSfle1l4
dAFKI/V1kjvTIoPUrPhQdKGhlQZRqmZfZIiMDlx3oNGr3C5Hxa84ItL3k+RzqHfXt28tpkOHE95/
MNcIe8TmXW1QzWDItMo1egoQesGMHsOBMyPyxrYrF2duVYxInGy1OJqK1Y1enqB1zavDKf9bILwF
AOvJl3Cbd2LG26wz1EFXgRaPpsd2+Szj9w41xzlF1WWRsbGt7q8NApMvNtoLXmDg1sMm6bHsbGlL
J2DgtjO14r202buSAYpwfZfXbh7mhPGhBCby2uImD2EUWEDJ4VrUxV0ZggUI/A6BxSRiVhQU69FM
0BBwzyA+OlRDtTptSSvUU7FlgaOSZ9RP7fSnLuOZWbvnYObSwW+Fdy0Rcc5DgWY+A/TXrgV+lOK1
mhNHbQ9g9AXr+zYvoz2s//UtXMuOcK5dcL9gYhxDju9cPSylaapaK+GD1D9qukW07mh97IBCYpjS
TWp/lOVrqL8mhYy8Z3VX/xUsDkWaqj5VOx2CDQVE/T24OBQvsR9o8INkg1OPmzg42PWWLrvYdlvj
oWHvcfixlHetTGlXw46TPRCN3dTN+dCb+BRFaVyKezlqwEjlHlV/JKx19WZH8mO4eBh7ESqgDnGD
YpI8WdZUGSkVsPuj5oDyj2BvmR7ooaHX+NOW7Sf0PopA1FZKIuU1q4SXGB+thwQHuuKEwyasI3lg
QsqAQsu4yciPIN9aXJGbTYIZ7cngmsC+Xlexi6UB3IFkCsZSITuAhJggdKlsE+w7aCFJSvBBgNId
5AyklujxF9r5LG0DKWAwwFwSFa8j3KFzPUYTRxjlOshJ0VE7+8Zt5JG97hU38ybzQBHmWl7kTS46
Tt2x9Iqt9+PgWr4sz8uXcu0jhMRBzCraGCoau+YtiNFBJvDTvgm89jbel3v71nLqX+nvI3HS+8qz
nq7vMv/T10TzUzgx89piRU3aYP3UnJ1J1R1dhqj82sJrIoQHgV431mBpWB267zB7xfj+PdmYH5/0
YN2DrNExH7tj/D1/LL91d8tPM3ZCw9X84Mf1dV6YDeGc+e9P1skWDFVUdXxEgwah5CFRN5q+y/Nj
CVt5XdKlWRBECZ4zzNQCdE8QxZzsA+3q5uRUP/OX4/Cq/LF2xlOXYsT9dZmrp2gg3kIXKYIusdqT
FhPy5TNaliMtdFhvu1X0eV0CWd3AExHiKcaxWijoOXfLzNPuayfOt52HgTD33xLmfKpO9Mf89tY4
iu02fr6tvbFCt5LTo7vGvOtvElmT9kXEgE0GFgQJA8JnOojZoXRMWKVXKNYZ2oGMh8LwZ+tPidKS
ZNmXVxN94CZw1BhgxL25YIVolvdzzPuO27ksN3WfLrtisJvFYQU1Q4/ZkXUbq3l0F9pRX3pNmdd3
45hlz/Gix4csJ3m5DRpNSZy67g2fmEH2zKmyjiSZptkhxlTvJrxea9RTKnuL7oWqddpxBFAvKRMl
9s04ngmIEGL6nNlKAiLVlpj7pG1rbHamKbJU6eqCmY72GhVYBkB/zy9KMKdh0IArDD3AVPXnsQhc
o22V/dhxgXWHzAUZjS2de6Akh9qSBE2XVh87DbytoSEcRBO+cE9z8ADFaQUuzZiQetOxNHy3ZjB9
F0FTbK6f7aoo9PUA9YXhEJeTqexES4oEpJrAFswO04p4H1Umas7DJMPYXGorSMsxdhzVZQBS0Ft9
vqlJpSvlmLVgmp+r9kY3m/jRTm3rs9HL+TCPkymxBytsRzzVh+w6thJo2q/bfGLuprjDAOSqhtdy
i2/2fbmbPKp5eEvETps46bHzweZxDLeWR/3Mh116K7aybvKV/T37BsEOaikG3oQjvmFIjpS+RuwD
CXLJ/ZTJEDZ2TtWwLy3IWIr7oL8Hk0USP19Xk0vberaVYvNLMy0txnFAhLHMG03LdnPUen8vAshD
wwZ0hE9j5as8OS0GUGBtBBChJGwTmwzUHalkFZc1VQDaTmUI9ntA8rfoFMio/Szyk4f8xTqqexL6
2sHeInivHMxl+v8tS7jLbcwiMDlAZLagpT/HNAdJqvELXXgeWpwvSlCxUDVM1DEhoTmy58gljWO4
9AmPRyffjB7oQ13rnh0KV5VlHPkfviZY0Ds8SmPk1JrCtR6zh8FDr6f1QW8I5oBYe+ZnEG+/aq/D
bSDtqVuVjHqPiUIqHJLI0WDSoeviGpLNMnaM4lvyDko4NHF7Johypp/XT3DFGZhwszbcAB8SI8LL
YF7srG864CC1+3kYHG0KPRWkSaZnBds5MLdSjMzahcaZYl4f5ucA+Sy4nz6JSrsqB+RNEQmq0yFP
fvStxMesWGOs6l8Z/MafXLdGbxTUBCAD7Wzxn6F9U0MviWQX7iKlyCmtkcPBuwkN9xc1x5Z2vFCM
KRvBi3qonk2uFmRTWw7C/L8tdguihAVFIwmmRkGyOac3CmBnefRsAjIe2Y5m3mDIY71IXuErO4ir
hb5XyrHbyG2c7yC63m0T6eTcrar7WgdzqYFetnlrVMrfHxXY5dAzh3S3qRNxzmdIzJoV6QD+bvDJ
zzHo1pb4DqOk/daon67r+oqdPxX19Qg+0YqgMkp16SBqNmtnaov7ua8+rotYUW5oBEHKHsRW9sWT
tjZyxHUVRIxD6OWB/pCieSBK5+11MWu2HuVgPnYJBWKKVZ0fT48hOmOYzaDzHDf98hRnN0ryGpI9
NTwrxnii+maZ3DG5qzLMl/p2XfgX1lUwjUiT4qxQw6Ock/hcuNlRhtY8A3OfHsfZKZ3paO39dJtu
0Yc7O/PGflTwrAWhVO+8KFsZfmbtFDlyhuGGo/IlvoRURWFDnFLQIechGBBxJWRg2LVDBAYWQA8g
3jGyXXDWtKdlYOKl4cbVKy0PC3mUhosrT0hbBesaUsBA8l+mdQDcm81cM/FUpTfp6NlOsRmc6TG+
XR5RHK2VzQ+yk+WeydqlBvERQBIohwLqK1zqpaJlR2ssLEfLdH94b/0OCNbYQVNz7+TO/eCRrX1X
7fS7YNfMvrXPXXBZUicE4bjsYy7bMA3swMnHkHMtSpe8qbIWHwOSIM12kgHTB0JQeHQPyQavS/Wd
PcVuiEdS7N79kmgw/9sXGnwiW/RBVhFraQHZw3v6Zz54WujXjvHQf3xav5bthAET3W48msxJHtm2
5DObpKnFVSU7+QSu5ifGqK+NpGr4WZS+/ay/I7GJ9nW6hdK5k6/cPpLHSgJeuUzygRsVJgnPaqg2
TyULIuHsx7BBy4jWbefInf32Fmmw+7b104dJImxlefzRjqIJZ2RlIj3vHKZlszQVDGG6w2hSZ0G2
Fm3e189xxRSACQP4IlhBhNZi/t2iZR1XlgYVQhNvj9KQIYPDfFkTQVOAGsYQUFxUFClE2q4gKKK2
KBnou+/abfRmjA6o8dGy9PyQvkd+mOyQn5DBptauxplQIZInSpQXVg6hwGVtwx2w7Yh/d+1H9cZu
yY7cA0HVbKLb/EaD9ZNEGl/5josVw7YjNYBxyoj/zrWE2cuETl+0waIpa1vfJnvrAJ7s6Sd5QFj4
WLzGHt3HH+lb/JxsO4n7XDFQJsUwYpSlAGbAf+ey81pr9CiIEBsWt0F0F9e3zP4zkt1fqw2GHwFV
BcuLnI/Yy2GlcdGlRYqnc/2qGe+mbB77iu4j18Cx5rxSepF2KNq+m1OjKNyqB2Ar9Uhxr/eS+Iyf
gnBKeB8AiobkBno2xOoMyQLDBM0XHnvaVsu/jda2ZG+GuVfpU0Ax+tr86yHp6EKBGCB3OJAPJ3R+
NKqKgbcIzTDKpUsdbfYqrXBYLIlrLnZOECK89uoK3NTBBCE0wNA39M3qxbaVHc+F1eD9NAYiFzw+
QMYnhraqhmzMNKUoOwALG+neCJzFdQW7UOMvCZAB3gk0q4qpy66vqngg4J+datsras+ynzQAOVXJ
221lt2D30AdIicYpJvnvT1xIUDYVoucKmcu6c9Ca4ozzW/jXwRDIMwwgwQDvBZcMAMvnQpS2jGjD
R3YXkf6IjnmPFtqWhJJ3/tpSTqUIwcCcjUGfoC7uFphHg47ZrRb39zqTseCvitGxX0gsG0hACrZt
mJCONBewzA0ZPXaTfsvA1A1Ki79XYzTvwJJxfnoVGZ/zPZsXhZgNBei1bXQHZpzVugP23utKdpEm
wMGAZgR3H2RCAH+JTqKsC+QyTYweoXQz2rFfLjNGgnL2qwTz1DDLPJLl+y6MjiBSsAGJVdVs6oBa
AIGGW6p+XP0Ig85LMcTaAD13s6WxxBvxv3hm5pArQ+oWzhc01cA4CirOltKsKCeTtKwWoQQCshHE
AWm1NRfrafgPhBRcHifR0wjnYRRdQxTofdDnnOcQBFB95lcmGG63ZeKW7CUFB7r2GEXvdigpD66t
EqBUw8BDDi5DpOGALxnjvEGKSW8OYQS2QE4vedNOtlPKkHQrpgklDt4IZRCM7rVFrSnSbKlLiILr
3+d6cOyztMd78U9vy9rY1kTxHi8VZPxwGeIb1SjKFr000BZqDqrTalV/a0Vzd6zaWnG6cP4Plgoz
p9GKBBAPOLlFDzUSq9UCdNS4DTF9UP86FqZggjv9+rVbOytM4+GzxpDGvQhsbTAdQ3tQPSm1lHkp
CxkgkMVjrGUAYBXlZi6K9/8iEZMadMxaN1CqOrcmNWuGrKnBImkN9Hc2T1ti1M4SNuDpsNJNa8q4
SNZX+K884WXSTsAhsQjyqjz+o0ad2xbTYQI3WqvUj2Yj455asckMg4b+WZ5wxWdE13WWYkOtYkSz
/DcgejZl7F/fw1UhiPnA7Aba5wuimaKcbQsknPDIKdmD9KcbqA/6e4lurGr8iRRh58K8b9KEAxqm
iGzUJnjvu/pWXz7DuJGUf9bWgzIT5+5HMIOq07lO6MucJEsywxIPT9loY7ys4kQy47viYZCTQ7EZ
/6BWKLp+IzHmJlA4OZeqeZH6psZvAWpLRdA+1vGPnD1eP6NVcQxKDlZ4dFHqwprmKQKXNp/h3i7V
gaXHTP/VjLVv/q7A0jroz9elrUSBDL3OCAIQ2GAXhbimUcdebQGfdFPb/lQyy9eLWPIGXlMHhGc6
Et0I05iYqcIlUg3Swtbi8bpX+8Lrx/k7MrlA21OJn1zTB8RP6N1G6wY6N/jvT0LBWAOTfcFQu09A
karrmLeza0nmXN+yy6QVvOOpFMF5mECgFXaNBXWZkf9SFmoegklvHkoyzC+asrAdcsrVFqX7DClJ
1t4kFSqETtEk9j2xx+HZzH0yDvvrn7V2kthiGy9W0A1g4sP52vsM/DdZBGJMzQ4e9Lh6mOqX6xJW
DxIz2XUYEPDViU0xJKSFPTdcAlDM8WFQcy3ZTrpWR+hkAi6tiwZZfmhNJNINAH9bSG5Ahc4XhR4w
PWgpjHCc5e+j+rak+mPFqUWQXN5cX92a7qAYg+QIvBmIIwX/wuoBLSOYe4I2SJo6FTX+2F1+QJK7
lpjHtYNCiRz7x1CwRnvM+ZriTi/KhU/lA+Lio6zRao6OCcliLpNcgo4KQux4pkFk4iYo9S7Ixi2G
ypmLG9LIMROvrHXXiLbSns410wWcCuIOtEKjw0UwJpoSNmyhwKpUTbePTX2/xP0xyKbdDLscNP0h
NRrv+qnJRAoKMpTmHBQhRDZNjfZg05mszw4zecLAB46uiP+DccZjGa0P/MWMzPj52Q3zPBghHwDQ
FfG2Z+p7oVaHskJZjZHbbo49JWf+9RWuXQHAHvmUIxQL0WB6LjKql4kmmFnmMtRQjEXdzHlxY5RI
lVtUkk25BLtyrcF8WjgDCMT/57IIQ3tE2eMOYD4lxouPjoFYgYWbJP2cmKPod3XwzMjGYBKTunb3
kLlEMA54+2VDWgQA5JIaHOTUMkcr8gfwoG8CwGyvbyVXevEZdSJGbEZr0UgICgSIUZvQD7tXBXnn
utxEIPkYEokrWjs2ShCB40WDNi/xjR1SRUtIxgPkCYTgbWD9suuRuUo3Rc5sp9vrK1u976eGUtCS
0B4s4G5wWmav38XNU2mxEs1e4zaj4YYs2ce00Pcmv09M2QS61YVSkK2DINlW8Q3nOpOgaWUE4IJj
+DFsICNOmWDYjEGc3JS8D1cXibc+Ujy4eeiwFkRZpTIv4wIgk9l1lnaYzWwER3FXE9UBw52NaS5D
0lqOOZL0Dq0M0ROJSH9jYe6LJE9zuWY853AZ8SVIoaBp83zNVB/pWCEKcJG/9UfTmYPSC0HTVMj6
1y81FoJA2oo6HH9niYL0YaS9biO/GbTHwvw+5SCIKXZ4qgJHI7kcl3fwXBRf80nsRDW70icDorS5
cVrbt0uEUbIQQiZEcEsDpW2tcQBQHvhh+9NWBhDbSAKhNRlAcMCQIF+CEX+CEcPIoEadQoAEUgxv
MrNhl7Nsoysy1s4VMcCfwglgdBiiBjH1PGvwsNUXm1vLfgAVt2UBrlxYhRJDIpEj9gHoCkzcqKMh
DDwjTlQpm1aZ/IDKhsGsikFfGLe/8DQiN4xigy27rU3s2hwMrmqVaGgyQfDZ9cHfX2MNUBF0cCC5
gkZR8YUT1g3ucAbSxBjz3XLLR0NKmtxaZexZzXcTTFwWBkstMiDtZaTAixx4ySGJC/y7yNRixm2U
BDGkYrTdt6ppXkkFx6aiMq9ikBTFTLY8tP3rZnnFTvDJaKaNVZrIQorhgh4mWb/EJeZHqZtB/5nN
43ZBeDLTcXNdEv9L564NivivJFFLgrgM22mCpM56wVgaeB1fQcPzMn2nBN7cr2XlA5lAweFkXRkA
PwuBUVvzXgmD3SXjxiRvMbP8VnlnssEeq3tJgChByxhQCaJD7dEhRqc2LV0NAP45epzI7KmBM8im
Zq/pCWBg/5NzwSXalJVaBSYWlmg6crpvhr24QeIq9D233yxFxpZ9ee8A4QDIAqULxi4RszSuestG
pdNNm+4FqRnM4SWJV+jVKImUV70nZibwYgzHjYjgy4RqUWbVCCSRUTnoFugS07D2gzb6Hgzjr8Um
r2gQcUlZPGjIrF1Xz8s3D+gbkHXCxee+TIRcsCUaoxBEKG5t3pAZTGdhKJFwuY8a79hBuIUqAH/B
nbuvqc6QaOhhvyq0wzmzOiZ+2uW2A4JfGfHk2mKQOwYT5Jc1EV/aqKhlChjOAfcMK4fSB+nr7SsQ
FW4zJr0AQgU7yYn2+GJPfHHfYDpCE8BWTbQtwDhNb1hOu40ygx5YVe7z1qCHgIxHTVEOltXsFVK+
1PVyW5EwBHsxbE0bPaCGZCD8Gw4l6XaBgogsVPVBYncuyZMQlID2Co4WM8sQBgombmwGQIfSCBRG
irmptHynRsD9mapXDbYbTxhWkQSuOn2GC/USLXTtQcY2tnLyGGFNkF0Cezce7oIlaqsAFciZc1hq
h3BgTtg8EY1IAux1IZhgCaovFJpF64MBsHVezSHMHS5P0KpbE2PJDBnv7hfGWjh4UCYT3mULn3GR
G2gzY0mIDeODWYkb5e4nutJ/gKnIs9y6dbbzZ/P2xKG+xc0xvW+c7PVZ+RYdqu/Mk0LrLlCdvACD
5ybeZAzAejGs75O60PQUCy6n1AcXOZt5L0g37cDs4DVN781B86RVjeXQVmaqVjcbDzUuHTGcyOaA
sLvWYwrZRmL/mKfOBd3gTRbJwJ0r9xhL/FcM9zgnt4wWDTjdeoiJS1SaMvOui+KP63ZvxUvy4iTe
7+jeoUTkJLHqaklzBedpNk9GcDcU7zqgXdOT1b4bxq4PJLHiygNeO5PHndvJkrq5s4I5Tjj/hlc2
dykYopGG18C9cTCU7zZmW48vipRQeW0jUU8AszCHkWASw7nUdKjsumoyEF/tMEHQelT90iUfeA+Z
nuHl+2Gbfv66vq9rGnIqUVgnZnaWeQVwFYoz6v2slwcSTrca+3u0B2+JQh4ZyF8OsRJMi1nbQJhm
OWdumv2mm/d103ron5HlXQg2SLz2GNCBew+oJZgM+HJPj80e08maShzbfXScNsO+BeJQ+14ejU90
OMsw/TJpgt6DwixAmhzSug0623bmNt5qN83Ncgdy8QkoyOtHtaYcYAvlGEfAjC4qDGNiRTUCetwy
zIXS2994vF4XcAlO43S0JxL4ek92j7GK9moOCSBCyfbdO3HRIYDaqmNqXnocDov7Awnkvy/YAdIC
l4MudDzRkSw7l0oStJQOZgsjpX7T6EEn/pjJ9GIlFgW6CfV39OzyfhnhYgW0IUEzjaBa3Sf31u03
8xfZ23fLQcVoehc0oR7agVxFRki1drmAqeIT9ACqgu06X1mAKbwlEAAwWmCzKRrTCXWkOKQp6pWA
nkO3/hHDFefk2DDwjUVNxeny7sFkP3gICUvX+gZYYbplt+WxeTV39Y29XyS24ytJK962U8HCbaMV
OgiqHOsj2+8TBC/3xXGE2droz8iZ/a6ONQYpgYq3A8YQpfM35eD3vZv9mL3ZoXspAnjNR5x+jnAd
TdBEh6qJz+lan+7Yc+sONyD79skzp9jZTL7tGbv6GN+nb24q46FdFQ4UGCqb0DI8Ic8PITSt0kaa
ELfTvOkxU6xF0+v4mEZeEfxuwLpRSh7/KxoNuBkfzAiuCJTghL3PBrC12pyoSY9VjJGaHDI+duVD
bIFSIYmB+JZ4xBVdxihdjvEAbzu6Efj6T5RMmQdaIx0EcstiwKBQ6xOkGDAU5K9bwOD6UDgCCI2/
C5DCPpdT6FoVRDGIBDurUQ7LSDrUpOnkSkzdynFhAB18EkreeEqJ49OSiIVmPs64mi/Wd3bsPIYR
VZh6HTsYNza5YIk4EM1Rbq1NKMNDrJnZM9nCfa2TZq4xRATXxm3/5K/NMXvQb/LasaCkNohwXPDy
VS/q2/Ulr7iPM6mCwlhpDYXJILXNb6bhtZQx3qzuKBIn0H7MyALNzvnBkZ6lJfA44DJs/EpFUSUF
nuSb1h6j1Cfhdpb1ZK1Uj8H9ciJQ8FZVmtpdVXGBN+a2O2pHdrPc2L7yu/VmDJ1w1Jt2d30LV5fI
kSVInWBSvYiSAKiQjp0K3WTldOjtaYuKmWPaf3T2Ew9NJ9DYVmWy+bKr5wauDvBpgI/tgpd5HIp6
TPEuRQzP2brHuxxcN9fXtaqRWBaYkYBk5MNmzs/O6PWopPjXDZEXx+D7LN7H6m2HZE3vNsMLmR1r
eSB4EcY/sn47ILiShb5rqzz9AuEwUzoNU12A3pAEi3LQWU/ujZp+Xl/npc0kAP/BQIO7D9VpnX/E
iQ3LFcyrnlqwvvXpM7hkzeTQTTedca+oB8P4fV0WjyjOfeO5LOG6AbOglDm3z3P/gxnbAo0n01GL
b+1EcniyRQlej6eAe6OEoA4dYtZdErzYAVq1nsriOBGJ01lJfaEojWI70s02kgQG/5iTHbRVtGml
AIq6UWzty+gN1IVukmOoGQMNSkG38/SphtlzYMtUdM39nOqHEEo1eqrhDkBDk1T1Ffxsh27PYpkX
XwmlviAv6IEDSBTB4vn6Zlud48nm3geP5a6yXG1KPS2+r0HlcF0/1hbEwTX/k/S10yc7SZsljqMc
XKyZvuxATAYGpMRfRvPpupi1BYEMB2ACVNpRVxT2LUu1OulRVXND1CyZHf6cQD6uIsOEfi5JhKCt
yAIwycZMA/RbIKQXNg+Exnmmh5BFkuqm78OHZTZB45Y7yNJs0rTbqfqDhtbjrCaOPd0R7dk0m2PY
UqfWfzZpKln62hv+9HvELe5qJPPbHt+z0OCtHDTfaLQDrYpDkkYPLeolGfoOGLIyQCmAIq34a2uD
WAldIUhWEE43J7w5xoHM6dihGaBobSfX9pPmgqsnA6N+riB38XH9oFf0yUI8wwHnAOSiC/Bccxcz
bOa8iiENtHYdbmL2YxkkDG8yGYKRpkGZZnYQVW4TF84SbIs59DAwzLm+klU1OlmJoLJhXU2q1mIl
BljCug8F7buZFyX+/0+K4AuiysZs4B5rMWcwbgIcuEealVjfrktZ3zFkIsA5yHGVwpWwtCVhUEPQ
1GlgTMD4dHRHzrbElKxv2D9CRCrMaOpHdWn40Su3hXGfs10yu1MvQR9e+hmoM/L06A8G0Qqgw+cK
VhcsSCaGDVNaHXF5t6/0+tgbVYYh7cQdtWBLRlkJaW37eKEDrU94DIDj8FxmlrC0sXO4G8tKUE+1
j2pebO1Oe7l+Svysz3013mswWdzkQ5CI0q/TOtHmCmxliG5v5wUtmsHP6xIuowGezUPcCIIykLqI
NdNobHvS6Hg9MSvOvXHAZPY0GnO/zJZnTYurJ42FucT+XaoF99UAMaIuBi5nkdGFmi3tFzzQXRAx
7SfFvqlt/TFpzFuwtcrKUpfrI5i6ibwe0BWAF4pQgQWhVWcbiMW72BvsD0P3g/4wGt971f3bjYQg
5PR5nxqMq+hj4kDT+7ZENFz175P5ETT7sH9tyGGRcf1c6sSZINF5tGXKaDbCP2vNO9rTnWnaXl8J
v/rnSocBTJgjzJN5nFqS6/5JANAaw1J2nYmIZrpZugez2CrRWxPu6vGmIjdhK0lWrp3QqTiuLSfi
yrBI+gbcgxgdM7uzul/mZhvE35UJc2llwN5VWeimR4cBYMpA25zLGhY+owkAeXdRXzsr2Rl0eSz1
xlea3gE2RhJ3XBoJzsbHQfiWTfCTf83JyqjSJWHJvdI45pjqtBmtl6Dyrx/W2l3i/ZEgNsEPQ5zn
XiaDhdkeYObsy990fqqTYzQDqihJU67pHLqvQF2BIJQTc56vRNPqvNAZl6I9mkGMGsPj9WVc2nA8
SmDA8Yr8skLCVvVqXRVVDR5T0N+a1QsJPkPjXk/2+Zw6qSyvu6YFp8KEtwLyyFHfZ3BL1mJg4OWe
skdKK4ep+1aWC1hTAYbcFHpXEX5edKJ3ozUWNMLG1TUICJqtnQKIEskCk1UpOp+bgD5Z7jHOjydq
SoqScFa5tvI425VD7CeFqX8d/eCIToQIu2bVowJLCyELLme5b+PPRTuoWioRs3o4wA8gNkXe+ILF
sqhAZJ/GEGOl9CYHCcYOGYzWMcLpO+vNWxIGueQKrUoExTOAXsCCoK9K2D2K2X1qAHcU5L+4O2+Z
Wyt7Zay8rtxeV/O124ok4v9EAaNxLmowiq5NStCs1vOuTfc1mAVtihBSImZVH07ECNfVDGjd9yPE
BJlvDh999FTFr9dXsrppqMlg8gOKFhcwaTuJjAaI/S/K7yHZdPSg2gGAoZgiLjENq4uB8VHRzgTr
IDb/RqDLGfUcixlbzBiddTdBo8BkzBL/vXo0J2L470+MdZaPmHLHxaR9jkS1O8X+rJlOV/4HU4qw
55/l8I09kQNKNIz9TSGnoRHG/VmvxRL+l+M/ESHcVCSqwwLFHXDchk80vo/t+2WS5FvWj//fVQh3
pjXsvqZckVst3UThTZ9u6xCcgEbpDNLnO1dXMSA52TLxGQEGx7GtDQjriwj8YCPvB1wwEea72Vte
x3J/WAyvNvsE/LrDLl3s/99+ilEDBsAFQx1CPsxrT74NxjZoZdUFiZZTcq4WIHyOU6uCjKyxPRbd
q53tMBkAWKLjYntPbZajphII0ULP7vzB2lByYLIE0qpuoLkYQDRkXCyx+0VX5yjSJkgZq8+gcOrZ
H7LHLAhdBsrc61ZoJT8Mp3QiS1D1SBvjiQ2QRbbapj/Ed+Udxqptph1bHHB5IHh46Hfsr9/OXCg6
sbBZcFAir2hksBY5yArmVf2mg4Mw/81kFpx/94XKn4jgAdmJlUjC7P9I+67muHWl21/EKubwCoYJ
GkmjYAW/sCxbZgYzGH79t6hbd3sGwxqUfR5OnQfvUg+IRqPRvXqtTrNDrMukUMX4GJUfmeMy+8ke
oHygC/x7pR51vqDFOU+shXGXK3mNBVVgAEqI+k5vGmLdSpvEczbar+t7tu4ef74eF2gtBjGVQceb
tpFA0Zz0EG8ZXeTfg/FRGi/XbV0yeOHpd7pVy485WVnWja3RxjAmT9vCl93kRXcj37pj+2YLHaZv
EnF85nd7aaNtmsfEq0SpmWgjOQdto4jJNfhw3bgxtgAwsPHVAERY0d7V6pap//DiOF0uF5aBNcya
SIc1leofuTVBHE7Vg6lRdte/q8hjvlBuJ98Vg0oV0Iv4rl3kN+GzQT0LsKc53Y69V5rbMsEdGm9D
WTRGtCzgyrngUaazMsZGtdC3h032wpx054zPRrjYxGy/k4LwKXXrRpCBCPZQ42JzGc5tHGUw2oMk
vgBfVT24IEtQ2/ehKEkxCMqzq1fBn7PPw04wJ1Vn8hJeaI9BIrBqNF31mEuWYFWiT8mFGFXqjJkV
MCOXP43Urbq91YeoAW7jwZ0c0oreD6JlcUEmyitI8GiwF06Y6Lkry2e1frrulstPvuYdXGhhdV6h
lAQT8/A0Th+aUMX0EjJ5Fk4uIMh2GJkpgwF77F7mSXpUnJRUSvwAikJ/Mo2bhN5XOWYFC1N04kSm
uUDS2GotpwlMm3r5ohX9IYXQmWVN+1xP9o0ju3NFSamYvjHKgvth3f+R5UPjHCPrX8Hg5LBTEIX0
WofLKJV0N5d/ymm8iYs5WPTkiia9BXeJoCa06itIIDAXhUcz+EnOw7aGUcExT5cTZwy+WQ8+VXQQ
TP1LcRCcK/+Z4Q623tuNk074pl3CgsK23WZI7lmieoX2GTsiTp6VNhS856TLy63KxMsv0Qs0RMPv
UkwWoQBzV9822wjUPDvcQHvI0irv6U6EDljdvxO73DLNptMY6C2Q9nUK6YrMdfpNB4J3eSZq+Qq1
7euncPWCPzGnnW+ebqQzxBzRzA7LFwngYfu1LaFtEkCx67qhtQh2WkfmjgQI42kpU/jlqGabOPKG
8qGft6i0+I5EIuhEjRgVvG5ybW2nJpefdHIU9CKq6jxBraDNfxf2jdT/Hrtv4Ah1Y0nzrpta27Xl
wbtIT2GWnJdkaXrWjdDUQjDLAisE6cV31T6EUxmoqmdHhsDaegP9xBznJEVpaVXfwlyNLMXSd3kM
4Uj7wQbKaHYOdulXxWdvmgKzay+S00XyvhLnnVUtEjgjEE3jhpXI2AFYMUVMeGsB5dTOcnOc7JtW
Yu65Q23JLYfvmezK8TETMRcvf4K/fJaauWqDSnhhxDs3gfZJH5k1YlZpl3esCh9xhwsuAZEJ7n6j
pVTZZdfgyq7CA8AQft2KHm+rH2oZRQXn7UIiwzk4Cj11QhfJQw0UCUr83sojSUVkk6sH9z8jFwNY
KE4ldjsiIFnT9H3unhPIcyYowo4frfSUJsqDDc7C66dp9dMBiYp2p+VgloXbHQqwgR222J1s+t44
R/3vaSzQ0zr5+9zWjDKdmLQkbYlpbm0nuY8z9NKjUvLDSVSPWD00aHSiew8sosarDZsxSwYQoWCP
QP9ALLU9TkO/bfRkU8eitta6P/xni5fX7q0xV6HvurgcMv3q9f/NDAuiqmBB/HUPBdbeSvAABQgf
g/Q5scG9039LRELal4yfeA2C8wxoboy8LCwI50cU7WDVZkAku9MDaDLCB2/8We5BMh4GxY6+Rptx
TzeTl+1Cku9FIODVcH5im4uvVGq7ydawxmmZqIny2I2LBMNlYwKBQcjqZPl2wCPmutevXFdgNMSE
NMjNgcy/ANlQI40x4wbQde4nzNMZ6LtIU3qSSDZ07UEIEDtIgIDAXagluPOVgQ3MLEwHYECj9/Wp
2Ej5HIQQvM2bedvpn+iY3xmoa6XTIpMuggCsrRNYIsCNFzYG/P/5xpqzPNAhBaBG76GjpuUq9ZUh
c0iflZ2Lc0Q9OQZt5PWPu3I0oFSHLVXRqUDM57yJQnqvA9QYXmvFOxqBB4WimNH//fioemaGcxyI
B05zaSHlAMqyUQui9xEZRBN2l/IT4Kk5XQx3Ec+ZM0fRchEb98Vdft8FDkn8Iw3A0DdDh2kppLUf
7BYULIaIbHElNGO4D4MWgDlgsvOrxndyN6u0p1OooPeXh1B1ceaPYQJjzvW9WsHkQrYAsqzowi4S
OXwXgc1GaxY9GnHmpB8LBuwXrHU3UI6ke2maUD0YpSPKbtaNglTOVef0B8g9gBIzWUaSCGpM6d+T
IS4/CXMBYFoC0QTfZ68mVS5GDetmxk+jfsqizINcELx3gkSsI7j/1pz11Bh3P/XocsuVCWNQaAI+
SjImVzUbg0jx9HH9U69c7lgWGsV4uOE78zGH1qjFOC38tZlY5uYxXjd5kkieMkm7ekqMoMkdhYB8
77Mby+frtleC7JkXL6524kqUmbWZLJ0CYzoqqquyh659VLND3OyoqJEjssVFvJzVyjy2sBWNw4H2
JmnS1tVZ67M0PqbMgcQfE2ziSpgDtwHqzsAEgaTb4pbHHLCS9ia4ibB9xwqc43GdBwDuPLWANJiW
aB5gxWcAugYlF9DsYFOwuJiAqnCu2+PCS9THftm0P7VudE1JFnTEVs1AlAUnAVH0Ar+1dEtxEEBJ
xNLqjTIJ2pPN0RFe/ithBsXOBcCwCB7A1LlvWIlZGHoMFhsophq+XWcgj82zt6EboAQP2uoihHh5
ar6WuKQJm83bMCo0InczJDTC2tllrSHKg9f282vYGB/XAHstdygLo1KSuQYzANOguAlYQDbfGZ2r
ZOBiFZyMlRQLmSIatctLUkaj/nz1FKWjuM1SyJwMvXKb9lEICc9uABVMFg7gnpE6EWL5UrhrebVi
wgxQawO6J1/a3yeHEbA2GqcRJEKShtS+RVC+sQh7fys3BcF0wq9yY6HTnrtw58Ps7o1f01ZUp17b
cwscTQuYGbO5fNYPpuVS0TX8hGYGUqpXU5L26ev1mLPmvqc2uE2MIEzLdAM2QntuNsCIKTu1jT+s
ohUVkNbcBTo75kLtCRwtH1kZU+uWLe7igBd/cKChTDsTMqa0UVwMgICjz/wnk8uDFnU/HE++9BeP
VoQp8aJwxzFw+j3GFfG/7xMYRypRy2utAoHJ5j+2uERHT0yWmjpsTegVFjHECVOwA7tQE+9mT9Me
JhQHGsm/vnuXUiELR/aJVS7ImWAELNsRYr9DkS2vj9FKb1WlbL+HoT3d2l2i3SuhaXyGw2hXQdT1
oGvITTncRbLCIAuTU2+eVQUDhdIo7xyFNQxs2C3kiyutV8AgITnKz7iNTH9IIqj/dUOKdD9XtWob
Zkn0Lab6BNVrqYsh98uM79eXd3EAUKxC4g+fAfYIjFqLS52cQagag8QqKrE6WXu1pvahRTj/exMq
uKPA/AlNXZNHucnj0I/gCsZlVPUmJsQwFydFIqWIC9fHOnTsEviI8eQFU+v5OprEKivAf6GFk8vE
Hp412oHq8FHSNXfWBMXnr7cKV8lZBHcWxXAN7Ng8pw8oZ5mh9YAzaAEK3uFO8fCwIKP/U/GgMRf0
D5Gv7UGFJkEFyybpPt1hhtQvtkh0duPN5NNNT3r/ST3UT9QVPelW0o7TH8fTAGlKOUjSgrWYDQxT
ak+9s8OPjPXNYN1SJoBWr8W2ky/B1yBBsm440vIloA+mqmSQGvlTGWr7sZeS/P26H13cUNhizFdi
SB5koHhRca6ahAVzJtCtuoP9ZIa/JcUr5mM/vvy9FczmIYNSQXEKwppzRwItE2BEi+SRHI0Pqfah
l+NtRW3AR2bRk2OJHGdutBSKIfcM8CfApoC0nZuqdQxyUgummrb2xn7PNJz4rVNuJf1GMdxx9k0T
w1fDe2rdFKLbd+1rosqBa8KAD4Pv69y400O0AQyq0AukYDSxNpa9W5jCExSlrn/QtZfVmUNyYbsq
ZsssFoc0H5rYV25U34ZYIZgdQREe0LvQl73f102KvJJb24RFlHW2nM/osdN3lbIJRQTXK/w8OPl/
YgCfausG+PjbATasp7fEn3fMy76rbnx/UNzjvD2GEKYj+iEJND8Krq9O+EE5FzVmBw6jwnT/23qe
39j9B9pCGzRS9sdiM4LzTrCD658TDwuMceLY8bFVrTQUBnqkFbnxe6RH8CkKp9dWTYDPfGGmspDh
c2e7d8o0GRrk3rIxgTVZJqgC+Fkl4t1doSrCrmGgAY6POhCIos69Xs37TO2/PCMpyTTpHxH9WfT5
QW0Rkaf8V6NYrqKnrlFk2xkDIlGWHAW7t5g4O/XIJ05zem73slzulEZbnBPgXx9jIq8yJOwCA6zQ
SHZTkNEZ+pPc2DmR5eRmNBLp3QKLdKH0po8n8l+rDi4/BwUxxDooZ+Ahd/5FZHDNZ9qS96faZ6f4
Axhm63lr9u71ZV+EG84MFwSgaVIPSgUzWXkXpl4V3vYpdsAQzHmtbzBGIEGYBbkhaEWeL6cf8ixp
66xwo8xKAwa8Uuqkh3Sanp3+Nab5bZP3bg3+9t6UAprPO0N9u77SS82qZaknP2G5oE9TKiWNo0LH
T7AiL362K5LGJP89+bV/r0rkdfCiJ2Ui7c7ZsYGkggv5Ig9ajC+3F1iTIPTMj7OwqC3w2ECO3OnA
Kr/A2chYbprkVzEIXuUiS0tmebJM8Cdg0m3JxpvO8JzsTcbRaa1yn/TDrgoHwcZe5KnLuhbtMdQB
gZ3j1yVFE8MUErJwzIuOpMjGyWt6XSRpsRaG9OVCBpcMKlMXh2FKdEzJU3y92kuzbyNaDfLsCfxj
BaiBQQwZI0c2SDDA8H/+4eq5s/RaQnEG6rJDuR+nl94Omvlgo5MGfLRieVb4KLC5lhSe2lyO58lm
RUmICQAHNlU8c0sMBiPMVD+YdqeFQa16s3kf1+6EKCS91aoLTl1Syl5X7Mxy54AB9PqvWb07UdRc
6n9LIZA/pA5tl8GvRRKvvIkcYuif4fgAZJ0UkkFFboeKsq9gzqO5N7IbrfRCm8T1vu/9anjPIe+T
Cm7UteCk4/mAbA+7flH7dcYSJZ+8h3qe/Dm3b5VpoQlju7oiQqfpq5agGaYvvRbzoiVgOWEUNyYs
tX7ulVt9g9QhULz8wFTCtkbwNhAlsO4T4txJpN30jACz477HvuYWYPsZbxQ/29E7G1AGsu3eJiQY
7GXehOSh8sLb2H+5vlNr5wEvKsyNLPwwF0+3Pmvb0dAHpG54ucJz5uRo/0MDEfc+cuCFwwEZKXcB
tYld9kkNZ6ATqG8MCN2VylZSWkFgXKk6Q4YK5w1MvZiP4xmNhiwvoxx0/pgSoOBKmQdFvmfoCe0b
uS48renkB9ar/b6YOtl0pyKmr9e/5VoHxTQwiIX3Nn4EKoznZ1Ce27ApJ/yCKt6o8p41fuzcUskt
6k2Ue3adbxp5b1ZgXtZ/hrYf6++oSof9MREB7dbanGe/hItAWRolUTrCC7MXMAvOXvNRe6DbdT/7
TQZQxy4+GMfYt/1+a96JUBBrJwAlqgUrZi1yvdx2G/UMXhsbtiX0GhRjC4KjJHpxZkFdY81zkdCg
dbeU9ZSLEDPk9aQAZQoCK2XTjEpgt7E/hZov2NS1YI4RPgVs5pgOuuA4iQyTtcOXuufk5Mwvhtj4
LbGmz0AIrqZh4CR9CILVunvMUVi1EPGkRCdUsTQRwGC1PIbZUpyhZXj2on6NJE5qUDHGl90CP9ZD
qBLa5UYTSAG0vzVBGrv2fU9rt1w+p6Rdb4WLWDVklx3tOy1AtyZqbK5dWqc2uGQ9k/uqjuclLEfe
jPIwBD9ztNnKAOThUJa4vpNrCzIgubMQy0MOh0duYnwxmc0ep1OqdxF7l8NNIYr+a+s5NcElhnWl
TWg7wESNt6EUHmbTT2YP+G8M0trougt8c3VFJ/GGO2lanWmt3SzmmOrqhXMbj4Y/JbMgt1hd1YkZ
zhP6ujbrrsYuoSMKHJ/VNIRKr2b77Ei7SqSEsZrfnwZRzifUKFFnfYA1lCm7/G2G6FhcfEN6H1ev
ne2XJap/n3K9A5xAkLWs5bunZfzl309SKDBIWFJEcRfmz215Z3b343wrp/fJ03U/XPucp2Y4Jyns
oW4rGQsMs6eo1QkoNVvdw5TjrG+Q2AsWtXYrohELkJAKLJfuLNH6ZFE6G6kasRFJ/BsoLu2YqO/p
PnycIhL+gzeis47AryL9uRh/b4zOxBAJLMnGjZ1uchUCav/wxjwxwQ++q5PW1EO97NDwOg+/VPB0
Nm7RbK5v0NpL5NQKd6zURM20fsBCOpDtqH1LJiZ4IawdXBQGQVkHYoelZn6+KRB1RCPHgJgz1Q7G
SEkxe6YmWMXaxn81ivEsw4OKH1FyRmB1WtVEIjqhW7OZMahZxD0BIT4Zq01HMy8dBB6wekGd2uQS
IJNmiokLEyE2wvAVPXRRQzp2IxfBMLltdAfQSjMIHHz5Vly1BbR/4Ik1oNoGMktut6QuSpuYoi+g
qpg8BBrOKT7TaSRz86GF2+ue8dUjvTT2JZcJhik8Jc43LsmzqE+aEA0qV3fZ06CToiATlI9fkptu
pwUFeEjpo5OTEcL2R2fnbHpKHM8kqa+3rqgUsFYnxNr/+znmkrucHG6zDDPaSFg7Pdgb06XPkZ/d
hltwA8Y32j55kh+vr19okPvY0TDVVZli/YlJ7F0CWsDoAcxvMDW+hG6+qza/BBaXcH/li5vq+RLn
oQg1lsHiAIg+kUjmjvs0OM7ov1CM/ImUZtdermeflLt+4n4Y7KKGvc7rDtphZq5DMlISeq+78o/y
LiKvZuPdYYtj0DIinAaCBa9En7MfwJ0hilF+EM5+/YD2tlUD+JgZ/Iz2r2g0hRbQCCDvFRForvg1
Oi4opy2yUAhJPDLCiPKeWgzQxN5Y8KuhZ9qMTJnPLBOD3b/sFN1m461CVcuBaKuuBOj2kQzsgul8
W6DQ2rdbfTw41lMn70z7MeopCDVyz2qDQsSncHnel58K5VNQKqCjz8dOOXGmai7wU/PWT4ZHpXhH
lYXJKCaMn9e34mIngF9aiDXwvgCJx0XhtHWk2WxjiKz2JSjW6lnvCBRlRfQdF3fBYsUxll4jbs6L
+AVh5cqkCbAvYCOb923ZfhsdFbPN1Pz298tBV00FsBvUCijMnJ8kpnUhIH54MMlx9KNA0XlWI8H9
fJHaYC0LAB4oAYCToGJ8bgIKUVqO0iSahdX7pD11M5CX6FyA9JcmL4YpuG7Wvhz6EqjqgNlWha7G
uTWNVlM2Gw3azknzYijRwY6bFyeqBGXQi/csGpLADMLQMsoMsOe5mSLvbAcBqEO+9tucfCd5Ntt9
Lur5XDobrCB7wj2GwgHgKudWDKu1nXhKO+hNxJqvV2bk6VMi+mSrazmxwmWD4A+EfGOedeDptr2i
tzfqotIkLd0QQRy7dIVlPZCVBn8Qck/eFcq8SDSFwRLKgCjpLmydYfGjQ8/euZdiEZu1yNry7ycX
4Qy2NCA+c4gINN0NEDKfuQVkY8WULgCuZYJamJmQwnFED9j17/lnlZwL9hlELZ0Iq2ymp6pQSNJD
sm9G7qsJTtZFNrd0xReCcABk0cqxuJOlW6yHGiEgD9QOidlZeAeBrU2V/AwxGYUn0Gs67qDl2+sx
Y+27ovKxIFS/Tjbn+3WiR5nSwPe78Q5pRtw8RcouKj7iagLY0RIs8jJ//FrlH3Pc3VfSTmUygznI
yfqZcWfRFGXqbagdjeFbkgRF7yJv/d+WyB08VqFRkOewGXVfU0+0QfZm3JmRL1sPtuht8dVKPctn
vpYICKIMSTkQ53LmxhEUS7YBTLqTfDNktAg3rbTLwNWbagdFReQEzMT2LITM68u8LAlyhvmjP9Sh
CZmxzmUhPcjN99T+UVbfaql1gdNHcRLnQ5N2U5eRHrq2DpKc0gCfbqFt2rgkjtMHYZV6MtUCE2iT
6z/uMpIv3v3no3De3dUt6EokePeM54EaPlLzLRXRal/kDcv6wUcOFNsCIuLrhU3TmGEzwYYUdw2G
nCnK7/HACDPz3p96eocnlKiDdtkp5IxycYkV1gyZuqpzJ6v8lo7DBvJFXkUHkiSY4gOalKHDldbv
FRrBqfFby+ZbXfmWyxLRLOZRY/J0bT40Id1c/+DrbnjyNbjAJZtRPyJp6lxtRDlaelX7LWObfPqp
A1NEBz+qbq1iz/rddburGw26UUjwAlmFDtF5nKZpPcapsnyPkW4NC+T7drQFUly0vIui7dd3B8oA
0R10WDzNiYOaIjqNONSsmdwQytezAY4HgE1BBQiuS/VZj0uPWdnDNMcC22sX+SLT9v9NczFMH8Ce
5iwxrDfZPqnrnWaILoP1r/jHBBdDKKQv+yrD5jndGIyNjhACMWNd+aeQcbIULmQMJpXVdMJSajzj
vWyLdtXvZIt+xqHZ0i213aP6BAXBgSBF3k6Ct6ZokZyrVLSLhhwAZTfJRq8FAXFutv4wFQK+jNWL
9WSN3Am1wra32uVitZOdMQd2+ejg6skOaY/p6G2fPfzLAfizdfy56xwNLSJ80lzx2uHWNA/m+Ou6
CYED8kWBNA0Hp1KQC0nl86jdC3PI1b+PJ9ECxARej38rai3Ib+x5WQK975qn2vmXnAMqY2i6gDYR
NNTnMcIsWGnlLWJEJ2eHITOJpqRPRvVs6tW2MfMbNrYf17/Y8hcv7uQTi5wP1IUp144Ki+aEfrg7
Scda2hrlr7ATONuqT58Y4nZ/cGTIGU0wFNv3fWtgVo0k498DZRcAJUCyIJgGkJK/6LJhllJdqxGA
BlxvRT7u5CkvSSy/yVPtdrMs2K+1HBg4qwVdJIPiktc10vsyDMuiWRa1bfVXW/FMJ+iY4OZY9uBi
j2xoe8AhwFR7ofGBikhkm/h0kZl7TQdcTV7j7m5BZLVFzYRIojHoVaf4Y9Dhamsx2C6SYoDButzY
6l3T+F35KUM1QsTrITLE19Qku47GelmZVCO196DMm2UfquI6swBi8/VU5T8iqDTQ6AeTMGoAnP8V
1hRFU9wh5aMkdtGL3psQoYPUZrJNCFR6d8btENyl+/dj6Dlu//bU3vRefmNs6oASfHIXNWTBkbic
EcFVffKb+PHiSh6aRjNBuznfv0l+tNe23U35kL9qtxXUqtLXZDf7D5lMjGN9E3noW4yiGZzLquby
E5bhGyBiIbfCUwplTUW1wulbd0Jta69tRi/2wMvI3M7HQM5RI+pGJKh9WWfkbKrnUW7KQ9aYNmx+
RLOrHMZX+Tgd5bfae6culP5cDOl68V6/wVffisSTL2lIOOPcs25wtNRxKMOC9wtEpcSEupttJHcI
hqOxwTP2kN/ZgS3I8lefIKffmUuNIjxvwyqDWfS6vNo3SLnPMuK47c9D/azf20TyzFvLkz11I5q9
/sJeXLj+yR5zOVM31YM8gZ/ZxTBHMJMX634MPh5N0kNTBySmR/necbWNDvWn7PWpD5ChizhnVx8D
p8vn0ilGu2YwQ/wE9VZT4GKd/ziTMZDcr6NHg+Kt2lh7DVJQ16+39e8OqoBlwBajX3w2jOGkqY0Y
vrtFUrhW62MQirA3DcpwVpC41U06AYWU1m4RhGjTCNLItXwBwjT/Wed3vc0xtGjDeqjqRGe+6kz/
YAHynzjDGHHBhC/nzpWUJ3DnsXVzsHYC1Oumwqr8Ehl599GBX7JUfD6o0HDuo9B8SBMZJtqGKF69
RZDuPuA5Nz/pS0U+o130DOHuHTQUXmzRB1y7YE9tc36jt4o2KyFsOxlzo8GNqBejdCCJOmmrfgLI
GyTiAZ/CwAD3HU3odmU1JlpdrSfzTxCALaPgPyAh7BoPOTEaN3GZW76jQDKQaSOMSmvZ0al5zlGG
OkkKc1y+MSTYfo5v2W3aEMxLRYyg5+9mPzQ8NIr7X4LTsfZWBCMvVgxqELRkuXwz7Vga1oOGz6u8
WGCeyD5N68Cy50x9ScHMm+2ZiIRz9c47NcklnFaiDTFLYbJJSPbAtpjgu6ceval22XaAoqZGlDuQ
rzA3JUtnLfVBwRN/Q//h+tJXnNrA2xjzYSjR4r3KZR5h0xbxCMlbdzS/lZDoK+4rfYOaog2YQF/f
26LMdGWDUdj+ol/BjJ/FSyao6mRTU6kbF4A8thkdYH30MGV4COUiwOdK0LEhua1BsW0ZPuXBPqD2
Tpgut42LxnFgV9OPWZcF2dTqak5McJtIE4ZU24AJpa1BEjx73XDPRBK9K2cfNPxLWwjZ9TLLc54m
mHWfakkFIzO4s8oo83ssJwuK8P26K6yVXmEIhTFQTaGezb/qIqXQWqnvGqhl7Eekh+BfAMutFpJI
AphtZ+e3Vfx03ebaHtkgxgflA0ZCMLVxvrYIxAdpxvrGbe0ioGG1Q9E+uG5irc6FZf2xwaVZsxGb
NM9gI6uAFJF9PL9BMF+RTguazpsnEs1e3IG/WMCOvOYcgLpCRBpQUDxYuFBaObRKHBt4B226C8PP
ZHwq+9/X17bqGmCuU7BnBkYCOBPQO5zAOASl7a56rsGnEGk/rTzFDfty3c76Uv7Y4cJyTBO09DrY
AdFBpt3p/Z3SuddNXIK+sEc2wLsoi0N5G1q8564ggftnDOXF+4ryYU7DZTK2fGlmrQdiW4+2UzTP
AM9W9FAq8a5xtHcHc7ceiLNFyiSXAO6vnwK6AxVtFtz03GdVdKqFSjY2LsvHKCetY7UvQxlHRysf
q5+TTkfVTYfKKggopjKPtdS+i7MYc6+9lNUuAhrd4o+XG5qBOYnUyEsOo90OFmkcMypJMs/HyMF4
bCJV4waq1PWhiqPuGwRFTKh9DxVmo+TISI71ELUPsWRmT7Yzd343qd1OHifrJXEwaOPFetI/JGGm
wIsbMqpj6sadmt6XEJaH6HQ12UStWRKU2VT+HmIJLycoW8p+BNz6UaE1ns+10qt7te+hy3l9P78g
3Vy6hLFDAO6BuNctm8fJDFI3T3YzNS41Jdcuv+E7++VYBLMzb1tbIdqk7ZFQfUTGb7nunuxJJbGa
vuLW8AoD0ArAJ2nzPVvk19sBCGIFLTUm6Ouu+DUg6SBCQI14kXvnfC4HEkKuDWy02iU3A2AWJZQT
R+v1+qdYuWPPrCyn+KQzmcw27Q0ZVpy2Gu50cObHJLYB3CSymcw7mbbZYyY7m8gC5KMah+N18ytB
wgHbDS75Rd4HfnduXleUVKYSYl+XyqScmKsPT5rtT63AzkoR48wOd2qk0NamscDVbjcgV54DCM5i
KN6rhyfGRAyMKxuHYAExDRSD5Ms0FcMMZSTbCEhAbRxyBYwLEj2EUfQP9zvcF4NmGF3AoeDyQmOM
CrNK58aNe+u+kpkH/HeMURYhLclKAup8TSODXNW2LqaE51oZmAVCIndMWRRYSh0GbDIB2Aci56mJ
kA3PESRR1VwZiGm31Fd7Gj3/b37CBXkKVADrsgbftEgI5EMJNGvyAuyCgnLPqj8qwKyZiI5oLHN3
fh85naa28BOtiz0ovTTGbaXbxFIERck1fwSOAqQ10KpZHhXnfh+HY5Wny7FrStRAtae0guSrE7Dh
2xhNwd9/u1Nb/BkLYzywJ9iSnL3TbIy4u5Wh2mZJu3+wg6YZXimogQItdL4m6PwY5hzBT5JYtR+A
NO+IIbXKb8cES/RsGvTbdXsr+Zmj4OEJ5XNMWMg8Kxcds2TGHB5CV4E5Nm14LAZR9W/lKJ+Z4KIj
6/TamRzcEwMoR1NNCRzIHnas/YdQDwoMjEwiFcMoLPflosRWymk5ynrz0WAifgyfUunz+tdSlhB3
ceedGOHcoIhiowXwtHFr66uZJGdQH3ij8k5Rvmn5xrBB8cfcobvrnQ2Q89etr5TH8SHxkAPXPfDE
/LmawWpEAU7DO8FsoRqxHVogJqO7DBXe2GuZiExt7VYDUyzwdyiI4IZf/v3kVisY2EqmZnH5atiF
qb5RxvE7gCI3ZcQOug7OgVnfGdrwcn2Vax650FFBuBJwPITKc7NVGEmZ2WKV6dhuOrW8w5Tu30f9
ZVDtPxNcIMxZWmjm4iqGnDwwuXhMQYbeYYrj+krWHB+7pSA6Ick0eB5KFOSy2eopHo8Q+5jLOVCr
eecUk8CMteYXeNYhuzGg04wx8PMvVlsoM6t62bh9rNQlyR1sGGlAFeTJRdYYAYsNM7BZPT7ZfcXu
qjzPvFytQ/xHEn4kSeSkm6CLFbcqRIK72iLdCPZI2WikyW3iNDsaUq7dSqjq+kOZh/dql8YjCWV5
PITMmvc60MKv46ymmDp3wvq1C53Ct2MFdBeYF0gOQ9vMD44+VM9t6sx7Bh4sj3XVbBMUgyyMss6Q
UEMVqEpTkJ1qhUEiVGx+akYeMR9ie+DSoIrjRWMcHiGNUeOeVK0hyPWRukals41Wj2BoVzEogz5R
fGyYlgQy7tidRMNdVkrqzpIMf7aUEvTUdujNQ+UAeudM9yD1mDGRIekHo8YTksR5XxZ+r9T2TNqB
2j+LUde209zOL1NjKgUZrLQ6ajOa/iQf4w5U+inNfduI2fOYj8qmr4vsXYoSBcLLiQkgFdKmUJB6
rz3kARJDQoFAh1FX/lWtOlJLcwsZnwz+00MS1tVdPzTdDowr+gvgemFKGtqPXiWN9p1i9yklYzqJ
5FjX73nUlFCyQIzgZz5rNqV1Vy0POhSWWP+7AXOTbvhj+Pv6ORLZ4YJuU9Ki0jCR5CpqHjhmDU7k
8CXN7f3gzLH7v9nizlJU1FObW6jFGE74YeIdRSIgidomt8lQWo/Xja2FutNt5BaWo4tXDQa2EQs5
jJn1mNF+c93EWhBfplBQw4K8OhiwzmPDgDcjlB7x7aituHMP8rkSwyExOK6gz/JRYvglTO1dZYoa
xmu5GYhGUJvDewSC51xi7TiDxLQlB6TKAYrDpRQRFQXONN+iGSg4Dmv+cWqLK9IVfToWFsNnrKwa
BCB9XgSSKT93ed08AuCtCW6PNXMY/v7P7bnbYwIzSY1p0SUVzDzo1Tdm5lfqcxiL1rW2d6eGuL0r
od+c9zoMZRgfsvoRSP2GyM7LrKG/k2THoqnI1NaCqtbl8sA9ufSQVJxrsBtwJ0BOLNWySzSKRrt4
tauObdXEbnxrMA0w/4Qi1YnLSxLmwCIAMVJ0rcDhd+6g4A1N7NpBUUVOcR/0dUb9UFGRVnX6359t
kOnpwJygBIp6HQ9XTnCbOLHc1K6iVZu4oT5lbDcm1hZsb4Jk9PJkw5RhLsWlRUyRbyUBlWGxtoUp
G3S+hTVuYqsVXPtrHw7ID8DV8aIEypTLd8NYkmtTozUIg3OFgDLklxVLvafO1uf1ELJy26BMYgGA
b4H8bXltnW8RhtiUqmoGzJYz6ur/R9p37Uauc80+kQDlcEuljm7ndCN47BkFKmfp6f+Sz8Geblpo
Yu9vbg1M9aIWF8kVqsRu36dIsvbBthQNHwm9GypXO4mWnhSYXxzsxYrLCzemvnGKLdPQ+HRs44nU
F10SGXNly8HktsHsFm26lbLe06v6OOjRdsmyZVBlyDINeuBRwlnln3EM+GD1wgGnIYHECmjXXd4q
lSJW0OieEzyYQS+tDP1NOIIES00EDEwbneReN3rty55haksu4ezi3Qk9nLKXKjuKHKsz3kWdkjxF
nuw6zNpGh+gKZvmQZ1EwYnEJg5AJtaFArqDPbPniMH5WGOTX5nqDLL53HWolRY9hEVSmIXC9PCZY
Zqi4tlJ11pQKwgyynecWMtiqE+YorsZoOhQjYnaVk/XPNBTtvucpJf4MpJfojKXmmClhWAG96UbD
zbIiIGqMPohSrQ5RjEuu2CunKShVe24lkeNBq9vHlBZhWJQI8MRmNmoManTDGjS4UJTc6loykKEG
zWZQfUiTvEsCxe/Qi9hFFgi/B4PDoLD2kRd5HbyL8W5EUubyI+dI0EL9xkDOWtWPQzPel+F8L4Ro
Qpmtt+sfec1tz6C+1+HMbSeQrVAMOQGqLSHVNeXZKen1yNZrNeCsqboSFUzMSaDoh3VF5ezSKnlq
TSUE+aaNFnBXqcq3QdU+r1vzPTvLRh4LY3IGXtw6GqmYz5a1WjxPVIYcpLmtVEes9vP01dFNmiok
b16jVt/r4dNUboPxoZK+EguaKulRKL1s3hi5r062Nrtl6GulN/BoDn5+VYxfo7qKnBcqKihiXNoP
OpdQLXpIG0uVI0sz6ZC8meTPxOJcUFdx0FCDCz56uXFCX+KMVq/09bdecxoQbVpoDDuSKjs11//1
vRsWwSQEe8zcSqywQIT0dTAsesDTnJN2vjfU1yk4jdnH9a/603FkrBiSKCYqFqbMwlgLD44ZgB++
HVId+r+tbgcBl1ZwbdmwE8DhIaE0KLPdrU0noGS8KDH15ZjuLSTnj0Ut6448RM/hNPBIcX5uPJD6
Y3INZzQor37kDCUU1cYZb0C7hoDQ2Ha+BooSvTD8f792FsTUl1QDKj7sUyIqW4WmOTRjRmOTBV9y
+nr9/1+i8OWGgxlgO4Mty5wI28EEkXtkxLMe7Yeao5QkwNQ18vAoY5NE3ard7+toa55wjrb8/Sxa
SVIQKykFWjwgM4Bcrp4aznWIn8cODDJxR0PyB4wk7C6tLAUlzWKEqEqn3Aip6UrFmzXeG/KzjNkF
onW/8HLn0XJdB/0huqOkZqVr7QBZVmHTdF6k+RPaiMbMj/XYhiIPKXmaOyvuJysWOrIWajdMnjLB
yMS0h9VD8s8u0SNhzZ4wiw7lipeuoIDODSUUZPrRhsymd4NxKCaMHFegr8wcvRhtwxRs3MlseUpe
pkR/7ItnpKkcGtyhLfZzEss9dGFRRXYqmatHuzzMGVe9+DHL38+cpxkgChIsd2/LuhNmhPnWDcPY
oTgCSWu+5F2x72nlWrPgpsNxHCdOGFtZDMzqIc+Nww9zy2znAerAapQUI5r5QvMR77UQFBZovqNN
yru5/bz/Qm8FBE+g0rFMcOoxJ0AB6vpYUEM0BkwqOsMEzOeXs3hbGeGnpncnaFganOrRSuMU3oPg
XcAwJxjLMH1wubiSVefmYCCtlB/k9xn0A7H7+ZY4LZRKqB15tSuTHKRWTwPRyB0v6b3SwIk6IPSv
UDUFrT387RJdNYVIk4elYQXsjjUJb/LbGbCO5obH3laeFUwO+tFN9rihRPCuB4yVFgl8TtmCj+PQ
QM6GWe1w0EdBKZB9ko/lQSHmztxS+6V4LbbU41G5rINB1maRCcDTjiUPGZWgU+MW6yw8oDF7Y9kL
7WyGTuzcLjZcGouVLaNBMegfNCbeRqkRzroF0ypX34U7gUSn1ImhXHt6U/c579m2cunGSp7BMU5k
WGklST2Mm+5qp+wJ1B2IAbICHzJQnKvLSlHoEmu5DpxFA11KsFW/26p2nftr3FO/e61edTQ0Ct54
4t39fopho1J3bhrjoZIKbRBjMa19xVDjh7HHfOOuwMuclCR8aP366Y5XwlvpZL/EZF5QuaqYgwRN
Otu8yzYoNqFxfbKjg0U8JSMVupxVb/RBcCh6uf/M2RRLwokJtqgii3g4gvJX+VEQGlDPaKYa2NKn
9UU/vOAo2yDI8HCwzrtiy/2cKyHvAo/xVC3uRFoun1M94n1/GqBckWCtKzv0Z2QxT4ODsaijafPm
NVdO7gtcxmVb6CFlQgXczi49aKP9utd8UeS767p9qJphQg1TRGyESyW5jCQLJeZmJ/vd7+yooE9d
IBhLtmu3/4i3H9Gu24P7g/Mdl3X7+R3/4jI+ZOWKkqjJQg/0Sj+Q0gA71QGlWleyRzdPydMdj614
FRAjUmAMQvkSBb/Lfam1ipbLi+MMwnzQDXHf5pV73ShlNaydYTDO0s9oNs5jHBcLWZB1aNyTtJ3s
0/1r4ATe6EBT60beHuOn3zqZ3gYnIqHnR/vYUW+sxyfe8MXiIT9WGIUhE6XAhQKVuYkNsRabiSxj
pxSP5XSfQuaOtztWnjZI9+G2hwFXlGfZO+2smbQKqFbbKL45SEsv4+xqcAx73lG4CgS1LORql+Ip
m0EVikQqaK6ioTPCBEu8gYjtm0q0Ox3lwoE0DqpAxHDm247HZLp6dOCKiec1+hUxB8Dsw0ituqqZ
RLTqeL25KW/Bt2S7+knwY5Fj5KqNZ0jL388Ojhh9OFI2Aqlye9UGcxvJeYJgqxAgkEYCE6QtOrsH
4i7tMWKL71X1TxGIswJlU8Vbk3dzWYUxUHxGvRSXCfYuUedIVPcTPC8UDnp+L1ebObanfHN9t60e
Q0hjYTejiLn08V8uGDUztQkMHUff5+gMGHWhvuFCZGhrHqKUzG67i8jNQIpNcDS2Mod7dm134d2B
tmkRKSGwkV2CW1NUjpUBjzTM7nbSzU3XWl488HgS1o38i6Mw6d9slrKqG4Ez7eTM6RW7BJurLfmI
kfeDb7mzBhEaF1a6Eer1tjW5sgMNHc5SL1dNNpagvKwvCQwU8NgnRpfHkUQLOI5+bD7A9oRH1yGG
5sP0aXj1JvpQZqK81274KG5Su/yMPYsng7bqU3hxYGjD0kBqz4RvGqqZHE34Bdm8HcY7I8DkJBS9
oI143VQeDhPCp6wypyICTpApXgQqQHjYU5dk4GyeOGWhtSMeKYF/TGJCS0w1tB90gJqE+qhLgTdo
llOgLUqW+uda/0zr0islzoNq9X56jsrsGqHNlbmvgTr3kAPHMJ78e5JIVeG9WKCPaFtEaHhw21a2
TRmiVu715V05hcEUiZEtbSEeQ8/C5bapcefPkzyAIxkJeIha0vDaIVY+IEiIMdKERjZk3Nhu7gxl
J7ybhKXWHJFJJ7PxlqQP3HaetXVE+guzYcvBIEIn69KSUg4lRerixs5S8HuXJ3UbeNpR/Grd3i3t
6Chzh/p+do2i7HSGyHw5Q54WjUUgfhON2/LtcGs1pMMabup/rc8Jeq1zLOZZ0S98E8WCFVfgQAPH
MZKJ1z1hJYBeIDAXQLlv5jYLgVBaWw2k/ELj5K1zHWOl0nRpBhOls3LUu9qKGlv09bvI6dzEEVJ3
cB4m3/jiYK1+HmiZQntnKV6zs3Rz1qRiXUAPUvrEVxHInBEcRCOpff04v3HAVm6auNVhYA9QaKhg
K6FjrFdlqKWYLPWtk+jOe9BS2+AZh4IpSXxcIq7jrW3bczjG9SqlVAYtyzFv2StOk/S2ZPI+1fK9
mSPmwiLG42ig5rMigzzQqJzhTvVBQZR4tbGo4Djg2Gpd5W55kpSkOMR/tMfr9q0MhMNRztaT8cYx
HCAGlQO9szGw4dKbX70n2mgwc8SH4gsd4b+vA648uy7wGMcUxk4EAwAWdLBu49TF+JWskIQGJOcp
m60h6UjJgoZaRo+jtXzas2ulMo6I9mKBye9sX2OoJEAK9KuInZZHlboyTLpQGv5FYiKiLMjVLMhA
0o8JBD13uq+5p9uTWJJyM5LQT8lOJmIHGmKoGV9fztWNfo7NOOhc14bcWsAu7noiYcI8OFG/d/90
BuENlq856jkU46gQoZLTISqh+/qeH6JTuxGOwl2zuW4Q76sx/th2GSgOC9hj4RQbJJDOorLpNK0z
zCNn7VZGd76pKFGNhr48KjmMQa3RyrFEq8Wg2WvsNkSuSiXUHbf15i3yilfrKD9G99M+QZKA/qIT
J7is5bDgOMY/P4AxNqryprbAkW2b6EIN69cKXNwCmYpPsGEtwi3Dp6p+zs0NKseKhv47GeoqvEVY
/6p/fwOzIcHECUVDcVmEY7Kd7nRf2pv+uNe34le27QmEHbwecoCBJ+1qEnuGn9uRP54s8mxseZyN
a9H2bD1YPp8qqztxmvBbZqsF48mdWnCa1r6zOmywhdQZZjCRCoFWHPPJaR1XcyzWjd0jLYErDNRZ
u5sId5gwQlZU3cROt5lvRS4pw1qaGUO6f4GZT50LoBBtRgDPYOjainjrivaM7VotMT4uCY+ba+02
eI7HfFZBLHJaZ8BrJUgZonJRB0SWQGdvudc37PIfXVlRVqLRFKamoya+mTjZhmQ3wV6Nd0uBHMVx
TfWU6PM63uqJdWYZ25GAFq8k6SHQbL+HO5TafuMEwa6dbVx6HRFsDyYvTvAsXK4kZwdJUQhSH+qw
sEs2eenUKuo+XqbZkkDK7A9YX68buHY/PLePefCZmkg1rV08pSOt6Iz1r7C9vQ6xltw590aDORs1
jMJ3mgSM5CDa3e/gMd0L7wnRb5T/UBa9QGLOxqYFiVYrYfFazLeOz5l0A2URjjUcXzeYMzDV1Tb8
fyvmRdvIlne5k/noI2rhEXTbeDUZNvKLen8d9jub89PzF34/dA1hBJT5UFoFdlndgGnWg74z9sqL
hexxQ2575GJUInql/YLIaadI7Yob0ZHe/kO6CWv79wcwX3GoEhrnMb6iJGEA9tCFbgRGn4SzvKtB
GSVASJajzVL5Ztg5c/+mLQxhRi4QM3siwdOFgLfz+kquPim/uRJgDWa82Z6HyBpTsTNhiO6jLmYn
X1EEWoj4VnBSN/WHbehwAFfSOqguQqzr/wMyK9clZhJEUJ60tW9W+4G8vMmkeZg2xYbXvrzuJmdY
7A6okMqrQUBhF64YuLrbuZSI9kjUbYuKPdEXcc3b4PazvA/dFsUrelCgpsZZ4pWPCJIIU1qoWGUM
ATPZNErrIK1kkKLpKF4TlF2dXgP9yPVlXblKQKQItGhgYkMmgk2WqQbFBIulokRU1Y6g+zV9RSvu
3Gek7E5RzvmIayahIwsFeYzSL5Xiy7Bcpao+1xG63/RUnB/0tnqa8En/fbYTLUx/QZhju2v7vChS
NA4OMdhwVHnX6iqeK/rmX6+cJSJlvHQxL+3FzGldJYGU5H2EUxrJPq/qDchnUqskeV6cqtoy7wO1
qh7jtNI4wCtnGxracA9CYwO6G1gujLaPgs4UMgxaitsQIlnWbY0bYHKs6HvT2pTeXbdz5XZ/AcdE
ajWE+YYKuHrCRgD7pFC6CcYjKORN8CWvg604iAX6N/SDgUgPTTnMxsPUStllS4VvrrZ9RkGZxOuA
WTl4LhAYc4w01coIU2J2XUpEyqndJPdqdoTEOsfX19bt3BTG16MBYZMmANLFuwZyeXlYunO1l4qM
tKCWub5uPKsYny/1ehoLcNXZ3SxUpyyio9tBhPuunK078OjKHNuWz8Aco9hgS+c1KKKXQ+ZyH09Z
p5ZQqgYLhXWXZ1vIe3Jz6GvLh+QrooSKwPSDELmv6JhNMiYdm+I21sjQbQbMrEwPfc65E6zQzaFn
5gyJWbsxiCToJgBp8iG69Wf22v2vGXULw9Xu1YfwtvRVjMr41z/Y8p+yK3gOyqxgIAeYf6MANZNN
hvAk3oJRWe2cKbqPeNNua5vqLxZycJdfy+z6JI8KYLXjQzzsTF4pee1NjB7x5RaA5lSo3TCJ8jA3
ZpCSKNi1p8K0RTc7Dv6Iu5yGBwXORkxzQmUGd/yKUx9Yc8NzXPnSsCmMRuRMgRtDyUc0XpIgdUSB
A7KWrlnYHCAUaqB8B2qAS5ShjaoZ+TFEjNAJRidtMifUSSM+y+1riwHK8ZCXd7P157qDrNv2Dyr7
Rstm2kMUGraZxVeZai9yDd3yJn/931CYL4eZWIiyDrANz02flriEp8VOMQVOvFjzdvBXLj3p6EjH
QM7lEgYLm2OowhhD/FOkmyG7nzFx2deQwcRC/rpu09prE4PLf9GYEC9HqtTSGGiYINHfIzpMBhho
8vRrxIa7baVQs7W8KQ7G2E5bTAY1rgiOPntM+2YbJZnuDDWk3Fpafl3/YWv1UfTlg+4JwyQiKISZ
1Y4LJZ8yHXwCM5Xdvn3p8OTuItlJwP0wVJ+goSJV39ljiUEvsT+2yqSSoUKeq3ubzdsUcpyCpO5Q
KzppYuCUVs05RVZD4fkPZDYUZqcNFMLwA/Xj6CW3gx9uUrzLVKiLbNSHbJvvIsQqHy3A11dmLUKd
4zLPsiEyMNSdoBJQ0JdWPWb/IQ16sfAL/tl7qFATlaoqIqCMQKGgU7DtHSPaJclt0EORi1MrXdu6
59Yw3p6XvZDIGEeyK2ib1Uu2/Fmznq+v2NqBf47B+LjemfNQlVgxIfUS+qgga0MdmcdyvpZ0wFwD
6KYwwWZhnoT5MGE5ZGP2TdwgPw+hYdfVtpZaUiCPqPkQmlHRRFDxUh1rtp2DMl+rsZTKDLSFdqN/
SumjluKNfNR5b5HVUwun1cJchVl0tLlfOoWKDpZ4miXEdQcbb3ZOjR8bLr6WWx4DF1P0oI5X73nF
yjXnAJujgTIYJvPQ23WJGhtdn8kmnGMoqRtXqLs1UFDO9Zvr/rEWcc9hmJ1sZmYg0gr+EbX+XDjY
06SfZ5B/QI8F1B8qb7R43VPO7GI8Raj1ZhC/HXKCzg3FnJyWHPA+OmRKArVo0bBTJToVoPq2qp5z
meKtKeMwchQooSJiTQPxLu7eaOfXI2e2eO06er6ejLMIslHMIsRm7HhM73tTJiCL9Bujfqyj3kX/
EOfzrZ5h53jM/kZbQGsGYI+ylQdH3aWe8apYTvDQeLM9bVFV9BoeGcdaDDYgUogkC0ilfgz+ohym
xU0ARD0Vfk/J8CtPVee6U66l8q1zDMaqYpZEagnwStFv7k17cPu9hLJFTtRNcOjtDuTK4h79T/fX
cVf9Q8EjHfJEKrrJmD03hEGfDQpuOXFlvsRBtpEK/WhGGs+8xcfZSz1erf/gMJtO0gqzqlPgRFn8
1FRP0Fva6iACbOQJTIvgGRF8ue8emhgKJkNDyja2zSl9+vfGYgJhmdjElRXdR5cBRolTtR0gkAPJ
3duB3qTGoyhy1nP1O55jLNHn7DyFtO/Y9DkwDNke9xihvhfs2NW3Q0Lmu27b7zIv9cc36Svg7Iu1
L4lRO7gpZlJlzHZfAvdmGpo0w9VOmxsv6GlMiqYkWRBwckg/tzuajDGkiDm7RV9KZwykqHdHYgU5
ohQ8w/0vETRCxbGQRzKJPJrblcVcsPB8wusCnSzsZB+d6ThHAbDCEbq03des6vtW/kB+3NbB8y7p
g43m8oJI9Herx44x9UdLa5y5Rpd3YoIN43YM6eN1J1oJ55c/itmpaoM17UF+aOOF4na0cQV0WU/b
KXYU/XWuNqZ4o3QcUPXH9gEmSB7RuSpjMdjxGbG2pgL0a62dmeIdzfQHvojyz2PxEoIxS4moME4V
1CDkXHHrBHSyvkgdoQy3k7CL8o5cX8af7noJx7hr01mtEDWAU2KRDBjZi9KGzGrFgVn11rOFY7x1
0Etp7AIsnE6lTdh4RYLShbIMz2GAZPsfTAIDBUgbQdhosZ1D4dBHSV/CMRZeYa3Sidq6GE2/DrLq
fhACFEEujIAtsuyGOmTO2jGDRbX0J0IXD9KAuOLGgS1oIMwDl6hOZHlzHXTN/Sx0G2IMFRl30Axf
xhZjHvXK1PCxSnBOt7Vykw41J3wt7nV5QEDa6wyCOSCECgQlVQyzBPD3C5gjSpAWhIRMyTkD1hzi
HIe5jMUVxaqWwMkNigvmCU/cGS3vUeG2PGo3HtSyqmdHQSUXEm1UQFEZxO8mKWsZrdR23R7S+PP6
B1pRSbhcvmW7nWHVOdWnTIRKo7DpJtLKxDyCOcq1bPmEmUk7c1KQwUvu7O/MU3T/lNhPocM75Nci
yPnSMhEE7Q5DJ7aLZ0JFNsvdYS68Af0AmrQXQuikf123mbe8y9/PTK5AqDEVJuAwZPQoyJAsTTDN
aCa4CCbU1YzYv4636qFLlwWaA+GoLKmNhHSDInRda6uVNyuHUj2a4cfMc5rVRTxDYQKWZcVphrlP
qGdl/mD2G0HQSBzsxyZzS/M27LzrRq10e8FxzvCYFF5eVSWo5mBVMRHzjxGS7FVxxDvlBYL2YU/K
0Bae0YmwkW8qr8WYVvhw/QesnQMIlch+YZ4BjUuM4/aKJozRBHuFBDo2YWzHqq3zyEtX49cZCOOZ
4aRHwveiBuiYE+WXuOOdM9ISn37Er4WyB+kAPF3ZfuWZghFkDLCOuXCqits8fKtD3xg/Y/Wr7k96
stPLYyj4VHz8D+t3hssEmQBMETRaNn4zh44EXWvNwMWIR669eME165ivJNR91s8BUKr8Ri1+q9NB
RqYLxcOwzAkmlN1C/9ccJ/DLM7uYTzYWZQUq9sUvmp2VvMX9MWzeNN6RvbKnl8bbRYQeIxHgQLiM
IT2e5TOkS3GwQUs3MRQvRTmKmqdeijmXg5WcCiDOoJgPFdJUHox8QAYAfY0PUk/mTXyEXPRRva1r
km1B9rG33iROb8xKOEGlDZlJZKhQyPnuVTgLkiWkAZRwgDpxWx7NYCRQBwVhHFGlAnlttys4uYCV
3XwBxxjZKkNqDBRwpXzIhHsp2UjC/XWHXxnmXmSw/prE+OKol4NZicCotfsBkkQ1OIaOXer0eW4H
sSv1f1rVq829aN7V/V7Lb5v41IROh8AWcVZ3Zax9+S3fZOkYHTDYgrPUiJowD5ARLp3wRjl1+LLF
h2rfx4f+0G6i+87LBBJs6CG/0ckuemp42kQrh+DFD2C2SR4IqIBQ/IAx8ILRKyMnst5666aMeBq/
XFuZ87auxDiNNUApoVMlGxGEnkT9irzf9PCZeMlLITnxNrwdSH6AOt5j6X/wmk94xjJno2kWo1FZ
+PJd5gyqo4IlrM7cOHxXkufrTsZDYk7F1CimNtdhKxh/+mBfpbspvW+mhyDmHRzLjmAi6/kHZJtE
VbAhqUkNpFo+1Op7Szn36pUaHWb3VPR0gXTBXOgeLkNco5ZyoC4K29N40oITRk3G1KsUb8730+jA
OCWM7FnVOA+vb6YxxjDMdmNTgLsWw7rsmyEKm6ZMR9RHQBzu1Ihv4wg6QD+Bjqs8uCn4UxMKTXF9
k5X7sD8K0R40bJO215WbQXvVhzs0gxF5AoF16NPASYrenRsyiHs6e0PhGDMeQAqZ1C24X/ddACk8
E2SK0GZsc8Fuxuc+KjH+9CF3fprptpFNpKT7qT4ZreiNkW3h3RTKJOZFwBXPAWkqel/A2aOCYoo5
UZAwQYflrOEegAiIRtXCOlJqQ5q00mrnupOuxPYLKCbYFoM6t6m8QMWHWHeayFaQZYoFxwwdveRE
9lUwDA2i4IF/GN67dKNwHkDBqQAs7S0yZrMnCjpppVdhOBTdTVK23nXjVk7mBegfPCawdc0E2jEJ
eFR4FjFLosiPYaN7c+dex+HZxUQ1CZQvZaMvdmkByZrMM+XPQvMVyAuXhrk1Z16XzQogyEQhmY2a
OfYH21YmyJEZQE+lA4G0K4blNp7fp/Yo5NUpltx/P9mNXISMwTYkBZG8Zo//LDdACRdanS1rgT2V
T1OAzmLdG3KOd6yc+xc4jCuWkhKpDVgT7dw6jfSYSo8xT81mJVBeQDAOqMyKFaP61dltoNqyMti6
yrmirRoBgk/kGRGuUIy/dHF5VvQwj7BYatS9tPns9GV0nyecO8OqHWcoi3+c3ch6yRT0WAQKePWI
ggZUMGFfd2meHUzET4TIAik5EKrsd1m5yoSUF7Kl/xMIO9CsaoUSYoOgJA+9s1bbDqaKyMspF3PW
iq1OmBl6B9UCloiddop62cEYnXPdjrUcMyb9/vnq32QQZ99jUc5rNVC9YLJ9Psb6QZsouK/BVzcp
Thnnh6xNSR4NeIyL4LAz3EqCDEEEGcg+J9og+sHw0FJejXL5RMzhefGjmFMkR1tSawlY3ax7MouH
aroJw33a7PvwKFG37+6uL8JKsL2AW77D2Rokgdjnibz4ZDz4fWwRIX5JZT+gnIEV3vdk9nDXW2ZT
WssepsltV1f7LH+8bgkPgTk2iiq0zFEEwqC+BrkvtxLH79fyrxdrxUQJPU5nzKJgrVJNfDSTJCHo
NwDJsTXdjr3gWtT0xrggbXNvhfR/BWeCRxTO6NwfAmwI8TELwGyPTd6dsvm20XdjYoEUZZ8LMgd1
1RmR9cLRj9LDj+JDU5vgTBei3s4QsYLcjdUEvTe2MYI28kO/F9vf17/hmjcqEBCHRgUYGdDYfumN
5qg25WgBr7P6P1kNMXTkwjopd0SFu6DyykY7x2IWdGhBPVDRGJOwBzSv1ZDMPJQfxjF4eJLv68+C
1zDHM40JzWagpokEAUK7/xRv4mfjgd5MvyuLlHsDdVDX0bbP2h13PmDpYmSjyZmRLPdwachp2KRA
xevUHf6gg107qluQa0Sk5JF0cSzUmFKBKZWFmI/AmurYycE4Puc2Te5NHnfg2iF3btPyYc9CVqQl
mFdJgJMpqCSn6j4aYnuYeAkiHgwTiDspqpWsXWA00TaHXYLsGi95vzIwgjHzvw6vMeF3Midj6hYQ
Afxzpl+/Jo/5QYKsaPGqPiQ6iTlhePXMOwdk4jBIZcSeLh+pyZ/DD4Po7y3ovwQ39iGdrRHhd7mX
H9GDaN2lz9f3Nm89F/c5+2yIm2kd10BWlM/BfJaVhlTi03UMrnlMAOknKgni4hv6UUF/3rtE2n28
03KnG2BS8TrvxlvqaCXkwU3ec5sTUDQmoODU1iHNCmyUx9HCJJ1UG5PTOubdQ/dNJLlvcO5IK/0w
OpjUZW2hv/3miLpc0mDKYqtsJYy8ljHe9qcs3dHETRUHU/hOnDxM1TEPNl3nV5MjVDcJ9TnLvWzp
y/Cy/AA0iqMjHfVp9kUzj3NopbmKybGhJrRHW2Sp2ZNI8G1BVZVgDjfS3Tlws9LlIK+o5FxCMzun
MEMzRt8AWDL1PXrw2joDkc+GDtuYHgXrlBWHunotFL82ni2N9HJMhMJVxN+S9KHjjaIRcaR31kKf
Eoqu0rrxcDSrYDP31DYgzql4svCaFbVjlQlpwDjY1u9jJNptewpBaayWG0WG4GG47VXM5SF90Rya
GcIR5rsJllChVe1x8iR5k4BNNNtq1a4QcrcatrngB8lWz2fSouPS9PXJr/sHOh4D5aRBUSNMQifL
v8J4H0LVTcetIkOj2nybJqdcdnTZQwdgiWn8/JRk22TyxBb31fw5Q4d5sEmMjWk9F+UdlNpsJd+n
010KJSCJOlDSMaoHs/UyqkDS6qDpuyS804uDAB4p48VC3X8+0HpfKCkGdrZGcZ9RP28+guERdZPc
ejD6TaETY/Kpcsqxf8QePE3xZ6Oil+40zF5vyG4MHvbsVWzeCiO2URIhuBRR/RiZtio95cmDUHwo
U+NYmBHHhaXVQywXeNYqddcIjhV/yoVmq+GbON1kyUkowW+LQorcYxbA9OB+dlI8BRW4ir25/dNC
KME6iMEJaay+eTLpr6EeSFQdelDwtvkeZN25Ndq090LVbcRmK3TVoQ0hgS2fUmUgYmH6Jn0FzY2X
xW5m8epOK9U1UI6hjRJDZOK3BPnl3sy0MKi1qEONErTeW2NbQ7m9c2OSHhpMwxLxVjkaT7ULD3vA
kBxPXn0NHqOckgqGHvRUoznoEr5KNYiKyoBPDqkj24NN7fxUg36QvDzoh9DJd58oHL00Lm/8YGVM
ECn6M2RmY+rFpBs1DrXvLqHAlXcVmV/CimS4utr3hmscS7c5TJtoazilk/jCSEQndHgnwRJtmdB0
8TOW4+jsuIn6pmjDAT9DXhhBAB04uo9gPIAO4SknOOEc40DJq/V1PTL9vAVdms8cc31JzUk0UC8b
QyfK3kvZbcqSdArPvuX3X7OPOelEmg2VoaF+lZHsRrWVfeRR2Fk5vd+6wb7ZdDYvpbRSyLq0jTnh
sgis8q2JNc2eKxJtc69SwauA/KPz0R5voJdnD5xrM89K5tacKjUoyhc3NqydovnBeKMIm+sfbO0U
PfMUjC8yngKWZ53WwEj08JeobWYx35ZJA72wD1ScHCsdP9pBJiA0pyQwMREFTc8h7u8o5b0wfxZa
IGiDrP8yPrbsWpHZtUYXpHom5INtvocTqfAg93JP6MGjA2kNEBifJpA7CNsEtA5/QJn9Xu6EA4/a
d9mfF461/AYMioB/y8LvYJsd6rRszEJJ0F+XHlTpj8ljal838gyA8SKU0IcsbGNI9I06utoKUqmJ
nYjmPSTOctKVFgp7qFnUKUkmFW/tiAQjsvlDtAnLBGI/GoEiGpjJq9MAJUNqKkQa6gdTg2JiKcS8
SPpNQnixHmj8/RvPUEi9dA/LSuXSWtokcEG/g8S64uXbxKE3gfOL+qMz3+OmQVD6Io1nEohFeq09
ODstIQ/X/fRHYMF3UWURNNIL67LOduYPQjSlohzgajvVnowh0woHXmMcufMNP/bc4gALIzGmG3Cs
svl+K53TUoegCpKhYCrUc6yqq8jedWt+7joGhYmTcq/M6YimX7uOiYmZJ9yZSZH4+SZ4KLaKnY+k
QEGRx3zMs42JmjlGN4ywgnMLxV2bPJaaN0j2dct+HDyMYYx7I4ssNGIHw4REFLcprbIXS0vMk5SV
VCdQgC+ORpekfwTonHESzGsuAv54UPHoOvhi2Rc4hRqr1M/pgDqtL4IMUMR8Sr2XldfrFv6ciPo2
8S8O8wKfVRliJeiGty1cuB1p9HQ/3MlvgmWHB/Mhvy/32pFuNbsxCAd5CYAXm3FBBkMVQiS06KAk
dbkZQ2O2BiumIHHeYuttDfH/SPuyJUl1ZdkvwgwQIHhlyKkya55fsK6hmcU8fv11+uyzm1RxU7bW
6Yc26y6zciSFQiFFhLv9gh4Oj2zrfewhfBZxDv+8oHOA3Gq2QdlGVQtA49QcIzzZby1Hv6PvPQiy
w4N5LXwn+vFiwwFyJ56kj6ynaM9zSh3MPhBiBNuNXSGE3jCnFrEp/KyoOEf78+S5iJJalubdKANt
cJUbc9t95qldg4HUmS/O09a4qRGxhk7zC9Y07kQBxepuxCUN6iDyTBsw/3yBPip5ztQp61HxhpLj
btfPz4u6ITKa1W0BSWTICZsQceGzO0Zj0sLCtCIKbn+3W9kxPOlYHooP/5Z6EHWbrrPbYNP0Akew
bjuL05w7OdCN1gaGCVxk/D61O8VNN76bfqiPk6M75U37Idgc87b7sTkWePPPF9OpS2rahGEOIl0V
JUZNY6M+2Im2NRpIehAK4VoumNmfsf5sPoujnDPWLgF9tKzO7tTYG+/9r8nOjU34UOzuC3BaQm11
M/VufCCHwVEMd3BG9+Efl8Gcf4LFRW9E0oYq1eFuQStbyu9Se2dG0Hh6gcKaYLSrgdHM+Tc/dUD2
jPM9caeXUVxjr0xIeLGpuB4GkXriumdFnwpkhpVZqGn2f4slHBjFHXXe/eBM0kEad91eb/QrkoFt
vLGDR/0APQAUSm4qwXG8ukUWuNylLfarhEQNcK1I3WvFdESq2gny0QtFtFfrs/h3hNye7+JRn5oA
SKb1EkXPWuRd3gVrxy9KXVD3ggoCREncpqN1EQZ9UMIkA31b4+XDv4VIT8+2CkuvM1HNx9polmjc
lsuMYgrrFGij9dIGm7wRFT6JADiDMGikD8oMYJgPmvIF+c7L0zUbLe8z/jCJI8ZFtQ6vCq6oIyFG
V/VORz9w2yCdW0cbdLZYgcgbro5k5iz/HyST26j5AB5emgApInIH8bwQz85JfMqCr8BPNoFKUGGa
Ni7rrJc+YqAOYs2z3KGzQTfzaz+tBRb/s2wXjgNUMVCHmfU2Udt9vtXGQCtJx/A9yW9wnlhug8qi
2s6P16hUwqtIIwuusmtbDOyMaEAD/TbKaDj3oUVEM0MozTqBD0YLeiwI5N4VL6/dyys6+9yzFZ3t
cdFvx41Lo5kS9fLcDTaiLNEPUVZde3GqHSUjOICZ29NRQJej0+4y7I+znIOdl3/hubpE1QfMKChw
KmKDLc0uFGgzGvvLKKLBcd6DRHjU6SygVKljYhjDE6TBCYG43K80ufIhEXUZ78eicaOaf74YlZwb
SRnSGU/zQrwghShzeZFFHeWrKLqGch0CHmpc8M5RWBrK2TjT7zBylIetHrh9eyKKKGxfXaIFDLdE
44TmvmyG0U7TK21t8gEiNOk6OjQvxr65K+6NwFa+RTQXK2WIMEiIPswCJXNOlzP8KKA1NK0wh1H+
XGkovDtUv6nhUvWmA1956g7dr1FUCPPDrc3rtsDkwvagqQkdC2DicpLEvwe9tfvxxYqvm1DUqvjj
wAEUNAzQoYc0DOThuOHlYUNBT4n+Vt08VezUhqdKu2mKZzLdQRT1n5vjEosbVqtK09jmwNLS0EZq
pfBdLS9sqRdsM9GY5m24MPtI0aLcCOee3RYF/oNpl/lXhOQDalNsA74ZTAuCY3ttCyxGxieqpz5o
yyqYZ7G4yYNv2j1FEOi1RDU/a3YBby9DmpKo+g/a1Iqlci9RcOfrcw9Yem30hwlHjN9cqcX28lqt
7bYlFLdWg5YOOaSd4BBj9Mn+kuleD77/bxDcMrEcirdg6QFtgjI4KmgGi88SFEOXQVZX5u+U8Zw7
Vq0lma/MNhe1mhfLrEKzCWLTCDT9N4rliwRbVm0PcQIIyVBVD4qmc9szmsKEuObcqj2oz1McB85k
DG7Vj1dyypBnIy94thIEJ6tjnMWw0ef/hxvyHNPSQiWoeogazBm/ZD5I8AAZuqn28C/mErwaBgH/
NGqkubEFuVIhQKCVY7EeT0NOPOaOJQVOMQqMb/5FfBAAb47eFoivzoKV5wOCjElc1xMmsex+1QU0
S4lN8u2AArLKJcxTBgHe6r5a4M0TvHAYWcGCXh2Ap0476PkQ1Q2aN6qcWCFoDlpJbMHdzmR1IFmD
DAXPdV2pUQ/PjinsT9Z1zxzlJdkV6KepDukTWHslO0Angu/531a7Sz5ETKWrh9kSntvVpA5r2Zrh
u01+3aZ2iWbVD5DObiO33oX5P7ZLBIuKgp5iiNtSdJmcT6uaSUra4NLp5Ap4Nby+OfmTO6r7f2qV
QCEK3kZmkkFqclemTEt0dZwgRYDejkE/Qga5GlxJRM7z87EA0Y0G9lWQMMiGigro88GMvTINWYeM
/Qi5wAiJQcmuQdJNrtWDtQFneb6tCdhmY6SWDnQPTa3agbKWKD/501LxFaCntGRwbkAmkZ9SzYoz
pcXvTis3nFwJl+xiE+a3RSWw1PkXnW/BcyBuS/RmEEJ7CMMdyGcAPTaQK9Uflxfuz8dewpgHu9h2
RiebjZRgMPJdcwSB6N7ckG2HaY2cZtdugm3oFB4S+WBjldzY0/fy1vS0k4hKZCUxiES5iqSVPFPq
gaTv/Du0cfJ7eTBrJ3iuPg1Pae3pBm/CKCeiHtvFL/pJOYjEd34+r8GelqDcVox0a4jUGbT5HNGF
RfHmVR0j0NHWG+m9uh53lyd7bT2XcJz5KiZ07aUOcPF4rJXfxvxWKgjvRPPIR0FtoaplPQHjudib
J2pnd5KtIGl/fLEO0UNzUk53/6dB8a8lg9UmjToDquM+1vdE3kqiyO7nUXS2TLp6bhtjllPfTwFB
H8gLwkcXZXSP4mIo9cfD+bk58O03A9o543ac12dfgRfkiEIeZZNutEfsBS/fjxtozJoeKmwgY+FH
G5FYn/ozbjkfJ3e7CozA1+rZHHv0coRH7brZxG/oUTs0V8N9t5sZkSn2oryP9te/h1v1RnUnL/rw
YaiirIVwLjgnhzrMmPgNviV4bj3oQR7jDQp42cbykmP8Ub8Wz9I2vn4IT70Tb0V3r5UivPOZ4Dyf
pY+6nswrMR4Mz9+aqW1djZ6yU+zvI+gJPpM36c7cidSV5vnlfSHU5ufTRUf3FX/NLKQSNDQK8vM0
krdpA62UIBcQ4Ky5gCUE53ECEsvDNAKil7pdUQS7CLulbEUtNWtHFA4ncOxAs3CWIzrfMZSkTZM3
iEZjkn1PBI8adUaHE0TN7kOkOTw0aYl6OtY2KdWQiJnJtdG8xjk3bfRNkA3OFz6olaTB9WQZ267z
wmkfhgS1b3YmYlD+GXLj+P2LyHeR+KUuj203X4/y5yAvPVROvnfMP05GFwqiqLWdiXd72ZoLofAy
zJ1OamsmkT/fKFAqdZUEzb2RgSNJKo3HoffvW7lzc2N8uuxYVzfBEpSzlVouyyqTEShCKPm2K3rX
yMxPM54ci76PlDogPEAtH/ZGPkooxKuvqSVvZfokp75rad2B6XRTJMH95c9ateDFVHDrXEIQzPcz
fJXSTBu/ra6HvnDysBSMfnXGEWMhNURwpeKDdM2M2tYcsFGy4d1oNFtDM6ccg/T5dhp2NZUEV9TV
DQMNSXCo6rga8CUajVxNcmxiVGn21hC2MZXyLpt+s45cFbrI0a+ObQHGnWelZQQUzUng1QMxh8mS
XVLvZcsxwqu62StmKIgJVldsAcc5gyqoIr2qMJWT74MtqfdilKMPkYjQVzQq7vRqJUOWOh97ZECX
rkR+hZEryb+U+KUzr6iIv2V17y/GNI95EbZ2g1VZEXgCnRxJOgRxbtl8BQPbpyibvmzvIiTuKKol
VkXyfA822O88Af23Cs6KRyaUVllfpVnHFF2XlqVxq6SC3pbGioX7NtFskIdeNwN6LOpkd3k4q2cc
HNj/wnCrVGK3geQDJ0PRJLILShNlN/YB8S6jrNvCXxRueVikybXZYjBGfTRluiH0tev3RbM1JKc0
3y6Dra8QcvOoATAQwnGXT31gk+VLsO/GlBypxS3JqG1SUjtkIsXX1XGhc9icqYbnq+652ZXGoBDf
wOypUWxXxj0pX+gAmb/8PmGKo4jO1DWvhCdNcBDN5FkGr/AHlU5QP4e4vLNKt5PqugL7Bmqzx+61
0gS9B2uTCA1bgm5fS4WKBOfWmYbAN2a4weeBou+6KkB0qcbRlhX6bRrEzePlNVszw5m1mupgT5Gh
G30+kbOUhJY1Qe2QKvYyNbgeg2FzGWJl8kALhMGoaKjXfjzU5npQmVMMcUlLugMDTIwiP1q4Bp6e
TVHGeOVNB82jOt5ADDyWISPI2XuV4yTLUfHphDGaFqZPq5BcpYPoXTRuIjxBU5IrttyPSGBM90wX
6dLgqQXzxYWuCsj8DUvDo4Sh8/S3cW5mI6g8IJ+G1y2UDsbhGw3GxFOaXp7sVE2SR9B99J5Mgnwv
RST7bHLTcDri5w+FPsiPUZFN18EIRrOESQ3U5iMdLzmmdOxJ1V23jdJD2lvPYREFScrPwczq1yQd
iKPXSvEKDWgzBDlNITk+iDY+ZDBP3delSa+r1PKdrMzCHZSjhu+oNTJybcUQmTUnv5PsdJKN32Bl
RRKTpKG6L6YBUsbBlO4nOaSZ21iJDh2tJIyPpV+DuFux2lK2Ubasju44oFIc1PQa6+3EyC0IYRqq
Vtj+lGmhFysFQU2lTGvcI/oQvBGy0Xm4Sna/Owi91XZI4xCVHnFrEcfvJ7YfFTJcxYqUHes06x/N
ZCqea6l8Ugm5BVS3G3JGIa4lTxPaOaiVQ4tchfZr5atkE3V9+t7SxnQmpUjvWyRIQRpoKZC9VlFY
ygawo4J1PqoKTzOSHk1umWxsNT0lnhHL8V5JmeqlCh7pDDLQAzaN5LGuQt9B1ZUHvevM/Wipaoek
wxB6TSe1zWfit0pw0FBvCQmurDAPFagsc6/UKkoOfTioaJbNM8smg9WjUjatksIG/XnxoFVRjLg1
wRnth8ZzVlQgfpMsazN0PijkS2pAPQxd+e/DGCPP16aoyXc1KxigsBT78QbEHXHhlEUXPLRT3ZgP
aTq0oDvRmfoCnqJsV2hDoTjGlCWoj1TGL5kG0JmolKLwMinpnkYLy+UqzDfy7VRqwFTR7PCiSUlp
HrSgtB4RdGe7sWlr1bcD3YieikEveht8jVDaZkrbHAe1oOwAcl1Nc0f8v8dKGZKhuQWaa5uwZuzs
nFl0stuowOsO6fNu0zKmPUdZkPhOnTJ2kDJZ3hV+Uu2GUtEds5rQrYMKZg0p6ESlIKgK/Ee9I4rb
DXJzakkzbECrrh7qkJU7X2qsI3iLIhXYQRK7VG6CXZP28X1l+tMeiqlIV04D2Blyv4m2Gtqd7ArF
wCOGpPeBW6S023dVIqEvPBoUFzRxym8SdQFahroIQVSnogvGCAb/SCQpfZBp3n9bUxt5ozUld2Of
N7sgqIZHJU1j7MDYnK4SFvtuFujkrqwVEMhmeAO3Cca80csugXCVFFTvQYY6HZtmRfCmxjHyWEVU
mP2tz1h2gECShNyW3KR3Wl9bD41aBrcZYeNbP9Yj3cgJsbZTr/psN1GpPkLog+KY16PAy9DOftcV
0LBye1NKlWMjp8W9DsXpK1Uy4t+5jhDR7icLKUBNq3vPDBhY/ozE7NAK37MULV9lczAmOrp6lsVe
ghrOURCd/KyRAlcx/uDuaOGxUeaL5HuLZrpZQ+l1bJnsSlPuDAOav/LQwbPuBmf7k15+ayk45kM4
ztZODh9jkLssP+ny8HH5mPpZRcJ9DBeR1bJc1CD4wsmbghOpe8xY5sb0fRgI2LaC33n5WQb6MfQR
dKIgLwJTi+AD1s6O5Wxwh1eqSKnJhvnxvo8PMWvdtmQueiagwKTZkq/sNHCRGmnoZkjlmsR6+Vf4
80sFinJNonOhhySVMSQacHYZ1UcSam5YhxvC6vdC+ZqCKbIt5KgbIw/ctAjxj0EQiqxEPqiUm5P9
+nz745/zIU1CBshaAb4pQXLUfmCrHDp2YMhWC0a68sB4BjV/yuLWkkvtRJsW+mdSUbqR5clx6eFt
065kZ+yejWg7hIdWxL+6ErMqKDXEHVolBjosuelN5FTzkcpDEIkjUJ/6Z7TO76ZJNm2LUehFJ/fS
+OvyQNdCL2gN/2nsxP39J32TJE1pC8ioRl81eHkDNXQkae+nThNvL2OtRJIK6p7wrg7eROiwz9+y
mNOOhbVWoCnQCckn2rVs2riXAdbsYwkwz+8CAG5QLXMTAG1TRuBg1bJr1vuvaQwRXIOlpQBu3m18
JIfCdOgnIJJEvo5bLtD74/QGDbfDuoeqfw7jl8AQEO6sTtlfCJ42LBylsZB6QAxkcI2hdmuRDJNg
EHx4z/xJ6w0VCG31AR7Slj79i/w0QaOOjgB/9l3Kn9ezxbIQ8OqP6J/CDSIKofbQ4qwvUQ+oKK9M
LY5d2NxNkE4syl5UzbC2n6BrgVwnSNFUzeQWKCHpCOZHFbq5tWL72Yecgaj5IIWTV6ePg6jmb/V4
wDkFtvT5KmPw21fKhlFSGyTojHfmNqqd3lQvyjWiqH3+VULW85/WGOI0QruphUJO0JBhR51bO2vL
tibz0Zgoj2XupdOHRK8GkSdc21NoEAIhtAX/gJeNc5Q2xLVWJrCPmN3U6IcDuWRJEEL88+I7Avms
vzjc3tULq+mjRMZooCwp53RXTykox0YnZbIgWbu2qYyZllxH4xueLDmzGKSq1+MQZoFw45ia03FM
RJ58bVcZM0U4hCX/XJvPZ23sZA2hAkxBasG12xmMuuUA8m6mIu1+2en9uTDybmhu3sINXaMaKIs5
LEstJR1NzZDqHF5x5zEy76qBJKnmTFfFJnKMB3+DTtwn5N6h0m1XB/bPMyXK8gO4+ezRWJ+mdP4A
cLtHw4Gx72QS+Nq1J/YFCJrizkcJwXHkRiaASDuE/aV3yrzmo3b8bbox9vmn/1jf9i/Vu6jjYC3x
DFwd7gtXdeTwOfvXqdZWTEJ+q67s92lHMzt6DxUn2D/gbqvuoNAoLDuZf+XPBf0LyS0oCSZwjfoY
qux0e9DZt65x2zW2BUle6c3YaffxQb2WbuWdKHu7Gm0bqLjBCybaQS0+GaXqxRiSxgfHxHY4qk94
KIvdaOvvUFOwVW0Ua0QP1ba/er5swav7cYE6/3xxPoxK2oLuU8LSgq8DfKO+KiBCmQ3w54T+HRYX
Nk9mh7txAIDqyEK7u4p/s+dog7ya8nV5JKtHwHICubCRMaNOIg0TmIEi47p5ZcfIk1BUudG3Fto5
kpfLeKtuZjFznHEGYRB1zQi4AIV6KMW3tbK30/7xMsrP9k2cNMtRcQaJ+3FBlQ4wjZtdg0wDOvCv
YBeS9/6DvPlV7yLBsFbIt84BOY+iGSCt6SgAySeKebPTJDtqb7ev9WMwuUQ0vLVYH8+ouFeADtBA
ddS5/YHjTolpCfOAUE3zWm/R3PhNT+aNftBF9rF2mkIAELM5B/i4xJxD1XFdWhMaop1wH9yTh85F
lWNzjF/NfXivaV57ZW6aX/HWEpwRqxt7icvZZcQMkgTIhqI3LfHCZ+ZGg41HheEetdm6o15r77Fk
y9vwJOrBXbUdCtojKA3iLxTjno/YiKIyzBNj1qGXy13NEjzJ680IjpowlvZoYMPwpxLproLoGfyq
qcUPUynXT3lPFdfPlGGXk4mdiqqQc++yYWsrfmH5bZxdN5NZMfQWwS+wDsJ4wz6X+s1liFVTxjsv
uh5xs5urGc/HDwbriPQmRVwzaXj+Iw9K+dar4S7JOqdgqCwAeWMh33V6KHitWB/cf4H5XjmYu1lH
Iybej5UNukw3TEm3gsGtmvPfwVlcbiA08PI3phhcfyiOyleN5xcck/KTGdrB91E6Tb/S3+hEFKWA
1/z5Yk4tLivbTHmoFIZeg3RMfm4KdRf49XaiqH+jEKpNysAxS+O2LrS3y+Ndc7dLXM5RgKACVT8y
pjSTbsv0o5QOVKRbsjqjoHlCOIeuQPIjqC/HwaQ+ZhRy0xTvl/qNgVpy+fXyQFZtY4HCGX4bSVqS
j/O6RV9msW9F5fCrURNSlzIuJzMtLR9igxCul6MAURO5wSCcsrTptXxbusZnubH27W4Q5d9WR4Qr
JuJ6vJ9g6s632WQwhOE5ToxOfQZXcSIL9vHq0oNbG71WKmSr+ZxvhT4COqgYUFvlKDwGB1R5102y
IIO9jkKpbFq40+Ep7XwUfR/CE/YYxVjf571XjrdVIrg1rkIg7YV7yUz5wRtYoJhN1/Q47Mrxz138
GqqjdtzXT5ctbNWOFzCchZlTht87n+BlvNe1BAJlO814ljPB1UMEw02Ylcp4mp/P03EEwfgxoftW
chPRJWD+WD5+nFOF/5kzjbt7gISATWkAFJU6U3yUq/eUupayBxM5iFouT9z6gYlrozITOYG9b17A
RTQspXqn9WUI9vtfZuuVnTccTGaTbXqIXNPrwEPaQQPBIQLftr5lF7jzVC9wFVbFilHNuId+S2+k
e9znTjk4XE+NB12Jt3Z3eaCrS4cmKvxBoTgaF87xNLk1BlJHYOJRjtEEQeI42cfVVyIVgnz5alBO
/yLxy6cjvfM/ShIQIWyLjWlc6cWLMr6EbJ8wEGfk+ya+y9DEHojqedbjrgU055ZIpfQU/CBgx/9E
QtR6CR+U++yUBDbbDRB3dRLJCU/yVe7KVGBHqza7QObOyA65iaBhEBxIQifv77PmSNrnoQXb2nEo
RZ1Wa7XMaCeGcqaMqkJUOnBGK8dh3VclxllTtz7JBx9JssPkjbd0W+yQcjwRaBTeqPeXTWg1mU8t
vI/O9CR4NOdsiOSsTPQJNtu43Qt8v+0/BPu38GTtplsB1Op8/oXijSjuTSvwJ4yweG09Y1te6x/J
d34ab4bKHjfaRr9NNvJ78BbawveAOaz44X4W0LwRjT3J23mUnQtNGTvbplf0mu3ennwnvxIazrrN
LuA4ywGpTAORo3lSN5at7G47Jzp1NnXIPaQUHHpMT9mHqIh5vgVcGiIfWck41Rm6K2di+Uq6SuTb
qgcdEaqevMvrOBviTyC8ZKIJ1UACizNU3I/jLPaxjJEFVVJNsXvrowv3l0FWg5H5ufQ/IJwrTYyq
aa0YAiYSxAaU4R5ZyssAa9M11zYpKiqN0DbHWURSdFlmBtjcE7I1zQhhjyA95QMoeYp6y2glyEKs
ueolHGcRQUPQplcAro19O9WCTVudpGKTiVqjVx/5lkCcGajVEAeRiokbNmQfgyxsp9uDO1z1YMW5
Qgmh/t5eSTvwb92J2JSE0POaLo4/MFGneFEHtLbVP1EjkEMPO/EsT7upCse60yDnGuwnz/eY6DYj
WkzOJGWzakibYXYt81cWHiBXO6Yofti18eay1azZ/nJ2ObO02l7vmwZAOoowwZyZh1sVSiKXQVaP
AlCazKQfqO/42QFeZ63ZzDFsybxAylEDcxWkL5W2T327ja/k8F7S7KEAU8ExVh8TiDmFgue+tQld
fsHsyhdLKft9SPv5FbPJbtLxARUENmpZkHS1rTgSDHdtTlHKg50+J35M/sWUgppxMgeEhtF4o0pf
ZbYhorSpCIKzTKmqO1WaIcZcuWMxHsAMf9NASlWwcLPT4F3jciicHSYdy4qWAaextlb6q5W8SvWC
/DfRT6izdsPRyaD6IeIkWTlXYSZguQPLDkIIvilpGvoUcTdQlaq0FeWja2s7y6Bc9jD4KMITCSGu
uLIzOM6VdXmE6hsF1x8SVKiWLF00CO46NMricieY0JVT4AyKc2YTbotmb8w3rS7zqiY5QNjGu7xm
otFwplF1EiVjA4guu5mUl1F5MKcH9i+ujBiIYRBIy6Gbme8XKXvNMvI5IBj6BxTh6NGeiWSA1p7J
lhh8h4giNT5rCpzLo5m66JJ2rSCz0Vf61kD3WQ1Kr4kmd4qGXRmNd5cnce3GdYbNnaajqg6W3gNb
1l7jwuuTQ1rs8uh5Kr06fAr0XUPArr3vC1eT74iIsWzFW52hcxaZQFJHKwfMbhaAX1n+qkA7mYSB
7ecy2J07gcWI0HijtNIwTeZbV2vdKuRb62LHZJ0tZ1co5hTM6/zlnEPBmydCN2hlgjacb9IicaF2
po+R6SPC5VI6ykjt9k1wW6L+DTwDbzlDrWmj3CPbdWNqoIZMXi9/wuyyLn0BdxLkmSlZSoLRxkOX
e6bZKyhwqxSHKqVIFXd1YheD5a4iIALKWplhsG2kX4VSsCk0/UAsiJ2qqRNmX/9mYCg+wQlL0HrM
LaMcTGHKFAxML/cayBFzFC1uL0OsD+gvBOdboCNR+tIACAV1oQOFrNqE99Zj0m3j5Pky1PoOhB7T
/w5nXsfFia2oIQgFFARf4wGJM/+kbOqT+YVMzC1Lbf2g7dI70am6IqWMQ2cuwwZLFchjeNEhSxkS
pYuA2Ty2XuxCymWHMlgpsEFnvqNgmczcwcs2hR0ejGv84AjbvSK3YlrG2TJ+GunfD+EcQJnALPsU
H6LfpM5zcgW2FyjZqY1rHlGW7oy7X4lblLb0yJ7IPhSE9qvH72IWeENCxW9U6VjlMd2BHksmV43v
aKB3B7GnIRJBXIsNz+acs6l8qBKrz+c53xQuyA22r/XgdLvYte6V+8YLZ855Ee/kunGBXhndBRYK
7/kkBWa37FUZyoiDYdg1mqpyY66HnsA43J1SvbZ1NOSpIKg3osBJFdXO1cRt9U/0KgjuhatbavEl
3EqHoTLU0ByAj0CnXH/SLAZeK3RJV24fbgRbatWqFljcwkZmkRTKiFFrB3Y8ISvT3ca3zc54xEUq
saG4DmLB9kty7yBZLHD8omFyqyyrvdUYIaAliqoFA902TeJWVWvH3XfYa7ZgpCvpWzAl/11fznkU
MRQE9QJwo/QyhLrdlvuKQjkA/Fbao2XcglLDjkrBGFcjL5OYCmj/kW7g20ikSTXavAKo3yb2iOd6
0yjuwCyhQFLs8vjmz//hHhZI85csfKOul+CbmoU9AySeItBXoBVDpgI3sA4ClhUwkptoSuFOr8is
m0SXM7BZNwiFzWIT1+YmlEV0deuz9l8YPspL6kGaEgoYaJPGksv826R2e0uQ4hChcPGcCW66cEgZ
ZizZ6ePvxrqNmRtYk2BhRDDcbjbR0TAqoGyBCHLX7OU6+pQ6Vr6wJP5WOhIKDG7lrRMNQ+psb2gO
1jW+ihL66VVGkwhVMh0EVyiS6LcydaMOReC1G+bwWMWGNs9RIJJf+Wkb58BcEKWiiQf1ZSGu0+1W
ja+G9HtAm/hlI/95DJ1jcPaHRpdcyUpgWCpaDl77bJ9NWxMiZBVVN5Mh0NL56RvP0P4wKiy3FDSr
2m4AWmZ6EnQ6WldmXxKkWiYVvT4WQmFBLLVSo3eOyJlkYYKsHnpIIKLZo4BSPaATqTg2V5aX2tGp
3qCFhDj34+Yp3XaH3tZt6l6e39nlnjuRc3zOVnVr8sMiwYilpPECdKQ3bHMZ4afTnxHgOVDVAlor
nmGza6VZ6yBGW1v+3ELuw7pqyucw9SgRDEUExJ0u+iCVOZKLNXi0NuHwpQ3XbHDS3m3RB3V5SD83
+PmQ5o2xMBOj67NwALeWI+ef4LkyqJOWFDqeAt+7vjYmRS8nYhSZvyaNMfpkUwNNFTGqlDMzQUyw
vzyQ9d31F4HbwaMcgvbFgPVNSmyP0Lbuo9zxqXbscrT1Bbpb9/T9MuSfd5ufFvcXk9vRqBoOLUiJ
48iCT0R7Vm5nKSs92UqzHXh7NQItpkzV7QjF+W8gm8ucpM7KKyOlEt53I4l8qGhX+2yHXIJgtjkc
5X4o3rUmTO87KdZOUYRqLtu0umiXTXXjxgXCqLJtzN9pL/vP7SiPH5pKUBNSDpobkDDy3Woo1X2o
FumnWVjJiXYQpKbjGOwj2Rie46Y51U2EZ8Ixx52qtEj02ZkjyHkSC0IhtNa+Q7mMUYmWZKBfknQv
JsODXNBsm5T6Axkka6flqu5VUnSbW5EkWMVVwydgb5v5/inoK87NUWIqrVqVodhPeUOjxihFNiW2
lhwHKjprfoZUsPwF1PwpS8uvesuUpAzuOFb3hhTbobkrrDcJ2h0KvUpCSEJpXmo4l21mzS2bOgqT
UFSryfIf0p0Fatn2scQ0bIRxyOyqTjcjmzVa232ls20YxLsRSmd1I79chl2bVxMywHMdPdLEfIsZ
Q6UhOqrRVOXX2OEUpVgxWuqK+iP2rZOsiArd147TJRznv/yQ6pI893Al8l2f1l5tPsW4c10e09qO
X4JwrotWpjXlHUCC/BupjChxu/SurBQ7za9U3xC45JUMOwhf4ffp3AqDEIWDg1ZqjwRKgc6HBIwy
/i8IpRaV5RLfTvrHVpo5gtHCNNrW2Ni+8nF5rKsTaqK4EOjo8+DVr1JJK2Izb8A5pX7pJnWi6aUp
Be5sdT4XGNyilZlOqmSosGiQSYmmbR+oLo0RNryp7Zcm0hNbHxFK9wjOTANX1vPtZ5IkD/QeO50R
kOSF1NM+Bj0XBEFrxw5y9f8LwlN0J70mo4U3x/N0Xj+HTN+wyvL+zcr8heCiHvClS6yVMI66iLzQ
lOxybByj+7qMsrp/LVAnopwJCRje+CzSWFEUY2065blJHNWIYQKxaxYIo6BSeBls1RAWYJwTJg2Z
1DwBmNU9+MatYhZur3+Yae7qdA91vMtoa4YAh4/mHrglE1XY54bgt6ygvtIiWwHG2oBWdjzoHksE
G2gtzlmicMEhOtr1XK+xgXLr2k/wHkG3iXobpwKY/88N5r8hAW9xEKWnlVEjJGCBJxVzh7Wdxa2j
k9dSti3pOOVPaCC2OpEzXJvFObr6T4DFU16yMVTUNkcch2Y3pOMlG8JbTiIquBGhcLMo0ZRN+czr
UI6erkOQrduE/vdle1ifQlDKQhMK3UsoKj43CDTbawkbAdLGD8G0lfunSd8moPHyg20WbaT6owqf
ot6+DLtm9Hid/S8qZ/SapOZ1NQDVr39F5XOkxK7WXUndniQPiS6i8VmdyAUaF3ykUEHAmzfQJOkt
Ip9aYtnQY788IuFEzkNexBrjkMeBP3cyx8Wd3978P9K+bLluHNn2VzrqnX1IEOBw49R5AMk9aJYl
a/ALQ5ZlzvPMr7+L7jplbhi9eds3Oio6qmQrmUAikchhLWLfjGrBu+ICSMBN0PK8cDDznwAl47xg
mbNaR1bCBpahnaZzi8jKrP39PI5OFoU33RDc1Ob0ZjbZ7rw4WUi1PtpCFrAbAGFHZxxt8Jge0pbu
m77jtW4BbYzwDpgJ+XiraltzuLIdXEsVbks78QMbbIyQSl7t7jtpL4j9eF6xLZ8lrGNk2npDNIjo
FvClyZ4wQGqR1zGnl4326bwsqTooTS9sMMB/F0cYcjPN2p726JaG91U162Kg7LWOtloJpCqhk+3H
lb9w/J6aZNkW8aR1EMPwXnNGy77rSvodKDD7bPzPIZzRc4kZVdwrOEtAlTiVVccRrUBvj44a63BL
0OEy9Dd6lG74jWWfhTfgiRTBb+QTRaM+w9RoWh/KueX1VlgmMW8IQNOhqoJuAHwKp2pMxhRNiQ8B
DHnELAYqrEZ3Rfc4A4RJ9ZX3sMl4Y/kbTccSdwgEH2Jj1hII4qBgO5VqA4YF3QMt8L9MRE2qz0eD
3ptAPIjzq/aqZPH9efuTGMaJPNFXBahEAL6kRuZvpyOL3hSHFHzCTbKhl6RSAqtYKSbEnXloGGkT
QpBWHUt6ZMCkMfbgh0nsJ3PYEbQMpclhjPds7njbWXgEbuVUJUdt/QWm0GmNhxEbSoIvmKbrdJo4
Actzfji/nJJegxM1TSGqyoIOr6Nl/xJl8nzAidDYxtwqSJ1tZCHM2OvgTUJteCjw5Nk4Ev9GuG2h
4RnjpBiNODWeZDbnaSBd7egIRhjAdBRrl0bPOX1o0Czlm0cQa3AMY53XWXpQ7J9SBZNVypQMqtlj
pqTbaSAEJg4ehzu12gcFLwH8s9kyL9/InwIFmx18Pc+UGWrWzXVl3YKduRo3HjDSpQSghIZOTgyr
UnE0faKmXwblAHNVo/ZmtMPRVasJcPCajtqtnZccyPwdt0MSc0Zng/e00Dfuc4mLWx4eaHcDhyvT
xPHgxoQX1WyKETJVwShN5QYNKCbOb55MBqFo9ARY0TKCL9hrl/RNO9mo/gDECTOrE9uB0GLDx8j2
C9gMQPUGl6QBjU7NMjPaSUmGucYk6YRgkgDb/yYs3s4rIgl+FgCIv4UItq+kYI2Ze5CaA4HJGZOX
lOxVAKCazrCFaiFp5wTQxEqUYPCtatfARoI+xugFhjOW9xF7DsuHsd3bwNgdSi9NrsP0K0Cw5+4w
pM6s8yhyifl6XmWZ715/h3AO2gjQFOimhu/OwPygP+Xq5CL2BCf6uGEl0h1kANrAoDrILcQ0SII5
LBZWBBrrDK2Cu4koTlnszqsjaQ7Huq6kLLa6iptDuwxTmkJKzDJXa9xx+mqpF716GVZ7n132Zrbz
yVWUXGumM3avLPnuz1+BEnT+M5ZVEwOL9VcI1jqVqjq0nQYnGnnmhO0snK5ivA1NFNORf203Trl0
bTG1awCfDNg14hCngZG8VDEhb57t0k0bhuKUSd5Yy7ZekbrksAN4CHkMjP4s03PCHZzGVZiUIRaY
oQEZSMku4yj3gY84uUk4KlSAPhiAM97FPP1eH4BZeBU/fwBj5JbcRK62x6X8jH6jKyCluefXXL4G
f3+YWLs16qHqxgEfVlkPiQ9q5PmY6Bv5DpmDIAs4Iqb4lkyOsK+zPkxpmoPJKaufKhU+Ij600wWb
PY1s9aLI1nktSvBF0YQGoFmHOm3jqSi6JGSrprklQXBBWQVwuWSGhCIDm7dW8WSrFCa9AddKCN4l
BhZaRHuIiDBlV1+G1Buyt1A9xBglVy785kobN4pVMisgQN/AKPMC+CzeucDCyKZYW6yA7oBOXkVX
9pYICaA91dBSjWwewHMxbylYgU9DvIBiWAEGAC6aXbO3bbd5j/bPk9uhHytzfccHTTjPTPCOFqB3
PW/oMpe9Fi9YhlJkLJ0WFaOydlT4aUT4Jr2I5t+RgzfLMlWIuVKxddwyBjVuIqg5jbcRIBvjr0Zx
y8jDeW2kG7aSsljpymGrRBlsTE7BYWPO01AORlA6zVZXtbY8tESHrAMvBA11GMQCsuqplIGkndkD
/gUzDNmNou7rceTWkw9GgpnrrLhM7LsM8qm1s1PP3jppMvGgZEMqG+MGKByJedJ0MoJQKyYwW4y3
DR3c0bw3w2c2vpP8UQHFzOw2xoWFQ6HfkmLj3pXcRcD8RaoeVy6qDyLVozpoRlIDxMphocXnyJtn
ymvrO3AfG4yGRdbG1SexzhNxwpE3QmCRRksztjLEO2ApX+sYRq57xPRsPJw3nR8uXdhVANEtjJnA
zDWQ+jjd1dCife3b6HAZLgoe7gbHR5skQ3uy210Ue7QOgwLY+2q5FWefegfde07MA/c9c5Mr3VG5
+brFXCtb69UHiXeQYqd0mJdeqLkDrvPHZIYuXF1Yp7wPgBAx/caD+AcSHwNbI9hlxZiqD1hBTRCV
OtoyeKc4GXWh9XvzEh7shL8OoAg3OcDlNtZdcppOxApnltQ9SgINxD4BsEzlQcW7PbjDuH+kd9HV
fLB3/WXKRyAC2V+Q+s34m30EDAs63nQe7JqvN8XstrvJ8b3zHyaL/vBhYI1ALyUsXsykB22kolaJ
D/M/K7vyKnDb967ilutfBZ5Wg/Rk4ri7j1szRZKb9EQsObVDP0gVbQZRhhM0gIbWgav7fF4xCV0V
egFWign+S1cH1lcmJIzvvasfqBfdFDfxS/M5cvwHhroLDx7oS4kwDD0I7kXoJfz7/+cnCJuelQkL
0gC9cZPT8A7gVtoVOE8/32XX76/lNdsPz0Bn5m+Ka3HmTpdb0yqyFqWTJRBuXZsEAWqrWALlcD3e
Zt8tpzgw42Ad31+KvRpzP+fKF/pgPdh7837i386rL3uwnYgXbt2xRvMQjaA+u721HBCSfNXckRc8
uH/XnBKsPrpTj3yjU1DSkIx9N0G6hv/DO170cHYCLN1sXjpyfa8pd4xEyI6n6BR2URgFiLASXKAk
BTYLC9MhX6LQG7eKb9K7Swe4AICHVPwjvrxBb1ca5oB1n1s8SvWWJyrlcMoOrfa6fizsW6vhQYfW
oPxmtm7KrXej7EJBHyuF/mxhEhayC8pI5oJ2kD+wSyt2g/iYgw966J/Ob/CWGOEMDxiQIM3SYeor
cGFVcUU0412pw09a62/EqETyjCA6Zt8NDMgutCyCSiHGMDS22JJ962M0PNz795aXHsdH61Hb64ce
HE3Kdf79gX1DvmaHq2TXuBMfneZ561TJPebqUwS167gxh0DB6iYTji3wnho86eJdBlwMCBxBT8D7
vbqbQYJ3fr1lb4MlW6ShewyckHj0nzrNcdLUUKPotbfbyZnNca8Q22lrbO2YzTzEvCISrG9tq3sE
PNXnhcscNlLjFHaFF+wvpYxUqfWqmnCsSHDtqx+9/+n875cEtcTAKJqGOqhkxlSdmD0EywVJwmka
eVAWZrAbtSCNnSbDsNh5aTJzWksTQq44qJqpGiENVE3HvDZ2IBz2JgvoDRHlU7iRMZKuHVRDKyDg
ZtAPeLpvjakFQwewcLicyEWp92pU042XhyzRT8C/YdqoIP/IoJ7KCOJiAvZl2TpFMfEIzMyzj368
2vISv7jsgbXuA4tVodHBrCmfmw6UlCmSdLoDgMStwypzDAsYMOpey7y8WMMhfRbofVdj9B/8WuWI
gQXbv8ymdD/640FLyS7P0505PCyY/JkKHJRuOuZE45VV8prFV2hod0KlOHbdAC/+Jc7fEhS1WFc6
eZJeT5EFIIE2RVODuWHk0hMGSnnExzqw4an4Tk0owZyXii/XqhdzuNJsTtrX0tp34R0r+ZhfGuoW
/7Ss04qsZS6ruXrOGT6rVbWBzKBJeISOkFxXnGDwMl3ZqcXtaF8DXp7bHbrYdt1vpN1OhAumGaY+
GeMJwrtB+dw2mByxHhutBeF8xke/AvPT1/MnTxoVrNUVj15usWZsF3VL9OQhhxLmrwkSfgZ1jQDo
9JWr1wcVEPw6xbO25am6jxQnTz/AIGzaHxtfI4vL118jvIdQP0kDdcTXmHHj2uNVi862hLlk9GY/
AV3FXZW/qErG8+S5Sj8U62FDvqQtE3PmcEVw6KAuFjMGLMGMdEg6rD95rBEN0fAJr1tCjszgtbmz
E/SkbdVwZU+utUwhLKWRppUj7YHskj6E/c6KLibF4La+68eSF8GGZ5K4Wtsy8ZRGFRBoMuJYDTPV
MMdMPTrzm3RhuXioasuJWMotEMaVWwXPZb+E9+2JNOEw1b5WG0G0tLnmAYzmGphrvm+CIO5TMgDL
rrmm+satLJeI3LCpYhtVkSYI7ZE0TxrElmaUek2NVBZ9jjHu3mX6w9B9T/3A6ZOt/gWZu7fxZMMz
Hr1kaK1d7HrlNGIa963B0IenYRvZDcEMIyE5p7WnDkeSeoCAd6iCvpc31gEgODlW+uG86UoutZMv
EKwoBISNEthYad0sXvKmLI92S7ZgSqTGs1JTiHhoNChBsbRNgpTjGARAPmb3tRE5qMDsWvobTVFQ
CeUyG+BVi1s8XVQzbs1snLGVdqR6JpkdK3rWougRbD27KYbVauWG8UiinrVEkTAWYZsW993SsYl+
3pKkB78JnCT9jcw4xKB/h+JwALFd8PIK5t0wo4lmXgVPMl4q8xdV3SgESpzKiQjBrYODpxzI0nuq
xvkBCUVujLul7SAP3BE8P0R5OW9+UsuwyQJICHonuM7TvdJBO1ckAJ13lJz3ir5r/Ns6AlepA6YU
97wo+WFbyRJMvc/tqW4GyDLnQr2b2vLajoz7brb3ZY/uaJ0oD4RGDdeQieVjk053PvI9XsVAKJFm
8W1rZdnnjW+SXFxAHv2pv3AybFBS9naEb/Kz+Ekvmi+ZWt6kafLuD08ZCmeJ77uD4u9ZEvOZ5njs
B++YiN26SySh3slnCP62KFgXW0ubeJPf9Da70BqKPP6T+Z9Dy8F0bUz7AmaXmsBhOt3uuckL1Hcg
BwO9lroHn9GxwLDVZnedLDw5ESTsNWX9GOkd1rW33tWw2xtTi5Sob34Owvygp68AVT5o4B8ESIeb
Nc8N6e86Zj+XWGEtT27iSQW3SLbhJqSHa6W9sNkFCt+jGuKjVMaJeQXwxaix9pn55DfGDo3l/Lxx
Sb3SSpywqYqidEpNsNjdhNx3645gWEU/zXkhcsvBbqL9DnMNYtlpUMcc2FBo96tKJzTLnY8xW4bm
q0TbeI7IF++nIMEzFbHh9xM4WJwk/0bZfGdG9521Y7nbTe+6P2xs1ZZawh1SD2ETob0bB0LX8XLl
qt3sFa2+AQ/d+fVbftEvkQ7Ykv9aP/HqKDIwHbMMbeth9Noga56qbtZmTsueq9A1reRyHPbnJcpS
a7gaEa8C4JEAoky4RhIfnYs/mv/nbARj18g1tAHkUQkAseIm0UdHMYDFyL513XeWf5Ck4ngJcjW3
XaPLNj5GZqPrbxF2dWakSvIM900zxDmvUXd3h0oPXRqFW6ydsi1dixK2tGRFasUUopIhOKa9xoOo
O8Zz5swjcc4v8YZW4hjr1JUjGdGa7TBNuS4qZPx1cjDM+/NSpBfaSqMfieNV9AirScF8BDG+ku67
iD4rBaYsWOspgc7TloB/BJ1sg7EfgdA29bFnAqqnoZRHwxZBgex0wquThUAUPFA/hg5Xn2KpQ6dU
DGbcBIOTFjU3WtNpbHY1tF8jbXwYgNO64XlkoQNgIxa+EGTSdLG0OCBKqUML3lSf9M923UW8KeIU
QvPKrXQwGwaBtnFY5fv6UyQ5vb780kdvegqRplWZoDGaLa+OhpGHPdsqcC2ZUNEvgEQZ9S0TBxU4
XKeiMm1QIlPHgmatcR0F3+y0uyBqt1fDxIuT7yaLEQXa3CTdsVD7De+33I6/CF+YOMHOCvIXseHZ
0mJdHyoIL6d4F8XsU9LPGwl+6VKuRAgHn8RjrBYzHGxnJDuM0hzUNHWLcGtEXpYKWrjo/1ZFOPV6
jl36QaMVp1d6+HkAn9Fo3DfETaoLI4ydVH1RMFVw/mRKXQ0gwhcuU7ANiWnuvLLB+tLgUjQ6vHUy
f5fH3d4sCFpKtyD1tkQJJtkxA2OyFKJCy/DGcQJ2yoCqs30Lrra781pJzzhqMsChAKwHEUdcwFRq
o+6KLVNSB9EqBtVzAB4gpqqzr8wKfmsNf0pbFF95lDpIGgrsHTg37dqwUMKMj3YYIauzEVdI3chK
K+E2BO6eaqYTtJqCDNxxA4/K77baXIzhc69oGxeDfLd+KiVYfREWFUmXiUil9aLUvk7Mr60/3DZb
Zi+LKuyVUoLVkzxqExJhPK2fItutAj9BMbq9b83hJSDDTTcNYGHD/MllasQA5j9vJ1Lh6IpF6WzB
cBLZ13q08KhaBuEM+A1K6Y7ju9Ic7SziRfOQlt+DLfhM6ar+FChysZWBjiFXcG4hGb4fqreude3k
OdskwtI2FBPBXVGFrXy1GRa2FRyBwIsOvtuhhZVTzvZvyvXkNrezl7nBg3K1Bd0j9ZcrHYVz3tt9
PIG3FLJJsmcp2GOJfcz0rUtVHhyu5Aj3zsw0AFR3kJO8Uc+4IB61PPap9KZd/qkC5BYuu716uYXR
JqvGga/9b5sxhPdaABBnZpWL2CcQpoWucvA9ej080Y9snx+mFCyjTv0deEFsw6lJ1xVeemGd1tBu
JVQkMeAZFUD2X0ifr20NQ9CVO5n1RtwgKw6gK++nFGH3QD4X6dpiOXG9Z80tCwDZiebquXHV2i2D
wgumfYW3GS4ku388fxylp2MlW9jRPDP7CFSFmPlq6eWUQohaXQH1ZF9HxuG8KKkvXYkSdhE4Empc
BhCVK8NeAVAMmcAIlqFhwUg53MXn8+K29m75+eqKGEu/7NIc4jT7tdTui6XfeMuZba3e8vOVDJYi
aYQkKVavjnA13GfgCjYvrN8Yr0GDGgp/qo5+rl8QGZtWb0MrUXEL5Zep4tble7jFTi8PhRa6RbKg
SVFxIqICMm1mEUR1rH3WLJAJDCXwzebXWWmuAf7g9XP5kmsA/i0ezu+TNHBYCRZuvQjcQjnmmJH1
QYLPrpxihiNpfT6gL8oArmdssN+oVtgricL9B2ZiEOxYS6iiYth8JOYutl5Hv7/XqqVXTN0gMljs
+pd4+ac48QIKczUM+yVWiVu09nfBWz9hEOv8Im7JEBxVXoMFPlvyHxS7hpeBz9VJ3eK4kFr7ShHB
TwGVjtFu4bntuhIIVipzfGJ5s6kh/Cq2giFZgw0mnxakA3TxoUlUOL9VU2kTmbBsoF4s5n1U3MX+
K3qjafDY6khATs+EHbv4rgyPzVYxXzZnfCJcONjD0BZ5tIzC0hQE2ZeUXAfGMwOUychTFNSqK42B
0GPjtpFGEAsjJAWsMiJLQeO5Ks2miCA0VzJA4mEqII7cgRCvZJQ3jcFLM3bUbJOoQPqaXMkVlB2b
0BqNJe6c0eIzRSjTGsCxtSZvLJ4w2+xo01MeopnAemLJVoZLvtIr4UKE3TWpbgIICKFL0qN34brI
b0z2PsVgMDQvOnNf+W5QH/yt9IjUlldiBa+jBHNghz3EKsRrYuu+6gzO/GqnmU/nT6b0GloJEpyN
ytShbkMICs3wOOExaSn5bhmOPy9mQ58f7n11E8Uti8eSLWJG2+fVMD6H+gxucYBzd1usD1t79uPn
K2FhQlHXryAsJt+10ht1xw+OPsr5lWI707BTu93Y8B5n5LyS8kBwYfXE3DAoFMSmtyIDOYoZIJZv
wTMRAHEiGQN04Ct7S8+4XhcHkk747/WRqrFHsdDKbD6kGBxL7adJ/yiz7rjxRfKz8/OLBJ9Y1hiX
nGpMf/fAkTS9ob/tU8zJhRdsKoHztFdQKzFazw42gilZk7dtr5ZCCNyaFEDFuYWlmKvXOtD3rQFe
wNG4NSaKyRXTKwGJq8X3bTZd9NaIip16ZGF21NUHPQ0vbOY/VsbXwXpdaOjVjsBMwoveRCEJLHf7
ttA+mrT2giDhVaGpvG9Q+1hQeobK/HR+CaVh4UoRISwEIXPCJgZF0v4OgIxB/F6hTYiqbjBOG7sl
d7A/N0twsLVf9ra/vD0rctmSh8Yf92p5r7W3FG8KxUTZ5fG8bvLD/1Og4FmDWk0NOsA6SuoD8ss+
NKqG0cbROy/m3xzIn3JEJ5pjQrYHBP9CnWCZXmUBQCrjgYrmr2OSOFnXuf3MgVe83xC8WNlpbMNU
tEMA1ATjX8jtCita2ujmIyoC4DK6anxwztILAxaP50sXf02Q1hpjp8+vxsytwR+OsuWG/F8XGPIX
Yk4D7ZJALBcUV4xeb1CURgBeAaqqQX5rl6iXNCKuX1luxibHLO5q1anT3JkboIjrbhreqtN/DqN4
+h3CdUIw5t+FFb4jbOdyh+TKAMyfUHVpXt/6BegrgAI37c4rL9WdAZUEwzMMQYPgAYaZgBuU6QjH
7JuUHoLqMSk2vMzy2b9s78JGxUAsjJFXYXn7uUEZdMIIsw/s5akP9iDr8zqLYpw5JK7tXzWYa9lw
8jK10H6qmzoBpC2Gjk/fVAoIJ9SBQq1xujHqnGfTLhg/zi/dr+EybpCVDOFcjoYdoG+e4kEVOpYC
s9nsv9rSQli5aKpSf1w2JwudHjn66aZKX84rsXykuDlrJQSb65AZsBUFIsz8VjE7ALh5RnDVNhvD
nVtihABmwH5oyzFzxupaH78VGGjI7i19o6Qh3xH0OiDLAmgAkXkym4whmFLsSEcG3ga7pN3Ycrka
fwsQISr8aLImNYGAcnqo66WuHvoPpPc3rPfXKwaWRQy034AI1AJR46n1BmaEButltfw+0AuOdnc4
3rn02Tcj7vLngCnJt5mW7ePsxwC9btLE33hFSBDy8QloNUSTtQVwPbETeY4NYk0zqFnqXXGD8e5j
8IUFvGGY8PHSJ+bkjnFzOX/TH0x3eLEw+xODYBvwWuetU1J/XD6DWgvuJe4HcehIr/QZrTKAqKep
Sy5GN/pivGIO9ODz7CopeO7Zj8p/Tid6KpOcrr6l9DSsbEzZ4Toy+kfyn5duT3+/sLt1q8RavFBj
hPpVXR4M+7Mdu+fXTeo4Vsu2HJRVbJ1F9qBQCyIM60Zhx8BK+CZQofQs2CAqxaTBkvARjnRvRbNq
xJCRVQtyxBuelwu4AbDDz+sikwNQA/Ciot1/ORSnuqhJN8LKlzGd3kj31pz0D6lvhYMTlnhncj+c
YJjnRS5+VXSKyNWiY1LV8A8Tlg/5hERvawXtfWmBmPZ7YIAmtYDZmz3ARMbn89JkXgsN5CrqeCoD
joiwkKgtVoPewanQEXBPloFnzxaOvFQhjDGipAaqKjT4na6hOauxnhm4gjUyurnhTSzhNaaKgLDW
PpzX5se+i4uHEQZkHnRMCf66X00Zp2nTLjTn9qF9Idc6QC/4+DLcJKD74uTdOg67+cbgn/Nr43a6
m25f0TpwsA8mJhgxleCd/x7Z6q4/RzjN1TCrc1jic5ZNHH1Qfk5P5yVIpucYquc/NRYOdFRkOvFb
iNB37Ma/xsTcXeuaB/Mmu+heFbe/KK8NDnRvaJld5V7rbwRYshOyli+Ya0uaCvUwyKeAFErTKyu6
8QvFLfDSOq+ppMiwaGoBpxrZtGV/T+0oTlGJbgY0hOPUvCgIh5Mpd40RA/KGv08z40C7NuYETbHo
gUdK21WLbqvy/eM5IBoY7ApMzAxjyb8UiSdmtpMxDujEfzD2hae9K7coPlInuEHxdhpczU3daK8e
rY7PE6cvwX6+QIvee/hk7SL3/IqQxXx+/ZjlXGEAHv3Awt63kRkYc4iJHXXPdsXe3x8zx9C4udNu
KqfB6KhH3eZK/9CO6KjM9/He+GxspIZlzh7jbn9/grD94+wD056B8qCLL5BjJ8bR2oLUkVkY+oEB
swY3BYR3IRDNQJZZqcWiZfmtq7/btAcQ7oPRfz+/mjIxmm7AGcLtYtZbcFN5TAe1oPCEJAgB6nLM
VN6AsCTbwkSXrRh6TgyV2gsfhQgCNppVNjUA9cbY/herx0ixDxhB4/68MjKfuxYiOB4jNJWqXYRQ
3FrR3Tw8pP0Tnrq865qN+0rm49aiBCMsAl9LZwpRln9lAGQh77KNk7+svGjmawmCjWH2xyiVHhIG
+pJFhzG6xWNEKz83OPLxSzFstO7Inoy48RfiZsTxv+AZtWNTFzGzkc4pHnMdOGlE53X4LSzfqfkl
yo/nd0q6fCtponKAORiQdEQvzXSo0q9KuVEqki4eMARwQlF9A1n8qddM9CQYgh7hBOuf2+BKV2+S
Egk9+9UE59zkVMP7eX2k5r2K3QUvnffqlFlL7B731KtQWcGVjCGxrXTFlpjlNK+CzNrM7GwoISZl
R2oDf0DHU2TrIS/bm3X0J5yiudIDJcgwyZoPz315odqfz6+VzOWsf79wdOZEK7N+YZ3VmkPZfx/0
CEDl+z7bqq3JvAEIexEkINGE6WRBDshiYoyzwgbU0dWGkDNy6HFFYdQo3QoHZPuyFiWYsxLmKfUr
7EupI38+J64ePlfW1s23JWX5+Wr3ld5og7iFFECAZVrvoB/GAIjh+d2RCwEYlLFgm6FR8VTI3BHb
aO1FFfLNrxyTApUy3EKYkJoAZqT/V4iQAqkDdEEGIYREGBWd9cg1gASQJBoPu8fz6kglmZhzxYAt
SDVFuBhSopwSa3jKmGD+ov5tPB581evzDWctKcMjZ4DEwcJqYGCMRzC2MZkiEqEg5vQmdSpmPsXU
5FSfazByNXxG3DZlAJXwg53RbI3byA7sWrZgfdbU6sWAHiaH5LPTsfputrWNNI/MnwJyByzDQCzE
JbH8fGV6QTiHOexl6afDREPT5b1LG4DyZ0xhe1+NfK+t/cQlVg1ozaH7jXAL6QgYzBIM4fF7Kr03
iW/OEW4LM0bkEAArurSufKvdyMDIbEVfyPkwXwbwGZEHoEsVm+LWxaXkewRjvUFfuC1gBO1qd94o
ZWdsJUhEZq+mYgjL5W2oq402cK322wewAQ8qsmgZTsR5aXLb/KmXmNFBDaiYsgKRhBGNPIlUnsbq
wRpxyadmxeMoBwUxxhLG266ct+IkWViBTDfm9pDpBtOIsHV6rvnaCL4zx0ein9qfyjIEqG51FSbE
pdq3Frhi57WVef11IkEQaNrdSNt88fpsqLnahoETsCg/kAoY+z3K89XLeYHS5TUxcIFQHWiFKKad
Wmfqa3NFF47XOOkufND1ZobF47rbdQQoF2nA++kuDgHfGH47L1lmRmvBghdFo0WF9B0Ej0HOu+iQ
Yzq5HTciNdmhMLF/moHUPkpGwqWjlnadGAZua8Xczz6QafaW8ZXNW4u4bIsY7aJjBKwLmgXuWhGW
JekGSjugHTlacGeA+hSICU6UpIdea46gcDxEbHowyleMZDtzkAMCQLsgebjRNSzVFQyJgIGwgGsm
JrMVhRAFjeULLV/qoPM6LgKe1V65df3JDoX5U46Y0x5ztbHQPQWLyeNPehR7lVZ+mX3V7UnAy+rb
FG21Ysr8NzgbVZViRAjN64L/pnOG2ZgRCBR+pINNQJ+zQ13gCRaP/p2uF9fj0IcOKRTfIRrZYtyS
HUkMOywkQypeNKIPAL1QE9cTnrI6+xoPd332MQ/O2OzGYePsy9YVrDHgRDMXZnXxMYuRFCVICLIy
hvVcNsc4fgVLYFK+dur7FiSKpHSLERUKHCOGxm9EQYKfiYe8m+BhsKIoF3T9bkK9cthp4a3Gdpa2
swiosMgz2XoVStPza7nCZT8mia6oQCgGe/bu2+jcK4em3llfPilPVu1FjVc/bXgZ6e4xYJcss7z4
n+DejDlFpW1BQbBSDF2zK6pyXXtT48/hFhKl7PhZK0mCP0vZUFjRIgkhFgczYam+DYlDt/DkJR1q
2LqVHOEwBKOpj9YiJ2/RBQ0+eo480YV+36La4lZ3le+wx/OeekOzH1fIKnzyh/ivNYwWnAVMQxfP
RQISluzTeTmSCVmotkrUCZn7uTELoG6PyEvuDUc7aI+7wgH3m3WrfQkeZifeV3cAahn4/HpesOwq
Wsslp3dgmwIwv7AGWGXzNeiPgAcM7N15Ef8m7/czCSmcuF5N9SJRIKPfpYSTp+rCd8ejdWxc/6F4
1AY3d3TAIDI3eEudS8yWOL/zolxrKZy9NDYVXUmxujMhd8ms7gBm5hho1pmtu76qjz8U/q/38f8E
H8Xdv26/5n/+G//+XpRIGAZoJzv91/+5LT/yf9ylb+8fzX8vf/HvPyj8uf1HcfOW/fqHTv4Ofvlf
wt239u3kX7y8jdrpvvuop08fDeDHfvx+fObyJ/9ff/iPjx+/5XEqP/78473o8nb5bUFU5H/89aPj
tz//WCZH/mv96//62fL9f/7hTGXdNeKf/3hr2j//0Ok/UY9kC5L/8hLQGI7Z8PHjJ+SfuK0JyCk0
QAMBKReuIy/Qn4e/xP6JiB5cVchvmiDyM/CXGqTAlx/h92G4GbhPIKIzAYFC//jf7zrZnZ+79Q+k
8e6KKG+bP/8QahLIaqJuu/DZIX+GJlDbFs5egRSthl6a2cn6ua7RujZUGlfjpOgwr552DzXr+3sl
qbUrG21FX4cwq0NeUK3+OmIMWuFm3ZCDmdHyc6yNQ+W0itW+FcwoXxrfRHak6jSz9aq4BU4uuv9D
TGqRZKYbx+z0Dl20wIAboFWxXsj1m+Jbqy7NoVBrzEgxbcqcOqoNrjQxc+KZVi5wv7wmi50g7jYc
iEwswhNMJuKhjhyxsHg2miBzPbU1PDAnPlDfhWqcqNntPM4XZd9fD+Cy2ggXTp3Wv1RdyxSc1jgO
CkC5FpnqeNR89JT7g49myIp8WZnwX6ZyYhrLb/oZ3f5LElYTJVtU1GG36ql7VOvIjJQyJkAp0Vnv
ZAXJenRiJyGeX3mvPIJvgF5m4WROvOiquOMKoKzGuZtqb4wC41JRCnZA18LQ8z4hLOJIa9gFeEW7
5KgVBNcxyxS0xOtz14Fuyy7ukIgiIL3V+mSLku3HMRO1AbaNjgFdwJkxRnCi1skArcspyYt4dpSm
CVJ3jM0IfevhYLqY9NZGjzIkCwAYNpXtPpxBGMiVrJpf7Lk0o/0wsPRyHnrt2vfzedjVWgf6yTao
QFZOJ5yYZDLiwVNMxQf0e0eLjmspJl249kNFsmhLE5Ic26REaXHuUiyHVRYj2tSWVRqW9bIDcCt4
PhaR5nqEFpsfS9ssqxwt610lE1Be0x/bMChD5YFv0ddcQLEEiG5KdFq6fZjRjykukhE0rqpdXAD4
rOidYuzGyrU6FPu0ef6/1H1Zc9y4lvRfmbd5uewgQYLLK5faVKXdlqwXhmRbAEiAOwEQv36yuu/M
3HZ80/H120xYUZItlVzFBTgnM0+m/YwsRmMgKxBrUCFs3UA0smThJ4wunZcbFSxpvqCpQBNI6mgE
PqhrWyJ1JWqgwYJtc4FxfTQCap6sLMOxieFbCBEVwxFxJKiSAO7cud3CpS5bErDmacvW08gaWzVB
R5Be3DV1EcTuGlQHcTrsukdlXzqa9AIe60ATdhlbH+W0uscGytNn3vR8u/AgGed7H7FRQQmDWfWo
5NIfudWb3lE3G/eDOqVcZWwjkC2ZZNbeWsSwMgyeewh3T/W8PfZp71jB4y3DdT0viESLZQtAWkbN
1BbbEsEwPIVlv4e5gynQZQoLweNKVQedIRMtHJ984nazsBsMIbuFVJTHBv54s+63Ag52FGmkHjXP
BGQbpqSFUns8C1eIrCf4/4yLcibfHJ2f4thjsJNEjsYnr21mcizF4c9eoKstx4aEaItbvb5HNDVf
h6A3UbEKnGjJMMWUz03vi9xS/zp8jRgZOGpgL79ROGu2CJWSCK3hg6mROuuLgqZTjFmXtR9f5+v6
rMVokU57XbXj6/ptfl/Ku+uq3s8EC3x6Xevr66o/X9d/5L4tT/9QGx3bZZxI4TIvqxCrgjFf5osA
FAX3OFS01kvLePYzONjEbfYsGgWf679elX6ZCsSqFF8ZGIi2YCx/zVn4pbI30C4YniB8xJHkrgvV
j7TZdKnSJcMqJM52nbApEfI5rHVZZ8tcuik+R3TKIBvXj5u7Ujdd9dcvCsXAn9cWvKYUluJocdIY
++kvK+V/HxgxJ3jH5Pc3n14DEOjvx4T+fnzk4nGsMNfDtl0P4O+v4W8VXhfxfern/nP5y7LrWp49
LdPPn8vlffj1J/8X1l5oiv/ldFxruz8VX09GLO7nJN879Ih/FHPXiu33Z/1RggX+bxEwYBj9wCsT
uF70XyUY/e2aIww6HkP5PgwOrt/5ZwkWJb+lkKZco64gtkF9hgvtnyVYRH+DtzV8eTCehMIOaqO/
U4IhsePPlw+YHlDMV1EA0qjhqfXrRhuKmY2BIGgPIsdf2yhrC580sC6ENSuHEGUESp61yIfRBN2e
5skIashL7hVkn0fuRr9CZCCM8wM232bzMjzx0L4N89ofl3oN7pTts5vWk+ycbZ2+sHTpIZLDCnJB
hPYAgj6OLjqbqmu20HFgWexyTNPrkxUuRa41m6vYG2DuTHRgbmjorfu1jttTMy3LLph7980mDXyY
NU1nOBH32w3TIb0JGvvUZb24WDx7HyZTmOHXGpiPz2x6XWpqq2vJuiPD8CAp7fIM9j1lIrVOkYPD
2T7ZTFPJOQzLNloROzchjQPkrqB7qFhgsaGEtA/N4Ec5yuesYBlMDZZojPZh1AynZFnMXrIu3CmS
6O9G2nU3hdHPaRak8nvhI8g0gldpm8GhUiJ8w8CAt/LCSV+CmelTIMd2yDtIL49Gk0RVhqfXYKUQ
/A+Cmfmr323eB/FgZhQgJxy+NBIppYHYTnZWYG0SwDrf3BSQD7U2yWFZQuiy+3jMvrFgaU+T2Ian
eQ1ZuUUagOHcyk8LmTCSzPTO1iE8+Pi6HXTfdUeOqeCk7DqMXUx+d0jVMHwx0wzWZKJoWUOX3Myc
jhSa/1kfej7PKEKFpDd9gkG5dZjcUbaZh+w+X2R5rPp91vtNufWNt+YiVB3LnSfifJQ9SvttmMuV
0s+ejfGNnqAtd3XvHpyO6APpwHjFGN089muY7dPRm5C7Mc832gmar2Ebn+JWy53UtjskBvsUw0n9
QqRnynoO2l0AoG4/wtsP6C98pGla03IMveAZAlMJbH2UOVECo5jU1flgkz0mXgMYH7nu1qhhPy9w
KTBJgp+CTxgOHSyKEpu8ZESNO7PEPZLZ6hnty5icImaiSzfXtAC+h8DpRKgSCT06bxVSeMF7qyNH
/Aoiy2mTxybbK639ryEsJ56juF52BtyAV2R+zRFiLtNqWWNd8b6JXnu58gPUmSjGKCPdTZ114Br9
GXPhqk8dsIu5CV655G6/NVp/ZzqCzT4LEU+TYsCunAcbHNOZLiOcjATfM4mYTyZhlmO6RFTEhb2E
bSuti2wbJMzg2rBa+xVfog11GgoU1FiLNfGaU2nfyOT8Yl64/egIp8/ambcW/lCFDGR4G0xIAWAa
WiOI+vehR4O7LJrgYy43b29ipat+4P6uUzhEi46DyzhaiHbB6xxihKXxHBcatdDzcsQmDZtcv44m
c7BwABhd1XR99eLFfSF6GspaR2Y392rnW9sD1p+DkniYhoiD9rVPZ78yyGJ7wa26npsmlQ+Kw9Wt
zpLDikGJKibXq9GpKbyzUfMohWzzbbGIqxVte1+v2M2jdkkRkGPsejtCer1WWd/oFimsY/s1JtYe
wtSsd0uok58jBhpvtnSNChXEc4jRsUUU4VgbXgTWX86Yu7VeBdNtcgGkpjRqOzOPpY2z7pa3Y3PD
uaJoD9pp30f1lNer+/AMsiP40LsfY9JLkUcq3vbDMPPCRrAmnNNrue9k9jNADlSZ4fftvXZbTp1U
5oa0S5TLYNsNsv3SehHFTKtppiSn3qrMKV0FfFJEv4XoT8a1fRlxq9/2oDaaAnn37qH3ukvKpqgM
U0aO2Mp4nRM71nBcnntcoUnUPds+joaj77Nuz+t2HsoGprPYb3gulHciCUPmySaWfKFY7uSoB4du
Ds6eqfC+ynWJb1yrmmeyxjuVmfTMzLWSmnpSLgSXbtvzZm9jFFV9zeZSexk7hhFfz0z7Mdy1o2hP
hiWC34X+Hl7H9bK1wQTYumU7zBWsaAdwBXGL+lgmc1ZQCR9uMTXuIuJGV1qofa9mscui7juyUr7J
WR2TTL8mUt5GPn+KPZGJnKOH38VdHIsck62AKJgdDuip3nUdbhdvg9cscjCvKUpXy18BI/U1XMKh
YJYFSBfFStm4+RbdSPjq1QGrmIzUiacdyUNbD8+tSLY3gfq6aqAcLMZ2lcWItFV0ZK7/RuT4munt
tjWw21+wQE16+rFM47RbyApP1HiosFqYXdMm9tZ5EZSGOK1HSeebJQGyvkXpQygDtkPczkcHK8WX
ZR54GbadKFnnHLbtrIP7mMA0apqtWMz4Gh3rBnujhxywR1YTdieRb1Ouuk0fpESXM6/teW2ZHAuK
DbjHvKdRh0hk/tOA+bp35foGIWApQ9CaEPVRm27cz4JarHarfNnq1p4m5O2BHttGwKACqUkp3FfX
oe+isgkwqjckfXwMyBB+1MEw7IL4as/mljC5odtMf/RckrtMKv9hGnjS5JgRSe8i1sInI55PBMX5
ySSs/tprS5sb0Y/y3tb198AYeZpqbGJxbx8Y2IonDwT3HlnE/Y7NC83HZEiOWStMiXaMfxtBL2X5
OITet9Zjw7Gjte0qv6PHZMTugnU5xQOle1yYftn01N5Q0OJ3LSbTTcFkMDww65L3jsh7HcS+RrCl
76DdUHN3wSnG7OqSbN29cdv6NWz9l7nHHWVTuKcKLXuk9liWNyuTu34aEGSi1vALQe+OSShNedGh
9ETKS+TD8GtCEZEPmSdLKof4dRAp9sEhnG5qf6wvMZHDLZ8a/TixGQjO3I4l90YHqQWwh6IPG+ze
mfW+4zXKKA98m2Jf0Wlyy8Y6uGE89dAdb0s+R7C2pxOpQqbqs+NxuOfSCwPMVMoWlHmGYaB1rN0u
WzkmQ4fu0Gt1MWkDtCKRGTvpKOkRF8v9AJNsSL5s1wgG1Qtv815PbV2Zeo3eFmBDLSJWESDUQZJS
IAco+dGRyR5SmJje9vXA946l7mSnYHpudLpiC8EsPQZyMQhqAn8EyOwNy0HCs7q0uNnpgTdxOBYC
HPQb1KrtkrM0MDB0Vem+F4zBgyv1nlpusXD1dezli4mHr25qMHsaxql/lqmpf8oQ0OITrztLcz4k
btdLFtaYKk/eJqFh8QYGP4IxPIPX95yM3Z7GTfoFpnufU+h99kscPpmsTstUAaLj2PZVTpdBvWdA
1/zSR8bevqVLdjtFyYoKRKVfXey8psR3vROmlPZByiUqEt4/QYk67cET092oW/eI4WgGIEk4vHBd
NOsy7fxtalLUWpjI7hVRZUTtsltwwu+oF79EqCV36OXrnWIJr5D43fxMlUtKmCaGx3XDTprEbXvw
V5iS4UyMB6ud+9JZt1RavY3QyeZJ3cFwL2l+sk015y5DJaZcg1KV7gP1DQmkIk+EQCPsntgUL/mw
ePodg9y3TbtM95gMghuyjh6maNzJeLidJv6T9FmVbvDa8bOfnXSPwkbfw5bsvd5PDqZ35Gqr/2xS
c5Qyua/lEFQIlDhap+Y86eDFPo8eVk4eHycWY++xzFZYCNtioqjpjV/KiMOWRTpAyTXHsmk2lGjZ
0iCzisfz42bHIDvUojfDsVl75T30CZAZoNHie4IK9oF44fIMsClc4eERN3lHNvbgsRkCMF+aok+I
LJ0N1VOtQnjWZtaV67ikp3aWrDLOuLuMbhsSz7JJo8wVdXyTuhjO5cnEWEmZZx6Mv7INeWS+V/J4
ah7Zih+pgdVMwXbxzQAiM2vEIR0cugUusbsqP+JHD2lE9/D2jeE3sy7uNpJa/PSjiaHl6nuYlU/9
LQceAatrQe8jMk1VMgiYwtvA+ViMw3i/osqxwu4xI5HgeEpvrvg6Kp7rdeJVGEmswmrgh9bUXSXr
RmPsEyeYCqw/2HvD8aZZiCmClNmLWiJMyovXuI9wIObOesduk6ggVLyf6hWI0aqgn56Q2nc/bNhc
G5I+IoK+K7v1tbuGkupkfVIY5KmSFSx8HNagb1ME7zCanDq1mBMPw2VvJqkf+EjOMhrv43F11Ryz
8cX3pvAR6CUiqghM8buN8Es8Ol5FZuwgj5JqPzUJO1ICe+Hez1y1oQS/SwSMkHhgyW5UcQSnKcRI
bU0yPjQKl7cjxhzXWRlUFvaiqXhIqEYc0mK8oxmcvNTbCLNUeIU21TUQrd0tQqtHt9gfKwxEDmb1
TbkFHrLeNsj6UHHDiPRMcduZvJ4xwCa4FV8SYnDLMpY9BptpX1YrW4LBDM2Qomj8+XlKM4H2QWXR
9Reo5MxEhIdWsAdRkw7pLXEHx6opcyUPsCJ4LogLBhKlgMn7KwOpcBt4Ea42zTx9ph1ERyUbvNep
TyHFVRJnq5b+KQ16d3LaoWGV4aFNh+5+1FOCNrJhUIzXWYUVTj1S6pYdn3zgjPGQFKqL7cekA1fC
DAaX3eZDpjEMqn+hC5WYfLRYh3IGiCHqRc8LQ+vwqx3TYA+L2/ZJj7AeNlDZ7BY3IRknce1FNNEz
LgYUP+uy+Sf49YyqmoZIAWP2xuOy1ghb9bce+3OD8wuHYeDYWFiu74XDIcIiNWpb0qeJDagJCUyH
XxUujJvZpAvwjmG4rBD0FOG0bc+powOyqK33UbsNgVfdLD6DJU5fY29rjnAoss//6ClA+gXTZ7mg
Ab/eXZiKHurwgPCXoBCJ/x6kjbn5x5o0rgHQgcj3MNMHf8y6fGOZvR2a+LYRa11AgMJQLYgHtJ3N
bWCD7Q+h3t8C6J57hY9fMbc/UaT/fxje/yXq1Aex9D9zp7f9v6n37t/nf/sVwKPX5/2TQ6W/gdiD
kBNQ3ZWNCv4LwAMbCjeH64QGgtKvmbD/DeCFwW8Z/HwQ2HW1icSELNi7/+RQg99AaGEWJkRqBez5
Mcn/NzhUzLf8GcAD/XiVmiGK9JpJC4HNFR/+F6WE1LCcJRSkyxbAx1ecsQTfIm/oox8IUpSI3HW1
uBdh/GWt0xOImlPi1gsEWjJqb4JwiHPn+9+SAXHI3rUYCe1P5sLdptg5wlYWO4xo1btAgG8mb+hb
tiISEHmtm0SeydhNO5iXnjsKHINhlItE4ztBM0YOzVPW3M3tHs25QQgRHLHTChhJf0I+8TTvaXoa
0/u7BdVAklwIWBF+Rs217kfcrmFhWFWjwkQ9CWYPvsFNjiGbagMm1x19L7fodqJyWO+z9gHmiqJ/
rFHfD7uxLyhoHySxtEk+7kl7O2Xo6o7yST41ZVPKu5p9jl9C/3G8UB+Nd4HHsAUD485Ajnb0xatL
bBXqLUV7/XSdyW/zZ1C7fl8gEXwWP3nw2D1Naf48ytve+4rWGmYhDntRgTyisC9cLslwGZu9P6V7
1ECzZ/c1kh4GYVDuu/Io7XnKxkO8oq3e83U3rsmNAUPTwbK3wSDnHnsULIst6ufX7bv35r1tGAu7
fvZ//3x95O/L5x+P/J18Xz7J9//8oz+bd7qn++i7/oy+032cAVvEnHm83ep5V6Oa2I/tGaUalKWo
rCl6zzXMw5Mc1Ju8beadbxAS1H8bSY4SENgEeZXvgCrRsOXtsyn5o/WP7VJxss+DAgSYq+B4Ydg+
m2BjdtfCQonuDLhA5Bn1d9NYWHcXh0VIHvC7kgCdH2SXuerv0umQQAaG2bc4VwQPHd1xr7Km/GaL
VGf5BPAJsWCnEc/G5/bpGkaWr1mevekiusvB8xZp+t5HFfLgk7e9mg7N8J2kdxTFH98q5KaztUCm
EuCRUJbbPd4nrwvs+e1SRs+9yaPn7Z5/1P4um++VuEm6kyUHIGphORzQ/BbprPNYPjLvO5vvVHwm
R7nu2B5P7/lXax9t+Ea7033s7xrvFZcqA92fRAn0mEtJUHz7DV4hcs4hsSsZ8AeVeGie4VIC9LMQ
0c2E2MbQ3vP1ECJhDUqxpBy9qsMb7ukuyZfxAl+NwkMHVAxsT+tLWF+GM0BEu4tO/XJOH97oVS0f
lBFHkNy0nDivWI+butjI8+zdzxrNG0jVZSobH1Le3HzyZ3F7KXdlKk/p5260Ze/dmveLl4MSztC2
FV1UOLcT/AFIrI6K+dav+FzODpm4Z3SW8tm70xzS9ZJsFYW0AdZZBOhdfZLk3KrPWryknICRhifR
2RTR8m49AH6hKiAD2RM65BFYd4ouZADoN0JIPQnAqM47ZPxGLk0RiA+WrqWdT1Nzbpdzx9Z8aM/Z
NICs9q+vLVuq4d5/ZywHVku+ApgZH9X42aZRfrWTlBZZJ3n/6GIM9w5r6bt8SLHA3JHo1Mz+ofsh
+hsAIlGx6AIcRN4vWYHREPw9/XG3YxIvDWcU4XdHzGiGKKmLIHlr6w22Vj8xsf6yNDtJD3I4buGN
Qu2DWjhlzzx4gSU43um+83dt97Xzv/qyGvTNdpu+E8DvM0ch7RXEnYy8AayaA8NcY5N3u1Xe+9sz
pA7RsNPsvF6SF4P1MMj7B/UAagUfGwQBv3/R3a2X+fL7P+Pf/vgOSAh8jbXKXRc0QDd/fGD0YP7Z
XwRoXnPEwuhu3MtmAEflLSJbnQqAbSDAMr0fo1vAvcH2gcsegyWe/ZgRl9XNt/TqN0pePL9iUSmQ
nhCOcb74EgtdgiCrj6BzJfMekwkBX+jgBg+BPR26r+PcwKKGJrkxCnfAqSY7Phwn+kVVtalMWrZb
kjcOntC0jl9nAMiCA8B6xFHtgqJbcWEYoNs4Nh9pXuN/LjOFDooUEBFomOPvewwkAdTL62x4lSbe
ybLbtToZQE/l2Xt8bj4QtTYipCkaL7y/jdnXHnsiXBYzMBhNmSS545juHjZMbRbUFZa8doA3F5jg
YwSuQKFYiSvwAevclKAhaMn9kqT4OyCm8X0KsqqDuEHvxfKCIrYaIuTcLnRHEgcBdL2TBua+VBZD
gyU2UkBu+jxbDOQIX+qg/cBu/q2RMC23wDWiVKAja2Ea5N+rBQqMNYZOdcude/D7EAoADXIJcsQV
ZEoUHGfMxXtygF+xX9ItLSGuK1U/oR/4NOyczi+Q++1joN658NHVZvceuqsKMYsid7CBj1BiYgo3
qrw0g07GZcWUQWwSzPqGZODqngKGGAT4KrUkAr41lig5upwMTOVGu53X7lfPvtFA37ZNcLZU3iXS
flUy/kG66MyiO969/31m+f8eZwwt1v9cdD6Znz9+/kngR67KuD+qTRL9hrkIyPn9GEUjvHJROP6h
2AORnIXIy7zWoSlU/9f55n/SxXH225XBhRAgCqAX/92c6p/VJqW/kRQjnQCAfPgMQU/1d6rNXyY3
APlDZ4DXh5xdtCrwuUDF+6/F5qgiKa3Efd9kdIQUqw8R7mzJgAC0QYCnQYB7a76TngtAsKAmIUaG
4uqrH3NKi385aP8vidhVO/ovErHruEGcULgVg12H0PrXAbJpFHKs2cArbbi5k652DPeD4qBZ/IbH
t52zuGl71xtSgLuOPpSHFrocsnq4s/C0aYptu05uwyUcN6HkPba8fjO2h30pnGWOWtoA02k2SBBT
0wJI3nUzw8BIq3vUvmG99HeCTJ0uZBMA9vjrd/eLqgOMPKImEXEFDPJ6qH9115ms0h1oBaDxHKCM
JxvMPADcyH6YqfGikrUZ3lUYXwU2IgmwAtsMOOdfv4ZfFPs423FCoquEHTofwD6/zkBMrVJ2Xnqw
zBIo1HEkS5xVUP3FCsZ/U0pvIZkjESjjRr+5YA5UnmAW9tmMQOyPMCkEd/HXryhFF/bncx6nCZQ3
EcSW0Fjgyz9ff5bWfV8vK6A6OL74T6O39sAZG2ikdsuwwPNhoR7yT2NHanLyRLN96Wb09KdFUKgX
CEDX6QKhGbtqReeoL0HxuvDSdWn81VPbllVySa9o5cb8j27a6FMLJ72prGs14TofAR5jks4sK9QE
EeI92UpBrXGeBl+EEb4+pP5CxgITF857Nr6XXWEF3nXn2cWgTibpW3ryZiCHGrac7xIxqro0MJm8
BmikMBV3qgc2ssUJqIew3WgM9NZDrihWhpkdDcjZrGKJRWVLu14ndyNPhnFH9eQ9WTjYe1XgLyjI
BY3NekNVqrFxci/OnryateFOhvEC/VpqpfxuNtmqFzK4TBxYVztVhjFFWnyA/EiX+25WA2Aor/sW
6wh8zDzMUGBmmUQEmoREQkJ1Z7YXFdMkzWMtMrDQBCqzPAJUQ4vBDxR49+scXR6HzK55sjK2HeoA
FOFOZ6OLDzLlDtt43aArMKNAMRTO0CKWf33NBFicfrlqAjTbV7ctfCBhMPhVIuVlRFplwgBWVXO7
vKCj5vowz5zHRQyhHns0lA7b0QbKI3dtvZLlPGTBiqFkuN6ku3B2Xvd1gLnkelhgRebAaW7beDAm
6GhBGp00Bzs0yLGCxKKbT/D719jtvQn1N+AdiBW5UTBdBFZsvF2scYZep4gRioqCANJTa2I8dDkN
zIwRM6Tmgsx0CrBoYcKrSljkxmrp2TyXavWWFpi6UO1eTOn4LaUGQGdNION53FqpU1jIimsNPw49
O5hB8KVqZ/zm2xaJudMXz0Wo7lOeRAWfJdSA69SDqgmhT8XRJ0PWKSQvEsykJoS6HBidS2/cHE0Y
PwriDQKgGdoSGFZGilbebODmYbfGtYc4EjYtszFkj0M3e3I3ILuv2xtRY0aTePR6s6SQ2pxVw+ct
h+lE8NGEW4LjF5tueQgG5y8V1vwN1+pCawgOhgXgS2m9gIi93hbhdkA0al11rI03VJzx+jGksC5+
rzd/QV24JrJ5nDjWSyTHeRB6hmY2FaioGY1/Y3FfEa7scLGbFO/c2yD/mGut2srLbL0dpQAsvLNI
RVI5bIuBMuotqde89yVmPNmajOBEZFpDnmoNznVf97MCSwftPRCLaKxfMBLWIkllZL3DbR9EoP6m
AN2owTzssIPKi+tq3FYIdLBbAxcJ1SBtTgfX2NITk4EU1csCr7RRt3wMrQbTncFSUxZerXEMAFE1
uIWNlq9w0oCFjTJK0RMfkYYICbbEnbaN9Wh3YBDQE3dLKr9Y5qVTuakAqexaa7TvQTeOj0E3IdNT
wLcW1ATEyN95v6q2AEjdefmGHZuX60Bq0MZpAJXGmGVrKaesp0UaQYQJqUESNHstsyXM42hBID3y
3KYYNXcGnHxq17XJ+4BB3BM0GxqiCEb4Y9Uuq3+Nrs9a7wwT0v4za8ygc9BOGa18z3B5kEsmsIvD
+sSVWZ/F90gGkphQSdrBLyDSGnzQ3BH0QhI6hw+WeaQug6QdkQAZbUEugq2XlbCQeQO7btAdQ1Pt
m2LyDEkLo/iK9a0f5PCUJnPKgCNFwU8Sdh6yTlOdApywwIarUM6YLgwsxMMe6BlAEb4N/PPqQm8+
LP0ENc/KgwZSVRVZYPtdg3gPjLoDSo/9CeIRMQfbmxLWAzRNZPqaxIh8LxYixUfbkPgh2zIBC11/
gabXNcowjLpypOPKTFgQ437qICaymYLoLoh5MUNZ9AKt7nRZ/HEOd9xnA4Rx6DNg1JRahKZiEgw4
QR11cYc5QYrQKRou5J7EGgpsForsMVwmgpaEW+IVEa4H+NKBhQGIxqBy2zejgW4tTtwWQ28zBbRa
YBFP7p3kEytry5Byqxbi0Ezbqbu+aD+45Qgugqte22RxMfkGmgoV8gmjpptx3o6PHtRYjRogGLQa
6oVss0OpQYxx/Ncd6iYdojk50XkB61XXQX3tcAO0Y7XF6PGd34JfclDIAJuAKPfc0pHdL2AvyB7j
kWMGHCejrgSYb0DwtlZ0L4boMbgBhgtXbyg+0A1Cn+0wpsnqUN/7vU75ecuAAuR2XTno0XBIlhxo
2CSAP7b9foQDaJjriegD2Tio/dlLthCm7y1Qi8m2y4c/mMmWmuKpOWRUHtZFT5uLqFspdlHoa+R3
zgq7+hC0M7pciAstSKKhFSWY5GYpsV12Ajz+qB4bXc/fY6bjnyuvw3QPVct4jnmQZTdk4VN87Axo
sKuuy17nF3Ao81CEEfC6pvPZPvIy7kNtEkOCJTq4wxR9TLo3mW6JlzPX9/iPNfo4l9SOFEqt6JlV
JNwnhBho+hIVYM+GP1b6aHUnwLvo642lpOyeN59bnEca1CEMm9ZoqBY22B8WIn7ErSNTAEmSHuug
Y7Ru5vkQbyIsvdETnwocFxCqlQLj8hsyAB+VFMcP8zcJGnCnV/DkcaIH6HmWHgpQlWTsZZIqQlK4
BfMX+gyKeFpjLheT900AeMfGMjz68USm3KNiacoWNyy7DHbARIfoG2AP1LLsC8pO6N5bzfvvVM3p
euQ1kpmPAlLP9r4HLigAhXhYJhbPhh9eMKTLXuB0Hshce+9z7A9+jr5/vHNIH/0RLI2a9rUD/3dj
dTsgRo5uGYX+XDrv6LWwrMdFhgRVAk2izpcuW6EO6cO3MAuzH9bvgT3KYfZAbU6j83NoeYIo7yGa
wQgDtKHJCXozAdUM443ZIcHDA4sXNzHmoIImSSo3uejiiTU+ZU3d+v/B3HksR65kafqFytugxTYC
oamZlBsYmcyEQzm0A46nny+qpm26zMbapnezrFuZTDIIuJ/zy12vu2yANUVki0d+xH3smSk1m6hf
OMm6prKijacd9e7mI9onb+nnndWmyy9ta76oN9oxKkwR2rzIQ1DtdNq72X4pFo3gTVuKA6yVL2nt
RPRzLdh69pGltL1zhxHdn0ppeUu83izfctDYRBpqar+WPGYudkMTDZu2ZgslWdFaXMoDYLSShuSE
7gbPmw+Cr10T7KJmqtKthYL2vRz8GXIvjIvfCC3c8kIWSETNDpfrL9I2nWa3BFc5/ejUqmL09u16
S0MzOGBpDC0JaVv0+kDqDoJ/9Ic4YuowByjXAbrKYO2q57axQe/V5Bq9adgLL83S0+ioF6/9PYx9
XZ6m2kV1mjmB9122i/9DSaj+3RsL7jbPfdCRaJgQkjS2XN5dV9PUzJ0aiG1UDAW1tAXR7GHXlnHC
7OJ553HOPBjhKXNeBkZ7gZdDcM1DxUNE0lfUZkRFueprVoj3Fpfje1sJK8xv/cIxmuYdZ3hj58nk
pm6doN7BPvrBdqW+kr/IaHrFtaUAPkch3VHFufbmmE1t+uj14fKOkFiYvTF+wR0p++ZEgqcdbRVB
MV+DntM6UUWAY4vBZAWlK4PF2iE/qdcbCvS8e0ogUO3VCI/jjUmLeQYHquYcVXM1iG3odP45LdF3
8LyaCJif94gndWqZQ3o2wl9G6IWTKavKvwh0wOJ8LEBqQ+JC5iEADd13zCspiDpX3Cd3Uyw2E6j4
sm2DccyT0BnBKNMyLMKDrxUjoiOMddMYna6JN3r2i+fYyEY74Npop1F6EblWLYXclsKtTDIuI/7n
cA1aDhxvnRKHf80k5AYsfwetAnxIodVem6nX+tsgdYR3iiOu6tWs4gUrB3XD7CAuYru8/2ojGcf0
KAau4e1N5dluNSY+5iXzy5cifFG1FPwBwsbMlpkBiRZKnQIMrhzlTgq76jdmUCzEsYzbFIqpBaud
U90/UnZUOvtyXaabqB7s3Sqlc1No0TWbxpfu0bFzshntYSTH3LE2aBzWkyrj9kbHwJHan9tETLG6
X5EQXpdY+IymZ/4aAV+cokDAraP2vuEDRztWvLgTBQx95Q6/5rAr0FJY5b1aU2RQRu5LWoPoGBWR
/dtKfcnamHenDEXFIR1JnCvdKj8503CLdP+XcCD1rVW91rGYEo4HEvzU4p2Aa4/IxJo73y2Ko5Jw
gxmlCVvebnFwlGl3VZ5mcIDKTpq6CG95SkWyTgTjtrEZDmhJ+rtWld2jzjNzmlVfJH3nvMs8yJLh
Onzk80Inj19emoyXWE7TYeg4tFFeqkOzhPMB45He4YH6nbLNbTO76M4GrfxzG7W34RzdSvQNhyiS
w5deosXbKCr8kqhH5CCzeGSrbs19GbSEX07VHjqXnKgx+3E8jmUcdNGmmRfpJjRkXUC8owP5LPPe
+P0tcMIVFFhPTHv3pIf3JMNEXjIzRH9OKH0Tvwgf48EGeGis7jx4661f9qjPJmdy7psOKXOnYCGG
ws0eGlUfKFZTJ7vNw5PHpN/EcfaEyry6X5mwjlFnWeiAuruBJpFNFCnYs4HxoI0aaxPZqPYjM7wM
qo4uUz+rJ97B4CiF5sYibmWb9pVESeU80+1dIGVpqmPbVWdgSDfptXZPo4s4uh3i8oJ5CyZW9MV+
KAIIgcm3t2vh7ZwszneAIMegsGAP0emkFD9Y5cHTHrvbooO9u3oI7YfyrDNFsGqTO+MOMLPeLTr0
93Yb9iiH4crYWZ6CaO3u6qzelTmQv2Om6qWyQhiMCeZnGtAZLX3GMFh1l0A7y6Pv41saCtF3qLHl
eKFmFRHNXBbnpmfUI+fVe8Uw7j4QO/OCDSNLsB96y6YfB5MsLvo1DmSuP5+PH+Uysi9ue3OQXO0b
5FcxqidMtWgt5bCruvwpYpJ4XAJfnUatSDvIYFBnFcnbtIsB7hu650OB83SdGGP4Xj/qkpwAFwwi
S6yYwnJAu/W27FgfaHE8MsXse9HLUyq79CPonAT1KpybGz2SUDxcEPj9Wd1I3I1+5yY6TW9moR/a
CNO+KV+WUVkXt4/1LvKKxB3Hq4o6wMWAYmbTKKu5mKJsb8qUiGuusi1pxKxAM3eYDJkMUe+RsNMA
1nJ3+VASw8Q+RdPBruJ3hyiuwrBiz9U+yLJ+38uF6lohU1wCAZLWjVGhPpTDEu28xb0fUit7mSJ3
uauZfeWmzGyWLlt8qCo+p1Hmbkn36/eFQRM826u/WzivykhcwhGNF6v1spMBPH0QDukrkSDhYTQR
ERahvUNmgYigt8VeE8vyjsoJj6mGCyvaiLV+yQ9hranE87DDgMTEt4yvNan5vjmEyt8g/PtpG1i5
Ttif3VwdvAGxKUhV4L+rIDyW2u/OkgQpZAm8lhxK7qFE9RS71e8s4gFxEalt19Hc5Z57FTmYl3ke
IfmyQB47dFCbKSjCjcWIEV4xpC6agssYVC9qWvlTKLhJcTDyuKQiPuhCN/sOtI/UDOhf7uF550xB
AOpQWVuLeuvv3tgD/tP4dyU4r0tEebtsIPoJLV927Lx5REobMCMGA9CLiPVbPvvT6zQHr4ZEl0Ot
GHtySmAEEkvm7d7OL147ox7Pq+gVD4ZGhDvR99POZoWgK6Mkt4YsTniO2l2HoiI38hdZtRc/BCAo
Y96dDD7TqGZ+xTK6PMqyvBE52FBcoCw0bvMNz7aLSi/dugMplHmd34zedFfqFPtQ0F15vesrHAjn
vMrsSO3mlW+bmqTJl+m2diOzzVN2xKAqZOKrTu84+81GxteVYnbcu86pn4NcNAdX5hIePVsO42zE
ti/n+xQUHIu7/eGkLi+TbwneOdhhEVIKUQqxEaqdz73O78ZxLHd1XBVvVyvdJYtRG+PO/5Oi0NUh
lLuNQeg4FrMHCTx4A+LgcV8MzqO/Vl8jtMxVasATMpjwuXey5cWZK8/f2gWJe4M/gV8EPWJ2nxMs
7jhj0KONm042zaEa2/IsVk27YQrFPQDcbk06N0cvq6Mbb2W5adPB38M3zLdOpeC1cyG2LCMOMPtk
LhO8A3LoMLFLyztaws6R8Xb2dpnHpwLsY1NHsTxOnnrphaP3niRbDmnJPLwhNA1w7IX+U2+GE68I
7mnGyQ3T1qfrNO5uRfA7b0sNkGuIQkxZaDa4wdW2Qs+dlGPmHGqvm1CUF627y0pw2cEF2kALKXem
XdOvOo77u2F0p60oRol1xTLhgxPS3siqx6rW1svBmV2+7dHcqqCZTn4P8F47/a9+7a1jnzr5e65k
vmWlSvfIWpGYrKo/pZbUh7Ya1sTBi4Ois0QTLf0FGtLL4gda0Y8RKVa+JgmtE1V619f6QVcC5W6s
rrzmsPGWtttVVvkWsh4ii+jzZzsfLlnGk1YH3JQczaGFA6VtT47dPrBqwSMwjl1k3i+bqVwZlUrb
/hDefFz9qU+AgE8lmr+eiesCXZJuRA8WWKwCG3dcBARBcXgy8m78pYdMHidxNmN4FnMBnhvViIt6
UBSEhMiccm6yTTp6JerPFnjYmzIaZFwGxTrftaELGU+43HGNaCZqcGLTJhOve9WJE7Hrzi+arqGT
l9hXT2lb3pZj+1esbgefVboPq5U6G5VFqFXnIUys5Ysa9JpTU7XHOUsTN6Q1eM5xvqjAf6Fv+3EY
Yhf743Cuw+mzbCev2oYZEuM4Hz91pYabYXb57Ff5bKFFvbSF9Z2O742FKj/NxEvnoWXoi5LWTrcD
5ZL5qH7Z0mK5CcSuK61mU3Hh3RuGWHDyYb6PO3p+fUFlrIsSghIy9FBQmft/9vHKqdj6Q4FbSNSp
ghTnTFb+mP5dq0ZcbGtugWbCswmK5UsERZY4mMZI5wMBPcWrRpgsVOZ+CdjIZM4Rfhtt/ozL55IC
hPnTT9YPrxN9HrnjHwYVvyzWOm1bo4rbHLICANeKptjqNsD9xt9rd6zFXSrzqTo3YvLMbVvyWv9p
Jcr0O8yDc3qchxzIiecBkq7lx7/i+IbmzYrq1IjQnfV2ylWEcqmXmer2oZlybqWp61akPqrNxKZI
XWu4jwEWERx5jhTPpLSU4lDYQq73GE6s6Lt1SreA/e+UUJ8lTIXFRhXFRNWD4PusJVPhem9BRH3W
uRcA7Mk6EzL5y/PSVt1FadPjewX1tl76wJ14fONYecfBgky6c2ZCYM8deC5h7F0j34WJeoCDhu3i
0CsblgT1W41aBuPfQO9QGUbLMbD1qvAERWvU/CEywVG7hV9jeDdwNuqnsY3biM2uIYYgJ9d1tuyj
v5TOfNuBHaCaH1ut/rpCa6yK7nUZ0xsPPptfugo7PT+t0sOllcYr92HqFUN1GXgF7LeU4pr+WA/U
sR8RJNvznRXhz9guDavUK3yMBpWjxFkjMcMGSn9s2Hm0Lc912OzAmXwLmUilmw4GSuuORE53jdYf
sQDvb0wYDvJLWWVQHsLQONPr3GBxfMm6qEQkIsAbi/fZllzArmxc+8EmAwBLcTmko412ql9WQzRl
5WjQELKmZJuUvWNZfL9T6B+1z4j47CwYhpjpCOQ7TnPrh2+wD72JdhmgLtZWP+fq/w46gs2/J56E
cDyEadqU+zXEJ5s02dQxGuHxQ/1yzdWp39soLJqfeBVMRCw27Cf4rKrx3icUhJ19lJXtHFmx0/Cy
9FOwHHKqs+obq2wxKitWrvc29Sa4CrmgN1p6MIOlL8O/Kh6keuykC549lrK5taJZoreKTOT9iCGF
tMuuzR0Xv2gm8kOsNivRFnL80suWmRh/6oD4pkGGEh+8Kxt2skedMopaDhCWVfvaStx8Zro0YtLp
peuykFHRrzpDXERdf4JpOn9GVeXzIWQBLe5EF8luH3DrnZVXNZ/I8UWYpFkwBkks2r2aTeqy/hv3
oS2mL2kQLQ1eql993uvdCgh/b+N1/i45rztduBd/id2L6q/7QZpyy2TBwuWnELXk3RsLifMQpva5
boMvgP6PcQnkjs4B51cwLTfSKakdm2o2SaviJ4/RBTUlMsdeByDkfd6Fp0x64j6rM/EwYZnOMKdI
m5U+jqafshnSWzuTuF74TvxvAAxeaJWv4VPNFUxPQFu9Sq8VNyAS9xgZ+w+Z+vN+bsrou16sqzYL
b3uSwo45GjE9CTdN/YntrYV08fIPPzAa2XpdHUoc5vSJ6uWpzzzO6qKw3I3frISY5p4q9lag9IUA
Y35SP/szDr3ZlWuwxcuyc4JvTSoi1tJl0znmE1XKtouj8+x1wwFJRIY4uGjOIJnWsW1YBD0F3L7Y
927/G/fuORAFv/YiLm76Qu3TJgdHhwbujmHblzuaBA8RB8M+Z7rfDn098KSxlXVAU908/+B/vqBB
OYpAVnuD+x1lR/wgKy84WkO1k6X4wgnKxYrp48Fy4ulxddfsxjRdx39UU7nvA9uQlGx5XvCxKIG3
1eBoqAFXl7U/zvUSZodBsE2ijc3iP7Udpi9oDuTZKaQHHYAX7RGLXU/0SuqitbgeCPWx6Nv6wjEO
/R2EDTK3IPYZNlxbW/M5C/ArHjOXuTOJQurYEzNU9o9dY1JN5JzlCIwbYNddkQbkj2p4zsesq1w6
otcVJmGq16t6eSniNxIDOvzPgFp2wsyWeSi326VEH1v7T6VI498GCy/KLmiHcafkWC/bOlbV6+yX
Xb5xmWn9i6461kSc1GtBJgqY8iGk8wTUmlnwe4HT7Q8YP3Szy0Om0Q1uOtifLu29d3/o5F8YEWjm
dYWP2maiCvCOhsL/xdDLajll9mhtU56BJQnGEHWi3eWyBenLK8Wu402/pblmuMIX2QVud1Kek5z3
iZDgoEOzYIW1hWhDr5ZzZlZprSNwYEwFKuIdZNUGPbQVuZAntY0eYY9vWMNWB2v5qWVl4q2GpUZV
ycEh8eI7Q3U/uFG+nO2+4UnuIQwBW6sSykuookqCrGnTxKrTXm/xuajbsOFH4ASvenPpKS1m6J1z
+0xgEM0HJZEC6m1ZtMiOkeyZC30mpLupTjGOrNPKoNLlzgB7lip7PEckHESvyncg8OFnASL9ObDv
CFPPa17OjCe7wMEikzIOCrXt1ql7yVmYsavUuex3zei1R18YZJyTSMVvUbvwHiDOxjohRoinV7Yf
oH5asCDM+q4M/vodHHQiUm8kwFLZ+WsY+oOkxprZ6S0bCz9EPVs6r3OIE8na/CNaCkVsAaFCTWjj
TnEzgZV2FAJ+BJcvMmIvmN+jrrZf/iGhRpFuOgOLnmxOXu0ukHLGpA8CKooWrWBp3v+RhWHqFGTf
7NKwHu7nFaVpaEpqgVJ3mH7+oYCtq9XV4w6gxx33ynX077FxnXtiakI+QN6Zdb/OMm9P/1R8/I/M
Lv+tZvD/zfPy/2MazdX98d8oC9uv/N+Fhdc//y9hofcfLq70iNwYUv1sizia/xQWCjtCc2jFkeX5
eL6IwUCN+J9BNO5/EAWPqpA0U/tatcb/9b+VhU74HzhfmDRCMukt9+qL+R/4WP5ZIPV/1HxMiEHo
kVVOu6YXhfQ8XjU8/8XGMkdTn0kE4cRK6BouEAPkegyF4lqdWqyCa1aiFI7nK+0QarGgEQ80OD/X
Hicq3i8g92Kpr8h/6hMo41U14TFTnV9DXv2r4KUx1KIm+EfrFkExkSpP/+Wz/r8IEm1+9n8TGvFD
wL7aqNJCborwGsr07z9Ea3Cxo8L5C2IaYUYM2cG3Qzzj6eUkH2CL6hVMIDBm3Qm70xco7PlILof3
J0WjlH2kKp3cA3spCzZpHqZ8y8JutZOBfYfTw6zl1r6y5l8TAY4Ty6Ud4Gh1DQoxH2x12erKJ0IB
s5/TP7dcE5vCIwP0QYSZ7UKbc9vCKnn+cFh1igdzIb+HBRwZIVW+a42uLwaJ8ncF4Ryc1muEU9pu
uwfhyDjaSigZO7HgvfRGcvCPyACwaSdd2ooXUs3wVmQ16M4B3zZDvhqkywXpFN1dbudolZwysC/j
YuJDSpAb69usANDDkXN6q9PiCjpP+TqRyXs1z7aNsJwdX+QmZXhxcP7M5olZs4ZOWVrzgXnSyjAK
aGbrFc1NuS98jTfTLPNsdlVZ5L9ym1iELLiOkVJlDCANG45MelEqmQzj0i2f/G0Ytald9PxLxk0g
HuNuaYnrSX2klZZsrKei7mz/FnaCfk53HOYSZiYmn67Dt/8xIlQEDCExPoWdI5MBl2waPqP5o6cZ
51a7HqPJ0su2mJf5A49lVe1lZOBu2oWOAFwpdlfuCbMpkbx3NlP2mttxjnPCplmZFiuuWhXiv7eo
GXxCXqkZ/Iqcn2KEXf8g+1DGJy4H53FGgIK/CgT83I7rSqcTep9lb2LT06+Q6aW7G6XbgjfNg2dQ
lse4J11G8e5UBUFDg6NVr5jLryRYbSFamQYkS4nWXkrOnj/JN6nCFOG/15bezk9nNWA1Hoik1oWq
u485r4u/BLoQ305+Q2b/NOxFD4xRuKAm3Qi2ZUTiXySw80tCADWn+3TAhg6nanKzG4ap6JKed0oS
keRn8qX1y/nbaQpyIBrHGnmTKmrSkhxJ5ohzAJne/YoWPzhni80Xw5Y2wO33RvHed7norwGg/GB8
unoNUtjfjgMEUJWsaRXHy4OKO4u0u3DW4rnyxsg7RcLmZRvtCMKbBm6+6GRskg1tYgcfFscqaZz+
16s4jqCMkjZVzZcgiHMAa2hS34NwMSvmkUYy08PPwS/XPx5EGlI77vGFcRMHeUMFYetDMb4usqGZ
LMmDhX8Yk3j7EaFQdO6RZup0/6/HdXW61H+f7Ilfei1KjoZ/PXTtzMp4mPpwxG80sJVTETC7vB2E
ChKUPkRfgH/aT7xcdDz0OvPfnT4iUIO+icLBLMOK3frF8MhnQqNMLo33Ica0vPGrcLwPSPki8JFh
+HsRM5o1lTY/RVlZR8d1yKjJOHX14PjYoLG9YjQeqwQASh+zWv3NpqVPVuUwMwaiLu/CCpHN1ivB
kvZF009mo9PRRUZE5cCOPEbrbdH2NVEIFAWvrPlY2G2vETTqJdZReb0OsuZzrqz4Upk8x+AkFOWK
Uzk520kB+vQNzYdW2sanjkzsWx/kfsYN0xYP7jy209YUkXtktIxCxDihfKkW/xm9bQ93IvM8w52k
x/GRdD/6o2O+QgBlE2LJaf0hhOFVU06btS904qDAhZcExkSiFWe5szEI4VH7hOYJIlYAWRvtPwR2
3dwgqOB3QGbZr2mJKVoD9j2ba0803COWkHacSV72+/zJtBJRSKCIZFgVAGfGqrfDiWo4jscXkIDi
zjjmr1XM/RvgR+OD5KaiILTdV+Kk6wbtYVk8T2ufncZu6m/46auEOIzpg2xHZCWa+BUU4+W2rabm
AFKLk38k8DQJ80Kd4ey8Xa7lOAN1RNj6AHHcrR1HvLmFrbt5t5Z41C2/kn8nBL3PnNg1sftpHCiI
GbKGrDgr+Q9hLe/nuIvL3dyRTONnQx1zXqDGoC068p1t0ZEPscZIHLbQsdNvUixA9AE4WkKLOp1+
NWvsHu1aOZ9T3aPN8ETYfee5CKxdmlrmuZu74GDlWSeQFTko5kIzjtE29gpn12RBcLdWVXmyBtI8
OEmmm3ouwyvAn50dL+rwF4XrpzYocjNIwHrfUSrCWsoi+83VWPSbshvzY8Fid6ybtk+yVdrEj0fI
Y1lSCLY/VnVBgZCe+I1tlrHUP6JZvD+B1H9Ta+1vs6oBM2GaejFenH5EVhl+igg9YuIN7feoZvD+
wpB001spAHcWajvJeS74p8qYgKCiLeKLVenuyfNMmkTkmOSwNXP7B4Jh+At51z1wwmO9iHj34NyD
8bdtj+EzcrYp6WebZbRJ1/CGxNkVo22F5s9NneixdUz4VfeGAAMR5E8cmPUOsfX6VtqzfxkjaXPa
tOktkoj190A4zdvExLV3hmF8JMUwBi0l5FLhrgdLbzP9Maa54vwI4364qx25/iIQwkVgUEbXcWzo
W30k2tSPP4Akrgx4JfDkQ5+ocmMjXaZopNBEWoHhfZTlysvurLg+oUcUUbYYrvstMazV32icPW9T
zO1AWn/A3c9xEFXbPF9X7pN0BQnNR5JWWDCnq2Cay7iA9XQ3KCHdcE+e0bLsuQ3KtzIgY2w/lqu+
eL7SITa/+JqhMkRy24UaFqRBXGI9GvLCiMyr/T91kQFwSA73je+6S7Ct7KBaDxKiUpIAavJ6FzOM
eWjY+R1ELzq2zbCJSMQGEKpYMM0mK/zo3en4prcLcal+UvtL4B1TxyMGWAwaqpkhqEwaj5crsW3V
IptKlfjjhBPRaHOU5azE7Lt66wunA0Aiu2Ve0mzF3Ijonuuu5ey2BXFVG2tyWPW64crj++SRJmXa
D1NC8WYgnuYwt/G36JhA6oh7E94xsCv7s8k9+5PcA7M8TDEVIrXxvPbg54xC3AGWtjZq1p3cEf7W
Tg8Bk1J+Y6cLDrM2Nc54zkDYFn4To4tLs4iH99x47SM3cqTPXo6/gfJbF7u5qHJuLtO3lDMaQKsD
ArnYOZSLNzX7cHG5Pgizdo9uMdfZodAjmZIyDtutXiMPKGT2CeMZXIup1UN8Yj9WnVeh+I21foBC
rvHlSLs9kAMYX+p2QiTkMOARJ6hm62iueweHSR5cDP6Va1HKUhzdFMbDIUwZDUzr+X8Zju6CurA7
PkOHFD/bHRaArWBVehO38bDwSOai3pMkUVzmssH/OUStd7CmdCJZLBtK79LUC8+/sCLC4WJS24gN
Y87AX58hHPfWubsruUMhd5bm0UtlXSTWZCFhc1uLoWPR7jImqWAU26DRNO42IqCCa5jVbcc+w7C+
MgZ89SobnysCxhnBh768JRI6+JPZ4bA3QpL35zNt7ZYiEHdlVbefMJn4swtZ8fdTqBebbb+doY5H
DacE1gLkMRC472zSNQ9gYwefh1SpZsKYoXNkfX49q3JfW2uHq/4Kfm8myMQbSxVRh5jHF/aZxWcM
iGue8tdYIzLAt6ii97lGwpP7HuIYNv3otXMtiSdl4OzZ4iYiXEdL9+y0UdRu4xqwd9sHim9Tuo3z
GrWFuonVwudPnjO8ABqrkLrr636XQUW9uGPZfKAgQpwwxsWnl7sM83bVLD8O+uVHaA245bSTqXea
ROCelONihrUqi7wif5qsz5Q47oGQgesSAFy+ODemLF+LzI3SHbkpGALgMBqY4mhu0YYJTwpWlXT2
ETakf11IjouVk4XO/R+diIIYb2K6o4otFOWEmo4qNTeZYgFtw/RHOsjquOubtPv1dbLN5O3sYFqf
Q9JUCNiJa/dS+WX+47hpA5tMANjDHPGEbejKI4Lgelj4OM3AIj09HKGl+2fGb70RvP6A83N+bNPr
QogGq9jwwZe3sRM1p0EKGnnCUJ5kK3/8YGxx9+TLiZcOIIh8NpRevUVepo8Q+yiRMu9F1MpHL/eL
P71Xe38n7YunOs77z3iR8XNm0mxHJj7wcyhqAam4Rrh/ehU+BLy+f9J5IZG5ZWV5H6dMkStGGZqb
qHyuukPXm/ADkM7V17RmyJXrRx/BRfG/m6gz9xqfxNaRzbiHAyH5mnprhIZAcSU2FVcfkTQrWFbS
ibgsr14p+xJVYXitlckQ4gTW8mAxeRyKuH/LwzB7IWYnuDi9x2Fhuc6R+PAj05u59wQyM78lrwcJ
xiwvdjOs7o7hpD8ExlEPJDxRSsDTXmaHxVumE8aRYS+NrV+WygZMzRjgOwuhFoTG/UAOnyS8x41v
1ir8aRZbrBtSmNEFrPFaX1B9F0fgTt6RNJvwicS5E53zZnFO3D5/gIezn0B0+ghR4O6gIxeFA0IE
N1YR9m5C/AgKj9EvCN8fq1E+cUpWt3WEuxeXT8wR0fJ0ctfHmC5cXKT72RTBe5PHqDGGDMlQazPa
YjgEJ+7qbVfontSDXO2kO9MVsFZ/CByL9xhtxAmysLp4haD+EYot50Lzdp0t6j/RVReQh0NH6t4Q
rEx4Te/vC7h4Hx2VGu+IOBseVZrCo7W2uHKSGdaKmNAqMYWIYNhCoBX7sWuzTRWTM1Jhu9tO6VDJ
bRE1xdki3+jRGdTXiuD8zHgxHom372+qCeoeJZl379RD9QrlqztIr55+NmoQcMwXC1IuPx0YL659
RtdspJngh5xniefzlLZ97h4XNcffHkE9T2qwRn75LorUtpfVeEH8RKPEnHdWvBvxdP2twFnvQpup
hnMyLiUy17w8zCIw3+HsATe3bTud/cDXD0MoeImks3Lci7Xof6xFXk0j5bgyzI7uW0+uGOb4yVaH
MgwX0s0Vsq2CqYO312SNwPnDgsJjvDKT4w1DLLrk07MX1eLEMD4UcGeY9N02a2ZuRMvfta6S3m6Y
PL3vUufD63A+qIIMe0iscQ88XAQkT5AasljhwdEhcv6iWC4yFRksH7XT5SjaHTPKNWa1wD8VlXZ6
6gyqm409KnPsQ9dGdhbi5OVc8MtdMPI9L3Spv7WRIp1lXFBb2jouH7Kl6T79TAV0WpdD88ss6a9+
yMZ7NABhfyLLkxcnRPFQ/MIvWxMYF08WVdDUFjzknhbpvfFJXta9jglOqPpdFFjzwQxZiSErm72A
bcUySbcU1RPz4Lq3Z5dU0ND2++/SV/0XKZQ9iFmnf6OSQZQwubj2c4Gis668A5MnKs4onr0zRpR2
N9Ra3HEBdt+TLcoH6WMH7VPdsIKts3PrsPo3BwFaeJqraj41LEmPBPTuyf6N1iTMTPW95mNLKhTM
wMmW9QURn9lQSiiPtldzUEyrPJLTyvXHsD6hwZ6iP/38v5g7r2VJkTRbPxFjjnLgNoLQW+XWmTfY
TgU4yhGOevr5IsumpypPnyprOzfnpq2srSozggDnF2t9S7Ak9gOatnhAD0ANIK1uOMwwdj4F62je
W4Bwx8Y4/fCwdMWyb7LhC6/j6kmhtGUWX5UP1ZKdDN/2YCzDgx7KwvzwJjn551UNqzinQYjnjUAD
68va+e17WA1Qppxqx+ifZTnEt/ecjd1j16kK8gGRgnMv8s8RxNajlUJXIbDnqUnYiipGZcuRmjla
GGNYVNv0yc3GYgt2M5q1YLVe1Ae3S+QXq8rtuEjd7FbxKw0Ne/h4kMk4b7IV9SSzniGeemc5GZai
j73iTUTN4/MouI92YMyZod8VAGShPLQs75alxnLT5IGVwSMe6nYT4eFFqR3aCyWAb/I70UX258RQ
2UGghShsMF5cIvaczOZ0/SXICDDAEPfTruZp32K7enVK11BYJdhwYC6fWYp1t0W6yjsnKF9Wi+q/
HuvvQROKZ7/veYJ62Jz3JNJsvGnuXwe2m/mNFdbDK5s169zW4fA5rEXC3t4tGudBUUfMX2of4t0W
Xp0oSYnAOYM6B2j/OSRjw8Y7VXl8R0Z9dfuA9IFhalDy5okz0fbPQSWpAN2O9mWzXCdBaL1Ee8jY
ArkbfJVUqdHQCGuTYxp4WVrPxO2Y4ZNMs9G7WLXgX6Cxlw+LN1XPvHG7EVotpmT0y03qb0BUMh4Y
aUYIVtRdqy/D0CQZMBuKqk0WFlO+82d71jdUJqj2rhRgpJteQNPFbxoyfMqqYvwnR/e/mZj7nk+u
rSccghWudKs/jf1bCMeo/qIfoQyWc1gZ4R+X1ctIw2iAnXuNSRoG+t1yFxSWfv/7gf1fPfbXaT3K
GAdXM4Kna6zDbzADhN5kYzTrR9iwD8wj1xzSxVbxytA1zu3WHBu3NI9WUkCYU8YS+7//6//PlUcY
8MaCFg2fNfSk99t3z5CQWjM+KsZg2P92lajRMWZRni/fksrzx2dNcJLg5I/4CWZLiK9KKa/fdwHT
zd1EQgm8HF7G4NT9fC5OibGW8mJIWncOfuZUVgyUvZ0fmtUOMaIvyrX+ITT8t2w9LiF1hxcApAjh
ufiR99vCw8qgWCw2/EHHTgp5yLqMObhV147YjiPTud2AoK6kVCrY6WSsBCnc0aXSjGAxevV6CAOH
tbPmMbZ/bW3wkMnyH0Jq/92HhMRGnkIUcY/xOf96j7kuh22QgHeXGvTtIXEt2VyqMeVz8eL+NGRT
/iMqBnY1ioiyr39skXCf0sg5Le6gXaZIX9nMQZexTl8wBv3DQ3Ddyv0Ja+BL5Pm+RzFO1BExEFH4
G9aAwXamkxYB5WDKaHz846HriUmYD/ADtLzj3PD7vcyZ18dB0y3ylM79Wt5Bf5+RFbbLVYfUzwXl
QwmMMeGfXe4U3MD2cqny1p3IxwFSH/5DyrH710So6yd3+NV9niLHF9iif0sf0QrBbJS1V9ANHPAj
zIIy/EJMjB531sKD/UFOhF3Gk5V5xW3qONede+Nk6i5dZIOCiFRrsD+lTthjOVBD9qzAeuwiPm4J
hFUZh6a6boOYBGT+dhoW59WHGsS+ugMVyxRMFR4i6xb5V1XRalBLtzgpw6Zq+AMr6ycdk8JU6DJr
zVt2JhDJQutDZ1MIYLXP5HM0u0hoUNTr5h+ejl+xTn/eaYa2F/AAeOjoI/7J/+0BX1lMVAFLnc3I
z5TdWZC1wbrhZE+2OTVTs6t99Oa3fUcUEACI3FkuayTT4uwLJDhIuYPgnul/nx+imhXtFlEeQgEO
0UJdhESNta9IFsFnxi9DDmNhWN2EVcp/6uDIyamQahFNWF2MCj+0rIr1xNRFvTPghzj196fZXw/T
wCGIhGkksTjcDIJj6bdbOJts5AvYD5AnT7iSiRDZFvlcnlB5YCzOO+YBosG3P3jkFi0Wrvx/eIic
69/wv1ebT8BFxg7ug0sBxYhY8q+P+QrfHUVnzzw5y/sGJ4PtUURiKmRh8mulw2UOvFOUeNk7AnO0
9ZibryernTrf/MzX6KC1n3uxw3CWWNeSWeW+cifzpVa8BOk+k+SE4SFpd8B4YMKaotRxS7ML/dZf
LaSMFVTune8xqDz8/dV1fr+8bNhdgEC27Us3AMbi/PXL+ZlMRSKH73Qm7S2TFuQxjin59EwIolu6
SNSduR245yQosg8tasaJQXAlaYswTNzdFNWDDctARvcLk9F4XJRCkjgPCzsl23+KzKIu0tScKVjB
arVle0MkihCTDUIMsiMjYcbm4eKqItZ1bTSzPL9HY6+7Ry+hGdr+/Tf+HT7j8I2RKkgn8ABak2L4
28lSWk1Q+k35fXCvezWXrQc9RNNfZ2eoEmpMmGE77rnHmttyTHGG+A1zV2py2pqhdbP5H3KWflvu
8yFESByPDUSJNFXgM7+VC5Xn5RQRGDGGidc5KSTaelIqqgPgEHZCgIMrl5exHW02ucR75rsJQldy
g+Q2h3RmBkygE4tqtbFTP/pZZ6EadqoS8i5wC9feGw0/r4Pcklx83VZw4WtMrGIKZ/qr64KTg0Z/
dnTvP/uGef1mIaCBbvf6/+Ly0gzrxWgFxAGO+QiXLSzKPb5mbpFmaNONGHvaN79vChSAuqJYhApB
FsrEGhuX1erm+aFqZjyg7VgzrSspyjP+yIn8kIpTZHiP6oY/rPy1gXQq/DHHOkDP50qP8F7W/jSS
fmKSXRPS0bLmTJp556qybeI6gFEM9VnxpBh8rDfAQ+2XPlqYCIOcoewtiKNAx1hh6BFaAoFzQA7t
0GFTvpLWgK1Bc3VhU9iGddOvO+0/kgs9/z+wcf9/1Ak5vGr+7zqh5+wj/514i2Dlf6RC4G7/S1Ib
8wQK5ypp+ZdUKAr+y/Xgi8HT4V/yUBn/SynkkHMlXcosKmki2XgL/EspxJ9mCyGufDKH6guV2n+k
FLoedX8650NiS6UbebxuOBMD5/diSWijo3W2GAypfHnwndHcWn7BFqfCdImWnpiG9DD4KTdX6IuZ
aCJv9KvDH8PhFKuZG0/dABblT5fw38h/fjuh+ViuK7C4s84KKOICLuefOxm/0NnIqcvHqkySXBzA
XXjXDCU+K+Equ9FDrW/x1F0Tp1u3eKBGhony95/hr9UYFx5usUD5j/7W4fj8HY8VNKMJRtPM6Dor
MO6pm8Kg8NEDLJtFC56+v//rfsfB8ff5rhOiw7xKwBywXH/9zgVMD6eGQXXw5qQ3u/Hq8nZmO4vL
3BZfUITAZUsgdGp2SM028ouRmCy0AeXxHz7Itc/48z3BB6ENIQCPTkpi7f7tZaELxC+LI3xSt4bG
xCqYnQdPLOn3ZEjsu6gMaeFclRbonrEffhGWrp9KFMPWzgzOlSwQjdhkpGqD/B9ui+t76y8fjs5O
yOtdD3wv8qWMgt+uUja1CT9WMx6WOrfRUQzv9ph2Z3dsxG02+M9MovZAAgAC0YQeZ9Wm5zBD5BOn
C0kiXUfWky3dGmfU7H7yurY/pcAcjrhQy+ciK+z7bnHIp5qKb1Wg0h1T8vyYrexRHTlU2yQha9Tv
Spw3qDnvU3SctGIL5CCLAA0FBXRtjwjmMxTJQjNJrrLc+rhSLrbX1X/aru1Pp22cq5XzUjNCwu6c
LmcWjlCRijQ/VnORXEggIgNlqKv3TM/ZyZndn+3a2DeBi/g4KxaoSQQvPRUMu/ay9TNGg3xxkWYP
4D7ujQjkKUeSdCbLssLDZrX1F9wD76CyQI+lErisrjskuhIopdMLs5HueGlaMxyjxNQhyjor3YaT
wF8YFE65bNxIPY0ErbaA3gW6Dew/7zPe/h37mjVGJpfv54Cbd49Xr86f6kEzBQx79PPblbmsZjnP
bDfqttCp2iDbYzlRBYKMXy/B0Zvs6DIO4Rrtl7DlVb0ped/CTrYLzWOWKl5dCqEWeTUkDdU0Zt7O
dL0XPYQWeHm9mVSIJILPgS4CHkq78nHQD/vg0Fr9ueBP1DfCmxzmzuGgQuu2DKyETSBKi3p9+GPL
qBt/LN6WfmJZV0YFr/TGY43LeNOWB91k/O8UaJV/8vyBf3ZqByNjia5DnvPMQxj1h+zIMeHIeFq6
AOVQw4t1YAQcDgvXuw1r5VJLXA+TGQESQSaMMb2fAyb7/JNNpMP4mPwSTf3SLiGxY7fomsAz6MEr
EtYuPv51joNfq0uVQA0ioTbiU6dK83n/EFN1QlEV0UTm/Za6vC7ipMJDtY9Y3fLBYKq19Lgk99XV
HbtYZP/huHjqao1V4TaR8xXdjJzS++zKyr/mg7k4vvOxaY4kGQzmhu3jVaPTWX7IhsLwR2PDEZhz
O9F1lz6Fcnhm6ci9LKouXG7KrtefScIK7ZPw8IRtXZ43EsU46Zq4yOqbuhbXKChFkG2A779nc790
y8m3GVAzc4Q3HUUWEuzKkibZY2xB0mWn7Ww9pVFSwmD1jAcTBcBi/S237B8rpEL2odHqfbfHfI5u
58LX95puB0/ErwmcXJMhiquBFcGm7yuu1MgyIG69PvuJJhHBgdQL6CwaSk3qnOlW/5EFcd0w1l3Y
rVZFOGJczt3kvXIaG12mqi8s95xxK+cSy96ydjBcUE9xFmVS9B8mzbVgKdYFy7EUYn4GYoWyfZYR
yjRGg9ewMDYC8YhEL3jAh+DHgCHT9H5uCNRiu2Ov+TFQhnOsh+eWb1HtEmybYt3Z+yWyEcgF69yB
LivkxDIvibhRhqhB14WJoO42g4Yad0yq0XtwYdHqPdK3VsdOJJYva5Ou9dEULWztAtUbbj7XUEeq
HJWR9ibR4MnMFkce/IHidYNdLzrUf0j6CoZBlzRAarKNugQ2Bc+ls+uCiu1kAxfMj0nvgfC4rvA7
qr64rYegPo4Ci+MNlTDyWitMHotIkIXkN/W9bVvyPM7lpNjP2dXPmoRGrDJRcY9DYELuJKBk8dRm
38cQ3MILRgTGq1y0ZHsNCAIUPsJ82ObD0B8btDUw6svMjXuVR8mWSj/aySkv5QZs3dWVT2yd3DbY
M1Evef7XZbpqWR1G/nvWjMvONol3P09ReilhGm8qPz8F2unuhHKjw6yp8zeOlVpHzUYz2RaYw3aV
l7kvxnVIsfGd9VMUOP0xRCN4qMehZSNI0tsJGpd/qjSkoVqs6ojyyzqX5L7js5PNfizJQyFMavmK
itAF9xblF5YW6W1jr2/Chmm4iUxntrlbB9jx+3U5IBeanqDvoTlYKPe2DA7FcAivglcGJNPeIsMT
+/RU4mwJmdOObKHG+oS6oqh3BaFMM2eU8H4Y6izy1mXwUbjOm+jlyGpnbU8Z5MLYX9PoNLcm3K2W
Llp4It5gfZRWwvHUD9Olr2wC7MIlSr09CU5Rgu/fCp9qq/Uf2A5wnHsFqUdj4qFpygNpLm6K/jzD
V/KwRDhNthUd4HtXNX12XpmwE6GGSZVlQpSqm2lq3OGWGC/cOr1vfujFsNoiDQDtDTzpnSamkBFd
XZx8gLMhvzgOOjcql1PV2L3cYpPERJmHPntlLIyfoC2SvpS09s3i6jO2MwgUWSjUXT6Pw32kyAUU
DUmt06h89guTitNKpjtwIbykVV4/Ra5X7VYBUmqRWnxFvgBAC0JNCtSrnpDgBaX94NZD82NCL7Zb
0P0w2HM7r4TRUVfOln0I4SeqqJ7yDFjElOvsFjHecAKWQgKUg1EGNhTBMWXT30QFqpsdx1T4Qxae
e+rbHh4Rml94GKSY3hedQZsYsYODAUSH6owN+lpYIPqlKF3rmA6ongRhMA+dE635Lum97FVMQh5h
qpEY26r04PfUCJjq4yzrv08rvuqVp/NeDGq+H0Pnky/ZiCKomhC/E/jN4etcTUBrTKWz1jupivou
X2zrhH0Nk9BUCTgQuJ9nCp7YgC0muZnFNTKr0b23w+6cBX19th1gO4nTErIVGoaQbN1gTwz83FsG
n8Wrt/jYYOooa+6InCrup2Yi5a/p0pG4Mb+f9vUC7Y+gobJ1GNjlcZQl9mmuXQscEWOkQecU07UZ
90Nvwfu+Bi+Nxb2XFPabZ/v2zmrnZ6fUL6wnn4cQFWY1NoTKIJ3F2Jol/d26AJoXc+sySkxe6Tp+
qjHadXb6PZhozoPMuTUmKI4dByOs8+V2HrMPH2jcLqgwyXleCtAW5t24sqgn4OJFtuY+VChtRSt4
IDt9pxBF3vYzUCzE/Hhco/LWkebZgzm6T/Nh2TYDZqMlrCHKpuMeaW350xQY0qjKdu0KJ6mysh4L
GRzFoMNHjNYTq58cTlEG7DEJarklF329y3tJriFi7W02rurVq8KfgwnzU1eWny2fZdxQm7hGuAUJ
Gb8zqvc3BD4fcBnguqB42K7Z1McSy8fr3JRfOYJvOdUfKrclqy80BaQHY23zaIE5NRJDsbrlD6T8
b3k5qj1yxAVKcH+7qgyCpVOwKpMjXn/qin3me/u6gDKZDumh62CTcQ7lR8Q13zR46O1VRrIxnH9x
tAxqh12XaSP5DsmSDDFU2SCG2hQdJAUQoyE82XNSsXUS9kIUWfJUGS23RE+Sd2bfjRZJBrWmPPUs
XR0TAyIrbFXxI0LevaGkDDe0X/hIhbcCV0NlQeR8cDvTbh1pnj7NCN8uHJ7uJiEUcoPxWjxzJr6o
xUuuC44Iuc1SxuKqt4YVH80vfjtcySMlyhpLkgfrXQGPMrEIriIUAWXARxt1frwq6zQXWrBmdIDt
NME3vPAPCJOf/MXHCxAaxY8PwAKM3Ws2ChvGLYruufHlQzARnErcgtDBdBw1R2sOr/mwgk3bh8sM
oJNUgRNUdHTTmTxi5yhOxMh6m36QL/0ijmCU8a+0MImWbB2cTZQIBJRmMXFhN9FpTfRdMMFtwBpA
NbsKPLvgTGaaHA0Vrq6z5eiuAUbd/ok1a3KHCHU965bIMkMheqPWUe1m42rspP6rrdXyfXQneCud
wIzBW+ARuYF1LhTyWRxXV+HUTBZEW9dPtVpXdl2O+w7rsPuWiwa2siWkR7LBuL6xURGHvgqoMLz6
6zIXZKX0XK+PqpavSJ8powRp7jYpaaBiwvEC7Cy9VT2hbmJ1nD1bviJOTdNWewbSqMW69B2QSxVX
wextdTeB+4EcHUtZBeCHM3Es7NHapU73DsrEvYOfoB97whxiP2sPXo1SsgLP9RaMgoVkX2FIx5ZU
3QFBqu9r2+yH1nLvirZOmTsPYRiLTMjTPKlp2ZYmhJneUfMLO/8VLfEpgfjilZG5j0LVxYMoCD6s
Y1mztswKSgAXLcU9LTMESgb7bb/JAcXhUnHlroC/RNFPLNp2SAuiZt0lhTiaDLlNtEVvnGfG+7fs
uNt9r5vlPJgaLl8X0rPYUXcZslTezbjMLk2u+qd06nkdaXgsAHTQUpzBfKZfvbwl7gGRKIvdNpgx
8NR1v0vWLjiplOnNtvFXvCSkt8jt0K8c0NNIJDoVpSYq6JdhoFBtzU3MHqAc6b9GCIRfyrZagffw
PkmQs+MoxmrERWDcZPXD2Wec0gL0EM6tKElMsYpu4kbM3fzTiIKVstcjHpzc1eZ5FJWqD8niji3y
2ZAybs4C2l/EHf7B0bP/YGniuwM3I5hxtLsMzV9DzBKxAfU9mXr6oRBQhLdL5kcJFqx13NFEeTPc
NquNjUftApFRvk5kcydbUFn9WXSyfV9GjzDQeUzbfUSt5h5KhhTApFx9BadUDRE4dh+Ch1th/m+S
TsPkMeECiqcl8SeIiuBmyUT6Edpj94HdxZxnaDU7UAIbSzvtsuH8Wi/JKMObBDLmibKOS1AU1S6n
TP85LMqLkyXqQbQ1OTnZDf3asthTLEsWLKcux0u85RFTim8ioGZaY/jD94r87Mx59ZmQ4u+6D/oP
vlZ4oqSaoSqmFfkunTxeb1Vu8pAMGCuDvc2NKO4HFi4PlTUENzmzxveQ5E3e7Lx67ileshNtuXc7
FT4aPduyWBcD6+p8vuemmBvOyQLlo9lXC3SQjTT9FRJbgQgGADhAroZR/Jqnat43zqw+ryKZ8b07
yNHTlSw4hj3IRpxwvUUHyTmpR6SKWG0hDy2l/96o3r6pEt3Eo9LmEWPG9L1YjP6gg7z3bNt8avt6
PNZycPBolR1X2NYjt6D3XOAvemLRvJ5D4/ov12DhZzGH9W5iY7WZBuKo7NKBvEiNvesFwKWomcVZ
ZTTbpq7WjRL9NV0g9H1iVJgcFTsfRGq2WZtuPejRyU9FC3GE9NYwJvFPdjEG9m4rk4wGhX7fv6IY
au3EnFlZrKco4M2K7AtJ0rdpDB9z9L6MaWyHbQLJYNEaPegrvprw8UvjeRGWi05Cf6LwJlYsD55m
JO8ccaL9qjEDAj3LlbzY0Th98i0ZwrCBlDil6iMfunXjVmjJsMl0m75Lluowtz7NeqQzQ1TUKu+z
lSohqEHGgY9AYJo7jnhufURK1drC/jOBNRwit0++B1nf3ycwlM4YVr8OHckYsSPnbO9WFUpR1E77
Iu3z44hfcr5EEqSi7XYOF2IZd2zzXjWyqsH4RESg/LMjvzyS7UXmVjZEb75d7FIEcMQE8OKf3YPw
zM11gdPM5UNH8TOlxsOIMHwBd2q27lw7F70uwNwsj6A2Eo0V5psSzgYugRjQQb2wE/PNSxbaR9WK
5GuPsY7rouznEamggke9tW1bE04aCsQPbT5fUwZAXPV3XQrjY+ORMtId7Xok/6eU/TDQihJiv/HK
guylqZNsZpAYXEVDBJYODzmAOQ3cEOHoeUnbChZ3KYYIWahbZIRpTvZ48mZKiHt8lH0R924RVBe0
DnCVcleFP1MYUtO5MTPZuaHPmDMhYQgxWrx2HX1gHVyMP6PPzou3qfbyOLf8I/ng0KO8nvW4+7Ww
1wwcLqrNcYvqr7rJmFcts3OeodTrfN7nfvBqKTBO6/Ter6O8eKvnbQvj9zdXQXIPQAbe+zCiMczt
6h7g5DtCwWuayRLcKPbyWxe0ZpxEtMShgvGWLT9wwty6TnLh1n+tyeGFgXfTAbtFy1xfTY2kXWZ+
RQE9PyatS8hoKfaJ0z25Vd9tdOh8EHWOat6WD1XDj+bN3lO/XoWEqt65ZDdTBJVMeQa0t2sifTrA
8UKdXt5llfza6PCgEELGGaanA2bcx7a1ngffcGIVJCxXN06vIejIaH1rs+UUFGmy7e38jJ7tO0ra
hkkLwelNiNY3dNgOKBtB+VBW20UAEht63mht1VyA/cEP7nCxYihL6REo5AXKIsqK5d0KU9wMLTTd
NGQ2t69r2U/nSE/f0E3hcGLWKyACzlh62T7fBGUnz8pn9ueBn4hyBj2J4II6Q0H6H3W0tt96hbBc
QyBzAJ2/pr2HJy+Qt4A/h0fTWOoyumx384qzpfZl8aErnaOcIpFawtn0QCyUCICs3ZgRTXxheKLe
GGw3aAAL0WLHSlTyrQGNjGW40H12N/X0GnDWwMJcOia0ht454oovvAyXvR1U6XdlERWyD7ymMQ+I
hoPhAxGhqsHWraV1WbTHtGIzds08HIBlcgFSYkDh7ii6og3UhaQBVt8V+lSM80vXT491Zj3YITSH
lqe2U/bRK7sitqeMZSxFw270w2dsPchdkyDYC6P0O8VPuE/F9EqJWOz7jikjCPXHANn8rvVEd0s2
7w2AUyyHBHq4h3QdsOwQzmNtkorX3GYAVPOpSynC59kjuco4k3hjfMsT56CI3drEHStMm0l3o3yv
PLXEpXQMarDGpEF9/X6Z8yXlUgKXKSK2OBJ36KM/9k3CCeVFZ0f0lktNn5qTyBRBq5Oi2uxR7A+b
rs/bo1fJt8FZJGg79PDOORoq70XkyQ8GzuNdEszBOdHoo7YlzMd2jwfa1DtNQ0+fFGAeGQVgCkGO
wsxh+Bi4hhQ+d9AnyCI+v1GZ7hnPKJx/wfgY1J15VFPr73vf4Tl3um9EUpuTLK3s8xUX9La2Fi6B
whQdKeZasF8WhY9bsCKBtdTDuQUIwmiXJTi3cV9g+sLseJenSGsmDFw8CGN1NKYvPrMRWw+BAeuT
rRP47L5sYghTnzkf57NFj3SseGNd9d3I71d7SG/gHztyO0YsF4zni3tcrSRw5bZ9jjIUgJuyq2pC
F5f8vEYGUnXl+ifED4KJUzolWLMC+VIz+n5tDfAeHaJE6TIKX7usKDqgmmxbmyHmwBfahk1Zb5UD
J2jMnbUgsKkPuUGz6ezyhosJPfD2WWCuzMyAhZBVlWC9Uicd6p3KZ9IMXY1oPx/ljZ+M1WfCwsxT
284f7dwMOytN/E/GjRYqoCV9xt+Y4ahUj2U9lzfuWs+P5CqT9U4mkb/tWA4f+rlyv09o1c5uRj7f
yOT9FqElo+qcye40R+O5FDlheGSw/8RakF103egPi3ffJkPYe2NhFx0ZgH5KKusWY8jF8gQVWDQU
FINNZDJUKFG/FyxC4nJgwxhW9EqY/oS7WRon0GCumsaOZ1u9pna7wvZ3lLtTA+jQknfpnZOuwesA
K34zAsHGWArlZq0xtlRXBRHfOn+fa2YfC2UPo4vI3tll8QNNrA1fQmYnr5+el3WGhiQ7+Sm3ouXg
DCuBTUnTvjmRti6ojImYLgEpVZEEKBwxNNUahiz3iDNfsHnIr5ZM508BAeXbNLHyF7YK5GKODb9H
0yC/waPEeNQhtDU33SMR8i1H4OD97Jw23IHIWvB9+17sOtZ0ojwK44pS5dXHu3dnfNhKIYkjWzgH
3iEbIQkMWl4XDEPx0koMa8SCjO/Z6K4HfIZN7FZEmOAEqm6DNhtvAJcVj0vZPjmjzA5mkDD7AiXh
YilsPBR4X2AeqHt+7ekxlK37DGMXlqHlhCOymIhUGtE4VnDXhX6+a7ucARhbqI1uRhr0qgaPyGt9
pfOAVfkNYTvtcqeBCbXkaw+xzMuO/o9GOfZwsm0CSDLRBrcicQzKHXsI1lVIXCaC9LtJtzNzGm3p
rzMJeW+1E+V3vKLI4Giz6tvSwg5inRk5j3psvBQaiLavePS5YFzja3WCwZkfWeWlO3+Zhn1StA2r
tzG5L5kPE7dDreSDWDtFBYjLbRDm+efR0RDFrDaF+z6xOwFESMLuvpxb+UkXM1ZQN2iZQgbOLdBV
rzpNbSovMrXMoVgbUvawhJhDDRnihdeUFecT2Hv49H8YzF/ZaCyPdu/VMalSvKvg7ryoZsLrLI11
67ue2itpyHNtcxPuXeRLW6h1OD+S5SvecTpkXOQ869F6o/U0b9xpcUk179a9G8IwtzV+eQdrxYYG
rcHO2TQnKNnOOcRpzuCRbWmtjf3Uc9G3BWFG98ySvV2gxoFEGhKkvGjCH+dnLK0FGjie4CA2XfU2
E5PwTXCX5yi6GZBlk/Y4JYMCiee6nqqkTB+cJkKuN8qdjSvpyIKOASPhZ5SIqTkyrZHxTEEEcj5h
KjpG+R5nR4gzXY3vuqvNrcw9cS7xdR0YKBCxSfsEFK4ojnlED7fWBT1cGjDgGpPwEwKOdesFY37D
5iC7RZYbxGUyLm99JprDHMr+OkINm/dglJDwffONusomolI27+pqDWDTO9yHerXvaC/9nypbBnJE
pY9ZOwcLjDaBIGUTfhi7QTm1mFc1keYANxoR08SdcCgTWN2TFz6XIZjMIKw+u1VgQ+6fqwPRGt9Z
ZNVE6tK4z5HEFbk03obuCDWLlT1jXb6umdC4gnIwMDpS+kmWwpfSoSxeQQlu2O6pZ/gTEdvUkqlZ
VbrVT1vBcWtKmtj+molxZW3C352nhtbErveWxPFfhI2zpdzpcLCsq3opGZOscWtXKL2kbI/2kCwP
i0EFRPDFMLZ8CdXvANWV1c7GRVNvV92R7zAWdX0yCcbTeehJlxpCzGu7YBBAVLpVUb5C3wFlOK43
lVlRREBs4Umzs/fKM/1p6PuAKtGkyX1etfShnVk++Qx+TgD8h1ddGL6ks07DuqMhy4cNCwByS1Bq
CzBfNPk/lUrD9BgZEnkOU6htXrJNMnrXidY19rWZLsZ1M1zv6fy9nHrAdmlbuKeQ+6jZTnKtMC+a
hbfSHP4UIl1emszPt67x4YOB3WfrMnjeKbf4UTatpcT7gJYnQXVYph9NUTFEb+D41V4gPmVuhZMU
/xiAblnABkj1+hjJifwBBC0zKQs6Q8dMo+ls4MYFHLA9W3joiDwsbg9cf+YWfZd4i74V3qR3ODrJ
nvLHjyzIvi2BzSx6IUHkISD3YdO7kle3kxqLM9GQkKus+Tx1ISE3EGWx7i6Tc0mhAr7UnkqabWC5
/ufa1uEDBLl+uqA1985js3oX4pXoiLIq+OpCmT66FTLt2VIL7fxohlv8VwQwlJlnLk7bOUeBTP4w
lClLCrfNLH6eRr4FLcAVignSbMeyT57sNhieXbewHkQxlwcMrKTDLHV1RfMOxBz0GcnJK9cOpLhV
G3ubXUdBM3j8o91YI8PVcKBvCvj3Gw7BU1qiCGCMV0aXLsSS35WT3W09Sq23XCX4ZtclqO4JbYRP
six4SmSxdOlxtpsaCJ4fTRdbE2WZBGFcQ1/a9GtlH8KcyckBmXPlbDRb3f9m70yaI0eubP1XZNqj
DLMDZq1eRAAxTxySZHIDI5kk5nn2X98fqiR1ZT17pdbm2Vu0NjJWZpKMCLj79XvP+Q7UZACNJgzE
Nn2Ct0lVFS7TPu41YteQwwVkBuoJdbrSQqzT+djs2SZgOBx6sIiaDdB3rTLo3GJ/u6oRqBuY5QPs
SifzTTIr6XFH1QMGCypcDEbYhNo6d+4k+IPwQgdMObZCawYarpbx0EMR3Op53lDex2oPMrDPH0m6
ok0qTDPa0IacPOJGGuDmVViJFSeyK6/oA1jocYe323SgCmucRfWmilULlOvcTd+GWGDItQocaIwp
6hgOkJHNW4MhIpPxIiwO8B4I9snzWV+3QNUf4AYy+al1mtSNxhblOZJDrWKzaT21LY0Nw3mGIqFe
7sEB2c3GwP6h3Q+93r8rRRPfJXgDZ1LF0E5RBHaEbM5gaK5lTD3UpiWELKYGKJeUgUF5ExT6uJ6J
jQMcN5D5mcjOoLxlWDBhhLhX8nba2a4ykRaVhbz7QD5GhDeqvq0T3BI6F6dxiT8cl8zS2kMnxCrL
EuL0aBt0wCwzbGXtgFRAreNgC4SH15Wq2VkT3XM6jtb33AUCCip25BqmgDanVJFHTNuhujazSNpe
0k/ATGKE1qwEuiahIfUXie3Gx/V9dhQaazz25HWMVnypudFwE+UsoekxiNpnlIJ/GHkLtkLbuLdz
kJgFr+VJBAQHEAXJNcdN0JuU2nyHEZ8A49H4AdGLdMGyA71Zly2wxTba9DydRuTgGtSC3QSNZmUa
KLEq2W3wdH2ISeU2UOUPFqlN3yqK3bvEYCSnakZ/r0NJgbudYjFAwEOgE9y1bJwPXHgZVSglFNlD
HjJF8rkH0OFbDVk3BYyJBhMNRlNQFOxcUjob/zdtfeYMeAPjWgTj/ajF6Ictp0aE3xelMn6bxmZO
n3/7L3mEH35HdATMnxAW83AzEYGWRP9QbtI/rDO0QyCYFrrCr7St34ASaToBA2CaZX9qQI/ZM4Jg
ITPJnLb5vlr0ULDHAJXOFutxNaV4wbbqzK68gm8FAIy1bdTvCokH6cYWCgAmneRGPyIwaPpGTLJs
LwrjoYnEiKKyjhXMI2B0RoVM+zc9SeYmGF/anorAE1ONGmNQs3aJyLGSYsAawKbMYZFycbyHkVxT
eRaB060BLfMj1ckeii2kIrANYpHm+YXmoCAjLL7hI3Cnud8rDJbra86ZBBxWERGztH6Bf/UL0sCp
O955pEkqPWgnn3hspb50xsMCgSyhVvAPmvA0dpb1UVKQ0/PQJhdKqcIuSvyJ4GtxMcYqZ0xSdT2g
jyX+G8Wifgn6Rr2PbE5I1GERKeL8rhqYnzr80LJufOQ2ecYbzPqacLSPftPYOhK5qGu3RluoL1Ws
u/ft2MWXOOHsCyhbHsu4TPemRYU7ODK6aO0Ur5WI8tqp4uyzmsyUVJQYXvAKCBKDbaBN+3io5g1q
APNt7K30vaSy/QbZjyt6q4vl6lkwHmEuJs13yFbJLQBudzWhX1HyYWsgcm+82EM+M67vpudwLDZV
4MCbKk2Wx4rhZ7Gre+U+KtObVGzG/YIMmT33HUnnNuyqJ5CJL11Oczg2p/o0dHSEp9k0rh0UJp8Q
BzpDSfOCZDrYiiF3HkdjMD1FDOnjPI72E8Nu3efSaaJIEdUupqp87RFk+5lN5dJVmlV67JztSe8c
NEy6HR9iHCrnfOLiHpfufRoJKMYz6jNn6prvdGjJju0h0aZZespY2d+jPLpzqOxOOHNeUPQv/Ddq
vHUrMU8B3kICNSGNAyIgPCmXEK5+6V671ZEkBs1zdUbZ1pDpp0TPmzWWw1b1FKBt/8IS9QePDoUe
ni84ySopraomVHCSvxdJh7Vp6QxOhi3H0MJsI4LV3DVJg2vwzxXBf1Rj84OwAiHFRnLr2tiSfv5B
mluw6qq63zLpKGFs13iWNh3NVxpAo/WlM2Vc9czwQ49IOzaDoCtYe3/+OyyGkJ9EyVTCGEsX0wiR
b3Qrf/4d9NqlSQ68ZFtK0NlYHvUEecU0695Yk712UsdY/xdq40Vk/scf6doaPjwTs6Pr/OH9Ha2o
AUOh9tu4zarvCeqpeJkIpyX9INNiuLJghpzIaKbXf/e1onC2+UR1Bz8gBM+fXyssJMlwom+2v3k2
lEplV0q5VqC7zsCYM8YJGNX/+Q/9P18tH65uWIvzEF/CH82HBdYRczTUZlsDKN+1boNgLxnS8Ufh
NtUP3S4ZKafpkP0La9Ki1/75TbaEcPG7Cf7nIof7+bWGNnTqvks67MImVQiajeZL5DxR2xmjaL8V
LdyK9dyjJNq4ouO8+PVl/z8zrPyEv91+lpe3/LP9j59sLP/585ftb1+Hn6X31r399IVfdIh57vrP
Zr7/bPus+wcEdvmb/9M//Mvnr9/lca4+//bXj7InE5DvFsblH2i2rOL/u6vl4a34y/mNXn2JkeXX
77f/8be/4kr4p69F/8XSMCnygAKnsX81fI+fbfe3v2r6L6a6PEC4V2ydxYqx4r8JuJj5XKZ1Os4v
nf//p6/FNH5xgJATiGi5xO1Q2/w7vpZfzRK/e6wW+wQ5DbZmm3gZDJzVPz9WMJsLspCZDAsxI/Wx
sbS5iGDgm7RI6+fW3eqR4Qe0Pa74vbbwtvdm0lUbMqQfM/h3kK4eEM5imJqimoGU9WTkMXNmehC+
4izUdLdG7DoYDe1wiCzZAvZsa0KKohQdNfryT5oIJqPaheNma9UKdMiXqJAgDm6+c9zieUkH8gay
Bph2aw+DzShdhBV3YPppQ87fsdrvlCn7on5FoMLltrNzTzGDx3zQr/+7CP5ni4Dt5k8WQVYOn0X8
9vMS4J/8RoHW7F8sbEEYkrnimZa2ONH/vgSMX4zFQcN+ihMdjDGn1T+WgP0LB7ctcLJg+F+Az/+9
BKxfWBOL4wkRFo4s3fp3lgAY6sWo87tFwLpkPam4zgC3Wrr4I1BA8hsM9DHpFlZq/mSgLnk3nEYZ
EAQttEk3VOhJY3EkNyMu3KTyMs3A6m1J0xg5Y4rxox1qhLAMsktcLUQb4IcR+kU15yVjwDLDjzYs
omitCKlcKi0a5h1MuRC1JyBLfesY8IWwGcZEz5kdPJ8cIdKBsLh21evG1gQDp2+LKI2/hU6nlX5l
cvnaIEYifqI2q+BNh+CIXLMxMlrb0mTuMEhgb9BQmfEDehW0zQOwF0yfMugpXAmJbvJSI0ivfUhw
+qq1jFbbRTaiVTj+VOFA1nTb06y6XjPDkUxQIOse4a3AvBvr0X1tYIzIVWAh8V0P8EkleryJbhxj
/vlHQ4UNKTpotbeEWKFzEnTjqWY6dxI0KCmJhx5udEsbBmMruEviPBG0Cx+xcqgcDUVXXYZcA/gG
FRiq7hP/3L0kYQhvwNLtgZgytxKDVxNi/kIzoL6H2U8+Yd2r6oQsMR1eQFojO24dt3mhi2R+F/hf
n0Q4ja+oSOprYMdDh+Qe8e3aaoxI2VRlGTHKmpIL03BSLKHT6QtH0JWo1tGGEC0PCqt0ntywPZYR
4QYKY2og+BtIa6u6Uq4Cl8N0Q7d8DMjtDeZwmZYziPSLmpByM6b/2cSgvrw51jdxNr05UXGnaqcS
vRXXkmfJDXinl7K7SOwLxDKvdIvBrp4LXzXyd6no35wg1tcWXdlKq0lcgag192fN6rZ2Lq9T3z+q
gXtACPSUtZ9JNd7q8Cmz40+zBs0bqi9xj5lguR1K59rDq8qUidjwYI9ID6WFaYDIbl8o7xEpJpd6
nLeNWd+x/FY2hm9E4gVDetr2xOSO4lBOGNvCnrxnW98QkM3UPYgYA1Yn6ZBhTKsOR1x+6kgInlHT
qB3iKGx5WJw6/ZEjyXiAa1l+IPvZGxOPoEPn04sEyM4VaTeP9CcyrzA1fxhV8ZBacTWsqy5CaqM4
lukP5LK+QAmJUQT0VNbN2XaSG47u6lgQ6rQeRiZjLQl/hDJsQCUeonBoLoKAUTPEOz3U+849NXrs
OWZ/Qwu1iQ3pSdN9drU3db7MJmM819NMvMrqMz5EXwvm5wxkbd7wmdI30oPbrJP1QVA8uBXpEzr5
YOd0v3tsBypyBNrsnXy1zeEukN2DIXAXJKAKQ+LhK3Krc3RxySWzrY0DppcIymvLGIHN0jPdaZPi
gYgd++jA44QuhYwwOVLl0apRNnVinUBQeATmrNEc72AB9b7J72JWza7syoceMHr2gTn/SATXOpxf
MFnIlVt/oHqm63WMg2zDkiXafhdr4UdkC36tyIdqqxQrvHDfmRStbBQcInoYXe2xnopyG5nuu6K4
bzx1x+VWq5cRh36tc9Smd6Nr4rNo6kdRE/+njpO+anODGVV1R+bJJrCJaalthjVW8WJ33WkwU3SO
NlOdKdnkXaXvO5szvpBbU+kmLxiAjvLKbHruUfFr4wF50/hpAQ4rVya32DvYDiPz5Jn88TCF5+X4
wZidprzeLc+0k43BNrDSzOMpzUHTE+Q6Zf10P/Fjxnr4LhSmm04ynOHVXQyZPuu2tS0Hrg9CZ1qR
9nucHA+5nNcDynkdC5KUVzWODzgUN0w0oCHyJA8t4IIsfnfJuWw1EoqAHFtkaNTLWJtN3t3Uwj6k
Q2NvJJYXtX0xBu0V18xOFHnyUIyIYGfXI+vijlnVVc1PpM6fwtRB75Y9TqW4IC2gNktnASemqpsH
Zl/3y5jVJAFDa2/K3EqoHvejPZyaOj0U3dswMEx2acY+ZEKeB+XLMRCiGM29jlZmbDZDI751FTiF
nJQTzEA6MLARgXbMgO4YyhMBM6tGYV/GbEcGbH2SiXrKrHlnYn4rR2Cf9R1uyxWo1pOVS9/NLpm+
y43mNEYQGwgFIvC8QM0/hMKDZg1ytxM+VG2CZ+fRpbfuDo2+SerK8Yxf9dBZ3pH0Su9WD77aydon
DkO0EbtUwY3qLUd346mDsxNVfeWYRieukEiQDsM35LguDj6MwitphalPHFK+bnFdJM1WdtWpA8Nm
0R3lnJXdNe6sUxt8NJl60saGYV+56QZyYFNOgGTymz5fx5G+lWn/XsfWSZ3t2yLng525gca1sYBe
6da71Ml+K65iujoLQ6m9qTk3a/WILId2FZ68Ktq5IAvoeihm9GbQMabDPi5T5BT3SUDkX9bQdFPH
t7hqT82svJMa+wXM7NjP9MkMU3ozem1YkzROMTRoU7MR+b6Gb9KH9iMQQP0ZciWKaHFSAHLEaXXl
Lsj2Wxr5t76xvjuyYSJrf9SCgYzavcum34ytQormHMQHyzRXjk6gZOA4fjub4AoJKw2a8gUUGvqE
WL3NMrS9Wd5cbZ9DZ2vVhMVV0pmJ0HjH/mwsoxnJLhi/xXbzpgd4HtT2Kh39DP52B4Z0pYG4Asdm
1gT8nUJX8fpwpP9HQ0kZCARUY+INBR9SCna81u4UVCzK/KSqWE/WE+2Vi6Q/Q1fcSnwFsGCDVcs1
p13hkO/c0lIaZLabjaXn5BwbOe3t0TpPovmyOOGQ56XehMmlw7fAKB1/G8dqegONd9WaZzMn/sGp
vqEmPoYl+k+cWHddcMNQ8zwh2sNEt2FCvJqmd4arJDyW07FWKx+VI1nw0bY24kPiho9JD2BYR+yb
y2SDszJe91GEKQILdJOoz65rfCCpZx+DagiuuoeEEissn7Lb40zmMTasDaqYHwDEnbVlxefW6Q9l
F94SYtrqFRQtj9yRRzt04pWNPmIPJnJck9sKf8g6hUawN8SRueqW7WOtyUY5J7w+WyXTilRhcm5u
YcOxb/RoDH2Z/CiDzObstr3QLvG45Oy701tu26sMT7U5P2RJuKlTi+bFKypJmn4Ftyp67e68CCvW
xvxqoKOLJdcwOdzFbeInZrkuUvIlYAhLNHrTMmGgGoxOGfzBGFyK6uxsS/vR2+FOZ5NPB+2UlVS2
OQqrJOG0s9aOzi2wNTZcIjcWshatshdO101Z/ChD7CPqpINqczaXTzbZ7kn8XVbPUdLONaFn+RUn
K+cURnHb3GAzX6dkfGfZjNlEKS9j3gsQj9B/+Ngg4kVM+cy8DRnw1/uE0e088ELnY+yIl6a2HkZd
DZ6tijM5SnZUJrvG0vBcAay1FT+Ssx8GH72Jzzcvhk0V/gAL69GAgjDaefTf18sBOxkMcflFJnxN
BaRP1bZ5RDvOO1V+427kSwPjn9Pc4Yho7vDg2oiluGrICr5vhXmlqw2yH/Wnof5UzHA7l9dBhS7d
YSSDzrqQgxOMg9W7M02+HZ3E8DaV/uw6XoCKgLdjm9tcPz4Da9iniEsrIj06pJVqFr4AEQ/vmHjJ
z76DuZJ1IBqJepxkxuSoxMUfco1I+8JeMURADZq9GLVGpVvc4mRcFbXePcVQ9veWCv5eJzOd74yt
XzU93BrICjrjocjRCVG5pfVuhI8LFJKBXYEwN7HeRLslTpsB8bqYaNmP4keLjJvYvEdINStXVmAX
66jjUM4q9jfSN1CG80mK9p18kvWkGz+6Hv11kaccspwngbmZw+Bgik/TmV9r8AZMCoNUxZqGFTQ6
z5pF47u37pBa0qo/xor+iRgG7rTiTQvnK6DKIQ9mEaSzflkYQSB3iNjJmav9ukn8pZTRGcEt4Nk+
0jdjnTzGE++/le+j6X3Mpl2WGOckaraicrdtZm2H5pPITN+KUVsFH0E0XjtjRD04rpPMhOmXMcst
8AKTe40mPImKjTbct2KX5/f8rmQXELKQR9aTzSHSZ+JOd3NIAiQk6MU5YUDcO4JcXyIahy8D3Nag
z3BPEa2G6slhH7wAA91C0PD6sblpjGAThL9QbBOmYwYOX025m+3oTeuVVa2Ohmc1Gn5YY4jh1y4i
C1dpVjJQHgxJaLCwTmKyXplY5LswEbuprgh1sBmZG1K5uqKnklGXycULKgLmbl4WqWsttTy0ovWK
8IbmzSB9oBbODdsxhvCDljQ3UhWEP5C2qa4ITCJdMWuIhinORtUQjQGWU7NRwybNl4TchuCBQ9jL
rRkJRKpegvBpLtgbsRAaxEZDIjyHkuTbKfdrnOlblHIMRHUB6rYfXyOHrRqo1E5S+eVcgEP1LUW9
t0uMTPUb3e6BBFPOGAXexnadc7WYG831RsBMUP4RCMKNIzbVPekNS6uL411s9e3Otdph1VjZQz4n
KCJtYLMcqxIB8USmSt5km6pRzY1IYQPjvW4OGuqLI4B9g+FOqXwqLlTCWFNOaVp/QEPaop6z+Oin
LZomYh+dCPRsHR4TIzBxRiogJqqUvQPlM0TQ2ieDsNgO/UazYXH3E9mSUt2bveulrXPuzea5AOtK
Nvxqhsm2knUUcnghU3LbtzwctqLWkaqjWffHZCCoZG2MLhqAXGJFMob7mlDnlQ6nNSY+ivyJCqFa
Y29n59QF5gCdnuEfZadZqBA0qruq3WKgtf2Blrtb7u25/5Lxfvns+o1kxMb824wpSvQmoclIGTM9
kUMTtEClnfZ7XNfDuIr7oPsKdDPQd4yvsBmYrtoEGxdKF/31VPYOSM5KtUkL6RWqKYnSkIKynCmP
tdm89iU5lqtM73LegwJlnYuoLLgUpoqSlV1sOnezzUJWDLU9VEh19HVOOfoSBDhFd6E1BerWLm2C
r7u6rq5DPhEPUspMOwXAZigmWLjY07AyKD58Q3FziSrpV2bSk8uHO01/TTQS2/dtZ7j0JVvDjLYI
2rjzGEai3VELcb2d5cCNMnVl9IIzgu/nhGgOUrtym99mXv9Wu/4cfzRlW351P/fVf+2Vf0DWb2JA
wP95rT6Lh675/OzOb9Uf/+ZP/fn/Txryy0jrT3qRZd9Ff3nof7z93MZf/tVv7UjD+sVdut4EiFBg
OABE/9GO1I1fljY4nhiTyY5QDSZZf29H0qxfuo3MDzXAqSpInX+2I/lHCGUEcy/bNGil8ZP+MY6g
pgQ7VvDGMf5gkPH3r/9S9PkNTkHXMgVwfmVJ/a4dqTNCFKbN8wOhc4nGW9A+v8PTMou3y2rqnwhd
E8CITac5KYHTHtU6k1fOP/IYImC5rBBKzTxqCVN09C1XY3KmRa7fKVXWHVyDywtZjsWq4mqKfiXb
1QjKtrGZvqHf4a5Xm3sxFjekOki9RwWzzsDiYzxi73phwfCxlE8UjMzqTYnKK5yuXZ7fCYz3aazc
4z1J/SCV3P/z7ktvwucsrq7EQVwGPUO51KApQTy5HyniNyGsrJvB4fXYFQk0YaT305FImATpk4kD
eJN1LTc7FXwkggAnQ3+N3e411BwsGB0lyBCjTxd9Zz06KjCJKbe+4xsggcDV2vKjMINY+LaLXpjm
krbLlbjV1lXfL4Qih/AXxwZ7XIcBvcuxGXZO2jR7hpbFXYrF9s2IYWhLqyF/hxCJb3rfUvZPY+Bc
8riCccmnBBRabQNUjWgv89k+5CSIfgejybQhlRgXx7G4WhKBad+Jl76AUW5mRXyK6/hSSigNZnAj
v+PitP02Cq29wDCgJPoDsUq+ZQ23INFOSVndOWJ4wMH/QHYs6op4Bv9IL1fk46M6JBTfY4rKzaBV
DUvGnX8UpXsOYoS1NCFAWDSJE24maWDvR6/+kPTQHyKGMcmIYYLcuhkTllJVloJyhgDZry7mNZFT
u3Dai8HMoBLh35kw6MXXJNZVh/NQon6qfCMQak85ix+FNuYEd8vcKUM6kfyNnvB7qWGzFEgqM9AW
uyKwqOnHIE7rF7wj6jP+BCs+oSbNx3tzdMbwaYSzYfMx0jhTNoQ/WMibEg2BAF4EoFnIKSXCNC49
+PQis8F5Bu5I8OAobZ22vnCjpfcqhfM50toa8IrmOAUbZCGPWjP1j21rOI9AuaFLSWfazbkJqQ2U
kECwRjAXDYj+wZl61w9lFx4JtCqvisQ0s5ZDhnx5yGiSyrkkfHV2lEPhVNWTKkvzJUuL8C4XQdZ6
jeLy1KD7s8aDlIKIomCcCQYQ+dAFfi4gbuFz0tGNElUxR0YG0DDnYozy/KxUi1zRMSp05VYV5xV9
MWO5avLQb9t5LneOwuUdpes0UaQlAwxCw0RZqZEIFpijCxUoyCnMRSQPpen0ZzSr9i1VpixdY+rN
Hsh56v2UmD9MMlWevhAArm1GrXP3jlYrlCqYHHGSyqX0I4avfVVlEHitG5KBZWbWcZpHFbyRG/lB
TLaVA4kYMIV77nRL2+lub+3pNjR3JkaEz7Cb6jveZ+5f09Bsoq6nj0FlSYBOx8d2C60y8TtVXcTe
EaImD305tYuYq8uchsnetSPlMNlq+QJ5JN2Wceh+Cask8wQ67geXB7GZUkSo88gHhD8xweRtzUcM
iL1nWSZBPpYebQtJ072bLWMbCTntSFEKl/I56kn4SMxbPtOEV0gz8Yj67E7V2NdeEGXDhb4Cmueo
kg8teYUrnJXiLoyldWRsip5KL7KBHG1t3hAW4BDnTLTFiAFgp/ap6pH/jM3fVaRXYKL1YlGhaqH+
9LJi1iHwOqgl83KmE1yMMEDaOfEwUzNZAE75XktHuZJqkJKxydObDmHU0O7p3XVLe0+s5AhMO49C
Woh1Mho3N2HXgitQbPtgctdmXWKMhPBg9DonQlDKa8f9DEKLtY5IVaBfsRoVLaRm1D6SiunFoFvJ
Fgz8lg0v/gEQ4XOulWhXKCB7qhAr6pSxgVbZUZPmpoWqyC5Tqj5QLkazsTkyJaIh2w9ucbZNZzt2
hb7BN2kCirFCvyxT/TDU9LhDfO2j507auDbjgHcAvlsvUYrPyhT6eZIdE13u4l58kRy4VglEQr1e
5dyy6bfvau7UY2Qa932vab5pJV+O3m71UL1BwYu90lKzY2RyfVUD/jxvUKy1WHG8gsiBLYhG3jdy
IzLHenSLPmBcAI8BLWx7h5aL6jHRuONkcfGN1bXiU5JrrW7PZaoQ9Bzkd2rHhhsZXc28TL6Rj8Ed
sSEUTbikVyfjc5FOr/h5H7Ed43KE74xZhuWLFYj2nzYdYicwj9kQzRg2wt5PwvoHZ/ItlZZ+LKuR
a22jg8mp+p0FuQbFHT0bi368I9DNgp4afbs1VsMiFkboYRKsIe6KVDk3uvlB7IlnLY0XpGfKJiRM
ZZWidI3MhEtRDpxWtb4FRYqlNm4+xrH7DOcWb7PDO5QOgHZwhCpjdIdp4az24KejkY0/byr00BGd
lmDmxHWsc9Q4njaQV4V5/6N1OdimCDCR+tr304FwUkzmA08cqX73UnEONo3RuENAF9iy3JBrj1GE
+9ZUfRDJ/MOswU5b7Ws1lbkH8miD+rlDpWiaXq4qt4FIKaMbQXRVzXgkpBJfbYBITgTFi5giinFC
Kek1o5YX9OpcUTwuAa97IikwpUSkhFjpN00K0tpkiLVsXrwoeet3UBbXYK0m4lqKCsYiV4aEqgwZ
pGoQRUQ/Z8WYqDgMdsMVN2N7qfWeGLuCJAXsaCsAQo9T5XJKZHJHjJKf5pwzoSWuQqQ/sP3tFVfZ
GoM9+2NTu77bx/lGNPpTnDo3Pox3OqVcNoiOdxUExQgb/cGOz2Rz2asxLn6ksf09U8wVCs0HvTet
coUX1WUkU6OcTeeXMCENs8OzV47Nd6s1omc9a8SqnKx6VycabDUXwWMBi+eZBmYLL8DQLsbQR09J
iebXHhQM6vH0FZfh4EUVjgYQFAYj12qTRPwyAjAK1xvMWsiH0keNKZrPwqad1TePqRqcipbjvRu1
CgA8YYfETA6r2MKlwesnew6q/BoR/MFWGa911DvBII21Idzy3LidXGWqI1e6hthU69lZKgfzsK4H
7G16AGWRfHdfyftDoulvHb4nqCRlAczL2QAH4pbmzKmxSo2G5M5A+8yiljZdaW2gpczr2RVfgxo/
E0iDkF1ta15IoCK0H3TtsSgG1u8gXmNHa6DOuA6zstT2GtdhWbV00araCTwLt8JFzeviTCjI2UkZ
rTllfRs0fToztebePYO1noR20yR2kykeku8wHI2NRgNorwNhuSb0yS6dpqKOLqZn2B/jWgHsg9+8
B5E1N6P7tTBrYLoJdYS40oTtizLH6M5B19+7mvLg4s/zTanL7y3v2QNeMnaquZ8wMSGOwdY+zY9C
1PRPINJ2tz7qo5Bi3KBBQ3Vq1z7h8em6g1Gy8JzcD66ePWFqaFeXtBaPuNAP0C/qQ1LNr62R1ZeA
GftN1tjdFToS2G/JhU4ZZmV2Fq7Rlh6VMMbkNtMcq6JvfbKsD9wIQN20/ZhG+7hgO+yzKnmIQL0/
IEj+nhXJcJxyDTfFaM0eMuH5iHg83aTCHvdibt5VPFOM9eqCYSPQnyJnpGaXJ/jQ9EQDbatNNVtn
UGy6pCwOdtD1VATDE6MftR8erCh9BfGeeJWJ1StmDmdD8hPKuU0DL5YQN/AUbWelui/CIcXhoHWX
TItiGhRyjLY4hlnzmjp5A3HSRoPrCssKwVL0+6ovvp8mt3knxfQCgUhnfBWrQK/o+atT+0B8QBFv
5DzHyJLgNdr9xq2YYZzDprKsHzlXQevQhjWsfMq4cfnuUgbT7KvoDNgQ9Ya/3tC2VMMFWj60qF3z
Ojliy5/eAikEd6/KxQCG5JZGnmwGB/cwomfbnyZ7PBc5wX8gFrOYchoneyrI96H31W0UDJwT4J+x
dex3vHgy2sLciRl1wzxMx3TVUFdw2dNDS6EXNxt1bp3VsKnzfSl42pnMQXgNV+ZUzxzicF2MTr+k
Jn/Ec8Cm5m6rPF/sLTYeE033KwQ85k6ShZzF61Fv2/6SR73AopYawGfZkvrSptLIAbutoxonfnMS
HTi4MxIyIyOWKmlb+zHM0aMtQboVyvnRmt5hEaVngKVF6Fe2jcN2PWd6PjyOnDXTBhFmknvCyZyn
ro/xyfeYIrecJNMLVFvnTevqJnhuzH7wZ0GaQZvIr1gCpmA8xMJotW+9mV5LQ74QpYbVphDrXu37
XdSgH5OiqQ/1KDwUS5Apa05F6h9y7xxxMMbUWSmM+tc1whP0PDm+DM6NCVfTumqJKW+YH8PTezZJ
9fOwUYyXaZDlNitSdd1wgvpY8oLtDHrCA6vKOWa5YI6Q2KQErZlkbUq7a/cFKOMQlFGX70qtPoc0
0B4NKZEWcV9fi4YFiMXhmiKU2EE8JaLSFU98xDcjDDiwop3RwSfAD/stKiOCGYLxrZmmIx3wZMXm
dZ0L8yW352obwQP26AHP8Hzpr2IVeE4RNagxt+4ZY9caM8mBtTZgfEttnybZ2hrMu7IIDplRv5Az
cNRyxtciuXcyeWKYcjMJY1yRqUcTtR1XjoyfsrKqsPoEwaEcOnNdgFfBrJt/SUMjAJaSIcpQ0mT0
CMBDY9JSmHi0zfBtirP+MNAuH6eajZcBtA3aj+T32esZGeOFThpGSVayU0il2eHE6T0i41Tm4t0V
OBoBRqRweJOenFyznd64aKp0cZUvNcs3JeqtmXrCOfSqQ1Xadw2UPNz5BRp+zaQb74ZzsaEdtG/C
/HWoixNjSS6zcfDgLNFmQ6/Ux9EAHpLUzVEO0c2qINJktl6u57ElGVefUXWXcIYi9x7DMPJbADRx
X742nfVGzNKE8YF7lpCW5B6UZL5ht1x40nM0zwNoV0YPg4APjeMKvn7KVprCvQB0mdxVASztMq00
Irej2I9y4x2m0r1ptBsDOuaK3wuGHe+ZD0smv3MUK9pj6K/xLKNlUIvpXa3mN2GgOCnw4tKrEToc
PN03ZFWvkjy4JLLZYYM9SoPmf5gL5hhjlJ/mkgY6TWginKb/Yu88lmtHsiz7LzVHGeAOOejJ1ZKa
fGICexJaOgAH8PW1EJnWHSSjH7tq3DkKy6jKC0K4Hz9n77WVceKb/BQbQmAQ59wYj32HRTThXOOD
4sOY9NvmULgjfvyTFNON7vkfb2dvXpe4lOhht8eSid2qJz+R2MJxk3s41mhOUSEYeBzN5vcwNE8+
8FyE4zisbUv97GBfRQ5WbDnxniB2B1PsD9/A+X/u66AAgumdg7SfwawaVwpRZl9xeuUZfTaBu67a
JvcxA7uoegaYo2VDwKtuQSbIIl/PXPLWEdCm88bgALQAf5e8iTgW4PsM2W0hzlo0i8zsMDUeHXLQ
k3SeU5Ih26I+0BtCtSSs26rllFvPebIJ7egBctYnhdlybZqzuyJzZTowzmQaYXdXjEUVaj5V0cwO
kA/J4YuQxV547ZYm8byuZ4QIZdj09+Qgxtj1bJhZEFRQrdyM5cRYdZi/2axJmyqaOtyd/Uw6dc6x
2Mvno5xAOBGGZJ4EjpyuiBcFlAs8qrLTa+kvqqsxvuWT30NH2oIp/WRIcZ78hUzpG/W6XBSCleEU
K+kgXOIukj5rT9ehluiTIAzRDFpqgVUg2k06LlyzKbwlURBikB9fTEN/SZv+k0EXKPSZ7U0OAPTE
IQcVrQYF3Z524CrUzKhT4rrNKv4B7/XUDeGhWg5/ojuEEzwq3t9dKzKJo75HJTiTOEzkNMdQ9T2l
cLZpDK5nTiSFqo58TtuM3sEmSLIDAai3vaRDRU66ObTrWhTrXqq1oCH10xlFs8GfvZPpb9R/274f
1q1PeZ4aBhKzbu8VlPN+ffIXc89Yf/ar4qpr45Dp6ly20zOW3kPodY9OAFogi/SXzAkfRUFDg6KC
3syIj3OCz4IDLqV8HHc1FEx878mWpgmw4twNr/ihb2sFsCqaGaGHdvgS1eVxZjS9QmPaEJToivUs
9b1ospnTUxjfxg7/MlL9bTNSoUtsp8DK6YeWj62CY1DOj6Ytz6hcSnoQ4zUY9bVGbTCX7n3VMd6h
eInp6KFSqbAM23SraqrVcFa3HTXxNquQJLhINnnfPg2tcwrEsIG1jjaEGVKEq31TKNQrqT1HR5FY
PwvCpFYAwLYzg1LCgLmJlFlecQ2KeBtEcLtsUJmsohiGzJ0t9M8Y4/wmHI1wD94NR3/7Ay3UFhfU
pUvzn2Y3Pk2dKzalacr7RAzRxuJMjNj20pKYfUo8ZBTRgnMc/XUd1kTWVVvOVtVWiar5IaN67wfh
KS7qCuIPLpCKnnNq621N2mHqE1SNq59QNU1WYwferyURFWjZVwmX6bzk3ld4yVa2h0wocIp0Pzrt
ypMTBZWDoBGYZ9k++Zl3rgXY0IazpExGTGq0eyfURxEj4F1TIHUyys4E3dhsEkB4BCRtkesiG8Cd
z5r7q1aM2uaeTHTPjTiUDRt0KZcZrqAKh23RaVoXg38juiG7E6CrH7CCD61GTQI4ibF5JIrDTOso
2HeuwjRXj9bwJDBpA6yLezQKfOxOvTXmKTd/6JgW00jmEvhsl6MUTUemtjCbLQRfriLdxDTj4a4n
uHNfOkW3I4MaeRbmLNo7dtOkMEtHM9YocsykPTaDCYWDex7WwRZ4ZvuzxwoeX7Rdu5uYclXfZdiK
wo2M54yBaC5BNtEcD4LhEgi3IOnbwDrnt1An7CSLW7I9zRZFFv8KHrEpF2kj0nGv37eJX8e/2nGJ
QrIBEZzDvmmLRzkixTFlx/Ah66fmOMDRdg4minKACn4pkK2oloRNXe6pQ8GqOJ1v3jSZ2bh7P+3m
fkv12JobDmU6O7v42NtvJHzagIUq4P47bHjRyPTSp0jA9tPeVHke5etsGp6quuMIXLbwwug+oLta
0bubzasZGO49ZBQwnnS9bQLqHWJcN6psJaTa2GJFLvSu6wrEJvlEYuqqhHufrCqz9mjou1Z8O2gv
7th+iz7a0iVR52HJfLvJbdtub1oMxLCPtQ02iseeoHnh4Id1oi+scT8AKvLQODdRcaRVJMtjVyS+
PnsdDUdvCdW2JvIFCJZEGz7L9FjVFnGYY2olqzyrgoVcavDPYObcgmnBdI2mFE2qcIxsy1wqJJAA
DWRxwPQdzVuntFBSeT2skM7xnP7k8++oSMt+aWNB6keQw6uIA7b0w+fRUf5XRYxAvp5KC9JNXMfx
uOkNPj0urvM27myj/BhmICXWglvzOK6I26Enzm/XjamHKBNGRBqKCToS+w2pqcVGhnV2AI1dwujv
irvEAtEupH+NHcVjs/gaT5aYhvvcU9m+T5d8hCGqTo0tAUWH2SmcGGC5c/6tDWVKXPLcHQwOVGdC
u6HxZt6nRi+fIzzBE0YuhSihHuCvsFhXnmaVjZnKk7y+d/sMakWK8oS4k5Dhbc8xNwQD4XvTYZDI
zcII/kZfNPemARipDGBRW1Kh6cXgvy09P0UMXvYsoFHHUKXd8byG9ZhOzs/WmPsXSwHBXcVOapzq
QPM2EVB0DwoRUQvsooPU6pnWsDqOZmOgwOHlO3JSQIHcjJrgB8N5FK6lyN4bAyTa7dKaKYdTaAPF
D4S4jw19EG1G1ynEZGBa/UMV+ReG16eh7c2NNpDdWMQrr0QSUlZKxvSD/UuKWN9AOEW3DyEC9pf1
EiTVtLVhKkPsy8M9g1GCcNPAR4PYlGtUGjQCMyY4ddvsXbpBVcTUJdAIxaqR/Jm+smH5+iXdGiy3
Rq/9g+A0sNZDHuwS8gkePGvu7nsUO24PkmfsKGD6iAS7cJ4QWwD/2JdSIyprJvWiTDfdAZGKn4Kw
uxaz88NfXJ6lrU85PUZoOIO9V5Zn/wBrVQGaiumtOxGys8Hhqad0iwcVSoR8w3SUpTUdiyEg8R32
392U2cbGmaIOO3D+qc/N8JDwwjMYVNz/hvBms6/ZPlJZr11R0xX1ghpXB+J6w8Sd0ZcGe3jsBWoj
s1qtaGeix+Oh3zBQM++LRlpbnBT9hnaTsbPTXO9tyzO2ldnfFqwxqzYOg69zVibnOos5Z3TMUjKD
KasxMIQaptwjuXacNljGW87Oxb5RCgIwnOZ6Ht21k2lWDr9AGtUoVhiitTlKYenuCXJcBWNMUUAX
x7cRwLqtj/OZgRydnGKliLmm9DP1vhXkZIPKwE45C+thAikCkJbYFiSSpr93mORsLM63qAczqQBR
xCAEMW/99GT5AhImpTo1YsZm3oPZ9PZu9G1i38foa+Ma5tnPagleGme5wFyw9RSlQxXHL2EWkXtZ
WfYGqR8iM4AZasXRD5a8bzH/ZNaJBMMkXxM6zRPluXwqc+1uOSxGz4Mr78cs+ZEUFiktQ/lcWNmz
O7XlAZTG10zI6F7mXn7xnFwvZ+gZPZ3okelx6Mm6cL7GZp/wlZh06KvM2wQZGhYz4OCKFaZ+ANID
Cxaw4qYNA+imjp7CT3PEmbXICu8kcLegOFPzaojS7FvJQHlVganv0J0CxXUDRFwdxuh9CCYZXRD9
L7Med34D8sfuNCsUFAsGf4CZo3h6yCGLrUfTQBldO+GuSqufRW72lzq3fy+QiCVhuLpTA2mWERj0
kbZAYVvtS9SqYjMjAl1lXt2uU60UK0gZHNMSFb1PqtY6mfRZui50roaDFJQHdxvCgd/qIlBHhfnC
8YbbnNTPe6sNLkPd4AynZcYBNftEIyk6k8ySrXON7g8oBBOFqknWaGIfosJF1RUtoGfbOjg2CJdG
tMXW7WdjVZvmb9I6F3lQ9dxO87UGrN6X8S/p4mLo6ibaZSqtPicFgMwJ4f+qavpi76a+e9N0051S
BoOUKJMj9D73ySa6+Yj9zLmr+ibfUMFh8w8MQI2B0yMdKLU8hjLchrj0tyqerkVkeMfc4eMXdeJ+
ZpDIz5ipOMNfuJAeX62SSHeXEKQQb2DMeNmF/YUJ4htSBYKlPHeUB9DU84XuZ3BnGOTlDjUZHa5l
WFfVgAAAkJvCJ0hbQMPkR937Eb3jZBD6hQ+vW2dK6OUz/lxj0jGr8oW34TlWQ0rj2/ue0kbfRJrm
bNhKytoWTFIfFd/EZBkP9OeLGyqmDbPF5Saw+rcTZKZQ1+EBKL3AqVKaR8MOuk3ZBcX3bopfEpO4
F8+VVOvTJ1OSBb1yLQn2snLHheG38KUgl3tZ+Nw6cqmKhkPC/d4T3+4CtPCHJVwE/OasiB4I4+Hn
FNECcGdaNCNXehVLIAYKJ5DtiDFeWD9T5M5J3RMyTmICZd1I8pHxJXFhBCQD+SA1X/XBiQl1XBcq
DPeUEt6RzwctcyKcwyzc5lLK7Bth6tHRLP3m2QDjj8VoIt56ng+Ax6BJqrLej2LJT7YLe6eZTZzI
eJUsbwD+oQ/yOTtywn5QZ1uwTdUNKPmzN6YbvArnsa+eEF0/F8LOtj5pbldz8NKrE3tnPpbkZCVa
Uoehv/bT/ofd18yQQEpwRGQQNnctbWTFuDNos+gsoJNLO/xGRrjG2BFcdMLcJjC3uYyuEfEWK/QS
1sYJEmSFk3bOJGTRGSYDYuaLsfrxAPPWuTYlVdma0DbGWGn2LzTA/9eE/YdYstf+oAmDTPH9W/vz
lT91+X/5tyBMYtG2bB6R5PhDnCbO1X/7U8kX5CEt/DRIA769EAb+LQjzzf/0HKyivuuAesChCgyC
c3QX/6//8Oz/lOAmLNAbwV8qMvHfEYS9hkosuYP0HqVnCcz/JM3JNylzBnpHzlbmcqxQ+tYi6JKV
2hCWpJYqGG9ZyET9HUw2SuEqAfJ+MYbC8j797Yb9kyxtMYL/H1Havy7DZ4ezOY4hn/Pe8AdKdPxk
ZyLQR1YI1SoE7BocAfoigBgSHX5N5lnQUfTq/HMPnAqfSxuAnSJJBe8Q/UCAftx7+xhG0pNrO4b+
7mbEpq7MqWHdA2dTRncfXDNCvlfXjHfekZZlCZ/rdgK5/E1/E9KlnASs0q3k1ifEg1NkOe0T+jg3
FfvteYiEQ1J4GD+oDhWF0bPSFQvdM21s6xwNiI5apL1IhuLQb1cfXNrCxPj77VwujWszkRKaJkOP
5dL/dmm9ya1jt5BbR1vF2ZtcWmtTRO5DLIed6ub7dE7ksSSOezMblnVAkcJ4yWKD++BKXnMlyI9c
LsSFUowL2ncsB13j3y+E43szWTQIGESCL8QdEZa/6J3nd9B8NUFBPhPBcJ7n1cTM9gOmxdt36q/f
9hyyx/GlYMF+I3Rsw4SQ+NDj+biSE9o4jBFk9D41d9nAiRU6Dxa+ZfPvN//92+86/LUWOb+Yy99C
PLDHQfL3a7mFhisBq45IVAysKAflp1666nTRLpuOXrW6tx90Ty4Dg1nUj1kYVB/chTeBlssjcDzA
O0wwqFL4yN+8pu7st84sTLEVtdHhRAXOSpPVksQTVWbliQ2ChCo9tamY+vXsjvm32potib6hifDk
/+918f/lM5csN/wU34wESSHcN5+5tt1yDjMaRX5D0YaLTxHNZgfhNWKkzCiV496XBPHqOtJ1TnBV
SPqwkTRP6EV2uVuiDxLDVH9p7dG4jCnxbPgJ4gPJO+GnP1/p+/f2r3XRoqljMmK03yyLXZI6UWLq
gMT3uMfCYkJ0a9yxvnRtdBWkINwQd2c/klETHf78y9a7b1eyH5A+yn2yyRl237y2VTOHQ8vQd+fP
prmzRD3F66oPMC5rEDRf0J+IT1afz7+zIB4PY+XHZ+aPyS7zve5fQIr/q1r4Ly3wq3WEKyB+dHmH
OPYQ1f368+0JMTTHaeFxJkQHrbJmxJU/VSxrl07m80NZBOV0EqzQt/Nk+7gXh0YtaWdoLzcdWNJ7
leNoO5c0hYZPFsF0VcnQGOj3nCKHrPp2YNI0WRfDkRGFlCjGbq+A4GA39vIcB+8EfuyDNen9F0Gj
iT2Gr5MoDGkt2u2/L0opzDwnsbKBsVzXHYZe9wQEYHbUsQYt3QD6I72aU2Ep0h/jMBgH30J6+MFV
LD/y+tZ6tudgifIsdib+4fVFsCRH8FfHfifcesQc0TWA4QbkDFcAZs9lQdv4zy/WPzxMNldSaARY
F1x//ptflEARamtikDbak/5iEj+OETy3n4QJvXHTQMNm+FyPF0JO60tQOyaAOdTFjugQiVXFTyXG
/GVAIUF/UKQvdUUQG02OcwwrMV+jvSwOqOdQOZIUUJF6ZnTktEjD+/Hnv8N6W7LIpUiAzERVxUIi
zDebG2QEG4djuCSJQcDZtLbZbWEWq8+2ETXnCnHZIVwUc4kR1Yd6jqYN8h/vUav6frJJYQriqF/l
oXAfbLY9nFSOXsFK9Rk4AYysWUE/2A/EcmdfP2vfpcSSy9rnwgB5+xlB9AZJ2WoO4W3yW4qc40Ol
exgL+XQfA5A/CD6YY++IAgy+/kEiK44g0HbkxDZwZmdyjy5+OBdPle8ylK5kv+kARBjI2ebp01yB
yLOhcdymY/fsRaTQDG14NWRKx1N7bLGmAZZ+xLn6QQ30/iVePiOLJYJ9FnHumz8Mtlvjp6VFOxP0
2kVlBjIv4nVuqeQmTsWkOfz52b//PcK4qeNsM5CuZcs3+4fTS+mkoTPuxDiWn2Vn/KToSNSmafV3
M0In+MHm+Q+/t7gvAod9AFiS/eb32nookAD2epeAIH/2Yyf7Zcyjd3aIawEp0TgfLLjW8u6+flMW
NgUlk0uQ4MKUe70qeFlacpiPpl0N7IgZoxdB/6iKR6RYhMVNA525mH2n6Y1ha2vPohDuSxzLAQlr
d73XRU+yo/vZdaP7wb70/qvjykA50bmhlOPDen1lGkSJoZKQSM5c0luaAuslCglYDnK3vxk7IpFw
+1q/OlzvKymInvrzk/+nn/fRyrgmXz/f/pvFi1AwO2a8Pe1mQLvPplFbX53A2gO6g1XQoU3bjEb3
E+9yfYpTw/vgj7fAAb17LgEiJFTZpg3w782LAKW3lJh99E5V1Cwrvw+cp9auGyb800w496yegqH0
7rrIOyaIvo+tSW9LTg6k3NSX2Pf6mnaum+bdHk5K9PzfvDsOJ0gLB5FtUejyn9cPx4X0Ss5jI3cu
pcChtVNxW0VM0nLRNJ+1I+lZF80DCES5I8rVfPzzr78vWRwOsR5PxjMJi+UTff3ziWqqWQbYrFN8
eMYDTNXqWZsy0Dep4quCiIv1bR2Bx+i2KlNLfnRUkcpjxQyuxpRYmA++23cLLheEZSrAO+NK/qo3
FxSFc29iT7RZJxYh9tChdAvNiuRSI9PQerpLb5T28c+34d0ryo/yjVDwC07mJEm9vgsFNpwxkJa9
BCgtg+1gsH53jjPvp8IlTn7QxQ8vKK1D56f8d5Uh6g9KiqWT8Potdfhb6Q0IZjOUrsGb12CMNZTm
wXV3XYiwjl4zyHNEhyiCjyTJN6e2MtPiOCV9E28y/k8usQE5/E521gCZl/S35eUNgX3/+cYsvY93
1+VSx3MmWh6L8+ZxJIRGdpboQbVkTYj3JW8Ggoo96G7rzhxm4mp9pyKGghtTbsrKLeQ+GZRy1tiG
XUJEzcGCcS786RBAfggIqIR9vZKDYXqbeo6dxyTRGJiMpJ/hHGuBgZtcmlF/dH/frQJQL+m8cJIF
nmdCFnv9hNuqyK3a6uiH0EEOIXj7E2ShtKHlECPKJ4eyjGx3HUvVQcQKfLjVFfpccsFsxkDT1E3d
XieRurXQB+Tr2kQ6tZFMW9MPrvT9qwjBTIJxZOeCD/j2/O9Vbpcn0Al2JHbLTZZPzrHrzU+NyAOa
qRNJIihpvzt1tZ9ckez+/LjfbZoUOBRoronOXnC2Xi7ub80Hu43jMEsSb4fX2HjA0zTcETprQs7g
8IDrtrn58+/9VT692jT5QdZltgZcDdgu37xeNBgUY2/podAv+++1IQkk4My7MVLbvITSYCwX2o4+
sKcSIgOJmUDGrEJnzUJEMFqBiQ5vnRPF6iwLp94XU9IY2zKnG8LEyv8cezWg/UlRX0342P989ZZ8
93FAh/PxGwvqDJSJbzbWGEOPwTzI3JW84TeyDYInq5RQwCIreimYxa7y0YgxTCZTdwkmJ1xbSLQ2
9ViTm+7JdNg1UPjLD2pWa3mXX99UiT2U/3jgIwHLLk/5b0+xpWVS1TiQdqTTMQvU7HsTc/ywfk5c
O6w+jTZ6mSMMkTpmvja41RZOjHvpZumdOgc8BNFhCL5XijHFdRGiEhpfGEyEdBMsM+WWPv2lFjr+
n1z4Ymu12KcFF//mwnkTRIlBAYu/P8I9boICuE3Wu8EdMrTwS4kyfFqHFh6qbSp739ri2dFfe1Um
0bJVI3J3jAFtcqLweZNNHnkHHFEVtba5VNwKx8F97NmG+dGFv1+92a0EzlyPxYWcsjf7h647ktgs
a94R/YboKpIwmBkb3Fo0+e9La+x2ReQbX+1WGffw4NUTeUgpALGxvEk7PuwP3st/uJzlaOpjXbCl
5Fa+fgE6OXDqoObfuZ6edhEjbASGY3KqXEchQwODu1Gxd/Ir/J8VXC2E8Yic+YejJ6bo/MHVvF96
JSuuazJ05Q45b3f0Ka9SgbuPCidBB41RgwSCotYPYJDCpQ0hiDHPWnQxDYgrt+2f4QXmxIKqYTv3
k2IQ3853WGoR5Koh/6Bs/4cViBOQj0wRb3fAIvRmBRJlGXmt2cy7NhwM+1rRvkZ3Fyb1nQEIhJwC
iSwA/SIpjA6ALXOHIEiOX5MgogDKi8IAWDoyIL3SP6OXHDouCig/BHa4NrI5Lk6zKCVAbezRgFUc
Qil3ZLZSZiacWj661f/w4BksLNUkzREWgDd/DC6xTKbAdIjAwwYOtarlGOr6uzGNjBAqhZqJCqSO
ID/2ieGkfyfb1D2QNK/2wP2cD9ZHcJvvFiKWdBS4piM9/pw376HL04uxMFm7GAzhMTXL8qbseBrg
I4mPhlZs4SFEjFmCAN3ij+joKCnzDm58uYuRrxy6TjfFymKt4GQSBfa2wqqBvBu+xnpOCg3XQfbG
k+cMC1cuTr82RLZVWKS+JxUhpzlOjJcP3ub3az5HWMFfAzPcl8xCX39bbZpNROW6wQ63vnUbW5m8
um2EtrvMmUl6qAmjrCEYxUwmBhth8IuR8XceRL2Zyfh7IHxYrP4Hl8QBy2GFWzpjb3sUKcMnRARz
CEqmby+YoutLwvu6oq08b8RgTXs3z/vPAbvSDesCk1mKOOKsGOrP/Cm3s0nu6J+v6X0VT5uO+TUP
EvEXD+j1XRoUwiOTyOEdGA730wTTgkx0p7pS0w+kGVTGs4378fDnH/2H942WL+8aczEmB5QUr381
c9KhL/wlSq6JyI1MEsHgG992qkhjsuKiIBXVQT7Qpum5Rh30G5X8t9ghx33llk61z/yuvZKRzHif
RLqzI5R7YwS4ZvBDI+cugdTtq2Ig8Z6gP6Kc6vCpGkT6xEZzQSSGDe/Pf5D1V9Pg71u5zWNdPmSP
yRoc6Ldd9yxvxbIlmluiC2GdyXFGt47X2ntKAzGNG2PAcrDqmEhEzP0d8H3oGYPjWHQKV9TEkRNt
X9cg9S2krl9KUUXRRpTQVrajGkxxM5kSg6tpDmP7dcRYtsVN7+/nkpD59ZAK4siQcj85SIw+h1B6
Gb2U2Qv5vGh+egQQTe2U5cZorK7e9kFO9Z4i9EIJwGeSrTrq457abVGD9vAQsJN6uH3d2B6/OsRH
47XJEtK8xyxEIq1UpLdDNRC97TLvX/suSoqNbY1GgNjSqSgIXDvPj6Ft6htP5Aa6JkeG99y6hPSV
tM1+tT1BrjsjG/sl1iuKhvNAlRMexKB0uylEhwZq8AwCX6kQsnsaOe1vAnexkkz8cZtCTxCqGA9o
f012IezOSjU3djyk8IhqYmRIwzUI3+jJGAPMRYC2tU5BlHJWQFtyBlTTgI1BAouVj9iE1UxWBmxE
UuDLdd9XbPbFBNkpLN2+PSgEekdFZA9hND7eiTmMPHuLRl3eBgr01cmqmLFts5nUrE1MsqmJiY4Y
z73uyGjYy0zlD9w8lsM2W24UuihzzdeYga+tXO8nHsYC+8JHb+SbJZ0XkuVcgIliPGhyQnn9idWN
25YxS/q2ADlwSjGl7AwP44wAAH6VcwFnGNV7vbPYxE92hTuG86P1wXH9Xa+NHxBLs20ZfHNstt/U
W6bdzugz5nA7pXV3zLMwOpWpg6bCT26iXpdHGbmPvjISuqlRey7I5jxMHr5chiKwHQD+0AdK1K8/
35y3p6d/XRU1ju9i6fbMN6enumH1b2YMWO1U6F95Ntbrsffau6GP8s9OlFe7P//eu9qFFY6TGhss
nFHiFdw35486I17WbQdv6wdjcEk1itYW7/MXfxgE5uqGbyOyy5u5L6KjmgsEw2i8l2OWBY/CzSys
3kMazy8I4IoHqPLpo1PUSq9rz72ahKFtRywHoFQGIohtU1nmR28Td+jt+0RhaLmCWkOwVbBnvn6f
YDc6COzycFtb/exuK9tr/WOTN26+9rGy2ItqMD6FoEDV3szl/Njw/qFn7mcz2GnH0tcx8kF7Zhqs
Hu50DrVkwibVF+zw2luRnHvs4hLjiFUqE4F3Rt2N7Q6hYuO3ZbVJzLp7aUscrqETFfvQI7TihFSy
LQFoVvF4H5P7jkRbwIBbzbVXfo7dWbPwdaou9zTvfMxRtZmkB6WjTm2rFF36duiJLTuSqVV2d0EY
TojsCt85LedrEB1mazlb5OPVQBD0UHyv6zTBfZ2LDOcOJ4nvXt+U+WGJGss2btBSOOZ2i1bQTQAw
nNIZn+jK8tvpMqNErDZZxPOiadf+ZIHIuyeaMO33uC1dnmSPUHDH1mcVp3IuS5STA2O9jV9I5yYH
NMKHYBJqSFDFrL/Z5lSInT3ixWFJcy29791lwITSpYyO0gaTvSbWCk1ATgyDWuOZyWHbkv8BAGuc
HaxbWFI13qYkL09evhiF0rbo8ZgRzb3XxNJdgRss4c71vNxr8RBWAQXRpHAXkjOc2z9YgPw7B25C
TXQxuZUkjRsB88YUlrRZyAN9sebRll1pHCBbcJaQ6HSdlUOj9lYbRT2upZMp4lQC00bNlZnii0/8
6Z1KI5jHMcZzlNfZHOCKKtX8VIJg1Vswh/mdUXUYhAwAstex1EgrE8nfWGm3VId8TB3kl5VHGFPY
G+64VYaJQZZ/GwQrgiYJq+7xw+SPXltAu3RCLz6N/gJUs9qofIQv2CBQHXPVPEGg69Wd51VksTQ2
G9N2qmLjZ5Zydj1GZJ4122lWNlGmAMaejQg8xS5oSsg/VSFataNbno9Y2W26ZGDnWvARNT6/fLLh
NdsiixFIVCogbD1xA93cQfDLrbVMpvI5SOkuXbBogyjxMIO2a8dM+33BQb9bJS0S8n2dpnq44HUm
vM7Jsr6lqxdV4Q57nZ/uqrnOH0g1ToaNLJNp4xRoIe+U1WEXTf3eyNfmaAkCI9ESboTuveha2jby
ynAekwc4CwlAht4PR3LB5Vw/GnPtYmDg29THpPUkcYGznoz9WDpwcwHYAHCwITWnF/KGQtDGg1/w
V+N1yfezyPIYifkwbDQN/eJXBooX9bo2Y/uEUB8nKd1RvzkEqMcJm08MGHsiaaBICDqdNjEUpDeC
xbGt+ZZXD2proe0JcHiMVzMy8HDsXL9FSKUWX0FhhA2LOqcWDnlw7olvVO66sELg5InXXniQGF24
Y+OxzwyYfSFGo8e2ZIx8x4IyTKguIcphQV5GMZop6FOuRcvu5Su1IWbay9aDxb55rS0HtoUdUcru
LLsNcSrCCcrWU2RrmCqNwkWRi9xyCICagsdC9bZ1KovJeexUon/CYqhY3qqhABsBs0ztBMk7aH+R
w2Zrg+4j1KR2br+grc6dNUTpskHojhtkZWB8KJA3R5AEOmTN+mgKaFFbDZ7iJdO9/0t7pnyxsxZj
Gg7yrlgR2hc5Z8DWhb3qC+07W1yzkLWyfsDoYCeQbKEUFOn3sDJ1B+O0Ui8u417kq7ydMO5G3BWb
ITIAx+SVh2HMIuQqu4t5Y7p1b5d1d+/F/KE7xC5UjKPIErVNPdzMDRLrH6nlG8W2C+CVInUgeQFS
C8HZ2g6p+HJ7tjTTtgWDCQ0l/moUGSoe0SesE5i8qFYYrLcdJlk3P7Qq8tQqyns+dTrZ0JSioTO7
tUMu3j0K9e55Vm3YrdUAXeca4Imqtx39AvEcYOX4zd11ynPBAUtsCfe1X4wJusEardN80Wisf0nZ
KtrN80DWovS6DjGugWqc9OS4dR8iJzDgTziOFntAWtB4RiriYZtizATfXBfOInIt5REA+3jEmZr3
x6xvqkdFHwDkk9sV03WEJIxuFjUXPhrD0nCLgrnINo23uJt9U6Gjbib2GYdeGj69IXbbFT0kqEJF
64/xRjqVs8kyowGF25nAo8Oo982NTUgkEAcV2SfZiqI8GVSnaycokG53EJa6/SQKnGJubYqnzKtU
8khgNFt5Tx5ve4LdibWmpDalYuv6pzrI6zPj5+h+yvhGt5ObWndZXLifh86rxn1mmuQXTJUaHz2p
4nirCnDbOL1mDap49uBogBdiiY0JWyUKocEhxDwPOPimy9qY2i8lN3Y9NybKjJSk2BMs+0KzRyfi
U9z3IeTHOUjkmfdAhbBu8+5Bk+w4r13P0z5IqypvWfRHqLzWKGv/ntnBWO1Gqw5+xam/ZBqIhhYl
/eFagfHGSLNOY4v/FcC39ZEo3vE8DwMWPn9ZvXAYRuyCHRUBROyJXImVBsxxAk9E7xvVb2NsMt1M
0S7N/BD+OP+VPOSDPQT4ilPrBJKuwcSq4/xlqmWenjV97+nY+h5W+kwUWII0k+lTgo9Ern2cn2S1
uzPqD2PBigc9btaVx229yRAX4nApiLXGlth2Z3LcOKoNqdfHGzgO4H3awrXOYNxnRp8RUDcymvHA
xnMOL7xO/IkG2UiD+RRmIxthySSEqiCh4SXV7D4gO+qGtevkZvBU5LE2bwrGZvG5j3r3O9q1oGbk
LciIjNu2xJPYRC3+ZtF038ixxbnu9JJf45Q/A+MvvHo7DEE7kBg2K2djz1oRVijnfFoNMCoeoCTP
3TafjfEnfBTzvwg7kyU5kbXbPhFmTg/TIPrIXspGmmCpDndap3Xg6f8VdSelrHOlwTE7VlVSRhLg
fM3ea7+HdvmY8bTwudrRBrZsrQyYRrecDoFu8NiIBkspvi9S1K9TbiR9bKDsW3JzAfQHGUQlp7aY
l4fxDF1tmmNRHYupqKb97DWga1VUhlvC9xZS2hY8jUM4WtYxr0uujbCr7Fkxfd0w3yzGo/EIkb0l
4QXJgcNUixRG3eATyAdULSdmMvOpIZt3eFrnWltwAFrvZ1jL2d5T81nicbW6sEl43oN0X7lyePRi
FlG7qei5UykpqI7qVVIO94SuXumma9bg2BjiM+9Vb9giU63qLcZdezrWog6nPadG0O863BEEPMYx
oSGYYIboCKIuypJrNspj27qm2/D5rePgm3ZMWg5ysjyMYbxeak+TnKhJswRkB2xeWZ3FQjAarOPY
RevwzuBT3DZBb2F/ZmlZbrIImzHkI2T5B6EDDOiQLiAx975dAWjQsGMS6h/8XQT8rYcIYiEDiL6X
/iHVXlDtLNai+YlfMEifGqImTwjQcOK0ZjHyHgeC3yHrsy1xKBbH/sXQyTXnWZfCSjwBR2cqvQqs
0TCzoKygVr14CpbXsVZ2UPGMKve9oOsYcfmhIdgOYJ26O2ORFZM02svao9cXcK/S1ibvkIe9IbMA
1FuVjZDPK5CTEg/Ie2ZX4TNMoZrsiWAM4Bd4Zes8xHXPmc4eDV98YM3hlyL3suhB6zrvSH3EbYeU
NZd4KlpQ6G+CVVl29E0t74exctoLJzhzGCjm850BoVKcXQy2qNtYEUKinluT76FM2j5JROtobnKP
B/WGaIGeWlh7qjypiqS7ncOm4UG2LRWG1F0EKXruGvbaKpLmRsajJy8tRqkcOTT6pgOJvQEFRq+s
bdssnKnKdasnbnkULQpJLJorrwxpwlQLZI/cHsBwDo3mdvKXIMQrqs2NY6c0EbyDbfs2M4TVM31x
o/dBNo0PUEw0P3LC1gEKRJU+pXhJsy2pYcQvClH4YIZbh8AkiEbujoYlBY9Sy4oMklZkmAbL2b3m
IRk+yRwGBRFMVb5+E6ogqtQomZ3Rm8ZDMuucSwhli4DzagTQIlA4gdNxa8sCsUwQo7EXDITFkLU/
M29i8TWXlnHvcqJMj6mzVt/c2dCVzkZHCKWw2Mmktqr254y7KT014EmaA1aVkEa/xchOSGijcFxb
UNdI/5n+cfguYwPELYTe1be9Rxx52ltPVY0D+VysV12sX3nd5+vTYBJoPLhncpPpF/aV7SebOxqE
0KrzcqPz2biczVjoIUXTim1EpGBnFLYHOyrvXYJ+m1mp3QBN5bOx7eyXKTpVXNoRNCbrRtc9D2UI
A154WquzlcfG7NuwvCbLRChAAk4uBwIHrdUNz/P4kJk6ivZDJep3O+8LdYD1J/ILZ+/waGglgt2Q
V/6Ptja2BV1hdcUnUlGrixqIMGXOTbjw2NoNC0hXhO8xFuk7/KfwOKqym/dZk5voczyg9SOtWbOv
6AWtAr6YEXRxMC/wBPreTruDsnRW7sbIWz9jctbTiY1SelPpoAsIXbY7jzwl1+n3tt3Sz3agqqJd
kI8hXLJ4DfO9yrgftmlUy/cx1C3RAjiMY7Aw/Bn4K/zS0PYkMpPI8X6o0VIvo0eELxtkPX9ibief
urYR37krINtKKqR6Y/xUrydK+UHeZbqtFcT7qfzR27I/eoA3XOxpZOOCzJLNsvVC08+PKbWF2DpO
MyCSruQ1J8xubeeA5QFEPrikIbyRa+1ENyFgaQBvCwnQCaG1zAy6kJ0IRlIDu5KMibC/d6sgBgo2
LPlE5QHPfjsztnvy0HRBX4W6yTmh2rS1yHxx0uqBKqi4qb3IGm9kaEGfo45zbt1lDEeq5ypWD5Zx
BmfbTBbuakc55qkVioEBfNF+ITQ0a8Jntjx1t4tRI2LMyKwYr3I2t+69LhafdJVRu+gVyXI68sTE
X1x0oLjYnZiXAEXLeoqdwmeC7lgxuVcpsKVnmbWUA8Sda0pMHJIyBpu4FW2TeUm39CLdUV7bzdmT
HWyqDgUJxxOLvGMUzitB6R1TIHjtk3fXN2uDDUuhTMJxTFT43utjeRGLFO9mCCNIglQ6Z5RHwpyX
uYG4z9BB3VzHUmTaGGUvuzZyyuApXpjwl3ZgUKtoh1PfD3U/XHyRTs0BgnvKRgpPZ7P1pG0uaRis
3c5rRrvcy7q8jn2RUQYh5pfJhAn/YSQ26P0UCJ+roRfWP7NnGAf50hYnvRRxefGBfTEnB0vJxFml
6WPXp1a0JyHAP3XYtQd87+n0Va4MGPYtG3/4R6wC2nvZxGXzOW5HK77DtxqTgU4hx7AdATavych8
6WLIJ5xOSLSnmqXvFjRERmOTATvdjBqc4kNkUTGfQEqlDlw2D9i9hUff37R2L9sj2GDOTKtsm5ry
g4b5FBWj30G1rHrxMtPLLrvBUPqQvKX1utd5YQME1UX6nmPFhSRQ0U+xc0B5v7WiNP/ESyYIjuye
nfHIbSVG7CuMzS6Wr1xxz1UOv0mrxjAYpGm+JF2r5/zexghZbqt1tb9DbulR7wmY6Y+pTpXc1X49
18e8JPMkxI6fn9bZXJvEfijPuVcX9sZmcdIn3WrPb8qQdpTM0It4D5awDIiI5m5NSN+LE1MzPdiO
xAGTjhd63esaSLVct4wgQOaeCPKXxofdRo5K5Mp9h0iOd5M/j8Md3B1U7whrhq1xGksROzMZvI6R
jNor13nq7+tSFC9Ee+fv7lRcrdSuJ7IzB+4aJ11cuSyFsVhQPRZ58BineklqtkM2nKfSunfECC9y
re2ufNLOYD5p60ogxLZfnJqK83/bqc7Gh5uWgJJ0SpIWRIHydiyqlHsLXuWNqDo69rSdtHf2+RNf
BlalCjyV8b7FjPquDNa01iCJGIfs8cBmC+HL9PYbQpoIclmYS87wb2dvfdRFjB49rDGoJD2j+DdT
hXl34Y4kCsq2gin84vZd9WYvklVkzcPpEcmSr36SDstoTjYm9tsCY2300uGJReIRyO4MJo3U9IYa
tgIGgac0CYJsAiuJOrQ89JPG9DL3TflzCoMQU5QXQe4J4QMeNObP9M6fF5avNeCkb1M9C/jlvh2B
8uWvxYMMpuZAliKfBwB+kW6c0rce0f553YGZkdqxmgZ2jPrAiFt7FdGCqTmjAndDy32smfIQNw6B
5CcqOOy0malyccxJWCRbglC6B6n9BT44o+KSltCMVLrrSOzeWk+XrlodBl2hlLzJFngE+xgcB5wg
fiPAEGBAaLVbdGEbdt6woEoVVj+R2KynqBztb0wFEbCUaYT5TBDtbtFpLZu86eu3ZS0Kh35pUenD
KrXzJe9m4EcBSkbQZ2NvFdDxiPShtcfVQZVl9f1Zit5TWx30vxhym/AxhmDT7f3IWN2Ty2sp2HUI
Q+o9xnfiVW2TuoSz9mzgz2K8ZnhT5EZzEltRJW/d2szd1pRdZm0tRW8DQcUzJz/lzbUNm0ijLL8S
mzYzbfonQKOVf46Gdq7OWrbidnAb9cm4mlasjxZS39wmXpKBVMND53RRsQ1VRG25+GRg3Dh6mtMt
ISf0j/Qz8iHTgO0h2ZNttWGAEd4C+FftmcV00O+lK2pzR4ZC2N2JcPHJ0RgXUE6z3RbD+2gVeJOX
yADTkWjESy2sr1XAc4PU0mQHasN6YBai9S2q1CU+pQhSc2oFa/H38OCJpurLsoPQ5A+Td51WECnE
WG/1Dy1C6/AeAiD+m2FtMLkTe70Er0wvNWkkblMxZAHN3R75jXO9WdAu9rsUh9V0bkvLh9GeumI9
DxiAyRUpiwAPdj7l0zaLBEjoCMqEdaP6CZKHb4wBocVRtl6mmuLU1f5EjY1HtaWGqEbnYC2NQ2So
FVelcw9iXJyoKAfmqKvT3YNzKe2jqXCA77UdU32TQBL1X9sezcwdWUSmPM9+o9+AbYbf0AE7MpH1
IEnFKFviGN0ue5xSnBiJ6ERPs9AV+XLB3jnUhz5z/aTreJtDK9fItpa2uebAVPW43JCW0sBqDXgp
mczNnW3vNxF75WDlNxx66RVbj4nZl3hto1dQqldxfMrsaVvRCi7MKvtlV1AHf2uKSn4TzZh9Tae8
X46RZaDBWnAvfzDcG0+eGe1w34l04daMW/LmJHy4TxiFMntDqQepzvDNMOyVcKxgelXwk9NM9InX
+t3Jye3wFXDQCpu3G7pTr/2GdNcCgtKe51kHh0wxG2f5NBCABuvChJcmvs49GQkbeevnDucT3nKb
njhs8yb4emVYpDd0ix7o4twe7X1RF3X0pNEgkY44h/P0M3CWeNo6QM/drW08hKo595/7sAKk7JLC
Vcy9Kd5gh+ZBWII9ndj3sQ4u3ptY8ibxryTkcvbCQ6kM6VtydTsXgKJvH7gE/JjWTmnpHb9jdNDp
GENCni59tyG7RZZ3Ekxrs1/ZQX+dZpwUDziDACNa4QT4itIRfHrLUdtBQiV5krmaIdy5TdMA7/5U
/SAewZeELQN1/rE0w4igBzp6vlm7bBIJ8ij6+IUMJ2JGIUHFt5JB1SOM6kCzE0PfkcSsPV4BT6nl
hoy5MT7OlFYAf0reA4bJmvet4jZ96YFC651w8/IY50QJn9U4sM53Vea4jHK90dkWeSfKX7O/5jDw
kWPqve/XwXrJVSwllG8iP4Cii84QccFybGuQuf+ge4aJudiO9YvYa/onbY19uVWoE8WneuWeuVsx
9eU8urE+KuWFwQ2cJyRKc8uAPgmvSCWyHgrL2cp6aZ/6uuYxrWrF3FRJTcZeM+ROvM1V6uQwvWad
QREtuHHTyCWoyVJcgI2dTqAGItTRpEQChTkTwEgqqBJBbW04pokJWHLXPeSVQGcqUEmG27xh3Q1w
iGfqzXSrdOgwSYV7Zt/W3KMOGfyNHLuhuIxA/ERSod9WB1hC8T02sYASIwscKwHA1Y07/kG/yXEJ
f4+wLkEgWmfvWJAU8GpajquNrtbCbDmZ05Q2y+EoY5Ys8OOh4HjKJDvmDb2/e7JKA1UDo6gLq7V3
szs1VF2+n5Z+AGzDCoR03tSuyRSM8NbxWEXXuMwg0/0pneZpTEoP8HNCFgi6FjOqEamvR2zPllmh
lbMWQgK/bdj7jts16JjFTdCDq6TzQU1sva5qHnE32tXetdYpfJ/toP/ccuC9UTCNaodjEA62rQb3
Vjp+0ydlNK8vCwmS9hn9r4R/ZYghR/nqCmvnahBZp2gEObMlMDMCY6LIq2WswLXScrg+TkMxVdsS
lLA5VFUZHXrJJi4RZVdCa0O3TPtEnAF5s306v/RV2HxPe9+wP2VJCQssDdOjQU/cJSC/aE/aCOTr
1jWRd5lavbJ5tZiPbTKc2JRvYS+JYJL16F0oTvHV9ZMf/KTzaedkiJbGp8EoTXTGcIVkJG1y9mvh
1DXMoHOoUstsj/mOLVJ0HYM69n1JtbgkqDU5HlUgERUwVO5uBVptsdPGvuLLYr3sZZlOcjPznzxW
lX3l0jYlMGjTlIAfQzVJUkvj7udceBVpZFNplWfqtZIxBfb7PUygZdzXlYzyYzUxr2GSxtp0K1dj
6nsZCnRJ0Pf74BAiWSUYr2Tnx85AdSDIBXPBekmdXzDKicTehOXsfyo7N1Vkyg7IFQh5Xo+2Gtme
k+zEvDrpAFOKbUCPSqbpEjF4sYPSpYWCUrBrx5krXs1+eu5nLSAGt4H4Snz9NXtvMfP0N6na/9A9
kCh0dXtApMPb+cGPkBWCFs0maKRJmSH1zFC2w+SPZ2GpCb9gk/3IRDqzmbbDfs+gw97PTUB3Pa7u
eQmiFEb/6pzHdQ2ORdOVxLQM8lnzzFK2Z9kXW5T+ziP+AL44oSTPfxaefBSY87LBVMcH9x0XCUrw
QbRRVksZTGxH9g12T6K1HHWSYRizxpncU9mXLE3qcGZOyrLuL5KR8KP+EgMwKhHaKJttMP//w89m
KbWSDNSs+8l3+vvRR5KWDp7tbOoS6NOeqIF2Rg3OtpvElBTg17YLgiU4VKFx3T1mBpANygF5eOx0
LeBFVRGjfJpqJHGmLzyOHUprdeFFlz32pjKf89Ax652t8ogIoiw3BaU7AS0sg9IxZX8REFpZhYzk
dl6przknEwmqG4dlDwsVljL+rkvnSt9l5SJfle9dPdktMWizNSEHX9rBPCvM2G5Sr8MPF/lSwgC3
fkX0Oj6w2Oh2IsrnDBnLROZk1g8hyfNISQdNb8al5ksK1COFydq+yzwNoq2Av2/Imnby93VeHQDE
lNhW/caQGSd47/kWQFu/KX5Ua40e3V5c8TBCmGbzjXxuepJZN60H20NmxQmdNl/9mUSzpG+M9RWl
CmpykUkPML72TMNQtbQYYLtFau+rqW2/5CS2RH9T2F+lTL8JIa9fewBd5AqEuNoYf9cJwYgk7u+a
la1Kcl85Y6NNgf3o5HD5d+5Q2lsTrtO3Li6+TEFLsjkIrX2drQSShKyXK2+6N4rP/OcH4T8OkOvd
6HvsvHEU/WMH//1jSUYkDqPCK5G80He8zMRLLPPhQOrk+qlhVX9ouRtIZow7Ul/G1H3xA5MmLiLd
xHHkBAveVO5f5HEfxbd8KB4NrpETIr0BJfL7hxoc3Y4CU/4ebF927uJmvPYHxBNIDsWNodU8+Shs
/uY6uD55v39FPta9ADUa7tfI++goDsKBwomUw32vGWKrrqfyLMBWop1HPoK/mY0ZPfMnqy3VufWm
V/6a+r6M6vWYBaHYE6MYP/iF6HckLlEr/fmr+l+fDpwHZ22AkV58vIFsxM8w1117zwl7b4q67zcA
Bdtb7ZRQf//8s/7jqqTa8wJkbde8OG6Pj4QAyVJZumPGoW0N3rfxSv7CbbsQP0I+xQ9noVZrVePs
lKeX25oErm1U6pBtdLru/vxR/vtrh2CKsHeikhQhWIoP90I+aOPBqdwTBzY8FTTsG9krAkWilujf
P/+s/74WIgfhoy2QZWI2/ng0M4scUVPIde+GmnY8RA5KXKzLDrAh+IuDp5BvY0SfP1IM/OVn/0d7
iSI/vl5xhJA49cMP50M/RylbJu75UXnyyVQM/CNnqtxN1Jf9ziYYQv7lhnKcj/c73nkm2A4WK1wO
kIh/v7SaxsWKlANv316QqkQAja5hTaCIB7eipnfVOJ3ItBQTYr+ibaB32c2BsRWNPS2RONWRR0Vi
GOmN34RVFD25eCvzyIJCgPuFmb9LyhZp6WlZ0uwBC+/6s79OLdCEtWGP8uevz/54DQk8tNlBRP4V
OcNN80G/OhQzd1EraduRNn+j31kB4uNS/MzxX19aOM5f2ohghE21cKZVoaxRiMXMMLqrIZbXr78Z
3Ynhb5uJ23G03K9zmOX/L7/y/ws2+V8f8lp44E/kf2i7f7/qvOrnqmKtfRgbSPR7EpvG5Vk0VqgS
Mcx2f8bsNg7vf7k0H8s1Lg23qGNT8wROhI/995+KXEl0HoSfgwYleGLeo6nMPP+JGi3drSzIb90g
nY7dwrKEKKFrw2hCNzuyfP6bve8fM/K/z9mA+Ek+Q/CPTRS7z/WR/5e9L7Mc1QjWTYfUFsjpGtSA
l6bvnVsfEm54owOnUpeVnq+444m4Bqk4Lgi9jt4J73DI0mIT44J3tzgXwTEjcGVngWassy+TthnY
LGXPPxFdzzFuFb1/xz6lXPeBG/XtyQCtbOG2SiGPTq/Tm1gh2ACi2zMs1rOjutsKUUN4LjzOOXJ8
Cie98VfGatveMNXZrJ6Bh6CYxzmsFVwr29CAwhCVhh7rBrF9/+aDjlm+ZGsuckD6NWPcuV/Wi55U
HFxcr/NcqNgIlxSRLcFNxq1WJt4o8d81FmBVXrRT8AyxmFGhiSvfPCBlk3PC0BInRIfx9fCX2+Pj
URDwuhVXgwYWfkrij6fsUgLmi7tZkBDIzgqmQKzVhmkntrJMhBCs3BavX9L6IpowOkmQrqYoI5PE
qRrLi5gjg8anFd30l1Lg4/HPOey4IdilK/oBufwHQxi2TgFsLVsOaznI7UAEAUbUgqc1uzpT/2I/
40XKrffvWxPYBt4TgCK0NtQf4QfbT7PkVtUHQ3ZAqRa2V8GX3dynTVv8qlxLLzsXEwTSLcIZhscx
7s1LPEaKAA7Ggtn9MmFAORRj5gvixkb67dlHXPTI1E3egUYlfDuLs8kjDSxa7C+NVZfz51aqtiS4
wurmndZ9J3Z+xGZj6xtBud8vsI9uU8ItAbTW/1zwBujX3Uq23JSMXP18F84mKw9pYSwn44/5hf0y
qmxejn3vleszwGFUdKb1yKT2AJjYx7iIa3KLsLCRQFN3b7GdRj+HJmWKkoHo5doylaOwq4fF2sFl
q746VWYfhB2kwbm0F1S3mLJSkbQFPiWM9RBMqP3d/h7JNklupqG2OrAAqyQ2zWUMWD9lY78bXWtK
n3uW9IeAaXuZ+EvVfJ9dMdV7NEdAen2p289x52BAaVtr/KUbgi31GpvyO+8OJj5V7I7VG8sZp00G
qezPy6zyNKEccrtXXfjZKaN9qsiL9qcnt9EBhUmaNunJDdP5h8vJyhHfYIkH9DqOnyO3js3JsCx0
t2yl+7frKyveEFFTy8TPDbEljScjULxR6f6yS0cwgFXD8rNGNfnJLYsu/FEUEfJzS7ZkHRC0lxY5
Tm5DBJHqyQLd2NwsNwsDySIhO3AOIOXiJd0hrylbBFfpuPfCqmad2s3MFVn50MUg9RmJSY2UgJZW
VOTeLW7TNnwKX7i8TLni+FXAAR8CGtY1EfZYf4lmpr+bsJoc5lmBTkld8dbmWrZJKz80c+jvnByp
zTGDyu28YJbFYeysw3QGqatO4WSt0Q4dH1BQRLgs9OWY6+hYQjeqgN1G/c85n1gzVnZGH9lCb7A2
CN7YNiBUG8yl5QUEo5fQYCI06H+bI3OJsL7IUWcXAyuxPTNZDzFgqVDOm8aV6tuQ17nGWmxgvtm2
qqqk6OyGnQUR6rB4y5WvQda+h3R4Is4JYLKTPTgKsTtzHb8stpZrWCFaRKjrxA366pNA2kymSj2r
SzQVHnaBNvB/rrnDeB8nSgSKu0mXe5i+7HQbjtXonsk4whfw0A9zE3bvdP9BfJ1MEfGTV/03r1h9
Z08ZRa8T4jBPtOfNUOC9Sofsg+UE4miyY/I0K8onI0lH3OWdq86BXdjFDg448jqrqj/HQb6camQD
P9CQtKegiBRbYMIqvb124aOcapdvEGBJicYSX0yktxZ97ErwQ7NEG/aD7o1y/Ji39FQj/B38XqPM
wQ9L8Q1L4TxZLSF55FJ2t9mg5ydhlyEMy0rbN0g4rW67DGSu3TC4hA8ZktKVPhlnlfEln2CFb1Gy
cJNG3ep8qW3BRK1XGAY3DNS43DUyRTxkdkbgWEcZO++CYiaZpYNM17HiTosHqywJDlhmRlsI13Jn
QNTFpAPLDr6ETemnA1fDXxXCojjjFIqv8p0w9fob8kQWs4NyqVwm0Vb9iEq/ffMYkoWbZvX9JzXN
0L1dMsUv69UtvxGUCO42LNCKbMgQMa+G7X9zjqLJI3OisN+qsVmJ3FqsmgRTnWfzacqj8g3ynpiJ
/Fu9LFlZxRCDygAGhhN5sDwVjAQMgWD73K7Vl7LA4HKMq1Z9wbSIZSaNM9MeyNbRL1mODhBIWzhz
8rFDrLkrSu5t/vro2SgFojkL0vy16cAKwTfz53K3ovTZr/lckXFfFdDkGWWLdE9+kCJQMHLy5XHw
qi7epWXgPdQ6Y8VRe7J56gnccLadID/5Ila00cl1gzNsKiA0ivk9AZq6oG7fTdUa6pPtDeubCSRl
iNtzpxLcuQavJQJ85CVIlPItI3xciM5g8ZBPhnSFZtFLljSF6+yXlFFoYs+xv7P4B00S6hABrhR+
+z2QPjXS3CjAHojkw0dTzBw/tRzSr1UVdoSQgSTi+CFY5x55m4+nZMnX5xWSV7WZvc75RN1G5mow
4f4/QQa76tdj/EnJ6nfNdpbsDhlfOZazmYVn1RvpiLC8sGuaX8jmiYgDQjcvn/ysL350ZrUfS9G0
8hjUEDc5sCxyMDNiNv1Xm72K3kQdVKAzvAULH2VAdhUMYvVqFzWu/An9XrNjwRlsxcKqJyvtWb92
WpIV00U1KnSOKXbMHgxCeB5L7K0PbS2yvRUjVErWVSh1XAZKpQ3CbZsEUu1WNKdsAZwDcWvDybhz
FOxJdJXBPm/sqE0k8S4/cbj16F9KzXWWbTOmqGvKIEKCSNK3jbang7eAm3LECbY6ar7OsAmFiVi9
Cka+jmuSYJn98AgLPvU+6z5yZ/TV42Q/zM4aBc9pwK2X4PXlpQa6idlWPBEQHvrAkbZ5nmZPTo55
B8f3NB86qoeegxxr1obMPhj82cDoM9Tjmj2UUyfu4h69z5ZLO351l8IitaTIrCncK04J/oyxY5h3
mVXuunDGCypmR/S8TQlPOU3KKtVFAm1/ts0SVyfG9vi9GNcP3wt0WTVeizYVj5GovF04xuDv0B7J
DsmXnddESrevg68Kj3BFxGt7O5RNxcIb8BV61uLq6Igrlmdllj0VnMrf0XrniosI7OJgejwbyHXJ
CiK9enwJpUi/+/YazyQyEXkji0q/FzSK655g1eZnmEWI+jqezCohCzGysCg01bht8RLXHE4FszBj
SO5B48G7C9+FP6zJhJGTNGLTzpeQlocdsL1O5mhZHRiegRaYnhiA151Tgud5Bs+bsrG15jbcD+QK
fhqKvIKp7uWcY2Xg9vx5EZfP4bqQcOPn8XozNQU8TuA/9al0aAl48Ea+taEm/aBt/OBGp7AjExFh
cNinq4dHciZwpj5Es4PU2coHwkp8PSzrI+Y9DWSw77xyO6nZq7ZdUS1s14H+5+y0G+/H3GVttFkI
h/cO+VyEHfd5z1B/FSFaziHiPogz/cmuctL9eoSOz5NeSjLtQ59EX+c6IZI8ZyrJFnKe0IgNM0Gg
jM7qzRq3c7vnTuEJylxavmuWz3TDOqd9B2iF08CexeTfWyyVTRKpxb5bEdBx9Ky2Jq2mtpW8qeHA
d5ugXNOv/pT5P1uOE38zEXlCntUyOQ+Y31jwYHYeiuBi1W49b3Pdzvk5UqA9t0XFYX0DB0PrK9I0
1zveB8rbOcb20jse+jVCJzfNO5Jeo/CWwKbxdnbJ/ANYrPzgk9dkFgYf8quGc1TzJW2vrTTiERlN
VeIKhGR7J+/8G6rkleyKQniob/ImerOyWQoOJ4QPG8JB2ugos0Li+F3UalFuAP/ZLaSoIhIOWdfE
dzKlj9jahBJECaGb7Xpf+MFMvIGbjtGOqnogvpfJZD9uZTPi8wf1YG9zB03DDn2kJiqA0HQqGYE5
5Y1MY0Qf5NW3Nq8ty3K3veMNtyCkrepcMdB8X8XoMAYeW/U9DfiuE9w043DT2MhiL23llsE9iKNg
+tX76TTtCmT706nOV+/RypXnH6ioek59BG3kJC8oPqodpU38xSZr9EjgsYg2/C0enqYeyM2D6mXE
CmJyakFkL4lKu9yycLMRiz1kN8rL4vypDIwU+4DTazqZqCQHJcR8ebU/ahfYfpGL6l6tqEhuq3YO
iJruhsy82VOmacf7JZI1mmdQP2Ep0+nAEq/Jnkpw2NgB2sm1R5Y+Qb/sg6BKcxSFcxmxmpU2Nkuk
lzZVf4s2BeG+ZR7gsXYMtsq8ecyGHtl6CN/OJK5hd3WTGealr570mkfEjnjbV4k0gPJSVW9iyVTc
/2XS9d8ZEpU+6hU7Itoghprx+wSlzpSPPCAbDwjUmjugD181hj2zYWcstlrNf4PxXgdnv7fFEXsC
uCERgA4IW9fp0r8mNjHNd2mWZTzkSzG99K4i8byw8icjh3HPtoIo9Lg2b3Blxlvq3b/5xP/Xj2cA
AEyM0RGTyg+/7hgFTJg7thJCGURLY2OBtOg9r3s2nuxfYrvPfpVDg16qUf2N5Vq//jwe+fjzrxsb
5iOIt0GmMJ+9Tk/+9eszPl26DnPUgXFNQ1REYDGFoR47IXoadlA72t0aNdNVg4eGntqy3f75A3wc
S1ynIOxnKHZsptKO9+ECaKoJAdR9AQ+GehyJdXa2lBavMb/6TRSM0xefd/FfJu//YRVffyqjIPBg
AetKyvzff+0MK57TEUuBfr14YWOjzoSRDYmDNFVtBfHVxyyPoktuA9MokXk/gZKo/jL/+c+lh3rn
/wNLAFnsuPH13//r0keRwRzMN3OQlKHN2Q+AuF2EGSeTADxs10sLKap+kq3XkeKXiXsQKkO///Pl
/2dw/O/7n6IKiAmoAvawAUOyD1cCDkvd2Day8FDXc7BT0gu/iU6b9Ufnt2Z6QrVCxHLHNMW/WuKG
Xw6FuNqXsJmG2yHv7fKWGDrHeijquOl/mUGXeH5VEGaXzAtJRaQCWKbNFA8AXyZSNwnA1OHM2S2R
I3ky4Ly1uoWs9hZVTGINdiku6xyNyMtb2Zi99kSQHnPYVdUzbguveUMWHjl3xHvgs/BlOmZHRsAa
zkUAjepYhqO5JjIzBNmPTeyVOMYxGG5my6uFwR/sN6/s3Rd7N45O9QOnqBg2pkMzmGg4YZ+Zvtt0
O0BSyktRzf9H3XksOY6k2fpVxnqPMmhhNj0LgJoMhla5gYVKaOGAQziefj5WdfetzJquvm12F3eW
aZmRZJCA4xfnfCd2/sWQ/A97Sc9grwwvxrFA4Tie9dMnrqOcVV4xYSSD4ryaEcZs4sZfVo4ws6cc
HcjJKZv5MDRVE5IbZFwDj3e2RXtZnQ8qi4ika3Z/fhUYf7gM2IOxf/MBXXoM2QC9/XgxyqWtEw3s
3CbofbBOE8Yy7SBrdHFPUlVgAPx4xAiJeFJEiRUs9XrwKIzOHeMybpEaNOgT8at4plG1KX2LeMcQ
oT0y8/jESt0/+bjkk52KmRetp1oTrx6pDkg859l5aQfHdyldPfGs9V2ZH8hs7bYlXFyxSSp9iXe2
iZMgHIQJ+HU2a7QZYDEQvFSxojRMmPqty4yM5WgaitE74s6Y6gPDD8e+nax8bjelDUz23pduIvZU
neQQB90lfRlf+6SFUsv9UwHu0F5BrneeTbF0JepeMXfMyoe4fm0NjzQMJe2BRhdeR0ekE9OTMMD5
Roc8MnmKDCkdJBeGKfMbRZ3qHeh+2HfDmV7ytZrzbrh2za5mgFiL7s7OUeZjWjBIMHPh/rhPgwEm
K9FyC+0U8gz3MeGLeprGxnrrNWdoj/3M9GWdpuDZ0L2acbqpF7YryKJ7xLip2SyEYqEuy86T7Cb6
437xH+zRVk5UtMly13Nj1VEDM8Rd5ZQGKenTGkM1z6kmckftIcAynONKQMvALow1YTCenTEPmhVU
Bgbm4CC7Nd/CEq+wFKpi0zv+8NaWiU0sB4SVw2wkKGGHNO83w6wI2qGI41dIh9RFwDSB50QfYPdh
EFeGtu6hyGfXYw7R5tDoFZe5g55ojLykbaYP8KZo9UmcXEAxA1eVkHjYg2nWKemCS/tq9Bqvlbjl
FtGqr27aotfbMNO8/oWOjDoY5QtCuL4w0/k66QPh3hlDUx7QMhnIxX2XjDQls2GL5qkxNrFRJOm2
1mbDOWL845fOYMJlZ/gF8QvOdpDnQeHbHQQG4FNVZ8RfdiqxP5VqQi82AWk89OXs9QeldSiZNLee
nqqiJwyPQbA+/IuH2M+VEjxDyl7nknVzyUqxftpxAjhv9TQjXxx/YAMGOOhul45QF6qZZV9zof2b
a9zL61EmXBhefB+G99Pzilp0GEaT17MqzboHV/wBtgfZKYKT99Tppvc/P5P+sMPl9SBj+wE5EcgW
QK7+eCR5WtCWMGEwv3kONhmvm6/TJNh02B5f8wqQDAyrsTwOwdiEQTbZRigDc96yavdfTTd5Kzy9
pj92bda4HkRZUNG5T1rzlMWrAKFcRDnUnIp2rE8pLmjspZn9/Oe/w89b98uvwG9gmj6bF8PXfzpV
ac/idCiA7CUzlBcsBsbGwwa1cr2FkWtiwj/TmQKeBrwI2z9/afOy9vz9gx05DjkMhByx+A9Ar/20
jG2aAVnkELubOsNgg3qxgIfbTzWGsVh3huBcmyPuIdTGKF17IoWXS77m8jJL4Qwrk7RhJ6JmBOTU
02Ljy7MGc0ePiaEB2tby4RKQ/G1yF+YSGDvpYSLcPKRO+86AljkRhnbVZl4AJYfx0xj++W/3h2uf
HQCfLaIRjiADrtyP1wZJqXFSN2OLGZnsXJdxz/ckB99qGPhKkZ9r+b8oU63LNu7HjxOwIMx6RGgU
jJTMP75iAloQ2lAitpPSGXrHCeky/lABpcNoyYPA7qbs6DGNIB486VwzzKmrrFVq8bmtdZkVKrIb
HVcJMI6AtY7bVU91X9oSAUKGU4B2DNuxl1o4mhZ21U8kts6PiSkycpx1nVl91qRRSVOs7zDvVbSs
di73BRKOj5bmcD1dlsecvv3Trx/1vxVAdt1+1fey+/qSV2/tf15+9KNpyYxKUvlfP/6x/+3PyVez
epNvP/yBfQD7o9vhq1N3X/1Q8qO/KQsu//L/9i//4+vX/+VBtV9//ctHM9Ty8r8lWVP/kBN2YaX/
I0Ln8v//7efObxU/d9dUb3WGzuC3/2z/+de/8BH+PVnMDH6B8MzG2IJ6TPiCx107ffXy8o9+QWJg
EPLhcwmQ98E997dkMdvnr9j7ezRzARfnZfPf/5YsZlu/0G5wI+rQm7kPOcj+/pvf/HaF8aH99kn8
7c//AWznpsHB0v/1LygEf7gS0QnxHjyToxF4rI4q5KcrsSx9DSc4c9qsKDISOEcAXCydmkUr3VAT
ooyvQV8Y1W0FvESbQ89sGXmuNLaR1YNfa7Z77vA9UOarSkK8gzvM6ijJ05gFja4B8uTWD95m5Bso
jcvEENcsh1LjpPR5ATyQV3OJTijpGFoUJcSlK2aJNjWDBWGuOdWulet3DcNt52ZsGsPbC8yrTMex
XhQEkNxY0N2WfTYUNjsEqWGEqlon2Sj0Z9fIiYXPIx3/PFhkNDnVO6NIdoBwheopPsVe0U3A9iwG
ao+6ssr4LKAatFs7QKy2gUOKywurFw5zPiKMt4Ge1q92WnEOmgh15l1NOxqEFCFwzZQLjiZaBksW
q2WGu0O4/OIPYU0AGesizdeSTeVOibZJsJq1K4RpU3JVyiC4qqy5um+LbBk3neink15OjRkWCKux
lsAG/CblIu8Uy2CseVk/GxGWc2ujutz11xVWLpvgWNR+K6v0DRUiCRwJL4XHNpZXttlML20OrBav
ROdl6zLpGGE7qHZA4AyD/QWzWj0Vqb9KYuLdMBf2yCehyd6WwANOi1t5dthR68ZI2YzkkyOnyLda
jLe9xIwGeqfv39i1Qu1tEsx8XO48Au3lGel16AkReQ4V2MGsgJlFcZ7KI8Y0yGSa2ZWPLFvGPdQR
+iqhSQHz2bQORi2H98S6zAUz9jKIu8oP6EMG8ng2Uaylijy49ngSzpA5pgsGEd7zUc/n/FvZgwGM
PNhsc4RlAf5xN83+9yQbTB3HMh7m0CTaLN0ijR1I5F3M/r5ikq6vu4AHAOqgiZ1tYbFoTrhCr8CN
jGhxl5TVp4eXCARYDqdvAz8D759jFlAuE2q59SJYiIS6LQEBQZyUuw68CW4Gs5J3M5XnEBqZ3zx3
QyfgCvm8e57YbXUNT8iOI2mzi7sgDuozAt7LW6VnXTYsTbsHmCLZp29mDqGhiHafpzRLBX4ESz0M
vUsKU9oxh6TJEqA5YJ9f7KbwwD8DTC+PHQyddGXGs9lskaMMYFgm1X4nCbj0V1Xc5XBjAkti20ah
LGon99b5bMeIKHqXHomGqHzFhIPKKaB5TEJTa4xjRaeOKy/Rss8YwIs6ybSYTMomy701iMd8vDBb
u2h083ibZvlAcULYwYupMgTYus9SZK1rIr8uS4z2oSMr53uVorwiDZa/C1ksg2ZuvXE6JQhgHzKG
iXcdDihJ4FRv7pkNxFPkjHb/DOOKnAhPDGo3NraNU6aOg6uM2h+ecy/yeQXdEKmILSC7RBjA9Gtf
a+Ngk0sWgaGppnY4mALwGKBBrf9sJ236aqxuKfc1PpnkxmkFqNPF0FXMqJvT691Sfd8TWOrFr2SK
suvFB5jUHHBgdkkVqIoPvNA2CxJM0lhg6B8e5TwS8wvf1RvCfGwgKYmRNGLDxaiwktVQPTOiIT6B
wC3/o2OLcuNPJWOD0mGKsSbjwGo21UC+OkwvoX1LHHbBrDPL9sGTY5oCQvMRxGuxmX5n0Qrji41N
8+ImDGAP0h9x2Aprjk910sz+pmW1s0StG/fAljBKwH1wi7SHLGMJyPs5Qcah687+o4V7n6l4qaqe
rf5YnS/3arBJQTDv4hlibJgYc34jWuJ2OVrK+DYuNQxrtlWLGyFF8uLSclHRQ7BPdrzoSHqEbsfx
vk8trLAOX5hcjVagMppAq0lXtojLt0qf0A50E6faSnAL21GLcaTceNMUw4vVWweDayL6W3cxcqTW
cYM3asb9iwkr122PZVhJdrrdXACBgP8+vDjxH8E6yq+l8perEpF/FfVQvb/1+YgLwGjchhKqNHjv
7qQtyapDUQdsyyCUu2M31NGuGiNtV9Gqe0YCTr6dHI1Ywlx5NcITvYIWggIhc8DN1THeo8av8lWB
GfmJbw3UIIHq8ac/5g7LK2SdSdRZHKVsjO3msRF1d4QuyaOmmheMi3ICorRt+0K/I+/en9cgHIFU
trk97NXkQXPCMDjeLaiqkMvFOSHTqhuT51IfkmtPXTp1VVX4daqsIaJcn5vl2u6nAJ2slWCIr8mb
/mQTOB0yL0fEBLvbAJoHlHuI1FLJW01zzTbiieq94AK3Xg10XlbkSGC1aPd8uLb+EthEoSvjDjbi
zKnQZ1yuHqbt3WTUxHq1TNjESgdCzF5Xwz4aTYFmI9ysLf0NvU1nMJaeamQEdeXe1MrjEbMMMBJP
KilhS1i1rW60grcTdQxfhxXwpP4JfI1JVwoHbsMzCxSlsjLjkQdTUxyccTB5qqEDYeqYWdqaTN64
pT7uBwhEPG9bcOEd/lzG50RCOxh2XhYfivS6BVKH6ixAw4xFhKumEu2kVvBT/O9jUuIAZfnM6sla
BoTtDti1D/4P2J+0SeZrYqfZTTvombUukURwf7GGO1Qziq/Ib1MvBkfiZPfBItOYS77v/LVNidCt
zKXuiQAmqpjxSNBi1CBZOggHQy/eF2fOzwJsSRLajbAlzwe+xVWb1/LWqFG5HKrCGLcAJtiVq9kV
iEN9BYzIw2LI5is3OwK9k7h4MSzUaivNcMSJxRaPL8ZkMosqCQMkVKj8np1mWKAZZr312BQAP7aW
Z9KB1FJbhg1CrK4M4XP8mg6aodWfW14pKtIcXcVgK/q8pm69KqIDSfrVBWTx4GKSs0KB7x5aTp4G
Nzmm8/GyKc/sE+ZOdsqO55rD2uk0X4WTS+lLwOhovrPwrQ0qiNh/64sk+SbnwRCHwvF61EQATyH4
wPq9gyLRMaDy2aCGuVTZsEE8RqK8KcbhlnlWlxwWUZHwXdns4U7d4l9uJWW0q5aHQc7OkR14CNoS
BFoDXZXACEggd4w6rDuyOotvk1d5MryEu22dYajyTVv50DIyZHbuTTXntYqSwbGyasNIhbR6vUFU
CEDcSgUbQHg+G8QGTvpaIk+7YPdU4ga3BvBb0kp6CeH9yF061E+4W2GSgurSUb46bmUuT3pXzdr7
rMuluGrYUYqHmVW4w/Pe9OvPeSyYeDpW1VivjHSl+fq7zuV/6Ad+bPPpBpjbXz57qM9IDx338ve/
2yLEuclClAXeCiWCcWV3RbYKQDV+/Pmr/LQw+fVlsCB6YIB1TmR01j++TIAhq6faK1a4SBTxZFk5
3xue5HikZsyty9SzPUFxY9uuLGo9vZvEKoas8vD/uBv9oTe9yj66BiKR/LFJ/f+yZ2WhRffDkOuf
961IxZux+X3b+o8f+i0U2zR+8ZhRWFTsbBMNPeBq+Efrqhvo8tGn055ijmDP9vfW1frFZHpo6fS1
fLX0lf+ndTV+YXJ12cOi0OFKYzv6U6v6Z60rrfPPVyv9MToxR0eMZrqsm36a6ZU55LHFLWoeK316
M/eWOjRGWeF+QgUcL32BURhPNjzlRDX6ZjT78omhymfSlN9GZR2oCd5y1GJr9LXLulUt5MRmJFXb
cUmSWTzrlnw2DK08qngcxA9z5wUbltpvQ9vCc5vpUjUxXYNWwQlTx0+TB7bB1euw7OKbGqbhLvUV
Bmssx2TQBsw2jWtzmG8qncXLSKpXaGnGld9l5n03HRo8yEz18XFp6eOcyS9M1kyfkJgyXCPx+zKm
WsVD74VsIQv+ohtCN43fjWDapa4417Nzmr3ixfSMgz1Wl40ZXRbl5d5oq2Q9BsUpNp0hGtz2jgzM
alsDFl3R2NjbTBq3Sy/MfayVR/i7L5RjzTnLnNtB2ZjgMYEgjmgiFZBHKor8um9n5EOIhhig9jdM
cDUMv+DyO7XLR83Z2oZVb4O8WvtFv/Wwb0SmgJnbJsT0mu6T7HX4AKBwLDRBOVC1PLgQ3izrHnHB
WbRjFNjNnR4Aahrw3It53S3dPpvnqG6tPei806j/apY/TW0F88gP46oH1ZdXaIHaBzDx/EvhPQZ9
Bd0bLx6z5QbPDQYlDE3boOoezRmtqoqZQBDbcsUDoVznWL7ZGGWQrHgzU/JRXJ6i3rJt0YPC9kvN
fSpaf0XFta/T+J6ZPfWFQ75JsVgRnBlaegt0ot2t8xS5ecVjUQ0lKr9iT2ezM2uxE457BbVsgyZj
W3uiWSWM4lZJ0R9Jcj5ObczSMkdZrXUVXmeveWEG6UVFLTE3j4JiiMlD730hVexDu704UiBdNsKq
eJx52zgfPkbbOOVBAemKYWZYsG5tq2JrCyYR3Bxb3ZQXeW66y8lcj3RLvcFX+hZAQVG+6DdqqE9L
WT1pfXEDyPFaoMos+vEhBvobI4cq5nrNSgodpiQmMDe2WZsvYZYjPJps/x0N/Hb2Eeq6aGeQW9c1
LIsMDubQHCZP38WAU5Gy7HXLPVnNvHeJ+gtJbtCgCOtW2NqEOnD9PMW1d9aB76z8gS2Lf7ESTM2J
lOmEAafYoaZso1ivwWcXkClNnsfMoFfkgEYomCnp7OS+rYsNi5+1p+Jn0h5I2jPlO5AJZPLph21q
T8CLxcFK7JUa7Q9Evm8d7C8ymz48vaeen50Hs/PKj8HN7h0kerNnnCxHnawqCwsldmYyeOhmoUg4
2TZ3DTT9LVCq+TaAlhz6KjhBL3xMRX6bCPx/jXUvzOS2NbS7DAdwApbchM8bBW79YObgsOPC2CBP
3ro6eYB2GTyjZGf1ZZ3tPn5baNijxRK3nU/CUMyuvG13S97YEGyCyNH0nZGPI7klxOq2zacny33u
f0Jbc0O9b+4nQzv0UMBDmZDz0XXDuPFrDogC348jXbkrJzoMt7I/wA+MexQG1aadnyw9OcYJ8Juq
4gPuuKbM2nzgDwW8P2+tkH7iTX/lEo2jsjDPDIpQJwmBrpzDRmjawXCHDVy48lqgFN7jedgQAvwg
lv6RJux6NJI26mYiiRqiQKQu4UgaurOdAgt1SJs+wndZuWhoRBE8Zzkwe7O5Gsl4WvljtqsQy68C
9ymoH1P/EVriQrHQQLZJ1Qq24y25hBz8y3gFaIzWynwqum4rg3jV++qjgdQvLxauQAmb5NgArL+c
zbVRupFMtNCZszMDJdjxdg3/M8ON5Hr4neqwGYAwWty6YT4RuuObj45X33gON9uw5NwlZpuCuJAu
XZG1p3x8zbwLrQ/5r1ntDMu9Me3heXCQo8WWw0SM9SOmBo61yj6TT5hH7TJ+shRpt1aCrdFq8tth
Hr9V9FLbib6V789/7Kb6NmhpAHFtOxET/DfGQgTBVN1tI/RNtdDYmQ5HrqfG52ngT70NhFOvm2wn
teAdyTE7rNk6THp9w1Ewh3zWz25hLPfjnD71dv3uJu4pqMWHsk2gruULx/m+i/V9OQYLeCXwhMZA
uTrs8IkBehm6PVpZ7uaMjxuJ+KZsFcPPJZ6obGsSchGsRrqaD8ig3jUXl6abMlpbvGnVlvJKmf5H
Oc6gRVGW0bxZTzWDx1XqlnId5+31PNknXyGwNpLg+8SEfKPMauCUB/I+EwsHKJxSvxHJt3nSXxgY
HBa72nZNBmlEACdIAu9jmcdjM7TXmaXTbtZau2nHGSohJ0PoJfVzbeRi4ybZTWapp0rXvkZy6hDu
yr1Nq0uWCO4510PEi6DbK67sRt5UpXhDhH9ngm8IUdWfbVTnEkPoSvbzEVUOEcSFBwPPYJqeTf26
moOd9Nw1bg9gpRnaa/bVn14OQradHjm4uhMgql1haWmEobyN2na486Z25AsiSksHbRMwCI6aYf6a
E+Nexjl+U208yqA98+goLpJOlKkxE03K50r2LomAzSbT1G3Z4bOZ6Bk3dlPcGP4Fnu/fZg2zSHaG
SJTHskSVJbIom5L3fsbPMwbatWUXH73pg2yMk5COL7+imsHNgtUuxDD7PCFFBOPVV6GYyIcH4Bhi
mb3LWphwFtNO2Iq7rkEHqwUFbkq3W/vGeK4uJZccTmZZPpZofeiegATSIEE+/14181rr/OPow0WD
pMW9Nelb28YcayVIRAZzMK5YV7iYCoeFHEBXrFDc7aUD91oG21TSMCBNZV9hLBwP/QYm0aZkzhCl
gdw7CZB9siG+Za7/roxKohEYMO87+rXy8m3QLq9NzPfkGqTgEgAPDC7nKyneehOCrqXmI5IEVr4B
3imzJZYpr7aww1nTqZ7LucZ/0ld2ZKN0D4MBtt1MmNQW1mcW4VJ8u1CtVzKbrsp6wYzggqMtrH6L
PRMQ1UjWGY7tR8ev9krUH2IklrcLsiuRMPeHHQvMXWY7lw3GxpCpjXS9eNAyHb5lDAiDGfU6HmmG
UdCKNeg9SJG4DVeAVfNNx2IjpJPlsHXsk6gqBKhgduzcOCjSyCOktM/TLIbNooS1tRwoocK8QK5R
1TH4w3PgJMwNKIojZOQWv7cf9XVzrj3zzWhJg+p4FuDFk2fOuSMM3hMnOUgCM7tC8vXmlXxdmWbr
4UQbHxFdttZkvhr0JA41KbVNVaDKLvLZWYu+vHaVRf6I4z9KU925Q/Y6LeoKP8up7/M3jyDtsPMk
78YpxrWZisskGSW/ggoXuaKlFECXRWsAPdBIvK/WGtw152KGU0xdTzxxbZHvBltciTZmRDRO1xr2
2dUkrFs5czAbtX6eujmUZJAc/Vl6a/jf99U0bzGBH4EcH5JGNfAWrM+WZIkj9sL7pfUfe9tfM9j4
Pi12ELmz40SkJOEaJBuP1C7supCUA4tbS/PWJVry0PLJm5rqYo7GxoO+p7P7CZAlKJlEg40zCaTQ
SUE1w+vAiS/RpmeugmRV4ktiQE+RjLcLevxbMQ8nw+hlaBn+tIJDeL4k/pKrmNuRlfYLDrJ6h9Sa
57cYbrn6gPrE5qcUzWMc1/tcYXvAit6OloxstTywuozDvBQPdZ+060JZx95UL5rn0/hYkGG7WT2Y
cXeac+uBpdi1X6AKqocj13DF1zo9MLsTUW44730wXkk9n6JEmw8XhpdypqOdWvvEtc1wlJcJKsY7
BSt1BWL1ZgSgGHaV9mU24oqlD27i9kKCZxiQsDAIZTkep7opIlJEGGQB7AKY46y08rIlKeKdQxCM
2QZ7ieI1ttJhi3RuDTboKddIv4j7xjmIanougBRsy6T6BiKQcVSwR9bnn3SfvXsli+FQpO7ZDnJS
HJiQcxZtkiK/aoWzo+wCD5W+NADc9lJvh73O4nQHnmHcuETF7kQbMJ3SU2efOhzXQZMNO+zqVOMc
qwegLvpaxuVEyEJ9YNz3GAv7qFgGhSIL3saBwrXHa7xWQb9CGndoB9KxiQVn8okHmjJFV6GD5RWV
CpdqDwiehWyx8W0dxemkXvqyNZGkODcXfAsT3nyNWpcOtOifLVmdzCa7aOiOGQiyddxYHlPQ4s1q
uRvtBrihNyWbuQsmfqqjDBydsLPqjmgY9+KUwFoiuvIGKDIzsctawphEhmsifzfMdDniKT1UDuDu
UXAkzpa2xQ0AeBP9SBS7tKJeop+ttLpJU+dNOug7GESfpWaTWNE1G80RYXN5xcm59Tw0JYt/JpOK
ekvyn5DO12lirfsoNw3QYTHs5rBK8RDnDm5dl2YGq2dUVdkjt+uH6XvX2F/pLzrokb7qPjFst5G2
pPdu/cHK99m1ugrxZLWxqa3pYDGOK4xya6mVFeiqxfhGlFAd+WmbYpgxFRcifjNVtOUJTsWbAWed
rSU/hVVSZ+aS3oPATDmjQU4uLNncogRGpTQaiACARG5E1a9AzpPytZccoBaFoCyNI/tNB0Np/bCw
r6ENYX9LzKCFFMy4WEiy8dNv1osis3qkBLEIx5M3LbqfSrbA4xJ7l47FnUukHIC0CFEdZHqPJDzV
s15VBLSJg8sqINR8Z5PF/YLh2D0GF/SWYXYvdZLCbIHGFDIxVWsX8gBPdPtW6i8z/Le92dqIA7FZ
gbBx68sizhfP8+hkUSyWJ+G5VDHqKub0Jl/g3PRWt4k969qsnKgJvG1Q42hqptu6iJ3IlBD1muaY
9foV8rArSQmWuvVj33QP7O7vg6J5MiZjRxqIDB2j3w0LvqZUPTBGYC0Y9DdIhg0qE5MqyJwQzJmv
cSOxC/VLR7M7vOT5uerFY1fhCyEwutiZrvrsFvsgwD5tbCqweLq08Snz5HYgKcJJjQjvnxk5jP9L
tDc0xvVhDPIpXAgSuMiLYR7GGZhOQK7xh2U+TxyI4yJus1GlW9YEL0cw3VdNW12NIyw5RA0RPLzr
tBvLvePHh5rX6SrFHsVNv3pPnFrdZ5tVbbWWblpnPu8N2EE9whTc7GWp3sTA8vGNJO1olkW98rRx
I1tqEj3XAevhm8yMeF/Jc89mNHTi5m4ehiWs8QavnDm9V6Bsj+i/5Uo6KCvFOFLre/pZefZDU7Dd
680aMSRcSCT7xo68FUpKkOzNp7OwdkDpeO4yqNbmQDZY1+6Qvp/bHuwx8Au36x9QCXabWr2xDn/z
hOfti/k7ATZ7kPboJ/VrgS/u7CweLnLtkyF5+mzreajr/kstlmY3yOKzAXkS+qMaz0qBvoPnE5lu
yqhNOH4osxxCPIILvnF4U15RYehi9K1yHymka2NPHrStwYyP3DDeOyCKMKgz83uXTuj7JIWObcp4
a9pNfjU6vnZwEKEeXUkU7WwwBpgwFK/sWFuifnDu//258j+dFv8wU/5fp4W6WCr++Uz5cXn/YlUk
334UUF1+6LeZssd42GAu7Nk4EPBM+Iz+f5spO84v5Ck6DiIkzPlYKRgc/32m7PyCLBXNE2IpT/9N
Q/U3OZTl/YJ2D+UgYiiGzjo4oH9jpszb+kGWh3mHV+alSFXmHQY/iWCBlrh+apWXBK1MIN+RRDMx
4d0mnsKS3Zvmw5RYw83vPqH/YedymVL/XguINYlfGsk8eXeG/YfUbEuOgZfbHiX9UJH5KsbAEKtF
uotiYFfEaMCxWF1hOWaYg3KFfm5My9lY/fm7+FlcenkX8I0AODDYtz3vJx2YNXHON6We7wgk2DOt
4mmA+jmhhoykW31jNfWAVO1fLYJoB//w23twS+A46ajIMN/8pL3M2L4pzembLVOz6ZGxCM9FZam7
0bHFwvdgzbeuHOLyGDM9+syatrdXQhEA4BmDgsKUz+qjk0wHvo1daz4nTJPBu+aL5T7OmGEdDKnO
0K4M16k7+O3Y/u4d3PDmySBuZCsxra6stqrPRA8NwFGtgCmJNrg3HrGJPC4YRDGSmklLABdKBkBW
QMpRg/Vc23rL40LBMTbKoFvx3cFdI+Sc9PJ8nvwJTduCr7Rucqz9jY52BPmbWTy6QVp/FW1BObJo
NuIhd7/Aq9jXw5R8Bfhe4e1bJerZwlnlbA225lLctMFwE0zpc4FnYOWVEprgbLHeJinvvptnsYdf
217Dbof7y7DlO0IMFCJjfe93k3uf2CUZiq2JJQkCxmqMeZGckcNmWepi6wlVbvp5uXbFMjmrVBte
DdG9Q/h9gdrjrKfKNWmJLX2leWh0TFV4kS+17yXKq0voj4ZLcDThj/SuXx8c/I/vUvmHhNirlcBc
ECHUqL/Qxzsf/tgCaUUOo9+Nif184civA806zk475JsJfy2eITAFAc8xN9sNpVVX8KXq5tr2Ejbd
1Si2KGDUF2or2e+nwGWPmw6IaWj76HBvhpnBNVWuNK/zYXS+NwiBiCEu2VmQCG1P9H3S4VmfKqbg
jXLtlzlVvhWm/pB7hwCzD+WiA1sgQh80k3jZoHB87WajIOM4HipxZ2bL1N07fFHzrizG5H0INHyV
QnioIxzyzQ8uNI0sslERy7XkRsOVWitUa8uM2GjnwEK40uYmTyInG+bhmAyBfAA4NdylF49zCBnM
IZghHtK90VhIcbH2MyyGt0QThBLGhDCdZo0TtqL27giBJMHGI2mk3s8jSR2bohPGRzB7wyNUEKVj
eUH6TqhW5xtRO11W3sYINTIhwFQY9VXMhP/anqCT04jaGXBWjL90UvBK1Ph+gdqYJLIPFTD7Qvio
vsTgbGKzkB3zT4fqi9yT9q6QduvAis/rbx7na87eHxXOOsY5bJA+lKq7wY2lRp5LbbQPZO1hh2rh
pI9RdWHDMFSVwCrEmJj0Hp0PmgrHkLKj3Kcy3Mwyb5K1MSAUOJAqmj4gJoEgLAetM6n0OVkQIbqJ
ubeRw8OStYJC3GdJDiTOajsLc40LlC2VWMvCEkjvcJBJUsFVAN9G8Vwm2rXXwBviDfQkVVHk+vGa
RbQp16PpE6XY+a6tXnNsJ/0JA03wOLuFVd7PSxBAis5N/0HgBHiSjYuVAaO0OOf1MJcryxUFH3Sa
gaWYLsrsV+5qma+TwnSS59ESQESZgkDI6LvUD3YVwsMrEsb8OUpyE5fByJzJvbemeMw+peXyo3ql
Zu+AzNgii6Q0B5LOdbvfjwi/EGR5NflwA5ln5cqtEC09xJ2pPpg7tumx62zoWViYMbF4yJVhoSrZ
Uf+nwUIm7TQdLcIM75y5mpyNBlVlWtlaoNKN03b1x1IWBsGWemxhNMflgl8Cn92jyh0ULbjch/sA
yddlx5Qv9b4jAMat+CTz+sida8WnKetiWux8Xu7sWaJREv/N3XksyY5kSfaHGi0GZgC2zkmEB6cb
SMQj4ICZgePr53iljHRmTvek1LY3WVKS5Hl4gFzTq3oUk5VcQXzCIkPtG0eJwqcSfLtQJ1Ct0R37
XzSy+ZjASJTexdqHg8YR0V82M4+hHzTB9AU4f/o5bVrOvygpy8Jn5fjyIoAnQC6ldWuvZKQfdNmZ
dtVJdwy2Y+xF70wmo72P4wjHHk4LR6/mvo3PMojldChACi4buyy0XE8z3ofALaMHnMdwJKWIUnyl
tRacWILpi1IAdsaoD+nWKrKOVTFkRtZ2ofWMy865t+rrkSv10vRchFVFX42b4xhkjcS5Flun3DTT
2B7EgAEIFc5J5ckv58nsTZJPCDSGB8UtCNpxuTXQmXCSqCTNDq3O1Mis3Gb4vca63Fs6aDB2zVZW
rFsc08UK3obnXQqjOKv5+FXuCxrd7qyuAdCMF8rlUOIR3+MnolVrxTK0rzbp2C75xmpY/u77rB9h
Svs0j215HXOQgZt+YzAvJvc4bqBX4t7L9oYP8snDNLmLNNIJPURsFn0Q5VfHcPvu0Y0MZWqiyYtV
BjwMcAzvKqQve+VzuZzlYKTEyZk1z3niqnnlxFZ+jMbev2Rw4u+ywRnMgdMxUf0l4Hi3T6hjeex6
Rc3axPO+dNE9wcVcKmHU8BblDvA1xygr3XVh079QyGbdq0n0Lm1Rnbzvac6mIyZNQ7EfPXA0Gy0h
vewJK1JL4FAGV66BVSODZ/7cX3jJMg0VReD0N4LEmNhpPeNpHxNcA3uvmEy7GUB50ugxlz/9ktfH
piwXmIU+TxwLKg2Q86OB3GrOgCdamoKxk/M36U0cwwJivSit8HLFSj7S7UPDbxiaIt2NQ+d2O69g
a3RqvK7ZN7OnUwqFqLO6bUqCeWtTmzCmocUu22M7OTHDguc1P/tJQJXOrXk69GakVmCxtX/La3xE
fCA79qUo1FCbuV1ai4vcXsRl6LL4Vx8OosKGiEN002rbv6Koe6F3OK3hZzCZj78I3sJ4LEVSQjsc
qJfaOD1T7WpOrzoM62sYNZ4pCf/L8Vc9kPsc2n740QX+Xcrak81LaLYOMvln1KJNzfYbyuo28q3u
JFRwZTWzK28j0+0KSe9taNPtChntYHcwTlZaF9MKtzOdaK2LiISZu0Y3L1NFYzA+uK+QW3jF5rD/
7bCoOBVjWh/V2HiHIVy6U90pMFYa8LpFKPji1kX3ixwvqCfKFF6sqCw+ElsSSuel6LKLj9mbB2Io
wBSW9s8urfTJcuV0UpHm9Z25yc6J8uwzUL54yX31OBoYvdT5TIjYV67DaP/LoXlhSq13Gq0odt3P
xjM5ku/1jrOUOVIu2276PnIO+UydY+5ReKkzmHqlMyNVDOLQkxTYzJJtFSVO8yEl+XMOOjvfsj+r
1tTc59uM/MalDKs7ZqOGpRN1g9AJHmHAMRa0PObYZ60hqt7qKJjwIuKUtOt9kSZqx/Lah4hVH/oK
Rg6mNK+fik3vje9E92KM6CN1Pg0mPq/jce9ViIguouBtNYJzxxA7HHg8/O6jpkBdNZ8tbVPUDMUH
EUSvQlfRSs4U99hDc0cTXrW1p/TEPxOfqJ5QPxKneCcAhQEvAwNUzOkZWunBpO2ujaoHpuaGAj7x
EFMI6rFRPyRVi+ETsRg53M5PtLTQaEFv7TohN7HCwLPt+BD0n2byFDc9nd5Vfk/OlpkJ9/0tv0Hi
C+xzHmnHKMBaOFR5090TE7hy0AEyc5lSlilWgWVBgq3f5gAAqSBnzQpvGo91kioE60T8qBoTHRaW
WoTXdf6lRBHeIjt/5bqOHlxl2+eJm2MXUUV0cvzyocitZjO0Yfo25cGlWcZ0DRB8+BrcJnlpu/gp
kbN49DqC+vR57Am/bBL7+iC2m9u0s2iSWFYEutA5XLoECC9mUfJrzOONNM6eDs8h2/RqUfsuH4Fl
Jvs2R+YBsPIdA9Citf4SxlBl0Hi/mnC8YwV0HNR0xA3AgtmLittIXNMFq9b2KcKz0oOy+2dlJO+5
KIhObUqtEHv9CwQ9tiSh/cYgg2OyHLn4CGPI984Er/kYIqsQGPBVrPayxuJJEe31LZSsKnIW/dyd
3UYCqXNozHPLyn30qqo5Qz99mJfg0U19yskXR14kVYTfNCMzMElqucNQn7lE+2dpiptAuDeqjklY
ZtZ6HvPbGvj/lqUiLSk0xtPU4s/HFqDN0U+1u3WHK8Vk2PUdjcaGnjiS6qTg00KziS7xP3uRYafo
PVLkvCdsUx8IviRn4ergBy1M6Xs4DslzAsKbMTIq3wF5ObSlTKXajsholzRF0M6USRFhJYQtKyi2
VsySDvo3ra0QtXiItfXeWmb3ZwwL5LXKGK1EkoU3/dXMZUVI9vEyvpYAybYqUgrob0l2GaQTM1P/
oND2TlRDPQsKmA4QvIKPCWcVyjCygMJXta2HoNvFFQKvJla/uCX/vBzts1aalievuzdTH/2ml6j6
WpR4oojKewa4ybcbIifEPPo3eSqfTWAnj0M+xjzCWCosDnuoWHS4qNysYbMav2IpPlMTmO1o4Az8
FZt+IH7SQyiY505+JI6Mb9FKzdkNK45jCnuBm7G1JH6R7ehjx7rAIC1GlqlN6oKykZi6KcbCJm8Z
3siN2NCrYd8BG+A5T2MK9lsr3mdRgfOt99g0xDbmKnte6pM9x6zvqtoavoIo6R7yRLl3Musp8/aw
aHugZs/ezC6fsugzR1CKNefJeo65mwvOMrX/HQT4dLIu+vJ87EAcN3tYjZcxVfipM6ZgguAa35wU
GAphMIIR6I4UBIu1MNp/A5Fp40Ox8nVDpdttaimk2zoIqQTDsrGzZ6vfayjRa+0n3TM2uxvIme56
KsoaB1fh0drIKLAscUGsRdYnWckN5LIQqBpCBlBb8piuO8gDRsFoDXONDawVQ4hMszfqtLrfbc/s
4GCZ2qZLvAB060bsVC6RMZ21tywicC3xoBwacQw671ALd7+ofDcRNqtXarii86JFnTK/ca6QLiTQ
qZmXjah1NSEvuHRujUNVRE+pP0zXKnYFOu3eI47otkcrjtOcA6lwW/mYdUMSZVs1Lak37zmsmbnd
2ERWra0wrZOQRXKCQltMhjheOENHZFooaZ0lO/0lzpidt2PppMRfySXp7zCK+0GuZhZ5OJWmCSTc
1rMWqcIdaH4peJPTTpBCHuwS0cw/WBQk0T2Fqy8dYeRhmzkgBPGb0UQ8hrejEL0TkqAZTI9dhm7A
FWUcoFY5NFEBFLwDWnAq81X0Oc2Ch0kFreyO0M1NyHSUGdT0nZLkb6b9spCBifeDdCt43Lp352HZ
YWqkU+s0Sbboeb+plkEs+G7CjqXXLuV8Ed7mzqjlDudd85kAUab6zXN2UCzhhoalCeldyu2NHtmL
YNBp14oWVAi4P3jjduuozM2T0fmQ0WaFbu1h4tgF3tUqGUHQ86PmdwPyZocJhQ1RoF/sGn9F6NP3
Ips701unXONpzC1KpD1iBCwscg9Dd7PweMmdVczv8GMKbSAME5emzq6d5b7uD8Ytywp/z2DDznVH
jc1DvFd+W524FQ3ghiJ4yAju345LywGyL3McLkLSlSxR7htx5YT61tWBIc/sXbLuQEE799M1zzGV
vEfwnD1kPYbdXUALy1uIlW2hLtDgD20nT25jUGQQD0les8+aiw/bAtTXxXTday9o9NZoins1ALes
JmWCDYIMRZpTO4mGuZBOB4LLjpIiKvbtAalVJEgGCTtSznFMecn61P3hiZgD943t4BVq5RfpyeFX
u8m7kl1EiG8oCcYS4HgerLLUTDe6HeWmXObLBN/+2PXml67Ye80OADoz7LyKNJOgkDalmfBI8mjc
0oGZsldqlgfazOMD4Y/kro5N92JRjWYZmhfrckkpaufIgcWk+W1bM8aaFsLJjekG+4be8scsc909
hQn+puUxtBvL9JaGaIt8GT2QtqhPZVqW+wh4areCsUUtW+8jblnNGDxyzvVXQrOvTEQ7P5ECk19U
oXPepRDn2A7SW3kjxOJaWv2pzZw35UbqaPdQoxBmX2S13M5+Kxc8Ns51gasf3BHrrk83zY1Yht9A
5uo1rOnm2AUesbM2bI+ehwe4tqeHZkxCjETVzAJWy2NWRA7ncby08DIbDtqB61q3fdvH/WZE1biP
x6BL17i13Tf0mnjr2kJfebDVOoXCwNqZvbSLHeKZQTE/SokZdE0c8V4PzqP0YO+XdlE9UP0YHO00
nk5lTHKfLFbmb4hWsLdOZLXL6AtbBxagVixiHdezNSQJmmca3MqUsmQG7SU+OcoL96UXYWfyYC3u
x7jPbjDpWtsqyf0nmiRoSREt7pdsoNueKXnsNqz6PoQfqNel4F+BSQhTGPeR3279kSwH9ob7qmcY
JmiqnzwbTW+crWgN9KLYIXGAUOZ5YG8qoXKaglmI5aNN0Yqj2c3rnYm67rsXgHpH5NsDhlpOBlYF
6GciDEmiRf/EDmrOcIxqrBd+uu9E1GJHE5BucBpA41x4+Bdz/8Zx3S/CVVolIF3XcCVjUlE1VUuH
orClec+m1OWOidU2DlR7mTlf30R8/meEDaI7HO8/cUaxOPOT6dUH04C3tu84IOkygU0x8S5MU721
unQ6AFo7DuChTzHNrTFu1wTjragXvt3ganEgLRssi7dvKVM72TFVyZ3n9S9dy8nXLTL7p7OY30kb
Vgf049rfNHE1PKnEf5wBnbGiLqhum4Me8vfiHscOwEsuGSVId6Pxzcku81yM3bn3zgqC6uVFUxuN
2XtH4rtniuMNHEIO2utmcG6qFlJgPIUhHbY4n7qlbo6mFNOuCvz+bkpcEtRhSakeL9BXaHXZJTD+
L/qk6ns388p9IG3GkHTKfqihG3YQ783lWp5EQrBdtkGtAExhpDo4bIcexrh7x+0PJdfa9BEznR8m
lB+ThxL9MG7iGr/7YOpHvy3rY9/7lr21KbarsUXMoB2KDI6rr7i967DTj501CRDDQb3F9ZUe2qLq
+GG7j4og2DGqwvQGwTTclArHzUyBzb3o42K9aKq6SbcFxQ4+BJ6jYCzWfsoUOBaBKiBSGPebsJC1
x+pO91bTuM3VSdkQlE3S5UcBaPFkAlycZV3OzD3EBtu0xYAmpXWXN9ZAHZxFOQHaVcULvkuf0QDq
ncPuYU2DKZ3Hpr+BZVKdER0BNVfeIevqEPFnvDX0z6zDMT0EqTUfO91O9zkVwAfKwJI3zL447E0T
wtxRYC/pc5cyeJhjXTOQljxOm3nI9pNujxXPUaJ0TyOMbeLn5qVPgIqmVDB9jM50mXvMOrSX701d
s5Xw/IdJjFzRqb9od92Xor1N7Vh9a6fG0FFIkJbESp222MkgyvHLC/GJfNAOn2Qzl3LPEKIOqP6A
CkRsGTyPFeXdzOr2WSAPn2ST18mRRLztvBcRJq2AqLKlVfKTwWL+6v2Id5a47p0iHyc7PuItZStv
A9EGFic3KCDtmkUk3iKI4DeN65dbECNkR1ufQRgDNHrkVJaCujPG4F0QpRvt2wEHHEfb6/ZKpV0c
8e0kGczHqAt+zW7V8i5uJjgyU33R8POe457+16CPOTvlbgaRRVv+QwxWmCQC1guNzLaaCLAwwjEL
rMtqMMci5Mb0FXFk183nJ87HNPcZyMONPxEVCAjIrrMmdvfV4JZ8SK/LHz0LM9Qmycbotu/y7gDO
HCYphltvM9lIpKXwmvvJKps3m/fbylHcjatKG4Z0nPE02Q3JtrM9bMCdCz5i4thNu067Hi03Pmcz
B7C2Spu3WPB4Z8UUnWYqzB5n2sAer3LRA+KOf3LyVp8onZUdl7HsD8C1oz1kZu9h4K323PBzk6U1
eXFgXFUboppUoIz59EhFzWcr6+JDhg6+kbEdMMza4fVrqcxsfy4QwBCKM6jdMFRdDitYMT47SLiQ
lUO5sinhaBkaTfUDzwfbuCEMuT44nFLCxSInb90DJ+xQr5Im8069m1g3hJs1VRvecFPkbvwWT2VP
LoAOHAEjg4NTXgzPXR80+yhvsQqhXx64Fq819GPKY9oqYrThYJnhz1aSWtQvP2tumyZcW9ZMsUKd
6YhzRiERmFYpryd+9Mb1FD1XBTlRAId9Mb6JTgAog/4AEsJwUP7dTx2HG6hROcJbiH3uPNEbNewq
l7543KyOBTQgJtqf91qc58hEbCLYsMn6zIVYgX+zjXpChAe4F/UxMpDv7RLjBjl5gaC8zKOuP13l
gFzg/cuTaXK1c+XRf7OMI3QlcVDuosk4F5Raxn8RMBzyWDPuBwST9HWECWhAkeDmbq3cBq0qguGU
MNN0VEbgxFNT9ysEGy4eC+TGDeLl8mwKfDBjfhXWHRltRk/so0Y/0evEhUI/Is1sl5yOYTVEj+RK
t1FMHyQV0M+ZCT4j87VErrrFh3wIoQr6+EQx13WTd+bZuC5FWZxIBJMzGNgnLMi/bH73IWIosl6O
UyeWRO/jmzlnHy0TnzNvf+YHXvml42+klz4YR8+7XMwNTXh4gvumpZjoutppPFgN9b1Ps/p6wtk6
d+mFIMyun8j5Tnj+D0SlH6eJZZg2MuV0vcDbNnIl2/yjQrbaFFTLUbHurnxiMzZKxQEy+jap0rM1
qH43QkdB5g65FdC4WS4fHTx8nkUYKI04e1iaw3kWj1u3SIMniA2Y80GmQd+g8TSq1wTrh81QDBtv
VJdM9Jfhyu7jhvwd1fX9wkli7TDNP1jsjs3QHx0/vy2x8GwI1iKbp2utpoIGHhHcJyM4cGq9NqQu
PqhC/HbD8M4nfGAP8hKXFQGiJPgNQoaYO10/j1QxJw/VLG5VNf0AhDICQoDqPvJtKzfYV5iWtppM
5AYKcnoqeTVtFzSyVVxz4u1smZ0z0Jc4i4uE2Z0+Y5bEwPMiCjg5Us2rth4V1bW6hNcwbZKlv0Gq
zrBQJO6PxUd3L6zbos4fKhf1xRgm2JgN9SpjoF8niYCy3xjsjFX7xvdzmIf0bBv3zY0wH649Twdn
wyNkz8QX805h9ZRPU3ZLr/X4xo0QrSJw/CSMSb6sFo8she7kOK0iDXN6Skn4r3QZJtzKs3vH+dU2
aM7ABHnWYqZbKXKdCVUBtrh4DDYIvna0UlWT46+AtsgxL/6yVOVsr/rEiqX3Z0+S/ff1+bXuBdyL
mPULhENlRZynFuaw+zRPTXcbsxWbkBURpo7GGznYkYiU3l1Qzg3jm8nSJ68g7Mdw10vSVUHEw+uE
rzwj52dkhh3SH8Tvnufp6j+6Cg512FOWnSoGqQ+oGjAbfd2p9/+/IeZvZCRJ6hWeJqICuifcRcC2
fw0p54UG6ijS5OB2UfpQemX3ONqaw5PgODFtYB+KYGXbA9+4mRF7txxdKGyFghR/1H3j3OFe8Kw1
kUrAbJOHhPtYsyZvYVugYxDFygQoeHeYcvoIxgAmAf61Hm/CpG9cWfMfmT10pd4d8IsksbG3it++
8wf77N8Ccv3vtKphov/Tb/z/wXbdg4Pqk6/yzwHof/0rfxjVLImxzLkCAxkcQZl6Et/WH041y7XJ
ONsuha7XnDzvz/9yqjn/iYWLuiTfdhzB1QMA+v861cR/AoTAZO0jGDnR1fn2bzjV/moa40+w+XQi
dJxrPltyiPvrxTk2KAcYKgP8Q0VwSfMlexhaAKfhkGSna/d0uVKAhaBeFdmt6GX6h8PxfwSH/YtQ
91+uNT6AZxMLFxHeNQr5CIH/7QMoBkjAWXLNJ7VerJZFRdc7qNJeTYWIYc2smhlSn9e12cUHxoCK
aCE8wtwIkbMsa8H1I9UrSuBHnClERj2547MD8HPBE1v6oLBq9O1Jtvs//Zr/G7/d3+gD14+Oz44E
BN8bUFnbviLR/gQ50HJuAt9pwJFRD1EdZpGRqm0zxQtxnp3gfdZsIhknkA8QLBcnOzYuDqDzPDlt
vP6HD/NX/9u/PgztJZELPdrBgOf/7SmjmcSqJKWqoimmcdlGQ4+M7M19IXYTANfvPOz8HcbnPNzE
RbU0Ow4YvJBNRCZnP6kqS08Nvol551g+leKlJUgrYO/R7KfBT7dnR1C68G+ZBfnQkneBI4Nr9WNE
E+jfvkFq3NtSO9O0Jt1CLiGpe1seZEM5x1pRGsVBu6YinKhexgkHeL9q/ulr+2v0//oJAElyW7oe
txuf42+XH0ImRzE2XkjsaUyZyLDU5L8ndgcYcwZiRrqJ8vQkYm+w7ikQh9yMrt5MCdSSRsaPhVMS
xuswxkmEJhLaKytn9/oH7fB/vEvs/+ZjcrlJh++Jzxj8nacRRtjYBDTjNXcS++u6DfsnYZpiBzFG
JGvh6I5wl8Pb4pAvlpNe1DKl+X5KFFKxIxaS77geUProzAq7FZCW0fmHLre/sSivXyXaB+WCZEPg
xoOl/OvtwGXuzKZxGjIqfmLuSo1nCt5d1wCjmUFybnA5wp8agOQSpq7YkMiwRO+02Hgf6l4N/SoZ
8/C08Pr+btORdCHzGT1Xfvmda5afKzkV5rHxO/hSOG8Ha1NrZruNYf0qQC9HibftZV4Nd0Q+Yn9v
ON7GL1Pfji9B7JcomD3mGwq9qzD5hwvZxlT8J/MtPzwOBbjZUOtdPq4jrr/APz0LOLETHu8DIHNJ
rshdh8S6scULjkmIkgkbJYY5Zz2OXo5c5Ig3+itcxFmTxJuh4S1N1CJ3gn/4WMHf+vW4pHmyXiEa
LnOBE/HE+uvn0lE39qE3FzgqmhJBsxkpZOygPm+iEWLU93VtEWP/zEhbETw6Mjk0+TYf3Zh5P7yP
MGpBthqm8RiokmDZYO2wBphX1I7xeXajd+pAaPCmKxYZqQIVve4qFWxbg9AddcR4s5pIcODUdxnn
axp0na4+mbDq9q7AxBA2oXhuhvpnzTqWNDQRzmSRF6IEGavymb2/FTf01glQW/HVQiSCdWN73ZMK
3HFnyvn3oCUtcKr+nISZi41TNerMMa2NtxWM9oNj0nJDgKU6m5AMHtlXsas1eh9RyCT9WRhrQefX
fF4u1SDctoL1PQlbzC4RrZa7eaGnyQn6/gQT/HERkb9PSP0eFjXRyiKTp3ZRcP24Ig7llC+33gRq
Byw50IAq0WqvJhl+IWjaa4xJ6W1cwdmF8S8/eZafiLfgwgU1fAArklwtnfVp0k3L4iEgJD91NsCL
0k+GalPSRvCmQR6ti8B6WnJNHDnvqKix52Rvd6LaVRkxHSy41Ch14/ioGuclorPnzlEIIOygbJZh
el6byuytrIaPZQXvV0bQpxk8NLkKVb4mFtwt4uQzYfunCFj9r6nX+mdFksif2m3otsUelnR5b7Ga
4oATQ5tMu8/Miaad6Otf7sQmaxvRpx5upqJ1/dUs5PJg2SYH32+rZT0t3eDjH43z323XBj81dcj3
EWGhNzNRiqjMQuGBkBQoyi61Ll4us71q0dSfHA8CCYji+pA2EE98UZ+F30ZHZTO5rzF1qa3nOS6i
F3DeTT6l2GjwrDyMXTcekwXygttgFdhfT+KXgXKylR1IQ347GvZyGJuj24ZyY800+TiDTF8xq+3B
D7vnPOEISnead6I/xqKxpCq9fT9gC2JnWR4WGiJ46vtD86L08GMoEgOuEZf4F3kD8+2MLr7AfvSg
MAKYeAJ/xvHdKTFJjEw2iKdNk35FdTLve9YHq4zACtBE1b1ZQUCQyKoyElhQdNg0OJZo1tAQx/sw
6kW3tkHqsEIsVbXCLNzn3EnUVO+KSQbmmLbUS/aYuVZ9lb0nlu8Cmjfx1hpm/c2DtTiMnqM/07Ep
WX2MNACJmAX6DCidL11DOM8k8U7LetZ5QvxuDmSxTUMv3YiFbpaV5RQgCzLae1M6jJiBJm7ZqLiG
iXRf3MwU6Nwmhmg3aWjilWmGuQV6ZZR60aFmA3t2B4TUjNqxvR77byWW/sV2uGJZwTnTibIGuuRD
xKeq8kqWMON9NQ4fXY8chChkjhF1Mz5MUOlvKXobP5qlyB5ormE5MBb2Q0hTyWPSDtbRgbqP+Wmu
96YKokM7puZ50j6dWVVQeAemqnv+HyUHoiacHQy4wWoytccEd9ZzyYb/e7Ao9OnmMnbWdcu+uQpU
c+HcuxwAdPKXKb3CzWJCgfa1PGoV5Hn90eF7PsyWA92TbNchNpPB+13G7MqIQJYvxTI9uGVe3U2W
nL+jJcG0NXfflef/irRmc6aI7p9dI0oAMbq49E4+/EaVF8y+FBzdWDT2AGrBaIOeKg/O4vLrcwsS
A5t4GpGoec+9VC2NGVnWv3tYNh+RIcaVV7rhKbOuSJrl+iVMfI8/KhgUx+DqLC0Ex5VNUKNYUFvZ
cWSOqSb1DFv5xE5xT3vk623HyqbVQt+k3ra6q1+dInSpS0LZ9oNqwkPQyoMtUoxLsfqyu3h4qPFQ
nPxWTftWFcFOAj68mAn5S41mXve1aYG1UA4MQcQ5zmE+v07x0N3rsi3u2o4/jQi1hD7kQk25QgnN
MM3bgJ7rfdLaiIBeOb5l8G3wqlaDj1uNJsBdTC/xspuLTN+FE0eZzIwsdCs/SX6JTFGSqATP/aLK
LrLlIDHKLmKp6Bz432g3LeUvepKG2yqs621WSXPf55ROpciruGPzHJz4/KpoyNpQDhivmhYTE7mg
aEfvMzpHoWHr0E86NusWGBnR0RnmejgMD4lxilsf4uajPTrmmDdxQfqjKmWDR23IjpQcilfNwewG
VVECo+CtB1gfcxV/NF13WdVvjZ8FB7uZrB8Il7+yqAG6lAFXYHae0W8H/gK2GHU4tkezQREATDIz
URtNJLho6Y2bsBo+K3bjpP1676fVutFNmMIH5azVD3eQbuHUg5XAlfIC/8jeI57IZ0UzO34YgspL
0TifQVTtoNBCT0q7xf7lq4jLf3bq+xgCxZ4hdPqYcJVdVGz3F0qU4IgnWXuUagR3oFVBA2upprOb
LfNdZ8DhDJ2mUZKALPh26Z6zakhegGu8DXjksU4mEEjGYG5oYfNEv6LlFVxGVpyzqycfIiFNbTkl
G17tDodqGvCcUTp49YQ6v5T0xidrGMudd322hEOVr0M9hVisXQlKcyjhokwOq9LQa564s0FYadzH
awOxhn40qB1ejDanLXKkc+PTQeLP4gL2AjeVi/Ux0bGdbV384Gv6EyH/DxiuieoO4bPAdP1Kybn7
bo3UKK8CNx9/2RxM75FaQ2z7VZ9s8bM3+C/C5csZvKcqxKukeAlNQRc9xXiEP/uhTJ4Gx/FgAjTF
ryRS6UOWxayQOksewjamTwscqyGNGg7O2l6yif02ud5MpT8JgqVYkH3DJyRBmWWR2jR4zkAA8Ttz
vMQiFl/zrgLfnR1yat8JRXGLuLPQTw0IUE4WHtPF5IXuHvu9vUZyAjuCbzB5cBzDwqjyi+ynjXZx
dpyWcl5VW/4PJbLlKXaHztt2Yzy/joOyHlLFgL+xloo1jYpm/30Zc39d0enyNLi+ftNNNpNirsKf
qeOLEOIoAZ1r99QV0iLme5/8FkftSrknstfhHYZ1fvauTqmj4cYqN1HEXY9UPac31VA0j+TyhQ13
e/7ZNz4RkamaDeCuTAcfTkLJ4ErYtGyuGP/CF8+OA7Fie4M3kou1x2dv8m4XWdU0ndIxz8NXv6nr
HYIxy3e0AZ+7ffSiq8CrTOWNOw62EQxqPfM3zNToCIiQggrJFSpVetBkREocPI6iX0aWWBbgUCb0
okMb3+UaRB1Ohnnwd04meeAQZiHo2nbRi5321U/H7dRh4LD3O9GSYbUfq+52urZHVovNsnXoe70y
+TL3PHfYgoAeY1m46mscZgF12uvUjn7WAqAvYeuBkScJ9Adv3vRGBbY4iAyrNtGzzBv2+ATieSPa
jveGQ652H9OCxVsMYgFsMBJUa5P31Bp1zDc4Acfmo9JJMG1tUhQv0oRtvxPhsig2H/BPNwNwG659
S2pnlwCJ+dmNbvhS6ta6TKPhP9w3miiPYeP7FfPaItwRwmRd5WGQsJXz4i9BSSBwR9cCyROXE/bL
UIf0vxZjve/hPX/UhSlafLFu1+3tiA3RJmMsN2uRpcFXRPJ/U5XPTITyU2YsIXiVdwK0cNMWF4tV
IFwaC3vAqp6cNNzJ0RCHZthmJgkxi+MVT0UN2YN0KWgaJ70pm8G6DI2fUtPE6xpi7piN46mI6/DF
xibj75cCmv/Z6ntlAbsqovyzdvv0hlu5tk5CWH23ZzxgJZbPfuNsOWVDI+pSY8ozhk06LfV4XVX0
EJNes65QcEoqMTg8Ri2uVwe3oMvsrln+konEAenV0PRwxgZBdnZFFbz6AfoGnH1+o9tQ9T4VwOSv
ghUJnxTiAIkvpnJRBg+esjM2ZESxqKfkt8XyN0e4xwu78h1d31r9FH5gYLKwf/fgHmpZy8dmmU6J
TOU9W2rnpJzc+sKER2gQcDtfWF7mAFpGxRaQiM014F5MT34MQGvB6souABvxm+pzfxU2UlfbZpqB
GPeJ+zXx8L40pRp+R2iRxEAmqzk4Kd2uD7ioWFTnFe1Aq944o9oXRDu79ZwuubUClU/xIh/dlbvJ
GxSw69aqrf9D3XktSY6cWfqJQAMccIjbAEKkiNSybmCZlVXQwuHQTz8f2LSZruKSvZyr3bGxuWBz
OiIjEO6/OOc7UYsfT/9F2M02hv2l7fc2f6+wIWcgFmKS+xs5kjz2UY+xpXcenA4DLQLdT5Z0iCby
oEWAl88+wRkgibhic/djxE9qhriWuoUrWpAHgAcz6W+bGAvn3vIlOkcbqU+/n8j25kLL+uF9EDMw
MQB31RXZhq3H0zFOegcVjg0dhIVehKOpysupLB3jyNEC7tC3B9RnZrriw1N9jwqKeqGQiNlLnf8x
+f+/H06RzcVom/Gd8IV0AR/+NmOoM68x6aF3aBCT79iBgCWOoFF+oGRI7nkrpKWiZ79PUlRe24VO
YBJeTmjEsrDOJer+W6vMAHKgfplv/mIuug2w/zxf5s35YOKZpvto25zf35ypkIu0iqpPVyp/TmKL
xq8z1yDnCVTVeI24DHKLM5vZvl9JNT16Je690HA2qN6/fy+/RmRs40WTcAwW/h5vh7Hxb7PGpBUi
zcexosli/4/656oKhnmfuHh01gKL8b9/uc3x/MtfzsvZPn+ysNkf2OZvX4tTA/bOMrPCU+R8IOxp
X3pXr2HTu8HH/+KVcG3DbgiAtXrbcOxPw68qaUjuTUCOG1kAQ2sJzEtVkZHbB6Nz8feX+o/WTE9N
xf/+Ds/9BYfwLzdRv6TE/L8RC2NtG8F/jUK4Jyem+3W5xH//j+WSFH9zLMoBSM883nAQ+Cf/oCCY
fyMTDpkg6yMeff4b/71bEttGymLhg9+XHAqCEv97tyScv21rKDo8k5qXbKj/aLe0zTz/5wFkFklQ
Da/M2Wi7PBbit8cCs4cxgXTUke5a52x5VX6ZmeL+Tx/G3R//uj8nz/zTi0hTSoAODttSTuC/D2b/
9OwNjFBA0dgkApeGvJSdJU946+I/Hrt/ecb9+tPlT+FVXMbafJi8hPT5yP78hOdgxhrLFF3EUWpe
zW72lMoOVeBolIfGNKzTv/+jtqnsL5/c9nI+q2IJ/Jjt3G8vpx0CXud+6aKEX2uElmYKV59oJyOV
ExisJbuUxUCtP0DH/d+8MlBlLhsYy78P8eljya1hNBvF5UjOrjvWR1szjZsGVNFqRVEoEeZe5FIv
f3E6/npc/fERczAiinCJQIUc/utHDLy1iJEC0asqm9i6iaHn2Jo6TP0+ufz3f+Q/vxSECF5jW1lY
2/Pz60tlSTyUGKmGiAa+IbkSD5sKNPEK/bL8xQQessg/fZfsBehXeQi3Te7f//mfHlBQn7HWmV8j
mkQqE5I/X11mwkseMwubA/PtuvsGiZgbPVNEvoaLPw0XpRyqb6VC5Taio4RJVebyrJYxfmHVnDYR
o+7sp19S+8117b3NqmgitiUmjno/xEc+M+qw6fJadK5puLZavy1rmbw6JDt/M6w0e4pddNOhLOA1
hnHc92YkSk2CjGbOIPcp5oDm4CfdGlaIz65TsgdiAAxxf10hcqnBOymH3odkohfJVvd7vHaDAxs6
KzX/KSs9LOci+DnDzTRCV215aAqTQw+V0Y2vvNzycMeZy3ucDOS1jWX/2msR/9zs8yVqybb+moZW
WRdTrqUV9X1ZPWdpCe7QJwUJfOawPmer9J8WuTjPaddgCq5xXTthT+oAkifLMd5zMoy+E3FhZVEl
p9w6NXaV32TuRKeL+YheCUlTWXMBG8kQSX8EzlTHqAx39rxZllat+wisrcf22V3pA000Wx/aWwcz
it3UVDsG5cbVEPj4P+u2X763ONZ+mJ6hzmORq+GIyyd9M2WePZlk+ELh6qT7tPY22etwIsovP5ts
xi24Is5TbqgbQSbnvvdMykBWnnW4rml62/Xcp1UrnAFtlGEwaez8uaYplUTRsFczENHY/XSgiyA7
aWmQ94Zjt0SDtI2TYqoERFFr9I5BHnwFFID3mcn0C4IzTgfKyE6djXTFxZgAehjCtF3zl3hoXWx5
LT6b/ZTXXcq2geyytiUrC+HkLK8KsidipLpjZ4YLkuRboUdP70cLJ52ZJWI9pbi6iIJSSO4b9tCn
fprXL1xfNeqxZWWuMlgl5BVWg/PP0e+aF8SQy4euuvHVMDsCxet6RabCqQxnkkmD++ZLBTdt7Jpx
CHNvFK9eSz4upSWEtYyTEkNi5x9xtgOc8Hv7oTNbHWXNZjDA0Bolk7VBX9LavBcDhrq/iNAV2wn1
66mN4owj25IEKKNO/K0ZQPPV2L2Db2lRa5jrAC6CD4P4mR029M55T1bQTks+jsGlG39s1fcJEGJJ
qk5wI4PrubqdcvCj9tmPn/plXwrjMOvyjwP+Pyqg/mV19EsN9f8bUooF7J+ugX/S6dw03fSx/FJI
bf8PfxRSKHFIyAuoyal5wEpJCoA/CikHZBQlkmkSN21ulyKXxT9wUh7yHWGLLfLxD3kXBc4/RDrS
+1sgbHRf5LZRUG36nf9ApPPbdhnYketwQRLSx30V4Jb9rZLKCCdpe9rzg1qYPiLrkO43Sd7QPeJF
987usPXsrMnml4UWLsYda2njFg60c7fAPOC0A7/i7f706f0fCi9r6x/+53FHy2a7Jjca8zfbxjTh
//amaHVIZ0YIzqzICF5SRUIxebc9Rl3iUhAOgpsCRuHhvRhTj66n0cEEN7/S7rzLY6/5+ov382uN
9sf7Icdh60AsWwr/twICXdyIlI/VvgVOII+EWh32YmiMgUTA0n7EbDi0O99BhRx1hGd9d8aEWWm8
sNDFYt41nH2lrtuw4Y4imCX1mg8AUCzXZgJb/iq6UyAP+P0DRL7vMjXb9vMUei5P45+LSmHp1YHR
34dIszOYJmssZrxkZnbvVzNQ+G6hrj3G0uxlVKDk94/EG5h6JzJAuCFuwtU9+PZa/5TdxlHxcKTl
jGY6HEBFqiXC5BYG0G7IW8lN76yWvbfqyfwYWi94UF1R3iS9nDwkmGh9wkEwN0WgmydT6Axau9Gq
a/k2Qlxtz1nfY4pXmKbRoKMpdtI3w8jKR7hJfMhLoCxiMYp5YaezpPZ8AbXEhZcTdMkHthZioYKZ
G/NUcoNWYbGUqzrNiawYY+mlYGgluWlYjXayPQUyMX4EM+uNyDb0oi9b0yFjXbkdato2mO89jzA8
IC+ZXVwWqhhYmjgeVEuN3bEaBjCuI/h80i0M1B9IwiwIFl5t7LCMEj7AApGRpsW1RF5M0dX9PkAh
akBbGqaTCbKH58dkfxf5cF6g3ndI6KJ2zIYKsAohbkeyoYMitPHB2Wdl6IBJVNoPTxAl4vqQTPNy
KfwuneFPTcEP0xbM5CY4yslxzgKzOylLwD0Ncr6PsBVmQnAdIs3iwJRYMSdFynu9imC4Z1Ex3tUx
YPukMD6YwO4T2EQnstTuZrQjEWvjEiS+eWqVfaXq9QvnUb0biiH0N5pI6o4py9G5gM7Awj+dsZRP
A2kDnc0Y2qibbUKWXytUYKybgkvP/R4M9q3v1CkU0Jj3NJinmuSXy9lnHNwE0PW7wL+kFwtJwPxG
CbKbOFEPov3eiGVf8LymjNv3eb2Z/nInu4QJOl4tWGIPvWRMy1p3JtkM6kca5c04PxT8z1GYfXlE
Pzd+Lk6RfqDPj2ZQPJ4SsOJ8VDs79Md8G8K0+R0CnPzMYkaY2Fi6d6n1bea0xrUBRPWl7hNx22RA
AErD3rTBuS2xp6RFcuH3Ij57jR6/+sqwemxZUEb2ztgZd5ORJXf2uHgXthzgoqPpwq1DLB2otZLg
h4pILPwV0KSG+dpD+/PEsD/bW3n1zqD1w57sy5JN2V056Ne6tq6Jn+qOpHlnhwZdBYu4ObCvOrLE
r1B4h/MUl59jkFS37hCY+wKq2ksPPWWv8uEDapl911m1YSNTaQ9B4tL7pXGLloINePMtA5V52dUp
fvTRbIZ84wbk07HjD/1R5lb1zRk2gYerFw8leEx05ZWTTcCErIrNXUTrnehd6im8gkmP6+aiAfkR
HJFhMDFf5mQJTuBeWtywJlj2g5s3gzzhDCPdupndgdTSxXe+LKxUSbJrqbnPylnSLUaAcPb7niXl
z2TuuuYCqmoC9bof1x2PiYICgmniiKxvrq4ZinvzsV+rxL8aQKKwa10Ut1UYqDLvbxd/trMrpqFj
jLzEy5svM2iN6k0Akm+ZeQLJ9UIDE0wVGRVz+cPo+oXXH13ZBd6nm+Hw+0yspWdVytK5W/x9nHAy
vyY9i9YTEKBWXk8SV8xjnHm+PPlLhnJnsaysjbxGLh1EaB0QzRiaWD/RbRLtIolREbigrLsRxNWI
VwaCyZsBfgjQUNO6i/tsG74zvDRm4RZHEkB0+rEFBZUsSlZ//TKscVQSy4TbqhPzCgAxB0kiX7Nn
1SD1BWaGhgwVvOagqVj9TzP+jsGaXyy/iV1sDo0FkQMtfXeK0cx32MxEKl4NJ9flFXZMz+bdOrKA
IoCQ46GzMbYPh5ajPEfz4HRLfo9yTkxnviKr59dSzfanLIPeN8gHJeLvoW8obG/qOrfrfRd3RsNC
mTgb2ry8judTD6lThzV78uZKgxc2EfU3A5TkvFd9dUHCYfqmat7NddzWvnWpO3NIbvJJtc7JxlWB
wKxTjfns5yh3d4nhdHASpzUTT8YUYNxi7cXshiNLOq+B0XjppeuPINFxJQBIYrZeG/W3RpBaShxc
u9j+Zy39fIUlVVfGESN8yvc5W6Yd2aYp9K2/Vlv2Rot2aT26y5DBLEqTWsHIcBJnCfF+unERmeak
ApAqSYNHb1faYNDI7qn9Bc6+zgr8P0vi47cm1xLrS19xEf4glNJdzsOGS7+cbI6TG4ewAnkg4zGg
IaS2QXW45/dr5z/t2NdJF402YaoXKYnoSSTgVt+MYu7JdZ0bs9mhQBnbK78hURanXjx71TNrqU68
uezp49tFNG3jhRZOK1D8dTvhr2jy1OG6J/ORuAscDpB0Cq4zVlcQUmJoOTb3MbLDrgpc2nxG/hxm
LUzFQ1JCg2R9NwdDe4SOmEMpqwZHnBpfaueiaGZyaVwTxSu0AqukMy2Jkwwbw8bVj32HhCzwSdJ4
8tfRjm+NdJPQ+aTGJzetKVwBCb9JHr3BtV6YhZ9N+2plGfh3z6Zk6V3FZjjO8XvXTF9VhZCDlJ5j
W4/72XKrkCD3/Yj41m9H5ghITrLiApu32BmIVHCP7xMuXFPF927yaYHGT1S3d2PpUNzejHyqmXPT
jzau2qG48WgcHyQ3QqhoFc04v5hcmwp5HY45x6liE6W7dR8v5l1QOYCeqn3pxP5tIPomRLRwWkEg
IsUChbem4y05BU9z7J2CSr+1RfvWB/N6H/fiYZ0844LfFIkV8baKrsr1aHIGQmMvLgEsX0xr/Oap
4trO9euCktnvy3CWDUkrNkdUSZTjvK4XrqMvSTx8G9G4ptjg75iuEXOPvl0AsWZpb917/RpcsT6H
5qWd9kpMwTFbMfH6D/lUvbArrk6jYoDSNd5XiUE2TI0SAmiGaqdwdIlPCRe5WWYGIvAgUfu8a6+q
EuOaaqTCO167z6nm7ZRGV98RAwJCPYEw5yieGFjcBbIpZRFRZKOurAMFfcq0h8MyEj1puhd5ATJh
bE6Ftu5N4P/WSkyTMI966PDbM8ggU21DJmLvzGVyq9gI82u9JbpCHVAeTN+AYMT7ZGoL1DUb2Rxd
fyRVfBlvSSJlUD1ltvPVTt43b2C24v3EZ6GubH7NBxf9ethpdc7zsb+N7Qq4eTGxE20q+6BNUYZ4
Gau9MXScJ/4s4H6qZGcHujqJKeHOjtWj4U7zxZJbbySJx3esS8AjIF/E9JA8O61ztVjVEiU5fJKx
r++JnAErOU/Trk75cDTZ3ehQgAqkElz7PEZGpl+h2qGgNYKvDhkdS9meiNKJKFOO0yX0HDKqTHfo
92hYXtHrZIc8rYgeCMzkrKjfoLs4sMgx5squEhF6oJNquvw14K/PsjXEEvhcoxfmC3beehdwU4KQ
ECUfc4b0AAmDLUxmv2iU6+B8sFuCjYCfJMqT7gp1vcbjfCBv9Hacs/Is3BGCjr3VXgzoZ7sGQ2H1
Twb3zp3RT0/NmNRPVIKhAPoxi+pzGu31WsXeXrbksQGigFsgpoMQwxXbeWdnNGo5SxLFdhnvhLxQ
37/SibmAv2itLfzNTnB2S0yLluM8pkLxd5TlGSZ6sUub9DkTFSa8pfWOiC8uFka1V6zHgsjy16vW
IRJnBOltuMnPHsbyJ/Zh63apgXWb6eR+4MWxbgZ/ujNaMbPYc6tnZ5wNaOud/oEsd9kVYG8jW/n1
FWt2Cl9BTmRSkAXFyUPor0QBQ8TR5RzI4muAlXRMLcSuXVP3H5XnFWHPgjmqCc++nysrPdC9P3UZ
yQdS5Q9WyqUpjAndsorvzLJ8ZShGVp4rRu+YVz3aP5Q+BxOByANTBZyTs6CfT9ubUmuHUeI2vvXJ
eAJCc8Hw/4gLlrw66OWNb6NLtIhyGGrK7kw0d7ojqA7OAzIzfuMdeV7uIR5F+qqUBJrFhG4mCKtd
KO+4QBEuedONx7DzPQGue9HJwd47E3ySBuHVTmwpuowRNeFzyXCVzn5zsTILxXaRKQBt1bjXtc6Y
irYvqvBJrOPzvYeGZkQVEAkEuaXqbtdUFm8OQsGIUk3eC2clCcc0r8n+HA+ZwtqJrSd7FBqVmaS8
23eGPd0ioKz4MvLlWKVi3AdCIdMUsXhJ5xpPHy45IBZgD6GlSToIc7B2eQ4lEiHqTdxiH4HR+OiY
HYRZzVt+XS09krXjimwPVyg9pnODRK7RtC9ZQa9CaNeVN4xJVMRTvTMC4q3S7btp0jQ+q6LG0O1z
7lqt2HsZ6atI53eLKOuveOo/g2nKQ+0m6qstXXU7cw+H3ibCEi4qRRn3cdhoL+E9TflTTPbALYwi
ol39vLqu57ngLBySV9F4L452GSpXdfxWiL586CsgBKSUCTykpVd2jA8nBrTlwKmP17xm20/KXJn/
SHm+UK44lIrHWBvjMN8koIyKw5qsEwHDU1BPVN112ZvehmY2xK4qY4RfSruoO2Rdrf6BebSuLizG
t+8cL+rUZop8oRY8QvmFmmQ8OSPpspyCJFJ6ecSxod8gDxPE5ZX7DF9xgz/UIqFtJAQOUuHrJNWC
2EYRjx7gfh2HgP3BBOAtd6v7Cq4GxvapvG/mhjIo8K7yBakwj2MHJSeFp6VVM99sMYgZp6LQe4OF
eNWg6uogvQ0j1FQBg+qA3qIxdtvK/9CZeG5TUIEhVTqpS232hjAo5RfRGbvE5XOccs854DfXYa+m
7hMFV3M913MZWptV3VpQgIOhqIcz+KgbLbLrFFoVzDQHxsDqN9Ox9dBRBim8IMOhqbFNmrMYHQPY
1qqmVfBI+TadMotcy5J7FEnrHeDFa+bb3W6wneWczv01xAdK3xbRXN3zu2AKPCCHg+hQkzI+dva0
pYb5+FNQdntH0ALuo7W2WI+AZYdQhW0iyuruXCQBcI21zp1LZu3shHIzf8+l+HCMWF6arqc+55rg
l0LrL4uHksL/ecbw2e5ca5wU6jx/vWjNNnhKAfkx/Whqae1tyvnhycZUNkQMt5vuqo7J5COshygS
NkU8KtRCEMIml6GBm2zzkVLaB4eeheTPNtmkKts4Zn7n04BNHpCiGQQfTeXDsiW1lGKb76VIzmsi
56isGVdh0dlhvxh4vtgszEjIRzzzITCSF+m7n1ZjLEcf/hQ1OT/hmvqefyNgWVZRFrlPOuoAClbF
+NMehrOENn09O8Fd4C1vdsO7pmfAlsCoJxnuUjWdGLFh5bfwaTBCJm81iMMqltfYHq6yNnjvnOIx
q/X3xEie5Dz1ILo4DzudgE3jbPbZBykfk4luGnr+fDg4sqcQJnyxLtnG4O+Lmqp4NyY7CioFms68
9QZuuyLum10pgJyy6CXqHJ+JP9ytsAeKpPo5lfn1QqCGxyGjhYGwWWN4cZ8sq/qRoOzusQaFgmYw
9AUiPztJsh0BiKG9TBdpIk7O7F6yDjd3VJ+nJp4/8bld4uy7kwxc0hmZ3ZD8LE2So4LkvneNG6Hn
w5wtp0SSmGWN98M03A5l8z1LNpNJ41w0dR6VxY/SGJ6Spf2Qw+MAkaBT/lnGyPh1n/o7mt5LrP9n
4OCP3ZI4oU99FGmZY0Zgm0RGk6/glJDhnW23yWCQfA7laZ/2o6rvU5R4iiQNJ+Yfuq03h8LPRn2M
lXLbM70mQUJslG6VtnmSqHahyixsOZctXRvpaS+VgaffkiNADj8JfgQr60oYgrptdkgq49uM+QPK
Sm4llOgu9s9LTwvSOsxVd6/m6KsXRq147KtJd/fY4pb5IAPZuG8a5gwOJjY4RgSEKOP7WQtGISQJ
5kfbVCI72k7lPpnUvR0Dxo5RV9OM5LpNGFBMilWPSXgbGyZQBnh0VLt+O+ffjNZkfVvVvvveB7BU
oyxeasaeY1p80pjpraEdZgK8ytl5dpFLP1kq5sCDP48Jdm2LBOJDU8g3P1soHEblFEwqbHqUW3c0
p0sf2SphOVnVtZdMQc3HksnBGEpv1Ocy7at7vcYU6vQgM9IyBFlTNGWzfzOT22LsrEaa6trtVflQ
MPlOI/b9QtzguvDUJaj3Tl4odOnfgmaBXuaudbD1qmNa3RUJrorTlCD9Cr2u0qeUu/MxmFtO2Swp
xmO7Ej1+sLPSHa+BHPc3jNtgNicYKen3VP5uF0Qh3egYJP45B4JUPddgbV/HRRrtOe4d+TOhQ4X4
AmUKTgucpzrKSEaPowW6yMwlmxgxNgBcH31ZrOvVKlmV01NxwFO+V+u9P5MgBe0Mu9Olm/fWO/PH
uPrpQ5e4lpXNgtssJofLhFFGwcNZ6+VQpxosMaIxxIuiJmMOXKQXVxF0j/XD5osFatk4fRGNcwLN
VQC8L/lJTcUPdHfmFudO57yrmfg/m42H36UxcAIerHhDtrlL8gWjjYrUbQyKqslkyzlkftvSo1qq
vwrIBla7tSjQTU1BAXBy29UXu1WSS4O0G89bIkvkdZY9I4GUM8AgWjbPew6czsgODslkiIy7CZuS
TmYC9Qqn/wiG3jSPZe5YCy1LrWBYQP7m4PTJuKYQ6ZvI8wdCjJpqoFatitSvQiNL1UevOvzWLKzj
7wzgDbICzAR2UF+Q7FyPzgPjG8ilbB8WYEH1TONK+lYRLkYsiB7W3fgjFW1z7+f1+gyfBSKoAZ8p
5RAzJBJ0PVefePGgcdSTVdUHfGusjyTj4ufMmzlLR9ET5gP1qrKBZ2ZJioHBRyyLLpvciat5HYDy
OF6qj36Xl58K9TbpPe4C1TxPUvmNGDBCcPsYAfeubMhOu2ez0VoH7Fd9d1mOsdseLNOY8JQHanyf
4NfJve2l07cZrdV3p58WUgftiXt3GB1OaAJk1whF8PpEBJUKQn5xCdMz8jWjggwAHNdTK7/g1+GI
8hZ7eppWe0H+a1ZkUbeIkjGNmMqDk52sC84pr3NWeFnQl3hymu6y71OPyDw2JHiRwVmaCBVmyaXH
fwxyGmGs3hPlBfYqozd65ZxLltAuG/+OsT4AOfDoEssls9FoyMoYwkjtBAckIuB+W1rlh6GxrHtl
9sEtSurW+7my/3eP9jqknzBck45C2DbfrCzlOepAApDDa2VIf7BrrF/ZnHD6IDcnqXjxKzVey9zl
pCUFIMdY1uIS2JPhnRB0q60VgClJd4hEJsZxVHE8/HVgdB+V6awUUHkOvZ1yVjMHn0R1l8yThXAh
1zxxpj9Z54Tp2X0qFbZEH3K3EYHALM827r9XPHF2xmnQL+hTyGSezgaEjWfs1/UD6lOa/FrLOzCw
+XtSF82nhw7lDqvkNB5w6zEY2drcBH+GByiDVj5od0uTzK/uOGo+PzrKLIQhSYpmofi/eQapFHLz
ZqIsUvZmbtZwQzRzibq1/zsV0QaTm5gOo6oc6utrWRZufHLzxPpGIpZ6Io8b+UeG5KonzEGwGBBO
XdLG8Ni+jOUgumvdo2QxUcO+jVa7vYtAND82EuhXK9aK+ngV7TNK5uC94Xs4Az3qTCDkGianZUCv
5W5OC/JjyNwBfllk2RtOjIK+TPmYRlqj/bESHNrtvMonzrQsbO8OpKp9n86j44R1QtQyBWi+pvt2
8qm92kSUrxzP9KcS8QWzIEuKT4vMAhxtuJjIPBMAouD6pMzWhsIAjVY1zbOwTPcLINjygy0FfSHL
a4A9GiU/fZqJM+CYufQ0UVX5ej7iJzQ7FkTxCn0iTez1MOKXbK+MdnJuU0M76thaqDpCBNberW/l
+Su65+rIS2PFGePUZruLyf2+nWYdTRqPJ+Jnr/+BsslF7GqnCkFSgaEMrr2CLG8OGP52M+aaNy4d
H6dYlxS3ZdwXP1drIb06a2csDf6cKqBrdgYUYB7rkilfMMidAbt2OC5J7t5wQjUAMJkzQS/LzOKh
cdOlDhc5ynsjE/ybOqzLb3HRy+ec653axs+MngU4I65w9MT4kRkW31UO4+PeCEb/x5gzPiCsp+vX
iO1RZYCinCj+gsEbH1zJMCZKAcA8zXoyv9lBw0SgWibsQxi0CTJu8I6q0PITEEf5OMXPa14mT0te
4AcphgHkI4tKDTZPM3uKUobY/G3WunCi+G29Hx0xYXEoJpUePC+1WL3VfTDsNRbL99ZvUyzYIGQ7
Bsxu8Vix2ayiIlEZi0OCU9xlWt+ApGHwCGzsZjvSkcq7CYQ6XKSyTPDNznJ0zwYIaY87g7Y1jNkO
jpE5s8h48D03ta51J8Ap+K42e877qblpizR3Q9/Oc/dIogXUS1UQqjgzlEBzJtEjrrZe3YteGIy5
16kgsWNWeLVOrd2lK3kuFaIDB8/hh8H30e76MWieN97juRLEoexmjykigq8pVpGKg7Q7WpAcAe/7
yM/IJmkbCF2Nk71jg8vwEphF/VSiIxMvk+tBmmIF9thb5MRvLII4atGT/yThurg1PXe8KuhDskM6
YCHYpaZvfIxlY75lASaPiIVOfJc7NAhC50OB53JZ772WTdxukHn9yRjfe2Cx7hW4masATm+uko0v
US/+LYFWXrQqc6MXDqKFTUHmV3LcfkHLiV5DfMdh1qyX+VL2/R7rUfYDQ5D4mhbVozQcAqb7RdA6
33hwqJdybB7WHkJLO0R2JfNPZ6yaMSLUldl2JWjfdqzUs6d88PxqRwYP1ccyddxPhuPLmzy18dLE
6LdugtWiAvfXhCSCYUWHQItgmu9sGzxiVSltECXKZSoJ657aCzvO13e/lYCmOjPhliavdhvPmr1u
w6lfGbzhUplZyJQznpvKHlBmjO1ITLn2auaxhDrZZGZ5gjU8okkmSLMDMDtzY5geqxXbD8AOTG7X
fLDfMI7CKJs1Nuld0AYgolIHdzd91axrIFNqSiI6g+pn0hNQgBspcS8pheU966xlPc0qboAJLx21
4bAljAB3bJeOPVNAcJacLGuPzclt9+ZM3FTf9/VjBbieThskAuvTdgDAgYl5/EFieU4Zr/z10bCY
0u5KZ0UK1ziFfi+9wMR1x23z0fGYf4Nw4QOTH1uOigmr2XW/DoN3pQPT1IxgZsyvqu4ZHW0W4rMJ
WtA/DDT1Yt9ri3T5RsTJV7DODP1Xa8i+i7ZtnieQxnnERspucfTOrb1jK+1fGCYBVic2Qh0etnIp
OTdKh5LM81W67FMzT1njJ4zU+EnP4wpfcJ6erXI7FGwZ+wJ2XcvBZ3uN/9ibbI65VlmnwSRuCSEa
9Fo2YWEV073PkfGGaST7oOQSwBAtUT5Kn93bjgZB+khupnTLVlyYSk6LxXAud2zjtTYtNDxx1QJ/
8OPtdvNtpgM1P1nsll1WzQejl9ZzF9TyqmlnrkhbxfLb4FDQHXNXq9sBOClovSolfNScA8b26cCu
Eb7K+JybxhiBtAa+hg14K1GZtJ8XYsAQU0xoL6OphtKBJrmlP2oZQIUObHEv1OuqvmZkr9dpUg3F
PrHn4cWZV5HCHo/1F+NceYcYdOUwSKfslqMjuKkmTMoY4aryA9NnbFzahDAwPqPquh/JqfgcAMXB
efBF/G4Qtk1MG2asfuc69XITjxLbJtQG40H0c4chlqkrl4lpG5cK81S+G23VvhXw1M9u7dV3otax
EypQrPwO3OmudfrllrtU+ztvzSpcWewQIwJMvJ5OQ7XfK6zs1mHAWgkTvw7MaCg6BhC9gmd+cEtP
ZsRgE7VwLubAQz2a616ezDIGduJ2avnGtrZ7ypFmQATga5KRwvL3ltCU2WHLyX1X13wnAeJRqLvO
MF8Nxd9PkdSFaa5z0XwsHq6iMKgVRswMwecjOeFYceMF9cFFYbVwz2bQu1vMeGVZYeCIL7qoHFfi
KN07kgxm0mdtME07NElkkSEbW61Ixlk5RTnBQBaj0nb+wlPWdXuT0OL8UBnl+uZ2S3WeXNfOQspH
zwsd26MMxGgw1WcmfcMD3y/7u6UKpnrvF3kOXFQgPPInQbK8GtIUntzitrugzMz7QMckMihZcZWX
1tiTKYLU9jWrDEEwQexVOhRDvcKtwwmZ7HFGrlRw9MzPZFu1JLA3JmEQazKUaG8XZz7rHunKTixD
95UWA73e6vuJ5odMbUAgTfvEGjjFJ13FApNtQHwb8dY9hlyOqMmh30XocOw4Ih8NcgrfslSw0vWX
pNwZI6fnf1F3JsuxG2mWfpdeX5RhdmDRmwBiZnCeNzDyksQ8OQYH8PT1QVllllJWlyyXvdFCZqKC
QcD9H875zib3eOI3PEnFM0cmeeIm2rCfnl3w1UwJMG7oGYE9RPFaly4lCo11GDldG3XMOMacIDGs
nbFOFdOQ1nZJ4aUx41TCinacw2y00I4BMdTn/MWprXYKOTGa0wCjOw8T4uxgkfYTKM4WAbXCxgYd
NcRQVyY3yPabeyLgWsjSqoXPKzW3vKSkgUcho4rMudYtcPQHXXotiKbE0p58xkXtRtitaR6S3C/P
XPjyo8FKp8IOFg5Hjp417laSSlBt3YHsjk2quyRDlV1V1geBgG++RZG25jQsdZNthEOzTfuaiK+q
jPheXTOJf2u6G+2zMfF+4sZRzwpRqARp5flQLDsu++0SoWo7yn7iu0vdKX5M0nl+RwZhvaZOE7/E
imHBxisjRssWopgb11v6l6x18n6dbsGlcNwIzVzpJOii5qiexrWlIERVKnqptncVl2ZTMTounALa
hKqbIdpWBKlRJM+iF4d1P8NVXpr9g2us1+WoJrIJ2OytGeHo8hhN+Xb26s0m1m9Fp0bakUU8PSND
ItBpBpdlXXl48pTAjvmYpDVdxqyyO/I+x/SJby39MPV8uI7sYYbiNmY9XBYvQ2fB9Zk+FmknoZes
ZK0CYtSWRyN78SIKWgZhGhmLzI5y/YJVHyIL4wBcjCbjI5Mw9iU9IJ0b2tDSo+o1osr9yQu0VIj9
FzgFY9T0bxqGTH6GEAZJ2wsl894Z8s5BXZTm1ha9Xf4qnDZXWAysYTkR9djRWnhp9iUHzbpIFCtf
BtCXVxZNCAR7vZ7ee6jsXHhzIl/7SlP35SwSFBd6Cq1OjaDdrJ7ZZGbZ9lud+fpd4/R2siOjw+eP
RJ/5QPBnSreERbHfkCUKEhNRVftcgXS4ZQBXvVmOAf2so8lyd5i21A8kdVmQhufzfmlkoscbXv7M
plgdte8OOdm1LwuMHU3JfNceIsUJyFwhlIVBQT2D0vutYi1hlFOmj6BPSCpAqxu5IUiN5JMKE9mA
hpMicBvf/UjZ2rwV/syEwZH8lhip+YxZHhdXsGwRQuhO31SIwEoKsZxdAtxcJmvkc0xMEgfQ0NWm
IAKQ305bERhKEhLGxZM9RSZI1KtcX+gK8Dvqp3R2CWYXRVyHYPXYboGS0TlDAOVxXlkisjhbxFrY
DE7yMlpcVvGk++muKaoaf6FX8rDmfv5VRDbpnjUxuFeimnLmya2gjQXnFoO88LXlbcQy/Yhzfn53
fajwgbQd9xO7cU0sreJ6KPNMuCEoZUbsiC+IGWu7NoEjho3mrjF60ZKKrRLt4mtx8dyoIb9J4RnD
wR1Nph0A18gJ07KCASiYjLln9zWld9MAsGozwVtkUF2mo6C0U8NvXGPkSaTu4BE5rwqIBlUG0DOc
swXBAOj36WmI+pnMReGIn05fJq6bYlHIqhQNROYW9fPiAErcDpMxvMjU41y0EDYJfNBOP0D3TOPf
o2YaN8niQrPw7ZwfYc61siEC5oKVx0xobcAaXPFK1QkxIyyss5vcc6TY5dRAVVBPxAOFC7U2yKZh
bYu0htLQwOfH9r+nfN2a1QI7w8xLdduzSkopBBjoHabFKC4d0rc6aMl76YBmS7aG0zTjHRrScdzq
KEq71yEend9ZZ1ovFgQpzhagWV8pOrWnPlqDJyYIe2CY9YaUrQYclr1Ri58gZ0y7Yh1tFxB60zWp
3gFn0ARaQ5RnCC7KzzYVyyTYARIIPs9Tmg2bCM0THmp6xwYLVN7/cDFNv+dhIknISgG98gC27NF8
yDJBkarpkRaV6X7qT7AQinK6qX1kgmFlG+Qh4v2hAiPxgaxQxnEIWhNNeO/jMkH/jYnldTbL4Ohv
ZJTDjF9Nt2K5tGtUNRR8hGzBODS6D5ojcq9IhufzkXTo3djKm9jaz5a5oS8vi13Lyng8D6IvkLPZ
A0FmJmf/dYVZ5qt0x2yfwMj+IMKlfOlwcfqMLmtmWebEFh4/zoQDJqqV8dtlfIxYQVu0gUSWvPiE
VtJgHoptiMiVjiamxwVkbmsvBRA2m/E6DvcWdRxE2+oHl7SgV0vl7FPZFKBXa4TZAnbD4m9tiAlz
6hB1Eakt7P19ECwc0bOhUXXECwdZGEGjbK51ZHyX2Mh6/iSL7YxblJ55sqVyQwqDfhusLdOQ6TUu
ZJ8erXIy69NC3kEWJjwu5JuhnfABZSimnHSzfBcQeFikOZoCtVciU3qfF40AqY7IqTnIfBQhATmX
NpBoAnoCBNeDf+CdWl4N2yXBIqERuI+bLP8GZtK+ymVE19Lb+dJsgLnn/k7WGWeV7eLPscRo80Qu
U89mVo3GNbMNdE4EyujPmYN3IPCGVrwYkiVbEeW0ZII56oY+CrlGgYio2i6ZXaZbkFFodtqMOepZ
73IU1pFl49qyRm1SfK++YQWJ6i1tP2cNOg1npqvbYM+iaEoZzXwSMtMuUKRXeIcuedfovUtDbTy2
m+hGc2LB4Ngk8wEJsVGDXUlJ7nRwyzFiUby9nL0aJKDMMs0bmbjLGIAHKt8oiZv3FFFzhYAhM9Rd
zzftbUwPmUWAmSBltZNUQx7kXWN/RzE82qvUlu67NSBp3TAs9X/ajMKR25QF/5Nmz3gtcn/Knha7
Ge7icWa1S1dH1jWtpvjJ28YEludU1ofdWFAtig7NLeLEyvUxKGg89onWvuRtD/ExYkQfDm1d2oSj
5KAeyojJ1saqG+OiGhquw8LmI+ePHgm0nqPmuhuaktoIhF6bnyZ4TgSJLqc3SSeZP4S5bysSFXtO
jlU2sDDYpIUWz7If9O/GtUGhKMYEN/hI1KNWAra+Suj1oSPJckaAUiMaDYosR9FHZTHv8sGPyYFm
+B305tydYT4yvpwZfTPc1MEkbQ1T1AC2rTkBlkO0BYluczqS7up2DKsaLkqfr0ct07YfuZ3JJ66Z
mqDFnYcTzpPhkhVzWd5n/Phb9CeLhlx+ArBn+KhnQwflQLEnjIwUTKotHpwmIuKONEJvytstexES
cQYJLy6YWPkVW5Es5byJZTPf5yq2nnpZo+Yv0eYypU1qQlfQduhb7pn4SLQq3YpupKxzOEMYG8Dp
pAxdamD2SVFnQOkWyfYeL2OZbFPgSeO2Xfs8dvkWKck853TqeKOhey1xjr80Hxue4nHQvZeZb98+
Vqh3owDjk3XfclpBMMEUIcJBH1cITNW29YFMFpQLeirVE8uy9rczOMwasgbm/6Zv/UwDkiiN53VU
8cFiMh126BnJJSVTlsLQF2B3A8ndCIclyuw4KBBaMDcbJZz0VBaQzM1k1D4aEzxcwEqaEz6LXXHK
CCgxybDQBGF+iT68V2pmHiGxJJALTZWByo+86Fu3hsn3wbgS71Mh0cWPJjbMYCRxgPeNKYECim5b
yZUjUHQEJbDbbOObWUW5i2Mk4XaqcFKAaymSW39ekmdJ4d/tGYWJTyY5uh26iztS5cHlJFLbidE4
idwEN5xaBrwwXB/WJ6MLepnakH+kEs7d71ofULbw7lbUWXSj8M+5ScbQW0cup3bR0fOCQOxEWDrO
ypwS2cxTAjuECMI2h+/fzQvz4jyjeQ5T0hpxvJhO+xNLzbYvUzx50a6Yq7lDRcJyC5vDmtRD4kVe
hkTU2yerc2L4UqDWyKGb+Ocda7rhI87rmm3+KPiSYrtZuL0aa3xJlWus8z6LrK/ZLzHv5H3mJNuq
nSoZENIQo0cypJmcgfnhX5jSYeLW7JzoOpOGvBWdQraTpcQqE5cjeb/LekkjJGAE0bG3Fsgjsywn
cnqaDSsJnXGOfwgRoy8yctKHwiwHtc0ymXRpYKNy8a8qEnriM10BRylGiLg8zvas/Z6BcuLDN0xG
iFHHjRe6wrHw8JSR4C4lGwmzDAtmalVaqGEjJhd9JCR9VzxAi+5v+sFfBydwxt5qOU0/Rutk34sW
6++saHwsviasUsJ8/QgkzmTdMDoon9m4dtwaOvam7Qzfn8ODjPA8VPx3y9Y2kERstAn9TUBwvf1t
0P3OOwoY3o+hT2Iuraj1QKHx78st472UF0mlDJzYA2eI/CM2wxmplMb9XErH2kokfBmJqLrAfkQu
X8Yyc8JJ4mHstRnI5DOeY+Tn7nqtq2dGMWsMHXkF5mfObsg5R6lvlxv+oL7xkiE+LQ8xUK2GED99
Scj3YFR837dtVH6XCJRUgLIJ7a+2WKsdeuzFTxblHa4x6ds8c4wFTzMyYcQWMG4eXQMGyYYcpHVF
gcQspgB39Hg71NAfQ4+eAMu5j7En+DWm4MoSCVuMDTM9O/ZONw67mYCz7S9MDexop6UHswaaaaOA
twLq8QCmBr9Ybac66Do6Oyzqb550vTZgCjxj7fbyu3HMC23zi2IEVKqWDYFdtuozpqr9dK3Sfalc
mZx/aSh2TLCnXLiFrLoQgiTrl5hRWRB7c377S2SeTxh5agWFypk+kGfCMaGJDDl/qprilZ4kXXZ9
4zHm/QVqWh8X0XBZtuQhbTTXpunqU8v8zbSECRUa5oa2vQVNyVkxGiRoGaaJkVu6zXVftAaL7iJZ
aH8T2Vnhr27AiadxHjGb6xkI63khbVRHSGE5d2L/DqS4TYJnbssFTtigjDByyJYLa6cpWciWtvFJ
le7DyUWJ/BHZUe2di6hzo/AXeXYFP79HjxerJTsYuYk2plQS7WLhzMRGSyX8868kItATEdMcmiWv
BmpUbiIKnIIhWFN63tMvGeFXcOQgyFfzcybt8xfJ8SYSS7QezfbXqDjaiXskOSFKXNLrSEbig8Ic
4KfVY7lTSiKp/VXrHXvljmcE94L/3nmZ4KTX7exz8Hv5kZCyfXFaTvDgF9OZlE7JzrepiNdiaqrQ
e9caae4bjRylgI51ofXN/S0hotOV7rfxhze2gxuacuje4U6KV5fdjbFxK0szQH5aaQdza+JpTaap
2KEppintEvSQgQfNDnltksZAnCz/kzzXYotUuryRkD7xD1Zm+YGUnU04g34aCoKRSNfhf1wGpNYm
3cFlPgw/D3vEofK65IcpWfFWmlpi70zko8fRnyyfB6gxjMbD8IggS5spxVqtfcPd4Z/03KExaz1n
2KUDgIyNhsijDIqxtR5/oSDtNIf90ZaoYUgLwJ6K26UDK1q1UfLQoAVI4UzG2mufLPZrQXr3Levk
/Mlr7fHnFwCchAKsg9c5o6sPmJlRPghugTH8FaOayNvZ8rejOU+XGYglYr0IamUw6FZ/jLW2X9UH
NuHKHvkFfNK+Ozsao8Yg9wTaa2fd8MVuvQqCaVSyza8W+cLgAanbdZVC+yfYJhPtaw319y/LqvXF
QKO0s1rMVzS3A1xubRZxsXrFUgb2Xek8DAwGQes1Vf1IJp+s/gYLYv6LeRp1NwNkQWqA4eIi/0vu
gshnDoB4mhFEWqBYwfZymCYAc8xgGHSNrGxgrVGoiPw+w5s37mMTr+lqSFos4jH1/HdpFTqoBdSx
V2MuEZMURG4liB5XJXOa6+0rVZPzqIGZeQAByj5r7Av74W9M1//ye5D5hTld10mqgDT1V/QT8jPu
X7gMwGSXZdwZVT0+D/2YTTxbc/o54C5Dt2lFzLiHboSMHHscFKuFNgn7yJR/ZwL/M+4LEzjoPRBb
julC7VxpZH/2VDd135ulYuwNwXX5QwloErZrd953iu8FWiVP24yfyvKiDVMheZuknuszPLT9m3/3
q/EEbCbTdHHHY3f6K+6L1nloOEon2MNoFUPZEmXDwYsGhtW2DUNlxlznb4kcQFSWwefzd5rbKWb8
NYlYgVtRiQV/85nWX/9Pnn0+k4AKrVs2ZYn7Vxz8aNa+p1SsmJmgM2cHW1IWNKVQd9wL5vcg7PJh
9MALbKVUkCrHYTWTUjTaF8b3SFcLWjhv+79/KvNfjPAA4H2HqEpdt3SWFH/5oyVttFjaqKmQpfE4
fWW+Mh80JrSwOo3hW/WCvm+g1x3CvgMFE8SIbopA0j4BGBez/KyaWQtF4q3+BtvUQe516OXKQnTc
gGQC8Z3aDvsAP1Frx9Onxe3MvBcIIjIHj16XILMbrtrsfoZBBL54gnmcLrm8ikwDe0XqGfL5f/+l
/0iW+MufwtMhQziOLqx1gfTnJ7VM+9K069gOjdirlit/zBcmiTBr66CUZblaM/O2hJ1T4+yMsani
J+wEwqmW6Q5WaAvPOViDr0TT6pe/+Wz/w2OCvX2FxwGwgO23vvX/xCzSFzgzkWYxgJJkAu9SOaDh
dRu9vktyXXAMzXkWbXRRZMzXKluZtK5Sn0OYFNmP1mjikVElycJ/87H+5bBhV8J5idCIupFT5y+A
FYsBJrERyxAShokH1SwSg3Mm0cg+SwyDjDHTcthJRKTFBeztZUlZgrANzV5HXUdJOf/jE/1bMJX/
3zAp69v3/6bNbb6LDwqUf8akrP/Bf1FSzP8QLrwPDzuAZVl/QOXUd9f/3/9jWv9hQBolSgUu8Po4
Q8H6L0qKA26OzgESnSdAqfyBVvlvSgoAFWwYSHs8y4BeRzTSv0FJMXlE/3S8CZ0RPjWVA9nOWslz
zsri+qfndpysmEBTgu2MyMztLR2+vyM5VuyLYYHP3LFMXVyxd7zBCGntvKNTxDcjCxZrk0RLcW6L
VOwru3pvdSBShk+vspA3EmSzdkRCUQRmAwPO5BfZDJ1+V8XDfCi9ungQmoGGG8g/CTISzx0qTMzO
w6bTpdhOWtYBuhiwNM5xd/IquZ/HPv5p4BiFoLf10M4S5+gaGDF98geLjDFSnzZYBvtm2ZTC4K0X
Tnk3oXQ8jJjjGru7iwmFDsehy8Mo7m6IcXp2UDOHMkr0KxGZ2QGrRrfTRb+rlHxLicG8bYmCPMLk
UARWMIWcVXf2He8dMewlIYhjG9fiZ/AV2bxI976czJAHz2of0JFzWfn+xcSKd2LO+Cb4lRvb+OjB
3Yed752VEb1mDmt1DeHQtVmnWlDpyXBmM0O9mIsk2YGWGPasg5BrSGvB8J+YbsBmNsPmHjGAXsr6
a2YsulOZkoeEo2nvjQtBlRodBLGywSyMemsKEkWlTlaaiVTy0XKN+RSD4TlyYkLEc5V/1GAVYEkU
Y0OYIVm5rKempza3v/w8lededPXOl9I9LU3UHKLF/3C05QbT20gqdG7uxgrEOEKl9oZVnb7VsOtu
lKMWxgi1RUqovJ1QaVw0Ub83teUDNKd+Ps5tTXIzh06AUdg/pMtwtApkZJE2jJuxTlXYwN5mlV80
QdsT/yeNdz9ptW2DyLu2qc6MBW83c91w0RLtEYlhf0tzKN9JI1wQDLTFgSVVdI5bhw10wcYKa8S4
13v3gxjPcHWEM424igsjtIsWXgwX4DRYO6fpriA2BK3hXiW1c4qr8sXVcE03bwWeUhbLy4EZyhMK
KCYBjNIhd2qbuQWTH9sHpKH+DTFglEySuAPsteyvnKK6wcU3sKsbJIY8NnmYM5GEPfdTgXbHF7UO
FUO150SLxke4WEcwbyTH9jZIsyY6SymzcDULtcu6fxnM/SiRNqLMBshue4euSr2bziLrMNN49Oii
cdzFQ7fFLtvsbBwVBtcg4QRM3/orQ5+sU+e0drvxJSuK2hDxlnS/kPVdwAZrxZFMrME6SOWXLLLc
u6LvkEFg6/pSOYq1st8OWbevU6sOsfSAe/FMZIlOBhMvKsjNdRck+zWTdUzULIGbOLstG0AZ4HDn
k8qbNIhGWMrKGqY9QD0BbHsYdVT7/XRrO+kVHpThAUUcPtdaq0EEw48woQJySfWHPhtOpMRaoVED
e8dwzci49TBgjwOhskOEYxYJMSNCpZD3MTKkOOxXm3R/ssSHcFtxBi+hEzebpyz85HRhB4Z8Y6ZM
3gm7IcXbQAvgA4q7SzFebqjOOVkSExC4mgADp+4TytW3pWPgC+1q7+dldIxHsc0rb9iQbHfv1lhK
QDbRvvsOgBanFLuZ4gb/1xRfpUShgjKJ/BMJ4A2zQFZh1zVWmHtCP7QgyZzotm4SIlV56x0STEDp
a0gG/Z9mBE1FAFwwpvm7I13rsuDbnDkYLrpQzqETyfr/HZ0rzYuYkWDfk5RF8LlthH83Y+nWVxk2
/wNZ2Qw02/IaYL0G+71rr2mTiydDjCTSGqRyTVEvWE836gQopNm20mr2TEwMYDuO2OvcHPgccvr9
sewHsRlsBjBJYW//AWiCD0OsR1UzgrXJCdgx4gBUh0NElds8MW5QZ77N83CkCXrMOfFjKU5TowPD
cQOG9VsbR13KIBypbwDLi4CxxAvYAqCk7D6pvxBzCD52erUq8JnPXReTd8vcDdxOyvJm4GWs70pw
MVty3jQU0Rzhw8gcoB/eylS76ccX4PgPMD1YUMyYHGT/u2ZjgAlJwz/E74ZT5DZe1dpqCmytQiaS
49MY7C+kL8fM+Bwz7zIjEto4bEYm3i7szSKx9Bu/rq2rZsFnoherDsQyhz5ke8TMjkSN48yJ+wii
5qsuMRuj+XvCkKv2DlovCR4Ro19FOvZ+Zq5yHo2RNcqoyFrWkx8eLg/YU5abLKKb9Fpjjrw1J9xS
mH9wXfLyaC8glyKGszKCED3aIIT45N3kIARtjfNc9RcziVCfG52KD0VPRKFJAlK+AcZZ7pNZJSHr
A+++qb34Q3Nz49klg4cjLhMEEePM15ESivQyWUZ+8iEBXMBzG699Zh2gr1qfiZhjghEzdAM5g0lM
yzw0vuLityaNXWhvOqzcBs7jXOfiaaQ2H9qqaB9VVfnXs9Cbm64DGrVJcsQLJERW+7wpWx639d+5
ZvxdSyTXyIGP7CnLeNN7kNQhQb/S7M/H0nXyDUcBZBTHfKsH4IWYFNLDnGBAdQs53EnZLNtOT8Oc
Hc3vZZnEmhIkS1Jah/IKClz6rjjsd7XlPdTRnJCb239GFWaBBaMTDRIVsQmV/8iWsd0JeF346t0S
T33iX3iw3pGnRChB2D9SDTn6sU2LAvqm490n5SCuC980ghn99YHt+HXkJW9Izvrj1CxvFUSKgq6A
d2EgUh6WWaDmXH9U2aQf+9wvDigOql3FtvyFWCaHFSrbAKdPoFECGACOkS7RcRmUdzUlZN5oDZdY
I6S2S2cMszxB8ZbsleUqrkm0UgsalMFtboBNgPDJY0gjw0AvbfusjjO4U5nTyENPa/3i0jXmjs8z
VFEHzR/pGGHs9FNJ3pw3nSIiGsCMwiVjOufHYWbhBGVoX2yhbd/lvUh2sivzPQIYrBJMGY44w0la
MuBwlOwFAgfh72ZU+F/TUUYhUspyj1wHANOJak1e8K0RKk11GCrbuWj9jG69T55oFUNgew9sPN/R
Uj0UORkUGLj7frwtkF5NiRvdMkVP4QWxkUbsl4SGUerIcufHZcmdl2FaIzTSee+zn/vttbHLemeo
Th2OlFt0njcsc1DqMaHPA9rPz2yJ1PXSGZoKlG5gDG/YBBdJfNvjqnsRmu08gdMwbtyG8R6xhOgA
G3T5Mo3rx4Jv8cqPTWQvWAg3zPLycBhnmXEmmnng+OOuMhIt7Mdo+sojTz+3nraD2IGmPikUAMDy
NyLKTY+ykMDaZidydS19MwQUt3FdFRB9cag9HlLcHfdiWo6Yol7rOD66g5VQA9jbjpTItMIMnXmv
aG9elNPspaNfK+FQyk3xXndHizeTStebocvHg7+fE5ztZZQ8Z8RGzQtSc2a2d2pgb8+ICjyAfzJm
PWTLx+xtTEe8wMO9hzgwd4pdp7RtW/1mtxayEzzn1appthL5Xmre+1BHxwRuLSbf+mn0sBmSHh1l
ZDFUvK2V8q6tZpWkd9qlGqc9i4KT65vbpI63S1U/ZFrKTUEMasN2v47M+1jF5feoCjesJzGd2mFw
rpocH/aSuNm505L6ulNIqwvPRsuKyXvMCkqlmIlzgiHuosVgchPdvRGx/qZ1XL1TaZqg8jAY1px1
fKS0ODB/eKlS5JGdwSm2IMblLq5PuVHvy6XVN5Uz3xZTi18KB0yDFxst3goXBJ2As+Aieo8UcHhf
t6vm4FCJJr+dlmQ3xOpaU85V3rnr4Rjr/V3v2NcxCqlNRsbOHipxzoNUqX1hWPE9UQ76h5plsXLw
/W2mD98WSgBSWwVjuiQeQgOXAzeDUDdzTr6BT1gdgnfHugE2eW15A/MrnAqIM40PgbZ0R/GUfGdp
ij5q0rNPWL7XUzVygCH42ozjC1lf1ROAyp2ys9CtEhxjyBHIGuFWiPGuMH4WeTNdl6L9ciuj2VqW
7K9RBjJC1HFkVvlYbqH5fidGTa011n6gN85OgTe7zFALsLY1rXN2zMg6pVX9HQ0sW5kymRfoJ0+d
Kc9phEc/HbrPjJitU8m4C10MutzUyC8mtoEPn/0x81zVZfiYbBnhRPWcbTG75QeBuszA0buTkLZs
cytVW8pOciDyIrlhD7hTonQRRdQesbTSPnROfSE6Tz0AA7xz2Q2wPWvv2JQ/JHHySgbFxUWWiqA3
/XQSVhyYzbfsWQ9g/U/cbwQi6kN6klzBFw/nwpHzKD2TlrI684DUYYp2N1MG/qujavOhEe7t0eD8
yzzrheAzHYBd7X5UrdXjtjdCC/8sEz9MSr6gD++3AGPgDjvPZUmYBZ3PwVbWoQCnUw3SP0guoH0B
7jhQvj1uBq8+2yp+GttWg04435lF+unaUbXVmWbu3bH5wMAHHN359pz8o1eKHKXJEo8pG6id41BC
dw1nUYRQzCZxhnBEIst0N3exdxa3GgdlFBHJbfYEneHYYRSH0mjnKNs9pGZzmkrt1qnc4gOIHuHr
ZlYcPVtRyWq8gHHsuNjIx/yAyNB6dAQPMDGAZMlY/VkSZIaZoiXprTH0lQH1e0jl0RJtSbyunl3b
SzFtfQHEMQOlelamfPBzuhky2BA7iuYdHJl/8EbPPeR+VdDhoDFtM4PD1V9ugV88OQZhx6MNsRPx
fMjvc7LS9nmwUdZiuZIHZhQ19hj6uPMSu3RU1PcVwTw2xjFeT7xbMvM2nl5SKJf2k+cYxZPo0CIb
4IiPPSu9F7sQ1ZUmHOSmIJ83vSh5u4e5RXWxQHGyxwRaQFrQlBaGA3qmNJPbtEEb0RppHaqEmqN3
qvGq5p7/9gFCH+ZexzOAdeWqdNwnyJzNgcVp+RkhaXjMNdfctktafcvSck+jPVc7KEN5OJtRGZQW
AjU/Ag5hmVbEoQMGhTjV/BWcoP/WQNv5MIWHTjp1vjNz0I+5V/QMdUS70zA9bXTolrukhIQ3Jnp9
6AiZ3IuJawfNb3PSPRJrsePn2wWrw2eeNODmNHcCOEKE5SYqtOaeP80YdoXPpjxKiRKaXcaRw9Ay
wK1G8UAsY7vJAKbeETyJG8kSqSSxFgFHP060UcOEUVCbkR3YznBrjW1zSwPuXdUVdCAdH+WZvDDy
mOe8YN+FMn7OEIe1DKjBTNZsZRMQHNUi2fdDJj16qaY/jp6RXqLCRIeEQuqSmWmIQQIRVpR1pyyK
UV5JrRxf25E/Qz/589HWa/04685DWmC4dL0fp689+C0uSJhJcbJWk63OQ2XemBJ9HO6NiTgvcg75
Bueejrld1KctCDylhKngFOnJQUgjux+S5dXSy0sMfPRaLxqPFSLimTUlaq/q3vhqI4mkxsi4/tGX
laBrSYKls4d8/YAQ9bPJtQV5QBs/FJ1VhPGMXC704+jN0ExSrVY9a2jSVq/tPB890cptWdUzgz78
gxjYlLgm9s4KzTx+M1MSSzcp5PCQBgdhL1YXcBhIPus6M99IBegOsduPHFANXxumP7ts0OBF+mfk
4CIx+XbO1JuMzuwl/eib4iGJZsgf8spnY8mYiGUXC+SOdeR80iprCRGYWZSio2HTU8ULiDhPHEaR
6S9ejvliY0+GhyhTs6djqwoMU6RoeRsgvGlodEYcTjNDi37UPWKxh+LFImH3UKUlKBOk+GfJs32O
ekheeYywMcWH9+IVOibJBvVu18Bm27QLsHgPy2fYxzjmNIdEDpRi5hWCqpGHcJmvHXxF9HRVclfX
bXnSiZJEWKFZuwQPMstvH+k5W9BvZjNRuBjTcrK1xDxEgybDTFNnN0O7CCPDuJlLce1RhraVt7Ms
kqpr7E+PbFF/aso04MTUCUGmcsigfkJCM/Lv7UAU7YZBoaJW67SjNOh5/xgxb9zOagNTi1d+XNRs
Z9+gkZzgpKg63eeVk6og7T11tWYuRvhZAhxWCPH5nVlNhGhe8Tv5GMVLrZkeCiOKrzocjViaovi4
mIXaNfQhb27WbQtInQdZJUTyqJkyynZuXd24zhNRPDZOR7/UpExOGuUdXWeNJ5+EdYlc0LumHXF7
Tp2Od5/9dVqk8009U0jShJp7s+lLfOvs05FQHAZt6TG11WLnRII/cDmy1Rdf+JneiiSlwkUWxg7/
zUACe0CZz9s0lSjFEoORRIesAnvJ0AZFjhHIspP3yXQCM3rUCDiIlhP2kXBkS9txFS/GnT3VR8SC
y45AeNCRKJH3wM9xVhntnZ/2TJj7m9atLvrS3CjkC0T1wsRteyoipix+q5kcW82wxar6zCNN75g4
d+WISDvy9VcasxORuNsOYyOnzbhHRlz/ML5gHKw9VCVWsnpq4y/i7cLUK1zAGuhQIeuQ68gJ/oI3
/dSP9r3uIDBnRfeTIBHYMjivnsukERtbr1okKMhMW2vCdZ5FOyiE9wCRx60kDPbFJUPzujdxowdZ
0YnNWMZAmJK3hkmKaux7zcNEU55IJvpP7s5ryW0l7bIvNOhIJEwCtyRAWyTLG90gVKoSvPd4+lnQ
HzN/n9Mz3TG3c9cdJ6SiikDmZ/Ze+8w6fa/cDLGqLHfMRsjSWuRW9OhDkRSf8fc0tPXVcLU73fZY
1+XwGxsAUBZ5mGAD3aTXMM7NT/Oi46UN53ezsSKPzuK33rQ7trXYuCqV3WUzJEBtBPrP8PkQJ0V9
nshA9IcqOrGnXDFT+XgweqyHcR8WZzyxH8oegy/JbHMMlhdwXPVzaGerQSgz9POICZDWXAeixZwA
HANXyYwpr7YQ0VH+FluT1ew9Ahn+M4F5KB8N8uvmu7YXacO4Nql+0QaDlcQSH99IYuTIaZDAtZdu
FuWOjfzcbzIFB4Hasddr3A/QXT4RzgONw9leooEoewNtNx5xFI3zotYR9EAOdTzEyx6yhkZXMAZW
sF3qrPqyO9e8EgOmpafASZLeD5zY+dChG2HbZJb5a0LTBYFTNvEn2ODpJFt44wOYk5lxtaSnJ8P1
FYlPvjUXvDch5lielTehyh6uCifcydGMR6uEOpGSo8eRwZiNpfKdoDV5KlQdYsk0xD4l8JF3tXOv
YdjmT2ORRuclBxmx0VyUhVoUCI8wFFAVGpA66vkEr2M5q3tXp81zkFKcV0cgl2FiH10Y4OjhnXCj
xeZDv2hnS5k/SJTLmKgsp0W4BOUZsLvUV2fyKk16ySxs/u7jJH+rAPvfdWZw4q+CDNoXalehKNkg
Oa2xP0oWOAuaxqXhOMO252znKoz2oh1/jK710OlDclzAd8I/HcNHdwVjsqVCAs8ppBVL+hIE7GIx
P6kdDs69pP7icB3JN4OZmirS1lMzOw0pjZ4e6pu+JuAZxfns60GW7FHcG8A8mW0nXeB4WMwf9dpm
5BY96JNwfwHEmH62s0ZuCqaKbJPguWdXA7kPfQIgNzzaDorfoH/I+/ke5zinhrGWKikp7l0z+ibb
aiRpZTZSyck9Qa/RsQ2TF7qbF55RuW1Q8ZWG+Ihk4CsnfO6hlDWF+wBc0/jNzIu1vWbpwhO4/S6A
4jK/B2+CGtJqnkFnAu4W4iscZyZGg7Oa3ozkgF+ff1UgiK1W1TWZrG9z4TKuNRDnDfsc0ybbegRm
w+R+EdQESHG2vWMtP5i3F74+FTOPdtp7hPcUiBa1wmORzI4mJV4KkqhX2qgTI3NB0BGXj43WHYM2
YDHk0jNz2hswRAAmDmmtv+qT4dzmMuqPdenY910+gtgJ8n5nD2H4wfg7BTbRpDtzUvY79GObE0YE
v3v0hVzhufaewD99RI076J6u4uIxJfH7nT1a4S0Us7THxaWd4t9LBaA/037pVWn5PeZGQm+z3UCx
FaaVfhRZ8oP5fL+vyuLL4Tnngt9IBKJLbR8zGbM9SYuyPkDrBaS71O6eIcCzC9eYkTdFUBk7X1yE
sP8qvET64meE3F9grM9nRvDwMUXbPJl2Ki/rl4lkIwIjagBhgy0lyJvhwVtw8wBMc0ZkkFCg8YJr
cUltEiy3HOPDnpSi1lODHftLOBxbe5Xv5emvwVSQsYoTKo0Nqkf2mrgfsyhlzpc5+GXy5hVSTO+D
ujOoncGjG27AqrXW7pVZ5pJ3w8xvSKYHeu74QAokIngTesjSOOMPyvOHDvn6Na7z5VURXsu8HL+x
OVrlI35UFMppaq6D9MQHRBfdjaqLHus5aUCcx86DkEYPu6VUXjm4UFpLcDtTCFEtFiCPoWVmzy1l
o5cDl/Cm3NWg0bvJU+ck7Y7HsCdsKJkn/BHmvMtVXnmcgoYnRjs9hzbSN8rcX9ydcl8nI7c9+AsM
vJhwEF4He7zYT4aj2WeYDYiHmvSuivAXoNyhus3a13BZZ3H461u7/pZ6d9SzhZs/j6uXJnIunUAE
6kBCnCyg+BUcu2A18sufPdI1v5kcL4dgc5WhKH8VSO83vTJWUFGWeYWiMexQhBxnwq6vjh0j+p25
/itBnEMePgZ88FPYEoWcrsusts0k8lLC4AYEI2c3wzqwBjAzsXnrakwLmSAN3jS6C5HW5qm24fZV
5expU1c80yOC4hnls9ah4cV6dF/obemTngROyUX4CEkUBA2pb2GE6MsErb0xjIBJL0HZ9EtFxIUT
0DBp0y+7l3FHtFAHSBps3qbCC0WWbPmR2toXgKWcf1oCNaFPOkzNNUtvMhlQ00qEz4ZZTxds5fiB
ZsD9ff/djdAcy4KGvc1oEMry3UHURxHAXFZmRnsfLdMWyOHJDUZ4DIE/tLBRcwbI27KWz3WEPqlL
znVtY+bXk3F5CFGJXSkBwBjLxtgmovKidLyrWx3HMclaGzi2yabLw6N0oOgoaMSI5dlONKDxBs1o
j92Q0an1D+5gp6e4Le+wnFyJCo4vsbIEm9EVcVnhtkUXSyBGrsyXgdXJASV1cgtgrXuqgUu00dKG
GWlBWnw3MWHGTAGVYf7IWWCEvKVHfkM3ZzTx2xBuRotibAH3ukDM2QGarGwOI8CBPVjA/mtOOnrr
Kewe0eJUVLCDRVIE/KSVo9FBJC3Vgjkd1SD5DT+AtEVnvcWPk3c2Ek6TkDPzzJgbmxRaZ+Syjfnk
YGFkez1VBxMp/GYMgQc6BCJca5zK1EstQGRNJAzEsfmLmklwh0LoUOX6fV24hMzOXF+RNREVHYP6
25QtpkxVmN2npafmwU3sj3E97tIANbKtetYXNotH4FL5EfJ64ytdhudANScdwuq+wP5QpM5HW3Vw
HqeIizYZ/C4Neh/77pr9jr14XDD1LtGB2Jkv2Ev8RuZtN9X7BPqrsvtNOpyZtm0jibCh5hWP2fvq
dgXD913nC4qXmFo0u1gOitVKf88qpssO+GqLkUo883xqyNYsZsEdriU5JrtRMmqt5R5J9cbGwdZN
zrgrISZvpTu+8bqeRtE9kZiL/qKSR8a1TNfwas6Dlw+Fn/AeFXXqV7LbT6NYX3+2whm+jC7F/5Qb
jBVwNrcVJ/WCA6DO5bFyQShp+icRb1vJm5I4rApDHHFNy0sJJLUmdw0TaYQFq94vI0AMd9gWjnGk
OWDYoJ0iKJ0sonMm/awLg2yvU3Yeoe7pN5n3Hc9MXsYvpZrgqGpdDDqxFNjT0/uB1nmfptl0jbrA
l2PVHxKLXREzJn6HQrwso7ZHcF3ck50MsLJ3OK6wB9wkNjOvchGJIapBh96RfYLTPjmkzBgv+ih/
kKaMKKTU0yPvhpne4S6q7w0EDdsuToJjV/f0ASU3mmjbz2n1nXM03pYiBnXAipR73HzpVpV0RYrd
O7cFaoECJC59jbuPmvQDvnbOSxllfiaqxVOt+HYKc77F8EG3MchgWsl49ky9Rws5KPttyXte4Iwt
H4P1ehbka1SbJlE05MYHBr1tWRZ7VzYYnDjuMFBoBlQTDIss2Gfs9ByLvlXqh0DVnmnb/Dqc+Isu
xiepYQ9byz2EcXvS8UIAuJgWgtB78jzaAA+xbQQYXhiSvbuzfjRiyYoaoEbZS9xsjbvV5XQ0m/S+
jNdzMfmea3cX4SMbBzviqF355cJAT4pFPzD9vG2jJ1Qo1h4QeAFzNh4utm3uLMGYv5SPStf0h5Ye
j17HeSTm/R3E4LjNJka0AR5RooZ6tntUsE3s3vNNaLeKtuHD0Fva7i7AD9ubBYobs43llah3PgXj
rEr0nkLEVf3GiLi6KPLJOQwDgZPaPJOFkIgtFnTWABM+yHUdDDRqAmPONl/qXGuJgRw+yhxi27Xs
ycXicu4DdNCW7dA59aBzkiDWqGQgsRrZOaTfL5NgKxL73p7im4rrx0WLXytt2E9tCL/Qvo9N9Sjj
HK8sE8CtGNrYC3X3KZQ1y6tusEmdcXP2bdFyLkyC/fDF0SlPViR+K91JgJdrqnnTS9IMBCwYXCKG
k7wUOnfZfsAElgACdHu4M8DNKPuMK6haPACheoClCVWl3eUwrsgX5daDQQTZNwGI6lOSYq+OwAQ7
Z1WXgHV1CVDAGXgjvYWYLfvZbeYCsnEbHZshFC/YDRPoQpltuR4/nNfZApH4aGUpb7qAuWh1S/mQ
Onl4oppUu8I11omW4FwadD38jlSAAg+k84ztpOwyeaRFzbyhJltQrVNOHcXBtpwpiNCbXa0WMzBe
6JsqGw7Rile10ISHefspJZ6FI9boti2graOKwuYSIWDEqubOTJUSUIJz5GV294athw4BKsSRbLDw
AQIjpxIriEQVPuKub9HW3jJiTsAICTKtrZn441fa2MSCQCxLtK1sK7HPdeuZah/2+3SduvEh4YHb
RkFzqrLyKiZ5U2n5sk5Ddy16tiOeBndrjCLbCegHkN46Fl6EZr7M09R4atKuTSo5FLBjez17Pdbp
zSMyM5abiw95iJ0Xvk0zXG4rGWeBv+FP4GMwAxqPujb7DEkVopvsGdsxkY9W+VRqATxeVLy+0mDw
S6Nm4EUDT7btwPgsr1vtWgH73RPv0cPR5mHxonL+zImQ9yo1k/9k9aCwcWjTM9Z3g6JeLeoF6FEL
gGhUc/lIPWlDWBc9t0+h3ek5b3cG6YFXagh3lVnLHbThcNu701Mx08x1ot7HzjT5KhA1IvmhxUnJ
2L7SQjbioFV5pcaVntOLrTII68EdJHdzPJ2oS+ozSCtt36Rld8dvRG1iI8s/wj6SW1yXzl0RU/HV
1fheEel1SEwBOIB4co/QVSSCS0NmR2U517itvwc2C5Dtw9EnGiG+14aWM43z2Wcb77du8CsvYEov
pB6tqa4HbXDHXT6slatJVca4JrhzxfiDNSywegZyyBA1w9OMwfWKQoSHcbEZ1C9jeA+HFGWLqxPt
1rN8gYAkrojpmq0tq+m5pWo58bNeYryr3oIQdd9aoITZC5ErQFh841sJ50MjG7Gz1ZA+U+lP25lB
Mr5cw71vorh5qAHvcbFTCtF9mJ9hI8YzYLDlAvUoXLZ2n8W+S8jW0bQrSiO3z/aJjsUQc1fyYGSW
PNMOjZdKuth6J9QuNpt0CJbQsJstc7D5IW/T7mvMrYp2OgmcZ2uQRGolC3yLbkgBYcQdG1NB8Ez1
DkBl6vwUhVvmYdgVnsaKmN0FC1FP49N7QwNxa8WY/i4rGdU/sDPDD8/Q+f6WQ21xqKHp2kTgUnWa
ABNxbhRN+rk12pL6qGovTQf9ZdfNqwYEGBzMQWCY4X0qy+WhwqYGp8C0KcbKKQQ3HtYRwNYCXCy3
mQRATL2Fp3c9olGnNrVfGZXa8T5jQ3eXXxXorb1FHMymyRUKDjOmajOjpD2slsJ+cSBsZbtI0a/E
/eI+9LYOIcUJxNlsWJb5ZlwMxjE1R92lm1zp6Ez7PDedzoEhn6vSzW7RSDk0D+ndaLrVgz7Ifpdk
/c+yNm+mRoeTmKyMc0fWJ8Au2oHAOd7XEh87lsKRcQR/M2kUH1256BcdoEKowasLHP3eSKb5MJSl
bxTqVjgM4tXwHlHT4qzzDXfatSAnBN9OnNQ/Szd8S7jGRRS1HtOAu8B2j6A3fCGZ8lEb+lUyYbPT
By3d9dyOLaQNIzzVYT9sFYgjmpxZOy9tWHtJF5l7qiDHhxNinMPE4mdObMzZIA0/JMBl+IrBArhR
7fQI8qEdUgKBohEnAMvWYx2xDSWXIdB/4lHuUTlUwfC6JJq6jEWQ/OxSOHrR3Lm21xhB5jeGABNO
cRshIGmCOz2runcKsAfDqXsGwpBvDlrYDuRqoABN8jLhZuuTbzsngJFx92NpwGZlqHGLpPguLcla
WjuKZLgTSQn2ZLrWgHzbsUHOZ95pZfMUFNYniZRc0YVJ39i4hrmLnIDo1kSrXmzJoniDOPuaJjE8
lhpCq9nnCVkgll8NE5c2unlber0zZc7PrFGsCYwOo3KzQElotAZMQ0dlF4WxCZFXDiZNXnY0xsLy
pSym+7LQb/3Y9CN8wci6AwGFBozmPvyIlvUpBUj4mo6A1NMJiilTE/gQsUE9zJ2oxu6WR0K+5GlG
YY//cK2forOKXGB5gx7sDE2THwxdH0G51ifoAA5jskH7AhStoWmPS/clx3/oEamRn2TlJIfJKlyY
/8byHsWSsQcLZFisenkx8zl5jtHNsqTQtGMhQbvJSv85WPJXBZUHc3GR3GRQfPRZD7Nu0Oc3IWVw
QELdPMxIgfYtmpZPmx7h2Fd1fROiMu/H2JZnCbj2ruWXe+NUZpPRZBnzbL5JAh7Ho0rS9LNrXFTB
yDTciXBQmEkrDr3p7wq5RNdcm8lXJMV5tkOAmo3uHkpSl9+SSX0m0dCdh5Hps52h6p74hV8Ta3Y9
azIfyBlLx0NaZ8aPsGgnT8Vl9MT7ipc9L+gsbXFEHX0HLud3YY3HpQu78yyGAInJkMyHrK+awbfM
6Xss0IPFWOoZMs27khRPDzzXl6aGzm+JH33AAhuyyulibiw9e1DDzKhRkIIBZBagbVHP9lNS8heP
KBC2mShbT6r0DeGm9QPASTp7FRHILeE1X7AJeDJCa+m3SFrxkhP8+dy2i17tYwX+vcIa7utG8lmG
GmuF0XROdtR+t1kcdAcGUPmu1PrVzj6BuLDDYVcm/HbiuPqRDCwciVTktXEc4VX5/FJqBoRrxkNb
17KOUnPKK/Mg88yMjeN4ffdhIH2oCHkmq2TSNB1ZPJHNzVXQovAnd8r+EfWue5evSw9nKooXIq1B
4wOf2y5QK2m70aEoFXJ+x8N3aRsQQmX+yiiVmfBSCLkzQBUhD5yRkRhBF3s4cpfd2ApU93mUqUMH
ByPegMQvfLRj+cEYBovtus6uSi3qg96D/XFnH3WjP3e1RHVVAdw42MIKznpam3vVaekR1//A9INU
kzk3E9KtCUap3eSMg9LBEtE5zCcqkjLI+GgLRwG0kb5kFT805KZu7CRy7oOl09GdKG3PW7GwlFpA
WGWUHVDkOpwXCC0pGbLDsjh44XFC7gVF109UgWgjJQNgxaCd2k+f72oEVD44L27CUH+DdB7uDemi
7x2ZNHJ2i/AHcxOKI7sRTznr/G2ohS7BNnb7mLXuycUouy3i6QL15le84INnPZncsR6lwSNgy4eq
lBItUtDzGKqxDyQ5LH6FTmI7TOkvvCCvVUwvTDIVwrm6P7aWS5KgZvY+3Bl9V7bzsw3p5HWKtBty
bAbTyn3pY0JMk1J8DC5o/ID6YBuLVU5cu0e7KK4FDlbX1VsETm3hcQu2OOt7yFqD9UJ8Zrgnz0v4
Q10+Sq7qh5Foy32umYGvAy89GJpdio2DNspL82x8kUX1gP7AwuLvtuho153szERWJDMxhUZ6Zavg
jzXIgfrPAwKw8tFAxgH6j5z2MqJaw13PsjRh2rjpHEfbLiCRPNEIQMG0sHFje8Sqqo2ui+64EvIO
1NscPfbivGKwgo1R1Yz01jSAeoydrWunJM8GMV4STbMOVpNYd1HHc+mEeA3Q4HYEJ6nGKH4hqFGH
ODU/whyE0VCmF6HF4tqD5tlGtRnwe5HzPuf+2bkYnrelRVWDToQdb9dz5iDKhauReuHKxewH+lwo
JlDZ9ep+lLVxa8E43BnhzDJf66b+FSH5eGiGarqj/GrYsWm/lgEyV1FDL+LBvlVtTb0zJzmzpbXe
CvNp7y7GeGe3YIH/eNL+v/bd6YrA6v+78e763UXfTfaz+PqL+e7Pn/ov9536h8TdZLgcK8wWHVf8
74xy4x8GtjxLCCkkhwkH6X+774x/WOt/4Q+aFhLiNVr8f7nvxD/wALuSZZ+jO4blmv9P7ru/ekaV
EK6JWEwRY4kywjHE38yZhLMxzkwhGrVVjX+ptSSCCZagbOQCngyVdlieySnjPsMOtqcNS4jlUw1K
/1FC8wS24UfJKE+OHbgfC1P7txpQwoieWmPNg2AdgV5YucGzafTN0a0EwwS26rt/+q3/H2LN14/5
37bcP/+MFUaLU3F1wEr5N2O+MGenNpwGDVyyGDvgNEBcRIiowgg7xNxZXj+WkxkdkEemR7EIsf33
P/+P8/9fPoAjMLBb0kD1Z/7VwziToZk3IwKmlv3sXQMe8dJR5Ky8I9gGAWku6BfDgXVy6mgH1XOz
R6H2lNlhe8QH7Q9Lo7bcHAc+ZXtDiVjf5JrePDbs9CqnRW9omrrpl6vhKyoqAKkCYEqMqfEjAdFs
XkyEWzZ2u3RB9NgFp//6VRNF8B/+qfoacP63fyoaZ7BYyjINU5o8tv9s1yxCJdCN1wEZKGlFAk3i
XluMvS2hZahfdlG5TNfRYRRP8eo4qOqqqeMCNYloxjEVvYHByn6qJrBXV9Aa6YjUeMzYLbKr0rwx
SXji/v23gyv1Xz6z7UBRQ96Ou0vpFi/hP3/m0TCHjBQ+1gl9nV11ffruUkwYBAOYBNcxwc/xOJ5I
CH2SE9Y6hbIZJkNnfc6QEG6DQRXOVrnMgWdG9T5oVFZd49Ttzyaa45cFHMEvfKozmlgEATMdfV6/
mGwYWGm442mOCfMx7ELcr8rEJChMagk2nhqbEq+oWmM/xWn9mWK8uADdbd5Sacy/sSlqj9BxSUOK
3X6HS4siT2u1rVmamq+4r7H3pe25Qjp8c+bC8Zm2UIVZg/tVIktpGI29ln1dvJUEFLzC77QxlUE9
skMEcTFbPj/o6/meVXQ2k0xCIBOM2emUr7usigHEpVyK4tYwyCQUYTDejEYGdwxuIfy46aMaUGdT
l42pR05gtUubbHwyoAACA9aCY43frGAmugDeHebxopR2x7oUNEi7xNcpaW8DNt+psdAJonpze/Eh
maQjRHCcDnS+RlsJwYSwTQrlBx37SMFCabD3E1wqj7FvcgkjYFX2EAsaYmiWI7N04hIbtG+EPL8x
hXAJmh66+1q1qZ+K/lSz2d81E6qM//B8/f340dkXIzgyHXOd/MEk/OvjVdlhPJUWtiPu35GohWmF
/ZBcTmxWVTW/+2mNq+7ATmkJQrMRBcVlttVbp61pDE2Knof4A81GKmAOCNuRaJNQVsYHhEXuXqqc
KF1X6Xf/4VP/1ZivBJ/ahiZh6bYNDYRJ5V8/deEAPFPkQm3zisFrAttv44K141BnjzDxBClQqN96
MKD3D6GIinBuQY3Hwce//yB/P1DWz2Ey1bZ014Wr8vezczK0MloUsPZhGupnN+b7TVQdk3UxE/rT
1PazCdn1P31n//pTuSwUeFmhm1jd/7Be/sl1LuiBpIbKapPPMhr8aCB90VRN+AuguYFTKw/xOVhQ
mF9w5br7QFg5lfPUg5UaaiDJHe32Bxuk9k5zEVlVyPTONlDsVORIHv79b8i2/+W7gnK+Xm94xpAl
kULx1+8K6JJDrlVjYzsbiHrt1Y0P/xnNa75AKlWwdyPH0wG4g1+KrXLP4uE8ROBByWCgW2mBwqM7
kj8rhlH3Vpw111TOykePF+81C/vxaAYQOVAwxvCcT8PKO8+s4s2gYd2aeq1j2mmDJ8gpbPjqXOxV
Zr40WghbanECiNTw+rzI7dwnrOzsD0ZES62Oo24bdaq/OoL/Q4mJeE9vNfjxUIqnSCISMpn8TrOD
rqMe+rdWGgMMxMi9RzwUbpo+wMkGZNHZLSDIfkDOnU/0P84+KZOG0W4Y7NIwbRYANSVairG2n8CE
iYNWR8GePoOOPbYb3yUffAMn2PwgbIztwIIbd7Mkuv0+lRrag3qdKJkzG/tC08CbKrs9Nej47y2r
bh86rRi+zBAFH8dZehUVWiGPwIPllEf9tAA2lMoLS41BwlQbl8iSrGYSYiilAa02AKsYwr1m4dEz
mwbneQqDIvATir8j9ovAJ+c0Aw0icUACbj21drPg2rCHfQ7n/UYGFfthW4Qs6INxzaev4GUebMS2
n21t634X0pds1pQppsvGUO56o4r3RUV2c+MYxhZ7fnuYWtYfDmbjgJF2U/3Uw7LyOqZJ8N6T4xr8
d53h+XlEMkx3Secc0YZ0OwIX36UIjLNRR68MWdAe4fbatKibMUrBws1XHCcxCddMs8o7c2nJvrUW
l7WDyvaFXaNcJTuly7wprErPGHq+Z6tEw+I0L8ucBZeWDvsGMcBl8lNgTRoKgHd6Ze1bJe4RFv+I
2nh6ZKNUQm1u0ZxXwx8dOAZvtpoNj7xk+r2glUmC9zA1yodxtJ0bMwgENdRCL0E966+U0fJYholx
FmF6NIzF2etzhB/bSefnHP3VNswwrCEFTs8Ta9dtlQCD00ZiqDVzvIfDNt8PsOlQhzvmAXZ+8Ex6
1z7I6MCqvgNOOTisvauhZyMWDRjylswlVAqrlBe2U/eD73B8gtjwI6iy+OR2k7wfhtgi0K4tT1xz
6h19CqNNNPE7rJxYAEJwukaffc8a1uG8JG2QGZiBcyMpMnlC6cXeL5oCcrIDrJ119F2a3dqF44zd
TamFRGbQn4NijqEQLPWlF1Snu0aW2gPDr+Zh1Jf0syjDi+6YyMDMBo2n4QoEpe76BDm2czLMXDIq
p11enKZ/LWr5RHCoecpli3eQNB2kAhYP8hKXCViXKuo8BoyMx/gCrgUQs58QYZw3zV6jLjl7XkhI
XhtOWb5TqkY+iGckr7A/qIxT4Hl7O0Fa0o0Z6QxkFkfjzqoVHPMu0VmIp24UvGudbe8Iboi/G9pp
nMtRXlxwsiO8Lc3xmIUoJ3jG6k9tqn8p5OxbpyGbWVMzXozItfd6Gs5nRRjKGcn3csPRZZ2VNa3j
heXNiO3fJW/8LrHbPVejuwsFIamkV93LrMe14k6uF2S6ve9dZf4cVq+ji6hDkFhyoJpJ1StU9Tom
laVgTwchanxVqBQMj1TqzLPMTIfKo6XdbazL8NeclozxTTfaVIAwS4Zew7LvkeluGgvNkVt1AYKW
OUI+UsbEbNkII9t01K4jDpAngg9hCdpVG++x+mnU1yyqgqVnQGon+WZgk4BIb54+CaB0zjX6wYsW
W2m1dTIngVxLYHBsr8SdZsnfnCKcNmNjm5/EFvdPUa9x8M+mT06x89MdzPGSsDw68EKjrncr1x/V
SpgfLKXZHtS6AocPah9iAFQPgbKwbFyw4DGCvRozogu4/8uPGSko2hN7RHzDOZZshSk13oD13a8q
ljoyi6eDgJd5i7MUi0Fl6ZC2BhYtsx9PhZxeYpsM20oUeQfOoBdEkxlC/8IIit8VMCor5D8/KRkT
+xIa5C6jIuQ1mAnaOOXILdDC9XpEwAdIO/nQxLZdfvVukK1zFnEdSkgZmPYMEg9DwkfvKNRndkS1
67eMYD2xWFzAJNbHcPn76X6EpOpsaxtbQwLe+aqcCg57I4xjYnH49rmd59tx0qf7QpWSgzhoIvYH
VdhUu7aZTGOHWRXWrMioUc5l3AO1crqc365I4/0Y40+eQCnecY+7r/zwrH4UBGsln8FUhMa9adeS
+R7FSEoVrFcZxKcAJUSokwfF9iXvvgaWj1QyrX5F7NMc/nzU1A1NTO9dvJ/lqD9XIm8OFpTjaw5i
/aA3SAdRfo4b5nV8ZkbdjsemxjgG3DLshAvURuX6r48n8gJy/L2PjTtDoHUkMXLlgjyCxdZMCWSU
w3TfWfy2tE7Zw+Ok5fo1WsAxrsNN82dSlzwa+gTEj+08abW7hIayhbs+xnsC8viLBHhe9FaNe2dZ
uFdZ3GdYBVw+BwGiaMlFU324YBPICSid6lFWrJXX7OWOmdyQ8MCiezj2cc8/pC0Wvg1ET2xCpYZ+
n/8Nr56vs0QD4PAlZQ0dUZ9pkA7maGwOTSutW0mdiL1adzGsocMozyhYZt1Tlua+ugQBkbGeJsum
amT7ZZbKfYU1GhEnvDg6NnbmcD/JcxRv4CTQr5b6NFXszszhPmEk8ntBnnoxXTxbFqBtfLB43Pto
IuEpP1VNwLq2jyz3vnAXzS8sPBujMsfST+0u27mxFvntMM+7SBQPwG/Nn5mlywshMcdRK3S/Xdri
wa2n6BRqy3iNWM/rXgs2ABGOCp6NLG0mQBnWL7KtdRQAdFMnI8vmA6739KYwITzAWDQviyvIv84K
/hwbrtOY6UxXXXft1FrXRdsEgt5RgfrU25r8S6May0PdZtVZ72bpKWJ7vlpF1YGgLY2Em9wZs0Ol
UvX5QddV8buYy+mSB514hl0NtpxxObsHG0B0vCP1tP9YOlJnWEjjTxxLnRskSCEDxHnNpB8Q87xv
auPAVMXkwVNV27AeWbKD3WHy4gY14rNE6LRVXakfk8x0kfBXesNvWw8wL1W2HhyAk6hz2mrTt4nA
FxKP1I/sJKeTzjrtMTEbmEctnT8K9SW8mClvNmLI+TWQ5hs15hMClYcmkvFWq6vm3M5CB13VPZqG
IvzFmHcMf5rPkESWbadKaxPxxN+qiUJqtnLtQRsBdBBtCF8K2Es0CrZdEb2kBq7cb42g52dx0bPI
n24Iivoz25/y1ubLBHIncX4YUSHv8ZQiYxtT45aEDuuoJtd9LFkx+IYmvLRZGlztqW/R59fJC4LT
Nza45sFoWewYRf9Tg6bw2lgVAnusiS7snThm3d/FBzdAkFzW9geMYhYNhPB8NbEZeywzcL9AYCX5
1l75841j7qVW7RZQkdyZXffQRYVoN7yZjAh1fBZIzUy+feMrLqwXV84XAAqob1Fl/o8YhPqYAAHe
WK1zpXkJfTIwMp9K9KWg7IxncRMpmJliomNjlP3Z2t0jkUi/ZKq/FQNnei2qxybon1IteY7wpcAU
+/k/2TuPHcmRrEu/SmP2TJBGowLmn4U7XYaH1rEhQlJrZeTTz8esbFRlTlfVX8sZDNCLzooIl6SZ
3XvP+Y6I9Pvvldg/6mHflTn/+5/L37zTUoCcEHXfCWi//+s8fm8Q/311f/lbu8/y4jX/bH/9pZ8e
uf1f338MVcR/7V5/+geKzbibrvvPZrr5XKi8/+awLb/53/3hvz6/P8rdVH3+1/94L/uiWx4tpN3z
R5ycpHz+8zb4+nXKX4t/Hdr/oxO+/N1vjXDN8b5RZqONsaVHq1JfKJ+/cegIrfkm6YLrEqrq9yKX
8vYHiM7gryz6E3gWdEHFbvFXP1rh/Ijt3IUqiFgJ27Vr/KNW+M89QqpruvYONDqxsF1ZKn/BJxaK
bGzStI0tXKNuV8Bsv0yrhxRBH/EbItpFNoK1zjTwl+rywx1FeOXoiuVnbrG5kIJbpUOAybX09nqH
rDxspmSpxgnYG/I5IHybpGmy0fbRIN+z3mk/ib+T23TO279pF3x/qb+3aH97KzQ6OTbQ36An/Us3
OqozoGkmIqPZ5JoN03uHft5K1CNnbVtF1HrTtFtYXGItInyelLDKXHMPDmRtNfEl6pQKxoOyT7UG
pktf2FVgRkD4APTpbxv6azdqrh6xp/xNd9lcGhk/vXRhepbBaIN+lJT8/58bHcJN4xrTmrlthW4T
OiKbO3wi6rmUNWg4r1kc+KoqX8tJFjdVPd5z4NbPQUf3FzFJZCZuhCK5GvS8ekjqOYOUgwCM9D2b
0RmhfSPZ1oN3KKLueSob85Dr0fCKlxj3rzvlxTWTdgwu+gT2G6nqoUHLSjY1KenYnToygsgHqbac
yR91m8w835a0x1baZEXeyoy75O2frzb/vaXk/zaepbFQIP98QTl/zbrXP64/33//t4XEkN8sB/Yk
kyuHyRlN13+vI/yEGZakmKcLKwzTZfH5sYyY9jedkYXuLUsQwFqPu/vHMmJa31wWI4uVyRJ0TaBg
/nsd/TF5YglmrWcF/vHvfxV9jg666FoYmqw6f7yCeXwdYR19VQcBkaWznP18BesgYLQwxXFrwUOK
XQdNu/R7RFiF3V8XCJHi6bUzzSsje52jK7e/72nX4Ruwp4jI0mTHyWutmNl3KWXH7Yhqu2z3jf7A
LGZvphRWbO0hTSVCqPEg7l3jehbd2rae5urcBvq/PPVY3cHv6giAGM60iiOe7yEOmfYhnqxrPds5
DTscbgFCMVVx6MKacxuZo/B0ysAvyz2u0B1GZhuFQhY1x5L/hIzIX1AFOR1r0kR0GIBx85nBn28A
XuntFevMqpOf9BdtvPZx3dwOReKn1dc8QjPzniYaWEZevxnBdMmE8QDBHMfJcvLck15wTt+U4rhZ
qfzJTd8cRFwcCoi4IbMAiTrWP2CF65Kao8FRAkmbzvqptG71QOy4hZVZPlguMlpS1axpZvDHMTQP
HuiWbtEdb/MywgEbbRwz3BrKOGjlwIeIbdpACEPnDIuSnzrVfsS9ZKgvNeaIr+m0XU/xi6wPQ6RW
lLB9eLbU95S9JC4jpmwucrKb6dJtgqBbjwhNyflbKGhin+mfxvzuznea92rYyNsaSDHwMKPpzZoF
w6X4ygsifJMRdk8kA+GmSdOd3qJvdp6w/B4mDUltNTKjIg7C6s6DoaUOISUqYuC6bhU8hQJb15zu
hrC/xC1FxY3vvlXb1CSyJjLBldbryu43TTVsHFVdmPriivQNUW70bNwgFET1I7AQ1Juofi0yjpzY
p0aOb/rZOETHGPFWMsM77BN/mOKzShcwOG7NGqv6B9h9wpHCdeGMPlMd5UpwYS+6in1RZmsIRIy+
8GwXi8mH+RY6Wyz4m8IBkY3tCX3PGtDpgUYLGfD0R4qdHJ2TjdvPCbGWk3kKc2A3u7gCLJQqmzAe
V4XIjqH9MAzPFclPeXaetQFvlNfAnbA8Y2i9IIRdI1Je58VzOhl8TFyp1OPxu6PGTdVMPrM8bGUJ
bjwTLensDzjfZrBGUyCWMKNtW5tbGc97dogVQaG8egTahvLjTqFAIl413hdEwDKLWijwS5rBtK1h
e9ij8qUj1plzZWND1/TTYNxWqSLz2f/DSvgfVhiHE88ftsgfCwyKX8HQSZe688sWaUJ/9ohS6GmY
fEHLcNr8Ph35LoN8a49o+69ofaw8iJhYJU+yTg6Tk2+MAe7ZrLZaMO7KLNgqBP2DyWEnZD4vr6Br
bTmD8WcOJqW3Qt3QFkcQ3LFfJuuYv4Fza1A8ySnz8aCPCXpFbJZiOCujm7nelgtnkhnO5BorSdag
Y74g5BLAwlx9UXVtBHezzbBpcLnHoXDOJ1t+RHiQaGSd2e1ZnZd+1h6S6BW3ewvGf0h32niXLapk
zBkuMmbbvmyjmxwUo6V2f/2hGmw/f/mh/jJg6Z0pTzEg96s5u9e79EqWxJmBmpkxLOXFywTltNCf
bIcPhd5xs5nq/G++V/M/bRzSFLaLDV1IdqmfN45i0IiqbVPMEGCJ6eLB1FwjsA7bqyzywRnO5grl
1Bw5KMQ2aDot2rP2odCeaucAEjQt0RuvdPGgxyfuem06KOssdHeZ56dQxXR7j3uGxfRviPk/H9i+
X40eR3euxeWVu+IXerPBFUMcaEamq/eGz8vvdXs9O6cpnf/m81ke6PeT4b+fyGSwIfh4DO/XbwgH
a6+POek8nFph/WWwbpEW4kDYo1n+68sBmPWvz2ZwSNBtzhH6MiIV8ucvY3R1woEDIHA1c+vCvnEC
4xC34z4kW5apMvGCs1/QuzUS84nIF/Zfc2dYh7TcWLm+SsfzDANNV8yoZ6bk3kWlZaTZNkxgMmf5
ox5qfsg+/5uAEubiApPDxTqaDxE37xh3H1pTbFj/115WH+KBOIRlNUdLXYUXY/tuyHjXgXkjGZl4
lHNlN0d1KfXrmmLbpF0eTnQkjBVSCN+zvybLXDdYi0JuTNhCqGQwYVIR6PRecX6+DLl5IK74pDJQ
qQZLCTRpp8n2InxYsClQ/OkYovePtD2BG8n8BUwrTJmRYShqcaq4NIMChRXlwhiIqYSkQ1pwTORS
zIbo0sfqgjs9O8QA1qxu7xTXJXJP04HjRryK4dAkQCnjPA9hsx2rR816WLZhp0l31vQYSbAp9YQ6
ed578HoHeYufBb0Cljj9fMmGU9OHoZ9Sd0GPjLh476YkxlT/QcDJETqpnVjHqR+YIHy5xgc54isT
QHRNa6R47aHvRs6lQ5cHmUe3X1BT3c3AzmHjm6u1xxAnPt6WZQfIy8eu9/zatdYkrPk9cR+tODEA
NRNCkCbAnPCMMpz3ZKDvZnPy7aha29ytkkNb5x5TEqvaUrF6TmQAjWvZnmoJZBMsOSY1iD/moZvz
OzfrdlHIQDTDQyKx6GWORBUUowImNZBwNd68ySTaY2ub+55L6l0s2KrMOJuNDQ6itRfvo2YXMpkg
ImrnTO8EwGP0GzYm90kpFj0WjV3YVeEJdpFfymgjOZvxdEVkb7xGHpIBU1PzkDrzcbSPot0V5q6N
LFi65GfZDwhXNyBt9g5ghB5jO5T2ZUtFZLkivWphZu+0otnrEGuzzEYeeWHFH0EfXKt0E2QUkUm3
49IjuXKbiyeX2CNS2/2qD/emkqSouWvCqAaXw+MUHa3EO4AuBrGEoAh9MWnsqwa+Q9HezIA3M/N+
sIZzU0I8cGysj7sgvHfhita4X9qQxm+0SdzMT/GA5cFNyjtxtSusCThJr+v+fVQmpy9gJsDMJP6F
iSMBEzWcDaPbHqkdOcMkhBx99aPNecTeuLgbC5w8WTUeCHtBDf/FwJluVNUMUDQQMDWwCMBKAc1M
UyQVRHUTqDjpiZ8RIlKW4sB4m+Pf6H7Odr5GIo9bBs8TW6TxULuXvQW2ZN6bnLhyCCZMG9motTsr
BhV6p5v6AawyQo3oNkU0NQ8hRINu3YjLQEcVBC61b9+xnexa+TT2ch15kT+N4zEKwtvlSDnCTeq9
AgPnsJLRsI2q96J9RBS8F5w1p/QSdcu265/1OLqXCuJfS8FdhxvOd2a715jYepvQfRjItJibiOHi
l6g4aqLy1mMHavPaXWa+xXZaUPWdviotagv6pSPYtDC5ylLuF9L0zOlm5jjq9o+OQMgDc394DJaW
+RLlZmDQlSSk2QIzH0ks4gk0eQt1nbHmBH0/KkkhJKxV67amuDL25OD6Um5E9FBrtLtb1tgyffDG
ATxPBrja2iylRG9klwjON3ZNRxbYYZ3nK6voNiZOuqGXPqJyX4OTq2ga6EF7WRvuOrQV2m3U2PbB
bDi32IiAbW7j5oXuzhbA2YFva6XGhz65N+hlc1bSGIxZ8JM8XR4C8vni5IFZ9oYRlZ/cZurDouyp
y36vcvCU042m2btumgnmhkAYVPh3mmutvSHO70AOPE40Ojake9mLkXz06VxBRO1WgtzI2VQbt7hl
a4BOsMq67A6jWNRwlWaHgZGf9or+4vtL6aDcG9pVOmZYHchDCyeEH7zSsuFY1a6k9T5iynQNblu9
YUo/rjp9PalqI3i62sKx3GOP4VQbEj7dsw/Brly5hLGFcOSF82hNt7lEAd1m6zktj4n7YeCnZ8mD
y3LGxr4LQSNFFlnNa+cN8g7IDSC669Q6l0JAQrtP9X1PHNTQ7NIBKPHziOsn7U41qZGVUxwsealZ
O4X/ebxuND8e9qG+q4Kj7E6mukWrSoBWxqnANU5OUyH6J2BL9/ZtrfstydvqKaD24uyzTGFbyNWp
OKsWk7u9G+uXuUDyzvPk2UXeJC9aQNKnVb9AWFwHfbFOHmpMGS7sM07321bdNQ7w9IlCgovW0xWy
c7EqIBf36jK1Jn8EFOOQBjdVzoVG/d2N9XZmGtYM5Ysb403HW67qs25MNtm8ldSwWDB1dYertLQv
hvR5cF4MAQS9sdHdfOUmx8B5WyWlP+HTzBTX6bylH7WaSRuaI+HPL2ogJmveBsUanA2whQN2WBB7
G9cFVd6gVMn9ZfQ5OSzgKSsRrgrveuYLS+Z4bRuOr+BziiVKsm9XM6VrxZRz8BW5cx6SArfptnVA
quwAesE4NiymMHtzOJuDcT978lqAriHIlpsl3aXNsFUuXCVPe6xZ6sdyoF2WrqLqVrUnAIsrB79F
FlSYvG5bduVOIxF3jDae80RxDxSWPkl9H6hPTZsuWjM/IMBYg/FYTW36pTP4qTuY79GBCTtdCb6Y
Zw21FrlRm2JBwGbMhPXi3GOyF2AUCVICswPK+bsRrUtOwIcCLtKa1Ctc1pXNrB2p/PL+3Yn6KGIe
SSCZrYMyrMNdX+B9KqEslMsmlx5neNBeN67yAfmO0jZMudE1kIku1vAgcz4fHZRmw8WeAA1QfLom
79CiQ1jPxbkQ1caOIliwsw9KY6UN7OdAXUvs4YW+j/Lk2OkSJ/TkY+raTBknufJsKNh8S+hxksPJ
uJ6w5JCSADIz85Ey4ZT/qkG4t4KgiQJ+jnOlPJBVzcpF6BmDDLEJHpPzLpQAQmj5pMLa5Y1BSiXB
1/l8Mqn4tSD5HHRrPQwuAtBq15jgOdpsi63yIlpOKWZ7mcTq3qx0P5Z7YyKhpx2IoeLq0atzSSx8
GWDADUpcsQ8KvmffJhvSBBfxJ7MmH2HHRUb2q5vm5xXmtZTjR95s1FK1quJVJPVF34BGadIAa09H
5iwHif6jZckc7OwIh/EQ2iFZJCPlKmmg9dWMxYOAZpQa88HjIEr71YWo6dj5hwnqe2DZr5lYds1L
S+SoUChb+R7LzMJDye6AdCUVnD75jFwrx5uHhx68/Zmpzz7KUzBHMZif59y97YFFQHxioX3iasag
YQBtkHTs8Uj6QE79NMSIHry0BicTLd/LiVIZwOfIOE3M28Lk+y7vERFSFIiKZJfZ2spsZg3bosIK
M9IYhvN81p7CJj32EiZs8hS6Tzmcf20cduN0bqoSBUibXWpjczFCipkhcMRi3NGEQ1JyHDg6kfVx
870A+v9zrr+Zc7l0a/+8Lb17fft5LLb8+u9daTrLyLMt8MAYNCgof5tuud9oU1PPk27nOYt3g7r/
R1dafDOJT5O6buMYIJuJTs6PprRmfvMYlDmLRhVvBkKpfzTc+nm25Zi6ZIRGQWs7hP1ZPNrP1azM
XKduOURHTZ1cy5IdjVFvtVFIPH4z+fxp//vnZ3J1xzR1PgXDwmTOXO7XKr2jNgtyVKiuQcAKEqxg
BdlAsLQGzeYPH/1/6IMtFfjv/YAfz2QiiV3Uy470frGuuHFETLCFB4UkOl8kpL5jyVN/0wj4D28H
ewzfmUt7g9D1X3oy1CJN3ThEHMROvQ+9MrxsJ/ZDV0RYMP/6/VjL4OLndwSyxcYkZBE6TiSi88vk
gMSPCFBMujEDQfHSl10dnHv1YnKuUfHi/qUWAioyt6TbhAO2Rg+0a7sia9YEsB3YObrDAce/XxVh
S4stBOMGpqJhI/RS/OW3Xh/r5iaYzJyElrLANRpGbXqJMVA0u043w/cayRXkaqtXCznHKR89K4Dq
GI4KA61Wj/yQWAn7Ky7mxFq1epQPW4Q+1heYI1qHPIRMrqe85okNgEIfUlMx5jVzIdJqnDI59VWw
AY5B4kApRpjTjBd6Wtj3xE/y2CzAS2kLY5Wduemcd8crmLoOImB9VXBfPRiFzvSsWh0rfCudZO0l
yKpWTUa0zsotCgUUxgEhOkRWPW4DR28/OfTkAYQeNb0RNaweae7nXznl9TkKJCLqNTPqb5Ry5wQx
sQiZ51ESAxNoY+vJzUtZrWH9a28tGJ57DlOwGzuLYiCWoN1XojfCpVOcJ/0T6MxM6L6B9Oopd8f+
cnZLPumCcekLp8fiRjQhXCrB4e+ULwE361E6lLNd63VPDaCVN3SP8Rt3Tf8aTaSsAG7EGQtmQhAQ
rJuifXWMduaUbfDN6FoYo8MMc5BYrol4mQeux2fBfcke704TvULHdJ9DUmwvhNl6100TcuYYhNnx
ImrSIpRw0clC/L2cqzEq13PfpbfQ20W9LtJcPhiD0rSVsSgqY8/rHlWAQbRONSAvsT3F75aZtrct
TvhsK6ZuPG/SEY6aUnZGC2wO1cn1FJgFY8jYMaNK6Z/6OCbvQ1gyOBZY5qyVPjThtQhFTeq9LFoN
8aNL5zcoEuNYI1Kgk93F2ikTgCHXaUx8NGwfJrE+/ArGtbpHwz+bwQj4fTMxqzXKkNLQnTnckLwG
sqPIjeEF+24ESUOFzo2LnuOpt2MKqxqFChxvgpPpW+MFgDfCGQtOdwd7Aj9qaqNx7BrwegqH5TtW
SQyjsIj6JwO0J/13ZzTf4ZcUIyrAKEO1FCiQAoh8CJPSEy290GadAJyys8FoZWrObwCzRSeSmaGc
eJ4lgWu5LT6ZBCHyy5DEHETJe+bmV6aVovTGTGbRCHLgOBhBU30YUctJXgO5wQyl1xgsRm1f3jfJ
MN+nLPsEljI1/+hlNnqrqI2cZzJ37GvRmNTUZeYEyfJiKGaKxmuYNgaWOJsCi0kQac5ptUHdxvWv
V7Yn/YoCExmgzK3nttXid7e186up6pdSBFkMuV1kokCUTXQ6ihYwIEY6dhAxTinV8DTngMJpo+jt
u+ICujETqniQ7/067frxAjnV9OkOMVdSXweQoYKowATtEToCEhKBoe+i8ySEDpe65teBkg8QaJ2X
JqBHvrJ6c6x9FpwmP3h2ULzG+YKjbmFccUWFBJpsQ+hI5B4FJpTCKKqQxAZIeST2dHM6L/O6421K
jWAK3PL3uJb4BUNPFFw0PeJAHYaR+TUbXCoK2fXCbbQhCamYfE3AEB5IH2z/2bVAlUnEDLjUm5A3
kELu1Oc10SODbzcZkFgZhLWzbW0JeB6PQqK2phVbFR5IN3V3Q2slaj0kArmoHWPZMG1jfDYKq1Jr
IwdDC5oL8Oa6qjrBYkbSxRU6SU3uhU7Z6MUV9DuZqZCwV6vJj10GQQAptEERDFaYzmit0m6dmazP
zvcA7fowwU8zNwPKO/hmo9K9lTHV1lUzgGdbBbjX3iVXKyxv0XtIwCI3A4Wd9uaAPGTsc7gbXvRM
3Hk8HYn0Cj9jY7IkjYBkuJIMg+GWJllFKa536ra3AVnwFmQ9bfLEteU+BecCqUOVHrp0c+oYcBhD
+x4MCxMs0ns03WZWsfi2WmfsPUQ4aNHGIq5hGDWwcGURQqV0CEmIQOZ/9gHUBhL0pI7i2bH3JlUc
YyJHcNqWMxWqBukKegtG/HVt2NFpQIFL+ksgz6beomGSZuR211bzYkDyoBOitWHrj00Xnlu5214g
L6a55SFxHDagsmtzbUURyri8yeJ7zan0N5jm6kYaI+lNjrS1dFeSFnGVF0FcruUkmvcqHY3HMBqY
CncjlRahczVmkzoZmnTd2079prO2bTKSr8l8E0H5VqCAvy4bgoUkldoV24Jz0VYNxZ+mxBbtqvMO
RSXGV95Gg1iPdtc36B9HeLXjIv0G580mU8N3rbj/ivYuaPPoxssttRgATOcDKyaCRgTDGM4cqhS2
XYf1i85/1Ry12LQcSnmH9sI06uw+jehcqmojag4dF99bzafR0dQ1wBPiIMMtKWLmS3nYwGiA63mp
jCIuNxGYNoTFBnfkEHn1Ldl0zmtc18wLgnmATyTthsByKTprY3ZJfmDvxfZvQ5KglZjMj1ybBlib
mqHWrIyl5IIF0YFDR/G8QQOeVdR8Sfc8T1iA/GmKWQHiZtHZBgnNGCiZIj+VkzWzp9DdYKJce/Wz
xcWXbum2ZtBJXPcr0s3qwijj1uQc4NHR9IYwfrEHZ1YHSf7hS9EntI54NP11dnLzOfO8gFQ8s3d2
DP2zsw6/VO9rjUlYoWLCAeANCwV/AUIEZFgru7VeOLTJs0mSZpc3ijREsOIiR3s88bZGDpPLCCBs
TlODf4dIEjMuWYhwbPORdh2b8mboZo95Tjjqw3WRWWV6bdQyG87gwtepeahDiz6MU4+kT2DPAPTF
EtVyjguxdrLA128DWutMmzVKf7cx2KTnbKBeH6JYrUcd2dUZoKORSLOIZYvrhkHCBgczSuVQiHLX
u62pnanJo5ejRkfDOEQwwriC+tjcVTHHTgAQKHII4am6q27Mi2jj5m6zr9DtpxuV222L3DVh/tX0
xOJwsaXqDYsNedaTK/RjotUoSsgZyWOGnoSObWlfeSllfCcmuImauBat6KCpgGBpVq1yEnHVCZuD
UVtPbGD6LNxTU+nOsI078N9+EjLZu4icKpuISWg53fXKsOny1bZ6bRJIrih0ajq1qUbPwE8Sd/ho
lmAAYhY74PsSexRkeJkn0D0IzVhYJKFbw56CRYjwohuO0Prbj35GHEGftSxwqYSagWOkAV1I7F3T
juvG09GtaS2EjrXqWIgZ/+iHMctIYchHJ8O5FVlVfT0r1cJ3H0yA+l4bmN42tfRhnw155NI81aoh
pWuEjXNloJV6c0ajRVk0NwTmBgS6tXQYrTYxL+FbkZXgaWI+5ECpuDsim21ojrviaHp0rZoNeVQd
WpsgiA3WHeBEezgjXYCHKvQKupcmkJaFC9jbr0ZEDYB9nUpk6WiHhf3WVo6JTyciWHigNZJ68rx2
pcbrCrLqySAEw9hMepvoD7jVVPUax4lXX4EQqJ2rSkgUvzoOCEnVUtrp5z/vWvw/qpdbdK9/3pg4
L7OPcnj9STG3/MVvvQlT/8Y14egelwe6EQ/tw2+tCWF/Q+wqSblHKWo57sKZ+NGakO436Rke2d2s
91IYLi2DH70JaX2jnSB0l4P90lngR78I5P5KMGfg3Pyp7nV0i5xpEwM1elXh0DP4ZdZeO7Xs44gR
Z+I1hIYC+N/Iduquk7TWoNAPRq3tzCq80oR0OVc7xgZGKdQytr5LfE8gX0uYTe226WOX3FVuX7Gn
a2A+dohxNzzgh9lYC9cCz73esoJ5Tuiiq1DWg26oZl021VkjS8KQaaHsJi9IbuahkAtY+BwAi7fD
w9Qe9dZF5JBrDLxGdW7Y063dVh94AAZzG+uqYlhDc5glkbY2QVY15PQjcC76glL093OZhxeSSCgf
gdOo48EtgcYYIWJjP0HERm5PPWoEgOJnRxbWeUW0HQnM3sf4e3iFWX5HPtZLVHquYqdKKCiicOS8
5NXBBIZt8PS90XPDrQpKmbUIrbJexzPcn8Yup/NB1A/dlGvNTogpuKk4HVPhKAt3QaQ5NG9jBaBT
6yU5ftjfNlZah5dJ292LPBKPbtjLE6gZ8g9Gz+CH4RSC2inIscL1wUwIhwOzhYYFfHglnpIsmKbU
hw3wAeeSJSxrVo4KyONLVYCEJ6/e3LShj47DcKUqzoWdpQWXId3S4diEnnVvLeeAvUbElraBK6ru
kDNZ161kykUMlWW86xZTWXviy+HQVrfkP0pzXTSLbSxj/yULth/7V+bG2SlqNes4SDrgK4uj3irz
ZLKp3Wp4j6wmPSR9yRmzaYqXNCBf0g3Bnq2sxrHXua0xhu5S6wxoNXGtYEn7w+gFaNQoPuF8mvI+
WF58b9vrjuWeKeaU1ptGCPtm8q7QU4fTqirASKadlbyIhjyWbEzWGUOoc9wMk7Vyqjo+gdCI90xx
0nWSIgyYZrC7Fo0TXxZMBUM3tPcDZ5WV0OlB14tCKGhjb9s19LXJQpu2bU5od+k+hnaHiGoKe8bN
VF9WMeKJjvut1Ug/rKdzO6UzFwMw2FCh+mM1WjtPozBIgwKxCnQrmi0IEpKtnNAeua2gsNXs6yAQ
1za184nLy0crzRwqdUgPnmNjVbqU2xpzD98q5udQzQg/Sq6GiNi8XSVNy6/lsJ1tDySMIWxa82wu
82xJX1V6fCCV+fSdVpJej1lhwaWv85XeAQc2WwtBQtBB0KolU1voyEeqoGWq4d1a0dTspIsPtcOk
xGBddTixsgejG9b4YBEUaJVza2J5WZuouRnQ8Ye5MlM0MKmOErw1iMt2dGw+7rnR28ekkyfSDx4t
R4HaaAm4KOlQ4IeFWnCf8y3d1ZjP0at0N5nmfkkiGM9GRJJkSiXv05yvzZiSRjc6zKzt9Fh55iVI
a0hTSfrpohydoO6typpQvjZXMTJU7FR1+JbkIC2Z4hEXRDvgjC1UHfLe/pyMaj1EfCGtG1LrjGSd
N6qSB2Lw/DgfJl6ioX8ySq5BaIz2F3DXl9wTFwpf70MYIpnRFdTYxqWThtzD4XUgeGm5/76sAKTp
Krfhref9oMQ+Jyhg9O00IaXXyoZtBdTaH4P4gh4KbQruZiTIUQKYZuNOQ3Y/zdViVQeFSoj4gJsV
DLjfGekpK4fgBGOfeVcLKDGU2U6ZecoQTFzPgzZfc/wk/HMMP/uxKo9ZBJuKFCR7l+k254eJw9y+
Itv1woiz8dVEDnBWk22RVRlcSIcQsl6UfXkej7MJOo874MGq7DmDnZ2lt50ToyrUCpVRoKeofHFC
09qqpbERVppcc+UIBoedwL0xuQds585GjTUwQNgI6EW7CmJ+1lSwnbOAlZO6wNpaLKvuJqfKwN4I
HBoQHidN5WSGvhmbRpFgC6u14maBIx4ZhwwB4bqbVcb1PwmI0llJbknX2q/0E4ItsRKLSqGw9k5J
I5cQGgQcTomYRWpoJzettZBys5x4jS7w8h0nR3QmmL/YCbGXD6kDAab2qpOWqxawQjrfhIMmT71n
4heGyrOqyGlmoiwanyMWUHpIMeZNHDnsFgphr4VEy6G6mWbnslY9ChygFue0nIM1RJtVz315Ttjt
0zgdBooMDrVwLYlWiUpyCCrbvgInUxIawu/ifZ/PUk1kpAnA+tfokjVrs0QxkqUzWeg2U2eXsCZf
hIndbYtk3nV0Upu60x7JgwIYr7flFUZQawspHjpuywIXm8UG5b8v+g65CTnhcW1xrebFZY5hedMQ
7HYJRHKbkheOTAHnLKfSWiNcBwMlrs3BRJeZqlMgarDZPbpxPWlrVCnd0W4z4i0YjDKiuY1V+Ba7
6MjjYdD2reM1O0sRR2WQkwM7cUq8jImFuPJMLr0pqi6YEVxhLqhwSCJ2xgonb5Os/mpT4wv2dXkC
CF6yDPSF7xg1888EM7CKdvSX7b3FlXdTa7xp4n/mW8ospDOqi06EH2hbpxVi71G3nxyz1K8KmzGw
a6n+kGV88CIP68ukyKsrLUOojNTXeDPcerHgBsMWvCfrRiKJiPDuPIyUz8Koo73dSq7HXjw02oxs
oazY0OJkwj0uFzFOFOz7lHqBFn+NAqoJb7M5CR8okb76mJ1HjGO3VvCQLuIqrbekySFYyfFKYr6/
GVS1PGQf7YWjxzu8/eaGkVh+EPQbKBogiEP6bI51N+rrWlLSFFZ0MvPRpb1ToVyLotfFHXoHcra9
TtOxOqORYHLzF/NBrzg+FQRqnJtWn6O0qrtj46Ak41sKAJBM1K2sWO4pkBVCSAyape4kZEixtRPH
DWwwzYdDOc3ZezsiGSjTiaxwY7yvSuchCYttRpV+HIwGd6zlFVcOMcebmHbthkawcz+O3niJz9a9
jLLiHrI+gaum4xMY1DIjt+WNNgUxFJyh3Jc6VmB8D8kt1nJ1NleoqtAYKSIa3BpJzTg78XNtSkTY
HbeHtYunuDrTvKC47ToNxOOUEgNGMiZKFIJMyZ2idX7GnYTVFVN69krxF8Geb7zXGQ/SkzHq8bkr
Znc8dBm0GrwT8yuB2+jLkqll7W/B7tpq5u7rVPmA0EFeTb3nruzIao9MLO+nDjKhyf5+xqirZlQW
6biDjamDPhBx4Jyi8Hm0o+FrMO180yfkKeeYSOtFyZFewBWo97Orxq/KKIabgbzSs7RO4l2gkesb
8eOP3OnrIyi76IuI0s8k7xFyjHa/b3DLbkM6NyfI3fZNZ1rdxmHpJ4HcFBCPaGavp9pcnCalJvaT
HHrOF12pnTfcDJpvZ5ZzR0+RLzwZWQX1/83emezIjXRZ+lUKtWc2SaMZyUX1wp0+xzwrNkRo4jzP
fPr+KGVWRoTyl0qLAqobDSQEJDQwnE4zXrv3nO8IeoqYv6TX4z/e5oww5YaBDI13nzbuwZfOeBpb
KY52E16MEc0xy6YrGE/IZETRIqbpE3Ex15X5KVGl5CfC70kmefOVRZIjgJ31cBuBnqCTD37vqGpG
RvDYSVdJvrSSzblIhXpoq74+8fyVCPlI5UYdcxiD0T+L7YI0AkAeBFeBTKZ87O4h5aZby4k+4Gsa
kfmB83J6WqWhcx/wMocifoD7c5SqhwBQQPMJzabclUPnERV2lnVmxR3Um7u8C26rtlirIjznhcdp
xLSubVInGRSAdO+vA/KVBvl5xLXhgFFLZ7UBbfpp9kPAWXlzlTt6t6/s+aVwtIsobWpYcmaDvEjT
wdE7Aa0gap7KNLCdNBTdpr2hgeXlWb0Lyzk65E1/Xsei3Dl2hyiCl8ladfnnsmmeqEUOZCcU9xxH
go0G0eNBa1l/dqpVnj6ZR20yci8dZuPS7wOoN52OhMWeYvBkqHWmCKLJNOfuPlIwsCJQ6KtWjB+F
rcUriTNz5VDYrhqZ8qPMBol0GgYcw/UmNp5N1Kl2hx9rzchiU+ly2uoUHbmedBvdDpNj0vhfjbg8
VmHgHnwOFwh2RXYbzhXc14Ex3uiSgpQlfXpsE3A7LYm9R9TXAbSRiIQl/H/rec4xZpk+o0R7IJHK
0I7ayFMuEr/c93LOCbUn/MuSsl8nev3RCKFELek4MhHNpiY81zPnITmrlmY6idYwfzInINVzcuD2
tcOLbhjxeaZp4pIN+TFvcVDlsfR3ZmtScBEle7Qn6DOMVzz+EO/1tK08YHr5Wck9R3/fZkcyoDFc
0P+t7fGqaxyQyIN1l4YmroyZUGaimwsBNcLC+uhXoefXjCSqxH0Aws5Grqkzo6ablVk9csSJG14H
hHSVMhSUyiME11ljGyUegmQ9bYY+n9M/Vy13GQOVDTvnDCm9f+k40wdHhdleZ5O2/cELGTrw5tfC
cCEUNHv6rZivMlrNCHCLnW9hGsAYtJGaMW9rS6/2I0cBnGYu6cdTeW8JuMdZpQ17t2H8jiPznlSx
9NkNziOnNdDvYULnSn1/ypNp8JhhmGs/hvEDiPeGVz0yNKs6Mwb+4YaeITHEe5dJIbNJ5Kq2tqm6
gq80v5ckdi3uLPreVbUvwFxt9KGjyna3g+LPmUa2I1qYVnoiHtKY3mBLMuohqIbupHXtwEmUKF0S
1Xg3UmjYNe1MoznSrgREbmNAm+N8S+DVMjNO7/JA22h6iUgv8+G0NvRF/RbgM0lXGyMoj2RlNR7Z
lHhuUEd51cSkVdO6cDfHaPzQrZEMGgBoxngjcjp88aRotyOT2885CoAxrvHgGPnVlJbMCEgbR2ZG
qNMESolSG/FU2kXX2VyyMG0q5nnTBPl0iMdEMdcjbSfS4s9jSEAb4yuSfzbLjAKOBCUjYN6hysJ9
0jC6Lg1tLTLxXPERyY9OFCpoUSLJv7CjTwNHWToWEuUhXAU31j1EBryKy6dE9eNaZc/g4LEcmsWe
yQdNHvqleq4+F232rNlmz1/hoGxm3T0aLuYdfnoRjnsjGPjm1aMYnY9WKWoPLHG46RECrobJp6dd
M9TVqEo4gNfzQZQsxkFE/dqku77Jsrk9Ajzsd31aIbXI6ycCREtP6/ty6/gOMRMdFGPy0gzWyyyJ
1VagGu1iOkQ6Bgkb+w9pq8OtSkNkvCZgbkUIRNcALw+6Wx2g/IoQvmyFZOKjHOJz2TvXM45rL8nJ
0s2H0Nxocb5zhLGZlSRfwbX2ttG2exUH1jpREx0kKjZI08Y+LJbwYntCU6ur/ilQ6qxw67Vemxuq
bH01mC4s/hFRPxnQNv0bviifkOh1nDWntH1w3CTxeghUYIyYAozuDM7eAGXiwxyH1R/jcCCraSoy
bVWZWXEyMkBHmD2oZhoSf1elxrl5Epq87kmIjQrAGFXlkNEGF3/UqqseZGlWDpcBksXA4rXpYJIs
HCKkfN8ejpFfBZ490FKnd3fqU8R9bqc2UcC+C/75jnSw85AGzkpJhNxaPzDwARaEtY40+lCfo33F
4durp3G6MaR/mda8g0EUhpCHPhKqR1oSaSjnHc2fvabFX8nNatdxpcdH8k1wvsqZNoXGpyk5YDEe
c7/mCUMhmeaf+nDgbBFzr6LW0o6GpqtjJhq60w2ZjLBf1rO1hJYWBEjkpZUyXDUzvHBkMUVyFquQ
uIhNLAiG6zAIXhJL6XruwOPAKSM5p25fjqDilmteO063nRK/Pbdh5ND8IBLX1xh54Jgo1xCA7+zS
Px/gmvmF/AR7F/agdpNxBN9XbXQjh4bmo57e1GErTmY6gSsPrp2C7GEjy46Edm4DGTygqfis4xze
Ginp2VDToPj16LmtEjeRYEzNuU0pkPyTVzSPKprQdZvxLWbAxsOMcFU500eURl9kWKAmbpVOWMdC
FSsrZ20YvENls6uW5Jhxviiy8SwwyEPT82NlDS9OxitgnlAtTsEIUHEkOQaRNJpTSKjbLGcXMDnt
rtzZ+CAMDcenqV01ofNMAO+C4InJzSZ7pSyv4IAwTpIuke8EpyxI/a99JfJ1YMGMh8r/AjnupOzR
XIk6Qmrm+thxKuohE2olsLTJ9gSKmH2EiXzb9cFLKtLtEJKfZFrVsa7FroyJWOyt3rwZfQaSHW9v
MpyD6yZKeB062ofeSZ+Vcq9oQFseuNfIw2VLrIjGtAq9j0kEIGbZa63tH+g2oEgoS1QiZHyvyCph
sSoEseY08fqZE0iEU37J7Adr7+NUFF9B+5BNTcDUyg+zK1exIwSmnV6hptO2wkirXWjRRJnNwKMb
DMl4anZFGWHvZEKzZW/g5MBhMgQbGmj1SY/a8y7FSQnV/stotg8B+cZjbALtSKBq+Q6HIMasi4Zt
X9NkIW2YNjlv52ohI0N+nwDmReMzlLyP3cQxc+zsm8QFg9fbJRNLSA/eEPQIhV0KxhRf1hqqHrom
k1TKgneWE0s85GhBZqO+cRpiQ0Mdy0gheLzTuL1N6aCs3Rzf8TQRmKe1MXpzverWjHXhqIvYADBL
3LFKq3tt0J8Taxljj5G4S0X5wGHMxRyE9VIkBAUW2m0xW89tm3+yc9yRhlthKWb+aEwRJi/6LOvS
xgHHaPozrH3U5e1iPA/jbT1kl2r6BiNUkUdrGg2CkV9r/EXat6aPcSmD85kfc4kxPlcTPTgut87z
mPxvawyI2JuMjagTSQWe6Gsxa0CpJidaNZrPc1Npny2/sEmcR1SMc2WZpQHXUAVBmH1OlwTiJWxf
i1e74LzNkQfk7VdUKPhdwoIIKVCEpMxSuAe6tu9omXJKZLtzTc8KyBgAKmWsS9cl4j3Gbw6hHXPA
5FZ0crWvdtwftIpuY4knQRlX/pgcart7wUqGgH4WD6REoEkQ4eW0DGG1cN+N7SltWHKzUY1rHacC
Gg+pXyZF4e8lBkhew7FOUhJr2M7wOYe6w3CSztRaxoVcywnhE4F+5HsjP2zZb6zywHBWPYRdfeJs
9ZFD87CLsEKP/S5066sosO7HZLJOfR8sfWL/OC5xuVAOjYgI3PgYyv6JNM+VUb1EpvvoZN1zb+E4
y1rie21iHY74ODZBYS3pfdjgLTYfLPUdxgMdP2MFsdpr7HwP13w3tupBmtbHtjUekrgJ9wyS4OhW
zn6JWNGKLw6FUxmmDDLSxDPr6bmtG7XKECpxQsyYWJjS06rZWdG8Srw2yElqoAgblIDRWX4qeeV5
wKPHo8P4apcYJpFM1UD8hO/KvTIGQL99+RIT8esRd3s9Ef0n6/TOGcS1U2pPEiP3qkwWa7TeMpEo
aZVKOX8O9bbC7a/xPXTPTlH0a6cHXqI7iwcj9JNNGMklOHRS23F2kHmSK3Wij34aU/dkCfcMaz64
Vnv+UMyYK8wCdQFJnQaZoUuGaKZVX+x50emhm9zWSl4iTSS2w0+ux65lCINvjbzCOyT9V1lnXY1x
cEVJN5IPpOP0HLDGZ/KypSpa5RIBYqOXFi8ZNSHUabO9QymxoDrRrEcGZ5/BuO47WG0ZejsxhLHX
RQ2WDGJ1SP6eeLO48KIbG8WbQuikM/O/CWlDrLt8KKCvVcw8GYv+lq79/80JMfLkn02IP3zJvrwh
On3789/nwxKiihCOYpILvJ5hL1Lq7wNiy/jDQcpt6Dpx5/yCCv2vAfHyh/4cCBvmHwa/bZPhoZvM
/c3fmQdTkrwdBwsThzdYFYd/02Uk/X4cXLbMJUFV0uR0KULhoYR1eTWjmaTPEbQuAsU0HTPaAgFV
WnRmyiCTO2ln8yUbRBoclD0tZhPKC/jbIq86up9zS/qcmdFwsqEEfZhMXg/UvsH0mHSJ/cEpGGaR
L5cUjw5iQDRiw5Djf4JRqNnDuguYFzwjzoBvyLJxoHSva0701LVuAkvpMQk5ed6DlEZbBF09FOU6
aupY+5qQipQRvNEvBDSGMmEE6RNEmWkcJxJ3WCZ6YDAVGURZJGcOyiWxrZo8PGt15J3nKRTI0ANX
jPzPTonpQLICeO1K6pGyDmAWQ0EpPNdyOqLITIoXp9UdhlYhDPEa82DEmciwOSjTD0hAqsAcpRew
iwcOdGdh17bMHnw9goshh06+UHo6+p0PgntEbFuLRVceyUjLwxPdryJ7QL5a9c+0iscavjxsy3VZ
j4T1rlCkZagkQ2pwz4XGDkjTngj1uZjTygyvicRxn8csG8sDQWJ9eD6i/iBja5BKQPEVktaqpMdV
JTGuZf4xIwDpPJeZhZI5IojCB38cbGtOWhwEvWJweDLItceVnt2SZxpb7Do+NPMZG685z2A/v+rR
wmXauDNaK8szQHuFVBc0fwiwpTHg0n8TWW732P3aUbRnKd16/q+g5IQu0zN32csyzhffcNta2T5W
SIe/Vp2lmbdLJbqbOd2TZEqkxL2vl+1LbqsYgWCqkyFFUjWebD9OTxVxUTHzprTOzm3ofgnAC1s+
MYStBY6CWZXHfMiMYN+ETObX1DZkIHduej2Q7em1lltdl10HbkOFRcT4cFDGtdBEe2jNnl4Xr8h7
BAnuUwvy6mOsCOOqSxvAQKxNtCGEdV2IOvtkOkiXePt3SI5NvaufRBVF9eUYW+kTjXT9tgp6ACd9
SYgHGvjzgII092RpSPLppVvUZGvnjD+1W1HijKcuSk9TRAInQBCwxoMcy+s0HKxn06KjBFXMIhIz
7yLE34Q+blEn0ijRBiC6hHGeklyHtEL0tcjL/OCHAHhpV9C5GpnssZq/zgCJgdTyAm5m/a5P22bj
dKY6UwgF8bOZ9Q2Uw5seejAQFGv8SiB5fZomspkYjFhrFkcC21LvktsGwnIBOhmBKtK4iuLIT+IM
A0We6Opk08pFg9r6cXKsqI/dUwTMgnj1emidbQ/8MLlI0YjE8DjKMHviOYiHz6aSrrvOmsEHGou6
YQlMCzT1IYiZ/9NoHqksO8xmWOrC2c9p4qaZdjFz1JjpO9aRfekuSNSNSckVrgoOqV8ToTAjMmUo
b3rVu1fjGNUfceSiGAwTZTOMx9dBIxbY8r2rObh8Y5Mcy3VWc654ct0sz5nL9cwlzaSlXgePFptX
zdDSAStio+V1G+jmE7gjDoKGISoOzUNpTazyOLEJ+gV39ZKhjamPCYxRDtLljJArVTZUGdKvA8EE
EdN5/yhUBXQDLkKB3rsL4vCsKh2ynLFbNnS1ONuo9AsxwWZ8ZZVVWW7pr9e1DlKqnnCgCKPFWlFV
Znqq8zbj7jSOYMhHepdb/MJR89ZPsziRCGOA4GHjvjIc3ky8aF4h/kNzJMva7nwSllstpJsT6yRG
l3X76dWb9JdOpD+vI1wkGEKAI1v0Va+vQ40zcpqDmTAzMPlYhsP00aipYX5+lcX987ff6ftVpAVb
zLUwPZnqnTsIO0WfAk9eDFWu2IssjraMFfKbRiXQI8qkOZ98FsXPL/pem/XtHiqLYoHXu2F+Kw1e
fzZg3K7DN0TkbJab6xYcIOgleIAbnCvxprOYAZkk0QApQ1270YuSU22pW/bDz3+Otz6s7x/eNlGx
URewNS70uNc/hpsiWEERgog+Dx4dPQ5ottPL4pBaH35+pR8fGpNECD4xtEkDH997Wxn7Jgp6+kMU
/O6dnOESz830q/CNHz+PyTVwBpvCQsP/npqT20jl54Yzn3JZDw0CTvKAcv9salFw/fYHWhx/tsWd
k0TgoPF7fetmVLeBVBjxZO0XJ2cyPoeDGWx/fpF/+Dw417Cu2VD5wPMsOJ1XS42kY70NndhdVRo2
Njo1PsRa32mvzCRtp9//RMoE0MnKVjZ14ju9IGc51Qc4/KHcVE8awYzeDO31F8/BP30i6lCDE5P5
LZfk7ScqZSW0yMJGA6e+CFd6hwz7lPSEsYFBaare+/kN/IfHThHlpxsS4x8ZVhTar28gUjYee4PP
lKimI/WkJZ2HaIrNz6+yfA2v9xCTglqSRbbsiFzEemdntF1G3FZu4Q2S2D2aPkxOCjsEp8m+ox+u
f/7ty3EsUJhcDQmO1Hm3luzWEVHZ0LlJYy16HCtLnDTEyqe6c+EOTzQCfn69H7dI3ZW6QFDqshub
728igvRYrxpmYXD4FUPk4MU0deIOe+NiUogXzT77xRV/fEq4ooFz1wUUhYb13Q0NooCZAoFmNM6L
YjvbFe4W7sO61pPqt/d/LrVsGkI5lvMD1FXijqN3PhKXsnjakU4MW0Vc253t1MU2MOLo3m4GTuU/
v6X/9AEXjTAWWMHVv3HTXi3sWqUBO0hnY+g1+p1GOuTGXGQhTZk2u59f6sclgBma3Z1fdXIP5Lt7
SSxD7lP0+iuDXusJd9dSZzb9/udXeb8ElqJAKN1RqJ4VK+FdUZC3TpOMNhNnLKPhx6ROtB1+03zT
Tml/maFD/cXO+I/Xw/ujWwxzlg347cKOfSwYTkxcmmvHhL5ZUK2Q2UxPKP1xiVgkoP7iNv64CKgN
6B1h9ubFTdfp7QWJsdbwQqH9AP9CnzVXlN5maCd3ljkOx9p1h2Q9qYqEs5/f2H+8LruKvnxOCzn3
2+u2I8IaOnG8AjDL3KUlbWqccsV1Xsv202To/S1OmfoXF/3xmVmoc5aNUp17/ENdYEXuZGvoQFYt
1h88M6kuPppDlXs//2w/rgLM+wL1Cu0I0pcWc//r3Tml9jKkhRlNaUzC5RR8Zg8qdrE7+r/4QP94
Jb4SGi5czPmWZPdqvfWxXk9VTSY4yQPNB47TdcnkvrH2sje65BcX+/HZpDamEUICmE7F8w3G/Opi
eHPrzlANF/PTnYlaZK01uMsC0exoYRx/fg9//KoANtF5Ni2JJIcmz9t7iC6mJtQhd+mtwCzSRzy8
hAa5v/hI70GOFKzLZYAn6JTJeBfePf54PZFf5rRWJ38ecAWrwUXZSFoRQDatIOaacQf3NO7t8EkD
Rjl7ld7k6I01rELbieUh14D/rGzVBblu/+JB+sebsJQUOvdgQTG8vQmSk6bfCD61XSrmFn6nbydc
w7+4CT8uxSUrzJK87S2ey/d5dE45+CHTZwcLcKKdFfNUXAW6SDzDacrbyW6rp8hS4vx3v1+51MzS
dtHmL5/v7UcbNNvv+hlFWsNt3YVyAkvjpuEvdrdle35dwQhDAHHmJQ9amfVhvntJWBx9EVx0alUb
0NjWJMXQhIpMiANe7ZtSuyDgILPIC4kEYWmi/NNi9C/5Fj8sGYOfwABAbpINufA83n5Ke26irFUQ
kuoyq886spWilVUb4x4gbEIWQhtlm5/f1+VffPeJDZYoUgOKaJ0cy7dXJJ+mjEK2+VVlh1Z+z4SJ
+G3eHcS4zGgl3V+8H394Qg3BaU+4LsmzXNc0314OmluLkAoZidEOpgc7nVF+Mf72S2q5CjsqRbzC
Krq4i95sqPXQO2UoMLcnSQOOrTB2Eo/Y2ihMA0VVVn6ufNn/Yln8eJjFaCRRO5qUT1zefXfVfG79
GicImCM3CFCajk+RMh5y175A130ns/6j5Ydry+7vUDx3v7r6UsK//SLVUnbTHKJEhdbwboG07dwO
xoSFY9QAuGqWPh/CIMYQP8vxSlW00WzCYq+rpht2WmM2+24tUah//vnj9O77pX40iIrlx6CiM5dC
6O2dj42CHBuBYyG2CcUrW8S+9MLHXxSr/3QVJSUbgbBMHN7vPis6E2wC0TIpHFFyRFVYehC0jF/c
0nf7nMXzI3mbUAFQotr879vPEuXmwEY01Gt3hh6yzX3lvrRN5KSQIrqaoVlNTJazVX3jVM8/v43v
VuVyadekO00hyYuf5fn20ujNS5Ldy3Yt4kC74aXRm6sCw4m51YhCbH/vMMrVeK2hY3ZsymPeasvt
fvWiZr7dB/moWubUTCAS7jpYwCRGYKTsAVDmzz/btyfx1ZPK5SzmPSwU5ZBATYfi7eVGY/bryABV
rwtHgxSGDQJcgKobe9gByhzbY0d8oek1Rq2mu8rlB9qonKb8TrnIPS+s2p3jwesYiqiXWvdhzFl9
g1rRNgPjrlfomSCUlaOrrpG1T/1B2niRjnFilOgbfINgGFDydVI8+bFuxS/fPt7/nwH+O31B5KWc
sv+1U9Qrks/Fv/2vf7t7Sb40YZRx774HwBw+/8fff/9PppVg/IcViXeBolf1KrGFV+AfDuEW5nKq
ofNp8UD+lbRA4jnV/+s4hb/mhILfWmyeDgNFExCWrn5nULiYU1/vp0vSg+VQTdJioJhiAPn2KaUI
JExMpsV1kH2NERagXKkT/JW2TehpvinqYF2A4LVxH4ZocnI4Lq/u3NX3BfE66+F9rfnDT/CuaYNo
LYEZwE9QlT5i63HV5IFXsB6H8+mAudBzqusIdf6ycNUCV//83/UkE+fAf++Dhqh6/guZRcvC+s8/
9j8jjgjpna4oNF99X0vm0Z+P8hKq9B//fvUCrVX7FEYvWtN0rx/zv//29+ecZCL66Y5Lw9c1Bc1Y
vsfv829+hysBYDP49d1zLv6g7bMQ2gTFIHNqNsk/5+HC/IPzjcFvEWNjUBH/nkFaLbv739uxRg/S
Zpnhjn77gBORVcZlrmFvhky/4+WG5kqLcE7g+0f5zMBhJAkAV9GA0LqIDKbd5Gr6U6SfEAqb5QET
EG8Lx4le7L4ujrU+Bg9Ah+QxmNOneGiex65qLkp4DieZZ3eqRo8L8SwDtYWFTYbZhHyshH/lALtG
QpXihHaPYZjaN6EYMbcUDNZAnjiXGmFqZ6nbJg8ySaynOsutYgmN6FY9P/x5lafPftDhbphFg9ak
9LeM5y1PCnlryBczZUbeg9WHXtqQrVtZiMuGxjOaJj53hF6c53447YsSYS9NhmpVZDk/JTk8zV42
2vBJRrlPJGaNq7M3guBsmJR6hv9A1m4y25sSi7lX6LOCIjplZ21asE5zgaoP8X7xRcRWwXhXBOSU
2mhppjz/NCP039azCu58Yuoe7NYgyaJC2mYmzMg01zD2OSrx66qYxKZRsB7TNOmOIc4Yz7AnBpOE
Dts4a1H4U8EAFLdz91bVDtAMcAo4VHNkpspywbkHhN7mRH/jXWEeJoay+9QIDb1szLMFasHB52oS
4HqsuJnHItPVRrqkxltWjli8HdP4vC/z8nzSVH6V+HW+9yNJUHCatPoW/EO3E0hmz61Wmfsy1mPs
bHX/2EUIrQvNt29UHLqX05hqZzlsl/upSNNjXUis4WGFKyLLUvhgRXLhjhBw0HSR9OubuadKA5dA
1vo+sxIH73eBur8r8cEi8COrQGmtx4mRwaHEQmY54Ml1vSLLkBBLjCF6TTpcj8icqe99psEHbBjn
POBqij8GSD7OZdRfO2STw0xh1oi/1rm0SZdeNXHr7/yWr0uYEVS8qfkiMz+56KwwRyFlDt9PRP8N
9cI/77L/E/fPpaT710XCWfTlU9h+yZv2S/RGNGQsf+/7psmeiT/LWc7iDGFQD1EBf9803T8sG6UQ
+UwmWEYaAX8XBxYVwFK+0puhSQBbmHf6X1QJ+w94byRI0CGCh8nO+jvFwbdGyt97Js0zTgS6zjCW
OYCyLPnuANLpA2OQGqdkaWY1XaCpOc2tdVkkMQo+v4WbL1NxAQEALoRVjRvBCNcjTTLxdL1Td3Yi
WiSiVnc+F421S2aMA23wkZBJkIAwaE2ZWQAC5KWrkoFVTkOpTc76OVxpUVI/YuN3aTA75iEpbThF
cYnRLq1jMmgYJQDVRhO/pCQUX0OJ5c8qevLGshSTo9bN9xoO4Igq3z6UMZGaypYKB7uTbx0ntS6n
ijAdp8/Il9bDK3Tt4O500PuJMfQrIRjItjnwCNfIw51fxfaNVUE3//3C458f9te1wv/+ryntdv/3
xCDSfPrZujkRpkm4FFKfN+XG8pe+LxpH/8M0Xc5Vr+qJ74tGfQszpOnCgB+wCpXIf1bUliDncClP
qEH++q2/Kg33D9YQ3X6moRy2aVD/zqJ529tiJAAO0maKtQgBl97zUnC/OmWScJ/qqRNU+74yQIrD
SmPzJ+15tsgfDe2427y6Of9QPwt0hG9Km+WSdIEYt8PMdQVTz3fLdNLypAQAEu4bCBzjyo7meRP5
qbbzO5O4s7JZzFSppV2MMCH2iaiHg20D9AffpO2HKS9PQ92nn0HOaZdp0ERXhp/cqtCY63UJGGQD
8sXAMmsOYtWrrj2P8axAzJ4N0IK1sUArUutL36cNyro+07Zdx+wiYaCH1Q+8WrDOxqreQY54wBpR
EmdQ+tEVPjfQhI2M4AJg6bWeAsv1PxmVqx1jOsrlKmoseoES1/Il+Elj1SjJztBzQMmKYE9j39l2
aXqBrWQaADJK87GMYuuLEUXBrhnCfKtjwzmYoAcP1UgQC2J9Pd7Mja2usxCtrBuZ86bO7OYxjPrm
ICPdeXLU8LV3S/azqE/LvY70GZK2CFCjdR1IGWnn6VEvKKZWyI4+NVmmFmODvxIjkvBwJl8eYF3k
BXO+t9r2Y1SjCg7ScvZ44EOvZmPZ2ji1rQY+SLfYrhngYsrE6QGRYhUH6rHVYGRmmP9GjEQy7Z4Z
9mpe3AWKw37WrrsheG60RF5E87lh7YNafRnaFp94bNxMxNCUdvxUtj4xElBnVuRWo3mjgA26iAkW
6p31SP4GlhBad3IccVDUH2nur0O6wZWLqRlKfvohijDyzzW9CCeMzmUp6o2coQLl2QkSTntrJ9X0
YLXdIXHlJjeRQQfzXhGAI6NhAxtin6rEQIgcHUMVWMc8Dz5jiPd6GC3rBGAmLsRnIuE34ZTsmtTR
zqq4JTltGspVWMwknjhfiok0FVFfd2ZT7FtHvlAUreG1YXdqXACVGe8OIXwmIdm0T4bwybX1h1Aq
DOeVthAIwszZ+5B61ZJTAppyOFiqSTB4GGa31wHabAbFzHms7RkF1xybn0pHBxOm+UiqM7D0VE5a
q0iFHwRCsaY7uMAcGQEtvJgWX3lad142GfUmNhdkpJVNvCtAHt41ehpt5h6QKhK6mxmfy9ZoiDpG
2B5/SkMdV+hA00uvYu3k1ma3Jbib/G7aReI0yO4moorGryKcDTDSfhtrbWli2cFcmgt5PtTWrRrM
6QmI9rgbh/EQESkmMZFs8aJVB3Th7YVjssTmhvC+DoHmYytvoL2QJF+3MaE2yr3tU/Aw9ATtyUMc
Wl8h6CIsPhmqgyBPEBZF5iR8I319Pyt8RIt9wdIBvRqZkW7p3XfHOjaMr5hFgwPopXWn292+IGX0
Ug/10StamgZGGzULFDW+LvWqPEL4BOs5uOJFs+Pc00os5qZxZnYyxwGZ3QyBAXHedqeD31Tq3NX9
YEuaxz7N2ULssT6XReoG1Aj6fV532irOquZFwoaKUwnbv61WBs5coIKL9POi1idwNr1N3IrvVZwQ
kkkLWCV5sQEl7JJQcpnm2ddGA6ZGpg9BRTxVsndafCPDPfpDHdYhGTLhdOAnHc8Ht3iECwe+1Ikv
07gCCczHyer+2AzRrdFxIwNyKWIafmk+HkP4KHmXb9L0bLYJ7Rnii3Qaj01HKlkQPkxATVYVAuKL
yVjwr+EzOA13PYQEvwBlfIiAgAqw/a3Kv2hhtUT2RCo5d8d5xsoLux5cL5RFUjtc/YMiW+YUd1F8
I6K11YOvWQU2iiij5mCja+eoio0zuo/mSSNwGTmss0kT/MJzJ7xMx+bOauWJ58TaB9k5ysdNgQsN
Qxl9HxxOO80yvMHBlarPKV4IJ99nKeSFFlWIPpPoret3Gh1j0Fn6zG4QHUU9I4jFsp63nJvwbZCZ
OEkSGbtHlSe7CU4Kqa8OFhXgV06qh55mJdGJoEM8Dh0T26r5MGkk0jfsLV4qg4vYIcdFTBytRWQ1
+2EIbkQ2TXswiNXlbAenIsHTEdb42yhmgSk2j1mclGe2rK9H/Ukrlg3R73ZNi29Zd+Cu6qAnIZIy
VTnX0MMK4FR55qrLuC/haycY9iwZeBMXIeICFglIhfaYVSwhN3k2F005JKwlFhI7ql+2z5OZLecz
46tIJ/HMuR58UCEPjCSStd70T65BtkicyGcngwGk+cRZdbn+VCqoaY12OaqMI7kRljfS2A1uflTt
18YdmwdWBxshpOiLEe+RR/mb73DiHOxGBjvZDLtAJ19JhTSMhXU1TzGggdK/L1xxb7tJfIAwNHrQ
e6h0GVE8+vpwmpsE8GkUPIYDqYFjvvEt3Hf9hB7Lr7r+mHTlgDYFn3BTRPIe2qZ1JVDtXs21ASAA
Zb+v+c3GaqftMOEBrJP2qdL9xFzxzrN2oW8feqU2IaSx5cs7D3wb+po7TGuT/B0L7COO6iLBwF7Z
xj5KwnaXNs4CpnZB0gJKwhjdrY0gS1ZNYe+csnxE8DScEVF5I4YoBi4jTsps2l0zFR+TsnrG5uVV
PU57Qsxha4YkuYRBfbGQuBghXU6w3rwgSadt64e72G7gOEvja5s4B1FMcIZKgkts1VtcyyElsAOQ
5meG5yfGdVUV+NAMGHpVXN2XRoxruu0WqbV9XpS2STvCNLfFGBCCVqfI6utePzPYbdcKS5425uZN
oFf5mT+M4CzB53kN5rT9POrlQyWqeReG3UaVE8d/2Nl+aO85a6FnNqdN2XfuumziLVhU/FpOtFGo
Xjx4Te4lWG3v/5B0Zs2NKukW/UNNBMnMqyQ0y7Ll2S9E2a5ihmRISPj1d+ncE9ERpzs6qmQZMr9h
77WbatrWMhyPOJhBF8EnAjOy7Bvc9ZZhIM+eXGJzPLhCCnL2lFIOtGJaFaMz416Nd7qrgbXjZ9UF
8dvOYL5LFyiBsLB8NOz3ZqIttcfNZAXywXGyl1gthLjM8mKEI19hoshtZbS8Nkc8fMDSZDR6QII5
q9f9Eg/7ejHWQwAogjCYpywtka/LuuEWLzdO0QWg5ktU03FJ4to1BhoXqZz6wQ/jA9nbQCF6TuOy
De8qhGKNTe25M/TZcwt/ZQjxYIGGW4m6Dc8ygckNk+y9EVA1a+1rNttmuZ+IpcJMbc4Xok++OHsf
IDqvgizcB7FODhAocE+omQ2eP77ENVdWNVVfI93Fgf27S0ZNesPqAW9AOafEJSyB5L+hQgmUmId7
GsPaQYu1qcsePHFCRJ9uujfemT3i8A2adnJiuyn/m5vusM1SnKOuk8cbb76j3TLrW/lNc8PQ/tSj
OF078NWjngoLmU7O/cvhS/phYDxTkIJAjRW5QkRGOYVHrnr6rzGUeIJ4xU021pcBcMgC32NyyF2L
Zf9f2YMVbDCgeIAO3AodjNup1gcjrf56MOojlYZ7a2GwPljBiaEZWTL0C1s71OmfiQUEpl9PbOsS
xQmpK96496wG6Jk0l6/eyhwmmzreId0bTtlgzmdjoWAbJh6rJajFa9h6P0Qw4HR2CTADAu5TQeLR
zZmf8ogYyYDBP2YDZ8NcurZj9+m2lZ6wj5biy3ExgLoZsKfAKeRjJgISxLxlRwF2GET77PvzOctm
I8JD1D5XmUM2rwjcX5XD32foVp8x2+PJRdC3KSB7R71M2lVb9svenQU25aG1/uKCYOIwhx1sH685
zqP4h0b7RyyN2rQyOfUYGuO4/QIyGT82spSR2/T+rgrtZl+6/wjqq9apYz+C6YCRSZTo0lYojBrI
QffexKuhQRc9LBy+7HFbOtZ32lfwMvRy52LvfGpqHyTZOrkPeOPCO9WG+R9TqYraEtMvbCjYsNmD
NyGsIZT9b9qB0idP+x5k2B1MLIuPhnJXafmIlj29GHgpo8Evc0BnBO5YKc+/O98CHMCKr/vCRp3/
yK/A/BNmWE589StiKR5LBaSsLea3Je+/uyC/Efj3IFpc4oYv9GNMksIq9ABKYxTKNkxgKTqcCWf7
jIx8BZdLn2bhTkebKuZxCdSC/XFcIjEk6clNUNnnPrW99BvEJUFlPqhJbNup/UdGBlnMNcE9GcMd
CBBJ0VGpcZ8nipQ2p0vV/e+wo6RMm8uk4unDjgNjXabG+ELf6HC/ZmT+Za76B9w/fombRNzcsZ5+
EcyWRAME04MlTQvPv/BKkgti65zGtpJR7akYyBmcOeos+YH3td3lsWX/ZC48IgbRGKo7S29GaTzJ
crAOS1ZswYeG20TloM/lP4+Jau845IYw8l5VQfCWmgb+1THE6TTKT0csa2XECy5NwV3XaTyjuYw3
Y6hcAi7z5cBOnkwnsIv3b7WkPgT3tog143F6RTPcYdUZz0A9DmrM8zVvnnoYzURunQnzedLqTZxz
gtaxEns/63/I+ssRY6gN5FqwZHeHeJu/Apec1oNtg1BQ/WReFkS8ZZMdCLpAnTaX/slS33b9CTDj
jAuO3gHEic0Fg8497S8yVBcUbTiPSFqwpzkCV/1ZLywU2Jd47TWM2WQ4HgO5yXbegyl/xntRHRxF
OJUZTOIwVfN3lfIyAousf5mqP7ut3vqtzY2d+/A+pihMMIcZRuE8ZPkT3QEs0b1hzeumOHhGeSGs
4jCjmfozoSSI3FS8p12wh3H6QJ+6rJey+9sR7qh7jsvBortcOjo3B4iGqMz5lFjGcC6AUIMDIcpj
NGmyhT3tFgNxjoH37OxUqV7jgAYDapnBFmbaGlbOlUCKbcnX+Cw9pieV5e1V4NQ4y6oDRK2T6VLC
TGhOjnFquOvOMON3gFHpWi8Si6/fki/fED9B9MVgP+o5sNcIcoOjPTBRpWoOL7mizSyw9++GeH7K
6Em+i8TGAO969+TGqQBGhx94mO4NgpeoOdtOVtNFicQRLKYqfg5DWWMZKv0yYlQ2nnVryZdqUEDC
5i6F05VM2bbAM3yz8BNBGk0hmQ6y2U1hUR+YgsIB8rS7cQM4U/yIgtDugLs/icNLG87qjArBjQFa
O7y5wmcwGg/js+yW4JQIrzvgVqBEgQphpWkTJWQB4B4r3m13fBwkgpVSzeJCcEj33PryPNopJS9v
8CrsxJ0jahZBhC80PLljexxVMqFbsvWhjxdnZ8w4ths15FtT485OJpG9xTP9NgJxY6c8c/x1ciqa
SML+9rX9ldzhuWTlYaERmr5VANz1ypJis/UKScxaaK50Vn/BC9iF95w1hBOUoOroex0UiAmK94JB
fO31RrNVAiIVyPzkWGkgLjA4rZ2xVMEbQJX3VFOmkcgKaIc6jOUbr3aojC9gJA2US+ulmYfTYBX1
TnWMZe5xGd4cNxdr4Z1k4n7EI2TA/iC/IO7uWC7ASdtZetlrz5FGUpLFpVqXF5X8jvBaN3gKWcOr
oD6YOVZZ6TMjEYX1airpbJqEpVAC6nDFwHQ+mCK8TD3XAItFa21IC8YkdiAHvFK4E/jwKN6c+tyI
5qNPk3uoYA76JFUAxkRr75ZZni0uGysnXrC+c4WVFz40nlmtEex969KsAEKWgKruWZS5XxxRDcPC
VSRNLm52kZPxk8T1U2z0f1VZEE2bAGTJ07cudNFNtgSbul7F6m7JrCfWqI+l6YZvwYi3wYVadJ+B
sY80MCw2OjV+G2HkuyBwX31fC7aVvh2BiiMANTjZ4PCWO7iMeh4wvVOcqhKdVJjlVDpJ8ixG61o1
+pKVZAWqXtyoUkHwCNc8gfd5a3umlDqjKbaTc5yTRZEAzs5k8Iit5KPt9S3XQIqa+EFhmtS9t3Vb
TG+Ws+893mRrblYEjq2dpdj73vQSs5S440p0u2Utc/NbrHj42damV+ds57gmeMdTull8xlOik3PY
Jumf2NEMDgep821WZsknAa4kX/Ypfn4hkm1v91RkQ0Vd4YGCLpebICrmD2E26WWZ603KvxwRoMNW
jI03wXT0r8RytR5UdXSHOzxasslrbTvdxsVvpesDTaAA2D3Tf41bL5/cqFMloavjnnFM/ddJBz4e
USvsM8tkW9bOth6M+iUj8Gitc6BIlJ5ZlJF/dZiJP3rQrsb+ndliV/n6BWsxC5aenSg/IjmctvPB
hJdPVydMGXy3JIuvqXcxggScOUH6t56nW80IgqQCri6f/MD7N7JpGResEO5l+2EZXybJmMrsaAYK
RWBJo0jTycD5r2TGd5SChLH5fTOfmm/o9BgLpuCoEOPsirr7ZQ6Dc7u8k2zcATIbjc2aMA2GwFMx
frWch6tCNy8uYc1eX99yH/stid77ZfbbJ6vgtxzOzns160cDT8XDmJGik052vOu0iTBrcqqbqjLr
lk2ECQd1tnOm+LORyQWEOGGytnFTcWqd/H5Jn3xYWQOCH7AO82FagCVNMR7OGbhQnpDI22cGEy8s
FKkA3z0Okctr/Wokqf+NqqtnRFUy5bMZtToqPHvm1F1xeHdMcomHMOS3ghdbN2onGuVvl5iL0wqP
U4nQTVbZF9Pj19rW/xD9khEexu1DA7YtIHMI/2p3Ztfib1wh9VNtlYC8E+C96eS3XF+SuOOMKUrU
odPfu4UayINpWCR3A/3lPD22sK5GtskbnUwVfcQ0HMJKNgfikqsiO7opClSnMeaVCtmmC8BNsIiS
aZXEjJoKDPQBmmrfxfRt9MRGi/bLaOs2ImnlQEFrrB12A0d+wvHhDnVze2bVnRXfG6EpWPEDJvQp
za1EF7rSU21Qn7fTqxFLgt2a5Yi+ozhB0UoeKBOJz2qK15T8Naxb1ojHXvsvPfSOFaTFc1HAf+qX
YJ+N4dcylckjgimWf+5DGzrjGojJaS6sP6mPH2+e/4XUuHGmgs1SmEevhM6RzMSgegyf/2G9f+o7
cRoYaIamxN8+xNu2SmyA3P8c5Yeb2OB7pVvvN3Zv3gbHuoK6H14yJTjLjUFJLN/Ezpoa1oJrkLgL
uum3CrynwB1ewOyuPG+aN3wRdKOsg8eVD6Bg0xjDxcNQvRusmkrBo19wijqImrY7d750kAcPnGsT
meJtD3ymja19QuyuHzfLtaj5trlLs20DdnbwP2G6ynPdTjExd1DI8EuVPgNzj8Lz2UPM8pikhh21
MV1LVaUKxk52Mh15n27RvuT1fdRlYTat1HNp+Q9xOEa6YTJO/aRYvJQQdJuGCOL+WPv6jophXFdw
IJnqyfeuKSCISPQmilS/JSeL2KeVk9iPRttVp1CFy9bLGHtAIIoyCmHL6IGCTtZyhMrWr1lleFuD
Px8obL91bHXpQ+NAY8poxZ3/1nb+1+68YEVOyxPXZHmoZLKTTbfJSr/dB2TzTPZbkFrmP4ZpBb1C
QKLglGd/A2V8AtVGJdcKh6AX6F59LNS6B1CPf3I3lcaT4SYS4kZ7IA8Mdv0ylrtR+gedX3Pf39uq
OQde721cBuvDYIqVkYDdqkRW72QKwGsQ2aVbyvrK4U1SU2HCCXahgrtM/PYCwYy5C8E/Mmn6qHMr
OSomN+YqRQAiadtXqZ2fvMZb1mW7bPOgZfkwDO2ZfuLHK+3nJGOLxtf6PHrBhtqMDTf5q7lcJekw
3FIB/J0NWhZ1M6qQAB51mqbEOVHPpM1EJaXy+E81zF40y1FHbWi14BytYS/CjMNt0t2b0iWptnAM
2mdzVuqFPe1Z5upqDZn/l57y1laLuCiCcaoHtx16Kjg3zWEVuRAeTFKAWWHOTYKOxotvs2zw+PMR
GAK5C2eTJs1uyeYOyBT7gbYqjduYtI9+b/44pIlFOq+gHhOBzXoAKmXrPMu4OzGTXDg11Q4gGudo
47t/0I4/+LG1NsU5qM2NUwXGQbcl3QjMXGNNCFm4smKNFX3mTdfLh7XU827oqhsTWY4AxeAWFKLt
pO0NkTgA2AoOWdnsbWKx4wk0SjAEZlRIew/cIssl4AHjxlGIVflO/uqT5KUGEgu7TqO1FuMYWcHw
mwXxQHNnIwLzHLrUMd+OCkHFQFRtb1VP9Hnr+O6VIMyDFYKRPxa5qzbAs5/HwgGVB1NWwhvQEJYN
KcI1SQ7XGdkw/a4FTJ2YuCUnT8pNlp+Aau2YlD9i6IC0Dp0r13SibExM+UBUtLEzDJgL8+BuxyVD
f6bDPVwDRoUGsQxkL5MHkqsxOBSdQUBxvDxkJvHjjXb431PYFVmMqaykdlpVEwwst32Ig/7dBOkB
aAyyg9EHL6ph6Tg7cEz8PKMRwom/y6p4WvVh5x7TRa874YRvpg0MjWRPj9z0cdsQg6O6I/iEp4E1
74qbxop6ZnrQx8H/zsoXNP3VpYjDBxlY10IxzE5B4i40QpKMaadX8WayQ6D85rIXBFuTlSfIsO9i
2sS7Mpy8ccYHho2HHV3hc2wSsqQHhHvJzMvuE+fpmBlYPnGhpYfY0Hh7TzeS80YpAjAwuxMZ+a/q
QWibmsKkrFmEeOE2VkChNmFA/LZtuXAcfeSD23GCRwr7OnFWmT9Z2y4gqzrstDiAPE9W7JzimYw2
FoMbUZXF45BLA2Fsbr2ydT0lhbX1sPD0fv7ITbnvAz/gIYEtiMOF5BM/g9EB3bvn9Z8Nc0cLwo/r
1FFVm/LTcpX1DP/nY5TL9OiaGj1Y5QR9VDRdnqCWF6C3QwCI7SiDnPwCEa9yUlOfjDy7ppjj6BXA
ahBuYD3Gk5y/Oo9+vZexeQqM6o0xLSgNYAD3kJTsZGcpAR7elG4Q+twKR+cb7cV/EDI+QMXeTPUH
v1kCSSlNXPKv8mms+Ah3SZB6zbnaJtJJTIjH7H3dPQXmeWnvewB1pKNn+VORtNTjj2MvegXofJt7
LW+tMhlgVHRJg94RVxqFJUJ5ECzo+D5RhEZmOT4iPb6GQI9IlBt0S25b8qPsP8pr2SVnxQhdI8xZ
af64zoOmihpdfwumCwoZU4E8t48Vev19KKARpe14CUhzk9kxu3NB7P7i5vKkwbFXGMc2GWOtGxDM
30C008XQqKn++8jF/BsSxTA6/absaEshT3IiqekxjsuUo3xcy0USBp7+yKkhp2Rfz+NOJKTXShrW
SlifcQiOWIbTAbcaYbG+mMJtydfAzgHUziwY+4UjWwmT7LHCMYj9blqi0TnGEpskHaQGn5Ux3bpW
RkbrPJRaf1WOw/AauU4niyMBWNG0NLd8ioOjE6sQW6V9dCXfB8BY+9TZbDaa9ioX9ov/zVcrGTCi
DN1HpwVeO6q8imrTJUcdpBVhWC1Hawh+ssoC9TbXU7hB9OXw3+P6DVz7sI5doCOW8E+ZO1y0qveB
V0LDtZ9gwPBqckNdcDMeErIDaCSQiJal3Hp2yzwDc35359EGRvY2+PD74eAWl7a3j37b0WN4hvzn
1j4ryxGUDNZisuHsxvgYLFmv/CKuVi00HAwpJeTVOmNuZ5TLb12k3abvkm5ro1d4WaaU6FGva8JD
3zb3kEs9BYesa+13rMKIKmYwC7tEWMZl/G8xUbolhKPOx9qzUkFefebY/t+1WggDwjD10DnoPXaZ
IPGS4J43h+DSp5nA9UveM13c5h59trZtnuXGGh5q956BoDzjMRyt/rNE7HrtGh3+xmMug9WiYWUz
eTC38RKwvZhbBb1OFg2fq02rA3vIOHL91D71pIgS+qFj56Uf3WYnRu2zBvaLyJ8lCh63XNiXzN5u
Nt3i1/GWiVxQn5FOa/X1rsltAI5Eek47FLHTg7JLvTN5GLfCzrxrKWv7I7HuK1xzkg++61Dv+J37
A6HnrG0x/jC/xVAdp9uSTVFlyn2rxQPpS/mZb0ueh7qxv0xi4x+XEdnhIOwmajJSYdMyoX8yKhIh
rWSdFcWyAxgKprOd3ZsdKPGLvtCMRE3StJzjmRKw3wVexeCfTvcMyJVw5uEN8YDFRhVBdTa1W8J2
nG/pNAffvJihvswOzwJPUP6VuzO1hf/o6uoZFuv7WDEq1m7q77T0TXJe5X3X6t3iUsxRzj9Q0MfS
/Ed0TnKtMbADTAVvH3Zj8TCbQeQThMioVCO8IZlUUW6br70MkmnTayPLkDjma/Rb/Xoyxn495y1h
OXbKAqIVOYITj7akrPQpF/PJhE61Zkl0j0wCDthwoeHGJVBhur9sPetfZFy/jgUdk0EAUhkLzQHX
wwYyXPmVWfS2ECYnmrp+gH+Uw1ecGT5kHS63bMj3YKhGRnWGvO8PvQOT+yBC9SBoCAJf4PUrAYJ3
kg/NKc1iwMr6nMVckP1N2364zr0Qw36SgIBFfY+Wzf+/2AZOVabO5+jqEYGIZI3gOj9j5a/9ygWE
eJ+7pMuYHMGGw9fu782xGZTHaWAn5nd+cq6GdDqiUjMOYzEH7203qqh2WzbW/mwcCbqunjBgLcPa
qYz5oSP3OGIxQMh32c2rhXhBxFoe7rqZzgcAZ1dD/FJW/ZMUkggHo70HVfXkHVgZwv3adk5YurIo
6GfznaSXXy6rL98OD202uWdGEVz+ME+8PyRpBqeurGuuObjKTPo8Vp1ldjZ04l7U2OpnSGlEmdqh
wdjBEWDVrHsGe9yO51HJ5jcnfHov/KCy6RKgw6PWPyWERNQr3AzNRdo+ea1xrH7zIS2eXU+pD221
brpxpJqXNZNOpvbWtMQw2mTsv2jLm/Y4+rI9s6ucBLXhVpdT9wS3QpxaXvyDFnNzGDisT7U/decw
c9AduSQXbYEz60th1sZv2iPb6kjS+TazwNxnYNNY75na5lIeMgj7U6xvdWrBU82XaozKnrQyLLfW
tjIKNhRFQLbn0HO5oRyh/SqvIuM3P8iLRUkd0Wn7b7gP7rWhnx2mgmlN5cXyqZMtYhYP6Yvjt+J5
FlV6cIdqYFtF1wP4cpHXminKXpVQ7Lx+nAi1t6EWS8EAQ9QI54pJHlxYbe9I8cC4DV3IZ3Z/wR92
a1e28gJMoDsJksxf2R9M/iZIDDJ8VXpFo2XeK8K5Ye3pJ+OhTobp21e1fBEoLi9NAx42aS7o1/h9
C9MgndUuH5cwGz87mBh/hyb0gWUENos3RNILEwczHT+yPqiXNflrBWDolNlyrdAyz+ohLhczYpqr
oxyI2satvPyGYQxpMhC0q9Zj/jSWLs3lUBDclyshEUJPRfxkERZNd8drbea1OPNuwaQOTJ8kcYZf
cwjw0IYyC1kxKflt9Trg04fJJyi1+YKHF3UYwxLiy7rsYKbdQgyo3a0XXYPTcR1FukpnUCKm6SYd
Y37mss+J6PD1k8zi8c1os+qJP6k40et53643sYxxIQCBMCYH5RWxQM74sXLcaxp4j6nfvzv5UK5T
zHGb0iOtYmkCmORKBDeTsVm3M0yruKZLOF6qfF6+hkqx+S2W6tMN4n/Er3pPrk0+UprWxtVNUEUK
8ksOdtFVD7JpPEZiGNhG4rwj4Q/NuaLR4EKvkijLmxi9XJE+2gFuYhHKdL/Els9UQVWEtRnkUiVV
vs1FzSZhafwHUfbZqXRhCk1tPER5b681N8NaEfty7gkUWjsaPLXH5oxzqwBQ3zvWR1g4ybXN5PSV
uJoJ4dy246rrh/Cb3Jz4uUqs7hUudLlp2jb8STLXBXdZjk/ankn5w/g7Ray/SoIGGhAMPOzhnj3A
vUJCx/7U8bGzTVDL8rdaxuzNYEsXpcZdVxh2JKen/VsO42kNvNL/kyuide5dThR3bZBsYtHosy3a
ivH3wrQUEf11tpti3RNagzBMetvJ4KgPhWG9EOqUmau8y5xupaizCEIC31zQ6Mrgki2Ns28se4IG
OQ7/oN86W8LzOEwa5nWcgHwEP03kvqqz7EpgGjEAGdr72CoZlgokfCXy2ysdbZrtSSKElIhI078l
gsOrr0Bk50Poh1E9dy70eKaLI2x1eRy9gePa6ZFE8+QMv0MwtvYKA7k4SYfN58hE/MCqT21IJhmP
S1jcRXOtSZOs/KP0XbkddJcc5nBRZ2eMczSwyiWmGrVTZEzS/Igl0Tx37O4w9U92lzDUp681eII2
Saaf2uBZYFO6EmK0vBAb0Z/7dCLuanCduyKvrp7mkuS+fKzFKWfrEA0SXR6JRgtnUmlsiQPvT2Kc
0sc6s21AAdR1oxlYDNnqdl+Q7zCshHaTUwV6cc9i2dggi8N2pZrpPbM0zowphACZTGifMrP+tQFs
Ps2zX/1oiSYc3+b9pMX9m/WV+Zu7k8X61VmmnYuGmBj1kaqtZPlDcRRA/u6odHiFRLwbUgcWuW+4
3sGth9/Z9J/G2Ak/mAiwcepqEK+UfTayqFkX+b8cpOhOdT1Pa+vhymg8kJuMPopdx4m7rVtXvgkA
xw+LtA2msrZ8DpMY2SHLYfM1Z6d8N3Pl8x9taGaVUCHXnhe75oo7Mvtb2dYdmi7c5TlDsLku5kr/
ShtNggBH+M3wl2xuJixrYP1wv4fGeIfgAxchnlO0JUQ8a6unvgxs76GoEn9Dtq/6Syafdd9saese
a12ae7Mn78RoOrQ7JoscnnZiMyGbsONHC2EuR2+Zh29Is0TGGYG3VbbGy5YMfIlhR6NhGYm7SQJb
ReU8UedUJGNNSNM8dmwDz+WoHS4NMotDM3/S2t4Yttne7gTQu7wz54dDQ7dZMgxio7a9+QTqmc6q
nZak2SQN6ecEVU6YcHNLPVsZ489VM/XuU2CwGuvhBr0a1uC9OtlQ7MaFoLDSTeHGzVqWy2qu9R6l
en90ZFf/KKzkazjuFe1hr3a1tRSc92342pGc+AuI/X0ET78zmhR+JX/gJlG6P1G0Id83epHA8GEC
ROmf3szCNaKkYvaS+hlpAuHM81kF7gfapORMh9HcwJeS4pHk9ypSV6CtAx0+Jaydn5ouy6LJR36X
lE15M4f2K+iR0s4LtZqfGGXEKx2um7jRLEuG7Jwvwn9unPvysjPvu/peEhrioHGnQcrdrU026EfS
e0cxNbSGmZefXQlWdJQy34zFkP1FwKUdFF/JcAAyOj/fDY8ohQdhMTJn2PmY12ia0AIY57KMS2bi
dp/vs2xoHsIhW/60VZq9uoMUV87BeuFR98Q3ntjwxy2D/hs5x3xYgEftFLuiH96z7qMY6JEKhb3S
G5YlPQEN/+xhm25ZDlgXH+43dcYwqMeKq/y9KtzhRtBUgeLT4MAqaveKmmdZS5mKg2PkJged+Na2
ql5IF1XTxsesRBo539xawtckUpJcyGsYqvE0+Q6aaPLoeUQD7wUmrHfD56e7le3XjY4EsUfMVgQv
HSh6/ABhWF7zuMRXWXdsSwJG1S9QEsAHK6aWtCTWXeildceugbTa3tySx5GchI9MEuGIEV+sysjX
Ez1Aup873RsPdcqRNc6OuW3yxr+YaaHU1umS4sNw4uIcoxR+qlrlP+qMlAPWInSOsOUr8eKFSz+t
oBShNJYQW0w65shWfvJsxiqIBqtzjuAR+tcY4c0J3wswsLYcPhgfE/QjFUIWGynmpm41A1dsKc92
BkAjCNDiatVxwJF4sWun6jmwhqsFuOykpsyOdBAvJ983q3e5uNh2hubu3WE02OeWT44DLSWNaIFa
rZZ/VE7u0XqYg/uynviUznT7SOgs3zY1IqyCSc9L6TopCRnusok9MB7aiN2rGAzCwNAGn+aMP3om
7XILdwwvRu/H68VP6fsWtKoVgyRDvyQUyScpDKycvW29OuEdGc+A7REocXxWxKM9z61bEXGNyQm8
6JhdHFew0+0RCUVOUHv3XZMDC3dJzC8bJdK16mIkMiKYd3gJ3adcOIr5SWZ+5f00nh2n4oablXkN
iEVZ951RXe1wqB/bTufvdp4M254Qw3NYV9l1onA4sqdnzmx1pbGy6cbW3KN9lARmFtH8B1ENSPYa
Tr7eEKSYvLRUTu9SMrOebS8+j4mct3nrBb9l5uafDtLiv1PNaitBa7P2FmKTrNiptmGJtWhVJpUH
/bD3v7yu5Nl3CrIk2jkLsfWBmtwHuZ++ZkkFg7SLmQQbwHRvs9vXcI5c+8AMOP40w7x8SmxIvLLL
s4+F5MNNDeX/O2ntBvWCM5xyYyKcpb7rqZwlmRkmj+ZKGYwOzYwPbrhG/lOhSn1xg1KdRym649xA
/crqhSvezuNHQyOuWaAEbbBrQIceCECjtRv+kqWSnyZH5T/TWCaRLsCAoDl3Q0AsKuNo7yGBR4Az
aaYVp8p31dku/w9LIP8PmRHKhBQXUYbZb5cVN6o7ve8n979MrOYH7Xl/KlRekCfnez0KPt4/btO7
DRpsd/onaJt7nsTC3dUHzZahHCHBjIrWnKqsonkpLz3ulnU9oF4sPG0fJswoX5Tq6V/s/N2rhcg1
3RlV6B7NIPFnopzYLdytRyG6vSp5SSCkUzgJI9zDxnE2s8/faOPSZxU46R0NeHPBe59tdAdzcuMr
D/+M5ze0O+7BmIvO4tJahohGw38Wbc7WDkdZYk/iTw/w/k0Kb9hrJex14mXpi8gaWnvduwwmMaiu
2iZFU0ZEEF+ocvSj3/jer3baudvUPLI70hsmuoL4yCFvsSW34muGsPGfEZDTkw2CUAsLKEBwD07i
gQZPPMzrKhjT38ytnb3djMHWQubM2iUkLCNPJIkePVzAHlXVseWtpLpRFQEi98aJScl8dLt2/IlD
K35NUrd2GcaymNN+0P52zuJvXbJBtpYmpcM1Z3FbSs3ww7qPfTvdXf9nV6mYE8cKd06SlFHuevOZ
EA/rzKbK+ja91vwcK3fej42erouy8neZTPqjGQp8Ip2JPuOsLSUP0zzn0TRkOvLCysYp4IQbv0V8
jIeGlOeWMBMk7k3kck9m666W9rdNEXWusTkccgZKyep/pMqHXWOmyV7FpMtV0h7+5QtCGwTMHJVV
4yCakwaqEjEpsjlA0RsqXiLV6nrNzMTY1WnSH/6PuvPYlRzJtuwPFROkGeWw3Z2u/Wo9Ia4KamWk
UX19L6/qRlU18AY1eMDrUSYyIxA3XNCOnb332h1+7E3T0amCtfxXoeTfuEGFL3MsRyQcXbnMfbCY
kFLtsnjSaJ9FmKNAEAesUIXL3m4Qe5F6cGwyFp1NRxf7OafPV43XmzKEz2MRz9U+62ksy1SM4OJ7
U/q6eJCVVnwOUamYj+4ZKS5+n+ovNzGdR6ef8Zh2eUM0wqbUsKH/cDNJLIuZbPW5bHHV+/jFNmBL
kV2ounssJ+PNLRgge1WIoxeYyRFSY/c8LclENKO072MyQcdKwXTwzH7aZtmc3P9N9gO3bttL991i
UfPcGsG2AYaxBZiRrtIGM29mPXNCocD31zxDj+kAJpOzcJkw2v47jiluoluEWIRsymUG7szHzfOE
+uD5UIXcTJZt3cxyo+dSNKu/AWfHoGOO0M8ZbHZZkuDk6LjN/q2HCewnskj2E366uyzCOmy4cx5a
dkYFDTePnSYU9A8AzH8DGeC2+a0ee/X7218+m/8Xw/I/EBAgPGAj/zUg4PFXfaWf/xpy/vtv+EfI
Wci/4NSBWyexDGRNXKPM/wg5Wz51IkTyA6IFgctZ/s+Ms/sX2FfBXML/gMzq/ZOmYguoQRbIMos/
I0Bc+c+oQcBy/y1zDEX8mpgGWAC7Bb4Gm7F/jzkTEKXKPVbgF1U2HNMkN8KBTNvR8OL6U9aWfhVq
LFZzhgu+n+nFCiiBorpJ3fpdFJ1TirS/orZZUPpS/1Akc/KaXD+pDhGT85JlHICe9Lw3K6u7XVMQ
zjg5HnXDgeiLMxp0+mdEgL2HXuMcgqU3blhTqgejG9sbgqUYu9JR35mWjWjk6ualWwj/0RjIg8/R
zkYwWYdcBqgUDYTxnPUtsZrejA+9NaMNjHxxr0vNFrvNbD/aqll24Nmzr9rz9cpL0vEgJRHfiUDu
PSaoha5c19nTRy3OC7npsO6Wcuu4SX6uu/EiHPMuRumPJ++hsKIUgdlCUJaQXALc4+DKNS+DjD45
W+kyqa1rEoMWy3Sm174RPxGVD9WIJyMt9LopvCOp5fbq5WE7tZBwcpOjkMWtGz+Pc/0AzUntk9gZ
7/R87R0IxjigIGUcXys1zOeq8mN+et3/+ni/CBIW5d5C8V4xelP1PV+5+1liPtq0FXMK20/kccd3
hHS5xiVp7EYr3oyJvMkEjcwL68/7qKwFhAe/eR4rcyZHpV262THpxywdWCU2MZZSsxiPSTu6a6ph
9Usvaach7VhMxHPa4DbQybduy9DK0G9LH1GhiEq5NnwEtcrro28KM5Nd2cr+HjN7sKqK2MA5pAea
COxbxnYbZ3CPCaQHR0pfU8IVmvnRQVqxDxXLGs79zUgz4k2rp5e4cckUEfCMc/3lSYoBcw4HzoqL
GYnm6M+U7vX0NWylnaEzOcupH6ZTy+LBKEmaNuorEUQaY01iqSqH50H4oNi6mFmY5RUPyL5t+CE6
62pYrigx9gia+a2nX4h85ycr8ccTcaf0urNd2KOVbKjnUm5puio3MVUuWYrM2v4IikmwzQG7kSKe
Dl575DTip8YaGrYTRmjljhufTD+BpCg6MouHU4XEqYKRZAMpoo3b+Ts/wwDcsLD4tljnbeuWkWHV
JR7uH8vSd/Nor2w33rk+WNfZm3epOdPrCMh5nTkUcCojNFlhFQlXqV4g3hAB02097VuRtkcxBL9K
WQdAOxS1Zf3JcvBpsby02It40yWh65za3ng7COxcw5idBoGbZdEOXzhc/OGId1di5jzSIZoAdTS3
jrI6MguVPKSNlDdd3dx0g2/fT0bRM8CSujfUszfQbEXkB8MiXctFT+pvZvjhNbeXEC/c59So/Ny5
afagCBPSJyLNjWdTxmlPKWQzt3Ax7M5E12yWjVcT5CdkE7KYiQ+ohG0X+j7J7z6Kb4nsTaTik3dR
lCZVp9b4ovFUb3Xd6kctnEvvG7xWCabupqIveyT/K/9kZXpQtC1d3HiyX/JqEZjQb/uOojl/vkYY
fTuBUjR+V/ShU8JkyhdExXajlZ+egpYKQxQprCfGW9Cm5rZS+bIxVfIU0Tvq9mm9q+ZyT9kpDkK/
Tj3iUGnzYs8UPCKsfRdJds+Aqe+AKKC+2xdDWod07l9qD7dMyh6HnUHzGCXpD5iGTywoNw7AgxsP
cwaoiKKAsRDtkyLNEPcpFUVhVgejyIeX1ijLi0BaZNtjAINf0Kmjqci/uVCqMxcuqlSnYvlD01F+
pUONYV248SlPvW6nc4CaqBMmFucqo2LQoi6URUqx7TJQBFlS8H1qEfZsiux3avZxtY3sdKYk4GkY
RMlmxByzp3Kbju0uT0K3rG+WkZW+6w4UAtsUzTIf+6eZAPIpwCjxMDMIIXPa+M+9pLduBrdUt12U
Hu04v49E21wT2kHK710uBTfWKPDxl1WWm/y4Ru7ugTayTnLS+cZTnfoN8tL5nXjbjvkS3FtDZq99
f5y+qBn1P+cGXoVyohN/ETg4Be18cRsffI6icGgd66D8uHgsvfSn768wx7plA9hb1Qt96sNDQ374
BbAWe1AqhRPY9yv6g2hWrAcrRfoN4A5ki/tmTBhqq+C6Sp4+Zq96jkomSsQ2A2N6gku5zb9HSBer
Lu1LgnYetceo5Anf7VZ8IheQlNGG6F6otbrmyawIET+VsdzCK7vWfzJX48t2scB1mBl9vDWGjVFg
Mt4lgKwz40fub/Km8p5s0/DZx1eNfvcMaueDxanuekMPkBLy+nzNamw6O6OdUKQlgWoZD+oss+4a
9YiUeG4qDqkhFTwG0lIPX5rMkM8cP0R7WjibF3ZwzhN2zr5Z5w1bC8jklRvsWcYYn61O9cMghHo0
JIUtdBB2j4wiGEHHysVfhNm3K+NoFXF5wObDQ6sOnOnWdbzlMkCHPSZ50ewcgqXPtW291MCE2K7i
ZQ5wVxzTRU2fvB5YlRa3rX8xa5CRmxP9J+YXEUlPO/nszVN8ZXYInpBDfK0OVfIOn2RNgBPwSTU8
gDYIW98hihPgFSNX85hlA+gt86ZV0YORe5zEbJawQkIDCYpnl07WP6ka3S1Fwfuum3eF8+P7GHNI
q/f2sMnT5csU24FANZrXVVfLg2i+TYs6Ovu5hkKbjQfbGj79wcBSW/KgIHONPfw6Lp5krYO7MoYh
upoWNk5+4pE81PVnO0R0ssa6uX58L06rdwH3+WxMr3GynsaCJXaebYtNI2OEvJgFj2OTYCXWXOK0
QpL2Q667HzLLfSYlx+wWY6F6zOioC/3MDu6oZek+U6Wddao5Zrhwt6FeaKcrs8w/QO2o+Qgy/cV9
o7Y9G/Nf1+u+yKctz0WrR16cUu0aU9s/zrWOjNmr4wRVNAYrhrSutU5OvRSPYPO8LVQotVGTuxvr
Re8w9XyhEbwEstcbBQnnhtpnsClZy1O9jqb3Ikr3JrKy4HvpGPTP+/VORGjrUDVYhwrbBMaASreq
2FmdOISq3yHDFlQuo+J/Yxs2oxSxOSuy+Kft8k+PZqlbQf4raybnLPFVPTgNTntIX8kdbCTxjkdh
IO051M8xjtzbkZDJ3i3IdHRXE18zTvaOJWb2PVRBFA4drbNLLiUyYUFWmy4+/48sC26HwmndnWgY
Z+s63jg2edQrksfF7xkfzVzX7OF3zkj3nrDdPZ2o3ICNpLiLa5Ucl1ooatx78lhdBrWD62wZpgvh
Ie/qBcFWpkOHE/YA0OFeE4l4dWQS3IzLFZXhXFPz6WDVzx774Xpdlx2XUjataJRZkkqSuRhuMuLC
TiI2RvYxzvleGn3oWeTWinPqLwh18USFbNwvXCsxt2UriouiQ1YQxIVi3e2bMjl5qeyPCkbgibgy
H8/ZnfZ5MpcHpRp9oItdvLa+VcI9XApihKIOirUDKcNclS3GYn9BXtDAf+Y1dyOyOIUTYZfqcCJQ
chcHoUgj66jsiT2lvdiUuHiDl/MttQ2GMzHDHfz75zyt5+ZDTakRNk6/i9Oqfht7OtNWy5yOJVwb
hmLThPLNFGUla15la4M4Ep3o/aUdUOfKNrl5JDIkCYpIJsYxwF5GEuwpoIR0ORieh9XbnKFJZ4Ej
903X9uMK8wTFBURgXkfV4tnHP1CidajZAfKkTZrvcyH4g7BcrZaskNamGE1K6UvTf7H67krEqKkx
xyqCOBnTRdsHcf4wZRKmhx8RpaoWStpnm03K7OLlZzgQiKZEnJo5bZGb63x+KkYPqUhmLH+HJt7C
KIrDrldswAv2vtRvp1vJivZTXBvvibfk9R/M+MtnXhOD6mN33E51+zQg6pIWDhT244pBw+6Z5kRm
YVGJWolSvXeW2T2XDmfS3+V7W2HwzVC2nwTXAB5MXOo4QADGSX4A4hn2B6+OPrRJ7mJGKNx1DcRy
26DqnqNOvzc03GwKvzdy1n+ps3esYTnoMuKRVxHMup11KvYT9Y2sTSCv9Aqu3FXPPFoczse2J25e
GKVJi11tnEYDc5VB4G+rO988RZx8YRkpeaiypN1njm2ESdZWBjFnXb51c+McssZfNpoqVk4Qa2aD
BKaI/8SBaiouLTs2hdarOwL733BhfTDb4Kvk87sSM3nCYcTa0WNTYOcCuEpwTy7jlmtRMkEaYus1
Y6CI5RpLvgHD2jBOg8se7XFJ5AN8oKOPFBZCy73jwkDU9kdCOxBZtxs0AduUwDxNu2yXzPGh5sZH
zfMYHIOEck1sQOmBz0e+7vuxf+MHfY+Gyllnff1qjGzMckhNn25u/45ZchqqlHJ3mDBWuWyhJlym
FmpVFtEV3XnJH1JXfCfxEaxtLbgwBIND5L18nfzGO2MSfwk6Q4TQRuB8ltFlSfIB2JIub5S0K55A
BS3DM1IMbunEuSCQXfsonE3mGeYzfiyuXFwqYCyB0TQnlNqZ6ZLMWYNCaa+6JZNnW1e7tLKqE1V5
IF5yyn4r5xFLm7FFl1x2reW8D1Hiv/EgzPdjmn9UJrn9deBkib3OUst4MSvs/42onR1vfY1loXP2
fZQ/4Ute4NZkKeNFgKifc6FfCSakh/rqHiGrAvxmNYKhoHYcPkXYmhRix2YdbazIZe+Wtm24BNMj
wu/3TB/6JjF6+yruakgtTXTXeuzy89Z7kXBRMK86UXawg0x/ZTiM1ig7DtXnrQxlM23jIMMYLCbj
xvOG4EEEA7ciFfkXKu1Wvu4vaQ5/1GFrc6Kz0sW4rN2ti8nBccjOkPRCkqLZfi27+RKB51kFDgNm
298EmFIy7eOLmOnBKQvSkIY4ybQVm9xtg83st88k2h8Vsvka9xm5Mat7x6827rlU8nl1eDtaNMVV
O7jDvr32BlQZB9IY38CERb1z5uUWasfHYoM7oADQ2/cDF1AuL+Zalx2Tc4oNH5PGxH3Zw9zeCj/d
URGUkCFQDWZGU4QZBUCpa20aMFhrts0+Awh/+tBZn2kPzc2cBd7NFglqBEGxSDa6A5bpgL1SyLsn
mYgLwrdD2Yf+dW9PtPze0tVja7WHtuFDZjhzsJEZ1KPWthoyprRjIMzBwXnMxZchxmFnm868pdM1
/ZpitkSsuY7F4H146Hs943prWcVuVBzGdW49clZ0txrH57H0CGKZleCONdqnKBL4bKNqL1yazR07
2g6qv2urIJx7wHdjMJOaQoKKMBUoy+KBE1fVIWHft257Bze4WTj3yoV0XETRvA2w40MZ6F7HwNG3
HZWhqyr13wJEUqxR2S5n7Q6UKCIoocDaEmRdz1SXrmTZPY+4n6TKznWpflCVPXoJSZXG/L1285Qu
Rwg4bxIv533ZeU894LMVGHHm2DHod7RnDzcF+4L14lDCbrfdgSu6wpFez5sI6Xdd2LGLHEz3qZn1
c6hLcR8oCCmZY1hfXN++XM/PGeZLcWgKSTafcGDeQsml2XRtM0aHJVTQdRwTcpWDOa3SlkBJMlFk
b3A8rwYILZbLv9SJmZ5EGd/mDfbuIMYoo0qWf4ScNhmtL5emKEEYyux5iuSN2cXm3lfa5pvHiicY
FFd6d542C6HT79TMiUdThOl8UlkWrPOkemzE9NlLFy2iDNQKQh6vUbzkrO4neE4ZWwzVq0Prorg3
Fbi6zjIehNseYyL2Vw4wZCQgvDGxs52Zgw6EsrFR89TuXVyFaJ/mu8XBc0s86WIyWAfwprIeT2Nu
5qexql61AklkuGa6xXmWni2fughbhyNPlBsRYX6+fk6qvZz4lCdlFOzm3r9n8DBD90ogGMCllRaS
LN/04zRLHiM1F0zNF5SIJnZEhrJff06+JWXDK0Tdkgizr1Y8orA+QNIiuCj3rc+Xk3kKLV1XhGSD
/sEZFKKtRteOnP6h7CeAi8WbFBmgGlFSQJuQyFbW2cT+Citlp3DN/vGBP9lptMub5V2NjBMphmd/
KW2JEt4DB0xSPIGu/QbuMf4IgisYjuCrFMW5GZJvj0NxpUE6McZl1ptV8sIPLAtcAHGLNQz3NZKr
6AkENvDsVQ6duZ/kjvD3uknIHsdeVT3ZkPZ2kz2durjzOTjmkai5/Gxz91hG/dmKPryBz5Wc0t+i
rCm8vn4CrwFRH/6RpRpmdAfL1MnRhGqxfOYnGEz308DbFYwqjLqE0aksgS+D6aQuiaM2z2KunFUo
om3qlk+pGxysHFGyLrj3FUXWNKupn6+tzMEsn91E/qHLwzons2Wv2sSRWyNx6dHRtXH2uw+zHTBW
9HjeMrlBcvyB4DJsmw6jpeYuGIolK8kxN0FChrb64pzNmOhzEo9S7fNqep8QxzZJP1Ub1f4qW4SW
O92whCYUUXzrbnoTaI+r3iVH65YJgBcVZ5d0TJaz1QrnaYl5uBu2zafFfjV09lmLgQzccNEl+NG2
ib/zulwwipkTjPFu2mgCcFv234wtCNXecLaAr4+aw2QirY4QTCVQ494A27yQkQ+RxRdePWK1AXlP
fKmu+Z6iNfgThBBNnnQv53I9Gb8d4B8+/+10B2Q5HC21E/mfeSFh+k5yjLx/zsWqqDalzDGDQQZu
CgbIvsru3KUrNjqHre32mJjp+37tssIgZoKjxF/OWJCtJ9Owl1UljeIn0YTDykqaR0+oBS8s+Ceo
jTXhMrijCzrokXE0Oo98sygCf/Sy6KY3XHpARJteCg/puOmmZ6zTOAeTUxLHPPu1QcJrMq6+t+hN
0J2tAfSE9WIkJzvPigsv/7QFALSPtM0PWifVkwpwGPBS6TdtvDmgI8U8harwQNHJcli7ZZQBS7DU
o11el2m+OMbWcsj5JiK8Z9+ukYZRHp9MJXC1Dj9VVN/YFh9Krkc/ATqMqDGvFoV5Iv+3g8XIK0Z/
LaoiCw43NAjTrqjGARSZXL1ygMGitJAUOpo7PUXWKZkcDeqrsV9nBqVV64MUsa/KZpcg81I7voCK
q/09Hc/NlutUwaDddPdiyIxDimLQruwChNTk9hzdvv3bARWY2a5Y0/QtPX4cIs7Te86XnQtItl7G
xzl29m7KhxBea0E0JT9Q8Rj2nLgOkbLUe29yIlGEHzEf6GM8JvNlQSnaNoMVDuDnSKyuzZmNCmtx
zADc70p9pz1JxVn2qHS2bFQVlx9dn56yyGD3NT7o3mk3Mho5lVF/K6amFFfKSql2IEXjecdpQLao
fMW6P/W+p8J21/DbVrPZGaDpWgfCKicVSzB1sq/4slGTSKhZILQeX4SgtU8ti1nJqZfW9cr0SPdw
Mla1vVZONTorF3ScXunBq63r+q+5TItSp9wkry6XkYfKwHYOYGt3YUH6p24qBRmRZMrKYvIL0fC7
2x7HdAhnySCYyTEpuXHtZ79XG4a1JxyMct8bZbs3DCCCq8Zi7rEtf9xMCWiUaxTq0rUDPBadBXyv
K9rcUTUi2J5W5j17E+c0rkhMfYxTh8HL3BJ0loulvMRRf8GVzIOJMygOzbb3dxm+ldCCT7Xhjwvu
MnbvX4bZAggb/M5Ym3XZABQa2fEvtflp1/psAOWNwDEcyDsmr8LpBdglHvPD1OrtYLfZQUwgEyNo
l+FsDY8w6aJf3tw2HCoYRqA9hphEaWa+GkVn/hBkdZrVNYL3W7dJym2SjZivNY0OvJAY/GzzTJmD
+anSxd25VT++1d40veTsntdFjZOoz5vimLgs99t07bAOTeW7oCb0wkrI2WWKQVPzILwlCfdcUq91
nnCU3Cfcbr4Gs2vVKuCesHEIimxmLZOXPqudfJUTYLyp2jK/FH2fA3jr2jVZspQUgm7etLfAfzBK
TO7pSPG7D4tRdpG4VJOijmCpPuHV3dkp+kFiskvqHBI0SZd5N3wg9JY0d9rwhpn1I2Nfc8KQ5LwL
mLwDI308vkxBlh3x01nsmSJw6o2GxZcHo3mEumCfII0sjxNu8bNbgC8iIod3pp9EfOsVzMNFHbu7
vvB9bLXKfx3tSf0MTgdON8KKVEfuHJIcWEgdZ/bKkppjcVxwqZeAXHIfqLNourdKOPM5cMz6VKdL
9KMEqxN2QBVsIvaIyuZTXVY/o8ci2049uWmW7rk3LJPHjREvPzqt8aSmWJ1ZlcpTPb0QsDM+vQlU
g0veZi9KQATAj2JKtyY0uYoAEFbnDEZQACQsgjcwtwwXOWZlvjwtOVuyWGSDmYuY8VoR3ZGJGPem
sAgNxdpbw4egNx5e9HfDC3BcKqRXVgz9tDYWAIw+eNUHxQ0//JvNF1nB5a3Jag+wmYC3nqKlc9hr
LjEA2djfFLBBeMTY6u7vHoT/yI7x/5vRwsKd8F/7LP6XZh3170aL62/4h8/C8v6yKLClg4EolQ20
/f/aLIK/HFoETBwW4v/4Kf7ps7gW2rgOIHZaFF3gY//is3D/knjobFNa0hOmZ8r/hCUv3GuXw7/U
1ngUP5gYQFzLcfjz+MfVh/EvOPksTqkEX6bsGuOPjlhYubTO4TR6bxFsmK1EFA5UtzPlTjbEsSab
Uvnpw0sBqA6CpRg5veQJNhSHiG0k+fOIom20RIGAzozJ0ywSXGoJnBNZk5CW8dpKHRfPcUMwgKxA
mj51s7Q3GCkOgzWEiuSJWyfk7Fnt+CShNB25In/rO6c+y+BLKX2c+SZWyXWSn2hvsjtQ2bhxMy4N
8dQcJ3fAWCd4EFVi7XT+PQTjdcWgaIGK5kpUGN4BQES2LszlNhkpsCFLxUae+BLCIiqWERrqMhoc
qYux4TF9NIv5fbI4ejKVs9FptkARsK2VBEOiN3YJe5FThTZB3k/Bman4o64gwYxHq/no+wBzrf/m
5qHNNKjlu65+muvxiwHe0GID8UXuvYAVb8dw07ndUWnzuS3KHWvcZ53b33ACiEQGyEjLUcz+Jg3y
YOvn/ZmzY4V5s14bcjoFubHn2rC2rWCr7Tw+jgyKmD6SvT0+yCk6AqyfXgDjrUEieMGt16K7G0xQ
urSgik63EKYkGNpSQzYiioa79Z5YwlYl5t6Q3o74xdmcPhII6/cFJqGXuvHbJ4vQPJ6G+qVHuTdU
/1EGdWiO/qvFXaowW06h5tjnXJLVY5Z067LjPGd8R/5N+ngDup0VkwJ3WYvQC74W37jkHW6IYsJ4
gbDfLePRETZy4CwP7NE4ktv0RXHpw7CGkpmZCv0nQU6cH0c7a78WxJxfv3mNKN1zpvlT5XB5I/9O
Z8WdEijn7T0dUSDYFVlr9n7sLTe0J9TrsvEUJ3O5kGamNUDZTx77/BcC4c9zkXerqazKPVv6bNtm
LNwBohQrXVu7SVqQCyX57WHtVM8Y67gHkFcq7oXbnNwI5b4EZ0Rb5zrJAlZSrFawi3Q63ZeZc98E
0Utd85LCZs7zIyC4VZcXBH2v6lJ5AKy9cuNL4x4Yn9cS7dtM7P1kkNYw2BOI8tkXlEF5P+yn1nV9
yr3ytiuvwHFS6c6J4vHtjBQkkL+CoHsSSfCYFt9LfIrn7Fk0J37pxZU5BsrB3rjDx1J+Bd29a2dH
mejNVO806aoEHmCcn7CQrSZd8/MTBh4NciqRB3mindZ2gtLNf5flKkN3XCNk8yZXkNa6ddWmzy2x
arVkr3Ps3yCUbheYcpa7lnNgsW9u1753LCD1kge9QtKbp9aN78HZyKlgUwXyvHSsfdkRtouvrD4u
+A17UDw/jZz2Rmf8mVKwD46f3Vk5iYxW/xnT9KNUuFWgVb/V8eLBQDbDdpA3gaANQhsp5HCi1rBY
2/htaRr/fqRtipVW1W+A0IuwkiSO7YFIF6GH23IJYOg3g8HLb4yHUU1XCQbneBWoO/a1j0rWD7k/
XvJA7dDpqj85dewvhTeOeExj7tAienJkzq83Vrxh0MMf8jjdOl1yjM1uPyTGhcsgl/kFokD3AWKE
iFfpNpRSfVm4rYqoP6nZeIx6P8MF825zp8nY/5IjGBBJi06zHZgxgGmmZNsgCgDMJG4/o0mv4rry
1jW8OkwjI1m8MXOnN3DDNQbyotHDqy97nDNunPyM0TiRZyCORzfDzCpwyufQBKmylh42XSRJ8wPA
l3e2VIIJt/LrEHADohsG4V1X8TFtfeSPvIO/0LW3UMTZJeGio3oAB+tKtkR2/KfEUial3EbHObGY
3wOq0zqoCxukczuHCOhh274Kr33LPIKTUfSmyqOhAv+hTX8ars0xRMo1MsFq5kuW7Qe+HM20In1g
eLepebR7VjTBrpffbIz7mK9GwxOyPUHEP5Tx8OFmZcL4Hu2LWB7za7yEj2GDSWeRnykYIKTkEG8M
fFF2dGNBc5W5hjhzgciOeoFJwLOSnTkDOOzWwjPezQVrOewt7AB2vqPFAp+zx+1h9scHK/IBjKiz
4ErflNkDQvSjtKAbrk3SSKem9G+wCaMzQZ1L9MRyBTqHKqDEPKbizDim3Qgr1VGYFHz4974dv5cp
kuaVjpv6G92RoXhseb62wlwnZvxhZ91G5AOEr3wXE2kaA7xvpL+YaTt17uI3Ws0+jI4vNUhM5Bin
ANwKD2+wvDAoi03iqU1uxDft0O+w2F2cia4Obzq47TOQ5ze/mWfykfPJv4L1x1jOwDY8HNTRFX/g
AtsOeu8GQx79vGw3k+G6WelBgl/jHsaY33Nvbg72QjlFyRJz30zoTt4N9AJ09IDMcHJT2D43SN7l
OfixZ7WNUQJ8XzF7O1B+k4Jb9pCeJrZ8WiSruGHMkI63duoBV0hF7jstMtQwO3+vjfqJa/KXXYBG
UVcUHXvYMhPrkk+wsbAd7uvhUVfWNsn9H4G4uBGx/cPa6bUnrstfrz/afPNBy9JvspQK14SwjFNE
qAj5gI9KUOHv8oibFe+Ti1lpnhYZlsBr7bF4s+J5gq4CshVBYYKzDYSw5C9jDk/tlB3qIKBv0ki3
FrnTzFNvjiyfDCu6t9oFfnHfbJOWbe6QAjpt0J53No+qpF+2Fid8XiMoLhLW5IQ5aqclAF/ui5mL
89EdDl6JOz5pWq6s6TKtTMFkstT42q1TXVe3Gp3HojfGpJd3Bzr1RPvvit4EMGnDvgB+HtnjCVgY
00GtZXrgEBPcQqJtVni7pQShMqW3NekJbRq/g2TvTC1GMKf3Vtk+NpJMqgGMy50eDLCtk4zKdyo/
VsBuH/O2fzdBnpVyp+s/JFuP13hq/Blfa+zAA4+mZq827r222IGL4olwbkzGuuqSNJfB/4jE0Rxe
LL7RQPvWaRmOzdGZX4lboH7R0pJhEeIpa1WEnYaNEbxILk3++NmVfuioaSvym5TfOEBw5e3kvbM3
k+k8Xfs9yKrtRyvhuCg/suuA16OZvKoC8wN1MrVE68c75PjTvBfsvjFReSc8AWuPyJpp6MdspPYm
VWwWouwPBIlNovNTbI/ntKZyw1PwhJMDHZKnqSAu5sKpnqZ2k2r7W2lIfZNpM8nUezJbW1OymqCX
BKhstRZNummdikxZfe/mNCb401fVtPtxAYqqBko42LKJFGAG+j7tidMWs8uzzyav9+GGdReBPLUk
4l6nfzwTZyQhgKA2j10ijthc7gILTQD2LLvynngAHtI2pgQVHkSEdWElVQTtgq1lGrzYgzqkjE43
mKIbgq0RyQQQTgBDcGOCKcvDeCiJDANRwBdLoyDvRebX/rY3NZmyo3TY0E7YOAr5B5jXcz3yV7Ak
fQ0JWeyrQXnvzjh4i0zc1e3kr4by3sEM6/omy+aJ9wQA1inNjIeiCj6muQ8Xy7gVyrrt5/ww1j8O
CHDEANgviV0fC3PkHsCF2cke9fJc2ajA9HeIuiO/TxHE1ZPs1ageRXe0lHqBcL1Pg/nVScaX3BOX
IrXwAEXrEUdjVpunFocnXrILZpi9MASQ5EWfWIoISqzwRwwKsKLrQbAV9jZJIG+LXDQhxs5T65ph
Y2voAySwCJOsy1o/ZcDiATT+b+bOY8d5Zc2y71JzXgQ92UDVQN6kpEylzwmRlt4ETTDIp6+li+7J
GRRQswbO7PwuJTLM/vZee8VF52niIycKRBSdRSWbqztVWcEKQb0g1Ns/B7g8FhmIiDU2vG3mUOYg
SAI3TMq7lFvAOIhvjq7t+40HC5DeFGfSa+jjqYLKlFtQjvB0VCs2XResd+WgyPmQPmFEHn2K63c4
UbayMe1dIGx3j9FolfbRY+HNIHQ1MEfVtc1zO7esuAmlEP7FIJR9AauqF57ZiI2jqnIVomLNs8BA
0WwjU/F/AAB6VYj2WXD0Bx69hqLAcB7cvWFx1VO2BXaWpApkp/3c2s3OH9wnbRhnZqQhD3zAE9nU
Oti0xgjaV3gK9yD9EwHXvhoMS+AnxmsScB3IKj/6MDzkO4GgDX+mI+CfX6bMR78f846+B4b7cIlY
Dhx/DbrhgLHt6rc2bWEYgBNC/8uqqu5beJ5LVf2k+BuKFmXPcxoYlGluLLOy+jS9LLvHrtX9kBXv
dkFBiznj4OWI4WgBTnFejn5GqVVtdHe9D8/b6wjIk0KCY3vDqvZsZG1sMEoQxsFVDt6TApuuF9RL
ept2LjgXX1ufyupswp2D3KWOZaxGOYagZCjQ8RWeEM4/W4KALH5NtpwEMKkunAO+pA3Smok+e+ll
voc9/tCJ8FJy/KP0BKaz+vFnuRgd/NxAqaliMf+8gNjV7F0w6HLW5GWxkJGsktNjbxrc/uqb/2Ks
kosmQb+tHe64fc/XFs2YIBu37EhJ29YShRaAkeg+mtZ6G1vzajfWjuzkHdCJNVbri+bJxqP7J53g
nVj1bgz9vyqlPKHKf1uFx7OLPgM/RBP7DsKXeDRfbLN7bAsHFmmZHCLmg4bvfbpt94EV7N03KLGy
+ekNBw4zfKF1O3ufTcyrQBZ0ChOOzLrfd1azsmu5SNOfkkv8MfFqYBYR6XKlbEqyOqZMEwF4+ib5
eDlIZMP8Sro23tBPxKl9KlAVmrNhGLjo5weroYvILj4ac2B2KRSeQre/gBek6RVL8wpP6GkuuuQM
7tjG4R6Q5qs3Mx7OWYiXji2kK0hU366E5MASTVu7X80NC42nsdlnW4vO9jqOX4sqeayr4hy53bmx
8hWBC6Ba8w+AYABiDE8SWvGoVEhWsme71h6HNrKG+JlXosi23MqvRaOQhRn+4rj/tH3vQCmruvOD
+C/lmAMR41hIdV/BOQ97hGO+WS79fsz7WL0FRAUhmhCU9gHKympdtcFbm4G3swWFKTTC3MojmIzi
P87MDwr27tMkwl/lMddnI2H6vC6CrFj7zu2yGq8KqKmFE27bjuS4Ng+VaR/FiGuiGJ5d0txUqVGW
pP2NCsxVbo6rFHQMzryly1FyEbJS5d60axnx+jH60GBbr3MG4jelktAxO67ZOPfgAieDx1HK/7Tt
kl89HJBgnxma7gcbSUNHBraTAQv1hEGQuf5yUpF5bzf2uWem3dvGS1pzi68NarkoxAowh3Ns3cVd
M9xhK0g4iuq9KqaOW2vW96+ciAZI29a3w17XG/PKHDn6BWjcS+y67llNI8wCu9HmPrGn9Dz6t8MJ
9B8PM10T6AcfwyVZFyg2D1nHHBo149GWzc3XaE9vdLIdRoa3ow5NF8oXU+CBAg3puetQ/wBDXOVl
/5SkGm60/VtXTs+KSTopthsi3q7TTs8AMMYcQapEaKL8hCPGMEFMZQO+TaQySZ+y0YmrjKoj/+x+
mYnusZr4BmdeknU/4jLStr4ocq+q6pbAuW5hoOZS8M0bYbkca3nC/UAHgFdvRY+POLhRLClp4jMH
NBiMckkKZZ0UyUvk0ouGt3kxjK57B242OSsGKkuTK7KdTW+A9vdtM8EEdzpq0ZrROWD8vLZDnt4N
kyb2k1abkUbMLaP+w2yzKefa1wu3yvIn2WJqKCd8K+ZIkNJo8kCvkIIWaam/y7rDaNr0jHamjX9T
KSrf4SayG3t/FSm1MUsgwMBec7lONY99r2KPsog4fw0shL2MuwDr9fsAzYJADeeX3iu3LW09C1j1
03lwGa1OZTp9GoWI/6Ap0It5hq1H/VT8bUMq2sYNzs8hd8HjEORRiCIHUj6L3PCIpby4JvdobNpx
Q442GNzHwU+WqPa73Pe8rbL3nXb+7BTtg4q5demmD7quNnbG/CKKuZCFcmZu3bxC+9iXRnsFWg1o
VCbXTtA+HkfuX5+029sZxaYPI2KalB2ZU6xqiiAct9uabfFEMQ1J0aVJC03oDNewwgZCHOrkD+OP
NQL6tSRQnDY/pj5gZWuOrpkjT9Iyt0IjTZGNKXaq59EHtMMhoUivbSlOpR/qjcBUuTCknb4W0TtB
jDurv4blVVJSVc/tPoq8+IIw5QE1XuTFtsk07lMG4B9zN92ACMw0lMhWEFTOTqdPafTV2I/T4JhL
RUlla79NtwTQm4Ush6Snwcnh9T2n2ljeQBJGT3DGqKI1HiHFUYTiuEEdiDjSoYQC4tvmwa/Z/QoC
9JrqH5zq3N9S990QJU7OHISMxwEdlX4R5ME1bVwKAr0PRi3Mu7xwTTtXCrWz9BFW5DFzn7rYXwGu
3/RssQNaAjxl5lHmISBFF6cIQJ3IdrGYyHrhOipHVATLYfA/7qbwxlNTODPhzGko2As3wjxnMLxN
2GwaQ8lF1b9T5tYhSuMzChprTZhmNdHTOBE09oBlOf7McjRTfrMSsR7fYCX9kZn8u71Vnmpwgsmt
0Yq3vmABVtV8bSp+XhviHW6MCky1f+h8auUSOCxE6DK1VeFrzrOjI/FAfuEjx4e2VCpaW02xx9rG
C90/1relwniCyrOqZ8avfPCZ7k+KxjMpbotzuK30tzaLD6ADqzl68xAlBgqjpuA344ZjIH7mVEBi
eYQaI7aePxxy3W8SaJ7DOrceE/1rlZ9F8EZujBIzACVAulvq9QZr6eXvXfqMoiHKdNsgtQtnXqEp
nDsIKF3HlYEyLyc0NjkRJBaM7ljGfw0mnhxuQxth048FA9dwEU1Tu0iIalauzYHNXdL1S9lVFuB/
efW9fMMllw/QiQ+wDRMLd25R7g3IriYKcu4Nu5aCptRgku569271GNifxYBpE/oMfpAr1dEMFYg4
Dpa6uQLyS5fmx4g7G3ElGxMM5Y84B4ly3bjLwwMMzK/SiX9wNMQLCmjuqape0dHx4KrgMLPiSWbQ
BehBmiqTCm6h9dqYtw62V6nOFVOQaHwxwa038Z9mliAp0rNeq/Ey9sBayhd4P3y4HX7vmeY9YxCH
0akI2l1zxShCd8yaNcntHBBrqu4E1ABNCkDZb+ncE50bnwrrA0I/Ti3/qjqHQTqcUp3gPqXK7N1J
g13VYLoHrIWDE9MS5+c7Whi3qSyOdc8weqhhKgAHN4wdDdgLs9bcEkEFRFhWo6NlQ1fTxta2oHa4
8XoG/oAbnU0/WN4YIYm/BAbDJngdnadqwDZjWeWJCELcfwzWYULs7fcGLgG/hUVL/ZESB2Y8gGi4
RwHwKpvTLPjoECeTQx7suxSXfHygMYLtHfveijq8qnop5kvhkbUVHwZbeHbX1AcdYyPk/JDoJ/rB
TmO6LgQtaHgHeQbDhsKSnJmulBDncuyVWHWNepfOP8C3VmGmHwoGw1K/Bg6oOkJX9BqDeAaKf5Od
57PpcoUcCWtW8b0VWuvCpB3W3iVOem7lySVDVtS5XmYOxySUtTRQK8cFLirdC527YfTK8r+A54q7
4ehWRxcjD4dPY1f3SEUbO6XppPnV1YvdvVrROrXY/xofZDq/1KxPUYocYhU7UFobY86TBYhYDIDr
nhqOpcJ7KLFrBUBQoY6Da19CJWG4c24tntt4K8Px3c4emDVPFWK5T/ITuGpVbQOQC8jDvc3CkrJG
WRsn5MAkugDsDfyRFrI5ZwemFMw+ghsuzz8aFgWfcVky/3PKkyoyYrlB8xc1IyWIGL0gPXJAHKFI
z3uLNkzGBKsObGnCN1jImkxmKfx1AEV2R7AK3+McUd8IugZaP8OahJ2HwkApAgqlpo67GR4/E70W
zko39/WuMppLn0Sfo1d/2IRu5354dZ1AvmaqqA7wmDgRmnlzmsL2PddvuIsIc3TdNxUEd205L21y
qBSBkUhq1kGy6mFvQIwAZrS46ePhNG1b32AthrE2XSLBDz19iOKaYklzcNGRgU2fHUdcJt+5m+SN
uN5ttQXJaWJke1N8n3LmEJKp/brEdFRSKlk2/MrpEypDGb5M5ovMzjYNCbcK7JmebYzjoHCKDUiP
0lb3Zvc92jif6nZvBZ+wp64ZIqyV3keiZyjTrv152sZuv+acMOb1Pin2EDQTzGLjEZc7Ive5LW2O
3/2MSxp8vCvQoAiWPM50xyyN3n4P3XEF8zlQzV3jwZ+Dg7OQ5FF9GbCalIRx5hNFxD9V/OWgHa8G
ZMrQwtgKTz/dSL86IxfYSFGNXuYO4FLBP7LDe45/YVe6XX6hoyR/9+bI2+STdc/rBTmRMcl6TrYB
gkRovHPN5o3yGQKR2sgpf761d9qF/RCXCdgnL/2NOsnVzDph95wPFACs+zzewXGGjaWrXRzgi8ky
HmZpIk6jhq6Myd8p3wiZK+cMeFvjqzbCczUzxjUEWOs8DI5B2qsnNTufnuAlr0J9NRGHdNj+Db3c
T9i5FlMe90y9EPxD1MllS0jI0PohDDPx2VOABrJjCA5ey40Svqx0Pyfm7ECATY1ShMISkzbd02d8
6gZbgpqJwR5GsUYSTOQDnc/XeeDyMbjJc2jF9hIhEvZT1Ajeqi6mv8C0H0pzQ/KectL0MiaSZ8sY
R2DZ9meYzKRCk3jixqmdi2RJWgT9NIJhdJiixyKNyPsHIY9QOAMIjvttMNKtDmfLdNfeFOdwAKnh
dcp21/j6NdZ8GxInztppX8cx2BmJ+xnaLugfuEG2Y73EYuYGZm068h65NV88JfcMiDeAbjZtl+wb
S9z1IZ0KCR7BzICzaWl9yGaxaIYwwdPUilUxQ58PeZLuMVUfzTpWVHBUcbwHDVVsRANreqGyoniF
U+NkpLP8dtt1BOdWwsp8+FqQAA1WlfgpJTZiLXzMtAy0Ev7eVTZl29Er1h0smoNhu96aIQ65MYef
qWPogERL3wy+ryB1N1HU1NtOEM2DInitTeajIZTtSxNTgGZXWb+m68h69rvmlI8ldL0RvvjsE/kz
G642qqHjuqxRKuZE9I8S0WWNoG/ej5QZx3BB8Q/Zc8GoeoB3h2XCotpAKsmI3DGFCU2Yq7FwkBxK
23ykP/h7CAYzP1eUEIbLIq7t9xHGw5+6abygI+AqjQhNBab0vxkX+iKEBPzLO4jZKLKHC6R4eqXz
FnGF2mMyrIY8gRYFkwMinlvVbPBHMIxx1IL5BJ7QALWimbpFkRTWfev5L4pGAqJm0S7DubFJhsp+
Z+LOXLpuhstgzST6BOHCrhrNlWhEsXHnNHyLyeIhSvTjRxBYv0klHUpfvdG9k91of7YxM+8Yu8Mv
h1jsw5PkZC8of0tGYxdSXYPBfpYIbV4CfpNXfzcK6sk8A82J+DnfRc/aqN1DJdvfXpnNxQ0TLo5M
I9lyKZ9qzBmpH/a7w9FuFPvE4GgmunEA1krfNPlJSdts14V/ItV2vSC2pbZW0W5QPai/ggE7rRIu
NNsmMZB96ejqfBIOQcs1mC4RvM+EAYc+aq6w2zvmJ8TlcKJ99FFVbkQ5F79hBuRn1aETMYlVDb0R
ZVplD91A+sS4ud9N5kd8ySGXOxXgEKtJ2IVytN7NarAutCZb7z33mn2Tu+TqSVdurda1znQXxhxy
KGRf1mwwFtkT08QoLm+9q2PE+LOg04/32qzvsgxcnkt1+LaROr2R3lq+t5Z5SpQ3lMWKE8Qkg0Gi
doKfxlXlmoG2ACOAueUi6ir8KlrD3JIg99eqad1T5LtiQxbROCBQc45iP710uORefaXpcG4t774z
p27jFYo4hNe4cBNaOzwHue2vVNNjhLG5VUC2RpDQcpTcKDz1VcDNa8EIGVxbokIsW7utxKHtAvZP
KzavNIaSbyCsWNMJwDSXC9i0qlOjRpjLe+Z80OROOEIg0BKNiO8H9N8190x1D56Mnw8OA0Np0x83
WDSTk2vekPp2nqJOkU5A7e+3OUlFgnyNeA0iSAoQ9lO9gywVfICGpOZM5OUsV+xiZDRyXD++b/yI
qNSoDFP0U+KFX5QVMyfXNs11ipeqQqGgYySMEU1IPg+rPvMDvhaoNGbn3utIluyalYmxuslJ2/se
PQRN7ZuvThHZ9+g7hEY6rynMs5fnwy08F5VcERpzmeMhWRtGkJm8s1Z9h7SB/J25Co6FuwoswvX2
lJHlaOJpqyPQGqIlFlOPOIZi3/N3Qd32kOh1+tBwxZCWX54zzpJ4PkZS5k1L8C8CU3Zq6vReh820
TXKAqlUrNjicmeNGMyJxY1nLVDXx25j7zoHSuFda3OTF6St9b1n9zHJtERz1TAJMdhTt0JD6o8wj
8+22FG5cMMQX+hSm51EovgSeiSuhVXdLdIvfS6Zr4zmt2DtOPT0BjkF00USnAxsPTYo88SBgbz8g
VEG+VS1h20UgVEjgc8xaYFyG4zaroi+fEwYJUTA6RNRK4Cr51B+CsZO8EbGx0oEZ/Drk7BhSB/2m
bhj68g4xU5FceBYmJ/2f7Ob9Ro/7oj+NbyRotuGsGCT3OWpMQWzw7NchNyhMojhZ89LBe5kLKl8s
HuHR3k4hxpkuDPa+D4KWAhZq9IQ8SK7aDw1ErhMzS2djSj2doBZOBDsL3rGsrQg3ht5VR5UHVmMc
LpNy9a6sZf4S1BmCUxNaxHmyUQ9nmyGJXESpiDjvqPxe9zrdJDcxtrdAXcAHvEx8t8OCw4m9NmLL
3xWJJr4OKdr1QviEjh+90sUmENzyNxOdYVlCc13NWte7toatqJxxY6qW6idOjc+Ext5Ci56CZrxp
o/VUDC/BaCf+opaxpxcSEslNl+6bXSspP3N1bp0ITzP4j2ux4fjDGKmYGLg4zCnhK1oX3zVxZZWo
QAySjzofIbxICK7wTT4QetBn6lF/RZEtlk6hsV6MoBe1Bz1JN+2sFj2D9OL2NlrrRoMiljSvMiwu
6bdRlZ+u/ZFABweGnk2Dg0iVEyWYIFKUiHnA00wuMXP0YcW56bBge5XDiqMj6Lph/klLRLWILHwF
NlRDaInpzX4h9djg8sJy0ssy+sVfHNxNqH4Sa81qJuoeywzGRlgTFRAYoHlA8x119f5XmYc4M5lJ
XvBw2PxFLWkewkAMeUzLOAuLklYYq7uoH1pEGOLwe0EgGDqDHXN7nnoI4LQQconsZIHVKUqvPb5G
jpiBqsELWCkdiQhB/LXBa1G03U5irJsWkJz5WmIwStCzOyshRuWX+mIBiEA1wsR29kVh3re3OvDM
gnqNp50coON3IAO5I2D5oitq1cCJ+xtLmV6cAi5k7Smk6TzRHcJFqA+YXxnoJPx5ICTdWVGjFTTy
Pnem6KvTPh9d7cEOnWiR/Zn6er5xzetDOAuAcpB9GRTY6jaA1fEHBgz3YrCSbyw0KKBCRBvwxrgJ
LS9VtZ5jsycPhEo+wnDZzVoRMY1nENwgPZamXTTXEGv9CRmLCtaROEqSAHbg/sCbSN8WIgcej6eB
Eq+/Is9K6JYRHVLFHFLlbsH471yfsCmExNVc63Y9TagWoeVijQVMRsZjlphYyxGug47DHX09oG7Z
kva3tP8BIAqx6FFXJ9mB/0+Be150jZunTf0rARbAKr6dvSdBLj0Mr3N/HMijrAztrVsjmT9kpJsn
gPC4s7KaiSsO9BdiiBiodCpaNLreP3q0jSbZ+EAQA8Www4sgpvZMS7i97StruGhBPGuV5j4AZ3Bn
u9orCBeVplwb9dA92MZtY9CqYBfyS1ZSomdY2YIK99I8Bee5wnPFO2NQAm06X23Mh5nAnGL/jGFr
RIDDSBBok9TIPD5AZ6OPUnmCysPGy6ql9lkicjczX1lMvgaGinumwiHEi6xZjyMV9FWqM4LFGe9I
BODKXozuPH564RQ+BPGpiJh8JMfQvY/KpDzEbdj9SO2wO0V3kqwXcvbC9+Ajg3KdN755281n40iJ
6mom4c285eiSJ7JawqSmg6O2PDoVzOqe3lmuk9GseekDO24ZA6E2cEBxvxlJOO/sHNj/44G6upFK
uG+4S9ELDRvJjtBdyPCcCb2mukAYHOwzb+VDLKKooCD+JxxJ4JngVGm2O4r/XgQK4LAMZjO+D+xD
4BvHIaoQ99qR2XHdzvtbT3OfxggxKTNPa2reBwAJRj7fRXQfkahqV3bC32Yh5FNR+L939T/VJf/9
k5v4rf/PN/jHFvNW/1+n9Lutu/qv/x9/1fa3Pn+Wv90/f9H/hwhG07H/p2jAY1Grz/yf2QB+y/+F
MFr/cjE0mkJ4Pn5izPj/Lx1gev8KbNsSwnEdnyvTLVBAl0Sf/Od/OOG/PNPGYWda/0Yuuvymjq7q
2//y/8XAgqCBBWme3yP+dxRG0+eP+kc6wCPo5jqu7XgB4bF/pAO6jnAkhVfqVvZmJe9RUnN4qUKh
xNoAiYI9A/sNJJPQw+IAPrj4oUiOS+tAragaqLBO84nIdxiBXCO+F2znyM4+JpVW+2i05Hs98tKl
pclND5j9S5mBCSWY8+Q2LhgK1A56ipryaTZadzsSslpOtp//gmOD8+bkydvoq/matRl5N0VVD/iL
nZC5Xvutqr4tZ0rpe9PqpVG3ybN0jQcQswZlkYT5wLR2cuP6Y7mzBCBEegVazKPVVytemKst8vij
IACRZs73mOGTyu8T56Xh9PxQz0quseup/RxDLhlG56eJ7fKRJIK+YGGDatTeurN4m92veFLWdfDr
+cHPEu/NneIb8Z1+s60V47Ats9F7yIrY24fK6w+MgAvSvUFPnjNY+i7XOjRwNv4hC3ZRjY1ONgW+
jJj8HPo5NrDRjd5CZTnnyJEotA3KkGZpdgL6EOEMYv4LSHHN2fPgN+xEhowLtfZEQjMHJLRjyZVw
U3M5WQ1OnNwxy4yIaoIE6dxvk/zyqh9NfV/5rj4pGwGfAgHusQ73rtpJWYgac9XbgiFfE2UPYx6+
ALyhpL4VwRG4Aj9CgSzpxV13qKNWs+V3Bw/DPag55wfmibdPWzKrgVc9Ga7hnsKEsehQ93rru14F
TrhhlA0J/JVGYwynJNCX0uu854wBncQDdW/0KC6G9O27Ok7wHaUpsZPghgmiiMvZTpX8jjIcMhyT
7V3uzgajmzJa2zi2P4fyxeuaiShs1j54pDFOo91T6hH2fxyKYURgjzYv5RTddNwa0Cf/LjzLQ4er
aRbHGVAaUSxAM9cgrjAuKgUxL4+rrZqHdjFh6lqqns3WHH0CbYoPjni7eLW7+dmlEPAo/DIGcdLJ
Q1MxC4MOD/+qqJfYerCwSSy93EtAK7ot4TZLW+MhGtHHPDtxPhp7lFu6vPGxtY0AbSL12qY9YKtq
aa2dyYsuWR3IUwOlsed4wvAFloh+rywMjC7dvxds4aQv1EQDsOqnV8FvoYcnRSsrbQbdnS2cXTT1
HPHh+S7hy/kX4r8eWYY8rF8qZ56Wecv4pwrKicg3ElqsLf9A84XHBXhmJpum0TO1tzzRWTcdLbLI
m9wI2+/eYX8bTW9e2WVvPlO6e5sCp8KEQRIwxyoac2+K1qbDK38ffc6UQM2zZVlIsS7i7KpDWDvw
+sfwh6fnM8yYuHWzBrk20sdrdxjzmUV1SzFCHOmamWZZLBrLTtQxfBbvg6Y6fExQKIFejIbJK5Il
m1JJeSz9ONyPtJfRwsTFGjubh2PS8VmBcsMlzzR3l2ps2kdc2IoDKpUEND7fdERSFq7p0E9tEUPh
hwufvGyUR84EzEFswDpVYEy32hXL2A9IbbTrYZGqxsH5TCqGnrVN00Oo45ZAFTcKIq3yGFiN9Wik
lkV3hUMupT65gZe+W15wBZz0bqTdgJMt57TNvOAuScjrGXn8ONNtsW48Go5hRdx0/NtcnLuJNWrw
NaMaVkWXE4+RQQ8IAl+0YcBiwNXIN1hT50eWA1tz7PhfTj5Nz7rjmLgoHf+xAljNqU7EUEQid50N
SMWY9z2mHSHxkeomr8Dh0uu6UWI/eeI+NrMvKEgOtKv1xNDHGJyP2Nh5pPpXXm3hF4Knphv5RVDV
qTdlMt4xqsl3CalTwKzGTSbp8/liB+i2Y2Pvc2Ncu36ISUFhaxU9VJsc9WCdYIjaqGZs98Cx8VB2
46vBgXEtBOVydH9XInKpa8ElB0rg3gNY6po++gZeefoJrGo/eC52Ds66OIi7RydIL5PppUtiwvS+
2nl5HnIGvSMlda8CNMAaTvVHJxm96tglXlRm9qb1qnWqorfKJWBmjf2unW4V6U6485zgIFyrf/Tn
bGPSTrGF+r/3e7npY0McfSjtm2iK8TEISPNY32W9iUfjoO3wz8Zw6Fp5vm45O+Iwjz9FGNOeiW/m
DOKnOTgeaRa/pCq3RXX97hU9ZgHdSbjBKfexErmIPTe/owaHqdEN2IFa2PHtT81fa+XvSUNK2TFK
68mocAWJwoZKqsff1MFZH5J12KFSFLvZMtz31EuDu65J/DVGV/J+RMVRbqj/jpREiWat0qlyDzVb
+T5DodjAKZF3QTOc9NROB78MOSOYD7xkG/A6kOytlAmjz8wzyDNoNcjOnuzN9Y3nsJ/wHd5i5Ga3
CVRANFY5g9h4VJRg8a+Tv1BF6tk1cY0Wzkh+YLbFuR6Lj7qzIG6I2N97aMTMG9s/RWxgEyQhl2Ad
1sFj3kTOsgpcqrVlGh+NgGR81/tAnYRPkhDojnuVs+uc43Bo7kl1ItpSBLXFGlVe3T6nJLYMvcNA
lPpUUmCykXJo9jMJk2NCyH1vpCMa/dhRldBmxrNQCUnEehw3gPHZ7fo5HbhJpA4CSIxGTF1I0/06
wXTrSpiICLSoOktaYeavPHL9hQ+36RBWeP6LyuhfsnkY7jNFEWLKPOYHfH4NZ8K4FUIJ6q7Q54O1
R/9qTObCt+AjOKW3cwchNpAV5F70E4F2a1hh+Xt0m9r5yUeaUzy27H0h7PJOYQRaDx1TDXoWqTnm
w/eBMnjMO2wjuuhscqksyDU8KSvYqSKIPzpj5qgXMEYMaUKajh7GrNwxNp5Eg7L9pd24N6BMdMhT
gGpZtWvD7DgwsGd8yeI9YorbJCAnsH0RAiEWUKsGz5Cnqa8vbO6dQ3FXB6Wzkf/uucH/FUbNw6Q8
/2GImM7rcqw3Xjx9Uzz77zTQ3FVk06b7qT+m5IHMOt1iF135Wfyu885eu7qGdlOdg5gESmdMRxQt
MhQ8yNvBbV/NHIinXy2cGuSvJ1rKwUda6jASRGX/GTJpXBq5MrYW/Gmzlkvkjl0JxZRqQDxwvmCE
EH4nDLFXScZDzDuySctb/21LMgmGzJquwC9pfEAGAMhtkbA7BWxlK3tmMtCG03Wa3GsQtRvvZnHT
nWlvisy5o6zpmbTSLWaDyB74nLji+hhMgEbTim5h5B7cN9uOdN9iAqu0zABH4CYS1I7E6qc1rXFl
j9BOhUGay0ZBmewAKA3n7wVVdfsgDr5rFb64Hhnb4US3CYd9m+k/XqhrG5GwahV8r2yhehJXUYH5
R/gsMonP3lgwrGI+QdNFGM1LuA60SJhPueFTXYGIOnOXuERJ/5OM+qiTHtboVHpUM4EbcOx1LoYP
u6of6774UW38F2HGGzFKJRWGzYbSb4rhoL2TA13ZGOCiaBzgnpTlnSG8ZmMrDr6DGu7oPQlXpijB
71oMmfDAy2RIma5xtibGyaAsd4PHkO+a2wC9F4QfN7F6TfBMwpkw5cs8gZJO0jMyPpsl1i4SAkhT
dvFc1ZIJUyNfYt86ZHqloLEvJhdAu44zuu5guw+kDky4nxd4piPuCpZNzL5h88UonFFwZWDkMmno
5E0GunposItOGtdQK58al4JxEwsl8x13qQkRUr1btQfDrFzsC7GTLXnqwrdGVqjHgPz+ijlzPwpc
X4C6lxArD5z2+VLxasq4IwHqWXStN+ecx5C7Bb4cl54tctMxYDMX1AfJnRAg6gCpq5Y85QAjNrak
rRgOEKpqWhnnsaWpG8rfFz/doTCMU6l6RArKLy9okMFzH+DI577BTBauK4eiOVhLA7E1549dtUHr
LvJy6F7NDGi1T018aQ6kreai3qpeGkfDRSCGI1GeZBh7z0EuqCLyvAYODDOavrlOOGbcImShC1au
SR4ow/9jMeQk+aD6YlGEwWrkK5wFVSXg5hfd1AM7sc41BOYmlUx24io9dADd6Ll/n9q+vgDXglGS
q0NO3QshVJVv8hG/+xicU4LNx85RcpO0EnoGVFPmXhhUK1szjKJ/0x8+AJ14G0fPpy6M2PAYsu6Z
KPfM6sdsP8jgni2AMPQcHQEc1uuCJMurEzEeVXL8rUARcdtB13T66KDGioM+4QayZgr6nWxpD0/s
U5J2V7iM9DtZvcfr3Di8J+kbtDf2Dkb3i9Jro4sSvQcKEkJExHK68g0Hpy253CLFtI8axc9V2P4m
9GKocfWTU5QvlchZykPvT5nho1X/N3Xn0Vw3kmXhvzLR60FFwiSQWPTmeUP3JBpRGwQpA+8T9tfP
B6onRmL1qKJnNjO1YFRQJPHg0tx7znfSD8yGlIvQuvOeHhUxlCuab+Ih4znHF+jwHmcTFDFaPuiu
gGTPA5+z8pcCm54v+TCg0y6yF8rdlMeiydikicsCgqCTrYhn64tky1+wi9dxkq0HlLGiCE5FWmYb
w2QIC1WFT1VW+ZOJlNKzwX20ku4XvXdmYRIvvcR7RK0erzNSgNJSrevMv4osMuo6vNvHCuEd6wcG
1TkyPvQTMZyzlNcZMDkGsGBDlh8KfySpW1KDngOePuYaN7tuSggggKG/aKt7ZGFE/VwEd96Mxl9i
JS6cZ1zGFOIo1AF9XwyIxFiXVmLuI1M8OaQcrTIiZ/n8SKhq6txshcrHklyl1YjV+Np28bmz4CXR
d1bVNxXn06m160WxDiehklnO3l52X7vEJK6W1xSheOujgKYnimNZKX0tvbbb44OjRgqlhCe+gqNe
5LO1h76H0T/PUgrZSR58Mubefprp+aykGxv4o8AfEv8zYL0FSwT8DbVWlPvHppmrB4sqNA701gYg
6I50DIXHAnPqTQJXE9SNo5/Lp9zIBvjzfvwJoTtFgZlRegVKYjGgiGm6cWt7YrVdFA9uDf4Tc8cR
4nt+qksSEdIKlWI/sTSGQNysVUhuthV55RWWCrISOkTXni69iwU3APhtKY6MevF9Id1kxw7PuPGR
7aIA1h5N58Bpb/CbIFFVwniBg6IvncYVpx0tvxs5ez6c1ua1TzH1HlZKcaC7IPH/SBTQNS/pqpdJ
/USRVRy0IIKQl7G/5YUikVG4+NfDWeHCaMFVfTRlYNi0ToF6uVVRfxiaMvncta5g59WAd42shKes
NT6U6K3PdNLitdWyp2+gjG+J36GamwZqF4oAMWnSGhtdxhnFZFhcq6qao4tvZSwcGxf/3WiW58xo
8abZrfva0JI+m13rn7iKBHJHngfIoe056NzyIva2nSEHm5nGx8LJ422lcEwRckgYOOTocTf4Nq3m
blDnNB0VPbceVXFrePjpo9GDQQcu51ZFFQAiTxmwL4OFkQOH49mdUGk3odYouGWGjzmtT2noG5sm
N9ujRaA881Ea7JRjJQ+uE74sEX2XEU+JRB24Lh0UbDV2m6MMQhulF3yPIWK4ghflLLcQACj0jVSU
sB5Q19j5dc4KZRMLSnTBfMSNSokE9VjO9h74bZr3C6Ds3lE+bgb8LdVIwrrsPIV/ZPBxeEs8ekat
DrKqqj1xxgIUvLSfi7rDAwYCShSoqo3QZlVJLc24K1q0OwTnYiIyBOnNjeH4X0pRVge/Q7ZVdVO8
06XV7d0mqqKt9h3rgQ6O+9Fs7ZD+r89whSphVRSh/WFevFZL0COmjCa8IxWkXDPdA7POVXOovbG/
gxNSXxyr8p4YXrInv5fxfYiY7UaIMdqX+Lo+BF3IIJCZBpVLy3eOM0mtj0Xt3lhOSKA6WLyFRYQX
/2OaOSzpFCkGPusri2QrGSfkp46V/UTsoHkND4EEtDgEt7n4TmlzF7V5C2mVsC0nnNKrtOwaD62o
kew9byrvQnyZHxxKNtQEZNY9D6UDvziOJf135q1w5TAmfIzcBFyfVIYwqTHZobWlL6TPmZ24/4Ns
pv93MCAThs9/TwM66pds+jl0yVx+/h8wIPWH43u+Q73fdt7IPv9Z73ep6UvX8z1H+EIiZ/D+q97v
/SF8aQkPjpMtpeOS1PSPer8t/3AUbH/SmFzfBifk/Cs0IA7xS7HfdBGtOVIgKqUa4TnvIpdKmVPQ
8BHIRrEezgnEMdfHd5lpy2b/n7TrSJrR9U/X5q7MJvAS/1Z0+V0ZF7r9+99Qkrw/rEUDU5LYLC3b
suhpcLV+JhAh7k0bx6TKVwWa0mg1qAQfAqMbpvIgQfLS923iXpXBVFU34PxL73YeAjxRqcPjfk4K
lpEnm6jnhn0APEwImJ45IvfG/H50ApCYFdf2q4lcDV1DSj1yXTaRXy529kk8q6wU9oE1DbUURoic
cDybivHWq/txk6ZpgM0+BVzDDGxVTyHv7lejT+x6PaND3YSgL5BMAOH91KdJhKPBYd2zRhw8NHcJ
5syPOEbTYNMP1eyeTHzVVN5apDlHusPOJ2l0cwgr3SVDNEnHoUvovTtL2q5vcw4FhGgLo5/bQ3+R
JttkCgSLlh0wRzxtzJkW8DnqeyIqN9rL4N9aTeMMR42kKP/Q+nFgwUbqfZqIXXdJItO8pekKXES4
jnjOc3Fr1CMJ7st+5RoqScHC1+1xcNuD9wniDRURWbZOeUdCIuoN+uuj8bG17clmvWyzKRdzgOBB
ucmI7TAyKdeahfs0CgPXuMVCZc3arnpWFZ1tAfvulbICzVUpU6DbQTxzouUQ+xUxy5OVv4qyzQeM
OpKTzmw81FATLBO5P+Up8yBSg+83hARsOiPHhxPXy3KWHRvVFnSNWHdSj4DeIiN+HlOR3rJwxiPe
DRkRHUbq191dPMHD+djmimNSOKifhSxxnNTTBGO1XTAFZGjNp2QJ403b1nBOqszje4J9zBgyfYuy
emqD5IvIda2odtUsLVMaWy4gIKIlKGeAma5WU05y7X4wWFb6qzq0quBCIagfviq7GU375PsUQZBD
hswop0lgq9lpZ2FvoTJI2ruc+elZ9LTB70ga5N4DFXTanY4zi3Vl78FlJEpSTnWya4KgSLeG5wfN
XUqdIL2rid5K9wRkjhVm97GIkj3qUZ4vjAWivYyAn8IKqQ324mEz0GIc7gRQ3YRSPSHAV5LHnqeQ
fTI/DVAAaTHV8B/fpPkc94fRtxLSQYTPX6b1TVzLpklJabDByYSKvr85BHRGNuRbhN1RpoHnfmZm
CwldxpWOSdlzsW03NVBpFlRENq3teK6eaYW7iIoAO9E7GTrOurBb/jGswPOQfLTY7fq2bp9xO0Fv
J2wCEKhnlxLOqEdjpptCFoZFj+B4ZSDdE3soiWb60GcNr4qoxikBE19myaOnkVbdDTi783sCTGCA
N3nMuKFRVdngukETbhKg1vcksJKgW08kKW5qSiXeF8v1E2+DYa4R+6At3a+6NeLvWWP6HzQVffkM
FGex6pem3iFEOqWp2eygAapHO0Eqvhtk69yjfvBuys4U1ziMDxFV85qY71FQDotqepkWUcYrdIb7
uPWOmQUruoDvXq1Mt8NNLB+AWvQHGXKvNPRPmz3CWvedd+eHZXZXS2GsO9B+AiN4PJ7t1Awe+1l1
DTYqI/YurlXcF3b+vS4DkGZlPLIpyzQy8Rk5K/TupXUV2zcRozFETd8ZPhYmI2EWW+VXK0cunI7C
XTwsh3SMm50Xyqc+8aksFJGDft98rFT5DZRue+3Vut5EjnkwqIXup7oKjl7RvRaapAch1dbSA7rr
wPhoJDiKh5ZYbpaS6R01UIQUqj7BINrUxvgwxHpfadR+bRRHaxUP3nXf4qPoesp1TbAyptjc+i2J
A25X3sBYZmQFKE6NikDPGyBojwqJNfVWiEdofrfUdALwlnEFpIV01zSlnTXRbsFxRJAodV21p0Na
nzTGatbrznHy613WBFezpRSqEyYDu5vPYdmiTjfnfE+FnCfE1mcbW92WyN0PzF4DXWBe19DJT1bF
EJrMCueFLZ9mb7q3M1fBTwnr7+zzDtJD1x+XKDWC/nM1GyV4ObQbyAep4LvQu8x0UGvfb2ChdLBT
Ync1U/qwy24TWvZXyq5Hw8wORWyxgyFV95msQh2hN14KPoMQq14Uu8o0rqwkvLd9CgsSehqFRnzv
I93FVaBy9rvkhkUYjueogx1rQ84TACNWtq6vgamfwrTwb7pAXkTVDyA3eXrwcD31vXcRpJOtujZG
ny8PPZ3XlZ+GN7SCGarZUa4pX+GBJRXWTq3pCC3gE0PnsBYy3TWa7OyLbJmUjBQ/m1H5r0mPLI8K
SYz2x3nTAYlFEsR7NFz8RSZkMs5s5ZBdzGY2ILxpQTCWbjGwjmoqXqhNMAwZb1KkalElxYRs04VE
IE9jbFEuLVU1cpySh+lN2NRB1OciN4DDVsQKfPKB1PMWzG23MsyOIlhkdekJq2B1X2jPfPHhPX0G
l0ryhOs1PgGmU4VMGmFWs0i0SF5Xn7xFu+XMafESBW1j0txC6UWjKNXbiWpjxw6C0qtMDyH7Rqq+
CQVqdnnoyND5IClDjoU9JZiJ/mgX3VmwKNCikMwonmq0aWJRqVFINQ+NiLzPlUvkUYn36JKyUmRK
SHE2uxgFbjvTfxGyJun+TRRXx2WW7k0zLN1XmfravPI1v4bxOKQsBTaExwVCbYWTEj0e+gy4a7MR
3daLWo+sOGvjl2WK+nQy4icJoBlX3iLxq1Ea4ng1JUCSNCC8b+sEtotA0A0iGk/wF7jhLN+eBNWy
mzwOqeAWVoQriqqUwIxD12ljiIKTtgbiokL20Df4QVEzBouwseuBKrR9E93moBz3wSKARIiSHuY3
USTJTPAKQnvbLLJJ8sgoOLljvjTOkxEY4SK1rMkwZjXhSzTNJHXDfpjtjdsaaX1tkhMNgqOn6FAu
kk7ZpPXHup7mg8V3xzWEK/OIyH9RLbYUu6Yw7L+QXjTtybg1Py3wFIDec5bNeIJGmm5F1kWHsEyc
T23n9lvqoNqi1Gz4LXW+WDx6WGJrYkBQv9T6QGRBfhS5GJNVYzC8lC3QITi4zrWZ1N4ptPLyoxq9
p5iJB8llj1MCufOBOllxgyGSOEkI9y1D4F6GCNE3wO7N+wYc75bplEyJgFDwGaHp3idU+xJTCT44
jJUHdIsJ6OsSTxiLdEa+WFKBTdqzVxvNvuhsn4VN1h/JuCBeLU7dS8+6+tI1eOuLEIOAlvL7KCD1
ERvKeFurPsB91zXIRwmeIAC5DM3rJMVc6rbdfBNZcZbDDkhisQ2DPP9Sg2TPt+APiqPy++JmHuFX
lk2w99KmSNd4+fBmNTaYiw/aaGiUh24SQLiYNbGEiUGEVxt9okHTsDnxMSR7pu0HkDBNfzOCFMD/
lQNIb9zy3Hq5WI/VEH1j+oThoLSma8hG/jRFbCCU6/pre1gU3pMcLgw98HqYb+Q+EhWde4z73QHG
f7bv8V0o9Jn4MrTtkZCG7OcUZKmxS6xZP2ibkJ91mhjTAadactZhonfIbDDDsakpvzngh8Wawq7f
Eaoz69u09YfHCmGhs6tyF4V6Rju/p3wY6I8KOt613XgmS5es/8DuUaCHNrxhL4KeDZkawxLrWscw
PTkz6uJMtOP9IEzKtKpT0XdAUzzSSU4+SeiZct02bpiCHCdttSZ2luQzIyP+rx8g+FVFSK6IOyqS
O2sSemq7n17xBVXJzk/JR103rjXeumQVAc4LaVgdXDJicIYnYemd21leMuTCcgVduqRh0zfeKTKh
mtmOD/0ygwDVpfZ4KnLyANpSJXDyki8VDV/8G9rsr2SJoQM0bIR5jez0E87/AJ8JxS8r1sUqFTgW
Vlk4mLsZ8iqwqp5BvTRqHA9WPCXTugv60CHQpSRVM+L2kwdVuYpsQ7bkK7mQaG0HR8YeyI21CXgy
D7YnX9q+nD7E2D/T3TAkQPdYdum1o6vseggK46gZqa+6qIvWXR8/BhhYz4zq5lnlM5CPGOJOw6i5
91VNcF5Hvp3DKH4rh8LbkiRjMOeH8YMcyNfy6jnaliBxr3u205uW4NQvqpurJ+mK9mpssv5iBCLd
F6V6SGjPHbFGpldS5sUDMXTtbq6w32gRtnsDCc0hsCw69oxBFRwd+jirnF7YivIrIEoN7BR1kCBe
No5Z1M88zZ03MDjV44e5J71OFoBuWHTUUbOJMhKtwIU2zTbCRLWhEG9Wq5jJHsdp3R9FQVMY33QA
nIzKxkkVLmgmXhmc20vrFaMNbQ2bw3PQmMVg5WP6wAFbSiRWsE+Dgj12EvLWdlJbTOJzu+wgsWph
1ElhvaFqDUbX3eWOBXmrLrzHMJjm74kPwHulBajeXDS3bBbJu6r5tFs/66nh9hlKoLSmhjWSC+mf
A7yf9I01uC46bIBYEuVwtyrEiXEzo25P5AaRh+vvs8FI71yPdieK9TDlR3XFABZKn8YfIsvo1GUD
BMXGG+etRSgVjo4s/lqXiGvyzkH0H8VOsxtyI9I7qnc25BhJy48tkyzPgzd4dBTZRl4ZuvCOU5sD
7MHPBM+KV96xhPPqTqA+iEOGjdO2YCZE12JQhgiH02tKcLoTPaPiVdQgbdwCICMg3rLDJxo79bPM
QurrjWN/gF6OGHEKA5rvXnwqKtRGq2YBDXVDa/prtxjxmc8QA78DUEzuhfC+5YBUd0Ufst6NrLaH
s2OhZAZTFVgLpLWhJZ1U9pdGUKu3NRMcywC6UWBP4UT30ObPwNNSiJJxvzOaiL5oigpgW6PIWxtx
gokmbHW548jROo3NfGORc7tymo48Ukk/kMktP7ZDY99084hOxqiBMQieGQvVRJF99GGvXGd2Ft/n
eMhuHNJqVovti6uvzh635QQcI93RhRjNbeCmXctep2Gh0Ig0+Zq1Wbvrsy62v0CzT1+ynEbBKpy8
V/QS46midLxPiqI8isaPCQzzm8TEAJbGoC3zcLjoZklnRPuZj8euN+VHbJlWf6gsXTzpnpu+LhnH
roZUoKdk50yVnQHQPacEjmS7OVu8olBr0r1VR/D4J53Gl8Ri+0P2heV+pk9Oyjb1mUUSP1dtSBM4
0dnBs1LAj5luvdehQvh3lcph9taoQkYbcH5UvGTFVL8II58fRkG45dL49RteowVhIRaH4TUAB+SM
fYp9iFYAwTJ5osg9x/5Vs4xPxXxoWHFi1YpbHlQvIg4OjVV8bbWC8rwtecVGOzexsw9AW7UcwiUg
MXiqc++e+Vswcwxt+XXoPBGtK9yPxN6kU/uSOj6wIvRmDTuJpZYls57/z6mXf2Fe6KPjYBjeRdkm
fXpGy+YBSUdCtSqyMYrXlFcOKBhneK1x1Z8Mwhu3NNqG+1hjGTTChmIAIQmhf9VVKjslmYkFreEb
L7pCRbYnn9tkkxSQNwFfDp1YBvJJFU+9a+WSfrNJKc3QHmWAdIrGEKd0izYHdgnstTFWfCUeIqYm
ETmUrHRuxp9H7HPwMrpyodn4BYUnlUcLH60BJcT4l4b1ui6k8cpvs+on3FixScuqZ3AzwbloKwQK
S1ZhlW7ZtvFHKskctTFCUtp2WeU5LO2nNts6UGMflNmCC3BqfoyX0ubp9XtCudEUJ/kyZfH95K3I
JJdCiRXn9lGp8BSGBfZsP3Gt7BgHUuBWSoeG6RqZYd6JasEMmvMha2GbImUL+6q8zSF2cRYmtukJ
UgLoj3NGGqCHbGMaqDHZqISxQORlaqzKkSxXomp8Lv/kj9Vz4UiuVWX7/IkBRBTemCS3ALFQ0y4f
aNO1Fg13B7FEQ8w9AUi6Uvqgo45pyEiyiQ84DrWdXrfSt+pXyHTUW3IM9dR63uo2FKu4SJZOqPtg
aYozUEVGLDdF7QWAAXJ7SA5iMAiadCWd9Av2x+rZkDZ/wJIJl+lHIcfG2ZufDRzm7W5oBffAxZqM
E5BMJSqo5VCn21aS47CfJDmhUOManwvVpQ2npFG+8pX7RJm1qoryFlYS95+qmpmf66aGP5ch2Wd8
roK5fBBWl40Xxssw2cPbc9Jrw6GJvo/YqafX+TQ6iVxPCu3OjcnYg76qS7snVv6tfizcMWgezFbM
1Q6DCBErog8Dve+Eg7+vUWBsr/N25oPi8pDZDa0uPpVSfueS6Okb9brI0QYzp7fFTdKA/t70fIbx
rMao9Cli2dTolGsjdxsMRMbb2C05RTJh+PiW1Q2Ipasm3McAWpg0HOQ07qQREo7OYzwqZKqdSuAs
mLu08Ob83iFvwl39u7CigtqaI1clryXaVjEFM7Nd0la3JD6Z5VGVrXz+fafA/bU7gegUI6JylCV8
y+U9fGdFSIbQ8kVs89Radn1bjAvJhOwkXIK+8BoyQs0u1+vfH9P600H5Xd+yXHSEHi2YJb3h594E
q2mMF6yeVq5nVM+U6nqxDngavjXs7zZWN8sT7BDiTclDBmOSEU5mQAkGKqOHtL5kZNyB0esFalkL
K3Mxipzo5Vp+rgelhw1Wa/bG9YwJdjXBSSzYuWj14LhG/9GrzWjnm7V50qVhNhswzojDfn9+y8f/
0ZM5fv373zwupSA103WUUnhPaPz8enqzYVUm88cyEoTRmWRZfQyjtN60thzvmsEZrm0PcUNShvX9
74/85wtr2rawbUU9wV76Tr8eueZVwwQyvdl7WVmmmQsCK4y+RbJiB+HTbkr+4l6a77wsnCyrVuXj
LWeNamKs+fWQTRG3XY/DhEEiC25mRBQIDAxC6ZJZgqYgmf0qJw7z1pB9dSI/yV9RrEddIwhZJc5T
lwiBIlxr3V98sOW4v94EhZ2Hm0H3j+6a9+5SwB6w0poZHZW2Nd6pPB/vkqhhvdiQIJz8xR1f7uj7
gzkCg5CNupK36d0dh0FB7F9rgv7yc3ZXUVaRz4fu3Dn+/v6+PynafDTVPJOCqLB8LvuvF3tCs5Lw
TsEJgPFjs6A1YiCdZdR3NPuRJv7Fab1/kDmcxXNk2bRDKfr7S4/xpxSTYjLjgvEI6/vbxBOPMY0G
HBjL8BekDPpZOy1VKCYGqsgzi6zN788X0su7K2vyTNHBtXBL4bv68e8/fYR4sOIxpQlEzpiuu6eo
hUWyTRxHIx+k5XLLmsPptwbiE1oDUZs+B+jgYI2E9ZJk5eF62lAPpmSi6SDetGFUEi5feKraaisl
IdRWCdqQQC8xqs4YwDpMkUoMkP4HJIV6tubDaCcD1mkjIqQ0YIhGMClKSwC6qAz0f51m7P/Rg5G9
ZqKlabAsQh2bfpIFLQO1J8tbpBjG2H5WIRrOc8FK1rqh6+BWGyNzJzCcmRb6LhtGbqLfomR5YHPB
hEqbhlYgcggmXd0L/rAqBFe+xaaIQlfEy9Q7BHwte6NMwTYF8oxxx7vgg+K7GEyQ6DcDCGp0twYu
7kHIZSZO8OKvLcymIxcSmKK2NbeScQ1uOCEhZDehojrlTUsl2NFed5Wo1P8ubLJK1lxjCABDQEvh
1Gk3gFnjE0K6aqIoekTPiyvLmDSTqeXwESQ+CXtrUXonQbypmNAz8N7ZFeCHcT5Ecpq6b6goWUYT
IdYZBFDZgT5OhCtQfOvIz8IxBEcDOhWKr11pK/6OHVNKwh9TFwjmfZZU66mJWEWltuJCUaiJ98aY
cC0DOjfzIWhDQx91PjJB55gqad69rUdknfrxaUSuQWaOje573RbjomoyB5GfR1xsBCbGNfVrQjcX
oc/bX+hih4N0NGOSTdkONazYMI79A428t4vgcdIePW+AF/hDs6uZRT7ilryP2jsNsuGZkGNYShYO
dkrNg7+Lpe89WXbDU5MIGhvgguqbQOsiX/gTCJ1Q7b0E6XjdJiRyAZVPphvTddhBZm0yYb56W6WN
QwLtRidvXMg+3ziUNr+bOFkuYINMB2f5QqAgXWvOTuybSNr5/cv6TnFgmS5DBUson2FXkn1k/Tpa
+JAwKpJl0ZK2MWv6kAbiAvdlnFJOYMAkraObRHXcgt8f9/3ga7qewzTrcXyL5cT71QQcTagqioi8
LCOPGq4MtWXQu9P4I2ILJ234rfwnooplcP15kEdGQEXLNH2p8JYir/j1/CisOj0Zbs3KsQ3vMfLN
/BtI2aY+EEEjsaQXHjvXDCixIvTLLD9pXorvvz/VP11i33dcl8nMsX0mtbfJ+KfRcPYnyyiQdK1A
B4x35cQynlqTdzEtWJkrW05f83DiGvz+qO9XFZwxUhjFV5trrd6fOE23yLeom67IB07Otsn+hlFr
6W1nRfPch3Fv/sW4/6d5jvNELOELB4kOWoR3mhkQucmYp/R85yj2b8cpGCp8cPY3f2oYSn5/du8f
H0uAfRGmEkhzXBO50K+3tUCh4muSL7DbshVZsa1PjUupMbi9/v5A/+zmSa6kkqBJUCguK6mfbl4E
ttQBTTRD8C/TVymDmGTMKOMbfl9WK69R49cf6o3fH5c3/92Tawk01aYnlWOzNnXs909uVBYuuQID
ax+d3QqBb3RyQE9Cvs0KkmUdWu6xl47fZVwiDDR0D389Ue0LMrVYbwnBqb9aZdJYW4Qp8pzSQiQM
JPCzi5f39kNVePmVjz5ukTP3ySO60eQljy3yBcpAKbbZlPeYalESV6jiqoFEkL5/yWK16HNifzxJ
Hr5yYw0+VG3Zk4hoJEadQBHAcZrVbvk66MCo97NpjUeEGIVCEegxXU1xE8afSl/laC0jp1Y+XgTD
IwgD/TsTVdyhzN9oVYHtFH3uBUdNUaz75luaYagN1FydBpIPPfppRW8cUNcwakdOskALCDSCPfVW
J8DjxPeLt+qSAYXdus7Z66s7B0VudQqzCtOL0GXwIfXCJdJsHjRuCWJmErVtYWUjFerynD2v1eb8
zSIqLSZOf74LW3tGQ6IclClzxbyR0WC8rntSBHfx7DCQFUMCmRYtwMfxrRIUhc28IkVw/ppg36TE
FvvitsUwwYmgyaHoPLFI8BM17iVKx3ptF4h4zKL/nmW2hCWa9iETP1RzxKwe7z2BOIBAQYSQPVw1
VeccCBedKHGCunuKo6LwdlPewc+YQ/tTW8XDo1SsLDbKcGV1MkpbnrG4OSFYu2SBe/qq3TfJMjJp
pHcHOtVYPQAxMwVOiaOdtcItSRJjOqNEqwZ5/jEnSMqDDeNaYKRXP4pCiRMX7XMVDcut8hVrgiqM
WY/9+HlaQYrM21h66irWDTQqj5rlp1GWxIYpd6wOeppBDqVZazwbNGjuHTQ1VI8cEcyf0cCk7MwM
mKE91DXK5ixz96TFS+C5/qB3mT8G+VrMXRdcJwUV6F2T67beovjIc1KT26nHCOI65kai5iGrEuXo
tPmhdZmbiY9c4Nys9m4OU2KVTUyd1L8rsC8N7wgG17ebmzQx4QbVEr56Bhw77t/e/H8pFPJ/g4/4
v0iGUCwr/nuZ6E385aV5CbuXX6Siy+/8kIoayoLlQNXBE7hOHMtfZJ/Dt1b//W+G8v5w2TAy8SDU
VEx27EX+AYcw5R/s5IFD+OyFmMA9fusfYlFT/MGeTNo+/ADHZNKS/4pY9NeJT/Kfq3w20sirfZuw
m3cjtZex7XMymlJNMUPPrKX86Dmz3tno0a5+ujD/ZDnz63T0dig0sShEKfsoS4p3c2zpYh9k8KXZ
4pVHbNkU21JcdNY90Kez9ozDv3o4LrlpOVSZBGuX93WCtBJqGmKJ+a6zqXipLeuIbBWbSQbsMLue
oTXsfn/EP19LjsgdFiyYCONUy7//NN/25CI0NIOaXUSBdT3w8o4oVQJSbv5ifWSJX+bX5VJi01Bg
402eBL6+m9mxezZJoYjVqsOgPdgNvuLY1Cjd8fFOpxJv8hnjib6XU1LtyJY+RtPwkb/0uXeqT/kE
7K90W8YHcF2ryUXU6QTV1rWCY8EG5YPs8vr8+0tj/ukTuywjBbro5RlbZM6/XpuEFYNJEjg5z4a+
dsv6asrbOxzE01WONbKPRL/poZescjQ923loh79YdJm/rimX55wPQA2Ql83hJRS8oT/fnJFwIqvM
VLpLzCZJQVKX6bl0Amvnj3oTe8R+RX549E1jrTqQ87l3ZQUUlUL5AjbrXIZw6LGefLFKVjW/vza/
LvPfPtlbwUhIk0K5L9+9gixKkkh6eU6HGVIHKx63RG5myxYnYiHWblnN29yuEMgNlhycTV459l/s
NFz1/vIwECHbZkyRC6+G7uyvlyeZqVqzpYx3+dCF3w3MwZ9n3KvR2s89wb6aIgctzDm9I944fyY9
iky2ecbdVZAQWYC73/YI3tYo6+QHfg0NtpwJFFLg7myvh6nVBfTdcYAp3hCm4fK+nMvjJENm0GBn
9ba6RwwQQUlzkV5vx9zqh31mJJ61BdgaV1tEBXN3RbI8QLbA6cWrW2mv/xDamflK6iQ+y6Ckd26C
g3hu6lg/tfz3ZJSBeJ1mENc37dywAMAsiDtunGqqc0Wcv9lcp11bJf6+Z6adOH7bbsxSwNHOc2h+
EEdYoJVt/y2ebUo8g9sFGNraJn1poZY8NmmBFM5yUuKFxnHeFzqbKLPXBkQ3rxyf2m4yk/0UAOY4
SRcNN42E9Oi5jU1sTOXiXWaFtu1To/qWc7B74DuuC2aCRJ+ohslT4Wv7bk3LfiE1VXCT0ZKlu0sM
YJWyOV451VSDRCBimn1wP/flPkMde2U3nv6Ow246uPhUl3LJgmsejfwTbMkAkow/XJueJgLAzKxj
pmP8uUblkDhP6UMCB1lCmxqJXS+KNPboHvDiocgCE7Bv3PfGSuYdULXMrwNBR9wf9rTV+m7fDniM
kKjBGrJMz70Cw5Ai2YPm8Mpq07gNO1lNx6gqqmmbIGUBUdZ6JJo0o4usE6oQbXiu5VBuckckGg6x
aI7Y6ytOUqq0dzfdoOvpWNPAS4/EmTUI0HVEtFsUe7sISToGzaqmXlWnubq14ngKD9aES23T26l9
nju3RNvVuOayrdZQS2QiNoHdji+WUyfdykyqHvMUUmB32896Cq9najnJBs0bNtE0TS5B6lT+upty
4z4s1ZiumlqP9LaIw8EQ3hvxq5xxTq5Hl+StXe5VVrkLaNheRmMKItzZ3XBTtnH2vfEm55vSAdiO
tibsDol1jAwuhRAnsQ5y4ZLvTQ8WQ07qLiCGZm1n4QMcyOs0yr2vs18Q0+fKB6/I07MBVfQQ2wop
hmiqbI2VybkNYB8iYaNmFc91tht6m0IFVvvL5NPMNefJ2qIdDDeOE+ENqSjTTZmTnCPPgs3cOXKv
sGKg/cWAmFgkAUWzXz60dVi+ED/2ZIwhnkAb8XNWAdmAsOPh3vZeRahCCH0xamN3gkZjLmTWRhsX
InyJZ0oWh+8YEYJkTs6l7MeTsivvPAA+giYN4j2Lm+aYlPRwS9lg8v0P6s5rR3JcW9NPpA15Awzm
IpzSm/JVN0JVdZco7+3Tz8fEMRlKTQjZGzjA6Zu926AYFMnFxbV+Y2gPBVywo4KC3aR1d6icljeZ
5yEsQ28ffpiGTHg7A+tyPypOgtA8bhG7XqF2l6cK0rVGi05IKI5jA0Carnd23RYuhk0jXjTG0EDt
173um273UIQr/Ukf4j8xBZlrLQrTA3xC6xMUqvI6nj1pWZn8qkCw3quo/P8ZYy36nBE3v9XUYK/r
qMmQ4cmfQ5GiikL/FZJvDXJWi9x8TwM3OpROC80li3EGjjtUq8ESSjMEjljedzOtUBRP8b20NTSv
svQrPB8DSYToUcfS5tCU+E3CDxUAStCgJWvT2+JQl9oHIK8WrjNod3/SHWl9MeQQdDW47VYYQmBX
M3QA0RH8kMDRc8zou5ngb2d3RX6LrAhERZX2ydcqQVw6oMd5G0lNTg35nJtetAj1RzoeLPQ2r41p
uCuHcDzloE0fkKZ5HiINvCPIjXw+libYI7cphwcclro/QmLMxjZC3lLHdrEFwvm1q4H27fRwjn27
1FJ8jdLrrIX7YWE6egrL5q/YRH3W1evqESdgcLhmoUJPLET3B2mayIP5LKWC5qkGbTGQVuzKsaYx
bn6BJYHlojvOd+Zoe8955k03mg16HSR5fAMJ2fgCJ0r4qI7qvlKX+p3WIg/tVPnvxDLsx0FzM7/A
UffBbOYPnhKGV64iH+YoVKJJiy3oHrZPdFflZCohPOcf2VxO31KjzW/SfPR+2Zhb/Ujx8jjSv6Lp
jyixcSfLqlyeEfeKW6aTX2aG9VQVZIUxBJVPxYSOvdYFw6ObpsjDIwIJ9q3CBRjq3/UgPGtPZQMI
kx4U2Fg5vBjbEXYr9QADUW/xvRah4SfAMlFSrKfmgSvZ/D1GXsETu67uwBM0RzfSQdWPAX++ELMf
IWPBC7L6hXPMTV/MP5MS7Yc8AGxbMgWkTNDmJDwdYRh+8CgZwC0wngxMWlIh6p9ZNwAEl8pWMUTb
a1rPRwrg9RMo30eezygMjfptVeq/Q8OtDz1VcywDgWyplJRB2uM3qUzKvupLnGvjNKFRUYEAHepH
IDDedaCmB4opN2bk/I60KfDzpBuONtanu9Smjcnn/JHRBnqapxzBc5Tg/tad+EOYW1TUENgvXZEe
aYhae2Voor9tQL0AXyNxilCUB/Oa4uQRuWO3TzGlRyupRWLUKxJqASWBKgVQe4rB8duBp/2a9Kr7
KXS6QPvJasYHMGjeSYzsdeTWa/Mb2Yb9MHO6xJ7uQQarpovTz5HSVimCvf2nckhCAACN8QlkSYdg
qtc9BS3Sm0eRmPUhxWnnkYrSTINepKgQRv0Pr1aix1yrk27fF6D+budC1+6GSXjf52RGCkMLTKzF
W0VXv3ASsI4RBoSCVMmrv1HFYAt5wmq/wacWz5oyjH5UBngZFVlOUCw7eCQwcswgR67ZsBTcL1tU
GSYoqOQSFAcg/JRqJGUAKEofeKEm6FcCk0HKdKrBQwqreFJQ6ULNK4MsH9jKqB5KC3whgqsevdiJ
7sUn+M+I8GoQf6R0lx1/QXTOxJTZrZs/TdeB5KbkWkBKSFxqXrXVlJ/SaibXEzXSP1XeHaw5JQqV
iobHRWU+RNVcmDfocjsBwkTx2FDoQILcdaP4Lxv7RvQHPGFcN3Zr3GW1cGmWme0Hb8pcTiH389eY
GLBvEAb8iPv5C9H7thQmGuG22uaELDX4juaV6WdZMNw2cTpcDfTb7qOpNX8lQmaYO7Dm3o8JYuOf
NKtGn10+Pw9OGFxBKqZdVDaV4eujLUtkSqHh6tVPGAUlKZ2wNAeSve/SOTy6qJ88xXpo9x8iz53E
oYso3dHet+ARtAZ/bBNDgOiQx9rbXoZjDllOue/Ard0UbQwZ2HHj0QeTNX7TEDC6h/ZlQaajfaMa
8A8ESS0mvCL7jJLo+NvhafV32bnTR5wjseVpcSy7djUw69hbofdw0GtV/RXhXQ2AjTjzsQrzVDz1
tQwGhddNFvj7gFt4KjzWMpiKD1XKhoAIVCgPLULV4NKzMQUZAatO10TzTREonDT82eJI/SI7gMnt
6RgM/U1UiPYDSDvFRza/vXOGChShSzeQhHpGkEZV+/FLOU0U4usKGLDkiqAXDYGlKK7pb4bgf/FJ
wG06GHv7C9x3ErF6tu7pKqvpPmpj++h6qF1SUjVjqZyoBQ99ISaEYYVVl38T4ekW7iIDqjdSQiAq
PqkN5gZfWoSDrickY3IehB66iOlotV+gkIdPmeNm8c5BZuFDpdcDmh8A/a4AQGEAiSw+HwLkhUKB
+UCXLQDPh5Kz3+sKd2ANmAaBHs+6DXM0fLAm7auPMwaD3+OW5uBBGyLnj+4lw1UydVcVeG6/H9Xm
85hx4ThePH8FSRdd6UOadXsbWLavuzngoNArru2hCVBFHvUrocy40XWzuE/qCVst+uropdSIkRVI
+HiBQzEdwaMOZF2Yc2Q69dMsnO755Rn7P1b7OxOY/V8kHSv7N///+uC++3VWGpT/9X9UBh3zX4AN
bGyPPRU4lCH7l/9ZGTT/hfihrls6XSIaKRo1g/+oDOrGv2jHAW32AEsgPSV52P9ZGfT+5VLt0j3D
dlTbQtL2//6fs2Zjs/j714zu8xaOZSEDYrpUXGg/6rx1LPnvXxWziqptEyg4vd807nRC7w0zYaHP
h1cfY6UmuCyZyVGoO9JdRCSXtpssS7waBUuKgT5r1vv8Z78t/NoPWDXjJI1m/s2/N9KiylIqhVNi
+9L7kDKQhKoKZOs0ER8ixfA2ak3Lgg6TsgwKuqpKdU6WvM4nRRKeIp6OGEXBs4VagqXcZT3lQJAe
aJv2nlf6WaM2J7qfzfcBZgQ76L922MpHXVk6y3B0+VXhyaCScj6+ptd0ypQBMYwObUYVms4Ov8xi
Y+nWRjHB69CsRWUAMNZilCFzlVnNO1JPwz3FcSeOgaAddnkuKxvEej3KYtlQKWw0RMQ6XysV5RaA
Ni7CwVQdDA3xoctDrUzItmXxC1gBsv3L8m1udPCe6Tr7FAu8xxQMykeKvfkGTGxtFEfiizz4Mm+b
+pA3oiiF0O6DqTVvp2IMeIwjIXN5LucoppfTS50VpA3xgZq7tSi3Fi0eEcWAk0mo5/U1NbN2V1Yq
yoBtCg3Nc5095qTeIYuA+l8eeW1+VPdtWzZ+dQpE59tCjemGtnkL+LWbur1SmEi7R8g0XR7l7bZw
+HiETglLcGgmnI/izGoRVZle+nmgFftirJQ7DbAYkI+5fnz/UBphCjc7OjHqS2X7VYgKPGtSGwBK
fqVlzs0M6eg6K+z6oXKs/PryUG+/HdhB8G/cByZr9lL2fzUUZbWuxIWs8DPi8Q5hcO0+KsJkozGy
NcqiD2OQsplthtigAybpCjFq63YMs625rK3Q67ksgiCUdmHOWcQoIGkOeVNnWDLrMW6EOHNd/myr
Q0nUHm0XVEjURYyIsnjKqpDepzOHqCJT9YQvaEH+V7PocHmo1W/3aih57l6vEMqHEtpVIMzg4OES
WrOP/9fflwfZms/i8NKvqqAXeQUeumSpIugc6YSFK2KD3+jloWSQ/m+IkYwT7DgJtHnpTr50IF/P
h+0eUJp2Cx/CXO2HbWZdRWqbnSI3+000TP/J1vMMTi6YEeMNLkSEigSiOdSoHRh1ePpS9KRi9+5F
clVpigaSBxAnaPPzRap6hYpo5uQ+hm9furEH1Ij+wenyl3uzSIZmkbzhue5yDsmRzgfhJQYvvlVT
v3X7fm+Duf7LEFIAuKzRV7s81ptd9zKW55LxgcM1DeN8LDEnoeEVWupXIA6+ByEPI4SQaWReHkaT
B+VsNzAOPQONgKrTEjYWV3oBjggvlDb1VUS7HhTbi+7yiVbcgIrIHTWP7hG93/FeMaA1VSkuPRgk
Wl+7Dl36vQYpFrVxMd87nQIcMRiRhp06nMiNqdzoJr7ZtfJ38tFpI4M8J1ief49A7yIrQkbFR4LL
+1FDXgCdWGCIjNo1hfre3ggwK9+fliGNCxtBC41M/Xw8U8ffrAmd1Nc15cukDkikqc743l1raFxl
DiJQnslfy/Y4tnZot6pV6icgW6HuVP0R/ZVu49O9aR3z6+WVqZouvWOi5WIvpRVCMEqnJCBdFfGz
pHg0HWwFzI4E20E7beh/7MsBRU98MMdvBjo9fgWx9RNXE4UFvSk/umgwUZCqHEozfIhdhSROQue2
mY+aTbNjKAu4vAgblM+XN+jbddBBu1t0hWjiIjgsz+Sr6EurYS64FSGaphOWiB3urrUyuRsnW4aH
81OAWg4PLJN+MdCL5XWihB5UgapDfKcuKQqVsbYvBvRk0SmObuu+ru+CYfrboeXw8fL0tLcxhZEt
iVagLkIwXtyZdEFyNKRaRN4QTUIwGGDyR2uerJ9FWSPqSOfCkSYLxviMSGxSHCp6f3h3NEk435Wu
x7FDesv7gXhg9SMU9oTZKjIOodiIE2+PH28L8jvYgDYP0GUvv7MybQCAnPizjaozjjc/LIGoA4Iw
036iSbox3Np6WPJBww0P2cRahHNQA4UHrD72ky4w9lmOk60lHwV7u40C305KtCuTxPbLyc4/X16R
tQ3HRiCLJVe3NXdxWIRex1MjuhjfPBslWwEJAH3dxL88ygtQebHjeHY4IF0J8OB9FgkMRj/2gH1s
7FdxLWX+VQ3MNdDvD00zmjdOVBs3E+Xcz7MQAdLQsDyGqg/MQ5+34zWYN+/q8g9amTbPRuoSlowV
1vJuQ8EGv0haen6TwRUtBmWAd03v+/2jsJ4k77bFpbZEZNTzNM4doq5+J5TxCNWvpKeBZtW/N8pi
CbUomLqS68IfJic7JtznAKcRebg8ytrR5eTCbYMqA5ZYagW+Dk14ulRuN5kCgeLsEcaE8VHg4YRI
nECyZRepdq8fxJQXxk5DBO1Zx0DiW2U4Xn5yY1u9jjy7kP/X0//SOVR/ytGJ3HdfMAQXcFCybkTy
5ejnPxEdU0WjAyv8uAMWkM3u/GSiBXm8/CVWYpjBSWErowRIgWqRvCYVzlZxNOMPn2TDjeVBqlM8
agNk7v3G0r5NV3TD010N3yXpKu4tJiQGKLHgFPDW6gc6sc5jE5kwFFrncwmdJHb1X5enpsl7/vyc
GjolFYmUk2w7e5EHCFfr55omo09/JwFhC7ZgFwWYV1Q84R81bR7oKtotPWK12M1WiFhTYYgnltL6
evmnvP3KMhICNJM6DVQIF7+EDji1YghRPkDj+ZPt0n5ARKRF28XONoLB22h/PtTiKxczPB1sCoSv
k1afHC9Lriytm3w6jOGd3VXmvzne8sCaTa/iLS58nGWTE+gn468IPdw9MEq0ecFLbhxduSEXi2pA
oUN/ywUkZiyT65hcp4X3LHxDBNpVlagI1EcONmj7AD3le+w00NJyaEMH+JF/T+NA+3N5Lde2FZ+Y
XgNXKWIbugzHr9IaYSQAgmnVy5Zq9VwPXfHFyekWdNhb3g6s8rFyMjSoJzO58cIqONIs9LAj6DfK
D2ubylBh77sv9aklMUGMBX5aaS38cdCUXc2xA7KFjlxop+pGLFodCq4F6AUKpTw/z6dM96ZGuSoU
fl2D2JknvEkxqXH3qV5OG1Fibf9KQVRSK84Lt+z5UG0Rj26XOqFfqULcYJ03HOkcBsDKIqzbBYIY
l5fz7eVpcBNA7YAuCVF1mcQlfa0gr2WEfjKLAqR6r/1R0bLbqEq9jX2MwmyoMoPW09zFrKoxLkGH
q6GvYnbxtUwBkXShoZ10B4EflHtcoPXxu0u+nA68iaA9kY9BfVoMGlJ7IdXMQz81UESdgf8/oww0
bASAlXTIMIBEcxWbBFk88M5XDC/jcQT6F/pzambPCdIUv0PNhEICT+8B9pVz00yOOKLcXlJTQlwO
R9fxyTFo9WKqO2/snwXhWG5Rfg5pnc75tCQx9fznIGhB0ZhGoE8xsnik+2p8ycWscIPCG/HixPig
urlV7ywY4X8X0GWPajaZV0kQx/clOq3XRo7s0savWttlNgBx6u88gEnHz39UpmoDkh9V6NelZ/yt
ouyD8nY/bJYElrjdl8nblm0BEKfg4S3GmQZciO1WhH5HV+pXoZfeMa3r8tZDNem2BEyHqGItQOg1
yhGN2PJ5HqdxK1N8gx5++RXSDREOGv2gJd6ZveB1gQMn35ji+Vs+1CZkdkACrUibfdW1LiVgLzm0
sJUf5gjHF2BCxbd3n2tKDhosd4/GGBvz/Iv3DiGLhrFyQooreVZcxABcwBEbm1/+KYvbiAYeodWB
bM2GW1zs8tgJOx8UPJfaLwpAn/tIZAgTWSPxy/t4eUprg+EzCd9alVfgMogYUWnMSd8qJ0BtaEXy
2DuST1hPVpq7t0T95MPl8VY2LYmnzI4dcGtA2M8/oYAkZHWonJ0oZ82HATVMdIacZEOLenUUOqfS
cRNuw0t4eXWddvlA4tTVyskBCCtl8MgFg3GrXOOuLBRK3Tx/+YvrZXGDhelUdy12cqe4nc37thyw
M29l/74pzF+OMQRXjev2flAGzunyV1wJ/ZB7/nvkxRahvSLmGvnfU19b8VM4uZkUTSXqoCi274pq
uMW7NXr/R5XNJJuKKpQ+y1oMGsVG28RUvvE9ywCf9ET9GHiVf3lqK2kBm5HGBxNkBXX5718tHcKE
2mDVaAdqGeaVYz2DCiw8wCfQNvbvH4p7jGqeJG3whjgfqg9qLR1EDZpL9O5nhJrm2yE0Z2y5oVVd
Hkp265eHmiTHImEnXHPQFtMCo6nWc516J1Df4wnzRZEdtSAu4OmP6m9DG/LTHKvRXzYO7PN+tPrw
d2F22oMOGNh3INAdJi7eJzScFUywZgetupJouG/6ubwXuQV+q+uGDbrOS+99EYpcFFN0C3YCzzl9
8ZJTedkEThB5J2h95YOZgjeBEGnUYE9dyS5kA3Ri2lHSRHcvRYgDkQgR/U5QBfgAkyF4EpMD6rDV
VOApKeuOPbqJQeJ+GsIufLr8jVd2jgt8QBJdCWWupFK93jkdoqWxR4fz1Kl13R0cXcELFja894Am
rn38B4NJ5IJMCKgMLdZTHbA5Aibpnlw0Ix+5LfDY0MfhvhrnYGMVVuf1aqjFrQMhtbPRrnVPSp8j
jlwiyjcNSnp0alTi/71ZLbK7qR+CwCla9yQSt/mE8rl65dCtucN6a4vyshKiXTJXPh4xmgfs4vAp
lH16vATdU2thG6IICZgd4CVfntD6KJJlzcWNLMvi26UMP8U1347yfbfz8gYpPyitG4Fk7XBTk/6v
URafLXEhuoxp5Z4MULtfqrGi9R0o5p0Ur9mNrVEiYVwD/lM7OwNVajfJxn2wOk2SQIwXPBg83iJd
HpwURCjyLGj4ZbiUWmgrQRawNqa5Ogqpl00DwYR9uFiyeYasHmEKdHK1SPP5O7Q78izcSH/WR6Hg
StpPD1xdxBwX+c+gz3L3hIwevi2IUZy0vOo3miCrh4qntuyByKea/BWvrpmOMg4vToJFVHXmgxBK
+gU1VBz3ymCr6LY11CJUFPCq69DmUFVJm91q5Nl+aw7zHiR8dri83VfyAtIdBLakMBA9pMVQphPU
ttNxqOy+R8DQSSv0YLMSr+2m9xFDK/fIuWTvv7FdkGjyzubFRtP1/FPqdi8k1sg99YjeXE1t3NyA
CI0OUJqd4z+YHyad0OQQ/GDhzocKQFAmeR+zagPupNUURbgJaRoKyJqBnZxbY8Isyq+XB5UxYnkJ
erIXysaHxW0vYkjfaUreJ7ZzivuhPMqW2HHE7RVjK3S0EaZPjGgj4q+P6IDhs3jevdEqK2vP6d2J
I1DGif2AN5tx0l0FElDaOfeOMNL3hw+PdSOpk30na5nI9rhpl4imEouLOgeMDKEEk9NqIxavzIot
qaF8QQEVVNwifzQJhpPaM4qmJv1xCFVk70fLBoakKZ8qr9u6zNaKCAzIWUDGkIfUMmHFx6ysez7y
icsVJkaFEsIzCr45BqNd7n7vkBOFO2fkKCKU9qmMZGttQA/qFk1I/RrtJWfjC6xEAmn/Q7FLwstA
KJxvX0NFEXbSpZMfroaHbOrqvaoG1cn0vH+ypKTo1CpQZ2P36udDmaA16wT+8KlM6ui5H/BENsPe
vb58NFZiNQ8Bl0xdJfPC/Pp8FHiFg4rXinOCu42Tshpnh6hrxPvvHSix1JuoFsra5OKzhd3cxEHM
KKVD6Td2up9z3ecbUWxtKpCSTSm0A9xwiRhJnF4t00xzTlETz0cYbS6cBHMLp7Q6CkRnCX/hMf2i
mvLq2nGRw4vSdHBOBg4Qe0+HbTK4ottYlrV9BiyF7jHKSPSiFhHZ0JS0tkXjnJpmcq8GJdRuAkVk
z1zp9caNszYUkCtQQrKNZy7f8zNMAQNiinOqndzGGs6OjgovkVMuVHNjhdaGosfD25PeM8iFRZKD
/WnvzGPonIAu4EKbttlVqTnZIVSGrYRurR5PP4mUjnoXgBtjkYRo+JwWHXiPk1Zb11EC10wvlCPV
6m+OgguxEjqfER3pEI5ViRmN/gNG6q/LZ2t1usBN2CgkQfQGzs9WMEQBSsaeTfTqcmw+XMp7iZkf
68obNhZRzmZxw8lUSNqWEZ25d86HskaYvhnsZEjQuoIZCj6ZUl5vXwSado+dbY7Ya14dMSLpn13M
Gf/B9UO/AbQjzW/qNYsoEnptonD07BMkHrwGzbzd98TKjeD7toKIvpPs3VHksqmYL8G9SCznU9RX
9oknoblD7ddBbhtmzr0WcOGVTWAjaxgXn7vB7E9R3jVPZjzr48bPeBMB+BXES+AyIJgoui2Wda7Q
E0rGzj61LnJvWL6nN3avfr28d5ZXrUnjAeiKRqvDYQ8vM/UQOZnSrfDUcdyquG/Ip/dQEKuvoaaH
H3JKY1tF4uVmfRmQ8jiaF6yht3xnlZD46WlDFbBrhG3iJA2h/CBsmNdNc7w8N7kbXm9WKnckYQ6J
EZEA6bfFzeYJxID1fO7pYZvTH2qHf2G9VR6yOqyuEtsNr8YZJvflMZfTexnT5RomcWHg5VkUzpTX
es/3NNNaP8whRClV4GELBGzauOyWS0eBiOTdkx1dAJm8thZn0Y3hOed25SNg6JxSjal1hWoeeLZK
Pfzc2yBFLM++HI9yMwgXQIX87+Lw6VExZX3fVf6YG41fjPp8jVhTRV4bJeNRQ7ERNpNnX49cKbe0
gYW5MeHlgXj5AdQAdE4Dp3J5JVZenLqBnVb+1DZOAktbi5EbH7No4+C93TeOCSmDDgLlIerYi4OH
CCD5rw7xwnOjMEfzXO9/j3YvYfEFbkWuhqZ9BtbRf+/WYVjIOJKxw42yBPYgLwLKjLaBn/Tpj9R1
431dVp9mzdni0ax8R6oZkIIMKeejLtNro3QHDDSmwh/J9q4zFMywtsG65N3TgUsA5JI+OU+hZSsV
d0HVLvu6QItaHb4ORqBc06/ID2qu4OC3MZY8yudHHegdsVIumE3NdLE38woeG2pqGX4m8Af2w4QR
+LPZUXLEcsYNmn0+IFt9TMToYhDSw77caazro+zXUQdHnuQXBxerBryhpuwgBt30y9IoUaxEuB2P
yAQtgkQU5S+rcMK/EgFqkYphFrS3Uj8TE7PZxjQpo6P3F2Wc6BMWPCMqoWiE9KpePyYxzgf4ShmN
eRJpnWf+4Ei/KSNK++JKKWfji9o2Q+E31lTv8bf3DlOgGT8qgycsoGcjO5Z2pf6MgiH9W0Eeb8JQ
eRiNPZLF6i9RKZN2bNMuuDIV1M2PeI/h9dWj9/a7wGFWirrVTrQRXt9uI745vlJsIvgVdObP488M
394Lpjj3hYL/ruk02g6U5BbR5m2Uc2lZOg4vEMKpvoTTqsWkRkBUM78Ku/jgaUi00XXzB1MLYYYH
9btjDMPJNhfnQ1azF3fGGNdlkvPy8xVcQvZ0AsJTmoxbGOGVSfE4sRw+H+GMd9ybTxfPGeRov7OT
rzYk1X2cmFdNC3V0UPT+cPl0rCwUJ4vKFeUeMuIlaKWNWsciUyv8elTnZ6MtJtyj1ffibeWDy5Aw
WCk3Jk1tz+eEiKrVa/jy+FWZmndDqo1fjEKtNtbn7f3KKLzVUetyJPp1cemlU46SQ2vCQZjV4AQ1
ihK31pv+mBnNRlBZ+2x0H0GmeR6Nn2X+FavIWyWKWvh9WXc4tWAo48XdfHr/4rC7gUpIQSXkuc4/
m0Jx20rHFP7GgO+uXs4tTARlqw24tuHodoDClSg7ewmL9caC0Ft6uY9CvftNTI127CZEaxKvR7nH
qYKNd+Xat6O86Mmrmi64utgMaachq67PuY/CgXdCZFDsM8xKNjbDyihsBKoJsBfZcS84y1dv5LEr
Bz0f0twvAB0d8yYF0G8XzsYoK1tO9m3Is4hDVIkWKwQEN6w1/NJ8MfTZFY+O7IjiRAISFZfxy5vh
zcuDQ8RDku4DdUjqa8s2Wom2UoaeVuFTQ8UNHYFOqzG+0jn+hYD0nyztb0WXfywm77aM6nd2bV/G
hggDaQSMoL1Mr7CUSQeKDYXvdeG0j7W+3Akn35ri2tekMgZNmaYOtZpFgNUJiw0e6oyCOPW+bgmw
cZM+R269Ffbe5qsuaRyVBgMSALxo+e9f7Q5vrmwFlkThA4gRpwDhgx3aGp0fIEv9YMyhvi8AflyB
Bw1RKTCbjfxnbXPS7Ccvh71JzWOxbSwurbLqosJ3Cm/a14punWiQbrlVrBxsdiRXMFgJjfxwMUkY
iJlq9dCXRGs1T/GsgP5GmrXiHU7SsMsTtd/Yo2+zY8AfVJt1nsbUjCzj/LOiQpwr6PXkPvL61a1d
dOOuDAvzvkZjBp86aMQIjAE52IjGq0eD6qxH2EfQ8A00D/2JJldQuPeHcaZp1UXK5xC7wBu31lGw
QZBuR7pnPLVRXt/opOdfOuA/Gz9iZe4A3EmaeRxwUpeP18jMBq1TvczXWk+5wQA7vTdVyt+N1UIs
jfX+HqjAFvhgZSMB3pO3A5KIHJvFiYEJ39YDvqZ+DaTsakqEt3OUsH3/drWI1pSReEzCnFlkcxHR
2rUw9vHVagqfZ1G2B4Vyw/FygJNPp0WeTjkfdhR7lXVcblfhYAac45DiB1UbPRZzqT9C/swPY9OK
Q1BCxowrbGWLqgsPl0deiTsWb2WJyTagGr+4vryKBm3W6TFy6JmP5XW1w7zW3CXGVJxmXR02Hspv
QIBEUlggiDGwUemVLPtA/FNQRUOZ+Ypt/+adcWehY9lGmPOk9ZPe9lc2UixkFC4+09UhUeJjZYRX
dVl8vTznlZ1DmZoSKIVJCQ9blMP1HHmWlksLenVNBMTcfdcmyfz+nQN3lxKLfL7abyqgRgynKA1n
CIcmhulpYlgndBG3QMArgY6PyYtDgp8p7CwD3VgjcJiBbEZfbka+OFWuFcBoIsDx0XGV9/bJWUJJ
r2Onkl1wDy8+nRGMWteWTuLjCaEeMCesv5v9MD9cXqCVeCJfUIhpcuNidbS4IzIHHw8MERPf8pLx
hxj15jjNPc4MY+zdpFWv3cR9iOz75VFfWtaLU0jklnBZBBmABS8mhzBfnAvYHD5A1WLAOT1J/Qwe
z5WT2q0fx+FwDHAPfZ7xXDvAVKANrdQoAjamvVdQjcKffTZ8K6icjRTkTSOOz85Vhj6ErHWQCixW
eVJSbmxBclUYRY8BWuDw6sZkCXjNnWvGDwhTRiddxVlFZHdxPjxklavvYmv86/InWjk5uOJSGiW7
JGtetsfjOjd7q4K1hq+kdtM1eIFjBNJvRMPVUZA/oM8nK2pLZEvZt2Nn5UrsmxXouNSw65ugtX5f
nspK4KO8K5cajLSsJJ/f102euqU52bEfzBjxjSi67T0cP/AM6TZGWjmi9HfYyLQsOTzLjMcYAeXO
CLD69jgn+zAivjUOfnU7Mv/564yH5f7y1N40X9gukKg0YBmIXjNB+YteBfUmH5IUsxYMf+YovLGM
MS92WahEH4c2tPzSG9ODgmH9oUldDx3XSdzWUxHvZzvKNnbu2lKipSNZxhbJ3hKLIjOlUQuy2NfU
vj7ORabgPlgOG0D+tbVEBtcFE0sDnov0fL6uI8JUFCqmc10R4vHSVwcPmM1hMnN1IzS9nRAkRrIs
eVPzADYWMUKdhDk4uDX7MLOUazMYfzWDqV5vLKD8U84jEaPwDmBrguEE8Xg+oUmt4rjVDXjMcTl/
7WvP/l7FFrLKmlI/l5nQ7rXMdLlPav3GydFl1dzkvd1C0ip+A0UsgPtkdssDwnso1afYIgTac3ga
9R4PjNJq8GRytnLntY+KwDsNNBBLPI4X8b4bMMVuPHQAdMwncQUOkgNp5vtfHgDYSHVerDy4WRYn
3itxUqi8OvVFEhhXVjb0DykEsI29uDYXkhvYz6DyoHoszh7+uXzSeYBqhD6z2oP6D4JM2Uil3m54
5E1eDSIv0FcHXOh4OeBpyv7AUWnX4PLkl5GNK7OSbFFxVofiVUPPiFKjvWwa5+HcFU4tvb5DtYHG
VAWnAJDjrhundmNWbwMlswJKQmYhw8UyWMxASSbVTlkgFEtvmrLVU1SjsSrHRL3EZSMft7pubxMN
RuSOobpAfg9a7vw7xkGN+HHMiFbVGPcOdf+9NQ3OoXYLfS8lRE59bLy/cMKgEv0nq2fUHhchBPlj
CmueSH27jwaUQw1EpaERcClMWy2blc0IDYINT0yEdKTLd8erfSJNO+Y89xJ/irLhPs10+ye2fsr7
S4JwOmQbjPYlaf1Sc8dBfVtVa4NhLH140Jui+d7mYbYRFVcWixPFrUaya/PeXGx6slwuGAgPflyk
4V6UlXZdRSpWaJB/tfuhj+xDX2MscjkWr46KlQ1lGSnUtfSFhLvX2VM1JX4Ih+pUIfi6R/A2frCD
RD0hphh/wRXW8i8PurZuzJEWkOlQY1tW96VPl6ySJH5bav1V5LU4ZjvRe2W0iPC4LXKbSeARafZi
9/MpTa0p2sQf5iq8wz4uzXaF1RcbEVHevovL7GwYGWFebcKpFbY5okbnW60bXyM0WuK91ma/UT9J
Tl7U2H6Kt7myxwLHvTHawNzI61dWkNvLwRWARERu0vPxm1xHMrwKYn/OzfahR4pqP5p4Fo99p+MR
a9bXSpaFXy6v4ErKTh/Rkvc3TVmUMxf3QNRM+J1WFYoLVh9VRy4a7yEqa/TVg8b4M7hu/buvVeeW
9ly/09V4RIJS0X0bLt69miXBxo5aCeN0pF6wkCbZ4RJmlBE79VEpY8xCtGEPMzA94hSpHiphiI1z
urJ5EZqQ+htsXl4ri++ducGkIwue+GzsdhcLDBHzuNtqs61NyJHFEhMooIdu1fmqmpFaI4XMqgaJ
gHc8YxucY3F/b1jDVltqdUKyZQt/gyfDEjTrFGqgVRZDicr7EdpufoOZ4xY5aG2XAo2gecMdqJH6
nc+nGwVECVePfcMNIqDN1XjE0Sm8MwUyzyK07WvwiFsvhbWZUbJEwYaaMMWDxUeMA2yxPT4bFPhg
2FFjGz6MfVF9vnwWVu51elNcshJfD9BlEWcQ4ApMHR1Z37Gi4TEJw/opjwNUOLrca3EzN6yNiLM2
LbYEQg3ke1ReZER6FXFijBLbPqx5yCObjyU6ftfKpG7p562UXuXLxjBpT0k211KjMlXUrDeTPva9
tB9uVDGM1wOG6XcGCtFPYQixmEQmvS7aNvrZ4P1+CkU2FxuPvZVzwKdFCQwdpxdFsPO5QigDijvj
z4nznvnFU+JoV6nIK9RBvwX5X/msHDaLE8CkZZZ2PlQ3YJLtZlOE842a//Qik93ZePnh8m5ZG4Vs
jE6OATObnPN8FCSQARhPCZImivajykANGhV8+suDrH01wB48jdn7MD6Wg6CrFya5iPwxCTGe9ZJ+
n2v2tMt0o92Yz+pQ5Hv4UPI4fQN9yuYht2vcGH1NKN+rcAwO+OM+KUoc/IOdQH1VYt6RU3OXRWRu
v7KfHORTCscO98XUqMcXk3fQeVs0gtU14qFNKUgi8ZZVRxNdEOj/SDRPZkU9qgZfaSqhe7y8SCuJ
AxJJgGLxaPYIifJXvD7GtdVneu5GPk0pxA1A9QfRySkTuzlCNhiPw2Q7Ex7kDg5MQwrzADyHYm3w
XN4EL94+tONkmwGQLsZU5z+iQfagDRvOF3qPxWPUxw2MkCjYgYF2DrjbBO8tG8vxgJvLUh98iaWJ
kNdqNcJMeez3jpOdPHXodq7Zhhv7/80CkkCSVqL+KeW5UE06n5VpIzPLgzvyNW/4XSldf1A1zJEu
r9/Lbz3L/OQo8AcoQ1H34vY6H0Uda0qaUYWtL7WEcjdFDQAFBVG2VDT/j7kzaa4bV9P0X6nIdTGL
81BR9y7Ic45mWbLkQd4wZFnmTIIkCJD89f3QN6s7deS22rXqRVVEXluCCYLAh/d7B+d9WETVta/L
dGe7g3ESlNZUkPRhN1eBjRleNo5Vk0SWmg6kx4xESuJNSuIP4hHohIfaM4wdiQRekvcTqUmB0y83
xlL4bxRyrz7f7RmgBnBycV/jBvDyGRr8DwkIYaZcMnzGXd+3LlVy6NdFjLv5W1KnHzeyl1PmANj9
YIJzdkXHlxy3cKsSPjb+ITaO5XG29OU+TIHszgkzC9PzMdCdG9fDDO89nftvAyGd11GnO/xVls4g
dIIAaKTF7bfcd4yTbrFJrxkzr7sq2kBdk5iQ7YlHLK66lXzsli83VuhWiTNY3TMpy/CkVeZw2mjX
OetT4xHK71uq79drj0fcWMRUxz/s817OaGGZrUWbHsuhrvaul4pEZNKAije+ox8v5ngmcW+m3sD1
jDk9WuJ+6WRWjaPySWqTdzKt9sEU9vu8l7Cyo4/jZF+g9rrBL66O3cY9cCs+I8UP6/d2SPJ2uZlb
dZ8qkHZtagIgNUFx9eTEC6YynTO/AX28nhPMc0CMfkT7IWw4/sdWKiLjEpml2yrs59vObUiBmCZj
9+tP8vVuxjjbBQA2AxLEYwA/qzB2QOweHpp0de6KoGy/dsDQDY3junm/wgZ8Y8CfPdimOaDTBjUp
PAa/qzGYyWTNwkMaKeMsKrl3OXNe/27BR/G1td4Je946Bv5WXP/tpPCiIlSw1tBriEGfuZMsdpsf
3P/kWSAuUKBvaMDxPcB3OrmKhmcp5ZJfZWavY9FUxRvXp9cbDrcaNE6gHFRbfCdHzzLK2i3g0hPy
gp5qJ+zaJIph1E4Vy3Z4iyjxs9GwiOELgTIE+LYtmL/NXB7anao0IglJ4tfOJ/RLhd1zCzfjjcn7
ycrbakdgPYy/tn76y4EIVpRdPob+oc2y5UL3NRd+J+Cmozz9oV/8t3aZn49Hk2qj3m1quZfjkfYu
G+LE/EOD0OWLnjCf9BuMkSRmlHvdWd7HX39ZP1nomyYNLiZVAjTioy94rVpp4XXlH0Jb2hdp7pV7
EKr58OtRfvq6KLygSIaby/rRiYq8PMLSa3sqB+JMDh3jdHSWOfYW/y2B/s8mkJOPbXojeWHv8HIC
nSXEjs9ZUXuANZ+va++8UzME3fXSG0rxxqJ/PXubpR5ObPSVNzbe0duShdd1Tlo4hHEtPiGJpIFI
bbyVGv569rYmFEodoFegkGNiXFd668ww9iHso6+rX1kJCavRYTCn+g3U8GfPs/mRUYtzjENjfDl5
slfEEmnbPgzkoEDM96Zdk9Xpb297PA+8T8pwXhM8jpejLE5m6ixzbJqwZRkX1WR9MEZruv/dNbft
dZjAgEQC8h670UfYMuZdqu2DWLAExCWlOJTCM+9G20vfGOon0warAFcs+pYgR8f0gtXFIJg4QJsq
vz8bletdTE3wljneTwfh5UC+Jz2RbfblrM2kLWLbyyA+oX70FoLwvNDGWz2t1wDgVnds7V6AR1pb
x9h7q2p8T5vGOqxhO9wPuYSRwdEi81vD5RpxY6V6HOPKFBWSrbQVZixQGGdnZLnVBbikzjs6sp56
a2N8/fisR+r+7XABDT3eGM2MoLgCLcfBzfzquYZvSPfb7N/ok77ePQDpKfnBfYCxX6liooZs2tpr
TSaZbl4YLlivZ/WlynuReE097H+9Rn86HMpG+rKbv/cxl9ssbZQ1TWYe+GDWs1a49qHw8SvKVJPH
s9m85VX6ahKZua3coJJiHsHrXq4hlRbu4Laud3CVH8Ww2du9ubq/Te5hFJwiUL4gduMGcjSKMFdM
2abQO4xL8c1VMkiGcXFR0Msnw/CaN266P3smIBHEU74DyHPMGpjJWRr7wfQOs3DrBGd2QR6YU7+x
0796UzwTHSKMAGANb3D8y5nrUe6RSOa6hyj3s5M5oufgqlWfjYIMY0GG5uHXK+PHJL24B2waVEqb
TclOVlB4dDBrMRuOAoE8uJAyl/3aT1Yf66EhHcJU03wIW2v5RhfEyM/55HqEjSRenfchWfdxU88Z
2IJLOuNO6g7XJiXNSJ0oYsy+dzqovDiaA6TxQyrUBcdIX8V6ISTsbh5s80MwYsK5V9Z2ZWs9S7Wx
gef0GxP6wxb31QNS5bAMt6Qh82g/Kya6YBMmqYeyT2nMilXJlNCQsR6StXcR6LiuEDlIv42p+7jW
thf3Q6Y/ksDhlTviJd0PqhHBhxpKkxWHuZbWvu4sw+F07DsZExYL6brWYnmrb/gK8+bVcBeEq47g
A33S0ak/lby50urdA3ve/KmFV7FfWsPfOQJ9IF5J4eWMmOcNVOL1xryNuuXCE32ydbWPvqppDlcz
yLjyZWteX3eLii4i7DYuwjpUp3lPbkRc+Z3eeZkwWubADw9gq92125XpV+X40+mvV+hPvjuwIihn
SOpoLhw7DWRYOii3RJgftbl7vWC9FJv1Mv5urcBT88uxGQGqfk3nAIGU5MpIjDCku1y6WviEIAb2
7+8htC6w+caRiKL7WPYd1ZHbhOTfHqbVKXcLERyJbxZvqct/sofADtu2xS2sBLL1yz2kBEMyizl0
DvM4ZmGCnZoBc9Yw7+S8OJe6Ct33v/2KeDcIqPDrRAB1TFCZq2Cxaofy1KArG8Ps4KuW0fDG5P3k
cwjtLeB9kwBwcG6P/be7mG7dyewn0z64m5l3ZDHOHn81a5dqyhWCULFMgeYhP/764bYN8Gj/wOeA
tWEiPeaufjSbPq8Li82Fesias3ha5vq+1HOwt8QSgg+m074LU/M2DZfvvx54+8WvB946T+g6mNuj
G0ZvBViVO4oi2Z7GvVTNdF1hR3+2TL71xjf2GooEeKd0DYHH2Sq5ib6c20JEDU+/WodNdBQPSypF
gt/ayFPPwqh2KfjlU+4SsAoXO9zT8Z/2fhmUbuKundxjIDecQ4RZd5KAcyjn/XBeZzlJL0QRx0Sy
iEM0dcVFz6cR54tNUM9SD+YbW9dPdgpOTNi37BYwIY61ZBFWXCavxjpE3uCfGnNVJikNqN2vX8tP
R8ErBFHhxvg5NlkZCQ0HjZLWwfBJkx3T4EampfXGotvW8tG7RxHH5ovgnQPgmOHQjQDDszlZh8JY
2WoL9TUSW5J8rs6WERTif/BIVLsB3VVwjmPGd1s4+ZSOwjpIYk9iUzrBWbUSR/XrUX7IaY8fikKD
mxIb4Bal9HKRtSQBkYwrzIPZei2Zn200PBAjBrwKqhR+Naom/9jldkmuuYNpG7jsrMdDrQB846yc
TPSOoTV+7505FfGAyeezQ6bno04HRSRmWBXuHp0DOc3G4Hp1MsCfLk5wt+PEqt1pFdhrR/6j14go
2rnOgokZ/w8ZM+nfquB6kTptXJRu+6XRafgtokP6bHG7v1duqD/M0ihc6E+O+0BQQzXH6OW9T242
ogtA2yKt2ESKB2vVDqEC1m5G0nmDse17EuXNMCHAhDYTos3uri509ZAN/ZwljtvYCs+sbh0SS4Rz
uylhahnzD1+8/b+HXRDk4dhuQa916cd+Bvk3Nruw/frGq3m13ODEsrfy6mHF0od++WaisBYrJDLz
YHF/2NtzTXq6URAGPs5vuTS9ljmwyrCPQBDDJ7plzr4cy/SmoRrXfj3kXPP6hBvtegYg0XLgNk0x
nM1DqYykcvKSmPYp8z8SNSK+2p1uLqaiTSfy4zVos1u13dNvz8JmPU0ja7uP4u768l82z70oO/RI
SKd7O4lQOu5oxFqxLfq3Ghnbr3r5KWBrtMV+wFVifz++TFhizKLBy9fDkFp6jzeuezDMUMO9VG9N
+Otjk6E2aIJDbKvpjr66yZSGDDtvwWMz5UZt9am4tVZ3Qd7tZsYN5lyE7mSLg1nVr6fz9UZJFYJh
G01Xim86ry+n05NenafuvBwWHa3nVZd+jzxtvlEUvJ5I7CzolxBSgPyRsL6Xg/gkAqnQrhkEwJnK
VE5YgHbhCKRJcO/vPtCP0ng7jzcbs+MHmsBFtFWK5VB0akiyyY3e5Tqvv/32KNCxcH+m8wgj6bjM
sQq1dM7SzodBuVe4TfhVHI3sAr/9drBu4dJH4g2JBjhlvpw44scNJSxTH0z4lnTHoAW1JqnGv36Y
1+cYzVNYvvDLKHxJoH05SrjKkUS2Th8idPhXDcnRN0MT1edW6jmHvgudNwj1P7m9bN1wmkUb2Z1v
62i1r0XvrJ6X6YN28Wr3VH7RDKqJLWf+aCBWicO2d5MeG57YW4O7rClvS19eTsPv+th7ARqgjdvm
bBXJq3/HINXKLdKWKMXKLecb090WN4k3pvf1J8YoyJvo4/HE3G5fTm9lQzrJHC0PkBjhHA/BuKsz
LEB//RJffWPs1BQiAATcvkAdjyCCLphrMiIVJlGpVldljQ8oe4Z3Iuei/t1PDO97+h+c95uPAp2X
lw8kZymyVdXNoZfBmAx5W9yMc6Hf+MT+1Vc72n8xY+Mq9sMXhi78y3HE2sphtqKR/GpdRad9JBdj
37jWWu2ddJm/uF6PCYjZZU4X+zLyP6oiLE02T+3jntGPabrLu7m2dsprSjvGkNtw40I6fRFblrby
/RwJz95zWZjdfe7N/f0crV2e6LSYS4xGsMU5JV0UCL9vork/ZPWIM4WHVfm+rdPFOV11LqpkHuk+
xVSJ9RDTDiuzpEjpA1yLpiEraVnroEwaz84+94sKjUSEKg93USvCSzjAmXvqZz1U/mDoolhU2r43
p6nPYiw7DW4taZmpvfKHptqnWVPc+riANLS7s1AmP7IfdulkZmbs2NwlY/yXhmcxWGm9c6zFF3GV
2s3n3h/qe3Q79a0KM/9bn07GHYxgWnK9Iay7oLesT5MzhYgzRes0CVF/fRv3Y+f5iDJsfeXWlo1a
w5ujdy1fYRpHVVB6ybKw6g5j3teYjgfG2l02WIjBaVk7hG2qMKYMxkMIetOLMCquAWsaEy/CQN1x
1NlWTDKG+aFXYV0klXBUhenQ2jTxWnhNSjY7RkcnvS/yBjmnnZY7uBjWe1cPhbPXtT2K0yYfpo+O
lzuPIGcSe6TNtKUYfHXtG0Zex2FGjMCHtBDjRZGv9rrv3Ujnm0K0c04kD9smoVn5uzKcmzB2vcz9
Hg2p7wGqeQu8XjfPHHIEF+ud0pRlcVVo86OL7cpw4N6SRXtWynBbd4bqSN2wCFizVluCEvt5JONg
KY3TsYf9EWP6aqRUhuvyUI1Vz6SFBmd7PhkLeXtiBLhRkeDcLwpa+XXn5SIhZbujwZOtX1XWLzl4
V8jNTq/VeAlKvDoHMSrnXqmonritmbmkPsh0lPj2bPsE8E3599bp3Evb08UNbA2MXIw6LG5q7qzv
w6yv66SOglbtZB/SuTRLSzwNqybfbApqNsHJGNMu4ZzVRA5Mjjrv8sr7WkHEgk5AA4TnaaLV3Wdl
tnwXQ+Xd2Vr5AZELNuDkIv1F73QAHJAQpkznhWisnHKmC6f1FGbj2CSpzMwb5RvYVPiQpBK7yQFt
Z52nc9yE4QzZsCzEd7vz0i/ojfuHNkRhHI86dG5Hun5OYkdATdjwWMPV6L8LVHbZFyK916I3vof1
PFZJr6axTXBjDp61Ow8P5FPb1skQ1e5ysJXTNBe170oZ66IcnhAoei0JlnmYH+wpr4p4CFV53SJq
KJPAXcJH0ffquQBmvmV2Ukx+WDpzYuKJ/NxF+RQk2E0YbazJ1n0klGK6XxZtipMOE3X+1yBScuc0
ltMlE+7uabyKqrynh8IWbUIpsOIWY42vYwQeul8IsPV205KyLqraSz/zYwVU2kn7cZXpMk8Krw/2
cK19bu+eEbyXeJ1PZ15ZhbFjjfKmdgSGfWQIByzGMd9SHYqIdzC2QS5iBwXARaTttD9LSQtQBz6k
6J2fuSHxgfMCHcm1uiGLR9+Gx1FghhnE9Af0PbcmjNx5hbrkqmU5F2HnL++dpjQTXToI87W5uOf9
GlksWisP9floa4GyHaBEJvgtZ03MA2pSJAN/vDA8v7hNfTm3u6qtPZKWlOnepXna3Pp5P/q8ws4i
5M+X1qlH5/Omi3zEfwHdYm5i+IX1+9ElhMSIZAvneCouV2yK73vSctaDHwivP2/JoeyTsVDYby9j
tEZJoar8cst1Ym242p8PnWgCdVhn2bUnaipFC6Lfhu1phXssTL2igWY/d+PnmlbmmOQQOU7CNHPZ
Z0VL3EIzau8ynAYsGWq7t65NiKV+opsSY8F+xOivIRH1hIxbNs+WqM3inBjzTJJAlGvrxPMVW2WP
v9P9UJX1U24bOjvxinDODlKVbXFS69UEMuEK7JwUno64zoqcHanMCvGFAWZ6Nzk3GeTnkXVHNE6l
Yl6Q+tZ7/fDF1c6g4tk1lirJ66D+7PjSN06GSQXmKRHQdh57vMmKl1MIO5mjZvZiZ0rDLkbiLD83
YWFiV1Ka2Fq1gbt+Jr+eCMS1kfZtaFf1mTPBs4oL3Xdz7Di4cOzLICvG05R92NzZ2RQYMbpGajmS
AaA4zr7xgANKI86CQBgm2QFuXcd22dbPdTENLkBBkT1ANBouOrycUyiu1kA/RwRc25dVLDdptBqK
rKi2YfseUm+Og7LEPqE03JZXjdn/WT2nXtwBHpxMfWAma0YJOeXjjdKGZx5Wrn5lbJMGOFIoCcUU
4PpCKGC2BdjCxZlu3GLOyhiSbfYwekYzJd6g0B3Rmy/PzckT3zpgePAeb/LKuHRNLuRcmw2xq8uW
S3O6LL0VZ8Lvit2yBMbl1GD5C/zq5Q+OK/2rdel1ccJu6cw7YdgcZblVMlHKbfxEDr1VnaV9Od94
Uzk+NF1ad4nTBcXChurhig6SIdLdCj2uijutPbXjo6mjfdYo+bjShz3Bbn4J6QgV1Wk/cH7syoA7
7WPlVf66LyqdWWd5a+RfAlO5Yufknl3upJX5sZgba6scu8NYCKzTXKfqraRdRHPJXJbANkU3dkmx
GplIbBma12uN6vyru8ydSKZK+vdi8JznPPIRuvtjrc19LUOyIloedopLi5M6NsOBLUJ2/viuGob+
WfacdicYjEKUdcZ0AQti6x2fMz2FHE0mvZs2NZdP3BOaZ7VaNoVBPyzufaUM/SSHb3l9sMpm/UZK
e/gw12tLLSfoEs2phBRnw94KY0MFfr/jvXnwQEiNve2nUD7JqVafOszn6rhHuv+xmAP1DTiDwk74
ltDxYo8Udi7OofXdVpnc5tNi5CeqzrGFjYjGUzFCKmRwgycnnWCEM+fJOq9IG82oUPfDYAefROjJ
z1VYjNM1Nh/tEwYAlZ+EoxUMcZMaw3Uwj8V3T7b2Z9txBddXN02/s7lxPo+2C0pLxHKTxfye9v3k
ttaHymyCO9UvJvzDxsinBApU3e9mtjpjx9dYR2cUUP68rzprPvNXlhPihW31VKizcBzKEY6HmQxu
idar6njORY6IGnfCW7OrnWynDdk+iLTynivs9CifSxV9MDw7d3Dy8JrnMY2Md+2wtFeltuZ9oaxq
2bfW0GyhJsX02DRd/7T0EiVsk6ZivdcIga3zYNbiU0lZfdo5Y/kwR457GWSVFRBriuFfrFIalTxM
tWAQ0HbVB2auUucKm6SPeWcUNYKyzhDX3N8sY6dMehq7gM1fxEDdnE5lVXjBibAsWh2YrGQeVy5p
FwAcY1O+M7W/dB/Ggt0jGQfHXXfVbEI1Z0uQt/ncDyJpo2CRccOavW6HwbxdasMnf8bU7HPUYe0S
C5on3FlzkpTjcCqjJa4iDFBjaAledmpHhD8SCjkPRQzFRUz7SobZR2Klo28dXXdYy8Gcr7GEe3xX
9T5ZWdI3jS8NOUUr1XSdv9c2R2pcFCDY8+Cma2zndD7iucu6LjZS3ivfZZu155605pwgGeVcN/QP
7JPRn4rvs2wnEDm7SndROTcBEtt5u36UjiUTYmTElAwY7hrnmpS6AoeWML8vg1q5bISLMX8k53tR
pxHowLJvQI8ITTX9HooOScScOZFteDQ9/Ekc/HQt2tMePdWlPUi57CqnpMO01lF1SAu7G7HydLzv
WxY7haluQ++sm7r5G0T3QJw3rpMN8WgEKZCunTVJhczrs+N0fFKVDDhRumGax3c2yd7NaTZMdZQM
2iuqnTWv88fWkdNjCgU8S6pJ5WNiaykei6gYsgSGePDUlivhyFPbrj5+v7y/pCDs3otdQw6fpAld
AKpqEz7W3YThKXaQ4NRN42WXRDP0xt6UvlXunVHkxD9yTDvxjCwn29V+aWY7Y80U07MWm0NqVq3N
ibIbFGN2oMqC9CJ8fU58EhjYa/yJRk1Wdo6+xkSm1TdqDPwPRoCPVGIvzTrshKvtRzh42rkPBKgf
0z0bp729yHuQ/8xNzMKp70JDc/aCPfv0WNMQUBz/aZxFkfEt0PqB2RMvU7152o+1Yz/UhA5N18Y4
ijDB2qy9ypes786iasmvG2oLn+yC1m1jbqzyAasueTNYQebF89p5ZRIZFLAJOwGq4tWzpzRpfYkh
Um3DwInDfikp9cu6usOlrXbiSbURCbvjNOrYx6y9TZowGvWJZFWEJ0VEXk4SZjmAj9060XJBNUUi
SyCs8KzuhQlpuMWXOanLYLirrWr63lbsoDtdLf17bbrebTNVXBTKjJvkRZmONXsN4i/y/kQn80tD
GMMM92EQirDZpsJZv5j5MOdcd0OMY5f7iIPEmO8q3xM380xW0alB2XBSVTBY9p0y0y9LxQvZDZSD
VRLK3rwVU0+h6WizK/dqUsawTU0w3dLe6qKdrCY5xuEa9U5ctg4TJx07E9SgZjdR88ysNyBk+ENw
lD3roirYn85zNciOiiUTnwLDlMVZhb7yITQxJ9mtazasuyZqUwV/YMGQlopLnsiJ5grm4ylJvXIJ
5ucGi5PzUXncc9VKAF+MhBfDLlP0TcquFjaKFmGXXY1I62/CXPi3thGyxVt91pj7JexTO1Y+FTdd
mrIKgFSKPGKsqRJJlIeRiO1Vm0+hGrBktMUsv/UlWtxThLzpoZvXKN357dg+TaMzmLt/d3LVCbII
9aHa7s5dZVNs9sZsvhVA87rVS8ccNzSs7ICGrGPpOaCW24zgdYB2NT0cxcnjl09zqrj5Gw+o9ODE
v0XEfwWuYc5lhpvCEKUV/dcjHLaeSHKUpgeE15ZVYjWlsQtg9SWYYP+2nDHYhqFlgYEeXNzjx7PX
0VtTTy4HlxSauKByOlmh67yBFr7GJLdRkMcgaqFv/QOh/Vubvi6bVk9uT79BGOue43yNV6v7bWOu
7Vn4vy02HbrKMYM0awIdWLJdaJvMfuxxsT4UkvTGdTT+csz+j6f5P7Pn7uZfsOD4z//iv586sQzk
7sqj//znO/Hc3snh+VlePYr/2n70f//Vlz/4z6viiey77rs8/lsvfojf/9f4u0f5+OI/9uTuyuV2
eh6W98/op+SPAfiXbn/z//UP/+35x2+5X8TzP/54Qikqt9+WFV37x19/dPbtH3/AdvkbErz9/r/+
8Pqx4efOn4fxeXn1A8+Po/zHH4b9JyETsCLovNDd2dx0/vg3/fzXH+EJt60BSNhYB22UnbajuP7H
H2705w/Tqi3qczNzDPgcxm7664+wTaJbRF+Cn6Ox9sd/P/mLd/R/3tm/tVNz0xWtHP/xxzGjwQV2
3yQVQDUwqACuj7pPZTpVxTKQGDfgQmbHK4wvLAaNjhgR7Ul7F0SpdzGOC1KqRVLHgSeU2dbDnb+N
le4faEPmAx5EFSDK1AyxmMr200DlSixoHT24VRTcFADzd2Y+g4bq3nh08yB9+jHhv7X2/q8r6sUq
/OUK/f9x7W3k/P/47zf8au1dPU5DIR/b4vHF+tt+6K/15/4Jj/WHmgU+tBX8UML+tf6s4E9oZ3Ao
sZ3fus2bi/hfC9AO/nQ2a01Y9DRFEbjyR38tQMv9M6C9sZkdU0+SvGf/zgI82gYD3KAZBKoSEmg2
weM2nk3XoFNT8aUg9zGug3mzhJnNN9olR4fHvwbBw5auCd8hPcOXbQyXsheeQfZFh1V+2i4yikdo
UOemAMj72+z/9X39/Xv66eNg0bVJL/mswyMyUuatkNeW6MFa6krElo7Ue7lwe9r97jCwNHE15uBA
z//KqJlPU6GC9D5rs7fw5jWb6X72atN9Y962vtjf2j/MG8NEcNXIJMEX9Ecu5d/OKLsIizDsnc9r
jnd26aXOpywsU1RetrUjAEIeumAh2qypwZ+WWrzxkEdlxo/Rt2Yoe+S2EI+zHStWIUCU+RlcM6WZ
0uBGbZiLs3O9Dcmn0bKb6sy6kJ5Xvf/19P7suT3YywjcYLfzzbxcL13RGfZgrZ97O5Plh7lxdZpo
f9Ped5NtANg5rWvv/DkNahJhbBgrXSi0eGMtvV61JEp7Ni+Blbt1+17+K/wF4GcV9ucJO82932f3
vTC4YlWN9dsDbcpUPNPp2EOyOE6w1nRqSPF2Phuy6g/p5PV7xa0/iWYSs389sWjvj5cUXsFEP2yS
fIiXhMe9fKgWOJJFm1+vyE7qZHGLXMI3mvlYQgDgu2LQlRUPeRW5XMlUeh5EGSiA6QOAxuPir9T4
vgItHSVsxl1Ld+4r0agCf9rBdx4bLYF7MksObbK2fUuBvM5Vt1dOD2ypltUOY3soQo8UgKz2Lxwu
bgFqV1o/8YBpPF2IdLSeIL24875UK3Cmm5aci/hIZuR+kN2F7W/vBAbehY4zXqSOtV6ROzldFuu6
zIfGA1w66H4SjyHXavdqNKK0vQ0jI/8ERWENktqZze7UpnfVx24JlhNXlqPeid6fSCAbdDhDbopo
fBjI8+981YLC2CBPYi+WNJVJQ/8pSsy66b5ZHj3AfW2WtTqj6h7uCQ41o9gXg0ELCzQqOBVFNp6J
VOSgr4bfzUk/eHB2vbUrTjNanzSSJhq5e+XNi7onVH51LtbWX8j+qAr1JTfa/NsADy2MMbmyK5MS
khb6ozWgMfk6+X76flWegR/O5EM5muchxD/M8meDiT0xDWxbzntpO7l554Zl7pg7TJYc47ab/BHs
10rnlmZAnAZDv1Y3KZDCQEujMeo6otfhpFJaxn4RdACAlYQmN/TaWD1jGB4E7NnSubWx+wqbU1N7
zfi+NAdrQuJd1mAzd7qLOjmfRMCuSyIdINHiotncT6BvuaWyQdIrunwEOsWE+XaUQM0SrDK8b+qs
p/ZNDEzwEbhkQcHLTwzLy+dhZ1gVd3F359tZ0H/CHcOZgOTcYBJbpxUAMj1TAt1MHk+258n7mj4O
LDjHbIbv6wBKH5fwqvooUbMcRHqpnKydlhvPLvCfgs4lHAxH/HLxNLSMxjTa9sOYD2XX77yUux9w
ei8cAS+PodC5FxkSp6gfZ/AVrsrNdR6ZlXmhVOqbJ6NTDN/10uk19ggLvtq0EuKMznD4iW4EuLF0
/fq5rDs7+y4Q2LrX41JjMz3AfQre2Zky3kk6w2D/7Hr5xyXMbWyrwta0T4JhbtabFJ+nW84GL3s3
A5es3GxboMROlsEJtkShp/H5Wy0mw9Zz9ym3LTGd5Cs2t5cSZMg/LXREW0R7s7tyd8+s8sJq8/6z
X9km/ZV1bIu9tfqWkUgrau0TA0Kx+Jrl1SwPfubM627GZJS/6s4mEZCRIs34s05LNRwkt3fjw6Il
HVprVWn6rpCTVR/CxTG9z+VSec79QjM8/xY1oN5PI4wYFcZ1s1jWCP7W2N2nvrNwQolnPvfoqjR7
v/LjVJaRvFIRPRsHRqKEAkmfflDlh2otIFsmSNIDfb84XevRFOgwvmOvgcRxaYzZyrvMQZFaq/Rv
llDU7T70jSmMW63q29HzAbutgjZSrDy7X2LLUK65R1BD5bxMwib4Qax5IujE3Fp+Pt9MAw6P8TxA
k9uRpVLMHI4pGYOlV1jf4TBYJe2DMg+TlpZGnSBT9xc8GiwfQFCr/KphZxmTxeISgPXfyAlbNHNT
ndizn95mTj1/hNm4OV21Hp9LYXSpyRT5HENjVoQo/12FvD0LvA+dsfbtzkUQke0i8F+N551fkJqG
SzwtnRZOYpJ6A4Jn+icP46Idg22e1orl5p6TACVXUBDG1NBJ0WZEVoWt17zTYPBQRZbC+9iCTH4J
JfTL2KuM9MG0y+5pqk1F5aO7Mg5gxD5jyELOQz4W4xffMM0r0Xs1KKUsgNunSZr5Xpvh8tDx+oZd
79GMSXJn/JEh2kVfvKgF02zdob3ADwGIL2v1+GnUY/6wYN/9NaeJqjk/2v4rLh7GDASouzOBL+r/
Yu9MlhtH1rN9L147OzAPWxLgTA2UVFJpg1BNmJFIAInp6v3w2L99zvEf4fDeq+7oVpUoCsz8vnfM
95lHZl0zm2t9LO8e/N1d0DBGhb3mP1y/dp+hCKo3U2j7q6gFnSf3ZtFyOw4qfzHLqief2HTetAGN
wglVFLHUNLNEXHMm7ma/s8ptO+J7nhZj1RuxZv6fOYX82qx8G72Z1WQnUWt0E09gFTYC+l8bt9Vy
mplv0oGBt55yDRjrtSo3wZSYYuebMsn4mIXlsKdUAg8V9o6FlPCmXvn4aWtxoqawodDstJwejLWf
KOSxvOVpcR3rD81Uw6UX4/RS8RuYIo+LtSEUX1vVlY9O8iDpbcMN7gQJqq5wxY1jC0VTIKllmd6s
3JLhRkLf/7QbwqChduacOIy1TH8uhd9YmyHM7AkRB8WCGwuNAJ1NiysfKsTkI0T41P4Ahe7FJqNN
gZOmW+ovL4C0i6THmLFDHejCOSm/6ePVSCkrTNd2SvZ8NUwmUsGxjEuiqy6oKvA01XnfFDslkvKD
j0xj7qekoXzPSvr6DtANU7n1rda92TSN/0dPyf/tr/+CVPrvRsT/tr8ef/6uvppf/7C83v/Efyyv
pv0X3lIc8cz6VIISq/1f4InzF/vsfQ29GzXR7TJp/sfy6nl/IWkEl3RwQ/1N4fify6tn/3X3u2MT
IwiI8dP9X+2u1j8Os9gc70Zwvhf6RWzA/1zqMY4e8qfcyWKNGA3Ouc63dSu77bCG0zbpwhmnpdBb
a0bTYgxzv8/u1jrSEqCa6lTvlwmFjrmExK4YBW2LkmLjnuBa7qfCv5V8jAHewz4KazHw7GdEszqD
u+dTZG6Xe+RIDqsa9zRRATq3U0zEbxBxbg6o7q1i0ysH+QA4blQB114KRbi4bKEEClZLSrXmMfKb
KXtvEGbtwrW0NlYA5fl3v8//z0b8t9jOv1sieZOwZ957HlHRYtb455AgmNN+9mEVIsYo9QBzy6Bo
0DZ3rJYieZu0P71htVLHwSnThzHQ8lfP1cH5Mw51g+WBptYtzKF4WuvCeUvTpH0zejt4KkxffMl+
rD9F37lfc9n8j9Fs9w3rH1864cX4MCiI8HGi/TNGa65yyusiEFG/2MFZDi2xaNZQyHNgFu5rqO31
tqxN8Z40UH4JXpTHaZ1djZSp7L55FWGVua3c64oU7FDObbdPs1k8or5Jp/9hheON/OfXel8Wg7tP
mhdLA+Q/b4sFcu4cZRLnbdrweAzM2Z9minbvl+9hLH3yOzL5rnikrIZwVbO1UF+RqHSs2qkz4oEz
T8cziEOIUaeqRgrVcpuBd9V9nn3WVVKbD5kvrPKtEWFfo+hM3YslEC1uVbK6+dGefSkPxTg56nVO
Ess4m+YIm0LUm4cse/b6FkIc6gm6tGzX4LhAvnQ8x6Pm5mqgdC92DwK+yWCF3fcq8ZEt2robULLM
w/q26KBH3jln8sUipvtWw7m9FVNmJLEU03qcVsHChJM+MA8MFcESk89ZrIc2HeWbsxbhi8PSOW9o
IVu/57Bcv9O+HV9WTN/dnaFeLoghNRJTdahnK4kS2o65pTLF5wdRaPac2cP0Q8JnW5tFdeE71m3j
GNoe3KnLoPI0tAlse98bxyoJjN+I9aS9qbO0honzVNefNWbaK6Im9ZFzER26AZ4hHqfMe7sz05fc
mxzrMBCt81wZeXCbaXO+0X1Sf6xoPj+4vocz07h3aGY7Q7mAOGLr2+X6QZwMjk/a7mIGVufTCOeZ
ypqsS09i9o0LZwudrlmVvWRoDZ5X4gBWxP+ldcgaOTy2Q5GcOEXXM8Gi2aM79ZaxGdIS7LdYEby4
lPY9VILZWS9mcfXtvr5Cg5oP9eo0zcad79Z87dfdmzO17tlPrfmhSLwuMnytkZZ7zbk1RHgpcLu7
GIWt/uQHxfpdNgQpeSHxREhxtXvOtT9fW5oR4MZlqPbBVOTLRi213ofF4JBzPHqnNst0vZ1F035L
ulISmpjUCuzAUC2JXjar4VUoKb3n3M28dz8f7QNdutNZ4+jbiMEIvqZOTo/o2YInf+ER2yEQIbk+
GRxjuVVdn79k5hTEbTcE6ClC/TL5vfExgAWIqGj67FibVKrsO5Fah9nvkE/1WuhNAqfwbeUw+Ca9
vPOR7wTW73XEMxBludR7BK8626blQEzVNEEzbpASq52RBcnXLJV1koUoYCh7szqPrZ/s5WAqojLs
abigPBhuDSHxDjPOlO7CfikPudc0F+4GlWzbya+nOBz7IDz0ZOU7JBcIs47mJqguyne7d462Bcth
J4+EkxU3IzHMczeuFplg5doceJ+5fQY7QMmV2JMXkFxd+8ixqiYMb6oNsz/zkmo7boc+MSK9up14
TMJl7KMhndRVznZ6k9odz8s6Aw1a1EPHIjGLP642wnSTyLS+LjVaSrLPrOex85fPLNftD8nvYV/0
GSm+orfixm9MLiOqBDZ2SXbt2M42eLCYu59D6Jc/EC6lz2Yezs5u4S081bNhPxitn4tNgvTrAEKY
PBI+RtWuapfHdsFzrZTTXFI26E/THXKo8rBlFp79dDjh6h73mETbHwCBfCTcbFqKnUsD0kdCZv/B
QaD7SuuB0WyIE7erTUc07oJzDRl3oNgf4Q+HtzWvWnCbtcLMy+JyBsBoD7Y1Ja9SmdW0DcZEnJrM
Gx6tvO+fB5kED4ubDF89ir5LRQbArzAx2wNnXnJI87X6zH1PUPF657k5XOpPNUKAo262Rn8/FU04
Hip8nU7kmEOmDn5btLEI+syF625knHkM8Rsid/Inr88SqHxfT8ckh+c8cO9Pb3loNiANJs01YysZ
QLxcJqe2Mt0vz1TG2zQNg2ZsNtyLGln+hwH9plO6+XnKcPCPeF6XrSIE39p6JojGrhcYAxFrVv3R
8Gb1wm+IQggvT0YEhThbqh21K8mtWpP+PBlNHamqEU+DzuSrKdb5MiL4e6ZIA/uiTcrrOaGYZCth
BX7kpI7TquHm2Wn2V39jjSi+OfKRz6RDqo9pWolHTqGeotC1rgoiSOYUz6Dl7PpC+NO2lLlzQslJ
qq/V2Xws09I9Fs7QiJimAPOhpQ5upycEauHQ23ur79Z2GyRTejXoMfaiZgrGxwIP3Ul0yJPZixeE
J73TlC+zWzsOUF3r7rWd1uFWDp51rI0q5WdXZvtNOJLQd3t17PnR5Pp8wYsgEzQcTv8my7x+VnY7
nNZstPxXZAI+16Icyfckvf5BWnXyuijFddR2QbBZDLe89OihkVvJ9t3NUjPfcOs1b3kKMLd1TTke
fLKOnkeS8I6sjibzkj/076xNM8+EmR5ZE+U2qQKMemaXPqNeqYNIlyI4zHndxEq55nFurAbCgqbx
hRiKh8Ge+pdqDO3fcEE6DlimW9AMsfwOBeGSm2KGhuCtd4Nd54jpoJMme8rWytw1QRqe7vqq5Wxk
Ngs27jrG0NVPr6nZigtVav15CJP+VomeKQOAJJtQ7Zf6Mpg6GbdJr0hD6TOj2CV+2DWbbJ4FlYqt
mz8gYqYYoVT62onCiYXb5Q+qk81Z4gO72KVFW7qt8MtOYh5ekXR667kkQea6qso8ld5ivOq0SZxI
IlF69e11WqA8h/TW+2MfT/a4UHrkTL8GIC15ad3JyyOVNMBYCih0V1dr99ROpnkE1SiIxKAIIu4h
cusj0i6ni9HrazIW57ppdrQA9wdRi5DctaSVBrGBAcfQSpz+a2fk/s73cue8kFb0rZNpcbYrSx4S
B2GU8JFhH/NR5NEa1OXA9umH1TZXZf1qOL04Im8b091orsU3/lVfcQDIHUo709jWyJ7f7WBFkRGk
8mhqkMxNYWsuZJKZE24LIavrLH3nxard/ISkpT2jnWq6zZIYJWmYQ52fcQ0usc+UdFzIOQHiKNcj
qhgn35rWtP6cGApey9ZoPxMjhY4miTM4Cr+c4oyR2ti2gSNP3Bjzoa1CMcWdytDdUP3cxRRL27cR
efBZqNaNJ2W6u5z28idprfaBtxVlMWJy8111nvPU8uriIbHKLMLUj4Or7FP/gi02fOqbFSg+N6k/
hmffI6BNd0Zfjw+89Oql1c4MJh+I9U9oT8WOKkH1ErhC7oTGl9GpMr+WY6I/y7QHkqyr5tHhhn6Q
I/PxRrT9yDeoG3dvTdb4K+/M9ozHIEUxuUynylVDHRMenjxBwoVnsuFnguiJfYjGpszNLSmcTZys
en1EhJD+MJuhArpr5M5pS3E1CQ4+1oiAOg7yQPY71rjcjcB08g8qt+QTYbVil9i+NZELkxtfc2Ky
07mwHXpL52L50JglAH/Zq/NqD+W1TpRzaBzZHvPQ7s4LouSfwlv8mPhJeRKeUxMc04zWa5/0A3EX
c1UbLz6XwQNOaXkdutX7dGEXvjdTO3rnwrGD9mBJ/F2zGNM/QDYoAImejvJCV9eMHuZvXjGnFxtl
05szD8bJ6Y3lMK6ecyT8k45nP/W74z339uwM9Xp0x95oWDqwFZS5DBQfdzGCFIkk7maZ+ee1qHLk
5hyye90a8y0IGv9H0ZOfsCuMqfrhZnn7iDLSRCfWzp+Iduefczf7e9uV7RkTkIEES8okRqia448g
1/UrtSf86EHhj99LUXQXXSp7NxIdt2zTQKvvRtKXZ8MwKDZFC1se6Tp0zoYIBBPz4DxWXa1UtDaV
fqicCg+Em2LJKSenhsKyq/DJoE9rjCgdsAtm6pTPruUPV52ySO8WO1TfsiUoD+7q6IegmA0j7glK
ty/a7eqjssP5xSuC4t2CN86ILeiNH8JHdO5m6ndt89MPa2Lc8lSHDxMJp2mMETY/5b0znBqz7p+T
VpFR2aj1BaZQ/OhVvY5xmLRpEGGQn+1TEk7GdxXIsDlIqe5Y41IsEGlZ/ukZWl0sXRpl7Ii5fvaR
pU6vQauNR2dMTBTmNd6IreiD4qdYVN9eKV4Kf8pJwHQGpe2fncq35YM0AnUpGOWMqJZucDamPNtr
JwNGbyaz+3KrZU5iLN7jURtq+JP0vv4qyOU5A6SN3xs+vGZ814Qbh2wZ590wsFaxgs4v0ufR3Qgv
AHoFMT5ZMu2ezMysX6VjNn88Gi3ONRlMNxy69cwRrsznzMyGc4CHignUERjykNwNx2lZajrHNW7a
mvjKl9mn+DoiS2j+VKQK7E13qYH3vCQ9Tqym8qGwGFCjNPENGfEMZM3ZY+yFggys0QEOD1noezxh
2JuT9jRJtbqbsbOqC26oej4Ulhg/Gy9pftbsDObGM6vgswzIijDbUP72MVZ+5PjPHrRlj9MuDS1C
ofH57RA0z98S786lGK3X29t6MKrTQBBrxrtJOa5ZBurZ8moYllXnyUEvBKRhqfGbH3bWySen04yN
2VI/t3k+/7LNuX0t5t56G8p5xRGRGqO/5ZXrfh8gJvyTp3b2hECByY6WwfGnwF0CGrwIHH0+1kgp
IeZjP+jsuPJ764YinXpZI0GnurX6CYNYV3PLSC0eVi9B+Iwr41BaapCx0a/BlwaDQg6L7B0d/9gP
Deiy7K/QKA69sCrfecJpn0TWY45jhrNctjSG543lOG2zTRcS4Da5dNcda714dFTXBdAEjfsSNKE9
Ekfl3Zvh04E9qF6qgB17tABlbCePi8ar2hdKhwp759Ghwa2LvgTGHgFzul35h4q9wRbVzs7m7CpL
blWI3tDIImsCbYtSUegTl1b/jas8vGLLcipKdhyxU9StnbWlzC/loGiaLXv5ZunFfyWVLH3wzZTR
ECJ4+Q085T5xEA20bNn5xYDZ5luPerqmpEfcGnNybuTyVGfpjeIKCg4h4pVlHqtJUx7YGIPbEwLj
emcD6+pHVuHbiCxhhdd5dddvirX+UCrZwQTl/s8xW7o3XKMijBH6rlYkLXPCIhekyWEMi/egc8v3
zFvW85SW46EfevMESeh9dBbZPSSEJ8mLbcnyA9lte2iRr/eRgZHgmVgbcWxHZziSuhc4cQ3lhe4k
GzkcC79PHnSr1LeywhnM9YD/ZwOm5u8kOF/+POOYzqMJd24sB1V/eGICS3fsdT4QqLY+e77urgyE
4w+zDoeSB0R7z/BmK5fM3KAs8fmUMvp/uFgv3okaNHZIeKAv0rzbNeXcvOhJaj+qspVFJUs7tcuA
ANxoEeV8bp2e9LGWcIVygwbSfiw9OyWKK28v0+DzmCzEQGGlyIBwTknBZLFJ2sUPNmYKS7STcGhd
XDpqEtHA8fXDx1xyza0xfzRFz8qW+yX+E9NVtR3lYlDiIdN4cKMUy9w5LUaJx9evyierC+ajniZG
KnOsLPtRWA1PatBP4RkpTbvcaM4RRaTFULS/UxWu+W0YvRRfVclUQ4YTiczL0erq1TrXbhuWTzSe
2cvjUtRJV28ncuCTgyf40p9VkQ4E4uVo90iEceeDj0/o6mJX+/Crnp1l86/SaiXKH6clyo7M9n04
t+27Shy3if618lLfyLSl46Xz5qtfK/+pFMLxt1Puurd/rTtXJ/XKddSbrojHKkyfur7gtmRbefEc
3b/0tkkaOIaa+G9o8v8RJf/CiPh3wPp/I0oOukm/uuUfiJL7n/h3osSy/gLx9UnCgA6xUNEh4/x3
kZ/p/QVJwX9HxIUeHj3Tf9IkTgCD4t4BY4Rq/I97LML/E5m6f/k20DrsCaM6mP3/SmRKJt5d1vNf
SLpPdDe+GoRkUDh8p+C/KarkvWDkLtXGdv2ZzHtTVS9Zsg6HnvR24JKqAbHGmo5VPTKshH6lzDj4
0JAcL4Q5+iQtb0mywT9X1m8J6b47f8L5rO+piRwnBnnrRBfOxTrF2kzta2tbw6F1vS87yIsnH6L3
5K2ouQcpA3At7/syub/AU2qdfHW9xcnUBvqcymR9YodUJ1AbvM1dg00CpSCu3Z6FOw3m8GTZfvo0
p0hp7AHUfy2S49DiHbJM98kV4WexNExy7XrJp/kizLncCGsQLE+ijRMN6zoKYV9nj0wDQ+AJhKpZ
ZZQEib+rQAn2Gf6X2+zdc5F0WASvKWmSWGD6Mla1EXybCaE82G7hmBFE5Mhu4OU2WrRcG684GAm1
GKR4bQObuLy5U83WQcfxXvZzuwE7xjGSoxM/4JMN+HH8FL+Z0sZ6bP1QvGq+4v52tgNZO3j6Y831
wzE/r1in7yK4cy7IkVNeYiLywTSx8VMvxVmZT5x3vevMGwGk/BFm477xqVzJJD4l5C/pTpgL5Qtc
Dbg3vdEvX1BSOcx2Enoh1kFtnTDQAe4IflAMn0kuLix0/QYMqV62/prncTLwq3NyDxGS36VJtdUm
oBtOPJO8BO1b7+My62PB6HNsunw5GExfBFf9ltVKPfTqkUbpLH9QFrkcqEIrKsULdZ3W9WyS9JMe
CnMAMy2x3EiF4TIrmVUSrVE7+zgNPxYz688zHRVfQkNtEAGx4sigiBXcaCXvk8BC52VJZUPisPtT
qXYvhPgObHW0/OSHLFMcluu+mY1Dbda3LvT5AaqB32q6eE8a5fjvnoazTYd24tS5/Pa8NHMi1irs
NARoWPDXiADHs1UE1V5zUz459RAF5FTMbhcvySHMfX1JW7veMykpaMDuB6TlYW1sdkd6AZARQAms
G3ps8l0+Gs2RFNzwwVsbpDMVZP+3xUIysrEN9s7QaqpL5c1dbJTquVcVsNjUBmBSff08s4VvmxFR
mImT9wBxNz6Enc+N41p2jKgsw6ME8lM2JR1t6T70O+s4T4zkhZVjQy2q+a1jhEKmMuQX3VY+2ICR
HHGppkcLiOpjFNK+TqMUSFl0O0KeQvXQEu1rUh3mtqeZZihSsGHiDqLG8MSWfIdt4RQf7YTv0UYE
AGlgB1GNE2Vbu/JtXDv1YJAaf9T47SM6teFCBwsrke3mF1+NP5dKz8MGfK/cJFACW70YHBW9MQZb
6aCTQJm0GXKc0WFl4PyX1J5ZxHNfk7xPb7UrpgtaBONQUTp8oUbe+05c4ovILMZtWbzkGRhiaxuI
E4Nwa4dNwPkxZrepco3Ip8b8SJDSo2zCPS6lDNvdsklKa9sO19XO8ghyzTsHGrC9Jl0xD18k+UBx
4XikvxCC4DnlHxcmi21nwsQ/WkQYA/w8Jsq4aLyWexJ45qO9+v4N5oZ4Vo7pU8vZzzNIlYdb1v5V
gdRuco9zli4jtCnxNLXk6gcHT1rX0Mz3Kmj2JNxwQrDKBY3NEM/nrZ9+WgjJt/hPSLBiyK51ugJz
JmNEyMHFbZ8z4WiymSju1WEZpzmuHVLovEvSuZG9mL9VMKEFqsPTuDDHhM2URmNWtW9dkyrcgN6t
boldCRvktzjSqlObBOuOSU7+cmemtYrIlie3zouDMTbtq2t0cd7MUV56+Tbr7K3Q9TcqfNdNN5If
4ronMrXjtTG/L6bBDh7456ESOPsAA9k6+vA4uyZpLmQivGY15BaOOGM4Krc+zchb3KYIYmsyWgyc
DXJMgMIlApl/m5uGvz7IRUypEr+Dspi3UvcZ739zZVNC3VRWycFxV29rL796s5j2BO7Wez508yG3
1/eRJkFuBxfL76L0O37PaKSom8Vy6ice4nB8Krr6y0XktlsgoxGoDnk8rO62G6f5lCWM3T4iHigO
quhX62FZTKTK2BjNpcevT+P2HX96rNfgJUiyc2lKXphRRn6fP4mk/T5R9ATHA+LjWSr/YJKk1CSv
78hjynZcYzT38T5bmofH7ofx0RM9UoNFRVh+YyIF7QfUQTayBnu9hoU5fyM3ZThU1XqEzKO5MSsq
Hg9DR5nV6hOq0NisjA2YL2Owx9yvCqwkQWvukyUkm4JNZtNyBWPZPGS0K22Kuv0A2LPYEduXGofd
qUGyif6HezPt5uRIMk2/lxr7nVTddE8BeMYgRwiqO5xSu6Erpq8OY9sbp2FZndfBfBjxscFojV7k
VusQk92JxY/a4AueaCLXRbQYCXErhRxu9iDcQ0LkWNQN4j3rgSN5COl1V0b4pEtqV3EstUfuCOdQ
cYRsZWqFhDi2OTBBIb29N02JInXRgDAWacGfHiFqgjpaXX01IBYfiaZ6s4t8TzoESTl9sKlNRU9Q
9him9a/O8iMcpdwbWcKIX5N1EAzfmbn52mKetkTdJjtvzZMPUhSnWxpw8SUF7j8PUeMegGm+DEaL
mHr01GcmO7AVPK9J7DOIsS1z3AA054d6Te1tdle6hZKnaU71jmP9fVIDa5dJB6w4r21xmcuPtObC
LD7CoXrw3OpRLX3szHLvFiSQdJl988j26O33WS4vTeE+p+WPsHY2dlgBeISfdScis7zSxhX59rGU
+sPSXK6QiuMgHx1tH1RNcUkZTDwJcxAbS8G5aA83GouMk2q8KDXnbpODMXpF+u4YYoxyw7upMRsO
2RTKTdDZT5L4yGaUAEw2IocRfD9v9/YU7qRXnZz8Y1HuDpKy209184Xv+dHorahqrRcRTh+tkZ1c
kLseJLCT6mnggVmn/K41C2XU22sf937exQnytw2m86NgbEXduWDmHpMQsbSZPlQAxsj4SYlE22gE
I4mxdfNJ0zZ9LHnwKdAWxDhEyZQYuB5GCd2DSK5l7TOo7uImk5sRYWScYG09FsqzDlPZ7MvG+L4q
IBIcZOs2mQGhfZEfHK8xWSGxqqvZeQHnsLelQQgt1cDq1nb8XZ5q05+56D4RAxSxZZEcRauqe3Y1
uSuhHoINAoQtwqZkh5T1Wi+CDAn/2rkTD5doIlt1v5YsvC4EeoZzFoVDtisHRjBlOzGC435r31+W
r7oPBjb+DmOLRjlCc8/FAR/0UUFbbspiRNaQ2jWoXfteoS7Ugfez0cZLzRrzgC7lN9NZe5KuixO9
s59rY+BVVdZmyrKNJ16c2nwORrhFaNHk0eynm8rMGwQUlYX1HhHV/U20d9pFCrHwjQ6GkcqvZUyL
l7BK52Ne/IYC2FqUGCXL0FxRRYpdV3korPrl03Cy+hqMKKK6tg0fazpm+azU6sZn6imoq18TjnRA
SPK6RG0cId3mmJAfZPcjsRHQ57Z3sRMs2Bp5W6yM9CzpIbvnnfovgwgydPTlsrwBQvg/QsqdtxlB
FxeiRgCdUi54tfglv6lgiJDLcJhLpSPzHmLu+vDQzFMNAWA5FVKe92gs6wINkTJipNlxZLG/SPC8
BzYlHQ+y/K6T5AbXnX9Puuzic9MP7RjGGWDTi0d2AqL4vt1xI3dbp+Q1mtLOthJv6pctW4sOL09s
/MQSR0lilrUxiSsl9GbkPxaTOqfsDcJyuPc906nPFiWWoIFlAVItazYoV59QtXUvJC30jxQeeBvD
8etXQdZN5PkKqVpa83Y0fhoeuS3V2ejCdJfjBkb2C45lV2muY2pvPwO8DLsB1cu250zfr5Mjt2NN
kR7n5LhJJymjMpQaJjsnQsSxvggNCX8tfD5IMUiLW1MpIy5UUWxnQsyJSMq+Z8DY5BMTwoJfpTmh
BSW6PgWOOjJbm29gSagdnIZcXBF2P61kVLuyX85Nm3YVQlczfOs09zA5x97WMQb/ZK9WFknaLeMg
WGER63EhiyWUkMGui8pPuf7jnaPeWpPpH0q/dw7aQ90KgJ2IA2Gw+IyG5X1aZjNKfQoU7sixfizC
djmk5fw9g+VuIhUGqL4btagrjT3JY1eWVtxV/rJfOCnjoRXrtdR9GJlrq/ZLv9qf4SStnfaG6WTS
J8JZ43ASVwqWLuxSvCYlCQgjVVfD2ow73fTq1IehOIXo8c5Wv75BShjv02jRddPr6Rt5DsM3NCHm
diIQd8PpXu/NoKkPPm6Grczy6mYQr0VSUKqMc6LAEc2mmePOT/prtSAYmnVhPhJhsdyfo+7PiLZq
q8LSunb2sM/N5jaH71WDWgil5DcfZdmXmdVJXPpKcJMn1sESFeFTjfoZNr2zn5YUC0+y0D/bplm7
9yEYL7gokq3Xm85TnrvfVSiQqY9mt53hc1A4zen7YrUsNq7XXIj2m/dJ1hLkBYZ2LTP1WnTIh7vJ
cY+YcWue1vr7UPN8Jd0cLV3Rn7xKo3DoGeUXzA5n6/6JnMvwW2m25bO2jXlnqNIkVIL0t7T/08wD
o51dNxfpu/OV7Xx+UqMZxoNuPtCBIHhx0uzSjuUQNRCsHEfpdAaJmy/F3dQQ16WbQPuvxZshl/UB
/SSNchmzfi/aac8Ngl9pRnBiOQ8QL8kHWkp1GN3BIxQmcXdU8ACBTr5/8FkMt2Qmm5uJ3hFkhcNJ
mPwsyegNpxHj4TEZS+/ZTsPl0CAS34eiLMUWnsn9sFS4PBP/a90Y1NwfdtAND7OhYUuc1Z4eFWc6
J1Hm/BI04Hl2PR5Tu1UxpRL1c+39RLFCYNaTGsyfROVFtTpa6pbJYRt4B3tofizc6ad6RSwV4gc7
hH6vdqGvUBFZUyEuoXLFMxQ5uGZZjt9sh6tWKIJ8eCJngIROHNDDpxeh88gRxXorajv94I0vztg4
yt8OSbvbRXTuPijD6rVyFw7WwpIw++urNTSsC1Uyf8tqM/xoJnQwxLNhch7z5rhAkn92/8bdmS3H
baVb+lX8AA3HxsbGdNMRJ4EcySSTk0jqBkFKNOZ5xtP3B9l1SlKVXeG+6j4XVVFRFp1JCNj4h7W+
pXqHUirQOXaGZmo8zc7Lw9zrflqiwh36OvtaMvSOvc5UouVYgpXpNf0MOUKLSrvZBEhzotfcSIBw
WWGH0McI5dZyMInsu6ZVTMbBhN2Dolv7uqEJXxT84ZT6P+tfw6lmixuJqbwvgPJcUn7HPdiUxoY4
MqfXs6FGe4s2R7+tKP2OsZHX2YYlM/k1ivnvWU6V8WzFSX4D4mWietCV5m6yTEWNV4zB+ADHbFx8
g4+MtmVtgVHTs08wKhXCN225R95IZ6rbWXVsDNaKKG7q4JHZOaXLWJf2RS2AioIeb15GScxLzCkB
ebYpjpMBv8WVrcx4X7Irqby6XimcjiPfzcyWDOcDbZfWIS10LautWWuGP+uLTbNQ0jIlbgO+r+xO
gHJt6OtgqdIrDDOl5tHCu++hu1xYgUu0NfQWeVG3V7JBcTTRWm14zbk2QzKztjz8iZUfs7uLfT1b
2r0MnDczKo9Djw5b9CUOFw0qkWIQcIp6cHJGVlbnsEqmo9kPJyDUCCO1KxhyIKXY8teShWpY7zra
kT5sg7s+sKuDWndMNasur28bOvcF4anbNP7swNdS5yoXsN4y3pCBvOO3OEqze1FoFGOSeZLeifze
qo8ONsYERaw1vNTjgA1E3+coy/sAhkvsbLrxJqR0ZYkA0NY0tY2ZLC50oNRLea2XtQEdMM54xZCF
LH0RsT7EqOSJiU2NdVfNiy/zcRfPzqMS+Taukd2M02HMPtKWF9qg0K3G1r25tOUjneGwZw3BNKIo
eddZIwYWs1Ob3ogZjQz1cmVFlnVye3BacZLs8Ad+GcPow9BnckJiVuBY2jxDt0pvxtiJZS77xPSC
PF4Gi5skUBFUt3lvTnGxxwhwVQiHXjEyrxzD/OK0a003xBHmHMelghdkz9N6Kt4Jd2m0QLwvxMcs
Kb7tMs7veQNv7WqePD2p54M9whwzK+YdkollRKgTRdRtvh54JtwVL3CT2XcKXW0sVm8bYTpvRpWy
xwIWFLeQl5oIvAzo/AZCXokFbgL61sOZmkPz3gTfmTBCycfIYxL0VU727eLoZ5c2Pi7GdKNS40qP
E9R/Vv+Akc/acZO+lY0yNus9Wa52M2HON2U405844YYtD3dGkXixAffiTpOASGCoUcOwA7acaZsZ
5ZYJ/IMyy60TQdBrzavJDT/bzqGOe2+podbY7uOCS7ofnCudbarbSx/D9KaBOLYA1PTNyHkKKvO+
1vRwgzuIskO7JXJxDxXqTUTpOUz4rTuQthuIUUDlPlsxqC3UclOGOC/KkfheN1E04aQPTmPW3FOt
3qSKQXEJl2lbBM5rHZujv8zruR7eDwUaRhRCxqYK5BFubbQhD4QQa7PzJPivrNb2eI0AbTa6i2mB
YUrZ1OrIm/9TElRewPQR/iPkVVHdY/wLM3nU6f3pE/1SmLDOBrBFMVsOFMkLY25lcEfm23CwT4xr
1EY1NkcQG/JSK9JDt+o/3bJgeBiYVExw/bSEM3vwZqc8jHZxbYn8MBsXpo+U/uO0w2/qK1a1m3lE
9VxwaZiDdacspcdF2r7pYEl52VhMh2bGrVeBphomGyWVtC+jkyHv6XjeTNvrBlgyzCE2DMvA7aqQ
ifv9Yoi9VWt+aL2No0Ozx0oumd2vdpntjSQlOCmFKozXMIREdBaFFHdNO+PfiCqO1xri1JQAN3Nz
iapNyfiAFh3ZKvs9oMvzWyZ7Hp2IO7zUzlbOoZfhxnKGwW9CJEqM2friFLHMnV312jSfdCf0Bte9
Fa706tjd2bWqvKFPd0vmN7BlDfUQxNfkpfog3mOirTBaVyd31P2xfq70DyfW3yjQx02r180WCckl
LYzgyDLzqlzTrSrClq+mQfl2IC74L89YSGmHwe0WAjzeqjMbx2eEgdfABl3Z3he1y/sS6tN2bCkL
WiN9TuJkH9GqWBV/KUhnvCxoTvHKggon7UmT51ir2GvgwRH9lcDD5aBdQmLkSdH5Zn49p8VRi51D
0SzhVcOfm6zhkIfzrhz2WnOtmFJRAqmT4xb7IHti6gDL+akebwaL88ReHnTZM+fvdrG7H5iKVh2b
49miY2RELWwvyJ0zC5VN1F8l9TMHEXQ6+sOBpQbEFLu5j6lHJzX6szV7yN4ulvnk9K2ny1dzfk/b
J5YttHo0g7wNWjI3ymW6ajqvsKtd67y0AldspXvoXVh18I7oiptOY+LWp5u04ESjm3yetFb3nDK7
WkSP+hXp9GOrQCj0YZluJbsaMGLO4wC3dFdM8h4b83xmtU8XIpE5Ld2HmuxTjoFeyf42o8FD4Nak
J1WxaaB68eH06lfoCR+rqr2pE+3Y1PF6P8M0U5Gb0zJ2oFrtcrlWAVYSA5hz0tuHSNCEYqzbiNm5
SxZlbS1tRlVkdXR3sxVeSb3/XJhGjO266e2zkXePYlThwenM+ZphlsrujKz74AXE7MOmjgHKe70G
7YEdXM9xWGe3QYL7e2zdyltSxh4cvOwzXoIwxEuOtfhuJFlNK25SPQXyZfAUR4Z1Gy+udQR+xAC3
f1Aps2GLpgbh1MaeFt1fgvCl60i+slG+UFmzrRteKvJgXfwFu7Ysr6W8LA3vWblP43Q+tOPk7uDG
j1t9sh+jhReNa1yJRNxW1SdIccy380egtCBHO5+AcKzAQj+NidqNK++iWL6NTOUcEi4Zjgczc4Id
g/DkUCwhwLGotW4UqoZj2lXnWBA71FZ+JKL7ijEuQ5YQGWXh3hFem9DJmBM/SyGmMW8XRnUgKY2J
kgu3r6RB2oiULUfbUmfN2LPOYXCVSLM/ZMMc0oUE9YFsouZOd+2XJA7jY9vWia83MURyOwhO6CC8
iKvgQRS0z26dH/O4vI2iXW1AMCAk6L3kxzYmQcR7sUDINOV4XzR2sW00LbufgkjsKzu6Ug5seTCL
fmi22yEs6OqqIvHRIR2xMB+Hut+S74frQbWfmGQ/wrVLgK9GyyeNkpCoGpRrk4uOrHaolsZuK6g0
nL67CamisXwXNu/uhMLUzu+nxAUZofa6HK6xPcR7tOTPc6bdMFt4gtF60NBO6JVzh9ZBIf/oGWG5
A+N+E922c2dQ5/Uty9s10TtCEIkupnvKa2hM0lml351iGhzDbEjr8ay3ndyaahy2cph+i6ipN0vi
NIelTN8jGNOsBnh5DWAX9r2I3xLnzV7qO3vFLPaKJ0zM5zhUTw6to8Y8HmsZZRRCI6DEuJDRUplH
fEuul3B5PPChD8GolTELiiU7tShS9sRjfEFlT2QiwwOd12IoHhYnOhag87wyBwwoUFAx6i42zsQN
H5Q+rtlrzTZmTp2RpUIODuJkDcmJmVuwG8th3g91YPlu1uLRU8a+XBYvshr+zLyCyzEexGWteUu2
iKcwd/TNNFo3gxCUOlblIu9KyfJEmtwWE1NOlq9eDGJqbuo7XrvxJqpk7Ll9be3rYvyoemYWvZWg
Yk8NAlHbEENwqtfbcDabmzQzbuNk7I58NRAGYEOPABbyU1gbHEHV1IPpJxPPaA37YOnd5yAibYsJ
hvTHJoh8rc13k6Y/8DxempjZDYOtiFJL6tt6QUyzLIzGkEZPL1ZGPdng3KR1a+qrEf7GVwtC39Gp
o+a0lCGV/tArRnqEocU6FFgzRUIXI9fbNVY0HuvJbI+oGhOeTVSHZdqstV6CLh80OtQJF0L5NLVe
AYjVFzHTWMzz9bYJxdd0ip+1nAIP3z8+ZkQI0hgzz2oQiXdO9RKyQ7pI+g/fYTp170wokJkjJZ4k
KdsfnV47Y0hggVEOqDWTCdSxmzzMPegQO3gFsqetVhb3mjpxxZOzC48bAAZui1Wd2fq5pCNG+ddc
aaHWHHXDSp7KZXCwJlTmsekZcOuWzch5Fhe5LpeXKrstLVkAnuzKr8it+sMkG3Et69B9n8dWey7T
YnqJRbHsFbmaDEJD1gF5/VnXCoveZ7mprOh2juS9Nsh1SssXcErSoaYaa7hps8JIyJ4oJmTULmDX
tDL8yB2KrS2b2mMuTSUUpy6aBeqHnOJ8wXHOMaIyBxmBHK37MAblk9vVk+VS3CTSQW6gAly1mOsP
YeHOjx0E2YOT5u2T1Npzrov4M1uV5jCFyOX1ZjrnFtewNJL9EMcYwuLA9JImOUPKZ1+EB21jVPmO
qdSWxZyxzbsiP0YdUbYN2uRjGSUEhuTpOgY7Q5hubscRnKrZZlu0EJxo7SJbD4I01XzV4gWumpMr
rsnxeesYJ0QaCWvwNEESrcMqnh4YCJOEdmAYG3ayD61o+32ZZTBnqtj4PVbob8mx/n8jqsk12unP
iWoPb5DyfrmKu679BWf6LzcfeFi+l119+/k//OmW/JV0SgsLNVnIK6vpn/50/pFjYawjngHKEYg9
zON/+NPhrinc6ZKlu6N0Qziotdrf6X78I8FE2kEtpStbWUi8/sF++8Nr/Tty8U/ofj/nChHTZcJW
I13KkOBmzNU0/B3AK6niWccBInwyO5OzxQDw3kAPMnPDh/KSwJveR07JkquMdcTlvBxx/uA2+6zP
UbsDMDt9jFo35Ztg1L+UfRTvxKSnn+IZphnPIW2r7HSWEaNc2FOOykW7YuvdOrYWVuXDcmFvLFTz
QWBw/x/wYP+SkMYvR/4TV3ZVqlF2cO2//+VcNN6IBegFyVhg58lQ9bZPYivbgMH4momUtsDFmmZw
zOqct8p4cJ3c1TeiCYp3sEFv5dg10+929//RT4TJlfvzB8IrW4CX9/GXHxCD68/88RA4PAQkwXGn
6wYSP0Bi/xAfas56O0vL5E1g6ytt4b8fAf1XfsCGHqsTrwUOjKfjj0fA/FWt5DwX5IPLHwHW9zee
gG8W/X8KD9HM2NJcM7UMU9g8VOZPtniNUTIxuGCwxxL8IEbhoduOZdactC6fSs/N5xIReSZvGimd
raZZkY9OTNsAnSvf06atXr+7dv8Gh6CvBMDvv5CNAYghJzAEHkkBFuHHu3YJyWdLB8cm9MjRH6PW
MY6Nxa4mYl11Kfoh3g8YG65LSTQj6J3guZC2uCt4Dz/+9Tdh//bTVyFQnd0Gl4YkUC75Kif9/gGy
0LmxcaMq7eAWbzCZMUHEHnYsKItowdyvETmU3tQ0LKwci7Zrmsr2yokGe9sPgbhezEK/mAEiQwT3
xosMNHNfA4baLbEOr6jAMR51XebHee6eOzskdAfvHaA1cV+b3ZdAtuG2zIb+WqWJcw6wWdyU7SxO
rml3CAeM3GEGFDeXtp+0ezsq4Rbktnnl9nTYWGap+zMS9X4zJmXt87QPrjITujZOEyZUPZL6sWv3
o1hISSA6Yo+++0uOrwTMRvqZL2JQ3Ufz14GVFwFS2uJVLXk2oR3ek4SxDtTUp6yz6h0z9OmNrjLa
TdFNlpH6hF78i62lr/DHb0bMTyOZlWu7gWK0wFBWRtmLk4A2yCo9ugsDOjF7pUK4qKWvGwG/XOj1
zCCjaXEkmkzbmS3sEHm3T1g8YF6z0Tq2KTuOFqPv0cVUvYkn2nayaSqk5qlxS8WvvjjdEG/NaoJC
Pidf8hp7CaN+TdwGFGJ3bKjJWiCtBbCwFPMHDSOBFQCvmGGy2Pa6mE2eZ1Otq7cMAH12ov1AsEqh
cWhcHY/Tcm1Z5aEFEuFpw6fKFC8Wthn2a7XLZBbBjmbl79rcoAWKfkP487mso25LHc65m3TiEHaI
e7AYN1cJKi6WJE7hT1b2xXVIkkKSg36gHGm2p5lJlNmdC8XqrzfjClCfwulmjjTKbvQkY4eJtuow
4FP/+cROUFsb74kb7NpJF8dImrkP1Zg8doTEj7bLkpn93TXEg+qgVfNXwpqsbTXC1Z9GDRMvBEKP
SvyDkMJDORcv5GyuxXeAYhgt2QYFancgb+EhnMp+o+BB2JowMY84OQM++9ZYSpmB53Pqo+hwdEH2
uKe3wKcHBph8kEZcqmwGBtg7gbsLDRyMYRDOhxn925NOEQGwTXOul0pokOPbAPtlLHTqZMwfMTuw
3HNm5rR601qXIiuGa3j0zXons4vcsrU3Ta+XlZah87BYLkF3j65KThM/ls7oF2yn2Ur281ssRHqn
0Txp2M2jzcKyyD63YWnoWzLnreDKcocqui3Z+1LnQ/Wy8DdV5B/xtp9duhglDIcerJ50oiiYqh6a
EqPyzjYBju2ZSTNU6J30FmHIxPjuBR0z0UeYU3Fy+t0QsgMLwNXPHRq6dBlbrM+L4I9G1Yk1lXk/
Jwv62aXEE1hLjda6JvVBlfKN6bX+xoGXXsj+zMpNkNtoLIRNXxums/k5V4H2ISII8K6D7Bl3YnE2
gpzWIAjs+iuUssUjdaHeaYaLPrChT25EFZ07fYRBP02SlQCCmsQR5TGAue7bWbcgCsrWgJkpoth3
k+V5znmwxkm0TwBM3L2D716iMznIMbZ/SzteH77QxxaOxVA/RHjQY3R4uXU1NlWMhLnSxxs3wdC9
mg2RuqoKedKaWlEIhDa0LwPRTdxojWyQrzvWlN4X3GGcadyuF+J/uk8Re5hsswxRXCBk0ZKjoOFJ
PwEXspxH3Hq5s5909q/ENUZmU30sTg0/t5gT2FuxUvhdXVARm6RLrK3Bvcnos6jMc1UIF4dw0Vmf
7FLojwHTbjkH6jYlIusCtK9pNk2YILZOlf4yE9oW16UavaZo+i9jpmM/pSY7JkYx+mMi0Ajq3bAv
K7cyeGMhp0sgsrHEWkePpDAdoc6RL1z0SPUBFZa72g2mUx8YC3Vj2euPGUkjwaZG2MdoiuCDmQpt
mi6hGX4mwtgtvIalGedEEVzXqZ09OYjzY3riXhr0yEnyZbbNh5hQE3uzgM+8oHyeLtwy08XuIve6
KKuoIqEhwozStpX+yMpRf9Ri/hCBvuYR4mfjIRqrr0WIrEKFTP4ip2HYJtz8AQda9iAt7cLzPh4h
V6fnXvUz0oNANOfQtMNt3GJgDNfmd0wyYlFyxkQoD8M3E4bbfmpIhJTDkt9bEEyQTxlEPSSZ7Vwj
UD5WoyGIJ0mH6rFZauN1lrrRe/nk6t1DrJHB2SGc34XlwMSqrzuLGVvpkAhuNKo6s8uynivOoWlj
9WVyJjUr97QwIzKpsM32EX9yiEUOm+A9/6smbCfKoeul7vVYolAwig7xBTRHGvyxse7QbOuEhnRa
w5ymJr48rCu8y1ZtbyJEAXsdz0K2tVIju9eKcAsrKn0yS3I62O2VHAMQLR9BaF5PajB23ITiOMcE
OaXLkG/dDNanLwZmRp429v0jAor0wpJpuWNxQ4m+LkByK1uuc73SPjHjzzxNir2GFZ4nODBP+oi3
I1Rp/ZottePPQWm8yg4EjiD55VAGWs3hEBWPbZPUr6hOrHOUi+oyO9lwk2iNuyNXDeLWPLlcU567
EKPKbua1AdLJNgbpKb77BhTiuYD4yqkVJy8NINb7PqImJHam2YaoJa+W1OkeBAyQxLN6wUquyjTj
GJW9MW8JiBg9N0KzAFBIVa8uQ4TrYKwfRZGQiKIIx6knG+Jr0TtvKemWmMyTMroMKUWqHyi0DpMg
WWceo/AJ9SQCmrSQbCGauh83Szbnz8kyYb6wstw8mZFG8E5gILYe7JJ3v9U5jQ+mmKeJhMvmZLa0
uthEjPZrB8vXT1GC1HaT7lANBJdmUc4OYg8bB90o7lwIKmckpPJrlLpEhn17BiUJMtdjVBCu22IN
AyoYLQdAPoLojz7xnXAWB5nVkCVrHVFMNGSnKXar128HREj60DUEnOB1YWTmZ+Aebir0rAYVHLgz
9O1FfJyJJFAed1a5DcQkUAGDvAxPy2j06izKTD42HZwKlr/yMetbBSGQKzu5JOo4RvcQ1Fn3NR5Q
3TFuJMqLv5zpskx9Gz9F8F+ICksiWx0GaL3HCkxH5OdOww0/dZiQ2py1884qJKbL9bVcyxbB69DW
7m9FFLrXLgHJX4tWMPeGgKiAHSSCa6uPJTkpLPP10qc1RUbr1l0AcLjNIADkYThfGhz2Ps6U8cWV
puPBaQguUU5aI/NLinvT6KpXo1zwwRIo16EhUNPl2/9JpcENmZgG/20FlYEeZRyr18g1m8EHseOQ
2p6QAoMlYeZ8c2uqhWiq0NWYefqbZaRMnLOCH1NWro5OjshpO076dBGaVb066Vy9tKPG/ekCd9J9
vbP4R9ZQvYJoEZeByn9fTTUfHmdO7XU92ZmkFvEeesiHfLxibojmVQkOphALsfbgqD68uAmqz2+X
P3QH91aZ9e+tyt9qqh9LbN35z2kRP7D9/zQBYP2g/w6i+H8jUwJj3Xft2r/Y/X6fQh0+so/i7X/9
8l/tl4+iJZXi20TqERE7yP9fvr794vVF9ENb/u1f+0dfrn5d07dppk0CRlbnHz32P8j/wBNtSbMO
M04YrljzAv4YTmn2rxhJie62Xdpm+buX8I/WHHAplkEA+jTsumnJv0VPXLGO33XCTMvo+hX0RAwv
cNb/pf1cphzwDMMnkXJu7FpqEZn5xUI/eWgKfcif0ExW5XuYKgQXDDqNZng39F6W2IjsKDI2313g
f9eZ8zt//30s3VT8SusvjeWR6cRPnTlh2XNK78X7JrKnTeHUPYvQIamIkELINpfxF8TpDnLn0swH
Nj7tYrrtYUJeSS0ekysJVWiyFgkkGHvX9X/4dj/ODSwQkxizBHkNoFPAXqqfvl3o5mTFQpvelF0i
J7rVvAcbRjxXlO3nbh60nljLRpEdF9gKRQViBh7hC4GObCCRDWs2JrfQEf/pe/0IdIcbz83FHBkC
gSPIb3DXq/rdiFFS0BR0DqemMLNy3rJoVvgeUxfC97YGEQMluLHkggKjxzFTf5row4cj24nYBkIy
QIrDCTVqM3inyEW45itrbpPHXM/sZ31IMyCVLEhiXhLNYEL3rgJ9ppL9dnX/1gHzp6fH94fH//4f
dgxxF/355O+/lo/m/S1O3n5Iw+FHfj9gTPErmer89TsKBz8PDX/1v58vSv1qW0zdbGUoQcDzOhH8
43hROk5lxeQJbiopUpbD/fTH6WI4vxqEmVq2zWDQMFbY69+Y/P043LINk8eEgaQugcTqjNrX0+e7
+5Jc6yiZeyxG9sq610hHfdV6ld98d0H+3aGxzg//Oc779jHfEqkYH5MKYNjGjx8DjU1Ho2jq25Sk
zONsY6i3ig45hpzHZ+SYX0eg0Yehkfm2aov5glWlOpClmr4RodudrQVHgt8VsYVQF7ckA46B4yOo
T3/9PX98Sr99TVMXfA+Gfesq4KcxaAzEo5XUklvTUO0e2k4BAXxxw6u+mz7CCDYWeasEUWMY/0/H
6noFfrpCpi75KzeUyYn9c4xFkegjEkMU6kuUZvgd2+65y0kjjY2+2S29XYPi6IK3PKBtySLRPZdJ
1D4rEldZrDU4xIb5+NcX49/cGqYE2WuwuFkH0z/NPZNId3QETzp4A9mTs6eJdJfZef7l738Mug8Y
xNx/6z3/461Rt3qXqxb8GnK55ph0Y+0x02p2/xefwvOypvhwABs/vRdKi+2HogXcxhmpyoy8NLSX
wftff8i/ucvXqDdeP9xClrLWl9N3D1NQp6OD4WTeImgyzqytZn8eivJe4sT1jQUfZOaqbPvXH7pe
nx9uHE4QR7iGtMRaLHwbX3/3oZIA2qIbAknU/Pi5AuV3WVZycuIW4WdZFgFk8DTftblBWt5Qmp/+
+tP/5SZZP50ThBcbm2r1cyjKsmjRRCeANHvILqaLtNkKhv7+rz+E4/DnX1KpFcmpmEStfATx0/kR
MibiaWyTLRys2R+h4BGmFyanFLrUap8Ik1dImyCaZNGcm9EI94vMiYMpWFbTD324cuo+ow1JifoT
YTFtaL7Hz2Gvm3gQmaBG6ZideiAIO/RIg9wE/EZ2sEw1XtU5uSv0Bcs3kDLrNaiHcXWCCMhAeWt2
uPWZLw+YI1ASSTVYxFmL/qlv5njbdIa8ahszu5uMelyN5dZrmgJSShIX5ZvKkt+QDGqPiVnOO2g3
ELL4a57xokUJHhxrOMGOKs5Zk6xm2NkgBK+BDl9nH2ACqg/SnM+EDwSnniaPSbkIyq00mWqxskEy
bEwIyQGCuSeDMGB90w3G8nVRGbJvfhoj7Jg8tTz/9SbU4rn1qpDJJowl9phOVemvaEhGEuSK58Hu
GrRPrEG8alL2NQDvEv0Kg8TeDoedFuCdYd4tg13I5IjI4qLbudk8PFuGPSMQzl3iRzN1I0LQxEC2
h+UtxLWE1rTFsTsQAAPxTcXLFix/eQ8BdXhpjczZwj0i2zGxTdOPLSg4FtnjeQmXP5uJ85BtYgBz
LJKjrbR035SmVp9WjgV5A9PLatzcWsx/9oz+w0PFIc5WS+jHRiutY5JYqNSgVh6ZUhFJWtKH6u3s
Ik9ySXmxIKTpbdDsHdvYLYvhgsrXugu6ExerAuOBTpTDgTUx3vZxxA8SIA7R7sO+m4+1ELsUdCsp
niUbnrYAYqa/qSFB+Cxysbar6tAg0wAyhaW3Q/mEIKwe2AiYhw6H3ClJQL2B520/2313MMBIeFXP
zUR1nxdg+IGaemjVnzO98VtSTPpYvve5jkVMmZc4JeBlTeZd8I8cXXa/FwtM7bHUlDwWSByjMr3R
cSJtbcY5ByXkZyc5lIREdEZGTEH/qQgBPZMmdApE8WJWBib2kIuXWTBs9Jzwbhm6I/7CYPbofdCK
w0jNNiEWtm3czMsW9fG01bE9mktFFY6AFqXtQ0kHdtCaRCCPc5mxqKXfWRFE2rm7czAgbVShWj+N
jFvhJDfxMkq/ESrfknCQbKo0FbCuMBPdKPB+yGXdY+vECDQZw9+32iSPUT0El6BJ3yfHavfx3A9n
iXVzW6ThdFpUr216rclADtpb9mzzeajmbPXnCc+sWhhPpXE11+OBCcNrC+bu4MTFSzGIcFNO5m2y
FHdaYThPLrzVC9I89xULy3JkqntbF517KXIibUmVL3xda5atbIavGDM2s4HyRprVxQqnPbDDr0G/
BJuWYB4/CiocvJq5UvDDp1Kqa1YH2RWg4Wrj6p+HmGRYWyJJhtfua4XzvoAZ1Ft9QCZDe0E+Uyy7
h25iKK5gYWwHB5uQplT+hcnwPgM7x1gSfq1bvujlUj1rUM6YzbJJRAPoZ5l2wAKz3LST9kWLmI3B
MGblZSQrKYn6b1ONs+FxVyUgTrm1ug7XCWzy92BGCZ9b0X50o8+awV6kbJ6dOKrPpAd3Oy1veVbX
83A2MWvgh3fTKcENbWI2tN19qgeEtlu4/6f5DjDJUccstSNHjH3j/O1xyi4EPzmeTAyTowHbWeRy
lrf2vm2601gn70kyn3q7N044/BeAIvPbUGsMmhXZ9iRW+GXVPzfgrcBfzq+9a9/0/cptHd2YYZ0J
Yo9UsncibeiRaPyP5Mg8FW3yMo8sEf76tUX99i+vLXp2SeVrUAzovKR/LAjQ+8EFiW0kTZq2zLus
Hyum3Ga8PhQEFYVeYEwZOSXsJeobJMlQy8eGvOSji6UJyECa14uPV7Vmd9R10b1TxMWq0beWGXt0
Wb6Pbe++BQBjzZ0ONnLLjnV87Mey/S1UbCM8HbqKOLRZPbte3fbz5zl2o3ctJujDQzbVUWsVYYDs
qjcrWARd/mYo0le2U2GZX4qZSpx0NWAGYw6jx193e7/ZmZa+9aqyQiiSKI1Jssc/6QuRkJ89h3YL
uyee8nduP3nbaaK5EDOOTk4OUQj7ItLiS0mq9gKOjpBuFuQ9CVe5bHOAjQPpzfMSVQQVOxP0fK0P
0ptQTc69qLol2TutHEAHjOH0FmljtzHs3lreRhiOBNegAV3uImEE/VbUTSVwmNJ2+a4aGc3P9ogo
PKRCQyqWF7a9wz9QfmFnVlc7d9Akur+m4GCDIp7fOiqZEi9jav9ktnnWrHCi9AL4zeBFA6CTi6k5
mD6wV7h08VFr08kQ67WpEJoS1R4IPB11Nzpk+rhiuDesEmtknDWK7au0WU/TjoHyY88c5EAwmhxW
GhA0dsUNe+FOGlN3MoQ9ulvUb9bk5WJ1C1VVgcB9JNr3eSJjIPLjfnBTX+tKZ/ZtmRBKhUFTYivq
i3y+cu3JxRpvdsHBhpDGshpTOQzfKGgdD1z6XB1BLWUg863kqwhnycI6CTmyLDsIv5p2MaDyCMLa
JE98xsRmamb8odqM4z4fMNjKCjgf2J2soG6IYMjsZQ2ydtsIVLC80Qc1b+DP5NaB/wyf+zmV1lWc
T3W97SWvDqA6Wp5eg153cA3kAKr1U+YMRRF7+Bua4MitQSbk0BK65kOSj4/kkQ3LJ9cZtNF3aVaf
tbaMDQ9RtIt01IZiTSSGavwJRQBgKMiNFE4uNc6WPWQPKkVwRMPLnB7GoU5TH8wgaoDaHOE6IvO2
72rMUZkfpmFOfHqKLMOrzDQ1vGVu9W3VLBJPsgiBTkkDNSkBB+GMhiN3QvYKdto8WGXcvQCQ0+4s
fUFGj4Cs99IoSb/09HFvhBtNbxKYwoXbHuXloMVIx2dpT6uIOBluZ6L2UCUu+Zh7et8QfldZymZR
w3x8M/wf6s5kOW4cyqJfxA4SJAhym6NkSZaswbK8YViSzXkGweHr+7CqO7qUdktRi170tsqhTDJJ
4OG9e8/F3JeDOVEGm5PDeGGb6WUhg874mlyAEcxAkQOa6VPJYkeAiGardJMx2ZfS6RyeWSOhpKrO
x7tXU1uBNwpCjP2U3DvZxNmjZQVFhBuOuBaOm4u5DOIx+2H1po/QJAi2NM+ZUpiwbW99dYhvwCXa
OJPZF05LLFhdJtrZkBInPnmwRPJrRR9yO8WWiDZr1X0J6ahhioXXqt62I1MSeFAhDjXLjaOrLrRn
eWhG7TFei/vgO3aDdhXNrYMirXJzXcc5o2mVhrk89hoO7daLBmzsXe6G3xZbZcUFEGsxfCJGAHHS
sPhQEEKslQJ6ij2dU6hgYvS66WHuauEfHLgqPft25RKYbQfya4lX2BywqTT5ccYXyyI2oGoW2l/8
TdXP6rWY/RzSbze3F6SrI4FftUekmQpMfTwdBLHxg5F+JVGQfJq8jNi+BTYI54h0YjGC3jaNZ5XT
hXInlw7dfVN58/U0ih759ZxHX1q1im+0bbyMaoV3BsuWWgBHdEVnH6zcWpYNSVrNK2usJzZwF7xi
pyHSB4iUU+/OlSZO9jP5EzcSK0rw2biVPRxz6a+4OKgrGDXz1N4QdWPbGxv6KhLmnHHnvqHpcR/K
1LvH6GGlCIBagJRJsKZOStWO1yE107MQJbqiAfLFqz3r5YtTGibWPGvmsTbSvfa8SAAqX5z42Ujj
nRNFxeMalkGOmmUkmxAVjtWniLE58m16WxL1U8EJYciuVheP9PCpTJzCuovWJpNjYxfJ+JzUDdKH
pAMQsFONQN/rVzHOLWsKbxGAM8nphsGCygU2GS8XhP7PQ2tpCxJxb2fbpBV45KY8nICuojQFTSsZ
KHXt3D1B21jEVukMX5fTA1Ri4KiTvXEKsGnVyMefz83IONLNBimP+BOiFwE25KctfHgmrmuZGx3U
1s9QWnglcyFDF95LPB4DqJiEbzau/G6XcQ1/xh3ix5JFHxOX3YJbAdNqsUZWrk8pNpbDc5uMqTn4
WJGx55BQ08BZCPHpdWCuH+A28Z+JbqNqhA7AmjW6/WKO3hTnD6Qq9iP+zFwlYBoac60gqN/mOnKd
rZC1j3G5gpm3bfLBSTbGGSgkYkqX5Twnk+AHzvvpEI829kURM462oF6Om1KlyYOWOqas8vMCl0gA
7Yb3AVXFedJb8IDyoQmabb4EYLuXhi7ShgbLssc4PN4DBYQ8VfdLfTvyEPAQrecY2Iz3IhrHW+0P
7rTLgrK8GXU4Ul+wkaqNp8DbYbnnyLRL06J4Tky4QjxKOxt2HXKwr3nvB9duliFE62Aecl6Fscow
LmQgzJQ3Kb6IDmrEJp8mvLehrDEHFyQAsGyCVnlujACZVKolf9RGc46BdMEOblmABTaWMUV7rIgM
Se79svCo9LPkySodfwISapmLUg2FJKEhaD/n9CxuO9IAVkJMFKxDBw9LfjF4RXQojZJkR05Fzcg9
jII7tgav2+ZB3DOuXGWdB6JsNP5Ii369snEHbRzRZD+macT2WA1FHzxyKEp7sIfTsjz0kSvgn8FR
+6RGJ3oyosaWi/wvnrYJm+G8p2mp7xpIpt0WIp/2H4Ng8ALyHZYKVUCQQezvF3ukE0EmS3/Qjoi+
YQ5jVy7dYvwCky0P9oqCAYlQqXW9E602PMcUbUfXIMfap/XcPrnKYHaEkD2HV83YL9YmsBykX6Ul
QIL5kRJX8I0XKO1LgkOmDHobeDD/4biUtHgImZhaPL7ACTdtOiY/VSrY9EZExwTdJQmMaJ/6bdjC
RR3ifdh7xc8kb6ElIVaKfch8RYa9vdTNtafzfmD4n3bR7v3a3fmtFQwI30VaDlYGb33onLSChR9O
8LxivV8n+vfCY7KEZxyz2gYRAXTklkF3I0vnMvMw6TuN7vZDiSYc8ZDhdSnCPjhvMVidd43VoBgV
FZo5VZeju89Ty33N0mD6+zv/H4xn/r+ZEUJ+nf99AHPsfv58+flP88H67/+evoiQOa2kPQnv1Rbs
dzQw/wv5Gv4Hv68iUV15tvp7gPs/0xcE1dBgQzYDZLRru/G/py+Mi20Haz1Z0H+NbP5VrPvJcFcJ
J/ADBkDYHuAeQcU8aUsHUU+Nq2ASzMDZPkXMRa9Dcp/P2Nf0Xizd8NlTo/mSkhu8G1nKzwPduGf/
uFl/GM6sn/GPBvJf34HbQHgPZgqHWdTbQ+rkp6NbApoED+o5Z/Vit6C5re6imb3gg7dq/VOnHwXV
lp3R8bitf/Fv/9GrnkpY0MYOrU081KBi8opyDgQFLNP3L8k9aYqjumbO6oahx4/FUNg9HWtp5CAx
YeDbZgUDjDRxzwPa/+mRwZH/mSSozCMjos2gC1R46bY2MkbrvMXY+yLRG14ZitaH2C58d0eh37Tb
YPHD+xzsinM2moqzVIuWzDroyKDw9ZXJ832djfia52igo7owf72GjkS+oeSb7NcDSY9STI+vqvIV
tqmR8gW5Wk8nNVDUY2KeJBkSMK+h9CLioj3BMcTdmDX0gH5fohIOVkvjfRKwx6vt+zfstx+GQSPe
kEA5zGFszz65XxOK4AhRTYyxbHrxW1C0kbHyD6ZrJ0p63jE2NfRiSLx9W/Lgn3xKizyLkgC0O2kp
zpkVe+PFTF4XqAuH3ppxGWNZkhxzv2/HvUzd9IuHhxNzHUyGya6G6zELXq0y5ha9f/mnr4BgY0Ld
gc9AKMcW4WoQ+sdzSWysLgBkUjz0IthFDBtmIDVTfwZJ3rp//7PWee+bl4APY0VyfNxGvHPh6rP6
54eh5+DSIvrfojbpg1PmAQWqvZRnMab/F3QcDRW+Z8pHJZKm3mR2srxAJ56y/dTK4d4LsDDuHWcm
FKLAUUCMATkDOGJLoKR0GAA0ZEUz/yBOViTHRqx4Gbvvk3BjN00bfHDn3lqn1p/UWYUN9triYv4j
TjpcA7mOmvKCB8cuH5augErl4U0cNPAWEb6+f+v+8DOFnsJAw9rrShWejAoRo1bFQsz0SguJroDi
e8eSe3BdWZH7gWDjdOK0XljIT8Tc02UlwR3z9ldKqii3fBCBHL9Su96XRQMP2MBX2MvcseYzdLzV
ALqsoZgn5zf+ucguhHgNZWZbVo2DUbyIbbLqZ5mFe6EVyhOM2/4zUOYFkEhcgRUgjZIg6EwjGOTI
kDefjaUmCDbIEA2A70788PhfP1x3mpG7kjC4sHIWMChUjeimxCpNdJDnR+G1YYP7Mi6zfJ5kgBgc
HwBYwKpD7s+0hzVK+xCx4DAn9mcOOXNyhpQ3GY/v/0Dirfzmr8eBNxxzvrvO6thR3t41hEGtWNbO
iEeIFynoAlnQJhAT5/BgMvKBCUQHEFOil1t67R8X4zTJvqWOvu7COXudih79pMbi8IUFVgGP6brl
Wx62xZXyDZJgmY25OBRmnF+nJaaP2rZB/uP9q/irtvvnNrX+9iyGAksiIypsSG+vQhNJagoJmahG
OF0e5FyZCwJZ610ccnK1q4RMWWYfwVHLVu96eiIbBxYrAvmSVpGp4Le2MTGMtgiGB9fHbDtabDa7
Uuecvd7/sqcr9+l3PVm6oqDjBV3X1Cx3ScnNaB7IXmX79z/lxI+1/rAIRSRCgBA7g7Qh3b9ZtHrc
ASttON6OhSmfC4IHIZyI/LqcsvY+BnK1necg+uKlbvEZcTYlseVaU7oTthxu3v8uJ1P2v78KYhqW
ar4O2pi3X4X4dj+O2jqm6I6gRjf9cOt2I4Q2QPT2DvkqeXJV4HcffOzvKx0KHaQrbF4Kq544udGq
jTjfe9QuVsLsill0eynrttl4QKArGim0Gt+/zj99oI9kiBUPARGD77fXCX7PQGPt6TjOCai7ufbP
MFp1TKR6lOdalR9sTL8/SQJB4yrPYYUNgYG9/TyOwLTNZr3+xC1EWcesyJ4g/NfPK58iJZJLH22T
e1rxIrMLO1KN2DC60AP8YeNIt6E8vn/v/ngtKDCRVwHqxjz89lpGIrGCOeRaCFNgTmnl7Y6g+273
7z9FCZeyHXOyy8Px9lPKCEm18cCv5K217LyWnNq1V/LBu/ena0FJyju4ai+d0zsm45Le5MhqpJqh
MBvJoPYM5t50+/7FrK/N20UPmym/CuWjzyMgTn5+W0yp9Et+mDEfx0PtTu6BeAj/CAXEP+d1mr+G
mTdsCWRzP7jA0zEZbzT+Yt5mdCy279NDensfG8SObQebFTouf9zWS31PQsxAtthc7euFELIaLBSg
nQGHj/fSF+F9lgKtxJVUf/DSrUv7yV1AY4LQdj0rBqgl3n4VOYkeESXtb2528yPGLs0U12vOQoTk
f1MB0EH+L7bz3z+LsBnFK+5KD7LL6UPqp3E3MeOONjU8na+87SQ5VNlg8GU2yoO6C2OoPw7VKK5k
l6eKUQs4sdKtI5fYnSGB+CVS57xPy7zfTt5AuBdlt7QORGjm+N66ldM6LynY4dDtswrRy2yYZTk5
TCHcon28cTqcvtuwZUR39AIzxh+87X+4RCo1AcSR1BVKXvH2dk5dQ1psxGCJSbs5VDHNSCvWw9ni
+uUHL+PvyyVVAwWb4AlClG2f/HKOZgroOZq0jLKxf471rC8Jq8x3WoS/aqb0H5Q6v1/Zak62PYJk
FNtQcFLFh7Is3WXk4+Z5gQZjNRN1iwZPAkvKVh/cxj9sv1wU+sQA93WAFPxk86GXGHkk20WbQnRo
bWxiUHWAiAdySHSIlso+jMz8v5I6JW5B2nbntss0PXdkfv5vVwkG2UJ5EC9dl/z0kx/UNUFqvJZn
Vpm5eRTxiNhi6mgYtx3dbTiH0XJeFIBcnLSUH9Tkv9/ydTkXyF45pdpMUt8+TPnMbLUcuOW6yb1t
tnCG71OmaAn53R/c8NM1d30fPZsCluYnZ7TTvZDcptVVCGemzIYXp/KsHV3N+F8+QljbQV9IfleX
Qydb/NvrYeqGz2cwLcTKhTH3kpnDPCXWpSGo8YOP+usc9s91jV/LwbsoeIDoNeEpePtZWS5rUdbk
MTRLaRIMhGF0BNVK54k8mAmEpZtL92wBR7ycK3I5wKggWJ93k5kcGrlZEKYoDtqgINChx/fcdFV7
2eo8bDbJOBn1hdVGQs+TBHVsCQ5OH8m7qpAIdMtY32BNVsUx84X1+P7j+PvvxGWhtIQUQIeZXfLk
sjyvicvFotrsS302WRZSLSY3HzwNf7p7Xshx3beRLq+ry9uPmROaNkOBgACOJZzbIskyCLWjhXfU
jsVTYxbCau3QDHedsTxwN26N4I5fw/mWxwXAUON5ywYJCgWCjDL0oU6CXh9eP8TCJGb1ZlRdbEca
BtP1apkEw1cLTQgB0d7OJmT013ywXP7WeuSJwJWgaMWwMrOdnFxTOKaauMEMAVKR3aNG6H704wCQ
bk4VEaUQkVA+iduJUJH7KDHtpS8a9/rf/nq8Z7xffD5IDN7qt7d1KAtlighh6kiA0SGNIvoa6RJ/
cKW/PyMeReBa0XgrBeV0yYqNzrKxrvTWaXHDNEJI4FfG3r9/LSecFYWIwIMPIagFkcio0D65n/g3
KdjBMm8pIcZHsPrhryFVGF3bKLgfUjcnlZe4OLr/vr0jm3S6AmEJidXI4CpT8/wdbUZ796+/1LoZ
smkohP4edc3bO0wIaLhklYQsJ27zaIPYDHnqllpy/uAV+cPjxDrG5oRyXfKYuic7VDMrU8YWiVAq
rOVwiRxrKTd+JVehUZdAvRsTDOjM67xq3jcCcenOH0olbmwi2+/fv+zffnEKDZ9TDE84WBWe7bdX
bbtd2WQpsDVka+mlz+ZP0ERvDu9/yumICLE+bQ4OZkLRyqahd3Jzib0g+F1XjKuLFPIpU6QDnZXu
1WqC6AFpX7hppI+6FifOVTuNyIbpQVvf7U5Yd3JGwzDVwhBrElnLRYL+7lNBdugRM6y8w90zfvCA
rs/fmx1g/baYsRk/h7Q7/ZOCJa1FH6z6F9IJu3nDSoerueFc1EsCVD64M+vB5+SzMMcJDhPULLY6
LVemPomiWYkKgH9UrT1wyODbxQrAA6JrG/Zxobv+zCrkUG1J10wexlATeQWhRDCbx+v9FdW557LR
W8MHRcQfng2MfEgZ2DZ4XE+V5IikILVnZPxAa4N2DrOW9Jfug9J+NeGc3AEXuToNEz9kQWDZOdnb
h3JwdBxjz15E1jPKiRY0rrbdrGEi5HecT4nHD1Bg32g3LlbqDuFZMD5luiLaM8+V9VSms/2gh1o8
ehXktDKfu/0UVsUDIWSo2kvbS380cxPMePHTwNm73Qy4vEjgvFFwI+We+IR7L+qt+CadzPJqTxxi
tlSXU3whx0leCX6970RwW79KtytQI8GxLPZwR6Kveq6J5BMNZp3e0eELtXUAD9R4k7tPAizR5FHU
qC4CbNzeJqGaYgoSltkzR4HgU8SYZN7MonaoEwtp/UxFO94tmfaQX9rxwrC3lVix3XTS30bImsuB
EKzqeyv7EdYnPBgiQTBaM/H1O2UOcGDIiiPWXQMGD2DoZ/QY/UMlZxtlTx0WUCfrYLK3vWTkcjkZ
u0hx9cLAwCgwrr26pPrqMdCAeBj7tvkUxkXeMlpZ38lRrJFHutdOfpa1oV1tVpdztNXJYJAkdMHy
2FfVbB1R4DW3A+CSh061y80aP9ziJIGkuamjIf8MdVB/RYBimp0JekDEYtTfg2TOLuuoT8YttgAQ
tX65VC/25Fd7QWjvfO7FXYo+Zqj9focqKFp2bY2YpAXUApM3rQB2ZhaBLq5BRnXeS6GHnRE+8LDY
C3qyyotVZYuUmjF8i6b3mRTg6cs8RuEXqQhS3QezI+A1k9H3Y2WacU+z3o2JVeuKH6WsoLISRLRc
VZD7lqMZbP2ZLlP1LXHJwwCeD/I1njviIJLYTYob6AYwqROdrqAfb+bAiAxq9DhI1iHEevLJph3o
EH/Y2WGE5mMeyvJzWLZ9QJgYTIe9vXL40eS65YxarYjJBpijrNoBM8JtkQVtiy4n6rli219CZy/A
5SDldMO82pX9oH7Wi7TMCkBBIldXeTdtIn/wfewUuMSvi2rMEGMiJcTOHlS+v5nIt003su2IvpuZ
FuzaPHM4/46zxdQtiHymawBNu53gYrFOhN1696qFFF5Hg4STNp5Lm/DGfIdCsb+w6tCDmVLmajpM
ZaTvm9Qi5kWUWfKthmqsCPtYzPcSRmGw9dXUJocBQeUV41tXXEZLljwYARPz62Ds2dpKtxmzfZh7
MI3bMoc+5CZBNewLeJQkGzM88AlZdOiBmMkPuwsa4M0DHNrQ3jr4+VdIr2i+FKRT9WvtNv+coGZd
5A1pnUdVjeY+Lyt85xap3gNfp6yetHGSeKMn1V9Cd2hy/k5pnTupVKRkJcO3iVhM5JjUZjaTDWQk
YOq0LDdqCfP7wZ597yIHooD2TAfVpRmbMDkW+cB0Ic28CcqS5zGt0L2NTMuZhumplsmMbKIxqImh
5TQbW3WD96lpmHV+Ahg4Zp/aPOKNLYSpjvUUEBKfm7y6hdQT1edjY03+jlcYJDCYXlXDSwHOjv8P
2tqu7XV41FYOBIIYumYEnoWkGsWXa5ChNUl9heYSIdg0ZuHM4RxNO5aUyD6GTuyoQ5KhdN8GSFxe
p7hd4n3FTP5gQfP45FehdSlc2ohEYUTNM+chxafSsL0pYtOEu8Bn3UbQU4qXOPHI/XUbBJS7BFSH
ZO1cV1jSGA9WTEjotp0MkXgxirCZyWeVRXCPVNKc24mmwtcBWvcz2y7TB62Fl+xkVXYemlQX8SlL
OIR8N9SEVJhwQoo4l4QibOaEA98ODUzFmCnsAB1HogWvOzVD/5pyMiGtRoxuh+DZBzQ1tblNwogr
q1u1tPPPolJpcVBau988PSftdohdNo+xT8Ns28PILfe5n/eA3rrF7DBNkPnASY+pl15SA263x8Vx
UwVd8jyoIhgvZci2d6YDuwfao0cmP0AuqAIzDtERRGtC4nPbrOzNIV1+LbU/3k3C4vApgNiEG6BX
2G6IW4it4Giyob1b7Ewekta5qsk2Z7JuLpAt0Woobd7TdA8F59kiGopUyWMVM0fKgKeQxEWWrD/t
GxSg4M7uq1TdTLq6x7gJiAmazlJdp23zVHj5OafK/ZjnP1FXH6ifzyV+EDbI61r6nyPK9EGHxY7k
1B369F0AqGbjT+GRKd5d1paPKMO3XtNfoN3I7sA2IwY1F9Ivnkmg2Miuvlqcp3q4R0y8D9wXh+Nc
6ahzj7/Qz+mhQGSYrtlbxaQOihPyLvU6Usl6pHqLywkw0VzGJq4i93ucsHVVDf3sJrKvB6uwEUM6
yXCLm9ZH4ioRNjKBuKC/yr9Ff6CA/KF56+0SqJYCKdO2x1T194MpD3bMizGU9VU0Fiy7Cb+SUl+8
qTjXFqdUfyrvdNc9Umvc9xZmW7z843e7Ut2ZPasjkTrf/YS0rj68ioW84Pe/dUX5IK36TKYozHIt
yLyJv2S+Opf5QxBfubLsdgMHwU3JXnfBU4bsdfyFmOsTIsX7qIT0Tzb9g9PEV14img0xfYCmluS8
nxgsxel4V/bOcTSWg8BenXe2+xD12Q+H3I9WC7krTHOkS3qImDgRrFAdGOJ8myxx4yS05hJmNnZt
3yHr3IFZqbZNIOlqWzvFZYJnW8RR18mdmwybBCPdDlAWmuoEDaNVxHyNG7+U34wzPlrtN3d0tuTd
v2S6eO2jkdy/ntjKbLqMs3yP/JCCqLyOimkgecM5z2LH/R7AUGUTqrauRfykk1S7OJovxgXR3pLt
RmG/1jxA+7ZYXlP3+8jMfpTz9RhLMtxBJEFC2S0+mLhBtrejA9WJfhdMT971ETlm/epRt8yT+ayq
+CjbVsJgAS6FHu0JDm+9q9P8pki7sxqQnMpie2svwzMv/jWegeIcrltNPDRLXFtPt0M3tpvI1S/5
kBsQxtYaqeCUHVUSgkEEwdXVqBsbOh8xzGzMwSOZd8o7t0d5hdbqLJh7IPsTwclNd5kbRs/wm1D0
1kSzgWkvXOuzn62AaLLlMRROZxHlzJGIyFcsDcl2KbufmSjvx8B5Ul0ybfv+hzG+haC3aWCbYfvg
DCu1Z0cQreroMi/l9NWvXOu7CGPntRRFTEaAo+aBxonwMSr1GWqBgox6GGiNgJbHQZwi0iVke6f7
ub2dwqTFTKYJVdja9jyrbdLDL9v6Xd1D1u4L7AW50Mu3bCmJHZuTOa2gCTUhibKJyT+roPVxSMOC
eSzcdW/pBfHYWwJyhLNpBTYNMnlqUmnCrraPuCFATiyNBb+BqOzraJVbAxnrSIfRvkucTFv77NNy
DqtrAiIhcmFGQ/SrEfp6+4CgtI5wkzUFwiGIlX5/JFzSssBLmA12bQDnpNepPYwp6FRtW2NCVcz1
+AM6GH5wZqi+YHGYbj1/NHhd44R5ABbKbtxKL8dgKCzy7ndtFwSvCbrX79ozEU+vW7dflOH12rUF
4a3bLshHFjCSPrdj485YE+gYfdLwpYltgFhW7MBO5qvzQWNYTdUS1dTIOUpYgjkjzjpd2xK8zfZy
G2T1ZmEnTLa2Ffb7JU9Hh9A412p2Aw5YvQlGYIdbx5soROTkdC8AKCf+SRn4t6GE7INcwPc1vMya
5bKBsVXQnG6c+bCmc2IQQ4/0C26bW3KfOkMkVlsYb9OgcB527khIOBvJSIE7irycWXWLzFy0akEb
NjvGvXUL9B+fW5bYfGtTpak946r4AppPSri4PfawkKxB/iKX1WJy0yLx9gxtEuTORfLshJYD6yDX
3VdLO+aynvtY88sMM2PJaGi57KW3NXL8PrvCXsXm7mewxcixUQsBgxnkPx7pzGX9DifxvDDWbPfp
5CwPBcrpeEeTIvqq2r56llYqyHyFNvpDRAnJsNZgI5GlY36Vz6tguwSvRknmYuXcpu066ksqwtMP
FJom/lS3ZUjuwhCHZJT1LUIF/Gz2JVhaHZzRRCL4MPZDJOWjU15YbVE/qrwxn2k0cNmzpbm/TCah
YOqKxhZ5Kms0USCsVSu3MKySdaWoMfJIfGfhhsAfOQu7ejAYSrcYrCoB0jnQv00bNfF5Vpr0WzxV
Ls6fLFVmG5Q+UKtJuMOz7cX1jd1lLi+1hwPJF1n5dcyLOoMYt8570d1Iwroj3kR031XwLQsR7WyW
OSgrnI7NeN67TrFWR3YJ4trHSeMOOPh2EmjXFyvGVIfacmaSSxpRdh3542rjyGbfPcO0YT53q+h6
g19sfOaMkaJwcRetD8D46ytHtQlH+tJKniFrud8AwWH9sttAtLsWt+AAkqYOqB96q94o7ra+caKi
+oGHhPGfGSxSj/yovkL5MDg49i2FGJ+i+8WiaP6SOuXCqUCVTnAse4+YFtJu6Dli2GlA92ci4Y6O
HMMOehkcmDKeXZDdiElTA48zTr9vFiPlWdygYrxhsNk1OzUuwwvtFvJegtIN7/x4rG74s+apcGrO
8bkdzndJSIm7g1RJbkrQt/qX01bRbVtn/ZPufKjY0GhIe8zoGHAAIlsB5xtnUHOVYfM567oqIYPU
nuNm39Ue1awf5YwhwjCl3THP/dzsxtSzpk0mFp3tg9BJHx2AG48Y8RfWCzXx/+Ym7xhx+eV1ZxUF
8bLg6fEONQSnYiFRhugWknrnjQs44zLtrCTfm5kZ79ZojH9bN554X8jriXA0c6DhGNHA52Zsb7+O
yk7Vzki7e6wbj5w9gN1i2c62Sj4tMEu87YTfMCDSjAcAv/xE8mQuSoC6kHazvqR5QmZYQm+tsi5s
TqjMdOjrFmvi35Zj7PBCC2YNRGICX2x4BPsLkmlwrBaDhau9ZQ0lKtsVf/3rvLuFcEv5H5A1R1Wb
T8NXqlmr3zsg92deFolILExkcgNhPL6Pbb9/qPsmYfOKCerY067gmWgzyPfbEEQvBiFrVvqQkHTk
bkdnCs955nJ4iOXUyE03rgB9MmQT5yjrwP7kaPRRu6lXDlYBPwn63Yh//iZRM0FtIpstpkY6xy7f
G8k5pA9rzF+LZ+kLhBDk2xYlB5FdAwH5yvYyC2S606qnliw+kHt+YP+YW06tB9N0NpSBbvlJ1Fnz
HMWg/c5hLqgrPfqJ2rhjHH0hgC4Ux2Lu9B0+RwyrRZ/yiEWd35BD4CmAjRygMXPTRKu+R1CREGNN
hmQyXBSMt4K0HJ+jZERjzJpFDqI3tbjj+njoiZfVgz66hSF9Fx/D0O9hDBATS2OahMvI8onIgFeV
faEV4NmfdNirbqdV5HTHVuXLLu+9+Fo7tML2wEQobJLYuNa+XiMNeK7YuYDRxfEN1FEeBr9H2U26
EbrWbQblFp8fZi7SaTo8mGBZ5atjs72wMw04qAa34YRjqZY1b0nJfVj8+nuWh0QjIBHED1ZYS3s2
lHP+Qt/fv3KnXMOF9nmmcuphoI1u0X7Nml7dAUjMr3LZsojZ0rPKD7Q2f2gs45RAO46KQxDSc9L5
N1lK8C5pjtsgkhwZNSAMTHxPXi6LD4bPcFpO26pA11Dp2hgyZMDA4aSt6rEea8QS1A7hJEn9UwMu
DBXjVS/zNek0wafLoSCju0X+bW6/kqRKnyNybAurFp2JhATIeJr3JU36R9/JQIGoCA4hvRfF6RjW
bWSxjMyYipLM47QYdUXygg2KZCw4kXCLcBX3/rk7oQnayLnNn2iLkUxEeN88XcGG5cRC8YfRV6UN
3HwV6YDPCDN7TdRp8NXl7aSvEg35Y2/yUd05w6KTLYNgv+QrVsK+8N1wXa9cFgu8wDbVIplN8ddh
CMWvZYw4W2WJ99inLaEZACb7X3219M8lHzKcMXeZMJ3lqN23ZVf6P9Hz4+IP3WAigJ41MXw0ncYa
nglNzFoIsljspmqIADaAhnzSomqf2Az1Tc5mha1YesVjMmjq87mG8rYNqf3EAbNZqi8XF0Apx3cv
kVsIRAw1o0pq+DqFV3zr0hzBQt1JRZjiwgpMYFyoLayryWBt08Xo874JwldPdfUt7mN62I1TLU/M
Qm1kFADHnYM9j5TGqwM0QjNvUs5OLC6bOaAZija0aR9txxsfhFcbi55gRvupNb7T7hRtbQM4V7K6
dpMVVFheezDtqkqdzx6O5Wg/Vzgzd2iKYJSaIanucsojCkCq1UuuLvuVNoaCUM+lsfb94KW/ctDH
d/OUz1fE4ib3WewisIH5E1+kpsBu1sAd2HSRx9Fbhy1z4KFSxbPTq2WbEpp3/8GUZX3Y305ZPHwo
0rUl7wPTjJPxaZ0jh8/clOE3nE65regePwYIRSKik0i/2g+5C4WYMdbU3zjk6rAwSma6G0IEkQep
fLJYqhvTfhYL7SxctKV/LebAvzd91lts0aQCgILJ469QL4myfP/re7+9ywjmVtU9zD5MGoE6GZ8l
mjgtbj65T2riTBAHI3cfn293h3N8elJjb647MAC3gJGnz5wQp4dm8t3x2KG9ZjiBPIWJmoVujDau
PYJgB1tzNEVj/2rN0l1FS1T4B/SsEdG/wivBg5iRU3chUpLILEkAqC/y6JuXpUQ9xgmV+WZAbmy2
aeLoRzGoOd0MOXD+LebI6WroSyClCW19nz00ji6znvnFuZzsqdxGVWuey8ZdXop6Sulj8QoxbTBh
9VDEtK7ZJCjk3r+Df1h4md+jVGZYhwT/1LXAoaKyHBzF27Su5QUWnmjvmwW5v9W1HzkkflMgobFA
4UhMBQgtG46W4GH8h0Ui7CC59iEB2OEAXPfgzLxBhCkOvyTMqeJctUyX6BIEY3vsBk35F9DpG/Ye
id1EPo9IQd6/eOf3q2fijs0HLRIqAn7ht19IAB/paMg3W5yEzdWM0o6avfceq4l5gUgK56LJQvfa
rRgpMmeu9lZR3othoptLD+NTC61xN/c9DTkP5+X7X+7P342vhavGx7Jwsk1NVR1UJU2L7SxTmPlV
lxxkHd1WQTbt3/+kPwyhkQ8yYQwEOTpAE05+F2RuGQG+MXCvaWQoNPed+kWE9X9ydmbLjWLpFn4i
ItjM3AKSLI+ZttPOzBsip2aeZ57+fPiqhBQifKrrIqO7qxCw2cP/r/UtTpcZkcK22heevhzCi9ho
9wbDyW27JPgxE67jBA39fAe8k3zfBAuYeUzyW6slMlGPKQ0XteJ/2/i5F+YsFT8d8ggVMxA2oNO3
RnaZmrJSFK6khdlNFFeAF0y72cPKV45dFNZ7VtPIIxeC1gA/fsexr7uNMNnbWWB7CQfNZxoJAeUn
VX6wmkBRHVylpDBD+HbSUVQb09Sye1lNspSuIAKaMhpGba0wKiG5D+2ATaucC3NfREGAm7fgzSrG
n4IEuq33uUzaq+uhsEdEsWi+yYNevU+yxSi+CTJXDN0Hyc2GeldoWrUbMr0+orTT94SCys+DqZQu
pe2FrdzXB6bO7JN6dz54GthMzSDz0FGsx7AspowcMK6ii679J8VEAczWkO8NauJE6OXGhkRtefOr
G0cRjrCP4ix3/7Fc/GeCGWGmhPCjlgmmzp8Mrcm/Qw0x7wdiTzba85cuhZ6aeUPDASprKymEBW+n
iwYaSXIQFJoTEXXqJj67QyePbHtDJnKmBOCzRPCO3sDCTcRLPR3xCQVBOaj4QGWT/k002ri09GT+
9CZ8mQshKGo8PO5tWWz/8/SkMsJd3oc4kU2M18o4So9RLnJ2vp3xdv0bPv8i6H9T9kFGgg8Wl8zp
pQrdJtPCAkkBv2K+6VK5PFIgyY6VSge+i5LPCns1sIbLzIZrFDfu2fViv/Dhn4HV6fxJPwxd0NFz
BnlJ7oBFEikGuo3Z+3yO0hFysS9hWUEws5b1960YTAFfBDedrXH0VfyXWLGqB7MW5iFpEurIXdC+
TMJa4Ct5km5IVC48YJWdHRIXGpkCSdnpAy79vNQ4FGRuFuX6ozrEgZcrVX0bqDLNA5Wd7vUX+kHy
PP30cGNyLYx8EKvltdq1iPO+U7q8dL2fx+d/z8fjwdm5N4PjfR2cjU/v4zR45VprC/AUcESCKlq6
d/vXPRc6HA7/e7n7unGZ84/u5I6M1daYdk8mkyhREln0PhYU8u2t/cfHwnp+IxpbWASMvKTV9rUY
5KDh8FC61a75Nt5X7vSlv9Hv0j20JrdwG288oFs40jIOvPkLeaI/rr+180lsUW6qjA9Dxr2qrq7P
Qb/GN1xGrkZZyxn93jraRCXsCTqxPv00uZS9UGABkavqGtFKSLbKlpLklqlSgncip2SWI/uzinqm
SXlR8hK2hakLP/rpsIcdRbdvImSdLl76WgW5/kzAEZ2xBDLd9Wd3rlZcbCaky3IVBdquvIyf/0yX
szEgXtGryB2hrd2O6C7cuqc4XiFmSGlhyMHPNAMyFWM52Me5EnbEBpXGw/WfcekVLpQJBZ3YYjNc
/wrM6YtZinxW1GI72lbDUYvzN7sm5Pf6lc6/B9ZWLGRYZ/GcsEic3i+mpLgwIg7isRQNQPdCkmLG
Wd2aSM5nLhILOdVxMQv2+hnvzuwtpTehzHCU7ruDOQegBOeS+pWjjrCdlW6q34o2Cci8STL5R1TK
1kuGh/ZlDNBZaUFl//VBrcQuKuxBccRMqoYTFBUgrusP5MKjp2TH1hwXOs7G9QNpYhowaFlit0x1
HcokHEU7XPCdcdVtDLZluj6dKKAd8FwWXDKd+PVb7mQSzSZ6FPR7++zeN3Lza6j2zY5DcfytBiSm
0jMfm8+PLWEolHUY5+biGjl942LW7BjVFG/cjNAvxIHiwdSjumjN9sbe43y9xC212NOAN6usI6th
nCRExZnQCtwQY2zm0aWNR3KOq5jqQWYAy5uUMoSnGwBBQOBRxF+GoUq2CNoXhriiApKmFgIMmQX0
9IYlyKfiQ2hciSa7m4oBgCzwh41xc+kqmF94lUy7/Gf1IVWjEtlZFGKy1cdmh7QO8vGgKhtD5sxH
zVyoMFa4CkoN5vfVHouAkAw1JZKqbCKyt5GM5NdETap2MnQ9Ryri0a6dU5opljXvFaFAmKBz69Kk
M+9iqxkfWvTgbomEKYJkG8j3mNGRJdZ26bUZIM20E6VXSUXlZT3Nik9/WxzuWCso2bGnWDsJVbSc
pO+IyAXbae7zGl0f+iPCkKnvXL/SpXlcVSgecTbjpMLHdfrSscf2OqVU5nF1Zos998ifcAWXT/Dt
KJMCdDoqc1h/TerZOKKRp6Mn5fYG3V65MCiQmpuGuczjmvnBvfjPalIaRB8HFqXdsU0I05lQrj6A
dNaQvvsAkSUr/F89hirqr4SsJpLRvjL5aH9H0GqLtgMUsVHZXlNk2G6LVDvCGTQOAoFHdfB7ldUd
5cXYY9qhiUt2FnhVlMSOnFXx2ziJfOOhXpiv1EXAj60VwwtUjNNn2oLMzQAOJK5Uq9E3OgrWC9nQ
iKkWum85J9KrTv9zY897YT7Geypj4LOWxd9YDfi0aFH2DizIkC8QR3QiJi0bUGRlhVtZHMqHUWw1
Ixsc5yk5fgjh17UsmrxJmIWxRH4XKhZHF/AknTCkVNzHKaIuuS/oXTe4/wAZZEnyGiWzvSOSsvqa
h42NgkP1JruT7usuj/hGI9AMHozw+HU28HzQVkrRTtpzBYNabUylOmC5FZoLoFvVbwNALL+UpBC/
SmNWfxeUkbKd1E7KY4+aXKIYrxvYfH16e9ismgyahijAa2nKEPyqohk85pBaZE2ZqiJ9aUNBLqHo
7PQRL6nxXUpy865IwFYu2WvjY1LNFO16qxKPqLCD1tN6RQpds60AiMOwKZwxU4oaprZJwJuvSSXJ
wF1svHatLt57+JjfVVTZ1eJJLadn+OGApCsppMJHALl02w4lzT8msfjWtkOywTRaq8+pHBiAagkW
9tHJDHUPDnuW9KciAd2xk4fZ/IcNJq1vAGhWDyGn14oELqg5HhiBhk/IGgYbGUjmE2ZYCHxSgj2o
uc/gkoU7O0OU5GKcRxVn2Dl1Nl0JYmiGSKrBYqBrfLICXQ8csvLABtrNMD12xpSo+1ZE8o+s5N+O
qSqI32o/CyaQwVr9y4BeScVWDZJ4B+M2JFkqzfmX2vk4K9BV9foeKZIleelck2eWQd0v3U5qlWgv
paSiIRmj28aoKfvRtcZ2bg9zHSDZQzc+F57Ak3LLMdmfvLK0+m9iKUy7EjWKyhvGuDymum9m9xnJ
srd+RtfVSaiB/KXlMs+ge8k7W4LJwoe+i4xih1C+e0gre1IODaInxGWjjNwYsaf1L6Rxxfvk1u5N
GLzlDuS7zfgck0ZHEtiTM0cviEDCcZAKhALkhGm7SU6svxRmxuS2Vgh8cHU8ap7elZPkodIe9Z0l
DfMPWOrduNAph4iYRhUyrpazhXbCHDy8o4woIWnhW9QbB90OnuR2UhEyws2lNTcAzXRLBdvFrpAJ
OM36iqN8RbS95MxAbWWH7OG+PUhR0GY7kShjuZ8xF0KLLZuquvExcZG2SM02dunhVvM+MwatpMlC
NufNTFmf7lcjiFfsrRBtFIMvoyBKCOrd3Eta61VyMv0kj8zvb3WlbDtXSoyUkN6wFC01dD218XqL
kdDSKtfo2dUptZoqDJL5MPVjTfYIgojyEbguakRaz0byoMAE/Ybs11Sw80VmfpzLHt1swBc77eLa
Gl4Cswi0GxYmzXSiOhruC8Tq7z1rFAjjpKh3Cesi+qYME7aH0rIUOykwOvXJ7kBHY65VAmwJUfA3
auX8dSgSTiVmI/TiXiPRdNHiweJ0QL7b8s7qtQ51dO37v7Vpat8aM1Es9CCD+a9iD0a3pG+SYZfM
0lB4ddP1wVNvUS53aI9qIVp93/6BRNBHL9PHX3TkK98k9u3PYTak+0we2LOh08TwBCZ2Rsagt+I2
7gh+2iWyEfydMK9/Q3VQvG2s8sum6nS+Nqlu45RFcCTDGVpt7TJbIuvE7lKXtEQJ90ETNuTiqQmU
Vj02C3ryMI5/DRk6Zyp4LepJetU/4Jobt5NakmcYKDVMxzTi6Wz8tPOln5go7IWw26hqU3o7XSyL
0OrqEXgUOolGAyur5fLt1OsdJgol/tPAO/wDnhrobYrOCThiIBhletEUmsdprVYBHtr5e4oCroOg
Eua/rv++C1sTc8nE0uhmyPSL11Y4WmuTKXqEsiLR4/w+mRCswQQI7NCbpYp+FkQuHUWm5Zu1o6tE
KYOB01nD8lLSW7eN1f4Xdpz6S983c+WEhh8pCCUN5UnXelL1phBapQMHJc1dS9I12zGrSqoOkh0m
xxZicu9AVIBgVnUVxPvrd3f+8A2M90gBEAVwuF2XYHStJc9vpgSCMcJyUw4ZjxkpNX+vX+V8a4K9
bxmAKtsSGQPT6SuOJkZPP3IVyWwdpboPoF1V8f76RS70106vsh5ItGaHSHCVzPn97Bx/uLuvXzcu
sXUjqz1WXZpdHSyXYOvgpN4/ZHe7f72TOy/JPvKwXG1sJD/Igavv9uTJrQqZBsGX09xywckddrPX
eqWbPqhHYDae6uX76sF+FAfpObkZb8K95E57+1Ds053YFXt9hx3KyR+mG2tXe/LGjv184ICj0JZD
FthFZpbVFle0KthXja1biSNyZ1Y9K41qb1kNLzxvdFK46BiiNlWm1SuNG9SJIWwmF2lKfdRbXd4b
8Zh9acqi8K6/2/MjOCxJ1I4UCyjRCXP1pBM95zAJWAetcoGiSx9aDv51JH8HSFs/xLBuU6cDNvJa
SXVAZm8cSBsv+0IjckGZkIgCSlLnGLQq35FgShqFAbx5apVyoKSRqGTENv1fY5C7x8kfALb0mWKT
iwwe6k/eMDC8OBbpbRogIPFmxIvvNRvGnTrYlnTURdI9hwY1cE6wi34+qelybH12y5teDVE8mgqR
QksLmcy104+b2mLVESNMrX/pfSqtPb9YKgHXlZknL03fTUhYZfFnTuboJ5bNeD8lvZJt/Yrzph+N
IZm2CmgsSlJrxE9XAsAJALhQQUl6/y6hxFG5JjQPukZ6Q8dT4UhCuLuZo3NLrRptfjmPAzuF0Pxa
B6r27/pwutAR4GwEuUXjSEZjac0ohO6PriIGM+kDRD9MWmLfZE2ByBr4vAc2mpQa8qqPwqoIds+j
6Usbh+M3YDc4YkQiPZm5D7AU0/+OLtJ0w9kq2dtkfxxQqmgPLR23jQ9gmbtW75FaOJ80hgPKM2ua
gZAw+w5pm7t9QjwOwoj2iLgEm+M0p6+akm7VOC7MIHSv6Q0Rm6fTy15924Q1xWbmjylhQ3b2iFi2
vKnaafx0Ze0j+8+ikgqG0FwfVNOhMujLWAl6QT20PYXjE4kdok3ewCYobPLm0SIWtzFAoc+2r5FT
0GXfro+F8ydrLSId6nqCzqxYS+5mMx0nunIxugG7+x6Jwto1aTu9wXNWbxFGRhvXu9Ah4ixMAeJD
HoCwYTWXmQDrQRNSRK5iYf22Zzv+y9wmvlYxp+wqTLUH3VArtPgaSXyxHh99yxw8LbF0WN9WT3gX
1PwvGpi+Y+7bZLh3ubFBMv2ogZwON2hGnP+X7gFdwnUH2e5yNGUq9TmrLkTxJbaGmZSF2jb+GGoJ
zLpHc/FFFknzU6WjbDvoFtEImmqhPSBwGmpkgSpxKTOyUXSFxeLCojFS/QrSOviap2H1s+5wf4Ft
aPTbEKdcuPG9XNhvoHxm6uKtUnhhvj6d+KYYDnsQUshskgJJaI6zgo1diKLPG1rY60BoBcksFmr2
56Ybgjd4CmJA+631DzbxCePG+rF8MKsnqvCLiHYDuWPydE9/T6PITTxO5AC1dMhvWjxOWJ9ajZQF
dUudc8Z3JIuTLhblHzQAy6ZYOb2WokYThg9Iic0cG3t5tNrbfDbSF91MohcB6qVzWGSDA+sCdHFL
NE+pqgd3jTDKGzOv+yPN/vwxsVsyyqOqOEpERdwIDmXJxvFiOdisHsoCKoB2yurA9Lbap7QhQtAW
EqU7qYP8Qx2bFvee3N4VMXQrs5EA5McE4kAv1zZG+KWvkK0EuwZLVQB7rBfGTvbVelaLDI5jV4p9
SKQIZ1X0OwFKvcJ8CnEFIMOO5xaZo1nZv/u4H77Zct/Iux4Js4V9LG/upcbqQg81AdkhRFQicTWC
Wqgbo/l8NgbMyEGM6CuZDd16NjaJlJtDsgJcNbHSe4obgWeIeqv2f+ltUBFlEtR1sciBToeNXXF0
hwmQuFZQ9C8JQQAAGYXxdwxH40vbVOMylLSW8pmkbJByzukyqEd0mqOARgBos/ScXtvUB3XUBlaC
ufGrA2fe9i7G5+c2oYRlHHEQdGC78Mc9BuDpKbWRszixr1bftMLi/0+h5FlvwnqrVnzpd+lQw9nu
mUu5fy0/CxQbvr1SEOAn2ljzMkw3L8VM3cVMiMFQQiX+rdU6VptModZNYPVrl8jJuNMzyzz6VVZi
fwuaz0vS0THw2dA4YRXhCzp9WvDAlJLUHegbcTe/ZBRmdpQP9WNi0Y+8vjxemLc4Q8CYXPQ3NqSP
00sZk1BBnPiNW9iAH+qyyzwlipKHYjC29hwfxM/T6QB0ifVRZvjo+q/mrdDvePmh1rpjmS6pMXye
O5uWa3wMRVA+4r/uYFGGJXYpqWjp9dSGj2WzsdX3JK6p2xTZHL5W6IGFE8ld+EUlogQVu8n/6Gmm
1OO2i+fq1jTj6X0GLlA4Nrsc3TXtTDYfrb5VjX1LN+onijTxDkiieU8xRL4JSfxR7FJ+w+Im/6yN
5pZWaLqf+yrpd0ih47euiqz3ua34PPw2rYJDEZuNvPejVv3a2MTAIJqXUWy3FeOf4irBOV4sMqAG
UiqxGZbK3qSBJWVh74yl7f8TA37EQ5LaI5MTXbnOWVqv1FPyzAbIIQPMprCfJ7MLUp0MHxsB21vk
1wQTYhoZf/uEBWYOm8aJEPOon9/1aYQ7IDKMUfzjkcS63Bo0g3H7jf8j3wfTh4YUZ8LJaaSvamAY
W4e4ZaisXi96S4X8YXq26CxWSzL+ckxRGkVSHqd/bDqheVptD/sy0ZUbWCEBFsKx2VhiLkz0S2I6
bUbQm+QbWyupTDKM3dzUbKjsCQ+bjsr+XseX/mWOZYN67Ug2VINxEq+D1N8M9Lm8SKQdEYOZ8rWW
7XmPNl87BjijONnJlX2fU8nbOK9fmGY+BO7mEgC7xDOvRr6q+5nUUV53TczvO1Mm9YwSZbwjOcf8
SaRV/4iw3cLVQQNCZWP6REysdJ/2xniYMyV0E1HQMbj+5X9kBq/eF4hZchtAmFGsW7+vDkm3FuH3
w7jc1g8iJPRnKUL1uTdmcvoP+/Q4Uqy04mgfNyT/0dUoImVniVwErtUlo+2A4RlDB4N8hGA6jQCV
2GURv4bRgvqW5IHB0CKNfVCJgDcdv6wlyRM6RAssx5xEaXuqg+5p5OrYN9jjTcPFCjpFrhXZ6l9S
NLFWzkkSP9WT4f9p2rzr9oFtTKQ0KdUtfcnyR8VX025Umi4MZPpriBA5sUDfWndlcYsEcFWqxtVm
qYNno7Z/OakKr84C34lpt9HXCuONPcDZRGxSIEZzsvQt+eNaAek3EWpieB9unUrZ0Tfj5hZPHDl0
pbm1Vz3fQHIBeodLw5ITINP+6aTPukqThdnFJW8pMXf+KFV/aWOI18gP45+S1rGD1AOw7KDShpdk
kAh4oEapP4TKLP7WivifUXeyk03q/KpX5vQvNJr2K/2C+f36GD2LXKAbvWyMKHAsu3wUhae/tPUb
XY+qqsTCoFv0xqccglM3TIO+10Q1RQ8iJrTZ45RV2W6cRwgmfGUcaHSyb6M+BlJxdoMMeDtxBcEw
PJFDUG183R+CxpMPyeSUx/lWBrkPnUxe/ci8bUvenorBmErDr5Ha8f8mPcP8ZGeK/27qM0hcczSm
P0EZx2/9LAMWapSGLQ60H0tzA7ya4CnNtMJvJIYsOMp9iXJ56AAXHuFBsne3lxOaZrf9EwJzsEAU
zMwGlUqJLwucS9J7QIcIVlBocBJqKCG4PNhqMWsbw/T84GVSqEOux6vndaCXOX0jGpHF5pCMWOH7
TDv2sQjv5UrT9kR9zg81ylpvTugbdwK8VtjRVLDxre5qgg/+X78EORgf6FJ7Xss+CQ2X1DRnigm7
7IdFe9RR9OYQKtJtEAXioPQkgo3J0ZxywixnctU6sqSvj8+PiXv16ilbsuChkEZqsH71PhNV0ZjL
b1Ca4RE1AytN2MfyDwO8FVm5QSZcVCTwxkxCpLAApN4gC+JJED98WVQmXhPm83HIffOmCUL5gbjP
yPMhLd7Xg97to9yvINiM4yGtKAxNPrU9mmwyvvkk3RG/UO8R+wS7rKpxsTdttbdy0AOF3EIMLyzl
zqrr9u36TZ/PVNwo3Rh0/osE7QOH/R+5SBxjempsnU1NY/uvMFfZIxWduU8nuXr+/KU43zLQFBW8
lL7anYKNSeo2whTRabT8RGrAKWwxXmMSLG6uX+rCq+TwRellKWJyZ+pq092a0hRU6OfcvNV9cuGm
3JPTpjjAn1Z2ZAEPZExOheoYA8FfPjtBz8fzTTQOH+YgFjqXROwKfUoTV6Ma65wZpOB2ZB/k9kNR
vSsqdkpM9xrfeJi+pOMYPPtspnZtQpO7SUoSvgstvlP0vtiPSUYYn9Tl8lE1puqYE+hxX01FuaFb
Oa8EUXhfFrll+4Rae31EFxPkS8qEmZuYk/FPDnOCUQEeSV/MMq3f7AKliYsms5cOKbeC25diWnTD
ORkI55CWNJLAyHfsDWpJaffJrNtfQ9rSpTcOmnxTCgs3ZzWYYeYQO6a/KW2p/rn+4pb3cvoJspIJ
QRFz+Qg57Z9OSKrNQT+cP2yzffQoOn98quJm+mFONsWRmZjt69e7MPy5HjwBfLzIpta7Azxjo01a
d+bKSu9rzjSavqsNBmAUPYubjePZGVseKCun06V7zA4Xj/Jq56hFGr3tRMpd7HL+3mqb7i7oIumt
g9RzhzUXLmWCe9QZpdz0pgUaM8ghJIlO1NhCc0scrt+9duFpUy7lvLBEDcHhPH3amdUNip2AxowW
plNF2/8ghYq6cZVLt81Xb9B+MuhyURM/vQyREkmS9RgTi6m27kHEB+RaVqmLmSk8YmTXPT/JtMcC
ENiXScvoT8f9eK+PUg/Ubqx/XL/pZQithhi/gx4YTkUaYmvSfTdHwwB4DMsIWFxn6Aaq5WOp7Ju6
6m6qRrX/Jwc2m5TrV73wqE+uutqlYeNIfAgifH82mhNEuLI3hGO19ajVSzfHxgU+NEB0AklOH3Wb
JuhOAaS4XaO+1dkYfI/1KtwhjNJc345ipt3IfI9wGb407ZTsJq3I9ykbNsbYJL5ZoS82tL+Xbpyt
MMYm1lRG2apYJNV9JXI1pGUm0LcEhqTf6PDgNyb885Mjml9spzb7S86PWPJPb9zU5lAJexvtA4fE
7w05j8+hIoY3sNLB39GflB9KqbTprsiy/KBkM3ZaqCusD2zRQqdRk/Q5rlAnO+kwifdaawn/zKYo
2vJIXngcH4sfYn+yiZjjTn9n2DEP5SYvKKCXBorKTu+MpNKP10fbhWmN0jX4Y7DeCn9YvoH/rOr4
ciaOg8ggJgtS0dxH025OY1TfpMx71y916YbYPnLO0fDL4WI7vZRV2DMKDuaQyQyi+3xKUS7CAp1f
rl/m3GLLEe6joUzBnF3iWtitB1GZ2xrMnJFgjhdkZYJUCQW08ytSlaHfx31TWG7UhwOyv64aobIV
hN2nRhNJZLeXVQT7L1u4SQRikbONuSPz/JIMmM9/6SpyP8zwyI7VM1cp0Q8Q0VocU8WMOpYehX0H
+WUr3erCG6bMSfEXzwD2rLXCvAgLxWojipmxCHLoanKzUyUtqxDmzluf8KVnDz6ZegeRB9R71x2m
WgeoE6YZioly4DSwHFmyWuRPeUa9Ny0E1L1ZnQn8LcwHRSWyMClyyfUDzX6aq0DyOrln91vb7dcR
7dfGtv3Sr8P/x1yO1Eel6rlaVUU52SHmuRzOZu13zozU9J8yB8ZvturCepjYlxnHGObAYxmrWrFr
07x/NlRy3l2TT8MHkCRnjWOZI/BbFXN+7uBZF1uihAsfiqWgyoLZSAsFzcfph1IEMLMW9ZJLnaI+
dgq+2Vnd7N5fWADY4aFaXqZbZODLuPnPl68VtPjysSNhWa5hN2Z8DaPtN55CGh/NgCjyTFBZj3HR
hI8FHFrgzfYc/gBD+z4LSfUQH5Vbc/My965WXIIcFVzcy9jhcH36m0CQ1uhZ6Rb3hTl8LbUWj7tc
Jf8DkDzvtWHqblCL7KQ4+9dynN5po10eBopku40pZNlnnP4OWldE6eKPIyQFf+/p7wC6mVewYcm4
iPLqueji4lD5cXywe6U6trDrf2tlKju9FYdv5BNPqOCHv4mlfFUG+Dc4pAE8C/L3VEii+8LC3zZy
INu12qjsujkJNmbW840KbWewMzhoUXxp+mpcw5G19TLnLUoSStiW6e0BWKl9l6oj0UPY7Q5SOlgb
zZ3zUYrogw/j4xlRTVptIIYhWOjCRAcHk9w+TIWuPaLS0bZ2wuf7fBp6CuZgakKawub79FW0QdRb
Sd9AUPLt9HfZqspzgf7pu1UO2iPsRPgUMNXsX4YRgmulpqIIN9dBSQF48dM3I2zD3w1O/McKUBNi
3YbYcSiU7G2uj5kLv5NjCMcpJHe08tbvoEi7RmrlsmL3IvybFHvYXgoz9RvZ8epPBOtbkTYX9jEk
YWD0RUFFVBEdz9MHA981jdgqc0guszRxtB6ZNSsKgX2p0ObvllIHKHMMJftdavH0hYgTc96beq8W
O2qwya6pVP6Lgm1OvKvDsLyt/Tj5ZwmdzcD1R3O+Ai2LG2pOjpoya/9qV7/0WsgppeIscC5QXQ3C
x6ClcNEl1OY/fylS4KjeYnPitLZ6KL0edXGkUpjpYQPtwBCSZkCCuDMZ41YL7cIcwbyJVYjmJi/A
WG1nlMaYRq2gA9ESnI7KclaeqRtYv2dVCW4lW56g6UKTZisVp9L3kle4MUtdeKzI1ti1Ldspgx9x
OgACm5T5IpYBKoi62gVNb3u5lieOrfXBxi7xnGBlgpPgQlA72CpCBDi9lpXHyHW05Vp+kltuif76
X17jIHTAl7ctCfWqlLnQo2d7z8lYH3Ym09B8U6YGaHpJAifpsM8kztWobAlOLD0y18gsku8hzNXK
MSA4EGx10FU7O1Aq35Pswf9ZGqConR4hvU3SACeEjZF5YeKkAUxbHEEuBuGPMsl/1sBIykieDHws
WOk0/tAmuTha2QB5EuTxV/QiaNvFmLxcH6MXJk6yeJBvskulY7bOcrACinbpzLNEhOHvSgqNjhoP
8sZp6sJm5wN3sOjhsJmR93H6ykbRDUkjbC4Da9upM8j/jhxCgJSgD8xORO/1yDlTP9paWd2Wsk5r
xY6jHVx1DXESLA/0e7LT9rV5MPokqLZm9vPxq5FSv8RMEE+knn1AZrjUUFPsO5WcWT3EY8NGWVnq
6I4UgfY6Dgfk/WGWGzJhEaq5nwJzEAAsK9y1huKbgZM3qfkTOj7YiD5EAhTKydv1l3U+rWto2GhB
0YkgEm7dZ7RSjf5UKeMxItXgp5GG2CQgm3iTAcTVaVMjPFy/4HnTkIMpf0MxYSKjDbL8ov+MyQRv
T99KBIVmRaXuAAEZQL7j3m0mNfnBBEpsZ+nX1k7EWnWrp+OwrxsSDvtRDZ47uTHuaDl/Xt1GDxPP
vk5NxqBZtf7+1dkK46BTJKemGUJASmOZf5IyjH/4fPH/ls/L2uGuivJ9pBWZjqpDrl4oTmXF3vct
oghYyuhhR43w31VEqtC/yHCIb9teYr2+/gTPJ2baaMyIbKEppPD6Th/gUDXNINeyhKKuJ62jb9LB
Ff0gvWJ4VEAAyMDY5YC0G9cPMWY5QtTm/vpPOB/aumqg5aCojMqOCuXpTyih2bK9huPYBOUvU7LF
nd2pf4axaj/LOCC2yEA6yqKKIgxl6umFpJBCBIOJC9WD7wqRxHRK6UBcv53zGYtZn+OIhqSK7uja
di61EgBRk3OOmvhsGaoW/mgEdP2zV2FOZIRhJFym4rWZUp8GWW4bkbhmU4j9Ii/cA5EMNg6B5/dC
bcCgDcVjWfoLqydWcRxeaO1krCZ5fkfxr/IswgN21+/lwuxLT5At67I7YGdurXYHrd3Nqqh8zLVD
Yj9E5Tj8Cygq418C/DJ0k/5OmlDsYLAl9reD3paKrveAlrKfzusZqHDs36UBZSZYbubGcn4+PDkk
CHTSHBo4AK7ztZiQhe+nKU5SrfrrJ6kCjaxRn2MraX9uPIfzE91S4WB1pV2n81WuPkYVSiKTRSI5
JFu1e1HPInFioTS3nT7Xuzamo0ijRVddQx4VzzfC5rVr6uAN9LHyaZwE2ATOdZSguHcW/dU7iXOq
AgPtHhY2hAuaPI9HQwmSjS3oubub+2VPzjTJ6MHis7rlQOomP6nI8cqVOvlms947kUV/BWIxKhRN
jik8QJlP2r77q3Jw9ODb9L+vP/fzN0y1njMTf2ExhzZ3Oi/gScbIGOE96yGR7cOJIyA1iw6sfbX1
VC8sWAt/h6hfttsEta5dHIThMc9mbepaSH47Ty9SKmhzlLbijkgRtP9DqOv/S4vZjBzqVNqDqBZN
jG5W+exoJLwqKJf6mNRFRCfmxmJwoXHN1MjEhaSRcHR1besPhzYIfTXlKKRrUesSQVQc8MOGr7PQ
pT+gTGFIph3JAGPc9l+0PCbhRydM11l6EZ+mPSzFPr4FZRFgw/pZvRYiGtJQapPMbcYuRZOmZUcD
ePVnV59FQYinhbIi50N0UqcvX3AnMufRHBeGLP0u06i4ow8+761Qlz87m3IphPYWBF6N663fPXxQ
raTblLv2oIZeH6vBgRP5pyvHoHOhaUFxRK8JG0Q5vaHcl6JxGkCfB1Fa3ozs0F2ztkzv+jdztm+g
oE7piQIUHy7i0NV3G6XmPMICLtzUysdvVRKp3wBcB2+m2shHtMuGExhyfTMCM8fNMBeff2sUgZdk
ST5dmR9xepOR39tFbnCKYoe1lE7tnHHaEaVSgAK+fqdnxx7el7UIgpc+/vLlnl4KcVgWSg1pcopS
kMqTObkiCHO6RS4NhnwzV28Z1SfVtIXmwguUP1RncJJOL9cAkLHLnpNwhi3cYfHPPYNc12NlDBYd
zNnwlCTuD7DtVFe1CLXB6MWZyELMIGxi1xaawEK37p+vPwbxsaU4/2V0CZAA0HBar07WwKJjVcR6
UB4g+GHogCW7clXLGoIKZbBdPRkJgRgzNXjiBxiFO6EX/5XW1OFo26va3yhAZXgI0Qn8mlt1uqMn
3R0qKCmKCxFIQYif5Sx5QalPkAVopc+of+y5ZXFIM7TFgeieEVQYLaaUStZfyITokAoAMMhcyq8E
aIViql9DH+6xqwWDhsqgHSAUm/UwZbdsPhF+5kzALrZvyo5yIBG13A4kv+zyVksiL+RZPzaS7ceA
RvrmrgNUlThFC+7ECWfgDoewimd49qhUsWT3Rv1IX8qKnQac+4ButFND168U6VdsRsOdHaLYw20f
qQzSICAQuxtM6WdhtPl7YPoKmXb19L0zG/VvEBfSz1KOdHQCqh4WTqckJlZb0UmPBOBKIBW0oYTy
zO6ouu8XxpBX9i30X/ZWYJQTeYaghHomlo6zHEaHUYN9dMgCI5xJKSkh2llFCVGADDjZkxrF/pkh
MQfTn6rK97LJoSQaeTvdY8fLYkftdL99ygPsX64iAg3x8yRKTJ29PyhvWhln3FwEtj2Q/4+y81qO
HMnS9KuM1T1moMXa9FwAgVBUQZniBpYUCa0cyuFPv19U9+5WkmXJ7ZsyyyKDCADux4/4hYuagmn3
uC8UzD6RDuDAvul6YQ6hJGd5AAtsQoWWungUzVI3mykYcRwBzys8Hq1Q/SYR58mGY6yoRg2Bh/LJ
snbTk8Ki8KHW/cyPiq4fGamyStKND3oMNVBTSXVUHRk2wp1Nzdhh4mDDaoAe/mZGlnUOWWWugxNr
xbgOIyCMqmTTobBHnWzKDV+8bTYlxMnXQg2S3U3X0wxTiTmNZbQBslSBg1EQwKzpaQpqRYGfzmSZ
NJhLEMxyaV+p1CZ5H+hT/1Si/gVcEHCVhueYjXeyKHUjGo0BmHZOApWBs7LmU4PVLxjuWiKHgPJ4
ep6IZhiz4DeHWgX7KQvTZPEekQ8p2sjKAv+6U2K+tHiaRjR5NM+w6bAXGSveFXa3vVp4PdXZa4DF
6K3hVJR+vKIYLMNp6InFvw8FfxeiHEpFSAHQ/Sj3fw1RoIAUY2Mb6Vm982/appL3w6AHn1zlY6pE
JPSJ8mSIZ3nI96khPQSz1rMCespSxcWitokdYOurPzips/Ua5wkIzmXhKwSUoF+tGCOGfarfiHr+
pDv0IT9ECgqXWYhLDAQpHt+FZMPs/HExYf4k1po8w8EbNk2rhoveTdZPSqGPjxZxNfo8PpJKHDrB
uwb+YvdLRdp3ti7tvF1nVcnPbvA+8y79m6sY54qGlBc+JcPsX1+gHayON2DXERnuWG4XO7Uf8nxI
Pym3/+axkYOQUDL0ADL2frSMJjnGNR06uiKZS5wlhNpixHUWZfc+KZz+5n5ANjGlBG6Hiuh7WUFh
MRn3sJaOHJ/zscy9dZt0gFp/v+w/Am54I8xDwUOcD2gaTr8+tgl2zVDkOJGjkS1w9WnAZ0dKL5Uf
T0mTdGgkyKlH6ARt5lAr1uVLb7lLG0lnKfCa6PrpMFlTNX+yUf7m7kmQGQS6FBTI/72bvw1ZX9nI
niPZIRo3hsjnx6WBkM7v7/5vrgL3G5gV6BdGE+9vPlGyEEXJyCZI8byg+UCCGeDY8vurfGwFnEmX
AKc4NBFnpenw6zMWHh5Mlet15KzJcjJLjGrC2SJ8s/+siBlaFq+MV2+xwbRgb3T9lomsc00jMLgd
cJlt6a6rNyhsRcPZWRWPv/9+H9NenjJVKg2RwGGSYf769ezCd9VU0XcweoiFUX6W/WarEuvz3L5V
0lkfQfwhAOVBaawZrx1+f/2/2VO0FP2zVgUJKYCcX69fmv2AgyVtYMCF1r5tsG7FgkpGeoWqx799
KQbrtNzpmFEgvYcOO1PpzkthdBH8KuwMEQ+J6SPDPhPeZy2zj12AM8OeRi6zhTOA7D3CErfXKsFX
nWqiWIdDhs/KU6GC9XHKnWxvIvJ/miajvE2TNGc4bLpfwGEVxSdr709V418TXL6FBU4ZuEMARfXd
y80YO+lJDhbGRRssP66J0r9m5TQ+V/7KPUPK8MZw6ZfGv0DVy3qqRSnqC51RICpwwOufVs0x7/3B
rU7InJkiwn60R2yFYGuFs3LoS1tj5l2LpbadWKlFfy3HRVq4cqb053HeqH/6ySLMTZu2mRbSNXQ/
Wb8f1w9yaIw6SOARkuZY/XX9jIUrOyNZEXVBA2tDdWFHTV+YX+FC+p9c6mPddO7n2rDAYJqAhXwX
lhy9s6DpILG8WlZuHoVuKj/sita+9i1GYnv6Dx2A7sXpP9Nz/5srnxvvsFNoEjLsfXdlV/QroiRY
8EhzGZ+aAk8Q25DD1vJ667uZlXJrJ/2/PfsAfcJg04VFTyv7AyAPm5CB1YPQq68GhkdoYThfUOZy
roYkV6Qw5WfE4T8byb8s1zMPhnjPa2TyEbwf35aUFTpKbV1UlkZ/XyP66UYGvExr26f+ZB3W1EoF
bmaWBmYvgOLnl1117wXNRDQdq+yULwkFRdtpqHNV1DYP3ljbG/gQZh9JgULuwZj6/qUdGnGXcarp
m9rJ8m/4GgXomWLWcRqgKmPU2Pj6jGmUNlE2aEUVd2lblpcyKV0txDCxh9Y0dUKEva/VxgYYsKFt
qHTsn5q3Ds2+wDEZe+l+QBu3F8gQ5qpcvwpNeNmmU0Uy7WVKehI2RKnp341yiJyz1RktgqGhsjhv
mL8MkISD7Ah6STh4qWG4pDU2wTHAYtiGXrD5fUA9H12/vi/Ao+ecDr4Ou+/9/DSFJOXr+TzRwvaq
q9KE7HbW2hJYe6bj/oyZgvfgmddJW6Ls9/trfzi9aZOghIvaKCRWZhPvzg2YWhrYEIXoCXORI+K8
fcQHrH+eTv/1Iv9X+tae/nkzw//8N/9+aTugfGk2vvvn/9x0b839KN7exqsf3X+fP/p/f/XXD/7P
Vf6Cw2b7c3z/W798iL//r+tvfow/fvkHNTlKX7fTm1jv3oapGv+8AN/0/Jv/vz/8j7c//8rD2r39
4w/sHJrx/NfSvG3++NePDq//+OPMjf+vv/75f/3s+kfNx3Zvov7RrO8/8PZjGP/xh+H8JxGX1iJE
IAIEKLI//mN5O//E+U8KGyZvrncGUHGec5GGmjvjR3yIuQsUO2YBBjGbFza0mKr84w/b+08TWOhZ
hcciBQFW8cf/+WK/vKH/98b+o5nqU5s34/CPP97FStDpLH6KAM54hlbOe5yp8hIcbTB7jpI1OR9C
6IwsWBvZiV7QfpeOuGLYK18M2Qz/XCy/rJW/XvnddjhfmaeCIg/TTJcx07ujyFsGDHrTLMcCtsbv
yct0/bl3xwQ0s9Wt0yZY3GA8TP5Yvg01Xsaf7Ij3OQfXt5Azds4ZPeec/h6wPtpDNwCZwIzC87C9
VkWFcZ7vwmYB9hQ8jqtRvdkmZl0brVQG7k6d0e6wPLd3f1kq/3ojf30O747k8/eAv0C2S8cPhOF7
GN+sMwLoVw0xp0I5F7pVZl9ta1qOUya1/JObPlfmfwlB52vRvqO2xHCByvp9+tot3YJOIuKKqG7a
84OfrP7GKZNCuwIqxjNnBCFPv7+9jwuM20NRDRkVkiumLL8G2EEucpz0oqQtVGEy3A3SKQ/ViIRi
OOaa3AmZ6921pwb9+fcX/rvnivwX90wTlYz9XWQfGteDaMSEVGtwErx2ZZEUR0ui0xUix/hZgP24
mhGoo2cI/JzFBE/g19uc17zGWueszlVVzsVQD6+FPY3TVsmGqbpRbrVVCbxLl6b5ZB/9zQMmgrBz
mdFxo867K3fTiKR+eWYnSde5mAtZxuls6DAei1fgxMGhPK+r3z/bd8fJeR2dxSD+rAtoInjv2hRS
6RNtQ/x9QcLoz47RslILItUnl/n4Cm3crziUPZCCCI69S+QaC/MiYFJVtKCeo4dameE9zAD4VTUZ
1vO/v6f35T03debSUEOfjVzOYOJfX6GnGWXT0+SP5sIunjyGgcBK8GvcGUaOb6TsXLvckDdlDGWR
mljDZcRyGYC+1OK+bRzIvlmzfIb8+fgMYBsQJU2Dhw4h+d3+KX09bVGya6Mpw0L0Qk/qFfZdUC5X
OQixfzsWceCQohCLAEHRHPr1EahVtzOZMjsKusW5GHs93zmpRad7sJfu2++f98c1dD7cYNMBymPD
vK8vXSJQwR5poyWfgh2gLtZQ3eH0+kmG93Fn0jBDC4g6gLdKC+/XexopLDkbU0jjS4NX7apVO7XA
qK9UD1ePOiJ90TVZP9SJNhefXPtjvD3nenQNGfoSed/LA44NTtCy4x4zz+R0m3K1hqZyc2YoZmGW
V1NncvT828/Vo+4yYRQwwv+waRDXSDFhdZnh0iA/aaqqnoi8/ub3V/kQdajSEanhJCHsgTQ+//wv
efPkoVyvuGNceQ3t5GPicZX0vn0s8ymJpO139wab9xMU9fuWMJNasudzN/G8Ubnq+Xn/5aqt0GbN
muUU+VWQBReJlfqgh2UXlkOm/L1WqTXdzQgEMc9pJxbUWiFamzd1sx/0WQUHLDpLa19OhfFpd/DD
euZFMzUHpgiZ4WM+Y7WIRa2ztkbK6dodDQ+mdIXrpFlomMhne9CTLkbZZCcwa/glFKo5DMWcso1V
+ZZ78CUjrBt7fGatKf9sX3/YBNTvPiO7s0oAPR373YObZa7wkWQWOxqF/0WMc/1dUSe4sbtW+S3M
Nk2/ynFlS2kJe6SBhhKg71dlohJLgvjF8ZZmb07ejI5AOpvIxyTLEtti8tLNUAmJ4rXqCMnImLgy
FsUEZmMKFrsIeY2u3KxdU762gsUUzWY5q+2KIteyXZqa+rWDYZOEdofsMyM5qV8trvTf5tpo5H5I
3KLYyravEEkxfX7PXMGyxaZeVscUhfZ8m573ltDRSgq7TPIlgmm8k8LITzq6PVuzRgo+1BdZvdAQ
XCN9WdB/92UNnNbmmSSoWM3y1CKZPIWZtPwLzE6BK87dTEYE48gvv6G9LK9znQlM/Ptt9P69ENXJ
48FaAA0Alf4esC9xaM5qpP8j7bqat7SerCqmBHc/02mlYni3Y20wiUC4QPnRu0Xa4r1McAF7ZcR2
xg9NLHazH5qpBQIb5fXs90xZ2oZKDFk4N0YeK73oxk0xWqckF/Qy9GRG9XwU1qUrU+fabVImgakb
ZCc1qG1VZsymgNVRZyNZvyyFHXGmJXeqrJntWWy8LM5qxrhM6aqdudQmhryJEttlzL8rc8ZrulZ0
73G/cDH5Y9qTy07/sQzrvpV98VUXZYoBe1Iu9zmKxLCJ/BXNa57mcPbqnNGAR5h/4/b97Tkk5lug
wvY+QX/71CvTny8Ra0Lnwm9dsQPtkchw9DNifzol1pF44G2yxkZNPPG8RkVItCx6nCy+d7t06HmU
VRaZpaa72ynTdLFJAq2HI1J27i7LVnpJniPOZqCG+mKl+aGzcQj9wUs3IkyEMd7tM1kNOw0tIDsc
OHkEWvL1/IBoXxAmahqioSu9cBrX4taYOysLR77FGhu9q7n7QPnaUa8Rly+carhN9LW76xHFvzfN
rH5jRD4ge5T1gwft0hmMCPUMuUum9GYKut7aCYREcZEYhuCn6Az6q52mOV+TGUH3qDUU+Obckl40
WoM1hcKT00nPk/7WcOYKtJcN8bBPnKM2WltXBP5WWNK64OHr181qiwjD8mKX+/RiI81ADTFOm94e
95h4vGXJ+h1F75VSclqCr4IVdZdpDiOSaeoZqOdLCyXUsL6Nem/sl8Bn0l8lT06zmCehGwPtUvPV
KNImLnJMI0JfaRiVt+uMgDCa7fhaMsy/Wmu3uKhREbnrAmMRoZpSd8TgwSpDLiZ+IowNebHVSE13
s08H+bpKuhcvc+/zYvBxgjWXdQctRFmhrc5y5yjBPHVL2aS7JDXNbVd0+q1Z2PRmdUdutBSR7zRX
L2JBqnUCeIHAB75HXWlNd17VjXFVwvVOmBSXG8q3doddsR+5LMQR3jmM7KiceIKFpjGn0bTxiIwI
OvjQBJIkynPhPRgpykBmMqZHipbqUAodpFDd5MMO7S0E4NS4Vl8GnAd4kqWDWkaTphwjGqQKWbXT
qVaajgrBomMoYaurdHLlkTIbsqrIv83whTEJFfdAvCDJVguODdY209WTKJyngsoR3SwTs3itOawy
kfHCOR4uBK7QRFBjA96m3Fb9ZNC8ngPn1UTBCwdqBEKrzWA18qZrhzkJVZauoSzpv6bOouK8whxG
lVLEWLXYt+h+uhCi/RYRmhQdfyd7bMCbHLwgvWfG399Oa5+/ZjhlH5q2uizG4SHIHcT+avAhwvkB
a+JHiW7/GXJRzt/JdF7hr6oIWvszNjT2V3zXPdaybR8wdSgjvBDuJD4F2to2F6iwaF9oN9440lui
Ms2/GepVNPmjnwav2WLISPnrcdXTKwJUGnrTfKZm7HqF3XTg9k0sB/tbinUP/o7mjQEsKBqdDvcw
9Wh5I65wurxIXXnVwKbiJG0fU82wds5a/gTEuul88xvcs2fQGY+Bszgh+mIu2qW9Hw2p/IH+OWqc
Zbe+kNvd4Xbz4OulvtUGeh+moZWh03XouzWwUYshvexYX1WWhLMw7vokxbaYQ/eyhecvjA54xSzd
SLQYC2aucXPWkutahW0F0PRLUk/kOeDDbPLONTdLCyegHm3kwXEBCA3bt7iC7hyle/bZ9RcrrGvg
IRkYjT612uvGCIrQ65MlHOnhUwdZe60BttpYxUO6uDvSHEVy4PTYB6f4RcL+q7r03rTYP7BZb5Co
j4JxgbVv5m9+ltkHMjfH3wiAIgOIV+e1JOnowqLW5CvimONXZzSaY8Ieu7Rb1UUwd7aonPPVURLa
Ixx3A3tDi8DHy3tbEyNeC82jvs4XyhMiFsG5wADhGZlOj7Qcxmimf6WGGfpPT6tOYZRULQFO2WZ9
MRvD16ZMjoOoEqwZGgg59hSPNo2i82AlchxpbVKRZ3E3+8M1ikSPMLQR0WQSwoupvQdEfrRNM0yP
xWhsNSe9Rfr/7M5uSewUltuy8F9Sd6VhbufpJQL9Y9xp2QseovlmNomGTQOEwzsT0hoNEYeAIehV
0XUvZiaOfVb6x2C0gFlVzU9fm7KQa+c/KQ2zyK4SDCLWNnsdE9VciMqpt74dVPc2bjWPKul5KSas
IrQ7Vax3TUdwxs+9TMutwrWIjHnXLeYasibeTPirrDoaGhNiY1dMxfyDwBwmM+w9unz3ddNdjlN3
1wyy+Cplf5unuRMBsV8hNvkvxlqlcZtV1kHNwqSXtRaxmyclXX4RJ5VEAWjMrxWR+U70853utFkY
LHJnUSBpSt5YfY+CTWc/tiWFhR9Afu/TU1Fmx15zLpWcb80MM41pmq9Nu7zGm+whUSjaQpzx9+Uy
/2wVuHt62JdZahA3muZyNicnXFKQVbam/8SzrMMi3DKti9xqWtLU5aJsBzdsmdpGZrVcYjy86+sW
Aok5o2M5yFurYfVvDR4k7GxeeD1+89J5ANpk7zQCDizxJiuv9XQ5Q4QYsgRN8xiM9QtVDeK/Yli0
EPH2aSNo+rEWlT2hebReI+d2HEWgYmsKvhG8najL1fdkBpMRGikHuOUW5Chaemnkpn5ly6oLzcqJ
nKb/mZYaDYv5Z51BGVxqFigtjDpcywqb+xw4XjMncyjUqG2yFuecJim2c5DHGKXsMj+LLHvld8b8
DkFyEVlN+jMwxyFatMDD4a95RSVxDOkKBFt/QjrSbrDFsTMRDrN105BPR8uSPLhNf+lWCLskptuG
4Bd/pAt45jSQN2VSTnsntY1NkXXLxjLZxnp/M3duDhQNedmpS67hVSaxQbMBlN9Brx5gK2EFs27W
GWeb3rjI9ezKy4pY9wUnc9MAPkw0PezLvt2MiRXPVf8Kp+nF9fJDen7WmaseHB0p1FXZ3mFxRBkN
teATNS05YVbGBglNP+yVu+uAygEwAkcpzJNvsOr0+96xk63sh51raU8JFdxSTFFtmSdjyY5152KJ
U3YbuhuvZjUfhzNkWNd2TDgz5IjKIBwcbZuW63b2/BMd5ke9Tl6Lxt7iDxDTRYrtKY/b1rtfnPpG
DU4Vqrr8Bj5m01vLIwxoQjmnLcSO2J6RDRuBxm8tvzrRS8V7dMIy26ytJeqtyqUfBtXemHglDH03
bVMM10WBq+XoDmEDMiCzkmUfnIGZeWOBvZzXMF3Efd8PMUqD3dant8aW40vUbfpFH31Mn6R+WWn6
nZl617ge4VMttQujHYu40svx6K4WEvUzdLMW1TXNzptd6zBaMkYoTKHmBt9zOj9xUq7ifDQ4Gxkg
QLMWF8rHncSV8/XctC/eiimdtxTFZeuTnZNZf/Hr/oS7fHMzKTfbO2bOLvI5ymsVClPL96CvtMec
CuUh9YNnd0L9LfcOM4pavotjWaJF40CzULr2z9zzMVpTeBLNnvddD8Df5G5Xh4vXG+FkqavcR1sD
CmVOuj1/o9X+Yxp95pQCcQu38R/cxTBD9A+2wNvUToJ+Ofq19VCm/n2WaR4tDvTzWnGLzmh7zWAY
UYBWfbcX7SjGzoRKjCSysLw7o0x+ekOSxHXanbQS/eIBSXmapd6BfG23Fs6wDaRwmH841Yb++Q3Y
Zi8aWrffMnm5bfviuRRMbFctuznLQ5ECykqiBdL/RKvjth4MzgJaSqHudk9QaOuoX7vX1lpujS6w
D52/Wo+agTqquQCKRbt3jSZjkMd5UTej54wbzUznLXgZqDb9Wnuhn/U/inq6NKvuKuc8O/ZKSzYW
BdCG4ysHA0nsuGLZqQuZz9/GpnKjpl4Je2Qnioh66QV5m2xA9Db7JGtfwPDL4zgG4NCz/KYfk5tm
yI/LPE1hVxfBrmtHDqHV02LNXsrIEFhLGMAoofUYRQhsQMSF5SabQgAxDYr6qVcD6AFJRCO4hHrv
xWutNZeVU6iQFshGTc1jW2tvyun9Exa+2ZXu9+ux9XpzW+e8ZdkaGhImS3plzf1WL5NDtpg7ZkTa
t7nhwm6l7YLaYwP5S4KpkIb6e7P1h/UJtuFTG+QEyDU9eJ7YoUG60UcsGAdpXbbjcNtOJi5ZIIIs
lcSBs2I7vjbYdXTkPGWd3U2B99AW0o6g9JwAMX9dmwAjKGs/1bpxED6PScPFc1NNC5Ts4RF9zUcj
7/WL3m9vFz+96432rp4Q2sGv4ps+9zurYdspx76cEcGL2gGshRMclZKx33dXwG6pUChmOLm32YgU
qYbJvT1hKC9lTEvjUKnR4JwZmmvkaU0jcv1mvTSFM8f9HBzyOrk1bGwWZozDaJ4kh6Crt1a9PNVV
7W8w/IylQX0rgZyiJ/9z7OR563ZGmCEQgs2ad+aMAGBAeiAxdcrXdrbwequwx9v0xbK4W20RYopK
ZwkeqR1H0LQJ2MRe1/AZ12SHLppWFGjKhMAu1DXc/LW8c3PBqb1iVD/snXLOrvpBK28lPrI/B7zC
0BQWAxkkUtnWNSIdMEQN3NO1YyJp/+A355ivNHWcJ22u5V7Ts+UaqHA67pZxkk9967Q3XY5yf6Qb
uVZtc2cyT0AKE85uA+z1obWqKsaAs/Q3bCm/3+jDMsXdZDy0czYZl5Mzeg9uN2YnMCrpZkrXG6CP
D4G/3p5NSp6llPam938Q7gBYrc/os90snrDCvDeLo5uuFUd/VhTVFiD++A1BjIkVBowoSFqoFXY2
3zpmPW3P9njaQO1QZFeJlj5I2whVw/eWsrpLqKOBLp/MNLilJ4yWkFg4xwLnRmYVXRBsWq9MqZVJ
lCZD8uxkRXmDwV2MbjN2FK0egcvwN2tvP/cQSGKEOpdDxbyY0N4uSHImyol0jbUbOYD19mJJj8oq
0rhxZQssWFzM0/ylzGGQDr0+PQjP/Nb43ZPn5fRE1z7bSL3eZclAj6Rpy30hHY1aJDFCRlfqIg9G
KgAv+5KVTk9HUujzviao4G/nPFWrX93XXfrVrNm5LJLWCUtuztZaa+NVo4U6U9FjetU2UDRmhVNp
mvaZtclmsWzqtNl7w3zQrP4ux4dtVC3Qf2kmF4zcn2ETtrs0X+V91mn1fDnJqflBvZY+943wT1VX
9lsJSe0u7ZBSVbmM8nXUHOYLyx1Ny82a+sdscdVJzkMLKDNdd6jKE9gKgwqryIpLvUmde3b6j0HI
U06Wf9MEomhDHy3BuMB34rGtRrqwCcOe+xWE/IHjUYSCA/ahq6n9KqWKk+dN69FTwRelN9oRWvYp
tYovNi/korWbNs68QD1pbs2KIIEb4mHw9ceqpcqf0KWLl2ysHwNQaSTmtXNvpCm34BqwBZhuHuSI
Xal03OXUqSB7QbDefXFmZ36aKgcludF+6g3dv8jyurrBaYj83JHFVeUn+Cz5TNbDHHR70aOOjHbP
hb6gySk75F6hj8Z6ZjDYH+RL4Q1XvBamaotAExb/Q+F0t0vfLj+6jI4UW2dboyRI/83OLhiZNLHo
u/owN+N08Nuq3udz0u2xQ5ofLblC2sCe46tpjGbck1yDIVXG1l9n0kRTFlu9bYNbekp+pE+TDzK/
SMr7jsJiV63lC+wIUBAa6IcCQnnoeuVjl+GMqJQXo2SHIVhN6pZnloXYKMpNGAb2bnufCr3WNrXp
iquxU7SqLGvWH20HAUzT7PIODkHxje7ISicF2mbEZN64MHOp74Ds0DjTVtRKx+m0WqTOleNWh7lM
ms0ICrUKeyHn7ax3w37tHA/NaTwtCOaVdmhXt7gWtdsd89TG2rTN1nbburBzYGGl955eOld49V1q
tVlvXMupvlVjnn1rhgJSgDEseFl2nv4DNJzYIqpmvfnYJzEdsFABntJc/PBxFZU3zM4reC5iMF66
c3eZOgnNlDaZyEjYG6kNxi4rWHArqNUQKudKWijXzrW2nZpmmka+N7YYrUpb827RXG+aIJxsFtx+
FYIOhUanmv2LjmuUjkXwA6Wi1aW1qLKAzNpPu+RoZLloAf6PWUNnmn7u0cCSxn4bIe6wO8dJJKFb
q0Z8L/iby1crEAR91Eat9BkFtVxeQo1x8wNrcEhjnVHC01CPf04iANjF08D2OTtadnrEacD8EYVi
GijGpBu7vk8QfTCk57aUO26a3+u17T6n0GpOPYV+uvf+HCGIvhyKA2noapM5NMN+0vPOv63QwZqP
djB71jYZMWbct2M9fmndyshwcnb5HxItgmJEIpPJPg0QTyuOmSlXEWXrZEEmGkyJFdMi1qq+tnpb
nqp1KsTWmnRrn82zG0TCyRLqKHqN9LBFverPdV/rUQ1xpn0bTW2wb9bZteu4cMCdMh5z8M7o00WT
WyHbCddNBWcikpmrazEDS+QbOaI0OjxzB8/NypPRxz695etpsI7VvDOUdrvaki6s3z/XnrezzGUX
LN0d/O3lK36mIQpMLxqmtXU73Iiy287iDIocO8JJYPT7mbbyraLFuvGHzLjgbX/LSF+zeXrzR13F
JfTfb0OVb2yfDuQ6+MC6FT07Kiv6DPG6UOGcrcg2a0Gj5Vy8Z1sb91pKyu8CMbA00l2NUVE6GFuq
96QGQ67KKBWveeCjor58N9LRvW5d/BrLAA3kOe1v+Ih9T5u8fMAnznnSja7YT4589kebMzpT3h4E
3xLPqsqmEE6TBwtNV2FRej6vmPZkPAiroU9XzkFQ7Wwg8u7tUlVwLzHbJBBI4a47zHX8DOtFrAi2
ndvX1uXk6c1zai8pckhFPttHgJC1RY/hPGLdGotZLPtiyCnebacU/qbJRgqA1sMsN6I+nCa6OhW2
eq2/2pd5X6xt3HfguaNMdHkTW0vvehdNrg14JjRmU29ZMD5o2HmW+oVXD3j2Iv7guXuzzTUvtjVg
BUmjnPLKmGF3XSydbrUHXm+OA85smmqTyJHv7Xk9wRKcCJNXEBzpchY7MMtbUmOZwvpaK+uylDqh
wJ01/rsSgLAR1ttg3Fgd0FEyleRS2EEybmUTDBkONGh1E1381A9bUbbWZW2o1bovrUWgCjE6Q7XH
JVcte7924CKE/wwTKItN9ffZdfv8ZAMMr6/KnlHORoeiCMDV6tJB4fZT69pV4EJn3/OXcZ1IRFZd
GKPv0MUU/U1qC0op0yvXo4Ou2otvl8MNa1iNWwEDQYstwAkLPLAmiC2BWSTus9mwrzXKvaqijXEq
9U7swY4t5znPU488gw/rYwg2YmFimZJgXqu0yQ/M334GnvrCkUk1RaZ90Qtrxc84HS9y271oZr/a
11ng7oAonNEeqFWgPTPuarNVcaYQwB80YcNBgH+nNfZyyPAJCsV54L5KZlmR407W6+QX2pY5efI1
acwBgaXOzr7WQ54t22EBiEQ1L0QB3FWSRM4C6l8juozsLWctOIPVX1TAYccwQ8j0upar3Ju5P1Bd
BYVDvdEkMUjVtdiwlknR66EZHs6jlO0Eg+SrFGXAMrf85qXXyjWehHOZJmX5LFNjvdWQT7mdh3zJ
dxjeoN2nqRTWon4/mQ04H0fHcFnWSNn0FTx4sxqSaO2DYaulk3nMCRH9UVJ57cypeqtSrdiUQdLf
mwLCRUQjzuZOVrVQ54nvAS/tPmNk8r3METnXq2DYjEg/oSXvVEaotxrPdM070taVVpYSOla+g5Uf
GyORJ4+S9OSx7iL41l/sRpl5xHTWfK7oFjAs80Zzw1RjfSwZrj5lpdXelob31Vpo4CxGjV2FnJPb
BPizjEt/PSHt5OwsiDSRZzbdlS9Q9hLt6N+UwfS/mTuvJqm1K95/IrmUw+PtVsfRADMwQ3hRDTAo
56xPf3/i+JpuIbcK/HKrTrlcxofVW3vttNY/dC5lO+ZJHOKIjmQVtSe0HeMDPuDWVxxm60OOSLYj
IZL2RnHFZmNQmeSZrckb3Z92u8J/lvB0ujPy5msZyfEOeN/JCNzeGfpCtzkx6jdWbShnIEU5XaUS
uRX8KFxbKuRhF5XpVBvFDRYZmsZTdrGGJIetgZ/+2gi+h5eylRYSKtwJGRZ1+vBSGFHY4UEkyLzv
w+AdikjmJ18d6k+4l3NMKOKDwN+EtcWov20UukHcLdLxDJFYsOyBNtmbjlvIvhLS9jviItVDOvrV
O6FszqFkUB+S9M44UjmgNaeVCgUhKdRUrD6yUfnsF/AJsJQvdko2pG8q1ROP0IemKiWAynGLtVl0
SEIRCXjAOcg5iaP/xXd1E6m5THQ3Nb1s2q55zr5qTk4NeU992JdrcGbyRE3WD5DLYS77idxtu1wT
BTvMUTOquZu8b2D62gMAygP9R+ygU0jHBz+WeZcbQixu4S2N+1EVi3tPaMuvxhAqb8KofW3E1Cp4
D40nnive1sjcOrAVLG1PyP/0sLwpmmkoFN5JAeUqGCjaAU5gIGzq0VUfetnoPudVLlu22xbDPVw1
7TGF6HywsBWAUpKabyjSmJsoc4+tNh55owX7SmyiTS72j0BAhA8DLN+HkkYYl9Yg25P6oCEsMdwX
caB8rCT0HDYQGZSTp5GEm77PjEcXlVjbzML4ZJWtdczDxj02oUERLkCGyhSzM6v1FKX++BnwHIVs
j/KiGOrlg6Cikulzo+fVWoXR+0bppE8dXu5vtAiCbqvIPrUaXX4r99ZzhDcvT0NE9g6NJgW2mAEl
AH3nw7izEp5tlXyMglE5uNBy3o15E3PDiJG9pKvxquDQ9D2J0tc4hIldFk3z0oay8abI1KLa5PB3
N0bVEIc2Hr1tOFN0wLdmJ/vcacL4PBjV3oyldkMve68WwrF30/ak6R4s/F47y3JXbBUjgP2XDZ8r
GWcacCNPSRJ902pQJTjs8ajN1Y2Wik6mWYXKTQF4oCsLXIcKuMbggJJ6LyTT1UYQYjsd0nxL7aR3
oskpaQNB+JFqd3rXi/Fjy6W5NfGMsbOKR4TQ0IGcNGrOWS+Sp9rAaxhW+ODfVWUR7K229e6AddRM
BNuh1VmcvQl1qrgd348ixgAR++eu7SBYx10Fckq0sDBXPxhi+DUBHrZHA8Gz6QHi/BhIT7UUHamm
h+fEGr7klVTtTL7Nq5BxFAUKmv5bXRmeRjNHYywPOhCC0MqHZBP0pn8WxsT66CZuQlHSGAL+DSlk
m2yTKrThN+V203GIbQotFe4wcqFqPQlO9VVen+WmG+48TuZNiZ/o0aJiRp29r95WhUnRyIjLLZ1h
/86MDIRpwWW+MWPs1FUqywNymAfqhrw/eGxtU1MB6Ge14jbEguxDIAqgk9hPd2mcaPuMA3CvjnK4
g8kPkZ76yr0n6ZR7RTRr00CqtlJlWHd1WnIAQjh+FF1jcPDeLJ40l/dpQjXyk6ALp2EQztnQiDKC
HlnmUKjeinX5JWi0BNKaZt3pYRKcZQTMjkUpVE+uqUp3ZSGaTuYVxfc+bsW7QCi8O0lKJ1MEXK4E
LxTfAugS3B1bGY0FOmMPWJ6kW60OkyMOCyIumNN1MRsDFqiC4HicWntZFrSa1oRWv2v0VHhjBnQm
PN70H3IhN9+5AEx3sUS9S/agzm/bIc4eoSi9mEqVOlXMSbivhjY7Gnmm7wJ1wA+0H+qvGKq4mxgM
9YZ3HTtzIt/pPa+u+4FS9qPX+TSDx8SD6dZSzj0LLeXE6bb4sc2zducWUmSjFdwfKIdIZ6NDScl3
GUFagrcKO6qX+yiuqrPeI1C7KYfBPGdRHUx97ezLwE7TH1nV1vsyi/BTCPOkt32jqgaal0IGd0Zi
D0A/ZzeATjsmxlAjA9ez2gKtLD+6JbdLyhqmVdqt2EbVhuqceNeXgnr2KJfIW6UpjCfVk8UfvjlY
x7rkOtYOvio+5ZpePXSqKjylQSPfl6lRnsd6/BgWZnLf87p6wMGiPKMVmD0KyYDeOToNykk3iqak
VC6jVd3RA7OVFLuoWuyHe8r38U7jTYgaLqX67BTrKbu83noSNWqvbFVbqL1yi66F2GwzZGq/DTil
NjsLDuSTX9TRD0TFLNomAmeBadJNqGuRtKmsNiTlgwwWfp4F4Qc5HzR1AwhORkUpK7DZ0aXqrq6q
6MCGxnUt1kYgXzwZOxC+Bgpi9WhQRRjBbepUkaOhyd4JPg+FDwkGVvR8JultzGTMtxgwGSF4GamU
nlVgFNybQt07m2nqbnmM68pRTikviHkS1Jvez2hrqH2rYYvR5tKwldTGexVrZEYj2QCVlfvRWUbA
4qtSdcUZc2b2B03p6VQoo5NbtPm8uE3x2hPcj/I4fvV76jeaRrs70tjHuiBw8Gfq3yi9GO2NXOhy
un/TA1nNvqtmhwAx0gqFFd5nRvM5IMkpFPYY3AeZ34JD0kyKO2rEmybPk2QLyCp9qwGQ8nZgztj1
uGgfJVdAlUoOwME0CuYnnowOiOQlKDfpQ5IxJh3nV19Am7LVjW9U6IJ9WaSHSkPa02/S6h7nhRLT
qkikQwUjAQS2voEiRv6XmoXiVJmcZN4LW6U3v1mGB64B7OQhKaT6YyhI3gnbR6+y47ooj42MNKDv
gn3gnStshqL33vG9gQ0Bv7uL+rAHatpl7X6Ed7OP/IEC8cgkCX6d2yOdCuHOEsfkA6LRCGHoSWdK
/GF6P6rS+M60kByggeQJ45l9lTasQZOYyxOlLlqgKg2fTULymbs+qMNT5aVcz/kzcVexSdMnTgpx
GzegUniLeMdWV5TS1kTUzT2wJHsqewL0t0597Ogk7mFM0AMyVDBXvfalVTQ0ACVuQTica8aRx1X9
aUyD7igpeczFwUw7NCyF/BPaJLQr80w1PpWaADTQKIfkvoZ8eYdGDb+D+x6aqKR+6jViawut+I6v
zeZcZSFziHjDKaC2ugK8lic6wgW7BoQlwBxdREFMQSgcyDd/folOhr+ltmX2b/T8aJYDZjaJrocI
q6TgeFSuCOxZ04OzNtzT0Jn1Cz15g15vXZXwYSwewMcOtTkytk8n5ZFh6N9ZNB25jYU9crVjrTSy
nceY574m9UADJmqy5N8q+H/E4/uQJfwzp+Zd0fn+K4Hv6v91eM0mllw1/6v+P2T5TZSQ/87y+z8N
ENeXOHi55PlN/8r/4/lZ/4KnB8kAZUnkg6Y/+Yfnh6bhvyDLkBGGiLYzLJ3/8PwE/h2Vwx9CFkqO
1HQNYLv/JvoJqvIv9OggYmiT66ikoNPxB0y/a6gxoWm3US5Dh0MBwGXOmX5ekhkkWEd79i2gJnAc
NC4o1uV2Gq2AmhnOxTr4PdJsHYyo6ERoZ8tOZE4mpDsvOOtgHECcvikLAANrQnHXLIvf483A7b00
emKsEK823m4K89TGVKjW1AGWgmg/V7gFvhx2+fXi5uEXakIxSI6IZ2cYf5GTb6UUHnzcri6S6t0/
+8V/5wP+MxqK5TLbM5MOQfQ6UGKU6Le1nuyklXkqeG+YwHSAm/xxFGT+oG4ZSPgYODleR+HWqVDl
ylTH69vuQz0Av44pZ9hcxZTj7VDXxIifAyIU3GO0lpBSs2ahjL4MU0zPVafoZHNrIOds96rvroj0
LMwPJ4X8U6oNze25wnibyflkgEXpB+0FW2m1Dw1X092Ym/n90FZrUvs//aZ/bfb/jAqhCEOSoa5O
dJvrD9ianlDA91YdYLONvOUVkTxlHZJNmz6Ars7XBLEzXULbgKZXK54jLhQvDeZBkV1lYIF3XqeB
oBTUEZBda+TGSxN2ubenA04xb6T5+yED6MtzSwx/4MGB512Qyu1nLzDk5l07dNYxzFFdxLGbP1xJ
wp8aCfPh6XTbyUSsBNjVrofXVJ2oemOjOgrgq10tFW+QRwNLyiXnKI7gX1zhbaI2X3K35qpQCRW9
KlNZkd6bcXR/fmREDthPRag/qMLMdhI9d2EEt3xkWREkengAlK36PjSpslRDuBfEYqfRqkkt8eSX
49qSX/oIkGBYIjIlS4yQpo3u4kBXuSK5NSIWDg0hlLi8fHhIpceqrABS1nXsBNhho+I/YYPDUySU
ylvN6PUV1ciFXwFzx5w4eew8JNvsV9SYPyc170lHlqLik96k7lE0zM9tG0bHgLIEjz8AOQ2yDAeh
qPOd5AYSZWiahH+4jjnTUOECu0XSG8ZcOyRXrErpzEzAWWnQD4Nl9O9HrXNXNqbf55wwGiLsKrOO
XMJcZhDKYAXvsxHuSs823PHcG/l3KxJGUJAi6GV/QqSDpy3K4N57/+cj1CSYUjgFcBwrsy8NLCii
dzQKdyaifRJarPqKUNVvm9Q0tl8B1NkhMox0iyO5E+5k+SEZzjwKGuskaitb4bT1XK1dUAroJ2Fi
pCJ4x8Z7nbYZCmKNVVlUL1pFAveiTZhojILkEMl4Nzp6ZuyvHPkLA7sKyd3ncqVUFLKTCr3CO+Nt
XHyW5CczeqqUp9vTM632W+NSroOg/eS1baZbd574pUtfNOnUxQ+3QyyMg8sb2hwilvccWrMJgj5f
RSAafWfyxA0B1VsywAXvoVXa/e1Iv52K2nRN/BVpNkkdUr5Y2vq+00juPtPMQxP0H2+HWMiD6Saq
c87Tm0fo4fp7FWYrY3kS+k6XN/6hHYuTGXnVLvV4J7r5cF/5oPluh1waFYc9ri7SJMs/Z2y3NKfr
AtiT03nloRi6z6VuvPvfQsxSrQVPU9BoxPx1oEyoAJTfTMCS20GmlT5LNaTbIe/qIhrE+IZcfzow
3k2Zu43vsFBdrz2bwgHEEY3Cdp9ad2bxvjbXPDOXUs9AH8FURclAzW62+TTiUMixQkhPphYkT1kn
dA+T7s3toS1O0a848xQHFRoardb5jh5NdvcUvP0hWdNx++2xQXZP90qEtBR4eHO/LJFyYaC1BJHe
6ukO7kgzxG/bcDiYgPmKtcvY4mxdRJslekIBaAyywXcSL6EnmJwBi31P/GGTWYrt8uQvK7QBO2Nl
0/t58v6WJRdxZ3dAaaCxHbnELf1HsagPldXYHvYg4caX5U80aOBWaBsJzE7QALyL7vz41fOPCe3M
QPjSlfdJ8K1r1c3o1fde1266bBfq1EWs6FAp2qHPajuFoycJR68c/mKnu5yhaQYv7jb4clHGjPFQ
zsFOSNwp+IR2LygbLXm5nXBL29BlpFlid1qtN/gV+I7fPJRofRSj/90rP3qBL9PXqFYo9/K0NH+b
FAMfMmTyQANND+rLgbVWI3TGqPgO/kYboAkoEFnVFwjNG6r3n5XW/ODxIO2LT/RJEg0a1EOYpxu/
HFC+MuwmPYftgx4O9HpczOv2HqWm299j4RibrMD+8wNnX94NG18E58vOn8XWXuSC+abpReg747B2
LC+t9UlgB3QetQVErq6/RSD2ugQo1XfiLC7thtIE4Ct01G8PaGnnuowy++KAi3y31nqWQfBS0Rfo
hC/1oJ5Bnq18ucXhyMj1cPmctABmmRSC/Ix4HPtOJH7w8wy61JqtxtLcmP+JQM1k/sHCsStbhlIL
McggWMflw9/cY3CCQ/AHbSdV/M1Vo8lqtGCC0Xdc6cEbkHEU8QlX8pVn9+JQtOmqzqOYy9lsKBkt
WyWvXbZgUl9on/PxS5evvE0WY0xqDLxOdBRRpz+/2ERg+4h6EOq+E6b37qhso+oQ4hFyO71+fwBx
mPzUfPh3lFkWIyPICAs/cPoJHQJRUbZBk/mn0fXyXRDK97qSf6ILCYtS+6xVMGo9ADorv2JpF7v8
EbMk79FBQRyaoY59JYBLUQEw9AGA7YF2rClMwEI6F7dHvhiTRp8xVS7AX87uiG4w4OfYMIWnZKBX
nkH7GNWtKr8dHm8HWlzBF4GmPfViHrVeb8rWmLaklvaj8gKZwOOQGoduZURrgWZX+HB6tbT0iJ3M
el+DievNZqspZzPPd7dHtJiZmO8gtsdblafh9Yg42yylo5DipMKTFxq7cngSgrULwOJoMB41UCVh
gqRZTjQyfK1SCAMItT8McAJR+MYyaXfV/sqh9lN4Z36oIYatTyJxPBqm2vLlBIFAF4yyotfVKjo0
ndo2k0PR3adfI5/yR3oEzUAT1rLFdF9BRhFWpm3ha5oS+mSIVXArphZyHT6CHxcY/TRQhNGUJ5/3
19pWsvTuv4oxSw25FOu014ihq8KBW7BB0zHY5XsY78cBLp4QfxdMeSVNVH747LuaAKTYuyixUHWY
bS2NIXdcVHFYBpfwEBaajUiUv/njVKSaQGajvTKp285S0TWaWqjSJHDcRtvzNBbo15fumujp4kgu
osz2ikYXwrpX0sDxQZ43RrGxqNLdHshSCKpQP22akP+ZNBEvkzArWr8XrTpwRvO+SUtQs/pKhIUF
xUOV6rpOnRiX1FkOWK0fe4gmBU4pPgfyfddnj758r4jxSmFxKZ/ZGpAnR9FBYgVfjyQA/unHhUY+
669q8ih0T3W8ds1beJTQbPkVY7ZmsoruB5qCgaPicnH2IgXz0UzND5T04ZAaH0Orih5Es3jowmjt
+bU2vtl3xO+3EJqW2JX5zmqfQ+1zbf24nQwzLSZqs9iTX45vlg2jGUj0WvXAEe4qST9oR32AdLNx
aVsqr8lQIL99UBuwsGh5J2sfdylRLoNPH+DiwKplEJZ+p9D7b+LNkO4K7WOQgIqJvt0e5WIcrs/I
6yoM2Zjd1dW8MSMRGIQjfdL7F/rYavFBFB//IgiNHg3zROSj5hKJWa/qoTodiopxVKNDsJWMOxDe
/1uQ2RfTU0nwldHgQBysbqdVwaNewvWvyklWHcGuv1jJaK5NvXBeYYA1ryfIiGh2F0gaOIYP+8Ob
WtznuEjtAHbk7YEtXJLoEGBUPhlOUnSaba89vHuMRDg3Ssjb3KiBy2/1oAF0Um6SZkWRcOkgvoo2
2zmkwXWLJiTaWNrGxwRQWRk/4BBKg8mv7poQO47+qcvYfkF8Rx5uJOrKl13cV+iiiQoPCFmZl6bS
Po9cyWCP7D3qBTJVxm0DlGADP06FnWiB1SpwjS+HqDtkwM9XknVxa7kIP9tarAJ6lTR9bsHCaCSA
Mi0gef9we05/3mfm57IqoqU9LXJV1maTOia+KYhNOW3Q4HGFt0UbkKX3YfIp4Hizyo/Gk5SduBXZ
9NNWHjXTmv4tNlg4jIIxe0dB/Dp1GxHuNyTOwHlGGwsRBWhZrQ8Z+c6AsqEYf/FOA/L3K9y0BV1s
ZVkYeklcEk6EF64ZD3H5OobPt7/n0qRdxphdVGGI9YbcEyNvz1n2EjQPg7by1ZaW4WWI2U6JSZxf
FO0Uwlbl+xQGnnA0h1c0qW4PZfGeiNYps4OqK6qys+/luhL84YH8r/xmy5UY/yeYmKIdNsL3xs8h
V47QJdpTHUVv/ia0TF4ie8gtaB4aZTJsgaYjHeYpQL8RgKvVNb0dSLl5MEScPTy3KA/U9yRHKavu
oCfJmiXn4rnLu4ZOoElTEOW463wJhRg2OGIZTiU/ZDqsP2zl7bFVvidBeY90oKMI42kqGyq5uIPI
3nanIF0zTF5MqIsfMavEgHAtPeShA6eQ7i2oqSJIybVm2eI6xAcdqevp5TMvVJsaDIi4zrhAlWDm
UtfSJzR2umvQCjpFOc5fwKPuRGgt327P82Iq4/SDEyItNCRjrr+w3qlJBpc+cOo8Fs9Sqx5CaYKK
p3prGx40vaDoh9PtmMvTqtFwR/FWxkpAvg7a5EMbxk3Btq4J96CMo/YoK7usxgdUsC3qkY357EYQ
UKV4R1Vp136+/QOWLvcYVE3eIqjf6nNPoK423UZvp1cKUp5Grdq0p1aW7mLSXISYJY0ZBrqOCCs7
XfY85gXWOfeKvqaXu5g1v4LMy16l74uy4RNESPJP3E7hHPRGAzw9eGiDb3G8kitLF0SS09SQcsf6
en77GF1XLQcrZ0zJeRyGTRyfqTb7ycqpu5iSsFGRDQJfRE/vOjtatPoKcMZkhwnw2fK3hvYl1lJb
CtbX3eKQkCTXsSed6oazTMQ0B7IpmrlO2Juo0snbOvsB032ndStHxszs558nBGuMCyITxpY+W2hW
F+d1XrGVZ8gd9O53f9jLzd7U7sbY3Z4sE0izdRfU6UbVty43LD1t993w/XbiL2blxY+Y/vzi/E1r
PCgCiYUXhi9+iaBbcB6Dr7djLCYlVaKpCAAA7+eHuIiRmLkvAuEIHIvrmWYee4zc/OKd54NY3rvj
SrTlEf2KNksWaHYon5S80zVIFmVpoxGDMurKFW1xv7gY0vxKkaoxajbMXY1biO5+8aBj/m8fbXbQ
GQrwpqzio6H3VOuPHhpRvo/cKCJ21nM5eiu703/Jxl+fbbY9Nb0BgRrVLacN3a2MdFU0Ce29zYLT
1ApqgjOKe4jwiY/wqA+a0iCoVW/QzumiNcjPyredbyqRLnUhevLUciA4hQb8wTW5+sUUQXgbmA0A
K+pS10mPQp3lG/HALhk0P6rGGE+jrn1Ke8T9bk/i4mZyEWi2uoqu0PpY56P20YuURNsYSpmPieqk
KPu/RZplveSWKhg5IkFdPhZydqZ1A8wBq76X24EWZ+diSLPMh+jQ5ErdsWGMXoes1GsUlGu5vzY/
s9wf1KTLyoYYo/GU+Mourb5KUbK7PZC1ILOEp7xjKL5ImplMCjpVIA5WL3HL848Jk6hyrzDnmHgx
VKtE7Um0RIoPcCI3QvJjEHsH9b+/GcyvQLPpV7zUt7B8peBQ6HcJehaDuRNKcyXJFs9h5DBUoLMq
HoDK9brJ687IBuSSeXxrBiguxdiA/M4mzcpdCXHuzvTgI/3NyH7FnK1V7EGAj0KJpjnzIkrDjozL
+z9Tyf/3UQzKEYjz5Jkx3xBy0fN52Y+8KrIfUazASTqqwSvsuVKHnC+e/nxImsyBD/Rd139jSqR1
2IRWb1Hr91PxACtEtXM37A5VlMUroX42YebPeRqIKnZ5dF0B6F9PWdVEZaOCiQSSNB4rODwmh1YU
7yofp5f8YNX76RHZRdUuagfbGB80o3mPr/C5EtHuEsSJdDEcbo9/aVVgAo4cO1cfOLqz5Y2GyYjU
D78pCHqbq5yU/khrYdM3Kyt8aavC5hNYES1a8IyzRdGFQ173Zhw6sfc4eD9ogt0ex9K95vLvn22F
ITLPHZ5eaPilIHt0BLpQv/A+Yt+zLTkg08i+HW/x8Q+2G3imhH+QOAd3IAWlFmM9DcjqCkhWkYp0
qY5cLSzlI3pM0aaKLaR6oMzDxuuTT4MFRvf2j1jaNid8G9Awyo5QB68TSjGiOtN0Bi15z7InQg0/
C/rz7RhLEwctHYL5ZEQtzckaUTo29ShnoQNb9anitY8qQJH/xWbGlqzjWiMjyD639CwCfPKgzodO
UcHox/Cs3Yqggew2z79Vecthben9yma2lDG0ZHWTq8fEkpplJHXhchCzIXQG8R51u1bDMSf7LLkJ
ejX3g7Xm8jTNxXzxGxNyG+l5TcUo/nqugtiiR+E3oWOGxjPqw3LzOZSPfXoMevedlL/j/bmSHYsR
dRwPVSTeuV1N2XNx1c8UBEqEWA+dFsuY6CUzU94tqABmKmK/lrHxiv5ToZn72/ki/f5dVVFB/w7G
Ab1MmlrXYSstTzA/8GhUfEPdL7aL5A5x1uar+0qFppe2Vu8Uw0HttjAR2ug86kjnA2/xVsvxv2cu
P4TnFEQ4IE5gqa9/SAeYEK3nwneswWlEW0pXEmihNEwA6DE6njg8u9XZETz4YqHAgAAE1PHkQD1h
PAql+04fCpDUT13/OtHquxKyvuC+GdCpuv2lFz80nUkJiRIFNcvZ/Ba5oQ/+WPkOZ83Gi5A4pSPf
SuW23tXqZ/qKK/F+v3FMhl00OKCaUI7WZsNFPjEt8XfzncKotkH7pcr7bdt9i/W9j0zC7bEtxdKg
HBlTN5yjebZaYuTu/MwDBqIgvCsn78cPgjEChUbydwWi/vseqtJ2BRkKLA0A1OSJd7lKrMY3/Agh
TUdQf0Qhl6j4LEXBSqr8vhRV+u7AkmQMlKa9+jpIItVCMCKez2WT9kjyVPRYlr8M+ouQvsofrW7l
RbyQGYTTKJ1xqk995etwZSL3WoVpooO4AF0RwVbcj+gIyxFSdRYXqu+3J2tpIVzFk6/jCSBSgrTi
mS/p8T53od/n2in2jYMptc8KuGGv/zHWX4RTDBF7raKxUK+cPu6v0c4+LkYifWci1e8IvjCpscId
d/dwWZFDPoeIdiOhtatyEx3nei+LmZ23Gm5aa82/hQsBP2NqEMFVEvFZmt1AIOiYmTZVVnSrP8m1
vFVFRAOecbU5VDGEauXz0EBfVtbOzoUEZvlboLWpl3KvnMV1EWv1rCxmm8PyxLTaDS0c+txrKbxQ
lABGD9hxIiRQX5znMOXaQBug+yI98V08IMef+8MWNcStj9InghtP2gmZqPaIhF1WrTQ7F7YDtlmK
7/CZ6cT9PHMujrJpg4AKHlC1MjCAREs0/FCWr1b4Lgy/reTytLNcn9PM4UWo2Z3KNBrVFCYuf9G9
hMNrpr0JcD3QvUdjPKj62TX3WfZxJea0Pm7EnFdZ1NGQcpoprFdkIao3vnZELiN0D/3XGr9b5BP4
R7WooB1WAi8NlhYSVReKnjyyZ0ck8iZ87p6l48eO2r6KxQsWl6Ky9SKMreoPqonqpbD22J921Plo
dai/TKVEa9OYrVc3k8pm6HkfY8QxFXYR1Z8sYLZyurINLrTIwUFeRJpuCBdpY0bVKHtTHS1BFBwW
o1B9TEt5x5NLseDM4scSbwfxzs8Rx5URgLUe3aH/Y4APv0GfbPyw9gWZNzvJ+gpJH3EaLeZC0rac
VCFcA4CIruDjsDKdS1sBb5KJ2M12CN3meryDWyGoIQ0BVNpsqyr1Mc7fegmt3GOhqtFGNZ8lBARj
w7UNRBinLqEcR44fjrtSdp9u/5iFI49x//ots2+vy5jfNBl9OTxlNjlam641uaXgNGLgjpNsQvxW
V6vbax9g+vOLCbegZU3PefZgKXqyctPuUgNd+de/GJpFq1xVgNHxarmOglerBonEYrmO0rE0D0pj
2XWt26ZaviJTPOLeGjbi8XbQhdssTyPaOzC/uGrOO75Z2jY6crXUXmJoEi2OR/gAoEx7O8rS2ryM
MjtM5ExASLOj+CIL8aH25WNTPCgdhYc1HMBiIImNG2Yy3XNxdu1Keq1tXHzxnJRC2g44X450v/FD
ZQHupcozV255i1+PqoM6vQV06j3XU1bj6YLkhwqLagAhMz4MeF/8xZebmIdcjzUYH7PUi5oKJKXA
Hp4U1lbR7iUx2wneebW6uHTPwHX5V6DZl2sGIR1RKOay5WuOkfi7Ap34sG9PdAlsqWp1TMv7PUYD
3yg7fP7fBjlLj17RvLKezmF9PKIIWsTv8gw1MW9YScPF6eJdRUmKPrCqzeKYOVxBhN98h/vUFrIO
foG72yNZuCLD3oCJOD2edB411wmhxGUXQxWB+SCnNk1Sl5uyLn1Cmnif025GJOp2vGn654cebBGJ
eeM/jPljXImLiP8Z5kCIPpQOJPZY/3knBe7/RYhZYgyC0obQOANnqB/DtrcrD+HnYY2KvrhwL6LM
pkZBVE4WMpgA3Y+MIRjGA3SOMX+5/bmmv+XW55pdTHIuuygOMJZeRiwtLpBGQlHoTY/0Tx6upMLa
iGapkFgpDWFg5U6TV/dmiD2D/9oXH+WwfLw9qMVA6KhQZQUzhM7Pdc41kdBKtcjqKcTBVotnaVDu
K9Hu0dm6HWgx2S4CzQ4oYFyl5k3PzUrKuZtL0wvQ0r64aaGtnEqL8wQ/FRiUNTFFp4V8ceCWSS5Z
acQ8oQuwHRQc3rbhB6Thko2a+T9uj2pxyV7EmkZ9EQsTD6kfkbBzDLXCoyB1xUMymFiHSK9lZQQH
rD++6uKYrazcxVlD9QYHWy6sUA5mYSsZm6EGEIKBjPIOmyUM71L3fapqUP99RK5uj3Jx67MoR+Df
OmF+ZqOsRnFQC41wsUGtVcsiDnsofCs5v5QhVK7x+pzkgfgv14MaSzc38jz+B+rHGq6Vh/VdfC3I
bGEFkZm0mOjQ45DOtVbCgb3XszV9kKXvNREnqPRRwuFidD0SNy/A5qOz7lSGUryX2qLYaEKYrTxA
F3o3KqDeX2Fm0xKiUFkPac+pa1nZMQ0LBaxd/CUuw2Qfxxaen7U04MY2NrveavSdK0ei3bqCb6e6
riPAGWH5EyNJh4a8xeV39M5Ix6xSV6Z7zHzfvPyZs2TtPdT/f4KASkxrdBRxq3rXewhVKNoRT+TG
vVOsaMtrr16tcS3PNqAtRTUmif7ZF5IKN7bwo2EisC3amcM+fbq9Mpb2Gip1/wkwGxvOAaISjFSZ
uPDcATE0d6Wa7pB3Sijv+G/Vcc2rePGqNd1PTbzBf1Z6r3OrG2jZeQO3YfwOrV2OYpqddGKGuVoX
7SK8sDYFKsIIfPKoy+ss/1xqGOjeHvXiZ2Un4MaHbCi7wvVviMMOAydX5nSSvsCdtPCP8qOvt2Ms
7axU66FnAjLGl3a2hlIPJRDZjWgCGrYonwulwmEUR88vIBa8aqU9/rP6+FuOXkSbJ4qV6WKqsPcE
srg3MLYZBm7KwwNNoF1b53uh/JIoA5eyZmfK1en2UBe3Cw0tF6qxaBuYs6FaiBn7aG7z7mgPpYk5
zV9s38zVf/7+2eDcdmBtCPz9vZvYKP1txmDtcjxtm799v4sQs4wQ+lEYjI4TAjnmfSQHe1m6q4bm
GIofMuVZQ3Vx7fK6uPIuIk5/fnHy1loXCgoCiE6ofot7wcToN7JRfLKrwX8Npf3tKVrM+Itos7MJ
cXzZ7EayMQS8PBbl2+nQaLzyLwoznOlo4GEby6twPlOS2YqIHTNT0UsRfg3D898wQjg1KArrKmAu
GmKz4g8HQ9SUuA04IxZD0cuH1LQLtOnXVCcWlxQvJQDhUxmYi8P1BOEPYsW+SKErDpu7Gt3HMPkw
6gB2a0yKDBU3YZxTNZ8SRYDTW4Kv359PGYU8urcKG78qzqZM0gs1QBeVjVL+gbGxTROlIfTtIAu7
FH87U8Wthb7avN+lKEkgphlBypaWmjIpaR/iULEpWtgZgvFdurJXLCw0AvJWA43CCTC/JAEbGQxX
oisNBG4buuFbVeRElZERHKxnTQvOjXiujbW27bR8Z8sbpCusfAD1MlJ1sx2qFHQUw/UidEqL2p2O
n2AVRPe1ULh2Khrxn88cmxWQdgCh6Idos8JIpkZ9rCJSPOEyYlqUuXTfmQ+3J25h+7iKIV9npxam
kABc/BVrGpSD6p4jA0vQ/r5rnsvAtG8HW8ySqU+BWhrNkHmX0kXRXVG8NnTU8WcfP6k3BUr9e9kV
YzS1uxcUrjPe9/rr7bgLuxZ42l9xZ9NWqybmukIeOkK9Vb170Xyp1gRFlkIwLJ2thMLFby+RjDcW
Vkxd6Fidee+59R0V87ZfgUJPv3OefhIygqTCVGoUZ+Oo9LYRLY8ghgxK5zUz1hjkS/kNuQDCqzXh
x+f7LjLzGgRJI3SmWyISDQGmLAidu4+352Mp6S7DzE5JfK5cHm6gH4IY+Zp4L5sn+RiUia2Gn25H
Wsq4y0iz05GyW6GUAwMyhj0OC+kmFsVP/eQU10r4Nu5i5c8pjSrqbb8+4fSLLs7jFJutXBTV0FGs
F82414Ndi0kxRJv/bWDT/ngRxkLBvOK2GDqedFI7lJOEzJmKPdFzVJT4aJcr++1ifv8a1rxVEqK7
jBqxQn6PdGkNt9pWk8Zjk/y4Pa6l45LvRyMR4hLluDkQb4w0K0oFF2QMbpKFkXyWFfkkduWbMKu/
FZPP2Wv5qvmUBMcMX6Xb0RfT5f+SdibLcSO9Fn4iRnAetmQNKlGSLQ+y2xuG3LY5zzOf/n7Ujb+7
isUoht2rXrhDqEwikUjg4ByQDWBQoUMDdHC5q5XXVV6tCLPaLCC/GjkLXUJNzosgkjZmuTg4nP7+
byaVS5MQbXlTjxrDQy9J7yDF3g0Z5IwRTB51fVKTYh/4+R/E/Bm/8b9VLsIIfJ1Z0clxjMwu1OqB
7h+qFK3wvJcEBBUQFeq7eMPkqvuQzc0Pdbhsln3FYoIwtppBxOjNtLTZI8qTtb7RSFg1wgz2PBzF
jO+SG20Q6oJBFdowavsKZjNoP2+2LVcdhGfnPP8EYZK+ON1JEUSQ4vLiC3sZ+nuGy8TvXsGrE1ij
fCd7GxnA+mk4s7c45sh2B1lWYq8Io2e/7O2puDenRyk8dDLaKZ5soyUQJ38VW+/r1b381/ByrM4S
ShEiB4WCtXRCO+qo6+ae5v/7286/bgVo4Xxlct4W22k2qVeHgw72hnq4kd9XSQX11PG2kbVbE6pG
cZ5U4upcDs5D32eETYqRSJMe4ipxO9V7vW1ibR0zoI5iK7QnMGhfHmJdDnqqLpiIwciP2atqfYaV
7w9sQKDETAG/+KpZnWlp3mphSMbb3AtM+qVjZUdU329bWcsAwBv/Y0W6XInpd3DV6D5xvnrOlGk/
NDDLpfeaoG1cKG+jgstk5tzSItbqA5K4KXLhD0rgVych0VJ7AEh217TBsK/Cotr5SmM8iwKMiqWa
6u8jOXmu+/4vozdQK0Cc5JhLfmgXqpnvgjEsbXFqJ7QkRGiVK/OLqfuM2edM1teKb53KCM0UJECC
ozE07UMDdB/qTh5CnV9vsaysugP57QyTp9+/xIx4hQIVDfXnhymKHHRm92TuobF1Wb2hh652kPFa
3q+MOIP9u/xWCrpPpukDc9aSA3Dne0sZHVNN5zkQfT/K0Wc5+SirM+oZlFf1jODFi4QwRae/V7Lv
SMzupj4/1f0TvMip+Qyo/iDKn31BdrRs3yRPQghbEE59uO1ha+VaZU5iISmmVU5Ocfmz0wiGCTEg
G9cLN+rT57AD3TvlJ5SFd+I4PYyoFDcpGPGsDCy7C6BRRgO9rGvUDMOdjDLZGMooxiCVffuXrX62
sx+2OMWxokdFrQHZ1tvBGdCnDO9r1bv7b0bmH3GeuA2RpSQKmG0UlBzhpRx+ZuZG9WQ14DGZDFp7
pitaDkyW5VjiLxW54fAhsiJHFDfC3WqQODOwWENQl/UohBjokx3Up7iXLH+M/ZfbO7X2SpDPrMy/
4myn8qjLEaLlsT2Yp6y774d7OB2Sp6jZcMi1O/3czuKNUEkmsoAjgUjWngxhh36oDyFohfac3vzA
A2+vaq1wDR74jR4J0BFAlctltROqVFqJl5EKKfLk9Abzs0MK4OlDXSNfL7k88ju0km/bnYPBVbA4
M7v4ZrknSPnUUzCpgj2aIzuVhBZlzMGRAgRTFcvRB0RPpHILW7/6Fc/sLr4i4o1mEs9FDMV7J4J8
YmESA3Gata/IqG+vcdUWE9bzEM9M/7i4vMaaSZMR9auHzrhPmtizY4mp/KS7q5EohDd+Y0vnLbva
0jNzixssMjR0WCsc1PJf6StBNIBI3catv5oBMggBtSHYTrQeFkHeqlDjzQdmE2QPIWSpCO4n05Gm
V4+J6xQWF9Toi1R4gTQ3q6LPf7Kf/9he3mPZVKbd0GO7T957Y33XqDV6U4ZdmD8tVKVuG1vfzX+N
LT5e0AkV2rzMfAi8gniWJPmxBTb7nMVT+ge4XFR44FKaJ57otC6uIFUK8irvKUS5hYZueAHjsDhs
9FJWnfHMxuKcTy3sgihxE+gR4WzQ+BvTV72Kdj209LT7/mDzzozNm3sWKzkOYw6RdvSQGsUXSQj3
nmb8EC19d9vMevBinhtOFVgGRHNxmvW29JugYiStUCp71JJ3hae5RXrf5flJiKenIrsvLCf9vmF2
/vZXJw0xYl2byT2BM1wub0AP00gnzJboRCKD6KTFZzi2mu7TUCQ2WqS2QgvwiBDuxhFfvUrpElBg
5l3JONmlYYEEJppQ2UBVITUcIxyGU++J9fH2+rasLJbnScw5VyikP8jw1TqCUYw7RHC9jbWsHjCQ
IDNNKtoFy04iqM82GSouHgPOWtTiZrLpaaMXP3//qw91ZmPhh2rJdEM68EhRokCea/OaMyUilxxK
bAMzSf9xSQt3bKiz6XrNkhTv3uxfpV0cb428rq8IIi06zVR39fmYn52suB20QBkxISJnovzSICpr
PkVZ+gcuMBfiwdPR0zbMhaONumqEfc9dkjQTUIUT2oL720629vnPLSycTPYjJZblmteC8Xdeg3jw
3pXlZnaz5sogRkFRgZGBe3lxXQnhICRCz3Vf1fdMIg/+zoziHa3dncprbHSG5FFK7wSxOmT+hzR7
yrxqwyfW4i4jbjSHoCGFKGf+hWcfbIynDpUXPhia59C5w+/etuq+1bVdhk4qguWf/2Bfz+wtXT6x
kB5GjBYqGfPE7LqjtMWjkI8b74a1URpG9xSVKWU4h+h5Xa6r9JMwSQceDm1X7Crj0epHuyjvKarB
BNhBpIhsesr7Tcl2wgA9+Sekh/9kpf/+goWPhpFYdNnILzCzl7bSDgi4Oma0xcm76kFn61z4aR6H
8WA0WNG1Q2jYprhxL6+eg7O/v7j7lWJCvzyb97F6YvqfO7IXsg0fXF8DmDRoMzSKHAsf7ORO0OKG
J67pKd8DXzedoJCmP/oc/xpZOF4EK0PmzYO5FITCUr43tb8bL9twu/Xd+tfIIsKinpkp/TTnuGFx
5/nmrhiku03E+aqVN5QY9IzwIcxPtLMza3ZllJsiuV+ul7B+tFDo1R3klpMgpIfbTrwaHhiqn4U7
gK+bi2NUSHkx+hGmAknfG1+FMUYA/k7r/b36R3sH4Apnm+X5lpS+CaqmlLWmuUctOpn/bYad1+lG
0XvtfppRXf8zsjiUitpoXF5kfpYc6rY09ajN9aOBsmmawQ2mbCFyV/dPowsJdALo05IBLDTMCjkw
EdfWBYkCZBM5TNAEB0GKq11mqbRMwj7deBusDS4rTEr/Y3VxrahBWkxNRftpqqt7uZ4cXRKPowS1
VZ7tp846GWO3k1/VzjoMofWD6ZAnQ/Mf9Oj9FEf3ivA8o5VmRpnbzrTqt8zA0m8Afyot69dAAUp5
skzSbqpvsXGsVN8x6Zj+NyuLxaM2W48a4rQPqshbj06p9Vkft6rkq34EzuBNm5Ix2IWR3s/ElEw3
fshRRIX90ROhXrNGZ+o2HHZ9z/5nCNGyy7Pu5UwmjYIQvdXK4069F43GRmTwT6LjP+sBlnJphkek
GNUd6ymsYSf71p2uxrtkk2J4rXg0wzP+f9sYNr80o9aRMANfYEfw5AMN2feMzVtR6LTN4zwwyMzH
H1xf0ErC9wBbAaOsi+sr9eJIFGLOeyA+DR+klDX9gbudW1hcXkXfB+UkEraC/mMw/Ry7xzbcql2v
OQHTI7NgHuM4tHsvt03Oi9iE7JpkNIvugly9Y8460oINH1j7OGAzmT8mcZ/JHS6tCIJR+20cxQ8h
QuDwUO9jEAB0MyQhc4RysqNo4+OsBUdtVrGcZ3ENTZ2XfXaPKUz7KpPXxMz/tKGdtaP3w59CwzHL
znQKC2kB2ZP+JCKD60KPZB7Hgav80qg3JJbZ9Wn8oKpfi+zAZXoUXrTACavieDsQre7nmaWFZ2h9
ViE4XMUPXtcf5hnUwDtUZgd9BTHPKnv/TlS2vHHdJs8vJtEY0F+S4HRlL+fK1McPbQlmmsZsfiwa
JTlNVowmVTyIex7v+zCO9I0q+mqtA9qafywvIuKYe0ORQS/6MFYjI76SD6J4fGxbCWlBB3RYYMso
OVXRd5DdG/fd2vEgOZlrmBBDMfR8+UmzhNFYOddiVA7iL0M2jid1jL+Go+5vBOPVRTJ3Z0G0giQx
WMhLS2MZmHkSkqkqfbHPPVLuwOni/KB9rxXd7YqXtLd2tfnjtiOtnZMzq0sKCXn0zC5VSV1z6TFo
3KwQQBp/HPx7gJobW7l2r52bWtwDaS9Dhjl3EVIgIzWQtrJ6rEOfpuDn22t6Eztd1j7OLS2uAoE1
ifGMzqpyOwuTfRkCMBrSnwDcYo8KldEdYjGx1ZE+pNd/bdNjNNzn/euUd0/91lGdj+LVjwFHA+0B
/CrAHi6/a2v4qRHklG71CkF3uCTT4nB7vWs+itLIPxYWGxvSGoNMBgtwju7a2NizsZsPg3X/ZA6Q
NiG55tUQk+gZ5JThQA4daMeEifRcZJiInNPzdj1CArkyyHbTtq6QbI1srzrpmenFITQrKcy9iZdC
lRwk4rc/2FZaQR7fOL2+Sc0zf5DrD/bvQhd3lWmkGqk8eXVgfQa/6uh+eGjqGO1CWTzW6rEfILS0
xHdNJGzc96uuwrAlnVMFuYYrgLAXGbKvzdAu/9X0fvn+xsFYPYFnf38RYooQVZq4AhGH/k1RVe+M
7KgF+R526I2FrBuapSxBe9J5X1yE0RhbQzJScVflfD8kE4J10nHKDgJ4/Nu+v+oaZGAwRs1scUu8
h6ZGZJYz+q5JRWdu5KK+vQ9rc18q2q7aGgFZPWln1haOGCh1TIOSDRSsR88E+QGXvv7t9oqunMCQ
gSowbcugFsg3dRG8Aj2RY4PyLbHYiA+i5uUHP6AU+SdWAJ6RuYoypNmXUUmMa6/FF2S37pvhyIP1
l56FW6XUazaUeS3zxBkWVJQB5q93loXRbIQXTW1lNyc5Keyqiab3mViN79W6qPcB+r0HL0VZuzAr
u/C44IU8ATw+wLUQDBGUV36p3BfipNuil25Rm11fE2+/DlKoeaqHAsQi9TXDYapKZnpcaGpteqC2
HFjHWLdOPc/ZNHE9pBXbsHXr6lk0j1lJO3p6qdKjKdt5bmzc/1eOzI8hiPMw4dhYxvL6FwQxSgVN
l9zcd9r61Uoju8qPdFFtPd4wteZhxG8KFfQegAAu1h34k1bnssA8jKC1dzG+5tAYLt7d9rA3CP5F
HGVFcMEznjnr2SKJdvnxk6wq0q71cbE0ke/ySVbvei/o7rSB7Q3NTPwwqU20y03/S+7xnYGSisde
aU+qF39iIqU9tWY/HAANS3upKcvDIEMiXPWd4qj8ZTsCIWpbWSXszCaRD2Pv5TuY/JO9aTLrQPqv
33VaoSG3VUq7picTV+L0FHSSx7aKX+t2UOHihxrg9rqv0mSWDdvFjEBn1oPxqctll0Yed/2kym7p
RcFda4qeqxZF/Lca1H/1jHre6VJl7oakUn79gWEEhJmtpNaJH10aDmJLyRvfkt1J0A+Mrj5lQXYo
asK8ON4pPhPbifTxtsk1T5p7cjA5zPqxS243yIirIVATxUU/1bJnmU5mnTbSxuu+OxuKYBt0HlyL
kiQvN1RTCxhQFdlts+NYH8pj8FL/ZU126Nn9D/17vDVAcF3fXxhc3F5NI0qt7GEwUgbbT/fSdyG2
k1f9Yxzayqv/3ld2rWfnh9t7uW4WDQMoVs2ZomqRxqlFbEio+slu773vgl3yLn7UHzr1QNNaetKO
1kv7vmo2roFr8p95rcxcEXUMnh3LIgZEksOAkByHlB6NPz1G4S5Hbkj8YkZ7ehdMI9tK/kKhAzap
X/rWk3I1BM8ia1DE0E6hd3Pps0POBPDUe7IrCOZ0TCO1+uIlpTE5kCqlpzQvemDm+rSfTKn+u/KF
8lD6oFNzXzV3mlV+zAQeg7rUxPs+zKqHuho2PPzqxp/3hzIqIDmAtcSxyx8YWgJEKUKkuEiGTB/y
tG73stJox1zpk+NtB1gLHP+agg3p0lQ8jhmANF9xJ2Wv8/jT1ZMlQ2Se5CeSggd5qy53TUh3sTZu
n0uDfTwiKRWztlYt7seyexxT8dAL5RMAnUNU5U4hu5KSHAR9dIK+dKrs9Q9WDP8eNGkz9eYS/MGI
dsdrI1RctTZzuynrrwxsgCucvhV63NjwdR+zcIsAZM3nZsg4pXHeiCLed7lsXfQGwY9M0Q1hYhjM
o6f5jjrKT9b0o/niP5eNslOGR98oXFLO3cQPKY3+OHY++cvW8VtxL877PGxlqrDzmYsEyfMtLwum
RHKNND2E2ievFtwy1J1wn3SQYYq2XIj3IvxU+l2VftAz771vfhM9f+PqWEk+8AWQ+nwDxumW6l+B
4deJgra46+VPfGnCj7cfJw9s78/YCrcWPeeWi8QAayZoXCqOzA3O/36WFWZDX/aFxzyu6Ve2Jg3M
UAP7KeIvva7Zcn9SmI0Mm2SfyK09aK5h+Lss9Z+Hqn4fZs1eYCLjth+uXTHGXMVl1nmmglzmqd2o
B2kuGJJbieXLJH8OVA+h6fSjxdQ8dH52NTA2ZPnDqVG+yNkWdmJt9xUAUIRBRtfxhMv9aGNdb62B
fAzys0M63kt1vM+okYz9i2R9uL3UOQlY7v2/tq7qWUqVB2ZTYUuq78cXpDqYWLK+6A/IvYVbYJq1
ywUSazJrmhiAAJZULhGf3kyKWHZVpbOlbnQs2beDH89R9SkXwD1QRNOb0RnRX626fek9j+oWlm3e
u+V6Z8zjG/+0LC1LspbeRrHaWhww32x2QqZ7jmUk/sbdLc8pwZUZmazPepupWRZ5ZKSVRNMPebR1
3lHyvyOw9wlFKUevIENRgvt8qNzO23VNfBLLzPYGt2ynQ1EUv4JROlpEoKRHMc3/AYOZM0zpCXjh
sSvFU+Rv0WFfXzNzEoVeDIy/TOaoi6ifqAWUg3Etuw2CBby69qX/OWz2tXISvV3oGz9vO9yKOXJR
OgsabxvGnhfZG0huQaoGHlmF31mgj6zSrrQ7KCAgxzU1p6lGLvBe2Uoarz8I0RTaKovoyldfZqaS
FWSEOkl2E9/aZ/r31Cuc1NpZWkTd+F43XqLp76T8ofp7KaVSHjfDVpRb/wUaT0sNkkEwS5en2gw8
S+iFUXaHsI+cGlh9VHhQLHu/RvN7Kv0KhOij32snQ6h/eqHMPZ853dBtJBXX533eh5k0XLUsujuL
2DIESebDSyS7+udUM/aB6shjemgj2WktZDfi500N+5Vgemlycb9mVe6n1JRlVxPadhcipHowpkn5
IDdRD+OJMQ+XqtmPWm3TQ5UoCehZ+H6FttgiA7y+XC9/yOKeySPIWAnqsmsJkXAYEhR8RmtKDmrV
ic+3vXwlAGDrjbmcTFHhi19+bdR86y6HZtytAvUQqSoz6Wr4Elm7DB5doX4XWs+aYud0vgovd/T8
KRHs6aXRkeJ5lw4Hc/gb0atRcqK85cFv52a8v/0LV9Key1+42A3fD+KmamTZ9XPvhxqEtt8cFKvb
j4PtecN9wYSKpB5C8YtnntKU0rnjS08h76xW2vopVxVW4/KnLLKeqQJdOrGZbguS82M3HiTR6ZRT
390lJYBSOjkbYMg3bPZlfMYiLOAAF0hxxCX1Q1CADaNpJ7uiUvd237+jgzX1D1Vh2syinWTzRxkV
d1J+HDRaBs2hkj4xxwS3o0Faehh9t40d09/4VdeDV+wDPweYzVyF4Z1x6TSlXCClUfB8rtsu+SSP
Yb3PfDjpmL15rDxFeDehr203yHxDVVeD5rUyaBUa6VnyDFjrVP0vtKr7neUBayrzINmF9B/vAqt+
5X9yLZ7N71VZ/io1RgwFQ5I957GcPrVN0u4GSzcchv/HU9fW0h8EHQsQ0ZxK0lZ+ayWcJXjzla93
nfBWAuk7m/rg+JxLVsVMVC44ucnYk+UbmZ3DyGEbHQp9t3197c6xaBjytJjrjurCv1QzbWRlwr6O
xGpZOQGMCmYR2kFmCyPTAVa6NdNxDYt5081lVJpvif7DW3w4W7JuCIZXBpnipnrb2lknVh+HjnG4
ljm3v7XMGB8UtYNmMKzj7E7LxdgpJuXBj6XqTk7CcYc+o/XaF43k+GGZ/LRyCKKzBFp+GC2UjfM3
n/TFYeDqp2oDjhbfWQIy4oFJtRJVTlf0p2OpynRvy1betQN8xnLo9b9dbqQDgHdTngc1SZZ96eXZ
0ElR23SqKzRfZRX9z/L33Y2AgUwbEBYNYNLic3ehD9on6VXXY+YzystdaZq2oj/roef4SXuXMOH8
5baHzX9yuYWw7sMFMndsrSWeAZBMZxRNpLoTXFF3qSJGj0lbKbYSmJIjIjgMCF7f6vNdt+BwMuhO
5tHZGWW2ZOEXgkygEhBqrjpqXz0rsuy25yh7H406/qLUoHtFf9+qOkS0Wx2dlSPFQxXiHB6Js57q
nO2c+fdgZVapdabqWpVsnRp1CvZRrg17qxv0QxgL6EJ2QvizApSw8XXnILjY6vleRXgAQnXyyEUC
6Rl6a3o8Wd2ks+w4T3HWl2rcuL+vnwlw5fBMoYM0lzPlRZpkAkb0IK3X3LgSIphrgLsyeK1svDPX
NpGxd3ouXEbQIi/i/ZAKqAePmuaKTef2ECAbwevgnQI/2BejR612+njbTVdKPBRNGVfiYDDbzVD0
5WfrBElvmwKFRuDf/oe5y0LgEe3Jt5vRLlOn+vYr3aqfrpwNUiCZZFOBfOOKG4VroW6LPNVdK/yc
pQcRhfSpO45+6mTxsNFkWLNF7RJ2CqBfwFLmHT9zS3ko/ZYuku4arXwMdWEvlWinmMJRyVL4t75u
bOdK4oKGAKcQNTGEupdvp1aqS6FhKNxthEd1uteafRYe81wBgBI/d635YKm7NI+d22av3WYm1lN4
XjKRMFM3XC6yKs0w0EbPcAEr7P1M6pxO48Fg6ej4Dv1OV+jCW9UQblwT12diJmGFiZe8iSKovjh4
tRWAh2hi04XCbzwUUnRXxZF/ur22lRbhpZVFYBkF2IJyNTPdtgy+Kj4k2lL4gUO4QyjioNTerhTK
9/0Xxd8nVuDWnsAc8o8uCvfFb/O3zVywBHVKUvOQ0dKXDKEEQdj6pluU4j4NH6l5I4xlyxbiDVvi
lddX8KWtRa/Gs+qy07ks3CwAGIsaR+Hpe4UhrmTaCjort8Zsa5Y2mi8OCm+X7pMMPVSpVWW60ryl
Qhe+hnE9OGJcxDsI45Bqziv53k/1YUechSinjPsvt7/ymiuBBKDsSihH2GVR2h7ifASoVpuuEHSm
LTZNj9q1ugWcXV0pqAlmMnBX2B8WvlT3vipOWWu6fvRxKAqEKzU7Ud6lZeYMIiAfryTymbso/Pv2
8ta+JnGWahoFB1Sk5ih1HoWMbmgLnx3Oy7Q8TQBEnjVffDSCYVZM7rfU+NbMQXkLKw/KP9QMF5WF
WKitrIsn8+1GFIR3ffUtDHi9SFtVlLXPdm5oEQEs5EVHZthNt0sLhzdzZG7pZm5ZWHwxWDTGtoef
2BVVV7ZexuB4+8tc3w9oK9BcmKdL4TFf3n9D21eq0IimOwiT7f3wyAunI+yZ2lZV7brOgiHS3Hka
k5t92UvJ0phpu1YwXSv/y8tsMunW3yXj3skGu9c2ZkzXdg0PJxEjZNFoXkSP0KzYs0Q33TT24FHL
vcoppFJzbu/ddeKlQiOIXs6b6Ak0O5de3TWQL1RwRruZ8DkfRGc0cycZN5ayZWThy0VseYkYNoYb
yYFdd+JMrfefjSz9WGkz0ytaVpL4zBg/MY28C7cAHCsrmUFbUEuSRsowZ11ulyXxdJdRO3PH0L+D
Nt8Ny9gp1Wp3+6usJAO8oog0FHDFmczy0kwl970WCqno6mG4s/z8XeE/xOquStQv06wDWm9Js6xE
G4WUdWYAg22JSu6lwTGb0omALbqFcdS1T4aTK5VtbVVo1nYP4SQVxBiA+qunTSb6Qzumk+iSOnd3
ZpjsYgFVkmDY6vWsGQL2AhsHkH0qdovb0PAFUWxk9i/S8m+VXjro0L7vqn4j8KyamQE9CKDM75bF
Z6Lhqcs5qlOuEud2YDwG0cdW+/z7rjCn93M9C19YBregiMVCtWrRTcvGHpnj7Lp9V/zssi9mY291
p1ciKYENYillLqtfERJmvIlM+qCi6z813mNT5rtS1ynW3bcbVbGV4MaUFt3BOexQT5n98ewyjWR/
gnG2EV1B/656v/r8t8sR0J+f/f15oWd/v5Zk5Lh6/v40Ppn565/9fdKsuSBE1v6WpJz9fWWQokQv
O9FtzbImaEZIrFrV3e1Pv+Ze1LckEdgGdY9lQlVqaVAVkSS6cf4zUUpnAL0hZRtpzeonPzOyiM2e
JgnAeWRW0oV7y+ve4ce+Frwq4re836qgrYWZ8xUtYrRc+37cNaLoNl19VOTXbGjtWI93mrBxMtcC
KCGakRAN6OMVcYLCgHfU8elclTK77dUvw/RBxaR+SLdKF6uuTJThVqC4KyqLe9prfN6ttUWsRg4c
1ild2QIzrO0aJHv42SyZQn3t0plVrZcmXviim6Xpq9yoH5CdvVciyEjiw22PW7VEhObuAZxEDLi0
FAjaZATAfV1dOaRorZW8Ru18c8Ju7evM0Zl2PHRdNKYuzZhg54KUzMfVWqpbT420F6gRS50Bd1JA
s/p0e1Vr54jOO9hPntYIHs3/fnZYizAOcgS4aA97wruITjX/zz6P/7ptZaUM8wbo5bYhNQRfsLgN
0ggYkWYgN94J5WPmD24Ya6MdZeah0e51C1aSEDKeqv3Q5P7DICY7b2vMa21fYS5A4BWYKTnjIpnz
mLsLKymW3LFpbLV9yc33Voyp8Vjpuzx5vr3gLWsLZ5n0Qi+8OAVhmgZ2pRb72ocUep4h9w/wsu/L
RvntGQH0ianIMP85/wco2+WXFLM4qSRg+27hHdUQYpe+O8rWz6hKnE4dvv/++iBO5j2NP4AhWhxs
sYwYl4yBEPUFn3Gw3JYSjOmPu6i0wWDaWrglnLkWi3nEUASFcgDA1MKiHvmKNOQ4qgwwWE5ju8tK
W0nvqDqTZG6hJtaOBZBdIiQXJdns4vuZUK3QKqwltwg/FPq97D1qWwN6K23iN23Df2wsTno6hbnF
aL7kDmT+4L04fqrTmJ9gX92NqmwzBE4/rAv/braoZNb2cs79yGeYR7xqT3GjtnLdQ+9FFW8Kyl3u
/93rgjOMR9LNjbC5tpMW09LgOSkMcPov3VIKOqUdfWzppbf3Yu0lKwunqbfGstfNMKhGP28e3F+Y
mSc7x1hqafrlz0pr1zhIn/w2AQtHDGegUwmqmXrgvK9nwZIyZCmQiEKL5pdOHx99YbQr8/302+Ta
FKv4Lsj7UIuHwmTh65le1II6vwWGJIZGknbdnZzXWxRlKxfaHCbmWtFM4rEs2kyqNA55Noiu2abD
3lfUeq9MEiSUw843C2EjIq58IN421BaBxHNXL0HMeZ8j1NaTS6nRx8h4nOoPxbSR2KybYHoQz5bo
MiwOrceDCbFAbugEOJkt+vpjNtadE5T177/ZWcu/hhYndzDruChZrKsXv9rQLYLnUdtI0lfXQiNm
rhmqpLeLC7Oh5y2H81rGKbPN8Z77y862NmwlPWOz0Bjji3BAln6WCqEQBn0guYrkNY/paKknuqZf
bl8Vq27GM52GAWFAXI6l98y3aLFUSG6i9s0Okq7YEVTNu0O3rf4RWkBrb9tbi6tzton+A1N61/MH
U231Wt5mkitCwnXqBWHaqVoJ9yTCG9SKhGBvQAZ1lOISR+8ixiokudh1Qr+FgFpb+VxuFqmMQXu2
dPnGCsl5hIiUA/VDX36sLe+lg5RCaD9sLPm6LcPxxRDARhqk+tUQay/qYzaWkjsdKngp7hvlDnKo
Y/yJlLHZ8MyVy0Pl6ufumKt9xPTLIDjQOeiMHlsgv2wNJpaRBCOWbITCDqr6+fbKVvKoGVEAehFa
i2uB98Lvx0Gs+ZZ56qaZK5hAcvVvU1vsTOWl3VKgWLdGb4voDlPOslEg0bIug4qlVdzA6X6gIemo
P8pqJ22JlKy5BpfUP5YWEb5pIoJ/iiW4/wXje5F+67Xe0bONb7UWRc7MLJPepLfCSOhJmmrzS6dX
jhi8ptZGYJ9/6mV7mhzp36UsNVP9oe/jupv9wTaPcJ23xv6pmZz2R59srGbN80g5RVCm8GpeycfA
blIyDz6QSiiFvJsY4NprOqTj1AMTO0sL/92EFu3+tgdeLQ+MJNkmnAZgaWgHLty9hmrKiMBAuPI0
2bLnn3q/+9q0h8GyTp0KMe/0o4+Dl9tGr74bZaY5LJNjAJkDpH95xsQqVLuqkwVXSPN3QnmKxPSD
pW1KbF2FjdkMWNgZOTI/OJdPhgS6Tkv1BDdJ0YS1Puk/1NIumZNi9M4/tGF5GrKNcdWVlXEV0Mdl
YImxmuV7HQZNhhpUMXiIgSBF9bHpJhvCjd/evgsji/t5JPh3ZSyjCyuegnDvxzvF/PrfTCy2zvM6
WUk1TAR6betU6TjBWzJ9V9fz/FA+26uF6wmlxaMOusIH/T47VL99Z/DXwZRwmig5z9N6lz7WhQl/
3uBL9NkTNX1b+2IZfyXDwR/um/yXn0Lg3f2+W891e4C4jAYiADU7x3n+rKtF3qRT8DD2oJ+tymbC
1xm2WH2uYuu8MOpK81wJP1xcxNbeD2gFNXrwQI7tCCKy4jP7TXo/dr9u+8BVPLo0tCx0ihm8U7WM
/HAXeTx+v6A56ulHBg8dcQvhdX1sqAQxYDgDmVnT1aXrCUquV1r6EHJsSjp4iW+Hv31b8IfPjSw+
T1erFEgmjAiBd4+6jx0K9SHdohFeXQrTsHNai3bFsjHgjVrUdZGaPkzmqzrUTpbcZ1sasNeginkp
Z0YWS2mYiadcqKQPkE/QBe/3XWrsqiL+OprdoxWlEKfA9ijDxhiMoBCVihHDooQCCH+sCoaRtsoX
a6tGHYwxvzeu2mUlNAiafOgyRH2t4KGAt1ivj+XWSPuGDXVxa6gTg/kBwqEPg/WtEi1nPsMoT9q3
vX7LyuKVpcaBldcVK6n0z1pd2Kn0sUV9+b8ZWUTwPqvHIpyNWP6HUCwcaWx2WuhvvOPeWKMvchfg
sbxIeTCC62DGdk4IzwJSLYdhXqVi+gDFnx2bwd3o+Xas2uAlzDZ+FFuIaNrchhngQcq/hPpPBMEP
XZ2C146dOPmJ89yJtXqSw8Keqn53exOuAxnv81ndBfwR783l97TEoC+AcaGmpNZAhw0hPrSSnjpI
iNT7UWm3hFau75tLe4sva8SFL8VQtTyUoI/Uqd557fH2irYsLD5rDJ321PRxjpii7+j6z3DrvXCd
rV0uYXEtd6I3BhqUHg/0M7u2sqsIO8JPSX+ucn1HWXSvDx/+25oWt3QdxzwpiyR/UHJtJ2mPnSFu
7NrKibvwg/nfz7zU6mEIb70oR9v1OEyWO2n3WhxuAAlXjcBTC8/TXBNcTu2PWhj4yVDkDyM9FYfG
7deuIIZ4WfXz9/drvv95onPg6KpfriYOxZwB1zJ/SINJy5iZD9UnpsO2sFArh4d2EMkNlaCZSWZx
tKUaHLfA6PBD+kHxoD372tfMWvYbEWTNCkkGNAcSZTT4Qi8XUzeJ1YZkNQ+xsE8L8bnMxV9qfQKz
vgVGWTk6fBnG5mABo4exHJTNegaROz3LUT3LctfTA/mAjPLL7W+z4gRzu1OihkByBPDlcjkiEyKF
mqr5QyT69WmQKv+7MPSR3VC+2wrxa1t3bmuxdb0Zy5SGsRVOn8WyOmnaXwN3spr9H2nXtRu5rmy/
SIByeFXo5LZlj+0JfhEmWYkKlEilr7+Lvrg4brbQwpz7cPbZwAZcTapYLFatWkvbKghdP3NEXxV1
NERSwAVk7QAGsV3VGGycUEfZEWQEwVLyPfh/AsMg4aBC8IKmMcnsY88eb2/oSjy6MC1tKIpKlWCG
wKlCV9yH7+shQSoKziFG/giRZkchZ57PW92u1c3VDRTeLSSLECe9/JBamfQgQW2ac+9P7hNR/Sw7
OMPx9uJWveU/RuRXKggiwCUy4CSroxsm7St0fFy/doatztaa66NUgrI+RoNR35c2ETBRcCzxGV7J
MvNkNM0UzoRuSTJfZ/OihAbyEDEaAipI8d8/RVkdZLKlmaQtsif0BZXqbnL4Ayphv3OMtfqeqW8Q
NK7uHoZB4I8aOk1yXdRooH1nOHANNwdxbDkvTaRALArio5nu3/5QaxvooG+NJowNGho5FvYlt+zO
KNuzR5N9r/cYe00sDozMbTNrKwKsCMEDCFSMSMhOx7UKv6Bpz737ONs0zPAS6qshum1lZTEoHgjo
F3BSiO/Sd2I5cReDslZQ0EIIDRb+i7wLhRGkhKBAA6WLfBVm4DUjGdSDz2XePoKT8K4B96ipZ3+t
2vjnqx3MGhiiwcsApCfo3l46HSdVWWteXp2L4qfSfMOrwHSebu/X9Ve5NCFdhKzCiMzQFNUZzb5p
yH3MWGj1620b12EONjDugEItcKZwgctlLFkOuUobNshAj4l9R7NXOt676ReD7FXw06gbnia25TJv
v7QnbZudJGib6bDnoV6h3s9BWb+O7lH1wtvrWts7ZEMmWHVRcMQ3ulwXhCnLEhX86tz2nl+n9h3J
702QM/yrFaRDFtggMKv3YejSils0qa3UU3WeJjOa5i8DmKs3i0nXnwhGICUK7W1kRcgiLo1QiuBJ
bTzuR7oEzeT45ohRg+E9z6YAw5bNvm/IxrquL6FLk1LcZrPOHD7gpV9YSqCNXx2g9OAQm8LR118J
djygjyHpCTiwfA8BWJTbk6rDzmhGFQakPDANbGJoV1YD5IGw80FTIbO/zi0uodJ2qrPekgCC33iV
VSgaqM+bn+o6wiFKf7IkxdF5qdSWWbDk8W/5BHWFLdahawNAZBkIbJgNVVH2lT6M7ioaCkpzcker
Q132uznfguddb5aYRhLgTxTsAf6Ukruyzgyt7RvvTuFdVCpf02rBcHd9qvUt/aTrsW6BxQJ4Cdwt
mEfC8+/SsedFazvDoAlgFH9qhgnAr2h47BYn8fXZVxb9MCgnDDsr7vyrRSWhZWdomhgsj6yt+Zlr
P0Q9C0IjgG0JaLo8qNcWHl+MYQHd2eyO59YZSLSMaBN0nlodboeM69MMXjlBk4X+MJCWnvjCn5KV
rCsAfS1ZglYIRLdcFCJK8HRm9U+9xsRFNe8x6PzU6d9uW11ZIDZa9CU8AFOv2AxH0Kv1eNkod60B
invjnKevdbpVX7qO7XgUYigcKRHueXT+Lpc2NZ5hjAxVVWomO8+efETEdPZ2c/bGjZ//vCA4J5of
AjMAlk4pKLpWR412SCGWWiy/iPNWa09lbX29bWTltCFo4HrEvYjpTZnYsGb1gA5zmZ4Hl0HoEgRn
gZLlxcYrZ2XbPGStwNcBnogRPWkpOuF0mVGQBsIOqvLpg9E/FOaTVg0nc/51e0EiY7i8ffHSRVfb
EcOwiCNSRqFXGQhrEgXFOXcIq6w/oiCdGP0OQjEBad/pP4spA6skBunFV8KpkukaeYY0eck8iCkn
88HMlrPVKnceyDNuL0veQVGRRkkCk9qCkAv/eul4uTktTl5CGLrLq+GO9gpF26iqd2qjIF8GV2hQ
YDf+seyCaTsUWzBVAKwP/mlIBauqSImJlyek2eqTor2KNhJ7v70u2f9gAuOvGMvSBCvjVTMRgoNO
rUPK5pw5GMlppvQ5tTYpmK83z8IDA/xCcHRIKMutnRxScl45g24+AWzNBZ4igaTiPIy/G7AUFuMW
EkuORGJNABGBMgwAKcg7SUEiH4xatcDddnZ6lGULHwXL3Plxe9/kGPthw0XNAHUkuLrcR3K4mxed
N5Xnum6DuQUMp/lpT4/gL/An/gL65aF7+3eLGObF/YFUEw82yRmWSs+r1i3Jue203x2kDh6Lxhxj
167VkPZdccwSe95PdOz3Je23WLjkYy3Wi6vEwn0CBmYgLS/9X51ATNupBTmbHjgrCuYeWm59Z+4Y
8nHaG8tpM9FZ22HgAiEnidMtZHAuLU4dM3Md9GJnd9H7EEO+RpCMbGeq1PGJUhaBBXnaqOrUxK/A
/7Fx3q8yBywYb2/gkRHGUL+TEbMKV7g7WaQ+L9xFgprTbm9pZAhMqOWETg8idJW1NCr1lh+01ivA
hQnJ3GM9Tdzwa7ueI3CFD18alpC7vOqaL6RS840C0srhFTKDAqH9gQOTYu2QWklRGRo5T8QpI6KY
3RuxlG6jFnFFvfmxFQC04SuAukeXiRU0Va9djbrknLw27XsRA+PY7O0XkC8m96UetFPQ/jWUw213
X4kZAkoPoCNyGBwx6RB7RuLqi4bP32rv3fA3e9CVU/VcvN62suLWF1akVNTkTlOhx0Mg8nKX9v5Q
tr7mvIADi1rEh17DbWu2dDf+70b+Z03SEbYM5qRtYRDQcVtTMOpdCr4aS40SAgXztGdpeNveSiAE
PgSUHzi6IHqRk4shLUvB+UPOcwOGRtz3p8r8R9iNWBL+B3YnwZWCv3Z5Si1S8h4niJwb3mYBeOG9
ezyEslOtEeex0cnit12xcS2ufTQAUxAMkUqj4i3ZRNUoZ2UFf+TJ4xx5/gI5qd8ZfS/+3t6+lQgE
TTTUevBKAeZWLi3ObkZVp8PTux8UDJKmqfnFtu3+vk1qGs0jpOZRYs0e5kb5BaTsVjts1bpgfxXv
ZJCKSM6ilBhIBxVOdaZTucvIKFT0fjgUmOwuggbt89Jnb3W54TFrHorkGjVHD58VYx+Xn3M0Rwrs
qo1qQ1L6ot85ZU9J9+xuHIQ1x8QNjf4LknlQa4r//umFUucWc8YOZgg79SCgMdL7dqvNvxZAMC75
0bzFlKEMJRgNi4+zKmzkvnMAYGHSAqfzx2YjUH2Mp3zOeMURMFGoRbKGrQNi+nIx+ZCao1e19Xlu
H/MccjqpGoB2u+ifDNVXa3DsNbuKA0fw1iXMV9q48cJEga60nfpjUfhZYgBYzRwMQ+dxP37XskMy
ZKd22XoNr+365x8qduzTrvMWP38o+vpsgDgXTWp/MXZLWW1822sXwmMGguGOmIYCnkE6nSqHvu9c
AhumD6/lFwPv7EUjB9CRb11L18tBQR5QER24VhCcyGGAUQ4EY6vW56lqfA08TYr2i/LCV5cmEDQg
1ggMEctetfLZVRW87UsgUhd/4NYuU/7cDhUr6YLrAVGE8SHQn2BIV3ph1SMGwGY7AQan2/E6Sh6I
t2fLn7w6IUHYZWw8VIsOnmzjzp3+tFb+RI0umO33Md/d/iVXsAUc24tfIu3/YtNW0RX8EtsJzTkC
yinm0bAbduSYPbqn4Wh8aQa/HPye7NrmYSl9zFzc/g1XVBPyb5Cu1dYABgR81Cgrh9/HKAvKyOff
2cPW0fsAxlwevcu1SjEy7xiEF5mHGBnxSNsNZ3Y0I+3F2zUn3HWn8ik/LXfDHTs40SMYY3fKHkzB
e5ytfRq/H6rnzsco1GHYN2EdgWF452yE0+ubCr8P7x2cBfF+s6U4R6euoCA/rc+0LLtdaSw4/67T
BRrhfK9ahRH1mZ1Edc22PsHKKYRlUSPR8WZw5CeXsZDC1ouiPpeL4rN2T3nQQVeIHW9/6TUzIGwC
kF7MeqHIeRlSKgVpgTrR+qxahODlA6UIs7nvCFS9tsoxa3tp4/VhAd6L0ZcrgXnEctdrEb2mDqxe
FgCifICe8h3Y04DBoT+scivAiB8ve5fIngQ/LuYT5AmIxSUzYFNZfSb0aKl0p4x/HSyseEswuJ5o
GCInYIZNz5Z2GDfGvK/mFMQJ+mRbrthgADJhQMLW52757WX7XkPROv1BKAuT3KfNE59+N8Mu5Rsv
ik27UvRIlrYoiwZ2PdfeOdDUqvrHJjtqJw9+1BjBwsH5OL81zlYbci2au5iDEKVtKO6ZUuZR6M1S
D3OHo6J0RZCVdYHmO2pGWt9s9dXWPAktWcF8gtQK6n6XTpuZ84ghSbM+5xaofb0sU/YcxDi+k4zL
rvFYERW2w0FBWNON4/KRMsou9cm0J10TY0UXAux6fU5tKzBK89Wz39i407xiN5jsqDHbB+xwAbfm
szeHeF+O0ynXv00duU/sbj+zRxTnD/qjTfHKvH2Ur8Zwhct9/m3Sp3fM3HDANYJP7510J+y1Q5ph
NEXQd+3S+dGLoOw04vryNm6Lj0bZ9aaIaTZQT0DERTI82ox6tMamVF9QSDnG4D1PvtpN8LfztQCV
FZ8FJNL91v/2AwonQRlitCRog3yX7sS/g9gvxPTgRhpznX4L1UdBjvMBhJZFmljHbA/6lQig9Z7n
TdDM8VLtGlLvM5+CW7Bbtpjhrk8ApgPFRwA6FSU/uUMO/ZZJ5yBsOxdksXynS+8SMBb6SkYPt7/0
ddD+bAgl+0v/Lzqj182SAco3uHdJ6XxLweDVmW7QqRubaF5FUGFJQJOh9iI6Y5eWIEs0oooCcIbH
s1+oLvFgIFW2ccmuOO6lFcl/em7zjNkD0FyOhySQBXr716M0wIsumJvFz6wu0jgEDZQIUgq931rm
Rm1u9dOh6i343DHN9fELP2XWljkuyiR21PFeUajttHtVf7390a6DFhaJeWPEKwMVBPmmzanb14k6
NufxyWEnGrSWv2RB8h3Ka7cNXb+bLg2Jb/ppLa5O68IBBv/MPIzCh0q7H+yd9aJ2G8d+1c7HeRcV
bqzo0s5cGiYtuIo9YxZO0zetePZ6DjXQkwvy29trWvX4T7bE9/u0pixh1G1T2GJgBDKiWcuClEab
xZDrmIGt+2RG/IxPZgreKWbiTgB0OUFq+xiXBuYpjcYwZdGk726vaWv/pNecm7pdVc1ac7bzdzcr
UJj8QlD/U+xNcputZUlX88zLqm6JDigXbzDBVd8XztT5uj75OhDOQ71LZi2ejXRjGmhrgeJnfdrN
foRGFrGxwG4x70liHpxiCK3xgBqF7xgbWM31NSLoOpAyxWCV9Ol6bUqBmbZgbHpP8j+Wznyr8uGM
WpUHzuOkjRsuub66/xiUPl+9AFMyU2yqZv0qEr93adAfEzO2v9x2k/XoCEbV/1uZ9PXsAalVBq46
qLuf+VdLcV9mFo3F29wN+2U8eMjbvZIf8U7HWNSGj36Mnlxe7eJE/Me49A1t4hENb/D2DLh67edt
X/qKVaKS3wFq6af2/N3RZjQrhAxoVJQe+CsNmn9LbLsI7aqoTy5TwOqpgL17Y1vE1XP1y2yQLeKV
hCqCKX3wKvUGJRmBsKse8jsaKI6vvJaP/Fmv/OXxv7El5rSFjBRACFKos4yq9/IZ10Pm7nPzuwGR
1WQK7Od+DJj6Q3eR42zpqq48wbHz2HjMxYIoBm+my9PjEdwivYVYxHazakWJ932gz7q7t40vyvia
Ln8nunFDiVXIOwpmNwCqUTrEyJh0Dbea1idDhSC7tPVj5nn3TJuj2zu5dkrR/wKeQ9Scr/giRpWA
s7B24cvOgSEMjNVdxsdgVB+rhPgZe6PmRq1Z3kcx4AnEO+50dFkwDCLvIxDxnVIbqvKgdtB2zXaz
Zfl9+YZJiwH6MGYSop1pYmTo9kKl6ACrQv7HAMMICkqIRlJ06Dyq5FZrpDGgYf6w/PEYmhP8l6N9
x5Nlw5aUWQhbwKfjH6ha6XjsSpcjLYYC5AhLFo/13ynXXlx+r5Y8rHvm47kWjubh9to+cO+fHOXD
IMBFoMkApR2SJmlxvMv6bml4HpuT4lf9Tx6UakyBPsxH8rAsZ2b9Hhvic/6ldyy/wihgrrA7zsBh
PPhV+30w7p22wn8gQdoNQN9uPPxXNh9SkyD2BY04ehpyaFjmxU68fMxjNzlj7GWn59YOMiRt8h0z
AxtxSH4Ris2ABgr86oOs9AqhNFj9OCatkcf18FzUP5LxdZnPszX4id1HI3RhrT9UwSCxv5CgqX/X
XaxT3zS/Da3hM2tRfUOrfFYaPk2tDceQDvTHT4MyEW4OoGpQ1pQcQ2V9Mc+VUcRaXlZhDw4hn0zJ
1vNPrp8LM3BxDcTCwNVCclW6oJY5WRJi0jK2QGMBAqaQqOWR4Npttc5PlUfW0CPkT0LnWzJh3KoI
9az0baMJK4zvOeSbWlWBYofJ3EZzsWOgNDLI5OMyD6t861xKAejjt2IsDOEHzD9oYEgxTtPyxMlm
tYx5FvT1s9l0OwpNktH+xfXxkFTQAzzePi0rziiGEYE5wSMKZ0aK41mta2Rx3DLuvFPWvWj8EZNu
rD9PdAv4J2cKYnHoX6GcB1prLE5uF2ZpBYJeNanjDKUlQAD8vASFDVY66pYPBt84KV24YRKW81ct
qe/ptDU0cL1Y7C04eoB3BZM/QF6XlxbPS6cdE2o9KIoX5PMcQeWWzCD/0sne/edTjovKBVIELUS0
KeRPidwDAr9urjxYtcV2eaVk/jxZ+jlptCLMzN6MTW5svfGvFyiMYp4ebXtQnXmyr5NsgZxPqTzk
LfiIZ1AtukHtpVq0EAi9qHPfBwz9jq+3feg6wgM7DCULFBVwnK9OmNbYg9bqk/KwdG63BHWbW3Yg
5okxYgLuIGSfc+JpfpurvRqpilrpG2+9FdeC0DFYZFDSFOhAWYgaVKCVqeGR/LAkadb4E8TrIlUb
snOtV2OA2Vd0wEhVhxCnB5a6Kr9Wld0dCubpewsM/RuBTQSuywsI9C8Y4sCEEeBwKLZcutmY5XWN
niuJM3XSolrRpwA2K78ApmVj5SumUIIHcAJvd+CEZFGDeoSOcpd5ZdxPhhGWLgWTVqdzn054I97+
ynLnB+dXoMTQqgbcVQRV4XyfHkyNMo9Gzosqbl0wuxAjBMWmn2RdMNzZyFUQN/TpFef4jCAyzGHd
IYki1b7tdw50fbpu2s0V/dXXNNgaZ5EhJOKnwfVEAAOACBP40o5rxkAw5VxVsZp40Tjiqtf2w1xh
MOhJL9/A7Rc41s4AByTbg+2YVFva8defAZmwIBlDcLMRX+S4jYIz0xunihP1ZNYmzhwJK2d/+wNc
HW5MOIDEUCAtUQty5ZH/1OQ4A45SI68xT5kJEbH+yZuKgFsxZF62nlYiFl44sWRNWpJlQj8snUFx
vLjD0aUjRMCP7RS+Fvc5AbbZeoAS68a5kZ9zyIewQgteBkpdfER5BBDpWD94U9egTV1Dq1AbmqjQ
6yc+tD87E+rDuKzyu2LI+Y7yag6NuS9OjuOwKFG9BvROhfITKi3Jxs9a23dMWaIrhAaUhghz6ffp
YMxsHuYmRkMaXpQ72XFhg+OPZfGWjYRGiwkc0e1vfR3RsBWArou2EJ50kOi9NNq5hd2Pvd3E9eiw
wOpN/ZiaTuvTsUp3fdenBzdNcXspihLaZQUwdq38aDSHHkfK3PeNXyNeq7IzAJoqND6QT6vyjI3q
jqPTt3oTW8/Owbgr2hBEloM/vRvBVPr5sWE+22n1RsSRu0Uf/oC8BLRSkNwBEEiKOK06lYZDzSae
luZAQYSUPnVzG/YgPvW0HAy1J+7tSBbSLQa01U8u3keCz8oBdf3l7uM1DaTukraxytlrz+cigkZ6
EejWYu6LWgWFwrjUv25v8lUMwRdHsRwnHAQiuMOlGGYpwCEoy9LE4B4wd4pRKEHWcgWVc6eIbpu6
yryFKYiZAL6C3A+PkMvl2cvcI9fS2thJ3gz91fZeb//9q4RA+vtS7NCUzLLrwmxj9HmSrwULNMfv
QPZN9nCU26auMmY8KrFnaA/jlQnNMelLkaVbioQ4bVy+t8f2sSx9N0Qzmr9k5v/Tkvh+n66/Ueus
jHhGG1te7LjHZghZGUz9l/lZwew924i/Kx54sS5xIj9Zy/XFHolYl0merTzSrKfsZ1q9LFsJxMqn
wlAW5LXFjS7+/9IOLZaitNwZn8oO5wGysO8UGZOaPutgsCwnGt7+XCued2FOOtGup8xIAmEOBCxG
8cK1x9t/f80dAMvGhBFgtWK86HI5nuK6dY65ipiAFkTpX+z5VCbvCT1q6NdYS4B5iw23uM494IF4
zuOFCQAGYKySybJJB5aWcPYeUKT2PkfvJPenc+7bf5KXeoaa5LFA0bzfsLu2kxaSAIFFFzLOklnd
nhW1d+Agbn2XKWlkGuy/+FafLYhf8MkF+wxTPrULCwNbwDBQpo1fzjnfsLLmgLjqMRoIXgFkb1Ks
QLakEseAFQtqsC/EPBq9T8pDMe853zhTwpelW0wwIkJkDA0hXGf65YLsgsxemTcUgt7onNxr5Emv
gKd3Nu7utS/z2Yz0ZYZE75q+F2bgCKw+ZfrhtpOvGQBo3BbSunhLyyoKE7PnFg8eGrtuH2gVmEY3
c32xFdJW4QRBM1AM9QCVL4UFgsFgC3WqLnb4yXEBGvDt4xiWSPENZweguYbRtjmYoung9a95ZqJ/
Dqr9MQB2xtJ2Y+BVW7zBKx/v4hfJkaMuaNVPThdPCjuopSp80Qd506ButU5WLmJk8SLXhvAWJgkl
v0+VBome5vTxtCvcV4Jpun/sTYq85sKCdJUUFYRDixYWjHEO1OEdYjI58lmtAM/q+HTbWVZXgxIb
pisAlEZz99LpJ9UmtK1aFnODKVCYtDK8GwpyIIW5pau1ZgpOCSQaZBIxvCKlFaM9IHPMehYvoxaY
+r1WoPAw72+vZ8UPMIolMnHAIMW41OV6YHd2F4exGHpsYVmxfVaWP51mPtGx3QCfryXhYHMFhQV6
HIJ7WYpNxdgjxOqcxRnLoNm+nx04v/lsOM9OCfkNs9iVmh0kinnoFXufkWT3r2vVAGIGC5MgucS8
pbShZmWVdW3RPsYPCdzkL9FfEiWcjC2t+OsPh3czhucBz0ENB5XSyz3lHCOBxLL7WFNIUNSND02y
vYJh5tvLuQ714EXDglD9E7j6a8xLaun1sLC4Ngt/1F6a4mgvwWx4fjPXAd2SF1gxhwqYmAIGUwag
X9ITamKGAb4ngyGhtr8qfJcW0QA6AP7SBQtVt9DP1wkb5FX/Y03GotApmZas0FhM39On3nxwst3r
gObn7S287hfB7z+bkVxSY3PTpWAki+3694yG9ezcdfSH5txj7DzPkWokps+KP7etXp85GEVBC5c0
6msYvrz0j7HpJ0+pTBabeyN0vvDz1pzMddp2aUA61FCv93hZwIC+nwM70Hw7NICa3QIvr/j5xTok
j0igUlB1KczkaROYw52oRSVbrdEVRzAxdICXsuiPQnDzcrM0UrXt3CQsJi242cCHPKIAClWykT4l
TrsR3Ve+DECGeB0jwjso/0jG2IA6r5uPPJ6L+s/C86BIe6BdNAAZtt7EK4kuAI2YVwNNIx6qVxMP
DAjZ0Ux1HmfH9KE9Dr/VU/eS7tmpPLP35PuwEejXXP3CnhSV1CpRpkLVeMx27IjM48U8tpERWUcI
GN727xW/uLAkdvlTpquNatEyQ4UlICZT+mvxyrcp3UI+rW4gBotQI0eBSyC3L81wyyYN0hgej8V9
UsSWkT53VqSAIqB7t8e2DVK0HD3tUCxV4BnNlzo93F6nTE2JxAOETEBsY34ChOjXXClqkistb3js
ucR3Gn9UDT9L7/Rml1iPyxIupA46x5+z0CKPDDW41jtvyVsIl7xMLS9/gxRMdChzzcs0cNwCKNWy
M8fAmsv6Q99RX3WWHwvG5W4ve+3zagZGnJAywHnlQatGCE7YNQ6JPh+y+W/dQvKi2d22seqtn42I
jPqTDw21Y2VuOfGYjHeDQ4JOCyZr8V31izHtSXrs7G/5822ba4cfr05MH6G7DjYnyZ8akNDYlQaT
GGUNDBqb9W6qvyXWVntl1Q4EHEFMhGrk1azqYntZRWyDx3kBmfQZ07KZ8qsqvs3mJkhYvI2unOOT
KSn35otDxqw3edzukBawkLkY8Ns1zQ60UQDp5GBVZOH0o986GOLrXNsFbS/kKIQyiXStLkOhLWqL
JXqgOszLe4YhG9pAtD4HHQ5xohHKsAy/QRugFD1Or2rdbyBBrh91OBaYRP2/XyD5j9JPnY0hZPjP
0D0WOnu1sq3vuHoOPpmQHqa8cL2xNhHAU72Jei0DVw14ijfW8ZGA39pK6RNWnM6QJIcV45C/9dRv
//zKND+PdDsAw7cQz7kbDgTlY1RRv6Ml3x/avw0mHAObYdIaSDV/mYLi7yYOZWuDpevESLK8STlc
a9brcNAiZ9za3/UALzhTIQ0nQF+SCW1ZPKcxYKKAgk7pexhvDLvjb33acQy1/yyP+pf/IgJ8MihF
gNzgWp3bYk0ncpx2ajBuqdBed/3ElfHJhBSu+ZirU4H0DFeG+ULofZ763A3yDANvJ5TujxYBQ3ge
AGx4rIvkoXQtDB9AhGnqjypAxK05+CakaiwDYWPcCOwraePFb5OyH0KRz40ulk+jllGUJ57sJ618
7aF1NdmPc6cfb2/3yoNQaNWI/hvISiHQKvl2Bja73lDSIeYMYm8Axnj5fZILhJZ+v0xfahTuF9QA
K7Xfd5Z6mLLWCG//hLVYjPwBA4kGRNquCDVs0qqzrS9jrIwd5lr3vQ415+63uSV7vhYrAM3BZDwE
LtHRlFZa9xhcKD1tRJaCMgtK678WOvu317KWCYB1BFJQEAGAGpAUdI2yxCdyiimmC40K9QzWjok9
TlMStlNkbWzcmq+AIMTA8A9kdTFufXk/Vx5XEt2uplgph2DMir0F8SlEdMrqu6FwfIzQ7dV5w+ja
W+CzUSnidgra8KDZm/Ba+5uVOwfDTdZ3uzni4XZ7Kz/6HFLURVIJzkCBJoR+h/S9xoF6TWPDktNg
2CIHtbnbHbjKXlodM13lL7P+UTOf5n2c982uMIHU1H60+c9GGd7s3N0vs+LbXR1NGglaI9nR8Y/H
nxmtAJ6rtjL7FSfGLCuKAUDi4DEhz05rVpaV6JZPcaUeeBPa3y0P9BaRBzWXivxiUfU793bZ39qN
pgST9/4WS7/YDHmzPtuX4jSw7VMP0Bl8odCP1FGeAarfyiiE817ZwBghpio0NKjk5Mzpco1YlE7x
gksgSfiba0D6GEpHTZwtrt8bwNvx99SrImextjZYOLNs3EInHWUysFmhGnfp7IRb3DSScY4J98ZA
d+cDpih731KM5EXJh1+qMT+MKVP2OdVplKldWHKnCKdFGzf2YeWMYzAHrw2wKQgaB+mGGhS8elhV
4JeY6g/a/FU9/gh2sWBUAo+/qd7WYONK3ALaEV16dC5Q9pFf372bYFoGrLtoPYK5PZ0O0D+EZFAw
QZNoyaIKKBVA++b2Z2V+66gXdz95mpxIQTdGduSJbfHUwg/BUC5aQ+CSsKR70617l6T9Msesjovp
YeGYczPunGHvOtHMdoPj7dtxvoM+2nHEkLSa71Qbipt/ayv99zImforAjaCHDqJome11cHUn5eo8
x31zx1vkVm3oDf4C4OWDPkTQQ3O/O1v09mtXJRrWmFgCKAYtdBn2myjLPJYQ3Ihbp40mc/IzfqDU
V/mCVgHAlS4KjBiuS8HgYaj7xPG2CnIrX0CwWgoQBUINGiXSIbBzMHs7lrHEtPjW8PHc/8QW3WG4
jgYU4G7BEKuoATQkQUbbKYeUQ6kj/TPU9Z+s/HU7PF8HHB0sDmBaRRlXMF9Ip8A1Zr5wXV1iPgFO
a9Pl6Jn5VkfwOqpeGpE8TgN7XOZYyxKD9QJaSFWLDlc0JuHtpaxZAVYdQ2gY+8alLV1p2TBaRsc6
NbZAby/mdEnlv5Ph5baVtQ1zLcC5QLmMxFIG7brF6IyWQtXYnue7UXdyyG1uKW6tPNlBX4NbE+9N
sLWDKeQySiodIJQVY2qc8VMyHWztlCv3rHggSY9OrhEaXhpkZrdxHNeWBmYZdKgBpBP18Eurelvo
uZPAamp3sz8ucxmBjmurg7f2mcAmDW5XkPKBxkZaW1Y6FkFkUuMGf78rkz3ge8+qZ/9sIUr079/q
sylpQYtXE5URS401c4mG+b5saPD/syC29FNtxU2y1KDUhAV1BrSQNr5nkI3c/vriQA3lAyiPzhV8
Tuq1ZEWuOxC5UQUmpkyynUrvG23ZWMgKoklYQaMFjGNg75GzgrwZKt46OD314GeBhzcR942THtYn
dl+/bbE0XLsaRnNMlDTATQrEj4zzcbJ+0LAoPU7NOWTdngxuePvLXO8a/jTyDFQ0gbYADPXyy3i9
ovRFT4wYrChRQbpodJewAj7rtplrb0YmhQeXaHjjBpMbEFOHEm3DFjOeWwi6q0e25D6UKCDkvPGB
VgwhFmCWDZSZ2DPZkKNU+jCWmhnXjO4KO39sE/fd6DFLwqpvt9e08nHwiMNMOqgLMagid0vxfqur
pS6dGDeln6lvLQLpbQsr3iYmek3QY4NVEoBw8fU+nRsGOY16YY0bO8DpgS2Fzk99oiFqj57fF7zG
EIjy08pHIC5A9VuhUXH7B1zvJtApiEAYdxEBQu7A5aANnBYz9+Ksv+dcDWh3b3co4eUbWPsNO3Lv
bZqHtM+GzIsVDKom0J8egPXVoZFHft1e0HU2Kxb0QUYGN8Tk4eWGTrOqd/NQenHr3c/6CYUCP9Gs
L7z+qaXaEcyQX27b+0A4XibycA/xAMeQBmbEHOkLNrZVl5j6VWIrY6Zf6odeO6nN+Ni5qs+rIWgy
kEF5oZnce8vTQjK/V/60o4FEpocILcqXG3OsK2nd5Q8Sn+KTS3ku0x2iukqsP1HiK98t5h8TFqQv
9Wm47+6V3e0NWNlwoLkgqIYuPKhe5A030kQwpOvZo9Mo4aL8LLlx6BQa5cmMcS5A8Dah3Fe+BEOG
cFYYA6ZeZqJ0rTGF3i21MSkGjoyKhUqKkvPgKO/juEU3vG5LxDQ8jeBQ+uVmso53VeaO9gN3rfmU
9/2r23MCqGTn7ArLIBubKRLAC2fC0gBpRZ8fMRuzGpIzda2BHm5nOQ/qELbcfWjtPZQen00bdBhD
uWXtquCCoAbmSNEDRckFMNrLxaVta7JeG9wH7ny3nW8DTe+szmcO9Wtoj2CKIzA39cGuVwibyK1w
QtFfw3e8tEm6pEE5pnQfumGxw4ayR+SW+25IUHgmsxVYHobMbnvo9REV68ShEANm6C3JcXyEiELL
S+Y+0K6uoebCDo0DLYUmVbUDsB13BuSTzlmpsH3Z1D8alBwgP2i1vpUt9v9w9mVNbuNKs78IEdyX
Vy6SWlJ3U253e3lheOwxSQDcwJ2//kv2xNxpQQzx+sSceTjjCJcIFAqFqsysl9Ktv0N6IQIaKX6O
rZkHNSTUwvs/cdnX631Hqw932bLvmDMiQ2bsgbgZBMydJ0paD2roup90+Zcqz1/u27mtf0P1BmBI
pAQAC6BKKeVQOVF7I+GJ+2Q94nvf5naPAdJ9FZjtKygxXvai/54eUFM02q2Kx81luujtgEqJBy5E
4aCoeL3xjXCNtO8q94lQDr0bAeIiWH/ORo54S1CAGTylkR7i3YDllNId000qUMsN98lWhPV9Sjrc
NWpquF9tbW7+qtscQXoaEvfrrDpw9C7OGBRWEGuq3TgN1Am6LLX5IZ3Lfp8LZ1A20pe1ZTAdPHs1
KNKjHLj8+Yfo7CSNknfzED+JOZnPiQ3IZqpNw35jn1fMQFpx4SUANIxGh7QMVml0rNHi+AlArOo0
I/l3PVVApHru4sqzZqvcM3tyQoMN5pOqAyqNsfKJ3w55FxKH2mHVaTx0czZsfP9NzAGwE7MsoHgO
iN4iinb9/U09VkyhLH/ONY1fjCxV90nM20ucqI2fZuA6ghkUe7VTT+BltWxjYW4O2rt5jLnAyLRF
OVBe/rTLMLYvBQ3Jzt2g6JUsZHOcoahZ/zEcEkJlkC9G3ojmL1StJFNTnXEKpFUauXMz/OI5Evw+
U8VhargC+kza/djY8+XsXgURGFwWd6ENLM9WKfVhVmF2HOOIIqv5aYyfB5UHI6hd2WulYbxCWu9i
4hODBvfN3tyQEF5HyIKTgY2BCCt5WpL2IquZk0WFboiDVmvJTsytETKrwfjjaXNe102+IdmTbuSh
hKPi2Y6vtE/18KkmnxhIICZqtH4OzY77H/f+1JfWFPsHriYSZLwF5CuyaduUN6hER4Ov7/qDG2Ii
WKAGYNYFPMBw7hDj6v0dZqA137SfedSpvln4wxYs+ubSRPax5DtIZ8HKdUzpm4lKm7YDQTrKTRTl
Clb4tHf92TD/qmP+F0sTZyMPWdlUpHSYB4XC8Lv3Xp9SrTMMUnecRzpGW84xFDWj16kZN1b3tryD
7/poRgoGat0YfUZyHqVpsgcrzC6Sk5pkGE8Rlknsc3S/Ox1C46rzp1FIMixlIdBI5aPNCIswQjkw
xxPlz/X4pKgRelBewZ8sWoX3PWltCz9+6vLnH+L+QFhr4HDySExPxBVBe0AVmVQ7kW717Fb2DhXt
ZQowINCLoNq1JZtUtNcyLY8M6D3OfbbPszc9H54WEfX737Syf7hkFOhjYNQDcixZpMIR1G0halpG
U2n7eWv6WMds9N10R3N6UKHdBjaRSUGK2zC8OPz1sQSKGTgt9CxAdkP4uf7GQZSZNthzGdlN+70e
fUzIa1C2d3daGrb5g8prTyh7NeMHixgbX327vte2pZ10eTuOs6LC9viS2qnHi0PeJf70ZeMbb8P5
YgdiUihHoWMoT58taNk6lNVlRNSoMXW/bJL9GJ+pe0LFGDVRKCVEJvl53+r7Q/x2Zf+zutzfH/x0
mrLRLsqyjHoEOPYqXsy/2IU+9ycjcLzMh+y7n5/LnXICdfd5OldPNOT7OVI+aZ+mfbszH7aO6m28
v1qGdx/88IPypXTQdk0ZqS0JCHNxXA0/Fw+qUnjtLDASoPt2fw1uUhRQrT4svJw7iXSkiYIRpFHf
XBIFYX5+LJpdnQXZ8JQAJtptDSO9SUqQpQGLgkO0FOwhA3K95i2ko3tkLGUkFMvvVRIkjnbIi41+
15oVXB74BzcoKoH6tRW3qR23Lucq0qH9jMLA9038zm01a0k34a+YSYByFiCM1ybiZMTIeDetIxI3
iY8mRB8MrjJ7ut7oYVvjvzUjUzBkhJc+18f8C/g+ud8kdvVwfwtXzig6mhCxANf7/VF1/UOKKc6Q
tZiQ4zYGvNeSXVEfwSXBwN8twYqVVUV1AP1jE0kH3tLS3pUVGrUoy1VR2U1eoYyRAA6Ngjhy/4OW
lZOOJd5OQArjPkbJQ+aIuEbOzLnP68gpeL+rU0XxzW6ud/etrHg+CKdoykJbCTVB2UqTzjUT2VRH
aFvvzHg4QqriQk8km76pxPkx8XlfJxun7bZehSTjo9HlR3044OmQTF3pNHU0kfKB0bdaoComjjnp
vUKMng3NSKN/GCu/IOQ1EVsjNNY2ECRbuCx6CsC4S8ei1+wxzXu1juLW3HVj6/d9F7ak3Lg1Vs0s
NRaUxtG0km+seEZNy62MOkoJGro1cHakdXZTZf26v4Ur4RLI5f/sSLeTk2bmALxDHZn2g1YLkOE/
q4XwunPJn8HL34B3LX+b7JaQKwXqdAG43ggkJ12Xs9QUIhqbor0YJbXeupK5PrqGzbkvtSqkKo03
kre1MAPQBB4cC1PwVj7K5ii11kYuIpOmB6XF4a49U/2J2irTP0GdC+8ryPnuCc82LK8sLia3oa0K
gBI6nzJiQAVEwamgihTNZqmFhfO5r50yGAt2MUFozVrH9l2CTuj9Lb09+0tzAIOt8Lko1ctjJhlA
CDknTRNNtgBiQuXpWwN5vMt9KyvJHKomeBeDSgWwFzAB1+ewqHOFZLmBj8sndmjSyTqatZsFOjET
SPEozaeyHsY3irE4QW11ZMfw/j1s/IjltXjtUPgRqA8ZeHAtvSQpGFjMaRlX3SbSRa15mOyFmptw
f6ijkTzME5CNdr/oh8QmpjLzrgx5IqDEW9M/JnAuJSRUJ/GaRm8GkK3rxSibVlmKJk3UoRIRAjzS
Hmaa1/v7n7u2sx+tSG/n3hFoWmUoLkLvbgjxZoHo2tS04X0rt4d0+RZcvA4qiBBqkKzEYHM3WY41
Vbv6pLcxhZST9ZNq6T5JEtNPrW4D4nMb62AQghgwCbw0zsv14ml1luvEhUFTmdy9mqo/NTUuQVkX
W/L6y98kuQuUw/AG0ABcWtAI15ZQ4bRBYRRt1Ihf/fimdz/q/FXEGzF1ZQGvrCyvkQ83VIHK76jX
ZRuhdIdJYpqieWmNCZL6kGteYTDQQgp7S7BG9g2kI2gKo7WE+3iZKyJ92iTA+HM7U0TAzQx+VdUC
BfLU2IhoN7FUNiN9m9ZWxTzWDgDt0EVG8Tws8oAPf8c9tDSai53+PU3NA5gu5R/6iGxXunbnoRo5
SsUicq23ge7b6XWkb/f9Xs5m3k0sa4hMFK0GOaAlBjrDvEmayGbftSb3BOCkfaGHoLN4M+QFMTPB
mwFmv2/1fQzBR59czCJyAKyyaByg5H3tLfWci6qKJ4RrY0efs1ftm/U5e+yP8bn4DVXgY4mKkeHZ
EHvlyZFuTRmVfVUDBwRhCx1yFIuWts619amwujiO0VbJuGf+LIb0gTpWUKtmYBludP9Tb5DnsjEp
Wlc81dI8UdvI5SiB7hQoBdReU0ygnfUGCAQzYdNxHBGdDkYx2lZItKJJ/bYTJfFM24yzfay6/cJe
rzR+iOvGdnzOMrDjrIxnNKj6RpkPGlRk8ZyorIb79dzPv+9/hhxE8BUAgGKngGpEV0RWzcK7MrFa
PveRPvV0T9D+2bMpPYGERA8xBhJs3XErW7QcbFy1KOYBwSAduawqBz3nfIjADNQes7wlr82U2w9W
NqRhTPoG4aWaUVhUmh4jAioSVJVOPGLR3sfzTvNLjK2lVYVaIyHaA4UxpF75JuNGLkBgXRZBRgss
e2RZCOXXrpSQCZNL0KuIaBe7nqWVJ9MVzTc+q+LMdapj2odhhLVVZg+gzKhH4bB5A4l1e4QX9NfS
Xgf8C7esFASLodCrstSGKBuM4YiyzxOBlMJXQ1RtmJGxfO6y+NVO9Ce16vuNg/zeirw+yEsLCZEf
1XS8amXwO9cmjj66PkY00epnweNxh7FHE9pH6ewjR1EwzwWUwE4l/dmd8/LJyvv0AJh3FeZJNfyg
nBZPrNU1nw4E8pzcHFDAUIpAHxvbw2SBPORpjThbCfuo4ehAtalnT5A/hCqwa8QeHkQQmS1j07eU
6ZOVze6uV/rkQHrrRZR174PwGRLkh5DBbXXPLIpy49m5cj0sIzsRTnC3IseXAXhFwjDKRclGyPn+
1ZVakEyk8NM3p2QHh2nRGAONpe2QCL7gF94/livH5Mq0dEOgSZwawLwPUaGZTyaLX4Slfh1d9tT0
R0ZQcr9v7ib/XdwdrfeF946OuCGnfE0F7bsR+sKRSqnvlEZAIeoLhKzPNd0rMf9Nb8sHgvlRWmLs
NmzfXvbXtiU/N4q+s4VdjFFvT6rX1CDmzFrQ831HfuSx7WtuHEwF9DuMhu0xMcpWHB+QaZ1vQR/X
Fv39dQM1WjBL5NTNpcrcY2gR9pt2HlioCvKAHpy+qfkNxMVG8rH21bii8GNRAVimjV8HGHtyG73p
ZxwwStB7jDFGxxSu+HM/gszjUqPR8X4CV+baiqOnuetQZ4ys3Lz06c6aDRAEfxkupF9eN/ZxZfnQ
hMPYdJRo0BKThY1LO2nRRLKmKGvrQ5ZirIHzVk8PBog5GBfoqe58NBv3ubDR60TfGd86ualX2ofG
/lkA+A29+/39nyTn4ojdeKii6IAmFgpz8hpPo4jNqsas2CQ28DrtxgaquYAfZxMu4vumbrdzwUuC
T4GPx+Utv45dQRO9mPM5YrE5eBmS/zAu9SK4b2Ul6cBVhHAE7RsA5VEEuN7PsjcLkmRCjVjStyHn
WftQKUbpVY4x7IeJaJcJjXuIQifJLql1OwAn3g6grusEZj/3e5XH9pnm7rBzYqGe8xyKcbYy2H4q
uiKGpmGnX1wI+W4kvCt5IQolCC2YtAzUEtzk+nf3FZ+c3qF6NCV5gIqFEaZB5/42Os+qdibk1yaf
em3uQQYjCyCwWHydl3MnvGqrmLgS6q5/yrKTHx406IvbxMzxU6yj5Re7NIjED+plu605Mze1PXgf
msMG6s1on6LrL51w3R3YoOqFHuH68/KwPqoB3f3Uj/Gp8NnLfcdY8XTYwosPoRRStzKdYe5KJbFU
2GqR3xfVm2qHwv1TPNj7B6HZBXgW3A/goOuVg0RqnzYYuRsJ9gr9vh2dmpAPUJ5Pt7LExR2usw8s
HdI5TIHAZQRk4bWlTNdrp7VKPeLfLILxdfV+ovtC7FBTI0cMOBwOpurlW2LTK2cYdVANhCRgwpZy
6LVVOmRw0mw2I2Fax6meDN80mRv+8U4hDkOuBzcttIjkOQG6NmTGyIQTtWovApu1mMwnxHluM7pR
n1zxCfgdihEAC0OKSMbYG1rPtTHRnIiaJAtMTLcKjM7IA7eErM39j1pZOTBOFQD2IfUGOpnk6ore
tHlKbScitWF5KDg7O5Cb6J+HczxQEMshQQkEnWzFJo3eViNxorzRxUOPLDTDLdLRLy3Dc/3+F90s
HvJeqIvBFJxhoUJc+4JNkopXGXejRlPKC4uTUt8RzRkRqkDO25QSvTUHsAx6ujrkixenkHKgDPQ3
p7JtglwfA0nqynPj77Y+eLG5H7rc09kcTfXOAE/bErWXiHiP/4RBuGhLJhto5Zu9hP/j3OG+BCMI
KGJpL9XBNbOm58llKiF7MTfiN5uTrSEDK0agOg5RYrwAwTeQy3JOTQlgf056eQ43YsfW36xdb5xC
XBXXPv5mZBz+1jV281peYDAffrZ0jdltV+bgNaaXKfuCSPJgGs/kK4N+NmaZuHze6caDyT5X6VOR
TL4mHhNNOY2WLxx3I2le+yGgGsBd8DIB+lhyT0XNm4YiGF9agx7SjINEIzBFs9IxPIplWyz7FWuo
w+F/eAiiHS+TqkisEg5lBnqp+9nDwQSosA+UFLLtG8Fx1ZAD1u2Cy10watebh5hbsU7E9OI45DQv
83ny+S/qMN9ONtUQliW6umN0B8yQBRKnA0WBl+61LTPnhgOSLb1kNI3G6ls+75X+peP7fvzLRKKo
WB5Vn7UUVI4ZNTOgRdEi8ER5KOjfFuHR/XhzA05FtEEBBnuJWxzNcHk2YpF3GAWk9OwyIfnbZw0t
dM91h8qrhvToUrf4NI42GJEuqtZULcE9Nln6MPTmcMJSYqKX2WwSoW+uYVwbmA2ESg1qAQtZ63qJ
QHpMJ3Qf2CUe+OcSwrLM6cJJ6T3tcyl0Xy/3BdrKyB57R0mhtT57fOuZJHkEmrEGdEsxKhtAQrTZ
ZHXrWXOLph9tejboS6sEuv6dZsc/1PeSjOCEX38numxWWgH5eXaTH0Q86tPkaVZIx7/VZDhA6hj8
k00UjxSn/rGJPoGGfg8CrfxgoHGRikEH9roDWtGMiC4CF+QTnAwowVMPIRqcVAFyqlmCfZe2fo6x
6xV4u8cKw6LuO9/qItsYBgD1cER+OXuMCVVZ2+C3ZDnehXP2WObUH8GbwH5vVBpWP/uDKenUVdPQ
sY659EwVzHVVhNeo6kaaIB3sf1YWU61A6FFxjlzpBpjgtYM1puysN49a6mCSVu7VSHlQU0Ud8e3+
0q0aA3AdI1FQ7dbeIdkfXhOu0/WkrWBMNOnbaB1bQ+xI0u0Je3Aq6DfctyalCf98GsLDIjGJto+s
EoEqbt8yF9ZIDrU25oviyIGXv29kdYsWERF0XZeBnFIuIgbMKUO2yM4ozn4HgG2KgBdON4pray6H
z8HEeKB1kcxJfpCmWY1JaBU7K8Dg0/wRbSBo7izTMYpuw9TaooEPDNE7TB0xQG28Pt2NO8cVpYKd
jaMa+8X38sv99VpzgY9/v/QmH8y8InSo2dlWA2XW9wUk3zE8+VgpZThwurtvbf1rcD9CXBTwVLnr
59YcNYAOsWrEBZVjvqdOXYwQ2STnLTHvw/X47moLpudfO9IpKpQpIWAa0jPnZ1Y2oAC2vt18qaFQ
rcb5TsX0lLH6u2FbgXHVMdCLByRlIR7JBCdoUkINNkUsKvpjM6BUVH9J81983oJur3k5RDf/tSOn
GqInZWsmCERF/iyy5ybdiKmr+7TIC2CI2dLPlxzcYYkdNxll51p9rJgIXX5MXRLcd4ZV1/tgRHLt
Pi1Zho4zw5heqKj8Sl3+ogJ77nXkOLTKRj9C2/okydHjvBiGblpi3bQrSIHJsg0UEnwItTR7q9TO
0+w8c+XF4rOfDBcwAv0G1dzKDedUC7Lkey4uefeALper+g3/pJRep9itN9bmp/vLInVO/vHdhfME
fQtclI60LFmhYnyYgbUvIFhIvmsWCc32Fxkw5ZA8NPprwv7stXhjUFoZZ2iMzOoYopkAPNWtAtoy
r5g22I2ru/3hs6T6hJ069pgpsNJ2fxdJge7HQXE/mzTg1bDhWKunA2o9KJWhlgtN/OuYqacTOkxI
xs+9Hf902aFvxp/392jVmT5YWH7Bh4uTxqPaOnXDzkNVhpXIaaBD8YK2mCZw39BqQEGNHXAWAJc0
GUGU5o2TNVrLzi5G19PMZ+ilxZ1PN06HTLT7xwc+2JEOvFJmQ2ISXDM5P4794Bf9acxOzlDvK9GH
0A4CWyHVXruu8KfxhMz+0abJpa2aQzGN3lg2Gwu86i0ffo90CESNiSWthQUeAxvN3MG0X0rSeHXd
7ZMWYKL7q7y6nZCCVtAthIy3nHSxXoCs3Zc4ci73qho98Nkbqo0DsByjmzsJ6nXolgArjLvp2mfQ
D3WHeZzZ2bSHr3VqXPSs2ZX0bJVBV6MeiRLXRi4kF3HfdxVFClRWgehZ9FquTc5skevqYTJxdKgC
Hfr8GNdfid35Zn2yyjIwjM4HeqTofMv+dn9N1zwXaRgY8iCjQPxF+txyAMEXD2/YJhGZ+we3xCBl
3vmFsgVaum/p5gFkGaQhQsHuqXN9xIyinSMuqANFeLls+MmWJSm5dCbaYvQaLIFKcNJdCC8l7SPJ
O1/BW3xj89Z88r/1gwLE9d65jOVZSjg7Z3jAD+Q7iq5j8eN/2CNUWTHUDoXPWxuqnZZ5jlPWDnvD
SE9J8y4wwuctvom2dp7BgPp/lvTrr8EgVpIoWo/zPIGbnI2QJbdDtEaJyAO1sX4lw/TIR7F38zya
wOLN7eJi8xLNzDmEeuih+QHy9iuj/S6BQren2ns2fEuH+QB0o+txY3xISTt7Kso7LcRGN/Z9/SAt
wBwArAE5kdWFMTGL512Gn18M8yvY4xhRuRfTT9VJfcf0G8JOnWk8mblzSpPWA2JlIz6vOp4N6VR7
SchAnblePqgKVwOIijhMecz2KoBBD32Z62/6rNZPglRbnKdV57MxoQGvQlTFZdF61bJGirYvnA8c
usBQOmvXFnmLoFhv4TXlltY/QWoZa4BCCV5tcqW/tyYd85hgq4yjHiPrZ9spARGtXoBvOSrO9Ook
IrTifodRzBt1q7VEYWkv/Gta8so2bcdqqlV2BnC19G2zt/2x17ZEy1cX04FM3UKbBTRf2jwN0vXI
9UwE/gpjj8n3rn1U9K0nz5qHoGIA2NoysxsXzLWHzLGCfKSMkd4W7cNsFw8pEwfWQXcL6iUbvZm1
ZYP6AKZRoJ2xEA2vbZVMb2q7IHjIa+zFHh0fgyi3QB1ri/bRxvLnHzIsrSWFlQ7L92ASWzY+tnMB
hO3Glby6aEtqhfmOwN3JlGanzrXc5C6iUjvuePK9qjAXDBPwKDQr70fa1SX7YEnaHszG6TozdmBJ
/+2Aro/BJPcNrK7XBwOSk1W1EYNNivXKlD3KcaijQ7B2K4XZWi8pn+hSm8YgMOK+II86R5FIPE79
TlOK3f/wMRica6FbtuQvkh1zKMGSq/AxrriUOUQ7ptd5C2O6uiMfbEj5SZw4bOIpnLggr32T+QgG
G3u+ulqAC2BqK2hpUOu7duG+ablwcsbPNStD0WA8pn6pWRsm1tYrQdaeX2Io3jqAvKEKCsah/F6H
ImtSFxjzcDabbPC0FAkdIWwIVLN3Va/TEnbqk1jxUy4IBG3ar/oUP3acipPZM2AWFAKpTEA/hEOs
P3fMq58mOaZNxhGtdrzylV74w3hsueUNm3JzK+6/KItjTB2qfgri3/VaQzY478aO0LOiJkFSGgea
vAK2U+uJV8Zv0IKzxiOxIZecVH5mob5wooMC/YZ5Y8/XfsfCqAEFAuRapArXvyOz1V6xS1QZbEF2
LQldpqHT8PrHxwOMsv+MaNdGpiJxDNrDyITSVqZPIcYSe62tHO6bWfFfEA4hFoO2Ga5luU3H0zED
GiZHmKd20BXES0egIMtQz7dWbc0S2qlolACesYzkuf6gODcbYRFYwu8Ia5IGaVftVPtkooN0/5sW
b5MeYRDvwJQIaAIAoCFHlgRgl5a0eE+jIp4FWmsc7aIvAXduvqEYVgIxVyXhfZNrLvHRpBQG3MoC
v1pFNWIqwd+Ip08cSg4JVYP7ZlbXEJzJhVoNqJycRjGhJsWsTtitAbLVfb9IgvaHtHs2Tb7FPVj9
JKBMgNUBOhzVCWm/psGpE4r4bEyv7YGbn7d6WivBecGJYSICBKzxTpMMqEUPmd024WeeWoVXAILo
j67Yeh+vfMaVFSk0KbyqFWi8c+RMu7EbPYaw2Y5/yJdYYjOEe5CaaXg7QKNU+hazFrWqzpSfYxVl
xfkThNqctt7IZJcbUfLrKyPSp2g8zXInyXHXQIAunAf2ogzCDFKKIQ+ZUXLwIkH+wkDKjRfk6hKi
w7rQk6C9akgZNE27bu5dVNkVdcwCpW7Csh2GwO7+/AGE7/vPjhQhOHGTzOqxiEVFD27xltqD55aj
b/cbQW8lQMAQ5oEh9GGWiyWd1kHUxpwJwc8AiR7ivEWQMJ40jpF8RAWoGF3r+8d2dQEhV7qwE1Ep
kWlzutuJ1BYFP7e5tsPDOCDd74bbG+6xVt8DFWlBLwIRjoxdyqh4lc4ab/BZw5ggiKsJhozz0GbK
Y6oyb+rip8H5a6D216SN/XY+pla/Y5R77LOrhqSpXp1i68tXAtbVT5JWGkAUM0b9hJ9HEfZ4ErHi
sNxjffeHVNd/DuB/3y4rZ6ll70xT3/BzH7+OsXFQgXex7NIvxl3ebWqTL5fvzUmEFBwQu4uGk3zc
Uw3KM5xX/FxOkOnqck4f6kFN/R46HD7J8+LiVE73qdCTPsR8WBqAQPrDGIwFn1K4X/8H78JwHgv4
VSgHyKJJmGDDSzrDuzRT+0yUGheQrQQFSzYun/cEU/5qUOkXugcgo4A6XN8Izqy1s0uwxvHMBw/F
sA6BxwR92aguQot3Cm32sdHte0P3Y2VvsN85msDshfHLmG44+9qR+vBbZMVKfYbe3qjBsWiDVx1g
CelYhmV+ub+0a4HioxUp0zPRgcZkPeyzwr6Q0jMMr8cEN/PbVtdc1kV7d9+PhqRsrxxzEO3NGo1M
rxM+lGb/rhp/AsUW2MsXCLR0cfA73gjra2fzo00prBt6A5Sig3ChVHqYowuQ08YHQfP/Y+je2nkB
3GEBBSyAOjljbqnlJgQax+e+vthNgJ4pAhL0Z1X6ANmblLwQO2QqZJNe7u/fWt0JD4b/DEvrWukD
Lm0gFs9sjHekPw5dOIMuMu6s9r0hiEHIXl/zjZOy6pwfrEorW3WCJ6nTITxgcDEYY14cY7br1nto
1QrEBKBIAlo4yIzXxzFp8gn0DPgMn8sgAVPSHV7J1vTT1ROARjcwTlAFBADn2kjfCKh8M5z5Tv2e
6mLP8NJZxL2JN/ItTq1MZ3o/BZj9A2wnEFXgJku7BeYmZCWMIj9jJE3YahD2t8ZDMu9a68VVHuKh
D5M6NOvvdGtS89pSWgCML1r3sC3jxjPk74mdNfk5rjDWAa23wfH4lpG1pVws2AANLICS5c8/VLtM
oeZWY7v5WdjWr25QPjdVvxtz7XMF/NaYbaWkN+beSS7LRFL0o4DnllLSgtEUMgQJGnnVM1EwU7jp
PJc9JroBOu/WEOqbWAJj+C7cMNBBQ51NSt0cSAE6WTwMp1iz+1+1IjJfhWpY0EAtHboPzlB6f3qy
F4sOPgyAVxTL5VpolohiKB1YnCy3xo1UktyjUGJ+aInzZk0jVHyJe5wV0T91fYzhLbr95f5PWFtg
BDNIeC3n44YxMhTN1LUkHU95p6MA+x2TZj3u1nu3OkFCcaMcu7LAGFbkLtKgAP+Dt3HtPKI3WZUw
ezzZ45Pe05AZ5iMQMIessP4QQgzoG1BPULIALg2vzJvCHC+SlE02TLVfjePwSHzbz16TV/ZoRPSJ
HMVr+Vfz1xadcOX7YBQlWhRVUBK+uc/JPObCdsbTBIDfNJS+67BQI8zL0y1IypopOAwkVtFrx/Yt
f/7hHE4glQMk3U6nkfVAsh95i3GG6mPB3u77x7IlV+kS1hFTsME1B3p8wfld27Hz0lIn2k0njX5J
6q90q7B9e7nBAHYLNQ4UUQESlsKli15arjNnOpUi2/E49QzMEXNH69nhRZAWamjNX4irhIPl7O9/
2k28lCxLF1yalqY9WbAcX7SX7Kz/uv/Xr63cP9OUXZSLUCGQVk6jg96pcIYYauuem9VzMBBjS3h4
xQ+gfY1qIiqnKHDIeXM7qplgLZAOxOUoRFXf0kns6xRDCwXqYPe/6ObpbitgnqDIBrcDgloeW6Bp
czFDYAujOARRAru2jCAD52XXpW3/RvSOnvB/47Mm9M6/b3llq5YKO14pwOK5ABxdr2U629k05RBR
rDgmJqjt4uq1tfFyXzVioyWlAGKKEWFLqPxwpBSdlCrX0umkMMzqrU0fRjRtI19dNQLMPZ7ueN5C
tfzaSDGXZjPq2XQC5zxQ8czBZKYKlIL767US1VFgQwcPvGrEWbkqVYI+LLpamU7c+mmTnYkOG+dH
0FF9p9+CpCx+LEUInNrlyfauOiV3YNMK92lLs/mka2SXTuaXfs6Pk/6bKpqvab4qXjt3C3u85vXg
fwJphOiO5FdaRYH+/Cw0dzylzdGMH4XzqY9RZmEbR3jNDEI55kCg42ZiCPz1ZrkAMOEk2dgsoG1U
C3Mp+VQ9dZV9GngR3t+ylXCxdCgxigZ0qOX6urZVKoaAdvI8nyyDFw/oILQvZU3tT/etrH0RBr4Y
C4RCx55J6XYzcqukhjmdMsxXDSoojFwEZlM89wzXSKm22oYg4JojOrjr8S/aAGg2XH9VQkeh5+DY
n9DACEbyDPWBXz1mP9hs12X12/2PW7tLUJJfinsK0IggQV9bwzAL12ZGqpwwcyqgIkzVOSwYwFj6
G7TYeXqYwLrPt4Ykrqzpog8KdDqkABGfJKttRxuSU1jVujxsXB6S0Svqv/WtYWIrawmKJohIigJq
KPjJ1183zTbKYVan4EJRKy+eqPG9LDFgvrJSKPZyg2P8SrwlH7US85eGCgDQBqQO4ZiSUQsstQK6
5qdsvGAswS7mJ6aa4M2ZeICmXr6lXLK2mB/tSQ5T4TWPcSX6fDIzkHnnOGz3dOseW1vIjzaklGOa
uIMRAXDK3nyw+WVoh9DV9hZ/rNo/pMYv5xh4iqVTBIz3reh+AQZ7UU75dAIia08a4JPzPhSQZr/v
+SurhscYYuECoFuA0Ne71I6YXzkZ1XSaRhUk61hcRiWkXX9qq60u6ZqpZSgO5BsRq4AwujaVM6g3
FnkxnSAlwFr2Soxc8cxGCxwz2XgurNyV7/N3/jUlHazSnjRkUDDFzU8qUz3cK/G8ERBXfAHIPzT0
IJO/QB0lGybegkpLR4zg60oPE3+Mn10PZIUN/bLg/h6tBHhEdrQeECig1S5L8uT4gtRkCL1xpXsE
WFVt/vu+hbX4h3cHaqh4grwjKa/3hrSpBh6Zio9JqkuZRXFycNrPlfIghizs69TL7CNTPt+3urZL
oFch9sHvEHOlSxI+Oec55gssyd/kkWw+6DrLvCTpLv+DIQMND+wXZGxl7XkKOaBksPF1cIckrhHg
OUZ50PC+lfVFhErL+6sYdqTcwrEGMVkE+1SVNJjIbxb/GHbZc+F3Dz15mrbwNisBFs0bJLfwjOVW
lsy1CUp7NuHzCViJIFEAe809wuw91Y5imo6pTjY+cOUAwyCeDI4C9hYQRddOEivlDL35aj4ZowlY
b1m+ZimgFzHQGjsowvzcWM7lFSWlhy6wcmA4Ig3F7knmXC1JbSiCzCeMbhuOuj0wb0T/0bfZMByQ
O1reZNDay0TqnFg26gddyYpny+aWgLS/254Y5mNtpMcrRxFNfCRBAFCD2SvzuzR1JpPWtvOp6DA5
SRUuBGjqSmw8l1YOBqzAgyDIsbSgpasThegiSepuPg1H5TL9+sOxWsvVAuEolDMBowMmTC73tYqT
GBgCNZ9U6p65zR6GmCsgirTsQR/LjUO+EiYxSQSJB/R68AqUm3+kQwSx7AkrZo1e3GB0+vQpL3AD
NHPQzX9t+MxyXck+88Ga3AcbRKcZedHDRY/21/ptxOzpnRNMX53OLx+0LWsrDxh8G9KKRVQHV4B0
ecZjDddtsJDCbk+VphxAQTzUsfV56n7y/yPtynoct5ntLxKgfXnVZtmy3e3ee16Enp4e7fuuX38P
O0hi0/pMTG6CBAgGcYlkkSxW1Tknu1OCZ8CiDlAu1xa7rvyad8Qx2de524ExLlcecj7ivVhKGe6z
tk9RANUIhRs4dWh5ZOgCLYDkwn0k6UEWDwnYqOTlmOSs4V9PNojpgNjAtUQE/Gjhh1BvJHTQ4gBS
x2fZeNRQ9K+zQ9n8xhPkJYllSzegSbTjgj9/OMIw6n0AhYP/DEjLy4MIEkQ99ClrrDJEcyBFGyKq
1QdLVb6aH5FiRqBTvO1X1wuNLhAEE7gciaQoDVGZeXXK0rpBbMkXRxyNqOCCVD+v9r0IvMa4TSph
tDNlZpw21+cAMUtaUMj9f8XzOhrLWGgdTkA1e+WkTWc8LjHjlL2+REh/yzcvEt6pV9jLpgehoRjB
RFk4oNe351EyZePFgGYBP5Ru8MeNwqAHIbVaoBaR2ALx0+XS9VrWcoqM44AHKaNXyigd4+ES/RCq
mJGUue4H+DYFDXokpwkZExWgdfMiT7hBFr/6LOpik3O93YP4uekms6sjexxStw0LILQif2qPY1ef
8mWPNzR0tcMB/QKjJWcCY0XXHAkOq2O/oIsPf10OP0UCSYhyXKFC/g7Qijm7PYqqkOUL952VlH8c
BuNFiy2KNnbSnEOnYJew1tVE5Rc/KI8j9xsIx55Vhbu+EC9NUANC/aYJUlnAJI9I3/yU/vwZBDQR
YD2oYQIqCA6GywnrclUtavJERgu7C0pTbL2ofwGNNaNNem0foFSKQxNpSmDsRcpOD0x3Gsa8H6E9
Wt30aFTZVs1x2oTq6fZZcn0hYkRnlqRLSwt4URWphiUxgpK10LsGaKwBXvLnEELvBsPhWOMi63eW
mpTTPhbmAdYSbvclQmhRspTZqbjN7UGtnVToUAPcGekMETXESzPNrORKpxM3KBI7yCq7Qv1wmpnk
6mQZLu93TB4QNkiXkAoNTRg3VUqD0AVJBQ5HhhqbSJSbSTQX5gT63DH6VRjNozBVd2MabsBK2sYG
4yagaUAQPF1+AeXw2LtFgHAGV0GXuFzU7smpaYTGbk5dPF4gZfySxZUbBzYkytLOmnhWz+rqXEuC
gXlG7xZ0bS/nOuhbeRw6zAFfHfUsM0tlz3V/Cskno5TRKUoStLhjqaeZwg1Z1Q1IdKjjR7E8ADTF
TJqvnRxYR7RDwF9QxaH2wcgXXYd7AlGKPXjN821/vA6B8P1nP065fS6Lbbjo+PGO26XlQxUdFnDJ
Dc5tK6tbGT1tyKwhBrqSyxNDlD+rOEBs23igEFc4H4XepLH60b1taO3awLMVa04Av+jpvVxyftYC
oatgCLWcAxdBoj1Iv0AO8CKJXhAMT1CY1EytZKRg1xyN8K2BBAIxDQ7fS6sJlw3pyKe8X6WtlUCc
Vbwr0GD/H4Z2ZoRaKYVP0IijJKBhGoyXKuydchpccBtYFbiEweLqNJrm5iVLam/tXMTzDf2PCCJB
DkGd9yCYRIJ+rHHeN0+qdq9CYE+S7zCzCVQW5+b19iDXZhK4L9RUUM4jJIuXMylm1QxnhTWjm95a
LvS5qd3nXLK9bWbN68/NUIMqDChP1FHF+3HhKIOVJ35SII39ctvKmjOi6eAbhoG7kj6DQyOVUMFu
eD/0MvAd1aY6uwOooe1iE0aM43Z14sgrFZy3aJyna7wz2OrqUcT1pYhIGUehIySvBq6X2yNanTdD
RYT/zWREt6YYfVG3wFbwvh5DAJHIP99pKLCB7vi2nbXRgO8GLD7IEoFHinrXN4EUJk07IJjBISFH
BWSWI1NIft62sjaacyuUszWFlNd9NKKWcerbL0F74+YNU3tw1Qh59iJpCEIxunoco/9zyEqe9yFj
PUNbi7eCfhP3jAlbO2DhYKjIAPSHwieZ0LPohcPqV/Ms8YCeHguMQe5bawotY5gddjly5UICZQ/6
k/BvCMddFVgnEXmtiRvAa4aQuZvSxEyg8fN4e3WuSTpQigGlHrk24Amgz7wcE76db5I5GPw692vt
bSzcoASd+14X3znhpantINnNX/I9dAfywo/BFZLNe/0x5naRBxFrOTUDS/4p9XbLUlxeSWBefho1
3VDiaNE/gU8rP4ZtZj8sm9l95/fK++0pWIuhLqaAONfZsiapUYAAEHY6UB0shzFMTKm0NcMppG3U
msb7mJ5kyYuemefJd+BCBZAXpqmbNMXSS+MA0025jfmtFGyUAhlnUxTAfezlyauM1q03LtLMOXCD
3IqfSu6+csF103AgfnxYVCRZw33qLbIjGl+duGnUfbMcQvzPpSm60XPyUIVmAYblltsVOtDfixmw
aIa/Ew63hkE9i3RtHBppMAa/BXA+3jXJs45WEXF87gTVTFFg0TQzQb6pj9xltKL5qzy0eemG3EOc
bFK0oCflVp/elCrayr4Svgn1fVHYigzVukoGpM7OQPGv9GahPyfc7xbK5TFoKRLG3f9deLw1DHLV
nDmCGk2aUU/h6MvFPWqCU2UvkmqqoUfYaxYT+vTP0Se0MbZaYC84L3uQJ94ppaViFWo/A+da5MXa
kbPS8HXW7cHYdkNkQ6ar5K1a9bu7+DRtw53oyCjAG72DSYPC/a7ZCflj6UK8cLLE+U4+6cYpT55T
7jjxm8ocH6eXWjDj9G44qqlZiuYE3KC454M7I7dBl2OwyKmvWz/JoYBOKbCngrkXcO3LiahmnWsn
pBx8UG6FdjTnraM29bLN6zK09KkQ/aTMcjOU1DuI0o1PeduDAG6aWUj1b96YyxURoegIWCqKgQQf
Qu0PIRvqfhjj0YdkgIsmTktQhqcBaW5kVq2l6Xz9q9Zks1ETs6wFJzNUR+K3xvwjhYYz+pbAemjO
yLF0JhG4ysbUAUmZR5K9WZSaNW/WPWd1m15tPJ0k9AG01XO/a1WPVxnhK3Ms1KSKkASoKyMaySNg
jiztTfE4bIvyTvLD1JlCHU28zjR5Rm/HObi6ImSLUZGEzptwl9xJmilzXuzEAxRfrQCE9+Wv0o12
SDBq0qnsTVwXpvLHERymH91sCHZQY8FldOkHUVUOo6Tmo/9D3t5L93987l7+OjUhsRThUZnh14Nu
wVo0bi5uOh2N76VFihiccDSGxenm/L2X9m0V4tEUsXK338j5Kw8DPEcDPBGuRt9/etIkRKloRCPJ
jM5c7h6EYmY5RvdlquyKeDErsUH3M46xEgWDWbT52gqCbFOKxkOvL4/RMH8if3eIGr0ws6E9DHXg
oVjzEIQ5FtWKBckOAX7kXGMSvGIZnU5yJd3X+oexQD+1plohxzrIsCxXY0L3F3CXRFuKbh+BzOKQ
Z3ox+k2So6cysct8QLHDCVDzuL2G3w+TW6YoD6kaQYYGYTMidlAfmrAA6hetKqV6Aq3Is6TEdlZw
aBzXbEg/HoYxexvSyi4euugrazsTdDUeuEDNXvoYm52Uy5aoTBsx9xhfeR1LwdNIYwGCHNRDFSrI
CcJBLyHYOPphFmvuzA1uUQiE3F9VbQinJ/uSC45oOseZn8pOzym13clDYnPtbECLBLrcS8vJ2Hh9
D23TtnBl8FjsIyhZ4dQrCieudROnZI48y6LiydipbivK3cPtYXx3g11NNmJptOPjeAbpxOV2BHIC
vBpGO/olWCM1EayRPYhGuVLZyuDqb6Enq2+m+UPmoCp8qI3E1Q2zEMDdL8zbCpHMmH6I6N68/VXE
KPVRaKpB7Q5FEIASaRkHQodNpnb0Rz14KIxNV54EiH70be6h07Ue/Gjp3NsmV5YTJgEkJRVJhKzi
5TxMNQDLRsrDZNpYS7ID/+R/GZREjie0sSH5JF1aqDpt5LpsGv0CAUAUbTrxqImZ1Q6bDKXmflfO
jD5vsk+uZvHMIOWhwFgWSlnC4Dg5UmzqwCAom1lxBtaOXbnbwSWPnDLheUBVju7tbgxuGrMJkydo
XlImHmKsg3IM+WP72bwMWeCGAuOQIOf49dj+tUi9AINMD/IlhMU48Vqr/ET/+rZnCT+uGkHIgqZa
1JMBBbtcsT6UU10thdHXq8DM5x9GwLlx/iBFw7bPf0Ad5rYLrnr9mTnKQQo5X6oywpiy7XiAErF+
1265xCx2LcMxrl+2WK4zQ5RjzKI81+kMQ0PyLJY5otFfGrcHyxdjT628ti4NUa+tvs3UXNNxRkpv
+ab/Ct5zS/otAyBqtozixroLno2JenBl4tIBhA5TyX1zL/Em5/Rubqtus8MFojG2MmsCqRtqQd61
0iYYm638ATwA4x1oKG47w8oL8nLuqEgmkVBb0Boyd3fR/dCZ3c/htbejHe/2W/Sx9a8Me2THXO2o
swmkLgIiI9uWiCX8zgXYoH7ON9KG30cmt1USM2BxRVzniS5GR9ftinoySlmbR9QYvKE/thN8kdUk
sHa3nfs53bwQD31nxDz2b5+ZdWzlXhGZxWIvvlhY8IvIjHxuo7u8aWuDE/1g7LLVIcLniKwVNFho
RAA3xUXBBTh+gUDYZZDOayfBLFhIxHU/OTND+aKR5HnMcdjMob9IdvnVQRAXmYbBHUbXiEJrrnHy
Rw4IsixGCMQaIOWhGidCqYtcmXLq6MkmUjb6MrO2wepWQ0YZ1TAwVQFFfXkGV3kfJt0g4rlQbOVN
spd8KEeqVnLXdKYKiaxt5vCDyZ3khhHwrp8oBH8GARgE1zT+rAM9SwoCErgosiGDuHj9m6GUjlb4
ejqCNhYopuodpGvWKAeM8+W71ZzejIQBBxBJgiih36jZ0rUV9LhwvdXRSc42rfqqZcNGLvYLf6dI
YK0NfzayKSeg0xIPQhzbcuj37WZsnmbyccY7b7ih7P05yyyk+EBygMIL8EjoB6JOiSAuB3DMZgCb
xA/V+JtbfszjC+MkWvOrf21c9YYlYhx16LuZ/GSvqB7I+dzMj46qOXngqzqpj+a4lRhX76pJEmyC
PgwaAzTxEM8VWlgJGNY8fbTicSo3sna6Pay1YILIXP5tgnzCWSJIkwax7oHo8oNn2Vq8zjSO0y5i
hWJrMcS5FeoaVMBKhcdHOuHIe9SM1FQTbrNkaHhRNw2/bTuPySZG62qhXAyXQO4azgAYCDhSLgcm
VmNegJZi8sG24ZRe6KC8oB3rg7IzrMYbdtNOu49/Lq66Ce9Ycklrp8O5bep00PJCV5almHx1M6B6
ArTfTn2+vW7XyH0yPlT9SQcR9GjoOlqOBJAgt7DR2Giz9vRtvOm8dKNZ1UZ+4Nzc1RklARJ+0Zv/
3CAVB+Z8Kk+QBZ780ZpMFnXS6oydjYaK/VopH7WkyzFj+QiMfH0nTD8jbjhiBRl76rv76NY4KI+H
BM4cTAPGwT269UP11DrhB0iatoOpbxcv3tV2ulO39XbaZJ74lhy19+A4++09IzRc3dtoqwEvC/hR
gdCj/DMJ5E5MMWIF9ODHjFNMoSpY1xRZk6uxShDpgGgBup/o8rWOfsRKImtmuPFz9yjvdAeM1V68
b47tth9chk+SS/2WOerqlRI1Lcuimvz2d+sZjx12nuTGjuBX3ng/vkXH7OMR+V/Ghb/qO2eDpA7/
tFiyWDWIY4Lvf3TQLmnl9VPaM5J4DDPfr4qzkzLnp6IvVZgZdI9rHoflbpGPQCfdnsO1NBPaMv5Z
su/7/8wMmOIB69FKmKm9PLf1TbVVa9MsbMh12MKufZTNBQyM94pTW9Jp2Ak7/f83n3RsM4cluNn6
GvOpvvHTJooEM20m8OAywonVHfDNAQsIDBpOyISfjRQIUd4o227y62WDJlLUsaFbe3s2V8+sMxNU
FJprYPANkOD3JyNBd+pRwFTetvA9G9c+T5hs/xoF5fNlXA3JrGMU+WmszeJdEc2sOBTDA7rmvlQe
YFE0yjOMfuu53TJKubyqQdIw6zAuZM9DU/q57OcPfdN4oNFztQP/iYBX/Uy8nfSO5wRXmSyOB8ao
0WV+uXZy10+p0Tb4gPmuNdVda6m/5MpsRyRzTCDpP3oWPehtb0FG7NIiFC8HPq4wz6DB17lNHDtt
x7jh1o8vuCIUWrHJDGop85BT5UbB8aUDyKG+5OFjfQ+yYpNZw18N4rGL/7FErR8PLec2aLHF0pdx
BzpdV9xWXuBVFohO/tOhjOBLAyaWsCBTF03QLhGv9j0OFNG+kwZo3JvS23hcXqGCqe613fhL7a3g
s7Tx0i1CxnG2+g4E784/1qlNHgZRIXMaPDXJLajAlL+hr6tvw69UNJFl1B/rX23BLOasPlTOrVL7
Pm4qsR7Q8oM+dVQ2jXDPS7bUbpO7SeItPWtMfT4VxjbMXiP1pxFFwCG7wbiNu880LF7D4jmZhmM3
S97Mwg6tRsJn80H5WA32rlKuyGo0r7LIgWjJWTRT/CziU5hZ6X97qZ5PBeVqZQxS70UY4GqBI9W2
gFu5trYow+O6RKXHLLx9ldvxk7H9LwfjvyOlcylCICfLEmCkSb3N7ps5BILuVW3ccHhqhF919mMQ
EHLpp47Za7AeG5+Zps6KnjOAj0qw/PwpOKin1gIdvFU5o62btT3tGlNknByr98yZQSrg7wyFBwsN
P/mhXgp2zUEMswo4iZG6WY1AzqxQEXgsCtkMigoMK/EaSA3ibWGkO5n50iXTc3W7nNmhgnFlLtM0
7MlRW9vDVhzec/6uF2QzCUypUklZvuTupHlg3GrE9W+ZpQ4qxDwyP2cYHoiXUss4Bq7uzZ1Zv952
zLWLBFBsKLigqKICWHJ5keRBEyVZt0x+OceWOm2GClEji1Zm1QjgKsDsgSILli6NTJxQFkkr4eUu
7oxKsOruJCoscAzLCHXKRSXoWZRAxBNXegl73eTVbVc83J6tNc9WzgZCnVdJJQ9hK8KGHjwGyU8O
SnG3DawdiOcGqOUYmxE4CQEG0F+lz1YP8Z7KUestgCJTCbAa40JaHQ9yV8A1oggOrOLlwiRVK/RC
CXPVlrNYhBCrC3L249SCTJGSpGWPH089lATfOMYL5BuoTe8QAhb6++OpxSDZyGmq8fviITdP090E
fSOzPiUfwil86qzf+A/39uqsHqXnJunl0XV97DQBL8j4GbxCaMwLdp1WW32u2HoLxqn2C3xpxfxY
1Q1aBHnQsza9OYfvjO8gU0cNHTAUMnAk+QxAvC/XrQlCuUs0GRsqi3PIaipS9aHrcbRLxDkLHTlT
1NmMRx5NZULG549BVMkgrUgEYdqmjWZ4A+DJmc3JNZ+C1y3Xd4pSTPtOMfoQbWIVq49/7XsJlBSr
hbPmCgOlJ3rGdSNx6xbo4KLPuc+yrrONGBqzVQRK5GuLxAKDrBolpw1kqQByoguekzjxMSjj8aIa
nsXxw2i3dSXj3fOrkh9vr8eKpxP4OJ5WoF1D2wX587O32wBxF+ibw1I6SbIt15HqJWJTWngYGAyv
XxkUuMBAuw7GXLx96ZUPpYrrZR5dtWVt8XUKPOeyh6pXwB1mNX+6PayVKwjNrmgmQaqEwBgob5+N
Rg5aOUDj/cC/IvOKVivjSCB5Unnkk8UGf8bptsWVOx0QK2gJErIJSNxSkcOAShFQ7QIPJIMRuvmS
GrYOdbxtvxheC4GUzX8wRyYSCWXAZum3fVToRTkW6B42wLkpoUjCdfIm5fWvUGtY19PKwgGXRLAs
EpDrV7StsZ5DlG3MBF8uA7APN1Y0LVYKALsqL09Nxyo5ra2dAFI+NIwAKgR4/qVL1lWkqR0a2kGg
tLjx7HVtY9hxwjl6qO1arXirVeHrz2eT8LpgJtFXDobRS5ODFvJ8kOu8n/6Wcul33tXQq/gUROX3
f7CDJUPTiQAIPJ3r7eJGgyRuL/g59A3S+QP49E4w27ZmXI4ruxpHB16+YBYWSDfk5XgEsVaKtBsE
PyyjN2gcu+Oi2OBPZTjhWgEe6GHAa0HVIOFVSi1V2aatioYkwRe5ajkpSt7ZOV5hrjAJk6Mbg+bM
U9d+6UbCgWd3CLeDok/27Tld8U6iMUwYsCBQdcWp0IvpFMaoFfo62lO7dHAzvXL1MDx0huhELFqq
tRf/hTnqZBHkqJShfyH4WsJbFYqSlVbb8vQTR6iRpRsVF5Aqh9ZUqG4EJdM/D7JgHUIBaHFEb6NM
PYimWQjqAoSufimUphbgyluCzWjoaJc+VNUm4+VfGVcxQLArGxL3NShuCO4Gij6UUV2W2hazD68t
oidI8havxSBtOR562ZkrqRWj63RtQRX0NYK3AgYVev/rQhEFxoCG3Q69wkWC5vKg2sd16uZtCEVW
JWAk8NeGh8AVKF+iUsTTNLhiuoh8qeaiH0bWwqMSinbAsD4MIainm32CBpY/d1jgbLH7ActB+ZHy
oG6ee7VEzdkvl94kzMnGXsliL0dXdi7GjJNg5VoCIucfY3SyW13GSa+1VvT7AdifQagBaMKjNo/j
6L4bWIKMV+lEMOzg2iXQHIIexDV4efBISy2LSR6U0O9847vJEpqgNzWh8kUj2pU5b4kxlMIMZCvi
B719iOagYRwH9GrSX0D+/CygMcI67mKZK/e97GrdLk0V0MeqUHHVcqjbyPbCitXos/Yvg+ClQK4f
XBZ0yVrmO7hwgCHLmQeiWCvKvQDAu9s+Qy8jMYLojAi7gSwDAcblqKalKPRpALx9Un7hMRqgp31B
xlhhHeh0xuDbDhkI6YeQwWZwaYeHPPWSzl0JmfjM1sU3w8qEEh3spmCBpkv8OZSPHZq8bw/u+xF9
/iYgVmEPHgMODKgtUTuCn+Wq4Ra53IcvHLdL9mCfSJ541c2BqJA2szCZ9a8ATUP1pp6tSbbBhcb4
AvrM+esLCLcm5JhxO1PRG7/IVSBxWrkfd3e1iQZa/CO5hvlWmq6YmN2u+ojfWAmMNVcFfwOhbkLt
EKmMy8mW+kkaEX9X+0yKoLRwF4PJAFlFK483onSoQlazy5o99J4CrKkh+oZoyqW9fGyVgUMYvten
7rlsnuUyPhTZW1FFpsYZ3tR2jJh4bWuQZm402SI6QMh/aVColKo0yqgGLak+HEdx7rfZqO2yZha8
2wt4VQwmC2iASgwiGQizgbmmTKWgTG20uN6TdQu9bht6oddsR0dwQ9Cnb4pttdV3od9tU0+2Aq+J
DhCO4e3JGfeRzHJoEi/SDn3+NdRMC82SFnqW1HupfC+5xAr0tyQ4QBYNnTacW9XKLimgBV8/356F
1Y10bpckTc4Ov1bWl2BWYHeaJlfO7SHXLc4wg+kZayykll5zQNq/haCrfRhmSy3vmrCz0CF++ztW
dhO6iwjFFfr50ddA/OLsMwY1wUN8xGekxmgn2iFB1VGYgA9WQksuGdf3N7KHmmwwooDokrDoEJTj
pTUj1DqZU6t672tk5750+8FWzMYtPXAlmj9+oqvCjOzQidy//k6tr8FarNkWnMAMLcXibcGanNkW
Td5kIkaI41FfB4px3PMIZwBcpZ8W6TyAZX/CXMj9Yhptb5hL/L4o032rLVse/IrVcuD0fjumszMr
mdfVGmOCVlYDQk+4kvGCg64LzcCfgtM018e83fcjYPymFkIpbxsBoFOwIpuVAwb7HOcL+L3wgqO5
vWLQfy5jPrT7UT923GRL2aHlO6tYds3kdX8qDYMtD2ug88U9Bfj7FbheG8VqGJZ2DwSfuEHfZW7m
rHaWqxcO0r6EbQYADFWDi9FsvkoLmbY2r6I9hB/FbLBTT4e4e9bbGXSDY6TVq+oYCIx9TO67C58h
RoGoR8YJUTfwEZceHXNpYSjdGEE1hE+dZRCLPTdH6A0cmvRQ5GJptaKUWr3U3rXpEjOqE1f+IoBN
FQgFpLsQhhs0ki7KAnUppyXaz1me7MH6p1ipnAeOUWvoah1D8nLtc0bYRk4masgoBYMMEkkbVKFl
ahMnUyWDdFyK9qUI4GEgvE/twKq2X7knIB/oHwMwmaiF4c16Oa2B3PaTqMFGFDmF4vCpqRkuMhrZ
j7Bi3Ecrc3hhivz52QkIUnV90UEOCw3o/jGWCML/XhkeuFq+F1iZfZYtMuwzWyWob3sUMKJ9AR6v
6lF8C38Fw05nCVWubQWwQEGtAJRsKKwr1KU29PysK4UAv0hem14F/P6o1ZsMSEA78/Nu8abq6/Y9
clV0xu67MEndZ6E4cFKuEK+opgekSX1IQUHnVbHVubN06GzEcef2wXTiJ9TANWuRv0CSurn9Favz
ezZuyjWHtms0hcO4S80uWxclgYMGtXLGKU1+5WoDENokpH0BatepoQ5tslSzCI9po9nM8sWKtdOS
svrirx9oZEbPzFCDmdOuKMArBsdsN2LZbGJ0ERjIXwvxKbYPQm8X5QPw1jmLhoLsrVvDo/ZeKeZQ
0whgNxK/In1xlkm2RtAMAw97e7X+xwg10VAIlzeIji63g7HwYVcscbxPdTl04kpGIzVk5yxjKR+F
RECfflq8C9X8WXYx8CKlUVlzVDxJ6AljJLzXxiyA8g56JridkFq4/JK0iaZirjHmVKx2pNtFHxxj
XExWOWnt7ESpAH1LkkbCLmpue6OO1bbUoz0kPtoNMLuv2ijX9u15XTs8z41QJ1qSl0IizQoG06Rf
6ghMVCWnVigkkLWvbLUCmvq2wdXZQ8UFHc2gv0YG43L2+jaV4knEqAz+Pp3fDQ2QfNXqxMfbZq4S
euSMQd8tohWwRSOXSV22oE5W9cQY43052JG2ETp0/ye7gUfx63GpzRl6bPfiwHrzrk2nKEFQAQzI
eNbTXhrKQG8ozQQv5b1ocmMIi/9sAosvzbFktbat+ce5Lco/xj4K0jiHLaGsrDHHP6yeLpYFyjnC
YBLnaYYFA9AhLmnMjCXtuG4BOXOk5yGCSLMegq5BFLN2ifexGdjc9rYPrJ29SJf/8+OUq2XDnOgz
cQG+bqxJ/aEolVW0P24bWb0/z61Q9yfA6lGhDmQIjbm8ghTa+9TdzFFNRuzBGg2ZyrN4gBcbBaBw
LEYUPss9ciY8IDqS4NweDmtBqGM2C4wMtOdzvF9SxYz7Uy4z2CdZBiivDWS11JMS0xWIoVVEpxZV
vP/fECivlcCxgDFgCL2GfY7G0i5mtBOtnWHo10bICa4nJECoswVioFEq6liKWtCsWpydItEdo/1R
V4zVWD1OSPaMRw4beAFqKIMytHKdF9jiugxAXfxiSHet9IC7Ca974TCkM8PJVq9ZkH/9Y5F80ZmX
LaJcK1UIi9E9h6wKxHWqx8yfbUUzBQtyvEPJuA9W3frMIDWXIyjcEhUpq72gPYdp7kAhd1RZRq4a
DsltgBwCCkkod4A/mnLrtCnapm75eC+eVNUUQLJqys+hAz5LJ/XzH8pJdsEX85R8aLskNLd14qoM
n7lqDvn+BKCgoFuAfAa4/S5ntq25fBJbNd5nszuelk/ATGvfCHZLdYJI836WXlpkse64zzCqQKRh
394UxFPoQA2PsH+sUxPQRlk4zpKGs7D9kAbdikFMxdcHffzKAfW7bWttiyNtjrcmCKrA0k3ZMqIy
UopAJltcNcwyHXMbzCoqY0TrVghDIq/C/VUqDFMCVLWVSorBTBt7hgFuqJmVWV3b5xIMkAVDokAm
n3C2GYqu7RUI9uFo53lTBkvQmzq/TBMjnUo8nF4aBUVdImoBpRq6qjtCjFzswgBWdHspTISXbidD
jBqqcSPABPNgSVHG2HWrt9a5UWpoqYRtLqswSgDqiE4C3mw2yitK8Go4u2ofbYPh5bZbrI1TBSOk
CF0X1CHotHEXQGolSIx4j6iLQzI3dJa9fg/S7/80OJKf/C5ikzz15bqlSqCXYNlI9to04Sm0yQpL
m2NTRT6ei07RJEERMDRHVn70CjlMtjjoy0gLFCmo0iQ1ZdvWKAFik0m4dWK5hWhrLlqaUprIkNbh
cX7lhLs6qHdicJrBMPIz3w6123wl6pMmKYxdeAVC+P6a7/qVhs4ENM1fzgKnG1k7odV2PzvTo/wC
7WHA6fqH8DQ+qFtU0TxMjJ3uhxNEGcOfKFDcXu4rpAxtn7pKYl2DKrAE+1lpBgfFVj6n+8kGNe2p
K8z4h7BZfMPhoDBrDsERiGO/2GYeC4e36nRnk0BdL2LbtjFfw89BAVarnIMMndksVpN7ouZGqCFk
IQtAvnZp47bWcDSBxAePgMt5r8IEzOFJkkB/VdqpotVDEH0o7DoCtvaexTW/dq6fG6PCKSMegdZO
YWzexV7y2IvYWqxjcPUtpYIvGwgaMpV0GBILfc+VfZbsByk0lVy1FLX7HQbgApelXZXWoAsjPg8R
0eA9blnESOvbCgVEcAOS5i/6pC+rsAnaJsUYLZyP6QkiIsVj8rZ05rgZ75sQUiK8ZbyXj9w79z4a
jHtmffQqQj28+VGmpdcT7DbCEirImargTItTO3hJQdj1FtwHZl28/bq9a1YDMJQOQfQCalod5dNL
74naKuWmsE0IHbvHj6fxoH/G4NQqdZMDi11jKfZzz0iurG4SOCo4S1G3NOgWPvQRAIRoDMm+/9C8
/jm1yjtwlLU+iwBjdWec2aHGBl7lAmgsKD0oyouxoFqn24Wxl+UPbjs0E+P8Wb3iyBv871FRzz9V
hNPGBax19m+kpZ4Cu98vRxQsmSlUsqPpG1wF76uGmgWK3XQ1IV86I0g5zF+ZZ9YUubVsKlYNBj7d
UbfDyyRtMrDlvbTaQUSZNGAlwNfClHPz1EFfcMsYVCkG6k4/IYaAw/y2T667x7/Dow7yVDOCRYnx
++JBnk0DFINGcdC0J7x4KlUxa4a5/7Fw/9qjzuxk0kchRVvEvmilryTRNkWVbzv9PihVK1C2wXQM
JaCTWI8txirSJb1BmNAmnMOs5Kb7nercnsT16/BfJ9Ep5y+LOAGkDLM4uLMTfHQu+p+FbfvCvaGl
dBPuogwc6eb8GbxrP2TB5A+zmymmyFKfY42S2hXiMFTL0OIzQpCy89yPYbhralZOhESPVxsCYTNK
TgKyl/RUcglkAkOy9RY73L1r3mwpfvcaW4HfnOLH2kk2tyd39WA5s0fNLS+XkO6J52SflptcPi2o
ARntgzQelPmuBI7ttrX1G+HMHDWHCqTGUF+DOXuBUsFg5id5s1R2vUcXnVLdNyMjZ7JaMCG9pX/P
p3R5KVS9kfByiPkcrdyZTwgkdu3+12KF5uS0W5aYwOp+P7NGvQ1KSR1wR3xbq/aiJYNPYPitWL9v
z+LqqXVmhTjq2eNK6rVw1psp2eeefj/bss/CnV+3TZBw/MwCFRspABsUkQQL/Qca4c3+ADjs/5F2
Zbtx68r2h64ASdT4qqEnt4eOpzgvQpLtiBI1z9LX3yUfnJ1ummgiOUHeDHSJZLFIVq1aK6zCFOAj
9Bhs+2Dazl+YrKn/A1h4zfm5cLzkBZ7FFN5hbLXBZ98MNIe3AaBqwCWwgxu2aAN5mgMavCpbdUfe
qF9vyx2onNH7bwYULMbzppN4kGxDciF8GWuryBwsaWTksGPaDZ4mvQwoILKCOwtQER/3JL7ADVF3
IJ+okh6TjPo0qpBhkGx04eQCVQW5tZWUASxJl16DFA/qE4mLp91mUHD/gxL5od4O/2Tb7Dg9xjfF
0UUmpwWFSHustt2v8mu7zZ9I2IX9vg+qu/hntZWmdtb9zq/4+UdxBxaJ9CTO0MJ+VO6bjR5WQet3
XhLS7xA89o3N9X0jDAZn1vgukllPKjCkRetBYviJnwDV9rPwch+kn1uoBQbXzX0ii12fcefmuNi6
6ChfWjkG14dFMO6mr/9oGwqHpvfjd3Kvht2P5bUJ84O51XbRfYVjK73FdUf3xl287Z7BJbtTtjlg
O5LvEjvbv57AF5KSLOkJFPYQhNVb5V7ZGz7ZQyU7z7wGdCFPyY4d5heyK77j0XewboCPsU80BP/K
u4VGeDxDn+KfxFcf1COIyu6oxFE/NWbx08aF7HbJTaVkWCUCtNJLvf63/bcFWdTDO5OskfDRcL5G
61ydxVInrrLaSGFMPbhe4pHt5qvmoSE0/C57C4quD+eWuKhtmjFgGOv+y4z3Pnsg1a9clqoUxu1z
G1zc7hU1BYXi6uCImvRe8QYP7BCbeRMHk88CZG+2L7+ue5PwjXlukwvaJWkU8JnCZuzMmwo84UkB
qBnYdbt43kFg5KD07S4Zu9PE+nvHpXfDGG2qbAqUZd4SrQ5jzXle+ntwoUu+bB3tleDC43ZAfp26
7Ywvcx8ZAHBzSHZ9mG/R++Qr/hCCleNrcZAJPwjv4OfzwYW0fhxrOi5YZ3WbfAGJmZ+cjCDfgI1W
clcUXTbODPHVdKhyR5baY3hjaB6h4+K52zQcPVkfl9BvVyFXoPN15HO58aCjRZ2VHPTHLGmCRtvm
dumnk2TTf5w+n9bqt5WPWT3bh8YQtWapUHbUmn2S/tImurOdnYtX0zQPD1NSedRyfX2o/LTo/YGM
O6r5eTT7HSBu2ZI/jeDhLvpuS6Jys1QdinzGjtVKCHmMsLPJvas2t1GdPbos8oa2Dq/7msDVgLyD
aC/y6ag48XkAaPUB1Zt39GhUi191jWcQ6uvxczGerhsSuRdamNbWM/CmfS4R5N1kTBOzAYWDHkDp
ZPdts0lY6KpbnT33JEBTka9nsvyDwAlwdbChzYIWFADueSeYswYvvDY5xgC/NQNFlwtuz+UiAYhI
zPD5qhkEsG2fd0h8dgcK7uZZo36nyvrpRFYAYURRcO0FA2TyMuZjIXstNZB4a+E/Ya++S0u1AncA
QvK3hfULzry5VtyyM1oUUrOlgICTecidadM088vSq5vrDiF4wK169mujHqo5UHO6NBU1S73MOqrC
qzbYkATOrJEwm6CEmoaT1WbgaXMkSa81onN7FSZNiBytAsgGrzmTjEOKxyvmDzzHhT55DRuh721B
DqHYAe8geTMKV+vMGneL0kCxYmslsAjGGHTWdxb9iGQ3ItmAuFcpsJxQk1f05NjZy7SNYtsNlNwd
fDOf3nuTguDfMGRJfqFNUDivvQ4mQTf15bpptGkVJUOpT+t8ld5uentbL5tCVlEUHBKoi/02w3li
WxmVHpeondaN/qUY0YkYR74C/YRp0cK6UpIV26NMMjZd4QZAtzEumYgYKOtcji7T8yYyWxNgiHT8
OZnL1tUhj8ky8B6gjeUvdgAy3EArIfqio/jSllW2+lh3GGKi7cEcBrQs8SuIEciVRoV77cwSNypo
B82kLVCXQQuVFj830HghxzScu5tCch4KvePMEueRaEvoyl5D/XRt1irCNjk4hR+x51HGfCrcXWeG
uMu2CsyV4bDVUKpu0/LQLZDXqCVQTtEtG4QBv5eIc/YRlEUKW7BE1ICkk25uyu902FrOUSPfsnxb
2CinWdSL29lvG8lUrr/9KVqtPMuQ4UFHBP/os4xUscwaRQiyvC/xaZL1mMh+n3MKm0RtN4z4/Tj5
ZarfpGeJ6Pdd0L+iOArtRJ2X1h6c1nbnLsdpVdXfc0qWw6S7MoJD0X49N8IlBzozz0qzSj/2EPBe
DB1AqfHg9L+ub1WRt6ElcAUXIgHxqRxmzB2UuzUGlkb3lrH3BjRR1w2I9g0SiCA5Q73cQuv6ZSyY
Tactsh6ThdyV1cxbNVYgYVR7Wn5QUukDQ7g0Z9a4WxFldh85DAiclI5QntGisgtmGqONJutcaCbp
Qwhy0e6pTNvTYjfD2m403vV9YQajlrfBWIzPDltkoluSzzK5gOgsTWnTccU+JZAlGQ3V2LAG0izX
p1q4lkhYoWsXgK5PStJNW8/dYNUAbJLJRyiUL6bo7EJ73r8WuJ019MXUdT0sALP8WGZso0yRl+gj
eKj3g2FA1cU4dIkkXAg8yEUJEVV/gjwZUKKXHqR1dOWIBjhmsaAqNLCbtq0e+l71oZaJXiEa7/54
Gi/scZHednJIYdSwBz/yKFo87Ph2rv/iPL6wwoV5Ck6TkmqwUrm3xnSb9b+y5LaXySMJXALMG6ga
gmYBM+dwuw8qH4SpNe40hRPtMjPdo4HMkbidwLk/BNMhqacStItfrs/1uRclBC9+jJv8HsA3ixk4
l9q0TzdFnOxbhcYPbVeGc5qsel0FNL3s8hcbGDumVg3cGYEuWEOWfTv1slbtD2AJd1bhe0BqC64P
G8/Iy8H9nxWbiQHVHzyz3OymsOqDGn+vWPSaJGzjUsiYVUjAE7RuLtCcwnnpzJ6TbUqmb23GbjJj
fFNT68f1SRJuCCDCoLsD1VbjI/9z9pYhsdvlGcEcKUqQLKEJCp4nZK6oLBUns8MF0zSqq06dcbmC
YtVhyPSdugxeTc29VmoQQSol+1xw4uEy8O+w+Be7CqUMc+yBOHImDzC7IQqi6FDLSLlkVrgFbW27
ymeKBc09NXr4yuyXiEgCiNgEqEZASfOBPuUCVmp20dRg3vQUqdnpMAYZ+UqG03UvkFlZV+/MC2pq
UzZksJLY3tT6ALazUBqlhHt7ZXNGJ+MqZckbaQ0j7Regz2rHgQj3ZNr+zEC7en0oaxT6tMnOrHBR
CjgZpwBB5XoJOdjO6Bst2UbLQ6umnhmZfifTgRc79u9RcY5N7DZFPiBBUd7sblKrembZtyp7UK0W
KG6ZisLVwelofrlcp1xrDORigWpKCXgUbeYlkPNWv/blPdOpL01HCSM+lKxQuXLRc8oHBySLbKSG
MLax8nFOtm9j+nx9tYx1i3xaLvTY4QYMTh2gNS5HNBjOVDY1RuR2cRKmOdhlYoeW0NlgijcPRfrU
F6oJHVeWhXUKVpTYqb9OBIS9rpIY4B5vI4g7YnGNrv41TwBZxZQSf0mG3Mfecf1lGr+bWdt7nVa8
UDqzwM7T6AbgVsjmUBLHaO+MgN5YkvnF7avIH6Cxe7+MMUhfS3SdVnUGupl6aEIkRUAUNlnTUaOg
jDDUwg61eFS8wmgsUDUQsrk+OeLp/z03nCtTp2ZLlcbpsaJjUNEhUGLJ002479E4BnATOvFUvgsP
UcfpkZZFNtuEJNiRzLsM8h+m7NYlSmvifPltZx3pWXyx+sxOSxV2rEPuhlnkKaYfGbgrH5Kfyp6U
kokTRpozc+uwz8yVS4pKhA2nog9eL2EHkk0Z57BQruv0CEotxxKIUeO+OSxv11ddZoBbdWvoGquc
MVdxGoUNeW5G24/1hyl9+d/scIGryAipuhp2ouzQNVsHiOD2VtUlG1wyGp5Nty97VcsJpit67u+c
h+RpklTwhSHx91pzN8b/s5WhzGogPVGG1RKvBU1yvKM/xi50ZRMmjPRnlrjrJLALRF9yWNKyDdpI
eyfEuwjtlqqsm1q87//dLS53nddjMqN0DkM26rJT4g30FptHck4KR7MqmOPmB5oE/jJqtGOP1V+X
v/niAmClWD12pePZ75aMskI4nvW5jn/Ic/AMV5CvL8piKgD8ULe4/npkghivDEcmHI+tr886pFxR
rbnc89BdxIFg1unRGQOCxr+iBe0T5CLR/FdbkuuS0OeQ/ESOHDxhhs6FM7eOorwskRRq8zBNwmnY
AIFX5misDSsZxkkYy85srRvsLJYhHT+mSg9bDtQT8IaUnACyn+fCmb4MeWSMgDD3PbJCLTPsoI8j
SRAQOsDZGLiQptQkb2wVYyimu858N8tDlcgUkYXrD8IRY+1s1QEvv5ynGAUNvFqRGELGnUJpYsk0
r8moV6rHMZOsv/A8A4MovAzAYFBFcosSV73SL7i2HHUUS8J5WO7ssVa3cVtoQTz3iY/mtFvDmY1g
XvU/J0erJNFbNKVryRYNw4D7IAl/OdzUbFfSghJTuvyTxk/TX/SIgmX49+9zp4Pl0KpgDeDWddwF
BbM8u/hRE4lfiHq/oGuP1SJI7KMvmVs0AuFW5DxREazGm0ytax/Z6mPXPUyQmMt1yFLYiW+XQLBg
QVl+SntnM5odSPEebCmhs2hGcVNE6xWoSNYwcjmjfZla0UTxLZruGAFyQrVfZtn90MqewkJDK8kK
IPsmQdr30lBbupHuZDP6fRb9fYkKF3KiChSlse/C60f8ukj85doCX6EO6hgXmTxuEZOym2hl92g4
K9nzUPXHar4v1D1ddL9tv5ZoZVxy/7pJUWjEDIKi2nGAmOdRGebUs6lpJ7wkGWhhd41beDT151j3
IzDpRzL6A9H14twcN0Kad6XeaBrya4m919z8KatygAy02mvUZH99aMLZ/D00HpEx6CUYAQYMzSlf
0K7v0bHxCnfxpi9EPxG6BKqs/0AEqAX5CB5HqH6Bmob3yaKrk3RJ0J5ZTBtTY6ASBk7+i/PBNpp7
WRrQGyu5r5NRcjkQnQo22l1NHbiQlSXg0kULTbcGcGQiW1Mn8S/k4ztfGUvtL2LYuZX1bXh2tKmp
u+B0w+jMId1VBE+cdLN01eb6solc5NwKd22D4Nis9hms2Pr8TW89XOIOoCXzE0MGcxFtbHTjgPgK
9w+k+biztIVzUEPFczlCumDX5vkPNCqrfkKnv6gBgN8Kzzb0d+Jiw/M9T7WTD9H6RrAWpwvBvkyD
rK3J33jBbys8EkCfY1shBhI2CnkHD6wPWhiJBWFKFMgTEJcA7+KAQ+jSBboCzY+kQ2XKrEMXaP9u
Uz6ryl0deyW5cbv3ftrP/6Ab3py/pnHhZ4ufl3u9fbjuIqK7gwNiX/SaomUWKN3LryCL0nd2XaEJ
mO2TMd7Qcl8nd4M1bwiVteeK3BFth4iQIO8DeQkXsRS7abqqAaJjiPLt0PpveQYJ+sGSzKwoDp+Z
4deOak5e2eqKq3juoVs4es4/6luU3jNZk48oKp4b4jbxNBCzHnqcZuxX8wZTbPK+LEpoRYGsvUC0
vVBmRlSyoCGKQ/pylZykXa9CiPX3zSMI5P4c9gKi6t+/zp3KDTAGWWTi13NgXBb1aJtfWYN6jfnW
RLvr7iYaCMj70Hiv4bL6SWQjV3KwrK0d2sXUfLFq8wstu52pvP+FFVQa0DIHIQTwbV5O10zxqx0I
gI55l4I61TPGR1uqfSKssaDmC7SVqq88zfytaWRqO2UA10xNWKNoQeo+MN0nZjl+XrheNu/cfGvR
LVhOvIIcFNX+i/DuOhYkbdHu6XySRWFqk+rDjMm0m7RHk7i7qYDNClheNF6sxPSP0z9Iu6Ib/aOH
H11t3KwuvRLllYunTDfV/tCB6LEed2vixKwk143PgQKWcHDBKR0dIlirF52djkvv2nHdoO0KD8AE
DDOgmVGTJpzQEBgZ2z/1lUtbXABcIC7SVils5S9W5i1YRl1iQTwaXK/X9nNwpHKbN3eUqmhNPM/Y
CLRnqhHI2pd56w1W4nqOzZz/0R63nReCTdEOPXAhCjpc3F+k+IUdJmU8+byV14lDchxkVHgO2pz7
d00dl4Mx43WuVN+BXX0o2uxOiTMZf5IAY6ODHwP4FjSDQhj24yA984aocHKniDEeLSs8HdTddq56
Ft4mdZziGg/1ZjfdZS1aS1po2O27yg6vu4hoAc8/gBupkuujtSx4EKbus2beMogHh6MMqie48GKY
eBWh/oueYtfhTke1aA2lxaP6mCVh11RQ1sE1Ow1iaJGQGi1ABoWESuEZdWjKsLeipTwzzd95y5hA
wGLtJSvQi5dtAd7QZMkWwXsXZW0dt7aVtBfat9wuMG2sWjV1mMReCc1m57xV6INHpQPEIAGdf05z
UJuDD95usupxM5CNRYc011+vr6UA1X/5HdzusLJqhOwNvoO9vEMC8dAE5vFH9EY31Yt7qDfKwXrI
H+2nOJDYXaPj5YP00i733q/rWZvNAk4Uv8RFWBj+ivOoPHVf6Qe1C9FzVsjynIJcDWyuivEE2Ucb
cJjLOKq6eTlGBXZOXHTowjf8dvKAsQ5XLJwVHfqh9kh/pIvkISzo1ri0y8Vvq+mGJdcwx6WnlN79
YG1pYDzUz0Bj4rbXfakdz4o9yrzxdf4hmefVjz7NM6gkkQ+zwNBCuDFXCQMNh4Joa0CfV21+uj0N
KZ22ujttelrepl3xkCUbXRsw8OybWUCv7Pon2KIvgAQMLvcrkpinGmmqIapTqiJ/NI93aoP2L7f9
gTvWa90qt+1gvF03JwwcwNkix4GMmEt0LnD0S14vLltAD6CWAZDuh0QZY0jKO1/MZyf1W/W1mfYm
OF09pkpmWxQZ4VvWyoOAc4Bnw2nsGkXtXkcJ8x6+XNyTIswkRQ7hbJ6Z4HzJxj0mimwN0Z8GTg69
ywb8U5anJL1fy8CCq2988p0zW9xdILcWEs+2geR27/zsXMNLNOXL9dVaF+OTCVcHQMNcaSv4XP1c
NAOSXXAO6E94pIPUzbQtB/Cqae+JcusovVfKThZRdIfyE9iKoH1hYE/gk87OT2Its0oXC7cpE9vf
+gaOJ03vg+vjEi7TmZH172dG0qaswKxv48Gcu2WYuhYkKFzVW1qWepXdUa+pcyqxKfQ+dIp88GIg
6cady03q4PzIzfQ46S+FSj2HvdjTtxIgxD8fGwia8cQiFliKeAbHBMRxld5gg00YSQCU5nCcI3MI
jGVIfH1k/4DtQZPYFMbutTANHrT17vHpDhzRYc5dnMmjdVO/TvODRdGQkMQ+KVx/yg5OfcptyV4T
TagBDCBI9eEmn/SYWJEOA3GwnSnomBQ/SpGCVh6MUpMcECJnObfDOcvCrMnMLNgZpuaHWj62jG7d
V5BXbmYlciXh2BDsOJDsAm25poNxAbn0zHqpSqZ0CTvarxroFWS84auT8Rv6/Oe5+EQqKC0WY86O
9fJtjCOvAgN+pTz2ykHvqD9P79d9UbSZz81xm7nC7Qng1wLtZKPplePJAVWblORTFKTOjXDr07od
rbNmBQYOLniqHqIxC7TpZE6BCzX6GJAvKZB+Tatem0ZuLxdKN01NAZNxuS2aXRq/gFTXG5BjhgRt
124182u6GKfrkyn09zPX4E7OCtSWU95lDIkP8HFpX9CR42na/YJcznVDwhsREjfQc7ZdZLT5BHrf
6izqlpKBNm7bWOAd6zIvHl2Ij/T0flaSbWJa4TSWfsP2gxpttHwJy0cTVGGLWt6oUS/ZgSI3AiWk
g0cpGqxQy73cFBOkyE3FbNhxVm9t4xlPRGn7gGhyP1KKKKXpyE5xiXRDcY1kykx2RE4Cwre/Vqbr
uLU8XZPNrshdUUpDAgxqNnhbcDtc1QtXqReLHUtQONJ9DDW0rohvsrXvuziQhT0NjaRFVRRUUB9A
bgIJXNBsc6+IwSaz2hKDHRsyeSnepFIAmqBbfKW/Xa8KAKEhHHOBpWncaExqFAWd+B7d9n6q3K5d
omMw5t+WG61CdxVBaQIvUjVsx01v/XF5HPZxb/hQB1ib/i5dpKbKVOXro5D1TrGhlfJcuNGfJzYv
jXA70KDJHIMfD6/CqNiQhnmNPfly/leRu5+N5eOwPbudxG3tdg7BQyhr9X08nZCb3Mn9UGgFIMuV
kBwdLfzdrqrc0VkRP8d0QaNGoQGAWxfad8XtZfROokMHqSQ0y4IkeW20u1ybyu1R+HRw86mUzIeo
55a6qLUboB32EIW2fRurEAig99ejmHBHg2kdNJ5wR1PlrMaJiRKVul4Pmv2s2Dc1mj96LFf9V8Nb
xRtARwklzY+M0NlyESxXU6zDA+h+lxJ7Bw4tM8XjJiGbvJyhRyC7bgmX7swit59VtM3S0sQduWbz
ntTbfoZkiym5XglXzcZ7Cc3mEN3gG7bMpiZRN8A/mPUVvTPtxoz22vhSVzh8GkldRxig1soSQYba
QVi89JCOZk2Osg9SOvbYPcS5rtyXed2H1z1COCIH0Hk8O+GMfErYtEobKC3crXpkGdf6xzx6d30L
Dp3rdoTLc2ZHvxyN2tosmR000evhm+pJzkKhW6OJZKUhxTHFw+gGM+7LmjrIa+vostQXv5sMyGQ9
lLnkukFEBxW4fgnK9mv7j8V7GXbtouPRcnTa0XnrFGYGczS5PrAz9BCtzarpEiNtEC/HtE51H8Qa
1DOM3oK4rRIi924FapYbu3rSnqmiQQSp0LNN5abZXpsJeuWjagnaJm1fk24yN+CpUD0nQYa0XLIv
Q96Mns16pGKoXt0PKb4jnnoNgiVVspuyMfFLC5A7KCTOIdA/bDuUOb2J8cseSQGOguKRJZn6NWLw
t75VOwrpIlDk4V50ua4gea6d0lzYcVLY49wZj0hlWKeMkQyawTF9o0pjSkwKz1UgnAHTwOMK0kXc
kdPEVmUlZMK9ZPaaQAMpiu++ak/2K3tXf+b/aHaQNj4QdNc9WDzSf63yRckk15hKUlitgtJtD5P9
FjfvCon3o/l83ZJo54Pk3UVLJfLzIFS4nFNmot+7LTGnRg3AYaOypyaSqc4KX6coG39QAYAYgr8/
IsfVaL0yMzRE6bupe2Vu86ACnuRO29rd5cXoqVnt9cnT9bEJam44187scouX4FeVwcW9i5ZK5Y0q
e160pL6vTAhA51NcnOIiTtH2Ms7B6JjKPtK1r0WskWCa82oPyIBM7UQ2EzyvnQMUXK2gPQwaSl51
tH/E2kb/OXxXvb6E2rrEi0ShCvU36G6iBow3Ojd8pW21rqcwFqdo2Wv2WY7m3zzsMdfXJ1psCIgf
JAFQiuBrVgk1ZuYi6h4htaOi+qB1nWd/p+/XrQg3BTCLoPuA/BXkIC9dtZ1bsH82iEO29wOEcv4h
2143IN7sZxa4g2Pum34oAMxCdY9Ag+bU7cBisiPhP9SbAyVwwB/0P1rkYnxm2iwdxgEkyvbPJkSS
LzP6N6XodhrdATqN1OXs3JpD6RHoA9iZNxQy5R/RobwiQf87q1xQzeLenKd1VkFeEYBOdc+2yROV
echHWvlT7D4zs57ZZ5e0WanzKG1hZkIU9UwoL0L7apt48Tek+L1Ne0TDVhK8Ig8YogwQ1Pv4fgif
35dQBvUTjRdJNxSkcaFB2wY33oEMICzRI5yq9eKnYM1pwCZe1S+zEeathZdZKdkcotsIrsBIkoEJ
Hq9O7m6FNGFiaHmaoQ0ZihiumvyDBsu7nMnSZEI7Ju4JwHajPZ4/HecGMAIATGCnPU3VwXD2oFe9
7q4CEyutMGYNktpITHCLaLdLltXlCH3M0HzNbqiMcVewwzXc4E0o2qIpHqfRpZOg5NVXSTlla97D
AGpgVw/QiPT16M+X5MIOtyStMdiF5Q7ZMa9+AWMNOgQpGl0QEgEnQQc+BoJOYF4wN04Ygxr4nB2r
zN7Mw+3attqq71KEtXBJLCitg90EYDq+yZ3GrqJmvZUdR21rtrdjGgKI8xerfmaCi7uxkzlTk8IE
kCttcYAJcOBfNyGq2q8YL8Bi9JU+im+yQI63U7IeGJxoa95Em3SD49rr/Hn3z7Ms/yO6FVzY4qI8
0ugDoS1spemzPR7ICFZwF5TEpPRUGhRWAOrqpgzH7AvJfspSGEToGGcj5SJ+EveFUq8jVajn/nQy
b76J74aj+rxskKL1s5sf2q4LppsuTDZ90D+mfrarg/K530Lz+GbeGLsmRCEhWYlbH8E0J43Ugtzq
xfRwAbKwmork6/S8aIEaTt6y12HN9i2v8aPgtXxQQfPy4no0vO4DQk8+mxhu80N0Z0kr3M+O2Rht
GzMcVX3rLJvrRoQR5swIt/OnHvrVVgUjZvWE63WufFGnV82fXYlDfyj4cOfdxSyuH3J23k2JUxrm
Ohot6L36rj9oG2dv+QTvh9KnfrrXduyu2iyBfWMFta/dfWsPzZ6CkW9LAlCnB2pgbEDh5veP0P7S
N9lJgzYt3c2ehZknHguSjZwTc11b/qvXUuOaesb5yGcRKzeaa30FskJHvNnNS3B99kXFZ0D5cOgi
zWiCApjbejRSeztTIKZQoaGfeEu+iRg6j7uXNgvj2qsyz7by+9yWnFuiPXdulttzuqW0mZlgWHZq
b7oJzS5s0o+a1X+3BipTLBVcMDBGqGmv2fuV0P1y5S24cUxMjJHp1j5tt8iyaUW8yXauuWltyZVV
5M94myKphxsGxCK42GwkUWRWa19q2zR+qhY3yG2HbXlK1Ak81n+ekVr7Ff41xq1enkG5IRoA2yZ0
vjPt9jbu3yx7CJKm9lSNbUZDJiYmXDgoRYMyY8VGOFxMcGLk/KoCTVdpC2jfXNUgXbbQr1Q0hual
6A3ZXXdQsT0kZE2IVQDQz+1aNwUVmTugXSnW9t/2aYr72lTJUgqrt/GbDCkMFFNQp0UiiYtBajLF
ert2JFXai1pVmwFpGz151Ouv1NiP/T7WqZeh9ddm77Wxy5vX62MUxdlz89wY5yKZlyyqoKEQWYDt
lsheRctjXDdfrttZX5efh4kK+Jp2RraH23QVuI9iIGvR+kXeDNW8IWm3a/JH3fleaw9ZmodDJ6OZ
EA/tt0lu68VACwMAAtQU+iXaABRr70YHjF9u1ZKxibYdShH/jo3zy5jkyqLlWMI5bbad5QbVPJw6
p6I+sWpPgcbA9bkUxeVze5zLLIkSoSls9UswGSXGl97557oB2cxxTqGOvatFq4HqyeypX5WPhikJ
wjJ/WOPm2YlYp2jRGGr4XdFDniwDHWyPU059APEeYRl0lX4RYLyuD0u4ThpaTLCVVaiFcus0I7up
6AQg5Ophwi0m9tm4Y8Trqu/X7QinDwlCpIPxMvrEYhjVKouWFcKWtvaPORqYH2nR7TTJKDuFfkDw
nlhJ3Nae5Ms5NOvMdIpuhatNz1a/U8zHvxgH6CVUw4HmAmS3L38/oX2JlBjwRiOopnITyBXgStVB
RjsgKnCjM+q3ndVXznwhUmemWCNqG4oGU9EmZ2CaRPP+L6ThtqOtAzZTG37WOG/oruq8on0wGVDd
+nTMsZgxumOvj1sU93UEY2SV9RV1zY2bKFM9s3GtkCFXaO6Rzl+Y58iEgMRWcPuEgBlo+HgdIAWa
woq5YNRABrfVjw5PQmN8MJjk7il0RlDL/dcMFyzy2Bo70CqhcATGRAgcswn9QNkf4hbROWzB24Gb
RPvsqgPH3TxIVie9ko7GiT4lwzerzL2Y/JN3Q5jK+tI4p18t6QBz47aIbjBkUTin1414BvlJap3i
aGn2YzaBiDRjTXjdBbhQ8WEFbGdor0UGBao/3OWmaRyt6WNmIyfc654zmKdBa1DjKMCIH6U/zCT+
et0g5w0fBjF3YPkBT9iapr7cA+ZiMIuBx+VUgVUmUPTc9O3avMkiBg2QWd39hTVwJeOaiMIJxO4v
rXVsbKFoB2tzZ9LcHyAQpQXAVU29P+mL88PqVbDBXLe5juDsBvCfEaKjBsKEqGAiw3hps+8TMhuL
Rk5KfUticM3knlLs08K5K9Fg1cR/SMX3H3vgf1JXCigHss2X9uqcmW7emuQUaWNglWCJnMBqI7tk
CNftzAq3bgXplrouXXLSlx0ZcBftoQRYDtBZlEAquH38aTjc9KXqxMwU6LuTZiz9BqCj79aY4eiM
ahklwMfqf1opbGNUmZGu0vhafU1GWvZpbJxwuGyN5aTMyUMdDzcFgaZQd+cSX59Lr2YFFLeGm9m8
JyM4dnyKJPVabAdxn+Tg5i4L/xm7s5Lbge0IKdI1JpwdEAWIc9WoishpcW+hjfVrznB831Fru0Sn
qoXiHxtlDISidXUBTEa/IcoY6Fy6NDnVpc6svDJPGSijbLXYDOwxn99pK9N3EawrSAENdIG5OMoh
SHdpqC1mW+2UxjrNyp2jnAwoPlt/1ny1Tt+FCS5kpstcpS3prBNdlmTrFNaeqWwIohSCUIg2shS3
IEKvCBK8QW3gPNBddjmieBhpqjuRcdLLJL5x5wpNKEVUSiK0aN50XHNxSoO9As3Wl1bA6D0lYKI0
T/Hapwdag6GBdAk89HrUEhwEK6AVTof9gHDJmWktBoaroTBP1AhTWwuzgnoLGhN641mdZKy8Aj+H
MYjR4D6w8sFyM5cXSNgbWWOeInfYlnHnj0PQNT+K+bnN6EbVPcJerg9PaNGAo0NeElUCnpIaqKN4
MEpYBNXAM6GUHfqcPLdNZ6Pfw8EZlCV0P8xgOVxKew6uG1+Hw8UZQD8gqIo6CJ5P/P21mBlkatPS
PFkG4CzfSaD4ar8b+0Paba5bEuxmWHJBt4ylBCUAdz2pHQ3aLkqH3awQMGR8m3o8qqPWZ7JMn9Bd
0A7tIGriAfCR7z2LVJY7TpaxROZJ6bKwU9878t1uvnT9uBlHydKJTCFmALqOShIq9lzgcFskFBCi
rJPmsdsF0l0+Xp7Xp40vUH9EjnMbXOToHDvNNFZYJ2eADs9YP8dW67nNe1nkEHSgfqtM2zaOHtJE
FvJFKwb0loorOIAIQCNcbm+w3I5x6QLQkVuF6S3EDvQx8sFMd+9oyS/JMEUR69wY5x6g0GuWIp2t
k6VHZbJVE0tVw9zMUJMfNPentozWLiGJ9eCy4TDkS3WroHj5bR4UZ4OW8aX3Ivh47LdMd1+vf5tw
HlZ147VbEu8w7tPAoayNk5NZp6guf87dNz3uvSLOv+VRIgmofDr2Y7FxuYY0KUBmgOqtn3Lmu+Aa
rf9zTJSz4tlLoGhBVNi7rlP8RfMoWPj7sn3vphwNUN+vj1K0AHgCoR0aAAWwyHCjNJJitqoksk4j
C7fZKBmZaA7Pf527zIO/UtHQpY4nA1qb5i0DH8I2e74+gnUn8LEMh9HaRAVa9U/wrM5Z2tmJqX1y
yruYYjfqB0eWuBbNkoVdjZ9foyWPzsnMrMsKtbRPUX5TYiy9TNZNNFGWhgZLPHrtlYz80gOSeYpt
ra7tU0ND9FPO8a7SbpNe8rwWTRVOGhTd0ZMLPtP172d+Nlug1WnnyTqB/pEmm/pxdE7XF+P/SbvS
HklxZfuLkNiXr0CutSbdVV3dX1D1BmYxYBYDv/4d17w3k+lEibqf7tyZkUbqSJtwOBxx4pzFuHVu
QnLlSaPQFhlgQlWSneM2B5C0bmJXCfJsozfoZozqgTAeZLW2kqYvbaEDASKwf6p4OMrCQLyI584U
casCC2HmhRrQYJ151PthJTYvXZ5nhj624GwXvWJQ8qHXEbPS1qdDoFkon7i+oaAyUmroX/7NV0Mr
FqBQhAcoWFx+td5gE+i4PPtU15iN9KBe70J/kNGVV+Kic/xnRsa5at1s8GyGmZQ57hM6j5CI4+OP
luS72z6ydJigwYzZVoxMo10uhRwl5UljdIVz6pzEB9dDwNka3cySLwDXiMIcOtmgxpLizjQb48Tm
BDFBqTHr1Qazfir1zO/oGiHMgiW4G44sujH4ODKdxFSPqYJXhH1y1FeOfHtmd7Hmz/QvsuELO5IT
xN04g1MPKyrYwXEjF0iy3ilDRz9Nzh+OmYjr6D9b1hVpr8f7mFPhcGoHeV6o/mEe1TX3t71gceOQ
rAH0CEpHTDpfevU8pZg0zHA1IFCYYWVQkCyABi/Q2NSCvN9Z66cveJ1ACcPdwJiGJUoR1us0N3Z1
FF6a7kelAWCk/VnN9p9dOzMgLShL5lmFKKdzItrXvHhsjRTpwuEvNs0T0wP4KuCzkgJ4XnZJW0/U
OVndQbN+1zO0CE5tvpZ9ip8qXanYq//MiG93FuHMwdAU1mMphU1ijP1X+c4ry8GnlYaWeDu9gyXV
OjR25X1Ki3ol3C1lQyZezYLaAKtEefPSuoHhqnimo3uyshYSa9OeDr45v+DF6bsG26fpJ718761o
MPuVJ6cMf/n4huempdCkN5hIIg5MG7AJnqcjY/NOA7e8gyj1g5pFkMTjJjHMPfUgdRavjU0vrx2z
O+h6YuQAiPPLtfM8U/VmyN1TV1bbfkyOU5EeUQTZdNM9N+M73U7vsrrO0HStoip/u+1eS2cElwyy
UM0E9suSwmZTmPlQ4bY56QN0NYtCzwOiqmvp7sL9aRoA0gveKlGpEM+rM++a56rAUANzT8gM/ZF9
zaoCLesoy6qAky1fE3mR0aT/fFQLc/bIEQHClQsJVmbnUOpQXRBGh+P4KXfBk72JlX2txnsvUaDi
xcLZ/awM4wtQPMxLw8HLVy7XhScjDKPPLAbdxN5errlue3hrV3qnBzCGxep+YIGrhMVaX2rJjGBp
AmUNBMqRMVyaycGsADFmlOgVbm+4N+wTPKf6ZFPbNtrZK3nQUgQHfYDg+QPiGIzcl8acvrHzlptA
/o8137pU63dFa1iHUq/tre5iju+2dy4kKCZqCBhYQQ0bBSHJb6ZJSZScGHiYegSplgXgCmr6Q1Bl
+kqLdHFlaNzg+WuBJkcG87kD1Ie8ASubhm7ftQ4NGMgE/SbBiLW9cg9+KDvIwVaQNP+fMenIWx1Q
EC0y2tOoEQso+Kmw97VVuTlmaOMqnIXuxNCYbWgkpNpoY7mx9AxA5E7/XMWV6tO5mrbcSPWAg3Hh
2YUu02YsGuOIVxHdKxOorA3SriTbS5FCbI2g6rRRqJUiRUoqS2WlbZ+aanoBgwwEcNbEmJdNILES
QlBIfCUTedrQSXAzg9vG/lVrzbdJndZG1pbOC7ikMQIlOFJRz7l0YT3JW2j6WNh7iwdFrO3cvr8b
3ThINOAJ9HSFsm3Jr1DTFo8UNNDw3Ls0NxV5SSqwI57mkmsPllGgWTd50L7W0+l7MY7D6faJWbSH
wSWgkUUaJ8+7ev3UQgEeyWlq2L41zVuMmPht9dB6dHvb0tLHggurHhgRDaR0khOXClCxvBJp8OCQ
7eThWNp2s4aRX1wPknoDehx4Osg3R91aU2XXIsWifJfr1aEbMGpd4xVWeCuZ1uKCzkxJ6aJrEaKN
NtqQSodSMIlJ57ulPfxFSEMyaghWbhB9yE9JSKQMoMYizgkzYDoYzTvIJDvzsHUxs7vyhZai57kp
6QtxXgzoqoqkvrJ3vLRdzPlgsgHSnCt58FIJANBhkDGjh4WRF09KUuO6G3PI3OHxRZ+z4bcC9g0b
qu7jlkD/w6ow8EaekzXhwEXXQP0eaCbkrVCjlY6W5jWZl8GoBbmesjefmVs9m6l5Z9lt9Be+jmwC
uQQota+YrNMm5tNQoFajmsWjkaIlqK6RvyytBq9jJL8gXETXXbpauyKxmVeOzmlougP32DaLk9c6
Ve9NS/1+ezVLIfDMlJxtF9zNm9mFqdxsj5b9ixhf9L7ZehM0ncoVW0vLgm4K4DmWgOTL5ALIEwYU
aVznxKtNot71ZeANm0LZ3V7RmhXJ02dN5RlKus5J0/16juoxRP26XsPOLFkRVECejrcyapziv59l
sQKCVGslIp7el/eEHCGC4E+gWFRUdyVILIQiNKUQ8fBIxntIfhMMDvACk4FSHag2Iqsn6n06TXQl
3i24gaCssUBti6cHqDEvlxN7QsMBZJSnsSU7OntIPPARg0mpAgil/yqNuFhJfJaWBTIlgQdD5duU
714KxG7Tj5V3suziV0NKEpSj4q3k3eJnS8kVRt6RBmJFmIhzJV9oS2aVnHfeifWQofYZpMqiuN3M
wDh/q+rNbcdbCLGgGUIugaY18omPh8iZS5QakgmX9N5Jy2ZwxGV64rc2+Vyb1oqHL30s1M/AkYpJ
DRvvGvljpWDwMph3yrRfmATxmLK1Yayo9MAxvvzFokD9K4wBQepIfo5MvJ48BmB+0kc9jaj2kK+V
pReOknie/WtCLPds3/IsJRg1HLBvHgj2bGebAKutJjQkfG3wc2nn8AYSzxYxYy8XUPSRlA1vsJrB
+T5kxrF6YQWkF+p35IYrx3bJ9QBPQVsZ+D3MHkkZRMEqjDahiXXCXBtxgrTZPGZHt/P5JzSSbn+j
pbKBEFz715Z0eqfcZcnEVOxgEZTH+buGmd6IHMjgb5QcZGUr9pY+2H/mTLlFyJOpqhSIpp2gV8fa
O725H7/Y6s/bi1reP8xeI5QCECbXcEElrrQQpPBOnH9ryatmvpReyNve95In3czDMV8pPC36hvWf
QekxMFjcchN99gAES3zXLjaq9pbPz9DjGJp2JfgthQobU2Ii/OH++JiNOnP5alAxZBdbHhrwp5Z/
HqpnaEavxL6lr4SMXBxa9UME8/JYzfY4teVQxKdB54FGT1Y1hrH5W9ffb3+opbVg1tFEEuuhGiB3
lSgp2k5r4ehx2uWYk+/ryGNq+UD1NRnqxRUB14sXBrpkaJNdrijp0PWYzRh+Z7xiftGvSISSSvoX
DRcRINA6wLMbfUXp0qjNruKeyuITi8PcCnoPujyfb++ZtuTdQJ8Cq4AHE0AL4nY8c4Cy7EytUNX4
BFGDbIvdbQ+uBiA+M2kWdE1KwZubfQFFE9ughDYH3OHKkVYO3fWlpjxlkyaY7NJ5BzkSdWMMOSBZ
hjo96CmYzDpLW1MrEtFKvkgFfgM1LBfYXBkl2ZjONHaOF5+6WX2IWfJMlXsafyqGYWehIzV5X29v
0NJhPLcnRbQ4S8FTXCnxiY8br93E6E63yXtSh7fNLD1WPnAp/7suOSVVFeyXZsXxKbX0n16sOb6T
lSFDwQSIFgiuYka6whwk1DOYuVYOWDo4wJ2Jnh6KrlcHx52LfMoxHX0i/F2HOyvdd7deK3EsnRlP
FWbwlEAxRXI0hxeuQbosPpWTU+wHhec7LTe+dg3w3OhbrRHrLXw3qElgxBo4NAdEWOLnnPm1xnUv
Bo1NfLKsSCe/m34Qp9ROm5Bmm9vfbuEI4REmoBlwR8xDSVmQV88AA9eFcsohRmNW2S4tpwAEsdPA
fJYFZh4Hc7V2qy98M5Q6bQf28PzD1X65PtBaF1NRO+IcTACF+amS+GtOuWQD8HfBnI2i8dV4d8NA
hKtMpnLKuL4b7NKPqb6FwOnt7bu2IhCCqBXj/sZUvMxtkmiNNY41HANEt5skNX3DG3zdXCmliv24
jBuXVq5iaax5APDEJ5ty0MBXYTqsrOPawYUFdHtBM44AJT/EYlWgETmNT0W358ZbzNNQ6R7K4flv
tus/M8Lxzxy752oZG6TCOaIKuyOeOR+1mO4r6jkrMen6CF0uSEocydiapJ+xIIf6VhumobXzduP4
F1ZQVwU4TzUcYLSlg1qSFgnIoHsnl7+XsRuo6tYBkAoDfn6+pgm8kJ8iAXZgSxMIJ9SELjcPdHtd
qdU1vKDblv2TOg2BZd5PvAyUYmvnz4X+Gbqk28JbU/JbuGeFZagtQI9AADulz4aXS93WFjazar9r
2QszINE1+3W5re2dbkRzum0bAOuI+xQ/U7ZVlY0CgqbxSU3zNzN2P7NSXdn467CFX4TNAHkSsAno
Bl3uRRoPFuSzRHaRfaPD6BM7GKojLp/xRcfI1xq1ifjjpAOIXi44hTD8p6EOLGW1qCmyDhl2fEoK
BEU2KGmYVbW5kmsuBBORprsAz+Ix78pku1xRk5nzFts8IVzlG6SEfjO+3j6CCzuH6RPcLYKbAnmZ
tHOVQ3KuKAj4czNuvTYoBujjbkUiWE/hNP0onZ+3DS5kB2BfRlkbGF1BuCGXMjWDmx3tmHJCDUbo
hSiahgk5TMhgKmnuxu/2ADEPH2Me5WcF/SiQWwO12/lt24Ek9PZvWfiOcGDwwYuOG+gKpcVDG6JR
XGopJ6200JNvmvfRBP/AbSMyJwN6pTgm4kLA0xjt0quXHRShvKkysGAwIuh6eTAdGoLs2DcmN/C6
bYFRpu7BNfInTCpse8X3hj/HDOInCAAvlOZATyc/jSzq2AmYNZUT148Z+xL3O7cNrD+UvvpnoWdW
pO2s2ZRbsecoJ6V+a91nY6KoFe5u7+Z1zoyViEoQEhQ0quRD0Ssd01iSJxFKJxBo2Dn8BXSI06dq
jfRz4QpEZxcAUjRehMCWOJ1nd9PMe41jDjaJsmQHzHCY1w/enEGn4evtBS2d8nM70p3htHbfQnUo
idIMeLepOTaMbdw1NdmF++9iNVLIJnPTJpaNbcsy8Ajbx2rYxxbEeFInGNY+0aLDQ6oOhxvkXILu
5nLrmrGpe81tk2iuvhbGpjDDTHP3hqI9W+YhrQvQyj1bIOoaT63eHPqxWYPdyTOYH554/gukj2eX
aVInbZdEr8QGAZJvQPwqLE/9HaTtU8h5E5SOAhYH90G5xt+8tNO4lUV9AGQQyAWlxeuFi+toSCIz
9+NpA5KETg1w4MZp5SQsOQ4ELfDUQVlUzBFeGpoVEBortpFEBYPkwMbtdylf8c2lM3BuQrrnuGLp
VTybSSSKiIrBfNt4dIp019gr7AtLtxCYCAE2dgRUSM5lvJJCWJmwNOqeJ3Jsya+R3XV1g6nm9549
xSpZsbd4CZ0ZlN85dLaYydQujaht+8P8q1GyDRULjFOh+1VpgrYgqousXblyluKXUEqDEjKKVHhA
Xn410W51+hmGc1ZvcxckDOQLR/d4MtHKe3D7bMXe0ic8tyd5SdWVuDedNo28XvPb6TTnsR8r4bQ2
v7EwZuegJY7kV9zq+BdpYQ0UF8aW8jTS8701fanbu9T+wd0KPMb3QJohFa6SB731Ue/W5m8j/dQq
26YcdqT5i3Nx/kOkFTskVTG3oqcRG+6K5Furv6ZrcuNLR8/D2CeIozBlBE3Vy49YeNk4p7qRRjX8
pIv1QM0rvxvWmlRLvoJWmNCIxdgIpoQvzYy9bgj5CBJ1aahV30YwuWnlPos6p3vP3c+376ElRzk3
Jp11NzVZzjs3RfruIs0073LtOWW+3nab/58h+XYA/ycxWieNwJYLbolf0LIKzFZD4URfsSTvHwbP
cH+L4QIUfMCyIl+tHU6zEWf81FAIwavbVgvrZmubRpjOYIjd317Xx9E9fxXI5qQ7ttdMyLRi1P5k
4sZDn0+noZZ+n50fiR3ptha608+JbC2yAoCRLxxAhaAJi2fCx4giiNIuvUSvLWJZsaGeoEW9LRQz
802XR2wE6UDV5oeOqL9vL3TJIF5bqBGJJi3GPC8Nlhpjg52XGgCzHmi97X2hvjodbjuLBANJVgLY
kjU8tlBkQ78KkxzSR9R55TTcqLXTmBMaQPH6e0zVbczct36YTiQx1x4F8l3k4FiL+VUd7wEgbGSc
ACQzq7bG5MNpVvPAGax7asyvqlIdUdcOkqJ/Npp40zXuSi1EfKZz75HMypiBiTiJPeUwi8Tit4ck
xVPb19sfbs2EFKIzg8GRrBT131w/lkW3RcNz5ciJyHe5CrA6qyhmWzhGYFOSvhYDVXHdOySJvKTc
zo63w3WxJ+zL7YVcf6JLK8JnznJz0/bIEBfIzdWx8DFDFFDDC0rtU1HkhxQ1ic57QCPy022ja0sT
0ebMaEHKWB86GDV6jLImAIBWG6/RVk6z2KCrDQT0E2QrQC+ilXFpZcrNuR4tWDEpVIpZEzgtDzBE
WmRraKw1S5I3xN5ElXyiSdQpR1QXRvDhVbt8ra2+uGsgtxIKZGh0y4kWt2g/tjWsgBwkpN6pGZpw
9T6+SucAtkGhUoB6cGwFnfXlrjVKrbrmiFyYjxCLbxPFbx3MHBfP7Zbm6ceoc46huRBUEafbXnF9
pmAZToy0FdUwEEBfWqYFNVsK5r0IVOIlkpssDUdQhG9vW1nYxX+knpFrgHRCbgfa1EzaGLdZ5On0
AOoEv9OSQ27/maoB5MXRMAE8CgoiH1akw5soqZ6nsZdGmutuUvpS28cUStxKszLBf/VA/DAExKEB
AVXIf8mj0qNRZ4ZZIrEx4ve8L7du6oYWPdXj74Y9lu23XtX8yTrwEdMYww6Ak83t7ZTvlA/7KAgD
xYLlYrrt8qMBQw/8a0IJbkktTC0S0vFl+gRg/lr2vfTdBPBfQPJdwYh2aUhPSrf1Urwksnje0cF5
UAdl75grV8fCScZdZblobgD7g7fnpZURkEG3SEcSaRbUqmIHpLJPrQrYc72CUF40BO4kTDEIeK8s
hNLZlDm9O5HIcndtYR8QM1K1DpwxXqmZLZ0qF/mFgcFKFJjlnGZMmiSng0qi2Ei/xQnE7jQ1ycPb
XnCVsKFEL2hs0STE7sELpa8DbgKqUFrnUdm/lNOpd+oQRFeHwty6ebUF/COYm8zHE2ZtFuijo3UZ
5QX8Gv8Dz9DHWbv8Yno/qW5iGFmkOBNkpag/uzvVxiz606jM+8YhO6cOenJnOu1W7ZqQFW8sM1fW
f73JwA1iKAVMHYibwERe/ggGfsVaIXEeVScarfHVXJVgsLmYd0d1Ar34D7e8/NOpyWslc5IiSkqM
MBy86pDH0dj392TI954Kmc/AJo9OXu9cSJ7R8clL91WtnxBxVpzp+hBiAhPdYLy68ZHNDx3Us4ub
mQScOpCQi6bih1H/BDyy4SsRbckEPAkwP4BLoT8ptvrMBNFnbfAAPY/YW9M/aQ9/jE7DboL25z8D
4gecGUjTwqp0VpVRbFm+0tzVvjYh4X7IUKi/fSoWlwK6ewzC4SIFq/elpSmLu7LnTRnxfjzweG9X
9LEwlcNtK9eRBGTIcH9UpAVTmpzmsLljbQ/q8Cid7KOJ/oZefFfj5rmcft42tJAawBLOmKhM4BEt
F1wcUqvJFOv4NEUbkKbw+7eOgl8lP1Z9G2hTFtgmksh4DRW3dAAuDEuv9zmx3UnJYNiuo5Q3/lC9
EPNYj+auKOsgH5Swxj/yoJ1DAxdPP/1G6mqjXOhFt7dAfgYL37HRZwHsBp0Ix5C+KLiogN2e7TJq
ht5PsgRya58rfrARekznYUIv/C/sfeT/wCQDySst3EkL10FRBOdNm17MujOZX9SUodQ62gduaFkw
a7TYZpU5rDzBr+91McWJgI72EnIZmXGmqAZlBIEOjVKzP9oFXgJO6Kohcc0vozKuGFsK4uDV83AR
ipKXLROqgq+QNSyZKU5KiWQFsJMnM6tJ2NdxmCm8DsqOdFurNLsQA3DKrnKd4j5uODtokJPZJ92U
h+5IixXI3dLnRnMW5woRAwxMUqjgmHekU1MjpHv03oytl9IuDkYRH6Y6fmzoE2gj12APi74OVj5A
mUSDCx3py6BhaW069sSmkaM9jm8p3w0GwvvY7ND4bZLdAN2Mani2naOutb4AyeSvxbHWt7cdb+FC
QxsPM0eCuA+YKsnRqwa4nCSmVcQSzLHNRuNutCGbVq6TpdAFcQUbtWpUlmw5oHSaWep4O1WRu0M7
6LVwQnXlCy6F4HML0gEyrInpswoLKVIQov9M55O5YuLDOaUMBIUjjPtgvgNocUt40dmF0vJO5yjv
0GhWPR/dGVN5izc6/2HuXMhA0zo0472eqj6nG2Yfi+Id1Gj8Lu6CtPw9VW/0EawM87jhHSgtSWDp
215Fl+X291zYB2yxhgOGEheAVtI+dEqf0VHDUK6dTbupa3/WJnRLU7ZWZ70aUUaERDcaY6wgZXNB
FCcdmbm0eo2aA8XT3ix9p3ZDkqmBB3hxbx3V7zV5rdEdr60gj8HluQZeWHCoC+viv599Co/OM6cp
6uIqaKrcx5k/KtoxJ+9/sZnitQNuVTGrL1XtiO3lEwCOCAsxaHaz3O+aPMzStRfPR1FVciyUqsUj
HDwRmEeWkmoV0oiKkiIUJPO+rVNfgdgJav+t50Oae8OzB1bvshkCCFoVeG5EyRYYRLCfBXpe+sQ9
Zi+EPCUjqMwDre79AjpK1L3XYnZU+MpzZiFe4GWE6jBYbpAhytJNpOOgnNIdGhUV2J8sF6OQfZ2v
gYKWPi+wYOAh8nDiHBlkUHvjPA62SaOGvyejuiPxoatmP3V/3/7A10Ux9MQFuyeGm0CBJo9Dq1qR
u3lXVFHjfPIAeCXtbzfOgwlANO87tDl4bK+cz4Xr9sKiFPWzsSug7p4jEoJGrqFhk9Gwzn/rTRkO
ClkxtnhIweYEdDeA1wBCSg6spUZpzCavomkKsorjU71WzrPXtiFjXZAQ+zXvD2wwUbMwTw1ZqY0s
PRaRUQguJNwvAM/LMaIA4g5lGORyFfTd+eirJH2I3WHbgFGX19M3WiW+2Q+fy7H147mdV66dJWfF
qUIVHPyHSHGkgJ1OJB5SwCQjqsbKtu0a+mVqFXWllLBgRRDRAqSN9xIuU+n0enZaZEWT19HYtM6G
u/N4KDOmraROC66KqgiSJ7zsxeyatJetYjeeM5h11JtvRfJIqLKLVW2vEW3r1U7gcCAhhj8ETSKy
AyYHVCMAprjyZII51lQ267Wqicq8cwNbq4xgADv9yldaOBIwAO8AQQ7KaLLKTzGnNFGUtonAi/JZ
LTYkGfZOwgNi/1pFGixcjxe2pHujNjO3qVAdiKwJ7cfZvEvb6Wh5fMXzrz8WnF5FyQwIIhQKZFCj
RUuVtA1lkWpu+3409qbemFs2Zscsqx91wr51napvHTddm9i8zmRhGVy3ItUCrl+G4BQ4CJOmgXFw
Ko9VhieSB2kpX8ny0PAiKEGvRJjFhYJBCc1CgZG6gq00TVkBZ8Ei/gq6HGC1ZowD9H6V+lm+WVUN
W7CG3w4YG0oT6GvJc9cMv0LzCtpFGm/uAIV7cttvObkDg+QWzb5vFdkYq4nO9emGwjWegUjR8STE
fOBlpsEZ1xunzTpsXm1tJw5hTaUHVPP2RXR94UFjBcSfiNSot1z1gAab0UIr7D5izg/PU3zMIQZF
/kr1tVLF0hZiEgfqGYKFGVf45XI8njfEqa0+ygzI+RAFeWueHoe2CI5Qa/ud1wmwR+3u9uoWiteA
qXum4HRBPQH/v7RacWq3ed51kVUaT1XnAbxoHLwh8dELalLrfibEz/Psrc/T0I5JOGSPWdGuxOmF
sob4FUAfAJqGHqx8HZRzQbK4r7qI2WVojxvcm35fbNrpq2k8aorqV9UQNBgRWFn9ddC5tCu+yVmy
quRuw/nYdFEPPvvQNf1ciWpQ98yh9Zi+Opsp3YxoVhkQZA2ctVfLwiV8YV2WmCyT2cIdDOsqUd/Z
8JPzXZKY/qi1GwT1qd2DUgtMOKGJO/j2wq8Du2graeBEBOYQEkKSr42odjrZwGCZ/rSsg84PORSO
nN6f23Zz29RHQfIyhb60pV/uMShB8xwPAniYYGba1fFTZ75SDjKD0qfgh54axa+/fzX4E20TFDju
S+8HepKMb8YVN1tbtfSiNie0+dtk6CI9HQ6WB06IcVdY76Xu3k8mWTG28HQQ60ZlHLEJ+ym/STuD
OaA6LLuotgv9p2tw9YjykTf5c6Wy3/3ccxaQKe7mTQ6Kh95340zVDjljtNqaA+83cwzRw+emQ8cq
KS3ze0szyC6RsXA+VSXVa9Az5NzazLYOhY6M6W0Iovpc2WlqUZc7yF736mFs7cy4cxWaPhGD0zXe
+I+gdPVxIb9jAyKoo0ajXn7ctvegz2RN+Li+uql24z57MvbOPj6qm/qg+ET3eb+z7z5V3+3Etw6h
s1KqXoxfKA39+wMkTybMGJlF5y7q3upsa/rJSd+U+d04/pjVfdb0vnNgTbgq4bhwK6CcDF0gMaqA
2QHZqWueQXEZ6+5JXwS1Hcd+r9NyPzrx8MUp4yRaOUViI682+syg7Ls5rZgHsqEoGxu/JM1eByzH
0Q+5U4UdipDl+FqacwDx3NuGFy5ZdDwwg4C/o+AqUzjhnBZureldRErdCPIk5741zMn2tpWlOAwA
PS4AMLoLxutLN1KsjnWqU/RRU9515Gus/9KNlcRvoaqH98aZDSldcOLEUZMONmzrTR2ipjgObMM3
VXPPwWDQ3gEX077Yfn+ntw+seU+Ax769yMV4f/4LpNuG6nxOep73SNqPadI/sNYIc/YL8ucMEf/O
Nbo7xvvPXb5G17j0EVEOgruKEXqwJV1ub522uqewpo+U2VU/VZlV+RgUiF9ur2/RCioMKMyjZ4Ty
6aUVMNUkTa2zPrKsSj0UOmsOFgaL18Cu4mjJJwGEBiBxAfmfi27LpZmYDVlc50YfYZRva767Oxs6
ffqhfjWC7pGaK/6vi4N1y5y0d6kxdJA61fuIE0zgWmTMwR079t9MbqfhXGf9fc2U+QmThZjgNzR6
Z9gxykKa2weg7SGbeU66ECUO9RHT3Bka2qV7KEY6bNV05ttWwViuqcfNa5N7xWOlziBZT8haUe46
wQLuX8DX0UwAUOCKkX/CS8hsiTtEpVKnP42mSKGfy7Tniifa/dzWMcayjQJEB1BsAA1PPXdHDZyy
P257yNUxx6/Aq+tjctoAR7L0xusNZ2inrOBAkxsHUpY+S5ND161xJl05ojADN0TJDnrp+Melhyjp
BNyW3nOcdKt4S9zOHsHuwjH6cHs5V5fAhx1Um8H6LGpVUkw2FJonfGI8atCUDguj/E0H8AKaxQTV
ZFKFt60tbh6o7f7Pmlj1Wa6qZ65FEyRMke3ROPDsQtnMBbjeGeomfxqOPxaGrpMYOsYErbSBNG/Y
GDctj9CB8Bs9PhblEDpkXrm8l7/Tf2bEST9bUQMMUGaAPStKXeszJt3joz546UrcX9w28AGATljH
EIVMW0PUntckHbBtEICj2rixG3bk7h/qH4K+Q5C6/GtGxmz10K53B0yZRp3+qxuO3JuCIfvU6OPm
L7zgzI70aZx8ri3FwqdxMbjsoLkBqW7f7vSVsCei2kXUQ1kJZwjVSYB9MIsoBdnay3WSxyOP1KxJ
v1ZODF7TlMWDz1V72JiAjIcx0afQLPI1iOzCBwNpFpp9YKYAmkl+1hc1tAycshijXmkDt8BD0GYb
DUPUtzdyaYWgUcVXg8YF+NXEzzhzvlQj2DWtGlHb2tRmpLeTT4pRC1iKpfUuUOPl2iDPQrwQBPoY
7AR641qzUq9bMAnq8wgQiVH6Desr31GzXyStMKoxdn8okSlc8sKcdHO5zDCGzOZjxDnfes7c+h3o
BPw6LsfQit2Ve3nhMGPeHQ4DXAdGeK/QVJ3OqJGqY0SLcm+qww69rj9Fk4oFnZmQEgyz1zlY4/Qx
sosvZsvDVnnIzfc4XhPJWfTA/+x8XKZnrkFZD5C2boxRXnyBNMlGyxuokUx/HpgQX5HIQJUNSA5Z
isfrM9dpOwcOCDEZo/uptS/xHN128qWVnNuQdqzu05HTShmjsZ0wJJYHPUOhOH69bUUEAzlYgDX7
AxiFnoIcLKhSA+nN0inCY1b9lHZQpEEGmO2bWis3CiP6ox1PfKUCvnR+QX2AqjQ6gAAkSue38bq+
x5TqiLayiXE49OlKnNm0mabtTEz2w3KI+aWqxnrLUyVuD7eXvJRQAQwiNCShN4J8V5z1Mx9plHlW
SgU7y1E2due9YtxbBepUw2EYZp/rWdRbe48Ht80u7TS6RehlfLQa5DqZbYHdJuPZFJl9ZCrFpgeT
Qf+N20eefr5taSlWoZthY1oHYDqM2V6uj+RoGqVeOkaOh1zRjdkWyhA2RGhLNTBic605vvQ1wXts
w41A5IRC5KU5p8wnThVjiqbEaCOv5SPxrYzZw9ZLIYLrD8w1Rn9KJiidxHaVrPWjljYWNw44pDAD
gq8qXatmMecaHfQ5mmt2zxsSuqW3ByXBr0IZvyKO/mGIcVAnFy3af5Uf5fWO5kTTCgKTRjFMIQFJ
YE9AKO6uUVuLA352NP+xA5kejLcAKoVGwOW+guw+nmeotd5XZezdZZPnBkY5WmEDntmgQglqx7zW
PVR6A0kZtqY8Kd0J/2sdrgrMrhAVkXY1n8o8Thonux/uve+gQrntopLPfPzp0GbGSBRA3gYG1y7X
lgHfHRvlnN0XxbRhTncgFkYZ2mFb1p/1dlfZKxFHCqZX9qR03xsTF91R2HMM9EaVPKjqyrfrL7dX
JXnilRWxp2eBpapbjYJEAGLMeLVUvfcwt96T3XXHwav3Wb5SpVz6QngjuRjfBCUDsJ6X1nR0baYM
f90zc1aDqkzGwBi1VTV5qXr1z6J0A51YgClEALs0U1dV2YHLKrtvQAVlqnulCpkeMJfvZpuGE1jO
wd8Stpmyvb2ZUhS7sitF6bpODcWw8cns8hGybRgfRUv2ua/XFri4jWfrk46ZVeSaXjVCjRdB6hPf
317FouOd/eniIJy5hOJx2g1i9/S28DPlXU3UjQveqb+wAuVlMYAHLikZ6MhrK2tGS8Fh9eodx2yr
XZrroPtF9z6zIh8iz0oddU7ye0t7teM66ECUwQvUjqdfrfFye0WLtoCbROjBuMJV7VJRW4RZpub3
ABZavmFhWNjIUVvRWZLtIApuQac+X+uoLX0s1IRFwAUyCaChy4+V0FiDm5H8/n9Iu7IduXUk+0UC
tC+vWnIrZS22y9uLYF9XaSG17/r6OayetjNpThK3phvoGcBARZIKBoMRJ87RzJcBbC10qkE09XR7
ZUIjSD/AEAOFRUCOr40kWG7ZuBWJF1O7n1BbSgfrflllWFvRBpqo5CG7QpIKFMW1mQmKHqtOWhI7
6450PxwzrtIQ1G8hkUm1ihf0xxK3oHmC2IiiQ9MZfnfMgL8pJJFAaIAB4gyMCDD/vl5KOhvL2Aww
0Kol6C736uqEXiqBYInCDd7Lv41wNxJKMuqojjWJmzc+ujo9gY1vmyQvLeFScKUCn4+eKXzgeinG
ZBobUWd8/C5S2/sC79QMt/ltDxMthTHogOOF4YT47hXZ6gRYSwul6Swyl7OHipP5RGQzzW/9IT4/
uTTDPVDUtTd7x8hprHZN5dNpm4Nu075pa632/oYCERCKJQ1bu0cnFs/yYBwwS1KbyuirQ3Iq67UJ
DGet9oU5K9HQ2R70Rpc0nIwNBFLLZEbramyfbu+N6ANc/Gh+uLUDT5UNomQSz1OstXtjizRbci+L
chvMcWAEUEXyBhD49TcepqJI0Z+Fgrp9N47PrZk/6P0ELh0HKsYvsyGbIRMuSUMwYYgsPGy4K6ZV
07oGRUyB5utQhBP4oO6MriKY4SlkM5SiuxJs1b9NcUvrOrNYimIs4j5Cg/0dlxjKvlBHBhwYnSTu
wt8oiG4AoENOqIJauURJvtkCb5aEX+HhuLDCXfedsaYbNWGlx1S8S5qTtdLAG39s9vjxHa4GNwBo
CJcK7rFrP+gBuGlWZSriIf9hOU9b+gTs420TwsWAAY1BL5io519Ba2xXOiAFtIrndTahLln5tvck
TZ9FTxGAU3/b4cKW6fVE0TfkYuVoRBZIa0ylDVplZWK2QbYCoaxlwZJJNpB/qL+lgOhGYTwHAD3c
ydzNsuap1a8zkqfVaoKMPqDrsU+bYJnmg12BOSf5R0+dwO1HmSsK/ZyBG130xAA04ww3tV4sxoxE
gBZF0CavHqBXt7+c8NBeWGD/fpEXMnLILuvxuFuS53k5JdqCbvvn2zaEgQjwW6CfQO8NbPG1DajZ
2LNd4AnnVtBeDRLFNzTQre4wiLAU+9u2ROkGg/r+1xa3Y/08kTVXYIs07m4DKHYxHxJoRJrdTrdk
WkHCzwMAGZD4mNwCjIxbmA12C5QTkBxCAQmyjNVjXVNJg4PnFnxzPvxpvHkMZGsYr7g24ix2Nw9d
QeLUevJcIGnRYMtPu8X9AXqQof5sfizMQEWVsYsKjE72YFGDay5hMxOf6DIJFtH+gnqPQaqh4GXw
D2awjW3rQksST5ALq8onfQLXmAeiuvJpXmS8+iLnxIgigGXAziN35JZeJ8CV5ipyR3qsVVS7vXOp
yeD5opDCDjaAh5CuQRXuentXzWuSpV5JPGLqvyigZV7SqOlUn0wYrYC+VGiUg19byiI5eSLnASAW
+CnQPOlger02PNhk0FoV5Rt1rj5W+GbzQo7//jBcmuAOHhlNe1QSGyaA73XMjxrGI41uV7VjsDgy
HI/QMy7Ww528EuSfmgKaaZSjdmRu4i4FW0O+S80lnkw3uL0yUUi5XBn31ZQRALcCvXAc8/XBolto
56ZP5zJykvse9IFUl6aZQmcE3BfEhUxIhx8XKWuvy9B+IXHZo87hV2tZjxDILpFLqpmufKkwC174
1C0ryAqMUIrxC60fwnqt9Z9mOTitn2dt2fhIQ8d/ys7pMdpJ8iKyZnDgNBvdgjrp5pfU68rcd/pE
/ZSBuiHx7ZEkjyOFsCQO99TlZ4VQGapNvDZQvKDaje4Sn/Jo7kLI2LAYQ1Ef0vwUJLdg97/9zYRG
wMoGygv8B9N41w6fpFuqrijnxUpCfH3b11Prq+aP20aEpwoaIyDhYa8bnjm5VGiFFwfBI3BOgB12
tjWqF8ve3bYiyncQ77Fb6AmD+YfLPwtIgneuhkdaiwGZOUzKaLNOgyY5vsK1vJHKgndHxQVwvWEZ
2MN6x0H423LfC8ZPt9cg/BzotWlo7kBIyeKKDIXrkbx38dct75kU9w6orYZMcvMLV3BhgwvgqqnU
ZpXjxdzPGAhNagjjtrnbh7dXws+d/ueKxNfG8B4GDf7S29gGJdmsjb2Zt91K/a/uefWnNNC3QweB
SfLBOqhlEajj3nq+bVkU8xwddt/gbahQX3+hZV0xrU1tXFB5uUZ9ivlp6lTbUZm2+k6Z1Vi3Ki+6
bVP03S5tsn+/yNi0Ua2KfjDhe9W829TmXKJ03XeyIS3x0sCAYqEsjk4DOwKXZvK+72aMg8UZ2MES
t8AskxnqavXoYa6x7CRtWR7X9vYJAdwDvgzJBXiS2M+5MFep82Q26QRfx/DldJ8ZYXvqqshWTqO9
H74evHd4PyrJ6NMAncJ6Ydf2nKVKUzqgaNDWj9TWURK1IqWoJd9KtIngtMC0COiLkC9xVprcqKwS
Qt6oWa8hUA6QyvAr725Sy7ipq3fEV/dtfAKj/axZcr2kesvxlNwMEifFFKKmgGE+4B7es6ILI1zW
oth2gmqLjnSpXgLAv32a76CDHSSJGxrj07939bfhZdDFsIPN+WC9VgUGpeGDk9r59fy0QJFzWiQF
N/YN+PLRpRHO84raI7NawQgZURnfkn0+WaGl5pIgJTPDvcLBhVEPrYJjO4z+ku2JcpZBQ2QWuEtp
Kre1TztWUrKKoJmgY1z2e1Bo3v4mLKTd2C6+cLWm1pIaLbbLtfpgGqGivb2jR8YSLBSt0EVA9Ln2
Y2tOIIbhsENToFns/Sww3lQRWd4v3C2Mn2K2D+Wqv6RGtKodPEPBOiz1terOaT4GeMC950heGOE+
SZPTMXGpS2Lw4PvIvsu1lbdDRMkImAb+uxKecIs0+dxmLFK72qn9QZM7jUYyfnehDcYmjzqEASJj
PllITFzbZYLkN/tijK+VsZ+zuJXJOMiscBEMaNE8y+YMQVk7V2FXaEinH6dJElXEVqCKA+AHSnx8
n76b8ILVi4LGvVVhov9EBm9n0L1X/7h9UtjH/eukMPWd/7XD+XHq5qXTNoTGEMAEpjBQmx5PlNV3
ncLPjZ90UgNpwiVbG5dj1yM63QMpUQv/XnjP472T+gQ6U7cXxg8ev13WKOgz6BuD9fPeMJQmrkvs
RVxtj5urHxYDkzj9kTIMEt4rqt+bL832qd06vzXM6LZ10cHFdBvubeghYoycC6TmVuGV7i2AI4Ao
adm33dnJP982ISz4oebGBhbQukAt6ToE2UTVevCjIqE0QX+sq3Rv5us9kMdRST8Y68NopZj8KfAg
qyTXhOBhC2J/XLAoK0HchgdbzLVq0BEK1HCab0rtgyXHoifwZaO9/Xp7kQJXAUQSvDBITZBv8b3a
LdOydVlaGhezdUDpz4QeJyWHSlaRE9vBSlxwe2H6g9vLdlOaotU6Grum8ryY/Y9pdo7Vmp5qPEcl
ninwDQb7/G2L/ZaLLDJV67Yk1UBjZzhZeYRVZbKpaUFKd2WCSxf0lkAe2MFyphYXYAlVGB+kxI8d
JU9koQevLSWlDsGFy0Y5MRHB+o7AqlyvqTSMtq9N+KKafWHjda6srSmIU1cGuBVRF3rqy4C8cQM3
zRi1+rpPy6P7mNbZzu76vdnsb3ueeEUoLbPJNjB7cgYbSIVoVGeJSmq/KLr1CATxp9smhE4HvAdg
Z+if42683rTF2xxlWbGmYQyqX81wl3oHqayXcB2AtmF42MQ1YnPBdunBz6WoCPDVUh4m19pJaTxl
Fti/X/jzpqZe0uYUZyeDtLbzNCSy2SzhiblYA3c6UZs3SoDjaGzrTy3gO7T7hWbqO44lukJvJCuo
lBvcMqzC0eqU4r4onbvm5+gdk+j25xbt06UBbhX23KwmpttobNR+YvgzkZxB0RFBX+s/uhfAenNn
UO3UyUSbGAtQp8Y3LfAgrt6B6tBxW3PfnJ+0Vf1o6dnh9rJEXnxpljsoyzrQuWoqGmfJWe1fFBP1
b+iIprI2k+i+Qxfwz/q4O3VBebywdayvoG4eQwhMCYZhpuFk5Y/UeqCr9rDm3vdqNm0005NS8voX
XXqX5rk0OdWm0dQbmO+Sh41+mubZ30D/1kSrVQd9IrEm3lU0FABYQ9vmbVrr4lDlU5/RxoA16FFk
QLTrZqjQU2XJaLOFdgDPhgUbhJJ81xAvZS0zPXw9YCy28WTVp4qe/q3AGsvFGAwU3NyYecf/x306
xcHYbrrhGoeJZH7CSqStalGMuDTBfR6aOb2TskzBNEfcP8T54qDq7laye0G8Yb+Xws+/QDdeSVUX
VyupmBRjOYNtdOe9KxhhEBUZD579KEdfx1S1AYiw7SYaD+6zm7ohwtHctJKAIQxI8C8HuFlG6cjl
/toK6S1lwJYZilKFJVjxwNJhyaSg2fnnXhhIFNnrFZJj6EtzYW8dKr3WGljpNTvEx0/Ux1Y7dRi0
0mWzSaIFsdE/0GWBoBWC0Ne7Vipz5ZSDRmOvqbvQc6gaoP4tY5ITeRomTDXYcTEMxcOSlE23pjxZ
EYcwR+MbybdNz0PqqbKut8jT8HrBsUSvA40C7uZupsGtLWrAo4H32WMe2TWC3JG8M4WLQWn4rRvB
0uzrLaNa3Q2pruNkIg2ZPvdq6PaSUCZyAP2PCZ40dDWonQ06vkqpnZquOKzT2U4xvO8EHpHVMkUe
YDDkBaiBMbKu8ssxctJu1lTGfZvu8PBiZefb153QAuqk+PbQd8P0FrdhuoI3c4ZcxFBAatOsfvUO
cB1oWP5Y4AoMZTMtlvH2PO5/9KQ8VeOrSp9TSJbeXonwQr00xJ3/LHVy3aywFIAdk/S0FqHxZD2j
zrxOO3MNu/kdGdalPc6hi9Hw5o6lcWzrGI6jeyodSV1OdGje+B1x4TAwCvd5XDKuI7HxuNITY690
tk/6bLcN3xOMnt3ePqElKDgB7Y/zCTWna0cA6xBYtTWEaEP9XLePHqoK4BrzvdKRGBIdUaj8QUwG
UwwmKjXXhjJvSMBYsLy9F/vcOMIZiPRaE7n1pRHu4CAKkKYYENRS20LV4ARxs/csg8kM4T948fBz
iIU5JhO0P2g8lxjQQ0+yt15US1L4Fe7VhRHu3jRSTbH1Entl5mXoja/sgHrzHN7+9DIrXMo7m1NK
evCTxFBIqEM6uU6wuG0fJEUhQ5ewfedvT9CfMQovUEmj6HL98dvVBKWMi/g8fbVf6cdqI/5BKfy+
+yJrNonCtMmGyAHfMfAmZYu+yDipmngKhq7K2Os2O9yqbv7Vp43rZ5mqPK1V9WOyR9n0rfAMwadB
cAzcOrjrrm1q6QxpBkpKXKUJWp9L0BHIZ1RTaM8vtz+ZyBKolMEiB5Qp8inuk+VKprQ1JjZjzYoh
bBE22RMI7nyl+3fDjm+ZLqBdTLoIzFYWD1hf5q6ZPEyvx2OUtMHPzn2H613+fW7HmmpS3K7EOlTn
bqxjwK5TmbyvyOUuTXBnCHNaS9VYJUxkX5b5jvyo5ztgdIPReEFrIJDKE4hCD/itAZj0GFGdwd13
GlpCleG2Jc4sOINs0x/fge17oy0HcArT8VCwuHYzve/6BXTaZUxa0NeQNqrsr/m3rtu5Th2UUs4c
4cUK4A+D4ADp/5d0aLkh82zKGvaS/rEvs6caLYJUHe6Kwlb8hf5Mq9c532nJ9vjvvfzSMLeV3ZRA
f7WH4T7r9gpkudd82iXlE5UBg5mb8WGJ0bOjuA2+FQgxXO/oAO2qavXg5sq4d+oThBLf0/J8I2L/
rwnO00u12ZYe81Tx22blwTqepvT19n7JlsG5ut0aBbhd4Rha/zQXEc3Pzr9UV30LCJc7xQUem0Ka
pXNhAjuFOQnslClTdhavgqFjUCk38EGuP4ZhFZmLmcYy1o102+EZhuF+w3m1Vi2Nbu+XKDTgnchY
nVGPV3l4WZFWDaZHYcldhhkzGdqEh5wFRLHXLWrgKOlwHhO7PWztoH3fJl3W2Beu9I99Hg7U0Nwu
LAehwla/43sl5Pl93wuUAihmo3/z19kdUoWyPiaOkNsEbh109RZIdSFEtxF0uH8b4c6p4s64gh23
jPOUUeEt4Tw95a7+2MhIhIQbdmFIv3YNmoCqcy0tRKIqYhNoqLw4vSTlFiUOTFLRA1QFGGMeV0+J
ZWqtlZQxWBH8rjv3bgd1L8WPJFcfy3P5mIM7grVDMY/+d0ms2qCIqRhva1EgNd362Uf305SdpTeS
aEWXlrjoZg12X7mTiRtQT0MoKiXtq0mn3dAnfiMTPxCBikDSCqkH8AQBP8yXE2YgviESBGPktQZ5
KUYt7ozwEaxKa+LT71KZhzcu27+28cIet7ipzKdcK+ASxjbGzmQvIOioA7eywa6SRSvGB4AoXvaz
90J6sssgPT2M1ldPX4KWyNSahRvNRA+QAULpg1dkVxPQ/+lFVsWjisl+Yzf2SeBUd4P1MZnN4+3Y
JbCFhwGbV0JJDWGZW3duLauLydU8VhrPfmhXCPcYKaiZIPlQAcpagn5yq6kkYL5JKHC7bTBIPEsD
wDPDi4FapTPkRtrlMYZbguRzbe1K218gwKg/rE0beUb+qBVnqky+Sr8vMyrK2hetHqMhezWqcXd7
CwRhBz+GFXqhEQACVi7s2LOnjNbU5LEO/fJqZ/WZbyuQcpUN/YvtsGoSrggm4nIddSrLytRKH3PM
axTtDlM3UI8w8yXCPNZ8wJibjN6Ufbq/Nhm3H/6LBB8zUdf2wNw8IzYM2OQRk+rQyq3CcbH08Pbu
CWIpKuR/rHC7Bz7b3DEKWDEw+Vx1uyzfVdDoeIcRG5VF0JVj6pFv4swNRH/Nbs7joav2jv5YNsox
kZGyC7/PhRF2VC6eek1Z4XnvTmiiYDa0+JQYLxD6MCTXgtAIS3/w2gf9A19dJkq5NZqDlUy6cSJq
9LKtgdsRSXHx7XXw17e/MMMlP/lqrfqWLHmckiwgUGCwH3JT2TfWGsyD+RFcWb6ePmnV86oevd4O
vB60R20fmvr9gMd0F3lL7BQ/1tV33EMHmmxVixXSH0GjBmz8g3UEejYaGyVK+rMry9xEMQlAUozw
QbIU2EuWb118CJAGtnWmGXlMIbis3LVH8m16ad6BIsOp/22FL1mCHhtcsCasIAVFbgf1IryxBjO4
7bnCtaBOAXQnRmFAanW9lqXU0GVmVkC+mqDBs21B+pgMX0zn0zsMgcAZuQYmtZHAXBvSFkcZhxEt
QAtw6kcwt/3qhlwPt6RU9la6ooLd4Bq5bVN09nFF/bbJnZgtU2baj1gcrozALn8s2ikfJXeF6MBg
mh4jVKhbgimJy9WsYZlRiM+LGM0ffyjP0Mytnb2MgdQUBUsmqYY5d0bPxYv+aAVtIHAIM21k7qdY
OYBroQqTY/NYB/MeGlup7/iaXwfUL3fZjkTfnr90gXF6niLrkD52QQ+u26OzrwKcnoAcSfi58qug
2NPj9HJ712U/lat8TuuYJbmTFXFeIRfqf2bG/rYBEUjMuNwM7gAqC2jH9QSbYdhkj37cDvRk/qR+
onobLaUBHMups55MkAI6tV/JBtx5qlYWti7N86zCyUzSyhyxQP3J+erk/rj5/XfAL8mz+zD9SL4O
P5Z7iDBlTyj53V65eGvdt6l3/Aa+ep2a3aQWtAbHSwsdQ0ohHZQ5miU5Njwn9n8WCHS+i6sMgyi8
rIydVC0u7K6IwXhiFd+TOY8cuzg0o0988HT6YMr10RCs1nBY6AdzPqAHaZNphwnPNMvCVdr0EEUp
PMd//yDukHnlkvQpxMZiJ6v8DnMPYMJbdCcwE9SeFsllLl4+o67ASdPYcO51qLKyrFQhEQT3Ai0Z
4x7d9MwnyVdotZPxbJyrn4te+8a006dit5y1D+q6S7XHGhWbSQbREq784rdwIawtViWtbXxx2w6d
7Z8ZUi9rfahtHxyzEucSzbowNQ1AdlDVZWng9bqpgf6sNWPKPlGfqsLFzM7gE+2stKdkdXZJmvvJ
EDrepyaPluawmpmvz5OkEitMvS9/BJev2U2ObgCUxGK84Oe7CVEr2Ppz6ue1n34aXr0l1L4XoNry
10/9J9nsn+jCuDTO+VkG/ItZGhj+X9MyXOzvqmUHfScJXyw68bkPKjGYuUXL0wPu+Xqbvbxb22XD
CrsjReKr66e+Os3lT9WIp+kHoB3vuKEwh8IUFFh1hK/6WVtTeZWFzwrkIuQhGFRkyGvUfWTIBFEF
FfIaILFm+FY8C7isLi2aRAEEr4grMgVV9qHVnIB185K8CbwJQxyI0ngkfrgdFEVvcUjNgGwGxxWq
M/zDpTRI4ZQZxl2Xxtu1Gw02Cs36X3PnazEpvLO3PWvVdiokqTJP7v6fMIlMBsBn5Gnohlx/SE3N
GoOCSy/29H/A+4hGYh1ZUAWe67sqS8MuM4HlWv0htX26bb6d9we8sQ63Vy/KP+BFv38E501LUuVF
b4FAQHW+AHEXzKApwMjnsXAkbiRyW7gQ5rOBFNXwja9Xayyl5Y56SrDa0IWc/Y+B+ukU5P+AhHeV
vA9E9xxaCtAWBC4OBPZc1NMWuwSDoY2nTm691E03Bxn0bSXXnKAyZTi4QzFkhyLGXzTCPZm3EncK
3MaK9OUJAnTGjzqLR9cfZc1gURS/NMXFFQDg0KdtYGoO6s9aTD82QI3KwjeLjHxcuTTCnT6zzjZC
Zhhx9PD7OPtN6U9Bsfl6EWAqNnu67XfC3YN8lQrqJUaqzllzitot3BTWEkc9riZrP/vLU7poYOiY
/KSXuLkoMjseQCJo2uOo868hx80LhhFC0JyNPKja5OxR+pp0iezyF30qF6JjGNxjdz+f+6x2mnpE
Bd8IFDIOljaFZXm3DfuxDbTsjq5x2lZ+bt/r3ufC8rt5R1X70E9Btn1KNRlmSXQMXJBzA2yM/wMx
lOsjt9Sz2oH9CpxnRkOOEHotoHHVa5LDJjrYOGSQKYREMKYuuAhS1ZuxNotZxNuU7DPwdlc54PpZ
H3pguRyqU99OT4XTSC560QfFsA/UR8AGhjcN5z+gwsHwB5ogcTa5AdgenIaE0qtWtIGXRti/X7zU
Na02NVDlYmndU7N9NrNNcuh4ac+3O+DSAveJkg0FG6vG5mXeQ22PYYJBfausTypIJSpn88uUPavL
UTll5UNBzgoyVmL5RUv2TTnMGHEzfbzyo5nmgHE698UcpXTbmca+1/xK6w4D1L5y2by8yMkvfzX3
ycnaKRieZp+cxGsdpYvrJ/R7ToOByEKf+DuD1x98ooCy8wTnIImwSO3hkgQTAPBKua+gpEi13e1o
JPzQAMujPYMsAAMN1x96A3/CRBJYgWApgOZ5oJDH2xaE67iwwH1opde2ZRmwZbUGoOpsB24W15UM
niS24gADhzoshr+5dYypScuxx6lwFiec0PphNaxl3d9eiyh2g7z8txVuLWWetBnIB8B1tJ31xAq9
+QVNv6mjSEbDSk0l+rfMm/iL6U3cBMg7A1V8ztvqeV3M0gNXSF7do55XLuQ8gmUTSL1UchyF2wdY
FcrXEDdCi/vaDfIuIVWfLP+holyRMXjzs67JmF2F67mwwq0HS91qhzG7ZmMT0XF9cifWRT1tvey9
LwrNrMQIDmfMKQPze70exybd4CT4UNTOEU7qoLUCaEZgVKMxCfSWI1RIb7uGMDJcWGSucxEx88pJ
lSzHQerrKUx0fbd6beq7U3qAbOuXLpG1WoSuaDEKZwOVc/WvL1aTsiUbVkiqzsP0cmcdFrs/VhVp
/JameTjDn/Z0KWSPFaGrXBjmPmIGJswlr3DP22zEfDzr5gsGrd7jj5DxMKFgx3gKdW43AZpLtgRs
uYln7IEIJaii9LYkExN+MjCHoYeL6AcJnWsjaZL1mBVDzEAD1B+N4rh88UDyPZj13pNq9YgakSZI
4aHbjLIqm2++tmZWydQPCuKg2+R+pm0H8FV6eGlN6IhTP6uD7KyeSj8aKd07duS0H247qODwASkK
CDdWihc0X3zLUkPRLEoJalMovxtp8xWs6kw/xQmStJYkKUJjKLZiAgtFawgsXy/WGbuFEgWUL7O6
VuHS0Smoh9IIXRCnRUhIZcRNQnsu4MmM9APdcj5+EdearXkABcJiYMB10k7l2gfqVkV6nv1zeyMF
BwBIayhMgBkf9yZfUS5bV29UHD60yzE9kNIFZSUMx4dmkxTB/88UF1T6tS4yBdQ5UJZGBSAffW0p
/E4j0W0zosIsPBOxhFHqgnmWO9NQJmpWtBcwW2t/yH0wiIfkEzmqfvJQx00w7ayTEtRHRfJkEJy/
K6tckEZaUECnnGVSQRY4/ouzJ+HthbEzxV2gEEpH04RRz6HDyFlQ6DqVo4M5zW6eQD+jujtM5X+7
bUNw1eBKw3Qw9D3B1sSL6mRzWjmNhclJs82gt+w6d2pKoq2OjF6L6rz8BuqoQXm9bVTkg0CGmGD4
xiQ7+s7X52udaVHXhos8FHNZpPtOUcdXZN9HcMWguYUJNFRpMDDBg3FLu3OKAQ+oeEh7CGXoOzX9
YJ0yJ1CVZyn7rcgZgPhFsADzkQHowvWKynW0FXWDsbr6XHrWLv9uFIk/F2UAQN87Ng9TQEDMMx7W
v1jemqZTQS+CdRUQ20kTRd0DhFUGTbeuEgcUrurCFPdYUzaKN06DA5wDFKAO3+f5w+o+dKiTtI3s
YhY5OwZPEGxR1ULzgqtCj1Mz0nLGsrz0w2QD6VnLRNNEdUpcXYztE4LHGDngwnpB5syZDdwhmCL2
U69FzrsCT7MGhEIUst/2efnLQvHbU98xE8u4FvGUN6GQjbTu2j0MxSZzWmB4uDH8/tvUBnjS3/YK
0RXC9LCZUC1C+19FSWfOClTUwIu10k90XKBNW5/ywotyWRtcdHgvLXHRdsrydSxs0M6kQ9cEECxq
/CJZ9MCF0ojE/2SmuABobG6x1DV4SNrstSlfp+67a57es28I5Di6KM7b3MHt7NKjtYPVqGYR1EoZ
ACALlfldPkquC/FaABpjL2IXJOnXLjC2Dd26BmuZl2iqDxTJi6QwLXaBPxa4pbhGk/YmPC121+An
MEPJ3XumW4BI+mOCS2yTbWzHlNEnJfq3rPG76ccmu/Rk+8TFHFCpVBm4DMEd0BzNneVF3uH2FxcF
NRDUMZJyCBz91TawmzXzVggmxlCV6MbGT9ozSY6z+/Trth1RQLu0w32OziBjQSrYmSAkAH5VpSj3
/94CSLFRYIHsDUAp3PFwE8urnQXMWZ0WAg+zGp9v/31eZZJVuVAs+GOAS+C8Zlb0hDBaBer3Rh/p
UV0HaNClB2f7OOevW3Us0H4vt2iemqD5MoCjeQta+n0tPR/a9emxCcEvrMgIQEQ+AuJpjI0i3wPM
i1v4uipD17v4XY4LRlrlZUmfpGBc0edDNwsNNJCM4K7lwtzcGoszOR7uvgrqZBg7MC3JeRU1nJF5
/THBLSNJ9dKrlRRzw2VxSPXzWsyBvYRA6j8kBdDnRqL6GkCPS/tpgE59+5HUobU6+1ojoZF9sPK7
rpHhWkRZE8O04KsDBYDH1nWYWo1mItOI35Q69Vm3P2brL61o7/TKuO8M8wjBFhlMna2Sz3JB3MFQ
wrj9UTe9tkjVTZ9A6Ai+iPpR09pd4/waWUW6vLPL59sOLcKfmQwMj9Ni2PAeLgNokq2uGx3sWe7Z
PlWxenDPRjjsrLvpoIfWEwnKyP6Yn4eH7SdoCkPTb4I1VADrGQIzLHfOXvVt2Yy6qP9++aP4/vui
lJqdEvyoRMchMosD0u5g8sxDrrp7svbhABJKczwvqxm4ef5U9cujO7hfgPTd3d4f6U/hYhY6I0PS
m7hClIfyoBzIfXlKdtqX5ADeybjYj8f8422L7OPyHx9fHQOZmGoHWzJn0ExIoy/szhoxzZrNvr58
mRrQhkuqByKvvjTD3VslPF1XMmzxMn3U2yCvI1zC5ID4NEgsibrSJpoboJZG3Q55EotdF5U0rTMn
o3DQwxxb86Nndb+8dLgzqTX4W/7JNUNCogqwhqRzQq2zJXebKDC+iUcCkKZBApwFtQvj/aiUeguO
35gY+2RzgnbIdktd+rc/mujEApoNKAOAkChRcruZGqthtQUwfQgVvl20CtCYFYZpMSLRTOY/Wa9I
WlVCg+jXgrgbnoLJs+tlAXIwDIuNPc2OLsSOd5CXfapkZQTh3l0Y4fZO0+cURM0mUIPo1UygIWy9
77orOWGiWwWjhr9XwnnHlk0AYNtWHu98yad/o2bgj9Lln+bi6Nj0DmnYn14jGpY+uTP2RQOEmhkO
sfrSP1WP25321dgVRzPAa/ERbAh7bXke8pNUdtZgH+TWb+FuNk/t8Njx8Fu8LEzvsl9ZYH21dkBN
oRNOo+RkxNoOF1u1m+NsuFv2wBSRR/Ou/LZE9UPyT/kw3JMd8ZdnD2CD8Lb3CrOay41iweLikEzZ
piZZCm9CeIvACot4EKVgtYvWPChR9D4137zBd+HQwXrMj4tyP/8aonwI1IMjeRTIHJu7jxx91fON
OXaJEhX9nIfFMZMMWYsi7J/V4p69Xq2iNkMGFSq4dTie7V13lmznbY9GD+767+cWrVVo/+axGkVp
cPtT3d4ezAtc/+3KTObaYl8KWeU/dbgFathI3n+3T73FY5c8hSRI8PDzbftOLU+zfdBcSQtRtkPs
3y/8TbG3caYMjqxMJ5xRv9dkqhGyfforqiQZOjhsn6BJaYAXFOoJvwjYe1DfuP1FRI1vEK7/N4Ah
Vl0vhkkjp5MLU2FS3+vBK4C234qQ3OvRp/Rufs5b/wUcjfqOPOp3K17Te/J1eqYHTeIZsj3lAkyh
JqZJAAmJN/cMNdVgzWTJOfPb/zuEIXm4XuimqWnXjrgOTOCtDZ+E2udhjw7mgzL7zkO1v72vMjfk
AsEMNTWjo7i4q3i3fBkl/Qxh9+biq/HFB8PO+i5lixl+rfdKsHwke4pK1OrrQfMRj7v80DX3c31e
ZamCsDZ/aZkLD3rW1avWYmG134Qe/icuJj896N/6Y3uc9949RtlmCMZJ/JTt142v9wYlvzhz5pRh
NDSBm27gRnb9Ot/1lj+F1fpquB+zUeIsMmtcftI6i6KA8DmPuxBTm1+nAzmmgRZk0f/LSXi0w5Ip
5pLrLJAoYZs1O2LQqLUl94VwLVAPwQwQGn0Yo7j2e+qMXoPCG9aCqzs7AU1mRNkSlF/WOxltmtgt
L2xxztFlVWanBfZNVYBEWXTf23R/WZz95AEu060QSfmq1X5Gy6d8dACEpnvbtfauXU7+QGQAcGFM
ufg13G3jLno2rC6uAiefimBbnA9mY0jR1uyv/OWZF1Y4X3HMdU5U5pnJmYbbzjmoOyN2Y6Qb+W7a
yQbahTfDhTXu7nFXY7FRLcbtn/slZj6Ozhw2znuS2gsj3PVTz0TzFpWd8UqL1vZ5LRWJ58s+DXfr
jKY1tKUHC171vZzvIOMtiRfiZ9vFGrgLBVNImTWPsKAYn4vRjJLiuBbjriQRsCT5fNKyKawh+eCi
Ynj7VMsOHHfR1NQu1J45RPman8p9E2l3yrOJys/xtp3/47S9YRwZvJaPiV2+dIuXjkCj6gT8v9Vo
2XqQj2TMg2YpKy101Xq18KCD6rUP8ef5qdBcCAqTprUw3KRqj6OuVf9D2nXtSI4r2S8SIG9eKZM+
K13ZF6G6ukvee339HtUupjOZuknMXswADUwPMkQyGAwGT5wTLNw0UdEMWwc4DY1UYjGpTeO93yB/
P5PaIH6LR17USxCAXEfukY6XObE98dB3jAmZzYxxmZwES9AtRL84qcIoqtLUTlRGrokGG+IOjtsV
Vsv9Ycz87J6/skTFOb4NJN0bPIC1q9gMVXTNGLuQu/SnGo2MzzL0KVQENGhtScL5senZMUJjW5Fx
U4fCEOXWSmXEXColUGwUExKEkkBa3bBVV1pjmVnp+uzKXRmjPFka+axtejSt+MH4MXSetNLSfnpd
83mzaNEpNUDezNGHklUPnt1CkMuFtC1esdGAf3tmQfy0VPwEKOHa/WWgOBp0T4O49Tqn9J5CgImA
SXk8rbMjvTI4fdBVehErAuf6LQwOVbcA2THgSvseZDi+gEckRbH88f9zTdHRZQGsD9qs6HUcCwh/
ANmDvfsdSul6EKoXVUA70ONhzZ4WkFWVZFAcT5x8t8PKAujq6X0Vbh0Nknr9ApJXoUw8Fo3h7EMs
sBrTgqHRHhrft3Y6wAUHLcNoUhAajGhcFL+yYDFwMRHKA/pSSVYAScuCpP60ydGRBYSm8A/0veIF
jhpe0PhZC72UqYGv3w5Lde0vup330Z20jjTH5KiucAj/EjkybvJlehycDNXf5lw0pHxG5X3BukzN
RuTrD6Lmoe5CPfKmDxpMzTHsyNbMbFFuQid6lp3oSXoPjyPzpJvi56NZoM5SPx6kznVhlMf4w8Mv
1yptbjGawvYrObDuNXMedT1CKv5oILrRSu5nylPnD3rLSMpIDX70AR+Nh9r8YyUrQdDBBN6a9gZE
mvdGZW5RaN2Ih/JULHOzWSIIOcLaffdW5bpZ8a+Pt828P185Fh0OEgjHqg0+IV4plryI1jUpiYtL
L+sGMBfOr6aTvse5pegmkQFDYPEp62Oer0GDDb2wl8cDmvzuwZT+JEtX4Q24whFiZwhvqJPzRDJZ
aFOJ4RZ0KtJ6Y6mrKcYhPRXLxu7xBuOa+bu8Jto+28srzx7X/UI6K2bnDFawiFMi2+mv0Bn3g9Xv
/W33ij/XIol++cvUVBiZwVyLFzCG/0QKusslHEMfJUx835C+lMD97WQz90kQQ3HJDPapxWu/XGOj
4pbyeOJn09Brw1SI6itPTUCjhRBldiZPQlPbyES3kpVIdMbGmTvDrk1RwWdM2yJJ8smXbGVVHlAV
sKeCJ2NALFeioo0n1xKklmBl1/8+RKueVKS1W/jUH6hsrIynhFHqYI2KCjitUA9F4MNebam24TTW
NC6WKARrG1IhR+ZzPTBaGBkFwu3HdQQbj+ftB8/6aAtSIUUB7Q+GgWZkdG+iKJ2DLd3M1qKtWspL
/sSvmtZsd+m+f8kQvpvfn1CAefwFs2NET+f0KgvUkkS5hzEGfKiNOKON8oiWWKP/qKRnrWFUG2YD
AdhT0F2IrlgQqdxmAgP6nDw3qYE7V0iRNibU2ULDGj2TKSg9f9iiPwDKr8g4gKi8NZWBSDJNJDQJ
SGcN5Pe606HxRQ9eekFwWl008QJLGrReaI0MmiH0zu2U5DMBAcnjeZ19Y0W/Hpo30T8HpdbpsnAV
XEM+UfvQxZCF2uzy357qFLndQlTiLeA/SjApqWNPjDCxE2U7SmsWLHKORQE6loBwI8cTJmqpW/sI
7rGu9BM4PZfNJvqSh57IoIpMu2X3nYROByXSbiX06974zRj67GqDemzqGwTUlCZ85nVfkXMfIHJR
bwniap+9B2BMQCsSJy+zhnfqZIE36Km3H2mjWctHvi7IOORkEkdhSWlNW+huiwFwAFkwEESDYeN2
IlIIqCl5PLWiRalO4pI7N5lxDmrI6RnoqLTDOPRJB/A3GLaid8ZUzJWX0S/9j3HqShjVeVlyORou
oENm+aVwkaX31tuixWU1hvK+akCYlnh29u3/P0QEZEB98YALuLkCjs3bYaPI4WV1g7YcKL/U+i7Q
t13+1LPIGucmd+pf0ScqXOw4ysvTLCjVWjVwupTtxgvStZg3GFlxKXwRt6X6cyyFN/DDfT2e1zkP
uzZLFQ/cakR70Qiz4qJGX4KXJzbnpsTVil09NIytPHe2AbMPTzbAVgsw/e1MDqrE5fWImYzyb2gJ
Zmi3ZQpHzZ1noD0C0+q0Z0X6alvJse9zqHfBMzwzk96R9clZakWhPTQgB8oERtifLdiDjx1P7Sj/
olGACpO8WGT/25mTK3gYrT69Atz/RUXS8mgsm5hzch+PTGia5g08IATLQkTdth5tPdc/c59nvJ3N
TjEaaUD7AtEDAEVup7jh+FjmfKynJJeEE54jCQ25Gqv9bjbtApmPgkIQeBFxv7410w1hLkY6hz0B
Whdp1dQR4SMNbZGt1YY2OFfk3AxSE08/j911dnigW5nIdAFT/3mqvjoL3HFUEr8OIYLX6pPcgtKr
Vucy3HR2dCCcUKAoBD8C4P52dKJQi7GUNwCnB0G20VNeMiOp8m3D5cNVPYq1g/KntBly/KdMf5e6
Qt00KLYzalFzHB8AXwFoOyH3AJOncsG6bEODQ8Fx2w4HL7LKoCMQTSSSstQ0OxtthZN20Ikqxsry
Uv9dlJeuvONQhMgmKevaW/77yb/+HMrTIY2tlOi3AdJUC5cNOF/G/jnlWL41FwhBg4kOdpA1oGWe
CvRQEk67rsApk1SarRkfQ19uMg29wSo4HCtvr4kFKTIWifK0L67ONoDM0RsAIhsDlVJobEjUkve9
lwou5LdPfP3LTZ/H8vnx3DF+n1aIBGBPVcchi06GFv0ywB9qqKxHNTpRoscgUzMHUrgMKL4kOuE1
e1ei1x7/CBsoiOFmtOqhXmUWMi5/jwdG3+XvrFIHl1soMSdxGJn60TvDH/cgr4BO27qv4/tjS9Te
vzNEHVWeyrUqwnt06vXK4WMdrXtB4/QGz+ouozzw/wwBrDUxvgJ7Ts0jSnBA9bVldApjEzD9EPQ9
pEyIvE0X7OrS/Kj+GqOmr/WVFLdnGMv1p+Sz23MeqQoIrlgpgZ652e9SlNGs5t9t5bsh0nMZyIPY
cUV0auR8O4wo+gAHB9YmFk0EdRr/2BFUAyc+mBkmsOptJHWLXPVzV9OPsSseRlwW3FzBgaGuh/pY
J+8Bs+d4bp9B3B4HMnqo0ZFIDSwIQaYG9UbjKHVnQV8PUG987IWzBqY8VIbmPOquVBIs8m2lgnHQ
OFbGVtafRo91j5ybMpxwKFxDpQCd7VQkasCUF5ea6x6zWjRd4WkiOg+qxAEgBvguueAZN0r6lPlZ
I9zvgFyfQMxAC96ukZBDsVosfO4I8eVkIGosW03wUnYveTusEsABCqtpzkaGh4gXPiCZnBDXcJQi
N8OMESXvNwOg43h9QPc7wjEYEG8/JcvaKCvynjuiV9iUyt5OoO1mhIw+e7pahRFDBhPtgSipoxkY
CfetmZgrtMJNQ++0+TWcwjdFXY8LBUi6VfAlu2aVMwvX9xFFhToYBoRrE0ZFl8fwhp3KvhIHJ7VG
nRWxpBgX6SH+9gPB8VInYNVbZoIyGJ5xfk4oYagi0iAzjeP7Hhel4JRJiln5yUI2Xo0vxbcUwWyE
eD1q/m5EE9fjvTFnFsRZgCXjsow2RRqaHmpSBnKPNjhVuHNYqo6nisRoNduVyu4UJkW60owOl/W8
81dRUAjPBm6SzuOPuPchJP4QsNdwU1MngYLbxeXaBPJW1Ric8mDQTehLY/vUGbfKFZfFzEtdnuBH
kHWY6MJE4D6MOzZ1rR26VuDD9KSdvYo4/To8VdvHo7n3nFsT1GikRnHjtJ1MCETn7LohGio/qX4c
x3gTe0s0gNv/3iJCJ/gMccOfSJ9u56/1gkQP+Dg9leCv8shokFTaeoaVNWYry0RlvTLNjfDaHhV+
JCUVpEiBPRllW34kfm6Lij1G6wmUF1/E0+Ph0WWtn0W7skc3xrtxPgZRAHucYOr1p1oSpdn4aB2v
82WSmS2etoNVXWSIP7LpH2tgXFmicT9NwrfZJgRRFRFnFGgI0FUx+fDVNSapYr6NNDc9qUVNlG05
7Fvu0/V2QnNJsk2Tf1X5LyMh+ncvHOtMt/MabxbvUcGbUh9soiwjsZesx5Jn7J2Zs2D6MCw+IiRa
vmgwfgNqhwAnBD4ssThvq+rb5F34lExfI/wv71wlpFwou25VOSK0ahnhY8YTYBwoeXDToEJAs3aG
dQzgmxpmJ6ExcEO2GoT/RZ8jaUBDY7zTGFuLKthOjmCooMqarniANNCPNmmDN6hS4tKTL6eX6CTq
SISSZy+PFgyPmwkTU684OsNASIuhTSnF1WpXVVkPoRhnp67+lOWOGO6ms7CzEvv9G7iQ7wDIJv1S
KbhMZ0A1bApGN8C9u6GJF5y7UPPDquI+S33A0Eh8oFa8fCrsfJvt45V8VI/iOlx5a301Ho0P/9Rd
lAXgI1ZpGiuWrgV9n9ZxFtzYp9xd0SFynaC+dkrBvNFW56AIQIlngUAbfxyg0wYMzZMxoBmuZcnS
/rBy3Ww1yjZ1hy5zL+0Rw+WTaKYrQACBGKo36bJeAly/6ZfBwlupDrrJwIUtHqVD5GSOuBQX8SK3
GG4wJS93X4KyF9idwCHG04xpXcGDaNnDLKjCTs4/ZXGNaxOR+JXCLaTsVCtOByIxhlFxxigaxNFK
PTEloR/j1vcKNc/7IiiUk0LEb7BoQglz520hO3NwSfbEgnncrzRSDWSSSHGQ58hQKrw1xw+6WjUi
p57e4ifvQ07NJiTqU77DZW0MLZ6RyN1tLECRkCmCGhS4iKm15tZahCfJyIsj4yQadtOuYnCMy+ZA
OElhTeOsJTTBT7qYGB29g6q2qMomi41Tu2w37Wt6Lnbiu4tuDH0ZPYWLyva36R+5YphlWaX2TTTE
eBVxYXXwv90j131D54nUC80vWXF/+qUb35xm8mp81C5JmtKr+gozmZfAqb96HNiwC5U0p5IH1tg0
hhfR/8BjBNx12aBXJmWVUe9uPbhsQ77i5wUZDVL0ndvN8XgG7KV7ahSAq6VNZHreYq8+P94OM8O8
sTLtlqtILMRunnRj554S4rz+60IINQTq6qk3GcfzAKuemj1QgdrTpTu4DckJqr2Lx8O4v8BMpjSE
cgV8UDiuqXEUMWhUuU5yT/yRR5n3y3DSs/vOr+D4YWC6r8aBpb1Fl7lB/YmbBOhjwe4DdjcwdtxO
nTvwntwognfmlt4maK1+Y4Beep0452bJ/yp3+j57VSzlXwdNmIU/QJYJzCc8yqC3ZhVUAkdf9v1z
Iju4r1QmhAsksLRL0DYoHJaY64wXgtYY5WUEzEk0ltpwRakbRZcG/hmaLQstIR0w/09uQngG/v0u
9cDKIc3CzRPYNAQuKudVsygNRvAl4dqApq3fWXtGhzYZahY09N5RwLarw4Q2FcsnrqTb6Ssz6FV5
lR+f8bajL9Q/JU/8V/+Vw2mwDRz/j/K7/3d4AkBNby1SC9aLrgcsrRefha80J+0rdDEqvNmRlvUU
cBccKUOUQ8pdX3i8h6EFHumJctIgIy4tH2+0u3hB2aATJ7HVYgFHzLk9GDYS0ce/zlwdyt1Ak6gX
oYSf9y/ZvjJDS9tH6rJ5sxJL4ZAJErx4M0xOX3wT6KkRUYG+RY+8V40w2dm/uudYNIGPONp6vXbN
30eIyj42d5fRU9amNbyKtwbfjlo5DbCA+8XEPQAhjmxv3BkHmQWqn7NlIFKA+UnEuw2NkRTExiiE
SsRaZQQYLw5Flq+hMfXl1H/Eegq/n0agImAEXASAmBq0/IvfS9HYeVF31jk/fGrCrsKbn8aic7m3
gtAAMnm8duGugtvD7fRxHUTfB2go4I09Nnn9ya0uj9fn3r9hAPc8HCNI1+70PGVliOOQa+Qz6EOE
Gk95nBno749t3OeEgFJfG6G8PElGuSi6Xj6/RZ/wg+DkO/Fr+qJ+tZ/R62Nb9zedH1ugI0ZnApaG
DuApICSgchvlc+300Yf8kbYEd2pD+krcQxStlLwncbTpoHKCcrdwnJg1y5eqXBmA8Tek2sYs3sb7
KDUN/u8HUUvYKaMQDrEgn4uXZLAzqN+EMthBQK4lrRhjnyLr7daGKSBU8Go5VRvpqqaUj03FQ67u
vOnMNwM9Yx+yPULpxLcCszffq8vn5/dAzg1htejcnZrTpF8Znnbm1S73CjWNal+CHNFzpAJ8F356
KxZ9O43CwblybQSkvLdGeDkdNW0UYWSXn/PVL3cVLQyAfYwFyJ6dx1N5XyOijFHHJor/qMwi3T23
5ZJHTehJO0keWZB6jZZR4h3avepaHGse53fKPxN5R4MZZ6Mx8iEmMnqRLqIpo89aOGo7bodaqv14
iJPf/WdnwWP37XQaeRELIaLC2SqOq/aFY9RW7tNFagan0HblE5rQN1Htwu/FY1KYoWj5hyGxGlDh
EM2usCsTCy0VX+Ngy8w777Q61NhwChhgOER7A4pYlD/mEtfhOddXzuUWTAsbd1vb7hP8ZFFtWAzB
c0t2bYt+sQiNLClUxZXP/KLfhhb5OihmaWfb/vB4vWjum8n/bwxRLlmhRUTmAg2h+lxeHKkm9YZ/
lw/pprIaSwc+tHwGGiEn3KHy/n2ecmubyunaopeg92HI59K3vY17OJBxwX0oi/FbMj2fMA3OBJSb
sVLOCdJlL4pKTKpCRoe326WxKNFQzJjRmdP1xgrlokmeDUnRc/K5M8NVeih2XkGA7ceESmb77K+b
14qRTs4cBjcWqZMQ0NEyBaW0ctYXGdn2NmNP3w0IZAK4C0L1SEZZRJCmab3ac3JU94BryuAgQtO8
kL+ClIgxZXdHzGRBE4CImZCQ+PfWQmDEyXQ11M75G/+tOWGIzcxVZHBi5OB2ZPmsFPnOE6CcDi0N
XMhQoIC0IzWkMsiUJJAE7wKSHeGC1mjIGmFzQzRFCx29BMhBAc30qTV8VjC+C5CTZSR5QJ6iQqzR
rT2+FHjtmPTeRctWOq64BXLWrvnNmNDp1LoJVT9WUBMGqxXut3Qe6bqeD7kLjE8pfEcK7BJtrXUF
zMFCrsaVqkVWvBBqb/HY7NysopUIj5EoIoDKj1pGqU7zGkLb3gXaueao7vBgZubQRsv8hRB+SfFI
HtubmcvpQR4M/xioBFbFW7cpJckvpUH0L+KCt7018KqsN+yZeUSSxYsT8Rj4selHv4TrAyNoZf/i
r+R1v+036qrayg5Af8vHQ7k/2CZq9itL1Ny5UjFokaz4l9LhwPgEfud1sSuXkZnbaGA5BithDVU1
FijgPv2hzFIhMYK0a9ONMNut/UOwlM30IBzfw32x0h0m4pk1m1RkTP1m5LhM9S/R/uJByuwMkWgn
3BXLjDWb02xR/n8zm1RELETecyMXw+KW+kJzwOH2W7GVtWDzS3/HOY/X7i78UnNIuWGX6JIfpxhW
sH8SXtPPzPmvxzN9wlUIVtvewMaV/Au6q7b1Vl17y34Jaqkn7lisQkaP431OgAHhmQzomunae+f1
qPhnaqSWwSWzR0c0Ryu2wMy2Ua1oNZqSiQ1tBQ5a9ZYvjyfy/p0fDQ7A8UIpfGIig/zb7TAB+1Y1
F2Dsn00AlmA8o8Tf2kLesBixmZaoNZN7ofTiFpZqq12NxHVy+1Wyq03GODvvwXPUkKiV87sscMdp
SBKuTvuP9vDl6JayGxz/5L3jVYx1lN7vsdsppE62fAhHgKFhb0C84kzNbtB7g3Iqs4t91hBojADT
VdE1QgOigziRC/DEhxfUNPG6bgl7/Umw0fZ3lk+P3YJm1NKBVtKhIPyPKSrxzoJRi4G4CS+FXW5j
pzBj66N1EpIsoYS37HIyHMQn/alYKT/UUMOp//qNLgWWnCnrO9RpSq52YZjgZC9qfEe3jlcCdka9
1Y94/OLNwU4dz/YWwapzmrdoFb+Ee2MhmTX6HbUV06km77wNbzcTQpPl+nqhI8vEh+RWbVVkrEzu
VL9+vYPVfVcuAse1XTtknYX3YW5ia0QJDIqU0F6nT9soEbNWgdzapXUAbpC2vjluRtfULf6p2Naf
azM85rviVWDxMrDsUjsoiVP0zkDB5uJ9ymthIwp4TOYZLjZ5ED2h12Ojdk2f+wFgVj+7Bl3H5Jdq
uefEYR0UU/i6swIdERQRofOEjPbWfzgxqIcKGjaXVNlW4WFQfrsDK7OlWdV+Ngv6Sf4xQh2yuSvk
ZTPACL+Q1+4CEvE/D/KVEwBd0SzcRbUol8J6tLWF6mRW5nRLVsno/sIAKauJ0XdiXlREmQqug1F7
EpjK44sKytZeakkUmY9DwrQe9ExeW6B8Im7CsAjFMr60aBYb8n2ip2Y72FwEWdCTVLOk2WdORGgM
gwx98nywh9PPRaGohZAFkqNLJR37xqw5IO1srztxEmipBFsB/sBN+FXWiIsS/HogdIJCrZWhYy/f
qj7YljLn8QTMuRJuEbyh47vwUke5UikmDbaiiCl288ZCjXW0Eqhy2FFbfj62dF+KQPSdSCtwOYP+
KGLArdd2o65napcnl+a72gubxNx6q+JLeA53woFhas5xAH4FPh/vguC3ppLgPArrvA6K5DLG4yCa
Q+blf+SuCTizQfPNH62uMw2Ku/W4RZdO9TaI/aCased2O1WoM7TmckaIy07FxV+VojbFgvF901Bp
t7v+PmoqAjUcPK+ok0uUbfp02BpgZ/BHtEnzgSXGvzOcCbKSQh21sKRnvwcKozs+/oTZGVLBCwyE
MLhNaZiwwgdcl4xxcsl1ZW2ARZWrwNn4r22AknfShINoDi6Q1DGXJ0njoRacXHQ+B2Y1FD3TyFqD
4cFzmRE4X7QJP4SgpdCvEOiWUGRlTNJLabXWaAnIaPWVaslAqBtrvHYvVQas4/5dDFERCntQA8KL
M3QbqPQyFRKZA3NOegGn6MQ1iT7rg/2ZL5bagZVgzqwTTGnoZQI6Cgfm9PdXqYKitUVeuxkAYOaB
VWOdn7mrH6fGYbi9lg5lnl7cqumeDK4U35QhLI9c3jSmP60sEfhW1cHiq+XwybwSoBUMXKxk9irq
AotaT4QYgOR4goL7RuUz1vb+vUQBswcAwhIezRCiaCBi7WqDl+tae+FzUwe4xEePkVmMx8L7U6Oz
FVgo49S1q1AMzugqI0UD1erq4jW+OUDIyLUkzjYkgByKbcli4vpx39tNjG9DJQtP5QAi4hHsdmn4
kS9ilSu7C1csC09wcvdXwyNEhyfPR7vxuBzSyo6UgiSaE3DBym0B2oIYYFIQDnIYb73xVnNbYFay
2FEV20+Wsf/dQHZWf9JBWIX/uyl3oGsJWmDMx5yAtE0dapLlNoeqFo8XvfyNk8GDtyvyyuLdr5TP
bH8f/EnaRRn9UsM3oyMV0PCPd/X9kamAh/gHLg61SZGOrQiiddgKSndJAEUgqdqqNt/EvCOHwXcl
F+BhFvXfbcOx6Hx/TntqvlHmldB3gJIQanvUWS0E4NSqeR1IwP7VVfpVzzuZt8rS05Cd+OAgaSBh
fjH6l4BDvuyT3BDs/En6pa5Ebp1s+XOoWaGum+EeFEa5ZyrCk18BxrmSN7LuKKol7IYAHM79URvs
3A4OouFAcIbkJel3mbpoA7OQno0/omE9nlCaGmAKWgYg4djj6MpHCYpKGlOl6jS35LoLH/nA94Kd
Rn4CW3ilmpq88MddU+QQHba0o2KqG8U7q9quKHuihQt9n0CfPmIBXaUpsaKn+vqLKNfuS7mPBt/t
Lm2QEsHpCicqDpFhVl5t5kayGFQoa1t4Gcm26kr1P9sX1ycld1B4M6nfuNaCxJ2rL+GMu8G3R80S
k10K3gvOEoBbdpdRXMBzzKHeeFbts07/u/cVoOshAwxFCIg5A7RFnTtRF+X9KPbRRSGWO9hDj5ur
fR6IcmBx8d5lT5Ql6tEjErVAztMuuoQup6x6yFqb5djrVieAO+qxl9zdLCZTAFWh+8QAyQDdOFu4
ehsX4wghLGJpg9OawMiAUJF1R747byYzCuKZhONUBd/5bVCr9CaMAb+GGQOAemRIjSnqNetU+7mh
3DgYzCB0YJkm0SNQjN2aEeMwkTKhyi6TUOYXur2ikOR84EYLoVAzxcwGDa08cS2XizFumtKM5TjQ
zS4aopK0BQ/gEzcGem6mkCAazNQdoETmQg0IOr81p/mLQE25wpF9qUY253K+T3r07QhEklzxXOSS
AQeFvk1rJupQxSRvIFNi8n7UIdaWroGylK92n7HBha7TjKkvmWPKtR9BBnZ00zd0n8WIeH8YY0ok
AFNRrQKEDf3Dt1PCy2XaJYYQX3qnXhV7yaoWvhPgsS7cf8rLuCcNw6Pu0xjKIrXWatu0Y+sh96+d
fLsLpHXSmcEKYW6EPAJnuScmxPgu750OTOgmTaRn4H2gcYHNUEa5BEwUbhv72ukqBwBjKIY1TtXa
dfoib6rfPvoZkA0/3jz3ZToY1lBcEiHhCB59mZpcIdfdQQiS5FLZGpHXO99UV7U9XBihfDqCKLe+
MUPNaKz5Q1JD9urSmMnz+/mbhSljjoM6AysDzfpeDgPuQtvUZLuX7JCY/x7VSE0XdSLxWjvmeTWN
wy5IiGCjk70PaIbJWJY5f7heFuqcUYLRrYwEywI4jIMhOY5H5JVOPFNbh+TfkjFBfRtegBsPngCB
QIEC+e0Wa0teLwNpMmd1dr0S/1QWaV9Kor7+fjywuxyJMkS5m9+P4dDlQXJ5A9vJxiOhnTgMV7t/
cZls4OqGUI3yOrz6djDIlPDQM2Sw4Txh2lbbaHs+Mquzsyt0ZUW8tRLqRYHGMlhB8UEgjrBEkydA
Js/PufnNuJLOTRpQBBNHMQhlwBd6a6oX9CgWAi+9cD55y3pQjYceWS4fr8zMMYoaH7pceDydGkje
b41kpSEVstTgPkXcD+kpXbWErxdmxXr6mHIMOhJc25nm9ere1iAB5rgUdt5Glxg74l3qmKzPOqsX
fG7Sru1QLp3FUi8ZAey4R9GsTPUJzyo2w9XuskF42rUNypshJNk0uVqnl42rELR2/e5ZrIL3tSHK
BBXXuEpDYaCpMF3xCo+wJmdzH5J5ZjQazZ2xNyOZZvNqVfixlpRAwEjClbp2yu3UqbjSypOckrP/
zCqhzp0G1/NGObQgtIIxVBgUGhI+o4CY34yFmSb+gZPRQkMxSoZqqeL+Xq9kK1wzfn0uP7ieLboh
KE+hfQgRuvSirqFUrdgq2Zfm8vdgSqR4fbwtWQ5AF0a1UvXa0i/Sy2Ai7SSTfEZhJVsB7TLM6iBj
b9LqM6C2btusLad1QSLgiCGJnMDhLIa3MbYmXboJO7XnyhHOVlv9Gcrii9IMLJb4yT0U8Hbn0BWS
LO6HbogwccV36MirP8Zmhc5MxY7Ow1LciLhgvTxeKtawqBynCznFywcYtILTn2S7XrKGxNg2NDVu
5sa8K/Ew8CabwlL+ik3WuwLLAhUGurzgmpHHxtR3m9HpCa7crL3POGfow8yXvTGOFCx+B4qOYlHa
a1zUCePEnM0B/kYYNNHdxrMB9E2iVrWTJw9muwUh8+/OWS91k1v9frzqjGAAtt1bU6U3ykkpYdNY
vhkax639zPOkI/Jr5ZPUZDW6zCa61yOjzulGqjyB56bQ5lgK9B7M/DOx4nVusqZwLsG5NkQd1J7o
Ca6X/wSDSVBCN0tntJRluQGLd22ascmYx2me/nPMRiPP7Tx6lS5npTRtn4h8SJvQUq3tc/TE2kSP
z2x09t6aqd0i7OoB84fiobyqIJ69ZAzkcRSVaeEYSBb3YlDC93BRrc/6wd+Ytqmzuu+ZjjDt5asj
O82ruuPAAXLhvwmpnNE0wS9IWEfd44igyVREaFNJSAcVaVRn4rFTN4EFfvLNwJRJ+5nifqp9N1tu
kdqsC9283Qm1iHoV2gGoYBp5Ze9xnI/obZfWriIQ52aE6/lA9NcCNX+JEnQ8n8XpRThnJ86s1xKe
a1l87axhUNMnFEpX8iCCQFb9gYK8s5QOj72NZYBKpXi1D1A1gYFkJDFJif4VPj+28B8c7Z+JokEZ
RoOOmWGAiV2nW6o57m0ptdfmwEIrT3NxHwD+2qECKWjmkVelUYoaAf8SWvrTc2wz9iZjzVUqeE7y
PTKUAidvNgiHJrfeXuc7hpH/kLL9HQgVOcO8VQZIsiPEOPoiARKaI9GissJ9vGRtz+mDH80ZFTTj
rkykpMbVMNxuwG7s6BJpzfdxl5pLVlVsPnD+HRUVOIWibrtQCfC2t34LiHpmDOUe+/OTr/39fWrH
p0YVCGWDtRGqtUYE0RIUIuy5PV5wSOKUxI6BgTqdoj+BqfVERHbFCAjzji6hhDxxygHTS0UEUWmV
3G+mJ0WoRfUrgWhLQI5AIWayzrrJA+6W7coSFRbQ8NnEuYKXWfFP4ZklSjo+MaxNv8vNJSPZnr/a
XdmiIoSWpHEStBjVgAYY0A1vP007Xq6/XyRkKSLD92cvXn+N0awFqI11KAfDmL/yz2bhPA5Fs8Hu
6tepCKEXRuYiQKSXl4/RJ6fk6/z492fDA0qhE+vCVIKnlqUAQhgkEEh/rd6ykuXwHCYEmdVjI9OP
3K39lRFqPfK8KHOhR56jL3CQLp7R/fHfWZCo5Lfk0Izke0ix/beRQKoDbez8kpEezi7031HQcrYg
2fy/rPe0ODI8dnaVr36aCtLiEADNWWGCxJduoYD6Xl4y1pllQcISXaVOeZ0bEfpbEcqAsKvts3v6
L4dAhWUXWDcgZWAgPrRmZ9nMK/R8rLqaJCoagyatG3wNrgqundOvzDx0Fr8tTcY4GL5KP3rFRgm+
KRlWhuPbL+MTGebv/2oz0CHXN7haaEQY8C/jMlpsM6dcPLYwe2xdTRS1p4ehTjIFT0iXeOU985Ae
Y5xb86f9lQFqP+tZzhXxdE+SFy+lJW10f4oZEDhl7GrGQOjQqsndGEYFtkWxh4TrJTVZN/OZxQbo
SIEYDqBPPHCFt7siKVxcKGopQ9qCmzkUYRySeiyPmpuuGyvTMK/3HrrKjbyElcqWnF8CWUEqAU81
Ayu9n9njN3amv7+yI2RF2vPTaHD/X00TNrB8d2ZBFECcAKQHd44q0Fj6SJYg6qcqGW7ijhgD1NoX
jCWfq2HdmKAmC3zwIFzhYML9aOzu5Sl3qufc5i3hxYx++4Sx22eOvxtr1JQZeSaMda5mlzd35/CF
KYNEA+z1Zvnn8ZZk2aG2ZCnqXR1Xkx0gzSHOvDfd/yHtu3YjR5Ztf+gQoDevSVMsL1Ny/UJILYne
e379XdQ9Z5pKcVdi92CAGQx6poKZGRkRGWatE+vhxZJB3Ur4EE5RO+zcaKob7xaZRgsd9BUpL9fX
suIHl3tGZ5rjRuu1eJZjVR3JO2YyYSUrogjo9Z3bQ9FUR5OzGk0vCNyEvQofe7smOmiaiYR4kX39
1xJZ30RRW+ZxPSDcRIhSMA+r4dHiBKDPhgYE9kj4J1bCZ/WE/qzsy8MtLmgdSW0czStTiOFwZmeC
CPuT4V7Wrc1CCBUxirI/tO0AITGJtvvRnk7IkzwwYiGmFCpiGZXG0AIeUkpb3hzjfWn6D8Lnw/jE
EMTaMipuGYopRpvE15a1r4Kr3tvZr8/r+vyz5wo4MOi/5jGyqc9I9PJ3u5n3Ql/1mjw/kb1jfCq2
4y49eZuLZ4XH8IhWiMPL8Dgecgt9EPZ12V+/TYXG32RTHshH0zIPcjkkMwIzea+s0KpBGGJVwSa1
fdltgSdeYqa/6nedhYZwMJZ0ksnbownYkOElT2e4kHCPYQ35M91pdrmTnCQnekXSo34UdzEY3j7K
mFQRSd8qCVwgJHruD5lv+Z7b+qkpHZMUFIUu/+rpG3C0yU96bAbDK3oPw+rSTJsuA1fGtlFJ5zPq
oivOF/gWCobeMVeAzh8qZu+yDCjglYDXr2AV+0khD6HFiFRYIqi70Gl42kpGP+fERdNRD6/3rPGL
taj02yqoiyBxojqKDZ9d8oo8l7ZoSj7JFOzjLWvKd81afRNF3YUWHIG6WmE1tR1ti8R8BiBiZZaJ
OdddtG3K8I0rdv6bOOpaGIEodH4KcXv+A61Qwst11V8zId9+n1J9WZeTZkLf6GU6o8qvoa8rMDPi
PuaueHdd1Epg9E0SFVOU6FyQfAGSxo1oHuuN/tv9dwKoMEKOlSqS1GkuIvHmm3pTMRawYgW/LYAK
HwZ0x2VZhKuC1PBWtquEvLqfjONm3ZX5GxbOqexDsW9jKHKIyTtnbO1Rcln5pusHgd7B7zLAxVqp
IJvFE+7zmG9kq3j0GP3413cKCN3fJcTS1Ogej5PwHnLSXXqDmLllMnwsaxnUnfdKFTy2JZax75Co
f+j/W1iyGT/jH8P4Yw4nEepBKnlUU3JyDElk3YE9kjWPwVoCdbkBpZ/5Qz0i78OjKJlYYMZlzPat
vBW+rYK63h6Xqb2QzOYj3KFb2BFZzecMA6LSVachDmvR8yCB2/O741w1AZrW4Dz4FmsC9vrdUHnq
fvPI0U+1hhMpS6IT00cnQuky7fus/VQs8G3HqFte5JoixQ3O5BlvKxFeXjPLg/a4Y4RU1+26SkPO
YBAtlzIZi7lsG8J6hDB2ig5xodWyESX4cb6znImkH+GxKZnJZMZOfWnGwlblaSrXfQB72JuS82ue
rlRJeBOxnrsMY/JVcl+I8WQtULwcCqYQx+HvzffcZhjdVQmgmALwhwyehh9vHVUHVkIn4ZJo6KbK
J6Lckv6dEQV9IXP8UKyFFMq015k0hb4h4qK4GrHqxC2RfXBA12oBMzsnHorb3YZHU3GOwCI+qRu3
wUB++/Rpv/LnHSuPump6/nwNrSKIxUOJ47HmmOS/SusF/dWMXV1VwoUEygnkYp77pQcJTUMMk7vZ
97iu1z3+qnVbiKBcAEYii0zMIOIRx6ZCSu6R6xJYi6CivQjFIU5uoONJZTkh0Q+BSgqToRoM/fuq
pCw0PGmDUux7CFFI0JEaLw/j7GA4Jr9cXwxLDuUM5Favw7LBdo3mr2pyDIxGmLbycF0Ia8eoMK8a
9LBWcSqXfXVw0JtoVY8VIz3F0l3KEYRdP8R5DxHa2en2kcuybCy1mpe4OI9a1XKjrHEeGDcGcS7w
he+v7xFLAGUKjGxCXRv2/zLdPyt3rcPsq141zX8uxtdje7ECORqCOJ1R6gG/vzXIc3waCMqayc53
rq+EcRRf44ILQe0gYayXg6Dsd07OuOnhO+OOCwyt/WKnXoioubZVWwGnXdqNJTi8qaCuBKY4FJpD
TJZ2land2hW5f2c1wzM0maaOU+SgnSch500UrDoiT7ueKO/X94+1OPm7qoFIqRiLEjKibW/rj7+F
jbaZPv6dffmqgC92cNBbo8g0COlNJQcAlyWYL9XpXwqh7r3klWMC8BXc+/IRBuyUbjF6ZbLac9aq
yphx/MdX0zOH+KNm7GaFswZjg6HYztw2l/I5duS3veyyxP3EXJhfAQtxlCmIaq/ruxrK99wdBNUO
D8cLZhFv4gEzxsNOejTNYbCwTiG2PzFD+peZjcUHUKYiav1EARzArIRH3wUU1r1O7jVL/5sX2x8x
dOlW7oY+C2Zn/cxv9uNXkwrmCfO369q+nqdZiKFiginQsqL0cHoDXAP64N5fPTPbMO7UWvVieWg0
RhoPYzFqAfYMvaS9DQ4jD9SPwDQFNI94xFgbrAcLQYa5MipQCL1Qw4gcNtBqMpJH5BV5tNBxwX/y
L7eQshhBH5WjHGIL8SpNH8LN02tmajesjBrD9tE1uYTnPC0VlK+W34H4285mAbMwd4wyGBiqHFJl
gIhj6jpO9J7Vjpk8X9+t1WVgnHHurAH/MD3ICw7xcqhyHZECcJ1f8q1gq274N4ZvIYO6oUUcqpyQ
QAboj0BTbgo7+Xncs5Koq47ij5QfHr1UFBSs1Tl2i16kW/Thz82+GmMt66/5hRjqgqo6MCg0xG8X
azSDG4OAIpoIu+bkXj+Xr46WH4+hhRwqcgd5g+43OeTExQaknb88MmOPEdMGmuZ2d6ov+2jLOfqu
JhpeRAUgezFXzXiCr6dyFx9B3dkcqKFqgbnUiyXme/8WHELqPXzIU0C4TWqxfMm6wi/EUTd3CjwM
vI5QlP1RxMysJXRzk4y4YS1rNfhbyKHC/DDN+zSvtflph8oEee4sfzd9fl4/QcbN+mLRWcQUVdol
oc9DCMbQyse92BO8jDCMcl3KbAOuqQkd6Q9G4AHGGS05gBsiPdho/irWX2zWvM7FOsYsDcaymxVR
JbKFEef3f7cCyjqEYoPxph6/P2AW5JQx2xrmi3Jlh2jHjVHwcYwV7NBXmdZ58+1wa75GNgsTYW2y
AWAP/5hSuvEq6EVkxTgsZO5rEM3zRND1C843Zv8/Q7No790Nqpd7PlaUEkBAmy0Jbh9bDAlz5+Cm
2Fb8pkNVGGM72uX6STEsLD0Bz+l9Npeh51e4cc+duwtQAxw1sBgqvbo8QI7NvX5oMqf3EfNnFeyr
AaPTPjb7ePsQW0wrvmoBFjIo6zr2Ycz1PWTs1U124HeCNZBRMl//7p2pY37XmDF9fmAgADwrDn1Q
XuOsHpMLoJcffRICOQWu6frhrL4zF4Iom6Z2aVuXfDQL0kDpgulAVpvxuoIvRFDxCOicJyGZ4rkN
SUB0Otq1+TGY8OVWQFhZ5lVdW8ii7NrQDCNotrBvXWyegO2HF0RoGayYYd3jLMRQxs2Y9KnQIoh5
nqzpcKOe28Ntzkjzre8bqDsxxQ9tBnHBdwtad9MISohsbnXonPy1f0VcatbWmBPZES2mys0RyA+D
90ecNuv+wmDXERjDOL7I8ZidnPERWIXkZjK9Z8FmeLj13VtIomKh0siMLlIgiQct9jmwZFKQFAti
KcOqbi/kULcVvKstJ4E/8mKBhIGDn+MYNf7VlWjo0AD/yDyiThf5217u4j6toG7AlFTNOe6Y083s
TvY1f70URG1Z5nmDmnrNfE3jUwjSrK6ymsPbQEpL/A2NqA/lpTH/5qCWUqkN5LnGk6cRGyiR6TnF
u7IB3HyHnBBL0PxDtO4tBVEB4yB03DCmbX7RkBdMXmSzJncZmezqVOwYKcLVa7WURUWLScT7WVPi
zBoHEdxoC/OtcmqrgLVg0VesmaOlLMq6KmMLJVRxbN2MmetikiO3ANxvXbfhAks75j9fXF2tlgyw
e0NMgXrnjD0MdNMzOCug8p3Z2CAi82EGmeBwLLGUsUWPrKA1Rj0bqMmptoA6tORX2UbvcmMnp+GX
8KiySe7XLvVySynTGydoX46BaoibMOWkfRxtzdEc47l/DUwfhTJNN3nFTm+Yo0ZMxaHscdhJg65U
WG6FXcYAm1nsASEDBNliwwSjmJXwP1+IHxwrUpqoYiLPiuOIM4r6wREOqpkqNhnvWdqzFtT82VFA
Ln3XHjyzI67BmAyUNHkXbZ/87q126+1vGVo6/861NVHWpO+LvlETyAEK0VtqB85HY2cnEXQSzJia
tSTKnhhTXPh9DlGTI6P8D6ohFLYzdD3+VXCz3DzKmiicLPJBiYPS9IgofedI0sco3xooPma8VSGu
rixfvDfa17Lo/mvkaiRRQZgqf0GpAd+Y0shEC8MqqMe541JDQUiCJ7ULPPcz8/rRrd+5f+R8ucGF
fUG4rXB++yWn/tU7gp1t/qJ5FMiZAMkChroOHEhqKZwuc02iDbMSYvBxPjDuqLyyWQzXlBCcrxoK
9byImTDKfPi9wdU+4G4BVcCbTgbVuFE2D7Hzfn3HVo3FUg61HkWox6DTIAeA+r9BtUvC7egYGwGV
Z99iNfp/HQB9tRbS6AMaQllOPRHSQCpM3ob97+lxx4JKEtds0lIIZScmr6/KYLZJPSjqUiL9xlvO
UkcCICPrfDdZDp6uN/5Wlu3hM3J3xpZF2rJao1h+AWVBkpAX047HF0zdTsn3D/tb/9QSnpz6LWIu
naH1a+5tKY0yIt7Uxho3QZoCyAFkMdrn5vW6lqzdq6UEyngM8jhASeFR/Fc01nWBqW2vC/jJuQwL
sZRABSCaOPKNUmMNlSXOiDaTlaEJXCPKNiXPR/82NBPSOzeybw0PtvW6y8xPlolce5cvP4EKTlpO
MyZfmeMtgA3EyOKK5JMF786SQUUiWpiC0mWOs9rHbWE39qtvsZaxmtRcroOyHGWdNaOufKmDBvbT
C1qIbc/q0GrywO+Nm+sHx1oQZT6ChBfydDYf0tmZxQzmiKrHdRnzb1wxGnTmu/Fzrx4bOElkgcRX
maRgcAO9gnVdCkPH6UK2OE5iOISQ0kPtgO88Bebp87oI1kIos5DJQ61zHDbLChHpkticzBjtUqym
wlV7AMhIXQVuIUh0qDMxokLI847PL78kZ9rGN7J7fRnC6lb9EUC/wAsOZM5hOWEdWWA76k41ByBA
RETMSQWvfsoqk8matmrUFzIpox5JiR9pJfwuQOHNnKiY1J5DW9XqTN4xy/O/XSN1VmKZF1WcYhMR
vMsmB25E8SFxYlO9dOZrYHNbfp5u7TYMLVz3kMDXF0XcYUmilb3rCwl4mwJyDpvOil5qM+BJftlF
A7P4sRZ7At32H0nUjnIyjNEoQZIiQuMbRyHHIbemTSsyZ4lYoqjN7DU1H4RAnD2UE1nx8bADij67
BDv/zA9DsVgR5QiB6BvqqYQzq2MXuWJwP8tE/i3YZj85LP1gyaJcIgLarIgSLGlyOoCORwHw5CSz
Pt+GmE9hJYhWC9rLs6LcY90rWQoYTcz5AH5JstODUSEL0GzmJwn6Bfe5i1qZGWyuX/RVe7XYT8oj
ApJ1yPkOUiV9U9ePRXujNxvlgU8e+NZJeXJd2mrpEblKGYVakL+qX3HdInqPC43n+FjCE+W8ddBr
1x8PA1rH/qZcuxRD7SWY8ArgGsrzw9wgrUyEffFLfWPd4/n2/NTFP4uh9i5ugB4v+FgMGvpKEjzP
k6AHj2iPgDa8vm/rp/RHEhVTtHzDTbWBRw9vp/ZHQg7z+5EVYzIPZw4EFodTGUXrl/PhWMnhmFkA
2Yenl2zWtVr3XX8WQ/muwNNkTg0gJruxnMFq7fqh3PL3w2tPIrOyWkbuev7qK6dEF8+4BKwTuYdb
/DxlpDgVaO3MmABTXzb7hxQZHOaAOp1ppmfzuNg7gQPyaFBC42YcPcF5Di3zsQ3N2JXcwBEvaMvf
dneJ7bGUcFUzFnIpC4/eB1ktEsitUM74VT7clDe313Vvdf8WEijDXqCFMVJqSNh7R0wemrDrjBNi
rYGy6SNI71ErgwQQr6Sufxo8YMOd+9r1+78Z3UV+/M85UTZdySp/LHnIwvSeJdzxJNvcskYNZ+vy
XReA4y1jQFwA7ZX2Y9xOlv0myQ25vVhblpudP+/aT38/7usH+zPE+/6Z1MEqUzsG/iS1gFOpnfTY
Oyar2sraCOpge+A/976MjXi7u2E1pbJ+mzpIdWhStdXw26nJpApbeV993xraf/gG1wJJu71I1l1t
AavHPvhwvvfv94/Xz2BlYOC7JMqHFLCEXDdvUUy2gCzuyR4G4161iGPe32Wb/S8L9822bMwd2ox2
wK8q9DVloryKh3HKuOqgAEfnV/8QPuh2an4Aefpodee7wALr+9Z0w3vbbK1795Ranuk7xvb9+g6w
zpFyOiCPjfiuwkc4d0iMMvzmT1fzfXcpV9N2+siPOn58IB+sW76SVlv++I8RO71VlNr3lfbyGNvc
Kd0UbwkBgHv0YHEsErXr156etfs3Gw7O0u+eShS8qVLEecNvGEfJ+krqupdc7XlhCV3+1788S154
125qJcObTRWAo1ldndcVUKUxG0eOT8N+xFcrhBBGVnwlT/ldR6jrncVpExqzjgD6/q42bDF/uE3u
GgcpZevwfmgBGjruD9Jjo5jaMXgLBhIdIhYO/1f3/H++6D+G6nrBGzV9vmPgtDYlEoN40TnMee2a
ZG7pPD+MZOPan/9SHaibPWpa1nE8NnYgJuOnJZaqURd7KND1Gav4bTzK4pLEt/lmZ58PI7kzrduW
HNxX8/2+3ZsbawZ220mRVbLiWMYnUHnu63fyJ+OS/k1PvkLzhYKHgYBZjgnr2f9qCcrbkeUcvW1F
RGJ/gALgujRQ7V0NI9Qv07YQ14vGpPUJ1LIkW8sg28Hi3mLyHqNeWrsc2VYOZgpTkpdElq34dER3
jLLl7G3g7Lcj0tuiT6S3s3J6bjKzFfeXAYj+oM1N7aNCeJ+Utl/Y7uS2m+d6c9Z5W/qt3gqgBNnI
4PLdGAcJlHok0EkI/slhVwLWguhH4Q6QIMQP0JOabNuENDfqp4AWyi2wF/AfTFa4H0DWCfavTXJ4
+pQi1Of1U2UJ93VmRTedB/6Ou+xQNHb+qDm52eBzud/6qxJ9tUNEGek3kgN60drMDx6SS+lGANnH
8SafwdI+jvy2cTaF82EQBeOtW5TLTH5X2sceQsPYHayoRUEbKQ3ljben/XAuSXd/1u3ARCIbZGSq
GViFE+nkeVsSME3Dm+XmcEYDr8M1ZOsoG2iqkZp4jprADJbI62HjAgjiTtuEtq3ZyEgfjVt/X2Qo
Y9zqu9QGrmfvFKibJ28KSPQmMlqDYBof2l7cyg1RUpR7TzeBlQ9kq4Zz05S6R4LutgHDZu9Z7wpG
M3RS9ubhlX9LN7uncn8qLeXxLHZ2R+7BoJZZKcCepC1n3Xq74kG7KAUB3CrwjMEbZHMIjTdAGxZQ
11BPXW+NLm9v291D/pbWprIJLFNvARoTOtoJvs9uTK0AjBeG2tCfAR0Bk0A8IXvnbe3Cve+JBEDc
7PO9t8Sz+/7QPykSIcHOUnfjVr/DtAU4wAOXVB9qTzY7Fco/caQ5miRD5GHKMF2/wdJ00STiVOCt
iD4009hGJ/S5nIl9X5HELq3YAsxXB5rjp87sQOW0i63PVgAGlFuR7U46mtPtKXR4ItxVDwEs4AWB
L86jO522+J+dnhQDNg2Zqw7fYvkmdt9V308K2oJMHT+KneDM58DK3qaNA2j2DP8q2PuUOKBbeuJQ
6X/37PytB751gs5cmfRWWNhGYp/cJzP5kDfnfH9qTawUaBIa6sGbEOQol2Jj3AjCPiGtFT98wMuN
0PyDdwBybHF8x5QokQvyzrsiqd1Jc3abZJeTO+Pdz0jwGVrjs+c8aDfgri4eWtRcdznmjS1cNJ4M
NvL1LpE2uy2XWZ4PrQzs1syOqHZvTOX9NTYBHSvdzZg/u9aqa5O4CcHW/kYmlNuekoaM53qf2FVM
iLu1SyDEGxYGpn1bvOEQ78Tngrij6WFvPmGrAEZKmv3D+3N6fkyd4TY4Rq9WNjiTy+MytMlxp2L9
1w0ayxR/Dzz+3W/NshamcZByMeoKWGLrzr3+yz+fud9tPPWoCPxaqMBcNQcaBolt5aQAnbwnLLZx
kSWHijmAs5RzdQI5zw5Qowg5njnz1/Hi27jSxAWjzOPe5sn9o8sCkWNEUl81hcXW+XFdCukcpSFp
z4rSWB6fnvLQ9KHouTlMe9x3jhNYlwj18ow8XWBonTvi2ltls3sMiAk87PfR3PkWqy3gi+zrShhF
9wV4spiUzYD1PVvW8e79fHZL8gIX6uxzktroFHMcwLTnJsjWPQt8OgC58ok1oQhkfm5uB9O+t3fy
/h5XgNyE1t0njNJ29+F+nHjcxCeJHI8BXI2r29f17mtc7sp30/UGzuhqTKXD2wvO2bOO26PV41N/
OYpbIzzCRE7qSOQAsrb8zKpUMm7mV9yzUIloEsC7Oz9vU9NmqZv8s+Tw7ULRQ6NqH2RDOQdN1sUn
x+280xvTfrug9B8QuKPMai3rPUTMO+LtOnslxTLhQlSCEJGRw/rCKr+2yd9t0P9IhZpwsYiPAbi8
tX2+e/Jv5e3z5mhtS1O/aYjtbkxyj39iPADlU9W28YHmxr0HnyCwAFyWtjIuI51p5wJNV7v50AEb
93hdoVbDRwNpTgm8kOgLl6m1isHop00KflAEZpUAc98/6y5m4Tir3rNOec2aLWVR9lgJ0D8D3K4O
VjO0O/e3R+7ns2Ss6GcqXwEr758VUbZ59MI0HlQFMDbmMb57S83kFS3bTJjrlTnn73Io22wkep0b
CuRoCGx7+5f0VoH3AJCeGdCZOfQdg9CR2A+flXN9gaxdpFI9bR2hkpV87SJv+780+J57rSes5h+W
GOrJF0TGOIUFlmclHpFS4v1OoRQJbuD15ay+aDGNALpE0fiiMvvupZVAi3Nv0LvL81HAhAr8QeVy
iKwDNEFUiJZSywczurZNPuYx8pJx2dcyp0vplP4LhVSMYTlLb+/u6m1mv19f3mpqaSmAUvoxqSuh
liBASJ10tHLNFj3zxd/ytW08jp6Fo2Oxs/wHmQDB00RQpWu0g+UnL+ZGA5f6aACDRd1FSAA29mSb
2cNfre6PpFmLFk6BAzFlK0VYneU9RpNVWwjSY6t1eRwYx8jA/Adb9Y8w2vkBJzmruhDLKiyF9CDW
E4i35TGOAZxyDdArrArnmlOaB6j+dxtpjxfLw+SnAhaXvEyuctqYIgpOwc6/v76Jq5mlpRwqjSd4
Qe3JodFd8GDMXdmSOoeziz1KxuI+BQtRcvQQV+D9sotQK1RPpUZYRmWlkWG2Zn/WSt2DABQXdTAf
5IiHcWw3rn4Q7Pvy7V9vKnUfvIjjMIKLQxxBFIImefCFOA/66S/Glb8viHIDkSiWRjd+LWiG6kox
Td47oBDaMFc0W0I6XFhuHeUIQlWXx2TAimZSRAP4QB1mcDEidJpHhDzEShHeYyGmxpiSWQpKuYKM
5yrDEOZ77gCf70a1uI0PicLNdQVddwV/dINyBZEcZFzg+yCsRmN8vEkALPsaMrsmxFnFru0jZUta
STfAK4MTk297ZI5AbGoCJRWFlAKBrWF6Tgg8xU0H67lLjtzWP9cuq2+JcZR0gTnh6lT0ZPjW0awf
2hbAGKpfWGpgd97nf72nAPEEDbiIwAtIntTRpf1YVDmHxXbOcw0kpAod1vcs37oywYEx84UU6uTU
1pgmH8THl0eDBGY8kAGwlD4B8zmaARI7dPz78Y0pdeUgv0mlDlJOE0lOZahl53zFlHirCjZyLs6O
SS+wcmALUT8GGmpPDP1yvnsp4TEAqNiidc9qNZRYQr5Xav9HUNXS94FkhyZyY5+9ZE64a1zZLm+N
u+k20ec5TfT1mAUCldz9rG5F9wDrnZHdA3JBloU5OwsQHRbvGsxm4rUo9NsG0L4jT8csm08Ye83r
Zmka6Fl48w43H8X+qUCnE1HdkXDb0UO14LoKr/kMRUDTmyFjSABM15TsTOH9OIpgF0YTA0/e4fBa
MMPDFaJrqPBCCOWY0j7q0fcGIaWdnoyTfG4f/J26LTeKHd7GGFycfeIps939gJTfZ4vGk8/slkOq
kIxoKGclL1Y6a75/D+W/jFgZylrD91TOUbR5mWwGuzs1aERhzdAy95dyYSmnFa1aQ5TlzfnmGECv
D/fGC+vFtGLev+0w5b949BUmSgAxxzd/d6NDZXqi2td1ZfUKLU6RMndiW/KlPEJGceMdKlt2bvGG
Z4TyrHVQxi5WhcjnGw/eMLoJ7d/cpsIT7G987rfdoowbxhXEqOKxktKu7dxubTSbwr2nbNbYtTB+
KYpu3E18YVDgePsLBjGJtpf2PkoLp9xpHooja11rSY9vwigjZ0zo+ZQ57J5wFp55GJLjVkOVR7Ac
TFT9knfj0d8llgp7Yr20WzN7Vdzc5MyDLckEps0jZrndBUcJ+XYk+23POe3c7uW6Fq2lv759JG1x
gk4sknlH9AFN2U+hhCQ/Bjq13sk7N1A3rURyyQrBea+QSDiHI5kUM5jMijeT1PYiJMnRIDwWdhRY
0bSritu63PDFPeMz58+gIplvn0nZrAg7qTYN12ES2dspT/5++KrwbGx+DxRUF4Tj2KC39xKoD6Hz
yBC+ftVUTUIzOcjideogB1UdlTzAQY5m//qMmkxPGhQGMyvc9cdERx1jMouJ2OFFPsNztfjTmPR7
w2KR1X+9j35sA4guVYQ5uviDE5AXOcnnQJ+HwDjqkCgXUO5Dleqj3N4MboiRjRfUGO4jIu8x7WOx
hjfWLTVa6jVZkoEVylOWOpMqzwg6PKuk1ow/wK6YbnFJ763r+71qdRZSKCPtx4UqZD62mzerd86M
X5CVZ4F/rnuChRDKRCfAvRH1CEIQSTyqGEYI8RrsLzy5vb6YlWyIAgqJf7aMMtMtX/KVXEAOgFXv
xHsJL0D3uoR1o7YQQVnpqUr1tJnVE06tO3+8JG5uMWJr5nZRNlpSMMJYZZAxgh5AcIt9t6vfzWjD
AntfvWp/1vL1HYvshx90iBW+NAzaPWy5O9XpkKO6vmNr6YHloXzp+UKKGkQax4VYzeBIDorhA/kV
nkbMJydWkxL9rDozK7KxRfFyF+K2v/9L+ZTRFaZaqhIZ9+jxl5Cawj68XBABo4jtwM7f5NsCvWTS
jYHGguzIMGasO/yVElquPQ0iPtMhuxzJr4sBUO/Q9Aj69llqOd+gH7ZqcZSUseB5XwM6Mkz2sxXa
R5BASKfyGSGdYgGvkv1yn43wNXG01dCbZFIrnGlRkKcX4TEie8FBSZi1rPl3fsqRDIFHel/9md4v
ukDsPDhMg2D+NeMd9AwAWTq/AfRTBHqY8oZJqPQfbt8fmdRWxmXUpr4OmaigZQFM1QNorpzPnrG2
9WBA0SRZReJYRu0Ca1/oRijzYdYWcY9yAoBFvEcjNqU9ekXw3NSdxDVf5jyFiO4sGdkz5bHavFvX
b8b642vxBdQpykHiN5MU9JfnISPAEfR33d5A58I8VhcRfp8d9RNAKEG7nG2Yr+zVIGMhnPIJoyHJ
3BBD+NBiSHubEe9gk862GcHMWlsr+p81VZHBemoYMrXIMApaKVCqHr5HRqdCF8LWAUnDHDIQsR1D
V96VRJms5qmNSH0BheC+KOHO+QhIkepTfI+/uwWra2zV6y4+ilo8SqDapCYd3hMgbEpiU748AO2/
fmIc8EqCDSCEgoQBF0GWhC8imoWKgWgmCxOwh1zG3YQK64v5wCzArd5QHeERz6uYNqB5zj0wIgyB
N8wryZ7VX3v5Njmr2+FuSEkGot5ft6xG2rU8m4KReAnHiYSvrFEHmmN+XeG8pL+En/HjTDo7V1xC
8+A8/T6huukT7SjcTui7uQ82RUQYWzrHvrRFAqIo6nO6qCqSRIUYY87nQ8SnPUKMEfMV1SW2AVh5
4MHcOmzuWZPKwmwErombXfjiBMNcKEI9LntgzYAYojw5A/D7PXRfmdxGYWGhrUa8oghSBUXTcF1o
4B4/q/oy06EvlTU40aVJTV8zVUhLXNs8vLxMeCTlLzwmot8Z27qmRkvJVNTfeJOXh13d/39MfHRU
HeaMH/hv30VHJCUy34xQce0GLgVSUYE/Sl7OtVhq4JGjdEiIkhDeaVjBz5qVg6oakqbNWqNS6tLF
05RUQA9HN5tOJHABlplZy7dpAQJj/nXQHZUzTIzamQL6cMezl7yknDtqr1Egkq7Y5QLaG7OuI2ru
CgGG+XnGB67M+ilosf7zgZSC1WIeSsV8m3CVNCfe+cQ/fniAzHjxTd5NSjbm57zkHyq9kEhFt2qU
dZLuY+clwN6Vu6SGVa6luQuR855VdXuajgYKpYHZ4e0LPAompO1a8CLCJvKGqhqKqlEfEIScpI0R
PkABWOXhzsBQwWCeOGaUtG6p/gjSZ/O8uLx6X41TM+vYI2DdMRT1HBPZNpzsXgBw+U6GJlinV3Ff
mG1Gop1x0xxZud+16jSO95+10q9pqRO7mC/xCfsZzLzb9h/lsXjK9tMm3b5iihTc9q4d2W608U6s
BOusOj8OWlZVTFcKmvgDDXdKPDFJihGppnLOJqPXj9nntTIcDvVdyKDOUtYTQxRyyDg2N1lszjnG
HQKXzQPy9QStZZzFSgWu35g/IukyrieURT/2U48GDWWfIjsxN8vaN0BrD46cJWzLN2ZBfNXpLERS
1tHz4mL0IjhZa+Y0q29B1w3AMYwaQ2vYYDCr0hQJDKmKKhuyTu0pPyUdKEpkuPStE/JmZgH7SD33
h+ZXtBsZSc/VFxJqSP8njHY5XpsCP6WGsEcNOUj0TAjgbhKBSpSwIsHVatJSFLWLapjEAKoV+4u3
ad6BHhWcRG1b5w7+Ku0AZerhQdlMSMf3LaMC+fXO+3EVFqukvI3RJqPapxDdOBo5R6LdNAT9Q8lt
g14ldIWzgqTVR8xyrfMZL0xPmpVpDLKSOfcaCUi9w8ABY41weKj9jedW1JnNT9I1UaVC2Ri5ijE1
lDkABJQJ2gznN8Rg/hYtN7DZ/TarCRiEKLI4lwYVRaG0U4pVjgMCDazKIKERWG+5biJ8FU9nNQUB
Muna3GisItWAQNp5ZViSJqmECiyIeqvaXis2nxKnCb+vb4M0i/1xwhi51WeKZEP8aoVdbDg/xVwu
9PFwSfBkk02hfR7FXSKRoe2JEeSODkyZ5BcP9FUBkzX6XTT9bmNSSrcJSqfJs/JqJOhpV8q3RLgV
MyKOT0hp23V1zKXPVCzNBI9Q8S0uSMyjMZzEmalWm7HeAqpBUxmdKquGGwA5iLKBCfX/SLuu5bh1
ZftFrAIjwFeGSeLIkmw56IXlIDGDOX79XdS+93gG5h2U97EfVTVNAI1Gh9WrbXEtpZkSOurp9Anz
BlPrdfjIS3CSfs8+6s+3d237MH9LEgvWNVWjRtMgKT3a4P5GJ0b0Y55OGQZh4fReknifIts7HiVi
t+IiVK3/b4Hv7YgXh7V6axGYySa0OqrAnqJ+rbunTloB2/J01pnJgDDZGM5KBd8qnfSFKMBWfEow
xXS5bx9kOeL3aEPUuksJwmVgulJmaJ+ZPtESOG4ldKzZn/2Gox0kOS3BZDvDkX+oDNf8qsXHPN6H
FfpaMJklcfrpAG621tV0j+iYKzqeCfLMKbR1cefqyKK9csIEyMG6z5nXVwdbGkpt+cawiTrRDRVI
Q1M0ivpIsqLCQ9p4xdt5UFzrWGHYiu9Wr8NZ7vZtafWlOMEkLtwYG8UYVxu8Rm7nTxyUYNT/stYL
mf/2EcUEaZJjSwMuZQo5njk0pxZ5uRFD05Ff/wA2sBLDXaxjAfKOIPNKD77fwZRR8mw6npdihRCZ
V32RLAvEliCyBh/EB1AowBQ5xgjv3vBWz4gcRgB967vyrvHSc+mj+i9JL21ZxDXpAmykRTE7XNDN
0uzDgrVkhd38yD3qL+73fC/rt9jMYV1IEXPYPEUQF9X6iKtcOz8+KA5Kiy7m9HVO9zEL0jtayxLK
mw7gpUjBjyg7LQdFFBY2+8br8snbvXhDYHjRw7A3DtnP2JdYqy1/7FKecE8mhRMgnCHvXGG4UlK5
r8t9hinfKFSu8dkvWVlgKxY3weSkqriYBFO5r32HTsmqYh7gkhlDmHsxRYQ6JV3uKgu4G2+vbVtH
fosSwuNxDomm9gyloL3+tTWdmnoUTVoKmHy13WJIpG0+NyYoDg0K5mgGaNn1yqLOSsLYwMo8uLbt
U3kKPTwvT9ZdKsXNbm/ib1GC7e+HWVHHFG7RjFGb03GundAD6gYlB+577UflCDCNTFG2AtvL5Qk3
jtTLlAD4vwa2xO3vI/9n7y2AFHEprMVYdUB8eC5EiUFQU4+trugQlRfQi85VjdjLLVcFPnE5Zb1X
8dzPf03FuSwTt++9zh+XrylbnBEcZPykG2d79MYQGcJT0h7NKIIqu02/C3vXfuntT3l5F1r+kP/s
4q9tdbbjXwsITPhhznYxOMYiv0Tk1YRmMBofSHufTocwl8wy3XTa1+iS6RpjFCpzrS1m27PSTkPE
zsATRE5/H6OLSdtF6FprHqf92+2rsNVWtD6C/xEnXPOOLIRbNcSNK+PY5JwttO0Bh+nrrvqZBL72
7b7BXMPGcQPq+s9rScIpdpkHlNDtL3nHV/9xuBdfIryUZVlyc5zhYp8Z9V7Ya/Zo78CE8kSrO/f5
rfs+B2itlCE4pFKFt9LO+24oKkj1oid0/LaHlWBS82M4M2+OnrraAIaU+Ewlzu72Y3mx2vUmXziD
Q242NQE9yKf5WQfLmnK0TkriZMydkHYjX8uHCfRD37rP3Vs9Ry6aW5Od/WkxvqT3Vg7YVJP+uL39
mzbx4nsE84tyaZy1LfYBZKLc2ZMdQ/2hkk3yMNbtvHXIgi1sbWK1QwMxg5ctLj+SE+2d6B6lvO+D
v847MD+MwDU8rdZrcahLX5J9cda+3pPd/pv9HYxge4Bm3OGN7Ebv/hvZ6e6jjFx1M4xdYzxw/Vua
aVmCJoZ5kWWcRKujPqAcBy5rf0AOOpJSgkolCdqXhBhiU82QtOw8hCPoRsseOjfbycLlTRt9sSJB
26iBgZVhmkyf+sZ5GY7VneG0iYO2g4OsA0a6JEGR9LntKzPHkqxzdt/f9+fl3t4DUwkvzLmtsu/m
/k9l+n1OgjI1llXYaYNVVZ5i+iElzhANzqQdVYo2649TfOC1U52Kwp0ap0YjuHUE/XpzitIdLXeS
j9neYrSEIfNpAUAkfIzN4dloa4agCs5sAZti+6QCqXN+oLNT7t7YAfAlBM53zXk8yDyMTV/N/C1b
ePatpSfUqLERU+Ox71N/1zw0hluDPc+3PpWP5q6Ld4Y2/CuxlkZtVVOJRsSq1JRZ+tBm8KOy7NBG
j7T7mP4qIn2vFz4fgC0OzPinnruGWR3Hx9vbvRlWXYgWVswqnjTGvD5b9r2CsWfgQpg927ybK09N
JevclmVpaAtiBkFW+9pUmxHyFdOAk+12/QmM/p1THwvv179Z0G8hwrNv2CHGpTRYkLYSRKARHviG
QrKQ7btp/RYiPPZZX5bWslpfpOjwtk2Z230w5n1XnOY5oOUziyRXdL3sf9zQC4GCJV3sBjx3PVZV
+9Uv/aS6usz73EqqwET/53CM68PpFltr8g4STMernwDdhg1Fy/8+k9xvQQkw+EUzAIcDrRmxLFOj
wtahdzCfs9FMg4oiMza4LB/c5TOddKcoFldbbPe2Pgg797/yQNSmYoaSDqnX65rbiXURRg8FdvYM
yvldmp4YqlM9k1yk1fJfnNA/cnRg0RkGwjPTEMxWlLRhxGY7DRTjLVaQc0FPWKcpkmPalIKpLLbF
ADkhpnBKkZGN3dDxLCjb/Gz2r+C53UXL6+0tWz/1j6VcCFk/4sKlmuuirvulygIDRCBz/UZA5mI8
LIXHx0Zyk9bvvSVqPb0LUYpS1FM7YT2YOIDJ5j0pJQIEd+yfY7lYi3AsvM2SHpOgssAa9S8q+HFB
9uZPjXGkSMnGxDiycPKTlDZ/d2H/kCvY1XAq7SniWFjUhr86mjlmMv1aLOVuIXotUXGxNPKPMBNK
RyhFEl/U8QbcgTRiEDZ0vhE/kskl1gMvdmz4wKPvTEWFYjlTGjuVdY7I16gAnYMyulOe7m9rzqZ6
XnyIYHzNytZGY8SHVEnqqtqzZmVOtUiEbOoM0CrUosjW0z8chKwqx2iAeqpR5FFMeoxzS6I1m0bj
QoRwevMyzJYyQGuiNr5vLNOjTbuLqfGraC3J4W1u2YUoIeoP69IYh3U1SftGKpCKxq8V9f/FsQBC
Bb8J7ViqmKc3K0MdydhlQUO4y5TXhoFXR4YU3V7IbyHC2ed2V1Q97lvAlkclzBwynIeZSnZr0zRd
rER4PcZixjhbG0K0wnbLal8pn8Bf7i5D6ZbRt3+za8AoMaCjNKBNrm2TRoY56hoowVp/qpvnihpO
k0k0bXPXmGYC9YQkOqbwXQsZkmIc4qrPAtqGo4PAfTiwqQx3XZXJ0AQyUevfL2ztWOaqGpbYu5B/
5j1GltaPGAYpsXubl5OBDJChqIieXkHI3AAVGepjFrQNfR4X9gouP4kOiBncf8wd6lqEmColtjh7
saCxZRTtnAUFjXoni4d71SjueJF7UdfvkqJ76HBNtSE9o9nXrQff4lHit0nsZXoUjFYoSTVtbuzF
9whnqKnZEMbWtK4ZIcr42JqvVfb5tjJuWCSTAEZLGJoqwAcrvGMNH7DOHnrC+/4wEZbuLa1CTThH
VDQSWQ5ZTJ6tW3wlTjCAlWaXQzThGItq3PEG5mL8oS7kmZHxC28whiA/ZuixB/BHLxCkVOjvUCXH
vOEomphCRxjBgoGx1a/VVZnQCsvnAa5O2jikLRwT8UlDFj/WkIQEH9T09+/KlUDhGDMrJrPdLFnQ
aTqmOtQUBYKQM4mUDQt2JUW4IC2mYBkcE/aCuXxjKXjeVHM/WpFTZf5tjRHT5f+c4cUGCvYLfkaf
diXOcO6fYuuxSjABSz8vh8x8yHBXjNIJm3OHaUH9IDEC/49oHchdHXSmNhPOziA5I1mr41GzPmZ4
naNqRxOHZPtMTXxmzq5ZhmcGBj1Lu4cHKBG/cR+xxQCHabquA+kpuPwcCM+ZZ1oWLEPhZR0S2piS
mD/d3t4Nx9JEpG4CH0UtaKfwbrMqZ7rK+jRI3grMMn4MjTv0MTr5Emjw9grr9bY4sQ/jn9P8Le+d
w+jCetdtGTVkGNIgLnYjP8ZBdogf+9zrxw+ATzg52PKml1b7NAO3q5Z+ZLw27S/VBCbR5aYXrXx0
vvpB2YMc7r/8MuHh12xT7TITO4GM96I5+rdwj6csOcSB/bH6FKFWvWePKsZg2A5ZkRCOGfuEPPCw
cA9ArX+zj7c/aOMJQisFFN9AMxGF9GvDMdG0swdABIPKeJusl5JJjmLzBhv4RxDKYvLAqn4XJ6Gk
PZQvJmlgTOpdPH5OUFYAw5/5hilgH24vRcyq/3PqgKVQC7fIwIt6LavSIrXTEkTLKmBAypex8FTj
s9aBwLFpYXo/Ycaqlxs0YGUElsIdnz7E5q5uek+B+29ZL9PDv/kgRLfouTYs1TCFD0rwofFk44N6
crKHvVWB1RPTT3aR9tLzpzy/qylQC8zj1T4xnjWv6l8W4xDnKQgrc8k93zxok63JJNW2bXM9qIuD
oCTOFnC+p8Fkla5pfrMTyaO7eccvBAiv4NLoKrcnaFLYfu7ZvB/r6aizk1n/bAz2bdI/5xitcXuD
N23XhUjBrKgp9KAaIJLnz0aCDCuGrOW6d1uImL/6R60Aa1lTjmCAePewLnYONrNU04JBSpWWft4t
lp9haPMOY//w1tpdtwsTvjgRmTIvQV/uflCTQfIQbm7uii7QkTJBl6ZwTQtrrMc4VmBAq+/6F2iR
j7iVkwxo4sVl9PH2kje9CdwjG1CeFXKjXevKQPQwKkKseDbMD7BW3jTPTjsezIGfsoeJdLKk+qZy
XggULkpIyrjRJ+SDhu4cLQggABG/vaTNDQQKSjeZbjFdBEJnSaWaGUuyQFcyJ82/F72rti7/YWV+
yEECZsp8+22BgFyvyTS0vwjvKpi/ECjpuPvUjGHHjSCdFt9Icz8qFDc1PYP4sRG5t1cpQkz/0VWE
RwYeP+S8qHDL6w4tQGkUZ0HcjblXF2ri0qmyvB44jn3RAySFLqjFU3K6b0w7PWh0bp5mO0ok+rp1
M4GpUE0btOl4XtYDv7gzOre7JOvxHSDLxbPlal9uL1Qca/e+0EsBwrsS6cqoTiXO09rrXvE98se9
+rU40F38swOx46fSTQFvDcCW+2S6ug5y5Ow+PQJT2H7I/3IG9B/fIviOlORtnsb4Frg01l4tia/q
b4M57ormself1DCIc4mx3XQaL9cvHPS0DAoPQV8dnOfcqb6el8abgbdAUyniOZgFdFjJoFZbl1QF
wg+hN3JJwBRen+kY2p0xkRw5i4w6cf2mWd9uH6rYAfS/G/lbwnqnLrSmbBTdytaN7N0Y3T+AUmBa
YKAn6GFNDravH9rQSeZEYhokYnUiXNVuJn3D2gyJuMFJDf5dG32Q7/TDN14Ox6n7oOVONH2O+HOU
t85CwF5jSQzu9nFqlo2kuw2TIfJHGHWLJwZpjMDqqtds4JVDZ3WXp+Bt6KYPOc33IDcy48RVIhS9
tJPGtYNk89cnRMgumyr8NKbrOAFNbN+Z03yqQJ2DnLwaf+Zp4VgpbOOiuIWlHTTQMhBtcjDJxe1T
ZTcZ/8ZeXooXtCsfCDaA4QkwbXQJhZVbmzVaotTYWPGxpPF0KiuxbRqpixUL6qamqVlP1fqo9t95
ApYTJOIiMkvUa+shwNQSNNlqjBqq6D4kvCvJrIZpEC1gVyfoZQCmZvyqRy+kDAqz3ulGI8mxbLos
OsE9Rf7SglsrmN8sA/dN3BJYJNrCRfjaTbaXpV+TAiAwvrgIZcNxeSyGUfL+bJkIHY6+YUGNMEda
kEtB+lFjAgFSwZnlsAlerSxcXW2pqKUGxYQfApIz1KiEuzqM6txmCoxQZZ91QPyL5HM/1c4Uvd2+
Dqv9vCVHdLhirYuVCMl5zJZE8TVMXD3X4ThrPZ4VvLCIJzIZi9CW23W5NsHt6paqIaxCDnXJdqz+
PP1i5Uvvac3o5EP7L04K7oFOQffBkDYS9jFqMM5vTBuY2vJNCcGcb77c3sCty4W4B/8ZAg7wMl7b
cnuaGoUuSKMvH9P2rEyRl3St5GqJWIz3BwMDsG3GYDQJVnItBIQDUWTnSF50SacdkpDN3pyUncdt
QKxbRVcP8xgp/sQTwN6HvAeFZ6e6jVmbjsaa6iUfssfMZl4ZhaEb03H1lubGn8qGuWGrFK6dR7pk
57c2Bk4RfEJ8NcDgwsZkaNFOE6LANeomN2uPjDnWYEl2ZlMI+tBQ+MEdMd+hxBcvqWKbxpBkdR4s
iVMVCHVfjO7h9gFv3XU8WLiDGoFPIEIGkz4E7DRO8iBHxl8d3ngpQ/Vs3QdE8bAkKo6YiGncqW0r
IyZYBHJFroLYo2gjt7XOMNe9hlrZKDGbm5t2IU/QJoMjfmVICQWR9tgUxm4oR1eam95aFDx/qC4K
TAaS/9cqG5uDyTXa5kGqods4g0lRF98kk2+TZteX6cFoZdz0Wyd1KVKwZeagtGU6NHlQRd+Rp/YI
KyU6vem/XIoQlNomudkBR5IHfT3QPdrwNTchMaiK6jrac0R2blN2y74itATisELyRYe6FDE6gOrO
BgHB3+vm5efo15ucL7nSUxMrjhHtZQykSTIEw9arTpE0M2B31od91aWLC2ay0ahp2eVBVz7i+QkB
ADpbQRkophtKJoZtqSVcQmYTG128aI28FtVZDNjAocoDc7jTtEe1jx1Neb69YVvPKkUDFGoHIKJS
beHhzsAa0YTqen6l7Q4cMyH1Y6+CaEp2xzb3DY8O4CwUxQrR+vUNSJwHbuQBroi7TMveIC+p+RJz
8xTGpdfM1I8zWfC/qZ54Jshap1mn/wrLA6cnqGxVmgdai9b30Xws+egmOUgy9E/jsPj6/KWgmUtT
1Enj0QvtWhY8bfkTGFAJvAvCJxvsHNeHiGdoCNUlXNcdL0AMTiDuW3jqdhM7zZT7Cqbp3D7SDUNj
YcSsurY1AFHKBGu2GGNZalOBiqwCLoP8jlbeYHyYF0xazl8S2XO/sT4LC8OVwHRsIKOEeDTkfR2P
Oc411gIt+8Knn833qrxfZKW9LTl0BUSBlw0kH+/ceBf3LuMZRRnYyoOR3xlhkFnmh7ltn02M6bE0
9fvtLdxKp8CxMEDIAwieDq6I61PL7ITRYZXW0gJUeYNaeVULTrqsSW2Ut4Hdt4vhNOa0czF60nJJ
bIz7LG+U/e0P2bie6CsyLB30mqubI5xlXakNUfuiCJSmdofq59J7DN5oL+ML2LidYKNDJUDX0N2J
qtD1eju1zPg0VUXQGEhyjp3TsmN91G1XXRzDeOWgpb29sM3j/C1QjHvHsuV1rK4Cay8pfVTYly+k
O6m5f1vOVm3AgtbAxKl0LZEKbyDuejg0IXawTQ8cY5LewG5peF3sMnQWPUVINXxZ9tMbIO+me8gx
5UTiLW2e4IV84YGs0qSYEhPyUwuxA/moVImn2oPTpYtkS7fuPaYw49YbWDHKatdnqEfqiBFwZh6U
oa+QdJel6LE1rXg3lvaBpzUgsrYmuyjrgyqESxYeQYZcH+B2mMN6LVRbWadZ2BUBRSfQ/dSSb2po
ATxhh7HtjHlZuazKil2YM/O+j5Zqr7GJP08Zjz07HRcfs9kRfN8+841300IVCTxIBEBD/f1yX5gK
Ywy5xsKsCHg0FLulyHs3iWGQ6KDJ4Dxbagwn9d34AcohoqyarGpSjGHIA7q8Ws18Gshp9BDM7QdF
BkzZwq/hDTEwThfMNZh8LGhypeqJOiS8CNSmGe+HmIZ+SIgK7GEc+WATSg4lL5mfABHgzuoIzAde
CX8a+8rPx6b11ZGjvyAn4920YEIUaetSsvGbu2HBQtsgc9RRN7lWhk7nBZnnpkD1tSz3WVnpe5PH
9i4rrdxfTCN5MMKQH2+f9tYFA9BzxdNR2Gsx9dB2ib50QGMGC0U7GNUf5vlrY5HSIaFsfasyi8qO
txw8W7qhGSjZXq9PzZMkGjmUvWpOpvWYl7IrvLEWSlCqWEcZo2gqdiVyPWLdEuGIK/NpSJ7Q6zyq
mF5nHG5v2cY5YZIHXEqCzCOFFlyvo0siJFLUGecU4z1laH5eHHNSnFnrjvX087awjU2jANMRuJiG
blIiqK3KCzuyYhW3kX9Iu3PBZVPutwSANQ+BNaw7LO26qRfXfWp5lqspVtOWFfMzXcUUu7aj+9vL
2Doa0NihR3WNeVFluZaSgdLHHEJIeQGSzkaDeerkst7NrXO5lCGsxOLVypS+rgRoIaS4Mr8Afw5w
ALK2vw0LuXLy/WcxwkWdocZz3kNQj5KBPi2uOj0jgfn35uBKivAgkXaYi7CEFKXfT9WpiRyDHZfS
TUpJIUa2b4L3EmpWrYwGBI3zfiGu/la9jLNnyW7npqIBymIir2IhLbH+/ULRhrnWdZOzIrANVOob
BIk+qmiaZNe2FM2EBdAtVOt1lAWupbTF1Jco15cBacPvdvgQxnQ3ZuwQ5ZVEpTe0ALAcZFMRJuiU
6YJKd3qT6BjohfOpanrXGC0YrGOjOCRGJGuc2FgUEAgQsaL+kZcS4vK6YRMGVNhFwBRQgNTPVfGm
t6kzNJLk41bAh2LvOlLHRmMUgFXXu2cWvKJZpRXBmnd8UozPvYWZTwF48J1RuWPuortj96B03m3r
sJV4ZwBSwXgzhChwoa/lxlO4ehd6EZCyO8xx5hvDk83HuxHkZtYUncNKdRk5U0uRSN7aWeC7AV6H
+QNjjHYtOOrtECUsKOUa4XaG7kTltwmDW7Xn2yvclAPCPHQqItGvifFXpTTWVKs4wagGmcTklO2p
b85chsfb0kkNWwgeVLS9/PE0RS2g2VWf8CDX3urxbE8vaiyxFtsigHGwDbAbohHgesf6Bf4qoQUP
JuWF05cYuLAxf7y9Wxumgmk2Akh0G6woK0EN42JicWqV78swUUZsi39zHBcCBAteVmRqrLTmQWOf
gfBeFlBDNGdpNWTr1NcKFu4UQCi26EpXkVrxVK94UKtnYHZ16iFCC2WGaEsKcggGilbADQCMdn0i
nMxDg8kAPFCHO4yadozsxxB9Tcqvtw9lUwzSvMjBI6sMrNi1GGXWSFP3PQ+AHt4XfouZALXWuXYt
seDvXr/gJzL0R/6foHdjcfFQzDTLGqUcoGG97eis8yFwl2fJI5zGdrhb455krJ3c/JTmYJdfIitg
rX1aQEE/vBL7018vG3Ced/cYOCY4YtfLNhe1mrsYlTPOX4zhW2g9KdZDYv79Y3IlRXjso6ofS5Wj
kJ3b48n2zQy8/pWMSmPLzNoIN8GlA8wqWDuEdwSdZVpCDVSvgLgoZ4oR09jLmoDDPz+ZIDZLMMZY
55Lu+Q2DAaGMrZYPqCiRKiotKrVOwTEYJGQfgzg3VR7UTvJwbejmSiyLLIVqYmK8OD8S5VrMb+9n
tHgZszeMGEFQlrsMDVchWFBu68Oq5oJ2XokSbpvdAJ5eM4iaydlKh7sELaYNOSLn5Sr8NW75IVL9
2yJXFbslcl39xYUIdU7aqQP2n03PtcfLO0otpwUjsTpXkssnW52g7XGzYKYBhagKPdqf57p8SK07
3r801kOdfQvtSrKbW6lCGwlmVDqhGWsT//XacCnCZlYBiF/ax5RoTqPEmF5R+4uhe3McO0bijKWr
UQQMRc3+vkRwJVy4D4hRC1WrcJYafxs11VH1R6v/dfvwtnyqKyHG9QppF5sxY+sKkT9LPeu7oroU
nK3EYbFjE2dWQIO8r00qOcr1d0WtudxZQVERJEfzyLE4dSi9oeq9yKol+7dapVsiBMWcuyWMSAi8
RBu74x4ARAt8pe1RVuCXrURQSqpawIlFahaMp90kcWe2f3vljQeBPFKcwquGDsq2DG3sEnK0WiB7
PLbeMhz+f35e5K4sW2tQw7XSnh/nZ2NfvBYn280/AsHyofFPpeLOvn1cRyvdVjrJqmzBn06Lvq1G
A5lEpWva+zYKWz9UFSn19Jrp+PP8f69OuLyF3eZNXmB1wIljyMo6Rb50DYy2l80H3jJLK37XBHUB
cnFi4zPorTo1ykxkRs8o+Ch3McaQtB7K/8i+SLZOJkp4iVGm0XnTQ9SolY5uj24UM09tkHbWvrbd
Meuf+CzLjMlkCkqokLlp2hoyS9Sym3EHUJvTpLt27g/cvuvJq60c/4WC/N5QMYcVabECo2xgleo+
6/Zo1L39+1vpVsCg4WggEFmp5YVtjKuyDXmI7hyqu3bwVN1lJ8WnP8p96/zUQbj5RA4Gpnrclrrl
alwKFfaR8VHpBwqhjRf5TzKm7q1nGFN2kLo0gDZEH/S1IdcSRM6KYQNsqH1TyzMh5GAVzwh+8vTv
qx6Ir35LEjYvpLGqximwLrT2ymRyftSwrUaxu71bm1p3IUXYLQRYA56GcH2YJnccK3cy75b2Lsqe
NY65s82Ks5Altf40TMhlovBvIr5DLGoKK+NalDAMTEJlEICHnaqOj2NDZGqw4VSsUpCbJdo7zkYw
f9acg/k1z3OUxybLyZVdCkog3dxrg+q00c8ZhKt8Su6Gz6EpuVd/OqKQjDT6ezIVEHZhT+FfWz3j
wN4MKgYTa6iY6KkXSwA3EiHv8K4Lf9BqqwT+NJANhnYe83wNXVv9OTQkYjZ6YK8WIxb/8ikh+aIB
2JPX5FBGX9O+QnCZ+RlgpU33RaufVWRN7CmYP6XFfuAU+Ae1OsxKJWn/2tQaZPRQkyfotfqjD05p
dKspsGCruNdRfDSX59tXQSJAbHzTC7up6rwEjgNkkCF/SWV9nxuhF/ZyJQdZIZ5rWfzaeGRM74uG
Yi+1GAyQrbmr2gdOzgN/SOfeafgpn4gTzTIG1fU+Xb/QELvizpF2x8spmuHZtFcPZILY3EcI1vzS
lIciKfyOME+KXdzcRQsJD0BG1usnXLspVXk2TKuwmDpUeUAwLfFp/zTwWM5afEGjGkLKd6K2C81P
Q1OLlxgSstiCBz07Pfogy1KWgpCJWRd6IQYJNMA8VzEFIFYrYULLz7PZ/6vFrMhVBgpUpCCvpaQN
+qP7cEENqWjXlm60UyqRxL3daLIGeS5Uzlyzm4B+CCFOmqPsaZAMS7k3CgdND3aLsPE+7feG9mK2
uhuFnRvPGfhJMM1BlvbcNCGX4oWdzAA8TsICF4th3jCl94X1UUuSNZer5BiNPXhKBbqU/oWlpt9p
9YGCRroAu6hjSSk9/ny+sRMqMvZILFnAWArPN2tLFhYGbqCxr5ufUdKgnfw1RWe5fNP/9IuvRQmv
3BTlppLWWHXa8H2I0STR/Zxku3Kc3SLxSlY46ujyn39vwy7XJ1iYKrS6YZ6LfE3MUuO5HGRv9/oD
oi0BLgJdDvB+8IYLq6obUhKyAB1ICE6Q+nXyFEXPkXGw9tOzokhux5bl0jUN9h5c2+BhEZaTL6Ti
xgxpSTTEO7UC+0Y4KzMEt9nR6mkOGnc06FOae7f3USJYxNbQRucmho/gxqz1jkM0ern6czL3ZvYx
Bgr0trBV///Y09+rFE0ma7QqtTIIG5NfrDiHs+T3t1yFi10U4eRpDiBpW6z+SMkc03iOzMjBOGVH
5RJnctvQaADqrak+C0Coa2tGwV5DyTTkwYws4ti9FVF3X8Xn9mepnDT9p6LvNT30CbiJB/2EWTW3
93Hz0PTV20Pq2EDW6Fr6itor+h4WW0cva3REMkV9ar3OrcfX24I2rciFIGGZQ6oYVWYC8dlMr4Ph
WkHK/RbjydCC/t8JWld88QalxTz1S4cVpd/iXTxjwlKCJhRJmLb10AGMgbQpCpk2Zat6XgjRappW
eoXVTMUL2tiT9szjt9vr2NRAFC1XSD0eIJGmgZXxVNmFBo8fc4QxXNGVuTibJ3IhQFjDALBMNmkQ
UB1VDAeJ3MQlEv/zvT3mj2t6IUN4qhVC86nUIaM8Wc6z4WQnALVPD7ZfHV4bJ8fAxt5p/cb9xRHd
ui5zv+q72n8zDorkSzYP7OJDBD0nS5qn+owP0c1j2t2TcUfqj7cPTORLhzLg9bqQIag4qK+atC0h
owk09C/f1XfZd3BDvrUTyPowimI3uGbjVE/KR3aovV5CRyCOQ/9DvKD4fcbiQl0gvscAUOi9uzjF
CaQEReUuoEJVQDRb7oCYi5z0c+U3ToKL0XgYhbxT9/z78ln7UfxQffWo4S+3d2bTyACCs9IAAMIg
cgH0RaanvaLDWH/XPROQx0A9WEeaHP47McIGWCmJNPDVw8nNTwXmTY9vDahi+EGvfwFV+28swMWa
hGd2mRq2hCuw3Jwipwsx/BCpXF1SntnUWooufBOk8eBTErTWCO1cYT2E0PgZbXuOpXxum2F3e9s2
Eu3Q2wspgt6qBdq2Uw1odYqzSXqvDw+6EYzmt4G+oPRad8wFLV4G2GosKwptGjmbMDQsAmANqoFr
O6qXIU+UEEeWqP20jxbdcGbWqJ5aNDUHm60uAwBvNN9isSjBIxp+f28Fq2ewqBsTzhCbG4vX1+gk
wohMsKqb+nmsegfep9vA2TcfswjFmwwoCkOiOZu34eILBJuogiQtUnp8AXFH80uT4T7yfX4CeIOm
Mmdwe39/r1ZQINuKR0QSIUzSAo6S+HXKPiohOEDSz7d1aMvFBdEHRkeimxcRk3gbqAlsX5cWgfk1
xhxD6rX0C0/mBzP6oHWdr9XK7rbAjYZ8TDHHqwjoOHA96Gy71pxJM8GTlMcAoNiNcWpHvXA6vUv9
ZBhG0IllBfihrGWHED859nMZ+2jeUw521/YfxqwC73uJGYBjFyqfSjv8zmnRo1yOjLVZz+BpQF+p
w0Hs4A9Fj/4i3rNTFjcGMEqTfWZqYt8Bxhodb69p67DWoR4oMWMy0B9MkXlUKi0gpHmgsHaHbKxT
dYnbkcxv2N8zmWD3DBP5BsQkiHK1690bMHo9s8D2Gph4nLTGj8AhrRDJGW3mblZk5Nrlo4MRUtCK
tSkwbGMYluln/4Le+nKPAuUEDxOcsq3EVG5u3m9ZIq9U2aUGBjTgViExz+uTWZ5M9UhMWWpvK0IF
RBY+GeI5NK0LSyLGYtFoxdUvkRa6yzhHXsWGbwZfEtcux+9p1uc7tQEftFGAkHKY/ds6spmivfiA
P9ZZDR36QoAyrzykcdD/8klz7S/DD3CCK/9D2pXtyK3r2i8y4Hl4lWzXXD1UdXp4MdLptOd59tff
5T77nlSpjRJ2DvYGEiBA0ZJIiiIXF3u7+5uMDqiNTBXFCJwim2uRzVLNfRHrTTGNPaejq1m8FS1u
KTDU4GNBWy2Kfte6GKp6UZe9AB9V2WB0m3ZN6ibqIVAezOcYEwpeb+/gUtg7Q7b/Xxxz20VDEgLP
DZeIIv1HlTxJXrfy5cLR08huGk5QNqsDG/+iyw09PWBk0b+RHAxNU1SWgdNSBDplrvArqYdjZG40
M7oDSvV5yDWO0S0uD22yqLcB24Ro9Ho3R88ouzro0n2cNrZf7vQW7WVoAUH1L4g5N9lSeKICcIRW
I9BziF9JrItXUNXG8ijFwMDnZeWWQuGIubXNMULtL07sQgyjIBjnrJopJodDDDqE8mDVgecEyCJb
9qZtOJkNR96ijc2Ipblp0JhLVtd7KAYeuD4NdAnJ+Y+hWUcgsKyyaq36wKtj1lSWr1C8CsqXplY5
opdig0vJTGwgJwFKqHqe7jvfrrUEE1ptzR9WTS1soXbU4jHML50g+NhkVIcREMlfyYmLE5QSIZJL
Fa0TUv2Q6SHNwkOY8yiQl1TyUgiznfogYoqVBzVJjHWQSySKcrvHMJp41aY8TN/ignB9qujVQ6cB
260i6VWutoEGxK+eqrSTxoxOAugvDU3kLWtRlK5/cUNgBSz9mzHVktF2PdRS6TDmSJpGOxfNjQzA
PsemZwVnvQjaGOYORLwEUKi91sdcGfVpLDygfM2CCO1gt8EPERRkceHctrSlJUHpsRboAryWci0I
k4WCFp1N6X6MtzkIdcVN+DdLuZDA6ELTZo05KgBKB/Uhj52uoqm3yXjZ+yUzulzHvM4LtY5iEWNW
Jawj1Fxhiu2+exRVUj6ZXuaYbXe+vWuLx3OxpvnfL6QFYIRvjRnQjqfg4EyhgkbJ1qBDYWAghYEH
1W1xC4uDHkgy3tNoowGI/lqcHvVaFqm4U+pgIOO07fV3kFzKzTYrj2n8cFvYwtqQ9Ad+E9g9pK5Z
EiYrb/Oib2eHVK7Heo9+8ED3aMebr7WgeKjk4PYHvvLLG12vKUb7g58BVbYX0Q2tmbRst5rAM9gF
P3QlhNk4FBcGTZm7AeLMaSs6dgdQbWclKFc4XnxJEOpsGM880/eBk+R6NcqoTaMVw15ROQx81RGG
N11ISKu/AW3M0YalAwLIFoBvFPcAmGZUXZbHVIgw1W2Oe73YifItCB6njhP38qQwW2cUWizVE6Sk
0lbLQCtE5PIh4gWbC+CXuU6Cpk6MD8XmsZWSVijBlVLF2T6VUdRVzqaJjFWr4tY38r1Vq3ul/hQA
OBNRy/ZV8zMW1RUGb6KkEUg7JeMVAZYyI+CSAd4C5EIz6YJ8fZBNNjaZigZG1KOcYAiIaQJGKlQH
KfcxTvVeTahi2W334lsZ8RLp923b+6KTYfw+xAOXCxww+rE1xlmqQjMOfg1AdxaHq8Lb9v2mFHZV
IKDk1z3g1nH9ekR+pqbV0IpUy556scT0gMOgg1Rhpwm/PcNt41XfHjNgentp2ym/MyQ1BHkXyqu0
2Zg8np8FihzQOcxgA3RGisAUM1tWpaLQBlMN6L5hJyFqJ7q/TjCAFg0+AcVARY0U/ugI0kQNoSP4
qk4keXiM+4M0YGbqZKzwXL3ra96Ld96rb3spK6jnoy0bVFGzV71w0uKgd3jzAqQtyLnvDAiSV4Va
Npyy8YLlmyLy9WhlV+ZGj/nfL6T4g1oFVhECkJZsRRAbKz/xXrKMe14JfKG/HDh/JM7md8zMv80I
aiWvVrUKbAvWKei3XfDLyF4zEOPkmHiTiHbVT7uh9u+sn1H1u0l/B2F3auWK4O4zxHiN1nTOU2DB
QcyFELQkAzyEti7me3qoggEo+czHj3k7SfvZTvJqiozHvuC58SVRYHhEPyxKZph9ynjXzgsnr5xn
GaRhbJvBRsaQ73yIqJXxUBPLkvCwQcMOjvQbaZU6haZaAPb/0lirvjwW+svIAz4tVQ3A2PlHCBPc
oYQrZH1bAuYvm3biWVRI3gUzo5qvHY3ho15FGrIJY+eaSnMKvNoOvHWjdK6PfDCOE0gwYd/8eyCd
AmzF3AuFvm/c/cxxRoKpV8UEQOBUvUieG/ZbvXgdeO1rCzZ5JYWxyUwstAY9gmgJWBVrjkLOX8jY
u4l2cMSw+ty+zrbIa1JXT40HiG1Tb9EImm41a1eZu8/bLnohboGbQ/c3HonozmXz1yPolVDbBwEd
6oDmVBBguYj3+BcycB1i8pliAmnNBOV6BaQ/5tUgRy6ftWmf+ugC5rUTLGn63F36/zKYm2YUk9Qr
K8hAcheASZVGsQtbB/ulZd9ezdKZz5OlQNaHywHjO649JBxFV+gBwKBhflRD8I/7PPadhfgYk+L/
SGC0yrOA309TSBintTgAUGVhEN4WbQNojNB4YxQXNw5t2aBrQVMr+miul6MMFTauA0wofNRCZ1SR
TN3yphQvqTJYBvD7c7YbBL/XMoDqqeTRgwzpxTDfy0ejfSp9dHxyotbFfbsQw6Q2jQxPT6OdkXZv
mOuH/lEPbPDiWTQea16UsJAWQ4yAwUcz7gaYT0bdcjnzzSkDbjtL6jtDrU+WLx4THfUXM9LPkiCu
0LuPBpZ04NjrwnFdCWaiZQHMIElYwOPI/mDXqoz8fk3AQUtUseI4oKU1IoyV5xkEgHKzmWJfnQxf
6MBvOiFmnKSN1X8UdxgqIT0pYk0TXXZvG9ZCywS4L/4IZF8dVRSjgKig4U5ulH3VDtO6jSU0SngY
9xRrKHnUVol+gylIt35ljph2nWO6G+aircNO1KjZGH1sC1aWRi7+6dfkh8oaBOXDhvOds0kwnvnq
O1mTAeuqYvpgXjVTZR9YT0EZ3kce6Ha9XWiRGkWbKPXtdhiJqT3clr10/LPPgSYDjfVtLkSMlsRY
DhA1aXgCNtJIOundFFFX1QWO05Znr/xtlQg0ZwZ1+AWLsSYvy0qjkBGlKDW4hUvHjBoyaKYNltS1
Uu+UdOdjCB2KgbQ2s1UUEMlws/JXFq4bz7LFYmXpNB+QNwY7+diQyCpelJZn8ksPnHm40T9f+Y2W
sxlrP/HyFo0oqdPVr0iVkXG865TWFcCOCwT4c4Dh0lm1qbuj0sb3t49jwePMw2dxTePRp+Btfu3Y
5KkQyiBGfJXMlGEPupdRoaBSh9m4nmIDz/o/ymM0Lyn6WJh6nEkT7tFcRJRe3fjWpmgwEx1VP+Gv
xM0TSwEjnf3c9fJCITCH2MDmgpuUCOaToNREN3oiYNqHIJ9bv+bcrV/A8m9K98V4Mvfl40K/lljA
i2XaiKkyWo9ybxejFzEKSaA020rQMTi8Rx1gPWZPVVStk150Q8+gZjk9paO38aTHdNoXigI25Oiu
yd3ccn3F/HH7yJcsUEE+CfczqhMYqnX9haZe+kYVon9G7joAMwR09MtG4xby6OiTMnL67JZ8MLZ+
3n7E2ACfXEsLCqOVc8xJ2Md57qiJghleMHY0kyn+fVlrpK7l31Omr2+vcSEonM8cyOSZqRHncC21
aTLQMAEaDMaks2BkZBrWxvRyW8biPqJfd27sAiiezZTkYolG/BKBpxH9bBp9bmWYOUpD3miGJTl4
AYALbgaIACV4vRYv9av/sMfK0bawRiIqPs1aV/d5eaz5h1jVvRTE+EtBrpXM1xGB1kHrpqV/HswH
jC7p1GY1VJ6j1P7q9g4uRFUgswJqCk3qM/Ke0Q2gWvKu+YL9ek+Drx4y9SB2tDCNbSrzeO4WZYF+
FaVwMCyBtex6F3Ox7/xGQh+GGaogd+9bJwdPaWEdmzhcY2QXj6h4qYI1Zx/+K5BRwcprkjHVAaQO
049JcJNAfZLEd4xqsPOWDv7DFKm2BzMHDfFf7KqO2uPMQ4HpJcxjJUusrh5a9EapGWbUqgodAzvl
vSGWMLMWnl3I4qDZDkSlzNmBg1mrIxUYz8qw/HUnzHj4upxsY2pV1JVMYZXpXrLL4tLf6Xo5OJHZ
PQSSb53CUtYOEkgROK53yeYxNHfOwwJLhY6R6xOujS6wyqQHSL5Gc4X1aVYPg88LKRePFXW6OYuF
P9Dpdi2lbAy9axUJ0CG1P/aYRJgPhq116VbydfzZrOTQsmtB3WrtQ9xM7u2zXd520OjMjRfwpmw3
aTYpmTH0Bl4IfoKRbx6GbZdjmDhiEeDV2JcdhetrqBpnnh21g4lmpyGjjY4Xa9cWwl6cMFP49jct
7jvAa0gu6Uh+s89JMR3yJNRmAFmLsfKRQabxLW559NZL9ouTNSUwDc5T/hj7Na2sbvN+ZhutS3sC
6sMRo8IiXthGq7JNj3X6cHtZSwKR3YIezfytuMmvD9rSwVLcdWjEqyP9kPavkoie54M6VVs9jDkB
+fzxrOe9lMUo1WTp3jDNHVZ1ME+ElT3B8UfV4FyKi7qLgZB4g+Dhj+fyfNNcpEZz1Ux634LNRlZZ
uGCqiZwgMD0XZHAY4Tr2w1oT29FRBilz9GSyJJJlXrUfzVRf3d7cpatm7oXC4ACUm3Ce11+i5NWo
d2jA3qtTAQLeDkhDH4zYbufHA02UoMHsAuvchw1vlvzSZYowEMxXaII18Aq5Fpz5ZaBGHna6Uz4r
ZOot9VC3kW3+BdgZiS8LYpCU0L+NgCjkuB5UDwsEVghBjqnGaxQISrsZfd5LfnFJSLHpwBiKoIdk
/P3Y4RKoC9xsmgJcb9UcYgUzf+NPvPs53mfJ0pElBQZpnksFr3+9eWqhen09dyqk1SO680mI8V5y
Ov6FP8HEJgWUv9AMJJmvpaCXHAyxHYqrOaL0A54LT40SGOvJ8j1yWwuXdg4xIpLY8hcWjzFxOQ8s
XzNRWY1md14SIz8OyS8t+PfAd6Rv/4hhrHucsi5MTHA7onQrh59+rxGLV25fXMqc/kfVBxMG2JYj
IPzj5gu4aFUPgVfY4NszMFAuSH/e3rJFFfgjh30vokqXVWaG6y+sq3mCdYCpH0XM8Q5L7hBPdtRv
Z2ykxtLTwTEVMS4SuENJAUdSantQttvrWN6vPyLmf79whf0oZEKTAX1ZeKvMM21VvkcHofgX6HE8
DP6IYXTZRPxXyRVWkgBiIT211qbyft9eCW+zGFc6VFWb+2gl20uBSYSypL5o2LdFLB/6n1Uwdu8B
kiKo5cyJLRkgcawC20SXGQjj/8bBWAhucOXq6HVkh3sAdm75hgdBrRq7ivxTidEYY37eXs3S0SMy
B7EZqByR9pg39OLocz3I/LgHFgrmaBlvtSYQ9PnYQ9Rw1HjeFvZWn+nG8Pi1AJFm3WWoF6M3WWAG
1BEZJg9h9xON9TlGjATCczX4jjT865AFAHDQ3QMxh/+/ARHKGPAOo4dxxgN6O8b7yayJ6APEL8eb
vnr9t9uIjjU023xxVSJ5xOhdPJRgGskAFKgzTLj8HPN90b/5IMm6LeZ7pAAuZ6QqZmJhCafFOE8h
kadJrpCgklehA+V2CkeiCceGvp8UhCCcR/8DhteoLKWImBupZVWAivQg9tBF2xRTt+oKXHAj+I50
ihsE45XH9e2lLcRjM081KBzBx2ogbczYlab0Y58GyMGDszYKV5ryqfReRIBqowK4b2I1JkOY03ga
96L3r20aspF4hFVja9GufW0FYSIiC5SgRIPLdVMo4IfuB/SM8mzgu7Fdi2H8rJqHjWoW82MUie8o
dRsk+3XpUTfd23s5O9JrW7uWwzhaXSulbEL39d7sUycugbvtD73S0GE89yJvPuh3fzgLm8ccQmEQ
OzARl1ROUST0ASKu7C5J7qS6Af0Bh3qObT83Z9a5mdlzrjbN6SXmgLxCqZEu8/qzudLQD+YARtlm
9FUm2wj9Qc89MR2TE3mxnTn/yMTIEfDzA8BpMsaWAsyJhyNk9tRoqfeJZqTgNXbuk59ZsUvtxDn9
q1P7Jo/ZyDEQY68LIK/RPpCWfSreMKqse7KakiOIfTd/k8Q4/QDdEXHWBcP55d1HwpPeq/Zrsu7X
9ZpH+89o4jdJzLlZWRgFZmT1Z1t7DjFD/NGjNQfiwnZ1fJPBWBWC2VxtRH84i5/xU9CQjIh2u/Nt
4eP2+bAe6psgxqzSqMIw5RHbFn6+gJna3YA5frRlsuN4o+UVoUSD2Tqz4rFtdqMoog/Ny4fzPDDZ
X98Z9Dk9R4Tjcdns/H/WcyGGWU+n+GoTmRDTaqCwo1riCiRf6efn+KNx0pdaIPoe/eykWwnbT2D2
yx1vtA9z1Xz7Auba7KZK9isNXxDloJwbSI3WT5P89HkbOr9dLhziNznM3RJFftGYZTFvaEAj17tH
jLt5TR76Na+kw1kRW/SUzDhSvBqSMFX9GNBHbx1vwF7J8U08KcxbbcqTKGorSFFOwVmnkV3aojt9
fnIUfvYDN7aN9YDoO4iKKYYY77dyl2M0e/rbckzbc4WHxCkOWx4/4LJj+qORLLQkT4va11MI7FyD
3OWHZu2vlO1xJNZmJ21ur463h/PiLyJfMRZ7qfUhy1qjLRrKpzl79YXHys+TwjhALQTHgjGbsnwQ
WmIRn4gn42CSnKPizC38peHARYNdHO1z8018vZpeampFHePx3IidAmInr7K7MMxXXdFbnCCUxfr9
Iws0RGjqAYKRjdQybeoSEdzOZ4P4u+6+uAObaGSrxFhJTu4Rj+huQHYmJgq+8WaaLLpGZLX/Xzbb
ToSpPaqqJpDtJnfBnRfcd077LFq26Xi5c1tBFgOAS1mMlWn6GNZWAVltvlOnt8QjSWiP7SZxTM+O
xXsdsIl4U9syrE9d/Y/Cmeij8ZABBS0jHMmnd9jZOng5fXTMJ2jdRwXKsTivJRbqzB4qG8aNYpR0
agp5lY3X2EvoCFTcaA/ZLvFo5bz69DP3KI/tYzGum7GMADSCEApVymu1Lc05ZZ3MV9DjwQ0xZIk+
6iTsqGyfTp88jvhl5bmQxkQKIWaWIjyFNJDvH4uY1it/5ZHtNPJCkjlUYx3n5bKYm7XK/SjW9Ww4
2xg2Xjkykcl6/ek5+pELvJ314JYoxvALEfRTYY01vWR7g8RH9aeS2ibpHJ6C8NY0e7oLfxnrYQAv
A0E7N6Dds7ELN83b2vYoQFJ/cb1dbB/L4oahpiBEHiHK/+GXpN4Lts3dtyXHfCmDMe6xDpIw6SHj
R09fdvHxTbHdwA6fNCctCD2dWvLjtkV/DQS9cVIqY9FANulJ28Gd7O5qGjvv7yXZHNw3JXDOqh2N
TrsH38nJt9d0ONB1Rh+0zQdvMCTP4NT5lC9O0QPYSPGk+RQPhRv71N8A10TXa9/9WHc8VprFiPly
k5k7tiorpWonLHmkLwZJ7nRbJzNxjGHzSrC842QcieYljViWkBQTOzyqtr8xyYfCufnYBoj/OElD
B8nOnB1R2dZgsy+SpKwk2LX6s7lLZKd97d7R67THA/RRIbqztk/13Yn2u4DE4DzpCfaVk0BfPsKL
j2CcSzNUUg5iUWiufaj2wb3kuu3PknSbx+c0pT6vkrwYlOkX8hgPE+cdGKEiyCvsHy+osNLy15HS
B9665p/5Zh7AzyPhaYFchN3bdBxrpUg17C0CC6ffBITyUrfLW3chg9m6Io7CMUfb1dlOf6aG060t
R7f30tO2JbtDHlHe8/erEHtrUczeWY1VDWIIgeLbm0Hkbey7Pnl8fJwIsnfbdHW3OQd2iZ79bXn6
XD/k7w/rwKFP1Bk+O8enT2t6eoDv4ynyvM5bn8X48iQ2kcAuVVwaoHzbjZvbno5F8f3HTP5s89c9
fOFkkiDXjLTAz6PDw1+pp+12/fDwwIl4Fy3+QgjjwNPOkDBPB0LstKSqDZIUCq28vZLZP7H7hDm6
KIihwxGFMWafxEoCxlGfoPrBoxJLdhHLnKtuDjm+SQBQG5lqBYPOWK3387hQoyEdz1kfuRgeQbUS
TNU6QDjcG2/p0A3ZwABI9B+gN4DRxQittGbSCTj03ZsIMCfAdw59sOzPAilkez2ubu/d4n13KY/Z
PE9U8rpTPBzQy+iguIyXwY/+kNibx82jQe+d51cDV49Gk/W2WY0kzcjav1ubzgfnO2bU5rctxqTU
uTcVk9dYLpg89ko9M/vx/PKSk5fJVuyanqd1jLHF4DEje+L8jAiGMK1OBS1Wn77t2z3ZcTTp62Fy
4yvYrDoIXNpa1/AVh3dFX4XEaEj6+xHlD9dy1PvVijon8fmzeot/0WoVOZ+YmYSBq84Hx2q+Or5u
fQdjNm0TdG3ZIRP8Yh9yUpK7eAuSJZXgUwSRkhWtyAmTG/DfZ3LoydA5vK1YeGro6E3BJB20viHy
Z2OQHiNAO9Vr+jNGRAC7s+32IMeJSLEL941j4XED3NAaaGuOqX13GNdiZ2O/8EqeXnVTr0GsRjwc
gLnZA1Ds8AKRrxEl1xsMMfBLuDIxBlhjkZASWgUVrx37s77CtC1v62eORbIT9C6hFrHeIwzgsFVa
7DPL1kHV9dP/lfmkqolaHrofEW8uwoIzvv4exgyFZmrA/hzhIRlbWmfnRmltpFbrPwuxUMGIKxlD
TiqpLM/W2JlgolOMkIh9K4fEU3PARXs1zXgXENscgCti/iodoDk41nnSy/VhpEYke2hc7M8KyYlg
gYivQkPMUb6r7eNnRp+6wyk65M+3XcH3EONaKBP8igpaVD1D6s/yqnyqXe/uhEB0fVvGkpZ9TcUE
Y/58ETIYcks2ewFA2FnLRid2AltbYYoN4anZQmit/2f65j9yGDtO0iasywJyWtq44Y/JrZ6lY7op
SEN5aTn1e3LpWhZzWFI8YjJ4Dln9NtufMfXxrqQ5gnhQhCmbF7iP7c4nGugTW4yWa2x9K6f26OSP
m5Uf2NHPyVHdiTrh3nIizzYe+v1IALGy4XMPNjdD9P3Ovv5Y5pDbIVaTEfoNzUo2pXM4m7bhyBud
bIuVRznudEmjLk+b8SmVOGkJ0EHzac83y+FnRrkLmneXdSiXMpinjRe1kyWo2P35nMElhrJvszao
cBC2Bf33meXr3WNSJKWBMbp9/7V7Oblrdp7rgPmF84T5HvRcC5kjlUtPXOo5AAkQUh6kFTU2vCa4
ZRs0MDcP2UkDv3T9+4nfNz1oCPozNNX/7fz8rHecxzxPArNNbT0IYzxAggErj+xibZIUcQPXTc7K
+v3s/6yE2amx1Y1KMFET1Ny7l4QigHHN1+5H6nKfRrO/uCWJiQ59L9CqIfla0V24iuyUIh7LaL/m
piCWDfTPmpgLqRbFSLEwqfRcO9G5JHgK9UQ96YQWNFr5drnjNZMu5P1mffuvRDZpjKnIhRZZ2MUf
9UNJf0/0mN75Nie8WLxoL6UwHjkK1LizdNQhMcTdfQ9s8dXbS/QpxFnFnIuMuyLGI4d6FojefFop
aR0X9fCPo2C367/buXnWAcK1mZaJcaa6KPi1Jofz2//Nf8D9XBDgqpD8Jsa/L/HjkC5EMa60zwaj
jKUvUcgVuTkNnoHadoWjv6HZKq1pybmpl6/QC4mMm6h10LMWGeq50Waw3+PDsJ1ogIzNA+/ptegt
LgQx3sLw6qxWY+TWS+cFDcAktkHUsbkdd8ye4Jv9XshgPYXQVWFkxQPQCi8JrCnZcraLtwjGQWg5
oHtegZz2LtlM647EG9TleLw7X/07t5bBOAdJmbRWaLFV2UvljvQtOB1q2iFKMOyUiFuRShuMVLJz
UmwmIn+orwbVieqarvOqt/hLbY/38WarbXqf3N7geX03voxNarSSHuRlCW05qNsJaY2Zx5s3s+or
oXBLCONDrKFpm1SFkB9dRg5vHk0Qs2igRT6Y955qD1QkgXPcPhLLCVfi2c5+Jyuu0XNO+svRXVzP
lRF6SWx9OTKLiIcDqpbA4a9f083xieag4NIfeZH5gsiZUBjNMzOxzHdap2SowZbc9ueXyUV5oVnX
dn7iRB0L2T9U8xBYICAArQ9YNHDCF+sywFkQejOICGMbXCRz3G6Hu4AKq8QJyKdHP24rDMukMb9x
QO0CYYDTzROsmcMs40wVxgy6vKt1muLJeXBz0tkISH20tboSTe1sZT6mDREfb4v+opVj9OhKNLNU
Qc5CLVPhTMtPtCIh2Tjs0eo9f8FLcIAvL2lIhGNJ8JfANmjvyvfqaaA/49NwVHeU5vuttZk1z3eT
lXHPiZ4WKsjXO8NcK7LWVeAsxc6ItKQSng6gADpqTh+R1j2ZR+foHbUNr+C/gHeZpaLVGs0BaHtg
u94yrQaJcwgPpkAiSMlRLXMTDBgDRY1BUb7enjBOaivYoATCi42nDQthz5V05rbRUjy0Kw8VCnEl
rw6yI60RxTvDtiDGW7bKn3Oeus9nzOoApvsCRIQoeEboXat77BVd66lYrkYqMOq3K7wbiLYVtvMd
x3s3yPMd9k0amqZn6k1c5BrjuKukHbrYQGEJTy5j57qKK28NEt1Vu5BGR2FVOM76IVsFxKGvIwF9
OLmt8ovWPXdt//MB7HIRVOZBM1e2Grw9JUQO6QrD6jCumRzBRIfeaoLq61/EfMDla+giQtM6CEcZ
Ex8mPQ0KxUSOU96iV8h1kdg73qOm7P+6vbyF0pN+JYmx6BrA2Sics6nxegASJ8EVOLklEpiKT0Lq
nzMS30/0PnQc4S2ivi37JCURXRtn6Z6LjFhSrctlM/arjeKYqV01njUpSN1BzX6WnWb8UONSJVo9
DivJMPaJKIG/3Ko9txPTaqUWhbr2+njinIH8Pb97vTNM4Ih+tbDzS5yBcoqsTYIGv45gokfntpqd
aK6HNDM1SZvQ4kdqW+jKc0F7IMK5dZvbZ7To8C+3hTHxVlaMpG0N1K9KW9irA82VlZGv1Zjqtjhs
D1FAx/Fo+Juw2SVUXol0fDcUm/MVC5HglaYw0WbVyGg4lCwEKtBIW7c7h+w9DNToqL5DJPHAK3It
3d2Xq2Yizyyt1MhEIyYML0dk9PzaIZvPW9RC9HW1KCb6zJC3xesAi1Jkgr55WSpI3znhpjYoZmGl
aUzU6V6ynlvrI+pcPXwMm7Mo2mXzkGq8yRYLOfRrjWN8XYzGMy3JZqufcnJIydTSt/AYbQ7ZJtpU
H75jOIVhhxtj1doZecW8QtsxU2rz8hzLqo9aDlpwwfGmfesH8BrR00J/PP8YXt7MwxsQDNbPZHW0
CaLiOTIOUcr4G/W6kMnYfuFFRidGkCk+aHAw0ukQrlUHdPf3gd2sexzPsUJaipc2WAqNVeNCLmPm
Qj/+o9YG+NWMei1Ya+NkZG+gQlPBQFu5wK92gKq6aUzLZGdmrmKSSn5SpK0QESV91oHfrl2rJ+K0
M4qalM2hiTdFRf3T7S1aNMC5KRlz+qyZDe/64q1FHRWWMhzPiqtSgVrbIy9bw5PAWMNU1Kjj9cF4
TteRjTnER2p93F7D0nUOFqn/roFRcQmtr5ZYzWsgyjsdVjw1WnQa//19YL+u98iLxFxuRqzAnrBJ
xV1DXqn3fnsNXwEdE5OgCXQu4KLJF9ROjD9OStRo8CAYz/VWXqmOBkmPYCikv3WAFLsHbgiycCxX
8hjPO6mNpsoC5FmnOSuPLHkNbK6+8Ve9a63AJOmKAKWcb69ywTOCdAMDGgC0wZPjq9Jy8aqJJdC7
ViMKeq38kAk1SayjWkmkbdaZjzx7wZlrsHBwV+IY1StrP7eaCOIUmKFgGkTNHlBYppGUEyt99qyW
FuGP20tcSq1dCWW00ZdKPQDwZkQaKv/RrtpDiifir3qvPIVAft4WNvsRVmku9vPL517s5yg0qZXE
KNQGfnWO88CuxmD9v4lgoka1HWWMfoKItAXFefUeJZu/EIDxTzqaoJH3ZHkZLCOv/XbWCTNGQGrk
YKm3b0uYTefbLl1IYG4BUwiNMPTG8eyjZSCwe47p8n5+PqSLQ0gUs1UGBQsIQf4mx7aFizY0eAa7
ZK/SxSIY/1ALbeEb8zloCbre24zIHshCM4taaHyuOaMXlEXFupDGeIdESoxwSqXxvNsdvkrvyH2f
k1/nnJIN+bXvnH28J6+9faSZsz1Vh4xmhw/kjjkXOG9rmdvJE+Qhj0J8hjh1pFZ+9Zgv2ZS89yBv
sYybqBMt08tEHM/ArKMy6PfuoMscJfmaCnNLCRm3EFkhJungLQIw48HtH0NMTvKJdRxIdHp8VGq8
i/YZ2ZJTmJH07vRpPn7urPPHjod0WcrGa3/06BtrmSE0GJebQlvFh+B+2KSP3Z20Tj98JMt5DGmL
+wpG4xmBCP6ory25MAw1TFtRlnF6XpURU/kIWm6gtXihXIhgTFuLzFBPR4hASIXi/OFu2pwz9zzs
kANcrZx9bxfAMzd4yp+szecHx9cvqueFdMbyAzQja5GBM7WqF618zjInrVe3fdfiArF7SAQCd4Wp
SdfOZRgjbQi7cDqDrPyXHIV2aw3UH+qPthQbR4pB++xhwuttoYvrwkhLHTmKeeY8Y3ZqCbjdFMbT
uSoPXnysmnsJVHr/mwxmYW3eSGFeJ9M5Mt/ztiOWvBV83phG3kIYo1OtxEtEK4LrqjqqKJuukJwS
4f/tpSzGbmCtRus2mH3A4yFfH9JkFFMrTfn0VU3bmSuBSESgnpsRYZXb4DTiCFxKYM0T7b7YYPCS
YlnSkJgYDXMoJkS8hw7pHEwl21dn+cf7Xf7gktLeGxV5rR7T+4qMm1NG1w+3V7yU4bn6AOZ+ULWh
KdOkns67lyEkPiK5+9E5vBeum9LHkJa209pFSbOfzla2K1SqwjsUZ3m5na/i+DenerEPjKLW6uTr
Csirzj9+HIr9W03ex5z6ZCXQFVor/fujDKhcbAcAN0d4FnDMf9E2L6QzKmxOggDq+Go6d8WD6p96
jEMQiydPKxy5Q1DrSQ5n1+ddvbVcRp0H0fJGscFyd4BwjM7bneW+14eBbH6HdOVEyEVXND+dHgT7
gXcTK4um9GexLH+I1sZtKluz7N2LuXqLPt7Upwnx1IasnM7p7dftz9O2X39uRUJfO8d5igivKLJ4
n3zRQWI20zxY/trMGrX3g3TMsN/y71x4rNTz7f3l/f68BRf3lR/2qoCRz3BJ6VtsPuk8aqGl35cx
cn32FGggYmssVSTX0tDo09nQ8xclqF6sfPgLzw3GiplHBqA+cDRdL6GPu2kqA3E6e2VIrHHTaj/y
0b69TUt4OOz/HyHzOi/2aVKtOoq0CVanuToVE7TDVqfzcyrb/n3j9C5QmW1KjDNH7PztrPbP9Jco
76sWWBcYYxeNKJXzFnf9/5H2pb2NG0vXv0gA9+VrcxElarEsjy37CzEztrlvIimK/PXvaT33xnQP
R/0iN4MACYKwVN1V1bWe6pPrIrF6E134VhiabQn8NKUOiC5UwM1QSiNVSN5nQ7LUBtPcxomIxd3t
FX2cpIurzK2zEhsd7/86idp45tcBnAqrMekGDozbM78u1vpzgYYKEW/AQrIiNHS59TbfPo2oKyx+
oACbkLW5PpPz2vM679m7T34u6kRDNjbbAD8P/8BClshGnOdhMopoYN4qWBMM3GRn/XngWLy5NoQp
GXZ/QG2kZ0MdwWXt5AQdPvkb9h++8vtuqCX74zS/2GFVJVCzaMh70Fl48Oq2+19Xgj7scenAxJHj
weO9JHNPOBpH0NRBnzWgGzOKI4dhPVxqVXxCE2lJov1qCZO6EVxnzdHQPx8NHdKBmVD06GMxisAo
jwHw6jruMPxquw0ZXjfWyHN6Zlz87yQYOxYYQ3Htzxlc/PXoE2ez3h0HjrjPCMJ3GowDENbxuACE
KmZ4USeurRXZDLbDOaoZof5OhNEpKYaTEQGN88lfEOV1h4YCy0bDC+9t4x4Y85AvBLQswhdFanor
Y2aoeOShJPAunXm4g6Etq+5ML705DKej9sgxyZzv3xicWGQTC1rGscT3GwSUBbHa5ZFjX6j8f1fI
b1dxk4cJhVi+oD/gAgoqoagEsRV5nvfOuwkeH9TITqiE1ZijOIeLSH+aP2P3kzeHM1N4/c4GZXNC
IEoAzT2iRxhRuOqVSxzVGlI1kIPHuZGZ1vrvlBg9V5MSWWkFlMb99tRZp9NbZHn70vq137oVBquu
mHzdw1fjeOY8nWHzyEIVnhuVKr94enu4ELJxnIT84Gjmn+aZMoeZCIC80Q06jMIUidbGwbnEgAha
M2CYEWaQ8fW+yLEo8MgPfyfCKM1o1tKiEYubpfzxuH9K7Kv3+Bhuu9Z+3BzS0TYrQgdgkNvlUOaw
pzAJ/+hCMQkkUI423SM6YDZNTSI3XraegSMVHzfkxSlXGJX+ga5T/fUzxDZsjIDIXH2YKZp9O4Nb
78xEXquFpJtnAQf9bPx43uLFcFfkQbc2Z+fF2Vk8of2LIfznXtmx38ZozDAqQK6uUeNAQc4/2BzF
mFfxLxKMBl4VDVOGND1u1yQtrRersBLeDrmZ4vb3Y2OUz2yx+a/HBrKnre267of0sHzYOHTkLrGe
c07vCveOmOf2qke6PlQ4NGT2Rnfvirik5dkrvA0qNxX6Qfl4T38GY9/5Y17fi5Cd+wqVlKfR71zL
fLov/3+xkl93xLy76qXAPri8AUendLfFBPgTCrQk8qqdze1K+TOm/c4KY0pSdNolUonTs7dXIHMk
LkYgLOIcY/SbmTbvAZgph38nxxiVMlGaQFAgGb6fE3uL61qtHi7W8qP1HuFdrjHsbWLcg/ew/cVf
+udI2VGbQWgwmbQAm3loqW9riKKBtrHG4wgjR7vYHp8SC9ZUjMwjH1oSYaXtba/ntTdItOLzpyvw
xQrzSA/5EJ/NiMq7fXIbC72tyLhoNnEc61gtMT3LCzp4TDEmQx2iPh3qenjSfqiINd1Vbn0o9hIj
ca8YP+YdIfeqGOMha2KrlypEpChJYofb5rQG0sHhwLmqmcbCb6LIIhqLkVyFIaUDMYTNQDUAfbJL
x3I8c4XNiLxsFe89VRmjkej1aApZhbckR7vu7S15+iC/kSVHTGV5oW2/c+zIn91O3zlk7IgZKUqs
haCYkq3dbxsXb8re5hDhPNbsVowkQEK2qyAdJxsdbU9khcw/xqsxx+0bDk+PZzKv31li7EeTNlIv
GmDJB7k30IvcR/IRuEunQLcg9Prz8P4ucFZxzJp7STKwlEQATv4teJ14ARipauDfQ1L0jpSngHC8
uXmNnnyfecGqfigCLGOjDRTPmGd4e9uvkNZTCFqCDByl5/E0mmrsHyZkQpARxSsQHESk/6FiKIIB
MY4G9pZrOLx99VRV79FhBDBTAcV/6XBwqqfY/QtH8uj/fe/rzNNVaedcx1Ysemy28ROD0RtxLVtr
z3zoCdcVnDWCkyNjBK/Th0bDsgYUsTOkDVAq5CUm5u3RFwW2mSDswkWpJ2CnQg5pD7P+Qc0RkgeA
d+HZvlnLMKHFdBVc5AGtkAEuxnSTfeWh5hmRwzvPueDozS1nN9GbNvvv9ctHgLQu71//TA0EpmDC
A/MshY1w6TLqLD/7/9ff+pZ67lO9XC2Rjt+MVm87u11u566HKI/H2ky+8Tt15pXSjaFtJRMn6KOF
eVxlImbSzxiFd1vLan4ButJ7944/BJ87IMSRenZgMc/OWFFKg6Oks7LgtSVnLL2S3EjmGD2OwN8s
8eTyzGJRpGEJS6vvjZWKrClHBuf99sn9UUYnBM7iuEjbkp6gjYoGvNw9YqsW5YzettaDx6tezKTN
v98YYy7Ol0II0xT0WgAGbl33/4ys7ajW2v5XWYAJb4y1UM1C0QuDQnVgZkC3xOWrtT4c2tf7KjAf
L36RYYcVz0BHrlJ6hDH2SkMUeqBHYiJe0jkR+Qyuz7ezu+F3TO6qN+v/CJ1vC47qBet9ffpxecNQ
E/eFn3VvJzwx7u01Fksxr6lY5OS5Ju3GVTfwKnSkgwG25aSnNTfspp+885CwyechawPgquO2kJUi
dkOu/vloYqMS3STJuTF68fdIMWajqaUuVxNoFaIfGvx8AFkOzotjeZ/+gYcvMJ8Em5wl41gIRjJK
agDGbNQKtm7uoIFo9djYy9e1sx7I0UN44r/fZ3Hez0VWCgAqioEFtszbIl2uWluJiF5lYFjuq+PT
CvGJtCIOrs/DkPDnZ3/L+HHIzj82X2QZuakieVEZ0o3s6bQHZo0lARaJmJa6o0699Ylu3grd5oKH
sgyvtDhTv6AK8kWdeYxitPJn0rlFccxqN8nT23ZFrhboP+12PKS0v7iLX7QYGUqwsSJUR9Dyn/3W
pv1hMXEfly1KDbCdDhzv+0c7n86ZMMeIUR0qtXCmwTONOGE2AYmr2Uvkvw7ajkOLKz2MayrnZgPQ
ePqqC8sTJvy21BkO3Jels/vpwBt2bI/DHf3inyr5dZzMO3QxLklypd43XnKSQ2TQwLH8eV56XNM2
b2e+KDEvUJ0LWDezgGl7bn/rRIZ2rJaFN8LTf9mgumYpLiC8OOz95Zn9Iso8RXrU/CeZ2jit7Ufo
UzE2ZInJ186y3tXVIbTfn3l9YRx1QLX9+9vetpFyMakve7btk2BtdW+PburGvi47Dn9/edb/y5/O
7lOTIj3PcxrLvJn7wF4RBTl36xZR89rN5Hnj/UWKMTFt3AP4IKLBp+3ae+qiP+ZLN/bfkOREBgb8
bTaOJ1rW0bOBeefF9iH7wUuhzWcH/9FGnZ2zh0nX87NOH0jovvsUE+RjyLhG/oB7tvNv8RfDjKW5
LPSFrJ+pwAKnAGOXhYcA29hxXgyNR4axL4Ycyv25BxkjJWaEWbTTYMm/c9LaWYx/o4OwGF9ryKow
8DNWv5fLzet6jbjo6DhkFbmB/fv3C8ZYTuiKNQ/lxnoPEDSv1w7CZ+yd5YTr8wmqyQUwJmqhBU0S
0Oy2DYjDaoWZ5wXchgPHLM2HaF9nz5ilGDOZ14AmHUoM4FqLN8G1Dh4P4otanL/bPp1dJ6aLRWmE
NIQeV7UdEIo7e5+N+YTN5LAY83MJpVZqrmAjJUgeHk7oWKE4ho+YNSMtVHXnWPEDYD6PB5+LGDyf
5vjnCNmybFKpWKhOI8QtqDaW6Qi/rXXYcny6v4SCX2QYhyc1mjTB5iVoCTKJ8LHgrS4vFCvOOVtH
QETwSjgck451cN+tazlcEfkmSLn5bzUdzIaD9figAc9JIp9r7Lk4Jsv7t8gT+Vt8MPH/u+qKpqZb
LVBbBz0RD7ADao94w/4fCTEWp42EamhpWF0ug1c899g04R25gnHfV9TZIm2CtbqGfIVgPPsVEFHM
nfAaHzPrcPMN73N0i8fvqNgN4W5ydJeFFMbqgkrH83Yr4snPgR+/TK3CQ234aHnyq84TEM47xfZC
parRi2aBQ/QjNPZajR0+HXjm6b7XhFUr32UwxFaBNs3B1taOPaQ+9vnps37BohOEFFwoYpkau3uH
yFiRqJX7Qiwg8VfXfvMxPbndP60e4+3HU7Z/RG/SIJOPD0KsBo3mwBUzN/4xPQ6exztZjiuss0m6
pEF0WlDVO9v+6W3vPj1cctwjUkz6KrM4zjBP7W6RwER2Bjkes5qyvfDcKiKBBxROihPMuUzOK8Dm
6dQ4wQ5JWuUGLPHFVrZGRcbMFni6zSPDxEhJF/yn4OK6qodCumk9EuvnGjV86B7PBeXowC00nhzd
GP7XkPhbVLqDB8DH3VdsnuPJJuIuLbI8jQYtG5Y2Ekr7VeK2/m9YfTruwOv45lgsNht3zSp1NK6Q
hHj9gYHxdw4vvKthnA21wlbxmtbQbTRx0+cETeRLh94MKm/PHGIcZb4ldidXE12zHq8leAEuwdsT
8qbBZnMrc/j5L17M9ZfM1T+PMwvLO1RmLFdUtrvcFlSChemJ6mXXTWYe5RqyXivLon0cMPbGWy/K
OVM2OVdcUlG4iGDT7z+l1/Puk6O1M1PO05yDziblui7OkoK6zfnPLXrQU2u5crfK0oUoPoZLlJ/J
zsE4U08+0WDFkX4uccYHqRbogD434K50TihXPL25tq9sxdrurbFygu5g7K3hxT54n8dsm5QwW/7/
aB3ZtF3bJdpooFOC1n8AkA0vGe0eGf5weP1LmvUfGbpN600E9lzI4rVR6E3GP9FGplvSCV1rHCo8
cWGCIER1SYmldej9Ka3K00j5NPA6xzk2UWYClyHSjVhI0baCqDxe60uPZ6V4cf/tHZ+clFiYiRo2
oHDa5jvBeiMVclIAZ18uVhwjwjGIbAtcJyttp1FYkd7CFpJNSNLl4/Jhd35E5Z5Divrvd5yPW1pg
wlSYdmnf4zl5su1eIyN6yMlPZDIjjpPNEQCFyZlki7pr4xEcIZgsAXKLYEXh1HQ42TVAKn/32uQF
WvSzAUnS3gLMjb2PMKVDPhBPE8yS7pJbG0KDFXk8wP75kEXGdjxTxSidcROcyRlKoRjoITXDpvfs
ps6TZn8gUeOgak+zJfye4ln3dEKP0abguoiapMCdqcS/euaP9Nd9oZgP+iYEGF1qMSCRYc4cko5Z
IPftF4I+VB0zQl53qJUd/H8nhROCzBNdyHpqdAE9QbJaLQMXXVMkcIbH+3zNqtWEChXSyT0ZVV5c
y5i69aMN1DieyZ5Nakw+z/rxYZZFWKEOVdIO8TIjt5IAx5DyZI310bHd4z/BwskHZhdtjv9AOL6x
zpZ3RGaIx9NsluGLJ9ZJ70fZiHqaHY82v3A1+tk6+xoQXUxbfG14lbhZEz4hxjy7qmAWkvR/xOxt
5gq/PZvHz6y5m5Bg3PRMS00zvmU5FUt8fEGWHwEqzz2/hb1/GNUJFeW7oHXZpcljGaeW2W9YrfRx
BRgWAUgPWnjCyrkv1FxijDWow34YZAPE7NPpvMmJ31sKOkNd5VUw9vXKazqXQ5H+/HvsseahLiSA
6oFiCtz8ckmQHSYomHjqiiftvOti7AL2n8GVpg29KKJjUActUUsVJecNiiUIS81Vj/HX5/vc8YSQ
MRILNI8UZUu1WDmTRYrZE27JiXd+jKGQY7O6mFQIi1W8vfqmdUX/8Cd17hL8zRH5+RzNlzCyrno3
XrXaNEHteYu8Po4QiLL2I2Cw8AeVJ4qzgCUDHRFQkr5/lPMl2glp5kVOpXSRDCYE5QzQUgpbioXJ
pLfMY7UPyfDwu3cv63Etb8MULrTn3ac+P60woc6ak7QuLzntV/Xf8o/GVSGhB8N55oFnzCcyJnQY
m6KMQyiVIw5YJgEA7nd5j0VIa+8Y85Kx8wmaCSXGrsRSa/aJQmVzS9sDgSufQhfWqKthXQjn9GY9
tgktxqwouZyrQgQf4GyfOgdlLjzMLcFiCozJoQTEocbRuj+89zLEMl5q+m20Pv4K4bitHlEIQetA
Zflc+8x5qVlPXtXUYNEOoNZZ25qEjrjEsiGO3s2XsiYHyBgSHQx1Nc2cd2vshCbDp+yrOQmxPHGH
fUafXB+KxxRjVa5dIAixDnq3GerMNt8WD/dviecXsl78mMqUKZBw97mDJNeF/EaLr0F2SPUePPnp
PjmOTLD+PFBlC0MOKENYliPuCqI9cjMoVIrvPGXsUEoX94PU0kNDlx15/KCjCA66lZ3DmfNo8ggx
RqLUzEbXKxDaYpvwKuZg6vC+zhiGKpEl2aAJa18Dummzun8RPEt624sxcZwzyayKRsLnO6tf21c7
a8nvcV2vLJ/nos9bHQ2RlGLSZeOMzY5VdEjVCWI446OzrdLGZgfe9svZDJ38RYK5iWChSaVRgIQr
+tJDRiSueeExwdxGM2LeNw/gtaDlebvt3hJbBmzDy0CKJbbioRsK+SLODc07Sl9MMdbaMNL+LA8g
Kb1lWOm8eXBe15Z3n8h87KFgQRewZQGjy86ZiKMRiZeqo35fTgZrC38M/TItwfwT5gDxDHH8h1kD
MKHHuA9iL+ctHXV8Gn9nGNyR17Cb91maf1EnJBh5k8+XuL6YF3pVQBVAG9kesxIrZBuRb8PDmvKq
EfPeGLb9yKZsAnqZRSQDKKxSjhQktLNyEjdk9CioCPXK3iLbiP3g9/qIGY3YLbZy4h94DWyzojkh
zwj/oAXFpYtAfh8e4KJgydf9A51PwkwIMLK/iDTjIgYUn5REm21k7d3E7n6syKPwjk7A6/KI4avs
By8FM5/FnJBl5B+HrYfDqF2frvZI8h/xEn22TQuvlsPfrEhO6GjfI7vCvC6E3MAew+dnHbdm2MO+
frl/hFxemKCHthi2eg1efDsAbhHaX1D2Vl/fOWToTfzx9E1YoaIyMerYlXuOFLoDsn6Msbrl8dbD
iJLVceAxRJXoHiV6qBNKKFf1mZ6DoeQCZLK2sYibfoTLUF3xQqtbqejvpCS2N0tSjajWRoifj6ZQ
7SOVgH6txMtziOx5GRHscaGY35Er7N7tg55gNttXOSIy7/j9c7AS27RVxG3TDCIO1razihA0+BWk
eDweuct3OJIiCYz1qoDIkpoBVj/61cVH5SyH7fD01YEjKbPexYQhxmj0SdYvUmCDPSWZGxYhaS4Z
SQDme1kpAhHFdWzLmh+0px+L8aGV3d7g+R/3RfVPXAu5jcYiobe6FazqtYl3GfBHBh05wsDRK17c
Ol/9nDDMWJMRBcOzaOJclXhlCAURU6tbSr/Pz51sCQqJsTFxuZber/7oqNFJ48V5sx7KhDxjZMxe
D7ReAaxy/hmnJH5Yh7ynfP7dm5BgbEyI5eB6k0BGMVcMsKfUx1NOsNJGX/+UnaPNHcriscQYm1Qt
QkHP6A3a/U/se6bp8d6+OmfiWRzDJvFoMebmEmKFjhGD1rNNtz6UDjbB2OVu+9aNlnEk5WqzqZzO
1fbqGeAFqc1LPHDo37R2Yu7iswao7QbSU9jtr52DZ+i+PvIYvCUkJgS6vK56M6WP0OkUrFexA/vt
SisU7miKwy4931trrmfZ3FQHlbw75pVtzroC8jouqWLY2+p9dSVP3UdI3MoLFAsA2576dJ/T+cDj
S0zZ1iwjTdBhdL3RK0nvRNiSkW40t0CajEPp/sMusTWcKlaxQ5faOOqXDRbWAW8q73dGaMft7meJ
ZeQ2x7udzxtNmGOsTFlqZaXEUPPSeVY+23WVkTV3luu+wyfdsscTWcnMuOmUEQ4fJuAXvxXrus4v
2NF9//Q4D8TNnk6IXC/GWCVUu93Hz/tfnm9xmBwSYziqrs/qii41ONudbg+xlT7qyvIcOJeaVM/m
Fk1RnVfy0PC4gsfYEKNelMWlxbFFEZw8soS5Qu8XEnu8oRmORrH1nE4+X68pvZ/0Z3Icf3r3j49j
itjyjVxosSwMuJhtsHR1N+eYWo5wsb1Vhp7WsUJPCX1/KQr7r4Bmu88AR7Ju4cZEstRhIYZVCQaC
FaY/mvX9r3OiMcCgfvdMxUt3GfSeasdp269pN3a7KWK3ySzASqLV9HC0LOd197isVJ7BmY3YvwSb
7bDCUiLJVFtqcNYn44BIqertd94s7HzIPqFCxW9yfkp1wfhXDgaBtSy6bxTgYAloZZRPsP3G4nYQ
0vO68z7cXq4JOUCHxH2c0vPM7HNLLIngHJEtRmGS62bzDpCxDOIixBzWApahOxNstM6PlZc8j8Ex
4sV8PEPNtlmlC609d9S8nd1mGyDZcV7ygShm07dfN8WWaSSxDEKZ7kwZsHbppd7WF2Id+GQ4Ksv2
VRXXRjI6CbFYv95qlvGQWhfU7zDPNdg4OV9+4Pa38uIhFsFWSGUhyxWQ1D1kjB2CaQbPCt13XtsW
761ge6ZMVUjEhqpUr9olluruju/qOwpqtE74P8ZEbNuU2svCWLeQvhQFrfj5gh19F/uCxWIDMN7O
xGjXjuDet1Y3H+SOdt1gVCfalcZpGQYZaMrYJ2Q/ZuR3C6gmQA9xXg2O0WWLMWUnS8oiwYolsyVx
QBqeUf9LfIUuEuxrMUyFnfKp48ulkEysTgFaiF24i8d0+2phC9z6GLs2F39xvmwBaM//kmOsfKeX
Rod977SQQCcKD6n/ZKyU3zEWF5q2t06Id/QOnKfxL5f1RZTx7rpKEM2criYZ9767chfW+IjV9p9c
C0+D7z+F4osOY+GbIb/IlwU9Sx/gnPtVYKNlnCJSnbG7DTh6XII0qXCPIPU5JlLYAsqyigIQPKMd
ks6/YUCTAmhSTxnvCp4VjNPbHNGfd2S+uGSMvYCZpE42IJLPPki6277H5s2H4CjZAkD1rUPt8/aI
/sXqf5FkXMBaqNuoF3CBAJhpiPGwoVB3APnicDb/ZP5Dho0WIyDqjWcaeDxnm+1gjS7yReV2iOnS
Ye44KEdYbjxP7s5sFrIqJQu6Isx134on5WeaksD9WXYOhy+e0rGhYpgKbaHQRVWYGwp91XUxeu6t
yBq9Bscfu24lwzPgtffMO9NfZ0nZn7C3qMRAMUpISa7bAZZRRzGHK57lYsNEPcAiav1CTQk2r0rk
pCxR2X3ujaXmIp1uc14ZnmwwNqQ007BH8Q2G2MeoX/xyX/Rub/0dTWZjw0sgh0Wq3kyUfZLW2KmN
laO/KOTWFRMnsdVivHyTr9DbkwF+y86WmPu8/xO458kYk6pVqji9gsNqk+9+FTZsSLPZvGzwHHi8
ttrZEF/XDey8NLD2lHX2ayxdlaoqQX9oA/wy7FNwAWmCDPB9lmYdrAkV5s6ya6/kvQSMzEVrZapT
l46KVWDJKqn8vOWI42yjuqrJOt15hF1rLFY/kAjqSBvotLwNG3X5VVqAL4P9N3cfmv2A9uTQ7fzQ
1XbvIQBPDYdzfXP6NiXPvD2FWhuoc4E8NqqW6MyKPu6f5Ww1aUqAEQ8xiAdAjqMC6G/dX+6Htmo9
2tCL0mYBYXx/Xrj3Cc5m1KcEmXdG1PNC63PUA4FT5CtO5cUPnv98n8ichExpMA/L9doqphCDxunk
2lfgUyU1J2qeTV9MSLCA+ml77hOZXoy/rY7JS/0b/RlhY71zVyTPvctTQjRIm1jcSydejJjCNWBM
IVgH9gMahDKyoT6ppzmcg6PixNqrKTHqmUyIGdfuKsdXEGscjGs7vNdjNlDRZVUF/L+I+jabLRHD
TgTstEDbHHRMZIstMQC8dgYvh0VFMHrB4WdOEKb0GH4uEtq4+xj05JgkLxmJDgVwUe8L26wKTYkw
b2IonvvrRQKRs3vy4a11zlvxGjvSa2OSeNWqSPr34O3TCwQrWdZcYIjbK8Le2vQH0Educmt92Maa
uhhhJFLkV7a/6iVBGCguyeh4nshpUeLeIWN+m36horABdkHM2drAdteeaPJuAJcc6zfr4uuKhNqy
qOmyZNCQfsKZLImLse7p/YGxk/gfI5jsyPDCsxm38P+PU5zQYhRtwIBBHjSg9ezrxH2rHnQv2V9R
i7PPgGuzj4GDJsCjpbnACcSjxs0jzx/s5AcwwpqmmKDrRfwA+/QWAAcREYYHb1jn+TxzSj49VEZe
tTAv5bwCHR/YL9VLeLyvD7M6N2GDkcYyXVyD6xmfzxAnCavOdrwzF+N5Lpcz5YERwi4qS4BpiDgr
dHu9rUi8vFiKvXkpME1rdURc9RxHcTb1MaVIT3UiimNYlnVQgiJNR5xcd+E0LjkeuTNQPM6YB/ka
K72EPTEU4gnz3iaoWGvl8f4Vzb5eU2aYR1jRh6uYIW9NvRqMbGI9vUKkF45hnHU9p1SYZ7ivxDFE
AwGoVOhOHiEOuVX4S+fH2gtdnqmg2vGH+sJHQ9OUYWBMiCGmlQXmrFQZxFq6RMMRUfj0YBA5J0cF
6w4ZNoloBmaiCKICMrSf6XS19Z1C0F2O2ty/Or4vjthEYnPN1MAYdcqRuy1s1MLP1oNFIrjU79f/
j778eWs7IcgYoDCSUkkNJTrehRGy0y/ZVuwMnaefPNZm29b1CSXGBOWZkJhpilOEKiHbED00QDUY
0ULiPwioXMO+xkfBB913zeEpMkdQ2LxiaVSNEdQaIPbt4GFcbo5r71NdGRbv+uh7cU9SGBMFBHoz
HS+g4/dr08VIwMt4EK2DipbF+zI574BMTpMxTXEspU1t4jSfU+Tp0WDnXjHPaFrL5XIHXfs8eIZ1
nyRXVBgrVWltea1TiIp9ttVbY9/VlW1pVTxL9pp3krMmccIfY63kSAqNqIUi2BeKYyDvytNChZXn
NnjzlJuxIcqo1UViwMYLSDpcVotd5je/d589cpc1d0sO79oUxrm5LMQqya84w/pNfsHclyKT1iE/
nGUFB78FFIZnKMsDEu0wNTU3Qzz7TH8dKtv7XV0TJRbPoP7cOFgsHu7cbbeUc4LNU+PhVXg5PPM6
j+dfnQlJxr4EgAQtBCwRpq1jMJqPr7Can1gD8cy9SI6OK4x9yXLMitaNiqN1KLxr1ZKFo7x47/e1
YC40m1gxRfnuEqAlclEGPfSulpdxu1xgnnIlvJjt9j6ZWX8N/dpYO4Z9jqrAqDccY8MYJQOdx8tx
5/FHQ+cP6+v7jC6nrSBpFw3frx0b+NF0WUbnDjbmUO/zMe/gThhh9DgGCMUlMEEITe6WnT6G63A7
CpbWkfP2gMr/Tn26ctr2/2KovphjVFq/nLNElEFTBfg2ERysc0YR+rdB1lFN3t+5qAKzMqHJEGNB
xLkZzGEqWOd8CajkneGZ/ir2+Q8VcxUtUrHtj8oKAWPNH7mkPPzx0mimYaCjH7m3G0DaxDWVMJbQ
mgG2jAJMAfjfC6J6kWhJq+sZC3IGkrreIbMk4V+9AROyjDpH5/FixlIywlOFjomJ9fLD8jrfk7mG
WaX6eo9DRp/lFrt4pASkbO2tJLJb2Fg+4j5iSOLlAwXWB+fldXBFKyA/1us1Ok5PNLSBC4Pq1/s7
sNys3StiqQMMDeftnZevySEwNiBEwj81SvyyreypsGg7rFEEXIa44ugO/c69E2C8iU4AzJpA7xis
bcutJJNwZVXWp/xQ+prDITb7Dk6YYixOr1y0WsrAFDzPE7YeIZmwE3GAmcVLT8+CImJl2z+yy+hL
MEYXQxsoKaDgGMuTjJ0UYeoEG48i+3ieBXDblmg9Bv0x6k/9QiyWwnhH5yMe5+anZk3t5NewFkqP
QjUTsDr3ZL+Nvty5pnV7/qMfSki4E0s3V/PepTLGqV3orSjJIEertKMduavHVbQ3CgtZsTixPRjF
wDIkrwIqBcT4uKYbpw7PPI941hX44prNZQq9HIlpDNnCFfTOW4MNYcFGXmK6HvVNusfr/d+FUROS
1HmemKyxSYwhG8B5kBK3XgsJWcAHWToxtnV46mvH7Sbg3KzOGKswiDBuswBBX1nC+RBz1FzWgh9j
AxXwKt552aT5dMGEQcZiKQn2hY4XSg9t8slx2HsewDw51odj+HXG+KRVfC1VHURQQM0BIYoyLTf/
zDG9OmN4kKqXkq4N6bJi3zVdVbAcPGTAfeVhYvBMqc5YnW6Bt3PRgJtn+KPYqXIlIXD46dA759hu
aeY7esduyM57/YLu3oB2DvRWstExlwSrg4ytuBMA3d2sPg8o5QSW5nA9U44d1xkLowZdIyzOOM4U
yzrs+CA/0rlLjJ9YxYL8b2ZcZ8xLomghFJvSOhP/tJUKS3ivUGLHClOi2v8uJvwSeTZZWxVFqxcp
faTfmmX6I9wCgPEI+KaeLDa8bM+8m/XPs2Ew9iMuorzqS5isLWyW+6tAxFv4wDiNj57/Lz3kCWeM
8cBM7pAugK5Dmxij/YiQGifIGxzjyb/BmIzr1ZSMMqRm2E4PVx11ETRI2sgX8LZPcCkxdqPrJUPq
zpB/jFjd0ozAP9qgWOBz7Tw9mTuaZjDWQ0/DVE6UaERBCb0zgKaiINzwW3g9Mzx7azDGQyqqbJHI
kHX/1GwvpPAqAjwiiTvPPNt1MXFYWAc/UMqiyC84u2EZlQTOWOwsHN20gk3RkmqwqzPRSLOBt/Tu
R/HOvFj3tfrWzHfvSBkLstDNMkgGiAmSPRgR1SzZxz7lzI4dwKitgtoKAHbs9mgMlWIntAwPL2oI
X4LGO3ykJK4sMUamE6U81Wpo/bB23doyByyMB7byYoUKCbYq3md+PqX8pYnsBuN0FMdSFiBPSFBu
sTBqBYTn7eOLQbC7zFy9c6hRoWGP2lCwBkOTDWzjvgW0Ey+l7iT1MuoZ3EHZLrcyBgWXXrwvrPdk
+44wh0NtTlem1BgRHpHEKy8mqGGqhhR2bL0M8E64EepcXnJKhvG4x6y8oCslvzkNC5ICD9IbfvFq
TLNiMaXCSGkRFXHRqzf/Bw3+MTDcAE6Paha3QD7bgD2lxAjgUCdiegnAzxnlwXbEyjfMtVu00RHx
wydiFhPrRnl3NRchTYjeftREMjK1CIZIpXd1si8C+NtEFCcRAdI7Twh5pJinTjXGAhArIEWTuyfb
RPqiJ81JyUHt+T07/W9SyE4c6CKyF2d6ccEyOsoj0XLUdWm1IeHhd8x2R00PkXnwzkBBD40GnA3L
GiNkvovJYgObL9DrGBLVtGt00VuCT8nrKx0txsEt6cvFl5n1B6c/hHkP00i6RC3VPHtrty0Bdawp
x1+fyBkgAfv+zHFAZ5tgDMUwEd2pGrrpGO2I8oUaL6oGTjUmqCGt/0Va4twl/d1/2q8vMoxqhGbb
LYxLAfuF2S4M3AMu7wct5/C8MQ4dVhsUcRRbg6og4pDwEGJdUQywQ4KDu8/Q7OM7ObfbRU7UTo/Q
EBDKYAjvrkuRlq7eFTjwyObRNwdpAZ+X452d45ySpFZ7QrJSscfKyEASjc2Asnnbym6+VrfdSkAl
Lsa7at/ncbYrdkqQ0Qr5clkYfU95zPY1YJS9w7DkkODdF/3vE576QRmzrqvA02ncpDUxDwm8Jdo3
ar/ztgiJ84/oP0LIjuFkipYKwgWy/nyCybI1dAQA3sgD8gKHKyrNd6T9Nrk+4Uo1hFCT4prGj7Zg
7SOrrMnZU5709edRf6V7Yf8/NsPyuGNe04UqacBxAtFx/4x9DjTFnNiVn27SJ+Cq8FofZ7f8TYWD
MRxhW8ZFJlJpPLmXYxLYcPOwsgs14Zf3z08ucP+8S/J1d4wBEZoQFWgF5CgeycmGr+npVv/ENSCz
PokhS0BEN+FvCYxADk1+1c6KgVQy0Mv6g+qoayuR3GzJjb9nOZpQYgKSTkqV0ABTOED1JcEAFYan
FivgFHBM1VyxS0UHrKjoaHMzsKryu45JUV60QatAjZXlU/XLfOxfzzXahvzw1325n6sjfqPEOAjX
s7ZYFIYKSv5p7/56al8eTefjN0GkDxD7zOqJyvWMZ3QNk1SiIBqmRosrzIUFQlTWZWiOTxpyNc8L
Ulp1bxkA03Vq+8ex2lbL/8xyvvOM15y/hxoYwAEkXVYENBJ+P9h4GHIxVUoBBtkN1k90vTV5Hezd
T2wB4WL73SaaGKPyjRpj/sOqOGfDtRNuKdoSK8mg4T9NtyG/QpK4j8CxyW47B19/nneGi5G/ygL+
iucj1Lp/zXOhjyaBcQkoFKKu3cRgYt7ii1p1RR8JqJ75W8mpFRTC4VULoOh9miu6iIlDkRoThvdv
FJlLboUhvl6xuuMpe0BhWNeBt4p0MHqehpcD/OpnfqJlxtf9RpHRzuGySMIxSARaitzKdvBEkc+Q
buEuN57zJL5RonZ9cppFlo8A+U0hRRfkZ/fjaEvvL57Vef+Pte9YjptJun0iRMCbLWxbNtndpEhu
EKQownuPp7+nOP98hEqYrhjNDS20YEQnsiozK+1J4/qBd1AkAIMWukVZr5S88mCooiAaqA4D4gki
/DvhuhAlhHkpBEoxR7eHEM8HwOk4WHWvmXghY4tUR5GVwaRA5ekvOroC3tMfhmfFozXsN1h2A0hs
K3wqz1Z2utg9K2241vL+2xdSl9CH2VBjJRa+sNuhMIFVFUfI21x7rQOsQByNZVr6IZNNheza1N+B
yNiz+t7XzOdvH0HdT5XISRbyOCbAWSsmhndRk3B1M2a6W+S8/xDyxX1QD3gcB0ZRGzm4RdTdX8SX
7Oo8flbvrPB+rdL1G0fU0z3MM1y7EBx1O9veGC2Ax1Gt9R+Oe8WUzBCDjaWbHA1MFcCj9bDC+Yg9
JRAI7klLNhazarwW9Pz2PdTbLiZ4idWeXLNtv8sv87tqA4cFaJet2WPkkeSM9r7BSOCsxXxLqnTT
C9f4YpMKhOr+ON1FD2IFWMDQvpe3XnAYkSbAZq7QmUwsjkD7XrP/COxp372zTNuqofm+dbr7JdaC
cDR0fMaEIiKyIF698d0RW1YNrF5jmFHisN+QMBpxbwiK1FDTisf7DHX3Y7s/b5CYYA66rdu0BVNU
5CB2oVxz3RchF2nxVDKFAGnx0eIwzoGBDgvMBTlz19jXYd1ikDJpCcCY+KIvwWBhTk6yK6x5E5jv
JzcsTQWtN3dpahY2nNTSu+xGz7oDZpPVRYDDIhaWBPUo2etW8uNvile/SRtlysqmmI1Qhc7Bnj6j
eoUZL+zWY79bDCPyZfQXr4kWJwFQJnDy/sMklGbmB6buf2Z2ELth8Tb4ZjDbXGxinYaxm+RXhoCt
+LS/cUmZsKI05J73cf5IRvEWF7nyhxyhS3QuXJbeMF4vmTJiGDhMc0EjV22TxaFOgGn9Awnnuk3o
sUwm+e4/5EqSVN7QBVHR6MYnruO6ZtBwqunkGmY63Kn+G7/XNOdvzm9Bhzo/bRR8nB7oPLm2H5vI
kvDoHSZyySC0agkWhKjTG6RxMMKmJqdHHvhk17kvIV6D22TWumvhHn6fG2XZkTFsFd8Hmc5qbXe6
k/Y+wB0P5s8tXpbc3LTHr8xFemQmS1Yl8ZsyPWoby3rQ9x0oj1iL9uOX7wYfsTmPVgoDxFzDtqp0
C2JUINCpwMIQDGLuRKexIrxbPswMliddmNX8lfh0eaJf3spCv9OyD7FeBXxJ5nEvoJFdcV5qj5XA
YJ0eZb8VzVcUuQQV7gTv6gXT0Oh3QfuFdVs+1lJav3FD22ujBgIskXdVs2zxl28DT1suMaXcbTl7
80FaXaLTwwOD6uqTu7guyhbrYl6lQ0TOsLfSk37oXPG5vbPLx0/O/gg95vrqtRLEb2xSLmSmZ0Jd
aiAIUALBbo5dZ14+u3fYKubacWHVLi6Yo0xI0+S8nimEFpZSvVamuw3MFFhvF2Z+cA2A8Te2KCPC
zzGGEDKQKu3WJVtOo8rCYLFhqlbicOcs2s9W/fA5P24uufepkdYhxitAKNywy1/ytdAGbBkKDYPI
D4lDC0v9+cTqQFsL8pdMfv19QUIHCkdWtSDRWV8bgBFtczNG2z83wM+0PlhQN+uuE/JOOiJrXhB0
SiWyROGaAbMqV3VXl+ZwLH4lx+zxZ7jZtYl96U6IefekoMk4ybWWWFVc0KWUYtS6WChb0A0P++f6
ioSUtEMiw7qgiZChgCspm99IUerAB2MdNRxIJWZ6Fe5Q7r98MFR81SIvuKG0IPGDutR1kCjt46n/
oTkYlbtsUo+VL1wPUReEKB3QKz5VOnmCZ1BvkJjMzOQTVSHM7ZEeQtGpdVM4105nJ1fHKTGD7nIP
A8J885HV07ymCpKg8lifhgISUjNQlYWcRlrI+4o6k2RUmVhSZdosJ2g17yOJIqIxAf/JNJR+kyRB
w7c60Tb37PeOj6be2rM+HwY0oWAEmHGHa07Xkhx1tJJSxNNUgFxi2q+vs3nygD6dmnePG2bH0GoI
uqRFOSrcxOERbwhriIGPz6erC7hrz9/IQDhB8pzpf63e1vdR0sFnisSvrqT/OkrVGjM4Q4i0r4E3
OoBY/XgIWbmUr9iONpULDuk4M5X8GbGBBv2OTOk9mXec4ETY1b7T9zvHw3jfL/Pgm3c7k6AMqeru
wUYq70M9AxbtLQA6ic243TUjsPwe4oIs5FXUa64SyInzmVM3e887h8Dv/fliTWiF/LRa0f2rIV51
SZNya7hJipW0wRnsn59DJInNH3c7cePfMdwnFmuUCdclLqurFGSg/Z2A1VbR+NCKbwFn8bVnaIfb
J8mSXRqxX5PUIECHHTT/GphkEZpjxNbW80y0gCPUy634F2x4xcTpWfM0JBENKYJAksEqdZo9apHY
G+IjWOGArGw+A3QO047FaI6VhdIMS2DWfNIlOepUsx6vU9OAHJyo/jDGVryxHnyMsW1vn+e6an6z
RT2EvlYUfUMEUztf0KCIidHbv7/60i4ZoZ4/0U8jAG5xYMQeRSu8CJ76vJPfsfd+E5yYw12rPvaS
HPUUBq2oxjoxNViKm9p2KW8mN7CcyX2ptrv2dcMcH19DWoSafZ8gZbizeNAxIgEGUajObaz/wQ4i
Ahnp3ZPdARapjg+m7nSm6rDOdi08WpKm7PgkJoGop6FwfZo8PMdY3pgMpsoSfYaI0G3qdaE3UlHi
SNvLYAOcAg0GDBOyGjkvGNEIowvzWDVDOc1Y8wIHhkBVAuDcIsOUZ/0A8Ajs5nu7YFXzB/Pu1mr+
y7uju9OlPprGQg9wgHbncLg5ZO08ltu+Vjz+jQplOvJZVOo+h4Q82a9pbGJPc3DPm4+8id6JwCbb
sVjuLfnFP5+/f2SSLhOO+lhKtYHz7GpTMP3tnJFeDVQQUHP9ZFzeaslAwt4M1FVkdNbQUD3xXKvV
qGTCtZssm38USL3qrri3dJcF37fWbaouSVHGpG9bsVeNVCBPms0H2whDk0532k2Cw2w1W7XAC7Yo
S6KLaYv9GTlk49lOnHojWTZwyxjBwarXtyBCGQ91GAex6UDE1iuT/6luLtkPhgEmL8UfsrAgQRmJ
Xi7nNKlxPQNkYRM418asLH2rvQrWrlWZ0C/r0v5NjzYXVcmL9aDjjlBPk/bCprwvM6usSocz7DDb
j7PTD2btGokNYH2xxOSmFDtFd3+b7S/3/AbbtEnJc+zMkJA0ve4bB6PuZQ+rQiamu8B88j3MOJj5
+/mMYrIduwrgpdRr9IwZsu3OqbZqYXZbePnMnpxVg704G8oNVLO87JQpFq6lbibDZp4tpJom81PN
GM86S1M0yuYYlQJV4XALuWiHBsZKN+HDZve4q0qTib1HJOjWUVO+ipJ2WhZNOGqSFzketzHAznrT
OxxedjsmSuNaD9/SBtCDMRE3Z0jlgtpxjEzsuowt+dn/wYKQW81MSIomITcBbAuVXneudkErdXEB
tbGCO8muPH8rnfPNeJbJ0t0aQS3qZaifSB+JqT7eFt7193BBnNLZKO5VX84rAV4M4I2PJ9U6wds9
t8ht1c5oker8xpbPf/VsfJOlQTbKVKhabMMSrkq5yTd31hhY8h5tFWS5yF8VgBcH/FWxXLz5oy+0
ki/ggNHIcuzdwsT6LaO3kf/fM8HPViVUlZFkAj4emnao81QkgE/4U03eDVd0VAsB7/mniXViu8sn
gFJv3976g/hNjT7GSPTLLpsaAcklUpQLduM7GVFNSht9BAxaqw/IghblORmZUc6KBM6Oxziw1cGR
RTTRVu5j+3pJsBbGY71Y63mRBUXKhsW1nytzDe4ks3dz0TrsAG/rjI5ooHhjf8yX2xwyrk6iDFlc
l34xS4NwdQcv38juhWds12ZeF2W+oiyZuXQAhZqzp/sW+LIJNuhs96ypwXWbvDg5KtbKw1iWuhwn
ZyNNFzkoEmMMEt3ybHD0VZd9QYnyk9oG2AVKMwpIJj3bJFK9Cua1eiysrX7w3iwrOW0uqXOB98nq
s1m3mwvStNvUKUMiDi2Y3L8eX93rVJnYpGha6SY0edKr/7BhmS2WDlBO1JxkpS+34BbnqggWX5nR
Y74n0/+XqTUv8a57L95vS+Vq4QGoEP+2KPR2+VDQQqk0QJP3EKGjPW1woqNRW5xnNeUutdhJtFV/
9JsinUTrpCHXQgVi+gTwntBCv/zsVdvmXWeFlV8q9cd7vqBE2ZS4/vd5KgVQKVDhcIl1fupf0JV0
zF3jrJx/na/YKtk9jhsuRINQsVUHVK9Y8S0R01sfQpkasWjlehSILAHVoT6lbg5Iv+evSyUQp+jl
YNwqQ29o/BItqOsijaGhLTr33dd2a5gN0vb7AZ6Gu1PfUaVjUFyN1BZnTRmftO4iQxo7oqnCCQuu
p68WNPk618woW2IdJ2V/xCY0eH0GrcqpXbIU4jk/TJYObObCxBCd4AHE7WV0nB+eDEghzNZgIS5K
P4Zt71kHzRJmykApoqyqYQD1yQ9Ext4bSz3VUFhmxEh4uiVClDkS0AKf+QZ4BpC97AE2Eahr8Y8S
b2TuWP+rvFKGqPUFIZc0EItT67h33yvFKktPv7PRlRpb0d8gbKsLIyRTbk1BsBtVHuK6h3eIuC4y
DQsv5MZHtum2nH65uzfOkd6QWTaTrBQReVGe7GIXnpoYU1/b7Sm3K4tTzNaz4CTuUys8AnEzPX4w
u2K/Nmzc+gLKKgWZH6tqN+GZdo97bH05nhrrPTKT3ZaAwjvpZleaovvyeGFOnTFcEIUyQ0E26nkf
wAwdbfTjNj9YD9gazMryHr/+vnCF/V7A6lahxz327hG9apJbusXjYDiGg84pRG2X4T23rN7boQXU
+9lb9+f7zOvQkfoYAsMHCB3e7PGnu97BxvPU2jyNgzcyAurVzCrWsKokGkIjP90VFDWtxlUTTywV
t8EAc7od7SaxlcjlUnPYGk+7GuvW9w+s/NJqTXpJmFLhsQ+NVgi+CPMPiplHJgY+no/8BPCFXffC
V0eM1rNSkqte4ZIqpctVkBpCBbChKzKDz6djdk4CS8jQTSczVGvVLVxSorQ4i1oVSEmEkoE+d9nK
W6vHWe4kRzhqL7f1eLUPdEGM7hQCrnYnFwmI7TGCFFRu8hqe1GsW2t3WKjS8OZWzwUqwzL5z7iRr
lzsbKLaqmax3jxRoaW1efgelzXyIwLuoCdN1aHPndDKtckdQjG7zuxpJL+lQuisEeTVmxgx+MUZ2
OlXWGVuvPM1yzB3eNjKfHVus0vGavVjSpEKWri36sJrB29hZ726MYgAatndMjHSWiH414izMRiUn
/yei+/YieS+AHHzQLdZLTRyQWxdFOQ1ZPAcqLgsHaJyOxwSz2OjYDQ3S1vrBrlmS67hFjfIL4r6o
1NAHNb82MV2/2/XeW7l7YEjfmpu3vCDKohhR3+ZtIAhXMdlyZ9Sj59DyOdbE99qAkLokQ5kQpTPE
PteJ7D2hNemE1qTt2bz/4QBaCYhCezYgNeuuKEsyj0LcxCm5q31r2wqAHx7RX32q3FBB/y0zq7Lm
uy74o5swxiFNMQEOckBRMtx8jxEJ7JtBc8RtHV4tIaoqpp5URRYFhfY9hFkJBQkIhtdi3mgkjRtb
8/sQ2o87lPBj+B7MDM6ap7ykSFmnVii4sBAkeI37Gk3EHBoWEEwiE/bwwDEK2quyuGCONlBlOHfd
QIQEpyjnloJDfLp9gKv2aEGCske12nPYNiAKV64zq6PyA4g7nRVh4e1fvWQLQkQ+FwYpn/k0jnrw
Mlh2el9YdW2SOdo9E5Vtzatf3g9llNog1Ho/wv3se9+El727w3bn5PRwIehBzErQqpwv2KKMEidx
bTxyMt4q7Wf5ImAhRCbYCW8jecLETWRJHmWawrBvZe1LHPbu62k2K4gDKsiAN2BGDyy2KPNU8YUB
gAMcYmkDpWi2C0975HYwE6wCIdGWP4z64vwos8QDILrQW4VkDI/9VTjvRPuRvLy3pXw187QQCpXq
CSvKqNajHGSQUJa95+Pr62mLMQysOj04qEg+WvvQu02SZZloBMg+4fKeTyAZQIA81ghlRSes3fhu
X8YmgqH/8SBVylYMet1JBg9yT8+cKW/RXYCOjdssMcwR3eYSatXYCjFIhLE5/OLRNWH1Iksi1l9G
VIw1MlOtKQZlkYIJi2QSIP4iovI9vI1bd/vrPrI8PIwAX7KwkJSdP1v1OBc0KeOEDY5yGwYqtBjj
X6/9YbrjAPHP8v2+nK4/hf2bNco0je0ohlVDyGB0E7B+s1m6WK6NXJVvsZpriDG4RYsyTFk99HqG
6OEKMH7h7Js7ZtC3Lg7f3FDmKBJrRQgrjZg+xCbPx8o5jiFAfaWj/JydSu9zw/Zi1o37N03KLmHH
UQ38enCFdONzLZptaGpO+haU5gX5asbbuG5vv4lRtmkWWzVsUzBIiB2j7W1tWk0Tq/8IncpTNmns
hjhOJPCiue9opT6ft/mGZMPR91dgv5vFILfqPi/IUX5LqcuDPysgx8GbeB6c8pLu6ydgudgMQmsm
XUNxlIAjy2jepOSCH8I8ndCNgTFe23+5z2wk9jG3yKCy9kItqVCSMGKKIMk6UEEpwUBSXzYdycE+
PAY3qz2FSzqUEMRpNUhTBTpfe2QANnLdoh8W875vb1ikzmoGXW1OXZCjH6pEnAHDn4EcsHdsN4A/
cXVPmtmhh+U4PaBZQTNPZJTBPDcv032pmPfOdKixNBUjwZv8+FD9AN7R7aNeTbIsv4mSnAwroauw
IRc62scrJuxNrINF0xAsMsBIP4wDQ+/kNdu1JEi9ZcqoJRJq7CK8D9FLJlN+hXeQfaLCMDjHkxkd
z4WVutft+Qw4/dGKn5DjUywgtGcGGlkdwXFy885C7YyF0rdmEZYfRr1NpTJyYl3gw55qtIEYbLzB
Nfu2JEA9RFPeFd1YkqN2j42V8qbk/QvZUHhhvUar6Y8lLeo16o0xb3iip2haxeAgMiC5vb0C8JZ/
+Rn/UM1iW2Lc/qnyWS1orFMkf1+EAnI7jEpPZFzCznnjLnVuy+tqNnLJGGWAxCwNm+nrlvbPryGW
P5815wBpjbFpnpmWWHsFNc0wRAPb6IAeQJ2i1gr8NMJludbdDnhOotuSS9OTg64xnNhVj3JJijq3
nu/aKcdIzHUPjMHX19wGqo1jeJmNyWWGeWVxRR0hoIfDUclBiveeju/yNXEZdnW1VWfJDGW/Z6XF
2HkKCuWldzBZQAAlGHKw/kR8Xw1lug0C0K8FIGETu4GFrVs06LB7YFeDiwUrdFfbOJeyFBs9kWfX
nY7X8PTL/Ek6nDCz+jltNrHHup7/YJL/YY3uYJuBATTyc4dX6fnoAnMRttC7h4tMBvdYGY/V+s6S
P8oc+6Leq6MA/gCMcS0eAjPYpSGa603UAj2sW7QuZWV+AvicuyfdzB8MWVzNZS7pU1aXTPnEswj6
k4eOBRhFNKsiCmC9vUQcaI95SYayvZrSav7cQlww99KYwbEl9RKGTP4Ho/t9cZS5SHWgTcQVeEEa
BFuzzaQDqGRsZq5deq21+8QY3cNnhO0ADF1Y8/6WzFG2o4SvXncF6EJcYOP1l37DvzfvLDKsM6Ts
xjT+2/Tubf3h2TCP3Vu7kVt0pcW4NSAPe6R7hsHbWvS25I0yJZkwhqkYgTcsPThi2V9hhm8sxljn
R9kSVfWTsiSPZWGm9zIqIF+DayzpWHd8/pEOGq5Zqeuk0yWIIORccbfvyQ5TA/MB7p5hQb3D893O
6vbyXtxjRoJxigwOafhmNVc4WHyYlL0r7IOdYVVu5O4Btcigs/76f/NIWROUisVOmHGSe1Qyx9Yc
ONJEYSOXBQjN96xFNZy9j3F1EmMhIzSQ82yMPG904I6gpqH36AuoELvPMI7x8947vDih8zWM0TAD
FYZK0GOsfKlMKE2Tcx1n292itRCoGxfunvT3A7GaWY1n3SNlYZJhnrRCwvmiNQP7Y6UN9rA3Frr8
X8iuhsBFZxd2UN++VNZ7REM9p6JWIrsBJjEbDBhIvLXXXx4gcw4ORvJZR7pKTRd4XZFkARGtKlMO
pBFnnJ8QFo+zixQRug3Myv6heDtwiLZbk8Hd2pEu6f1xpK0upyQAAhLeDsnDxryiNdyeJFOx7nh3
Z2FQ0UAjDCuHs+aFYfpZExWJOJeK8DufYlqG/YSdzhBat3vV0KBestR+TTqXJChtVOIqEqRGgHTa
9ul9cC8M47zqHC0J0I/3bASikoIAcl4kyEBbBuJnzD85mDnBPiMGvTULuiRHiQZX9FXLRTgyvTb7
AL3mvxgEVntclxQoYeiUcMT4ByigaozK3buZEQ8IIIK3hY5Jh3qxAUfW+10POojsn4GcGVpXT3uA
6wP8AgYp8sm057NkiXq1w2hKkeb6YsmGYUxdwQNqHlSJlVFbDc2WlKinuqurEHtlZ2Kc0C0oNIBo
l1ti+UNzB2Rfm412v+YcLClSD7eu9UWNpAquqzLlKxw69ovGUFM6Z1O0ZZgoA0h0pEEPviO8cWSs
f6BH4uHz6fZdMeSbrirkZSXFWjTiACcnjFxdYC+EXrd2/1gdupJQcFlTZD7uSGkdvn5KYk8bzZCz
6siqBKBJaqkt2uV4vc0YwxDRxYWinox8IIcItI4YsFS7jcXa5rCay1vIAv1upDmmkaFXJOPx/Kxa
MmAqYYoOTnS9w1ZmprSvljKW9ChTIXdJovfEGNnPwjP/WZj19oRO1cyTB2vGeNFmVwjmYxWaD5cP
pqqxrpGyH0ozy/MwEeL2gN1NBLGRZTfWXLklf7TdGKspFXlICkYnmnNjkbVq2f3dBqtk0eXMkHyW
QVQp29FP/iSmIZGQ5+MIaEb3qttnzxy9xw+GO7OanFgyRhmNpsyxtVaClgHdXdo0P5WXj9vSvuqP
LijQOYO5x8oE7JYGM0e8u9ImMjEcfDmTyRO0LaBzz7sMWLa6Z1V2GaaeThzkyjjPQoxDjLwHZjMk
y7zTM7OC1CcV3+HXn2zl5z7cIl+NamR/lRUrTQF3hzQPs6r2H7zBf+wVPc4Wpr6ucMHXm4K8GFaa
AAj2PXBegNny5ljNlvUyM0wwPUArAXp81GLi0dT30f2FhSfNslL0EFsiaHWKRh0i5wX8i8TJNo15
NKPAlAJT7oEX3yVwAljazDxHymCUSTJKgIQgIokt1/MmtMni7jcsG948oHPnf1RneuET34+ZOpfQ
APg3R1ewrxX2DSvYFL6FqfpgmSrGG03vePKVQali8UvfFPf4Gn4ED8l9ci22sFX/HxSBMiClKgZZ
NRJyNpzE5+MT7z0bbixYQWH6ZxTEImydvG1SWMpHJw+02p8BEftljZF5cU9nT756zm73NaDHRHpj
PC90uqDSI2nKNXA4oKnm+Xj0UWYunI0ROw+s/RcM10CnYpQqa9tZlr7uzr8vDkgPsOo6q5X5hTmm
0wO9XqDlgIRBQItHsAxE9RfUti4oF7DeltVs6pIUFaEkWVVOcg41Q08XgMkQmyN9G2AJ6r1+MM3D
C/akYFsPdvWQxUAsKCGWcaGXP6GbOAxEAYwCEMJN7XrjeZaDDilEMKSzghHEfCEn34gs6LxAr8S9
kkwg11lIVCM1jg3Ro4kRy3vP/HHI3+B3XaYfl/ShJMj8zImzVRCH5WFTHkqaaeqoaaCfmDk6cGTb
j8xPBAEMPlkOg075JkCdiThOIrYTtfXMCdFrz0pPM2WUsimTymnYskRkFCHGvJG8R3SO2MxHnOWa
0PucBKQ6I6ECndp9RvMI4s5rikq0b5+3rSnbJoqrlmNtEs5iJSNY4mJQCY8emKNzIoH0M+nDcd+3
WIKGV2HckM2y3vjgu55qjtiZcrDuMPhgNnvu8JEOJjPjs1Y6WsiNQZkcYNIlddp/yQ3yWf0WY0jb
K0kyAb/i5U7BLBIRV4YBZ4SqdOcTJwmlIRYgGm5b24529ecOoPW3iTBcdoOyPqOuyrFEFMJ+/bG5
/dOrdZrloVHhjtBqUeKTVI97HLenAD1oaNfyHQYZlgkzKD+l50S/MRSQeToqSCmdRgRxP+8PAHlC
h7HNOC9W/sqgLEjrz3WtkUvZI4hzX4/D+bQ9Y2qV8+5aa/SAvMQQA6b+UbZk0hM1qb4yZpjOrbez
jRo2ek7McuOg17h3JOsRAAMEk4xxf0S7bhhrgzIws8xPCV8T2ejt/scMIR/YUJm3iWh015Ov/pu7
fXrAC+heod1AhTjf//wxuZbFvTAf3FVPBdO4sPM60sV0PkNvxg4wNByMSosCZmOezkBh8hBolSZZ
Tw18tydW+/u6jC5oUlnPbhpy34998Zpv+dm7mw4vwGVwCrs5EXfscgG+D6uTez0+XtCkVDtKh1Ey
OtC0w+2x7K3ZlD+EXQG0X7JskCBlMuRl1V4tCFL67g8dDn02iAsYyKaIwrOPNXzWbSqrAeuCCKXt
cSABQ0sEEdni7/3zX0Uhi5+n1Fsr1DzWVfw8QZeyEwDQXMf3KT4QhMxHq34kOzVuM7QKgqMvSFL6
LQ0ZF7USSGK2NjW7+fmnZeVHbQsMFqsu3QemNBIe/tDrBUFKrxOjq0MxCiRsav/YfD79Vcf9giE6
l6HNUy3zEQRvD3ehwUbRwvJeRBsp5I3NEod19/mbGTqBUScBjwWQ0ObEHCwsukHb0gn5VhVNwvfw
S97eQHZH9pyxWv1ZOk0nN0IubCROAOX9M/rgSF/R9t486OZLgCFLFjDYejS+4JOyIJjFa0aFx6UB
hRagn9iFjCV89+rVazEOh0WmwTvzaFdN84IkZUDqWgLgH6+CwT2G+k/9JbUbL7TF2BQQsQKfJCEF
RBvtLH/15C0oU5ak1gspRZ1PBErQ0/EY3h+TjQuXE/06tnfQvIMlWCJ2mG5YaQGGZmiUcQmSRC2S
DKr4fiUJuPZ4W9WZl0hZFzlq6zQnT88RrZOuC1gE794kpS+sMWR5Kuvu1+IQKbui6VkU5AMkZv/a
PBhWcY9NpSxMgv+gBPASgeZmyPxXj9qid2+OYiGWhEQCR6+IH2cI5fYeb+kuxs6jB+xmZLni62GP
/E2RuiOhAXrHRCju0+1rv8UYFByv/kiqU6w0wLqzt6BF3VcddcAdaEELYyL2K3JS7hmW5ScARFMH
w+MPHwyXaxWJDHMO/xwndWe+LORBpcYwzfZ7d8ZMT9bZATDYqhErWLamuDUP5ui8Rc+7zQVl+8/Q
TB9I6LGZ7xMTbxQjjiXk/nwpvj+HeimMoZSFpAH/drKZBjPbZheblc35D3L6D5EvpVmIUFvlPlqK
wXORbMofSu2aG4ynPqEX4rb2MZj5EuUFHazT1tq5ADPKOxb/kdURCsNurY5nL67vS54WJEq5DrIg
CyXku09qTCZ5d/ZgbgBixxCU9UTGt6B8lZoWlLI0D+cyx6Gh5wD/0L+PGEsYbJvlnax7y9+3I0NE
FoR6bIyPwxKE9twlvPgdsK03weUh4k3WBgciTAth0wQBaOEGMLR5WRYVQ6FkP/PTkY+DMD3IxZ04
W1iiy73FnFNk1nSVNYazSrmRfxCjJHvi67nUhSA9lDF/lirD1NvqKA4NQyIYPNGl4AwvmS4X4MlH
aDqbM29CjfzUCmKzLizg4NwWcQZXdDW46jk/43lwpXapmTbHUnhQNYboEftKXxNg0XSIhKDKPJ05
7wD6MIRzlh74eMO/Na9Gh6mE6ddtRlhEqOtpm0HuUwlEMqk31eEsZImlyok1GX9xQaqsCQbQ4TWs
7qDcqgrslH1apIcha0w12Y66qfS/BkHZaZzilplopVnGoLnGnKpoChYjYgQPjTy/q5RQq9o492V6
0GLM9fjbUg/cqI/tRmX4G2visCREPV+SOoiDmDXpARucrYTfFdEHr0oMblaJqMC8RziNPcl0Nt5Q
Zl5TCBExDHFYv1rRM4LdbXFYoSEAv1/EflhNwiQRlQdsJL2L+YbPDpocu3m1mwy07c0KQ3tW7kUQ
BVkABR643V/ZyIWpq4conRRDzg75wD2oY2HrjW5pyks8erfZkf9UIRDSgI1iaLIs04k9v9e7nNOM
7NB2I2Gn0koGBXKzlJJiCSUQi2RD1rHIkNIf3W/reCiF7CA0D8lQWnpQW2l0rIzAbRTGbqu1y/mH
Fjm638V5nNSkj3lcTp4azhA7rSzb5fDfizIYwmHxBmgJEvmIxd0EQK7u/VLKDo2qtYdcKlKXq3v+
IDd94N6+nVV+8Aph6zda7GQaNT7O+ZwT+zQ/RLzXtpndGdsI0+n/PREFBQDy0kmKQR9apCu61OZx
fgiih7YC2i7ZaS5I/12yhLxygiJrMk5OFTX9C71tcWpykKkhHrb8YHPN5l1Itn/BBHAWDFkWeEDV
UjffG0PdlUWRH+rQEZSjlnty8ReaD7P8DwlK81stlqckBgfD7Mjzc57u9O7zL7hQBQHz4IouSDxl
JRPgsfOlBBJROVscD8siqxavMAR4zbgoKpYNYOuXYKh0RSjOBTg4Pag0gmoPkWRy4oOivGhx9Dd3
bmBJM1oCRBVLeH/XFGzcKrUmEPLDVDiGTC6lz99un9iadVG+SdAeu9Y3lZwmYn4wgrMiPzaS4s2R
avKAWeK40rlNbO3gyKkZOvxCwaCtcqrpNTogjPwwRvk2lmML+igUuR3OPUPx18zykhJlYzqBK+eg
U/ODYL4MDH1ncUH+vtDESM1mOSy1/KBEDicfm9BpsuNYM85q5WKwyBoijN3DQHP7QvVbUImFXDfC
kksPc/qKjchbId/MfLTJUsWMBUY4tcLRb7QoteEnVedCDrSGnTxFdstbzSEVWNK8RgXvmAI4F6zW
MRTq3Gqx4Qquz7MD3+YIhLkgMtvqJwBKRFvjM59xfnSChhhM8pT9Q45iap7iMNHUAuRem7AxG3Sx
ZbUrB77Z1p5cXZXxQ6lNaTKz2NWDg+ypnN0MB0MKLJgRm582HOsEiNRRT/lvn0SHRUERZ7GBEwj7
fZcf5uEUqpvbKrYi+CChwYfDeDnmHsTfhXNOa8mY9TI7iBPWNAVnoX68TWCdh28ClJddpL0yhISA
pjVmLG3z+n4w3P+NBmFyIfuVVktTw9XZodMvffA46L4JFbtNg04+/Z98fDNCGF0QETq5x/ZruCGi
onaWKETtRW8M3VYV4F+PRdWepDIo3EQVQgdQ+mgx4HjBjeQ22bajkaKTVVSsLu+T8+0PY90gpSbI
OuhaQg5Y1y/59MH17//b71N6EfHtJGNzWHZQ09kxlGbfhQkD3GhVRnRRE3kdyygUei5m5ppE7Xh4
RGPr9RdO2D38BQu6KhBEQiARKNTV9WOiBVyC3xdCTAyGu7FhaerqJSwoUJfQS1Gu+VMEmNKutrII
s/mswGH1jODN8/8Kg2gvWMLzFKgAtT9w8Vs07vj8tckZtoB85B/mZkGCYgJdrmo+1SDRAZcmK61O
dPnLpDeM93DtrCRewjpG7Iw1BBoTWeabPq46BChR98a3r400MgisHdWCgEz5ppPfDQIfIZgz5NLj
hu6YqTxgz5PP21LFIkP5p42aBPGggozca2arHQU0xmv2bRqMs6KXU0+DLHHjLIKVoDMF/SrqH7cJ
rN25JAAdFlGCjpQEpd153yl8T84KE94bwRB/qdxdqQWz2c6sEaZVXkRE8MhLqNB06lqEXNZC9Gwj
jiufxh6gAgqrLkfeQ1qAATn6DwXqRrhSMUYtBDP+XH3mWoK64LAtquaqyc//j7RvbZLTdr7+RFSJ
q8RbmNvOsrbX9m5iv6HsxAbEVQLE5dP/D5t6khkNz1D2ryp5tck0klrdre7Tp8f8aabplsStNVnX
TkGWau6ptaypyANSvBT9lttZvvl2TbbvWq7jM6ZDXPqSg190oGWkkkLtpJn+8C25m/PWDmyMFAXg
ibAdn90/azI9kJgd7uvHcv634sEDz5CxongTXy+wmpp5Gh1WIqxskL5M07NQzplWr/PgHCUZq40n
zPqG/idPM9XJ3OD95MHLKveFNz+U2nAFq/pu/ff7y98vvHhr9XPtGfj9g/XT+fPLxq+vmgRsOLIV
4Ktib2wmF7/u9p1jI2NVRqNxcBmGfJPHot7SudUjWbITxHYIkuWaztkJHlw1TaqonPh3USC1nIx7
rz0VwDRuZXx1hMJb1GO7GG4CYjbk5vWRGGbeJ0OXISMyFCo9xs6UBGpK5tPMJhWarhGHJHe9T+Bt
Q6uCXfMDb8Vzw/kXxYwOGIbZCVWSJDvT5/4pj7uChaLJstDvx6033Orme4hlmQUaZHAOXR9t6TWy
F12Od5Zyg/YHJz125tfTHhYaMMEzYCF14/taRD4WtUNlWSGSSOLQnFFahayRv96/dKtKeiFFe8f7
XW+XlgMpTbLrwCTivJvlC/vrvpD17fpnKWCc0tNQ3PTNqcBrOqLdufMP2fCp4xsi7q1jEaHZY+Lx
IU+W3cqr/dicK+epacLNlMTWQvT7gDyokaSQIvrvU/Oi5LteHv+3vdIeMS43bDoMy0KsZ9RyfPM8
z/vfEMF8aBfKAiCR0fbKqeqas1RWUczid/bkZgE1SBog/7W7L2j1UHw89jDplziIua+vSRLbYjYq
PCcHRx5MDEeqUjMAqQGGVG6E9Yua6r5jebozCtiUh/z9tSTCO4uYHWwH7arQSA5s2LH4b2P6a2D8
lJbfJhpvrG3Ne1xK1K5nwaZhbtqyihgxgtx/jUW9EVturUm7mkw1gywNSDCG8STVB8wxCzrvLJgV
tBINrPucf7l/Xmvm/s3auNQ38YTRdrFIOKlyH/d0JHi/BBP4rtiu+urEn+/LWdMLJNmRYcfcLPNG
Ae2hnmkjoIAzOzX8ffHYz4c83xCydkDISluYIOGAJ0l3J1NZ8rKfHVg2+sPm6Mvmv3GNkABjAAIi
o+G/YcYuPHDbmx6nDZzjmFblF1oICVryMo246ucNVdCR/m++0XOJDeQqimA+1XSB2l3cGTOsgjv7
aVA/Y8r8IeHZnlhRQ8znuegC6f4o2dZjc83gYXGgmELuHeOtl79frFHwmjZtOuBeiWnf8DT0sx98
/vXsu42CPCpvmKvOPD1apykfQFE55hF1C++TbJLxYI/2eG46FW/FuCtxOwJcjwBEhHIFSjzXCwIj
az8kbMqjOosPIs3e2+l4UFa3m8VxpOe4HhFqkCHo7Bdr9ELqq2dP9UH1xHwRdLlZBpafoRQd9+9/
+U5cfdiizhc77Q2qI7mv8sg0/S+pr4KsEYGX8ROnG7ZSx48synQlSjtU0HlhbE/f51HeT4eKBCI9
Z/NLz/zAtt+b9iluIm8sdl62H3MO95PtfmepvoOnGdB1uD3XS61dRYoYmRL46jaYkp9WTvBCe7C2
MD8ryot1/idHM9GoF05+67l5VA5T/L4byvLBzabPrcJomfsrWpXkWUCnEdxQSjRJzJ0Nd2jmPLKT
aue6X9NUBvXoHe5LMVfspo0d+1eMZgWU8OKisaw88ubQpn4WItsQzFV8mE31PVcObIDY5518Uonz
jtTDoW3UQQ2pH5Rk3rOkD8lAH+5/1OrScXVhxn24DH3ii/S8WdABFwoU9kCOxXEe8I3S74pbgskD
cT1mfbiAKGt3di6MGs1cJu4sYdlJVnJXuOOLJ8VzSfpXjJYlGwq6KpDZS3C0VOpu2lXiQaR4ueVR
YvyR1u6OzEH9BZzRu3z8eX/3Vs3RhSTtKtouYmNPQNI0fbZAksoxdAkzwz2GZP90MIbP98WtZZZt
JPbwL5IiFFb3+urx3Oep4EYeDZzMmEtW8r3bgLi+sEkSdmMRY3h43u3MNB5BElaoB4yZESenqdCa
m+bf46Ybd6nErND737WqRL6NjWC24/p6VpYN1qhcgs9qqzPqzIGYZWD1n/43IfpeT32fmnMMIQGi
QScazPC+gJXr6SDQpSiMISa4mQpQsUI13KR5xCfp75zpuV8yaUnznKJmub8vazkoLeCFLAeWHAAP
BNiaDa1iiB8b2Da3sr9K2Z3Svv1wX4Te2rH4CcigCAYRRcFpau8EXitFaIUN62bxULEyiBUe3V7g
t3lYWcD6iNc6f51LzMvyii/WwMNkHHcUBYjBrMNqQtmq2/qmFU25+ibrWoGF5aJQx0B06ef2n3M2
nwqAJpwSJCF2MIyfSgvjeEw0EnXvpGyhzOQbt+qvDmxl7mQbwcSKmbj6Fs0udTFau0kCHBzghM6D
pwoakHxqzrRv4qCYjfIwlvNwvH8qqwdvOaAoR1IAU3i0Q6mytBm6AYciXN6GTdri9WGS+detugPY
yL9StG0mydiwPvERkqVHn7/32ocqfr2/kLWY9kqGtn1D1voFa7B95fCSIaayEHsR+ZMlP2PCQjm1
YUrtkwEm2PuCV6+pxUzfXQbLWnrjSN5bsuqBwooccvTKc6q+dS+k3RCyZmmxuv+kaOfU1Bi4Ay6U
IjIy1wIMY+z2RZHlJ9l0ZrHLlDk/Us+Xf/CBy4emH413yG7le8MQmOpkxDxkvO2DmsfxRvi3rkD/
fZh2tEVbp9VQ8yJq9+qDseHPVq/nxaq1M/X6dophBAHbJFXQumI3jT+yLUrarQPUnNjg5HYrGRSn
T5J9koCnevrZYqCMz9INv7QlSXMZpOr8tDIArJ3HQ2I9zSc1n6T968+fK01ZPuIi8u/afOh5An0c
+7NImp0XP7Ai39DHVVuFB5wNpBZKk0wLHfNeINe9YHY7Hoduf4C55O13vzhX9bf712tVv/6TpMO1
rLKbcfjw5SYdznP/kWfe7xinCwna1fIS5O0nC8ZpV5F3pvpQb027XjbjxrleCNCuSFIqzjuOzTIH
F9b1XIIsqaQfOPm8BCaJIwNMcb2/a+vn4xKPuhhkZ+qZdq82Y55OwLfOqmyPcxsnz20ZHxM/RnPG
kB0dq+cv90Wu3lUXr2CUKHwELNo21jCDUAi8JoTzJfcfW48HrrGFQNTZqP4JIi6kaHs5ewxE1aMH
TzKkkTOGNd8NVRGMDgkaa6yC2WkDY24/9QhAMU4kDYa8DfJqbAKFPK5ftnvbBQGii8HfctzZgGR1
7q7qY+Ra+k/UBL/C/V1ZichR6ljK9zYmILp6clSNakED4XuzJg28dtoN6V+2fS7In92TR7eewqtn
4CFWdG3kIjBh7vruZx3HUvolHmfyicAtHbveCoUz+Bs4qi1By98vjIyiI+nKGnEToAOhS59ph5dG
Mm1s3urdv1iOZspSC8FZ4WE5OTkBSt9vxD56P8o/yoRDwQuYofT61sR+sQqjBfKMS6xCVGdTVKFZ
PeRVH3YlSjCfq8zbJd3+E6223oPry/IdwEYAokW97Xrz6qJsWsSdeWRZzw5NnqjyN5zyqtYhyfb/
JGgJhILSEb0I8AG9XwejTQMrI1+z5NFoRBGwNBqdrUB6ud03Nu5CouYQpirOmmlpTSlS49R4aRko
tad9hcg+CTCX9+QND9wkuzkt/mjFVgb4/o66NxUhxypITrFe6VUPVleearHhVVdd97/rc/WCkOQt
Qr8R68MkDbQ7Jx9Y5rzvHC8AE8XuvsnYWoxm4vq0H/182coM9ZqnrWfr1q9rIVVvdGQuRmyVOIP4
4f6Xr18otFN4toXiCWok15qtMqMe5hyfXos+lFwdVe3t0ml+qGbzz6y2QbMUd5+k339KZRql/Raq
f3VxPqA5aMfCIFc9r80Ggxrm0hjTTkUbWGhX+VgJOX6/v8w1wCXy10BHWOD5xCo16+dbaWkXvCoi
ZD7DGdXyEfPSZhevxsQK6+YRELpu4oFzdobPWTfvc0UOcZGe0JQZANB1mEzxILl5GEUWDan37f7n
rW3C5ddpVrPpqpJnI76OtEWQtCxo8tf7EtYCGrzmiY8GWoZATzNgdk/tvBHoBSqLh0S2e54J5AWn
gJwQHeA9r06Vw3f3Za5FNJcyNZOWe6yqDbrsefKNKydMchCVNp9jbGfe/rwva1WPTfS6ABDhW3AT
2iVRTiE5NRE+Ufu1BICwFP5DnYxfcuWGc+U9OWpvymQ/pu7XLK+3gjedBO3NL12KX074wi+xmqcl
S6YiQh+ZQ1l+ROke7WriqAR56rqPiZHuRg/AXfkoUCGqhlQFEsmDXZ/u0l4eAOI8+Ii95ngOnWpr
oOOa7zeXxgzGFuCxXsQx025ISxebY06HOntXfs7bjehi9S2P6ZMWxeoYkCJapRcd7basfbx2a1GE
RZyGqv1ounVYJuRjy8DfGsd7Bt5dQ21EHGvFDJRh/5OsWTCzwEAPZREY32EOsnYK0uFd1f0Ymx9i
/GHbc0AqIMzEo4Gw0oydfbtlXP4/a0d3H6Hog0Ct+/rwiZWwWoE9MepJE1LxXLNqAeSGaprD2QJm
3S/PSfcoM7VhvVdvGDJADqaqA+em58W70h2USgZsemxFpYu+mNYO+1oGlLVHkW01Ma6q0YU4TckB
4CgkBrQgYkg+5oM4Gumzv9lXsrUmzVLPmfTM2umRNrFlIIT/JM1vZnku/ebBzMv9fbOxKgw9WGgp
RN7Z0dl/WT0IdMlBdyzph9mwl5jjysnXBom8OdvwQVuytN0DQzir5JIPyqo9b/Gea79PRtDj9eM5
otm4FWvBj3mxMG0Xm3yET1mEpaU6GPQMhrMD4L5hgbtwfwvXLe+FKM152ZkiCTEsJBa876WsH3Pr
MXaNfcLrcKLfEboqDqy8iJpGbUR4q/roYAyLA5SnddPgOhue9PwKRtdkadgNP2UmwqHZELLqOfE6
s1CWdnzUK68vNyv82ux67KSZsiNLzi0vd7mCMY8PnfqMVGLQmWQjV7N6ehcyF1W68CYU6DIPAxWK
yJcPpfW1ctBlbZdHzLz7eP/wVgVh64ApoKiFv1m2C0FoemOV6gRcdDFOx3pSCmFQM+9akvhB19cb
b47VA2PIDv5TftbpLtMukaIb4IeKpAxM60VlMvC2koNvsZz+sDEBXkVM6yCmvelMIxjZ3TWwioNf
7DrW9g8xRTnWbcyw7FnQesWL5KQO5r94WxwbwCmUeUjL/DQnu3piW6Wt1T324aAstH5jj7XDlB0p
+t6Hlsr+nWjLOWB1HzjOvLc5goD757m2wZaJ/howjhE8jzVlTdy4BhOXgygIiFOIUupFbd74xVDp
+3spRFuQY5GuzUYX3f9ps5PVuQSm6/4y1kzlpQQtcjQHPlhd6uEE6yK0+r9NdcTA96BDnddC8999
YWvnYzmMYPIr6o6A0l5ftsnHSztB+AbwSR2Kip+bcXpo03d2j9twX9Tq8bima9uMAuF8w9sBCAmC
AFZEucdDae2qFuiqrRbALSFaJFzSbipTD5vn+i+VaoMs2xdl8T+uRHNmTmwONLMpeC3UmRlm6FVP
hty6OauKdrFd2slUOZqBGontIkPITqLcWMOiRTd6DKC7h2NH3OZqa5h7zl1/Rmeh8sRnpFdDOecv
fe+cR4sc27r5KwFu4r4CrCo2sNrExVObAGF3rWvKUkZu4y0aZZmIXA/QGvsha1A5BNIZSc77wla3
zwN82KSorMOdXAtrbCcWbZejOZ908MWEDkfG7WbDV62qG8bEgOcQz3ei67Qq7So1xhJ9g7lfhdwS
Tuh4vQl/PFTH+wtavakeQ386nBW6tbWM1Whw35UELYr+4Bwa51WmyWHs84Dyd/cFra/pX0GuFtB3
QKzSuEabW4Nhm1KNe394yXtv43w2lqOzTYiuxZtpFmXk0jgYSvZdsg9pIfall+zvr2dNE2yycN4g
v+jeNNDnU120jpeUUdLNQFx5mBDxFzoTthRuTbsduHaEZEi1EH3bCmU7fe/B+wyTepwMuNgmaX6k
vfnRkaiMl/Gn+8ta20BYbNtfWt2BMtYUnA1lkmBkfBkJKcOK/eAWsidGe6iG5/uCVmu5l5I0U1FS
tCEMpC0jDqKd0JpSIKb91n1uQZ10SAjLw2aS3YOT5Ap9GP6P3ouTsLeJAe4dP+KG8MK2tJPfuA+X
X6VZEyPjmRpH3IfGfqXsb5N8QzkvLbfoydZuA3MRTCDCRmuGoy3eGqoyBTgRdiRv9l53XrzJ0G1x
Cq1ZY1BUAKcLnNeC4b62Vl7BGCZfoCHQqtskYOAj6+uvtBPn1jL2vEdOOjM3rsWa/uBOoFvAZYBC
2VrmQLpJV6GOWKKRcraDVH2wbBaaPSY9jv2WmdySZV0vD4CyjrlLuxjQNn9W2b4v+C5BQiCO5919
ZV27hUjzoSsfgB3L1EE7iJxqYkxuGdnWGHHXjGKwW4HO7lgU3qEp8g0MzNr7CFgyBuwutYHo1oyy
Y0qnKTuAoKcSVFpe771rxz/t3n9M3UcbECD8X2d/9DYstM7m9pZwA47N8tD/REE7ot19Jy280UjR
ZuumyCql3XOcte8rJAlKZh9tFxnbuQrLmj8RMTx6cxxkQ/sb5sf3gchGSs0kvm7urIlnk0XRh+tP
4jwI+kfJ7bDJ1YmKrerQqvYgcw3QMo4WkK9r7YFO5rXporuhmqdo9Id3FOBANblPbDP2XhGFagz4
ghjA+XjWa+dZdRVG300AmrPqFVPvQ9mPO1FR4AVe7uvpqiC8BBEIgeILXWzXa7LMxq0ExQkK88ll
7oeq/FlNZ8Ojv/7odAk6DUAkYoKJWe9BcVuWIy2GLgrHIA8JYI0laTFaasMWrxjJKymaLRHOmLZM
oXOiQdqK0+fMxaCl+jdC1ispmhWx5y5t0qULQCnjvQIm0zM+WUa3FAirLtvFtAvvH9LaPYPEhdbH
f/MB2ik10zC4WbN08FCvDwqvCP382XNfJw8evdnXGEheJyoQ5I8ENHNo0Hm4/wFr+wrlQEofeWvc
d03za78y1FAT3HNnDJryJx4av0P+A972/2Roz83WQ2XE6iGjdJoApXGbOYFbfvuNhaDG7yALAJ+j
4zuyokAtsgGZDbd+0gqpCPnM/S2wxdqdsggITBhK4yiRa7vVz4IoURd1NGdOfewnrwni0v7REPEe
jFpyw9OsSjOJCZYDVBAh7voG99wZXT9n6A1J5gdpdUEixKfeTndVtUX6vXy49lZzQR0CUwt0DDpE
NcUnLkgbMyepo9R/kXEwlw/ce6TDyeYbQfmavlnwY8jWIIXk660oglhN48VGFXmi3ldxd0Z++ClX
9sdf14ZLMZq5GLnnoyCb11E746V0xIxNf9joJ1lu5s2WXaxE2zILBPQYJ8braFBFYKqfvRC/tVdg
L2NAyuAFuOjHRfawb1NS0x6L8MQrBHj+C1E/7+/TSnSx9IL/K0JTaDp2bM7QCRuZaEAOsknJwO9m
wBP2eTY+0tHZGaJ5NErv9b7ctYgfOV/0CJkorbhIDV2vDZPYkq6jLkg2amkf/aZsjk1m90EWdxg2
RxhMLwKt4zha7utgU7QgNzTMwZS6Z5w6Dyh98pA0E0gr73/Y2p1DKzYF6hudjgCba98lh3TwkbWN
LDEdXZ/iMTIfJvupnrfyYmvobwyABQfeEtbBRS9X5eJ4R1O1eBDgKpjcfZiYOMz5gy3Yng5+yLqQ
oJQ6ZP4JTD9h8sHv3ENMh91UZx8GNoaW/OQ5W2CpNZUGMQFFBwjoAZBNvf4iOYE9IsnqOqqEKwIm
nSRMnVht+Lw1E3ApRbs4chisWtnQuXFsJeyndEMrBRMki6fmcP80V90r/CuaCG2HocVO028wn1uZ
OVc1kkE/KcZcDoCZNdlSpBwIGIweG/M0Wo9TBaC3Tx88Mf6GCQc2jy2UZ2g0eWvJvzjjJim5V1ay
RunyPFnn8mvbNMHGHV7bT7zrKJ4iaF5y9DwHZlJglFYvcGqtscuK4yzjXTpuPEO2hGiH5o4lqCMo
FlID3ob4i2HIvbVFrrcqBMkGuCLQduINcq1/Polbu6AjhKTPyAmEQj5VaviNIwEeBiBQVJuwX5rl
8YdyrhHyNGjIb+uAFpipwX9YLjoSi98JF4CQ8hz0sNoMBYPr9bQcNHRdJ5qIy/bIK+P7ZP1lltkj
Lu99PV9x3/AQjo1rhSoa1WclTpxk4F3qarDkdHHgN8bB6JIzo3ha8GHnln/cF7dyTlfiFjtyodW0
i0vkwdo6Yv0UxPU3TFUKvFr8up1AR+5boYkhsNPhs/FYCpLGBHoNTHDVtcfklLn5hhdfgzd4DD2M
y/k46Jhc1nqxlpik0OixaaLWYMfBdz6kyUvTZ08e2lfnttnV9TdAacOKy6CNMeK1MsK82JoosGJ4
UU4Di+wbiygAHtcfgUaKqsj6tolY3TzUUp6rLerdFQ1Bgx9y4oB2LtZIu1qoWvRFz4smkq0biPhd
6hyTpArsMg3iccu1rSwHyWqEFaiT2ZTpDSDUSypGi6lBasS05x20X3x10xRPtvt6uLYoVNVdnB2E
3GC6B6eP53myYC/8DvN3hVU9eEPFD6pyzCBu0OfH5tTZUMuVxSEWR4UJqwNxtj77rkTdb1AgaYvc
otnnc4/BpNz6jdZ3bJ2Do1raI239WdaZmH3qj36DDgyfHbvGyM9Z6htnpx7bjRuwsonLKXnW0kxD
XZ0nt5KkR1IX9ZIM/8FhdJV9dkSfBd7s2YeqyvyA1p29kTRY20QIRBaNojgEPtVrhR87vzfKuBJR
EctvRrpA1P34eF87VqwUQPdoeEemDp2POh1iFrtEjqkjorR9YqDekD6mEaL949elIEfG3gCWQElp
Vzd3Y17VlMvIBnsunV9QEpbG/n+ToV1enoxWa/NcRkVth0eB/j8z34BhrB0IkAN41SJa8j09A9ap
yWrZkEl4RX5is/xR8t9p4gb1FHrCAJPDmeiPTLszXdnbjUQns3dMqLEzRbLv+/h0f7cW3bl+mGER
ZMlyO3hagND4WreqWrYzmDzxSPeSSDpfPVMGsuwClW0Rbm5JWq7Whe/oeFPAu6c1Wi8+Uf6ljNFj
573PjS/3F3R7NlgQ7ACOBo+1m7NpOfW6yVbw7t/NKei2nuRbP6+lGRrwOiU9IqLIyOnOpbsq9zbu
yJYELeRyhJclaY8FDPsWg4Dv787tNcdTBXz3CK/gdMCWe30IACxMXePh82V8pH4VdN0rSzds5KoM
5GqRNbChWDqKm4gKieGE4gTkM8teQV1MrJf7y1jbI9iQf0XoAbYl20SMHrSWTUGlXkFAd1/ArbKC
hQoGd7kWcJj6tcBs2nQqHLOO8naUQeqRPpJmg6p80/BwNIZ5w0++hRTX9/BaoHY7mnFAWxKoaCKp
QjYdm2bXviixl8nBOGfVk6k2FGFrgZoeJ1XljAT1ysirYztkjogfxtL4UhEAU21Zyg2LuSjt7fLA
AoEebooQfznQi8tfxkZa9faM5Rn2sKs6tFo5iAPMQe4t9bewu91o1kYQT8OGfbt12Mu+AuBCEF65
aB+/FqziOaN2jFcSYDtlcyirZIeZAHGbhln+fF9n1ta41A8WTnU0UOls52gd431lIcDyqYxKsN/R
+hxjdgMrD1bMg5rRwNsK6m4vAroLQSkELwGn7elz2Ou8thHkkDay7R/dQrG9AaVe2b6r39e2r7I4
HXIbvz+MGRIP7+KAJ+/rLMjZxuat6CMcHbYNEQiwYjoVxELR6duz1SKo/3so3kEXXPTklZuJpNUF
LWJAro04R599UpatS+cxbqPUc08NBS/K596ow1moc+Fu1AWXzdGUHi4cghAo4K2kw9DrCa9ni2Qd
fGsW1KC1cVK8Jr7c17pVIZhDsuQ9F64XLaSStTEnDEPWogT7VfNX1R+K9vW+jBXNZuxChhZSGSY4
pfqk6EAoQ0JW8LMAuHXEmIgpI/u0+WEPeTB2VrbxYllVbkYR8iLWws3SlE8qJ/amqezAPvKxqp6H
YStnvKp0eM3a+Hlk8vTpSwWr0UxXt11ExIdijJGjGXewSKNl7e9v4MpKUB+mKMsumUL7ZiWVIPY0
jH2UgcJhbw9CPbRd5m85kcV7awoHXA3erKh8AwGle63O6NLY750+mqo5LPzitU7ZkzLNw5B3gVcO
H6e+/OjM1dnNjl5+Ntmrp77eX+mtqgB2BXjPwkaLd59u6OEfUdn0bAXulLjap0AWHLhhIStsDXEg
rbzYpwlK8xht8uCOU/lwX/rtgUI6Eocuhlogl6Tf7q5BWNgJpiI03IXKn4OCHOHeg8bbeJLdmpFr
QZo/MxWr4iSmKsr5qSoOQ3MY0NqTPBne1pku9/f6TFFph+NCtRFcxQjSrx1Ym8WStZ4aom7gIgeJ
dyHOxK7YvgJxbpjNYLD0/TIOgT6XQTMm5sEgbX28v6+3RgYfgW4aPHjxGkHd8PojMrP0eAcNjso5
3o0JGCT4GBjS2bjwK8eHvCzQPbgoKBrqCegxjqvJHUDHyIY9/9AmS6tklDbVhphbHV3e7iAAxdQI
PH7c5TMugpEWtZOC5hKsgq4gj43dz0+pgV4nWxXfOgpWbm8i7ckppk8AotsbAYk+PRKJWtC0ojsH
FHMAhVN9kc2sZjbW1IxcEBdNDoZhzZ+b4qn4e+C7/NGfP04YNkpUGPcHNz93H/FDxyn+rH5Wzqc8
fiBeFm5xsN3uO1vamMGyiL5EZP6XDbvYkNKqXHQUp1aUjW2znySR9NmvuBKhm7o1GvMaVHQ2TOJK
oxLI9UDkszRM4Kj18rDqrUJ1xYxxRlQFNlrPSr9HeyMLQGoaOMLf1QXdTzPfS+/XzTGKtpgZgtZD
JMLQpXe93sTkRd0WphnZpYEpeLnnRm3Wic/3L83KrgIMBCQXng/gNtVzRaKQCvj3BLtaZeYDUZ40
ghrteEFv46E9gIpgwyjd3lL4MMSDAJEt3KN6HkzweWS0mawI3ZUWKPs8cGl9L6Qryyc+1hnb0OSV
NwuqX/4bXxgq/Dflv1qirsHr1oyItytF6FBMcwsaewf6fAx489+VaMMZf9nCX8vUQhHCY1cOrDbf
yDCa4UO/q10RgoP8/tmtmAiwxEIrgcUDSwmzrjUkF3hUINNnRrR0lAxntzPLsKhlhXdLkYs6BF4X
c0NY0827JJ3RglYaoG68/xG3Tgax9z/NI+CAuOF1xuAyZoyGwkcYpnVEjontRnCeHUwu6YM7Z4eh
d7KNa7kmc4nBQcqG/AmqcdcLB1H+PIJez4zGiUWTlz5NqAAGte1LjPogUeLzjUWu7TTQGij4UcDn
QHF3LbAw7NbpQDIYVdXwV5qiWRFsk1YJiCVoJ08Vz0OjbgORyw3tXbks8AK4/vCugMHoeF0T48Bl
NsLmASVo7Nk4dN9qq/TDjrdq2nDiK5YABB5w4uj/AUZWZ0f3yxKBJqYZgOMp+dgptLHnYt974CJC
bHJfZ24jTXg11E+RdkEfwQ1pbj4YjVQghMMkACf9JjypDpYhycbmrUtBohigTtx7HZeXuFk9m7BA
EXDVWVBOTX/Km2ELKb52RHi944egFigMLtt64ZaGoauHgnI7YkU5R8Tufzpp0oUCSMoNq7IuaWkV
BvQWpZHlVlxIanDTcp4XdhQX7vdxcD9NbvfOUPGP+4ezKgZeH8EHQnRwpl2LQTka5dOitAG0sUDg
Myb+ccmWnBpB5o0k3OLCrsNGzFkEDzC4XDBG7Ea955S4Rpt4FjjhizOAUaEt/hCShKX6YBvGEf/8
8tJQkYPVMNG1RB19aYJSK+0BxI/68Us1F4GP5jZrizbmVu1QhYbGAYGJ3CVl2v4Rp8hcEIR7IFF2
0KLeTF+4N+YbBmlVCBBXKLQsowyYZpDqTEKfxwRCnLYnOyFqlP0G1rDsdwSBHByX3EU1SW+J8fu8
qStXeAu5pgitqkTck8xV9/evngyOH/VSjDqBWUff37XSkVk6HEM+PQxEbUuyb32qxElNCIGCvhIm
//jr4qB3BLU4VEbwsL4W13exBKdbSqOCyj5QVH1yUnbyfp2qA7ibf4KPpVvU1sTMvRhAQp3RKDVE
tEgBCdsvp2984DCRWcO0HoASdHofvyi9ujASGqkue8GjJUaVj/4tCrbViXfrHhZBYK19S1LCaF9v
mcNR/o1ZTlFU/NrmxucaI45K55CZWwmCNUEu6tnwDA6mTekTUuXQk7hJQeHs1X6YDGDoTdDWTsDs
vHU89yXdjPocANEkPcHxgDZrb3Vfbdbshh5smGzLt94GLAhU/l0TBkBeb17aCR8PUkiy4yezlu/A
xdQY7TszEXikbmRD11cFo4BRe6Dr1t/ig8A1ngX2z+JZGlaJlR5kk32oy7p6rFi7cXFXDBHAZcBZ
AGUKmI++sh7E7X1JBkQNKSrzgWEmrxRI57/u39dVKUulDNgRRGB613WWW25cWcICMxFvRFDZljya
CP5+2fWBJv4Nto3tQ2yp6bhozC5pShDEd7QodtxH205hEDsUnjnuf2NFaAEB9Qr6QIC1v9aIOrPM
amg7RHZOpkJwBCvwf1C2UdFY3be34c8wDzDgy98vQgbQ7s6MpQpUF7z0P6LDkh+8KmW7+2u50W4w
98Joo4GNEiQQdYSlMYCILwHpUdSXSSBj5yMGxu1aG+6cOp/sut3YuptgHOKAiELUgP8f1kizqk6K
AZCyll1UFAdXnL5O+TE+gcZjcPZZ8atBMWThcYwxAmiGQESkOXO3nrtxirse7GxGUMDW+ZUflpg7
uWUhbk4KYP2FB9kHdvStgff6pOIRyFFuWj0mT6tXsO2XSJgZW1OH32znVcC1SFniYbDOIADXFby3
pqZO+naO5MIJHHr2VCRguFD/R9p59UZuBGv7FxFgDrcMMwqUtNJG7w2x2sCcM3/993Dx4VjDmTOE
fGzYF154it1dXV3hrbfU1wya9M5llEqhPE6COWT3SZL0L5YSmdYxHfTMeCiDUtXAkCrmYuNbRb3b
qpP+S+kqrfICzYi/m3BzfyoDUaptoC6gjqe2Vx+VcUx7txak+iVvipSZAFVpfSmnSPlTzmX9U+vk
5SlLzPRTkcrNc9bNgpeFQZ4QrCvVxwGia3JsDJYu3Wrpx5eEBPHTmCdLR9uIJfTeQK76p1yU6Ws+
B/GnJIiywtaKqnwO0kXNnGrR9AcFSH/kAYeOuM+QsnyLUplHJRhGkQJLNM4HeWkH6wjoNNMO+VCm
8Se1LKLSVjJrfmjURlAPUSwLNDtryqseJGJnR+BoxAepjrPnIWfYxGMRC8TgizjDqhfVAdWOLB+F
T6EYp98WYyi/j0Zr3CZiPX/jRqWZPVSEXY4y0xBsxywxd9u8HCRXCMqMNvSh7z+G5EnEw2QqieTm
mlQnTtcVRDRZ1LW5Xfey/rldlKn32iIpAxtbY/2IYua33fTTnFjk6BbhuangZLWHXo9bN9Qao/HS
OoEpc2EA6D9xEZbLbc/m6bY2jEp3O09hvsf1rZ65+6jdmsyi+sjjBOTqVMdjOYlaeZxGn5nPBUMj
5oGgWS31MTqIizVmbpAY4kvfQA1l55kVf+zKzoiZx6sUKp9echZSbQ0t2yXlP4Iqm0AypYkMsjth
1zWpaBJ2hVyeKzOobPAy0dRoNNXj3ABfY3QP+C8i+zzT/eQECj6mA82s+EAuNPeYhlX/BH7W1K4l
Ld1vgTklqVsMJjzLmgZ5uCc0nfQpgzX8qLdj/7sppV64odMs7w9GOzTTsbOafnYVGlcKG3iW8TK1
oyi69BaGmTdMy1zyUy1T1Oy+VozYKRqyUzsO4dnzzyavvSy8/mQO8G5PNzmZhyoqdLLgo16tjRK6
Eh2G+reQ7U0qOsdZgoKm0YkeMcpS1Ck38agpFMMEBSmJ8CSUXuCWmWyL4RGHOalEr8hh6In7CWxL
XZhM3BSwF31gCIfSAGhMkBt6o1one7xiF+youZZWeI4Iv8BenC6fGSip3qn55BOuzDxAAtxauv7n
vQ8ePb1sL9PdqGme5eanvm/LPlYXnyD6QA8brNvdXd/qOQRmvy2ovN4vjswlYQq56HU6z+malkUf
1HIJRb8E9/rUr+V6o0KDc+D9+HWL4SjxJO68sud6xEO0dg8BiYQqa/tUZGZrjO0kLJC6JpbH7JP8
hle3v9NatSSdqe0xmKwv6enTtMrjyPD7iZW2gOehnUoONRL9KIkNJwzV6sEahMHV5kHY8YrO7dD6
xpI6xVDDfbdlkDVGhUyhnIi+qAXzraYXP+TOHI9TbPHkgD99LHSpczJJqA/XD/LClVkB3aRreedp
adt2VopCEYelrCw0StSOVcueaA43Y2899yv3E3yC8vRp6FJnJbko28mO19FFVZA8X/+Ov4e32WwA
aLgzKlHjOlP2VKPAFLXW0BWSr+LYOUOJk2Uboz7YyVTUXkR52OurRnewl5MzL3HlWMnQHvK4T/lf
ptDOx+F3HRuq00tdcZ/3ovAgisvyGa6i8QBdR+NSzM4YJz1ZN0UdVR+Lue7suZiDA8yN9aMZlt3H
64s6v/kKDXy40/Slk1vU11N/4+uKVSxXLU2JvjLNj5Vcf+3g87Cvy7igpLTzgy0XOTsQLZt9q2Zm
IeHXTP5Cr9ODLE+Biz7Hr4bcWzfvFbVOkNSIgyWdNpBtgJArQ1xGSiX7ZVqrtqV18w1USLmjTt20
cx/OV8V60IM1sbgiRbc7V+hlMuFC+Jbm6aPTBsdxrw333GdHBI8+8B/eVkZjnB4OubiIbbUUvxHj
+l7u2tkTB01/KXKlvcct0Nc++M7RJj10rGUe9ljpz9uGeKiwjho+PBMazug8G4sSkxIoii9NVCzh
8QwsWLXTV0FVXWv2WrM6qktrV+J4GMJ1Esft9eO8/AEWqTosAMvdtv6ZdNlbOQkw8Ku520+hl/aT
k4k1w1uWL5L4uYYvtTAUqC/MJ3FswbbuxU0Xjnktz3M/KJIzIHO9QG8uSN0jfx4kzF6ZA2mW6Aom
qWOqThQEAGqvr/fCga/eAemH9bpQnDoVRoMfdPBqJ/q5CM0ljvoCjdegqgcjbccvoxAHXisP6aEw
ktxRFqv0rss/f77IhsEOrllkSa2zAWlmNAkB2iT6QytZ99ocDx5a3uLY6tn3ohDKHeuzrufUoiJP
o25OIZWXeotZDSRBXGoKHtRRE/0GkvXiLgzM7GCG8vAhS4P8UQhG9cksjXrHmJ/XqGX2l32mjEvX
4Zk3ImeBOZoDS83kyAlK63lO5i8l1KhJPzpaYj1HZfSpTYB+qHvYpAurRvQ6BsFcH7TtSxqHajSZ
AquuxWJ1Cpxg+KdMfFVP7cqonLjdSeD/L2v9V+Cq4290WIkDcl49Aq16tIX6n9RMD1AVPJmVAEt1
S0tFfFfUdWGPhrQj+8L1AQgBKIJ14jqIm+hlofLChCtyUHpu5q6chpKT5gPl1UFLd0SdP2X0LTFz
Ar1dkdDbGexzHEe9Uheyf1jsPVqVc2JniCPe/Pj2DYOaQJ+I+2V/KqFwruyCGRomfL9LkP0S4/aR
WXeukNa3VR2/jEvkya/jOHxNrNaDtNILGDwXMdxrSf7IzDcMxz3Q0oWLC4SHXBLQE5IVysZKmSQP
qwScnq8pUOLqpRPX35OCamSzZ6LW+GRzZU8kbXQJgnP6VUYkGZFXCW5i2AJsUvef322ITqSs632j
sZQedbHWSJCmcGCKw0Ond4dAA3mwN4z+4sZRF8TCr9wqW4cBSgarnYJGpmnUehyb70lXMdNVszVp
J8F84dJD0kTgQ98H7c5bEoMO5o6kn6ne9vlvjQmalkS2Z3DjyFOU0Vu6HbDepctAfElAB2WOqCib
gNYKDGPQ1FDxtaQrbkIj/4wzsccLfOF5BkjAogw2jzVtK0JSKujQ0aegbZgjwlSNfrwFfBMuNsAe
ZgrF2uLp+tTeNIBXbikl996ML/owmlb3mVr6sLPH54uml3415+t4t5Vr91RrukhQh6hJRb9tZUgp
26U9yvWQutd189ykMRsQ+M/a9QYWZ/tIpwCZFGWaJJ/pLbeLHsC73d+G+o57ea4veLHYS4WmN1IT
28nfkCsKqRgtEuOZW4+JGoe60lbQ3P0sTj+CWn5W9qhlzq8CBWWKiGsTIf73tgM0V63RGuiY9JnS
vTxLVTu4aRHod6YOVE8Y9WknQL9wWhTLGZwJ7pChAFtKfpEHQelIjPpqmkqwVhvVE9z80rTjU52L
AROBF62tt8HixE6VIhOadIjaSfVhxdIYrEjCpexzc2cx50qBFAsZmBAC/y3tymLkRTB1iuqbU1DT
5S5Ir9xK67luW8W7rn/nFhgFQxppOKi3zhp92lxa4iRLNF+ouuSoVTkPiliIN3kmK8c5GeYvkdDv
Pa6X1qcQhPMMkgqHWfd0F6fACPKi7DQ/btQhh0s+SQAPkgZWbbUtwz2Kv0uHRlYDTAAaQglhE/mU
xdxXy1hr/pLXmmMOS3/o2044XN/JS4uiq3Sl9COcByt+uigLEi1misoaxDKFXS5PVhreSInsXpdy
6bwIrgHxo+SA3TdlTMh+Oo3JI7ofmzHQ5UHNbvVMGW/MoIxurI6MPbDmdwNsuE/sG641ZR9YETZL
K1V9GsCLa1DAVoNrRtF0TwBX2bNkdTv6eMG9XGUBD2F1a5Pp5rCUWUsbNbA0v6bb+Vjms3Cf0Tx3
Q8Nh7/dGE94W5H9vZkFXHHWUk/t8mqU95p4LbxElVdh1mTywNgxvcX3xNITiEBRgLsQCp32669TQ
U4t/YKjVYbCCXdsOdcoL9Hp/NHZ9+guqRPKEdC5Z5BVfsv75G4elaiwxDBZRg57UiJl4Fk2uGs2R
jWtc7ez3RVGEwhTZQBASQpyKCidGmfS9CepDj0zxXlMg8fiQzHEm25YwTMrOxKDzq2jiT4I5YyAw
9N1bNF2eZVENsZnuC2UQfGoyo/1dTYG447yfL2qVwrsNwpWSuLhx+NpFF7Cuog5Dvtn8kAdLOWQK
NSk7Ttt+50JeXBFuGK1IDBsl6Xq6gaUhaFkmZIZvddHY2KT1xvIwlnBk7DwKFwVReqfiComMbmwu
oVSbWtEOnBTPaPElC4z8RhTEaoeS5Bx2viJY1rT9yt/AFdysp00oypTwNPhaaJXf4BAC+Jy0wlMz
NsNdP2rifTgt0l0xCbOXwFdwSBMxP7Z53r/UUnarJknmiGmQeUZSB0dTGNTvYpd2X5Nqrp6MaNTd
oenSXwb1v523+cKpQ3IGjytHsXIyrKbzza0xxobIPG4DsLhh4JQh2U491z5q2bxz5BdsFJcT7VoZ
JDXC/o0/3BsTZVJNDvyO50uyJTGKvum81ZlHWiP+WZcrN3PU14Or6ENUHMx0LL8MqSbtLfmcNh4W
HPw53gL6WIgENtayzCBAFZPI9AMzSdwqEadPjRBZnWuG6QEESnAzMJbTTXMcrmYUGq+bg8c4t5on
KJnShyw1v6gNlD0Zhv+9KPN12BlpPnKnK4f8ljdflPrB6vrQhM9Enz/pIaXDMg+r54VcyM7VOH8U
CbaAroHwWYfpbHvgu35NQhVV+jBauaPnPxWIXhs4lsvKgrHi3cYFbC45AYij8aj596mazUrY9lpp
5A+l+bj20kgL4wB2Aq5zVV4rAiTvSHJjp7a5WpZC8SuV04eloHqaT9IvVRoWRw93Jx2e+elQ6FE+
hLSHe3NOvq/Af61EYZk9BDymT1kar5nRyGAajpbccXWGHS/pLCm5okU0iOvZQbylbSNqJBp52ddd
+VDkovpxJgviDmrP5JJo/L0EnQaEBKi8FCnWiyxOxY701Uae5BuQjuNOHhr7QPFg8zD0ddApTTeU
D0Maqg9JsSwe4xynYxt1v1Mhip/KSGwceLOkj+9021bB6wgJvAneim1pTekhUl5yq3yY6rXdTFHC
Cha4IAgle5Yp5xzypWt+J9X07l4PBGOgSAQTha2k06faGgvA1Aspqh76hZkKdCyKHuoU22Y2djsX
49wsrrLAn4FSxQKDDTqVlWgFZNZKXj1o9Ri4RVNZ9HXgpkmlJH0AaRz9MYdEvQu6KclsI4zlD5I1
FTfXd/pvxLw9Yx53UhWQ5dCRsbmfoxlGwA2q6mGRGv0jXYZwfmrTijAwFDaAJq5knIuDKJb9x1zr
4aiKs3R+nssusxcr1e86QTMOXWC9yqBsD4s1HyZacpwg7aof17/17JqvG7Y2YFIXIUO1td5VPGhW
FTfVQxokqpfJ5mOBl32sClN5vS7pzHlA0tpvzsOorNNaN1UzqjKpBHd6+bBYUuzWTP2G8nvKd+zw
uTFZb9fKg2Bq8lqlO1WA2GyDOtZrgnAt6FK3HgqZ5Gyj589dKyYjAxc6ba/R53wPASwr4GJxYNeE
wyYnTCw+Z9xqnXmwS7h8LOp0imwYdoT6qZrKZK8d7VwcrW9g0XBdVdO0th26Wq+MC6xPpp+OPWgo
g6Kq+SBaQLftWIzC9t1gihUjxo3iFyxesW0WqlKbthZm0/BDOVVimxnjyXCA7TgKdzzzSwujLrZ2
OpL0PQOtoDJLkxax6U/g8By4x6GLB8+VfhyDiJGD71VHULFvhK3q+sZVI7cWacWAb9ADv7GJqEpb
nxLz3dae0A2kHVgmwDGQL55KMcGXL/kggJeuB/moLA0892gRHW9qlNjjaOAsaJ1a2o2ipzsYoNXK
nFoh3FByUdRJVqDDFhTeBsncjFpkwTwyudUQ3MdTTPG+/bQM0rEWPr17P5nCq+t0KzIU5iyLGHZz
OSZ4iH5fZ7Nhz5qYCU5n6uneLJAzLWHeGDEO0xJASq4po9MtVc1aIgapSlr50pvY4L2We0nwLHmv
rLUnaPNS67WpBIUGa2amD65c/CnHZ6OKd96KM6vIaogQabZfmUJRk9PVBMHcRvFK+lHqHf3nZfmp
EPt8J/d6UchfNBQpbWaabHS9iYRMCExobvohBm2ohX38KMKrUrz3Tq2LgXuRs1k5p84sk5WRMrJM
GEDDOLgdcyt2KPu2O1K2es2rjk7jxoC5Eqmzbsxt1OVm0xMa3euzU0mp0/eJHdB7a8zHKby9rtVb
HUAWKDo6eP7OP6UB7/R4Rn02tArY330mfjC7yaldo+vc6zL+1mTeXtS/QuiYBxBAAgSUx6mQmY4X
MhWWfh8qYeaKURJ6SmkF3qIaxZeBuOiunq3wW0fAereAozuGyhI7Jt2IX8VeD5/1qcmOxWjKrpgA
y9ImQ3CmXP1ZlpbC1JJEDfcGr26d2PWLNZAaOn3R0Lls41yCvCAxGQ96D86/8g7aUfKGh+Gf6/vy
10Bt9oVMN74JDIecwTYPUCnL3Jh5Zt4DwMudQC3KWwmyPIeSTHOkaje5xdzUXjfVppuYcfqot+10
FDq9CMkL9sFdKZu1Fxhl9Gi0bfBgCHH5qRPL7sViWvkNksXbZYmCxIWjSXS7jkZaGup7rfVUAyS2
HUlAb3dSBFsHha2jD3nt1gWXSfJ0Y1WAQefLtOjmPU37RIdHSW5vhf57SpLj+vbtCdo4oZU4g72g
meB+WO6BHzjKqNh5/JQOX/6DHN7StS9jdQ82V2SRi66LVeQY2sxAet2zivh7pdbetBiH66Iu3Hxi
xH9FbUz/rPelmEemeQ/N4IcA8mqjPnTzQ6eJtiyPO0ZzT9jmoAQj7XuZJvj7lGWFLnO6Xm465T8c
ksWrSG8v4QK5qtOrL2d9rNDgZt1nA3M3RsYt3LY0q9+Yc/+oGrO0c1brWWxuFDQG68RVjgoXayNO
HJQokErEjY012ale9G4jx3ukFecXlwLEivCWaOxH0bcYo5TEV2IZdeSPclzVDjMdgsobom742oaD
wbQrY5R/tDS+YFDnLJqcqZ373hEnuZudtLT6T70pFpHbMBshtEmuK/BrzGWqKrYSzstrJUflp7GU
E9lbshjsol4vS+DlpZRV970Kc38nV3EuuPJMyxKjexNF3nmEziwgHcsGz9xql1YI5+Z25Yo6LVqi
CfcA7uvPA3xZN6LkCMkxaHdU5CymxSvA15UpZv51Ibe0SVWr005v9qFvMjPzUD/S+fQ6N+5d/rTH
eXnG3o4oZgWQhbGAGa+cdafqKM19HBjSFPpWAnhmMJ/B39+ojRYxDFhgYOf3oWbWI8MD1Db/uvCf
Eu682g/eLOyBLM+u3+mnGJtwMSdxI5XxGPqdcJeLCU5efczkozGaNtzqx3calr/CIL7SQHNbZ9hq
urdnLerm0I+zr7EieMP8Z4g+MV79fpi+XRd15lGsotYSFq3HsMRvIQYCk9HBjS8h7PC1Kwd3E10J
8x6v4WqbTu45xELkP3hjiIRX5/L0HC2tHGRmDMR+k5sPffAlkNIjo6w5qp0Y4wxHhMYgaW2jJqWE
M7CxkoNlBUGUT6C9JOFeM8rRU4g4ulopP461Mh/TqZy8TGKwkB5K6YcpMtvDHMEsMkbmcKR9Rn4W
R/DlpYSTXath+yHAwX/qC+WlHCzjBSQx81GuH8HfN3azPbTk4gnTY7UewUbN1YBOj3iMEz+iUUa9
lUJ/0m6p/OYfrDspdbUf7a8gcA/Bc/Gbb74ufP3tc9nE0hhhDmebV9WLIGolShTgZsi+OZBtL88l
2JnkOI12vQMgOSsisry1+fj/S4NB6FQR5hisea0grU5+RWHN0MTZlRf1SOfjwYDcqp7v4Tx2i695
9pwZy85aL4qnTAxkn7ogNeON+JpmnWYWtYQxFMx3r2kCZJDQXacNNo1FtPNOvA3aB037J2y+9q3q
RglQuuv7fcGO0E/+7ydsrkIppamWajr7Pf8IE9pSOzsQ3KETHeW9kKh1szlSsBlU/NaA/3Szo8lQ
KyLuxA/mm7H+MwWLHQ7fc5oS5fCzlu7Nlzu/5HRhs7NrLQD3YUvVMRYKzPZyH/lS7A+m7jRm7BaA
t7X89foWXniBkCSvxDkUecjLbPbQDOIQdsWSkdQHzZad+iGzayeCQMdtdxT23DqSPwPAQFYeOAiV
lNMthBJENEtVichtyWtrhJ0Ln/M9IWdsQDzY1IPwVTkk0nXb4mwitQu1xDCGt3bygzvdedFVL3QF
t3GTnZfl0iG9FbWq55s0U5IVXT9kiKrL34LghM+Fdd81P3YOaN2WU6OyDsVRTYwajhcTck+l6Mnc
xmXRxr58rF+Ub6JH75zdGIfn+jWD/exD8fm6wEvH9Fbe5pjSetbkpEdeKbVOVrkZc6KleS/ReW4q
T1e1uU+pNreJ0CIlXrzYO4B2krzm2fqt7uQdL7g9AOEhgMAiQ0RCP+np9glGqBiBrsU0jXw1lPyD
GJbH0ohezCY9VAsT7pkj0qjfrLCabLNrnpZZ+LNyEQj9TjbogsEkjCI6JL4GoMDyT7+kxpeujDxP
fONJetK/mL9092fpijeNE/L39UO8pJpvZa2H/EY1l2murBV4Bf/hXSX/nTrf1L09TnsMVZe0hfuM
h0DUQcS7+tJvBGVxHUFFMSa+LiROMcZ2r012mOzQyJwVotdbTU8DqX9m6q7hx6mYFRgQFu2S+JSe
n5MP+h24zfwlfxk+SX7tBG6ZFvZ80+9YrEu7CKARlgiw9/Twb04sUkshWlQ18UOxtwV8FbqTbRI1
g7rjal20WivyD04rAGTQW52uzyCYl1DT2P+mHfTZXu7HD7Q1eu2t4u35wxf18K2sjcWvlmSSMgFZ
o2PZlv29tb/iJdgEIM6480CvG7S1XW9FbWxX24hyR5449ltP8/7TjwOh+ku/Qnltsw5RGuQoDGhG
aJPuQynlo726Su77LxK42f8RslkB0aGkL1ODO8kkDL3qniqltFPrOWzMHR24uFfk8+GnEBG3zbXI
aj1ZVtonfmLkid0IyZMojHv1novPPTAsnAroDknob1R6qsuqaTLu6ywP07GJJJ5Ja9HcBhAvhQrz
5ywoItVTLfO6YrK8YLT2uOvPvTa8VsB+MDtwlYlhTnVdlYMJsmIROxhrkStY5n1D07gXicqfua00
d1KJLa6f4iUrxSx7asdU5/E8NuYQErJmCtL1IifWkYzNckPwmzoJw4J3NP6CycC7AfAAso+m6W1B
XK/Evh6LMIXU80/J/uESKGnjrB2v717SiaDNQcLN31dqIiS+JmceOPK7YNR8+Cu862IuvNNrrEmf
Cvxna6/i6WGF9NQPeZymfjxatVcFRTja82K96kneOpQlIzsxA8lmaPAYunI17oKhLhzdyQdsjm4R
Ykaa12Xqt5L4TRbEYy9qT9ks3ASiPtqTqT4muvK1DuubuWdIMsVOkJRJnTl5ApnnlOWiDb+d4l7f
lktfRaINCh4K3jTZbr6qKEHlwcWQ+lGj2caUeNnyYlTaTprykjJReKP+TGKZJNEmlq0TJepBs61r
bx/q+kekPElyfGORqHn/cv5OFIQah/TQdsJjTB4qFq2M5SiNJ6n08Rqvbf3u4o5OHxuJGNTpr5St
we4VYwzaPPV7TwcNERWfpfZ3STP05+urWXVy8+pQq4KuCKYfiHe2qxmVwUrGZsl8QbYKpxmqkpB0
9K4LuaQBb4VsFjNrXcXsTTHzo8xRPLmw/8P9ZuIwbs86AAL35/Ti5WGjtK1W8Ry03+TsSyLfNMmf
60u4pF4r4yVdzmD8qFGdipDqPID5oUZE+JgHL1N62weuvkeGfek0gMPy2AAvgGtns1F1D1XqpGER
lXKpftNl1jqMztLLHcN71nmPiwhE9l85m5e6aasSnqIo9atvGd6gwJAsqYD9JbBF2BqbWjwGeXaX
VbXNvOjMiB4LSd25r5de15Nv2BwabL59ZYh8A0mw4helK/23+U9135huVHrR8/Xju/CO0mVMEh4M
ByiEretNVBi32pikfin4c5w/TVnn6O3NmEaQ4e+1T11QdxKopApWYl8qphs/v2+YMmkkUurn02J3
+p+wLezM0HYu1QWNpM0GHC3V/3VSxkYjB6GOxqCZOUPzVcw6ajMHWGM4xD1k68XlkAymgwvsmr5l
Dk1Cs6/bSeaZ7htbLkNnWe7mYq//8ILqr5XUtUNpbXhUNssZ6yJmEJCBWTV1tDF0xLb5DzvG0VO9
BsXDSOqN1mcjAwu7Vk/9uvkZL8/DEPM813bafLyubJdOhuY5+ptRNRy3zVOkJ4EKQthiKfjByhjB
6hM6SnaEWWvnIl86GgzFiuIk4GNq26lV0kKlmQD2Zr6WQw2pfrWg1DHeS6GHsVhNxYroXRlJtmj3
dKiHIB9ahDATIzQ9K3ySooc628OZXHCfKCWtmK61mATWdrMY+kumNkdOmwZ2HKde08S3qV67XesP
ZXgX9eYdLRHH64d1KcRDHj0uqAVv7VkfWd438zJKPE6+/EzvQG+Lx+LJhAbF7X8NKeC8nUNbr//m
yT0RuFGPSkxotUpXgZ9kL3OFz4tXeMrt9WVdErLi1MDFESTR+ne6mam2iHk+zJm/SB/SyWbObwXy
7/BLrb5eF3TJjjNyiUzvOgWWfO/mViWJWQJiVDLaVuzcM4uX9AC3t/Fl+R2mzrxXs7h0t95K22h8
IVa1QN4UZRxC8OWvjPayB7F19pOj6y9tj+mtpNVgvcnWLGUoRZqgsoP9/WJkN9N3nsZi9DrdKVNn
SO/j5MD8zL6+26OzXU3dNcnrrX8judIVJZ8smf6mhyryJ6/91fa2+Xr93PaEbG7bEC5LHBoc29Qe
vyc/0n+W0glersu4ZJ7WYTAUbdfMxhbjMYhN1Ftzlvttl/wqacNpF/qa9Nb9v4lZl/pmv4RWnKJZ
yHO/arWboohul2z+bqjJntt0aTm4gH9h60QZW0MI6C1QiiXN/ZFOZbun0eaQjuFaaND2smmXXkPe
D+BOKw0irvnpkoCOAIWSihyi4UR3pACiFJ0h79f37cJdAnxPRAailMTQ1oOYwsayxgUbQW7ZiTQ6
/lvZoTQKOm5H0qXMMoN71zYzivfrtL/T9RhmbWa9OWV+0t8x992Gq1vOvtblsa+AX/wUh7s5fs3D
H5Sea0lz5m7Pvbi41pVth2TOSniz8ayToCmVaUTdS/HGIGiroOIPYifcc5Yu1FQJCamp4P4BYTsj
x49aqBj5J/ehSjyozuK+5neT/dtWyFsXnuaklFeuH+PlzX0jcqMsSxrOqTrGOVWP4SDejZ7oxXbU
2R+ku/p2OhaOtiPxwkVgjXR4WwRDYD5W7X1z4SSp1KwBam+41/NjCXEX1Skh+nB9WRcMFEQq6sry
tp7XliKo1ys6QLog81OFaQbLcckkp1Geu+CLsDci9sJjiVsLxYZKJwqETBuD29WAdLSU21bAUmMP
eZjA3Zfkx3xWp9uqJ57M6cZ8iOnF/A87SVcWFGi0SBLqb55pkjWynPOXb6j+MPzu/WR4P4CExjOQ
69T40UsYzk4PSxmCsorCKPL77rUCkC9qNEX2dzlNrNYuG+0FzSAjC3AEENzaaLa555CNtbqwzLG/
RJVT1HdtCGP1vBPMXbjLeId/ifKBvRLKnq4ISs5cTjWVepj6nC+9K2p/dAZj/gf0yNrx9a+cjVrE
RoRjqFIOM7QXPTDcXviRlC/Au3es4wVNx8ZTd1tNIzq4cQjhmZ8aWGZjBngknknA4MaaRGlewvnM
0+/LUEne9bt1cQf/RyLo4dMdVFtJqWgKiGHlzxyV8F9OXoo6t3Ux21nbRYV4I2ljd6OsSgqpCCgp
tgFQqlFkgfqPqTd2yk97cjY20OqZLcrOxn7OpJdZSRgKTxi5R95xqbaGJ0N+RoVZgAzdRvVoZQtS
zSwSfyFt0tXmowR6tU/jg9CqThrl3lDMwPpgVaVDpNX/WBX4z2D6NYXT52bec3wuKA5fA5CRBh9A
jNtjTMdWE6EAT9Z6bTs/w3v5bW6f6YF46sxp5yAv2MgTWZuDHMIw7TMJWanYepn6QykapxGNG0F6
gPXAJRx0ruvoJYFEz1Ty/6YFtvQKvZXQQKwjsBEWJ04Cr4BbAWQU8XrNoJnMteplZ43nSqSsLzZg
qBXmwbaeXgsIfoJJynkHhMp0yii1u+512quvnK9rFQIPHPkUVPLMKW4NhqqTa/fLKjhklvaYKJ9j
Xb2PpukpyjtoWYyb6zt5fttpFOCRoR6MQcMuny6rCQTVAgye+7R82wOP2fQhND8NezPd98RsrqDa
W1kn9GXu048gdZ7RPy7Vo76HtNuTsnlh4irooqaoeKt1L8u02I5bspR5ndmN9fv6vp1fL/ZtLU5R
ATQoNW8WJFtCZibimIMqegri6ktXruP6WpYFGDfaGyJ9SS8gLiAJjzNOEXWjfIHYC3iWeONRAjog
JsEmTF9qleE5TfeH7qn9xM6Zuq+Wg7IbHvHa8rgdYsGcjG4Sl6r31Sxp3BaYpwstV3mj9NMeJ9AF
Ufgf8ECAfSAI2IYaBvisco4khi/GgfqQT9m3KQnlw2Jo/fH6oa0W+CR4pmALtGIlDFkbo7bZyibQ
ZaGuh8GnLOsKRuVG2U5qZX2Or0jY4ivyINPbpmIt3FbB7nux95DYHJYi7W4AACaOIDbyQdVay53S
Sfp8fYHnCat1hbgJ1F4Bz56NJIoYpVbgyA7+8FOVn1XnVjJsqFjAiUKT6TROu7PeM8X8K49UCHEb
BaJt15SZl3pam6x3ap3ydwSiCur53l2EHet7dt02clYdehNVDHUQ0UAqI2c6hFptG/Kn0G2UR3m3
sH9RG41/V7S5akqvJnJgsSI0vv4Ci+xt/NvyOrvxYufzH9FNDztntre09c/fLC0M46geRAQ+LD8/
RK50924M07p3UH2TPaXyzBN2KgCvP2yZdTL4y88ydhanlF3vutqd2d2NhI0xLCuylvmqBa1+n8Fh
GrQaPKbQIf+8Luc8mt0I2hh4esF7udYYRxvFL0nrxs0HVbW7Gz8Y7ArO/i/h10k5ptqvPdKoXcEb
367S6nDJQgRrT7JV2aIzHqLa+ToeFPFGu/un+VHZO3t6UQ/fnNr652/UYunqVIokTq0Tv6TKgxp+
yZQdEpk9ERtVL4NYnONEZTeVD8P0OpoPpfJ958TWaOHMIL5Zxka7wT4ueb4qHw6wC4mYFTnqt6q1
U5cOs+IYyDuG4pKJh/mQ9vZ1CBPW/nTboERPFIhWB1+MJ1sMeIyVakfEpW17K2KzpDaiOTsJ49GX
J3u81e9j9/qe7S1htblvTp7xCwUy/h9pX9rcuo5r+4tUpXn4SkqyPMeJkjj5osre2ZGsWdasX/+W
0rfuthlf853T3XVOdVeqDAEkQBAE1oIKTfwuN/u4e7z/+zc386UCzJ0yUiShrtSo3wSoYJRLDB9U
0U756P1ua+7E9fNpH9P0cF8ox2gsnnvahGi/NcJ+k+aVXUgVLdDjmOuc3q+bUoDeAUDDuWJjzn+/
MF15ApJBmmNpgoHKBM0E53968UAAAmTV/wpgthcgefq0bpJ+k3+i/4PGml9ni65zzqcFbh/3TXZ7
nZCFAUQKD4aAmrnWJsrTQAYuUb8ZpXdxxhx3UeUiEflKqUnVdywSR7tb2Qtui/8ROE9cMwK7ZGjO
xiyQlgoVwUz8qwHmSw82GVTZONv8VupwKezHsdQmvRkXPYqh45dFyPD18c93A2CVcPvFTAfSYzZH
N1ujx1Qc9lx5PuQx+Ei2Y+zfX6MbSlyJYA6koihLIwGo6UaW3or0E+5aFfsaaAIPUsFx2xuH7JWo
OWxc7G25LVvBBKnLJktrFEs+FPNtAF2IxLuD3paDB2M8534TWlzLmYNb3ynwIWwBqzdpbqIYCC4Y
1eLtgBuZDzT6K4kJdDOehjQacKamiGkChh41F5xEoUIAzm6O9W4EVSBEm6jKYBIbVPLytVahOMqj
WaY9+uRbkqsT6VFBu78XbhoObD3f12igIzLBR5OUqQEHJPhkxFVWhS4AGImqe+qQefcF3bIbit54
lcYkDd72mZ1gVoPWq2k7AEKgJadhmZavZv421+ik9p/n9yix44l/JouYe0muzZYWcX86KaBwN/ad
Xwskl5yyouhZSf5xexNg+S4lMUrJcRH2oloPG9AbANdKiSPannPeRfrni/QsBu0K+Aevj0iMrxUC
eFRoaKdu2DQKLTeiExQLUfAGnUzpoloWvDHfW/HhUhyz7XozMwphwFJFSrLWPwU5tE/jqxw6krRA
pzJnSOPG8XelHLNaI2qb1pBAOa2L7awQSRYcuta+v/u4JmRW6jwMvTUqzQDYxh0G1HRqWLTbidk2
qonQOQKnevt9/2dSyCutGL/qA0nvew02LJzOrWm8L56NXWUHpCESmuEj8gls2q3FcbLv3o4LsYBs
QKcJUPtwY5qRCtmHn3JI5eQUx4pvb49gZSIjPfZOQd5F5z17TtehfyhpTyhNd2/0Keak5t/vFPek
M4lG35pZINYnSLeP7ru79IEKRpYLQhyyos8j6fFf3sIy2+eHxkxi2xlhPRmzzJa+6CuMGu5WKxBV
Pqw/PV6sZGdif8hiYn8xtlWclJHir9cj3boCcd3loiMLx1Ho6snjqMa44Q9pTCbVV30FAAFIs+dp
1kPz4n3xNGJLL6wMhUmecPi0cijOGmmkX217p6Z+ieswThvCc4k5bNzZHeywoVaA1n0A+p7/snUx
1BhT7yl0BZ+Hw8GijP7QiQlfY4Miu/69SseR6ovt+y/ik4fXt7fe/qCUt0pcEzLxyxrzLNKTedNL
bkHMz5jQk51Sm3MX+caWu2c+JoK1FmgPxTqBnOO2XL7/EsgytkOyJIazICb5iMkzyKToSA7egbN0
zNn9H4uCqxf9ckh9MId4ff5oShYBtadQ/ITUznSw15zfZ1L4H7/PqKYrg5LVY6r4kUXAaULyhoif
45LjT+wZ8EMME5PVqIwDbVbjZZt4xnbneAH95JwzN8PRhamYEAg6waBOLKiSAdIBQWLrnki3xgBv
4sfbaFHaw8N/KZEJgEMSBmGe5fPiyIvGPmKsKyEDJdTz1i8cWfNC/NiDF9oxAfDUNkacWJnin92z
Pa/UsDmn9vOTd/ha8yzJZKY/VosJfyb4O3pVhSVbyLHdyNY3Dtz3wFOKs/nY6jcAPdVJ1aFTjKln
/+mrJ+EvjtmYehKrClvM1Mrc6MsMIl62KgWoCElHQKm73GjOWZ7vUHV520oqXE5DyBkX66O+eM9W
wkDynedVPKOxM4s/VGJCgmWesyLQsDrbbSyS0kFWAZQDHLm8KubtQ/fvnvsuOFwolQZClbUmJFXO
0d677kAe8/XvlDjPK4+uXwpeCjUn03f2+PeL+YW8qQ4mCbStig9UJXK0t+7y8dGgD+g+2rx5cxGD
u2w3D8YLDZmYkVTTgLYgSDy96MJioI7nHSw/e03IvzsbL0QxwaJIwzCuFRgzIRo5GgTaLRePKqls
4tAVIgbn1GIRU3/sEyZiVKjXAk4fAsWF/r7e7t1lQ6Zd/Zt6X4fDv7AkekvQCg+mO6B/qGzBrgss
zJuoDdKZLPEm1yDqIarsTl41mW2+crz6Z+C4FsbcyoBZrnZSUsGr18fjYNv1YrlYWAcKf4MhOcJ+
HsHXwpikBnj5VXYuZmEjLQgYniMS2Uvi7OoWuTVX3M/gey2Oce+qVs8daC0Uvz5j6nqk8qoixQyS
t92cqOxrgxMQat/XkSdzjm4Xjheq+ZjEp7PiW2CsyZ1ClUgvPlUWRwx7NcOWvNaNSQOi/JSlgwTd
7CNuRj1QAJx6dFe58+R5eAPkrdzP4H8tjvFuKRYsqW+h1vq4FXWSf4gbONp90/G2IuPW+bk7hX3e
Ikb2tnvEa8WD2NKG0vtS2NruD8sxzjyehwKP4VClp2uRJlgjUIXSca+2tJWQcPBMN++y61B8bTom
BTDMuNGFGvJsZb89+4lApq13OHCjFGfnsbegcQLE5ln+XqLsz/mZt+Fms9xRg734lEgxJr3C6gBw
7ohNAAdG5vT72Nmqk0WPPKYwTqhQmFAhoLQzlbPVti+nj8jtH3JeUOesC9sU2YVJLYEjC3nG4biO
fbW3dcFNX0oUFtacnc02qLF7jm1QE7STkU0mZL1sbYFsSbDsKK5YTz058NaJ46nsoLgRyY1uBjCc
YBEwV7cPEeTYL/ed6Hvu695uYOJBlBVqU4BNCgod25f30bHIVK6A16fPF8cnh+rkLSVkJ7ytt2th
v13btNpTryee/d+el+yMmn4qeuM0zBsf1PDt4k+yVJBYeTbXtLwdw0SOREzNdhpxMPc0I3YfLw1q
GTTXiU1tzjJyYiHLrtjimbNuwk7xNbK2y46Ym/F38sQLTRwnYwGwJkB9AfFz3pYa2drmAlAa73uf
LBYx0EUJZ8/wnEBlUo38HESJKGKdjmCW1ch5Y1skLKngaIcu2nr25/09ygv07MNDLRdnIDHChlt7
H1WrDaW5QW3pwbJbXgHve0jxjj+whCdiJddiOlsSh0rwjpS7IO5+SR4X4fK03JTkjXtactVTrzMN
ow2asMJ7ETKA43a/Jdm2X1Ju6svbIkyeEdaVGTQTpLS0R3c6QdGryQgRnoHCT2i64ArkxC+227Me
RyvtFOySaf9iHoAT4LXcUtCNi9/VmczOjZ+jogn6vp4T+qM9oeI12MFii7Hj+1uQZzwmYEy5HDa9
NUfJDIA4OefXb5SCrrVgMousjM5i10GL7KXQibkCBXptLtUTKVzrjVeV50ljGRLyuh4t7fxtM5CE
vliu/NnKRPZqL/4vUzT2qSg2UzCjKBBlb5HcSrYrbmu3esNJxisK3qj2X9mQZRJsx/MJYN0QpW/h
tfoZcEIW2SfeWJNluBKfzrkzLCq47xf3OsQLGiycXJXrtTKWOE+AiYZKvOxEdIkRITvbGo61aDuC
Topn2tLSzrecYMw5X1gMXDlP2iSbj7K0cdSJ+gJNTVubeLchXpDSmPAhBUhJAQAyF3PgaJGN61fq
omaJFIuj0Xd/0Z0QzPbNot1pzJShVPzSftkCPLJ91HbTO4ptoY00i1s74iQDLGMosIdwm50vYOu1
uy1/mWRO5tY8BGauVkwIwUtqlokaxPT05WjsXVt2+tbBY9TkOB7YBe4HrBuVjmt3YELKWS7GRJ+v
zC+ahPx+PaHjbtFTe5Cc5OxREhPPM2wenScvHrN4J2GqYipano0ZoZ8woFREm9pX6PJSuNsBGfBk
aHjGOwDbZpMUQ3zukxHJcQteeyIc1Jrykqo5jfm5D//KYNKczpLaMWr6OXith1cHJQ7yxXtHYUH5
/+dC8VcIcz2qzOw8TAGEHO33iNZ0mdHlA9mFlK7yhfcv7y9/xc3OcFHVQKeIItYjsoD19rjNtrS2
6RPKiBzTzcHgnuWYjEbXc0WfKij1UooEDYS8CPGzRDlv7r9aMMGoa2Qzkc74/YS8bBVb2u1wB/M+
OWJknaPG/PcLY1VFh9kiTLViA9Qfljutty7+c2zs5tOi+a46kX5DRw+nmenSr/iZ48K3E6i/Ws4+
cCF+NLJAPbcQ7+5dvFs7rc2tLvMWiglKp7zSI1WbNTzigJ5sXBr85fIhXDjkDTZ9Wn1Z9hdnc7Do
OP/Z8mDynod4Fcyfznpf6CVgmLZpjAlXIiB2bZJd+ib+UfftMncS9D0/xZ60/OeWBJw/prhmxFcM
kTFqDlpmhUE3if4Y1JOD2nb4FoLjCuJLEW9800neFKY1eicLzSUFoJx3yJHO/6yVblYbmGUzxQRw
ZTSgflyrfU5zSRMEWfTL+hCnQC7JHbN4va/p7FiM483tFiDaEi107bEIo8YpGMWirmR/SHzQFZJT
y+Pm/C47/BQxj/Gi6x3sK4wapjaAyrU6y0jrE3JMl6jav4dnuk/xxhju9ktp/SjQRe5tXnWCrkcC
TWW33dSbnfPcLZ44m+mmwmCEBEsPMHpAx3Zt1KSQT1reljJIKFEyUCpbq3kDvrdObg2DsED6nInL
VI2RkWYY/A2bENldQ4+TDcxbyyA9BusBP+euVl7vDbGt7wLOEX7DN4EboGI6GwNtmI1jTvDQlEO1
PcsQCz6CovM6zIe03Az9RvaDuROwbqHTe57OZg6EZgBqcAUCF9/eV+/da7ARVqsvIO9rD/b9rXnL
7a8kMYdCovXhVEaQdHbXBol9y0kkO7G9NcA36Nm9L+3WdQAsaYD4wrJh5osFCSrSSkWCgMiWkIRs
q9zpZDKFKIwo6JJ57KhKclJPO2GLvrVu8YwnLpuzNW9V9tGxIgKkCmCqmM1iFnAMhwH8zgJS5pW8
+zV4DYbpPCTohrjIlvTk5tSe9r13X/EbDSBAYEKTJiah0HP4ozsv1sRmGsVM9ZXzMra8ttepuEnQ
8/VYLiwd8OS0NQjI6jhibyRLsPWMQWigbxNYbdeOKPZJJhiBZPkojDvdWl5WS4w9vx54sfwbNJ+J
P5i/gY6AuwaUEcsJlAmxng+VAkH2OFK7+hDn/oLzS0r2+jIkExFI9tHhfylbKaKv8QnvRMpKJCPx
TINID7wz9FamffVBTHiIJStvUsD7+UCd321T97Sq6XvoCcTYpRio2cVOEZGDxnGn+VfvmYGxd9BH
gRaKMEN6ItZjsoEjPXG20o0c+0Ix9LJfL6nUqoOYYtDWHzsbLCmndD2sMcqlcdKsW/H1Sg6TZ5st
cPikEHLW8bJ1RnRC9q61U0ntUyfNbapUZBUXnOg62+f/th+QS66Vixs1C1uMifqQOTlApepEuwg+
QBUTUM3nOMf9xdLZjiVgsGpqVerznpVXaDu3+5rEbkY1nexWCnX0Y2Fzy7Q8oUy8jfpUiKcMZrXP
S8EZ6C6nPKzOG85oAYBvBhGfkWwxXXttRaCmC2nRB5av2ArJFzkg+WxAidDwWdg3y+5VW9TPMW6e
ACbVtsCr0nM3SWiIB7rl9Fi+Y6i4IUnqh9oi+HPf5j+1B0iGCHpOfQblENkatdgMYVZEUeBPla3X
m8bIloVqEakLaJumrsHriv65nyAPnfEA4cGQIMbBry0x5KLcFFUS+EDF9/0IeHTkyDusv7FErjft
tRDmRqCj5dMqzxDyctz/cd21SdeodbmSLXUk84rF1rXXW9tFwdrebkMv2j+8rVZOtPvY7XbKKnvA
bfwQoztvtTq5dLV6oh+84s33c969T5zX5SK5D09TqAcaPtHOyMuvXxaq551dkGO/rYi/2K3QNDWt
VhKdHA+tAiHlAgTNW+7HB2ggi5sBPpFrM4ERqFuafD4HAV4DJ7friOZNXv9WjiT1ir3wxuthmb3o
jjj2MpNhwD2Zzlbgq2ZJY/2oVZxrw43wiEX/q5DOhMewUpqi7yDh7ObLU03eKyI61aqiFo124VtJ
hpczlb377nPj7mthxhu8wnBrXCZMxrNPVWkOeZGr/nruS6iISvcn4j6SBfqONthOz+iY4W2eG81V
yCGQi6JhHL2dyOeZzVOnQVyfetXHpUKy0VCK9hx0qe93Hz0pnNYxkMs9fdzX9PvJllnBK6GM5+o5
uMrUBkLPNrymJm5ITn8Ce+luj+tPy/78LDy777yqgNusckoPekYwv3r458fgtfKMc5uC1AlNhe9Q
UQhyi1Vqnw7hIXhYkvGYO/qr+ovHpXojRl5pzviqDFDpMa5a1c9P5L1UiL48hy4vC77hj1dCGH8M
YxnIBxqE2Nb+Xf/zOKVkWOAR7XB/GX8mK1fWY3utojo3hrPcqb65iPaPD8pK+LwvgLc5vxu9LyLb
eCqNQLQgYdqL7w0KQYqNiQLME6j2Zlj1x5TQZx6vwI0JCqgFNlNAw4LF0WChwJIxKwTA7cF6W2me
YQgdv976BAwvZFg/Lgy6oBp9EtcjAb3e14EHc3mjzftaPuORgjrIUaYNs3NkaECcX3HcivpIXrbL
hD68Eqcku+enaBVhjOTAWdMbxdFr6YxrIkPLT3EC7bvj6UNfwTMHDw2XCOrOw+umWO52Go14bQi3
Qt+VzRlHxF0ff55tDvYwart7zfOXuoDZkUfDcdBUsvoaf80WD22b+4p101su1ptxSQX4XihnQDba
MUI8Bb6kT0syHRwne/hQNzFK0NT6N/0Q13ZmfBRI6Z0xGVjl2nFz20fwW6howXwzePv5xp0YklCC
U5EpoWr/g0EITDB5aEpYUbjPL2m9XKRkM1Hq4D3iZI+E1330Xb/4Ed0vBDL1jQKzao00QeDa3oJe
ZIk99Gjaj7q9QIupPOesFAUI7mvPzdB6IZZJvkFI1qG5H2LRX7ItXbC/pTt582n460P6Pg898R5E
biVeV5ZlPNWYssKwBkhs6dp2E69adN7wWlDr8Q+6hxYNXpo+np/P2wRWtpYHbW8sTSd11B0n4N92
nwvVGaeVm0iTogwfkqDjZet2yyEgGAxZnDabjbIqyaqw0Vkk/n+8w95Kla5swHhuFeuZpCUQXTkv
6GfDXEWxOI9IeEXvwJ2/upHxXwljXFUNFLD71uKsZ/zQ5X5bUM0gZ9FJ9L2ecK6rN6pn147DuKgs
KAIGpWdpE+1yxEHx6W1Vo83xML+K2vfPOp4hWS5QDci8YQCqkvmZyJWA2YgXNkz0zPM8PVoe70u7
MSJ1pRtLwGyezfOknBH0zG21InRHyALTRBhm+w0fzZ2TbSzvS7zRAnEtkclugT2WnJIGEjU8IL27
i2TpcSTczEf+eoHJxJ16An142kNCabuaFxJp5zi7Fa47yHx4xc7b5+SFMCbanBTtrGg5lquzgeEN
6jzb/84PHkx7ISxSL3MFwKLyaFxvJycXYpmQE1lZLEsJxGZkvd1imAT5kLs0bUJ+k01v46q38kL3
0+MN4/BCjMmEmBTYwelYQPDLcY2UxHUlRJjiWXDI4vfGwa1y9STYObAdYsrbq/O63TlPTCbExE1a
92oP0QWJHgAdTDCxgMNkgzZJ58OhTyj1HXh0TFx3ZEJNNpoxatkQKs4jVVhbP6OPy0XgLnYyuqo4
W5enIhNq4ihJLbVFqFmv9R6AV0/e/BL9b8YjrpyQJRprtLOZRKas+tFb9CR/6nhDFd56sj7wNup3
++OdRWN5PwZLEnQROLf+SwT0oWTXO9tt+3LeSPavZUWHhjw+4nzc7GQyODudIJ3fOMbiLQDBGqX0
M/n131mYLZvFYS9N7eyvsiMRLCdJ6GKDqd3IUR/vi7rRmnRtZCYONTnwfYYWRoaHCkT8cJcDIeRE
sV2fhwVmNA9fPBf5+W59LZKJRh36vVIx13BnKd10DyhqcYl+Bo8KtmX366d0gUYe603YAK3ivrLq
/Mv31pkJSHEcaue0gbLJmdgGIKYawX50UZxsF1UAqByCvuX5PQhdsvCjtb1+8p7o29srUpOJvu3Q
YnT/g250yl6bgglUkVqdo1LEKaBvK+eXgJvLUlp0DkX1pCWf94XxMkD2ZcQUyzoaa9g9+QJbhYOC
m1uT/fK0kDIi/36bxxWNDYoZtkc/UA9GoLz/AbN171mfiVJ6lLT5GKs4VH/9Bnzr/R+/0Vl0bUom
KtVKofRhj7UFy69NfmPKfffh3JfBuSz8oDEepuYExEZEPi1cu2AumUj6EFGMlQh4NhRI3y5wCWse
Y+JUlieS/JnjOrOFflgQjBL6TO4L5jYJf78oMYhBG55iy4Kz5hvtl/qb5luOhJtpyYUE+VrCGaAT
6AmAhCQ6yEDebO1RoJpAXu5b8vaJdSGHCTtCFxiRMmEvihTvj87i4fVVonPzJXJV3oX99ta4EMYE
nKwpCnm+bvmNRc7l3vzqsmdpQpKcO7U/rsFrcuKRjMyOe2+lmEhjmWOX1xLsePo61ulLIaxak7NU
t+/KF2oxweMcxXUgZSZecskRpZf9jF/x+PyMRide7ZG375ikRhyaUK9HGHB9yu1prdqTadvcLJW3
95j4kMtJnEaSMaeLR8waDSJJfw0O4DFO9lfvWXZov3D7EW/LNFBRAeYwiIuZqCHGFo4iNdIws2Wn
ewRCHERf/RqXGO+T++A/O8/PTfG/wtjBrbPWCUWfANAME+JbOzVRGTQJBXYFV9LNIxbYUv+jFjvD
VZmjJAP1UsPtAoNIFimOHq+gcPvGeSGDCRXjGVRSmhx8lzDewXqF5omFTFaeYKcLXrjgWY4JF8XU
SOYYQJblbW0FfVmuvByc7G3X8tp9ldue+9d0TLBAS0heibKACIhFmp+m3vfb1imXdk1d//HxcWHR
0tksNm/tZgcUi9XX1yGl3DmT2zfQC+syAWSwAhDGnrExLTefp8iDpdsu5TWvifAbYufenmSCSHJS
2zYOQjjAurNBJY0L2ozSka9RD8Lb0Yo+5fRwsHmk8bcznwv9mJAi9V0aKCP0ezluj4bbbqfD7nne
PpR7O7oVveY2Hx1sbeBGZmfyurarlKBPgSO4wnNoQfQR5RHh5bRUj0i0kGx+ru37x9u8R1ijyuB9
mgEywQXNIhuEYgXm2kzRfBXcgTJAsgdeG88cl1gJ4FmauaYB6yxazPbQwJRRGOKsEykl8CHTD+kP
7wy7me5cCmH2RtdGqWB2hYb5dGK/1x/JTqTHdfa1PZ7QJ4VSjz1uPMoLLDevJJdima2hqoUelNMs
dtvY0Wke/K8x9Rz4DantBcCgnIausCk/7y/azSrJpVzm/FGLdhL6MZuDpgF9v8GS/jw8bJxnyq8O
3tqUl8LYg6cwm+aclZo/tdSswGm5mj6idGHZPESKm572V9KPpLWptS6Q5dmcR/RCK6/JZtU9f/HH
M2+W6S4FMdlplyVa1M6CErwE2Z3top7uYsjwAVMMsqvxsYzmH/y/nQB9fPj7RTocq2ajtvOCJcRN
5y5v+vXJR6HgGpA5fM5W2aU1LqwQc7aP5sLAc7eBNq5yHT2Cqsa2eQnr99DnPcWYM2iKwxZI7pCI
Wv1xq6FUfRQ8ETj7lq3/prb3UtoZGVf4Z3HApO3z88qZ6GueoimbAt6G9z03j/rLlWWijaJUQzcq
+B68OrmZUyyGx87xlJ57Lbi1oioGzEHdqAJDnS18nIEH1w5ZD0FCTrYWSJRJ7YZ4H3jiOfutxO9S
ErOoaieYVtxC0vSE9FlIqUEst0OkQRsowulcyCbYTJwQc8vrL6UyC2vJY2YMwJb0Y4uMiZ0txAal
s+kB7z0zGpaM6u8n771l/k12M6k6Wj7RVQ7+L7bTqWsxP3oeNc0/HiXALQGfvCISiVzNskuvOgPk
D7RYdHWgrZcFtvfJAzuVeB/AuGmnBkgTZVXz0Y8ZfGSlK/udJ0Y0zD5UkaK/tsAkwVgtlNPivrlv
HmCXqjOLHIPWRxhSqJ7XAJrHC634ZtHNpkXpGakGMRavVERfZHSYeJxCNy+4l6KZlUZBNtTTCKLL
37IznH1VXupodW8D9MH1tvxmvlkWFYN1gm7xdFU8/auXVNDkzD1OaIWV2FZ/0cqh+BQZKEQD1Gu/
fSkew0OUkufn/jXCu+Ynx9a3HOpSHqNwlmGeozUgbx2XyM8jiep2RwIMApavaGdG/Xt0N6ueWBvt
IUG3TrQYMfrlKf9isg1kuYoM/FkdnCHIwq5PBUCcJjN4n+GnmFsSVRIZh97VVs38tjJ6/a/DQZ0I
Gnd4fnbDt6/kMulDdjaiANNtBq7jPcWrg3asMNLq/5rga4/qUvV/58RxVtP7qtl6wvLL4M6K8b6A
ySmqRga8n4wvCD3tFWPIvzDTeng5qqvjul59hu7ocRb91i6fJwNAYAgKXAMzO9e2HkvgamRoE/P7
5OHkyzYedMZ15s5lnEO9jhba2/1d9o3VwQSzK4GMiiOQx8O0E7DL0NstZTSi+8E+eSIwUZ+z5cfq
Kdg9rRwSvXy/L6FpAC0DjR0vEswQcD5lPvSYT1FllCMsUK1hOIJFbqgLwxysvhZ8M3STAcjKhm/+
OguL8+lBw5ySVK565a2YDKL1X1nhJu0h7u2TNZCTWJJS/qjKrRafSYwQmAIJ1EviDfDas3zfmbQb
lkLaUtn0z8IumgAeT9I/Ga9f9MYsABbvrwrf7yIXCdRYFmNT6mfBl57qL6VZylZEsmVrbQNgEB+E
ZRXQrvXv2+1WmngllEkTx0mXgNlbCb4g2mfkTm78KUiOtgbFzuhSYu6ptBX9ZxG9LAdeN+ata/WV
cOYsSqPMiFILGuctmo2fklS0wwddeRxLu6hALyQ8yjmn7H1jAODayswpVClmpQ5mKfiaTKvaDUwq
ycRq/3TrX3rsKH+q87L9HZDfhkYmFTGxiiVe3sHZqyoTnKdUwOSbDJsrANSX6Z/H/fw0WTqD4GCM
tCdPHmeRZzteOQe8AnNJYKWQwW/0A9rMbE0RLDxD4IcmdbfFrnxSndg1DJLivXDn0M5BRw/N9hyn
/N6x9+Qym+tcmrEWyZBbS8vm9bwO59aSx5oqHgoptr8V8aCWumRRuws/t91FuIiRPsfR8il1LB3N
m/kipcrDfWv8LEB/WwPTNjAEwJnYMKmJxaDrgRz41Yt1ImadkO4XHp9+VZl9tp4EsSV6ycl9fu50
RiYTKc2uCfJIVdBobfxW1tZBo6tnHuTVzyelayE/KpoFsEMxeRf4KJJlHg49gxzXpd1Fjv6QLDBs
Yz4YgaONRAQskIsTGI98X4CRkHnUcT8vafOXoLUetLyaIuH/XJ9EVjV2qZzrUFcJ8OC//7WfAaVB
YJMHmLBZRTxGrZ/Vd0YgY1+x0s5R1mmBP5y9pkGzdffZbo3t5Jx3u8xHyHZPqA7KHmeH/+y4vJZr
MFM3eVfmASwe+Ovka31MdgVYvyOAxb8H7mtympvl0GUw316sh8NTeng6cPbyTc/+a2iD8TATNGWS
UpuBX2hErEkjksYRDtkDshoE7PvCfs6PzMpiXhXU8JYuGWwjRxu2ViOqkeCv1UVwiB/yTeCMJHbQ
00TVFWDC0Wc6EMwjT5gHesu6+X0es1xPX/e/42eew3wHk1OC1dgsCkkIACewSCpSGI68AZXwyT65
X7HTVORrrTv3Zf4cpGVkMjvajASQvZuh4NtpAUTZYeOmv333lBB/uSX9u6qQD9315PVqfD14XuoY
Hx+j/fGMLJeX2c5bmQ2qoLVCe7EizfcJ5vSwwiqsgxGZDmZHXkIUASe/20fHbAfOzZW56Le9RFap
U+MqqXrWqnmPV2e6qiRi86babka1y09hKhGjMpyFoMWn1KmnNa+DSDVl3T+FEonBFLQRlvcX4efd
FTRvgObE3WXWHYMO12GlNPtG6U14OfKUdoc46gwruDWwHvBAxMmmf9ygZlk4LQ2Qw0Aom1BmopEV
lo5NpjV0BD5dvhZMzELtLE4G9rPQ+S0IE5KKrilYVUap5hS358qIkZAQO3ts37sE5VV9r319yHbq
dM8eSv4GF0zgZxXpWizbNNglRoGSZyKgvmonsKUak03l6i6Sdvpyf91uBQ4wUMi4kOFfoHFn8rwE
/AlFXEBWN/d2HDrPVbz+OXn353gBVgNSgtjgSX0t9nivQlvNL7hNv24pr7/41tF/9SFM8leYldEW
OT6k0om6i62VHjgyHcxDa/xuaNaSsufwGvysHs52vtCdcdekHMVhSiDyZb0d7PLTdd/ft+v12iuB
Zlfvc3ixTvfjH7+uSPvsZL40VwWqNxzPOb9IO0tjggdu4cBW0EBvImFS6dqDQFae4AFGE/w0dNoS
+FVrMdyXDShk3dZamCnVh93pzRpo3y1qy72/D37m3rMtcISgXIqmCcwfM9JLS43atkcQNUiwzTGj
BNL52O5dGZi+nwWG/QgP4vymwhCrYwoZ9DHfIeXiUpXHQpIUrSH4hbTvYFqxyHk5wI/nXfw86FWg
E0jLZ+pQVqsgHMa2jZ5lMCBbKs3ipZIcSuGoqwC/zV2BZo4OOIAgfMmVN3OtTBQGHsuVJq+12Jms
gJNt3vQ3zJODaRr0Pxa4tK6/SLakc3FCT8fzJByiZjlUB7V/HkCLjOpeSc2CytWLPDZEqY+dbMeT
4XQTmV7i/sMwaIcZZSMsbGUCxeAfoacnCySKoEnXt4Zid+gxPHE5KOe3K3ZbztTiCprsDRngDdcf
HBploKanLnxWXCMAF0J6VA0kjE1OppaoBTUVJz8vqpCCE1zJHtKQk1J8J6TsBwBQQdNVTQZABNtz
aDR9VqeVFj1nOd7wHkwg8NvI4/Jl/9Godv8xAXnarl+mcitVb00JoAwdyPLGr6KgaF2JK1BsuxlQ
Clyzoa0y1zZVpxA+psfqObOoFBJRf1QtcnK60RE1JzNcUaHSIthYJrXcIVnqr+VEp91p2QYEE+iS
ZRerSHcDTKh/BihE+M02oCHe2jOigGf1ZEcffWjHwed9F70ZrizFUk20NM27msmtoroNNDHQo2ch
ptG+IvFRpub/4+y7llxHjm2/CBHw5hUFQ9B1N027F0T33k147/H1Z6F1rkQWcYg7kmZrFDMRTFRV
VlaalSvXPokNC4zwBBfIwFxQ0DE8P4lGvIoMMz+sI+tL+VopjmTUlrbqvMX0zswjqaBWBhaTKWYD
lwlluBPeFxVvEHHHxh2X68FI8udGYXWp9FZFsWt3QUKYWM+OamakzEpyj2Wvt4daJo24dLvuTQq+
BWZMgxuMLD7tBg+ocqXjEAbnGp3JuTNwRvyFEy5+pNAaol7Po1PpEZ4zGGk9+UGdXoWtPqCk4AUm
H1uMo0kkjUyufeuWZgfd971h1O/0H9wl+C2oRt/epCQPiyjrkuDsO8y7b2XucxWu2EuF0HvvFnqO
pupMj5g/408SfYbsTgvRLMCu+H/cBzt9B0aPgUREZREEUv5y1vdyWXdlcI6HZ+2I6yNtkzPKDM3w
wjQBWHys8kdGBn40WNUujkq78O7ORGYgmkGFhZueOZH99X+uDH/AJGPJ+Ux4LgAwaEmFMbAKJvZW
7ltmMsOmK8Aosm31stnDXWXKQ59ZhWd2qp59e0+RtHMZuH1WFT6Fh7ok0kISYrLAt/bm9usmHbv6
urL3q1GYvq5Gu65PwgAPE0zwuNOyg8vqbW08vtczAbKCF2GaOY0hTxOzy63AohyboR795Bzy2xzz
ML5Y12xCo2A32c51LZiY4MSWK07Q/TOG042F7i0hGO4TnBhExwpow5FYVMA42g100zJkWyFKz42d
YtrNs/sBiBesq9G9NU58ZpfmSc5c1Bt59F2Q87p3Q8hL2YuG5w7Iyce7OikxdYoQIMJ3hyclS3Tb
SJ+knOJpaXoGe6Wn50i0f/9/dKfdx/jTtv1HCqUrnIuuStkr03OrOs1LvxGseqOtkaz2ylVmiBum
Wbg7ky7QyxI0VcEQBCBaeDqpALxHzQiCn53d8lL7Vl+/ttnC4LaZ0BFcolcyKFcwCwStcQvIyJ33
mtfZcCOfGJvdlAOqUv/8lEQEVzDXGICHWYi3qu9qicfXbZ2d4Us0g4lsF2ZjipXJvTKLnYRzZ3Ut
i7pmeVuEsTRWGNj2pythd3R24/vbKHxl6if5vWpI1VpxZj5e4EyeFY4n/FvME4Rvh4b82xWGTSGk
WqDkZ78l7QgHQnmPUqdlrLwlvrBtKyOJTPZZuBTxqCOfXUcnr1kxL562ZaTPgAt1HnPtvJUKOFan
S6HBJyROV4ryXjOvTeWMlalWThsg27Ie4JmgRW+AnxiSrDm6S7nSe+1DjhKP16TwcKfpeDhPhdYP
uq44+4EhSZ9ZuhObhUDk3vpCBHIIyCDImBqvTe7olfWN08plXG0szmD71vv+WAJmEBzYTloNTvoi
Hx4fz0zYo4LgTZDBLgW/AZmLW3FAwwkDy1bFGcnQttEVjrSOX9p+s5edyigP3EFCY7YWRfA3/8qF
zSxdtsnQ3V5ofABus4bsHfwVmvYiDJMu4YIe6+0BtgMlmof0P5DDnd7u3Ipoz80qF43Hq77n9NJu
hVI+vdJ3LNCbELrrT/z52/oOj/FoxBsOjDPrGo0dlkkUGyQnR8khYbt6LH7uiLUpmsC9x9wx+tLn
VesKXFcXZ2k0clfvetWOeqCKNc1Iv4KaSBVLHkv8ZWK+22WZx06DAIQDb+DtMceaULtFM2BGkyH0
Voa6YppyOseb6qV4bUBVVOiamTLEZY04NbnAajK9E8l4AM5GDzaDTDBsVPoqQuRw+cGAZxaj1ajE
0CCflDEZPVI99z9pTnpARhoMsv5WA9KMu95flclK/uYr0jKrIjdzxCaLzFn3swcQSE6kc1iYApI2
Wom4ng/UsZXKsy/obB2TuHwLE+IVVhkNROg+AwwWdV8134o+BunQi4bYHYUfFJkkCaT9JNXA4GYJ
qqklqxDlnQqA69JpAaPiDRahKEphykrrDV/ZNJyRaRb+oYR89uNDUu+f7NtVUFrJFXEus5JcntHS
HmiGAsCRshPAyjVuq8v4DbQESkCunf5kse59jKoThhan2O5AFHVVYWrvuOZZezAG2QjrVZfa2vgc
s1uRMbPcKl3iHyThKXtWPoODkJuB8OZ1mCiJwvJgek/in9o1lWyLGYnuW89sSluQ17L2oiCo+ylC
u0wMJniNNLuKniLOGpmVG1m8RMp9hpg73w9hbkZtQURfH200Svj4FX/NSHooEwHit1VhsqXFtWTo
nv3vxjcKjUcqB389d8C++tLCdt73dlJKMb2HV5Y0qCtBLlWxPPPr0Nkx70+NnRR6jFyazRog7/R1
Ga6tPv7kJDYRvZqpXdqBtVT+l6Zjo+4eJ6NpAN4liFC432jg6juKlvFBTKaWZ+Gpuyh/sn2xrx3f
4kAC4Z2SrZVi1szTQEYr2nu6spPscM/qG6Tnz7H+RsB2iZFELGaQodeQJa8RUHwryeYtDIZfiB5n
UpDqzZdSgdFQZkJUMUp5ZpWKpNVlateWj+lBsnGqkeUvyZtT+OudoXJBRd4LQulhZ7in0qpQrxF0
VLZBC6IavuU6rsXtxad4FdvNggWeKdPcrJQuRwopKyewGdCNl+jV27TSYfwQd51KqkqXm49xcOB3
ZEYYrTMJqsEfH191fubVu95pgbrqXSS7UH/stLbiSeCRHklnoIHePdwEPbBQkzMEJ9ukRPpwSbXO
zGwjOBM45fF3/B+6KYNMFs1gIOajTkBCJbRLkuk7NsWX/FKRfpMa5WjxMqLPDa4LO817jJ081ZsL
+5Y/94VRINGyr/+yIdH+KKskSXRpXdhZa4aR7upMpWsFYcBs1FiT1kRP3Ynh7G7cuqQ2EqPde7ze
fIcvLYzIOjJcZWFNM+47zhYjsgW8rDxmZVP3nuuGWEuUoDoPneH3cB4vcqYRNY1XDb9l2YKEBbMv
lX8cNUMqfCjkFFQNyRfqRFW2TaRAcqHLounGevPa976ufPobrz3KS4yuM9WmSRqGm8NnQxHo1/Zd
2xSRBySHCauzj+xO9ePXvCXXuzJ7AzBIzFdj+EdqA70W7AATCxqSxvyCRzF7da8+gMrFhX7jd2wW
VWcxcmKAROF2O3XkqNWmX7ASM2m/27VSVkke09IXVKyVXe+Yp/A0WuzXE6iDZJKs6qmVDRm/emrb
J28NqHwSB7GaHpOU1OZXrhfWJXZWmJyAp4p41lJUNRMR3BwEdYHQMSgMiTh9XORw+SoJRV3uD49v
6UziDD4b0osICNCbcndL5VRG2rP2fjU6rD4K6RRLK+kpicC/qpzlYVM0NpNbCpiEGCAmdkWNPK1Z
9x89eBEHmw2eHn/QTMZm+iAFMR0+BxUbClpQqF48tDJOX8ET3vj73urg98FrqjEDlNmOGOEjsUTV
AOLRGfc5JtLfeJ0uATjndBChJVgZwboJT5oKLYFWlvNCqqGD4OxvCsv1X8fsj1sBYOD2C3HKnCz0
0SqKMo0LFuncZZFHUdfJfn0GHrv+A0eGQYYbyULUH5D5XtjeyULRHoM6IVMBUlHg1FIxoK9UbZ+N
RX0Wuo3KvasXBpzDigLyHz3ybEGqiOqZRRWt+WghvTIXD3LXoql7zcl5kgdpXp/LP9x3JAhEGAxR
IlmtgjwqIJXeiEZ2lCW731diQFKgDLJyoy4F2jMlYCDCrraAuvRZ2mUYalzVZ0wWdk7hUYKZ+1Ds
o4pk8ZNi8AtXbNagXsuj7nEr5l7OcpDnsmsMG4z4XYEZs3mIistL3TlqQ7hIZzmitCvlpLUL1nTW
89I4YcLd/z4g1IlrwuhmTN3U5yZBQSXf5KIpFsTtd3ktmaUWkopDG0Chu/JpQdemX6Z17VoydeBD
2shchRajc1h1epPCKVYSkoymx6IS+BNVxlh/pcWfZDhWzYbXHG94S2rSfzz+jHsGmKkUCA9ZgE1h
WeHXYbp60CLO76VYwQYMcIKfwYIuGnxKit0Q6to5/7yo+xcJNZzA4shZcpKNaoZmo1cryeGXrsC0
4rsdQZlNRCZ4Yq2cbufVp/hR0AhFBpPeRp/Dri1MpBnVKTMydBimOX4x2SYSHcUnwTv3pHZGlq8e
b8av93f3BWAdRYJAxeuuUGfCT2PX+Sqpztx7ZkrPHRKCNR/rImuywQZxCiBOlQ28cNVbwwbcIrYb
oyQf/tSIttZliTpY8I6BuzvfI1JPlMAGfLDtXh5/5ZxFRE7v3x9J3dDcLXgtlLBNZaYPBQnwuiab
IkeZ1iPwGh8Lm0HtQT9QoEdzCgt1pfO+EpdgvmlV4gkkIMiSdWdEvwACTWN4j06D45tI/S2gmWZv
xpVISg8aJY3AXlVV5zpCNhGBq+/u09AIlYVgYKaAeLu2KVi4UriyCTPMHv9dmwaqkXzboC1OMJC1
N9EX4YC5dCuA6Cw2U1BKP97X2UOcEL2/Le0ghrwVHadxq+RNW53VNffUeTEpR0gJm6dYWXhAp8f4
TqevJFH+MTd2uRb7kFSnIJLvUkayvKp4e7ycmTLOtJX/WQ91Zp4Qcq0IMrUzUmpn5lu+hMUqBYZD
2MqpzmaOv6vchWTijAcIrnqR42ROk3jM5bjdwqYLPFFpJdBT174ZwjZG+YckLOjIb0BKbd+NFMok
NG6vBiDJqs7deiCi2fwUExd2bjSrwqyN+NnbCN89knIcYa2WBPhfgXROa7JOjz7Yfh8dlxDyM6oD
rQGh71QtU9GDd7turZSQuQ2Z6hx3b4GCUdvtS4u21MASEEN3bf/fbPOVOEp/usCPi5Fxq3OR/jQZ
hquo33kULFyH2bMU0RA0HaeMOSu3a4IHHo41RvOeG41E7iUR0E0RLQGC54RwqoqXheWQ4KfHhOVc
3zBDGDZnzzU9ERNza5CdL7WVzSoMYD9o50L5hVfpN4QpZZGBp9icSyN2eoMzxB8fHKQj2lJLtEma
qhOQxFGfIgcho38AyzjoDYnwBGiFKa54o9Qvj+/mDPIHEH/k+VmkGlDlpfNgWueqWpFlzZlL9cIu
ztw32xieqZHKqpHjUgiS0mg4FlnQeBjSdoPGK8USyaZFY1ivF5t46aGf0+DrD6JOW4lGrUnFtDkr
3CGQSRZvmG4dRIGhhronejrgaEhnWImq80K3Ht95W8awjVd5WDCNcw8ABhhp2oRbBgKNDmR6ri/V
ti2b8yZBoR3cYU77NK6Uw/A0oBsayfXYTPR2a+RrblcuPOMzdvlG9qStV4+PKxRqG7E4lR5F9ZHb
1X228HbP+FM8RiZNQDdML1EUyiYPo1jlydg0ZyEB0Kzf1fnGbVZx9Sy61oKKTUbg2kpqEw4HPYyo
cQDFh/9zu5ig5VSlEb3u7HVG/Q44EyBZNoAVKcgfd2jkHLYe2GhU0hkrFBYfC7/LO6H+IKJvA8ik
aZyRQqNWxz4Txzwu2lMWOu8jrlj97T6B7LvbZguvAa24v5JkVAkxlAU5IJEOVuLGzeKQb05NrPNd
ss47dueHmCTm1y/h4AA5u7CxtJL8SyAIGifYDJr3qNdHDlg+rEu1OTE88sHoG2zFasG+z4qYcOMo
vQOTQ4NyMEo8TiMtaE9xgkov76P55R8a999FoPkQ8CNJQyGc2jVZ85k0Ccr2xI2yxWjPhRDpnlcs
rOOu7DCJAYQERzP1ObKacKuDjdxw7TiJKQ3ZLreqra7Vdfeqrr0VZ6QGYypmgJk2hcMRzc6cfN84
/orXO9i7BYWkH5rpS4CWE1kRZTGwflML5ka1GuEstScUWoIVIioVdAR6wmBc0sZnV+yWz5zmO9tU
qH78c9GqhrwMhlggMYPvoDaBjUO11KL+JKOSEJjDLsN0+HDfHCLxKFUnsXFafifzz1Jqhnsw7S3I
p00OVq4CW4X0qIBHHLOLKPFa7hdhVvSnIPBJwQD3qJ5RjapEp1IWIldhOs9bmzPJEtDYARwH8KHU
eaudyHSe10CWwup4WrXwRWx3Iop1DHqaYc9R/VLaxAgRwcmKnYg+aeu/bmXKQqkP5ZtfraP8tas2
MXrdhU3E2VlquqGe10Tm1oDhHrl6LWcmFwHtWIhLb8+9ybz9fOqkpNLtmFLBVtWKw6MHltNR8fMO
kXaJI10T9Fgj8ed/ox0cQLUiwBRQUEoxA190I99v+1OkGnW1qkyh2eSbds2LZv6WcccBPEma00Z7
6aMBOvC/kY4pMwiu4YlotOOKXv9aYce6PzXlQewbUqL/eHB1XGfdBexR4HQ+X6VqiTyMw4Qml5Gs
e+XUfuE7po291RsNvdB4EmEl4G2KlI7KQMwgsOzZE5tHDMl5MYGvOaQLRmCKPm6kAMEBoDUY/1n0
iaAKeXsTGC8ScoVR2VM4WqKZ+LkR9JXuM4fHm3rXq4vbdiOHenmhRm4UoER/6p+0Y1bq1bp3KoJy
8Mndqoxeenq7Trbbj84ZNv464BZs+92F/xWv4OEFkGpKmd4us1VaTNbLIF7aev2urACw5VBM5CY4
7mg+Xutd8fB3rSJ8WFhXSQR+81bY0Mg9YhEI4/JTwa2UYlWlZiJgClOoB5VC6jFf+RihXCX5Lmya
r6CovjD9ioSDXSwZ+dnzBWpSlqFGCOOpqySMUZpx07f0JaiL+9gew13JPEfC4qrvnA5sMcCRgsyj
yw7GndriUSpElE0D7tRd4CKKw0t6ElOiMofkwE/1fR8xTDkYXvMERgWRe608kLRm3Wb8p8jGafvR
jQQADY+EBTgFbre/jaO4GaOYOw3JRmsY0P+3CnDu9Z+wfOa7JTzWXWZyEofdVdEYglkD8t1Tlg1p
1LsKC7JBcKLor5v3ientyTk5Leipt2+NAcC3fvTRSLl6eX2sanOney2b2vNEqHjN83F7437fVK/l
pgDwvx7tx1LuMHq/S1QlQNvg4E11ptsdbcIk6Gol5U47rO0duFcbsQ5G3OlWRmwQ/tt2BJZo58Tp
kTnqYLQ7Cyb++po67wf9skgjdBe8/uuD4EeB2QcnTSOkWsUN40J22ZPRglY5I6fP3ef7+y4iI2ms
zi6MeF/am9XxuN+/gHHr7fF+3BUfJvGwl5hMqqkYf3jXOdsBkNxHFXdSKrM6Jz0ss1wSATn4MC0w
8lDQeXiRL+34kSjpWnteED+dKm2zFaDy8DCCsO2OhysZWg/uZcmdBKQ1Y0C8y1Xpx8AsvWjtZ98l
aFY+97xk1hIGFkaG0J2KZJqG9vgzJstx9xVoheJh4wQR4IBbpVDQmhT5Ys+deNnKYrPoUNn+yl/5
yGq7cwCH5rG437I8LQ9wfJgytFGiokdZsrKR1CqPOO4kZ/uIwyRUe+w1vMh7zIivO3QBjNJKiI3e
tTTXqPJz+Cpi6p0c2b18EhJd9rayRHoMIApHk20JZsQl5TfwXbGT9buxSvUhMfOl4X93daNJVeBg
4rBgkBDD87e7NPQ12D1KXB34C/77uAlQGBNXHFi2jhewIT7eoxnFUFANBDZ5mgB8R6IC7FsUM5hL
exLegU4HD/XP49+fOfKb36eOYJS9IhWCGjzqf5ECkdCv67QbVbJXj8XMPNbXYmifREN5JWwHLOMT
cYgxGM3C/V3YJhpckyiDVxQMfp8zXEPbcR+PP/+uWIczv/l+6sxraWhZucXvTxyRCv50e3HdOrof
kGxB1swDcCOKCi40ocuVXIMod/cdmNIufHm8lqWtmpzUq+xPHriSMEy/z198C/X6xV6bJQHTv78S
EAxR00iTSkU6etL0caui5chotui9v0zcA8vMcAtK/EvbeiVxdP20A35NxAiiCpPeNP2J0xGFASDy
B3g6c7D6/eqyBKSacY5uzmlS+SuhaFMUyiTBMjHAQibM10o9/H18UnOPEmwMUkxIESJqouPMiJGr
qJ8GaO3YXXrkSLZu9eY5xCC5TbdQ+Zq5oDeiKK0Ig6BXxHTAOLePaKOYYqDzmyWy1SUZlGJoLTIW
vgAZbEEqovv7ZmnDpgeKelBURFgICtD9gricujt+rLA1E3OT6gFVRwAcsEFTO+hLcu4i6KmN7EoO
tVuYBsGLDJ7Rk4fStfjleI5gR8+A0e6XmB6mX3q0ImrPmCh3yzTAisDI7y6Eo7PncbUKygdEmCRl
UYjfTiod+Nhuu5gTWton6o6ImVTm1TRT6YTZrgfAx0VLQG9Beli6jDMW4OZApst6dRllQNvL0Yeg
jXewviMimJ2x4BzN3PcbEdMnXInwJHQshAz4/eX1ztu4Rmt2DrvwTM7Y/msZNMgqBEOqHIIO8RQc
Gjt+1Yyl0ZyzAuBig24IPrZCu7lK6PEuwFVwJ3TO8AB+fmyxln6eCpMxtyjPxAQ/X13C58weB4xH
fyxhzvsC/uw/K6BeYtXl+NqFAZia9jMdWnXo9Z+1Zh9X8cKBLy2GMibKkKVtj2znyZAGq2tIdlpY
yuztwJBZVB/RE3KXqImjxG8bDpz24HHN9ED/qQx+cbbbzGs8JcD/LYQ6kjodijbuIMQ3clP7x6nE
yRBe/Tp1GqxSSMXQ4NczRMo8sUC5I2FQ1ZIXfFfkh/91I4c6Cy8M2qhKwfFuYDLwy2vqSBa34rpF
QuRZO3K1Hsqwd6PQwWhhPZPvkmAq/Cm3jYVjnzW7VzIok47zYLMgxFpeX5GaB/oD/grmedeezm9f
Xl6W4Kp3+D567yY9vzJcmhzUbo/X/RSsnJ1yIOcj5iRt3vfG9nx5vLRZE3m1MsrcZ2NedkGkwbV8
iS3R2Y7gcVtaztLuUZZe9KMsVGusJnQqPdiuLy+P1zDn6t+oGmXnB7QmY5Qujme38fapczodanA+
6Ati5hVNAwEa6CF5YPFvD2WM1LSsJWmaTpqiQ/IHzTHnbIlpb04IJyFzhkcezHI0wq4F00ioZj7I
dYlqDyaHyAhMAHq54EfMGcprMfSlydFlNjSYiqDawQqxuu0tgI/n9OpaAHVj3MpTmHqEACBhLsWZ
f/8Troelazlnja+FUNfEzbp66FkIYWPMZKx04SVz5Cdu7RnVKvsv3vlrWdRFCQvwHck9ZPE2t3VX
mbPkzs8fCeqACuphQF9QVh/cR2B27jHjY9TQS6qLTjjCJ1q4KXPqBfILCRlEZHC03xa9K8NSy20Y
la4gIAJ6F4zyLd0gG0NygpworNgGo1Ff/xuJyLmowJ8jCU/n/EfWG+oMoxVOgZ7tdG+d9Xa/bvdk
BfThi2T8ZayG9E9Lp3U3B2OyoGDr+bdYSjWGzA1dJlQFzKMwJFYPjyna38BwZ1xewPF2uaD7EP+t
VirwqRJ4zZa8299sLB0FXH8ApS8s5qK2SoYPwE6PFp7A19faiHaKqT8/Hw7c/njxTd+8rP4+3m9+
er7v5E4wFbTrTp0n1M1OW7dL2DycnkNIRn9lcpbBm5uDnnm9JyaH43ZPIWp2wBHri6uei+Z+gSr/
K5269lLLB2HNQ/rrK6RvLC4iriM7nv2xRqvcEby3gZHaSyC3WV/jWix12phswdVyBbEuqMHUv+ka
Q0unKS6P93b28lxtLXWkfZCLrFdCCisbTxMTaa8jjOT8BSd2NodwvRrqvVSqumHiFnKqNXgRM33X
HZqdFBvAV738XbCh4tzjfC2MetWiOqoZKYYwcTclyrpYF1bus3b4BsvYZ2eGb64Bd33q+u6x4naT
yM8ZN/Ew5yTIMcip1pnn9Ac0oJ5xvKzPX2eUGhYeXmlyFe90GjVYlIJR4JFkyjTWbidLkdr9y8V7
f48dBUkqRVftiRO0X01HcXIc8XngAENnSZSY+p8/EQjLMQq4XOVmDchlZYSmCvVfr/5epoSWZ6Xk
ktuXy99FmzdvfJD8B6xBAqqDBuIIvBdnQ4IkUGXyL/m2x0CcU2b7lv9WOlZlV7rnuH9SWyDr4Akc
i0ZmoG3beaysd1jsXwt49RGUFoV9kkVjjI8QnuKtgIbW+JjsorO2KyDNs/xN8bxErzjZlrtzAlAB
lUd0vCFEuvWQik4phbwYkdLN25xM5FAEjlS+cA1n3T2BE1j4YBhJBUrAWzF5p2Zo5CswPeodDbDO
6HQiIBoGAFbmgubNOuLXoijDwneMICdKJp4AUxsd6S11fMIVtvZ5UUIAMXkdVDsX1fIMeYH+aM5/
uhZM2ZpWBSmrMObiqdwGJm4fkdE0sGTQ7sFwHLgGOIEHQE1jgYeiYrSyCgPgj5TxlFeFLg1vYX0c
QrsQJfutjwFP5kpdTJdKVjNLQ8sQquAA4eHvNHw37cUhbOuWPW00yaxs9w+og7KnJZbumZfoRgpl
12KxzlsecdsplC7eF9OQFpNeRivu/w5/a1BWKP5ilen+6cVtn/pRwFwsSbxC3bgoaWNFQDh6yjFy
xI0FSxtfKx/1drTceSnJ2/IIwHUlElc6+7y1cN/vF3wrnVpwXhdNX7Rcd2JbY0QHRFELlpsFei46
eS0SWVmVEb8BLdOC3PsHBHJVCXRmAhgZWZFyOLp4aNRBzQBNGqy4XTNKpY/ZCORmborR3h8upWaF
HijE+o0kYW6HphwA57XrjLjt37pZeM9mXAF8DogAp65iYFl/35IrD1f0PF6JtLI/KX8q8WUsX4px
lTGf7UVuQb1wxBvarJYoImfMxK1Qag8CEX4vJwKexbC1qXKVWTZ6228LBQMqw9UwvDM1qIIcNeu+
M2MInzoO1IRMoI/p1yDu6vS8cCbTg3hriG+/h7KQbNF2AbS/P42FMaQbJcLDmJlyiobPF497HnQ+
zIxFrNSvb3kvFkQ1oFBAioluvxzjLiu4tutP7Jr3iCIelKq3PV6yq/wzVD8ExSrkZB/G4OU/auhJ
7LNdXjnR6AjtTohJUjz3XKfX/kkYbFl8UoNiwbWa1v3oA6lzan20tVUsUIBhJ7znGuPbQeNvmJQf
F27jXTMw0LFQw/9sBXUCSjT4DCg9+5NXvkbuUQHnM7Kg6MWPcouRTwoaCAdDAPgJW5Csy4Lw7o6p
DiH3UsZHjrdY72NBJ+askwIoH5omUAxH09rtqykFY64KHteftDhQezNN8oh4YiR+aYM6WqlU/NTA
hz+VUuGaLNdvmBBISZSxv7pYTRaSkNM+0+egiFPPHNQEID/KUoYa06dhNfanOEpx2lIqOirm6yzY
gvuHRhKvpVAWEY1hcSDEWLH0HnZ26246TmcFgFu/mO59YXfnNOtKFl0GkMNSSJgKsiJmyyQfavIz
up/yJ59uA4F4aLj2o1W4z/ojP+yBtZIWljoTM2CtSBjBLcIEE3Ro3p6uH6iFMKZSfzJARcWNRtKa
ulbqkhPuBl1UrdfH650JM2/lUTcplVMlwBXoT6Id10dQJLUwcxb86dQGjN/uVsM3/qwCDKkZMB0n
to2lMtsMFOX2EyiFbrEfciXx/UllP2L1qWYLHel/MwtXGMjQhRsFgyE7Lnhqotoosw+5/howpmhM
HeRHQGGLUU0/WWHKiSX2mzpHM/54GFM7qqS9yrirSu1IzjxXdeHUQPh2YkeGhQLujH7i0UQaBgBF
VEd++/evnqqySQpxYIoOCCLGlOJE76XUcp/FwrWbINorqbigpTNKeiNw+qArgSqqNGEoN90pHLh9
z1VOkWB8U7Pku0736up2I5ssgahEE9HRhO4ptFDdiik5qfWquuy3Q7EJ3FJPW/C5Fh9loQvuXxVp
5mapakn5IJNEhYU/iSIZmLpklvKWx6IE2jDt+m1tFLtc/1ovFZYog3UngNo5cBS1DBP0/bYTdhPX
TOmuHl+omT27WQFlq4RMjVmxwQrkqDcxVJg0ue56ZiQB281j8AWoX/MFm0FpA72m3+DgShv6rhij
hoFIrhAQrKE3haSJvOQeTodNKcP1wn6DuSspgxe7Wi7CGSrByiy8g3ryeyuth/epmcwl2dvjbaRD
7/9dlCyIAgBfACdQ+1iXYp2IXYODIv4zjP5UddJFoKQqC/xIRmB6m8ouzWy7H5H33DIbtKkbmfX3
8WfQgRX1GWh4ur0CIXAOat5AX6LQaQcP7QUyKcrKbNEUHYUG64HED+ldVl6wy5Me3u/2/1u+dgd6
jtky8losH2RAp850MdU4PyyVvOmC7t3qJlfj6kzRXhuOiVb1W7XaxpXBNehvCowoaj+L5l0IMpPt
JT3TvsVI0odW1VU0zkS5+XiP59X3P0ulrIyLztBCgoe1PT0vZvoW1Aix8e0K3SwtEfDgxz1e1JlO
3YkRb8j+rsZSQ4ZUCOlGxXCTQ+GbAtzs1KowBAy8ZRgCGBsgemkLK2tdR4xyMo42HKxa28M9WLhd
83YPoAC4m0iG0JBgNBS1Q63hCjesXfVG5q0rEJ+gMYVb2OwlQZSBLWU0CuXdgFtsdYzurBtQOjw+
zv9Dqf6zFsrEMj3fdpGPK1MbYPLDreUsgJvBUt7GmM5hgDSBLEikIuZ/qTGyHyjrwGuSNEqiynmN
6IZsvw3Q69rHuV7WpR63P00iEQW9CZg0VFsNZiM/livP3dErsZSJAn5zkBIfe9mzRw1UYvGbJ4KR
y1t4UegEILU8hOa3Ouyj0ZMtRcgRtC81tuNnprWHc1T9arD/0XqflZG3gj7WPP4ekCXW3Gkdd7YI
gSD4pxSQ8tCsBXwueWEsY3vVgN0KAWN2+UUQJJASVoQPWovpz4y7pEWzz82VUCpVHDdd7XcxhKZ8
8qIyGZEwKirM1uicliSwfBGVfxWV2GFxX/0U7uASHwUd+f1r26fCE4uqFrDxlOlAPq3o+JGD6ZcS
5HjrUyNEJjJOn1xhiRhs2CiDU4CIyRMMP6pJWuboJju2Pjih/MyJvE05firaronddeItPA906vTu
4yajemW5uzL0GMy4gF37H9K+bLdtpOv2iQhwHm6LpCjJkuXZjm+IJE6KQ00ki+PT/0vpi8+mDQsH
B2k0Gm3ExZp27Wmt5XsbL+eJjm7yPnOmJG+PI5bkzpp3Kh8uHPkvnyXwlSNjC/IcoJw+Diu45Pky
nofNKZDSmXZixikgMNHPZfLSMDQupE+/nui7EVfnAFL0NroCMKJ3b2wf8htrP+3tmyaJduUFl+Nr
w/VuqPVryEtWNECHHzqeWpuHPPETL7tOfTBssmsIXH1vPb52Ld4Nt3r3RFOKChH+dDCsZF5ixHr+
wfhr8ETdivgi+eOXxurdaKvTXIRRXQIOPB2U8HbL0m9pE4OMB2T8fpUVIOpwLfzoyTEluGeB1AWI
rN4NC56j1km+n/mXD/6Z+f0sBIteuNWW+ktgSEVtfEqf2cPRsx+Uc+HYfD6nZ0wweMVRN0UWK1yZ
ZtmB65JKaz68MLAdwCJeyrh/tonn7DB+uw8iktD5F9O+u3/L3DnlrDBAQMWD0cbgBqJgEyjdtAEG
Xbg/bDW8fb9sX84J6Ufw5ZsgPFwjRPLZHPRCnfngvIwoJFSQwjZu+hNoIL8fZ82WCduCKb0baLU/
tqldc54xEG63HetfoIp2tvOTk1ik3AfpBEB1t/nTpoFPIJ3QJtHN+Ov+Uuz59WxR9nJNLK/3Lz38
boFRFPMngHLmg+3HFFyCILdPLtHxfL4TmCgqeyAvABeWv05zRnnTCZ+BYIKHyGH3AGynVpV006UV
/XIu78ZZ3b3aGZeldb35UKHiTCBfA77O9rk1b9FzesEX+oe2+PhYf5zT6mEwLFYqbQbzYdpAWzfV
G524IDId92E8X5Ml9tLo/CduUwEOkDpTsG97QSAMVxE4whc98M+X/eP3nPfg3T42dSRri4f4HoRK
rNrkfkeCS7P+epAwBAEAevaRilkNMg3MoSMG8d2NBgnlDIWeSV8wW18Y7PNU/jfKyneOFtko38Ao
bvUsgrsxE0g5wQdizusIYhUQuTnTJdLFz/46eI6QBkQrKq4C7sHHmblFOA82xZhBvami32OVBfpa
RTEYrC5c+y8OKXQRcNkQD9lAF69M5mxx10H1cDrkNWkfgIhnV/mpvQi3+2KrgDZDXQ33GoT7a9oO
bYVzVHf1clCViTXrTyo6LGWTfm/DvnAbkLQ699fjjcEg6wegV1pP41Ith0Ce5F17UJgVV1unh8rz
Cfxy2hiwb5dehTVTJ0wnhgXAHEydEAz8RAMUwGEMaoHZhUeDnMROb8xUpguCICP902+cIp4PVnop
qfV56z6Oev75uzvmcwm6Lw+jduCOtMFjXBF3ggDjA62qWJfbC2v72TX/ONzqpIDrA32VGsMtNUhA
j27LyNg+DOM+v6tBHh0YqeukhouEcQGy2OHX/9/w6xNEa98YhebLQf8OH0FuVsmtEWy2Om4zutGQ
8T6Tsl64HJ+v4Ycph6trqJulUFKI5SBKFbvmS+M/zy9gV4zH8e/30/t6JKAOAQFFWjxcmTK36xle
CwPHpL+vjEczfy3av07+R17iv19XGv47q2cwgo8GFwsDfjw1YTT0pZqL5VD1AbSty7RuSoIH10Ai
EdokDXigcpYMxmG2jFv1OujuQvHIOs/l41uFVcV3/GvDRaJ5NdeFLbaaNVsOxU6mukhksVUWXqb8
vriL9nl839+L2+LPJcDxZ9/tPCx6JoHBNtGHtBrW5qY2I4rzOwPQ6pMejaBga3CJhpRBE+ztu+93
9It34+N4q3fD5r3mbQhbNJtHY7nvfsoY+VMz8cuQqGWHfMkFJ+DrhcWCgnfHdaDeszIIKnC4DJRc
DsNm2PjpsT1BSfT8Z+cCyfRWxSahF17HL23QuyFXRiHsnamjo1oOZmxduUmw99DcdSkTsa5W/Xdm
/zfKGsvaBrQeigWj9Kk42THoqIt42Z7ufg3kB00sFKwQkGYSAsBO/Pb9Nn55WN8NvTIBwWwyXZsw
AXoB/abbQMOiBVPZqZh33w/0Rb4H5+XdSPbHiwlON215EiO5ZubaaEniS+JBr8B8kAwd6w+qAEnt
kNkmjZWydogU4rnb6f6CoT3f/0+3891nrOLTthNhN0U4RFH+o4x+1Zd4tr+0dO9+/9r+LA4oHIvm
vJdc3YX5E3NOdpPU7qXY94tMToDEIK4C3HxUqv3VgorWyzvW4tRMmyJ2nxZ0QKqt3rIk2JwEcfYW
mrL8jdiDUKR7vjj6V8/l+9FX6zjSvhuMCqP7ew8Cr03M42JTHtstmKnQxIsPAM9om7jH6mjs3Cuk
2MmF+uSa8e7ftUGf1tmPRNDqr6UcucgtSTsstYbug3GaNiEaB72kS9WZhMhK/DHW4LcFjIhtRiLQ
0XPJH/vKPEA/DP2EFvTL8OB8PNMof83dUAzLQT7pPq7v2gdxY/8MhkRcj8/2lY6deEBEIq7Gk46/
v0//FCHXB/n92KuDFngsFK7ZL4cmbcic2Vm7a2+mXf53OHS3SLu4iSJORuOfP1T8BNh00sdvZzHz
x+z68TGEMG0U3zHyk8Y/soeO7ErSEYN0cfrzACWJ9HDdXtsbL9bZ/eN45d9d8im/sjvvv/7sUL9z
7vqFBbbkWDkIPxz0FT8wl3y/QOtWq/+Ox5mOG6pQIGv7J4n6bgjVCTazboHtpuzoyQKAKCjJbw3T
ZKmyF+PIxx6gDNENsfRVygLZ7Dh4dFEeos7m+4/5yuqAOQkRCHR6QX23epy1OVhzU9rLoWx+B8VJ
sAvW9bPVwSQjC/AMUBdBlmr1+xkkY3K38MIDWulu6kN/EPuLTJdfjAFpirPibggWWbiBH7estDuX
BWMFKqbH5skEobUE5pptJtDE2rs58QkY4Fg6Pn+/cl+YOXQ9oWEO/XJoDQKVycdhvcIcRGe3+WGj
inR5hpzIbvjlPsClYl2cKTLv3GdoH5p5skDq8+ZS89wXjzPGh2gCuiDOTFvuatoGp87Yc52DSxTq
0Xv7ybiuX8XbROxd9BodQd390NzoDG0dWy92bszrS/rLn40MCGQiGxxnJiATEI77uABhYeW5sv38
QHmdgAarmW884wYJMiQ0R/uCSfuXpvxoVj6OtnKyLK2sCHjFHBVqSYxT+dMg0yY62dmYepvyriNs
U2d+MoEMoSQPd34CpvXrZ588X1sxvxl3U2om9mbIAGohSwrFgeT78/D5Jp2b7JHDtaMA/C7rXH1U
LBB2r2l+KMCi4+pdP999P8AXjsrHEVYHrjQVy/VkRAc3MzbeS5dBwxEMPsNz9AidqnuRWTfFpVza
F970x0FXj3nOOZphJ0yru9NXS4aTDgpt6OXFl9oqvrjFSIdAOBbKcSC+Wj+a4agKPoWIfyB3Rvrm
mqfQ8nYBhNHZ9+v41cU9My/h0oCHKICg2sdzm0s96qCwjAOfIYZe3Aw754rdo6HQBHrM3OXb4no+
eI/uFT3l18ahueAerCeKiqKDtvEzjgzEQ/aaxtXi/jA1ykG/G1J0tHwTCrIiciat08WyuTDZrwaD
E4AsHeaKVPbqzOTmbPtyqehRdztxg9dly+lCQtEkxXKhdXxtDs7zej/U6qTouW1txWp6dPJ8V05h
T4zG2DQdEnWUgtYJWQKTXgpR1sHletCVozPNVLWCY37twymskvLo72pYWxzRX9+fmk9O3X8juWdz
jxolSNM+nhqkIh2hCgPngYGt2I7VhiVV0l4hpcvgtPhkSlsiN/wU3XTbC2OvK+7rsc+7/M5j8Lve
BdUexo4c9GHTB3/JxnFLj+VuUn/pYhFVvn0/5JfrCvcdulmo54BM8uOIs7TzoDOwrpbObC9pJpOY
L5WEhFt+N++C8sKd+Hp1YTRR8YYNxbPycTxZjzZbahyepWT3bJJJMwhidZB4cHbOY8Hv7RKM4mQK
rxp5qtgtC1TcDdkASY8C1Avqjw3s5/dL8Cm7+G/V//dN695UdMC2oGfAGkTg64U4U77vAQSaR1iJ
+iAP1TUDu606lia5JCa+bozHA2I6aIJGue6sqYec6sflKPQo+qJW9OgRqz1Wv9Vz/kNB4i+I6WHa
L86mg7bhwXmcoWl+SShvzXb5afDV3lsjtDRDhcEbMAzxFF2eJ/4TDOJxfSwPHhTpyc/5CuT799fG
zWCQ8ZIcxvkmvX/pMXkX0LqzUixYVIFF+Dh56cI89qNLj1RkvD91xe2U39jWfGF/Lw2zutCOGGer
AZ/2sfs77KGM+v3pWbsD/ybhuwEk2v7JJ6wMk+lZpYCDBMMbDj/yst3Rvr6Q0FsTCZ43CjWKwEX6
G7l9Z43vK1zbQpw9FMdqF2ZqE+7Rv7zvjt72aKT+W3cEioXto2Q5qtuK5KccWZot6AxbFKnYMUJN
//spf3VhPnzP6gVgImygt9Ojut0+DeEr6oBE9omef7c/wuZx7hIcnnZMjfatO9RAejSk5I8ecjvf
f8cXD9GHz1gtfQhBZqO0sSwsB2FxvoDo99Y1krrfO3VWeRdG+1S/xS54KLCcaeusM0fy6hy1vAga
KqfyWAAGGtex9axBxzeTBaBdlyyQGITUiXuaUiQc/s5XZlI0RF4BSnXplTi/5at7gw9Betf9J1v+
z+9590qMAZudwh/LY4R2eY8I53qkLQRyJlJs6xOSn0fvUgjwlaHy4EJ5CMAQ4iHn8/GuWlPk+FM0
l0feHQBTmUAZt2mDfeVuyttJbJ1o4zaJnz+w8o0CzV2EB8RDkLH+fsc/JdfPe/D+M8638d3UDcbr
kfpLeXToz9HqYoV+0bw78Zuco3p/1asHWyVKpL7bA8vz/P3oX7yVPvL66KEG1TFqbCt7ObUFhakO
qmPtP4cFeJa92LNyUr9KgB1LK0+FukTh8O8B+LDX6EuAaQEt25nHEyyqHydseTZE21gz/QMfd0iP
+DG0PWM7HW78eHnB/379dfNjTmocyIU8t6ROCgJlq1Shj2GBt/LHiAfyvIBzFA3F2x6SnCMCozgB
DJhc0UQhUVYhNXYpnjjb7k/fjWwAxLhRcvHWRAqLikCZhxbY46AeSgMiQC06zS5chE+m97w28PA9
NNHbNpTWPq4NA/k2zeUwHftAkRHcmHV1KUtkrTFbAWL+c24POFATWicobnwcpNfGyKKimI9z/Hq8
GpJt/NImy+8+pVtkPe3410SeS/LKsYIvbgraG5Fk/g59vfHp4RQRi5Dd68PuNwAuyfNA2vT+9tYh
yf4wxD/+crIfN5BaJDdIDSGAZfH23FRzbWX4zzb5O8Q///bpmbeHxWP81z+5xN6c1WXfho2Hvxu3
m/sQ2NeQQL6SXCPJ5p2Qos8OTvY8Jj8EeTwwkvbx/+M1WK3IyoULWxOdqDPFimRL9+AZifl7Ejia
kKsMdpG4kA/4h3Van6R3G7CuSxqDHHs3wHBXx1dIB4OJ4kmS3fHtdZfdHZPjadem+OeQ7vc/s8Of
NnvZJt/P1z1v8XdfsIqteDlB3t3CF/ivQMoc/Hj3etr82Wxu0gTQebAmpwPJfJKRdJteH+Kn7SEl
5IbsSfYzCeNLR/J847/7mtXj68+uS4MFX1OTJn0J4u7CdD+76B/3N1yZ+qHwyyoaMYBud0DnMjxy
f/s/xm+/TyUnAod+t6TdFTSNy1tDgTJEvLj0kqG/NMuVoe/CsLR4g4+Q6sZEcy56ne0a9NgEPro/
g9rVyK+kh5yxcUXR+4PScQ1xX3XJubv0GSsXFWwhORUuPmNzJugix5eTBLvVVU2OEW74A8Hli3EG
XjYbUCppcsjSm312uH924vjq8RY38O3S9n9+iS20k7jncgMSy8BwrfY/H4ZoVuXAjtxGf8wOym6d
FEnzWopn0OnKrkq4eaCgEZmPYx6bQBQjyayRNusgeM8u7NM/+snVaYysM9UxgIqAaK0BFYERVKNn
LOz4YpAhSfSOQnrZuGanKREh8bYVXiYQKmTtNtxhgXQWUpLDWCYtSqVQta2O+lFcavv/Yo1sRBXw
02x0K4K5crVGyEeIzhJFdywFZCgK2dAjHiPINKvczCI716nt0SazQHyc6nbRv10BUUgRSX5dB4wl
bBbFRoR2mYpo5tnYSeMInRSaLqV5CS3y+aXEt4JtKDynV5GtWp30yXaXQNpVd1TyR+90ycDvq+mS
asxnE3YeBDsFzl+kiNYsogBaF80QYRD/nLV9iEAlK2PUyX15wXpAf+JsHz4eCdQXcCZ8yE6eqw2r
92GStmyc1pge4NUULsRzXW8hfV7at25PrZ/UHarfSzExM/ZNaIzkhqH/zHPoswzQpBwM9DMXh3YE
o1lSttx6bUVjXc+zUf6VrPYhFyfHCKGxM/UbpuCOj5HMTwtSfU+tGBUEr0avtsnQDuiiHFpjoFsH
RZVsNGw6ZVa/iIeidyovrvxickiTMzTaeGbdZzP4b1HIn6Rh7Zg3sGfAxEORMKeFCHY1uvqtmarw
qZVN4UBL3HAgp6qHskrsgC1PZtN1XR0HDZezOniqmxpKwHNqVn8LJ8gpMH5hHgUDWky7cdlI1xNy
V/YRnzclyFvsihR9X/0C65gHZw6S8jqpvGGBJ1HO0H7xqV5mSK3UTtkiD1K7HbH8wgeJfFdW3rUr
Q8l3XSQAiLNUqZC5RVYStQF09VmI3nu/iQOsJOhrmjrkmb34fbnFR6DxxqBSv2mKc4P+ZFdC5zjv
LDTYm2iGCwP8SjJUvn6WYT7hOnu69K/c0ViOgndWsSssMd01rG456aWnDgXz9ZAMyupuJ27S5wVq
gr9al9vQzhlb72hXdaTRv7SE901gR01WmaY0CJtdPSbWPIBtStYDsNeqq7psUmFNIeU4tn8my4us
xAtkyxJANRs8TQ4U6DZz6dQ5oj7TA5EDt/80XpQbGTgUDFSehVGnpQwnILiD80ZPTh94JGRcF3EH
VjyaQduOP0AZAUikXnsa8ja16WeBaK0oARClW0iH6ksPhFZQiU0DiPiRdRHM2NjW6iREwe7xtySD
2FrplBveqlyTZWbtrcxLq7paCrfFxFShs3JUOSiPDdOeobcR6atxMmcwTgFp86f2ZWnsHJlzJFVb
bXcbCeBJRWZpem+VbANJ9ChZlNqGwxzSTqZz2zpjDqW7wcunbd/2QU/apjPBiefWxW/Jw/535AzA
I0HfUDek9yagaaQIwbXQWUNFJn/BplGqezOmvt2WSLstA0+ZKnp0zbtDhES1W7ePdQ1Jb9Kg8jcn
Bu9KMKNFPgVx81DmQAaNfXM7To794nWNm1WFWfz1gJSEgGo7e5mqCsuKPdmJZ29uO1yDEtuyUa6W
ReIErmETZ7H6eT+WbW8cA8Bjw2NnALqWWqKUSGJ4i2vHKMYMP6exjR6m3PRvRyzlbW/qKGPYKcip
VsP0NtC5q4hdIkseW+aCclwptfO0uGX1yI0CmUXPL3JiTxHSWf1AsQYyx1kjwdT7zyYfA+yqFTR/
AI8QCJNaZ9mDpxO3X+MBrImjAVtCA7/uWAypY6kJMlgRI0HHJGBD01g/WUBT1zHS1e2vSUzTzjL4
XBLKveJKBEXUpCocaBSf4WrbsRIVBgQih8ZRmSMiC7wC5EezkdvXth4VI1yI0EiXnBep2bTn9116
BuSELaQe6po3j0p5vD8Moc2wUHVpwKBFNn9jemzKuO97fGO5+CyMtcetMjZUCeYJV5rRjF7NMH9A
X0eDckgO6AABxzkitcDl3ttZUKlLxFhEmK/vc7Qi5q31GAC8OCdIQPi/2kDD61s6kCjFhVnWD6Lk
0081NnURh+XseFt3rsLmyKISFcmgUh3hY1s45zMGoxDZut0bOTAopBY+zBWkgSGjtQSL6WwroDR/
9ZOKAsC+ctNLHauh5QHtr93erOcclRtEgyMZTae2YtedsQfDGI1+alnV7CVoJB0RJbuLVrGZc+fF
t7R049bp5QDU/2xGqZio3ZKy7MLbvhLwMKua9jvhF9VTwZvAyIJe8OdIOEa7C6MOxL/m1KuMew3Y
vap8MeoNkzwKj0URldDKMj1qJ0bH7R44+Wq8mnpanbNDAHKRlvns2C2N9CEGYej7CFJJ10gI1+x+
tI2uOhhmLy30CbpOBtwUBcgONv8F5ehxJo616F9dH0Q6RYKg/AlJ9fF+hrDzWb4j9G77PtBNHIqg
fVg0Q03EUZPnxcAUO0AvBdwcMqgyRkvKoh755JJOPd+5bt5BsjOkSmRGyfyBVLSRD22NsvvW8nvD
zzpvzk+ThXcm9usBkzZcHvyaOtHUJ6joDDrmDAiDe9NrUatwnbxRx6lT4VH5qkIffhPgepstWuYg
TZVbdWKPHp2vDD0WRVKY1uCTbnaESAXVEUrpOb4+tnA+VeyjfwnLWFUsv+khWvMAPwPUFKDl8JYr
XjQzxmvdcAbyW1MVWzZyyHEB6eEfaIMO7mQ5Fj8QsY0VnmfLKYkXlVN76Ma86bc1N6bbGi2a1aYp
TXhAzIskajrLbKSm2et6o86DJW0R2rjedQhpbqrVGDt2ZUZPAIqAnSKk9kATT7T9QELQeL5SqNJM
JMdCB8Q0RvenMyjDiQWw/8diUNzeFAJZXJJbZj7tvKaF9jqKgyUopLp+pvdIwkd1wvuuGOOhcEx0
y0zSZ3s61zS4HUooChLFzUDHgzIHmIhzb3YCc+6hxckMIKdTCBzuOI869QSmEFPFdTcZaJBmVFcZ
uJ5ckYKbj/6dvHpSKa+84IR2onPexAnGOmGjAfm6zh8bXNASvWJJjlRomxijtCHPqAIQ98TUwShZ
Txt0O9gGHJqpbQu9x16YJ8Ov5vyqs3pebL0eP82mPBr8bLCkfgjKUFTxkKvOPDPc1M0VLUvjysip
ehOVx+5mb5inRBcMTQVLAQxQ2i3ScZBTlG63ixbX5QdpzGduBCqCCCcSyjFEOvZgbehkDbegsxro
vXTqpj2Fqivog6e1/ci1hBxEh8pZd+Vrex4WiDtBbBYYu8Ysn4SeTORy3RxFJngfMDd6auYxcQ34
qPGsF422Dq36Zzla5t9lYErEM3Av41ZRv8ZL1hbK3uS6YfD04IGij4c7Q4EYWfrDpq+tcq89U0Sp
DJpQAXisR29LbbuhYNKI7CIJVSMQqdW9xe7zKbdoYs559QigiRwTaubMPQRDsFTJ0vWKZkvRSvR/
uviVO4QzCIGtqR7ET4NGAb3PcYc4MQw0hSVjH44mvKwaPhSchTAY53tZy8G+FvgqmQzB5DxrnI5X
O/cttckX/GssNOW3skSASSI08744ljEVsQM4zV1n0OW3p82wSK085LccdcO9HEJEKkPJ6nuae1Wz
A2WHeedMIUrA5/cWriWzwzekE4pXlLnm+Y7ndQhmQU6bgYx96xUbsxCLiovegu6IpySt4lIM4MGU
RmceI2pOv102hCEZyw6yY7UuoTlo+LArOPjR7BDo/rn4qU35W5FbgJVz2bd/OZP5YxMMoJpqYBpZ
7JReqIkTAq2HWlNLyzTnAYSRh4WjyDuLgW9gyEzIPFYBva7Qa2SBfqCxb/CG+IzU4Sx+yHmeB7Tz
DQgp5nLEPZrqBYTwnGKVSQhx5wjRBxvmP5YOqlurzhdA/TT/HcGq5WnTDTCMZdXgjYeXET3bwvPx
/hu+6AEscOZjVHYFIhfTWXgKklAnU7qIbvsp4E9qsvKsFjbqOUbkZfVihs/UqPlhMMRwa7ZmnsfM
zS03dYbWeo0KE3mbom8qbIcO3cSsPLfehk4RYENl7xdZQM1GpwVY0cTe7k01pKU3gq5vMhfwj6DK
77pJ5+p2vMYSwQcvwxZJdRa1BmpNjTL21ENYnHpT3TzlNmiZkfSHq08WBoVxYhQT0HSdtkGlpKc6
CtK6lQWCu4YPAL95uVsmXi9NmSCUWQTc9wVlIqTTgeFiQaGKGPxKUfNnHgOsudPRAhKHFcTDs6GK
Og2zhefniOBLtllbeXzn0bast44xuHZim9BouA3QmclxMfFmscylxlAlQHsPmy5gINMSZl+d5OAi
kWLSs6dhOwzumTk5AdDtLcJoIiGXWBK8nf5LL4T37OgKQYdyR7shRlg1iLH0MF4bfRtxMvp17aEC
gEY7dPsPUxvPkoaMSKqW1IOltmK7Rbmd+IUn4OqNDVxhiOH1V9QD3poj0kByyx3lwe5LHsGzssJ9
U/YT+iR9tNmSJTTUQmozgvZwWAYv1C4dSTox92i7nWYOH9sV0WlypKsIa6iPslTv1T5xOw5ZrZCV
9gSfqJ9/5zRgJnGGiFVJoX0oU1dSiVtZ18abGfYBMmzRwOdk0C0Tce+HIsKhZOhfjaBEeg/8oHvb
sVGHqdu1QUcag06UtNwOjkYReWU8uyiTEEC2UR1pdAlPdEQT+98WhRuwQLiDCwU4w1pic/DYCQgz
BO3cqfmfwR7ra6suqEhD1eJKVr4Iy5jBa4J6dFk7QQL2Og8Iikrgmzx3mG9Ms6jajWnD0MCiNMED
Tl5xP4xFiEydWVAjsSIm0Rgo7PY0TZK2KVuAR04miQXA75DjDacuNJZpU5eIoIaw2juLXbPY9JUY
Y3/sxXXvo7RArcob8UvhwCKUnQaPFMNoFgQeuH7WDqvuAuhdIctUwh02JfSoM45Sok0KZTbglMNt
KEnuWlgsbqv6T8Vby9y4HoUZLIYwmtPIX4rfc98td7ocXRCg5Uhw4K9U1RVWtqXwBqErxj0Erlj1
wLifbeb+tKQjzdRsKx8oS6t2/MRGxwEl1kCXJ1jriSc1rWq9zYNi9pMQgd2PkOWumY6Vz0+8XCY/
jQxW/JgRrCIp1HvaI42CO0RYAeoowHIF+AjYDKtrt0YZ3Y1e78jMLUEhlgAIY/bpCIGk1LVhgrcc
dVT01beSQYTUDekPy3UHsUcwIa0ExgdZyzI0EK2irRI64TJnjUyD2aLgXXX8eqvGag7ScWTF74YN
/EYiGw1x4aZ2mm3Du0bdq4gyNFbPdVnH0aAieMwN5/RBWqItN2GxaMgESxBO7rTF25epliFexs6L
nijnagH1nikC4i4ggoa9UwhZKHeVtQUfbFNnMvfADWkV8HfDcrJYLEEZs+DxcCwv7gzLOvm0guWe
hNmdWtuScK5rw8a9B6WsJLk07OIgW6vtr7y2R6wIgCCqI2iPjeDrI32/9Uedz/FYt9PZUtrAyKrC
FXBiNXcU8XEEkWifqhzLZbtqSLpicsO4LREHJMgMP+HXgTiwXpBvKqjXPy+hlFOsm1YiGDNQqDxx
w+yQhdFIRpFoArZj73jWVMKjggJ2YjlRAEQXToIdW61LLdLVQCWQIKg6SSgi5wYWqrPFlV9BXSWR
5siunYhHiiA4grVbTOE68ehQt4qdgKLbve6oDNJcLjUYVrho0J2Zzz14e2kJ5RqrArekGCV8SXGG
tJDZyQ1IJjEfFQTk11G2DxGe/DEXafxYGk9bGx/etcajWbsOyXHWAf/2ex2dVEGjHKn+Ojiplo4R
koSTJeBd1piGdArwkciW2uGWOR5/jaxmebINewbeYzCmvzZfJsQyTo+IxHWnMA7zOb+LoK7swYmo
8f4FDsUz3qOf4BkE6eDptbwaKbAIaasGN1mAxS2EiSYR6G9g9RagLDeIpxVaw5jb+cce9F4gKJtZ
wIhhl7CxfY0dTVllVKjQz0HfxSMUc8O4ysH+EReTr384nZhAvlbR1iUIr5HsKcZ++RmOvfMmZsdH
9kZ49v3QzN1Iig6+UQz6M1xmCZ5Wh8y+rPGGRg7/PdR+JGL/7OEjNdhyGPCOOudmDNmLWGsLWAAW
MdixsUTwlPPZMBB3DQHwPXYtT/kIusM0NCdFE1ZxxzlZUz7puIY5+MNUHZn/R9F5LEmKA2H4iYjA
m2tBmfZ2uqf7QozZwUqAMJJ4+v3qtLExrroQyszf5WEL3eFhUDIAHmyG+dP3oj44S7YRP6TpNDQF
6fIYspt6duVD1nVxfYmTbfZOvtWBf2qdDTa47oTkJfPKYDvB9GiSSKJgIRXEV25VOCy+bS8bd/tz
FrW9U/gNOz8OgZMkTT6x5Kl5iqzTNnc6aGV1mD2P/BSlh9E/dDZtwtxO6/InqBdvLKLRFekx85GD
5qMnmvRINrL/O8XmyrPZu2nLG7od/7gH1azyTfn6M2UX76Oww0YV8Mdhzf1qUt/O6mR0r/MarcUm
exZXyrolB1h7Y/xTR1cY0qCDvBkyZ9A34+DWUz5aLxiOjlyjS8ZCUFsITAHeQVaCnbsrA8gxy3rR
nKUVIj1A/GTcpZWTPk6Lk62HqaarGghL5WooEvw4uEMtBdux4DNrpfrXSXQ9gLEeWMvdLkHNhl4a
q/Sw2dQowP4hMCfrus1wsDuvRO6JygVaFvCqp2xSuPIn5rK66KsMP9sUOV2BlFPY3Ko6vJvDKVGX
qrqOFlNneMVKSgRSd/BM1HKJUAuBzyaZilX65rvllA351vcdTe+YNuCeGdua9ea3t2DQwkEq4wSA
MHyJ3e3cUQFps8Lxbtg6oBwDVvrIngSt8oyp7aLiwJ+LbjCuBvkWw/1Sry4fIVqRExAhQTjPPjR/
0jrlDqys+wGo09nCG2xAwySxfNLKTEN7yDBbLmSI0rWBFC3pP6/JYnVwhm12z/6YUFpbi9C/IMLD
lRcaETHkHmf0z8bjoiuwYZ2cExu09c81UOUvOjJb53Vrmlocxmn02ahhvKYB13WFc9t6ctKnfeM/
B3gkGLg0WCefbB+wqWvaTQosZFebsPd0TdUpknP81k1ed6urPsZkPIZTREI/DtmPajPd+ELifeW5
B727jX9I26xDJNkhn56MsRbCai3v2h1UJQdfCVjk0A/bXqiuNGORgBD/tI2hQxqGVr9WsSh/RvUe
/ZnKdpc/O0mb+TxTQqJ3n6Jtb/ay8+pnPqWpi92dI0obKXX+nRuVfvmtB7XzwOQ03nujFlsus75i
v/iiN6LNgmTqioqckC+FbYrDEMr0fdIpZoHS3QTNiWtK+WbHTnOtCTEDr/qzrciT7JdBEJ2QzjEw
fMlm2eFJh2Yebip/GTxiroZ4km+9dTyexbjFzVPXtq1TRLS5PGk1NK99PzRosJiWtr+9bJcUfBzC
gDEfiYeI71VACCj26t0Vp7KsnSyn7mmyRdYtqtbbpXUSnwtb1k7h0K3qW8JBvB+A48vDlDDAXfMv
s/pYqa2NHuyu1e+qT5XFDi7D5THoXTISgtoKwGumRUbvbEjh6PmbxI3otm26LLExfbHOidluN7gq
rulrugSdm7c+iFnZ8WO2cd+APAwx5l0AeHyf8xheerO64rJsA+rkg7PK2ifMVIPDi8Bx+J3jmjJI
EphQ347dzkNbN8f9ouNlwUWbdi5pH6mIdEHO+X79ZCEPrepqhiEYjji5A7Gb52O5tjsLsLvUwYsJ
qDpfsnSXXt4tWzy+Koak/tikXKRFUHXldIparyrP2EOCH2FCm8L3ljZO0Sy9/a7ZOUsTuY5luR13
JGTL2dNb394sbOuUd8ZL17io26Rti7hbRPOpd+7Em7akvyH4H6ym9sDAgyX6LyBcG1Hd7sU3SxUu
MYHNQfqFydf7SbDsaP82S5WUf4DqTPJCfQ2YQqy8ChOVoEuqvel2D4chgcBqetpYCVRDb187lzkM
B5AuVQ/3XluCbcEIoFW0BnRMhdl+4apSbr5nciCsext2cedEtdCnekzk09x4U/NQxla7tDAdjE1Y
rR78Rq38Pm+mUe6vHe3Ih9PS5+U2jvt3mHQInbxzBuvcZk22pZ9j7xOHNO20FDvpWP2N3Xk++Zi6
Yiyq2R2Scyz0ED1lRLYSKDJ282+vCWJkuVb33WFkJXZ8Sdd+eUr03MYHOy/eMW7D/aH0G+kfx5LO
78h0Ju7UFE9QfWXWRsTXq/avX3du8rAN08rPMIKH0avGJs65d+b6Ngg2pV6jwTcwHYNwcVm2HT1v
1YkQZNqkAqBzSWsmEh9rxSbFfuNPafteNxzbY+/EaEDXrV9ep3WwrxtNdnODrgGUQVIi48M4DgxG
den6H3yl6TODhnnoFh1/bxmP7DCE9XZOmr1MD0ks5q89ypbgIKKezque4qDiLCQTSv2xIUh41Cp+
8YAzBbBBnGD9mCaivMECLBnTOnbeO5B354CUs+TWlyUlQQP+m0M22kSATTchW5DLAUtKQqnmNZp8
e0y4tN+1HeUvBYr33G4L7ZjjqiEPWTp50/RAUMfRMvDlXrfwmZqwV1Mhws39J4UXsHFrnLyffe0M
vyq/c9bDuBnxGtJnhcXK7G2Os6/UiyaCpDyQp7p/rr2kYxtTGR332k4mH659JjRG3H3U8c5sLuIa
xif26/Kj6+cIucMVr1+Yv48G5UNDSzu1uqjN1uhi6/o4460I1VsGEQ1UtTQWOSF4isznesx+2hp5
5U3PDPC44yR8q5oNFq/0Joe8fr3Zp95RINGerbdfVZnQ9ddNj3rDA0C7nWXbxSftyfamnLWFVIMa
IqgCRJPnyDzPGXXC7AITFNHXtCxK0dNS/t76df1E7ANBlEKJw7KVbMhwWoo8g9M6fgR8kf3BFZT2
g6OEY0HeG/9XvM7p49xPI0SGN01d7qTLxlUb+OpjydzyxQsJYUiXPXu3adm5MDybdQ5eo8D7+7UH
uDONp17wtkWsPuko2yB5VfS5+rpuzlNi6nPNlsPmoKCj7o2WO/9+Z5vbwGQLJM0QtpvKYxrBG5OF
YjjskDR/qwQq5AAGyl6hymOrEnvR7Ct5EFIf0f/PWd4N1iXbzgPnzqOeXppRYit50rUNbhNy39rD
ZJrtT+1KzJTUZvBaL9ITedFesIVg9bDaOZZ5AXc2hqY9jXPpPk/l5CYHbYC7SG82PN81dPVyVuMA
UrE0GIOM9gWM8tabH91Wtv/0mE0yr+SSQCa1S/wuHTkE5LQFwwfE/y4PmWYUzuXcp8OZn9p/rOqw
gRHXTXZuAxoHqIgS97Nomlc17T6Ryd3CoQpZmTwwKxL9xktuh8s4tT0Mhy27t3qad1F4dWbkMVpJ
isrdwKZ/9jbAfbaKUr+iFeie2RZhntYq0pyI+UpuMBsvPwdnGe7BB6q/dqtnJkiat18L2d4PovNB
clIb3wrvamDZlix6C+o6wrYh+/ifNLufHbd2jeWbCWDcOIN2vFkXjpVyQ/+TEeOKnG8JQrOtksPd
tNY9yxpSf6Ytcv2burdlcpyDyCJHi7v6V9ab5aUbgRcOC0OzPQFTmjI3OjC/nFBKebKrGn8imKD5
SVm3Ghd0l06ESGCdb7VvydXUFPAJNLKZpptOWD2eWjrft6QO9ukL3enq4BiDPRfnwEFIm4vEmU6O
qdR0t84ZXHMc2OspYwHbDq7g1+EF2sKvIcxdIW7WcbPyZGITBOd6cXb/0vaZ+Gx51UIAWxUFv4Fk
F+8HztpAfdFiVggtNFE+QMz8yb3tWpNzcXtf4PAyPi9mbtxjz2o5vkBlYodpin8aTD9BYbauHvEN
6KCX6NndkoausCnH6TbaaWgLfx3br1hCjhcld5R7lH0XIpyA4EdPzhDSXBjPSp2nRpfZad8X4pnC
DpTqnLVeP2EysxNYRaKH/9IMHgoArl0+EmazlNMe80VuqBe7nBdi+dOnqRAoxHc8TdmqHe92osVX
p0CsYOEH0U7yh6zgav6k/HJyNzau0+RqDDIKJxqCFVaiEkGxq2ZkF4WFAUkKtfMX3nOnhdndWM7t
j34FRuc+KZPnyMbhv3WybnlcUm/0YPKb5DuVHgkAg7u6kMIQ8qc4ah19aWvMImiimUtRNLnkINs5
3DqY02UAOUjrzpmPkTZcssYBpTzhUY7nI8cOcADKOkRMt1uJq35zeFGldcRzMHRN8zRHAxBpDIiC
FiJEaHNL+xqSEtYMJamtTYiMqKTkiryPwkbmgfItDeyURm+ul+0b3LFlokTM0TkPvUgmzcyX1SBq
gdv1p6DTWOVtiO4I8jORHXhh6v3ofO9Kd/QE7dwYq0tW2aZb7HFvZ9GS93XGDLTS2KcHJwEp1RlU
bw4qn/7mPTbLoR3XBWLSLHNVkOKR2h8+m/jIRhZ6cY7op8b2VjVumx7qvYYd2xBSxMctZnjNuVCT
FatUZYOC8HRG3dW2Yig64QfmqdKzB9GroOn2o+PP7X5cR2HrZ6OqmGijGSLqOQpQ/9Xcp1uyPmtA
NV3IaNjr22HcRPekYrd2z1vY+/omUxrUXsyt6zzvrTH1pYn7LGHqNPIhnYdqIVHbybb2BzhetzHv
jGp4DZRt3Gvgfjg2714ZdRnrThK4l7V3oohvGLT5s6pHtidJTwDVZ7t7Tb7fo/hQe8peE3jruS+M
zbQ9Z+WQAOO1Dhb0wRnNXwRjoGJu0CbbCUg/UV+duxN8vAXOup48p5RDIYfUmtzZVVnn152w+8Hy
OaiyUz9dIFzpkjDeMxpsZLdSlaQuzR2au0XkyPMAi+poA4twwZ+ALYWWWb4GSZzmdB0aC5LwsciJ
ZcfRly5qHF8rUQPTU171fvS6CMvE1GRXUZGrY3vupnT5YsSpXhJTQYb4STP7+YyIYQL2IHnruHRy
e1CQ/CwIdKaqIj+BduKn7NhseXDjWjgnHi0aONlD/R4E7oylGPU4ZEgq/D07oU0rp/usrVmmEqaB
bo+NYdcqHzIwMAobvSKDsEj4JpDGrR+82+P0sl2ZWFL4w2D6sWaNbc7IcJv9vNZMUYVpM38vuFqC
6SY1vdieFL6Bh8kRzfLp+fs2ErgUT7xpG4U3L6eG9NjKm8myHSvCSbNDace2eRMCkiYvQ/wF5GXD
74Jr1Xv5YOUQwhglSYfl0dQxC7xIfQ5v5YzO9ghm3ZjTuGaYQQG+jXeiO03jIziOvC7R6PbyxjaV
enLgsYaLxc/Svq0ZeNaHm461fyspO/XfVSbpcudZfMsH9phE5mJ1F997Q7LU56o0Ys9lbT1iSmO0
KA+l6TFpI6skrGrd2VlZ1E66M3LDKzQ/HDcJ5nsfiVr2uGROun6FY0DVcMJK+7c7PQ6Jr2WoVK74
YUWxL7qFkUQzshIMxW77y96VSXqPViTJzquBYrz0/ZJ1wKWszS7zZebdOUMGz+shEH7oncixbO1x
CqIy46wtCZqMaA7rW5lqzqZGYmXO0+DG8j9vcvcGtVaA1G0Zs0xAi82DcX6kYSeiY7s6ZXtGqGG6
wok2b3ziRu6fR+FRAgcvGfVzz4+XXaQyffkhV8dsry4B73x0SlX50OmS1taIrfrjORiz770u4VaO
gamdOwhE9hT0QL4oMcfaa/9qE/tsfZiHQB0rM4QQqEDx5Q3boKle3bwbSCkubdMfd6N77+RyLy/v
DqzOcmVuoPzoNVNUieDUZX2zVn71BzBCS+eA7iawhVS2jA8bNF5/s0IGQChnQvknR2aOPkVuRAa7
9du0uo2dYfHP0e7t74ksG/J7Oj72OTK1j2GHo/NJGt1sjiu28x6ihJLNevKZr/WqemHQYEJe8Vkl
zrgWkOPI8Z1tiSkdGYUafZryr2qSOVkuzrA66o6XHS1Duouw+y17ZrGD9ScvOups8+Mi3NYIpMjz
x5jcNBbg3MVDst1lU8v4ZxeHXKYl3ENzs5mWNUiuCJ3m5NgOzUgQDWGY+3OE5JcKSUl1R8tIoEr6
6KmDiD0PiI/NQdDwqIO7pYtToK0j9XotfeR3DbgPTAYaLSw2GeznsZVT3H51w+J+y3DaJlAHVe4F
0gvYJqWT5AuSOEzOUTp4b8xGhBzZqQ25ANt5ah7hTYQ+Gwnbc9PK4PouL67h3W+FiQ/LGhtKtApR
5U6dUtGds7usxjISC/itUzk+h2CPwLf9qGv3wxheZyu1+oElUVXa+MZHoeJenH1oYWVFRTPmhFFw
7R5m5lD811FWyBLlBCNgn5JHtO5VeGjGef4nBn//V103nRwF9MrLPsTgNdkqXXzAZbJ/cHNgNZqY
QV+CDD70PJWz+aGdGod/Nsj5FUx/fMrSqSkZf2b71pDooc/NJBUL5BjsdwSFU/CfbP06OgD00NU0
XmBDWNM9hl+MtYfAKEuXf5Ez2/BSxavHD0/oRwc+ZBuCO5LI+QWPsjQI78b4dbaQbfmatUrkpVx8
Hm3lbg+EZGzEr9CdsDrdZhlhhYu106EzS/3pNpn/xWQ2Pm4Ckfdh1Znb5RuiY++ivDX66/hhO6Ic
j4XKXRt1VQH1OmMqTNrpgZTjyuRp3TYVp3RYfiRoAYdLYpEJ/VYg3ivqwIRji4BcNLdAFOFE9KXY
3MNqhhRhWcWZPyIbYwUo0wMHrlOTC7Iwx+a/ZOv3CVPcPDqnpdoQVph69vYzYjL3fuPt6QqZRZr2
lWcB+RQFNK5qbvwzCaAZ6gCZCv8oA9C1YkW0S50JA8uqandQA9BDt7BnaGgI/+N1xVqdxEsLnJPW
7s0epA7W9iToN/Ia0ujOdTOkimpkEwm1gKKFyMDU1Sle29TPN5+GgxdsluwJdX0UiSaGw2W8ukoI
Y381eNMGCibEgvYsqztKDni5WYYd+iLXXGbRbo81gnEJGEcfQRpWSxSGAl3WR9ri9uKw7Xl8gEXP
3jMkAP0xCVcHofws4ihn1+se3LQoUs0t5AFvg7MjrD6KRtMR6GCSSFlbIKE8bqoJteGYmB9pzGyU
A3F61VnHPTR+N2eqOapYhF7u7psL0SfW6VW1Lu1GlKTyS8fRiKrWbmV88deUz6zM/BgsXfpfNLTO
G6qc5HkrFXKDcUbwd8uHAfsyrd/3+RjrDdH5lBLmxAhg/yzJFMmfRo3ueEik9edDF7dV9AxfEdQk
6QlH+DAtVej5Nz00HccOftlDjI/S+KjcOdp/1CnY7QH0qSGTegmIOe3Cce1Pc7xHjx5PJ8sZP6r1
SA5b8tDO6WIOV2XNLwBywb64fWrmPJBD9Vq2isZecMhuoU14DYKI0fIkm3l+q1nYwwYYC7V4XpYK
2NfObvkzruSenuhE97IQ5QhCp2Ze9jzZZec+yCSwl2CfK5S3dpF03M0CzMyX0Dk/k2RXDKBdg4Fm
00FYfi/wQpfrQokI2Qan2Z4jV8yo/lVn3hwnXCz7J0E+vuUSKMaWcSKMj0xbxyOJn0sZRKOzL6K0
EsVXrNhFkYx4TE6B5ytzK7jt3mFl0j8qQut406fz+j2hqKiLKQp50XzUxvrSqERgl05mu70MrCwy
935t5/ozCXWtT3zNkhtxCZyPbZ6S+NhWXMn51C+RudVDVaoEpUcY3GucHRvSLBVgd2widhgCJuzb
KenKLD5tTTdc0Zku+05GL/0tV9+MaIJl8O4INf8MJ8fFrgVN1R5lXK42X5s9fZnHrq1RSzIbn/q4
9RzM7BV5U8g5RshamXZB+Yg8s5mLZUuJLaMDiaY3uBXWwiUD9po80THx8u44Am8vVrjfa7jVz+1c
B95hCiyIY98ztT362T6qYqwagzZGOxNJ43JJ/eLq/ZgAMoz68LX08YvUtnzXuoRDVXXTVFQH7rQj
A7K4E8mSUt/CCjCaFgtLhhnc/lO64/IX209nHoZOAd0kelvTo6P8ob5peAr/LdHYdd+hi0EEaIpL
qNhWDWgRKEU1zUZnZwVoVNXLMa7nqvvFA6wRajOoroUhSoMkXAqzKOIg7H6NVMonV7vmG0Vux9ay
PULNNHlbNOf77Ma/VhNM0WnhEm2YD+PJ+eF1V8ccRDQFWw5lZn8HGBqeuhHl2W+lWuPczGik3QL1
XjPdtWQM7m97BbGZN3ELuADnCyx8bE0n+htA5XL+S0cUuqcljY1/2xkjxyfHU4orzuz6Ok1pyJJI
qcBD9+CVXXC32GguC+SCa0xWzrKFr9FoQiI+Wu6DCwpYlnGmlW5Q5o3+Vp/VPuvuVIfz1F+iuRLJ
7Ua1dm6AiqFDvWGClY+9cPEKCmXtnio/gi2vmM6APtJqeW3mjKHdjcLpQ9cji9/GOIX/9VBQvcXZ
0ngFdbEnQNXH4o7QooYcXUQ6cc/v8fg4WgdleQwTtZ0QZHt86tIikmcjh0FutwdcGlDjmzxPyhnC
e45jUh3NwjifVx54+GHCchGeuRL3NRd4aZ1L5npo+hY0Yny93bjmlaudbwIdprdeLWp9yeY+CI+D
dsvf8Yz+pOmjviy0LOu/lQnL4FAtQdM8mMQ64DLYs+p7n3jk3wAc2e9tSJiEO+NG6WvP0O8iPEHf
1p07yDMEx/CG61u54SE89rWY6USjyPAu7knpnuZmsfWNjhADc0+5tUbIHkysb9VzWt67bkl/7OvU
H59ZlVI3xarmq5qvjZM5/Q4dxgYOaW8/9bB03tnzFGtc03LMvPst3iGBjNxt8FCGyGFOXuLv9ByE
9m3JeJRYLqYVvU+P3A0wTJprQ97YaETeMHgjsEAYJSQ9wtHxLzlIjqXIQufB80BnK95eL8KSDC09
vgsISHkS4AJ7Ps2lz92Qie5vw3mr8xTuefxQUdIQJoAtggnEbXXwK2q3rX+XE6xmXrOpBTI9ohXT
elO/R4iw/zIbSkyEPsGGr46xsqrZVpr2IBijVe9du7gZPbjjO8Pd4nYd11JfjZ8K0xu80eYOX/to
tnfl2jV4zUzFKih4S/nTV2IN800smqWaUnrxTzYLjGhHG/S8B782gkO36wkUsaWX8nNtIpuegpQg
DIw6yT6cjJ3NnR8qph+Eanv9pAGpvGOaGYKNVuHo5k847mDGSzosPbuoYADFcdbp/mFZfPoscCop
2mW/TR5ckEpxW4blUt1vPnP/ER1X0z2ErpLViwnkHii6p6wRaBnoriwSysGkLxaR8/YDatz7ml3I
oSMZHk5/rBfULlzNdUJx3WPSsSq5khsivah+J22u2y6bh84ahscY8RSU/tVxg/NOM/+xK+NY9g6V
ouzr9g/Uuguyh2xgzZ5jRVjcW58SGMkG45magsA6/VrmVrx3CfQOXhohQGQZX73T3GUxJ6isFz9H
CrvcDzpheJ2HUDyigL5aq83s64Pv2ehLJe4uniFAaZ4MQctVkXiz+AayCqhc0JCof9ZowDvhgblv
cZu1h2hvYlwT8ipxdhtPp/coEmDZ+jWZ0Ucxg/Uwzk2XUYtH2P8y4lf/gfxW1U0MlDScmhixEp0G
UntursVjP68DOfRQen3tHRsaXmQwab8hi+zdQOinioaxudFJu69n15Xqux0Z44t4D+zG2O9tzSFp
6+k/E5n4u3ankatBem3ebmn3PJQ6/elhBvlOnFYhRaw8LIZeks5RIdcBe6jyhu5b6dXx7prIwymB
mL3Zjn6VsZhXL1F6KFHLRffBopv1Z6uitTzw2ibs9IBHVUUSN2ic19BB/ztmAYn8rewDyPDJpJ90
1YM6xNgSSHkqK0xpaP5RRGalNTyhZC3N1bVh6wNfPT3W1i3RlGP/Xlx69EjZYpyFp7/WOQAZ7MVg
qksajiGe0exqu4NHop/PHdijGhekFT7muFS9RGoLHgArlhV4tV/+SJMmOG4iQFDQJow0+3/0SObD
wLOtp2oc6UZPVYKCVh4YpXThx3VPyhvjHbN32JkVy1fJ+ol5GqRflLXCaCHDWrwNWVyPiEdErPJl
aydi+73NGVBslPIF9yaHLfM395Y+vUwL15nqNzYchM7d7gtPFa1ZS/s4g/TR+qoxC4sMfL+i7Ypn
wQpxVNi5Ut7yySqtOc7XBLKvJKpmg5xLzWfJ9mL9uZsdHFr5ccOSc3U9prrqwv9Aa3gOLQbM8uKu
60TrzWvNUzJ74OfwhhFPMtzYKhKizSqSKXTI2tBXfKPcr+3RVAU4decMQhNJfePe2SbD2u6LJnyf
qmlif2PqI8WJq2oGTqscZ2Uh0bq+w/lKVDk9LgSg/6Ysi8RX+o71MC3YKN/kE8N59xQvJaYigKhB
5BGq2fWY7q2L63K+uqQjx4XNbfB7hgcYTf8OaGT93jpv0weztfZBMPM1FL2yNGe5XUWbENDui3H5
Uh63BbLiBkZtGwkJnOUf5PMjU3oUyUe+wNYA0qFuhQFpAnXysm6AYthCD4sRwkZcEsOunmdnHfui
6gcGfifjQxyjUKW/gmDFcAASig5dhP5K+10RPsvmzh3PN6+DYKtsexV3akcwPbqpdDHxIhPMQTWz
zzjJ4t/SbQf+H0D7c+ld954pttnzAcLpoyppk/NQ7wPmgbXsXmZsbN6BJetkardgcwcE5cArFCVU
vyNY8x9u36k6oaXHNMgjMcHJNKXxDlHQW973KiMKnA5pTR6a3V2eq8axz7XvSbdAwSSmcywy809M
eFIObbRAHaZMqD+gMMYfmJAoU2nQd9HFm9Hh3ylIyz+iK/Et7F2wRcc6rrtXYlU3Jv4pWB+jEYb+
qgRY4TvmSbyFRvX+kZQ0tJPVbtrbkj1tePKkS65LPEYJs78XlFJyBTdj9sAd7CD/Klk6j4zAc5rx
O0SRRAIOPp+5/dWgiUSyyIkQt17IBt1CRVGGdaRi38KL6zKGP4eTTNUtd9f2j9SBcLpnuFrr8yQi
+WnYghah8GqH+b0dw8E5NbJPHxvgSWpr4/Jg+UGQ1W0uyAhRAgEqhLEN4fKYUpfwzsMVOWF46k2o
j0ICZH7sIqqetYHTuwfpdF87N+3VXZvFgNpLMAbNo07mSN2VMrhKs9fMq4+9oWPHitTtf/AQQx0x
29DMMPrBOcMRV1/pTL/E7yijf0ECrHtw3B67Qcqf6cHCkB1e1K7TLJe9Xz4RLtWsx81k84t2jBfc
RBDF3s9SlcF7uLTzrz309IRQaR3rQ9iPjKloFbIlQTshOqc+rF3GHsIkQe5zo9ze3e/wwwzpCwZr
+xbIDi2EaadVF9dmbLmdx6Q2PMYeox9+D4g007epU7SjmpBQNjooj74rKBYoqcoLTMH2Y/Fl8Any
0rI3aF1agtXnOE3zqq7U956mATLvzbXuAdtH80vt2fKVyc7hBTQhhhSD/PSvT4cEgzgD4+QIpM32
qZ1uhcVbuRVPkEBBeD97hlkYV9Fy32N/xSSXVVxHDO5dkdnBhIcqFYimN3CIgZqwww6uQejimyAd
Mz6FLr39S6Z1lj0n+IbQ+SW6enUADbcnE+uMcIaAcUYCujtIbrF0lsRSORI9jcCmuuTuNKjgEgY1
KrSOOSIpLJxelk9hNb/LLtpw0K0YhSB9k/K4hYEb3kzzMJIGUENvjcqZ5/Mmetys9br2haeaOOb2
LuWEPp99grRb7te47S5U9P+knddy7MqRRb8IEfDmtYG2bEvy2BfEsfDe4+tngRMhkWAPMbp6kW5c
hZhdqKqsNHvvTPOMemuoJDuJcu9EZCuTNdUIreL+9GNit6FM7taosr/rYpzFAUK8C8I9iITuK9FO
guwSHa/gHIGdqf+QuqWIaMQu4kArSqSxwbvuD+ccHsHnTq6Bz6Y1scRKkeWueBpQcwPRN4Iq5eea
Wvw5sIwm2KPt1f6OfChKK7BKBf4hN5RvWioM50gcOIRZkOXRpi2a/FMf9smTEcQjZYiuGL43PNa/
WxAq+kSVaq6pHwi5g0b3IIPvF8H1GmavPWnuAIpQK03lS+znkysYDDexod2lMftBqGd3OejKVVDU
KOnUKogwx+J3GqsBX/RZQ2sCsFUZeJ9r14+CJwUoF61//Gr8VMi9/ylKzH4ArVg3V4rDZc5RHKHT
NJ5otjv6QdThNa9OtI0oQdhd5dQf/xgDcaZTKWN4rgcXju7Y+BVgF8hxzzEadC4oXRnpFkaNDtBs
hiD+Xo+56a2yTgCwytP4Q+R6lw4w0vS7Qfkd9SnYiK0DnQMhg7QTDZvudPcFhbhBhY0Yhhf0+i2G
75miIG5rQswTsAj/C0AkMPVaPobIqyLd8QWSV1tukCj2iq0L4MkDKl5FxY+Rd5wYTIyUJ3JL07cT
JQXdLwZVeQN20gcHIEse/1rv+nSvIy6THcc4aXbFWJacEjpKAWdX1YFC0xf4gnI/W2BUdXuOxkz9
XsrATlcG9TxEdMuOSrdgQekBS6QDmKIyXD2rJOa/4Hok9TZxS+kv6h2FvO6Z/TTsBtrzTM1svWk3
GjkAY4+o2djQ4BNHDbpIntPrLXI5U2wjygfk01mAcDbKMftMUUyeGn9d+gWnm557YgLRpkxrEi1V
QVOuDNUPfuEBGmkFLay3jgOyFXDy5NA6UC6G7w8YNokeVXQBWpaZUQEsm9okTLSi7mSoALNweTkq
okFBSLUKohiH08ZapX9q0WXzf0Bc8fxtqrfhEeSUYlFTRNmIQwssI6dI2e8oqBS0qv0GTQUtBD9p
63LITK1BFQ3ZHnOjgx2gpdbvCVx1amkiiNuRSfUaAXsxlA9TKflHIDO0EXSCoXyKNNmidN7DFrtk
UlcVjzSrYJkl5iRuIASRVJ5jJa2jdWOk2tc69AZEh4nOLi6NJ2J5ME9fc2mA1tLK6ejtWiEYUkYc
D6TIVhu1NAAyL06pFk2wDYrwHASuQgHJUWxL4n2jYNR8Wo3eBeWe8NhIOkzsFQ6ujJ4SiHvWWTe6
VCJKq0O437aoioIknpFiIY3YZGGhuaYNVkWrfo4J8/hKh4oteNlVYqpG12+Y94r4yw1AvlRIV3No
YFhtJV8OElg9MAIT79Ea0FgoHkwFVDCZIvmW4q11OPWaAUUFfniwZ5qfKTC3WZNigTi19Isfeq6P
IhkggCcnCtocanqqG+4mcBmfkzpZKcvIkoYm0TcKUK2Y/s0rrwCUSdO6605CZqnWEyj10VzLWdcR
eYkBQgpKVhvuqlGk4Y+Cgkt2GF0CDjoMap4+d4Gb5AcfT0hCz/SJ7xbiTeK1oqk/8bVx8uZvoU06
7yobg0XjxpQjC4XKPoibfSTQ59+mSsf850lMhGJL5yXej3HQy2Q/5J2v7GrqnN7J6mRRP6D6h8+U
q9FPnE4Mjf6p5k4ziDg1dB12BpoIn4tGDseHyow09wTHCMaVTIIKj4uWKIgIidtfyyuweBCzVim3
SyNuhUSypvJRCo8UTyDv9BH924OAxGa/EhGB4faMqBSgYxSDy/Fqa+DP0klvV2Te3VTcK5iH2SUp
aDhLkq6I+EZg65teGiETW3QJAF+En7S21H/I0Gh4L/LOepTyMWWgsUyZc6C/CF0oTkIiG96dlETc
crVVZLjDVXU1tb3Qn+IN40aqnyrFZASnxx0/t0LbInnAdlsHQSutX71feD8jPsC49kGGixQaqOys
m1KvfiV+R/jYqQHFTyOhieQqHX8zcMcO7pwqj9/y0RPcnRzlQrmjh9d/blOj26S6LlfbunL79pz2
JborJqCCp9aiuAd2Ai7wrndzeKdoAHWcFSNC/bTlBJ7HjBf2wTfA/oCbxDsgGxS6a7rd5W5MxrpY
Z3WRPQ7Dy3unSP2nQqETB4rep5UJhSbVbR+7hu13ltRTHdci2CZFo/Y7N4v8L8iOBGQNTWIdIbSi
edKpcbaOVUkzVsAtgKkGGmj0FUXbJtvh3nN8ltoi/zP6/o1il1SuSNsp0VUiGdhUuJKUdQUX84k+
Pv1ppYiFy+D7FGtLL4G87rZW87fr9Jr0lAuUr0NAFaTq1IgzCoMw084eJFEX6YdMavY9NZQHc6xB
TffMaGeAKiI+8kOj5CY4a68CQCHSny24UEkfrn0lr1ia59bjUTYogEJPL93W7irq0Su5lUYSkgr5
4WtcKn2wNSvTn4haRSEe5RZmAU0DgbpdXvZt74gJGZdN/isCoBhCwFhGVkEp8VqkFmjLhSuvkpXM
kSOv+wPshtzPBXGKSKZvNOo2qwwPKgnv9TZjCsi4Rh1Me/QLVBMctDvam9iZ9Lkb1yVxAqDHOYsB
vH2q3UKlY2xVlWOoVJnBzonlDQmYgHoWag3l0UBo7POQdb17zpg6+8UUh9KJZLlpvw0KfW8q6IMV
EvfStOd+06yFMIsgKADHsrVWNHTE1EYmFIkXKaQUuQZ4AshVQWQA1AWpmQRns9S+5FPa47gaOsH8
Yj1P9pY6up9K0YD3TPdWezJycXAgl7eXoi3jzQjS1QNIr9e/ofED4IEhQuUdnT6SjZGCr7gmixcv
CM5YE2OZZumKCmQEZx0St7QW4Dkh3gEQGRAhwAnopflIt11OyvhLlHSx+2DGsdAD8o5FJwl1BAMs
yeSfrVxD5azTuvFUkLT/yuAZQFYXuvDRH0tNhkwHPWYFBLlRaFYCLt6EEm1+zplVPWSi5MpMPrHK
9DFXPeooqZhWf1OpzX9mlIb5BWVqkqRTMRh+tlpSGtRhi/6SUNrqVkHqKtYfXRRoHik06LeeFFmM
bxqk+gkZCT1ftb6ZkBXVeZoAFyiUQ6+WdE+qVPO9faZX5uhYNJ/ytdnIzNUxgd0/SJPU0HrI/PaC
Y22jNS0mAGkS7kDYTpPblHOeNEP3ABUAxkSHBom0LwI4YhZJNUBAsap+Nvj+5tjQE3WvWSUEGnnK
KDsibYB4BbQT5TjYhr4Q7vSkgQwWqIb/A8pACCS4srr64nu9XrE9PXivsGr0TZ1Dy70g9C53J7F1
e1olMFqCaAOYweTgdhHUQAkW8K+AGvAPdHSan0gCVtGagKI1EAqy4Dzyz3J2MuA2CHuyllaGH1xn
8bqg/5ShCQGThqJE0AI3comlBNtixli0KWMSJ25WQD/QDkpFkB09dk33gJdDyVNThAlJhLgeejTt
2DVXyPkImXPwcxNRE28E/FfbWqA2ysWrhBQcC4zioONR8yFnlLaEs04eqQGNcDQZPaZtutrysp2l
RRAUabM1ymZEm1N9GDrabVMlWObr8Pw6pKajbwexVP/umkK5Jiq61rFtNVR5TgODBhGjSnXRxWV6
Q108gLRJ1K8SkhK0fzVB6G6UqPzyM3BJ34PbDpRAdUIwL0BiZBqD1AZRVkk/B0ar/4pxNEBAFHoU
xtiqdHo6HfFHcG1G7HQlOHTg4LRcN0ke1e4+7sBQblHrKaut1RGw8CAC5LBsMSyjHLCzbqGo2Zdh
c8jSBFay35bKqe890bOoUvuS8nNM1fIop1T3vxqguqRrDQpRtMtxqM3HMK8L92hBlqR6kQsCOumg
NbttAfFW+CqpVZsxz5e/9hQb1Pt3VlHSxof+IoPBgyYeqYkju15xq4U6lfcNtQUTESZZfgrlwEMK
XpQJrouoA94jTJTIQvJq8SAAtIn2Paxtb4NDBhJQlxJpplXWqA0khul/J8Psqy26mc21lY2iWged
3rQAlWvB20Mu9kQ7b7MBVhc0BEl4MKneo9vlWr57c6Nc/hXmglfsc7PITbDpFmkIHF/9Oz6lRmKo
pk+HoJNnthHVBkMx6ZtVAGOKr9nIC5hDpEv86OD7oVh/N0UCbooDUOHXWTAUyllDn87fZSEgBCZU
ICC10qjkMSE4Dr3oC1otnTehdDXxMSuqPLswBJgZE6WiVtW1sgpAbyN7Ju5hCnkE7bKgKcWz2uQ6
3emmourRdmHQO0nlq8mVunnfHxQd8I/QKjpcAEPNXOhsTasSKvZad0J1evytmq0WAMytw58fKw9L
k/bnXEoTXDcDEkSZ91eeKQ9HbSKZ4J/qE8jhJniS42SdgMTDIBAncTUK3rM3xpsmk/bmrrZtdmpB
flm6J09qyoCMRKaDMCZk9hMKPTXy3uInMNZuQO/aW6Ml4gAJOSV7JlbY3mZxvMCkzvpu1YrMhCWG
hMBXnCmiCiyrjQ2vOXVxMazbkhEoJUAsWsEd8wVhEoCnYETnNuqLZiPoxrcU0tpebH354kFScBc0
bt/Nj5BkC0wpA+8NEQ3VuZS51iCo42dZc6L/sW6HXZj8sbyvKHUtbPZ7reHJDmrvfGzkf8zZlx47
qZFhJzUn89bXz5k99HvjpAnr2jak5yA9lY7ibRMUGeyMcY6XZGk0y52dfmN/JppLBcSXkVmAhPqD
lDqvGWmqrSH0Db+1U7cBXL6jdeJLG99a+MDS3ZVTxbQYjy2z9vnKjYBZfGLdMIAlt8fmPCKcQbbj
iVtECCxeSi2HU/CXvJO68zqfgMf1flD+yp2wybNo4ci//w5U4ERx2u5p1PTLKPhXMwbKGqJni3jZ
ifbOxSs29NBOYfH48W7fNSIxPJPzbejS/FDRpFX6GArDSVKTG4i+B6V5DNWnf2CEXJU+AKGZPJ89
HqWeUuuq255Qs/1s6dIf6Os301cWVLLna+FaEINACDQsCouaObuvumBVoqnlyCkFX0rpUTY+mcWC
ifkJwYQkgivRJUkjaJSmwUmv9kTKW4vR4nJ4AY2a1+sSQqm+K+MdwIqPP9n8ss8NzY4iMbRWm4Rl
lzC/1dFj5P6VrZ9lc/nYyp0v9mY5s6sWMLRgjEspvFTlTzn4bVqXcWlK19IXm6m4a34U06zki8Wq
XTUXhcdrWAMD18sFv7G0ltnu50Lv+n2ghBcj+ORqZ1f9rWa7jz/X0qZMP+HV7qPG1qtWy+fq3Kvm
ndkUMXwcqv/wtsy3fjbfxW8VaFYiVhATtGMpQ/Dnq6rfPl7K0teatu3VUgLYAgRfWnhRoKFEwh8T
0Dyb9LGR6ZO/fkD/dyVElookytyc2UoACORCLurhZZIjW9E5O4g1VNyPjdzdFJNuvMajqANwe7sS
MjlQzUxEufj5xURUNkR1VAp+l12+YOjd8zAtR9ZwMIpBJUVRZrfFaFNJ9IcovgT1kfJGUB0h2q8D
oINj/m3QKNvR6EIoczPKF9f4GqHwrSSm3dOa8YFdWuiBfbz0uZr6/AfN7lZfjyoavfwgf5TXMTpo
gSbT6/WcUsgh1TFN5cvHBu9969dfYHbHmIHh6hVVoUtrbeUfKRKTiUljc/FLz+fPzRc2u2ijUVA1
Bft1iRAyTUAuw7UDHoTum7VFV8+CfBn1GwMGxMfrezmR8xNrKgavniIB9p6f2MaMJBF2SHyxUuEC
dRIw3RWVPfgAKPgJT9Gj8ZNUsT0mB/2YoNtEHXxp0Mi9b2yqJk25KdhT9dk3DhVfawZge5fc8Zu1
LzBMBW6/li4tdXpB3i1Vk3QZnoEmG8rsGw+S6YI3rONLUT9S810hmxaTpUnf3JVxUzcoa4Hii+2F
DzyfXWTIjG4inNFFAixd1mcuIQLjVVJhGq4y05pEEtkKXQgmNIfto949S9kDlcGQik1jbE35Z1/E
12kvQMAM6ITlOyqNG61NFn7Vuzdq9qNmzrAOgqFH+224NlAvh/45QArBQmOsoXwhZZuPP8E7pzgZ
I7ZWUNixZIZnvPVXOTKgWuLyBQzvkdLPqiz//OcGdP7+NBsKJaZ5pkTNEoyRlg/XjjaeoqDVLXz7
2MJLmPPm7LCG1yZmaxDaXjNJzYcr8dBKN4+++ps1n9Vo3aHfTV98jwhIW1gL+/R/2CUTMwyNAMya
3Q2Kvoggpu1wjdJzm39DF9ERJvKedRFM9JB+9g26k0vj3d5dSBbLZzQYEcikE0LYtxtWQWgpaOqP
VwFV6TqBIMGdBLpyUv2FO3nPErOxJbJNZmQwOeStJbNw3bLzCvGqejLZfWm74R4BcZBSp483cMnQ
/DtaaR+pXixeG/QFztBMBeqVSOhyceN9PVim8w/sGTIF+pdkxpy90QNjEsiIe/EqV9Eqrp8s4icU
8otk/7Gddw+irE81AlWWdY6+LM+2SvMAJwF8EaHAG5dai7Z18ewVJdpKKv0Z+dpm4tPHFuX3vgOT
BrENVQmSjrlDS2C3V2o3iFcjQ2A1VoWflaubn5KRXk+C8NeDpirZoaJvd1CrUfott/2w0WvLRK84
rM5JSE9rlOAKr1wvTB76GoA7Mm7aAS2RVVPn32vILpCztXrXIk2xqul92EInnBNTC/eIe/rfIJn7
Czft3odUIMCgjMWJl7XZSQRNk8E9kcWr1D2l30LULSV7bJ26POcLR/HOnSa3RSySOgvuUJpPYqX8
J2RVbnG9kA+PcmmT6/o6GA+K2ds5+jo99JxuRN9pHNYf7937rZvcCEPNTZykQWD39rplVSQzvaMf
r4YubNA/QP9D2LTJwQfAVinfPzb2Mg3xrc98a232SSH6S7x87Xgtf4FMr7+Nv6Un8WBtwo3rqHt5
33pIIa6sH8nRe26e80O58O68zLt59wNk0m/yVk3TXybMvQr5VQHxHtCo47U7eI+qDZBYXQln7VF3
xm3++RxcE4a7WvtqF56AZH28euldtCGzelUxNcvS+A958kivjEcIIwERNsarVyHfBK3qwdcZzRAm
X6WE5i+Cz4jE1T8z+NLQxZxaGb/+k19gUWjlXMsKRYK3v6CXNeDwKI9cq0rgcpWfqdvu3d7pQm0P
Xf07ZGnA+LoZrRri2o+N3ztpRDzM3takSZ515peawBvDirb/VUmrZ/NQGbaVpk/J+NfMt/+VpZdT
+Oo7+7Td4azoL2c6W6kw52nIH5Ix3gsd5CYz/fyxvfcvyVQ2Iieg0KnxPM72NVXAPVmRJ15Z4aHR
3Q1q0KhC5I9mu2DprqOg/Avrl8eYx39miqKzP6pigk+6FHoG8+NXWD0zGC6E5ya4+aqIxXWRGUv+
6e4KX5mdnRtEBpUkKjErGNWmbLdBXdqCnp/i0H12XRlQ+dr3qhNzwRGLdtD5aoTuEFjROqc6Xy7N
H5+i8vkl5rWhQmloyLPps5PUy1mbIdQqXtMuDrZW2/9l6lAHYx6ZgI939t6ZJQPSREtinpE2P0mJ
nGrAWVm3SgMuGlFq3oGczLtPGhzmj029lDLnq3pta1btGss+L9Q4Eq+d1kD1YriMTf95pwrpJ1AV
505WBDtU++NYlDe6Wg/JqD4l8XgM0bOykZoO11UCGlpDZ39lWCiJpJICj0u8eOhF+2N98wIJIUOh
HJ2MCiIKFzRmXOm3b2pbGXyjXcjuWm87UNlyteD43zVPGMls8IjqgH1lqp/WbHFGEQbgT0uCEllD
2lipz03UfBG1MbSTOGXak5L+RBN5nxXqd5qDp8D0D3GZyfCIlR3A7HHhbX+fgPB7FF4AiqVMEbZm
wRihJxVwtxGvNbHEqtPk0AZcqy5YuXNdTQIEzQTIQLpHrfKtv80bi7FbkSBdsxXSrodum3Xr8AIg
OCw2yN59fILeX9K3xmbJbAmTX1AUT76aJQSKXD4mxnlkxhrQbXH3san7C2N2gE5fSBFla+YQFMQg
lRxGzxViSKdvQsf47p+R4oIw/6n/RwvTFEuWRYJnS5wtDET0GDRUpLkZ5KPoKfpIqII0gIvz8bLe
Oxa+ICEsntyi4zWP+JAVikd9wNDYVKi2yMW4rZlttfUyxVuI0u+a0kUOoYVsii5PweerN0qQhiRv
SICuJQ3wv3DGAtsLuvSXHui/Pl7Uex/GoqZ0AKyfbInmfKtQptYsD0spiAwwG0jtHPQrAp+MM4sX
WgPSFMC9dWIYs0zNtHRTIhGZueYoVqOKySXyNad7BNEXxMcn5kvtVOO5Nr4noAiC4DPURzRXdxHk
TsVfmM/+/mKDFdXJQnDXJi3C2VlJfSiERcesEHMAy06IkzipmOj/4KCQxRkqoYwEeHNmBXkzidZ0
J18J6kWgMSqAQjm15cePt+7ejX5tZvbaqyUsfGY3y9csxgkehOCGritgsI+t3IlL+WZTCMOKOPfz
Hm9ejbngIkd3DZU/A+BIIXqukVRNk10U/wGxtFITxqsD8r59bPjeHXhtd/YVh5z6u2IM8tWjgasm
6oPR7aS83nxsRZLvnMnXZmZfUdFzpRsTSb6mGXIGpqswiBFEW1VS/Z9goQz1qNs9WVB5Rs87OCA+
mZwiIwqOA7oEC79mMja7IMyst1SVt4dnYT5DXK1TuP6dZ1wHoDvUGsh8UdlZeaWhrFEhbtYfL366
bzNzlkFubvH8sLNzcy5tFD1SEQBsw+8KwuLUymyvv8k5J7aG2uM1D35RLdzB90YtEZa9ppo65T3S
DH7UK98Gl6aFxxYZ16CQdkK6Gp9i5doN0jEKH039YOkL9u7sMDIVqkUoqJDI8q6/Nai4YQ+osrOu
stSsCxRAquBWRHu03JGjK1dFC+yk+aQqkm1A+sV5LHzlO3ktKGUTTubk+YhLpyP4asUWHBozVAf/
ljQ/NOsCZ3WlhlsJTFzU202783sUGPnkDDoQkhsAxnE4GdCmEIQqEA9r9ITRlL8trVioOd37MoZJ
VmIpiqmT887OfgZ1GiiP5F4jODdgqcSK+PEAMr0FGe8zWpXCEGzjr/omWJrX/A6tMj0E6IJLU6ZN
PDWf1t6OSg301vNuXSN/zst9Htl1s6HAiBD+yWj6tYU4aykgQmWN2yw5acFVEnZeUC1cuTuPEgAO
gniSM0IWItG3uwP9BpaUFHk3SJOOon0WR6oq5VP2Swa7cQLBK2aejdaO0+XfDG/h+X1fRXprfPbQ
56lWtwhmeLcoNTfFgNI5SguW+h3ddzsH9ie5S2N/p9P+9s7zsdHbV3ifREvVZ7chGERgsZri3ZBw
gnkYAGtDStLaoZSy1Ke5c9On4IJrB7RQNeZ9GkZ4jYMxGN5NPyEsqQb7tD8bnbWK9WidFd8Ec+Gi
LdmbLU0NGafCtDbvljdTMwpJmfTYMKsPOr+DjOjHvvN9WVMBeALWiGIN+TZR7ttzA5hP1hE/CW/j
cPZ2sbofvJMa/m3ZwCh8blS67Ejj55tB985xRwnZlvpfoYM2k2DLwtYSHioEkV00VItcsItuC1XQ
R9M8DoOlROPdnr/9qcosn2GqIhL9URPess/+NzbcvBZ/ik/Ixe3jA2i0Ty5Y9YXP8y7SmpmcefmO
0bEMMOzCW9V9U5jp3fz5+PO/eylnf3/mUxGXMyrd5e+rLUojZmHDFC6CH23z7T+3Y8o6VV6d91GZ
h6xmW9bpMA7hre6+qGV1NnNcUqIPt8DrhIV9eheLsyZT5b4QOPIui7NtSgutq4XIZU1Gkm7FPouR
Hy3Igcc821VD0+4hfi5EWe9zNQU4ENEG7gBvTIn+7TEWBxJTBOTGU2MzzmTdbTmde8gPwSJs7d31
xBLFVWVKqCnQzMPiRIOpGLSeeKJi7fR74Qz7dyPugoVX7f3JeGtm9qgNluEnocDQ6+bQO9EO8Kq8
lN++P9yTCYumBqiKKX56+82swEhEQQ3EU72nOu3AXlpVzi/vah/QmTr+/k9P4Btj884Q9UpG5418
tmjnO5YtH6X9xwbeH7u3BmZXNZ7io0F82Zdujd7MEfjAwp7I7z3QWxuz61qIFrpInS+ejCeIIQms
Fgg4j/2Rz/fFvQS2y8o6J7hS9D53v6ybu+r2kFA2xrFZuGTvXtyXU/ivvTOVt3tXM/23SLpQPFVr
i76CZVuHwDEW1vs+aZpZmU7Qq5Cvg15TITTKCXG6Nap1G9NRf63kFbWshfXcv1X/Xs/s0UPtLGna
kPVAQHsIHcE2bvJOcJbM3PUTr868ObtWyBdDN07ZwWoNmsehIIifSH+026XjKC3t0MwjIYyBonCL
Jfdm7Zr1dIkhmNyiT/mDdZb3il1s5C+M/7IcZeHRWroJs2iMOfaIp8lYlm3fzh+Utbf8HZdWN/Md
Y9FGBYQu8TRurE3S75SfhN92+qCuJBu5Uls/W1cEW63G8RbXd/9YUtEkIAPMStTy9lgWaagGmh9P
xxIpwkPsyPvCAUeyYfzTgld5n1xMV+CVrZlbkWWXWYQMazhNmziso52xc5105++UdebE64992F3/
8srYzL+kmqmME3PqtH/cLb2Q0//3TcQ8W8jMY5QUrQoFKMCp5SQG64Rz3zn92iYvd4IvH6/j/jXT
dQP0CEUAOmFvdwhBnEQQ0kIEQx7tkGxZ5w/RNT+5drjgNxYtzVyUKqBG7ytYmi5YtXIdBMAO6cG1
l27VoqWZi5IQOxaLaU3dut1Xq2BNPOiox3KbLQBc7/rCVx9v5qNy5tLE3pBPPqp3VHt6Lo0D5K7/
9tPNPVTaDJmpsSAkEff9PnTqlfTXRtHr8b88DTOHhCCIJYUKCyo3CDmsqpV1jmzJZsDUwpKWvtzM
KzXMvU/diBU1vIoxpBFiQLu+iQsLuuv8/r1B88aKmwuNolusp3emx1fe08S3lzzPHS8OKpCAXcLJ
0cue7Q5QfdqjMJwx4tshRoZj8g+u6Rsbs40ZQ2bBNubLkUZoyFnVq1W2F/ZLr+6d7/XGzGxbcosR
WBBNpm1heK8t8vgxj2Jh79+33wDavfpg+uxV8BBBCMaAId7FCv6+XR8ZNeqE+OoA+XHIJLFtLplU
3vvUNyZnjwNjulRVbliYctFvk18V7BQl+VXjiM7h75JfuPfu0Q62yG6oeYAam31HCXHAMGuN6d3r
9/m3/KHnFhk/AofBfQtLe1/tm77mv23N0dYd40eNvH6xlZxblJsfO7xRRTmCOWJH+cm9SHb2W17F
B/HBfVx0tpPbnr1Wb8zPvixT+krIkS/mJ7ceO8BHX25zsWFCg+2T5y04qekvvrMI2BGkJt8XaDD/
+6tYV5Z0KUajj48brCCYP+RrddXbTH23ETZe8PB3zyrZKrhQCoiaqs0e+rqi/F5XkXRKEljW/iSE
f9NIwb6O3U3zDlVyk0EoKc9MyV11cL4NQV9a750Ec0qY//UTprP9ar2SXwQRArMSz5lsx451Tn/C
sO6+uTv6qrZ5Fo6unf0UxQW7LxTC+Xd+bXf2YI+9JqCJgd1qLVxQFi+dwDHt8dideVeP8ufATpDQ
ZnCd417qH4hSOdVSA+/OM0HjzNLJe2mFvquGIP7CtwfrSW6tMd7X8Z+Dx+Bx8rJMW9okR+a2MXXM
f0zP5SpylhzV3av1yvz8+RCqmIIb00dP/lG71M6pPKqH+hjsNhvpvGU+7w8muv0dOXrpduGM37tV
mqWrUDwhN/Dfsz3XukwWh4o9vzVrbVedfN58dze5EXklPyznCS81uXe7/crizGWJejt4SlBLJ8T1
GFW87mzjqdtOIU26q+xhTWJJwQbZqod+322nRNbdjbaFoPsvZivCgN8s50fynVAYqMu/PoM2eylC
IYBcPPIZrJ12MW9092/NYdwwC4Zgi0n16c/qF9Pot7nNXAsS+oLEYmEn7kT6b37CzL91bhAijsZP
6J3YYTaBk53cq7wf7XCXnphNbQvPSwHFvVTmjc2Z0yFdq3SBEdlsQ56vop3ykmhDmneAq3RP1m5h
jdNn/GDv50gDo1S0TjFL6fRdefCJy3sOWW5bzqKhpf2cuZSacfFJLLIwheuUnStbsBGFtVFH6RzG
ae8X1rVwi7RZIlCixuKO07q69ZTXuwQZyaFlecnVxV94/ygJfbNzs4yAPMsok3DaOS7LlIb2x8o2
HtPd4IBNX4qiFw/KLPSc5sOogsvh9I+tk5wZa/Sye52DGNEhX3oQlj7nzCn19SQVb+AiGh6idg9N
jUlsTu0gVrWW9+7OxQkIN40QO7cNDg9jwql1Le7q3UfhlVOYeSrTQ8eg1NlVhvK+1IWQmbLby+Ss
VAe9a7u6Tn7AcoTFYp4yvbUf3JR56KoztdBKpptp3txDccYVrpmyefa+1A4wab76hTLfBcjbzmKy
7Ko9xJ/10hltxtW3K+PQOPE5PjO89R/WAF+fPX3mqZiUblpay2HI1p+rdUWN87rVbuJq6Vm8G92C
GrYkHb4HYfXskMOyj8Im6qSTfhp/GS8eg4HFa2aE7BYLufeCvde2Zie8FJpOr5A/eSkDSk/9ptu2
+9aZ/H+68671ytjG5+lZDLnQaMasPnYh05F+v9//XursyCMe3jDeAPPNASFMm8Ixj164BGhdWuTs
RIe64gbou+OnbCJ3O70Et8ktMrvg8o8yoVcfdP6k4uslROaxRdedumr77Drt9HqyffJK/WfJHjBL
KAtAZAGXzU5lrMQUmAbpf29reDRPo0N1dc3m7Vvug7nx1x9v2d2ojZBRR49BRdRSn+1Z0hlekjLU
8cTgxL+9I39W6v1z4Ujb4igMa/SWdvkp2/injERT2GpLMeu9zcQ7IQ1hyCjzzT9wM6CDlDBP7WRx
M0xOKLhXG7Eshyh9KTu593C/tjX7uEVjinGN+NRp2JKxnyy7f6xX6eH/kQdN92x+EV5bmoUkqAL2
lRqyKuOCWvyP9tnYhTyo5rH+W/5Iz8VGpQng2sPjx5v5HrYxkfJefc1Z8oOfQTW3ZYUMBr1l55aY
VHtwnfKvcfBs5Y+4qlEaWbB5dwfB0U2oKEZ6zp2867pSVGqNzDsnrNpLdvDW7OIWnrT48E8cjPXK
1mwHJSRkgmKsOS27qRka/Kn2ANoXgth7L+ZrI7PNazWtlCIUCV/u/OQ6Ceu3GgHexx9uycxsr7Sy
6qYxMNN3i6i9twfk4FeguBcu+N335/VypjjlVUJcDrlMw7qVaey2l+qmPHjrjEpVu1W/BAt8+aUl
zSLIWu5kY2SA90sPmbHalcOsZE770g4trmn2pga8cSbteJk3dYr3vfXklnvbXUmn4svH23SvPg7H
6t/ne/amRkzMzCSPRZUOZJtzsPZpL/g7grf/8kDMPHGWjigtTYcbvf7jVJOa/D6LWnKD0y68c06v
FjR7P7NMqvRpoiSv9PSmRTv1x3CeklTUFB2k9Z0x21q//7uvaMxyU6V1pbryMTq1XEUKM4k9HpDw
s90Ff/RCA5stD6kWUaFUbTIXYI6ZNhIkkGN1kGkTdudoB5jhqDi/alAAnQM3/McnLtq6eHrynNtt
6dPeCYDe2J5tYYWyZgIxQj49fM2v8jp6GFeIctutjWHNRr52nWzi7dK3nTzFRyuebWhtFEou96x4
PNL2RTCX4j2zb47JtT/rBJnK88Jm3qmxvV7mvNJToWwnazHLNFYnyfEe8s1lf13n5+r6afd74Zve
8SlvbM1cfjiCf1ZDFtesVSpZAVXacNXstP8h7bt6I9eVbn+RAGVKr1TorG7b7TQvgtMo56xf/y35
XpzdrRaa2OfAGAwGBqZEslisuBbj8i35QVdyZlZf7/sAgLxY0xvQw995g0NbwLjZ/KDRl76/izbg
NkHuB3VltarJC6cn/Db5qASd/vM2zyqIalHvC2ym3DhJUT5HcbRiHNjCGy0K6F6SMa2AaTd5+oaL
NyBA348gDdV05f9f2SU65Lvamar0zOaK5fX8I2v2CADiWwLO8iTL+E3B+hTY15NnN6WeUJM1dY4Z
ZC0pJHpVp0ZpHf1+/Gx9TTCUTSOU4iFUK4xAWhz/TpK/KmGCTiwJEnm0xqJrUppg1a43skmaKBFC
WTzIqxaRPKqYSK5tHtEda4k2co0mjyeccXhLRuVS5mxxSiSDAiaGTOHoPiSPzUu64S3JPIMxySit
9CV2knPtSFa3vi946SAv5c4OEqFIxoFqSDwAZhSMDXal/NwXsOSuYi7on92cPeOgjPGIHEECBzDG
CRCZmG6+411ws2RW2jpVuyrzzyblNrnyqhVmCQpgVv/5kn25/IbZ8w4ETSGtMWFw4A13G+0+I8uz
+MP0PgG9E2a0M1HGAO0muk1YN3+pl+Zq/bPnohUbMMm1kngAYawVOe1G2gsYaW5pS2MKEOHBVG3J
Kg2YuzNj61lKNXszZCEXMUQwvVSfh08g09Lz42p1QmGgXz11lFWFWqqOXK701/peGKAkgyKBXAah
l6GuRvOzoMc/sbkBJgoeRxUvcznF07uOfv+vm/z7aRei/RrQ1MKATQabE+q0HB03x/PqNGVBPkCg
hOTtAyttwNCp30T9hUi5FEmP8ulkbjuIDG0giyLbzoogbgGdAEQKtI0JAwCjRtIc6ZCUXACiKGXS
H1BJhPvWPtrHgP78lFZpgavpwzP+MvRmegbnvsalyNkzKdUAQg887CZqtWivyLYF0jz1tnxU17nB
rGgtmqCLBc7MLRjR6sYvsEDfR0baPpy936shvvFfypYzc/P+6ljipt9fnJsocyRIAohTooyOvCNn
IUPC72t+b/9mRlVvQ9BOuP9fG2VDtgIrM3Be0w2I16XxF0REDJmLVx1TrDr41mQMF8wsHIcUC3AD
VPGQvnkJiC3M/BVtt4VkgUL4/v4t6v2FpJk9i5qs06UCkiSQ04yGqiDnEeBN/Gq+A9ZTvPgSX8ia
GTBeLcsSqMB4nQD/vn/sgNfMiGYZ+zYPWarKG2WMdIoHcGpi2GeIKFCCdOoB05NlpBgbNwfuVAIv
VohPpng2SGh1ACNEPlDJM4Y1yCjvH9JSQAuzoam6DmBO4WawWYoBTJwpoXRIQtdu/T0mivQ2td0x
Ayvctx44Gl+bUp7YDLlLYcql3Jnqq1WX6okGuVWBurgK+G7PKDDVbmv4Qcr6CJIZhuovlXxE9MXy
GC/DBB2Q/K5vtAJynVyIfOnQDVay7vDSyPCaqi/wW8uAPjjo7yyRi0cJdNvfwSmMLM30sgqLUm7C
SDoAwV6LKaC0U4UG38M5BPMQ6yiX/HrgzqBXVIEHjynh6+VlQaXFTZpLh+av95is2zXnSE7/Ep0j
WyYMYYsL+48sDENcywL/8KiAShNbqQDnnwpnFcyxZ+87M7XP+5oyGaQbG3khaRbycZ4MHKcOksDX
pbR29dX/zUEzKrIUclK4e3LE6xVFcgkY8EkOGF0PwR+EKWAJAntfa0SnYV0+V58EhJhUfb6/PNZG
znSyKnlXG6UEvDqJEQYpSBB+QJtXa5vC33Phrshe/zd5s1fNF2U+d2MsExyZAIHnc5ug/+MUPpZb
7vS/iZpdcT7Q46IPoY8T1GCETLALrvozRqcy638TNL0OFy+1y7U8gNiz3zVpL8IreokARcc9CJ4h
/PukMwJz9CoCrwR5JcwiXsvyuzGKJxyKQ19rRhiBICvOLTE/xgHImgvwABcsxby1lMhdyeixw4g6
uuJ+058Xq4uKMNcEYFUeFLCJciXKoa62SQVCu6ExU9w7km5BdkO5MKJCCRA0DuyucsC48LfX4/or
ZtcDo1SNl42JeyDizxCtsvRYkNX9Y2SJmF0FTiSgdhpi9wDCODuMN3q37WRW8LEoBO2mAFjlARAx
RzjDmPMAbIrWPVReRdv8VBf7Rv/XWSoi4FEVlWl2WgBW7LWOyMrACfE4+o4WbZU34ZhLFh9+V/ox
TlValYygdbqx14brWtrMQA5ZOaK2LfiOJ3m60SRg7eQqkEjcP5yF8HSaAUY5CblULGme5vM7jGrl
JAC13JhukuwJeFsxynIxHYoB3IsvSelRUHJaIPArx00nFeDbyic+siMotqxQRZV0YIVW08W+Xvr1
N82WXog5V0edFzqhrG+L9Enq9I0XP7QpS/tvJ48xjz7BlvAyQa4HMxnXRxo3GC6Tuyh0tKA2C/Ka
p5nhw8n0UA5Cn4DviAHtf3SFYUIXWss0AY2a03gG5ql1ZbZCCb2+NZhFYwcNMavBSCyKjhgztL2V
ZwkmZ1WmZqIJiJYrsMOYPg1Wqh2Ztf0sfGvOfQ2QFnb76ltmJmDUwzrUQGTuxCKoZE4jGgjRvKZK
AJVvdq3wKUSpkX5LyirUQBOIdA0mZLl4DR52kXtDw2n0B6RVWrPjOKvDnFX4GgM1zAf5D6bHjiUo
yIsjaAnjP1IJCDND41910CHfX8PtXQEU7QQ8I/GAb8Ss6PUxhoCFEItSjZ0izr41oKHKYCC7L+LW
wFyLmJ2Yn2OSu44JWlWAOZth5kA1h5JVKL99E66FzI5CJq0H5gwI4VfKV7MaawpuSGDQSofRAvce
eETE3BpYTh9raTMDLbWBMogDpCqcGfG7KrBEkRFmLRTzYGQk1P8RnSJCndtOvvM8xa2qzOHKwq4I
YImeZAy/gzIUJHpmrGxA8EO7Klr5LPj4W0fzWvLs4Nyub6QxqzNgUT79kTIAoKHHAerbiQwlXIi5
riXNTq8CoGCae03mgIWUoGSiWUVIAwBDaqv6MNDOZ7gQiytDOz0qYEAphim51vpcSpJQB3uZk8jv
XF3SlnDQj/cCJGGByHKQFqyEDBfpP8JmlpLv5QTU8jkWB4IbcDpKzQfJVqAb+ffRHHYRTSIAlkZI
dwO+TEIwgEYNzsvvCsCmbVR/C6ed1IC2Dg+C+9SrpzICVjkuIcMSLh8gcDDQYIF8lKjNUhv6mDZC
hkqw446b0ufM5BkNtWUGer1nwp9Kd9+HjIdgIbuHeHWiagAuIYqZc7xAMFflnearuRN8jHZ6+uSM
7iSDqMfSYPfFHbLC8TMxWZ710qt/JXZSrQvnk68CDYCsJHeG5kP+SVpMW7ox/Aur4vZjtlY7y/0S
w5WsHbrjEOnPLRDi+3fSWqrqWfcN60It93oLZrte94BnylUpd7g1b0iAGo2exU2w6ne6FcVGHSL3
OKLq71slBQEYiHYpGvs1K3uVK9YNvo3arj9lFmqPQ+4NfI7TCDejXTiAWkKOC93ercG/6YdiH67/
rlODO2kWq4XzNg8FyaIK0E8RviWm2q8PJBRBZkXSNHeyHGQ2CqLTwTMAHx+KSA7l1JMGxloXBapI
FaIDEuBSykxgN9SeD2Qg1HOVN9C6GHx3CF3PDFWnyjrA2TPELZgPsB8g1gG4AsBV5wn6gowcKNPF
3AHELDgp0hUHbJkMsXHz7/G3AfIDGAUAYgNkWb+ZkBglPsHAVlA4f6aRymiF5Ax99o4io0VxyYe7
lDP3nD0VzGVjCDmtHZ/r84iaskDDI2cVZrtD260FZ+7gY+zctXvjY6Dek29p68ROV82n96RvWNi5
C04QvgdodTLGQkCrOr/TagqQ0SIpHBCaGlkWGl3FCBaWJCDwAWINTCTwnKbfX1gNMW9AJiulhVMF
ibDrwYBmgUyb9az9Vk5m7r+CcocETDAgcGDC6FqMnuWtUBZ14eQboGBSyY7WvCVbyq6ne89Q1wBM
fMyN5w5j08+xwcrtLS/yH+mzhy7TuSxPxQbStaq0kjQXTmA8ZcE6L5RFAUd1scjZaclKl5RNiUWK
2/TMvQUYsOfQmGyuMFu6xzR4SLN3Rvy6uDLg+07XHddCmh0fgJ2TeJodAoN2bpbJTo+YSHUsEbOj
Uzyl0GpQjTn6WtyGXwNYKd5Vs7SqvWC5O/XTM5PP+8/H4gsKLMj/rGp2XhiFkYOswqr8jfIlvWFD
X0Kz/Ex3wQbE1/oWkGZoqMXkxpkheAoqbtRUBm4X8r/o4uVnJxh4YVD5Ou6/koL+Boj7x9g1+Xql
r1LvICBK0MKCcQGXPBRgdU348QreCEAaX18NJa18LUL62akxXC1a9ilGNXfbMIz18p6CpQaXT8KQ
HT97B+O+cTlp6AoHnfwrDMHbnAVPyHeNai+hrbzZSd8d9enfkIUkuhSQo8X0P5J/N+DCxJRJOiTC
CMnKsTdL1I6Vx3gnH0fjQzebHWGc4bRdV0co85hSBsYezOVE1TA7QiUH/lqVwmSCZi0zSuI3a1UZ
YqtEJGbeVxfxJrabyZo9uL4r6GHqRYWT9Ock/P4Z/vhglDS5ejfogK+RjxVKJfmDm5pJTZX6GP7B
38Nn2W/bZ29TDXbsiSx1Yq1/ds5d2XhCoeGbVOmtx+wP2fjCE+e/F+Aa5X0agcNyBdprLzG4YTVi
/k2w7+/KbVx4tStI3l0rtKRLPTgt8AV19xfjMu5fkF6nxXGUOrMabYW8ZOOLUOjWfbHTuV6d+5R1
UXCTkGcS4QHNzh3j/HXQqk3jaF1i5Rh/FrYiSY24z0An831f1s0eA/mQ4FkG7DhAEFHEv15hQKSm
KFS1dIokfssjz05zDOs1zct9MZOZmy0JzHe/COcogyGDfS0mBcEmuvUgphrQ+ys9BUq+6jKUxDKG
0iyt51LQzN5GFbY2aSAIoMznMMO4baIfRjljbNvCevA+TskxEDwiRz0L24kMaLakDLCe3Ml79Jf5
zyS3M7AS3N+3BVWAIsDPgJOL9PHciguBHIWgxiid4UWO0etVngrZanT7vpSFTbuSMrv8udq1WiaP
pUOALVmFp8AakTO+L+P2LinQafi+SCdiugRQ/tcqUIdxLikC+DoEjEoesraQAO0plOj/HXIzCxXV
iCo3MnLA3xi66BUTawWIn+uIVQVe2lPAG6JeAqhmHUXo6w/hE9CQ5iCLdXiCJidFXvHBFxrcDJcE
pqyzkri3lhXrxpMhTxSUKKXMY4swDTsx1jygw+bvo/eVFUDP8k1JRKENNWipy9Zcfooz/7nPbf1P
V3urOjEHwfH5tSK2BmoRKmkoOIHi9qj3hEXNc9t1+vt9SE9O9CsA2pypclRGbcoDIM9pSn1dp6mh
fvlSDNajP8I2rIzonBPqS2uO38ZRYGvSJu8PlQ9MINca5EOpUz9+ua8q8q2xAG8qUqUykLQBrDfT
lKYBVXWvEfi4Q/EKGjMDHMkMZ3NB48GlA25QFS4EcAJmOgDqMr9Pu6J2cmE0xWDbeyqNVIaRWFC0
iasL1CgSBuJvLi9YiEkxRlXtZNFWGP8Wum6GIQDafPB0Syzs7AWLdCVsdofjzBPUVC1rRyk1Q2xA
5ffV5j+B+uf+2Uz/zcyQ40zwLEng79PxQl1fHlRY+rb0s8ZR609OiqgGAjnBEyk6lkT+GVSV1n15
t+EWggGwEiKzJ6EiAYW4Fih1Xi7Jatc4vraS6hD1By8xleqtrkUq6U61SQEUR6zhKzvzu2iTnfX2
WY+20FRH3VXy+v7n3OrNBEgLxxN8r0DuVibVvXAA4yQeuFgO0CWdnmr1R0v2IckYlnJJBtKLaJYG
UQdqeTP19+Us5hIpbZwyRLHDO6YZ8kwtI+V9q5sYeEO+A4eIMh1Sp9cLyVNercImB0GvDbw9mGIP
fWCYKGSFy7f6ci1nWuzFhgmaoFRyDTkgpJNs3tLCVZis2pFqLPLSW6sxScKdRtiKNpRfRbqQ5Eud
nKNY1DhAEPKNWuiPYpqxrPnCcpDKBuErYGIQVM2JKKrC80ZwAbZOatrTUAUIvBlp3kmfry+YfCVh
dvqNWuihr0ACWlzswsiMYKPZD6x8+S9Z0FwMUska3mEdeBVzAxgQPSsbKWydWE4O3Vnt4MEDrLIs
DD94TvyHscnf+D7ZDBVQ4EZrcA9uL9uY2gHXhuWd/dzqpIDGhyw1pOIpC7K9CvZyPaMcC+Nq4VxF
Aphg+KigIQCl27UGaRjeRnBStI6rVdymjtvAaqvh5/69vm2KxHtzKWX2CuZl2Zf5ULVOAlxQz0hl
I/bxPssf/klOekM5el1aUD079Xz6kv9VfTscLU+MGfZlYbEgDMO9nwre4JKefUabqW4O8PPBCUWV
6m1DWQ3vv+7G7OAhATYVHiUPopKZPW2BEMPnSTsgIZHCgr5Fj8Aifun39akykpVqxtQ7BScNI4fA
uN+I9Js1Dbhg3hQeTjMP4g+QKM7NG+dHXcRV4uBUKWr3iW+AsTKuavP+gd4+hzIedwQ3GCjG0/vr
lV1YAzXOkmzs3cER0n6thqhZdMRI01eRlZC7LVZMIENYy9TWgUa/+WBLV6cqX1fl6AzGCPAoaZc/
TegKPdBNUmvYDTQ4oQc6XI1P91e4tI+XcmeWFV3CTcpzxei8mSdGELXgq1+vadrdi92TxRB00yX+
b53Kq892B9BpDI89RDar63TBO76WNL1TF5KGknDgO4CkwfhMViHAWrSNvEnX46p6q8yPaj2sOFt1
kJWmnYGRYotFSL1wIeCWg6se1QZQ58HAXH/BqI0kLYDe4/RDB5xNElCXew15QFX9KLyVNAaKlwZx
Oxo/ZuJLWdlZ6dtR2h0DF7ARSFLm6rhusz249UQWgdTtczMNMU18XTLoEUHvdP1tpZ+g+dcTZGfk
4tHIRkE2R1H113Gft7SUE9XmVB7w5aGkru5r17Jk+MgYbcNc/jwHQbQMGVokL50SPSYdei9SLaF8
v/I2WfUWaAJD427tHhpcJOBoo9cHvv/cKmmED7kxDGUnKIEFz+V2zbEmgxc8SUBmAsUfxMDwEhRp
pmrCQBLUFHXZqX0rP4Xg6K03o0a1VfKD+aV97ogcjUTa7UH6Isk2cKQoCIom5FOjZWYSb+3T9cfM
tC509TSJXE12hge+MAp1J8gGZsXA4xP0m6pZa3ZSnMcXEP0N9Vq09WZz/3xvk6gTgCjeAXBYgSoa
zvW1amVa0Q3gO5CdQubQ8GlIwkOwc0n6nIciVZtt7B/EZhtpW0WgZNQMLbZD5TNsHrvP+19yW6n6
/RI88CIPdkPcxOsv4ZSCFOoYKg750mJ0fVO5foy8I2cEJwUg44rVcKukOBQ7cetvZSd8UI/lNn4c
f0AbJ1LxVSBrtF7pYOYDjE02Mh6SW38MyHWg4JoAcQUJEy7XXxeVlZjlIb5uqL+aHKyT+kMi/f0r
t2ZZcAjLX+/vxi1+3UQLfCFv9j5zMoyRmkBe367Itts7+talzx/O0zdjYb8sydeeACRNbIAankiU
CWbGxQO1qphGkeJIR4Btg3OkPvWj7T0GVqTYKmZBVh0GlvtH9PeVGfV2xYsu2OKhfR//kPbA2aNs
ibU9kgdFXaccODG80cJI+iqQWeR2t0/d9ZfOfOI6KuuWqImCJpmWqkVHx3GryCfGzk/rvdkP1J5Q
wICZAO3J9UmLvtB7pOoUxx2MqBypLiOKeAxEhfZ+SYEGJcs11aPIZnlEtyMC05nD+9Qwzimjwj6T
rCtVNiRcqzhB8aXsOKAgC2ZamW1CpWFdB8cBTeEN/zgGjCUv7uuF3JkNUAZXaJSqVmD5XsrgnOLE
8//q7DTMiGF5k9M5c9/LuuOGKBsVpwlqZyTRutXqlaT0jITOZLxvDu9CzEyZUSz0VQxQK44SKyul
i1WDDPlXiaRsrLeJFcQNC11r4YWcHirkzHF2oizNzJaQFG6MHiHFifP3qNwFtV1FymOJd6XjAlD2
cNZ9/VxaIUBywCmgIh8CgMlr9czUiEijpypO16dgXnpVxG4Vuk9pFtG+ZNG5Tyc/386p4RYpODjP
t5TMQdkHQDpUHMx0qZQbdWJlKehd7y9pwftDUyuSjgilYWERgV2vyW84pUlBDeOocQAPozOU6DGJ
X2QFMzmypUJRQPPD097qWislIwpOUWoX+qZuDC2wdek9RLNVzSu0SSxmQmHRYfhl2UJAPk3TzHZc
aYKxESNVdtIw3taFRl1ginI4Xwxo+KpIiY/A0OUM4M9kxvgRg4yrqVaJYEjS2dPXGBjWZeo+6SFt
m30csFJjC7cXfiE4utGqi8hjnlAPSwAco/FTdTT0IJePobiJA0YyYlGEgsoDsn1TF/JMx7u0T1QO
6SNHHo+d9zSiY7DTzveVYEHVwMP6j4zZLutehRnSWladfOy+eqH+Apc14+rctjPAwIKmhKBeQ+Dt
zHs2ymGsJYCtyY4APi9FMkSQdpYVIG+anH4AnMijjfIYnDpOMwf+uWLNuy1e3QvxsyX2MlKbMAxw
4/ukoLU/dFYQFoVZeRi1g96hi0QfJMaiF/ZVRY8+ARIr2ozQQX59t3hADHdkwPPuilW1QiowNOVB
j+37p0emb59bCsAdwGNBvI0BhJnhJTnoFKNOgld9RixkAdr3UTf2jx61/+jU/loFFGPtG/yTOJxp
WNZ++2r90I/9x/NTszMG+u3T7frJWu3f1+uH9frt/Pfh6SWj5s70nLcd0OZ3D6zmsqXjuPzkmTsB
qre2rgbc63qsjT58JsOuI0A/Fo4CGlvu78+iP3cpbPa2u4k3Vtogy46EYYS83KI1VCTPcmoLnxxA
uGQreZa22j7Md67G6pRYuL4AsPznbCYVuQiuUQOTqjDF2Ujxu4w0b1eaDcs//qUavacAMxvhuXye
1z2Rnd1bRnsb4wIACQdJMBVX8YbQggKExuqpBnTrk0fFelvtkUggpsIEM1hy1TUCDsIJeZgHSdL1
ciO5kSQwICuON/zJ+nU7eTQercdjUO14xS7ThHG4S1cM1SOMP+KdnEi+rgUWtVZwZYCmxAJsIwqG
zXxGteU3CptvLtLZsF0CYjFEa9cS0HuRouEtVh17s+GMzXmkP6op0y9iEePHNX9OgVGYKrVC9Ls8
rckmfntJKFAGHr9ZI4NL9/zyS2Y2TBt6WRzbaa3KbnBcqUOs+gctI+b9+/J7SPdWPHMJKlCmDSnB
ihM6bBP69qbTz+MniA1ouX/7tM8bzfxJDA+9k7px+ureUurSnCIVDwxc+8OntRHZD7vManYvILFm
fN3ShQJSIaipdODl3FC1j4WvpUHeqE7rSrQZtq20zpKWoVWLO30hZLYDnFKXui9WqtPDVmjoRRU0
2gSUZB+MrYbu3Oz0hZzZA1ER5NXrGotpvD41GlJhpKaIBkZmZ3nLyDTCpEyzFTMbxJdaqo9trzqS
IiKk2rfDWpBY6ZQlXxyYn6jJwJtUMbV4fU26JGs9P01VZ9DQXPqC6Y38mYBImkcaJ/u8v22Lx3Mh
a2bQRTC6y2WYAENW341fPAj7QIIpVKzwYsmYgXL5tziP13sOhSy0TVeqfgG3CNDxobSpKh6M1YXZ
9w9wO3uUXXX98f7KFt5FnBMSAXjGQcI8h4nV8jT08lgCwZAyDDsNOPZWHQirMVcPFfJpoHwPGBIX
DCgwN4H8KfOYcEPn9fW56QOI7DwORkUqhVchRC6src73F7VwXFciZvkUEmRiyoO+xBEimUpogJaR
YBrtJPnXvJkKilSo2vJYEP7M24/jMfDqSICgovhGDw1IAOjQM6YuFy7TlYzZczDWPPFICRl19Adr
acha6BmN44v7hbSvDBx9HOq8T1tXhzauB6h3H6spbcfhrKpIhsjA1qcRBl7un86SymEsDmGMohIe
Qda1AohemmTV2KkOJ2a+1foZ2F1HLaJu5WPILAn8VZP5jAv8S7AxM3xXgdMsJdHk4FAVEgROvZ1Q
AMgR+hKuXoBVb00cOsAlMY4e/SHW6vF0ej9p5iMd7JTugeRvGh0V6fpvR1mFkMWNuAjmZhuRcGi/
BCoGtEevz3XQa0akNSkIStNXWR9oq+QsAk5VvLX/V4HX7J2pJb5skMnHSMV22AKAGjG1UWNHEE3j
J6Ll204zmu2bREsbrt35JwMiHbYrwoZheCEzHn82j1CKjYqBoMCQAaREDNcHDrJMSyvahC8qXubX
1qhsylPA5T38N5umAnYISREFzShzXW0reeiHjCACVjzZFr1YXXlJ9pYP6kZsxOSoYmaK4QEsXQ/k
TLWpWwrlWXm2afA+wT5HYuIo5HmIN/DrszA0xCz6988mxv3BKKpNc/1kXhABZPnQlUJA8DhjhIFP
JVCitai+d5XW0X9/B/8RhWLp9R2MU6UsFIVDkF+VT6Hcvsi9+EoCoaaqNyiG3/StfV/ib15nfgNR
3hamDq/fnOe1SC/WIDNIiPM2YTiVCBNekM4B2Q64TOnErRcDkh1QvnZtaiC2eBMtgSIlvUYx4P6X
LBlUuAzg3UbW93awKVWUoo/lkjg6t+XUB57/0fGi35exdLWB+4IKAjLtCMlnLxBHImVovYw4hT+G
BmpgpyrDDVMU5JSl0xiu7otbXBII/FDzBrcVMq7Xe4vmglEM3Jo4chJSBfNomfZRj8/3hYiL9wAV
GxDQSWijVGf2igy+zAVDQ5zSHajf7boaA55rAfjd9YmPaavZuobhSP5UqMjQyauiMWJ3B3xZCtYo
7rFvI4o6B+05jw5ud/B8gCeBiqg58azW49upBDzMaNGFyyai4e+GT77r67Iq64E4rp+gVVyy/XrX
IXzxNmJtKoKhYjzDqET9vzgHgkOQp1kv1BunHbwIvksQdAC1QyKO0LXw3kn9AN6+ZOUikcfo5fqt
TMyv06WomVEqO8wJcCFENUZr9/hRUCwfjIwiCMeIErrIHtNNbyYIooB6h8etp5Hh7VtrxOxiTE/e
6sez6D7ALlAfPAjbhweQjP8Xvgugv4DhgFkGAK1PenuxH0igp0oMBBEnGNUznvazWpLCcHuRZ9y3
X6fhZjvgwqpo1EJla54Y9cc4j4dEh43GSxVvItqC62EC3juijLUWzAmfrqVfMd1nmxygvBOUfocR
INg6ioXfvym/XvO9r5nfxyLN/dzD18TqQOXG1N+G7JsDKnq9ctOdmjihXxmSikyUjvmcTw50GE1G
y2ozZJbcgbdj7G2ALFGhQFs2t9OlDfqWzVzdDdVaCndaiCAR4J91RCXAfvjbpA8AlXmsGrvijLxD
TGeoGuWdQEUFK6nMTnUB67VRcuAgtqzF4gzvrVW+PmMu7Ot+7AmsQothwwC4QqxGgSW7g1Ix6tVT
pIKs47WEKopy3HFPc0h/qkeQpAVnTUqNrGE8UUt5CAxtSSi34A6jAWN2p1C08AI/xbGVuDcZfQMm
k0ngG6EmR/EqARZDx+yfakCZHt29Z/18afTrS6YqLXCxasvgvyb3Z6Ca9RCZiK8p6K5YBZSFuJeg
awVPF8qHqjRnTmgLsSaSH2qO5H3ww0faV0A0+yjSD10pLFlLrPu6fAvGAVN6KW/2lIVFX0h1DnlE
++S9gwtK9XgNVDWH+Hi184KilyHpqAzSs10Qdobe22668eEUghC9FiPg0PRGLFjSIEEBd4g4DRe5
wOSpKsxYeB8EY3Q9I+FoXjzG7YvWPkVArR5B0s2xJiuWXrCp7IS+Gky4o9o7s0daE7dc1tYaQFTQ
B1eKdpOMTzKikDp+CqWj6B5Ez/LCrzr5q0jnsNsMXyPQexS8UuE7HwxGn1NBqmgpKnjKKiqI3/V7
8tQTxqYvvl/TAU/TJmhemfec9k2XeYWSaE680fp3F+B/PqpiG3ndAtxbdnpGUXgpY00u5U1xw4Wh
9kmk6n4BeW1dG2OWvCr6K9+AZOyoZIanP+QanhSgOIyBpUYPwFl0FRZiyq9PNDckl98wN5o+EBWm
sQmnd4+8b7jpExHRSVdSIFfo+gpjKqL8AFfLkIg9Jobf9RbhP/igfCz9de4DhZ85Xjzp9s0nTYMr
6BCAxvwWQi62peZ9vgwi6H4HRXWkAgmY7CsHkZm6jb118e9JLXDX4AxiBFCCY4pk4/UxFFWecpmX
a06iYH7TUk4KmuQcr38vjDqp6Aigkmxz/34vVTwvZc6L9Uhy567qZdh2tGoDa8j2jX7NWUAZoieN
vqYwaBNv30BdBxPjJpO8cTrW2z3+z5rn6YBBLSq/muQrvV1X6q7Ne7SItgbm7dRq5Q+VUVdHCRD2
oMMWzSpjTbBORv2e/JnqN70X1mDy0xCF51uJe9Mkg/AbXsKgJ8ih7m/2oj7BRZeBqqBhWn2m4qHs
K4PmlrjWg0ABc2XoFRjyYhqSHaeeRKkwIlatZtmUXMicvc+xlEulhA5jR5IsedWRxCDYXFSs0aJB
1fo1fxbcv/eXOZnRmy1F2VVDkQTwEfPeFk0JC4nTOs0JFN6s0zcebUNZdL4vZPHckCoV4eQjZhZn
6wL0uiBnpUacMEyMQFy7XWwS16rBk855DBik3xD/ZkXQUfRpI0GG8Pz6Yqpci8b6CoYAY+pmuAk3
vIGRSTpSj8oo0nj0rMNh8AFXhSLYaHL0E0Wotbo/Zftf+ofnD5cmm/0zkKZjI4XPCRQXFDFE+/n7
/q4sahiCTmRIsDE3gb0PwN0q7WDIFT91NBcaPES7CBROBHBdQ/8nKgvqpW/3hS65JBqOAJ0+U4f3
3G/ihaxBORpCtUqiaQS3aZ+sGh0YcRmcJ+H5vrRF7bqQNjuLoi5BN6RAoVWYxFz8lMXvAWHlfSFL
rgK6pIBCAjQ2tCv/joVfmP5BT6JU5HyYfu4lacCZq3621abpzp73FtfruKYNOhD5AK/RIUydRFj3
CgFKCRDkyWeoH4YJ0aABXtaQW6WUv9ZevSqDVa6tchZi/uIVn/r5gDMmIDHGTzt28a2eMNZFzrWa
I3iWr1hZtgJef2koSAb4aGcWHivWS7V04pcSZ4EuSWQvDP3phgeIr72Re/fSyMrcGnNZX2XUvXV4
ne+fCEvkzDlv3KwJ4wEihyiyRhm+eH3u42OGyWIv7iyZY5GEsQTO9CzB8saq7SeBW3ebVME+cr8L
75EEqpkG7fr+8pYuLmo/CHFQxZ5gOK/PUGlEqSqRdXESFQmLcido646jKjoPAXqrvTUcI2xbzMdh
anpCPpsG7X5dwgul6couRR0fvWUTB4EGgg6CQDk/STbQ/ugf2SqoChh5CKfnCIBHLT1XxkgQrlpp
zDjahQBPQ1pJx7IxkwqQleu1C1476KKAnC4U2SLep5hX65poNIOLfX+XFx6NK0mzM/0/0r5ruXVk
WfaLEAFvXhuOniIlyL0gZOG9x9efhObEGbKJS8TedzQxD7NWqNCuuroqKzNm8hj8GLAUu+81W5Lp
/cKpUHyMkNFiFpZ0dlgihw54cOWDKJlaUq/1vSJsfeWAMgiCidASeY9UcqZz7FI+9w9yQ11Q6uSn
kOqa2EA1ygVEeTt6RREoEw4iCNcA74/KWs6+IB7IvEW9Gfm5ETkNQ+rPgdsF1aCDuwHAjGYt9E+D
bPPRUm1szivhkwDCQv4HLxgaJVREWpkyCRK+SZeg/OaU3FlUTV9+z5lkrWQPgpc9C8LLf7HAF0ap
aC5CPUDuUxhtIxDV9j9AGxp19tOgtwOVtIXdNC3gzaTjbkDpD5cfsr3X+5ZlBDkNGhhjgwSq3zFQ
f0xcLPF0zG6jCyvU6WjGIGbbMUcSjdsMCWpCqOC06FzvIhIMS6X7mTYgkPehDohuR2DzcaVfj6kT
QOCHWwypq9eaNT5HjwguiHIgCnn2nuMFrMvs0DB1OCN47Cp/cPULHzRyRRinYYVUfPim1nDi4mdV
vfDMErxibqFkBCeAcEz9yzexohLEQpsMyqFXn4LxoNbf//mum1Cxf6GhKtLd66XSujU6GpQD+JOJ
VLz1IG7Q0udC9Egnfdy3NbkoetOhN2aaLrTP3LSxF1B7D0O0pqGL0xz5kmT8YzyibnKqkHJe8sxz
KTGAGP/PGs1jihpGzAPzrBzSSl0L2Z7NwAYVvpXMmks/fBBhuXopwbP58TaMfSMvOfDyjJs+Lk2N
V8gYvfRVp7PVWvWflT4hrnZ0u5Ofma2rM2Co75GYDrZRseHY9dS6O1YbcEWswU+utji4Z7T1gtGD
pAy6PdIdiKebgTDJWfECwg/G/ZmduYKvxkrlGUHX7AYgrFAOFe+fu9pWZUYHjB3dT1u06XTrmlsq
E83tSxUnbWIVQZGfLsN1WlwKESqdh0QJ9TBl9yqTr+8Pau6IQWwBTW441cgpTIO+OGKa2zQQdpWU
Q5SJImljXtMVAc37bILkSu55ysKld6u+jMqHqqFYCnUAkHPSuByF9aOkqV3lsH+ViAHUBUCBz1NW
/vV9/xkanxkSqq/4r0dQRtanXLyIH1uO9da5P/SZNk18Cfqc8C5BsRhc3Ndj90ElLXQ8PkXsTaEh
iWIk8jbyV3KzZsd120d6d6grsHNvWMCuRiguATEIxMhA6iXKjbnAAz4OVzRSy1BCowqukSiMfjfg
ieRVA5H7N9E9g4aERN1DGS6x5/6Ni3YRGtwDOn0Q32l02SXSlCHD1kKaAVUD5A6Lle/bo7IaMLiw
99HwiMswMiJU/FvSj/ifPPRFnqTuaWEBpqjj3odQC6CpgeBxaqEemGIl18GKKUwZAx/OGWhoNRv5
jjT8dQW9xPvqB6wnw1JJ/Za9C7vxciqoy7Pg+j4WBkyFH79nilVVzboNQGwnWYpE2u40NamMP3kc
kSRb90tYeoFadsDLcRuAywtUO8DXaHRBUECORWzlOnVkqK1/tjnJmIfEIxrYLZ+5NxBOsj9V3utV
R/J8E4Hi1WJKawT7yVff22xuKKERu+aYGLG48cDIx2+iF34nngv+oQ5sF/jHXy8xx8jwu9PC2lF5
uZtPp2bO7YQIKkhN6qiy0fWJXnQ6niJxt2ehDLZlwjV647NVd1zSS6Zf3v8YRkiAMjZIM9EJcn1q
g2hQXE/hU8dFQ89Om94f0PNpjYdMF3WJZINdE78ikECwK8cNydCiJw2tyl9xRapdIK4byb4/F3SO
9OaTqOga/Sy+3/b4pNoyBhA/Dj/WWn6wgZUiX/mvuIIIVWKBjs5udP583zYNB76xTZ0hn6sVv+DG
1AnX8in6eBV/j8FZ2crrBMXbcuuFdm3+QvNW3ySPgSWtD5zuHXWQ4tm1xRtLHbV0fPj3OdrECwzX
jvcGnaJmmWyohyLJHNEfomINtk0GpHGukLy2Lcc+13hatIYQDABIunyQPjZjwj4PtZq8ZoIWewuv
WOp2++drUGkHy7oEOb2/hbu43QYff1apY+Y0tT9abAVqikhMvkBlLz22JbvEJjlznKfeqKn7Bmg5
gWYhBBVTiOY5JXNAaCmu1YDjrZwtOENhwIUuFGpC4jIWF3YffY1Ng8StAeFH3GAiOKCpuIQfuIjL
wT/t8LEhS6QMTRzJMlsJ57Imrs0NZ9Eo9qW8FbgVlBCiEjrfSwIIdO/wPx8BZgWU8XEwEbJfn0ph
8AdeypvMYVYyt0fcCUmjYldEljSgMqQ3BruuRDNVTb6xxpzkX8pCIDO38+BEeQXYezDYgLj9+gtE
3+MVXyoy5xNqiag5vmdPtQ6V58/7B46+Pf9GyouaDEzxH9CMOnCgWhVG1sdI3TImGGg1PhU+Wniw
m4qI10UoSMmk5iQ98hjSlJ4+jqb0HGmNXkjBwv6mu5j++RgQY6OBCQVp7mbQstLGnphi7UvAmjfO
5pExNuLOJ9Cq/35eaKikb8t/rCFzjE4KdkqpU663bH0E5NKQOREqfSTal9syIXKqS+h2AD5QSa2c
IcbCfE+hz0WQ8I9RuBNN5hCrQMDqel3VNmK4hmUzByQlncEUg0J45PbRSweYEZOlA1FawTNjX33q
NM+1x5ZdSmfSDS3TN+BwAVWoAbMOTCp12bV4iLo4+fgG12Vf+sBjvtMeVJBGyrtCSLgy80GLEXfd
EzOiZa1uo9w13FTqecONJM23C7eNEFH5IGxH2iH2Rr0YmibcaUJQAQoQZeFrw47+q9KnUQ8mywqp
LRGAO1wcSsbtvC5mNaLxnf/s5rz0XKZVW1mJwoiO0Ka5at6f87kLTUGRANlGEPULgkjnweJeLF0t
z50M7yvZ5HLMMfp3ANtCeZ4pPvk3fA6zAWd/9tAVGWkAmfrsXgtLdnUQQXShRMCAspBOoavQ0yqg
uRbfA+5ckMmK1FuF70cwEPuc52hibivA/0W8xSF7ZiNmrTfeujM6xSVxb47CQtPjH2z0ehNqeCPg
0TJ1LICIi9oAReOJatSngWO8vg9mut5DGmuNPGhG0NLGkGOlg7EBzEy+oa5x6ROiPxq/p5OORv3O
2O3gCyEFH5M3XV+d8M9qII+Pqf6Yo9STgqJgs9noj6uFk3N7+U2PGw1ThhAXNwTlEJs6TwpBc90n
rnhLO6QW63XkP/j9wv0zDZ2emkszVEbIdzMJ1PyM+9SwkunFh6qE+IEg6cm4FZKl1vE/5od71igX
5GUFbp8I1rzOGPQcMNHWqH7z3X6/t54yff3zNWik3/Q62Y2/0cNS0n/mZFxPKuWNuLYuO3ayb8g2
pGT21meF8p5H1uLDwwtr5URGVAVqFB1wzgVnP/3qe0OnLh6Vj1QlmkwrriXmv1x0jMCQef/kT9N3
zwa1zz0v95CShQ0/dooGyPd64STNXJ+YQDCtII0P6U9Qr1y7c6br3W4UMuYpWbkPPzbIgjeHjmjf
e4FsJcAI7o+HyobBZUzW8FqAORRnaYQGW8heK5QN8wRyONLX60LEg4A5KMVnLb900gLqcnaF4Jum
u2pqYadOnMuX4sgMLaxJeLGi71t5FoYlLsCZQEcDYhJKhAoON6AnVK5gGDt0+KYM85ShizKx1Z1K
Nr+egfaAhcmbcyCYlwmQrSC+FKmYDqwaqlL1LvPUe4nV56D+FEhV7Yv6P4+bMaILQ9S8CZWYSUEO
Q1ra4QEnkFZkCXiWScB+xYvaSzOx6rU5ymPhkS9WbqkxT1uJRGfIwZ8YnGA8sr843UxNfSNvF17L
c8cKcSko7KfcjkpHx6VQCPEoYoBgnjBlxicSHu/3d/rM3kMUCBoj6FWg4Y3GyeTgS2v4IPGcWC5f
yqDcFYzYED9YAvzNnChAaJGR/4Mwo5x0fX5VJezCdqw8J62yDYiojq4UvWpp8CkUAymS1oIO3cKx
mgm/AOK4sEktWC/2vi+omefsLSCVQ8Mjf4Dln581sdcEl62+WbmHGA/bx4WQl24MmhzIlWnKXXGl
JFc10HbO6yurP8vmM1DUdrZC6tKy1pqJT/h8mvw/kg6lR4BBQuttY+i1fepItdrmhvG7kEGduW+v
voi6gRRG0EKpLjwnCLSVPLpmK7G7oueMpKz1qlpCks+ag5OZnlaoPdOo/pDLVZdPPM+JgLTjzaCR
gB1eRfU2z5Z6p+cuVzSAgBsXch0TfwU1NL4FM24vqp7TbApVrzxMKAAjKunX4bF+SA0JfP4uqWNc
sB76slwiuk8ZET86IO+yN3Cv3T9SNAnP3+Jffg9149YlKlAFw3uO0Zjc6z4U9dAS9v1vWBFPdxdu
xil6pa7eq8FTV2/vlVLUVprnVKNdnNsdy20/JGSTpP2QL+CVZp6NII6D2DKIJFB7Rerx+hAzfc0m
RRT7zhbdbtAM4szh+3v7HCNB9d2tFntx56K2K3vUeyJ0fallA9jrwnVbbznFibZ+a4FYL2RJ4K6Q
JAjAlNLERuwLYFrbtsGRY18TDf0Y285kITzNbJTUVCD41qcAWigLcc/fK/Jm9i9mhHpbDH48umwb
+g5kKkDqaVlTp8RUlmi/vY1+4N750KhJbf48HY/WecfY8UF/PBmv++3qUfwMjgHw3CvX/FaMDpJP
q+Ll/lacPxr/fp9EXfqpoOSj6Ee+w0tbpOPrlyo0tIoEsh4qm1CC5P3gh0hHrHkjPg3yvniqONJ/
1Gcm1QfllPsP9z9oJut0tYVoogMkSIKgq7Ckkrqv3TeOQbMECNfc3OhqzZEyKwOhioAEFFsaZbSp
ckMwFO2nVPdq60Gxc4lQZeZ1iA+CQCXq7EhNQHHkek+zg9wXKZv4zgRXEc3KHl94cCGwr52RGK6r
xzq7cGLnrsJLi9S1NKS8ltQ+aNqVciUX+lBZsZEO78jP+0uJzPnpnnChU6eMotFKbw3SvC2EPnyn
EC0h0fnEEB/Lgx/oiWZ2h5ikhuIfKxYVAXs0M5Bzjvqifsw0gzdnBHUyIJAA2EBIeD3DzSCXiZY1
WPLahnCDybDCJvQ+Ogimg5W+TsN1okY2CmokZivQIC1cfHOBL0qRkyYF4htcRZTXklq5TeMU9gcb
+PpfwFOhOQQEkg5+h4V7f9ZDYrKR8AEDqHTThdyOvoftNPhOwiSWVz1Ho5m4vtGyJz7YhjLaWT09
AIUs/1ZA7IwxWEWH9sfCGZuL6S4/gtrSY66xfp+MvtMoj42qa+qKA9ACxCmZMZwi/zQMlcFlkCiI
rGHN44kvl0sakTRy6O8OBBoZfF+4LoB1p74hykdICNf4hjwgVhIb6AF9E/T0kB4cx0mg8ZpZ0NWB
y1sImedXYEon89C7QbaH8nh9Jam1x8rweFCbVazQAKvWym5N80PSv7NPaSF/PHtHIcj5P3vUayeo
FLHoJdhrNka/K5/Sh8isd8oq28uG/1GuhMO4YWxQFJNcjzc+gSYaulOXlnzujKEoi2ZNvFfRa0/d
lKVXoks5rgKHaR9j1ghOSmlC1573Nop2SKKd981shJzc32izUe6lVer2C3wp7MsWVn1Bt1CI96Hl
WgHAbE33ILq9t+l60BUymHJgPshEJhCqkvSDc1BXkPwlzuPwsl1iKprzrip0GKDohI0HuPK1t9Hy
qNYSxfWdILf9+qlstin/pghbH5o3S7M+eWras01OBbk96AvCxVzbilIvH2OBRXoPNFzE2wz7gKi1
rh/A6Cbp3H9zd8KxqFBMQP8EyC6uzWllUgDYwQRO1nimJH55ChF4M0erlqZZjfzAguK9Mpnsty5+
il0SGj6EQdDpnZR2rC09vidj1Ngxu8BiiMB/4KVPzTNqYQAGenzoaDVQFiuOPXWuHUoLAdbkm2+s
CMjEwABowQTKSi+EIGIahNBp6w0j6LVgRObgP6jj9/2tPP0eyg4UEhRx0tcAawldUefFRlVriYmd
qMlBjALKZvDxN+tgXwqrgAdaDZxn9y3OzB9YiifxVw60j3iaXS9mwLVQG++1GH7qWG8Gazjf//0z
VRdkcC8MUB64rMLBTRsYyA7jNjX4n3wbQ0Nt8MmkEdd9MtZ9g/MDQqYbkRSLZDu1VEWKEKAWYU8E
yUT1AmxQOm7C9OO+FX5mR0BrACgU5EOw/WhyFC5JSr4qwsQBz0RWooFSIeFTvWt3gNzu8KYeybkl
ufkA3dx1mpr1M4c0+eNCTDE93+ntcvkR1MH3czH12gYfAaIwUxx7knmf98c5M5soFALhyyI2BYyL
Clo6vlHQeFZEDqAmRB3XQRCTrjgtkmTdDgSXBhrDJiklMDNOn3FR6S5TN86HDAMp2+RZYWvV4soy
N++PZS4Cu7JCDabVONEX6wAyw9qxbTfCDog4PUxeY24/ZK8CGNohfFUtxWLTTU8t0pVV6k5sSrH0
x9xPENlHyqM0/lbjCYqCqffEVXgPrdGIeX+cM04EEa4IJwI0FhAmVOhRZoHWggY5cToQn6CLOozO
Q/9W1lbPNyT3T0vv8Zs9Aoc4iSkD6we6KnT4XS9eq/BxkclZ6gRDqHN9nKN2bIP6LdDjiF9wVzfH
jrJFLaGolknPhVHqcJVihC20mlgrqVo7cHujYb/uT+TN8YIxBNFTWlKDbg1NWZKlylApECVwWjgr
r/1sy+r7voXbZ99kYkI/gDQEuX66VJlzcdhyXJs6z0BX+KgJta+vnKuHkuU98Nsts7QZb2JyCe2X
6KIBihHtUygJXq+VkBdhEMUgE5s4b5DNQDcEskHg4COKPULgAcHw/RHePv0pi9SKoRgv9xEj5M42
77efHgnsFg0XP6HVEggM6KeGfK/06GtZc3tm9aak34TUBGATpBXXQ80CF82tXlA4eN0Y79rWZYhr
EY83PqAZGhrfS/WGm2OHgaIxDcwruEjREkHZ84JMVt2+KxzRzlDsNn1L8vUxIvlPv5BRvoktKUvU
yz1MNKQZFVhqgu9YNh4bljwO/yFeGFxZ18OZpvfCJUshw6ftZATtDdCIFFeyRhzVNRYeSkuzRl9h
MhPxpcsVTmF6CXCaSERDh9wn3Jv0FATW/c14G4xMgwLzJIoMYGdT/271i0EhTpQiHI8C219+V9+t
5F2rDs36o7UfIYfRLl04N4E5zAGcDOQFHv3osqYGJ9d+VediWTp1jPfHNvgoMqsSjRfwkD16hpyQ
JajHbaJlsgi1TR7CLdCllKmtwbpiXgVeVzqorg1kxGsvtliZ+EcFWSsCKPuTpKcZWkn1Nn6smXP8
My5FlLd5Z+obqJ3TBsmIJ2BdOnvcP96+aQzQS9e+rucACvSScX9N5zza5YipOc4VtCcUWl86peWt
4u1Sj8Cch76aUcpjslAAFjK5Kp0iWONcE2NvgS6Ard76yFgJD8rTkq74bZhCzR/lMSVQgvCZ15RO
qu0l2W5fGR67J0xOhbvRKmBnwX1yfw4Xtw0Vo0BFRIpqAdsGTRAcY4ygA69eRDNPrPAr54nYHrME
EHMekGagAwnHRLrwBqiMtHhkbqIlDB6IYg3UiSDQ42kZr7qLAENkksrhvHPSG7GaEoXbjK5ed6sQ
iGZzqcZOMzNMjg4s9HiioEERZ/8vk3PhExDDD00QuZXTl68RMHFO/AIKfDQ0dzwJDypR9unErjRu
VEtAouj+zM/EM5ArgT9C8w7o3mTqrLBsK4SxplVO3ryGIDsy5PYxQdvAkszfzJWBRrUJSgCVLJT3
qQUG4i9RuSypnTA8j8JKcbxyj40EVel+oTpDU6r8zSdek6jLoOURWgLUPYicSNEwyJ07rInOYusT
OCPF8jaB87QPSzREfGwgrqhDaI4lqQ0xQF03z4/lz/a1ICBQXmofnos/ZA5ZVwwfzGw8jaEYi0GT
3E6unbjR/cRiIENjprtgq/S/WNlVTBp71LZRvZbGFe+TDvl2xhAP6m/8Wi4R3N+mI7HXLj+GOtre
GIRtV6o1LtX2O9p+diZUV9BTb2kIw1DxQNcIcGm+qZBu6xnbpdTNtJuuniIwj167ibUW1PHIFV7f
6eB0lVsmHxqnlJke3UrCqKPlbnGUM9ceuPCgJYkGXGA9/nbIxYkqu0RwG2YyM0JLc8Xwz3G5Dmyt
JVVihpyurPwW/GEE8ipiZ6OlUAALDZom2g+1e/HVbShum0bP/Lf7Z+0PRHA9fOjd4NYHjAHMumgE
vB4+HvNhoyR8j2ZNIp9dxhzstjSFr8hQVjFDRs/2RXS0612xG3mjy0xOOMYh2t5XSmp0YBoo1o09
cEZefbsGx5iiRsLMdMfviB/1+9/K387h9bdS104SR1nEeWzvVGSPXYkEwzuqBhNyYARRZWA+pdv8
IOmPsY5I4nvB+G1Qdm2c2qbIMgZqVow9nqzvsb4f0Cj9DFEO43NKnj7tNfL+EpC3D8nmdEc/vHws
2L+FuExMlIikUbHHuYWm5/VCMZrYp2oh9QjTIOSDhvhVAvhhVBrQk7I8YyKDc/GzYHaaUnp7XFql
TkciaLUqSlrv1P1hkBCfxZWRaauEW3opCLfn8Hp8VJTGS6MoBhXGh/4x62i8g3rJaszRGAmIFwxT
3yFL/TlRcCQ2pIoIb5REZ7c6vDVZylPfNqRQcz1968VhhWpXLxec2zvJc7oTXqDvYYwrsKD6+AEm
XK8nHpBvNP8aJ5QNDLNYuAG52xv/ejKoUzlO6qdcgw/wim+u3qZgPBd3USMSPn2LwnwCfsbe0q0/
e744sEqgnRUVOaTxrofNBF4GVXcGwybcl+U/Pryvma96HVrgOPv4EBSgYd2jexAgGsV6hAE+beGM
3d7IGDZYTJCOxLUPj3T9AZIXaPyoeoMD80NM9qBdewLhPjn/iN/2eR0/2umoSzoYQA7fq1+91JeK
8rftW9PKAx8ETgI0mAB6df0FDBOHIgRgBud5+3rcB9tPkJ8djihVgQAu39q2fTAfB7LZfFTrg7OJ
TRDyp/pp9Xx/Im7j9+uvoJafi2s+c/kY8wBmwPJFqSKSgRz+vpG5A4flnCTnJxYRum0T0INcKat8
cILRdCvFhM6Red/C3HJeWqCOdFm5meyXxeBUSaf30iQ3joMb2R4HYQgI78nDEiuCdBs7TuX7fwdF
rR83hD26kLPByY3n/R7Fgoxsh9Pr6/7d149Pxf4JVzyEt/RzT9YjWbvQLHkStutEtwlkTZyMI46/
wW1HtIfVY0g2ZnrYhMT5TfUlZbY5zzppcyDEZaXbDKHITAXaBIetA6lNJ53C8T2HOnOiLizzrB1g
ZvF2AFwWfbHXOzp0xzFMpjOVIxc+pT5VBFesDABF/Xt/ued27VRYRx8NgF7owry2lLtC3g5aNDj4
Sx2RJHQNynxHWmRA/78MaZSfqqDgI8XTIdWSN5ff1qwjcK/3TczO2r9joen4kOOp8kYMB0dBw6zv
7RI8DLjoxcuXanULk0YDjNtG8jTcpoPTiJCBTFKcwzQb0Xfkr++PaO64X6yORh1Gqc4GZlBgyO3w
ptJQ58/q/2Jd0FaDEBeuE2hmal0akINkbFwOTgv+KS4GeNQ7SOFCuvYPDE2HJJdWqEuiU/qOL1JY
Qapol0yPk9f9kTWP1kO+asm5357Prf7Wmm8fIk8+WGKgP+P+VP7Vy+59AhUVATvRumKJDZgbr9uM
KBMV2N6yjmdcVfZ4eBBOYJL/MDPjcWKRj3Xjvv25pfxrnBHQHAh8A3WkB3Cw/LP/QWVnqNlEDbtA
0zG3Ky8tTJ79IgCq8lD2wh4DrCJgFnxD9p5zbgmh9/9YSXSz/O84aIchJbxSxbAShKuEPO+zCZ1w
XJ8lZMSdc/fwJZIOsUdrdsYB0d40l+jBWPCPC0P9C8Uuhqp04UQgio+oJ/+o/UhO7Fn312vOBIp4
ePuhi1JAdHE9m1zbF43iDTgXaOGuUslyC3UN8sGFbTHzkkaxEJgecaIDAj0dNZ9xFIpCw7cj8C41
WOkg1LRGB7qxjvbE3PGGp5cb5SPXV0vNZTPZzSvDdHXN14RUlmoYhoqAb8sfQbSt3sEK3hIXjXLi
SntY0meZCy0QJLJTy+bEQEdtUJYrw1qAqISTAMQ0pOCRCQlka/FOfo/ChezNNG30aYcdNPSjD5XF
I/l6+dKhSIuq40dHHVLSxI8Nlxu5QNhXJjxpQr5JiqWendnH3qVJaiXDOs2ypBJGPPa2g97grcnr
3updMJ4szyGQq4aq+iJmaPbVMSkeyMhQoKeBzgVMQrGh2qqjM0YWNOSKHqKMYIlKhJeAIR27axoT
Lavr+4djpv7AIWT41+p0FV8cQK/R+lQr3NFpQQchk7Q1ASJWRL1tfjldS6BTz4EHIHl1+dV9y7Pr
emGYcqNl3BYsn8Mwrz0EGw4009Ebm735gl1ukiUm4rnA9HKU1CbKFBcKfulkzDt14MOXfvLMjvvT
EraEZmNBqnGaTigDwAuAj5OudkTorvUSQRqd/b7StxaySKv2qXAY00YXox5YrOFw+tdgmR+nifK6
WeX2bwghrdOCN5odMER5wDYn4qDSDbZc4QpBp2mjg0y9oFr1SgANib5YWZldxAsz9LxCZQHSKTCT
5vv2OBSQUSIgS9d0VXuu+SVY3ewTWYY4GJBBCKhBCXC9WauGC4As81mHI9BqM8+e+XT8fJfQNHr8
XK/Pa1JXlscs4pJvb3xwyiEjjwwQ1hfwyWuzRdOkTVMzrcOOvMNIuS4JS17ujwr72s1NNtBWCmoF
BIosZSMrPb8om7BzENHgJpZ17ZPb4iYm6XH9k66+QAw8Aj+3qWqI0Dku8Vcfm1VHTorhvdw/mDP5
l+tPoWYZCINcib2oc54FIhzBAEI4Cw84QIgSG0jpNbu2X97QI3eojo+nYgmneotjwlG8nInpPr/w
SCqjJCk4JztHdV6HXxAA6Ecok0zGEd/Ju68X8SiTt8Oh1sEh+P6Lav398c+v9r8rQXnEMRIrOaqx
EvnwktTHQlmolc/s4usBUp6v7rpY8UQMcCK3ba1XS9RHJLZ+ao88mOnEW7vRV6tv1dQWXO6Ms7+2
TB1XtWE7pcziDoElpMgTFi9SQwPHtBaBTa8iSrXSYtvnjqX0EKfbJF/sNp528b1dTt2sY62yYxdh
bgXyGh2gcGT5xpOwWq+JaNgma23yzSM84lKUORObXQ2cjgEVf+wjbrK7nQiDrdSIraefc/gCVYqN
7psr5mGFZtn7+2gmuX9tlHoqJYwSJnwGo9BcbghEeEDI1T4+RaenbLNe25L5EiN5nRLWekNwSBpu
KsF3xFiKTGcupesPoR5Mg9SB6u3PtxTmdJw78/29BoMyCOzwcpL1p9A42+mWJLvdWyaZB/hw8ji1
3cT298IWXDrdf1v04nTzWlNkWYrNz6yeX0F6Ae1SXdattWvUW984QxJsZyro8ucJ52xOmnFaON2L
HzAd/4sPgNLSkCQ+VoXf15CdmKI73B+YhICse2LnqwdG0V9Mc4MZiPcn3154Qd/ezNeLQbm3YVCl
pGVg30d7odtBoMHhwG/ipnpYLLwj+elpc+e4/fWOX4w1VLWm1yZXWpgJSnp70TyuTX79YHKbg87j
IoFC7P1Nvzi9lHMTqjxvmhwmgUqQwG279h890k5xAd6VZ8CddrvEgOPeoKP/5fskfMvnpb7+mTTy
9RRTbk6JXCYI+Om0g9RgOwEVgFZgN+UOCw09B9JvI8ioPby8gKcbFBKQyiBmjJYf4h5zAog6ln61
Wlj2Pxqte2tBub4oTQqvbKeP2nfmEblG3O1If57tLwLHFzzA53vY7cJ6YUFun79Xk/G3Ry72wKj5
TBJNdiMi7hNi1Lu9paDX1jXO5/68I8wJWwEoO7xLF47awk7/c8oXll3Q67gRC8tCUayRr7KGPNsG
taeH0WhlLW/eH+kMbOJ6pJSbK8sq85Mc9krjtfjYCzvEg8TuoCvoPWCIj55lLCzqzJvt2iQdtUFE
lolimMwNd+/akhVs3JV4dLfDkt9cWkbKbUH4/n9vsKlXa79vd2MGmanU+NPp3dkPSLmlMjkI5iO2
0VZYSNMsLSXltGqtrzJtOlFyYteV7aLjPin1eFwz0dJtdducfh3/0eDdSHXzvNRga7CNMCCQRdwX
xEL5CYLE6/ODon+pj28Z/Jjh/J5Ab7Bd2LbC5B5uTuqklAkZLTA6itSiqkNchVCK7Bxxv31tkNos
dOsc7c/gsu1020dG57T2rXornFG1yHB0AktPT9NltVLHCbO3COScgYxgn118ErX6hReoZR3ik4aT
CE5WfQ9XTtbKCPyoa32RA1J0jzreAgtTMbvsF2apZUdrYFIkApYCHFWGrOfqWxLkulvYkLO4f3j/
UFT3Jp2KujPIQcethnsDytqn9mt6HLMI/nn9M0UX6KRF7RFu+1RiF6xxqg8H3kDxN0MFEF26Vvm8
exEA42VBFtSSn7ImZ3790lhv4UHamCAJMk5oE+D3zE4eliZpmvt7X07deHzs870oJp3TuPyhiViH
4YSl+vz8mwxbcQK0s1ON9DpqKdy0CDR1CpuQkVKmiAXZKBenXzHBr5wSdHWY6GFZpSiebb3PVbHY
Pna7F0DkzEJcESTI6LOi60tjwVetUqNg2bCxEdb1unGZUmfd5MCrCklZJTbubwluGtP1xF5ZpAtN
RdpyXeing2MwPIl+oAEamuL2xBjYjAumbr3rtSlqegfwVEWjj8GBO9mWjluosm734MJCzOIbxcKp
mrbyzbhQJIWHmfJfNMKOa7O6bHuMy/X1oCDodzUWTtMMehLjgfOaYKgauAypnHdQodtvGFGIBb3G
1HT//u6tQEswkpfhqDbkoJ/G1Lo/hzM+Csh5kIhNwq1QxqDrTxpqdn1YeyPmsDE7AMY+j+dxJRuQ
po3RckR0JzQ78hvqS/HezC0MNL2IxgjQBKFtge5jdiO8KJhGGpyw2QydmSsQvawPVQ1IF8hflfoL
hA0kzZeSirf3xLVZKsxsed7ngwJmkTk18dsZBJm70NOZhRDulksBqiiX46NCx7AA4bmPbnXnGUm2
1DgiHxJtn0CWh54/bVvpn5V9DMxK55BthHTa/rjemfx2ExgOmJVtJ7PkVWtvNq19KKzHWse/m8x6
ZAlLQEmNLMr9jTC3vUFxhHTZ1GUM8pFrVyXXIcQhJX90uOEx3RaFowVW1PkLW3zmoYFJuTAzueWL
6JITq0IrO2w3ftOcCigj218xsU3zMBWqfh9jU1/V1upx9REZsX1/hHOuEPlAuGLxfzj7rt3YkWTb
L0qAnslX2rIsuZJ7IaS9JXqftF9/FtVzTldRvEXcwTQG3b3RFUwXGRmxYi2Kcg+dnS6hLNIiFbPx
7ENJj4FhXQQeLdoTEcKFEl0xtvBwoCCngiAHkstgSpRnYa3mRahC5qgLZAeyL0CShy1A8Hh4UI1P
1OheKFbR08kR2ZPKWcNCTVtr7qsujc8WU/DqqmoSJHh9iBA+FwqCHRVZXuG7htuqSgQgbJV4Ysnv
X9qcrWyrBVrrpxgwf+jRwltsVNUICUiQK1EfUA19KdX72wu65EHQgKQI2kRqhqfILNDhuyxpxYRv
z+oLXD54jXO7lExJO7ZnL93iTr9tb2FWr8zNgp2mSknp91x7lnaRiZ44EG/yUKGp7/zA8dgKlH5h
t14Zm/784qBIySizpMbYJEMl9gDB8+q1PLE1za7FOURkMCF5UbJFY/K1Ha1lSkRz1p17LknuFDk+
0i4v9cAbZKspoWDQRSmvS6CxTptAc2RpIGvX+LQzZrsVB0UC95k69ffOW4eBUFUkFGbbc9ibXOTI
xcRkSXbpi/CQf5afYqenn7dXUlmIHK5MzkadhgpftB5MSpxTVG8NxGU/pdAowj2X6XxphlAN4bdB
/8ZhmXtTLo5ldl+AzDZzeu2YeM/pcGKAU8ogvv2KNQbS1x3tjX445t6DhP9aSywFUQkWT74f3kFd
oPR2MJppbtSlEVInyZym0LvHcSeiKsn+RqDO3WWcUbKXIPmjyH+y7kFpIO+3levaSL2DUli9ug13
0MoBxwkzwO6qDCtCxL9ZCWVQDUCjBbcxNILBT3i9Gdq+QY2kQslEKvbjY80bxG6kUzxMLVV5sGt6
sDlbIgVB+12GFuyXfg2LtnA5X33AzIkg8TAkYhYi7dGZ0qCn30PwjRJ12jqNslKhXugvwGAldOKj
OQRB188euThhIlcwgeEyOgslZKGLA6SDD6JpR6fWruzMSbZ7GkDocdynZ88eE6QVRcOzUzxhH9X3
3qgSHTwYZOXeWIoBr75q5mSSoictP+CrQG/5Knv6EbDZCT5LrFcCor463DeBYxTnFV+64G7AqcNB
hwgdM5CHngUrqVIo4BRO+nM2KtiinJE1CI6QUi7Rthe93j5+Cwceyp3ohkVRbiILmIVgKMDSJO/K
/qwyEj63eJ3qktJ7K7t5oXwAwS5o14OzFuBvgDuud7Os5YHgUcD01QSy0bxkJ56p9YEJqqai1Sv1
PKK8iiq9hwg3NUMRoIjOSDrVkIZHpdrVNbjrKgLRVIsXV8LupZOGvjoNIB6cNXS4zBxQRH1+iEe1
P0fogurtKj1IcqHfl8EXtHUhNmqAURhv6dr0iFGWjr8myrTwNIXix8UHzI96GoVwyICOp89g+LLf
O+vV9D9j/f57g8rKBryupW8Iby2np8Me/2YtB7dw0sECMAGmgcUCk9PsfhPKFmqCFZ5TFbDryBZ5
nXmMN/Zp1LmTcuoO4V29jXab2xtvAYSGUV9YnW0J1o3gcxIAXNozOwFiQo/dEmLVJ/vpIXW+mH7o
7MMf1QCstdvu+uPZWPmApdfx1QfMzhnmYpK3m17HuAd4G5Q+rdl/CD4gWo8r9+rSDKPwLYE0AO30
IMW83v5DzhHFHzhEoOg/k1Go6J+z8WlMN4O2VenaYVu4USGzRAEkhpIH9vTMcysIFbK658dzkBri
a/MRA0aB5Nudrph/Xl7c1kJ7LKgTvx6rGCNdm9Y169OfX/hyNSAl7VRYZ+URHJzwmyIaf3TNG/VB
NEqEMiB2iTdqYAhPQekG1u19tVCiBTMTMNTKdKgm1YNr+0kcK3HBBkCrVLs8BrxO/W8AAfYBXrIJ
RNDl09hufMhcciuWFxb5yvB84FWngq+px3sq2gj8zld0gR5UqYXglRHkK6+3hTciOmkgODKJ6Ml4
t1+PUiuLhtAKzwomHtpPSfuu+idtTdV7AY6Ol9GUFqCqDMqQ+TutxAuRZxpuB1F/HozOkl+jv8p3
f+BtUN4bsl3q76PdmpwxHqjTffD28ckBtGE0ig/c0pPG/OENbQ47yzkcrI9hy1tSYNbbl9E4vO12
3/crnmxpBSQVjPwCyB3gymaOVM1arotyYTgnxT3oKrXS1GJ02jCoziBovr3PftBks1BZujQ222cV
mlo5NYSx/fGkfCQm6NbPuvrANn8cx0JXNAgkCTjXhZdu1WEvvH6uTM92WquJDSCY/HAWnBJhUah/
2vu/z8caXWTJs+bsPshWXvFgS97yyuZsw3VQ+vaYDJupXj5DGyvaHnm3eI5W3MfSY10CAltVQD2C
FMF8YycSq8nYYlpzJMAyMzcUvDlAKc1BtRi9p+h/sJlFX1OzPJGtevdXfgLtxdOaps9CKQxqMRef
MbsTWy/yhqDDZ4AwngePr8swucJufLWkEzm3n+i17NG8B87X7SOPfkJ5ZXtNu2e+u2QB/4NEH1pC
5opYklfnmAWcvCH/qiO3pg+3t+8PmPa3ATwuoL45scpMZ+nCTY/RiGJqX/dnwDne261ojgfpme6A
3VcAJ0hMlAucyoq3ZWWqzvkRpRHN/J5EAkCuRu5aNDAySAgNSJ2sneLlof/7ZbN7GU/gkkt71p9D
lav3sS9DG5omj7fHPx2RG8P/wXZfDJ91GhP5ooIRT3gTBL95LjNEl+hayo63LS0OZ1Kzw2U89U7P
dpI/oHGhKTHRQRQ8lhS99uLahb9mYraWolzLbeQ1/fm5GYwUAhBY0lNh/2CCDukW7YeKaLztHlGj
vj22xdMqXwxuvlZCT0b+x/KrsDvaIvrMcuchdBC4m6VpvQnYH5tvbZugqrKWWVtcwn9tz9PlSibS
tmza/twq8qbjnjntk1NG6/YIl+7ZiwGqs8iNY6QHPxE2o59/Mc9U+xc+tKMgNf8LM2g5mahF0EE4
pz/uaxD4tGLfn4vCNyj79EW7LR5rPL1v21l67CBe+NfQbKukYwweFWHoz5SvrTRDt7bsVTp2UK5n
aNwOAByOQyTTIuFbjFSjAPNe26I85cmSXar91hekZ61PV3bwZPXXabz4qtk2EmWA4TUOSzmiiPkk
1DS2g6QCUJIBfxIEZXw/tNJnRai4AiVceGtjOlD1QA8h+jbl6WRduIEU0iCeTNAVXRfsvhNCqyzv
h/FZzoQ9p61l3Bdg8ajuoNVAwAsY7aHzRHSfEbz6S+RlvRpgmdBUKj3TgBjXayjpjX8lhta+XfLC
wOQCuo7+G8Laowjmw5V85uJdPhFjTPUz3LHzkyPLrQbhGqCAy+/Uf/V4yUxEK2+PkfihSnbUQ0QH
qjqj9rqy+X6jqTB+kJhNRTUofP4kQC9mOwiElvNanwPYgzNypImPxC309M57CVZyKEu5VNBYIm+m
QOIAGIRZuJINfetnQjqeTf6FB6nJp9Og2J3p9Uuz4gMXgjHcoBMJAxohESfPLEEOday8DLWMaMsa
ozdrIOD6QU8e1l42II7+fUx+dLnBfoUkMRLt17u1iWuJxQWCfg2KJUetHz3FqhmSwTbojXmqJyUT
AqMcPam3E0Eln2Uvea9D3rfE4WjWK7o/PQz1OMCRMHIxkEEj2yok/+rFgMVPTQZ1Q/RIUMnXOR/g
dyOXhDh7UBW/BuioKpGHCJO8SA6UQVTeUgpJy608Rfb2b5zEHmdDUo5QJFhpHhoU0qKDWUktl536
IJUn3TF0LFtTS2lmZw2QrLogMpAuaBCFEHU/HobQ7Ds/Urbd2Gn3Ytom4ilX8z7ZS0Mu+McqCCti
KgHxRD3lhYJzxhx1lD2IFYTolGZMrl7VXG3zuzYKK21bkq4gjl+AWd6oW6nljWbsEsnWoLHJ7/Ni
GKqdkCreVEMQPOUIxdsSzSmdJ/J2ltT+E3xg0D+mQ5jUx0CWA9WowPkNSTu5BOFsXoURXnmaBNJz
TZFCdtezCKB91pNcdIfEY60hjcWA1owhhQRe6JEYTDxCwjWW7AlisOEr2oegdSq5+JxLSZv9keUU
SHa9H6Qw/ER8PIBYKvZyErioD0jFvZJ2mrRRexDz36tlE6CnbKhEogtMKHMrqdVkwNRXfTgatEvz
9D0DY5VihUgY1H8YFfzqj1Q3qQ/2qrEm2abJJa3b+YTI0TMYbYLICtAFmzzlcSTEpV7V6KSDokEa
KW7bqnJ4hvyCjzY21IDQRK/FfYF6T9VqSMr7fqOGRlsrGf/g510zmgn+vmR6KTf4/0LLsnOs8XFh
dYXf+vu6QmLkO/H5MOl2dZvIgUuaRpHf8DMF4BGp2rXvTGSMQcMu056SMRkGvYeioWCVTZrkpleC
kNkS0lzDF2mR2rusIkFgNUMkKA6koMPo0AhaAJ0wQfJi+YAEDQn3XuVx2ZEkSIg5cCAUP4oO8704
StCbT9s2760hzDPf4nKvLlOjrnI5NmiJfmDQX9XZUD35kDgUIyinaF32WBSFOh4ytYTgSCL0CTEk
gvaojZjFgmgpKiaJ1wskKzoT38L8LYPIaga27izjrYZUYrovcy7D5AUdkyGZiqiGR+sbi2mvo1lS
g1p23aXlNk07vrwDA0GiAt47lMOw8UJSc48y7QGZGTWlou9+p6rR55hXhez4A1FqFD6UsIWAdaIN
hiCEbWDzih+LWCqxl9xRAUuSElYNNK2DQQFpRSE0nJPUVZKBsaXktT8kSyGIwPmNL5sj9N6+NKR4
AhtSln5wCqoiIC5fZXxsJalfMovQsM9tPhS4otJbjiSj6aMZhX53WUYs0LWMLz2ofXyoHnX918ol
s3Clgy4ZFV9wpaEXZM79JI1tjFsoH88hC1FU1vZtdOa4rRqeUaPUNfnYZ+8tfSrjT+Bx9DIIv/u+
MDXvK0zB86p9r3zOwp33D/MVFLORXJ6/Z6t0zAA0mUrdvk2YDtE63kE6meq8bNLSuW1tIVpFVR3J
P9SMMPp5k3Sm8R4B7yp3zhSa2iKhzzIN7YxrIjPihtS+bW3h2YErDzJWiFrA6DEXXBCrKQBv0cQ4
RHJpZiz0LeBm3m4b4RetoBsUIgqAK4B4+PrSE1lDIy5A+2JC0GCO53hTuHyD6WNIzstP8ohGDKbj
4cWsxAelhlaZOaWmstqfuhQ7w+EKoBbDimq/MEEoe/txzCN8S13l2Z9yxs1Orfa5HY1b9BMB9U86
QzvElT6slfSXHlpTY+ykpwr+HDzYr2dBTZJEicqGO7f+Ry885slLyCQd1U5p/EhDqB90d0Ed74JY
emRhu42I55QTz9prg0JVygwabkqg3dhHGeSm7H/LI7L7a2j5qVIyC+Oh/Y4KD2o90P7kZmH8OCqJ
EEvIgErH4ysKre97DxRDf3rbK/TkZXzIwfbjopQBLUIgtZ9XNsrCSbu0Po+OBh9iHPDN47mvd81D
p0I+/YUjdi/ehzUA8xVZSdEstA2DqBlLMhGmi1Ou6HpNspy2kBBWEM73+qBGRu9rlhd61hC7HDy2
FBxR49txT6lgCUC2rAx3dtZVFeJdkKDCK0LQ0Co5Z9VrJII7tKyp62mvMoi3Us9sq9SkWXWUhxTR
Fyrf0R5LH9yJGiQdvc0wmhXrTH5NNHx2Qv/5ElCQKXBkANnMWzZbn0fZsOOp22FTofqe5C8rY51e
2Rcb6z8W8Mt4OUFp5KeCdvlw8MW8UCC/4DLqNMhEbQi75+VjVBtxeV9A+6Ks92G1kk2eRdu/jE4X
zYXRrglroEYl6mrZk6x9dgqEnlaLj1NK+tfIQA8PInp4UAQF10YqQW4LmhPq+lxUmlRpRjQVyYJO
Ci5wMgZZoTboI3sEoZIOfXNiK5Ag2HNRQ+8VlSg6X2jlSmlhdoH+M27KoSo80dYjb3X9STXYKVKe
YTkZOfKl490ReZ9ohpiupCCn35kPHW9QlaoTfQ+S5TM7rIykMsb8xmCQ4YLCFOJ9U2/wIvZHoEa7
p9ubaGk5L83NhjXw+QAslkhdGh6Z8FGERxngkNs21oY0c4AawPzNOGBI4H1kKW75AqTnoi6UlnoA
WOS2sSUHABCsCrcGUDOwfNfzRwWWgFIrhwhHS/SYfxIb8FyR1waMnrcNzR3dz464tDRN7cVJkLpC
zuMs09xaKF4S+SEEuVVWSU7t2WpX73NNV8uPutFH1WSrXnZxmDKiuQm0DQXgWQaOz8Vaa8JScwVH
Gp04vkvUh8wDHkc4xbymF+VWbh6YtivEJ+KbUXQWQc209shf+ojJw0GwE1VVNDbMZmCQIIss15rb
drHBGjxlZdCWQHGnpitYmKXTpwgiJ6P1HRf9nKA8y4UQ+E+iuZ4AeTn/MICklUVbPryn3fPtdV06
Ef+awiV2PagsYmCban3PTbld7UGYAhCpeo2/aY6iweaBYwMuEKAPdPXDpVxbyb0wGkiEzRMmj6Vs
Zgl6OV/5Gvp44dHvtgki4XDbpe8qKXSvtDRv4zVOjlkmG3Ulzfh7FZH1gvIq6CFwUaEef/0pwJMk
rFVwYpKCe8v5EgwYItSv1c5OxHoN1jFPQU0DhwtF8ngCc2sAN11b40oeIVrHYyUhvc4EvaicUd3I
KjYOekAGkDjr0poewu8lhc2ppIMIdTIrXNvsYlR6kIPwXMZK3Wd2g3xQt5IzXR7YhZHpTrtwBzUT
Bi6kgefWyTe4ZzU7y/QB+lvIYf4hImdmY/v/7VdB9MpPwtHg+FZ/cXyDlWbgPAW+OxAfIsF7y0PF
rXzJaYO/SXaoyYrDW5rFadUgAgL8BCRxrgfYSkUA3HKkuVyyA5JgV265co0HanEWL43MnGotqiOt
xEBzJRlajuIhTzY1mJiQx3Gy6L7XXhTv70CKlTM/z/3+7Eqk/zXgjcDaBqq567GhzYTW8Ygz0GVu
LkQ7D1VyEX3M1bZpAM1S7S5oncoPzY4+3XY3Py/v6wsfq3hhejatWpozjZJKc6sY3D7x+b5HEmPT
m0ED3JeTmfSvxhKdQoUxt4i8Zv13DDlZR9oUpO0TPGR2HFUppE0STPPNQ/I+676iBrAYUdhkgCqA
l5HnDBGiovUorewmcTp083FLvIyCMoiScVPPDqUiF6wKM1weDJjzpwBdBrkBZJNiUiiI9QAVthti
+YBS6PhHCCk41YM57DWzg2j3ACEFat9eiN9RChjOLr5ntgWAIxSRHMf3KGe5kyzcZoJitR1YM4U3
Kd/cNjbvavnZcIDWgRBbQMofge71hvPDuoGKAsNhoh2eR+BEDmWnhAiip9lVFSBXaXsSnBVPjcrT
I6TOe/Go9lBZSOXaQEaYa/5yla2Czbf1/+S1o4Z3tz9x2ne/1gdHES8pyOvhMXX9hRDFin0lGDUX
6e+7gATIZ1b+w20bv691zLkI7yvhCY+U4mzv5+DErLsBl4GWcHpdEgz0oc6Rf9q2obCy4ZauXFDY
AQQ1ke1SMIRfDwgJjJz6voyDVotGzG/xJPQ7plOa67WQgWiq0EVy4mInBIyBCL1BFScvxvugj60a
xT6JPoHua8WHL1y+kwo0apsacMWiNJtlKakCSQ09XIeirch7r/UMXtiG9RqL35qd2TlvhKoeSw4B
FGmkYx1mG7QY7yS83aKVMtqaodmDIqwCmQdCW3OHHkKjYANxgsBIVx6hi3vzYtZmgWcIgvdCq3HX
Km38QYM4RGNWfb69NxevooulmRPnSniyxGOBkYCT30MKS3J87JvzHxXC1s3doNq37c35W/5xCRTw
SpwJhIQ/vB8XAYSsRlzCD6nnxjp55Awo/jz15sSN/AQCCaS0IFyjoOXtoO7c1n38e9v60kkElShO
o4LeKohqXB+OROolv5RhXJUDPUPsB2ZaMXvhakEP2hXsx1IgcWlr5mlZPfCkTTOEY52jSu8l9B7k
FRNLzhzhHqDVkwMDSO96OGHtJZ7GMBzUqVTB1CJeb/q9J255caesrdy02+aeckKmo1KO5JM2V+ZT
yowPirH23CHlDghODDVRTRKQLyXMrIoKB6H7U3UrL6IVo3MQIkMev1CGwnMb8NfxZbBRtH3F4eWn
ZTobkxS5N80IBPDP394oi3ah8wixIfQ1yXM5OA9HIo+rynMLU9oxVPXAADIYHm/WO3ntfbm4US5s
zS7JRsqKNOIwsX72XcRPVPpbrupEzfKjP6cO5eP/G8/MAade7RMpwnggIK+nO2FbWZKIQuN7FB8j
SPT6axi2hbwBnn0XFmeuWBSZquWQAnIVrz+17ChFaPCk4OTqj37+UAwPObePFTSpdaldCcFK5DFH
Av9nwFATnyTopnLI9dHI0UkxDinM0yiKdF6xhvSz4D9E/14rHvl0AwiYzoENPN7FA3pB/4sbH/0U
/2v9x+leODnQFidDVzDP7Qivl1xuyb26USFFccQ7eeXGX7olQHmOv8DIjDhrFl1ElZRBWQDPPuiN
RaoZOP/FSZj6NiagsYLI4noiBzgCuZHhxkJEc4bKarMPZdCptxM4yOpfGQgOZX7F6Lzc8s/yTT8N
vQlMyTxgqLtSo0XKY/eEzMhTB2nemGx6VJUL2CtfoShYoGnEfw+ZrthRjuaMl4avVqZ2Xn/69Rmz
TcxxuRorHT4jboCLAd+R8jgWlm8Ntuz0ZglOedC7CQQpaLMnK3toybmjroAmIHC5T5Hc9cTXNPT7
PIRzH6INi9/AmqqL6OeE2CYawnJ5taYw3Udz/w59DxT1plgYUKVre1GgZlHHYaEhOmL0SnpuJRC9
GpIHtEh2YAzi5WjNqbgYLeKyzknbrPkvrrNJxwugCYTiyINdf0FWDBFHRjh7dKsYfGRrhVMoe680
BeFA11QOl7zupbHZ3UmFtulkfjKGnvtOh34OA/Ti9tlZdIKXRoTrEdFkHPyUwLUj3PCqyoyF90Rs
3Ip/Cb3U4Dt/kwYFiOS60S4yM+vXeq0X3SA2D+YTkHgQYMzcoNeIdRJAt9iNkLtMQJXnl6aM51Xe
IeGW7llrN8knLY5ZqG2E0FbJ8+0ZWLpHL+zP7+8IeQheTRTPJRXwKXhs9skDtOk5u5DbR6gY6eEa
r8DimUUXLY7OpFeEZ+f1nA9cFJFW0HBuOsVJY1cW/ozVS+XtuTxxPKmD61JNYIJ49ln6kcXi+KgA
ZHF73IupFsS4CB0A/cWLe3bhCoxjBdenBG6zt7ThMWi2FA3fA22RmkNbWQ96BQABSzFy85x/XLG+
MO2oCfA4xRPaDkzD13Mg0K6s4dOJGx3Cj9HuoZtNkG7BApSG5sYO3YYWSS0B9E5GuVl7tyy9KYDB
4KcWf1nGu3e2BEHT1VUsSGTa9koSm0Fop9JDa8Un9GS0AFqvPOL/HwYl3IBIs0zCW9fj7T0VAjuJ
QNxa5QxWEotvAY06tiguUc9Ri29O6wxx9XRN45i5TIzzX7OzVyCf8lKB1SNunjz2/J3QxHasUoNM
bQOKTXoDcWttAri2trsWwjkKkmPgAeCp6a9kNh+EgTgWDe58IURORU/RJzFaDGQGsc72jSTogI/e
3lPThv011ok4VgPcA4DHmSsLcdSAhobJgZS6JhpRAE0MX943+Rrb/8LFRxGzSROJKNiA1Zklljed
EhFcum1OtxRZChru05RuqBIavPiidqtliqXjAsQC0HvAVSJpP1vHIurrcpAEuGmCMggKS+BBCTwA
w7YhBQzXuxf41hhIYvEArjZqZagd+OCQwUFUbUbCa+Y/Cv5ZXIsAlq6PH4oMdLJhMmQ6P0e+HApi
FhG3TYI37GoZCCr5EIlwXHjz8UC0Do3j146QdlYJtoDbKz4dmvmKTwQd/2t9tg4yD0xf3QDepXpA
JNd1BqkPVyn0sgVncLfGIrS46tBIl1AvQRf4vMwfAvLd0bKAtR4Ye1CX8WmzGcQQYUYMLd0i0JGV
X0mwLN0VFOEVylMTwIib5ycz1gB0qFbEFUJAOgWhMbOTxuzcO2WAreSNplOA4+vAzOp8L5SnLN3n
/coVuTjwSV4NxD8UNbLZNItxlzQkzIjbKw4tma2WoamiZIzTXIl/BZSMbi/rQuBDpwZJVDgmfjZp
FhLUykiSHhkft4gVztQKFHBCwmdmq+bSiqlFvwxxQiBlcCEjQTGLKVnPeX7s17CFXIWBvbwhAddv
2yAGWCXJj74GOvE4yeVdlweDEfDK2kW8OLuodeDpggIuCmTXNwMZgmRoAo64HnauliBrEKBktW+0
QY/YW5C83J7cxRHDGqSoAIYCUnvmSkatG3ovxWrW6d6LYrP+lhRDZvIJTYiqDN0gwB3Wqo1LB/XS
5mxFY45TGpGHTQDklLGATH3T6n3y6a1cAUtzCTIU+CEE4FjR2di6qm0ZASDVrRTvLYP2bZFIkVmB
te+9jgyJ+Ssl2yV7KIaj8o63Jy672XsAgnlCk8ZYu0Y1IshPkFPt8I1gcOVTn25uL9zCK5pe2prt
kzgMOS+f9knXj3rYAA265k6XLtBLC7NzXmZMzVgxEPc5YIIFdoeQWCRaQ6EsXWUAS+C2QIITmbrZ
iVMqhfGphtBLKZVjTzd+/0S9LUDwOs+Dvziz1rotFocFGJrEi6hsoOZwfcBkKY/qCbTgZqNmRkQz
mNe6icg5XGDfXqIlxzVpq6O3d0IuKLPtVzZ8IWQpgrxCfu4UQK5fA+/7tonFG/fSxuwolQl2Y4XE
reslTudZ9fNINyrg394WeEpwU3xpX3StJLcyrnlHTk9Z4o0tbGrCd9J8U+1UtG8r41oKGC/GNXeD
ikiQSFGwvUX4IC7Z82C/FF3O2yBfXH35L2O1xhq+dKDQ8KNCQwFserI4C8m1smMh2jz8k5p0nDmK
wJCPWbbKXrc0eUjSimjkQjAM0O/19kvRwulXRQFwjgm2JGNSXQWfhFVYb+fCiG1us2Zxab9fGpz+
/CK1V9Ze4fEiIC3oSgCTp9Vqn23FG4zX7lfWbGloaCqA7Bmy7sAEzWaQFgGjNFRQqtUaE8QGdjh+
lLtcdbMuREC0i6tjoNkjLpmBRwYe3ETRWzo+rHzF0uVy+RWzUyfngTaSQAUEK/2C+re3Y6+Vdsbz
w4jyXm9T0C8Txexztw8NTzjgS0hzGOM1OoKlaVeg7CJMsSEAirODmUCHTumE3nPBoqgXMXCg0bEc
wcIes7WgZfJY87j3wtT82lH8kaYJHQFxGXyLghsPuIRdpkSbqJRPndYiHfUQZ9CXofxRlh6qZgVj
s3RylKk6hrWH7u78MVtHRS2jOQT2ueMArmDQX91e04UlnfhwgTKbMGa4YK+3cKugTYqOmX+qtcgQ
QvR7Jbjz4vegxJOuXg0CF5ZOwzOOg88G9ALcltfmkoKv/UZMglP6Le1Gk5ySLd2lVnzsH/JQ9x79
LTUjvRDs26OcdsTVMoJrBdMI5BAwXwjvZzvGH5JILFs1OIFgphfNCXUg1brEdDk8FKAH6VailRV7
P5HhpWMYxqxjOexBZuVYae+BAGaq4aTVz1TgzSrbVdFK2uPXOmKEKpJ7GB+6PpDzup7YhmfotPIk
/9TWiVVm0qbqnCS+LzXp7K2xw/1axMkWcENARQHqjW6Wa1tpWfzHFlBYgMo4ZQ5ookqcVczImqGZ
Q6d92vhRTP1T492VnaiDDAHVNwGqgk+398eiITy3JrJV4JDp3BAyVBVeDP6pb0Uzij2g5u+iUdvm
wudtQ7+TsNPc4QhIuJ+gvjNvNE4izg+yLghOSupWXWTx0WAiyWFKab7rxXCfJMC2CTqaMQ3sES5/
Xx3r0t68/ILZWNEqJeRNHwcg27R7L96Sdlcr4ZZKqRnXsdEmqcn7X7eHvTS/4LQFvxhgTygqzKJ3
VSzqRNTS4MThccmyV6krDcVDW+bKI37ZDohfgCMHymiO4Gmh1NrIfRGcpGTD+V8MOb88fgq0lYtw
6bDhef5/ZmZeLCr9NlAYzLQ++GrDRpdj6FbH9cTSZsHg7cn7/Y7EnsGzdUpgK0hlz89bURZyilcY
zLHB4OHD3qKwgySd69PWks8DeY0j3lwxOj1y5i6TgiEAb4cfFmLh+pBnw1CyZICnzi3JIZvuPjoE
26B2RUdZK61NvumXKfRnA7sOQXBkyK9NlQVr+4DvghOR0KVy8HEQjl4IwS0nWNuIP51vv2xNewON
OhMkd7Z0PpFpO7A2OO1f31W9tiYK4JOm/50EG23Qnp3sk/5gPUBPV394iEz768kHSg/hpPn0Zd09
vd+5L+Aka/WDC/lk13hzrbvRAHnV3+/7Z217D07xjQrisN2BN942j/d/N+r23ni8N6zdygIt7sGL
gcwcPrqv8TiaBuK70h3Tq42kj2sJk2nib03W7NqMxTEU0QQLG36E2EdpFAR6/lpQ8BNE/TaDqxlx
OwDic7qmWkC7auw3uC3lSFfyj1YK9SAG+m74Q7jdCBJQIe2dtkAzrl52GzZWBljUDC5+qpSHrIHM
Mcn1thNNYL6c28dgcoa3Pm22NdECA7wVqeC4dryZfay4q8X5pQDs4OKGZ5yn+xTSozGZH4NTnO2V
GLrsxYqjWjIA8lDwuE4BHm7s65PVdLHUdrmGk5Wgcbkt4aqCoSrN25O04HXRuDMVIMAZMrVnXltR
8hjwdo8iqHvQ7yBrrt/++aX9cfX783yMFyKfx6bfR3PdGKQ6Rbu0yk4oGOjq5qtQnyhvKuEzSROX
odFQMotBj4stx38HUKPx/huoKCpml0OeeceWNXJJB0xs26bSiRYyvxW9bqWPcsnxowaBSgTGB6ng
OSNl0GZtiCIXruo4QPMQSLE3Abj7xXv0eKPL24iGlazeb4jyNK4Li7MMTqeKasJ7sDj+ARxZf6Lm
0+fpLjZiozZeCWR28MwDK+7L4c3qDesvNXb6x0bsV07dT4J/duyuPmN27Do6sjgQveAkxgcOJL5C
KOgjEplTvalMFGDDj9IQmYna6GpD97wYOD0DwnVP6F8GmU15+CyEt8B/6vqTAHBKZDaQbY+C0ICX
gAdaCb4XLrCrz50dsyjtutZXCDZoCRUqzowAJWy4CjnmlzwpdQ/kGLePxILzvzI4nciL90Wc+jWX
SpgflPjuAs0za26vef9D2nc1OY4zQf4iRtCbV9DJtKRWd7PdC2N6DL33+PWX7L37VoIYYuzcbsw+
TMSqCKAAFKqyMkOLK1ZccCFYhCHIYKPihCbVb/LOC0PS0IhR2CXRaeI/qh6QzNySBLCkN1BTVcEn
8KHQ9/tDu63DzC4IfxfmJy9an5jTRFbrPIa0XnSS6ndBx8kugD0jDkVX5AqT840tB/y4wY1bNfJk
DmRw7SMVAQwahs39L1k4PNHmJcyinCgK3dBnNlHNN0WAsY+aEFoAqvpEycpm5XRbXMoLK4zvtDk/
5W0TRKc+/pTB8QN+mtc2t5v6+f5ollYSfOKYXPSxgBqAiReiDm+SFnwYp5aiy+tYBDu/zxPS9F95
FhIjA8kL3j33bS7ti0ubTPzgqyClyDjYNBA/ouvVlu2gOxShYqbqCgh7yRQQtujNQ8s5eqHnab5w
VBU0LHghFvFJaM1+ctLWBlKzkh/99sCtpoUWj0mQS6JOiLIOMAbMwOZ2b8PvWljLeJuTQ9LHc21w
eOFK1w+EQ9SDBRJ8xuqZC50KGIsanVFG9DLGmPJhOFb974GTfmZf8gOoxGuwzeqkit46FBpHBD9x
sw3VjSY8RO02Fj9jeY3Te8npABLEfM08tKg2Xs9WpNKOcnEVnyLagvecAMimZg+ZUJntWgV/aRep
SF3B5UDdAOTRtSm/jZKUM9L4JEa/kGCO19L0S34NmeC5ye47Tcb8flNFk2JAZfRkIDDlerqN6aFK
H6pQJ8AkDu2ATqo19c15T7LXE9JJ6LZHfRoBD3P7x1rT+QXt41OuomVI6kkc75AYXdk9izN3YYW5
i2W8iFATGjBzamyQrNV/IVOfrNwki9N3YYS5aTFpOTg9uvjEF3/G7KAYlpC/8vomVBOiFx/xWvf1
UqwIopBvOAdg/ywziTBIE8I5TJ0QWGHykPIxmalxuZz+xbl6aYgZWDsqDcRAYEjUnnmlsQWoF4an
SGucXLbuH3NLuwnPcqCLkWAEZoS5sdAlPEYcbbCb2toS+yejQ6GXM436NeZ+3zd1iyVDxg2FNUwc
2ECRQWWOcT4xtEJN8FYSA+Uxm/KNXvNg6ZvOPiQBEp9akkIUUD5xXhSt4bgX1g62IQhhICbAwcdc
VXIqDyknwnYvPZXlJldAEW/Lqnt/iAuzeWWFOZvUYOQMZPLDU6eDOqQE8lSNH6QxJSNVnxJ5e98a
y8WHfAowaRgO6JNQpr8hUOZ6KO90ZR6dlGGg7ihAjSXgen8raCMkmoUJnHhT0jqhCvJ/9FLlqGsW
xes04Kk58hNSCHkHKGGSVhafapMJwrzODqDb8d/3qShgvYHT4OeXFnPkgH1L8BEUIxAzArcB5wUS
7L9aGeyAGZrCJd8SmvZTboQf96dnXlLmpAPPzNz0gPQdMk/sYnCxVsojrtVhLF+SJHvONZ5I0lo8
u/TSAbmtPHevABxywwioiE3QxlqSnsCvN7lTZlSko3ENqdMjBziBCK1LDvjqPEOqGT0S3MrsLgxT
kudiEtAp8AX2Puwl8LJUYJk71dBcT0ZT/QA93MqBdFtPBh/OpRHmpoK0gMa1RpeehomAIAwiDhzJ
jyCbin8UVvMmOmtEgQs7CQbR7YquS1lGeeD66o35PPJ9dMac6lpPbDgLf2h0wQB4Lg/fNaGpHgM5
01aGyRpFohI4RPTWgnYewSZbmQ9VCNlFIMA4DWIPRK8Ldi8FcLRK1dxYWsmf3GTTZ2NoZIFeBdrq
Z5Dp9QglLlRpK8FYwH+U3egA5krEMkWslZv6ydCsXvjoamvIeOJrgpmoK+U51m9m++DYwttgRpsi
jXNtf1R9Y8xrPz1JfkqQ1wbrO0mUvzEy87BgGRXUeJhlzFAGMRJgxyEm3hBVeRshyshF8cq6LQ7l
wgpzXwY0Q5SQRNlpQiVnwPwVM4vH1KwENTfPu3nK8Acg9PkZguVjpkwemnhohfQECi2n0UeOhLmH
VifZ3wg7TXB5Jd8Kme7IIEkLjeao49G5xqJ10xj7/RFQDATCEC0lILa//ghBgKBOp2NKgWXULfD5
jrZktiZw8ITbPf/69Sc7DcB43D9Ll3YGVG1ASQ+qFg3b49ooCqzQ4krhLEUbPvF0h5Qn/NN3hNQu
+DXsz+LWAEcZ2OZUpPFxsV1b0xIx5KV6HiI9NV1p9Qi0kP6by+Up0hNNMm4jAyo2eJ3QKoWiyp+M
rpXPF0cMMR/s0Jn0js0eKGnuV7UfZicedwhoKEV+HyBQsicNXch+2fgkLcZoc3+ab/qFsLiShsrF
nN9HjzFbLgEnBPUHHVYV8LJw/mdBN+JYfKSiaQxg+VB36WDVwpMEmmgls8jUxmhfxKWmrORObkY/
F9QBg0LFC8EF6g3XK8B3hZ+GQK2eFT7gnTowNFOULTrRAJkqpUe/UNa498c+b9LL6xqEhojNAGPF
ZY2czXfD7cUrmFNCbkwkIzoXLfTdmlAUALAX17iwb31rNgN6U1yXEvg/WDyPXM/UXDLMgMGlHX63
ZWVKE5hS28hRS/AVDG8VNOij/mjEx6g6tmm7ciTepIS/B3rxBezBC2ibMrR6dFZTUNakFjft++RB
kcsPlMW6XiCoM6YI4Brx54juBjT47roStGfQh4d2rb9Bn80ahfRNN7P+nX/ARYvwDIIcbH9NSble
yzqs95AJxTYq4sFNUkHYST46tSFZLhEaNwLQrUJLkkFRD0lZtFbbRKLD13H2KIf63LTbtsOOtgIF
p6qfmlzZoAyMu9sqs/Y1VOQvrishvWBEIGgFkfKKA7Eh/sxUg+9HoRFnhiKyKxvmeZVOatoeOrC5
2znojq0eF5Abj3FgZbK6Gn4vGgQyDKcwepLgN9ebRKFhyHFt1R5C1LHy7Elvn0QER3391Ncj0frP
ehC2XD64/luzHcJ9p3zh9KIg4L2/c74TRJdbZx45CEHAyiGgOoij4/pDAqPPobLXtAfwPW4DYdcO
b1Ju1lZXhWYQRLZcNUTx90avkYprTdpDYtD2H9PuK1B6pwwOuaxuivoDTYgh/iJAQ0/fnKZXlQPP
57Ryldz42vfXKsg8IMQChct3rHmx0ccIybs2HdsDcju7Eao6nbwF0zOZ0g608S9B0plC81tF9wny
xDsobIIfWrFk0crAqVzusro2lewYNoqZQ/VYMZ6VaUQ77hpq9/vpy84q2ga+kVqI6w3mouXrugVd
ZtodUi0rKakHpTznQtPwpkjDDmCqgI/wwqrV1CBdoIV7cUojn1QjtHX5CCVvHb2zIDCUazF6qUrg
qYnayfourvwxt7usFo5x0qHZs/LjHPAoTs9+0jgAjr0MuvhnVSkD1K71ujyMeE98hknNI4sr1vFo
yXmrUyeXEglQAZqtsbKx8RROSB2pwTnwRvMvMsjX/jQkftL7ulEek8QApVaaqUR99VNFde477nzS
3cwwEmwIKtAEhKbNazuyHIHnSkGas5FlUvqRpfR/cuGzDcF0WT/oa60Z82ffmAN5y8xfj0bg76vh
wvEEOnVqoMEc8GF+hR1hOQQ+9R/HBGVu3LfoBwSMGAcSE4uqwkhbPiy4QxD5hyz14eX1TlPoPuEO
ctLORNjC232TN+cQTKKEKSDIBQ8F3rzX0xjSQKpRQuYOarxDcXk7tIcRL9FI9u7bYW9ohAQSFmQe
mQZohTJ/x+X8dUHfJ/DQY2ISfeUMux0DElBoQkPYh8MbiYLr3+5Go9LUCQ8ujtYk1etNXe2UTLf7
clqJsRac+8oSs62zcsjrJlWDI9WpKXKUB+Nt+4tr9cf7s3XjbQgzLkfEHMppU/UBSlOwI3cPiGet
Mg/2SpCh9zj+mdZr9Yo5Jr5ybhykiFVndkEEkWCJup7AqZQTLSgxgeUDgqbD6Fsgc1E8PEF64b9u
W8YUE8D0UiF1YQdTYervhiepsv3ukGSfCCQRpaw4980ZwRhj3gKcUGgy6qSYxjza6RSPARBrlpmC
Lm6AzxpKQJv6nxfucibZlKgadBTsb7AoZ89RgpKM7lsUfAvo9g2DP/dtLbj9lS3GGXu142SoIQRH
HkiQaDDl/iHHg2ZSVy7dBae/ssM44xg1Wi+nsEOLD8ARzKQQHaFc8YubLBHujSsrzEGEmH0EiQOs
DNxbpOpvvZ+95r64F1/SM5SUuSB6EnM03Sm0s4Y1Adbb0+naOHPw0qI0pFrw4ZWaZwy/p+w/Pom+
BzcjjdFLiAiZVRlVC98fMsoFx9QAV8QoKNFzp4qDGQh16fRVWRyrDnJa9/1jad3AYgAYBfCdoC9l
jsU+4+g0RG14HFJ+IDGg9LtMm6A8gXtzxdTSAYIszRxEIlGD8tr1AaKqdYTHRxMeW7mKOWjqoMqR
FeDdJmikUh7TJgMzectVxehWtOpsnw/6NdLChe0wv8o04KiQYkGv//U3ZCmOlmCKkmMwDNG7FCH6
SDt/sIWx5cyprJuVyutN7haLCoH6Wc4SbUYodjCDLjSomo9GmxxHaBmIog+ySWRQ69EM6sFOaOLG
vm92anQUwfJ2f2mXbQPFh7YSRAqAOV0PtmomWaGKkBzBqJy+xkbBu5NU5Xt8Z2KOgJuDnALCIpXB
vbfCMFhVVQQrd+HC4YrnApKeSM5rwNIzw2+1MhY5qC4cC6OvMmekVHlu+hrAIx0iDxUqBzKfmlJe
QejHj5JwrWVoyT6uSTDS4zPQysmsd6v5OafmND7ykyS7Q1ylrtI1vceLAbpekAfY8yHXupqaiWt9
PQuuhm4bFJHnyB4MXszOqig/CUnXZce2EYJTAco412hr3wIjutPXlezeX+0lc3hdY3OBTAGU58xM
T3EnNlpdgTqe5qA/w7O5yDrIc+smGpqENddaOAvRtKmi7QI2Zznca9eChqReDyEtjmKrW1rQkSFV
t34UbRLxkAXUBI/RAI2bTlDNTOBOMorbTSbtO23tSlhYYEito50JelE83mLMLCdN2IayWpXHComs
UgOLQVi4RqLvynrszDjunkQusu9P9U2dcX6+oDaGug9Q1MgEMEbjOQPRiF11rAt9A60BrjpX2Zvm
nwzBbABRUOJ2E03PgZiszPvCaQ0APgTAgcZHQY4tcOpTgT53Ia+Ogpz/abXAjpUBraxxunLRsk9T
Hdog6N3CPYT2GhF6Q8xFm1ZRVoytTz0IwYJ41Lf1HS1I+pw+9Bv6zlUumjW2qiXsM/jXoTnEsjuO
Fuhu/MDVmx2Ahnppv4YOJB/j8xoPGLPm/3wc3nQ6IFBAmCiM8wXFyGtp1POeXwFuPeBqNAshAa83
JFYIWp9KktCOx4udq9ZWfsn0jI8GSh9LAGK8a783aJXkgzDw0Ckk4pnqT2Mjkh/Tl7arE9cQnEg2
xz+jO5QmpLrbY/QSrukIMC7wPfjv+wtFR9SQpPkcuHgjyWJVJ0mk8V6qIFVL+2wC+FGACJ3fr6FT
2HLEty08x1Q4A4gscGNe2+IVSCeNTcF/y19Cxva9sz+b95LsypXD69txLx4XN5bmUV+MqkE5GxDo
jIdwam8pwG8WKAH2VmePVrBRXYPIJm9C+dpyop7scvIIKBhghC+T9Wdlby+t8OWYmfmNUi1H+hRf
Ao3v+SMOAtm6j8CTNtbDLjZzc+Ux8F1ruDd05ooq26Bqc+kfg62lEavvCXRy5/H1dmCa5mCtIZxY
kuGb6WZ2UNwEohR0WNj9wfn6Mo7uLrBMnjyvivDO58S9wTGPq2jQum6EbJO37x2L7ktH3pqZ1R+s
88qyMRfS94hwKuJ1j//MJZVrB1LirNR79PJ5BQki8zOs7RpaKqBQhiCFOZGws37Fv+/bXPIU8BeA
rRYU4uDpZBYujX3Q9jUj7zkKZwpPHDV3Z3ENqbNmhFkpVeyxC1MYSbcGGR8M7AqTz4lh3R8Li/T4
nr/LwTALlWpcM4K8BWqHslO8pR/yVkfEeA5PqE5rdrovClTIzBQ0ULodgvx2bRcsOYqKkALUW7jO
cZNfrx9w+BD4mgbBszLS+iSBWomMhK2jvx89M5G294e75C36DKbAofaNb7m2plaVrqMhcPK4QtgW
zR5IxZUbdEn5GiWgf00wA0KyKVMoJ00efYa+z2vy49MRiLOt9z2hTy2IW42DDIZtcrQ3mzNE4n7d
H+H3TcTuvEv7zDlWJBySbDGGqHtKbWfE+nyB0perW5GbDDsVlnG4bDicLb6t/FoLftcmmNkbvAC2
ylRXJq9Mx6OuFpuOQ87//hDnEdwbIbM1mhLbcqg1CHwHTti0NvTL9LJyGr96+QtDyB8DqIkMqMQC
KRRwGMtUiqknhF4sQU/qT0Edea3aw+Jmv7cghD+BXUOAJyC0vnbKKI3GrND9yXuVCO4B4X0y3+t3
6x1NWC8jAQteQJ6Gj8i07ZKYIZn2z17zaK4d2bNfsrN6+RXMylWJlsV1zE2eVp5D5cCp+yE2//t8
XppgFi6NBOCJciyczBckAS5MAuinRjO8KK1YYiP1f+ZUQYf4TCg+d/lcz2kbSWIx5tGsO6q8Zxth
D3hI/JVtM2htoWnr6/7AFsNmsNf/P3Nss49SobSeJJi8HlKL5v4whtZoObm1LUyoPT/Yg2V7H/7p
7ScCNtv+8XzuiLHirOyrnx0yy2AxZFGQyTSknjgdKq1H39SZ160AmuVDJxCl+RF1NpdEazO94DcQ
n0G9DXcwCiAsLVWs8lEXthz1ul1jv4+OVUxuytlmDB0zqx/IGipu6YC7Msg4Kp1yOupKwHtjpZBS
Ckg7MxZCTiixxq8uoURPTXRLACT5E23YZXnkhBMnWSoiStUdZLeObAN4udEwg7XMy2ya2UNz8R9M
Vej4QrKLOfvVIudaLmvxaQL51FOi/miSlSb6RRMA2M8wA7xEWTqPuvVjo+4hdZcRziB0Y3jja+rd
d+elqBx6m/8aYU6kJA27VoXMpQctV1CPF2a0y1y4smpaDog4H/Kt8uAMqhmIFqTbWhdie9VzuOP3
+SFy1l59bPJ3dmxwvKOFnwfiEPUHJpUNJfpeDLSS9wJN/okuIltstvWQ2Fz6R/Zf1MEBoLgDNacA
SQjFuj8VLKrj2ziKlXMJfBaT05gl1Yp8jCVQ5nsDQFlj9x4RvuNNXgUp164DsA2PMWC1BKcIIVBR
vqZrFAZLARqo2JHJAqYeOQe2VaBLaabnIdbCj5EWfi8hcut2r3pghqEjv8jPEjQhZJSOp8ZtQjDI
WG13kkAadn8e5vOS9WxgbNE9i4wWEpvs+1fRSzVKVd4TVSLxj9VrbVjRFrxvcm3V0+6+saUjBVsI
0hIywAc6m+2ABgsFqDoQPEFPSIR9JMmkWyvGLEQRKAb+a4S5IaaqEscY6nye0bij+gpYrQAFzf79
/lCWTuVLM2zNJ+mrBjyfHPxn0kzN+Gj71yzeh+FZVw7pCGERtHKtBLmL0zerqUJRY0acMiMr0JkF
UdlQ8CTRBu1PsPLz3/DmG1/49/fZIbVJ1Y8dX4geaC7UiTS8HJ3B7wB+koBX0TcTIRM5kTzO6Q9h
qLNnDvRlMoEeY15ZMSJnqPYa0L0FgjGKDGeYyhTpLB9Y9sHAi8dORE3d40LlsNVSQ2rIFAvQovXb
DpEkBSAU3Mp6lUuo67c0tLOBS36NWdp9hmhLGchYU9wLeMqjmqcPaS8BzNEaopkHUxKTqBmE3AXQ
bACwEdFdgf5wvEBMMMwrJ75HUcLOpFR+LYRcl0EbxMN+pkRt4ZYTDZ1YpWiZ9JWKe6+Hehydv/GW
i6lljrqmLzIDiuV4DbUN3n3aJnNR1u2pOQGs5d43tvRSQXbnf37Cgnt4dJ1UXB8LXv0gWE5j9la6
pU600X87otme6JNI2uP0oDu8BYjRS0zSFTprFrD2fbhefsH8OLzI/nS8PKlKNXsq/6iD7I2f0UGK
9FCldkkfIV49lhs91wGFcfjqHR1nVq/mluyfp9BJ2t7O9UcjXQOJzlHoPfeenzgXHxUWCrTC0Vng
pY2N84enZuq/gV5lc3/6ly7yy7EzF8vUtNA+L2EmANGi9KCFdm+4Ep74WbOyYb+xnbcjArvKXAC7
FT42qNrnqYCFRhdMb0ZIp+2j137buRnO1ZhUD/yDvEEv9SbdxefhqzTRnotU32r2afbee9/BzGxS
hnkBILzgAVfUPralNe71B/Q42ZA5ers/u0uZLlWB0i48HPoG4Fm7XkU+TMduKnLB4ycbYufpBgS1
hWAZ5+B95/9sTiU1s+eVJV2MVC6NMmvq0yqbJrUQvHCL4KwhOfi1ZVIHpLH0U++hnJuutaotXmOS
jhZ0YELwhwnVxCD0Fb0tBaQbxF2RW11ji2ss7Ys74sLG7MoXOyIIyiYrBdjgJJM/q7nN514BHWky
TSvR7eLVpWHh5m4qEAExBRasWa6AoVrwdLQPpV+KCk7yleBivv1unBBYFtBzIq5EhfZ6MG1BB2lE
24RXFDbgWsjnx8FDqRL+UQH4W1nZe2vWmKmbwqBD6RnWat8dNSKegO6GUkNrPpcrD7HF8+RiXPMi
XiwSjz6oQOxhSU8t9Hfm4WMV233/Fa/RdC55AzCW4M8AcS2wrsyQxHoKwhbRkxf9AR2Jo0K3TYg/
Cn6EiMjf3IeXtphBFUhJDHlXix498YgpULXnhJ/SoJlGYRaneleuPWeXHPDS4LyeF7OodpDumAwY
BEcIifONpLynv+8fTUsucWGCzRXoVOgLyYeJzpQzmz589vv8FVwd4QqsZPE0ujTEBBPlMPaTEsCQ
UtEtF+hmSF99cSD1D4o1q4LjKD93zxU0BsZoDay4GPdeGmceDPpYBH1a5KIXGjuK4jfiROgTIf14
zs1oTapidahMIIGGo6bpRQy1qZ0UtAfpNigfuWZXPkTFE+VHM22dqNs0a4qii9cM0teQw4SeKHoQ
mRNfbuQqE9NG9LLQpLOcuqVrVgCiufI0vqQO2nbGFhyJpZUi9+rQYe15Ol9j7Gk2g2rEWScCNHfM
BhGbgvOxR3mvb826fc4hnWqNpmJLxU6IXV59aOQtqF+MRyNaydwvpS2hzP2vaWarcOJUty3erZ7y
00k2ikO32J71A0egQeM4nOlDOcFMStPfamd5U4Qk3QGwxRMR/3IuiPEeqNmFyB7c315LF+K/nwVN
6+sdHCtNNiAryHtI2BLkvc5rHUtL+1dDw9KMYsZzXGIii4CrytEfasFDBX5yy9CCUsgIOPyLT8KV
AHkx+wCsARA0SMYAGsss71QobRrII2JRS/jyrWNr7pC6P0OIbuX2WBoULg+URQBuUCEZez1r41Sn
STAIgoeS/5D0G7CzWKPY2EOfWHVdkah9TEtlxehSnRkEGzIQOmCNAFKbuYtLX+P7qdTxBt9APiw8
GpPdPCqvPske7eR5X+zXYvulvDB4Eb75MEC9AIT49Th7SerplBiCl5B9/XAAHSQ6FxwzsOSn+264
eDKgDjP3zWJwN7y71VgnYVj5ghdNnwP3m9O2Q/BLbba5Xbo1WEVDi+dtdByAt27YV8Jf5GsurTPj
5ORmMvxitq5CgMKVf1TBW6Jv6+CkGADYrVhbemGA+A/ZITSdIgksM5tuRoECZB2J3uQmwD5PJWQL
K/ou5TY6ZtBWh3SRXR/yZJP9bCr7WUZzH/JmRblRtgJnjcGfPECFnX7cX4OFw3GWa9IBlkbvEchz
rhe7ocA9FroweXMWgVaRY6Rr9a6lHXplg7nnuinrVTGHDa6RnYHL0KIpP6iNN3SbsT7EwWHkrLDW
zbIYnKI6CfX/9xcwWzevJ7GjCQqOxWRHDeSJKV7qjWyPiM4Ebt/6wb6vIM7lt+BiGR3ZyLbVGtxx
cabRbQxFIYCmkZi+nmm0fDRjh85/b5L6T4jNmFwcrywm290zJwtm8Oj/bDBxp64VpVZRzDRa4d1v
3sVtY3+eAvBvBW5LxifkmLbySSUfu2eQT1r3fWmp7ADzEMqb2/7nfX09xLhThDFF94P3fvj8mukP
OTNz201iuqiogkp7IgNpNqF7/o8NDP933P8zzFI/TS0K5ICkTV5H3UY9at2PIX9P1ZWX17xCTCBx
OTxWKVMvaDH0NbyozaLMNKrusYGiDHrzUiS8OeevJtNAYhutqDiImV1TQhz2n8nszNY6HE6507iR
TckTwWx+AD+4rRzwRJYri7jkpnj4AQ4C4aVZdoxZw5FXpl6ZUNBV0Wj8JKpr0iHfBx07jRcW2OBe
kMa4RlaLojwzTKZ+UN3eKsjpBc4JqrVX42AcRrMlPzNIW0PqkeSWaI/b0HxBdeX3G/qsW1cxBRNJ
dpOTCNq0ViZ+HuG972OORC5tlSCP8H1AOSG/iKxf6sRO4RYH/9HfZqZrH73YTpzazZzURhbXHAgH
DSwEHfe/ZOkmxuvxf2vBIoQzfTBQb6bUA9BLNiGc95lbxYFCzO9vnO3SEnNAqloNVgdjnNdkTspg
0jFkfRtaPQEa4iNAqfIZUeKwz910JcL5DgbvzffskRfvyQSnSWao37Y/X8AhTipAy8JtRhB2ECz6
SB5/dk5pgz9w8/vhrSQ1eUaq10wPgdXsV+EZi9cV6jizihCayUA3cP09stxIYBCkE+aifimSTXHW
raE+ytJzJghW5OSdTpLJ1LYrqz0HAOw8XNpl3km5qnRQcYBd0YWS+nvz2zeImTmblQ2+9OxEx/G/
42Muoj4apCFIYAccgA6/g5QfMb2B/FoZztJpCdUVXUBFUMC7ixlO70uRWKkDDzPKz9PppXLBjcvH
Fn0tIAJFNv5x5bW1uF0uLTIDowHKPcDqA6dVPuZKC5SUOaRIJ24Vq38ID4Zy9NfgGouTiYgOOGBx
JmJlMz0cGDgreQQG7dBbSP19RokbbA2VdND7sFdmdMlBLm0xLx2Iy2S6mEx4tnXk8D7oVmFq9GDZ
Sr9i6ZvGgnVFDSMSdewC9KIyx4EeTj60NwSAW3nd7NxKewDjw6Owy7YueQoIJU7jmH/yA6R4U/e8
l15e5eOrYRUNjsK1VZ232+23IA+JdmCA6dm7PW4ozQUZoz7E78FZM4Wd2bohPOgPNv+K0363qd8z
xpz9g5b6Q1DPy7mnzten89m5g6vvHLju05Nh9iTdP4LP+c3+UZlvIHLyUnOT2oYVPK+/N5fQr7NQ
Ehq18fqDBiKzg4ZRT1KDQy2g7eV8P0HuqjZSHWtOVbsBpHmngFPLQg9NceK5AJeVP2n7JFeL10jN
+a2C0pwb81SDBl6U4n8rB1eisnZq8A/kiQJj5QRbjP/QiQ9kB6RUELcwH8zRCOLenD/nFSwoJvIE
Qpk+WE03Fu5GkFwXX384a7NXth1aWNdALwvJXX0WSwZzxwz6YFGuVV7q4VAgA99QmwpfkvAycU5I
SmWN63bN0OywF/eVHmdS6CPZ7/Wa9ymDRTrqzyUmtFzrJFkM5y+HxMxnrEoFhoQ0CvTbrPc94hF0
vg92/QGOQsVGTkUBHPxR35cmx5Ffm9eV82Zp5xm8iLc56ia3y5nVvRGk6JT3SvChpNpBkX7L0Jrq
osiUuT8+V5s8h6bJChVH0pQ7IbATmb7c/4hFn0J+AJ3VM48RlD+uZ7vNSz/Vk1bw8sBN9iC3+PHW
OG4bkEfXtoOP42531j5w6gjlShwoLFxgaBYyUBoD5l2HT11b1jNO0mitz6ithByQdhlsCnroxxoJ
prP02JGVcG9puefmGRSq5knXZWa5x0RP5Wie770UEujivNV/wLBpluRIUArJTcOq9rkpbV83m/uT
vBDxGkjS4aEBql4D3QzXI61GnD9SLfJePjhG/lkFP9sBDIukA7BZiq1eXKuPzCNhjtkrg8wWUtCI
qo9ItHnxT6E4aEJtqfoaB/3CNsVDG4zA8ky0igPpelCZyHNqUcFG1h+m3qZmRK18jU9mCXp0ZYVx
T1ktmjKMYIU2ZrA7Redkw9sSEX6KRkBkC8wejbnJhle+tFfcZSkzOGcSkKKbBUhwTVwPMFJDOTJ6
nLZ6HpFAfzaEhyKzs8QGvqQaO6sG5/X4W1NBfm2mjVd83XeahaHjcBAA+EJjAaJJVpEkKmUh62kr
evJBPGs/ZyhGYruCduTf/YhsgEJobN+mj/fNLgAirs0y60rlkMv1Ambz+qxOgSXmwNYdDEcfNnUP
mdeUQJjHQMckycIfyhOPPAcITB76VyOxqnolOrk9I/Ax6BFGU6GCQjpLsdYHQ5PgLSsi/NtCe2C/
UohdeItc/z6zUZBCl6DsSTFYsJqp2laOQhOpRROUFnn9PJOF8s3BiK1q2hb00PZrPna7Ua/tM5ON
JMQInnqMT5xI8TY+NsqLn1h+9pT4P+gP0OJpg6n9KgiId1ahELfh7rVtZmuV2tRLlYKxp6mJmlXf
lIQrHse3qtmAFVmz5WatlHB7ZMCiPCfRDHT2gQDxekd1YjslSoVcu5S0KUCbfA+WQ61L0bmmDar8
zCVSBgqlnlLFHPJQkUhaJ6pK5IoHujAJ0z50AQOIDzRLypJM4TB+JXSYfhR8Rn8VWlBl9v3dsPbF
zJOATlEKEQygg2pwSfONupHoU5GEe2VszFhf4xJd8AYgxWfo7gz3vGmIF4S21At0qHiR8iZXWz1+
yTrn/oBuryJDRuYQSH/og+LOZRy+S/VByqd+xr9kADSm5lQ1Wy5MLK18lVJrSDOzKNbSH/OPXl9H
SHUBvwq+HQVYeLZCqBmd0XWyDIBIUsdumKU/xj5ca69fiCfmJm/UU0T0j4IVlfGufJCzwI9C0VOb
aFOBfqwmkXzoQhE4Wd/p+yomTU0tvXOi7L1O3S47ZxB8VcBGtHLfLxRe8CkgypnJxtCqzHL8BU3S
qUmfiZ5/KF/AOG4p9jbalfvGsnVCQd9FpJf767pQfobJGfSNVhFcGGw6gAv1qeMVlOmmMwjPkRfO
TNkSjqN5TCzlL2I3ZKDRBYvqIw9uAZYvAg8mTYuGFACCFLcQIIzlL/6HaGZmZOoCFJBI967iL5+G
t9hdGeiSB3/TmMKj0KzFzm00qZzPIfDwwoKghjWRaONv2712bJG43bf27ne1BfLew7Nxe9/0vNlZ
N76wzLZeoxcuSwOxlDyhT8D/5vIQdB8A27RpavlrHLELr1NUXGe61n/GKTLhByfSoeA4jJP/U1rV
UbK2wS4z0YLnn2pbRk+Oj+Rh60KApFqrpS1upUvbTG4c/Fty5iewXT6OLenc3Ar2EhqdTD60TW4g
3R7za2Zvf5HuuR70/yHtunYj17HtFwmgsvSqVMFVsst2Ob0IdgdFisrp6++SBzNTRQslzLk4QKP7
GPAWyc3NHdfiPOUG3nub6hCsF076qdjZvTocAIfzDOciW2UWX3gBkVMCvh3SdZjQ4YEBQfYLimhz
QHfKcDd0dge6qVD1AJSI9ug++pzqtXaYJQN/IZDHBJMm0ZyirsOTi8bi0RrQhwAf9oC5YpBrHz6D
1z0AKXZrkfuaVE6TkOQemnKA1IEeSG7X7abV/tHKMKuvIZQzAbfBPZRCL7VNmsjotZFeGkHZyeLk
NGICSLczCn+GsKPE+BDzv3XgZZInJVtgPfZrGLYLpgFQj+B/mF9RQLnOP7/IHGRRygoS5/K5t4dd
9tXuQg/7uRa3zsrPmYFLKfwhFmzIMIUFKcoRUNEfg9NuxI/yje1Qwl9L3vOAuNhLvPcIWufZYlBC
8OF5EAkRjTQIU63Be5txPPv9MGL8xD4JWxEVbje1Coc1mOXSVnyfBXN3JZp7T4d6UlOmQnSKwRvT
juMHeQ+o7/4rYisliqXH60oUpz0JOB4zQYaoO7R7nE76E4P/Zyu/UNFcbb9YuA2YHUFgpQGicU7C
XitJK2khMwHFc668/FmyPbp9jDe1QzyXveP8nNtvxlIUdyVu/pwLnRxBq6CPAZbmOJVz1N9Ct87t
4EDu26et6qjP2+lpReKifipzmzXaWsB6wBnvti3ikhYtFhjmVie7knFMvuITAC0s5QH4nWQ61DmA
zVdfjUWFAbIukPsBdmconMK0CZJcfdpLZ+dN2gMJBqRgfmQN5/4JCZ3T2kEuNH/NuSNYaLBXz/yE
3EE2RtqOUVOg4YO64HZKTTtoYycjmSvJqRtmhpMH2Tmgh6KIrb5gViSfRB3OUdS73XgWs7to2mdM
smu2bdCcURxSydGjp160FRDZfcgRwj6HdL8z1DeyNTdmabMAfQXfCeXnGQj6Wi+iAt3MvdpK5xdn
Aq3odgcauC2B4ULkVVZO/ijdOTUwZWwgjNxWkIXROmzchWj+tvWlCqIqvAfjSTqhCOc0TnDqHBOk
u5b8SirXfUdOzAaYzPv7xu+O23x10nfxxsNJB/oXGI+AJsMFn0OImStTwtMrWwmyK8wORKuxMa55
6v9BjD3HA/8Rxe00uI7QvztB1IvjvCn7MrRSwRKPBM7TdqusgG59I8vzrwNGtYG7BPQrxDqcNGTF
9LBK8eypb/UnedHvBqd7lv3UfdbtDcgnbRtoqKfq/PQkn8+VZbmv+fZgIc/6dAq9FeOzkD1RL7+F
O2h9GGFTBQNt0pgDBUaNp4KXolLWMglLqiwhr6mgaQ9EVvwwVqeWejoak3xu1MeZECffhO4Aty13
4/R8W3eXvGL1Uhbny4zCIAUjIzBuDoZWzCfFnr7is+CO3iH/NKz9flvYf+0VqUs5sSupnEntUIUA
OL4kg7vFVkZLPAR7bd89W5rz4B4OlSV5n9NkR1vVrn/fXvDSazXj1mFzgU2BVtdrMxEHTT61qYYo
wLC7LrT6p6R/vy1iSUsAAo9Eo4SWFPU7mL14oaopFmOpxuKyEc2yZmXJ7SGh+2gllbcw6zWHFEAX
QL54zv5w2giqEEOnApbSY8xrfAlfMdn7ANYfp9taFj38goIiXP3VWX8E90uuQYi5EVd2U1vazstv
4DzEWlWiUIwN+cxUBtZ2Ka0zdZPLk/lqllF5blI2Poeiqv8BgYTWAoMzwDC3IkT6cQgnzOiZ4Nqj
btOPILoss3KUwTAML8PSipR8SVRBwwzrUOwBfL8ADGc5FCJc9yQABPIkJhlySGCq+ZVpCs08LaC6
Wwnt14RREH+M2qKz+mpq39En3+4mcWhLh5qCetalWnsGf032ILFqJjBrpKK08xHgNoCv02S4FOg0
CvH3aHxPmA40P1MED5Cg0Bqj6bqJRvAoMY6pKgN+M9OnbVRo4W9JRS3WbhWV2Vne5KIFrOVmb+SS
sMuKXAc6oVjonV1IWQu87RwYjW5eYUoS9F0iWprzqPokWV8RS+v7NrAxR5t+UWxVbSFnQDrrtpYu
vhj/PbofmHZ93GHiErBw5+S5NNB8rD6ZI/CnmCXsorvANUMvjFaSZQslgEuVhb94fftGQ6vHHKXQ
c3TQ7OjpPnHCk7gRwaSauUDzW7mIC7U4iENlF/PNuO0/OvkxKpqbSR5AO93o4HTe8ZhuSzQMMetN
vQck1CcrbKV0tMy2BbZxVl6L5dWCLgtGHNlBjOpdr1ZV4mDUBqqclc7phNPETumLggEeYJXvoFO6
DASX+tgO/rjWszb/Zv7RBIvRvyXzL0jIJICQq7FyNt8kYCNacrWR2IF1m7p7WHEHFi0AfAsZJX+E
iXzrBWY1aRUOuYJg+M0cj22HYv5KVWHZ0l3IUK43khajFKsEMirveMesD4CoRM7jH/BUHTrbcvfb
p7+gn34xVmPTxcWhlRHY3KhZgZLpWrAgT8IohpNyvosh5vYFnB2XH2d08bs5j61FWleX5989nt39
OUJj3u3fv3zBLwRwnpOuDolmFhBgJNtgE6Hh7411KLUpKLPphTXJJ9ZqlskOfbPitH17m7fWxj1N
pU6hgCVEM/d4/Lj30EVl9SX6cAC/djiUO9/fS5bzpCdW6Kw9i0ve09x++u8z427dECZFEkZEmccB
juPfD8QjluJicGf3mN1tir+v7/TZ35/R2XHayoX1jy79f8Xz3aKCWBC5T7D07k083M8BQOA86vZ4
/wRqr2STrGjRopFBwAa/H/Epmt+5rR4mVotiDJOazgB3o01Vp3HH5/1T6PwO1gDulvb2Uhi3t+bQ
J+E0qvL5qLjpXrezx634vqK28xvA6w7ODhZFBUwg4N+u71zepWETtJlyPiJ1eEc8ewty+XYtZpOX
pKDxZob2h6tGeA8U98JQdVjIuLKDv95XaeUB3oUv8+5+99650aNROb4N+ulzd06dlZTCkoeIBjxM
GgHI18QXXC8RbM5ULjtJOSfaVzl+juyZCp+j5N7eyYVGVcQQF2K4NQqynGdaLcN6vc1WM7K7hwSd
TKX19RxaEe6DYlkH4WRY/QGcUFoKNL/YGy3BMR2AGbWoBtz+oEXtQc8GujlFdDrw72ERSSWRRl05
kw/hPus3WrtjkoPJBm2l5r4sSAPz1IzDjeO93l9dKkWTGZF6bhxD8+QvEmzz3O3SbWH+vb2kb7qE
H9qKmhTI0YAJAmzoa1FCGAoFpRDF3NrVLeFp8ibZznYfRy+2iicM0/4J5zpKZomn7K8LRodnYAvS
B0wLxw6wzs63v2ep0oA6MGCKwLs190DNen8RfARUMMUwgmo5x94+VgdmodxuV6/ZHT2o+0izwZey
cmO/gZf5PbiUyT3PhoqsapNBJhwNZD90GKIPvDFPHtTM2vyyDm5T2i6oiJ62J+dlZcFLFxnDQGgr
mTnWMMZxveC6UWYEAthb4anITE/O3ozoUQaKD2hTysBJhsI2yg3cLwHavZYgX3xjL6Vzb6wSdxNT
jHFe+tGpHsxXnWAk1zIS+y/gwLYra12oryDM07W5fxe5az5DNxnBIAqxppwpxlSaXbkByHoe6U6a
dJjXNpwhcZro122hi2/5pVDOB2rjMa8LuLfw2V/egiNarKzjfW3t/vQPDw+v7HCQbd/ebu2XNXOx
4CBhlh+1e/jvKvBxuVuclkmQaDVVz9JfgIf0/aYF05U7CJvbC5y/n9PeKzHcjWFKmKXNUMBYqFOx
mRIDewrWQXsMlGbNOZjfR14WMNwlWH0gmf8Y7Q21tFCnrlTPyEVaM4Tk4+ZhY1dWZD2hz3TlaszX
7koYHjc0eONekLnv6bv9/MIUpBMp+0wN+3NuZOAgbrGwto/alVfmZ0VlFgMyGQ12B3/l58R61cjB
P2d05+E+9UVH3tIjMuN/gKa1iW31+Nq4ilM7ZndaWd43HPiP9V0I5u6eGqtJDqSZ/hxqflDdCU/N
Tqa7OPJmRuzmU5d+09GObO2AYRjmpZH3ZX5miksRnpvvElqKG4c+lk58LM9ju0vjV+BGgDsvO0Sb
KrDqDlMTtYPiguCGz+yeZXZ3MM9i8mpQO3JoaFXZ/VBs1NKuQXtUb4snrXyoxMaqMDgmWMk2/yyB
TVKbXighzlW2BcZv9zGaMxMQkDs9KKrsFPVDK0fnnWq4vYxWEQmMaf4wT9UfS5VaGNhBIbwRXoEy
gryA4kZH5SupV0fO56t0ayvnB/VCVcwgRqHY0LuzikH7lxosdw3wYQ8isPbwMfpJFdw6co3H2zfv
xzP9rTlgphRRpDZlg3830mjs9PkARS+615GrCkJrDWluTQZnvTqGwntVQMadssFUWnEnrd3pH0aZ
WwX3AA1DMRpliGsG9G4nvwfHZveSQkWs8i74vL1hP/tgOFmcyvdjmaudOMuyMMSnsq2cuerJD6zC
Eu3S6+9E+8mkK2OEi1uI9hTEwHDewABxrRx01Mq6ISmENnXrtQEIH8CGMLis31UU3UBDM7zkEVlD
kvpZ6ZsXi2IGZpBhxtDnxMllCdXzDkeXJB9kwhyZhCkVP49BHYiiE9iZAQg5bLTfsXQo/pD7ynDA
dmQp7cPtTf9hs7nP4PYc/YxjTvKknyvxuSegRF1hyYEbo55T3lNd9m7L+y6Y/riMF+vmLmOiskkZ
Guy3UnpNZKkmarZxsqsUp/nFVEufgKjOgMhmaw9G7NJdqm/ZL/FP1zsRQmyX/BbR4cdeb3/V6mnM
23RhIuoobpkeZ7PqsWybto+qaEdfYfFs2pRZyq596+NDii3JrVpzUuEuHlfMxc86G05CB2oCXD0w
GaC+ev0JuUTrlhZqf661uxgsc5iaejBBZ8tgct/VAFQZWzW3sl2pAmweoxyJZT6K8esge6MBy+4O
GEpRkcvtLTnZyP0RJI/qag/Mkimd38EZXxJOOJ/9H1EdU6Rcw0eCzGGfDDhA7ZSD273ZhMMmi/ep
+lGbD6r8tHJAS889RphnBAtZJ4h8rndHRlRZC1ozgM7gIMaP9TTY0wA83jJ+SOSPQSOA2tlXYHIK
EleI8XHmR9WudKTyoQCGDwHYDjpAUERjrEYnnO6mQqDXaovhpzdl8wYNMRLLeEdguWEbuolbG11k
4zb1MJ5xDB7R9eRoxxxtHijc47/bGzKbh4tr9ONTuP0Q0O6FLvuJnMEObslpb6XER5N1QFfWzMcA
vCCRs48yoBG6FNRw5wrIg7H4ewgejLKwgDnnqpXqNdSmd3LbAMTmY2zzFWvBWacfwrlUQhhPncJq
Qs4Ne2afAX2ayD7utrHoiI2nCSvJNe4p+CFtVv4LIyASwWiEEcebopijPcd9Dx6R1qHVPU3XZi5W
95W77kFmkoGpGI/Md8QNa68k27y1BwDhJHYD679V3WEV9uL7tHi1Qb8FAA9EDRgm3wH/5RLjatQn
CaeJcmhnbMBX4SUGQPpP4JmMxa815JnFVc5QQzAVYCJBC+b1lrYJAWYpWuTPieKqma0222Rnytty
fIATGWV/a3MzUyyJwa/b14Ov/H6fJZ5XsP+B+mYmgr0WPKWlngQjxsLkNgpetHbsN4OEihrLQ8mS
aTR+jHFHXwRDTnYi0cctk5LeLrqSOUaVVZiFn46pSPtNrSvslKFb7X5iEnNhID6LMWHb29+7dJ1R
DseckTxTLvPdyAMFT2YW4HPj2mvxJkbihjmykdu3xfBJs+9tmf0N9JFoBIMinFPadUHdo6gBuM7K
QbXITh6AoflAT5qb/O43DdC/BVd1D7oX79RN79Ad8UoUzAA9ekodcwcsd3jtsSesWLPvaI3Xy8vv
4vWEiVIgy/guXfqj0WzbeSBUdgckd8LwQ+8RzMi5vWZDZ9/mQiiarUHfiTwSBlnFucWdM+dJRpKh
lFnpj5BFq8gywOmt9rGnZM+yuuJocQ/Yv4RBFWeYaqTT+EAyjNtAiAURNNohZSdRyNH3YDRr7BhL
S5qBCGc2L7Sq8ull1tA60M248gvZllVpa4zipgSmS1efe7I2esln57EmsErhJUTGcx67+U7XXVgT
7K9gol80901j19YzvLexxyMAtMB7dUNdrfgIpkOO15jqH4m5RjH1c61geCUAm0J6Bn/yE0+E9GzU
5KTws6609PCDyChqjzsgojhmvNbH+fP4roXxCpoyYUyLtPDzRrXiSkWL2FqtY/4V1+ooY6oS82Mw
A/CueN9KqOKG6p2R+qNtekBDu1N25R91WwPNPLWB34IsWLQvdeu2SeAsz3yGkIrW5bmnGXy23KOX
GlqPYUNIRVOlO9SinWaTldTBgYJW4bao5QX+VxRnk1tBQ+JPV1O/cOokdgz9MQWm0v9PBmfgBBBC
VAo8eT/vc622uiLOjmpMDUdjTfNyW9aCAl5tHacT1Mh6WhAz9WmI0ITtygwKaNwRmdmTseKHrcma
j/HiqlUoO+SxjmMiJ6Z56vDSfIXMsDM0hdxeFP9k/1CI+UsuJKnDpBUJhSQt2bLJHiIQwGQDhsrk
6CmKKqcQnmhy6LP7PgR/WS+uESEurhRMeRh+JXD2v5+wC/kmymMREipQSDT15mH1ioyQRwAnnYUg
8mXn28vlPMzv1aKWIEHvUIwj3w16F9IafZy0gaSZn5XHJD+2xUZJnUbdCukxqE8K+X1b3OLuXsrj
/HY9k9hIVchLLcEibu7cP/5CtdqlgKxZETU7x7w9uRDFQ5xJU52ZVZpleHFcwu5o9HdoNq052knr
hVVhyTX6wEEtX2CY4bbopSPEPBPyG/MBSvywb1qNhjzJNPMrYImhX1PxDQO8KfkvpClvS+JzRv86
vwtR3L2I4OcpFYOoYXqdEnsSA0uSOi9gdzHUNx03MtAtJ0ACSQXSBqUdB55WD0iwrHH8fE/Y/Nju
iy/h7k0UKFOragyWZ1f66Bl2BPSoOr3bPub30b30Hh77hwbDPxaJrRS8OPlgl3TF+i1q88U3cB6N
oaRlKBvYDSV8w/sxvemBLwx2+0x/kXzlvVqTxWlykKWp2RtF5uvhJo8KNOCh9c0rARf0W9M9tVtt
GJ+P8scGgxUdwKXzGBk/4gT/TQpEzH/6gC2dvDq0BuGLAoybTltxehTa3/K+m46x9kJb6kyVO7Zo
mlvRbD6A+tY3jOmB0lBG5xV8nmvrWJMqHhN4qD4tbUneDHf0jUoWDazy9wSALOas6PccXvOLRpXb
RLgGK4XbdC2vEoSU6hh/9bOikgEOSswhBFOBGDd2mHTiTB6tl42ldy37S5Mwr62MkHnkvNLLl9vf
snSrUYGE2zjT5MLzu/6UOhmGhpRQcFWpPUK3Eu70iMoruwcy2ooiL7kKl7K4y1SSRAt1bJSvFqew
PmfCg2D+b4nff50kWlmAqwOvA0d6vZxU1oq2rWGJzbR3EmqDUtiJDECE1041vBuJurIkLrvwLU+F
TZSBITPXN6VreVpDlCnvyswPpmOIsfz4j6btwu5u1D761Vrq/Mt4tUEVDo3lCmDQUWe8FhZHscFG
IkBY/TImFuakO4z/JN2AzIJoEcHKQ80WStWVpl/jWkfb0kqBqygDHhWrRk79WjiTqzyOupT6Aols
tA8chdCjOrqRAcMkGO64hmm8JA+JQaISAIRBHHcnq1CW40EcqF/FZK8Kd2IFLN/gMVQcPTftpm3X
kjdLpg9zuvM9wNbKOmdmlawjZUsVike80BKwAJ7+jBH+/hLWz6Hc/APFAYEs+JJB1YSueU5RB72d
DBKaFHYvsMIU1TPgPBUIh2OwF+dPLApWQlW+gX1W1bnzGglOmDqA+XLao2ehKFa1kPvTFJ80kI63
TPbHErmUu0Z+7sz+lBnBsQehiSq7ZARd+CHsHkJKjsXU2TUy1FP8S4j37ettC8Rndf71YQC0xA1C
Wz+ml681ywyLKQiDjPlGnuziTr2rmvJLNovfar41VMBQQeHUQPZAL7QpBQkA0/f4v2EE91VUmBdU
mk2q6UFINuCtX/m2BfM4T3FrIHeekfr5YFjWql7WBoH5uvZnCMb7SUJ2WLA6Njmh8JgngCU+aVPq
tB2mnIKtYrQ2mLcsodtNwWBNGA++/UELz6Wi4wICyheUOtiv671KaKUEQh9SPzDQ/jwjIyk62K76
RHKK8Om2rMW1X8jizHXV5UQLJmX2BRyh3WDeyy6x8XXmUF1b2ei1dXGXj4ZxZoCiHE+DHLly4Y7S
k0AaL1+dBFp4eqH+qqIiTYoBHR5xKEHOCPgKMGNVL23yVCksglpQjNniMSV2m4JkJpO9KYgcnabP
tzd04f2D7Bn5AtcPlQZuQ5G+HRPaxdQP28pmsb5Lx+psAu7pthhxNsXcOwFXBggA8ziHBPtyrSRi
2gl6HdTUl+PkCIpYl8T9oQ2fWv0rC02n0axJU5w+iLdh3X8qyjkzy5XznO/sj08AvDl65oAwgZzV
9SeUbSVPU5BTPydibLdD1NgjGJtWVrpgsuFGSYCzQMscMuDStZQuBjl02mCh0aT9JmL5VI/NHW2e
R2l04pEc1VB6l3PVu72/S7qKVxAvIbph0OjDHaNUdKqCwQ/qszC39UbZZR3CIS2z6nBcMdpLGgNF
BaMhptPhnXGmERPGOKG+wQJrIlpGawpuVpsS4KzHNSS0RVHfTwN4T5Az4t5bAHLqWhy1s6jcHUIZ
bmBdH2JkClZUY1nQfGygLcbEEbcmhK9lE+s99WMZUMnNGSTNTpOutHMvCUHWXgGOPBAjkUi81gxZ
UCLKTHgPgtQbbofGmr5iaEdptNG5rQ1Lmo6OTcA4oulLBvD4taSAYt68COA2VEKPDNGJxcPKhi1o
+Tw+LKGIMMP+KZyWq10HgIKS5X41dSzY0wF8B3YAnsJNIYxNsIsEGQGyEIwAKRJQIdjgdSJrKDgL
G4r0M6bQMdSLJk2++biUk7GKmi73k/RRMZDKRK/gFG1v7+WSK4BpRYUgLWsCL13mwk/KssjQypL5
MXVeTcDR/uks3X7wz6+YNQCNMRp8LW3FiCwlvC+F8ikVszCoklAITevKKU27jLYDxopGVrtVsmtM
e8BgbOIGaIcCgny8F4S1wGjB1wU/FJoj0auC3iJ+czuWAe1bTnM/rYjm6XEUuFWhgHS311xkyQuv
0iodTbrFWrZ96akATAJmDzB6g6Zj3g2l8cCkCH/4eK6Kz5I0/U5jA9juCVpl4saYNQoMHsUYD5ZK
S83uTam3YzGhp1wTAXom5/WKeV3aDHQ3AlhGhOXDh11fqEFI5KzQTeaXQmrcVcwU3RrO0B4Db2Qf
lmboVn0xOhjjI4+31W9JxzG6KpszYA/OY/75RdqQoLeLguUSVK3q5AVFt83RUlmSzW0p8/PAPY0o
FaGXEnk0TFvyEDLEjKahmRjz28Aty0+p27726t/VHOiSGIBKoq0ahvbnaDxhdMDrWGEbixSnCLp4
Wx3Irp/ke9ZNqoPMQ71ykxYMFQpHcG3mmAamgru9E40GmgN/w296eS/m9yI8qwaglkwWHRXlvw0x
16bGli7vpUx+ODYv5KZounKW+WSEx5h8dMZjm5EdRSouk++VpLZr6WGKFYfmz1UIBsW15PrCCzDX
yzQUpA1UrviJK1METCebugLB1GQLw0fNTrc1Zim/DE5nVKxBtAt/g39jCOYu07zsC79Mt2LiEhNk
L4gUwav10mcv4thaYfYMTrf+/rbgBU9HU1X4AkhVwfbzJGUdRgGDQEbI2GYgYaFK8ymnrWynekws
WoBO6La4Jf0B7JkEQFCkl+H1cPdPSFkL5joGx6qdSkuLSWGFAYtOYoeiT2fuylSTdlWXlFYqCmTF
11qwO/BU4dfNREXwtzjtZchm60ksoPJo1pZaR3Z6TNLMq+RtL4AOsddWNndBbdDzBD8IAy/oVOQZ
guRgTDu5qFB8bF/FFrzg/Uoud2FBSKminxrTQoB21jnPJMk0KqHXv/ATWam24VigUUIdxodazlLf
ZFLoUEEKN+gE1VfqWguGdE5PofHBQPkR5fjrg+zloa+Naip8DBIhSWU2h64dt8n0D+q3sDVAxSFw
v+ZmlGs5aNJtxX5MUetH51gUalYou7dVcunqgcpV1YAV812S5l6jLk8pk8y29MNc2BswMoDjtEvd
MYIKXLLsEbPOKUjkO6cvDZDDZuidWgPAXFIUjJYBzQhLxBPNfcKoKaHZxnnpB6BNz8Pnuv1ze5Fr
Arht7Gpj0lU1K/06vxvI68CClYeB7wSZUzxoFsLVBj3PjM3HRaRqIUTyjCbm55mXgxtmZwaOAizz
reSp1BFLy1grmiw8f2i4RAQgIes1c3tcq0YelTSJx7D0adD5WUSOOr0LFJfJzsC8/3370L8Iw69A
URB1XIuiU0GMgtWlj7F70WX1ROwQTZO3hSytB76JiE6Cmd2eVwKNpBJgcJXSVwrMREySQ1hoaXVi
yUF/GtI1CvkFy4+4fcaklnR0L6lc/FT1yWCMHav8OkPFKxz2equAFlZIrWhlYUu2AnuHwGnOLf+o
vSCTTBDVpJWfJkbpKmZ536ct2+bxipIvbSDeT0zVoxNr5qC9PqUpG9uhbpUKzl3m9ULki8VmBLSq
bBSPZK2CuXCj0HuOEEYCMgBovrgbpRVVlCZaVvtawF4mc7DzpFypdCyJgJeFPp15LPEHEVBK+7FH
YbD0q7rLrFxHi2zXZmv1jQU9MODWYBXIJsHz4GyPGcD+ZSK6qaTKuOsw/CxMw07TqNPFm9sKviAJ
zipaZMCR9V3huD4fAElnmVywxqeN4Sjx74a9kAQgGmv9oD/3DcCqeN8BYg94OJBnXMuRBFrkSlcw
X5uIcT+oRv8Rlshp3l7NT1dmhm+deyR1ZOJgF66lkBiNh2IIVyaPuoPS5yDY6QJMGoWNuQsSjFUP
g1FYyVALrtGMpntb+s+9hKmFTwqYfhgM4DxdSx+qpmB4MZlf9wV627NEPSmBDoRKNgx7ddCjldUu
2PfZtiOnivYOpDF5R3GQGtGMlKLwQXtSAEVEaMRDTRK0sIuCfhjqHI2WNVwBo6JBYGt1oL1pXSF2
Vt6rhXd78T8vOg4XFh9fBEXCMVwvPtZoH2kBorhYHF+AAHeQyXumeS1GhABYumK9FgJoSAOXH9EN
lC7gJl9La+o06isJrnkKA02dui7Kd1gYtbeULpNOA2NIaAt5qZoORvSUNwM1L+nQG70U2X2K9utO
7oTSZsMEfIPbG7GkBUiAIYuCg5GQc77+tNoEtHJcksLXUmsMT01yqmK76ld8vaXtVjBNJ4J4b845
c9udVKGadDSAr1cDG3kMWbBRg1h0szRRHSGIn4SklFZkLq4M+dC54xUbzwd93YjhFtAkoO2yijwi
CJhCU+leL5PCLrX68/Y2/nSj5+QryvTwv+Coy9wJi7RRQSALYTUbrbkIYiajPY0YtgRPQ2q6SHP/
zwk/SIRjC1IIlCMRUV8fHIP7DB8ARrdOnyTyUYhupO9lwPjsa+V3oq3Z+J8v8LU47gT7tjZJG0Bc
nzQPeiVsB+0drUTxijouKQpgkJW5nAv6BT6XrSRhUeo54h38eNNnoVcP4xHQ51YnZT5BPfv2sS2K
w3uP8Ap2/kdOrR2EuC1GaL+Rips4Cid7Mts/k2x8kfFXVKx1Ci2aQIRbsAIzCARAiK4PDegQpAK+
deFXhzT92zqSh+mu9FcN9ALRFs/n26tbOjNUcufaCiq54IC9lpamrVB3tVKgwRNogbVmUyW0zFFZ
2cSli6YjJAee6sxVx+t+FAalqbcjQo9MsfOaFA6onN+HCTjtivZye0k8DgCChJl+CA/XnEKC6eZe
ZrHWMZSfShCGPKyk51sQs3iDZE/EimV7UhHiFZ40vujmE0kVq1fhvPX3RD+OsXf7U5Z0B1ZlhgOG
D/cj2Z03A5Oz0ij9EjCrml/Hd3X1rIdblawIWnw+LiVxWpOqGehRI71E5tfSdLt1mZX9AgYjwMJ2
rLfAWhrXzjStHOtCwxO2egbNlKGuSD3M536R6YybKS3gPpT+RDRbRNI3Fuguq/odCVQrM0UUQIdz
UmRnEBqtvZgLqgvGEDiTc9UO2Q/O3FRUybUsmUq/Q1cfgos8dqry2FTvVFcslhwz8VGVPkkxoQXj
LmWJ01LhYWzX4o6FM4ZjBE0D/Cuy6/y7JcVZiRoRdh7Doo7oUVvqcVPlNUStpdXCDSRg+8WK0Xhx
vdM606csCoTSbyXAk6NLMJbusog+31bY+byuc8owchdSOHMwsnKSYhpWfpJle02zAdFoIffiNmuz
W4vLQRpivqrfDs/1cvqQxaoal5VvdK1LjGzfFtKukYfft9ezKAYjiaBIVgwDPezXYoQ2LIdgwnoA
CWw6FZKjdlpm4CRDbmHlLix46nMc8B9Rs55cXAWBFGoXphiuiDooQHpUk9COEuEpbgRmlWZipWVu
s2CtqLe8QlQngdE7MxFx2ca404NKVpMKZNMvyI3Hv4K1GHRRJ9BkiAoKcF7Q7XC9MDVgcLvLaA54
EwtjFS5mYfdKYropW7nSS5JQxwWbBCJ4GM15rRdb2JZ1PY5JVfkh2iniTHPkFNi/sVc2f26rxZLd
AqYq4gtMw6APhndpzVqUhCEEU6TIxPYEpMbKE4tx+spVqdlUBQPov6jcdbEOSBsi7ZuYic7tT1gy
G3PP5ndXA3qCOM1MtKmtQIBY+XqaORrFXPPwHApeLCheuUbUsaQjl7I41dQEGrS06XDZNp32x7jX
u6/bi1k6ONS7AD+MKNWAq3l9cAKojAOgW1Z+np7DbKOwDzRkgq37tpTZ+PDG6fuRATUHHGge5jjM
1KKvZbHyp2bDio0sv9/+/QsOOsjw0KYlzcOPSNNer0Iz5xniFE6KDKD0+wjrfKcC25ME/yqN2HCz
BkgUJSu1FV1YOh8kR+Coo3qKDoB54Rd6H3a1MGg9pr+y1i3MdzU6GfVKUWLJOl2KmD/hQkTVAXgz
Ugn8gwxVj1xHozmqsfn4qJiNS8hDRlyp3NzezyUVn1NxiOX0mRaOU7u2RsYdPyt93KBOBQ6k8lGa
1tS1tlKFK9O5izdahfbpqBboaAfh7hPpwljsDK3yq0L6FGIi/h9n57Ejt9G27SMiwBy2JDvMjDgz
ymFDyJbMnIvx6P+L8y1+NbvRhF7DsLxSdRUrPOEOx2HVMW11o/GhMSlHBaMgryoirK4iUG59Pjo7
Cd6t+SJpBoCDPJnG8+YnOMUQTWlEZVB0j3XivCOB+RglyUmJlBexZ3B9a89gP0e9U16H3CoEpTRL
2iFJxHOs5AdemwIKDLrX97/grXP95yCbqz/qStCyaiyeRYIPbHpanFccO+rlf7j38Vmg9Ul3CYTK
ZhgptJ047GsCdmeSA1WBNT5bjx3UYD+uMLX7+0k5wGVNNgsoPWuzLVFBhuoxUWZnGzRumw7CFUo7
+rnRnENT7Akf3fhQq1sRwfEb3mVb1ZdTi152HnbPrRDsPdNGGLmoMmBz8S5Rdl2ozQ1Jkx4fcjQQ
eEXfVCT+OOWKFmZO3Pbi2UITHrbFf2UKmjuJdM2fp8V5FtCZjvYi6ee8l7Vjpxblyxhb5RFjCBvw
az3sfNkbk6fRIHMwKS8Dhd5cO01iz501pR2vHLCzyHa1AfK8drr/RW8dfho0JiVKKitkIptCB+Lv
TR+3cf8MZb15DO1D0jwJxIOj4aFC/0i1Ek7+w/1Bb5wNxkSRgzydzGtrJ9dZVgo7OO+fE3ex6TE/
59XPnZ16Y/WoKyJhRVjJGNsYoQyLiWumG95Cyt74UCso3Pey9/cT+XOUzXno8qjR2qUdnsfFrecv
vfAr5XWkU35/mFuTIX5c8aRk5XylyxcIpn+YizIZn83q1xg/xgpCS//eH+LGJ6FsTJtu3W1kSpsw
pFXCSqa3MD4XS5Amn2uw1GGmHpxyT/hLv3HQKIeDvqE0vyZkm6i7m+VpjKVufJY9dXlMZO3XHNfv
2uYrxfE59rURb/Yctg2l6tyvinOvpJ6pT2ct/Vinr7rzfUAtW/1Q9v9wbxvj+yI/KFivoOpjAYwO
vSL71urPderL8iGZXQIec/hsJqYXOVRNvmmvuhGMcX6w5eVJzJ/+fhmBB9JuctCQRj368kslBZ48
S6iMz1aS+iVOplB5OuNzYiY7+/tWrWutvnLzc2sRCmwirnnO69y0+pH0LKfEjwOx+jQ02ocoqV5F
/Z8SRsGkWcfKxvYHt+7701w33OayBNFA6dewKf4q24t5WuRpyjJtfJ5PUfowmsaJAmxqjm67yw+/
jiwNAzlX2l9U7hw6epsVHXJsx1OHCvoAxIanRjylfhL/2yj/1dJ/96elX03LAGoD8oyvR9N6GyVr
gwVqM1FJ4Y3Jnbj+pz2xguuTbBDmgFumKkoFdrs/2qUxow7RE3q6LS4nGiKqOq4Qij7utCavg1YG
woUPYR/INIR1l8uGnbhJ3JhSWslN4cpxB3LZPskJTq2ojC25/Dy+DFm+E0reWEAKSohNrr4ba9vt
ctRwsvJumcl3Fb0J8tb8oTjl4f43urHxQYKQecJJYhUBY1yOMcmdbWYJ0Wo/LYufL4rlVVbxYoo4
951GpN6gJ2hwtDS51Nju/GnBo82e9wiEt6b6hsVFBZjXc6ub1Nc5JpEyVZgqUw6ZVB708J/7M73x
CWmUUxmjHKsDod4sJj0XzM87qmM1JptFomEUiZmhp7a4GeqK8CNb/y9UgYPKe8yB6+NNFkBPbZ0Y
dRFznfsfsZA0GAYlQqt9TqL8bFCTMeMgWnFvWfRO0z/en+b1ywNsTwaPQmmOotZ2p6o6YGqotcPz
DC7yodZK3VftOPVjIeYHS6tk//54NybHcoKOBB5J1GNsStx4yVcY+laMV4kzcLOvdaj2rtShpqHP
w6Oe6cf7A17fYEzwjwE3b0KbzUVUq83wXDrWWYXjFTe+BTBrYYdmoXqCfXa6P+JmSYkTgM+RC5OL
I3lxleAoeqSNk91VQZMqlguCsHwwxtz2dCVdnnJh7PW6N7fa23gUkeHToLTDs77ZL7EyIuYrV3Vg
wQjU6bsm9AYa68f9WW1xYG/D4KAB13OtFgMTvNyWlt7ZOT1HhkkrlpCT86gg+e2KtK69xRq1f8Wc
Zx+GMUKsZJ6tp1DRJ4yTx/FxTjCguv9zNvto/TWraJmDrMhaWt5WlZ2aVmeiql0g6XN3VJbkc2ml
n0wDsRYnKvQHKWzHnbvvxjrz3AIooJnGOm+LHSU+IkuiaV2gsYMhK0vxoxjj8UmHBrCzhbY0gLfp
8QJSYMYthndks9h6VWh9vagikGIls46z4YTAdnsIr06WSOQHiQmXyOja9mtcZYN9QMK+7N1Kk6J/
QyMzvvUd6sl4g7W2W/QL0qimvZSai4RI1R5axKlgdZelHLswkuudks22j/X2600OgIKlJO/tVTg7
8m5Yjd0FrZLXaLhFaXOOrKXwq8oSmdsNo0RrIyqPXW9Wp0ya5J+gJYXqxn0jHaUmLY+lLPWPaeJ0
X/SwXvyhDtudz7nNvd5+5dqCAehOC+SqeJVlSzzHpdUFFjogCGWk7ftOisCVTfniRXbeHKWuR9zL
jB06RKaE/Xmp7Hzot1PzRyzHj1jza0ohb6xbsrLLU1XNYW1F1NGCJcxsxS/U0MBtfFpWQnFoTaRo
VdJ94XyH/TEGp9gfW2ClwsX4JvpnHEINbNooGiIzZWhe7GI2vNYw0kdEXMqIVos916SvU1m6doyF
4j/JPA3CK/MSe9pwiLRPBuKASHZo4bIc8qkPO7dXJvnT/dN6fXSQVkRaACESYwWTrlnJH09amyyz
mY2zCCpVqTDQ6RRozGQcg+HsVsjX0Hu7orwrxMfcwDRONivaN2t+K8uMJQ2WH0a5itpkl8bwOELb
r6Iw/DxZFehLKZ7PrdZzENTle65BcLk/6XWg7Q/htkDwxVjLeltsblS1SS0Z7K/KmpwDAlyfQjPP
zuWYUCVK3cRMu797XN82E7VsuLEISPGWb24Nq9ONNtMXEZgLTn+ORdglFj31rN6MDuyz8QSKTjzc
n+YmUPq/QYFIkhxglwNF7/LbJkNkw7tSRFAOSfuejmOCDBLWilbTzweiwe7UK7F+iuc59sLFLP+X
4WEFcI5XPusWVCEjuVT0PZ/brM3W041i/F6GjeLGjv4rK7riwdSlzsuGFksR09wDqmyFWtbZ04kh
VuNFXIHsm0TQkOmU26E0BKbcJR9xbqjxlpMXt7En85Q0ZXLQpmQ+TH3VexHR+7ETjeQR5nzQwAx5
olEbsucx+moNYq+xtwl93n4bST4AVtB+KqXdyy8j9xOsLmWsgyiiaGELCCCDbnlkJ4rbUPN7b9OD
e0WAX/Pub4kbx5225ZrLIdpCILA5grSh6oGuYhsMaZlNbht18EQdyezlU6hz8He2wHXABZVIs2nK
EnDRWd8EQIvVx2MKBSWowE68z3XoYjqeVZ5t1BBDstpIvt6f3/oXbk42DA1uRmi9kIu2eWQSpXG6
JE4bSGq6HKV141E232u03ZzWWneiTEPJd0uWpt8zgmCLOsymQrPwhDJobeZR8aql1yTMFyI9KdTG
ZSeLvDEsffRVvBkSyGoserlrzGQBPrhOTp1/KAYINnDjhYTuTyR2Uqwb+5MwCvN0qr4oA1/pMdSK
05JNdkEjsN/MDc8yxcGcwTsA9aqt6tSVe+oBN6JYghIqDPRv4LdRPLmcXT22ZTb0/RBwMzlfIyP/
Opl5dahzLHhiI5sPzqQhGk/Y6mapVHmU0uipJjru8dMQmse/3kgGYDDuLf5YYUaXv2ZKqzrsymUI
YALrH2Ls9Y750O0V8m/c0FQVDZDlaELq8MUvR6npTTRJog5BphcvvRMeM0v2Zwk1o+WhapEgs7RP
ox7vROg39hFVI0jOgENZ7e3FPClLWVpjOwRt1A9uDJZHEcUPuYvPjX6+v4w3wmVYFavOmYU9D9Sp
zZ4tKrLwLjSGQFZE8lELpd48F1I6OF4qwvTFTPvyQxbaNQqkGve0L9cdkFPRNsUvLdKz4yhXlpvx
jL1EdTK9Ujf/3mSdcibG7R7aTFJeBy02dm7JWwtkUY9aq7CEB9uubQS0rJ/qaAwEhJrRcAYAK8NP
bcLrtm73rHZvnDWKnxAaYDLQgd7ekbWJU0Fbru/U1A7e3C6Wm+f5LxGpP+JB+F0NnlMXe3HfrVGR
lILJSm0b/9nNC5T2Zm/hxDwGrWl87Ip3S/MvJsJZSBwiDoYc7xDKbmx07qy15PZGFtwmhfaY1tIk
qjHoBvM8RRZSpF/KND/W2cHRylP5Kxx3DdvWKWzeAnoc5IQ6RC+eg/U3/RHa2jNkoQwLyMBabLRy
itl+GHJzOEa8HCehy9j36Ul1jpI58wvD/kacKQ4KtU63cOKTMdt7FPIb22p9BLnm1n+vgPdKZIVR
WnRjMFLHeUJPVZxmatUnFIXVBylf9sg/t8ZDABY8COePN3HdA38swNJjb9PzzAeKvvgVAHuXk/cz
0qpvxKLi788MwEiiGUpyK2Zts6EK4QhzSdsp6KP0e0MJx1n+q40ZN5FmB2F95UO5dqdNHTgr/Ssy
/q1gY8ojlMpO0gezqc6f0N/83Hfpd7kZal9Ol+UpUnPHj1vN+gTFBXuSsWtfImnJDpacJDG67UZa
uHNd/jZ7E0/ZaXLqjx0TO4ZUcFc7VNVNq2w6obaiHkeqDqf7l+KV8v6KRQe1aq+kBKayjR+6SrLs
tsvGINUtLMQcqc8fSB3sj1GkHbNhSM9RIdr3eWJH59iSkoOiAlgfzZJMNymsYx1rE/KYpuYLGimn
tkmdY++gdY0h4ezWGVrlumSGrpzbH+IilfzY6clzIMF5BbeQn9U5quYDwNVB7Elo3Pg6yDzTfbGJ
voBqbOG/E1Qwpy3EGDRZjyD90icf06GLPiW067AdGtrCjTs8RJdh9sSijcfSmqeDOrepP/Tjcuhn
kKVTh9drO8bho80F5bX0xk6OEZmncsbhtZSTHLpcIx/SvtJ3NvJ1CMnvBzVAv5sEm+vx8tS0spr1
oWGMQbjUIcxXqUbVydoTF7w+m4xCAMmjz7XovIFv/zibNnR0OSu5C3QhCb/MlOVdpFbjMbfkwbem
Xt2Z1fV9TzkebMxaIySc2VKLFIzrumWJp8AsBtXLbGt8h+AV5sGxNhysrIp9IezqGYejPdnGWyOj
TkUVBQQ60LRNJJUNaCqHNbdQN9XhKVGjz+mCxOs4GChGy+r8TgjtVHfTXj37+smh4aKt3GJqNypc
8cvvaBa9KdkYFgeDOBGB+SgKTe8Ns3tUpNNce92eatp1UWEdD2mTt0KkYW9SK4um0lymyRKM9XhS
E0wSlNzVoveNggl4uacMcnN2dEAwoiJEuXKjmvt1wY1+CRCG6P3WaVZvbEnjpCPmrszWM3aFpj83
a9XJNJed3XRj91JIh8O0ZteUETdznajNgGNkbUf1OE8PaRwM7Q/7fxqELAuWOIJUWwSgqLW8KmcU
NnGB+tEp+M3lP0bzdzxY7v37+MaXYzYYwPEBUaDb6m7BebOUUe6WAKZQ3L7I6bPRf5az2UNR7P5I
N5KcFSLKZFj9Fdq7CfjjKZRMOcfYN2rJXTSgyock9tPM6yhC6J74KkTutiqYyj3t+RtFVWIvwgDK
fWSR8JMuz0MYVoNQo2UJ6LQOHmU6MXq8QfaR3WI8ORNuN5KRUJwz4sKfLbSV4mZIdlKPbZeSyge/
Alw/7QEUVK70v3K9b6fO4leUqo+X6ycqH77pqr7teoCb76/2re/651ib3CPq+thudMbqk8XXc3eh
qqM8Gnns8cbsfNkbtxxpMmUiapuch60kJHbo6jRVuhxQd3lHA8AeiesM/tQQCRTYRrc7EfV1JYe6
Cnfbig5nSbe4LGrvU5U1sxIkRv4gkTV8Kqoej8xS2sN5Xi8jI9mkcfQi0b15S/H+eKrMOq67bgyV
oEP6Vn1vN78G81EWdLPmaGcVb02Ky5qaIVEdrZxNxKq2Wms5eaIGpT2Kp7K1QbLYknbsayF9v785
rp95DQb021NIm0HZSmqIRmmtyJi1IB3K+kC3By+Uxd6b0PVFCUSN2joB33rot4SSySrLQh5lFSNv
/aMaVye5ddzEWLw210/3J3T9IjAUVwoUL7IskMSX55vMwjTnxFIDBNheNdlX5HfNIh+jWT6h0XBq
qdpAlN8pSV1/sBXtSGpHkgUg194UWZGMGjNHDBqS9yESqDQzJOwsBnQzd3bGlo3ExcFIq3ouDwGh
8BZaU7ZLlONgpga1KZTAGMSPQcAD7EuzPhZV9KroNbAiCd2nwVIiP1OaxeX6id1laV6aRPylttrb
7yGAN+hxEtlQCbxcbkp9w6iFshbUWem2xW8t/HL/e94oYL+1SdYYmiUGTnE5gm1Erb10ihZ0upym
rtJrHYIoISrj+sz9JXdq+yVpkrH0yTPIazSjzQEhA74TeChK/XQYezFJXqwaVezlcoxklNOLYucg
3XhYkMIln3kz3QHesgm0nGaK63QytcCqO93Ns9w69Vk7PFWR0/gzHBDPWNj1mhZiltvY//RSP+9s
wxvHDH0ytiDtpbWls3nbRiOz+rHt9SC1f2r9qsR1Lp3iWITqzq1745AhpWQS4sGsXrUPL7/JHGrR
nPadjm7/DLRlwDYwtyQTx7S8OhlynR7qZsqPUi7i0zBpu2rg17cW2QJlWSRs1rhruydwR05bZZj0
AK7Tk14lbiqnr7PozpOcPEUZ2gfag578TBSc40jxI0Px6+J1WHr//ua8ce6BnRGWEc7AEtqCU6zQ
mHoqD3rAdQ25RClcTGCe4KB/uj/OrQ9LFrZychUDqOcmXnKQ0GxTtTZwXS48p1tOM6Yh4xChab8z
0s0Z/THS5vpUk9auIrsygqxtAdN9TYrksZN/3p/O9VNKPglXmw4MPRgi28vt09Y1TWQxGQGK5olv
jNOIAdf8GY0e5Ah6yHGz0rf/w6dC/QXENG521yBZvQw7yma2EUwj5d1xtoB+2Ll+rEWTH+9P78bX
ovdCp5HEFv7mtuWWx5rZ8R89iOr61XTA08XyO6P91aDFfX+k63CLoh4MUUAvdBZJKy8Xcq6T2Kma
xghyw3yUrMdaS/wY89dG+Udrf5fqzsRuFDXWIiJwJSi3qAlsMWdA7oa6F7MRFFjg9f5A5KCy5ZX5
pPTL1HpTEztPEeK93+yiRPhc0JQ8WVIJ63/WG8SERmU2nhvFSWR3MIds8XJDWw2gYBIi4GWI+Jeu
FjEQfisfK1eKFvndbFm1ibeilfxzf/FuZCHMhgicKRGDU3y+XD0tVMxeS1QjwKFJbRLXCmc3l7JT
DX/alr1UwXRFfunB18/j5DLzna93IwtY72rqhYzO/2yLhbpG9LUWdgIrSj29Cj+MOfS47qsWp8/i
qyU/Fj0WXHj8xeoehu/Wc0VFlO9IzMwNvm3+T00G4A5RqUCdfiaL4YEb/JF1rwj50iqEsI4dnqlO
Ncz1vw/QyKooAINVJ57eosGKbKUtGI0ZhANQm3CKhkNcCOlcDg6GEqpcHezWVrBpqSf01ul2He5/
9hs3HAZ1b15PNLWAtlx+9QbVY+KrgVgUBWQ/mqrcNwAQe02i7Rm5v83lsvbOE4WCJCZPEJOvoB5h
vBjaHBOtpUt6QPHWT53vTRK+ZEA2Q82b4w6qZ++O0XA020+RvsqSn+fyXBvPdfQ7n09OnGDSh28K
RRSEVymmHC2BvIX2cH9Rbm2HtYpBnRIYNWJP65X9R3YTWlSPNDPXAl35HjaJ33TOLzqRvq2+W2sO
fT0c20k7d9melugNLNbaYXzjKmMhwFJtRl4qyU4JnIhoo7OqRacwPPPVvtk11s05sLB3cpOf9cw4
WZrww/4cJ+IcltOxNeJzHpsf7q/E9du0/hwiTV51ftTWDSyB2FrE+WxCcziMti89P6vz12rPOuHm
KJwl6h80u66rq1a2GDFKsoFsRJVXL4j2Z2m72oj35CqgfqmE2H/9tK9iy4AwV4s67vBNkjJrqV2H
YYLYZ7eMp7ALaz9VVezAhzk931/E6/hwlbwiVpdRXCOF3UQRrVybZit0kyjC8epcQ9am88aiel6w
zbWjnrzPJLoQr/eHvX54GVaDELBGv5zwzdGuYyMGyWaagVR+mtvXePo3j6i37r26N2f3xzCbd0OV
ynyWI9sMtLQ6Uuf/rYBX0cr+JR3155BIFJ1Df5R2CF97k9ucUA5uWfSEAAHvanaerMB6tPda4je2
JQuI+j0xKzSHbUtpiPu2sUz0YJt2LdzEZvQUT3XzkOdl4dtSLQ52jezm/a92fSGvX+3/D7r5agJl
eCvOULgcIDL6tIkoxw/Vt6gJxeH+SDduOYaCukHeTA3wqlxcinA2xox9WTo/E6xKLOfMzeSpOSaw
6lPWPg7xOa739svNCf4xqnp5wzX1YABiZ1Quc0DDxLqDG+2hYtZr8vKpWae2Up35ctzhm1WsFVOK
o8Iw6Wz4ynLetbi6PYn///dvNr1Z6yCWBv5+Ujw3F58i5YsZ7ikC7Q2y2eNq3nal1K8na1L81jLd
MDXe1fpfpwIsFXg8erQYkdrbSl7kpCZadg6XrxNFh47qodcX5S+qf8Px/oa7+VGINggw2XakrJdf
PhrqqVGl2ApSA2ClqaSNVwPW+B9GQZZx7TZSfIC/fzmK3chttooQBWOpVA/2CN+Nak26c0yvcw1U
cGnYE/mvMEZts8EycwFoHAo7KOUC2fWikb3cyW3cwJzuEZWexR2r5p8cpZydMPnWwEBG6aKuD7Kz
rWrgZDLPkjzZQTgueJ2ZhYnbOEJuFjbVhym18rMi1O5kZGV1uP/5tt5yVLdWdhk8OkICQqOt3pGm
jSDQpdEOjPrTIn+JRXwskvG8FMg5Jj+wyT1kylk3pMNgPA5rXYcGKUx5N9Vn1+mqMwSjRxstrURO
Hq1uBTXu9pnXV3tz7vG8eQvZqK0iqnf58aMiT2srkTj3Ik9/o/5Sf+olOSRwC5sXXdIrz260zKeM
op9qc6EYirEIOp6xh9qh5Nux1h8bZTRe6IPKXpvq9ufUGaFDmmbj94r0z1Qs2YdElsadXXvjFYUT
gvQmyQ9pkLW5Feu+1u185la0FsVLZ8OXS78avsbyw1L9K5pXxfh+/2veOIxEJIRANOsgZ2xxwHMy
O/UclohRGVJ/UHLrRygA1d0f5AaogVycow5VEGV8jv7l97CaoUJoNjSDfG6CyjkU1hOFfFHEhZst
buTEx2X+xwx/l2nsFvFLBNEoFE+R+azRdlPK8ZjY41NHOtS62Xho7U+9fW7Ud1UHX/SQxTRUB7Pd
iZvejLM2m4hFAUUC9BBW4FYfXdJpbYTcioG8KBV7O2/Dj4rZOp8SYeI0P2WafFJ7aygwbNM54Loa
OxHY4HL+r9cTmJcNfb7liNJZAqwhbqrvYeskkWupoYxKuJWXoJxHlKRiK1OFrxaoLcVGIf6dFmPB
FG3MEs1XskX/NwXAEfuqlpSy1xGHd8iYhgOEvUr0+UEyEFX16zjtC3Cm6WoFVM7OD6PpLNs1pKIJ
EDyoMwC9IQIEam4g+yFqdclpCM/dIzFj+AHrROWbHmeYvA+dSv2iMjKl5y4LJcvtcyVLPRRVnVNu
j/rXaNHa0XUmo/0s4kJO3Xboyq85ljLCjboqImkxnB6CbVRnPthNAB2hKkWe5CQ8jl0xd70/j0jp
PZqDRX7ZthRpD0ZfmckJMSizfuhE1/+QB0lRDxJiOPrJNObmR0Ut/LsZDUV5ZInCyLP6chnPWM9a
mpsvqlEfkGItP8o9raKd+3YbBMKEwJAFtQOeyJV0t9nBSWc5YukkKmWJXJ8qBT1UpZ5S36mG8CkZ
VXEIY/lvI8//GxSkKdUYLJitTcYgt0oiV0NiBnN27r/Yle4v1UHpjiL52/x/HQl5YV5L7naINZvp
tXIMRU2rSRIczQ1j84vT9A8UWv4yXKe9zF1DIgIZdSUobx7lIqn1Wi5k6isSJ8Dw1RDNr/GkaXuc
iqsq0joSZ5b7meQOau3mIs3LOlyGQRjBnP6auu5FS5vTOLxLysIVg/Ey2dpJLt+LzPmZjXuKkdtL
nLFX1WGY3uwVZroZ22icRVpCQqlwXqW/0iOtS7csjUcrbV0FzqSCaF6/E4msX+jP22o76GavaACg
shzmXaDFP+P8s4T3XPK3Sck6BrufZUXHk//ZjJE7ZpeBrjODvkndWKR+C0kjwvBl57nYPt+Mg+QS
+EzqCiTlWyRE38ehoraKHShVaZ/yzoZ5DRzbg+elHNVeqH6Um5GHDEcHvsRevnVmVx/twfmWWWr/
NBejEswhoUfeItM7G0ILJBNvRElk6YM+oHQfGqV5DJV4T1F461YIrRFNKlqsKM2hZcDeu3zpkgV3
Qr1LwyDJI1fLltKNpeLzEMlHOXwX2qdGf3Jay5NXtZBQejfO7aGsZ1BrvVcXviF9tMbo0EaK2wKy
SO2933dV3qWeSt0NjUR+GiCgLRNctFkkU6AOA0X5HfMR0+aodO+zg95EfikveNRQXdJ4LJTuXdXu
fdlttLGODnoOU561EmJsMe2qwHxH6/IwKOCQuVUiyW4cmjshzc05IoBJMX49g1eq/ZISWzXyvjzc
Y/OfZtHBT9Vz+FsKPU0KkrD7ZETj0YiUIwLAGNfuwae3+RqTxApEwyaMUg/C4JucIK5UuinEhoGt
l24kF0cZZnYHCeT+KdkbZnNla2YYR/YwS4GKYocwTlL9S0msnUGuigPrZFYyAI4EpIdEcZf7uctx
cchCRwpaOzup4+AifGuO9PON7+2ASHeOeohdCy+f8z040PU1ijIafRwyK3D2kJgvhy5SIcHoSKPn
UEEjz/Il3TozumG+hgq2fBhZLJrxT64NH6VevGKB+u+I1rDQiXmmR7U0qQi/Jrlnzx/uL/xVNLuu
CZ+YaJk/yJc3axJTc87Mpoieh+6AngdOGp6GIE9THXPjwYI8Du8mKj8UuHyj2S/QYlSrD6uhD45o
vlKcFWCuffo5rQ6O86Fvj2paHurpnKYDhd3WS+pHu9N3jOVuLSZPLq2CdS2vJEHAd6VaqNb8Zuk4
A5BmJHpJfYK8Ymp5tszS1TbMJJjH91fr+l0i8JdX6RrCCvrB28WKU92AEh09O4n6PFqjO6POgCvi
ISvih78d6q1xiiCaSs0c+M7lhskVK1JyvH6fm9C2fWGlx05XlkNU/oA5cbw/1puGyuV7uw4GLJBA
A3jLlrUAqkqTJBJNbOXTRbhmFrW5G3aw1zxVTZXJzXo66xpqnJMrScQ6euzkr5akwjeIF2d+qhr0
X+TFVo/aAAXCVQZl/OW0efSlKKpu5zBdfwWUTTAtJCJBwY2KxWZpqFwohb7kuGoBS6C/d47K8JFe
38q93Dkf11vtcqxNSd1S87qB1IQ1+pyvDPZw9Kt59h2kCI5lbH9LJX05xnKWPERy2p3vf5ebE3WI
LcET057ZxulNyO6ncpE/S+k7OTqa1bu8TXyn3+ti3QgwQfSuxTIF0gaovvWH/NEboprdFk6RFs/k
Zl4fIQHcfq71/yg8HBY6vfngjvGpKSXfqKydKPr6FTWwm3ijy6w59dZ2T7OnPHQEZrr8MvERPWDl
qTAy7f39ldxWmFAoQoCfPY4dKnrDWxZQg9SGbU04zhpDmDxOdOg84LU1gKJJTZicrH0uqCPifN+2
4c7pujX2KrXMdYF1EB3Jy8VFXFouJwmD1BC9qhHnML3JvFhCpwalq0zV3tda/e3vpwuYmLIWe2f1
nrocslF6VXJ6DZNb3JiThT2rnaz0G+t8zDoBFfnL/fGuE0owK3RcIfBwXaHPfzmerc5VqU0GTrMD
xHfKHmMcSX5dTWP52k5Vqp6czF7aM2ijzP51f+xbG2gVwMJ6lt1LBfFybDFXedN1CybeBTzCZRZ0
TzW99P9+lBWECsWICwHKxOUoKrZoYJJkjMlFWXAVy8qLUyvzTjnyRrQHdgVgLVxFQOc8bZfDRMUo
F5kIi2c6i65lxJ4YoU4NZxkOQRxPR8mIDsJ048L+KIV9kNt7gdiNmB/uD+BeYupVsni7W2WLFoNj
zDjDQtNwZTMVx8YqnmWr+KkafXhEdCl2s8riOppE6JX68tNqxDlt5fkY4j5xKkX+CXGwwsvIHd0V
o+hFQu0Pllbox4TW698/lKBjKMFTVwDtveUwNktbJhkSO8/CkY4IQ71MBCRd+9ruijnfegvQxucY
Q2kDmrnZA43sZE6jr0vTHk3lsTtFh2R8TGH1HbC1vb/fbl0a4H1WfjD6MmjJXW6EtAvJfzMMevWq
T4+G2mB8Bm/Wx6V0eo2GUXmprQkJqCzfOU63jjJZPocZDSEVhcbLga1ec0qz4DjJ+W/HyVxAQAVB
yPhYRntux28uopuww3HA8ZJmkoNfCSeYqGcCW5dYUCz/3mcDSjZqpMhnI3KKdzHEfX8Q8NrkQmoP
TiFxXaPE6wM8S0+p2VZHTSucd2QoqQfyWPOsMRn8PGql90UUwbpXOvs8O8Lyuy42niKjyU70cV+i
ppYOelrWpzHVokdZG8Hli2b4rdvxTFpd5R6enQ1SrVr7MKsdCXpl2UfKeyEcykyc/4cvDVwGGjoK
LEQ1lws+5ABbqS3i7ygtv0laPsVy6CpKduQweXoXebMMuPf+mLcCCxTukP006MteudIUkh2q7dSW
z0gGPLUKIonSOz0uA0t8vz/Q9W7iKuNiJkeGzMhGvpxcJkQiYS+ETTfRE17yhZL7glskW6yXYlg+
3R/t+oDyuiMXC1mIUhXyP5ejhQu5sGPW5bNm/jtY55UqVLRuO/6nR/kToPUP2KzfH/EKLwfKie4R
3MbVE5QQbTPBaBLJKCsYqhgxDmpgl2dRuZmUOL8EqkiLW8GzJcHUnLbyqJVAJhhxc3vR4qn6KmeV
8VlFpWh2raFeeteqTK13aznTHhZRqt+rPqw/OrHR/IyAkwx+mmuJcIvSjP9D9QGdnPuTufWx4AcA
vXkDrWzfuCEqG8BxY/ksCYhctexSFAesNn/K7NEz+nRvvFufi8yThh/Lxz+bq2aKoy4jXaxAVJgP
MwTtICrnY44/bRzKZ0fL4HruedVe36swoACHoseG5wTn7XKLzIOJF/kclc8mumG1cyzNH41dPYJN
6OL44FAAuL+mN0JrBlyp5xBYVgTnJrS2CzWxgGlj6S5LgoYEIgHfClD6/4+z8+yNG2m69i8iwBy+
khMVRh5J9sr+Qjgy58xf/17Ug/tdDYcYwgsv1gIMqNjd1d3VVafOufO63P1M04vZOokSmS8+4hI6
gVpMCrdvMzjifK0H+Hz7exbHD6MHm4P+L3oMLsc/jrHF465IT3ITRY4aUir00xZBxjZKqSNa2dlT
ofhCTtdasTydY5eHPRMxSeVw7JA0m1tuKJWIYsTmNHt10+qCE0V7xRf/OjXANBPtU41i6rhTLsfn
Sj0Kg+6QnjrpAKWCHYfPLfWeLhsdQ+xoDom2pGJWUPnTuTIfGrE9DT30a0yufGlUtqI2FoeRc6eD
rER94kW/ub1sS5MHX+HUBEl7O/nYSwtF6lmuZ03y8zBFZASA0WO8Wv9f2v/KBNkGZQA+cP6u9g1X
Ugjc0pOHhnJEo0UhPPfuiwscyRufbw/o+gaaaBIgLmJQQOv1WaBbe32hDL3ClCnxdmxVotzGUdJx
K7fVGm3gtObz5QEUBhUXb8hpH84mLxjK2p8E7SMhu3e9FzH/LKq26qEDQ1jzfTC/VdYatduSSwBR
m64HiF4Aw17apPe4AhKJwDjlTHdXGdq4CWEI2d2exYWMJslMGBHZUnAfELhfmhlaegwVucpOkp+j
zkLp+JOfFo47vKYHxOQ3uanZ0Vr0sOSMNHeyhelA4aqdHWmtUkfGKNNErRr3efIaa3eluJaSWDqn
PtqY3Q0kc9LWbxGgr8IB9trjmNMRDyc5HHIKXY0r3rjk+R+tTV/zIf8BV25pKKWHLJoWb5tIdlIj
t5X8S1jVB01Zk2pZ8g0wNiCGYNvmbphtZrFrwlBoeeRpGoiRsCbGg959rWq4sMNokoNB2CJAAVM3
G1PcS0U9plF+8vQ03VajoRTg3xt5P/RJcEjhqFqZxIVhMSaeyHQZ0sAy78sbrTDO07jJT0ia+DuP
4rcN5c9fyk1Tk6KGBoZ4ejOYQBlmG6s3zSAcTPRY1F52n9oGviYzF4zNysZa8IipoZ5OfuhxsDQz
I4Bsj1A6mFRZyCR3r3nvP0Tiq1p2vHLzTzHV8loZjtPfEHFtFShOfORvULCws6TdUX7YuL66kit7
R5NdnGSkGknpkPTjo+iHn60pj89WqxjzqTWa/ms8REHo5CHtzptuULNDXSiB6DSUMsKNEkTCpg01
fa8q9NFtpCYpNBspeeN7BEDiez24KIt4RS3beGFZOUM4qGc4xUoaFUrL37rIFRlbtfa73ilKWpnt
QStquiRgDv4lNLLq7QQ6ynWHYm33O2zMvt/Futs1z1mq192hzMtIsQtIjCrb6Cw52HpGO6UvUzfi
R2/QAVXkMO+urNx05F3NEXk2UvQ4/ZXYlxxZeWflvk4UWyhHPcmPrpiQqa868ZgCbXSMsTYGO/D9
SrarEiKS1hInYcIueDARJVghcbkOALm1p5YkcDeg68idXJ4tqD/xDgV6c2KZajuLlWOW1BvF2kux
AoetdweD9W6k48uLwvPYuSsB0dVh/W6ejBdPS2Cxc7bjII0lszFi/dRV3i4tdIk3SuD4bhasRLpX
J/ZkiIzBpAdKtXBOLlAUYRO2Y66fMjMFEQPxTFzygkjssqbzvn7o3JU9umJwzt1mFZYC1ivTT7R7
2A2knhbEwFW+kTTVNqLfgvVlxbOmmGTmWVzowLDBnXPZzktlgWn4dSey+0CHt1tOquxeCdQ/Y0Nz
Bx0FiD8G2ai+VgVtC22qZLu86/S9MCkH3f6SpTUFus2ichZiZ+ZSyHWrLbpbIMpKadNYe1XakrFb
Wc9lI8B1WFSC2nloQYCW6DBL6qcadGNFVZY6Puf+ynZdszJ7jyQW6RrPTbFS3dVkNo10r2orAeC1
o+D6ZMMpbpLr4MfLHQjLKwQPmaqcXPpGaQiUpYMbHSE4c5T4ixSYK375Xpa59BN2Gj0mlFKm3TBP
evgiij+lFqonQqjEAQw8Qk89aOI2Cc5y9GlQv4ryF5E8taimTk3OqmyHHUrYj55KD1G8dmMuDf/D
58yfRLXu9YpX8TmK8qC6cH3qD7X1pZZ3fXjfpSuFluuIFGgVQQfQh0kGg9m+nGx8PwoNTTCQEBf1
hz5KDdvLwUS6RHM7IKflSU487gKulHOr5YNToJq+u70/riIRvgENJ4hOKAXCajdLysiKHwEPNYxT
zP1IuWsTJW9/b4EyAHcw+Dl4wKY5/xAwmhOflTVW5ikXBdWJ2OwbMc7X1GUWVo4UBRhT8jEQNc2P
1CqrmgyxXI7UptsJym9QwA9C8KgeEc7c8Ez/62OFjAhlFMAmwPOUObFPGyD82goR02aKd5pMHj1F
71XN9DVF2+tNT6mPhwv/Bz4LkPZy9hByziUZZQMUh9v7tKoDMAXBWXKtlZ14FQLTAPDRznzjyxXV
ChE7UTfaJnQoUfAFRPI2X9PfXrjkJ0vAZKhA8NN7XeeDPwS4uNlObEQph8LObCrFFj0vthsAyRs3
doVjW4/uAWZi6M3cXtg1Tapx/KTm9rZjXpEp8JxWkeHjfaEpUxA+C1xF2CYFw3MRzB0Eu0O2LUm+
+PI2TdRXl57TYm+MmyLvn0Itfcn7/pUi4YR6jaNi5UuusntTexiX5RR6cAjOOyN0rwAWW8nWiTcK
RWUprY5FbHSHQUmjLYF3SweqK+2K2jOO7iBLx9sTsWSebnDof1kRhTTDpY/5epGHVop5obPgVfWq
TW4QBqahgRa9dRxhHNdTtG+1lWFfPRzesWAcgSQ2J9Tc7PyrykzUQqhLTs33IrJBzbj3vWonKxmn
xdExp/+zMrs2AzZ/4E1WxLPotJ+az23oUCP5XazVaKatOLvLgLb9a2g6aj84Nmw/tZqMGFIym1Th
l/j37WW6ni4KAzyDSWAAC4bf5/L3h1zM9HxozUkdntzgTSMpGYy/zfToaiuPp+spU8nPwW8DXA9G
pjlY0B2ECBqxsj+NFpy6QoOYSu8I7j+kWItOJfcpOBBor4Q31ycQRie0GXp5iMjPO1uGTvE7zZP7
k6Q9g3Ej+oDq/1OqDyvB2sI08haebFHWgahx+vcPy1Q1IrJavtGfClowofyxGzOlVx98vvQiBcVK
QPV+iFx6hUpui0QnCU+K1POaOxxabkSZYji1G07Tr2Zh9yZnuFOodqPake5ATmPvv35+af4p98Jd
/A0ofr0Pdn5v57/73/k5v0udtZfftavyUTgS3Cjk+a7SKrknNpXbhcOJLqWHDlhHLqBOla7xrS9N
NblLmnpUKiVX77neDEuBsuRwqipa2LtPvg+AP7VrCLj/nj9geu9/NDa7wRqTLgzUW4aTMfq4pyNm
5cYSvUclTv6k6veyemiF/CHLD4Gw4lFLs0nQMRFpTJDFeS+xKIhq60b1cPL1Y2AIxzSydWBIf737
AVT8a2S2+8c0o5FYLIYT2du9oQZ23A33zYPnb0dhbd0WtiKIcf4jHzY1f89Ctp7mRsuIyvGkhAB1
g69KJTui+MNQVoKOhQgY8gyiAIRHgGyBFbnci6XBvkv1ZjwJJZg4Y2++iTVNbZuMGB+O8W0ar8Rt
16gRWLU/WpzddVEnRxCFYNFoxp2pZs/NpxFGNod8FNrLffbQm/kh7W25XbH8/gicHQQTxT6wQfh3
rx+JNOQ0gSh34+nt7TGwd4/n+8z+9hTYT5ad2IUd2I/9hhDf9p3C8bbHaBtNP9j+7sePwq5syaZh
avvp+Z+H1+zNMe12+9W1P/v2YMt2uecBvfe35LXtYCPb5wPbbWNsXrb28/7h4e7P+d63//z6c9sj
35scb41odrOWltkbVceINDuzn3b39+1O3g5bQM+OtUMj5R6sy5O1dR/0jfWteoByU3OCp/rsHDr7
Dri+fVDslct+eX0/zPLsEg6jstd1b/qmJzdNtmW+T0hl7cjt69H38gw2rxqf10KM6ZfOJgJ5I3Xq
bIVM4Cp+g3q+GwoJnbgwJCceCNsoj1au5Pc9N7cBJQXNzGDzaG2ZDYxeUzFytUw8SXbm/EBZiD+I
+zmx/c/n774t2if1eWV9F44B2gP/NTmdex9uyiRQ27GzMKkqX3UnOsQbwaGm7ry+TQ77DTIOu9ol
bwpTfHL+mCflCGjP1rcN3I3iDpIOPbO5W+Td126NWPVKiYfT/uLbZqe9NIRRYEh8mxgrW03IT2Ji
noepG7v7Ai3cRhYaxzW6TeN/t6BIsw5VAWJGuy9hTRu7XWMIgJ4DgmsgvNYJgiIbSItNyduROVuD
QN/mbbsS4Vy7yST4xWXIsxH43vvL6MN8li7svlFRjCddGJOdGcDFYPZKcLi9bNerdmlldlFkiaVT
xmAHtMhBPhjIX2xR9GLdZFM4Wq7arbwerl/erATgcgSwFJp35qAykjtqC2BRPGXhndE2n9rskCbH
yvxRVI/q4K4kTa5D03eFSxplp2sDkYRLnwSTWg5l6EknKJGr+sHKWzvJUVLfDHLrpJKyNapft+dz
IUdFo7eCfCiUAkAB5vwdyajGtRTpmNz3lq2OiR1WkhNl/1S//dqzISxK7/Xmzhx3iotsAvk/jejG
TbKVhV14OU8d5zRgka6fCEVnR4CiNSYJBk06pQ+CeRhVicoFYjXDT7QI6Beu05dCT7eSsb09AddR
3GSWQBF4HVXMeQ0zjBsutcaUTiFyOW50HwnfasSsg6dAeLtt6dqVLi3NQvM2l2sp7A1mug7t5rvo
vcril7SINv6dC4/pbWMLwcdkDQwPRIok4MTpaz5sR7E1aljfGVc1bMcni20Pw46rIcwaSnCmuhCH
/fI4H26bXRoj80Ulnxq7Sv7h0mpgwVSnqal8Mg06YK2dX38y0Ch2nSb4LogrE7o0RnwWkMKknwKj
0OwIL8UgGkMzk08J/QldtwkqW6XloDC3CSFH8Si0kR0jOnZ7jNdH0MSOMHE8kUFWiHUux5jXvj6M
YSyfCvERVG4TVdt0ePWabiXwXphL7EzDI3SkvD67BAoXkFehl/KpzyvHzL77KDiGQQ5EkZvR0u4Q
qbk9sIVrZxrZvxZnqxenfTtqRsXqZZEdxQilZHbavoFAEhSn6It9K2zUykJN1bBJidqCb9EItMn4
se5/Vlpx71r7OrG7ApUr3KwKjH3q6ftYNhxNoYPJ393+4kUPABPLcTHRcOJ1l2uRhYnc6E0hn3Jh
F7qkWcJyk+6A70sFPLCF7RqQIqwxHy8dVYT0qOWRdZnKL7Ojyh+kHPhPi9/52i9U3ZzeCraisslJ
Joi/eOWjuFDajQGhf2Idbg/5+pqdeCrwduqItIPMm40lrezGpmxkXi+mBuFSle1GN45WJnbhIkIg
j0gexjjYgazZRdSVxWgmvosnhOmL24+nYlScLGg2gp5CJCGynAplg2rlMF6a2Ymvm9wlOFGWc7ae
ul92pUBJ4ZS1PyFy7bAwCJtYsxWeD6YdpLbyuxLkze05XTQ7sXO9bzOgVbOowm8LOa9KgUINHUxD
uauEYdPrCQHMUZfe8ij/rAs7OXiAnHMlpF9azo+WZ6+MjIaTyIg87ZT1RQlbQlc5oAPHlSNraTm5
BuBVQRMPJeHZtCpxoKSh62un0AWqEEFzUP8ZiqOAlITXttvuXITGfmVOp9ftZUhPyATuhHc2sSzw
p8utKY4a5XS27MmrbHFbDy8yLL1FuO+yz2Js7LoxsqVPt21eTyavbJO7jpz3xM47m8wBzggB5Zvx
FMuhsm2aQD9WglGuhIRLVgDtECtN1JhXO3Dw1VHJ/Hw8ySMPoSFASA+K/TU5rutbhnoI4MxJlYzO
zDkGt7dGOXajSDq5oaJ/yzRr2EmtyUWquX5pA1QKVzbBdFlerhch4Dtj6v8Fg7MtP0mLlrz0CE9A
3tC84dY+fafwQwpZUa89FiaHuzSGEoBJaE1nOQ45rzD5aQ/4FE3MU5mItjGQCOh56ofPmvd7NO+V
cMUZryfz0tzM//tC6BILqDmoydDR4sHBNZ1K+1z+Pcbj0tC0ET9EXTLFLLX2RANEXPYzzuMHPwhH
u5Ft2fBtwbgXBG2ipG6eVPdrh7jbbf+f7uerWZ1KLDB68FaZEwQZZq5bERHhKYFG4NfgHfWvefw7
gozytp3rHUCybmoqowudHq+5b8ZV4BcCGrGnsfR+JPTdcCW4ycpdcO2PGKHjdWJBB77zHqx8mEoJ
pdLezBLzZMVJ4IAVZkyUr2k5qrv/Mp4PpmZxj56kpp5DcEVF2kxtQ83TbdDDcf0fZu2DlZkTdt4Y
ttnAgEw32dX1iJzuGv3ckgN8nLOZ+yEfUKWtx8IkxiYV8tRJABc0xqupx/A9hZ9vD2hpV32wNq8w
TjRDmU57EjWNuNpZjdtsvLF+GSzvISqHccUfFmoNOARlcOg6yDRe0diqY1UGrVKYp2FINzK8i25d
PVaWtBVDczO2d1bd7NFWPapy44h30RDbQSPtpaz5ZoXuW/4ctcZvK3JtZdwrEs8Eqo9+JD0lim4P
7saASg0v2A/09mSq3UYtwdvz7QlbCFcnR5ZJcXEHc3nM4oyxDCCyB6F36jNtkwXKMaiSXeRzG8qb
ut+o7rGpXqJaiFdc7x1yeXkymAZ5GSqgBHO8cmceXsahPkC9pJzqoYSL6p/QOtCXn2QvSf5dhFbI
086q/0vO/6R1/dgpz6310kb/GGZ83wrarvo1RncySu7NwTNpVQ3Fn7cn5vpAAZ8HPTGBAtc31aTL
Y7MSJry7kCunFr7bDQV6ElahuAZMW5h+2j1Meqi5jyf+/ll84BWCQJdgoJ8KJbfTCtnlLe8o4wtK
uOVr95T65cqBfL1DKMLBZ2dC+wKh+3vf24czzMpoNfPcEnxWiziFYBb/5AmZHTH6KhRWuxJKXjfv
0xNAuA5NB2V/ZnF2wKhNBKVXoAN4jORtkY7ACuR0D+qMN6Ml/wC5GSK6bpITbONj4rKD6jraaxTi
3OCoyLkCs0xc3qlSO9wNpfbj9hovZJpoWUCOh+Qg0F1itMtFNhuJbj7XN06eKd13gv5Q1u4LlBN2
Zn2ReVqgCr/Rq+bgVvEOpuREfdCUu0oyt1L7JK9B199jwcsdMX3N1KoM/H6CKF1+TSf0neW6YFzk
Lz0hiAl3xFcL+naHZlet+RH8lDrH+mQ0h9uzcHVCQ94IJoz55h6GU2d2Qjd6JFewmVmnsU23g/+W
JRAAZZ+M8RUC7tumrt390tb8fC7AkFILwpYCvd8X90/51GebauPL+8K01/qbJue6mM/JGD1jYA2A
vQA5uZxPOjjUJA1rjCn6tspe0OGwBWTfYwo72dta9v5qY82sTf/+YWMpUuvlnPPWKdX/1ENl01oK
J8PXSYf49iReRSEYQmKVpuKJOQC/vTQklfogxJbvnmJ9sAsubNn/ZjVrPGxLw5kySVhg5jBzaUXv
vBD1i8A9GfImsjb0AST+vZmvhDmLDgE0F0jXOwv3vN+gZHhdbGBmBOpwHg91aXuJE1JPa2PHe/n7
mSNLBroLeDqQjpmni2GjhrkQujxgSviINlL6Q0lWzpSre4O02NR+AuMpYSgvsst5k2k+0cXcE06a
nlSbTssEW+nk5Hh7JO8sCTPfphceZIoMuxQgotny1GGsRo0fCyf3c/lJelUlKm5O83v07GHY3enP
WrulExlm/RW78yc04EUetDzZJ4Yb3u6zA33oUe6qOZPPmX5P5u4URmdal331mBnHSm43ohAfdDH6
S5fHKnzQgMfYzCSa5kFKFJeeSXkoOuudagdmaRv5n8Zfo0WfL91khYoKoZzGKUwm63LpWt8TS60I
4nMgmfQVQBVmZ60prLn8/Lx9N4MHgp4knwV7yqWZPDRUVzO7+OzKCXlLmOQJAP36mGp7RUjtPBuc
uPUdGCps5Jo3pXnfxr+gp92UjWCrwmNCj8LKqsqY/OhN759EizA5S44VHlCXn6T7Wq65tRyfYz9+
sVw0erPypwZ3V2r9hEAaDijXFgbgcb95WNXRsLttf2niqfVMlVZy5/ocLS8IXarTVZqc037gbu1x
YVjD1kQn5ifaNEjif1iLCDkh153tzDBU005K6uSccLQoRXAcxtcxCV+E5D+Nh/AQajpSTbxIL6ez
FYKk9VWd6UwzEndHOgpXnGh+B7yPBZkXmOUmHa55djCQxk5B3jI5l5lH2qDTf7p9E25dIV1FjC/s
eGgqIXmauD+mV+/lYKJ4LLKmyNPzsBchOuz0XTQcev3sBs+N/EkYXos1fomFwaFdAwc8w6O0qs+m
DwT3mCQFCxW1ssaLqRVQ51WOovz5tttNx/3M68mJoxo2MY4iGjhziNzKvCGDbOGsKq/1EX5UEWCP
9bluHsLyuZTXmKQX9v2FuVmw6ZahMcZDmp5FLYt2xqC0myavfwdDT0motco7xfTWkFILPo9NqpfA
XMlZzJFSeltJ7qQ0fw6l32MT7zQ1RwjsHKRrWMx5rIVDkt2EO45rb2I7mR9qrpsIalylZy9wapSQ
oZ/pP5OUT6m9iMra41FdchHSkDgHyS2aTGc3uZuCcveRdDiH8eg90OkSbN06aj/JVdpv4Pqq9p0n
9hv02yUgKahKF6UsO4iEDZvUi/qd2oqtk2lyDrOmUu3QE1JsvVAtpw9z/Vj0vUiPmQUVcEdXSeiH
2T2049LBcrvUoRcT9LleN7uS82oXWD04w3yIjmWYhw9VEWh26wfy51gaDcdlUuxS7DjEPT99jkCt
7MsEIAKdcl86oYAmRZD9u6iM8zs59sWnaiwhNDaaZn/b2ZcWCAz4OzSQjPS8QFTK3Db8Y3YewOfu
QTenO4EXh6MZYej0SSzt2tIoP1txs+b3V6WMyTeo4hsAnlEH4CC5PEEgYVOqRBWzM4hzW5WcVpL3
5njsgnOv7SMkpwtxuu7yXZs0K3HSkv/z3CXWxq4Fz/el6VwwR7Oow+zcmeYLj7o2yM/GdCavxEVL
R8lHO7MLFPYhOSMLnp3dYqdEn9MnURXoaJ2EqCBM+FEbfwlOfJ/SD+Oa+X9dFOpEwZchbfLNbJ87
+sWtuwg0To733Hacpa0G0oo2JYMdRzLkcgozSkFBbVrpuZAD9diaAZwzJhmvLq5/37a0OIlAyeCP
0i04S+YHZJtkKH0wKLV9yHrNMSsoMJE1rpufMC7+k8VPlbWSoHhnsJnfATTO0QxAzAc4ebZwggUJ
lNIKHJD+RsqPHswCZvk9UF87uj+1ONx6ycHUop2ZORkY6a7ZDqGtHSDhgknlDi0ZfwRytamtB0Tx
oNnu7UaDFWhNPecdN3D9nQaUsqwFTTezual90/JDiwMv30zFK0fW4cFzCLS9rXis3qrcJj9BFUa0
m5e/XxWo8v+/5dn9D2zTDFwtys5pbaIVpO8qyMbHKtoj7L3L3WIrFv4XykYrO2ramVcDBnGEy01Q
kXl/kVkkkq+EeXY2oVqq4I/10z+B9VOPX0Pr+fYIl45G+n3+Z2oefjZ5lpalzNxq8EdzNQSOKsXd
o6n3uaOMcrk1tJhcbkyLxm3DK2M0ZovaW5WCUnDGmdynL6Pe2IP0kBf5pg/e4ujXbVtLm4uEHx33
vNpAxM1OjAiFoFFvy+zsu6DPi6dsPI/Rk2iGW9kKkJx/FMuVvfXeyjZfQsqs8EfRZUDFcHZy8NKS
c72J8vMoGZVd1MUh1Sb+FqVQnZjq2r3VaiDyolHY+/3YH2rfz3aFBZdCp4xQz+vBL+CQzaZCRfNg
Sm18SN28Pchc8TBKJysh9dJVQb6Dejs9GNyTs6iT8psrmz23lNtb0N7ESXI041GHYEuAetEv1/gx
ls7V6bkF7Jv8I5owl+cqEL48hl8sP/e7Y++soVenXTmf+4+/fbZrxzgG6Ojy2xWz2kndS5R8hTPX
dZ+08AnKwyb73poeFBx70zjfdrQr2bnpbgLDTucFZQUSmbOwuslTa2AT5ed6zLfA1wwrf6kVy1ED
c1vIzUsT/cqVjd7f9eVzETe29WmM7wcNAmHDINrv7n1xL0SHOu7u2jh23PzOC+1EWGVcXpwi8p0m
YHgK2vPctK/2FWC1nu9svXbvlz1P8FhCDUQmTx2WcnzncwvZaIoXh1rThpMcDsk+UBpr06QQFNye
tsUoaSLuhbebfA58kZf+oDYwY0ZCnp/V3NsWEvhZ2/WOqXGXCs74rBjDRnBP0c/bVq8oFd8Xa0Kr
0QhHN+ecc6rVuqEezTQ/i4G0E1o7q6Q771fs57bpab/LvE9AWZnfonQXAdIXTO+x6zqny0fuYuHN
G/2J0PyQC38quMzNdq1HaenUMqZYgELF1Dszc+NcE+h275v83OXdN+JGyxFgUAI6nNRHGS4FmN/N
+OC2groVmmxVHXDpZphoWXlkAKviQy7XpDabVDDTIj+jDjKAwe6TLrdDJOS+Wrw+HrpCRxxDKccU
ZqXAPLRtAUe/1SrVsQ5RzIWC2cvvRYjy/snTphNAr/XtQy+rOZxlWqRtBdi1vt5e0UU/ItwG90xU
M5FNXX6zHopekasifiQPd5kGXKhw7TAlCIXwPnlR9HvfdcZSdehtW7mzr7K5kzdxX2uc+pNa0hz7
JsWokkS9zHy9RfexbfJHcUKCkv80xn/tzC6zOuojI7Swoyd/DPfRN3XHFZ7j/OtYms5QQZam25JZ
0eS+EndfH9rskolSn9fMJIE+O9uKuCpSI2G7BKYTd65t+L+StbLFQqx3aWR2M8A6jORLxNktn70x
s9vXyn30OjpQSjQTw0MSf1a+GhqUL+QNQmSLCAn/ljUMJSdaY1GgmMAwAGdnYXGhFa5aDx2Xkxrv
lKR9bcX4uLKI14kl3mVwZJORA5Z1BSalGCq2PUpeZ2mg+1kt7JgiN5joYwDBppc7gkF3jvglc1fi
kuuo69Lu7E0o+lGXSwp2df1+LO96aa9ae7jZlb/Vk5smcZJiJgBSgH+Js8MryRSTclNanCvN4iXj
N64jaEoBAsJT/37nYYtLl+NwqqrPmyzLXmhcWS+Lc+qVD0GtPuY11Da0hAge11WRH/JQuJfd7Ejj
8aeVhZwio8tYA9vcXMQbvBDJ2V2eOIU7DkUfDMWZfsB60+dc+4bo63aXhIgXqfR6DhT59BCscFXR
Y9YHJWIBXXXMqjI/5nW2lnG4PranD0IpmmKFpZGVuvwgl9NOG2A0Oyup/CLo4bPepsy/8TPThmOq
Qj/Wr83/dTBhvefXMAr0l81zaVKTWzeuae48t1W4NXx00lFXGrozSW25GKgDeTZlESdCfyoF/s2c
rZyJSycTIIIpaUpMQ+Hp8gOUpk6CQWxxNr0hzovh4YshMhwHnk4r630dKTPWD6Zmt2JYJ9kYSR1j
zcZvfR8SKvzxuviPl0t3o1E6pdI9BLoFhchgw9l3X7VgOn10JVxxP2iHPl8jwF4aO2WbqaGROoj5
DjX5UHptosJCUDouzjQi2WIMk+VoT5oZt8e9NGz6zaZcKsJKV0DgSI2jviHzctbddl/lEDSJ1u9c
zQ9SsQo6XjgbyZiB5JwWVFXnNXm1EJWgb6zybLrCthBzR2zNc0xxtE/IlY2t8JplSALRqvGoryHY
J0+ZbeepP5TK69RcB6fXpSdRA8iM0UrLs+W+ZvrPwViJUBbmkYwLWANABwjUzI+LXIZyXhyb8izS
3ybHtjU+yvGjtyYqveAUF2Zmh4CvNk2uSZgp35SN+ql5ve0Ni78eEjt4LEiMQV51OUtlNSjoTozl
OVY6R4y3Q9QSg2z+g5GJhpYdDbnTHHteiUaAxkNfnke1dAo/cMIm3nfy4baVhQWnpPqvlVk0VTSg
X4YGK+VGtf9+03z83fMaixi0tc5KlOcQ5jkjFhxR+VPI303/vzjVv2OYdweYnhgUcYedsT6arse1
V9pWuM+hOb49WVcoHW51RgRrLoKFnPXzRLqQNmEXZjJbMw7s0Sff25LNT+xA2Kk8ZocnqNvidE/0
6X9uW3N/2/zi5vlgfeZ2cZBGXRFjfRh7R1FI+AECMWmC8QCv3zY1LfvsHAD5wb0OapcEzvzxk/Zq
4GZVXOF8urhTCiHeC3LbH1RPJvYFrlgGsriJyNQ96pLXb29bX9pfEOVCMoy6F0X/aSI+nOm5YWRS
JqfVeSifXfof4pY+0mFNY/WqfXlaTWAuk6QBGKErSigB6pdG1vPqXARSSF6s3WWKvENZ616Tm53l
CQ95chj84mjpzSYclZ2mCSvb7wqF9n/fQOXbRLSLIsUs2JaNVKglE86pVPO+5si9uuiWCeJ2sCYB
+vuG9Ec+6Zt0si0bVUqbXPEgjMrBL71dq72iwrVywy/OPQ8cQtaJ2Wmu9IBSmJn1XlOdg9geNYhb
Yx8pnZWEx0KQ9v6K+p8R+XKBPXDHiiC11VkQxv0A5s4c4Iz7bnrPkniU4v/iTh+GNMWwH9zJ9ENZ
iLMaazXsqV0T2YN+TmSaym677dL+nN6G/xvVdNZ+sKPEohASi1fn2rXV9NUyR7uW39LVY2i6va42
J9V4CjMQx8G4eWmnFXPVbwaR8cAXWTfy1vOPtOfZlaRuhzXeoOVB/Wts5qBBkmmJ5mEMaJtlffXM
z9SQFVK5t+du6cCZSscqeDwYd+Zu1xcZQUM/1OeC95GY/my1t9YbnK7fi9Gr7N1H2dttg9e7H1kp
oGBw35DgUelPuJzFQGkRM/WEjKi9cNA62NAwaBcWUi3cHuIhegibAmnnwNbAvTQr79CrXTYZh+ec
3jH65uR5HzdM7yg2ZOS2YuszAV1Y1nbVyn87p7Cm0bRGuxzhpCLPk5xeDbffqOskLJrn/ugdG31n
uHtJuFfiduOviZ8tDOnC2iySiCOhiQZRy8+DBGVa43T0+BbyuHI8XSdIpkHxArHMiZ4J8YbLZTNS
yw1dy8zPhUAexuj0womN4q73IM7iDaZ+6pRQ3dLRExzonsj2siALW5O26l051PfcloVNiqfb+FPt
+7ZLLc7AxKrNqx903DxiswqzivzWzc++o0a/yvFVX+tnvtr50+A/WJjN8RCHtMGEWKgC3pN5uqMj
9Eg7YleJj4q3MpzrbOKltXn81hSaV0JdhJPm0O5G4lENa+QyLdrxzUc0c+2S7GKNmjSnQ2FIh9uz
eRWZzqzPFlqouzGuRyM/a4Kb2b4+uk5g5GvF+6ubCCsAqSjFcPRM1FGX7mQS5JityxjNZD/mh1A7
tAJaGMeEQtwarHbRFrlZVA5otgAVf2lLHEM980OBzKUx3EucOr37aLYPlSgeiix8hXBp7dm6uIQE
FugmoQ81ddBemlTyAVnrPirO2qDflX7xyyhfik7a5pETepvSkLbVAF8INbdtEcor1aDrlPA0uTDS
ck9NWOw5AiMd0ERJSpbQV31ouP6ojbrJ1PrV17JzHwqPraHe+Z33rI9rzepXt9a75YnGETz9JKZ7
Oe4xyxJJi7ziXBfivk6rnfC9rKx9KwfH2166tOcnagykltGq1OZd8aFfDvFYknoR45J+o8JED8ss
gUlQTVzZj9cbgt1Mm7cx6XbQMjILmtpmaFUzk4pzPMaj0xsFjUJ6ra4MaM3KzEmz9P+R9qU9buvK
tr9IgObhqybbPcvuTqfzRUhn0ERNlEQNv/4u5eKd2LSuiZyHvYG9gQApkyoWi1Wr1pIM1mdmG02q
H0tu2/q3N2zDJVEQhfcDCo0QicbO5aeRCDFxo1ptlL52Q+7WYGgbyS5znmcw6JtxOLWhXT4R6ctt
u1eCoiv9JfhX8WRHbxKiwVzsnHpQoypdhtcTxUxFkyLRNiakaJncSLuCKCq60WbukaIY/dG0LbeW
7Hnv2CnyEUbeANyFXHxCm6Omp1NAK/l1qXK6n5uh9kZ5LENIy4dtLCMP0+VjrSfpYzFb4EjB2zQY
Y52FGbVBUmBJorGe9Zdf5IN/VoYDjobrqvfDRcplaZmtkRRFG40GOU0DjCKHde+zF1Qch34ED8HA
gtvbueUmaJVDiQ0ks0jN1lh3lusaLVsKu2xQAlkcy2PyUnj9IreCd8LVoNgfztI1HwTcdX0jrT/j
zIxU0ZoAJUEjsAklKXmfZgykV64CHAwKSbu+yX0TijA5yIfkpPaSZHlKMVbUj5JnZz80zMzXkoLB
Mq9B5bcgz814UBy0mJv26+39uA44GkDxGBqDAsA6xMNlk4VWNmi6lzQqi9My3SdvsfZClOfbRq6v
fxhZeTwBg1UR1DgjABJMi2OjOqfGLxBReMgz5g1g80f12XdSwfDwdWSDMRW3FMgbodXIYxSq2KmW
qaAo1VmAHBXtXs5jpFki9opNM2gZgkpnbQTxjZK0x9FRO5lGfQapiaW2MzR/NHmvzqTY/Rfbhzct
+uxAQaJ4d+lMVIspWhIKjTr1LnNkf6r2KZS4SfKe9ILN2zqS6P5AX2UV5sNAwaWpLGvbJJ8tGoGg
7GcJ0FaCV/ToyhSgCwVVc7l5l1sRzHPT6B+OyXUeGoybl0ZrDPCC0hb1IWvYxfF0nzOQa70qtach
nymtXTH8vL2h1ygfRB7cecD4rBYxxHhpUV7kWpUqEw65Uw5E8t81Tw/nEPp4LiQBvcmjbh/QnXay
vVgQgLbOwrlpLujFo9k35SLhY0qxdDKcFoQ0vd/QtnTBp1sFZaLZL7eXu2kSmuOoGCEUIW28XC21
wJ+Yr7WatjjoAUFw7RVMS+ySUsQJuZE5IWtbRUNxAlcyU85/dOjfoYWIAsk8fcuQeHs56OELExoC
h9Q2wlY+OlQ437MV01c1ImRliC9INi7X1yQdqp9Z2kWG4tff2rf6bX7Ln+OD5FnB5M1fVdAcssPt
Pd20CUQa+L0xOoWi/aVNO1V7TanbLgICA8CbHnogH7ctbJ0KaF9h6nUtowMbcWmhpEld6crUIQk9
5tW3qdsTTC1ASESptCBNKk9PRQWn60QfXw+0B2gVoYAG3vlLk7ZU5PpMNdTQEszzfs3rYacciUN9
K9G+4PkoSAxF5ri7uEvIYMWx3kUg23XjUYOYmxqC/u471R4V9R4s94LCwqZBtFnRCsT4xBV6ikB3
UhoapUOHyljCxIYUTQO59l1RVeXeGac+qHv0yOIiWQRxdeu2QO62Fm3QZ71ijrGplncgbsXOdlBr
nNq0CxMrL/066Yl/22+2PHMdhwJNMhIQTClefkSWttNM46yPyFy3QT+qoGJIcGvctrKVN5xbWX/F
WYKjKYtSyE7eRyaEKLPcCPT0mCRveksF32zTEC7ZFedlIbKsf35myOyZ4fTx0EdUbj1VSn2NvWXK
e++IDG3sGxTQodILbU24P59nZ41Di95KWaSWECCSi6F6suKk+OcCGlhFgC/EJCfQWWA0v1wOIzGk
nBnpIamqvQEPFC1pFspGKkgZNvwNBbp1PE1V0Q3hp7lKUjlUa6w+YuB6Qovdxa5poIi/7QQbFwvQ
uRi3XdUfkOfyi5H1eHaycohSM1U9aaignjR2vxmAj2GJ8cCHZjRFQmabK0MRDdnbWqri9XQLUJUp
rZTCZvbZp8+g25eyL7eXteFyuETQ5wW5sblC7C+/0dyYHQh+qyHqZDTFyGiovtQA2TkUluF3gKcJ
tnHD8zQAPlZCIPDvQdPo0h6gRM6spsYQVZ3ThnNvLge5qdXg9qq2PhbOkAEMGLjI0CC7tGLEixWb
xTigYrR4SkwfakzaakelBfEtqY63jW29ljG+hZCGg4QyMX+VdA2T0yQzxsgplekp7UvDdySqRpiT
NPYSXppe2jpjYLaSGhI5g3SWarKQFrWIlGxr2ehPOWvzHoNef1qjZ/Gj1XP0vK18jJTehBaOBMQ6
VSbf7KtX1SyeZ7i34FrbqNADboe6HGgkMO0FAbfLnXa6puscXWKRCfUv3wJa1adKloVOU/Toezb1
09BXso/cQnrCfdPcl4mDYoKMcQ7ZkkQK5Bt5xMWv4W5ZCWWeiY0mi6YeAoZaHfcBMx3JS0un8qdC
y+6GRsOE3dANd+ADEKGMNu5csPUjmQASGmNUfDHfafusLstyjCpctBa1v1ndY1+a3tL/XtplD2Va
EWH45oLPLK5/fvbFMSLpJDZQrxgM7nY1+2jfipju1xknzZ2shzl9v+3rG+ECJVjMRaNeh64vf+FC
lViqYrOeosX5rlTR6Ewu9DfQGhRcuRuRD1JZqAtimGZjGk6zmGHQ3JkgKteGQ0tcdOjuKuXr7dVs
WFm1bDFVBH5EBHb1cvdsYPAoUcc5ogaUPSRMASc6CaS+cwTxaCPq4baF3hbwlBjV5Uud8tgnS8WG
JcohXns311bnt43aChKvaysr6AEMJYgAII3i41BrgnTbGQwWSRlon2vq6iJo2fWGwQK6wnhKYmgE
tYzLDWvTREqSGO7WzW3gtJhZsKzck1qReNFGSF0NIQcCxAC5ncwZKpCWMmXqx0ieHyUtfWihhmou
+XFt+qlQV/+o0l/x+GOA3vFtl7h2cHSs1ncIWHFQOOPfj3pGVD0m3RRNPzInYEBADb4iUtXa2sZ1
zgeixmvawvNcaAlLFQy8ThGdW78Euw5htdfbv28vZcMdAMpHw8TGiUU/jtvDjkmqlSTdEsnJc9OA
P3j5vG3gOtzBFTBDgr8dfBp4Zlx6g8JYTs0qkSNq1WPQ5BDGlaE48QKkn1+V4KNuVOAEJki4C27c
LcOQ/XbwegMCDxfPpWGrMxRSLJkM2L/tUuifTa65SN4kexkDToH0guO78b3QC8aXwkQntGb42azM
jotRZ+kStRPYWse9WTB3mne3d/P68l55jlAzRKBYp8C4m7RAiQoxoVyiet6X3WeqQRtMfl6L7UYt
MLXh5GAuxUpQOISTG1xdZm6qadQcumBqww4nwo7LaPpjb+wsaTncXtWGE668tyg/YwNB78xlYqgH
UzuTmRyxkjieNcipT2nbCNKQjQ+EzhkGmHFm8ajnq+uxRSDg50xylJSjV5FoSVrPEjFCXt+1Kxoe
BM7wedNCX/vS64qMStDH0uSoLYN5eZYK28tA5JvqO01jXl/GIM//fnv3Nj6UAUQ9Du+KgUJl59Ik
cOHg8zQkORomIw3zriw8KYceGSiwDj106gQfa8MF0V6FFDSYi6DlzVNJxEqr663ZKlH5RI3Kay0r
jJV7G9gmyMiEt5e2ZQuMxGDhXp8D4HC/XFo9qE7TxaYSoRKfZZPfTZmXFelzo96Pp9umrljOcJVg
NAlLg0YC2qw8yaU2K0NOSadGjaTv4ukxlZKAjNQ1Kdk18ifIoJIkAXWLEupV/UhYHMhpFSxjcxhS
5amBRKccO++3f9RGDDv/TTwP0WBgrLWeGjUqmixYMn+KQ8m86/Vdab8Nei84IBvFyrW8huoaiob4
uvz05JTaCxquhRxJ5p4kpRtrrxkl/tyGVglt8ze0XzFDKfjGG4cf1wNIvhDUVkT2emzPstOspvrY
W5US9eUMJQyLTRhmjbXd7Z3c8KQLK+shOrNilTqzli5XonVdtYEpLqV3K7p4iTq7Wi6QrdmyhoI6
9lHFywfzVJfWSpS80qJlStQpkKdtPDV+xMDu1PtlJ/CQjcO/vqu09Vm10q1wu6caRSPHia5EGbUC
IwcxfdrmDCJZgLNWRFTO3vBHlE5URBuoAYFyjws1rTFWozHHSuSMnR+byROYNHLjVWHfFCl5lMbo
9kfbeDgif8T4DXjt0A1FxnW5jyO1ClIR4BlUFNRa9rrUv7Wqh2LFfDCMYKql0I4/h7p4cArngcWT
wGk22iJr/opCLi5bZMz8lZFbPTHtpMX5K3/OefI+q3bYlvJB6s27xtLcGZCkgmo7ZE5hrsjfu2n2
EpMd2jqyLOkNemQPzRGz4Le35XreE2EXe7LyXIERD9//clsGwsq2tVA8qHvqa6AdTvQXakfKGBL7
I8/TAKV/G42q4tfguAnGKCgg2+SNNYvbyb+yUX/IMW8WO6IfthVA8MPQQALMECrN/PciwBwkgI9h
v/B4mWni5snsr9oCljUEyWC7MwRpKZl33aALvtVGGIHCB4AxyPmQlvO4Q6Udid7boxoNg+G4TGIt
UOqSqMuxddwwnAW6JtCwrAOllzs/joZSAcqkRnr7ZRpz3+gWlDK0MK5EPGYbIWT9+wFRB07sOhZ3
eaaltlaqUbVokJdNfOBQQMIDCWjQ4jQiVc9ta8iSbRUpMx67l+sqoeALJhJ8uDK3rbA18KxJMBYb
TpNkuxNKFr+lMa3+PZOwQEaOzgOoU1cU/qXRzDRBUWvNKuAOX4zK8gGVDgbpcQTfrlmJqj4beEPc
LniSIn1e3zs8SYhO06GHbKkaKdIS1DPYs8HuYiZasMizD4oDLzabvZk9Jdl3p8nvhvFno+xHDeQg
s4gXesuLUBgBaQDe3xhE5XZ7MkelXUAyGNnzweneR/aaW6e52t8OE5tWdJQsQKeN8MVHCbCtOtbU
S2ok5+RFYdOjRst6Z9j9Z+yYIhjJNf4dMWmdcgIZHvoSV+Nbs5mXdYGIFZWQvZPozilCoMNDoyvu
Jrk7JdmxYj8aJ+ih37g4cqCS3ielhf+3fKsVTW1urB0nFBKNGGJGaUDjLo6lGqcqr4ge1eXOmUbQ
95SuMb2CYer2Hl8PkgDBdW6I8+EkNrSKTAUM6ffSCIRKUvjzIPWYmXyADu1pto9gHKHKAUqxAYCQ
X8pO+tdx5hVEhhq2jnsZrxv+4ZlbbGlWjcdoqeIkyPqa7UGNKXu1jtGC28vdCLLnpnhwjEKLTG7z
SY/KGrTDE3ktwG9428TWl1vnVIDEA5QT704uKOjt3EBDTY/kqjeOnYoWbznW0mGa5jHUxV2ALXv4
hKgk4VWIWVPOXlUSyRhxeiI2VwE1et+03hpD95N/VeRYsX7nhtYfcpaBKoNc5IgH2LsW3C1V5o62
IF1af+olfAzzsvAFDF3jIkTN8tKCPVDCJrUzIjSD2vTFsQChFgCXto75hQ1uu+a5ayy5pAYMTMHc
eGl3cKTiXom7cJYPjQpc8dKAWt8fphfHYHcDfW6Gt1EOKQZg/t1TzpfLbag82ywrgZ7ADUmCWu28
dVMzpwkc0a2/ubG4pJDI66hg8SX72ehmvBmxsYSApasCRdObmgvqspuRBLkLSnDokYCnggtZjtm2
IAOwjCgue0LcQumQZzYGSpsWBbc3WDwOo22DXD1R+4ceAn4HBSBYLcaMSj1YzYOtp6K5g62zgZYf
TiJcF//hihmGA9n5isVGNA27arhn3YPxJvRakRHuMgSxXDy3YCOMalV3reU+Tl9IDDGL/+ojni2G
qwdmA4B2MnOMiBaNW+bfdBAaMkmQ0mx6ypkRrpKFclqZFRQ7ZpY7ddpn6ZEVgrflVgw+/yjcKa+H
pEpSinVgrzr9xwhliX8/V/jiUFpaWaMV/j6JHeBsZIeaUer8oMoCTOjHog14uv7+ZzvopvyJ8eC1
vOI4icFlxTK9gp0UzFJdVdWB5cQ0qIusfcQsmWhdWxWetWSKhhRmPwHn4zzAarqegv3fjEb5Q4W2
MgRNrPG+6iooWSaeCa7aYjZfMnOXm25pWHu7P7A3HeKwQ1CZglrLhtdDQ+9/M4eVUp87WoNeL3kF
SrYoxhOurI8ShVQEhU6UaPhjw10uDHHHa6CD3SD1hruYiYv2q0vrf88/4Cio3ABIhHI730cv0MWX
l3j9jhAoa3LU1gE8i4//hbOcGeG83lhBpWnSmhFVH2brwSrvwaUy/vO4Obh+AaxB2RatccBSOCsg
MO7tuBnM9fiiV+/i/FqWIzhfW30rIAHwFJHRdjGv+CwZlP6MGQWPqCX5/DAa8ZsEejGftUB8WaSS
HxPVAQsgnkzNAdpM9q5YChmwU7sQybFthCs8LiF9AkjMKtC3eulZTqIBsjvXjFiR4rxZxuJqZtgK
u2WbRlARBw5SXhmN1j8/MzJn4zS2Vm+h7n4AAZSm3sfdy797B+YB/mOCX8eQNIVSw4SjocyWKt+H
5utAMJqiCHDsW8f23ND6jj5bS6qkE2ZdWivS6EeRrvIwb8kQsUHUCxbZ4ZMBKcbQxTDATndYRuNU
JvNTk2W/mPzP8KuVxPzvznHvF6OyCaNxbcHjMes6uV1qu2n6+/bnEXgAn0dk40hipW6sKJfRb8Y8
Msvuyti/bWTdksvsFwVQdIHxCkIfB+58+WmsoY9NMjuoTVqGHCDuqZ5ZzFpA68XxMgxVpFmS7lO7
FxVFr1e30olgwAGMWcjf+SLhovVkcOpKiygq8mn+bKH5PE5f/n11mG0FWzJeKuDS5BILLZ80K9ap
FtnjdwsguRHtiOyhiA/9GLBaBGa8LgfhvYgbEowBFkgr+L6L3NGWWeqkRWigYhozh+TzQLpAzyy/
Mcb7pWeCpOba32EQ8Rb/rg9qnkTTmSaKnpWiReMU5ENEMe9RkbvEEUn1XN+Gqx10lABNQAGP58jX
EhDu1mgORhQoKA+vZnCbJYoIv7+9mr9WuEPVZKOBiQ5VA3EQc41ut/YapgTcWLMgHG25HlrBaNyv
LFVX20a6ss2h8KFFuiR7Jchjs9pwY1NgZXs5f61weVMyta1R9lgOOmjhWDxRjbmmQt3WFLyBRMvh
nFxKUeaoQfIQwfvcoTqm7Rfb+nb7IG15gLmKUKBeghuPZ9Zb5iUzeg0HqUPV5j4vM/a8kgIJ0rut
YITiBShIUVlAisBlXbUzjERdej0anJOdPBsYsj06YE5qVHZKJA0qwuo0Cd4eW4cW2ML1pYZYJPP4
Ia1thpzJjhaBCDew6S+Q6S0lKKXZ7FuWGt7exi2fODfGXYR2PHUEMizwCfWxyT705gCRq9gQOMTW
kjDDsD66wcmFQuZlTJcY5OzMOtMjdcy/GFOwOLmnPihmuu/Rebm9It6WBYwXitA2CqXIWOEcl7aY
rLcla9lwXNPYGcnfSJhH2aeU/qiq77dt8bv3xxbQf2A0h4+gAn5pS9EWdJolezia2RhWjRqm0wRC
qOQAfvvblq5aMqspdFdBcoSXHIQPuWXVxcisTqPsaJpDYI6PtFp2ejyFQ/yTWI2bDI07pNnrYEqC
NHddw/l9DMNrarm2P7GlFt9SsEpg/IvRHsHomHhT9mmndxm0BAhmbD5QU9gNiuADbmwqritckWjN
AK7CK06QNneWusrkIwUBcwUip7SJ1CkPa8L+Md3E0mBJQ0UEVwlWyJ1uO80ogLm5fFSzd4xHtPMu
TwA4A8Xw7Y+3sYVg5UEbCLRokIrio0iiZNOE+oh8LKj1hNpaYJb5A/rX6P1hXD9/aKb8sy4FZ25r
G8+NctFeSVID+oa2fEy6zOvSg5z81LrjrH3eXtumGbBHr21VpBh8izyv+nRoZ6wt/SlDo0fNv5hq
682iFx0fiIGnRLa01l3xokOnZf0ZZwl70yfdqBSdcmzS9EOddbev/VJXnvSUPRQqhi5NgRdeve5g
EfTugFGsw7xoSXIxK2FKImuTrh9xGsOlnz2tNnY2cE0VaNJySb2foEskD82plYv7Kftxe1uvCrSA
XWLa8w/+aFX94knnkMxLtWEu9rHvhl2fPlV1sauo4y5lUMsnJ/vdTB/5ElW7VtvnWRGY5jfpxRZR
Mq1R5fLwA/sELAdapSpGbviz6MyVVoG+MD4SiabQ2aik+xGtbOyFIipJX8dt0M0AooZS0qqPwnNM
ZfZMFGKq6akEtFB7cKTntnNnUI/GxZtgb9f8g1sVMi1UIYA2BpMx37cbEyktrXnITlpHjLskab+O
Y6Y8FXOlQmVJKt8doir+DKkUryPycmgV87krxu6uqPp7zZRUQS5ztcvAmgGbhyoSgFjqFbOx0Wgg
0lDwe5j93LFXgDMCtOBCwaqvjtCKaEOBDtqiK4ifX3Wh4Lykf1ad+GDqfWb+57TPf2fe+FHnAej1
bZcElu/k7vQiZMS8vr/+WF9nQQBWxlAjVyhrVCVWtYllp8kugE59tcoT2hu9nQWF+rtuaKCqzMUz
7/ai+SwRKAag+PAYQUkBsDPef2U1sWqVYGeLNgmMWfd6Q8R3eR0oOBvrbzgLTVhVxeZ0/Xpfp8xV
vdx3AmCy2e/Gbd5EnMfb+3i2otWXzqxJGalUJvfZaQjGMcglz/RBc+Epg2/lvghOINo+LurqhlTU
0gBjEkakY+1nlgqLaFu+v94eaJasDJd/MDJn69FipxySEX7Ruc2huE8iALHvQEPBAmisPY576bX3
DZH05VWsWT/ZSvQEbgANyRT3yTKUmCC0iXXluIk9pRnAPkRwH/f2EUQ+30o1EdRWr25JziD31QhJ
wcmSwEdQ9HdLJ7nL1U9qfjUbJjC0uZ1IZYD+w0HHk/LSPUCnQQrVmLJTpui5z0xwZBBkjN5oyyKC
cZEpbhOtlKhSWcPUTE4z4CWyAwruUsThtn28VqFIB699RGsuSTPRiZ8WNcbxkn8ltbIz0z7qSu0x
m+4IaQ7a91FtDxLEF4FVEuRtV728P+HjzDaXQ5FYo2pvOdlJt7yFeJntN6EyeDT+bKXHVnWt4pAA
HW64bebfDlwbDgNumXUQEEhgKBFz3zGhRmYCc5+dZKs+FO18dPTJAZWlEoFcWNSB3fiSCuj68WZC
wRwSwZwxUPFJxZjhS1KNJN5YSUfJwIAgs0UTTBvnDkU9vNiBvEJxngd3VaMNTYf1WyrPxnBq9SDT
3IwG5SLYvc0FYQIHAQXzN9i/y1NADCvVqkzKTsjI95LzVpCn3BaRf1xl9XicgGIBOTZmV9Bo4/x/
SAZAkaCcfUJracnB8019STnmyq7GDTc1va+JupJXQqPwxwuT67rPgmWhpWoyV2l+qn+P6NnX7tfK
tz9+qT8VyzNd1XHNPWSabnviFXjzf40iHwUkHeMKvPg2gHJIEVNoMy6aV/6un8pvejDuloPpNcWh
ZJ4tKGVv7+tfe5w3drnRYq4K9thw57w3JEplNwMrQBuoxk76eXt1ImPcR6zoLPW51uSnPHWCJsbr
LwGJ3eRb0ql0DuNk42khauVthTR8xr8r5D4jw7TbQHKsMIlHwNdegY2ZCr8BdzHRpqCIfyVjSLuj
Y4yC20H4LbkLnZhEkyew1p2UH/WQH5hi76W3NplPef/ApgQXhuXZ0Dt18qehE3Xu1728SLv/eO/f
Za/R4cx7dcJaQE6w17MuVQFp2II8qa2C2190K0PCgw3BE6KV6GTymSYtG/TC8io/VQ/Q0QJL647U
hwwM4WlAUQRf7kXKUZs+dGaQu6FKDFl0jozPieHPPdj3apzFAtPp7wJf/ZOhX23gmSHuOmpjSJar
CgxlX+bfzcm6t3+V34fEHQPyDID6D+Jqdx8PINMCHXF1VDzlTbC1q4FbP4A/mrI+5XMP96lnNznO
k6s9jqEcjn772u+sgy8wt56DW+b4wzkay8ImmJvAjul9U3+96M9NoKXetHtwXvz8lyGwKPqS3MFs
0t4oCwmuQ+NHpqeecRpRalBQ1BvTY/2a51l4e4lb1zyYqwFk0NexOpkzCMpd0Gnp+KJj8zSNoVL9
Jt9oLTCyvY1/jXCHvtXAfJTUXX6KW7UMoTz2mapU8aB1KtJ62EqYcPZAMLCWK9dW2uURr4q86lqE
t1Nv5K5i3c1hfNAehu7NMCEc9aMFPdsrLXI3x/je7Z38Pw7HX9PcKq1ONSqt6fOTPT3H5Fdn3mu9
B07HsoUMt3zfqT5tf5ivw/d88PTuSwIGxPgHaWa3Axmj867bYf7PKgV/rs6z7eAiHqbD297JsB1J
LsW+0RZDWAJ15EuOfpKWMfj/3AIu7UGNuMxqq8Zl1kHJWgfP3EKYS5zPxGAvfZ/hYrszidc0d9Pv
NFeAQ9tPSpgX+2UImzrzVJDvVZGmHQaS/lcn6+/XWU/eWezvdGpTY/06cnmv3pkQOT0w13lLXmSR
HtEaFK6Dxn8s8bNWRm9Nhlmvm2BQBQLsNPM7vRINR2/fpH8/LT9CU+tOajcjFuQ4b6oVFA+MupjD
L337Pb9Lf93+sn9A7VeLwuj/Wodf2a647QMtiNQnPcMVUway8xTPBAQAr7VGMboSts4bOeT0bey8
++an3d3PQ0ikQ6e4ysft37F9yP7+Dv5uNR2obkBCC3erua8XzwgHUE8sjwS894r1XJpPZu73Teeq
hj/1aJbW3doOCXTroQA7drwfpO9oCetHwc/aKG1hEOA/28O/K3IgpzViYnsYSz8kO6w60MSDVuoZ
j7WOQMN0aL3FbO5osy+cH2r+gX5uphxR8J+1PKgAZU/jfTOHVesTIzsQ9TEpa3+h1r02usSegxLt
89u/eTtUnv1m7jLHmAspKvQ1Tvpb/Y2ciqh9LHdTML7q72lUnKR/nUP/E4vO7HF3N9FmqOXYan5q
42QJ586eXL2NqddbY3IQrG11R95dEf1BZYNRAjBqc7GYlLRHNQ6Ho8KgS16XXlYmB5kdNcdvZEhL
Liicv2pLaPbeAihsXL7OiatASq70OiT7Vg90rMB1N9PC89/ExeImUw2p6Vvsty3tuuVDl/Cz8syv
pSXU+h8FAWcW+4YehuD23fzQ54a5qAxt+EVve5yZNLmvq5NW566WPVutWy3PdQYtBS++Gxu/sR4y
kXrZ1nv73PT6nc6ibjO2mpVjXPLUyNI7PoWUJw9lo7jpV1stBBF+K+6e2fqz/2e2zIaCNQv/nGit
uLoM/JboyKxec8Or+EqQroMuFs2m/FSq857M6qFsu/1Sq55spQKoxOYTDcJykFYCsg9UilxOn2Tm
DG0crKbDbLCbBdJ3y2t2jTc9ssdZFArW2vfVws6McaFgWaweQJ0RxuQAPYdx8JnV3EOvU8WdMuyl
5etsCideNr/XmVEuHkgmmtedhpipYqYGEwBGv6eqR1+dZxtShdCwRiXDHrx1BFL60pWCU7GVk57v
7/rrzrylAuzAUjtEv7i1QdiImpAPKlDcWyPSe0E0Wrfv1vZySWnaVLSq0zULq+/NxSvlR0Wmblo+
2oMrTQ9szLyEPtehLUpFNsPg2RZzYVCZrGkpZhhOrf0EqR2UMCBq7xZ9vMusn9br7XVuXYLnW8oF
uEJyDNrg5XvKqicqV8BfjV6ifYsZKkXJgmzYv21ve3WQM0DFEGH+iv56ApE/JA0Q5A9GC3RjCGWx
ZtyVvW+fNCqsxa4n7vor/jXH+WuiFV052lieQx6aJkgelSMIo2cX+QRAt6hCi95mmwcEFUS0CMGR
gFr6pYtSWg0ljW0YTMForI3ZAv0VFBFu7+LVPON6L6+s7P/PDHc9qFmlKkaGezknz6nmKktotc/D
cIcDugI5R+OXHoeaFJiVW2OwXlMBdxOVhTYj69lv4O6JqXHIYuT4DaMclDvtXlFc+VddeU33Tn9q
L41vFk9EebWbuw5kz30tqjFeyRRfbgIImi73OklZJpFBweUso8l6l7xBI9AAN0LhQwYARG46JIiL
YzE+2FH9XjQ7R7rLCLTu5txjar4rrczt1Jes/RjtY16K2FoE38jg1UEqMgwovuDnlfKO5CEbQPy2
G/rPpQir3KV2uMSRVGCahx1kaYE0EXPtVhHEsc3z/Z+PZPBjD0s86WxUTZTPdk7ql8Rj0YkIQCOb
9x5mRcBCAo8Eqxnn9ERVh1ZO1Ozk3Bc5Oh7qDLToz9J6qPpvOR3coVF8agcG+xAcg60gfW6YOwbL
WGiWNs7ZKS6+DOnv8vVJMt07uXeT+acEPqPP6LbBLZfXQD3vANWkgoOTW2jTz2nZVh3ihpHv5v5Z
Lt+6xPCaXJR3b4WRc0PcwjKy9JhrbdFrxPwqIKWeYX+5vZQtxzi3wJ3emLWG1XdYSmGAoqIYvGV8
ALX6mH+2VWgwETnmpjlMdoKXGBUrReV2rlQyHaOW+FI9Jm1a6EfGBXHLbvZjy8i9etAVX8tF7CLX
eBiEScBGgfqFOvjarbqMELkiQWtEQSsOJM8/pFM9+UbsvwAXyfatX/zUAk9l3n4RIMQ2Xw1nZnmK
sAICqvLSwuyA2rxLn5Nv2lEOl2/yu/TfpLfnpriUU8nKajRHNMdyEnsmu9csv08i0xGkCf/HksDw
DJikiukVLh0C8kVns7aWq4tBxgtEmvxMzeo3mtEH1QSZPZ2L2QUzhfMAMoH+RS+M/HDbY1cX4e9y
zOj+5ydwiZHT2ZpUDnl+shRfp72bDgdWzW5l30u6ILneOn5AMP6BvYCgn69IDnI/VTLUXE6J3dp3
EEgwXJS+RNqQmwUaEGzZcE3ghTFneemeVsdqXOR4m1jziSV3Y/sF505bfre/KkA29Qhy8m72czHC
/DOW/dHZx00wPtuft/d1a7Hnv4I7JDW4j6Suw3svSWRzZ9YNUKkyEcEZN2tfwKECqrUOOl9NAi2D
yeIuR/JO0kCzwMXG1MCQ7qX6JUZVwbC9FnJED6z/OQmre3/OOe8657Y51+mXabSogzTQnJ6rLLuL
e+luqMtDOb2p8h2T165k7k3dh9r8yBjxZiUs2MMsoc98YN3nbPgs3xvKoatD+L+fxN+lJj8USr7X
s9JLSumQT0WQsd3tL/N/7BkeA0DvQsCBH2sxTVLRfka2PJZB0n/W8uOygDAWw4uxu3xJi0OGeiht
QktwOWw9tDDTB5DySgcCZN2lY/aL43QycqRTl+qA2BBHu7e1tN3NEobEbq9x0/vOTK1X/NmbziTg
RWDjgnaN0w9B2jfLvlEUQfhaXfj6+/9dD/cMYHYMzGYv49kKWo/iDnI/npmALSmJT3HyPR7twEpE
MKjNrOh8E9eVn62MteAbkUt8PFtJDuCK8AwwQlsanqtD5ida7adAR5rLwwRhifxf6VHX3BgkACtO
CXhoaOVcGiemUrFxxDtEn6YhUGujCqXifzi7rt3IkSD5RQTozWvRtVPLsOXmhZBGGnrv+fUX1AE3
3dW8LsxigcUCwnayXFZWZmREyFlJrP4rk8v/mlp6JtE0jMudGicHvuPCaI0lVZWRFvX3qLegGW/z
vWoHOSMCW9uZQE0sUMSlRYl2mciwVuoUh4kn+WEDRXBAbKOhiawun1mPR5Ypyi/K+QRASwYlmApE
UG6C57CdJAH4yTOdlcxZdVBnw6I1YcJaTiXJl1MvTEolcFq9blMSGI3WOXXUz9WdPwto19xxCnJZ
Jj9IckmGaPDvm2EWFDtBGBTZpSpG0gbKcomwzUptyHcc2hgES4zioNsHUi5VZjdoXPaoBUVU/xH4
sEIeURVHd/KVuCBKXqvTHjxKDZij1LGpNjVfNrXZ93zTQrs1LKAAEgCPrjDu2zWMysKd/sNhjvYc
WvTEmLI0qkQpQcRU2Z8zqazvxozI78CsSWyyso5rF+9C04k4FMSxcAuUf6vmJMWBb1Ov1r8Etd5p
uJN82Q+BqOA9rvhuQIYackg9p/Ohm/K7IbLl5JQPvjNI3yPn+cqXETVftz3hSogsIRUjCEA0g0We
Lg7lxpC2Yxlknoz+X5HjSc7nDroabaN00INIyuH9tsE1DwWLP/0SS93VoK5FBI5lM3FR5rVOK5Dc
6jmTfEsf83PnZSy1iVVj4C2DRBAAm+i2oXxw3GXggAU/vocr1cvcriL9S7ozs/t4VzHAQCsnFxiO
v6Yoj1SEsCWCH8RrU1zPoa59h2X4oQgZy/WtbqRzS8uXnPl4ZfB9ND3D0rQbkk1XuKhE+NOzVBSQ
XdsU3F1uc3gMK7YPeekXnX9Vhk3cW3H5zFjKtc0DbwhVJJD1L/pylx8CkcxSK7Mq88b6bhTtZDRT
frSNIXKexbf6qars/DHILTToZ/xEUhAyiSQcXaV4uv0hK0H6Ap/5v++g7h2o68xxxRWZl2WgQZos
odqjQAxoSVBsbltaFpG60y8sUftJLXN1GAxYyp3osWDyRayEDBc/T+0hLYimKfcxodFkaoUV126c
nOKUTPv8u/osQtJ/Q6IsNvnXaZM/68cBC8+Kmdcqp0vHAfQkwH8IelLqCmpTOZR6tcX28h/qraof
y84cLb4hBnj73+veFIbf7Usw7vKaNJJddA9VTwQQy+OxmTMx66vHCoA+CeyWkGgwqLXN8rlPxQpf
0+3GtDRn/73n9pmOQtRUblpuD0xAqLzL6v3YtU7WNyTlop0SMrqF10pjEnaYDlkuEOhrdN22nZOR
E6Q+814E+WPOC6Lr4EvobSioZrElggBL8GTuPZE/BkljXFSrKwKyXURVkD6Efi21ImPlV7UOPn0v
e+qeZHsrb+fPyo3cbKs99vaz4bYm/2lY/LHYNHuW3vDalv9r/CrhyYd9nZfynHmlngCp0Owzngmt
XxaRPlbLWxSCQMAwX7XIKunUaFHCY8vNO7U0U9lpUOw4hKqpvNTPECFqNTBlMbKUPxmRW1ap9JCC
JsW65peRWb012LkVJSR12nvZ9Ccyks5KHridZL9v23vlMJ7c/Kk/Qkhjo/wpLFSAn6JPhnNZ2+vn
00A9zUOoqjd6gQ9SiLhrPkrnMzQbM/66q9Bx0FudrXjGZjD972rzWOwNfGO9555+N5ZmB67xrEM7
Ldq2m+AuJe+S3boC/r+ZaG53iknKmL0rSlBE4Ijy/64ZtSnbomoDscfHpmglQVrtMVLN1GtNzhJf
beFJsbuNf+Rfu21rMpzw9bUDJDNSvgsyG0VPOsctNpUWy1DJ8lKw3kl8AkUuByXjDu4JWTYfSd/b
63LtlRc6cihygXAQIAG6vFJKSd5Xddl6+jMG2m9/A6JZv2QWK/+6ku/SDMCBAGuHaot4pWSuDLKe
oUMOhqJtCIBB92SIh2EASdVYWlyyrTq0CTP41ZZw6/IQwKaBqhiylVA3pGkeGqMPoGJQtJ4cK3sh
RseuEX7VveT0Yvnn9jxee5JFwQDKGQvrObq6qO3tj5kc6YBWeUHDH0A6gZdUxEheXEcClyaoTanH
Q16qU9V62jA6aVOixreBDm2kC8DIMO4ExnDofqB8StROiWAL+rBPQZo4ks9CQbNMUAEWX6pxIYBG
DLm6miiBAnbb19trcn2WsPh4qoPNEf82JMpC2PhF1Ssp1qScfCKiOatZSGaiwlLSwo6r4Y/B14zS
DcsmdaUDbyPzPjjnvAysaxI44yc9IHn2AH9Cuh5YG3lze5Br02iggwptI+BhUOgnRyzFWi7nmEZl
nlR70mKF1Cr/dtvISt5smcq/VqjrZAjwnq4EbO+KNM8zCa3k8Op3ZN6ZCnjUGen+9Tn8a2z5+9kb
IGrzYgZbXutN5jQREMj+aieimC+3x3R9IV0OiTpOC9ehofmwMjrhKXxh3cBrp/XvjF1pgAoDViFo
4XuURra52VOMHgGeh06NTmZcV2tu7twUtc+HpATgbF58ePMbchakSZ1nrmUJPqxbAduPDI0guDnq
eSDIUBWMIliZR87KSjcCUTN0Bz9bEFHfXhmWpWXLn62/YYTxWIht6xW5kRNfDJ4iId8Dd/TCVcU/
v2yxC9BkjuAX0G90/17aUtp2TGJlwl6rAisPgcYTPmcEZbdHtH5+EFmLIFVaAJLLkM+GBKbruRRm
mAnru6ABKFusbc7It6UeEQ3K1FpwDH3JLALpTSlnewzG99tfsLrbl/AazdaQOqFF56IgA0lHzrde
mrwXkJCS00MQsuDFLCPUwVW7Qq0z0PN4ocE54RDuU254yLiI4WOviOTxSuHR8bXwEGAfotZzOZt+
YHAdhMexQbJvH5klCMWaQGzxaOqsoXKdZCSdv8WhQO0nQ9+AHfeZ3RWoRxTxvZIUpognaBWdyjnc
3J7llcDx8suoGQBapYq6WsOVg0ekxdWW/1QD6P7Hn+3sqG0GAahgS3vWjkrvqF+6p/sNUWSP9a65
dj74DNTU8cYF1z9KtZcT1LVyDk6ZHs19iWGG4sMoCvs0202gbVaZRbflSruMspZMNV7TAEUv1URq
zBzHKVMjl92CRp4jMmXbOvkoDFv5FVQfeOMSID257JvLOMbZvb76FqELEETgXQWCY5rxXC9HkIRo
aGEMtV+Kuq+Tz9uruZJhg4GFnwD0JNoiXXA5jXUnz0Uqx73XNkOvkroO9NdJr7V60yco9x+yTjci
F/9tfAqc3kmWnOmzRtSk0jYiB7CWdfuDrs8XuuhR8FseBmgRpcvgfDIHie6Ho4dMtRBZoOLgN/Gk
QndP1GUW6cS1F4YxcSFIw8tgoZ65HHzHZUIgVvnocWm6lTMozJcCHMcYj3hA5qz4eXVoEI4ESQCq
73DJl9b8cS46vSlHD1gXfjepvnocwdu2FTU+ZoQXq6ZATQTubSRp8UCgTEUqRIDlHgObDEgXAfK0
EZVC2ks+Og5vL9jqHIJOA7IzeMppP4imM7cPHaa+Cn1x9OIiAsWcuFmqEeiGGO1OmWb7trGVnL+B
2wWpSuBBls4Lag5Rfh8QUpeTx4+c8WAEatNDnCVIQxOsQgbEWbSpTB5wmFMzCYIaMjStVu+iSks/
y67Hw08r/HQkEClun5Mo4/3n2x94PRv4PtTm8eAU0TtK49ElIUjnccT3qZPSgi1YNIDzHyo7lLTZ
LDmOBTldsYfEOAi88ZYGMJIW4NHmQOMqiZu8Cv1dezTlTzsVVrZt0UQnXh4qBoDv2h+BPgB5DFAZ
LRyg1KPp9lxdb9LL36JiOuSLRCjCyJirR+kz2aqvt39+xbVd/j7l2sDwEvhchN8XQzP5lexDD9oJ
BD1h5XMGumxWb/sVWzCo9C/mho6zMjAEJhLsGeEhbfdp4wqvsfprrN0R0FFdfho5G7x+ID2PQ5Mv
a3A+PtbhVyWzWvpXsp2XX0L5tblUlaAcJTTbBrbU7dUPtbwTkZ2rPmKnyk0+V0jqGt39B2PGF/Dk
5TV5aXdZ8TNfYIgyN6OUM3md8VZWVp1smtnJfAel69fgd+reNre299HIuMBZhSUfQTk5qYd0c9bk
sxclIorxRTQBau3fG1Hlk14sasYTZHU/QQATEH10m4D0glrfqGnTCbfl7HWSaKnRdxKR6uRv32dh
0/W6mdqR7twe4dppA6MkauRA++DKoMIOcJM2kTTwM14JauPEfFw6k9ay8lbLr9Crdm6FmscqNUJ/
HPrZ0+vCrAXfLUq3uwMFAPH3usGirV889JU1aKaBKhR0U1iiyz2StmkeC6Uxe4YeZEcezwaStlq1
FbhGchu58Po4Lrb/YR7PbFIr1wv1MMBdwybfx8AMlaObVYW++S9WUJFHfgzA1quWNYTerdZGKAaL
cnuX6vPbAOgSw8japl+4Bg2kQhAO0g5/TCCzB2EI3hPbMbgLBM0Rfekp1fTcmiJFZkzcmouGtwf8
Cg868E5T1y2ymVzhlxnvzRDehv5E1/7GNOdHJe8q+/bsrWRPwW+GxOLCbghCRVp+M+jlWW58ffaA
gpSg3pGnqKw3hSkb+mTmCR+89C3KkNoA9ecKklA7bTBURty0OrsopYMYFapUeFtcbs6lT0XQBqQy
ZqRRd3ECEdVI6iYrQSLFDGf96/aYV8+3DlAuoFogYzWofTknYjZqPljWoGHXOHMm8ESvS47huNas
oK0AfCsakAtgQLoclJJxYqUMIe8VGjSkk6QindE9/ftIzm1QEweBYE6LUuz9JOMEEvVtYPYGq7S5
Ujn/0dCCyChkuwzEt5cj0RIth8LVCCtI6O/QfNvsNX0ytv44tU8djzxdokNluQ5AwZ7KNeCmwaQS
wQ8muwLu21YiznCGBhqNQjXNVsep0SkoZahtplPEaOxaOzqghEGJA92JOuQoLr8VlfUqNzKRBxzU
960E15PXt+B/6uI08W5P/ropCOwB3yQAmUGZ4mIxDxrodnoN102mmIb9c9HoMlEmAENum1rdS7oK
rkJ0B6N4RMVso6JEUdpI2Et8FxznOJ5tWWz5/7KbzqxQd0RbZ5IWwWN7ot7JTghNy62aMgXgVqcN
+g4yID1Ldozas7qYjn2iBoIHogsQcvaAEpazGB+RoWKJN6z0dWDn/rWlLJHTWWRUysDkxJzOexkS
DCgI6XXeH4RxKoZNIM18d+inSJoI18w9BPqggT1tpMjgGyJoc4MKfqp0yJilYBnhI6UJSFsr6IQu
5Bh9C7dXeH1WNDCx8lBshGzj5Zd2fNFxreDz6JdLyp3QasrbxA/No98VBqMCs0wwHQpAwhe4Prxf
AJim9i0QclrZGokAsKP4PM7KZ12JT6HigXLbhGidsEBNWkZItTY8cE8td8wi0EhzDNWhPFdjA5tD
XYaEU6oOz7IwdIClYGlfrUU6Ori1oHEBdfart9mEcKAHib3ghXFOon2rQo3V7hunHhgxwdqhPDe0
/P1sc/m+n4ixXiwbOX/IwsiEZCkjD7VyMeJ6Ao4D6S+wy9Jcx4O8PLqXXRE0wS5vGzcG2QdRhgw4
l+fbG3AtzkbBFi4TxDoQX9Gp4Ux9HRpjj+HwXTiaYtBbahvKTjTW41GXoUzZRsVwaGsZhX5Fv1M7
fXrNOKlkzOpKIwgSJ2hMQqyKvQLFwctpLVO0UgdQhABqQiVBkd6NMlr1xZdaTwkaDsxqJ7fg+wlE
ayjDfTapxybtbGht3mdFseXyYGQczZXzcvFB1PVX1oXBDeJyXkJTlSNHTIu9j1nopoEkwwRa4YPM
wgSv7K2lwIzRwx3gjUW5Yn0sZT6MGtgMMkuOH/ic1Tq+Pqq/FqggCDqShtHWsADBRd9JUeAzRq8b
oue6r5HMiB7L0T9UxsDKsLNGRm2zGVneMq1bATqKX2ryyh0DA7mkeTpBcd4t4ghJIqucItOQKhsN
tsekIJHB4GNdKZpgciGhCUUVhNmGTO2xfM4RU3PwEQBpSYCtlNxgQtLLzKEMWA55hjSkv4vVForZ
o0ryWDpII4sGe9k2lBu++AZqW2kNbhTICAlePSTdB8/xePnlfd+9jj0ipRnc34ch6UVrziDnfPus
r7qVs+FTV7AKLSohWoavoTmB038jejVl7XNOWWnldafy1xJ9AVd1FQdAMMNHeqlP4phwR6Sx45fq
NNzLnywalZVbBlMKkixUoyCKdZVV96Mo7ONa8NT2IEse1zjyxMjErdwuFyaoY9P3YppOQwXvpP7G
iEA6KGYfwaDjOtv+l0X6OxjqoLTZoAyqioOSQdprzjaKDkFstbhPmerJ6zvxryUqIEDMOZUBD1fQ
IVNbJds6c9RGNiX5W0TZkgsHSxAgVS89zEnmjLpb9li8yKrlyZl69VXOpG8l4r9uD3/VP52t5bKH
z25XAW8zIVMw0brwHkYW75dEnndD9Kvh7nPhXgoZIfbaQxgFW6RYVdA0owWRMph3cRQjR4G4oSc1
9ipUo8sP9SsTiQ7gUvnUsFCx617ozCLlhbJi5idorgpo3fHtsqqgqme4ZfIYTYErcx+Qyx460S0L
CAo3/YvSMlzxqic+M085oC6rplD1uwWBadRuqAsxaYIqtm+v41oMjnkFhAnk+As8ltrHWjGCPy+H
GVU3xeetjNM/g7HrIBJka8C1YbKeMatH9MwgtZ1bDlzfnI6DI/czmdKadLpoc8J7VoZWO7/dHt6q
yzkzRu2aoGvLaDawhmVR/mo6KLnrsQB52ZQpVbJ6IM4sUbtl0CZtmEZYmpXWzpTHRLdradOoB2My
y3I2kYwyb49t9Zo4s0htECMbsnjQYFHrc1f3N1P/1mTooeud23ZW/c+ZHeo6kmtRSCF3vIQiGQm9
IXb5ViaBHBAoDFpC1jECOsaa0RlD9NnHSatgXKO6bSDRIPs5mf9VsAtlifNtT0OfM6GI/CnCoMTB
sAHMSYyZ+Pzz7Zn7f1zI/x0uOnsncuEUD0s0xT82H7lVuU/+V735HR+rxPxXaT+MCLV/SVzyZni5
04+RDOq7nQ/xBq+oa+VgoJ3iyS8U/jMc69gKBkP596zgAnlA/xjePgaQ7Jc3gBxLehtWsNdr7qTs
R9AOcWLuTJy2YcziSgHlwhIVbQ8GX9RIPwogkLHVdFsZ6LDJ72JLrt6b9B64N+SxGXtw5TQjA7lM
KTqIIC5DnWZZNYSxkCb4jXwetnxdpk9AjOeOgVcttLf5+Ykb5EAAqWkoboNRZultrEVmIGiGAAXm
VoUcC+UlxSCMW6SbEF68xF9VQ8aTchzesgf+0B5z1hNq5cRdGKO8JNenrVrAmtdEJZDwtZ22CRB4
rc1YSJYdalYzQytKqYAdgCosJQzuu0q3An3eVdKubAUzAROckinQk0/z+3IwtpBq3PFh4iZ4TgoT
qyl4dZHP5phyoFmIwnQ4KBh2MJ8CeScU812UQD1FkPZRKptNzttc3DBmYcVtX0w25U7jJELZqoDV
Ie2cVg0cH+RLoKJz2n5imGLM909MdRakjVwRG9qATdQK0MmW5zetOc4yqM8Y67pE1dRb6XxIP5v5
zE7fx4MuImMAdsk/mfbW1+kO0jdkFgowDCNmTblNiCsDtSanAMMAkvLQFCwZg2Ws5o8vPvsIpSn6
AuUSweOykkA6bqeP9VGO1b3S9uD+7LZpWtutxJrjNR+PwQN7oaP2hOr/sghndoMqkZHl5+Aq3seW
oJTdk9nc9W7+WCZkIEymlsWvXk/2X3vUYa3iXq1QncKihjpIE/E6jtCvBHjpWJYmDrE5z8Wiu2uO
Em82BouWaS1gBCm+CGzQgii86l0yjERpq14XvLwbiDbFdwNYgHipP86NivLG4ALgguSLum/mg9wk
3hTLEMzdqNxMOpZozeqan30L9dyrR6EdhRgbT0qdgY/NBmzBljbZMXimwYCX/Jcrb2krUAUFUgh0
2ocPuCptVCz1NL5XkjnMjiCTvGME/uJyn12t8JkZalSNoDf5AOEUL08b9J9lUWb1Zd2GoPWLew4c
QCpi9XhAazG4JnwzU8aSNG052JJeGFajz8kO3G6+C9bS0e7F6T3SxmqvGY2/y7pMtmdI6kE7oZit
qJH7Y5CBgeG2R1h5uyyp10XgA6oRgkL5uAFJI1WWA9FL/Oq+rQsv6HQWX8uacwON+wKwWlB6dJ9m
pMddrwkxZkmdpk0kBdpWb4TCROmQhUteg44g245OAjCtIWdN98oXoKFuhKgUPS2RfqHxH83E7iAe
RSkmiuElkWil/EdYIcecNLYyFoGZAwd5e06v3k3QokDGHLlfhAMLNO/Sz6BbZvYjrWlOvFISHtQa
cuRbvvSnVAMrEJ9uG7uK+SEIs1Q6ALhF6Vn8IQw7c2pcxE2ywPXNqU9Kj6vEx2gsnKBsO1JCkImb
S+x7fuDd21avfctiFsRGi9ABst00zjGouGHOpLE5NfPk6G3vlumhTh5x0FADctrprQb5HH8KWrsX
endYRH1dWWEx6/0IblwcwEUOB6E08g1QpwLpw+VUJ00cDpNuNKc5ep7vcwm6eyTtXa0jvkJke3ID
ztbyQ/enwEu53Eeqkwl29whavFDZtdOGH0h1CAUX8hpdcvALImRWN+6FlHTcfeOxNFquOQ+W7wUS
F5T7aKFG3vTye0Otkpqk8ptTudU+s+/I7k0Qb9vzxrfaPf9Q2xLuo2ZTO60zbLoDFD+8Yd9a8z1/
nDbMjMKVU6a+hnJfXCEnnB5h9kS3syu7MTsb1KfQZcI9YPrk9/dkxeRPYDGeCSvnA329KL4iXEaJ
hC7RZd1cBQaA7icAZEe1MDvxVVMw9QU8JnwnY6dehTxLBVuAKhv4SaEmTDPmVc00+GghaE5xX260
vD7lyTv4Y0Bu0bptEByKBM1ZggJakuFPy313+uuQChbjI64uiuUjZOC8wAIAxocfXOjZKY39Vuy5
Um1OCXpMAMHfSlX8GDwqaLKWRXNqQa4bkMrobb8aNJLwwhvjA1bmfMGaoX8W9WKoDy5/P/sAP4JO
pJ5H7UmOX/2hBZ0naNykO0NtiFbel0m4HV+aejuUd2UabOoQjPCSpQRvkZCYpSgzuv6ucbCYD1Ro
JchW410KWZjLz0EZSOmqTGpPUiOQWjoA7cYF7ohIFPpZhQFS7O5PNLpq/FDxI9Gz0k4go357Tq6u
PnyDDO4WNMos54DmnlAHsJ2CtbI7BUUlkNiYJAIakNG8beX6fbiYQa+qtMgWSJpKzTyqgRMEp/vu
BJmEJjCzxE70l0g6ahU4XE9+YfGF1XVfDKvXG874EUPEkmPbKTQ9YW/EXcLHKEbr82bOnOk4jaY8
QpxZ2Rvo1JJ5opJx3MzMl8z1DQxUHGibdDzF0foh0jBDLh5BplaJumdxG2f7Cdk6G8G2aap7hhu5
dv6UJeqeTUWlVYQalia3PNTb3BrJd07QPkhkEwJ21mQ6YHB22k1vhpvejlzdQg3bFOzICneZw+8D
Z35gKWP8gO4vriTqq6hXRqFIHcgiBB20LhOIC+IvfZdv80PvVEQgYAzdpE5qFeY3aUltN9aAf3hL
dThXdDRXJCCqcBOndFMGnufK11OfRT1GZujZQHsFkzWYAsxrdk5Kwlkay9NdxSOUHWq7C01hQFPg
x07xwpsGBp1bp4D8fv2oiU+ag094wtjt1z09i1FVAV0YIIUA31E7weC5IVNyRfdmZ8CcSxtlM28i
U9jFx8nKrNqMzXuO9NYO8+rePmnLeKjlXsCniD8gxIs2FMo0qOxacYx6wwuLky7eVRw0T+v3qLxL
UYK9bWplCZEJRXe2iHtzSXldOs0BtBggZy450HOQojJHHoRFRCwRsyAXY6HF5La55cupkZ2bo/mZ
ZiGcsZUrztPEkFTxZ9b889ThPkQXPVSx4BiBgb4cj1Khdl7XfXSS2pJISkP00tENw0TwYApBx3DE
1wu16GkCXrpwhKGOQh0AmUNTH5IfsKYDGQz0R/EuvsrQgGBx9K4aWpw9cN24WOjwJpWnvshbKTqJ
erWo0GanErmzalNFjFv0ej9gztBlBCQhUDqYwcv565D3VDQuik+aB+lCEsqpXfgtqTgzRa2fF+2x
Yszh9YPXAIAcRE2IYFDNvFoyZPmKMk6C+NQ6k93dfcq7yfzDkfg+M8Hd5SZmb7/zVuuCAd4NbYOx
I69Li4v5RfEd7IAAg9KZI11uwVIppfFJfYZOheU75aZxzO719sb/ScBf7vxLM0tIeRYsDUIV1zGE
3E4Z8V2FoB3IrkhogqNL3NbguoAKxrGzaiuyUlMi78+lGVise+RHxvfWR1CnI0XAAmgDPqJ8C0B/
yEEwtQcpSGGCZZ/I1mg/zCQzBwviqa5O4FxTU7kHgRZjydd28/mUU9eZGqPHTOUx5RqZUC3WTBk0
YeU+qb3bk359b+ApuUSEaE9ANEY7g0aeVDVP2vikICmo5yFpTMDuiCY8DtuU9Q77eRfSk3tujRpV
1XXAYIGa89R8JDYIoh3oRVu+qduiCdpwJ7Mx1U5pC2S0Zuvzqd3Mrkp6M3KLg2LWZmO1pHlXSbfl
Se3yLt5P5h+wtm04C8xtxLBGq7W4LauO+NODfPXZ6A2GmCJgsqpBfXYYx32diHJ86h3J6vfbmQQb
jXSPsyPaol2QyeR3QP1sKzd2gsenzhkclRRb3pFS3L0fmZXvxpF4kcU9hO5/WD/cTvAOICrRtSUg
PTsz49DitoiWT+sMEuubtputthI2YGNfqKIzVnH6KjkPVwDgJboskVaCMC1lT9QTI+P6KjkVjbrN
oTla+FuV0w4cK8l3HcBTlihvUHcVHnQjLAG9LzlB5VSd42v7tHJli0Ne4Y1n9XuwxkYd/bA2SonL
S4ytm0kcPnTjsY9GlPlvL9k1QhDPUdQEeSwaUlZoR75csyhLcqFIuPgkalbd7bP0FCAYnbehlBCp
j6C4iHh03vfcZnATD7CG8rth+fTrseIb0EwKUCty8gjiLr+Bn4dQEbgoOanTptbu/WjvV3ei8Pkf
hgqGEWTINLzGAMm7NDOKI17dfJKcRse4l94rO/tTPoA5a5vYmgtBDzslQIdUjDT06gz/NXuVfBgA
Rw2KCWbbQ+fKj8VjY3WOYc+7DmqA5U6z4HnuRcZgr102AkScQsD2kRwDCOdyrGkaDNA2HpNTyDn+
nXxsks0EnrZKYOCff9rGL90Rzh680cIXZKBZgNqnfIR3LwBP6Wk+NI9vGqkIAv3Ijp0Z3FBP7sPh
8Op+P3x/+2/DfXLPlaRnNS2uDBV5ZbSWI3dtIOailjXLjBjMEVV+8n+B7PVDsBPmRXxNZbDIKaOF
DeSZEnoU6LB7KoXK7+sxP007+aX7FYLaHNgKF5zET9NXaw+e/wrHepfwpCgtVrvZynMa1gHiRYoX
8rxXJIf1ILVZBZHeU2mNB1QE9oH7KkCBPsdND9QP6019VcFfBntmjnKrwpT0aaKoMLfNNtnjKJiZ
yW+NY71Xt6mVbCSrelaOjdPaoH1zIy9/Nk6+zW+6Vw0qE0fuPX1mRULMKaD2M29EMVcayzdZvF06
qlm5oaPYgyVaheMfc8ZNdh1WX04BtavLso9qqAPmJw78XrP+KKV3ynQvd6ZRPy/Ks7F12zctHo4+
RedTTnnAkuu1UZFhj/ePYp9aUrWPZFaT5PLRlBENHQroHEBhEZlQal0jNZgkrebDU1N/8sJryUpz
rQwCvHkI26A+jkcwzR7f50bRo8c1PCna19g+cLkbgXzo9kStHHZE/ahk6jjp6KJfQsjzEEPJoHyk
FvHpHjQO9hOEahkPquuqBt4W5xYod4K0ZM75JSwIwVMxpkSPH4T0jp/cQvnSRac4ycF+/FWY/ZPR
ZyYquLcHeN0gdmH/6rpAPSoTRTRenGQQc5jDS/KtOPM+/Rys4I5Imym25W1Ubstniagxw/jKRYx5
FQ0eJIgLxJAqpch5LnUSYManLCMDnjub+lFlNefQuxBBBjLxMAI2SXB1KNRJbuYhatQiKE4BeOYT
Be0QIWMUV96aNkGd3rzztTbIYCI/DH+43xjOS/UifmS70IvwWlJ2CWjk/6TH7GE48QzveYUw+F/j
oK3HTGKMdI6hr4e6gNQOjJ+kffkamqGnHlKbe8BxCAnrbqDPHG1tOS9n5yEpxqocF2vFnFpje8j8
GSy3jCw5/S5bjCDOBkMz0FUgh6C8U9wbc9XJfAHnq6tO9Zxk5gg06H5g2Ll629OGlv15NppqaLOs
rObiJIFN2IQC4HO6F3blUd+wLjmmKWri1JkvdXHGmLi9f1du0/vADQ7hE1gqGRH22gqdTx7lsSoj
geNVYUhT8Gb3vyp1GyeM62p106GwI6MGjBBIo5MigspJiS8IxWnYyXYIkt7P8tV4jjfps/YAcWFW
K9XVewgLhXQnyGCRikTqTqYWqkbjU7kEJSfpHnyUw1PzqN8j1txLf6J7llNa2X0XtqiVameuC0Iu
rU7JPtq1xN9UTvfKwo8vP3J+N9IDolYpVPURvJgwEm7TB2nD34sH1pZbHcfC3Q89HqQhZWockd8n
YgJk+mn+PXxIx/BTqon46n/cvj+umHoxElzyKDCj62yhDKV8uKgkKZQtiuqUvkH7e//kOs64J4gV
jz55NR83kIfa3Da5MnewCAgJvN1SzaXcQ2ag5ybgm+qUPQUVEe9bF9uO0SqycoqQ2VfwlsFmgz4H
lecMci6pCo6rT7xwF6cG4QGdDgLGxbFmBDlboOt/eG906upPpDQT+jJsTpGwjYENS0IXTAWMCOb6
/sODacnfoxyIN5NM7TQlNeoKfdVAhmgQF41TlYMMVJrat9eEZYUaCt9x+VDwsCKH4HIoSAE6qNsW
rgIlTBMGsvQEo/iBJxF1kSuFHsWNDxOdsJtlNF0ZjiqaqoqE1AOUwienNfvCNIId1HkrlL9yxpZY
HeLCK4e9h4cRXXUREjVRpCBrTmPfGiTTqszs6klgDXPdDBD1ABbzCo7V5Z0E4Ql/mgKAa2rB4hWo
6JnQcs57U2wIAJLiG5/86udfXWP9D2lX2iMnsmx/ERL78pW11q6munqxvyB322bfMoEEfv079NW7
t4riFZr7xpJHY486yC0yMuLEOVFnC2v0lPOAbJpjYGwmxw7KIsAIb42PXA5gXwB0RjWQjcK/B2ri
DOIbTdZ25f3WvzU0zcLVzSsAwAbwu0YvTYH6tCyYXfWsrF1Td3XR+XCmr7iywilCqUYlIBCKqZmf
Lj32n+GfglrI3m2AUUJVMLYrb6Mxs3eJ7YvmLjJbU7Gn/HuIVPsLNPVW1ndpeSf6tKkxFPxf81J1
NJZKnoMy9QL67+gMVjfDHseIrrjIu6LJ98iB58clAtJo0N3ejlwbhzHSda5BOUHfCfv8bLu8VbjC
XkPuCQjUbKPuUfUVbcvYrkRV3/Cv27sNa3tle+Y727rjAYaF7dLk3o8oR1uVDVb9XXeiLnLCbrn9
Vbq5/cbbups5L78f+4m7Ssp86OLt0LOukoQ2DNsLAJguGt5OCpJEvFdtg8xElt1VvH6jWcxFGeMs
HvqnYrdW975DCcw/YX6MWN4zXsIMhLpVNp/ae093gfbRRK72nsiWEOGZR90UrLmCV3AjKJsNR7L5
4vcg1SYrD9AjU7XyEKecXdLEAscQ+BlzA386ntvQK/s/ytCZTLTacmPw7uMJXAhVkYwA8h2XkgCI
mzJbP4UlYKlugR4JKyuuDjR0VOiHbeh7cTQOa5f50nlQUV6YQDm4pfjZ9VS1kPutOb698O2vTk5N
gcX24/Es+TSEJShdAHmDNrZZ7AgZcVnrk7S9RDTJdn1TFltS6MTiW8MANY5Qr9hbCFYB/AICB9gv
dNoIc8AdHVIt47K8xfNFMY/Ji3LcvADQ9vfxsL6rDfNjdm1mvsm0TCu4BGZAxHEQd8qL8iXsXfco
2Ooz2QQHT/lpeqZ57szz1nCSXw639X3ejH764FQ3XyprMP+uDF2aztajb5pW+8rh8oSCornFN4Fp
I9X3iQZg2ZmPXAN1DNQTkUv081fUtaoL1PbajyI1S5RqTKbZ9WaIbJk6zauU7IW/DUTgRAg8iOCt
PgSDHa1lwO5qndMZvZ6+2d1ActqAlCFrL2K6p91RqqwNJiR0C8uwLWayPf4L7Ghm4iQO8SzxbPuZ
sHLUvvEMj+ZrtjfFvuM5MSjbC8u9IfUASy/5TyC2QmIZG87wqbIzcj9npxqqBhLbZ9U25j8rNUPH
oImKCTr6JO5j1K30qBHbUO3BOHdAu6eOjAezvGOimzOLY3+rLWGmUJgC55H0VKZOr1tG6ggQy62e
+uA5oSarKFQgwGfKzIxCdiWFeNBBr5xRdaVt/JWE8V4HfwUkq/pg5VL8zmfP5gH0KSgdoKPqm3Pp
dt9Qg3bRqLb08vHz9AnYDGc229osnjnzE+LBKD5PBWjk9zmnN0MnsadfJdS6Q/whB1jR09PO2fHm
7le2eZUc3gT5r/kSORFgV1CutP71i20KC2fg8TFceAqLE8sDcksIS6F2NfOWLSE5GKkGhIXaNuP5
r1htj/J78kvjNqrhFqS5cO2GB6p1VXZ12hx3kyaLgLMgGkZEOtvBUhlnwcSYcmEKmmXpWP+UE+OD
T8KjEY/8ytFeuhU0CQhK1FfgTQEAuV0iqMbGRatOwF0pA3PHhSrUrnjZ1pCeVj8S6ZR3Jl3VVV4K
Jm7Mzk5ILdU8ESe8sHF6M8zqWa7N7CWFCLVqM4DXJEewRJPb8raATBu3pfvCqzfRSk7lrhwAZ4Ga
zpRlnkA22KO3g2daXMlcB9wmZCxj09BdMQnt5hUcotAyQ7O54OCNeJIr7/Hmmn7sfIXRUiAD22+A
wWueCIOoYS4THqEMpxxLMYSM9hpwaHlkVyZm88tFNdJSfdBcasGrsJRRASLIyOtCN+V2lVVWiIDZ
Z+eF7O3x2BYSB5jTK8uz/IRaJaKRRxgc3jEu2fIO+hjNP5359QWQA5ZTsAjuqdA28GsNjHFXJP1e
0Cvjs7BDlMNibKMICNmjvOvQyAm3Eu4iuBUA4sUPNGf1Xg3myBVHd4canNudvZOZFoAtmsN0U4cA
rwFSGksAbjA9KIDBg5YcxPZm6RZ+ahtAv4gr1dM7DPTM/PxZYORB2JUSzHP76sA9aU/GuX/XnrRj
77WfxnN0XMvc/R+rjCwuMNfoFJlDkQkEc1QwArWXoDfzt/RcvUTuuDGs8ivC4CMT8jXcD+nyQp2J
p90OntakbBYdNGrT//6C2VJD0g8SdTKWupIcLbMCjyITv0n5fZ5ARcAMTnzt8Oz34929UBOYdreB
AurUbifMSSd1jg8KiSISEr76rYqG1tCUf/KOLLlxuEV/N/8sDAcd78sXObu0FLBY0WrSlfWefPK9
//jPR8zdFlUyPlIx+XrWMicCT6PFYgm1JLV6fzzeRU81MTLiuaCD53hmyQh7QywrBf0VoNgvjzxp
rMcGplW6G8qVgdn1Y0hVqyUa31z6A/ehbBS8hfbjq7oyYYu3HEhC/z2OmTsURlJA6V5oLulf6Yv7
SP9AY+ogv9SnolwZ0PK+vDI183/jUFRjLMHU2JrizxFH4QhO7hqY4T1/6I8GM5sfj+fwjm55Ov6g
5pqExZHYhLjb7TWm8aMA7UIc/yo2yQ+Al37kO0XZMbt/A7czmCEv+XtYmGjQWDE8vUXmq3dl2Jil
I2TKcwgrDLSC4B1ODqpnfBj7+ijgVfA3d+PnNeXRJbczZbEm2kvwrwGjfTvSpEAbaiHi0dfUR7yr
I5V4SvJK5FdSj5umd0oUl2rTyIBcBW89vwElGCkkM0JnULkjeQD21GJTFm5J15Z9YSpuvmy27C0j
khAMeHfIyUas9wpaULrnSPxRpLY8PgWcW/9ojuMuSz4fr8G0tjdLIKBxDkjkickF4ep3evXqaUb0
iDUtwimIlrkG0P6qhUvw3A7PdUAcgQVo6V8Dj9+nbAGsnFhwsQJgA0JO6HYV4pDKqJ5X1I+4Uzj4
gcHZvXwqGsB2yG54h9idpB7K1pWYiTwYGCX59s/jUd8nwvAJwAag9U2FlCIQX7efUFZ6FMVGQ/1W
Q9+xyTXWwP/MxMaJSt4VFM5SNTy3nuJhm9VbLbLr/Fnk/o4DOM26+mR4BfkdcqakWy23siB3Hm36
MrQhQUEJ7YTSvDANJpiWoHGU+hKN7E4+1Nzfhl7Y8NGoxkbCdfl4Ju7ugsmcKvOgnIVOCl4stxPR
lOD7EyWwUkKR25KjvdHHlkqfHxu5DydnVsRbKyWIrrIBksY+y/9qTWc2jWYbXW1THkkk/pymbiJu
iiC36nZTjK99HK+cr+UFvxrndP6u9jkIEBUlRP+zDwHnJCo8jWsg6lVYGjds6VjaQmzJaWVCVDRP
f/zo64Oc/myaV3DKOEFkB+VO1qD7mTyjAU0Ii83j+VlcBORjsSHBhs7P468SWjuxmozUH4FCaMNN
H1Ar67b/3AjyXej8AmKeB+3A7Qy0uh6TRguo3+ncJ4XAwSbVxgxsrcYat8N9ohPLrUIlVIOA0aQU
OttUVGqjpq2Exu/45qcaB07YH8cYUGXZE0NqgU5iaj+SNkVuU+nctWep3yntJn6u90mAFqq8OYwQ
4xbdCL0EP2MrcRgaYsFI39XbsvNKzWQg/qitul4DbSzukyk0m1CgggTZoNtZKvtU1UdDa/yUE/Yp
UxyOdeYQDecYHS5yKVu5/szRvwEWKqIITbVPvMNNGj+zGPDiSQ0hc8WPFu+TprIzmbc57OrHC3kf
ImB6wYCra+j0QTHmO4d1tZflYUjqXGGNXzM7EgCFK4sD2shBiUrM+kX7DRznYD+2uXBN3Jic+ctG
SEJFJTAZWV1+bAE54vqzNPgdHirFL7baNDhtxtm1BDkiwHFRDkFD5LzcFcNBIukUtn77t2nQHa+a
xjkPzsMz64mJOHUTKytdaQtnEPQJAjh0If49lV9vF76XAFUtFAhJIKEzQrKMoWkkFFOL8lq0YmqK
MmaDm7w70ujoPZ7Ipm9N8aVBImEYex+wK7sSB1MwQqusN224Qoq5OKYrQ7PNLHRiSKqG7/2u8bSs
Mptk1w5rtEd3MT4CiOvRzGIqnVLcsRSjYel7mHxWwdvjrXefOJ8ZmO29IRDUOAlhQBFMQdt0rRUN
LnojUPlU7Xp86t66lXj/foFAZDB5MB68zehtmPkvWWyzVIN0kl+WcelFSpXuG4ZknT4OJeDpYrhy
uu7vfFQ40EWDhB0agPV5n9YYKAlQGaT3w1jbNKdMDs0goE4O+S/ILRMzTNbawO8XDRgGwDNAcy4j
fTdvwu5k8FShHtf7mW4gcxqj5zsttDUr9y8LUCF8PywgiAWnNb8IBpBtR3qsYCK7WtuSLNddQBlE
i/FVarckrzY9x6WbjOBtQYfib6e3gxP3WmeGeR86oHEKTfSZdC5QeqGjp33mSSGYHB/vsGkD3Z5H
fOVEyDxl8iA3MdvBcafERi1Fg29UzDSM2OIBPBSYbuvMTVbl/Zam/trabDtTw6CKOCDu7erSDqmy
kWmxgh5dGhC03KDSrUFCV5vTrA1IS7ZMTgdfAt4reI0VbKOjKr3xwvnxzIl3zxYsMDSMwCEBQQR0
9c+8ZpoFkMrI28GPqtKNsp88cXWg65PG6k/kWQvR46C/Rzqza+C3o+FnnJzz0EuMPagOKjQgd1/K
jyLWTH0i5eg/H3/dvfsDEcd3QR3E4UjHz44x07TcGGo2+HUaHmIFaBCjBrdzVKxJQC8tKSDxOh6W
SMniCN86dLVsNZFxzeCPevMUymQj5tHr47EsmkATJaYZJQUYujWhcXJLZYaxREKEJ0shKBgMP/7z
0AJTBjgsLqWpG3aODhtKVaiJqgx+GUCLL4Bf8EJNaGwC/ngrmvjBlZh2m4KLiJUPA3XUXsl3DSHU
yptEtB8PemkB8T7TRA0vdhzM2bMhy1hZkUQYfIVqJwUbJ2vzE/iNvMdmFtw9Xr4QfAAdF4rbc1RX
lmnYGyo/+DGLzgVoMdKxcAj5NazRjS2dSxUs3Lhcpjr6PM4fFaqKtZSOPu2SPyQ17AK/QSkwt8XR
uNQNXSvP3IdteNNfGZydgKYRQ0lnIQy2jceExBKqL7m4ZDyw26aof0md83gqF2JTWET1CaQqgN7D
6d/u0xEMj3kOrJKfJzsBIoeisAvUDJRmjRniWR3KvwcIUQxjeIJW35YW4ebxByydE3QkglNxyhwh
Tr61zxKhlkBmOfqAUY4WkcLK40QpWhnmfcIefk8D5GySXtLwopodx4FEXF7HGpIXWroRKrsbbAL1
98YOctVMXiTNQ+cyaLi8igP/b1vb0ijuQe1DUZ2N059M3SR5vSON9PJ4+PeZyunD0JwDLk8BhBt3
jJ4ibUih4MN67qQCyQIa8IhzxPokvEqVGys/2VqOd+mQYiKAKQI6G+1Ps3elKKNansrSiNMTOlwg
uYBVbIts7QWydEintlywaEJBwJgXvUSxMPqMH0e/77sMHeYJKCz0mkA6HQxKLPr9eB4XIjIE3yBz
QoYKG3mu9NtEVWr0Tcj7QtnwXhmnr3rGKRCNlQBuL5Lcy4mgOZ3cr3WvLJxYGAaFqAxuAGg3zWIR
wGp1eaARDL+IO3Jhnsissdg1f4X2x+MhLqzbjaVZHJLzuSRUCYZo5MW2VsD7AW7JaNBWcj9LA0Kx
Y2JCm5oq5w5BzrPRgEb34OvHzMIZqd/OJQR4I6vkV8K4pTW7tjS7LQYoGslBCUskdQ31D5CEFuH9
FE3cvH6hawzHS+MCcAibHtjze2q1MKp4lhhk8DU+c7QoBBZLsCXdHsDpzvPnokKBNLg8XrKlEeJR
MqExwYtz1zolkhGcvLmIEaIpQfYH9HWDOq4AQ6XbJSt4vTVbU+R3lWTIQl0PMgN3L2/xTyWg/OCq
EPdritpLjhTdAoBTizz4FEAUdGsGuh9artfy4A8GMIhteSpZYSt94gaJuk2zQ8I5BCAU9qzEzCvG
5o1DxiH4bahPvGLFSM/7g/67Hb8eT/SCs7n5qtkp7DmBcVyMMKgP0fasd1sxATsOCMIg//1f7Nrr
CZgdw0DHIeRbpFJCUc5MWqDqI4a/UZMzDezchGGJyYrJhTBkEkIGD6ekwsnM452hCNMkG2N47Ib3
g9CrAt4xom2XfSqq83gil5zMxLQowmnDd89Bb4Ewph2RytEHvq7dsEAfXE7GUzCRxnr72NRCWQEI
WoxJAHx2cp+zHVsOKvzmWI1+mr0Q8S1P/2TaV3PSEzsenxrylnHvRbVvchuwSlDZJd5j+0tDReAB
sCJaKIHLmN2DvM5RBvUzzKrcpx4UPr70eAydkabZyvotuR4kV3E7TM9VFG5uz4wI7j5jEHDjst7K
z9JLOZyk/SjGYDlww2htgy6O68rabIOSfqxCrlRHX6lRe+yAE9Zjp27DlTfrPfJuykbgYkdXBV6U
aOK4HVUzIEAPIXvqy50NfQwe6fbKN4wfBanMnALrVTmJsuk4YrHkN6F2gOxI+hxIZpLuarqtxcRM
DmFWWeL4pPSXuNIh5aMd1WLlUbLkGJF9BSgN/atoApmtc9DXcq8rwegDtM2bEpGeW3DPW11KBMuI
4s6mYMO2Sr35L7JEaDNAxgZ5UWimztO+9UArqoE8z9c+UjDci9TWQ6DEt3nd2/n7P97MiLJQ8kYs
CTj6vH0wRbPTgMcf70NDwnCEKIeITlPGDmmzNXWo72zELP2CMpciw0ugBA0GiNuFTxKDMVVjgq9r
4UXN+NwuA0TOWS+I1jgQ3lFANm73hEM3/6iColIZBbclfL4J4cjOJO6LQ6rGENhp1XSvI/p1ta5j
rhTHoUkyoz0molzYeiaQQ5WWulOQtsqQPAyED6nrWwfZZskBFiJ/zgY+OvdRqJt81pV2hpavFS+1
cLOA4GJ60CLlhMLbbJdXbVMnUVtIftke8oYc8+FZpygZ6PrKNl1yh9eW5v4I6mVlPXaZ5OeaC/wC
MKQjIiHiREW5EeInLQM9WBdbaQTxu9BNfg7Bvi2gCtpzPx7vJRnrN1vfiYYWb0IeWquoB92ub4va
HzEMfAgvFDaVkWBfA8Td47ZwLK5NTD7sKlhpuHzsjSKV/FTZq+WTRtBjgFhi0lrR+kNPnzQgAZFU
zYZDo0LYERRFiSMB9ZOc/5ux4jmEkAaX3rytSkhpShu1lnyF5w4S11laGq898aYn9P18/sfGbAsl
pOWFpqkkH2Kukp2pXm6VmaV5ZJcSpw7s7OP/Nab5RhI7dFhlOcYUI/WuAJkFFPZjCwuvVgnNvQaO
BDh70I02G5LUk2rUC072ab/t1b9Ufm9MefjTBm7+VUPpxX1s7/5Kgzl0jaH8MnkdfnaB0kYcSQSW
Ph87042LU59v+GxNket+20soI4HjRYWLROFVvN2ThshTNQWVp88idK8PRQNablSVVo75NDO3mwH8
A3CeUy0Jv81lRDmaQ4uLUxW/cdUaPPLjgbOg9EaUj1chWcNHLswbOivRBoImbGQ75yLGWdpBHTUO
FV+t80MN6BhnF1L3j1G1ArpSkTxCWQLI6bssGek1nkkaxZCCirhUaMhZSRpQwfJDeij6KHZUedTd
OmXChlUa+N5aLXrSpKb0ajEsN0xJk5UNcx8x45O+E0q49HElzq4oMiagJ+oqxaeOrn1wvFnLXwxw
M24lhry/HdBih52hIocGPr07KqlmVMFJTgV/jGyFl8zyS+1dZVjrcrhfRxkKt3hzTQIEaK+ZDSea
OJCGXBXwgqwzD5xqpSkSyXCQTyObx0ftjmcaBSbYms61hDogoDazY4ArlFeoIvjC+A4dPrzpbBL1
W6lPnPGTa9005W1GnU6Lrba+dNVZF1z0MDb6CBCWV3SVbYC+MgOfjmxCDDLmfsfC01A7RLbTyOai
t3ol9PkmCLk9UkibKdji0xogwJ55h1oFI3yMqpbPwLHVBGZO9owrXQ5fpOdfVf0hWxqJPYH0m66B
eCWymwWAhyBat0BCa4ojelVOEfvdx39oiFG5pD2R+l1MkBGIf5dc5anDU32AKKxZSfE+rY6oQ1pR
afwCr9Xj2b/3DoBXyZh3OFcUDuY+SOgYIyBPFH2B22l5abKhNNHoqJPILce3njOrYeWyuO+zw3oj
cIQI45QHxq18u949Cwshwd/4+bnifuhVZOWZXSiAUI2vxsh/IiVTdeeCHVK8yngAr/hEN7sn4Vy8
KXS0oqrfRszhlcQKOm1bDlYCJaJ2DQn4nXa6XWSwKIGOeOowAxXy/KTpdZl2bIhkn5HAcEQNMng1
lCE33VBTv5Qr3qxKLgAuTe7MQC/VDQdsOJpeWff38RItZMzxJRDtFBQEhYDIzp6tKaG5GnKx7GtC
byqRo3E/GrR7Uz0xBRAWZ0+Yon2duJXmPLZ8vzluDc/iMr5JNYnKmILUqEBhOZRor8nxZrZyY8el
zzRaeeEtjhQJM5wusH7jgE1u6SpKC3ROANyKqH50KKMLtFbBNe5xfoJkJ4cz1BSQwTWpIbl8tYK4
WEgzKVMyFzVKY2qfnuOuUykPuLBrVV/SYjPOJdOQf7IAcBl4H6iyWnEGVkuXVI5EzfBLo2ZJnCrb
GEG1GeRjnGzDMHMMvV/5rvt7Zfos1ClA06Kj/Xe2BKIeN0UiM9XnFHEj0W0VgoF7FOyiVNzgn8Nt
BUWCXp+Mvn8ZW21Oo9tFgswkZdD8Fv229YGAlnXKWyaDmyQvA5DGJ8KOpbyNkmGvCWth6/3dBj1u
OAbkaLD+d4nglhUoxhid5jeSw8CqqQYvXXJI2pes+53VZ+2tBzt30SfeODWdvQMjNvQrvfrTvTY7
9DefMAvJeDR9kz5mmq9WlsC5YvoGlCvStEe92SegJH98vu5v2dsBzw62pAtjwXGj5uOhrVqsgjqU
Vg1ArejlWmpgAWAJWyA/wD8TPdu83YwVzRg1uaz5fYQOzuotQpFP3QsjUONy2WyRB0kA8dDsLDim
7fPjcS4u7JXt2axCRigBGa6k+YbmxdVzGZzD7MBWnMf3CZ2tHTAkEo4JOBrRRj5zHgBLKAXNpOQs
czx2SJ0F0CsNtaAD6UJBkxphgoCSdVNLQI/EDeiBjzUV+ve4Cqsa0p9cE2x6nsa/amjjvHOGAQEb
lHOKpyTvQR3RlQNkkQz8z6Fd8Bk6QLo4KoJNkyY8lGDHbNShywHUsN2FTPuDPui4skAOXOZW3Avk
VYeC94ccDdD4HKe8A07BqHmJlCM6UNioqTuwkyDckeUKCUkhBvrQ4gp5+qENl1ksbbJfzUghgwR6
EXCjSgEUmTICyJMapf0749uA2UWsdugJlYTcgoAx+oLKptYKK1Xz8iPR+hZvP6XknnOwh4GSDKVY
xRogWag/9wSvhD9gRJewCViPXAmw5sMnyRktzD4PlOJphK97byF3Cc56NIgcUiHLaqsiQW6D6IyB
zbDVsx58XA13GHkphE4VcnnUVjE3qc2UkX2qakRzi+YdyjytKJaGx42KHP7KjQoeh2+VsnbjUgad
55CXnfQ6UDk7DAGwcCu1i4WTpyPogZTQxK+JnNLtRYMbiEZinsRnEAY/J0hXhukvTut/P973k3Oe
7UjUK/DzIXqjArk7K3XnSg5WpdBIzpyivKN560lnsbriQxbOFspmANaoaFTH0Z7+/vrKlIQulHsO
Wa48sTpoo7OdbvQ26S6Px7JoB5agUwVuCbRW3trh0PwFltcsPTcJUm1h5OrxXg4AfY9XluYuLTUJ
zoBDErlrzBwigdk5DhpVbdtI6y9iZPFou5p+QYTEnf4NpiDi9qIX7ezHw5vfs99GAeZFoIW0+R0g
qhoMJVVErr/0U07Orkpo4urhIEPhrmoSO9CG8dgi17hi9g5NPLc7c419HTaqnKr9hYL8JujsuGCu
UkGZO3hGz1kqpy7j3oXKC7tja2xZCFoOw4Ris8oUO1I/ciilhwqz4uDIFfty5evuYuDvrwNzC6IB
5FywFreLnukKlUdQPl4ImLTV+HdWPSmZnemmmGxFSBczziS7AF7g8WLcdeF8251gUvyEeZfv0gic
zJQkxGooUecmgP6hVrVXJ812vbADiIIg2LIlkNUFe+T+QbVUVZeEwmlC07WNzXyU9ho68tXnodxV
rFo5ckvTgjcTWB2/n07y/GnQQY5FDSq9vZD+CXq50Mo7Y6/2MnKlXWFJAwgw8JA6KNvH07KwRwHY
QGcg6hxINcwhmZlWF5lOue4y8m94gXqj6lE4zL7IHXB9PrY1D/2xArClAtoAEi5UOuXblTeMHKgg
We8ucn+qZBC1geCRA2/SodP3RmLK58fm7vJ73/ZUHHtc3YCczMPvTuYKJO2l7jKkbfnS96HoVLDr
gsnL4pHYRy5WQwsSFvNFxPW6y4rVxrp57Pf9CaiVScAETbocsyFXcpaJJDa6y1mPRLNtIS1ZeiX3
OxsJiFS9xwO+oxiarCFLBsn6Kb0IBbjbCQbmAdRXucouqTrgbpUV7pxpDZfgwREiFkSuaofrGize
FRlsJBkis0AAXgwGqhHDKB64Ua//cKo0WEPQ5rsUUtQuOh3Rb9TU7b6N9ddUjCRbEwfVGrVU3XRB
VVi1AWcG2FLjSET/RQQK8FMbCS7HstiRh0aGbjbIQ2V+UEAy04K2ylSkelxx8UsbGb4WsiDAQuJN
M/391Z3VR3wdgtCbXbqseFfExpe5T40B7vpEpdfH83z3pPyeZ5R9Jw56oHTmGyvTGzZkUckucuAY
8jYB9boBPb8iQm6F/e2yEtW4/H2gzMo1Dgzia6XYu8rDvz4AUQDeVujs/f7Aq8FWXRuOGlezSy27
Qa97bR25Il8je2BLbNyTcVvEu5zDc0f+4tuXsi1cvYbg0fBRJOFKIL60xSH9iyQTiksoUM6uVqUY
lU5WKnbhgp91+zUYJ6SYiGpq5VNZrHjJJQ+CKu03MQfS6PPgZ9CUnEVQ87yITfI5auh70VRTGOOT
+gV5MSsLoaW28gRYXuwrm7PbNCS9WJVixy5SwH1JupcEXlnhCg13ZUYRaw720PZujDQKwKu22Pzj
xsXvxUa+FI0iCkCc88L7WDVNmwkNu+TyXk62dXtQMrynTvxRaABbBy1CaZJqLyRwoSOIuMc17uTF
u2kiRPrfL5iW5Wq7cazgSiPBFwwc3QhpbfM1LigVadHeRIuyhbYSU+8iFzCVXFlxav/H/P/b+Bzp
F/SixgYgyy9N5h5V1aqAGrH0D2d8faGbleBkcS/De051YaRr5sARLiA6pCRhS8t/1DyeYS+FZnLD
WQrejBVTy5M6AdjRbol60LyiH0dhL8Y8YRdW/GHxUQXAOpCsqrDz9ADOmzJw/5bN3//Gc+HRDjIA
EamfuyijbKA7iDI18mDWoEOH1VVkDz06qLFxhtkpG71ttm2zif48Niwuuucrw7PHUVUbelYqDJt4
3ArROQ7615FPzaaCr4C/iJAbaUow5cRvUALcZ8WWsWPV6BsDQRBrEmsE7XMiX6L6ueZfRFBrI2AX
QIyB1tRW7MxU3ujd2+Nvnr9Ovs/d1SfPblNas6ZvS8yV2tnZVh9bM2Sbhltrwl6aGrzowK6P5gl0
vWrTd1ydrqhnkLmQaH9JjKPiRk7RWhIF+uQtUDw1NLPIzkKcttzPPumrQS5cUTjSCGoOI0B78LHs
X1SQHAjSjjyp7XM/ekza9Gh3fTwbC0fDAHwcqkeoUSBqn30lmj4iAVTtmA0vH3d94CvSto4ze5BP
tbJGTLhsbOL2QQkHvTzT319NSRCPfcqh2fCigea/2IToyRag2Jd+8TlStt0ay+7CSmNs/zE382+q
UAh52crsAlj8IfBcbY0vdGU835Hq1XggCahUY82zS5VRq+ZVZyh+hbvQU8bCzNgaSHTamNcpAmzc
6+F8e54razVXMZkOGM5egWbP421w11w1/+Gz61AG9XFadPjhYvIS8BRFDOpljbwtwtomcmPT5gTZ
AK3ZAplmBT0voGqZmxo5kYDsxLg5psNagXgp0MeAwTqOrjkdAg6zJ6VSoOUQhWrsTb58NrSgeoqG
rJAB/xc1S2dD+qMTlD8IgrWdklCCjH9bRCth0IKDw5sGx2OSJwL71ux8dHLVGpGELVvVfiSeeYsF
4JQBTa8sbleWYJriu/W9MjULdZO6Ry+npOJ01NqpLjbNR9219hDTA8/t4i+iQIUj6FEbXAOhLW6s
SXhvekVDeWjmEUGzHRCCqskFkFnd5Awmm0aPrquV8U0R4/34/mNmFlHSvqiSQQ8YBIc2ejy4Hd2D
X60iZvsjbD3UNds9qqJIC2YA45Hi1xow5E7X5XuPX41ztpZNJSQkU6L+km17t7uAATM2U6f1qNU8
nxRXcn9ykMs6Jrw52E9dtkHfmYdGJVMtN/7KXCxuK1megLPTE33ePx8GA/rctBSJq+ypb6yMKuZE
X0jsjHwkCQRiQZUin+uPhjamBNHi8cloz43VBj8ef8h3UehuUa4+ZJZ3rNOyhL57ifTJqSvND8y/
cKb5ptGOo+ABM1xkWJGzhnwh3nciO4zpWYCM82jRtJ0goqNip6dIgN548fr40xa3C9J7eAgBOog0
xu1lQZMEhGVx3F+krvxAT+XvodlH+a/HRhbXAVzLyOPhlCvzIFyXmkEBtKW/FL3AmWURW3rAx7ZK
iklz8GAkay0Zi2cNMJTv5jCgmGdnrehRKc7bpL/UrEh2Eh3TX0OUFCulwMW5u7Iym7vekIJME2rM
XdrKh4BB36OSItTplcZ4eTyD3yXlux0EPMuUvkZ32FwiRW/5gqBE0k/xVAeB72EnQjiO94JXzo28
6mMS/e6/bBRIdtQZhlMJUYL3dDu4xs/WDbeV07qCx9zib/RL0SzabvF757z8D3NXtiO5kSR/RdA7
tSSD52I1wPLMs7KyKllHvxB1NW8G7+vr19jSqDOZnORq9mWBAUaN6i5nXB4e7uZmgRVD3vT2t84F
5+jd/PmtEw9AhA4IqwweIIT2JwUrD4fXs7v3smOEIoeSr1zvodr/OxmrC7MTz+7mIQmkCluZyfYB
+42iWEnWSnoQY61J7jMOXub2QGfX/2yck0CLRgoX+aiwnOQm6De06wqT1g0IktE/vRBAziUtMDik
elBVAGTsin2NT6vEC4ruRM12U1m8nd5zBvMhPY6rm36nO8lKof1+e4Cz5/bM6GSADdNJQH2l8J9M
64LngwSoLlFhV5SArPtjZSqKmiVmvbk368VQJwFlQtMSEo4YKt9Ss1uJ1QDB8UOxaqlVpHsxNnkX
2U+TSZa8xvx6/jXH00clVyPSdAm8NCtWUKfwtJ6aCtMuOMN/cTx+mpleBuhKi+sq606KinT4faQq
egMySlfj5U/vtUGdHZV84FBvr+VcCh/pcf6PRiSCrodLT5+4fAQ2bZgN2JWXqLqM3GIV2HweGHDG
a7Eb9Mq1ahZBQuoZkCI3BO6+TF/V8g3dH8ybx3znO5SmQbQkLD1Z5kpMFx83ObtcwTTAAuMoJWCe
Ce2yPkLMUxGMvl0n6DHSlciihhhtw1rRqlbr1b+fAL2wP9npTKCmbcVg6TOw2AdmQneRbFZZgfL/
UhpunOcrTw78CGANCASRvbhcB4akTSMUuDVc4YXvV1L9KkH2eUlR818s908zkyvQlcCLyQrjw5ix
BOFZRclAUB6r5FCKrJmHhoiQh9eCTjFi7DWoY+kKOCwo4o9EXrH00DHZqAfERRAsCJa0EZbmYHJz
BmgoUvim6k5gKAWJk6+nriUy9Fgj8L697ecd59l0T7Z951K54dgat0JErTDYRepdnoevmXqvhqvU
y7YD+0qGh4TdhNXKrWsjZMoNo+xylVn4lLlBg8AMFwYBZ588RfYFil91Iu3hXuS8exOCZrQjdEaX
SdyuSRIAB26Pfdy00512bnCy08pKFUI/R2ONd1dK94SFLkmt1wEK+psE4ju3jc3dFSjBAQcLxYmx
0fpyWyt9RSCT6eIEv3n0vfTXbAukRC7b7fvfN4RaNJI9EPdhwYR2achlxFbhs7Y/dXluDBmcGFM7
WdGuBhocFGHJW4/P3+kkylDk+kETgbbRiWfoI7zP3QYlxIHKdlQ7bZdYydDoSr0h6lbNuA0Jvqtp
ad4e5dxddG52Mp0eV5FI9OX+FPBHudwE+QsY126bmNseZyamteRB7HqaMlJ/asqXtjkURWdwvhXE
gqZEpyJaul3nNgiypugUG/tgr8R+mMDNCUOZ/lT5SOOg/aqTj3y9Utp65aOidnts18YkEAEhVkYT
I4KJH/T2Z1kcTym60PfZ7iT0q76wGv6NfKMQhI4W7o3rM31pZ3rEFLRlBh7sMOqmkr8N8ktG9f7h
9mCuXzOXRiauvGpiMe5DHrG/wOcge3TZDUP7JbWImYc7zABZPFZJkE2dprfViOvZJiR4pIL4pVPe
Ef10vNZ25sCA9EZjhmZNX/jgk+mfEnEr9589MggZGgpEVNdzkGD61YcffAmAAPSbVMlWvLDmwZeD
m6atWz1fmpbr/Xv5vZO5p22ALrB2gMeh9+jhrFal0UCwmjckb4FcasnSZAESADrKNoelQl77yjoS
czPynllVBRKaBaphAfM4g0HByHBBIB0mYwdPSVQwKAYIMhUji+I9afxVmZlF89iRTsvb+jFl7VSx
2pLV2mjQAL4IBRaiVki0uHbFrutmJHgL0zcfmd9EXPNLqOBr3wTRbGCCILiO7k8gYS89cNsoCogh
+R51EM41lQIMPVHGIHkRhV+3d/5Vhymq/+OVIrNozJLRmjNxg4RySgk4DH8SClzRnc51lkdNuX9U
xYdBMrP80IB6OmIeC0/U0TAn0mPGHCvAcYLvobgN/fAjUT5l/iikr1L9IhEdbZIWrRY2yIwbOP/M
KYLe4zK4MFfgTxA+4S1OGsxKzoMNEq7Rvd9XwYJ3u2JrBPYcVxHYmaGdNhbbJk+IArdSEoGT9LSl
GtJpuXaQ9Pf3d0F/v989Pz+/vr7e3b1tHKTYtO8QgdA///aywD7yOIAmY5NekfJmviS1KjeIJ38H
PIIm2Wh5scAntPfswK62xHYt8pDYw0pacyY9SCZrQ+E33oTOkurMTPoabA5o8BnDAcCk2Un6OlA9
RYrVWDqJKOBrVpWbrmemJvNarpY642dtoSEGb3D0PcvClIKW80M5KGpZOrEb/1UF+3mlZXepKa0K
/fYEX5GOjwssgXoDioyyMKKLLo9Yz5KQ9LUqQXnp0OvoQtFfDp72JWi5cb97hbhVqz3dNvkD43EZ
6MAk2t/Q2DDGb9MOI7mW2yzjqXQytvvi/nSwvll7I9Z7XQ2guLU+AISvnSwNbuWhvF+tVvpqY5q2
FmLwxnG7cK/OPAgvv2Zy8P0BZXOWZtJJhiY4RYe2A8BbcApXup7vuk2MbNJmCQK0ZHRKYYkdzald
hynAg/NJ/9a/57FJnsluuEtBavdUQeTm0XtcmPfxmrox71PmNzYI8QT3c8y7sTe+7Q/W4ZAa1sHX
Ge1bPqqmnCwr0RV0lq2LOwPz/hhq+huv0cPqKN7X2mphI1w1XvzYe0RV4FuABgLn4OXeK9IYes9d
KZ3cff2wt4pdHFi7Zx7K8/bQGjr3dQQO8nu/kZdgfOOaXs/ET8Ojlz0L2vyqR3qYh2G0U/A63auP
RWPnEd7/VkVebk/7TJYJGwydFaAwQXc+ep8ujXVqndOArXDCEm3YNarTgjxNuu+8vfuMxrbwwd9G
/cLUXkelgNCihQ/9W+DZEn8Us88GCJYlpg06TzllWFHRdDJ7SY10bgtfmBhDmTMTaaB2aeu68om1
hQ2AqWZoBSajN9rzM6ppK2G1CMW4jgYuBzU5qQAi1CT2GPnUGY3R6t6Kgd575HAPo8A6Nugq3bsL
7vGH+5vsFAHsj+B9RbffNbMUGO963otLjFIH8GLr66qZ6+++ge5CPdZQ/rcgvaE95Ha+ye1yDzSE
Nc5BYnsaaz3ERrAKjU67F+1iVIU6QhtKi7Tx62v8V2YHRqwx+jNgfnq7FdfxnllXume5ur/OzVZ7
ZCxlYUSzO+NsQJPdKCVFEjByIZ+MzPKODj0s8R1etUjiVAO5ragjYR4O9492lLONIaNMXyWNLJ8q
Q9DJ1r1nHjIrtDBjJlRLvvnGsPI2pc09l1ahKVtQQ259rbIrO8Iiug885oG165V71y7fqzMucOwv
AqwZ+TBQjo6zc/ZtYOsJUiUOlBMEeMza/FaswX+w403NO8WB7j7fPvozqTFMxZm5yRmBOTBcpaFy
qs1mVwLCbskm8kCaar5RI7BC2zcRU6P15rbdK82WH0twZndyUjy39IWCYJiSrWyqNb0blbAarTCf
83VjN3euedvgjD/9gUpGD/ConjANjYYiUCCU1ykn1w4Nsqq2WFiLXeWr/5uZSTAKSjcOWVOYQRi4
6tbeUbXDVabLr7fNzIAn0AEHkPU/hzN5dsRoUJPztlVOL+m60XwrOgI5+uDtpd1g10aqybgikdR8
5ZYMj7944m1QzELdhYDuamz9u9yeEkJ5Gou9cqp2+UZ6kzbohzahl2X3j9GHuACFGDff1BjIs5G9
GFl+ZXlijA3dnGsbXz2R3AwEDR4KRTRIeQyttjCf15mtEbz+09JkPr2K+HTwQvWk+mari+grrHcl
MaL6UTJB1s4vhHSjC7seGBQisYi4d6eSJSVaPKohSdVTugsfpUfeGP6tmfvLwLTaX9Ge693RgLRn
VkBQP3g71hIWNvvcG0AU8NAgoHAYOf9GX3bmqwBKUeVGylXoTbFv+Yb/LL6HD6nJPyxKPM2tD6KE
EZwDZiwksS4t1Ykr1HLVqidQo+QP4YcMCXMLxczW14a3Jc6/Wed0bm2S46giqQlEt1aRnhvhYmgm
oUfvyO2LrXzHRnrxjYQaRMuWXvgzF98YCv01yEmwGdaM4vIczKqH6hA+Cp/cV73EMjjnB89tTC5X
lWYyF0SNioDWh9jqm3inHIrv1KqWaDDmtjgIldGgjtM7bvLLFeMCVyFskronIyq1+L511vx9b+ii
Xu44cxMcYuf2EZ5JFCngL0M4iVwMpBum1KEx26SMUsEgu4ESiz0KconbGvenj6owVBPRIJ0AA0D0
5JDp9bZ9X6JlmXuoXnzBZG7TqvK6PsMXFAYan46abPoWeS9taf18xxuJob7GTmjnf9uXAAcxFs+A
KRnb08ejc3YIe6VIuEEW3ROEkCyXX+cFlMS/M1Vr3Z7g6wUFHg1SkGOrNzr55MnuLKS8LOusZE6s
mqGLT/jIB09eJWnSmBnfLVH/jr/twkOCgAHqCaBx5kDWAsbhyagIKLHAss6fYgZOOGqLFLRaIlTs
SE0W4s0f9DwTWwKocEcunTGKnhajeB/wmH4g4okZ7rh8w2ZbJVxnkNFFx5bLPLvuZxCs1HDPAmbi
PQ7dvUg1kQelaqDLxO4+We+tXsnuYxbrg8Ohgo3//yreKGSMlccWmrzoDfK2fYe2UtdyPQMy5xVA
/lKoFaUZJ1r9DI69qjGlHIF5ghqY00Vb4i0gdK4uUxQbcIX+ITePIzl6hrN9ItRFlaTjizL1FdfM
y74xchlpxDCrGTMOQghM8pln5nXvLuycOcvoEQcAV0FC/QrxK4gdEV2mkE4SmCltvotczSN8ti47
THIgqoktl1F6FNV+qdA/t7RjJw8SswiVkD6d3BstU+ReiKwY4DfASXAa47oaG23E1CGghNsnvgVl
LEgHSeF+8DahckjVSM+5PdvqLLfyGR0KZuK72m+HwSqhZCDdczXQmNk33ltFiknQDFxaDH2Kvwf5
Pqlc9DradfzqJXojojdaV7b8S7oRhSOrDFYAab7WKpQdwX/dPpzXcfyPHQzuSDAyoGtp2kkkCYGI
kALpuJDl7/F+KoA9jolR55m3ysoK/M5NzBtRQRqQ5ZbHKpZYI+rzR09KaoPnXEUXVddok/R7Mo5Q
8CjVK5KAboIn4JvIVREo2FTu1re/+xoAMmLtwNOHFxmAUPDfl7uS+HwrDZ4SO6RU4rXKc8kdz0hr
H93bGqRZ9aZzDWg7gog/w1lDSJxZYhIucktcxRdo6hVleXwMjpnkqXODfGSZhcXgnrIQPDMVR48h
jqxQtBpFY0GOlYyk6t6XnwJuwftcJ19gWsHLfSRMAvvm1bl0JZKz0EN1Emq7rU5WLWc1rN1WRuC0
1QZwTNH9Eha7kcadf+n0YBZjBmkZ3sHilLZQiihhIxCYO2GtKibLoFzUuqxr9rTx7TLgEi1vynI1
+K6w4X2msdBXotXhkBkK8dGt1ubVUjh59bYQRiYb6JWAs1FANn1yWIWmAkNAWHpOEQnItIWlLrGR
qKMtU7TAwtpbNSCFRlTliq16EA8IwzK1qiAM10rPLyEUrpME+BoVexJ3D0h2hGnqzwvZIKsB/3G4
RwUsQNG+/w5SzwjUntQO8c4SjLY108Ak7oETzNKzAM2hEPJlwfFPP/gdqMuFbJWE5shUiOrYZ99A
rW9DRVPmtiIxVPVJdjyQajBL8ziGVpOlHZOV6M0ZO/uR57g8U4koNh5NWuyoJxcKVB7eu2SXQCvu
LhdUraxeaPvVb8PBTqRhwQ9dsWGCNAEg2VH1AC8blAcmUUJPWr7xQLnq8ModnIdreA89A2ic5meb
WtH5ZhUJ95Vosa7BG8VbfGQf2ifB7DtDhEK6LpsCr5F78ZQoRusaDWOqIExecjrjBFxN0NlHTgI1
oc5F2c+p53TwKwemtDtiEnnj7cGDFVQHzhS2yfPwQryVfGTg9QsI97LiwjL9UGucfAUYBHAKRxDr
iN+4XCaCDsq2FhXPKaFsTo99/pTmZufZLtUl9ws8FU1m5/VrClE3Iuz8/qNgDYmzZeCCOhGy5zZy
DI3ZhrsczxE2M+PGEBh76NGacBfHZujeU2jiFSYUampV42JTPJJPVEjdRxU8CeuiRNcUkrvMlwBK
I7Tq19y+3gzVq6xqHdQDg3XwGPW1xoK+XVzCcEoze/Ri8BO/LzBJIySBAMXrfSlZIHLTyg4iZftR
vmIThM85hNJXSfSMliZc2mhif03vQ7qKoAXj7zywBYrPfGf0n5K39pgHAchwupF7iPKAeLo8SG4M
atsHeBtQ8jho1+7H7hE9aO9l6L4LmvzNFdZy48TROk8PQBn6cHf9TpItYdiDZTkGrjTQGmbtgTwF
hWP6lBYGGKzyblvYgXzMXtCkcvsmnLnBUWiSANAfGQohSTWNeOUShP2M5DlVBC5EHdj43FuHmtoY
AGvFGh/YCmQe97RCu5qJ9rdST9HPtZEUXer3QrnwOXPX0sXnjEHdWbgYpyr12tL1nH6fCGiPtUrQ
pKCI7rMa9Z+qXhcEU2AjQ+GXaCdmTueF5Yn7qmO+GxKB8Rwm1ZIk1usi09VS1sDxD7qXIk00dGYv
DXd2PyIViggZWAWIxV0OF23QRCgKz3cq9o7BzRMO3X4k0i0z4ClAMkMyMyp78OKoGw5Bc6PgOPr9
WlW8BQ96DdJDlE7+aI4a82vT1uQkzPhcqInvUJDyaDyqGHdizUO4uwHnTtuX6a6UY+VEufbeA3HR
NoVMsUGTvgPVDse/UKlWoQYKUhs+5+hnBmaXpYjl6iWILwTj8cgizYKIVJ5sDfQjyUFS+oFTu2RV
BKGhyoUOKHsp21lp+XVjlsw6DRvDpw8h8xQXO7WwIhlw5ffbZ+a6woNiN1QMEBZi4SAoOHHkUiaQ
HuxBkSPZESBN3LNs9Xs4q0jQeXfNi6tC41+jg7gOl7IN4xgnzltBtAjxBNSJURecxCoNsBh8qfqx
I+V3qWpB0UCWVjS6h14VkT5CeZ+Umot2C/auksxSKY3UZV8y/tShs95PoQIPwWoxeWmhD97Hrq5k
wQam0lHKlYifvgJOlSXdvqv00jhZZ588HoGzE80JscAg7oocXkqIA3pqyQrbsgSKJ+bNpAhTXeio
v3DXzuwVlMQQiYDxHUncaXaCSYHxDdgidkaJpV25RAIztwznv35yjQR8WwCnjl/P9Xdy/9R+ymST
3TWKvpTY/1ETulxwZCHQrwMwEnLfyDFdzp4M+WRK/Ch2+njYeOFe6DdcIe/depc7+SCYLX3N+lUD
FlDRYIQl6YzrVCvSO0C4gPMEzByQyJnEVQkPBS3Xd32n4IyCh7CCFvXo+LSaeJ8WUH0tbHapd+V6
v1yanByuuFcYl2tU3xlAyhbxtRYTDg1Yr8MgfjFIMt0+y9cJH+Dx4VeEkVRnpFu9nN8uoR2q03Lg
EL+NDb8GSRpLWZ1p5WjBf10X9TGXoHQFsg+cVEgVTuaS5qXXcXIYOjTd9tLRawbQ46DXjP9CRkd8
axozTs3cAp1pu5OUg1pZwx48Nlpdaim/jZYquNd5Q3wPASXc6O45SCdPvkeusjDkmTh0KmYPTQSa
8XrCPIhH12IGLUvXyUFBSbLXynviqNI9iFu9DGm+TgN52u1FuK4rjZ8C3tMRLorFmD7HM7ZLCgpO
KacQPrPs1BTHkrknCYjYfNMLQHqIpv7QETuDoFYsbFwV0Vm04mte46l5+1vmtt/oMIC/RO0Hl83l
hoho3rUcRGqcmhCEQ2qd2gUJK+By6bAK5Tw2ECQsvV/mjILECNw3I0yeqBOjYlT6HKjnIyf2FWUl
NCW7butXroJ6PQkHPPFCdem+H13UxLGM/AlYeTCljVwRl+PsczcoIQYROoPwIfTrXua0IcF7Qyi1
5LFDMF4GJlebyhIseO7AgVJ3JM5ix+zYJMzi2zoL8QgPHVlqhj0HJpAoQa9LVQyn2wt5HVohYQyi
JjDEglOeTJttSA3tUVnxIyQ4fI0lwagKc9vCnHO+MDEu69nV5sI3o8s/jBy/hMiqEmn1gLj9kwC6
8MSmrz2BBqlWRruw07oFuOPcjjkf3SQYkjyiIhzKI0fJRPlOTjtGD2MOkKRMxnNXpgromZLEvj3g
WaN44YMDHvTXuA4uxzv4Pjewahk5VR+iYfbkktzwiaeHXYbzmCxt0etbFiuIFh0UfoETwk1+ac6l
TQS1EIwR7aqcRVuF16q0yzcDNzwwQcGAj0qODA+x6oqrMyDDQrTqCn4NSRemABWCAkHCCBh7qy6l
TznsCSigmGCbDPxiS/vcaUK6BrhtHu1d4Jm5/NQKxBhZMnBYjmRbi0i7olVPU8hdSdHVvEFrKlva
0SKvzegWpmcYU0QguYbkIdJpl1ZZKvZE6MXIUZPS8PpypeaPzKAn6Qm5blJYNV7onbKFQCJ6flmw
5N7eDuNRvTI/Xp8ItUbib/7SfMW6fDbwWeywtAn2DFXQQq3E8X0o+E7kBuwhHehgiwq0vPusfb1t
fGYvIn+BuhsQmiNj5WTsIrg0sy6rYqcOInTbbolotLkppKBk+Xbb0nXrOLbguamJq2S6VHUjUsYO
v0fP5fpFjq3KNZ/rl0AHgYAZW2jC3GSRLuupmRygH9CvvIO0WI2+jmmB+FXgzMCaCfYEbnL6Gjch
QxTEiYP0dGlQngMzV6TFSwTXcxN7bmbioHOFxgmYSxMnGUJ0KW/AyeTzW7DHgPj89sTOvKMuRjQN
bvkcLPe1AlPkkbfB3Co/K6+ipykGI+uViRRYYHWthtrX423D10VbrCiPqAeN3DKICX4kRc4ct0+Y
EHSrWeIAbmYi4f7WO+U+tL7CQ6lZoaEAXNIa5b209ZD72OL+WAq+Zi6niw+YHB2xlwJgCNPEKdhU
1XpJjcG22qfW7XHOZFMuxzmJKzyBArmf0cTJDMm9ryEorGW8qaTgjLQYflWe+GIjpasFq7M76Gx2
J85QgvYaFMcwOPnwWXwkGmpTkSG8dDoywetCJxvd7N+Pt43O3BWYUAWiokDlgyR6YpP1eHDKdlXi
MBFelKAQfcelkdpu3UR60ASMXbd8pwuQVHy6bfhHoDTxgniOA1MDQBtyqlOVC1RwPBSK6tiJwWJ3
CKsu43AVe0Kts1KUg4mTrZBMbOs+4vW6CQV6GvNwTx4b9ZXWxbQQdxmlFdWDPkqefC9sPiNGLZvP
xu/AXKYVHqnWnhhng06amgFThwolAnSV5CBiVTN0O+gh8btQh9qGlFqeOIBkJCjKTNJ9lYqfnRD7
xOoiKlDkG1XR5OLOfydd4AVG3YVFtG/KuEt1mkq4LgSxStuFe2L2nI8MYbjCcTui4nR5UfC0EcU8
y2MHaYaKaQyl1DgP3AnuUVb1dieimq3oEfQq/FZH8y/aXm+v0ZWcBp52oPj++QGT9zrARGkYgxPF
6cNVLUKlwK5BOpxEm9LTCNEj0LZ+gOKxsyAfAJErYDJLTdyCeDqzq+8F8+I/Ya7j6qHyMO+Y9eQx
l/YoxfwbnwkcNDhGwdmN9M7Ew7foiu2zcIhBLfYVvLGrcMf4AphtIbdTG9DmkgqtUTS8oPTcq3Wo
1TDuXQKYdqOrRax3iNyjteuaqGFiUxTRuunWRYBwQMtljQ1PC187d8wF1NYBAAaUE8+2y1WtkT1n
ho6LHdqvcmlb55EW+RaShwSNziH5qtvArJD4byA620QvfapF7ibgO3ycJqG6ma8V8qT2utSi1e25
Dx96YB8So8gZrV2qyM+5Bzyw8MrHY398111+K4S3g7YP1dhByb+BMoaUGXnSu1ADB6cxaq2SFscJ
XRUFs0SdNfPeGWGEALGM3TrqVKwgLqibR5KAWZJYb1V2BFIJpIfYXpIvCWXPBQioSsooJo9qO1Pw
SibnnlgMAbw94QSQQte9Gar0CTWgDRvlS7WU2csFES8PuB/yQ2Cumcwpgs+gBsmLwybogeJUK6y1
CpxZ1UnqLRQLgucI+hj+0p02Ooupvz03O7k6XcUP3DCvEyeXNCm/l8V9zW4VCweUibZZZ/dLQuez
0QIYcJF2RogPhPjkbunEvOR8f0icvkGCArAjzS3feSDZS63mn1EpUe59hEqhyfRGU+qyxeKaBeJf
BSH08J3rN65g3z57M5E3GoVQwZdkCHKhfH059WzOMUHNMAicfLXZgMwVuJJKfOSZUtwTVvW3HM09
nWUSCOkAzrvw9pxBTyBfgHo5XmWom4NI69J8JLs+iMGj1GHKXJPCF7lH6U9YMfKGEDvtKjv2jgVE
doNqyZGPA7tafKRmoOWInKgyjYEFLgHEqIHlVtS6/FiyqaEOQBCEZtQkesFSvZSem2qHRn/NSyxR
KuEa8VDMTPTgDxyqfL4VqyAdu+uCJyU2WFcHRd/txZk5hpDiRHyOvCESWtNjyPSVGHIJlzqVG+sM
WXtlA8KMvboEvrnGi0KuFVzUSEQjdwlpkEl0l+e1pGQRSZ14Vzwy60QrdQ9w9ocH7uGj0Pglose5
hOGFvcmua4e0qQof9qi29y3h+9jR8fA13N1HO0l7zjSiO2X4v7i9Z078hd3JRZOmXKkMIZ86zQce
CZGwTf23FFrxNAOfRmALhaK54h4EXmz3WDJbF5+TGXFkdugrqrc0M2m8ADOdOX8XXzRugbP3AzMI
kos3aeqggj62EEDKnoX2ptdpnP9VdotMIrP2gGNjQV6Jjs8p9VDfx4FcZrDXd+itXCETq62p7T92
WHPA7nVW07P92EJjNrmur1rN+Ey2kMJ5ur2zr2SqEEeNsclf3zEJUJIG/ci+ih2wBUeJpmoE1WIN
XK/Yd1/1q10auxR410zbOI/t+/G4lJudyxNf2J9c42XakJzLx3nXgHUFQWGxw5OGhna3oS6G7+PF
GBhH7/32uOfKIOd2p7REQV+DgiLAuGu9FzV04OMFrseu6Q+2Qda3jc2EVRe2pteq0Aax4mOMirxt
QBEbVvdu/9R5X4uombn85YWpyVWaKJFAe4JhkUOC3hukadA23GzLFu9erRDuwm8t8It7dyndPe+5
fu6jadVF9DwEFT5OdM+taK7VVGf37BM7bKIvwHaGyGDAyULN/JGXFpI5s875zPLEh2H7tG08YHZZ
cpQ44OxCq+t0fjE4nvVZY54bDLBAVYgTn1W0EiNIHgCfIrMdAZGilXDohACN/JqhhSaPhZ/IKt74
Z1bES1Gx1PAOycsEFUS1WKIAH7fM5NbEOv/8mIm7Smsu9jsO6xxm+8Y3O7xrGB3SBeiRjwHq2SYG
s5Q0m9/FP02OPz/zkOOLGMwzmGci7rjQqkCaKrwAdMwt8ozMhPYXg5v4JB6qpKGaYi9ZqYGeR6ij
HPTBXd0+lHPFO3BYolwyFu+AM5tMYcvGGRdlQuo8WVSDUKFR7oMOym+avhndDihOVu3qUQfP71Jx
bAahA6d7ZnoylSojQ9lDHp2uYdVfKMmhpTS1RsbydbpKB13/Hu/pe5uZnhWVunF74POX/pn1yfRK
ddtGaYWBFx+lmQWaL+JSPenkiTU20F0orGOrHZGFN5a4zOedBAr4AIkitXNFZh4Qxk+CFs+ZmHyA
Wrsj1JByXHID2uAfFOWpBOliFaNrag0vVcSgVw0XDs41HwvuOxmNRoBHQfEToMzLXSwLcdunbJE4
kDkLFRtInKrceyaAXTi+ev+VRBZkRtnIHoS1akd7sATnemoLlqSs0x33NSQmsmyQSQtW6VKX2pwn
AzUBkk5wZ6g4TLZFG3oN30Zs4qhchRZSivxF3qcwHWagAVlUG555xwpQ5cCJFkDTBorgy6noC07I
QV+MtHDXr4YkTjUAl47oYLd/bLj/+Oj+0/ui93+4pfIf/4U/f9CsLwLPryZ//Md/12UFEGbwlv6i
1cXXW/0L/f7LY/VWBWUVfJT/Nf6yv/7xPy7/iN/1py3jrXq7+IOZVkHVH+uvon/4giZX9eMr8FXj
3/zf/vCXrx+/5dRnX7//+gHliWr8bV5A01///NH68/dfVVyl/3H+6//82d1bgn9m4xPS8quf/ouv
t7L6/VeG/w2J6VGDa3zhgFB9zFa0X3/+CC2QCuBPqLeAzJYd7aS0qPzffxXU39C/h2YLQeXwOsJb
9ddfSlr/+SOkaFjAplDlJxzCun9+2sV6/FyfX1LIttMgrcrff528/pBDAQ5LGEU7cB4AClEmHgEV
0aob5DHWLXx1KzFu9MTkdXgnU8bf1oDtGxVYgXTXy6q9ypblphDVRqNiIFtnk/bnl118yeUR+ONL
kOoFcE3BTMBLXO7JCq2GocKnnRbmUYRAuCCRjTKc+F4PLftU17WuMo2yB7sd4pkaDRt2Ibbea1WC
/lHz8E47CkMprCAoAH3uXOKCBybrhwUnMp7Dn5fvj49EkwH01EZdVxzYScTRSCVxW4LpAsl1aDEh
Q+wi38guGtsTP9cTxc0WWrMm+dY/TIJYAVB2MhYHpzV2Jk+UxuUFRDd4/yeDv5JZ6j8yHIsqoNRT
y5N6YjAuCliR5KGS5BGNVB2BemqAa1rpM61uo8BuI/FPkOXfOt374KOgJf1eXR7cS5fwj0P2lT5W
xddXtX/Lpn/zwgH8/zjxY1boX594RHLpx9f5eR///h/nXf0N1RAVLBiQRwEcG20Rfx138TfQzyDD
CmVp6Nyi0okn/p/HXeR+w5EGXoZF7ZMjkozN/8/jzv0G+D0KW2MaAlki+Oq/cd6vD5kAsNJIhYNm
BGD5JscdiUO3gEwS5Av8vItWHRcOT0IEQGpaJOUuimqW1c+mZuZcX1lETzQQG2D4QXZrFLy7PNZs
wmRVSZE1idMC0mG+KFNtaIHK0WlXFOjE4YPheNvkJNjAuFBDhisRsRTj/6YvEpqLAXXBo6F10pCA
kqLpExfYcDck2sAPst55wGEjG4dMUxzE3ksNFlZB6z3he0eKGNEX3+AVTEj3rFakVRY83ZUPASQK
WtSjCizaBVHeupwRQmtAoDxSaBHtgVBr0lLqDXcopYPIUSbQhrhVIBdNwQa3MC9jDunCe6EnBnvo
f6j7sh5Lca3LP9RcMRnwK3CmODFmRkZk5gvKyAGDMTZg4+HX9zp1pe6ukvq7/T22VEqplMOJAx72
XnsNt/jhW8ThP5HGwRTlyNZI1n6HO2gj4Qp56qcsrLB6Yia+DDIGP20o0vUJzrZrcl0GQ5dmyrcI
bNN+KTANX8wwfSIJIjvr//DT/b0owVsDqH6TnCCLD+NcjOH+/lxyl0NwUkhZq066tI5wPz6v+eYQ
RMyRf74itbQ8R2uEhDxSrL44pSWTf2QFy52Gi2j7bogeXoSZefTAtqGPWl9E9D+Nn26Uur89xr/S
zFLcv7DsvSnOkD3w9x9UVENBHcHDGElHLkPfrQd8m/HK+RTjdF5/yWkMB0B9KyaANv9YoNJY6xzp
Z09rNSPvc+zJt0IzoNzJvG8vkUNs0egnjFIM3N+Ky7L35Gs2RAtr1YBs0HbbSfLDrNTrZrSQhlLk
VrDT0lPksbgq0uHZejq5l5wOyUfoZJGfFXJpoGC4yY/48w1w65GRILPsZaTgzCAdTWeQpgpZQdWY
DoheX2rdr24/TkkSxmdWwFnn1JfzDMFhz6EN0DjcemR46KLUn8uVKIgfEff1UUYmhoHDsETbxUyR
Pu6eiPmkdzVyzA+iktTAVhUcEUasuShouV5WiIDTJ7/Pnb8ETKMgqJQIs7mlvWL2WZR7tKLEs+5H
X7ICfkIzxWYANT0f7v1AAqZSgcPHqIjxLwbl4cS6x3uu6k6J9GXdfN9OmhPRjOU2PCCFNl8f5mGT
kOHHDr9GbkoxmcR9CX8dyaEsilcMVqH/CB08bqjDaFCGFK292IcRU4gojj9GUZmHce8+9Jj2Y9MT
YZppUqupUYYsd6rrkxwRAzObXvdNb9dqsxmGXxxR0k8GJCxkmctlekNNsVUt7Wn1a/KhRDTumkEa
lhggF4KG8iP26zbVpRrBwOnzyT0XucZRHboYQ0x4/Ip6iliK5IVqw6mmZBX/xAgZbqYjpYhx7it0
DV55DDf7PcsPEZmrdpM0NMFYCISd780lD1GPZZgaJINoh8zgbjTsJVRZ9WuQ1iImDhPVNWxzUW8i
SV7gN6CRgzlyq+tkJHBSNPku+xoMdEaPglVJ09N5eSa9m5Eonur5PcLhsp+7jBWfFVHSXQiqN/gd
iN6+AKoaMEp0PQfTbqUDOczrLiEqVUjrQ7dzl03VDyHgSF4XkeQ/ggbr/KcquvW4xXz85UeMoOuo
4Dit1gwuVwdkqMDeQ8zm6kNxtUqHX8kE44PF6O2UDen+k8gU6ut1jF9LHQuM32k642cITp+1XbNH
3RFx6QuzvZPVZG2mO6QdQcLYSpezhm0a5kt6x/f3LvV48VV/6De2CJglyv1IORNg0ZEcyzdXOjk6
CHnZLcEeR7ndkp/QpyISWA9d+p7MrIP2is82w7R3XM+gnxtTd7gqjtAo/C50P75GY07/LNFCfKPx
92mzbZN4lQqciTqrygHEcbAEPa9gKz5DWELCpj6PeeSnekGg+juX0NUMa7X3B7ukUNEleN1prTzv
40PcU4SjbRuOsGB9gOjJkM95GMnH4Pz8hJA51xTLAom1mUsEK2l5L2VRRLWKibwqkuJgkUuR7Y1E
ODSEVONM1uNkcnX0mGb9lhVdH5bShYNJlHLNLDt2Z3PPsrqShv+RWxgA62R8BCc4Qnw1txFHQnNf
0ZMrJWm3YQ2fYq6GJhmr/Mp7jCLcuEXswcOdmF6nJeJNsk/JXhvtimZLY4TV22GjDTp8bLc4PHFg
LbjYtLZfVVZiscLCO3tINwYZkln652pOhtPIOYK/oG/ZDjvR6Qvvg27xZLJzuVV5kxtJ3haqUHoP
foBxH5NRONI13RNM8lN5NMtYnUfWg2BubD7cebP4U7xMRN/Lfsov2Rz708hkikwShLk1bJrNZ1z+
00dVDNnDmKz7UQjXdS86CZa1YKSse72EdIE9Z0bXcxSMefFZweImHrriSnZa8StUruywexeeI8TF
1yS2AyCkeMJxxralwSoO37N+y009y7w4BlreLqBe5tUL0kdF9CKw0tVlsDTQM+7kqLvs2AqitZh3
HBesWOxtnj9uZcobagt7wLDAtmMBNXvKR9NiNrnduYk875W9YGL+Krsqvee790cb6VPK0xMAw5/w
hfqkYvp7S9SnRNJDwdMP3/dPa7BQyQ3PQ4SwJrJuy1OerQmrp60ydWZ6nKks+Typ4kEn8XDchr2u
UmCbI2US//Cc1Xlnk0OCjfyls9QdF3hqHmdFx/Put6RFBGt2wT1XtlE/jL87lbAD1GDLCcuvPPDC
6o89hxAPTuYD2BRY3Ie1wiME82R5k+Paxa2OozPzwW3HeIUjJlJCoSxG9+sRVrdOVF3NmOy8XoEl
NqtMke6dc/NjXMIxcXOMCD3BQdFKIhYfy8GuCNHDs+z6HxEBmIq8lir6rIa+P+JoZv1lGKHgbiZk
pZNz1/Vx9WArTqoDJWx7lTHO03RUCR4uFwcbFtN9mpcstDnYSrbG+lMNbCi7/g458Ig9d5rc70sH
rjniO2DIlQ8Wk1NHWJMN1j1yO1KLmGVj1/vMK3cY9jiopshi6K3osi/bIU7y/ZxUK3lc4Nmx16Cm
qrKRUhSs8a70cR3rED6NHZ45TkDgFE3OBPm2mJLRQyoYa8ISh6QGeSrdj2hsiy/Yrsv96GMPXlBU
la5e97loRy/Uc8DZcxyzyM+HfeunXxXMlG7PqDwAqkqrNlOewKtTDuNricqeYgQrthwTDlGkp8pG
+UsJP2ywpCn/o5I++rIYNZgDn4b5srG+7w8h52vDyxIj5J6nXxyAma8szYW5WyRFbuyoh1xe9JB1
uDR2b08slss5n/e5dXtPkTu/rE9SiJmdcZFMT1VE3TeTCvUpH8l650Vcvez47YeMJO97NW53Jc/T
Bwkrv7fUI0LZsFQn38GjJ1cKzti576bkz7hl0G8bWHiAWYK4UleSbzrp4iteHFYMvl63tmJNQbUa
JrK+F4vEEKlwITv4yCDvbl4/XCphKY1OruGZUect5evNP1i4FtseBQAUW5k9m35Kviuuh7paOfSH
iywVQGf8nNxm83zkUM5jy8u5CZI5vG/n7gqx7SezIPjeKrkfOquG97FE3RdUUd3Fol8gtlYOb9LQ
zB/ziEDJ4RJu7/ciuw4gv92Jbi3qLhT4Jbblh4/NCJ0atpvpzKXLxv6UV8GTA44t+yiT7Ar6g/xk
JmJD43sYTVgkJR8QIlc9W6KTV87IfBU6WR59qfyzVyLXaJignuNWzocuKdBdxu4S+Z1/R2PKmo1a
90JxYZyqGGKkQyny8IS5t4bcebT1QmCijsuMLL9mOIHfi2RPrmAObV8ydOrn0efLnaCaPSA8pX9e
Yn7tx+2pDN18r7yJ0xbl/11f3rSKK/9adBJ2SJ2RXwzqnNM0FS8xsBfUb76OmdxOeQQ6SVXuGPIb
sjUqhsSPgYx9xCDUPIRIlC0J6Yi7DLoscHfJcVqRZTzG4M/yRajXzKJDl1U2nfzsVZNWDGPSgSOL
yKv7EnONA+21eaQcuh5bCHZNy2ltYHdQ1UnmtqeM8+5iC8NwzFp/9ZvSd2q30SuqLajCyBxdd8vg
WELxuvHel3VsF8bK1q95+ub7ZTpVmQpXO4NZOBvywRQTKEEMjBwpbHwEH/YT77LfS75KejQcqPnQ
wcMc9DLMVthG65n59CkSXr4mbJsfxBwXDpfTUB4cy1BIewS5BsPtESmP+upVWTQu8v7My4i0KjL+
KvJ5e2WB/6G22n4JSzGy2B0FJTKF3LaEoq8ejO1Oqh+n0xTrCMU+m2lbzPJeMPHLdwg0Rdk9X/Pi
xlRO4USrsyX7zrPON72ChQ2K8O2xdATxWpPcsKaKoWHZuNbFjKKjC+jT92LEKx74act5eDGVTl/L
nI1nt+zzcbILQ/UxL/TBjFuoZ7MifWxcsA6ydTzGOHd/UhSFv8t1CrXZE9wzHZyXxNZFD/DC4ie/
5dUXmnfonLSe7DWalDmwfXqrQo8zl2B0002I/tppur4nUreRhlhUS1rBkysr0FglO279aYmBh1Lb
30frTm4FcXwYFhfuO1UkR6v7z3gnrmbZkLUQB25HQ+1b1ZG58d4hcs7Hz1uehEMW4X5O5OyPkyhP
zA/I/Ry0UM2isET2QvoW4CWOF+H342wHHEccHUyCu+V1GIbsHKGKQnyUxcOc5+wnzGMQ/GDsp0wr
4nEXUPYeD9Hz1A8BdObqN7wt0zu87eRQ4Wq50GE4UQUW3LroRz85e8VZgMbNRuIzSjV4buaYHzGo
QdCxDfepId7Xs8gr0XS0NAe6TP60RxLEEorrvcf2hhMA7TDzSb+J0rITaHHZuxhL+rD4HUWVZEWN
QGlzLC3cbDZOPzZ4MaU7KMGqG9dGqcQ0STLJY4HcmQgbqJ5tnt07Xo2/5mmy71ZUeASud+5S2bUG
U3B+nsZJiAaKxPJz55U67roUpi5EjKKGsO5MQvg6EAaroDwz6MOI8TUuMHFY9ps3FBwzzKVyhctr
YYwGg0bveIVLYLLOSzRM+YLuoK56FB/xNH90Wr5PzlW/Fq/HK/6ieCo3w4pLtxjykPdqnGu2rvnX
3sj8rtjl/hjBm/EHj5L12SYKPNTO+uUcE/IjV3Ghm6JaMXguivzHlMfquRjj8W7Jo/xhTefsOd8E
8uwlOgubDPELekly11V8PqnZqDtQGZWo+4gll3mdzF00V/ZBI4brRbJpfVwGiv8VFj4SJsoQruMi
ABu5/b7me/IhrBZtHGmznshseVnzjfsz5Qg6qjfgXRcQ7Db8giZgyxZ7WFDWfVFliH91UR4O1FT+
F2xntpMllTuupYSXE6R601V089aQyKiTm9D/HCAQWXAq5HmiW0jXKcOt5oYFTlvQPEPRYc2hk1Ai
LUHTdxmmBB5eIia/92gzt7TDBVw2NY1vWcAntSMC0l+6MvJ3bi0Bg3K+/uwWR88cJLCvUlqYR83k
VzRM813u6dYg8758RcX+edrJcL+MaGbrIgsvForLd1aglGXKmTPGSuyD5xX/rZTC+QYpdglU5ySn
eLvbRaD3ep1RI2muXqt9qV7iEvmAIxYNfMjiuLUjB8FMjXszG52epIcHRmrnF9jPsTYn5sVAlfJz
2uDjkQlpH/huv8H3YMpwYcUaDg5INPoAnRg+QziR1kZy2WvI9SMChd7gurMwkfrqVrK0VvLo2hcj
17cHjoFE3D+IZCvbYopmeDQhNPEOsWg2q50QgHFQxSJKHuqjJiD1uG8oeIJn7REJ8ElNnvPznlEN
xsPq3EmlvvhdwgDqADbI+KB6+VmAsCB/Ih0o3xFVl5I5eelFuXtgOtv8tPOJdAdLFnhyujVO7hKz
LqjOTUirw4qDJT/0CXfsbQH2BApAoeKPhCrQYLvJmu8UhRc/7utCT502EVZhGdJrATj6ZecrwKXK
CyBnPs8jmta9wuCtr8Gp5MM5W8ueHYHfoToWfiqqK1l22DWlK/cIl547qi8IsKfpvUp7AGky6nYY
EiwkHds1SaJ21BUarMRO/Qk3nx9qaal5xnE68x+Ltog822B5ByMXLFry1TK0Qo+M71PxB/gbV2Cq
+F3DxmQYNQ7POpqgBz9mAiV3zYtVJU95MXUZDpZ9G48QP/Bfe5KJ1xQNASV0Mp9AjHbdtczt9KbF
Or2he1omlHYi/x5WXkCqMFckPMa7hNXIQBQ7EGLzR4Ndhs58TAlrF8cGcfBoWB96hDdtFwEk0QO0
6LbnNe26+a5MjV6QapkOEMHP4n6eFIjctGK3clNC3YC0Djag1Nz7F0a6Er53BggxltbgFBI91fSH
GiCuLSRDBfkCw0M9neSw4kxnSQpXmz5VwA2hiUS4wWat7RB5lGfyEaYc4B3yci0AwgOW5OdsgZN0
vaYp/vwcAt7rJiimJ2Fb3PMedmzvoi/y/RMbUp0+uW3DH0d6DpsbDhTvtUMCAF7YHiOTXiHzZIWE
USe6CT3L96bsYAhQs31FMaE7INXKdkt+lP0NGIGa2z3AyaoMTZ+U5h3jDnuGhnIinwqJePSpI9EC
n4cOOgI0iWiXyZxVD6jK2QM8VVElZsYJ1soBg6dmw4KImwHVZ9mMPbfQt5l8DDedK8xYJjsCQ98p
rDZr6B6DaSenB4SgowJrqRxs+RKyIQe5tuqG4gLHugx4hsrgHkL6CE9mXnQNIyg+wwRPxxuOFYD9
Ne4WxKUxMBHaIRR5Xxe7xwWy54MrLgG26rrtUoEzw0n1C1bOiWgMGu5vdu3Y8wYq2y9dTuatSC0F
Aq62p3yLkw0q8XJCMklwIAnOwtmTyTqSn0nRJTCimApXXeS6As5lay4tLPvIdr8tU1IzlFXPiN72
BNqdeXqbtghEEwa4emnVomiGy1SSLySG9UmzUlfiXjas/BEWS48RMHLc0G6uirpS5S7eBxiFopgX
Wzn82ekOsD5hpeHnzeYo94E8z7BNz3Ed3fe4a0+UrEzVQ9V5d8RPncEjgCLKJ4u6Cqvdk+FgXImV
l/HU3q0uDF/TINfXqs/0Y7JySGzMhOVyU29UrUbt2J+1JoFfg+ewGpSqHyrY3PUCduy5wDYeg8jS
k3AxiqooStJnspQiuyKMGt9aI5NjukTpzR8v2pcSl3bXwyevBA7vGwjY6dXNG0D6ykc41DTfpmbC
kP3ODDoTd3GBCvGAPg0L246o9duCmPj7ANcwCP0QjP4512zOGiYNdkSMph37zYjo4rcdx7ydSpQT
Hs5ilRwYxUrRAyxOWLGhVO3cKs5hFfxxqzRNn+C1F6cAIxKUVQpWLeBhg8uDbYkducNHMUILmP61
1uOqZ78dH9PikKPFe7wFj2St2jHfrLZE9o0zq/y+EQvdxmKLBKzTTU+fAeNWP4ZF8+8+XZg7jSqb
3lIUnAoblWdvyP2bATTOLgamXgoOUNHtTxW23oh2oHTviecbJIYUwMolHuyMpvqvpVWKlBcHJidN
6rHvRvCMsj5+zNeZfHQ78GahF2xO02u8Opa4mJ1KS6BZGnaU3PhEKqI2y7sZALfP1JFXEpXruEQC
NlMA+VsKWsljTmFD1pgpvhn+rREmm12EhJgy67N2WFTEsNoTmC7EabrZ05zIzJ1iEibcFrAfghYJ
CerTQdrJw15lVwgJnfB1LKKdA/SoRqTL00wpzjtcwKYFxuG6I5obMd+b0dr7LQ8VesRSl+FrkQv5
05clAX9jy1N/JeiN3MvG5h6lqbCI2/Jb8LZdK7nAmbBEutcC1w5+9hFs5D/9Nb/yIhHiEochz+oZ
468PuVn6uI/V6o+bSyF4jHE/Yl5LVf+Zj3uanvcoKQ4FNltZR8zQN577EqmTvNKf6ADM5FKtdpYH
hNv83igIv5nsUc9JyDYvbAdUVAdd6Te4wATXrmbNQi25IIC3F1xz9bzk9r5bUqqOapvpicBjGV7+
APfn876luBVYMfWw653n+y5J5+7KKyqKX6bcmH8eqV76x7XQ2LxEuKDvY7cv2IEASdLrxssxnOWu
MURE75xNF0J1F9pljdSGFyTWP6uMoFyNQsTfFGwe/dU6nnbf0lCEhdap66ZLtiWr/hEPMQ9vaXer
DKrEltWB8J2Whwr4xPI570YPkzJoeVSiqWkKWbG8BfoztHOxAfPZuwX3BWYnA7vALmlAa2mVQbCc
KHFLfOSBDSHUzq7CPAOMH7cXsQzpl2CQ5HfYFpq5Yyy3nsDGiRjyBEnLhEoOwsRqj698TtJPpp9B
kwUs+F5OPPzsh7h7IEEmaH0JuYJdFt5zIgdU19v2qeyDPCtfkZr0BYY4uqjOHKXS05IOa5uqJFYw
RArlPQo5fFKqYtNiHlt+zrNC/+Si7LF86FCeYsaWZ0ywp9+JWvc/W+jdgF3luzZM+/JpGNVIr9aI
6lqopVjbiFs7NFGKODKLyPN3GNwO521UB51SRE/BxqD87nLafduQrwWJqrw5XmAplJwtSLvsyW8x
iApicngFP+x+1HCJm+MnBklbeWZgLaR3tvMJ9PVSre0gR+Rk7oSc0VKtsF4Io/xQTBU4wI2N3BHZ
RTPuoYX9yEI+nqPJofuvLMhaCIa+I+BtNEWCuDzPBAaGjpePjEIXXHitq8aJ0EGu60geYf7RIRx9
YuEzG6IixvhqjnMYEwLcqkLuzhPQwR+p3liTlJQ/YQepqC0ZbH3rkm3mp83oBMwQEyiMu/fxXiN/
Im04IJQFA+kB0uceXe5xpwuFkqIU7CkAa+3rQW0YqpIemsE8UXsPL/ROfA5kYn8wxcZhl+zo1piI
4T4EOFllzSpY2rCdaSTT5jw/oKad76xW2dYufGD1MhmJ15rwZtyH7uKphcyzqsy3IiRTaxaz3qch
9JdETpiJJd07eKkz7h44CI9NmUj4Z4bRru/eJn+qIR8fldm/lCTxuAolDAiAZt1jbOqfnEJuXBPl
6/BJakvacq2MrIF4js3abeROO9Ajiiwyr8zn1Q8/WXmfgFzxDCAVCz/YZT7GBJ6LkJ1hbdB+ALm1
A+OlwY9Ge9RWsBibSmSSNd0e2WNZqEK2VMQL+xDZFt1h3tZU+4rg3Ggc1hNinODlGuED27yyI+xW
0Rk33JHPsavEPTgkssasuiprnKcgqOOZYUiNJv85N97bWhErH0Kn6AXN8fSGaYNoNTcpALYZcl3S
VQMcRy2l13E28rsbdtyz1jP5xSooz4Yw+m9ULemBVpgtjQDn3+ckskBzNa7UQUKliPolHmCJbAFi
1auYriTCTe7ntOiPfQyjPxupP1EJE08yg/Hb3shBzf9gNvF41d1Yhwj+F7XJdXrAYy99Q4YV9Vrf
ybtxACC1pWPfTJWdD/81/eTvrByQOsA4hNkoTGzgKQk93o3H9H9w3Fecl/GsIBXexgUnNSTI5Bqg
OP9pSYoxWyzKp9GmqCr/64/9Oz3qr48FuxMyHJg3oXIj//jY2QyOBK8xx56jsqrF5PMOCcJ42odN
VGgMynmv/sNnJn/5Hv1vIhA+FeJ6WCWUsCGL4Uh2I57+7ctuBdViwtBZ7/kNyRxljBlUjMOrBndI
r0fmrHl1ncbsNkE9DRpENZ4x60e3t/Mi6APzRfzhpw1kUB0h9+kyl7DifiepJtGliICWoy8sQNv9
UTCxzz8Vycc/iF/0I2besMo9k3hGfeDHRP8sqcT4xxB4d+FmhtfAmUxyfhkBaUTNMoXscU+U+VKh
w7WNQOhF9iLXIgEBKDZKn5kRuzno0Xp/4LYrlzbRBKO5EU3RAt/t/MYdiRTHKYpNB5gM/ievdIBc
vl5GHV3izvMIEyW7IGQFPkYXks3FJ5eNE7YW+oQP6yzuOuYq4K8orY5ZhOISqu08y9uxjwLKwkhA
oAWGU1y0YLjE4h0ei/5STDE6NQf1I87NdVF3CS8WTEvQVb+DmLzMrSIy+i3makCV4VxZgnvOh2/F
NKfkNIx7pQ95l/ifU+UG+JitzkANvrstPoy7AxNgYaFotQL+jN5ROmx+YGIRUjQzs1wmoeFjslIO
uBjuiuuVBo4Lpgp2nMAaWkFy6UvpeasUXdGFRbBY6MUGkpyEX6E4jIU2oPpaNgEMSDjFwQ2qDIHX
oFnv8mSK6XFxPsDl3sfu9Ne2+G9RS5EUhv/+yRb9G1v8/419evotb1Tt/x+o5ulNtfB/Z56+/hgH
Dt78j7/x0//6S/+mn5YgmYKfDP0orOluvmcg2f2bbV6U/8rAQkP64V85l2Da/S/2aZ78Cz4FcA2H
tRaQoeLGCt3+TTbPin+B5Qa6IiRcN25e/N9in/5DggFTZ4zcgDTcJBjZzTD8H+dOJkBm62HffQIw
bwGLwTXjki+Yhi1AEz70Al55E/daHkZ7E4dy7etqsTB0th2mN6xIv0iDaWdfQp9NnYD9P/CO4l5p
jv0+qcF99SYd3/Fn7FMZ9eEciiX+NoJv/tHfrssk84jQ8EBg9h5gTAYtzn+4RhDt+Hd6IL5kiUEB
aIwprGjgx/5PfmeXLnEZRoeUAqD852TY1Bc83NJcXdl1ybGL4WSFOpV42LgUGoQ71cFCcJ4PLvjp
5waKYCtBGMNEKdhT5Wj5RlnoP+NM3wwKagvmKCMMIvl0AAAmaXq2abaDVAX8pjaEwN2R6Zzlxzm4
/TkB5v/RdXZskays9gZN/r2qAgbSHdhdSQp8X7D1o8hBhHKiz46QClQ/QJBbAoxEbQIjefSb9QpJ
mobFiLDjHb1d0yQiCQpPMf920O3+0XKb9EX3IllP3varbLfUiJccbL96Lel0D2yrf0giZO/M6HzA
POSpespGV+h6Mmr5SW1QnzlOnrw1ycJ+Sj7Tr8vYz4cSuANcRhKKwD3dE1X3JDf9wXV8T1qVk/JL
ZPftK+Q96XjkU1Bbk8N+F3OGLk6b4ErwEC38096gX1mb1acYd2HgA/6gF9VDJd18KTdQgXfQuc+9
ScDCqTLdqNVHZy75+OwrDlt90w/HW436p1I2OsyGdY8VxkCgovSpuScGxX6qM1TMceIeEtqp16kc
oqMN8XrmHefPuBLRPWwYDi5yhzuLte6bJsOEVFm3i1+Ou+lrAIvwiil5/rDv/Y7ZFPgouYHaMAOy
Ag36GIERGvq09rciD0P/+DiACw2zjlUtv2hhyVOX3w7z0O+Nivpba8vQoEwROM71GK93EboS1Lub
PMEz1rWVSfVxUMP2Q1e0BVv0kYJKBblKaGYMYs4zhsaXokL8iFZp9jQni2tF3zewsOl/4SSK7qYS
FuFLSPojm29WwpHIj0xl0WWcp+Stqiq4r8gMcwnU+fDSicV3TOrKl630/o8YsmFqAJcNn1VgkL9t
UOfCPCbXLUDh/T5UBLnws4z9t5JjDBIH9LL1oCmIgxnRmEpmHaaIM7wsAStcQp7+1Nne3a89LHKx
Ez4WVEUYrqHqyDIQWHLY8NRJ5J9JEVW/s0o/MAzydELlgewY6KBBOJCtX576HW1ywCPDmGx8tlXC
28LN5LqAa5j0BSpx1t3pPvmktlw1gwi/gD5cjOsOSipzP/5P6s5sOXJk2a6/oh+IaxgDwGsi54HJ
IUlW8QXGKlYhMAbm6eu18hzJzqnW1W1Jb3pr67ZmTkDA3ffa24O22JYFMEUsVkFmQU3O9fA+WiZx
l9bPJk+ttW3Ev4T5woDmYaFVL/KqhMtWT1OevOluvjUS4jKxbyJWL1lSPFuq3qc9MK1drH2UZ9kn
FxudLYomGII0JkWo42bKSo9zrbmVZfMp0vGt8SYCcbjZKccINY7NXR69zoG7ZjbwQ9nOTWXWx8xS
5YsUUl/J2mMBidvZjxTaX7OKk3jVTdNDRZZ8NsvjIKqV2Zp75741q/lFggN7iB1xJKVEUk3G63pp
m1Dm7c0IUNL4CuyIPdIL/evKqfwzXEu0Emlzc+b8rANnZRvTRiEKx4u7N+px1SRwxa2jkrBRnb2J
lrtULO9JBLK79LZSh1wX2b70yxv9gsuk1K32nUrrn7YS5Rq+NNtOprvOsvlqdvqbSJX/SwS22MvG
PTKwuo1u4mwMt9MvpjtsrDKP362pRj8YgtCGkaxzddfPVk5KcnzX7STJmVr6S5hxYOaZAXH84Q7I
tTNpiTE7ukuLdWKFzbw84Hjv5MM85s1mSWJ2OZOb5fo35T+oRN1SG+S7yMqvKOPvT7V1T/CKLh2D
ZqczCX3sx2evcFelLHaJgbhcO37ou8kxH6x1r4yPRRvXaTIuHlrO7A/nscsFWuw4bOakAl4011Pj
79XArNCYPLWhn3numGmlhgeMqtuNJdVGC9qNMVoOwkkudeNuXG3SZfl16AWTWvX18mBxUo2pfrIW
eDyhPUq/iJNNJt/iRH6zqurC0BHIorHf0aSYq5VPvSquWWM+sXsME6WfHpl4obWL4JwKRgpFdA+j
ryCTmL6QX5Rcwb2u3NQvomUq7vHXYinbMAkOZpZjdio9ZuskWbWLVWy6wb0OPlh0UlXXcRjOYCDf
q7F8iHw3hNT9BGYPxxmEOlIBewSN5LT4LYu8g5Ymwb2Yswcm1MjnuO9PecSS6cUPe3LFKfXPJrwz
KsVCoNbwlPGwYDBMmIg3M5BG54y1fRjjkT5nCe6Tx7WJ4pRH3YaCfd+5r1YnyjCHNQ2TqQ82bkOF
n8ZBtO/M5jwV7mWqZLpzql/cX9D6MR32Yk/eCfWwDN04zTY0MOY5AG8/17Wf7TKjJUxMW0b5WOqO
pBNfimMpneecNDCM/Q7j+JIXWVhpzawgj7nWRy4aUQRc1gZPP49rNO4AUxdj4GeXEYNvwz4mRgkC
MSlkbziKzv6sRpmuZ2dgMBkIGQbBTBhVEmWnxBcXL54F1wtJnC3jl+2Q1fGLSDhawJam5XPw+udI
F29mJ6+LXdhvk8dqzPMc+a8+HT3sx3YY74H73tF3+IJyd9MG6RZgL1gV6XTx7XNXvxF5Qvvp8Ou0
InksjPutjAtCzw9OnK/H0nzzhPfqzHW4DJkfBk76Hbhw5NBT7FEtKkZTpCpfu5xYP6b6H55sHhGG
1OoOR82NPMYLD6LF3ONzfPPriNFZnH7C4nBYWf62a6uv2lTsuvSyYcXkHpHfHTgvK+drKD3CsHKH
oUnFvuwq/+EhPaA7s1SnSOuw7abDIhom72lNWRXnL31sHSoh92WdPLZZ9aJS9Zq3yQn8IJw9hfxY
PkL45Q9l89Ib7T6f2JpbMDaLplWuyhvemhrEJsDTYAc7Napj5ioyeYqarVI2cbCR+8o7/h70fGeR
PliNAfbWgVoOxrdJTess0cc5636nUXVh6nxsnGIXNMH3KU2eKyH4WP4GfN/dRXH3bGvIVTWy0kJV
yQcB7kR/OIMDcc8WE28+kcIK/D9yRKHCMU8qop022HaqIhk2CwyMgXt9mtZxkTDHIt558lgrMAEs
eiIiOpcLdeWMh2RS9aZOIT/9HjGOg4tljzlBQ+yHrkXzaDnlj8bo+LWcMtnhOgIuTmsJqc5ClW56
iZvSCq0xqnhBufX76pQJlMxeWm+x65Fi3ifP6dAN68Qfqz0iFu9aW0R6jP7KGof9QDwxPAK6KtoE
9fFi3BVIGe+0mb4yliuBEAhX7U2QgH5jtgaAmybkNLWQGgXq28poTWufFOadtsuCTTGrb51Z7Vgv
dRR5+eQoKrGRgwQU3fsIGnwAzaTWuDIZx1YBk2SqivUgk3rr2pTbOol/ZFHlrmTOAUlGAWhSbYS4
Bt+wOT9FC0HKaL1r7dVBGESgx8Q7/5oqIuGL+QkxFqys8cQuF+m2nMGdpomjMGX2fZ/KlN+KNkmO
o03dzbV1Mt25fSuo2PZx7B+ihDHC0DRbo2JArdjP1S/qtxmkKozL5i0T/WPlWW/E+MKnlrh+G04O
EHCoMhbKZMWpVqCsaeBdp9wHB1bZYRaI9ZZrXIQrfWAC1ppNlLQGM6jQaEiK0DnWozTHxqMLchRj
zboLHTVPS5e8pZ2CY3EvOLJDl4UlAGWctd57HRk1R9tg7xSr3ta5Nghby15hedBuAJYzNr9QUnVv
MmdvCbhfLZd97g3vMiYxt3AfrT7YQ7m9jpPPc1zsdOd+zSSAYiTYDu3MHrJxOS3DdEps41fd+sTI
KUQBIz5ZUffdbqlugqU4LbY3hq0LX1jXw94Gev+sehjShvcw1JZkr8j8UdasdxnT5ZP3+umP8Tdk
alAmdHVT35NBUHgxPw4//CJ/smd1blqyzwVHJjy9S9Lx5CLvmI3Nd+NZyVGwrT3y40PnmOfEMFZl
ysrtYjqX5GOFTh3fSjkTluCSWIGOf4e36hXeigsRAhAEgbmJbZ7nWYLCg6CEhWjd2s9+3BwbT65N
CV3XY/ZhqJ5x7BiN5KBPb3bW9WGapevFtX9D+azMYiDpWm1A224Cn/EGgW9n6+StsZvnPKsp5zly
+y5jE2E9rBxwlTGbwIVTrW45Kme5bnPX7tawzno/BtzXBAr29ImF/y3wivZgqj7b5Qz1tnqwgkPp
DvKJFKx000wwkWGkzelgzFF5MJRXbJGj4l3XLvavqnOtd18rxtnMbJd9qVmxBGvJGQK2mk4TnqLJ
iK4p0iMmIV0z82JiJo4Kzeanm0v7m+EOpJlRXYB7VFWUPNJImXFIHDXNa6sGBswlfDF2bte+yaGg
ixtyGsqA3JVfGQ0GZ0aCgEOx0PwGpr23EQpZm7bcPGhHwMICB05bFxXvOrE170uPkT4NOhF7YfoO
+Wbkl4/d0u9hyMSD10uyjqcyg5yIpvyZ4Ym9jbyJalHXpfyWWP4QuplkPFuYI8kZioyZkn02W0LR
6y8Uw/qsDUw4WPys6FU29fDTWqL56AN/fZPsClqTkxNAS+bzdDQtgxxV5Xk69Eaz3MMARC9pp/1t
Egh7D5ylvlifw3qexGuYjNoCjnGPqJ9woAU1ezFQbH9DEIlrEeW4B73oOE3zuLmPbgGf6rnhuGvk
V9Q70yPlBMtkGq2cB0alWNJpV9zjlCWcVpKamEW5NtsSJTYsthK+jbUwP7XNlz8lxS+Mf97LUjJv
ttqs6Vb1FD90tn3IVfbms9sTbCgxdmA3ROCQdYytUSt9ESDfu6bufRorPezStr3PFESwH12Rc9Fq
KfDgAHqGpDmOoUlPCWNZBpCKVW+pHU6s5jUBOPo1LsPwkcrJPjRuMWybYqZSdmpxWWAZLkbU8yiM
WLCnAhMjfkCYCVr8wEotpT5zTvSapmumXluG3NsPvpc9Zq2Xoku57SnoY8S9UbmHZoQDYcQ97Uef
3ZLcN/q9jovxU7bdO/zdrtOEONFC7QhFgJXtY5n8YJcA52rF/piMJqlPipVjRGztyRo5r6YhZ0Di
9OlPR+n05GgHPR/xmBveMxlaowwQ6sl2L2mQcs+8oToO7VBfala7rPHOXHnboDuylLvG7Oqth3uN
MD7cIDYtnG6N1VhY00NX9pLbmv0a+zYeupOWo94ubbv8EI7I16Zjqm96MKcdT5j8CVdr9B0GzD5I
bIIMokrruY3M4lL3A0FRQeqp14DjY99gtUohVOrUCGep5pUztx4tl+c+TNlYIDFFTgF0y6BMuWSi
akswpwb7Rnh10+90Dv4X/uV5O0djdNaVU68Ip57fs9mKb9Hoseooc72r043+RvlGsqls/F/OkM3h
YjW54GQwa+qaODtGZZFcDZTdM31mu22aKX13gq58zCx29HngTyH6oXF1tDc+QU0MZ+Uty0dm8qST
ivB4ZfozdihzPjmsn7gGWL4/eD44VMY+7heCfPvNqLKOqDU3Ty6wKj6Bqosuv/q2ooSkZj1XQV0+
uqQDh2VrW6847ASke1edTIiMm+G1PGVo8Fq8LSU41rAIzDysi9guSdTi8m6HE01Kcgi8Sl7pM6q1
lYtlXbgYG/3FsG4VptW9iojPqg233cgJH1U/+6AhZHOyw9Mwq08xoBTwKDU2rel569jjT3eabaX5
ELF7yLtrHn60nAr4ko3pCjBBq7tWY/Eiaw90OxqIjPYpKizcCqumL5yXxWuHECaQQWjgujTEOuYl
cOB9UwsR5cEQJKdGl91rNRnO0Yx6H9mjVC9L76eb1iJCDda5WnnB0jI3kLN5i4QR1KtAB3Dp1ux6
6HaifmpKnZ/tJs6+ZR0w7rZMtXfpuS+3WtUx1Twc54NOZqX2Vk3/l5PDwt3t6YIsLys+FbB8xnac
GtFdZp0zO+0gxEHQsrRu10ZTdjc2nmSvSZS3dywlyK+1O5NkEiX3FhAWnzOyZG7d0/jRuDs0oj6m
sltRLRiqPcdbq9QZTl6u3GtOdYI7lLfIfiezbVegN+Acja7XTYu0GspprjdepPNjZdXVT3OpzIOt
8uU+2dRXQmt5KIgGd6SVPZSZ2z0XrAN597uufywzEmXBNSvr0ugcyU2m38mgN9Upc5boJRsWfNtJ
136zCmH/RNaTO90k88EUdfdjyoro52hV1o8+MayXyk/EUSayM7D+Lsj4OKLw/sKHZtW2zpPpzQuK
ZFhHMScyo46GK3w0/Uvv9PSUSY1D4B6VLj580JnPNlX5j8hkisnOwbzZDwFwKPR7h70Ng1+yZ2tS
cMsL3JfdBFr3WBoTXLbjxZIVkECo8WaYezq3fCyjg4OETAkatxVFfRL3G3pg+8W3YAVHMbsEvFr+
DfGBIqC2+/6MCmttR4/CcaUyvEI8ZZt03+D7epN15m06thZtF+bichX09cSBUVXDcXHLgqLWUTWx
ib2OrM3AnOY0Ln6zJ0J8gpcrx53V2s5H1GXWd0cM/Y5vG8wbu5sVVkOUMmCUc/EVm317mEozuo5V
6rwJCpSr25oxqC5/PyyAOA+tTjnk8dPary0BF/k2qJfkVuXooKMCcgqJ+JdY4IS7ylMzrGUsdmZp
OgfwJY77uXKblzrPhw3KkYFXWc0zPsxKXJJSTj9jtugyrlr0CxCt9gFAY+uhr0oQz7mw8DCTtRzG
RabDKs8bgIFAAHzYVqZutQgQUY28f7Vw5x7miRNp5TNF/ean/Vc8zGiuvQ4YGs93Y9NanoWwMPYS
tTuUj1EcV3vBKtZNoBfaCbNqd3W/jyeHHZXkYWRM3iPjIZOVd3ImLA0MV5LmXOMLPEV9C/MG2gh0
29JCGPXkrA18witOsK+4r5hEYyq72O7U3FoQz1eNtdINlRgXtlQyhWNzaiI2pFn4G/BEzwQlxh42
epHHbE0NFk4Wtl401siT3aG+KnFIrdslU+uBmfArTV10GnBNnGgwm61VdtXLGAgTa2xtEZQN8vPE
1Ewf7cqeCfJy2P3IyhXSCZx7P6fKOTTbgqsCuhaqv/ZeYo37k1lO0t8qbct34C+56/lMb+7olnsy
EUIYgbtBnYnvZ7QoIS56dL3i4qoCVngs0295g4kBrb5ZqxzlaeU4SXAvMOBMB84Qd9MkvbWzGXRP
bwT7ySsthlleZutOS0YLiyg2C9EO22Lk1Lk6SaOvvlH1HmhHmU3c6Lr53mo3/cm4isW0slTqBOTT
vVmp8J/6nD05eVuVP5e0YhW01VZbSpH+dSywgud54Hwf2h5Hr5eB58B86v3EkuhDHZsMYM2U9I7S
ivNrC5/wEJHMcmjdFIolcdRVu7V9rvtWrRoDNJ68jerKlIkrC1D0E0bBKnd5N1PkWY7bbbJ4GF4Z
i/1jS2ncbsDPsJXO2tnQHxbbWPTqgFnMhNez7Feujy8SDygMmC7tIri9Z9EF3W1pB4YvkyOqp4Kj
Bsx3sbkU8kKVT36A2mAwsFybJQXzoJthw+y//EI8qHdjORcTUok5b0QPKBa2dR8YZK2NxTkvGdZH
Xv/U9Ey/THfMb52qDJaeBBZrHMp7PB02v43XlvpVZT1rRTFx75zAr+F7AU7XbhfHP1wW6eQbK+Hx
AEa16SVTI6jF5ie/q01LVnW/PLCVddcJ45HYkuWhMzzshhil1t4s+0s5GjRPjtd2jElyl1oN7wvV
TPMYRZl4TI0FViK4NWk0PRdeVWxcIdk8z1tlucfETbWNtbu85gZJtzQV49izjr1oqK0hgJqVNfji
sCwIoaI1o7Wp/eq54eEX6sZr1qQolB9F4rcfHDLj2ZHzcjHSyD4p+ppzUjrLa2zBmneAUR+Zaqxv
rmXIcET6+5Gn2ryVEf6/IGY4q1W0rRipnC0H6Wxl1Db4Br/EAv1aDCfTiYrrkE7259zHe2xU09Fq
eK95pnu28w5tfWAQPT3K0ne6MG+ZAIbM8bKcBjstzhEd1iIn1uHAraxSp6hOhXEPNcnKstvwGKt+
ilIOr5xCDDtoUQF5TaoraznNpq/Xhh3jsyrtLwiY3F8NhaUQRTK7Ied6mrGG8CzayiVh3wzFin4T
jWP+kh6DREsj0MF4zlva2/HSwDxv0jmCHy3aEkuRdcq9tOEyke+20xCQYw/2ds7M6DEBaKHyTZxo
V9sCC7HnGsVD36I6WFo85Ektf8bS+MzwkL4FmrlXQy6FWxjdzsW3u6blQlrPAmqlVr3rrGdzqh/P
TqixQ7UkSDEbIS+CedBC0eVXtgFu7L/FAWPNOLvHLHXQdkN/sA2N93osL2Nurhn7i+ehbezTACQH
eCvYBxvd+/fevFZtNb+XKTLKROG18nw+todWus5qHBV4KHdeM8qXyYoPFUGPK4T4hU50CbVK15ZX
vJLF8wox5B9SZzYOFBlHnMwfxKbc33veiac49a95Wj2MablhZnu2tfERleXJr43VBBE/mcFzOgEf
jc1lgaDnq7DzvR9ET3HfeG+mvWAyLIcojH1sqqKRh5TKU66McTLeKTsJriRKKi+751HW1YqcJWPb
iOlGs0Fbn+udHKmoc08WPxfGzUeIOjtbWbIZ8PFTCpLAMfojmnLghWJKNOZSF65TU/hWW2ZhuMiE
DTU6ttX7yNG3W5QLpp749nuQwOrGaonIAijvo6ZqfO64pYsw613ET9v2GGa3mR2v2jm9tbNPCkCR
Rul5kqwmCaaxOOB/QP31/eIDbfsOX7XNtrZdtB+2LECXOg/Ay/muy+eK/VT9QMCEbf1Oq4kPYejI
w2Il+h3BN5ySrcqf4DKcB1pShr2kF5U7U0bLw8BZSM5HceSBNbynvV5WLQr8esk6Rvl05gdrUtGb
QYjfVo4BgmHnODQNmcHYZWX13GKB749bsy15SBGrUT3FetDj3rBQqpq6yfiSWNPijIW5S32ymCb2
vwKB3WXZ0IzHjvGy0TWvvm8vYTfgoZjtdj7TLbIQYGYqWtIqs/dNjf23ANnwK9OK+dhcx92HMbv6
GZfUhFSE/9NeivnEKLg01q6r3UOx5InLbaHKi4Hpog473Cc8qsfXXLTNuYW7+ZSiJ6OCRpR+3TW7
9qvGUHCcSNd4J5myPU2zp9F58X4eAjTmHZjugMURBCMOhwQ+tsoNFimWsDAFjLbP83ZJ8pzkYaoO
BixgrS/M3obXvhzw+ARpIe1NyxKfM1E5Qm/ibrKiYx3bGIhIP2+KLfI9OU8pGuxLTijA0Scy6eL5
OP9pggVu+qxHVZrMZyTDmnFCyd53nUQniBwBhOrExTFi1X1OIoPZXaPMTemqZivZZBgU31zlwf6i
RWrumFLpt3yRWOg0B/FQ1+WTOZmmuxo7ixZhCcwLBaNzYHAtMKnHmqijgAQMWnWSkQgbyke5YXqr
gYIc2IEc+/Na4lQ6GpV3I5eHAZXL4p2Hhr70lLh1so2EiQ5Fd5vMncMDFqOEjDLvNzB58rj8I2uA
xsO+2j03YDhA13I9yvzkkRCDXtTV17TiBER0G7aJyMVaZokV8sTm86Enovrz8ZLRGZ6GqERAVnEt
Nr43zrfSJQpAEuixn++uVvZ8sAdUutGDYUbVPlJPytIfLLd9d2vJVMJXLIRxjeGlMGHfCQwwvzmL
th5zK+vW1F7DR6uEtSNzR5yrsiUILMNqixE5yB+XTiUvc9tXT4O//LASpnYbxn0Vw6fMhfM2zBnr
pkhS1C6BEf7ZpNR8xjkoH2sn89asY8YbFtte8HNM3PyQzkQ+aOmYiAycYaI2xG+T3zA03FS9FXSh
W44D+xA3DvFrcWGT3mIvClXUlJegZb832M9wrODqD23VmD/YIu2tEXLds4FmcNTDUD7MRe0fkApB
g73yh4qqlzwyCPoHMSbvIOU16vu11N/t7Vlvuxxfvgqdxi82jRn8brNluaUWsHjvJ7/sqm5PwsPg
Rwc+X/wiSa9Mjf0birnxrPy+f8LrbV4SLLihipYObQNljG3kWfBiC692Vr2XBp80+LRPNd3vCkpW
Pk1WycxpWZomtKyUxtLz53Kvxgx/BfaEX1z+gB5V57y1cRnvafIVoyZB+MFA/neaLPveLUwHqxO7
4QexqK0dYIaGVzMjCE7kIIhbBXI8F4o90F2ExaCXT8Zw1zBp7JadR/JdmGR2OmLndzHEmv09zy03
Y/fAEMt8hCDVj32q+od7fsYlHZU94udD2ydZ1jzQ46MwjBnDqrxufxcA2u+9cLGJ8A2mSB2j8Nmr
ULwuTL7emcYxOqu1c45pKVflUtW4g6CC8pixCmKnd8an0oFDi2FbNVkV+p3b42l2KmLgSB9Y2CZy
HhYN2h7kKJIW0QcdLszn3l3KB3tOk3XddZB+xT1LgZXoEgqkQKiwKORItzGB/oInWznzOsFv/Kyr
bL6IqvRCKPT6zbtbu6n5o6p7lNEITwukYFSVEVYgTRsSfhwrzCWxUpYb8JVRnkSncmHK0gOqwjzb
XnLK8Qaf5NDN695OUgiGe8scd/zVu6uiqdvyndkiZEycosTpjBXpqrmSY5fs6Gyz12Wxu+vsjuRS
zUbx3aTL28V6qb9FrfLfJQaLLweHLPWEdlaAaVPoT665LnHCvjYVPH1brCf6CPx1bU2WyuA99MYi
+I5r52KR+Lbtk74mn0OLHZK8BRk+6Edm/nxWgjzMfs3YyDgwV47evBT+liArfNtUYWLXaqf9TMvB
WtDvg+hLxcrbm3YN8GtL9q3TeaUvxhDffSXdMF5QMcZ90JnkEHgYpc5WbGH61hwYePmCxP4yAO7W
jPgvwVA4zFuc2IN8YFZTWXfdXGQzvsCB4rLD4lohhlY4J5G5bqYJLOAIUn1EE/3Iiul+oGIO/9Kw
Oo897bu/BiTOSVuo0npTkisE/virK6g91DLfBmOGaDGHI69jszU5bzeR6iwoEqnrjxZmZReBeTL4
dCz1nLVdSMSh3JjIxWxbJsN33RRsTXMThY7vUs89MFNLHwZgr4307Xpj182hzr0FZYOiB4XccSZW
W8XkeCD+mmwUFK5o/y7p8s99AndClCk7KayBQ6AvGwv/Av13BY4ijqNkzzpukoNFU2pSKywOmA4p
DIM38YcOfMFG06udMbaoeNU3UHh/ky0M8vtveaC8D991bNwBBkwieaDGX4Isk8SMJ22McueqicVp
SnWbxG7T/weW+/8M1P7/LiaY6Nb/Pay9/Wz0r/92aPPP8qv9Iy2Y/+1/pIPL/7BcFhCQxeoTemoD
q/5PXlt4/4HhS1KY8l8DOMd/8drS+g+2SluSf0m7i33kX7y2NPlPUNoB1LbEGOsG/zdpwX/ZF0CK
LqSBYZM4cF9Ia92zxv/wiaSa88rpSZFIvKR9amnMDk6DhuJ3yWYY5ugQNEm7AVKyP2yzH04LI+Aw
TfvuSCdbbs1m5ESS6sWffSRrs/3yRw//o+iyJ7anP/7bt/ufJA3/eTX/883e8XJf8rZB3f+Sq9sk
0Vy3LO/F2r70z2aZzA+SZI+/uXn/siLyny/Dt++Z7BMP0E7/srZm9Al/0QJv84Tf/C0CcvXCSjf+
rbLRv5gHVwQ+pMHBsrBkUBv39bMaGuyvnZeaJIwlLWkKxCpsU2X7e9ulKstVTpILLQrPYjdZ+gBr
lfiVTWn3YNRF95DWJKRW+KPuc610ebqX3WvaJpcp/J3RcNBtl1UaFW4d6gJIdqWHqHudyWKBrVO6
+KWDIO1C9ILhI8go3f/mS/lPLhS+GEuyv8DxiDX+6/q4DnmZPrW2wloYKzft5m3ZePlrG3vDg5ya
el67ThXvWpx8KozySe6T2CqMuwN5fM6HDviQuyE7dF320AmrNDalrKwnLDJBsRIuNrXZseu/edd/
2QV8/ynv0fqsdWEl8D+Cov+8vPE7UG2UuI7GMU4A4UuWDpeJHIjMzHdGL5cnM+3brd3QoTpJbl1z
F0OaGRA9OGoTCj6pjOqkm3n+soyBLdVqWsZTi+ifRuN1kY0YQ7I4klvXERu0qqFuyLgdKap4uDKs
/a+v//tZ8W/H+T8/DhZn/oET3eQK/fPjGA6rtRBpiWq2YxTuEmMwW6VBonMfZaYhVehoWFX0mrgx
grPugeAkyS1bL+1jvv+49sirtY2Zztvu3qKiIn+zjzLgXMI51DMJDNPTNPT9BP9Fisg0DxSo7DBk
ajTaU/qxpKSIgEbmYtPdfROrXMia5NHezH7nPR7dck5FjmfTcfFwjyUI5sywdt1OU/W0jF23iUTV
g6HSb07r0VM3j5CIbz2P7HDARvbcJV712Ru8+ZSHuUXAXdXvyylWE0ZXX3xXVt/smbe1Xy2ZIXDL
ORgxTTJraoZFBugAHoFCyKAk+bGFi/LeTJ7+6x/hH+6Of1nr/vkjsDkWpxfuGw6Juzvk33yExPU3
xEeSl12XcfMLTjjbeylfi52TnRFOcSOzzWhBKDIv9DelGQdbr++d53S0czcUtNOyhdFymuEx8VLP
2ZD6Y97QzqeFhdw2aDoPEiy/dkeCC7RRegnm6k5ALVGjNiQ2zZc+wjitygZRtEr4oQwnGsKppW8Y
zQFCs80UQ+melQK1oAyvZ5VvFALbZ1mK/o06c+m2WaY5RVrCRAhqgquJJTVjJ6Xtg6jM7P1lTJuB
TMfA/1M8Ex3gIK2dPfaGmpUDl0nOhd7YyjY2toF0lLVWcRJx0V48MlXl1sqt6mERE0Gb5M0dNWYI
bqepyzNc2U59xsxsVWFPSOpjYsmraP2JuDlcF/s6e7J6Qs0AtBQc2xyT+xl578hoCPRSu+ql8acm
p6EVJwHNNVLXt9SBpo+Yl09nh4HeM3MGf/qb++9P388/f/mA5490SVTx4Vj//OVza8mkYXY0oznX
VjI3xjnDqkWCZmDsltGWa9/N2x96UcbfbLD7XwLv7wcZq6l8k8ce1nzjfjL820VXxAt72cfUIgi3
wsogquk7xKh3alwSBvwhPzgd9IjrDoACowpz5tVrK+kVqEztbICzANjAy/6mvLQsXvYv9wKWWjfg
NuCTs7H1z7dlTo6eGOGaRMgm9oYgGGCcqm3QxSHecWAvW3QxCdnUkK86EOmLZyt/ZS7RMdBtbVKv
CJfqm8jG0VkQjpwA44PFrRVBqme2ON2zsImSo4aqwxqq7m+eD+6fdfo/flHJu7+bZYPAwLH25/uf
e1q4DLYnhOBNz7JM7xv7TIvuP8oYsS0Mu1al4SfbhSCPfVXgowx7k0MxsxaaWtKwi2rFWUZmZx2l
XOCxzwS1cTIdbZJ+wG8jK/PMrY43tal9xaOOCJkLUguZDOCCBzt1omc3z6eHoky4nAxYGE4QEvGx
CQnUErESY+Cf7jkgKdOJiqxc5p37/87eeS25rW5X91Vcvscu5HD5IzA1m53jDUrdkpBzxtN7oHXs
3aR0mrV9+ZfLu1wnSSDBL64155h1wvKhUtN8llszpKgSS89ZJBHXG8lh34MYm5VbNWlQgNXauE35
tHuxjR7AHbXfjCm1XGlqdBfg95JSjDDi3F4lLSfHk6GBTY4lUqSixGnq5OoRz+wQkyRBdGqi+d7X
CPmaK5ilCsbcdTZTDzRyvt04teMacFu2HrpR88gwNbcDnxJjgUliX9bWe2T15xJZlT/88AbmaGJ7
MIOLmrEM7E/zCTHTpOC34GDQZ8lTherpQsAEpwRLOSzW9RXmV2Ut6oXkwdILnLqqXqo+GXYWrvy1
PEfwmURM/S3uEyfXJXmLlba6mCXTzpsgXkmgNx6qaYZ0PbeGF+iwTMswFjwLmNNL0hfxgcpTuM6M
LtvURDOfWap+f/2qprM94feUONvT1z3+gkIU+Wa2ENAGKZGvi1IynUj2pa2cAryVx9baw98xPIj1
SMZUFylzjwzF03Uiq6F+4oro9O8iW8y5OfdbIBGzjsm2bGrL3ZiQjONPVprQ+ESdCpyUq2ALsL+T
xFvjhTF6KoVSuolqhAet+ayL7FqSuhs76Exfb+K/DU7uYWSVmCrQZKa9fjLvI/hoY4VNnMrq8I5b
SEeP0kurTA7mM0vk7yONR8mGwmUCQfRyyzr+uiOdGIECiOTQjE+v+8xAckIZH8SREa+L0VBe2UxD
FNi5VmLJypvXwlCCR5qtAM78ET05FVXhQsZZ1Nr4LKU3Gpoba25pEFQUuXR7XuIRyPia1zG1kZyr
AXixtd6X841JUMW9CGHQd5KC0BsSKlCkI5bfGXTxTE9VzoWwaX94tSaFD7JPTBgL1FiOvy93zV6M
cvTuA2cPN6d96IARyfdDaM4PaLJUry+m6hbIvrKd4yDGGDKoV0UP2xJ34qBkjjCEd01saOS6ZH0M
1l0My3ef7tJdNNcXIoSn+4zALg7aZU8bBY9n/a1SZ/ORjVuj/hoUtNvThBOvRvtKD3qkF5WOtTZP
8UKMKkoqoY/qu7Ev2m9y3M0/imoyXgIsYM8pRd8LRZCNt4F9iLNuqSeXQZ9TM5LaQdwbnUYCZoMs
XprbRUdUpRjmK/MeK/34XI5STnG6AJnDcFovDZG1KsVXSib6Hgw3Ofo1jv+Ri/7/z8oLuI5PU3qJ
fDvKZLv7Mb2HP9L0R/O57vLxh34VXjQKL2QzmSI2baosmOL/u+6i8t+IikzGuyKBiVeXQ82/UpoE
5S9D4iggArKlxGBaS+HuX0Z58rb4cwSpWZTUluVDkf5J5eV4mlBqMTXxw8NvLNdTajnH0ySfOliI
aLntDnPlaipQUgQEj7ntNFpn9oLjssm/HsVexwrEPxSjTh5Fl5Sirkn/wZ9CvDsLh9BIjTNnqd+f
YnApVSyRt2bQczjZ7yvmUB9VaGs5l2YuxWHVy4XA/FVqPIob/I9PcXZ/eIpGSqG4hLSi8Fmy9j7v
253Id0A+GDi8p3kDBI91tW3+Na3+7VM+gsn/Prwsr4zDgY5+G4oCWKCPRf3T8UBl1xqAjqPvMKbv
VQe9ALNNTvsInVIsw1SajV2ZYXPB46p1vttldIeDwi1EZA64JebiWi5xcc7h3adR/ocS2HEFYPlg
QBpIDOSqL0OTOeUrtGGjZeypgRNnku8AL7srlqs+UvbBZSQRM4U56Mwve3L5+PVQUs0sCeoBjzw9
5fdhPmBMJwLPIsBvOxYCHH2RwHJo9s1aMzMw4jqAJzPB88A+Kjq1pB/yUB/XupKH21CPKyz9gel9
/S4+TgrHv5KlGeQAWrKigVhRT4ZcPciThe4jwswBPtwtLBD1qAbRMiA50O1O6hdVXyIJt3nmX3ch
FmBE9fqTGUNA5PQ27M3Yr9ezQfWdKALc2uQ1GC7mFihOXVkErx0UhAtTlefbXu7HnBQ+qjyxwIbi
N4KMtIfkmezM6/59iPOtDKrF/MgyxfuTbzXoRjs0kAJxFM4jmo4oJQdKHdyvX96yvvz27pbOhIhu
i8iCk4mEMmnStYhgIkFDmZkWdKfnINNdNImVQwKIcWYR+n29s7g1L0fRpahtfdwkP88oZAWlMRJQ
YYYpbb6qJ9wwm3QXaNW5AK8/vUCOlwviSYU+ICnHa0QNQFgsMX06hj5DJBNpQXboBs+NvuUNnbxB
XTUo7HO34adST94g7klM6SJvcEZ4cYgGcbwyzBYAbGSq67Y0xJUoRcqq64iOQbVgXHFHQ7GPfs8e
LnvuNr0xbMvkrg3pqGHPz67DzBqdiLjLTSXHryY3JbdAwrgCcEajz5SbCw1EpZfGSm/3ATAjOTX1
LdKl9Nex4t+uf8uZ9PSrkSTHcq5T5eK7Hb9B3EPF2IVj6KCLTmgNmI1D7YOKi5VS/IBQ7gpqd5kk
TXRmlPzhp8MuRjwGTQlFhuN3/GC5VnSarwZxTJMSoj9CVSRgODsz9v+wiBI5ptGY4SpCReWkmDJg
ZMZzSh59jyqU/Woa1/Oo+G7eW7pjQkNb+SxoZx76p3dqcOgQabdIkiidPLTUWrFne0TrHZIbPo9x
shdI+rlDUV5tYCJET50ypUQi5NH266n+h5fKvswRg6Yk00E7uYEkzJF5mKA9kmwDCzZH1tYYVXdm
Pvxhgltsi+bHJsEhilPV553ZbBHqKAb2hZSKPPURedwYsCzdEubYmeH5cTj6PD45v0kMEcuAM8Tl
zTgdJhPqUQkqFlAUMk+i1A270dUFIV4PMOqhgDV3gdE2K8Eso+upzu8pNg42LTp5nUdmui4xBWwR
A1oEbeTxP3zdvz6cYVKkp8vD6nD8IiwfQL9CidSeOy28GeY5u/Sb6Vzq5klrg5X74x38/ZiTX7Xg
6qUDIlPR+VuTJ02d5IR9SYEZefdbIvohqmq/2YtFP93jnghpB9BkoSTY3aDp1Ny29t9HCyRyFCHy
qS2pWwlT9sKDTQ9hWHDTL9IK2YgzTyFedpUB2PGkzvrx9eD8aIUf/5Yq52B5WauZ+vppfCgLMyqE
ala58SPRt6Lq+6in1iMTN0JuanRvLXgRzjsySihky7HmDI2EjKCDt4JaKExfIJcEpBMxeSU7kIwA
TVqG368qFEp4eUO/aio0hHqd1aojvlkUzI6k9nBPuBqmiFLUBj5CF+AKrWYw419/wY/t5uQLysvd
fzmtsWYby8T5tPNRts/wVkxLMoeExZ/4vRe+VuqNcJF3nDrAQSq4P6lP1h4XnOE20iguW7nu+Zng
ZI2mnlmJltlx8oGWohdmy6VCpFkn+yPy4MBK4Ody5inGR3SEP0mhIxGwmgNPV9PpzONOCj7LSFWB
ki1da+SWNBBOZmvWJiogUgsPPd6GsZf2ia53TjfCseu6rF4nHCgBri/UAbMCLJrAFVCs8cy0lI9L
fsvHYEqw6HN+ZfVFKXr8O8B4qpcbhYmnJcM2JCbBfdtBK+e43e072ETuKM3apZw2xQWIv9QZMFg4
bVaYHiEZwKbKWPpWyhnLR5klu6iuAFsJqnXfJ33ltpr6g9L9/uvBc7qocg2lzqjKTJGlkPoRVPpp
7EhwlcrZbwXENpO+snLhPQ2kAQRQkZz5lf74JGo2XGwRHBBtfPx22qoCnVsBShGE/GcyxUshH1WX
FYrCmSct7/lo+EmavlwVZbYLBsZp/W8q1UnSalhfUUVCy+t2pGyzIhh2cMdIys/Mvt/GOlZF0HYM
v+UkLVonk0+aw66yhoKTDJiZtQpy1rFSdV2UHmLxcxel37+ZyZ2MRjNsvqXuejKx4KaOZjKwWPk6
2Ye2iVmEAisIeTTa9Q0qyPlCCiH/fz1GPm7WRy+UCcYU4z5MmZFz78lOMKoQL0DU0KbLG9cUu/s+
Gy8pqNlxDeY1GnaJoRJROOw5152ZVL+NGqaTTP2UeykFDXpAx6MmnbQONu9M7BxIIk/xqTPGjUmb
Z9Gbf/01f3u5PErnYEj5mKlM4+D4URBP2gp6AueLIJddevGQEUZSnvOyEdwkpjdEllW7+vqh0nJq
OX63BgIZixcsc7gh9fv4qb1cZ6R9tRyCuZRhW0uh7El5sKsQFKyLBPpcbjlGrJRXZdCqmNb89koK
OmuLGfXhzGdZvuFvnwXisgzRVSJj4mQsm1FfzePi7B/bUcAM0eDRQKJP1Hc3lE7qG+W69HvxqtQB
pnHQFDGotmJ3rhW5jOKjj2FSw2U5gjJpMMz1k48hDqoqElVKIg2n62uWkvJSpym5gj4x090JvpND
76/DeohcVJHSle5j+GsHQo6pHGjvY6asP17M/xVB/3Npmv17+ZlHJG0efftcAF3+wK/6p2z+tcAp
GSv6IhbRl/vGL06oLP1lGIxkOh+shzJlzv+pf2rWX2yROo0RbgpUCpe22L/Kn5rx18dWRMWUBjRl
VeOfVD9PSkrsMYas0ERfqngAHxFaHc+rGZdxW0cxetlOlC+MuXkuAxjwAjvwvp0naxcBnrywaPyu
aQkZa6WeiGUwjBTLDXh2y9WIU9zleRCfmWXHG8bHBzNVVeaDMcaRxZ18MANTTDyQe+VWY1ld5C0x
fzapCnzQpPbJkCLu69Nvdv1r4vz7iubywIXQjCOXOqOmsdocvwlVHFDYQeN0jdLH4IF1blcrQvv4
9VOWPeDvSUuxmiy1ZWen+EI3CrHs8VPmCglOhCvPRQCurEegexxeUMBHsMblh1iRqyc/heKlYQO9
+/rRJwfg5dkcM7lqAz/6qHSffEMfTUtfGKQ8KrhCXoMMY3uTlwiuVK3v7TpV8jVgw2Fl6eRnoAMh
uZFtm2ATZJCH1Gj0q1bJzZczn2p56vEbQcChKZoimVTAqLQdvxHsf4Gl+IFPj00RVtQXjU0lFQ39
foHY6BLtCTax4SrCjHpRTga7zSSFIPx78QmjBgNQsm6ELvNDt1YMMiTOfLzlB/nt4yG24cJAERBl
5vHHw5+zZG7lPjw5C4xZYin4ntX621h0XKyx/z2pmYDMD++xuJYktH+YATC1jjr5zU3QnmljHu++
H7+hBr6cyjN0XyrCJ29Lxxo5hWj5PC02mYh1gFCiRdVng9LTXzNzTAnEFjXnzFs4nY0MHQ2hm049
ns4FA+L4Lcj4/uMorKKl+qXBFu0VJP5jCkJTmQq7rkmaDUkQAXA2S5e1Zg5roeInnWELcWOEDYgp
nhuFLJU7wQ+FB0x885lf6g9vhuGNVpfzCdEIp7syaBqtklOdTAtDN27q1h+9WpR7MBf+uMmjvkGB
Aabr6xejno4OutZMZISYMnOKRfTkvXSl0lk+tobC8APyOpt+TdxCcfWPn4KsRLYoGZncz7STw0+u
wwqNINt6Y9KgZ9PbBT/QKdnt14/57Q0iOzaoDFPKt6j9fageP11ycvi2gDZiWCn6lF4WcgjRQPdT
uDNd668h3+jrWMj066+f+tHjP5phPJY9cGkRUgNU1JNv1+LD1ioxUt0imwV/I4Sa8FOV8PWt6E+H
eOOlBts5mj2S9IR6qj0/L4jiqOdBHhzTBHQM40sFjy9ZdXuXCISorgtlMBb/OVWKRpOp9NbqhB3a
WFiXhjqPt3GsBXuGkoK5JpZuCKdtNK9sDdG0K3R7+wDJ0QgmVCPmvaRrfBmafoFAhiVi3YixXBx4
jRpMETi3XpuDAa0EOhMA6eQC9ZHVdBm+Xal9DMtRP4hCNgB2xIO2Y5zQSh8NawDdSHZSRSEkITxL
7gw8+uYCKTalKlhAEF3Zb1MZhDNaUOxOBFak5lqRCLByEjhHry0oF98jEDh9HEmRgQ2TCELvzi2b
B1KvCBWkpDZ6BaFJJcsYUH1TWv4d6XXVY6rSWYiW9v0/ulWyQH38mpgdWDO5gn109D4NorSJZ9mn
d+UaoE3IREv9NUB0MoOqLnPx9PYHUAnnegC/7SHLQ8n3o1LN38Ud83gaDvj+OiUA9JApte7BMbU8
OOco75B+/tNlhlWQtBmeJPF/yHqOH9U0hFrjJeBRTIiFCySufCSdTqmU6o4hPq10Hent13PkDzMT
0DxNAHqN3KKXlvzn0lUaBL0/InrE1W+1l8k0Xvmhkbr0I2pXNDiu6G0tel8/8w/vlBb1ojXnYEgx
+WTJL1Qov3jQ+aIUJld0JLE/Rma+Uio8SV8/6rfdBQm1zCWGJ/FEzkXHX4/DXNcjAmHMzGS59BN5
4ENQkqwVD9ohHevmzPNO6tYfg9REMKyzo3M3okB8/MDU0KqiS8haznSoeFZmWgQZLoYGXR3rlWrm
3bDGSi+BbqIkeitCiCvXYqIpBvZDc7GWoxzjVlWL18A0lhRPKBLbhrD19sx0+sOvYLIkLrYUwkgh
wh9/Ur+xykFoC8PNkc/vcTJlTlX6ImFszfi/eBRHU9PiMslifFoe7Pu+AX9F31UKwdsPRKJsY0Ew
nZTF+MwP8IfxvGjhmK1LMIpy2jCeQhnxZB8biPI0f9/NRHrMHF+JzGgiXM5tGl8oqtKfeeof3iWe
XtRklBFQm4on7xJnBm5xYcadaCS5l4Qq5GsZ+gd4OHn9T0c0lwlc/qZq0XswzZMqHu4EWPpNr7sk
RUKBUyGGVjNQBRUsuwsEJz1TDFg++vEeioyPIp6iL1Uvak8nwyRUkszSaRsXeqWtGmFq9xTZ8zMj
5Pd5yt9Mg4AnsbJTRT9+ShW1QmmpjeZG+mQ5goSAlKCJ7oAMbYGWVuaZ5/FX/v69WBXoDS6/F8Wt
k9U2TWBypZhU3FbvBTCe0Zi3BOXQY1hJRELlWPMJGnabKSx3zUjh3O5gDsykDQK1t02zjG8N37Rq
rzER+7mjrpOEEvVx7k6C4pNWkC5Gnmbk9NBXrbLI+aCw1MBqMfeX6XvkF9M6jJThZ5NFxVXQtam8
qhDW4w9WgBasioF91W5MLQg8I6miwzhn9esYU9t1CU/MUHxSYrVzrUlfKpCZOn3woMO2JNbdD7Cw
xNH0ZYCKfVDk4c0vOHWBoi2Mltt1XAGyNMR3wsrgbfPTZw9N11UPCb/2zyRs/IMvjxaE4p7oMcBl
rUjCbyXkYCgqQsGYTBLMeE0cizetUFt/Zxk0GXiJPlh+ISK3nhTa1F81STQlyPfC+qCSfEPCl9At
gKZkTrkHYgW5UDriGeBWBOMPmeofV/9Az77pVAIzb+xK+Z4rQ/+UJtMUOCB6pGDfpcoIPIJkc/IX
a9C6DRxcuOREly5I2Lx9ou0OaKMF/AqYtaCcv0qiqiGvKwSLtI5GQ+PENCotsQ8CEYg2TgNIHlMj
3EJKifEKVxTacMAmvELgsDo5xmnAf8JJUHvPCDb9qcs92NYpiYJuVUdDcAsRBrqxXA3lVa0L5SMn
tpaQLz8CiReBZDPBMFcysLtMIKh3SAQAHlGxWIoDVSLhOJ4bWgA9Jjx6m0ouGvsUBHa37XSzfQCW
r3MB6nQSLJVqyndQFsieSGbTurUU4unXFfSPC1FKczI5JDWcnNJagEkWPjUaTTFphvyCo+Rw6MTP
Ns3w622yoo1h+W35HxqlRJ4Z0J7u0JkFmAxLqI37WMzxGEQF7eXLwcyKraDlYEUL2UoWHaq/ndsB
qiwEvXwbKXleOT303Zten+V7HkQA69jUxeMw5vMt4zoClBaW/Y+qqK2OlhDoVlvO2ORszfSrK52k
sHNJLstieLJ4UeIR6YlTSKBFcLJYksslpdSZZbcKRW0NhrVw2YLly06HrMCRAzm4SFfC8AEy16m6
/Xqp/r0swkHOQucjUaSzuOCeFLRzWaoqOStkt6RYi7w0mwEA4jFxTRBppGBp5arDUuc2OqkHmCqs
KwsI5ZXMD47PpBv2JTkXZ06Zv29VTGed2ywnFE5hp0qvVsjMQcgk3a1MLhWqKiXXAlZ9IAZWenPm
+/9h7+DItXx5iyYNKsjjVd1KCqVTjVZxe1/JLzoVC0LeUsGX+3q8m/Sx+RZqRg6hciFB10DcuHcU
zmTilKx0xBsGHeCLHvT86usP9vshQdWoiy63XpEj0KlSKUp1GsxxbsB9LLCyIj4fbIUQ2hVkK4Be
iZ4/CliavK+fetJpWM6GmCpxKRKNhhiTyuPx6xAtmPUksOtumujBDlGDTJpe0GzMqOtWs8K2oguJ
cW1ErYGdo6MhCZCleRXKOXtuWppMX38eCmGn02PpM5iUJflolINPr+US2esLairgBNF3OxUApbYC
0kcAYUWjB7gDWCt5XeNtOwTBomCXS4aP7XOi2gWM4e/9RPnUsebc2I6JxN2QaMqESTXToPWqmvOl
4+MMKrfclFnrcnKBd0FpwvGppQp0fRko2mPSgaSX9WSQ2X8rkA9ZI9UbOQ4DjK8wMiEPxhLbqC+z
SJIQoelgHYJcd8RpkkCoJbLiM5m66JDKcoiYXiYm2M7MZIlRyAT9vZgaPLShtND+sxC9t43yfHgo
1AomXCOUQgTgYCBqsmujZ9xMaesoQ1BgOKsykxRoLWqy9yooSNjNJvSpOwjMKNDsCLpAAxF1lNJC
XSmRIV9pStk86POA+w7CXHXVse6SC9nqROuo8STOLrnZ9X0DfqTwOnnMpA3wN0Cu3KwvMxLx8uue
NaW1R2wDEg4qMX2suoAQ5hFxxbqFL1nuwrJpcrcSSOpCbEAyLfwKnHOO0lXt9bhg0mNEL8KafTHN
fmQ95oH7aGZ8PsxWqMmbaiqwKQVTHWPsy0ujI5XRb7YzyeUHaHB6v69gqKhOovhz4k7pCMonHtoF
rB226EQMra+lGzkx0ZOEWHrdrjZF316qz5GjdSWytSJtwiu6WRaUJlL97sVg1KgkhvQe+DUDpFeo
owUMrFEJplcWSXla1ZgM30Nirm7YqIN3g0G08NUi7Y1Dr67grQaVjzdbKJ81mmec0EKxeeEuCcE5
jWs/JqkaluPWJJi+tfWGjBFXzRKqBES+Ykwkz1nFFRy2902jL0v/OEHBQpfdeEOeGfcFKWWl29Tp
uCojIl0dXBodVJKG4CevFYjfWM05w9SOCIYAFK72xElOkUl+qhZDl6ExSKpFTvrqI6cGGDMCYaEY
MGswShTlqYKuCPguXqtEgouq4gzf1RSZYuCog8ZJT+jLHwPcpHCD+bIjJTGX5M6J9AQ+I3F9ab0m
1Ubbx3NN9oIIFEfeW/nySGMSGiy0atjZvaJScI+myadRSAgwgSdD37mMx7Hcj40vPoTwRIMVdXPh
TR9ioKK4sxvDredGSzYF9vTnQBuHDcRFM/Ai38LdaUip8jznk/7StR2U57bzdRUFKS0Gd2pqTojt
uIQScIGFRjVN4oQYGHbu6yBQSnSVMR2fZ2EmODqwGHS2LqrFugIRzyEnMJ8FWHSR3TWJlbuipVZ8
i7IRH7qmDciSYXztRkJzf2hGA/qtEXtK92nUv0l6WGNBMVLxJaks4b4fARwsB0zhJmsVSO4R1Zq7
NquIqB/0Pn1JYlN/hs3R3WsQKn8Ovd5fEjIVy3QkSKqwM7WZHwiIDt7S1sBG3YloVwDqL5Iict9h
2THluoxoWVLAvLSSTI7S5VhNDnfstrZNfRwLx/cnAy+1MaYA+Gk/ebIaJIkr+6lE7kGXSlcp5+uU
jJaqyNY5N4DXPgsTwwHID+y9H0pmCJEy8lYQqp589jYnf1c2I/O9GbVg8IakTUY4w4baw7Ntpmt/
rIbnMSNdBgZdbj4kXaDtmqqSFBjRPY5FEiaJbYNUq9hSYpCQW6WDmbrl0MiqI6GkqujWTIq2YaOp
Q2coBjnfBukoRluIoXCwkj6LcC/W1eDULZdBRzFTU/JqkhoyN4cHd1OWRfEohSG8pchSI7Ssct98
BxPI0gbbTLjqWTADUjLyrnfoWHedU9Ux4CZhTMTHoUUnCZm0Eeq1NVPixMimho+iLyuktcyYxZxi
LCfyCkQYmeh6aGoFZpEkV4baQuA2rXac1rNlBT+VqUr0zVB0whO/dA31SCbPglcwcOLWApBCaOik
KLFhv1rPHdcFQFVLgA+MOaoEaQbBzbOSTn+AA8b2FXRF+j2SZnIbwEslT60YVDdwtGgKSR1Z4dUU
zcDcfNAJAITV0XdaleArd6w0dGdzNtdQ8xBhvQW6XPS2zBH62Zeq+a0OUZpvwiJnQ22xc+UuP2a3
H9WqoPNEwgwJQYUwGZ5Pp2EwkKHbJogFCwxvhxG0bst6A4xSD1xRzkgziH3oZQ5kM58acCZ35a9C
4f+14P+TgsOng9NvPqTLb+/fiv+4+3+3n7vwH3/mVxue6ulfOsUL5H+UbVVMJf/dhl/+Gw3tMapc
JPh0InnOv2xIskzvnlbp3xal/2nD81+hreXCQsuCAgVW8H/Uhj8+4wk8BYgUNdaTs3eQjGZZWRVE
8h4rg3XgLP4wKpdAMlp7uPY1jzyep65fDRdtvqf3+PLpHV3/umN97nkrx/WVv597Ui8SQ7Vp5abo
L/ppNXe7VLoTh+KQBw9SaG5E6CJXrJXf/LR09UB3G4NWZ7GDSN+pt1W7AX4IAdF09PkHMY04p8if
w4td6FcDueUDmTYEDa/N5KUDR5AH3Clmkhffvv7svyQAf98b//7wy5f61GIwrK7PAD32F0m0HcUf
sfaWRq+S4hF058T5izauqvI9l34a46F/l/RNGLjzcC3GExWMgzVdD5jHjfQgvERv/LsMpGBBfqm8
l+T9ZSvsquzOSB4SzrLwGmVlR2jXQGRJQ87DjnPBTySb1FDscFts2NAvc1CBdmyrK6QKKw5fGxyG
LicUr/OwcriCre2pLtiBF3imS0aRA2PVy68E+82wMxvMFh3tfbyXJ9Ykr/CfcEI5cIPl9F4eDmO4
iautL73o5SFNH/Jxl4meoTwkZIYOojekTwuzPmk62yRhBTUxbMqmvxLLlRmsaNJO6e61wcW+I6BF
i65KEt1vBbg9zQZUPiSctlhpEPd9/9BOlgtyuud/odyQ6FelbuGjH9uk9T0P7HO7Je5UaugC+KuY
WOJqP2QHtX2s8l0yQdfZSOVGDzeSuhn766q7MoOdVK3Ffqv0RDZO9GLsrt9kxSrhn4lywnQbDj7M
TIfSUrYRAYK+hW730ChrLbkN50vtEnC+yobv4ZLXbpuBRCO79EbS/x4F9VJvYBFPrlpfWfWKf6Rd
wWoPBaUihjF6GXTdBtbRf1PfxfdOsSHk5gZlGxPRfSyw6bv8bQwY6XY0OA4sG4zDJcS/Mt+4Yr3k
64YX2+hbgayQu+h5hA1cWdLTAHJIDA6NT3zNPdUiB54n6UCV60OPT/jZobx3tGmIMvCdKfqmyzZ5
N/U61VzeU+iNhgs2noBchSiCdAM5Is9d5XHm/1keqargd7RtND12IAOV5KDru9Z6bPpVtZJXvdds
FS/dpQ/WRt5pK2ulrUSPuF44tOo6ecujw9dT7KRP8vcMOymJjJQaw5YL4IVwl14DMN1Jm/BKOWiX
yi4/jId8l19K19mZXvqJ2e/vp51IfeKxpkOQ8LR83z1Wh/p6vCtew7tgrXnARQ/Zy3SXe/WleSj+
l088tQzJk5HO+KC7C+lK3Pk7/XHeVuvwKrnU9+aVtksP4l7fyE/mQbk/80Zppxxd5//nWy5qr8+r
Vp8OHfhVrbtQripgtfy8jK/Glp6sQ7Qbt/ouvSdWPOxt4nN30rba0MhcJRumwI7UtB3/2ap2lW2z
y/fWu7Lq9/U1qR+r6CK/Royppau0IVnksiUGXYI+6s5QhN1Kgs27IlcskL0gwXPiRKJN+orRki3k
hbILDZP8ePkSL2r3JuXOgCnBJWrI6uiDu13sxJ7kYW03HOyE+0OxusFqOCarbtpqraM9l3t5DUa/
GvdtfyPWjlitSqjW+kZqdsHBGi7opVPdNkBvVfb0c8K6x9d+TIic+Dliv+lskhn0n3rhhMSqrrMb
8VJMbKhF5rfqtjpYF/cNPQaA3ja0Jblwkst20xQ2xdjuuQ7s6Zqbjg+aGBS60/HILQ+4ItFasi2P
6ECT3HeaLi6UIJWlBOdUu+mCFf6TKtt11Q+L1bcof1rPSfOeli+t8ijnPwNxC97bjDfju3w5XAgv
CORhoy5xPutM35WQR6En/hDf4ktlG/1sNFtN3fo9eJtfBsPuiRoU7OxtvBZvHiNuU8XFmLz2ZI5l
bq0ABNnwL7qUi6jtpxuO4vyLsvUYEM3PBdbyHh0mL9oEm+pRqW4sddlHFK7qtrVpLqYLasLDk34r
3oo36Ta8V547jxrHKmRKotnYdE7NJGrd7yBUXX2VuMGVdc3blwaWx5XFUZn6L2OFaidrb2S3W8Wl
8r7ON9olSaq26swr+WaYbKQVnmJXXnIoKgc+w75fjSvrSvwZXl8ELsl7DhHLNncoHg98fJs+V551
1ZETx+CzF/q4zT3+kk1vy+l4xbl4x1cst6C7nKlh8Lvs3KFdPk1X0iF4bZJ1a90QqGZPjw3zILjP
MYMuZSUo9FP+Jv6wLqrb8qV+YRAQwYE/QY3X9ezSHDYtB5iB6BC3QLCGE/wUV2R8Rw9gRwVhZfZb
k7CVew2zcnglVZNdPGiGzR/lL9BzpyPd7Fac7ojRVG7Ea5DgZn6rEbB3K26Fm/pbfNBuqmfpZroy
94LHCu0pe9lDtuFMLngsd7bvdSfYFLfCs7HS9svLBKnp+LvXdgtEmT9RObmbr8JVcgm/zn4hzHvV
3eurdh1606ZavYzO++iZq2mffI8btq72W3SdHvy77rknFZCvFNj6dQJG2l7+Noqwu3nHnuVyCWxs
9VuiECXjxrkTUqMZnWbwpLcFl+OKXkK7Sb/orWRh2nls/GLlkDdtEHw03TLuRvbgyIM6KDK8bGtF
x+WC2aZ+j2u7eCaczoDXrhPMV/RQQoiaJINi1dwhNPZp06+h5GUukX+kQNtwqvfZkoNLWN5e84RD
cBMJj8WrsWr3JPiMHWmB7vBzqOh6bCcGvnwp9OtGWYlYLZXVaK3wO2loYl5VL9ioO2UF2drRt9KT
9KRsVI/4eihc65Q4u1V3mLfdoTrou+xRuJivhxtS2DQ6RBvyb+vKZUbS1g0ZyeA9ejt+j0s3u5F1
OwiIqaMitaZVGaRbqiGE5RGdE1l7M7mgkTd0Lug1TdnUzcXcXuNKnEWngv3RgslJXXm+9qfDOHnz
mnjqYdyVT/ldchFctPsm2RXloyy9lMablbzqwpPxHMzJSyOiZ6RcHWEkxjjV3AfTT6pJeezFD+lN
OlLnygk8zQsPJC4kMFlcVsphE18umK43ondG6GXTZKcQe8lI+C489/f9tfXUp2XmFFX1WsjN3rBW
OoG5QiJjLbP44eEg/ch+mC/GrXwtXk9X2Qy9l/Neavvv7bfgpb3tb4LnarhOhxa8DunMY+WMpUtk
bUu6W1dVGwqsfvQapGstl0hdxIhtt6FTRA9qvYW7keZuxBGqvoUu4LR35o/2uwrHmboWEQT9vju0
V+qLfvdfzJ3Zbt1YmqVfpVDXyQS5OQNVfUGeQUfzYFmSbwjLljhPm5tjo9+9P0Zkoawjp9SRQAF9
FXB4oEhu7uH/1/oWm5x+frQ05+AqkpEncaCHQMgpQ4KonO9pejUM+3g4+OIEOLV1W//MCHqpTpws
aO68r/rwnHc/Z+OgPZZf1aN1ozPiBjxcdcfu7dQhqfZZ9BsTHj7Ph08cUHuThM3wdel3UbVLCdEm
EHti99lEG3eYyFmg7uXEkLN/mlDhycFqKLJsUZS15iG5b8jtqVtccA/Wxr0gHXSZA4KENSZZm3LQ
3vFvCYmnV2eq69bYATPvtT0nI3nG7pkmnXNuneRX7V2ELChIILKHPekbbVj2IRk0zbwZCLVq2Opt
iVVsgBqzEY23ZFLpOTnm29HaTsP9UjLCqOw/sbpxa9G5tfFvoh/xTwrn4FiSr011jUfQ0eMg6XfF
HGrzYbB29sweF6b1Fk+EboYW0e1MEGZAeZlDBogA43bxb2x15nbYa9d3mr1SqMuvxbm6mRl7zUki
v5smwc3npfVMZnjEAdA+dN4pZzuDqD5ZhU0J5mA8IQGhoBrXbOgYRETAG2dmdjYVz0ZC6VCwPDtl
QPWf+MByIsJi+plGX1g2XTYwaqddzV+ZG29oc3d89RoN5ku7v8xvrG16m3+3r5pHs/5WPGLyrx/S
u/rKvI/o7SOnQ5lcH7rNdGt8u2ZO2qqwuced3W6blpNWQmTExGd2UhEqz+oUh2B45m5j+SfeCOrM
XMmTmxnydladxYYR6CC69MPMqrdftvm1hGUzn8zPMYHcdzYJtGt8I8eTsfrS3wEQJkjGezAu9C/t
tWAxW8Jl3nLqwKDN4XK6GX+YNCLW7OwAqSwwuAWFSdjvGJD5D2hx51ArrAf3i7frrkEQgh1C9cwx
gSz5O0UORJCCfxd7vzlzrS+yOUstxMSBW277Td6dZCflpn0mga64Jw/EO+vvqpviRavD6YIRvtaw
2YdhL31OXwmaeEoIOCG34z45zx+iSwJANDOYbEIZIKUHy8/2ActpgbCyWTc2gn6Di6SBoiNhDAGx
tbe8Zk8PhR7+LZ29NqtJgjlLI6yoIB6IEDFPHC+70R6d0LoHps8KkL+Qce1j6dQvs+6CCO4gOqX4
yCb3q5gIzQ2aHRxzCnvVVms3uj7uG6nR3H8y2u+A/LZjX15AzthynPaNx1HK7VS//rH9/h8oj11+
H9Lqtf6P9Z/+UTezTONE/a+3v+z+/HX8Uq/lqDe/2Fakt803/Yucb18IE+av/mn6X//k/+tv/gO0
82VuXv7z33/UfaXWf42E3urXIteqp/3n3pSDfFmpyMd/4c+imGb/HeixS+N3dZs4IE3oQ/9pTlkp
O6vaG00+nWiwravl8R9lMdv+O4xixG6eBU0L2zd/67/cKcbfLfyR/F/gAzQr+a3/uvN/lKN4aP8U
f7Cqe/67wGNDWHWQvq3FMazlDnTAt0cmI3a7rptlwwosnlA+LTu/YXHKllJjUYJT9cuT+U01bLXi
vLseP7kN3xGZNe33t9fLhbdMFRSIsKOaz1YhWlhMYLTvBl9UOyRIinRFo+Y0Y8sNffPiUXrM0Jmy
6kNDcf6U0LDbyW4wpRa9sdEIdN5mRUfgx8c/6Ft1wB/PBWgRr2x1tmNWWZ/bLwUwn/y2pcrozKau
/NbWUD3REfthOrft6cdXev8G8CUjBceo6+Py/8M0/suVCMsz9IVQiXDwE1K20C/tRea52yHz2NpN
vv3Jnb1/AysfiYGDpw1CwvEhORUFmmRBiJFYG81ztpCZngOWMROCCegDgMk3tc9kZr+5SSRmXA2R
iQOh70h/UmRF2RWErxFG42oU5+lEEN6TbyTChhOz1l4/fqZ/CBfeDmvGlsmFMHahRjzWIapOxmaR
5utWnM5S0KX5QMMvp1da61X3mCE6JuKjN7Q7E8mPT1CcdO7awrN/unpNw2o0m2xYO8NGBTBmrN3t
LPQcQyYtnQlbZKrdd74hfyRjpX9rU7tioyEW7y4ra6M9+fhmfvfsGCAAJRDnrRaIt0NR4h0u7ITa
2TTo3nklZb4vu2k5J82m3la9cLYfX+/90Eeoh397HSB/6HjfXs/OaoAuib8apMjH0QhCgqRIh1y2
XftnL+Wfzj5r7f3tayJL1UZ5YgNfsRFBv72UbxST15V1g5iBwywOuOzEI0Xtk6scufL5mJliDeZM
zOXAQ1HhvL2MbXuaKCSXgYc2bbOG1dnIIu95QmKwzVeBoE1+OHkW9rLFWqL2AJGWQCGy/6Ta9+7b
AwvE0FpN09i0MYm9/UFiF4o2aAr8pAiBME0zQJuqss8QYFPXTCeSEGOw9B+/z3UKf/OQuaiJkxHj
h4kT3T6q/bkjZvdUsompCjMLTb7+IMJJEVoqBnosnHg/kEi0KVKELh9f+XcPHqsQkyj0MjyQ3tH9
GnNJ3FbK/aKOcEntISMqyxIRRFopzuWKshjBJ12ClBZn/VBPGy8j9MpDc/nJuvO7B88Y05nJMRSQ
1fz2wRt9BKa/zoDZlmkXaml9XmK2YsPOaTaOfe100Qk6/fju3z/3FfOBe5S5feUZHDWA6EDraBIx
1tDDbPYz7JsQiIl9WmUxgYJuzQGhJrKLhPbqkzf+m+dOIvK6mq8cKgA8RwNeRQQAjYRR0i9ys9Av
2eiq3kj2ZhWnXyclEbPkhI8qjYNM6rANjKEDo14R8f7jZ/BuLiGUYyWC0PtDe+gfV4GnzMtLWXo1
75ntq6ygYthD24UZMspP1rV3cwmXQslHNdgCfW6/M3DA2RLKJgc+r7z8hHBYmkSmPn8yOb6/CqOI
zwm7BuYGVuy3AwlfZGL101iFra7LvUjL9HbSWueT4fr+sTnMWMxVq+PGgKX69irKGCePJBhOgo3r
hUNS5vvEoqBLjJL45IbefxmsKYBRVjyFtyZtvL1URARS0ptcSpOJTnw3CTc7leImQgAAqWXpwa0X
cZd/oqZ//3GwoEHThu230iePVedpK7WuEgMpoq6W72ZbMznZRiQtGeN8TuNUD8q6R7ykPpsNIYlz
R2/mQxSYWMVBHhqrN+KYrrDYjjLR3OVhp7ndKV4xDm5eK3pq/GvqUG506b5G81KhY5jiA0GH5uPg
1P5Z3cY97wDmenZpzR4lkmzJqjRASduQ/a056amGpIvSsuuw6WiRab2YZWs/tr2llYfYAkCfdGXc
BVMurA5mKuF+OQhlcytno0IsJRT5kbaXTPsEklWBJtq2L3Bj193WrZQ4bQj+vskif3CDjpAm1OWk
rBGoKAzEDqsX73bqF/gM3aB/b70ZKH5jFJwAZ6JNwGXPnX+rSHoWW1NVM9qUWtUFXYdJAMK3VPvV
TzkgbYmoiqnYIuLftawnuCFlgxJvyaLWPrH6RvsRISj+yo69qQO2Uu1j0SzdNZmaiFbJR3dXGpZ1
s2T6mG2HMdZPOvYZ9nk6lcVTXSuEPV6qt8/ALT0qXb6LByiJ/c1ommtZ342UtZl6e0KuNUb6j9Fs
yZsuR624bkWyNvXmjpLtWJNLRkTw1JEnFS01BW1sVMzpjsSci1iWHZ5EvjBSa8qMdouHiDDYqhmT
CzyK4l6WDeQkLR2oxNewhmnwVGY+UwccCVacC9u70NClE5Y2YGOiTh57ZBwNjeZu0lURT3E8Wvvd
ndvfjwKJAXWRRKPHo1LrqRt1L0a+pZMlMHfNYG+xqshvpW4QOkdNr+P4QqzzCsarox0BhXoCzZyU
yXBJ2uayqTxyn0tRZTSq4W+AqCbzy9p1psJMlSkih+FgujFhuY1pJ/RenNW1xG7165iOQ8w6mmWQ
SRu/j4JyrFdKqaVXD37TLONG+lJ7Kiq/TwIG+IjgqOqXMfTd3DxXJZIkqhLZ9CCb0VqpYXA3AnPW
x6dxWBhF0s+m725ju8gQEDFfJ3Y3E6fpq8ZbSC9b4mRnWe1yOScIRbY66fPeJuunYo9uv1Wo98th
CVEGUQntVZyQ6jEr57qxWxpmVtoZ17DKYsIIB5X5AeHFcwyWPB0v0rHIX4cFkVJo4hR4KBx7vHYW
HWnaNJCBS30ojy9FUaGIgLhMpCYZgSgGp0WMhGAbxv2ia6DgZk80h6Q0qdchouuDchj9AUP+NGab
UbnO81gR5gc/IKXC1lQGMeocz0QQy55e4mxX6U936I0lsIl7TLembMW1MdYeqYRe4dCMKZK53SSu
RiW/89rp0McLaiXIezYdk2xNWkVCrL/y4NlwKdXYCwXQ0Xid82StlpuDRquqLxALLO4iqWnlBJ2F
vm1oZ3SMjWozWhH9ranSlwXCXmqTDTdUfOsJdO9zx84RGAykS3SQC0n5BetEBkXYxzqM6nJGtxVW
tjbGIGtJiww61czPmWmjE4TNnl4rDHawVPpuVOg7S32kn187j0IbciDVOTTBTVWLcQueAsL0qmz9
2RuQcTZRkmpfKpXPN+XIAWI/EB1E+6QpTxpdj/AIoQfbO3PVIm/ohuFJsxr/AXNaTiuLgoxBOVOL
h7BqUCYT8F76LwRMJnSfen08w7NBiybxZmEFCSZ5xt4oKB10cUzIu+pXrWdf15RyZ0r1eaHsmdqA
XjjB7EjnpiMY2g6dqcoxNXdJfS/UkpP1C0Xip60W9U1xIq7349DZ6hDxYW+MWE/sUJmQ4QLlzrQH
M1jkt06VVk0Yq2rqdyMeJ0GMiQtMDdwXMoyka6Or3EottNdNRtSC7SZ6Gzj2OkkbCTT9xI1MtZmK
2HwQ4xqzNEc6vdxZ9N/8BQLAwVQjfTdj1KzHOanppyAjJ8W2FAZ8zxjC04WaJfLOaunyl8RN/Au+
x+ZbgqPzh5NB79jYXS165n13LOgykxY9DYSZnFEJSq50D4b3VncqKQImZvsnzFeZhanWiG99Lim/
JrghrzIFNDDAED1XoUEZ68LoPXojCYd4ok4du0PeMluT98rrHKvbUeWkAUaWYxFsWVrULlGsCpoM
cYHmj3GzmezSve80rfi2JC7a70QzJtg+9Ov105oaGIVuldBCIytvfOQEiLCjRfZ8tVQyMZmz3bI+
iYbU0ynfziSF8n+RFbe+XHsN3kgObhPZPwbPz4ptNPMxBDm+CbFJGzF44ehNnM/LoYzdA+4dabOU
aWhJJ7I7D/A6kLyOLcrqACiGSZe80QSF1WypzjP8EfqWIlmKTtVNLKZ0OMck/LaVpu2FVdOGyImQ
2bQyBQftz1F0P1N96eBTtZjUPdssgFeMivl3tIkYpBBCIRuV5LOTV11CqKkz35W93vI0MFTRbTfw
qkFOrc2JBoxuxUySBWKqqXRAvRPggIqeZOFVN1656aGMOqx4LvEGz5hFcpOVYKQqH1kjk7uRELAd
8G7Fee0kQoZdsd4ClRH5tUVemWzSwqWNlSYRel1fm/ko4wHQherq5dF0FmKHTKvQ6VbOrvmKuJIO
jkiaXKOKspQl6dBF9aST35VhSau9H4YfJ8n5gnr822D0bQlmd7ZurYVbCFRqZufssOQUimgwfrit
q79g9zE3rs42CnX5EL3Gg1e7aH2o7+0cCVkavATvwjJNjOcjep9zogbNn+Yyqm1RLfW3sp9tjNoT
md1rAPl1kWs0Pespkyx4xZPraNO1l+I5Cu2U2HNCeXS19ckxgvEoWWRg2u5yuIQHZO4oMtw6I2HH
rAYVxLXWv9RNujzZdmJ90WprPIPRAfGMXiVwkMrtu6exW+0GbVL2G/jctnNhmZVFG2Gxx4dxMThv
8uD0C6IP0J4ZmdevLcXl+9T7nXFIIDB+ieqKdFjiEr00xCg2byOrUO15a7vZo2VH1CyQCnd0WXP0
GCigEXrEA7tdHLUpH5aeF/2pbNyGrhwmQTTG658JWXrn16gvS7ZGhtkACBnakopGNhh3Sz2TQdOW
8/LQ1o5W042158usXi0KMp84r/YMIVLb1OTL28kaK7Qg2CW/4OlDoiYmUrlQmyQ2pLnOiDt/h61O
TRsqY9H3XpjyZzd2+ZeVyYSM2OhFE+hZ3d2XyVreiTppEyvquF+SZmxOWediN/BLF8qXMXlltWFT
2PobS08dl8wHfAwbd/SUEeiiVcBqs6aJtplRxAQpJ0VKCFjh1Ye206d0r2Uagh/CmMQjemEWRKfU
CJhutSWnD9qI5Fwkukm3B6fMM2WChvRRXaY+gall9tx6E7ZbT87EMrSOjS8tLdv0zJr1qdjKovBv
9b51/BOrE7hqhG53dyriL0KzTMZ7YE4ZmpVhzoLOytBTkVV2y7nH/wnaYv5iuGpe8Hel+kTITpqz
CWvcZeYIokdPUTEM9AF1RVfaLDQRn6T+WN104G7STeGWaEgyPUHTlHQW8T2EmeskH8XM794Qj/dp
5dB2npKZ3ZrKejQMgo0Anlvb165lFrNRc1qE7EMdMyUhRc9/WrnOtm9Rc3MzG5GgLWWI4bSRDbBR
tx889Camnfr7yc2QJQwlhphtbmIr3FR+s1xnWkTIUdq5zU/dMViua0NAwojSjk5uEw/GwYsd5wSY
xipk8sTWYiXJw8GYnRNMlQZvpu+HazA7aweLyHPKslNn5Si4u/lKczCshLOgLHNjAazHarwkY8lK
shgvVp/RXUlwZQaNJ2gWWnFL7XwqI/yrqTXm+KBgII4ndT5O5ISrlHDUoqDh4PZt/ySlOyPRGHSe
acRk+tJ6uPEHqzdaOsU5GkHPLfHf1aWROjtn6AEYxFVEp8LOqxlEJmnAjCUZ1d8HNkMRyqKcA7Ih
Gy8LDRyiRVjINfWoJZp+Ry98Yh5wUjuQrj7RQ8ZpllNsXgtx2qzrNxZGYWQPWCDMcPF62hjFrGZr
M7atunDNeUHT5JNZFuRIMXOT9Z69OX86iKSNsjPCtfbixESbcPix0ZaZRskrnOQiT7I8NdSOr1ex
TWuK9nRwhukLSCNQ8LLO6VSy4T/kRoOBa/BM99BWpJnw/TXWLawI4n9ojDwMhk7Ds+fLxHek2ulb
JKDAC2pb7W5p2Q7SQWjEDjCQkpziWKm3jWZNN5GrYV5UTu5+maF1DPiPPaOm4gWJAFDkyDGIiEUY
1BrbgjrUs2G6teaKiW1JLeOa9GH7RRFDcu20Ee1uaZblq2+q7keekDtF93Npnuwq69kOugiV92aU
KolWo27KGwyDaLbkTM60ZyWWRlS5oZDlAf5lP6V3fDhxrfc5kUt4mOEHZDri0q5ZHjolrelMyImG
VJdN5iVOYrsIIekzEReu1p4s5COyujPqnaDDehJBrsuJpVNpWe5GT6ID9KclIxt+muVXbRb+sOHd
G1eFNOac4pccEBBDcNk0eoc7pe5XB1E2JNw4qcznfhfXZIIRvsmm0mM+Dkajrr7kduJ4m1JN+Y+2
MHyEK5U6V009DkHbSmcJqW0WSOMkHfI4Im6z6KMsSEZd1xAH55B6xnIQQIXZuF4Av2f4jzSajS3b
JB/vX45DLuDk6e1F63ZPvlshddRn+NzK7Kafvj+b894jugilOtQK1N6NQV0BuX38bPWmzgurqwq1
eoIJZGoBjiKBM8Z860YLD7Q1NJfzcqtnoZUTPR/yM8XIj7ze1zdUD7Vsp2BxnSRWG6FVtK38+8JH
bIMQ6MvzQot52kkypJfCGqzXTM7WS5cKeealrjucsHfjMDeNfvpVLK59T5w404UTlTT+iQ7Mrmb2
Cj5+rK7oQiAfyUGqlNAEJ3OsV8ucaliOXcMXsdBRQb/AuVfbz5VtUY8W8EI2Qyf1U4oVOPdkHS+Y
4Y2SXeSUZ/OBUKmckIzO0cnjydpmQr7TZcWeRbYoNmqlmHCAxLW0zV2pnU1EG3GHcZIxDaUDB2fc
i+nCbq75oUSStdD+4vEyN/Pl26QUoqd01r61U6l9I4SLYqA11YIFfvYr8zRuW5MNAouoIkmoke1p
nvVkCHJ4bL7LSkXuOhXMImxUHRdhT4yHd2kZlX5XpZk7bwdvRK5OQ0D/qSYP2QMnNYQWlrHIO1ur
3XJvq9F67PiKMYyq1nqZ03G5bS2PVA7YsknGaSp2sCVkxhrCaUNZDuKWE0gAqEA7g2jAKbImffEe
aF/p71Ns1vXGrHvmlITPAC2PAfIwHK0ZXutoDh5OPkIFmOuT5GBKaGmISpOWLWnVm88u1DwZCBLB
q4NLDXjYuI3MTrucBPqwkjWMk6ouXJrZ0aTDc1HEfOzckcIbgvSMtk6xerb6zIGTJEu9vaQFlmg0
9coZU7xaSMB1O3nVpiYlaj1vEoQjhVNZu7KlThNWpZA/U9AJjBQ2e1lQTnp/Uy6xluDhyPNH+j6c
TNMRzM0BrxY1wKgWOkWQHkXUaZJ1bCUDS3K+DOzOAIsxs9gQZsIZRl2NWW0/pwbNGrSqs8ZiWPXZ
g0hUhcx2saS7ccoItHsczwjsJCDpfG9Q7nuld+adL2ztu4DvunxmiZvOOwNUwmYtTCZsOEY0UlWb
RfaGvpe9jXXbqTaWqkui3aQRgalyrOi6lQU7Gxx3XntKLSU740Axd6QScKAM285ylnMtXUYznAdq
CkGOOxEUX+OnbO+nwTfyu4l7q3Zjr2GnG9wukMp0OByZXm+FsTkk49aZxfDM+turne+K5GIi/dA+
lHXmVoesBhWCGMup7W0Sr3WczCniq6LOpse/2bhA9Qo6SthSS7xuAMTejl6sLv9WRfm8OCWyR6uo
RLHRWbRPZEGNZPdxM+M3hWMGhImLCWKTEMc0WKeVXbSMaHWTXLMoFvTVuaaZ/QbFhHWeEtnI2RvN
Epsjfx9lzmdhzUfw41WT4HqwbDCpAy6A67M2in9RClhtOfZRieTatxTCME9H3jZm2GGl1WZbXSui
gyHadFdQGt6k1YSTuPM/Q5y/a02seS04tmhpWbQNnKOulmZ7XW3GdhMuUy9OQUYa1KpNGFL2VP0l
Jt+f98sOGXIdBXtaLke9FtFDEJEWM5xFee8MRy52/KRvDh+/1XcdnfWGfFQwsJ/o5xwnZHRklRmt
y3bfjA3SYfAa3oEcl5+oPN5fhd0o2ZD0OnhxzE1v351nDhHsGnY6raVPu8qMCIS1osY0/2rnyKUN
tj4xyEjQg45piVVSROaYKBRr/KGTdr2ROkaPXKo5/eRS7zpHax/FMG26m5CqubW3tzRDS5yidm1h
61AclgX3EImn2ZnhlhRYF+Vve1d+lq3zrm/ERcEj6dDS1vbbMdzVLMekAexCRKrkJNcP7NLHrHX2
0q6e2wjwcke3NYzyTwkqR9CKP0YjD5WGkQmAE4DF0RvE6brWFvn6zEGMpC8UY4E2WzbqIOr5wWh0
81ybBLUyJ2sC2cj+rKZHg7R58ZrNosX/8KH+U+3EkZfnzx+IcGaDr9B2QRUfNQntrqR7I3kUblx2
nOJdzLaEtIZRP2Gnm5aXfhiH81Izu7AjzTpYQHkgYZXFiW9Ba8gTjnMkVbhnOgS2Z53whltQlBQS
zMr5ZOZ8N/o9vq7123IFojZxnEFpFKMeeaonoVVM05fCn5LNbOr5yV/8krmKRx8TocGKHvvjDf4y
P9rRymxoyhrYhfAuqtp9nDKtufkXLuIa612g2xLu0fw39Ctosy84ypi5dTJC77geFnITPr6K8W6a
Xe8F6RLJJpbvIlp5+3H15iSHsooq+qO9dWmOA4VXJphzNttaAKEAu4kPF9HprOQGrHQWLl2P6lrY
JIknWVadlLZIz7xu0u5re/C+f/Lj/e6FkksnBF+jpYvjYHAwnCSscipCqmy/gmBon6Bd3DrjUp+Z
PluyopvrcIGYnwXu6PYXcImqreH246UTzwhorYnyqZGNDx//XO9mB54axG4gh1BEdaDfb5+a9And
pOZeh2VjlLuYAJJNNxjxxi+d/HRph5e4qMqdMfs/P77ub96WtQ6JVbJJvdM7mhs4ingCdjfaA4c9
6BB5bCIjaq+jDi/u40u93wUwItZYCcSJpFXRQ3t7j1R5B21p09WfU9JebaDdlcVsbkuysraKPLBw
iFP/su4q99L2F7TM/qJ98j2LdZS/6aHzQ6DsIfoUJSEL6NHcX/gzW25Fe2CwRBQiwhTbArVP4Ood
Unxe+8Eg3PEUeGr53c8sdZ+LIiaVqIwPftw0r0Unu63nJuK6lAX9JlG2+Bhm6liJyeF6YzQGfT1l
uQ8TtMGdISMJ/q7FmfDx0/zNgCGhF7LpSv21zOMXVyKEGqOmr3hx8fRkx6l3G7GH3trKrm4XN9Ie
DBotJIvTwf34yutrOnqCgE7WDQF6SBzxR5ubxNJVo1NWCeGU9c+jF+l7sg7FLdod/bYlaeKTT+M3
XyxIWActCcBY1rCjCaWi9yr0hBy/Aj3hLdK2/mquSHX++K5+8yGQhE1MBpo6NDLH8wKyDkD3Pq+u
Str2Tq/MlhkrTq+8vDE+2R0eQcVY/9gAwDTl5SEgRFd9NAYnZVvMMJJkQkUAnmGWIDKaGcMpsbhh
omIad6NuUNnX+VZS0ezlWH410uicnUp0Job2Lz9hmsg6IjcYi2y8rKOVgRJbnPdDSQawZmR7q0Pb
1aD2+OTTez9uEOqg3GUPyTSARujt5++LmLa2JtGGFFP6UEnOdASEjOC3TQ0LAuWTv/pGuR4kypXq
gA79j6ihXxZVS8t1JF5czxIVgexQWHeU46NdUnef5Xy9HzxcinwE1jsBgftYtJtSFy2IIihCt+/l
AVx0FS65Nx3slOLqx3f1/mvgGoDHAHmijDT0o7FDJlShuwUjZihS/PklqevQUD5LJv/tu/IdFkmB
sspyjt6VZyR6Po3cUESXkddky7OKSlCoJmDRkZP/Nfrq+kWsd/Xf1ztahtwJxrcnW+5K9std63hD
gLg82yUTLvqPH+Dv3hWoj3WhNYFMHUfgSb+LRs3g1uJGetDz3DWctpBnWh9/Rg/83aVY6ACzo7mj
RLs+5V9GYCxGsqYHKutZo6zDoPIIYlVpXNa6+iyv6ciNvz5BJPGcKoBQUVuCS/L2WqVd0T5WCAtA
ThnPrVMjjrUy77qBIpjtarhkYV9aPcvZQq+7k/Nu3e5fO0lLGpDdtBiy2sjbKPTmNEhUg1ESDfkn
n+T7wbv+kAwqAx0bNJWjiUZX7BubFcnkTOAQJiOKdjGF5k8mmveP3RNspJ01AgUN67HSkdI9eu3B
LUKBGGOfRGVxaGGLbqzcbj+51PpU366FmF8ISWFDzQh+hyGs094pcCMUNGmXKt/QV3G/Ei/l0w0H
9EaklAvgYfDmz3ax779P8mypdQmb/yKzPFoTI39eZovNdDjMoxMFVQxni2upk8GIznjw9S0vvztl
qC+XYsBAOOduvU8SOCWkStcqzNwhvZ8gR+r24H4x1gzPv/qZoX922Gvp1CeoNR/9hDE8p0ZXqA+k
8Po7TY/ri16nipDEcAY+vtT7l0DsBIsXFhQmYM7Wb4d+WxKkmE8pAa6a738TUO2Cge71BGbK0jaR
Kym0z8ln5aT3Y3kNtmE8wydfs2WPduxZQ8OmbRApYwjt7r3RnG89uTjyk5tbf/i3I4zdnQn5XHcZ
acax/6SxI7v28gn5O4XX02UqkbT11D9RnEErQbtGP3EYvfGgUa8N/IJm+cdP9zf3SVmG7TLhZTqn
4KOlIO8WwxelgY2fWW7r130GHXuK7z6+yvtvlqBDigFsvmyQ2MdVJiZK1GgdHJY2ModbNQ83eCLK
Rwhc+b9wPytP1sDLw0rtHE2UcxtrKVZDhB+6jw+3KYdnV/ebLx/fz2+OwWjGsS6g3Ge3J9yj4bHU
DSadAkbGpMl+mwlF8yRX3rRx5wjzeu7HW6cjxtESir5TMQNycMYf0L+jHaYGsaVZjogwm4k+xGHy
LwwqhtV6CgNCzgni7RezENnBzqujlZsm3VWHfiqscvobHBkKenWCrrFwMEg3DubkHpPEJ9d/N6Z4
LoyaNUTYNXkTR5MDM6SMetuMgiwb8vtE86EfdFH5yVWO8qtYE9lfs0miFLF6ONh1vr3NXBuLjlV5
9dbbYkaSTfhHNhI7E1QkFgVOnnv4XWEAxiT+ldsyWb5bRjLsc3R5Wy3t1VZqhXuf0I3Z/DE8/ge8
plfNS3Wn5MuLuvjevLWY/n/pOF1DS8lMIFhxLRuT0rUWv/+5BfV/327vtrdft5v/828PL516kdW/
3eGnZT18+cMle/j5n//+23/yT5OqiUnVNFZPqU5sK/1WXvGfHlV+h2bHWu7nfIWZZd0w/cOiapqr
DxV5PWmtgqiAXyyqpvg7JSvOtICFqQ+A6P8rFlWxXv6X2fu3P/ivO0CpehMyuTTgu0RIKWz7JMa/
t03rZjlJkVvTchsIpLGHC7vQbjJr+BrRqO5j40CibHaKyIsYp77aF9K+7Aco32a+QYJ1mbdd8c3z
YBUOGhh3MtqjQHAI3w+T82AiFA3SIqtPZyM14IPP1hUIpXSbpctrYcdPFrKy3bx44zmdF3in6Dv0
orxF/NoEZZ5ENz3VmNAdgMaiwl/7tAao9BH9LoohlCM+AcUBuZntrRRrf5tNLiLWdNrPYwn73iUc
x6jYdE7uVlb9RVd6ZIQM1UOeJc21lZpzaHvwXpZUfiFJ5Hsi08uqBFuTuENgwwkyWw9TfJZc1qZ7
udTpV+WnN5lmnDPbXiQrz9jGA1BCNjunQoj/1DZHhONY7m2RASZ2/b2l92JbdfqF2ZSvepRFoYwz
WrKTOC/75Xxe9GljWoA/y8HrqXbpSHOK78TbXsYJSILY0zR+X8tDb5L2blIjzp/OOxSN3VMNnOPz
qrGnrTHM6E7zM7OBnxRV/l0eFYfa9656EcM8UfX0Irv2lRm4CwEe22tz+aCMYtPliCQq73sTTYcI
ag+Kz1qEWQvBgLSi7Ri5V1VavPYz7Mms6RWogrIOhCubK2epd3FPS53Js3A3ZqKjIiVLrDuIWYcE
IjXrspJ5iTsiI1OCRxj0nUUwkj6d1J3h3o0GRJE5C/ukS0/nNIFdIIAigVKHu6ZQeUy8475esoc0
XRC/ufsOUi2oAiciOGeqr+fEqs+VHMdrNNBOMGgjLrSqe8KS5u+pXwaeW/wYqKDsVImSJhHR1mKX
eerZS7aR7VSddcZ87mp6tdeG6X7VccMwVR5yktUriga4RifWCMr9bvl/mTuT7baNrl3fyrmAg2+h
b6YkQJCSLFm25MSeYDmOXej7/urPA50MTJAfsZT1D/5JMkjsYjXYtWvvt3lK4uYloL8Fp96NQb3H
9a+8iw5Ry45orV9Ru4fuou27PKSmiPSeKE+FQFth+lYBb0m6yi0kc99M+XObK37tlIBRy3tclPa5
/LVHKgRagGfUmYfu5n5R7w/yyq1ig4/D+ThiRG7VH2WILUN7FzvRAR3Gzt6l4B9M7YsewXIZsRWz
UduQJAU1U1uleiM82YIyjHpJ/fo/eHOcCRL871AgWO72/x7+X8Kf/2f3PfyefW9+j/jLH/pHhcAi
InOV4HmMMzjOdjJx/B8VAlv+z5ISE/VNiiGkESSV/4R41foPDOrl4oenxZ9Z/tM/KgSq/B9cV6i9
4mK+vNusd3lkrjIZA5LiIkDP3cM7jAGXh9pvT3yjBkhLo6v0nRBKGHHI2OW1WR5+W5SP/z/d/12K
c/XC+WcULlRem/jIcSudjYIBgdNPkJZQOFKRNJMdXDwkYKIOcMC9yGu0P0qxoX93dWYUQmWdhaQ7
tRoTFNPMG9Ms/UxXC2+qm3ovyWXj3p7ZuinA1FSgM3RhDRt8AgXC86lhDhNGtlUV/izZ5h2tsfFr
BO4faaUCsS8jHB/FKId3c6z/PdpgriV51Ddmum6Qvv0GSoGLygVaF/aaSTgUs9N1Tl/4zSzpH6Wi
QQdPiosOu97e+GJHrf08Dar+aVYi6xRXVeVZnTx6MN+g2kmVNWwsyuXS89xSWAvs2JdTujyWfjtU
vSMZEkyv3B9EUp8QBNZ3EvZ1G+nx8rf89rJcHANoN9Fr4l80ntbyslIk57IYkHCKSq4xG0XsO9mU
CG2RVG9M6OL88nmS6St8jujhEgLPJ6QbLQwxGWktPcur+wxr5D9aigawF4v8VcbC4G9F1DzJbp+t
ywniV0guqiPewMP17Xnw2zIGVWy2feEIf4p0CxhjrD1bbWd9Q+45Pb1zKBjLAL54qBNqQGWsdkyo
Vl8pLZKmEdt5F0Zt4qX2FN8DjLY3ZnVxON6Goq5F7KLotCaBBiUl4LEZKl9qm/glDPR72KD1Roti
CVtnZ4NB2CuK5yYBB3vo8w2DHpQOGoh1H/l41AhBbx7VduyfMhh4H9LOsN4b4Oix03dgKFtRqKCv
okBEiHfMaaz8wh4+qlr0gFx843ZS72Wj9AOATrm7vWFXVhHlEoYkaNuLvMD5BINIHXACsIlutin2
2QRxKtfgTf2bUXjsAvx4U6Y4H8XqcjWjEF36Sq46u1ntGk9RNt+5V+fCAtJSQYzaWJ+IxWzEsFK9
9Ie6CrwpHv4aFYg8t6fy9resjsTS06eOzYVAk3q1RXBQ+opTyVx0+kODApMcaleLVqLyJQMf/wC6
H/a6is+8mpKgAdwXXjHIW23ka7OlgEzdjYMiEybP11TN+9RQA3ZuKBvEeFJHw9PBCDYO5Lp+w9+8
aNpwNBSqJJRZV9ON0KC3KR5wsQdOCTlFRc4xRAkvGz5PWf8C4hhbJg3pD7nwRYQMc6l8A8QCnL0G
xlMoARhjUW/8qqtzJ5ix/hSwKKGfz1034JdRj0STQetepECVDjxhtpKNa4PYeEFzOQBXIqs5H4Q6
Y2TKNYOUZUuGLvX5njez2DhPF8GZ9SWpgMzMNaeym+ejNI2NqgU9Mz+oc/nYJWX0khDV7sbGijfQ
NatW+dtWoj8j0xfhvY+uxPlQE5vRd3VX+n3Rkj3ldubZsoFdkwrNqRshhQHonzAERqb8vR+NTf3P
kE2dAgWlxrXhaWCKINapFPvQ8fqvOMaijtwIfF26pnS1PDLuO2sofjac4A+wxJBv1nHCMQMj2jg5
y6adfb2LVtfSzaNpQL61hlxJ9MOgzCO8rorqF9j62CuhI3pBi5oLvd/EvT3xiwufVcYqHfka9MOW
UtD5kjeBLZoslXI/1rM42dc5z61dz/F9jIMWfcCsCCYv6/Xp9fa4F2eXcZdGm4z6/vLprgqbrWEO
dTxQMBn4TR+oy2Kg7ghj43a8MgoNRPzALA6+Thn5fHaS06SDak25H06oqmcyCWAV919vT2Xd0eMq
XEzZgajwUlleOas1HFRYp1My5n4dpD9EGT2NJoq0URRJe0fpEdjt84+hBuZTnuGVmajtBiZUdXFQ
NSoKSl4+FGNd78aSF+/tn3bx7S6/DPU3Bw0KcLRrDI1RUTTtBp7vGfWefddDxs6TCcNUmMze7aEu
vt3VUKtF6IKoL+xq5iCpY3ealbqGwKHBG1ep5gCQ4iypfE96pGwJf13dZKrjJEAUMwGfnG+y6GHf
y6iK+XY9Gh4olBByXbilaXZ1FIzleAKh/4Kk3vkoiVZqAYY3HNgGPLKWsa/aHHy5vYjXBlnwbjhS
kNPRzDkfRJaMCvqelPm1Ylfu3EGbK4bhn5r2f4V1XtsqHqcAzEFYo1q1moqJwocVlDGngrvzENh6
8mcYLEyYZig+xPFg3g2ihQtGgSrfOJDXJoheGvhhYi2A69Vl0idRhM/ESLM316MvICQQ+q4H47ix
jEv0WAVRelPLNvHRo3u4+u5HmDLW2E2Zn3ZS+1rZ9nRyprQ7BnUm3U9l1e/tdhqQaKDP0Eq4SFiN
Dbwt4w0gwhzdcsmE4OIiXmAijWrPthvmpvMKTvLPTE+nZzwlowce9r1vqg1xOamqkxMP0O4xObrT
JGRlchlxEUkyumdg1L2XiBolz7SX7xHCCO8DuW5dW5cQd2g1/CbtPPLbljQkEV3gZ+mYPJbZbLrT
TCpze3GuXDAEQm4ZaiHgnN+0a357bM1NMAGEiDJ/AcTd52k+PLI0oUspTqf2qoffb4935bRxmilP
8FAxuF6XI/HbeOo4jJUKq4YSYoPgo4auSN0LDVdL6rktIhKu2kMUyuA+bhy2JclanQI0lGAswSLk
ZbRuIDopigJD0af+PGU1xAkNAmQ3166W1PFnkxPvCSuvXdFEFfLxpfJwe+JXzvrZ8KvPrOMLK6Wu
SX2pwtUqKxYCvgk3/fYoV7aTHgk3KVOk7rRuO4OPV8ugMRgF/NpxJOs8xgJ1SyVUu4Oh1e3G8blc
VG6SRQILVI5CS3J1cc/SSEZdhKlfaBDr8rj4cyBkfrXt2Nw7HdZxSRHqT1IImSkbe/t0e7aX6QqY
VAKXBoyDlqi6/LrfDhPGUnJfmHLpx1XyZOh64MIlLZ6luRjvOV/yo5UK9/aQbzHp/BgxJmUeKpBk
wST052N2okAMB+6mXyhZJSCh5zoW7qrahy4LDQMdBrB4mNJWgmAppPQOe9bIONRKZZwqrGDxGEuz
v3jHoiAAV7bTPlPu0DpfLS2dKjheuA9TmEvqxw4BEvUwRY2oPk0iCl9uT0S7PCp0uHGf10hUQFSt
cXaKVuFIJILCt6w6Dj9RExt+IphZDuhiVdpPnnGj8zQ1XRe4qlig3qZhozAzICBSeJkYnT/GdLb3
nTVyL5hTbX6tGzhYLnVD6TssIQvNQ6yCa0QAbLiLELBwU4GC3n6SE8nC+LHreHapIgBqMw59qxxU
O26+5EbbnbQEt74OFYxhX9plievF0NhPvNNctZJM+6smbDtE9n0IvyV2Vv+8vTRLirDeYl7kixga
yn0AKM63ODPmJJ/lqPSxMg1oelDFGAVdA4265sZxunKCkUmUF/AEVRtnDf/K0RHKpKotfIkqTSDG
B2VwsPnU8he4r+VObWxnIwxeVm6B3FD14lVFCcMA2Hk+OxB7TYhdZO4Ds+xO0NiCu0lGCZEPXdw5
KizeIBlyb8zKgBJSrcZPjTVsXTuX815+xFLLp/ymw7g6/xHIhxeJCnTA753liZE6fXXXQVw5KaOA
0p9ZQrmHwTH/fXtnr02eNAfY4kLaMAgb5+OaeNuK2dAz3BWs5AAYSH4kwZNcnW/AHYe2fYzC2P4W
tOAMEEzMD/T2Zv/2j7iMmapKmYJ8xyHfIvU5/w2OFEIFDWeuwFwrX1INVRWswVrPGiq6eyJMYvj+
TXwfh0hv6UlibYyv8/efH+/z8VcRLGgn2QoQnfCrqPuOspD9CVxzs3HPX1/p32a5Sl6LhqS4CtTM
h1lSPMN1jZ9H3Ug85M8kNzaM8l6YsnWQEowGex0hpQjgycZZvzZTehToDVKiJP4vp/C3+6FtqNP3
qrycMi382PS6vFPUTDve3s/ro9hvGSxdS211pkKRDF1Zk8VagY6pvZKpH+tgei9Bh2Oo0nORkRjm
0qGvtkSt3yaj9U5T63ZFshzT8c30Ifw8NlPrgqeUPrQG2nxVN/YfofDQ28xTGN7NmPyEZq958yiZ
j3S+k6OYOswRkjZ+d3Zz/uNWKXZnhgXyUw1nyi5mH0206VkKrM69vdKXgZlRAHiAALYozqir/Qyx
koT+yRLkepm+alqVPyAJAUBCDzdKBZeXIyOZUHcMyAt8qKs9DcoaaD0evv40R8rerhGjCC0HK5So
/tZa+dZLb2u4VTiUVK62qC4YTk6DvVZopmvWIjjxiI9PTgCo4fZCXh2PGiyXm0k7Yt1DQi1rqCKY
A1i5BeI10wrFl5rQdMPKaimtYxL3b8azAeiAf6d8szoeQ5CZtpgYL8g76SEdhOUlkw5CxW4mXw2G
/v3jwe9HdRdF7qUQsAqxOQiScJjokYURDjem2YWebRTfZ4By99aMX93t6V1JClWNJBh0EuhEeFmr
+UmiwJO3kODHGzJe4njcIk6Ialt7KAS2gPDVdnD2drifPsRSdReB2EZhzK2V5CAV4qGgieomXXyI
YMmnRXnQ0sJHKgQ3OXkr41hO7ir6U2Dj4Cwv4csOitJUrTaYWuInap4fUfnqccozDuHwbRYQ+u2p
ddxYsq2NUHx1WFqIXL5km1TGzqOXJcDqYWCb+JpcD75mYRoBlijZy038QZi5eScsXHmiyGy823tz
JTrTwKSViCgySFVnddv1CLvk6HMlgJw6w5VKBC+aImw3prfmBi3RGcA02v3LF7Ugms/nJyEyNxRB
iOMVasD7lP7cwcoBaY6tYx2Heo7u1MCav6dtpLmO0smPcj86JyNFGbnUe/sxAiq2MfMr0ZL3CRFs
Ka2Cs1j++28XRuPUeZDBw/WtwpBPGlIGLipXiqulm+yWq0MRTsB78OakAXE+VJUio9YWzD5p9cjP
ZdBcqmizU5s4f7x7OwlaNIfJYKnyra/0TK1k3W7s2K+qIHMLraoPbWLH7186dpTYT0mMj2QtBNDI
kz5lZYE1XM/JsXvF+YxQQvSao138cntCV5YOSC8lMHYJVsAaI9JbUQ9EUot9Ryg4ZBnNeLCiGj/q
Li82ov7VoWgQ0byRaUatCeWdVGSwaFtEIRdFVK0I6908aerJ7GJ94/58i+irMONYIDwJi3B2Ycyd
n4isUYqu652IToIyvDhViO1NnxS+Ufa1C8ytOdZyLR/xNg8PZmXqH2bJzE8aXdB7zQbKGKLcAlLD
rv7WLIFIhzQaP+tJ9G4+1tjMoUu4NxOaIMiXxfcYtS+GckH/lMxqgC3N6AAcq9MNwMmVUEJvEbw8
bzVUOdagoU42wW/OzGmkY+OafYnYp4FoyO0DsSQx5yuHobGtwLkFSgLReZXkKCgsRimIOL+o5v5Q
GKXp9Ybd+aMeFz7KVsGh4k2xcYNdHg0uBW5nKoDkyYBpzrdLm8K2z9Iw8ikbJYcIIW2vKihToHa0
cd6vPAyWKvMbw4+rGU7x+VCjhBZtaGmh3yEp4w8dIFNFQ2q6KyrNG0I1wgqwap+MgZrogFr/3hRI
wN5e48ud1OARELEXOqcGEP78N6Ct01SUYSK/ptJyMIq09YwRLenbo6yB7IQQhiFNpaXGzaCu05Cu
AyGvg731U8IzKYCQsG6P5cCV5gBR3jrQjunUtA9ICOSnMKjFEypL30RQYi889BouV1N9jyZb5W/8
sOW2XZ0xojXweuBbS+FsdSkqVJM1WFHLHkjBCWLFuK9G0RyNbFZ3U55jB6v2LYrsfYak62wd57JA
xLTGXj5oxLRxeV47fJSCocAtYf2CK2OghIw4qBn6iFoZX4Npkg89UcUNx8TY8MO4TEPYdXaFrgP5
GmXS8403Gm5mrTUSX+Z4U/ptyl3cUYufREGBC3ryrhUQwCiAbBUOr5173i6Iylhg3mkpr86c2rVR
P2lVgtmOI3njqOKpRk2Vuks/HNu5fNAn6UNgBBnKkZPq26FWf7697VfWmTcNYhVI+mCYvjYDsQaU
tkNVJGThVeFpdB1wwplwFyV32PjArgQxWGR4rSz0UNZ6tc5aFIfm9HarqWpzJ6Eld5f1ebvjtyVe
YyA59UaGuj2/K181GhkLeQDezmKacL65lpmXU5xwlU6qJu1rtA9d2i7/ItXT+PsXjw2419qFfg8W
G3Y+VxiNqjowdxwnnuw2lvAPL9vBlQOF9F2WopPZaJjtRuTUyDlW/I9ct3ZmZCekBsovt2d+bWfx
1aKzAQYL5Nfqzgg1kWKCPcf+nE6PSOtVD7Hdl7vQKfT3yQotIQ2uKokexFVwjs7qFOuJ0sIuymJf
q8x4RvA0s3eW3sFcuD2jJWNcRSjcIegQQQgFxrqeEemXNCtlTvKlTUiQ6njOodX+M1blJ8JVujHa
teNKfxCM1KIrRBQ6PzltjVKBAQ7K5+GIOn6jkyVHFTaDelYdQmTv3b5L9Y3r4dqmAbKgbL7oQCD0
cz5onDpONaDJ72d5ER3K0hQH0yGf1Xptqx2/lu552zZeAUhOACIBPbe6dFEfRQ0cPgVwXeVz2JoY
eraP5J0PgaF6PfJlsVGd8Mc6xIGy03rrk1xVKGg2j3bUuLmg4j7Uj3owvlrlFof8Esa7FFgQWKJO
tzDk1y80y0oQzxVG7KdUPPcJoM+9OUJHsBSk6swsMRBcqsvH2VCLE1NEnT+Ye9+SYNxg5LZVOvgv
P+cNqQUJGQW9822pGlKhpOZbivup9CL0Zu9Ryv6eIpr3ccgtceQDxDUVyC0aHu14N+lWfkA8rvbD
hKbe7c/gslbM2izMrAVoQOtydUZyGteyOhBrYtpDJ/rVDuLkcgVpRVZPZaYBCwgd849CDfvjNJf/
Ik9ieGoFMqcGVNnqXddbVhHKPVvjoNDsawoC/AV5sf8vJsljAV4h0ZS6xPmKo0hNwitNjEKnBOcm
u/oi2xNee4kG9YZPfo/3ibyLBz17bGAebazxtWuDZ/sCl8WcEF+a8+EBsCJa36GVjwNO7TV50+yH
VGQbmcfVr92i4b3UwABBLr/it9e4pXWiGgaOVYihGu7Io3zI2jBCbd1xXm6v59UJIRzIaOSd+jqZ
HyNMdJxkuQ0kxfZDZ0LCu0vfjXZ/q4vqjAO0ggLDateqxInBg8mxnwunuhvMztmZklr8i/sGnhVp
Ew9+WCHrr3HUUjU12RwUk2dXBDK+79n4bhw4dxmMhkVzZBGYWzvelaOBOxXtSJ/ClQ5SqZx2dpIH
h6Tc6i1eudcYiXnQl4DGuP6ijL5GxFTnrE+mPT/0UoJPN3KlJ61IYjdOymLj2F05C5Bm0BzhWcfr
bp3pZ8YoF4nMzEaYOi7cAQv5+U1lvuuj8OVTcuU1YawyL17CXSaTCvkZ8ji7NDNMT/TcIO8+1wt+
jx4I2SsNndWHapFqDZjJcuLMqbo3I5SOebRkG6WLKx8qKDkQyiQCb7Ck8w+V+2dWtbCL/S5WMK9u
s8kdRF56Bpr33u0JLT94leQsJfE36AKjWcuy/hYTJJRQsVwwIj8zqDWVjv0TYyx8ler4o1yX3V3R
2PpGrL22U9zrIKEWdBwH/nxIfCzyCV5n5FttJrljI81eGJnhRqXkrT+yntnyzOcBA4ieXPl8mB5h
70FqYY7EE3EPtwuk7fe2FTXDscYXCX/trJi9SLWS+gA8rzX2Mxn3cFfrmY34dhjM9xAN9WpXjVqB
zKCsJn/UoVq9JLPzt4HSmSchx/QFmS7Ux2VroeTGMWpsQA4AIewQeOj1u84oVWMXIUT1WchoxO5C
ZegHf5zMmKTcUiax13l4/bBAvB4SJPBBKQjdye+IZZXyHKi1o3t9n/V/mqhMQSuqMdbwK6PvrF0E
+mNAtKU3/RTJXXWPXpj6VeZZjal6oWenTOlVuo2a8QPgizHu0BMv3Nwqsqe6mg5qji7Gvhm7aMba
AnlZpCBiLFsgcHwrW0ddft80Hk0x81NRqsazurEzE98rWf7UmgVQEbtt6z/CSmn+mme6uPsgA9+1
t8Oy+W4mo8+fzLudkRq6p8mp0e2c0ohRz1V786uWxNqnmveKAdpqSBIYj+YQ7qrEQv57Qg73uQZu
duwypYzdZu6UB9asm+/qMhavVWJXp4lC7EcEf2uvwzWGVvmsfqgGpTvIxpQdncjCWEhE6ujs6lKh
2GiZ1fwHwt42Zf9ACt+pqrakt0tdDhwB/0AzSj0/brI8yAPM68gvq3zCSQJ89CFZWjFSWc8HLaj7
nV7w6h8y+/X9nzC8IRl4k8aHvL6f8j6bqYjgBRGZMR7oQrM/SflEDTebBr/iXfFXaiJAf3vQa5cI
tBEsHik0Lrf8+XTTTu2DqAQkiL2hescq9yctGwsf3eIf9G/kjZhxJSJSiTQATnCHcC6X//5bmELz
wVJys+HNV4bZ3kmMwi3L6O8Zos7GxK4l3wxFE4HyJx31dS/dVue6SQqel6ZdZy9BSrDHJ1NxK/Aa
+0ivrJ1Cr9nTmjh0h0CY97VaNp6YAVGKXt7ibVyJz2e/ZhUs5UIYkIu5CthCCmSoj/dIYbuYYjl8
LDjs4VL76/bWXl1rFBEoTAIvBvZ/vtYIsDuGVXMbYEDuwL8OMS0rJwPHtmJLufdaeRLTThIrOCk6
gMFVdj/YuKSpQH99awagJeIRuInQCy+KEBYx7aTyqgxAm0Vxbl+OWo8DXiCdijjPD2qJKnebWg76
2uNGynLldJ/9rGVXfjtuxFRo/G1Opjwn6RGgvXwQCIzukYNvPBn1pMPtJb/yxqJGSwKIVg+usdZ6
GZB2NRMl5aRBikA0rS2pg+bf1HSUvRgqu9c2euXLdSId1bLb+rje8uTVVQksmZ7oQkKkjbzKnQDB
jHlsqUQQOU/ocxQeSgT7IakeWrP7OVump0/RwUzqL8EQn4BAPJBu7TkdrtSWX0el+NNSg1NqZk+W
3CNJ072onTNthIAraQMdKvrpYEvhaqzTyB5KkaiWpsSA+s2+jpGIT7pieH+Ch6sc6wBXCiyctsoa
ErD0ci4JyvKTPey6Ti38xE6UjblcUuIQ36KpR5eFFydKOqtvTEbOUC4jJAVrCfjxUDmZZyZtcszm
MTgteMAHR4rLT0WOo6tch4anmrXsZ0306/bBuzzo1NEWZV+LSLmA/M8POlIXokYKOThYU4yiEKJB
7jgnwqvCycCjvq42LFA3xlu/s4egayYrqChwhWrxkOCacKwkTfV5MBbfcXawjrfnd0nGY6HZR74f
qhhU7FdHW5VSLOVnC8OmWj0l2qIkLOnYx+3aAj8afNtqzLCn6UDFMtgpDaZJoY57U9dFCHhWQX8X
OdIs3LxZxCDkLRCMchne6YFQo1YRfCFxWEtkxSP2p1FlO4fGaqZdJeQ9oKoCc0rDLUL0BUmUP9Hq
16nTDxIgoGRnlB0z0GmbfjJRGg6C5r60cpRxtvCRV7aKai4SOLxFYZmsG+pWWWGTRDw6WG34MMya
NWGWKD8ngTO+2oZIN3bqIgSSvVCWQJEOlslClTg/iaKtYkwO58jXRT7sEYS1sQWN+w+IKKNyFQta
tkHjRYnydSzRIbx9TC62YRkcEgh1XtplsPnPB0cbTet6RE18+NAInGvioznkX5QEv8SyK38Zev/x
Xwz4VnElqaHGt6opRNJsV0PZE8z6MvDTJG8/4ytYu84k255eGeaus5EpuT3oRQQFUAz4hUjPIi+f
xPkscwk2VNgzS7kzuTWH1Nkj/bh1pi/OzTIK9xjxRAPysj43TjJaDpZ6kV8JpTwJQ072s5SGXtig
VDYEeO/9i1lRWqByRqEQuv75rKpe1GNnkYnGGeILOJP0B+y1tnB/y4acXZHLrH4bZRVHMJawlBQT
Tn8wrMeqgJdJscH+EJj5tKOrZe17tTQ+imbYqk1fWU6i80IaQqgQ2uvqQhpNvenVaKJPWuSdv9i6
HdoZ3RhTnsYPWCRt0couryYyvoWkxMe4tEPX34IkBBbAQRX6QamqR2hH2qdSjNpdKTipDWYvp3bq
8PrpAabjElm4QaSFu9iJpZfbG/tG+1qtOfB2JAQX/i0KJqs3hgAUVks2jKgAnadF3SjGcLr5ycMQ
0D6RfUeZ9uRU4yEW+LNQL3GnAnUivDXx7Qpi9JDt2gOfhLVYInuBubBDptCbIvuURDhLjrL8jJTd
xzZznjTQT7uosuod9YR7CiKm17Ttlp3JlS/wbEars1qOcYWAFtZdsjz9yA1NPEYAgE631+3aiaHj
ufQyaDAT0FYfRFfiu6Emod80yH8MRt54iSm/gobpXWzRt0hNlw8mDsxiDA/rhwcwmdP5eKOVSfHc
WgI14epvXENVN5507WMCXReHSOOToU2JB1QlfCAAt5SWgvQwmZZ032vvJzMsv2VBTdGAJcStv5Zc
s9sClrTwnVKLPUkbBLIvzbwP1IEHcWrqBzudt56MV2LDUrNd9BqZPcCU8wXg0SIyBVtnP2ra5xwv
oRdHdNlnhR7lixLiSphjERnu0tIKNrb6DW68+kQYmkc4CRw1/bVlAuFiViYcwP3BKu7xcgl3SRBU
gAdS+mgWpZEWq+E8Hf8crY4AGTynlnXSzOoHL9y/KyPYJ0PVUy3tf5lhQksphd0t9d+pUx8FVCu3
qbsPILdjtGqq75aBJ3uX5a0nyi3Z6CtfxkIE4mZiKih6LDf0by+uritMY8JK1R9zdbFJaq2Do0By
v/1pXB2FBwT7RFMXBuD5KFRBeViKQCCPU/UYgajqXuone+NGupJNQCW1qBGboFt51p6P0iVJIiUD
6jF04+c9nE7ZDZNUOWUmU2tnDA+XmsrGUbg6NeDiiFYB0cfX53zQRI4yp7c04Te686NqFcVD2T/z
bq/fWxXr4rxhvIKJL8UfEpfzUYoao2iblics+bh80itTQfGZpJlb2LjLcdldbM8TD9SR9CqVWJ/j
ryV7QMaiz2Bihv3QjzqVPN146mcc71u0C3cEbeuQmol9F9TWfB+XOdZaScc/JbTSDrdncHWZbLIE
Ss+wfddpZhxHeOKiKYyOgoMlJxbfhKbw178ZhG4GmTkheF0LLJMiqO2KQWSzaX0tzgzPrPPSff8o
i4CzzAOS+3r97WtWmwy0I9jxGcpvPiEb1y3pwe1RLks0JIpLz57mLzzHC75S1iWOHlgtIVXI8RcH
scM7UDfjozlH6JjwYHexRCiprCNdF5QjJohUdHYJANzjME49VnjoTyV5Xm08GK4lKoCYZEYAoghq
cHWZqqLEWgMK74ELpfsOpEXbCUgnezmbqzvZaHClzbhgwDbru8lMoTl15iGOy2ZrhZaBVh8F9PtF
SZrmLVCjVeya0ZnEuK2VDhNqa08iGh9QCraPs5zpByPWsqe8RGgxdIJfVDazX4EuSDXmfnwujUJ5
vr1dV863Tfw0eM+/vSdXeapwmqFu7EI6lOlUuSgUKbswANb/3lGW7hcpN7AROL7rcmxTKAC7Z6Rz
0DAfd3Ib16cwTbZ0FC7jKKOYkF8Io3xL60qsLk8YhitzcOCdqrp1OU3HKMAmV1Wj8Yiw9LCXc3Xc
+KqIAxfbybDcQFysiwTsWqMD80mtNkbK92mHGk+kPJRaVv6YB6rFnqwng1+CiXR2pVPUaEdmTfrJ
CKyx39V0OhUEQfEDEqUlfwLtMz0DVpG4ieUnM3acz6LXk29jARzHcwD4Rb42q9lLGGrqD5vmASqj
ZVQgZjlq07cuVbLRrXR7knY99uf6aaxHKdo5tKNwVwgStXNTbY5fsAZNAxhVkTPhaxkGeM5oAJfc
Romd0Y3w1gxc1OgkZ29Lah0fF4PBD/3URg911gVfx2Gxchyd8nskugmLwxgS1U4Fp/fcd6X+qgxj
9itv1fyvuBQV2qs4KQ70XIye4+xEPA6k6K9Eb53HCIUYvFJzmaEC6p0jp9wcScOsoQRpYMK4nfsk
/BHbFV9AkTTRd2lwlAyXLmw9hFp0X8x5gnoL8PyLUszlvKs1zoAfh2ru92rbwcUFU/dj1JXuyYxy
B/SXYdbHCQrtcwYU3MD6W5UelBqPYU8LB/0Ydpip7FRJTr+Fkj38kZd685zi9rmrArl5tmkqoK+a
PSRdJqFIZXdyvqvmkqpLPgQvZl8Z90QX6yWlaPVcxXHgZdSMGhery+m+oKfnHFsppveXoCclubXd
lPJfpYUm6U7HnDWiguOMxj6TAmc4wCsV35R87iu3U5TuEQvcZEKSFvfg/f9N2xjJlkqlbRRZIdzP
UneepcTMH3s5N16R8suzHYqBwcexctpPAg6Y2OV2AlpTySTsq3lpi1c7NaXnAWPeL7e/+CWHPY9x
gDkgytIZoRh0AVcWtWONQRLjutCUxT4IczxFccD2rcZ8ff9IKP+QOdFupYiwyqZJKSq1RvT4gKy7
eV824a8W6vej7DTRRj3k2pyQksINgeyd1tI6mYmFCHskaw+YTauHSmT1/VwGxr7ppD9vz+kt5Vst
H/AyYExU+97o7ud5U2KXti1xKA+laBD/0ebsRbJoXRIPtCOXx+SGekPrEmSjG2J2v/ATtsLpm73S
5Y/gB7xZXJDDn/+IodRGok7gHDJhzod0NLOdMTrjodDzVxUTIYiZ9c4M7GFvBM33PLYpp3ROcV9L
7U/hfIul4b5tg6+Rbd6boWb+6spZHJtYKzdu9iv7QgUJPBRPWOpIaxeOsbJmXS44a63UIIMb2n+n
TdZ5AGKDd2fqPBTNBVEDEp18dpU02yIAY6OliPkbJmY1mUFvqbMst8xHGeZ5qo07ndb2+88dlfZF
A2lRaeLpfL4PIojwve2WmrQl5D/7Vpl2Qo2HI/+v+S+WElYFhSM+XCoXq48JXw/dCXOGcpJQ3nVR
EiKxHFWI8LXzxqyunnGFD5bzDaYfeuz5tBwj6Qa0A5xDXw/0/QvQAB56pI3XzKrjparRnwYuXE8y
lN6t7DI/VWQPG9f3snbrM472CI87REP5sldra6InMSl4xRzmWEkPi/+E24ejfYhmmpeIidYv1ciz
JDXyrV29OvIC+l5efov07fn0DTkLYymlXt5CJvXyvK52i4vzHYYRjZtEg3idirj21MRQNzb5MucD
82SRdBs0caDUrka2BfINtYDu1wGv9SaEY2hsOFsaRte+SmVhDcB85jSt/SyHKulkDHadQy4FkdvE
ZvAddskDQChro/t6dT68OgBTQBXgIzlfSZ3Ep0oTzH10gDOPtKgKTm60BUNaVuXipFAhAsVFngL2
93wUg+a5Q5LBKDkaOH2tNQdNGdMPchnXH3JKrhux5kpaSYWMcwFIg6KAtvoUexRORpTfnYOET9yT
MyGyIcq29Iqiz4gyver2rYaIe6OFT3k9bDV5rx1PoilvA84KLY7VZTeUSgCKhuGbMZV/NGYQ32s4
cR+g4GTPk6PXMBlr3ZUs8+X23bcx8DosIKNLTlUxMKp18kHVRfqHGlvSrlPRnwjjInQrLUz/SrJg
A7d55fkAVGTRTgTKwSN89SxrzXGugamwwTTPECqoC9fGn/4ot1W9n9qw+Ix+0Y/bk327Q9enit40
FXTCj0m35fxU4XgSB2jIOIfRSP+aTPP/kXZeO3IjW7p+oSFAb25JJivLSirZ1g3RbtMFbdA//flY
wAGUzERxtOemIUBqRDLsMr8pT7PDD/FLYcRDMFamHjl5Uj10aJz6iSLLKO4truellOCzlIWGifPd
Urr2o7R6+0VfNS8o2R0RBkb2uTW9KRjHtoxoo+r3goIaEDO0KMGgVfyvxvB3V5XJ6/sfdXPnbgxm
sGJUs/YKS7I366XrmUiaOXnll8g53RvKUtwPWECFa7x0gT7ExaPS6iIoSWvu3x//rZKxm1QquqwG
fVJ6dHuUSNqtDskVL0tfd/2zqmbiOZvd4blzzDJYjap+5oeUT27veL7svRjL7Hb6qJC2hZVWqKGN
NfJ9OczumXCyehxV4GA9JhaPEj0q350mWPOJCeAWkWKfbWk/Z0JLTpDn1a+WO86+bKQTeujEndRE
pqGqgzuYGT2wV117RKUObSkNUxptztagGE6DQavEREOIzrqZ9u2dW67Vszlkyw9NS4qj+bm+yRDP
26SgthbYlaEnzrytonbsIqsvx+fGHb2TmqXGwf114xxvSG76UGgCb9zJy52dllYW625L9IjE+Ckp
Z7ThGi0Pk05SB1oKEeplX0Y1xZro/fV/g3bs15/sA+lIruotL78cus40XJ0tnlYQheV9kxrt+AgL
Vh8C155VTMyKZvk5670RumY3O5jwFsU3gYcIfBMcSrJpMP+osm743DfItAdIvahPrprWFUK7cfsN
MQjtVVG14TPyptPHdHWm3yZRbDB4+hFImLN9YXxefkGxFC5i7NvkVZpxxjK832yh8cxO2zpcdXMI
bQvParJhM1K84QhFduPtJvcACAGFYqvl7a7CRBPmvHQ1oVkJ5HbRY9PvGynOlhYf3PZvgIqrtYIl
QvSubd6gu20iFrUY1tV2o8UZ5BdjqMfHVmnzbyASMaAx2t7DoyPp/oLjqP+A+DF1eHB4f2J6z9+0
Y7Z8WOAl/h2DSepCc56fcwqppZ9aWf6HjskoLGvUAb+LwupTv6vRDQyWONZ/FHGuHTHAbgQiFF2Y
OFYMTQHTuFy1TLoO8mGsmpaNSZS5lgwSNVEPDtaNCivvhbu9yxCxiB53UzZnZVbKtSNIxRklizSJ
oaUPmnRGgpVoUwRNmmVnfarin1VZJJ+lZ60PUywycc4UkdG/Aa5ILlcvfeH3s5d9Pjh/N17SrdgH
MQp5XBBou+1Te46Sx47woqm3w1bxfs55t8mplacqsc5NXTyOtXjxYuo7iflaTupfxbg+N0v5kHTN
p6GdTlOTBZZafR4p6DfYlhXOfFa0+qRbTaB40JETjsBg8JoMXufrqHEcTPKtT7DIuri6qIxST9wt
pbCHAlS9G5HoAd4cANiUzWAG0rSeNK/vQ2cDO74/bzfeTYqkdEs29z1ur/26Dkh+p9XiRr33p8Be
7xEp1fK+aoACuyPKv52KB07adsXJSABxvz/4jbYswl4bRZT2AHfuHhYsYi12GpA9UU4L2Hfy9lGL
5Z2Sd1/UxKWlrlWRMojPlae9prbyHxM+g57JI2nXm/Pu0C0iMwKJtQe6aAj7JkXbu9GaeC/alG7V
+pXHs8qSkxe3ve/E/77/4bcOLRBsEqG32G+/WadBCJh1rHSjTQidlK4T1Ckn9/1RbhVTCEhos9Oy
pAq+p2zVmYpmxMBb1yfLT3iC2+lFSaihV3I/F1V3ngVdGbWU9hc3niHJZY55Z2tJe7euW3M2q/Av
RmcCQynLfESCzIhEQ3V2tlPxgur17zcl0fYAILPhftyt3nF5AORqKJVsDDdqR714pI2nR9D6JKZH
enfnrbnynCjKfHDqbq4FoTCsSpRpCE4uB6XcvUIEXd2IIkxOsbK1faNurYP44NY5oybpWKAdHCpH
u8fVXrumM+LJjYTmYmzc6DYV0MmL2rXOv1pWJp+yNfMey2p0P3eiFQfDb8d4/+IBvwcwA/kZAMU2
Cb+0rkH2t55QGL4rth66sBFWwFxVpzfgpQ9wJv7z/ta7Oakbigv3RR6MvWmp0mQgqUZqGm5qav4S
O+a5h7gf/p9G2Qf9FvDDmRq4GylGJ58GWUFA9pT+YO5ufgs6CBp1PhDXe/oRtZiFsolkV2oDquuD
5oSJixTEf/EtQFNQTSF2BUx1uULCKgwMjEe2YZYmXLb25wpNtYML99YuJMuEsAWviYbsbhDdrXrU
R7np5rTSPwh3zV5Wj0BLWdz8bAgH5YFZwiNva/3k0S8/+MZb4TmhJQ1RulZ0XHfnG8xB2oytYCZL
vTpb+aARZ3EBQhmbzjnZ46k3BiuYVWc5CA9uXfEbaRFJH04fPYLL2S10vbXpEnPhrkn6sUM1Omzt
4ofWdZ/dwX1NnfUI8nfrxP064u7Am8IFvoHtd4RAaUiv4G/h6OsZpkuwTqtysEWvdbU21vqGcEIr
0wLls1vYthuyoRh4UMSkVD/Krp5bv0H199RKmOApj+zTKpF0rBblW2r33sOE5Fs4G24RDO7wT6s5
6cFa3zg1AOK4czj8mznFbq07T3EH8hU3SpBSOleVOT78L+LSG+t6Mcruu9cx7ZJku2eWGQWqLInN
CJUtm3aZlB+LZMlQlTtKH25+GRebtlVtcPk2LveSVeMI6G23jlGvE1HiugT2lsa/fx/cavEClaGx
TFWcruCeSxBjhlmb5gDsREsdlJ3aybxXVDqlAAXsO7fnu3rby3+YRjHXPn5M6upnqoWpI2nIbD1Y
+bi6Pq4/TYJBTxX/ZxipPPueUo9uCM7OkX5ZWeh9agvnPmlrrfGNzoOaPKzYCPsJZfnNqMwrk8AY
+K+vFO3WRHS88pVYInk1PCF/vv/Vt/IM8k/cREBXw8ze20LYKDtrNRhHikf6+MkavDSg+9ri2qil
J5lo7rcu75dokXEXSnMxHmqjMv+ktTh+0KxYPKSFogTrAIri/R924+YEZ7oBPflVgLJ2FwjCkyZu
W6hepJhgYwIK8HnsY5IH6ktBWZT0xQxFi0bL+O6q3fj1/dGvhSnQggc+gtQHEFILQerLPVeSp670
KeKILGrsAi9Ppuc0tsYmyDx4ZtWsaV5YuDJ51dpNj6FY+ynztVh81Kkn4Jc6SjrVbkUCG2L8qJzy
dhZplNeZ2G4A7hS/cIV58LNv3PcwaMkZN+ofyLntJP0SdTizbin5tNWXPH16pl34tzLZ/Z0nUlQL
RmQYHMpckYov6QGF48YRfcMbvhXjaNPurgUvF/lor64TaQsqXr7nNob0LbMpD2LH6+uHliyoxo0Y
hTvCHkSlCqczajk6USw9EapKkb6meZcHljk7dzMJh196cfH6/ma4MejW4ADFQ4pItLx7WdgnTVNo
mFCYsS5bf3W95WPtad9jW++esN6t/u6c2T64zt/gMpcRJB2IzVd8E0tkN+1uvaoy5gbIBuDUgVgp
jNUCg7vY7fEnXREgH15kMzZf1G7KkqCRVv0li6XRE0rHg0Hk5GyIQg8GCCTYynjsU+kulGXTRIZN
Yk/uaaEOJnFtBcgZSMMqVQAlsfYaN9C5fCEzPOI9Uef6E4a/bYv4zJAnfjp0qgzlMBt/DpyDHjRV
BTlC7eL6H68qpj8d6tA/MqfuIRmjLln7nZnjAduvcr3vYNG0US45KmGlTq4IzAIRBV9TlJX3RKiv
VBlU1UfnvXcf3CouyjN29a0XZNSUnsasF0OY2EoJ512xVp8CltVsKJV1DKw2qUUIQrEBrFrOdhGS
TYpPc+EM2WlZsu+FpcjmpMbxLAIHJsmPJR7NT7ObtY1PZ3cWj6iIzW6IuuHkjFKLBNl7GdreaiOQ
OpbzM78+fxq7sjODYqkKYLKDaoAUHPLqYMPdiC6o3MJ/JHDCMQswyuU5xoUjo/KXOhHiyMkDVW75
uljUQNxEM5DNRFWw1Zr4pfPA9cyz7b2grNFEtU3TWLqgBUyn+f2sTUd1gMoF8Tg1hH3Wlg5unLjS
sCPhxeJsFO1wh1lpe3r/qF0HcYwCxxS9NbBzpNCXH94IM80w2LIjbNnEuSO0DRHZCHEKmckU6yNL
x6PhdteWNDzZc6PYEXQrPH3Vpjt5I1Bp1dncBbLx9/MnauRk3HQwsTagH375eZlQOmVVFjuajaa7
m3t63qJRpoOr4/oVYJQtdSKtR1NpTxztpG0g2S/tyI71IjRiOX8ajcQA5qgwHu62Tw4Ij2DN5iNm
3fb7d3cWUh4UP7ilkRPZQydE0nilWBo7AmquBIuQyJ2Zor3PCmf8XWVvijkeSQ2wfvqWQFB3U5lb
q2MVkxVZq9fdc73E96Ojq9nBg3PjizZtHGwQQEtsPP7LYSjclEmV1VYkUiV5LLJcP4/AtqK6deqD
N/TGUFBYcScmU9xUkHcXvjmkqBVUKZzqTKnRSFvbAHsJL2zq9agAd3OoTcHsrSJPA+Dyq1KZZrKb
PDOqrKyOiBHoE076dKdxKR5sxhuPJ85eND15P6k87rUm6V52fbqaZoShMaTWIkbcL02sF3XNiu9a
p6l3FErXg1W7UYhjGjkFJvTlzStzhxZQNcJzjIYNdEopT7QTGmZzwyMqHPNhFEWHzuFovk6J/nfu
GdnnwgCqieFHFs2r5yGYZWkPK2IUoS3MPkrcQkQrWh90ZooECcz46/u33o05eitNkroBFKaCc7kc
JMcxKcdKl6c0XS477oYoMEH+nbsyTs/vD3bjzvPQ9EXxkcUAorz9mF9iRBqjnosykhlhcG08EhBa
d8qijAjaYXCxKOX02/QKZIWAU4GeRXqRuO1yvEk0E0cY1HO8Ao3tNCi+pVtmB191Y0e/scKI1Fl2
4O+Xozj5mLeNyBjFXsxX2xPLKRFrj5w71/n7E3gd63IRbKx42nbIa+yhwHjsiMrIHUqzS6d9iD2Z
oDiQHeU/1/x7VmmjnyIhAnAAx5fLL2pLZ7aQ5NQjdBWVB8Vz41dZJA39QCRFCj8zlfrkts18j03W
/G9Zd0tUzeZ836HN8MGB0Pro2XSkraytV1RbhAhaglhsL7LUH5x0lcGqKfZHS6RL9LsTREGEmvIm
Y0tGvc9CeqOte7txdaROaG2IJv7bdbvkvxmEkj7ELmaHc3M5PVq7lgMiuXqE8fQIJLGWP+2krb68
/ynXhwXdNYNyPhE43ZI9bc4skyKH+U9Bf9ViqrhDGqx9T+4GVgYV4OyQaHn9dl8OqF9+ljIRseaz
7UR6o/QPi+jqqFjS8t+pLrKH9CmFVKkNY0Bb2UFlZSA9zuY0Qldo+qPEzojQ1vFecxtJEBd4cUQY
4J5lU+r378/L9XHjZ9L+22r4Wxtr9zONbG0BSToOPlBFG7QDgWAzqYMPAMM4WOgblA7GgkFBKR3e
DKqDl1OCL40HZg6P6CzRigCOXxdqda0FNJDnKK4a2hXIM9+rTS1DpH6WcCxMJbCrtjq4Y64PPj8E
3fqtxk6WfbUZPPJmGDVONA/IGk4x2uHG4h3VMW9AJhmG76QnAyEJeM3l9ybVKmQMcIDWT0LuAivs
nMTp4LduS2ZtNSivLPoUCKymHhsQ5/cTRe6D9b31qcSolBGhpkKD387FL49EnaekvMAuojRxTFwC
0zow1MH87ZuUQJ+kekOQkFqo22H4ZRS1cbV6c/2Jsn5ywniZlnOOT/3p/b1660htJoKo92zqGvv9
ow7dDEtJ37iDDqBLV5vP2ur8O6UOpRBdg1E2FeWDTgxwEPrcOiRvMtaop5DT7KvvaIf2sWhNJnFt
nMdeWvFJxgI/a606GurWPQUUi9Cb4iVwqN2eQTPfUJqF9ZqGuQrHnLaipmU51r89j7pl/n4i85ai
0acDsUz0vVs5DSVjqcyTE9n6Ut/rQyZ8MabuQehw86u43zfveC7gfegwagtu4MpMValy3IB+VkMJ
JqvOWTl9NeZWfHx/o7xBNy7TF75q64YSgxE+7tPugiahGqeuHS19XSHzPXiBY2VzmCLpHySJ0fgS
hswZ/U/7PBEeRJBP0CWfuvTDKkQXplQMfQVCB0kJVh5iMKdgUSGTjLLUfKS8x+cBu5GndCCTXXqJ
5nJsN0+uPU7hsG7YzylZ7h0SmgCQmFr7ntaa56aLMeHFWMCQ0+zbtesjwe7a9YzrT27d6YuRP9Yz
4gb/02hdn2Rdh5ZiCZGyUVb5gBTUAJdmcr+/P1m31mbj4G9+96Bx961jox2MZlmpxCmd0CMhijii
ZAEWBv4G/WNDO8D/3jrF3IibfyTdLGOPZ260NhVWRnVeenrrd31pfLN6S/vQxrkRtIZu3yF0ZgUe
MK6DY3zjLqQZgKSZRwYIaGJ3F85J7ZnSybilRqt9GmY0pTUh5fn9+bxxWYDX44VzaBYCatyFe4B0
58KGVR2NosflTljNOTPqp9ma5cGpus42qGL+MtLu7S5LA4lnkXCqksQKDL2acAAAI66sIIUcBavT
TlW6/2YSoW4QEm4x217gXoFO0rcy5xK2qvmu8hqFbk5+BKd+Q4HvTjDvyKYriiAUWccuVshoIqUg
qnk7wYKeaiDGQewNJG5iiSM9MZL71RjVs0sdGbh/Nj/o4FahxjXiXM7IJ5Pq9aGm9ua9mhsI7JSj
CHsl+6fpJ/0ZQIQGScKqz1qvNQ99Mf6xCkhongYKaozL4cOMYMST0sd20Gsg95I8rmBErend+3vl
WsAIXS7MiZlGPOS2msHlw9mPlZf1ZelERpIueqQZjdIEiWK4f4mGHqGf1artu1C/0LzIpuUDvgpm
58dWKx/dyWxk2CK4f7aXGsQW+kbtj6JX56Na3q0dTfuGLvLWJ7X2Dcm0TZPGbChiFt2ATJGqVMFU
T/pDr1hHSMqbQ3EbbZAqBOrc3fOXKl2WWJpwCISLNmw9/TMMz/wsa2AsB1N/6zbYFHL//1Db3/8S
s9SlGAonte1IsS3n2XPSJpJxXTyZ8PGi2YubnxUZw5fMJfwcqs7xE6pxd2uvfcoTZQ17FJTuBeyP
g4DtRroI+XbrtRMwapAxdr+LSj2TOzIFZmr7k5VGDWazq+f81Lz1Q6oAg1Q1khcTlmGafzSG+Tzq
6fO0QcyHIvu4NMq9rVXfaqsPFkN9kY4STGt3pAvy9oTuDygBNBx43nQu812eTpnDWaWgwOsqSkwX
dZiWR89KxlOf9RTiccyJSl025wRvBr9ZawhQKYJLerqOoOLy8rTMxnRSkDk/FeWSnxUhzBdvyNcn
e7LBzZt0NnJ71b7/j47cwFQTK0WTXixnFIanE2AhkzZ95x7cbjdwdRv1mQhzq6zwXbt4aFnbJXEK
xtp02f5eGln76PGMYa6a1T09hz5QjFG/U/Ry/Zh6FRhHLyOHL0sLw3lC0/9ik1Jso3nEc4WDyW4z
YBM6L3nu2VG6gWdkV6JHpCfmnRWbpZ+LFeFTV8kgoKJppwr7326sRjjqovAJUNFT7NQh6mC8HkzT
trhXi09NAGAcfBfw4pdnx1OADQke+Uim8ROhU/XZLpL2cz8i6tqo6r925jTnEnZwZKyoGr4/KbcO
LskGHUp0vZDh2A2uT2OR23lsR2Q8S6hl8C8IlryDlOZGWER9Hzz1Nu3Ih+2ChUGLJ0kNl15hjZOp
FQ/TU7WIryYcj1Pee78PlYJVhzYjYE6aoWjNXs7oRvMYss6xoyGNnVM8G1nY6igKvz91N/pRDIOK
jUltDbDv2/b/5dIrZWpoykSfpCqKwUejSARUjr+veuuFC3/+OS0oc3Sd9WAkNfq77rOrWGE6zN/e
/yHXs4u1GtKEtEQhtqEsdPm5nS41OxGTHs2L+IOcSw8sBd50gok6mLeqP9iv188Kw4HwfvNqvFaG
aa0RhzS70iNzVZTBB+I1+KMo00fdrs3f7mdcjPVWFfhlikmjOumUBfWsWJ2fKlH8J27qo6LizfnD
IIWqL2EmTZrL+RN1XFidDcpzWaC2uoOnnoylqU9O15NaOctRgn9rAgHsgC4B7wk4cRfU4hy6bGhj
LZqdpvdr9O0+EP5VJ2lp8+n9rXFrKJBJqHNSpYPouf39L/NXqSXiEwhnAX2o1NOQgblRexeHKCcu
Doa6NYv29ln0nmBY7mcRKVp45+j+k/WY5gejbpqHLm6bUwLO8DFuqvZgG267+vLaxGWA3B60OJxO
tEEvP43reinSrObTVpXK1kR16pRhTklm2JenWG3LUIHMGM7COzoB15cmQ+uUuiHw0i7a4zrmQc90
mQgtwo+7u6vxIvMraJMHE3p7FK4WuJCo9e2rFyue9K3mZhqmo5oZ9AOFEmQSyoNpvLVDaOWRwiFT
RFC6LesvO6QZugZIAcu2qaPDEFtWHAabJWjNtjv4oFs7BC8FqngkPKCrdvu+NJH+qrtWi9RcCj9P
Zjvs0kEPk3YY/R7u8UFKdyP+AGsMNR6C/GYVsi+5t15O87+K1SibMjcoO6V4UlzEhUw1sfwChfpT
yS5KfQNZajANsX5WW3W9B4/RBl3lHAHhr6ean0N5GMUZQn/gOpdTXam1NvJj8UuTLqQmtc2iiQcs
AjHx5f1jfz3TlyNtv+SXRY0liSxcBjUicbNPS+0OIDAL/K5StTxBEfvz/eGud6oFrAotRMRliMuM
Lbf+ZTiJAENZVnzYJg1y57XxdBJa1R6QVG9Mn2bx8lA2JM8jRL0cxZUVsJfaWxGnk9V9ZokkqgDU
3pN/HnVKb3wQQFZ0nIjKtttl96JKYKm9XltrtFqoNaNvPAQgc/KDrOnGKjEK7TKXDvAWF+0+KFat
wbH1NbJk2lKaF89xEb9oo7TZHMsRdOr6m6i9gR+BhwGpn6fucrRmiJkyY9ajQTfaCCUVgWqPVL6+
vxXe1vryWqYoCbf+DWxrXcmUe1VbJkLt1GgYZGwEkzrHP9dKt4ywnZBX8kdFxkU4iXglnsU2+zEH
9NxESVenwwP/BGmsAUmh6hECrVj9QS21z5qD+2Ooc1mEIFGTT3m+VNN9XK3NN1webHTRGi9bPqle
9x/gps1X/KByzY+bYf2er3E3+X03QEhNR0WnOZFPQnxI3cluw1LLWw0ck8JWKjoA2LNTf1XFpA34
w21lvHnrsoTvT9GNhSBTRk8NNAiqofsyhYrTdWXYoxrNsuzvujlTyU7T9I/3R7kBYd0QNejbbcow
+JXsqiEpsTxsOVTi41mh25tN6UtVrR36hGhP5E9Wsyj5NnFeFsaSw+tD/3CWIM916y6pY/M1s9Xm
S78WMSRMgFUHm//6+QbOQfiDgBMR15VG+aQWmT5XxRIZs109btzU0JjS8qXrFVAR0EGgccvqA+YY
R/q01/PPyDT5qbsRttv7+jmWivQSPfq7HZ4TZx3AaWi41XjwfTdGIWfDRxTEEUSKvTUAIZ6pTDmH
ux/yCeHXFbF6c7YP7G9uzCK99k1kkMKeBg7w8lDXHe6UHOs1Qnq7ezGwjR5AKW7MQVWvgsqVykkp
lyE0mvFIJeEGfXXD42z6gACB2MjbDPxy67eiM8Z20WmwmwPpcTqX4ntHXtA9CEVfW18qon2Ss5pU
j0rRwSBOjQmvjURdasXPDcW1T/1q9n82TTo+ka2n8Z0ZL+1Xj4prGnSNAhOsgROHcFXrKb7XrcPs
t3Wlv/QxJMtwbLX8qGR2a9XoaROsAahF/GQ3n0Ub94nR4ULSru0Qlu1SR54BB+39s3k0yi4Q0qzW
cVu1X6Ok7rNHG3hYkNmle7ADr99L1ocVskAbgGjah1uTW0wKkl/swKJq/brLDN8sqjVIuIAOUuFb
H8S7byGvCjwD2OnlVhDVlONokjNUYqqhyKG55+6shr8/baBmYDtQLwfKvZu2BHCoky3uEpGGULCz
yilUjPgouL9+lTfIP9nSG7zB2qdMndqVsz6YgPsXI/22WmN/B9hN3NWo9gQlLPiDr7pB2ae+Rkeb
q4iG0RVIZ1pt0Q009KIS6PSj6PWxDrRs/Z4YMfrcbBN/bpoqmBWr+hFztD4QzgFalo3yV1et8h7j
kxEvIoDMyqgi0ZbVYGImvT2bXavSLs//MXs1/cpJrg5un+up2g4KFykhBW3v/RNjy8YZ1Naco87U
piiH7/A46ML4EluzjgPoYB/EmTdAD1sriKyPKIYF2gNhAQcImW5TtbSN97HMs+RBnevvg1HJaNbV
r/Zs5BGiIvBh0CY8E+uXqNY2R7prt34Hle4t2t06vbzll/u9XeLcVud+AvBYNT+A/Qh4TrTLPtZN
0v1HUaiG0GSeyupktNPyqdKczsGQyvmzMqfySG3i+pyTVG3abAQUYJH3gd0sMmsEurZpe9OEMzpn
eLIQhgvLRegHV8r1OQduQi1hIyhTaNpXLpw8xe9HMNQ4TslP7HWGUAL/OAj0b00vZWNCFro5NBf3
bycWRp492mKKqCx/QXknDsRIe3NZUXmZxdPaWw+zM5mBoo/3Vp//RZ5/BKS6kTuSo5HNbPkMc7pH
H+qL5YxiSadoKtA8srTaxL5OTz4I02h9imr1Ocs8I5qroQz6aZEPcY7pQp0lfVBmo3lwSdyYeIRb
kWCi1468wB4FWzTUHEbFGqMys43XBhZNOA11ckB7urGTYL8TLfKc0xN8m5NfXnStdYHXS0ZBnqZF
MT+Rn/sVJL+vKoY8+KK33uZlorABCqhX0psCV7AXSVmRphBdo/U0IGece+wmDQC8uLh5TO46h3Nt
KqtvKbDS7tpR4L+tCXzNA2tU4MPLeDL70IOd9UifKf7Tkl1W4v0renHf2LFRnh2vp5qW960BmDWT
J0s6CPAbbZP9CTJw9O6SzGKAFHuG1ZdGoxUIZ7hO7teA7Sufsn+l+WBOmzYwZR2fjZ4+N/pCuv4C
m359yhzpvKrmjLux2vaVDGNnURMf+d+0CtBxH06ajhpgoMWWN/t5rY5ocIy6fFryRgQ5GjHo8ZRF
9ae0Ktzapapof2SU8p6zGo+281Iu9t8C/x795OKsU4MRhgMXxDlOH75MO3MOhWsN45PhlZLehJEi
SJiCPwNbQRf3/Yf3CjhMmAfxGETDJpTLfbc9BL9sDLWpFBPxMmgqILBOOk/hH2k8tndoEHkvUIZx
G+hT95OILfHTVYrk3qwn59mk/+ojIE0/KkNpuzHH7rErHX3x80L1vnVci2eAqfkTncP8NyOS7Rd7
AOQ2uD/EiT1CvWsaBXL50EaTWTlBuq4OYeS0HgRyV407htm0E2jn8qmkFc7lxEwT4gTssTbSJlXH
GDLvUdJT9TTzkX2sEIAidcVwb8r6NHSTjas02vXwKLT2p16WA25/OqjZYJlAz/tJas7C7xsDQ6++
xanu3NBBgyafS/tDNmBBimRTOn5z0nr6R4w1vlKVXd7no8r1hwOZ/bspJF8HYoAZpG6wNfB2AZcA
+pmOBPlRndrpi7O02ZMhUu+T3tvdvaZQiLd67PpwtOjqV5ivy2vu1Fs3YAFzkpt5owerrI1Pq2ce
yavvL8Ttp/FAUEgjUIcKtJv4asmpPTT4fc/YTUMdNNKoqJMjE4p9esUo9DIYBdw8haf9vndaFWsZ
Og5RunTiBTaafIYTNgZDVlnPTVzZz0jZFqcUbd6jI7eFzL9ej9vQWNCgY8nmJU/ehRhxqSPmh1lL
JKzyW2nXbA9DnSq/K9Th84z900ssoRqbMv6jKWwEnot5OniH98+BxTtP99zluYEycxXVY99r6ZNj
jNG4GnWQdbZ8aLtUuRtmgsv3b5ibQ20dLB4DA0DRtty/XDBIqipZ76Ldthbuv7JYjPulzr7bZXOE
87/CkW4fZdOOhjINqwBo4OVIyI3XZeOUY9TGWLmqKfY+TlEYn+2lw8urQP9lRvovjCfRfSnUaj2Z
xm9j5fkN5Jdb5OiRZcBMvfwNdrLN9ugN0eoCLDCysg/Wtj+6Am/M6ZbFYoRDEohU0m4UqEAenNB4
gF5bFeAEZRzAKR4eS+oSB4/5raHgHFnM6wZpeYNh/LJ8qQTO59T2ALxCqKGGcOFDXS/twzwdCezt
T+Q2ddBOORdU0Q005C+nbrWMeUoTGvGpo1aAe+i/DK5VnDsDJ1pjNeQr7qZ95M4onL2/Ra8MyLah
0XWiBI341LWIPuRKo5uaboiSbBkwHzM032oG5As8JLq1dK1qn7e//YwlPTUNdb2zB5Bkg9Y1j0vq
NedYT52Q42ZFhlEWeOWZ65c2rvKDpOzWWpCEbyhE6Fn86XKGRtoacYoQd6ROQBVsVO7vuqQZT2Bh
rYMp2U7lr3cUUAqeANZhi0ipNu7OEqnGMmAr3kZe32D7bq6oj07xfHA3vMHTdsNYvK0q2PotZNyH
pW2RFPGY1U2kdW1rhcUil78MlV3gJ4vjPswY9UD6wIrzRcxSdv5i2qBjc8OaPB/z4ab2C0NaWdRU
th6K1DQ6dNZN55SBn8VxRsON9S6uVWK/XFuMf5usamtfWpbk/cbR4YHmkfI8xab6L3RhBbaOSJOf
Bj0cXnnRDpTuVbx1/cWbJCCjvMtkIOzK/WcsC/Vfyxz6r41pJEmYj3KsTgNWGMgkjpb74uJ5jDC5
lc5/ZEpqxb5szPwbLEsM7nR7HNPIiy1HQpjXhk/WqOHnmhjFJg+Evr+aluuXsojBNJGMUfUzygBv
4/XrpBtZlJut7vgKWntJQInQBXdrN/KjGcOL+c1Qi11Ac22LETaGI9j8yw0n3F5YnbSayCpTrtUF
q2iZm9XBKNuDvtsEdEk2Z3nCra1gcjkKgi0L4OSyiUC1dmHp6XGIcHABKofuduMocQj28ej9f+sp
XY66QUi2mpNJ9oUb3OWoshYQ5NBP2VgW5ug3SJEuYWVmihkuqWJ+bHSt+CCaUk7Byh41UVns1L8t
J9VO7rpAzMjsJf6JPtA6nRY7W17aoaitO7PuZRqZOpK6cRfbBS0tkpvTjDD/cm97Xfa6wFTFEDmF
xnzK2j7W/QoDiVPspSj8GRQY5kDJjRnHok1MKqQ2jMCAU/YJtODE7ocIj5GsQL5CU5G7N1rMSrEh
m/EPr5ZJu5saI7Z92TqUlBZOrLmx1BcVay/GMYcvCsfe8s0JheSAi1jrD1bzKnDGKwKGFuS0t27U
lZtm1fZqqTSyoFrDcuZKTre1HIb1Y7Y2RQmtoi58Xe2Mih/hju7HtiwoHVcSY5xVoI51r65j/a8x
rBn4OIjF/lByVgMzU/M2yFtcsTliqyBFXGV/ypsGeVlkqfr/x9557EiOZWn6VQq5ZzS1GHQV0BSm
zbWHh8eGcEmtL3lJPv18lhldnREtamo3A8wqM+BubuqKc/7ziydocN7VyPWb+XTCngxlvTTVzT+4
Ky6r8ad1w8QZcgEtO6lwSAp/Wa1pOhqiGPtsIwhjRp4zmeMamobS3cSLpxAC5KakTbWuh2y/RDfW
h9PceljC8qFAEbLzr9IjPeb3V/Uvb/P/Sj6amz+ef/jbv/Lvt6ZdYHem4pd//u26/ajvRf/xIc4v
7b9eHvr3X/35gX87Z299MzSf4tff+ulB/P0fzx++iJef/hHVsBOX2/GjX+4+aD/E70/AK7385v/p
D//y8ftfeVjaj7/+9taMOEPx15KsqX/78aP9+19/oyf90xd0+fs/fnj1UvE4v6lfsv7jPz3i42UQ
f/1Nsd0v+GczEcVZi//Bjfi3v8iPf//RH+wLgvBwsOM7/e0vNc656V9/0/Qv/ObFrI/mgAnuZT6C
OPTHj1APQ42HUsHtiEbut39/7z99S//xrf0FmOiG7Bsx/PW3X08++wJ0wszjFQAS02j+fAb1ZbLi
KaNr4TB1cWQtuH2LRBpEaiTd3skbEVWKVW3/9AH9eBF/ftLfh89/XsE860Xgh8UMt64GwvvzszaL
nquLW2lhWwntKbXLJoDKuQyhx8jp5FVGcx2vRRVhsBl4WMV95YWr971pxvshs92j5WEhQebaN5Ca
MejJoWeGrg3xWzNAufXHdJVVJPEvh5ZL8zZMCP6nbB2jtVbFm6kX9uM4Jm3JAT97zwV7/pxUpv3h
eNJNw1GIMRRC085z4doQdqEeL+6Eqmes0g1fCHAhzN/42Rm09f6f30b/7eb4aUP9j5vt/8JthGfA
n1bJf9pG55fyRWZ/3kW/P+CPXWRYX/BlYTIDAn3xZrlAlH9sIkP/cpG8AvVBEWE1XfiJP/aQ4n25
FNIYrfONXKDeC4DyYxMpmvMFPjrmAuw75IVInf6ZXQRI9UtlbCOmu4z0LkQglTL7V55kFed5vurr
TC4QQB8SiKZbTwMQ/wbeRfM1xX1F+rwHGaWu2W9mALY96S3DTeaNdli7enUc9L58sAV+anOh9IcO
x8awTlrtNCBK8i07kUGyDvPgm1MnDslcNvu2FQvkojyoZXfsbXm07Er/0L3lucJCCZjnjpy7iBfX
Bvjbu6EtdSDFuf3K1GbhlWChpnfmoeTZ21EDa5bXRj9b4QKlbo8DWOljkUzQcdFiOrtMR6LPK9/W
lE9F957GpsAJeowGJdX2iwbtapZQ25lNR6hq2kMr5einedZEyKsSH2JSuCCyeiDCkPGXX8yZtRt1
FKWJafP8nXafVAUj0eZKmMzpye16mO1ym2CilM7rro27ncgBZvtlh18Jnk5q4UWTHAZ8xvHqV6RP
NPEapvAwxsw+m0rxGCvRQIqSWZXetVZmTykpuB2qQ1lmUVOYWNu030EJhU8sEjpfQ/9QhyF9VqH6
wWW0lt1iaQoOtdoajF1p7LPEcf059oLZcyOqoAostTD8rE6LO1x5jmbDxaca1bHwXKbj45AGdWfi
Lz2qb4aA7SGs97S1D6mq3LbVg5WnoVVtpmI8e6IJq1LKl96S4xaFd3Lnav1VVwyHVjzVxYG7vQhz
9OgBrAyCV2Wzl0L7xoqqA06no04YUa3Xp1bGiw/zXd+Wo32z1stH73h5aEBr8qZ52lnN/Jog+yTm
vAthah4kx2XQr9V7lo1vCZGAq81a6kkyqmCRBXmmxEG1yE9cbiuAt3pf4dFlVBLjG3XF7sEccUst
SyILrDzq83nxi4l7DYufPr/OmdD7YzKVh3JYT3qNSrK+mCtLI77r7XIzAISX+WXqEWfFTm2Hq0Fm
o4+DyVs8am81k5FxWXBwHw+5Y+PG5JWZ32sa0hrB/K1N8htyHj+GzLrF/OhTJ9ncdxIxRySGfZi9
sfEuwWjr4gVWSy5XPWSPrikei3y4Slr13lT4DQhmviMWLYTwhaHRbEROnO4b0utSu34dxmyNnDWx
XyazfzWn6dvkGUVBFrZ2jRNUWHv9g0eoiUHvoykl6p5UD/JYvGNbH+gELBA+c5/1c33TJRkwAm4Q
zDxGbZdjhVGkhn5AS4MJ0kwYetvgJER6yQGs6EWXRkTGLmtH89dljzmJP2U3a3IkUDJwhiGsMyjY
2i4uPL/3tHd7sQ46mZrteBjBujTcT2crCUemHGz+0rczUoUqjI/7rYHUpFqJmsC3bJn773jmL750
NWYQ7AVZTtgmqjCin4zhvpmdsEdLmaNj0DNeO1s+KLoXaW4HHA6c9mly7fe0LNvCbyZH5Zdsf71M
NhIVLdTYOO13KaSG0V5fN4pGMuqqt75d9HnSYZltjSntg5Eud666KMth6tcSlz5jyaw3CFeml21M
Tp288GtaTXPvxbOaficAwSbMz12cor4FIDJrDBiAbJ+bNqu0XZqhWj148EEranUHUG4XwyZZghFM
uTiu5YLlM3PsRA8v40giYqY05UVB0Hjt28q9Vr00Q/SuKNOtSEcowFBx2v0M2uWBBFWTFYh8ThPf
FbmbbtPONLBCL2fdl4uKl8jQGfbbxQsyg+uZrwZNK1PNo5UDxRk+zDQctpQ+N+2orMtuCOzEyCdq
MMxAIjEqZQ45EE+ocNChpbRdm4Dg18JQe980yuZmBbOO4qF3t2lpJs8VlIh4KdnwrkUdlCbQWsyp
Psf9sC/Z5RaG5N/K1SpfhlW7qvPy2nQxGm6G2nhoYgMzsybOdZ8pzL2htaYPQVI8N70L/BTHXxkC
5Rfv/nd0Au1OtHN1rYmJrYN2EaZf4Hrz7kLMUarUO3TYiskhEHNxFJY8m7iie7ilVTZo0cghOg27
Kc+jpJj44JsbaQz+hP1LYfC9KxgMtHEVcdIuu2Q9aBJ5AULc2lGq8+TNeVi04iHLMrqbKX4ejAzr
6tY5ITPJ/HH4WM1y57i4qkk73VWZs5M9En6U1OGcZ6KnxNyMeeZ3htkEGAUL3NDH+KCkZQiNb2uM
k/XdcdHvEfuX+bNli83KLtrbCXl4qPH7ibgKMzsMa0uQdRf788SW1Lv0zs7is9smm3Uq78G1Vb9l
3vqQYCJBxupsBLqq+HYy35aNUu3NsjxWfSGwE5njwLbiyZ9kvOXbJFp8pOFcho+4LD9dAgAZuGvZ
LsXtMNS8Ag+wBOkHs8aoL60Z5sYStTN7b5Vl5MZpdSOrZYNx2ifqv5OZiG1so77v1Ss3fTYor6EE
ZcdqaG9EjQrVSIPCGP0ly7djcl2X9hRNrvc1VeZT2653FOWxT30xhX2PPaZqT4Foi23ZrjtH7T/V
Rdw4RlVe1zxxOJvrdtB6N9Jm5TRZ4xXyhjzoC2+x/NFusgfPnF9ieU3sfOpbueJtZaVhpFEF3nrq
7Soc6ymcKJe4St3pHUncV5OM2KDF+H8vZnwxlYrQ3nQ2Nk5a11ELlQvF1WFNp/UqVqqdrfbJyTaQ
gWf6jbCSFNJ8BcYxVzcVKRTbycwf1vSlnmhospGhg9w7sdTCBal2jJognvPnagVnNNxAaWqul270
9prIj25jLhGWVLyW7I55Kufx1nY4l2e12hHxmQRZa3uw0NJP8h6j0lResRDZuQ0LqdUiOZfYSS2B
8LqKToUFMJLvti2y5WuLNd/SJGGiarvEqZ6TuD+3TbpDXx0lqoMzUP2RY1AsK/r4iVrM5Fmzpngy
LLGzUSuLuL4uyoFtiJX8xrXmem9Y8xYzmN0yzBuZeq+EAodmdjPEp/QCZnSYrC7gWi6HsfcwzO0J
kyXqm8fJjJE12Fshnzpj2MEQLr+OrcoteO0xG95Wotl3sbLTdcWfyZU0quGC3Typ3ctUKW9ekXL1
n5p4Uj+yqjnqhc5kO/Yh24Zl7G3HTHmstCqOktzRt3XhVl9b6T0x2Czv2ZPI8B1uObhG58ZSt0lp
f9q5EamCkqbzJKcvDjpclXNQp/1dlg7dEg5W2oCRPymd2xOUBya2yHprNSZxkaImDoWj0F18Kj6g
T+Wqyg3eMoY1JH8dh+y2yqwon6zEH7I1DZpsTW5k2zyBYF6NuVqEljC3LDXEpCl+xlk8HifBlaE2
L7PZHlvhXnmFpuy7rCUdIu93BaR86G/MvFL6xK6Myn7YVDgvfpPZVHPTfm9Lr0GOQKCNRzDZ6GyT
gYt8Uq9MgU734mYBit/Fj7mMd162wyHxGxE4t6U2zCFi7meve51KqGl6upuImIhwHCfWNIN4b6ic
DAzqVTNOfaChYUMqmBOmUgaZtWBrxfpZdHwM7CuCTbaJtw7kkaodNVHVPzZ1XTq+apvrW+s2Xs3p
tTD6n6c8HLt53bhClyFxnsV5qGUZdq350ONI7GutdYPaaH5e9WH9zDL+5ih9jARSskKMIerHG0/I
R4x2qay9g7N2+9Ji3JXrfdCDXjLxJaE+YerrbKBRbfpahlYnIssklUWpHOV2Xcip9wB+v5YpcLRO
haUsx07IIarjnlTYlADWTHtSYvvYO9Aoqmnfix7yglL6leOd3Dk95QgOUy+/Umr3aazmt3bIr9L6
1hut1zjLLpfLt27WwrRyo3gco9zlepJxbz9YWq3sVtvK/MEs90rS72zRHLV8Pf+uYJ8nyfuI9SAb
64hUnHuE49eVZGgc1yHBifQJNK7gjF2/u7iu+AP9Hfp02BaWc9O6yjY1zdBbxNtUNfaO7iENBtEG
nU2Y45AHLTSHYGr58AayMvxkQlGrufMjpjA0c5VrkvdbPHhcsikDnx4pgSHHRwrBw9hUDW6tZu53
3XLIZElN8NQhPQvU1NKv68F8szLlIDm/4rp69WonjcYSxfSSRcK65Vp5sHhQb44yKgydOFaQFx+C
kC+neDxAF3oqDOx+svFqJXkosHrtU/bZRzJDzE/yr6M3nsaUANday76Zw3w2F+KnE2+38LXY8U6U
CxXH9xh7h56eAPN8AgJs7lc1EqWuBTnNXVSW9VPXjN7XfBnFCRORnYk9V9AxezI19XrNuJEzp1v8
NqcnTAz5ZLfG95pI2dDxsqtSKC/dmkXEcD2mHeFDeeVBfNTeR+EFpdE5h2G67vQliJ1+1/WdGqhQ
gmVr3rjkgd53Zr3J+xJvaJ3qtHXa27JzN3J1Ot/I5GdCotlpjPWGIwJXdYGmx1c9TixvnKJu1l9U
VE9+tRjvcYqVcmOlVtDPFTYmcw0z/OIQKTZ23Uw+7CUgd2eqjto8XEYbL6ZzodF6Lh2+tdy7q/GK
fOGB9l4zKyVwpou9ArzvcVOVXREOBI2bTXInMSMFx7uTeRJNuhNZMo8wm3uvh36Hkf+9HbffWgr3
EvOdcaBHqjEnc49eaW56UT7GzakeqlsGo90dU6Ewm6YdSUCXEsdv09dxLbeZfBrH2DlfxmQ+zK38
e1G4fWRqMdbcStrdJfaEj0V1Mzpe+pakeIRxbJfpRwKQfoawgXGq2tRElukCHzWRj3zBFCQ+hBNj
n06xFy2Zqz8Mmt7eqNqqnoqCtdfFnRmUajY+VTVB0FD71H3p2EvYLzTPTODOoPddaLYObqJIeDbU
8ykdNQuYHGQttB05EPUx4o3cqhvpqa+xmSLLUlXS04qKWLfO6uZd52Tltp/i74qe1o8apqE0dIn+
WuKM+zTA5t6mPXN9L3GybR23pAqb7rA3i7G5oYXVbmNDkbs4tq1d3E0pn33VGZs0dY1HI60tGSip
2hUY1Sz6nbXGOak9akObowA0PcRcZYeWdFBMY2qzIAxL55gvp5iqvrAWLg27aE5cLUW3dXLmDvIC
cwyFGM9pm2rXNWzQQ1W7kNRUWSzvSKWdAAfhec8J1OyTIV32U5Moh1XU9B7CDJoBbQx6eFSpqjdG
KjOkp8Jbq71V6PO3oXXmxGcEwgXAy7yz51l+xtRTIUbceKAZU7xTMzlfz3G1vBeWR9OrVgtSsLps
g6FOXEx8crqghnfWnIo8SSMN0+atSJM5cHpibxTWw0syDvYWZXjxykF+mIoyjbr1YhUCMWYOuanm
D8zj229imiwvALQ1HqQtlmAea/NkGLPaEm5qxrvJbTLEdSasVFr1Ie8rjszJKIK1bul/u+rB5T4k
uyojy3bkwz9X9VAHaoKDx6iNKiCSM1m6f8EXW44S27gHhImLoFitK1sXzuusV/mDepEKL7BG862n
YqbS6tjTTzJtjk3eGieImQWaH/VYKBi0+autQtBVTP6MVBtx65it+j2x0vE5Rd7EmSrEeksELA2J
K6vyNclqio15aJRQp7rdOZ2wCz9fDMIGZ5pYYt+s91otgaGzDjELyeOi2HdWBu2tGIqDpTT5Kac8
+iYKuezz0bCOSpbBHnBiz1aY3urxweBZMdMWWFGWGJFQrjed8UT/1PhQ2hqftK99ltWRiNc9Q7Zb
jFfysO69u3lsXvS433Z9fICzmmxTTZ/8C7FLUHCQrbIXsRCVvww4Z/uN07huUFbWcmwzIsn9eOL2
92cjzdcgrb2tm8kppJGfHmxFEikPJyPzHfr6OrSFY9F71DFzf3yFTNrpLYaHjhHmthPfNbJOtyqf
ymItU9iyB7YFsooyJBqCZieB67ZVeJ5N77ZaiIq+ZMLtyBdXNE/T5Gk3ijqb1AH1sTTkuVWc2teL
UoSF5+W3Gky+s2I6d41ZbSq3vmVQOm2FsYpx13RkhWx7OTrn2RHof/tyGO+Tuv1e1Nplp8pU7Kss
HxCB6UvLeLzts2On6lYZiYIjlSSSftvO5quFQZgEJXLnc2LV8DeXsrJPVMhaRHQFaGsFbw+nikl0
B61tOn9sRLy1e2/Gj6qt2/dSX8E8V8dO+EZndYap19+ihRMAWPRSFCPj9Jy21VL761iunH7x6PqK
PndxmGmqCR+o7h+VoWvxqODvHuKkz6NMcWA/O+ZESkmyF8wg/Q4uzFnqrRsZ2qQ/GOZ6KT1Wd9pL
UyvBFJ14OQiACq7Xoh3Oc2wOmxGH2JPexnrPEaJ5G4O8NHo+bdUAVYTYA8pEWUUbWI9qNCWjuu2d
aXzVupE0W0k3nNt264uuieBpb5TU2I6dPDWjLu90DHgYxhrq/AbzEVFZSR1Cw1zgTG4nbhrkXOJ7
2qvug7ShFAbUkJe8igTnocxKz3OFDHi1B+AS4lanLmihOR/w5LmxXKul+KmS/raEQvE9oQcjBm/s
oFkqs8luy5OjoXFi50U/XetO8tUcu8eiGQAWRXKrTZoI8MYklm3Ft4/hEASd1eTjzaXfaD2r27gX
+nbtY/nsxUpzKg2QttIpDzpnLa1N9h2/h3QHM+zZrvIbbRYPU6x9cowEko+SspQ+XLmaeqelsGhA
a0wZdurwDQiMX1nibyLWysguIenqKBSjukGOD42TvHrasPEJSevKKo2rU+c86415D5KkbeO+M32v
NG7k7Cy+Kht4pk4AEV/ZZdL6OnRlGiYIqW7BmW6IHcY3EOKz+mCsmnNqrOJ15vzTyh68V7FMvLpq
pbtVFMD0wVKyaF34In1BcQI9ZYsBjY9Q5FZNF7mBSaR/j5cm9bkMbJxvJucRGmCErOxi8/6wgM9j
bulezwOVg+WRLmPqV6rZtAEVNil1bhOYVr5sWktt3izWSsupHBpjea0W0xClzDPdygilI+9L2xTb
Va3bu2lU3Ug351NX6E/1arwNwn4R+eMQO4EaN1G2Tsa2dJ6akgnEOMdgTqIqg6RoMTCxXlbP5kPM
nEepeudlrqSvAAD0yxSAIq5+p2qAKfngY14VNmBjFt4cEyjfhL8OQpuIt7qxOBFipi+VUC9x4F9n
uM9bpzInMonygyfryifcBNMY07xzujoGNu0f5DjiezumPg30Sa7GNlPpF7JSV6NsKeEOTVjVC+du
Urt8V1CnncAbdo2bZOcC0/4NDhUbksfiGxTJsN29/sOwKUjXpqlvAIgh2HIY2MQRsESse9uyDksL
uN1ljhcJVaNLljtmOuY3giTpCtDG2sxVgelD4WKVmuVyW6atuMgsc/U6w4/p0SCKaS+92K62hq08
gxwcxxqsWnPlV5fM0NWZ5506Dbewet7bcSS1MJaUaE31OSQ58Jb6Odfak9uNOZnIA5ofM598XKey
bQ/DYQOi8igzUHM16W4TtS0OwM/rWcniblPJZNiYZdUGmOuPYTcYp2aZv9tlufcS/Mq4VwZfVs0D
aLxCooJ6iO3sopc1iSJcBoZHDDP21gLryYTI4uuow8/NaBNkV9jIo9ytasRqqGodn1wcNBg7+XzO
FljO/G2xiiSsJ+9EAqd+VgY19wvFlbczQqxAqHSxqYcCbG3MiM5g8edRFLzD1eXOXU9tV97GbeZG
KEIeHJ0AOg3Z7PfRSuVOlap9ZdTJJePGW/JrG24L1oS26rtM1oJZvLv9YO1XpRjucQosnrnI52PT
pK8rYeHP5pq4MHvjXT2yXBLFpj3pLuORPAmStjvQFcVdEUdZ7GaBNpaJbxQGe8IdlpPtFfjHGbCB
yuYUj/V2hFOE2PFl7gDsgD0UICkGY56xnDEJ9OUsP3TOZRLEv6XMYRrGQ8E0F7sVFIcTDdmN3qgR
ZBbrrNvs03bWosEs3vU83RDW6GuUeb4jY1IhiseuF/a+1NrA1ACqtcKIpKLwJenU1PRxsfGYXVLz
Rjgr4NHiMx+6b2vhpSfPyUN8ojS/6rlUqDB8g/DarZ5pvjDzQ92p+0GzQLU5olM63Exbp+9Wp/TR
FA8SLY77uErjbXKyo5LnBy13dnlZbD0EEU4xAKkMu1SS+VnE3SlDynwlVY2YCi9hmKNzVJOpuYaM
NBY/rZMmUDOPQy3nTYJdNe2pG9e9PrglVeto7TTvVJtWtTPbsjgUsaIk0I+swG6LhyWunhRj/mSK
xdtdr229bjjaLxVC+s0DYBrHcg6NqqfUl+p9lmePcw+dsK3Tvdmt+2WOj3GtnfGi2eYMsXymfsfM
lAcuxgEMWMsJAbk0lpbRhrlJK+Iw3cgL4xK45KEpQHOnr9bTsApWjpSu7844tjMOeVBQmE4jLtnk
yz7j5WmGEIPNc8E72TR2qwRtBavQtajbjK9N/jzIz25g2KGw9FNtJckaE5kPkdjfezH7vWPumsrQ
GGDVAL4w5x4by6gOFqbDzGuujGl9aLLspVH7Z3VmrFDFbTQOSyCTK6Q8fK2dvfgrTEwkay7W7nSY
nqb4uoFHU0x5RtmQaFHD01qDdjthcOZXfA55hpg9QeBsxUGnqkfEptWuFZwOqwvUUDQqDYRi+iZW
N5ACEfgHQ77uvKpAMtM2apCqsQhp+6+qGWJLaWlMunA7nKGkb1NM5h8dRDZcc1oaKoUzXCMJeBuZ
dkwDpHdQ7klJi8CGXht2ZIKGqLC+W3mDHcFJFnNU5a0arqVJA1M2Dx2fwmktNA5wzX7QCl7fknPl
rXC9Cvh0Cx80686a1E9bfcunXr4K5ocbyyl48hvVhiWG7si7Qpt228PiLBzjOm/BgWRbfS30GDWv
t1JxT/cKtcZuvRijeuMLSSwLSTWe/HqxNM87F5Ba2LeqnuxWQUiO2mzBVBlq4NM8e1ztM+e4qt2p
dhZA0Ch8LAIeuzVpcAwwPu11Uw+8Y9/smiKs0+Sb3ufkWLhMFvXkdq0YNs6zduiS9S6mBDHVlLkz
I5Kk+kzsEjFqC0lWXeXWGilbuWquOw55p623cJ4wXNT9xpuToM7jYyKro9FBbHTQnIUOMTd5bey9
lru6UIfyjQslCSbPbDe1MmybDHR9aJo+9PQOfIYxnhpX9TVbi/DkZr2jFwpsm6Fc3KxmKHqzCZsS
nbruyAcQYOCuEU52yjBYe6fw31Wpcq5bevvcKd+TQZ6R5T6ZXszWM7xgSm+YCAUTK7nQOJCbwQiT
pTvVFIXVUylHTGsZpCCdpH8fs6+VVmLXtiRhJrT4zi3aN2mUyHLZZaqt7k1bAD5mR6+FMKAl3woI
rEGrtZ9VAx1hUZKt4AoJNDW7jMoWQH8rgRM8Zecq1V7Hwm7O+tiToj6YRzUZx7A04DJMaUQi3PKd
iJ7+KVvFtJXEQAcOoFBIzbgTi/I8m0VUpx0QnSXDi0dB0OfoipziYFbvZR5fiXoKvCXldpwfUjMJ
XVXeN+QP97r4BOtknqnGbKx4ecQRJfs+TvXNQrMqMXVUoZkXk0I75HZHV4ij3o439fqcqGvQuhXc
Acw2SucW2G5rpOYWS5LowozRWYuxQfSLBnjXOAunMzmXRin3peBMMmCdVVN2JSbXr6aJf7iCnCeu
ZnRx0BWuGQ/s2xw/rcZ4UzrO/aQX53pSTz1nvNcpwGm3k44POoB1WyfjtVF34WR8rTAXSBj8eeZ9
7TQHTLcPaXopBUwZB9zZdIBq6NbciK7yTekq5soaceqOhP2zbDVjplIaTnkTwzjzQncahz2qJRTH
O9WtKCJZe5m7FUv6BmXdF00LutYwbOkoRVUfj56HASy/aOJyO5rWxiT5mRninT50T+nSBaIgMzHH
2NhKcXNztPTTSDhlE8Q4RDnt6fF93E+idYXSlIhk39vLedAydpYufVjzT6oyHQoNaKW6pdxEoc2U
eM5Lxa/yF6tH5GgqD6IaInVKojZmtLvSNxj0Fr3G2EA/jr2JmnIV4aoYoLgVwVa8zErvqxAWXxpY
U7bDhMU3ZtN3h3VLavKhymFWrbYfl9WLVZpPk7Ncg7mV4Qy2j9PH1He72uPysrr0VsHTR2H+s8yR
oy7g9Hm7fOgxrVO8mJ+kgwblygdltXeqV9yv1sGrBdZ6+n1WT1eSoQkHe09H1Q4RWd7wfAsSroxm
y6jxEjZHgP3qsrIX7seo7ooro+zWx4HylAMyBXAFTjET82AtNSrLkj5UW98GCqesL+69cr13B7nL
Rpc5eeWdc4zaTp065ldQktbrZpqPs75S6sTvf2LV/Rfcy181SheiGvLyC06Kf4iKtvtn7mXrTWtc
1CyNuHGs66WI7W5r1mPxXjt9+dThMG4HGZ77p3lqJyrAdBE6XEpGvdE/eCUX7v6fWKC2c2HeQblH
+wIT1PtViZ1lFNrwP2Fh69bw4pUx37QGJoixeVUXd12lKO/A9u5DOTbDPTFs6KVdOYhQWe0CQu6/
/J0x/ONz+YWv/Ms//3tS8v/bvEvEWSQ5/I8c5n97Hf9yHoeXn+iXf3/cHxxMy/qC28fFXIxoZVxb
Lw6nf3AwLz/hC8RiAoD0B8/yBwdTt76gWzWwscOA9CKxgDb5g4J5+dHF/BVRh0kxdGE//xM85l8E
VA6KAUc1kPDgc8qfxYXq52WtjBjXKnjyh51IDsaiMU3AxiWNjTVUV12LrDQvImml91hH+ywguZvU
hH7VKris6CatVVt2c2Lv61UVTBJAF/7/ChPL7wT5i36UzcY2+UHA/4kg/zBCz/qos0G8/Myrvzzs
j7Vl218u5mFw3VUNQ2X8yv++tvQvJmYQlwVsg5Vii/F3fq+pf8Ht7+KxhB8ry/Hy536sLfjCsHs5
3C4WwRdy8D+ztC6qv/84pi5aTtg6yHOQzPIf7Ih+XllTnBg10dVepLeM9KUJ4zzFGgddtbS2skvH
f8qW9I/nw4CGdwYxHqf/X55Pt7m3vQpwnrkWWA3e5mvoKgkqnT99C//4JvjxRC7VA9curjS/nr86
9XujYP8Uleq8UBB341BuOzNzrnDpdbRz3iheFthO4hHHWNixdigLz2hJsYvN5h+8mJ/p07wWXDZd
vne0UMgRNPMXYaFpMvpD6hJHqbpSEcGSeLD/N3fntSM5kmXbX+kfYIFavFK49tD6hQiRQU2jMMqv
v8s7u29XVs1Mod4GAxQSqIjMCHc6aXbsnL3Xzt36WC1wDP7id10u4C8fKMw9Pkjcz7gyCDL6wwWe
gZi0w+J60TDPij/SA0AxlMm9HL3qWZPIeOt0zWiLjf3nX1xydOp/+tUXFA/v0MDLal4uw++8rLl6
yTmzRy9qHG06EY2W3krN7s72ROIBrDi1nn0ccfNhjMf+OuU6b0s3zlHqWHkVqtAnjnkjqse/eFls
Bn9+Wa7KhmyQL6L/0Y+hNXVOPWN5EdGfDVzH1NnVxuIir9RRaCG4DGbq0Y3RJVmoNMO8lUwqj0bT
2uFixvVf3Zl/euL4gCCqmlwnKFM8er9epbqyksmSfEBiXeiS50Vro2TJu9VDCzVNe8wp69+jTP3z
BqQHygKDrJJnwf3DJ8NkYYGWqPA751aeyjIhia4uk/B/vtJ/uvXsi734stSBSna4B399Z5UnMHlm
sxUBse8MrGKjTG8btaDVhfm9+pwVjGb7EZ10sxNF1bd/QS39Sa79/c3PooJ/F5sCVuMLieoP7zOn
R0XzTes3zXwhzPl9obk6CgSQi+j1+uF91F31bUZh+tbiY3s0C1XrTt7iIXGIaXS814tR/igTJIp+
CWgELR7D+XVD34d45jjrcfnFmKvpuGE7RW2i2+X1lANfRPRpLg9lgqr8cXFpG+jTYpIebCb6t8kc
TF4rfTWovm13ZvKYd7SkL+f/Vm0jtx4W61Edl47q2pFlt+7olvTdfux0twiddoT+bnYoBwIBWumU
YcKXyO8Lej62tSIZhyohb/Iiy7jES2JGLWUyh2FdNaat0IGjY3IgYBJFX0sRdN2aZfNkCCc7OcvM
58Ngtmq9D4Q6THt8ZAyGVwTdZXx4gy3bQ0mtFhNd8l6TatgwGx3p/9Wa+U2GsLncj92IZG+l0dDf
pK22fkPw00WIsyr9bNVkprOaErIR0Ql0NebBGT6K0aA29nkqTRIwqMHfJmjRvc8wbX3LdNkrvrUO
0KpYSOJ1002NfC1IAJCsGhXRVfOs5q/TyvAqFKZKtwbLrpGEizZ6uq+7uuIe7aynoTA1LVihtmUx
9BEtZN5RzZgTH/XEy22/VAg0hr6lw31ZFbU3Q8DkbbW1ifJVdmCplE1V6QM9X5hJZ73q8Zc0aQOs
hkOhhTcrJuejpEJ0cEtbVec3vWQcaBhtygkE0XUMjIGQnSAW9vjdCS9V73qWRfugVjgVnG3HBOqp
c4rOeNWNGL+KRe2W3qQMfSBpQ+i07notRgoCvCRVP3CaeEoZTCAB75cmi7UjHmfNOwsHuYOz5eMh
ZDnnzrioWZR53pIYVY5bVZ16N8XVxdqg+ISze/VxnRKjR5vksAj10UKiVhOVvRxNVslKTkE7x9x1
ksz02ndz0tJJvpxgdQ2FGX86kITo4ZZzm4QrrT0rpNzmXC4VL7dCxspu6YOIanjjmBPykFAPdGei
b2S6RaiN7q3rSy0+9rOBcCknzbFHkJVnD5ozmOdqWQT5RZ6JlKi1jMRBwEj0QFm5dr6N29nVQtcu
ZRExAFS7IGN0XIaaLNsrAc6r5nyXDnuWUoX3YnptHS4tqZsoXtbyPTN6e4Gziz6fBM6yVK87LRVq
qNN5P/b2ih3WVuXyI+eP9yI2tMmnRND0F25XW54W5LnaUdbKKsJi8GqEJJODfIgFox/fMqPWucFH
rDMfc52gFLfyObZoYwq73o7uVLx6jlaUEVXQDO13hkgUmVXDhGMxGxrySSJmNVoNxt1bgVNxvqxj
Ey3SfIy3SWJcyn2sKYiznWTWd11RwpGxSjAuhVNzOsgH2dh+JnHl+HXreCO8I6iugRws5u8lgpYl
gLivM5ArhRHYo5sxBy9pwfqqJWhclpnqvqxJhsRMHwQj5CZTJ1ZCFzlCZq+xCFvI2l9lbOr7id4R
esfC1E4k0nRvHEEMposc9VccPhIXlRhxXNvdskxXbZJ79ECULpmukkRbrM2UG+OpLKgPXqwEXMxu
bWPaw1mVWASIrzKxCgwgWeUizzf6sfR1qy3uaztR3nsCAa6zOkMtpqza6NAHEozcLuMyGXbCzJ5c
bbX6KMalzEIWF424L80x77gccVweF0QiSEk1LV9OTl7KirnkJB5WzPgM91cDk0AilRGb/IStKmiy
5uLZQEiNo2de+WxgnqICHDlIzlvFdrD0eIVB3dPXZflM0rS+gJDrRqy5yeRsy8VQfrAsQ+J0YmQ5
mybVjS+voDwOKJXtfqPR6lzppxnjC8V3i5i/Ng0ENohw5TGrjTredfPaIdg08XHvV6dKxYEkHNJ2
SKxkufGdNTULepYWtDw0Ll0T6IOu6H5hNwjuPFMY6YlQH/kjUTUGxashJydQ4LnedrbXkOcpjWw4
2X1rnxt3Qn5JM54RSccf925TDhdCU4uwx9Pr/FuBgIx3oU/aa89pLPeYxV7nntXMdFZlo9ttpzX+
QO5Uc5zJbO+Rrc/jcSoaRGKVbBjJ9ONifFbqSrzZgK8D1Q+rn/SLMrYhfrkYWsapyYxg8XodIKZd
8xYLRAuX8yt2CFkL/SSoN7yLpihTw1yk/XLtOE2jHgloJUpCKujUTy2qwvJKrEVaoLv2lC6cvHJc
XcZTSV/r1yWZc7jLG9ZJdaNkWlXsTDoxnhemSPyRB6K20fVQVmaHyz6eJ73lajKldi9i3kF7YafA
Q8Acx7GPouuatfJLtZTzAfNUOrxASAJ9aRajIbdZM+vutmCusa9sE00Kclq5fC5OD11SI4aCPmej
DLh1nFbQ7Qa8rFaHWWuy4brJSyi/E7ftc9ew7wXtZNTVPkPXR9N0zqd7yKvJ8ihT4hDOI/4N5abW
s/7GGUns9KdWM7KDwOx8Vrq4XEJKBXqZbVplyT0pKsl3NaxVe+qE7aGzmUl9w+7RlPkBrULSf8b6
hN7AKee0f+manrTB2TPr6cZuzf4mBjGdvg5aFj+TIVvmOyiH+Ldigr+sIG1tA0FoyiP/LJLCst6a
QiUW2aVfSGmY2XdSu8gwZ1ryzkYtNAx1XlG710sHtzHAjZKwfDUoE/2llXp+rXVL+ZI2sZNAFuxZ
U2K8dUgRWkQMQUpNpCP2dmmN5qtKL1eMXjvAdWu8TzPLx8e5GGsbT6fn3vDk6x+OmqfHdlWwMpaz
vXzpzbjeMjjBQKXQV7/P24uqa83W9oqoF6c5Jgx9yh8misM7iVwiQf5BSvlpwpOZ+erIhsQkMVU+
Fj2l5iPaqaQK4Z1rr/h9UP7aIIu6ezSR6jknhB7rhAIk76h1eodpppOVgsWztD3GEkRb+w2sklvE
ptg8RyvvwSGk/dMIRRMCMIGd5KsZBeK+FnQ+djNX7Vrm+uzt0bg4ZCvQYFSZOmasBcSbEiUUWF6c
aoGDoiDH08jkPhxZ6hDbpCwzTHhGBJS1G2flrsiJoAoTOhFo7/WKljwLfPpUFjWfbjln04MyYKeN
tDwtvjU30UTQLpX4mkZ3fckH20OBz5YnUG6kms3zkvCCEjVXH4nl6d6hHBnYKKWuvSCQpl+N2Dj9
4KjWyHOyUp3BDKkmp7v1LCGb7UjUQh7a7WzLZ+6H3v0qzM5qXlWVfJo9taOnLVEXjwmFao64IA8r
NOLW3mbuOyHmQ/y77LISW8U7pZHAJ+YZ/J3RSHuK9NLw7se0sNOjMRQuaidrgRIUamSAoBx3xxiX
61DqVqcEJXW2xx5ZJxBqUI+Vm6RyaIfDr0MmZIFkJ45xnN6UtcCKk03D8Khk7VRdeZSrH0qmg0Fq
KzyWkNHmSg07LCuPDpFOqC96Y3YDYzFLN7CoX0Vk08JII0cr7RZdlBxwnCLER2ZeYYOw7Muc1ljw
//mNYs5gGJsu/qFaOYrBYu6908IF9IAszviAOsvpDF+tY1y9VpFfAGhVwfJLfN/LyJzcCdfONN6S
rlde2WxMGdVzXCK3SjmGBEWTjW8OEhW8UpY3FQwtMm8JtKW3MCMk9NUDw6zTPJQk4cmNYy89czCR
O5eYWWP+SvAGqUEi8tzaYB7Wb2tplvl2AdBn+sJY8HNbccmuzLxS0yJIDTIJG7V1PlXuk/5incua
bdbKHuORV9JLR/DlYEBgN/sic947mQQVx0HdWQZOdLHiB8ibTG8YNfcOUlRI+bvFk8hTJkeTz16N
CAWRzQLfOTZQZuH54W4S2FnWKBmE9oPETiaaolYHEYg59/KdLi9KB5xzq0rmnGK+0u0zzB1AW/cq
lanzTbw270BDeZgBg0eOOaDKhkJZZNwfq9mgg3QbYCxrmuTpfqnH5VvrVZYazH7wZYBSeIygzFl/
RqA4T6ErFUwKqjX2JdJGBnu7nNmudrA8Y+AAP2mTfQaPWDr7SroYCGVh9jrmYLU37IBcyALPm9k2
HJfkOtaBOaX4S1aYm/4MfL1CmYDjn3XFUVJaIOa8pY+tZBu9nSYlyjgTg4nSivSZLkjqRspscX4t
BbJJv+0uoNZY9Mm7kWscL9ECFQ6TV7SZI4hKA8v+uH7Ucz56IXcpwqhlyWfsib2+otxbV5SPi7zI
R4yuHvqdXuNO/qrAANSfaunO5d62OtXa4T1NlV2aM0iPmPpN+CUt5p/XLE1Y9iy+YIdSFnCf/9nK
+Bdw5V/9wz+MSP7wv/9HJyYeIKb/vp29zT6691K+d78fllz+yc9WtmL9ZjCMYOphQnwBA3jpF/+c
k1y+BfkEvjRZ9jRUaG/9/2a2Yf8G447mEFlKIHnAUP+nmc23VCC2Kpkhrk0/7G+hKjT1n928/7SA
oGjQ/eEn8govs0Da6r82oeI1SXOrEd8oVNL9um8eqjvtRaLwkIGL2zi0o6/iUB2ILjxpO6otsZ22
xc45esflh3Uav+S+uemv6gdMUdflV/6lhdauxF0ZOZ/Tk4z99p2pb1DvyfmJvJ0eNPtkZ0becd2P
X+nkO2zGQXLASXbbHuz39Mb8znbizLni3QO+Uu40dBRP3YM89Qdl00feNR7CDQyIoNwXT/otpUQU
3+Z7NGV3eqBH5c0StbfMZMUQug9E0OxMsGSb+lrcTo90FvhOf7ue3O18Gp7kvr1Tro1P/WAG6Wba
ypO9La6sTbuNQ7njwHwgOzqwv/MbceBVXhlHnONP1Z3i+d6ny4GNvNIwHYNkN9hQCvyWFkkfuocW
EXVArdVdextrpz4m83V7ACP+MZyzQ8WPTa7Sm+XgXS9PXMIT7+Fbj+pNvEdfdbADNEVHHOw+29QG
D/GDvhdbXmDQBw9V4ERV1JzUg3FKQ4Smm/TKfYgP9aaIUMCGsCu20w/08t0QpS/WThy0jbdRIrkb
zvFth9BMOcZvzq7Ymvd4R+bbFAys5ccbzHR90EgoYmGhRjV/Pz23AD8+Su1oEBx6tPZDYAf1Zj4a
vK75tEwBjvtXeb/UoWEGk+1bL+up2mW3zbHdAgbJ9+3OCu0ATPoecTOXJd+ne2eDEHWL3+RQP/Rv
ODHP7g2/4dnbaLGPAnCvLr7LZWe/3dqhc4fjoffzrwSH/HNxHK+nrfu9nKn9xmfvLvHnZ+Mo77tr
96Kg2JJRaao7jxfKQW+nXmUbLaIDtx0CbTO8uwf06XUQenaEwepauef+HIMsra8zIM4bzRdn/n2I
OMlPNvaxrHx1A7E52+LZfe19zW9vx5us9UmWNq64aFUd2OG8o73WQaJ8mONNWm8UbDccgU/jZgoG
xGQf9HfCdktHKg+S800V+Bhu7mim+OXG2ZVfG/lwMeg/6ZSO+XlyuUxvgvmkjwExGII+0iMl4Mie
bdu36rwe6428FmhJKr/gR3zl3Eb04/H2+KZ2bbeJX9QncBQcRYeNZr8MTseT/K1A6Fu87zI+so3Z
FrvXbjbO0r/57DdOMM9RvcM1RTpLKNXAeBxvl3vrEcmDi/+zOvI1q/Dx6Qn85p9DiJLrEY+5Fuyg
Ia5zgJyCzUUtT1WLlueyfUIa5MzqT96hpMsFQfBzNvsg49ZVI7I3IBi+t4f1uVYvXlBgqCE+v/wA
selhuLnUZXWE+jiYD+2+jgrnvTxk19ZD+53p9m5x7uMrh2VJbpZDfTK3cmNQWT62EbKb/nq4b0Iw
zJqx6a/H8+KPyMzO1pO50YIsKEOOywWr0YYwtxq3Ci2OklI1M0Pln3IsBA77hIYhBW1xttcHjGTh
uDUeugNPsG8/0ha/QIfF7TiGjhx92t6o3vKzuDG/aJzb0bwhgls/kLeVznunPNNBuyfYdevpG7wD
7Xb+VsIloIn9LESAaAcF0K0S8UzvU2wRfSSNd66v+tJ3oW4+29higupH0z2TtmqGxRZ3A9hHf92h
Itfds1FG9cek+JkNhBxXA+rwI1rx/pUDpw/z6q4N3PBie6NO13beGl2MNZ0vuXwjCuXnpbLQMr5h
atTqgNCuMv7kJLNBHH4/XGRqNzMKyvGgR8UT9iPt1Tw6+rl+bDmRPw/IviwfqKS7a6aAY9y0Vc+d
awdvjr11sMk+FenGtp8kEB/1GcG22E0Y7SSq14j6jKPS+jJ4obVusSUU+8V751qDnKBU3k33073z
xD0V1NzcV/IO92CPP872u4O8LcJ7Z6/BO/XXOhAuiImv1D0l3m2ihNNz/6zeqpY/bqgkB2WT+3JL
+vHOGML6Ublx7/rdlxe28DZJD0GricPn3TmryhAMLy3nT5y5WCens5bc1RvjekiC2fLrN2d4HND3
Z62z1Wm3iVEJ5k9o2ltQrPBi9llYBjLM7mAvRna8BM45D+nepA/8nBfEibcpkEMxbXg4tFBJD100
NGfdO9sfUMl8rM/R6JVswCwb9NKC2n42ssw3tq09RlobiYVWo++epwqT8BBUNLDGUEF271evjApp
EOvVOXtR6xcwNPJNS/aODIbk1H8bqGjb5tPqHr1rqzgOh4rSX92GbTT4PFQDNMDgcYyi6RN1lo3u
lyfRp7FuPifr13jWSuk3DcF5rJNRcx7dgLU94LaHA9NsC75xO2wkKuxlpC7PMvWGDQtd4mfv+qtb
P5mZubEL1Mr4z8/4NIr7OOdw4ntjVG9hNOUHWs8hPucP9869cnIuhTy3Bb5BX//gD3kuD8spvraC
Kmw/Jt/a86v4UAGIROWJ8zwQViYPe5vNxXxL98NHA47tOHwYN9POPFomLmV/tv3iRpxckqlfJutG
29nhEOob3usUoC12KOSnIMVCTYfYjyG/KGJTpzvuVWRyNCudaccA3im2bbPPswNF+CB20nqe9CD5
GvZxF84E+ipRXR1inZPkRjjbQ3rgJuNuHs+gckA0DbssfHd36exrYmNjH7YPsbxRxYEzI2atLzrz
qvkTrfe3qvIHUfHfH8mKv4iYtj/EhV7Y//Ev/S/kxpkUyf99NX73oxk+yuzzH+L7HzL98Y9AIKP/
fWV++ec/K3PN/Y1MVFsDjs2sBbEQde/PwlzTftNMBwXSJSWbRqTJQPpfAibjN2bBNilY8DsvUPhL
Mf1vhhyyJzIzoDDCK3UvMLm/ozJBevDLEB5TK8xupsKuzo9E+/GntGTF1uy8a1hBF5T8iViSs6cv
hnGayYuqT/BxmEO6a890ZPLWFGk5bciX1BxAAuNKZRbhDYqLKnGZlhyP8IBvJmGWpPr1KMieHfIF
DFbhieqeXYBmFYHVuOyKfsmedFLB2U6Sal4ioROVFhpFGn/XVqF2m0UbzIfeUYWDwcIZztIQsQhW
FSL2boBpbWwdUyxjZM6S2p7IvWS6cKvnp4t7CN7J2NPadJ0OGIG2SDrMI6YpnHKZZu50TZQIr60Z
hXiTKwRl6Hjk3kwJqjWc0osHJQdS0fjr2sGwUrNLHtHM3BQ1PnnIZ09ZQLLY+gCGAwXXip5jUIoP
giCcN9UeQXfMhkXMQd6BtlmxRby0dI2XTTJ78qogwyf2Xa/UvoXEPueTbgF0gVmAvZ/miUmvyER5
kwrNFZHBxJbWU5Po2NpMRSwRjTQJsEZkMRkuq9s8YNvqOt5StpihbbQKLnFZrPdTluHiq2uwaeuE
RT2aOt5MqGmlYkdgdgfcRM3QbRljyLc+I+7Y9+zaubFju7uqB1vHh9WvSnVpAXskNvRTMQSmir6a
MqDM3zuv6+6EDTkcm5a0IRWV07iEzuoYJ8za67BV1zEBiqdlNR271B3mwGBorW061WGWq7e21tKE
svP8bu7AnNzR6Z6yXTbSVcVOqTjNvh9yWHAklAB6SYbVW2i3LEKLKq/DnUdPuNbYr3tMSHbHiCUY
R31utrTogOdYCXKRrWJlqjwVpQfOIcO4RKIKRs85ZLylUgPryKYPfaFD4ygdJf9wl1y/mPimDC+8
Qr+ZRpbdalGrFWO6S3KjpTc5m4kb1K2xiqiULU3JisP1QApK6tEZz4wWD+dcLk3UNt3c7ZRqEsvG
of2i+YhbM40dSwLtfxBisq1NojVFGSyL0ueHjnyz56xq5QylyGFTIcM5yRAWcOK/y4a2Hx4tcmPS
cIbAOL1i/MVrlpajzB5KJZ3yc1GjV6bpB9khy6Q+XsFr9Ca2apgo+3aa0aA3a42hbxwKA/OmzrTr
m9etiK0HBwEgKzeQBWN50bLQEbpobq1prMHSo2Wm1sTpkEXzMrGfN2kis73GUKjyL0mXa1jZDHSv
rK5y3Ouy7laiaOpZMQ4G1gsvVGJL1bZ40Kxvx6pxKppFVnP0tSoVVAhoPLhzGePPTTvasKYLa6pS
Dg9SxfhORIcI3LWau3MC7AcNdTw0FclJCStXnGhS/8JaM+NRVeNB3nhaZqkB0oI63TAdA04h44Wm
ZKuWog7SvlTlXiiwF6OmvnxXN0SR7Uiyb6uzXk59vpvUrhdXusbKs5tZLNJ9309lsytlnVk4XZUq
PnTpOLpbxOITpUxvAYyAJtTFzHA0hgV0w1INTbk5U/qLMjPvzXwoOOYA4IKwNi/uk+kVvBw+ff4R
0bwuOKiakPPUxa5UIH34ZpxgfS8Fo6aw7hfxTFgGv73qDb6g0P7FxKfG9PQGrergdJtxE7O+qXx3
xKm1cA9JUN612XpRG7tluTEVZh+6Jel1eGvjXMGxUr8we4l2Vy1FwxQOTQPkkMnJfmh661wVy8Wy
dJk5w8sV3bdUVzXe9abZfS+kt33n9Hk9v2gFbIka5wYPa1qKZ1frGRJZsJi/UL5z+6B35yGta5Wh
1xA3RHYaK2gBv1mXV29Sa7IW0QwsAc8vLWTmBDmdVWvFHaoag+vu9UGdaC1nVpftO9fNyZmo4/lp
grrRnrQqKx4wTTFLnKxuUvZjl80iYMNQGpgnpvFiQbEwlF1CAC5NhS7TlDyo6kGchqVgOCDrGUqc
mXOzYaiqxsdKc40f2YQKKbS9Ybkbnb4FzkXwIzDUGJtwmlqMMGJG39DNCLrZmXCAz6NuGl/dUBKg
tGg2nqVOk5faMgZPGcbmgLdDGKU86Qh66kDzlqrepMC8roZpQKBgWQtkvKTs4DMZuoS9p5smRKu6
6k4VfXYRDEa13CI+MjmNQnD1fKeNC9YicG9OqGH6qo8tPHXO0LOqPzDulQXwRWj8m3UgVypO5nGC
hu71GUV7QaWvKhD3Gy3rb13GbM85Y5CUA37mHmOvhicea/AjzJXYBVhONI4vv0IEsQ7l1Ie4NXAA
8Vpmq7Yh6cXBaT3ZauvmGyiD3auEZXKevEnjgFPGxRUShfq5kdX0XJeK/gIT4eIHMHXgLXbbJwGJ
MBrbTYuGBx9kMnLSzrrqUZMtFC0D+yV7jFs5wOViJd13eS5aZWsuioopAhWBihTBafGAj42+4P5Y
K0sLiRbQ7aDVDedLj2tBQu1kj7ejU/cPTW7Vja8rdkFfJG1w5OVM2K8pAmS3U/t0pOquW7a3xmVO
zfhYi9VA0wfnaphJ1PKrOevuJNaOj4KwHjqF9oxKJWPqXwQeDj8ODxWEQ+4rLMeoGkBGmVPdfUKZ
4KM0OwBptmkrDMCl6DEzimy+o4mqfujJkj2WmZeB+XTBbgTNnDVj5HqrbmzRKosrURpc2b5N+7DR
EezBjbO6NxdPyMc6WOUDOTvWUYNb9yS8cihCQpjEF1B9OAZVmaWe34iZyT1CoKzd2B6EQL/sLPO5
ZR1usQcxXEShoGk70amM1gZX76tQv2wciILQp2aOw2BWnwVKXfzt0CTKnLihHUzkdomkjVvXd1Q5
3ytZ2eiBUVZwJhWmVDetPppmpFHQ/LCsIVkO3FbpK5oceliKo+ojdASloBBcFjcDh2ZDTcA8n372
Y4WnMu0U80ZOs8qtn4h68j3MUcVmZT6HvxzcHsf+pOzzaC5WojtWNqODaBSFCJypYcChAeHnnNvE
jIdKj3Yrc85pU7Y8soF62U4ZxFnIo1a7nl5JobWPQ64zuELeldHTXZfchcbRmk2gOAKGcFGNc4wE
JWmdjdWVOiN1NBhnJamhFGuwtO5MQFdltBRFfAMOOKWxXK8J3iKBpoMqJENrzV6bvDDsN747lchZ
EJUXI76O85enIVGqRwq/6bqmLEA3VMjl7EHKN2l3EbODR9yoM39JW6MK2nGtkcIgQLP8tFoSKBXd
BEe+HOikmIMxYREreyh8LWHabw3Ol6dc5IMSqmkO6C/nig6Ymgw38tJalCGx18UEHqz3XJayGfWV
HCaYdpjviAPJljthlf2nUWJh8hcxjy+OIMcNE6dR6UhEMgcFo1VRp2a2zlF/boZchA72mxuGmdmn
a1bWq+bm84QXHgMIJ1r1UmcziyY4IraYAHP7mzoCDq+7TUhDWHHPw8gAxoGQ9wLUsm/hDAGWWKCs
sL3b6Zeamg59FzQij5qaise1TyYajh3QY18l1QdoUNw1X0XmDCBSlolNyBtFQaOhTFwD9M1g4Md2
i+Utr5yShF+3RnYOUwyVuGXV1R1DSAR4iaqOps/xpLiaCUwAeqamQNM6OyXh22XcPsEQTczPZrbE
4DNhH18kPIDYX3IN46Ts0BBMbWHTP5U68SIdGxyqP+aKqLFaF6oIClAav3G3sKKhRlKehSlj+64n
Wf2jgzL5dpET3LhyKdZby+7BTtbrRHc8jQWfKHyhgXLdkuBkPIk+rMzqRmN36zyarCD7Th2BBMxs
B1s94DsZi21czx2+QgPKWOhaWGFx+FuWPyWizAONXLhPlDIExugLdBvPm+0kLNdkPjEMZV3pi2le
8LgZ01mSalJu0Jf097m9ZJ9ZrXEoWRhaP9mEDT3PRJR/6OMMlyNnd34SQ6fjH4RHcE86SYyQp2ar
8I12LAg7rzkQKTm3TjBQqN6i2dWvFuZfr1Vhz32A3Uyztrp0x1fHWIrJn0WLgHpVEjroY0vh0rYr
DBunMdIPT3Bm8JVssAwygz26JaNFXDMk2+wD5kv+0aNceUkKxFFoUDUX2jdEhpPWJZwI+XJ9V+F7
feN4U46oMabh2urM/sXLkayoIf6JfHgZRgIz2QY4vvkx2lP6Rgz0H4vZo60L9+FD9UbsDMzpmWPo
boJygRDO0V9ml/z4xEyHu04UU+bXlDvnBQzn9zrN8/M8JuuHM/dlHHGi738MqdVOG26s6uDUNa3w
thxziSY0ZvSU9CY4+KlXx5ey9cQbZGwAKw6VH50vLR3gdmr4ThEfQFBmJ2O7jdaith+lbnTTlZc7
dsOcvvTcw1BJIIvLRCk6KcCH6e0q2hfnMDIfVyMx81tsC4oT6GK0LgsYvLK0XqkHyfXkC/XkJhw9
9VK7wvwI2oIUS/FsWgPVeqPFHsGXqpF89sWodVuzT4trimJdvxpkzDWOB0bhUVxIsd6bxCYwZEhk
W7L6yI47RF96PdRZtuugy1Ye3NRucDc3wtGGI5uqHcUtRno/u/CgQ7elUIwqfRXx2VsR7OEolaZ7
p13KVf7SnKqvsy5zaimlHxSNeZskxAZZryviyFjXRH/OrDm7SRosChYXD0rLTxvO3+qk/d9MYjB1
BCj/U1NtK8r3+h/3w8cXpq0u+5S/NNR+/uufPTWMVjR41J/BJlgJfvbT+Kqt4STxyO4ih45x93/6
aQbjcXyArJOehdHk4iL8t2mLKAcsQDp+pItP8N9+sl+UCP91qAnehF96aQ75wRcbEZZS/rRB8V2s
p7/z2WQNZ2fMXGpAEQ6DBDVhQJHRBT1eeqTXm1x3YV1pz5ZkBzR/sLIN4Oucs81Pi4TsGZrZu0rA
blura3BGoGXMK81yjsi1nrLm/7F3JktuI2uWfpVrtS6kwR3zohdNgmSQMSsUipA2MCklYZ4cM56+
P6jzVkYwWEFL9arbuhbXykxKOQE4HO7/f853ohs9mh/7kd5SCzSF4tmuV80FpYmVV8hvZLUelKl/
KE12q1rqISzJre95RO2+p01qiJ82YB7sAjnUHF77HaKfbwQF2j8qHOhUOjAsPo6FRw6AVRc3oN2s
Q+9S3x8SYezHKKdvmtk0s1NQjIbMxi/6RBkaqTi7IVb4+6iwv6XNVwR/5S1sLwPZk/0nWsLRp/MP
9Fg1+SFE9IVUxIluKWlEF2ZCfgN1f9NaZW3o7m0jAQHaKvvDOKUPwAfLP4kGJXI2bGlnSN28geBo
bdn/slNRtVNHKBmhd6FMpP9dOE91XkI36DwXuDkggKqhfjRZCKUMvbpTobM3lr3VkLdAKW2ybCOV
lb7SO/HZYmFVJX8JM/yBPXV47+XVHpAUCq+MHoZiNSphsPQ56q/uMslL6J72PhqqCwe275Beukmx
dw3wrPmnBuRYyXYi0OnUKqR21nwT80GqpigA0x99msKev1DeRKbbki3Rwreomm8IrreF7O549p/H
aoaLATDBfa7YTM5eTfuw2CNqbzgSaM6Dg0RfK7y1DS3M46JMKDSEDl+JSOtX4QimoJ6Kz1Vic4uN
HqcAtu6w+rPh5O0nVjRvBNp23P1F+sloJWqHIrjJq3QPCZ+kkAI7DoKOx2CqHppw0i+gUiW3dXpt
aOXBChKklpeI2Le8bVsn4TioyYVJGloPFLocZvCfKm2yO2lV1gVhBoeF0AEzj0isuqd91g1g5fpp
m4rUZGoW35kI2gJnEj4/K91COawu8yy7zQInv3ZkgDu2tq5GJfO9YU7mOtZNeiF14yBjDG/Necb7
n+LuML3hGVWU8xu6o//bsm+kxdr43zcxnsiD+tfqa5G+XGd//Tf/tcpaDj0GB5PsL8s+i+ZfK635
B045ljnputZfxtl/dy7kHxYrLOZZiebIxe/190or/jAw2WIxJXUS4zTL4z9YbRGCvlltMb9gxRUm
1kYT//Xr1dZGvF1FsdtTSElxLpqfWsPu7qoY71FXpeGFXc8DkHuHwkqZzZckcN9JtOfbIteRItgm
DWoXEuAKeslVpytzp2tuuBgG5rvSNseLMUZkvEL1Z+4ssqkpDk2Xvd7p2zinD9pksPiblnIobAsi
pdK03HRFkK29BXNjmcYlgmjMLbIuSceMWu1mmJ1PGisTUJNY27a9nfwERCduJTCCp1SbxB3oXO1e
zra664YYTRBZE1dW37J4l8XUG1QVVPTUU5eDO23Ra9R6On4AufoE8tVEzs4oPxQ5WQhqaLe9PVQ4
NNSznfPXCq+d8LBFt2C9NnbkXEWW2sss31kTQNlon34NhLy2tPHOInkssOsvxVx/U6o44ODYZI53
OQTVVemA4huqOye071CE3+WF1q4sY74YAnQpoGGAtWHS2gzOXeEmD5GqoJAARsVZeCPDfLN8fuoJ
4hYgWFxKd4P7nMSOb8TBWgFQcUcPq8N41XNQHQqQO8hsv9St3a0amd+3DZr4if00W/Iv7Vh/4DP6
ZLvzVZQ6lxPRDGk5Pw1Ntg9Eu8Pe9Wj1kq6BswVfeT+FCvFrgPkuRLLulJ8bZAujwdzQgtsesvkq
B2o26J+N7Cqsf4zT7Jd1ckVl84MsUTNVeXjplN52ZDe8dkN5aQmLXxK715HIf9aGbVACWdmad1PR
jKkb91bWjOiW/uxMyUXoJnv2xOBFUgQ6tx6VN1fQ9Lc2sE2/kpkOB2P2tfZeQ0qPbnszzZcpS2Qo
Lix515HFrilyIT73fGGi8RMAK2jIBj2tSXvIdfm1ApeUGremQOE6m2rneXwmNBTumtM+a5m2Vdq8
bcLy0Qo+lsbONLMPCh3UiKmWLKSdphHfHt+BEiN+yQTrnUCLlzdGay2EmhtZuNu6/DQ3TyAQ96ZS
X2YnIEXNumCp3tBVu6Y2eHBy80uswrsoSHejnt1OmoAXWTJSbSsACQ1Jn4j30i9NLw5BRSZQxbGM
ou84TflKLIU7d1dLeU20VnjjgmAiK/mLJb8ygy5nTPAYlamLf07YsZMskQFdCQC75/3wM9aye6yQ
D0UPeZFklDCtV/po7MmChAy5BE1alybRSG4F1BuxUOJUjxwC/aat1qNz3RjW2k27rRIfQGk/gVvb
msO1a1x31qXEhoM0GW/ahJIvSi+V/cnVkgNlpi0n3I05hWCtjZ2E1dI04RePE8PKKoL7KUNbsrx6
ket9FP1F3X0w6x85TToDTiywrsJKtiPCMKrvRCPsbVVvXb25Mspka1d4B23KaqQA0yIY4FmVcYT3
D8Nu6eAwoKxr5LeWpp4zx7qYZPDoFIROVdUVxbN5LTTvvq9A8dr3fUiiXiF3pRfuJf6DYd5RT94g
cr6glIAA7MtkWnfUeMDYYsSntPYJlvQNu9wnaix/Up4hgyIeyLBjG0OOxVhfA4ZH3lMAdGoqhJUV
yscDLAuz19j3mKtOQm0DpUjNyPQedU+/MzxQqFoHAaOJl5MaWxEbmNQovk3utBvt2Q89Zwuotmb6
Kt1GAtF/kjq0KKWCn9FSEdDnYN2W6aWXpPvOSFAGhsFlVRTfK92AQ9gHaARh2enSPCgyt+1oeFig
pD7O1n6DWDVGKZ95T7ReKSrp1RfcFurKjJIKiV8G+8nRL2m13xrafFVPobcyBy25nLTeve0C3lbH
MaIdRpXvUdffQjwFTEiR36U/eYnvlfoLZaRSCCaHc4HBkdKv7cAoFvJzWswPLRk4XdnfkFyEqYUa
5qZtC/3CSkV/1VYSdNlk5jcmH5wPOC7l3TAZ4kbqzyRyWE2Q+ch6/SFBph8/RqEd+1WDkaCh9QjS
2Nk2HkX2+GuWKYq2VT4fpMAHEDYXgTPdw0KqdslUPlLo36Rs+rM0by+RxKSudZsUKTEnoOSche3Y
qMDyZTCAZ9e9Cw+sPmly5Yb8qCfWfII8pwcSaufORqioE7aRuM911D8SfQHvSDmPKob0iysYz2M6
+cAOrvLiLs7xIUjQDWvD4kDd5EAG5OJF6f+cO+NjpPrLIhlqimXwFwr91sTxA75Mf644yX+tlAP2
QsNYFvN2jAfiWnjNV02ILaUESIyxCNZ25uF7pjEXrYdOPanOoJiUq3E1CHtDLfVJt8d2rxlJuHfF
CPPoqyOj5wEaFa2fUSW7PIcrSHHRLxLtu57KTU4xMdbmHXWowU9D8l2mFkeRsLKbosJc4SF/tDPA
kv38rHfGT22iOzQLr1m1mFD4IIbByh6JAepG8wpNCP3n4KOYgy/pEGBiim76wnsezOHr4Mk7y+IL
Zbbf0fHV8kNYDrpPP/aq5aMEf98sdomuA5iFqncYIupo8Cvj3YBxdTle5Vca8gUMQB2+7nEwWL6z
ByMLxxXFXtpIWXOjyAuisEKnKljuWEYOOVS8LOAQJVBVRC7v9NR+wppq+L2ZBVd5EhkriDfhVRyl
17HN97t3w+oZHwgfeLPuf5ha62zdgtmANsD2M6yGq9SL2wMbjO8kZAXsouYr2wFqaM8x+DlqTfsi
sHDgNHZ6Q59Yx+UiyDRXXbrSG8BxUwJgr0PGsKguOsFddh02STNWWdxYa9Mzm92AWRconEGp8Lka
P9exeRVakB5zD8CsQy6XEeoHtheI8lr3o9Z6t02m9iPLiKEPF6ppV+UIR5IWy02YUgv0MHhEHMGl
Nd24Q/1AHDOqR20RfKTaPa30EPlF/lFPi8MkEt+NwO/1cPa3lVE81IR8zEUiWNgoEqH0qA62BVer
aCFGYB4znJvKJYUCA0h25wLTLak22cY6aT0TVehU3ION564Zh0q37t1wcvdDBHWePsDWiC/At2of
Zgg0j5Q6pnlloEXQ+aYNnR+aYbAZoVP5Q93muzrPGqLAjKeiIqIJruPP/8xLuDJaT+JgbDgPWt/u
Jz0H8aG11qrWun2tIb4O0ZGD372WSn6Ll/ZOL7937C/NKljLuPgNhdj/m3UtKTkX/fenrMcibn98
/9f/VF+//YuQJ/W1/dG8OnAt//n/PnBZ9h/0LZYT16L4MrFx/PvAZYk/SMslf9fV4SWYOD3+q7Ql
7T90cqcpbTl41EHZ/F3akpS2DGEv2BkP6Jn7z6Ri/DuvaC2c2AwpBDV/jluc7474NTQ/Z4elhy9R
NtvrLiU5Q9pwnF/cnL+Kai9Deo8OdVzZcn28zgjiDFcQkPqqhOYaQ2zQI6Cqq6Pn0Qjp+KJ1qCCj
Vo+vhONgju3ZTc5tZHzKhqQ8M/xyZvzbpMJpl+OswajCkR6qPOdo+GymqU0yp+kP2GU2WONKEJYY
+A1F+Mb7V3qExPv3WKZlMY40kPS9vlSDzYCUCymDCv2WkK2PXkKf0lPAGYJ+l9PdhgJB+7PHsLtq
Zfz5/fFPPE9uNKF6PE3+HwPF4stipULZZ2W5xqVGSbDKA49siWXg90c5huosN9SCt0autE5FdgFp
vRwllQbshsACRKFF8dU0ZsUXjXFXIs7NKz1Nuz/fH+/XBDl6grw4SCctQEeO6R5NU6+qS9ENBDd4
LYpjwRlxr1F9DMF8S8iqbaYF2DbS3NmyT7V/Umn9EkNW2cJNqR7P/JblFr79LWg0hA0czjqeTU08
If+MQhM7a4/SwEZ3Psa3QW77qJiCNR0FrA5Bc23xm6kcilUXl/aXMBn4zupdvX7/55yY29yZv3/N
kQHLzZuFA60ZvqXJ3IfDQF4QH0x94V6emdsn5haFbuCKnml6kvf49VNvzbQdwlEtr1Hj7Uf4EFQ3
5Rmq0Mnr4a6YArCkhG/1epDMQSFaFJInzSt7wONmcJZLoot0Dqozs/jcUEeTygz4itsJGyTdgeIe
OigoHHT1bdikm/cf0sk7ByiJLgFvi31MJDN0Yg9oty9g8kZtSkevLwcUUP94KrguXxOTBY5anPUr
VvpFowJsSYvjhOKEFRj6npIRIOg0y/eod5vfGIp+C40Xw1k4dssFvxgKE+wUFCbdt5yi+6c8CYFl
uLn8FDaBuv6n945yJDOOT5ThLhHvr4dquzKpaW9XNCudaheVir1jhhH+/VGWafX6pebR0FWWv74R
fCRejzJxLNdp7tJOdKT4YTdGctXMNilndqPvBmmLb4kkquj9Qd9OwNeDLivNi7vYjU6NmX3AJRkI
l/pD3a/xUHDEFJlnn5nsb6fg8qgECB4+D/LX9ublWETOjKalbJjEA+XMdvRA9CM9OMMbfPthoE9n
/Zp9tOs40b2+ImrHWR70FnnCQhMXRgNaBPMovYAh5zYKzbp5/w6eeGwWdEZ6ffDmiGc/mhxWNjqR
oUTnz00tEXQA7iSFbYSE4hXToU7sbuMFkHbeH/XEc6MRuNxEyt2GlEcLh1NGIUG2EX4UoJF0apAj
EYHU+m4i1JkLPHFD4aR6TExcA7p0j25oFNX9iL6PC9SpUZSW6h70OXb9shrrrRl5mGzfv7YTn1q+
shZbTvYvcrEJv36ETZg2o6wJLE51mn2ygf7CR45gs1U2ILMM4lpSEiXxCceVmZJD2nbtvSeG+h4P
O3X793/OMtrRe8kGeNmz4aCner/sLF+8IsCVUuhJ5DBamRFAIm8zUWwEHvRfIQj1hyaZcsyJo02q
Okk1iXnmdpyYYKzLrNlgZ7khi8/j5fh90VB3iRi/Q2+zNQq0p0iJaas14muXeNG+Rttz5prfTC+b
84BD85p1T6fjfXTNcInF3LYNJiNRJJumjxf0tqutyUT78f7dffuwGcp1abUgE2RpWFipLy+vao3Q
RWXUUZgXCmkYLbmdqwceiG4SojmKksw9IXckfAftyZpEAWfvDmZ3cDIqEf77v+bEdRs6jxmDjMvV
L2eelz9mKLK5BZ2CizRX1srRHJoBmYg+1iSHnfmovHmtbLCZnHw4QS3TXB6tvHPhTgHEvBboRUna
bJw460oLx8cgCsZtOHXu8/uX9mb1ZTzJV8XEdM+O+Zdf58U0trU+caA70d2OPO/PdJzxVbdK278/
yq879OptYRgIti4gZJKxfqFvX95BuGUBtsqBy6rS4BJgD3WrMkXz1yIBFoeJIv8mHTss0eSnbScw
YRRlx/gwVG57l2tpiJyvC80riF3x5v3fduoOgB30mGuSM617dMfRjvWaXdDcsCjtHnrDAMyBAv/M
7nGZr0c3gIV52QIxhC2OMbRxF2hhZs0om1KUFWuU8OkVMJKQvkYNVcvQ9OS6YUn1ZUkAsRV7nnZm
EovlQt78BIPSMQcklu0Flv3yGYSYSgTZxRTeI4qOgvaUX6NRXg+ltC67DBxI3JAzutLzIHpmjnp3
CElysCVNihhXiQsqR8mZz/LJ22LhS/OcZe9+vKKgkJdk23e8WUEZVxsTTkrOfkpvUY8hsCeBUQ/W
Q6/jlix0+n7IG80zi9qbhdTWTZtPNedSm53jUh95eVtU5tKGdJapmYj6tuJurOx0ouyPle3nrLkj
c3QWZ17zXwzU1w8DajMtbQ4ThliO5K9HtTt91FA6Dn7gGE8mDqiyvQZX5Rekr9jkztKF3hs2Ll1Y
Lcm87SmdoynvG4/4OBzVeGnzcL59/014eycMeu8UW1xqQpyjj96EyBNI0hSpo5Yyuqt0aCQZEaK+
o8MHjj6Z1a0DQevb+4O+XfCYktgO2UsIqLHHWxY0+kPn2qAXi8ahBfJz6XGNVb7h05b/00+mzQpO
3R8DpI3U3Tq65/lAAgDaeiJjkljdG6gnN0ZRFA84Ykg0zWLUUigKDu9f34kv2TLqIlwwlg+IsdyA
FyusMKOgwHaGl8zlNkaA8w7h3DQXbTbQXyO4O7ow2kBBA4QBnYGt/YJ7bLppZTWfWYXffsb4Aeji
aAFwhLWPaxVhZVtJm8bAIxWK6ogz82WAhPrzgJL8zFBvF1WDvaFtSx4q9/rXTXlx0VVSLTuzefJH
ooa+g8+KPxWd8fn9W/t2EBMhKRg3VHYGEOWj51kFk5sAD5r8aRbix8LFX7S/50Dabycoo3AU0BF9
6DpbvdfPb5giNYooIRmvU+CIGpMIFg3KHW2xzCCeZ0Ji8c+vixOKDsKLD4Z7TPkf3HkqO8CjfuAK
/cJQtXYtB/RMvzPKrzMXDGp21kfXpYe0rioggBaBzb5IrHo9J3m6/Y1R2CQvuhlkj+Jo0z4jTx7G
uJl8OK/jNm+SxeIQjmem24lnBOkcY7EH6gfg+dE7lnZ6T4nNZbcoR6gyZW3vcy2oP5hmFGHCEMaZ
e/f2TTIBRrN2CyxWFMqPDj9j2iV5bDFe7pIxbiQa5BxlZmTb5uN47ht56uLgStMCw6RtYZV4/aAa
TJ+93WgdlsY28pNIp0UX/qTTeMfsKc6skSfeKQ5XHCeW1Wr5QL0eTISusmvA1T5x4R4HJzCAbVR3
F+/PihP3b3mXBBpYk86DfnT/yq6nTqnh6kzM8EcexCY7HuNzy2q0+52B6EdwSKVKezzJtU4p3ItA
MnpSTj/UQxESVBzOV8HcnVmMTl2SgLFqLx9zAOhHB37NJV/JDfTOJ0SkujNw/m00R6sexmo0zjwj
udye15uHpcD991jy9UOazUiGLnmyfl3RNu1Vlam14cxYhlj/gntQkHayIUM4sP3eU9BEHE7l7a4u
HHZ/ZEGVRFcHBj6uFj3/TMaDbGFziN7FDVOosfg4aEX1QyFogkqR5pPj53OZOv77z+ZtRwJSgbTZ
cTHf6PDox7dMRUmES773rSlcQhKN5rob2/Z5Klq1IQvV28BDRNyQm7N2JZs4AJJjVr8xFZebiaLP
pYTmHG16uolT7SRV75emqHehZLNb6Xa3o4ZknRnqxIu8bPbY7uBIYX91NOuntioRjRMKXRNqf10Y
hhmscU1VV6hMB4Di+IvOrFMnR6SvYHFu1ZkwRxPFKhzb7NOFTEvtZB8jWLxQ3tKJDbtAXBtpFd29
/0xPLB8mvAiaPIv2UhzHeoi5wZcnpwFNATldrjdhXQIsc2bmnLgsky8Wj+zX999b/vzF7qIFSjz1
CBrwXREYmAxZd6jTRF3Meqzg68/dmfFOzVQWfNeiBsu5yDrezuSJTGxZktceTgNi54nwN9wZxbbH
FPoRF7r2NTeGRPMJXxjuY+V531w8ptaZ916cum4akdgN2KKzhVvu/ovr1nsnbZQaR/IoOjx3Buad
q9HMELcXbn8JalauYWDYyEIIsxi0GfSLJtV1q4W08YVT710zzK/DAke4zbdky4G9O3OGOLEMLv0n
1LpsmoT1a+l68RMnzis6ucqwb9yJ5L3C1kbiIwdxVxTD8Oc/n2xMbt5ez2BT6x7Nbm8INV3P8xE/
oSJTpQSRU49WuP2NUXhvXZp7uk138fVNH2AEz7IqRirHVXCB2RPkttdHZ6bY8q8cLekshLbHdo/e
ubOgFl8+2ngW2VAZ3uDDQijuMr0mRI4ePcfxxBnGna36/ENNCu+wppvinSlOLDuIN4OzS2d/YUri
QY7epzG2FscuN5IqBSmqVZxfZTgq1uEM9nbIJCZ6UZnf3r+vJ2eKQ+cUnw6omkVj8PKKa9CjfemV
o5+3KSoqDPy6XkOJ8uZ88/5Iy2vx5vJejHR0eQ0lyoTYQJ5gXyi/mJLsOpqz4Uwp4/T1mJxkAV9C
0zn6muXSLCj2Kq7HiquVCjuyVGOAq4j5Mv35N67IJSNHZz7S8jyaLUkadLU2sB4h2hXbqdQZsNGr
M1d06r4tdU/H5vViLTjaeNbOyFpvNaNvDkO3EVPUIfgDVf3+tZxa1F6OcvR+pUJH0G7ASMk5gj10
ZDf4Y2DYeFc8Z1+FIu/OLaPLkzieD5hJ+RQvHWOaQq9n3iDMCQwHSJBi6gb0TS56Pq1ohgM5Be7T
oDxxGA1XPY+Vnj3K1NKugraLL818cu0zr/2J6oCJvsbkHUDeatr20dzsbbbhmtkM/iQFgD4NgX+u
R3hWHbWL7OJnb+DK7+LwgIp1RuUXh1uc6mcewckHTcXHY2/iomo5etBJF0T6OEMaVl5dXVi9QLpW
N/mZQ5pY1uPj+05zStjLZovS9tF9dyrTLZ2SW44e37mc8zC9T9l73vCtbFykoHZ7iJvQ2SRTWnzT
3DZfB8JxnyV1ua9TT13nzEQ49ca+/D1HbyxicmcwxwHAcuDOq05xA2hKVLChoAK+P8lP3WHTY2mn
zi5RKhzdYWj/nBlsHrOYjHY1BCbJEJhGzix0pz4ifBSWwiKnRfDPrye26ga3t4Zo8BP23HjISBUD
FLc0kO5NPc0LTgMZjNWp0QFcBAnOv39+lTRrJKVcNoB8Tl6PT+M1hItFKm4ZefmhJmkD3EyuPrw/
yqnHxhK7QIRZakl2ez2KSt0KylQ4QgwsxJ7SjRKr0Ejdu2ke8/7MLT05GDI4jvuGpb/pqBJxFDYD
nQt/pnC3nV0ysMvIkfvIlcOZu3fy/YByQaFkobeZx20mWUdp17oUY5QxRV/BzBNE5hB/9HHqPSr0
g7S+DVTWJiCe3ojpGndQvZ9boT0NsjHrVdOFXnzmG3Bqa8AEWTQODmX641zAOq11shL0gcqKblzk
cJlW+tA6d7NLGrFdgvI3sX1+fP8Jn/okLJtcE/0GR5fj3mYYdjGYERboCZLRJo6aO1D9GPJt+A2t
9un9wU69mg63m8YIW3xTP1qBZdnZI/G5A1XvTh6M2m1XemKdyzs8dUncQFY/HIoceo9ezamIBp1i
Et+cMmqfcuJAPgZE+2AbjWrCPfT+d66KmEGDtoaD3m+Z1y/24b1ILScntMc3RnsTtkV+R5i1enj/
1p38ejm2XNqHKA4wyrweJTYB9486LZLQTcMHT7T2GhMNSS0gqQC5RuSjwfI7FBrwzkAzvU0SGMAc
9EGcmaYnby+6DtIOPTrHx0VaWpZ9UqKaAimohRRlFZjKShPRJrdTATtHB4nw/rWfnDaOTfWZwj7y
laOPR41PrXcQ5/jDEhNjGXBsMdol2/dHObX8cEVLiCK1P2rCRzc4UpKgNDH6QZCLG6MZvQPNqXav
t+l4Zvk59fFwUYKx2FEvQ3v7eqhMAQeyBFYKNzSGm9ST5mPgtMXFqEJtkzML9qEWD8/I8I3fuJXU
n3FqIhf0yDJ9PXKlOw09Y40dIJzAT3FZGes8L8wzJ9NTD4wCD8U5zooOJ/HXo8xZYkMdNFhdm6j0
c2/IjdUgS5Kh3n9kp8dBGE2UCI/NW/78xZtXsaMp7Aq65eyNAl+bN+3sqar9/7NRjt5vEsJsoEyM
otut2Lg6wdWCWLjfOBjSLOYAgHKKR3P0ZOqQea9MCg6WCTu4i4Ms2gydoNitezgx1AR5LtCz4Yy2
6GS9hcBWQhzZMiG5OJqLFaiCFq4cL1dn6tBxCTG7C9qpeeQTYF8E/djvG6S3OxJjQKdDD7rL5vrL
+3f45OLmsauklEXxjJrW6wdpzqIpxci7lw2B3GbC63fk+lRfkyaId9NcmN91QsI+F9Jr1mPWtDEu
tNa6C7Nk/o3d48tfcrTMJgUMyTSaOYjZVXcpikhuE0+di808MXER7fMFpHZDN+V492ZVrRnGFpF7
4dyDdOhDg/zRMavEmad7YhyOGRx42FNx5DluuFe5kFXeAFiAuJRfjUnZ7xQNtTP3bNkFHh02aK4D
ul1khTQij17DREZ1EUaZ8Ic6kvcEMEVb0D3jOiViZN0FkzrMyYgnK4imNaEwlX5m/BMbp1fjH72g
hV7UZNDAZMQIqvg02NOfEKWKnUKXdZFNISh8ic5l9/6kPfG9QJ5EoRdXwSLVOhpVRSpKI4L1fE90
+h3BPkDYCzU9OIP28zdGog65ZGwsPeWjt4NI2znM3BkpVuMSJ2N2NUSfWnvQIXP/8xUVhRLhIEsP
nbjro6HiIamGIHZBeiDrW4341KH/RMGZFXVZy44nDIdthC1QiRHcHr1krrICpSxT+GHtoCDz7CZ6
gh5qTbveItTvKiyKtDhzZSd0UWzRXgx6dJax0yayWw+XS6Bq9VPPu+62N2W7mWMv6Ndljh/P6IZ8
Y2pOgz8Dl/LOC2zzk4y1SzdoN2XsEuBhks32/tM98Y5i9iKSHBHpsv4d/a6h6OeENFEBboVxszQL
NyoZijO3HHz0m5vOkQLZD+dFVAkcWV+vsboDkVlrKE8TpQmO3Jnm+nk28HGL+bMxAe/PXJXurN5d
4sjGOvoIWKlM/UZEHpLrLihuQo3GFV7dAOCmmkVrfexipYW3LEHFNZzNcOBk35v2qq9DF79e7kXQ
49zRtfehIZNqGyvlhL6NJbXalmntfQnGKlarXAUlpnfIy5dINMbpYoZpSfGlbWR4lUfRhM4TMB62
z2LCMZov+V074HNG5Du83eSRKqK3fB3vt+kLGTYIihph4wB1G28jhgw7niiI+Np4UxBeTVY1Pw7l
nFABLWbGH93aI6iiNzFRu4MK2kM6TBVBJvhZwLpGqRbwr5QtdtfBobapk/YagqIJcunXkF4/kwTY
yYvCMuJi2whKoGugk5YDDKEIMBxreEy3Y2j1CYisKORqoonovX5ISKqMUM8fZFW7YHOJG002KjLC
7hKraw8ARjqwdhOEEDgj7Zi0UBCKGKkpNJAq63rxAM/QhoEmNeybnxbjj9glSb04ZFMbkLzbzPfS
GiaFnHycDXiuulZvoy4ephV/1xkB7sv4SVIlwpNl9PV1WWsYQq3GgMLsqANxEXPAvxZX5TobIuOh
oOaU4i6Yau2g9ezNVl5D0kNlBhZuVdBr5AyIAEqLFRpJfwlgFipD3DcNfLuYTFjQazQPwpZO/i7r
7BRcaxA4V4ntYHI2g1mOuyYe9SegEgnxjNBdb+JwipKVF/Gd2VOxS4y108qGxJAxyuqrGmeX3OaY
KnI/MLr60jMC1I0puL6IugXOtrUIeqe+6HGHd7cSO/0nGAX9s5rSDkwBgaPdpdtBOJqYwl9tt4Cq
TMbZpZvPOX1/fYAyoOFd36Z9MnzUTUIwV4mphoNTuvhrUDgBihZh2cJ1JV+OyK3JDd0bHbiidkFC
ajh+BnSLQTOZpAHnsG17jf+FnOlnvW78HAtTA+ukG8mu15T2s4ypla0wNiXDdqgLprBeZNMHlszM
w6w/509WDmZ1VYRUudaUc6MvSVK5e+Ie8h9lo+K7gYDH5DYIHfMpjWvQcdkCo18NURTpvmsaEApL
N0cnnXstluoBPECzz0n0A2hsTTF5qvBekagMQXk3yllLfbej9baevVgBG42g3aZZAWI1cKr+Sxsv
pKS6xWi9cZLQeoo0eOE7IaHorunfGbdpNHpElAdjtI3QMGGSz7y5WUUmLN1VX+R5tzFTr9I3jnKg
t0tt9m7TMMMSrQX8EJLyrHCV8dDgDHiT+K44Vt0UntF/C5UO4UIOFlEXlpuaTzFeCgJFnApCTBol
ceqPiH8UXFL2SHtPS8nTjj2XbV3haZh2m2aO7yQvd7iuQ7RA6z7A6LF2ATZrK5Fkxd4jgMJcxVVh
iI1SuNJXypaEzhHFjIVZwjNu7jtN0rkfo7gzfUirBah5l9f92pbaYK3jWWFIdrUI37gG6SVcwYuM
lM8xqXiWg954qw4GKtl8nuLtlHrkAlZp+gBGxGB3alXLuMt8Oip4eOIiaJHVeUZxP46u9QAcvJbb
OptVjrqAhLrVHKXx4BNXSHoEccoOFPdF/73CI6HdCwsCIWAGBdyiqAN7PuR9U+CBhtDuobjurMZB
HKeNWiCab4gU4Xzf69ow2/Oq1Q1wHI/lmLokb2ZjIEHF/mdBoLZ0Uab5fRMDF8Oy+kB+ZPLRkkqj
Dlp7pILAlT8kNRyVUMA/lI5Wr1XtyMcpEgl/7DWKQMaiYkZBrP3LoUwAxWl82xs5rovIhkYfXg1q
mSiXjNefvhBpaV+MnukndvjA7QJIK4JplSo988ue+HBZqBqedPqdzxRkyAToYYkceuVBjgZb2zz+
+uT/fxTgf9Ayf7H78b+2X/8F7C5upyUd5H/8x8PX7nv8yzEdf31llV7+s7+s0rD++D8eEmVgSYOb
fcp/sak4FwuqbFTR6WIuf/I3m4oGOP5qOtOSlLzFA/QXBVBgvaY8wIpg8expX/8jNNWSqPdy6wr/
ijMyglYq4jRE6C8cTaXJAUIsTKjKtSi1HSTY/EcMmcz1C8hNh9GCri8B5OusYpLztDDa6RNu0Fzs
+0SrFzNZnv0EEjM9hKGXG1tptskFLdlkJyOyOPgORMGKLwApCHw6aj6sYbLG4VLjwElU+N0qwL64
jfZYzK61Vq5eXApySsncYll/Amzl+LKIte8Bp88PDt7X7WARUc+N/mzAgF/POUQ6z+2G7IJjm9Hs
K5WGX0cCcD9PcFBXpBNkH1woBskqaNN0D02AtCkLfBOQYwqKNO/h4FXS+kmpk8ChTC1Rtl1h3lmB
DahBa8x1FaDNWFrq0Trl8x+vjYCTZ2P2nbHqvQg7CRQ9KBdjS2KUaOf8f1F3XstxI2uef5V9ASjg
TcTGXgDli1Vk0YniDYIyhLcJ//T7g9QzRyzqsI7mbiL6gt1qMYFEms/8Tbwtq2zS974YLG2XJCku
U3ZYx3dREKrdWkOAtlxYArXQQwhXYV1oQj3EUolscJRbxhMg9mh4UI22RkbPj9O9FQnxww/NdK2H
2AGjvB/Oav04Xj4MYTGrnioOwQykxSroNzknYfINRajE6mZJxTbNHnNRjU638HtIvdXatifdv+8m
m3hzYZRlRb1T70C6da99ONDTQGRRtku6bZ6RAfiRfihOIbU3amWg/OjwwRDeXuaR3xa1tEA61i7l
w5BxZWW0/uMoOEao6BQob3M2Qo3HBNhsk0T3ZhV+5RDbNq6pU9fWEdGnjjWgikvq976XRh6YFXRI
Y0PU275qHdPDtriwr6gGq5gVm13nLyVlMD/7BpK0rjDtCljUNASYVPe289K2xqS4BY2OvVV3RnOF
07g+QbOquW9Wfthk8qqDEcKJX6nCa1sEIg9YyerdralnxLR6BpL3i2GEOHNMGN67qP52zmfHSex7
u0qKo1nGYbuSwyY5WSipd7cKdHhji+xYLR57yTYf/clBgEfONf26KrryGYnIPFpPljS4+RARElSD
42ByVGTGjV2a8xldSlmEOXGWhA+iR5Zm3bVzG7O38v6biX5r4CWyFI2LIrXsb+ipE3ZbJff23leH
qfeUsjYQ8zAkgcFcn0xPDc2+QxUqIthPKqI43NSQZlxrID5e1uRMgEIRM7+m0t4Nm64sR3JEapIr
zRrrU5m16gMJrEqRLqrGL7iyMnaX27hbCMJMgn0wdkZiN8pOsbsRluJgt55vdNo9QvS+8DpglQ9x
OCHQhTZ6tI0UA0/AXkINiVC6r4blFFT99CKTofTLGueN2A1Jf8pdGCeV2IgsCgevSTU5JjJsymsb
XYcKWykpme7zsAxVtxhZi8TylaJfI7ne0n0ZYTqAQkxNT0o7VN7Uvi7v25SW/ba0I3Py6jYLx0VY
WVG2RJa5W0WKSg7mZ46TLRvcQUDTIfD1QvNR3xTQ5K5Hw5cNWBSN9dlHz2kUKNSh/eP1ispH8ZVe
7INSZ/vHVqT/mMxSuymBEu8coyfnKIIqfrVs7JNXPeYaBB2OOraeNYVytCCwjIrdOLtmAGOkKjoQ
rGwyuS0L+ldBDn12VJ+mycTbsKGB+Hlm830ZlBZbHYqoUbBQ8rFHq9PwRctSQYwK1w40a9E4D4IQ
7xxTQ0cu0hN4UXqLkp2G78aES/A14kjOZ4mDFckwhz20Chs925IiOzir4xSDyV7n43aZ0aJAMjyu
JoTyB53gdlUhLIdtcpSnuQfjLNBWVhNjN93gyBvtNVGgXaoi5Yw8khTpKXKYkmqjuy6Eps7KTIrV
PUVShtsPbaVw8iQ/k8kgSOEU2rE0M6a694BndeZVWZhxEXF4oGCLvSP91OesCpxlpFYahkitKgtC
oQUKFGWMzDERr+SXN1av0lPp3MpAwRObxr5iRgVbpJ908+jrcporA/L5MmujqlVRYG9GyiK5CVNr
LyOtja1sMVi6SL1cD7BEqDSjqpNtbEhV7KlcisoVVbpBlZdRq/B7lyEd1b5YjTomGhw6bbhQDRIQ
tFITPKPWtp5Osygt5Alc6oIAzdN2iWOL1u8zI/SrGhXuhLz3RtIn38ZsRHeyahkLRfpmhBowlhqR
guqK6C1ESDVXng2MepK70QJ7sgBMPjq00er8Lqocq/DMEAoAyrHGiHGqj1n8KbaLoL3yNZ1CSWw4
07gxBiFeUwNzCQmnp2HZaBYK78xI9iPEGCVY+YopSAOntEL5QRvU5zINw+le6nskrAPTQtyqk0C4
rDOBb/a1mmgR1va6Sn5DX8+32RQh0sJ2hOoYnyC1TAylJaGCJRY8PEpeUSbMhcjAHTx1GepIoTvW
5tRcN1OrpG5LwxjB3Tjr8eNU0izSPJJHUv4AENtnTQ0bWE7TiK5UKLfBdow4Rq76rJWNpaLyO6e1
nEepfozNalBvJjnPEF1IqXGu0KYzzRPOLYqGInenPgdCs7CNUqbS8bTajsWRegQiX/1oXze8kfMY
2C3eVhJ3hHFMU7/TMfHsuJ+SGmXLEDSlIufXTaJQhbB72bhG3zeBE9E2GYaaczz2TaBoizFQ1vZf
0koKai9rh+BodNJ4ZyBmsrJCnUOzHqMQvw5djbNGcXHwUJ8VGpLlfOToxXNhtdFTqjQRQnd5AvAE
Q+xp5isEVTSrdeV3yghg+lGKB2uUPQmlBHXHueHoy7QySdFRaXTqV73gpR7JmHNnWcQZgERhN5Xh
u6x+4e/rlCLBmsJpOq1sAYXPa3zRd5kXsSMAiqeVXmm7QJfjb2XameXSRu8dByXW4njTZQivP7fN
lD7H5oB4/YS3OSWfrJi/aYplBVIRFJa2o9YJ4z7IJQNXJuzWmmxFZIgPeIbU46psQsW/ailYToie
T4FyH42hDGW3Khwrch2nUp9zNWzFTYa/2U1TDtZznOq4iA54ZGnrFn80DS8EtQQO3utI6fcaYEGm
DYX6AhnfDDP6Nga6wOkgUgNkFHqKGwTvIOZ0CfkcCpvBaCOVqaVP2LsT3uCpVhvrITHwWIrVwDBc
2yy5CMzJwoDBxduKV9QqqcX3Vzh1t9QCgwZyJI36iqgrPChDr2IoM8TXqiJl93ZhjwAyfNC6y6bq
tdETZkcM3ihcwHJBNCxAxPL77Z8pdqprFRRQp/4sO01ZeiB42xbCo4HNYjolJnL09GGSa8Dnvupi
4ORspmiUxG50cEXI1GGIVkMqtztfyPaLX4q88ySjsp8rfILIr1k0JgpcIksWsg8LHvj+iJHlRHhv
NmWw8VsJt4C41cVrIRvDQwkTY9356IxsUjUrb2EA9eMKigBLNLI4Ok1eYRuoXYpFTiSffIqK1xHV
2NeJejDOFZlRXFdmGVbuHD560iTJBktf0xtMDHUWjUSBp3TtgE76QhTwWl2BA5O6NCWMSSy3m/zA
XMHw0vdTqA9gJkWnhd+zJKuMlZEmyOuremhw2WYZ2i5Vp5lPhZTE+6LpgBIEPmgUL5kK+P19Ig8v
Rl2NVBWsChRCQ8iIup9ITTilil9bVxANwwNptlJ41KSoDQpjtgPLi9a6IVB3XmjRFKt4aMZZ79SP
0PamzU8CEYMTWxDodvfh1FvtBkGo8cbsWk6fEU+CDXrvOMpkMC4gLTT18BWNAqfYZp3B+SckSatQ
N1SswpWNvi12zdAqCMKWVK2ALHO6/13zaaaNcVwBsUOdgI7eOaA30ZVBNZQp8xLdYcMkRBOvg9Hz
LOQFPHODS+MADA946oUG1Fyw/62LAn+CkBRyJbU7CD6gCd+mogVq3kWVlznmy5i5YOZsBHdx7ucL
5KcYPTNzdAwJk2+0qCk2E1FFf+Hdz1oX8xPAsED/CVrx3Peb//y3/jt3dTUlEed0iTvbUUiZvvLF
KC60v867wz9fFJ9NNCBQ3JCBgbwdZsLnKEG1M/OMYSrFwgIvWYJQipwrdegxOMLjru1cHy+Qfg7k
OFWUytSQkISScQ9KMCwv9JLev7duzdm/TbfTBo5xBhVpYqnwUx2rp2nUsIU2yeBzfwxOv5VGbn59
yd8F0/40CkA4eV5UMkibs1EA0xQdokSFB6x22pIb6cQ5fn4Bd3DWFmJyabTNKi02erfov51NroG9
kiFiO6cwQerOKQ4wj8SlGh/iEejDhTX7/p3AvjKiRcsUAs555w/uLtBTv89neXu2yAgafokefCcu
rMyzDiNvBcYXaRYTIglNxnP+bVfKLXcee8P38y5eFZJB0EonunVlNKOXidZE/vbjzzVP1NvtaFsy
9UXY1SZQ4ne4KPr83K8ZarVmLl7ryNRujDDs9nLYmvfy1GffuHMGT5Zmz5qPh373DXlVdAbo9M/y
7GyTtxsEf73SQdqOUkKCMAkOATg8UEDO2ghwfKxeQmvMC+/Nm+qqARyeWUVIaBaIeTucWkZlFik2
AU6nce00DtamXpyOI7rcGbEW41snTJ6MR7uy/Xxt1JZ/jMokevr4td99ZJ6Dww9uKDhY6Oxnxw/Y
Why8UPBAeRPbDrqDE3mEUhNQefKsyOni8nVxZc0d8LOXB88+g7bmAwmo/tuXjyDzTYmNJKnRGMZj
hh9NgC987BgZNgtyF6ydALefkOKyE2QX4BzvvvOsiwF8C3Eegpx3546C/ihpcJh5aWf5e9mYQFdF
ki1eA6yxiguL6mx2NYiCgLegi0DzZbhz5tcoZuEEXQkx4xLFvgWCl8yerl9SkcSLmo74pVV8djbM
A3KFcOBR8+UNzwcsnbgJsaOMvKKxKInGsBPSy6fqu9eiZ2pxW88V4T8Apw07SsPSkUKvSbJyWTux
skCXLaTg36vxxsTG8vXjVXq2YChVM+A8HIsVPZLzI8/Mgo4eAzbgNU3w55Ss9fPAEUTRxFi0AaWg
sBvZqB8PerZSGBRAKmkHCjDgfpzzE0EYVt3HIx4jmtR/96nCeE7Rfk9V8xJg5A8DoZ4DtYN/ONnP
6dnhGCmlWqMkPrIt3DQNRqzd8aaM1eQSe+UPQ5lYVpNjMKAD9v3tzuvlfkSkVJHcwS9jWr28VEp4
unDmnz6evnf4cObPhjqK1hwF1zm+eztW6qPfIDQz9EqQf1RC4tym5tk33SFGayHGwN0KTloh/OOU
kW8hID3RQbSHbPLXSC2b6aFUhrRffvxY72cAYRt4ceD9AU+b5tnBmzedXcYCNWx1IrfzadIC+m1R
9J9/+vuhNFYOeTJX9bvJjqY0xGM3CD2l6h6Ajjx0Wfsg8/PfD0MIyd0Fg1WByvV2nuMo1ss8pGqO
fdnsM5umSz2mVwnKOP0fTJ5NJwi6BCuVRfR2qKgFqdolNqx0kY3glif/CO8VHvf808dv9X7Lg7Wj
C8VBDdCNu+LtUFRZ0qRWUSYl1ok3FJzZ3+i3Tdss4YyhxRHgx5F33z4e9SwfmPndnNScmwBuf8Ju
346Kbo3kxxpuq5xwTuEBduiOvQHMyREN6zQM+8+gXdptatPRabBMuxCv/mF1WqxPmJvgmbg4zr4l
GXNvV5I23/9dqd5Ycqo+F+kcG2QmmIkLW/T9aLwqBF2wTEBXkTZ4+7ZZlpatY1WoBtfjg5RJ1L7N
5uE/OAveD0S3zyKy0mkeOuY5Q0KJsbnrwpFq5zT83An0zv5HO4EW+WxtRlAMLvx89iCsD7jqtbQ6
zKlDwEYfH6uh7ehc8dPHC+UPbzQz4Jg9Xud9CAMABdy5UjJ1GJPPezuTo93/ZG+zEHR4/gq5IZIh
Z7sgNQxy4YpWqa2HBQib8Xum6fk+DpvvH7/Pu8AB6TpUO4APQ4YmCT9beAY2AnXcUO6IdSXe6Nia
Ly6/zR8GQUwAPTFibejp54M0VjZGRWz7LgZl+Z0OoPaVHaWv/vpVAJVytDvQPUn+zqJL/ORxBhcY
z2KBFJy4X7B9btpLmeX7BYDn6k/ELvEkP85//lveTnwbRXrY+DgOwDhZ6Lxbt25xMQcwlQgi+I9f
6o/DoYaNngqhCFCMt8P5o8gxrKBeqhb9+IAW07StRgoGqWldknD901AIaxFJzqIR7zarVk2jQn9A
cuss8YGTO1GxlxPS56KKbOvCHfluSVAEQE8cQg4a3+8zviSLHRA3IPFiX9ZXEpWgpRyy+D6evXej
EDUimOdwMLAeYDW+nT1pSsBUMowLzEpfCcquixJQ5fLjUd5NHKMwaVT/5uuYO+vtKG0ZI81XJ74b
kDr3mxY0ckeunFnA9iz9Ev79XRDOaOA4OIQI+Akdz3bs0GqIVwTYbFlREj1qGhg9uAHV7ah0tNxB
6VzQgPvTHAIzBlLCTUFcdzaeHMd2RVfdgQ5KXVkyVYjPjh1vPp7DP4zCe2m8DoRblO7PDjyf1Aad
4sJ3Q6TIx72M+WqwBkmG7czfrjw+FAUbm/iM6g10nrdfCzxpXeoRbhxqVoFhpH3agEm0M6e+MNBP
obbf0l3UMaGjzMxP6kQg/M/XBRbLfS6F7N10Prs7JxkOke+rXzMACVcltschKAJcIUusxukK6lq6
UIIxBuJRy7E9Y9FioG+CWNXNNVnay2PWXgFxELKrNFm0BJ7W4gjbGc9GMYvxAdsUR0vJpscQsG6+
pvw4Pph6U5T7ysekaWWBZ8RG09KjE11t6n4YE5L8h4lZBdtEaI6/oYn5ufJ7Ld5lvhF8EUYD8FCd
s6yHAXjvkcI6DrF0cAosmuRcPPRTiS+VaDJfd+kFajdVoNrTQoBpuHKG2XMHNQ8EUPVCM6kr26rz
Y+oGM3M5y3t1EdTmsJlAD9pHDHWV59iSCHdsq6X8+7crDKID3C11FvdnLZ+tY5HiOxK3FnjBgBhW
JFJO9+niOn6/O9HO4y6lxTgzVM6TR5/pQE2K6wESOeUkDaQfaMuWGLKX/CP2wJfU8s43DpoHJFrg
qlBAIBc4r6EXdZ9SIjKANLeJeB2cTF+neRdckAf8wygcpFQ5qZDNngVnB2lsS+iigvhw60EjFI8I
syZDyu4+/kTnBynvgmCvQwWQg4CS3NkoaBuqrQhlH1xrW+xjUQYljoK4HbuZeTHR+MMrkaGxQQn9
CYTPw4UkLvEVwBTcbXvELIuMayGge/nrEPgruOJ9kfHP/53/zrcCE3qAV81Pj8d//dt/ZgKz/lHM
WEBx/qve/Gbx/37+MfDOGUL45l+WP+GEp/ZHPd7+EG366yn++T//0z/8B5R4P5aAEr8VLSpX/LYA
X/TfUYlUjn/79u/AjPu2f4mad3/hF4xRtz8RFWjUB21z1q1mmfxCMermJxj1hA3zXTsno7Rt/gvF
KH/iI6I5NEdl/wAc/0ExqvanWSfOoKYDMBL3APtvYIy/tPl/P9ZpGiF9M4fLs0guvK2zCySxWj2r
1XIBHAdpTEpUTusZUTIA7gOi4RQ1dnRSOYFQyoceFJDZD65UylXltn4tKx6K5FGG5WJS4OcEJQQp
1Sj0d2rBKevlQGEyD8Zujf1IFJaDB8IDQlgdK4F/aKmDVwtV5CLfYKY+fKNGPeJ764PX8upkPjXT
pht2BZ7IHbQMWzmZJNO3dmSXiAOgkZN4Di1qwBItwEmACKmJ43gJwl2SiwT3WasrNVexqnwLkmoA
x13W8kHyqfdscpGGVzUWJWCjdTUMFvqgRzcZPIt826uTFXp+LJAo63O6zQsbsDXeamN0LU/NcWoS
+zgUMhqRTmAi+u7UeKTH/hh9CQbJCJZ6jWbVRqIgMLgGvxbYu/+IoYGce8bEj3nj6/Tkqkwfbyd/
MG9GaFzanW/6QfvdAXZsLNMgT61dmPeSsbOVog9WqVmbAtfIDg3hsYiALVu+DsQ9HOsSSs4IdQbS
jqp6oVyoyrHtwmm2SMbEuKOntqGBr0zrpA21kAvTaQHyBFoDrDRq/JumrrR2Obf6d1oAi2cTa1y0
Q1Xl+lfR4mCKUQAwuTwAY4NTaHyTUoUoPYysk0UEqPvOV3DME3XcmZyq08h/7ep+cktby1ewKMtv
YdJMQIe4y56MQIWOB/sKMNRYHg1tfNHN3FpMGdPoagjkeYa+89M6/Wxhq9Z5qVEg6I61pBvIM06l
jelgomAIRIozkdhhHK5hEphoJoFP7xa2gCGBrHUJQcbGWWcgl3HWcTFc4ur+ZNy93T4UWhCqQBRe
nevVZ5GejugGywRIYBlE0QqytrnG1hiIJox59OXAx3e9GxV8pkrTO8UdhOy46N+aG0BuJb54hXUq
rUIHQliGBz9X8odxnj11DIfFb2fSn7qI5xcSXT22Op1asiFiufNujd6MvpykCbJkcgVyL47Bud/Q
b7dtvnacDC7O0j0KJhh71ptSFc8D6OVhr5Vq4iy1SnSLpE7zmeajT3Cl0DwB32AGr86MViklJ9+A
lNTv1BCbEXArtVJ7Flpte+R3zUUe5q9mbB80iFPHgs24ysOsLNxetAkwNdv5Ae8vPpXl1DzjzWdW
rtrleIYWoDws8ByK/5gZkvRjDPziVOl2isWcU+BAUGklvTxQtbYHSCngwXw/WLcZAhoga1KQoB9P
40/11PNPTkgEZXFW49feRQ/KYHU9/YkFPoDGbZHV3VNbmQ9JGKmbMUibrSEHiZfXoGArs45XME2s
F+Aj4saSemVrdlHz4GPgvUgAWu7tUAoJZRuAhhLJyMfPOocYZ4+KigFBIqc7GIFzQQqnIzAG84Ff
RK22n0O+xhJe57RC6VbF+dCsVkjHQ/1iO12qyv1pZ6CuQyWXW49uvXMW/jhODXllxLeAJqC5zZPa
3tC2chbNNJb3ttShrJCpWBjjS7caJ9Es24IofHKKVVZM01JOnB9+FkhX+qhmSxmvm92Q6MmFdPAn
qf3tDJE6yUwOhAHU8s+1HrBzH7IC2B8mojFXSp0KWjHCvytboAZ09QWQe3sYQ3caMSxLTb9d+h2I
gspKnhxQlZsuMvUneALwzCpVOta+JJbgetFpieyRCm/aroNcVU4UI8J/kr+/Csf+txmWz9vp3zvp
uS/115fvhXgTS/E3foVSkuF8mmnPaOXS6J3dxTlufwVT8x+ZLHMqs8qsXkNa9N/RlKJ9YvEjdg7x
Z04vZtbPf3FCtE+kNRTn0W/6GaJZfxNN/TxB/7WaqF/Q2eO3UXc30OMEMPg2mMpjR+RqqeO0bChX
BH1BM4vtRpC0DRbO2A4p2DaKPOSqgqMYzpmkSl6oG3VDUqDWuxC9hVdj6loucWyOXtqpK3oQxqAU
VnApDRTnSvOhMPL4UJvppK1/TvZfLaj/LHj/X7fsHCoj/37dHV4QIME+9/9sRfqSf3+7/ua/+msB
UuX75NisvFlCAdV+87/XH93IT7hZmGDm6Hi8CeYVHR6TArSGdTGLTc5yTv8sP/0TTitz4A10ip4w
Nf+/WX5vs3UK+SSzsxGkTRloFq45g4H1SpZmvRxlt/Ug17TrIADK9l3XmxRFhsr+tVb+LZduPr//
tdZ/jQb6gfyWW9C0zgVkzDjoh1Qqs1sYNskqw9M+uKbS4hZacyg0kICopUWb3z7KH0KYP4xJSW0m
hcn0Yd6pZWSxz72bDcltN1rXQ+QUm6EZ1qWIlnJXWGsErPaRo1y48P8wrTpXA128GfH0blo7s3MI
gNP0Vp2MadM1Nn7KzudGsvdpZCrLj9+Qkt35vFKdJLJgwHleYb69PUNMC13ZOJXNW+fa6Fa2sUCM
0E6+y4OrDIEr4u80h4ggn9rgTsFHvj3aDVK0GE27te/JEDcab1JeAJDH/qINv9vBd7t4GKrPYXsj
d9ume9X0rR0v22aBGG0a3+vi2gz3qe1VxjLqPPKeOlvb4gttbOgjJewfT71v660IF/pVfMIgZ9S+
j8W93t2F+REd3Mn6YkrrqYQatfaNW81alOpJ1m9tI3aFQuCrQjguT40srZNw0VqbaD2oGykIFxLk
cO3W9rfa2tpp8GlD4j3r2nmcXswQSc8G3Pku+gJ3+ataeol0MxnfUinDr7jEr9ytipteRLCOftjy
l9G+M+yXCpvLsWvdvDyp1dcqRrWgwKhb/dH5zw21y9xBhXkltG1XQDuJZtTxkz+dgEqKcCX3sWtQ
Rxxqw5PGJysGPqh9lqJ9PexMWK/pVMJ628vlrkxccZNHOCC5puTBGPECZ8VaCMpFnex1f2H1X1rJ
M/V1IC2iAnP2C2vyTKyH3ccqgcsI4Ju2A6DTs/pfFQd1AMPEvO2jrPJMk7RbF6O/GGVQ8LXv6wDQ
I+0qx5fJHaXqvmj0S2Zc7/YFm0Hm0EE9z0TA8jzAGy18t5LR1G8b+6UZG3A0vZg8s+wdF7FC9UIo
+6fRFA5Itj3YQFp8b7cFfpZ4/021eZu2DsZMZehaZltSYIivhjpsLoz27qChpM49jNgrcQEH6vw0
v/XF/N7qpFYb0vuBAr+rDdVCb6wHq/S3TZ/tTSd6GGt4kRf2/lu0AB+VUYlpNBB1XDAgFN6OiiRF
Lus4q9/Xo/GlsTZh1tkPOI3JbmQn1RKC9OTWoTksRYJsh2WzlsvwPsq6k9nnNlKEtrYFq18sh6hb
mEN8+/Hz/SzxvznyqTDq9KZZccjqobT19vkilSJpogbOXV4erHbN17Y08AMbQwV646EmpMubMdko
q2Er90sIU52FgflS+oHx1Oi4qGN24NTvmk1MhLTKDvVe2VVbY2etpxHBEMhlnnMw4eyEHv9jXbv8
PQVOaecqYOIpP7vSzlzJdHfdSnal79KV2BUbo3TNo/ga3IU7dV8/p7tgFa79ZbVULQ/qvmrB3l/4
t8aXj2fj50H8fjYoIc/YKnTjz9YI7THbGKvEubMf+tHTvgWVF0OtYwvAndU9/9XaFw9p46o36Z6J
GDLXlxdlvaoo2hdu/UjTC/J7dVce+n38o/jKe0CmQRb34+f8qWL90XPOq+63tVwHct9PXejcwa0l
m3J72wu39arYFxtpk3OMvirM7VNynFb+qXtSrvOrcdcuSa39Y6KufQphh3DrbKAfqrfaViu8MVpF
xcZpl3iJSdUiDRdluMBbK9YBPj3gl5HP5BDs+VxDeNxgHdbxS/iB1sba+9v+RjkNt8AoGsuFwdJD
TTRoaUIdXqemq03X+rCfjJXwD05xM/ovcvGlaW7zCoaRqz+lR98tVvqmXFMsOBTQp7zirj7Ea2l1
Yd7mcOl83pC7n2WYSR0wf3g7bwkK6JhydfZd9CjvlGtlO11jA3rMjo5rbKTP+qNws1MLBwOIZwLU
1jUad4K+6awkBSCqB+NuWML0syF+Dtu6v6nrdSp5ueLVkGcR+KnXcOasaDUZeLsvkYqwe0quizFe
w2DxS7fNvUpfgrsUV/HeSBb5M/eOZS+lWWeRTbdKn6s7addu7c/xs/lZOXTHbCUh2+lplUs5cvAy
2+05PO5amSrkndNtQRqyH6pio6GcWKykeN1PC6dbpskS4lsWupes9X7Wj9/PIlELMrzArc411kdq
SmrGbXbnH/xD9NjutG344HsYJ15VoScPS0l2i2IVwtbJPQc6x8Hctqt0n++jdbVwTsV2WKorfSXn
rvp5RMDkUFwIKqkXnX1pIGAoK9Kim1ves0LE2y9d6sVQTX41nlJ7HWXrQtnFjmvXK5P9GKQq5/8+
KX04NMss2AbBroy2qXUyu1Ocb2XEIfu9KL/ozoPd7IRYWmC6IMpDUvE3ceRV30p7FZDxwUB5Ha+R
0JJqVztB66xlV1Vc/XtCtfAluClfVZMiyEMwPtn1NRAC/lyrvXR0Yc+PvWe3S8Py+t4tlFUN3Fe9
m4qFgNnU74qYYsoSy0ZE8tJwFQWbxsqJbQDtse0c7Totdp38YGWKN8bHKTkg4xfG8yFL9IfdoTvl
x0aHFmo5aAY8mNoReU02Ztf+4OGrZm3Jy/jWprz6VSiuZt4l7T5WUW46dRJCi19HYkUzp8JM9cTM
3crSltSZ3dpw3FTnFXkYnUaCXRMJxp6P6gZnJGapLNEcjqMcTxuQSC4OCSJAnEZxoQ1lw60V3nTt
QdjRqrMfI+tezQc3i5mtSyrA58EFUiQmAT5bnSIAKdTZVke+SZgTiOrbXG9qtx/iLQbx2rJC18Sb
KuvCzfFuNKCkYPMgP5i0fhDKe7vcZPR2zCJK6tvAtr+LmtBNSxIsACsr5LpUL6i0nsmdofRPtRfJ
i9k6aS5/yPrb4ZpINgWKGFCCzIymjVJNiyjPv8FbmON8SOO6DEFxm3eddhVUFfL29EKmoN44pbWr
C82/FLvOA/5+JBBSkUuRqBJaASrVSK9/v5CkPtYjGU7UrWL7n+s+NFYEjlDYzatAa+ErBf660bhU
pezkJNIxqqyTYRYZ2Yh8skY9/ctElschrKGSS9QFGOVcE4azaQgyVCXRVerX+tRSj+kb16xgj02K
RFMCHAdTfMlYZD5U3s7CrO5P+GCR0OrUs97OwhBpDe7crXzbRqWg3Clkr1MCVC1LVt7HV9l5NAs5
jCCFKAXBNyb+3KMeE0w9DIqsvW2qhta6v2wGS7iQBkIyy2ekxsxFolwCsBEqv3tDvM1pOgCWm5Ut
z1uLA11FrS5L9TZJdpCA0fYI9e8ONFGUIKbUg8HXOkcreMmzzkXsz8Xs0NXkoy0fDCdxy+KLUd3r
za1fPubyzTDs8+FuLB9H8bVCgC0c7sL0qm++RuZeb66IlpN8n0wbiq55dRjRIaPbpy/hfZPECTeC
E/OUWYsm67x4iwZYgkE0NHVXsa+nehlNmzp2h/JkRez6m7w9IHmayV/kigNcl47VtNHHQ4IkFznH
pEIwVZE+kFYWV6/+ZAa3rXNrFY+VRSa0sXgQ+1oKVqr2LS0ejXFZDEcRLHpzwx3XWadU3jrGHpUy
JX91rJh44Mp0rm1oFWW2kNK1HHVul+44+Sdp6Uif7fhBnY5qeEuGbZkA3uHGMovSTtV/+O3a6F6U
4phrp6i6T0lvkfSPlTVSXItu3MbMFRwHuV5Y0lXU0KjK7CWkjYVmHMZi1X4LC8mz8xfad25oPIsw
8pzALc11qnihcAtxykeSnU0NG8NACmKp6lvyZ9O679r7kP81Skyv1u7E6A32Y+usFG2pahtqFBGE
6GE+q0W51OJ9b1xAcby7tQnLIHZB29PAr3LMvd1AVZT3gWX4+m0YBSkJO5oz5SzVlBdaCZ9Mon+t
lJeQfu+iaTpoBnsWwhHI+7ng+3bUEG3Ddshl7XYyv+dIrtSTV9CtqOjDFvukehXSUU5cfeAyhRfQ
7AJtB3hJ8Q969QhTmwNFDF8ke5Vah2w4qNkxUmU3MU5ISlbGaVSekXSZ+X3UEwga612fLgNKO+Zu
jG+EHi800PERZubFqnMW3U61rnI30x6I6qYb36cTfXK6FvQhtO0FtjwdukL+QpboYuymDg1DeZfL
u0H8CPKVDns6XRbffXMtM3fyzjl1yeEI/bvur8P4CZUQiFOIjkUZBPerSZ87la5VP6LME3RoLV6n
KFggzBJdYCJCwHl3dMwSxPD1SIZnDPRZzmL/f/bOY7dxtG3TpzKYzaz4gzlsmSRZki1Lzhui7LKZ
c+ZxzRnMic3Fwo9B226U8e2nYXR1V7lMinzD897PHdq6CudCkc8xJkDxeqIaDtlOOwUeeR0fw2CX
RxgBzZNquBLmKbMdhpjqYSEX3IrL1VTWtp9zJJ2MYxUdMvV1/Z8wiZFOPwTYpaMnKuylcmXFLifH
omK/zNflcpUYx6g43pRgbSk+iwVVs7pT2ZuV+X0aIAAoT73JIyj55VBOu1yqfGWwrezFin/NydEC
87GcoNzM8SWKPXnaCq/VSWqPhgAZbh8OboHFzXw/9INjhrQ451+heqtUAwelo7psBP0GvoJCHSBK
uZNDN6uam3n+ZfYHqxQ5MJ2FmGZnfyA5rXaC7iwKYHalI/RXBfyHGk94DXW32+ibSLHz8K7VSi/o
XyVs4BIhtbXmTrTWUE1n5jzYp1uRbaA5yhyuE87wsU34bU0jWDfc+UE69PKxVja02nXxWo3PzS9s
iqXTmDnV0uNid8x01cYRRQuuA5pn8YC+77fC2hYd5X7axt3gBKN2KJpTqz3A99imuA7J1U3deb+0
NIIK8lpO2gHHgV2k8AMn/FimV2RYufEu6pFd5xCmlsiXyk3RtPZSY5fyJsWo0gPWdex2yvUoFDT4
QiNtb1gzyYEX1Lu8ugrm3USmXA+u1/enUJlpr7xW2W9NuZOxGXGFaaOlmx4/n2xLymhoshdQ5vul
ad/zMjfFy4P8KlQwF7AX9UXyzs7CfS+60u8w8U0OL7WvjB7cPiv1mumYRhv2g+G2u54WjsD+wCx3
2WiyTbSbEz8wNiU+VmXu1enVnLnVfZfugVX9LLMXb1LZeGwl3IkujkubEZMfp2DWt8e49yLD17fk
D3usD9Fzii3OS7i3/PI6/SWcakz2JXs4T16/g6kLOnzTg6XqOwPc5Ry9hIUN50Xc1pc44e5mlb3M
iXfVPnkkpYwcvNtGddXH4oem6h9a4OfShiw6muOr+ASu0tf8CjIBwjy1CvmcNInpDVhA2FMNw1Jl
40KuFru9RCoBXBAmKLhWmPWuVVr7TAfYiWv9OlKl+1YwDvTIftgzvpWe4If40UPJlSAbG/KX0tOq
mzwWgn46J1HWO6Eml25aDPF/WlHy0RVOEQaycuhb5pc9YpUU16Tkimcij0Gftf5BjMSTKg4c8pdf
nbicxuSnODF8vL+umWCVgJYQutYnTw/h886k6IYgJ8ksnfOMFBpHJEBS3AJE4Xmbh35dYNVqT4qn
S9tCvsZzNWKcLg8ZaywofLUz3zGse2X5we8WyKLHOk06h0npTMKzUdfONFzHGmvGfo7ee/20jO9S
/mS0ezF7HfpTnZzK5KEYPhbTN/F2S5yV/bHYEPDpNKDN6zWHmlMChbeN2mcMJJFfzPi2ONbklVRS
yVXc7CAB4fkg904WO8wYHCKZunQeouzKBFb2NUfdynsAjS2FyG3rcZh0wAtdoKsNmVxO7Q1+64XX
5m3wUn4E9+lH9VR6mlvu6aPwfXSN/NrTveE5fcxfped6L+3kl/lW4FftNAZOLNqmSBvFHkuXryLc
LpKfLudB2M4FaeCHabwtNqayrfLXIX2b8+Mk78XBF4ajmNx0407Ax0ii+xVX20G7JPVBLJ9yF4o0
E3yR/bi+ktI96cVCuMvibaH4VrrBJ4kNu8BFaIBhxYQW7+rntLLzZ4gHyHkN8E7yjyEJgRpNtvEc
v/79gMBB9/vggbAuIqgEAfl+GplX3bSZ9csZ83Sl3k76NkkOKpYGkx9YHkXlaqqu4/qzowVnixCr
Elt9sWq3Ub2huiuM1768Bos3lyMEdFBGFYuTGMtkL1p8DZd+jm94flZOe86ehacqd8prLEwdwFAW
Qf3SBd4ouUnuyTfBZX7SMyedfdxltVv1aXiQPqJz8ZAzGm7DQ7Xlhq7qY+RjCOtYL+S54+hXHoKb
3jc87nFXPFS/tIdhU/ppgbmxk15Y7j+0xjYYcBgg624suX2F47FdbaMbY5tVtvgLQyhjq+OCaDfS
nX6j+xiqvRSYHat25rW77gMkkI0T/5Jn7Zhya0flqHmWQ1DHJt1gtOKHB91mM3FEv/E4wQi/EgAa
JlTiKC9gLeIlOAR3WEFizEaOwW/CPUgVtpXEMTEKO5ZX47WyHbb675bV2it9+VV+JJ0dP9vbAujz
jqA+ZtxCc8tLFjdNvXG+0sBQJbyAtyI9q+F3ZdzOAw5Bl6haNtp0sCI/aTFtdGLVXjeFwjbO4nPx
mB715x6Tbl7JMb+Hy8mXUXl8NYGrC4QM+ZPkEEnW6k6UOnWJ0Ys3jlur3Q+YoA/HchRB657a+WoE
w2R9fx22xgYnAEh+aeyN0SZW3OE2xQjrfvytvQ9HuaOLAZfUGU07p0eZeiBIwrBtdAdbv2Dwq3TT
ahu5u06zo2j6huryzcRlwTiL3iMVk1pbT5wpcaFjYgoXaFeB5TbJXpF8TfIDZSdJvlleReNtCsQa
bvX+Q42ppy4KLeJhG9f4Th7LwFHam5GjSeJ1nctv9oZtVhuCUztsBQV7YbgEDsA2TURMRCzad3Qi
7b/Pt++YDMYQa6dHwziUEvdrNBmEj9w0gnw5573R2wYiBuiMU4bYi35HlBpXXXqWmoMu96ei9EwN
f3GBf5xc1IB4lZ9oUN8QKW6HbQNrFRnJPQ2vz1tHozRTOULMPUtPVmHNnqhhk1SVtDUm88fa/vse
DP+QygDFCq28b2iEmAXKkErVciZ7Zltf9dfTYXyQvcS3vPHE1Ijxt5ScPLrqp7sqdRrZk4CI7+WT
eof5mXkCJU+GE86PCYi5wHmEk7AfY3FUOHK8MSPbfFvuZ9F2NJyFHEWz9c7JcJkqiUf1W8b2STa8
vLvJcCIcPCNfNyik01OJl4FPv0Y8JR/rRL+ZnzG2UpK7UL2eV08q/mQ+VXv5udmGu/xAYMBVuIk3
1jndYGS9n0+qm27AVh/5vhuW94fi13iormV/ZF1SrlUFN8BrgyEZuC3ejosdNFdzvOnS49KdpvSY
q9yHq54waQXxVet1OQwU2l+EWt9KbDmSoxq8G2c8Cffr2ngUT9x++AJ9NLwXT/TXxCflQ2CNzPbg
xEZoB8/L4tKH4UDEGqOflLPu6m7p4BboLwfqWx+jF1d2ZX/5aDIbbip2sq9W4uD6x/2m9yPzzrTr
dx70utRslyv9KTq3pR3flfhw0ZCrbrOaCTrgGxPa1m/rNAqOKjnCaPP77Sv0Vyy+gtUHwO4/Sq84
1jfxE7DJlXndX1lb/Zy8h+zP41VzyO60t/lKPqavlgJwbBsnQGF+Faar5F5RaCu7as8R2u6kvaas
U3XRD9lwi/WaifWc5Qp+Wl5lw3aeDtNw23enWD2GKmkDfq+7guJWkh+bLDosD24mbKx2YymugLNU
vIkjf4RnOjs47OsvANZ6y8Lt5q2jJYwWO320CntlFgi27s3dqeqPMnzP3pfns6we09aJdKflcxcH
oT9m3Y2AE2SqHa34oQpxDrONH3Ddf5mzdCogISkYE8Df/8IAMHvMjoOpW87Lklc3ghIjyspxZySo
R/XqTpt/qOq/Xw/dHJojA+xDJZ/oS1GblPqcYDObnrEk050uNlkxmxpufvp7NoWfQrRXC+fP8Cjg
DjWHTHI7GfIslp+XJCuplKGPzPRM8k/lYpv8qslFf1KMtHHm7k2UWDBnTklRV65hDq6BS4GDFT1b
qs521SFCh6hMq37GF27AKaGy+s6Hsvn296X862PhyYMGrei6qCMMl7+g6yizxaRL8vhcQV2ltdMz
THW9I7wJB79R7nd/v9wX9jGSeq5Hegk9yZUGgfXU5+eSVlaO9VUWI4JYxj0ek4T5BKZPpknrYmDw
ViOp8OZEib3ZXGi0RKbhAw0XTqlmzX5oODPyeRpbSNRgi2S1B9arjEMV/+Qb8cel5Z+nQDhv8CdW
yeqqsYKR+flO21zASxl72ov8gnO9IOHzZ2d3wo260S7BxrzKvfKWfml0Ca/Kd+WRpZ6maPySpY5A
iK9qN7GvJycVPjAFWMFq4kn9dQ7gEvtC7KM7oCTRAlcG+pFi9v9Lr16rw9Y658k+lPYFbrn1niqP
uIIEzeFMw8m3TGdYPM0cUGbupM7vG4oIn9anNVJfu3V+LGTA21shOI+U+4kX1x6YAIXIvOc/FcxW
X0tvvq1zmlz2APNgzZdwBgWIxIkpl6jl2I8eO1Y/OFYGfkBOhEkORaDmVONPZcRKevn6iDG4oq2z
Gsug0fv8iFOkQ8CvmXhZquZQwHl3FWPSnCxio6yESbaZtb+Ggv2zSqmucvFGlYKPBD/jHU2R09+H
5tcZq0tQaNnX4b5CijfFL5gdR+EIcz6sNGU5lujiZDeqSvpDEL9hx0nVej8P5TYZJ+uHftJXHPjP
dVWE+AxjsoX/HG3+wW8olCpH+REXl8ES/E6C1FVNpIHFOpIjOZYBs1DN/P2jfpv0fFSsdKjcQBLQ
znyBERB4d62k1PklIQvNa4z9rOgBhzyq+SRP/f/4YutEQqalEvbIp/38kif483GlaTzXpH6Ko4IC
WzHfS6m/n7P4p8r0a3HGjwdEgNpAObhuK18qQaVWcPdVwvESLCmQG8akrijTsvn7R/qzWXweuJCl
wdFpDZF/Tp7V58+UqMrUYs03XMwjoBvQqz3dkewy6raIrXFO0efg/VLHWzM7aS2CFY/QU6wjl+K+
j3fl6h1xFqybatpXGvmWm9LSHC3zM82Tc7dCS0CKXX2tNHe4BGaYPbebSXAtddumLkxqLdiT30eg
bGFhvOvNqtcsWyvwLIxJG1f64DhJ13qiVOrQT7nxXX4nPRg4tumeEjvVNbUXf549pAjj8ZKMPIk8
KKrPwelx4KRlmF2XitfF2ym/Tgx//HOIX3AFEpwB6k3t14oXGptk3+VbMdgQwzEci03/w0P+2vXj
Va58OQXyMVwwmHqfn7EqCnkUozu5iOniWPpwQ4/PXix5coaueerxEI2A8//+Yr/xErFlsjT6zAyj
dbB+DWIsjGgsMjzjLvQkEZsgYppzAz9tTYPbNbSqi+IRSAjj9ELoQq8uq5/ay98/NgJ1IljxE/iT
B7nO3X8sB2K4hNGoTcUlE9SHLM5REqpR4CR1UXtdIstuUn6QBZT98Mm/LwkswfAxZQoyyNd/4iL+
cdm2n1OcSqvmMutNe9WZGwEuHs53Ti6Fwg/44r88ZZx9VqNPrDZXp8YvS4LQiX0wNiUXG81LLUrb
tsgSWgIf0XgiNQVXbqlfQ3poIWVV+UMh+C9Xh3mK3R/lB6UZotHPT7hkv4+KeG4uQiFa9CwWXCLD
o9JrtUv6znE+jDVCI1kJH+jMPf19gH1/zHj8ELaH76Asrlagn68tq3EVDmbRXNq83detzLlGtFgv
ekK+rPbHdYqf9nmZ4mrAYnjRraz+r0A2nrkNFD+tvUCt6LYAWWO3m4QltHtZf8BJG/+tAvt/iSDs
H4bTF/kUdR4mTqBxaxNMhpWiyJ8/KILR1hAqOmB5PkNya8S7CD500V/6TtgXjcIslmlJT52B7Skb
ggND1PTUeKdbIRTMKhNxIBZ9Y1T1S0uf/e+v4Vt5zu2tHrfs9jT2iUD5stknVSZAxg3F80zcEz5P
80c01K2vlxXewSndfYoBA+o6rUycIliZOw7RdfTYxTLNLhV/2A5ncC/HH8uplLOsZb3X5DDequSH
W/02YqCrWhTnGBkgsFW/3umA7FXHt7y6WBX87aWlY0KKqeQEcvoW1TDK/v5kvm2gKycbeSADVJIo
zdaS7R/rABForVSERnmZjUmBUg5vBc1/9sMc1NYN8tPIlEltobRGQI7miVfx+TKj1uA5J2fxpYas
hqOAJT8r0nRuo2UX1XF50FXYauG80ARW62qva9yHhUU36Xz6TSCG1qkMrNQPFug9E3E1g56O15UW
K/tUAlPQlyfVzGntNol+Y0WYevdLL/mL/GZC5BWi4NUKI2HHbYCWAgrL2XRt1RpoN37r6DBn2AYi
hUqnkg2XBuXZygs3UTpewLKom8oQ29sedDTozOF2MbwskK0ztIJZ68qTUZMi1MU/lKf/MmTJy2Zf
QMDDMZYIyM+PrI1xc+rbLLksXZ44IVp4ZxDr0jUynKnFBcgvTQbVEdsAVXFuwtpVypymq2i9i514
TOXAUyZ1eMQdzFkaoIBGthof/bH6w8Ytr3P768vlZAejhlKMFM4vc7+Wi7C3zCK+aKMQb5RxUG6k
rhS8cOhke+4YUX1QQiioOBWVYKcKDUaxYfpHfS24lSKlrtAOEAKD3F/SJd4R13bIjaHbpWq/ibO2
PahCuO8CSd7+ffR/23wZi0gCrHX/RR2gfzm1K33R4BEzDiu1y9oojI4DTTZU23DYTWskttCcevc/
vyYr5Vp44CrFavn5vY7Euq+5Bc1ZTrq3JWvfSWF4zIJ0l5sBuyENMJKU/L9fE2vZb++Iwp+LraQ6
a11aPl81VZRG1rNuOhexqxRHXb0YVo9E56HARAF34VB60vIjgqSuvsp1yDuQNIkyIgVSwlZrrGsv
jkM7RNgz546IOCM2W3LjZbudIRgEix3iJF7Jr0YHD/hVx3q/VPYNyB8iIHm4GUj0ydRtUthzfpan
6wGaT5Vug/nUZa4xe0XKoZMT0UOb1Xh/3+fS61h7LX28Xtuplm9FH/B/swiIUN+sevVcvdfLrfmI
VHssnhRlP6K4IUp+cNqTZnrEcNojzB/6pbqn946VJHY/fQjVOQUmz2u3mHapcVT1G6O5DwDy9EeC
gTwzvQm54eY8A56VPjakzQQke02IExEBwjPLL52vWNuRgmmsfFN+lJfi1jCyr8OI3EjVD+vz9+0A
zwwml4xvFTTMr1VxJs7j3OsyS6VC4GEwgXIG8XUIv7Ych/SHocli/C/DZJ0J+Fpq2EF/9eyKtRxL
vVodzz1RBvJtqeNOftOS7pWJtaO1nkbCgKk9GeYvqzoGvMQyuETdU9Rftcqzor5L6vs0gnVVp7B6
z4QjkWD1Qkbi49JvIL9hLBOINGPuJfN+nntbTR7DQXa63rJJgPBj+mVkkOKzjTV8bQ+QR8Z0F/Tn
MTqW8iY0n3oLrlT1W24bZyEiZeANtfh2SHqCLVLFeH60gqs5amwNWc+I1cVcALADqUxttxsiwVOw
8J5x0sxsdSTUUB1B50CY086dB3gSNNWsEmFDUtodua3Yo0EUZujkoS0o75L2e83RKaST9TRxqmoQ
gBGNgqqHPLWnusyJSeAHAmw3/KmMlmkMRIDWB+gxtogDhtiyraR0uodn7QUNwQgo39jJwwBrKXNk
87apzkn6W6WLnMoWwMDOxBHfCu+s8DZunkv9TKxDET2VkHj0PQGFsILoxM73eXIOuBnV2lnlpq+e
4VHBZ8ZHToFGwYjtN4LmmhDUgaRJYZPt5aFk83NwwbIsB8CFhlp/L39Il2l1onYkFZZXepCRLKiO
wQ1HXl/dCre0B4dXZT/lDkA9cWaFozYentJAUnhG4I1VQWOT3RJKH7ulSI7r6yg/CMSPhB5NoTxy
CV3rUy9UnDpy9X6DYXJWbCwOycFVDJ9xfLFasMmdbGC15ycNIXDI8oiBnYRD8ue3p/mma2CjI5Rr
p0cR24JEfu7L54mGLnTckWzdh/H3Yrj09Xpzg8qQTm0j31kpFh1OIV+F3VNo7rLlxRh+LYxMExWL
Sd2xNq37yCPYrGKc0B61NmXvKaZrTnuI8SyFfBXDoREuKRSpdMfhjPinNINBcCAJNKmuSWGyi/Y1
XRvLk522u0K6Vbl5ofo9SLdDdgmmC25nTqt5qEbMZqeztZfpfREdi+BakTZyuInyKzXcBMkh7a+S
7Kru13O+smyhSRbLjVTsdcktVD/XzvP4iKJPGe77zM93fXkzm5tJ9av4rknRCJ6l/tTDAAgeZabH
Mu00y7PMA4z2XNvKxZbAtQg+1JVOZ7L8AXFSv9cE6IPZ5lY63OoL+aXgHoqyK0lXHM4LncAYkmmW
dLZRdLM/S+IlSbJxt5BUc6N2tWq3eXggZCl2AyuINpEInFL3MgBxOllMBKhzdUodbAxK5xh6DqEh
D+il2L013GGJcNcFayNXLr3MIHmsXBlhBaytLo+mTT2FQDH46vtDyzaVWWLqaKR2d4pkV0ZeQ5sd
EKCYnl4TnJzpED+XcpMOcLR+2IO/1cBURkgP1wOh9S/uZEJFXAE+GtlFJpDkpEeE2SmFK6vBYC+D
xGY8oGoxw9epb1tbFMP+p2P4t3fCDaxCwVUEuR7Dv6BYWi8NxqJp2YVTnHoIqxOwwOxXBLXELRzC
ruv7NRWxspsZ66QiXX6jHqf5VDHQ//4s1rf/qWJc7wRDKJk+ENZ80pfadsSkmayaIb8smfgcagt7
98zRq6Tm3ejytWaxrv/9in/Kqm+X1HGHg8uvcQ78chInFSprF1kFA23HzjXLYsRI3XhTKss85WqI
gqKXd3pT4I2He6kXqM1NM8l3CpvhVW3OUPv0/D6USSzrzLmhBCJVp8O92pLfjYlNCxn09MNT+kPv
+nzPyA2w88YSnRaK+LWwxt85Tue4TuHDMT4GqYg2A5mNzhjgpUkebeeRy7QQ5cu5SYe2m1h5eCJk
l+jL3u+LbCBpyZI2syj2G7knmrluyzXYUvLDoNV9rSitjWmsYpg8gZXRdu2mlSp9OxPP4kZR/DYX
RnuYpXwzzrL4w6dTv40BFUtaFglRU9FzGF8q0naupqBUl/Qio66wR7O9m8WfjC3/eNR/fYL/vMiX
tx6EWirLaQCjphXpeCxGTg5gU0Go4V+qifTPCGVf1zMw2UyPPb21nur+ppiyyk8MsfFJS3WkUb6Z
CMewxwHuF+0nR4TT4C7JDOEVum8wIWLKMZWBxG+uuafoEyrB8C2Xt6v8VMp/n8Urqi4DZ2ELCo38
yyyuYnJhtGgRznoHw6k0osWrRayaLDMcd1HFoYVUYnwWD9q04rxh2KCvNXWYWmS9/n1S/cHyvzxe
Whg6rMm1l8Fx9fOporPUYOaYJJz7OttonTJsaozLPGFRd6Umo1aQq9knl8xRU82RpVm5seKOIgHB
hBdqFGFaTsuFPMWflroVUfx6Y/hNQiJkuiu4VXy+saIaiyRrGuFcWzNpmeF4VpZ6R32QuaxtqICL
7nnoA3cKeId5hL0ngIJjzNClBmFqSR+ILmU+Pf39ef3LIsRxnlWPt6ehcFnTfv+JtjSEayZzWIWX
LDCL64XzrK70myAzx/1SBDs9sBq3Wq3eJ2KuHJXvcnQcVPYkXniJsJ/Kg0K7VBULYRvi+kmtoH8U
VjT79VyIzoRA4s8N/3+Dlf/Jw//Hu/tmkej8n//dvf+P3/8LY4W4ef9k77P+xf/295H/a21xwQxa
9UrwF1Zp2H/7+5j/pYOkYHNrKeD6qAI42P23W6Ik/hcGqOvWx8oEIL6a4P4/gxXgU8WgZw4oITJ4
/yO3RCxZPk0D8IU1msQEDsZ8gVmqfZmfSaZMwZrr2OdB2N1NQWh1CD2WUu/v2s4QYSjOGG41z7qY
FPFLHyOXP7dhL8/NTgxrKe/c0QrJ/Pw91cBigR9VlVb+HnPF6vvjxBh+WoI1Q8OK6gq5TjE1l7pr
jIpUKas4DfJgvobtkL2KRRA9mpFBAT6osDV2PSGgzP5kXJBrZw0Zt5W0TB9WtyIO3DLMvxbCMmt0
ak7xIVVzbBzNQuqR8SxIKvNa6jWXbCLY6CxA6a1ILv2uCk3lfQnFYfaiBlTe5aFI6c0sVolyV0qC
lD7JUhP313iNSlsUwPmLFuU1ndeus/LGiboRYLiQ5FslWxC9L2Yfvai1AKVPFcPhYApE/7K8dtxv
kKbyGNJN17XhMC4J3QSKv1Qk2jXWltuZnFry4dowlR0D7Fh6kPs4rg5xpSQlzbhKVujDlUZu+pzu
lZ7JHo6PPbESMJbTSK0QOCs0hGpDJ+pdClOFOqykKTeGWkXtnKdjtNMMVeiOiinU3WsutYkBEBJL
EIHqSIAQN2O+4GplH3U2vUuAUCgQMycapdAWXw8bSEBSpSBCSCQtzAlCEU1i7xWp/h0YYR/7vZJV
B+Jbx9hZcEa5pm2dIv7MlAwWqaR0ZITKK2Vt0WtQ8U4sl2tBTeY7QyWuzg2mSVTfDHkKVUeJBmgJ
ViaF4T6yIjiUUASX1O2bBPqcIddRu0n6tkjtRS0SAo+7Hm69qkn8YLGL+hte+ggBIxUp/NNpGTkv
iz3wQ6EWku5RHRXPjZnJBRzuytRto5UrDCYwZQPfCjpsGaQAJX9oLYIdCkaoYrzYm4FTrwW73YD2
pxtZYlBwNGgF6iFDMH+PmcWgyywsfp24iPrZbdSeTMoMA3pjr6ppEfqqsVinICTeuJrGtuXsH1gS
ZOyohcQWxzoyp0qdXkwBBEdqRONXW01CR54k9ovoP+Qg9EccIoHFFIUtcgiH4FciWYACeh9ZD3Hd
gfqY8kQinhryM+pqaJ8SIS9uByODSUL4bvqe1HJWu2U+xq/hFKtrlw063Tg00zYbWnjYTWslTB+I
EJs2NsJly9OpPsakKfhkUAfuhSjJH/hO41SJxJB6xtB3FxwCOddaCYBZIimR7MhJASu2rTOCYSdV
DRHnJdbwnBA3g/SPimrisWZQWEZkwR9SLZfnQmFyIxhUUeXQ18VBc07H7jGc9WQBT+q0xM+kFM5c
P9fZtTCtuEmfdO1buhgilEfyZ925VsFYhmzRr5E6h6Pf1Kko7uioFarTC03nENsY/MqXKRG8Jumb
2a5JFt/LGEyRNjm1AXltTTzyLjiN4AqBa+uVbhTzszi23auCuBSmtgQdZ1EJKoZAuNQU+CnAMF7I
Yn6/SEnFIVUrMhM5fdMdUkEQXzOrgEcz9QZAIP7pOS6PnZrQTCjIMNMIcryRxSnmhG5qDDqpq1Hd
G/prOdegoH3N37O7NJof6HZF120dVJfaSsnILGejuCdluDtjlwrUUtZI+kGZJL80EETaRh71T3E+
Et5TIDqrr6oippWVt632zCHbQAxeC8HkhMQt3/bpGjAihzkoLYdcPDyqWqyPmPaTPF2IGVJRKGql
G1p5f8mVeFUzsCNe+qJqTASWXb7nc5cNaV2rOyuXsjK7sSQOPGaCOuWoGXn63Ddm8VALWGg6eTuM
omuNOo4qQ5jVo6dJSXyoiBdNHR2VfUemcIk1Ctb5OcdcRQ5fBSUDpVuzrAzXCITmLW3yZD4YPQaU
xF8n2fuURxqH+gWLj1ysWUsJPAWC7vvxpISVHuNQwl3DZCth0kxRFL3JxpSQBZvCHUCkPhe9o/c1
6OwSgqa6MlpxOK5FYG7kNgBNmkf871FHyumHXOn9s5KgQrYDrV1SSmjRqp0S6sKdiiRbt7so7A0w
nUE+trmCUigzyxnyEqUASqlAOTNSghjFUqT8toJybDxZBLQLw0y5yydxnJxALVua/XMKCN0ShSun
E/IR4tCD13ys5cqWWyV/HjNtNjaSuoYo91rFsCJppX9oeE0D6mOQEEBK8oR51an51rURpAwrzSBg
W7EU7HNBxZmW/SAPwaYaGl38t2YSvG2ssGnScHQs2hw7hlmwok0ixDLQuR7XbqAKAFkqScE3hRJj
yEsMPQagDZ+WcG5BHLddkSoWLjos5oCjYggdTSkwNtUq9sFJa3qKbtZPKMumOYPrmARgV3q3mios
Jv4pRbtwP21eRMTwEVZr2G1X6jhaDpmOSgchKT0j7UPSmxhETcpIIyJCkm9W1KCsPVPqxtrPxRFp
ZKp3C8HbRdZJm46OanvsSxgUeGdVyr2U1MJ7WyzJ3agr2PMs6Lkju5MnzG5ZlPAA4gcCBUidUih7
KQtX6wec3qNNUbTCXZ4PTINpzmE/F0WWKe5YReDCvSAGL4Kc0xxG9an9CtKFZi1RzpB3yOuWX8Oq
MUb43WMGKgqr/jZQa+mjwNH0TKqz8d5UxdTB1g3Sj6gcUzDg0kAmWmULFCGpbz6MSunfiM80idSu
4BUOE2aR7EvSEtCTJE+Px94NrRu17XIIW5rDproIIdQ+sEWpl5ltAZ62dE5CGggO1ITkuit7GhUF
Hqg5ylMze1MNAVkg5IBuRPyp0rsxpaj61bYjKPCodNYbMUzpoasz5YFdz0j2jPxgRB2zdMcorLpq
k5Wale+t3qRT16TFdDuaFriR1LR3A9zPGO+GTL9R5IpaqUQWSaR405Ktbmit+l7hQ43/shJNN5Ja
tRMK4EE0GdRVSE83KTB4iSQaIHavJ+Kl602tvIL2XwHMCl23jwHJNFebM5S9TQNEQ1ysrrDKhNJ1
UjA7q3jh1N7nRkvFqEv/l70za44bR9f0X5k496wgQYLLxbnJTGVqtyRb8nLDkMs2SXABN5Agf/08
tN19bFW1HTV3MzERHV1hy0oiQSzf8i6r2BWIcnMb5DS09vkaje9FKuIrasnTY9FGSA05UaNOTb3O
Zt+wYghDp6i960tChwMHXhPu+TMCKkaY9w5nJHrgOpuvBDEFQjVhk3BzzwkZr1dwXZ4yYMNvsUtm
a5jEUMK2wln3wbLo5z7hS132jdfC/XT952jskdhobCoOE+ImWzV9AC0jl6zY5ZqOx07jXQ+Uee4X
2m22pUMTOVJe8a5pqPRB8iVZmr7ZJUi8uvR+l9KcgsBM0DMxo/8glWnhb45OwSWQjuKSXu78PluW
Hj8lt23edJwzr+U4rgj4Ycu8n/FPWM6quaVE77hnWNDD/VhCJ7xwR1F9RgBPvTFl6rjnpT86by0g
nLdpJ5KrcABYtB8rj14Jd7lBMSULZ1rT1TpfZiaAHaTxgbjyrIqIJLPY+azakNig7aomoWfQQ/2L
cmzoj1lQ9Kc8LBdnb5shz47J7CEdKDFIf6izHAmCBkDPdTz3mT3gEz24h1xtzcbErC743TClpzzU
XX/0c0oTRznoVgKUF+UdEsMCKO7cTBF6GQXhftIVcA/KKUMkr+4Q4v5Wg/xH2fT/dUKkWw3jPwuR
XvTP3U/Z8fbPv2XHGAmQy35Vq0Vtc8PE/ys59uM/YO2xCBFcdvkX8n9yYz/6g6IW5sT8FCgRlfJ/
58YiQfsWaTvEYQJQZAha/yPxUffnEhHJMLA3gN7UVun/R3Q8f67FkGJItNrd5kCyBP+074fwPGuk
BgffjBd5WlTnqU6H5JBFHadUa/s5P5drpvLHKKESuHMtdbj7yOvq8o2LTfF40CC92hNteF/ss68r
zR2Gsb2tAWWoIxFnlp2IOS3LuCvyELV8WUeX4Tr4eUi3qPe7D+arxn6q2xZbA0cl1aXCHi94ChZg
EOQ7cTYGuzHEu/HEBvHeu7ZOkRQrjbsex95xadiGc4VXAftsxiVUIIuU9ZUF0W0q18UuflB3cQ8i
H8B6R2szGSsHXkLbm+URhXM6aCk66gBbEzJYOgEVsMfEn4FhA+6Bi+qHRp8ml65psJ+msu1upMFE
/r4bWxs8ijQw9dnSdeMY7lAN0o57oAYyz5cyS8kS6hZpVnTnGrp6xixTcJhNBLY0ofL2pvCxH9pN
eQRGQZSluXXWBhRkajZxJs6znFStyJdXQ4UZV4ntzo4bRz3HrZ1eeUpNy6Expd8A4+l99Kcw6/kU
pLNzVSFEEe/V2oYcy/4k5QHHI7pNXaOn+oANxgQ/VBZefhy6UEomo1AtzeRVB+0Jh1pUTWa+6CNX
eEW1HcuJm6lCg+miVGVJDT52TPalqiMj3oyo7A1Hf4zbeL+YKrVnXVxHHSyXoTD7qYvgy0ZpMt3M
mR+URzkGZCs2K1lOWWbQOyqTmkcHTUZ5oBp6uu42G1p1Iccme+SQ4/ZoqTfVdFDFil9BOiFK6jhD
+pBHwCwR+o7DiQCwij+lJax3pEzaRiEr6o/5dbeI5iFX44Z36/z0s42X5aleCIDPOuOM67lKkqVD
UNV6NZUXzI7OAhL1nJ/G7zPXdc5J59waAEYc9peJE9noFHK0cwkaNPCRMrWlOjZlzANqv5+PRWjz
lRq7zbyL2Dqde/DTdrUH461o57ndBCIJAG5MKzOMbnzbtrSotcAiiLCevrVZlN6IjcOQ4xiVV682
qkC4Q/ysI+nAQhRJmkULEHqkDDsla7S/LOWWdZ8FGW34YU5FdEPvwlsOOo37+qKtp/ZZINdLx8bL
IMkWRmUHKUvMF+p1SN+GhNQp4g5++7jm0gwYibSeg3HxON8qBOG5PL2qzOlJB4ikeFks6cynkCqc
fAQ61EKkR9O1oxK1C4LaIFk2tf6HxMvwqEt9SxaqqTlu2z0cXrtOBbFzTrm8sQ5hkR0nMa7LHjdM
jc6imYdpV2q6QIe6dYAkq1AHj4mKxEBfOiWzHno0AnaGbME/9oMTU1KZF/tnKlwcQvJezgMqG8GI
+KsZP5ZenXxqgw5asetO803HUkB/Zi5JoFonQ1ZR0vZ8i/FVCgaqxNNhP0Tt8p6UIJLUTYqQRZ2H
4V3lUs85zCFlIvIQaF07GJg0LctKETdBhTLeRcM3g5qGcwrXdQ3I71g5M25zilwaSbQAFgSZ2rje
FmaGwFcYwq2dM5QgCfwks9D/RU4lZgnCvj6vdUahT3OW/xlUHR4JlP/wSC/SCTxK0mVIgIHkrJn4
LME/gwCgvK0CHfHefNGnx8Ip6mOWh+JjJ5Hr33Vz4L+LNHVd8hEjrpYNoAhavxsegjRyHMJjQ11M
Ksp4B7/mKNy3FPXFGRmj91CJAkp2FY8PhGgTmbZfzP1J2RL7YDRwKTfowFvPTUp4s1vcigwxwRGA
4tJqEJ+sgjp9J0WGTlfDrEHAKn1UEwNfY4FKKYo158+lc4GTFygJ3J7OhMpfNdxUhSAs9lLo+n6R
P7ZL4V9EcMHzVSCoV0TTNa8rg+3n3pcyQxMnUoesJOhrq6x8sGFwVamuuyvj5qEKhuIVUPdDEztX
us9fp/RtOF3FFcH3XTp3EFKoB+3DeLrzF3nWuOAEStmDqkJIFLzHMurzOvfh3brgEea26zBO15dB
717kGRFkMmCovvOHJ+44umRV+hChE/1YLvNTS5GKRnfzELr5vuyN+ZS59uTV4olu10Va5CSDqOzN
WRq+omx3KhP5cV7nN9EIba+fFt5IKpArCGkb1x5sVFSUIZQ5p2JVH3VYPg5RbdCYGS87sSUZaAIs
HCY36Jc5l9YfaJAaRO3eoXRPTQET6z2JVHYRzvmbjk/wSrzX8E+IcWNPlUupgt5KPu1SY7rzvPdv
y5lMrPfR5XGDK649TjlNzF5n4pVYphjCV01F2VtKfHUmmR2w0Y3vca8Q5+tahtwrOcGsdJ+jiOLC
Emn0egbdHbOiukpnVBenraaKGAECya8gBNzjSn3tTAtSaHMvy0+mh87vQBpbs9reR1AId2GHegwf
BJfV3ipTmDf1pMODVy8OOmDqce6L5obXjilRpMPrtBzQ6+csImumhugQ6r4q3eA+b5LiNMlwkaek
7E+icaJzJygfu5q2WRpx82LQWwA7NVegFt70ok7Ou6C8AbURvB6mqaNiVHv3ZJ8kD9K/tz1yCXU8
Nx+k6Hk2MfVd6nCdrKG77BtSbhhP/e0YJz36CUnhDwfZNOPraW6bLzJa9HUQaw8sBg2uxbjhzehY
/crth08Cc50L6vIk2w3nzuKUiIhIMST73HafB/x/BqGEOms4gs/dJdOvw3aGro5VzI6yIeXWxBR3
Cr9f6DKimm51l6MDnpM1t8mIsndczHdwFyGo5fmb3uZv3XZ07j3aOFBTBAJsRfuWJjwZxpz9iW/4
B9fvCGmwOQ5eO5mr34SO9I9pV/qfIi99VG69PlY1kkY0hYhfyEQrHJeAKBbTmVfPJ3+ixNTlVXme
cVtUhBJUFoNPxqFoFoHOIpA9K5LMeY3KN7ceVRLy3hjMiEqvW+GWF3ZcGH9EzAqauuxmeVutTb0X
vr0ZPKoFRS4TdYrAgV6MoMScEiYgQtL3umnWi8WhGlgNEYwmAZrJi6o7E2bik/SrB0z13i0ih2Lu
TPeOMy9vALCqD9nYealBoFV5ghpytyLGFDatOHU6GJoLpV0JXp4DVXjQqvMm/Zi6S+veYUmEaJfw
zESXMx5LK790mV5tzSlY0LGZ046yfm2CYXjoRxG6l0usR7ofMmxE8SXF6qsnAJinUJxFhAqoYq2B
HQVsrGqOJqpzZekM+s8p7se2OJMqn8DcJV3o2vJWrqhkY1GLQlh9iVmcAetZidqT0DLiuS7vVe6P
3Wvqa459DxQyi2bAbURQ/mWIj1WhaLjm2gve9LVDa/uOQgofe53pwm2aO6A32BzeTWUiSvWcdn3W
1YchndIvbpJHiJLpSDMk+rnzhyCjIE/XAzk2YUOvO8RTENqT8VsI5gkVj9rtAZaFLZX8YRdOMnZv
e0c5/iOG7i1tHtG6Z43IPfdtW+SB05z9/8bvuFx8+u//wiDolwnt0D9/rn5Kabdf+JbS+vIPPDG+
kg2BcYF5INn91u/1gz8EmQv6qB7KrFDOySb/ZY7n/7HhdoULKUZAQ9mEjr63e0lpAUGB4/cZFV7Q
YGC+WhNiCnj3Dc2An+B/dLgA3/BTuxdhTtxcNnMLPoqhyPAFNCTIa9o71JH22lqlMIms1neA6vv7
2Ir1XapNigwZqcjnJfJRqRTOUh2zWczRfZTnPYrVcKXwSyhr66MjGhZHUmM868K0lrfemBQHGmr1
m0kVLkLDA7CtM1up5snlsojmMGsO4wTXDShlyjkLWG8QZ6l20P6rnZjyThAtZj6MvrbudaZ8pJyz
DvPmgy0LZ1M6iKurwNMDYsVK3KxNb7CJqF3lHOagRmFiSpcuPesd3X0OBq5xwkrbNldjQFlsu0gC
yF3jyFVM4zrQrwVRQnZBK66tzpYhGW9ck6f6goy+8c7hRxlqQr4Zl31WUCzaZdRFR3Ah0db+y1wS
UQ1f2Zz7Dt6eF9aoOD7UdAk+2tAgalTQksupQ1W4A9J2btzDJKvwsgwn5OGSZSi7fRF8pRG0gOvQ
EI7Ji71alujlAdq67/oOpXIioRkBgEovB/AfidlbY7CIUMqlJebOjXfTpUPzNLRNVJ/aJVk+cNBQ
WB58SzZZrHBWRFzLa3+0c3NM3NnXN6lvnhXJ4AxXU1EHt7Wkhu2AYwBwq4oETSNYL2h29D6Rxxz5
VXE/NqL6RD63PgCTW9E0aVV6nmWdkDuo+WgHQtDaXGQ15nbGYvmOzlUaQ88fG9ohRD7wt9MC8Aop
xbDuyBToh2iNixBedlO9HsTMutuLqOd7eW6/kOIQ+NGpxmvUgZ5SYEyrY93ulz4TK9qrmf40TRok
/7iUzgcYwJ06VJFeTlE/bmd9FCNAkvhTDvDOc/5MRs7Ss3wwLjrA2LAGqP3L+F07Be3lrCZaQflC
yr1TkeKkNhm0rUHBdjrWBjtB4D4KToGbes6XZQk0Gn/WW05Bt9X6iZvS9hT0oxp9gmJ88XbK6Jw6
tW288c8mLFJEwEUyXxXBmFG4btJ+ad6VLkkzx7rfpZc09lZOcdkk7qldIygMTTnD+VVhjlim8FaK
PXW22stJFq56UL7VSB1RzXXYOWOOvL3bVPm5EDpaBlSp6JGfe06JElM/xxQ+bYk5AyZOBWICYErr
87kRy4oo2iraBshQnA2fBpeoHItSibKQaJ7l3Ons4I5LLA5h23nrvlTe5ruB2FpTALnoxmKk/B6R
2ZQGec+1o6iVTEn96ofj9fsp9r/g8t/pohmH//6vl2U4CuAIS6PTAYDME+5LTYBa45DlTPADdYIY
OS59xW4As7VjB3rftHz+Uf31/027qE0E+j8XaU/958/N5hP147W2/cp3GJPn/YEnC/fav4xduaG+
w5gi8UfkbxIeoYf103Z7/ftei33coMAqoXzqys1wmR99v9cwN4MJ6sVf/V6hMMp/cq1R8f0Byof0
UoTjHV4j9FZZIF644Uh/YChqCjIgehXlCkvXXBxMbEvYG6MpgAeJIfOd+HqpqTRGu2qYcechYgu7
pxRTu/Y33MwXOljbWCJUqTcOFfc8QL4XY4mkVAM6jRzLIgvJLyrfzcfLfixm53Gsoza88Uuy+AJi
h4pMdcqWblJvi8rGbxp04dHtGGvELJw4cZZTMhV+fD84TbFe/PB6/2ZP/WXKQAxTX8e2BuAwAgkv
oLVghKPUErzfOMKlAenRebI3Nmn8+a0OoEIfakhdeCn0IkOp1gvz/jAMfazf/vNhoD288W63NfTy
zfkLHSUbV9VNnZVF87H3pwk7c79W5c6vQx0dzTzasD/0+DYlV8qdKvSHR6vjj78exwsGuBSbCdfm
g0ZrYcPCvVSJSFG8QSNoTi7rMk5z7zIko0AyfTR14l61RbZSuC3KLdDucLWk05uX7YUSIVzTtHGX
3ygh/d1w6EPTGRF0AlBTY7v9uKItRnvprPzossW+t7k31HoXqoJ1vuQ7DZEadke2zmWGIhCWvMDK
5RRAkETktwDppgflL+e/nqFtQfwPXBZdJlQ/UUHZTJrAmbPRfh5R5S/FbFM/ujDhsAUjOiN7OSkc
6iE+DZmKgPa4VbVQN0iMrNUXSa9h+p0Ez1ey8U/DgJSA0CkKGxsnAGHHn4cx+pC0qdWuF6CKSRk/
RL0/FP21dIeE4meeOrDpd8Kl5lDcRkatqOPlQdLmAW3JqMX3vTRw+b+4AeWVPYVh5EX3s+NoLfYT
Bl7ZQpfbWZarDBZ6+JxbGw9nPbJFctlNY9SVz7Xyp+07Jo4un9Mp4P9H02bjb4HT24T+8E0xokMS
KcCNbgMCbyjQn7+pI4HqA0lKUatMPLhXUY25qr7w5VAyyhpOtoMgQtZN28+qqaJUYjr68BFSpH3S
OHvR9yNf+B8tg68kWHoCWCkQUJHdvFiYrfSLxWgxHWuCnfLoCDh1l463olcO5iW8tTm7F6JX7sSn
LjZN9rud8XMwIBkA7Bi4MYIyAIbMwYtpkTNOVpq86ug5nTfeWBoJYlcvi/wEgMytbnJfDeMdZUr+
Oirt+ET8hFrvJichL8baMzNYiLpoT8Bvq4WI0bXr+3WokDn+9Uz9nGlxkHATbvQF1BD9gC2zncA/
XEpRXA2wRJbxmLVOGB+9oRR0KEjoh5umHqvXTdSiGfLrZ748N3goLyfeGNZffQy3u/jHh46geZ1o
zqF2aJwSbyciuvAxVaUjXwX5MK9HJkBnr6fYBN151DdpddP1MhjAu9R4hv9msWyt2J/WMNsUey0o
QNILSXmjF8NJhZpLMALDkXIedgDaTN6Z8QpVg061Hpefzaf7sF37nkoxNIowUea+VvRZ96h8re8p
uKTh58RR4Y0YgKKdBSFYwL0IS0Js7AA2zQgvkg29oAJ8wa8n828GT7QZQ6nF+hTnQnL8H+fSA1Q4
A57sj2Vq4PSXIAujFJk465/kSj3paV3C1b6a2rXQX4BSagiOZSw//3oUX3fUj+cAc8juZ8VDk8OF
dSs1/DgMEIOu07HPjwX0NxyDfe/ezD71U5VNHblEkc2Rd1a5nmyvq2JU2ZUM+qw/JBZ47akG6Bd8
qXo9oP37m5G93IqMTEIRI+qDn8Nx9eIsyJMA13JggsdcyMlctsOM3iCAPkXPLco34wc5Lv5pg2ob
JEhz0x1GKQts31VQRW+CQKc2I6tZ2teVplv7yqILU75iZdfDb1Syv47lxSxyYGGHBGE5ItV6MVZD
lxp7v9gcW0r/jyPAQaoYMNmA/nlDW17WnmfAoNHuMfQOZwkcavEyULBAAt9GCy7yhzr1oWXm9Twf
l0Hmx2j2jD3LUnTtg6BbwSeCLkVVN12jZ1wEC3tp63Z6mCO3S866IgbkkskpvCzIggK9m4D5oq8P
LAjcTm+z7nXkz4YaaUsvHCSA5rc85a/j869f27ZeXswEZsKAIygm8b+X/O2M+KVvYzkcrbcuxb07
VJhEVggfSoCSVdddFKssriO0lh7/Dx4cSzIExNSItsguflzIY6yzGkcecxwb4EiHRA7diVJVhk1l
3XTmEgsd+mLV4I3jbxLIv9nJcUTggEIrkmMoSP385AhMcipWTsU6X6V9XSsZvU1sX39e62ZM3kcL
DK/DaNsSoX6u4nVPv7v6HXP+b+adcAWZtdDfRIZeUisBtGaBE8/jsSpcwLidsZgWOEBfaRxKL5vv
WxyWDqVf4r35jyceDQtOsS2UZO5fXJleZ1swlu149IAwh8duSuv0y8Ce3hcDNTl47DFtC0AKSf+7
+4hq58vFhkSAv9H3PNgs/osLQAPRaOySDMdIggE9ZOFgt/zHSy771tSnxHUwR1gpiupj5tEWPQ2T
g6MMl2U6XGnXZXL++VygK5iQmEE59l6+BUXTHETpPHAO6EZel3GCCEFcJ9dYnTvtZwDx4SXwU+zT
f/3cF+EzFzMZ6ma3C2knxpPpxUSsbeO2veQmlEEFyW6xTfwG1uzwhr4ononl3LUVGq6CzjPwY0ed
/frxL9PSr8/fqIQEkwFGL19ZkD9EI8XqFT2dkOFYLmOFrEfWIMI7lVERHQJFk9FzSxfcthItTm8d
eHQsQ4bySs8jgDyfc+jVNLZISqZlh3GFtwxTePz1EP+6P7bp2fRG45gK+ssRAhA3rZPmjLAoFosY
eBgv71brORdJknrDO2cuN99gZFF+82r+bm5I1dF5jDgfqGC8SG2COo8M9aT+2Ppz98ZklNMwOac4
vA895Jyg0jf2bQkdHMlbBf3bJGFzHXqZuHfrcMWkYvG0zK+lLvNnUC5p/JvL62+iuuSraE7oEu+S
n764vNp8QmKIttdxLNbyz8nPFeoVCwXCs0XUSNcWUqj3BS/+wV88dVFRbIaw7tVr95up+utBykEi
oogOBvRS6nI/H6RiLKe2bese4YMwd1jLdQymvtLCuWiExm0BlISLsEsHg7q9zESan+HFlvkPv14q
X8nfP99hRJQBMrq4yrJaXh4rSasW2SVOdzShXutDVxp/PVMTGPDdnGAxewAyP33U3YxQs+NO6fum
JA46LlVFk9tGqzqx5pvHufYi87sjb5uDF2PbwIxo2UZIgZMp/TxHOa5kHWDw7kg0Evpn2G1W1467
9LcdWGTa97J+NKNqHh0NZfwgnbEHSaMkjkp6rj+DuFuK35x5LyRbSEVImEB8QdOBjEg57sWQLFbi
AOCYrngesBydB42iTTIE1UF6fkav1MbByUBu/hjPlb1J17CucGB2Sd+bWquYEG5k+iYOZ1gOdmtU
bhysM4x5c1RWEIQ5GiPgzfzmNf/l9uCipFG1velQUkF8cXFRoB4U90F1DOYQUtwhque6eDSeQSSE
s3SJHkZrW/tp9LOmfO5nFed3iKfa/j0CSoAhRO07y28lav86KuJwFCgl4FRfoPf+8wsO2qZ1/LAu
joOrwQ/t7FAZ8mxHdHHxSsDUDS/pWzjoEDsLceFTpdcIkYvZpKFEnF2vajzCjWr0619Pl3hZMQAf
RMWADcplj4LryxJNE+brBK00PZMOIFO6SGR0VD79bCrxXbLRJINzDWRrhbQU2bp8blywnx2IqDoc
jqaV/JVyWyoaqnTLW37PSiTaRzkipjzPweUSkFpIXOKssudBQnvkEzjdjkd1A9i9+jeX1l9uBEQm
qDFwYfoRahQvJ3pB44virZucrTEff9SFcfWVM9I8OSuBcxcaP18fGpOJVvRTfz2ZCGv+vI8D5pB2
KW6OHDMEDO6LWyEVvfU5TNRpaTurkle2HFYmKwFAw38UORZtKetsON8PhT8F0XRRch3AEVpW1bwK
uzkc389fa0Zg9ag55cE0s048k29FMlNU2kImcG2GpgHYkcyaE7IUxmnPBTC89ck2VqsvftQ61Rvw
Iqt8DwFp+wSqpOHrAQ0BIKvWcbsl3ns1qVj6ul6nFK03t82a9clfeII+QPcJeDXDqhJ8T2qle5fN
XY587L4MeuWgaRKhKV6DY9Bu1x7dCqp+cnKNKvl1wP8lxS3Oy+3RqVwL/hQ3NB1pdkbJtpg88iqT
AD6ptqWT13DOztocGHJ8sCrIKBb6aTYMxSlTTstioYLfhPahBoox20M7uNPywdTDMr71dLZ4zWUQ
UlziEEciho+ybtil/imdHAd3VVTuRB1isQJwZz/nouNr1F3jb8ll7gBd3skyZeYOBrwMP2uBsYS3
YHfz7e9I7zx5Htd1MqxIx41rlB0jJttWr5w6DGf/3kn8TLgn1Y0wMC7aMEhTyMTwpFq5vR/UNtB/
cQQ77M71JqLn2++jLToWEoKCq42owSlrJN3fkLxb0L00YbFik0apJdrHa+45dE0bCRrzOu21x1dm
GVWzvnLtQI2RLh2kTGClgtT0mBkFNPTS08Zn4eVURZl66yuXOXdh0zKxubArjlO2H/nGUz6q9YmS
wcAOB02mviSZUryn9vve13POSy+HumZKUErbNvD3P2kwLExQVCzQAS9C0SX6SWSikljl0vZ9mtqm
H2H5ptmXkNbA8FjF69w+F5Ag7TUwutpgZdB3Bl0nGoZ5YHbFnOS8S1M620NtDgMO/k3aRM9BJzsA
U0uxVTBtt2xvqzclJ7lXNa58BEQVS6SKlk0PqskX8xSKSjHk6tvI84D67XOk0wbyW69KQo77VqDn
n5xGx/WGlCbsCoTn4NkoZleMGj5wSlsoo3AEmifDlytJ1iLxL8S8bBVTfGJ9kVwi3ALk/UboJN2k
1GQ/ALYB4KavltEDsQ70M5pB8Ug1hQ04L3dE2S1LptVed5MDPx2wHmeFOnSJdKZT1kufUyGHbU4L
Nm64Wd7MS93rJ6/3QHVDSeIE2g0FUCeskMSq/Q+rdrYhK/YSQa/VIaKHoGanuTaXJEt8R8TlCs3W
csm+sFeq2owzvpFduT5hGYkU8R4JHdYB/dTtnwUdi4dKDXw/D1SSV6wswQrMGH/pQSVq/bMiHMvQ
ua3ATBUPa5tuV0jRAGk5V0gDsNgiWTYsNplO238ApDdM5+AkpfrybZf5cGP5pYDkmX0r1kRNxevV
nz0n2VFsbMtnA0qDccq8WNgrHDHbSy8C4OUca7pnrWKw5qt3npP23XmyBsH0YeLo8/tDPusqOVf4
UKYPMLdqSoYlNx6y9G0ci8+unRQgLQsVk6Fa2XJ2ZjQSANwW5RgiIQeue7vtZshE8d4oaoj3Sad6
3CyEccuT11E0hoGeU2HE7MnfqE6cgFPygCjJyk9Axq1oBOaEu1gzdeRA3f77e1plSzsG8ODkcrTX
duLC//aFi5zGO/qwhTcnN2YZO/p/VdCaP6PRZuYtrLEi8g7Sh8F3A2mhsahKIiG9Nmfe3Jr2DHUe
6XzSvdc5N17fN2WD6IyJ+/txQB7pPGxtmLu73DG4Pg5mda7K0WRTfogr5dfnU0bb7Lan7EovK03L
UWEPCEIP65O2SLOnIOsFA4YGSKH2+5bwQbP/u6fB/IEB2nmNyOwj2jgaXuCa970uD2Lpt300j2Zd
0JkD5cpm0dnW8zFZtF2VMUy65WqMir58RoNlW4a2MZ28yMpBLtMxTZ06eRi7YOBXab1Y3ilV+q2v
Mc/wJVFhRDxVVvu0oWRsOFhW+FlrGHWInKCTUlyzYJvuore95+2we6VyM7BM4vgySpyYDR3Miq4v
8nrFdsa1wyi45nzuIsc5IOs6VBvn4+vFRnAh7XTKW3/IBsqUvZffVZ1N54/rOmz39fdYCbeB7bj+
fpeDZk8JMBtn3vZRviw+n8/e3zpE369flestUPh+SQiAw2zN3gu2cOlb4CXHcLuvpsbv+LVoDLdD
vDZ62xPu6m13scIalh0Fy2G7P5s0K3hd1ZiqbaqCaNv632897YsiBfhj3bQQ/+rVhZD3eUIU2j5x
wCrPAn0iZh0BOvmtSVQ189dPBiXJtCfabushk8vWeGri2GEuFfqO6stYzxkfBX2Z97TvQ8WWlWGe
D9kDwgZr1T8qB3J5uJ/dEsRy7umy5XQOhpld2cVOxmkbfItL6Y9bvnCfzUmzHMDllLF/qaAscA+O
Y9dzQFgnAPxxEdEy4A5xR0nTa++mwxZTeN+uvjKqt3VDXLNtvaIJQseege7/2sr79oSodJtAoiFK
0cE9qwtIxyDQsrosXdxybJuRGYZ6u57qTqLx9liK3mmrp74322GVpMitqg+5SLdZ79ao57gE41Sl
uiYPX5e5925NLeKes3Eat2Xua2+7lofGUtc5avA2/JNlKj1eOgC57VsQUVdMZMuSRhTKnfzVuxPo
JvTqGZKB33uvYJqVTIUuJuniNTLNDp+OyevoEvthx+dNX2eqyaPt+XmV0g4tnBDxhafvYYFXlMX4
sR2AAT8uju+zGWFIg9mxCromxkD1uB3DwOmLbdBtsMWE/oaQwCUgD2BD3xbYSq5PUB9HJnlcwpLX
8T32KESv+fedF2xfss4TIuLXc9+F0wOkV9gtl0CBmnS3iSLwgSli2HwdaeBee/hFDY4ltMLRZhAh
HXUODB3gsif8ZFsV0m225mXR+dvQvn9EVBPs6ou+HTVDkwD8+JdLPtRsEafD9lnsPATiovigfdX1
043+tp6bQW+vLkvcbRd9B4QA5Q4ZFrQY4gC/mL4+DjQEH1lS+qBdIjvdqC/9AO5RHIjwszXaVsj2
NVGOGof1MCtTiquqyoYCQVG3QHzkzPFRD7kl7tfFUzQ5ffMuydO4+xwlPG9vvMYNxlMSAdh7F6Bp
Tl+/U8CvFLjvusfVzbNtxTeuKznUbBwiz4Oi1VO+Vbnb9Zg41MUKxiXvKHNiWjUMibnTkMuXt5DV
fESpTZ+vYOmbHu0QMIcdb8a/yTchCeg3idT44qzw+fFUZkEjHvpoM9Db1WO99gjd7BewMwDPojK1
cFM6M9Uw1CxNJogqAEaW7lBWLKg7PldSushHNFU+AQSbAJV2uYB4tWNuysi7HqdYq/YBfeTOrY6J
W01yfBUgnh6bUzvp1OOwKzJ570GRasbzMhm250MEjq066xy9/SmovDY4T0sQp/+bvTPbrRtZs/Sr
JM49s0kGGSSBOjd7cw+aZVmD7RtCtpWcyeA8XPVr9Ov1k/RHSVkpbSutcgINVAMNFHCQZVsUyWAM
/7/Wt0glNM0uv1BNH+vufqxat5mPXWdqC0E/fo7EAqir0xhoizVblbGlNxhMrJEFoSb7sSl1freo
KlAmxCtvnA26P7mICq0+q0cwAwBRGN7LjLdY7a+Cp13z85StYtNDFsPeRsuYiaVc5njaOZ4xbFoc
Xcl90ygbKFEeNFVokJXhZZAEcxTtiEDTLLRhZTS2d4ex2OXNDl3mSEjI3owH4wwswCBXtuboWb7G
FG0rHXdiPLTunTsbjBskhHVj0lg3YvvMtLtlu5qX9XJsE0+LXALFks/RTCa8lSvx9FcKPbTgAzT5
rEFRphW7HMo4gDRMGU9nU7sulp9lNTqqh7qw+XqTYhTzSPb2aAENgTjGks5AYTM5Px5PEg8dIE8p
498QRwQ2jetNlEUQT4rlpGta4bJ6S6a1Dp/PZAbluKXwGyTx+fN0gQijYEXoFCwzQTOAeR+ZbEkX
M6pP4baYbXzFOTGAWidTKymIIDLi5bxSO/0ytU+NtuwxIaUuC7DjhnypzFcOMztZGWbQfgkmmH2t
L8v0cU8a5MtjedZL6LLkmCVCd5nwXPylrBlNr3OHnup6nikhCItYJMk1VfTbFAlyne6lhOzgQqJF
67IpEVxWH0QrKpN33fHYmDUYNbYepAR12YYa6VQ/L+OFTEbmyMmWj8/l6RijNU1okAApJfaDunER
qtIhapnZdBgU/GJz5M38K1Ei4tqbT9NyzL6VA9LTxrmFyULdSxOLIAfl6DKf5U9TXhtlHvuZ58U1
UPiX2Z+6moartwDO4DZwmd2ZMayedj5oXJc5T0BY5Cmb5B0zqYKVX1bAMCCyoTwq6dYsB4rJ5IiI
s2spNRjIyFnpXBxFLBBuYywbLb0y5xrUagw05GRQUzCRSKt540CCJw94IchYnOM/6lbVIjEtHE8P
H7qwaYOPXj9VKel1kRbM6z5B9gnHmPFDYpYVVRZSbEoURr2nRJe6D5QJdKAEQTV+iQax6KAi8BDJ
zsqJaD4y+zCYblWQ5gMo2FnMO3gUYr5mazVX2q4hYmeMjyfKj1Xs12k5p7djlWg6xIfcKDZmH5mx
RnHZG0IktUbX1ERvDWlXXsV5NQPMjTOUz3vq3lrMQjZPU7ppy9G6N4JsNI+0oq2Sr0lrkgJrzaWz
K8ToVcUxjINeHs1tr/UfczpywUUfxst32RRhwkMfKzZ4fwRzn4SeLxsX8LmFZEVyZslSZYPeZMZq
/SZXeiHQ67Kmx2fL0SzY6cbYFgU1Mp4cm0dH0uZFvK0b2akdVc389fnE9bzLZhuw7HqeigRP5xVN
4A5imusiTpWhp9jAO4LDe4F5rENAt44QmjMoQTYsB/WQ+yU173H8j097KPPpqxqnmXLjQPWI4UFm
DaWhpyN3GszLVvN5n/v8STh2v2yrKz1fduEaFhv9M2UD9bXqJ3BUeDyX976dhauI8LSdLlfmykQL
RBjjYLqMMD9q++ftyLK1jpNqmS2adK4T6CSTm1yUphtBnso1SEzHTj/LVPpTCNrJ9anpLucgjQMC
l8d5OvLxp2UeLIeZQOcoqarUqNiCkvOdIo4MeMMgkSaFHQ+KdGeEfzAvZUxds5qIAk+rEYX0mlPZ
kF3zSUnc+0gda31YNTZKkaPAmvLhnBeohvMwLV3s9LEuZpKEWlnN+gb15dg8CM/rmgf2El3yNXKr
KrmNE09nGDb11CZf20Qz8Ky1DtqelPVC1laHoltfzlPxhFdYx7A6F9MXNcA5Ljl9lUo+JEhI8CkF
DT5nDuug75hrdPy0/Fepeh0E0lPxyKGXD46nKVA4JkB9cJJTYqhGnYm0ZsfA3qiKbf6jb9xanrci
WFaC0TALXtXzHMYX51KeiJpesMOJjYokhym1Ay9ZGXatZfllRSuSFwZXd1mHOl3k/DrZ03a+1sVy
2ggmZ5m+PCzh862tmXwUvuKTsGb/z0V6KTrx2Mt0GQMpAJD5Vg5mJ+vdZOtIFymauso8Bd6wDL64
0skaYXZmRx2sICktBY1KYrXlYnT2Sjz1DmmNiS/tMWBgjs/iQYrAGbmsWj4xeMrZyDwyvCEqKc+f
nmoAuV5QMYEtySFaq/AInASFAa517Rnt1B65bd/rd7OKqbgjtFSS+FRl8tjcjD0WwaxG118/r6l6
oR6LpwNCz2kTOIGavgYW0EUAfYi5locWTh3PeqAvwm2z5V4eUxCNGjOzpvOVlyv+aQO7QIll1awN
c2pZNYVFMXjtgCfiYYBzM7DKNITadMVm9ESgNfyDjpiZk2dpI83YZadBASJlcqifa3nUYXljbess
k8jzYRE6XcORIu9kjkmEYyUoJzKJ+5EB3PaTxJ1Rid5lmzxhD+H019jDUh0KGypi+xgIEO8F1JK0
W8JkSzc0oa0ky/8UeD+6gmJeZVsFYyjKeXU1Ag5uIdTkssHPY4jUt3GJ2ZqsamzFHAFiJ+7ztlpP
TxW1OO0dccpzL9U5dvoQGGSchTAxbGOcz63IHAh6J054GM27x47CL1kLrsuc//uP5d98o/LIQTFq
H+1bf/3X7qE8v88fmp/+pb+1KLz6yTjDnn+7BV766j822Dja6UP3UE9XD02XPf0WmMqWv/lf/cPf
Hh5/yvWkHv79r29lV7TLTwvjsnjpIkB3A0GFluPfuw/O7rP76f63k66Os//9P/8XdWn+a1dP99/v
f/sfv+3vv5b5ffzbUbMYFJo3f/aTTcGw5O8WGjETRTvRKVB9/3QpGJb9O8AY/HALFebRb/Cn+c4S
vy/NRZPev0WB3n5hvuOPhMRvgmBjSSTyXOufuxTA2SAeA1yKBG3pnBv6QUNpwjDNUUmvb2SA8KnS
T3LgzKphHtE7cHNym+Zql5TTO+InMppedbKeLoxGGO22hZcQj+nrhiVHFBPYimhv2L5uage4mWXd
xPCVtYx2iW7wMQ7gryj9n1XoiSFg4WincbGcjoBKevZuYA/SWM2xNcqtGeVfkhl8agzD1eS0UOub
DMlfqKsjCgGXQ/kVE9tuggApOdzlWXpdKlYvorSq/NQq5w17metk6s88WbFtsucNfaYjWkL+QmkT
ifzsgOVf4V+81luwb6LS6xVq+K8gT3fI1c456rEhiNm/290R9LVr9qqbsFafTV3cWJZzJKrWz+L4
OwJx6KvhB1mPV71Ef1f0ysNW5p4P6A9jRvPyI5u2PqIyjMVeG47S2r0YvB7uAuKFLRYKH/0kedM8
rJQeqbT9sdOO8Qr4OI+tDXX500IPvk2qr4+KoSADMPkeRV1CmutgYXlUn7wg2HBG+jJOLUX+SEPu
Nmpbc2E2SHFDdf5ytHCWOaJmLrXkeVexp+Hw7hsBjn1CO1mtJJFOzbFSEi1Kfmq42kaWqA5j2Fvy
PaXSQZLl43CBboLilQyuRSq5DKcXUqGqqXK0aVp9A6fG10f7hHMrNKIJDaP9YQqwnQlSGcwkvqb9
Bas121h1sU4z5zzue5pw6qNqHXDTIxi6uPkUZuMtyAq/LdUu0oiVCFq6icEmMnrC9ay9k5sf5lbt
4sA7mirE43mZnReyIs5rvAV/t4oiXnsiT4Vdf8JQ7kMaosI8nlRFsdaGhGoWb4dT9KYsyaXtPZJc
jO5KXwDimktbI3QXICsIxszeweL1rSj74hCqnmb2adUMPcL//MvQ58t2IF+hCPG7SX3O7Pp47tNz
x7T3nQg/eDK/xItxmmTjRSjGC3AWH70w8LNMO6lS6yaKyz1+hZu+DrdGmyEhzC8dPpMxss6pJ24h
3p71ITw9y5d5TvYNv2tEvjMAAWzyG9rs7NTzI5BixwzQ02gO3lURvTEPmAb2DeLcTKwch6jnPq1Z
LgfZ3NS6d62kd42HdIMhHXJC/almt7EejPEiHu2NapOzdlArVZdXQb/DEUQzcrxIpmpXV8lp7NJ5
LMOtIgPHVOaZsglVKdSlDLRr8MGAT5xTBUy9E9LXs5m12BhPaqSl9mjvaJSf5WNxNNmkI+Ceb1R7
FzATNiR0RMLaFXxviUM4cdqvWaZBn5NoPCa+qJOvQZSd4uvH+EoEcVUMt7Wb+KoT/EacyGM2RE3n
py2p2FO5Q9myNREYT7q57bt+vUBhtHF59Oqy74v9ZHdnivCKUUm+4XTjMAthbly3qjkLRX+Ri85P
8NTkznhi1vNGQ5uWGAOeUnNXqAh8JcrfihIYn4Rflt55VN1asr8IBrUv0++eC00WbK82Oivd/Vab
3IKpHfMSjrtG7Ru7vKQ30K8AEh4pwcwfaJcvFtHLJ83RS9/ko9ToLynS05eM4JTNJrJD5M8HutcE
/Kckabe54VmfdS1TSmhjOLPXjVXsq2q68Aaa4UH4IXOCS+V4Gy1R9E47XyPSLGVwqKL8bCX5xiOk
cml87dVMA0bU25qKRADeqxnSczfv6FB2d5xUj1Cg3lTkIy9ficl3GzLt17Jf49Y5kqV7XrNf/vlN
Ltqlw3skGgKTEwb6H8WtVmZWDlWV9iZKHOzpXJNtv09vCsVLkLyjfzOWJ/bD1SzbJqoUpQ2a99dz
I+VcoSmwlzdW2R7DCdo6KzIhW7V2CJ+r7BsawydTb5/SIYNGGK70LseU1ZOh5ATPAIa/NfPLw+8Z
We1yw8DpDJs272FeibDTEMl4P9wMFIJBnh9pHtCQZVGtCnnac+ZQil1GZu1qjiQo9/ZDS2a3bW9z
vic97SiOyfOkFedtxoo6BscRYUBlVH0acUAnRXhSMaOafXFUet0ZULNL2/Qu6YffWXN40lf2uojN
m1zrr2TLbRZTd4cM5Vxo422diVM6AdswCb/nebXroXC6U3emZ7ZPme4BK+G1KceLBrtCxRYod4uP
6UTVugrJQpqcqlm71G4M/s4K7vHnMBcfLP7CihPjBrnhdaPL01FEJyrLh3de8mvhD4h+toCYInWB
jwxLq3GgllNGYMVRxGOVmtjXrOIiC56UTb90FvjbPfyrw8Hf/q3/hjt94mdefLvLSeL5hLAcaP79
r939fP/bR2rr6uUW/vEfPbMzrN9xCWMZQvHFVu1xvnoyGS/sDMNFkLXkg0KeXqRgf7IzjN/JZfZc
z0Ejxt532d0+e4yF8TuheCR/w4nUpcGx4Fe27+K1sPMRnUEesmUsqnGQHHIRx77YFxVNKzmCh926
sbOWFQUO7HkvFsB6ArbNGY+1QBScwpV31JhEJg78v6jA1fsa39PoG1EloLGlpjhr6E+eLALWaWsM
fDks1Zj/O0qpF40goYONAZEs2C01GoQpAteyGzXtotEbou4ybYQJVcQ2ENqG3U+gKFjsWxPd8grX
CMEByCb/f8rHcv59hL3A3WRIMWr+/nx6eq/a6P418uU//9nT2HX1381FO26TnImAB2/7n0dPx/t9
AbigX8Rlzf8sJrk/x67+OxJhDmUcFailATP9a+zqWOcdoAc2f4DTUf8lgzxj9NXCpSGjRJTMAffg
7NcQPpKir9J2pkHUj0BPthrd9LhI4yMScNCEjdHnooECPBmfR9OyQSEPp9Wojuy+Uaj9c+I1RfmZ
Ft1Jk4+fZRl+msqN06XHrvmFjqJFKMMHs4Zf2Rv5H0E+X2vm9Ile2nVrJMW6h4lMPRJidqvkmjZp
A5gkOi+D8GjUOGTWSbT1Wu8cjCEfkpPuMvotICU4b6qp2Q7adG/B8oiKkrC+Wp7OCvg+YL/1nP3h
JRAHy/g0QD4I2XsPwG0mY+DabKSH+h3mKVPNXrLktUl/VdTUs436U9TIb2NrfZ70+AGs/slkdtUq
Ns27pIfHV+t+17pfs0obaWklCB7hV+qdc5G4md9A6StV9JFWDlVRV66anrodHke/jOJ7OC/XYTgY
FALrh0YMVxkdzjMeVhG1zUrzPpiIX+i9pfq6zMuzyevx7kXQ+sPCoYYdyS0kgHMdujYYNAMcVxx+
V66uryx99iPL2FUqBn+okUE8z5qPyGJlZpAQ+Rmr2riyR3Ln7WyIVr1sP7hzSSwe+jYtNY5QOu00
3YluUm9ee7H3uQ7sYROAqMucGpSH7m7wPnn+rNHAmKap3UNU2IdTOq5Hvb125nbYcrTpWzA2pdhV
ztzs4i4eT4H/x/uqSXd6zx4QYFp/MaN2+z7S/qcV+A3Smrtvoomc31Foe07Cwo/7YZ0p/dJrOO8q
2nxk/4b12p2qYpM4WXpcBma1x0jJlgR5zx9RWm76ZPKeOA3/F1bgt2t2/y2X38eZjDnk72eyj/dF
+Hr1/fPfPE1jTFYWCEVMJqB6qaR5bI6elmAHIrNtYNPFhmrib1j+5M9pDDiIK7F3scjqz7Dmv5Zg
qmdkHLnLIvw4+R3gqn6Kr1pqcS/230/TGOSKw9rZEIRWLts42Bnm+Kmn3+L34OV2bR0A/wuJxEjo
p2xsGRfH8eyGK6WPBTB5vV13IXhw7qZj8GbZaaaJwa+mpPK1nADxQhRf4pxFs+crI8RP5fd1GPRH
MckYW8OeW9THUNtrF/LzaHXhejbsUazaBgNnkto3qEG/YbknBC40KSinXQ9C0GvvYwBtZ4JGE3KK
IN7SPTIp8dRy+DoNrX7cFQnZXcQkHBcobFG9Ik8cMCIfK9kTMcz8smXNglHu5pabrWhAFXQidGJj
Rld+8FIM2yNavNsqNsECkTe3FqhQiaiYiezohmgTGEG9Bq6fr2VBrGfM5mjV9+oOXHT7sYwsqipm
Nd3G3kgsC8DkBwpN3darHY7LLmEH5H7I9ZIwscrTxNx4eOXWMlN/oKttV1pfKZqLVKYG2TkG0Lp+
11uUEiaCMzvbKLcw/+LrEJkIxx63k2vDAW1s1iFQUTvaRKI4G+bO4ybgcO27cMj2GnL7tdfO4fes
VfmXLAmdK6hK006Ww3xmQ830ccqMpwWWxW3qlNoWJ1hzPHnxHmzmJ4AvZCUx1aztBY6qWvBjICez
7YTLmFBUSbswrVN4IuPs7oxhvI6qZOeOnCjyMiVd1qrPJPLNNeqeaA30W9tn4XhKpJS7Y2vngF7W
r/EFbuSQBEf4RWt0/LZYTS7Z5SG0rlXVYwUh4DHcVxS0cikIfob5etqRg0EBklWIfn/BLWbelwbZ
ACtJJ45h9KNInkuOZ4GubnsKhh/7nsiKJT+EuhKl9VUmaHQYM+m/2UDrPBnj+haDCcG48wB9WZP5
3svN7B+0K/728PHqiPL/zgS5HOX+fm4EVP+qcYHpiKnyvmn//S9JI4DjoL34A113mRf/nBYt63dd
4C2mXEoVAlcQM9af0+KCOGLLBL2KgEH+Oef352nRtAHVe9RWsfM9/bNfOZkww7+YFB1ggnD8oD4s
1kWS2x+Zfy8PJjPlsqQCPZyD4QqOESbFJ0DWjGA/AhfzvthlqRzifMOW9vKLJ3T5Y4npoB7yeGka
ANiaKUDwxR/0NAqgnnEKy29jkUvma5jCrgerb9ZdryOF+vm1Dm9T4iRmtUJcwnrCTntZG17cZg/y
xKZ+S6effue2acR3vq9xO2ehvDOQH59HYTK8gxt585qYz6gsmWzClzbWy2vaGpL8Mncm37UmNAsC
dCy0tfBOU6l2nlbqStau9c41l5/5osYklvs0IUhZWJQ5ODxCNV7cp921DgpPDxGGCoEcBy3m23SC
HLnSCB39mKM//PDzJ/vWFUFBUSPkeEud8OAtDlMz11lEZ9ceqvREoPM9kc5sbvVKDGhJmWp++Xoe
9SraCxykqYMeXK/JkgZVW0UnWdBA6JEu9FF0XpN4diSwpK1/frU33iFuUfptJqkQsHQOjkB14zUx
7AysEmkVYl+cLgwtO4sXq4os7L1wo48/v+BBAWl5gWQpesBfdDY+gHJeD5ppGkM3m5CJxKa8afrE
O0YknL/zDN+6iNQdkw0Z9V3PO3iGpjZ6lkQG4s/oE0IfvMcEuQLt+9HPb+bHp+cwJhw2hSRO4ik8
uJkqVZWOG3jywwH5/Q7Ueh9fCHDW4bbTPGrGNAGi7GROOB7a/q9dm2l1OTgbC1sE8o9YnsGLL8HM
8b9UUT37fU+6S4+W5MaIen0bIDNbhXExH88FD/qdeebwyS5XhZHK3Eylh9d3MF5w2gCyDgklAOBJ
SKElA0nuo2uE8/bnt/fDhZjJmLupLCEx40YPHi2s8rqMHHv2iU2Cmh5FxQfs3NU7/d+3ruItyA1B
hYHRfzCFQTQfMs2OdGqsxvQlTZ7E75Ehf/Ezc6iVUgKhWMEXvVzo9cvqkc+ESRnMvt3J9DvFCHOj
20Z+ocu8OylYSdbIOAiS/vkzPPDGQxcEA2Yv/crluEIszEGPw+0C1NdJ2vvS3CnJjplGTjPupCn2
Dd3GIfE2gcK5J94bJocfBvUU+Lk0SSU+7uUbeX2/VocElZ7w5FeOCE+BE4Q+iBNSSjHfW5vQQrfv
t5PRXv78hg9XXPhXNHMM6H0LBY0+xOvLOoXXD9RydGA19SRpvYoZhCo2lGpcZ0WpxWc/v94Pw4fr
0eowLUSYfP2HqxEa40GvSHAiIqYy/EyW5T7A8fXOp/DDXdmWQ+w8lAOdAhlHqtd3NRQRKvEwB4xh
D/bxyEHqNncn73Ig5+nq5zf01qUEQ4aJRWe/dOgq1mqrHMY5cuG2e81mrj0I3040wDGIW1aKd8bn
D4+PG2NXqNNuZY/G+fn1jXXWmLex8By/cUCw14s5cI7G+h238lv3JHHy8QEKNIGPnaIXEyVhNJGt
ze6SjaicbwVWq2/4QotmlUE18X/9+fH1UKO3l7abefCq2tEZ6fcSutmD69lUQ4P4VEKmmvtxemes
v/nwIJlZUB6A/j3CAF/cVuikcyJnHh55nOrE5di7np28+dUJcnlFfE8G2y4WONd8/YpMRPkDXufF
ztyX132hkuM8TN4zlB/usegXvroKh4GXa5nEZtIIm2GXS1M7ge0+XU6CwJc5CoWPoC67+flrOlT9
LA1KLkiDwVzOGLZ78J5qzQrolPPwatkON0ol8ceB8t1JSqbk1khoovOn5tZNGyLmBE3ftO9gepvw
t6lsbAkzTt9RICxXfLmxffyN2IIhPliGjnGw3kHMdJwpZ+Q4TZ9vNcOoTym9ONuGz39d6913fajN
258/hmXV+eGaNqoHDlsukM/ly3kxhLq8mMsRzAeGaROp42DPO7T1+Y78BO02FOVVGHTDWZuNzv7n
F37zk7TpI5rQ2yiYHSyHUY1oVcttusNVL/bAsedN3PXzGjW2886BYWk8/XiPf11q+fMX9+gWcxYP
M/eIXY2ibGRcESSdUjS3SRLBBeoCdv5YxZqJE60s33mpb36jxFOC9KIqSNL564uDZCYlROOl1skQ
7wZvFjtQ6sU/mXT+usohtomusIyGnvDXWfTjCer0ZFV4rlrbyqrf2ce8eUPLlM2MQNlyCWx/+TQJ
INQqNk28ONPrd4XjlF+Qvr93RnhzXErQJsuJnV3MwbegdRifwoTHNpJaceyJ2TnugyG8G6Fg35eG
XRxzlLd3bmWZ7zzKt68MnUYaSwiAezARRYDohxyrip8NqTHhhyqNvdRjaD4gy4/Hyqp9Ca1gO9R9
+u3n38Rbj3bpowJjW6iKh29xJhQA73HPpUXsfJwLSnMxCp13Zr63vryXVzl4tJPTDLpoZsfXlJFs
6aFaeBTBOMaj171De37vhg6WjpbYJ5RkfHmF0zdHyZIy1LSd9c4e4q2lA8T2Im/xaI/L5c9ffN9O
oTelMrkheiSeD+WwXzcemzHDIW+EBPqyeWeIvPkEX1zwYOnQRa3T2TEdv5JZ9q2wzcxPgyy+xcQr
/sHXRuWKNig0HXYTBy+rckOrGz2Wxb6uxTeH7KajehjfAwC+dUMUUhwKcazyFrTxV0+wavAOhbjr
/NTyRrylRB+bVMeJy3ajzc/H+JuXMoWBJsFjw/eoInjxsupIDyPYAy7yNJe42ZyEQQddIVFfUfvh
55d6a/QhigBdY7GX/WFcZIDbas4Djt8Ky1jrqlKbXLPf4xa+fRWbJRsWDnLogzHueqkUlO5dXwbK
BiHoqtOpHLqjf3Ivf13lYFaaALcEk8YbmuqEWT7stU0syvwfXQU5N5VEi9Pw4TgIXD0ee+a+Ehv3
qplGDMNpEr8zBN56YvDmpQ2YjJFgHqwgaR/M1pxzLxySLdxrYc7cLt4rzLwx0Ki3sup6FKaRzRxc
pcEE2iWDMnwvSTy1qhG9jpuA5vPWDoLQe+c7/fFqfBVs+hkCjwWLgzkIL1dKkK9t+JWyC1xgtUse
VE6bIzvVS7sp3tnS/PgIkXdTgEcKZNCOPDzQGGZMM0mPTF+rc2PLVooEQ+wt70ysb9wULc1lOwpg
Zamdv54WGhdomaDi6Jdws/FhOwo6Gh2gHgWdm6bpL48LzARiCfjyLFSZh3X6nuAN00uxAxIGZX+n
tjVZCHnG4b1KzOPv/XpDKBeZL7p+JP+UsA72ngpy96QIyvXnfkqHryB+ZOVsDAfP/1Hq4QBCttBg
77+zJsdC39CLoV735OMQkIlnnHyetOdPrqh3m/G2RCJcbT0DQOTiGSUXhj8zinwboCkgvqfpyfLs
e6MWu5/PCT++HrnIOpf0CBa+H87OIUyfsq0F54WOb3brYBIMUaNYBEWOaVFe/fxqh6usi0RGUk91
mE5hjtkHix5vbObcYwd+YVO2WuGoSj93QAUySBMz3c06EJb6xQHINT2I+ug4jUUGdFi86siBKAFZ
eWQhzp57grJUGFSRyJrxAafm73VQDr8ql0oqujVBax9lI27N1+Pd9uKRnJkhoJYTkWA6g5v8jDrX
fGeW/fFJknHFdoXBh+eYguDry0BeqZOyjQJfyxwoSPSNnYcpT8Ac2oH6Yqed8YuSTQHx3CNKBAAe
MkBa1QcfMkXggTKxGfAhD/VeNUVypIbGfedtLQ01fvWXXxbHOX48TDgipimnHkLdm3poQCtF5YYU
PPyvmS41OOowSeur2JxpTYeVPgYg4ILuU5Rkgx91Zkr0fO5ehD2JTLjSZhGvnAU35Ydl1H4E/hDc
z3muxetao5nMbFh+mtPwxAuN6yKkM2yQF+qurCQQ0HZyLzg3cnbmUubDJRvdzFm1VF5uo7kiZ5h8
y49ATporzcRqjBoqqkNiM3Dcngx2Wvsje6toT6odPbrUMKbzwqkxPZDsmV/bbUfKYBBbR+SRUkaN
ncS+60Ov3mVBNZ1rZvWgTPIVVi4W01VNSsb3PKmm1WA0yRcDyO8JbO3sckDsT6uKxNBr0ZGp6ghk
TwG/CSqKQPmWPX1NkUbHq86a2o8j0Lho5fVTYQKLKwzCnStCg1flYCXgREM3RESeQine6HOOaV3N
va2tMmzAlOuseS+H3D2BTpkjIxJOto40KPaVTWhs3pQJyKquXmtI2czVVFc62C/COs5wdpaLMiA1
kBihWVsJixCxjQUPaIXyozkDzENykpcW+mcn6MfbxKIikpqmvU7tRl+Rd49aQosi8WCZvYmFQNOi
fBV1i8+0ZGHsQ7Pdk7AlzNtWERe21gx7eVJkaTrnUTIM0Rrb44zlJKQSuQ1kDljKJYDRuRMiG+xV
6VX67VBazqcBnAFSFs3wcl+5RnlPnBrq6BSz+B+o3ooT8CRhd60ZWdl6qxoNYkmTiwRCkuslshWk
Lbieh4d8diLjsgG9VGClMOWFg085OObHNhQn59SiYDBKU21pXdEZS4Y2I8NGdGa/cNLVPggzq95U
qDMI2gbLtyIwwJAnITGpPWy6qFcXFZOOvXNyEqq+9x0ZC9vCq5y7VETacU1ocbzpwArcmWNyZURk
tE5l13wyJ9PJF+uVg2ACXIjYhC3T7XokQ/vbbLTp5aS6edsTi2usTSNMzwbNJE7YSWprbekZLsca
MTheC13JAQ899A3073EYjusCouEIsX+aILkncrARGSaysst+C3UrglObWpM6stQc5dsCYMc5OZOp
jvN7bIb1UDXqHMIMhEkE9rGNgduNMxK5wOCuS9bd6SxRcSryq5JjDLWWMQzS8UZgnuI7GlTZwExC
EbpGAD9FVyyQ2MJMc5ihgHpwk66kPed82QPCUfKAQivrywuIZFp+HraNhmKGx2HCzLNDXC0zbnh7
5aVOaq26om5uq8Gt3LXTeFr4BftKIfZOWKBwkUmoacel2zYXmpw8zTeYlxpvZYWTHtHtVHmwjvWY
dknvQKoiTNspCX9z2p4fbAZTsHXcJnE20g0nzRfM8XxqaQXELEYatrX4Vjt/0GGkbIvJhSXX8yVt
ozGbL0NvdgsM1H0BXwns97gWVSi/56BLxFpDJhb5BdMY9uCoRcTsVkPQr1Q4xcVG6N2gfFfXTJeM
Nly8WqjhXtaEN4mNEychYqNsjC6InSvmlQtM7t5KdfMCe/YQ+51eaUTSGI1F4Dsi8tPImGPhk4yZ
HhFnL8cT5U3ep7Bm9QO1Yc6uP08IadjPhPi5kyIZPN+pg/nrAPpUrFXh9p8Juk6dnZXgOWM6a8J7
CVzM8gmaJjYcmnxP6GoSJ/y+RhrdyZrscryKw6Bt6O5r8XYS1rgbbEeL1jrefmtFbhH4tHrWq3YV
imoCJzj3BQAsGlSIXxHqbpTekBqsQpGbIzZdQDg+AemJc+QMxiDPWNup0TIGcuOY1OzG3RvodDPf
w7QzbDrPQR9kWaN5F4UVQb0tMaXzZpTBEohe9NMfRH4n0VHvqnTcglGRpx60HKIIbLXEwLvjgqAi
M3pNHCxx6kB9nD86I/XO2TUJax9BCvksZTvrxwIWG60uuKjJ3lJNT5BcWTCFlIllPKgh7ueNlds4
Mh32nmvo2jgcg0LF7nZ0jPZu9lpMeS40a7VvWTU+pOB1WBtKVGHres7EsLIDB4t6WwULItMqv2tp
6chVbsChXQHnJBM7xGikoCZPollnnSO/Mb7a0IfrqBsbY0YNtlJi6gEUozcgGry1MtJZ+1p8iIj9
sbcR2AF9XQ3l+B3nINOPK6cm8uHy1O0WPi8WsyIkjX2tcsfKAFXFHqnocFhoMloJW1HYtN0XwU80
URUE2bBGKSbaTVQ32me9tsSXIYspAPd5Lj4lVp7aPNEmhTRIWxn/l0OeOGz+ZTDlC11JV6Z3athJ
mPmxqoOHSrPGdOXYQ+msvNoi3qiSSIm3KTUOIm9k3F24BnafFWo4yhgU7YD4W5MF1C6gKOuuiwjZ
rd+g6r0BHJ7pfp2LNGVBHqpua1vD+HUOmKfPpRl1N8EMxmLrpRHJs6ROn6ZtpsMbihXjo4UY86B1
TIso69rI+1DKYU7WbqxhcYKDSLJyl7dDib58jNxVqUcsbbCieYFe7g3CB33maLsST2S/EUVSFbup
JDVl2/GwcSSlE7c4GMSGr5IxI7GypnP+zf4/7J3JcuRGl6VfpaxXXQvIMA/LBgIxMsjgPGxgZJIE
HINjHp++vsjMVqaypF+tRZlVmfVGJmOSBCMCcPd77znfcSfDONROSehwJWVlotZ0F2+fqHNiwurM
3TLg6RIiyCeld/0lY4kNcvDoLYtADC8ajm55mQwAefyM5oLH6UHEkDORec3bZi7VddmUBRgqb2z6
JygzwtoNpECkq7kFIvQa9XMKU8rU2+yylAtjer/EjTqHQg6jRKOXG/X1UltLBpGhLZP0zdGFKN+7
SbHJbVJQPeYb9kDXaO+FC2VieUFtPZ6pXHNZMu4nkWfUAWtbZyFrGE0QFankFa2h25JBXUVmDlaH
jNNYM9N0o+WGYX+WNpC3/GyWHsQ7cdt69uQAaMxV8qAL1kmHM4kDhmoi12NymlKuq8Ke53UuRROt
rC5robLGRVddRYCI9gaqGOAjWZ0ufgQT/IPluotDpwYBEVQJiRkgx+hC+fB0S50A+DH5wLZ1jrDX
p/pWJUnTWJvWYm0kg4Z8nTDfFH7X85UVD7F+LJjqsKcOfKi+wboXB3AtYufYmHrqrecibp5NfrcS
ukmlbPBuD+NGKYhpXbkNZ1KSnq3MDaNiGq/ztDPtwzRmytMAe6Zdm7GjAYSFcnKOYc4azVvXqTU1
jJNihK4EyfUhcjFCvsiX7Yc1yaXxXgWhIXc9TPTlvmmGpF2xZVTuY14qTe5XpSNeB1SAS6BlHZvf
AtnVgwFVNEYwwidpIKvO7u2Ud7IOeAdR3yb9lEVr0ox6wkZ1JK/I8qWWhq4OPjQGbXupV3ZqHRSh
DAf0MrjaGDkmzzNh289pKsvkLq1g1G+wMKRXydSyasFWITdwHsfex75imKEC8JMTI12aZwe+EMnd
tCvidaNpZcr77ZpyrZqNe5Jzm39qWTFDq2vbXgX2vVicnA191Al7cKab3KnkG6uifldIbe4CeFlk
uS1GmmJnNDSbeetiIwKWXfJ51leYmyLT+/eZ1GyVCsaluwmLpNrOaVcRt+uamDFKtn2Mew2kGIDR
w2k6S/hJv9WiD2LyyEUdK5uTez0v2cfkspuFGA2bC3VYZhn0is7GXHZ5SwkXac2efD1OhUNrONUa
fjqHbaiJ2uocRAGJxgNVGGZUPCOAzDniJOlUKeATo2q5Z6ACcyPLL5oZm4QkzZ+OUWb7Ds371VKN
y3Wv96eiUTOiv/rq6DI642iDITEGohmV7SnhOb+rxokocWHpBJjbYEdcp6/XdgH6lLXI1WAbdLgg
Ztr+a2YpyjrNYuK9jHop3vp8qB9TxbydqH8SAKkcinyrF/iB4cEYm2Go5SpVwQeqjahdP7FBqdLe
stUVx3BKmEHYuMXS6KYYXZXYv7TWLtxI2S3w7VfjPGl3ZCpMF0vWAHYhnvXoJg5xA7PnPXjMHQ+g
VrWgdQhe8Xt1VO4qIZXnwszk7Vj1ylqQg3zXADq5hsNCLG/kiReZFDR/CD8fAfikFK3nj6uBTuku
+4RjPe58kAwxd88jlt7xtgDbEJCpM1yakAoDCTuXGkUlvcgq7pZJbvHoFEhUuuVCH/D/jg1PtJ8s
M1AvtewDTjxASt3UfBR1LrZaWaRPC7tHCP/MA9tay8CKJvdoK3RIuCeB8PlKxMsqs/m2dc5Rf3Vv
7sdZdLuExjUMAPWiW/KDI81N58yzjyq1g5RqlmyDdPg8O+/9bNQwqrdCfwQEWW6dcso2ZTnpzwt2
CBp/efogJSrwc7qzc7WA0183k3uY5kjCzySXZlAzscpmuzlEprdXGMJ8zkNb78ZBPBEpnFwaqlIE
lakiQRf56E+5pTwmqlFfgP6Wd65ldjez0s32ejAjAurqUVe3Zj53oTqnR2MZCN/OnOeBKtNfZnXH
dKl8bHq6uUsu01DvFNefh7o9UHuKmWmr6j2LOnUgVWAzCJLWI0K7aNztgvGWMI6SoGnslAeI2csn
GFdjm9U5J+lMB8tH9byM6otd2coNGIJoq8edckhFIraiogsBVVikAN7iU9lZ7QkSo7gTcIvqYOiz
YzJNyo52xLTl4WMNG+aPHoHGmn1H863U7p9oQxVh1ROjGblt9iXK4mVfMm28yK3yVXLuoqAwHD+t
THPVgvk6jIUUr0pclHcIffU9lLM2rCMaDWQ32rzHrpqjia2HdcruCRXYVHIDumiTrlNqedgaSPMR
X10vXuMdzAGha2DasvGXRXIDE5eih4k9wFxhHrsnJVvBbqHt4a5HOxNM4KHPrAczMpTT4mqTL1uz
OlhqonI/LlP5aCeVc+nY+k0ME/ujSE32BDs2ToAyPzuzfex5Da9UHWUTFFZevkw5KGnfdFM7tLK0
vdWXotvni2i2hjqectkbPDcspj6R5Sn6Yts4ocLgyGV247OAbuzDdF/WUx+JOTAMChD2I0NLgqJC
++xT35fQTcwietIMaEjUTrTHghm2ACnaemd7vjS1ZZtXNVu1mLKO07lopmbTqO0wBZzd+ht8dXiv
I1e7GeJSnUL+fKsJSD/PYeVH/ZmDXcOLBhlctzfTaHFidZtcP9gl/Vq/Gk3jqcIFT5x3bOtvaLAL
CONeG60zs3S+Yu/Tyyn2ZO/TFcoj0NbxGK9qPq00qFgiCO4jWgSSyVi5XzSW2IxHzwYe4/V6vsmH
KUKbBUmForLNMLgkvcQQIUwZpbD/afIkHghpX3AP1QDKRtVck+ZDf9hqKI/8Im/SKhCV0Wu7TMJ5
DAB1t5jx5gl/35gMOIUyNRnKlV3lzkmJhO0G9aI4FqhEY35WUoj5RK3bEb56JTYeSyXWSqBTmi2o
/fSu84nHG4+lWTvElWuF996USvtmd113yoeCuNhIMeN4NbBqf5GKcLMVe1phrLvGq7kxUdfFgZs6
egt9vTTvSRZhaUNFKbLVqLj44QXnyurY0z2Zg6wD6bYeKIe8VTuTsxemrd3eyqEUtg/IeHR8dt0u
WZmZo7/Q0+qpOIrGwa80dtBYyEi06IMB86H9BHPVuu5mMzp2rYaNWDJrIglepOOlZ1Wawpoe46TJ
AFvfO91Mu1gubfRoWtlUBcSzi3hlcgT77JvMSnE0DtVridO02E1YslF2j5HuHBXjXCvPTucugSyj
Ev2wmbHR6OzRut9z7Mc2GNX1czW4vIZiplkKbdTAxKhmvHt6jKnTd0u9mAN9qqoaVkrmHgeIwjdL
PXjNukijzKap0xAZ5UyU4CvHBNe8q4clXtAZNCNRDBkDipl09nQNXY0lUkBirFdoPDB3etK1m72e
N2qxASGtbOfIejasQk9CK4/TLBzpvnYokCHfBoRhnF2iRdx1Yc66/WDXRvQRp+w8wWzX8sYVok0u
dA5zeMLPAxpaPbn7XjGRHMLY6VRuwTiJbspocJ1A0fVlodeHSCdUBPi8wKTUus+HiAY2N2BKyefG
dhIi8CorvJ9dUcOvh7yPn9ZseDr12cjWLoTW41KSkUwjtaVvVLkFhlyhSrCmOn0jN2grYD4Appxe
vytdpY8/0zTLurDPC73dafTajnKOq/5WxYtUbZSSR4pKpEb/GoIc0pO1S+FS0RghhHjlkUEjVqox
WLDdFiAtsC484QZGNCoHx2HknTK3GQP4NxjhtSaVKu5Q17msM5m+apOHM7jGdXalTzMLYG+rPT72
Rco6jEyrA2btSLFKjByI5ZQU2t3QO7Gz6fp5MFco+UzIchWa3MCMI/jJQ0M5tq+lxge/qokF7Wwf
iEPP7tNVk3nfMfjJrpu6lfUxRc8DtyTR83zh+JYz/HUBCn3Wc07Rs3gF8Q4RZE3bj4uqz8997H6+
dzt4rKFkraNNazsZ9Q0D61PZ5/hzlTrHElh7ZOmsurg3x9Czxzw61rOFOY5uKNnBSWR7LdSYrEWu
jnheR5BFXmZfcwRYOuHPae+VJ6djHfXNwVrcoFiKrDrNmdZoR3WWhcpn25VUI0XTq7TEjazHG8eb
hh2GbCsOv3Hh7IgrkBVaCk4KjzNdwWHVj5wO11Cf+0H6ETYh9YGYygQIyDQxBzh4s5NOe/qXQ3dq
W9I2QpZ8fbi1Wpd6Kux1A8ckLUzAs5sSCHF9l+aWWXDnKON4Hc2GGn82pVoo+wQtWLWH94ekj4Wl
bm4BaekI0qo08d7KxKjsJJC4WXoQx8JUrI3FQEjuWk65RM9JDVAz3OJC1JfEoZOj5ZPbPGhloBYM
jwBfV/1YqkF3zvTQAtBk9ic+zOkN6i3DFI8OhzWvPBoKarMmok3NSEAqLT15oNOljixlhbIoVSC9
yAZyRhGo0CInbrK17z1iVaerpVUc70bkOp0fTYiBI1FvJnPMTNg0KAQ4SRFcSKaAYl/RN89HkEAm
LEi/1lKshH6qLFZ2qcyco5rQoEBQbsY519qL8hxjFMRKrVA7WuPgCYrKebI56EmmTBA223YiXE5a
ab2pktKZQ9VpFGc/EpGgVDjRjSrCn53Th3ko6mnE+1dPA8dthb2cq+jwcgkEgIA+3SM4TpN6paZF
V0Don71y3LSRVXqnIiXT5hCVnogPNtW9IGpwMDPQ5kwuGOwPTZqzuXljtlXgm1c3TKUifW3JzBou
c1svGcB78CbdfRYhpF38vpWuvILG7tSvUmPIdTsTElBY7HcTST/fxsH/BZbtq+pD3nbNx0d3fK1+
BSn+N3RuM2X8a1vi/8nfXjn3/uza5vu/+RJ1DR8hFfl53Go4DHUZWn+za2vebzoiF+bmcAcBiZ6z
0777Ek39N7LbfvdxIxT+3ZdoeL8hj/rdrO3yT//Arv3L/B5iC5dB6uCxIpNjr/8yB677WtRExMTk
iyTkJ8sup1cJmTgs8wp79k9vyunbDPZn2BViuD/OZlFr4jk+W9fPyn6EV+fp90/Kq5rFmRkHZ5uu
Kc0nWsziTXVqvOF525dHVzH7bj26NMH8stDHN85hHP/wbQ+XczrbxraQeQR2obfSqymaY5CCSdt7
K6+v0muzxywEYtgWahCRT3xoza4ogwKGxm6ABC4D4ZE5509IZJ+y6Hw0NzlITP5AihHQ6ujco3H0
tHiAb14gyyXl5jrD/3PyAMDwtzBJ8GP45QNHgNzE7Gy64qkBN7MbHZgYlM5uwTZupiNdOlExClIb
qXsB80v9xSNy4Hw4cZKHFmcaWjDAtLk/yWJyGSgrihrAfzeKFYpQhQCqrBou4yYvH9spKsj4ZBYF
hKJJt6kxIy7MNclAoqNLHAXqQIacr/R1fRoGR49DDU/L8JE6WW2HnbZ0LzEY7askYq69nqfGenLb
XjnvybnOoTTXUbcoBFo8qLDlxHbSq5LkbtWLLpyMHOCVnPlKAIe9fkbpFD3iSKf2QILCXNtC+Aje
eVGFHrC2qq+mKlrN1xPNfcQQzqY7T13xBptcjOuSaTIz5RqoetBSCjGUjT3teqSeNLYmBSwBIIvW
X6ejYdOGGmlYB/RnXIDLjjmom3GyaUnIsXEP3LV0orHXeHckC8HjKAvXIpdVntkkNnOsFyaljJlB
rZuvStEqekBf0YhDO5uTZi2buT5h8x/e0mZEDAriny4mG/BkBYV5ZoacTQj3cBiaJcjIXlwDaFmS
DblUM2yQcZzvu2qU9IykmVa+bcKUgyCWLz6y+aYOoqSks4r3bi3tUoOYyVHwQ1RqKUNT78ZVpnPL
XLhNMnqB3rj2O7FrqeYTgK0iKNBbTm60sZYQZmWrbjWVKjvR8qF/MpEI2D4lD00hA36OHuaZM77E
lPpMbybboK9Oehys39oRsY8DSicM0CQkb1dAgsl3Nkdi3PNDoX1muj3HNMl0SSgAmLAHKxLFPb19
+5kUu3RaydKrAOMlUdqtMnemoiUQvip9z57r21i4Ln6cGHz+uucKWahnpj4FNPsdjqWgzT5rgS4C
nUXMvBYWt6A/vZxjtjyhJXQFzGzhwNx1JC24xEd9dhGhkTj1vZxhPJ6/DHAh87iVLZLWCXVEtcCv
lblKglFlaEpdGqdiR2RYxdlfRvYSgpfPjg78aIMzWNbsuT7MyQLJBbs5ioKF429jTOR8EZ4YVJXi
3jaO6F4rdK+C3xqXTpiQr/kyzvS2fR19d7OKeEFxCE7N+Bg5+nRMlNEvr6eqacsNOXHC2nvKEt8l
+ViNIQSZRq4tUXdf8mSxgVsMhWocu7nNzrmcg0sYVpMQSIv8eWl8087tl8U+w+KzTMg5gFMggbon
WUsFlw8ny8st5hu1q9crKzOcYvV1Tf7/O/b/Ou+4tnNmoPz1xn147UUjsp837h8/9h23AlQFMTzl
EtpaE287W+jvuBUTSSIOaYtkYhSQSJr+L1dA/02nG0TTH+AUMuPzvvoDt3KmrSDy4AdNC0XUP9m/
Uff+YUv9nRr1qxYuclJnLNs52sT5eGztpfNxgQ90pvO3bMg3sW4D/KB9OfQBN/BOaJIirtiX2W1N
yU9WwvWIeMBPB7sJIzV6Jdda2zo5RaNEV0lEoyY3S059jxPhwIIP/aRgAN3Kp8zW15533Q2sNYl7
4WjNhujeu8Xs77VsMf06Py1dPfmamyaBk12NigRFjJ4Gg35guDe6lbwz8GbxdHq+1t5nqfxSF8aO
zSBdTUlaXvC2Xtqcyru0Sf3CbeoV8Wcxl6vXseEc0p7e0ILodpWSsLlSFy7mEbGZ5Hnokejgt3H7
oTTVjZePm6hzfabpPH0V/cuxQy+1XJE8sq2Td8cTgUJsWKiqmB04WnTpU8RApS02i3QR9likfU3i
UWhXtWFVodkPr1bUsXuX942pv1vpiFbd0K81lcWa5CevbNO7rHD1Y2Nl6n6y5iuKEyVs47ykaceA
1J27F00M6u6cKRjO+vhQVNblwsR3jyy1eqIxDtMJxc6mK5rmZUhFQIU2g0xtGgeZRQnzCyMjtNfY
psieXD0kmCXZ6E5tkrC2tO5pGbX6sqcr5PMe3hV0afZmaq5FPdYH4hbLj5njCVBIXQDHWVJa++pF
Dm55VQ4zieNNtP6vWmP+x3BKnPOJ/UwL+eu15Q4oUaNcfLTdx8/ry+8/+W15YQf8Dek/ZcF39hwr
xffyQIdbArUDi9/vC8/35UVxf8OGwViA1YXVR/2Ksvu+vijgoVikkI8aoJ5c2A3/iIiOvvYPC8zZ
M0bpzG/UNZzM2Kl/sX9QOABINVAnokicH12Js8sXxOF95nlv0xNo8LZg12fviplvrbnd1dW5tFyn
FUoRUdnMNVO0ipFjNjtaYMkjIXQMFZa+9daydNWnaYyS99Hs2juk19HngBrC9B07SUOtkrn0qyTH
lQdwPDmxIER7YZ9DItVGb6CeyuUoe8xfPnmxyal0nGVryrPSJI2Ky55uPQc6M+PY5eRrHaXh2CW9
n5tmc01S1hSok/jCEbAnDqhPlDvpGeWrxcD/MyqTiu+uPKUMamwOOi865isz8b1NWJA3eTXOi/3O
/NH9+Pq3tBFzBkIscJCG6phXQZ6oy/Vs8X8TOoBrSnDlrm4ndQcAO+O3ugilwyjudRRHRVyyv4vl
6HROebE4DiMulcH3u9qTRuyXAwswFKn4iRZNtlIB9RKcQkwKra22Xmj80jcbUhJpzTSb6afWHOmp
BUiAEvoNY0j7Im674q4r9IoY+jJ61iZt4lRPITCdk3ekddKjajm6hNjvCY/Sg4XZLIuvJfswBq1E
mgcfojtzirOrctqn5zQhf6Ah+KjpZQQ6SY/ucB4X3WpES7Wdm5gGp0ZAByL0OruxBvz3KBIH8yEa
iuTEgCsnqLIxyHsBvN0+VpzgX9JKdbYtkoZTgv71TtMi5RFxSLx1ltbbZUMsw4hJ+071imgPREAP
9N6+o5u4vFj2aL6LOWXJnmnJX002DlkKlmc6s9PlNCYLEG1zvHIIS+TDXhTmA25xMtUyeXez2dpp
6qg/YwbMThMTneexz4zet+dOD2LQ7rTSidLCiroBZDKsl8RKLmnFu0dUW+XTBLjnqU6S+Z4TsX1S
gaWgpeVbTFSbD8NCwCIhNegnHGDmvdp0YTlqCs2pgthKxXU3HMubHfqOIWCKmYXkBA/3IH6vaPK2
aHMGQmzLyXhlHiJpIkUEBDKlWLZty/MgPfurUJJjv0Zj9Nn22DXVXJmPTAniE8ih+GWBMbEZm5nB
U8ezqRsLQUhLkx0Bp2fknTbiOtcAms9Ec7CLdAKdgwcuwTKAn9u9dWAyITekfrlHhmaKr54bxmPO
7xtGR97aUUl2lt6rJ/jEzSnRLaLgBHomaTZP6PpEIGinHQ19Lj5zT06XdjcnR9wJzntkMyb9CvZq
01TdkoeYHSGG0ClHnfeQz6SD+Ms5YX6k/ZsGcd4MgK7jhjTpQm3KbRK3E5FlPKYaOuAE1REFne7E
1NXk9TqneJzSaiX4IN69WucW1gEwOWWsr+QEo8GymXXXxXzkCKWG0cjwq0Es1crdEN8QDsIAR64L
J9qqBWJRFMJxsuryYuPRHunzfDVU/Fr6ggeqOEe7yuKNlRDXPfRbwcA6E4d0eSXHt9Z8Ax1Ynd6k
xoYIkjYtUDbeWyKwDfDkGZj7rQRili4iQJM1KCcJC2u6rw3yXoqdXl6l09ucJ9t0DFNxGCpaex6I
vfF60A+euGR0OLEsVXTdL+S5Y65MryRBNDEDQmYwCY9QJ676aq1063geRECI2uVZB52gIo+C1BJE
o6+TfCV1xgPtTfxWOSgEtl15A41PlmOQwf7vqYtPmbT8ylmhG4+8L66+hcoZ9MiykyYwq2gneGUx
xbT2GjHla5i6JdTBjX5wk8eoeTPyF82YNhE1WjXsYtTkC/IVGu7aKqJf3pv9O3Fldx25zmx/64JB
Sjpa+6HGFp/br7aku5DdCOsT6hNKcGI5NIil9Q3EVDMp+5eGkoAqV+kY02a6surGUd1WbtI9Grjj
Qgr/ILeGVeUZezwLF8pQiEBnICzNygiMTLlL1MEfYrSgU1ERDy19mZkrjzwHsiMQSDZ3hrDCtrav
Lb1WyMFpv+hg5ebFvFzE/Dh23TFv7AeyRlW+e3ryrOGiz5cVOhlfT5k/uMI80i+afNtAUyJ043MZ
xydV6l+MhCrQupG2+5xZMAcV4w515IoAMyiCryrf3dZHVpAAaEANRLC/mqMWQNLx/C46Y+db53zH
cdoy5jjQrtCBIAK3R9XR6QsBwcM+y68GJQ0KmFXuWeC4aEHNGMyige2wayWMJz1lp0lutm2Ol6BR
NoN8i4x+PSXGBXLffTWSxuct1POI4Zy9pe24SZaeqOniUmhvlRArQm+/REp2QQ45Q5jyPbHIAszt
cBnfUNgxvzw6utxOxe0Srxd5MM23pddC27qZxVl/yGjsebbERuNo3WvcBgliAXobzXxhLaPcj0Ln
lTkIcsKlQPKN30n4Vt3g8SgE73lqoMo168vaK66b/qxsmC+70kBTkx7TxXvTOTvX/XOhCri5s7JF
cNIHzJz0kAbbbU6TwI3e0gIA5CkrVwIg4Oy+Gc6d2qzIYtq4xkU5rof0S9NUF6K4Gow7mSLvCQv5
VLRHNYrD2Yr9toiv6n7vRhfchVvP2RVvqUAx5m7catPJz4S5U6lUDGH3dnPT51AZvXVupDto8qkf
u+9WZ60leShOvNPSh8J6ijE1WDsiljjpFAcnuhXGRUfobGWscTe3Mcx1+gltgCZbffFSdX4mF/IK
MjBNqosKpU3ehdbySG9VJw4O0nAynxpvs7gh5eoKDcnGia3QJDoDfVjPDKwjM4AxmtSelCicPpTo
sy93C3O47tEmuU99q/tDX98J82FsV8xcUdkGSVKS70xUPUqxO6k+Gfezdspo4vbtDqg8K+adW62m
Yq+26KIRlhwK9WbO7zp1fMmUVcXHZu6YJw92txmXDy87KGc592ppw9z6iNJ90zOtnDS8AjcT/8v+
FKjdQVfqi9QgqLHmmJY86+h440hBYBkSUzpYK3Y35rC+xWzXGMN2Sn3dezbGreMQcpXt7Paym/YD
SxVEtWHZ2+gNx+RQWlHY6QCY88uyOC4suaR+qP3n2DOvIjGj3RTlvhmei3qr5duRYfjSxKtyBBTV
oDR2EdTnW3eig9rk28JxNgpAuuashUDIXO9V+yOZ5EqtnQ3SMb+cW7a1O6s5ZbGL8J50eM7UJrV6
kcrLbGSc3VyIcVp1A/EdNTIp2k3OcLeUEl1yqOXJ9eJ+DghgnR6OxbaoAHDxIpDvp7sem708x18w
dlvLOCFK7CrnPDYuyMhG+aiSlHKO7xbYBDkWJvhTLPRHQ4gEJah4Y2bu0GwhWecqLwDeKdd29iKX
a09jLRQoSjTfHD/z6r4mBpOgvDzeqvZRT17r9AXVctjb4U+11J/MEqAp/ee6hBoMfy3NOeYhv2JD
LCjMsaGV+WEqI+5YGrlIj2gGI81G9IWsopRz5Uu9k1cN5FmVPUsdXmrReLjLJ/vCJmlvPeBA3pZS
G55Qdrsbgmr7J8Co40YQ0MgmleuPGWtJNaro+BRbv+U344uaF8W9snOtvOpoMG07hEj7ZFTHldHz
/rdNOm8apijoBvLhUGUg4FTPeHG726bU91XBM7icD2sJhrKxW3eefeloxbtop1tXRKzFLNnoeVZJ
usmnsEGaTHrwqnQk/BCnqvaxBmU1gVJNlNs24mDiI0fdGsVMgi+907re5PonzpFuQ/xbPNDIXMZL
lLslkX+MSDnDnJ/yo1L0R7sM7fllVu/16l1nwkrX5tgVN/FcHObGPNOJ+CQzQmSsqie7b2WRCqgn
d3nE2b+6ynN5xHiOYHxgxdvEWHL6jnAID3GExx5ieyQ0DfK+45NwungJu5kl8Xrp2vdFXBqmcprN
V5wmOx61a2JPh3bby52SzI+YCNZtkW3ONxPW0g1jWCK4uZHq7gBF6VajG50vho802LfTO7JiaS5H
L0lZHYzpRqs/7eVBg1nglPeRu1Zp7wrGbX8z0Ppqk/zhNXTBZACSx1ihoROhMviVebwwH8gbq0Yw
7IyPaJDVwKpykkX6F86byzHT0AsvchIh7PSKsxPJQpw11DWame8MgH/UyP3z9skfSLD/b7zYv0q4
+284mOW9V+mJ/nUf5vZVyO7fjq9NJ+S//e81p+YvH//+c0fm+2/41o/hGf6NHB5IDTasWP6j8cu/
NWQUELMa8C582+5XsNs5x+J7R0Zzf2P+wEZJaJyr0TD5vd/Lv8Akpd17jr/42qv5J/3ePzZjziQ7
cgsg+Vgkb4CztX6xjWeEW3aTqsJoV+xkXVWaeSaOHmTVrNho9I0hxfQ3N/lXtOiPm/zbNfE9Qzsl
no7O9S8NIMNaPA0XkUHS0sKW2YZF02YYN3B4GNhNCNGYSW2jNGtsoEIVEsB5ytduw1/i4KnadJ9C
ja1tly0eGkr8s6pA/9ZIxouq9a3VyC1M8OGfbAvm+Y/55Y91iRKhcWYwGqcFz7//NGHW3Q5yFZ/h
qi2dByKuKYsGl1GbmxxLjAIT4ak+8oh7G9nvyqm3KsKdTTohYKW0VX1LMYi06hkT14b7lon6zmkE
9qKOKG8H89hkYe7SXdjkKYB/skyN9UQu/SZOnD0TAURfSpWH1oi7rhC+cR6c8hm9F3YzXJNqvnPV
9NDQsjaIvisYHbNDINly62iPrt36tkf+oyXhf5rOAhnEGTr2Lx7nqnnt8vnPoia//+z3xqpm/2Y6
sAlUAj9Yn8/Tme+NVU37jXMJJGbjjEsF7PnjMQaTD6SPH4I6iGbjTB/53le1abnSHAXcZ4Ki1zm9
/ZPn+Bcm5vexjQvW4o/3JxNfAzNmTwBis28t+SUivrDQo3upaRuFRCqzKvfeeIWe/Nug7y+fDJat
nx6MHxc8H6N+eiCKUg653urTbmHVQI+5oUkDW2IRD2Ku3n76JP7k6fsFaPfjIr+gYdRYG5NcjUFX
9DfjYq5MSRfQslc0DsNheouI8huEfgCECcq+IY+WtJHI/ptX+Mtu/OPqtNB/fom5XWgz+62yU9OR
3gqukUgJCBD3tbZYOdVJxbHBC0YQmJzT5S5ksf2b1/3HVefHlc9f/+nNNTxFeEQjtzvFNTduSdiB
2FmDBop+PvTqcBpr5+AQQ9woaAKoOv7msmcy5Y/F7sdlfyFWciKNa8uty908hd5Vf5lfdY8Jwr0H
ltDkby5y3lH+5Br6L7wGRUv0rl3KaCcHY1UhZ9a8cTM3V7E3rfrSo29k/t3nd75L/uxSv2xqxGCr
Hm2LaTfa7maZKZDcwTcQdHPUPuUg/N1o2VwUw6GXd5bRwrRp/q6a+IsP8FdSpr0oU7JoY7fDOrEZ
1FM3OhvoMlsBQgCDg1+1vKPmoXbtVYKc/l9/fue38M9e7/lR/emucb1JKVUiW3YZprsKWzMN6o0y
mBuEQStcIpuIqkyQavavL/cV3vhn1/tlzRksdaacBDtdPVW34kOhPgVEa/vRY3OM6MH/7X35V+/m
L2tNFjWpa2RGvfMUxy+Nu4KhszF7X2+fhRUtNoJa6SFbGvfq3y5wfzEKd1mb//h+/gd757EdN7Jl
7XfpOWoBAT/oSQLpaZJGNJpgUZQEbwIeePr+oLp3/WJKFP+6ox50TcotEUwkEHHinL2/bQ6BMg0k
Ue/bjWV78YP2VFyW0WV0F0tnE52IPDwMnU0mj9f7/WtgHaIV8aWXHDbGYxysXoPkqJHHIQ79RXpl
Eh72kJxM5aW/QFW1Yq0M9Uv5Ul6VtxkeUj9dEw1sXipr1yM4kf98kyT79tKptMeMAIjxUVn3q1dn
JQU5EL7T7Fr90Biei8w6fm5v+1ta6JifPabcrWdvYdKtp525V47BtB83o09VFWw4Px7KdatuDH/a
FzskJUHzGl3WV80uzg/trr5yby1+4qI7G+/zW2XTXcuTtFcFnQ7aV49067ZOv5W78FjuSDJBQ7JO
5NfsBrsbnaz+i2GwYFwptNP8cVtvi62dHLtd8x+ujIsA4udnnMw0N2QCIfbwZzj6uf5gxDu7DejR
9MkJnAHZubqf9wLrgOPHeOg+eNiXh/p3D/vZkowSWsp0VAVQAV5f/NHAjP0aUwUivCjAAtcHXlN/
jjVtFbCs9G11ymOxRQkIYuWjN/wHI/J3v8X5Cm2NLJ6ix+xkHFVacGru0mx0/MFNDs0iNMB4GTbZ
YzaoxwDo1JrR3oGZ0pJA4ptGQBOh0tR1UwjqV8pWlBz0pESMln2cBmXbhb27R7t5C4GlDt0Ub6Lo
D4OjxZvciIkBrn32xM6XIrtGW5hi7lHxdLQaeSldszIHnIRg72loAcAIH+0p5mGbPsFw2I+xE21g
Y+l4yKbnuIiucYx7SUuTHpvpadTMy6kgKjLJ5EbPbTpZsz8VKzqoOUbuwleSnNo3IsKm2YVaQ1wZ
ATIqYsTNlBgdxb95VZTi2iXCpq2+hM5n7SOU4HtlyDksLDF0NzMkM4gg3iXyyXXDLw5+gzHuTnbF
HaT/YFW3ixsTMgIJW1gH1A82sXfW9PMQtw79em+mRbDXAvklAhFVOBzSdEqAgFFJaB9LHkUcFx+t
6e/smb+gzWtnjC01D/YY9floZmCtKh7yZddcleVt1E9Mv24j5lXYqelz2h98zvcK2OV4/POLPcMb
y8dQCZixlKci7VZF5ayyTPejyoFzVx2N+dibNx+yv979Us92L0PPmXRiFjsU+8p1D1lTfwLvtFu+
1KQM16lyiZD1ZGrs1JY4zuHB3f95KXmnAtLOdrOJ1mfa4Ak/9I57XCCvatwfYblQCUzHin9fyqA/
X+rdu3q2hZXoBTCwxGJfToxQA/XgmPdGQusrbD45VkFlFK+qdqb1ln1U+iwr8W+WqB/V9E9VyDg3
dUGvQ9v3QYvrHc3ycOsQacJwCNWwdoxZDaH6XQeUtphFwTNwzv/zxxU/cGa/u/jZKm00qLmzmJJv
7I/p4O6CDKoRmwNQMvK9RzfAF6I+gNvBSp62S7OTkFz3GsWBJsnDm8fjnA37TAbPlV5e6IKhQ7rV
MW1IoFBKuxPWZjFT6QfZbMryOM0sRdu03oBajzRmoAE8ALzwYoeOg3kiMx+FVVZFGtrsQBp2QeDJ
Ea0xdhg2bg8f+2q41efjUH0xslNFkRhhEt/WLgOZXajuYFPPTKDGDQ7Nkl7/Sonx0W1dBWNscJzS
J11cDTmW5CfTuMXg5Y6PlYEn9SEv7rR+S/pfb3/vW7oreyi1tEVUDUM/M+etNi6/dBNhc95q/U7p
GXjvQ3NvRjsFjQ3aEeatVcA4QKkEicITB5E+GT27UNCKE0tTd/eJqC90IlC7YL4Cz3R0K4K/XX2H
jncdotnV4x54gsvE2496eTUyEkEsfWfV7bab9qo6XxkO49NPfVlsITWRu8UeyuveVsYRq9EmAmRD
OsBXLWT44Ex3boakv9Gd70qh3U6N88lor7Sy3uuZde/qxWWh568twY52TKvWgBDQRPupsdZRVvth
jvg8Sj3NVdZwS17xWG5cqpy8weueFC+z6mLpjKMb8JPbacZOlBifcrAxM4b0OOFmKE2RrRJHvVCj
9D6R9n5CzZh9i2JU3U3JDPVzE3yPw13dbTLXz/oJ+Y0+XEads05MguhKc15nxQDfDI1gyKFudL0R
ExeIi8Ogi32oAHEV82mSqucQPt5X8B/CaWtaBxlnR7x8NzDddkU7riXdIlfGazTLc8h2E4ld35R3
2ciEte/9hPadran7AAPQyt4Go1xuzTVnyvs2fdTTKQQPx5nA7mgn9cltmg+v2Pu8sFA37lztbaPb
Z1VzaWXqekqwJxj2eDXFDsiz8Q5wgjQGD98XboqUgZSdW5f9tBNqfBhC4zYdjctusiDO218cFJRz
yvRZFTtElJvJNC9awimnk0wV6kbzpleHC4Ekm5y2/aD+EMFs9Vzb4fjfm4bwAtvZWdEpn9S1aZpH
p5WoNNN1JJ6VKuD9HW+i0AhXlNtBQgCfkcYvuJA3ZLis5gYWh/rEyrpKbZvA6hPe3Y/2yfdWubNC
DOYdZCLRdXs57edm3Dmy9zOlXsfMBszluPkde6rXBpRU1nxgMPbnFc54px44pxDaQTYbdqP3eERz
pJrBZdjyguf9pkzUKx3Xb95kntG0q666Imce/8JdsFAfKfhU607iMgCRS2S59Cti/tRKZczZ+XbR
rmGUemWwS3A+Mgda5ToeWifxIE6tjOK+KZ5VlWqH4C0yAQNzM2hwOHCewUvfBoQdIiViitfgGgR2
596E/akqblMbupUjPfs+H2bvz7dAvNN5Ok+bmaMe3E8fpns9KrATH4PskAmGws+L/MDk1OmM3doB
ONLDgSNrAV+M51KzAmxcqdNNN+7VwlsIOYVVsfkxjhT6BZXbVY6v5QZFyweb7w+46282I/WsZ0yH
MJoxTddYJPR9xCZsK62vhsO2qJ9a41Z1r+o59ey48lJxUwtIH0WOWb29EEG7gQvl1TFaoOoUi8s+
OqK/cMQRk90B++i6QxWzDPfRJNXZk97yuH3Bn+fJLNg2Kt52CV8+sTxo4V6YEiEZFBss/17Tkzth
qqtyYfGgHzYXbgdTTlYMWd7n4TomKDbH7qHqr1n+fTkCoFX34IEx3mZUG9pQn5jhG5gragxRrFNV
+6IMn7UQbJ64qEzTE8p00yIwEfgzRH2Ttvss2ovk2hDZyqJzrjU8hcroaUV8UT6OVbsphbNxkIXF
i+0Z78qUNHhpVK/GZQJea432jfjE56JVV7l9b7B7Y/60WXS7+aMMgB8C9999W2cFKJHeoZ42Gufm
CyfRtkCfVMad1mlqSzy3DZPtvdnedclDCL5Cjs8yujHznjEFR2mrW8+d42Vtc09SKBzFIwyOJmUM
C5uGQ9aBWcadKUd/lJEX1vWlHqTrLlXAm3Te5AbbJK2v3bS4SOLSZ+kD8SX2uRmshEMepINWZ6J9
QLdzgD9YpOEaj/vOkKmXWOZqzvJD6to7ckaRs7OvmgXGjhI5F5Yt8sEsUkzR5X2wAtnvnBBIp35T
qBtBrVVOE9R7M3sOGuHhBrtk8z6C8wE02O4yB9lcTOZxZ3ytlPgey3Jkq5eCLy4Nsyu9lvvekjda
vQfTAs9DuZ6tEvNp+qmJjEeRN3srxJ3eAoCG4GK5qWcWyyG6DzmTPFtNfTGE49FRyh0+QOSIL51L
tiZ76Rym/jgpWydR1xFP41Qo10omr6vB2ocVPFaJiqnrdkRhGWiLc2wyaBLWVjteVna3n+JqF7fB
FufrWuXvUrXQrFtbNer8BORisraWE3N5FyQVHjcTgeLKsuP1rKbbFG7yWDuc/D9aPH6ce373OJ6d
EtARMjTQk+gQS8t3XCRPVXPT0cB0gh564DWcMR8687YKTV827qccRRM11yrT2pOc3O3HbcUfM4Tf
/Spnh4gZabJBC0DZOySIsXjpR3W6biZ8HTEsCvpfHeo78nXt4Z7ye6/Pd+0+TJ0jBCjWX2Xlyvam
ZmaH9lcYKmbFxyn7NLdke1u0FQZsfN28p61/EO7KCzJqUKe9xU8AoAzPhXB36JPa9IP8hvfOfedQ
e7syTLsdMmsvA4PeWPSk09GqLKRLHjSaPrGORRs+EOl5LMejpSvgN/Hq/3nvevfiZ+eTdJZa7NQ9
YxoawpMmlqiAY1m5L7nRHSNURsXUH/UpXC9fo5tkR9DTK4Vs9g+u/06H/1xYkOG0J243tPdJbl/X
VXDUpelDezkFCT3+km7l0rsazNNcJg9/vubvK5ZfAM11qgB6HxcdNMfagmGR45yWc/3SOYG/gyAK
F5/5n327uBTerk4oxNvFmqzvgb1+QrkNhy7bVOZXEblH07mHTOuXgBmNqD4p5nS0o/mISfaDHf/3
J3uivd5eHLgXiS+ZMPfWQEsut7ZzdzVZpp/wMZs02Ar5Ye99WQZ+fSd/CX4VsNOiGZQM9ee1BmYx
cfJPKp9xubNKp2zr7w2I2FEDLmw0ul/AFbMMStPkI5D+O91/3T3bByDE1a2uz84+ZbfMheEnk75g
8zYW91Nyj9tW2wqIlAOlR8qv9efH6d3rni2MWQbqcTAmZ9+4FYX90/LuyuChETYFznzUuPUWUAhi
7U+y/PB+v/fVnq2BWEtJt2KCux+7rvToAzbFAyl18Sqh/6aYNpaoXZZQcrp+0oWHwjFuxvBpCNrP
nZ6cQvrRem34YfDRcOu9t0q8fdQyqeNW7zhbIyV7Cfpw3RjmMVbNbRqAjcvVY61MR40YoQ/u+u8X
Dto3b68n9Zwpcl+5+0EkXxxGj0gPDnL4sV45erQWsemX5WPMYfiDKy4/+XdP+NkJqzHD0ISD5O5N
3pzYUH1hVr4+PAXkkUSiOQ0TzeLqCZWjqoT/2VrlLHf7p95VHnUmiVZIlXOW4XA2jwnTso43eFkW
ncI+qgwrNXbdDz7jO3f1PJCwI14nq1ND2Ye0/pYFA5yTP846u/d0FDWqY7zJRqP5hBP8fc1/JOK4
xxBQ5ueUjP8/Xdf/QsmWWLSc7ys87jsS4t/SNH78iX/rOv4i+BXhJzEJDCEMm8X7X37cv/CoYYpb
KGpo8pZC+N92XPsv8q+RZhHhwCnIXLIr/23HVf8SwlVJLmTJRxFiin8i63j7ltuLRc6xUR+pFEnC
/iXxNxnB0KkToRBzZQRfM9HWm9mIGZYHXX83KNhFpnoeTzb5XkcNdt4Hz+eylP+/V3C5PFsmtBFH
aFCfsCW/fS06q2IyExGBYZSReuJk1H2Jm2C8c2u9+mBZ/+VSLKOuRToZ4rYlgOVsnYE6g2cL588K
VnB2P7YcYcusC4B/Ze4Hn+qXm2pYDp9K1zRHRc9zngik18VY14QQrFST7M8WbjeNIrfPTQY6Zrmh
VMvuLTiZGt7DyP0GSZ1j/E8P4OnvW/gzuUT79eNaBMQDaYE7wIN3roGD2BUOap0yLA/6pNwN7hA1
nHeyjrVtjg13pXeKCvVyyp7N0GCs3+tp9eB2mJTAENOADIlYeCDENSTRepCNwE1SV/kHa/Cypb75
/hcvOl0Q9NAmWqXzplM8OXi4rIouHXa5y0oB+6/kMv8gTvCHsvrsMiYXAmijkhSHQPDtYya7pHKl
RhMnVQoaehZgJbDB/QxN34Qj/GyPYXxNdneTciyclXkrwnigpRBqxusAuji6AXEVnWK7a2JPyr5U
1nUxKItuJ1Pv21jjEB0GDpkMfdVG29TNiqvctVt9VYe6jTHa7c1pM0X6EgIEV/D1z1/2234VsXco
ysmdspCIscj8IifAEAvkTtMZl3aguK1UdTaSl241TDnegTYaTn++3tnR8ccFXbKzST5bsow4sby9
n6GbQAArZwYfkbo1zAzwhW75fYC3KUg/O0F9VzrmNpEN9nLjeVCtAxxABozttljMP4Szy0bpP3jk
WRLfPEvchYVDAyRFY92k2fj2l7JNRTWVpTce1WZ8xzAakEYwfZsbDoyj0cNTkXQw/3wnzp9fjspk
oXLJ5T3nnT9bVOY+KsbQQGHupk65j4Saboqs6f9ZXDKJMcu7AULAgnwENOTsKl1sEp4gGLGPuZOD
i8aMGViN9cH9+91nYS8wllB0XNjmWVk0jYSSQyXhCe0zLDxma/mla2cfnJ9+cxV2OqC0pN1wJv/R
/PmpEMKelitjXfIqxpKzqU5/T9bG1w++lrMWLk8oGmsugzaTqCe0kcuv8dNlRs1qSq03X2u3Y8lX
Iyg0OwIo3eqbpWV0WCo1fGxCuPC70DAU4WfpbJvrUOtDjhhDlQ1XXauX4sqMY9xNnZra5ZWem22z
a6wECM04t6Xct0aL8yUZUXJ7Ymxikl5IqzFv8ADK7CisDO9VKEL+rNHJqTpEgbng6CZVQ9nTBAny
FT0pUuw2UbsY2gpo0jLsGaJklQrqmEjSXYgBx90SPtKRqcAXIldTbvYpIgr8la1J1JxftwvZB4hf
EvJiVUN4XeEH3I1TPWaPiqkD7QanpjQXWURD5LaDKK1+wi4eEtfBwzSvB1erXxF5KZC/6xxQoNpa
Sb6z4wwzbRrXUQ9TSSUkQdoiB0hYikrx676Z8o2sCBrZTsZcP6oV3kS/w1BGk5lcv2sIzilzntpx
ukMwV/3s48TENrkguadLo2ok6GkxlpNvxswefCPQonvHmsGLt2bkMvacXMtZaVCvBg80qiO3ou3w
lARlvQgzdKmwiaPY0NaLJw5GU6/pO5UucL0J56zU92RlcX/Sxpz3Tmor/BmgeZ/LKS9Tco2MLlhV
qanIjUaCUe7jlucOmlmO8YzTdXjTjiNbXszOfTUJOLcMzeqRuJeqxRbYlxNTihkH9PM4Vem3GqFs
s7bBe7pgyF3tU82Y/yhw7t9q8K2Ua35YjduXhJt8XWM/HLeiGhfwfxrMj9CTJ/VyLJOoXWtjobob
YH7FZjJyJBqiYRE+CEgcA81xPc1OSt/IeqOlAna0mUSppMzolCetdstprVQSpmdFQtSzo/f5lyAG
srKiMo3jSyLdw5KufEs7nZWbvl5v19hkKQOLb0u4qVy3I0PBOORUxpzASYTfqLn8KpSQAc5QJ8Yu
1tJs8kNpzaU3NFmzL+eogNdKwuySzjJPOC0N9JjAuO3c9nqZAWnr9RxmEMhqXWdiNupfzBJo6Brb
qIFykaqt3UQ2uKZjpaU0QO1kSA6B6uQ5eqIumjZqHsIHGW1JozoslVL3AgiHqReXdvgy2dI1dpZc
4oTySRFfrKTKWSqTKWcPzkc8eYQKtQxixoLcE8jMG2KOonytpal+kRBFBbgoc03eH3UgilCAdcBF
LxGteGqSaTSVetcmVGGis7hWyoofyzYjvy8RMFdirpT2ytQdslmKqZvtU9c34tlSZFWdgmYKg0+4
bs34ILuSTHNV9miMqh47Z970xFQ36SgsjwwExkZho4zPydAosCV78or8YLRx7zduU3ymKzDc6BHp
DOFKML9s185ALBUDhMBMNszmLGtd9ZVmebKc0nkbpRVJxnE6t9lWRKmJORR9k1zVam/rO6foYPBQ
pkZ3ipyCyrPhnA/QjG2wvhZrquthQlhCTrpQtwBHu9j09AKWGWMi2g7QEOiPk0Qvbw0lmbCbUcQD
iBtyYz4Jp2P2CgPK+KomeqBtjXGKI9xcInwcGWlqHjWm/BrrrX0pSj0u1zo02eNIbisQjcKFC1Ek
TnW0NGnd8ysFl0HS4CQtykKArEgzWk9jJuUuxl3Pa53UjNB7s7AwmdYG6ubaHXxLzYzLtLIZjcvA
zumqA0tlFpQtBnA1rtwD6pSyviQHk2opifRaxyVaBXeElfCJ+1wPv7php10pxmzLfe6U0+AZTtbQ
MjDcbt6mGUNtH87OAMkuaJk0m1ZlMP8yB9fyLGsCT51bjXwhQos5Rq5h3TbK1NYYakbZgzbmbrkm
DKXeznHBoCwrIl1u8H01nWcmPMChjkyqhTF3PY8xU5dKMXGsIQBG6hIKMycKztAOTtzk+oXlKsoR
BDrO6d50q5ssBx6wwdOMiz/MB2zQ8DXgx4tEIxkqcRKItvUolO+8H83TBPfxBXu9UmOxBB2EpS9C
S9KPLaMxnIsl0Gz0Lj1KXHiIXpQqHBorK3SZ82LExNBX2eZnl/gzgjyBPqBisXs68WYTtYUHMA/n
XK+UqUd4wIIO5JqvRjGA9ZZGGWsrhcwyJlGgpdX1kFTMgukBhk/AA+3iYJCDoHmmUkoTWpylXIdB
7rp+Duz5DhoDIQmJFi/0layL79N2dICvVsH3vHMT7MWS4v2CMxd8BRQKMZQojJjfG6ePDFpAev4w
UeG5cKEbs/MxuHL4seIA97tUQsgb0FPqy64LmguFVxsEcopC3yIXjIoy6MWnjBBex2N5cZ6hSFU3
ppIV2B8b4nNTjN9MLVVRSc8sC7WnaUxqytpQDd25IV8iG0EWwNfeTsOEdX25IVd6YZfDIWpIx2JC
V3eMqUw5vMIhKfgmLNAk7K5KlfMdyI74mcTEVZjjZwys1sLwXwLD8KYUJiSKwUItdhAslSJfdTy+
OkZYO+28ViyvlRsv32pfyPzKmJmZ+szERub5OEQN5j31pGibsVLt8KSHRjHeKQTGZLUH8LG1DyX/
DdrrpIWTA43PnnjLKtZHkAAaSRsiZPaqB6y5YPi+d/htc2aUIYPoNeNLy/o/LBwwxGn/9b//Syx2
n/ebT5/SGr/gt5/9gT/+xN/NJ2PpFtmwjgnNVOmvmPQq/m4+CfGXpts0KjjF0WDWlnHVv7pPpviL
/8MpCkMh/1Ms44Z/dZ8M4y/dsYChmoQQc/bj5/0DmOvZYUA1BWe1v8FU+FIZO76t0umKUtV19eAn
qXAPoZ0YhzRs6n/WZPj7KobN5xGmio/q7GCDDALOQjUPzL9jhoZqkrY7GJ/Tl59u+29aLm8b+LQX
BM1rzhxYKmnLwbt9+2FaM69IUqJUtuyyW8lIpZufh8rOhdh4sLui+aQUzXwsUw03/Z8vfd7t+XFt
8ko1CHJYwX45+xYEA7LwF6wvEeE4nzNSBRf7kHRYBKZZV+uLnDBMQs6EmcG0RxHx0AIBfy4o5wM/
yhswpwrhEZgjFSBMGCYhf17lHfO1+IPf9dfvnNWN0yUXESZIsqVx9dPJzHD6PrWwGpFGo7e3jRMn
YG0N8HvrP9+Ts3YAt4SakeYpXjpoxnSZ3l4naYQzDNYMfSBLW0AFuhjNawHsfrh0EMrV3QqgzJw8
AQ2K2Qn/fPFfPqRDtcexnaVQswQPxNuLd22baAg7cXM3TNPnaLKZh9Jb/fNVznp8y+tMEO4SUIv9
13F/yIN+upUSmH8QalLzEztpnnvLoco29erBjOenP1/prMO0XMm2LQMMvk2/Byvv289jTi55dWQw
LBiHkVwHC92E7BGKOyS2HDNKy4+Utr+5gy7PMucaIlWgWS5f70+fLUZ/1Akr0X1zMpxdhELCG61S
+SAS/JeHhAUR5By+24XJYJ2L4M3CNGpC0HQMTVVwm1hhusnsGErjGC+loHzQyyn7oHv20TXPHsw8
LsjTQ62KK1eiw8mD2cd1/0qemvXYOiAunNC2P+iA/npNliQ+qwufijbZecMOtlTdNkkvuKYSHPpk
bk+aPo+HVClJIQQKSaBOn8VD8MFL+OtzYy1ectpxGg+ofr4mhjRJsR6juJE0RG57s45espmSluUX
AV9v5en1nx/UX14JVkD+Yq5AC4vsXPH2sSlTJ2gySYSE1joVQP1KVnQk8oRJrpMo+z9fTGMt4ef9
3Fk2DIcNjIGMgYfd5Oz69npaKWHrSiIRGivI+m3XzElxqBKlnR+Jq8iibciHJMUtn0VB8yKDP0gc
6pytMvy/O1OrpfYyZqOKcC5M0x6LbZU54WGCQqVsqnqWtlfqE00ImgcFhLYsMcq1VlNGrqG4Ff2W
ZU0bSENpRn3XdTbCmL6OoSJxAMO3mtdTXl3XJDUZx6kn0e8wzJGuPyKftZdgicxrZn3PEdDV1ohj
CSWVRThDyIrcsf1ixHLMVpND5tPFUFrS2vVq55ISagXKK2j+QfXjWKmeOJPZSBM4VbUgsCIbynZP
MoQXtGVZUBmXprakNfK097XbbzmyTYj38woEmJ7hXb9MVJcTBF1JOlIwmxJsqO7QrzivOP1JSYdI
30hhYwacUoVYtJl4vM3YSsO5MGygoJSqqlN5Wq1G185itN+RtdU8BPDqAZOjH68jeGfVFL6yOhqj
sa5EuITwBEEjubUcNiCOkqFqE+uhjgbnmnKauYVtkZCk0gYC3CqMg9Cbu6J9mMa8CLcAEQVo9nLB
S4fCzurjrApnJ5jiK2uycgKyI3UjuHGrdlC36qS5nwPHbjvA34RtWUd1GGob/BGnEu1uYLvQbgxp
JhB6pgkswiwNeN2cikocI4pLSs+OAziwHyiDvXIxAAtPyG7BjnZvlzlktxLcc0OOiBMSgte2lrIm
1454skC0VnoSWlPM+16irvQ0NeOfgxoYK0EeoT2unaTQHpNEIUkoGFLz2DR87wTPkWzRXARJ7N6H
aBU5cSZBB8Sk6uUDPX5mRlHRxkjN9cDAhliBmd441Px7YlJIMXIjhNlQlSrrriZvayRNJJXlkXWd
YiOv3HCi79kQOWjVhflSFw0Fk3QICFmllV45T7JtjW9BQSaZl09zr21UJVvQZzm5vOTJjfKhb3Xl
Xgg5phtdVxYBfBZo1WpKe23R6CYzckdyvhNOQ4rynSe/BF5XVr2y0psgeEi7fukoWbRAV8IaEfDM
leC1iIMwPpSzCQB4xG13U3QaFEelI7HcV3iJdF4rt9O3dlGGj2VW1PyQVIkYmTWC2Film+QXPew1
9ypOSiY+ubDowI4gGzmnQtc2CA+LgKINQ6B9dZWuJquqchaqZQcHAjJd0L6SFQSbxbEzNqPGGHgZ
OoVwUT8f9BgTHIlH0y6ONNfYNHqBrWLSnQpMkCHm7rqisBp8O8oINFQn3pv7XBnC8JZNMIk3nUUy
h8f+Jq8mMn6ilRa3+fMyLXxSepkQ/wotZNvFo4lcO+Gstq/VbBhXrkuM8ifBZPWwZNk8t0OPmqyu
FHFXNOHsfk7F5IQbGRkm4cSpQyvysx5GgDP1RqU/teo1AjWRf6tpk6PtDUwZbWVvQA5iuFw/agaU
jpNud3VzjDOtu+v10Iz2alkvTYuuJZSH5gEGZLlxJiA/e5100tFLC5rkF1VGlQeyb2rESYax3dwO
dikM6TltjQElp6MBcq2I0/orEUXaeK/IOIHPQ+M8Ww9GYzjfQmuOg01GbZp4ogvQjsFaw0dIIs2s
eAjWKQTatOuuIIJG2aaXUKjg0s39NjRi/bNds814jKfmcF8lRnqDdmSs/XmY5xsCg/Wn0WlRs7h4
CcAXBn3sw6prn+MsTo9tlQ/ftFSbv0eJWpvbVqmS665P5/o04EkFSyicz65l2/e2M6YaIiEyEBGj
R8031wkGcAFdD4zQMutvSTjSH8v454Wz1iZyM5uFW+/Ju0y3tBvU1nd6V4tXabZEH5uto25NwKn5
TmOGcAWPcPbpesAUaZM87Da9iAVNkdYarNVg0LFdhWrryoNWJXRgbSz997HG8rnKSZ8FXRKDzWva
dCCAiTDvZxvVPC97oncRURh8IX4vTFC4EFGU10ZRO9MD45w/ulNZ39NzqwCzRKOa+E2ti29jmpjF
RshSbw/JJPqdEy4g+i4secuhZGe7kqjpet90rfUypA7eJRGN3VOjZYKgNrqSLQ6cabzqjGq+yZqY
qBx8jzYfwrQihZRwHQp2rgb0n7QiE6VX8kt/yzMzedHTZIpXsdskDfFPFdMJEoqIYybAu0a+rUIh
3ZRK4tzoWibr+4G7QpZep/cvDjOp14z6hMKqHSzyu5UBORcWkSHeTmbaXQ62SpJym41koPYF6c5l
0oR8izmbTlIgHJ1MPj9yRkieAGwHNWK6VGPPjlJ8P0yai/TElFrWftsQ1bnrc4XFmPgcyc5tV1NC
jm+sfKmLAFTLoJAF5vfgzK11OunF51bYgXsF8SbFbWuwd9yrRGDBnnP77LIYOk1bR4VTrYulcbuz
myL+FmVWlaDqt8nB0AuzerUKFy9M2iWKu224o99pJ9aKH0wTj8JoFcZDKPW6X5tWGwZbYOz8vEpM
WPMGc9xK253J8ZimCBhibmWPYkxidPkB6Ek6ZAMPkpMW8YyHl1IZwqhmRhvNHOh5KdrAhNJ2y/g0
1pVOMm4Mt5OhTobRDo0mVOQ0tWhywjt7AfYVPJXoNolqHphZke446p+AjZMlErsaIyQUuOWLohRW
5pugdxckqcCI2sYjLXarbsbP4NkCpmJuXN+GiT0vkYh6BQU+XSKQioF0YmIZKntESCVAn6WOoW4g
C7dLYFogDxaJMNO61ugzrwxKHeQtanDrsCkXfo7inV6tM1jY8snPa1YtVVcL5dZhudSisoS26dS2
vmmMWW33vdLauUdf3XjOnJ4GeNrNwQg6XhBIzETNdck764EZ8gsSpGSnAl4AFPb7yWFd2QeIPxBu
NqyaS7BVpV4NoUTPGNMThyNKBvetTT2q+EOQVqk3kjEDdbSLq7W+RGdviMLqvyROj/ciLOOw9RQr
IRDSal2y+oLYUgoPW4qbe1PO+GNV12l4leiOM+wYTSWZ3wChIubCqLR9XFSg8LkwPLkI5uhzFjGS
WUV5HvW7gfbibUDDsT0Y5Jmw8wxG9FD1OsWYMwJsXSki0q9l1RHLqg5kO+5sMpnbtZ5ICt9Ya+LH
AdXLSy2GxFmT4OYgy+1j+3uQJ5WFzS8APfI/7J3JcuRIkqZfpaXvlgLDYgYc5uLwjfvOIHmBkBEk
9n3H0/eHiJypCFZWxeTceqRFSuqQZNCddIOa6q//MojR/GBh4N0R4uqdGkTTYuXfVs3jYBnpY2eG
VkU1CTjPBI9LKBytQ5AKSyDMYkulKt/u5+ZxrIueu1331dtURuVdEQ/DQ9tU7FCHpqqIg+34pZsq
dpQPl79B1jRCn9jOGARuF/JzuYpTVdwUE17Y2HZXUbepc1l/adMBGrPDVu60FGrBzaMnVWUjhko/
ChY7+I3ModtA5148QjzygXfEhUNP6gBrGL5qzRr7/wZEiifNI9BaF2qV/dmuPjNzBiNI8tK6WFLs
N7fgWg0G50jlZ3/QjMCbhvYt2AD+s29wHfiZp3OAq/NOBkrdFXrFrCv2fRcOVidPrCQJjrSmnPbQ
aIkK9s04gZBvLfV4oruo+BLMgaATKvP8ko8TOvqQuB3QuI7MG9W180u0EEOyxfonv+uGxLgzzbl4
aJNxTdQZu+B9iKe6I21y7q+9YIJ6UrtpIzhrs3vpBl07+R6r2UdvwWOAxV1Wej6t9fR1iPLi0ram
ddbggx3QccVti8ePiGh8Q+yx6BGJUFnDftFruxgwb0ynJK2mUsJi2a4n8wsxT0696Z0GvNxaEv74
cKqKE0TGPDoBjerNQoXETbgfyoSoiTi4m+2eSySbMCGYZ9usd7Hsqw/Jf479MpzqN2ydBpJ/WDpd
jUnAKDBpL8eEA8sykrc7r7qTuLfudRmwH8XkVahdPLVWQ0J8Z2AOOKnxGSIrHp8Y+jgXYqS2EwQ6
lnfQhAXFmf0280UoxobtFzf8aUBYd0j2YVY+DMTnvbnEO+Camwf2VTEsGc6bZpU/w0XLkZCOk3sH
u4n1u5gwKe4aHONIZB2tw9hOLJ7oBYJHiKtTemKbJTe4MYxkggaJpPPvHX0OnAAE2bhd/CB5dgRH
wiL/V4rEw712KSjsrGUNvdFVjbQOi3WvovGy7Y91KYoASzbhaRdhELGJqqbsCHjnz0+eR4Wcth4H
CqphMrHuBgKLy52xZJ722zxnM5vlhjtuR9EIYzcIhlh23HGOf3Gbr9GRsYMt46INjYc5VdcvW6wJ
oNU4Ojo0oRhIJYVNdS/t1ZHJGV3nOTc16nnpJNUVSeKIJpqhg9wFYF3EG5Ne4KweKrLdEzgdmKaM
sg1u+iqjIRxVPz4PFvrYlDEpo7Zijdo3UtWXAILwzOkm6D7qRa5NrmzQRgLlTvYGKT9UEUgB9TUr
0QQPbOGN/Cnyrp93QzJinGxkrfkVX0D3eYyX8rFIkwW2BVc/vg2ZqN4jjJxQEHvZ8povHgOYm7sU
b5kJgqcagm0FFu9m8qEmJ7pltOqjPXzv9KV24uG9MnvoB1MUcwk1WUOwIvyWhAwuKIHBpnRS2HRj
Z6gPlRhzeVXMlj0DCa5mSKXdE82BdHPS28SczXzPuJ28R7D7Ij9Kouwg2f1Hp0ERYhgCRmT5GRME
q3x7Tt5jMQIm5oUd1ptcmkTU6tBOla9buveNSfjhOeFU5VPfZ5BrWoNI4JxAJf40rjJfiU8S50Mz
dc9DaEC71A2FY1NaSXeLoZBDmkllRAltrUwMrKudzCHfJCyLvSJ1/o1GoEeTrY2ZaVUo3geGDYgS
jYaTDxFfu5dap/pOOIV46HVWvwbIZrnDrTi8J8GVeSUJyn70RROou4l2CTU+2ZPBBTlwnnXwBo+f
QxsALjEzdnwzWzt6qhyjegi0GYPYZ3HQQflZvbjxY5HVOiG11h6bQ9yXGENpJBsTYjcNEv3FoRq7
/D7lg879JHecYxoSG3w62B6uxkYXdmfNEtK+G1NxxtqBPBhzNuLxSO1cYNRowxBkYFTW7ajSWu7i
LhtsfFyd+jZNR/a7mW2hZasJwaNlXtbwW93bZbKZsfMyjyJNm5siWDyPRSeHgJacirsTbhlXm1wM
Tnjonba6soUwn72uM0cf3hBtIhVYhRu37wGQKlCS8z6fS8S+WjN9kI5JyvJiFwhIyRm2m2PgMfC8
Fmyy8DlYEGxvprG0vwxNWRIY443sjUdpRESQW2vMXu869Q6Yasl2tddN0bbOc+8knjGt3TaooBAl
Z9Pw2OkEMMbuBvna04kKlPHzEsHL4GyeFkxj4ZFMzZI8oUGk+37i4BEVBiEJckjeYQPNxpbvwJmX
MR01+DghmPOdGPexE6chTX5XWAI74SXlZQroPt5Z03qlODYl8bPYKCoOlj30vMI4Y/fuR0WknCOB
vfxpewxpc4Qd5A3uzRTBfGzIKD8ZPSIUNi0xcwhlk67yNl0VzcJvaxJf9w0BPd7ODh3X3OaeFW5D
Pj6Cze1aZFvVclZ26965esJCEnflvCAR1ye0mrihKXcq5VusEntf17I9SFKg1UbVCdsZ1Fymi5X4
OD3wBC/O3mpBRRgVneRI8gCtYQFH1ts0TmWMfuOo6T2VpfXEWDEjGXG65avdKefUlIoY97oN1ZNj
z/pLk5jNV9wTEGIOZDdAl55G5x18GNZEZ4c4AoG16HmvR7P/NuoJk3Ja8vrZK5S8crsKEbYZh+4D
91OpEehzTrG4GMobthiGvnAbu3rorBwj8daovetMF+kTyEWQbrWIOlrmum37LcJcvB9qvd7wYnKb
cmPVshEbp4oh1bnMEV+XoAJ0SSIWlW2VxApnvBKNiNkZIYbMbmi/WYkR3LVuD7+L5AXDuVjctsz2
SYAkVMP3y7Ddz8CTRDNg4p3CX4mvyXrosVNfoqbcWrrVJiLRGl97RZklBMCq8CxaCG1mg8Xze20u
Jk9En6rqoyjbHvdkRdjkZgqxJfGHMoqxPDKWIX8QmB8/zHAe5CZeuum+ajqcs3pYnwXpGIybx4H9
fc1D5KClmsiaOC8n3Eg2NiGyVIWBHQLIXoXXp3Jqc80WMPV5b5NWzP0cVQjrnJhvEV5U3Li9njyS
J1WOF7cM0tcoC0xgAx7CeS/IbSEysVLuF+ykJoyezfXy7stw4IXLZKZbb3N1NS9kjx0zu/IYG5wo
/OIJ4Bvsp0qz3IDaAaq1sba/sU1oJJzrGC+qpIHbRMxDljzHdRTTSraJG+EKvwrTSnNJXSxaluHJ
zQsV7o2ZVBh/MgCX4MI4gSQOoID95wR19aWsSZiyA0PeJVCUg53qo5EPE4DK7822fqBiDpfmoJ2O
mT2DH5FQoD+srE3fzNnCzJxkYQEHMmfA2dnzIJ8CJ5wSJPSN2/rDGPcXTu3icx2nHkYAYzotNhwy
J+bnsZaceV92EEBFoekiUJg8+GM8pzhwzAIGjGUV9bWXiRwvfkKlbwgasch+xuD22psSdrqeV5hH
FOaDt7cloQYinfN2nwgZeBui2N0HqHQzT3Frodtr1TpnGl2GLr5UQRvh4yUXOheN2dee+Sk4j4yC
MGVEUl17muRV+RQApBKiHZjRh+GFZrYvTEFaDMyx6h7fDocPLXHES9ARvAx9zLZKdJF1FO70mElS
H4k8uqbFc7+OngXxK3LD/IuhxBxsq0GmD/FQNhDxzIKNUDsNEAa7WOiHYUL/zd2f2xMxAzL9yjq5
lYTBZHiq2E2w0BW3OnjWYH/Q+GPYoG9DZS844NcaEJka6YXX5eAY2Uk5ivHdcvrum6ztCe8xVJr9
adyxcdm0Al3WHuaavLLh6uNEIMcWT5C+TKdtXXsOwwzIxEVDhUAKUffzERcTqzu3uZm/GNIUcMJo
VBDe9gOJFlVjf82sEG+Kug7AZIVyiy+JEUOAD7A1vEpU5dzOoDlfjZ7P15eTFm9RWzINoR+O3QNk
tA4YQ+rqoy5UTsbAMosLGOwMV05rkc0Qxll1CoPHPQvnHpJ9XlX0oR2w7LuHfIHK1Iv8XIhKBzAM
M8w6yI1O30LImxNPEkSkTdSXLGvKOob4hgtRilggsSiwszMTF0smCPEozGYuzZ8ry+5YWkqfkmlT
f0scI4qpoOwFqJdjbO9yl89nb0M5KnzSr5qapjaQ8dkMRmaSs6DjZ+nWHBOmspF8W9Xy/Oqg7a5s
x5xfiD31GOcsutwNTSi+TiD0bX0QLGIFoM7c3EeVab+bxRLjQFMRnoNIUZI2FVhjwxVQWt4G1xd5
a0U9fUVgQ/nfijkagDVCjgW5m0FMTByrynlDWNGSnLBBc65Gi0RAxlELh+VwBD3cqcZdrY6BZcwd
XQOBuAN0fJe3Eo2hb/SLdz/mOV5CZgAov1F0i+qsUg0SRQJZsaLrWte5HMvKuJbrqaa54qrd1l0l
B7oOC1A5ZOE7svapnPNxymB9l4WziCtL5Ga0gz9CyuCYzjzLGc77xk4KKJg0AiJwD1HECnLvYfVE
YSqmdNxVbQbsDYMWU5rSLZvkECTgFueKh5UG0uRivEjBPsW2BGFbkFYOxXPuKiH8yktlvA0YKG/o
RESJ8YNN36XnIXvIaiaCXTI7wTo0r1YE0GSH8tAui86uR7OOxx0IiAK8jWa5bFJScbEurCHI7LKp
DvLtAp058bmyl3Jb6FG9S2YyRuogjaUvcpZYm34E1UKUn3sfnjdjbNNpvrCGweqTwFqH8YHx80KW
sWluA+hDlK1qblo/NwcrOxRsN3CF9PAsYFJS/UkXmbgyDBXmQVjlwONuDCsgwrCOo3fY6XlLMkpd
/bD5Vvs2ahU092hqpE+MMnEBpBXO9zy2mDRIu+M2JngQnL/SRnAFD96+NEqrfBsI911IRzMKvQaX
VRKO3ZSyzl3ogXyZJYrEAR45MPiaddPeCyoxU9zm4NbJAq85eHWUruUb+JykFIvZ1GCAPdIGT3rP
JAxQMyDoEaf0v1oeiiE2onsDzLr7Ghv0YXsCdiKOd47cCAiHV02vyqpQzYEun40hobUyP0P6zmLT
MW1IuIWZEY9czcxje4sB4myuK/sLl2VnHq2q5qJFw220exb1WXK0EMVdIdZj0SFlOzW3ER5OdHGU
LYVLsB6e2PYDFC9suKD/IcOW88ZKUhzSM65nQhudXLu7peytPX3+JH1YuGTRVYXobiEkxS9tGccg
rxmI7Kau2/EcEJ82tXe8/C7vPO8CNsscXhDmVlVrHxuJfQvwH+0xZ1UpdM7C6wlprhnOcXrvseZg
duv8NvGygFpkQuUkeXiYjlaUB2o/WUv+LCnyjBYuHBYQ/EE9N9XQZywHUPWTVklsMDTvvGtOeOXs
2RuEcTbULXBDlRrJB9uJ9GmKocxtqiXrv3pOXzXfGF/gWe0j/CHt55JiBee+s9nqvLiArvkHynTW
WktmC5xSSB+qfC8pm/kU9Kvsd43qWQ0GGrkQMwxcgY2eKuqDlbEnxN4LR+GPmgBBSlvbAK1a5IsF
9ywboo5ZamxeR1tTPUSk6xBKb4B324ilI2DfQPSTX3vB4vgZdIFjKPpQghV7MSl/DbSkXcI9eVcQ
dgqmtYj+ZPJ0gcUmRPdHPJDCepewf6/Osk5R171F1ojeuB6WuzmWJGHZkcvlm9QGER/CzYwZVF5V
0WnZsGXcdjQ/EeisIpoLF2kUUWnWW+KkGh3v2qXJy3dIUdBAgH0lgXMEdxmwDDJDWqtXz+v65bEK
ZdyclCqq8PRhmF9Vc9qsGNsDF7OxOumx5Nc8GisQnZFu4jUBmOqw5GBdTVtYJo9tX+LrbykuFaco
xbKX8dhHPlCGGk/HsZ/gT+Sptw8qrjI2QSh5uEQUwwJSkJbAaeGVJBiKcelP+L+CTbGbTbohBBYw
hD/cLC36lcgu1yI9LAsGiBGheZkMOyaZknU4AgXWAZuqUu038py8O7GMZKUUgn0gUSpTZfvZbDu4
1YwdsT5dTdijXQTE70jQ3Aao1sClyGpRj+ApCFRPnuLEdtQpGnc8E85AeRu9rloOso8T71Syvr5Y
iP9DPKEzuS/qBAa3SvMaD/UkxyXFrnFdpTxmMwlbgEqndt+Y8QFuo+KH22m5PFQExifHqFRWtO1l
7TXAypzL6aQmzOxrqUvvq6w7AuNH2AgjAdlalOqCmQF5Ugcrod54MIbzBwcUP7oO0ymrPojgJHG3
HZP8ckSClJ9gKI9jUzyB+u86W2PYGidttwM/wepZCvA4rFvB5YvHmbGVKBe8H/VJJsLYuAloYZ2T
TA6dfeAuN9Q+biAG7CbpAut36OwjHwWzYZ7L0KKFX8C1jIPFzjC6mhqUr7vI1nX1ZHIlFteW8MhE
cyZIHT6QBSifFav6B+Prbyni/+9iTP67hR9IB8LTv+YmX7zOcE3ef+Ymf/8Xf3KTnT/g/iI3BDpW
rNvWVJQf3GTb+QPKmGmtcISJ2dJqxvy/k2Sl+YeyEF16sK5saJYrxetPcrLga57nKpsIBQOhJNLr
v8NO/pW8tr6w0pDIoAx7BqSHz8kcopaDaaWoBnh2o0PiSOu8V1G6RzPwle3z7zz5f2U8ri9HVgpT
OCF+EksA9YljaU/x6AT9ium0aI/SGTFQ4MDh+ukD+AuW8ifD1j9fBpBW4juAgYD96WWijMWxyDou
ydpTO03tPU0DQCxDxPEpIrrxGLTteh30QpEXKj9KbMa2//5N2P/8pwWXhnSupAnPHPLcr7S5ZqqN
nm7FY3RpyreEJIYb+AlLEiQfZVk638A3yIkps/YUvzKkjTICxxJF0+yKJkV9wW7zxYlbuYFMbLU7
006quyEGU87DyX6qEezddkOa+EvZpedxK7gjjTKTZ1IYqKN0y4I58ohZ6ifEQiHNguU3okx8WNv4
pyVGvgqbMuOb2wSkBqiY/L/NuqbFPKt/iYpifFma+dr2quBSVZn03Swq956bj/fw0QpfiibB/9LN
F1/qEVDo+5/vf+rJf0qD40A01U/Hafvavf7HO0Sybr58zd//13/itvH2V2Eq//i3P8qL4xCAojAE
xmYCaYFaPVB+lBe+Ii0OnWHjO4GT9Oru8Wd5MdUfeP5CUOddgHNJm3/0Z3VZv7S6d3iWwzs0WHn/
neLySS2wUo4pGIjoHNNQaCk+PQHs9havdnp7q+lA057gsrGMkDuleJZFjAklNrpZ/Ru682edwPdX
1Qp9CMbi5qoV+PW54z/Eak4i6LFVx31NIBE9Uga5Bo/+wY4v56bMYXdbhyTPrrmOv2/U4jMIlA8J
bfcW1wuUcwXZ7P9zon+odxyL2vevb8hN3PzH/esYZz/fkd//zY9DbBGpTqFWODxoE+OKf+h3LLK9
iPviZP/THYm0Bw40Zwt5ve0Sx/vTIZZ/8HP4IrcMPiia/JC/od/5ZJWlTR4FhkieB5AHfuJqbfMz
S5/7mVXVgqws84ZWkrvqAp5hzOs1H+TlRmBTMIkbDcqF6IYJCKuRKUTejhmeIo1CDGm4T3LAmNu/
f57+u/VS5vq0/uuTchcX4WtVNr90U9//zY+TgrnJH4aH1oteSpl4UXDufpQ7aVg4EKF7AjlEHYQr
wv8pd6RH4b2zSkdg6Nu4EFEJ/yx3cj1eaLzwzLHQsFCi/s5JsT4fFZclmLe+OJzr71f/J2Z+nsYO
IQ+iOBBhPqf6kfXdxmuj+QDatyt1mvmWSMQ5k0wGiE6Kcd6GDyYrdBZi0bewUUfMPD8KMbH+qx2g
G/SXNoHRoAWVP6jsvNT2kTU6uv5xZSiBRbpNu1Ys3wLPbtG7u6FRbEtNivu46BMhoH46rb2dYtK+
I+EcoYpco++6nIUb+5YbnoWpMUDbySG9hYsPRYafYdk3Sab3pu6366vik3BNetNucboLFJo+AKDP
ImrnNd6Wsfi6gbCwVxnMIA/Wf8A21kbiQZ9HXrzeCwiQus1eyNA9prk+oRYUBMEOF2p+6+ocSlN5
vSY1hdZth8Uv2erXk8m3qdwvI+c42bdl2BKXGQX3RmoVh7pZbdUHOztpJnVCrwyXXRTXmEeArUI8
OjhGae+TqIS217+VxlvKryJkdg4zZhtZt0h5fYUlLq9npPmF1OJoC/vo8DbCzLisl+ag7GqzfjcQ
8SErfbbCByQ8p1LOd1gubFztZeSBt09jCZwcxcsdSmHfqbsLTII3IqkrP+cPuhgBtHOICsJtiaD7
Ard7xztyRvno0KHFBtE1t0QyGHygsHMea3kTGOHp+sJe7BxU45yZTnWbdfCalm91NLwwWFrf0ySs
hj04Pik8DwSVtk9NAQ1jbu6+N2awbyed7dZT0Uk+6c7A5qcj+j11jqAtalMkw0XdFy9pgjCmNPPT
pDTZH5j+XHfEy3p7Z4bJVUP+HPkM9PTILn3Xt8mbnr37qDMev5+bzOan8T2adCtW29isEzDBorSX
1ZrukRFTnjrkNvEu+W2TwnjEcfE+Kydc9oBiTeuQxeqASc5uNocLENQzt/xixtXBC5rTYdoNPAGY
K5wQW3IQdXDW4uixaYr6AGh7SEvSw5rV1YOVvFvcDUm4cTBgxr/pIlLZDmXIN7sIV6KGwDgj+VYR
PpD2t1gBb8E8z4oE892mcU/YHO8DgsrOYiSN23JWWN8y9m972F6QevVLHtnz7er/c6K8/Dzva30H
UqLJc9cvXhOuEQylPstVVGwXYLJtVsIxWS0P9k2kTR9cDcoSCPu27WuE4Cp6rkK+rZJkPX3/YmOn
zjaG7hrZaXQwvCba17pqu81iTGS+zDN9etU/hZP33g2wtQZtXxc8OJtWTu0uQap+2yVNu1vf0Gyo
AFBpbc8JmfXHofhQBSSH3LDUmfB4di2Wheyc4XUnDrsM0AnM8Yl+O9i5F590eVEeFbYpe5Z24hAT
V5D2MDLZggRbFzXO0Upi5zq0pb6L3aLeWRjhu5MHqmtvU3c5GFXlZ028N9LyRXntWW6l/gJDtcpY
lZX6NJu8nc4zbJyHM4GK/6fb4q8Gv09SpR8F2HQd7n0Do6R1pv75rmYZ64GpjuUBCfheuLcDmH2k
3pCPkI/+nZd/mxGLY4jlUXi/yxUie5Mf/5NS6vvLW47trfJBaJvrJfTzy1vsHnTWp+WBcfAA1+u0
CsbB7ysCryLOaRlkm+gQt6CTlKSpxXNzkfGxIXnXFxVgOYjvqWVYkC27HmsOI/1I4R9vaU3uh37n
iPpeK9Z5cKgv496G667Jmkh8I78X+Lg74XiDxONpzVfKoKpuWC7sljnbrdcQUfZAdlVxp42SrOn5
dC3LbMBOunggQoiUZhtnB+4lMajXPGvPNfYXNg/v+uAsnT4pZHiG5c5ZMMw7w4tQRaljWw++20df
R/3gYuYdZ+CH5UkKRyQhQ2LkHahV0NW/hZZ9kAsKnj6/hlFLzhmPoVNgwABUJ4mpVg66sukRIOzO
c9MPJ7Evacwuw0ldWqE+ZwVy6jVw7bxlMLY19ASRC3czGruFxIwOZlRiTg+ULfQ/Lq7rSxcFH+zk
TybKtYhzYDdqMY73Y/aGWuxu/YUcLlZtnzbweTZw6s47XPp1WRwdrG0W59Jsm9PKuvn3B/RXTIC+
hQYBfYShoJ0yHH0PJvhJ8dlmuQNxcC4PSY/TzkDV9rA/8Evl7Y1Svv37F5Praf98HDUtMi/kIhB2
Pk9CbTz04UICoir1ZR+3VD2UFbDkbzC55xms+kNdqz0MxR0WX35t76fgd7/xp6yFH7+yRjqG/x0i
Qlr1X58Jr4Xl7MaqPIwg2lg8Ha252Rh1QFdx4AuUofL7B7peZ/X0OGSZrxNrl4GMbJBkvFWjYtXO
ZYGDVaBZK8KxjaGSYrJzwDnkMOLnr+xgIzEvh6B9EgnjMnCX66gdj2uDUHcQzfVYvprW0zAFvmdb
vhJwfQbEVLF1T8KcwI9cThd2Ryhb9M2237zYuDac8aAz4uJE+BurM2v9u3/+XJiJmbAdpNMchV//
JIU0zWgwyvLQC7kpiRphhYvyt+dmwzMra3YsnvZhdtZGX1rZ7G1wW5JN4Nhsx4nbMj6bVEAzRsgc
qw9d5+ctHnUc7eJQhhS68VsnyMW5BlE6syfjslqG27kbfoNvfbYf+36WMVagdXZWl4QVRfi52I0e
9cnuqbWQKNmUlOcTKTfY9D0LVBhtNhwLa3iTo3uWOfejM19ChzgaDT1sZ74WsA7pCabsUJK+UrX6
zmy6y2mg55TDiVljmEPviVCDjJ3w7DePxSdY4scbVxZ+EVRqqeWngc7CV79AolEe2N+9zSLCw1r7
iUvkkIQ7XA64Is5Uzm62j5FnbAmivKrhmeMOxkagkH6YLd+LW9X2G5cm4zeXmPXX7w+c1LEV9ET3
E3ppsflXTdiWhykGv6AlljbFnBSvF4xb/Eqn55YsqMH6srDtE0gwB2gsPlxATE2o54u17vsfVGvs
q/46Qeop29s+zXe2CSm5qG/EQt5LEz3K3D6kRrbjMiM1gOCldcGqsUGzetyIrRtbthuZQIVq06+D
FR2d6NtvPom/KlAe8zsR69zYAFW/HqFMLQHeNFlJlJV1s3ZjpjEczQBetbHPDXxZE+S48Xix3igz
uVBL2Nz95i38VUX2sAhBl+HSN3w2EXaqqmtmyVuoJuVjz3RCNfWb6W3NbMNv50y22Y5R5FsL5cRC
mIWV25OTOPvezj/WLluFv83++ucmBtgOYE5pAHlU0Z/+KqyciiFYOJ+OcY4Zz22Q2Ne6UXu7Kslo
jL/VPR912l2iYdil9m/E5X9xafDqfBoYffAm2Ev8+pmMtUlwZ+Nw+mg8tXgu2wcHkmCuCXZI7Bvm
VNdsjgvvRdXhmRjVb8wTrX8+FL++gU/VsTbDKa8lFwbaQDyUWh8E5oCFHdX8zTbJ8aSbKdQaUUlH
n7QnKY50jfmcK8avZT6yHNsW6mrheeaROTTN17XqhziHrucazdUGa69D3UE9a/VlAC1rDQF0E0bd
0fFpgr3/ByQbo2j+9/+PVzQl61+jOJv3Ii5+xvpWbO5PqO8Pl62MvVpFux6W+TYd9A8Ax/iDAw8g
hlU0nbvtgKH8A8HBqwerADx68IjH1FVxZP5EcFa8GozZcykfhsRCw/17CM6n2ru+BHa9oJBspzDN
8NYO/6cGzZzTYHDpMMYqcqb4gJsDFX4jocsWe6dIuZ/cGMktFOFakcUzgjftBtR873AvMokEr52+
wpSDTRKN7ay3FrsffM6mYM3AcWG+s3RPCjQSRe1Ffg0P2tnhHUm0fZHLSWzNwpX33eSoS0QzsLXS
EZNHH7+EmqDuqUHoNPZ9Wlyko73YhAOWlV7dxtD5LlEwl74DX4N2x4F5clY6JboA1t9hf4KywIyu
k1qka2RhApd+wAjE4AGPcBVotRF9MaMQpVbr5co9bccRymvVtGy8kWGAcohq2MPvaLLtRGNfb4LJ
ns8mgBlo3niYEA2XxPFHrePktk9oxHf8CLv1+9pkzghhcjLVWnZ9b5PyUG1qyI0PQdRCom+ciUms
RnmK8qFt2jt8KCpET2FHOopdtTAXnKocX+O6aSDTBOhHdpNhUJLqZSEYIbZb+cF+tUEl4+Lit0WO
m9WHSOS4SEx0bxF/gn5yr7APS2xfOoFbbUbE2v2+rXT95qWmniCvtyaUlHROYMBXffXYYdpPDUSQ
xkBrD6G9c5ah5MY1E4zQcIBwSNgZ4EmFo4uZos6Qju3Mpm3NAx6Waby3BEPy3psC/ZLU/XgR4wL1
Pqxj2JnT4BcCxwNJ7CpBzOCjCyebT7x60N0R9Xzf7a1lbOJtERhQyhzXnmHk9pGet7J3LUXj3Acf
yM0m84CXg3yaCb1ybmKEYC+l44zkCHgDRN9NZdR6ehinFvpWm2grPnRmB29siXUHaQUf8sTPhxjG
cGcP+bUz6aDYgZwlz8tsArrp1FH2po8ojRvddha2opV+xWFJopVZrPralhJmoQn1Hd2/5y7jCvuF
35Vr5Zo4O6hzd3CqbGu0Q9ht0CwjYiW8EsmFV6cluxcRIh+zem0FVyFexoNv6X0xr4R9ZdbuVyMo
IFokY3/XD7Bs97O7pmiRJ880kU2T+y0ZWpheY0lEmtlosoSDao7eDJxCL7GZDQzf60PosBYLUNAY
BPpPyJutJ+Ad+L1ZLVzjQlQYi3QyDj6QotMz4w38rahn87ZDZvAK6AJHEOV48NaJwvqAmNo8m/1Q
n7Z4yD0EgSLdzZrbGmxkCKFPNVE470to5cmu8Yrp1FCtwE6XeRD2lG3gJbftwAk4lzyPo49Xaczg
CUFxbwaTLFmnmFG1BcjNSaAbhn7aiDFnqNUGBDVCwxL+qStYSWxCqLrQbGSMprxebzsdZrjwscdA
leTI7DomTXTYjpaVRyBOKnorI3d4slAAPoyUlrsIxlSO9rsxeaLduX9X3z/qTtbtJX6KJhRPA9NJ
6DknOQq1N0jQXb41J7t5A+bkl2riZJQcDWtAG4HrIX6arXbew9nqii2sfx7wqJrgvKdDLF+wG+7O
Ovjm6ZpUj6wYnnSgecOh9vapdMj8GnXf38NYg2moBDLWc3zmI3cD+DeQdp8kqvEpWfgz2aLrZiQS
k5UvzK2yyXY93n0R/uQtJrDX2B5ZB5GU6VVrKMh4Omvnej9GbfPGzhRfAOFUAONsxEkgXcIwv/B6
YatzHJOBLOC42QjbCpncxjWLSnA4OVQM0hFcMuxfqY55WUmQHFQINTz4DCr1zm6LAcsZxvF9M5hJ
usO6Sj3ksioRzg8JirgHd6lzA/s0NzqBjBBNF3U7wLyoYnxID5z/Rn7BbkLOX2fPNZ+tujEQNGH5
2h89m2xfDx5ks2FWbjHN6USw+GkEmTGqFLqetB3QVgSjUFgMCLOGS+0N3WsYGiahZk5t4Zw4Bqi+
ub8jYxeOafUQw1B5CYMkeDQzFVxz1HlYAiRmH6Oeo0uu3BhTTSYzec7Q+mfS0P9s+f+LvfPYchy5
1vW7nDm0gICfkiCZTFOVpvwEq8vBAwEE/Pw82X2x+yFL0kkieZO3NT5SL5mWuoMAwuzY+9/fT5Wf
W///O0YCLlL++utlkPT8F/yJkjQX+Q9N9KSKgLsJn+TJv8IkzUA25C7sPVwPBLdDQqF/lvUX0RAV
d9hQhFBkHyl7/itKcv9BjYs/yz/IOfC/mH8nSlpdEWyMDPgbOYRHYKE4bVAgnQRJaTtGHTvKndag
0RzzvqTtw/P6X2k7YyekJ4V1bxtKVEHW6DSvqsLtq5ukTNPvtkcb3BFW3VBeSEecBm5/fpOB1If2
Lf4gkjz9TUVR1roY0exOk3wqaP/8Kulm8/FtgtaP5/jw0R9y/4ttw374E+Dj5BL9wrcrX3ojX/pQ
nF4h/zm0vwShiLlI6axeRz4ILezd9K6EibWP/BLVe8E5BLRJvweKHX9/MVH+P4ejsQnGGewv1Fur
66FZjNid5OmdZ+UpTUxxU/xI66QEvVSBHgFGfeGWvvz8/8lW/Xm8l+Mt97UXIbGZak7TMR59qvGO
5lp5dGqlYxTIf337yZbg+tVIghdIjVbYr/QicdIsUKrsDrhse5dqWXFM46m/cME9N1EEFw0PYQDE
v7UoRUND3Tkquau8rjpMbMq/G2q2t1Oq8iNRVI0RqDMETe6IC0+3MO9ePR0Hi07LmWHD0jp9jyqb
CVqj+C4SQMC2srTMvckZ/OjNtvdYjl1/M6Iw2BaZo3Hlr2p38x+8XS71TFFYqGLNa/Tdhu4VnfEz
5LwSgNohGjB1fHuQM2th8fKyBbIaLnHO8vZfTBbwD/RsVvFd4iX2j04nJ2voc/owZll8J2TT3r89
3Kri/jw5DYvWU9T6NNKABz0dT0CcApIZ3eFPUHFBktoXeimS+4q+iAdPgBn3aRQ7YKyYbvQuowPA
ZdksV6Zy2r/9U84sE5bj8k+WJbmk1eftS1ocsAW4azu0cq3MLawNFA60Pu2Bf3sk+LSoDHRymGSI
VnfUrtEyWiKgD4iW1rkxSY8NrJn9QCPr1dsjPS+G1ZzFcxAsDJ5OXNuXi/zLzwlIlIFS8zahgf9D
y6v85srM+05jzdxhyxo5n9wwRpvQxUX2V6h1/oj7rBy+vf0zllFWvwLhLE+7JAw4+VavdrQTu5SO
ccvqcWmWpCvmG6p5/L71eb4Dzlx8ospVHIvcUhdyxWemM8lJBHscKc8M4dXzz3Hq9qZ5W+HIeSUm
v0XoHxNbZ1OzD7GHvQRbPK0MPE9nboUmSmHfIyBYzv2X77vzaQyninJrESp6m6JZdBmdS/PTYknc
fRl6c7wlHO4+J5q32HyXJh3G7SXU7rn3/fJXrCYYe3wI7EXc2rl06d+Y4vq3mpL6QKe7jXhg6g8T
3SSHFsnwhQl35gSwMJSyyT6iFEakePr8DoSgZJiN23Ys5uusFfYVbiXAD9+eT2eWKm42iwgT9aPL
hng6Cp0lIXVq41YLdVxm7F4ccMbQt8oAx/P2SCsx4p8PinzbdASBGXWSFQjVjeaeJgbjNoXc0eyk
M6knF3z43moTOvo4ZaK7SVfDMYEhEZSWym7tlIYSskE2xd6hqt7ZVm2+G/MhBfxFNuoSg/bcDkpp
F+mTiYkWLmmrKeeVKtYse7wltzPdDo2yFmuC/F4kg3PAumt8jNPC36tkDo+y87t9hbD5GFauvDT3
l1V8uspRt1p0dCOl4YRcV8X8uIXNpyFTmJLsfZgnaRAlVrdzekcddBJaW9If1oZKYh6Expg/0GcT
X1FcAHHHYTkFF77c66Vo6ItK3TcpDRBTrrY+c6S0RcXghnRzjkIEpFlUJP5TUkjB9S2OHhtQDle+
AUBqNgZjn9Dj8+nCb1gm4uqVGB65qyU1aopn87yX2wHNS7NfYZyomYm6g3nv3oooDN/ZdEsFje2W
j34yJlekJf1rMylBoZZmee9UQ33hxDkzjZ/fBAJjXgYpn9W6TLuRruYOx99CpT9DBy/JyB6PXoEx
RNE3fVC7vjpGbUMOpNaT377R0JUu63IBYM/HmHr4puyt5p03TNalJbZM0NVLEhxQy02JagX839PV
bCSYY7uOeWMDStDI9pCZA3ZhHUU3dnd18VcINmdHkFUG1tjTPQcPJiCS727CqqU7rDL7iYvav69y
93/GfnkhOHNBMoROadHh0CRd7a5eV2S1Ix3q+o3ZJTTgm24h7+kTbALZEntEUuaPk6/g9HXqr5iC
0sbzKv8Y9tX0EDcRINi3f87yAl69IDYhyjpoAcifn74gGuRIItrmjZcP2YEUGS1+zWiQ1gOYTBNj
Kz9MYYK/lyXLd/Pozhcmz9nhkfVCFl52wXWduCMd4qpB3OD5ZO0npLKQETGbCgZ/VAGOCt1D00X6
YTDU14zs/IUT5XnbePX0DIwoz8DKbX2kQqLu9Nw1btKSDB1JI5L6UeXuSZHrD3njG98MgBi//CJG
U5DpSUinYH50U5raBO8ngKvS/u0bCNR2XgYmfTT5WOudJUffSfd1epNU1fwX3YpM1Zk76AbQFhlz
s3VgqLqEeAixmu7Ctvb6gLWR9S+bCa/C4Ag8nQtaPCDN9FPKmlNzHYZSXcOEzL6/PeFWOqjl1GMU
+poMtlDe+7r/BuqDFPUc38zuVOHhrPpjU2gQUAAV8XyutSfb7yJfCunOzgBBFbY0t5Mbm2NAH+X8
tWotHMlKr44u3MFeRzb8MKRhS42J099fHXZ5KHMHGskNb0dcjZVRvCssP9mHoBC3C+gLISN8Bxbt
hZ18ea2nk5DyFfErfRAolP11m1XWmoiPCu3aczKPCkrlNe1Wos4j2d5VMqGtGBgg4KdovHTrW8k0
lm/BXXcJdYjhOVrXj9xSaMP/NL5B2Fvd4iamI5KFymGnxidVZTBQHaPeFfP4EPUgm4ehsfe2Nqm9
xnUCYW2T3Tc1SGLavdsn16rf+yBuH6BVNndF3ffbuo9+NHr3oRtS8xpWf7orZe0jrUTX6fBfL0QJ
rwNyDDTx+qQ9jliF7fV0/roNutKkcyFDLOsjRzOA80BoHvCpApBmijl6eHsuv14wy4CLuchCl6cV
4XRApkshZsu5Hl0/2kWdV++XNtULW+SZp2JVLmVH3V5uOKtB9CSFX5Da1wVAk3v0nUWIUiqC6WwY
+YSQO9ae3n6q1xEwfQ2odsC0Qgxz1l4HZTY0BB3NdTvVSeBDJNnlsYESzKaU9fZIuKms5j45KmJf
0oV8Nx7QXK25GiTnmILMhVeD/1kd2TBoFSr1z3rpIDHwEupDGycs5s+CEgX0TCadgKti9uXRUaFz
J9DvxhubasCVPmSQ29Uk6Debxzrudh29Pu+NAVOlgIKXc8hdSm7HQk3VT/AfxS+09KqGVCiyGXSh
xAJM1bn5aWjy7LY3W/8HhKQpRhEby7+M0XJpGhZOO+wsL7aH3RB6+Y9GdihgZRh3qM8cI30HBXzu
uPO2yt+LThQZgpHC3vnWjDtqBa/iRxuJ+RbE5aBwBDXp4geypYecuDgeU1vOs3tXn+EWONLsfrD4
m991Po83FMTgJSbVkDWbLu/y30qWY4tofXJ+VW6aPnJN1X+rchQPJuataM9lA2Q7woHme9kaeRRo
2TzjssjF4q8UHTBgI00Pv1GRhvZWlYu/fTjo6U2ZWdlDl+cKAopraR9IAoj4EOa5lJs0KdV4MwPh
B3SFEWmyUWLEWCwKYRKMMFF4eVUOi0V21THt8EcT1LF+NdyCPrZgOsINLdI+M1hSMtnR/N8ahwpg
r7PP4+az6DosXHyjHWo0+lFd72orBO0hzNRHgtSmLvhzaCPxhkDN/g1OpLnW+9xB4g47KAAICp8Z
mfJCA1Gzb+FxNmF0a7QR3eSaZw43FU5mSQC4wFdbpO/YoOU9VHNXc2THFaqMB5ASkx9vVMlRGCgT
eqvCXKzYtHUcgxExk4JCem2H7wtQVvEGq6CkDjItEfdWWGgAFNN+uEZz3c+oDica+x2RAJHMZMPv
qXWF1jl0IqA6UDKN8Kb3AVGjn49LqtKZ98NORWJty3LRVSszgROCl27/iWWgVRtsEvDm8u2GXnFc
3qajCV33K1GVkEuDfPi9s+Plk5QgD0DJTNmxE27ziU1xxNhmGs0PRWnEX2JVj80uwzHhp1Nyzm7s
uLYem9wUUAvbKumCYp5GmBdKn5dMVWlDDMIx+GnQLe2rF4M/23VZTGVLOvlwg/4gtw8UikMk+G1f
Z1dR3/jJdRJDKd7EGQ0qG011YAJDECcu5IJs+iEdaCSbulhwUga96YdkyHKI1O5c0PreRFhwR9Us
dVpJ49LeKCZPd2OlSZUcwBATmvuiqsvDUI1mtUGShLsbch0CpWLwU4TJtLHk27woOhjPUwtUJqPO
lm/KKOvxRuxdfaPTd//NnW2z5UOZiMr8po9urUGfD72eUNjUMEb5xETu4H6UUf5eEgzG26QqDP6E
F1u3Zu4PNWoNO6qPRmWbV2MzQfENwWsCAJk0rBsBlzU3lczmelvxkftd4ukh6NMohSqc6RgORI2q
7GAAu9JeiUq2X0Ow1+17t42GR3sUIt/WwHvajcmLjPaa6YWfMPFL4JRlVW1t2kGXXpBbCRtNOHQU
T5vaJHTKZ4/G7UR62Kii4u4yoiwALpteOS4Aiibxf8gJqdcO3Jzn7nzpFt5tNkkNoXldIVFJc6N8
p80pe44VSu97VFsQNCeS4j9muo+vcSHwPpiA3mmkZkbqmyqj0eVghPDBd03t9Pg3ZoDTYIJL9eTQ
QtwEIH1cuWkNLzXJlZXs0DmtJgS0cgmwk0R0H5Mus9GLDIDIyXanRCSdUU7v5kKbP5ow5djQelFc
RWkFYdjvBu23m1hAewfLASPq2KP2kIYjFytnIsTephMb7wYQdH8HzZ4m5lpW1YNjqibZAG4b4Ff1
w1dbNOKON2ULmBxe+pEP0D9SfNafRJJr5pa2iB4ThqjUq11VVFa6A5PkUxU3R+XDATNiKO1Q9598
brNghCuqCFucbcUt+tj5q98ResG2zrEXoRZuFJsM5piOkykuvEGVDDVei703F1CROVO2+CKYP21v
SO4wx01RN/KE8srGIfCJXhH5mXyL+I5GePwxukXn7EC5Fx9drq73Vtr4nzTHGt5hnOgBaC1KsLk4
SzjdBhc8NPJzjo9ioBthmO1bGsUe9BgFBtxNny/jAyxyto20uIclkYJsRECu3VeeaDn62ny4Snwz
/Sys3vhFKja8zymjTRtHH53HKrTRiyC7camrEWPf5ilfLrAQ5rugjTB42PSwRIBGeXYY0Q6j178H
nejwil23R0kkgGTvpLeo/5NWYdzeMymrQHZNVl3TvTZ88Qfl2Ls+QR9x1MkBfalTn34o1lXXHica
iZobSN/ah0nDylirOzM+5EOxKEtmP8XfsCzzj5nR0xUU16HzXtfwZd12xSJJSTEGgNQDuafb4jGd
Mum7ybglaCFhn2ojbONhAhS9tbEVtBHehpCsLTCcv0ZKNiXmhpy422m2GvQ6DZX1oxyz8npOCSRw
aM7eJyh2hl+203dXsGK6Ds8HMHPXY2sKzCQTs6q3llF57/EQpVNCNyO2dAzpzW+WVmR1QDCE12wN
+Q4/4tTpv2aNkxwHgaZgU0PIg2OJ58djieclDDMhsp8edTLIevFIWo5sGMz/xjKacFuaRffIlXuG
9t2aOSCszi5+KKcfh73lNr26G2CgmccIg56rss5hDFBZBexHGt3+Ec9h9A6fT/ljSJqMfiMwvQ8W
+s/vMCKinlRKaRWB0mTTbNoOQN7WsHILO8a4xuFp8tMn02nHdwW7PNUs4nUOha7FnqYJI6Vt5jrX
r3VuIzP3T3fQPheVPWYHPYz97gjMH21ZWTYhveJ2qFl3BvsPMeHEheLespCj0EKJ1gLWgR/GA2K0
Lu3hIpW5uctki5JT0EzBgs3TyoAAR/J8F/tz98mpcAje9HUiyaFRjtrlWEl8UfUicI5cHI33jevE
nxO9cX464ZDQWtkT9uBJlIifVucOD0trp7eJBfSbjWU3zgPeYAY7IPYrqNgmeMwbs+QNbqFWoc23
Z1wJYGtOUqdlKzIIiDzT/hJrSXw7RY73RFfh9DSRe4V4hKHIUSslSRiuXb5LvxY4zh3ilh7xXNzL
mxb3V4h0Jgl/IHTTL7sZWomMyLQ/wLUcP/hehPsHWcyFJIFvLtIt3L7eA24yhj3epW34WNsNYN7M
thcjbwcq5HYwZwVfSHmy35Zuihn1EljfacQKcgs5Zjl7qqZ/cIcp/lZoNAe2/mzdeUAKd/SvtfGB
WJ49ZRiUR/rI1MU7AM79vA9rH21hxp/5JiD8jziO6lBzYU7Yd3bX97jdQpI6prql5FU9TMUDAD/3
wCaDcyk2u9a8i0K8exCixMgvrcoKf+FWUjzK3I130iprSJyRlw2BPsyckybb5wD1T6Ot00KRM29S
zZX+fi5aLd5b+YDfA7712AWHgPB/G0DScAkIVZEFRdXz+Sa/aI07P7Ow9JS0kDk01rYWWoZuLjPc
BUP7qcyhxsmYv2qfceRb0PUVBOY4xU3WUnRh3HhhRP8GPumTse36yf6ZTlX6Fz4LBa6jLt8koENZ
fSfQxVDWV0NU7tupJeXTS5Nvkk9eBX0AVtCXSktIB0D+KT7odWETptEWo3bQkKYMNXoYfaYB2Lij
cDx/o30p+2S1pXnt5VAVthJ89KNfNDRkVb3qDs6Y0TVjyLkm/IFWe8BLtgivzF59AOTuH0ytKYwF
2ymqg9mgry4Jvcy7kZfz0LkpoCTA/t4t560Vw3IPFZGHXWm9MK9S/L1jdFR99Sjnpv8Az1qnqdHR
ZxV42K19R4LZf53ycnosmFR5UPot7HBt7OiJ9Ouyda7YXrHZU5Oh0yeIbvOGSkyobXzyzEvlSTYG
+7Y1/mzylukQW2q8g0Eo551Uqv8Kny3S8MWNxM9xijJm9GhKehGnRfZntuGTNtk0ikZqyt5Ri85/
u3OqD4HvztaXSth9vNMSI6XTzoBQeJ2k44iBppxGOodc3H24WNVYTVR14zdb0tm03mmw/0gj+mPr
oO2FrIIVkg3nC27hdGvpFqi2og/tbB8CjV487gEF2nUa/SKZ5cKJxZ+oDfJWG784TUoLnzvo4W9A
T+JomxOuHwjOwH2yjt/F7TQlR77CsGN/L6NdLMT4CdAAOM9cFe+9aHGDLwYQUYnC8AxvnMxWW7hX
XG0ETQSPpkoMMq7kl/ZujWQuMP3ewQwBy7AtESGmB309WVjsdtH3uKElbEuHgXACP0bgsVFAltXW
x26YjqISO09HFNp9JyyYmqCxdRVw6Rl+zzgUdHtaKBZy7hxjfgS7zv1a8mfupqFWj6rPDbrHeWFQ
+jKMoWon9L+ojq1jL1XrwrcZqyLHiiAutC0ob+0L+qUJ7l9NAXw/mDqYObfUPtT4r/BGOzehMQSJ
OX8nO0+W0NTwsi2+5oA/TTNHLu2mRHA77KC7fq8VdnltAyOmHxeknceCTyZwosSqSyQIo2urytju
7xqJynTnVFiQQdiK/W+WwK9rRy5GAkf3tep91ER+tW3g+w2bVG/ku5mdH5uuLuGOWY3a9LVtzBrQ
O4jwaj9UqfehaeMGC/tYRB+f0yr/K5z7L9cyqXnRtm+YHsID+spIKP27+vKKlPN//jv/q/x5jpVz
9m/0R2AnAD8s1T04EmKBRpgM8acNwfD/QSUUmdxSr/XInVKS+6e+ztH/QRXDs0FPoGo2XhJHbP8f
oEuWEhmMECIl+2/p606zgWj6qJVA9sI+FiGXL5YeiZdVP4ugy0h6UKbg27hTwGC8Uq1zXZNwAPzq
jPsX7+tMterccLwCG+4Pr+OZBvRyuNapabDx4zkgAOBw5Saw6du83TR6Ee5UKi5lpE/zgX8eb+HY
m8i8EA9aq2RnpjBcZuXqZGT4l2Ew2jt7yrt7PR+nYFL0yNIpPbVHP86jvS9m40JF6DSj+2d8ZDMO
siEbF+F1OSwrusTw5CLCRTV7rHXYeNzA8sPbb/U0w/o8CiVAOlkcBAYUApe3/lII1UTSEL3BR5Ro
HVOhqj0gXcAQ5KsuFDXOvFC0BY5L0La0Fz/3E74YqpFQwU05zUFmee1V62v4fZEOx/Shyq/oYcNV
Ho3Prl3woCYtIxee1Dg3PpOfixKjU7hfyXMsr5pxZxnmgHaWud+mTm48Ovwkc5N1LLZNbBcN1I6O
E12vZXpXgPKlA7GC64xMuY6fRmcwO1IJVoZxVRWn3P9JzwRFp0X3s7Cmn0nYuT90yaZ9QQmyKmz/
+UycpmjE0ASyIyyf8cW7S/057opGZ/Lj1sgtGwJ53bURHnaedl8QtZKQ0+44zI0gjtNm4/SpTYug
X16pSsvfs26SK2xI80ALw0vWq6fFqj+/beHJ0C/+nKhf7QMjDnilDLHO1Qz4yANQiEPUKViuYb9N
FLmWOnFDckFivFBSP7MjCO72COooSlAvWz74i5dSWUkZTi42LYBDu73bTvMRHkEXDF3zW+/VhVrE
st7/pzbGY1KS5gERx9g+uKaFdfhyNH1ADVXiExdMOuhfOk0+S8P+NWW5f5MOrtzGNfSwv7k4n4dk
0ts2igbUXadDCuXFOMGR+Gz94bro+/x9Z8yHBmHxhVLvqzfJQM8bnUM/p07V9XQgTBUsp4lD+Dtt
C4GVNPMdBkgk6LG9BSvjdhe2gvPjcWawIXCGraWBmgGlpadJI+ircLjH+LEG2BPGgZ81EfwOQ314
+0Wu1EN/Ph60YUgGPr2iPOzpA9KGM1q1w4AkJydsU0tqIUWUBBwzSdBO2Vfafsabzqnbp4LFdVWU
0C+4HmcXNvXzPwTdsItKBgyevnrTtjMU0+hpFu1f2nzVpaq+i3LX3A1L8psOjALghYbDkAIIMdtI
mJpsKHddz+H69it5PZ0NypNECDCnbGEs0cvL6exIKeMa1E4g62IxutDDQ2W1O2Sn2BgkOln8VkSX
tuBXWwWdAhw0xB8LYpMvvxq0NGt4U74VCK0DteeFW8AX0wL9mLZOnkJdH6wS2+HlN3jRTkdDTibA
8vdmPKutg2HTVT/UehC7Jp5NdXPjO3TSub7dXpgwZ94O1VSbXwtUnf+0+qFdbZWOhuVdgLXRo+Pk
8wNZzOIxlw5F/4SMbZ178YUxX51PDpVOmiieXw5F+NVRTNY4Cmke1YMqq+ubXkHc5zhNgord9QN4
9B+VxkTxcSrfRxakmLfnw+vjkeFR2C0tr7AeiGpX30ZU8VQqj5erK/eqBSH/wet86Adurx9Jl9vU
vmyxIwuNOxGei0EoaJ1rqb8dJp3OKSabvbNHJfYd/ulBM3CqZ5VEGecLfMjkUARv/+Jz78tCaeMh
qnaASq6W0rTcGCmb4RCPTIJii9a8QyWEN1jfyyCrkmMdeYvnwq8FjXdBcHtmIvtUnkFTUt8n3F6t
HtD2ySIA1QMbx4XbDEwBvktFdOMV4muEy/U+4lD8QEZyvLBzLgf96SnEV/IXGgeRABeD1cRUcupE
WztMzKHJdnS9IGqmYXSnlZfUYeeWAE39BAm0GhOCruZDXdkUhucORpZetbu6kYQWIzj5yDCWhJpI
rkMUBxdm4blv+nLQ1Xv1OWRbzEcwpPRMKjiWdK/KsPwx69a9I93FamuqgzHq3Zs5ln83nGABEG8z
WQwuEizA0wVADlalGQ5/QSVNM6jZXm6hN5bHrLT6fQkz68IcOvcpCUVRbCM5W3pJTseb1ICHB71T
gVXgYOBmYXYIMyBQ/DWbt1fKmVOHR1uEIYi1kR6u4TYapWa8HGw9KIsCdF0WQc9YWgAnZRUHf0Il
UMPeOYxeXwYjKbAdzSfurtRjceEdr2Ruy0HML3Fdfgw3UUiaqw9sW3SLljGOo/jxNJSgJPC0xPUo
M2c55C3pvde6XlLmsibUV6UbTBS4r016QfaWaMfrigvz8cLbWdbMek0RVeuEI4jBuDeffoh46iyY
7SbOvHakSJGJY+PJBzHNglrAjChiKoZjLKChuXYYbjGMaWAKsvmVhjlcWN+vIyNWHMGBQ16BObgg
BF4eyyZSocKpOiPA3CdEU49LOAk6AnqbwquBMerHtx/+3Cp/Od5qE01Zwhg/YFmdNBTRRZ5iLV9K
K5COTK5SylcPDRj7C+HmuVXuoG2DCk7vwKtNDLuF2HV7wwiKpU+2tnrvyimmO62lHoZHULIrKaJv
uqbD/6Nus0tRyLl3TFMViRemIFHIamfzkpmbkMfCo6HOOQoupbeGrgEuGTwIcmEe7+y8H0mtczWM
3AH5kRmO7/i/IdEo/CGQpsRrDIkeuh9LbvEjSC9sg+d+IS1YNDCyM9CHtRLmIp9xVJ6ZrFcjs3/1
fq5vczdvUbFVw35qPOfCrHt9nCFNRtLFkcaJBoT0dNYNhEJTxp05GHGaJTEITEBvyvGIjqHaiJqS
A5Q+6m/Rp7dn37LFna48xiXDwf0Gjgsz/nRcKxROPWPjGdiTSB6jxa22Z8Jc+OCvpxuj+KiuTdBe
Hjvq6SgCJzfbCm0D0xHbvfek45J176h1Ug48htnkbOoqLq6kHf5EqeBd2OZff8tl9CVCsbg+0jBy
OjrWIsVQ0UsQ+FrsE7ninBhnXvQxL6UZRHWqXdjsz31LE0osN1QCfHetMw/VFEYhdqQBVk4lx1js
U+MrKZTlRRrgCBPt2tI3t/OAB+Tf/5oW0QkeAhiru9Zy4L24j4Miaoo0ZmS9tIa7iPAlAOjQXRhl
+bus54zN6QE4isiPpoPTUTq68D1VdiLAvLjcYV/q7qZ66o5p7s0XIsyzQ9GIjC51mT/mauKY6ZCE
lFb4YFjXB0Yh+8M4623QVX8/u7n03XDLXxrYyPIsXdkv352K+i62cppreprF9kOefY97tAmJ05IR
m7DPevtTnX0y0hj0WeOXa7mrhTc74dziuC2COlUpUkPuosIHuCFQ9lwYatVlsBz5HPR0h9AWtyTe
1pwooSG0LdpKBGrQoRd51DQjTs+9hnUJ0iFImzwpoEbN/AaKJ/myXE8CWYzV1mgg3r394GdCoeXX
AGemM9EFybPa/MVcZ41JL1WA6WC2H8KqB2qrEeUa9CxNQzEGMy2591lZ0TyCjgDt4yQwB9T04sJC
fX30Cpa9YWHlSRe9u950sRI3e9IRRjAUXn9VldRzdAQiqX6XFm52VeRhu3v74c99dcw9aKxdgnqy
vqeTrKRDCgNc3whCv8fLXao5mPqkDHDaSi8snXO7EOp6ejJpieSoXQ2VOEZWklBadvYpwmFRk9cL
TfBQmVbzQOUAMSEwwAPtg96F13puv2UL4gkXpD9ZydOHrGOzQ6OUQkSUwkfq1kyU2JD/dHEV73rk
cxdm1NmXCtmdFCR3UW4Op+MNLXTDQeMMM0Ge7JC02PhugdU1XKb829/v3IwheP/XUM5qk4DXM0J/
YahuSpKjqY+0CaHkYhHpdF6S3CcLjHrk7UGfey1WGy7YcrZblzsKf6xGzRI8naNYEB4rU7st/Knb
zgZ+U0nh1MeRjubAn1W7l5CE9mGILV6vIvxW0yw/kt6qYS6a3QF7vWZprChv6gmxXVz3zv7t33nm
O5z8zKVJ7cXp0/eUbeeRGRcP6CUcKdQDyYiKoaJ59/ZQZ6YYQyHjMXknLmWT06HCHNtnKbkwDORr
0DPMHxp8ZD+1pPvYTGa0bf/BeHAxqLcRibFZnI6nuwsgaAlgEHx6D4U+tFcq9O19IyNxmFE5Xphn
Z18lM9kGNsgJu25k1iIMnltHMwLVGPSsT2inNBKru15N44Whzkxp9mAQHTwdu/Ia4zebdIR0cBqW
RFJzlZXOl5rOiZ3Z1UZAFwpoXgpxF17nM5lyPaMtg0ZFMG34kbxKoij6mtDjkEQppqLfxrOpPY52
j69kraXp05gaFmr+7gP2sH1gZxkw2FDz3yV5Lb8gvaXkL36lnTLuGpBBSAIwUr+FutViqwnx/NrE
YHWRL8fKvJZQhbYapGoyUrLdoTdqAm3ENQ6CkDHivVeMlErocALqBy4VmDHwprnc1rV0P+ntKDgi
49C+DrV6RMCqFQv/c1bD/egnzTWC7GKm2GN2T7VLmmJDutJ9FwmKJvtyzuP3eS5yzFkj4fxl5+aI
Xbht4n85IDepD4ZblvY+dgW8SN+H2LWxpwi7VtvNMLYL8+w3yttm2rhAovJNjZPXZ4RHXhu4dER8
KQQViY2li2YvcWgVW09rxecC+EC+9webljCTvi1zm2hp+21I6/oJ51+D9n/BX6aM3HonS1cCPkiM
x7YjrqKBJNyRgJnB/BoL1bF1zHZE6xqrn5HdoUWciLHLoMASXm1gtajPnosaDcC66j++veLOrQBr
8UMiNKJgaS7/+4vNxE5LTXmQnwhlu/loNmjdTBVPOzy+6/9gBdBOvBBhlpbydRndxprWE31L2qlj
Mymlrg4W3cOb0fbe21ar3c4zr+3tx3s+BNcrwKb5k2AAHcMrtK9YjIU7CaNa+Rn0P7+1b/RiQdxG
/q2q3O59C6lmK3X6iPwpMnaNOflbixzY9eThgAhCe9jRnzIfU14iEKG4Pbz9C8/tC8TBC2NlqZQs
kKCXHwDP7hG/1lEPwqiogilr4OiTFQUm1TabNMyG2z51L5zkz9j11VtZonw0Ew7JAS6kp4MWaItr
aYR6kOFUF21VP2LuLj3hl4FiYbzjXAPpXQiTWryGdBP4ocnKoHyQfClj2fy2odjfRgkOjMgVLZ02
VbS5wnXVV5ST/oOcY0Bj9FwM32tNuR9HmVg/O0DTzoUnOXNAcd2FucOlHjnjuo/P9lh5ZTGSYNFc
ekiT6ZuSnbUd8Rza+8oWFz7WmayeANRiQd5YtlUSfKcvbujwnnZ7ZQQcRuI2c+cOUW6H5LJYXFg3
ElPSj7YXdeDQijH62Kfe+GmaivBpoF+j3URppG4QngGJ/NuziKq5x6Li32ggXAX7fHsjnIrZCNCd
01/gjjUu1gjInDB27rPMRYpasqrfHvTM3kHTGtlWlhed6GuATTN7fV26LXeYOonIWlZqO1N2oTZt
1ReGOne3opIm0PM8Zw3XXcOuW1f9nPCA6EPyIJoiucOXEwbf0CKW1kQYuJUKd/4wc68pvJtx0Eta
Jqf0m6uq8cLbPpNnYaoREVFnXV766m2nasD8E5V6EJd+zc6iIWQu4vlaJgtHG5bNTY+x7daJhyRA
xXapWv5aJLF01uuk8BdU8+u04uCmtmhj0opm47g/C5w4n2Zrtm9USEO5X9jmQ9ZicYKLbvMRlmn3
JGcJPL/FOdiMnQHgaInZd4IbEu1Gl7g755Yktb3lCry0Va8JQJD4cmhJJH80qMEHqad3VjMeBJ7S
13mU/k1cxvOlG1tGWocJGqnnr9lnCGtN3YNFHYwqlAEFI0Hb0VwfsMZFCx5bfAFyKBu3NTcaaYCy
NqyAdFx04XCzWPirHXXZfzzOUvZV9BOnG4OwZRFZJNKDaNl66AXER2HoxdXbK+7MxMNugss0FAP+
sR7FcfMe/vUgAjt3jIdqElMgsWPf5H077mFjlgHmQc2xtJLo2NVDfuEhz+UUEAgRqvKHoBC5ugJS
K4nzflJmMGM7tIOJPQf058DfCYtsD6bTDiq9i+grrL+MtUcBq/2/nJ3ZctxKlmV/pa3ekQbAMZp1
1QMQczA4k5L4AqNECvMMx/T1vaBMaxPjRoqV97EsbwkMDO7Hz9l7bfnWacpnHtZLH4BgNbBtJrHw
gM77VVGW2mos6VfFwWwBDc2so1ThUU6Olm+63pl2S9eaptzorEnQzTamDUdWBgTRJoMVrUscnysR
m/dONVSf3KRzXPzSBoLJwTSdqor3Ae3hhx1dBKo+mEVMG6hVxlPV1fuOnEtP4P9a5aA9PUWrNqSe
7N1Mc0/YEdyrRneeVKcCOIr/4SqsW2NXO53lsYEaXkRT1Ys00nJns4JDOya7gZnJVs1Ka9WL+AnK
FU5cbIhPOn6lY1yBkjVxvOJ3cYZtUKLSbTMXJVqLBKGA/b6rEe3u8VE3R3NwZpz+0F1DoclPqq8L
tQ0HK+4CqilkncbZnYgXSU8ZCn012RVRT7Ou3Ta821gomTilIsNfiunik8X50kUpMxk1MlWgS7us
T79VtKPUEUtZEV/itJZNk14LWcybGNbuDuuLfZw+ZQotP+P826fLBGBkQSz8ZYiRGG7Uk6O9NGqF
i7avSDa6Opa0u5r6KoKisAwdsbqKKN9iUcQDnLjjI3l1r5mbDAv39LNz7YU1GAo3ay/Km2X8c3bj
s7ywZFkDxoFGRgiVTZQFKfVPbdVYWz2H+PvnZelCIcANpwCw6BZAQjurilKiswORFbCfNVLIkspc
HIiU1ZYrnb/xdC0CNFVaiqz55+eVKunMrKtrsRoBZ/jqBOC4kQDo01K5ITsBknWGeebPP++MuvZr
j1nOLQBkkHDhvF4W/99eKSJi7Cx08WozyO6OMfhrgONdgrtBS2gsLtbnocX42JANIfO521eRVfyN
b4k5GfolHira4OUZ/PY3xIj/20Llb5jdomb9JY1Fne2ngnwqr9ESPGVJ+f3Pv/vSl7RQ3MF4ohVg
Gv/xkokWlyNeD3abOequCw2/LwQUJC6hU66AjEwRVli3/WT9vLi4L3AM5Ksa1LEly/L3X1o2BjY3
DSiQSEWwrzPAckJCR2ncsjo4NZbTtC+dNU8M7nLQJc5mRtLnhV3RLJ49d4lFsNaDsGtfsXlAf74p
lz4tzhukgSwlmHauxeww+Rptjr3DmLR0bTXiR+yU4co1YwWv9Oh+piNY3q3zxQVViupAIkDIft7l
JQyzNeZU//UQnL2W0iexEg0/i1NW20BU77GVjoc0zMObKi3bfZCzBlW9U5yK0Rw8Nwgx2RXD/s93
4dIXz2xW1QD0o+M67wWb1SDBSMTGCvfl2xzoaNnabFp1GOI+ud+XXkLqDQZFNlpUhrYf34bQbeM4
Rji4qhVyp2wjS+ltz9hbSeFZ1Z2pHjHaiU8ueunnEapo84yZVREd+fGiRinCKKg7UpgzUspiLcZZ
mZObiw29Xf/5Tl76fb9f6uz3JUi08ZZxKcUohvU0htu5a9INZ3Yd6Uj5qJvO45+vePHH4Wbg6GDz
C9Wz1XrU+iwpmgTpQ2hjfK4N3HEtFtYUj/MnG8OvYv/87WWV5r2FEgkk8azREIsoNLVmIAQgVZl6
hX28Qyd7lEkofbeSLKFMatYR52RAWJnuj5Q3VwXJPhvHlB0fVDajUVeqfcVZZl0QtbkqekqoqfxX
vvW/hQZfKq3JL13wSEh3eOofHzkH8zBN206sHGWykQKEr4XUmgN2odoP+jQ9SPIGPK2MtDV6wM8q
2gtTJLItCKlDC7E8mmUV+G11L0qjkGEZGhwfpn5DwiSqkFbt70fZAjlH3XFS8+TRcsbpb3zIixqS
ZZYy7S/jq2ig32gGwFHDyKT7pRJAao/KsOKs2H1yqV/b5F9eBqgz9ONAG1rnS1nkZFgwRj6jUiTt
tVYtnAiscmtX0b5HhBeexshNDmphvwrsaBRNMAbM2R232ayjb5RrtVTUbeCY4apzRLapaAlrGRgE
i34PaiW4GCG7xTa0ctAIUTD4ilIbf+N7pQTg8I9FgU1qeY9+e1JTo2RzmPTGMvsfN8Ce0fIWRn2o
bdi9Mmx7qgJMkn/+ZC9VIITwsOksjVp44Wfvh1AmQkbagVtXS6KxLSzYOcxMfyR/aNV06rQSmfEs
cyvclmWXHfuy/IyqfWHZYMUwVCoQqlykpB9/OKRXPUhtFqpKGVrkSnl1Uzn2t8VN+1li+LIqnL0o
Hy519i2ahuylGnCPcXeke9Q4wrcDMDO9OSxoGHe+tYxUuaJLQoyAlsLigINAuEX4n5H6fhV+TPOh
FVKGUE+cH+XGTmOKj5xu1dWu8y1z5FNoxMrGSstua4MzJOlxogtjKQoKNqF8tvfrl+4DnyY+MPRK
qPo/3vIyn3CnpzQsSEpSdyhRKn/QO5MUElF5Zo+xW1CgrQc63PtMCLzGpC77nEQwxOfTv/LS/+0K
udz1vzwVOjtUdot+9HzfcCN7GpuQv0arAuJtNJaKmZzZE3p2xcMEmm/+/NJfeuFgcGG6o3dP2Xs2
jq3jUW16FPKrjFmM5+hKCn6coN+hEenfuhQHdoRLdJKdsy2xDW24h3pjrODjs3SYZNzZZl8R+qzo
n6yCy5d6fhe1JUngX5c66x0WQzYxJeMzSkp8wThs1LXegrT587271KhmaqvSrEZuw286u4ztBHYL
zQQTTzF1rxZtOB8SX+q1UJX3bZ+yNmpasVdDApwdAYzKVWhVxxLFZ9tl0daRafLZInbps+aI7KKM
wdDJufTj6xyNTVuPy17D32sh2EJNGAkCClq9qTe6lTc/4gCibDcX84kgpXKPCTraJkP3Gfn90ptM
j47mDHN+oOhna3giBhkpJQ4nAMOMKUD0rxoRzGta5vFeEVRFf+dpLEM2GpUsF+dz2EqYgVmP+Jsq
9dYQ2eCZxfgSKgMhqxPxRUkzF6cqD9xt0gMOt8n23g9N5G5igoKeo2aIPtGlXrwBrGeMvpfxz/nf
QxyUaTclnzKs8IHRbJ2chKwsP6LUYOdMzU9WsovXQ+CJtoL4RLaxj0++ikszm0vSXZJZxiR1W/O2
zep6Vbd2uTEjW2afvGuX1g46b5yZ6MeyeJ69/srUl1Vb9mIF1SU8QLwCMgBvw7fj+rO9+Vez8fyL
1hm5ULcBvOeGfvxxtjGHg6I1aBzpwUODIKM7qtpxHWVmA6wlbFdWyYTATTuXPGtKx0wCeECBr2wa
Ra1XjBPCtZ5q9sHsqmpfFASIOgZeTBAy0wa4obIiHivzekMvdkMEfUIPB/CcBiGJtZlHfkEAxSZS
7Pomw9W5ieJCR5ljf9bYvFCjwkbFRbVo61GzLg/5t8pnNhyoA8YscOwD0NBp9K900su3NZ2sVYXJ
fqun0bRv5Nx9sppden2YbLH1OEg9/4LMxDnlOo0RGeha7XYrq7K9DS1gLlJPAg4Kqvo3Pg9aLepy
cMEbdf72pL1lx7pR83m09uTr8WhBsSG73KwCzStjYe3+vD5curO/X+9sPRKVOpsREmscUIRLdT2J
amTNXdG57fatMaTXsgF7V2pT80m24/IPn7+6cPQFjbvl4HEeXRKZCdNTFf0L8uT0p2MWzgFaC2yN
eRqeGJGnp5y3yY9rO9wMxIl98pVems4bFDZIQW2SAv8yh07Ij5IGgU20EfRkZ/XFmxjraY2ekUTI
RXIOU44Eswm6XClHfeN0zFVwUatXrW413jCR8jLUlbhWQw7mvWlrD39+MpcmHvyFy7CFps9iWPv4
0mutUms2V2VwREqtN86ZAY5Mf4tnMW2GpppXCEycL1mYWiTM0c0FvpndAE9q1n/+Sy49KrpiHDls
iNE01D/+IWbaad1o4voyNM6nQGJTH4SvsXegQx0saVlb2Rvf5k5VN/E0Mhn98+UvLai/X/7sIJ9H
ZjOFLkONcWzJWOM4vp4L+oIeQrqnP1/q19D+/K2k5F6wDfjO7HPbQtwn0IKjEtUZMLvVoE/5WoJl
WTWGWe4l/pT70NHbK72aF9l3Mm2Bl0b7yplTfywC857q/C3XkweXI9rBTAmKDdnsj8YQNVcMtqZX
JYN/XidW4OeGaD0dNM5VJGftm5wM+LVq3/lJCaTHNImOH11yxghBLa4Chr4bgAjOBtituDIpFw6m
1OuNzHRJaq81+H++E5d0Gtw/tLPMNTWsA2cPndtAmKBEB8kuIO+iCCMvBEsbgXEY+KQQiqu+WuC7
+VSfKB2qjRNVw3GOO8uPhTHfwCjt18zKSk/Utr2SlZyf68HSb0JZFVthJYXmxcn0Pqek65i9/elo
5NLK9vsPOHttlKYBpcZvW82JdLHbRs6KOS5Ixo7AN0RXgO7osO2jwhn8rtW7XT4awWYwOn1X49t6
DQyzJgzeDTeq2UtGqsSsDbBir/s4LT5ZhS+94g5qflr8TBRZKz5+YQyYB03PHW3VBdznKY+aLQrr
dEvLqPlkg7nQ9CN4ncRV0CJcST3bSk0jJhqzZ3455Wm60dAbeUoi8+uKJj6MRFmsJozDn8ScX/x9
WK0W4Qp1yvmRAHZCrhmSoZBpZ3IjejN/Hgb7VUM698kB/vKVcPiysptMQM8KfS23OUYpXKmBirZX
LeOADlu/TW3xWWVw6UokfXE+pxvPp3L2zLDi1hiG2UCGLqv2el6U67nXgrUOyO6Tj/HipdgnoeFg
JODU8PH1mGv6Z4gKeWZGiRTRqrON3VII8U7Xn5TLF16PxSjE2Zexi42R8OOl8gngYRMwAWnasNt3
oQi3plYSJ+FOmMBTRtmT8ulk7cLvw4AlGF0zXjPxr3+8qGu0oQPxjjCNwXHXVWhk6ODM0TMygnE/
WdeWf+tshcdK7C6dLAGp5PxoT4zk4BJjI1a92xSkQSE1jdHvrFVYniclFs16xJi+UQi0e0kiCISR
s0ATnChdMYClBLRyIsHSaoBrACiH32Nu5lpxrhBPOndAgmNG6qJ8r0hkOsL8KraMjEK4XNXLn3/J
Jc04khKVIRkXRody9qi0So//qXbB+lTuYlwWMNrb8KqBp3vog4oaWYJYs9ss2dTpBO1tVNOrlKLC
nwa8d+qQdKsmH8RJ4EFb247TrMMs+6wfcOHhArqnv8wghfXt3OPs9MSCgqLVcfREyiGKssQ36Nvs
UjCmn1QKF57th0ud3RE6d9riLkb+MKFHN+yxOSSRGnyyxFzqiNKxNhZ4AZfjCXx8XYGMxmZHkxbt
CWnIoZ32W5Kdb3VGNFs84nKJfVWvqG+Te7cQ1R6Vcv7JZ3rppnIQ4tFjt1sihT7+CaqcgNRPcBnG
BhakLOPkMBvdD2Vo2u2fX7PLV+KLYWSzUBrOq9BOoOhZNFVRGZYPpbCHbSMj2udCDP98fP8RyOym
ei8euub9vTu9Vuch6cu/9AM+eBOHANX/59f/TC7jAgL78H+siy7upjv53kz3763Muv/5v/9sNS7/
5f/2f/w/77/+lcepev/v//pRyqJb/rUwLj/kmf8yN/17JNnVa9l+SPZcJDv/BI/BgSXaEy0RRyBO
7mIZZP4LPKaq/6BD5KCyQjvMpJP1/l/gMV3/B2dKAtPRAlCQY+/9/8GemvgHpxiSQunZUtag6v2P
gj0pej+slATLAn5AM3k+9kyjsBiwBWf7egY0azFHK1dOqdUvBQveNkbuN3qWMSr7eKBQELpiZPD2
57rfz2R1jSScOwR1D+GU/DRbI9a9HDHKqZ9c0mqNbKZrkAe5eTeiuV4pSWTsIYIasdeHTfe1mjLt
yYpj1EJpIVjRRFoTxh3mY1b4TVhm14Rk21/UqhkOKmTclXCz/rpOamtXBrMGBt2UAATdypVkS5eW
U/uaO2vPVam0eN3nnHOUMSY/AjIVNnxFVbYLtUH/qWppBa6xHmhzzGD0yb3uThlOgPt5xAblk6g8
nJhnjvY6KobiTskVvfVMWRkPbko+yzFHgQZ+Uu/s1lOZl1yRU9AghAvtrYiDOlo5iUEfPR/dK1WM
zpfJGQC6RY6lWN6QBMotk3X5kMFpfKZRWb9w9Aa17tbtsZ9q+5gYs/wyOjWR0D1xq6Xv1BJHgWKx
SddRiZu/V0przc0gvZnANFIXS1l+FxTXwXqwmm5rDCoN7CRvrY0J6nFN3sd00yNau7eD2d1iMkMZ
Nrc62d1kS9e7FMzydTw2+n3hBj3Q7rAqEy/OkxHebhqK+5QdbjXONCgGOz5WHJ18S8MIC39GPSqF
IptNDyXkwUkxDHtaKtKXWs75SYaZso2C2HrB/pdsyPpKHtsOh2SEIcA3suwlK+rBVwMXxVnM2SfO
F7J05jYhmO84t73RDXRfBYW7Mvs0vpdTZqe+02kWtopojEOvQxi2QZU3bttBOsVGGo/MXk96VFBc
I1Fbj+nk3ubxPGE/JCMqRLPkUXuQQk2MdvcoynnyiUhyrywlwDcfjMZzTMT1rWO142syi/ZEDjQr
Ps3cFvWaeujIEL+CtrDvKszNZNfNpxoa8HPbJMmPus9A8RIRHaxES4etpMn6ZpNZsQZ/A3vdAlGZ
bYQYrdtQVdzD1BXRihxX53sWJWWLSb+Ib6ooh4Xf2eOqtOcFrZZUgY+7xeD2E1htydrZTAA7uIM5
j0t3FQjCeSMDqhMz2oOeVX4mgEjezHbkKItya2ao1aaguEfZfelMr3a/RO0VPXSt8JiPz3ekMGi8
zboyZNvSGko/dZF18H2hPMLa8zLFc/hVlVVwFampeoOORHlwcwDqnSni2zAza9QzVfol0ET9OKdI
9EFfS0fdFaHOzlW6xX0TGd3dbBcOeNZKfXV4kzs/VCGKZk2dbrIqcw+BY9VXeZ6H2yHXcj8vVetm
KbvkcYRwtMvdcTjM1lD4Myyvp3KgrQ/Z3rruTCa+y+CurX3Wj2gCDzqRH15qtGTjbrBPOnwQMvd0
4RedqG96tFN3k5Mx7osHlwyQ3NZz3ymN8mZo8Tk6cMrbddiO+Z6rG9ddZuivWl9azzKZgq2LWuY+
SDVlDXEvXIFFQCCqAsRbO24U7rQ+VXwn1JrbGv4vCP5q/NLYuflNdfuB++s0GfjaOT+4adxzDu3D
VW/n7TEOVecBJTiB5XkHly6uneeWuPK1MprTSgHIS35516fHWU+G92lEEPsQFLq9F7mYwQvli74z
fOIQDsmuO875Vd3P4WlWG9q0QFrRdhZcpRs73DHBiJMpol/mcbQebzvAs9dT78BatZS3yO5uAwaD
D3ViDsxzoBm9D21EFVxnzFD8QE9mjvyDdm93IIH0Qph8VcaxIrfxWpcMnmyV3PU+TNqbRFPau0Jv
+0Nb2fa27OP4PRrq/hZ5cXXKw5BMJk2fviYdzK7Y6vXqsUGg780GbcF1ItICCxO5Fguneu5a3xHR
5EeTO+OEGGrtxR2JIfW7mu5MFjfFPm7Ybz2I4tW7Ns/f5tG2H2VRQcx11KLfJ5oTrKnWmVUBt1Yf
Gf03+97Wuk0bKvgbAzXeyYzBb6Nm062hzJBvrXnU/MkK2ytZDOOjCl3sWKAueW2JTtkU7FjXaRjT
X69bPvIB6dBVAVnlXtR97eG7OWS9ISDnltexyOKHyqYjQjB2cyN06W7JF+hCbGHD/LOo9P4qcRDo
eB3j13WNh8bTDaU+1bQoYqFXS9adyWBUTbTXrI3dfVHN5VavaMtFJF8/6YPVHkC898Maw5LzGKXp
cBvVUbtvnbA7YgdUtqy86qbpUvW6In1sq5VyAfjmKup1QNfhUStdYj/SrNvJypx2BpZP4L9jQ5CG
E3+BYorHvG7qh2xSzR+GjDQkK3TtHnMjhReF+x1jUdgWVwIB9wmU9fzew8p2OX255XVel+gXLVuB
4h3034j5ULZy0PUXiBxwtGvGiYTx5MZX/hNwGehcsaqRHTHdlOpo7IgUTmZPKbN2N5UGFtl8zg6d
YfrlrFUrtcnkOoHQuxvQyt5qnZK9d6Vrk+jQ2D3JVlZEW5NFCmg0FZHjJW6e3qsE8R0H0+QvTvCn
DdPc3GqRph6codH3oLKzh6EaxckCSX5AtmD7Jr2wyjNEUm5Tt5s0rxPRYkOI5hhDRm3eq6V0vrc9
daYYbN7UKZFl49W9ot2FRmSaXhU70TOwdf2gibJ5Vftg3tqVIIdvBD7sa/HUVDgD9bBkcNeIZJXV
gX5QIqW+TmrbRNzkjKuQxPE1qZiC+9Jaza1NXx0GvFkGN2bRRYekbTr4/fG8zyRFzGTl2XsBM2il
donyJUTqQbqAEVzXMm1Ws+nG91Gspz9R1EJ+bkZgHr4O6Pkg9X0KpS2b37KRgM7jTAxQSSbEZBvr
uHeDVTsHlg/PXnkO88T+EdUau02juvlr07IC2sqkrdugzPcNeqebyVaVQ9el1t0YKyDc0zwt9kbo
VFekAlm7KFOaypPTLLR16VjqUZO1u8+o3jZ8jNW1YuF8t0NHrPtUOHtyo6LvkLxQv2vYMVaOk6vH
Kp+SbxH7W+hZeS6eo6gNiZ4jkafE1nPKMjvY2Uy+cI+2YM81giy7qMd9aoR24rvGMKTg8rOSF8eq
+H5NU1lBcy0GL4+S6VEGRX3gYOZciUYbAdRTaVRsxquAR340m0i/Ebh779jaiv3EjnMX4fEJvQAS
x7SK8rn1klRqh9ac02lbGM2wrRrHftDMIXnO3SzdpOTimP7AMf8w6I4Sr8dsZOcuzIQg1Mro6pU2
gd+nhYNjLm1foizoV92chodRUq/hxOrZRtrS2RuxRnIGHdyXiAnJI1C37qGtRbYTVtH9MMaYMtHI
xj1hTQqfeCZeZwyqTLzoTdfOsJ7JwCKEaBEP1iJCgDw2+YPRtcNOJZH1ENkhXVY0meMGCO3g26Wq
75koD6fRmcwaPLjodxr3f23EY7pOc6PDmxupyRt2sv4uBaH6bSJvcVUy0j6pbU7+QDqnAenLKvgq
BeeXwUn/NrYalao0iYkUicqqaTygRMFDqiOJ1yCypD4lotiGkxHlXj3bhDH0Sgx9VseHsDXstK1I
I22wzYSauo6rntK6q2Wwx248XEe9LG+rvid+2ZTgK6yF0kMeUcI2NJLVNBvBxPnB0q9JddA3tUo5
5mPEFp6upTJYlQMyQ7dQil1Y2CYAJDWIoXAtKtkwDdcEKcdflXSINoiMrdtAm4LVqGf9bp7giPvW
WKLyddkW/FyIiVColPhXlyXCw1o8HAqaACsrIWEKSWV5FEmYrZtMZ7XHKDP5FQ3e57liRsBQvVwX
Vsd+gjerUdZRqml3UJbMG0eCrS+YKu2SLrXv1MYIY7+KK+UejU1xCEQfHbPMMV86CHU+YVrJmsZD
ciJqiSBgzYj3knHHJkESfBPziu7LQuVfiOe43PW2yZdeS6LT4lLh2poyvpmpFax5y9sBd/GcrHUp
3Ssna9Ut1mamSc2S41UaFtM/ZhoKeM7vZlMFWw4y3WMVqLsyGvrbvjNt0oq0IvYczMzrMDWtTSNT
FnuCH9KDOrTWd5G3WB9svVR2Jh/XY9clw9voxJ3HTNu+E0FKZBQOindbxu0Wtrb1PJaCCjgdidNw
muKHo47pfWDk8w3WIp63amRXVuOOa8ucMzprbPmbPNDgDClh906WaHjHPkCOwjC3p7Ev2u+GqRgH
vgrzZzbqdBCp3e/o5tY/slG1nwczYaKC+jjISNUx7Ge3pe3oh0NaexjtZl/vsrr1SBZKNhnGnut+
DgQdJ2U2jgqa/Bsn7TndDArfn1KGhU8KWriRVGet5w5IAfW4sX70Zlx8g+jTrLn5BOowv/Sn3FFO
k9b110moxM/0CGtPGUJd8zSjtDxJ14sjmOQDVGf4ML26lAqcVW9rB7+BVzSjfqzd3kZ2rSjbujKh
ejFAmJ8UNtB0HZMquDPKKnpzTF5wdB0DLqQicb/YvJGMhJSy22Rllz8pAYnX0g3cp6Akj6zVEmJs
tDIZXEzBE7FKao/A3upM+ZNj60jeQCbkjZHGxRv/LfmxWTVjR7Db4EgEC2Ii0sXUK32J+M1c8xa6
muWTj95i1YpjKkBnzLtnkXO2Il0gaY7jGLWZb07jMSoJJcTAlwj6d6Ilm6IOh/ssl07MpqVUa7ew
aS2E4D9Woov064Uqf9JTztalqtg/J0NapzAtxsMyVzx2tZIeqoiUJ05Dw21GJs8rsMx6JQzIlZXT
HHUrMdZqPdWsm+CybNyLiJXntjyUldHfdHFe7yTT8VfdlPYmpyAzPU5gXpFiNJjn0nzh2kIuCXa2
j+kreHLLsD5Zs2GfpFJSx42qtmnpZ9zoptLBgiWT7mYSuK6RktqruVS1p9kpmu0II249OrJ9sBJF
vSJNZ/zSGSU+UiUe3dNA+sFBt6F3QT/QSQ72MiXJNiVvS5bsTQ62ntmMfEdWm75MqZhzb27ncNPo
vXgM3LZF65WnD86QG6vadBWvMbV+M6tl+iyUav5ZuSPfX2hH19MQVr5l13yijpm/DIYZYasxWTyU
tsqPlgZDxwkop/IpAwmKKuQmH5Z3y51d3PV9Pvtp6NqvI4mKvS9JIJpYdsL0qPOnbI1RlRuXTKtn
jv6Np5ERvRvV8ZGop/kBEbCxCzrZbooePTB5gKT9mQN5Fk2yJLtxWtr37jytwxC5FmVIT1SIHqOP
COTA/zyF352k+WYTFmitjUaX3yJVg2tIyupXPWux3hUdNmwiWiS8Rbv4KtvgoZRLHVRr0ymPS4fT
cauze89FueNjY4ykFHab+lY3EVQYasr83bbTp1ZNy7UiRi3adJZU7jSZKqeybKsvvdDa90QpjDfS
4/ij655kab1Ug41aDNOauLfCV1WHOUE1d5sJTryXF+5h1NC6zUg+Cy/59buNnJihHEPLbmRN302T
pZyIGMcQGNIMYiMmtnMiXOmlmbXgZkzH2huiNvXI/863pcKZIByV8rqrrWyLzEKeWtpj171by3El
BjUiNI9zMY2J2mhpKQ0CsIVaV7etwVBtWZtaVmxLO/SmKMlCzqL8oRNp+C1ivH4Y6w5giCTxPOtt
940ZlgVUMaoiRLlRH3pNFcXf7TgVo9/0mcP/f61TFgS9fSPyUt+mOQdMttJ6rVbal1DFShQYRfbd
0YedTugqN6Fsx3AzTj2SGzr54qqaWA92akHdn6ThPPjjssxtqFAdHOc2nAZ9FPWbjPKOSXc4DDnH
s0Gyi+CX3s1jSxinpoXxprQbpfI4Tbq7nAPh10RVxvu4JrOFqE3Bow6UVN0ngk5bk5JhEljEAxNj
RO24tiVQWI8OCTttEzZfEXtEGu0sgPNqIHH69YrILc+pYkkzqRit/DCPufazitPsCxoG2y8TQ3PW
cZgqJDrEQftu2SPyVo6r9WkYM+dWSGJiVqRbyqNbpUL/Smtwuo0sJ9g0U6ITiKOlBN7VtG/5A8dI
XCda3faruI7VY6fP9n6C20zqFOsr9Usd9LdTa/EiNL32KDjQbggws57CIMk9jWzIo6ml+aGigNwM
IUl8HhSz/rqqScd0YwO3YjfHJlzY2UF7Y5Tl8AWjvkJMnauRrVV2drwtapg9njaI5DFDgTGvyNJB
eCCttthy8NRJ+NIyBdRtCMdpToe7tNdHX1pD+4aQgkZW4mAITbAH/HQcVsG+0KzHAaWqXzeRvOlN
8C9eH0QOQT+WdmXRgSIEqusB14gWR2PfRNdkUGavvUvmoYcgLfJdcAh3lWb0dyMMJp400ZW+o8ti
k/RtDEoK5sVdF85W5mmABVZYSW2BQgGveuImQEoU2c4HAp0GLwZo8NiSREcvL+xDKj+HHXjFsDnc
EPnXsAbZ8wOav27TjHEUeSSKKz/bpnRv1E6qP9WA/zDTVVQpKf3nADV/6k+SL50/h86MWjnXxSzF
fog6UinsVmXAG5rzCxlB1W3eWYGnk73wNtDfXbeqjMh6JeuIRX/I7qN5sr7NsVK/p2UQfRNlHu1K
kcZviYiCk+AZfatpXU4eCzxiDyXoXKIeJ+cYVhXdw5owIGlokE9smYsDKB35nGCW3/IM+lUQ5QAy
43EgAVVw5MQ8TeRa3hU0RDvSSdkKK3MnokbS9K2m7xz6aMdEVZbfBpae/siwRrAYWNP8AgCJw20w
hKk397GxQePfrifAQ0/oVGsvJBftJkSZsMZGj59NxD+rMd/MVvcorxzk9aXLscrail47IJzdYYd5
0bs4fnODhPoXoPgJPU9IX0DlLJLKOheeDOxmlXDA9SHPJ18InSLVlNhOdoRQTlPKi5Kaz3VjMUC0
u6p4avV+PLixbZJjp9T5lgxaAxSz3db7KcTwAKdvtL41PfeYkjdTb9gqE51zqOFeUaZFPxyijAZy
0heHfJgMRNc3zZXUnGjPCU5Pt3Qw5cSzrYs16KSACbslEfLYcHd8uHu4OuhIZ9U6nzrnqIQZVV6g
hiDHiEX6mkRm/NLY4fxgA3d7kFNABytwtKuptpS93pXVZpKqOMhEB++gEolFoa/HPtWN5XoyGqOM
DqItH/FH2mtjzvJj2wQ0iGSjZQTcz9NBd5ruGa5Hymm269ZBBRlfgxu0tsAb3KZBpdzWZljsXOLJ
3hItq66JPZ7XlHPlfgj/H3Xn0SM50ub3ryLozgG9OWgPZPoyWb6q+0JUlyEZdMEI+k+vX/a8K70z
wu5qAR20wFxmMN2VlZmMeJ6/dZ1drSxnW6TjcAI4aG+pSfNfaIOK0Lu6fXTwNDHeQTNWL7Kwm2fy
nszzTNU25X499XCYlgk8GgbDeg8DWCHXidLdODfm2+KxpvS2QCJQNhlttXTqNrGVI2XCPPbocysg
a3H1Yy3FcMtKMG2m7KKlRE966021xyIkyi0W9OWmYTt5ryiM3aJUtbkl8MLtIHTq0+h37T0TsYnM
tsyu/bBgg0WibMVr2q0PNIfSL5jToFcfOulmm4UaT75FyNnp/vSmfLMa5jhtwkg378wLNWfnZHDw
0ScWPlVms3qH0Jfgp8owSAEQrXXI8tY3oTm8oktov9YvSxBM1/CLkBWGdumKdD29uG+6mQgTUZPb
Vnt680qxzy0O3KPkfGXSkw5yfepRuMRphBt3vYV2PlbCsd4LtCIvv9PrnDlwrvKhaT+wDw87MgSU
iPuh7pjOC3zTieeOjBcYMjSYai6CcNeHBiZbEC+0y76up2S1vUtfc0rb8cac5/Ix6lUWJK7Vp/ye
LT3OcaGN9N2bfdwGXb+aLGqdO0UbsfiKKUZx9gaGyG5bh10xCYFC5y311wiFRmp5nQQ7fPnUuiq1
Epcwto8+XUaT08Yv8ys1Utx7KL1xoamz4QBL3MweakK9WqDv2b8wZ+nihK+jIMR4W+mumQ/wqFQ+
VGWUXS0jEr63qM85lCXxl4+OMPsFSxEgQCxyY6U8eRBdhIuroJctj8F/FNmrfP3o4RNh/VUqamce
4Dzac6/qavpw/bnyDr6ZNZBAlZi/cP6rajNEvZbbqlQTKU44hAt4WcWrRtYYfFBhM9W7fAZqpyg4
rAkIaO1pWxo0gm/obAseDGMw93XIVLvtA6vt9tINKF5UYaYo74ZkgFmjwiWRdUiagztBXZoQaU2k
ZXacc0rBd50/2NdrV+QfU0/8+aYhjuTY+B1G6o6CR3YmMHSfRM6EMb19bYJQrFewG/JByUp8rmpo
95UAb0VhylucrQdmBEUdsWI7pJ/Y6Y+T33c7MAmuM0oPlyKWyzzcOtKt3lxzFf1Bhw5tCAOlj3SR
0Dbqxjqsqb7lXilWquAiifHE7tggS5+edcdhjYTMBFPTWovryfE1FVt0aV81OUIO9vqO1gblHxtV
psGOHBfiyhzXeQeocDYDhVVbp+Ml0AznXQWmGF7XflFsDz5AeDcb48mVZfTdDIKlOZuLG9ofNBFr
oS32NDQGrxnwBCdCGVbfg1nXP0jZCTK44YH/WrmzQwd3pDuOlc6+MduQ/blqBVW+rTOWgH0VFyVQ
hX01Tq3zAFUcPF74rzsi8JpLT2pv4CBd5tewLtzb2Sd6g2LJ5h74TZxwvNj7NLeHU1ERUOaFhoR/
s+bnBTj2eglwwNtlAGsbNETE+6Aec1YydTkh5fQGKernKGuWTaRXZ44Zbmgw6Lwlelz8sYTD7QBk
mtGClWe6d5SQrPlO4gaZcY6M0jmgp5xeWHfDPi7GThx95JiJ0Xn9c+g7kt2v7PojGJG1i0AL/IRK
crPcdTaFPaVhzlysJqpCmC7qES/a6LJ3/Od09ZaWTJq+vq2mMH0ealRlFS8IIsGYxXh9uUVdDNZo
3XpXpkecDSQSSssgwL90+EqE0F15PzvLBlmk94FIU5/rdGJctDIdnqwuJzNe1APhf3U9N/I8hDP1
HLZFoDh0eTUa299SnP+UPuaprfnn78KYf9bF/Mv+q719r7/03/+n/x/VM5csyn9HPVP8+lLF+18E
NJc/8aeAxgj+uPhrPIw9aCJJHrtoa/5U0LBN/UFQmoMqk1QyyvguksJ/SGjCPy4NReQLo6NBUomp
5H9JaNw/HIxCCG7o3fM8lw6//4yEhnrCvyhokE+axHTRmUU2msVL/XuMdrhU7mBd+CvtYDYKDD8i
F6pC85GkWAx7nmVzIPt9asYgNgKSoVCG2+Ud5VjSi9286/0dp5ja1X6a1rt0QB4e903mlJcYR4IT
y5US2k3AdXHdZHlQoiQIhofcrlFCLI3O6cwbshUYwSnUfkzbIt9pWTDTV0bJUDuGo/LjNAuNr5n+
ZVDpIauv2lxBSg3VisJmGuCD0W8T0TegmKasSo9kzNa2caHGbOe1cnrjte673Dq4MhNPPFT1l9+0
wZEIwwA5jmGSDCzFYXYuJ2TUuCFwBmsdi2sqHpUpm6epkHRB09A4/ejLyj5RwlsA+YmB07qFKv+Z
FS6YlTsv5bBHN+Ka23RpFCIF3UbfqXbG5zkwPO+q7SYXNFQBa7SrT4pg0doAL4rETdYWU4ePBLIh
D8mbmYfeqB31sJAN8N7oSB41sDaaehpv3suZJTOpy8q4BjaRIGzU67zOhE406DiBFBLyNEOaNYLM
Dbi0nfEq6xTQ3qUZ7YfgILkqWXwYbSySamlmDuTdOkkWybZeJ5J9g0HshQymMJHk+TngtQ/pythN
uET/o7Mc2SUCaU7FlVWgn0rDPuzirlj9JnakZ4NeZNZtx7bggFxGXO3uUqmz76xoWSbh9FdOaZVv
gd0wDZBZE7SMl8J87AkGXBiMEBBBpF160K28skKwCjxjm3HS87nirwBDQLf15c/Re7M4l7KKUvRN
QsfKlAEQVf55khHq49RS+mkOo/VzhM2+TwecY3savKMazQKJb3t7IgjfDzMOfanITnFpAHceUuDo
r0Yv7WdOOnl6HNFY7iUSI5BSfxFnw2+zYasW6qcp8yYD5lCVlXNIG7qr+P6l/o2zygECTcLxbYcq
8x0yxb3lNSpGT17wD2JNTatu0FhlAFU2Rtp+ByGUPevfFazAdsFT3V+KWaU3KyeRl75Wa22HNTF/
17gSIMt6YbeUuyLN4fM2G6s9e7/rXzM8cnrr5Wv4czG1yfLUBPTy0qXtjyDqo1OBxQYUysJGUC47
dghzACUupbPBOjUnhmmqaMPftbRBF1FRS/UkUM+lMadMCntEQrWINXVj83e9bVfqS8N5HaRPs0P/
rWUK29mR50ktrgmG/db3aG5w/l+KczvNyMZcfSnUXYwpotkYai2mdGpAimJNFt/DTj+0l0Zedenm
Te2elPImIok2MctLfS8xufO3+l3qC4mOzMGz6frVHaFncXppAO5/lwFLvII6bo3W8iEYLaK0oNWN
d5E78EkIFGAP/iwXRs9xA2ZB5TA7De3DKYXLO20uZs2cXwXIjtzhwOAJUK5cn0XSmNb2KVrIi90u
LkKXE2Sq+PbZF88iDH03qbs0XZIomivzIbKz/D1MbY4gGhg8DQsYkk1Eu7YVEBqMPEw/jH05FLu+
DeVwB27v3nYLh/U9yceFSiK1hEsScLiEW/QI6a4nN4wtPlCdGWvEysQEw5m9IT9SJx8hBw8QhO+Z
wkrzFmGJUtvQyKEV1ygsfqWDpAecwGIe2oHvAB9dO21Kf/Z44vzJ/AhH6l6207xE3UNhMwhvECiv
L1U1mm+1qDhhx3SI2keo8g6iCjhWivM09c5yro2+oq+HNM+C4pqgHohzDqx1p5FU0mDeV9FZpQa0
UeK0mdTbBk19cQ/TkqGXWHTBiqgvUXSVHsVyvXr0h8ezVvKGGFOfugCetJ+65b3aGL3w2lNgmPJF
Lkjgk6zz5IjHzNG8M20XDnnijODqZKgpFFmwC7WxqXWQIrHSc2Aeg4y40h3LiGaHZYg8yqhsf6go
N+/TagEsbIq5IcNSF3D6Idm8T4sY/fogOLxulkVn6x2g36T2EZXs+2wmLDsWsuHiM2vqC3eqLecH
f8YQFjcmgN7lTJ/S8MqCi53PQd+n5hH9EilwyaCZzLx1VdMur5A5YOQs9Z3BB0mk1Mi5tkgh0g3Q
+0BSmdWOh//80HZTfKhWt9/930eyv8xt/9WkzzaOl397dou/qqwY6n+e3S5/4M/Rzf+DkI2QmEKM
tSjo0Zz/ObehbmZUQnR8CR+waI7AnvKPsc2zUD7Tz8nwQztNiBv8f49tEcMe7jmsUzagykUU/a+C
bzxcCw1DaMX/FID/49//WzPUd23R9Pp//Pf/wwGD4pmJjWoX5P20F11k0f/kNTZJ0qq62gdg9BYm
DRp763Z4HSr3ChkHF8n6HynsL2/DXy0pl5+IowApA8lI2Jb++hMLntBJ4PGOh85+dq3yvWBnFQay
2HR4tKPhnpOLrIDJeUXl9WEytohC/lpqDmBlOPDe3hfioeuSL7Pf6bfWWaqtHv1s6+rwP3DtYoz9
24u17MjFcn6JISP/kgywv77YYclS38QgFKuMahGnruZY+115mxdRDqfmWc3Od3Nx6MPeflJuud6X
RblXJAnsxbo+L9RBkZWOFHx0EEO4AC+xM8MJkqiibysn/8F4IGPhcMRrp3N+0o94r9DJOT6CKQcL
5mkNzxl9uNuudGA3ZzdW6Ey245CNz01zyXsK6mXTppTxmhFUQJotv2a7v0XTxJRdrwCuWOY3joXa
GPyNEGk4GFtJN8Hq3O3XiENOcaRcM7ZCzg+0Z6mg/VlTaLUZV/A0roVLFpSvww0uZusePsq4z9LM
30V2U+wiOocOw4quB72Ji+PeJGWovw0sP0SX1uXUwonF+UpLo/zSrQuckhnzBvaEXFzKuMzQ6JIw
KB41gtBdzhiT9250JBTobXXlo8dA22ZWn+i5Kk8lpWp7MZjlPujW9RoFbnQUU/piUd8XmzMBYh0p
LQCymdoQDYGmThVyZ7YdMtbROEVj95wttfmwjnKCHhnBm4zRuIkW80S3RPMauUyqoFp7PsPo0LXt
cM7MLk+qsfFuito9onv6nAA176ooLa69xhzIgY6cfF8U2AnLOi8ZdIv9uExOuek70zt6UQqhbkSp
e8V+FMQFI+djZzf2tk1hK7scsFUYLOZ2mifkqcY8he5zUdZ7sZTRMVrt9yZS9cZqLdJDm2gGF2zq
rVU5d95aqO1AhgdR1NACBYvMrWcAIIxcWgSvShTPpddv8mqQN9Xyu34s/RZ+nn1ms/eul75KKACu
RVL4eX+Qft3erymUc51Zc8L2hsA/tNpNFzA0ZpYrNmpkx/LC4KMJ1uIdRdbLlFcOKq+ivF5zSyPB
NMA9rewduV/11vnafCwXNSc5ztsyzrxU03SWuTdqcAycg9GKhB3lUdIEsjmpVN5GZip/4ggIDkhF
AAXDrN5oqmuORiGbDQRDCdlcTImS/jkXlvPUF4HgzfHqY62oPJRdK27TtJc7SpQ9eNG12pJN7SHu
gKZ15/yOfIx+izCKI6eOogPnH2Jhc35ogdF4SKkZUeCUVZseivyiyvAV/jer15sUsA42PD8oVc/b
sJvSBwTR5S2uCG9vN257a5jR+mPBEPljYKC9R9qltoSL1EVMcmW6twtZx0F0rxs9XMHUKGRWy3Tj
RkgpwOnIVrKDFGEOAm0UI8OvavbOvqXIzK/U1uwvNDKYejEFz+7ifLqOdq+jZgr26NsGtC4mejpb
9P39WKcOEBh2AhW6exOhf4z7lNYUst31VhcENZfD3H2OsxFRm+T6P9JUv0CEFAfGH6atAuBce2zO
SHPS9oXAtPfVruUt+U/uIVD+K+2o4rnLfH2vnSG9bcmNgjCvi6QdtbUtmcS2mkqqc0P7XqIITwbZ
nFkgjEawUarhXnZSXpPhXd3ZohyRy+VEv/nesrWLsqS9EQ2Yncp3EEK9b0Xbf6eoKQHHg4z+AmnG
bhEMl4Cm9q2T+c+lnnkvh/6hX0xrn2vPvaqxWMeDYZ77bHoybPd19swXryS2K5lSmd2UVZcfSnQL
fmKL0XrQNN+cvMq2jl4oUONzSH5ZcxNcYUVMD1gZED0E0lJB3Mg6giIVmXWsA4wbaiQmLOjzFNzM
UggKA8lzjQIAjw8Kw4PpNMueSjbLhkguCy9uUc2eZeeBeRPBIMkZk8OPoFdWsaN4x0VlnOfA9U3a
m0+EmMy8s6r5duVQHyBRnK1ppYG4DjJr39OBHqZF9Wn3CwHNMKVXrpzawxy5JUg9u8cvD30Qk2yR
4v+McjueK6vY1r2jTpmnrITttt/AmXo3oSPkfaqq8owwGpXf7BrHLHVM6goH+2Mtim7eeuGQPmmI
+aQYcvod20VOt2k356d+1c19JgZry9f6SK6ZKBO0hk5semrZGagf6EoiVYLldWy3tRd4mzoC6O9z
L7prVUoQhq4r+LRpgzHWQ1/KWu5ELaXouS1uShml313rjncq9adoZzV2vPLUYGkyVjQ6YprY6hcW
x7YckNDYawVNmObfk6Gjl1bpaGtwz78DTbRX9uBOqGyMdbgiVKWUt3Lw5R5CoSbY3qqhBeqxPkuR
ur+MRZtxirztMLvjo9016SlfguEq8xx3Kwvk/xivvvI6q25xSbRbHzMAC8p0UuhYLqr9/k5TIb7T
Xv2qGOLjmY1v4TZo88NSNNhvqkpumjlEYWiasFzIBTgmlqmJvSoy71tW+W05Gwz8ZUhJCkjJ5TM0
5h9eCzPnmWsyVNEuqrtzrtfitmR1Oo7IRtm7phumAyQGs4cJrBq5KAfuOHDuakJ7X7N49sWERG9c
9W0alQ997c4JD0R6TWem8+oweyTEPjRnKHj3sAzeoR6hZBLRT0u+7Q0T8nsKwmsEataxdK30ewjm
KQ65MRDr5epguVIdWlt8F3ATx8Lz26vOqqKXgrQR3MToZqDx9LBAk5hCjghDEK57WEbM/kSMZ3hY
+hkcLHVylrhGu+iec8FS5883bmd0se1/25VyLYieNdpV9Xy3eBoDc2VpKAczu1G5xbaFQnSj/XGE
AxGQKeXArUZ3I1eS791Oyus21WDIt7WY0wPFkUiR3Cm9yudUXWfjLF7RC7J0Spx1JdcfvNilwKOL
hnkXdkqcmtmQv9yqSK+m0tdfBshiHQMEtVu7bqcbbIEw6ZjMH1x/uu8xUNGSmz1OmkSw0SaKYaXt
Zh85zZi0aZ3F3uSZpPESzxBy/GyHDI1zIFpx1VqGcw6nEDqgd9xrYib1qYmWfr96wV2RWlFSzajk
3bD8wjuT7tAhmocgbw5l6BQ7iN6C2N4qShq18ABacAWDMy3JRGLtYRSFdYuC/rVEO3mdu+nD2qjg
CS5XJxwvzckd7c+mndqTdvGBeEjJ5Tj299m4HqqcH9ua6lNlGGrYj+N0RDFXmiUjfC7uA2NEHi/H
4X5AcMfFtobh7YX2ehkHLk/tZEQr0eRz1SMzFuaUXTeR8L9SR8sbjR3vpSiy6DXs05RJgcIYEqDQ
/EvR+He53Ux3k7OUFzMlgAuMOzlviJDHuCmEvPIiAWRTiLdApQyQNiH9DqHGpINX6tZaMoZCoxKc
3S1a5PrJ1YZOYDNMsuiEt3cG72QbS/FYSv+mqy6qSVtBERrVNerkN6FzBN8+EmCMjCO7v98mkTnu
PBk8ctIh2QuKaIuKzCLAWnxLsppw1Tuf5eC/12n/tLTyfmUfu6nK8EP6zvtCWv4TQXUpdIt9U4b1
k2TQPtVF/gYdRswIr2xTRFaJZSQk2ctAvg/eLH9NWmdkV43TUeC8JHtOyqSqvAGLfO/tajpRNi0w
exJ0szyv9fqo2ibc4TgWcaVnHwwQH07h3vFJ4sha1I2sTPkgqdZDmsYNSpAFiGubfhoYVQGh55XS
tSFeQoCJckHS7pkZNggusBi6ksYQiq3AJ7R8Ijoyv0YAbew9HxGo5cdehm3W1Lq+qbyqPuKx1PE6
dOC8unYZRkP7ziwqNxZEUO2mfqxQzvdIzoNpR3xauKuy2nvA1fJJJwCY00I9lnCCpDfFSLlR1CeT
75zGqjdvSQ9DHlKvDlFzwc8AC8FhVsV8BpQ9ianqdxlKqCtqiSFcG0Pl1wuVCkj+WLo0CmDAcFLt
AwuNwkXG7OPlcg33GqVsfZcTwBhbPfSFEFV/AgEawp1RVu1rrw0TOHS9Luc5/Iz69hXd9C+zW6eN
07HkAKHXczzZ5vgrQ1kQI0epHglOgBWpIEbfgtlThwYTxHBchhZheGOjnqz6EVmni/S18bLhMHTR
IRqMw9LIFhWLOTTwDmKSfPVYM9e0/87IgdkS+M1xXLR+kaw9QLE9GgspF+aPTn9P2TwfxzoMwQyL
+cc0jdF5zu3owyhXAHzVTknLhBTTRGbGKPnm3Vy29b7w3Add+33iSofCxehXo8zHqs+zk9vyNBQr
q2S/BI9FDiFtk7D6Njd+QbxUeDvX/nMfoU6cUNbUVbfcmpeTLoiqKs5FOu8xZg/bunbDOkEeVtOb
iXvmOqqtY4hrORF20Gwiu/3UeGofCSvCj9d45t7NynPFw7fhZoEGUV55nOohRe/HK+uG6MRr+uEv
L8Amy+43qs3s8KCCeU/AfIMedF4evDaoQagD/QP4mE05zEh4Sst8j2ABFF9c1s0ZBWAfAQGqlX2J
1zfuzOnyNoU8sFIqgbGtR7ZU8QtsVSZOsi7rHV+grZ8LmmJmRmBzvqZNQuw0uzgpqw/RUpY3U4O2
qIoybLG2/9wGSHGyng+d4L5rbAUS3XDUxyHn4joa7qNDqMQLM/dwPTr+cqybOv0IZnZ2P6yGE1k7
m1WW+lWVwykokRDIFp8gjjMHs+MabgxvkifhC2knriPNZ12MRJtXpnGzgnEcewywO+IKoZjZZb8g
l+XHCoO9U6L7R53M/2t29/8OS/wvxAFfAkH+bRiRX0Rlf6WAL3/gTxjR9f8gpsYlyYVsCrTBIcjZ
n0CiS4ICMaekjfioU35Dgv8KJLrOH17ooeAkNcPDX/XP/K/1x6UMHB8/4QdQwRC2fwMO/10g0b7k
jfxT1gx/PfihR86ST0GFTejSX7Eysi2jYHQGtV3Dviv31SK4EKdA+i8FDFu/y4fU1EmX8dUFNFPz
s41g+Z1XTCt4yB0VE8mJprPMB9dgvFsRaJBVL6orXTrRm4c6Bf1HX0doYIqo9PZNVqL58dZxPM82
0sE4y2zZoBzV4c++8jkwdURB4G6NuvSG/kmNDnjq6ZAgYdloYTzxGjKpTPN1jx0yhZMd7CQLcC6f
pzEVh2KkMCZQfXqdOQh2Y9cT3XcrsVMLIzff13XBnaKKsPyBt7viLF4qJvegyqFKinL+0Xdj8Bw1
9VQQAIC1na0xj+qYIBMu0nRyyU6Yqnp14zmr9btPVM1n3pAcFRtrUb/aPZ81xll+Nt0Lv6McrLFj
48spReD+UeUbqnHusKL0/SP5FjQxWdXZdqFmk4HerJOdu3W5r3Vj3DJZT/AirRCfnEcGp43rLieF
RM6MzZGIsG0+Lcw4vK2WxaTT00DhKmNEeu7QC4ARt3GK2DUortuKynHSbdoQbLbzCXy5aWUB/iaN
wf7p6sYScetX6j6gY9TYOtpscTWvaMLN0q3gv+w+PKuSJOekysKcLsqaOY+Yitq0t4bhqlcHThXw
YyxNui/LDF6qnqx3XKMW+t8cqdamzKf+RDh96B9Sc5ng7KUgZ8Oym56Gps7twhjCaL1DpWZhIJmW
SR4IpGAcJL2mceHcGvswzi31Tr45VWECuBY+g903DQZO2zFiFDCM+YQsLMWmCdAx7oc5wq7ruoR/
njotL1VQnsno2TVtVyeyjfSQQGZJ+9B3FVotN2qRhkILUAZN6EPJFwVNWRwJZWMN6YOHZu7zY8MP
fpjTGZ8+Mk1nIX+E71iWoW5NAq2h+ktF+kGAqZXPPAK/OK3os4ZEUC70XmWLWSRp4AdXsFSp2i5+
2EJQhSkmTs8Hktl6tXQK6kiN8AZMzi8Tl6WNXFPyNRnVK8MPIf/0uh444SmwcAvleQdU+D6umcaB
h8JXjgN9ca35Z9PP0Q9p2CC2bh+ixwy1i9MojRYkWeRHLDtzUdEvtRLrFhPYQeDHItXN6jSWlxSW
MA89xohyO4mW59bx58mOI8zIOYjxvHxfmoh/BANCOrxyPT5szOHeckSNUHjM1hwR8Wp26tvKwsoh
NtBwy43llRbBAXhzMOdA/lE9VaTea1C3TZk4RJ9crm234810XfWim6L6rsbJ+FnrvnNiUiXTr15K
+gR5AqdbOrxXTMbS9xyINJpx2flEV8fErlZAdIWVv6KwpeR+cjrfwsKUU/zX9/kwJGVhYRCPKvyJ
GIGxMCRIDVay8q2GDDMayQMjwbeqg1ODbxV5f5+70IrlyNAt3YnnFKfQekftwFQkHQY+JNxhT7o+
zyjZLgH6knTTkJJqHkHiJ7HvCyVSoEFqwHftiqgRBpwkGxySrBWHhVQF0JAFrXUM4KqwSq6qcZPC
lUwpq5xwuearCMYd+A0QgolQ7K31VHcxdM7FizdMpBmkQAZGYsG7U19Vueu8a4e+f4rmhalSVGPp
Y47v7WbrLANytdQQDOrNYmWSU8d0xAcvZR6OhV8X8870tfsTaAokjV8a3U5QZvm2lsY4HRTTCbbV
arX6B1flfDsMY/H8O0R5+LWWKJUtzKeFlWya9IQnvNbVpyF8nQhEBTtR+/VGyuw+Es7MCdwNAm08
Y10JAi4PDQxc7KWml6i14DOFV+Oz81gWM08gvfEYbefWvV7b5kZMtksMQHr0+NzDorkK2+UO6dX2
MqLRiDPFVj0QdOBsfJ7hWo5ntzM/kBndm15Jfo+wTqUa2B5zFCMp+l2/7g+EgDNWNle+xLolagG0
tZ617C7uFIk03EPE6X4uunmcS5SCzPKjRdRGdjf23U1dLhXQ54Gy2KPuxZGw2O0yokQ2Oayy6jwX
tJF3+ZsaQ2PTe10HRDsR9pBaCG2LGYczKoameRhrI0uIZkYeGt40OfrlqiNEueN0GT6QSTbsXzRp
Rfy0ysQnrrB5QzKfIke8eguelb5Cj8XKs7FRZ5FvEE+lQy1NWW20s5wKBs+Tq4nmD+vhKSvdOvZc
4H5gg8NUHuy25jEFHCyxnrMehgeV1bsqHB+0NSCKiU6RJTl4xEX59GsdzT4B216O/PnXVGWvSGNQ
6DfuY1UWpzHIr8LSuSbTB94nXCMO2mU/dqi3DLx3OyL17vNq/vAM0WxxpOsomfDgBfj29AuOXRZD
nlLVbw3X3uUjNsh5vRLSPCF2v5osAwcy4RSgROeB2o5EcdwghgcPRVQPwtW9KQNTiii/Wj/admZ1
wAhwMJfwReqAsKg1VxdXF3Zk001MX561XWwtNLfxGtY3HERO7M81ZSyzIGtjxWWfN9ZL0PYN7r3L
GFP1H2i5HlSH0mEguiFBCrcBedh1bfc0sihyliaeH+VHihbvx8mkNAc/C+5/j0u6cwNnx+Dz2IF2
dl31blf565z2Iay9ZT3NFMkPHuoZn9wtkFZSpAikv9GTOWwEdp7Ba+f7Ee1vDExYblvaDSGwwNCv
6kF9hK4hkjYYrZvJslhL5zf3ovS6YDb8uI0IL9QoTAwyMI8SPi9lQKutG2G5W1wy3T5k1thAE32u
hMU20HCIbtKTLZV81G5w2YKAF2bjZJR3rphggJwHYcpLq95QxK3tLy3zivtjUON6jdGfuNYJTX83
kJ+13ONC29Ui37DjKbgjPkPRuHd1I/dK3SoMRUfqPDAAlYk0+qOqmoh3vvi1FvnNWvfsztwZc0a2
gnfscagHFI8xXRTJLE1Uss6jDW2U5NNEiHO2zV021lyuEpAVx+ZShpQMdJfY4Ba6uC/rA1ROTJfC
zaKyq7L072yrfmiCNNZBufX0SJhudEeKXuJRLFZaGB7YOg9Rx5ct6vDwb3LcIU71My/tnaH0MxPG
W0GWA+6XRobXbnVfLLfkTvF1bvGoOCcfrRllFe9MgEZSRDDNVXFwMPDdDRmamyKBoNilkPpD9Ikj
+XrxBfxhmt5UCjdpL3YGPvckXNJ4sL8mNMsISKxtl2PP1vksYy4YudervWKIHg6ogreioe95vPwo
XTQ/06i9QxYJB5M68M6O6W8Ia452AIJnD0F0Ffm7SqeczPb6UXYL1vvSI1PShv9aFJOIufaf6Dh3
hBqNlwB75uPGPUR+fTt5+qqZFa2bFceJLt7wwaoNv1oL4FdGiBe6d+bq8RC178gZURT65hIVsd/X
+U8cR0Z2zFYz+HSq/mxNBJSxFPR9uM0N09bogkjF2cEdqOWg/Lr8GZllRFmAX4Xsvi0O+EL3/5O9
M9mOG8my7b/UHLnM0BiAQU0cgLfsRUqUJlgkRaHve3x9bWS+9UqiskIrXk3fJAeREYQ73GC4du85
+4gYJqCaoOeGg7YvspR3QVcPyY2JlLBgaJVgG2hUYb61Vlq8SJMmQUC0Z1gzFwhhaIc1umkvtKyc
Oqssk9YfUZkeEdIJ5bmz4pXY28jsUWd3lxqEbLXbwBxnji/DO/c2G0+6Cu3EV0k4pSxKR92nUVH8
yC2gb7hRhfnJ1hyyHgXTyWiXEPL1RfYV0+MIW+rsgU1Wzo0Kk/7Odsc4DjqQPJ9wHiGKrGoXrl08
Fyb2wIUOGw+YWHczdE2xL0Z7LTwaTZuGyuHr+bXdI6GTvCDup0nvOuRw/XKLoGvs6S63ruXPfTFP
R15AwvFB+Qx4Zs10+5gIG/OzqBX9udjRt9rSBad0rrJE+4IWTruhNlmaS7aoLCi6xf4ue8XLpq6H
vmD2ka6v/1+x1C+n7//5H1L/S7n5+aV++RXuuP37/2o1SAu8IrIX+/9qlfhj/3ANkM2mRKr0TxHT
/5EqmdY/0D4L4P2OYXAgd9DQgJro4//8D138A0G6bWwCJ3jIQIL/TofhA5vTMTiyoFQiCcqgfQv2
8df+wqCbfbuqbrgbl77yYL86N5i9K8+wpf0H4c+mQfqpleGQmYXyCrSkBF6wadp/vVRKIt+Kwia9
b5P0Hk8Epp3u4afGzr8RXv32bX69hP3h21jzkGgY2tN7mcovQ4rWI1m+rkO5+3uXMW1FHpyNRYmA
Pcf+iNVfnARiQN+md3CadlJ7EnER1Nqfsho/fhmuYhIZYREVbBrI1j5oupatiSMbO7mbshMmLRBX
RvWH+/XxJ/nXJawt/lwifTNYqz8L1fLKbY1JReldeWVpnvq70aOck4i7kIIm1gbv4hK//v1GmJHo
GVDcJbZ+bcMJGOYksIbiAojj1jTKpz4Kv4mK0KJ6DP76N/r9q7k66izpED25Nc4+LAWc3GKCbB/e
ijm/zlysatq4/+tLEBO/fYGf17Rpw11VAL0Eaj/7N3tGSmtBRFpj39qZPvBu30QWdpYcMXvOx2qu
kT0wQ3/G+okSCdUhHtpUUsHEbkgLeUL6AFri2iV9ZWzGAE9RuFtHN9nXGN+szlB36RBbp9YVdrhX
k/4Ve3DiDTMwb8LnEvPUVmN4ZWttC0l10m9Eggy8G4rFax1SmaLOwhHQpHaPLbWr9JMlAA2UuZxu
Rsgpj7Gb1IcF335ElFH0Y25mIn7LOp3OtlHHQWuNVArwwPbtNAhv3gRYkdY+rTNTWzpIXYRoI1HM
T90Kq0e2mvkefCccOB0ypHLqr/W8Ad9qEIjkRPMX9Nm9SXha/CxqUbbMCpWisLRul019+IWEYaZl
7tIcDNuMrzu6ThTUwAoc/MwPdiZAEJX0IVU2dHTgwUddYUJrnsxmbq7py6mzrUDUINd1ffxg+T6h
W/eaICE9Ew4y+GpCCWzljv29C1GXzxz8/aieRDBHLVJyR0aBwUI6McMxTho9wn3rLG9FgjkV6MBX
O64IX8+GHkYqGpd8iZsDflDMD1H8IPT6OYpLikvmfwzWSsIhnXS+EMzICbJBNObrxsxQs0HKAHaq
hkillUGvxsabnbHz+ghoDpWVe13RFbhpErA8nDxTYJktH5PXN/wy5mkIVbLDbC82eFwqRsTNcSBr
A95sydALSCqfQZiTcd2YGfxdsKHMSMGKz01Fj2nuzQ5YY/9Z9gKlnJZmjE4SBv+a4IzUOP0JPop7
QaRvXpF8Ka5aNSFjBXt7TkzHPVhhnOzViNt23YqQpnQ1SlxG+eZ7OljXbosGbC3wsOcQRh7w2dBP
igbz3V540wSx0w7vXbE+l04enqh6pjNMepoEYZcgCHTXh8pwmwvhy9OPaHBeR8qezVOg9p3rFp4R
1/N+KGX3lS61QJlh0bWOVHyUJcAgB+LfraNmyW9qG7cLseonBlDGngqTkaZNRqiKiF4uLf4zF7Cq
i8KRQAx2vaqfAWhJu/jBOFnnkEopWAz2BLRxVvB9pHNa0SGd8dSaXlQsxBxVMT9wuupUw6a15yQ9
nkqW78M8cAr1Yg7t9+04MgkesElKzSpwNo8hjdkIX+1q9XuSaTVGQp296xZroOugvyC8KIPS6BMM
EnV3HOj88c81krm1FDv/VEbv9kj8tVEBlgGXtGB7BxG2Js2Lg+U+YHh3Xym0iyhZ+lPMCPRGm8cG
JUk8Bk604D3G1HYykm65VjMv+WnCFSlVGfEvK4F+pF/9tVUA+cp1TnZFLpHPO+Z0cdErMj0c0r2M
WnZr2HAYPuO9WdMaTSFaeHa/JPRwTeUP4XLGTV2mL8wn0brdIIpBchIm1ZXCTnOVGUj2MrOs9hE/
3g5pmJeWj85k+W6hgmhOMYpxPA5GI0MAEX7qDdVr27zN/KbDivTxjz1N25m1pB1zMmO4t3HnpLec
ONEXgqvFQLB0JKfYWqCmND6hJluORRXWTE+a/hrb0urlk0FfJnccuht61EE/zcf7th7elkIm/sTB
/q5tiHB0TGL1agMmS9Ip43rB9nkyel5YjI5TcJ6aG0w57gjYKLEHB2n0c7U1weZkrgMHrG7ktT37
Fs4W8cIZuLusztwFNZsqguYeX4QBVSWNFxgvI72HSjVFkOdIiXT0LsSGAJFySEa+k5OrBwWUTzpv
pboeR2vdx03zfU1r98pNNe1sJODVBEOc3VzRbx5zsrqmcq08ldTAk2FX7TkwcrCdyzd9FHjIdHP1
pt5hT8zy7HVeCub5JYJV2Uzj+yrijGbqYMJJVsP4ONZNemH3a04GsSYXVpe6DGi5PMjueMezNDn0
Uj5UmOcCeFocyhbtkzXJEVRvZO+hjLXHacq1HY2t0hvi1D3E6zAHWlmhpTGW9GZtE203adzIodHc
r3iw2qDiMHba/GlHnOrRV4kxOFAVOLCQYIK7SWm0++oQd9gCHmRllA//acRLX5swQxo91ryoThvU
CDXam5oGPCLU7tjp2ysvZG/zLGcKPSjd/bNcMkvfJQ6owXx7F4Bomd8M9Bn7XLTqKAYDXECVMt+3
8J/scf2K80p7DIbvXcVpOb0uJnt6Q1krHrPVHXza3OZBNc1Ds5GKDJ35NiRLQl/j6b2smEBNJRUR
aKgK778U11tuKHtXAyVY2aPXp/F77aasabUiYQ5LcdTiUvcLrRg9XprJHUCE1yrpou867Xff6MLu
1rHJUU+7ldF6jBHd1/S5vrHRlrJVWzlIkLE7LbEu8RVO6YXgWW7dQM0wVOnbwLyI6C6M1SgJ4XDd
x47CIYbiLSKAYsFFyFu7AfE5JAeIfdHd4o7QvMpOrHuQQv1NRVkQ2CX2te6fbkO3tQ95V6V7UcRv
UbQiFZsb/Yw0+8tE2wzgVPQq+BJ+MXSiwLIGgWGXEiQxQGdlCAKptvpkmoi4myTnfY04Ay1OqPp7
fKExmn0LTUpCXqwj6HoT3bdAIloLOpfoayTjqt4EbGrTlsTceVeFCm/8KLp7OuXtLgqb+qYreYc7
uHn82BTRvhuYpTKII8kCmvDz5GjpqXA1hgEtw6TO0r+JhUgOAVLJI9hOgxVSyb1McXSNYzz5zcig
duzSH6kZti+xJd9pkb5Pk9UiF3K28VoWArfHEHBlRdNLqujbyxiPK0qVHC1Nk79z6pPUEA5PrCHe
zDR+qSZDewGEqMMgR5SMBg2rkwrpYtI54z9Nl/6mzrSVXFXoHblrRMfRpB9u90jhcFQIb8Id6yXO
onldo1cweMbch01IadGNyx3m85eoApe3w4z+Ko313bRK7VQPsu2ZTs4Laibo7LCIk0CB50IPNL4a
OX3FUUzsIH2sMR7rB16PjB1uVB5ZO5yFhr/owE98ra6cgzvi+IyWG4g0x16YQWt+bqNnh657ImGJ
aWyU0I1NpERLrHwmfj9wWby3QDrP0dDhXcQb7fE4TxeqjGpfcKDB26i2NLVp8LtMjF6tGP06qh3R
uvQNKrFUu045e/vQ8cojNXB2jaulvBE8Sbt5O+ya1kYrbuoKAR+/gVEKgIX8aO2B/t90AD9LW0gQ
11yk4UJ/T49ORDDQWszEN/z5QM1SNMVDopqzkRk4v1Axn5teCd6UEXeN1J+dkSworGZrPZh0QpEK
x+M+ydWbkfaDZ4gNPpmykVYhYZrSauInzS0Z+xrU6lmfDSfouJ0n0rihA+66V8Qk3rRuvqJiWkHi
5kD4B/IfPjOkRlpUQqhveLVCe0jLND4PsA8oCFFLavU8n6NCNl7TmM7D4tD4ZyQ7w6udI1iZ/Vs5
duHVNKzmNVqxFyWptJKCYBunwAa9gxZWHRPkMDuqogo9jAmYbKDlOpeDdUSD3j+ySLKrWXeaKwaU
k4e2XT60JvWrrAaLl2x8SufqngVH9nTnOhgxx+wu7yhZ1Vw9zXHLqulaHVqF1p7K1vhSO70Z9Pos
A5GXPxic9gFTS1YpXesDM3OJLZuAAb8qTLpkDQQ322REKzbMVDyFy0lWgBm9PG70z1OVLHsUOzNB
lglLuNMq9Kh6Fs88ZvD6gDW0/gRe5U4xyrweIyu6Zp9bjmOTa8fQSvE5gODfUQRWewkejeWb42bN
0rCny98wb0wrCi3CAF1gwWVJx7HHn9l1hvVWlFnKTM6MOZTUw2OBGeU2qprxUNi181ixVgKHVHuG
NBZG8ZKOwKnqmHKAI17OvSusQ9fxFDbS7M9SON9hN6uADDfQ1JEeHzq07X6Ky2JPiWAF5WxpUDwc
Zl5m4kLZ16ksosJbq9oILDBL12nStz78FDJ1mybZE1n4moH9ZwxVI1KvonercNZrDKjRqa9i9xQn
FljF2cpAa5S4LVpKRcMctc1ZRDcz0yNPrzvdD1cnhkSc6uunGW37bRiOskFT7k40ZSGHIbKL3ox1
7veGgbW7YejuWVj4jxuv9zUpjfVaiQrYeSaGY5OXy50DkR2WdaKfm3VcfJjpkLwi0uK0UONUvJjN
pV5G9zlXTfqkaXJkyt3Pkx9rWnZIVCSCbCtLwTU+WPFSReB30e+toZU9GEzGaOnv6gzypM4zyymr
OlCrxVDTjOJzKhrKuK4Mn0fbJOdjzMuDZXRo6bvNCVImtadPaD5cpJa7Pl7CPTGYnzhtKRr5oMW4
c/TiQ2q64xLS1mVIOkEJKFUwGFF3C58Ra65ilA5+mZoZ1I5nASHzmMtXlxDd8zHH1H892k36oFg8
JxU20cHseF9RiaY3pmXON81qmXtpzF8LHWNPTUAdeiB9ObiqrcF7ctYfASR7xYT/nENzseuxUp+n
ZOj8RFGGisU2rtte/kC9VoAnr6eD0pC0TYkswPX1lc9B/J4p/HSKHbhteT61FwXRdo8npfLZzPQr
O22JW+ii+AZbXntf6rlxlmWJ81oNJeRIJXF+5OWRsMkUNgUH0F2cjIw71LDuVtpbENUqJBBx8g5w
FHFxTfFaaA6MSM391hfMUnNpflGLlh+bhfETY4TuohuYkaPB/cxRqto1I5XT2MduQBqAyW/SSIDZ
ZeXBujUDfaUsV+ZonVKmGJ6pD+wKDpgZCdnIKyGqkYdBi55gBeHHsXqjm/GoJVtag8V7IWrX6Zoc
i9pzOss9j4WlnsxkGg8W1KxDgpvMM5tqOoZYHsjF7dzD7ILgDFd4r86gWU907QngJOiC85b8HmoG
ozJiyq8wa78uoUVIQLaMnrGG820PDf8gsul9sAf3BjwB+boWqlzUHfMpKkoDLje7e8wM9kKOEghI
vZ2CaKFEoqtfH5ww5cAUm855HGzzeVoM258T3fqKBdQ5LVlYPHDjNojdnL1BFNqWRfHNHI2ZDcq4
4SFRRIvo2V5oog/03mKybRgw0ysARW3F2TOu0dAOpQ4XqYIYOJDSHTR1HnLmTPoAn3zoRYxgdhpu
Fp4QDsgzpn5IPWvnzSEycjX27+E2P8nqgfBswXrAEUE2VMZBPpyG6OiSaw0CU6XnCozx3klS30TO
DCegO4kGlREPhpdM5smE3n9rZFnxqDmr8uq+/oyqJAzMEsNeHTLgcOMElJSOG3SQ2wwH5mBgAyY7
1al8NmMUBxM4nqABWgiFLBuxPMTKm9GvXdemqXg16c9ZC+5akHqzd4Qx0duS+l4XE5nIdqXPhzHu
XaTcZcxN5Th8mkTWe0uoEVApES8wC9SDUWerk/lWmcZmBioSrBRcTFbgJKwb5mDs2JXORxgRB1l6
pJ3savhhdBZofTBjfpvbmMzkKrCsFESTjGb2UKXUTHYDoxKVWXPCjd7hWiN8qBiq6KiaEZ+P6bZB
4Y79NV+hJOrCzK/NeJJXiKP6lzSVX8caG6gz92lAVCdJNlMh9qk5UCbEtnlIkeh7KebXIx0qjudo
kBEkR8WV28X1YxWl1S3Jcj8YgEc72WSDp8YYNeHUpreumWKT4AOgCCROCL4Fd2Gq2hsd7gYabbe7
S9ouu0zmAJDWttne6I7kWNVuObcsXklgyE2yrBkVkLaYJ1iH1b4ER3HMQLZcIpR6u6nvE1hu3G5I
aenZ1gv72Y2E/tIjsg3ameSWFTTa5hizj3XKg5nGNYkNvd1oVyFuWw8jz4DYjDO2WY9Pjkx1wBPp
uMkY9GPULcXJ5i7dik23w9iyPYi0kfd178Sbh1tQUIYJomcUB5oUah/BXdiP8NF3zA74No1ZY1ge
hqOC5LQnjOdrY+r9oaTndcekdg7cpDH2s87anfshvk2tZDxU4SwPmEV5T3GW29tJS1iBhqpgtZSJ
EE89j9iejvpoLTuY7oTAlktM9oOsCJRw1HVpTvgqjak5rbOufCcZQe73c3QAXwJeDpTrKcwzeg7I
Cvxh0U0fZZw6btxKSCVDHbAm2RX7Qu5rwHH70qnb79t095OGZ85XLNSdLGlTkxBBg5jjIYz11tiv
MQ2N6RDD/Yrgynhdx+sDKOdu6gYTpicxndmYN9hSJYf+OkLE0EZliatQ4GEb5HMWNzQTwMDv6NJs
YamYtSso/juse/SndRyCSrTllS70+WzHRnEItZVeg13VV7qDa8HNzfJQdQ0eACgg12suJr+3kec1
KpN3ceQw5SaraQew8Z0kj+LERjvsK1iR+7UYlnNqZvRrt7AYG1vPgR8yPI7Rdja0OtevV0t7NvLR
8QtbowpFandGOFWdAQbqj/BmUaJoUbY3nVjsp6J7pTGO0D9fNQSSyCmXomZ+D/vO2js0v7xBy+Rh
MLPUq0erBBpLQ6RJ2s8UuyBlOT8FWw4P2hvTPkXQah8mzK2dZMK7aPW0yyifAK3Xi1c4LigTQZIW
cDZ075yCvxSrPl/VhvaobFp/UDWEV0eT4P0w6H4kbIa+Tkcbam3e0I/i0dU6kCKikaTHwMzT2dQ8
t8PHttPt5X3qRuObPurDJ7Akyy4ZsuiYAS3zG0xjXwhKUVd6S9sRSjAVA2d5TJjC3Lf04h7S7E6U
lyw1tVenmLOdZmIc1FWnjpMMkzt6lNiLJL+tCVf2OpYEymqjkx46d7BPc2EPj1YcGuw9gqymRJgH
3E39Ppwxd2UtFkdX5NtcAaaf4SS17xp6442dzeJQeEinCn3pWCApTk3VPifZYl5aupqf8MeAmx86
Z0bulw3XpBOSw5GhFNO0Sv/MhAV6m00RiA6kiZgclChrYL4HYVGdIxdfep/nd7OGLWDcGvzTipct
Jmxu1af2ynbpkxAK3H7HZTnehjJtbkk6mi52oU8HZ00+Q+fpLzCBceLnJQIoGs1EgkQJuAAMsEZQ
6lQ6IKuqJ9Ms9R8m+R69109uRJCOhk3XseugtwC0lyCWFrmSY5+C5qncnKpQtJ1vQaO5yAnric5+
dwD/j2ycc7xHWxX1LwzfPeo5Tmyp/har3AAUZRk4RGAokW+85hGaKzeqb9uhjL4OGRKCwaLI6qHj
kavW4gsprfDO4Ii4GYj0T1YoB3fX2rTH6BlEfhSPJMyZs3XpE4UKVOGCAHCyfulYube9qNFba7rj
XBlT/aUZy8h3ZFs/mi1NIjm8hbVUjCJ41xhWkr84KdkfMoynW0W9tSN3YTyG8ar5VpfIb45biB8c
C79aWUjihhsKspvW9HOqqkHjjTW6ZxVBDGCqHj+gLTYO2iQeTeDtiKETmy3E2RPUYtyw8D4bWL+x
Uk5D8Sj+6dKCB3zAIbMWlKZrccgbKFZ+2trk1uAyr94nuklBXyTto64Zw7Vbqsyfpdtj3N/knqg8
Lh2CUA5wS1+g0xwreBcFqkmvcWifLZh0iWezrVvOo9/ZSYfb0EBRiZT5gcFifIRiOdADpt4YccTv
RoLlmIoh5V0swgtjvH+7qYDFXjpmej8k1quYkvzCGZSIavDZty3uL17PSKoQuVdeiBcRSPb0inUB
hbpVxIfBkGO9q6GzXS0MI3ynr2e/Y3nd4epCOtZZFLtQ2uC8QRcaENHQvtKWV7lN1nP0fl/tSL0R
QSGYSBTjDFxcaUFtxPoZPAudkFxD/QeSOOhooMJ+i3lfyMUVP1ZU6F7s6vmDnuWw3LAq3CIg4FGg
Ehl92bn91548Ht1OgvybJueVHdnSLq5TQD2eNnhPkoYxb7RkeO1lbp7oQ5OUIBzWsjMZKCA7J/dA
McWwvbL6bKxDf5l4p3pNuiKti8mwqJbhbu4k9ioFVM5h/hVwemtpYGmczyyosB5wS+NSj3V3qJ20
92pD5JwZMvtQkJviDZG+zL6LWPsJWnKqM0ijidvacX1ydeQ5cEzAnibUdtVAhvRatc67toz9XlXh
9l7f4O/b/5RknEAtr/i+GNw5mtbf4JTKo9TT77ORrWcmhs+zu34G/QUgm1eRLcbPdUr3E0CyYwze
3OTkldBLqZ6cwf1UVbMgtlEm+UHThITw1XeE9tJc+Nxo0vyeEoyZgBLVnSu8WQa1B92uCmkxFQME
4S6vjPsFNhSDr8Y+OwpI2nCdOHp9gD+rXfPhcNbPqZEf9KLJPM124oORwQUmtgkdOuclFGppGhno
ALN5OfT8Vgc41+PXODVSyM91c5N1DHBKick4KRRuUoaHN/RE1joAqhoRfMd40s9cIp5S29W+dLar
gmSJ5yMJVu0+YayMsLdktggEyzfJyd1gWniKieiDwz2WJ4ulOAJyL4fTMEDYmxOiHisUqcimMtYl
s5P7Bs34MaXxHBTYOx44zkXsw+a4n101HS3iEfjTm03DRBleIMXfV8W4MrRnCxnytfZNgX+0X6r1
WACl8Z1J58ywhVCPEUg2O0OnOmSh8sfJWFFtD9+SdLQOUeXkwWDGtOmMJuWg7rY/Es1dgddEJgjl
VBdM8rdKzyijfMdP8WI2rfhOO1z0/K2l/TS2pRMMRMt4WYUDM8564hU3jfss4vYaQRmzqQVPhuZM
5d7ubMCys40pXfU6lSP99LlLvnNKJ4N8BTGdbeVd5xatn0R0PIzBhqBeM53Ct/fiyJgDekHwHSJA
F4DOLjNAafTD8jqBwdi1rcCxOEafeGWan0NcsnwjlX3hjss3t0ENWrTYqFVmJLQ4wBkwOiXJo+re
cmVndwZDqYCURUVIpMwflsG1njMUb5+1zsKyjcCdVNYoh2k9ErmETLwDREiz2c7UswV7eUeqGf0h
FcV+Q7VyWUuNmJEEbS0aHuaUHKXIMOtt6nuAMsITjH5etKVCuIjxgSzmHkGyTxTFN3AWJAmsQDJO
bqdG3KzIsncE02Y3S4QrotYBKwqp2j128/6oQV7k4gOc/miKziYoUU+Vtv5MEq0lIDOb1DiuPd0O
pNz4eAzji4oM8U3LTeosi/yyvVXOusdaI9PS0IcTPkPt0ebQ5cVR4VwgBaBBgALwhaC8rSWwLP6i
zN5rQxH6HD3AjsdTei5ErTOPVPOR+CdElZph7zG5ykCbqv7Ap5kPW/T6HvqS+NKWWHqECM1zupj1
p9yR5mNU4BUL0wFHesToMpn613Du8HypsvAyUP8gJobxEsN726eyL1IabNk9kWk2KnadWstmll1R
IbYwcux6yR+1BRozQ0TnNQ7NlNJhHn/UdVLtOf5Ph2KW2SeCL92jFE3yOmcbp7DlFESPbuLoWfTB
GgLULqH7PbC1olYctQZDMdmp2FWzUdwOKOd3kxgRVBtrstzzgZjgim4Anxhu5mp6CizKll9twJOq
jYtzsKy6gWtqiMChYzJALDKWC93E1R9jm9HeYC57y8hvDLS4t8AILK9vje8F6GIKzDK8mYwSQOZa
pKeVBjDDKrygTaIB1hoKOqK1LegkWq8LaOHAhkuI7LsQ7zGnhd2E4NeDC2nv8dNsfoNdPE4IXWFz
jIUec8adaeX1Gi2jipCLTzEL52EjM3+nnzcMGJLX5I7RY4gafs4PiNMILXTICs1Z3uRGEHi5g00e
3+SM/ujWr+KU53TTZZW7R+52d182I8x1Z9DvEmEwxoT6M1It3Vsc9xo0Ofl4CAce01VHOkLtLAJd
GM0J83IbyPaoa9YlSvDkZcQwUFMU9eIrQ3SIzvuCfqoN1HjXOXK9B9DOE98QXI65tvpu2nTb5wWY
kUJz/jUGBEGWQN5ReGxFH2XKnnkBYz2bvq0cbPfcS7LhhsV5wWiJVNqEa+HVLVtJ7QIbSaPYK4fw
nQgeWir8C6SrOFUOAKhDKtuuFP3dTN+FeQiSAhD15ubonZbPdd13R9yb9CqUSMJDERu09lup3WTJ
pi634zbQ+o6QPNU1j1VlcTNCAyyE1fb5j1Ga4XPY6WTbpon67GYEbwGE12hX1kwocvuBIBFENpSs
3R9khx8kbdQKW3A3VSrSUAWveOOq/YSVs7a3dY4y6snWLl/05Q+Z9B+gdb/99Q9awLHRk1gJI35i
ovqwzDQW4ISFsQgq937RMv+vtXMfv4shgffpCmmrRLxmbNzln7+LNhEXsIaieCjECTi9+Bcy8X8k
8P3+55UuBFpbVDsKsMn2//98q6zZ1BImIQ8jvKnkHqnI3/wt+Lu6Iw0XKIjClftRzEqIdYElUFoP
yGN2I9APBH5/fYc+yD/RTf5yhY9aVqcbsJppXIEdKeZFPYVfFZvc37yIjjTSAOomLcvSdfeDSjKm
2DPsucdZyndQYzCi0pN/kmKSNf+zSJIzN4tWSn5uRieOpT781jPWr0ToU42di0AA+sUj6QDGZwxm
f/g2v/3qIB83OTNiVuHqpv3hAUkHwTSZGcMDfA5MuMA0/vpu/envf3xEhtQhaIi/36ynhaqYyehf
X+C3O2XAQ5Smbmy2b6H+SQP/adlqpAnXsdOknyaxvJCOhIXlrZD2kYTmP3yVX1cXEmwmpMrSsWiy
0yHK/sBgFFqYOeuMHLMBSD0xYt2TNPp3vsx2CRaWbiMC1pUtdeOD+Bd+JnGU/eje4CWbv7erH3YB
WJf/3UU+POhrkVeEOXARc6Hh6jPLwZqLmeJ/d5Xtbv70u3AcyNOsmNwb3fZW+Fy6p6OGGS5/fZVf
lxc3DNaAzu3a0Jg8MuLj8jVMAFxjnHyqkmQg/2wikncZo8NfX+XXNeZIl1ASU9mGqQQ7sPvxl+8y
2dUCfsodE4fIH9YlA83YlnvBrOys6ViQ//p629P93xLp7Xo6RAS2SR4+wKzqw71LpobYMruXd4Wb
FMUeQkd04wBtv651J3oabFW+4uV8lJP9R52+/LjKt2vbGxJ107ZjOviwysMKhZqpDHlX2sdMY7Yi
OEtOL2F+l693RQwoJ32aUFdlUc9xm0YNFVhrPqZZ8odn4VeMw3YTaFsAmkArDhTit9eFnCLLoQNY
3FfxF2mc1unZ7ThQ3+ndc5iAh0XO9Nd3XW4796+3/Zcrfnx9MEkHAgnW8t7V29DrzPSqddWuWeLv
2QRbeq43c15UnLWquxT1cP+Hy29r9ffLo4t32PN1W3z41ReD2DEIK8V9CossnJvnYUXwQgsaT1fi
j2NIQuiIiHOp1RnDxqPG6ekPH+Hf3XNqC/Y5ygAXL8WvD22StYbsOand05e7mbX+esxT+qf6+sOp
1mcs4B5uz5d5bq+r2fItXCk7pdl0itOXVFPHNt3mt9KbMYxKvb0wK/9/WBSupPrRDR56zD6/fsBh
jJBLo6q5zwvjXq0Q6RpM1aBa/bpEz6cq4EKqf0O69IeN5t8uDk6h8GINXeJJ/fDrgESXmZnmxT2x
N/sOdzIk992MN6Ownmrr2Ri/Od2VNp//8Its78ePi+Lny25b00/b6MIBJm4JDbgP4eKV2rEZX+fp
2xLdW7HrJ/NzGG78rFu62Miv/1RPub9vREzEf/rSH263qJIKtWdR3JNcwbAmXe6AOTBZKhAVquJ1
BK1FL6zEIEmeK/Ko8o3uxXs+qk9Wbnu87PbQeK/IJ+cQZp1MQRdklkBRjeYN4yQhb7G4s7QFjfRQ
BjAjjQ1sdEfFQK5tyFENHzAlmLNfxuEHSZnLzioBQjAlY+fDXotKTlO4PzFeMNe6iWeTlLP1GQEY
vmza8c6E6ZHZXlHF+6UvfQNb7S6KM5id83EIwQ+hvHwip+hRleIuzGoKeP4zNHi09hdfQoN1GkmI
c/NFqtAHpYFJs3RWWq24AomtrokOQNKNeh5DZSFRsaU+yU6HVunvY2O+IHtE9j31QUvkE8i7S8LI
lt4ueoQoemwSYB1pp3+RXXSxnXeCRcgccj8rkxAkOYyHeuVxn5hJQkCVzCLGq6UyH2dtuipT0LpM
Ir3R7oO6ix7+sOx+f+Pxw7vsvGDBoel8fM7YByDnziq/B7JzR58E9IpLPrOctPMc6Yd4QS5IGAX2
tINBipScw6cYHq6k79aFsIIH2Mz5f5F2ZrtxI0u7fSICHJJk8rbmQVNZli3phrAli/OUnPn0Z9E4
+FsuCyrs7rvd2N1ikTlFRsS3vujSDvn3YqAKbBrQhTgbyVqebU9WQdYlEiDrkuoVLIPJOAmys5rx
UMW4FDmQeYFrfrVajFjUhRjA+HstkN1Hj2UTazjz//pzJWKwDSx/TAjJOy0/ThRKIJrC4osaMVHD
HfQ3JU2YAV5DU5SrytsmnX6SPQwPk6Hray21nAM8nOZWVeACsIFqDiKUAoBX0r5+PnzzXvTnpmEb
uscAep5lCXEeFY1u3xpx19TUNlhAZb3RXQAE5oXT4u8PAoQHtDgxmI5eTJzFXqFHV1QTDvWptNW6
ztofLv3RtiVPWGOt46a+oiJ/IXQ9D/eIR3ikdAyEY0wC/WwCaKNy08HgkcnUm3vasLSjXmn9988/
n/V3IMBQC67ADpkDQaHtz6GWdHpR+7WLk/L2UfcaFd/lhOTMAynk3Qmy2HF7HejPVMUXRXXDteSn
im0IUPmVGm5xvFzQxwdp40eeUDzM3wYyMakGXAgpdZ6i5kOQFlhXWFovBx3jofiCavTv4UdjZwDS
n5cKN4mzoyqKgxJR1gjZUTRHDCfuEqxi0T5pyYX79geHIvxyg2sLXk866P6zD4XDvKFMypGnPKX9
IyFz9UpWP901mvs65EN2G3liwKeTXCHNLjQwRYO4MCX+noX8BGS9LEi8CAzz7Cc4Lk7GfluXp6j6
hiHNF2CLZOmhTLs7L30Renph1v8dIvE8wg9uATZ3znO6GGCPAsQKHzfIPedF9FjJsAGA5HabcAez
wnzAKwPazQBn0mtIf34+Nz98XQt9Jk5ahmnOJg7v4wFNb6ktVnnJIgO80nYcRjgxfIH6R5531Pci
yLEidC5sfn+vO176t1xzXhHcC/58aq2HPp0j80eGggvVaaW5w/8eYP3xjN+L8l2kE7mYjU5dU54E
JFrSrc0olqX9jQ4JenMxSvLWuREBpMwvTKAPVgtXbrB0yFIRW5+H3aVloN/wJV/U8L7i/0QlqnuY
KNB9PnAfXKxsbo/kXdGBo1A+v0RWEY0bZu6qU23Yt7WfP2hFRxtGiiNofU8H4Qpbs6/gC/aNUKAn
Ji4gaj0A7lp4WfmlT4wLM2k+r84OiT9+zzzT3n3vtC+zkUq4IqC9tclbYveyopMDE1K16ZOvn7/9
3/HE/PKuyzqV3C3E2bQdyNJOUW3T7BpFe72gc6Zt9mBodg2C3v/5URx+7NrzaJJ9PcuhRCP730il
i8MvvndsUrGJgdVsEJtvgT+6F77i3yuDEwkYIpcmXZd/Xdosb9Ay2ufrk1XmpxyOhWWFF3YcY97C
zkaK/INp0alukcM+v5LTcCHokJzqk8zeFN5ahv/imW+D5AZYIiwYViI/TTRTgs35F2/3/slnc8Si
iS0AxMURX5e7yoDVKzv66j4fsL8XIP24HjYLbKh8yPNDBFdXt6KHw75zu65Cdmw51wg3suOEScWF
k/HvaUjgptvcGwlbnL9GS4s7urGcODq1tjsRo9C8EFpohcc+LFZllUwXFv3ZGqPKIzwGjUhaN82/
pz2GcY7RFt146gyZ41mWldupBTCYpGO59vSgRWFRW/9TVYL0DZVzcoiebSGXmYEIfy5sPzVTugFb
vLb8GmcxA1BlH47JsbN7dzPwfQ9JryWXJunZuTg/lVSNhMmBIFa3zrdRqyJzkuJzezJpZNjrykg2
TYMoqi0MVB51YNxqbtR/5z6JWphI+SCDOsmWqkuSx8lNaFg2IcEtvbYHKFQiGcvS2rybgoiTdijC
QyGNC4NzNhn4xVgNS484j2Qr8eRZ5FDqqQnYvNBYOz+ScdUizVF3yXjhXLv0lPlO826bFZU9Jd6Q
a6fek/d6WRb3TkgvIyBP7UrXC2vz+WI624/IG/I6tN5zxoA6EeJs90t0DfueyK1O7QhObAFE6b/9
/fn5716nqlMkUYChTtVzgzAg/I8//+ycKIcJXB5sy5MY125Kd82FDc2Y3//dXvrX95mH693vN23N
1Wn+r04elMNvnnHiUk2JCB428p+OBu4C4fxCfJ+0L//tw81bxbsHN4hPirIV1QkZjgE6vr3wZpcG
/myrLktQVEjvGBg2NjoKL2VHL/39s11lnEa8zidGJp9uhPgCve4/fR/7rKzmem0Deo6/T5hEl+5N
qV1Y7mfHzP8fedflpCatIc/vjnXQDMgntOok5X1VbAexNeqXz9/hr+3+9+L7v0f8vi69G2M9wcfI
LQJ1Qpe5jud2ilYuhfyumSVNsZdKdxde6HfY8O5pEmVTM0LlOpEm9mYc2R7h/ecvdOkRZ5sXLeie
Nc6rHcU92E7TuMI/4PNHfDyv/vlmZxuWEasAFgWPQGlOM7Cn/at59c/fn5//7iv5RmDnCcLCE/RH
la3b+89//qUvNP//7/68oaGFSiaGnHtg1K6yDo3Ff3yDsy2rT7LUiVJZndRXc2B3ujAA83/+146I
z53rmQSY9Pn/+QYll00QG7U6DbgcoXkJ43jZFY+1P54+/1QfjvS7B53tgLIGGWA6Sp08F7tZvDuD
CzHIh2MBf4KcFKkb7/fe/24saDYaY6OO1Qm7ypXbUZuobjP3+vO3uPSQs/lE89PggP9QJycKNigc
7pPORTCdX0j8f7iVeEJK1yDZ4NhnwQlNUZ0YaSI6ya0MaatZ3lnjfrLvPn+ZD8d+BrRwt6D74zyn
aXe1JrEh5bg1DrF/tN6mZuU8fv6Mj4adZgaiX/i0lDXPhj0zK4xBrU6dNPcahRXagX+xPt4/4Ozk
o7G7gcfGAzzQldVzVKkLD/joK5FExQKH5DOvcP4Gtgr4glN5yn7U/boYtoi8y+JC1P7RvBIGpT+T
7h7SSmcP8dPGR3RM+sNpr7T0cVA3jXEhFJ0/xPlKFyYANnzRJTWss71KeqkMuowMNoLnr6ZXXWm6
vLHtGS0VHNIIIr2YU+r/+/C/f+jZ9hKWbVcFGjl7231ZmN7Pz//6h0Pz7pXOvtoYZFYPzLs8jdg9
B3vwAzSyNe3tv3iKIGwQNF9ReDw7o/D0jYlMg+o0rsPoVoYvgjuLeeEk+WidUFgnzSZtfb5J/bkP
c5dsEE8YTIDkgGmec2HwP5xf7/68+eefnyQcASSqDH7Q0nh64rBq9c3n3+nDCebQ3MUs5iZ/fvOc
Mip9phi4sUl7MUxqKw0f88ZhYSdbM9nZ1r/6ZP/3vPOYsS6Vk44Jz0sJS7AUGitj+fkbnWe4f0eN
3OFdi4v0vEeerRm3QRfW0It5Uu4OBT7afvqKcCKI0KmiFP1pNKvPn/jhOL174Nl6icKCJi/FAxuM
KOJbWCRZsfv8ER8uGtxvdc/mfIEx+edUsG1FYT7nERpqu8FEIfla2e7C3X/+mA9nw7vHnM04lr09
uRmP8fMQIc02UNvK3OJtv4L3sgh48OfPm9f6+fZGakcHMMk40cTw52vhHlzYeRqWOFveJf5r5q8T
9wqoSnqpTeKjlfruQeeZateBJBxIHiTfIHRZ4kKS6qMZYOukJaCfgnv7XZR/F8bodpYhD2bHlNYG
awnQPoF1YQZ8/Ab/POLsUw1x5KnAzliogMWccNtd2sw+mmL/vAP1zT/HQkAkkJ1DmSJAqWcCwBcR
OiqhkEKJC8P+4ecyqAHNyEyX9NOfjyJLHnZU6YtTgYlH/MLdNwPE9vnU+vB1/nnGeZdkVycwmhAT
nJDyCfEdIEsl1j4KlQuPkb+3yL8m8T9POi8vufrgjH5mFSfdyAqkFJ68wRKyXQ0VXbk1UsN9T6bt
JgGVcYw7esoB26H6wkdgYWMEuMJpCQM7wX8BMFPuFQgUwHz13PGfanC4hdWAfS6FtkDDLiB2YfL+
Fhm5M9soPgGBoSGwnH4lmuaeYjtwVvFYVTa2mS4IyMiyG6BDprfLs7S961WQgK6mP0P1AMpIn86C
m9BgUzFcTA24CSlUowiRH1LVwjCvWfoiKbcIEV5kg4tjSUkUn/voGYPG1x7N0DoeKtDNUQ35rkbq
F0298wsjLt7TBLM+oMDbZgkoS5tyJPyuODxNw3jIp4z7b6MvJcwS7FF0cCKQENxlHQSYQYc9SKA0
xh1sB6Ikgl2nBF3r4wCaJRINnidQgUwY4QvPqPKVa0NqIVntQYUCVpWYeDI6dlzemUX6YmWBWKPv
cZ9cdOpbC9LcNq9CLJo1nVZ/08WVxDeQ0OpNv6plZq4dAEyHTJXdMoxAnWtOY2P02tVHvUTXnbdU
ygFmlfskR1JoRpXYGYZf4MUa1Fu7b6u1a3Lp8wp0MTK0cO5ANrqa0lRbK/TpKzrFXVyBu+daBA7m
Hq3xZqfYbeHeOm1HvRdwHR2TRr5xaEHpBZiBCEXdYJqVIwoDlh1o1GQdYSC7mipc+AYx9tWi1QbU
VvgYv3he3jwUDeZzSZb7JQ0p0XCV9qF5ZQbZW4UvBzKSQu67tsNAbgQ9qaYYfGoO5wJpGp7lI5tA
H8nhOepgzAdAEta69J31mEfWrhQIhZGXqOsId9FD1qtmZ3sjKo9QTxlQx4CcV/1kdrib1Bytp2By
ULqZ0M5wH3f3lY6cM8Dybx2r8dXsjz22L10+fq1cH6JcSNdQGYYddsylv8VoI15Kb7J3Qzu+IhTB
DsWVDIrMK4Dms+9qmIJYLM0237qGEa9lnTf72mnKdV/6t0Z01SWHqFpoHV4gaFfcBUp5c4tWItjl
dS92NFDC9oN2g44GY/U9Bkvg/JP2TfXaMxbQFG0V/sq+q8ybWmS0PdUlnk6YCj8ClhodPAYymAFR
jlxkUNO2TnH71a3aQFMfgGyJQu0u7wt5NMui2TR2PCxyE5VS20bDsYd2tXFK4JhNWAXXtSt+aZ6O
qEU29tKo0GF2KQpbkbjPgxHTpEdjyJILYL9JNR+P2cYY9kYEHr4PrehaJWG3r33D/+IHU7Svy6Jc
FEBRb70Rmb03QcVF0wyINc+iH5oJekMIcEwJYuZ1lkYG2ntL3kRNWC4idHNcZO0XB2IuMlwUfkkl
f8JMdTYVEsGlTExUaplPhbAo1REUBWl/3FN78Df73MdLykYmThNDiINdN8DAl/m3IHPchcU/bizR
wnqHWLnp4slFIFpgitvh8F7HGNtFWm9uymLGN5V5uapaHSsTTP2g3c5a5gEBIOBOIJaw8ukfH4Mr
h3+E94A5ogm6HncMVb4EGjJ9IIBgVYWr0V7QVuOysd1fIQkBDO0bjMelDNdAZdOl1UhsNOJkQOTj
9AvamAPmTFCswgbMvi2bGciDJXeEb9iqD6r2PqBDaNPMsvy2nIpDKImfuxwkjFNMOB9UE62NSeUv
+Df8O2MC66WH5VPcRtYy4R60arHUXmJrTQXXAqwHx6YBKGkQeoUhYn7P99eqqLw1XC9rNUEb3GQa
lgp03omfmT/oywqF5DKq3GeFQnwpouS1z+tfJRI+mivj187WvlslHkPGYL3kfuZvapcPIKoSlbOs
XmybrgsXv+yl0bagmq0Ym9yWztWMBv176sIJym5wU3mjfVXJwM+sHBwVjdBYVRmM/yQC4xegCkf5
hTXJKHNr60CYWfQV8UMnREDTKQC0vMNVaAHipH7gX2QlphEgSxyjChAsevoQuTUKQbtKv3V19aKN
E8Qg/wftkvk9/rMZBrl6dRinIjgGVIcqtPPw5tqIle/OLBbEp9qLCCSuITmSZaTFPXi8wDr0HmZF
JoX7FcBm55AH7i8hadGfkPpf1VhI7oa+1jA9sHSaAesBDgV9UYHqLIzty3hr9kKsu5gMoc562UBT
cb7ErdFvuXHW1wARm5uyFPFB4Xu/mEt7V9QMk1UyhKhlCvuNzahcdU7gsu1puNg4TbVAkRBvys4b
t+Cfhk1Ibowp3re0gaAJRSKKfFtYs9Qmng5m1/arqa7N+yjRjGfH8gMMYlpMnCINTWive/E34dcc
8SaB9ItWwj1awP7rCBgU3xRX3FM8zFRus0OW69HsizX2Dy/Om0VVGmCCvEncIJ9NwJ6lrrMwUUxD
BhbJFfWqR7e2n+y2/TYiRlkoPEG+wLdNYF4REdod8YPjjN4CDJc6YoUc3NkRWBKcrMAl1hZtbEOC
0K33h3RB9i1DdxgZwtr5acwYjNiIH3BRpQdV2qAG7CC4NRk0ei69cIPZ2kBtL7DxDkJnmM+Arzxl
D6Dg7C9SumuXrtsCSQpzTIeafDoMrhg2prLifY0I9wZXKlquAwGQ2he/soqu3xr18UFvmmbdG6l8
9KHRgdzkqpbOSDI3g1IjgbKsIPibjzV8RRR+KAzQ103212mUsBFaEaOVC4zuSzZA1ggaPb/GW8pY
9Fr6VsJJxZKU0lStOwrcshbdTgVoHizlkx0dotNtWbQsltqqA3yYe0BahaMdx7n/CT5dsOLg8+/r
JhXbwK7FttGzYZ0CsUB62Jbf8orOkzar5JKfamw05A/bJkcqvSy0RsFm77xbeBVM47HyXqRyi4VU
mrGC3ejdgdGWa6H3aAuHhkWbEkjBbA+Rs5ffzFxrfjjIjBFiJiP2S/6UkQ3QJ/Z8M2mhnIhePxlV
5X/12wAcUVsN2yQ3/FXg5ePaCWgu9vKJzdmXWA7ZWtZup2YMvuqgjr6IkJMQPzFYJnLoVmXQ+WtK
6uVXMcuwcZmWmIKzB4FtozF6sOKNE3dyG0k9XsVVh6Dfo0ctbuW9gzfw0vSJJcNeYuDiTtUvC/Y+
Pl9pf2JmMxcM55cu6AKuckLbWtHorHMK43neJcVPIM32hmZerAs1X2zwYcf9a5zUrd50GiQJj3dd
hGmRHTG2br5W3vjDqfWaIKh9hQ0YXI+Dpa47ZeqrRDdeB3setIEeGac0kcn2Ui4bADjgfsZwNwxk
5ujJxb5Gi2uU3XlzE9KTutBy9lTZ4A5eKnx3erTwGzEaw70/jOVSC1mMQNAf+grLZjrT3jD4pZZD
4/oBGd4tZIqViZwp27yUevgVbTMS+oFeBZcQbNtXtbPsQdYs9KFvt2ngRbshHhM6Wh1jU6lgWAtr
So9j5KdrDEFRi9YB7CpJPHwcbYO7xGxNHEVp9QUjs3iHWitbaVY+4Z1QNz/48OPW7BIkrP04Urd0
f3cNVDWfYEiPFVA4kAaJ/xWgxLTtkSVvc5Jn0FUljGoiEYOqbahg5eTGQ5eBHEUwk6y8MpfXGjaH
G3sigrJKp7mDpcfFQMeQ5rmOuYRsEjX2pxLOjSJm7aonN1VXw2A/I7sr0abLMB+dQ1OCdb+CXIg1
ra2r4hlB/TwdKfQtstqygFnY3bpymo6Ca21zuleFMo51Fkvntoaddo3+kLqyg4VmBsdjbzdoxE2o
R0tASAQhkwOFIBfO2pNlsUumCHNqQ3tKa5waU1UVe1nSfI4lJxcamYX0jbbwK2TSF9A0QqJsP5WR
WqaNlezpmhjXHcZTd0bZYWA2+goT8MiD7q3EfdfLht53eljZ7OWdE7kzGJ/kQqWwvlziHOA2T4Zt
0jdA16I8lESAe6vTok0FfmYfp+gPNELrld0CaqbpmKh/wMsO620MB+uELIWASEzHRQbvneBHdxIP
QXtp7ePS/e45LotFqgC0okJOz362yEP/KfWbfCkSgQ3caMYojeadEPn4onRw0ALqawPeG8Prqh75
w1D78q8ZILt45YGkJLyXGj/VwOkyA2vEhmnH4zWcKBt+S2xP19Io75IqfWqBhu+wNs+AsViIqrXU
U9ueftV7d9DVKgQ8sjYskW1wcuFwAL+N/JmJiWo+/EYcQA8NtOJXJwyGF1f3O7xfMGe3jSIHqdWE
NxBbUYMGk21kS9xnffYFo3hsMoTpZi4toGiDuzOn0FpoPkhAYg5clKLWvU18xVrPZwxr5yh2SKKd
lapHKF3S925p4QGwaNdPgev+0lJ6r0yuIoehz7Xvnim1rRq14oc3+lBdaEhlXKxyGc6ulVoWNviH
+BodzBY6cfaFpa1V2g44Bm1A9O0udNwoVhVRwJXTwyLRLWktJKnBRckdH/+lgmAPwCnmFH2PtZgD
9/FOrwe5oOxlrg2/wv0tiPFSSmCiSuzENo3lTktSPOYq1q1fXgBuqCzwDjDyQCxyQrgV7MnXYQA2
BQYGyrQ3WSt9FHBLdWvYZFwwIHJ3HS6tNnPSKVfalA33jUl6o4qabqdsmiKBvgZXqraBbWS2hBMa
tbdJZrdbZLXtM7YJ8ugMsXYDWRKSc2/XmwzTj8eQ7eYIkiRZxUMCRpq5Zd4R6gI7KUJImV7R3puq
/9X1eIOETefxW9Lpygzv23TjS6g1XIgYFzMxnghpO/YZQqBpmuA3WlZ7o5rSXYeIEVdmYNoLoym5
CCoDHXgUhgmvKb1HgfdpzIV4yn/aU/AyRmb/EJh5sW9sbDMXejYW0Z5WxbS8sSujBE8ZNs5bmNgD
VL/BWvlDnK5Tnc7xsvSRkRh4xayzsS5u6sZ8VUakf/UUdz2iPK5lIcC5xO/YAKYSiE4yOM+54zY7
Ky3Im7jCIMOs4EoUFk3DeUy/LUCCb54+fnejab5rjpBB65I4T0u1rdsKf5lk5G37nLAVZRr8tKQo
lgrLko1DZXThqqaGijKdSGh0Rz1APOPLYLiFAVzDRsQ3JMr0cBcJP9jJKldfQlO697wKVoQuMzOS
SKjq/hl0obYaBGAGnShqQUcbcKCma9cUw8X3Niqx62pS6zk22ubKmiFTiwofJsqXab1q2EaPnUCA
lDY1jDHd/26CU2WH1nJ4iaCqGsimqzxV5q72mGsQR35OKunWMLLgN0iLvXPy+g0+0v66V+XPoVPq
gWQTzCtsIze0K0J1FAzsOI4CL73wYYr7YUUGCJibJQs4FMipSUNaC+G0v3rTTZelgQVo2CpslVPG
TIc6uy9Gu/5id7l2BD/kHuGrhzeuSCds3WSynqCik8LFzb0x5tu/9gSOubhN3IFQtckVaT5BCiPA
OjS3XzhYfnk2DhUt7WFLasekzEA17QLH9NfOrJvC7tnl6JztJRzZ3kY5ZEA356zLQQXx+5wQDx2z
Wge694M28GqjtTlrUrPrH2VffaUbPSToqvuNKYrshrCw+z7kEPYs5YcLLo+wB5lSG4xb8HtJHG4F
U+kkTxPYiU2edwQao52tuc5gXKKPQCzKJo13TVF4h8A136pyRGpYTtOyrGyAl0K+laVewWNPk8OI
D+s1Qqp8JZoedVgQWOpLlbUD9/i0AbGqBDBsNMcb2QUtplx+vSmz2scJNftJS1DIYlWv4QBhCqiJ
gUlhzsRvJ+NlBnksUPMUG+n7TrKo8YD5lfh2sSxq27jNqMGvQeuTmROdtWob7z6BA3nlTtDCyR5g
b90OPfhf2d65aSIh0oCyoZcdE1Yt1L6l+D2cOssIT6q28msvke4jTgdkqVw69vm45W1Az9sGOpS9
E249rsB0W2uA/9baMTVuXWbcrLSgNQHoFXX21DSOf4RaqnZhaFQ736jDO6Cu9QoPZzi6DMuyjXvz
aHUMTeAE7OM6BqtFD4Ev8+NpW8SeeTQBnsD7NMqFZWEN4XlGsf3tJ6SCejPl0w8tbF1SsOXg7Jue
Nj+EuDSVEa9tjBomS11q/Y6WZAB8MmQ40p7GgUg4+34QO1lGXysHPEtY1O06FQ03Mj2M9zS5Vzce
NgkHk2TtcQKQzKmiDPFG21T55Mjm0S/T8GiADdwmNQS0IYpfg3qg6N6TAhZTZeUkqVp7M0S1Dy3K
GVZIYEhXVVwIhJvotxhSsL5t+CZj4OnrrLCaHYvT2mB4JNb4lJYHTQ35venH7uMwyZ9uPjBfdPYb
QJ/NpnBBvw1aLvfCrgr2kir/SpNEvTJh33Nz95qlkWjRU2e6zVUU41VuRxr09Haolto0Dau4TD2g
/1r5MEUN3itkJzCVcPC3vGcwDK59aekt8xoeiwsyfq0cdJBG7dhP42R3B/pzWtimgzl3o+r9Awec
mFO85h55hn4bliQmTNfvdmPnzrjXBHxUZtD7jZ3zKitn502y769o0kMPOGKVvYQBvKW8TbM3sq+I
46QS3mJsB+faqstuk2ciWhWVVSxDiP+0zgj4qsLuvsQQjFZ652NZ5CXuBvoByBfBFL8Fxxwe6EHG
diBo1FL644B/T9PZ161Dam4yYaAWtfEYq7nZf6h+mVXS7zD9ArBk06O4N5M8o78T2Mha77Fvtwwr
vDZV0YP3deGoe3gxqMoU351RPNJTrBO0lc92EtZYk2EUvQBd1exFhfxV64e16fvtq5V5RkBqd+Qq
Ejdlc5AeVLp8JsA2eqMeTRpRVp3KuDvZ6dLMH2cGaF/fm4XgjGhy+02y+1+5Wf+EjrU8YOyFTweJ
J/KZT1FGj90Q4PVFAqFZDormorTSgNhqBhsxMfBT7ILJMzM4fDQyxvedUSiKBmDuQcC6Gz/Ow11f
GuayoGlvj1tTdqgd+s5Ze3aIJLTF/Ns0W+9YYkD8ZE+l8rFmqM3NKKKH1gu5pVj9U1jOPgFi0K0l
R4G4l+QMIK63abTCsWiCj59lAlh8ZvkLPfa/DFwrbmw5gXgjOV3VDxH68nYTN6p5oBOhXep15AFS
q7FHqUJLPwA9lvsBdjRux3q9Yv3SmO3U/j4YiSpML/zmU/hf5jLAGcmw5dY3NW3HJcffwy43VnYc
9A+ywCpsord6qQV1uo3bnnSe1xUzJ9teVbL8men5z2Q2NrdQVOfrwVVadey4T6p16rd3qQRf20oo
+Zg6xdycQnNdQXsj15v8bA32x67MUnIOgvKK1lXWT4jd2Rv7VDvN/jdrL34miVb4V3newmuHeN+j
qO2aKNoqOuNvJs0Z0TGJaItSLsJrlmRBnijSXZmBP4ijOa9TAjU8h7lz0ETx4qfBnKL8pr5n8dGp
Nsb9/ALowFccHI5zFLATMQcBryeGbD/p4GZjesOqSvCD/DFdGVZlbB0DmHZDeQnyHIj/wDGIL4Yc
qqwZe1vcWemJ67TFGCcPhkFxTihlbOJU2l/wsPs5mnMlBOJYIVBE41OECRIJ+hQDisLD0Lkfjd2E
tcyy1qNfkN3zZeYe3e4uo+PKhohLxtPMHML3LPUfaS/zrs2Mos/SHbXwDfP39mvsyPrZgES58sbG
MhaemIybJFaetfarprglWmqvpBk9S6v+FpQ4NYPIAr1ldOTCXA1/iKFQDHAeLT1RstcUHuotAajy
ti31/igKkI3kiftFEWnwzzWy03lEhqLNi4BUcKM28XxDhcJGzeS3eW+HY0YQmj3+WpiLpQZpfrJG
6dYuxCPXMqQDYbX0p4lwInI0LrjwWvUe/pzoodx2pdlhp9JGG3B9CLrrDDOnkXaEzCKXg2MRp54A
mFsP1FyqKHSPeMM8sd+bW5eyyNLCuOQWb4d45aM6xb6cSwd2tTSC6GhV5guwALJlsco1Zc4ZIs6m
RZp19a/M5R5lJbJYFzWxnG9gEt/0wa/BHcI1rn1TvqYU8lixLS0pwtj8ShMspsTeF7mXtTE1wWUx
Kgf91dBqjHgbHS4kDl2LDCPpcj51mLeR9SrEJKl66Ib1BZw3VtJqKqvlmPfPFlvVKsWmYAka7YfE
anmhTKca12JMSRwGk5/dmoE0rqnkFNc2+wl1Ivtnwd34GAfOCJ/ahjRve6jVayPELMegYpvhTp2O
6ZMeBNUOcpB3IAn9swnbnmww3p4yziufsaR/dJU2XXNf4WIMIS9RMA6B4EYpAAHbDULssYL2Ns/U
D7wzzLWoPGSFMQc3UV26SGBhd9C+XTVSlmm/iwxyUC/d7Bqr6aw8ZmaSXevUllxE980AHLyLccxi
OLDmxdct0LMba0jN25Ks/pJFRuSot81Db9TE6LGGl7JXzmYz5jeWE3Vrs+/WrW3Hh8n1koOjz8G3
Ygios3KZNoNqUwVJuFL4NW9U56odJRz89SpszIlA0r1WeCbbX64vPBLtKz+2H408/YZKWh5cvw7X
U+SbO3z/7J03mERzfjPIDcXL8UtnIZRu3N7aOzPivK/r7KoYFNTgWk4rBEYjcGNIjoMQ2npCi7uu
684BeeDJoxvwX0jbey7q2RkjMagM6GawpqEXEynNpfiv4EVbpJtOoaFwq9Z9R4Ed1pPgWmHMQLXG
NReU2SH51/4dO4rAN883Do6RJruuEdFuJodz1Zko7Mce1wX8itbJAPceTEC57EdSWgKjGA5WGhCA
GGB6brrZrrOxT4ocEAYDSd1NE5Ai72LcJYDacPNMyowAuhmodQTJEtvW+jjQh3XU7cj80WeYK6nO
N7a9gmgIy7nYSdGlJ4NIbRvE7SnBFncbOxUGOSI1rpt4FmMLq1uBZp6OyKLFwXHsci80ABCF9LE3
VJF6DqOoXAcYey0FMely8jKT84WDALecBPssvbu3Osozbo9lBqYo9LD5Tb2282luYjKQaxt2QX14
ahQsY7zlvGSadp4XOOuuE+G2T3sKz9P3qerUDiujYu12ov2ConykeAQnLK7adGcB8r4qTVUeR6ME
Imt11am0Y7DE1dgS7k3UaKsgvq1Vfy8IQXfaYJEhazSB2ehcsxb6D+za6+tRQJzI3cbZ16M53pdd
S+qJCGPpEtXkEBFhb2W3KnTkWvP61yhx+segz51wMTojW1DCplD2wWvWjc4mkZHPPbpPKHXr/Afd
DEHNe3HiahH8aGwr32J3iS9bk1DqDap4mcRud5ObuFKE5oQFWu5XaNsC74DznXfQRzyZgiQu0fFm
92NbJtincC5PdTJuSbOqFdF+daeSsr/OjSzZuVK2c5yooQSgcGjW1KbcMUnnGiqR8ljA4O/HcOHE
9kNatt6Wio86lE49+0xWOvfgDjaF00AN9r197Rb+Uov64aYcggKrgNmrwPIKzMy8Ny01XhS3E6rW
LzbNGHtHaun33hLJqRvHfqmroF1bnMK3Oeni/0fSeSw5imxh+ImIwCawFUJeKql81SajugzeQ2Ke
/n6au53omVFLkHnOb8NMQfiaTlQeUj9zDoRNJtu0yF5S281ZSQ392DnmxBfQ0+RWZvbKhcCBfcLr
J0ashpBZ8950ZPSWRfNP2TcfJI3ENJeXZI5UHfCZqpkFbJslUKPX6V5ygtrF1R8iiRXZd7NuUzmL
uaIxy1wnnELnMu8IO5tnaHMxvRCRjXrfj3Oi4WPjMgpZkN9vaK+03e0xqF7mykg2sAMXuna9zaKc
T2X28dqZuWo9g0ecuMv45POrbtnYjItPiumN+IcssCdAOvw5/kYOufcDnmMQZuxW0EeZj07Ea/dz
R5maNTufLdPdjogGRCa+JJd+mKxVSS3iJqYFnlfB+vRS+L7aaRtCrO9bWqO/L/aYnPxSDgfWG5IK
oMiTFSkbI/I0cIIEL31g2CWPS51aNxoks7NREx68xOSmLHHchEZS0yAL9P6AMS7b+CV7In6reOUI
eleply+wlwiPwK7xbQQ33fCQxWvAL+rajM7ZLdKHlBea/Sd1978XgX+fnSOQfkrujav9sLe4sC71
hz8NxH2Mw3DOOLZ3qcZfJ7LAgurOfkVeEN+zWpbdQmh5IJbi5o1L/yb4aGs/hSEzdFMeNTph11kf
f6DuIUDeRo2tEndtRPH4LCvXfWhi3lAnA2ZKcf7u695dNp1YEE2p10rCLaYjDXJGOyQrhft0DQ4m
A69VRejHRr83h7y/Drrst12WlM++iq01DVxmgBmGElYyQ8tANqP4dEy92ylvtt4jcudetNqLAo5a
GlahTzxicnKAPcRDQcdyFXoxiOHcDM0qFcq716tljy1kzqNSitwVYCm6Wu5Z2kZ2tkTTfTWlU55A
qGyYf1c+zyBlK9GMZOZGJcBsIuE6ocbOdNDp31nnsfOQKPNv6WXznhvespvi1N1YMctpCxNZaXZQ
EVJoEsDHxP7bV+NbrEXPtBRS63OX7Uw5yGDrSQ+BmhhfW7wVkNluuWk6CEUWJJgLkkIfnHRs/+l9
o14Nnd0nZd+lT2AeQlYVtAUTNEHWieSBdTGiWWRwgyEbo11MoN3adwcjjHw0CYXn/fhj1T0bg/WL
8yHFtt+728m00sAwGonHkOsSWsi4pUxmq17AZtA8Q++XycSDJ5dgd7iLnWHVUPsacl9LjiqgoJRE
6aJNh5WiJOIdcZS5SZT74nXCfLTs2tyxeqHZEVnDAV9zs3iOPMm0WdgLipSWKfmUkFh8hD4sXnoH
sUU5e/nJEAe0Um3ESpu+0SjkBjVfDtIy1h/bQ2cGW6E/WtknDmKAnZvsHxgFgpaXVQd8TjLznKEB
GF/TYmMgMoJTPDfltzLSi1xmEtCvSX4iGVM3jwA2qwrAIIt+6K/gqiRTNCeP/07xexTKvqBy3Dii
3dnimU4s+gyNdeY81cbRcUAlH6L44CU7IuQTaB+dcG3f2zkNE96J0h16o5iSS/Yfe1Uk7zZdcZbG
17tb8p0ofnz3xt61SnRWh+7ktFtjYRfSjz0gaDmESbsztLMGpkW9mHur9Bcre17KhzjZdi44n7Of
qw5i7bcYdzlwVKcFJorvsjrN4EsJ7s3rnX8eYBpz1cOQgMxxtbX930D/Smz8dtqasoB2OE3Fz0A0
lCkvYP1G0dKcRwWXj4YlbjdR9RzZ71pzMup070BeC/vmNv5GDNqpknfNTRXWfPPEwq+pKD7qw2bq
fmYADCdD4shipY+vMxhVF4WjQm3AZmQxeoFx5+POSA/2fPTidNfY+dqxd3p+K+vnkjenZdM+ez1o
P+HAqs/XtXWC8Qu83ltX6uf+q4n4b8HWVKYEvi109oSO91C1bzrnZVRnh8zcjsaRHrF9kROTzBbN
wTDo32lMGy0KVaNjqfQDNT7JiEiSAYB1+uEAWhXGwR1A5ez60I7cOzR2ZOTB6+VrJfYCKIKC3VUi
R0omDjH6I54Y7pE1nzqLN41x1WjXtj+i6pob+z7+uddREBoSjA5f4Fkz6aE7+8WdCvsAZBndm0+Z
Yof40v22jed5eiXaZAXX0dln6W1rOC1s/xrSnH6boqYpnLA3fnJY1YJblZqDZNEoPzxX8pLYVO6h
4MrOHve4oPLO7vRmU7HvUtmBIqyotBYSV9kvMd00e3DeLzMzs4vn8V4tbFbZeaQ93qO+k6O9bycE
UvbVc7SgsOhyzyn0RuRFl4I4SbM5xorS23yXu+VqpLsxrpOdMmgCI3ES4S7k0t3hNp0tCupsTjz/
RTUcvD4kWw6kKle2eqGeYE1sZdAwDdJ/nkAtj6TFIHDdzVFCPNHTBO1WnAVlXFNqh073nmpvOO1b
2F7POmfEaPrZHHT9gzO96P5jI7cpssyl/gOp3Grtq748mv4Lsv4l/xsprYHAqujDIY1vp6sUjdr2
3oZkOvRVzB9J85LQA6v0nYymvRj1ICMZtKkIEvNp5wC+Z1iAS9jPiHBsXdE3jt6nfOqM185aV7q2
Y7bdV+a9goe6oeTXpjwlh2ap+EwADatalatC/JsEP196Wvi1hmRfR2A6swwwBrBca1c0RmtzfJ0w
Pfn+D32e3L5XV/wgCQwiRLP3hDqDMtvF3A7Eo6YctzO0/P6ujbTpzYzP/mwwkXAg8gywMK21vAyT
TntViNJoJ1158pY51ynOdpn1aaJ4n0siyFE4RPVnpbAMquexfbjfhBMgIuqsda4hC6hXPtbzNGci
LQzkKs90V+tsiRTflPPZpnnWIjJikm8OxT9pLA+SYHVXrvrkh2jrqLdCLT02FA56DtE56mpQ1Kxa
aHGoI0ZWzv1mPVbLsaV7b6Y9NXbWkfVaVh+6zjcysfAgD6gEfRMbSE9+sGcRdQAcFwLKbRLNIu+z
N+/i1OmSzf260OS/TtVrUGaq7c5i3mvF2zB+O/puLrYGQ1PmH0r/q3Ku5KMFCXHimVVxRB9adsTS
2ZZ0y430+2UGoWg3rtUk24Iw5qMWTO73wpk7Nt9t9uw6pxjRi1N/RMMHyrIQMx6DDyyacVlS9O27
UTt7047Avd7jfbgOtPkV71r10YDa1Db7rfuldU8Rb0qfbIpia6avnfp2y3o7I7xFecCE8GSTdt2g
Oiy1gRr0lCO7XLXFlx1d3a4O4Gdhagg5fOrqN0qCChpgARxIkUeft9BWQiOjVP9q53ovWvW1nSMe
8+kPGqTqflDd7ugrYHcuVrr5U8y0yvrbuTmlDZcnp3hPHL6LeNFKt0vxPHioZZcH4Vy53TbM0wGR
j/KvAS75sxFvC7A9bVtGr6m66fN7gVDE6I8aM1bk+j11gHaGWCPhRBKEsKeImUI68vpDTtfbll+/
D+g9q8LSEvGxsfLrSGoMP3y8YX4JxHhTIzrCAZCwuBg+EGRK0tRrMlIZ7Hy702+HBiWlvd2ZSIFf
onvLXMjDEMzprwYD4VEF16O4HmN7ja50drQt6CLVRm8ozEIhlwttZdtCZ62irhJeOzQyovtQPuVi
+JgNa9NF+8J7hzBglc43hfMWy19x6X2K2otd9+Xtm/5B1PyDI7vyShXbHm4O5+R+jPeC7pS60lfx
crrretT8YnGqZgVnxv2AsH8K7ilJeaiMr25B7gcFldWjR2lPnfEjf3CI+RSUkohcZvla0PLO2ULH
XeAvH5Hz1A2n1P+lWyVXh2g60XS6Ev35/qbBTfMS7Wkw6sxLUj9KE0LecUNKG/mv/VZ5ODPlgZOM
3T8fNAwWhaunDdqIEPzkK83ONdoD0iAXEQ7kBTgX03yYjX3bscrqO3tyN4prw/IOhgYh0W3s9CIg
ScblhlQVtfplbh/n8cs1eGI+8uRTix3EcMjs6RirtfPQrJEAhC2qIF19jO5xqa5C+6mgCOuY/Au6
eb/AfbRy2lX5vmiedQsR5pfuHoX9KMcXSs+qaL84mzY+FgTQL1vfg2QuLj7IbDU+5OnVRn+b9J95
0vMQHB3vhbKWiVssiXCxvDjmc5ReB3XSo8N8l0z176k4kJQ5LB7zSpgQPMUTusrEo29eJvNWA6sr
h/fxfTEe/CFkkUM78s19BOtNYDVFk/J3ElRylSePDnUnp2BFzwna3Prs+XZ/izMjTEx60FIbmcRG
NPhnUElJLmf9XmF4Lqjvi6r94D6m+nhS5mc0yG1u+mDV9By2FxaaQLgta0+5UlAYk74lbIlu1zpk
TGdgBrwumQmETls7W0l8odlo5XIBe+UjSWZoUV+s+X7apYeJooy8+07QUhclJQ7lvjB+Y+WuGvMt
5QAw9ZQIxTQAfS4Y4Cd4xWj8HeZ4rSUz0VzzQ9oVhKMC4Rpcc/z1Qc+y6pBH7zCj28G/4rRgKog2
y71Lk6FjckO3RkstnkyRb5KxexwiOkMWm4MmWrfyY3JQ848vsj7n0gm0BvoetGpx/lRXrJf4aay/
ZEx2KyLPlCOhAsFstXWiwwI4V1a/U1/Tn2xzaUXFSmoop/neR9rKfRO5ouDQG8yXJueBrnLqLKJv
24K1Sn8bVcJHoOVHUcOl2K7d4aDI+4Hn5til6QO8ueQ/WSJvkbSFu+BHafuk1Ltdb0X/QC8GSgwO
bblpyx8Ltr31E/jPv8oLxUCqh5QvyGTYxZt97A4bZfw0WMKlT6XpPcF4KNp9DQKq49pZmXeFr/au
pdO+ou0I3ckd1Y/+WknH/c5A7qbRgjZP3GXx82wuFAa2IdjfqeubNJw4wUe57oX1ambN16KLVa53
gW39NMVf7LhHh3aciDTSIn8f24TlHOEbFCCM86IoHL3WGpdu/Jr4L7FphAP9aMXyb0IdIp/L+c9v
KC3Ef2N8DLRGD3zUeGcv+xLny8yGmIvPiP7ndp0u+k656jSI57HZCOhcZmBKwVcGxDDbjt7+UH47
NF+OdWsqhjQLoubYVJvceBjcrRJ7x8X/T0GO44VoKIKe+VCUyXagwXdE3mfqt749DvaxhRwX8U9h
OcEEdNxrexOatAbETY0XF3+/ZmwRf6509ihSI4MU8SNr5l0fECT3bQzQZnidLMpyhn5l5bfJ+6Gh
8N9Cr45d2EFhXyrrGeHqKqkmMJ9fzndbXlrtaLj7It0OGQ3DfDbIc2d59J2/gU540P+83RTx2+hK
ouY5iTAmHTQeH5gCqo5OkM+W81tGNWrRZ3iSBMEbSjOya9P8T5/OevPsoFctT4SRwF/wJOsXUSP5
2rX3wiTvWHfsPc5JFX+WEOuIYqMWrCp5FgOcEr0ydXOV4iUbnUDNl76RkP6MZG8Gqq+ZrE8XgJ2F
jwegk2c34bUrnwr1qjVPXvs4zltFYEzpIcUnzK09ODl/oL623YfJ9mL7xy7R9xVQSTYz/WBALPJX
urwfpoSMnCNWwVW3PObusRDvKf0wy9wHrqAsmua/eDzoVJ4t5A0t2PIsgNWCdTpmptPTP4UKtR52
EfXm1OwmFSsuN3dZ/vjU6+RQYImxpYTVQvbTpBeUT+smpQo2qndD8qqqGYNDC3P9nYxfPmblGO2B
Zr2X5r+mVdvYmteWvqcoBmUXz/HiDbdBo6ScmH5RIdvI47BvSRvR1GahOkw0ODFsKouz8Z+NqG/W
M0KnhxM+rwNQg1xh8XulaihYOKXRVmcH6YPra94FI2GwZOUpr2bIctyPQD2UQCVzaKru0JFmzvfh
tiw8GZYqu71aBLgOhvYn7SYsJMG4jR1kkf7ntQiTzCnUbP3Dj7ATgcOW/hAoDljkFQe3n3c9uUr6
vWeNVkFk8n3XbTNTRyi9fBvSfICxCEqksLbyt1bXh4lxbxBS66a0d83My+7O496rovdhqt5hc3b+
okJP6KeqorW5XgKQsJWY8ytYZmip6QC+/+EwHApfHSjJudG3uh7HeZPUcbMy3YqsaxF6Ut/3nnYq
sugYW9qmhPpfwWT8tprYDMX0GM06LD5E1WgGi9PtO96axCeaqLA+0L8wR9BwxU3crnCGBAQYP8WW
tTZa/VxazeeUeSI0KwJ3/dw/GFy2aL4DfbBWjWaFi6/5gTNmGP7+5uLWd0/CVozHS7ky/fsml79D
C13HJNsYE64Bdz4sJL+gibvmPvyQ5W/L1oCipDLL6M5lAa1XwtAP7W6S8momihxVQuiHpbsMFEOW
mlpnsHlSp38NYJmS9aPHyXznM6/oCs8T4bxl5LyZdb9SXJh9ZuL9Q51jRkcrymlHSl8MksInc3np
li70+TM68shhjgJ/SkObg6Oh/XWZF2Q69HNFPuKKZas5xqmrip3V8Z6iqSRuK2g9F6lW9tFo3i6r
xnNrTEHljC8ddZqwmRS+z/74irp/J9rpkZ6ot1ENBzuTa2uhv8CgVpzMU1ae+04Lkrgh0wmBNSzq
XKHltR/04WeQztY3NQpN3GOsO6EDsVywKwriG1C1kyfG3St4ewmDOsY5k3uGK64XxtXSVSj+626j
xcDu1mjMgjhud03X01XXbwd9oq+MGkuYPRqx965ZrQWGQCu7vz98dm5khM2/PvWXo+EeOmNZE159
ERXTmjLHJwWA1Lv1JtLA43RQn8mZ1jkAPLDUrz77jwkpxIGjYv5SIv9tK35vrwhrhysKeW1jIj2z
GB/pfXeADeQcUkKEsgbhx9in+2zM136b73W9xO+Zbpup/IBNztdyiVEI19qmbaFh7spDs5xP8BKA
IuNEOYLcQBfb4UASYZxGOtgdNYmS20Cwk5oiOWbeSBFZtJVqmtc2oVMdQEQ+1ccq4iz3lhcb6avq
GYYbzW9puIT6Uvd2dB8kUNfbI+KifTZTw4S5T/oxy0h736/3yIYGVjpau4X1RIfmmpq6Byri8lWK
FaFoo7eGh3eeSZU3hltpuTQX2EW90Yz0yepfM8WG1+GVNwReQb5OjoymfnL67COdRWgjW0EcuZuK
iC5DRqqhZp7DIooMskR6VqwnCCVp5KcWJqzuOZIZe3g8Uu6PZqgfZrSTXcxLYZSBh9YBGStmbrTg
C6e8TCg45E2oGwYMlhunjQ+l7FeprNdlBaeNzYEqSoSRddBWXESkvSO5Bpevw7j1dibgKg0WYaom
Su7clZlZW9cr1qZTXpgvD/h+2bIYiHstiMjC9kw87a3ANoT3km6fICnBwmw6ieEGEBmkVeDkeLP6
5uCnalXd97WY4vTC6HY24247FH9Oh+eusJZ3Y4RqU/NZsRUuQLK1i+zZo6EJvbHX09pScmIKbETl
kIHqmfj9zBjVme+htm1AVqpjxzJItWZgaOOGk2FvIa6bu3ZtotDzx/y1HtLDMKV6gGr2YYklPY52
8Vg5iBVRT7AVYmJL7fK9w5jGrgbHYqGMTQ39jCb23Hh80BzxFHcJ1CwjmcPbF29xaIVjCuu78CsC
imJVWks5BcSJbyzprgbhoSKgkTUXuMmoCh+RhbvA8VltgZd0+Dt7Wkbxyo9w5qi8+HE05OyLDGsi
t/NlLAKhOWAaabEWeJXrVufaxSIae2vkWkE03Xf1JrDK8qR7+I4NTpaqK1EqmSs/Fj8WJpNgzuwg
tiH+dQ/9NFepThNoLjDxd91vxQRe83m1BdZe1MdJtKFc9NAC2qsN62wA+zeYN1aR6uh6bc1jaS/P
Vmrt0Hhva7N7ouLkBiN8rvly1CS2gxZOfgUemo67mDb7qBdbjFNrLGUhpNxN7xlV4SA9TIIEk95I
jfyoR5SiHqyfoS9sGvgxRAxr7K+9jqGcGS4etEffYnUby33PxE4TLi20zjQc8vZeYY/52XS3/vTP
5vZSNX81ofhGXRaRShXM+bge+KcGsQtJzyhsRwvid/t7Jngbxf0Xzx4HLG5iGw1y7/bvueNsrDx9
GAHn+imGEC7xekXHpG222Puhd/pATNmDbVd7Y8AZV6mtKdJH3OBgoTCzkPZ7XZh7w/b/GpFQE55h
w4nLp4q6lTu9bukAcGL4IhHtNNTU4kj7WhFKg5+eD9kVNBWjNLQ4jxz3fdbA4PvOJcBR+xiREQaS
PMR8mCYYIf57pQmn5L9ltTwtA0a1sUdRGUfPfjmd+3zAQ4j436n7cjXgYFhZqtqCLsNoJBgGqbtO
UtgF7gYbiyLq6zuXohEsgDp/Givap+cPM83oBVFoeRyXRHys3GaQ5AMTdK8fyriDBZA1+QwOou4W
bjWM+4kmQURrkuWUZuDdXbY5u92Zdvst0f9Hd5iHHezajzdZGydJTxMAIw6UsI7Emx6pzSBb+zKO
FcihR7ZF5bPSUAMMnSyFawSKjhC38dbRfWUsZtZ43Kk624Rou4vuOEHreCuUZnurTv4qy/v1veXc
0ntSU4hp29ga7PIwtgRhECA6mfHBifLdXQjD2LuePZRndwwISEmAwxhmC2QyLSvLiWgsBn+vNC5t
oLAefDK634cazpuEVdVuZ3RHPftHFjPN0ciZCkI0iiYK0TRsJtPHA0LfLKz9RuXQrh0O83Jqq70d
k9RIxEIzOczdNugKGQqLBSTeq62bl2gsB7TnaWkTh0gAzaM2Y9inEtm7VLWgYyXNOJst/Yb877nO
i5YCbO/OEinzZnhV7W3oN+63RRJj7lS595123j+91X2+rgYKwiBZ/HWxYLFM58SJa8k34ZvZkcCo
fDti41qPeMhCIRAKWXS97KRbFs2qqbKvlGLkh0qgAENCRAfPVsVev29NA7rAnjUWHud9UHZznNr4
e8m6YYvTMMFFXgqKMtuMWtNYPniGgdszWmKeays2Ud6B45nEV+jea1235jsOf+9q2nORwYFBBOI7
tFj0aVo2StCGTMn0oEznUPtEZNgtzmo66nFeUoy7w+tSnBsSQrbdYuN3qxv6xkXWh03momrqkOlN
dHJzNVgL2qHSXWFU686F+UutIyrblG5sy3PNL9qGEWwpxPFRTcRAnUby0CXs9UU2TDhTfRPmCUv1
I6K0eJ+2FnIlU9JyQD1Y+oxjH72XRxsuuZM+0LHhWyS7mNh1bim5HB6hJtF4HevE/RaFQ3bJPBS3
dvLkC5+hPhmOLe37fOsgdZqfIP03UUTVrju7ZD50fovL24LHJmOm+KaadNnQ5Fes9Zw8D4xJX8Ok
jRGyqA5QR5E+gJNyneYOKngmqo7Tc45v7tJXf9nSs+ImVckSapvCR4TtkjwS9Lj4Hqq8rXfjoD+1
Ht3GtjAAWhzjXDi53Nqegh4ni+SNmBvu297Db+yQuXL1k9rFe9f7m6UdjXeoZ/95KCXkh1NlaCHx
cx7brlWbyKzto+6L4aXvTChgv1j27JA4e8Q039JMW/7KLs/fdQSS22aZ1K6ELaXhQCS8H6mE0SH6
j8l8tLQf0SHe97Xh2YpMaBafVkYjw5k7JCwXOAz+e/BLYio43LK0wcTc6PyP6/E70zFL3jOgd9Zs
PSVeY26dEQUJA0ydaQfUKjrodAdi7UQFR5UBKgwgmL9ipkXwGS2ls0Ezl5zQxZhr04SjqHGnMpSV
/bSnmhbZhxgGOMDKoeeX6YQrsXrRK50ZVWmc1BkuF32Vp3a7tVNM8MgYOxtJiNNvqzvPU4+++89P
Wqq1sYGpFeJW/IkZpSb8rZN1XjsTaEbEWJ3EXmDQugxiywFUEuf9xP+CA8qEAq/0YriYAwHLKzJz
IKNFhM0OdGHbqeSXUq4EgfMINlRmPr6FBgIsJrYLvqOmSDav+DSG1Xn04lCbnBcz925HAMQcI7D1
wEPTdJgftPYCSYcnaEjGh8Ro79lS9JClLuOF69e7usq+Lbk8F9mEpeWsEnH1YtLxMWiS0uFPM1I/
pDW7qK04zM36KWWYGld9zGFa3D3RjnTKWzZZHtdSWaOvp752T2fyPWrCcF60aQDTpMl440iw1kz6
2EQ6MV97t6j3XaU8hLrgDOvJ1D6Uzx47MAS/Z7NRYbs01X58IU0gVhs+ertPuqXhAAB9ZSwcqnWR
ujX91Hn0Y/nRJ0PKcjamsnrPQYfs+SXKiQZkNI/J2pDkG2A3jwIMqBxxhZR/rd7kj/rgyd9+FkYE
Ky6TvSu9B8lN+DSOdnu0NXSFhUa5M8n3PifK/dTIFyOcnCToJPlszLW2hx81bzu1J0sSaj+ywUMY
fVIn0OPRN+ihYugIuzYn1wDra72z8BYFlNwAsM7RDEWSNnqLHxegNZ1MxI6gV0G5RPGGnzXaa0kD
K6QrTOVlhsNv0QznOBLvgOyJdeGUt+9F+77BQbIeiY87NzZCYpMhDbEzDK2ikEoTk77Keo3JWTTL
u7bAd9ujZvFMOJ/zxNPSm0moiFdCFsvmQomVBMvXjFXZgnPVVvc53tNKiI3rAkUF8673NRhIM202
Y1zghtTjRv8ajYLxG9lVnxgjzXY54x0mCgZ1nH6UrunkWcVSYMxF8cOLr2cb9LG8QkOBrwiuG9F1
wm1EszaqaErjB/7aq6pgUo4092txWbRzfYiYbJ1sFRmgDZYn8YQMfV4GdTKTXKTjsZA+bly0dk3Q
xW2EeEHcIqwjlLHVaCaGtpcrAK60opdUynatlvpcj/2vTuWOehSMZsgQZHptRyvfdy0+vRbfkg2M
Hl/8pJso0tN8+RJp5vhXcKETB2aZ/0rP/QHP8sN6LNizGPuzwJfQf36kDsr953gCkUHRkG+ta6aG
xJaOIe714q1sHPOG02F4JyAIF+5dKD965mffV6kVJvlocFr3pJJFJJ7toQ36PbRLxveZtpfmrn5M
TdAqlyUndPus2OQRdzFeLWzLdudfm9xEydgZxzybursjqUZjmTSgN0LDbVPn796SE9nj1V+ssAPi
pCiref2ZT1RLF3UAPUBEk5fG2ZngAiYRPUfr4NjzQ72IPzkk9ynXmb4R+f7UMyqoqXEffKFNZxlL
nL2UgjSBqzeqD0m7s7nQatHxgOC8Aq8C4Z8mUW3NxRi9fdzicJaTrA/kt9AMNfvFFVulcyoGj3SX
0R9jiFBMzq8FYtiQBABABJrQtbMZI4D0xkS/Bw3BE+ObCFKd/IJTJUTq35LIh7S2tYm3ToD2azAl
gpyWaPI/mh7dJsEVYuM4yUMExN0MRhCZ77JnpwBxkRV1nuPkm79Z7jy2zvjY2ANIYa2u1qidyjZr
XqV0UrQPDejAoCzuvnSAB+nUT2F2OuSx/TL2MUSYW7zSvhif7TgaXpzJJ/lEn0BtLSzrlNXf5rp6
xGT1nHs4qWxslNzlnKarpWneeiKVL0XKDGgLjZSjhKCdzK7GD930Ch23Mp7K7YJvsHjQ6/y1ie6W
sdmF1ipHzXCRv6dI/KOmCJphgSfwuDM8gIpVofq/vCx+dTstwaZQCgkHNrohoYpXJo0GFdSWRjaD
zoMqt0Yih1B4ro2u32LoHnubMkBm06BptHIrkuHTVAXtbl3mnec+updN+ugY7JRYtzYGR5zZlgJi
vMhU6yxzN1gVKv5E+ZWxntLCMqBbbYNSwbT70yy3CPOMGSdf0F7ni/udAMxtyir5qOsSG8nMIlTn
2rJKSW0JhtlFd4nHExaDEIywnOPiuy704osAtbueOwOkDO0W5syNXNT4wq45uc0ZItIa3PrRMFOD
JZ9DbSF9LX0G3WAB5R5DmdCJCAIgVs3ubsfJNjLWgFdTbzL2VVqOvP/SQHDYzpKInQit+Ct7iNi3
dU3iRG8gH5yqqQwNoeJthj2drMfFXq5GNA7fOS93Fmqe9jbO4l+RQfqSKlduKMwiS8pVzq+y8qEK
SnN8GFWnXh3DRwAtOqRS90ziIqOEhnWxe4bJfdYxTq5zqbmrMjX7TZPD6DN+x3gd9Fcrpqx1h4bE
Dmfb+1Ue1wRLj0sqBos0IlCXNc5ZsAXn3lw8dDNQXOP6HX/IYYsi4hmCRabnOOtuS4vVj2nOZDTL
GvtWxCX0RDHr8KVMT6usJP+1xpcBG8VvEiukSEnXu8ApzcssRu+mUdC6UbEqjlIMZsho0wB70g7n
OdQIrlw79jeN9Nvf7J7ahgKFkVG52nUgaOqnTfmD2sJDrHEurNGqemHnAR1MgwtMLL3yn7AXe60V
es9iog8n3rQqyG0eOJKzxp1ApHRWvmj2iZd4+7xtwcrtFF/r2OP1RNkO8TGVD+3ICVMoADegS+sO
ImM7askqAd7TEHvezw8ioNQ7QTciyNzBuVSl2XxketcdmtbPbt2UyrNpqfRNdx0fb682BGOWzBuf
OGs9lIMdY0Jp54Pt6N8LOjWNWLiVXtGNVqS+tlf4z3d2ZA6hA0YWpK5V7wBKkCyYOme5xweSsWUe
xjIRX4NOxu/sJCPugJ7OLC19yf4v7kIkiH8BDx91oEM4JRpIm2/IjaGM32Xo38WMC/9/pJ3ZbtxK
lrVfpdH3BCLIYJC8zVmZKVkpWZNvCNmWOc8zn74/9g/8sHUEGafroHBQQBXETCYZsWPvtb4lYjF9
c2ngnKwROzez+OJIfl1yPwtUdSIdxzNabt2uMaUwdm6yr7MdQYPRdCqVgZDM0PH3UtWUSFRdq8Zr
1S+ntXkdqaPXodVPd9i3zPXIuGqFs0yuGOfTac2OkTctQCGjXI9JpHdKCrdbzcJst03HohuO1Gat
j32oCUq5c0dPboRgwNo1UwkwgU6WjbIls9stLz7wD790TjUpML8GE8dzM3acjtrImHcRBfjPBDrT
7QRoHEpMRf0PyOfcjfI2FeoNelmzqsOWORVFrkfZkGgYbH3u70YHXOZYVsZ96ST2JtEjRhnfyomd
H0ztvuquDB8pNbznwWQDj0Vk1wdMksNTnal4X2CmwfKHu5iGUFU8zQ5msRyhxKYBWLrreql/RfpO
FcnB1/ZwqVJQkrssYEhYegEbhTnVx8oyYlABwsB9SbkNYy19VkMFOqLAN0GbcYqeCDCeOIHgilyj
US1XTJvqDakA5klMcjo55lxsKbg5b9M0OeZG/gJ6L9kMZvM1bYwnwXlgGzeTPIOuqh/QPzc3DKQt
fIgBLSyZ+CcPAx82wSr4Qf/Gpn7BnuKWfv2jmqJ+Z3aJv+roMrwUxSzoYA00WebaPvN8lbu4st7S
qrZxD3TZIczUbJ5sMyjan6Nj6AiHqttAjAvkOinN6FQj3jpGDoqnrNcDeqYYxk2Lo9RJp3FdxxPN
JlaccLoeByXvGt8e1BVmJn9duWYa70zfjMc1bhQEHbFT9+kujjoAMinKMzCotrROlcLuOAFIOsyB
L+8Vc1OU9026IwiaNFt8B2dSLBhtxroAQGBIkgw9kKhA4bfpXBqb2XEGhxaTSGizTKW1clwNrykR
NoLbyX1qI/rxiWkFySa35kdrthgjQZOyaJr6AcrPCUFS6ZfJoZXyNQnZn6ZyYv7QVNPM+DMu6+c5
iboAzmuBgCAbQwLjyw6YE72ZW1fWPa13U92EMY0pX0TWZuwRyYwdEzkwX/OWaPJ6z6K5XMF7cNq0
/S7DNNrbqCg3JqqzDWODbN12yttmc5L+nD2/Pidl7AOU89NBrxuLaWDtaPllVqWLv7u2d2Ubu9uU
89sxK8OW+R9jqUbnFAihtG+IEvYulbC7jadb8uwMWnYDcr0pCs3zOKfzA0ze4jAXg7yVlqHXnhu3
t9i1811pzuCMGjkemAPQhtLK/572FB20KykZZkvsscMi4WhY36M4gsOVtxGdOJHuU7eQ62qgv46N
HMWW60rSjG2BolP/VFQ35zjP7B9ABaC52TT0M+CPMx+Zed88VsY+bJxwrakaNvXIOFWPMrueywn5
gpX06AlDNjQmURHLPeORfJIRfvYAoYujgwcrZibHjmFYj6I2sivbK5tTay9PFPvCnq4d4TqNyHbR
mMtb3oVlBkVjMwtpioJDI2mwzzxAQt03J+CnbuZ8WLq66VaKKHwanUkcM9HVX7OOJwTdRYbAUicc
fgwmpakSBvrNsASMCgzZBXkCfZaxWJLX32QYVT+HCWIQHfnugLUkOVVBVt7k/fhDaB3cUExkPFdo
mr26qrBJzfnB0+VwO5e5PuEChqDHIHKjWxvsjBXk+AexyPUuq3tZM/UocJtz+mFC50W0vqI2kBvg
NthzKujAiPrmAUUyJGUoxat2zqfVBOZhFzS8bJLG/TJVp7JMguUBZjmbJpoZLS6b+TkJOvXQhNRr
Q4g1I+9bDf3R9XaprbKDoIW1wvP2rNNwCWmpIzgdWtC4IP10QyJY+TCOCRsU1QojIagwUWGNewVF
8VeIkGyVFoN/EBk+UjtDhdfD/GAWwMFGRsNE5Z1gSB+9aMd8zNp3A9BWAEnFl2X1Wjm4Llc5u+6W
qB5mdn0Buaqrv01grkCY+je+xtnuT3m8qeFOoV8Jf7EGAceV4/PUIy+ua986hEP6QLHUrl1h3KcW
ddsqG1T1FGgx3nhVIM5zHv1UZGjyId0guCncROzGceD59sLhllOj2hGq2zxXZUqjWlnI5ErJwCuM
3rLZZUwctd1jyT6yMQm4vAItZVwFvmrwLYfMgoQCp+c42RGKH1KScA7MZXtj27JHV3znDEs7yTLQ
q1A9zwyfCPANNXVbpaTeuwUn4cGS/WMQ5/6N23T1uYjyfsvJCF3fkEX3zDdwjdfogyNgxuFqxha1
muvou5dFxakv6vSEOIOPDlGJBkCAULroWnlOk5I+i9vaVB4BUEOUnSq9B0hmHbo5lxfmQSi8mxwx
Wo9VAd3O8jsEMqYImVtYWf1YWd/sQeQ3PHPQF8LwDZwG7dTIKr44voVAIirM+VcUtdamsWig1opm
y9BirbFLw6SVnFOgA5r23czajtix931FuHZQ1UxbnYL+uplXa35dctS7BjpNYJqnWaCzsaASrFBw
IghrC0wXiJRWIzgtTr/tXdpRX5oyux87dZt2QbkVkLn3UD/Fq7NIyovFWcjbQ9Go7BqJri2udW98
l+lQ76JGjRXw17LexrHsj5BIBjIC41fs1v46ywRaXpOAHMI5xI4UqekUzpBzApMRYSmSlyhtkAQr
iLlOF74CvMl2ARoL0GfJeC7yguNF66FqMjgAbEJVUs0L5BSeNrN9NDfONpjSut2hTWNCPXvj2tIG
R0cTEZdbj8wzx/bkYZGdzu6UQ/bylRcuK39yG9L1/04CwgMNK3np0zmpTxZuOXGbpC2Mc2aoqPuZ
vTUHs23rN9m04SXSrnvrh0iJa5KSv5AWv9Cq/NpnO0riHvfwVBTo1hHtYj/CVhMuyvIurqgtOdeU
Rz8fwy/SxRKY01CGawKZyyzTNxEyZ6WXjaeP6TaDcsiRQAjUY0Xq/SEEYrLHGovHXwcCBIlHx6aE
jaqDmaMUBfreMPEDNZLeLepZvVFW8Joiq7yatazPoA+DDfRtiYejitYDq/I6GT196nPynp0xfwrS
xtoFHkbfZCoGvEKhu23lZH2tixlj3ECJJY023ZnTsCgx+VkzVbzEgYss2DV4nnteKUs2PznUMlqd
TVw10Jl3BtCSe7NvPd5tsdgSUOLzfsAwGpoeFwdlj63oHqc+9NOstVroHnZDiAdNdfRunsCbHPiE
0xixRjuROXgrVPLVwi/fb5s5mp7xeTRrr8H2HOVev/L1wjaXE/Vf7aKzsGhabYY0wQTSDvHRs0aQ
yHl3Pzh5crDAx6+dwWA6DFHqYDq9ex4UHoGVKiqGc1XR8AzFgTky9K6Fnk5ZxIFg6Mf4q19mP1mO
YZ7nepkTFfFdN/njvZ11BWtUjJvTdVCM69B8nqCyndU4JVT76H88Sviernn0kFcx7P4ZfYfvjOEu
FPT2lfYFuo/ZKvboEyj3Xe8tcLLXFlgzt0hG+5k0hVM5VsmGdF6qvrKGOxsONe6vPkIwQP9RPASw
KVbOhN5XgNfGeTMHG2vU0l3FjBw2QTVHtJgNq10vgEm5Fha3rJ0d8x6fp7yzshgxiMXfiaNvNBA8
jtZZv0kHn/pgxA1Ew8g/zFgMEACjqhtLGnmGz/gj7pnzCgLpZuZxpGPU4bfU0AwRaJodTGOsjx4h
fBs0GOiqc4iPRyIrWzZZox35aShwh95MzqMB0j3sG3vHTQp3k+29GTpEGF4F3im16v5k8QbBGS/n
MxAEg4aul9YUAT4E8cDHt0pju59OaV9B3Y+KYC85je2mqcc8OAYLDQT8BDPmuILgHTRbZTXFPnZj
+36wdHo/RQGgBaeMF36FtbIbjJfBwOCno15xTA75YW2+9I1jf5lAzu46S2JA9hW7mKV2nAB88w2E
aL+hia5B8ulA3gdj2DxKN0GlicGHVnrDAQCbOMNhA1mEaLv6WCsj/qpcKmaztTRtk67b1jmSMwMW
z5tvxMmlaAO4nuzmr26EgTXpOS/CFIdUOiAZSFRjgtydIF+7SP/yXlt7RgOUyTWISag/IwPBeLxA
lpZHQ9vtq1/ZzKWYWNa3vYQTgm2mWcu0/EmXwXrrO8nizlRuq82Yg7QLyGE2EiQdeAmYZim98itO
zLILs1edJta2G8b2Oe84YgAnoeIe3B8YfVF2h761o6BA9eLaNS37ZuwuYeVEp6KjeSqRr41Wv1hc
rCFkDZLJi8uUn1M8AoZ2qozbKnSzL6mrq4tJV4vG6tIYlgrHj55RZo6TRimfROQ0wNfHFsJbvnMt
DoRM4jpCLgZnEwpzvvFsCgvcgzR9mK4gcyI1bIgp2CBgdSYtv3h8Q2qeH1yjdXCHVd8sQ+Rf+4rA
AYFg6zU1h2FGi62aQ8GCsVEz+5ihxuQ84VBGHSv9dRMDr/crwrTTlH6mheLjmgM0VNkBQw7EKpbC
Qr5RB1Gx2emyJ9c1QRQ1/iRXQhVoXHO8812UuODXwluJ3xxmPyi3q86K3X3nDNlh7nW196u5BcTh
TK81qRE73PKsFLAC2QYwtTIuaB9JnICqpTLNOGBxmVAmHCTzpq9ji5BcDGK+HisSY6OMcHpYsECC
BfvwIE3jxnRVv+MIZh6Gug2/56U0riyfgfBcjN97W2oe5yz6lcPiQ/04NjsZD+VukInCQRxZoK0C
aydnpLuMizk7EhSwUwR2oFFFoRYWslH7dKLbGEfmfgTVvZosfNp9YDP9if12O1uNg9qURI2i7fVz
XQ506pZldsLdd9Vbhn90R5rgq2isvyWGcr+pqWakWOiyuAIJXG+0afNTwBAIgpesQ4eIhi7fMofw
D06M+8YnRGWbiyKGE+EYhyQM4m0UdAbLapBvrQmRcmW6v1plwIZaqGA0e6D4hAk8EwlVp50rWoZw
N/ivNBoYeTbGXSAKdcqnyL0zqyzcgmZPmG2hlVWdLa/8hEHeoE33YrU9wTuufqHEMM/kBBgnDW6Q
agXc1NoCtbzBMvzGmG4RU5GVvI6EA4apKUj1SJIOLmTixVepjZY7BaemPdDMdAJgr6fPTm6AZyzY
Q/MeD07ozfJkJGX5ZHfAZzTWs23H4/TFohY6xsAA1rVGnJLGcXDtMJc6Dzz1bE/tgAQCb0CeEOXV
F+AEQ/s7AyLrFvv5D6R/tOfmMdj3g243FSfdvccx8Eg6hTy55tTs2HnLfTqz7MV17uH8zAbIUSra
RUnjvTCTI7RvisWKsEtkpZpAC+Iim3VU0zbhAVwDMtNbspcCSA7QzpnBxN8ts4GMhCXgmlqR59ES
+M8M5oVjUaDANIBaAstWF0o65yuEAHwS0IOg0EFFxNsSLvb0KdyHesio24l9jrXxg+09UpDGWJKG
eFa72HeCM5pXVIEzrVLWYWS2slA7U2RPtL+CbUVfcT31pkHlaUQnGnnhdjIcCqesFL/m0Huocb48
6NTglXLrzsHJYDp3uIzrnZdG1FaY3rDUW87aR8oE0AJ1H3Hs7qaeg/wcZqN9CExUJgFEhRrGh8Mg
9oYxpPskA3jSnE565Ds8HXMxl5swngF8hfgGcxHcQSQ5zJODVUVXDOzyMaMWm1JaYTgZTSNP90mG
x5qiAMdAYwj4WUCCQ0cM60Lk4op+L3SKNCpPwmEdWntLGI81TM4XQyAOaukMwQTDx5MUzr6x0uqS
lSkgoLQRZ2jc8zqStAk8HRUHj0HGAdEthANJIbPLTJABY5Q/Njnzcpba8MoCregg95+onktgl6vR
bZ3NQHTN1sqr6EnlEwEhtA5Rb9LJP7qGbT2hdLJ3zVJPQLoo961JD5qOmDrNGMoPcd17u2xEURtF
PdyNARnxqLLiMYmc/M6wcd5ydJ6QbtEDT9LyqzeN5o5VAioc85dDmwjnEomm2kWwmR+RdwL0SF3m
USgUGHkWEgMrY5ox7UDNA2XeETRMy5Ss7GbjLrMhPXvWDN81QcicywqpR+PRenZbtoWBmCPqtCG8
toa4BGsd1g9GNsLJYlZ4Az6aW9yW2QWuO3AOBVmymctmQ5OxhA8u6MIndXr203L+WlB6ne0wup2g
VmzivHtjURlWo0eiIH7/ae8TeAJYhPrWRvSz0pSIBGjQbAa7Rm+CII027a9KmIFnP6N7U1f0JrmZ
yI9HS6IpbsUe4PZz6LItrPIuhHyMFMxP+1JsHDv5BQu04HEFVIBdtEKnhJQXPIe8jMHwisXkWwPn
4mqYw+mxpWW+YS7b71Cg0aTIW49aINTXzNWKfeP3HFHwS4NWIEanMUzUoklR4pOGxebRu1gDl/FW
ScJoMSt1sbYaXYEfZguqx8z9kQCDPFduxASxp5IVYg6vC5N+8ZpxQnZXukm2d3tPbfyJNpHnJuQK
VCRpgF5Lv6D6G9YDaxu1MtKfvnBHsJ30NJs8Qhxe+M55NEsEEsl5ri6NgH0C21+82GVnf4/Mhajl
4BLSHCfXMSjUa+kPzlp3ybTLZ1/vXOHVT/HQ0FdwOCbrKRF0acLxjPZc/mAFwHoapw7ZNAm5HJwK
ruE5spmaQYNph1l0mnvZGSlpRk1VUHiQ8fKDZZhaCyAJfg3h7UMY6SdmfcnWHK3mhx924U+jAEwZ
J360k1XUr4Jq4V8mPdpoNHAwri3aWn3ZPUaiZlhEuYYiF8up09O5Wnk+QUVx2YUPDIZ9CvI0uRuI
Grl4YOrR3E8t5KrB3xV2pX9phfSGf8WPAxyFg41E4qrq6FuuE2PQaOLTFGFsBEL/XCV5Reukyq5Y
reYH0yqNo8kMf59WHUsMxYrsKJoQx3BKjB0ceL54hVfz1Ijg0kF3B1VOnyn1HsrhoXDo70maOV+q
0XFPAcpzhBozx1TVm3jLkAomPEfXsXYWB3mbIzieC3FlZh2ZCrRr95aZRF/NxRYmHBmeaZklb5nF
JBqnfg/Fe2mvyW7ceu2YnjhgFLfzmKmdQRLaDkALOQU6eYwMqyrWzSEuiHmBGefRqXVpsBOSsrED
mMqHzN1aKB7VVZhd418FTNL5jEfK1sTnEZv65AL8WRAp7WPUL5gNF9ZpPWQoSxB7MghAzzda0bw2
nbrYspBE25bUCC5B6AVPgdhMRlfu8tqq0dsX/vzDL1LFj7/oOvKoOgZNEKN1NSC1i2VUFLvqYs+z
xWR2LDaear29a/FL6RoigYB6xPSseKTDLF7JOrIPOi7uRMWiSMf3/8nnMGvDaV7J0SP6KBlf3MEt
r/E6hT86GfbXcqY1x1AGlV6lPaoJWKcgnrrslrbw9NQXLAWMYAlKT52HqhrrVe2ML5JZ0E8/9QWT
JY/DDslr6pS14nni7L2ysjnaw+1zF2wbRjqYqTxULU8L79nJDgcyDaqEsgdHSsfboaAaLrErdKPK
U4CwfhVpSiwP/moHsDjHPTuYS1JMCwPYo6W5bp3bPgmrh0LB5FmFQRicvDFRRwR95UZPEwNQYU3X
VZy57N2teyNz2mUE/KX7oPPAtvaOhyyICTxTQUI4Jq8+VzSfb5lrREBi8+/oeoKt4nh+q8NKHsYe
iFzMHBFtkZkd6bLiwM3MYt9bIOb8rg6+jJX+AaY+P8qix95rDS60fX9eTZzXbkieYmlGWc5ywTFd
joV/pzWiycApaa7k0B0TBpr3eVUzQOKwczs6GA0iSdPBGiARtXHp3tR9wxbqqaVEwwASjyKhechP
NwmcTEkykRWynJ/IkIwOkYu8ijObuRCg80PH6wj0lrVqaL1oE0ZYUuy2bO7sCRImCwoomIA4JvSM
Bp4cSQO2myJ2U7f8HizFc15V/ZsLpfFHprtgl3qEoMwpSJbQ8Ps9Pcz8XvRTQEyMaplxQaCNY2Q6
jiUmutbwB31kJqfWwXXtSzxu0oQwoEggjsy6PTUOpgHbU9Mj+VgmTUZfHZHkYBDX8sUFKhHHDsdh
y2xtGG5tCMI79BhTieIGjFeEOws1B7F3w4Z8rw79RUlHLUVRbOCnlj5OMzctiVrI/RH4Eyif1ksF
uYlSHUu0+Ttt9d5Vlc3l3pAIabrZqA+8fRTUDf32NnaiTWBm7ilFHbuhsmNJarvnEmXhoUE6c1e5
M1mtHWGKkYs5TKeUdr4inYXuk7ED/8nb6zQU75NwH3wp7pzUHjZxManz7NjPZm+Dmk/ZY9uciQXy
S/euw2N3Tlp2vqLlSals1Nqp0aG4U4QG9OgQ9pOncMhWiLIYuvK60EOlAjMskLYMoa6Jwgo3Q2Jh
yAHGzQEHd3YzNRMrf1OcpId7wOoqDmi+yVS9z/MDiC2BEryLD7ltV69Ur9Q8SFPBwyRpx4qoRHsF
cotHGFyQgYCJg2z2XalaQA8Mq4MdG9E1T5h1RYrbfOA4030xQ4H1vitylowS06zTli9EJWEm7o3O
WUmOqegXTdwnNXIQ2nqc0h1LsnQiOxqTGotSgpfGQI9+Z/GasSJKtdEzRpZe1TivIr95quu6uYiG
9MegcpN9MI1yA3rN3iDXfUUNwIwQBOe5YAfa6jaAyF42wBgwba/R+DiHNIYrYHUea/9kfutGpzo3
jPPxHTEPaiSq5qCi4T8gFt4McnglVE3scd67OzdT3RtZRvoovZhRkid+gOzLdjUU1jtv8F5Dx0Xi
VjOfYJr2E7Wv3DLK4bRKn51WEsQ3txxQhaiOgK1e0/oTxd5W1GsSazi9VdvfORMmQUWu10aRC753
PLK6itEsePdLKzt0hhXcmnab3SkOjwjJ27HfUTlFRx6qH1XL0KLMCk4Rbsi+5PdiO5gCfWkjxcpx
jHwz4utdqSkHV0gxtx5nfJroA4ttF7ARtj7jJyL8Qhxz0bgfjdDEF0Q/hmbO1BKkBRPRQ2p3jInC
2PBTcB4PxbR10/yXScbiBuRT+r2dyuFiO53xWg30iTLTajElqruKMvOGaRtIKuGP36j9XlCcaXqu
2GQIRR03dUffaOiRL8Rx8ZMvx8tNb2hFfy49FDGjKbcMm+OYKgVOuKovIQvQISxhZqL+Y17BkNXM
cbUjxiFxhbGGiUMuseMbe444UGR4alXEMcoZvQ7nvj/5V8gDCIHqnAmNMW1LMUOi6UgDQTiFuqlx
6vnoeT2g49BNnlofAaVrMoJoEjYJWwzcQxph67YwDFpvdQ1Fv27Q6gwvBFLSWU5SB9aIgPGPq2Qc
iwMzG2OdJDgie2kRmZ7m7J8CY4UYCCOac8yU3qiRBvStRS54g2G9nkhOYPB4wovyJU4SVhadT7vG
TmiphrxpKZAPPF1duHaTSTDSYa4WFR01Afp7rDQCHbJjNGe71RWzCOQ3TA8U545uKoOt2zu/Aq/r
Awan47ic/g34Vlip8NbYm2KYGCtWPgpmWLnA6GI9dUeNfj2gKLS7tiYAK2C9W5ObEXLqbuQTYqSn
6kzKZIcWgKifBnA4agbP7pnA2rAZjaX1F3lN8jJ0LexQbUBCB2yIki2wj00Z0GBBw/EznAz7V9xK
psUKArCRlm8uLdo90pxyT1DctHy87BfmA7XpLYb8ocmLDkICxuBCNBWsxazU8L2zEBqQ+FqB1FwV
tcZMnqphU2kB/AtT7omWEn38gXpu1bAH44hzkkNNJBSwU9BnkYudpfNMsMGJrs9Mt+ZHTX7CPf9f
Ag7a0NhmXWRsVRdOmPzQJyFQFD+NDmEmDbrqZ6KtiJNDYnJmrbg31kJGUD3Dam25bP65ZZ8cjaKv
wdpyxSm1x3cQN1cJQbUbQPPu1mSUB0bEcmCGxPbRlElEfOi4sypMyiVT02G47nvDfGS0jWlSmTQp
taOPyqfMZLPA7iStYFtmU30NW9ze1nNWgY4gPMCpIxxvNQa50YIXZPNH/JrqsiwWJAitalRpUbRW
dQfQRtsoOwPYRa7sIcb3KeMETPBYMevhazz47YsJvAvUKp2mS2WhOStIIlrPpQ+L2eL5qyMIL0RS
ProMyHeO/8XD4ECttySXiBnZa2WgrLE5j55pFgIkxjSGDnSZoOad+hZQMzxXOYOyuU/FeQhz+xZF
+tIBDuw7UZb410bPw3uPPhB5ZE1n3mbWyzwcRxZKcMeW8qQHvJSG373M3SKgNIHUigifOefJbtu2
0YtiU1ylPY0LGuxqzwNPc04NCjwNEjYA4/Eeyh3CCQGobYG1Gga1SCw8RrDUzTRehHdtN4AcIYDU
j5yI5b7HNI5NmiyVYyUl70pMPJ0v4/Fgsn2hjTXGG4cmtziMFbpk0sgSp7wUI/5eH5EVqxH9MtOs
3ZWbpmAhSpefLcNwE3k2eHw7z57QmD86rWbB6TPijyNSh7WX1G8QfBFAcQhuQMvqZDNnE5wxMotX
XoVldgpZy40ReFnLB13HlWHfzUhSkelF9RMJMubeLdPhPgltzZ7CY9eYDFcZo83rpor1NiR76Wia
KNzZuSUCFqtjykpXSymnggGXF/u5tdwfBW/z2gbouwp8RFSfR4R/mNxuua7Ciaoc/vnv/yp/C4dH
DEfCcgTEGGQa8EL99G//vG2ZlmfaFiMg6K/yzz/fqUBx8J6KC/7or8Fcrgs5ffv8Ev/MUucStkfN
bpnaVuJdXjs9N4eBdV9c5Hye3EecczrBvIwh8vPrLHfizyR1voR0PJNbZQlCsP/8KlFYz/aUefml
jL/QvlAl4WMszF30UmE8/Pxay2f+7Frun9eqMTtFS3biZRpf8uCXB0TWYxAu6cCn2XXTnBCLfX7F
j+6iazlSmp7Fv6zlOfntOVAd21eFwuqCjhcnWlvcUBuju/j8Ksvnfve9lHAcbfEme+iYrT+v0klG
v3Zk5BdlHW02dwg2HIwPqXmohp+fX0ouf+uza737RgGJnTzwXKsYQDFgBujmC/5aJI1viIbXnUHj
mXHH8NPz7seEhmvzly/7z1eLp9F1PMsTpmQ1XG75b7eUYKzMQ07Iq3V0qCrzw+df8INf7I8//+55
9Bgn19aUFBdRnqOKDsveCGCX335+Ffuju/jbl3j3JLqeK1134CpVdgzCzayuOvX6n13i3Qvc9hk5
ExGXMM2d/LbYuuLN51f44FaxHfF4KyUt5nvvrpCOtPLQR+SX72nxrccXmXvUYn+5iDT/eavwkpn0
ByXSYCitf/7ecWBPqsHtdklendUbZ6bIuXXTI8f9zjiq7gYlR+g9fv7NPliUfr+mLf68JuoRK4P1
lF8c8PLoZpPSQ6yk1mlx73unz6/1waPwx7XereWx75mzRQzMxaULO2AkVeBa5PT8+VU+/EaMaBSC
M+UJ+90Dl88OrVib19b0Hhdw3LAxepAENvKU+fvnlzI//Ea8n9rm2fDYPf68ewijnUG0fCMKaqJa
LtD/dvqXTcrJ+mulvtqWv+27h9C+IpeOWS1DB4XV7ItXXFNKRD4tjy8pJL3xirzKzz/aP9YOxxSO
WBTmlrSX//z5yca0ag0j9Mw7u2+ea/MByfyv/+wKyyf4bXVq//8VrOKSe7f/4V9/d2fp53rY0fn8
tUR/lGwMqsvPP7/m8/2xvL+7Q8v//tvnr31NV1twBYepREE02Sq1T8nf3ukPr4K+zdTLAs654s+r
9BJbEqFs1h2tF5RQoHJMHwhSb5GANvwwTJSGQXMxx/SbZKQ42tX9oisN4nSvXU7+PemUK86B+8+/
+z+fDo2zE/eLy1bqmd67pT8p/FEKURIk6j1p/RAf/7M//+5LK5CPycC86L4GsZrtun+7LzrczGVD
tIRJ4Wa+W0eqJCoR/9i0eedDN+7j8S9Pxgd3h7/vouTxHMFL/e7ukENJiLch/Tsa7vlKu/+Hj29q
7bChwPZX7rIN/PbgIVqVpSMa5464lBrw8V9W2Y8+vZJK4Qs0BYXmuzcnUVZMdsLog9c8Trt6/Pe/
rWkvNYmttGLle7dJybKwy9hIg3sN6M/kxfnXLz7SFNd0UTFZLF7Wu79vhQqZmuEYdxE0QJD0lXH9
rx/O3y+g3u14mOXllBPTDIQOpeM+L/5SCC/39891RdM4h50hpaO1kO+eHpR2GETaIrj3OrzrmFxW
k/1/eECRJGlBrcAK7y6PwG9PUCnKmEgGBDdN8NO7NjHMf36L/rloQVmxNM8mBb0p3h+6bKNtjYnB
2j0rEPGyyPcsIoXMf/+g/nGVd++BNKa6rS0ruo8gO4ERy//yLT54Ef74+++2QPD4+CCImr5v66s2
uqIr/Pld+tvff/cr8MkpniMV3U+PDijD6i9r9Ac/AtuF5+KJUx6F+rtFNLLJeUKFkN4X+QZVenri
DEfE2uffYXkY3z2sbAAM0rQymRW+Lzmbqk6RA3AR0RHdTpMzPyPGqqHCx3+5Wx+8FrwREFMcR0j0
2u+WpSwieALlWXOfuTecRNFJKO/L519mWRrefZk/LrHc0d9ei4r8eVb1qrlP0LfuiDHMMNlPFals
s7j1ku6+aWwYqcCgaENn9LP//eU5HwjaFFIr930xyKQ4xJBj1ozk8HLUM/xpTbT9TWk67Ze4JA5c
zFGMJojA0Yaq+/z55T94HL3fL//u2+ehmIUyZH2/q8bnxHj+/K8vT9v7e6v4hwO+J+jIvHuZbNhN
E/rc+n6Uj/V8X8F0JpgSHofndlsjuPr8ah89LIpwLTgzJn2Z/z2a//ZLugimEFq4NUHnyFWZ1lb2
m1Vmf/nBPnj4PeXa7PFLGaTfP/xpm+NUK+z6Ht9dkKu1319mYiyAe9OH/vwLffTj2DaSB5dXzbPe
d8nQH1SVO4z1PTamu1oHx8G2/rKvfXTPbK0Y+tKI0/L9PavzaJzduCbVEBbGHQhI8zaRLSDJ2BB/
2eI+ehgc0+TrIAmRQr0rwAJGJyK2ivYeJWrBGPoZHfxh0FCWWtSKqSO/jGBsP7+D8qNb6FBGU/f9
74L4vjAI8g41KhfNUBzQqNe7kLFg+gtQ5C7g+n3XPw1xdztgjOg9uHjRIfPUrmqdu88/yUc3+rcP
It8VEG011CGt8fa+BV6n+8tUgE+pnj6/yEdr2e8XeXeLQWM2WEHr9r5rN7PxJZmOtsP8HOe5uCfo
u/nb+/3h3bWW983jrCLV8qV/e+OALNhJOfGlBNqbur3Evv+XreZvV3i3Pjn/Q9qZ7TZuNV37ighw
Hk4lWfLUtmm1e8gJkXR3OM8zr/5/2Hn/L9IWIcJO5ySAAZb2VLt21aq1Mq9TdPTojoDsfBLnkMsM
3sox+z33opti9wPUsck5cdmcD8OxHLnXjbE+1tILgJgcKE+ovDjld0XLbnXvFj6zDYKbK45kcbFO
rM7n5WTyPKtOs2yc6mMygHDu7jL9iwfT9QRhLMW4NtmUYEOu7w9l3gAXIzU0i8BAM0xNfOB7YJ2h
fg2aI7J7O1m5S/vvgfdSeAf4+NLgrgvBrkm/QEyvjHVxGU/szn8/GasfQhVb+CF2A/2ZWulXD73p
62NbPGAmmRvZstmStnDSg7ype6nw6qPG+8X8lEJJqu6vm7hM7lqmQySC2pEl6yiUCvcZdBW0TeBR
0GbpKF46UDO4Zv2ito+KY22V+u/c+kvxn6XuLSie0mDF/NIk2rICalTnNjDEYMiH/WNCOr45wvYp
0z5Wrszg2veFs2ZHY083D98H6glsRW9XHoFLF8Dp7xeOGQCTOInp9Ty2I7lxOiPyXan7UCZaSrNN
Z/BkkIzBUZqo511fuLWRCUdND+AaTGxGliNzM6GSl+Z31y3McyMeLBaGdw95d6jOhd2njHSxpbAO
H5Fvc8wvdk2Ig8bGz+tWLsdhyTIvOEs3iL4tMS9ETdJBikOvj8peQiOW9prddQOXh2g24BiK/M8l
LTj0CeIM4OIdBgYgFAcV8jPi3g/YmJNaAOsI1/R5kCe+AEXrIVYDvz72sFHHN8mswrZya1yuBsPg
HU3QSdbHEe8lxx+8Doa4+pjbO/osZJ/b8CaOV2KnxdU4sSKclxTEcNWic3pM9W+R9uykN9cn6vKC
YBSOhq/5Z6aExWgHjfC5MLggym/UAYleEGUENJ08pvXtWD7Zylq4tLT8c2Rm2QqTZ4s+lIJLOoFe
qI8jsHlJg1OTUna3sjgrRhwhElI6bajHxKqPQfGMApsDZbHyen3mLj0Nz0U2gEJKS7bJPJ1vMS+K
SpANnHcIdqQGytxtR4E8gmkf6twVr7Y8nH9tCb5FHuwAVqKUCKU5WCqlqn1kr5zK+eeeO5fz4QjO
JYrkYaLbiNsTVYwIkbXWopBkqBsV0buqWnuSLkQJZ/ZMYYWGsFN9mo6bY+C/enjLULqXC39TK7vG
Rka7gkHyoRzuB2XlQC0d25NlM4XwNfLKgX+Ek5ry2MWouu9059C0K7O5ZkU93xyd0VYgPLFCtDdE
3/3oMaheuYuub8GVbWEKoQII9bB1IMs5BlCjzmSICFOuONIl/3M6XfPfTxzpYJY05YxsC5smKzjT
1ZUhrH1/HuLJ96t2aCavLhnC8HXwaA55uT5Fi9+foQ2qbJIbEJc7z/VchlatOaI7sg3yp6n++QED
qm6RCKMwIYsFCymirb4vNbJH0VfokYsvH/i8hqfkwrR4PQhLXA1y1Ha9Uh/h10NKUV1xYovTc/L5
+e8n069T9rSngc/LKvTjd1Kb7q///sWDAI6XWjq35cWDHJCxNnaKVx0t6MOy6UtF7olsw01Lu/B1
S4sObM7QOyQA1It3YmvLpUSPHmFFD2jK9PeKCctMpaK61LTA1JPp9rrBhSfdnDBkWGDEVCIywWXG
DQxWkakjuJUghKv322jsYHg/aNZ9bKFhOhO6Sxt6WK/bXZxSyhvkXuenyO/S78maWaA4oUglm9fH
0CDDIqAjLJ9+t42763aWvMtcGiQJa1DLEne2DwvsCH8TScuYl77u3SBqfBcP+oqZpS2oWuoMKAFY
cFEzk2yjBVKuNUcT1hBYq/tDEk7OBzbHqRH1fJ8XNAs3EmLtx5KkYAtQFnx/XX7Pu31RrYQeCw84
gqmTAYlH1ippDYksbGUvgfcZ5gFA3/sRwVNJPsrWI+kf5DXHRIZS0tuF6coFtzyfDlCuOaN3USOE
fARAHbXpowHucKrbTzQqfr++M5ZMwKGgyrah64SOgtOGnUGJtTptj6T1Ni8w8K6s1tIOP/3+/PeT
HR4gd67XOt+3tGCboNAllU9WixDn4fo4lnY4aDceCQTA9kUyNyktG0x43h51FUFs2ttSNMOStt9f
N7M4HINHyFz0dHjAnQ9HHmtoVyWYTnhHbHwTDc+timo5ObrrdhYiUvwQdRkEYFSYP4WNhxyp5vsw
lx1zvdiadIlPyl1f3lnhk1rtyrWYdGETQBXB+5BEtUoYL3g/dABpkk2b8Wj6P5ttlf15fTALk6YA
lVENk4uDNJIwmApgeWcE1oDj3nX9fkrvmonO6JUp+512E8JezJByUWlCpj1OcAywp1mJ1E3MGRob
mv8W0YebGa9S7OrWk+rvjTyYOTQ3RWRtEX3c0dC51QHbwoKItibY2w+MWtfnbDkRiyWWgHNdzs2y
Ccdjmx5AzMMFBzo4+uO6kcWVOzEi7sdY75RejkYcVLp5y6cPPL4V7eT7wpxCxRTFhp+NRxDrPWRw
KfKFKyd3cXecmBB2B40KjUG7DUNA9BHW0EfoyEN6hv/bRM0TeeKHokEaJ6RkxmNQ36JwGtbu9e+v
jULwo3ozKH5jJkwUGol0/nafJufRsW7+m5X5V5yMgpZmzYrCeDyGxoMZSFujo3/LudfXai/L24rT
SshggGoXRpOrnTfKQT7CWrRTrK36fuAY8AT93+8L4wDToNBmx7ZSpv2g3UbJylNh4TY4+/4cYJ7M
E8pNKaCDajz6042n0EhFI8X++lIsmjDAj5ikPgClC1Ok2X6aBC3UVGjHaMVNjxCvcnPdxOIqnJgQ
ZokWiyGtU388ptUTcstT+frfvi/MUlAheRf0DAG5RwTzOHfXv780ReBYNROsqcaVLHxfHqgVdo06
HQ0TseEfY9HRUrqC75i/ITp9g80EiIFbEiDV+UqPtNVlQ1jIR0CtkEYf/QwmlOjWsu7DblhZ8qX1
MOb+A52QnREJnkqpiyDN+0bmWfJQy9K27sYVL7X0DuGBaAF7oghpaapwE1eQveQ+b5Sjr8N4xynP
YkXeGA0EAxbswhGCjGr9Vxsa91O0BqhbijkYF00K8NwYF+AJ+JwbmEkj5ejUMw7cju4RlE30vUOn
mbcy0KWppKmdyNAgILjAtKaQb05kXNVjq8u7FqwiLKnXN9+88OLGOLUgbIx6ajrIorHQw/D5FO2H
v/30A/ubmr5lUBiT2efCfujHLKU1X1eOcrpDhBfqu8hfeSAuzZPNg5QSHEUqnsTn29vyPH2A3Gc6
5lCDpDCxQrV+fZ4WLbCXKXcbumGJO06KpCKY0nw6NrBsBk20+Xn9+0tOgOqTQeKAMIhRnI8Ajiet
oel4RM0xuoFx14ukG6n7wDSdGpkHeeLvQxqydaUpxuOEJo+2UdUPeOLT7wvL0CTjFJUOg9D8Ay3i
UNNfn6SlzXr6fWGzJqOK4AQCLUeH55ECxSAyIo2BZqi24i6XVpsSAbl6HhU2ea7zidJUNGH7uBuP
cQSRtVpzst8/FJJz4AYVhbLWRSaFGGuwYC3oSUOhfZvLnzSkY5LBuAGasvI8Xnqe0wOk6xqdOqBe
xNORpoEGPVfZHwevznayMyibPKd5Vc9sWKLVNNyi3lZv0dxDM0EvHLeth/KzaqJJNZAPh1xKHroV
z7awlGe/SVjK0ZDBwjT8pjILt036s5NeS/XJllfeVEs3xZkd4XINByktZaXqjxqtfkPsyhHklOFm
KF5K2+2km7550yGwv75PL7tHLEvllU0S1qaofFFTNhRyr1WMqlKM8hcqrolawcS7oxOwGA6Wn2ym
iMba7DMyGJVWrFhfuOtVyoBkIG0eVLYluBLJSXpHsq32qDh/Rsi+gLqjxzrLHzxjpUizuIh0dlCa
Ja4gvDg/JjW0TXQ7ZN1xUv9OYF6YMTEFxM5IyF2f0IXzCCBSnpGwXFY8+c8NRUk9wVrXolJV7VFg
DqYVx7XgfQHYcj3ZIAYv0yKWVkp2DpX0sUVFkZD5MCnVttLWytlLZgx2A9ED6ZeL0AGuljQv9XI4
hukuDWmFf1W04/WZWjMhnCs0j2O6hzAxOBD4IJ57b61lENZMCEdKiyDUGyZMoCY+hg+02ilrW3hp
vSnIs6lI+GrUGM7XG/LhHMqwejjCRiNDY7a9Pkkrn//tNE7uwUC1skLW+Hz/xdafmvh9z6p5k4IF
B8SocZOTKBduj0qSJ8fxwsKV6m/SwLFH3Yhe7HeN4cKIej5FaFza9BZEheugLgn6/51zdPF94WwH
0lT1tsEgTC3aGd1rXJkrIxD20T8WVCaItxvFErGcHKZpB6GiTUsl7EHf0TOK/7o+RcsGyNdZMrc4
bK/nU0RnfwJt8JS7bWc+UvO/t5v8sfSylSMnPAj+N45/zcy77WQ3oYUAbVc80LupkeDuEKNC4mVo
N6P/pCvfw+D79VEJm/cfc3gqMqsmDyxTWPiMl3YuK4yqD+HGsOyNWn9kQCcWhHnzckMu61qmCTuz
bx1KFIr5jPDMdrBedNLfYfrt+ogW12lOfAKv542gCYXx2jeQYYct1Z1UnqTw0ANkKreTJ91dtyNc
jP+buX/tCOcyHMq8MMo2d9GyHxGS78wbpabtEeE4bdNZjfSK8F66EkouD450q0H7iUYO5Hx3GHRi
d77J7uhBfZSH1rv31xBgaybmDXqyAcMyVwr4q3PXgX3LvPc/R8WHzipgVCofjk05Zf4JJyaMgS45
FEdyNzJes+6XUz6Fxc0HVufEhHBzFemUQhoXwPeQT9vYcMNG3sAjFMQ/lbVH79JGACNl0LRObxb/
cz6ajHZDPYGr24WwZYsyxycvhbdKgWYlmfSvSmqsYT+WVoj4gpYAug/nnoRzg1omyYk+WvTB5spN
GIQ3EYzbCMVtr0/hmhnBNQy4bCWAW9CV1J8RBCFa+cNQV1Lpi3N3MhTBOcw3MxRONClLcKfVsIQZ
iRt2kIrL/o05vV4fkBBg/j6xp/MmuFbJ58ntJwzIYW306otBublT8xvEEq8bWnKq+gxARZrIpN9b
CDhkNYX1WvZpW8+MB0imHrUgWDGxtDi/03yGSYXnAtdg+eYY+ZC+urEDwdv4PElfIOt7/zBObQjz
VSmQe2sdCrXpsCsAMymb699fG8P891M3MJp6hrYRix8ifTvVO6frNvVafXxp1QmTKSjT2agiQXVu
pdMUtTTNIXWVQT1I+nPVFDst/ZG/M13xe3cZaNSaxGo8wUU3UHsor6tWnLoeHY7GHSSG12drcRwm
HgYowW+/eT4OLe1r1FPN1JWnQwMlK3Spmyo5/LxuZSn8AI1pQVZAegog9bkVPRj8wSry3EXLGb1X
JGH+0Mp7pAV3lgbUq14LPMUC4u9pI1tNS6Kl01cpLk+uWSDzzCSHFdiYHizJmLaRVGk7eVAkNAxK
/dbsujdIM9EtV43xBjru6KZDyHtT5Xm7UUoEmWh0qzYqsjDbUHXye48W1N31aVnaqkABVB3AiK5c
gCyszuzhbIMOQM2+xEjQTuY3tf3A3X5qQ/C3sHDKkiJDbyCrrlQ+VzA3SmsFlMXlPRmHcBgmZ8z8
FMibi7blvaX2r5Y2veWqdo9Q+0614crXo3jlub02d4IbSRVoSNFpyVyElq2nKt115UcskF3jjQSc
gkyYsGkVdbIUVIDcKUeYtbsLur+ycS3HtDiMEyPCMGBiniwIV3O3ywokGcNNaVS0YH3+wEYjuqNH
16F/U2zCtiSlM9HmY4Hyh6CfDhMU4gpPmutWlq5dgi/SeCrYPtgCzicsKkqthfacGK/Ld1P42csP
KbwnY/k5SH5eNzVPy0lJ4Pf5PjU1u7UTJx/BmaSYLbHeMHzpuydt5fNLq4Jrd0yqpnNLoXBorMxI
rNiDqKLxk0ffhiamR/I7sFce4YujAOMyEyvAPiLWZi1YywqzmzibOv2zuSy9SLb91/WZWloUWi+M
+QHLu0V0vQW8DgrS4rmL90qbvYPQbHDQim2/VuJcmDMHDgFHnqkWZq97viRVDukbmsCxGzc/kuim
VPaxtbIsc4QjrLpD+zp8TjJMLdwj5yacPJIMywAFYhZ/owVHT8TWoeu/z+5CyMYV57kcV3zAwvV4
ZlF4tiBJrBkxm4B9Nmxi7VPpI88xmVsTMuDr67Q0fXNnFphVB64H0dsEIdQd8N/HbkPycIhQNy83
qb0S3y0OR4eMYY7xZ76X8wnUSLNPyAskrup/M9LiEJu3aJ/sFLTvPjAag8qnZmuU1MVOj7Yqsw7N
GvA60lcLqJhif2vKlSh/ccbokwDpSUvUBU7MV83CnwLWJoN+X4JK+Fnuf10fxtJ8zQ9+k1Kxpl9k
Z8y8DG270hPSJga8nc1GVmjAigmTxpVjai74AujJSDEZ9NaTexWieylquqmCx911kEZ5Kc32jzL1
ENwwtAjpBC+VXrzMew6TcC+5EIPupcTYI6EO43VQSLfNpKTfLAUye6eZ6k0JApb36ZR9QzI1vO0n
Nf47QVx670yq8wl2TO2+6/zxYMOtfGPQaLKzJLW5lQ1jcL26gPi974cDQjHRjo3UuVUS9Z+6Xgp3
ldyrP/OkmRVYoAjdTLXm/JCLVh+2ama3O61t6YSYyv7vRkeCWUN5/leFyN6bnxrRDz/PndscPbl7
I0+lnd0m3QEk21vUZfTE+pN/G0rmdJDzQN9DkIiomBTA4A6LN7zmenyb0IP3q9Wy8AYZ4xLUnhnv
aZmTDteXfcFncgjBnkGkRtngotEberDaidXYHcfPUbeFL2OWxrtuY3FrcdYNHnI86MTEXx3p0K6j
Yew25QGp4KdBAs22Mo7FPcUAyJPpPCJUwV/mU0LVIMFGWtQ3T3JWrZzyyzGA+2F+KfobQCnEKo5p
oiqvQ8LqemP+azKgia6Sr32gPKaqtTJdl0Oh7AGyEYoRLmX4I889l5EPXdgVMaYgL7+T1tJuYjWM
gILvAz2B14IU6MVJz3NlKhOlZaraEHrZoCYSK8GdVoCRp7659/PhYajkP0bPRutyOqha/k2O4pXs
39KEckdTTQA3ZdOPfD5KGQ1YZHXYeLBOugPkD3JHUsHI61vw2NvrG/AyaJ9H/K8t9dyWAe+9ZoRa
7CKvt88V6NXpP54aoNevdmV/itauhMUVJLsEjxFNbRdJxr6tLJ3HCDPcefvCp89HNd+93+faGOBn
WaYmQ9RzPiSEXpzGJpvpxggFq/6vOi1WJm1xEPR88KbUGIeYJOsCKUMmUYvcCeXpe+Rwrq/J0vpD
rALfye/mDJESxJcqNTcQT3TToH1OElgJECOB1i/6XNnWSvC5aIsmAvCslN0vcDu9rDqxU3qR64Hu
f5g6HsCVVQ+7DrnLXQDjrHt9bJfXtT3fpA6vKRqZLyA2IBU8x+lR59PVQ2wDHCEVt79uYml1oByZ
0zE8ciwRpYaiDqIbVo6Jwbf2vqUWN63q9Ssv6svbgYEQZ9J9ATKCh/v5LssTRUfoO4vdJFNv5PSL
Uf5lT3uF2pMPN//1ES3aoicTnJiMZzIEW3VTmUjqBjE57bT7bJLX3Bq8tqmlaZ53kEfHelU7PfrI
Up1YFVyDQ+CheClL1QTD7RxBbE2tRQHThsLr+vgWNwW0IDqxqMJLaP77yTvOT8YYeQo/do38e0aV
NupfVXMFW7Jgg+0GpJB+AWZRjKz7wdYQu3NCN+QdN3U7J0P3b60ysLD1zozMfz8diN1Tg4wwkv6p
o5cVkfh490wpJsTDLAswu4u3ojzSMVfAve8WaPs1jfy1GJNPqt+uPHiWxmFR7ZwR/oDIRBQDtNvI
6yUq4/ii1m9SeLw+isXP0wXhALYjRWoK1ziaJQ1BNZ/3YKE2b9V4raVo6SLn9clKa/rcmSvGJMOY
1pMqD6EL5ceIKp10BOmAAgTx57YsCd+tIf+rkgwDjWYkcrO8ye5tVIgekcECiPKB4RqwiNAzweNb
TENm0jiz+OihO6jSrhu6T2B0366bWLjGociiJDmnES/rRGNfKeUosfES7YuJYlgi64egfiwjZ6cE
6q54J3hjDpSwx/XN/adTFxeyYkFhJh1aIxGML9VralTIntM51fvfrg9r4XaiF10mzqHSsVCN8oax
bQotdCuvuvU7+Y8g9+6caXDDVv9+3dSSf6BRlKHgwC45ou06zIw8tEPXKncWMm35U1+/P2wgI/av
CcE7lHMcLhcsEk2jOcJTGhmECB3D6wNZPFwnVgRniliiL/uoxbphfKtqT0Z/+9++P6/ZiY9LUeHM
a5vvT1aKzNrwYuT+SlCyNARWHT4qUCkqnN3nJmpD6zzevbif7AZh97WLbeE6BSxJkkXDufG2Ez7v
azX+VbfJszUIWjyo9tEJv8rDg6W9PxKZSet4qRAlXCZcSZJGzdDEgdtN0r6DixbOvBX2uqWp4pVK
pZuhXOZyjDJunPkJ6Qafc3BUf71/rU+/Lqx14owIf4V83Wm2efZYr2ULRaaB337k1MC8VCebqSpg
gjAgJHIDBa1aJL9jBLWkaLzJk+GZhphxk7bDr7FrPvn68IZixMoAly4KoE8WLN3sNriDhL2Az0+a
EWEJ14/VZ6N7KZq/Mqn9oiY9aiBhso00xBca5UZTov2sTR0jBvHuOT79BSLEa0AEvNQzfkFt6i9y
7r11oXN33cSCb0MDgfoSewRRBF1YRt/Uy76vVN+VHQTDP6WVOzrvDxYxQSMF4oBzI6Xg2wLbLK1E
M30XXb06vZ+0e8m7uT6K5bWiH5SgQYPcQ2QdN0MjbjUdOUMJPYTvyNCXu2FUulvJbqRHiPr8g26Q
I8otT9oCLM03QakjbjX60l2sIfhz/ecsTirXINXf+QUgPgL7IlcreTACt1FekvSbUf7y85WHoIgJ
no+HOvPWWQ4vTeJi4XjkqdwRGWehi7/9SdHyR+Dr27j51ZQtLfTpQ5tVb1qMVlgwC0pdH9+CZyE5
TMwCylTlWhRsNzaSTVpsB67dhdvh6xQGK9fh4gSeGBCiQKmiY2T0rMBFml6JH8OCsuQK5eDiGOy5
fZSa+WVppZV7GgnqgkBzQvW0URBl+/yBWbJnmm4MYEkIhOy4zZpa6kLXR1BnG2sDokVJuobKWR7H
v1bmv5+4yQbNs6zosRJ1qAeCYWlLdWW5FyJIesYdcyako2Quvmedws4dq0pDktwlQq3hSNQfTV31
ME1BfDsWyvjsyL6606xhLas3u5/zgg67HDb8+enHm10sTpU6GPNeJ1iXSvSqhuY+safPat+9+aO+
siEW99yJKWHPeQN416zGFCA6b9O10LSp+dRvbfQ3V7b34ppRz4PjirIb9ILnazYZuSZFGVG/1R6y
Y9yshGFLkwYBhD0j3cDu20JOwAtjv0AaLXRH7ZDkw5OtPSpJu0V2cX99h68ZUs/HocmTjoAzhqrk
zWv1B6l+RUL1LnHW4BpLEwYvKH1yiF3x7hTAld4QNWiLS4HrJYdKvR1XEjaLnyd5Qo4B9ZCLDnx4
nWPUJPl87Tz1b175gQuQ4ioYDtLSZPOFnUXZqFCisQhc4P/+zpr84o2WlP4RYVh9ZWctXoSKQQWP
1C0QLTGXUaBYRi+8GrhjLTVbLwMbOMRx9WR5DeqQGgpbQRgcBjPckaLqdkZU0OmN1N4vrW+dlVTB
0omam/5mjua5A0nYh3EWdYbi2b5rDvaDgoZs0nm74J095b8vQl6CeFhuIlJgQpgWpEUWoIcZuHLe
/LAjWikn51dcUvJq6o8MiOYj4FawBl1wx+VzL2VvR4GrxE5305dj8dwaZXbfl/07SSH+GRUegvsd
x0tS/PxoIT3clWPIOgZmOzzXCTAZo3wxanPc+YOifqr8ciYyKMeVR8PiBqJ5T52DNRoXxCZbRwrN
Uo6GAGBU9lIEtP1UxoamOLQri11DITCxkPe1asfZemqz66kNIAL5fqguvT90386tlmATRDxKFOR2
MRVJypO7oKyOZt73cu3NveS9TmxYglMpvMpC9xgbQ3vIexRtTbRgxztE5FcO5ZJ7ASIizxA9SDfE
aqFqI74HjzdF4vjW0rdWeny/G55ZduGO4YakEe98r8ABN1ajGaVuEnSHuvxG0XCjNF/U5gM35Nx2
TV+Ygo8RhXB8NZZGyAJSV0PiEKnmLfBpCfzO+0fDMwEfRnsymUDtfDSG5me+E3epW437mW3XvmuA
za51ty0t/qmVec1OwqZoyKtM0/rU7VH3roxqlwx/RkGwyaSfHxgO2QpguTR7W+Lrp5P1DMVoOXEj
bWehMepsvPzPsRlWZm3J15KzmF9y5KguEhceGITKLOvEbZW23ThV+pRrzR+tEa+8O5bsYIOeT1Ko
PJwEvxSFg+YMVgumYoL1ONfgaNUcZAHT+u36vC06olNLwq0JYKGrHGVIXCTN9xkMsJFsP/aSg7ix
cReG5s705f002cfJRBc+Cd/0XFk5WEsHd04wcrQoGF4Q8Pt1VCtSMiWuZTd/wHbzkgdrYOffGV4x
wqXkQGcgoCiQccIlqRSQGoxhlrpOaXzWy2kXT+GuLxleDOWaTdtSgkSc1Q+PGkCceHDu0zy6G1YZ
/RYXluieoihNApfZjmhSU/TEUzdXy2ZXS+Vuau1gVwP3vb6wi4ZoHfwNnSNGEbxVnMZh2LZ4q36I
o8+ZEfr7rmjHnDX0P5Bep5RMo7spz6GBeIvGE7T/ZsPkKvXBeWqSD8SNp58XtmjqWZ7RDtwgnWJu
et/etF+vz9V8mi42B5y+cw8elWux+lVFLQrRqp+6fjH9tIp7B6HnNLvXJuOmr5ub68YWF8ampYTM
gn6JLVAcH2IbB7ChZT/TWrKR6+fEMlZWX1m2QrBGZENbr1g/qtvQScq0RuFMl5ONk0/Phmcf7DDa
636318P4ptiMm7bY6epORcQ4D5RnLw9u67ZvVu7lOTIUZ9fAMc+gOuJUkTJ5CMwC5eKUDpqE1hkg
Ms020KZijxQ78rNWl24zH2G5NnPeLJStV2ZiaW0poyHeQ3bxkoIj9bzez5QS8bqkuXVG5XuZmxHS
Pk5xM5TW322QSB9YYAoy1m80KWAf4WaN5L6LPYoZ7ig9zoAfJ/ymq39e30RL96qBBwH2OHN9iO6s
MCe/6QbmVLMRvr5Rgr0Ks2L3gazlnJGFrojsORfR+e1t+Y4UJKWeuhQQD2WTHnpZeZqScHd9MPP5
vdggpLhID83hsKWem4FqgkDfcVI3Vb47ZrD1/F9y3W0C61tLu32rjCtbYum+oa/6/+wJC6RrXRTQ
EI+7QivZ+FtV1/bckoG5IAC7CIzkACDOB5R3nP7SiOco4S70H4yX6/O1+HnwG1DzEYFwc55/Pk3t
jseMHRO19xsTZrYC9tb/ZEJMiZNrn2LfBuGbBU16Nw5l8gRheL9iZTG7Sqw20wIgvHUh+4CvGSu5
AmdlhKn1ffSG8FYKpXRr6F1/C2NAfECZWbkrm8QDghMirt6OyRqWaMlVkjandEsqGU8pxFp+V7ZJ
Y3bEWtK0BXTzLZ6G2ywZVga7tGrEcyjfgTKnICVsCmsKQmVK5w44JDqgaNuij/3+RTu1MP+Ck2B7
9OssSCIsEP3ayaYx9h/5vkPT2yxfpsvC9w2vtgMrlxJ3sj8lu3ZYefcs3RMUtOc+ZWr0F0QYiZZ3
UV0QW3f6ox01Gzidth1IF26mQHp0kKg3lJURLbnRU5OCg/MJ9MPcAezb+OkGVodtWt2pVPG0NTad
xfjz1JKwySa9AWqXNjxOQ+s2q+LbTDdv2jTaz8RTvZlnm8Ty7+163DhS8zXLzF1mS59bL1pJPCzu
QgJgwmiuxAvCD8u3Oj/veVjoQ/0G+8c9SPTb928TWikoDxF28k/Y6EYpmXmRAuGk9Sv4bHup92Bb
3fDlupWlS2OmTSa2oWf/gsi1y8HMjPYUu4M57AL/TY/Ivn7KjUeoD2EVfr1ubSmKIFwjFwVDjHXB
U+bLUCcPKYg2Dc7fTdE5t2ni3AVx8smPtQcn6dae50t1WZIZ/1oUDpsj1dTPI9BtY1R/6oo02GZy
dT92E10JafswlP5eglJ/rOB1tC293FjNmhTF0l45/Qmz4zzxJ2o6TlOIspZbV5tB2wXpyiN3+fvE
wWh2UFkTUbZQVNqeo5TcY/6rmvyYpDVqkCXPTp/K/xkQAgujiRspqli1MB094LvZXSsnPzR9jdVh
yY3QdQggB1VHiPmEt1YyUB0KJHB6Pj1+G2NqX5V03Gpx8qcervFaLY4JIM4sDkxbpXhb2VlgtbQR
xi6po0/WqH8OdajStOznBzb8iRnhzRUP9piaNVNnmN4m8NWtL9N8588aHhn8mPvr1tYGJUQ0ipxJ
g6EzqMJUdkETbIqg3ITmH//FiiELy9TiYdMkZz9L3YPt7+XqObfej3Fkv/3/1YHG4fzIQCPwPxNW
dav2h/qnupZRW/R7JxaEPV1UadVYsydKtPZxCJTvKTDHKjXoK/OeLb8/1upaG//y9p55m9ja8DcJ
fsAMksKOHAixKoeFOcQ5Cm6b+gOgcapogLmB2KJtLMZH1Fl6yS7BpTvSt/jFzr9eX/zFQdB9QY7Q
mhvXhJXxaqN18qCI3a5Qydt63Z0vG7dDS/NNla28m9ZsCWs0ZI2dmmONY9O26nCr95sesrZppUyy
eCedjEi4Z8vABnqaMiLLc6JNGQy7ptIfu8m+i7lyu3FaezctDovEOtgPICyUic83d2o3xShXNHoF
3X0yN7OM28qSSOl+5F4wjHnDkW6nWnhux0eh0FTLNHHt4U4Jb5OVMHnR2dBZMjcuwnJnCTerFZu0
mAQ8nyrnT1l61YofXfTlA5vN4g3Gf6p60RLnFUXdJiEjaNLtZNxFyaZLb2m5v25l8f50ZqgAfRBz
jft8nnJfSzp/Xg/UG3+luXyTS8aP6yYWlxy2Nvpv6VoljXJuQvJCB5KwKHHjcZsbW3/amJQ2197L
Cz6NzC/UB1DAU6YV82/g9z1ZItZ1lba8Y7TqZmyaalP2xms92J+sTPoyRtNatXvhvXFmdR77SXiT
AzwzLR/MO5ilJ5rh7nEeW91oj3U2/a0O0p9S0e7zYK1tYWH7zWIoJG6IesjfCKuWFUbfJTYdVLb9
UBUILfgPJlC36+u2aGR+Rv1TshWJn3ywzkZq87AutcM0PUnOUxgerptY2H282mcMPLuP95rgfoqm
TbKiMrmIkm297cb3b+6zzwun1M6yIlY9Pj+FsGPdl9b7ncystg4uFGAzsE3BmTVdMCaZDn4aIuBq
3GYrgcDS7Jx+XoifWlS+68Hk8356k0RvsG6srPDCyYThnZ8/o4VIJQvbiGZ4T3UiwC2803m6og2l
BrdjyOugXOMTWDQFln9OZc20isJKh+lQlKoF/sTSg02Z+bta/Vse/M2grqkELjkCgDScC0JbAIZC
HOjFUSVnQRsC4aBRPjFv5QZ+p9GhMllIN2oUHqK+/nJ9Hy8dFU42Q6P2dFl9mhKtI4cOQk2FM31A
Lb2vq7d+XLs8lzaEAYUUKWwTVye2IChqXth6GAHaLl1/etLef1xojqZdmQyqiuKEEN50U6gWWasO
rlrt7e/hWtFi6Tl69n3hIkjtvrRKCdy/ZNzFhrEv9Cc4/2skHpT0vnM++9W3aSaH1XfXV2chyKEN
hiw6EE/S0GIqNc2cgl41radbEaGY/keiPaTSHVzaxZp29cLeo4JFxmfORM5EP+fXgZV2Wib7fg/N
iCu1D2MUb4rpD7V6Kcevcl6urNfCrsMaIBc8NNGUWJ/R0iQcOxQk3dQJPkmR+VJnxlvYdDfXp29h
17GngR3zNp0JIYRlG0pjMhD36XDS3WYMvjgf6FM6MyD4Bsdp1LHsWlrT802b7/VpZf0X5uns+/MA
Ty7pmrZpksF8307/8qXdIN9Y/s/rc7Sw8Gcm5p9wYiLy7NS3pn4ewme5D3dF0uBqnkw5ubGzhyKT
V4a0sKXP7AlxR+M1QW+YQ8dDx9qMKpk/InV+wT5uXqo14cJ5foTaCjg+2mSJOeh7ElMTodP2CZR/
nRtVR+OgdJ/fP3ennxcOTdvKupdafH5M4FI/RA0q7E+1sa2DQ/l+6kcgxNRniRDnpmLxGeo7Rlrb
Zd65Wv+kNOmunL746lrhY+Gus2ccHUEN5HsXYDo1hTZLr9TW9cxdl0MFpBub1vY2o92/P36yeYQA
HuVqvazQSnYcqWg6tm4QZJtQ/zGt3GtLK3/yfXHli0zqaL9NWrd5QTbyveqKM3Lu9Odrwsr3WpHG
fsPP14CJRA/TcF+XKyHawlrQugM2TlVMqkQibUJdD3IDAXaDiu89d0ui3ebTU7qGT1vgKLMxQ9nB
BtbDVS+4sPH/kfZlzW3jTNe/iFXcl1sukrxGiSw7yQ0qzsJ9J0CQv/479DzvRIL4CWXP1NTcuIYt
AN2NBtDnnLwoNa3Uh8+uCTWNkfuk/VqRV6I/j8URInLPyQ4Xrc4++a24QWJvgI+xZKIEl+8Dy1se
whRob3gdqCjOkxBrW3fQuZ3vnam9cYc7iCuN8X1ap0GV7tS62vTdVwt1SXbfOAfNe3eLxUIRizcX
9LZZDmiwBPM1lGM46/VyT5w9NVKfJYakXr1wR8GCWBDnPCEzbq/3hRF2czDISkfZ94XScW5qYkLL
vdyrGQPxieJrtSRgL9zxfAS6cH3I3XooBkMt97F+m3g6blwS0GYbITrAwutZ9WLTEywJsdVPBuNG
itUAs3JU63ZkWnUAqWnJkqwPCK0oDqgOlsegc59Do1drMdso97TftOxzbO0y4he2pNJZtYLKFI2G
iK0Lcj2VlkOuxE6xz+zU1+sfHf9Sq7/o9OX6nK2uP9Q8QJ8Igi1oxZ0PBoSp45CXXrGfvypZwGRX
FKufx1kL/YUgibkgUjJJ3Pez02Cu4kNWPWIBJYuxtuZoUMEFK1qotAtaDtUctc4jA0QRve3oRlMf
qZ3EgQFSF6sB/C5g7MAtbEBK4mILraae0Ynl1R6dGPqdq9TEB7GF6dupyjc115b376Hy6TAeXW98
zFKfTNvuGx5Jw8Kyb9KxvqfqD7tofdWhvxtOR99LCtwF3+ZlutnMxfzIjep7P+B/TD97OtmBh24M
dTUvghnyCmHTg20UF68kKFInAZ3SWPmOlf0wMxtaoLOSRmPclT74/TW/KQEV79FuErheAuVB9IWk
xdd5SuawyvRf8TSVAXFB9+DGoJwe7tKs/jnMnbopJwWqCYYTR3Fz0MFPHdDEBH1Q5xmhN+ovbj39
NPXS3Hm5kzwqRVJEfc2Klz6rygej1+gug5J0vs/2uKHcDV58P5f3sdmFbq4C+3zH8vgL+hXdrTOi
bbrqtAJcVFyJ5jj+CgGJ2R8a7vrlT9w3o6PwFvJujg4FVJCkGZssAVs1nucn8yfNq2ZTJiAQVvuR
R9yYqsCqKmjaRXGMI46ihIqTWf4IIhw+2mHdKoGt/4QaBLiQcM1tVP7MDXBs87z2277WdhWUYSge
Ao0/jdJ1n2K0FobggjO/Kp3yA5UNCUonNyOzV7WgjOds6xnlr6zvCS6hiB4NUDHwJ3OOoTrPtQDK
mF1QsUbZkLn+ySh3wzmuvahNs/4WXNhFyO229TvTGsPGtRNfrdT0AUSmYzTWZgWS5A6sWKxvn4ai
yz5Rt3e2Mzd5mCssuU8Zal1tyL/G7bjQXhWvrFBLP8+KegOdoSTQWUY3M2HFV/THahEgoGi27eG2
tGm/F2Ax8aupykKtHaZ7Y+ROVJL6FXLkWkAn51tVxD2m0QVxV+vpUWZUPHAGij6pwjpg8bCv9nF8
O1ZWFbTA/e0cz/k8WX0VFA2aTVoIIwfMmuoDgUbClufeEaGbb8xyqAOS6Zof08oM3XHsb2cIcu7V
gbibPpnMu8oc42/GaDnRUM08bCtNgwCk5c2hCk6jH9SOnWhii5PT3Lxz2sr21aJwfZw+s4jGU32b
9ZVz05ekwBz0aEVsXcPv2zIOwOpo3pOsdH3CO+4nqB/9tKFYvhFcaLVCYx+ZlkVp1lYWZMlb9idu
7DLo40yLQM5e/hhmR4duIqkjrVdHPBxvUm2zYSP68rUceqvohUo+KVhMyNl2CdQUlNjPUzcJ8rnO
Qh0nlk2vOIhZDd2yhWNXQU/KZGPWzNgVZHaDwZzwutLl7dci0Vrf00AJT9Wh3+pggr3Teogb25lr
FYC3gaCsw1EoqOsu32AuVL+y5yJiCYfEulXAelrQm0SH3IyqpNznlMTRENfGDfe6KlBYo4EbtkQz
TQzllJxlAP3E7FjxpoHaofHsFNbvqSqMbakaP0BGn/odt1/yQde2vIYEX+qkfxwz7sMBhLPBaGFE
Cp0+VV2jgAE0TiO0d5uPiYOANqsYklfxWATt7EFzCZ15Pnqj3e1UK24IOH77UNSFcdN52RSiVxVB
qfEyguafFoG4DehQUqS3VV0hXBxwu3cxVPSmEte+tEUYV+B9xyXnFPt2mf4YFQvd17lTg/0dUhA5
YJobV+2qnU4KdlPS+RsKyCrIALcNVTYnocK7HIvaxSGeJusIkG5nx/TC3rSZnki2qdUdBIgnaAqA
19cVFUGrqUi7OePVvm9+GcMQlKyKyPwaI4+ih+X6lr66JZ7YWvbkk4O5A+009BqP1R7sKjpVcVYO
0knG/7a2sYPQ5d8BCaf/RDEJUg6M9NaLUxx659v1Qci+v5RHJ4NQBy1VWYrvl3jSRvx7/Om/GRCq
ODspe6KPWJGkwQ7qNzS8/v31VUBVBUIsB4ThQmFt4GAGfJtW7cckQDpVOAhSP2ICvClwJzwlXACd
S7NxG8djWGjyOJefG+Nbp7+3h3ypfE5MCMcPPqiTkjOYSBZI3gfYzt++jyZCwOPAVnhxT1nPCUVA
AssF7eyRNL7pDTiCyN6sVr0JIGcc0dD3dNH3O7TYNByAWvfIydCHukE7kqRcf0Oend0YLSM5MSEU
0j2NgVugabXXjdwO+w5YLbc3TWjFDzRMRgbW2qk6ojzJgmFuRrBY8nJnTdjE9axLUNlkrj9ryXcn
rzx/thoGRGyiBoAdoAZMtSaYWp5GdJrtyAEYMuAumUJnNAGngUqNTzRH9hgmmzThgM/NxExhvdpj
o/HH/hPtJY89qyECCDp6f5b7HLEh12F5wXPHLfeZ9WPA/mfXN6oue7ZeH8W/RsSWXNaqc48dttzP
Wq6h7Rc8YDGq2uvBvm4ELZ4LEAKBKCSTqqO4haiTCrLlzP+kQmfu+vdXtw+AHv7v+0IYZoQMWdPj
ANIgBqstdzckHOmt9pGke2JGyFmqQcaaxhgGLV9Jdm95f64P4xI19RYk/47DFe4CqrweW0B/y31O
6ru0JGFuztFsZF/KVgstXkTAPN7mRIXQ78yjxB4iz6yj6z9i3ev+/gbhlsAx6EBJQ3Cj0oKoBZgG
chwtWbvRqkPgGhFXrmj5wAvT+fZFYmg7TXZV7S2Sbky98A3won9gHCcmhB3SLHIdqbmr9uoitgcx
JOJAiEy2z6/O1okVwbOdLGFDwzAQb2yhx14GIHnZxu/Us4W6HZLniRXBv/V4soieNJiuOcR1hxTj
unaZcvp9wbG9uRt6gm7hfcVfcg/Fsnnr1U+5TDdKYkYEj1UucPqjg2HkKOx4DV7nOPNN/ZUbkp5v
iXuJvIpoyVfa0cR4OoNgNdL7dlZ+/if3soT9LCW2afUNxtJpTcRyXHJ1aVhmrqQba92/FmZAkEEs
Zcx5oJQwU+pjX+21+mFGr0qhP2np5+tDWV+WvzaW2TypJe18HAzwqFR7ptt+NjwoihOAujEyR1mZ
v74ufy0JYZ8OdtxMCUZD5m+ZqrwMIPiWhL3MhBD2seN1gN/DRD3No690zZehdnbXJ2wJh4taZoET
/G9RhHCstMkrTBs22tI5xt3ecMaIm9+S6p6lZuCBccQYJY8WyyevmRQiVEHbSjsayGa4DL0rPRpa
uDFQGzf0lPJI7Bg0Xhq5uT7Mdd9bWLxAA43rT2EnmOjc6H2MXdUmIFrdpGxb/P5vFoQgQv972k8a
smdfRvxX0m0GGTxmzbdB+Yx3JcjTuBdc36TicZ3ryAS5tiV1AcGXR6+K4kKGjFy3g6YZgI48IOyF
faDxxtizKxcj6Qef0jIA9Mevp/sm3V+fsjX/BhnBv4YE32tNZaBWY2MrUO9B6BtUU/yBYu3UguBq
fLJxAVvDgmfdcojU2R9IaSffFx88yMIxX0Hadz84P1X9xWjvOhkuZi1aTk0InqunWtlkpYM8U29Y
yXy99e57bJxU+YZL/qClvz6wKGC4cRY6wKXF9DyDzngEZA4lyKDsxaI2Lna+XzewVuDiHAB0N8Ap
YIcV3Mtjg5KWXlnvK63za2vLkh8Jy0PqvVa1rDZbnTwDnNFg18LLnS1sOeOo4Q3Zwslcd+6yPrRS
X/kRb40fuv4RVz4xtLj6yb5jpBmacHQYcjsfhSaXSequDgRSasv7hwYCImG30RML12q1Xe41ow6J
EeMOdl9Vr3g6CJRxpyTP19doNTLtRS0MD54eGmfPh6Nbbq7VlYfnNUgQx0dHJoqz6gMn3xecLC9t
I4VIBArzFIIYAWpN7m3y9lOTR9cHsvxQca8BYfi/AxGczaSjUaQWBlKnE2QbvgAX4teJBDEmMyLk
MT11PcjJwEg3dUfG+sdisgJNk50817Zq3GssbF3YxC5If4gOodIWwtv7Yso2eXIz1r/Uudy0DgCA
Hq6wrSqaciLJoKubwYlRYaUSO+s6fXkPs719MpXhFIOotwotow8/sFLABqEFB5I8+O+5y3Wexwhb
PHzQHq0ed6XblEqCdHUsaJfHE6v3hrQ/N8HNoR4aVSv3FfDMxLvv2gHyq59c9+n6UFaj58SO4A+e
naHkrKdyj2vyl1xGr73+dXTgQH4FoSm2gqvxRKgbU3y91e65OT0p7iQ5c6w69AI2/p8JYdHH1Jm1
FrBmvBTrycEa7tF9d32KZBaEuFTZhL67Bhby+HNp7Rm9d4nkPnPdBEYBEQd0eYvd19QBGrpWWLln
3quaQXtrmw4v10exvhR/TSx/P8n6xVjWRNHGcj9qeN790TDJrdlaxANEArZsUAGDZFioKZVELWwX
mOX9NKg3dj/6YBTDo+HzZP2px2PSPlpURhG1FiOnJoUwxAu+MmQ6ivM0bu/ZkENrowm5q912PDte
n721BUI1C/wH4hHN/kJxFtfawBxnRnGG59up/WH0Bp6XwutG1pYIXWoq6C3QS3rBBOAa/QSQHqbQ
hXKd2tg3sQt46gdsoCkJkkgLWEasaOyY0rwgbbHPfX3eWu9maMaNiQnxi4XHAGxo4gXTUDIdp82k
3Fvek0U/6ZJgX5uh5eoKbA/o7L2g62fgSmC0Qpz0aFBcpMM+MDun3xeSicKbIitiZEOr2LiVb8ve
wMTfr+GWH3XqwuNiG+hJFIIEVaTWJ/Y4PCToaXDc15ol0fX1FWNCtCDEhJHx0dUaPjzk405tHm3v
2N3n1va6kTf+rdNSBVYWOjOshLNAukTCEq54k2dAhfyhHbVPehNvJhI/aUa1LfIfZXwA1e2+8JYn
AO1WUZ4t4xubaeLTMpfs+Bc3t8sPQSsh3mkAzwA4a4nb06yWolGCOy59IK33uVS9H0NFKN640QVD
82wLXrYbbpq7Mou3Tqu+GkmeANFrU8lVjpj83n4GTuogusfvQQo//xlu77V42cTP0EDHg6bELevN
JBym8cgbdNSYuWpGrlUmvjG7sSRrvN2qnS8GKAfBugFgNHgvLoDXsUEKNKbT7mEGUdaWMFreOn31
0M3uFDgp2Sq28tzEtfvQTP0tyazvncF+m3H3S+P0CP4A9Kt65KC6QJsQvVQfiTZ0mw7tcRGZxi9F
o+lhoY1VkA5z2KXKTWLNAI2hw8iZbw1vfsR2Fjg9CQua4sGHV1tqQ9uL8ME3J++unesabQ3ObzCw
3VsMit4gM8oCN043c2NtU6fcgpM5RUsEMLwZOnJ0bBUqPUDsKgkUp3iNoR8lmbLLMEQxgsoKzAkL
dkNs1/comQ13LrqH/rmMb41YcmkkbBZgeYZYDp6gcScBCi20a597g2kPJSe056hGoky5q5ygkokG
CGF+YUJIJGoN8QbwnPND/NwN/oxufYq+g/dN04URwavneai8Pun4gTrhmGX+nP2+nkeEdbgwsPz9
JHpTLekZyA74weTfldei+vOBzyPLAmeC/e7iEjcZGtPtaz4ecJAqKGRw0H/x3ywIA9DNNlb7ChbS
JtBvDNmJcHV+FiFTDz6KPkhhlctJN6s56cdDM7eBmpZBubn++5fS9SR1/LMAfw04QlnTugVzTdKN
B9d5BPCPGyyE8DpaUPzalRw8xZ7oN1vgcgT0541MS+R3r3k2ezO0AQ5Fd9CsKGY3Rnb0mi3T7wfH
iAZ9G6dtaIGkrWz9zHm+PlLhUmKxvuRl8NCA0e6ygGtio6o7PW0POlhZPTB+jwu5Mz9wtP02oEKa
ZWu3MrWAtiIHuEAhQdVl+fuJb0PyfcAfvOaglVC+IzsTwCB0eXVt4ue2rG4R9p+30Z0aE05xaCkj
cWm4zQEi7X5d3TK6UfrPcfErT44OqiSbyxBqa/N5alHwnMLSRpqkpDmQqvjaD0hAib4Z+ukWKddv
oTOhz+Ph+hKuRANudwDDBnQNiyhCulJssh5XteYAZdLpVy35+kpGPfu6EGsGU/SKOvg6+1Tw58m5
0fKtVx2vD0EE3v2zUCdjEFJqP3qV2RmwMk27EeqXZvrSxykuFP909ibxPF/hW4J+TDAJXrcsmzwh
U1kdB4kBh+GGBlTboPn0v31fKMSUHi2Nc4vvg7xsKNFPKfn9K3vqgr5fGDChhgwqovNwIkkJ3JtG
6oMFPGR7r7u3Xf76/iFA0RPQDZAOQ/xJPTdR4ISXGknRHIp7Zcaz/wdm6PTzQlWgOpmRosm5OUDk
mLGvjL6zMebNt7BH4KIFPSsQ+1k8/CTjUND5mYpi1Aew/Hv9nqCX+voEraU0oISgeIIzPhQghBGg
39xgVqF3h7Su76CjuRmy3s+txo97N9IbGbR+LSIB5UGrLpSFEO5CBnVLoxogldcdmPsFve1BWYOm
TD0473sXWabNgtyquRxk3k5P59NWpEoTN33VHtI/MUTifxqydVlJlbgIx0aAp+mFD0WI+RkSxMow
F+2hyPLc7xTzth7zKKN0M3pa2DVDkCu9ZKlWwv3MphDu+aLeASRke2jL3wSt50lM/qMFISBLzSGV
PmJUDXq33XKT47z8bnc7G4Pgz+Xo1jRrMYa860HAv6HMB4gCBMqO/XLd0kpywaMyODHwvIcGXpFr
vHcVh48kbg8WP7g41BKfSo/MS/YQSq1TG2ITBldYO2YmNsyuBzd3EljK8e2IbO9N8qlk+wxE9bps
l151A8ArgCK3FyC+sEurNbNz9IijLgB0wN1KoU2S74sk6ingwmXT4fuF+2AaYc9/X1+YlRQAqNG/
v98TMk7C0k6zY7M5JENEtI3uhnl+j8n6b1b08wwQJ6we49SAFbxMJDfg0CVQgbAlp0LZXAlpAG1R
bUFdjIWx4Wtr1PekyXbXByIzsfz9ZAfIuNL+M11NEgG2m8q4f2XLIcQ8VMR7szYwUXN/m7JIaW9j
xZ9l0SgbhRD3BF2FaqvCCqAaJVAT73yUeEv4p04l7Cu0prpaxUsphKOn71H0o3PsZM/X12Jlszxz
XaEk7/pmtlmJUeRtwNR7XfmSqpss22fG9rohkRz6YjxCkNfQHDWMEkHodVmYxtl2nIvCd6E9rRup
GeUuaaI517dEzW9chfq6178Uqbprlfp+ZCCDY4msTf66o4BvSHBENMWQrMIU12WUVAE0RfJvgyLZ
H8TLP2HgUBc5tzK3ZaoWOSKKUE0LUfwUPgEEO8z7dPSTpph91GNfcix2lCZz57upy33qWZC4d+NJ
sgzrXgu5dhN9w3jwFLxKS2yvHVuc90i3Aaea9HFg7fwMh/prQHAor2k09AvbzSEzui9OPkSpqYAC
3AFYTItMPdspprdhHPyjGKUOzv1Z67Zdq36+7m7rS/v3ZwjeNqv5PKEtEktL7x2W+GVj+By8LnPu
SNZ3PYL+tWQLTlQlxmhbHSzN5vOc3NXqvkp2dXwnBRuvbv9/Z1Y8WHoO6ShlmFmmh3nrQ6QeQXF9
1kRu5P/56t/BCHsMyI/HilQ4obf1BNato10/tuVjqj6YzX2nbsf4dUqm6LrR1cLzZFzCjqMNdqkY
MVySk+rJ8kZfTfIAsLKbPgdizLWfRj2RRIFsKoUdKNbBKoc7JRQcHqQXHksX9wEf2q3/zqSwCTlD
a+vdYkIxtEjrKDgt45up7jfd6GyuT+D/J8P8tbUEw8mGOseTysG6gsogeRz0X6V5dJznkXS+CrUY
D1Rz+tGbvhfWFs1pEu+XxJkt5BOnj1nBDDhlr237YaN6x4pEOZWMcHW9LKh1AKsDqgBRuEgpjGau
APw4mOhpgxwepUF4fQ6XfHBR955YEMbhEkvPyhi7k9XdeHRnAsLZPOXKpk2iWLubZOCN1TR8Yk7I
kgbkT6jtjNh2wabb+Ljouz4c2feF9NcUkIlL8c58aPPtyyDbRCSTJV5BlOmYq5OGyUq0EPdoHV62
f5PUd+r7ONA/dIL7O1Ui50fhpAwPWhiKBVwhL2I/kWwVEucyhJzXFoCV2nRCpBYbAO0t9ROXaRpI
lkN8eMsLxpOMYsJqKBJ9YZmMKGB9COYiZruIe4hsIo1eZnzyUGIY3Y4wBvKYbSxl4lwfxF8jy99P
sozFa88AFwU2um43ZfvR2n3EZ/9+X8iYTCt7WtX4/mRtrPSm1CSb22qqAp7k/yZJyJKAK9coCzBJ
Wv85V26d5JuO59ZSRlwnWwshkzgenifcfJmmOMqgImyjjJNE9/KJy2TlIBGi/9IEp+P5ShA83Y1j
i1cCl0fK+CevtlbWBrrzvcZJ4fqirE/aX1PC5sxUY0pHC3cOcbabzJeBfaV4KO0dyalzfdL+mhF8
q3K0ZHRKFFF9/NUG3tO+y3PJHiKbNMG9dFpleWWjzBiH+9aNCtBImMkt5AUC+52qyP9UUdbf0Qie
NgFeb6tvFzWeX0CBtkRH6UfWBaqtaDLBPxf6EeXYgLzaXgq1Ng9j496tHoAHt+n7OlneRgIxMLBt
gYMRWlnC2YWD9LmhGUfyTSLKt6ps3VcLzlMDgis7IAgoMoKNkKIBpHyl9bZwqJ+yL4Pz2ep/Qo8w
rJlkUGs+fWpT8OkWzc08dVlzsK3NQn2Rb3QQOXQv1yNnzd9OrQgujYelJNcoRqYrL+20zcqQMBAf
hLMucWzZcATHLgc0lPZFj4sC9EeUw3jbtt2m0BLQE1STpKpdq9VPByV4tuNQq6wHDMpCh2wekPwW
SEOdh6O6d/Xj9QmUjWuZ4JP9RuNQP5gZxoXOjil9tMfdzB9y/oF79dMRCZVYRdXemAp4OHq1nCY0
JtzbfmDjQUfeW9OLCaCWUIxprcq93MWOQG30ljTNFw28bikqSyCu2Qfywokt8aqzBnkD15ZqqbuJ
dyq6/wDRlHSBrtUBpyaEnKCA8EovKW5N3HKrDY+u+YE64PT7QkqgINyZp2y5lSlA79L+6Lt3Ylj+
l9X+XRCxXJr5wGmWwIJzMGb/nTjgi68LgU/Rb4hmC9STZb21+6j6yJZ8Oj9CvNMyzmM7XtxJ3Sn0
GfRtXfOavrMD/2IUQqRbiU0z3VabQ1zvy/xZTb8o7+QJvTAhBHg6OU7VTQg9Pm1iI5A9xK/eOJ5O
lBDalkpy5hEsM83zsM3SMM6fE8B9q+YOIGqTlxugdUBH82ryW6Y/JN5vw9iUluyILIsXIfxBH+S4
ToyQpGjiGBYJiMNHEuX/uTPIvM4TZdw01IiXA4yufebmLi034NPRZPTy14eBfrFzKwTl2VyXsAKm
PsfYGZOkBJR9Xwh7zU7HomtwRtLboGc3RfORRG+gERu9y6BTE6/PQExmu0XT4ZhXss9qZvgu715J
o0sS8OowTswIw6hTTZ9sA7tW3+279IW8Fxz/T9ScGBCql3TSszbBTB3GBnvV8Nuuv153J9kIlr+f
7LuzO4yQ+cMIwJoGGiIq68FY3dcXGh8gRt54iM+/j95K9F9NqCG0Msg6IAi3mhIVo+RUL7Mi5C9d
cXG93i8boQuAvxaN1rcaJX8BdYzr0yUzJGQxMMikLCGYrjjmoDR7MqsnBuaSaXy+bmd1WVA+QHwD
aQlI0vNpm8A06MwZ0v4MBl9o/+A1+53yrf+41r8m0J9xbqLO1SIlM3K+6uFqx5/JS/dO8MCFCSGL
lA4jBXohUUD+hKjU8Pu/zBFGcj4A4igu5xOO+EP8Bd15uSTRXl8CvPeef75TOrPVKyyB4mwrA9RY
ktyx6kon8y9EHhkMvQNQCK1j9tbd1N8+G7LHqKU2EG8O8FD9PyeCINv5COKGla29vIRbRTBlj3hA
rmW70fokQZ7BMV00FIqXg+o0oGsJSKTlMTwfg1z6RrE6BgQAVCgNKLw6wrbeogAti7zFPVEJBRpw
tNnjXWo/jom20VLI6KUs1OovzvA6W2BDuW+Agcm8e7RbSlZL9juEgDTGoS161uB3EKCJNnb/FS0m
7/dncE+j2wvcogvA93y5qgzcnBYbS/QWaTuvqEKz/33dwtogTi0IEVOTueQeZeVhNv7E9aPZ3hiq
rEPmwgYUR9BkagEAAQwG2uLOR2EVoApjU18f80ZJd0kd23e47XFumsn2JMlYWxb/zMHfbIGsGxYh
dy3u8mBEUtWinutj2etBllWhyoGF7UNa7mh/TwsDjIV50E9NUA/5l2L6lBbNTkurexNkhsSBukCa
oyFelSzkxWUAfpaNqgMNTYA0XyggdgWdJ6Vh7THuHd8AM4+SPdXoJday34OMFOQiiwi2hCwCWUC3
dUreHl33JfFyHxqXQZLpfgpRk3c6j2BpWfiTSmFS7bxt8Zx8tGMSTQBpw1WjEfK5182sTp4LuB7O
w2h6FJmukNJLi9Zte1Sr3ypvglL7lMYxkHtKWNUynMpF+sKYPMBlHRBbQKhFvPFqHZKlujE1x9yu
n60hBfFqInFSmQkh5oCrs00Fjz9HMtSvueLuKCGSe5oVEwurtgFuYsMAzbKwMubEWgtq4s1xyMGC
9uJWMgLzFSc7M7D8/WTp8eCga0pWN0cd9M05+GbVasNHL7Jke+7l46YLPNDJUIT6KsajQ5o7ORYE
cuJacq+B4w7wMb/o+nCub7JY22TDEBpFsqWQJMs7CWJ0ZSqh1QPYPqjn8a+Iwmmt2mEQZKqPxlzd
JBgsVSUnnxX/XnrswfuPu/wF8nM+l07ZaNbUJc2Rc7Jl2YKkHmefKQraFnqL+HWfSyyujMkDdewb
EAvNJSLjmqu4cZIRWKwUHTv0K5dV32sGbAhrgRcG3NiGWGc4zLDMzLLqIx2+T0kbMc+6uZ4UVhxw
oQcDkhdIVPTaC5M25GyoCTHro4XjrvrZD7X0+bqFZf8WthJYAIE4jiMg2BPRgwUkQHJeq/URqlaB
uahepz8rq78boNKsjXaguRGfJGev9VH9tSmkhpwPBriDYDPnKWhtvwzqU6qBoZlvr49t1Q5E3NDr
i6lDz++5y5WsoS4bKJwa3VYjn7soztCNNzYOC8pM+oq0UgF4UAhaGqQXuUUR/5hAmK5opyI/zuBB
s0EhNqIJqlUHyUax5nWoOReKDegd4SH0fFQKyK0VD7qEx8S6mcK6lric7PPC4uhxMlMAPbNjU3TV
p84ym1uQEcuu9y7n6q3PGxo9C35AEzegbip1BQCD5DiMyUZJqgiqVVEnpb64LJQgR2kDFwuCPYgP
iRHaGby2HZ0PR0DOwszYTfl3J4Ea3Z3qbari9bq7Xc4ckoGF/l7AmxY8o5DDexsEwnaMCnACHxEI
PeNUsqVeplAbtR7ox6FKhgZ2EXfBnJrSEVq+6HMxN9b4XBf3mVkCx/rdGb+9eyxnpoTQ4WPaDF3j
NMfS9r3Sb2UQkpW50tAKCYE4tHkDgi0kNugr5kaPBtxjVhKQZSs2qO7BPH19EJfxD6+BbhdSs4sC
QWRygFtlIEAY6HFIQrXZ2N2Ox4HbSaysDAXIiKXqVUF9dKGs1qObUUvHOTkSMuqPHa/KyHLTRgLZ
u7Ti4CoJrbIodlQP9eF51Fs4hM0daQnkwAYr9NBs1csEwWQmhMTiqokyagklT1bypeSHfnd9NWSf
FxILUfKphaoNeWrevLbI3w2rwvkRCBVvecFdXozFcrCySsaH1n3SKOgI93FvRu8ewZkBIShsI6Os
izv3qecQCIASA3/vm60wAiGDdAY01HDacJ943Yfo1vELPweDH66kw+sjuUy/Sz2Bw8bCpw4WBMGb
0nxUp6pxy2M13U1VkvvGhAtv/f1Oe25G8KiJj/UE2p7yqG8XEV3c1EjGcelTaJNb5Ncc8NsZuCo5
jwpj0tW5G738CMCx7+4YiPffPVEwsFxFIsRR6YlLbhGSG1TJj1bxCUCxTPue0sN1E5dZChsG1BN0
G3pM7sVhvuo1CGe7LMdaDIDcBrUZDGCg9mT8DCtzdWZHiL9MI8XkxbBDQILf/EgzTzJXMgPCYri5
0zc9NFCODcdBmZuBlr73UdYDJw8uPdDcBFkvPG+cL3cet8akMXt8MpoIZ+XQnTVJiF8EBixACQ3u
suwYYHI4t1C6Xs3dYuRPJg2HOISgxCjTirmYpnMTYuzhqJVVNsSwnjS8zH3ycsmh+MKdhM8LMZcN
xIkhnsGfiHZL/4CB33eb2/rduI3FClKs6S0Kr9AKOJ+nwgIVWzbBSnqrqIU/AtH/zqiAgeUciqdN
ZKoLZXQOSu4+NWb2NH1m9g0jRzK90ETiT5cQYGwVSFHAsi4w0wtMVgXzxHZHHaQHbTSN1l3J2sCE
WuBMh8g2QZKnkI05mX9qMKioimzHvXy8fbNv4cIMEmHWBVChasH+67alfuBe4TeWFhoQ+5imAG94
wWjeNskDm+7TIQ60aUvAQsjTnT18obI8fekzyzQs7GZAq14q3hZtghNgxvSDU8fBMLGwT4rQAcav
4u8tApYBQwUUPHQoyjyxR7QFDkJN2kk/WC8q26nWe68xhM8vsXdyYTOPmjkWDT4P2ZoIrfzJ0G6v
++W6y8BfDHBQ4r5XlJOzWqV3oe6FEYw44Y21XwM6TtLI9ICHiNAr3NibanT8RorBuMxNmLsTy8th
52RwZB5zo5hN/dCrt938MMZ3rowG+TI3wQQOyhjeoq0uDg4Az5bW0IU5pL3PHEjThNdnb8XRwKKL
qIYEJMJaTK8gSiFxg5odrxrR0O6Ku77dgVrmupGVeVr0v6FJgdoGUFIhN5nQZUpSozIPSjfepAq7
Tw3+0Lbz5rqZi5sTD+B0YLtdHC4cEOYIWwVEfNRBUzsTXWLfqHljGX+gfA16wE+9viladCSpMvDy
yuqgwUoDNhphCmSTMLB2mKvKqwzrUKdJ0OmfefvuvQPLYupIBTho4glD8LC5czreksQ+9Mnnkc1+
/b1DT2djPV2fuZVxIN9CjA0Zb5GGFMZhGbPj1IViHZi30ZXAkIxC9nlhFLnutbi1xed79bOF65d8
ljRZrBkALydeqMFgAmJoYYv9f6RdV6+kutL9RUgEk16BTjtND90TX9CEcwCTTA6//lve5373NgY1
6jnSaF5a24Xtsl1h1aqqtONKDgL9YqA1728z2UoFrCgwD/mBQVXm2RRxnxMb7cHyNjUuyfCpigNw
RCiebW68fSuTAPMcVJigsR/fifltYmcTElXFYFxkQOltNEHcav67IgDUefC9kYnltMD895vrCu13
0akJva0vRNm3kUfSjZt4ZXwEQbD6Mui5OcfdfPxclXstQizvkqEYB3nFHd09qqYaovJoV4vrEGWT
4mVltHaZDrZuX7TAQ/eyMn34sZqNvzAEAzxUaPRlX2TlufkLzdnuf/7yrtVsjj7h51jVQAUorI/d
12ZjKMGlz2KnBDeYPdRvZvfdJBum2lJd54IETSKVFXVoNBtcaLgrnqRht9VgYm0mCo4bGpWDWnoR
xRvAPtaFZQrUiZ27Cv1mkE8huqrV8sbDsdQoxKIgAy4GCDUWNEENCrYVSlh4nYibB88R2fD01sdH
yk3VUL4Cq2++Iykb1LJum/CKyGDSHekWEdna+LCqEChCIAQHWzgRVo9FKrQ4vEp97uvN8AQy5q0c
74YMUWlz8PKEdQ8ZI2p4exkEe1t6u5TAebd5GFXHqYZZPF8lO6O2lNuKdWk8gK+bLW3lt/8s4YEo
we3wXNluriVNjdFyiw8/JrteHVwtk12tfWs00w00xQ0fd/cgD9YIunnB3kV+YC6vCWNWgojTvoS5
tTcae79xj/O/X8znZnxhPoY9pXXOAsxncrTSC9pX+fH3bj4F8b0e00xTEohQjb3UOEw93b+p+N+L
UwA7NawosMMZi/c0mIY6nMxEuqCjj1uMsDuLoxUe++DNDsKP92WtadetLCEKMsRJWg0jZFm1j7Cw
nW/BBVYEAMKiIo8P59HExsz3OzA702aSHlysz7QLUebLNq7bNQHv3hqwnLAPxJwgb01l6mYTXOqn
gthojdTv7i/RygkhtwL4B9yckAqoiroK6uCi0OQQtuZT0e31zKtUz1CbY6BZ+/vyVjR4Jk84IYY0
pKmRYEKpLv+OkvYYR9lxTLcabaytGwHoAOSkYNsFN9N8Wu1Q5lWMjn4Xmn4E44exEbtdHd7GvYUc
EJJNYgadZiQGWIAFl6j+lqPgP3847wdfA+gizuKuWLCqBMXqY6UuDSsPLlUHpNS+VB+2agn8WRmY
Vd4rYBH6ikk7tkZt6xet8jrFTVPv8W2Gp8QDzuhvuYhzdgWAB+iZSi5pmL8lJH1RtfYQlvajWX/u
kt2IEQ94VBV9C/cQ3D6e/EveqkrkWiLcVbPhhSCnrkfg8IGDe8lBA1nGiTuZ1A11PFRbpIVrxwId
xEEmC0sB0WHhWDRgqKIFpTqKEqefcmK/1qgMaih92IzGehmc6xyeLGAZwuXesaY1yz4xLkrXuHWx
71PzTzbeRoSLZ2Y4Pmx+8MCVETNQOkGxpskrWQn+0t24dYmsHT8QPP5XiDANImcp6TsIAcusU1sf
s/jRBBzXqxsBglfJaG4lYQgB7ZihnII6f2AozAQI1ptcF6je4MsE9jLPfjXRDff+AVxZIugRWo3y
9DSitoJCyUVKSRSY2kUrplMfo6s22/C8V1R2JkHYaZV0bQDjS7sE0he0Wa/S4+OqhMsVPadQ3oAk
nxhzwUllqtzExiUMhpNkBm4xlI7a7R9fKIQnUEUBIKMJgXOFVesYnHtyYFxY9EI+kK3KzLV9QATU
RPYNOSWEXOfDZ0YdDJ2aG5eefrY+SNqXx78eVymC2ojkQWmFdyIq0IGlb6FHCBdr3+Px5/3hVy5A
U4HVYXO8EBi2hQsw1OwsnZgkXYzvht65Smq4TB/dwt7Kqy+rZoESe+cSxwUIvknR1UAj6XSa9Fa6
yPG0k/tdnj/L5Vs8HGIlcU3NkxEQt4qN52NFhQG/5F1gbXTLQk5gvjmTWslSmUz2pQ+/lIa+I4wd
0/BhRxCIsRshwhaFmjzRkAvJ9Q/FPn0YGwt+YiwcIJEIXiyb/o6aLEUTGH4vZtK+EpCRJ5G8q7vs
FSSy7sPawHsxIZBhIGqM5mLz5aKVZOtsSoOLXXpa60h/jeYh3oJh8vMmvLlAWAAwxAnuUQwunEf0
306muA3sC6cvN+2fhuEH6Un7TJUt2P3K7vMzA8ooRUcKUCSOko24qfCCwTvoxkMFZ02pUCxXq4f7
q7a8AUC7bHB2U1B3woQXbmKtHqKKBGNzjYza8Xt5q+/n2vjoWoX4N0CdyiI0Nki6PhVd1lxz7Xd2
0Nmvxz9fVxH5xCRsJEuFp7AtQnMYcqu+2sMZDeyV4l+OL7yEAZsKraoxfmi55if2+dGvN9Dwga87
vh8OmvBI9fY0TENgh59G+VTp+/phOwG9MLD0iDFwuKsYlrSzALgpM66u3dE0MnS632KSWm7uuw8A
V4AoCN0u8H/qGCCmnpVX4PjtaCcHD4cl5+MLBnQjh0ZA9LQEMVDymjlxXm4IWB4yrDxoGxATRAhd
FXOAaBEWTlbesGthsx9NO7p2xysSyPf7+7x8qPBq8FsQiWTkacSHKkKtgpx3aX2t+28J0dwRSOMA
qISs3MpqLXfk/X0yTNDe2cCZ8d9vHGa7qqJeZw2Oc3cobafconrcGl+4LuK6k2Ktwfha6A2mE/++
v1BbwwsHYtCt1kz7urlKSDTr30d9C+y5IgCwSN4XAw11NE0E+xl9zcrAkptrBkb06oTGRw+HRNCi
B74S1yicCDEhU+QdiaexTq80+9rs8u7bwwtk4rQh34tKCeSshfWfDGs0MsbotbW8Gm0kNl6DlfMw
G15Y/ziUYGYVGN5L9e/lKW//5ecLz2ea1Vog9RhfBd3MD2ZF+/vLs/b9ug2TycC9BwikcGGMo6JO
k5TQaxrtyHhQgt2gbgQ5lyEpIOPQJgnnS0Y9rRhcae3MCieZUgDjrlZcuE0VuQ0FgbNlAmmUO/1W
+e6KygKdCjA3bil5CbUlXZGiZ0tEr3IvO3l0qrrr/UVbCrBBaYP0NPwhZEBFbGpfByhflHSU0SYf
A4c0D3ti8+G5+JsraYwTimgShp/osNfRwhRNs5xYNja2fmsWwsnAia8LRC/ya+kU1Jsa7/4icc2f
G37zWQgnYwJRI7wlDJ+S0dHJZ2k3tl+BKH74+kCoFml8OGQw+ZFwnS8WAIYgyojT4VoVzDHRWrLa
eIpWloknElEoirDjEsxUpIapt+rQXg2XtB9T9WF3gje3QZ4VTcTgtoiOfS2hg06XyT3aYr8Ume1G
Yf74PnOPBbAQGZ+6wCkhZVKNY22P1zh+Cg+R/XDokXss/xteMCgjOoRR2GF41fjSZldjd1+NlhcU
7DDQeKASRIeLIz4PFRtLSTcK+QpWfukJ3TAzB/E0C1CnptokMBX3GplidI1FCyzePRRui2C8khTO
XVZq07VUTudUOd6fingi3keHeacTBGuBcdYEVVXGfqKsnK5WNlofwMjPfEVK64NRyp3kpElQuvcF
LqeDqaCZ1nsSH9gg4Wy0ljmhGiTu/ehrYe3CcsPdXs5nPrzwdkTA51N0je99bbSduPmqEpQ176Ot
DNPWLIRlS+SoUkIdYjriMsuZ7A0N2xqf/35z3cLhCO06xvi5jVz7+FynG16FqMKwLIEPxtkD1Hml
h7cSwIXvhr7zlfKq2J4l45B/fHinb0WI4ZZQi6SkQgzVV1SnKt0tNtqVJeLtMFDUY/NjKBqB1Nba
MtGyzm/lg5W/2Ft53bXxAZZAZoSjEQAdnW9BK1VK0cRR5yOMCj466jy+PICBIEdJUGyKFIxwrlUQ
NllaUtU+L12MUXGc/bq//twMu33ssMXIHfFejTjdQHkJOtrEXY2Ow0Pt6+wkBag1dQLrhLcuka73
Ba2sFGoVOdsdrNllgzygj1Oc6KDxY8MJQk/ZMD22hue/35yFxLRGe2QYvk+/SP138ij1wvs63Xw+
Pyq3449xl/c9xpflb0rlU//+6qzcSMBQIPCLMDuvkRasZcnQa2tM8tYHPcz3ktV7s5fQXtTco7nC
ht2xcqhnooRnL9MyDRmLrPXjcq90v9N0V7Thhoyt6QhqW+jojWwMmI4SeQH1pHRnl44Ub7gwon3+
vif/WzTx7kD7kbhCOX7rD1XvxIXkgBvImfTapfHfSnlq0Izw/i6tHRYYenyjUDqxqB8cDVZPbVhR
n4Vm8F2xhtEEy3xCTlEajM8DLccn9ElMt0geFoBtTJSTcgD5x5s7LiJrEqMAeTCT+lWVkA9KNRoB
XpPcBD1Hj4Y1pv1330TtPkiN8oVh6SMnl5qxdgbL6PdS1aJBYECnHB1a6mxf6Wa48U68YwOFWwT2
qoyIOUxCAOeF99pOyyylUZb4ZcPKg4mK1NgxGsV4Ynmv7UYVTLCNRUCdWA7tsUQfTDdVlHCPDjLf
ANiU/+rSCb22JCa95nDZHZraCaCgWfnX/f1bUf3ZZ6rzQ6yg9igoUffi12P01pL8LwmdPtTOPN0X
s3IXoXkUbm0wYaHxmyWIobQZ7FHFLaF+NJXdw422oA3oow23lHdFQqGCsNhT3OjGUKmV3+yl4Goz
//GvR2oWgCUUJywzwJGqZCWpy8pPO1dPPb1/3LZDrBJpAlQ3IeNvCVdd1nemXHZJ7ZP4mR7b7A8W
/3Z44XoLaK0XWo3hR/2qZ1/KjZjAyt5yTheeFwAaYlF3OWax1MSSXPuV5ll0F5obYcqN8cVMUFlL
eRwFGL9PPBI4/YY9sXICbj/fFHQnb2JW9CCM8Uldn9IWTRjtxh0n82GHQQHMXjbhdyImbbwn2W5e
S1pWY1PIeuXn+nGKdWeq/FivXJv+vK+r71Ee4eJBJsggoBQxUKcoJk1zLTDKUGlyH1+juVZjaa6S
G4lrF6m6j6TYdhlIn3Zoj0ueIzuvPCMdOtxNYMb9DSh9dTGj4ZsWjNnf0xjTD2ii0V+LMooPShda
H0pqDvua4kWRwyFTnaHSzK3LfWVHkM3gdfXcz0Waen4n9VJGZHT5Tv2u7U8kHdVjmcZosxtoX++v
1ZogFF4i/QsUjwbg21wQyYrMtOM69WuWd+eR2d0zuo8lHyeFbRUprDz/2HWAKQlgp0t6B80a0jhj
Uu4nw7FNTiF76eKPI9vw4laOCkd2IFzGKy7QV3Q+IUTz0bYzM3OfxS+KtU+2SofXFux2fOEmKdEP
0rAKjE/Lj6r9WtI3K9k4jltTEOwkrWwHlMBChKwcxg9G5d3f8qW9gpIUuA0gbIDJoosYGDtr1agx
tMGPiaOSb8gsyuoujH5Ov+/LWU6Dl76giAv1VRqPLs53opnizNRBHOMX9BjvkmrjNlkZHsAt1LkD
QachiSNsRK2WsVWTevKH9u/oWD1aMoDOF9xkwUMKIDZ0SdCjodO7RA7tzq/RAUH7kj8MzvxHABw4
4EwRn1nYAx1ICw097f2+/q2av9OHH1TA7BGFg4MIWwkhrfnqV+OEvJw0IlgSBm5yAKv9hoDlQYAA
bvICFYacgSZoaW8mIfCl5eDrie6ElW/JlyB7tI4Xi0RAXgeoEHDkeFcFCESKIi1qlrHuN2jsifuv
2YiGLu8kdPUD5QzCYyBLQUJovkpTm0Yo/skMX3+p5c8WS3eJXex05cv9o7DAj/B5wIHDacCScQtH
kBOQoInK2PSryFd+gcdZIvvq7278DS6gY1hsWN4rRwPSeHgAwKGlZ9DnEYKYI6S1ERhL/SL/g23B
ZJC3RiINj6wYgJhC2yrkIW/8VDGcVzS5d+6v18oEMD6yHsjiADkiWoMdOo9UUdQ0PoDNrrpDJ6YN
5eWXw9xC4Ek0KJWloswdENn5foBlyIxRm9z4RtQDOvmhiT/UxbP1SfrMkmn3B5O5kSXoWJ5JETrL
Q5ZUIJgVu1L5KBAU2oVIOBBcALTCJRQZbMggEWOsp8bX5be21o5W0jmDqYDGZKsv0NrGIHgNnhzA
pHlNo7BuVZrBhakQ2frRGIfQPDy+VHCPcHHZKKRCoHw+fAiHVQppwiMETmvujPphOx2gnZvxha0o
lAggroC2fj49S9RNzQ3g9ZpawbxF2Q48gWVgkTENzae6pPMp+asYv9XRb1b9TOXv2fC3rmy1HFpQ
L/JtB7we6WYYJODi4Tf0jT2td1I/gf2w9e3BdnKyk+mx/jiCTbKRvxipa6enPH1iP8vSZaPbBx7N
LqjVhf+Gks37+7aoRBY/RdCLorDtVpW01h9Nhjbfb530fYy/U+ktSXnHB73xp+iDGl/vi115gnCA
QVUBGCnMSpGYFJTsWpUlEa6hr/V3oBGAGbgvYG0/QUqI/AaUhiec5is8MFmTCMjufNNsdmV8rOzq
1E2Vq5JjZsf7wvp2X97qhHSOSwfxA69BmcuTrTJOa8Wu/UDXP1RS4A1s/NQ9TL/BdwvuBaIRoE3g
N9NcTD/QvFQZ3C8wCUjsIG2he/nfi7cr6jhhmcHCRLBDMA3IBHoCKQwqX65e6sjw+vHcWi8G+9CU
zf7xFQNIzjZ4Lo1DDOdTyRkJ2lBV4dhHpbabSKE60diXaGxpblGd8s0WZgVaQl6UjFALDE5BlB7o
hREPfev3YIz6midDvVOiL0XQa55ahluk4CtryEFhKorgkfeH0TCfmAGQhJmBxsuXSmAmY7CCP1nq
MZpAGfewx4S1gzq8V4rgORQM6YiaEekmHjANd2nTuJ2lP/6cW+/pZqQh4XmIdWe1EsRZNJqNHxQB
HiYvqrYqnbhGiXsDtA30AAq9bEFu05QOhZT3fhNme/DeOSYd3uSOHrvR/pCYxauhlaUjh/KG+q28
h5iQBezYO2OhOLMUdTBhp1qtn5jD8ZtkPMpRgZMKF+qdo1JFOagIAlX6oSJTMXR+8rcU7eUtNOvK
fQNPHE3O4UMBjS8LF4EqhyN6c0ydPwSaY7Zf0e7YDUfl8e3nLhQin8CZ85qkuSpXQxN0GkNoMv6s
/Jx+3L8AljsAVDFKcfEKoM5tATHnlZsWQ6rT77rkGTbdM+JwG6/6cpXmIgSrpC1qK6hx34Mcsnen
wjqiL/gr+ihtIA9UfrvPlZgDpBGKwU7DaRbRlG05kFFL69hPg7pA86+hAyN8QFxzat9MuzgR5WtY
1l6thjurMsKXMkjGH2FM858W2izs7cTonQG0I4eg1X6ARQZ8IEVOvDa3wr2dki2s1fJxBKcodpPj
oZGhEs2PUE17Mk5h7Mc0O4Skci3lkE/jqbOGkwGjHRjH+1u9kvGARNzxnH2OhxEFRWq7MrVB2En9
JJUVlyiJU6gvjtcw26My63dmGvaOKtmaRy0DOKNQ+1WVZIAFknS7vonbDfNgqXucAo9zBxJEfxf3
mkRLOrJOjvy8PhUuS07357syvAW9Bp0HMJ0w5ITp5mSKFTlKmV/2P1JUu/68P/xSrXFx3QwvGDcg
v2dRzTB8ErsBtV1q9J6xdcMsH00kqJACR5GKwUtQhRsGetMFVt0VF5l4Rc48MLx5Oj026sYZXa7V
XI7wiJEhYZnUQo5ZXXqGZhC/7y/Wyvj8bAIwCo5nuCfCPGwjSxE3S+JL88swnuFq3R9+ZZlwecGZ
tgDcxTIJ8YGWmr3cIeWOWJn1zZDHPT1LUXXAq/WwhYlKAgQhUPcPjUULm/ldHJaJNcZZG/i1dM7b
fTjtDfrwqQBFFkLKgDcBQoAi17kItdDsgcGPu4TDjv0stmA6KzsxG164jUlOykK1MbxUfrF+smYj
drLiyuCS4dx3JiC2/PDNP3+qS6AVUEnpU/ppTJHKlXdl8lwET1b/GjWakyryrql+2sZWCn5p8YFg
AObLOzussaBMiCa1n0ozSXwdFNQTG76AXLdxot6qnKTRPuZa7d1XuhUHkgfjEY5Hv8EVB1JVGcvQ
jp36aJ/pjPXzxBI3so9dpHtk+NJaeyK9oiecp6lPKUjmc+WrbYNOWPeQ3I5HV82+3v+g5dbyOhd0
SkfEBwWaYt4mycBEMwVdgjbm+zo8hlthq+WNNx9fuCRKcLDactImflN+TOrcqdvSSTa5l7dmISgQ
S3Q7AS9F4oexvmPlD2WzucHGPIjgJg7ZaIT6WCf+aLlVcRrUg7kFd12dBMgguRMKN0Q8xKGG+FFW
jYnf/abW3lY2AjGrM7gZXjjENdxfOwWJmI8oVQfMNFggtxiqFjz24NrlkAzQM0KlYKkI+9DrRhoa
Ekn8eHzqbeY0+j7rXvC/SY55lnhJ7prtRzJ9HYItfsuVoww+IF4sDTsOESc+/ZvITK6rg15ZLPFV
+0VP9vGUuSacN/kDan02PJBVUdyq5gEKZNcEUUTtkJ4kJTaKeWHgtYkTBMckcFj3cA5aw73+P0GC
udCqepkTBkFE+Wix1/r0+Nk3uKXA6cQR1xJ1uq+6Um3S97PfJvt+Q+FWl8nQsB0odENIgv9+syNV
36AkXK8SX9Jc9GWX3rQf6NSYb3WeXNNrRKOQdlGQdEGGbS7GiEnJUoLHYxw80/bUzgFhxf2FWp3J
/0QssuiFkqmdYVA/zHfY7UL9aMVuF+zSTad6aZRgx28kCQ85Dcagjwyb+rbiNHSfdvsRTWkf7XjL
j+mtFOEqqFhdWnlnUR8kxn3vFFup9NVZIHCDEAcgn7YpbEkiW70kG1HiB5OrISY+OHl20osNA251
4wHSQ+AXoH0UGM03HtziBRAPOnYFvcaN8LM5nMD4d3/n1+5k0BVyUn+AqiBqLgP+TquNOst9tFRT
4n23hRxeW6nb8YU55BVKRCelzv3J/qSDADhGGiFEvUZiS879mbyH5QRXF1yqCF0jUg4STnG5WJYF
sWmFhU/TqHbMnnxLIwv9c1RXZqjgaIujAeReokWHnDVOUxKn1uiuNh8tMITyoTAVXb1x5SDKKwZ4
45QklkGRaleDXWXurS1beEUtYAiDgQVhatTZikQvSTK0Zalnma+m7I0Fwa/Ebk7ZED/s/QC6gXAh
YmscwyFa9WpWA1VOa4iJfv3Qt/A0K3o3G53/fnN3xlNVoUq1yvxIPSemv1USsTW8oNbaAPBUhUC+
b09f7J2Rfrqva2tbAJYAmAGwKEHPLXx9j/5u4djU1NdbmBpXSb8+WsXLlehWgjCBCWVsal1yCWSX
kV3/5f4EVo7lbHjhWCadFsdNCXypXR7rYdd0r4ZOvaowNg7lSjwHdUEIZSLPATS2GN+umsnSk5pS
32he6BCdcol5PRqdx+ialfkouf8TeWiHwnEoGiqUhSe57tDPY9Bi6pdZ5IDY+MlMvqjDWTJ2ATup
/Vb0aE3NcNLRFQ0dbJD3EDxfOiaZPkwR4LJ0HziAvNzfpTU1Aw6Cd7AC9GjxAISK3GVDl+Llz5iX
W891/nFSL/dlrGkCHjAe++LGhQiorWtGqgjUKT4zG5ehS3PQXQESd5NE8u5LWs6Gc34Cq8Dr0jmm
dH7kO1LZcGPwnKlJdVDzT62qoInI3/eFLHdkLkRQgNGoGrRthiUDVLibaldSbEWet6YhOHzBEEg1
GSAh7XrEhD7YtmsUbCPesSVEMDCMus6NPITNp1XHiJ2m4lneojhfFQGQEIga3nleBUtMGcMJlDzY
DlPaT5Pi9KAbsdWHvW9sx40Qdb7nQ2gz5L0gpKdf4uh3FWzEt9cnAb+IH0EE0YR1mijRS3nAOklq
4lZZCcIUACKaLXtvJYDD5/FfOWIBAPyUFq0YYLY2X2nrkMTLy8PQ7K19b7r1F7SjVrcqAFbgPXOR
wv7oajfF4GGgfpzXDh0jFP2cuuxFQlQVGIlC2acg506ah6+DuVRhw7Shn5p+gNSOcy16bDyaqUMe
h3wgiIdCZxBgopvkonXZWDVm2BQSlrMPnSF4U6Jfj18DaF1qw7nkEGoxhSuRqmijWErhmkWOEpyD
aOMyW7tnkHnCIwPECpChwu5MQY8AOy0zX2JPgS15Vt4e7k+B31Rzc5bgjoSRpICOCLezIGEwR3VC
A/fUbxsvJalr0RfWPE00du348cnwNBfixHDFkdwS/OQsQyWJwfrQD5Vip0XP5mRsTGZluWYShMnY
4TSmjQQJxVul7Zi5v79WwiOGTAnwdjzCCosbqAoRtJGFRIsZYB1n9FlzKsW3rNcs/54k138nRrht
grGcBm2EmE6pHF31NfNtgLushFt2hbD3/8yHExWitxvKU8VrDU1FczOKmXqmTPLGMjsUrXJkVuuG
xVQ6LNAf255/5AEigpQqjBgYavNrOgmLTLHZoJ4H1e1jigvuwXS9KOE9T3lj72eVZLbjKKtnvbug
X5m+xaEsKNh/xofvh3oVqILIPQz+jLjUc009Z3njDXr8BqNzI1glpgr/kYElAgJ5DXIQNEPdtGWt
nMfY0K/BYIc7syjkTymqwryCGclnBSl9T2aEXTtpDE85U0eXqm3gZVms7Koorj7lpWy/hqUaf7qv
m2sqgxwvEG5oP4GED38pbxa4mjot7OmknCMtOcQglPBktX1Vg2pwKMuem8raeqHWlhzeO2gWEFrH
4ghKI2UqOl4ZJZRGfyr3TXu8P6HV4YGgBTMGfFDAlucTsjLkGaUq0s4Gys9q82e02YR6bck4dACN
hkEnBgTOXAKKFBoSm4F6loYzLb4roGNideNM5KntH6xFetedW1nCuzpmZs0MOcRsIjfI62OaJRvr
JRoMCxHafDpVD8M3NyX1XFnoyi6NRfEqlWhvXoMsdmd3o7zXmzw/FsgvO2jmV+4UbTMwtrZpyHDh
EgZlA6dSmH+DlKghINyxfmbKbvRCtruvE2v3PBhweINAVI3hfZ8PX/UsjWg+6OeyfpGjj0XxXFfH
ONvCvq7OAsQlSJLjOC1o0hJWpiYNNf2caq4xOEze2CquujdP+/tO8ba+vIxR5ciM+TQ6+PVJ2df6
OWNvZvNpQs3iVsXq6hRweBCGQv0ePMi5CFRH0q6uU4ggF/Wlo+f7G7E6A1wznI0I/oMY+h5DlqlD
kOnnJvpZ9rprGI2nTBuv0upucxgmFNRC0teaz4GUEy2NELtdpM7gl6GX0513fx6rIpDPQbgQyWsQ
1sxF1EEFHq040M9GsDPhPsRj7GT0V8d+3JfDFXOx4zdy+FV0czubcKwjNpn6OUJfU7aLapCT7hLa
u/HAHIU1nrVZGb26RTcihdVT1UErClyrZ7vfoyrHmPbhVtpgffU4gBGExHgVheOIBzceBruDFsgs
dOLS3OWRdpx6+k0iD3aT+OfMgOfkP7JED8xogYuRolE/J7ICyGK86/Pr/T1aWzC87ShGRUIHgQhh
j1QFFkShTViwKXRI4UvGOVG2QIXvISFRE1BAiMWCKE5hOteEejDLNLMmclb63PjQ5CbwVdEg68AY
TS1z9L79FXYsP06BPDk8KevGPX1K9NdeIwDU9SkJXKPM9LfQltQa5LAAc0npVJUOehFSmFeZ9qGu
dW03FC2oS2Pw1CLax+uylZCcYYYYv0bZjE5T1E2jM45JvB8Hw/jK5BREz5k9ujoZi12nlarPOopo
vcpQ9G4WYKuHVcha5obhQWoOKWiF/opGRj+qU/xb1avwc5Qr+U7vhtwtmFY4Vjqmz4A6Jk4/Ff1e
HSZ0YsGDe0QBzoPNad/VA5hWQI8A2wNSRHj8tLQ1m4Ilxpk2T5b91G6xk68pBwryEQqHlbyMhtMO
sMmc4C4KRsurammHAqwT1bagTWvX9q0Y/vvNPZEqhdbEOnRQLt2WeB3bP67jt+Pzad6MD/rXJMzh
V551PArdm65+bMkfPG5IueLt53ypCzaiUTJR/cpM7Vwl9LsU068lygkcQOw2Xgd+UOYHCfWlgLFy
7C/S4SKaQJGGpk/TjOCRDs2T3UoaUNrtfpyywEkba3jmuGqvYr2+u7+Ga3sEyjTY8ghnLtsjqfLY
qBMzydkge1ZeAmMDO712q96OL5iKZtEPCTEDco7GF/yTwmOu7h/1+d8PzK0U4cBEZCJaw2eRGW7u
t1vVVmvnhaMV3muUUDMrTGKQ5WGSdUxiapzBuDb5p2irVmVVBCrsIAbY1oXHk9HW7kt1IGcARnUn
VYfUienoyUjw3d/w1Q1BRSWSeehOsMiRSgxetx5CkB0w4mupjjxpH9AfUxiG17Kacu++vFUFQ94X
FKgIjiJCNj+kRW0MTTZWOKToVfyq9d/+3fCC26PpjQw4LYZXFEd5VrcAUatfj8cNTgD2BrSJ868n
02gXOin0cy+fSHUEi+EffD6y7rxkjFezC4qrGjlDuAw38fhUSKFThX/9u/H5/G6uyFodc1lqML4O
rrxXu3gsYv3Pubv5fK7VN8OjX7faV/wh6b5YIP2TD+mwoa5r5wK9PnE5wVbCmyjYMXjx62CacPSY
dWLKQWPJoWVsQ8jaLt8KEXYZOA491DUIMfLn0k2GDWjN6hwQVQXNC0qkQL49XyWWm0FkGUw/a9YH
tXipVXd8sNv1+0ZwD49nQLjBJxwDGeQE9dBbOtzlEwyl4k9mgNAFMoO4mvAgzmcQKFOdgMbHOMu5
N8af4uINzX8e11R0ZoSpiiixuogQm2amjwqBzaPQrtuTxqrQsLMqjvelrN1+eMeBnsSbB56WxXmz
M4Dnbf0shVPlSCR6HbroIIftS2RtRdVXZYEyGbFcUBAtkpHaMBLKk6FnqUMfe2SWs6dYCarDlHYN
UPhapH28P7mlnsGIQKvJ9/7UmKUwuVQfLCXJEK+YQEemRzvTACJky3ZcnpW5EOFGmdIMcKUUQmh1
yDI3fLA3CDR5Pr5wpVgxy7SAjy//3VWXpL7cXyMx+fWf8ZHtgCYjCSa6ecA8llhAigcj7g6FTNy+
lJygMiWnrJuXrNcOeIVlR2OT7Spd/lOa1P39T1jqBSRDyyy0leAkxcKVBrCE1NLeIGe5YieNSKkD
wPm+yrNLUDa7+7LWdgsDQiOgaJxYe35w+xhdaOnUaOemPsXWcSvXsqZxSLPgyoGW43UU7gUlIhHJ
ooKcB613rdzyaKjs7WkrgcyHEa3jGzFiSifO5KS2JgYjUkob81DqQXbWeiX/PES5eg5jNQkdpGRi
pJbZ+LeZD9GnP1hG1B4gMQONAVBmvow1KtQrmknaOUAkOh/cvB69fydBMDE7qYsQ84ajEV3H+Jg+
yKn5rvVgLv7vBISrIWj+fwJ0os7A3DSfNiwZrkmLPbqRINwLBVOoKU+GhqxL5KbgyKvhtB/JDxN8
8X+wVLCTeS8L6LUIhGVjkUR5B19Jt39ap0jZYLxYyYxwqjDOTQ6/D3FfYa26DIG60ka0MVCvbfO5
RAyFHDqEUYwwczM0/B6tyYlRTU0R7urQLxXEcW/08RwTvgLlJ0hk4j2HVzhXuWzUx7KKEI6afuUE
/ob/+CIinIpYJMr90YRSMMtDu4yzoM318yCfJfpFebDx3bvCIX2lcjpa2D2iQZL0tUlr2BPnHpkj
py5O9z+fm0yCtmlAI3JQHzebRf4LQD201DSn4BwjgpRqP6ej9B0VVk5KJqfstjKYK9ccmkHKQHfz
JVsQGEpVrqdqUtrnsAw8Fhxyi+374EEac75kWCpO4AsTC9aucMnIIyOSNenWWXM61OKyfgv4sfIY
wL98txARtMPj83+kXVePpDzT/UVI5HALdJpMz+xsuEGzCWNMMBl+/Xc8q+/ZbjdqNPtqb1YaiWqn
crnq1DnnW4oTzai6UsmjnL/+mPjL9SVZmCQwoYo7FQhy0EpJUS5oI2MjK6YiMmIk8sLC+Ob1KyaW
BnBqQrpuyjyniTXAhLVVcAPUK51NCy4MOA4PT2PsXDxYpQVw2wLCAW6XAy/eHyC+hQbKp5RFqBwE
6hrX15otyd+zMY3TEoi4SCGbVMdwAuXNIfet8Q/xztmgJG+mDYOpaG2bR135A0fKB/Oxb/D7dEpu
bDffJwyYkn6qgpE2ftN75cq1sLBkwPXi0IhkJnpBZTc2TpOSJ00eOdYj+Nq7lSVbCufOvi/tutGk
eVm1dR6pfGvFn3T3zuL3Vgn2Cea35FCZGyu9N5OVd+/iqDy0voFfS3ADSBsR71V3tIFajshwU20c
vvL5xc0huBqgOyXyDuKonTyrPS01Op0WeUSV+96eUWN9oV26V+0qHJOVBN3SUGzkZUAmg9KaKxM8
1aXGq4QlcApjoHaqb5G1JuAFx4BbFClGhJ+ocsp6EHWNNst0dHGQyOhr7X2NLJpifv2w9wFHKR7x
IqsN0Ly0zZla90OfGiwifUC1IEvDee1KWxrHqQkxkyerUoGKcaK5xaKuZyEdPrnNbY1Sx/VxLDwO
zsYhLX3G1SLnOcYRg0PU9TsaWs0WwfV1K0sb7HQo4lecDIW7+ZjFk8miYeqCMvvZgB8n0X+kdGev
MbYsntBTW5IHUCePV0oKW+7M91BT2yiaFvLE8ae++kW6adu63Zue8DDxpieFJWsQ17WxSh7CqXLi
mdRm0dRAyVvokLR3VQ0x071JP/6ys9+hZy74Im3Uw86nlaWcER3kJ9FoNr5rPNROMGhb64NCHiJQ
ODUjx245CisaKgTYiET3Pcr9Vl9BBy1udSGwgS5DoKllQopUV0hOuI45G7+1RuZP7nddXXFyizv9
xIa0B43ca6EjrLEIDe+pA/LpLfaitnZBLIzEUTUQFYrYRAzmfEmMhpdJnzMW9UUVOJB/LeYXj3w4
PYYQ+sSI5BnQtaeq7ZgxYDgesvTnqEOFeQWjsACIObchOYYCSW5AsRCOVO3Odu5Uz0ec1WhbkgaO
d+s6Xxv6D3crhmXjFsL0oWQgxUM1M4o6Q7teJJiwre4LWrzb5HaaoaNb39nO11bdK2qoks115yRO
iRTbn5mVQiPKFOrECcw2LfNn7HCUXMdAn/yh27T6NjbXwvuFnSikoAHKEL28F1egaEfWkPTJIp2F
8BHxsKNzYGsrw1p4spxZkTZJ61ZpE092FqGko08Hxzw0w1vtVWFKFb+Zv1+fxMV9j/IxepNR4L2A
g/WOXfOSKllU6L819ZNWPgwfVN8UbggD+mtCWqdiKDVmlTBR1tsu/UHzjTr+uD6Kxa1wYkI6vUAb
NjlzcLDw5NhrxTeTvoLuHK27P63iM6M3xQch+BdjkhZpnNyeViVEx9XS2VTVG+ieC3VYueMX1wZy
qcABimqfnGBQtL6HLOAI72rdFvGuR7qxcFa865oNaSA5a5qs7WZ4VxYUaO0uw0JdCSKWTOCpitcF
mm0EV+S5ay20LHUB9siikRxB3l9lz8PHMTnI0Yu+VGRJEdnJpCLtMOlcy7ss8pSgSw8635f9Yzx+
HPwJM6LxSZBwQfFcjPQkHFKypAeWBuJe0Mjl/T5Xj9e38eJMnXxfuuoyr7KsrBPfHz/35KtS/nI/
qCH2vnFPhyBFWameD9aAFi68VkPaPeRpqBv7/20UUiBlN23LynwA9XUD/nPNNzJoRaz54oWpQvUH
YAtQFgveJCkvZdiTlgO1wiNIlm61SQ0r9xZt7x8/gdCjQKZFUCMDvCjdbLnd2VAHb3iktTdc25v8
MJGVA7hwqUC19L0aYwC1KFeaeiWuNK1qamzdPjTMfdayTZ3+JNPu+qos2oGAKVBCwHEjl3e+d4ky
8LEspjoyvdpvIczkpl1YJJPfKF+uW1paGkhCoqkC5Igu6NDOLaHUntO4U+uIF1lY0bfUsv220FeW
ZinQgRDuXzOSz+djobukHTAgrQoJpYBjlv6o9EFibLKp2+fE9QcOOhb++X8bn+QypxpsoZMy1xFU
NYLBfshN3S/WEvGLk4j+SvA1C113mTzH4VZilzOWq+7Hmz4ddvP4Ka4/Ho/inY1yLXIuDij/JM9s
tm0FKd22jspXVUXWJYqBBr0+WWIypCANDUmiNx1nVPA9nm8GQIlAYuRgew/ZdPAgeDEZH+QxEi7t
zITkbxAtGV3qwQT4HH6YyfhTB8bv+igWVgOFYA/oC1xhgM1Le21O9S53K8KjibJ93eQP+sS3pruW
LnpPR0uzdWZH2lqM6UA14kUVMZZNN2iV+Vn3jhMaZW7cZU6qHYBf0gOg5aCQaQ2xn8WOe9+azi+j
V62IJ6q1r8jQf5qTrPSpUiS+y026GWznF1RuOt/wJius1aq/NeecHWoz+UU7JPVmU3mxOTcDkAMU
QTO6r2nfw6c65jMUOo2dwh1vX3nQQ5lLVb93E8JeTa1IA7vxdDRRguMgnvQ0MDoOLhgex75WqykS
LJ0XFN5c7old1FtOiiFoEtfcT9Dr3Ra9NQYIDJK9blcG2PWs0u+9lLyUNGsOc65DDw0kfK+eydqN
knPnBXhHqOIBgvm550UXxLbdgW+/9vBXT30kSsVvXa2Kg8bVks8eNI9D05yGDK18Ro/2EPHfhJpQ
ZEo3pLxx3Ta7AXGP5dfglX6sS7O4yRjv/LxlFdg1KZJco67sOtVqNkatdMFU6KmfMO6FWme6m+t7
bMFBC95NEGbhtCAxLt01Gm/HsuKkjJzya589NvPoc7ya1kLlNTOSdx6r1K6yPCnF7ZznPsnuCdp1
yu31wbzn0eSdjKhfdKgu0cRMJEkU7JIyyk3In8RmBnZwIBmCAtxRvmWMym62UgV8rwVAwD30jFx9
zP0xtbWb1q7biLZ5ujfaLr3LuToHHVHn29Fus83cc+PY5gYNxsowg3RSgXc0ujrUk5YFpduMn8bW
8nZFOsy+zjlWkldvVZv+6ruC7tDm2W0U1c3DhEMssvYsHqrWrAbVhGowqkSuD2buItDwnvE1fYjA
Nz/5RVG7fpP3ZOXpLLzfxSwhjIFTgcinIyPxy25yXTqoRZQP32gHXkq+6fidScotuoBWwvB3J3XN
mOSKXS9Xda82isicvjXKbWxVQaa8FqPY8J9K71G1ym1j/u5VZ5uWX+gav9LSxkNE8N9YJTc96qXJ
1BjmB2DMjD1eZSwL52ElTb1oBX394NNEue8CTDOwMuZscMEZwNCEFmjVLut8y1k5q0v3AdiwAJpH
2gPhoTSVdqwk+thZRdTkGx1IBr4tP8iwLm41AAj+mpCmawY9qtm5dhER51PWf/Wclbt/aaLQ+4p0
uwYaHE2++0lWNSj0NWVkpY/muDOCedzVdIVOZWl/o/AKtBbAPnjFSj7NIyyB9iwGUbmP/Xwb6wlc
zStLXsY+X9neYj7k3S2IiZC9Q2vOBVrG7HSjMKE5ETkiR11CVF19SYabZvpRtvvcWin+v//yC3Mg
3EAtBAlcLNR5XMPnNJvRgFtELG57CMVVOuoJhVXv8dsqn43oYyBWhwxYUZDtaLhNCHrqYZcPI/QZ
FYXtPcXVfEKVdOsOObmxjY5tM8tlgapqLFBIhfTV4NjgLOXt9AlEismGUs95aMAedlQb/mJRnm3M
pv1uTax7yVnqvBRgswoRFo+HUUOqNLWagvu8dMuwS7zhR53SNihUHu+gcAf5urYHbUA1Fy+5PjRr
b+XL/SXe4oj4kNVckA9qh8Z1JmMiUTYHFt/l6UPa+YXxeeWeuVj1cyvSKRkH4gx6bcCKG1j5PvbC
69+/POjn35ci5AYUUmXioOuumQ/9E80P47DiSlbmSWaq70o9NpsBIxjUG3dGkcXvh19V/OXD4xAh
BUgHVNEqLj9keZtBv2NMkqgtfT4GQMaOa3yfl5E+dH4gkgMiKg+9dzIEeurb1KxIpzwRhH+e85Or
4/b6IBamCgV3eEZ8XijmSFG4asZqBva++GkEU/yU3Xr02Rn2Obgnr9u5dCUYyYkdKQrXDMXti9yM
n5jyDQ+YQPEi3StDGzLAI/+mr4nMXDrJc3NiD55klXQ3GXUvgTnV+JJTsDbspvxrZt5RY1rxkZe7
Ga2XePCBCB+psosulZjzfJ6yWH2y7D16rJzioe1WDszlLhAmcDGKbvHLa8VOiFEORqE9FXrgJOam
JXR3fXVWLMiwrtll4Od6t5B+9exgWLt4lyZJaEkhXQm1qoumeq2tU6UoRjS8J/a2y6xjlU97pexX
hnG56i6aeU0sPWII5Cylq7GiljrPWas9lXaxj/N2p9TVTy3mm2GyH3mzRj6yOCqQ5wEIBXz2Rd8I
WHCnfGowqlzpb6w09t1C9VX1x/W1uTw5ArsOvCp4L0BJIBPrWQZ3bJ3Y6lNNxlvKh2Pj1Ax34Pxj
iJHDnudnl6wFMpcTKdqu/77NpeNjJwWFWCvezJz+KnBJ6sxXNSi1DAfirWUdL8cHW9AFdZAAxn0t
g4ITp9FUTuMq0gHOt6eIK58NACWZYRyod6fRlRjtcqsL9jAIw2M7ojNbDjIqD8TlmPAyojWytVr6
QFu+ub5iyyaAdPdQe0eaU5q9fGa2nThZFQ187tEyS5VtW1A3/AcrNlhdgBzC+1aOlyEGX6Zo2iyj
+kCTO0zV//Z5sWwnHnRqSFKB/A6ft97uvOL79a9fXjuCg1vE+uADFIn/86+TVFM6tWuqKGlaCyXo
Mvd5W9R+GSt3qOOvTNXSdgb7LBy05oqYWVoQE2maVBkIrJUUVc19Vid+qyIzRwMFl/f1oS0bAysx
sJEOvJB0o5opuLBZzaqo4AfGPllIoCceaBQ4ZI/dfMXYUsYWx/SvNbEXT5ZJQQDiKjasDRDvIvHs
J0rYul9dHiX2M8+/Jmrj9/nb9SEuHVmgr0QOXyyezHehkaHp2gHvArN46mh/qLvcj00laMd9Ou5y
e+2ZLdZHfhicpHHkd9UU686sTTGehojYleluRLiCevH1Qa0Yke/ANqnbThlhhDTqrZnQw6Bo9zye
1xq3ZSWNP69Q1UbEAIFsPHak3VhlSZ5ozCmiWCNJ6OYp2VXQag/K1J4UkFhNw4OWle6Gd+pX2md5
YMZ2pBLKQHjYu75WFMoB5DEkzAv3GdXBLDS6BIrl+dze9kn3yWGrVHUyXfXFbxbn+WSbaSDxtLQc
j3PgIHZFp3z2WnIbc+2zh8dWbfRBUU++Z457sK3c0bgMunktey92srwJEGn/N23i3J38hMmLsyYF
G2qkzl8V5caI1/S01gxIHs/qkTclYozdq+X4fI12e2l/neZqJL+ABrK8rZDgjUpehNZ8X+XHDnau
b+LFMZwkhMTfTyappi5aMVQYoXkw2QFZa5VYG4S0d9OyKhsmBmG6AZ3DKQ/0NVZayX/qSDYANmGA
LUVgsS+cS1E3hV7rDXv26CfDeCb5F48922kYr3F9SXMlDIEMRNxCKKNAFU8/nysLstvOgMLac6Xk
vmUrvrOW0lqyAFEpYLkQ8go9k3MLPRhBbCS1i+fHkuFkTx/cse8jOP2+dCSgh4wOpiouns15Yw77
YlhJpa79fulEQJZ8QBczfr8+7rNxu5adlzaT+PnomhR5LOTlkNGQEgFc4yqI70r2TN03roAIjUIF
OzXDDx0J2Yrs15tiLOpcq9iz4vnlD/vz//Z1KZDJzMYtc7tgz50bzuOmMQ//8H2B4cYTE5xqsmJ0
zwesr5eyZ9xDnIbTvDI7i2tw8n1piQ0tbjNmEfbsmJu6B39nkH/Q8f1ZgBMT0jKPswJ1I4igPevm
1gPe0N1p6cojXAonZRNywof2bCwdqOU+Z67T/5yoaRxNjm4hq6lAx6Nr8/76qohZObmL/thDaAdt
XoDQPbl2OZqWoszMy56tcfTBEhwm4660fjVWhnTcl3oV/nx5EIHHQACLci8egCDZPXckmY5QNYYc
0nOtvKXN4JtrEJY1A+LvJ/dG1xGGHCvHNqsjmx/4sL0+YWvfl+4NyxqTchpx1ON5PxeHVW3Wy218
PkGSpy0TyufOwwQleYi6Z+89sA9mYbDQ4Gx4FxW2DAS+cjd8EVuDMSFRfgRPP1RDy7Vk+8IUgRPi
HXgDzfsLSjKHgDsRkaF91OuHam+zFV9+ea0Kyon/Pi8Dl+eqqs0iU6xjWVcPrqn88hx6AwxDCAbi
HZB34fUFvzyRoEx10BCAfiTRKigdesZZN2pdPB1ZSL5XZNsXwbSWSF6YMfsPdQMqysiRSBd4nmbM
a6xePWbV0zhuDG/Fq6x9Xzp1vE4dnSn4PjGOVfukGyvfF3Nw7kU88NaCDAQPeHSGmcL+yaGzqGBQ
ZXZ/LMrIUJP6MKb1Q+NZvwA1+s3H+qYzW3LjkecPLo1oFENjI3a0Ck0n+dolGiglZ6J3R7Wlfmn6
Vk181XlN+p//YAfQRAAtgey9GB4KyKPiqkV3TD2O9qYw5yFeD3503crFyccoRFFcCHrpBlJk55MY
j53Dc1pC5LLYQWWGANmxxnV0sQ9gAvroDpp4LbiACw1SXeuINvLmmKFHMADEayJgt7o+jEUbSE8g
7Sb4TmwJe0d7l9nuYEItON7l7f71w1/XQG2DLjDIUArFh/NJcpuqogqSlcfpBkIpyQcTXgDvAIH/
9/OG9OOVvu8bYGym4+DeabtuDQy/MDdnn5diLFrEhl33+HyrbJONZX70bnr/9VB50ZEXxGNA+vWM
VRBAt/Xp2N9p5b5PDtfnfmGD4tf//bz065lux33s4PNTtgGdsEnv0w92r4r5h3yhjgABTRbCI54v
r62AbZCWXD0Ct+XnN5O3JqG9MAYYgLwlTjMOgkyV05ajXg0TUY8F1N8SEGSNOQ/64YOkZe/jgBXE
ukKw8gISZnkQScR5Vo+5HVZj6K69jpeGcfp9sdFOHO7Yq15FRny/UR/z9Kkot3O6Ehl64tI5c+qi
KxHuFeuADmnLlSMRSt2UxMZ8tPWC3FvaTEMktlkYNz3Yna26QX7J3Zlu9wV3y/CT6zNFMDGoPPMz
VOKOqZIWAZI6mrlBlZQceetmvtc09EBJwgIo1RYPpCHpT7xavdHPTHVQtvrgzWHnDDbKnU6/7Yle
7EDFPQbGVLJvY62zx7QYqhHEZnP7gGo++k0VBdUqxsrnzNCb9ia3qtBzeNgaEwcNpzoAzuMUU7ON
G3Xa0ClRIryVjW3HNLKzrJKFlToQ4htQK9uSJE2+6yMZoni0vilNPwIfwhKfqn03b6rGgTI0cAqq
NrL97NVI7xs61e6qZFD8Fj2JVVArpvM5c+tih+pWvQflWxvUhDVRVU7zT6AC+tuSDNBFy+cucFON
BK7SqNu5B/IWquT259ylgB6xEs1fudZvaY42sDbXtR/q4DjbvLTN4whikQEk21YcTFNpP9rerP3I
XHekQcUmHsH3q0mY2PU0+XHSeC8DHemWO8n3FhimtTzg4mYEMs1VQRgKOgXp8Q59w4SrWTxDWmqT
DofE8Hn+sVayP+fJE5VJJGvx2JZMEKsggD/NM5j/d5j+PtsDL3Ddu13EeeL9owJRiyQ0Ygo5tZ7Y
BnCGmTVDXsYOtHqbKYILsBjXUOMLd8CZHelY1TGQu1lmz0etDu2fc7MyjIXPo8vKAM4Rjb8AvEhO
Oi0pdGyU2jmWPJhZCD3J69O09n3hNU48Dx/dFq6ncY5ZvrEs3R+ZuRJAvOPaJMcDxgwXLNQCH3KR
Vh5bopPMpvFx1ObkrcniOMpd5w3wV+MzUHZZkBklGrkciKb4eafMW6GrjhZG/TYmxaEHMrTnyq/a
Up71yX25PvzLvS5YsTVk2YCVF4iG8+HXMzPbqk/BeQcEThFvzXQT2z+u27ic4nMb4u8nUwyORl7X
0Lg7amnoPRD+4SgBn0eMCeglipQXjUOuASLScnSMoz0qN01QQnb1H34/JCHxpAH/CRJj579fMcu6
aBO4qQRBsqsfuw92yMIbYAQnBqQj1JujkmijZR5n6xdzDb+mCbLchd+upT0vfQIMoSUCzHpIjVy0
9PQmhOdZzM1j5j4PgMHFn6bpi6uvMfUvbSrsdBBri5DhQlfM7pk+DMj1HEvompD6hkL/ltafrq/K
xbMZk6aBsQz89OCeBAvJ+arwjGRdXY/GcR6NcHZyvxwfuHnQuk80+3Xd1NIGhuIEKsZosgGCQYpD
m1IdWrUbtKPBX0blaQ0c8V5TPXcQmg4qFUFFhOjkQisFvJappsW9duzY6HvTbzCH7yBvEpDsxnN/
6s0N5XeDmgRKI9rvbiGugHZqn9v1Zi6OWvEwtA8F/2HMO74G2V1ayb+/DDfJ+STPTecaANMh+KFP
fPZRVXD6lWfi0uRCZxUypAIgYshFN2aPNKdDrR9B+qxOt/PT9bV7z2fIk4vQGAfMBnXRBdO7CvoG
HeEb9ryhBk7ponuFBSN/0eiesQYdtCzkyr3jbomehP2wZZW71dJfcQoRnvJbWez1eq+sPT0uB60L
2UDBdia04OW0oWPPrt0g8RCptA58RFcrd87lQT//vuRyK61PaUPx/Yn/HgxnY+rtZmIHt+1XDK0N
RDqFjMeGWYG2LTIQhoHUKkvXKLQWhyICJWwPyGTK0RgB/ZCaOI4VARryRPn03FbVYeDttxqMXdf3
ypIp9HTDGMDIwn2d7/YOiYY47Uo7GvrhwW6TXQOwpd94LND15NN1W5cnCyxQJ7akuKOMM8uhDLZI
+8XAaR6S22otn7S0OO8AOGgYCf57aXEyDzQ3MajvI+6AlrttfXUleFoaBCBCgAXjAIGm0jifsILQ
nM24byJijr4KL1/FwwaH5/pULQ5D8PSpQCGhf0ss20n8oCgjuuuhURJ5NQlUX7HX+GwXhyGuERv8
FELx9dyATc0mttoZw+jYpkErUEabF0AOVraXTPqBe14HX/JfO9L+cvTehVoqepdSNw5yoe6caxuD
P4PFpmabvkfPjVqi8+KL4b5+eAoxb6DqRfyJEEleKE+jxNLQzouuKWQJfE/bXv/+wgyefV/yNyRp
R5uP+D76hgwvNLMg/XzdwsLZPLMgfsHJJnDSzEuTFhaGequ5X1Ow1v+ga/riCzsNbw2k+nQkYAVL
27mRHm8Z1e0GNXKcR0Ye1X+YJbwosQlwKh1Eq+efVxKbEzRnqZFncLRUbyj6b+ha7faiAoYCyKkR
KaMYD5XSqjHGkM6Fr8Tf2VQGDghk+Zam++aD7aFiS59ak49OXTu9ppYjliXlj05hv7kDv3Frsrm+
+pfB3rkZaWGmGp3ow4RBzf2tEe/S5qim9zoQj265lupaNAXhOh2abCYaDCVTs65oidFmamRnv6f8
86zn4TCioS45FhVbyUktbWqE4e/60iCCkj1bT6ymmUihRgDPgorgLRZhCW4c7e369C3bQbQBTIWH
bIC08ZzcLSrVBrCOJTvNSYOSboj5bNCf180seQFkOv8zI229yZz0Tm8bNeoSEuRK2viFpfiDlqwM
Z8mOUM6zBS0gRPgkb4OTS+2Ep1rkuPtED6vZ914+PpJTC5K3seLY1JDL06LWgWRmsW/AcDitjGLJ
2ZzaEIt24tEKtIoW+Qwbmek7U5h/ENr9fjSRLxEFEmQ7L14tyYSMqhYzLZrNN5PdIYrx+pX9uzgE
AzQRSM3g7S3XX/JkKL0ekiBRxXq/37vI7F1fhzUD0o7SCzWz8rbR0Eb3udu2zUpjk4z4+zNHfwcg
a9aZDIQwesexzg1IzlE/bjuk4wxn+OKA8sJ2eWDPxS4e2895B1CyQkKEQxs1JQG04DaZCfH5rPAC
QseQGEjRNmnIsupjgN8/PxJPJAspGsyxTKA1DXNaW5WnRT3ZuEkI2eN/mOS/35d9eFLMfIozW4tS
bUdTIBhX4p7FRQRGBmrNSL1f1LhQlWBJH+v4/fYnt335dP3XL/k2E3ytgPuLhK38frRnj011keji
Uj3Mowd03a4bCHjS+/C6paWb1RRdy8gMaw56784PLGh3LCNpVHjriR4cL99ohXWYgLcbgJn2p5G/
gSd5ZW0WR3diU7qNrNxt0imDTRTIfMU7zMWtbnDfqX9dH9uiSz2xo5+PjcZ2PjE+q9FUvCrqg2V9
S5J/eMk5p/MnvRZ6rWmx0WADL/L7bpjuOw1FsQo1lzhdWSq5/ffPmTkZj9iTJ841zzonnvpJjdQx
DQvrsczuHL5JbS90p2oDRmwf1YSwqL+U4yvE3xr+fH0+l9YNNFOIH/A0RUZHunFbtZgNwg3Mp4Wc
7iPYulTX79e6g5Z2JMjiEKwI5RJb9r9m2aCtHE3h0UDuM/pYt/dK/9KQFzqWG7VZicDf+xbOMylQ
jj2xJjljyo14HAdYg1LLjTV7m3TyHkeTB4hhNppaHbjV78u0Ct26DlR3/jaOLGx5slcNLezy+WtS
u0HL13hBZaT9+1qf/C7ZiU9V0hJDrLUDHgjP+2XEh8xB5qPzVbYnmeerGt3Ew0pWeHGF/86GHCcS
V0/TmONk6uYUVsR8tQclBJvZJqHuigNdMyUdzhaAWJtlODjttC2GpwpSpHxvKCuuZvEyPJ1H6XwO
xTRzw8XzJFaye6qN29hmfpWXd1od+xMoKJsEovHpdLQKtm1Z8dSM9s3Es21D8y1NUBuEcjElQL0n
zKd0rAOeJysRx9IbGizkosUB2x2iG2KuTg72kFZeQz2x5dlNWe4dW9lq5qGr76aa+kUe3xGO2BOd
wCNKoNfP9NI9dmpavBxOTLtZl9rY/mpUQ3Dthiqb659fPMwgEXrPVAI1I7l6G/VaBc8BuCz220OQ
nucd1I5Q0W+/GeMbIWvYkAV7wPjiShKEO8AmSDOZZb3XKB7FQzHeZOVW/V2Nu8nYWho6ybfXhyY8
g+Q5hH4sgnUDughoIT+fOcIy1bNJjpmzp9/QLvWpXfuFmx7dWIWwep+HgGpuR2Vasbtwq8EuhodX
KmpbciMwBK9JHedEjfpkh2ZxiwRGtrJqC5vizIR0NpFM6q3OxNCUATwa/DOQdR/fdmcWpGOZqn3t
ZDnWybHRyaFmfln2/6MJ6bZkhTIM+gQTcfbcNDfpGknw4iRZIlcAihTtQilCh4oWyynDm5rqYT9v
gIkJr++wpZUG5TQAoC7Iyy5qdG0PhubMM2b0dpnfsoGFQAf+KlYReotmIB6JTQUl8ouEJ60JqFoy
Z44U78azd1xJ/XlY61MTB08+Lfj6f0ak1VAKeGEUiubIdSpfKaHriFZs7S5LV7bu2mDE30/8GSuG
gnqZicGYkCsNPGiQr9F7LiRT0Eylog4IhLSoBZ6bgPSOWbamN0eJdpjGG4Rc/etgfRhMIZhs3wsp
ooh9AaaoW5s4vTpHk7ar6x2QKtUa0HApnvQwDGRPAGUEM5Y0V1Q1GlxH0xRRcG7GKqRQs+6xA1qn
p86mL4E31/Rd3nS/W6O5dagZ9HUetMbaki0cJPwM1G6Rl9KQnZLmU/V6xTW5MUV2QFkWmHMZXD9H
C3vvzIC094hm9oAcO1NkAoPMNpX5vWGqn9crxDVL4wC4D60laJxHOVqazrhJqh7ViSma2wCliSy8
PoqlKMHTUFlDag2pswvCRBTXWvS7KxNCmT6A0vOeG3lQOreZoWzrFizb2oMdM7+2nlTnx4ptsQbS
8QXRNToQULASrOvS2Iqq0JtszozIZo0RpLp2U1sOqIJb9CBMdfYJktGbRLMPzEJE1Tg/m3l8mL3h
NTPJyiwvLaYF7giwILjiipd2SxfrGfInqhE1NvjEfzgVAZJpa6xUWBfOOIoaKP84oEQGVkcKi3qA
KGeeaUZE2V3e1mENgeVm/F2UXoCi1vXJXRyRgyq8DTguEk7SE0QHW5UxdYYZucPjHL/Z3SPTAFSj
awiGJTsAnAItgaL/Qsqi1k3C2Ag7tNmY1k1T+kbno69k5bgtnYMTOzI+t5l05vTo5YoG98FJuQ9S
1+sTtmZACipRCwB8xYABNbsZkiNb6yaQ+0/F4ws7C3euqCwB6iGtfjqQYeZQDItKnam7xupqv9K6
1EdBMr8zEqSs4rnhO26Xb3ozaD5esVXQoNTre6Rfw7yJoyUfPXRkwaMYuD2RHT6/bnIrNkpwf1pR
2d5xfc+LO61dScYtm8D1L2qqIHsTE35yaXYt2pENUlmR3VRvDBoarlfuQay2+Yd1A6z3/81ITmTI
EjK3KsykZrPR3CEc/yG1Cu/714I4AicDyVO3TUEiakWMvoybUX++PoCF14WHpBwIoFB3vHynpdpM
0qLSzAiy8VZ8a6aIl7Y0uwXDzCraYXFNTmxJexBMH7i1cF9GRadDJTZwK0Bu17JXiyfpxIi0t7oO
OhfNu5E2+KV+HCiOY4SmEwtsCOJISUOwKWqPfUrgcLDWRqnc6c50uL4iiz7txIQ0AFBHqYXCU5xU
Urq3aPNtAlvxOr8pBHm4WXyQwOjdMzioPthAW+MiVqXbB3Caxu7UAvZaM3Sb3DfMLsiKLlzl5F9a
GtQgIAyGuqoJ5qfzrexM1ah4VWVGCt9XdL+/Pm+LX0dBGB4LPuUCvpkZNstzKKvjXe4rb/ma/tTS
5sXN+d/npXNYQMN9SsWy9FDlyYK2vnPNlQ6zhec34ta/JqTN5SZ5PPQ5RpAUO0D3ywLFin2hbNzv
FUiE7ZXH5NqApH2mQAEoqWpYMyoXyfiHQdOAu9pdXxTxEdnTg10RRL4QbEZTjhQIQP/ObAuDmlGa
PfdK5ufoUk6s77rxWrlPGdzAdXNLZ0cgAwRxiAetQ2kGS+rWnlphL6NXBd0Ar3avhOkA0cC16r34
0OW4/hqSJi+G6h3jOgxNaAu8aej42BFP8TNQ0OZIrIQuN9ZincX9DR4jFwdH/JPOaek1Q5VBjzwa
xycXulvdSsy2/H0Tz2XkYdBvJp3OMhsRo1uzGVmg02C+t8Ypt7TfwLcMQlFd7HG5AIQ6PndZVemR
MWy7YovqSMZWXphLy39qQjqjjAzQoWcwAR0law6FlAkJMndlky1NlCuUcUX7PWCtYqAnN3I3J25t
67oeZS0oaVLNmAOv5WuYrf8j7Ut7G8eZbn+RAIkStXyVvMRO4kTpTtLdX4ReJWoltZO//h718753
bFnXupkHA8wMEEBlbsVi1alzlnaYixeXO1XjJhjwpRWdcdMcG0ZC1zC3TNkHL/c2JvTIgjapd6Yj
gttHZ3FUfxns0OvgoOXw0t4QxZpdGajP0SJI3vu1p97i0oBLHqcS4O8rym1S156SRkZCR8bRm1OM
5rau6oL5VIL3xqMD/RfXAbINSGSCXQzMf7NVGpRWgWO0ISirPzj8RNeO4+J2njBitje16NJpPs92
QY1OqLIFeW2YG8VGJGDI+22kaz56cdbgNfGI0oELnOdlaqcjWjnYmDVOfQiUbsxI31nZk9mshMtL
hpB9RbbeQioU4dHlaJre9qTLsPpdD6LPjGavZCCNTwxAn8zMaFc229LmPjc3W5yWUjstuskc/Zq4
r3mxi3JQb7+a3pfbu3pplfAMndQFpt4OOnNqBh4BmelpqGl3X5zhW6R2NVuhk12eun9MkMupEwSt
KKqHCac+MG/L1cFqDgbb3x7IUmxwPpCZOzDKxoVYIGYMeGc17uL7hIOJdQ/OPPNPFG3+hTFsag+Z
KwDs5sxonGukNTUc1kK08qDbOf2U6o2DB0JhHOjoTQSuYrA3SLGCjzyKRmflByzOKfg6EDmgNntF
dyhcN4PqfEFCI+4eRZ39GJsIpSIkEP0+WtuMi3vkzNj0Y85OciyAnJVaDs9Xb+tfZXpXrcWO0+mZ
RwtTHzdufuSj0dR4aQGye6ryJt/a0xfGTvaaoOzyCP75/mwEeUaKqtBTEiLD5jfkV13eyX8BtULY
/o+N6UifzVIhU9V4PWw0kRqDkap37Hzis6p/v7351gYzC636Lu5Sw8Z5Ah5oj4yxb0GDBKzst62s
LcnsuhPJCAFkiIuG8O/MrxvQwZfuv3GqpjelOPCvK0h80UuT92hXwcbaxI+aHtSP4xqpxuJsndmY
zZYT1VzTkOcEaOdbMu5a467r/9yeqkUTIE4BNm36Z16dy70yzowKU0VyaFZ9rSzm65B5+O+MzLwo
b0lutGaEcdAnvfYgT721mL1y7Swu+tlIZk407aAbbVIYIdrzRN7x8eyAOWFJdCRzkdTS5/hNNPr2
6ThQJHIrJK2/D/pa0HE9AEjLgBjRAr5syl1Pfz87hEonQBhoyOGO94rbftmucYctGUCJGVUgoE9B
oTI7FpEhx1rLKB4Bqb51xyxI1Moj99q1o7SMJi0QvTgWsAEzdJYYR1W3IxKRJpfxQzwYr+jLBwws
r168eq2Z/DrOQMoTlXpQZSJbAzKVy/mKoyGzs66wQtFuVPa1VnAkgR5/A2vL7e27NG84ybABICeS
ddMZOluYpgajBatbK4weAbaIysO/+Tzwod6k8GfM+wLGljQ9TfE207P7vvBZ8+lffH+qACKjhdWf
10Lqso+oxtAe1Mgg7/ctCW9//9qFYF5QXUSNZ+phnVPuJ04+uqmX0FBAKzO/YzbgmCsOZGEFDPA3
6HhfUBMwq9nOpRX6gwU6k0OjGI3PnHnDN21MrJVXxd9n1+VVjrwfikVTnRSNrHRmxisNKLS00gg1
MPq3yKKDder7ODqIS94EtXx3LPY1OzbjkwThmOK/8jVR0KWBAqM51YsmidP5QEE+w2NqaXoIMUl9
DwrblUhz4YBCP+L/fn8uYqYqFQP4B7yzNOQubprtWCY+qbVtFH0444DsJcD7BI4A/Zpz2WPKVa1V
Je4uq5HbUyfG7e1dtzBTBOyquH5N8BMikL08lIZVphUbUOHT3K992K1hBxc/j0OPLT0xFc85YUCz
URgWkDShC5jx8GZ9POJC9fif718VneK8hBCmawI1+EdWDwAL+t64sthLY5jUoyZMxpQ1mznImpYM
HUeDGWY4k+xbY629YK9PPkqNqIQDeA6/guN/uQZQljXblqd9qOW7ApgY5rN489FlhomJndhA4z9U
EKdL4Mz3xkmU9xCmGFAheY2SNGjalQDo+kTAAGYIJFlArlwJCjsdRd+co/WhmVc7XFKBqDaNtsvd
lfOwZmf6+9lAOCD0RgaxuDBGGF9rGxNETBG9K1Y73BYXBf0YwCcg13fV+N2CjRZ8f6RHP0u5qVv9
Z985vmknP28vzJqZafOdjYcgWylpavRh2Vo7s84OOa9+uGb+/baZpWkD/weK5+ifgHr9bIsZJd7+
inddmKahYzLgrgo/pXLT1B9HluMpiOAI4Tzc1RUdCHoPW7t1zDak9r6kz70HwYLWd7PPQ/xdph9O
XUzGPLwWkTk3r7AXDW2hvOJobSjUXeKEeXZnNiux2NIC4cwDAwGdbDj92elHIyLJO5F1YZJaPtdf
piK9y7e3l2fZCHg1HChwgIRx5oWbjlUZONzaEIkla9xYhk/XmNyXTExE4Qi98URFButyo+mJ1iea
hf2c888tSmWl/mStcWgt7TLoRsIl29ScKNkubaR1Z+Sm4wzwxhBo49bJq+iO9/WGU/dwe8auo1ZE
kFArQBED+YKrXCnLHI7UTD5CdL7zneIwsC14fjfm8DmF4tdtW0tTd25r9n6Maq8dAPkcQ2t4dd23
ugKlBft828by1E2bDInfa3atOsnIGAlMXTx+M9huTI9cBe5awnzNyvT3M29Djbg00hZWLG3cG3H/
t9PHISe9WQHSXN+ZWB7sM3DloRZ8xVQwxJ2X1GYzhsj6+wp5qXxNFnVxUc4szBaFjtzLUq8ew9r8
OVbHKAVkfw1XsIC9soDQMaFLhagchIaz+SqjtnZzWY5hlL5X2ltBjiqzt5Y39binEKsqA40ca/JQ
d2Il6Fg2PWEa8BZHxD4vNbmxm6S9Ax27xuZfesc8pqXxKePiSbnm1lR2IIV5j7573bcBb1d2/fX2
hvx//ADwHeqoRUMLbHZlcDSX9wPBXnHrl0ljvO83dbET2gEqjm667fhdazxY5ofzQZhxtPj9r9WZ
JyxlK5vChlVJuS8QEomNZD9iuuI+lg7CuZmZVxdp3tFU2kMo3C92+ZVXOw5Q0YfJv0GDcm5lfrnL
iib6ZAU0qH7CmZ+sNP0teUFo9oCfZpKcu0pC14UCKa0csEnqlAf62Gxile81z90yPf6qOfH77U0x
HarLlx0GhGfddIP85Ru/9B8mPJSE/gMY2MAkR8TBKCq/Gw/GQDYEzSl5tb1tb8mNoEcNHnEiLwUF
2KU9D2qRIG2Jx5B/SaNXa43NabqProZz9vnZLshZRNy+wud1/lx2ycaJQe0JWVSbgDDOL7x+o2sf
Lr9OLVR4ak0MOdfvLbOGKomtQcXTql69gfgQeWWxGXD29tGZmxIhkEJChgqsteZs64HjsOzAkQQh
AN8GJby3Sgt/vfUmWXhkc0CIaqFoOXMP4HYtx1RJKFnsPGNr//EkKmHbfMUNXnv5v+LzU9MvJJWR
uLjcAGi3TBTrYSUDf6xvisRfq4dfb7ELC/OnfJX1OXUnC4a7m8gEafDhhcCbDkS4YGlE5D1fiKQx
m46jPRrx40sRmHF4+/OLy4AbFtI8oN4CLv1yglRB1ZCYw6Q2Kf2CGT4kJzVtY3ibCq+j27aWFsOE
4tUEUQfAYp7AG4ccVDNJVqI/5JODd0S5BQLntolrB0MRNqIbHjA7FNbm+YK6p06W9EMV6iyDVu+x
UV8oOgfQr7Rl5U7T1+Rul6bvzN48f5Da3cjHHGKagvS+kYO8n7JPFgTqfZ0Xd3FZrIUUS3OIpn6k
4SYvACaIy/Vq7dSjpQXh2FRn72RMESClgcy93e15XNrVU+5rwo6CaGYuO2GlpVt0DDomFZgzDuBl
WFmnxWHgJYH4GzVQMBdfDkPrZeEWg1aGUCcEDMb5bZRgGB2jYa1jaCGZiDwi4OeTJB3+Zw5XMqHB
k6gkrXDF5X7LD5o4lJAJ121wcWt3tn1ois+qM/AjKp+MT3m5vT2TSzvk3P48zrRY15UK9u2Mf68t
46GI0tYH6GEX1+WzVXorQPelmUVNGTj3vzp881Y2kkap28gYDK55UDo1gix5J9ZY+pa2x7mRadBn
7wDVZV3DRhgp9Y0m/Ojl9pwtfB57wgBwzYC/QEb78vONNDuUoIs6pD5DjWrNDy1+Hh8nUzpLvyok
JF5eq6iUHCjG2G/69+rrv/j5U+8ViggAF/1l3z2bnVqLQMla4/sRfyv2evp6+/MLK4yEKK5/E01X
1pVQWBQZTtwVKQ+9LtnZer3N7Kd+zbEtzREuBCDZkbVA7DTzM/nAG4E0GQ/T+HvbM78dVwKZNQOz
Ndb7hvaInnhI7Hdh/fGMT7dn6TpCn+pR/wxgmsWzRUibPoFuzsBDWUR+T/djtPHovc6/3DazcLwB
FAQ+Cc12yLzO0UPVUPQV6LIgd67XaE2rLeGDUjlEYfE96t0vWtyunI3F1YdAHABkEy3+/IZDJ0iV
t64B+ea+Qg/kiCKPiJ17zauzFR+9tEKotSJlBWJxdFjNPJesuEjLkYhwIpP/XA7/4vOWia0F2v2/
3JWXCwSlrLxwbZySmBv8CJXK8aXqko/3pKIEemZl2iZn26BMZA9WZGyzSteO2WA98m4NGbIwT0DU
owiCKBYI7zkxpGVDIq2PSRvq38bmOJYfToWganD2+dkyKAEHkzB8vrM3ybPS97c38OKvRw0EpBkT
AnJe7obOMRI6Ap+Pv1ndV1Nb6xRf2K+4wxGKoVlwkusklwuQclcTCYSqQx2wZB3V+rzaOGvIraVB
TITmEwRtaqueFbwdpmu9GIouBEF4kG0jtsbbsuBNULlFFh+ZhSkrPVuEqmJF0tGoDaV9P/IjG+8l
8OlrKlBLcwXEDfK4BiS0UTe4nCuvbUScapgrCdLjuPzdkN8EgO6PL/iZEXfm2XtAWSq7x1w19IsI
unLl8lsYAzoP8OQGcHc619NSnR24EV1HdacbTahF+5QEtVp5sKx9f/r72fcNrrtFRfF93h41sJ9D
v56/3J6hBZ+ORz10rICNA9HxfBlIgvh9dLM2bLDCtSE3FvnSlC9j+RJ377dNLWxcD4IaLnCnhC4w
sja10Y0lr8MvhhfmcmWurr8OmIGNZ50HDTmUbmaPu67xaEuYboUAMzd3UbsSai58HuEZriC0BpoT
0mS2FIpQnpSjCQ8e+zU4J+ztR2cHmeyJCw7CXHhlzWsnna45I6pMgJbEv4998uvjX5/acQBeQX0Z
5eXLn5/3ojWMtKehfMybU8RXApCF2ZkQSug4xVMXb6jZRrXM3BkEwMWhl5OdWao38Cit1JauvRIk
dfHahWYKxnFVxEhL2jCrNIAXrP2EBrW3ieo72q1EatcnbmodRs0XyEQATOZtjZIlrV50gxG6bbzN
7W3q6LvS/jixC6zgAp2oq+Ce5oh/YYnRjTRBAF8Z/Mo5aHLLZahbKxnPpSkD9QKcOCRmENnOvF8V
2470YkXCyijvdIqXoIrzE3Ks6Ox2P96ijswqhHIAgodDBxDjcoe5bpzkWtRooeOX9XsSvd3ewAsL
g1YPD9KEU9Ucg7n8PPpNXWEI7oasb1+7LIIRE3ym2uttMwsb+cLM7AZnObVk4Qg3LEjlG8rvx5U1
WTBgoz6CHCBKFddtEZ3dQjvQwEG06p/kM8lWfv80y5dZ2omtHhCYKYuGt8w0jWc3RmSmxC4rQsMi
/xm3O/5Frx5GstPVjo1/PjxVWO+JDwOd6+BonZlCH2HDMgESYLHV42M63H3886CPgM9FcyQy9rMw
R1EzUb2u2WFJ/BT1k7Vs6dJCnH9/tqFcpqdSN5gTGp/qKPPdeK0peeH0IaxB8groMeBhzNn8gGXH
K50qNsIS9FQD6DyyJPUFLwJtjU50YSiAbSGmBXM48uRzIqw004pGcqGHYIzvnyO5UmZa+/xspnoi
UqZloPfMfCcCoX/w4YW++PWzI8dNVuvFiM8zukmTgH2cDxNdQohl0aI3wW7oFAGdHQmRdlSlcarC
onvp7Gcr+zamH3dOuLqnHjocOvjb2VJLjUOpo6oBNk5dv0ErlSOP1riyDNNHZkcbUSbiD1zgAEDN
I7XE0jNl5yk4K0nsZ2M4Nqbv9J9vL8aiERCd4P4DTARFkcvJ4qbbaWkd6SEvnqBKEUElkK4BDpdt
QGcby2JOYL1LG13aIEVIAQi0yTHOwJChngZost8eyMLpm/IUCKlQCsHBmA0EclhRGmWgNtLLPxV5
iJJDpAFr9XrbysLRuLAy/YqzvaVLB3oNAkRTJv1d6c9ZtLv9/QV3Dh0NAxoy0K+akvyX30/yFLDw
HETBNH2x0jetOXjFwZTKb6nwy7XOo6XRgJMYCZAJ3nhVRh/izHOyDnRNUU+3zuC9y25tEy9UytFI
O3UBgUpp4o6dBaJRj/KuKGo9JLr8UQ9k2xU0AeqB3+UoYidU3LmjtbUre0vQl1bjNlvZGAu7D+0L
QPYBMI54cl6LExAo0bWJmqjWXql8NJND3h9ur9rSPKKagHQ/WsSmtbtctZZFXAMzqQLtlfNg9u0p
8vqVt9TS9gb8econIZK8AlgbkWHHdT6ZED9IAQJ+r/QHcE7+C5iSjYGgmIjkCCLvuddpsQqUiwHO
X6+Uz0vH8nU5bmxmsoDz8e32zC0tDkrz0zMFeQFwglzOnMtKvDKEjZusYgHtkUBhnyKWbG5bmeZ/
5kkBr/3HyuzGcSum0RqCAGGh0cei6vy27GDtu8bava2vuIjrIf0NvYH3hIYQ0rTTZjlzEW1dxzUb
ExWmHUel3AgMq9gS7cvtIS1agRwSAKvQBLxCq0eJjSJWDv4mI9JiUKyoZzWUYI6t4pVbaIF1E+P5
x9JVDVhnkqNPD5YM4hfFp8h594o/lH1uQPWgd+jkS/4/0hTX+x0NHibgz3DpE8HTNP6zWewyTbdy
cNWB/hFkOVtwfIJaVa3Vn5dmcepamFwt3hjzR35E7BFdbyNOFYOInZR46D976c/bS3XtHTCUMyMz
70A70fC6kKBf6/SjqocHajYrG3xxHNPlioTOJGgwc7JgKOiU3VAZOt6+UE+afOrWxIsWRoFagI6+
m4m65EpVUWXor2rSpnp5cmvLx0NkxU0vfR8PC2SlgPSGI53NEigqgTT2kuqFRqXvGpn/8c4kFJUh
JIVEJ/KPEPa93FGkpmmBV3AJ8aWNLHfJ64dWGR10SBTBjeExhq9fFed57oIlvLXzZ0O+a0EWrXx+
FhjMPz9/HUHy0aIqweclO4rxGNGdQ3c935rsZ8lWUl+z3fTXFkAMk1r1pCIyzx01Y6V3eV/kz7kd
PcdO/GiD97fL11Z8dsT/Ywa1ogl5Dfjw/NbsUryVOq/Nn00a+3b5AyDvTQJMrNatvCznhMZXlqbJ
PXMmtp4W0A7vYMmOn1LofvidRg7RUAdUssAi6SZrQFjRDHfmpJPptaeEmO92Mql3Ti/RYqMBxDUM
6Qpef3GioWkJijqkha4Y5BKiN9EQDflz7fy0rG9e95vy37e35ezq+5+h/2NiWoSzoZemIQVPZf5c
yO9t8yn2ngh6ArKXGHCO/87S7ADHZqSqoYalhD/m+VPf7ZzRl1HQrKHE1mZttpp5bLGECMwaUjc+
wuN2fG28buWRurw5sTIEZS/koWaBeKNYpfKyyZ91mx+jsQ8cpIGZc6ictefw5HfOgpP/WaF/LE2O
8WyFNBS5WVTB0tBZeuA1qg5SpswjiVK2i0zQS7KKJH7M8yrQZbcm7LU0m3hcQjkNuIprEJltxqMn
PZE+j54Kcr3aMN3Zx2tpqqVB/vWNaAyDe5+jo/Iy4qlVu+yZWXZeggx++OzVeu8rQIh9tD3aT3GB
KwtBLnuw7XLtnl84BVOVESlesEUinThbzSKKOHKZRfbcUIODh9h+UMBERyUFesR+L601iue5GB0W
FY2WQP4gckEEAwj+5aJGpseU18fjCZQYfpmN93byrjnGLm0A+w+0qNg2yRcB5VwHum3WEDD9yOuf
rvkJiQBIT9o+z9iT4Y4rZ/T6FkEVFCm8SU0FNAJz6mnAZLUkjiN5Kg0wtPCtLb5IZvqR81s11pF7
Lx91CZhuYMMBdDcRqc7DklHYmaZZujxx9jIUP0TxFb3gfmFkG31N+eZ6g12Ymkep4KSuK1sqecqA
iPDYzku3GS9813nt4mchN+MH1UinFUYrArSdUAacUkAzd2fkGklSmqgTFJlT9Aqs3MGzcOg/n0dX
GjKKwMFcQeGghmxKCdqHUx3nm8r4Y0afbq/N/GH+HwsgOwJVCvJLVyi1vKICDbeaPHXjk9Ui1UdQ
lniv3VPW7hrrubB+5xPQfC1Psziwf8zOxTW4sirKs1SdqjGwvZdktSZ/7blRTJuIwNGYhO6EeUWn
ZzRPOKQmn7K2DixxD/b+wDL3Wv22MoF/46BLz31paXYR2bbsEpal6VNU1tI3jUzs6KD/MCF/8FrA
QfiZquwvteukhyLn1iGzbBAWAoXwrYxU/cNxhAAzLX6ePjrNDujH9LnFsu8KvXmLB0pPSA2qQDF0
VWQpc17jKP6VdQ7tAqZo9FN5ugwSOjY7NxfdF5M5n9OuIgFv7HIPeasIZiB5Dp0Cjz3VFSF/2BD3
zZ1N6uKeQHr41c1xm/HO9nbuELkPrODjiyiK2tfAJxomrvaWOJkXjkQrtl5e6ftcjkCVxWWWnAbo
aux1VDAzkF9Y5tYpOGjgeub2h77JnMCxE/SCmR24aHPwgvs98g17s8/sQ9Zp1iGFoPiON1F3XyQj
P6QGBa+b6NXRsof4ABhQFaSqTfYaNoyPIo29bQCo2/UgTdvELYmeUSsf/cErigOxJK6PtoHGp8li
z++QiPwygGT/CTrmUvh0oP2PwYWOAKoibt39ibz6u5Uwf2DanUpNIDaq4iUBVf09+BfCRGutfTmK
7pDa1bhNqsLy24TpG9EIGaBRtA2cOqJPUc/rUwcE3ldKmParcoYRNZe0/2R5mnavPKECabbON2Gn
XYBMQ/FEa1nvM1umWGFDycCQNPmGtjA3rBAEnDLKfilKo12jcpBn2hbbFVw0W8ifOTvFaBV4TjQc
o74dNtQsorsh8fjdUDFnS8gw+F5FxsAwsvRA8tTGV4Y+qEfyo6vcEmJqUm0UdSFs1AxtoJVgzgxe
dWYEmTZmL3rrFK+qqt2XjFTpYyLL2K+AO70vndh46qPcBVNQXTz3RldvuRHzd1F03V5iBwW5raq9
k0f00TBjFrA26XxDLxH8kYYHna6yAI3IrW/Q3DnmtDS/69LU/hgtYkUvLdQGkBHrUEPKBQTberln
nY7JHgoNmnkDemlcHQyGsmp3jmb0G0Kb7mBHlXHUzK7eO3Fe+Swqla9JA2J7TdQHJE3J3rYEIqfC
pbvbx/46XkJmzNGRM0BLMiow5PJmz1BcaI3eTp5GxoOqaI6eyV+UOa48DZa82IQjBw4adYwrsmUD
HThOn9HkCTjAwMaRbOxXIQew0K/c0UuGzt3l7FlsRRp36hqiMiD32hHvi2B7Lx43kffz9rw5Czc0
CvqG66FLHAjgeQ3cqVkMPN/InkYzsb8LdGeBh2KkzTEy7Q5nui+3nRW5W0dv1R0uRhtjJd6G26I+
OgYaaMYi0zZN/w30pgFtPe1xrNMiIN1Xbul+KZx22zGo0g6qVc/QoBh+uA1OALHZrmkHAi5iQgKh
D9ZTiXf03m3luE0HewjSrmg2os6rxzZqzRfXZmKvERXt+sgS4ABUwzPr0DbAm/xdek19x2gvA81K
nU3f9cPG9jp7nxa8+9FBLGVX2N5PWfIG7oxz31Hg26q8yHyUImr82nN3hHaQNZRq2KKWIQSkKuz+
kzCz/K6pi2Tf6DLZNe5Id1ZNTbxA9W7fYwcgrNGgi1rk2OEjiCXQZKbjoRqZve80rP3TMgOp2rQf
9qCR4dDDydOtyBv2VBgdD8omESGUX/Tg9rIuXOd/mVj/d5/O7kCRCU2CxSABR/57qtDKCCjqxy2A
KwM57wlKeZW/l8LjduV2CIeN0dfQ2J6saW8tRMVoyQb4AxUQPAPm/f+e8qoGHQfsSWnwUlAtKawS
7fOajxzvxrahCrxWFVmyCAw1KJGA379WGSgk3kqs4TjduevcI7h0HhTV1dYohXdKuO1CRipvkk+q
JfRfTCcqZFNxFK+hq/DIYFWu0d5InnADVb6eyJ1WynjlnXH93sJCAVRLELkCMDAHopAo5lklVfJE
QHLcP2d0q6DKIv10jb1qafudG5r+fvZ4jliqKdxsMNQ/ReCVKovvt3ffUpgM2j+sEzBCwLzPX65l
YsgqabTkSZjqlMjkNe+G/i5Jhz+KodUPyKQ+IY8i1h+aZPjNxfh6+wcsTaVFcdmggx8RzrxC0kAY
ri8ENieaxx+rCM0qWkTepCOOXpnvwV0R3ra3OODzC272dM1GUZSl7mCDcKd6sFk7Pggk8LYD7Qh0
6Gl6jPHy7X2Emt6T2drefacS7Yj0erTKVjVhPmYRNlKp2EXWdHVcQU6csU+tLmXRyVEV1AYSu/BA
Pe+5r3SqgYkqiTd22+R3/V+6hs4RD3WRN9uBD81zP4r0a5QkxiPwfdE2h+5NoGwev1aGU2y8Hru/
NmKIX0W6d1dHrtohcPkD0L14FF7eHOIW7MYb9ITnu4yK/qXMFUS8eRsFRpPLhyEh9acJK4rSmDNu
NCsHF6nysvGrxI4MIUrnhNwt4j9R7VafYx0R/scXCmSoU7ofMIQprXG593PZZ7obKfNEDCH36WCS
V5CT6S8OUcXBE5G7t/M4uU8w6B0aYWM/EczbEWXEf27/koVDiEZee3puTRWveReS4UoTPe3SPPE8
P7KiOq4lcJcMoFsedX3AgjxkSi9HSkSZZbGMnRN4/ulTma8QcK59fgr5zpwIWrVG1piafWr7Y57f
lWt64Asho3f+86cQ7Oz7VW/lhqPw85F6LftfmvenWdP4Wko4gSIQ1xduSpxGbzYGCeoMQxbMPnEn
B1jOZprTgIihK0XA7AGSiE5sVuGUrJJ7wdoKzbsNP2pRL/ymjl9cI/YNrO8u650qTDVD3/b6OHwH
UTEUyjrhWV9AmS5WronFiT/70bOJARM+xG1AGnBynJfsUNcfW9eJlAB8lbhmwQ6CLuk5JMQtrXiM
rM44ddm4qdLmAa+w99tbf7a0kwk0KqL+ir0J4MacV02alSE9AAhPbkJQomy15E1PogFRZ/9BNPVk
Cn3lKMQCgIf8yfxORVkLymO56vFOjL3CzxOr+8E0vI4/PCJ4lQkxARgKovRZXqsn3CsQEPeg0wLb
OqryXf+eGGth47SyZ47972AQewA5OnFTX3HtM4GXIy3lcIrA45ybr1aXbG39oe0+qLH1H0PAR+LV
gaY7FEgvz55Rt5BIV+1wMoyuPHAutW1S29ld4yZfof/9QXmyK3Oz2ROV0ypiw5wQqY9n0GZUMXRl
ft1eo9lT6j9W8CpGdgtFuivCKtKVgF5DKP3UD8IHy+XelSfLGqDF+L2BmKBn1Y9lle1uG13Y6njv
EqDEwPoEHM8s0gfPjBzLeoTRsfZH8mzXwmdrGkMzj/B3ZP9RP8aZQnMeuVwuHLPWBKfHcLKY46u3
qFkj+F8axbmB2aVpQy3Uwh4fTvobGFx9a2cZ+coJmkVsV2OYxnjm7iMnl3muYAKCqCkEC34FKkI2
5cft5Vg6QSiTE8RVqItflbNLvXWjqoMV1UMveD/6rb0DNcNtI4uzNT3Y0Sdioao9W/PYcboGdEX9
KWm8HRLS/tQsbdm/b1uZQ0z+zhi8GnID8AkAVs5Ojd26NYSliv5UNjiYO2YOEBkfoOvp5PcZuhu9
Nxnvb9tc2mjnJmcjYxovuBlX/QmIsGo7lHf/3ednWZUBUasgLiauicNWPWUfbDzDjIEGk+I/eBiA
hEefuTUxmG2koW8BXpoFpX6qrW+WWmP0v3YzaK4BLBA9MMBNeHPcpptS3uVpJU9prfFn5OHGQNY6
Os3xuByOSVtp75llxS+mXYh7S+NId9yeRTJPsf9nZwCcAwcO7CBCzMuzpGtxTFtNa0+x3cDfeE7R
7DK8yJTPXDX8wNlAetmykN9I8xiJv0SZGy8DVGFAzSYolao2invjZzDt0ztmMHczmmR4i6D5FHSc
NAH48bUAsXv6KXGtcieirLxzzMQsfMvNqwMy83RnMKIeJFPQhGiJti1dp9uowvjBSq855AZY9Uui
eUFvjW89fPMG3Vd8Q9CrELRp7dxVmizvskIYvhZT71jW5SsIz+mmH3TDr+KEWIFl1B1gTtHoj2nT
7JHOZDubl3i1dEl77yBe2zGnyE4tLtRPsuvqE9Ca/cYR8nOVlcOJGXpzX5q1L92DwUGFn4wxOte9
VLsDZk/bjAP/qeUWcuNENG/OoPWHMh7bTe3qYpPqmXsgbn1MEqTe/IRVwxHPmd9w8C6EMFw09Nu9
enTcQhzgWocvLM0avP9629lJifbWPubjRloTZ3Gf1tkOR/yPzGke4HWkbQZi5rumJO0GHFTNp4rp
425s+/SUV3Ufch5ndIfUnjrIuud+WeVgcBrt4uiBloX7Zm2wz9JSdGt1oDEcc/snsYV9ULYothIp
vWMRGXbrjyVQ2ArRBJDSuf2Y5FJH/Etk5mdIMmJu8/ygaTJ9aSrebQbH6LdmxQeIdjfRb9fOQSBc
PxnC2roMAkZ4NklGOArxRb4Z9aF6lqVj/CZ2mXXBqCP/7SOPz3wI4lnQ9rOdg/I6+RATInZ5iQI3
R8ty4GmeFZTaWAkUQsr43rO7X+CPNkMvdfihcZSJopGWngxV5QcFhfFN0UKc0wOE0PBlBrh3E0GA
CjoKeehlvL8bycjtoOlpZO2kG4EzyaBFdw9XoDZGCzZXX9gjtJw7V47IGaqfPaqvyIkIwKmSIWst
FPm4tetURf5SLnGfkgSVo8EWAXdUtpdoOb8zhQ2xqM5jr/CPYp9myJEiMI1PotXHTZrW7FE4tNwK
SK9uSFEWoUEj9Yumpu67QBCEXPsqm/cWkohE7d3cNfZjnSSvrsmftbp6YG4W9EVUPDLV1Ujn5Zvh
/5D2pb1x48C2v0iAVkr6KqkXb23ZiWMnX4Q4i3ZqJbX8+nvo+95NN1tooT0YYGYwwaiaZLFIVp06
xwqqbxRsMD/aLM6/xKi07GY3Tm5qrRxumcaSgzvUzj2y8lUCcBj6YFF6HcFxWdnkLp36emPGVfNa
oVv9hRr+VM7dfiJu03mCEhMkQhNcJ7LBZWRzE/Wr6Hs7jb+izqjfldaJ/EyrZ6hKZ7NzUJzY9aGm
iGajOdaCpsG2p4Za3KBEM9wiLzIZQcvo5HeUzTs8D5xd27BI8/QuyPRN0QbQ+NJfHT5qAc7osvDG
WUOpoHVTFClcxZqRJYiM7aDm+kPCp/g2Jsrv2tXNXdbRP7GOSe2K2N3gJ0R/LWh2QS855t6gtMzX
pyL1kfv5mxZj79WDTvZVodp7yOK4AbcQlXVdIVjllGwU9M59dfQm9wcy/iQRa35rbSwQ+HYauBo1
H5TEbe8UMtHNbJjNfVQNfFN3g3sPNArxAArpvMEaIGaJPt3ASTXbL826Hrwe7RUrKNOl4xhNoiAs
BBBFUGidxvnaqXQtYSU71Ag3iaiSXskt83GSQGgFSUmCng2AtE8ttMQBHMNK2SHJXvSYBAX/URZv
l8+rxVEITAA6XlFUl2EmM1CyoODO2aHzkNf1zXqNH37pPoaWSEGVBJzn2bOpH6KuBOMMP4BsL+I3
ubvt6ScuRscmpJsFw4Nfy5jGD313y6f9lVoZHxcX8VIWf0FVUW5wqDkOm6wl7OD21W3ddw+ke6bz
1WNAFxZStTAESObZG3akSqrRfhwPaKMGiAqpvcvrLO6jp69XfB9If9E1is8T6VaiDVPOGIT0DiaP
Ak7+MhRuk/k2MvmmMIsVJMiiMRC5ggnBBNGbrBjoJKYCvrpyPGDP3pTTg6sW/gQ1dbWHok/3iZlD
OhG0aGgGEo23p7ukBuOTi6fLdIh/1sbecVYmbuGmr0HBC/0mIGDDNnGk7+uzQYu8VcYDivShobPe
65zatx39mccmCMZa98XM8y8Kj297Y3i5vGznuweVCDRtofBhgxNMZhcZOcTqmMHYgWn6t6JWv9Z2
9sfo1np4zqPAiRkZqmuSdlZYMrDDUNp/1al9nZEtvzwSsQklB0TOF2eLQEwDVyV85uiJmWsN7zOr
YYd4/tEbzhZFsoBPXTAoa6wNi5YEyyD8XDSFSNWAuHM6RXNqdsiN6c5ueOxzq/GTFqmNYlwTkZKB
uiI6CCgimIvAwYuzQArSkRvVjWGP3aGuhmoLS4Ovlk37NGhggQEj4LhhRPXRJ1Q26BVpHYo+VGLV
gIC0+ZepbAHX0FPXq2syb6C3aHoR5/3N5blf2I8nv1HM2NHcQ4pbKyjn3aEt1E2eGLNXDPR2rpMQ
jIKvU7lGf7y0AuQDWQ7hBh1g1FN7gBs4HMiR7hA3aFHWY2WvN3wzDuShL0hweWwyodjHAgDhj2IL
nuPIJ0uRrWUWVZuq7g6a/mce/qTKm2288CnU2jtGcaW8VXPlxmpROml+j8ZKvnZpZo+Ni411NLMt
nmJugm6JQ0chqI132k+0y7+MuQrFKkr2Bo/+rAxXhBt5H4nmDNS7UME4kywc89kpwMTbHQqVdgJD
oEFAHG2pKBaB4nJk2V1dGNkjHokA/7YWqCJxg/Is8Fr4OHvWtICX4hOy4XhDQQPmPK3XN0VZcMgB
H9phSryuVh7Bv/hnTNYQx0sedWxHyn2MqQCjqwAP0OZBY1mgFApENRK/p3TFn5ZCIYaDcA/+BlAE
SPvZiYvaiaK2P7BEid8n5OAhqpmtcV2cjQdpQTznAUfSQcWD/utTvxHcRXiXs+aJRJ1vkIeJAhD+
EpmVf9ldzkZj6gAUIgEKPUDBUSqNRtX7hCttmj1Vjl+CY/hKKLYJ0raT70uRZa7tPhkpvo/mmtnZ
uuPGpdfes4UJEI7YGsEVEr0qp1M1WhnNFTdKn5LeDrre9ZJqBbh05sSwADJCUEKgoQ5XL+loKkmt
JmZDU5AH36XZDi6Vl9dxdnzM07EJyX95rOQgWyhTaPL5egWxwU281jS6tNTHJqSgO9nIrxoJRkEA
zCw3ZR1c70pH33cksoMqRYqpIkX6ZBZ/47L03HjllFpZBrnrdbQn0roxBjClr6T+y9vWV/WV/bBm
Q7rMOU0Nls0CNliDzoRdYdya08o8aQt7G+6ELfcBA8Al5NRhp2xKaqVRkie74p4KSfkx3zfkIaM3
LEK5W/d740Z3f7DkDyOorP6h6T5h27xdq7Yvj/Xf75D2pmvwLqJalDzNesD0LXCUhG8v+8SSCUCC
XCDkgM5HsfV0qKjFDlPdZ+mTUAYnOx59abPdfzMhbX+75dzO8yR9qrBi8Q3r95AEv2xiacGORyEt
WJSYXQucWvqU2m9aiSzEHok5Yq0MZGl/HluRlgOngRYrZYy5ijZo22rUz6yF0DACZQE4d+WXfAru
HGSijATMejdNtqnprtM2lydqcQhHJqS1AHl3z7tCh2f3XkN95+oSBAKxjY5HE9gZdG2akjvh2p43
fUqSpxhtwarf5Su7f3Ghj74v/X7AXlnFE3yfuYcYgin04KTelH5mIY6sSO5EGbVSoK1BOlls9ewO
6VfdWUE8rQ1E/PnRtXOYetK2pY2FeHMs33F8N7ulw4oRcWCc3DSl1ZCOxcEp6NxTzNaQoMrQozeg
Bjze+snMDbOfiBpCvu4T/nU0c9IpaY2JlqB8nDyN0zayN9laaF7036PvS0ckNyLakVF83/AdIyT5
yim/8n25o0dBdcVJbXwfr43uTzGvxKm1z0sPW6PPAHvOsCCz7jVv5P0/Tb6cR9FzvMoRa5Onvr+1
mi2ezZe/f+6zQD0CXYarNbjdzvT8koS7bTYUaqiWaLCY8/Ln5Nq/jWbYQ684vXqqYMw0oCRm4pF0
FgyNop/iCbyHIR2/ReX3Ml7rBD4/+U4NSKGkSpFhmAH7DwFOGogQa/XVfk1AfNkIAGSAXSA1S/TT
ba5D/ngmvauGk0mDZu79WXk21xrxz71KjOSfESno5oaBNvMq0UJUBlH3xR6/vO4r37clr80oUdgM
xGLYEe7RwK7XKMUXDQg6DpSbkAO0pYupRbgFiHCqhbn5JU1/FeYaFd7iMiChh0olGinOKrrgUGmM
DqnbMEmhGOeAyGIHsu8mqLhBVs6OxbFAnAXtDahfn+ESm2GoIXaIxTBJF/TR5KOo84nlOLIgxViB
f47BYauGrVp/AQ/7F0tDf9RlGx/oxtOjAz4FnA+a9AAWR8781HENdRhypbcxYySLQfjS/NAT9b5p
uhclASOUNpt+3HZ/qrkBn06S7jmp9lGteV2meKS5Oh2F3DB4dNDYKphu0E97+mv0lHGVjVwP0ZvQ
fFO0sNPCZi3BvrRyglsSuZkl4ml1mmzOIksLMyMpQRBklUFTA9B4eWYXrRgEhDo4xsByLfl67qId
Tu1ULURB24u/clr+RwPSXDk10o8Cmgit4HvBqvsfP6+fLkVrWnHeTrMWzpE3JEH1+t+mR/I7FD7B
wq3i84q95/VNpa58f+kMExAW0GWg8gew1+nPZ/VI85KZWlibft/sOvfR1e71618K8NcjK9IkRU0J
5RzQIITocYdoRhr8vTxLH5A0eXtiACDREunZc5o2xcrixEjVMC1fLe0LJfkuscJEP+hpdd/OoDvr
USQqRr+aH/lw9SUJuUtUNVHZBCvLGX0b6t11mzTOHDoODdKYBvvLoxPX0rPBIegg+S86RuQ0QpxX
VQ2EyxzmYxWlHjorwZmh5OzbSEd0Y6IV68YyJn4d9SsSPBgVmt9QdQDe9YyAhGYa61D1V8OBujEa
DYr5wep07le9xW5RPmArieclT0T2F1q46FpB84LkiemENH4bdzhVNbIre2ff0ZuCbLNoZTaXAs6x
HckXp0ktrWpqxLiitzlv9201fbt+wcATjmMUGlTmWb6kySMyu9o0gxWy2llJ9mCpEbBMfHwodCgE
qMX1z0BM2ZFBMbdHr6ci0bIE0NA5pN2bxW8r0gT19JUDjXp5YEtzBzZEiBqihK6h/fLUToN+5mYA
1DsEL7PPANEAtOsTFsDQatomQNZnqlDGPNW4iE54iqUAxtS7RLs+wYuLDYjowFOog49MLkCmdZrG
1iz8eqj9yAhronlZ/n55GAsXrGMj8qk2FX1rZwmMVAMa5oC23NSlzYD00befMYTXB0KD0NERP+Ro
5TMyRnkpngVuv++U31F/1w5fL5tYWHSczEiHQWTvg1Lj1ESel2lqK7kBNoK32P0DiN/l7y9sfIL4
giyMiHE4iU+/X2k9FKTR6xlm1UPbvQHtlKOhq5yeL5tZWBJclwTv/UfpWUYx8qbRqklR5jBF/aN/
JG+1FX7CAgACuiVI/HFxOh0IWjisqSPmHBpjvUnL4aEfo03T5m/XmwFtPA459PURHAqnZmqtNZ0J
TLrhrDyoc+fbc+a39UoFYWHRCbKfaFgBsep50aga6Wz0M860qDqAO6T484kxgO4NaT30157Vzoni
5nHiZNjmdbJVWh6WtfsyR+pKrF9ac0BcQPxMgNOHsdOpmgZbcUY2wLW4vpsUvs3r/i1N8pWCztL1
g5hAAmhA02AvnlG6tE7eEhoj/rpu5EW6MvlGkd6YXb8FgrD3+izZ01i7IfV8T9vqV6u7ncey+Mvl
WV24KOBnwAMxo3g5ypxhIwEuznKzOSz4uB2K5KBY5TcGch0jAneYPa04otylKK4IaAnE3kV6EzJE
Z20qo6lCtRud3taQ6du51rLfrHX5PsV1L0iakW8mdy78kSjFW8tsElSRObTgXi8/E0OAMwX/G8K6
eo6QaJ0WAh34JXEyeq3AyEeuH5e5b2crm/wcPSMGDVZOwL5h6IzjdrLKpOkKaw51UrGHJM5fQd4Q
V8j/sGRXkKo6FIqBGn1rdn4fESdgiv2JJy82Pp7UAGmg/UCOZSQqartk2hyOXbIxnPqpN+wVxNNS
VD42IQLE0cFCh4wCAGDMIVICHhkfQKgRtHHuZ/FaJXwp1IjnBzgN0UDpytmOZHbHCLLMc+gafjx6
oN24vCuWvi9UWz42hnW2OfNhBkvNPE3h4PP4YKsr92QHEyHdzrEBcOtHvR5E13KVws3wRuZ6CnhG
Ue8t40cKREqjfSnj2B/jZ40/XR7N0rogmol5+ohs0iGjz3bi0qidwjvdft36ypqA6tL3XSBmEUBQ
tkBD/um6s8ZEijzvp7Dfx31AksOsH9Jke3kQC0vyQaGLKXOISKCeGsEjbgSMabJCwIQi6GG/fObz
2JviqMc9TJ4jM2ZEyXsrpOUPat2k7loydmHN8fv/GRB/frw5jE5pCwoDCAW7Vm8xCh64zlfdAigo
bnyux8EnhgSQIwQTgTfT5MRpkjsD8IaFFbYJkNS7cuW4XzgokUGzICSBcQEoIs1YP/CWdm1vh1AO
T7FPnmj2iQEcW5CmLOc1BzlqZ4d0Bn+S6FqzVx4na2OQDnsGljdgllo7ZNFG0zZqG3Svlxdh2QKo
MiGdhL/kXhwjMqwKwnl2mHS3SM1W+b0erQSrhe2HhfhnQvyEI89SaKNOHTJvSPO7aFsT0RDc+fTl
8kCW9t+xFfErjqxYhaPP7YyBpOreLnb6WsFQuIsUE8HJBmVfAI5EdVX6vksqiu6Swg6t5Cepbp1x
V6c/ze/tfD2EA8R+NsIhspSI4nJaVqPMLR1a2eFcfO+UP259fVLi5PtiIo8mqm6YRhBv7TByuD+o
mw54o8j8XU8rp+3yhP0bh7TsfTfqKecYx6DtuLmPksDMt9G7yzaXF37RvXB2gIDQAbxMTiVBf0CZ
kPAhoWK9A3DWOY+56a/JRy5615ER/XTSmojp1HQiEqq985qU+t6O2M/L4xDzce5g/8ZhnJrIJl1F
g6JCQjzDvjc838aUT1B3HfeX7SwNBaehgYkBtA0Muad2xiouoHXKnVCpvKkJ4jVenYVxgDIROS8h
8IgWeSlmNbObauPESai5O6u8Yb/t+PoRoDSJXghRpASWXDpqdbPj/QB+w5AVt92vdE2AaGkAoIuG
uh/Qf8AMSwcHaVSXohcKJ2HN/SwTqGSQ73+9dhXQYIsSksgRiJYFaQxkwBPPHDM97ND8iJ6gNemA
80Eg/YyuakHcjVeMjK+eiRVX4NZHGcXOfM2INpWeg9WFXL3JYQbEn+gg0HDTlXkKnNTqIFei6OE0
Vl6jbIn9VGr3fb7T1+jvz7f5qSUpbCU9UXOoa+uhMn5xm9sSWEYNeKNijTtCHNqn2/DUjpjY4/BI
MqWsClcPNdGeZjyypvDqPhwNGrTtfT9sLvvB0rAMoHJxzf5o8JF2i+O2Zlzkth7aNuj2eeJZ8QO3
0fU1r+SKzre9i9Tj/xmSUyzVBCZxVRiKHH0zsh8tsCKXh3Ie8IEvRnM92leQYz/blgOkA8A10Vhh
XTbBbOaZp2fDe93n25Tn76A7e7tsb2FEADUjdSteKeDMk7aQ0sQRZ9o4hvZg/y4IQo2dXV0GETEG
7fAokSKBL6ciNaMyu6wwxzCznpOtmaysycImBR2GCh5opG7xApd8ra+7Wk9ifN5+zdl9mzwUV+pW
Ip2BARxZkG4tls3KsYyMMYzy3GP9F/BmX78IaEkTcR7/QDw73S5q4tipodMpzNLJr3vi8di4uWxi
aZaOTUhbpIwdglZXmDBwc+znYEB+sBhWxrGQ+EHqAVhyQYYF1SJ5qeNqMnTO4E28uzEitGYCtr8j
8S5WfGxHa0KHSEDWihwLLoz6mgoGBFwowUQnHTUxBztl2/dIdeuD73RoIP7E5MECEukoeyPFI2+S
yJw6jRmQFKLxuwOShbEJeL67vEAL+SNQAyF5i45+kf+Uu6+KwogKxlGrqeuHyZq2ORgJVaiGoLs1
Zg9xdQvW/5u6uvoiC6uod4ARG7DwMwY1JHqdZEQrcNjlrg+Nt18D2qxVCsYCoq1kyBZcENOHCo4g
igJtsrRR9dQqNZVVSLq6e8r/DNoBhDyXJ3HJFY5NSDs1y2vAz1mDfGuvBPkwPXRdvrKRFk2gxgWA
F1hVzijfGqXUmlxJkdvMOIhzqx5EwMOKjYXjExdLVFlRt8H9Ri5FJXQw5rHDMJTB3ZZugY4qBzyj
/EfRREGkFdxLu2YljC6OC8UDpEWA6D7bujmExnqbYnWMPvYsZCh/X16ahdWHMyFxZOB2jqeEFOMq
tPimpI6msEofVLAXjVXm8fT6o8ZAYsfFG1ZzdTzFTwPpEEE8t4uR0itmJcja2S/XHkoL03RiQYqj
UzcrGddgASvifGflSgQV/7t0cQJdnAtoM1I64NSUHLgGAl1vLaUPob11W5Wp6WVa5dF+OjSZfnDi
hni5Znqpu5boWRoXGnSQCwWYH7KuUhBt0MhUJYwyXKEGv0sif7gemwQcBB4UoNXEPQBB4HRtjIhM
JpsSFir94Fnd/aTsxsEz3M1lP1s6g2AHXZHoJkcqXs6BQ20doAgFdox6uGHVVu3Ig6rs2/6WOPNe
65Mgp3QXo+/YHX9cti1W52z1cG8T7eWo+MjvEdSrZiU2chbS9EURzMrsdmJAthXXg6Mwl0eG9NO5
BHW1SJgXLJyJkflQtMyKZq10suQR4NQUzcAqXiZyayPKQ6md1cUQlsUrpMBtbWWvLk0WrpyQnMCV
Bx1P0s2z0NkIIlKU+JrS2faIpRojN0bsBHOxEtqEZ8nLIo5usCShFHcmtxzHqjWUJeXh0D3P8QDt
gZ8xiBhIFG/T+vtlF1gKc3iEAIsrxJKAIzhdGdMsiUnBVRnqib0nY1/5ZVb9VlR15bqwcESgdPHP
juQBc8c1SJJkLEz/krh7aH8ZP/qhemh+rQSkJS9Aog4CJGhvx+Vdiqh9lZWFUY99mPMAXDNr1IhL
04WON7Am4LQDc5lUsx7ytOS061jIwDc+omUkatpn25k+MQqgOuBmQpUVeZvTVSEAKuhDSbBf8iT4
E0Pj4vKqL4Vt0bSOoxO9lGdILLOCivCQRixUaVhlf03+igu8xu5rtCxkP2y6vWxuaevAlVEnR3oT
lJvScBzFaGlRIM5EHYhRku9t/QukKh5bSxd8fEjeOceGhHccvePdQXS5d8JQeTC6LACtwv08R2AA
r18ag3lq3D+aebUtM5uCqOl3Bu4OLPLK6i2U0aG3CYVukQ0TnaTS0dGptTP3Kg4nqjcPVt8/DClF
FVf1W4sAjN4HfVm+qmp+33HqeoCN7lPH+PqJOUesQjEEV5izh3k9aG5bMWw4nZleWewd/mTbb1Xk
rLjSR4Q4m3PIfmJzQ13v7LHBSWGNSoQIYg12MMb0rprGrzXI0ru8HTx1IkGZmUFKXyGK/j6CpKGy
ShupDuq3qvML5NKBXoHCwUFJU8t3tVE82qW26dS1htulrQvcDxhHPiSh5UsqozFK7ikmpADPTXOf
o1HSya8HlrmQaxaJA2iEIgUnrTyyuK4F0OYUmuoD1XZrwjTCf6W5RjYHZRuAygSnhhTdqkSPmVnr
Y5hWnVe/WtP1IGM8GBHecIgCoklsMYlHG2gGEXFkUfz+Kk/9BvkwQCYv++VC6AFhP2q+H8J8Z33P
pZrHtdoMY6gUBrg6SqSjn/rpl2F9TdT3aLpzmi+XDS7O2ZFBEZyOhhTXlZs7Ed74jXKvgALSKd8+
YwBJXUQ4rLsc3VDjhIhrrI6hZW5aNxg/4bh4hQLVjJsuEEy2NIAGzP3T6BIO9TzXOzj6S6KtVE0X
LhywAM+FOATe1apYs+Mp0nunshuVh0abvSkziIDmPvVcACPzqks8biX7y1O2cCAcG/zILRwZNM00
79NW46FdqGD533IQD9bpF7W//gl/Yke63YxVbndtATu54z6ok3PbJuwriKq2/2040uWm1Qad0mHG
CoHgiukH0n6l/Ptoby6bWfJkSAsAEQUCRSCEpM0JqrpEYx1uoBzk4NZ91H29/P2FCIkeGoKyvIAv
OjIRTDUPWd0kbAzNiXudDggLoB/dyoVzaRCAseHRawq1AlWaK2JO/287gpbQ6/LnqlqpTiwZEFzA
SEfrH/KZp87sJnWrFkM7hCzB9bJLVi6ya5+XQnDrGNCanLshbMZgtv187Ya5tBePf760F1WQh/fz
gO875nbovYjuNO22rkFDH1xe7RVDrnyVhcSZlpkwBAFZ0HAWzpM7+SC7pM3KK3PZEHpvXDxuz0sE
1OktxUmqISQWB51w6sdk8nL7WZ1BZ8dW3GvJh20TcByh8gFWKGn6hgpSvyQdsfrz9zr/4qj3tbkS
VMQn5EP4yIQ8ceha6EbX4UM4d+kuxz7vnzvbb6u7oobcIJSg1lxiKVoeG5SiWEtNrctnGCT8Z1nc
Del91Xwv1g6B5ZkD4BJ0F+q57rgCNXpgZdUhVEAIPqF9yYTmVoeWk8tut7h/cNj8fzPS/kGNOyqA
BYbbgU21M3cgIr+5bGFxfdDngXwU2EkcmcGlBPB+hGw2dmirDnc5582D2w+FH+ktvbNHkLWWTOV7
u5tcCNtM1srZtjSPuPwjNYlmpHM2cmvKkd8f0VVZRV809dYYA77WuLlmQroRdJWD0pgLE1r1fcrj
QHO/uGiVuDyNSwv1gWYUtGBChfg0jpKxoaTsdBQR7O9dwNSflz+/VD8Ashdtx2KWzumSnGiYonpm
GnLf+xhqAF3/jbL7qfg1WZlXkZ+mQz0bxN2XzQr3kjcvar3guEbF8hwP3pjmyBxj1EKmfeeOkB8b
trV+59IgajW/52uU8UtLBZJzVTAHgudPzlNWRjKRQp/VsI/dwcfpVxxGYvLHuYYI1OWh6eLoPBsb
Uiw4vgGdBvnV6YqBpAFVIegthw6ftl33mKpPKC9skcr2rTboIf9XINAbA5SjkMxW1K2t3hKo1g0b
Cp1LU3uvh/ue/lIZupXymwbEYJd/oKwrIQqTog1YkL7j9n+W6nRqd6Ktgdao2dxFve1XkfZoMOLj
me7T9t5Md+itxU3Yi5SfFiQOmycEC98ccQ0xnji/wQUoqIu1FLkuPPls3sCAjwcV0BO4OEjzZtMo
B9esKrIGZnnvpo7Xq3tVGZ7K6l2h2RNhm8aqvNK+H5uHtHqfkxJQYu7Vc7uDOustY7WntPHGyR4H
lj05nebH3bBySV9eXkyfgF2gVVZO1XU5jTjVsLxN9s11Em+aD2r/PDfNVsNjGqynfhlt3PFvCbEv
el8atzUNkzHB458GutZu2oL4lj36WRV5qAo8kezp8vou+LposRB1APgg3tmn8whtmmGMSvRa8K6b
nqdKj+9jajQbAm2GFVda2MbIrwi6QlyFgd2XliyLuWK1HZashvLIfd6V0xZqidOtNfHOd+a6++rk
rH5uFVdZOV0WLQMAinw2enDOal2WnltahppOODgg74FijzYdOmjgtvF2UH1lbld29VkYRl4e2UaA
q9AXgKglbWoKCUYTCqR9mDp3+nT39/KSnV0t8HUbUhbwe1SgsLVOl2yaFRPcwRrqN5Xl+pSBWx54
YOZbc5TuqZmvUfOeuYhkTz65hkYBJ/DQh5DLBP92Aj1jFQgIZANXpu3s0ikMicoUsl9AKciXAAEM
zfthZCHYLcFyTWIHjNma4TlK+qLzZNphvtdwUYuTKail0EKDitFZrHcLVhrE7ENtvO9MMLRnd3P1
0l39wBFDOzIjPPTo8YwbTM/1EWYMagWqCTbu8ftlr1hYJRQNsbtEGgjOIW5YRxY6YhS1ps1taM/J
NzY3xTOtZ8033Eh7u2xpYcrQAqYDiYwnJ9L10j52SgJsZUphKSI/QQHzqJTuDUTsN7xgazRsC6MC
tx/wFrgT6gC9S6Oi6azZcWM16P97qtgTONxV++vl4ayYkPMa6F+FEGUFE5py20GnttEOoG79hA3d
QBITG1fkm04Xp0Q9NUmbqA671Ia0hVWCZ1srikMZzfbKJlpYHYQEaO6hNolGZtkP9LiZwKxctyge
b2bnxpr3HXjji/fLA1rYqgAnoFtaQNFxcZZ8oIxqJARJ1oYuL63Sq3pt3DOl0T0NqZu7qk+KPWFz
ujKNZ3HcEpVj9JhjdA5mU7Kq5WqhQIypAi6i9OsYOhRVqJJtPUSBrtzFV/c9CHOogAEwhUZB5ORP
V00IlJpg3K7CcTbuzO57AXHOy9N4XnX4OHQFbSVK8Ug0Sxf2aCpZasRYrYLfou+lju5qG4qvCECP
JgpW/RtU4KPmpnRWosXCCYUOcVw64SDYxHLaaGbFMCl61Yakz/ObTLFn37GdtTfP+XsBRCGISSjI
i1ZOXNNOZ7CxyxE8tXMVxqz/Wmj6K9c1nxtxEBU5BDLUPEhYHWiNNfluoq68+c83NjS5UFVEBhZd
JYhXp8a1CFR3kG4owxjy7LkagyRF9forBShxbJxYkcOHaZQVtB/nMnSp+jIgkRjNzuayl4gfenLX
lUxIfphYBHxhg1aGpPw7Vc8MpX4Q5uxM9sDiH6Adtq+GOEkGxaPl6CxJagMiAoVehonhu5rtKdoa
ePfc/zBriB9wC/QsQ8zs1MLs1k3n9LBQ/W3vrpTz+98lOfq49POz3qFOPuHjuX43aQGPni+vx3mI
Pf3x0qYt1GjMuxTroTi3zdeJ7Mtsb9b7y0YWvRdE/yj0uvi7Jt0YYuJCLKYzyjCzb+P2fkruiLWC
jlhYBJGYRvOKKiDhjhjn0TJ31KU5yZIyVMEOB+WWFbdd/jwK4sBKASwlQ87brDKJoeRlCCGMVoea
V7KWlxLhQ9oYGMA/C+IXHA2g1DkHZLIsw0In27FAaCmTfZ3ZO41E99NUrqz70oCAmkY1D/h53PCl
aJakjFQd6ndhXzneYOR+rvmXF/28GI4giTy4eGjroIeVr8BqVEHxfBwxojy6G930LZ7L+8hi4NBV
75QegkJQrjY1dptoykabIWrSVA8p6Z8u/46Fg/bkZ0gTa9i0c6tcLcPZ4rmfpuMjYLebrup3tuI+
oWfhT9rOK0fSOdPrx9jRK4tLErhYzrgYQBzqKNC6DS1uh6Nb7JMuvbdHd9uC93Gay43Fk4cxmTzN
rQOjm/18zFCEzx4TsFuqbb5p0PDtXZ6IhV0IiQo0pKIsIZofpTOEMbcjs64WoQY+cLMJ65kGRb1W
wV0I8LACvnDH0gQ3s+RYvV0pw2TbBTBd95NzF+mPSfacUOLXbe71w3Obf7s8rEWDeGKB+ko0csu4
KPQvKXPJszJs6aPNOw8i0A0KlWny0Jo2iMdVpEby6wMayK0NZKqhL3HebqQo1cyzHuHAaPas2EwQ
HJ2ilXzL4nL9syH3TsQVXnM9wbgS5COdBBbSH+l8tfYaXllIggI6iyYKkYE6DTvOjDQ2KW0axvR1
bF7z8iXXXy4v0EKoOTEhbcB0Nu1cGywaMnX/R3d3l7++ME0nXxd/fhQ3e2ymSG0xgES/J0BKm9ZP
JWMrsWzhlDwxIp0uFdczzWhgpNdee7XcGWUOkrLJj9d4QtcMSbunadt2xBlHQ4t5iRFAH6HNb0pj
zX3FqkqHzcl4pAMZKpvGnFOYITPz8/y3XZRebSVelGxRP9jYxbvdIBlKTd8Zmh2FChcpd3SI/Ll6
dJniF7j9qvdqOXtEuW/mIsiq73it+QO3PdfN91M+bBy98UZwndIbvdzqaf911qbt7G6shnqu/gfM
Kx7NX4tuguAcRY4ugGBBEE9qkKXJzrF+q/xbTmMvz54n9X1EpqavdEBCXtzkQdXWTt8FH8VWQ6pG
YBAADZG8KOWjHhUlrQVIg+jVprOylTlftgDeHMAxcCrI2dPKmmhNrLwOdW30BwdNlmtI3oWdgDH8
syBdFWM0zE+VndZhpX3l0S4dXy1lc3mzrQ1Cihas57brtEUdas67rt+3axILC+5/MgQpVPC+VWs1
x/cH9aEYADq+meZtvCbbJLxb8v4TK9Jiq8Rio6ljKaAUeodMnRdHO9yFPEiLK8qwcdn7J2YNWAOQ
hBq6AwjiaYiadAOvtriG6mR/n9levwaBW1yVo+9LD5B+gnqSblZwXuvNLN6rfOWuuLgqgiJTcMLg
+SlFP6Ng89i0OuYLRLMVe04hONSg2LAG5l+zIwU/c8B9MY002EFASG22a9hd5Bzm7DOpFwJaJuxz
3ITkyqKSdTkId0gd5sRD9aeb91Tz6uxVqfx5rW14cVMe2ZI8WitTw40rzF00Odu6nAPG8xveOdff
7SyQf/7fkCSXpnNdOqmOISnRzqktKEgGfbbGMr00FsyXeDH8b+fdqR9D1stSO9OtQ4e2AXd7n/b9
roUm2eXtIpZZ3p4ArYLnVpR9QZN3aoZndeSYedqEWCIvZ49O8mS6t+0EDbq1fOmSx4niMgCTqOSc
YfZtEhl5ZBVNODlG7OlGfkMBOsi4e5MU8fXvEFRtNGR+oRaGf5O8G/89qdOGYlhoIq6DodyAaN4A
nfb86KQrXDpLEQFtkXh8WeC2PeM1mkjWcDPOm9DpX1Sct5bxiTU6NiC59Zxk/0Paty3HqXPrPhFV
gDjeAn2w3YmTbjuOc6OyHQckBEhCIODp18f/74u44+0ur3U1Z5UrqBHS0NAY38F3FsoVhJOcIhlv
PP4YuNtQvUqy+/xq+Huks5WtKO1c6mLawlNtC5Djy25Lh6tluvtfjAPa7UpWXpW/zoKoouPclHOl
vpUETWpj3T0TtIjKFs1i9OeX6sJ47y49OF17qHAj9z7PB5yogrvoiPeqyEvrvnhuh3res1e+fPxa
/5x1UNCDniHyDTQpIS5wPn0GRI9QSfFt8ZJDjDjnoohOxcnSYVcJ54aTS5rY8KI/38AYE/cJlGRB
bkW3/SxLEMkwLxLv983n0FX1dOTlXU+CfRfFzQ6ua7DzFG2ZVwNtr+gci7ybdfeQNHS8sdzCwmlY
0mvI/bNt0JRLMSJdzdsaMmAkFXzrL7MBdHvEX9Mxj+CVWwS9eKhLazZpFcH9qUzGjDOHFC7h/mmU
cbnpl95An1vbzRhYdZ0oXLNj6vjZMM3ebo7GKFtM1R7QkHQ2PoOzpuFN/ChQpN/wLrydjfHzCgtd
1tveExD8MJkWp246eLY+wrn16qHaLFV0lcAgRBydK0fY75HjX7HRFxtSxctGLiMQ354rsxjsmnzw
wyZnrhTZguhY1BV+b8pdDeBjDE1Q3R9dOb3yEV7KtOlVzuXsZr6PwlDVAHwNQT6y43Mz5+Ni7wlc
pQtHEWDd015u+3GBA/NU+jkzOswV2is7n5d3dbtEW+YsCcRn+6SQA4UlnVe+xkZMhZpbsXE6A7/f
hjjAKFU0M4zqrTMylvkT/hAODi/6aoaGB9Ekk1LpDO7GYt+56WvHojZTzRxsIdtIYYUYVFeWI6fS
JQ0KUhNYE9BhyED9mHfSCr11AziDwePOz+G8wHJ3HKudo1iYJe0i9hLa8BkJ8YY8QuZfR0IULX7y
T6iqVtdDAxCqHtIBBuvEuQXLBDdkmiygNTBeZQ6Lpl0P8+GNO0XjTdpXElssIhnnS7Dns+43aG4B
XN4Jzr71irzMU+g+AipoYJHCbV7ZVmYTKh2XrgH/nG6rWjzCP0g12CGACL493RZIztHRG3Ff7fUh
nFTmV+l3OT72YXQABDvjnfNdRuQm5l9lvBNLszPUHGe1c92l8NGZREaRNRHHCqBfGuC9eW9zhbtb
W1ksJSBz57qw0FavIzgYT6Bc/raem9lgyheEmfZajuVmSAQK4V/K+mtpYSUuRBbQuxKAG6pu/SrM
gn7HfEhQBOHRm/oLU/BP5FtnYMXeJiBOrvavb2cgDOqgjEfbfps0jo5jFxbAK/efhsGdjXKWRYh2
ivQwY56HmEIjAGbcLryInQup/T8p0dtRzjsmsl1s1Dh4l1rloBiP6gcNLpzlF6brP/zNvwocxIQ2
ihcMof54SVZ3B2co/EteppcG8d9+kySuu1DMU/tNUCiKwST+Vug8cv+Ps3V2MCxN21epHdpvDhAe
PA+6zLkoqXDpi5x9d5U2A5SiwSvj2g02deC0Oc47mXGZkE0S9WOGCsAELJXboOjqAMFgEJI78MM2
INY9qbp58arkZzrF/EKOfpaUrYq5KO+DEoUyJRLb6OwaWFOF6mzM2mPl35fLNrqUUbz7fNCtAEhC
dAHX/u03ZJNmHk+85riAMOwPXnbJDe+9AUDNQZYPSw2Qi86m1i8boeeyaY41vNx/dt0FnPa/j0cs
WDF60OQFFOO8Pr24rYyTyVVHqF7l/irmcKm/uUaWv24W+AIYAXYdIIuj2Ini9NsZaoPJM17nqWM4
5JWbdekN9zK3ObT8yn4yBf/vWGuvCPkdPvx5w52MzMrONfoovIOcb9SiP72cINDqotsOATJQDc7b
K35l5r5aQnWsEPCbqMmq/kLkOTuq/vMKIPBBx8NDtwD1i7fTNRinXVDjU8eiT7+maTEMeZRBhvvj
DPW9zw5Njf/AH3ETO28YNG7M+tKm8hg0bkGXNO8vtSQujXB24EyJCAifMAIwPbllboGa5sfvcBY+
/ztTIfC8qwgB4FHrL/grRqdNHNZd6sqjqq+bDsKS+364vijb9M57eOv6TYBche3PeR2mhCg2nIUm
feyN3OIsaMNPuj2v77E27GAyCkAUPvzZBokrXk1pmagjYfdt962/+nia3nkB4BcA9INvNuTHzpuO
Du0WTzDWHGf6beJ5+/kAheM4hhIEZBlQzT2/7EhiTJwKKo6mUgUNSWacz+Uu6wQBlAZoPWxT1y9x
doJ5IVsiWKyJ4xBspfMl0tdpXQiVfzxP7yyntXG6Ilpi/Cc9u7TRCHiqxI7t0clq/fpapy+Xgse7
I6APCHAdUC2Ihm8XbDTITuF+gS8BmG7yVLG7rlkBJRem652AC6AgSt5o/a8t4LN9UYPEPoUGR54T
1gduw8KxQaFMup3cjE+Z6n9+PHHvLLA3451NnKhwjUdBqj0CYbkBEnLjXtIbO0sv1gUA5O2q2LSa
iAN09HbiRpcvUz3F7ZGqLfyesiDJVHAhmrz3FigUo8MIAizEJPy3YxA1wKkKhoRH/5e1+SdFff/z
BjDfXl1zweTFEnv79LLzqralHrA38y8fxtiX0pz3ZgiyJSvNHtg2oM3ePt8TcTygqN4e4xMxWapv
mLhQSXt3BARa0BmQMOEW8XYEwS3UfmDLe6x4kCWM5SnA8Qtsjz5eTO/tkTWe/79hyNlEqRooc41u
1bFrNgFyVn4CpvYSSuLdb40iJ2LuigI81yMGDVImjanbo0pfm9PA/xcbAlIA4CGuARGn7Nup0mKM
V0svLNcU+Q5uj4JfghWcA+P+u6BWUwuguNc+/Nmmc33lJD332mPiOpk37MOEFqV85ZxvGmfOKovb
J7rwcpIXwuR76wDVW+DSIcSFst3ZwImoWt0vYXOUyytJ7z31w5//fLwG3kmBcJogVQQ9YxXxPov3
QLoOZQO42jFq0tzryK+4rHdL2P5OgA9NL3am3nujdV/CR2p1JTsPy4Hhfdf3tDmOQZQRifuR8jYk
/V/MG9YD7jkgP/2rmNDxahSzwihqPCTxbpwK/xJ44b29AzTWWlyEMzcYvW/X3VQKh8cKJ9jQ3ITU
bJhqst5+7S27ECvf+UBQmIPwA5o5SCmCs4PM+kELBM5cHU0z/QQ9BerhPmQ2YBZnICFu44dPrwcw
PiDujQQG8onn9/1UGTKDCCOOafPdxXrj99InGTp8mUvvPh7qncgApOfabsOtcQ0Ob6ewnhqk32OI
VCN+gMKh//nIAA50DP0/fJ1/AcF0XmBlj89yFHdsyIdLMgvvrGQg3XHkw4/AgzDn2cZpQd6kruq6
o/EL1NHDuJgveQ6fA47XwAPqDRgNeAEclufpXtkt+PgaeT2Pnss4bya+Swxu9ePWuDsx76P4R9o/
d+1Xigv/xx/nnfX9Zuj1738l/DqK+yUmVB4nB/Y0kS3iiRy6hkLF8dIJ8f95TaDoYFIBebvzdqXb
VUJBH0weiWfykkOB4UswfuHysRnSTZQ8RekdYbKgkcmHS/t4PR/ObsxwFASmdTV4WtFOb99TkLhE
/T6RRxn8NvomJYcawvnxvKNqX9rlQmA6d4f87xfFxQBLHn2Df1p/WqWTLCeLm9ryLQ40SGUTFFwk
cDYNqOGvUbmHolIfzyiaykwqOF1suvTx40/7HyD32Tuv7RIfGwP6uLCje/vOTKq4Dnyrj1Anu/Uo
tsYSiYJWbOuX5I40/nboyU/ldN+Tpcka4m5Gp9+WuNM0s2ky07aFxxpUp0n39PFP+yfY4Za/+sev
XwMYu/OeUdkkYwVzH3Wy021E0mz2tlpvgmrnXnSx/Sf6YIDVkxykGCDA0O99Owko4dtB60GeCHoV
OwnDks+/Cq5pgCFC5BAr6+zsjmZn9qvE4Ple1vlzMaGl3L/06qnqnj8e6b03gQ8ArstrroCXevsm
ouaGTG2gT1G+TJvmkxYc65eAeBmErDBfSNrPs5+JESWkrvoTC0XhTCr3dHIBCfjPJsSlFrbt+PII
ePBwP4ulYevPIENF4ykkf+r2xKadq3fWOdIwytrgwgn3znStJFkIfKQ45f4hkfmDYzWJOn1q9d5x
ry+Jmr73eJQXQA9GTQxsm7OA0jc1HQNR6ZMmf8oNaS/ka+89HkQe0BUB+4cs5FlcRpk8SurI16fU
L17MpcTp0tPX/flX1JcDJNGgPKxPqnnKI3Kh/vnPkYmqy9+//SxXD7gpR8jc6tMvPh+dX3b48emN
sFbZENNWeTpsh7e/HsRHMeLKqU6ifTRtnw9esP14hH8XKjJXFIdxOcb3RSX67QhdKBfHY/i4Vfpl
mpD+Rwcb/CYxEM97p//0/QzZHk5+sFNxF0cx6WxbOAHO3qTj+gQR8MxrTN602zC+p87nqAXY4RgH
xB+g8yGoBtjv27dyPZZ2Yznok8c2Hdtc4lX/u6jePn79+1+LaoKNZd8KPH7oD0zeC7b/+KP8e2jg
+RFEkiGrBbTBedFbBimvSorng+kIcajyVqkm97wmd5M2r0ly9/Fw/65iCJAhSVmN9YCkPJ8tkfYm
LpfJnqyKM8++lvGPyF4AcL0zZUAy+LjCQNIFksJn+9AuZY30mE8nG9si7HThfzoIAg2NSwWmbEUF
nRMPS9qLKmKDxULO+upL5Xz++UCrA7K+Xr/gNHf2Apg6NUMYPzyZbZ/KzEO7/uOvsMa5NznMCjNa
eWrI7KGNfw7rXppazH5chae0/hXyE2u2xN12Vx8P8s6nxt7DRkdtAVoj58nhENIZKRQLTv2RQGbE
9M2mii7kCe986jdjnBVhRhMbrDaMwZhfMPtDkUvdgXeCFqj84EuvTTmcGmcnUtANQ8M8jCCroiFf
cbBsRfvqzlcO2ofuJy0y1mCyos1wrUP3fy0hvt3t7jB2ooVPyilZ3H3tFhChcky5+/jDoD2zrqCz
BQAzNfQjcJhjAZy3n5QGesLSiJzYGP/woVT8Bdp67X5iAaABMfWPlJvulnLb5j6NyU77c9RdWWeU
mXAc9Ek8Gk1ezqHrsoNjuTgoY559uE2CwS78bAqcUm8MqAkvi1ex+0pQB4o9lARt1nIf2O7Akpco
QEd5ahS5UnUbQ9EtnThkph2oSQ2ts0t1NB2raZiOzpxCcAVXYZUNIna2xoPlu+uWf6AHtoXDAssY
G3mmlFPn6IxoGNDFKPmlk3fFKH/mTl1tpYk05J1qsSVepV7rCXqikwbXDAJQKNJqn/2q2gpwmmoG
n25TGUREUQbbRTfhkqsq/KUbA/5vFbOfWpmozpyyO3mJ/SFsD62geKkfmjTuioF54zYUKQGeE8Ih
o0cXQChqoC0Gr95I6uCwM/V9zdPy0M+OuyGD87zMQaIzOCv6VRaXSfPHmSGNMUQj2wS1jL7K2bun
kEK411I6e09qP0/CAdioUiyRV1RRUZHNAHVr9TDUJv0Jddam3yQNd3eeHJ5qNT54aTtl8Gb1b5IU
k561KXii2sjpkcsu1iAYh4sCmKi5n2WHi5XvpPRqJqTPG58H32Jm0ZBPdNsAZ9OS5Hsw+BYdlKrJ
y9KMSzbPi7qJSTe/MHd8lfCY3irZ/wL2dJIgKzillwVuha6LGJMfVoofU588+MsCkM80N+53E9dY
XBzoqdqZy8Jd2kRmzVjCoCtKp07ng+O0v6NkDiH8Rst87Gl7ZKgy7YNU382s+hV60/ey5ZUPO4Zp
w3r31XhWZ7SLptu0X6wp+mQIuy+90w07q9s/wgYx3Srj6SqDu85dxEY15FTGkLX1DLE0K8ekhzL5
NLOT9eefbWRanChONKGoY4+1Zr88FX+fOWwzoKfQ/rSefJkq5WSqrgKg0gC4sWFpYWYFqSAmq2Tb
y0hfpc4QkQ1jst0ICVpi4Y40uTELmPOZJOo+iEoiM5fRcRNFnO06vkAcPzQgEEe1/CPrSV7BMPge
mIwyc7s62LRd+TD0DvkRtX53Nc/9bxUZoBkiWQLTI2YnH0z4aygJWPgwyuyTfQPBgd+pjJzM17PP
H1yzamqqdMgaO6xYobpDPsNYIUrcb9HV+qHZ5BpAsOIZQtxVPQS31PXqbOn1kqnQdMUEvGw+jWlU
xAJCyly1RdzzwWy6JBRZaOBuvk2mccECCv3Mt+6Bz8Rts2AOlLrq5ybI4iH08ohblbelmotedMEh
9kS9d0tZ5iiFmcKd6+9+Bc17E0zPrCGwxBBwOrU0CPOqI6Hd9r0Og7yfk99kcfrmYGv9BUY9zZfW
IvpgQeh7v2kOM3e+i7iTzm4ZZdvkfeCO2UjZHZ3Eo5dwhBvlu1MI1NzQ9dca8qyHcNSOzoa2HiGg
4XVt1nAOJFwN6YYvkriW5HVa2/vWbUp7BWW5cm9DWZ7mKp5h7OmBAj51YZvVEDbfJQstr5RpWrYB
LX2gOyzO21q7gHQBUjf49c/YtXOGM1YXkYX1Tx/LLieVLiG8V1P+VTVlcKthTV3YETpimzm0N3Op
JjgBuHsyuNcMmGLst8gb9+00Qc4Wp+V2qqj7AuDeILajpvXGpRbLn03l7cQDn2ZaRyU08t3kq2Z+
wwpgf/RDosl8h77p88A996Yx47dVMnnfts38E+JDsIP1WF/lXDVev1msmHJB/ehQhonYitCdngaj
6Y6MSXPvOtP90vJHj4/yCjSg8OCLiBwShdWBLezkYzjSDDImJuOOywoUeIE6mlrQg+p4Pjg1ddob
Eo0jFCCb5VmGLnd2nmgaekpNM2P5mjlTYiznp8AEPowrJlsMiPWZqIKoQE81KIZIKdjXmnBxc5jJ
ppm1QZqRRLyMithcOCNCaxvP6ZUGKce8pmahMAoMAX4ro54nu8BpiFcYZW29hYkzsJCwSsuYH1kc
2NN3tcBXndIeX2F+7GaRFPCbYJn0l+amXPSht2AIw7qPZ8ITz5BLQoiU1a2JF7/oR002YVgl964d
VBbaMcj6QDqPODb+zAFjcJzpuqFI/Fm32TIi08vawZVyR0rKvF2M06+G7LuY6t0MpTys2QrGubWX
ci9H1hxi/cYuOcQJanXE0KkAqmbPYydfhHNde22bsRK/zAWNrbDCkl3nEH/DKj/J2ZDwL2Sqm0wM
YidDuDB7+DAQJhsKnM/DifcQE/N12eZNEmGPQiJgaTdt6IktEKr+JmQ1xWql/SmawELQVKrvFMCC
HAXGOQvFMmakmvjBh7jPTkwgNCbG/pkxgzmOWQnxJF5/i2Yy7NbCJHYmsRsS2BHAUZ/aRyU8tnU9
DpKTopvW4eYRwc8+inqeYZXsdNddUvXHRDYdYkMcqJzGtv7qi3mBYbXoyBdn8OyvoQn8bNGa5AyS
VnllPPqoNaBffRRuIxYGmVsDl+pqO+d24dAp6zEdaTz8Dog5utb74ctAARfjJKdEcrJNhirSOZuA
BSBoraAuE9G9R3RfUFl1eRm6LA9o6oP8DuxmGbX9FaLwmiwl3aZmOr7DAaa+gok9XIf1ggDiY3sM
fgcntQa3rZ2tg2FH/dreQHkPWVg1wVKrds2StUmrvkTUCx7JyB+Mn1Q/rOFdFk6JuhGlD/Au5+62
7ZEtyVhhw0zw5PqWLCqVG2ecSFZy0v7uDaSw8Vtxivc9+IBLqtY66xzmkV91U1aPSof7xhn63IlG
OL+PgVe9dJqSDOfGg0797yZo2CFcZIqWLAjM9c4LllGDNKgPLouPdQR52hYWxVkU6scyMd8kV90e
eo8s9+tqh1wtCadCm2mLkLvT/TBe1ZETFJ4zRVdibk3OXUdlAH/745ZBhXCjvWXFbuG4JnPT537r
yeshbL6WCyk3NKj0ZnK8Ef+iL9LySfdxk4+p8DY0cXLXjLYAE7JgUvIMkpoLmgbTHzJ7z1baLcR6
2isge/KmTncBTwpFw98laV04VFMDSoWIs1gzOD3wBpU5VmUpt3iRSJoct7vlixzZSdrqVWsutpOs
ezRx+gdSQ2sYHP/HZQ7ZdW3CW0v8qogT+afp2uQrL93hdz9L98ASOtwtCaWIfW33PXQsv29L021A
eJ33pYxsupkD4fIv5cBVBuWi8sbFtG9FMkc3SWy7tPD1EJqMdA5SL16H8ca66cZNcLaF7dAhd3NA
FupxaP6UMw6+zFWkOgWumebcYYo8TSVtH2PWPcXO+GTLiObNUvXI2vhjldg7OnfTUWmDpK9CoDm4
vRllIYDVdmFiaCedJziRfk/JkuymhI9PyB10gbpNmDUBQ1eGG602VemoTUjFvElr0ONTv9K3fmPd
b72J2FZFcAVo6qhePbP7Bk7HbKb3tZFAOFK/F/HBDHEHEl8wLktRxo6/dXz3D63MeCv89l5HUbNB
3MV9wWVq77Vw/Qb0CPip0WnKJ9bDfiKbdKSTTdqn1a5DYMotYAy/AgeiqrgzxAgVTjXZQxs0yr9z
Ghl0+0omQbuNkNjmYqR8WwtVFzWr7tAi/N3VSPE6QFxJOMyIgQMuE+nyJ01HgxgeIurE+PU1vv6m
qROwYNHdPizS55uJV8v3Gfv6ZKIF6XunzC/mh+bOCZxbpUegvtLY4P4zD3nbqybYdKLptrKtvDt0
2ROz82bOOAWidSwdKLY1bSUyPTpAyvcSrQkzKIV8cWm3pXUJ0jEnehzxgR6pSGEDGBoUlWMA8vYu
m7rgSo7eV/ReR/9ajwQKfwFI3IKHZNhUiUaFp5zRjdG6DL6qiCUFr8SLz0Pksu1svnops5litroG
/bFTWTk1w31A6/4KVReLtnMIjrDTRik4kbq019DlBhxFirp6mKCYljmxwDwAqLQV+PdXYoQ33ib1
3acoXGo3D0fkv8GUfJOml1mvKwXY6MLyuuR3rjeznOv21LjmvkOz4xrEtaUISwjKzmnS57RqmtvO
bdp8Qif0oY1A9JEVsjJ3iPNocLGdq6668nBy7Jgnk13pGx97mSRFL3V77aajq4+BxspLAqraL6Wt
VPO1G9CKjtxf7oIT40BLEyTfqeuCUrS4g8ioEi9NONy5RNz7iKdYr8H4ULmhvE9E70HG0Z+XBxkM
01eE20PSwCACeLoaqz5Nfo1seQiS57ZqcRpKx92XUej84i2HiDkSVp5p2PQwAEFDkGJoXA4PUYmf
H3Rd/AxKSJINAflOKx5u5ln+6PjA8pZjYzRJ/9qPSYlt1j0EdsLtf8FdsIIgRxYrJ9ypSABGTcZw
M0ype4cs+L5KAvbgwrXliYRVdb2EnsJZ2sdQcp5o9zXlOlrWG01zLagXbQQgB4fBF5ULtciSHrsE
ii3Fok0r90swHHu4FtgDq3nrnUSES12V+mU2WPrqjfNrbYabUfGu6KPmaY6Xk1d5uF91MVncLbK1
Z0JbuEwo4EtRWkDhK1MLZLKzKAEqKIlbhSyDTNhenenwxZdu8a+gLBbfaj9QV2HnPuMW8BykA8+7
FqYGYeM+w8ejy3zEomxhmAz0shr0lScQVVpFzY8FqJp8TjyKLSTGP7B7h8k0dPjzWceQ7lC6KiFm
Og7XkjgDyWorD3SBr1868o7dlFMdHusyepikRoYI1/tJRHGBmz1uepZxBJb0Trv0wZHMyeJQBLuF
CZnPCxEQTE2qbcfpgF/G1PfItiOu8NLzs4Zy/StIQlOwBck2rqc0n8ySHhpWlrlrOQgEixjvHLuI
pzqV7U/Fh3bcoxikbznQ15mPkwcOzXFwAr0vuVcwxN3HVjOe+xUMQ2YEiXtZlww7PNIGCD4X4gDI
HMkjSCvB1eJPdiho58Rq23ZNtBsHtQ1l6z7gPmyLBqitryOHhGoPElO6Q4r9JDozzPuxrGmGixQQ
j+UaKdwhzVLjglWRpMtOTslPzDxYRT28V1WClHVe3LtOBHZfQ9Eljcd95XnblJn02tWw5OKCriQu
U+vgkHbDshlC5l+zPtE5+ta6CKz5gfoo2YOk9ZhWuFJNXXpfjXgxUodZVEHfnrugyYH2tNTlS9zL
RyRnMUheJL2yOriVKdr+U1zbkywrYzYasu+5dq0WOeyLIGdAKCt0gquNmelzPIw0Dx3R5CQQ+0b4
e1/BB8SZG50jbVZZHC0b1U/7NBJ7on8mZG+iPvPm8NWfSr3tlfRuSFUBpYm662uIwsdTFRtcxFu3
HIpIpCKbRXuLe+cPvy/rDXSnG+SePd/aNO7Bo+3FIbCoo87KfZwdJm+aJo6bwlL55DmL3SGusr2u
lugrDQIL5VsJbtEQgCAR87vGLC+87MJdzUDOwjXHFwehjMjHSqZOltZhcjem0w+pjFsiFFNU3ASD
VBm2RV4bL71SwmkKHo5dl1EcLC/MtuEjDmTb7RfOX1CNj28EYD5fWAkp6clC3hY+n8HNkkj/1nhN
gFpN47jZGFAX+9r5mfr2W7As3k63gd103LCD9UuOizOolGxo/ySV86rDLsjShJ/iWpSZRNJcJAw+
HxS+N4IC+UQXFl+VYRNF11MUJj8CaOvmcCuTCShggX4ZS51Avrj0YNyjwaheylAiD0idCnVT+MgM
3ij3sPqR96wtMVQVP4ypPxajSLyjtUS+skGB+EcROBEPl+WnxHGwMwS32y1ob8l3Hfm4OEaRlC89
qf3MgkekPeNvl2iM/dzwyhpcnto7CFxN1zhl0bqbUzEdRsHi7TTK5xmo2iYPBj6jxqbpgyrxQ5Na
g2EMAdqvVavcoi4HqHTEHEe2ps2EEmH6CxUAnpem6R8WYNFu8ZPkjKtQRFCTXnDhwmUh2US+Ym4G
7d94a+kMvuDAwfDzkx9zr9lripLnt3mkDwOOov0I4GpOE+uNuZ4csllo9OChZicQjPPIRMbDBNUv
g/YNXoH3K8Ns5Kyw0pmPNenr13hFMjBqEQXTkvwyuHfegK+oftNh/exuAI3kqS8mTUECVaiQQXlv
AG0Npck7CnZo5o3pEfqqNB+DDi4/pMNubBubiYAFMJNAqsR1Bx89I338rwzJaxI08QOAd3zIrM/W
i4VTB1hGZJoQX3ERJtJCm6l3AGEDhBl4BYma1PVCwDAM3GY1aHSSLwEEZYu5CdvdGiWORtt0KUBD
SjKROiMKCwugkCWxMe4VdRDlyiP1he7rO+2Y1fvSW5sYoLecY9OkDDxa2pmc4vFhiTcj2Xf2832r
BEBuoFCgdgfw1Vk3po4TZBVNTdB4Kzy+R5nq48bFO92eBJCT/0C6vH8B/CGqVaTqW3JqHEiw5N4n
PfrW7svaKQYcBOQGiHGcNaib2qVp3afJyYTPiJ9YgB///nc+wd/PP8dvRn1sUWLD84UcUR3aB+1V
iVrbx4O8M0lvBjlrWHm6nGGqi0E8dsAZ4lxoHr33eAAnoFwMdCDoauvf/+pH+yjwmIlEMdDO169Q
YPnsj4f4OsDnwLPArSg6J8Elc0ocwgZyAprMuUqaC83uf/uebx9/Nje4uwV+X+Hxrjyk8dW4XNl5
F8OG+v/2Fv7bOUJVEv0Nx5BTu7xAiYA9/98ef4Y48GUvS/SEyUmaPWralyQV3p0kdCHJCsNZ6Xxv
f300Nm3EEPpOrbtN6myWWfDapZ+zwcFWCwE2ALwUXUgPPIOzRieVXlVLlBxOzYRjEZTx9pO6m/8d
IYY9XoC0Hgjw9TX/WqiM923DeBqeApQhWbBpugv8t393Al7hrwHWHutfA0Tw2eGy/x/Ozms3bqXr
tk9EgDnckp2VWmpZDjeEk5gzi+npz6A/4PxqqqGGNgwY8IVZzWLFteYciwaE1rm9vfLlaySiSy0g
/KcwsmbixnknYak6jQiTqp9eiJlRYPOaF+PS86mjhl2MfPN7B1/v2EmklcI89eyDHNet/hoW932e
mew/4hJkxCj/31FxRaKTL9Vb69T191OwcrJ9v62fnPzzM+KsmTmJ/+ZTSFmcBI5NMyXpglWQXlEZ
XJgR5OVlA0cPUmUEGeePrwpiHWFYWJyOjbtkWBnZVic1XBOB+Xhmv98gAL8geETOPdcpWEr5WlPR
uqx0uFjoE3xEIz+RjTAeStHpV1q68EpY4fBe4ZExKau1WEOCkOS0mtjySVH+DmriURqBzF2EJeOT
cLx5HiIrQw6NmMVAkbWYJn1kD7yxOZ7aUeUuUPV1d4OmQP2R9BERyND2jx934oVRDcOa+qQOfhnE
WYtXI6s2InJr9VPYrJtu3V6rFvzP2XMunsB2xYAGY4l0CvnE+XCoNYsrSsExRHGI0AWSkXpZlNqI
j+vmbsqmAP94VirZirROgOhT6fdcrSB7TUp1A2gl2ZNtjJ4UZARuwOV5S4TJuufIOt5q2ShLAEdM
8aCQkL3Xhh9jcRt1rblLFKPdpDIFd/MaU1Mkl1bu+kbcPMgTCBP4FNKvJk2Upzjm6Plxl14YLQ7D
BQg+zgYYbovV2rHGUDanWjvZrKVO+jyqaDymLTG8j9t5L2ZXcYbRFNk9zgCMm/OuHRKsYyLStVNn
RK7WH4UUuIS0RohYAEuIEN4KsVWzPXdAgsxXtu33ViWkaQxSqPUmfhEW9/PWtTnolNsyhZEeGstw
VfiCvvG71L84UeFJpadw6XFuP37l96OVoYoIB78NDatLP5wPaNe2IKKcwiDY+pK0efz08/GY44OY
ixiZ7Lnn72SNcp+afhk9V0V/nyvZQbtWefrCG5y1sNhoi6x1GtWgBUFCtV1L5hV988XnIyGbpWQz
Zm7xVRLDDDOhJdFzTHXeyrvqSLz4fBMjEiNuLvq3OK05ohRyKhK+uooKJtuq1xDD1xpYLEiNP+jl
WNFASTTyWVavLOXvH8+FBSU2sloc/8o/0PKbzU/uWl8rCI2dMCIm5Y/hms//4vOpuwo2e746Lm0F
iRJIbdH70imzbiga238STscGge7037TjvI93YfF9VamFKacYybM97XPnOTY3+fjp0+Z5E4vzQT5U
hoz+JXk2pBVmrOxa3ZgLXfTPMYsrjzPtu0kW2FKVGJDYn3V5nx2K4NMzAHLxzC+G7SqjmVxsOF0f
pn1GTaTn/HeIjrn7/ACacXocM21awTJ7vkQkVaZmlNJInrWQGIdbfP3sCjRb+v/v8YvTk9rVZmt1
PD7Lb2xxV1tXfv48Ps6347PnL4ue66QQk07n+YrwSgtlggoGxyVp7kV2euUC+f6ANlcGROaNdBJ7
91K+PMQm4DIny58t80shOncYttQt+7i/3m+2523Mg+3NfK6yhpIzHM+epXXZR263Vuaw5frjRi6M
2LMXWWwLtpkDQvBppNAqzNE3U/7pfY23UNnaMEuB7ViuqlVl+EMT5/mzbCWbupQOfiq2/+Ed3jSh
nXdU3/hm7vtp/vzSjHdD/GldvzPr+TnlAap7f25N0q6mXHhonbLkV4vsSr1y1rnwBYg2ocKmVi6g
sH9mtzefOS1Q/wyFb54GeRXtkcZ8unPOHr/4wImE9xZhv3nqomGTRqciGa+M04svQFl1bYb5Ie9e
rNupGpkTdDk6qEbbaFE4/Rqtaf6Ni5mNaIh9TbcBRODjPP/Asd8o2Nls69TXG+RtZrLxu83H3XRh
ssEr4o5N2O/frD5vokDLoxYkN0+UmvL0+L6Qbsqg9tL+ytnyQmdxeZzJztT0mW2a5+2UXBAizRb2
KYjLG/+QXT0lXVgFzxpYLOKhGob1SKb+lLyiKgqdjRF5Vorx9MqkWx6ScVbMhZAASIEF4fKz9Al1
iu435WBJzy0IrFxFYKAeJPFiYVIQgDedcYXYi4zEtaLc//wCb0bDbBnhDsnlgBslt9alnzdvI00J
/EF7Hgd0JWiPEt0NED98caZR20Y5Cd3aL14iiGh//UwVf/vCdG5ySia9Zo6ZHXJffkGVUWwyFS2f
pE0qmVzqva40iatFWzXwOsY0tJ/Ctgo8R6jhg900feZGTosI+tBREL5f9RVc1nL4IlH/U8rLZu1E
tbNFAVFuFaEhrUNyuG8QqoDuo2pD5GZOkt4iMg2fesd4xiMqrz41hP/XL/8K1kNhoncWy2CgUpgq
tDrtOTJuvm2L/Db59nEDi7H7vwYoBYLP07pw/EibpnVkWWjPchesENbXnXrlFa61sDiCN1lLaD7k
FXTxXdr6/+EFVEpaEK7j/DonQc4nX5gTRisahcfr0hb+4+7K+UxbrCJzD+HOw4KpY4mU35lItT4i
jmZX2nOQZ8ba8hPIiZZSflHaIjjKBtgnyZj0V6fwY4QXqB0RlRp3ZKNJZ3W91WwsTRiHUk3MJ6PO
7Z2gPOxvs+/v/DHNdrLa2wRngGtWsVTunalRtrEhURq1zVIk6jJsURuuZ9eiqOqwGSCsCwdvjDDA
eWT6G7dMhPynqhiNwsc/MY2DdoMsafjcnj93A8sDnaAQTmSoLPecGMdoaA76s6a+Oj8D7eXjcbjY
DubH8wFlRccbpb234pStbzuZ7WvPxBRdHc3BMBzQgn/cyL9qQ4tlZvbeYOSB1UWmbPES2WS1Q+IE
+rM1Wqsi3frNN2dL4YJW/4EQD/E3laGTv7PGHZzq+MdUHk3rR0egXOqudKcy72/vfgo4KdAVFqfO
5c1LdUATjmOhP6uiuKurdN3r4VEpJ/Rdxo0cTveaj8wJPoNWKGu1KK7MygujeqbT/f/mF7MSWZEQ
cUTzXYOIMoEafpTKm0CfruyN796T0PNsnJzLAM3spKWlfmqEY/jM3ntihQ8SbBOzZDHvgelqaRWv
+zh5qOzo20AdoCY5ynp05UXVOaXxtqOp0fo/PAghQyKVywUi6TXu6MTWHlQxtXeFcBBKSwBVg6J8
zio5vQOiU+zDONHncJ66Z+y0qDRx4iREtA15BzGVomud8zq1sbGKs6BELUgJB7Pu+h3y9mtnr3+L
+vIX6yRb568Dc30ZKZbrLhnMSAsfmlYy1tGgVE9RPYyrLnY4KxE/vB9LJV81dW65cWiSndCoJI3g
VS67PxGVVK904XKsOBYL3xzlxewHZn45a7RYpnhzlkaPfaDm+7JP2jtLiQwvFaiRp8i8lj+62B65
HVokCPuOx+3IjcjqoIgfQ2ouK25tPmqI1bXPpSOZdrzVm1YWMyBWy3EqBK0oWGUmcFXX/IvLJW3Z
wGLvrrt0aPKIBmofj4P1Reme6qt1rZfLyNwIF4yZ0IF/kWTP+fbHzhfWmL+Cx6gfb5KouNcljepW
6HlLIR4GTd0ohr/yI/9oKVgNcvvLx0vqpZckmQhPiNPbXLH1vP2WEqqIjOTgMQ3FKoi0bWM9lOOV
Q8qlAfG2kfmI8eY6ZWHy05RMCR7VMcfNEuPjI+0nPUrd8394G9QBDicJZt7SnCuM3kEe64SP6Ft/
hVHxxzQxPTndlX1oPq+fTfD5o9kmbClQrSTRFp2m5ENfRLkWPsYQEV0RdjAjEdBFyqlMe5JQ2mul
XFsHL7WpG8TdQWFwXHIWbfJ5CsvED/7omL8cYxdHz1l00GvHrZzG7a1k/fmepK4qFXWodc8WsBiX
TYENLeir8LFHSFs/x/ULx5KPm5i/+rIXgSKQOpVBY7yrqkBhqYrgnx084neylVMefy7XNC8QFhdg
uovin/P97nzU5Uo4jQ6CVYqeB64yb9SfixL8a4DIrop2CVEKmovzBtI8F5JKVY1j1q/ljXVtbbjQ
P/CqSDbC4+MWb8wj4s2sUezSojqZ4VCU9f62M/7DjwdKgqCDclIqKezzpw+yllO4wHKOUkh04Guf
XZkjF+a8DXWIugVsABztF+M1NqVYG8M+eGwM149/a6anOoicPxc8nj/BWSuLlSVwhijvg47lK823
eCV+WvW1ul4XPgNNwKog/EoqXl7sM53sc4VDGvlojuMWTehNjffx45lwua/+r4lFX2UBVNhpoIlA
PWgU5cArmW/ba9msC0v9DLhFFQE6bC7afv7FHa0rqw56zDGtDaoAgMHcV6ePX+RCX5HtYPXlMsCM
MBdTTrH9dqoh1Bzb1tPrHcLDj59/oaPmKqR8CijW7yVImRxRUbWVmXHFX1nqUXYfyk71+k+iQhlW
fHKQiAqkGzrKXky9IbWNAKOcc5x+t8lD+iK6T88+GiD3zo4/I+K0xezDepnXRmDbxzy4jfaV+bn4
6L/fz7GCrkIMSkBmMaAUqSHnl6r2kQvleGfEV45e70YS2BbSWf9yzuS0lkfywZBsP40q9SiKG/2v
2t8o12oNvxtItAC9A8gQfKaZhHA+Vmtp8GtpbPQjfKaV3qC/nj6nENIYR3xiOBsKw2kmnp63gA/O
DutY0Y9c07uM0tZXhur7WwBfmGmmoWojvwti6rwBowu6JvfL6RimYoUTmaP+ltsr9S0OOfa8xL6P
xlMvfw+Mde3v/OrKEHh/cZvbBxtKjJyDCkza8/Y7iAE1pr7pqBhPeq2uQt+AonUzYaggJvZQ1ytu
RMGVkXHhuxGIwtVKWe+5YtKi0V6RiLLC7DuaGEulm6S9ssBcGHk8dS5lps3ErqWKVaSxpGeiHI8y
WDdxpzcHKfzssYHoKZsid3qFA+S7lKef947m6/JANd8/ihbhYPz78SK2FFLMQ48WDKLz88wnc3v+
ZdQANXhQ9QODu3ajtkeh4nGB6dsHaTqC3vhuxObaGDJ3bD5Z0+x/Tc80QnumvXKyOG+aFHshF1E5
HDXhvHRj/i0ZzZNWXwt7XhoGKocuaP3c3tkKzpvJRhSEoPXHo1DVbt0XYbFLk/Saanp+ytkBkn5k
aKMMYCggbF70Y+Rk1OmNpfFoa5h8WtYi+a8cj55BfYhqfPr4q118pTeNLbY2k6Kuel4GTOcG10C2
QpB8bcV4F+mY34dM/rz1kLdZvg/0OeazZDC4nZOdYlaiyLKovpdK79Zq6GVj4GbNRm6unMMvdiOH
D4DSDMp3FJ0Ox2xCaG88hqKJXbMznwfkKIlZeFR83japfGVlutiTREcUBAWgrZbytkSujL4Uzni0
cKslYXY7ac1/aeJfZQKEKcQJFx+rnHQlMEttPPZN+SrX/sHK7O3H42F+xLvB96aJxRDn9BEHaa2O
x6T9qVCcK8sfhjx1Q+PKqLjYW2/aWRxF5Cix7cKnnRyOhlPijNSvhPgutTAj/ecF21Y5UZ9P1pDF
MMahRQut5g2BnrmDJa5R6+cw/qK7yFLMMgnWVZCOi4VHHiswIpnaH+sGczbHTyKm1YBxN4+dpqEC
UlhhTi3SGycW2jENk/7K9yIt/G7zsObrAldBpCwcIZfiw65URw2D/nSUpjbaNH4ygmzIrACfh1Lj
s0pqHDDMbFAA99TYrVZSTOGqwqBcYkKSAZao6LyhbAa3NX2qgnVQEewAl9KUgwPATpSFblo21a5j
43JTLRenQGh4aERa76JMtddB3+j3+tgrj9ogtFULbueuGOxulyrBi1Y2/ddM14Y/iZE5OyOIpJdk
1P9IFvBvlBrxkxkm2boZKn1lcbbwFKNnRbDzX6VQ8MloMqUkV6IQeeTCWPN3k1NmGwnb+b6KBnMX
6HXntsKcVq3ZZzdONI7rSjaKL1YDXUavYn0twlp6IB8qrzQVXErfjThRwrK8E1PhbCeCxJsmFdbB
77C7QVgpwShAc4FTJ4Pxk/v1FFd26JJsi9CRShQ8S0z7ya4z8djLdfTg6Dg0dT14LWwZ35xRpw8p
VQY8uNam58tS5AZJQdoSb+5dpoHOKXHwrwa4MasKV9xa1O3PWJvrDxmZgkNvVFbs5IVbhJl/awWm
fJ+pufzUZPptQMCxxDs45gP+YT9bRw41Q8GOB3szaEeMeskdcW9lE5gWwbbY/mMY1PiM4jpyoY0B
OTKdEtyRU61FH0trRzTJtxxP7ioQSeoNRi4TLyN17OrmYCm3bRQ9zeBpkCWD/xjHzi+tSPqdn+pS
ei9jrMpcSRchWJPwuzPWbO7Acr8pU2T3IEP0QHg1tezHOjYaL1fs7EGypX41Fzz8pQ5To6965u6P
yA7k72rbNmtYn1LsSaNlfVFHNf/lW5nyjDu6uJUzRmOlOn9rOW+/ThqcDrrmxMAY137W/s2kQTpN
BYe0YQL3VHRapO5bkFGzxbo2V7oR2S5jUS12RD9fuzw2v2Qj3RKC6Fpl9hiAljE7r8O1tYvbVHnM
5dguXQdD6osjNc2vqIw6T5ZCon212v/0G5DbpNKklU9EKfBiKwQkM6TWnVb1J0sawps66qb8odRF
sMUdDbBqaKAzBU7vFiZ1BPm14yEqW32ttGzw4TxSRgOg19CPRyz9HWWro9+JNsY/8sAWD6E2UTWM
HvkSk9Uw9z5O+w2OPvM0+nwAFyxG8GgB/riXlDx4TqvyB6X7sq9NqX5PfJPrcQ+6uNMnE8cuhGAs
wN8maTA2fKnhgQ52vmojZQWRlSkrLMbtCnFwsUGtZa+KRP6OZcww4DI1KLYiUXpcx/irJl8dpK3z
ouOuZ5Jk+UoOtGZtDXLzI2B6lp5jZcGdXrWCF6XQW2vjUx1/WfGvjgMAQAe30/4GqTHht02SldJn
gi9NIcLWwKFuNla8VbK4ofS3060m0y9WRuvEmxbWhJfjbfS4QSsbraurvVY4OtbC0PrS6EBSughs
VxqMAWgCTfdGBp7bU/HOBeose6VfIIcuyJXWoqdMY2pizsYmjzMhgguvJ1r1tel06RdOwc6ddIyB
mUXBTzWiTqUZRv12Su3My/B7Qt/qZC8yKEGsNgLNaBXpzclKYZmpfmRvKVRVeLWwhteOc+lNzf35
lyiidA9qw8BXXMCxUxOQoSNmqh2rj+wVRtivUrlTXoChNIU3UiLxFg5X8suQOPa4ETd5T4vracbW
dQctroxt2UvWOs6t5rfUjlgcB7tUVlIH5CEYe3tHRXWqnRQx4F6wOvA36uRZzdpoW0dkGTuzC286
5BePgy9K1nIJ8y/mOC9WhHwvktjYQOJrnrCmjo9x2oiVaKk6GVDDcSXspDh2UmseJMV2dq2QpjVA
kOQb4IaM8oajgtcRClWbysBXo6I4qHEiGDdy3LmhYqc3babrYJnGmhxr8BMqU+7FvvMYSIq/wgL2
B+kYtKM+b1w9Tb+SXsjcIpDQvYMZX3XAOzayBJpGcvLpPulbHKM25JikqtgdYDDcNRWMBa7klFtL
B6RDLXy8WvfzNcAv6hqAKIgPDlAeN9Hx/XdxSyHHNhF3k4otXC7seq0h9VtXaTt6+igVq9AY9V0Q
yMrGzwNnPZDx96pAET/YgtP1GMbRehq4hltSidEzkuJ1mTCmu0I39zUEZ28wdcQdUprANVCcO7NS
EmjqTbhuHP01dczpVNtB/VTGZbZtNJrl/GJQ4wV8mRMkw0veptaq6gHu2BAr7+GLwJMSsbxPHL/d
llJTrkNLDAenjfp1mnXmpsYWDJ1ANvZ1Ig+eVCfmXkcychKZ6D2pUSBtyEG1skrRek1iqWsr7MzV
lJHgl0a0IB7G2JidqwlWQQsmD+6MfpuOtrTD2SHtDN8CQRBCC3AKimZlPYvGKCX1AZyesgbOljw1
sRNsNczj1ChNy31WT+JLVQ/aShlt/bGGOLFmN0shmHftz0TMqD57rFxHQXsfG20PccgRryIPf9el
Sk09HL6u6gT52gBa6yalk+9T1ddWYAGrm3LmLGijg42cwczUjtqTPujR79gU8aqrMemrEauxr8KK
jCfxpzC0xkVlFLsqhbLdISmUG6au7xGzVjczpW9r4Uh3x9aedsgZwNf4drCK/50xs2pytSnV920u
dffcI039QBpy7N0whseiNeYpiYPyMIAggPsgM3bNKaQYQVGsEYSbhzLQuk2VGZZrd2p2h6E38Mym
BJ9XGBmyIo5aoUX+XRuAsvlB/j3J5cn19UmHCjJjBfGlbXpbF5AqU9sdc7MBUi9KDHWGsy4HsCZ5
Zf62p+53bQ3W966jNoBvRCx9QpW3dVcA7DCR1o1R6e/autRv4jEMoBeG0RYOVPGSTJLvqYZot0ma
a17WAM+pgiheyeiBNoZc1NscAcltxymSju8KdxAANuqic9ZoCx5FEDoUm7ZUiEPARraRX6CGKkzI
VeO86cRtV6/iGURJTEl/KiOD9TqCYYADHt++3kWwGpvGAofTMu+aJtpRwVEcJ+gKu6IRzX02IZaQ
6ta8rzpOBkMcBA9Fk8j3dV6EK0RT0iZWpH5b9KSuR9QtlpuxCK2IqJWbOKG06UoIS5xGNfibGoWX
asZDNTOOFBH2X0076kavmKT6h2aNzVGpRPJHL9vkmzOZwdqI8Vj3cvg7URJYQFLPr/UnDT6Ho3lN
x7lWpQbKrjA6ZwOcTl6jEoQM0jXWypjsYd2KaPD8DIR+V+rBJpbM1p2qXt85CkjDVFIYdEQN8JQX
38fCUVg4nOzB1qd4peUhIjF9wtNtlrY7EMJbB3ohrQcomrHH4Vw2Dno+Tt2m7imfkHeD7+ph8DWY
9NAN2raGJlGGxlonyX0M9bi7NZDvpIfYiUsqBBvomEixi1Ws19rBqJ3m3gmsP32d9G5ZMN51sGIb
0KkcTvvA3vlOz86TsRNGaWGux7hr9+h3BMY/JdxYQZF/11RQSSTS2merldJD0xTT0ZSCyHQTqiMX
N3UwGTLJYZ9aw00zcexGmvHQDKwJoToNniAox66CXCMdE4iPqZEcGwR91B/MYSv5ZboJCeff5kNn
fwHy5ZdezBX9wP6SxG7ryz1IUsWP/qZdLo66ZGWnFI7dTQbEYaUXoB/cNjRLr+KQt+WoIG2cemRR
MKj+XE1gdyZV6XdpUYW7wumblZ5YPwjdtIfE1Emi9n72MlRmfNuFICaSbA5Ujl30JYzFuMHPDLd1
sjVXqyr52VbL6KgGEqggIwq5EVVim3WjtIYJVD13aUX4h2Kl3JQ5pOcOQKCAnMchbCHdFUH5VWqo
H8yJNruNKjM/idL/qkiS8ointnow0no4WWYV7OU6ZnwAddhXRvzKf4pXYa8JNJVMSCMcu62DH2nP
has6VmXl7KRasZHF6L2/DpOgO6ZjIVEi1YrXmtqmILO4ZGRhQL1nH0qxWRvyg8Nsfm5ls1iHoZ+t
8rgPV5GcdW4xVN2NDEluM5rd+BTpWfukJ9CBNOIabt6LZlMnvmfH9h4y3Evi69JKxOhiArWHtJXl
3b06cFtqWAM9Wc+bDcwPfTM74jytkfttaHTKCjzKXz+pQb6YXXUoqEB6X6hQJVKAa4Mpg4aa+g4F
k93eQuVtf6Y5nnuoH9odTCbYCFQkB99YUd+mGJJDCOkUIEVYrpJJ3oaK5NoOZZilSZ0OPYnmdUvJ
+QMoq2CjGX7tBlPQPpGSUj2MbWDt2jq70Wzf2cBcDSAJ9vatggd5VcaOs+nMiD29LppnXcn/xFFr
P8gaBDhuaJxZepCulAxP92MQ2T/VWskQUvhU2m3r9sHMcv1GyZ32YAn5r2kVrMqiVg7xoA1ug+Pf
JRCcbiYD9XJIhs9z8lZ3jbqgCJ0AsuSHNjXPh0HZwgGcK2Db8auuCnJOWgDVy0ziQ1SIbEMNc9kj
D82ZpAfhwboNBqFmN4iMBrCETEEDSqCrB9yRNQBEA9AwWGEXo7W9IsYDacUJ0z3OOuNmmImTfl+G
rhEF5fe2ise13Ps+hJ4u8yY5nQ6OOiY/EZmZG7tWhtupBsMYJ+kXXZPoSyN56Z1G2hTC/y2aJjvV
Wlwe29RHmDuo6rFQrc7lLBqsO9XMt5zCAQwpiroiQtLDASs0V+H77EUEsU81K+kgggi6NLET+Z7S
Db4nWoC9qZLfh0qv7H1g2evAGaUHvSUsYcZ6cUPmo7jr9Lh/zCKYokBvTigiUSWXcuacfEeHWSJL
XyQnAsqRpEXkVrETHon7gPQJh7tCcwpCXf6rkyfixjKM4aB2Vb7X2ae8CKKbG0rJJDxZnfKXXAUg
WNA5Es0L2dqb0DRWSRxnbpXHpZdHsu32TR14fmSUN1qlyNsul22vKu1uk4V+4lWa8UKQzN7Baspf
kw6SMcXq5/tWmK4TI+i4h9XVAxwU2LaqMxluUSrTk4k2bm8KJfY47spbqDyvdZo4u04FKTcEJoey
qNFuKnWyNpmk3IZln3l2UMrHSuvmLrTGfetIzirSkp9ZlkTblJsXoJNUEFGA2AuCdGY6g8VDglQb
B7Q0w5diMIeNP8lcJ4c4+5ZIUv3VHyLzAI8YSl0s1+5o4jWTOES5QD2DlV1VBLi6TAEs4k/3nWQN
blgYxVMVoZvj2urfEGdU11k5SDs84aCaemgMLit1uJGDGtBYmraQyzKHWsucMANR/bXh44Acn1Q4
kCWgPog1rjXU0noqy/KR0/LkSijh3EpmRAWOQWnjelDubDGkt2FWRy8fR2TfxTHn8B7mYlLYc0mx
ZVy5HnrYcqAgj0LZm+rtVHw2EsvzqY0xV0hQOBRoc4jzjR4jb4LGRKo1HVtxP8T7UL2S27r0+988
/109NNS/thLxfOchxfD9ScMGOWH+kO+k3hSGjXde78Gy2eMGfzoCFCBWeKCqwBiXn40lLxpZRKsb
I6PkeUcjSUjszL3mAr7URW/fYfEJHMSKzdDyeIugY/FYBd8/P4ScObGI15caGEtRzGhVIwxvsnBZ
8+PYaD8//fS57jOKKmrFQCuY3+7NAPLrvpXqzpSPUq3+UIkNEQP7bFbbcv4pCUnuMVhp5bwJ3DJ9
UjalcfTl7IHUI/mcUXv9+DUuhNFpAy0MeT0uIEtFMJkrR0OlahwV50FpjnVOmOL54ybMZbZgfg1t
rp1kzLLEJR9E6IWOXr0wjoI9slGtk5F2ROnTH1auXgP/zEPyLDMxt4UIigYhntDceZeNhBqrqcwN
Nshhl2TdYfLFI2SUZ1hsv+VREJD8rBafiUiTpg6mYIaHmIsm5VKCqKpXxrHAPZgewuDPx933LtnC
85FlMMeRpyGTWYyCVE04z4D9Oqr5n6ndZtHoEr0Fk8cBTiEEFF6Z9e98R/MLIaRA6UWzWLUXDRql
46Q5GIJj3lnKulJ9gxRJfTB8c0vyF0gymLQxfx40ad3ngA0/ft0LqwISNq7sdCq6o6VYhJBuK1E/
xzwiDeL+dojNTxr25rXzrIVFprljTw/7WDWPAWq5jCFp/YcBP5uI2V7MucTWYmErOCxTNrhlROBR
IcvS6+RwQBsHQvpsZ83aHY3uQnIMKsOap96bRWhUOPf3Fjm2Jne8cHQlgrgff45Lype5ihTe0pmU
4iyHXzyptdxWtXqcSJoF3M/yY173rlUephKkJNA6qc2+yb6+bZx8G4rU04e/H/+GOWd5NqmRPmnI
HCi8hmLPWnqBM4laE8A90TlwD7XM2LUpiKHChtOUxuuSay6Ji83RikI50xlsshgfcUNUaaZkHin4
ttaKb4No3JQoaiO+6sUVyeO7yT2/GsoxGzM40qtl71qUeLMUOHjHYZBfVCPY1CbVUwxSBaz1YwyT
PgeNnf5WJvvKh73YssOCr81HiHea4F7XytpXlP4oMJz0wqIMCfUg8r2v3SrdIyhqz4cG/fGHfLc6
87Y4KGY1EcVw3nkJwo4iSZ1i90esoNSmGLN7MyspJVGtCrs13ZERtc5U9RoY51KzkM6wt5ITn4fR
+SzRm0ZITu0MR4OJCAs1hGgbSyqXC2XFP4vyykd9t4TxmrMqh0Ub1eG7DS+liArhRI3xioMxIyhz
TVA3j8DlhEDiPxP00DaS2Dx/IS2lsgUFjEjyc7OxnZAiEoTs2k8vxfN7kOmYjWaqDjvovBmmAFlv
tRmOk26thsl4UJJ6//GIuNhV4GdmxTjntKW1ORwlost1NxyTshCPo00Mj0NhcPq4lUsDALAF2SUV
1T1SqfMXyRy/NgypGI4MSZJQOwMkZ5UeSkHBXWM3dN8/bu7dgYd+e9vc/HPerMqtGLsx8qvhqIRk
0oe/tvpMXaXNFP/+uJ25/5fDwKKOBI3NmsflYUfIpRMGRj4ciS88GX55g1+XGkP6i9UorjrXY++s
+wxB9ZWl4/0JYX5BHcM+AhDqUy4nVAFEGvtuPB6jAn2AL3EdBxxvQIHq/1TOl4IDQqD90q+ZhC4N
e2wA7Hd4Ad6LICXJMdomUtAjTl/ggRPYeS2lPx/36aX97p9PXUFmyZBfymFNOSKDRGH7YyA/GKzA
ahN5UvogfBNYPCDg6dHMd5p8F6qvUr//vBGKpZhVmb8pfMs7zhPmzdjR+6JOtUhWj1VOgRUib0F0
1d/9fticNbHY3+y2moOHk3q0s8Ydsq2kPn7chxc20LMGFqeSWtdSYYS8gxITtNc2odj31BSK4+9C
/fVxUxfWj1nva7J7zo5pZbFEyRNe6piczNEyf5v+z2uixCuP/2dnfPM1sKdO9pinPB7UcuxOgG0/
/v0XhrQlc8bQ5/WPs9zirB11OlmESCFMUKMbrkahfKkQaxySXjE+vysBE+A6jJCXK9+/Sf3mXeok
mypR9EiIldeWIhj5NfKCMv/YxXp01sLiZcaiySelkCcMAw5Vir7r2u0kRZuweNHDP5Q5ISdS7WwE
TPqVi/KF9f2sYfV80sRGogWDIaZjHQcnRMvrUPvq98dWbajrtxPpFUHipfWP9jBHMPLQmy99fqWU
a0jemulYqsEvM5F/lWq5Jl1BgDkM3CjOt5RZ+T351a3WIWn4eMgsdhe2YmxE6uzFBNaB7k07f1nH
yZsprv3pYaiRGvf/j7Tz6o0bC7b1LyLAHF7ZWYktB9maF8Iztplz5q8/HzXnnmmxiSbk++IZwwCr
d6pdu2rVWjlt8EgPWXn4T5No29u2ZtvzytbMG1lw7ymu5YuOkI+OqVQHqFo+6eOagvyyGZ3RAACA
SHC2cQSIQJQg0keHis8kB0TLbw/rQ1F2P26PZ2HugJvzSoellG6mOaJd7QtpHFxy2wopxfxbVD4p
9Y8q9FembQ4Kn+YNDw7FGZQt0O3LMw+oFHVUNCSIHDGTPxEJQl0/7qzxPtUym0rjJmxpGS7LXnvw
BbSr2gImfrMFjHJ7uLNz8e/PgHR0wuUyq/PXhQB9h4pcl+CMqJyI3s7LdkCDbMH9jEqFzfPttrmF
ZUQijT5DyQDyTBbm/c6EP04AJcyoA+qn5p3sfm3WiKlXTMyJna0iEDTVbcA1ik9C9F3WD5V6uj2K
mc//30n7v1Eos80YAwrR1LITnDjed+keuZvb318bwsxZmUHGmS2ZpRbyrBAVQIuSoty93LaytPSk
Junlt8jgXOHAVTFLhITOHqdW/vFNaGKsc1efJOHeAutjwoZx29zSpNF/SB8tvQh0Iswi7EkLUvEs
2XW68TWgQl+Ua9xp0tLZvTQxi6oHJFEbOcRETqvCg54oL1GX3nWh5jtCnCfHapiQOXVGG4amjGfQ
MRApNMMPBV1BXhkb11U+ZaSc7dFEHPD28JfWdNKEh8mC6/wKoj6V5FTPdV0nHu8z4wEAlG3wLLtt
ZGkC8Pdks+Up6J+nlaIyVodqEE1n8Jzx9MW9V8qVRjaSfBzRiyv8bfNf2LCmroaLIIGaPQA+OvUd
uTclZwBhsElbcdjknYWchEnQnfT5P3loUMc1le57phcZIGYFim9dz7ekyl/BQfG0rqC4g9oTevpK
Ejeil+kbrbBAHyVae5dhAyRckh8LsBEnL22BkEYt4qA11cyDIFYZ0EeOuNdG1GlNsdGBv3n+SUNl
dlsowFeHpC1tgNzSsY5z9IbUQIRCNPjLaHVp1zdtuqVrR99WBZI8PGS3VWMKW7QHbNnbFJKdueKn
TtdtE7DOxitB3uSjBaAyLp8AKwn24KFaUAOescO2k5+UQAWeIUsQvEgKYqmIHD50oZQ8yJ2BQlMf
iAcUeuGPrUHDwWohPApp8L0AkQjkzuyT71Xb1yLlwzhD5VMaarsaSuFAqrretQo6QHXk5+fQk5Sj
EmjGt8TzlYNFs/p2aIL6ritd+swyPX6UGqG+A0yMaCCJ4PvKECvH9w1pI7VE2EOjhYdAMF78IFbu
3M5wd6hPp3fqWIXHyNLKQ5OIEGb4RfXki6W0rZRA32dJFTtDYLmbwIVhtyhAr8gJ8MIUQNHGjVrk
3XQl3XegpPc1CN/taAKuBk/SPWS1D9pLAS7ioUBx7GU33/VRI59GXxfBp2fWKYl7eTtYqr8Z8h4J
RJTQAPCgL5kP4BUq7skH10TeoVc7/SCizvTFFITc1kPDdUojdCe5iwSaWKhoNPCpgPLzAlIaVdqq
omDuVc2FnaWOd+APSxtOn2jDs1v8evvszZ4007mYGD8hndTo4iaAeH8uYt0qqsAsdaeHasN3zW3k
DgfBcB9aFxwwZMBrV/eCR8Egh5yKwlTPmEV5klR7CAbVuhOC36Ys+0UVxMfe0n7fHteiGZ0UFU2+
+lTIej8uMR9CEkCu7sgqwAtBkr83slIfMmhmj39giYiZjJhMhUabXXudWEQVmsi6U4Xwn7vK3hpQ
MinW5m3RSRJ/EJpz/V0lVGPVh8PZ1U2H0H1jgN4BM5dspbZ/Aez37faQlu5YVZXIZFpwffCCez95
ganlRJSe61g9+iK47Hs1jh4FdILAkmeHaADUHa81fi96aNLFTKFFMnUewuZx0EQtuT5H/guYfrq7
PaS1r89WqVSsMRMyvq5DVI9c5VZrVh5PCyeJ+aKSJdJXSrPf7CSRz4oBXPSuIyXxnaf4B9Bt29Si
yOkTHAuBvrLvlkYE5lSHYXLqk5w/l0wDBA9ANxZpTH41ub8rw+APhjS12tEAyu189YgfBF1uWkSs
nTRwN7UqPhgZapTSz0Krdz7CP7eXaOHImsCogNES25HLnO26nlpgmGRTuVYetzQ/PUVauI/HYWUn
rJmZhVuoRqIU146WMxpOMMkDdifiv5WQZmkzXI5l9mKoE6UzmwEjEhqA3SnJbaV/yLutvNYWuXRU
LwzNqWvzJhyBQ2IIPdvOeO6yT3ri0WmkIL/9u9JW8hErczf3qqMONCCoBqy11ldFCA+1Pty73Jl/
sBOgTIXS5S0XMbsjKtpPZCPuLWcYabo6J8pWEFYeQ0vulN5mKIXo9IMCa3Y/+F2Tq+YoMxIPKSfR
BfR6Z2aI0Emfbo9lWul54EkRHcwPxVnSedOUXgSerla0aW54liPID+gQo71sK8Fd6cL6SMwpIqO2
Jt+zZnEa+oVF2aXDyfWxaFXFPkfx2Mife5TbLZq3kRWV820n9Sv7fXEbXoxydnb1jpi5HLBZIBQW
pQlR3ItuRXZDb19F/qjrPyg/8RbQa2BHqHwhtgSd3/tRDuD3RA9IqkOgN0rR1qNhqnNfw+Cf2+u3
uFEgzhGha2azWDN3MbS1FyWCZTlypU+1IpsuLM+q9m690uC85M+n24PdCIBLnjO4SEIbCQryUU5e
ijatAcDWNreHMs9jvs0ZpWbZAElNrWG+FwF9xwo1Kd0hk+2khXpAYfsLLf4sk0YnB/K4Jip/IPCR
QAz8gxUqP2//ggX/QWWFcBNaFCg/5ne8EHWeJgWJ7kgDJYek9WiDGsMO4B/9RbdNLXhgTNGlDucj
Fbh5aSyKKpGGrEh3dOHb2B+9jgdLpB8D+e9GXuPbXhqWMikkEE1j7q30cnHiELyoclTBdYf2S6cS
ZRTIFdRdWvD4h9ujovh17U9YQYVqEagjhH1m/kSxmkgMNCRdStPNngfBaDZy70oIrpeb0nzS2naT
958m9Xm/KHeo+SGnYAGpEcr8VyK22bcginoAs3UpHVOrUuxCS8pwU0rqcwE8+J5or9+LSR5tY1rC
Nl7c5QCFNdgKNQSHt/yqXwOkWI8uLYMvcUx/TzT46akrmvyE/rlu00OiI63uWQ9+4ZIV1NpqA8YD
atxASIsnT7CUs+z6qAt7ybDRAwOyEXfUaASqfQdYfrQbutrbyVANEqRl7c5LxnbjQbbxKSld/VSk
pW6Xotpu84ykNFwR6K2qzfjohd3facIvMAPDu+umLteKu+oTvTDusVOBf0NFY2xyKRhp2iytQ16I
ymPdVuaDkVjfR8XtDn3GZeNpoXkP9Y1/gP4aSeICQhIvjmqiUq+Tv4UegrL7EF4fJOLvNdIzCKCb
TboLFKHlcWoad3mEeJ2e8eRHoW+4h3BTdAZDHZ4TZPu+SF4m31cgtXeCQPNXKNO65je9cspzb1Ko
cBlRVCrjHcKKLENexXdFx1wZkWV9icqa9M8QV4cY9PLeLGgjMNpcOvF/9CtFjbdp8qDZxgq44KhS
PESOIVBUzIpWZk/RUcSm+6BVa3kbGwTyhgs+mZcNjdpIXG6lsWh/N5Az0/hDX4SoBOZd4kM12xaa
eleUcfek98AmvUIxHooSLVJXDYVj1HbSS+QDqOG5gK5h0JrS15ROqxUnuXDPTAobdM1L8O3w3nrv
9TvNzNWk0jXH9cddGn8Vml9tn2+hy7Xz7u+clrGV8zZju3h7H18anF2mik+jjGBqmtOWTpm89srf
qftE5VJTnkl42pUIleqa1sSSO7m0ObtMiafoDqY110nGI5BueLA0fX97XAuXzdR0qhFng+SCTuH9
PAZhY0Ak5hpEJXRb8kJ28xVPtTQIjSCe75CQYrXeW4g8WRkBgBtOq/yUXGVnjDST683a+iwOZKr8
UV3Rrim9e7nhugMg4USpJkDunmfHMqejSGiyv/umUe8tV1GQP9fpmaK2u9Ho8N/GZZjux8jIt4yg
eg4TWjVuz+/i6FHFohYDnPkK5a3BVYJKNfOrmXaG3nGBm67X4AqLRsBjwFsn64Clp6vi4trJIy1O
aatj7IXxG4ZX70FWdFp5oixYiRyWLEGMgW6IQqYDBON7S0ITA9KvWs3xit8weHv11ip+3Z6xpYW8
NDELyPM8rhU4MDVHe6joKQ/goLptYNpws0CcgiYjmMhlZc7X+zF0yFnHIM40R4yzV53+go2b9YPt
BuKLVlZE5aG3vW1RXfJWxKgGIQ+JgSuckUc2OfLH0XQ8MyxozRq7fdMW39BplzcUUn9WQ4aEspwY
O7OAyMIswuhQp2Fjt4FMx5ulek96oyU2dY5wMwZZsPeGSnzkMtapesn9rh0ia09DhngSzFCxjaIk
TR/Sitb3Vr/JgkQ6ZTl4QtKV+r2nV/rBCnqUvriVXoLRz3e6IDR71TuKCcAJIBm1tW3SjL/zFiIv
GvXPddgnJ7KpPVnJXt1xq4j7VjToqPNNgWug5TKu+tI2S2XN+a5M35WMZC8rA9rupmN0MCJ37reu
LQANAnIzdeOAVsFGSoP8D7a6NulpQIxMm8YcuJUpmV53norRdngY8uxFL/QvXoi2w8rmWNiOl3Zm
7wrLE4s+HTXT6XivDwF05KO1suMXni6wGP43lJl/kK0YGRiyoE6Vv8jxPR3xOwVNO+Kx20NZ8g4X
duZgEqMevFQtGYpXvDS6RHQCUup828YcvvR2EV8amfmHQpWGmODTdPKM5F2Qfol1Aaxs9dRUwc8o
1T8z2sIOC/UYKcFjCNWLBuHFQCPV7R+yPFjuBdAKSCXM4296twZegpXptALKz7m0gcliC2PR7raZ
ORTjf8c7PWHI98J4pbx3V1rvp1EM/b4j0lHtpsUd2Egb6YyjOiivpab+hGLkmI3dyRiD023bS0Mk
KiA6IP17zWVeiykknHE8rSdK8xuwpeqnP7EAPybYbnAR8/BDLrMxyazcdPT0SaTXLAk/pdVft20s
XSjEHjrP9olhdx6AiG4ttgS3hlO6tt/u6zUSQWlxmi4MzE6wRjtZadYDWcTiKRReE7OhVfOoGQ9i
9GS6sBQpdmcdOzSeGu2xyR/7qLab7uftUS7uk8thzg55kQgC3VgMU0yexH7ibzQ3grqLsh96Y25S
/5fkHlr/922rK3M7bwKLermUSm4Bx0ATF3XAlypeg3EvD0yfxGWnbPoVF1eR+Cp0MqHhhD3k/cVw
b0ImQz9V7qDi/V0L4h+8u1F5dv8JZXNlVt8QHfNgYSodwa445dbnp9w3RLfSpIz4uFEKcUOrYbQx
Rrc6mY3aHPUChjPd9NKvcTC4TuXzaIX2P93pYk0KESoHW8iFf6rWYwVghNoGnusfpVY29ubYwwIz
wDySW/KPYYDJSKosa9dYwP/9QhRfWl0D0BIK8T4azN4uc1cje5wYa3S+b+yt12NEOHJCvKpX3Qep
WYFa8g3DkSMcZfNbr4T0oe10+WjIubTPwiTaNJnu0xyfEbvXpbnPEznjsT1Y7GcheTZIWR0Sv2mf
u8LVqWCOhvAqRoG2C0GmV5vBTSybEoJ7hPSKXrhAF+nWd8uDRLphg1ajsAHRUNzxSlcfrASmgBDM
9tl1Gxg0hEJ5KDQqqWgfFC9WueIe3nJN8+HDD2OCmJpY5eagHigStKiJK9KkoCzlwvq7HKTvo6a+
JHX2yYBQNwzcZ9GsHcKtZ0kogaUpT5Y0QvoQj+RBlO+JGJ1qJWxtWOMefPO3j1AWqkBrJ2HpsNEx
KvPwBUgJOu/9TaDrdRPSWUwGediL6nkwn28f5jedsPlMgB6jlsRDiXLS7KoRcymvZZ+ZSBPyQJsO
sjD1RJIgUj+ryrZ4FbN9rth1QBvzbqxXXkpLo7s0Pv37xSMGBzqUuVJbDmLYxd9WUcf7IjTllStt
yQpVYFaFS3siNH1vpQ/hDCoJ4hzEbHaK1ux05Xh7FhdvgwsLs3EENWQcmsSLT2yglYqqrTBxBX1Q
E+8tKqBJjGqCKk1p1Jm313wfPiaEix0zL6B6yu5GQ17TjFlKeVzYmD/28k6SSxonDSdrhLu40ckI
6+MvM0cGuY9aR5XCXd8Ld2mb7kY/eL09jUsx66XxWZin1qqVhDhKp1cR61W+G/pzRnoyXaNkX7Mj
v98QYwFaUooZZGFuWqjn6ieadeQ1euWlN+cEQiD/wTvwquPKqHwhForUdJqXbARFROW+sBUt3YYr
AdXi/r4wNA334hSFuaa3TZeYzqhCngHH0ko4uvb9mQ/yS71qg5rvf2+GbAIRrTxVlr4/4dzJlExk
uXNUiGuOhqRHmelIpdsgeFY/1UL0B5G7QZqYYjZNCFcICkntfcWLOKFpBb/RJ+97nf7BKpCPoSYF
Xg5h78lHXKyCkPuer7eKARREtnWoHlB0koM/mSqqN/R8cUMi7fHeCLiiioBJwkibHkel3iMkdfsM
Li4G/cyTKgKVmjcZvYthyJEfyDBa8tTyMmiufrjemmDv0rmYYvIJezSlR2ZuTCzEIC0y33I88WhB
HamIuzC6U8vxGK0J6y755QtTb2HmxWD8QREianjUkr1HCb3zqrFr5fMfTBg1SJhFJw89r/8UFnxy
aRZZjgE/MQVlWnyNlUt6cU0MZLgp29FyPq+cWZU+eJLWmo4vktwsEURaKxuvWZDf76soHI249Hhw
5skGWss/wFDTN0zl0eRBNkmpvP+8PzYdnEnkwkhW9e2vMjjKxeH2MizuKhPAEiKDtHHNEThuDs2L
nriYKMRwE8UW90YXi1spycRNWTbywZAj6Q/ufcaE752K+1dc5a1We6kSk5eIhtZutfushRpn5bk1
vSRvBWgzv5KoZgaWkgANvke7GQ1YOc/WeEzjJynUbctf2c6LTy+kifAxtJXSsT6z1/GwKuhR4Hnu
ysilqyB+J0cERaJRb8uolGwTScf7FB3BgyQX5olIuPzy8cW8/A2zG41ULSLGbWM6Wg1DZwg9bKFa
XNUy1Jzyc6wV29v2lvyEqelsTfjFqVjMIsQ2Ew1LyEl6qMVEvVXYgetuIe9c8d7Lczv1+kkWqgdk
Gd+fg1okn9+62EEa+MnTBtcWy+y+thSoJBUfrQrjR5b1f9XQi6lVsjKpS2cc8pb/Mz4742INY0xm
BYAIR/MxLMOTFSYr3VhLLSKU9unfBTc4dQnPJjIqVCGNSkN3NPFspdl2dO+6/lkenSij7prs5Kbb
Qfq4kXTvUEtrNZGluI4HO/R+pK6AmM6m1zLrisQq1oFR75Ux+W2gZgfPxDaJi7WU5FKgfGlrNpuR
PuD4Wws4xUhxlarlofYQcErHL3UdQsLXZ1R0mz3EuYexJiq7vWGX1nKSmaHzZBrrPA4A+uLWMpSC
jt/fV1+VeuUZsPb52eBENy7H0OfzahHZewRIV37+9XmbhDhNCiMTEviqNkKlgox+3/HKyH+mqEv0
yVFb07C4HgM2eO7Rl8+VcJUCLAeN9BzAeSeCa/Qkqyuu/3qvvf/85LYvQgt9kDMvsvi84guvqVw/
eUX2gNbWfaHnp48uNqZ4vrLeaIqSlH1vKkRqWC68QXdGUFxh7NvRz9sGru9ODEAuQ3QMWoYH5nsD
QtVFWqo2wGWSA7Aquxj/6nn0t/CQmWuudnFZLmzN5q3IxiBsPSDgcupNIP0tbKa3R3N9Yb4fzTzY
qMq693VGE1bPvrFNEXqqyFlRF9YbutZXrC2NhyS9yRkE1sRxfD93Y2zUvtGHutOG0kPhQkHffbk9
Hkm89jUIPSG6wfVADHVVDvAEcoG1OnhnPRMLYx+ZSnpM5LzZ1tzWFUTvjXbyFHOEZqIrv3RG629D
INynvKJJr7VQBOmFQjuJRZyc0xRqT8+M1G9hEPafs7QeDniw7hutJNonopno2EpufMwVHZrskf6J
QqzCbRnQy2G75NJ2kSgVu4jCz+cKwrF95vrqwe1996Goi/aQGTFaAXAgbU29Dhyl8hFQgPUbSm/Y
RUcx8u+QWSn9jdE30V1otK9lqf82sH5fSbF4hpQnQmI7snagzF/HQqwPZRy2W7+M8gehUcd970bq
fZMVWmu7RUtuCs4IOPp1z4G3JdqMYCs3haUqe80P/+6HCtRy5sM8mSvNVi1c4cka0u4hsoJoRwq/
BaAT5XurE1Xaartsq6tj9lkJ1dguYjHbZH3jQjvg+zvLDZX9QHr0k9v4ycZvI+PFFfRs74Z1clRb
TThkoFfv8yLUNyBz5VNhqN9zijmgp0zVHrIRRne02jaCB6JKqsCAwo2Y3AuF+LfXSf42rQQqdM34
y1ojPVs64SoY1OmBLSNVPzsTRq0HqtpJ3tlttb0VR/c0edL6o341h+qQSmvSw0v+HQAENxSYAfJV
szCghqpBo9fbOxu+v0+EFHZf7z6G0O/2yVg0g+AdPaAAJ686QT2YSX0Rksiz2kuNnaX+A4vvdM3H
ATMkJ2BFo+eVEVFUfX/G29BPFGg5XSczs39UrU7sWnJXQqclPwJEASv0snPWZytU1nIiNlBiOvJA
aVOBvDleSYHMLPCmn9DOgD+BzKKwN3+ENVaumUnDI1VG7jC3o9fbi7Hy+XnmsE2jYPDl6Q0sg7Ys
dvXaQ2jRwBTsUDWkQ+AqZ18FVWh2zXBOPOGl6UVYkzxzreVzmuaL19a/k/SfkXkrbt2KoWh1BUpD
LgZQovqURtpX6C9/UpPdkKN/FawRmJ7ZH25P32wv/2tYJ3/L8iN1e0UNWcLCKbnheJaq7zo8SZBk
mtvbJmYhy5WJaYIvQha10vW+rZLxHBhb9Ucp7ZLyWGkrbSOLq6TzfmQvS+igz85KJSWyUo0YUcat
NmzStXlaHsR/35+FprS5i7nmoVnX5fvWOnjSvquP8hr93fJq/Gdl5sCq2hyatMWKUuxExQ6+K2vj
WLTwRkJEWQIA2+y8Z/pQR7X/Js4kttvY9P+K5epJKrXd7UVfsTPH0Zi+X6kkvIezBhdXP8WpEELb
ml+tPIiW7dAjras8ltnD7zeXm1aoZDQGdrLHFA2i6sw1fHsoi1vL/M/ELHS0vNLwCnCrZw+dgIo+
c/pCb1tY3FxQ/4CXo+IGyuP9IARaqrIq1FHMggIo7WRarfWtm991cvkHY8ERT5x9Gi5/zqUQIWo9
DIIKCyk8hAhYrHx+aTUuPz9bjRjiMStBHAbBNGMr/2qf2079A29CJhpnNTXiUz58P1dDJSjBEGbi
2QeXRafsCRZ3fY1bbWnJJ45NYl9ueVof3xsxWmEMswrCWXOE4V8EhU2R+OvHFx2BYVKHE+7likfL
jF038CRPPJtGt7PC8hiCXKfdf2eG+9uWlkZDhybvUXgUCcamf790wNFEIicMcMOWZnuQYjnZeojD
fezx/ubmwcOixwx44rpGIBoCtfUAwpqu2iMZsNZbsXRGpohLI48LifEchU2HmSYC2R/Pg4L8Ciih
2DB2TXbU65WIaGkP0wsKAAMkhkl75fvZkqtUU33SBGe4se02+pHClJ8mx9tLsmJk7h5R8akUGPYx
knmbvPjWqhDbrVHOLRqB+koDDQ3k4qodxRpT0CBaz4qUm0T4jS27qD/fHsnS5mKiUFKdEA1XMTfo
XyMk6difTaR27qoxlw+u1/y+bWTyG/Pw6NLIbAe7heE2pQ5ZGUVuOy5eUy+3c+WVlbGyPzFFtVul
rQYGxXmKq1PbxBqNbjiHEL7YsljeW4ggtNn4mIf61xIlodtDW5w/C8lPwmReh3NXk8elWpK/RNoS
yI0pQe6lrDjlxZPznwVjeuZfHP8IJseKPvzhbBmHUNiO8eOkrbEWgM2haf+e/+kVMYHiJy3t92Zc
Wg7zWmXiUn+oiCweO32w6ef55pVxfe82hbIZu7yB/TMxvwuNPsAQIStQYPTmoYG5JfPbbWgkzcrd
OkvLvP0sDfZbsOokm9R5gNtmsRQJDRqOeVL+nUjBo5Y3/kYwgJbU8MraFg1KhyJN/v74sl6ane3Y
wcs7MO3+cC61boO8x25VdnUOofl3ZMBKOHSMju36fsINK2gsH8k6RuZ2sFbmSBcMZrIn2NbvxUGq
7oU2sJ7Qj5oEcCCa71Mh2YGwQt3cKvKDJ2dgLRs1fL099CW3M8kcQ089cbHN03ra6GZ+qjLjYXfv
f2+Krejv/sCCjO68RiFXgq3x/chp+WrNIGCrSWTXIrNEJudrVnV/cG50kfoMPYNTg/3MSmGiw9Ra
+Oi4l7bpiCZLeapqVMuMlXzC0gG9NDTbK56ZpnUbYsgdYEAXsy0iA06f9BSOLfXb7albOg4AEaZc
DNAHa/7Q7AJvxF8rnFJBeJS7YZdZwkENYIyX4P6Nu/CbKAYrsLel8U3rhA4x+l5XaXfw+pB8lON4
jkllqM9mLNodKmtrZZh5FejtQFzYmV+qojWEcjkQtUV9us2Q86uKyrZ6wRajFyO+VzJI7Djw4V0b
iyfgZyuefGlqL83PovhkKFwXNYrxjPxLNWzK8VtW3UnaNpFt0TjeXsalW2PqIYdIFm6Oq9RsQDtl
oNNUelZK2UKzqYZ8B02W20YWBwTaXJqY1yA7nEVCZhgYGVlcFJVUfKQiCOODAkPHxlVqGPqiGJlA
tYs+V4m/hhNdtDyV0qjV8Mc8yFditCpVjaksq2NJ0rKE+3WUvwSSCvLkLBkroetCeEGkb8BRTXHo
mt+rNIPOalzEEzThmcd9Muzz8p55hXXn9owuuEYyeURiCEoDRJ9fxWqN9giC9+IZzbDNWP5ERKz2
X27bWNgadCCzLUA4iqBpptN4cd1XojREA5I+52z84o57rTv9wfdpA55CfV6S80J9nnkJDDCFdK6s
Db1MxRpOZ/H3X3x/9vvFcvTSRoklSMcAVMAaUKxlpRct6DAxQPQACnkeF4vkP5J4UMSz6Ee2vB1h
4/r4FNGYTald5g68cni5WXUJqVvpbD4OtEgJ6AbeNjCdvFk8zFadPs3dj2zJtM8u1pgug7hygaqf
4cgxto2VnFx4r4SuuYeg7VhqdbQpO2sEthB9v215wZcD0UKeYWJJnsh63ltu0khMhUlnZETTq9vo
L4K1a9cwbctGICYwLBHW4HlSR4lcKTR6XzzHY+jxBrPuGld0N741ftWVZCVAXDQGugkYMsfy6pWk
dpZMRzTGmkr/1DTh50mP0xaS0BnM4dPt2Vvwa29Iqv9na/r3i3UTKvRh5T7izd/+Fcd/SeWzHmzl
4GtjvSTWWrF+ydmAsYfvakrvX0GsFSM1jdJAsqUt0EeXZRs2Hbv1/ZVbYuk0Qa+MLAx1QoDOszBU
RmSNlpeKa0+pN5aFRvPHU7skFSxKxAwCfzbb7KWnwpWW6+SPEd3S7sN+raF3eQT/GZh5HEUfoYav
lfGsFnu9u6t/3V70pXXgYYenYYog2ZjFkX3ZUbR0oSUOXwfxzlTO7loz3OIANG4v9hU04vPkt2V0
/gj5Jemq5Gee2lq85tCuL0iFGIN9RIad/859viS7ceiX9MXQArMFF+1Z3wMEkRUfCrpwJaN7PRhs
aQqdv6pCxmrunbMUpVEpAHaQSXfBfeB+eDe9//zsCAYdPIdjyufTBzPbWGsx07xnkMlB5wKvPymW
wGc8//lWPuix1Naag06eDytgOTqN59lNcZK0Uy6LW73+KU0KxAIVYBgd+y8f3W3v7c/GZw1DhgIl
XB2C9bVAIbgM7ppEWrl/rrc0RpBlmOp6QGrnhdbW6tJijBikFHwqGsRNEztaQ5++wabeX3IT1e7E
lwQkGAc2i6ezkUbFkBDYITdf7Ms20UHseIr22W+C8BuzjHhslnxKtVb5mlmx5FRJHgBUjSV3M8Y5
cta1Vd33slE+oVBD9XF0w+BbIzTmoVb75l4NfO9cp01y4pZJDppXRodcQaZEpOszQG5Zro+EItWw
1dKhv+uJHY8eiQa7gtP+BElP/KMtAu+ZylMPH7spfYvGXvjmDZq4NwYoKFs/7h6bcowBMMSofnlj
ZKchCs1GMhjbLmqk9MDFA4QToP5TiKY2mkCq8rUPrc91Vv8OOkG2BV+kETseg3rckwfzT+UweK/Z
YI735WA2J1MvAvQq2kL/3aMH8iumkLv9+JaabmJe3OQSr+58I0W2UEzghpAKJ0Z4FSnkdnfbxNKh
vzAxf7oplVumMH5ojrVvwGH4+9ufX/Jf5CPou5r6S68CiixjJvvG0x1R7PaBcByLX3lS26p75yHn
edvW8lD+szU7gH1Rw65aYmtozYMn/oKx/sM3LrBvMBV4yTf+2tnBkDLQvwU3vyO1+3ynecfbA7gO
iIiK8fKTiYmrTH4fpBheTrrQowVe6j83PIEKbVJqOKprWZyFidJhWyOClaFgZ3Xe26nCwCsECXh5
IP7V3qfm948Pg3FAO0WkDA5v2hMXsRbp/ak3woL3SanM594cpZdQK4QvY6x0UBaJazgHeZqX9/4K
jNzk/zkqwDbmz2W3abx2jMsUpYuieO7y4SSZiAzvwDCNGxWYhM2BfzXFPNp1Y1Q9GXUa2GGa+rZb
lyJap6QLKrOyPme4KHNn6nGxH0o1ZfJNY6PkcvRjYrJ8noTDNxBLNl9uT9i1U588Or0qQB2mKsss
tPdiqW6FZEwcJLdFUE6UKOzyw8UV+F5x6uQTiBavyrU+sbbqS11I1wIgb8ROKr0HJ7m9PZLrnTVZ
IRdDPLQQrsCilMlhY4SOAMzK8jfd+HGXiAUiRgp3aHldAY59zxt6VUwjR0lo+jeQzRYbu+t/f3wc
oCN5CE3Abd6T77dwnw2aGinZRCi8gXcrWJmm61ckTbgXn5+m8eKEhFLd+Z3G513tdYSzq35Aiv65
qA9hfZCKD7tFFaA7ER1ea0JNzY4j1RRjEHt2l5zGjwY0vFm3wuV5vepgsqbOe8q2ChXImVuEFMcI
zTqrnFzeVoDishW/OPmj9+eb7/MEsejkmmg6ZucjUEU/sJSwgiu0Ch9b0fS/iEILrlDTywfVbbuT
IoiG3fs0s350H0yWp3K9DiLsilfOV3O5iuuicuqfbWyHX///vj7zw+IQoW0flpVThHSY1yeQm3/w
+8lFTeEDDcX8+X6jWVGMDDwuz6FVuRvsUFmLR5eWHpfFqpAtZKZmB0XxJDWVVJZ+KJ8E90GksWFl
jqZX7Gzx4TuCH1SzTEhC5xkXqZGhPzY92amxtfPSTtu4pdTAxh4nhnX0xiYAAYtyGEK46iYXeGVs
rLoteHW7QyDjGzThR+Za5aYW3XLDyf7KjpHsuPVa0U4BDu8F6qjPUSubWz/zzX1hxQKq6kO8peIQ
bnpF/ux1tQbNgyYcQz/1PbvvsvFrb+mDbkuZ7B0rtP3ybdMZ1V7MwvG+k4vua1Jzh3d60AEtqQRD
2FSlOGzTMjdWXlbXccOkjMFlTpp/anieLUIaDoXX1uhXa0o7bGtClCeY5IcDByV98HsKgGuLcr0m
JPAmrm0ADNZV+wygS2EsyLU6oH51Ud6qkfDhsHSSugNPxutDhVBltnEjQn7PG5HYyX3lGab5T6OQ
rgRzc4LM6TWNxyLJDrcLwLV5uNVCcOsWtaY4xL9UYES1/ydLUu3QhSkkebwk77WoC46+X8ivkRr5
W83t/oe0K2uSE2e2v4gIFgHilaK2Xum22+72C2F7bCRA7Ijl199Dz3dnqlREEe158Us7yNKWSmWe
PCcKUNdfo+qcB6NscYhsAomC5CvA4GpqL2rGxqrBXPZI7N1U3ozTbuQrcfjCOYUJPOYQZ+AhoV4C
Ezc8kjWO9YinTsECVO+uH9OFEhBKgkCgzESjNjKwio+ush6d/YYrH9Gp0uxqK6perKxlme8VZfps
pcz8PJXOz3GMip0U0K5npWwfEge6Ln7hRfK48nvmO0eZ0zkfgzQA6qHYR8oG0sHwDzk3rX9MSNoF
Zadn25xKVCzrYqB4yuEkGi0q44mRixBynVB/axvbjyMEhytzc/kGsgGbggdGKDw/25WpYSBty0pQ
oT6OBZwQ82uvC4p423gB0T9+bGBqJk3Ev5fpogZUr80E+OGj5Rwz58noV4ZiLFzFaOFBtxfSaqjp
q/kokOcVrMxr47HWU3GjQzF4Z3dSPkVOa2ylk1mj3zWCQ7xkKPRDA4KRm2SkKAgWsYnMy2jfQQ+9
3dWJYaE+Ptbbwmbx59hx+a6sWoi6XN8GCyfrbBfMnvMk0LLTWJiVng6PU33UvF1s3VkfbJafJxkL
S6Gyirga8ZWyusnYsLGvYWLMH2ZlV03+uD6GBe9+akAtXaXIkRgIeIdH+5MXIZV8cKeN16+EWAv+
4cyIEsKZdqf1A7hikbzyk9pPPtgAps6Sa54vhAOW18ZM8+GR6t8EDx22z4vn6/M0T7R64ud1QLvD
7ITUUIRF7eQZvd4+1tnYE0gVC9FD40TP/6ocL/7pNGiirktv2gxuYU7Q3hjXgqHL3QZC57loCrpj
9xLSb009Y7y1usehh/qrF8cgOHAfIsAyPrytzwypAJRxmiY7jczuUTMCowzGbDc4K7fjpdPCxe0C
HYVH/IzDUF4NNhFQMqFp+4iwUUI+R0CjbdeSp25NC2vhGj63pETBUKlsi8ni7aNnfjGmrc1um+HF
zNHNs6dgVqmcPbRjoP+1MoeXO/7crHJutdHpRGPDbGLZ01Ewx74ZRdcdr2/KBSso1uEdCcgsutTU
EopuME6kgUxtBJzhlEASJ7hu4NI7OGcGFA8noPoz1eBufhxTrdqkpSY3XObiRRNpv0sjS+6u27s8
ZXPyGazeOGhoXVArHpRqRpqmLQb0Er0YYkPHPXi68o2V7+t+Ja5dmDywl+NB6aEHR7/g5eJDjTjT
Tc3Hor1Lqj3zPj53SFaAvwMxIKIXtQu8BEdB4ZLSfOybuyTZgfXRaHbjj+sTtjgISJhh2lCZuOgX
NPFQdXLBzEdmQvPJ79Yir7Xvm+eelddl3zTO/D4aPwnyldjfr//+BUeASfr39yuPi1YaSS6IZoD5
jethX7cNmDVq6Bp2urQqv2cmf8gNvVrJKSz4UqQswPlM8N6/BIJrhRFPOSK7x1E/VMmtMAN3rd61
YkK9WJtYLxrbiYzHNAPB6gZvRYOsOJk1E8q1OjaizT0BE9Zwm36TybFOV/bwggWgKUBPiUqtgfhb
WR6a5VphVTka7vWGBHmWHnOzztCfXr9c3weLhkDfiBobasIXWV1QHGteko4Q0KzLIxqUb2UskEUd
nY+Hy4DJIXGM3DQSPjg15xu6s/GYjuoGI+LDlk4vDQAIJs/vCfpRhw/2DiMuQaAMbmyk25EavXh6
sYg1fWF5ReiAiz22ftvR09C+Ot2RFxHom+iH98OZObXaIjswkokK5rrpm5Mdi0JCWfs/2lD23DTm
Q2abWgGg4X2WH0j/iVlfr++FS59zPgzF5wyDjSwIi4pQs489Hf1m+PHfDCh7IHGMqjUNVPJGmeyb
dhfp+crFfHlvwvEjZYIaCFDTF9t5MiU0RUTBQ3fodX+02SGOrd6PS3cXQW10ZU0WJuzMmhLjkDYa
GllXPOROv3Vp8sDs1Vzf5dMMI7KRkplzCHMy7vzcyE5yHnOXhaMIChrK5slONh2qSM3TGK84AyUK
wHlBUnEuWMAeyu5q31QOGQAucLhCAj2BFCBoLhJfm95E+9SR5w794+Pw8/qWUPzP3yYRVaMRBT7h
ohu0d7l0K2bTkOa3JN079THLtv/JhAqoqVqgxwAUoCGEGX54nfGp1gHlYpG7ArRQrtT/DQWi7HP6
CVhgNbYWnJRoDaJhz8ufll0ecwmRBWTcfhmJhyb3kuj76yNT9sbfFvEyQl0RkKQLJE8JvL9JJ0nD
yI2GrSfbMfAiyrcWS8RGb1t9Gw8VHhIkWmvoWhor6PCA8prpEi8oWqKsikZzIOwpmo61uRlY0Nr7
Oj0CFnx9iMoRex/iXPtFP8wM8lQTPnxCfMebgT3VybfO+D1+8Ai/f59AGxUC56hAXdCLTBLpY1nW
7Mmkm966JfYKFHbp96OIgsoZsuigaVVcXk7tBg9Xzp5IcatlgeesuCDF4c2/f84+zaLRUJS5gCol
em/FwKO5oZTDfk59D4a9zUH5PqxUGhcNzeV+gDxn6d75IJ/kXCRUw4wKiZ8wKqFNZiRHFJ+OHbnL
suDDK+6ipw5FASA60e2kzBi3K+gD660dduDFKoEv/2j66H3OAE9EPxoKQDNK+XwodWxDaT4x7ZDY
fVhZ6edeqz+3WfGxd87fZmzDnE8JKAvVrTsgQ9lOKKjOfRu1dTTF5uMThaOB+gC4APCcV65rXhki
byD5GUorSMd90X66/v0F74Kuo3+/ryxEEqelaU/4vt5vi2/g5Ng2dbKlSLYKtBfRNRW8hZPiAiQB
0oRZPOsi0dOaTjpRCH6GoCGJD3m64ivVfqr35UCmHNIXqKYAC6cMR0OIBm2enoTGJPSHIZq8N5pn
DVJvlbyJC7gwt0fhkeYpDS2R6xuOtklUPSe+px0t/AriCPvKc4Y7oLX0lU2/cA26ALCjRxYPcNRE
58k5OV0A51f65LYkBHnfJxCJHOy4QN+KBgax64u64LiBaZhJNuCSIL+tHGOR6UkZOTkJrVT6MAJw
YwVMmwwMDma9ZGVYS04DYRiOMsgqLhX6pswbSzEKEppaCELawELHJCUvk/kHWxV0/jN+GvmYi4Iu
pXlDYlbZwLh/YkAPmPr9pL+k5K7Qbjvt7foULq0VYDDYqwCkgzFSicRLlkJY2svs0I57kMDoooKW
ARrMncrVV1Zr6UycmlKOOI2QgSpEChcyfCLlM1ScV66Pxe2AAg9k/3DFXsQsDpi1aF/j0PVQXtgS
CkxEVurjMXHBECwliPAZq+nKUVw0ih471MbAhXlR+3VE1tEB6NgQxbsgyuJtSrac0DtwubLk5/XF
WnJikBaCJt+sg4va5vnBsk3oSaUNtcPczH/jrbnJ3fwoa+MLoe33sc8/RxVEt6/bXNogKMrj3Ql6
FvcCmgE5prH3BHZjwfpNJULDPAA8vnK0lrYGcBN455ggR7sopeaRgJAZ9LzCJn8oJfedcuXCXxwF
nuxop0fj7gUkpwMWyBpil4SAf4A9HJV37u2uT9TCewM8E/+amMd44vUSg9cu2NpJ2EFTe0TJUAOl
iWx+S/dB5t/lFO+94fW6yXchk5N6wvs1MB/eWVYQQYBa2IGsWtMJD9cAchXtI4RX2Q1nqbMnRkUC
uywG33HiAUndSd9M0mlua9o1DzXUoTcsTX6VbjmEaRw0DtsVNYQ5E9QW91HT1b7OID/kS0rbNd3o
pQODowjec5BaAAgw//1knggQubXbz7952GoS3LcHJDWZ68s1MojFTYXGaQSrQHtdhCxEJnmfMvjr
uIIKhSDCB1hgrWi0OJo5rwXwypypsc5HY+qFqblVR8JJ/zqa8Dqu58vqh1mDFcKQ++vrvTyiOWBF
DzryXIqzNjO3c/V+IqGOFJd7hKzdx7/vImVOgby0UFJRlqbJGGiMTARJWslf6rR/yIA/vm5i6RI9
NaGEq4wNequhPSlMaxS4PKntmANniRB2G0sRXDf2XmRSzwe2GkALaEpyL1gKLUvLwBVtu2HcxA5w
NVlgae0tS/Jt31nftMy656Lamjn/0k35io7A4khnekRAioEPcZWRlpPQjL7WXSSgIFZNW1R1tRYB
dEGMfmdnY7VyOSy5uLl/EN4AXsaiyuKVNmnbrJxgDx1KXWzt+9H0E2+NI2hpD85sBCiwzMzS5vz3
k+PLi9wyGqdxQ6cKI2Tvnq4v2eLnAaaZG9hmILNyxQ2V5bIMeImQjPsK3STH659/11VQdwS64/75
vjJLxtS4KUnw/UzYme2TOhFhNaHjgyYGdMlKHln7SoNS6waou9cm0hM8c0Xk9y7TNpUusj0YUgBz
T91+7j+0gI/o5atT18nT2A3thhVRelOMBVBflYDsKjSF3oqMRSvjmH+mOgyAiY05uQXQjApliSFz
E8MoDdHet0knYHGzpxJIloHGNyT5YBHq/ZoBecP8mAFcBcHA+ZpbZqLXTTzSEGKGxPsy3vLsyfyw
XgXU/MA2gRADQDpwzSkrA+0iwyjNnIYi+5TlvW9KLE+ycigXDsmZEWUkepx2MkvwKDKZ2JNpP8ph
J7zD9U22sIeBx8XmRVQ4Y/DnSOHkiAgnp2ZTem7o6fJl9EAnmgGP959sqHnAKJ6MoQb0Oxzy6FPc
jnc0nV6um5jnQt1j+P14YOHFZoB86nwYZtyYHmcVDZt+K/JAP4pX9Nj1zSZa46JZcpUnltTBJFpC
mZE1NPQq7YlFzqfILoGaBBLMHP+6Pqg1U8oV6lqRxlJR0hAnCAQkdjDR0ucTssPjj+uWFnYB7uh/
ps8yz6fPyM1BKxIc0dEGFxVkeFZ2wOJI3hvuACaZkXnn3x9zWVlVhPMCMZ6bygUsH5RHrX0/xNpK
8Ly4EU4sqT7Z4ZY+zCezab/nuQH21p+UDEEFRKLV/JWspbgXJ+7EnOIIaMQKnpOMhmiH9TN3jkpX
DuiCFwAKZwb//z1184BPDii4osTojfACRXoYnZ3Zf83WLpq1QSiHJ07GpO4bmBA9tJt+ELK/vrtW
hqAWhuF2JHhMMUml9zLY33ROfHe1JKQiJt8d/8lEucppEVVNa2iCIofUDHghlC+ETK8Jre9kYXyC
FNUnQtEsFWl7y+Zb0rj3hbnW/LU80DkxP3dMXmS6sj7OW2oObljG3kNSufvYi9/K/oPkC/8b6b9m
5vU82RJxyizSaKMbtl4HHl7zJ/o6dsCsrxylxdGgbRXd6zOiV32wGd5QmlTr3JDHXwv+rYx/Z3yl
yLDoF+y5VOzMnSG6cnwS5uYOA7VXyLR7u5hp4BOfJp/N7PP1HaiCov6eshNDyilKQZDUk1JzwUxT
B1UzbChIyhr5WGmQHx+/xuKp7Vy/KfLjKF6v216cRhBwIQWCws0FosBhRgpNcU7DPLqfxJGTTbIG
i1g8wCcmlA0BXQ6HFy1MNACKyj1bA48sfx85S2RzPGxs5WhZYC/IYzDthTxy38pEfjWtaHt9lpZX
CBXX2Yo946HON7XdsNKwMtMJY/0tjhkaLABg3TQ5SJ4d3oA020KA2j6JQjvKqd0NU/rl+i9Y3IsI
uDC+OYxQsQSZyRHD2okbdpVf2YHzmqEbtVjJUM2u9CJOOTGizGRU6rmrERjpTb1kgS7LH61G8q9F
6/bPmqd33/Mp7rdAwbY+T6JpJaRczMXDcdjgVQEH8AUMMatT5JpF6YbG4NywIt270gjaaBaxrz+j
EXw/svFnGSd/WUNzBIoYJFHyhgrwX5ryRnRrlMTLc+6gZRKtejgd89k58WR9j3YTWUQOMroiA3Ov
A8XWpBmfG+YR0HqVa0mD2Z9cTD/I88EfiaImgCrn9rSRp/qgp25Isxtu3YKcH4ViQg5TtnJrL60z
3BmoWea28gsywSTN8ww/wglNRFY+d8pdZpMOTZLyeZKTvoX6wS42ugMbjOfr23hpiKBngDPF6oLv
S9lhsUf5zDyDyyH/1pKfZXPvdGCD8A6jvXI/LHmFU0tK0JhMUeVUo+aEqdhb6FR3g+sjMZZ2B/j8
sFORQ9JtNaiHisY0ZZ3hhMD7i9IXGqeBMdYVGlGb8vvEqi+47kF8A4L9bY/u8ptSsOyut5vyqeul
PEJHZDxU3Co3I+Cp2woI/uu/cMm1n/xA9S3gMCiImB1WebSSm7bAOxx8CKWzAt1bnud/psFSVpSl
4P2D0isKwAK1xsBaSwsujgL3O5w7ILwXxI1ZQ/SIWbjnk4h+a9BKHjnFa9SuJbgWNyaxQR7igRYD
PTPnZy+jnetoDoIjzy4C0ZQbVo4PtRP9NPL+1arLNdaYxWk7sadsT7f17FYbDOTTJj2IRPEQVX8A
A3ExGCQfoQsETkbFfaE80AJzRx1gaDZJFDTVrncgHuyb9a219oRaXKUTW/NhOXGVcgRbsJ3DVZYp
hTzed0C6NuZapL544pA0MdGiiRhW7TwlKY1EzJEw08ojdClAtFgDLar5lsyOf3B0nJmHZVb/ugAK
iqntR2H3blhYw89yRIVycj8hEN3/JzPqpY4eSAh5gLcmnGlDK8IPyCVvLWctvlzca+D1AUIDiAC0
hJ0vDkc7Sc0t4IGMaPgVZ8WdmZEVUMPi8Tkxoey1qs0N061mE2ANtjc03WraXT1syrWS7sIeQEYI
Yd7MGAlcmBIqO9yOOzC54knL0DbwpYVMdP6Ff7q+LgsThrQZitOAu6HIpSYENKfuQN6IiHLAaKyN
+XGXCSYGFxAdRJSXIPE4RlGfyhqOeQCVaFA4K1ffwvV+9n3Ft1RG0ZcAgTihLItd7opb2fTPQy4C
aTn3Gp2+UzN9A+HpitmlpQGkBezqYEoD65vCUCXZOPSoijlA13IfMhdWs0O1uCIv1xdnYavh+AP8
DKD4zDUy//3E1XAjjaoGJMHIB+hHJCaI7yB7bozdzmLtwZrKFfze0kU/+xsXcEswgQBTdW6wYqne
abSYbzjzmZhfS/YzvnMgFF25DnuO9JjdtBkU4ScPfcqJMEIh0l3kJMWWkUz/3qW6OBJir+UtF1wu
yrs4zsgjY8I95VSbdVeVJkAjoencatHbAKJPC8W/P5hstMzaiEZx4Lx5q51MNkusxAT+BGSQNueA
TGf7Sc9egNX/glW4sVFyvG5vcev+Y89910o6sVdWtJiSEndWnCKwDygakMp0k7ibkSY+l2D7XPH0
S0cdDWSgG0BhCaBBxZ8I5M956w4IE93Aavw1ir21zyvzN7Spm+s6Pm93r8ON7j5fn67Fz6NmAb5l
4E5Q9z9fHiiTylrX8Hnh3nrFAwqz/+37ylnrEcmOTYTvZ0fT2FVrfcpLqw3mKWA95rrvBXXeWNla
gveGHTYZaILwvgr41LyZ1N3mvdzmhfbLoKm90eRa0Lrkqk4NK2fH6z2k4cwR8I8y2YAhaiPtckPM
nz39IO/4nNoBU40NECkQc9D5UjZAmvfEAa7FRhD2JdGfvP3HF+jk82oE0VcCOhYVPp/o4KLkjv9B
uYH33+9A8RE/HtWqi6Sh05itHLveColb000DUOneHtM1RcKl9YB/hfYPAGHoRFTSKy2L8SgsNSs0
xT6bdn11MJvDmKykNxatUARBqHoaIJVRrBi0641MFmZY2pE/WO6RChPsDloToI615p5nx6E85pET
B3IeN+HM064cnQRY60EbWzNsRiuGOlh/A6rSr1VXvNWAg/sZulT9GumM6/th6UShKDuLbaNt74Ic
QqQkBsB0sABqL28rIDRpKdAInXwfpdZvOl68Wh7qJx0EdP/AVQBnh/gSbIKX5CMTm9LRaWIr1Lvu
MxPebTqJlZt46cZDFeidqQ6m1J7fnA9Vxiizwrw5aOMIOvKgY2/XJ3Bp2WaUKarms8yN+qoHkzsQ
AV4BeFMcF9w3evFTeBU04nIn/222Q3rIehYHUQFd6+uWF0eHq3zmy9XBoa9smBztaVap4wwYzSC/
lbQevtDSyYLS7KeVg7Bo6h1ihVI0uLsUp5RN0Ld0tYqEUVrccyoOqcFuoiJZyZ8v3U4AugHJ9W5G
raygdj/UJathRoD6H+2qK1tueRjYBwQuFkg0ZcZAXtsUg4PvT/V9NYK89js1Xv5gUTzAzXGgiA2c
sHLBajlvCrwFQlnUX2zSHzwe/VV19L+ZUVu8J1Qfo752LNzjVhUUJvN2I2585JOYs/JSW5y0f0f0
nuk+ibCYo3cTy6kVloBY2AzZPyitfbCf/P3WAFDu/6ftvRp2YqRBUYHrYwxQNXcq00dyQDsItyDb
senSjS4GpMSsVdDV0tCQPsWLHQ2sl0oCUxNlMzKdhLrYauTA4vskXXm6LZoAWAcWcKEDDnW+H8pu
5GQQOpDLU/baR9WDlYmtnaz10ayZUeI6x4gFswuLhKMmqs8pJzywwZ3y1k9Gt13Z4XNmS72oQHGN
5BpcKppwlczXYOjCslhshzNxpC/Rwb4DZ2CzqVw763weJ8WdmMZxV+RVEdAmcjZlqQ2bJpIpDvYI
qHPapgcwsIjtEBs2+Nl0Pds33VBszEJvbugIkrPEaSEP6nb8ximqp6QswBGZQAq0FXZ0iNHItNNT
C31kReeLFJ0ko2PAvdfOT4fTPgakoNWfEYuAYKbvuw3akONfmgDXMi/0b7ama694LJpbDZIodw0o
44SPqi5Bbx83tqhoGH4KLqVPdhQbfsIZD0gu22NtF3yny2gtlbgUZsAnISkMFC5qasoeKSo+NAQE
TQCteIFlCd/Qal/DgxiKwn/gAU9NKfuExYxUXs/sMPY2mXNf48lp7q7vj9mJXmwP1JwM1I2BBFcv
xCyBIGLmwskWsr2b87xlEcVbWdiPuaRkl9t0pQq0dGvgCKPQppsU8tfK9HWkjZtOI1YIgNN31x13
gPw8XR/T4vE6MaFMm8fjSMrMQiBhGMFo2M/eYBzqfDheN7MUS6C3Gbcf9I3ABqDEm1ORDhpkraxw
6MWX1ihvpnraO4IAlc3KoI271M/SNXz24vRhtyNzCRa9C1L8CeqzqeSIAB3xDIIau1uZu4XvgxAY
gEKMDEGmWhTLRttOO6e0wtFBaxzlfh3xlV29cIAQR851VorffyHIWgxRp4G3CUOg3k+I6eqfOkuU
W1FqZAuZW+fjvXgoR6EUBoIwtKSoYSW4auTQSTTZuFYC+Xo7qORK4Lo4oBML85yeXIe9lk1en8FC
xyIQKXuHTmO3dTdt3C5fC4oW14egWwjlPfRtq7GdB8JSMOMgYnGlX7naNrKNFY+wcHpwE/xjQQ3r
UmfEq9lEoDom0ffYAfZz6MuvdICXu35+Fg2hBxgoXMRfF02SEL/ra8j3WWHflr+0yGA+nSzmC7Ne
szSHcYqTA9b3X0vKApVoPJzMETtOe22TLfnSJJi7TZcEZb6dxpU86eKwZpoTcK/PZVAlbKVugSaK
CcERadovJEm3VOSAGNPD9dl7fzSrg4I8hgtUBAQQAWg+33XEnOoWHehm2A565o+6ANqUCButek0X
8ta2g7xAx7gHDrFnNNN2n20dQiMWQrTWd+pkAJ22Cw6TAawzfwlg5IB0iOTOtNvhNaOgIBqSht5Z
Zd0cHaoVn9FDnm6MOCo/Yd3SWzHBtxLe2JvRqtihlZEBgu5RiJ0Zkfw2SlFs890ydzcuI85B1G39
aGuQRfbiCJR16WFquyO4bnwaBzQL0Ha+j4csGIwN18BPHgW5Q2+TuCL3uMKRkhRlHegtaZ8ZSEvB
2wtFOYNK+8luaPwbUQvd2l4Crrqkn3Zg9Oa7XBYN+un0flP2iFU6EHxv0Bfi/h4Ll4PILjF9s+y0
gJBm2FoRzXZW1pEX5NXLGy8y6wBqwtPKmi0dXlQc5hokvDfATedLppXFKGWT4GiZN2b9K87LlZff
mgFlT2S9sNq0hAG9D6IbZ1xxDYufRyIPWQ8AnC+adKVDSgG9Mwv4xup3Z8nHrljrA16IR9CsCd5E
QCRAoKiGB1MljMErDRPhanQYaVBC9KnIX8b6SdPXoGxLXQ8w5sz+EgtC1YpjIcekB/MoHktmu0Ug
9BlSDDsn8faoux+MToJvMN4SiGZugFj5fP38vocH6vkFFgYcDzMdPECW55thaJsUwClEKVaV1qAT
Jbcto3sQZfhJX26nBtqyRlqiQ4pqb+ZgOz7z4j3i9cEXMTq+V37NvPUufg26AQEph5YqrpfzX2Oy
rmMT/EHopDc1oC+RXfll/APdUgEknQLTSANW3nP9x3W7S84SDf4gOUREM7/Bz81qhbCNyhjNUNBb
czrG7U0jV/zx0qY9NTHf3ie3cymNcrL7wQz14qW9z/jK5b/2eWXiJlzxleXBDbPu1XJfP55jQeXi
3/mZY9CTH29XpSHRkGeG5hd7aAMntoLrC7D285UMiEW6bBxbGBDDwdErH/Hlik9aio5AMgSlPCSj
dKqSzxlF6hENCGXUDTsHEoqC7NvRkBtb1zS/ou0ayfDilsJ7D/zSSPGhLfh8yirhTnUOTiOkEe2A
TSOOi76R6fb6vClW3jvY5kQBuAqQ97/I/3Z503QVc3mouzoSLDgzse+u8UEpi/O3kZkoe+7zsFDc
Px8KkaxrSC152FpHPG9XbqPFIZx83Tz/um40aYPWOx4itniCStODUWgPUIha4yyf9+iJa/nfKOZy
OCI9KFoqt17OR+TxeoOHBtsPyW2cHZM88VMNyhtBvSZCt2ZMmTJWSYCJGh2slOQN8i36pPlmxqEa
om+I/Stq1nSblifx38Epk1gWXl9oDgaXSoiNR7EP8dUNjz/2hvnfFIJQBKJhM6WI4mRE4yYxcssc
SP86fSmTqr5xtW4tG7q03XD1IjTBg3aGRpxvCF6CnpvYEYfa/Kdu2Hju6/Uzs/Z9xRNPFnBdOedJ
KEz9yRRvbWZ+uW5haTVOR6DMkw48D+hFMIJYHPXkUOp7vsbvMX9C3c1gXAFoFE8w9JQp17YreTUI
iQWv28/tHOimviAmgufSJ80HYWTv635qbJ7RE/dPbQ1ssRy7WXd6ZM/oZq2gtHRcTg0oS46CudvH
3OToUPw02MEcXXhe7osyCcB26XPtY/fZ+4AQXwDbM4M8UDc4H5AZjUYOrlMWRjfjW7bmaZY22OnX
lQ1m6m3B00yy0NKI/1BWa1D3pbU//b6yvdpJjL3h4dfzDgRz3dYsvqX6dxk/fhAVeTFN87KdrPtE
ckHL2dBjr/2kOy37fv2crE2UcusnWu7yhOD7ueVXcuNsr39+6RgiQYWuD/T1XbL+uUVujxbNWDg1
gF1A1zRvXH+ykv11M0vLgRseJDggsgD/m7KZ+jGGlgCk+MKE7j3vxtCfLaPfa4B0Dclf100tnBMk
KSiIBXHi8fZRJqxIhp5F1hgDUWCDRKzfofR7ow/Ni1HmB6j5HUVar5VcF2YRtWU8tgBTnEntleEZ
Ua5XlefFoRYH2g/aQFvrcH1UC9sAsHcMCK+POchQLstU0FbjYJwF/Cd+EdbRgFbshy0AxQUWGIRJ
89tCOZHoK+81Too4jPhNfOMNH6t24ZwgLppxC/NeQz1XOZDmwKnmEK0LS8NB6DpUaK2Rn2NTrLit
+WeeO33YQfiKNm5ElEjtnJ9HIqCaZrq1RB8ctR6gKS0D9P9WfjQU7r42Zb9iT32Z/j0wByT87iyM
A3TGuUF70qVeD7EMOUReIqvwmbGl7U/u3rXlYx2DEKKdNu1a6u9yP6ANX8dWAy08ykUqfD/rcIGC
HUuGuTsd6iJ/ZExsr28ItdXmfWQET4GZrhEYDbXgQM3R5SMfZJjl0o/RntAUG6M8FAW6TPN20+UF
ilLUH7jrE6GtvEXeHxvqQqLOa5OZIhj4T2XHA07YVgS83iFtnfuBsyCtAet38h2XyY3DusL3apA+
WdZ2zPXBj+s5WSa0LUlRRi3LXyUn+O96UFVyxcNcnnZoAaMsAjkkZPMuyIy0ZhTFZFctWpAsbSPs
xL5ljEImL6q9lVlY2s1IHkN+B5LTl0CLhFpZg3abJkysoIB4bzftMiOQ4+v1pV7aTfBcyLwC8Yc0
izLXjHYZ1xKzCYUzHIvMeDa0bCUuXpq0uVQBvWmk00wVH8Vc4OMcJlpQR2wNN/Flg5pLsbJll8Zx
akQZB2VuDeLfrA297E6a993KaijJ6fcDAa2XGRaCaAtVivOjrumtARUGswsjm4JR+teQMX/i3wvi
7iv9ycjCehW8tDiiE5NKeCGg1DqWutGFVml8xVvgs7C63ccX/3RUyoXZpiIqeIZR6dO9Yd/k9cqs
rQzBUR6VZdQRYHDx/Tj/Jayf5VpddPH7oKrGaQSHx0U+rMUhRWtKKkMwZW2SLA3ytX7dNQvKIoAw
pLG6OpFhmh2mZ4MGf7AA2E5IayLcRuHrfFtlmW5Xzuh2YVI/eZuoWCnjzr9OdaTgUwLL4dw5d5Fl
MZraJayyuhkNfhCQRG7rDg98eSey6AWUSN9TYy1VtXgpIhJCf+QsCX5RyeMxcVgDFkLkKGeKqIw9
gM3GT2OCrFK85e1bWtUHUq9EmUvrBFFrxLJI5VyWqXrHZYae6F1oZ4/s+zA+fXydTj8/mz8J9dlo
G0nnTTj+kKhqv0PR8Pr3l1wkQi+gcPHkAk+e4r1aD4lvC7iS0Ky/8A5M7/bgl2s1r8WlObWixCvo
+uyM0cAkRXTMvmcaIUcRxfbnqqq1h2Iy8o3jDBH4I9gb9xr2aFqj+Fie992PAhsJdB/e5SDjVTwO
QeFmaienC1Mi/Wxna73/JzP5jwG1AYJKt3DjjHRh4QSJGZh0/0d77WQMnrJYmhtzfRhwqkjLt2aj
BeWv62NY2synBpR1Qi4RtGcVxtC6P+wfkfUnn0cPBS5jpI/wLjvfzHXCW22yB3jlg2EisKBriPWl
0GUOjtBYAzlj01QuS9dOuaF5Iw4je4vHeCso2KPNo1V/+4N5msm9PCC7AfBVNpPTg3yn6uA99eiB
3+jlH3jPd+6wvz+v9m5a5vQ/76lTcdP1wFOZ3qOTQjQZbYmxDX2Jbi3oW1x5tEEANwCaN1dtvfCy
HEpPOZynd+CNQMy3hoiep165EcCpBWAtgMlgG1Cfq/pURDVgzyVaLfRNL5+S+thV1VHvIn/KP64F
RedCFShT8RzDcJR90JRTr8moqUJgebd9Kfe6Odzl5VrCZ2HS8O5G+QXhJVQZ1OeCXjGzG9uxAsX/
0U0+0+rjPuvs+8pxrGjdRQAdVqEUjzYK6MlwuL6PlxwznnNg3ASFC2ZKxfM0LB76QZZVaCTPmQXy
16EIBv1Bz+JNpt1XLAv66m1E89h1uyp92OyNUR2ZQTcG3hh46517giilo5V5dRNyCU04M/edIfer
KNmy4Wsd3YLk0YhepfMtKhPodRx6mmyM5BOVLxNE1Qzk0LPG3fTk95ANR9HXflndkzXczsLVePob
VYfeUGDenK5twrLZllpQuIf242Wis2lQHTrLgGxyBtmEXQYaE5R6E7/RX67P9dowlE3kQt2Y1RaG
YedPyEgCAuDLfCWcXwj3MFU2QL+g6AN5gxKsAo6fyK5KGmBvWf8wCl17TDpu+YU9Fb6EUkEwSO3l
/0i70iY5dWT7i4hgX75Cbb1Ce237C2Ff2yCxCcQi9OvfwfPemyoVUUT3jRnfmQjfIEtSSkplnjxn
rsruPQ58bllxJJMFmuP2hIOHikatfbLZc1D3+7wEZx8wXf2hYInMX29P6dq+X6Sy0IqKZ+VVmjov
265GSxxPbOhKA2nCft3+/so1Bp4wsD6DKvZv893l7phGBH3mYLKEljwi7XduuWhUOYzkX9pZXOcs
uITKKuC1hsUSGwhcN6zcRxIcjS0inTUHRJ7SN3C8IBenhpjMctKqbSeWdEPUs7tS7jeVB9b8Dwk4
Ax3vyNoAV3U5EA1EFx1PcbmU7hw6xge/iYtxJ7oveXNHtpx9bfXPjSlPp5TqJTp4YcyeQ2ZExVZF
fO2mPP/+Yv9sVWwQgWRkwPcN9hJU3+b2lPFf3AQZyJYOwZqfoevRtkEZvCRKlfUPOpuZaaDzxMp/
eAB911ARgU641f1z25/XZgxR98LtDAbPK2oTkwnhT4LzJO21MByKLW7lle+j8gkH+8vkjiPocsYK
QPJlE9A5GV9N44E0d2/++Uiz47paHvsusI/K5+F4U+02c1I+5u53z/76js//rXlBMBQEQ0qwQnq8
LBkIRpOMfG0JDWf5HgMIVIEmAsAfCffL3y9w/fqGNEUy2mWkaXsA1MPbQzCWY1aJ7tAwD2Swj15H
dMsox7BvlK6ouIsM+BAYB2J3H9uUf7XA9iRGYPzIGIIM+TEFDB6Igge99n/NyFz7Am/zRp5oEURm
6d6TqvvFbDdp6Pj2Z/T577OVfFCe6QbE2awxsZEs1wGb2qL2XHNBA+NHaIsz7opBxO49Vwg2j4mn
eWEBOYS+2FjFxQ3UKUaNZHlgLog0NV9K26aahk4bE1dKI5qd9qM/VKe27UMvL6DnwsXu9qKunA4g
lULTO3DEC/pKmTNuQkQ+GMmUpB2I7Pkgf04+cLEEii6CT39uG1ubv7/FE3TAecDNKA6UmWDQH1yU
arywmx+D5u2ZYIwDHwZ6YUHTKSeEBSJManN/SCTb1/QwAdi5ldJcmy5z4ZRHu6+/bLTLXWZZrPcr
dJgm82zEXl69DHSKhCw/iGarSrJqCuUfSDzrJrLCyoamXPO5K6sxoTZ9bSXZ9bT85Av/1A9bLfmr
64J7G23maNFFtH45qgx1h3TW5ZhwVoZ7hn/cXve1F4gFFiq8AVASNpC3uzQQ2DgA0mGakgKEzqE+
TE9Cb58MKzvhdSXv8CA5jEbx7FDrOJfVO44FECJCbgn9Jig3KXFr0ZQTeusHkdjmi+t82Go5Xol8
IC+Aqg2STrChoiahKK931TRPCQc6vsl/6Hac0o0a59oCIeRGQ/PSa3KF8x47Xs/Ioo1J1ru7nxrq
VbcXaM3Xzr+vXH4ARwJhruP7ZkfvZF8ldV/8mIrxUwAwyG1Tq0OBtDLeoejSRvvtpSs0bCgzKemU
ONqPsTiZ+fH291eXA5WmpSQMAXb1kiKpIXSfB9ihw+NCg0Tigb/DoZZi1v+aUO8ZLe86EKLCRI0W
aztHJ1p0ewxrywF0NTjU0JPlXhFiNbNmaKJ358RJD371PJvP03DSN15VaxPl2BgD8kCAGFxt+sId
hOiHORnMF7N94eTYbaEL19Z6oU6D4NKy+/8eC2dBrtHNbUMcPica+axFg/h4e5rW6sh4PuE8/k+i
QQV/CIvroyxbPQFquXqF8ka6K20vO2aktUK9l/Ueha35vpeFu5vGmu2qumtfOhEYG/tnZaBoLgJC
ExBXQEFVfGvNrBlN2KZMjBlZ7qAPq25/e6wrsdeFBeUQEwOffFfAQtsdeBdl2sfUeES7NfSYquJx
2lIlWtGFB1/H2YiUqzrXAHhNqSOTMeNRP39FB+nBc579Ig2d/JDmOQQCPoBK+zDUWdRae5LzKHPT
UHegRSaOdZk0+hakaGVb4BWD+BmCNeBrVE9aD1woNtEZbkQTDatec+rdV7RVh1yUX27P9tp6IkoH
lzfuXjTOLmHamePCr3SnslOkyDuAlKu9TYaNY3Bl92EoBtJxYG3Dya7ciHlglSzzEKtkmh+15lOp
Petd83a3hFwb3jQQuUOviQoZnSyOYImjgCnojzJsxtc3z9LF5xWfpKL2qFeSEcDBLOLHpty6WleW
wUGwBZK0JeS+And1YhQOaYIeBBsRPRjzxjG79fnF385W2aOgtGsZPp/lc6jHo+NsLPKWAcWNSuYS
j5VpnxDph/M3Sbcq4CtetDAWABYOTRt0nyoGdBspqknkU+LmkfDB7vmwqf63agLMbqinQUsFL9fL
SZqF1UxzgUdfx8ixxrkqoQn3jpoR4DiID8G8AWEjNQs7E+IRh2QiaZ0oD+v6HQt9/nklas96u5xl
oE2Jke2aOnrPNgM4xIQcE1A7aPu7nKJy9AZ9MgsEmD3bGfizEW+sLQFKXUsn1HJUqBkcL2/Aux84
IqnHqM9CXkXQsHj7VgYbCkIy6IZe8+OPuUgh0iGRnnCMcI9ayNu/7+LhDFWZ5SgCkO5yikY/s4fR
7UViimjQQppvFFGWo0Z5N4PgGhVf9JZAsMRbduLZVsaT0KWixAqn2ZNE8ptZXWSRJ795oFW2K8RG
QX3lJrowp2wK5Iul4Gk6YWNHP/UffAzZlrznytkBvgb0dUK6DBjzK7bSsRt1R8JEXx5kdcw/317w
lXhioYNAeXOBTSECvJywfqz1QtStSJxWlsdAEu1Y5D7/bUpmR7bhazn4DKrsIZONu5dFm7/5RYM0
G94zsG7hTai+1QtQFKViydVM5DckeARazW4P8Hr+Lg0oS1QNfe+kmolk0MtsPuRbjf+rnwcf95K9
x+WkFnXAKoDos8AzxptQ27S/mltUi9ebHr//zIB5uUDDCHJSKPpOid0dxLjvaCzMjafS+hgW4vsF
AHyVk5wWvZK+84E+ap8zLXZ2t1dgbQRI0+OdtOhOou/rcgSa7fRTNTZjAjqERzHOOcpekKsrfPHm
vA9yCosrg5YSrdAqhLnrgEB3Oj4kld7svYocdfwR81ZCZmW60KUJ6WM8LHHUeEq4EMwcShu50Sd9
7EK33tS3kktbBpTbvKemDikPCwYmbweeujC3No7Jv4+6y3MyQJyABDfiKgcYZsXEmPV5N6ChM6FN
vp+dF+Z8KvkfZ3qt5pMOfvCsb8O5LyLGy3CAUsGcdvvy7bg6RCzAixnI1i54JOUyQAKq1maf+bHW
TqHvt5HrbGArVlwPL1rQbLl/zzc1aDG9gYth6L3YZGDtHzoQDZofnPKNSowocOPhjCQtvA8X25Vk
gD4Ngc3K1osrx4mMqo1K0b/9GMPTeREtBDcp0kxK6GKnPs/TgPpx5bKwqayo1Ddw5iteh9B60bFD
ByPwx4oFiwSTrhkkiCfQrZHEGd9+0l98XznIPK1JnWCkQWzPUV/u+Nfbp8zWz1eciejeOM09Pj+x
SFR1RPwtnMmqhb+6eBaA2TjtL8+xNusnVjoyiLuqiqoKAN36HYsMfk8o7/3HgnJXdR24A1sTFvL6
RX7BM/v2FF0HR0tvu7WgZVA+uyKpaU0ooUIoCJ/v6NNsa0XYEsjSgwz9H+IPpy7Q7gz7PWM6N6rM
GpoI9IZ3RRCLlgJmokf1VuvP2iY/t6DMWl+Y3Rw4sCDLQ0Yjwu/I28NW1GCQNEajGrqXIex1ufQi
pwXnKOHHs6WHjo7OgDcnGrAuf4nG0BWL+169U6wG0dGQevEUNeJTn328vfLXcerl55XjnjmTdMwR
n6/BEwRgUe4cWHsH/vbbZlZ2CLpfFwLRBSaNuPJymgjYvcrJrtJYByEYeXbqH//u+8oeb2QNoDqy
e7G0oqA9WG9/H+JFs1DOg9saB6Ba1bFriZtIdmnsiQ80rOjL7Z+/4qgXn1emh2bIYtQjPh+k4QD9
dLmz7m5bWFuA8wEoE1SOTmnLARbQ/DTsy7f3BGF+EDYg1wBnvWJQHpEpo7XXp7jn9PDOLraYJ1bc
dNHgREyC/zGvqmo+0fS0Fp2G86/uwjpzdlVTg2DEClEd2ggWV20BQ7DcpqhFqo91CBWVtsUnhLvB
Tz58c6yPo/lN24LDrC0ILu3/s6ImNEyqeROvYEWC4todA5Sj37HkuC2w6XC246GgnK8gwNOINUxp
vHOrAYqpffR2lzr/vnK6zix39Nwf05iCjyl7sOQ7LgiIY+ABZQDGD/dSXqAAW2rFiDaouNZ++PkP
srv9+9c23dnnfeX1YXObp1OBo9sQD6XzM3N+mltSf2uLjKoG8pLoSFjony+PPV72jFsjS+Mybw6G
1J+yxvh0exTLAa3E66hcQt4DPRyYKldZZYgYt2adB0HcFmj7k14WVa6xd5rg6JnZAdjKamPZ17YH
riHkFAEWwh9lVYQzOBnYUtLY0OyIT0XoW0Vk1Umbb4SdqyP7ryG1NiQrUQ6jgCGNfDCnl7zhO6uH
8uMUxFq6dcCvjyoApw1eiGgRVUZluloz2wac2er37n48lfJh9n7dXqpVbwBW8H9tqA4HAGbmZN6y
YdJv6bDPwDrydgMI0lHBBnMeXh6KR7dpNqQceUzEOxQpoZABQHvbwsqagJoD8c6Sh71ueBpSi+pa
CeJOy/9M21MLXfY8f6WQqHOaDVMrswVToNBEiQWPdrVLoBlAx93VoxsPT7750Rm+3R7JyoKjPIup
Au4NtEJqypS3vpbRjnoxjogdAcFz3dz7UxKMW1x8f/1U2aF/lQXwjgU0FhYvDwFIJ1ilzyY3FmMz
h7WkD0Ve3w+uu8sL8VNMULDAvH42nWk3ufX+7cNEWziShL4HbK6KTc/qcjZJn3vxKOr7HHy4zwFk
vapgI22wsligmUR+e4nvrhPQaIOwu6GBmcE4Zvth2PCF1Tk8//6ymmfZWzAzIYWTYrU6s94X4ujw
u0lP9Pm+aVmYQXlrHE5pfXd77lYuiItBLZvhzKjkbkPTDoPSYjf4Apza9OW2gZXddGFAKY8h4Sa0
EXodsRjmSIcCQY/sV85ADWrY+P+fbltbXSOA/JGcQthxjRxzuzQ3XGwojcSu9r0lWwnVteGAfcZG
JQJ6cujovZyvuhZ+g45sLYaLhCz97GRT6DjiYJT1oSjaw+3hrK3OuTXFJQpIgfV4tWpxZhpDWGYg
qMiKhy4YNqZtzQ5CTmBWoUGN6F954VV1nupl6mgxg+7IwPgjAVVFUW6V79cmD2w6aPDFJY42PPXs
DqxJZh2GY0JOMkXneYw8y9SH6PF6+y0BODlyaIhI8OBXzyPNnQoIqml5Mtst0nlREWwcrSszBmJL
kF6B0gFgbJWubQhKjzR2FcRZuXMCqBvtjfl4e/FXfPnChLL4Xt2aDmE1UkYvuXuc6IZvrXwelFcL
hwcKUddMSrpsNXtofD/uG3nXNaCdrfKNBOQSUCi3AuqBqKQhdgMaXl0FidhWjDleTOA9iwL7M3Nf
GvdgBejw/J7yZ77ZebU2pnODy9+fnWakkSKwLRjsX3lWRrgDNvxqZdkDdPMtHVCOBc7C5e/PDGTI
JDC9r0G0ApIj7RQUoWZ9fPOyA9qPpCrqdz6AdMuknpkYJzrVk2WBKOReegCWnG5/fmUPLqTJ9hJx
gN9ChVzgWVnJrDeyRHS1FQ29H7a5OLHxl2axpSdWfrptb21JljLB0j8I6hP1aGkNwQUwSXky+Q8i
oubG/bX6edCpLM18OClVuWlUnYmwhy5PPO+36GkYbPz8tQXHd///+0rWgpOZ+XPKcrBMV3PkzmwH
btg9WPv4xpNjy5ASQTU1GGjaCgNB5bEvo6qM+LhhQtXmXjL1S+4W8HgIlyyAt0vXMqXrE4+DJqgR
2YF77LEq2tMgrF3lm49l7ZUh6m07dBu2YY3qSG4ESPXOoAG57RIq4af6O9RXD82ywZJjmkFrR+Mx
twqn2TPLfAmCdNghy1zsUdVgD7ZAEO73zmuZuf2DBH91yLrZ/KW3/v72L1o7qM4mRtWKaItMFl6D
icHldUCvY9iXn7QpzrLEXOjy0EswyY2X30ofwdKuiZo8pFV1oJKWjXq2zxtEk7XnYmMEWHnw53wH
fin0jPajAF1IaLORH72pYZHht9lhKAIWmg3xIjkM4LvuKrHTOWt3JBvIDi9me0cpKR9QueoOgf3m
LjD0O6BQDRImVHl05Nguf2s22aSSaKBKUjp/Liv7Y6tNG9fRlf9fmlDfdRRvcWeAHgT6mR+D+ovm
RiX55/YqXx19igklyiFpC1LkRs/AZAGqOv5ryIedB/od8krsLT251eH4qCShExiYR/Xq89BOmeo9
z5LGQD9nfW/Of/r0zzvGc2ZjORvPPIgB9edYzZAlvdB2EKiAiM/PpmMhHx+EtYXiWqIN9S73kIFZ
oOP+dZWvpxRMKdNydvjTi1NOH0pJ4swpdkHANpKTV3O3HFNnppRxGWPmFhpUg5PWsxDw/sgBukyL
jcNw7eJY6kCAfQBxBVzq5eR5s9Szics05rUZOSWolbdihS0Ly4yeLY+WCidlAK/E45CM8576X24v
/9b3lQOk7wqaly6+r/+u6M4ZNwKFrc8rD7dZd6u+7vD5OkVJJrK39BvWHOp8AZQzxeVU1yvfSOPJ
feDlfOztNCroS2lvUSNdbXu4E3hSkLAHLhl1rGWgZ+tQp5RVpp+msZM+acHdZFDILRphW8SpvUVh
tGoLHoXeJaTyAR6+tEUsoaPGYWsYVP4U5OgFYy+sn8GybuxNb6OmvDqDC5HsAgV2gZK6NMbaUg9w
W2oxSPn2jFZ7Zqdf80b7NWXt8bavrZrCgxpaIovqkJrkJWM71MTWUfvgJLKyR5PPezN7LNH4/O8M
LT/kbLEmqG9mloQhE9LwaJYv+7vG6SPhbVy/a2cMxDAWqT+Aaq8SBczuJzsYUTiQWn7HKvqUzc6J
z9nGEq2A84FtPrOjOMQ04JWaBsNSVAs+5QX5MRF0zA1msLcq+aQRM2o8fmi4deh1/dhb1evt+Vxz
SKwb1J0RYwDeoNx5maOVNapZeIIVY1izKdRYEU7a5xLp3/rjbVt/k7vqHXFuTBls44q+MWc3jbPa
HQ6lbWeI5rxfjPrDvZWO5Niy3o2sluiRZhloTaxB4HcKuuX4gkeF5tg34QQY1d6bzeYXyb2vmlE9
+KmLoEzyx9Q1qzCYS/PRMQCi6JCpPfSl5oSjDp6EBk1kkYZQMXRkH+wqhJBhwersg1sU6R3jXfBQ
zbUbBdB4CBHpBFFd8PTU6emAuNdOn/Oagh9qNgJIM1Q/GMSkHyQAdDuQ6dDjJGw/KkQx3bW13TzP
7sj3ad2bkV+56VNXlH/EQA4DGYYqdKaqi3Tqjs9aD4X1rpi9ELwmaTjXvL8zBxTC0D5gQxW5Kh+o
DMYoD2YrgtS3c8hcmu0bO4NW3UheZ63Pd55u4Ae78iei5S6soDEWp+DCPUhpB+HIp/xoQxXCiCwx
/XEgI7W7vaxXLrSETegiclENwZP0b5PE2Za0xtqsO14ibAraf8B80O/bYX7xNONJtl1E6mHj+r+6
eBR7yrHm6iKVRkGyxCP53vbziEzvCQSXZnBEssDuq4IDJqOay3INKU/36xzoUV89OABFSwZ9pI39
t3ZwQuUC3CyAL10XE9pBrynVfAQBY2jLl0M0mt9vL8/VSbZMF9JpSEqAoOcK12Kl8Omhh0/4WjJB
T5H9roaNjb26ImcmlBtU8wEy4YbU4rKMGgmh4reGGsoQlFjMnlG8JQ6+D+rlhya5PT+rPx7lgaX1
cnkIKe7UU1ubrSDVYp3kQyhLD8rg3cYEqdLZWNrLPbLsobM9IlNItvWM4kUrqgmSOnl9QNUvvfcH
G1WqbEJl15/KEAVqFjUVnQ+1bnbHQqc0cgxG/tFZb+wsUgV7RxbFHGptsNXMtOonS9spHv6YCDUR
Y6JHxffAnp5oM+itze9TZR5aPd24v9esGEgwIMeEXoMrulZrhsqmXyAA8g0NOjZ3DlipLG8jGtky
YimznZHcXtYVWLQsApHrT07ED13kd7c9Z8uM6vZklEyHdHPM/M9zkTTyudrCL6ybgJYj8KgLTEJx
zhFPHVBGoJwwspFGszacDDHSkL29CQcOagB9jKz40luiBnC2BfiNZwNc4h6F86U2Ng6hq2Nu+byL
1BJ6HKE4rDalsUkDM82AE3Wcg2domJ4yYt2TOd/pkx29Y1UA0sShB+W3q9Q+znTQCKUu9rPxzc1/
pd4pfzOZ8jIa9NZB0RpJsquOsRx18j43O+zm4phCRNHcZ2z/jlEgF22gLQ2tdWpjQ9satgBXkRZz
RvO7OevE0R1Feqx5u/XSXR5qF1EZ4k/Qd+K8wSWBJJKyWyBhNZl9g059Y5g/FkHlhEOTvcqafETK
5Xcn8UoRvrHFT7dqFYlfYJwX4K76OKnRryqdojdiNuT7TD/SWoRO+4Wm+1Y+SHDt3p7PlSDFRM4A
xQyQKsA7lAPY8dNMG5tAj9PmT1aDWYGk4YS2UMt7aEG3eNvYsiuvZhTMFAviedlSyq5N9Xl2B1ob
MVTP0wfPwptoJmN56AywWtkaBWWy5+ztCoqzNvWy3W3rK2cGKtDL6xLzel3VBytuNxUZNeLR6CPd
fO26D2mubQzxuhoNr1l4mP8mfK6pjCCrnQeEG0bsmy+5NMNhuofKaZiNB+rtsnSPICAoft4e2V+v
VyYWWCi0MC2lDxdt2ZcHe5/ihVKWrRPbTdHuhdeAy9zS8j1pe/1U6dzaDZXxGYLb3Rh6neTHse/r
SMqe//Y7X+wgI2U8B5BiDgPmDWGhu/3R7PLu22jx/mPddTK02rl4mlp0kOGWMj+YrawPRobIQJ8r
OGoryEs3u9/E3FYn4Qkz0vVhPOBtUUUeSE/KXVOSZu92en7QZCH2vEX/ZAj2kCwSOEriVGrux6Hz
QNFlsC0g1MrSA+MAPTC8WxGIq1y/eS+YT9ClFvde9TQY1sEoymdX5ofb67Byml8sw/L3Z9FM1lt6
zu3eiSmoa7lxyJvIBecYXky37awNB2cs/gMqkYWv59IOVOYCKGcbfuz4p8Z4aBA0vWMogGv+18Ry
TJ0NheEBUJUNTGhGaKF8Lu7z+U77dXscK/MFjBiyPmBIXArCyglLJSuKiYx+7BcfbeNE26gp4IH5
xp5cOXYuzCjxSN/mctBLmCmdaocXrmH9zqedaGPGoO3UfgMV2O1xXReMoH95PjBlP5ampjW86f04
LYNI9n7kUeDuUrLvgyZMqwdzPljIK5jGT1HtB/futvk194AUw3IV/yVPV9xDtF7GTK3045Y4D6J1
H1LCP0GJdeM8XTvqsKVAQ7cUKa+7S/JutgtPQydO0TZRIMDZxkMtx3WlNRCw/WEW97XtQDxrw+7q
8M7MmpeuWRXohC6mzo+95tPYHWkeBVv9hVsmFMckaGgkg2zRN5M1/1hz8XMUZC+qrWLHmv+fT6Di
mEPFG8/IMIGW+NqUp3ZJcOjHydq/3R9MB4EDlsoCAYJy7XoELRxsNr0YZBghMz+M5FPpb/F7rY3F
QnVcB/mUcZ0b0HFbeLkAXskerX09B5ElzYhVPzjZGI29agnEI+B0RMwK3qnL9Xcaa6ipnqHrgVf9
QVDfi5iU42erCtCV5pLu1bOJdkgNfQ57QSYoh9f5fVc47d3MqzwLMQCQUGiadT+Rur2rM8aiwfLo
njl5cU+7sr53CYqZk2abkQTR9DfHbUTktkwPgZebdoPg7oG2vgO9AH2qM5BY0u5DP0r3Ny2b9kE4
pX9AKak4cGYjH+OBMY8Pqf9Y5O4YzQEoFGnjiWdDUnI3BxRXIB/Icz8DlYtmhSZk3NWeaDdsMfWs
+TUkuMFlhHyHeUXpTnXKHdC2IKWPjift9zigs3Ijc7tlQvHpXOOjV+kLlCR4sowPZf+h8d8KKFzU
hZGWXaqqKAKrjyabEuA/WpLGRLTfqUZp6HtkI7WylpmwQUsPsi4Um9HWriSAwWjAZe0GSED50oCQ
CPRTThEk2iCuWdOT1jX3vHTuGkKPqYGOxzm4c7V+P3jp17K0j7c38DJnSniH3wK465IcuNYOmmpL
H62mRPoyh7hnTcuvnG+BnNfWbeEkg7IKyuqGqZyqWt+1mV2bQFRDZDdsWHtoB1uEUjM2gpeVB85f
3qD/275KZGHLTpOahoOinT6D/tzmj51rhQO/Z/Jlqg63Z271rACdIQ4+0CciYX95VkBgfXIRwrrx
SKEKU52q5gc2WTgZH27bWVshRGNLCwp21VWSCBCbjlJuu7F0mig3vgfV1rtwzcICql/wR2gkVitk
lTNQOg+ZH+dRN+RhsPkSXHMAGypLAQpi8AAVmVelAyqJTY6oASiKYkeLk+6/YzXOTSyrdRZUWkEB
hfbFBDdeCqhd6lFKH7PXty8FhOHgwyB3us7YOCWdbUl1wIGdD1qa0P3bP49Oy6Uuiv9exd6TSXDN
jhzuC5pIt0Dr+xZSf7m/1N2OrBZAIwtlypVwyNj1HkU9No2hRBWxcfwFNO1dw/3QyvFi6li/sSpb
9pQN2Y+VDpFQlPS0cni2OvtYZ8MpM1G6SYP7pu83KojXKCYc3+fjU8KRLg0yS+vmNE571oGMxDBe
0tz7bTdafeRzFxxIV3ZhamTNTve6P6NWfwNPe3aS3uzEDQSWP99eUdNcOyXOn4fqWW/rxn8wDcFo
kYeWUfdg+qQ8llP6FWlGedBRJaJaZz0JS2sPcrbSu34YobGcOu6hznm3952W76QxtuHACjyZbOcf
C4WwYzm32X0tvWHXpyjCaWZa7dF7YO9zUhlokA9GpJU6DbaYG3xzpsaDrFVQ7XLeoIqGgOtYejrZ
s3nowq4vu11rgoW3bA1ILJaozNXBOD6URJC7oA9EE3Y+gLteCoEJIDW6aCSzc6hZU9/3mRUcbCLn
g2hFibZ2pw41gWY/jjb4Y9HAjTPKp5OeUy9EYUZ+9mcPkc04FUfREedEDSONXB0luYn3+gfbQ+JV
IiMPiqjQY/r8rKcZdBQc+bnCv/XMx6DeS0/KI6/sb55b/uSFja+0NT9lJX209eqI48Y7DkLq91y2
7H6aRBlZ7VSHglnQg5HZ+EhmqoFGpJyjEiwwoT9k8weI2uUhK7Mu6hhNd64n8RfIru7rHMgkSJA2
n50673aD0ei7wW3KI/oP7EiDtmcEfHr/jN439wjRN3c/+KCOB4Gk2JEOcGR3ZJ+Cwp+MUOKK3OOR
XZnR1A9uBBAUqqKcIdGckezJKxjZtUTIUADzHpaW/N3OnsTRbOj7qTFb4Ny7PqwLxJfAVwzPY93o
e1vM5W628nJvVvb4wCdioCNrGPEj0+9D55qfUzoa90HnTQHYAAz5pQWgttjXmgW0NGRxgr6oQwMR
+AEiNn+qcRQhGDOrP9mg/TCnrn6SJeLbPqjJh2HWwBQ/TFMECIcXNXavR0DOFq9+cMiN+yn9KGo/
SDTQCB5r0wANSSkb4OB6a5dlLTDAUJTpd80gnceiJtVTlesyGgcWhDNn/c6sK/Y5N702kX4JZ4Qr
1XegESahPgkdb1yCKNYA2tfTOhNF2NEzDjrRgZLsim922f/xuq569ofBipAbN//YbeYf7CrLjo5p
T48VOvB2mmUWB2E3bFf29RyCnI/HZQuwqmZm7FC3EPomdVlAbU3yeu/yQdt5OC8fuDO596jbYKCi
IrtSL39PXTocxyknLxolJIL2cvaZM93koTVrADJl2ajfeU0xHyvWtaGVGfm9QbXgZOq9E3kyz6FG
Y/jHhhti1xjTuG9ZZwN3w9NI1lN+RyzOjqP8Mw5mlMNvOSo9Owv8Dhu5jLXDGgUPZ9Ge06/ZovRp
9Ca3adK4cZtFZXVoQ17nB/zLf5q0f3S7LVW5tbNxQf8sVDvgs1NfWyIbrC4Dc3rciuBktcC6NoKf
mi7FqWBuIVzXghwcNwsICBv2ioa6mS2/QYt4GufZDvVltoWQW/0+styOA+YQMOcpV8/QUbOmBNip
yob2ame8cAhXbKzQShy1UDHgdYXM3LUGsleD2jngxI2L8qiD9IzutentCZ4LE0ocBVBRoTkzTAzN
wa/N0IQKYv1mHBsScx4eQLgu0ZeI6/EyWCtxiRhWDq3lAPRU9x3dCANWlgILvACwlgYHuPLl50cT
T6a5cCDl7Efuzn0ziBC/HhVMINjQngPwtvqc0Q3JKl/ShFQ8nDwktudPt8OGtQEglwwQJAp4GIMy
P5Wh5W4+Q8aZZ1GXo3P+8O++v/jZWbAsDNZzz8X3va/UPghtw4dWDhJ0EznoMwGtP5B3SoqLZR0y
5gSKIswJ7knwBe2GVIqo91Ah6P95x1DObClThcvOqQPJSSIOs/1R1zceX6tDQeYJ0rp4vVzVaIWv
+b47NzQZS+8FmCf80ybNAQH6rmYbq7JlS3FbUlsumxC/JBbafiKR0Vc56kBF924ZmUXthCAR/3p7
9lYOFA8hMzKsy7P8qnCr6XNm9TOlSV6DnCp9nElzT9Jvt42sefPy5ABfOI4tOMWlt6WeNeujCGhi
B89OFZZbuMFlXpRHDUgmASfF1QXUjZpOMQNiUUT6FEzxXigQYPX6P0Y67dPg7RX1C0PKxvdH4vsl
w8a3jF++/1pDxzvtPjlbbPErfnBhRtk+oAI2alLrOF/k9waoNca9sAJJmZO9cPPH7bVZcYALW8r2
0XwQ3xeGSZOBJVZ6HFlCpuM7TABu/xd+u6A7L5ffzvPeNhmWvyCvvb2n897VN9x41QNQSUeXsw4+
epWLypkrt86hYpGMRTmDm6Oi+SfIPOYfWk4gh2sxfSMTueLS4KJEqyE625ZiuuLSnvTSzpScJp29
l+Fk798xZWefVx6N+gC1CD3taDKZKVpH6DP19TvT0jeSnevT9t9RKP6c5iPvp6ynCZehn35n5JCz
Q5puJE22rCjuTGYEtkHa0kRq9w670+xPDYcLRP9uyhRHNmysfx9gRQiIoFkLhKL9yIPDbSNrxTes
O4JkrDoOTVWnruGA0+o2jpqZGSUeC1ASMQmKUWDhmp+GBtVMy98V4L+o7Cqiw/+Qdl29devM9hcJ
UC+v0q4uiWyn+bwIKY4KJVGFqr/+Lga4yd40rwj7fsCX82BAs9mGw5k1a1X6zobj21UpoYrxynfg
v18ibBEIQWspzfBLvGRnLXtNVwxV9X1hb7AsA0TSgxMycV53INzbnkmpjwPhKm5WlDNfkcRME9HM
YsJyzf1DRe7N4TEhsZWfIQr1nom6sCTEOqBQMpABGHH7aC/ox1nfTAEFBjyuy/O/I+Hb/yKW6irN
RQM1DlHQgSIosW0SEVsVGvDHw6srjgNMuIw8sqjCai+jBoaNEatdlXjpz1Gm/ViHZM97Jvp0DIfq
V//mXmQ+Llyq4CJCDydu1utxNWbmpEg1k7gcQ8t5qO23Y0A5xMDh0BJQgIttu9ATz+qVBCS2j+3w
cSUKajmZ10ETAbqpIR/zGmLa9FkbzKkJgWrnu02j6RCYBzf5tL2LX7cSYJKAicGrz0fREEiD60kq
yZSY7QIrvKe9e5qLnVvclin6AHca0A0TW8NFi5ilUnuVnU4EOuitRVvy65oA6JINh0wr7AKB/2nq
FAG87PPgKwX9Km9OBc/59bCSsoYgYjeVMaCpc3HI8x/b8yb5Pocy4ehzBwa9z+vvL6nDVt/K8zgZ
Hu3ntlVgJFSfF04LwLr1VAT4fNZAhi/fZfOw2x6AJGy6HIAYctKqZsZUgsvATeybvtOf5gmlQqdT
eXmpHctHcA5sGbqXBOdigou/r+0qj/W+2/X+C0PW8h14V4Bd/9ngrvrCgVXF6NVridcam7vQHiGG
mTeoRr79TY5aAuB5YPKG6KaoYtZ0bj4hRs/jtkXApH3S6Wl7SSQHHu9yHgA63JBIlZd6mZ2WiQWe
UGcFGO43Ye3B1m47NHu83RBOHijnAOGEixHmq3BYSwfoL8ZV+jGzfmvDbzZ7kb2oajWyAV3aEeJm
s/MARlgxIMv4UZc3NP/ZjTuPqZrcZYeFgybxMMMD8NVjXR+6tLJX5AImc9klQQYuV1XqTToSE+BI
9BaCK16sL65G2ekuWbIY1Blp6OrNyS/qz5annbRGxYkqOzEQBfhrS/DI5tLmpMNrCdeWGYRBmyYo
oGvJznSSdb+9EWTRIDiCOf8tMpjuq7KmVhYpc7IRjCaI+gKkSkF28eL32o1Z052TZb/NXt/PcN9h
4gX7MdFfiJ0oXiLS8V78BsFD1JC0BmUxxjsaoxt1tb8HGfRDUFiq7LB0n1wYErb92q+Fn1AdLs93
7xBq65HV+5piSqVGkIzghWJgEkQC5rovK7YyO4sh1gl1F5V8kerz/O8Xrs5zlzlNExcb0d8ZyKu9
41oD1xZAHSDWAKGHsPfQY5EnfQq+iFELJvST5XfGjB6m7V0nPUwXRoQxDBAKMqZpyGK9jS3re+Za
R9OsIsN82rYj3VgoBfBaNy/7CHZotlROz+0E3nlhRxQfwgDlu20j/CNCXIusGuI/A8BpAP4EI17u
Qy63Jbh7rN8AP6W6IgqUDQLvYs7bgrf6K+3MCTqmfVn4WPB6T8tdQPfQf33HEC5MCIue1dVashIm
gnafpjtvt/15+QgQ9PMwD7eacOwK0JI26YJUeeOCABYaGAvbV1TxRJc8LwLA9/4aEa4aqpdQC3SR
BsRrzOljPb/RtDutOZHy+9D+YKMiPlONif+ci2PISNunRQpzVP+UZDkYNo6OilBeurP+DUlMOtZ0
rogO4Aw0ec/EO2qKZVHMmBhtVNpaQ6AbyzI7KLVr82nJ51OrD3u/HO57u3rsJvuAgnK0vRv4Qrw6
LxejEl7lTYumlH4mMKv9l1pDWCRxYMZFPR3nvg3RarFtTrFQf3TULxYqmJbB1StMYrpoR6qtGThQ
zAQx9aCIDlWGBD8wDcmM+xOGXPoryR5cSAzUKrV5meO82ORiu5WXmkbXGRlyduk+z09tcx+0YavC
IUn3HYIpjuGxX3eCFGmeu96MgoEGqYeEFDv2juZJrr3y14Jw4xuahfo4YKqxR5tweka/3Xuc8oUB
weW4S0d8X8MmY+RjfRpV1N/Stebkl1BZwL0iCqx0Xo2Uo6sh4LTtMJ8f2uVrnSj6lflPfHVOLmzw
33CxcdOyqtjsQzTACGhUjy+r86kfDvqKt/nv7SOisiSshuX16eTQFHnHac/WLmzQ+m4aY1QAyNBn
62Hbmnx3/Zs7YWmCgrlW2mPuNO/kQpwmV/gX/mu35k24CNAf4ZSG5qOaZtwVyQ+/+ELByT6Sn9vD
+EO189oOeP95OyryJ4Ify/1iWVZ+3ucUHfdsHOl9ZwHb1M1eE5no/t+DFsAGaw6QLROE0KLR1a3/
zAFCIEyj30x9sgAfAh7SbAvnoaqr8QxylJc5xbMMumzoCwqYdwS21dsbo9NEvlYsfDmMsCDtlIZ+
DqXS1e0IGqd9a98HYGPw0bsVjna/HtwqcU4UxKiKaES2eiiEgawLAAE8goVQoW60wqkWpNSgnIOU
O+kUbwHZ6l1+X/CiJUgFE8vB9/vgCeAlPfut6z9dojhbqlEIZwvtQT7EWmoST/3H5c5hikHIrrjL
QQgHKh1IUaEAikGwuwkEv23xUoK/Nh1u8WZsNJWzU82ZcKK0pRk9k8HcPEQglabJo7MclbeCyopw
roA5X4yEERI7dh8W/XNm++FKjx75sn2wVGsjRFauN2Rd3mM0fvO7AzH6pOLYfK3TA+74i+UReeJq
nYOTaEli4gUnNt6S4FZLzlrymea/Cn2OxvqRdT+t4DwYB8vQbkYVBadiKkVeOMPLV1YW+AFJEy3z
Ls1O6YpuwfP2RMqsAAoNLio8HwyIM19fIO0wQGx8nVH+qIJ4yugtzc2w1daoIPb3d5iC0gbP2YK9
VISTpG3aOt4Y5PFaoYMDzTTsLnfX4WgP9RT7oOpX+Hjp/XthTxha6eRohy1hzxmmMAGR9hxmw5vV
gbBNAO6Bah/6Il+joQhldqGjMTL2sxWis4s2hXatKvzLdruJdCISfuDxgET49SLNJZLUwPnksd3+
KCC3Wo8/tpdGOlUXBoRjC/oN6hadiTsl9U6cl5UE7pOTpfttM/JxIAkLWlxewxZWJC/LDjRHCLgK
NBQBBKkilFZ9n//9Ihrq8tWmS4LblnyBjKWn4oeSfh7XOOgrudynWJzqM4/l4PtHUZR8tdkRD9R3
TM/F94VgYUa1nTAN1X2yRun4gHH8/74vTL85943rZyhQ+9MuqPaqpJPUlXA9LnCdoWtSzBevzuhR
MHWhQLj+Mp0lmmsg7d2v9aor5km6W5HqQDrFxrnT+Q+5WOagt9IGpxIPA8MNKwC2gRaPnGnabU+X
bDxAkYO2AFB7ABGFO6YZ5ikh1QRwmudzqE0FbqjV2Q29qXiHGLIBWeBt04GAQ6XQFSxZRdOY6QxP
1WXjMUvqT1qPtv5RKypA+IGPphBwItm4q7PjVK67IVjCtvLuSTIfQeV59N5BuYkkFWcYDwDNg1+4
nuA0BTyr9lFKXqbTM5tO2/MqO0aXXxe2uVW33TgmuHLYN2vZWSr2ANlkXn5e2OX2ojVdShaAl7JD
3e+WGpITz9sjkO0M1MEdYFOB9AKz0vX8rP5STVOLV1dA7LD55N0OVTR3qrqILEDkKhAO8lXouhe9
PqH6zJiH85SkJBycDwxsI+Q00ccmCIA0V2FupctyYU64Azq3mxewOhaxkX9GCs5gj9uTxidFfAoB
gAcQkQsQ9Ks6eJC5LskTP41X3fpoDdOyyxLUknprummYvQsAzEqT4XkYVftN9nIFcyAXCkTXF1K8
16s1abpWBAYoPXG7Hqpp3lnUPMymdzJN9tRNwX57nCpzgndazWr2mxrmMjTJNdN8IK62A/gVKubL
RzAovMNLgeILPWegmwcKlS/rhTMkYwNS6DUHx7VZPLcWQTcqAWxTC51BJbYoO1lA69oe5hLWRFqV
XOsmh419FhN3N7ZHENOhW2B78hQmxKhbbwLbZR5noq6fDfqlT3/Owa9tE3xCxH3IQQxc9wSNqaKz
ZcSpnCBFGXhpb0n/LVMJysmGgGcvkticEA210+sFmfOsSn0nJ3HdIkNiz7e28dj4qlZT2Sguniei
4Bt2GfLkPn9oJT/q9Nusen1Iv+/jHkeLqYdOKwG5kJWeqU0mBVbJOdqA+p+3F0F2SEDm+ffzwg1T
9UHXmugVidFMWjgH8tKRfWIc80zhqV8PA9g1kOyi14MT1Ylt+9kSlNW4Ak+EQD20kTgeFXf366sA
HBEA3TrgHQMZj5jqQB5i9jKflTEIAsIp/waGwk6/mUvVO+P1rjJ0E2R+MAQM1qsrhy4Fyp8egDBN
8zwuj511YzqKhITMhG2jtZ0DoZDS5XN54Uls4AonvRvzuNYYmpchdqrIsssW49IA/wEXBiZ7qS1a
wwCtWAisN1MWxSUW8AoDew/6CRwAeoS7vzD8ka1ZVcW3S/O5mz5tb1rJBAENiUIU4P4IPUXeLKS8
p6DVNKx12SM9V4P/sgyDWlWAfn3vY0OBlc3FWw8UVmIlzE1bdyVOVgLk+1Ale3SBPZT5w4zbv+pv
bPbmR8G1NeHa12q3czof1sjJ+ZCraGMkC2JB54Pj7tGBhjTk9ZLPZlDNbZo3sVb44fzos0lx/lQG
hJ+P1kr0cjEY8IsdoEPzsN9ec8n5vhqAEOrV2uzpa4Pv18232bmZqojNN4Xz9HYrkI+CrA86s9DZ
L5yMvJhZG9CijZHPbE6jde7SE2lO20ZkU4VYHs4Q/+CGEtai6YzECHKviZ2fbfDFNj9vf15yOvDz
/31eWIlhynU6G24TN+UY0T6qhp2frNE7jLi4uqGBgpYhMT7wPG3NG7toYm+46bIgHNDGny+KxK90
JGCtM3VeKEZYdb1pqZfnWkZNGnvdMp9IXo7Pdl4Mn+2pDXbb45GtCYgLTSin62jZEwGIVdM6TpGT
JqbkNja1N1cbgdq5+LowkMpdS9ch+Dpzbrq8CS29CbvpzeB6GAGsDrrM6E0Bzfn1bBED2otVgyWh
6Ywut/OyxBStsyrVUMlMATeBOYL3RX+NKO7naEvieSD7iW39oalj8vaFuPq8EJBouHi1vsTnE5yP
Jla5KcmWAjADCQtwKpgIPfnfL64+ULZ5XjtbFIgZtAG3AH87KNLugtVgishKaskBZBZpGG5KuAId
vagcq1hpjD0XEnCkG2MeTWCT2t64fFWvo2iD+/S/ZvhyXQwoQXZ6TCyYIc2XtpvRxRWEpvMx0W81
LbY0Fk3Lz22L0oFBnUhHJy2yEiK4ru3rmqWrjaWfqxC6MQv9qFUKPyzdZBc2hMmDPJxOK24j736B
Cn7H/JftQUiuE/7EBm4K+pHoCBX2ga+5NSkhRBabzd26Pmr1cMwHetKnXrE+spFcGhKOvlcVvoaC
JGhEo5ygiX5WBb6S5YA0EaeCdEEUghjiegOMXtmACIdTP5vPundg1tlWwcwkk+XgyCN0R/X8NfEM
aM5nlKxGSLYFT3YBinb3B/PacJ3224simasrO8JcgQgiqIYedmx3Cmn53KoIV1+/dhBRc+05EC1x
TRbhaqzTfAHCDIo+gdnipPhRk5ph3xsR8JOh1b0duHttTvDIKEkkpG7AOk3I1865D5J9nx1re7c9
axLqOv5OQCKcgzTApiPsAEZ7W2/NDBIwBmj9uwgImoMBVQvWfJ69bx66A0j9KWnmt+9smEUwiUsH
wbgInSQAVCFn1KQxGCWq57n4f36eb5YLx7aaQxW0AQHjPOmj3OQkGQoPzVdbcJ1XAxB8QO/oJAg6
MPyiO6zcufSo5V/1DJwn+yTaXiLpGXXQToPuPSQqRfQ+ohhSlKiCfSwr/dHQguwMPt7+bNTvqLxg
L1xYMq9nzfIoyCu49ojfgZUxKhtFJCM9onA0DsiIwKwkvokskAQPzoQuje6nPh/zRrGXZROFJyOy
WhCHfE26vEwdzWwC0P6cjs+M0T2xglvsfEVgKRvFpRnBD7Bqstk68t4AzXwec/tpGd5zOgD+0nFL
IngFle31QiSe03dDzfI4pbdLd5qP2ztK5snMAME3gmMkO8Rgrx+sglLLyeLa42zD5q4rgl1Bb2iW
nw1LcRtLV+WfMbF7xtZpE9TUAwJ4JXtoO3+Fqkc4TvbL9phkq4I8HVSjDQTLnuidwVpk0NKDmZHd
vBS64rTLv475gjoxoGBi+5efNhb4ToD0XtxdP95rb+/Q4dTq/74vXF7mzGq8uwBXt9lj4HVH8PpF
oDJSeEXZUlxaEd6OUG70W1vHKBz66aBlX11PYUC2scDNDvVcJLPR3CLcWbmej2NPcTQ8ExwwHUQx
kuqR6fO5CLR9hjq+wp5sWUA95iCTg7QaIqXrczLVQWN5Cc4JwrXww4Cn5Pamko0Hwl74MuBPkNcW
xqNXemnn6MqOZ3bjjvc+FBbQRB/s8l/bdmQLA6fIA3F+qYhFImdYS3swW9jxqyJ0h+xkas2976iI
3KXzBaluKF3zHIUoZKWBN62bW8xXc0dGP8wHVzFhcgMgawM3EVyXSKJOg7FCr/EMtEaX7X1IxBcq
8n5ZOIkEBW/O4Y8IEX2wAoznLf4M39Vpu2JKwsF+GKZsB2IixVjklhDroScTwbEIFEh7w+99tiDe
gzCOV4VjSMDiNLuK611lxrzew6tdktT3YCadgEcCoKIFbJ72/dGfv2zvMr5bxZAFiq0o/HDe+Vel
/QZMe+a8Mh7Ahsw6OdPBNu5A4OEOePFHSae47SXtpggmLuwJtxhNIIIAlqo0XhAo16h+W90BZEB1
mB9K0FzucgCU6DsyDFdGxSPrtlmRAeYaW2XUlDtNJVQvO6oe9Bg5f7qLDK/gcgzwNloGhZBlENzn
47Kr29vMV2mEq4zwPXMRvo764hYlyA7itf00eh10nc7eonr8y84q0ohAfqMjHN2twkxZgTlPxMPj
krrPbHxc7NP2dpMOIvDQo4ccA5RzhI09BJZJA6hPxYOVfxzm5cwRYiPUhbbNSPrakMKAADXXJcHz
zBUmS1vM1gd/Iuw0Wg+p7uQmbZODpZF4deZoWTjKz47oOIQQyomGZNq55du5MK9/g3CzumbuFNRp
s1gLDr5+u4ypwhnJbqLLQQpnKbOdPOgs3qw13Rb0WbPrg7e6O+j/hLausCXbGAA747GB/Y0QUXgS
DnPjNVPiIUxnp5WcvfP2gsn2BfoqoZgJPrvXOBl+2/rIbaVxbVQP0+zea+b00KMRZduMdBR4CYD+
VEeWS2RxbVeE5QaQTGgUXvoDKTTvt9k5ueqlKXOqIFnmmuEuB0oLKw/VrxmccYilOxshGzWOdXMO
yixMwY+cOdPOoU+Do4qzZHfGpVFhN2jMrJjJjCz2OZ1mnQFT9NxmSZTpqr0gWyxkuvgA4SaAWrz2
RH2V1CDuAFpg8ul9pqFkFtA8yoPh59tX68JOIFSq0Su9DtaI/j0oBe/S2dhlKsY76XUUgC0OqXQD
yhevV0qbE7Nfs3jW3dtmbZ6Syv9YD1qoj2kMYrRP4FYFAM2NCRl2WtHut0conUlkvhG84FABCXQ9
k7o/LolOEr5m2QfUHmPIVx8T33rPBQWWZY9Dm1BgEd0hSJ9mAOsmKFE3C8pcv2f24jWqxKRkMNjV
4HoDkISTYgiDoUU62mZXomPFhFKpo53XfjpqZD5vz5lkn8OMC6lxhHugexYOVwpWzMoyMWf57KGY
PYMmx41S7SEdfm0bko4HBA+cowJS8yLCYGyyKacMzAVmV5zT0Toyw4nM3lVUWSQ+CUE3MADgXeT6
xMK0VYYNKjtQCcaaf0qzo6o0Lx3Fv8+L4i5mNhfMXPD8ajQw0S4s9L2fo2korgeVFeF6qAGaS3MC
vore6RGZBKGGBNhSq2IgWWYSjCsgmIYeE6ASIk2W1oFjdUbWNS6Gr4FWHtoxiUq72RXOGo5gZjfI
k2G2oZ0/bO8FyVV7ZVeIW1IaTI7DsEgOmhQzmoGT9nNCz/UKittMdX3IdoSFwYFwDjv91QtzGedV
a8dJ+4hyz39lVUd9Pn1++3iAmkP3Gv5Fk7pwiAbmTqZrQxvRYN+6odvraIQJfgCsutNKRcuQ5Lx6
aPXjL2bk4TzxvLZeRwE4bVMwsSDK96GJmezXAd2L6ztKyNyJukCSgUANvYvX3tRObeTiKVIZ1dLv
yWqcBoBpgtbZb8/dnzy08Ga6siPctLXLhoamFqBsi3afaE7UdtVh1vtj3j6CV/NoGWVkJ0M0onkO
ZadT7zfRTFXYYu4Xtn6F4DdYAaF2EATjdmRWaDMaVQQV8/mWrF+DZAqJDmKl9XF76HxkGzZF7FjR
GxUgVwhsPLdHpuBD6hfRPLD7oTOPDp1ilykShZKj4CHKAM8qnONrDqSpLlpWN2hNxw7bkabf9aoH
sMKCOKShLazRYgGCmfweyMjQZS/vmDPAGgBTg4IEXj7Xu3IhVjMhy5PGRg1+5t0COTBjF5BP7XSc
3gH0QjHgny0+2Is3YjMF0P609DROln1q3Xrlkz0rMt0STwgTSKeCVAnBhFgbmk2UHrLAwTN0ujWK
Q0nuQYZif/TeU4S6MiS43NHu0gRwETwJijHUhyFc9LgIHvLyrtbHm8obIijMREXyZXu5pPvhYnzC
cmmDkdoJL69awcPaQKPnx/b3VfMnLBG0zSkopfD9Lt975qlzI4iVjC/B2xlsOYAd/+eQNhTThBu5
1ToNgowVps/10pO/JF+a2f6cjzYLp4XZ5wLke+Hbh4anFUSdcTVj7QSTk177jTcjcA6cOv3gL0G6
y+ArOQF/GxXjGhyCidDf20YlkQfIK/0AVF+g6n0VpXW9bfaQMINRCLc23Q+UNH8kqeIOkxpB4gol
BLwV8M/1ueoNyJWBnj4FidUPFmhhMX8Gua1i+mQ7DwywvMkGSTdcl9dGnHpmbr/gWZUUfTg7Tah6
t8m2Hm57TvzoIjwXg6fa93oNwMYspqE33+bBrd2iwvP17fEssjsAOUKKByAV8U3jUWDMaVHjTaM/
F91N1r69ewJJiH8GROZSODl7WvUKaQ/3V+7t0yqyCLiLQrOMZme3vbukawKnjQI/RgQOlus1GUjZ
BwNL8ZLXbrS97yveMrJ9hR5/3Cuou70uujEQVQ1162sfWxdsR0sDcD9IQO+GKVH1gMiisAtLYsUN
VIUWSymQA7z/aO0fxopFkLAOS+ftqFMIs0BGDe2MgImIrya26Ik7LriC/BRyhdB/8W/RtF4r4nFZ
IHJhRby1K6cMhornizy/fDat8QMdnJNpO08p8U+IeaOA/NreCbKlclHE4skvH0814XS2Jmu7xcV1
5LFjlbEwNSPLVsydbJHQEoSMpYVqzCvSQnelBAAz4C7MYQ0N/UNlII7z+tA39tuDkRlC9QL1mD9K
wWJMMmrlVMwUhhKnuUlomoSZrR1BDLtL6fqOghzCBZ5iwaaAurLgPNPAHcFmgR44akBKAgN6Oz8q
L+/+M8BHexH1BGindkYdnbqTo0cpFCjGd7gBWABNmg2UO7TVhEzU2qSJRlMbbXwFxDz0OlRsLsl6
AJ4AFCEX7kNfojCC1FkZ80eOn8+WMmQ4otT0Ii8dX7r++/bSy57QAHPyFxm2MyrXwruhWgsyJC7q
l8mY3PkdfXHaIcqguYPOrVOarvHYFTdBY+8ZHVVpAsmb5dK26IXccs7tlML2ijKPNd9VwBdO+i3T
pn3tPLddHlmTwlNIPDhMInXN+3Z45vd6c5TIvQRpiZRvm0OvZznOehFtz6jEM4BeH3sD6X7MqXiY
+noK5iDp0HbkOZAvTEN7cnZloKrTSs2gSYRLUSPaEXPXqEXOuU5WpNcs98YYjMj3k1NmB4r4XjZf
qJog08+VqCEffz1fAIa4VOPCCpZ36lNI3CiiHInnxl0H7PWfhNer51DVjk2PXYlCDKkipz0m4wnc
b6PrhxRkQJXjKVZHEvT4SEYiL4B3JLo6haNrVW2v97VF8Eym0VIQVNLBp2OevCw9dd5+eytIDxd6
VHh7LcqBoIW5nj3Kkq4tgpbEOk1DDcqZWRmE2WjALU2hCdWfYID040vlqJ5lfzp3hac5x2vyJEuA
Wq54rJEM9bLeBKcJMG7eLcBWZZh1nX3LynkGYaVe7Vyr8VEGozRKkNeEpNZAwtGZlhvfrUAm6NZ3
Sd4VXcgyr3gEiUOPzk032LfUf8m8pbkZJnveN4hfFQGjbGNziDln0IOXFSOG2vQHx+8bgluPfKL2
AgyVjWuCqgBUsrwNGtP+GhKDBpfQZgFzG4lbN5hDqufnvs3vPLxg6ce+GU/IxN51U72boQ8GfbWD
5pTnHqKj23tEdsCA3kIyntMFok/ueou4dZuOoFiq0ILNjlOmnbJ3FB4hvPLPgnltwZubYR08WChp
2Ou3g0pwU7ZgiIAQTvr4H15F19+3utYqcdyqeKjWm6785KO3PTV/vmOa8HywgWYHEYDIddYYJqks
P6liZ+S0JbtSha+ROSJoKP01INy5eWtbWUNgAOiXw1AO+2mBHBhOy2/Ui26mTq/CpdKy3fawZJVp
ZBfQfMl1ZlEcFPzRDOxz6xdBCakPGllFEKUuOMTIi5PXIfNuimQfjB9dtzx47a8cEKNt87Klu7Qu
bL6hHGvHSTw0ujV3SRfsKys9+L0K5MG9nOiLoCwECS48N8HIy3/FRUAGvKUPbYG0Qg6lD0ECc4Lk
9jnJWpAelOZ5Ql6A8Iq77d+s5vi1Xsxbfy7u6ZC+bI9WFlb5Psdm84ZUuMbr38EsLRsqUmOjtiAt
soOu2Wspa/bgtxvCLLWo4mhLZhds6ly+A5At3G+C99fqymJ9QGuUl+sImMEo9x6N8dObBwX3jowH
WCXwX7E/ONDral5mXKB9AaAT8IEhcyGfPiAyhSzyti2Jr7qyJQxoJbNTJYlPYqM62EFIzGj7+5Iz
iGGAMoDndqEPK8Si1oAGP2dGi2JhPeaGs0+aO1b+bsv7ofoPutAKa4Yk/Lw0J8YCydABnJ3AnG8+
GCDWbs8GCHqz8t7Rh5DM9/kCqZLvjY9c4/LE0sdlnnc1VOin72Pyu3YPWvB7e/zS+f03fjFJZw3W
OqLFuIzn8bA+GON5+/OK6f3jiy7PoQX1wU4jJfgRtChYH5gPdciHkT6myZdS/2/bmITrBBHjxWCE
zeLVRj+6QQ5rYF9f1m9detss/+naS+Pf9gkLteS2pH2YMDOixceSnVEWCmtbEe/LzuDlr+BTfjHm
1kD4gqu9jLX+aWjCMg1XFQ+AxK1goDwl5PJSt8en/cLE4rlQVO+xasQZ9s6qHRy9PJHA/AjU4Gl7
UuWj+WdKOCAD5DYdvYIpvbytij5aoC+i4jyRRMhINgCeiboZCt1ichPQtSavHXjrxoeyqvtfMPm7
5a6M+vR5ezCy3Y44HB+00eiHFrbreSOzhwvNx9VXFocGQp377c/LluXy80LYk9mMdaaFcbTFKS93
ug8WW4AdjttWZCsCmBKub513e4mVU2yKgFnMJHGT7fTyPHWn9u1Ussj+XJgQ9lcZ9GtDKUzQ3N6V
6T3lsfw7JLNhBY0RQK6jE0sXu+701l3syfDwYAhz7y4t33F1cCwXbl48hpD6uV5szS8GtL8uCLab
IZw/gJtD8ZCULgTeDMBc4hX5qvHSHvrCafUJz4a0gmCRHpXjne0qvIksXEOMiHZIPLtRgRTbeHXD
HJc6xSw1jX83GPmZ6sB8O2vUQKkNeTTQd2pQaU9By9nWT51bR2aQKNgVZBsbtATQKgJdm4vzcz2V
rT3RZpqqEhJ3g36AWKuzh2BcdSIVFFmZO9ZP21tcag9RNwCgeJ6AIuTa3mgHtd01ZRXnmNEFmZnj
mH1DoWrbiiG7nQBw+GuG/4wLN8rbQ6xgBqUDmDhvKuga+2n1oSTZvra92wz0knpGdjXSQ5m33liN
eR5rSBDY43eHFc/MLD8MebNvLPfebf1Pit/GXZEQwaJjCF3iaIADqaGY7eUpMlNfkjJG1ven2zKG
yBUdtwMkIW9SAq6RkdgkbPUFEqZGcef27REc56Ni90kX4uJXCHeZoSerCQ1nOMwFevBfVp2GK+Cs
vf35XcPF9uYNuFh14bBmuJ4bq3XK2FqKew1K43ppHK0Ml3ZRNxD6zj64s/3YectHUtWf3UUVqMgH
+te+iPQrswWcMSnsB/OTNT+mVqh3EIxU7DiZx0BhDbecx8+S6LpzWrUts0mNUbaRxT7U6KPW88P2
XKqMCM67tyEPrZd5HY/Oj5qdtPHnaipcq+zC5oSUqBMDTvOqztr2S+ClqVvFJsr8enu3aEGku/NJ
K2/azlWMRwaRBIT1nzXhWgUt1Gy3tVfFXvYfSjto08oiJMnD0UKXe5FFaQfK6OrGtu/R1KtYMZmL
uLRtXbuIprUbvTJhuxicsLKfxiCLwJYZujh8ffEZtTnFpSJL4F2NVjhyHnIAetb5VZwYUNfuwUCo
PxlzvR+GB5+3prd7w4b6z5Applm2bRzXDDilkY62aCGnMnY09cqVIWeDZhLfulnK78agggjLNg4S
/tgzyNxwppDr6Zwar2+WFB63Xbun1Qluq9q4YbqLatbsnfNEieGQudFLg3zUFy6+BxM3nUD2Hg/d
IW9DsF+u1q73jzlnrQ5H86F0T+wdOFQcDEhMA+cKoLrIRruA7sFYfGAEvbKKzPK7lj8RFcsVnynx
fuDhAC+potdfLHJb7jpM4EgAkFyLyJGa+20nIv088Az8CjTMV21GQWmnvemiZYqCAblq7tv+tG1A
tt046vRP+gsFBWEnlC4L2JoDrzk6jyM9a/1jUiiiFtkY/nhaMOAZSMJwn3+x9oyyufAtCKOY9W01
fvVyRZZJ5hsQDPH76o+cJd97F99P5tyk2Ygh1CBQpr6zawbtAUkgdHKssdWN+2qtHrdn7U97irjs
lzYFX1iUYNpuc0CCIQBwKGsSgWHomFId1KFkT8BZmiKTPlTlDt1bB9pmh8TNd0g7I9mM95Rfx225
Rjn+5jN6V7HsDvQq59ppdhhNlLHsV2GTfW4OtwzU0FrV7vyBnWkf3FqJd25td69X6257TNKdYMHj
uHi9o+dHWCYg0FcQlPJ2yfE80L1Hj9XbyXvBioEMLp5G8DpAJV2vFKLkwvHzBp3Lww5ZJM1VnBbp
FXVhQCzPmugqS0fAj2PX8UPHOi9g7HRYeXC1h9Lb9/0D0352IG7TfdXsSTfhv6GJGUYLYl1okAC6
etCgnQABRe9TOsdNHyeURaWKplF6pC6sCduvSibXhCAkdNvY+MSyZTcSonpWSdM4l5Mp3LnuDNBl
UKFgmrjkVPduOHZOSNwuzHP77IIvsK3Xb4BYfLbN9lBU/kPpoIvKsaJsBl/65H7Z3p+qMfO/Xxzz
kaAm5fP6rZeDqZ+hdrUq7nzpCbiYVf73Cwt0TkZ0muBQG/0ULslpZY+WCriu2ifCKXOZlpvegJUr
6Bgl9qcFJHxpeV7IeCD0pxEo4ibVpAnRRE+Y03gJDoQ23FpQVylaRbJPVm7EmcbLHlw3fyrr15OW
FuBBXQMsS2qiC7b7lhSfkLDQkw+z8VCPH3znUVv7sCWfx+ZrVbZhSfd2n0S2xcJyPNLym0F/sPlQ
t4rytcFn8pWLvvhhgrPJF69K2wU/jLgfRlrsfLQDpF2sL2ezX3aNBcA+jQfzx9r80uvvY3vIkt9F
f67H5+19+3+co/+doVdCy2A1qI28hNcrVyNqNffDDAhhmBv1wUHsszI97MFDlNrdTpvZcYUqoo2f
C6Lek5HoNwhifm3/oP8h7ct6I9eRZn+RAO3Lq5ba7Cpv3XbbL4J70y5REkWK/PU31Od+M1UqoYQ+
gznz1EClSSWTyczIiMWNgRCaBQAgEATz1w8TkL8jAkPSvRh8g+4xRrHjkBXsrZWLf/E8nRmazsLZ
eZJ8gBjjiGEjUxeHGr3vvu7uhlVO9aUjBTwmpuNBsAYA0OzYjrkSp2mJ+19YVoCpwd7mAbEgzggZ
U54l2zJeG/5e9K1zk7NTLEWadLJDtC97FmTDxnM/RtS6qfdUZGowqphBKdJw7L+N2QaTUIGujJHN
T32DlN5b46xffKpAFM4CFy2wXFdIDc1ToK06zVvV8k2QLVS6/YrvBvJgscxn5NOk38ZiBaG2FFjO
bc52wNbTUmNTYLG8bEf8VKa72166+FXPFjWLXHXTx5ossCiLkwijbEFN3j1b8WVPQ818GZLtbXtL
TyKkkGDjNtCwvGJfpf2Qj46AF3Uk27J2DHlsoQnEj/Y0ElPoK8tb3r//mJtnKobO8sHU4UHgUSPA
zbOV5SydPQdM2DjfQCSB++Ty7NUFKNIdFUFHB4bYYlsLE85Zvbm9Z8vn4MzKLEWAL5vDAOzEI2Ho
sIhn076rq2ILdp2xe6nZs5k/xPp9bmi+Q74Q8PPG/fNIN1W1v/2HLDrL2d8x7fZZpAHPh67EFH8H
k/fVq5cHrPdVI+rce9tZW/Pazs7CTT+oOgSSYStNP5XyiVk/ET+z7FshCFQlX1vrkYqtnX+47ZY5
xJ+GiqHde3u9i4kuFNnwhVFQB7B/tvGS1lJpQPz0aNRPKv2qij7I6S7PLR80yYEXQ4jQMX3bfsrX
zuUSeAaFg2mIC6AV6DjPTLuSyAwkfRiuKnkbUVNznykTH7lFKh+0Ab9suy0jNdXijWXTHGDs/Hcm
9O5lyOrvPO/XCjXXn15Hgx17ATgPGCrnrCVQw+J9VU+ByBK+kT270t0mrPUb+qTlr+a4lsBNge0y
rbi0N/v8eeHIpG+w863+VMdfUq5AmWizrhhxHSBgx8O4KXBc+FZzdFAaM5qREUjQfAhA7Ri7fx0g
Ln9/FiAUleYCXNl4sLhBwp/BiLnGSnD9ZTQ4CkYXHSh1AAM3e5c7fHSqfhqV7MwuahP1MYVUrYL3
cdYVm7IrwoGtvcsXJJ0ubc5Whfux84gzlXxU6wSYW8QKPSrrLnJVsVEoC80qf+ir/nPM453aZCEu
sZDQ7J4Zenj7jK4tf3ZObJfpNZ/eaKZwfEg9Bdmk3tlBkryMuLtTydtte4tx6Wy7ZzFQU1itMB0X
mNrjRgarAYRgfgun/LxtZm1ZM/93WcrVfJheFN2uNrywHF4Jxd0St0Gios2KKHDb4JSnXx64y086
yzSsuqXQmcNNmSX1S9zWP6tx3Kdx49cCVNMmMYOhZhHaZrt/YRctENXAjDkSy5n7uorBS2hzoLKX
Dket7DFtRt4hhxdVZXGnKvU+K2TosH8xJeuh+KIbqPpB0WKOqWscoG61GlPtulfsMtnsWyA2KZBS
xLJWdnbRY85MTZ/67NZsUq2JzRSHxShFxDTlWZNDyPJqBWp2HTHxATHL5Fgq5ouvuojVSDOzVWGm
qKnfZ3c6gDRV1K1hvK4D5qWZmZ/UYtCJ4sGMHtPPQjF/542zspJFVzxbyZRDnm+YkcQVl4hoIPg8
pkZ6r5Oh9BVhMcArMZZadm+yEFEjIAR82xmXFgfDGG1D1MZOzk5dAk5Zxnso3lhdEUB/wo/blftg
yQKuGxTlAI2GjvUsXHEy5BozAfd26j09kfx//PlZdPI6JUfZCD+vVB8i+4zXIF2Lf/5E8QoUDp6B
89Y45Qr+fImBAtAPnLKkw938bzozQHr8x8RsCZhqLI1BA7zfdMPMCioWpGu7tORg5yauPnNDs8Ea
kE/T+M4Dl5xDmB+j21qJIdDM4heu0Qcl6YLb3rV0QiFeO7XgQfAJYsmZXycy6epUotKXoV4qaWQY
w6vHIVqZkxU/uDaFLgYSNszOAFCI/12aqqEcCbpyCKzBBYF6zT5a5Ih97Dw1jWuHt5e1kCVPLRM8
gAwD7MX6HLOhZJX08kkWCCzvgZQ/AX7xpch9pdn2/E3VCI4RqnB2FuXKWo1gcaFg6bSRonuTEM3l
Qp2BSt2MCTSCbI7pYaDYA5UTY4vcudN8GyxKaxavwzlWC6gGpNkAB9XnncORAy1PdJRbWq58BRU5
tK0LlOBWijqL65qY+V2kppgwmMWJmMu4hVAJKPYE9IgHq4tKzTyUg3evizU6v+vjgBWd2ZqdONtW
pGd1uAsLJ4cig3JXVHrIhLchXRxmVRWptH3qKrYy5Lu4RNy9k8dA4XbuNrKwiQ1+EYzHDmbY1SOm
lRPuexk9FC2k6G476dJXg/SXbQEEjr7IvBon45FYTQ22Jp389AQwvDjpjrKSy1xHR/Q/URj6Q72p
Xk0m6V2stWmPkp8l5IhyY4u2a7uW7y8Z0aehiklABT44ux0dfRDcpEiYGvcFcza+Va0xXSzt1bmF
WcLCuVXEzsSQI0HGVDfAbiD7y2Ij+vtPArUtQLdtsF5fqYkleoxhmAE9XRkfWmVf2/7IVyLuYmg6
tzH54FkqAUq4RO0oslrR5P7oQdjktepEaOfbGFKmXH+K6UmMva+ZX24vbtqjy3QaGcTZ4mZfCWSi
WikNPEtyo4tIZfqp+p5i3JjIAg1mBtqLNb9Y/mr/3c7ZV1OolnTMgkWSWV+Gqtu2rAxzEPOtnKSF
atTl0mbXWOr0QPkLGKqqbZt8UfM68Jqdpv9O0+9dWYRtecfNV4yP+qZxqEAEbw4sMIa9k77c3uOl
AHK2x3MUUwN1M4hmo5HkqF3qq9x61uvhUHTlZmj1/W1bK9/Tm90zWZu4HpAV6L94J03co/HiqYUf
oxpty3dnbfh5zW89/dJvs54lZmPh+Se9hyL7peodxsngsOTHAD3ruAbzTD1NdvzQ+NPtha6ant08
GUR1dJ1Pu9qGavMGpHxGfnHvkbm40eN3Qx6h9+LbvPzfwsEcLKNhUKxIFSzZo1HFnoi2H4eVtU2H
7sahnM9attn/HUpkRa+Fqe+TLt3lqeaPQxkOjrJyUpYj9X9OpDcLPtIbjdh0sZNM+w22eF+wb7e/
1dLFfX4AZkHGTRUr9zpEUMWw/VQBHxcFPTLLKEhI0rtecU+DSR/58C9QulMIwHMTBUGsbw7XHLsm
V6oS2YnhpttCS32pVduesYDXTSDJptAPZZKFtNrkxp3LV3qOi58R/BA6+EfQh5nj2qWm9dZYIQB5
6mmMQzsugka82MoXAVjw7R1eNjU1Xq1pgnYO1KyTnDBG8FLgoCvUA9qETbJN7dBa6y4txhfwpv5/
Q/NYZjqZOuYTZiMGjZD2ShrmT/DTKrnXzd9O83x7WQu9LHzAM3OzcNZaVV5Y9STd6L2UNVCNVQO1
7a82OajGz945VvmOtyvP+sVwfWZzFtOSBmwPDapmoD52tq17r7eW39Oj5a3klYvH7szOLIAJI1VT
SOMCX2ChAvjajj9vb97ap5rsn+UUZo63catjHd3YRQPRfaN1Iod5oQCpUKc3YdoBbXDb5uLlfram
6d/PbCbCc+saotmPlr1LIfldBpUR3jax6hOzcFW35qBmFfbNkvKhdrMwqa2n3sgOoK4MK7wliapu
AU7YaaNYsb0YyEDYBWzDBImav6lqDEmrYPxEIKv7wKnvEyC2IE+UvsQ527jx9+bvhcng/2isgoEb
zXmMTV7uJ6/QWQWuDGLzibZpKu+TV3mIOt2v23s6ucLVhXPWNZm5PKggTebWiFRlTgLufZK/17Of
1vHftsxsHURrmLQTXJpUqd5GDhFvO/n+92vA2366xibOhTnLVJ+C/dMTDjLZzI4alPHVfuXrLzn3
uYXZLg1CGdJCuIh9YMbw0CgxDbJFW/P2OpZCOUZjVczfuBj3meMj5UCcnNYKQjn4RPRuiAR/V5Le
l6YRFP1Kurj04c+NzW7mBm/DXO9hDKP+my57UNw1OcVFC3hsYtwX9YErUDptideVro3kIvf8agDK
r/Nvb9iahdlnIVlJq3a0sscvnvyaO6+3f33pNgAGAMS1aJ57IFK4PIGxA77XBJjYx95vlJ3gARqq
49qcw1KoBgWmjnc/qvxX1VZpMhta3ODGyqpfpMIRzLIAVJJ+gY5infhGvgLXWPQxF40MvGcxsjav
RnltwjOHw56AY8XtB9HMIHe/NZq5Ffb77Q1c/Dwowk4SjlPNf3aFNwBEW2ONYkOrfaPA+/y8/fOL
3wej3CjyQp8GohiX36eNDaUsC/y8za1IoWMoTQfE7VnQ8hVLSx8JzAzIJPWJYnieTLboWuuDintH
Z1bQc3AMKse6uSMdn1pdpzQt/oVjQ/YKI+OqCQ2OOXXHIFzWgswTFZQ6ZH6pBrd3Tl9cEIpAf0Qr
Jgmhy63zmjKOqyYvHnMxqBhhKNEbTSSqkYaFDtrIZUgysNmhwfemAdT+wWpwH6RW3Eal5CgPJEwG
0AfXtrzPeaSA4M3HrC8Bv4ngD5lNuC8TzNnGnvbTbESDYTxCQhA/Y1JJ8UY0JA01LJXBfWcklise
vuR16L7Zk37FBGCeJSIkp4Nlg3r4UUkhkKJCdQ3+sdaGWboQzo3MMpFmLJVWlthARIa2yH0XBTtu
/IsQfW5kFqKF02Vgo4ARxa/dzbg2t7q4UcjnAZVDTn9VmDZqDxz+aVeAtMPuD2prQbZEKvkKQmXp
lJouiKwmUTIH1cBLVzNFZyYAFmLqU80Paqn4FasjjCn5kpgrp2bxo4AuCyNQ6I2BxenSlOP2CbdS
K39UTSJ2o1024N+NHV91SLa7fYL+lDfmeROAf2A3B+u0Db7kS1tG6dhFqZiYwKQYArIkTkA1OsaD
ZdZQkkhd7vquUY/A38VD1MsYBbyxd79hq99VQetAZWYT9uA+2jsKM+E7TPqqRQxU4bzuhNuoCw1V
AeEO7fi3MoNkbNZ14oBJ6s5P0L37EQuVxSCW6syHtqTvKhPpnTeyKsTD2ozcMsO0pDm4RxeNgECm
rvNY4b4PbNF8A1vF+NyptdxaxvANBYBPoYriWUswaZkDZnQnXLuIKIZ/QL6E5FoU31XRJlsq84kS
BwivWkgUWPTxhaVdDg3jQb8fHSv2qZpZPlSKTiD/tne8cSyf8qb0MXeT+ZSV76onPlLQrATo4ctN
WrxW4xdXPjVAD4LrZAvCM7EpugGCL7X00zjnIQd6CeKmPQNpkgiaxAriBspgjuZuiVdVYdtj0tJo
DMxFmyg6NUbZBL1O3YMLGFjQog+yyUnT/psAgB4sQHUYy75mvBmaUg4Fw5NDgmVD76pAmm8NWwll
S5f1uZEpjJ+9qZqh1PsySXNAqtUACsmveulFsoKcDE82+OIr52cBoDwpvUG3Vgf+EXNGM3slxVpp
SfPHXKfMr7OYP3qp0uwb24vvGjh1oKVijBxF9+60QU1f+ha9jICoIz9iGtbeGG1eHkY80bY0KY2V
1/nseJvo4CGGoKEFwrGJTHIWSWzWy9EWGj1Rr30Utdg5ZIyyPl3pay2awUMWQlsq+FTmsynw/96N
eUJPg13vBke8dJ4TcPAOrez2LDD+sxzIhuGFhycpnpSXH1cZIGfuiYGeWi8l/tA0d0pcbWod7Khq
56wMiE6h7yxc/TE2sbwiME7MSfNmnZcXXiXx2Ds5lRWOlnIEq9UjBDSqIHbdAqgkfQOu3p96o6yk
GvM3+z+WkUWbYBZEV2u+nYUWW1ToXn8yvRdV2UFbxc+6OoyVAmoAYaq8dTzZMnvl5MwSnH+sQiEN
XMfgeLviPhuKtnQSV+1BmElCYsKbEwCjg1oBHLy0vG3jVOl2jNfq/bMr9R+zaOBBnAYUsd489yi8
XHKlhVkmOj8t7BdoqH+/ffPMD+k/NiaWH7xJwJAzH9TrO2qkpW5gQyWTkcdrGcWaBUQtVQwfTPRu
mHhOHCQGKb+wuqwiYToyVFin4Roglt/qkHAlNaGHalCHlc+94NTo+YF2Dkrq4POYS9RpqTlSkRX9
qUYFvgHe3kgOin5g1tvtXVjYaBBVQPV60iNXwbV4eXh6S7RxBtXWE1PfxuqX1tUrp3PJby8s6JcW
BNCkOS+r/oR8lSChdcB7yLLK9/qXTsMVz1+hW447cE2yYBbzp897YXeWWFQVs6vKht2evLZmErg9
yse7vnhe5TVfsoSK8YTcRfy5EpWw4rr2+qHtT1bxiYHFdDyx+lfPT+qaRsDSxzozNH9tDDrY00sx
9KdOB6Hg/dp8/drPz3zBU/s0N2OsY8wr3/RY5HprvflFbzhfwswbsp5UlaHARk9OIvPgDTEeQMWm
oq9Sr6EwWAYFuO+F83zbzxcuI1xEOE7gbV+AzOlWrIAKMe0BYa1EBCkLGk2F3fvEwDjo35tCnwSs
06D+wRU720ZgjEuv0RC7PK+4d1Jzl8b3nbVS+V5az7mR2T7WFdfBdsj7U0wlRmPfeuczQ0Z7eyVL
jn1uZHaEbKcHntll/Sl194lofNXemfpXy/hieuH/ZmlyzbMErQXgj5ISy5FpmDkBUYLeCpL+mNOV
pGTJx8+XNEsWmCEVPVUl7rNY3KmJ9ewUxvfba1kK3ecmpn8/W8tYgtjNABv8yYY4SVJ/zwxolnfb
Yq2wvbgUqKROVzOKa3OcC1iznbQtcZSKXFiHxLbUcFRkE91ezZIPYDYBb07ULIDdmXlzVSBhsyHF
fkpANP3MOpEFXaFCfxvxMHSp5PdmZpQrp3VpC8+Nzrw75Xk6xjWOkFbe5/x3anxJ1Hul/vrXS3Mg
m4psCv2xa3bULi3cBMQ4wykTjXzSZTvu1LJx9xC/8ELmCvqUe4O1Eh3mtEfTvQRKPmTeIDcAH/m8
BsZUnCShwT2k8mT3n51j33UZjzDaHuCxsG1tFlrpMU7zYxyPYSdXaiELgQMzJuAFBBAbl9Xca5rB
q2OZ0+7UG7XPExP8FK/6WsFlwWlgBP/hVjTBgTALHBg0U9uqrbpTqnmHLEmDinT3IFT0WXkgbDXF
mHxwlpSjOorkH3SmCO7zGoKZcVoVSd6duip/sspY9fW8A7NS8Wn1SRk2RZH5UFD7WrHO7+w0GKs2
39z2pYXDiMIPCKQQ88HBNi+ZsDKNO1F57YmU+YfXvmd8WHspL6Ti5yasea3RsNBX7Z32VGg74tJj
LmxMH7/oMoeeLH0214g49OmUXW0ryKohUo8KJ2rDl4GsGISwErtrT7qWaAcMhNmJT2LK78qODvsU
uVVQSFNGSQ/SkQGzEsdYVYuQ1CjBKHlf/hqYC1ISj6XqgSUDqLXGMduNJq38lnnaM6SBMh8IYJb6
gDNhls1p6mKtrb/k7xhmnBwRvbMrbm+jREkjMc32lNXk0x7Gr2zoX5RxlXx7IWSBtxC/P3GiAqI6
c/lhtPROUrs9abmJCtaxGr4M9MnO3v/ezwDKQbIOUWaM5s4uF+Z1GaRC8U3iJ2od3TVquaVVoJg9
JbFoaVwdXFEPHP7UYreUiLd3jH32jm/xlTtl4Ztg2A2dGmdir7iCg6JgSlRRlbiES+vQK30gB4xp
F+OKmYUDM7WbYGlSrwHJ3KX/lrVT1G2ZqCc2jr9Iar7H1PtJB/e+qpTYF14MpkT800qAv7YKiC1K
mYBVgsYG0f7SauZQT4xEqCcLwOhQDtINW13x7cTE6F6RBAL8vFwTzP9bx5jMQjfKwzvdvOpElKPk
rVKX6oloofmVaduVn7/+Zpe/P1sWnsfIQgh+H3jAEnS4EHASYDELh7E8gaYlKipzO3D6A0zs3/Au
++w6uSGKeNQ0WQcQMo1DqVmbUbgnCQ1QL9WBNzAf89jY5e74RJiHs6L3x1K2LFSN4Sug3V/GJAn0
hGyhchdBe/ClqImK6qUaeMkYxS0PqD4Cbmi/dhhMQUEr86uGvtadvSu4BXXWPjSK6lAwtsX9v1JE
06dwexkdgQCewP02vvIkv3H5nb3adnO74NhwkhYPsnCHA296/ViPGoPapK49g/UpY3436s0DyKp/
KArtXkRSeDaI8rexfZQfPB0m0ezMLY5ebNehTdwfHen6kNNBrJyG6xvqz585jbo4EFOY9w8Uc2gc
s6zso3C/de63JLztIJAgutoQUCejLoVEE5cxerGXG+K0hUhF01vHGqz3QZu5kZWLb/0AOQqNR5iu
zXytTcI2tjd2bWxsszpYnQHoWFvvUb77btMYqU8XPymOux/NfFfX3R4/FTaYNFSLJkAtHsmnAMkt
RZu6dqEbK0aUEDo3eVApLQ6QK8G4bmn+0iGNk0Dnw5d6B53q5L4qvae2AW3u2HTHIW2SgGVtZDd9
hInxbW6I4XditCSoIRAVduAi9IkDlHId8+1I3Lc6pzmmDcdTOtbQjdH6SNHKO31KnzKjNXyegjVt
8GS/bzNQQFTc1H3mljwawSYZZkUR6o7y2yWQ9DO1jZvVQS4bsBIpre8wdATRYM78QmR0E6c62LxA
pPw+uvY9q+lbZnkhr929SdoHS+uPVp6HhpE+U5rux1jdm9S7izE9k+X9ASjlN6jE7FPT3g2KCXzu
EMpehgUvN2DzOlZjv8ub9osTd3tpJfcyLTfQeY0kfW8aLeS9FTFHOWKsFDGZexGYAsDHJHaNcL5o
dvxcpoztuNepYSHt+6RTEz9r+adZq2+NwUNdUU52pUct94KMlqe64Om+UlhoMHeM9BRe4OpRmlnf
wURwUBM6BLWXJ0EtvcQfRZluGi3JfE/JTtLIUx8d4udsxCmm5neltpyNiZHwENVX9Ah5/WEkTndo
s3xrD+DaQEXOJk3gGSIshtLcgnZ3bzqVEvZA1wWpq6BW6safeZZ2h7LztNBpVd8xHR66pm36hYnE
cEjIx0iB47Bj6+/ad0j7IesH2gAMz6DwDsrRy9ORxanqDL02Hm2bBP146jHF3pEXN0lXzvl1oL40
NMvaGh0MbtSQyEDkrlF+gVAz/fviw7kJgLku1zJYnCl41U6s3oHMv5B209K/rm9cmphdN6QucYlO
21VUkQSrjfKhruU67nUEt0HQC5ZnvKGBHJnn7FlTkhgUodbR7hzo6Zay20Iw46XuwUSYQucq8wLD
G4pQqpJvPC3TNzqRNOxU5QcIb8CPOoRxkVYRUltfMobunGdPkX7PlOJZsetvw9iFWVzzvRzLEiEj
Se9zCqY+MdI2Ij1IxwrZfh3B47e3lTzoYuVdbckTV9QHzeXPlTSeFFEDYWLeZ5wXx1FnFXgfxLPt
1RGD+ISOiDYQ81tclB9elb6VSWX5eUW0QOs6K4AWxyckHj8sjd7rKjkKUwszRo5OSfYJlwHUJg3f
RadQ0OwDTRzcy5Z1nxFib0QCDcNS1+8pMNNFb35RhYXg3AYmMwK16zZmylB7AhoJEix3sanvsly+
aKVh+Tz37lErfbl9v1w/KfGxMAcDZgYDPat5QTwtXXRaMmYfLcrwDHFa4pNBPA969tyoih/b9l8n
VDAInTWQ1KroD8xfP1XdaLwvmHU0Fe9Da5q3lK2c1D8tm8sU4sLEn2LpWaUoQ3ZK+3GwjqrXqyds
YgKAItffhNLUInAKD4mEZYSauom9QIrwgXX6Xs1yNeqq39AZ2tbAskN7Oh5/tW1IcQtA6aFvDsRo
7VOldmMY22FtCBaBn1WGmOuSr0Wu9fcF5r9XEsTrtBdFBaheTczduGL+PCbP1gI66qZiUAY+erIu
az9N3fggoLv4wgsPNFFZFiMQpYIe616siUNcZx7TfB5af5jGQm4z7xapXUsKy2v0Y4GE/xEtyWKD
eSq+8vT6w255+blwE4DHHWMRYIwGZ/Vl2HMBXRqcIebHFDid+9bo2q9ORav9QFsjYKjCbRnesl+B
c1CmiUH7e+k4w0FLB/BaJKpxwFxVN7FPua9lo1r3XUYLsBWS0vQtJ/W2/dhmxLe9IXsRdTlGRWJ9
bzo9eRlEQ4pAJ33yOOYqe0YlxIqsMtEx26YY6qtODPVHHwP0ZjKKyx7BCYBoaUQlIF/vsWrRjdc4
3lc31nErCAVE2l3L7x3Zx/dmT9hd66YZuImzNkQpnu6EBpQzG2Ia2a2W3Q39CECLXjiPPYvFlzi2
+VdWE7gZMu1fmt73G4pwEWSQP4n9NrWVClNCdgIBWdYBRjoaWwDQ12rT0zU2+xiI2hNU1UCdHaCY
y49R5CbHO9xlR6OHzraeRq3FArc1whqhu7LajeTxc7YKnV5wc/CHTE9j6IShbDjdvmdu7vaO4mZ6
xo8N7Y9D9rvJvqZ0X6ZpQF01bKzP21Hv+j2OFqCJsgWEp1BQm6/SbsYWWuwGO3L5hCohoB13tfmm
KT9vm1lalQULBqqgmCSexzqRK6U7OjE72o0TxIlZ+ZWovjlj8UMtTKjaetWrHMx4JcIuLA4VBhwm
lJVRD5irI+C55zIXRSZkKtEwPLBqjxEScy2TWAgOqPyoDggTprt+TmbWOqwliVuLY94+ifpBX1nE
Qro16UGBWAYUnxPX1aVDcJBj0hYCcsfK46hrFabia0PyptoYF779kZa2C0kRJHmhIAdMxSwlAsq4
csbEGI/a+OLqG5yo0bnjaziDNSv65Xrg8hrhU6BwjMwHt8y2NN7p1Puxvt5ezuLGnS1ntnFKCyB4
o8KQ2vzGGwwwUFV9+99MTK5xdlhH3R2tQoeJAlpQ46RZofAVPMgUZmZhyIT2OMA008jQVROGFmas
0Wrarh6xGww86WdLg77zq2x7ezELHwaDSdaEwwD5D1CZl4sh2jhI2mjsWFgO+5lVqtwWGLR/yHJD
jzS0+P8eV+PCINo+k/Qicq9ZhC2bpjMHYrMjEKhhz4qdiWXVaRfE4xqp5sIuQiMFcBodfQnMB09r
P/tQqiVNUSFZOLLe1vdyyOS2JqT9WaUTaz2FrqQzcrFWUF+IDICYTMVOAKJwg8wWaMRjMbRKyY6W
2bVRJ1R1wxyhrHy3BT+fRKHB7DWBdq7Q+5bRDUDYEnbUeAcBvlEUKIclWiQGY43E9g+ceeaNaDtP
xJiod4KBeuYjhaolrgvm02MqWX5ildn4ml0oD4Pd9o8pkcaPQlB5xJRJcuqkVD7ztMhAlWfzjWir
+p1KNztAsKCMSJzKoKatFyrlkD97zENFo9Fi1OEwDGvUUvp2ZelDkNCqjErMD/pjmVZ7faTg7mqb
djOy0g15J5N7ZDNDQDyq+sgK+C4d+x+UmFCepwrOzNC0kRgbqIeOeLAzCDti+BagTSQhvrDHqIPO
I4a7igwp1pj4XQKcXG4lG3O00MAqHW+fGVNHQaZ6CMUQaz/UGBG2c7N80yvjlzZS65c3SojBE0oj
sKsNB13jcZSltN3mdVs8qPUAUNqAhtkvGSfKsXQhgeEbWk7cwO56/kTzmNfB7eO85BZwCYwqTKzX
V+U4UiW6VGvBjyZV4yNvmv6jiOvuXqONWClVLqRK6EpM1/s0xXmVt8ouJkbKCn7slaHeSDA5PxRQ
qH1oFVDrGI5iRDFtyntHL+NfeBik/2KlE4TcnhqBYNibBfqiLxTMtXT86GriRzdUBj4OZvOTco2u
YyGKXJRYZud50MrUsFpcxWnsx4CSJ6HLnkT+wNZYGhdCMUTvkCzZIMjDvMTMUFpyw1NyJo80BXol
eZDWR6IVgazWxheuDEGxGE8pB3uHDgZevZdx0aONZ7e8zR+gRYuZzZh+qwGVcd5vu+KSFTDJQ18X
/ZiJSObSihaLyilsK3tgDLSmHKhJDex4DgBu2YorLFoy8XjHajD9N88z84KY6MPE2UNuGQd8rq3J
Gn8om0Npu7vbi7oK7tg6qAcgHOL1DsTm7BsNzJLcbu38QVR3zobIlXv/6vji5yF9CDEEYHyvqwNC
J3pcKV760Cn1pnWKLwJ1T7uXK3CVP23Di4g+2QHpJ5qKjn4tGDR6KupEI8bKPKMKDbIxaxSqX7Li
GA/Pmb3N6QsBOB6NHz8fnxt9Lee8OlJ/zEPSQoV0B/SsZmcXXPpFRVWaPbTcmSrkL2RUPgY0VvKY
HGSerzx3FncVr7b/MzdL2ACsJWVq9dlDoVvgeC8CzfqWyu3fe4Z3ZmTm7qo58soSLHuoee87xsHr
V87TwirgdQZkikHXiufb7NQmKfAdJscq2swMvEoLKvO1avZ/vQoYATofIFGw7M5fhkrhpIOBt+iD
Vr7H9usapmLhwwO/Bhk+xGtoF82PD/xObXGz5w9ERTFAQbfzrk4gEOUR2w7zEjLGnsvj8PaaFjcO
k2GqiZrb9VONV24iuYbwAB7NQHdbSH7vQUT990HIUQGrhcYIAAHOHJ9nW61CxkTi+xupP5hP9fia
92A61Va+0NWjGq92WJkAvPj/VVXKrFJwVVpO8UD/IBrdUd1QAgYylZtfwUzX+hwjn4GZE2vFwee8
HkDxwjJw066OCub0J1wGdKVtgX1leflgtGmkKeYWXfINhss+Rr3fs4b86izrWNgyhPrQvT78/tuv
iNc2pjwBtgT5GRCQl9ZVYZQuxsubB/WpHwNoQyR/DbaZZE3/a2GOg611tTKJDQtoG1vPtG3rz7HQ
2ZqjXLvj1BqYCn4I8ajbzxbS5UlspFCrfhjBpv9zHH7Z7tPtrbq+pCwEVtxOePWAZmweXtngldAL
qsmDmXvgG+ZgrFcJ2LlvW1nwB5iZCMYmiW6UDuaVg1HPi07ryINalqdY1cMR9bLGezX+H2lX1iQn
zmx/ERGAWF+htnYvVbjttt0vRI8XQGxiFfDr71HfiPmqVEQp2jMRnheHyZKUSuVy8iT9WlHrwVuM
TWo4aCNApbEvFZf6ao0AqgCvgv8Q/6xASrjjLQ01lmPXjf5dR7Vuh9p591EfV5IifsVZBKnROjFK
T7AZxPtsBsJioZty9rZNeVcXe2vpAzyet7f1ypmBSCRigJRB3ht95pJ6NGAtBiFXpR/dcYofKsRE
x3KK6cYEjnXjk5Z+VFkA9EQmC235Ft5iRJOXS6QxTbrZnpOTGwAdGQDC89EEkxCAYYzi1UIqSy6x
DGMdY0AXsswU0+lqfQlcLwmZWwf5xy2UEIVCpMCVwlLIuSwfWeF5In0CMnXj4NNpP6XxPfPYBhYV
2DEdHX08ah3rLe9LdETpCrfq6mZL4qUk15AMQzZlU3JyZu/HYpsvdoqB8aMqN3iNdocc4TihFQxd
HKABvTwyYyitdrYH7Tg6DBOMmD8GdZkfkt7/ajZDhLrjZujmO2cywkT7cMVZCBclGaQ+MVFVNi45
XTw7c1l8nNxiR4s31ufbYn6ji+LqXd8DyEEe13ffYxUZ0Jqhb3PA8CTEk9WMUuFXXy+Cwf1sVd9v
37drQyLkwISJUZ0g+JMOjc0F65wuj49xsSX5Y84+bKjwXOoI65ALctDZL5TmzITgRmSga8WI0aH8
7AWVkklbWNkLV94U30duBSNVBZ+qdH8zUC96VZxpxx5IJ2gECqmVhrYePADJ40By4J660kORrO8O
E2CZaE6cvAOYOLO/WaiJVmICNpRr6gKOCctDZSItNHYb99FWAeDkpni0d2ChaFMzXDT9IbUmLbS2
Wk4mQuLj3Kdsa2bOEta2P4Z2BagqBTHX95lX1QYNDN4eQSkL2zGme5bpdjCj1elXr+fpbkKre+h2
DQ2ZMRR7wpYfXpt4G/TBkR0IT2dgvbRkW7DhT+bb99lo/x7ywXpcOlNQLmclWCZmrrCQK3YDK0N5
jYDRF2QMkgpajVGh+urFR80twAhHtknhRuiM/2js+r6BHnK2wv8ArPRSE0GjaS5gANKOxIuDuqBh
oxBwDV67lCBjiXmCZguQemnHGGjEKm+CyTLrsCZobl7s0OsrVP20oEVHDkq6e8sdTqPt3c/cP4A4
+c6xwaCftnsP7aqG1wH7lx1Azhfevu+rmw33C6nu91nH0i4YdtPQxPCgpuzR8TaABgWNqofiKswR
+4AWQ6Q9cLBA5lzudNGCl5Lphnach8+x/rUqio2pN5hrbu/K+fPt9VzFA5AFfDr8YsQdKOOI33Jm
X5zc4naVFckpYzjV5qcGet403w/ZftbM0OnvbotbMZeYJwFEHrjWbeCYpFtIh6rpkHTXjtP8ROmh
+XX786sqJNqIgUlHlQBAmsvldF5Wd6PJtSOfbAMtt44epjaBF8vQyE2XBTXE3jejpW7pQ+x6PZww
F9P7+vg7eDQSAGNJvC0JKZ6duIh/ToVrhCDPHAPuaj36n0f3Hln55Pn2r17TKZQXREsyoFhXsUnD
B8fkBTal974mKFETJHoBu9nelrLyImKSx79S5PjEnrU8BzWndtQNKFZIXwd+T1UENKtCwAGP+ilc
+6sgr/fsxpmqCkaiA0JQmzFhvs8QksdtaWy9Bsig24tauyqAAMOoo0oDiKd03kuRcDS719pRc9Bw
sACC5/8p8qe+QRCtK67KuiyQR4ueSkFDcalbgDeWfldjbVpahumQBEY5bGrk8JmhCcRkcHtpazfT
1P8nTvz92c0srNpkdoGlLRj3khh7f0Yvgv/Sm1HWmkGrSv2vikMboi3mxIpxsZfiCOJ+2rFOO5rV
vklhQYPcD/aWDWLTWvHUr2wkrI7o3kbYALC9ZENt4FHaxoBvNqT8oCXZ6xiTPdeybdtle1YsCrrG
FZtzLk5W/JZnJdgNJrz8C8awPQ3l99sHpfq+tHOF25UuakLxcanhJwUlVSiCIfZD8tHEYBW8BwiT
Mcla2I8zTXB7nXQGykHHubN+me4GIDiQe4xwTrYw06AnQl8PishiWqj/bGL2n16OgW0UcDbcl4nz
hwajp2I9O91e94rG4GeJhCL8DiR2xL6c/SxnnkwkVOBRLfFu1DDnr/mkYfxUDmKeKSlDr1WB31b1
5kygtA/GTMcc3V3x0UNXj537n6oK6/bhWc3zZtEMxVP/7hJe7Tuy3GCyt3V8WNJTsAvFVQ7EznEe
MXTIrYZHslQ7vXt1iuc6AC31zPckHg9ssfa5iXNPmGrU6eoeo0JGUMuH8yrbnFnrU8/SRBiTgQ5G
exqm/ch2Tn/0/W9FpXiHVvXMEjk6JNUBTJEe55YBSZKL2GzQq41V2FvPeEimX7WVBTHsQOmBQ18R
plmrZwrLjUAUBQUY8kslMkZM7BnqNj6mzud6AnWBAzRoT8CKh2FifeRO3715r1lpgH8L+JcfjF0V
MPR7dkYdCrbGHOMu6xQx3vKYu/rGB4V7a1hP1HP29XTo2zYEYhWNu2YwxQeNmyG17t3mPtNnvBVp
oPXHuigDPd579hOdtSDhT1n2ZscHO79zzDfN/zbbd0tzl05cYQbfCVdk/YJ6weSiiIINkPS5SzmC
jTGLj8n02mF+8XysUMZ20yUwlp/OXAWDcTCd8aTZTxWnQY1Zgx36xE1/ChgHO4FOAb1SlajMtRMR
P8nERCrROiGZs9gqZscoDf/oJMD29ptp+ObD48+NNmwasp0XLZgN1K7ua/ZKTLxJ6C2wmh+avoS2
vWwt+k8C2nYLzNTLFI0grLAqlLkFnPdPTB/82trEjSqnQdZsMAZDgptDpLWvcCh93LgDxqKBrBq/
pqJsm0JlmuRPBbIz0/ik8ZfK6hHwfevZY12625xsR9TnzXRP9F1p0V2r66jrVEEc3xtasS/ap8X9
wsb9aB27Our8F24dlul17Is7B7OJMDhwybwDS+9u29TrRlwYevDRYzoLhtkhByvZHM9bqj7tYusI
/rVgTJ+07lOZ389tZEPfKXvpm99WdlclO8woULwzK3towZ6jDwAF+WvkedfOvB0Tzzo68Wlgjyy6
vTShzZK2I+UKv9zxEOGjRn150y3AltFY1NhH6liP/pTuMTduz5EDvS1mdRUix2+KPN5VJ7PbIcXH
mtY+eiYF+vihN1QE9CoJ4u/P3r0pGZax6wb7qFtRYncBJd8+vgRAc0wbMQewQHKLYGc51QSAiH0U
yPrA7Yq/2CLRCY2DQECAVvPLBRA0zfkdkrrHsgv6Q/nzL3792del7WnbzidDj6+z5ktlPoG2Lbwt
YOVNREIY2TZEriKtIymSP8xkTKrGQaHFerSm4Ugn7yud2BdqxpvZTQ6T3ZUKmWvKi7wHgCKYPQ+y
SGnLXG5yY6RQ3pF2eBE7t32uxynZVqOlYuK+EoWLjxqbyFXh2b9CVFIHGZCsGYoI4Oy2enHG3TJ8
FCcgiTAvFcDE7DGwijdFlFYzpsCbJN+2Q1oca9PrFLp29ZpAFHKXIrmAgVZXIN4lqSuagBEi0jm6
7Hi/1yl1A9+pAROn5NeQVPvb2nEVgQqBoFVDbQwoGFRsL9dm8MYmsc9yjOj9ljoAur+1uECZKlm1
ti60fQj8EhqxbNkxS4CUKofBzyNn9ttdn5Y75nX3HuM/EbMd7N79c3tZa1oBqmh0fMAzs1zZejYL
4UnsO3nUzQ4G26f5ly6xjsy0PlqEwPZhjBJyJ3iA0GIvvf4F4LyGvyx5VPh50HbwNn82vcK+XV1g
SYakfjTJUovGeh4hPPxlWcm3hTif0FcSpS5adZP6CQB71RC8dZnohXehEz7KO5dqsaDoMdcTJiXZ
RhZ06TOmNW168ooqiDXee90H+dItAC2wjf+K86Uai1bMI9i4SB7xMdmUCAz1EYMT/0YpBAALRyJK
z7LzjI6uBF2FbREVZh5WkxvZsx8tXJXzXLtSQIyAfRvPEYDe0t5xb44NQhmL8s5NP1vJYn+jTYq+
ki9ZDJN7W9FXhQFbBn5cATKSH6fZrpICuYE6mtt2U1uoS9XZnUCxo0VEYZvWRLk+9g6cXIis5dpH
YTGSDWXHoqGDNeIvc10H3fITccLtJa3pHoiFCS4uLPtV4qi06yEnRKsj9P0bOy3Xk1Bb7J1HjV+O
SZ/hsj7ovdUrNlK8sxf+FlRQ4DgB9BDV4HemuTM3JQXZhe5SSO3NB0N78BXRv+rzYnPPPs/ybKgw
lYZFgIzQjav69Wv27vzXC/t79nmH1p0GvsI68l7rBkHbOIWOwtSpViCO7UwEtdsCEGSsYMm2qP+T
/7hB8q2hVlu2JT4/6AftyTAV75z45/Lx+q7o4BVQP6BoL3+9zo10BKUPi3pt2dflp4nvWPmd1p+r
6WCbe7BaKwSu3BY8eIhOAOSG9y7PxxnaiVQDbauo0pvuvuoT7cHN2zlAi5u2SWaqGqy7Kg84LzDX
QNqV1ZnapQYf/wR5/o4+o/b5u/K2iou5JgPsKKirCkzcVfXDno3M0ca0isDJR4vAm6gWctwpjNYO
PZed2lTb0poDG+9/7UttC37LY5HPdhrOXc6bk2mjZMgyA7O/fXP4Ui/LdD94aZ4E5piwZ9xQYwlm
ryB3kDOhFdwfAjaW+gMjdrZhjaNvWZVhWDD+yV1cWTxwuiG7BylsHE4tz09dA3obDDzFjCumtUCm
60mDSe8Ak+O06xD8HZsCSVNnWbYV0idgEy+mAjF44h9SXV8eENBpdxMj8QbHRI+gy6qMHeEEyWsg
NwLUIoBJNpvylXuDcdQb49Wr4x8s0zBYmJZ9/wSqbX3LNddMALzoQFVUulYF4nrvj0HG+IVouhn4
U+IYINxpvjgMVIYFs2ikG6mP8V9OhtzRkrZ3wF14W0tr9S26OuI3Hx0wYzAk1A8xcskMwe5rfyoL
9L07HRjjDKaVT+U0kw2vcw4GpdLF9vD24yaS4I7ATCLuRcVNtgDAyBQE8RXezeHhd9kZiszzinqB
2w/UEyjeY7ywPLTL7r2qzG2rjDBMK8iWVyN/zPinERt4W49XjCWylLABqJzDEZAjIsqXoY37rIrQ
nx6A34+1HiAcilLLirmED4CIBE8lgi4ieW2pQWKus7aMyvQufnZV/QBrn7dxCqJ0J9CjUoRVz/bS
GWh8idzkK8/jgDDVvL9VCYgJRLPSSn7DZ0zPtLSqoqwJ7eHFUZVSFd+Xy9eszOYyHvF9y9/6W+Qf
bx+y6vOSZ574eWzrMz7v3hPE7XRz+/PivZDeE9FWhcniAmx1ZQq7ucAwspwV0eIMYceGO0KOcNFh
8e50TYXGWFvLuTDp4nkcdIQ55hREs3HvwZyYz7cXs3bxBBgNaQI0NiPXcfk4Wnk5OR7gBFGfbOu8
CwaKUVbGRtXivXLv0PoGbjX44Drw4dKRjGlPUPopcSWWBL1B1dFq7UM8ma+3V7MuBgAdcEZ515yK
8BPRQWRlZZSSIUKhATwj5oHZ8+62mBWPAlkVEahDCVz8udy0BEwxJdGTNpo1Hpj+sHU43VoG2raO
DgUD8ciDWEV3saII4ojg6iNnK2CLlzIpSN1zDBFqo/SkldW2rVVMkWsCkGMH1gyHhD5bSRNKl7ae
W9dNRAA0RU+7qmaycm3AqopeWwu0DILm73IBWe2TPO9NFtnmpvz8eXoBv4Fq6PWKNoOaHdVSHfPp
ATeT1tBYaCKiRcwiv5ifR7adM3rkg+YFS65wiFZ3C8VfD1qN/8sRkVsZVkMnrGZC3/6AP9FtFVv7
PiZSCDom4LDxnFzu1tzhiCqdQsUAoJ8306zaqlUB6EQ1gaTAvB35uHUNFt6e0jZCMajZFPjz8QXg
PUe8CPOFd11aQGHUvsvLFhvkmoehT3dKgP7aYZ9LkJ7Z3m0MUEeNiEqSIkhcEyDoZKuN/9SewmlY
2ypQYvii7wnJHvm6p9kyt/NkNVHy1qQHXwVEXv083HfUYwDLgFtyedSYe5Hos+M0UVe/zE1ouqo2
NJUA6VZQnrMhJRBglXtD38cKrp+Vz6PminQR2jJEh6JkDa2hKS0HTRlRl7V/SAfn3qxUxU9sgfTk
IgAQ/DGIp2A/JGXyCrYAqsRZRNCJ6gLtpjjhFVW6+L6kSp2hD2lf4Ps87e5yjX9FDgckUtkBWT7F
27GyWxeipN0iU4ccUQpRYMbXeWB8vX3tVl7Ai88L8Wehej0sZt1quBRue4Ddi1GdUtE/rq4AvUVo
UBH0SvJ5a1lbpn3i15Hl1Ci1A9aj+bOKhXv1RDCxwEWHLUgt5Cxk6Q5a7cQ1TsRqtkvXvXaWtRv6
chuzUpHjX12PAHhDs1BNlBPUxuSmQPR6LKL5w3IYckVos3oiZ5+Xbp+jN6k5OA4+3+V3rr7tjC1v
87vbx65ag+QdGOgXmpALZ1FV7rxixw//6fPvVFxnWoVogDcFdVnkVGFeY4Kd4jVdO+13aijh4giQ
2qXWmuhZz9MaKtVUY/Y0deZvLYsxKjFPQJBHQJ5yezliy2VzIiDAOgoggN7JGlx38ziBVbaOeFEZ
j0vvpqGZj5hcNA9uaOCxAjFY5r0WJDNVWLUVbSDIC6EUYiMQvapad2Ve0XJqqmi2SjRXHdoCZJMf
rsEJbDiuDtr6AIICRu1yO8H0XQgSxCrK298le435U8y+fXgLL0RICuflBlr3HYhg2ZtDsrvC33tg
uZr8bQkarCH9cClTLAnjeAiA9xgDKiN903LxKlND4D5qRdAvaLzrykArx007Hln6U6Mfv1BgKsOT
jIdfQHCl9c3WjEnNqExEsx2gcWHjzn/hb6O47yAhiXqffdVDo8Ued0ja1JEd7xLtN3c//mZefF96
0yiz8r6aapjpnATm9DtfNrdVYMXmQI0xWg59I6JLRqj6mVEYemrWg67RyCVhi11SuS1rV0UkNNEy
grQtvIvL7yOdZgC2tNAI9C/xeKdp24Yo7JpKhORXtAlY6kFGSyPOm6038MgYmmPWuPvbO7UmBq6w
mC0H7NYVtWqGZkfdRWlDBNk+rHO/L63wv4mQrnw6+ObkpxzVyHFhe6/uOgDtaLzNO4wY/G+ipKvR
xAW1p2bOI5zbyeXpkzPdLaoZsCsvAqBVQPS/l5zA8395+M3o+Us7Iq3SVVtKDosT6GCu+ef2StY0
+FyI9OywCeFw4pt5NDv+r0VDF3FscMXZr8kAQw36eEUmEE7+5ULMaTEq26BFZNqgtAjLUfH9641C
Qh5lBoF6BErFkDaKdT5I+pe0jyyA7wvrjqagg32r6w87Sch06HgsRVewByKuy2XgN9SFlvhdNBdg
lqibIPswHAmB1bkE6S4ilq4xlRUSMAUMSRSWK9T2+iDwfZEWQjswLqPsUWqV29Q6Rv9F2Qt4Vaf6
7bYuXd9xfB57Aw/yPYyTfr7ZFO3IdNpHJj1YWVhj7rfqqK9WgBoWGhNwJUQL0xVZ1Uj7ObZBeXRy
9v4IsmwQ799ew6oAXxezb8BChFfp8pBZnOh6YeXxqXgAxbL54eS7+P1nn5dUtWmqEvhgfB5DHYwB
cDDtV2J/9N2WZEhXGjUhUCDGND7FAwnsNg+AY/34JqG+D/oQBCbXlGE+6RK0/Q3+qZ7fYm9bpirQ
2ZUmYQnnAiRT7iBxUpp+75/ittZ3aOitA+D3rAcGQkXFbq2JQt3bxUQ84FdxOpcHXhFtoo1Z+yck
Lw3QLDeAwvP5o+UQrEegDKFQQJOglfZSyAymICtpmHbK3CHdDsZY3xeVpkIzrS0FgAFkl2FmoWaS
nR1LTKXnU5NE3jChrpDcu5zsja5QWJE1MUhoIfD1ROJXFpP5qOvwzIxPoNw5+SN/ogji/Uo1ZubK
qmPPIMBGjwn83quhiMxkroZBW/GJTO3Wq3ho99kTQE/ga64UPtDapccgm3cMGBK/V8FCW1jxmPtJ
VFWV/lzoifXVjn3vL27NuRTJaSCLMZd8TNNoY3U/Sffz43cSQRWsL7oAAYmRvm7xZgbXaZtEdJ68
rY9y/2ZJqnh7W8raoWCGN15BRFaog0oqBgrpOQdcM4l884+DPGP/g+mvU6VwSlakwO/BLBpcSVRD
ZYehQMM57b0ijZCNR+057HszsOx609NFYe6FIbkIg9EJcC5JaMa5A59hZoeu0zTqMOLMRb1yNGca
2GP/T2VnO2q6zyUzf314D0XvrQiAgXZEZ+OlTJ5Rx5xjaNtsgnIWSAKQE+jzY+aqoFjX+HCxujNJ
khlloMXozNZNoh7kIhtEYkVIicO2naXZz5lm8qCbweifGdUSUowcBkofXXFFAeT+UGStyqqvHivS
G+grBLwJUd/lwjF5tCox0iKJat8Om+qztqCaZ/0g/p/bG7xioAxk3cFbgAr3NVDDwJBRY7L7JALh
Pxoks9LYo0IFkn6G8QS3RYlbdaU/Z6KkHe4LEKyNbE6iZUbrxTxXGFdcACTRx0HRLuBT84Nl4Zti
bBUZ51XFxYBrRJ8wj4jSL/eypGw2uaVpp9xGT8uSsT9o3I3glh3j1H5Bm8yrF7eqHPHqxgJtDKgl
CF+Ajb8UOjUUU/sslkQYGbEvwfKil80mdsuPGxnR0ox5NwJ8eUWMzGpSWo2TJlExzZimPHfGUw5G
5+3QzDNaeDJPET+sHSKob8Ghj1iLINlxuSy/mXS4fTBqrosJFChrYrwHRpw9jcOjNm1ps60MRgMD
LPeH29qztp+AHb+DpASQQdpPTJmqzLQwkoiA8yXFsNSgcdAUYyWKDV2XI4BL4PgFx7j4+zMrF3s5
h9sMi2PaO3t8aod/+lGxlLW7Dcf8XxHi789ECKJrx8qTNGpaMFkmPzv30bcfcv/L7R1beamxX/8T
I9nOHtVVbWIaXJxU68DXmb+BFTK8LWN1twQkXJwIaqmSR1h4Oiej58Fqev12cR/bxd6Wg4pTcnUl
Z1LMyw1rMNhkmA2cCalBqpovbXFXeZbK5KrWIqk2xtgtbJxjrAWQkGAm+nasEST3haM4//XlgJED
1h3pHZlKyBrHpLEXcf6TH3Hd3huYVPrxc0G+GpN5kENA0k1aS5O7dMEg3vjkwTcMjK4qtymfj+6E
iei3Ja0tBvUW9LyItVwRboPQA3TyboUgMEmfUdnD/AoVQHLtYDAyHgOLUe3E/EZpMemw2InW1/Gp
bGd/01nzL07m5N7vvVKRBF27mQgHAG1B5RA4c+nK5HFjVSZL41PXFWhDNVt7DyKKEL4oC53C8xQv
4trC4EmAchnAr2uOmHYqRjK0MN7ttOvLJnCcw0g/nBfFG3QuRBzgmbVZLK0ncyNeCD/Inae8fczH
v1gHMAdiFqJorpLrMWSqc0yYz2Az463zFuc7+/dtJVvbqHMB4oU/W8OM2Aq0ukkSDXllhmWMmS3W
5EyBPSihqypR0jsDRujcjmusRYexdEEmZv/WVWyOqzJwLwHGA7nCFayw5JVt1g0ckhSvNSZLdVH3
F4kN4e/8K0J6Y9hI7HJhjnaKQa5IB2SYEkWhcu2unEuQ7oqTtIaZTFjEku8mboTZwrbo6w7JpDCX
ay7HuSDp8BfwvJlmg8Mv/bDOP7HxyS8+dSSwvCBDA5KKB3DNoKHcBhcQEA7A9qSdq4g3gVga6yqD
usGM6kmVE1gTIOi6BTZaON5CO86U2Yy1dmnmDgLqXwb7OSvCtDXlgtX332e+4tJI58IHe7TwDCMX
wLRNvJhPRf+1zj7c9gOrYqMGC7uPTsGrtqkBJ95nWQWfumIgRQBpm7NvNAImuV4zDhNP532RjbxF
Q7VXfrS/4F22sJnwQw38jMsNtHO96A2n0E4WpistRh3YVKFyq3uIyB0NYWgVvXI2c4qXDlV37cRc
p4ymWo8/FbQmh7KLC4XtXLtGqO2+w5jhVct9yU6fYYIqW7STPdkbrn+3MBE4y3/g/ir0YlXt0C2D
hwahwhVBadfXiweIu3Yi6dYdN6m9uW2jVd+X7k03Ao1eJr128pMHF1S7zdf/9n1Jrwmz4QO44tpw
DJmlYE34cVvANW2A0KuzHZIMTRt3ft8JCZkXGmWAfjb6ov0kkfbTeP8zahvNCgBaYgGmE2CWZfx8
+xesqh1AdqJqjVqyDILDZMiZYHISjPawBY4PgxcMFZn5igikO8E+CvMgSLAkh91cjAljA1PvNA/m
RlvmMF7Isea/bi9EnIUU6l9IkRx2XnWTPluae6pT8lL65a4G+2IGXHKYlBx99iqmtlV58DuA0kDt
Hfp9aREa3Y371qm9U4zquD+gT3TMA+AhMfy5JXdmb/3FZRKgVwOdt8AXXHWe2a5GqjRtvZNL+dvs
lxt9br7d3sO1kwIzMpjn4ViD2FGycg3seO8ttXty40czfSbzcWzebotY2za8RMKpBlsQ+hwut62L
OYbWVtQ/OVpNg6ownrS0m8CSXH6zMR8ICScVTuK9vihrxrlIYUXOHr/OJE3cZJl/4gPfY1DsPrHr
bVp6T3xB60ya7DTq7VPavwxjd9SXactZ8dmZMUrPLO5s9LvMTBVdXvN2CmQNmnLBCodmpSvwRjel
C/ETxBdoBX5mWhbxMt/SsfzUx8sG43F+gT8abHQV35CUKG6KsClX+4HUFN5RNJpeAddATp7Hhmv5
JzIUIE1z4j7EOAqGATmaH3Y8419YSv+hBbhEb5/9NU2wWDW+bApqQ5BjS3eGFjm6RWLNP4EByXpY
kMQ8TF2pP2bAxD+MjU1B85KnD2hPY5/LCf1FPQaf3Bll/1vxQ1a3AA0F0EOM2cIbeKkSk+Nmfdai
zudkxA5bjB8MkoXxB4xYMw6Zm4+vZQO0iGFw8yEZKCZ4kjLeYueKTdW01pe4M2tQN6GTK2ZTs0cw
lExB2mrNY9Uk+ffbv1b1Y6UrMxiMEJ7F/gmtMGmYMjYHNfzsr/3M45D1TrrnnW5v/LRWHdiaPQAe
/t9tkm6O0aDjuRmy+NSje8tLMURh3miqqveKNwIo//+EiB9xdj2nlMdOMUFIifmWGN7q7eoxXFxF
6CB+6pXSQ7sEPgBvrpwAyV2Q5PI08U8tsXb+2O6mTJUXXd+tf0UQCYDAWTJUcIC9E1/yl7LSXjAZ
B7AdpR+8Jscxwd0JOy3qsNKGVdzTHKdP/dOYfE46GjSTtUuG37eVbm2/8AgAyoZmtGv+KGoOVrEY
MJoVyBYJ8E2T//m2hLVzP5cgKZezdLoJECOq1MuBeYfG+af8SVQEHGt3xwHZtAB+YwKrDMt2/apC
a7DvnXTMnWtr4Db8V2P4tZjlFvcldLPt7UWtbtv/M+NjhihClUtljg0MSK8zwz815BOvdr6pqFSv
nj3yUZhdgI56sKZcfp/6VhxTrvunwrPsrVOMDB5ViyEGLlUFpe81CvnKOGeyJCMJntaEtQb3T5Pl
/bZTDKTsnEfLn0G6xADisSNMoHhzYjPgtX4QFJHzaJ7QS7G7vaWreiIoBDwQtYLUSNrSMe3QwDrP
0ETMs2oDCxNgf9aIjzB4qlreFgxRuvtvAoULc2aQKG0t0LMuUMyvCymC2nrL9EDFOfLuS13tLiZR
oKaBTj3AWS6lVAmGc9Is90/d4PI7oPpeFmYa4RxPxeOYF/VW7/J50zaO/RX8peSuKJdy4y4FC4Gj
zk5ZOlaCtmo8pEs57C3QJO06MggOZJ+Hfm9bO56n8aYeG/OhS9s6QCd4eri9U2vOHHwY5OARkYNj
RN6pXpv7dnHjU07onjgH2z7YOgad8Twoxs1tWWtqcC5L3PSzUzE4eHQAJQM0p3bZZ88o4sMwJ+kv
L637kI2Nanbk2k0Gf5Zo6UCt64oiWatHg2ZmGZ/QjG+8slxxkVc/j3QP0gnANYAw73I5tsaKqu6A
AvLye+dk5Kfbu7VWWzaBhMO8WrhIgANIhsLrJmME22180rJkfnbqPn+YXY8GHP5ZSNr0bVxi51Gb
bffkuZX3z6zpmLVe6sYYuSVYfW7/nNXVYk6ICd4R8C86krL3QLFiRANqAyTd6HaYawrlWDPziCgw
tMASM0zldP3i1bS3mxTZTa1+bWIwxLFq29dT0LkmqG9K9ieLrb+RiQK2aH8T/ot0gu5oVj3roZBc
e0jbzWB9Y00ZaiOCz7dGTxVlgjXD74KcE6VdJIdcOYhmKKUkboyrRpbTYv6kyEZ4psoVWz2mMyGS
xddrR8s624tPep+DiLEMVIWBNQEY840rhUSXQHRdan1FeU8GTGo+zVuD3Hm1YpNUnxd/f2YjBmNg
8LlwqdKJ/PEy94iy3ea2Jq+dw/kKxN+fiWg4p3GZQMRsHH37U8L31qC4u6pVSA+e6+fpwgxsUvek
j89tqvi8agWS0U4GklHXTWDYdP1T0sWvS6U/ubqnyJiqxEj2Oo2rDqNEICar9jHZxEM4qch0V0XA
oqAMBAbiq7Sz32EkSjK6/mn2Np52GD0U6hS+wOpZnImQVlH1fdt3HUSkiLIIoDgKw7j2qqF+hQcG
De6g35XMdJk7dJrGEUYEXY8JSgy7dnltVJ3Zq1IA7TbRCPzuSV0qLaGlX7l6g8dgCNNjaQXdc9mH
ty/GanAPiOa/QiR7OMAWjgAfxqe2qp5Si2FUMXkcp+kZvnkfNB5iiGEpfw/LtEmGLiyY8fn2L1jz
Rs5+gPzITCJb27f4AWWFzFLS3E+V/cAr8lwk0waj/P6ieA86AnDfow6NBhkZtkHzbsrFcLZTnwUD
iG2XkGgK9VhVP4LRmhCEFKPM05P7ZefV4IoDeY27K+wR80pVpH5rTyeg/4IyR3QWyk3vi5kBsYEI
8FRg2PprknbFFxSPzZ3u9sanZMC0dqQk6WZs8jy6fV5CIWQPGDuHN03MhUTyVtJKzHgrUw92rhrp
d5T2IouSDZvaU5PXWx/jDkPNXYKqowrLtHob0PENqiUxtUru2ul6shB3WAAfyOfxUGgEbgL86v3k
aHqIjHy7u73OVXm+KO7BUgkKpMt1Gj18MZoh15eRL0n2J/WfiuRLy77elrKm/Zh/hVILPATnaliU
C3e1KLjpnQCt2xpwfXh95PVX2qCqYCicV4UsOdMxIsdPNUqQ+x7+KUDxYgYMmSjwpfPmx+1VrV2A
s1XJ2mkmOndGDkmjuTG8sFUYLdXnJYcn562j9UgbnKj3xpvv5K8+L3oV8ELBQ5ReDy0vkAqNHWSE
8iDJg/HDfc7Ip/rvvRD//33J5I69RhZTw/eN6ntclUFGVRW2tSf2fxKQbrrUXUxHSThnnndy6ifi
7O14q8d3t4949eE4lyHZgXZyCeJIkaPRk7s6NzZm1n9C2PS1q7XPns/vDav8bOSjs6l787uOaaS3
f8CaHTqXLylB2xHUdvFynsaeBYX3tVz2fusG4/jEMHoi5RGff92W+P6sy6YPkxmAoAd/EQDhkh8c
wxpkfVV4J01vMpD/t7GDdPKSfQb3k/XLR9h5NOiIDDTL4vSxd+dl37UxRVEmH8BMn34fZ54f0GfQ
HB0ky7cjo5gNl8bTJi3Sb3VS2ns0p7fI1PBJ0Wa1Ys1QyEUvJchLkZKRebZKb7CcObYQNnIk1Mqn
bY3/uSqQ38rFBI5TNH4A+YkoVtIJff4/6r5kO3IcS/ZX+tQe2ZyHPl294OCT5K5ZIWmDo4iQSBAg
SBAcQHz9M8/KrspQ6kW8Wr6ljssd7gR5ce81u2aN7861G18vuVM9JeLl5xvwyW2N1j8AzxQ/BU/n
hxzYDtE69isgyR7KbiE04tfQ0Zl22t3P1/nkZ2Dw9F/7fH79T9XCoDHlaGyTXIfTYemzif7iaPk0
EMO0Ab0bKP2jA/Pj588qhYNNXJ0/X20AgG4XCrn9bhu0XcGC9hcPyqe/5k+rfQhnKKHBI5l5cs3b
Q8P3/FfTV59/PgZpIUgID6yPcr915yt3FjK5Vqm/p4N+mP3k28835JO7Fzj0v5Y4v/6nDdEelEhV
zJLrgEJ/T3xDYysP6MVo7n++zic3GIRxcAOjBRydAeIf1wFm1NWhwk8BIt3kIgrJdmikKfuUiF/E
z0/vAUwrQHQPNwCmZH5cqvFxDAwNwqfX62M/QV2haw6zqG/tKvaz+bely85nDsyNkLPBuBSmAj8u
VxHiixoKUOj07odm98sy4vz+v4RGtAegZAPKAGLMj58fQlYwZOOAlHda+dsKTDjvYsgFZMZZyNYd
U+9gAbNYsJhxA2L+DLdKM0dRBgvQNat1D9sHXzi/yHg+3U9QjjG9GuKrhR8eZEE6Hc0RYGvrBRs6
mk3UFwO5/flN8+n9DwkfjO4hxMIh5sefTuKq0Y0W6XWcTNlp7Kd///nFCX5m4qBt9YliSTDOyhmQ
TDkvGFhufzVt/9lBDqWABAwCABRoC3+4NfpOetq1KY4G11yFTf3dD9oiEk2RMHJfC7Cn41aXXjzf
Kulfdnb6Bcb3GaoOflj4uwIDZDriDxfQm7lRfReBAxIlMN4++nC20+Mdb8/c6nmjwjGvZZw78c3P
N+6TqPLDuh8yCOuZqiciwbrx+jXt1qfeTXYG4srZ6De/GoH9dDHgBtC+PsuwfyxzMWBhujUG0QUy
w9G+bqDSY2tLiyBeHlPTRL8IL7/3MT88kKAMOlDJAuEVz+OHM6ZS3hRPcYtQhiHu+zCsqyvhTe5t
3PruO7PpCEdhbz0ZiJoV6ZrYje08D8pBSHGOgN9x7WfIgO77iSXHhPlL0bC42qvagVAS0UvWD8GU
V8ox2TjwOK/1sFzWoXVvTDBU2dyOOo9Tmj4pifoXDWqBc5q55c938JMgCiIPqAk4SiG8+dGZdkFd
RUYWJNfTgq8wXwR2gYbTjRO8Q7rj50t9EkqgGuSgVR2jIf4XF9DUt1UbjThF2QxhT4ULVfL43z9+
sAYG4fGTwLj6+CR2yEmoSnD8JJCLqVKzadVVqH+lOvbpRUMGiGANNslfJBMHh04LLBQT9KSHbKmD
Ha2CE+ZSNzVnJHNj8ots6tMAcx47xBAD2i1/GS+3CQu0V01nNJe8zMy/i1h/YXh7s1pPZ6Ktcf5R
yDCQkjXBrUjlL3LfTwI0xMX/tf6HBIhLyh0WLjj7xukw8+piDH+lifLZ042ZSqTWIEjF0AL48QxY
qtEOLp6qa6qldyCpN9yZbkq2KuLJ3q9N8Itr+undGKA2heJAiD7kh/XWFlrCylOAIf1jo09NcNO0
rz+/4T+9an9a4kPOBUycdirGErNDszX95tS/aOh8ugAGa31Mvp6N1T5EKObNc+DWaMS5zikEP7ep
fkUj+NUKHzZewJ2EKORF177ZePBm+0V28enHn/2OwOyDnMzH7KI2xqQS6lLXM3jNBK5H7z/fgc+g
fNxNZ6VGqKJBuf7jLhMydEtiQIGT26g6TO+xRFVdsiQb1nL5Stey73IRF+T55wuf09yPZ8dZEgmD
z4h0f6Fse4n1xk6htBbOqaWPXngfzHBbgzb/2j0t9uv0q8fnvBF/WRAO5g6cCM+46ocUpCZp55gW
eRo0rDaAaS490h66NjGZP6wYrILubklAePv5z/xs/8DM/Oeq59f/VFWkg6xbDe2Ra9O695Doepp6
AO6/r/Gf38x/VW/d9T9+hP6f/8bf37p+HVgFG+Yf//yflzc5MPnf5/f8838+/MuRfRs63b2PH//r
hzfhg/9YuHgdX3/4o5QjG9eb6W1Yb980GIC/L4CveP7P/9cX/+Pt90+5X/u3v//tWzfJ8fxpFQS9
/vbHS/vvf//b2RzxP//88X+8dnpt8TbQ9vXyKhFs/vFh//uOt1c9/v1vXvob7qqzWgMaKOcmLnZ6
eTu/4qa/pSnqejiXoquMagWvyG4Y67//jbjxb5iA8+A8D6Y9uFNnfo7uIJeG17zoNzhvIIDgTcjw
8Rz+7X+/2w+786/d+g85tdcdk6PGqiBK/XAvnssEVOUuHjbwI5DN/+5z9qe7YknGyhnGtofIhzWQ
AfMHzb+SmsccJBZ3QeEZ8Qq6XTT0kyuyAn1NsxSn9HS99A1jRajICp1jt2rgantO0Y6sJRPPYItX
waUR/NoQNFZPTKAoVnBQdEYtEujez3p8iA3It3ucy9UXNrlG7yK7jvSYLpV4dRYLoFqivQI9OTIn
r77fwvCwTqdrapLgNW5A1+dU8ycWd+EmWiLYr/GaPwezDGUR0vZrmsKYxBoG3C0WzQm3PnuihroZ
yo/3gS3uLpjqehPNMn5nWsgygAnS9SCYzOHpMpYBHlJchRUz7P7Q1NfJOlOWr9hWBoiDkBw7x1Gg
YzQqmyYS3HumV1dDS2hbCNVhKMtUyUWbsnBrI2tOsQRnEEJco8iaSccl/BT8k7uMes4TZaLvjtLP
qVe5eexIqB8vg3utqwXqBfFCu00XWFmutEFYglSo2dqRt3M+KuoenHAaZxgZdsmVjin76krHzWgs
7sNe1ntZm+o+rfpeZEQl1c6PlqRcV5Y8sNnB+4ZWNyXw9Pch6Z/bgfN8nZBYYnung4ZtCpRMDCjP
dRruSeSKLRwm+EPkLxuydEXdBYvOkC26m44IUtSRDDcdndTF2LN2i00jhfW1fuCjcq9q6h5Zxx+Y
H/JsXJMhLTzDqkcIw9ILzEgEXtbRuf0+zDUryCDszvVbwzKiRX2MFmKmzIsGMOIaGI/X+G5tDt2r
/krr2Rz0OYs3wtog6/q03k90IBmOGXKXQoEuT7UbFG7QcBggRN02rWu7UfWk8ml1wgMV3pg1ybxu
fO6VAhgh1tOnqDI2m/yaZYY32yru3b3217hIZv8oB0uKiKfrZaqiE/oo/oVTgxzeiJWcCwRvOwqv
OlJv6e9lE7cn2o3NdwuhzzFb9dTuxYiuqvFXVtKgVo8RWHm3Vqo+V2lSf9Mac/HagrMkZRcWI1j7
JxW5uAGJdzHgsgGpSfRetx5qAWLVQa6cbWBccGl52+9kBRu6IJkaBwaTfZ01Hq9yxb0em9DGCrwM
gHQNbAjKaIDxY53W+h6+Fe6tgmXltmkqtfXY+uCxtIJshh9lMEip10Ik8jC1cLq2pO4L6bkvy5kM
P7Z+dUubdFmzCj6eeddHvFhEb64SaeoS9PCmcMgc5iJ1ttY67dVIQrmZVeMfQ6voVRPY+QRhkulo
mQP9iL5Ng+9dFfj56uhlr5VhF4oBX3Rj/eQOUCjuFE+yNV7lsXGrMYcw8GMFBRhzUVWpqPIlbcZk
Y7Drh8ohPstStfb7tQruJVXQM0rrId7QqTJPI2w/IH6wwg5TYbdrRsULRt1EThu8bRzkgNvGwMvR
VnisjMsL6sDsrzaAMngN3/gBEhy0kqhcyDA06AlGqoBohPiyRJN/UIsbXHBDeO5q7h86F+hEPHxH
G+Arc/v4Wq1TvWlJCIPRfg2rTINx9YjswK7bAWXYkObYT/iIyqqSSA3IMn3VLq/n87MVjl0xdDGU
mkMm66DQVeju0tmRrzxYK+hiBmmumiA60nkWTtEIxwdWwBTqYp3Gfdbjqg285HPsXoJIiVDj+TrQ
WdVi126MrkySuZWoMpg1d4WcxcbvpqOZ653unH7nDf1eCH5FQJLPKO61nVet7tZt/YKz9bGv5oNy
4emONS4dNpcpjb8GQX9oApiJxMGmGR0vV8G6c0R9gr0ZzedO3I3+aGCdaqH9pQpHCXRA66124ZoJ
W29HdTuBAdckXr8F7M6hCGpJ+Kysm5vK2bjDvO1m75h4w0Y2Nk9EW/oty7omuehhY9IG4mJu/Qtq
OljY4EvbYWtrtV+bfltreUoGL4uHBlQ9CHBW/kZSe7X6aynhdwxmImLFDMAXPSLgpV3Wm77PHa0P
JAxV5vo9yziht35jEAm8HbRPi0nSy0V0mI9ar9EBzczoBPeIZqmbEXemGY6tIGsWj9V5LLkJ83iK
1hu/XfyMTjCk8FpMwy9SlnMir5SPhlQF/6aWbwYxbAfSDIVqHQ+ERhGchAjr78QLrD0wvrg37oDT
tSZcFzKh0YPyqiEtucsfQEKud2JYEPEAP8jMAmjIZ0TOzdm6ehOmgpQj73k+VHFYhmP67knVbucW
I7NWupcyqL71EeJH1C0WnqE0yOfVTvvUIEs3zXikUGjJzYQRI65qehWZThYq9odc+t3BJKnMTT1O
JeS0wk3aBAfEwDqLFuVlrNdL4Qx94Xb1rurTqy4e1nwap7rgJOkK5Vd92dFYlUtyfnbH+Tu13dFl
Zh8nfPqKriueiPSqBea4owuc8qBPexc69C4krc6RrbyODRxu2mFWWSginmMMHXog/aYWarM08E0y
jj2KOF7zRiw3Mw7BNJR+biTChzDVlwYqBYWZ48O06kNF9Y1T+Zdq8RARZ7FLJp9myeC0X5a2YwVS
hmU3Ki6PSq7x64L++EGkCmSjERB+lqaGbXyoOGTLOLnPMKnDKY6IrX1WTSUaysh95j55127vXUZt
25ahYvypnhzyvMT2iGNDgNaRyDSjaKe8MXylCGab+1FNskTUW3KIJsJIJwpe6OwlZeVMbhkujliy
KRZyu9TJs2uqECQGercACM6aBvEOnd8A3cgZxO0OwmnZEnTtdeRNcJWbxg1QL5az3n6haQsW7yCu
uLVwGQrJy2g1op4/ZNj7y3mxzUHoYT8v5NllbJM4CtSeRG9qo6AipP2b0LbeqW38y3ZiQdZ6LtmS
xiJSeORd90twrOxyax1+O4Vpj5TExf3bX0B5YkOmrjB1yt8bdJbgbkaigvogBFbMbps57XZ8nuOz
lH2TpfMaIYMb02xUzvqgmeoyLpB19WffidH1nxO3fQ9p421U2yS7te8vIN+Q5kurvkQNC/NqBil/
aGIYCNF2QFud+6yYA8Cim6QeoA0OPvTBCuOC+7zcex7ypagNIGvnGhhBarvns2OKGI58ZHZva51c
wTrYzzHx5a6XYM3oax3Hw4aPtVsiBRaFoiTa8oR33ysP9MDcder1wXVGsKajgVavoQbJfIbNk81Y
1WLmW5L1soOH602HK5alLFBOTozz6FGTZmGy+EVjPbtfyYy/0RCzZOeCuAMN6gqOd1SHpBgncJZL
hj11MqHm1cEkjVpz1bZ1la21irqskZ1/IwFFvwSkwoKeTa5oA+UEMLlBpVoMPVWRsddjLyx691LZ
Je9FJI969dSLg+nnOkOCu4dv9oTTyMznDituNI+GkAwlySUhcZgNnsW9HRPub9ukVxtk2fHBxM0T
/KGg1wiHK3er0Uy50G4VPGloOCDnEhGkNEN1npjRJZQ3rm19HoA25qtZ4GrNwWCT19U4On2Bablk
fnRNQpptP9IYQZtEy8HCSNZsnbnpTsM6rReT65IwylyzOnOV607GetuYzrrfDZyDdiRltTm6AOWj
ou2SWwq/lGWXMrG2RTCZ4aFOHDww4Sjd1zlV9aPwqZ1h7GXCyz6uyRJnwTwu2xbyDcN3n3CgQwsn
2PzVhaBPKVcwjQ7O1LLo2HWdlBeI1QPZIowzzNsyycdsYB2KiTUJRpHbeXTA8XJWh47bIQoaZ+PF
WoVZxyKVfpFGJfpW1AO2pDaDIbdGN0O/C+AMC78aIz024WGPIlWaSpP4YCfWe0/c9G6w6yOAIxAn
pnFYTLXUL8bAfBRAScuGgs/wW93HOHa86zmwI4Ir5JYkPLpXFGSZslEzlRbs/B4PbFU7OeVh+DVw
aHuvPEC1+yhCpLlTc0u9EypLHNMxGonLpVwnVUGzceVqxjE7zK9y6iSpcTIG7KbG+Gx/8GsSdnsL
vGjYzUy4GTS0mDnwGV4NFwtFbu0PLX4XJOIyO6zgGfnVWBWDhPKP33TsbZVztfdHl38VtUyL2nrz
DSVjuE9WGV1jANPJYQbAYKIYkbyJNSzp56g2GenStEgMqa+NN4t7ViUw/6hz3Jb7JCS2AD02yhqi
nYLH5EEKcuW388bjbrSnvo53UKIp/EZ3Vzg2eigfonxt6+GpEUlfRpNSZdfi7uHptInhUnULPvLY
5UGXnvgyt09dl7xSrZMdpuIfpfFV3pL4TO/u3GuPqvqOOtEdWs0mG/r2wU51V7ZoKEHH5ZC2VQrh
iwWEwKBY+h7ubIJcuHyg+Lr+vfZcGNb34GNp8bhE8G9YmeGlTZWbO11ws3b+89CmB5QEcKyDEGJG
+m7r8fFt7KISoM/jsqSnZW2+0GkNggyGeiMaBs0jtvp5VPV13cGIjhD1KtBvGvk+lOO3xul2bbRe
WtuGUHrRz1GDDcCYdzvaIqjjfI4WF5QStW8AnWVNTR496dwq7Wzq2b2a0sHNxlYeaLq8OWkfZT18
FU4e0XeYD5OZcNrrKlhuuVVHV3km1zMZcogaHQ3VFzT2rkdDqqxzxvcUqkCh4gdOzXrp+zWy0Bnp
e2dKSN0hMVbzje3E05omLyjFl53P6T5S/prHwFolHsPI6bfnQ1CyXaveQcPOIribYxDqWPl+KcZp
g+A754sTvYjRXtSTMJlKZwhS6GBDaLO1KDAqkXwdV1yPcN1Djud5TetMzgt7XjGGnNOF7VdLn0XS
fAsAZ164jnxBw2O/DiqrECSLdq1s6XXto6k8p5yCeTs58SuhtcAgllNnQ8SWzewsARDHbjfgFOyr
8RT3AUwvZ8++jgFuRyYbfO+5zRfMwe4n4+FZdqJ8iqxfdBpf2cMneVo+o2GMVimq1CxJxPeBkU03
1k7mI6DnnttcGOFcJjEpmh62hcT28N9q3bnKHP92iZsHycMb3cxbFYbDDZs9lPcJrnIS7eOU7TFt
vkvslMOPI+d9EG+TUdwBktuNTKN+kduq8e4cpO6OqU4NN49GLfRBTG0pGC1iz578lD/4zlz0Y3Ko
Z2ff9WTL7LCLbbQDz0IUg54yE4uyWrTcOt5yMY90N9D1kEyAYjV/EBCHihJRukG1l6m885Jeoz8j
Du7ACncO2CUcXw9j724dFux9TR4ouo05wMQ3E+ig5DBT3jrBeKCrLCsvvfVXqnf1igcc57zK4joo
lcvDDA9+LtbhOrEkuZojdYWmyR79madGs+8UiSHG3vsiQYP4xPwAJq7L7GY4xZ+HevUv0t6TO3ht
FUONiNHM0i2aegWUOWCYeVlkn82NrLLe0QAHVPdojOvnmM4JMrYYXvh0bG9EXXnoDfQXGDz2t8Mo
1gyqIleide4iiAslDcmaSAMipfchDzd2SdPbCe6RW0ngBbn2Tm5chaZGum1nP4/R0jnYPji4cZVD
eqCElj7ZoZvjZJ3wSghM340W923Q5zjbYNdN1IVVSbDhK5pH6HHcUH86oJOFuhstyZ0laMTQM3A2
70LZyi0EDjbe0tJs7MKvNqifNEkPMe9LNJfwoLDYzQMuT34DaX0n3asK4YrrMaui+BALWybQVmwk
BgWTtKwSsQuMQ45kOA2dumwXBdljCFpw+GdkQMMKnqa5DOh32NBmTp/AMdAkyCbGoqHr/DhUgJZV
9UVDDyWxeqtxZHeoGUGluEa8zjCTXSzh2bkWeXwLOuHRC/ktpelGyKhcx1vRg6yikgfHs8Vs21vv
rOaUDrBLR7UGaVziIiX1+CaKpylzrIPGYOen2UzDALW5XTYowTvkEOo1qW1ZreDvLijFmWiijVuR
KQsJ73PtqN3ceW+yJTvr2vdkYLmYODQ9hkjgmYZKVQSR/Ww08z2L5yPYlaA3K2TQIrqtgQlkSZOU
WoZoADojBMxj9X1W8rDw5YU39VEsdDO64LIL+2XoxbOb8jykPZKVPkIrRnY5Zpyvk8ovZTherFId
F+Qc8dRmfRc8GkvHjLvsS9Pyq9kd8mCC9asKTqwh8TFsETtCiibGwCOZxbQqozV8XofgiofDSa6e
yTBVHSPiizEfRnePROKx75KN0yEVn7pnNM/2Jmq3dIJEEqcVeDl0uXRS7eTwRkVySVASmsl7qCik
YtuqRTE3ulnEzbGxU5wlkt0lTvuc8CAtmHE2eoHcvcucNud+eBhDuJ1C/snfgtL8KlzIaoYz3ADN
NCV7t27QR3WD58AgoVR9tWxEgJ62ZCgF17kfDpiFw2WpJdxeOfs6YQsKli7xdon0DvngM9cgf7v1
gJlaRQukpJiz1OkNnGQfJJ3S5SlFGYVUlgVraseNBddaKHwqmJxRYXSssJm7pK2IcO5aXbfCLUnS
m3UiGDIefD+fYE3LNzZpvb7wej7YzUJceqtrCLBsWNKx7iJoLK+3gjbBg20x04f9iMK4DJYIqFIv
YMIyq1rVKOG6/nlAri42DBFWo+SCYkQX02XewMAufAdkEd92dl5ulZNwjhYkMXjOkT3FmU56xIhK
BBPamT2xuoSsVv8MG1mX5/2wkg6VVCJx0rULP9lmIbdqCfun0IZgeQ6iUzAAW+v1KaVnC9lUQxhz
wyu04fOmRpzIwaJgD56hEc801RCuGf0ljvLKSEt3HBLr7gY0FYk7og/CQW1lbWO9b9IucjNsu2/K
iesJ3XuZkK1Zu/bFa4LxZkkGe+UaaFjm0kXO+w8I7w+U6wcA55/Q2Ud47f+Knf2At131b/JuHN7e
xuNr//8ByoZQ/1OYbRo4k6//sXnV3Z+htt/f9gfW9lvgQBD4zI1xQwecWaBm/8DaSPjb77JiKSSM
QJyBlgaoT3+AbW74G9iBgOIw5B8neBNe0v/A2tLfzqwUYG1gVYN+iyHYfwtqg3vmD1BbjJ4JyIiw
/4XqpA9u4kcAXfC6xQS1l8cL9H7ccVbITdrUfxtJXGczGhIwAZPog8k0wunJvWdZNRuFZisBTJZ7
rUF7Rq1uWdOxTOOGFguppyxNENndPo0vLK3Rfhe8HLw12ERrynaow6HWhq53NtLBKUbddDjBHoZh
PKwLkAbh1awEJ0ztJp1GF5j1vQOWsF2MRuuHVvSKdWbIxzTaOIMGDE+rY0885AFuv1wlMzhRXUrA
oiFMSPR8xlt0o6uiX+nNuq5fqJwLhG2AVPEGvO9lE7m0+pIyiOG5sbxc3RqlM7dOsdjIe2qNrre9
hQekpwJWWO3jBI8UNNQc/dDOTXi1jB5GzH2nRUOrfYd5c1pStehrJ2rse0jYi5esOMIQchAbebP3
mK/LFoteNekUXMgEvi5gwbr7tj73IlM9P7C47dALo8Y9hNDvteXZM+I2qFqSqyqEK9NSrH30ks4C
ZX8j4jHTjYHQFtR8nZvVoHgslA7oZQLsz8WqgT2q0fpHMKFlVy4Vjt6qpcm7ql3goLBT5einxglC
Ut9Wz10CplDmG09fV9yLvyCq+0k2wSjxulOiPfl4KnDWtRBTQXfe32PsFR7g2hp5ZEP8no4CXTOK
SziX3ris+zVMY0QjGSFr0WNaw6cbxGuMBDYyQeauZ9bkvlyi3J8ady6Wqk2fELcS81XrihZEK+eq
bwEB5OMsPPdeOZVzmof4RkYkKFtIbSjIfQp0HkiDdtAImUNcO8UvOyTUZdf4wC0HYeAN74noak6x
G2BZ9WU1MntFh/4UeE6LMsKX5iQS6GgQ1a4HW8WP8SI9fmBeICEsGiBBQS89sXTdVNJ7aUVddEDK
89FY9oVRrypsh55nA1fxHjKxyoaY3YSrQ5Ke+/VDVB/AtSor/Itf3fROsGbtJE90CS4D7lw2HHMT
DEDduD7FqkGPsUXyxy7k5CUFWF1lVVfl1PI5ZxDM8SVBqu4WdQO8JIlzqLmF6L2F6hjH/Mqf460A
DptwWphW38cNEl3HE1vjgF7IZ3MyFctBgRz927m7U+Gw7ec1r7xv3LelgRZ1JJwnJ2z07cSnKwpI
AA6ZW4SjaTMgz3GodyGgwe2sFAWkLEyHevGchPWNV46yRavUJjvGGroTDtDuQWFXSXqRQD1vj63a
zMJcAIfLMd7mbWceuvlkVjdHk3bfsFrDGzy012GNdWtUT7ACq+JSxaK/w2Nz6TZn1doscV4YTx5q
ByKWNtyuCcvVlO791maplft1bK68pMt7ECPXwV4EQVDU7D1AVImNWwMxZeZhGYAhQiQpaxu1DTrM
98d0KGkdP8QCqDrXqPxJql8oNBwuwRedc8PZeyfEtWhQbdkmTvLJUU+9Wr4TmtJS4Wnce8F0YUxb
TEacpNKvgrGtS4zdjb77dQWgUh2FxWDvwvS0haQXFTcddyiwhC5Ar8x2wAnVNnZW5p+rntN4xvnQ
Fqr2WqKptGl6irp15vWFbmvA/K1ohuqhSmc/i0m6qRTPx5oXxFnLVYu7itdvjDhf5YpL5dYJh0/z
gs4cMGc621JGAcqneCK3AQrA7wD3bh3i0NuhpczLKo+cmnru/JJC1Upls5POx5CuHJkYGXZL38VR
Fk9iX1W9+wiCiM66VndPpJNz7gUDLYm06a1sUCwihbavfNDpMfDZpqIeANLRs+XQazdLughK5GFw
xJTsXU0HmYcseRIEfG4jGrNf0nmCNIZzObCGHWq/Tw9JlUx54DX9JfXWJKtFWjZ9AsSyvXfFco12
cVHDezAf7CguFZXNFUVy1pD6Ad076Hs44xfVdpuAv7LOz8HOvYvZCqitc94SFu2qiB6k7tDB4yDP
M5wq/hnInVVfEq6+wWH9CHDnG6gAOqc6QCeg4zeD635TIAnkSwD/g8pFnjfx/gCRBRwLhqMVaIO+
VDx1ylYAX4MTe5Clq0wy4UctQqCHTiiVPtqV/TfqOnwjRnkwTtp8nxeRbMNOfk+HDoXN4Pwf9s5r
yXEjW9evsl8AEzCZMLcEbbGKLG/6BlFtBO+BTABPvz+2Jk6oqjXqmHO9I3QhtTRDkEiz1u/W1ovz
sJQibEo1hpWZbEB2TnOZnltSFGidZjCqCkEKtFHUNuuGZrgSYMzPy/LWX6B+GqyEX7mrNBmJDpEP
9QtjT64LqKLVILLNME57abylDHRxci9eufbyAqO1y4w3t+v3Y6tvPDE9xgbRoVVH/iqrY7WM06qW
HuhOddcVaitqRojFLtvAdkPhKQDv5syQnWPaKJiCrPoK80c0rN/f2It5GOFmdCXWc1XcBK14Ajh8
jYRxpdR4BflwVyf1Kh6yY+Xiiq4sFTqx+SXqmFRGto6Yl7D0bhZvfEln48oGOzTwJkCfGicSjX4s
QLq9l2xhOWmjmxSV9Cz+cJG2OZncRfa7GPM1eAJynBj+fJIPJFi8zv0fpVfsVRnfuAPHS4eRzkH5
UBfWvoFZX9l+epuNYmWPyS1ScBH6CXoiOZtsb3ulvH7Y+n5ykzhH7UQZb/5ba6aHuJEbu2+AoJgy
PVtI3oWmwP+S+n6IsQ79wySdDSMfboIIJKo0jINv9ofCz1dgcquLacNkkSX9C2KaozO/zDrZ0Uht
p2kODRu5d2bq5sq0pxpCRt3jedqrZbpTBOCES1Btxij4zmZdJ72ziwooNZIZ54NsHTNMtfEdnPWQ
BMGWHyxkaYRzkRzqcuYK9HcV6seMiE3TfcR38t4l5s7JUNVwXMRm2rLxulNkgghUw73dlSghirAy
4LRVFkIhhpFo11brkHRsWqGd5Td+78H5FiXt5A+/cE9T1b/a1rxlNMJeAOrIZlkviS5Cwl/WZrHT
Q3aIPYILCoQboUi6YNcVDq8X5iPIxzVqe44oce0J+3o2g2plMo0AOf5TrR1jXeo3sn/WpVvUe0eV
3nHqjYwvGsxXQ/mdV3nIbX6TulxPY3nD1lpBTKxVLq7cHlooUPmpa8E6Ku3duarsYMiZEu+M8qbx
AGiW1Nv0iX0fw8HxJvr7lgJDDQzSSC7iLwt8Rh+6BTwyMPu1rfsdYz3WroZydfqHiRxqDJu6Yk+U
zbqv2nEtaM/3oLGvQaCqR1WJauPIPjgGBsvPVSbY1WTIRxJJX636MUDYNTTOQ11Pa6ns7WgMd4nf
Hhnbcu0NyKh6m0oTsEB0/dUwAyXEDJDu7Hs/VfvJTr9o078dMEQZwTWzmSEgTIQ30Wrkty9EDwrl
PwpHqO1iDt8vB/m2FCX3QK12hQxKQI6ntrIP5kKuJzXpNm+8YGVyWwdJtOl8gcKARCY1bL35RWDz
YM5psa1SOe56/6qoq5XfpnuFDg5VCoaFWUqWegOslZUbhN3f4u5rRfO8o0RPWErgE6U9PldO+WbN
/he7mKIrCXYKE8ARAOMW29mLg14hDchE9CgSq5y7gnOBORXEtkqbGyMF6nS86H2QCsShODl1CUQC
hl6loQN9FyEu63N3NZU3pROdRHyK0i9VTSEizkXe71RlHGTfvvXK5kYWYWs3ocEMIScutrmZ0etg
8gYBz3EtSJC3ZqkMsOtui8Z2PUSE7XDGvLcuKM00b/yUFyKNR08vhyptQqZM7ug795MzrgFrWTyE
3DPBBx2WEe3SmlsjA68tpLvJgTN2w4X6FNG9137JSn8OK7/ytou4d/zSga9nerTO/W3kOZjB5lCl
0jpkpq9Cz7umsdtGaH7SfMzRquTPrRrW6eztg75+TjKUdUbxNbD6UFjvvSduZ+F9teJvZEpPOzdp
LexkV6P14tT2O5Jy1ozzCG6LnGjxuK29C6ODtgsMul3VVet8QX8XvflxywVa+VlrrLQ975aOBjK1
0RW2XffQTV70nNRRdvmzeL7pSazYksVM7eAO9WEYka2XfZWvbEFd5cRy4Zhwj45ANSqdV7z96YpA
Fdga47IkXbXp4/TWnp2v5eSl6yltH5gUva1RjlwFun+x2+ReS9G9ZGb+PbvcpVEODVxC8+pdt6R3
ch7Mjd2kp2g0v/etcdWlpRO6lbuSUGhZ1H1vhQ5BYFbB5N+QgHEqhNj0RW4g+as9xJ71jpt/o2Lj
OuYqvc0C2jyUBvlNhf7s1ARdsJ97aVOVFl2QblSRjchzsqzsTnS4xlZVOD1HncuHYrD7beBXyevg
evmXyECpVlRLAZxk99duQTk/gFZ9MeKhDbVSxsb1Lf9GLUawZyJ7XYeW3YAHEjDrbodiMa5xFRfE
pxoj0jLDS3HEWuUi/lBN0qiVl1X6ROb2eI5lh4BMLr7PhqoZ8LKK+zGG7bE6lJLWGOl606d2Y13X
1LcavCpHIBHss3oa/XUEgC2fS7N0u9CXKu52BtKHm8iN0106BeUqrha1mkjcYQoQpfdto1VeQulc
bEZjlJ4CHFE03cZwGBiIjFVKVRV4XmJd+Xa3xOHAjIt21S050yxBca01P5aFSUB5cb1RwB5AGxQW
LyPnaMp7s2lBRWG4+8XxVR/OcaSnsGAwR76KAqRniM7EPGMTFy4BcRQb2uLwpjgd9ugxGnHy2qaw
V/jI0sPSG4m/6oG793PndcdgLILHuuQm6B3XqCjJ6gWZaBuzovNSEBTJNF/vFA29EaZuAJ1c8C/3
I1XvSnVJdTPGCO4Q1eTNHdBRMfsb3Rs6O/sWcoAtMazL8ihFmubreZIGnSPCMBwjVnookZdgcTOi
+bmtSHjeuoK91OXzpeyMZySUZtMf48XkAvPIyWpjRGWeYX3zuZbNw+DVGZbR2pNwL3tgVrNl9qLV
Ws2NoQgRstapzw91iOCgiutMT+a0gfmETTSzBSP6qvUmrzsV89DqQ7F47vSQjbKwftC4Jd6PtAo4
fuC4xFUCZju9lumir4dBLHtEtOVIDTZpcqH9dG8v4Jz3rcDojwpytI4RZkpOpnRq5101ZEW0kwPE
AcIgKmt019XlPGsq/yZjdmGzcgd7lGs1TZlGeucC2jMeGCwcKSLvwl2y/sbtFbrCICcYMlR5Lr/W
OCYZrzUEuJYiQnGqrbnM0aGTThKFTjspifI4otabB5lZK0Yme2f4F9msyZUz7t2+cH5UTTB+tW3H
vputqf9RD1QoRZCjnu2aZIeEq79qTFW/NZZVXSS9EkmMRjFhhyPaREaBFrMNLdFUw66yl/Y+SbPm
SmWMvsmiKErWPmKGdOVOMRqgdLIP1VxcNGVJ+grJ0h/VVOBZ6M0O6bj28PlyDKAEWiL6hzy2fgxu
FBygwYKHZpD+fQugfmMPo7wzhSXp2SptXXV9M4LvlzJ4GXQm70hXti/tdsbUjUL23bByW4ImmbGe
zVdIwprL29cZQEgqCYN0XBlORpYd0MYwQynxagFAnyO2nEjPeplgq/4wO5+1riNzDlMnqR4qZoOd
q7Qztm0+28dSxPQL1nVqJqBdXk4NUVpNeXCXmZNu6kyH4XZFbD/kHJevjItB0GnV8QNJ49QjyMED
ICwFyiYpxk9lagev/Thze5cpCuE12ZHxe1Wh6cRHtGyyvre+5d7Fdzsoq3zO8lkCLzIbdJU1SX1a
IAZ/WHF1Zh2hwx+a7A+SsC0Wql4UwoMByzP4Usu4LT89mQXql03F+ULRHjfjPTSMpVfMGmVEXN1H
3aogJ8m/HhrffbGIFELlSSb/3DjKAvKxaN8WYZOwUY9IY1etnBi8Vg2JfgJrRdxsa1PtrQDLZ14L
imRxdlw0LlbhiF1jOmiJnHEstuPU93vgN+cgEdfddpaPLnxxarwOX5LuXndxFkaMIiDzcjd7HulT
yknRyrrllQO9vk09+MzVGNeUz4aV/rDyhRJnsuCk7aKLb+PYFw/aqWgQxNKvbBikxwmJGHeg4/Tk
7MrpphhjQdva3C9ogU+WbCM2l+MfpaK/4vce7hxOGMqOrtro6dHJQQZsoIU9+kQmJQ61EcaJROMJ
F0p705jTMXcQL7d+p7aFk0Vhi6IF1WZlhkpGIKnDadTJjVlwnRKSzbYqUHLmr+0sHzqme+p6Z0zB
cSrj75Uodn0hVgaljdcXhzKY9yM6pJUdUXYsl/wWfNfa7yPUS5kVNqJGm8dEDXS/AM1W3akbUevo
SnSzpPnJne9uORgveOqSEq5Pu885wkjtWBtl30btkL66fXac/bb7Oi04MMuZ7D1N4ZCtZmGqY9vY
+WtRz/OPQjhwlgLeOpqNtT9BtnU4KjW7aPbQGCV+ExyGwugzasK8mnaszzI5KMKOXguvyr47g0zO
eb4438TitgQfe0a68XJRPBGxar0xlrY5Ob3pIFHPeuM9JulhXHvGdEiSfHyELyMXzDcCdWay43Kn
vSECbjcH9yuJr/mVnVLGXgRwIyrOvTkJ93tjFd51QoVkbWCH1Xs3COAJPbRnpyrKvd9KE72D4dFz
eQs8PRS4U91NKE/jMTrOs1hWxZDYoUqm5HXuGHSoMeyEgYmEoazP5BTM66hJ3dAN4ngVxWlwMCNn
23OYtib571zkJYnFly05MRsxWdobpdHaZlXrr2IVH4GzstB3YneDo8gKVQy2u4yB+6yJsZ8qZ9/Y
RvKdiaDZStQ9MRdpvonGcdjDWop1vkBvT4Z37QUg9bEMHkqjp5nFNrPvcahRKyRc7GoDz26vijp6
cm2R7cizz65rqzRXUzO4G7eel1uvr9+mtPuRqWmdlah57DajyaqwNADBh7aa6nVuxVdqKJ8xs2yc
qHXePQZCbMiaN7YuHPXYjrvYr6JD42cAMdp9YhTCcOpU5J3HKgNpMRCIgmVt5hHe2PANDCb52J3d
Rj4ojXUG1BEJEz6dr7ZfHSEhEAUMyw6z8FvbgFyi4lyJkmUcNKoLDVihYXS8ja++ZxI5L43Wvqn6
MpwHhGqxi8mj4ndRReltRl+9THHesY/lCdAme6b8zHe1VGrD8b6L0h6HTNzn/N/M9z6eDPigLXOF
661CMrsRVj3va0fJA2lo1iEA5N3PVafeZrsoKa07wAonNm4L+Sr9eteP3VUMpIsriebGQbeOpHTY
qjg7jrMT74dlQp/qX8TBWMy8EDdVvM4LhIO9sM9O5wIPk1Vo5eyl2u+43qo1mfehr7/5i5YAHuaW
9ro54IVDWwJeqL3cQsM4bAaTgZF2rKaNwUxHWJgvs1+jVc0bKqZxeBE5kHkbtNtI23BoQupb46Lt
L6jDwuHC8ZsRkhRtTYd+GvaFAHPMkrS705oVkxfTCSph4Kxzs21RjsU1vqjmIYjMmwBHyWE0ysce
6S5znr5Pk3fVNu3RJw0+a7Ln4CfUp4cHKnhzVeIyuGssb/oeA9zZWdKdeuUbXwhV9s6umaPbnLpx
z7k7bmRRFEefXECKD76MHuvlzrXzr8OIXydip6Eoddbk75krv8fNM/bxqeySJwF4b2Z1CW5vU9mP
B3yI4dLnd1CD+9L39klC7rbyJ24nTfnllPu87za9MZ6RYGyaKXsd1OLdzaizMaBWdxmy0fd6Uv49
jsFigWFi2U7ogBgtF1NWTLZ4nOgEwqJQ/UZjuGLGSLUlph3ADXZlp4ZiuNaec2UD4oUIzU6Q7ONz
QGjoOTL6rbSH9J6BsUBuAzqdsZnEysJCgAbAf29b6MSwrWf7RmsLVKdX0QHpIYCYtR4K88u8tNa+
Qtbup4ENEKh3Gl3Ath6dx5GjZD3FU3c1VuXwdcpmj2IUkx4D0e4R1YdmtVwT4X1v9NZX24l3BUei
DwjIG71yMMPZwUNewdbEjGIZtH2YI+MY5+KA3PAwBPWXZtZhWqmjNsqBQrwb1qKp802P+ibAYQek
zsEeFFMONm5+c4i/bgq+TZa13y3HuW+6/Fg76Rkd7nrO0mkFtO/u6JbmvZuYyVbZxfMM+KgS23ka
kVmOAHlVrovVWP6EBdkIU2JjEJqz/mUqDbRlsC0+iTJhp2d7ayWLPHpd+4Ym9yjqDJIAZnsJ22FC
Scpc7w33chqapn71eu+lL+sH2tniia9Trnqp27DxD4wWWeUCxJjEkPWYxdcoW3TSHDMAJOaTmOl2
nOU5S7/bhc4QDvXgMu2stl6FsYOG8A0V3/S16yZ5VqkevqexHt1NnznTeppwgYZl2gZRaLAF8eoZ
gKQrTP/oWKoIBXOO8BMr11IbR5hxdLOzX73VsZTv5gVzK3hKl//osp/8xuyMkLqtI7ElsNt1UxpF
ubareaCEqQqEfcq0dtLWoM4oQc6X0eprv0nMG8t182XdeRBRojCXb15CiQEeU/6gGI3hDzPMlV4x
coAxXDU+ot4EijaiH+aMR4s6CD2u3tkUZmEyuNmbM+pZ30TCmQE3UVYbEIeTFRb1MP+fCAQv90/j
9MV9/J+91g8XXcb/HOvux0e79eV/9acGxHLMfyE5RmJhXVQd/sXt/KcGhCviX4SgEpGOnOOn0OP/
SUAc/1/uJR6eMa0esTzyMpqn/1MC4jj/sk0T1zKx3ST3oi75ryQgH33/HoGkTNDk6RgnzeRzNCUI
RP7itZaIv+PFMOJbdOHzbSInTmVZdhxO2gDeWur9FCsYdH9wYBEw4KKtHop9SfDgNf1tso5EwXC/
KO/0TZOw3JFTMrwyCrxkZ9jm8G83P0Kh/2APvzzQnx7/y+v4+cA+MxwQwRCH/qdu5q8PTNPsesFA
w5Hai3EH+zOwv/NxW3RYHimHXpnq4TyK6mKNM2JctW3sGr+JnfiY33J5BlQ7DIkP+IvXZ3/60Ya2
TgbhwQMjOWAw9eLZ76Wy2oNgLAF1lIm9TbRD8vKXlfVvodUHZ/zHyJHLx/KCiPbim1/+5qdv/i/v
Kkmnvo3tvr7FFpi650F71ZssQRdnu053wuO2X5omfkyJOoKmV7Vlo+kAoFslHgNDtuVU+XeIMjAo
6jyuCJTqrN/Msv11Odnoin3bM118Y8TvflxOJT6CeWyq4nYAXrrWQrXcnz1aQtdWc7s3W8866GGS
J4fS/ne5whfN1Ke1QcKax/ABVFJEvX9OswflyByPdOtbyqYTwFbyKPI8OwFkWjdG1qZXrotodbW0
UxQmgmylvnWCdVCk2VU+J9b6N++Lnf3xcYhKFCZKQxLfLmmVn8JD0AcEjRzq9FY0BVtKNY7+tojR
OpkB05u2iRHL98U3+qea9hb+OHD0ypbNfB3Dn8c3jE8tk/Wo5uEJd+7v3tSnzC9WE7JOlwG95uWC
8ZgQ8vFVSSOT6TQO/rltGJqKH3I5+dru3yxLpbsKH/zKHynsnUUMxyLLDGzC9W9z83/9iUiiIJOI
J+CtMTXi40MwPEyDFtg4Vpou3rlybJ6s1qgPGtfVXV9ZrGMZDP4dKgbg6zKR1Ji9gjnjDKhv5yRh
9p+B6gIpZ0yZIsRD5BLh28gEfqEchTwa/SCP+Jf1t0hbHtlYSMyYke1u53x6bKcRns25SD/Yd+M+
ytqjNi3IxpE2jW49rsrnKseJv4KhtZ9Mc4HbAnQ6grMj2cbTeJ8sQf0WJSmPmmnuemQwSHPAne19
V6fzOYgr/e2fV9Yn1R6vDlkgR79HmgPryvz06krl5h327+yW6XzutazMfJ/AEL4mAqdMWeTqlNSJ
tV3mplyJvq/2//3HE3lks6pt4qAll9Nfj2C87IsjmM90C8xtXJnYBNZWMssjq7TbN7pWJAlerKsE
3n3Dlmjf/vPHi1+/fmAyBoH7ESqC8KLLIfSXc5DIi0DVBHLcmnPHqlBJVm3aS7Aepp5FE00pGvpW
FjU2OevUeUn1h9WhP0fuzkQj5tK43l0D57mrI19q6vcmQbw09tZJgQWje7ZnXqOI4NX5+er2YKST
dRog7XfxmPKvrHpEcuHg2F5WJL52D5ExzS/LCE7Kpil8a01ICskEqZx4KKOsrBNJBXy0TqdYr6qF
wLYQu691As02p7Aaq+FJBvwzenr9LZ9HeUzauHxNTNU+DcESXbmGno/Jz4Odnte7q5EOvJVgovbq
n3/dX39cH3yU38i1LSLKPp+hSvao8TqZ3xpc8WRbcMbdNpYTH2yZWnsrWuavlQmhVjpzsjGQcf5m
cV0Wz4f7nTm7NqntlmROOX//6W4tbaCUWUb9mbCWBpdRcdlRl5eZjmPzJqpe/uYyty5nzKdPvByB
VEAkzgi+8sflNHgW3bQh9Zn6hk2cJ0F3VVQoh1ILorw2KndN0u0SpubFbCv8dj2hTDCyZPqziv7P
tc2vp6HDHS+IsrKIfaLG+PgkUTv5sdH405m+K74e/D7YNiOuWRXFibPqpJnegOlHG/in/HqoWE0r
xjO6a1V7myIzwHNpEV79NP5NTtgvtzptskXMFpWOeXk9nzZcyQiVhqLHPHuuRsw2qe5K2GTd2Hnt
vlkkm6yYbgW9ShDzb1aD9UvNw0e75PhQ7zCgxv58S1lyjP0a6PPs94331JAZQfxRhUaA5Fb9Tdmt
dRK98m6dyhlCuBgslYYEGiUg0QvzBGstlKHeT8lc7/3YI8bhv90uLBkOIqZRMsuAHfPxlbVmHySE
BIiz6ejhaRwcL0SwMX4ZsESQxpgOZw9vAsorFvwassL9+s+f/2vNw8BRfhuHwCQeg1bi4wOYbpFf
5rlThiJ7funnsg3RUvVrHB/TlnSndOe1VnoTd4hP4Obn+FnFpIigzAj0U1CjwP7nB/qbNfzheT7d
6KPfohMn0/Bclu5rnKRXVpD98c8f8XeLQtJM8cubTF74ZVH4lso65H/2mSCG1Az9BQtjxGl8qLoo
vR5JB7kIao1tZeL3mPJG7uNFtQdPVTmQtlGMIUmCw/cajmJjBSCK//x8f7NmuWx8k/qKys90P20X
QIUlIPPWObNJhqdO49WYRaFKEh4mz9n884ddsr8+H1+SxpLaib+I6PpUZRpymGy4TnGepeKsJK1C
PY+BkwDb9dM3SLshdHs/zVeOEed7ykm1EV6vrrkhn/w0QWEpY0zqsd9XRCX1wLFW3BWH2Yz73VKW
xd6cUYz9ZttcGtjPT01HLOBoLaap/lJ9LoT5aWn31rkdGw0LO+J+7biTL4kBPBJ+A6beNJ0zHL0s
HR+ZTfk9uFx242g5fwwaQ5EN3boOSrKM3d4oHpXVD0+/+Wmdv3lIxueR8Ei5EfC0H/cW0+wtGice
sm/x4IfayaxT5eXVVlgFmHsB7UL0VvRYIMU/LdaoH6s8xXl/YWBV+kOaAmHFb57p7344weQsQtjQ
fVs/f9i/FD985kKkomWf+0XKI0zl8DRZHs6ItPYeMk7g4xwhuSxsomY8o6i/IDzjVsOatPPNzHkw
gO6vs3qg4NCg2iJJ/r9+tp/AhoOghyf9tP7lxESPlgnFdKjaOrXNUtzKLHoJdDMdR3LdwzJr4PsA
+o6EswFANpzki4sbrVmGsxEnv0kfvXzexws+MNG0MP8LmkXgd/n4GmNdg1EIvN3xFNnI7QVkapKW
FhIJrtQCsUXgzyuvEv5VOeXOb+qLX18YS5zRXdLmKAhsaX/8dHco2qWg+7ztCNZB2ZG4w5Nf+IyO
6keMN4MDiPLPa+TTiERaO1LgCeNlLhIdOO3VpxeQ5DbkCNlHdzItunBMYoG6N6sdEs5rZHCXsgZ8
ogmj0RrIlRngOYh4Zv7QaGy8pmze0MXBZXQe2j3mrK/EVPCLeYTaDFiS7ujFJoIMLm6cdHn+iSLk
bMbHf/4WPxNb//raWOVAnRSiBER6dBqfdp9nR14jxxmlUZ8210Fnt0cpmNYoevFAIAllIc6767pU
iHKncsm/jXn7hPaEqjFu44a0ACIT3FRAKaWXtK06mpK10u6tZgj4DTOIX4kJoShXUNlfzGmsd1NH
9R87fvvoJ47+kQfWfPuzIoforw+Bmy73E33h96CI2m1puu20Jh9p+lIutv2Sj5465HVEt4koZW/6
ZPQ1fuvs7bm9JJvk0ZaxwLiLsD1vS6ZvnSNL16GEGV4Ps/Q3yjUai4UZlLtat9XWD+b03fNJc4Yj
IjcLWXF+EUdlfALS3lvfQ5u0LM2zQdVxnRHltFFyHB9KOMdgkWdSl7KtipYAdVFlvJcSPgXRQYmS
A0DeHwZr3KEjx/DkJempsYecETtG9cSWrg+otO38Jp5U/WRXjXm8DG+7HsZs+eYntvWWlhHWFsG9
EUQ0T1Ur7fQ3q/jzviHZTXhEMVLWEG0Ig/Rx38hAV3Nmdea5JS/oRM4ezTtWVpJ2JTNoVTb9pqn+
BdRjx1DJAa4R+2wDzX/8vNjVfpQHmul0jZZHgezyTUUNC6L4mQfj2d0D0sLfdh+Xr/HXVc6kYPJd
EdOAFBG9+hnUC5i9V3RGZZ+xBsVf7RGNqUSAGlJs9hvDXvRdtlTy2AWNd+fAQBz+bAL/ea/9DRjE
ceEwXpCHYfKW+6mICHI9xcaUWecc7QxB4Y7fwz+5kPYupFYx1l/Ndone4Q9EmF3+vBqHfvdfPwSA
tmVRxAKK45i8rIi/XG3e2KFwmezlDPKQHOv6EqK1+OJbngrrhEm3vm7w1Cy6SNdawr0giPZ/8ww/
W5mPr4NnEJw2gpKey+JTM+hpqxm4CcwzpJDvbCayM97Ky/UeV5fqKipTqvwiz91tNS/JibQr62Gq
2vpHPabJsmZmafMWxSRLMhC+G55yZ+wPhhL2HfJAeZSX9jVOVX3oLBcHYaXrQ1PMAinHHBfplklj
JnmTQ8qx5Hs0vT9xWgKcftvm87N+3mDUz3xN3jjTKBhj9hnFLpCa5vGo/11JoDShlfKadAddB/FK
Ruyxqwyk6HH7npHMdc8p4t+RECuPo8HNBf0ldqlpkxZV2Q9x6orNRIbKqg7KaVNIuazjXugfXa+d
Uz3I1w4S/5ggXsLjUXq3qdH3z5TPKnSRLId/QqTThOyLhCZ/XqtAo4t001aRhod61rCn+X6msFgj
DIF7zDBOr6wLmopm7hK5VzvyyImZn5StNshRDTIzsvZq7P0WTd8gkV7r6rVFXHXb+Am5pVZdH+qg
y++kmGIWvsXayt3y+2AFCA0vkIPBqzpA/1tXQTO3j3PQjH8sQ4v2YmGMcqmI0kyoTndBYS9MkTHq
Z08ZxtemHBANJ5dr1uGf6VjxQIAwIXpYe2mFxDvx2ht0g9OOno2lQlfm3yld1QcfXuGuxRt+xGDJ
SMMcPVHsvZipcTd3idjFZlzj/yDG4xuOKf/650WtloFj0Wr8K6dlhEnn9elOgiiT2Jhsc2/wrmY7
mTbdYhOgGanpuGi7OFQXGCwblU4uOZQ/Ki/JSTQA+4Xy5F4rC31snbY/TCkqWb/SP6olv6To2JgO
jTlKDl3kQzQ65XuZj8EVPZmxHQdMRn5mJWc/GI3rMlrwsVRjOu9FLW+tIlNrt1mu0xxb3YoMrPog
L/Vn2TrqvswG6lTYqGfPKtojmgxrCgki4w9//kfCLKprkDqUW1Z+FRExvOm8jMgFodP42E1B8WdF
6zYTeYgX1LcbFi6Oih2cZK08lFzit3mc4lWROVuuld50B6KMhCa4NI9pYteHn5hxO7b8DD9fmtPy
Q0YwdF+zPBc3oDHeruqneYWcsCKajlJjP2srXDQqoSauvziRuimU5R15p0MoZRWFlMEuVYssV1FW
9Gv0gPFOinl4bJZpCpNWyutUYn3oEHkg1iYBO7fbviK2tMxJUOE2ils3JYyiRbZSGSjqKWebG2vO
x8MifOOqKepi42lBJIWd4tQBC/6q67a+rQKw9FgaZDZMFfFwBACQnaQb3BfxsLO92vNWTJ9EVlTi
y2ur4F4pf7mugnbad1rka2YcmtuIlbwykbbgpxSJ9Raoi87WnNt+PZbN0hDTNmahECbWOocQZNxk
RrK23DEK7aYTL32bTn942jgYjUA2kQf+MXGbaCtaknwTXT5bTBvmKI3eS6zi98PkEUs44vvqY2vj
V6LcxVXh4egrXIIWKr3/eSombLMnrqEtNAoPllbjWk9FidLBfl84nE+tyVna9+qL0yU2zg2ijr91
qFQOnP31gaBP9qSRqM5ZD8p511L3TzTHw5O44Kt/QvlkArIITSGWQznXCfZFTj8DPWjI94SsUZ6/
s9okD5eIgm2eu/g6ilqxcym7nnBLV4xjjOftVKoo7EcTob9O5u0shviMuiE+KK9qTkpW5dFgUB1m
EjLziCwSC5cu6WWXYb9lto07v33xMzP6X/LObLduZNuyv3JR70ywDQaBuvWwW/W9bMsvhCTbZLAN
9s3X1+D2wSlr21e6fioUCicPkMh0bvbRrDXnmFehFjFFG5/hhci6ceu3011oB9UZ7Cb9pOOKgbAd
aUusNe/1dh4EDTjHY5Zp6qR6ipFH1qtDpeRw97JJiJsZyVSczPlrWKmyXuUe5Jw8m4FIs968hAia
vbqwur9gOBq+5dFYXo6GktciL417u6ums2awvV09Ns6p6cPFtSAGgEFpm+2sYFiiWhWraDIwuIQJ
bJC2xq+dZJC25UQpPJvZWM8xdZrDUDaNdvuodYAU2lWZfRKT43lrJ4VPnWAkNRg93SeRM6oHTvmA
8PASqVL7OBc4RlcaRNrKXoBrXZleOIY1n4HPLfdpNaUXDTiPjYoWA9o0WfqTa3TUcYuZHBVTlvam
6dr6QozBlxzvzHcQfPTifG3nq6LozadSqDtEz9PeGPJdiCP2HFhMdCLSzIV6OsvLlujPUwImvROZ
9gOyPQEilqC3Uun2frKHZBPUEr+flctLhHQ3QgzJed+13q1cvu+g83lyhwp3k0QWwhmj8Pc2w+2Q
9/e26bB5mYMti9L5u0I7c9lPWfmz5Jgsi6NEGe7eiBN/cX14+6zHx14gi8MX5OPyDCJQhMKIzQtK
YNmmSwMMS6j7oBokEXObEX9BIn8hDC/ZDVE0nJtD1K3yoTQfcvq08K2q6bVg3bdhJxjhcAGPHqxm
2TaPBs7kvdsFldro0PoGn7z57IKziijQmtO5E1rINo2K0lyDOJw0DWibtQ+4dUL6NuHTvwTOhY2/
BwuH2hbUaQdmtkgr6F7RsK9609gM+fC9FON4CcVCnqW0pLZOxZ4g88Ht2qkpzkrw4LvJ7sOdJDfy
LjPG9txGsHydoa+HkRVWHl8VX33O8P/InjC7HjGJ0JyerP6rJbLm4VAqPSz3oEqq28pJ8+/YtGnn
FwVgBsRtq8YQRCl6LjTVlEqQNXA66OfGesEK+tc+/WcctpkFnGKYPoHcNgBNFQ3qfbu+Khma9xQ/
SqRwBUnyJkyptVOK7rTVYyk2ttOwxeQDB1KHO3XBilz2hxmySmYUgW51qtH7YCh2bbijTZfwlSNZ
ZTYrEfwoB/pF0i/fss2iDT+Vc9ctm/UiMKnWeyUoBAEZIkU+tOukpESeUChy+MxkcD85gzjvNBQy
lkHWo2mIReHlYfwIPUl7QSGmVH0ib4uoXFbFi3pgiIT4amajweWnsbwdbYtvJshM+0mzrGATUdfM
3VU58M21VHuINupn/skwVNSdlnUkFh/9FIADBEIczphZlZDo4wF9PGFQYNrzp+ZLBPJ5T88K3Gkg
Zhf0rRufocAWr4E9InPF7sntauR8mrVGc66a0u5AujXVi+uC515l9GYp8czDQ4vE5iHS0riGGiR2
lUO6wFpa4ALKEMDlyjb8Tm96x+Z8rF5M7o2bsinfwuA2uqskHNo1FpvxDpDedRo6FTLCnsOtlOf3
9zSYmm9mZ/RfWjpl0CcCjH2iogMtzXH2Tw+14Mz27W9FExpfTFa9oGsrp7l1Ol19L2ubTnQTx9kp
qEOqdraPHzTum1atRWSr06K1d6rw5guIkeMTIw+2i154FLQdLBvVLJGe1RgOFVRuZ13k8XA+0rGG
WuTeEdJ7MyUeWAMRPE7OKE8ZR/tV0A2cvGUarLoKvjJsiWVIb91mobGdBIZe3vWmQJcaRcZaIGlb
6xIxYx7C1nZ8fechcz+lbzNtq6b2VrinvKfY18OFhUNjFzv9sMNTKc7nMj5zEw/Lja3UF+nHz+g3
WLnFIb2uCWLY2rYruYlGxDxpOwFjiPtplamp9/FpOvXrKDVKNzcS8wR13qhfdJNUgPCyNryC+gWE
oh0d9xvvHm6WkfNLLss4Rb+Lxno8IXAr+lKgdr6K4lj/KKAxAgqbVAwAIHCTzxkREswAVFqwTYxO
/UX2cWNcpLg5ou2Y2Hl14aNr/Bor8L3aasDP47HeZ00m16FRRiuAJte5dODX5N2ZLYfxahBWsrOT
rLpMQvN7pRq2Q0misltSGpm8mQfSZ0ZEZ1qli9ttLRSDGZBNz76YZE6+xKAD/xlOlE/gt2iAYqQF
5v0saqH8qqAbr/umWXInelxuwYoaQpXuiRIyP1lTVvB7cqTKSAKVvfKcWe2JbCi2WcXmogd+sK76
ENUm3Sj/djYdOG6H5vPP9QOE3QaRfCPCa63w+R361IeaUEWKxJbOdwnCjH2sPY2sovPQ4Pu2YRCA
50JaXK8OfywxLTVtygp/phkl7IGc2EKIdFh76KUrhdhd7Q9/tAlZb2VLzzuiOic3gQuV1K3tpR3h
tDcQMuUGJIF1xaRJ91FQugbyWj2ppB5eGc+hFyxbOaZhjhguu+Yo1ywKZBl8Nss2hOUjXHo+hZPp
py6dMkg3oxI/OjV4jEbLWJYVy4agIH3y3BGldy4EIICsGpG7FZDKPrXLhjfKkQ9v0aAgJVGSsc6d
LPbpgfIp63aj5NK7pUPQpi7DzqhFq/modNBuWaPgC6WUd+titL82XL99dLwQIFIQ8RnGITLy5TRK
vRiVjEgfRkmXuzYs2oYZCD8u5iCVZzPAm52ZYj2t5oqMAGoVdE8sI17q7Fx5HAHQxOtNqCky9ZMp
j390vXTwCIzTKdPBzQBIYN1bdQFwKAhPGB38R2SrLBRUxyTFJa5Y7kYnBqKXM6MPkgt0wQWmgSy6
b7AwXvLNgjPDhz7CZG2tu7Lt2kceO/eP1SagJ4C62zadoxAvQ36bu+FMvvvsmGc6NnZDB6SGZLrs
qioM/oZUlUMlxBpA5paNidrZBM4RzOwi8AlE3wJDzpeYZLBxB5EZvxTK5OY0oQop3C43x5fLK1Y0
/Q0dI+d8JGVzl01K0SRfHuzgNY/WaNFg8FNBdGO47E6yfkMNyrtLdX5yeLRzYprsYMCwADl22dsP
TZu/+Cy873v48Fs15J8NPAk45RCb45KxcpwJiXjIzdQ6Zf9n4zQ1KX5Ad9mWyCKhppgYV1kh3Buq
ZbJlHOT9iICq7MaUXUM+UHM9vMFJSlEvSml6+ZNKGOWWpuHPGdUJhwSZNKunaqlYxKM/ntJsmM5G
AspjQ70sqabXSTW3MTOgO22kzZZ86G2MSg3GL4se6m1Hcutr4IYSZF6VYlNebphbBcb3xqcPs84G
1DyraEQcNbipvoomXAaGmOMJ461yXj1lmydyhFBpBEu3ROfV+GL5XUpdy2SZOHVhtqtkogic6OcT
N87MU2ngvx/kmF7PNXSalQkI61CgiTKDjyWEX1Vt58qfPv0UTvkC+knYZ86j5XifXXjVaK4rL/1q
NKncNK2DmOYgMcowunzD4B/eHF73KgrC25K1RcRyl687zVKyKVrLuW3H7CFdulymKMNoY1uVsCGb
UhAQEdWSajAYjRxFEa4SgKvxHwXG5c/hCFoj2u9ZU+LSTeuvBkhR5SpD+SWWuvHeTOx6PYaluWst
4JUxi7JbBT0nA2Y5LNTfLFtQvmy7843TtmJV11GJBRIIy1OAvULt2thY3vTQzr9C++3XrGvj68Po
ht2FDAvPu1e1kld9w5Jvd6gSHrZIVDoqBd0ys25CR3uP9bKcPGzvmI8oFiKmY1OKbuZWlikAQWbJ
8KKEvHA7oER4nA8DcW1y0UUYnydtiew+HlE5QVIJzlxj7M9BwuorzBQtsviUfzRXZ1VZ9S9eLcKt
oyrzxjTreFdmRvrkqak+VaO7rYXnXVEcM+4KNFDrQ6VPO0ixWpxjPixhI78cPF0/ZW4t1hZSv3VW
d+PdobIdhDA3RT6wqRlzSMSee9qKornG5IM+ailtHQqS6CTLz5kbj2eiibDtDSTa1BraplEuJaKm
L5s7XDvFVYau5rYP+mhPT6e/6lCL7CXZIjAXfO/Zsf3s3FwmPrjf3VUcJNVqxq36gwavSVkEeK1Z
j+7Oc0yWjXBiwk02sIIesarfkPwBFLqdYjqVTvDqzxM1G7SlpDV1L1NudqfeVF5Zzgx0v2txeAcE
92WGJXcG+PJbP/F46byKVXkvJwhStPHiK0/RsXLHhlekjUp73bgpA38LR227JA9iOY9boGJpkHXf
yAqKXFIeSC1mxkmG1w665Hl6kB0e5nk/6pmjfOJryIytTN414Wc8h6VNXEK5W+uE6g8T8C1ouQHQ
QD/uqSCBEMN6e3d4n1AQY1wJXAoHZV+cOZCs9wV12NOu0JA6K0+fVmGeYMUatroIzQvL7OMH4ObP
k+riCxY1LMy8hHiVdj7BsmG/NNptH7NFiyG17+LUC+xdgEPx0mKHgFF1nB5SOxgfQtdMr4KAxYEo
HGBHCY7HvAdgUrryCvBQfxGUhv2Nd0o99UhrwWzx1n/QhFg6HUcNACRt4BUJhSYK7bgqXrUJrq2y
RZjgt9kDBfRvclblWTPAl+gtrzgjOVnuh7zO71Tcf+77HsGEbUhnrYIi/P5TxVuh1dpnYghv3j+7
3zvZNIgkAeze0sb2j9s0IPw71vLpfA1qNyEiRHwhMJTWpuvGNpBTAIPnXQesdWPqKgw+SgleOmBv
bw1qS9NlUUOvSHrOUYcsxAwnBr9yr/tIgW2Zg1E/HUZlKlXmFoRKdWnG5qehyBJ2EhBobhxdxt8x
aZV0mXO1e/9m/N6/wLkgqT0tgcW/KxVVHQx9F0KlJrrAYyGq6V2Yy7YRIx6dF5cB/P0D/kFr5QPs
FEjcHRLVbOibbxpULLn7BEaicT2ByN5m1BXxoCkz+GbZk3k9gZm4M/Co7ZmlgstYgfc1bU5uNVRt
fSaUCD69f0KHl/HtE+GE6BwuQhD8IvYixvqlY2Yrl3VBOxvXs0udzA/j4LUGoLwza8iWbdP8yDBR
7iNHTqf+PM4sh6Jb7G36R+AOODRtjyzhSehqgwU32Y4NkWdwGVj1KqLYXD54GBSd+qDH9gfFkuQt
Mn3Loa/v/9bZNXscfK20neu2gD05N7o9MaqY2lFamJtqCL+ifW5vogKE9coV2GhDMDcX0EWzdVei
DimCGRMnkoOYaBXLuqnNFhZd5KfnhzlD5pm8ff9GW8uNfHujOWV0mSQmSjcIjjWipZsWcczS/9rH
inXhm42z62M33ROhSptGshtqB1bYMpq8p3GsG8C+w5MlLXbGy2aHupIEID7FH32Syxv323kxa1g+
bhjO7uiTxKiiBfth93qIm+RTubB/EoyjjzASMijbkX2bjwm0dQy8OJfhkNPqqVZAS4xLq5vFmVwW
Qw6qUZJqRPPa4d/Y9CG5gx/cv0WrcXye7D4F54hg3D9WLS0CWxiQyr5OD12eQx1MTal+Uiz1V5xZ
TzGSTZxTZ8+FSghqswkbOywZ3z+T3wcNUpdR5+F7chlBj+WSrLuYdEyanoemrhn387fAI3yHci5p
eEvX6P3j/a7O43iIfwKEitiF5JGIZbArbEqAS68d+EWkKBWvtGQAiurERRAkvXMSjiDe1aB1Dtqa
94/+B6WkhEC8vB22iQv3OPNcYYGcs4JPjYzJ9mpoBVXtScirLsgoZLf9GV2G9ELmrsIpjyIo9arq
1ovh75TA2F/HUj/IIY9u0S1+dGf+8CQsRGw8hEXhK45NDDUkP88cGnGtMpSzB1HSQdtC01g/NVgj
P1Dz/eFJMOb4CDuW+QKJx9uxcmLx6yLv8q4D5s4Tz2GX11uqvM+zklZO7hj0ljoX8rAkScT1/NUH
j+J3MSGlUwvd6jKK4OA40rMYtUX2rpbedWp43SkuleikkFnxWoVTs7ISb2NNi4yYNu+nfpbFJVDL
hwa/+xrMCjjKuu8/8Gr96eXghCi0CgthmiWOZg8Hx6J2tBDX1O3EY52UcFUDJ4l2GukhxQzh/3Bd
egpxzQcCegLiY9rurTguFr+10FurjdXLYEbD6zgvkof379gfHhh3iVuNsJpB43hy066TGxGE7GvX
Spe6d+3Sxury4TVZGrWExo2vhwXzYbwaxyVu6/0T+IMqhskVR4BnIcinJLqc4S/TazuWbqDijmTF
Ppnu4DnBeEzSNUwOLNNe25IPms87yxnDEzWO2T4VlG4/eG/+MMdLtBaMIERQBwBYjsR8uB5K6ESu
ugm87gxZeUFPbmz3/RzSEjXm+YscBwknjdIPDUmXnG11m4q0O3fKOIIlUafVtrGb5y6yYPV2hQJw
aHXXYiHjVeE8QHrzKRO+f+v+MC+xIlv0JXwu6GiOXq3MG9hNahxKzTLGUbXybzvcjeeuFsvOZGn9
gYH61zT9Vyz6hzLnr2O8/BsQ/X8PV7//Xi55ys3xTy1n8ysJ/19n938zD9plLHvHo1yr/7h4LtLn
Xyn1y3/y06AsrX94wfjY8Wwu7/giefppUPaDfzzbkcL1mTiA1LNV+heiPvgHsRgepsVuCfICoea/
/cne4nbGubyYidFwefZfIeqPdmOsuBzOCpsbFkEkSsfidvaXAsVKN26tuvduEYUT4isshqMmyYfd
L3fl5udq5Fd/7dGE9PNYMKcxl7nSZu/39mtXY5YWyi/oqoOR2yjHKC6x0+YnYa+jmzSx/5Wc8F/a
ff50bWzhWLuhM8PEdzS6+KMI0sLX47Ypm2jTDy4GgTwlqa2iwPr+pR3tGw+XhpaK/jP6vuWzfHtp
rvKNBgzhsHWDMLixjKZ+6cKpgy+JpWVVZWF4WS/7XryUNSnQf3/wxdEEdQbPHsWrtwdHLRAQiGeM
29QrihPHp1WHBc4srhPEKpesEJob007kKQi35PX9Qx8t2w/XHbDV8LgMFkDLS//rAE6un2NgZBy3
oZEstJg8PXHQTn00TxytbpfDWFieyU6H+L6IId4exkeeS+GnRfZGzsZZ2bfdhRxKkvzyyr5HASO3
aSvxLEFjTG8EUoNVRRXphmV3138w8P7hiheXFLo+/NeLXPDtqYSt2ybUqsYtuUVAwEsS4oa4LD9Q
1B9NzYcLZibCfsOFC4It3h4lskvIjJJHOtHb/ASLlXAHt3FQ1Nfk6gwUvpsi3rWzqNEdODJ6sGTW
fuSvPppjDiexOIAYbyQDUXA0MbpRHfSq5SSCrhEnEj7zJ2cJSaQAmvxQQx9vClaDd3/9RlmL4Qt7
j8f7fCytl5LKMYaGCRxYMm6jIPpuTUG0//uD8OggP6Df//0gQav9VGZevx002N1ULAIjzQ7hr4+y
WCIY94kYYQg6eogsdnU8pMur4gTxeZcDgGtDkZ39/VGYOxwPAzVvplye4i9rKJsimICNMCIaoJba
yJj6sJ0HH4zdf3gXqL0zvEmQDItq/O1Raj/rPdcKh23boE+wLDqJi+6wfJwwUG+8sTX2CJ/bDz78
5Vd/2dUubyD1Yt/DescAY3pH10bQHt4aiqbbapjynQubmlhWRhszp8/y/m08mFSOjsWbQKQX3xvP
6tgNkVXaLfKGVA0cyK5POqNynkGv4m6QM/zDlTW7ZPiOVo9HwMiQ+axLf0q+W41urmMrCanxpFU0
nsqSpO4P3tc/3IeATQRkChdUIYaut3cfPiscI9pW29prrbN8CIodFungbHDt+IMHfbwm557zIF3m
MupGHiPQ0ZNue7NvynGAkUwAjeFoesjjgzL6M8uMLjxkgysv8be5js/Jva7+9pNBK+2zj7YZW53f
neeUG63JohOxHXwvIv+Pfngp3eiD12qZjd88amHBfGFZBeRycUEcfZj9GNQ+eON2OxsOGDJdTava
tEjAnVFEOdLYvv9q2cfVLZflFekd3E1bLH7+431OhMfNaVFyETfvEpaVjRmhf+gRvR5FClK4dYzp
45s2SlI/wCagv4fvp9SJqQkmB7do4k6OGt7GHR6oKTqz4fSBwq1Ed5Hllq1PgrYvX5t27q1N1FWF
2mVZQY3Ys1HRInVIrG7beoRzwns9eBhVQ0ayX4aW2qFW7cWF7zWkamsic9ckvojbeYzDJZszICxP
xJF6hiVnp8hRZRzt2gyD+7qxHIKlabk09mNdg3lcWbEnyborSuVsRA/47KZIdTmdz0Up5E01ihD4
V4CNckV8Q/xqadznKznNJMqoDv9w4YLEXBdj0N03o0XmuYQburbZjbWrwfCD/L7oE+IgyDCzc01T
zfWI4pE9wwJGoDJau5FFNi540KhYd96QXaOjJbhmLlN9U5gOUC7ZCVJI4U34JJsqMJba50Alwk5I
556fPKOrzPoVNtfpexPlRCclZtZ8JyqCJI2OgdY8IT05jk9DFHkXSRewv8uhtnkkbxPhN1W9lwaQ
qtIlsKKbCbGzuzkqzysP+dmF5+u5gwksyWniiVb00q/KqHZNKCRe7SxSYbtfz5IiOPl8TBYb39OW
sxr42tPT3ggb89QOjeIrug1EoJFKAWvpog5eorIhdcXCU+RvYR+rXe2EZnvmYvm+sp3R/9y2mhzl
2vMJSKAOnMi7Pqj65MxvbeNWknRrbUoSLNuVgwuh38gmt9JVWrPOWKdWS2DzKJuu36EuVd2qlFHw
rAXY5X09tgK9eiZrgISiVSRJgCfzOX1giNBHrfDSLfoJ6GTPAm+9WPXOKm6yXpcDbLFd4LZheY6M
36SJzFDTbcYpdJGRR059RuyUp1cOd/NhyuaxPJPokactENO6PQcqgniGDp+7iXJLEdDuG/ozb/Bk
w1UndHhbRKN9rXosy2NWYdkmOqv4wbw/fWaAi4u9gmLyFE1ICleVBs28au3OEbuYyNxoX+cyITk4
LtVrixNsANU7tc9uponTQUpHQkQIy+JHxlcfbJpMZ/dKjPzGqCtiemIi55ITH6jKzmvMSpA6YBhE
gkiZTBsb0YzY1m7rjzd0DebcRZRQWvGmdTp3F3joBNdae7TlV63ZNN3alA2aQ7N38xxJ6aK/a1Hr
y9NS0i9amwwEgDjtrDKu2inT3asfVXH+2IxBYKDp6/SjFug7v8RR0dyC+CPOoGXkkysysWDe5Tqc
wx3aVJMQiTGOiY+YYAuuU4rNp05HC5SMRALILtygDT87jYOyjMVMJneV6Y73h8Hyr0oM/736wf9r
cXfMbL/MG0s54z++Fy0YtKUK8p//46Ibv+cvZVdHv5YRDv/RzzqCoFjAxgNRPfsO1nsOM/PPOoL3
z6JDoW0SsP871Av+XUjwzH9AjQRMqsJn3iEH89+FBJewOwrDlJHYsVKeBPPyv/7nm831zxjCP3PD
mD/fzqq48TkH9r8wY8BKU3p+u0iZYAJFDgDild0wXjuEO2wJ0yxWAYj91wrN+XrUQ34SJ7l1OyHE
BaJtONvETPINlKEEIjiZXOCaEWDU0t6zQJGfaGS9eM3ckpA8gMzXBBEEUfuscvGsySxgvnyaxxyL
h+PvpKd+OLZ4MAFSMGctzOCYCFK7dvS6LS7a2KM9M0V3viG/ufRwIJISLj2iklnpOPY3SPoEOkmC
sYGmo7KLw5dqDIan1qqn9TjH6n4c1LTWC1R+jkz/krHNIel5KjZFZOarnpCMbdGWZInqRkPSb+ad
jCxzE5c5defQDE5CMYwYbYcGzDKBJ01b7H1neoQt+zXCZnuW2ultHDpA0k3Och14fbVPvCk96ww0
kanyxTrvrK+UAW7tOBkJxaiAGI7ZGalwCREN5RZe9LmMUUwTcyp3RZm/eGpw9qoNmnVRR9UusYMQ
9ZWghzkjJODhVAx+APnnMiKDKfdMLkk+08kgWWdQBDqJuD0jbys6b1r5VTdoSyDO2y+lyT54E2LY
OHER9J5jcWiQAZeEWg3+Y2EyixZGPl2Cpmc0s2mnJ46dri2jBgCU4feQxgURXdYuq+rqasAdt2kl
SWpqIr44sIs7iEveqpmB5epCkA2h7Etg6JgZSjRAKJ9BdUP5WiN7YVtq+6uwmtA/VjB1VFA9OskE
YigincHsvE+iKx/MPpREIYzzJov7T1q37S61pktsKUSj6bG7skMyfmtShNfcaY0tFeSKMqYThTwX
WhEaqNjqP7dDKTeuXd03VhWupqa/bF2mzZIs7K1Zo6tSGMt04ey85QwSmT2HGh1haF14VesSK5QD
Oq3iq5my+qYJ7RcWdGLbVQl3T5c77ZpPnVjarzYZi1gZNowE5xmCPyI2phZwg/VS9wrPaDFj5S+Q
YYpdWpLdbY8G7HaPQEGDNN5QjDtMz9W27cEcl3oE/2AX9jZ3uvph0CjOnNhnneMCqfXYyxTDZ9EQ
rZSUpnFK4vi4Imq8IWuge6qd6EHHY3jvGVV/oqLE2TpxvIeZITaTSwZMI09oRaPxQl1/WlbUgzhz
Ze0UJJltgCZp1eixQUSI7laq+qkBRb4aaLquptoPT5JuitY1vTKTQuRJ3+JzSaQ8CSZnrz3IuLg7
88+0oF9a4Lkbqyi7Tbk8BJg9xEsa1bRTvfxqdtGr7KvH3slZGosIsV5GIlvDOa3yYA72VlcK7Bqc
JzgJlDljDPedG102/nnaWcFpb2OdQ12pzxqSADYgMoJN4pUECo4AZkpLfWVMiFmr81zj0TZxYKWf
a2zoO+WmKJKa4d7xkiel2CXPIM6k3Tt7g47rJoyB6fYoh08ZGwkdaTBklp6c10FexVj22PHtpNFe
eTW6cBAk63aWoG4L7Zx4qlM7ki8I7PDZhQ6she4mv/EeAK+STh0N2E3mjLCNmdF/Y1nTee60p80i
obMMobZJBpfLThviqHp1SyPo3C7ICkkMZa2LZ3eYx7sqyk6Ru2Hqy/x6E+ZQh2nhocuz26sgml7Q
OqR7g2KTJNQ5/MZugFgbzf+V/xgESbeOKjyOdkSKs+rmx67wX/owv8h6rNasygVxEJUDP6b6nA1B
uimG+ISAoGhLdMbLHPGUM19g582SEOsPX2cNRKg0KDQlPqueYWALg8gYtSXOqxPyvb+ndWdi/0mr
lXT6y9Eev5WTMa6Qf6+cAZeHExEQhZ9Z/tyd/tXa5P/H9oe1FJX+6/7Hzfe6e7NmWf74zzWLIQCt
eszUEFahFfCGUtr9uWgx6IuwVEDoQ4mejga73X+vWgzzH8q8lJmIQvFpby3UgH+vW5Dz/QOSCSYT
yBiwMbBC/2bh8ragS63HM6GzUvehT2vSv16WNb/Uz4hFiYyoTqItYPt48RDPLD3S8IOC7tsGwb+O
EqBepTENJJCmzZujQGCxS9zg0Xaq9R1hFnsdqGf0xkQaxISKp/2N4ZQ/fnkKf+i3LL/5f8ocP4/p
e/wP+Bok1+MyR4Gno6gxWmyGkHwN0wiNOyIdwwsWVM9j3zuXY2F/JOHisfx2TETPPG0aXpZ53PIe
2jSayobkOm2oz1bA0oHgOzL9PFTj71/dn+4oLSt0DayKUY0tz/WX52aVnvJxABsk8jTDp7LAxwas
NrsaIiSmUxFaJ445tLspL7LT94/82zVyPDplWImobdJ9PXpjFu08/mYSkTFs9eYGepp1n5eeZ27S
0I67DwqTv72ffDuIOExKVlDQeH/eXieZZ3XUWG69hYLqYcNt+h2ZJfHJ+9f0x6MsTSRW7jQij6+p
nfwpyxJRbzvE35eSqBZ2y7be/t1RDlBL9iL+ojZwYDW8vRaHCa1xFRmwxC9ONxQ7jB2yieKDO3b8
fJajEIlg01ilGUbX6O1RtBW7TZFFzbYjlZm8VGu4L51QnOnKCvd/fUFU+KmXLs2KpWnx9lCp47Wo
0LEgTlMg1kGEnRFD6UfSluOHwwUt/dKlEk5TWMqjV6CeqBcS7ttsNYRVgmdZbg7THP39w6HNg47J
cmzYHMFRuzSryc/GmUbt1ZBi1eQ4RPJOln95FAYGxnqXn2dgR6B39PGQEuNWeU1rp6qC5CQJ9Wjt
w9ao3A+Gh+V3fh38qJM7Ek0hhgy6zeIY9chDqHtcs+YWLeG4pWHXnNiGmT5FrgwV/lK3uHn/VbDe
NikBfCwFc3hKzEwLjypY/v0vA1Kcl0WHu9/cKlBQq6yiL9KROLdDAp2cuUI/gxsI9lhJSFyMvebc
Jkfrwh+wr39wIuZhTPj14umY8L4sWCy0q4t+9+2pNKCqe79H2DlENrW4sil7rPjkPRSnOkHHm24o
KwbOxlWJa5O2RojTp1Cjqr1twy5CF4iO9ftkuk1G9hC7rMtqHIb5i2cz1t2Q9SbzswA2LVoc/O4M
790wkOGRDHZ9Z4xpojZ2LYZonRONXp9kKOJvGisd+l0x6PrCLPu8WY1OPOLtsnX6ABvTpS4ggBTs
VdR2SOUmJUFJgd5ut0mLTgq9dRw326pXAYnrwzB9o1CQzNu+DWf3S2RVzQhAS+Tq3IwqN70bPCCn
53iKx/OOCBXSMf2WxO6oiId6E096nq6AUpWpcW47tI4vfHciMQwXZoextJyNVRYUkjWpZ5aPCHCo
OSuz0dugoIiOYzJR50kx1Qnr7zR90EEOMKUAP3BZeJ2jb2FGkUVSyDz3wdUuH65gR5mssz4kTmXG
dEwcRhZDAiyzlt1KOwrD3jpD539u/NrF52e3tcQjNJpkJVgYUFceeIsbAoVEufZrwwWfZBIy6cxd
mmxMr3V3pdHERKlFjh1v8qCi7uIo21uKHEbpEV1vk7tjN6N/Z+Y+ie3NuPyKmY6y3hpc/Q8y2YJ4
Y7qqICid5I7XhEQ5mKx53EX4JMboK7yV4E462vlKLJZPdYXUQJIpXBzPhLwN5rA3U+SygBOsYbxt
tB6emkiPP2a3YH7u3OhLV7n1szLNMtzkaqDtEVJzaNiijeKLm0xseRDVu/Fau41/IWqiQ7AM4yaG
1a9fU/De8Uli+ua8a0U9sWfVwq+2NtnXZxHqLMq3vuCVDEte7pWfxs3OmUrlrXsbd5/B9olQWVF/
agpKa3unF1gDi1ppcz0mYbAnflE4i56cTh6+bWJo9Ug29aZv43xvpIn/lYAQ/YWShvg8OICS8hsJ
hFKWt5hQmvmS/Miyo83i2xSWQwWyBN5JcMcjs1328AOJUCmLI9qmwRh8Qj+mhy0oXhI31DDayTn7
v55yui/mYpfWaSdWqpVVsbaRjFqbsGsKuR4iz792UxInVgTEKwOH5GTPFxE6NEwyYFva8CmlXXkd
RSPu5hFD77fZzvSDBgmPh2duR3JkgoGGS+FW/VcDu6CxLTTWtKlMFqFw7St3FfZDcR8DOGGfG4b6
uixtDHC6pQNIIRjd+Nqy4v7B7xKS8WqZBA8p0cHeKemp6VVc5/+bvTPpjRvZ2vR/+fZscB4WvWgO
OShTkyXZkjeEJMuc55m/vp9U3Vsl8Sozcb1sNAwUUFVwkoyIcyLinHdQe8fPVKU6dKEQIFAGU30S
5p5yCVc4ScRVNxxjB2tdGd9zoY11p5vBR7lhHmqXcpZJbwbmo6bbqYZ/MejU5BwrNKZppUk1xaSB
opXuCEkNUemyiiVJcMxoxrVD8iVjWMmF6btAoSM6V4hL0A8KhbBxxIg6ipGQtbyGkn3lWaGQIyku
mJNmZ2I+YdqUC+3vQR3xuqeRE9EoyeHt4pxo9Pu+r5HikC0LeSB5EGquqHId/JosAAs16ClRvaRu
H75QacE4Om8pwqF+OGpvndpn35VabWgpdLL6NJlq+DNBF/H7LLXKE22Nylj7waGtMAWZHrtlGIx3
uMFLKOhA7MXmtymktQknSecjCrDj2hQImo2ClPqUDsr0MqDC8Q0xkTh2FbzwKrsYRqNHI3zWqDVh
uqh6SiH797AuInlfCNbUO2WYUAhkhMXXQm2qyusg9bJtERUDxUMNMR09anQAqkaqUTrsq3TjqyiV
ImASGNVW6ztl06cGh50+C7naQ3bEadgYstGZ8G57q6NO2M1YP0m2MlnSE+p48yOWSqMF4FYuSzsR
5DRxOlx3CvLHRDQaSqKGW7Ps1TVrGc14WlTj8wyIGVMVuc0bW5u6vtl1ioiVVZ6Yv62ctj0JmbOA
k4Y4nrlBn5YvGjngFzIyQmMrqqDfylVLOxn2pQKjgaZITGmzrD3AVE3nRUWPrbgkw8L1R2Ou7SIp
YrqmvRK+IMJG01DFdCgiNrpu8ARcz2qPzmly57PmMUeLZaFfR3Ua0JFUii7blZKaXCe9HGnrFraz
6Uxh2qUeOn7VbwmDwN7V1KBYGa1xAJ/gjivfQJjSbhWtHK7SXMxe27EvMQypsSI3ysmEKArH9BnX
PYrjQxcL98M4T49j2LWtU/l0GO1MLhUqeZExbVPcfnIsdbGJtMspm7TVpJZIC+SKmHcw2VvyZRLM
VOWMNoxverjZIoqhnXQrzljQUv5FT2SlmBhZ4JkQl9+KMawwHBRDTXX8fEx/W9VsIR/QFGpONUyY
9k2n9MYK6+DiVm77JIV6aYFVCgd90ja6GpY/zGiEDzPWUjbCX2+j79hQUw22DBSSnHBSpt9qUyua
2+VdUe9BYvjyRtBTqt7lrOEhoddihPFgYSTVrkET+JtJETelfqgbF9Io0II0wim/ltoEQaxswoDL
UjqNcnmbKvpllSqGQL9OxMFwbKV+l3XogjEvoX87ssVRuGo78bIGJ6zibAo0npyTKHgeoMgVD5C2
HNHo9bdKlId1WtbNGxVa6102Mp7WQeF3d32H+6qNYAKaPoYVjo1d1ChGUyAehJ+1ms2PnQjnFe2o
rvnmK+hJqxVgeQ99HXYWDO2309yzT+WADAViTKp/Tvokdq4+0iFlQFv1hy4X8uss+sWmSyEPOSU6
pN+LCfKgM6Pyck2vXW9sI1LCN1obzTXHAPFFVRC7QktNK0Ib5Y1JQ0dGFV+kRpVuyqit3jjhqVgt
BFr7AKCDtknnc5KRA0r9Xmua/uxWKIBiLEq19FZqfeFeyKQMqzh5KPddbWAQigdk/zJn5lC5nTwQ
ZI0yJVtq8cABRqPl+IdeBR7dGL0mnIylbpuD48HBTPaTb1wzkd3S41K9E9IRu2Lfn4vZG2ox4fik
C1iEAQ/CJw6EVpYCoJcr+juDFaO5FGKhHDVUOWxzjFmvhm+aN6lBhnM4ZYGgn1UruY8ljZdMJDV9
yVCGaBFDaaQbZMVnwcG0EaZ7WB8czUwUJGIU+SdoUiDsmoe2Qk6ohi5dgYKB8umpGVX/+272qanH
meh3G4FzQ+QxVQ1cqsxHfxSwh4zEDjiLkOMsuhqe2lv0BVpAHqIdJE2UuVqBfICnIpKkeXWnl4Bq
MA+m7trW8ELLUUDabKQK/x18ftlST9f9Kgsd+kPYbxbWoMN9V3LtqTVb8bqdC9TezCHmIDZ1NQHA
6AsvIhxF7DbHIXvo6sy6BSCImcdYSXnjAljrb4wswNNKo/iEC3KeFKsalR+sL32MbVc5zpAFSggz
DHQFjz2Be2cCRgbL5OKSNuUou5BxaOzVoULOkCs6eI02Ya0cDwZ6OQK22tyzOBv/qoy+Q8qlRGK6
iIJZp/0haRAYTY5RXkMHG782Q+gLZHDlRFqpdMFFpNwbvI2UIKabklSV8Y3zXCc6yIBFD+A/owpg
EIpYapH5I7XnEc9z9PPy1xpNj71AVaCgdm8gEavpUCTpu+XXfVE3j6JSjw+MWoZoSIn0XBD7c2mr
Rli+zA0+rRDefd3x4WAYdpTm1k9cy2Xg0FPdaHY+KdYVdyBkVCzc70J3iGIAG+Y04vwrq2PWQPNq
RcmNxSZ/6PspuxcNqm+2JVbGdz8z018oJGc6AlpBtUXmjSScKK2WoiE36aTNdOA7InLTpdzVomar
YWLclRU2LKhvIeIHAz5KkXuI/PynhCQE1fJuPBiu1Jpu2o2UWi8pFgMdIm29zN0h7sYH4gv4Rizk
4+8Q4SptnVhz86wr6WA6Cnc4UmzSQ2SuqiHeK7WRkSmTcUK8WYin57IbTPA6c9w9oRNSPxp4Wx9U
ceXpF3IyJVTk3JQucykRdyBgpnstLgd8GPH7LnYtmCfj4NRo/jKTCrM9dZ4bdiO5+9lpE0ZBsh/4
eyQI0mt4fcq9aqGxFKINAofdiKubMGjZ4BRZUDhXcxvFhEXLflsIqTaOAErNt7W6GH+EhUUjNspn
dbBrJQ87u+wb5bVjJXAbiUCa2hAwgucoSIRroUj7X3V4QEa0Xc6Bts+QUnHBQ2le1kYZZ7ehHu6n
vDPu+/gQmVkshL9NLq13IzIw4UUzBV3IUXxQubpYZhu5U4twhztJGSwaBOYwU1TFzPcMEw6Sg8oW
IhNofVnbvPLzl8Scejxtdb3Cb14rJlA2cJImWyoLujhJ7ueTEwpG/orAXCI5OHCanJj0FhuTrAsO
VupNPT37+IZjFQYO5xFYU41QYD5PCAVomYGOYSKrTGJUWijmGBwiYuw1dlhygwBSfN98HVIfKS20
92pu7VIqXtBEbWHn+1PxqKVI6O3iEticzS6JEWoC2R8/iF5iIehli1dtSe/uAZSufhsX711O3ilx
i1oRnkpjaN6sSgEnaBRJd82OMpYrEnV2HVb19DQ3VvZgKAW+xXI2Rr/9uqpLrx/z9hUth+Ct68cE
s6F8zlvXhNGYAGAZqt8TQxrafa8bBfuXzpZZy+rdIHGtceq8CDZyBjraMY2p/2noVvijE1Va4gGu
y+a6ya1QAkRz6GkXmHxC2u8aI3Cxplaw+VCpXYDs4sYmTHgPsXkp1nDRllI5IgkdGGwPIIVaIKE6
hYu6LdTS09ncJw81U5B5aQHkk9jt6J7JTT4abk1b+I5qJ0gBjC3ZnodR4hKnVCVqVr3fgIDTWAzJ
pjazYFgZY5PO3xMhCBp31jNgOMGArCg3DNN4M7jh3IpGNL4JQhmjVqQBQ7DTRKLdHgE8KHmyOs52
H2VVivCQrsYOfcT4p1+JxrMaNxUaZHon0YSVzVh3RQ7+ihOU8DO9Qgmr0Om4wfBa0PFpNsdVMJV7
GAXKpQ4w6EFFlitX7lua3br8YAStOLtD19MXjmw0eULzfm41TFSpQYQYlcY4xXsG//eHUc0iWsph
ELBz1NULltSjRGNfbII9ql5siPCIK82J0qjdYN9cYhQZSjRl+8mkwFnWhToialXSw9T1ltZ2HoQy
0WiM8auO8lPKBgyQzonmOLfsKMz5p9UbI4CTaBQvhWKqvgtiJbKhl1PxHRy9ehc3mYkKhH4IVHH0
ox9jEtYW1cFi2mN5Mf6WLfQP2jhno5PhHODuhDALyrINV307jOM04TyDr6idSkPcO3KMXa6T6clw
g4TKTStIqD6VWVjfpBMm4XbQdVa4zmhePI4dtimeOGI0yYKhZuwEbDdoetVTqHqkAYt9NurSfBug
IlY9SnFninsLaerIK9RsIgM29LC8yZCYKVAtaa4fzDCtmdyhymIkQhAwBlJLqguxwp3QN+N9Fud+
X7uzmfXmtoeNW+NGYWa+ujY7hEkmtuwhRbdlCszfOUJuoVMUSgF9Ig7Ni6EcrPp+hKBXXMWo9Jiu
BnKV2qYoBE174c+m1t3X4TCWOeW8ERzPnFAHtFFkUrtbYJyzvytHMHBIqmV9HbmCnpvNNWWjRsTb
t0Iu7sD1U5X4pm6NublV2jIffpoNLnJXQTm0yA0Osq8YyJXpFu32juHzOn+oKWwStLiXjnkSmKBH
8/AA2cF8bo5u0ZQxxbWUtoa16uBlcb1scZGgJ9XiOMU2KailWGV7zBB6kD2ijjht7/Z6ZXCpafO6
6CPgOVBlCxQTg3gEC65wa/s1dvyruKLtVDNkYjjAUUdJtEy5RiujZdhaIqDcUsHURIgtTfW3UBbr
S6UfNNJaleezJ3WDoL2GcqzO66krODiOgC6xqhqwVXe0SDW4fPMVOcUalGimFmuiglvCA+kwxrtY
mFG1TdZt0oW9Ap6jkDgcj1g6dW/m0EcG1c8pp1jYakX2JoN3UWoXlI5u7KTcsNBlQY+SUUPfhQZS
3DAQr5EBjtfJxT6SZNZ2NFZ7TJKq4V7rC03vqKbRCLgBaosur4JVreY7BfB/RbLNIhZQBhwENY8w
0PWb5DtoNx2jvRBxI1fNtSp+mARLLtZo+ZnVLqk1Lfo2AtDEAFofFYAVauebuxGfbgR/0w7d6sTB
fbdS3RxrGRlYtqwWuuJ2HOdy366qVjI2aDoKyjah1yI7Wkbt9THza/8bPZ9CkdFYUPAbXAdaHSfj
dpIAEs9gYPQxMNdRJ7VCj85kFCgUjxOl7nyKylyYjBTByKYVK3sadJItKM4yrbEzrhU25V7QKj3x
AiKhmT3dyGhL/9Wz+q+gBf+Pwh5pzx3HDvwfNN+iNH3+hB/gb/wbPiDDdtTg5tIuOvS+LFpj/4IP
6Pi0woGU4U7+Cz/wN3wAgAA0SyiVCPBpODYp9D+QnmzD//0//C8Y2SB3FBhN7OOm+t9gBxY9nwNv
EqdAbBQwv+NBdOg+N1rmrEeQSQ9Ut1DE1KWo9yOwlNRDqeS1sNoXMzJvUfCVNqGcgCrqu8CeVCE6
Q5pYUDYOb0Hf6cBagWWEN4m26A9ifUQDkSKrS2FM3HVmD04a4m0c348HwU6O/o4ZG8ik58W+mbPh
TBP03YPrn3bTX88H2mGhxACNG8jG51Eg9ZZSQ3HfzZA6igDHyQo1/KS6LhE7Hm1fnEk6B73gxJ4A
KpRuZFYUMLErH1ZDmnMSz4ZIAw8fWKVrJnHo6hUKmHJd0D1Ky7Jw35fY/w+2/6F5eyra8GVNoxKp
7rfmY8C9/62/Ig62IZ7JqoV4x6GV+e7P8FfASZJOLBI3dDb/gvL8HW+y+L9AQRCGBCgRebA0/Fe4
YcBMExI9FwWKOvq0IIP+C4zxZ8iHAK+GdwKesFhfQwuwsNMywHn6sFWH8VVOM9XJAEZCVhkohwNF
p7j38mFozsJn/nnaokNNHSUIIt+a9p3c/lKV/GmMxkdVzO9RcXiGSXNGwGRBDvrnOWS9j/1iEX3U
wIe4tw8KdZq9kZLpLcXA4Aoz2PYW0s90i6SJuSu4oHzPuS/QHuvD8LIb4szkDJmL3/DyaDKbc2ra
nskph4f/E9L/vNQBivChiR3kyjREdTjtMah9BtYlu1g+zxdKaZ1Tn/jcoP/nCYtkVdT06inE9HtJ
8Dcwsff1nBtuG0xPlYLN4uk5PPYQ+fNn+PKUDKKZmVujNak8Fa6UbejZe0L/hw9YNPvVLG6MSKv6
vZBayS9ZldHzl2NEfDlq37awWZzTH7JQqfhnuBZgFiPIapNu2LC3SqN6UIuCxgFnRieYzMgLgVqt
qKvRBahFaQORTXzW07BbEaQUTCORfraAwsYPGDcIV9Laib8No3XQyanlCEM7XwHlbarJRVj11e3p
V15sS3+/8tLihduKkilh2+/jdAqfLY6EwA0C8b5Lp55CrYBgE2wiPXuc5NLM7DqlcZRHlRKfWcPH
xmxJl/SlevY1oej3KfKRphneoAL9WojThn3GLlMafZV2M6g/TLlcG4Zoj6npRrHl0dPaDtpAd1N2
0ka9nYPMEwAgR8aZofkM6PlnZBaJbO6aOFElVk2V7ZS69TooUqcH/ciC1xdJK6yDWqhSfjkov1Nz
5YhLZce/guh4ZsEfSQxLZbyyDw3YWUxqP92IwUo0L+PyzDni2Kgscg6NJXq8dML3av0d2w1lOIO9
PDYmi0yj9k3FLZzfDVGCj43rLIw5c3ROU55DnB1780WakcAdFXJ0GHVKNPx675/RHzs22ov0oncd
NNghNHcVRVhP7ZLLJtO2CcXvM+vl2AMWaSWzZIStOz3aq4ipUaLNRboXwP9UZBNOr8jDmv5iJ9EW
GCQtjZqyUkpj14niVhVgT/iR9Qu334tZC7aNTgHw9IOOTLO2wOCJhSnmPV45uyiw1i31nhgeTpuE
jmw8nX7CkWle0tC7IotEI5bNXdl1m3TM1xW8mj/76UXcihVS1pPWmigddd0qTsQ3pZb1MyNz7L0P
k/9hMxcK6hVtyY/76H+ssSLFG2cSf55+8yMrSFtELV08GqelQWlBk/ZUJb7pdXzjT9W3P/v5RfD2
QwquI/IN3LyMb000rbj3UAY1V3/28/LnoelHgFIaTZNdMUybGNJUL4z4jquNe/r3jw39IoBlcUhG
oQz0XdVhhps81NU5NZ0jh2FtEbmxWGFkMOf6LqRV7Gq1/91Uh6cgCa6aUL6bGsBioVn/WRAvJXQE
f8IFu/S1Hf4yBhVY7dDRfG2r9Fucl5kLeunMfBzJFuoiiNFdoGeQ8KCiyHYYwa/6bqAp7fvbuqLU
K5U0Zk/PzJF0cSBlfgyKpomHtBt4Ej4wNMt7HuNTxnOLtrhokSc685gjC0BdBLYU4e9hHswqW8QO
bNR3MR9S5jPZ+9iPLwIb7dQWMAmrK6sE9ULEZM2ZxOacqNGxETo89UPaqAda1FV0eHXzOU+f1e4y
wKpxOpNMj/36IrDTgt55hA7UTipu8/aSbW41KKPdNaN7eoKPJKalJpFlKYOcT2SOvFBDxKWKt4RC
JQMU6GcE/o59wiK4EW4M0Gy0WKzylK+Dw3mLaxN1cQT21+Bx/nCWF5EuWoOC3NxgoMhV0V8KDDsu
quc/GqRDhezjHKd9hWltWRk7isTmBllsj3u3tR5L9cz6PzILyiKg5WwOa2S3KEkLyQQI33crquOA
hrL/Sv/m77O0sojjsLSE2UQnmKJ2F0M8Vd1Eh4Z2eniOBNiSDmHIgFtlBF13CE0I9lCXdKuC+M/O
pQce98ex72OllMCv6DusG+05FJ6KCuirUYOd7YX6zBccG/9FEE9KoIDCMxieSHkYOvmpx2ZSlvL0
D39/EcbARbGwQsh6F7V7P6DNoGa22M2b0+N/JMKWWqLoEUeQpnV910Tbg1lU26L0APVBOCd3c2x4
liEMbrwAgE4GbaPXXKmtxywJ6ru0L5sz0XvsCYvojRMTxyK82XZqiPpco+S+W/SgZsJ6LM484sgo
LWVlunoC+xzxEb3/rDXCqsZOLYJCPaPxcXoejsTBkt9SjyWanHpZ7rWsa78rOLauLT1ptqd/fVFG
/zuGl+XzgI6/0Klaup/DNHBirc3CFS4V6U9gX/6V2KJb0qeAeD1hTunbiKaQxbZkNP19iAr+mbdY
uHr/8xaH4f2w32GPY0p+jjyLMDSxlwZD/YLiSbdV/CCr7I7+F/32VATOBGDLsksVPV3byhDCWKeC
rK7LpJ12IQ3J26TzNScFCLgzaQ2H7hxN/k0kq/oFguG0aQPBd6PQh54vBYawL/vq7KZ95Fh4IFN+
/Igco4HaMs16r4wHRsY006q3a1DUB2xXSIY0JmwEgTSVNNGjRsnO3d4XXYB/hm+RaZJsDKxKy9M9
lBOohv0jciRo9PkXSMpd9haWaGF8ISiXLa9VF8bl2IyoHmGyKunrLpJv9JneuqnhBnF6VR0JvPdp
/jCdFHIis2+jdA8RsL9oVZxJUf8VrmKrqc6EhXTIcl9cbmX582gr+pSIiVCme0krzebKCgdw/EmK
O+Yk1jr05mCKXbRqodHpUy+uewS00JfSKMU1Y6heYtw47VFUbH+d/uaF5PC/J4Hu1+cXyoy4xzks
n3aara3YzN3I+3aDx7HdbIFZ2uk6PpNzjpStqSN+ftLUYVyURDzpgMV8TJ+Si9l3zRvDa16V3/AB
2sCRYjd4OfNhX69r/As/P06qiaMi4HHmpXEdXI1uXLk9pUy7t1/jK7R0VoFjjI7ihZvxzM3266T3
3s74GEqxFRt9X6BbFYzqnRb091Or3p/5nK8XJ5T8xedERTLKHE93lceN2UHwxBntxAGy6SiO5Ilu
7ZhnFunXuwPqgJ8fpZcZYrNDBpZrGK5RPLxRI5B7ull6wgBq6PQHHfuexS5ncXHrZitheirxJhaF
2zrSUPcGUXr697/+CFQAP39E6CeAj4sy2ZeqIB/A0SFcGj+zQeCmXld05+r570qtX0X04kOythQw
9bTyPaXU5CfJPr8QRfhveaCj9zTLc+fSoAFEpSfBBq8/YUX1I3C55tf7AqDnd1+rxot8msrffTIi
BzOJsFyQDUkk0xZxWbmBNgf+FjhZsDMNHcTQgQqTguF4zONWcro4mPHutNAL+pOho233eegaXAv6
GlGbXQwgG8dDlFG8rJu3VnCO03lk8hEQ+rTnICTfz5Npjbu23qaIrKNWYgvy3enXP7zmf06IvNS1
HHJdaNIxmnZd37VPbQKZ3VbqRLmGwKHvSXfjqvIlbRsr0B9SBVmU08/9+qNgXH/+KIzrlJyjeLJP
rWspSfZhcRMZ1Zm67pHlLC1GDEhXI0a4Tu/xcBEPSjHFJoCL6ubsk7tamMrr0x/xdQpT3vfqD3tg
AFJs7mJcevu6VZ0Cs7BSgVF2+sePNXiWHN62Cy1zQNRvX1rFxo8HYMQUqeffAH4A4F5jP92JwOWE
76efd2zQDjP14WO6Bv0Q08iKvY4gmhjVjirf5UlLfff2zx6w2GOsrgyNGergXo8v8PBto314IHQS
rad//8ieCbn68xfkQ4SEIV5d+1I255d5mk30+TLFbUIx3xRlKG3ruMx/KIM27csYymKKqOFFEcr1
gw7UykW7L97kVZ2d2eGOjaj8+X0kNYA+oqn5Pq7NTToNMEfE12TU9mB1zl2h31P0fwaw8n7o/zBt
ZllVWtjVxR5tOhcHu3Xs5ivVM1YoDTqmOzroUG37db+uL/M1xC339GArh4z91XMXmZzun087luN8
606etnrBrnpdOdgGOm+9/WO/v1Kc54e7wQ490a5t2b779eucZsOR3CEucgc2Dq1iFXGxB0q/bsZe
hcox3Epyvzr9bUfCemlV4I+lr4jjGO+DvCyf5UjKVy3M2jNJ40gNVlxUVOJKViJxIDkF4mUS3Gsw
s0r1NplfOc+ffv8j6048/PcPSyKtkbkIOp7QCUPu5BqiPWKrep2o3JpycS4/HZuFRb4YUX23pOqQ
ZPvMQyrLQYlgbZl/lsKXtiqjME25zBF4L8+Rmwm/+hylpuggeLL9s0FaJAvw0WCkD3sE8jAuHEEX
o3G3MK6F/05q+993BUVcRL9G1zk3oy7fI0J6C2pyi57GmeA7tkAXx7UhhB0UyrRVhlpvoeEkXofs
zJkDzbF5XQR2w1UOV+oo3oth+Tb3zY82yLa+HJ/z1vj696Hyfl6dtcj6RLcu3o+BdDlG8lvsSxfg
pN5Oz+t7VeM/ExP4w8+/b0xGHgQWB/LWnd3EQzbMY31um6v+OnXnzWtqiyspc9tnAOdO+5avOxtz
Gsf3AKee2Ym+np93NciPASg1+INmI9cPFYhRJGprKKVnlu2RnzYXsY1li9LEI4fByuiKu1hgA4OD
0f3RwpLNRUwnE3Q3uTPGnUCnGvFWaKF/VqlGTOjztIxIznOl0MfdpN6WRWyr5UXrb07P+dcJD7Wr
z7/dJBr9JQSMd5jsZsmvRLlSa9zbzwTE1wkbpZPPvz4PIsLFfWrtQu3XpJR2PSACibd9D8VxDr+f
/oRjD1mEdNC3PWypadzNEEYyuKmmudesDBoXpvLhmdg4Nk6L0E6bXArKiGuk0Um2Zb0mXbuXVcDp
4pmvOPKApSIKjANtimfWj0SeHmctc+Di7Ouk/CWK0P1PD9WRBGIsAnwaqkYFIjPu/PI177s9NGB3
bpPVn/36Ynse+gC9o1Ybd3gOItXXuyG1j/DMqx+paMlLGbQ+7PMyKNVxp6793xaMv8viEqs6z/rd
3INBvCvOwR4P2fSLLGgsI7mDWlIyTrtw22LL7c17Y6U7aKi6qEaujUv/WrvIfqEtvMrX2ZmHHslN
xiLEK3mCehUy+0Cl01Wjq4mDtMPD6Xk5OnSLIE/RnYERwxdVtT2vFDde6VtxC8Zlj9LpLnXMM3N0
7CsW4Z6FvoZhNQvgQNUo1UerOdcTP1ICl41FkPdToUB0GsZdgz/ZVdKUmNjk3ONSJfa3M0R6RG0j
JVmFGGBdppWeuiaGd1vMScW7UtS6tVm31j7pq2hjWZX6w0rKYQs/Ot8XcX/gt0iNI02hcoU9buRS
7LdgeEUwzs7sa+9l7q9W1SKBANMN8nlmbCDpbs3b8dG/za6wX1wXduhUqBTY4bVxhUqmg0rbU9vY
+kq4aO5LpzvzBuphqL54gyXqcRZDuaUOPu4Su3UJTkewH9MtPn/29b33bRvZL+kqvx7t9f7pGbNt
h8Uh2s83h+rf4SoUcx+JVoJreucqtUey0RIFqWfdYA6YZ2A5vQp7nOf6B0keznzukdudrC+yUZZ0
AkQtPlfYNN7oCra2AZRqC85baxtkjtYzuVslLi1fAkA8s+MdHeVDfv9wg0DBYhIElVgbnHnVeXQR
9hAJVgp/Jm9yBmfiT7xtXezsbcNuPCQlbETgbCwAbRw7uQWWm/aie7V+xlf6q48T+WRrTuj5Z4L0
CPhUXgIlQ2xzRnSyxl3NKpD2wS5fodnk1N7AmET7YA15lHsnxGkvcKmbnE5CxyZ7keHaUYDGNHZM
B5FVBNAogp0unclwRxKPvkhwfaeak38ILtTpwVGm/cvplz5SdIXO83k2Y7+ThTnhh/vX4Ds8O/uw
kKB7XUUbf/2zsiM78OhfOZgC/FYuDjN1MeyhH182Z85n743Mr6J2kfjM2sgTH1Fo8sbo+mvIzpuQ
qnzgtRt/7+8Np3Jrz7oUV9RfvNgTXN8zPWXbrjon+3EuUpVjuWORvQajyg22d1b17eQN6/Lav+j3
syuRRVJWT78Dm/xN3srbcpPbz6WD7MpFe1lcwym6lje5o91o7pkpOczpFwOyhG1WVT9CDGRAjMod
SWDopbOlHeon7abcJITVT+Gn39nhFXpFNs4HO+G+2px7/HuD/6vHL45Q9cHpvcgPK8JVncfOxj3R
9R1zHf6Kb4INvOnpStmxAz74K/O62ffP6ipzixVoOGZH8npPtgX33Lwcqduhu/95fY7xnJoROuQ7
mpPCdXsP0XX+od8YD4gVDfvmGp7Ni3RzeuSPHSPe9fU/pDYBjWq/AfCzm6+Nu/xGeMkuKcB4qF5d
yHtm+Qz65L2Q/dUQH1LIh+ewgw8prB0W20W5z2/QXl8Xa+MbA3pnrGf6aJoj2vTB19p2Wp/+tiMJ
ZIkVtdBJtYaaWR3g4Re16UhBeibfHkl8S+7bNFdFmIiMWtkhE92gk4UgAEia0y9+7FyhLTKUaNS5
qB820RoxfZvflm+1bbUJrrKNsqseKld+TbWVet2sLK99SS6R/WMrzy/DN+XpzCscHvXVfC1SlJ5z
iWwOW16/mhwEHLfmOth069RNLiggrBOncQcXA0ev25okqXI9nDk1H13+i7QkztYsl5bMwTa1hcfy
ZrhMHuTtdJ1sjYvkKb2I7qArn/7KY6t/iTTt/N5HzEMZd/o62vT34mV8p3OGNh/NTXGdV/Y5S60j
S3EJNDVlikaKzzcF2uTGseIqjX/uG45cMpfQ0mGKhQkjJ9LFflzpa+0RN8RNcGHuo624qrbdVnOS
a+tMpj6y8JcA06bucgkU87iz/GvDfBJE9JZ+nJmMYx+ySBFY/ZgI/s8cHW+zb5Q5/d/pk/ogPx1s
im01slEqwjfGbG1he67qeexzDvP1IStRKzcVIeORVT07U7TzLVSSsjM122OTvjjAgDYdoKlTw0BS
zI7z9XyWL3fslxf5oZFoTgXIVoDlUz0hfMna8Uyt/LDjfRH27yfgDwNyUFwNDo2MXd9rWF1FJJ9X
MX4ox1f0NG2zPhfkR+7jS5VwdKvCEqGCw4lavZC9lCZN7Arfyh0qd/tsG2+iVXxpbCvOPb53en0d
GbQl+HQefT6tIqM1832CTpLUn9kMjqzbJehUCudGUAJmg+IOtGMEX9UBz0UFT6lzttHvrdov5mWJ
OxX1QGj1QwJBVuMxeg6u5Itogx/fTrgyPOGy2AY34bf6Kr/wz9x5jm3YSzAqmNDBRIiAstJP9P9Q
AJLutR/ZbfHgPwWdy/XRq1aTvvZ38j547TbKmYLusdP5EqdqqKAW9IAvTezM1vzrcdW6g1dvFfdw
QE4cgNtueFX+TrbZtny2LvJvMvCVw8nhXLI+khSURVLIsGnP9YL5bNrhsTZXQ6hdNnLvnl6G7z/z
1VQu0oISBrORlHxg5VWeZmN3aDfr4RLpPrt2f96HHL3TlfZSrJNL0813Dbd2rul2/ZZ68S73+Kdn
3aSX54rzx752kUvMvp/rWeooFssjjlsahEjz4FCHtOLpDz4Wd4uTxDzEChB1ciwqr3Y/7sPk7fQP
H6sfvfdiPySrFKmQ3IhZorDrPOEaXsquXI1baxVfjxvdRTn5UrqYWB3/l7Mra5KUZbq/yAgUBb0t
a7f36elZboxZXXAHFf3136m56oe3LeOry+mJwAIyE8jMc051Px3LR3bsEFKuf3th1cwmWCkV+i9H
bCKIHaEz8yPznE27Jn+6NLjxHBFqnlgHRtgI2dddcsGpzkfL83bXf/rSBcvsf81GJ8nrGb+dPnpf
u1f3jdwXn7oI8j1v2W/+Bg42e+UWuRDl//n4uw1K3DlIhcCXeJBtiRahAtNnE3/xx2ea/eXocJ3t
Ye20vdwPP/ArsxeVl048QvFDR1+d8DtYzrav3+/FBg/8+5/Zef+z3uyzzUu6Raao2OgwODAke8nm
b4qEWL75G709F+Hb9RVesHjHCCDDqEUzgDYoKgj967F2R5m9MvRSBuyfL7xb0szyCvT3Yux6V/+l
RajrDWSZps/NJ/4SfK8e5AlqW+jo8571edh5IYvy255TZvfpRPy0altspgfG3hGUTjWIAK8v2NJh
82+272YVxzn0XGaE3PgzuJF2/X12zh/jE2j6oN8WDjvrQO6cbYXHYYH+ipfrX11yM+OhUQk+52Bg
hpuRe9d9LdMfU7CS4VnqjDX7uRp03lrFhMUa9tbjcOdF2XP52b/T5/YJ+3POHvm2XfnWgrWZ3V1N
krQc4rqIghpSaqDtVXwlOXBJOHzgUWY/VxmMRIPHFbmB/HN94V5Pva0avd1FQ0q7KzdO+3LQfPSV
y7Xq3d4XeQOSa46v6Ef6OJ2bU7BBax3yb+Sx28W/ru/1QiT6t0/vPuKUoJ0KNPaa2PHdoB6cFqk3
Emxild5BWmBHQBlcZuXKwi1tiREAJI4GVub4mgcSdPqjpSvjLs3CuDqUA5mmC6d+RHIVetNDDgaP
afS2pfwEYn/QCaL101kxq8V9MS4GdET1cog1LgYgHsuqU1dDmuACSoBONaCxG8+uN477mafsrm2f
euFtrm/VgluaHVwjsXM2FIhwffwUs4e8fkv8mzrQnH+the+soPItG90J2JcOimENlPDAAguyyvJZ
WsXKFi1svdmMBU7potG14qcgH+atcir5Ap2dNcP61+z4gbOYvVhiLqCUZpX8ZFOqkk3p9ulhgPwD
6DlsdrKAINnzoioOui6ap8ly+wP6AMAaDMrQo+Z/WjA6h7SqWyhFeoP2d4Pvi5UDeCFamI1cXdwH
dde4/FRb4yZvvwXzsA3m5yCAlm62JhuzYBxmLxcTMTicy8A/dcNIH9PZYY80Z2gPyOu12L30icvf
3xkJC3yh1EWZD2gS0J/n2XAo3Sx5pJS4K0fp0ieM+GAzkOtDy8E/FciIgiE8ua9J9zuZ1zgo/nEU
fWQmRqCIffQaDNADO1En6aH5kgaQGVc5eD5rcL6Omf87s4Fu96E6cAj6PH6FOPB4LAafHmlStxk0
mJsJGcVceicHSLKddGP5COFyO1SWm+KfttgT9K7vk8lGLjBt5FvpkPrVTuvqk6NZipM7L47ZPAfP
jiPmLdRhmh14/ruTk9hqm8lu3nMZqDDLK+gFJrP16sw8v0NHHnpJwHqIrI8jMn0aIB8wg/q3RYWJ
JGdIrpDzBX52KjNBvtig4v3NHFH/5KJ0IOlA0gv3JkA4p9at5cmF7tCb7hV9LScoJpTE8xoIeRCU
5pIcctzFiAxKV43oBG277AQZjWKDmtNIoIYxtGj8hWoAbhy+GrYSIqj3sio9KIAq3hxmt0QJLwFT
dZW2wbbWYPMPbeCw7iZeq2ewgatH0J4ht61J9/WW2Gib6IoiKHKwNHb+KSHsVHToaR30fUvtlafa
xy5smxpWxcySthV+cAo0nX0Q54/zPfQUxQbVdrGrGIAyEMGs0tP12XwcK22zc6WZQMgqVKuiyhsu
aN0hDzPtriQwPvYx26TvKkfoO1ae00behTr+wZ5eC7YS6T4e2jFbGcseZN29BEuAhFQ4HMuFzC+n
Gy2Tm7b5H1Ha+xAkydRkGoWhk7YyaLLXOeQLCgdypS044q+v/dIcyH+jHFcJz+YisU4UFOoaPjNC
WN5uwuujLxnS5QLzLobSAH0JGbhbT33ev8JsQHIcs2NA+fep8a0t2NFfr39owYTM7sYKTIx4bQXB
iVXFU4N+g6LQKyf5wh3eNsW8wL9ZuXbhgkGbyvJkgwg9LJQCJfNYKxwHMbMOgvOtTyVImst401VF
Dc5FpMeBxsS1HMQeI6inJqmyaPARDa5P+XIv/t/Ybpugu6p26CC1xTFl+zAVB5d1YNPyAExYqdUt
renFZN5tHhjw8z4oeHAS0FCAMG9o19PKpXJp6Mvf3w09cMeD+LL2T7HHmoNOGgdaPwVbGX1pZYxT
z+GjR8BjDL9E/0+Yg+BpM/poyiHyMWlRPb6+/ktzMO7FIinAbpwF/CQkg7TldKGRXitILczARE+p
OkGviVXH0CIW/j0jtv8GNeXhoQOb/gufydrL7mPvv4iw/2cfQLacoQPC56cGktydDaUP3R+1uuma
/U/H9f0uK0mtAYzw1qnFyRtOJWtfB0bpyaEq/zYQay0jsTSLyyq+syYSOzNQF1gte7K/VJ7/mons
zLPh7/WNXtoMww9oPJeZPxP/BB2yHRKXs51s/fYs9MoxsjS+4QydcPMcjbPxKXBBrQc9bDfskvi+
Fd3DXDYrH1laI8MnuBunNTgf4xNUWk51YVcgF69Af9f2u9tWyXCHXMSzgNSZfxLiU54MYWWfZYmO
BW8lDC8cJb6RPm7IaIugQ/9s50Ij3R9a1Boqea+UTs8xhecVXK949tKGGGcihPJ4NoK6OWq8N501
m9FD1aMtoS2ykutY2AyzH7ieZ7dwdKciO/Z3UPIARY9KH4Uevlzfi4WMuG3202YsGFXSVnbUgib7
CDGOGpJHQXlUgx8cOeXik+jsYs98a/o7uWX76NiQr5d8zpDdGVX6FMPin4O0YVBvjyv/jo5VD6K2
QW6aJh2fahZMUN4OLhcGAhXwYD+Am/SkmhGs9dfncAlBHxxvZqeuZecBdMibKRJx7oX9Rdykqo4d
bYaNXbbPoLz5OiarNAIf90CBfdYIIVYAAnpX2tFQ9xzY/bh6xftPjFCBayAFkQ5gdJt6wHQh22Ch
SwyyknqjKO/DcaRrcYxfnPGjORtOqooucX23mqOYjxN4ClzWAkUf40W9deMMV4vJp+InBOhw3Rxb
Un/3xmk4gtNDbiQ00Q/QhMMjpUBCgNS2u5l11b1WUOPcMGqJUKjefxg1y35IURbfC1sVj2XbqB/D
DOERTiB9Rf0s+6q5S3bMa2gH+Ta7hp59T3HZmdsu8iZdPaGZpnkCZg8SVDnoUw/gmrLBbVpNb4Ov
5icSSLFl0BjaQWtxkNvA7yk0Kaz+OR+7YAvxNeeQkMT9MqFhF5+t9LGHvM0Bqbn22IEzGp48Olui
vHJbtVR9nsoS2kJePk13AdihzgAbz/vRImhISypxwKnWho47VQAGFO4zni5qB+ZFmoayJMCcgzc4
daCBAfW6bVlL5C+5GOR5HqoxSrumrCHU53j2ptJD9+u67S5cDbgRC3sBneRsGFTEoJS2bUFbvAU7
kH9j9DAiYYKaeZxBUzXqyuQXYN7nnAXVBloSN8Y/bsQ/KCP7TYKnd9Ta3zpEVru8r+MfSbWGeVkI
5WazMtWunBtI0ERVgUcAmrP2DC9pyAvyc87pNwDnXm/aB7MJWc6JK8Gd7J8CgZJCSr73dbwSYpfm
cPn7uztH6VGVVqq2oypBVkMV9RYKhqfMHR4nhUdsH+T72+ZwOaTefSiraTFYl7R4op3POa0/Q+9w
e33ohWPIbBbWYzWiNw6ZXYQV5ITswj5VBBxcReetFX0XjlKTL1CnMfSlgt6OCq98droRahk9eRva
5tni/o///zR44JtltonMmVOObnGmXgKJFpl/jvX4C4rif66P/5E3X8Y3onI24fGn0ro4e7NzAFXA
E3PjlTfc0tBGoLB9IOIghZKcS+2L+0RZ8yGIO3flSvbR/l5+uBEoOj9LMterkzNJk707v6YehXr7
Gmxj6bcbUQKiKWLIxyo5azBW9NBtJXLl6F8Y2SyauRZkHZnGyJ2A4Ce4F71+jWH8I3vEkvxPkSxn
SSWhTHgGydo24Ao0xcmeT81TJVbuqQuLbhbLkqGGJpAu0Xg36dBzPoOhZGPhGLpuix+FncvvN6KB
A/qpJumH/Nw3dNBhOxIxbhIvd+7GDCyoapqxXFD6G1YatJa24jLLd9GnirsalbIhPU9cD/dzgspS
K+xmf302S2t1+eq70RvZ1EzlfnJuLTTNcpY9dWjDC/lqDn/p5xuu64jKL8DtnYFIBWTDbXVg0lp5
UC3thOG6GnnzLFVtdh7RF44M0d7Dtcudva3k9s7pV7KXSxMwXJhzh2cT5nDuwALzqYUqlEILJLSt
rm/AkjsYPuxnzCo8QMnPyWz/ZbN9KGLRbTIXCo/QsFmj0VmYhFkLm4XUTsqn7KwuDE3dF5//vf7z
P6qDwhvMKlhi53VZWV52LkcnpIJ88yXEj/I68roinNX8p5z5KRPP17+2sOP/U9iyOWlVNyJY5/Qt
5rFEY19yl1rjPaRy/e2lX3nFyxe2xaxuWZA6SqHfiCQG9AWlOHP66ozxZlD+ygc+elxdFs5w64Q4
EFDOnexMmv43b/o7TSDcNHjehqYVkqdaHa0AskTXF27BzU3SgpznArXcBl6Y9/ceOH03uWb3Y4t0
9m0fMNw8tWnS2iNJz0G8z6Zp63ov07BGbr/06w1HB8FUOmdZB+Bu9W1Cu0sXPAXZ2tIsuYbh3xTM
QsJBseosMvLQi/5U9HLlmbC0x4ZvN1PiIS3SWuCfCyDNDRmxsyugcHdRG91PqfLueQp2y2Ri5Hh9
Gz42W25SGFSeYEMNNoqTMwNn2aqx3PoQTt84udZbiG7kK4fSxzsC+/3vsaGTaVIsD5JznqYoY2on
e6g0Eph1KaqVT3y8L9zM+U/MghY0lBzPMUjMNgme1NBcdW6KutzM3A+uENzidQaBwfZ1Kqphm0j/
qHLIZiparUSrpRkYLg7RbK7yfErPtVNt5OCFXsW21/f5Y8viJiveXEGzLnVZdraadjtXCL8lZCtQ
fUS65l745HNp3cJCjF24iPu8vyF0QRC7McUBTlPAF/rqN0unlcNjaYEMv8670YZ0tpudU2E9ddB+
Yk634npLjmB4dSl5PziTzs6SdSeW/tEV26NCsGGTuxJSPz6LuFmh7UH/6TYObh+UosdcPEI05KyC
T5nzs/TXtnlhgcwixMBxuDYEaw9+zU3f/MhvNSCz7AD0tszyOEZActhdgRzSxun1NyKhGOpnTzOz
IuGVL9eNdSFYmExu3PetKhCIsG68m2YvLOPHXOmVbfjX9Ghm7GCfJu9IDWHxYZ41PY/QNihCEruQ
lvaIjKrUtn7nNetDK830XTzF1Qm6z95dS+i4S3tn+g6YyxhCa11EhQ/Gr1H65EGVs73tM/uLk8T9
Hil7Gy0Yst47pLUeplGJ3fVVWbBQk9EE2d3E8ziLT9hlEum5qZ4DliZ/xh5i9lByWWvj//iGxk16
kwkkFG3vFnjK2cW3DBLU4eDQZ0gOP0EU4oco56c6l/YlwK4ULZcmZgQMgAstKOJ68cljxznmsNvv
ufUAYrGV2LdkTkbUAItliusUj0+c5t/Lgv6W7aU/W366vi9LwxuRo5DDNLkufn6QoHU96wE0T6sz
96u36+MvhG7fuBQgU5sxe0a5nwOI5E1gIkmJ+slt95zVjbeZmuEwx2trtRBAzDJHCXXveLRH65RZ
kE+GnPOn7lIwuD6ThZUym0ZcqJASZU8giHDetIasLUpaLVkJGku//BJ23z1Mg3wWQTvb1mmuOgL2
dTXkj3Sys/1tv/1ivO+G7xy70Boc9WeHbWmp93YDbAe7RSAAMcmsnCg3kRYnOPmb9jSArUWW9W6s
8EiFG17//R9SZ18+cVm3dxOwe7djiY0JFCKv965unRfgE9qHdkJKhYrEBpVUX2wLiJke7bjJPo1s
nkLuNregVS4/wHBzNjdJMMnaOsnKoWRjeRw0ozm6FbaQul7rUlgyMcPX68IlErUzOKOH/REgICry
sJLTyiouGZnh67wXhWprJz41nXdiBXrRHOvGNzd0xP67Q9ngZEEK+rPTNJ0gJxhSv11xvIWfbWbv
Z0WbBhXH+KRYRYCUjJFwgijuYcW0Fm42Zs6eWRzPuUbQc+v28imuBD1WsiP7bqAAwYsqf6i1a4Wq
bhVKS8jztin74wW9l24RbfxQO5OKSFk7J5/nPBK6EUBdBilbOWAWjOJ/gPJ+NZazU8WnKnnxilfH
vrPXHHdp6Mvf33lV4aIQ55ImPjmaTnnIIKGENEwB9fGcZ8GP6wu8sH0mGr4NxqrkCZLCozt2YRHM
6S9/TtfIOhaOXxMQr6SiTuU4/mkqUQVsrfKxgT4s8Hv9n8AlKzayMAWT/UW6LTh8HFggc7I7kYy7
JmtWfHJhC0wlO9W4qkVsQyuJfqi8ZkfaCaa2xtC5sDpmwcW3GguVXZy+WvshL+atq4OND4nosn+7
vrtLv/+yZO9MSKHkWnvy8vsh1RjXWb6VdfBqiS5Z8f6FC4TJxpITJIhknWTngjdCbqHJmz9bfpef
h95qvyZTX4JM2sV85oyu1TEWls2kQVC+D9kp5lonKCBETZc9V2N36JL+Jzom/9y0bp4Ri0Hj6DCC
Rq4TNI3ObUJ+Ww55noDWX1m2BZM162B+UybQoufN2ZKdv20q+0TSao0pZOGSbbIXBH0JNXdotJ7L
mIMvBQml7+BfCnbSQTsABCCgGn5RNC4q0jZhmldr5rxkC8b5WGaxLoSLF3TZ3w3lnjlfG1sg//1L
kDGUxdqBs2TTxt7ULRIjOkGSmrcXxRq69S6CRPZaCu5DHCTuEsw4KjUqrE2v6eWNAu7LUYPJokwh
qJQUHKraOUm2k+NX23ji8QvtEhu3Nq/fgo4dXRmjaO/qkvmPPtoVVh6VS+Z+2eZ3PixA6k57DRdj
/SAPLpSvPyt3zqGA5k2ojmhB+5VE1MJZa4oXpgxdPSVBapNXzUaIP1kHoCCgPR7UU/1bqsxYXpPG
Zug9yxcovJ9Ab7ntfLSE+Q3EwL9ed9wFxzIZNVpJZ/ROxeWZasbvVQxoWufJYn999CXPuizcu63I
ag8SN5ZTnd20AQMLF3b9YjGW7OhsjdvZ736BiRw0LLHTfHHklKyUhRf2xWTXUB24S/NCsjN3OxJx
O1MH2g7diyoDdmDNiMQSRINuMzf34nbv5mgP41i3oOQ54850bp30KPp2Q1owAK/14y7tkXEo5U1s
KYH+HXDMzxUUpMHekak5XSnELbiLazwF0AvlCB63JBLlgfDpMMZ/ZJeEXmzfFrtNSTdnUKJmgzdH
Zdfs+5jvx5h9um5fSytjhDaJ3Du6xUsSyZEAHxM/5TmQ0dfHXloXI6whea19N7Dxs8fPGWI+4Yex
Rxo7+X19/IWwbPJo2FlSA13Gq0h7ACEWX2NuhYO1MvjCwphcGmhz6zu/s/i5A0t07I+PzO9XfHpp
aMOnscCjcErHOeuLnlPQBu0G8sIrzvShOgGinUmX0TQCvUbAg5w1dB7vRZE1YZI635MG9yUAmXwZ
Ja3T3/WpJaDIk4hDJ+S0UrRY2HGTMkPUUBl0Zmaf9QQ4mUeDb0Ge7tis9z5RazSzSx+5LOu7cOF1
aOnpVU3QbVP+dNLqi3TabeB2R8hpfbluWUs7ZHg0s50um8uEnu1Z9JvEFgcvH2/zOFPbLRDdOIys
aSOE1+6g53Tc+gWPt9d/+ZJPGP7MfKU9VIfJuRf8gaR+ZOM6SQZ+uG14w6U17TuvDAAjKRM39Ck5
TFTc5flwvD78wrqbZBajR4uaFLY+B/VFFhDnWpP+vT70wkFqSrkJj5WCp96I2nnKQs6Sv9BcBTsn
FHv9xNNhH9B6UwJ+Z6XWijcs3E5Neou4mrWPqK3PymYhcz3wsz0loJPlENQ5+IXaXZ/Zv5fPByUA
k9xiagh3wWNE8GzgHdvFdTNDijsQYRPP4yOy6oAG1Siqy4Gq5wBKs3i64P2S6KY8gurAvyvGXr/O
RdVDD5aW0cBmjo31iyO6kPWPZibzbq4s+yT7gdUAP2qxs604OQeAOUD7s+ySt4R7aciSkhz1kHYH
WF2wZS6zdorabNtrIEDdKlXHLM68Q8OznfKqX1Ma6L1X+MkTVQX5ZQ/FS6vzBjgf8HXsqTU2X/u0
z445SE5C0gZgMZo7C8RlkMWCZL1dySNzXbqvx2I+ND6h0dDb0x11WxQ0G0du89Lq9k1a9s+JRmNw
1XcuC0lgWzuqRnVvkYbexyiZrOzEgvMRI2w4wENCETobz6380xVfOXkM8rWotzS28dRBC7YPAuyx
Aoa2QjMXBO5x4StaUMEDHpqtWOxH/ufbNrv8/V1oRVDNKrCEq8jyfY7iUZW+FAUuYtcNdWl0Y3ma
0mIgilY6Kj3ylfJyZ8f5DVmTyw83VqcGnp6CDMKOpjJ4pEP2lPDpiQ3JSlz6aPEvwxtRtQwAI6qm
rosaaYdCfHfRjh6kT9eX5aPz7DK4EVMV4KaiqzoaxdVDLr81kKAh/Fee/bppeJPRFPinWVazVBF3
lbWZpu5Q2RAeYa0F6HHAflz/ysLemg85EOSPdJrRZjvieloU/j5z1zDkC+tjPt8oE4ByzzDKmLbO
VvmDs2shchx6gYB6j4sr8fUpfPTmwT6YedWOxlkwzoENDe70kOANshvdptj4EpDrWTRAUbZruN2l
KV3s7J2fofwibFe4aEqGDNIfkY5AxTfAvQd9QQ7ukN8mw26bqda6ClyeZAo4Ilfds7g5zr7zdn21
FlzCzLPWtPWtjsPjIEBWH4U9e6cGQLX7IB5veRdeNsR06k7EKPFMsCmf7C131ptE619QMH91WiAq
r89jyXAN19YyhW2VAeoI3UQePAgpH5PWb7Y3jf4/iTHILgw98l1R07L4LF0hdxlN1si2F367mXoY
1dj47tj3UeAFqFZAvypdo9dccAaTy7Mu2rwYWwButAPEFe+OScXR/uLsRxd04/bKebPgB2aaIUc6
wR+6oot8O/9DCis7WbV+1nFANyqrrZUtXjBVM78AMExcgecadtRmezth1WawZ43EmrsmH/HRTQ+W
6l426J0/04KC4iH27UhCKbsXT238ySnoKb9UVRsejpW1UvtZWjDjCAXJfzZXBSURVV9r2YMS42H2
vnlJsJKPW5qI4XIpgBcAZXoElDcQU/Zyq932yj56iQ8pPR/k8cEwhv58mzCFbZJ85sqqC0iBd1Ft
53euzTaQCHq+7nlLm26cqv3sjlOLboNIaTBj9w+uTreF/nbT4GbmwatGaVcUwS8Z7yw32wYQvOS8
DW8b/bI576yp8kdNs8qzo5nPR1WLTwDao7bs38bqB2H7/46PBo8SgcKxI1c5oTO1n5RIIUW8ljtc
iEpmAqJOaT6RuleRittvvee8DDU4ba8vzUJYMhMMSaVmhsRjGzV+tmmCb4ArHnn6CSXx0Gq9lY8s
mI5Ju4lnS1pCy0ZFk8VfK8Hsjd3knxQMdSUgLa2Q4cWeK0kvWmRdsr58pEF5aBrvtnuYmV0oc38q
yqQDjFSVbzrO75y0uO36/o+9/51ZknyiVufhOC5ya0PAxcK61ScsLM98wSJ+mvyZzZDGDZcom2dZ
PdpgANH05M7FeGzBYrXzXRGsHDgLW2smGHzuyAA9qSQqIase9qlEZdtmdNMMhKxs7tInDO9lePD7
8xC3kYAiR2YDTh9KXm+v2/8CFxqIk/7ru4Bro2mdAldddoA/W9XWl8UFf9N/iTWFMK/7l1pNyNWw
s9WMtqr8DqiQlxs/fjmV3lmAtHJfSt/C6dP0aVjFIMDatDEKshsOzY9NPrlkC7GhYheQ3IZ9sCDY
auB4UQeuhqfAi+XK5XPBgUyGzRiS61k+Ab4e12pTUfcOhC434F1giiaWb6AN6X1c0KOR0QEUcw15
AvLZuXF0w/PrqgZiuG9U5PKv3vDmTH+ub82S0RnnduNOoElpMC7jzZ1vIwuTNxF+9+768AvXAhPH
lwiXyXjCtW9iX52JbFrgpqsk3xNkXm0kmnp5uP6hpXkYp3aTs7EpW00iFDyf+pK6G4SPfEN1vZZH
WbhBmdA+WzhBkdJSgRGR+aHVkWaPQn6+9ZAEC0vUbW6LNCbOz7eHNGEjKKVyn37X6K4ltHxLixU7
WpqFEQbAiY3DFUKWkYxdEsZebH2qGYUiCs/yQ2AnyW1HoYn2q1nhQdAKjkbzuSO4lPfWdkYZFUhU
QVZuagtnusmISVCBwqMCtlvYaZj4xVn1n6mcwC/wq0ZT/HXDWogY/0rv70IXn5W8cMMp3DSBB8mJ
+BaoYK23YmkGhlcHonSLrpc0cifxgzT5mQXOyRF6nyR8jx6OlaLsgnP8OxPezWEgs3DTOHAisMcD
K1d3UDqa7q1qWsN2LqhQ2CbjZVl4Ws+yQB41b/s/rlt12wDZxl0c2/GhbalEd4rLt0Fixa8xmIVB
yFGQH+B05G84GsooCAK6v23DjEjAhFtnLmIO4O3dZwWuqc3M17i6FhbShAMGKfqrvGGgkbAcb5N5
3be5hqYD6+rjTT/ehAUGrC6oTEb8+LmHXMQ8fJmI+nt97AVjM0GAnuBFSUnjRb3zrWnYrkm8LSWn
0pvPRfl2/RtLC3QJO+8szRsYqcpycCIreRHcD5283PR0ZXEug3xw2TOhf6QFi5ftKZgxulZ4KV6S
KvjBAvI6s3xljZZ+/yUKvPv9Vq18ghZ8GtUx+Ldcp8weIejRbeJ0nFei1tIsDJ9PGa+9cmJuFCNU
dWBkQed6qBodZmvSFEuTMM50P3DT3o1tN3Kb1t46TuPc90Wc7Dwr07cdUsT+7zqlyeRBEjd2ozaJ
4eTJho88ZOrG0Q0XDqjvAjhcllHakDaqi3xONnkxD69ezYCrv8VUiQn5y1qwaqSB70ZO9aDlK1Hf
WPD9+tAfnxnERPnNHWpGk53KiHuiCifbt84O1LlWUi0f+zExAX6Zl1loMEY0RyC/y5LhT03km8rT
r430ftdoybw+iY/tlJhQPxd0zJ1N8SAcWXV0cffcFD3w4qynYdK6a+KsS1+52PA7h/OFxTMn6KYo
qfNPic5fpml4oFI9T8Ua5nLpE4ZP4yI+oK+0xB1UvRDcQRv9SNhbNvy5vk5L22H4s++CSDOvWzvC
wdPtJl628YZIRG9Fy28WAyBK0j7/fP1jl2X53xBIAsO1M94zm1A4hWSAo0xN2Ryljl/bsljD3i7Z
ruHZCaECym1IfxWjd4SSOngO1YrhBgs/3nDravTyLhF0jmywPAP4gDpS3Dr3VVXdIcv93cMybgIQ
7G16dKqvePnC7phIwGpWJGYDeKkwlfTZD5g+QJXMTk+9z9X3Kkahd4tejerv9f35+L1DTHgg2ve0
o9xpBt/8kP3woAK2T/IS8uQade+QIXkWzrkX4+atJVt7mSwYhYkTBJmmBToWZ4hSdwfUwa4oT16/
5qBLg1+86p2DWjOEmC0a49mTEBuCCXrcWGn62qhpJTO99IHL399/QPpBFnRDfEbL6L0m5GfrF/ve
sroVC1gwaBPHh9xxAoUVDtVaNKrVCSiI8sTuD9f3e+nHG87PUd2F+u8YnG3rh1YPc/cm5U2HIDFF
yiGvlnXTMFtnt3wYJai+pmxTs5VLyNLvNrwcRGYXAa4pPk/BUz2htVq+yE6E1xdlacUNP+8dkSKH
lFnnnDSfypKBE9mf19rUnA+Bq8hImNg8PPWrGEUTKAklkL1E681Q/2VZGbwIlhARzp2fFxuel+oI
Fj4a9nX+hQ75/Eviqh7ainqg1JbjNu6ZOnW4YJyhJePt8myqf8igdFCunXMnAsvOLMNKoec9ltYY
h2WRzeHMmgBiK2kvH0rZii2KW86Py/ESxiofo6KNZTiJvn90rTlGpqBiQVj2OvjeVw0Y6wM3D8CI
bKEXevBjANt01nt+CCr1r22gvW5TcaVfJXhY7qWQpQwzqWS21UFq/WGW8OS2BafvYxdb6COoHU9m
u4C5ClAeBnK4wRferzzPY4IImrI3NF7P4SgrkPlowiO899ovbmL138ec8XwzCKCiaQZ0XVenJx5X
dJPmsXMeVA+JLkZAEKhk/0qa7m/hJvV9miJu+TaIC56LTFTxlgRJ8zMFHeSmyEm7UWXp4lPCH48Q
xVbPLEu6vRM31Us86Rn/rX5KpiUI9kbQC/eBOgPbjLiSD+TJ9+GXl1LuL9dj3qGypP+QMebtnQw9
NwkQktvUE85JgdQwbKhuwoHpNuSTw/czAOWPU+IOfwmaddP7okNkrQYI2GzKymv3ZUyajTtU/Xcr
cKovnQUUc267qGD0VIe1y8RWk7Tc6jGjoR+32b0zOSnII/W4tXQpx52IUzc7+U0/uEeIvjVlaFmJ
3W1zR4JASkzDS40GmG+jmxG9c6XHi73tWEH5f5xdyXKkuBb9IiIAIRBbyEynE8922a7aEDV0IYEQ
iEEMX/9O9srNM0mENx3R7g4p0Xh17xniXqUSBGoyX8/G9vVucir/TYtwbiEZ5ObH2XACSXlsDsYE
gfcJLaiMvMxhu9Grhnc1wC56l9Gg2gOnYmQsW+Jc+S0jt8LP2VMzisCByKFsox51w2NjwrKJSuNL
KG37VlhD5t6qI5vKar4mZpDePnAoT7Sm4yHI8xjChd6xE00bzTgG8EywzTdpzWTYBdxVB0mr9DHs
JzhS9bSH2XPaAAXiy2YPjXV1SIvKnOUcWWXHTd2lJ1ZI/y9y/db3ELLyr1VeYONwVZFuD9h3fU1S
j1xVgvoPpqpyHbFSVbf5rJ1gz5t8focIjh0FczO8oqbrFYBrCa+Jh6ZR3b4iYIN0g0UPeHMMgABR
61q1tnxNi5F9g1HqCGaF8Q5dCh4409X0mFVWe2xqP0cGoDdJHwRqX9a2eC0rlCcZ1EHf0761jr1S
1p7l5QuSF871VIdtG0GV2/zQ2YifY4dqN9WeHWG27ZM9l/mDAPNJXkFvm/obZ+bKgbyUPfVzQUYc
BToJgVbAXBTQHwntOJvl/vKhvNbB+e8frlmfebXwRdclWRB8z5jJoaI70cjTW1WefxOUn8SmS2at
62XwZ3ADdprv7SbiD8Pr9BNqn/pWfBsfrR/uO3sfXrrH7ja9854uf9RKaL/k0nLtVx4XjJ0cPZcR
Sgwp8EnFbOVR44M1qvic7S73tDJ8y3xmoUU70Yz0SSUcGF4HQPWUrvyjrK1E/EqguiSFp2Qq8nBw
rVMdwv/I7yBO6+8y/lT30Kmt58OXPmNpKSDtou66YeiSsvP5wai0fclHM8Li3dpSEP10TvA6XTxR
SlazM5oxPA3jN8cvowq+p2H91G+lsT4NsdH+InTx/ZwXaa/Ckx+47i4Ie5ygOrd3mZe7kZqo/GU1
pAG3npl5I4T8dPLR5SKgkRBcqfIGyyxjd55763VtHMDL4PKUrIzXkpRcTS1IwaPBGrahL4ZDMuM8
cXX+rfS2DIlXfv+SmEwR7zIgXdmpSE08eF6S0/q1LeED8LVPOK/pD2fL5JYUfvR+cIJ+bhDAasOf
3igXzQuH1Jwdd161xRdcG6zz3z/0ZERXh4iL2cmCyWOVlnEZNBH11C4YXi5/y6f7EFmPxTmZW7wG
EJ6wE6ReI1oOUQk7VNYiuWJF+I8bI7bWyzl0/vAdlMqxKJXDTq5T/UKy6xaRpz6E9vAOJa1bg4zB
4fLnrE394oFCR1r3E89Iwqq8Rrqx3Guqyxi12J9f62Cx3VG4YBwSzTOUWOuXQl6lmr4E9CvVKkzG
Yq9704CypI3pJhzarvDGGNjPjN4Ya4sTvDY8i50NjySgfGTLTkFGr+1s6pBTyXep2NLaXVmvSwzt
bPGi9iwMP4T4vTjURt9SPpiIV1V7VdrtljPwWj/nw/LDegoKgCcHHHknRt4HC3FdNUdeK66I9c+X
pnmJpQWqZeBQPprhRG/6yAd9MMzoe54H+8vtr33A+e8fPgA1SW2yzA1P+EdUcR5b5m/Z8H01b3zA
v0iN/wtP7JCel8CHHmDyRmfE6nnigyryNPuufhDCqNjjLgJnp65P/nCOvaAgWe3wCiiiHvqMe9GT
dOeq2bpqLEavGi3pFQ8KiD+lrL61nFaAzuJMZWS0V0ZznlmRUZlzhLNDF1d6FnswD9qd8PR4N41T
fyz7LHzDDeUi699y8pUSnw107n+/bsrB41DDLBLcjvABZ833QpBmTybraxO0RFzWpCrdxjZz0nP5
lprxHnqb+7nLRGQpb6uOuHIsLgGXeFUVBVSD5sQP73J3OBbBFBX2ndPfT2KLifRpdgIjtTh6AXQK
/bb33aQuUqjWNRJeqtkWuPlfYMMnq2xJ6aw0bZqeVuGJ+AE04QmkJAqvZ0DMdxQOvlNh8BoWzTfZ
jvnNVMJzYIb+/YNM6/qfSdfZYYbNC6Cgnpji3KEOiwanhluhxfMb2+mz45A5QX3QXl395l0gt+TA
zrvgk9+9BHx7WQH5C4iQnBoS/q0Cw3cEj05gcDZyv2vtL+4hAuEFuOml0AL3iL4qg4nsbUPyIyFW
unGnrnWxuIl8DbogdSg7GWYdeNeoKBPZuyXCfnf5jFpZnUulhWISA1Im6IDlYX+cqErvssb7ZmTe
RzrD4aCqMvjatbpUXVAmlyabcTHBv4x7vyCSEE2e3BiplQ9ZgsuJymrRIWEFRQo2RC7skkPykI5h
ItMfPNvazGsbbXEnGYwUM9CMOGHKWZyyIulyKjbmYmWyl8zm1D7rv5ftnBgo6jjmH+RpIl++XJ7o
lSfGEl08U7w6hkblScc674ddSfMD2FrrGzEN8kmkTKWKlKP0bxuvtq1JWbkBl1rt5dDgEPAQRNeD
juVMsh2OkatGVncgyz1d/rCVKVkaIM/UxYFtC9DZXeSNYFt7FgZoNh4yK1OyxHrhWGraFAITJxsS
kjFn9d4MAJLlTrrlvrDWwyJac/we+kpI6EAv0uz6qb72i2knRPC1O3SJ8KK2DcHF1lNJ1pFoUkU0
zWpP+6+17i1+PGg6E9SFsB3YNEcD/yOdHh7Uz5cndmVklrjygiCONZ2NQDkYT1kavEsI8tp8Sw5v
ZW0uOe02qcYykDQ4ucFzr94y2e6N4HE5dxvbeWVhLpHlLfKshTLOlJChR4XWtyNisi8umyWufGAh
D6jC8537/Hqk7HUIoIynHLnBIVwbnfOkfIgsDdiy4MBidKzcRDZ/DPo0KuhfWW3s2rX2z4P2oX0/
V41uqgx1U3GT+mNM5PPs3ytgeC8vnpXrgCzuZoHiOKTINR5BymRROgY3SL/zuLHlnam957Qsv1Lq
s8MlxryZUCyorIqBSl3aqBQEV8QZVExRaLn8JWvLaPFeDEcoc5PGmpK+RH6ueBCB2Lgy1zbYYve6
rmzyluCZm7nUjdtwvq4dnBBi07JwpYMlwNzlmch1NocnjoPipUSJOgZIazqOstviKa51sbiQad6Z
Lp/Ow0/bO+Z2P+tc/tTDVqphZRktEeZq4HPDOQa/62DVNQ+k2vUWjLc5b8dT7fbFlU2bX5cnemVL
LJnrUoQlyTo+J6G6dzKk5tUNo1nUyK2U1tpYnf/+Yc91RduWoTmfeB7Y/byKIeUVlcCmX/79a80v
tnTKlfZzMOhPLtyDWpBFO4ra2ryVXlppfokhTjtjIPJv+qRFbi6ilCq8MIDQ4sHwFSU7Bub7eRV8
GCCh+zCbPUclDV680jvkxdaPX9nEy1T7FLoNNExZnWQGUBrWkTyera2zeq3xxbxKM4hAhbZKoDUa
Zfqb1f++PKMrMeMSJ1wIKoljCcQmdvccFNPdGJqHgLcGYlzTjqQlnJW5Ol7ubG1+Fyd2GpSZqAup
k0wgd8+rUMQoF1s7u/U2Mm//hp2fPAiXmGEHeR4HcLspGcYuP/hlwCMh2jRSwq2em7CjR2vyzzV4
RqCRwMmpGvzm0MPiZZf5WbjvUN4+gH+LSgbNanbtIyG8g2OHywGm5HVcKq7ecTK4+15lZYzIKNu1
RoYvl0doZZ6XQNo+zUOLeEYneWW5BzjM8b30yi1jhbXWF4vfkr7AuqQ6YaaPWa0h1Oy9X/7hK1O7
NNAYwGuF/zehJ1ryg+d2Bz0Pf7xNXvFa84v1Dwx77XltQE+kMh0ONDlGVU52c7t1Ba+czEskOJXN
NFrwCk64eWug5YMwPTIdrF9A/PnSCP2rX/Th5OkCv+paF/DAySa/rdoBPdql1q6B1dX+cg+fSiHh
cFvivLNMagssX1xlyHvGucrNgaJOc9BtL+NWhyIarQFspaGE/wysW/dWKYKvRZNLy5G0s5SB6+yU
eONeprAC9N6AD4mn9Pvlj1uZoKXWSFM7XTHVnU7MiESn0zTVjja1isZaswOUMQ9f68b97/3g21B9
451FT2CzARARpUW2s4sbaHVfXe5gbSUvYr1uNqL3wg5v2bSFcfUdIu5cbF3/axt8Ee7R0OpaWRTp
SSCZPo0tzLa2pBU+vyjYEnfMBjpWFXTZML8ueMvZKOLe8es8six/Pk7t0MawjhifoN02f4WAabMl
HllbqS0YDClOuROkD7af8r1TDF9i/KP1xWFI+rS33DZPTyGA8rVLdil9nlka1xBLHOctduTnM4Ic
7X/XU8q1tmdCvdOsLT+26ADaRetuvM3XGl+ciqRpy7zL0HjrPnpW+M9ssT+XV+l5EP7/GgX0/r8/
O3TyvpaNqCBdQ6w75CiPeNfaMbFZECFEeyx9uRETrH3DIiYIRSlwX881cufmFtoa14PFNvbyWtOL
vSztgXhhXlcJAdYibhs3heFusbs8Qp/vYxYu9nGvtcW14sGpcEEWjIKQTrd+BWJ2VFry7+U+zovk
s1lYbGdQd3UmGLazg2cVKfSuhUdtCh/crHj5Ug9LnLFfKFXBY9dJuG8B4kviTrgnBoJwkG88eT5F
TwNZfD5PPlx7HMmWGSyr4MQb2OdlrVfiUBrsWE35WcTQudLG/h3O3a+0azY+amXel8BiC15FxsnT
MgGYkYfxCJzYoXGHctyY+s8+CYqDSzYusuV80swZkTEkh5HOIkrD8c0dbYowM/0pKV4W5TztfTNv
5YI+WwnnLs+f+mEUBfTCiR5d4His1ESDO6B851RA1iKBE0/QRr+8HP7FbS1X3LmfxW4UFpehKzqe
lLlRcKP1QhoHxeze+EOWHeg8+DuImIhD33usiLyxyPZV1rqHiZzrgqwev02S+5ARDC248M7Dw2As
/83xkD6JAbjjP0jK+oe5HW0C07vU/QkdV/E8cQUmdUatejeJgkCrlnW7mnMH0ZFSD1iizr6oQn2E
NG/rREJ32ZvmqTmFHWkPbd4DDMqUf237obMrZl1Bg7m3DgJF7NfC94s/hlRqz/wBYnQeEGrWrs3c
8k7ixf+Asl2Ld04+7KWTD0eD2icehV69A3wGCCDfCQ/lLN2dDCycT4Z7MF+Q+qDG8XsLJ7EYvuLh
bRCw8cSAXr3Kwc6+bsZG7UrIvu9Kpxrve93gxuQQf5/knANDT8yz5RsR2fMgd5jY30OWVoc+FF+z
ZwuWPKeqknPhM4WcqjTAjd+EbR+H+ZZN0cpitBfHUqeaMXRYrhMXbLY7zQk75VZxGJ1aJIwr84Xr
H5Zdy4hDkGKUNRC8iRP+DvkB+sgbWYzPf7+/jCtklRsQ/EAYH/v8QCvsp5GBcj1dFcPWS+uz2+H8
2xfBRatTBmt2VyU2B8y47XD6lREAbBsn0OfNAzD23+NAMqzfuhxxAoX0PRTTo6HkzWTNFv3k8xEC
Zvy/7WsY2RV2NfLEByOWZ3lMWkAMmgJ8OWd/+ahZO0QXi4hVPclkFkApCoKgwhqm25B4f72CvepJ
3VZN40KpAuhqRwp3o8vP7gUcbstCSUt8i6euFAkQ6HczK0DW2tKpWGt6ccuNY5HClrobEt8fopA+
9tCgvDxOay0vVtJE0wJq56VIgJR59EegsyEi/jXf32CZs+IWknl12w6wmU8gKrmbynpjrFdW6JLk
3tnctWCizZPc14+FEEfaZMjPV4+XR2Wt+fNofbgPbdsrEFljgVI1/RiI3PVags1ZITt2uYPPnjvn
tbK4CDuLu76yQpMwHxr0pgTKhvXRZIU3gvH9KFLnMHbh1jysfc5iP9tT50LmzQOAktZvc5bhmneP
mrtfiLHPH7PYzq5lt3aGd21iDU5/KPsG1nu1bjdybiuHxTKxYTkwU8pKwPNp+d0TVoziclTO4Y4X
r5fnYmV0lmkNpAx71XBsgar57YAsZtm3dBz2lxsn/27/T2KeZc6NF1VHdeulJ9uzSkQAbZgeC9o3
sL3hfnM3MqL/ysHq7ethhktA5IqMntJRN80O1urWIxmm8Z1Wdhlcd5lXP/dTJ94nQFd/DJVnJ6yT
2Tfl5f47ovlyB0Unw2NXEwUjTVg5XkHfyb0BBn18UHCvexh1WJ+4TfzXGhfgoS0I1GLhsHtoobQf
G9P6vzKnZd9ZBvZDr0QoY4hgBE+goJHvddmn0KVxaSEir6yqu5F3+c518vwomrLahSh0HDzqFolw
RP4deU1/72S82fsEBRsI2rTmxuOZPKZVlULePZ2Og4PLEmwlzW9yMMae7LaDF3YY1Fd487v7EEyN
vwVEN3GL1rX9O59cfc+ZBNSxyWl3NQa0vZpQqbtuZrvdQ2Mv+DXOYXova0YPNe2ha8UBgE+M06nn
CnCChFQDd6NAlFUeQZmwfAyYpUHaSLNvsusBbc3glHw/p4Lska6hf8uwgjvFoLzHcQzx+b7iYRRA
6HjnN0V3cGhRnSZTZTHRwvyGQWD77JgeXAzOaPPDm1yyR7rMn25k7zB1Y6e6eWC1uKNe2sBvonJi
NvrVjSs9H1p3QQNjJC/flZ0mh8C3ylv8Te2GsPBiX2ixZ51jxTlycbHWbhcz2ITcwF8Qqi5zHajY
D5ogHpt23he9074S36bfurynR1Shpp0yoH2Ipu90RJD9gH78TGBLBFe6hjqYSZ6xCPac/vVkERoF
FB7FnENpMQXG8abSdfoCGbj0WNd6PjFsxiNYoxP0+Hxx1fqG7Fheh3FmaucXxaPstsyYFzehFT7P
egoPtJjHe+iZub/gXsbwKhPDa1BheViZLX5bQWYjqUS7CaVP+D7Vszv9AUE9Tq22i0OXqnmvhRfe
GA//x9hBrG+WERI2z+WkomFmP0A/QMbfZGrfFDD4anyaUKmf3MxTh7oi1b71wX7C15ID6UW7D8rc
+dlB9HfPS2m+DYFmt8bOMKhSNccRXNgTqC/5Xpcm2AdCw8+LVsORB30TeXkPbA2rTHEli1nesjQj
hxTe0YcszeqXPMRvFjJX8PsjLXhAFnylJjiT3Amrh9gtqOL3yqkhruzX5J6w1OyzsQOs2oc27sFo
2955pRX8AbHZjzl2pUa5zTKRBvj35NbT/JoZTJMNzt4DhTDA0TEiTXJYEMWWlwZ3sxMET94MOG1L
KvvY+EUKVXwBd10xtOEudQDVosCAHaaZ4LHcYARru5YQozFy5weg+nip7R+KugQmAGQ6G/yyFibJ
jIHNPZeuICewF0Fbqknm7sLCLXYUdYodhzYX1I6xqM9cuFiJQh5sQdyrYOzUzodf6pUUxPwUQV4V
O2j+yR8tqMAJMgXVE2dle6Xtir/5U1j/wrau4rDJdBx6reNFUxZoyE8XteUfGuX4EQfKOo1ty6vu
pZbCgYXLCNEFSJ7NSV5jbGIQzu059h0VABOvC/VohO/IvU+LVkah6zs7uPSNr5Ka8taENtZ8Q+zp
CbJc/lWeK+t5dj1ImkyubVMY+kG3DmVDr/0ueZP+sEY5ntI6m3VcED3fDw1nYwS3uvABWwN1V8/L
O5w0nsyva7wBjhTqJQMyylMznFLVQsuawaL7bhhwPlVinoOjDErR39f23EcgoRTOvrWU+MnPbsUa
rE3E+rNlHMAzTV3tmrwuFZ5FjlvHvQ6mx0kZ2DKqEYomWDNii729dj8uQkTSwxGo1dV4Mg65TzOB
OEWJ76Mvt8SEPssGIn5YFnfAjUlFG6JuN/fNTdi0cRGClZiWzw4iL+zbrfLySqy7VEqxAnhxdx4S
K6MRj14XHLKi2TLnWAnolvUJ5B5snbN5POUogh2AtwAcvxUgXPmo7IXttTXTey8dNqohn0+Jv0z7
Oh1yNdWo60QXz7Dd3bvWvaRb9iifB1x+eO70Q/ALj1oCTw3kNe1CV38ZwrtT57n62as6cEd7a0t8
cu0jFkF2lveT7ZQSD/AMTp+s/N4XP/rSvFwOvNZaX0TYPnPKLMtmlZQu3euhHQ4o6gTR7PKtivyK
zxREqP47UF1gTN0VY5WIEUR97jYlbAl4/TqEyO8LnD83oBlDXwM5GZHpGwjNZsd6Nt2+LIbsvpgL
2Jz3YuuNuDZt/x+Fg86ZDZCH0da9Bky5BWMbMqfdN2hKPFweVPdfXsD/R7OQEfrvN1sN+N2mcpqk
wQX4PPVDcDt0Om3ibkCybi4NaBy2RkKNy76ZYlgHht/1mLrPpEAOG5xb0//s/AqiwYU/qbtG4Q2X
QevqyeN4de2cYiI/oWLMSmx82C1ETd2AQNBMQYWKcj7DXhmkf5W6eLASj32T/tSnsRcqep3ZXvtW
t97U7eC+XHvwpy3rNBoHAADjmobtHjmZnkYlSdVDbznjI3WAEOCaCCtypZPt8nYc3+tQM3tvNSV7
I+Mw7Wvjp3ubjFbkwL/mp5wp++HMMEy9srRsXhlh1RQ7QTc91xXtdtOYz0gr2hpaXnlwhICxd2uM
VEkBePF9D0HgGKg+aKu6bp+Pu7zvaLiHaQlomY0b4qdXttXveN9Yb9w+UzZrZXVXLa1kLABHr3bQ
kONFBNnD9NG2aIoh97tvTjk5L5YGbNl2wcF0Wf7QBbV3dO0+jGXF3D+ktMLsoJUYDoHl1M+jZ0/3
dW43x9JViJzEDEw1bsFSMh45MIQ5IUEaXisqkcsQoolgCeBEdlebg9BshGPCHLi7uc/Lh8aj+a5i
eRCllrCuyhRgBnDurduONnrX2EP1vTAzP8xA+N9PBAX8PnDUoWitn4Xm1YH7JKURN2MBguqsVcQh
KxqH8JmE8EmY5ZE/KvIAyQ2V9ILU74UDLYNYOSJ4cIa2EDvdjOy+b1wgwWtuZXcTH9wgrpwaA4cg
LkHeTd+5iOrhXzmqmxaFFbBHPRzQsWkreVbJG5xvs1W61zTNcL4VUxhkfyrRUpS+4EscI4mKbHge
9F6sQ5W+TwM0W1nZebHHPB1bsArfWXXo4JUSZvadPXoh+h+mo8QT4QUiqSBtcDfYu7nXnpqwchJ3
nkDKLos24aKSzzZQI4dmsKHYraUXW2HVHjnRMuapl98Hw5jF/miaE551PaQPdb2jtA5uPc91r+rK
6uJJWN796EM+4TDh/046N5tj16Lu7VATxDFq9I7+YDexCYv8HS7CMF5gab3vRsUj0mfkUWF+y8F1
74F9k03UTS3kZqRd+yAniPaGj2C2NH7j/S5r492Wdm/vsxm5tKJt/O+E0vw4NVAyDFNEQBGD2NOd
23LrLpzMoA5BWopfOYdlVYHY89UKhr9g8hdXtQ7xrmlMELtQ1zmodKxvRdePrxML5X3l4AkSZ8Nc
PVvZFMImpW/xQAEmXB1pygxswCEHGIGFw+i+Zaw+VszpDnIi3c4Gb+R1kDL91uepucqJdAdYtlgO
DpLQqf84oS4EBLi94ujTSRMgp13yAkVRlFly4Bp1hOJe9YLIc272qPhAWGhwOnMj7Xl6z0Ib/w4W
jRM7EGq5s6DxnUfSt2sRV26OMNGkA5RJEGsrHI2ZRPnCDkbn1+VjeOWoX2p9MOghmCmHMYp1/pmo
2EBBIJKDjKtqI8BY62GRcBQz1mPqWOak547ikant2C3NCXIC3xhcAzayYJ8HZP6yPIgqTtOCOqYT
WQ5PtAOUt+qeLg/Rv6WrTy6q/ysMShPSrkd633+EHtgRPIj40EbXoDF+hxKC3pHH+QRs8pXaP/PT
keZR8TZ+oW6O7PyyQAgQo91UxleJ30nghUFZ3opgV4Iadp6uD6HZlKMkDybYeJo6+5l36SOUMm5l
6f+9PGifB7E+W0R+2NfuOSlTJ64lr3yAelLHecrrbt9IEpXN8D20+y9O/SL4wxUUIoTFGHXN0O6m
BpIElvS2SvOfvyh8tgj+ptSFQA4EThLFJarbBKIs5LFzp6u5+qXLLUDU2nC5/50NCWkUoJ2rAYaO
3nXtlaBWzd1b4073Oh+eCqIeQAmo4stzszb1i/CuwGMPV/vME4ZL83snfPctayq50y2u1stdrH3P
IrZTA5S44I+sEpxdTyy0bzsrfFNud1U2xYkQ/exnWzCltfNl8abkRpe1AAT0FOIFNkESs66z/dj/
Fk16vPwxaz2c//5hqzgteK3ekI6nM9dqzEqotskjJLefHPkVhgD2ebDYLo4tQ6jHUBDGijLOXLlz
hxNHRXsmdaTy18vf8W9J45ODbCkgkjulRXQp7KR5J+/6bn4pTkOOenXUv48/2/tT+B0Bsv3jcm+f
l838pXRIE5LcbRy7TdrZgxdW2FTKgkqQww5TkamTU2Sw8cnhLwpxI2NVB9/a1OdcuQyWChl1Dt0g
Z9aQS0jVSfjkSIv89+WvWtk7S3EMJyOux8PBPwn+TsLzNn1D/LVxkq01vtg1SEiTQfezf3LV9CIm
9c/UAxCf6fRrt8lSCaMxJgUrughgdxN0Vw4j/nHQpNqogq+clEsRjAGsR2NxOBAWgV9fwfe7eODU
QlKqAmaqJ0T8AwznVqJnZXUtfd4VAqMeFUH/5JdpVJnfU9XimTRFM1hTRLSAj+rYyC9eMUvr98wf
OasGFI4EDJgjZKr5dzeYt6ioK+fLUhGjCkuIi+beeOLen8mZo3qG9tjgRGG1RT5e2RBL97hCsCGs
1YhXDyv+lh756Y1mo765NhGL+5FNI3KVtkb5VOexN7sJ8uGPfTijeFO8ANGyC0wKVQn5z+X9tzZW
i4uyCxjgbKM9nmAjg9KJhvocfGurc/beOVzuYm2wFtfjMNk+tGSr6eTbPiJ8IXYoNjkbd+9KDc9f
espNrCQ9dI4UeLVev0/nCSYUpoHuHB+9uzlr212re7pLx1z9UE5hQ6cKrxQSUTDU71SAilepDJV4
P2XNWzem3nUKD4ekzdv8vaeD+mNJtqWevjISS0UH3wK9IGgdmcyhLQA4GveWDLuNYV45LpaEeBt5
Tm5cSyVhNh4zVDKq0ooaCFOMlXNd1Vs23SuRyNINDf4laa4mu09K7hx8qq6QWo3HPrtjPD95tnm1
qdgqxa+N12JxUlV0NrI6edLSd02SCbbgl5fkysWwJMbXpiFsCs5JWpNfq0p/G93waBj/c7n5td+9
uHdm2/HHfBSoFQsPEDj24trt38tNf4r0R2SzpMIzGrQMatwgYp3rVhlcROMM6jx7ZYn2iNyOOMIC
vI9AL1eJp6Z0Xxcj/VrgthSHga8DPMxGNFwO52oGF5CqL/qH3IFIcZnPG4HO2go7//1DeNg4lWkE
LeukQu5BjdUUueYahM+9hKuqYuVJjBv4hbVlsAh1UdlIHTHjITobKMvnTxqOb5I/X56ptcbPJ+6H
z2A9mUuSM+zHoujjVPtnkYzmaZrlxtF3bmgZfZ5lRRe7o7GQymznFIoLzJwslr/wfPwxAdae82oL
ffrZR5z7WJzdXe0Q4E9ddhL5dV69Kwmkudr4/WttL3aJPWUMZjpQfTdmvnZ9YGv89NAwa3d5/FeG
ZxmcjfqM0fbNBOhL9qu2od1cd8Ce6jR/b01wfbmTFR8JexmkETKLjgY15MAdWKukY3UIquabU1Vv
pEdmWY73fj68EDI1kWXTIVKKP+DZ3kUi2zLL+OzgxxwtQ7eQj60mjScTmPmIK5id9zsJr/j7jtbW
jgMUdOV0bEv04bOj7dzZYlX3qLVPjYI4cW4xcztTSMyeP+7l8nCutX5eKh/2TOlzpfqeQPrS+W7a
Z6X/+Vq75/4+tNvPWQmkgkxRLfPdOySB8KINkW+/3PrKQv7XrfpD6yZMc21NTZ+wsGvnKIWyddT2
Vno7e+W0cZqsjcxis1s+aiPMy8YE5rzVdWdqcwUBu+bP5S9Ya32xza20qbQLzEPi97R7CEHEvQbZ
qvti64uN3lnTpFzlpifPwEZLlOYODrBbSg8rg7+8k5iE8hUoPkVSjozvZpX613NmD7uZAdl4eXTW
ulhcSFIMKYoKdXpCgTIOBTzGxQTX7Y187sr2XQqVUU/7yu79IhlnN4yIgsRvyTnKobX6laEmGpNN
P5K1D1ls3gEVvHBCteCUs6s59HEizXuQxjfOwrXWz3//sA1G6RGJonGR/I+z81iOHFez8BMxAgRo
tzTp5aUqqTaMcqIBAQIkQYB8+jk5qzuaq1ZE77o7olOZJMzvzndgz5Xbda8QZctY/YvYAwfP/wtv
eYI8AuKks+t+JGTLKP9lKNKV9Iu865Mt8DGu3ZTz0cVJLTrGkNuEadS/VF4svzo3P7mNPjr8snWG
c/0AfnmnZd7NU8b1HXVVFny1yT57+h+2sKZtih6HqU7Cdm9UpkdMmz1jou/vP++Bzx7Phz2s8Gzq
yUurExttfTGawI9Cp/8iDsO7/RjTomMKCT2BwwyaGSdM1v1s++AkxfRVbf6Th///3IMjb8B8G8j0
bfodc+e4LI+8Oaul3v/zw/lkC39k2UVNHce8btKT6vsBmoLuFs65WTqjM4OxQG/wnv/573zyEj4i
7Qzmh8DvgOgCPSCRV0NIH8hM2y922Ccr6CPLTnuoN0lpzRkhRNEvkI+ov5F4/eev/tkruP6k/zgc
4A3AadxNwdljFL3qPy7FrEDzyiE4++c/cD2M/0s0/JFjBzFkBAU9zjbw0dt8Gab0EbOPS75IVnmA
r9fzPQD404zhve2rNPKz9/HhUl6GOFBcY8BEh+s+DdQ9UdW/O44+Er1MQgfZwIoQZtfRBgVjMmfW
/JuKzHW/fdjMQ8O7WVWI6j2e3KxGvVLTfHGbffJIPnKdtIGgC4JXfh50Si8jYHb5WA/VFyXRT5bo
R6xTr6wlGKQBoQ0AeQys5DNa5Hb5ynnjk338EeoEkLrmczMjtwasUEV/nbhpffD/fQF/zPjfOT9i
nvv/bgUvAo6eG/wVPfq4hrsnqex+09EXh+knO+2jcXBHDXEkvW4E74nWLfQRsHGAW9fy1YTbZ3/g
w1bGwL/0NQkhNR9/ebAQ3QEYe+6sd4sG6FdeTp+9aPZ/n1Gt66mxIV40WURpN3KYyHdlxb/LPD9i
neAZ4AJQYPDpEGwGY5noNIu+osp9tgM+XMTCnwD0X7C5YAOms7Wffi1s/uIW/m/FYWzcj+7BFSZO
emmB3oZZgc78NMoTDZ8rINePC0OpJ64uFZMik/pfmt18pDxZmA6QOJHB2YGTkqyI36eQFVAYftFC
+V/8zn85t+n1PP+PiyG2im+Qcbor92Tbj1uC7KZt9YvsNr+w88QxcSOn3Twh7AhhYvCCdBdevGkj
9j3102IMLWyrg3XyDxgksaXp6ZijaFF9FTx88j4/UqJo4rzKhy4XirjhTxwRwbOq87+S23+y0P8f
F0pPHPVm4FcbzNX77ke7vHrbF3fuZ599/e//8WhbV7F0wGwL3L19mjmZ/opUfB7wDP/5yv3s8z8c
BP3CMPM1IRyJYZE9r984eNrzF+S1T47ij3LkZQFfb1gRb1IMXMPRa+fMGTLibFpVqb+yMPjs1X64
v2GEa7u2rhDUpuaFE3ImA//iHvzs+384BRifR1Fj1uzkTd73JV3fKRUxydbRNxffYF6LN7Yu//k9
fHIg0w/XOVxefNVbFZzrrrmnszyMdXT2YnHXxcsXJ+Ynf+KjgNLHOeDqDrhGaqotm9qmyvpUhJkP
N7+qDYt//iGfvI+PFDA40IA1PuKH+FGw653Y+9tXt+JnH319T/+xF0Z/ixuGEsFpNCrK3AjMtfSn
X//8vT/ZCB8lj2nix1O64LYCErxAgeAUi+jRbV/ZY3728K+/6T++u8fqavQjeLRVa3/vNV5ejUiP
9HBLvvoLn6zWj5rHgVA2SgbD+yoBkLsyrOhsUGwjhg0Fk6pwaK59sZL85H9rhf/lyP9I6pKotjO1
qQ0jQCMtaVuFzwzF7KOttNrToR/fJyiaX7F/mhezTslesLaB9w6UiztQMdvv0g/DsodHk8wSMno/
nOTtPnWuedRTx74tsFiBSaadD+1aNfdTlNSXqBImj8c+OY/oq9/oIIiOzKqkIEO63XIRrvfUje0e
16ssCAFFIovSod4N8yrKpPf9v5qnoqQULNSZA0FUp8q8Gfi5rPmC2dqfrTD8mUYLbNoXpGfntYuq
LHTM3Fde0/6WpI2BxoL9S9EEEJnMI3gCMdQ67zYNh2969thOynb8nqIgcw/rNEzH6Dk8ctZsD54f
2zSfiduOdmm9NmuHmhwJCHl3vNsGSA2m6k/qTfUu5U1diFigAxgvgHhv3jQ+Q0cwm1xx2/Ed3HoX
+BGhB+n6CMNXKgWWxiPuoV+86vs2YBDSQ7IPB6m5fYwh21JZVzcCgzPAe2W6NQhp2hTG0opwBq1X
ZM8aLtxdBs1aDT8uO67mhF+9VZCK+WQoOg45F/wZbQbAmndW4UqeRDi0eL5JFV7iafZPS5yi4RyH
ybOB8wYrYzXUUT610BS1bRLvsL16uSOdih+GgILE3cQMmqWATsmtX000yWEoxTOI2JaXiAzbk420
V8Rz5WMt1HqHOXWz6/R01Zpt3cnTw3Ic0KY8OQD1S4j1ZQnN5HVCfB6LpKEw+lrm5UDVpk9EDuOR
JoaWws3hQ5Xo+RXZGfqrigh6wIDUmG3w3DogGImyeWCTzLBa0wdHJvcIZTtGiyn1vktcZnvpErpL
YiqLWstgvzoIOz2xJFm7bu5PmDTjRSgMx0YLHDbIKHSBO0TfuTleX6sB7P9lROvAt2zZNQxWwphk
ZFmKxP1m0DIplyQccpCyxN8YRct7DIOHBe4ac4FSS4Je0VYF/N5kwViFnGAIljt4Spod5fCc19My
PPnRYvO41nAHCFDav6mnIfleO3/YhSNv74XzRqgEqV8kE4OEjDsMa65en0MWAIAe8+dvwbIOmBW2
GLInSV/WpsVDB1+5jBt8iq0CDA3jTdxshPmXaPLtDkysBK9ujXZBE/UlIxjL7VRY3Wo0n7Im8Hso
vyCITgVXP4LxOmXcK3lpWxlgJ07iEo5B8rCB3Hzjq8oBP9bEr2T1bU58jzxYKsaiFwQ2edALsAen
enqIhtg/EIeVyf1luxULqhGujppfG6zN9mkfVHsPvNFyZMH8zWfrm4Lb2TEcN38/rRM5uHkNMko2
d+Ml8CrLGOSjO9gh9Ye4csFrMputHMjY+dngXbHuM2YRFKLnvFs1uuPpGkZgi/F3ElFx7qcx/UMB
6YC8FdpRgFdqkEfadPmGhue3aoNONg6AYAlnfgjXgcA3z7Pht6629Z+N10Peyt6tpz6KppMxoZcH
10lqb+TbUwL7VQU6l612VrD+ngadeuSG//EiuuxIEw+PejDiNG8x+255RNq8XwzDrH4/QFuZsts4
hPyyZxoT5f5Yv2HUkEBspmIcdd0SQ24G0B/ZfHBvdMqKehjerODecSLd9g16CfFcD8uQx65v3mA7
t7AcbYXmZ+roFhymbuG3NYVUUa61gEIA7PCn1e/6Y4qpf7D+bA9RK2qwpY3Cat+70J5ptE4/mXEY
321nb7jFKOx8xiZL/4Zj42UNQnPwGSV+L7FRNgnhcrvwMHcxpImtkf7BtpYVEN/Sc8JG1L87AVeF
du7IzmHUINiFVVzvW9GrERYIEP3mfdy0eRBMzb6vou4OLMvx7KYRD9Kv/JKqSMGxz/dP65WMNlum
sXzT5q4OwuRp2zz1ZI1YX3w9JHsCh8xLkjhXBImMkfTP6z5MQJXJ0yvdp2VT+33DLH4RyTTYb5j0
w5z6tJzndZAv26ISTO/j2/eVT/MIh062sTR8YTXTj2Id5rLVZP5VSw91Bcv7GhqH5mGW8HQd6WD2
owK4Ch7txBTjZoG59I1XsqSbXiPLmnuIMoJ9bXtbTHGw5NzzeF4TI27QqZ13thkb+D8syx+tBnmb
eJPatUPS/+gxZHOOTReAegoz3hsv8L3j0rHhgGWBFZKE4igwgrmz8DIthSZRHo7WZEDrJLnGawIM
yopk57OEvAxC2DZTUIg/GHBsYCmRKu/PhKLGjU4rfhdafbUTDLbb1or6Ww9A+WtL+u6kUsVvwMeI
9smcsMK6Sp8g6oYCetMC5/eIMQWMBZ1g8GRTjMbQ9jn2GHT0URU8CEinMgFE49NKanB66sVAsZ4C
NPRdJs4/DShQw9+Q8z0Tovve26jHwRzCYnONpvvexFGeWsbyKgSPSCeb2k+6VS9SG7MDF5Z/C9bu
9yRhNl8scbxeAvD0ylgvyzMiCWx5TCG0x5VZewxguBhAqDrxNPdrA8PNEEfr9siQZr0RJ6Ox7PsW
umOqHrdY3YIrnEls8aXHscgx3OrWoEqglWmYfxcKWemSYmRj16W1/AZ953iiwsPWGqU4sBh69ywG
683kwrVRfQNFTTPmxmPLsptwPB4wVAQyfgpRx24zcoDknBPxRIQP2JILIKXoev9pAAcN0laGvECg
GMG0dHCUCXuv9NYqetgGn5Q4toB58q19J8mk4PLSO30HaT4a4jbaINyv0KEO0/FPsoV6y2rB3ZsP
0BY0/X7DAtxsXUqKEcHPq/Zm9eKnoUgzzakAkApI0wWrRWQuolWX+2tQv0UVLgCm/HcNVcjTusgU
MwyVAclj5ITR3NoQHpbxGEJw0A3JzqvgTGKS0N6wwDN7HIVwrByS5bgMoPfBSTVQGItMEUf5yqvf
Qi/lZ0kDUgqi7QKj5HjIQkRpXiEihiNxjeNjE8dmD5PB7Q6hWPoSxCs5o07NzrKHrF9hK/yBKyWo
/ateim3RsJIE5QHAqyni+821RGNartqaQrXIAbIlgNkrEAGeuw/rdtk5iNzOU8/QTwJ7qeTRxjEK
3A4nIyIOg09W87soaaCBxJDCc7DA1TVr3OjdMq8eHBpQHY57Nnv0RQBs9m4AEP1JUgA38niDFqrd
ECx3cKzIfKL7wzJDVKbmRN672MI1K6TmeVyi8UF0uEDgDsYKivmZOBM64jWyw2ZLshkIxGfQsGCi
CkdMGNdAzr1EJ1GD5aGx314mLbqiHjtKS1mt4i6JSMUKGQl6F4sgwlEU9ZZhrE943+FpBDGjbAf2
Xscw5WZu1LcY6UAjrY220kJDDD9avxO5jq5SOSF19R7odcrVWIU/zCygxHHAh8ggZk9zQt0tn6+K
uHrdApiW1qr6M5HYC+Hi02OYI6BX8A7GX2YJP7V+3nmRPnRKB+eNxjWqhtBe7QEX4GcvkqDcR46T
3damKQxOKXX3k8BUUW2RysJ9aivsZGCwmy7rlnd283UumUAw41wrn4ip29LoTd9tzsYmmzeYmWZC
Be7BinnbRfJaz/LSrXuFRaSHfxzhueNt04g9QCC+miYETcOI+H7UqJL01lGo6jU/jbhjRc61wQnX
Qugf5UFUDY99ReBEPFp84wFx2hEUNqSXLa+PUPJX57Y1yHCWuTpqMKKXLO09UjqfiiNcgBwc2aS8
YcjKTni8fg4cjr9bMLGF+Re/ux3dUO3NlYswXaerELwQfRl9n+cunTHsn47sBkwg/cNGmPQ6Jqs3
7oCjHR50ktJyqk106ULcFxh4WK9A6vlestFE2QiJ6FmRzt4lxGxj7qZuPYC7Ae8Fj8BC2Isa/UI2
xfLY92oIi4148fo5ugmYAiJID4PedykPd6w10JvNCEEyiTGNfKRht69kQ05Bv/R7G6TjI6m94ceG
IPswXAfElmjpwSWfeQ86XNVDh7ZCgV3wYWvyUBH7Bglj/KoVHJZhkAx8SY0ZfaAvsHF3A/MJhjL7
+De3kk9Z1/Mpb3o4sSK2ay5JO9bA8QJ9gdkkaG/yFiZVpcen+oVEm7hA/Fj/hbcvAdWu0vt+E/4e
IDpacGgei3DDS0Lds7l33bx1pVV1uGupB+vaaGj30MiFl3QVPfZND1gfZFfIOnv/VJNQtzlly/DS
TFz/cl4XvImkDX/i+2OmsE8U/eYq2FN7vufB7JaK7yOvyZJRVAt2etCmoESmh4CH82ukILPxtNqe
R+KKdNtWm5lxmk2MtA7kh+PUCPk4wIjGL0AubSVKSGRJoYKsVNFE3boDS26DQTP3r19q2IYCKR4k
m02qxMHQ1qBvTugrGXV6xiyGTXZ1Ug+XMbZTOa9VDErKDM1NBiu59m3oMZYNuuSALKa1ClkXA8tM
6bFsW3AkCIyIkb6nS57GLUHgasS3HhiFn2BcdEtJVx7Gd60SYnyiLUaS3hq0sZqyQ8Lc5kTo7Rvm
BOgZkBp6iLdUQ4qBc16OdYijJHAomzxFQ1JBMwN5O7RHqi2GVPrHivpgTvR4CDzztVW/0CqQMAIw
82sYd0EB6+TgiEhsUjmzUj93CxCvWeitGrwXNFxeNg0r5KI2IUMxZEj9U2gZoDHNtkWHaRE4EWqk
o7s5rX7Tjct7xCpjVsdrRAvn1aDp67Z3QVFXB4P8AHTFmFqVb0ECOI1iGrCVdGgbIEgU5JceSlp/
K6vszporrh11ELlPO3BdZqtElrB5eoF0tMFvo+mReZv9VcM+ad+tsGVf8BAfabqSZ91HVTHPAcMh
FGFKG7PWLDNiIFOmo2o6grQtb1cedQDDSL7DlJb3CtKAO6WI0U49HLsvsQWnI5NkIDvwOLrCiLk9
2MQT+1iH/GZYfFRaUEcH94YHwT5gUHeu6XbaEG1nKAChS1gP222P3KhgFgFg1tfEPwTeKrAakRdB
MW0k9NWpiMqo7se950Eq38xRu6ui1t2AbQ20jJBx7m/LUKZVKG5UL2ukAnG6n4JxyTDVbd80OJKI
5Va+o8JX9/AvmPF+t06UOLOfhhqpEk25vcL2FXIWExyCyqx5xedkJ8WQ3I1pRY+GAhsBQFRQYSR1
dqUS8QwLHtHPiJbn9OcaYptmWpnkorwqPcjRmJstwQSUnpf2uXVy+4nwsX/tvGUBtR5XeGE24yM+
WXp36/ee3BCBo4zRmii6E9x0F89M42VA1xA39NxAD47E9MHIyfxNrecnWRyT+HcrgcLKFmTWhTek
ZM6jKsSprJEiTXHilziI4aLd31Q+FAqhhITe6wWKXIAhAVnairIiPVycI4wxoLHDA4D6CSuWOgWr
vEsiFBlZ+6JlbNDs66C6b9xQvxIA8B6wm+qrIKG9xDyoi2ELA8SaqynpNS3LMFwGKjymFqoCySY9
TT7DVlQGSs+ccVq/IYYiJWbmINRZnT6lnRtuRk+6g5ajuoXTtH2IPVrvdUjpeYwbdeGMi19wi093
IGEke59FUHLZzlV71BHjo3OSZoz09s1f2bqPo8oCRMWG7hZKDXLufH96jJopfGk494u+FqzJDScB
nN4GclTegu8fL3q/CJRZYf8SXVBXp6eoh3ohQQaEC5+YQ6WhLs+6rsEYdI3WHm4KGG8I5UV/Utfh
5qykwMVGh5E+k1n7ycGKKjkI5ZJyBP8oLatZwSFyrJMONZCYD8k1q5uXHBlyWjbGuQu267xP+iuE
UQO8s4Z2e5/GoNlvgLDeJnWANxZTulxGCEQepUlGYBsdOu/cqxCTVp515x45kgRlHskgKn/BX19i
5BbFNBCdqpCFdx5Fx9KzE5x2wzDGRMCCesYP1i/t0wK4e3jPlVpoEfr1GOUqsuY9TvruGXWx+MaB
G2xBjWjlHZ9jt2vBUb2TGwCxeE3h/eIDJ9BuXL3XJuWPiW7mYjbIbtAcDVSZLMlY8qDXJbGW5yvI
+RdGVXJwA9W7oRd0p9oBqRCkT6iDgi/xvZra8YAoZ7ivcJCWCaZFDmZS9Z++C+LTMC3J7VY5t68i
po9MavlMzZXuMKHh8gpKlwIBD4gv4EXYYY74uFdLSy4mIe4QYKJjzZoUreYE1/G7F1DQFfp1jFSB
+W0KR7tEHIhpEbGtEhk8SAgNjN6FgCt53Xk+WKKYI56Y3+8DPNQbB3SqyRrZdH02qKS+Hb20gdd3
O+0QEdI3LVW1FPWUMuRwGkMGndoeNyZ6eKmHQBtmHlb8Hoy5ttpD6c9/J4ihTkkv4gBu3sl6URuK
YjkQadHOhhia7ZzYfg5u5D5m2KJxvywh/QYstSo3Q40tlJmSPMKuf1xgwpEBL0B+Egm62fXr5B6Y
FJdKw5g+bSk9LKjo3VQ2WgrP79I/fPbeCRmB2Grm9UXNYb8Da0G9QoVG30Ydqjum3PrDsA6V2QTM
kGlp1MuAIKOUouYFaYYCl1hBtA+mQ7Jab++CMAoOix3oN4DM3ZbJ2qj1oeYE9dgZEonMjxwq8iHa
AS/xNTarvbo/IUhISkAx+8J64HDNoYFjH+hfWNItWBPItbdn08xpxr2Q/ILFaHqkm98/SDOOF5Qu
5LVRnuyQiqUHUyE+g3lh+8hxj+0HYZLSl0KcGmR5NsfwTbAPGzHsl83/tcVV/DhAcITbD7+G16jW
ze2w/UpjU9/MqKedOY6WZzICtmhqEeHaqwxohWC1TugCZqBpIxIYVGEjpEGbTJa8iVBy9btYvaFf
2914DMc1czVMufQanyl0caWeeftT9j5qC2ho3EAyi3OeY54Kb7CF/GJFPwXUjyGQ5QJFC4h3PXvE
wVDtttAbELsyeZOsFYT6NeLAJ+rVmFBD4LQfuNyOvQWgC6kYMg/XTQixUQdnkIHvWwBWnmp0/wtE
HbhWzdqWTeWBszh7cZqj+6FvQ9OIHxufuow2ITZwCn4WDTYERLXlJXOtn1N1Ld9r9x2WP5i7TgnH
J6/iuxua6W4Vyn/2t/D7MnpVWY11/d3O9N0Rb806vYiwaBMfuEAehAU68O8MnrR/AOhAQc7ZEJXm
1JTc8mYtAwDc8DxQmCOw3CWo9KbxtEv6NHndBrE9q7URdQ6cH0cix7o066LUlQ2D7CMANLEUDY7L
GC7sGega23HhnrvUmHd8DOoV23+e+SNfGr2jFUmOBlEKIEF4rmROqrsWnhdvlbPbvoZ0fT8SDL4G
pu2LReEm1IvaMoGoREKtacJd7MfRrllR+kPAyW8dwsAU4LgaE4NV7JUBDFOBaqMU/wp33yhwKWDV
U1LGkcEUhgggdxtX9hq2Fn4e25BeeLCJMtoq8zDCZPK8gA+HIosHYpKe01uMREwl5KhjwWc5FAhX
zb6aNS7wpY7nrKqS7RtiwvA26rj/bhxPUW2Fz4rdQrhXe3UqcwJpO1RM9ldTI3/LhrkPX/yGPAUu
gXHfKLl5hzmOySnIIbs29tXtTFGx76JOfQ/WJj6tm4FpB0BVRTRN1+WF7MS1qi5awRNwHojNfA93
VCDb9kcPqG6xAuq446BtggQyzuaYrtWwBwyclR7qSW9tG5BD7TXLDi1pJEr1qJpLBcXqZUYdNGvA
ht3FyfyGMwiFgmrAIxRqfu55Gu4WFCsOdRCFD5DnMPyQGH0X7jF/BBYPFdK9Qxfgemwr0DqqjtDf
mMbzX72p8u8qZFL7AcqurDILyPkbGjWtiNkZ5JIxQ/doLFLgcgq3os3ZNfa1j9RWINLBpy4D30mP
k9PErTpSGse5QG1734FxU6Rwos+dN4iiEok5ND5WvZMoEWQr4vDHxFNwOzNNdXZ2sIVLN3kaOFLJ
sLPpsQo2RNJzx5+BOPqFFowsrejbMoUnFcrwqJh6tiV7ty14ra7jYDAisrrFCgXFD4HIce0Vh8wn
Wk+VaQBiQ4+uWGfkp6LqDFZxsNyPtVz2iC+uNhN1oAtdV31XILJagRcdm0M1tvPpypdc5J3EaHkM
HXcy/4LyGkeFtKufmVDGJ4iwp72rl/aq9Z/Ce0wRQ8HcTkOIAU07/VEo9N+FrBuXpwYF1jprE3B1
3LpgYxKg1XYB9+VPP1gD0Bxm/472c3ua4iiJcmtg8pW13RzXqGp7Pb7BjAsbRWAQDjPnL+idKYNq
ZlNLkYfCF+DZIz4puQr91yRdtptUbMEM8pyOdvC+pkUMumwhGpyIS1WpaOdJNf2k2ut3mKPvCsDL
+kIhPPxupy3ElJNOu58tk8MCEq4SrARNdP4NNcuwQRxHlnPa0fYUsSj6AfqZPNWxdL9ntLiAWKll
dBOPtX+fNggqUan0b+g0BFjPTZch0b+BLWl9k4KCf7NM+L+zBI2zEFhSAThTgG43aEhJvZez34uS
1XI6sGlCtIMeVXccPd6V7cSbo1Nq+zE1q3E5SJ0gEoC19HPpY/sdSF13a3Ud7OBGBeokko8sALbx
RvfLeCsY8GhRS4Mnvw88UkhjzZUC6gps93mv5ZRe+k6sD26b0zKs13XvD00EqYQWKFhODd9t04z8
HKcTSrSKIv7vxS0qeE0JIiy4TTFhdd6YeflpvBiSVUo5QWHMYV+kgax+BJNiZbe09T5mXbvromR+
EH64lAPqJXls1vqEArp8IK72c1NpuquBQH2K69o9x60M9wRk/Bv1O/E984wBfAcK5kRHSBQUU8Ot
mZwxWYfllwcWpdbMohb5Gq4Vlo6J+SWmPMbXXasdqJHrhXcc2RsxY3hLokX9QtubOqQYNHpDoDMH
GUBbbClmGs8NmLMcpY7JG/sLSuIhjLfnZsCw0WbQQA7s8gBiNmoGUcii0nKf92VbLTj6Z9aXCTOA
YSWBq18rHXq7SoU82S1WeBdHsW8yH8bBPxogYd5lT9oNc2Rh9R25Dy8wEuQfw1g30POMolwxEoB8
aAtWNJ2D2cFPB+YrpjdNGQZIiBCGursqxbfPgrrVWbh2200CGMiftvG8fOCLVy4+VHu5JJ274yvd
Hn3imh9JIrf9BoIjBWDK9fm6ooWJU6I1txrqu/PKmrdkk3zv0rD/a8zETygxmRdqWJjPzEPZZh7i
FzaH9lW1EusDdIN3i333otDjZwCb8vmQNogQgMqL71LbshsRgJXt5ml6J45wKN16tfNafD/MoXAv
Q53+Kn2zPWCik7YxQ56+9j6yVLHdjn2DhK/FLViYFsM6+95jDZxieIygrCKElGEIWiP68EI9pwbh
dGaA4idlm2oZlmFD5l0zoYGSbvFczsj6TmaF+ivjnZf+iZtIPPUzdB7ZPM36cRvkMiEFX1WSy8CA
htc062H2wdYblOvvBYfTAaxvjf87Nlz5p3kFIEyveipXZBBo9HoLkyCXJpVBAStOMfLh44pUnUDD
C+M5aY5KVv2wBch824WtlxmtiDeeJOFzrIP+BkHT/NjHa3/QKxfFLNGmSAChQ3FnpPs5QT5t8X7u
pfRFiXsdrNqQ1Q96rex9bO1NpIa/zST9Wx2GoNLxBZ3w3uf7EZlKRtZAlG7AKs26iYNly1r/3aLJ
f9RVAxg0LsYi5LPYoxw87Orapue13ZBkJ1FYgmxAsoiFE+o60fCO3dbd+yK1O12F9p7arT2ipBPf
wzMkzEfTNYXWA2oHdJxRIzeuKtExWg8rmCeZRVL6LUii/g7jlPZcV2F7jzZPk0d4QSUzeGx62Wwx
rhiDmJicLuNEgwfG6uAdufVwUGKcJ0ylwNEyMBVqU/Cvpw/Wp93u2oNeMNfBIYClyEHQEY1Rt8VM
Te67ti+Jh7XZzahADRFXN/6AcrhpUNMpIAqsDljT3XmIRlAEWQiEVs97XGf/w9mZ7LaNbVH0iwiw
b6ZUL9qyHdtpakLYSYV9f0le8uvfUkYuPksCMirAFVASyduds/faY9+ypS+dNtQ3Uex3J6oecVtO
lt9zLj46NPToL7HqDqQNrszYkCfaH2Q8RyL9QaCKHFeAEYr3Mit/T0R977IktjdVyht0XTZ3Sde2
0EhmTtbkjltowVQgnSlK1doiMrhLFUI5SOL+O5XqHyP9B/WcWYRwDVFuBDZlQ0hZjFePon1+K0jp
gvhvyahvO43zptdMQVJ7uOKVwq1QT+nu7xhW4Q2F5wX14hJUP81Iv6pBH4Ih4zT0xIx7/Qlcsi+r
C1kkR4pMc6WrHJtUHFORcQxN49W5QZrAEE6T5ihTIqH0YWcgFNNi+9AiqFPqG8LJS7/r/GZ8eDZe
1M1Mbhbq5+K1dZ5rlNzXf9ilh3L++4cLQzfn1IY5JzBzOiaN3yu/bET+1y9+4b1dAoWpkWWCiRQ3
8YRdTWtXipUxbp8Brl7/gEvffuF+qBUWhjFKomCYMo6U+2SABolK7PrVL319/b/3BgSSrQqax8FM
p8+M9HDNqXRr2fTGVZVQqb/7lMXgnjxtrtUojgKEjux1TqpR78PO8hNrvjF9XHp5FrLnyGvNnoc6
BhmU7cj8VUbt+vp3//TKbOLO9osPbw911xiepPCOalrsKiPbqLJ9vX7pT21qXHphd6h0siyHyDqf
hpoT6sN/u8gEbS4LjsJ6660md/imzNGtcfDps+bjFuNbqzv6eOEsAlv7YUWPukYaXvqlapUbT/nS
nVoMYALeNE+BPBrQ4RD3UVN5gda4yfv1m3Xp6otR3LdjhRCQnPdqSI9Z7z7kFLT+7tLnj/zwiCVS
tIRulne0SH7003qjlE5249qfDl9uuvHfa08cceVMYOIR9ik9I2Pcd3R7NmpWPF7/8pc+YDGCczFQ
1KMnHvRlfTISDgq4Qv8Fa/3j+vU/tRnxAxZjt4XZLMNOFgjOp3g9hpXxEKnnLQXobmPn5HX/1NNH
eAJE5t7P1VjeSjG99LouhrRNvskw2zhK3KnHJqorp5GNxyobz+dgs70JjTpf7/8U6CoKqv8+oS5i
J2Z6mKURuO5ixCh63jwgqGNPKd8l6BnNtJ7Dqt832pysr99U58LQX2JPI0MrdcWAN+050jgpGhTd
CV3fvKb0T1nGjepNjPJlmyugsAcA2GtLd+ItqSsAv3RTWXUKpOC0lbB/rTDdDjWBBIgZrR2dbnPg
/C2RFMRUkHzFMerfFO/JREjzNt3HAsQaAqJpvtdFnX4z8krsgSK3p2R25b02y+yxS0JjZwqtu+tc
IZ+TLuFU0YrcpHBS9huR8BJv+LrFS9L3eoXU23WpHNQlG4OKxvSd6qTTk9nm3sryZLQNpW3vvNB1
Up/2HNojt02Sr6HRvCK/hkWdacbPgurann5nvqvbtj/0pnNWGrt6oOHQCIbQntcg/KbVlKX6afL6
fJMqnbEDH29sspkslo780GTtka767IxC3k8heuu4O+8i89x+TG1z2FaNxVFJusLh7DZl1S6TTrp1
rMm4Q3Cq3lo0LgxKZzHVDtTqdFox7hFV/rk8qIX9wRY3EBQXZsI/qY0fpqvCGJAI4C4+OmzSMXNG
8S0P84WxviRlWpOlzGlquketbh/rsOvXVqi8zEPUrVR2so2oNsJMDxpi7uvj4NJPWcy8oCMTtTPY
mjkQEbaywHCO3UO/sSm48BSWgF83NlJaQop3NGhQuwR22dYXZuEbW6cL330J+SWBZnCbcWZ+oth8
8AqkW81g2vvrd+bSdz///cNDbvspd1uLNYmQdn+i1VtRFveoM/7d5Rc3XlHq2lErAljQ/T7Os0TO
rAoCVOynv7v+YtkbYHnS9Ofra1O5KsNwnVenJL2Vhnfp5izWPLWjLk80MYFHNMK1fZc4NKdugUI1
49KTXSx5YTaraa5X4XGuSQCgdNs/jMO09ejnB05ZDKu5NW00P4qxFp75Mynq4n0s+PdKn3NoHyfj
1WxjYy3jc23Pw2S5Qe8XbUtQumgV6uSVjKl8pyp5e0cTDdVnGU32k2cgqgUN5jzQDex2Ziy0XaiJ
em2o8XSIyNKLfdJIUaGxBr6oUehuOYjJp1YVb7FGIg3ypWF8BM+cbwlWzH94NuxxasMh1ffKfJYe
81vlesaWxhbneWT2Dw4TVbTqhMwD001cxHOqwxLbk/tgDESimNm86xXRB+GsoboH774RqaYc7QFh
AmVTj3KwNN8o4Q1vVpGXx1KX1W87ERVCCGF/jxPNfu0UMT5IVcwnu4jmcwPAgrwq8nnr6Vr+qrW1
OI2TQq3CKXpMQpr81ueO8X3wtOqkwGlt1uhl07vJA6NHIpRJOSbR3sIy7364pjmX67BVtTMgs9zB
37K+OLQ8j4puytMQKsyTU/5ezDaK/ImYlH0/Vsne7gb5tbEV947wTI1uWYa0VNfQtzDIEsp4Jkrx
2oLgm045FpcJMV+tSj9Bo/Vy9rcFom80JOw0BAGiSpIREh37hS0ps/Rh+Qu7gPJspFoddHpi/qNY
onnX4lBuYTYNd0mYoXHGT31nApdchVifDthWKPVpyJjaWHtNQsVCueCa8V3u9EzAMTRfo2+yF6W2
05XIO+NWOvnnJ3/VcxajFcdV0WqdxgbYklYQTb14RaUWv8wgrNCntaW5V2llPxB+BMi+bMQa6xHl
OGwm91loyg013PnG6nZpbC+2feEgTNhso3fslLth6k+qp9xV2rC+Pi9d2FQukfzDMLGj9FTvaPdv
2BJWU4QO2D4V483Z4zwHfbKd/LPj+zBx5zaadYo9wKxHeSQMgiyegmZWa/zGqjQQbCMJ7TLIgTM6
8azq3jfpEYGdOLfILRceJpaj/64cY6WO8Vn5GfR4/HZJWyozJiNRfCMFBhXH1BUvc1kk60gkVJ2d
MlyTIgcZFF7otq6J2RjrPvt6/Xb/sR3//91wlotk0dPoIBFQBj2IuMdhKpI90R/4xTI3jlDgevFr
7TjD9MXQ7IRMvcgU1jrvhQ4JGGHZWk+cfBvlLp2SGAWksZkjYzgoKRoccjfxX9banP3wwEYLrIt4
JjfXv/jnS4Cz3GN5uuyNEDIEyaL9qSxseq7qDcrB5y+4s9xkhZ7XWbY22sFI9iNYmpV0B78c/uqL
u8t61ICozCLhbAj0/qw7mMdy1ce36IKfRim5qqsuJookEWIw4sEA64Xg1rXwv8bzyp3ytyzM6kPV
d+9zl7+UfZbi72tJ8pvRl6aqL+eCkqHXPF9/PJ96lPkeiw0APVZ3KvvYCArgLFYiAuEUa12M9gox
8ntjwSC4/kGfzxfuMkLbM2wmxla0hOVZkrJ0wgYgflEm0uYaU9zYLH3+srnLJG3O65WKhKgJQr0o
V3qoPOB7++f6D/j82s6yfBXRgY9yI9MCcda2xnRZhGTp+buLLwpYup5gC9AbFav4sG3tIGuy3fUr
f/6Akc/8dxJL8sTMclfA+UXU/tRVbHOUvGkOEKOMdVufsYF2Zt+YpS6MyGWehhuNIwFFhRmIrCcN
0Pan4STHG7/k8zOV454fzIf1oBpUANd9bNLQDv2+/+KwopaZ6Z9lrHU7IZOqfbTzN57IpZ+yGKAq
MrOYQW8GTPO+Ohp7sn6Pmn5j2H0+Ghx3MezyNKodj/wPbhTyenJ8phABt1P6Ze/cmL8uPHh3sfcW
JX7WFDlp0NKHcntasT16UWX0HaCt5ArdOF5d+pjFLkNmg9NS42kCiRWlnhDfGeWhBweHprKu366/
xBdu13KzUTp4zEYltgK0MdjUI182/daaC58oqBvPG1DXp/sNzsn/fb90E6mbo7DcE7tWrMAguE+i
Sos9aoYmXOV9GD5mqSNmlGdq9VbWrvYceZF9n6odz2/AJI7/Vseryj8l8FTxdkRKkE08C73YUwLS
QnadhGZIic5Nm9iYER883rmKHmOULxwQ01Z/R6atg1VL7/ZJRqY6lf3UfdHUpIR4h/EjRaa/CVPx
na0JUVeix+M2mc6uTGb7XMxjz+yF3qZ0PRO9m7Cfcq/BKRxX5UOFCeok0j68G3WOwPWkTTmAJhPE
D1FpgVqG5q61ER/5qJOQP8na8M16nl5kLZBv6HRrDQs3ZYss7RCK0sT4NoTpKes85KkGwbX9nOjz
ylQN82c4ajJop8K+t2c5fS0NjQDK5J1NaTCCFtipMu/WRhv1j5ndreOo30YKgq5hSJLjhHR2jQKC
Me25ITYIadV3pR6lSO7DSaLsmI2NsJtuheUsXM+yTr9MLoFuKmM1JWQVFMGK6C3xHisEs5K26L4U
uhfO62KIcKjjntjwSHWT2+6iiYqddM1mWfVNj2KyiKQNQr4j6XYdY59IbrxgFyaU5dEgq2h+qKlL
eVmxpr0OGCKgHtxubaQlf7X8OX+ioT7MkBqpeI0alh5c6XFFTk+IzOTmALn0/RdTltKlhG7XThVI
g5yBUVDKsvDqrSQ00tX1YX5hLllysQ38rclch1XQmtnOkm0PnUN5U3hW+BCGu3hUbo32Sz9mMWvV
BDRE2Jb6wOwbeYiVKX7qptjYtJo7f7v+Yy7MWUtStoeuY/QqDvyNrkxrI7ELYCpJ92Mu0umeuKbs
xtz4J3X+k5PBEpYthr7La2RWAek2NRXapt1VCCt/eQUqbJzoReJrXdWPGzz/5hOW4ew3yMj0W6p5
jn5jsbkwdy5p2SnOBysibTqIxjZdUWHbFqzSN16LS3fy/PcPr7VrKx4OXM7/c9o+pqL4RcghjjnT
WDsSH9L1x3XhjViiscrCTBwjtjltur8GXfVF8RXz142xf+n2nD/0wy+AMlTZCilJjPjk2NvpnliH
G3f+0s1ZrFqllIRXzznJX33/RIad9KkoTX5TEjI3kZx+/e5c+hTjvz+A1oqN/NusAzoTqzTrvqNy
3FZOeDIqa3v9Iy48AHsxvySEDeIwSurA1vt3QqsTP2wV9b7ssFdd/4Q/cLnPRspiS9TqZxZxQfqL
VNM28wewlF9zqeH2QU5cH8QYlY+hMWeYDMNhP7Sjs+fjo+coNMZVXBn1yaVgtfMyb3629KmlJdNq
D1GndyiBe3dn1lr04oaTSX2pI0XY6ABuKGRGHiLh0m9ypxpuSdZioqeXRN3n+u+6MG1ai8ODo0aa
WtjOGMT6r8G1UfnEfoIHE34S/oW/e8+s84d/eIV11t9oFtMYaJZIN7KU0UPsaekvVZXWb620vMP1
H3NpqCxmZildEkTjvgusdHjFwv8UlfONreofdPwnz39JNS97b1AKde4ClpSTZgj8Tg0s8FMMSoiK
cDZP+xYA07COi0R8E7nW/1Ozhb7LDWyRqV5qd3XXt6+G3lkHKeLivmFYb1zk24GF6Ftdafrc7ms3
Jmu0FeabNTfx1q0j7WfTCxGQutLuyHlBMpPYGGwgTwi/Cz3q7oMy43qw3V1SyWlvNhmpL2ZcP7pq
nH5Vc6F/UxoT42Qs3P2Mg25TZjahMPNcHaJYOng/NWvttPG4l1NWHkycAvdZJOd95DbmqjPy5JgO
Ou98CFwQxfroRnv6OMPGctpi8quOLsmqi/X6RB6uOWPBLqBfeiQH/Irh788rpK+eryXqV01y+r3+
qM/v5yePQ1+M+LYuJ6cv6O1hjAhiRLGZvYbitdYij5xUFGXljXfqwtSiL8a9SCQJRBlGxVnM7dFM
8Eu7dj9TwteTvxEXkRqyeG0BmJ2rM+ME5+3o1Ydyvsefdv02XRgR1mL5E/BJ2zlsEEfiXPJdq9de
BwcrzvWrX3gI1vmefRjX9kSTpc4c0vaaLJhG9UnP8mOejV9GJ9mJ3P09qdONx3BhEbEWS1VTNGks
mG/ZJBSouONDKks/d7/l8bS7/mMufcJimWqhY0iZOvCwR+rdEi+eKIZNNFrYdDOQYtc/5cLrZC3e
W23ApeEQRxGIEAdV/yNLUIJGf7fSLkOU1Komipkc7+PcvtTYGgCO+OV0r3i/r3/5S2/T4kUViqKP
EAIRBzYpmePDvNK6uL6xSPyZST8Z0kvmvMSsi8EhOVep6X/7lSrHNSYQxLEOCQ+6ZUaPcsRQUNaZ
dzfG1ez3dRXXqxR34KbWElAbIVl/fvjVomXGHq+nT+Ti984aQECZjSslJi68npqy9C0XgIBetu7K
csPkiOHB2uiKUz/FQzrem5Zbb9AaD6EcTjncYzB1NoyEtJCFHxnTAIG6L581vbIBxaHUXE1jEr56
5CP96PAVIetq+7sMQ8GBvpb4JtMwQkVbmaNfpdnvVhmUte5WhPjJvoN7mXXNfT1asoBqFc9svhR5
KA11stairrONjfJ+J1JXeZirsFZv3HDt/M59dsMXa38uMuQRuq0cqQtsixr7gMASnky7PKEtagET
+IZS/87sXzpKCJwQboyBC3uOJZyfvTJOgaoNj6Pa/HbmhmD3em2b5ZfUnALTKW78vgsDesnmn7os
tWmODkEoCePOjTVOTdTar051K9P00iecB/mH+a8raVFPeUOMClG/2CF81X3rIDPEzo3p+9KdWsx6
SgSGymhV5ehCU9GovWGZ2ycoQ8oXJbkVnXjpVywmPlOphUFIKWB7DzCaswnxVkrvThCW8FfThrmY
8/rYKiwvwr9lu9W0ISP7MYy9/sbFz/f6/19idZleDBBqiEo1ao99BV0z7ELID+6ZDHVLmvb57VGX
5dYpF7QeyIQ5juW8Mb2vWlutjOhh9r5evzuXfsBigxHPVS/JmGmPQ3JXqBWxbT9N3FDXL/75jE2P
5r9vaCEdrenHsj1CeyhPTODtNo2xZl+/+ufrv7osraILmzOIzcORuHs/0r8nnBkjV/OFszXDbTSb
Nw5fF37FspvruTiImHmHY+VB50BB1gUpcPLt9V9x6ernwfdhFMd22xq06aDTFUP3gInbZL+b3Ipx
vfD6LHuY6gDpSJcwTl1V2WlKi622aYCDzs0K/sithveFl2jZzuymaYjzeaqPaWTsK4tEO5zrOaIB
+fP6Tfq8gaIuC9y2Y9q2AUHgWOmcIKak4eBbGg4ph52RvKc1xj+3qd859sZbo45vBkBcesWM/z4c
o7Qx8xSkKVcVaK407396ooabM1exb9lxvMafhStXccXfjRhnMVmNoasBHYLz66kU3aPKFZt61Ksb
W/1L79pisJsob/J8mNLjYBRAvOKmOtR17O6vP6RLV1+M9mFApoFGpjhWTgJuS9GaB8szixuakE+D
LumPLquSpisGJxpS52C08hc4HOm7pfUIPumLhvIIGEtDaX+8h77wK1XY6lz/UZ+vgf+X5zfaba5Q
/CyPoRXkUBLsDmuH8aDPcg+W6saHXBg/yxrkZMcCnI+Vokgx4geZJohzvQSaaex2tzQhlz7jPEN8
mGeiutFG1ZYdtt1XGW7RcdLpuRVke+ni579/uHgFiZQ2oEKRTY/mXa2nYh0lZnnf2pl+4x5deLv+
L2K5rPrB6rAd4ye47yL7gITpxj5H/9MJ/2QZ/1N2+fD9DYDQM55B71habatQviuMByOEmOtzYuof
nSpqV/TW7NWs29UuMmEQ0ksTLULkiAQhm02630IN3VF90X+4amP099NcT7Xfq23b7HXVLr6MI3Dg
1aSnxS8UyVXr2xDoToae2YibztTgsGjbQLNzJIDAfHsMsYZ631ngfmbyLVZTqEYriXbk2QZWIv0m
1s2HrrCnbTmn3aMa9mkwFGpyn1tEsxtaxuEEeT5VdeupyMJkVfS6xKlreduJMPGTSAztRbQpNp95
UrehaWEYNccxfknjxLzvZGueulBHIKQV9vMI226leeWbR0LCu9UBU+tU3K+Ekqi72Va0X0DolG9y
qI03G9HcNlEyc9wqlhJvcCy7XzS9tapTaWUSK2wtaZ/VtXYihxM+dO9JbSWEgj84S9JJhw3u5ndW
RNTIKqqsHrITYJjXJFI0dHIKyC5KSfp9w5KwZmbukHB7MB0yO8/oGndhfYwAMW2qtqpOVpy2sFE9
82ghKn8IJ0A5IbCbTThRgh/rybofpOs9YbK1D5BuCzrbgFHCPrJeGqSQmzDLsgCFo7GbOE79gyKx
KFZGbrh+nQHRSK0mPyR51W3DNCx/FsOobnoP86vjWthJpzrdDVJtdg71ur3Ra967ayrwe2Ir2uQa
cvYNjFb8JgPAUqrI8TcrFNX3gp8yr8DfeHQNMZMGnRjRmyiCTrsuLZd/Gmord04eXTvWDWq18GZT
+0wesGoURdhsJ1hgVcnLJ+d+a+adslMNvCe4Xyu/ssNwp3fk85hQwA4aaPRN1qANa72mD2o7ik8g
UtM94VnQcc3aXKsVPU8fYPD41YVtByBDl08R+SyIfGwbXLZuONs2sRp77ealvsZSEAcIKrIVx1KH
eNNy3Ji2am8GnDDb1LCilWM1cDjaAToSoFUdw3gfrm2LBVbpM+1BaaJoAy8bCoEayx8drA6c7SDR
Je3uY22E2iFNqrFdtZqqQb0z7IETLVR92x7k1oKq9gPec7iuG6ML6s5pcXNU3r/E79YnACpjvNJd
AVotqsYOKJeEHLSSNdwkvwRUQ2L4HOU1yH4z3+pQi/0psudvswGaNKxU83nAqXXC/ArfxZ6KIIuL
eTxC8i4VFolCbMokVg9dpRdAIFLwAzCjdnodV8/2xAm3wN66YlOZbUdlSJ8RneaYI2x4a3H0JWIQ
+hiRHEA0yHZmnVgiGUa/bdt2VoY6KM4aRtC0zjEjg8QJHXygM0wCtAU+WfflWrYalLtiBDpqT250
0Ize/TcxzEgNEOLZLtAM19jFKnpvz5uiNRAF1wRioGshsFep+inP5qc2JeDv8ZifayDlJsnw1jtD
3G/PQwtcYusZ7cE2arNGwVK9T2mD+GCQCZBQQpQi1SY3sa3if0M8zj9S1Ztf4jmt9oVZj/9Ku1Pv
bTfX3wuU3IdKrUpAUUjn476YH/IZbtRkNPW6TTTvPknjdBd5bredw7nBfxqDPIR5LMV9PPSaP1qd
vg8tFwdNlofkAzS1CoRd4g2HrlM37xRiEvug8B9IhZAYVPBZA0bWZNSze+FNHZyaeQSYCCtHmIFB
qm1/Y1d0YWlcZg0OPQRnxembwB7FiMrHlWsohuAZijzeXd+jXPqIxRGibR2T8mTVBBkBFXktgtqZ
AlBAf3dCWVYyHCNyvCF0a9TOSH3odO/MAf/V9e9+4YCyDBm0jMxiEg/rwFVfEt4rsFFrIRP4OOXf
bRzM84bi49pO4lbr5FEToB76R3jevWe5fyXjVJeNv8grVDVNCfG0OuACciCUL1ORwFVlt/mr22Mv
duxTJ0MhwddDepM7swnfh8YYCFrof4Y5IoPrH3Jpa7XYuOOZBXAS0rgC//nomlAjJnnjDl3YPi/7
ViaWBOqORRO0w2q6b7GRp6he9s6t3t6Fr75sIIoiVZS5xjAu6+Knrv82M/v5+k25MKiWXUNzUEtU
e2YToOzwqz5FllNSBLt10Lvw3i9bIxFZIS4rC29lbjxl3by3kmIbdtObUUc3trWX7s35l3148Wmp
Kf1ohk2gCOBdL075fv3OXLru+e8frksKF5xqM26CupmfpCe/aiL6cv3Sl+7K4rxN+7eBLhO2hPLY
G929y+Pi4OWnepxujKdLT1X/73cXVWaDwuWesE1GnVY4O2k9Xv/ul27LYqiSIxVboI2bwNN/l82z
Hv5V70m1FqOzYo3qIiVtg9F5piCwVTX2vCLcWTTk/+qbL1sfLPBEO4xaE/Qc2n3Mo7rfp9mNt9D+
U+375HC1LMC2fTNGPXCXgwgHZatHefRV5pW7740RhbgWZZuu1iUInBjJG5Eb8VNa0f9qdTJ0VxYm
SvAsXikDtwnFo5Lm3dY2K+2BCFfnh5q1+ZuBivM+A5H3Mtcx/bnIZM81yPi+aPXxlMi+2lj1NO+M
rp2P9JIh+TsdIHJq27nuz2VZx/7UD9q/U6XUmz5VfhfJOL3XBYBekQFJXqvSHav1qNIfYZPtQly0
e5xSaWM1532W2zucd/PyMCfleBCNoeeretbkKY711AVz3tY8NlD2q8KQ86acnRZFlUGHfTbNL4Mu
QKML1FBcm+ZQaRqDggvLmNYYfOUmSgAS56oCZZcTZm8rEnTe7LzPRi7vplDiXbVRRRJcM5ABGUkj
WoPtxLVkj9m9B+LzR+twsktcQdJZPRQg14du7HdCsYx/cKEhRha1Ird50nAE8RKk+mGddycnjMJT
TLoTDGct/TLjCVprrsgU33PS+L5jrJ5ZRwglCYVp/xlBzK5ckTv7NAYRFlkNAEsa9T8tYJhbZCoa
dTOZv0zsONfaHHnQQSfjyLHa+KkZShoQS2O8hgA41w2BdRkms5LUt7jJOccicJk2mjNjOFPCiAiW
elrFU/Vvwhn4bRoHTu6ean4piLzeW7FnrlRFT36AXAQf3irO15g0DfCBXSLWOb9obRUJ+2pnqA82
f/VLootAHfbWLnMi59nC6s1GJ6n3LmoRsO2a4kL0a8z4rVdV77z+ut8bvYtdP67tJPeVoRxOJgKJ
HcS/zm/bERsdnsBTmFTQtbXKOdRTyJlChhaF0TxsjYCvmQKhAXOobqA/FiQ1Vc5Ybpwom1R4vVkZ
sHC2RxtD1pMkbnMza9lMqhBEf2BsoqXD6pndD10zo9AnX9D75jCkkJcxeL96ZIM8OF7LcqtZ+T/p
rHq/hRqmP+k/Og+UAdPC1x29frWJ53jRChWptYrQNN9ahmvjdQT5OkV9W/tOH3YnqiOECVnnN2C2
ykCvDe+xr2wVVxwm8yGt020O2X1jtbApyRAxJjDEo7Ltyqneq0PYrJFg5kejMMuMw6dUOL8apBEg
Id6aWptsy7ZVIed3DpCZ0KI20bR7xxHibjijL21NNpyqLLmzQqD2hdckW7Ul/CRiAtiUk+BAnvU6
UltQ5IajjrtWtvkeYYC5nqwWNCtEr+8gHrFJR1WprUmlamJf7eTwlE5RivcKi8H5WPHITDUfMxTG
60akdLALOde8uehrV24uyscpC9MvSJaswecGTDsXaQmaXdQqh7zXx60M5+6eKMGcSPHCfYk5+6Mo
VOSvyGTK4STT+91oK1xXCoCdXV2/xq5j/ZOXg7keqnS4L1SbjDCngCSmoFUdV6hIeeSFNJqnwp1A
N2UGrD1fV0S7VwgCXMt+UpAVDxNJFaaLK8UsjrCUEDR7QnlqejcHFKW07g5k8vymq2MOGZo7Hxq5
+b0txuIdtGW6yZnwdplHPkoWhyEaHYcYWS0mRCP2rJpig5nfJQAMn3S4dKcECuhjXCXDOlM9ey+H
TB5DlcfbpHb0UKjxQKyWwB6pT8pedQBMg5m1311FCn8eZvGWZ/F8VvWokT83jb2KiJjbO1WdbojU
ql6VOQSe1RuoMsvKjY4FszXRwpTEMp0cHH4Fp9cztH1TS/Kd0tSIX4spnLdzY0lMbdIAX602I1vD
Pwgsl6MlFdtGJWNtyOtoj8ewXRXCe3G1vvArKLVM6CohN2YXHojy9h7RR42dP9tUrvzSzQmOs9wJ
FkQqH1vguT6H6+nk5XZ2TxqNLNamdMztaBotlRY73reGymMZI/NOhR78EsI7f+nznNkPrM7a9vTk
1VRFvrNsMkMcVynvNaFGT/C+aYiXrdftOr0qvikd+uuVxeA7KqVJXcIESR+OhfxJf7ynbmd2wHtb
fZ83CgjeiiGAhyhb5UVoowKMk7WaKMOOp0vkh4K6ztDgOZHvJ8ixyUPA5S4A2r6DF+g7BfYddSQb
cdZH52s6MJ8kZKJuiKfzQOSaWnNXQWj/Nta2ZAcVupvmHIgDOC5aVZNbf6tNddxg0khXbqTYu9Hu
ou9FOGV3mtPHO0Fq3Zc6KYgGA4myH6UtyBwUnMcdtBVRqXdHlZJ7AApb8m10d9rYZmZuw8KbV1kW
AY+goqptgTyK1ZCM+XGMpbECXRzuRk8nO6dibiEY5V3r7Ogf02jkptIVa8P/DGF7enhKG6/lvWpd
hPo9MFv2Ug/gtKjVdqrS/opJfNyTHWF9Zf3Rg7CsCTLSBmaRLR2OFw0B3iYK1Vpfl0Sf4EnJ4vwx
E6PcVlXa3lFlL9dOOOg5xbpGvDE+zO+pjl06nwqGtTnUX5qx0w9hUuB9VnWLIdxOay80pi+0T/Yg
I/Idu6WBN6cxAYXn5mMxefZPQZ1vjQY63QBur/cUHIcHwMtE0IShQXhMXO8k4ZhA9vRp2xaWcopr
BagvHO0TG1NtP5DpAg9Xdg+NW4ePSZoqz+Ahm1eR4MDuCYM5Cq9+jPOcSirQhDVLA1IMs+zOy3oP
Gj6dt5JXcm92pkpVGJa4FrKst4jp73BruD/alAVgbceyuMu10rsXg91zcEr7rZwU8WvoKKOxtieP
maZbDzOAyq1O7fwrWSzFGxBHzQdCkm0mkN3bIs6MJ1u1tCcnzapHe9TTfydXVHB2CSISnf3FIrJo
U0dmsqvctrqLJl17Nohj+hUaVf5MYjAMzmw05LZlpjl5SeU8oIyUvmdq/RsARf23Q3LjkR8sN+r/
OLuuHkl1bvuLkMDGNrwCFemuzj0984ImEk3Ov/5bNfelx6codEvn4UitkV04bNt7r1AH5SFKAvMZ
yQJ7Z8/T9GY2s7YDiMP81bN8+ioZvJistg62KEXBscQoyT2klPjPPGjTe9bn81uIZCzs/KK8f0n6
MP5e9nn7B8d8BQkA1N6+J3FTPvUxF6hSDxV55qkuYFgPFzXqNCmM2lwb0ivwIEnLjG5MqBUPTtgH
ORJHRQllFEEa5L0MMwfwc4DqcZ3aYKZq3d2UmmRTQK/zrRoN7WHI9KGCDaWIkAocuPQkFd2xmK3O
g1R1JBwOE9QBRBltfGtFVmCtF+UhrWANETWsf0TRAjYKEBlLdrGmI+mZkXcgdZF5GHm2syis66Db
CVX6JjOe8n7M7nOIh+5gPoUlnhT0LpDwqoQFZXiKyYQKCXAMO9Fa7DElQfoWjpmZw52rBsLNHNjG
BiTJw+FMv/cmFThBBIR1RySK9/AOsh8HmDp5KdFgQjeMwHBg/OxfQZSIF+Stx3M5pt0wToy7pAOl
2OG4Hftdb+sfVtxCvjAbDFgeEnKwGm4cehhaEEzeNAGAFYYPaazL2slqa0RtBfDKMh5zCNAz85kN
DAuDIJ3+EHeCn2zoRp/1j4dN3DbdpgjMEOaXLD5pXIu3MC0Xv7QYCDCksqH1iuBgPui15pkaHCtl
LJJHgQvnqcez/HejT5ntBBFkaSG02h7YhFwxWOMT5BbKerwPcdV7yqC55OWVlj41mk3gE4tbFWJ8
C3HJftpRQfmOBLm1o+ZUPSFdYb6SBEJeWcrmTWKW3W6qUVQaK0lgXsJAQLGNqPzdlaP5GEMd2IUb
HX+eaJxBQTWkMG02Czu5SXZFN5XHMKBtSPAHBCLBEGhvpg/UBh0spuvv1YVHvKm8iOlg6A2UuoG3
hxp2XRzz+lefrJSZFzIQ9IxA+JTcaJAABvwNbbdYhwj9LoSlrdDr2jUxsIU0AT1DDT51UBREb80e
RF8I7RytKHoQY+ddH5elppU8cFWXugnmAfLA9gnHPl4gK7mwpYbPg/XpN89zY9oj7FSOHGCwbmZv
pVyTdFtIEFIlSRVXFUoLI+SGUs08ji3/kgbZHWoFGfQK6GsVJCufsLBm/uq8fPoEy0z6Kcqi2keS
xgOSwKX8BH3Y6wO/tGiUtBXyszbehgLsNdw0BwKUk/a1gLnKDIuM6z0s/XwlbzXBx2YCyN0+hjne
j5RGG5hOPwx6v8bxW4Bj6lTZsZ0GFeO6R52iDRy5wQMqdSNPvvGvwm3xWPP4tJYQwqK5kA6iyu4N
9AZ6Z82Z5NNAYbR0UjyQmIZwlEUr+2BhOoiyh2MtgxQZHPl8IM5RAwYQ1yAOCA4OhKyvT8fCqiXK
Jm4ba8itChkzOI11LoDOR8hO7JMCTqr6ICCnHiOZc72rhZn/ywj6tHClTKkoB+AeEoh+Tv1DBpXe
VK4oAyw1fh7Bz413LSCksDDzq+AFUtFbk8HypC5vi9Pk3Oun1vXG0sDj4ucUeutp8RcOUPgEGOn1
gVkISipltIjqRMsKCNY0VrfRzm6jYo2WZJzn8cIaVfkduQ7SQoN84yGpG6RQkOyevQiE8cGJjJ59
s+qMv8823NDcLKvlaW7zGC/GbDrUFHSzTWACHQEv2gZ32kH7NUoU8SGn3IIvD7RF1IDeen0Mlla6
smmJkehQcugoDJtPRpdCYhxvXuArOLmteqmSQypCShT6LeMIFLO8C1O4hpWaOX6rYm287RsMZbfC
CtiE51jBjnOhu8VwyIWFqaR4gqzcRRYG6e8kf1qGgc4IJPIogTRv6Fjpr8x+DKfKybSVMVpYiIZy
7GaJsMIuHs1jDT6bk9AMJpTyx/UJXtighrJBBYxw8BTpyDGJnsGEdQf7YWryldCy9MOV/dk3DRUa
7HYRvPonmWtPYAHe2PS5y09jLiUka8MOmbRwsL7M0ATLIAR/fUiWfrVy2NKOwgWtbMkR7+YNrBuQ
VKuN79fbXhpu8u/PhmWZ1Qud4E3YDZD0h7dWg1WTrAzK0kJUdmtPW9AxJywUZPChMOaVSFXE/Use
rE3o0s9XjtbI7KH52RnkiFSBIznWuPG14Stjs3DmqbrmkJkDoibozCOu9ZDwNCeJB2b/anPzWLD8
T51q08o4Lcywqm4OX0QQUS1jPtrBd2A83ECuXb4XZkCVN59FjHyhzcgR6NoWdj+G3MNDuX8werxC
ZRzIZCWoLcyEruxbGJ6mNqj5xpFYlg0zdyTwqBF9CM3e3rRSVYWveGC5LElFjqiXQj3qlc+Q8187
/5aGSdm9HSReupLXcE4sXZjRQQv5I6lgLlbw20KyqiEVwvzWQspuAlQYTuoQmIPbM8T+8+CtRg3k
xjlQNnMBVzXkqbCZQ5jytPbsaPkve16j9i9tB2UzI5c7J1WGU0XP36cKCa19nmwZdHBRQVr5gKVp
ULZzm8H4QA9scpQ9RY0URpd1tK27n3igruy0Sx8BXShVGcpEugImyzE5BhCHacJXOwE3OvuTgFJW
CXPtfLy0Gc69nG9Znw4DeF90fW02qIFpKe7GZk+Ptg0rgYiK6i2FO8hTBGMfy5lECp+doBw2WgLb
WZnnyOYgDw9oWApz48cZNNU7EGCMQ5FCRF4DOtqtz6UsuItK8O1kn83AhokKaUlYrehALsFspyvv
sqaBcwhE6Jq7XMuLU9JD8QciaewZaWy+EUM/uRkBpR4XnA75zKkEfrxKo/ZgjrAYgcRlyxxjIN0R
GNkeI1Tkx05EZ98sYiIf20lzz4qofYfffLDyTFqamvPfPw2aEVmQujESgkJOCuBkuu1AuR7n4aMA
KLHu65V8x9LcKIHKoFYLJUIoVNT1vkJ2NgGzATDSlRV8KZKfZ/7c66ePQK6P9FM1Qz0CClc1zbdj
wb3rAXCpaSVG0Rl8e6SwKz8JIejLnLn7eb3hpRGh//7mNoatNgelwI/Sb3WI/B0qpa355bbGlZhU
yQGCQQJYugCiPSSON6V45SzY3Na6EpP6ebZRU8/mY9tDKMD2tO49muOVxi8K/50nUwlHE2g+cWzN
1iGmaZ6B+NrByV6XKMeKPndZ2pa+LW0kjlMLNxvXCmD3JUE5dknTtKfObmEzGE2V1zAtXolfC3Ol
6rZXFJj7Khn04xzO3+CQBk5Ipe801IhXFvBSB0roIkB408JECNYI3zTxC5g/Xtn8vj5dC0tY1aY2
mB6Exfm6JkW+ryj9zpryz21NK9uaguol4NZFjjYAKkH0aHRrI7L0o88j9WlLW2HemlqPEQn0EfIL
ApenfLRX5vPSiYclpgrldb3V9Gl5vjaJ4h1g/zfamLvESnoIezUrfSxNqbK/u1rnuQk40LEjcF1O
7sGCcMZ0jQq3ELZVvmaQcaBxC1M/TtWPbDY3JfkZwId+wjGjxSuTuzRKyjZPgAyPLCCJjpZ4qa1v
UDHbzDUkXeJuBXK29BHKTodB0pkRQ9j57Km+Mx2muXGu64GXJCVyLUnaGaj1iPHH9cW6MCMqkbOd
4UrSwgjvSCGpradskxbjnqdfr7e+sGBV+qYBuUhiyQyPIhMaq+ybYa40vPSzlRPaBJi8ba3GOE4j
E1tUXHzWjI9Rrem76798qQN1E8OCfIxloR9jq9/DyhU2k6H1EBvG9nr7C9Os0jZZMhfwKJ/HY9gX
9z1uU05l0JeiwWOOJj8EJ7ddZVT2Zg7ba+gFYk+009hsojK7F4nYzVNNYX4NHfFsrXizNGDK1p66
pM9T+BdALWUKN1JnwdbW4LUL1zLzxjlRDvAoKUg6B23oF9lw1IT5JeuDbzFMPq9PydIXKFsbVnSG
ZFE4HNO+PCLx5oF59gYg8krso+efqSY2EWCFsrNRRS70pAoQ/EwQZ8JG67cx8IrwkmvB8BgADiyc
ORuT76KB2glexeWbgdvxBoi1cAf+XQyP8IFDxmJO7dKN+gJ5BoDr4Z+e27aXQgMcWCqw2+41GU7A
X2oRqhVSax9SaupfcotE7/PM5t/waiy2tOuHJzCHyREqFdpTQsreG+A9BSX2fhp+XR/RhUWuIuhr
ODJGBVxGjlY9ZU4k2/s0sR6Z3W6Tof8D4bSVfs43ggsjy5WRbQkVEUAmMEgrtK+BBLSnrw/R2W5R
2i4vx4/BFCuzuBDRVFA9wJAA3pRBDZIb8UCIgghYNv++PlxLbSsXHmMYKwQFVh/tudsnsKl3WmPm
t61uFVM/SVP2RgKxAdD7NjRovo3ZsNVjc60kcGn3QJraUgJmBBI6AX4z91OgwvIKloYhNFcf//8j
c2783Omni49mwAq24Vnt9yS9S0iyAVvq521NnyfjU9OdbfCSW7U42hRek+J9ym8ifFuqPEU801Am
lZmDVcodazxV4dv1X3zpCnIeDCUMjkOvp2WS8SPp+bus4WnBYDTa5QDm6UNtrqyXS4vx3IsSDUGJ
EHEBjpuvBZnLYxC2hjM85PonLDWubFhUtHOhwb3bb0LIMEcavMiTfHO97XPtQg0G+OHqjaYAhjbr
tHD2K/iIzvA6N1M4HOX6Xd7RUwVPnY402zLkNxxK5+6UTduXqZloFVAvZXlvBQY0gv6kq4ZAC5tK
9TGyAyATdRhg+9UEzStNuJAqxyGwZjyxMA2qQoVWsnrQC0v6jGJIcsBiQEbqV+Z4YZmqNxwTpPQJ
EhHsaADBKIFzMf6wBnyVtQW61L6ycRP4IxKp14U/WacCdlKwSEutZ727LeSowrvTZIJmkDWFD4JD
DOdb8YuB/XV9iS79dGUHS8borJtJ4VMYKTgJA6IJmLLEsUBs2MZWuRKBFjReLVUZV8bxmOQ66tco
+Vfgp+PMB+0SrtpmbOW7oc0LyP1AnFErCAGxw0gfmCET5PE0PfGuf+rSElN2etcVBbye4SLXavI5
OaMji/b1pqZVUYosOksT8jbxYUydA3ADeUzgy1dW76UrBba1Ko9rdv1oxwNgJVMMSzUNTGpzfozH
r3x6gdow/NuqtXW8sMdVAYosbseWwUbn2Jj1iFw5uMl6BTJyabe3lXlhjvPvGZfNwCTqEzGPNox/
gLlzRiDuePNK8+frU7H0Dee/fzpEAb2BZ3SBIwksYjyUvsxAohrD2tViaS6Unc5zfTYqsy18mRDY
Sk9Gs41Qqd5nmVmdHdvhAwUQcnzI8C7+ddsH0X8/aOjgjJ23+KDS3AygeMxnGDtU6a63vvRByv5n
dQpB8gDFOy3L7yfd9FPwsqYxBSY52fQaYKxd0xkrnS3NjXKQx1WowVyMs6OZwfgvHsJTIuI7Iwlv
SQSet4qyxVlidpkt8DVn70Dc0u70poZEwI0RRL1xjy004UsCABxcOjaZbcG0Kt1fn4eFoVEZrCi/
D8ZgAQ5VtdAUEZPbTS82u60GZqk3bgsIblziZ+w6GJCRvnCSHLL76Yoy1sIZopJY4SjQljJj5rGS
u4w8d/ZvlEiaZO3HLzWv7OjJgvEus/HjSXJAKe+JQy5i4tAKkK+3jb357w4bjbaGcaqA3L/e7Tjn
7xNyyZB+bFbyaOd2LlwDmbKDiwjWUnqhGzjcIDwwCAglWNHaHXNp4SgbGGyDIJj0Uvgiyh7kTOEb
N1iuPPPDr4/OxYQ/NpUq6DlpVtPYWZT7fIT+jRjm8YRy0ewWMw6JxqS201jchni7OZ7ViMM3+KrD
kzfrxjshpHzgbZNAlz6Do8r1X7SwIOj5jf8pxE94xYwAjJt+MRXM4TT6OZb6Y9KLk54iO3ZbJ8pB
VcsMhUejYX4lAwdMpnF6jqXlkPzjevtL86aEqpBHEgL+uvR17Zya/zWkjSf0tUlbGCKVyyvO6Uc8
aEw/jLkjoadjAUAByDfcpNnKAC2salXRwkJmmIehDQcYNrux4Q3l2jGx9OOV+WUzj9K6wo/n3JPm
1yqFotuPYq1iv9S6MrFjAVZxChkbP+c/zPqtIKB2Vc8pW8E0LA2LEq3yBmyHKgi4DyksVItlXzpA
Qa2cEku/XYlULEcJLSLnkYEAMXxQtIR6nfW9Yv1KqFpYlaYSqrCZwUGhCa4BXLqpSV3YLoZybclc
SsIhkqgUcAw1LCerCT6+BdhHZvkDcmdgHdug+eicwvuwa1eOpIVrjUo80MF20Wrw9XwbRB+oZ4Dk
/crAC+uhw2PG3xt9rQ62NGDKNq7quNIHBCSfgcpeDdA0CiBGZXbzmoDswnpSmQhWmiVjFeFL9Dxy
2volilcC0MJkqAyEcsrCCMl97vdW1BzsogI9aJKQRs0qoO6h3ghSJks316Pdwnyo+P60CZAtZwWw
2ChObwOeQgkoB/51KlGYzERCYqcPrXQfzZH9eL3Ly98n1KKwbogB/kDS8BuYFXX5LjfDfVn/kLJ7
ScuV/Xh5csR/vLvZHMOVFQDwuo11kHSC+3rO16qgC0tL5Sp0pOM63pPCLzWo7Bd8H9jQMWJrd+UF
JUWLKnvdSmmdDqhd+AIbo80Kp9Z3JVBLQwjhTqI5oflgJzUI3Gto0KWbxN9yxKeDO6HcDOBlK3wS
gwknfsTzj7In4Cbd68k7bX7q1mMef9GrhxH3r4Y9t3jsXl8Mf5GyF+5gKq8hy0dQznJt8kvSulEt
37lhOCkILNAmD/eodDpcaw9jHe0AsPk9WvPgRT1/1aPwEBts28GXyqjEbUKJlkp+MNtOA2+sMvwg
NmNnMvOnNC4OApik6597eV1aKvWh10fIXaQ58yMDjnwt3QPp/HZb0+cd/mkOpa23LAoEKrRl7SZj
4ohyjXyycLqpHIezOWhUydbws7OFlxW7Wn3H+hSGvGuIRrrUhXL4t6Aclwyhzk9MOt5HdZPu2plB
DbMNIA4AUr8LhxNtX6N+UDhVbRR7zcTlD0py5h5GnaMX1tC8AsuyjtwsAU8XYF4LEOFp+GPPLPZm
YccbUBj1l9wy9PcZhSZYwWhQVRiKNvyoK/hGkzGOvtKQsKcYjPPRaSsy3EG+jW+BktZOoSE0CCgE
8X0pefIaJPzsGJZbUPy7bQaVfQ978rmYkqn1NbuCFFvs26H5+3rTC/QhS2VMtCb8ibtOln5WVP2v
IDe1bQjxi/2oi+YnmP3sNE4Zy90pLqJH6O2NvYN8U/AIcPuwG5oOdLXrv2QheKqkE6M3mwToEaz+
pgAciKbvsuUvlrHqlLzUgXIVy/TOMqHcz3zQT9ywHN08h8mI9nz9518+vKz/GH6wxgbwdoLMaa7R
+yYtTYjxQHLpsehZ/5aZdYa6dgdJ0Nu6U24xmpyyxAC80Q+yttsiP3pocogVjnx8BPjyZA7Vyu14
oSKisjzCqbUHGzo/ftpR6OyFUAU6sSwlXp2XTeTShgGwaYLUL4oeiiI666O1I+Dy1he2knwK6oQX
Mwt034waiBaWZE8KHc5iU/FzbNZwlEudKAOZJUWlDWlt+GnwpQPKNcmeTNTSG/Lz+kQtrDqVxDKn
AuobEDbxcW6/xxqZcH7Zs15CkoyJ27aOSmSBMAfc1JO09Kdoeo9DKKvPfZS4NAqNlR4WjieVzgK8
Hq3S0SS+RtkpY+WvFr5WK21fngHLOI/cp/MpYHalp7Ec/KopfkroTjpFDhn+YiIfg14+XZ+GpQ9Q
Nn8a1ai1CVgr2yR8iKdiO4NKer3ppR2iRGejm7UhoHzyuzzcdjH491zcRdPodjGyKEPsonLuwIt4
ZbiWFhT5d7jmog+KiCaQy82LO5pPj7DF/BEG2dpNZ2k6lF0HlI+etyG8/YJwsoEp0UFPG2Vhb6zz
OQs/KbP1rg/c5SeGUGGUeZZHEE6euZ/Lqdv3JLhvIV9r2/0mZiEUr8boGx/KH9c7u/xZQi21wts3
Jnqt577gB9q8Qsp3o2sB8vK3CWIKtdw6jE0JYDpe+iUg06SRu7x/s/uDFNXKS//yF+Ay8u/ES86z
hkkoD87zKS/uzal4jjq+NwK6Mh8Le0QlCunQ4IL8KgDUPPjCxWMxrOWDL0808gj//vJJLyAxZhbE
n4phC5eaHxA1gILQYN3BtPknnctvXEtX5nnpI87n86dognKV2fCzZXMXz/dmhSe4MTb762voL034
wptEZQdBRwUS6dDY9sOZVC8VGa1HSlMLDpHW+DZEM/Psbq7/wBaaeTG3c6c9K/u2aabFKJ5wSIbo
mml4ohXhZsj6cFtQWW5JSmwngzGsa4kuh+szBR+1NK0nwobpCMmqwRvbytpB2hfCXGHT3ctCQJKs
52sa7ZcvL8I+L7lPg5YD6a+nGRt8WNqSENsvrR6p3XZfLZ4Pp7EMUF1qc7m7PoyXI5hQyQWGZtbS
gCC1X9rhPhtajwA9g2fbba2fF8anb5kk5FhoDAUgbZBPDP40cWjfp7L+elvzSrQv0wqmeUaLsg8S
emUpvbD/kG10U3AXthLcpd3LIeTh5IdVkzqQs3ugo/lTBI1cOawuz7ShiuoyUVjaMMExzmSJOzFi
eNCjvQdC4Xc4xcSVufV2fZwWHhaGmpgsEjO36dz0fj3OI9KqUepoxfweF9Vz2HECeaj5K/jxT1LS
I7bTfWCMIPpHtzFCDTVzGZR2lnMYCR7rMvFaS8MGazbDeJtDjqGmK3OSjzWJKe7fYfZM4/ob0Jhr
i+ByCDNUmRTGbZMSI2r92jJ3dCrvjQEJvuvTcvkQMdTkJGwxdKHlWYvnHhJszQvYHU45TWd3SO96
D5evQ+Ah/bv/GgJFfzbVrd+MmdjMyfwudfpQR+U2MsQhhu13WMhHqeUrSsVLX6QEfBZVVlyYSQso
jw59QGMW0IWzyXaYtK/Qm2k31z/rctAy/uYnPoUV6GF1s6Fpjd9lHhSt3ATo0PVE28KUq9nWou61
uONh61fWRxxAZy/+ef1nLzV8/vunn41EBdIzIm59UtGvYPG8V+WaSsRCKFGzkeWUByHra1yp2zOB
kp260n4w4BHvSN1OvKAbVo7dpRlWgiIk6mMxEcijN3W4QWj3ePgrZs9zld3YgXLl1RrNAtsw6nx4
aoJZUrtZ8Bgi29jVL9dn4a+2xX8vDshZ/DsNMLiEvGsXIIOz77eTG+z0TeTKDd2PpTfczz73Zvdu
uIMy2Cnb50/kS/oARfiVmL+QN0Za4N/e+xAi89Q+99454BqHqZOCqgmBvS23HAal0F/XP3Nhj6jq
KtpkcWZx9GPap6rDNG1y7l1vemEdq5nGNhR8Nhut9ccw8wpc3pN2zY5sqWnl8oNnOK36BL961vT3
AJSlQtQrsWkhf24Q+u/I23BAQdE1Cw6TYZj7IYnwNsgGAuC0zYn0pUW7+yIe+WGYTCRntXreEgSD
jyHoISSoW13/Jda7+S2YR7IykgvbVk34DXlpWFpYwhWtB3mqJbaXJ/OpQr6tKRg4pJIFu+tz9jdH
dGHVqzmxtOoCLbVrqLEgt7cZ4tl8poDjnB1lrRH2LLl8CmllfuQs+xMN+baBUQ+0Jx4pGRO8a5oW
oMa+/9KPJH+dIXnjIBDokavJIHBA9QxWrioLJ9ZfBOSnGGlUcY+Ef9wegZEYTm2eRI/1EJmuSLPo
DhzJ8EDNtIHJdTUmj1DtvK24aqgPuqGr0riZ9O4IIWpo+BXWxq6mA3RIHgMOMAhE/1ZyeEtTrkaf
EarTIkBHGUucdK5RJz6JmDi8+kqjeiXKLHSiJgonqBNSIwNHYBCFH0AQ1wknK4NMXr4ZKQMdwYxW
qM9LPSk3jCqwZTSPRXPscXfaxJb8GsnmubXb55qklhfPbE3s/+8+vbCC1cya0UMtkQZR6AcBA9c8
nKsm2gwsmf4UFSlnd+JJ/WsGXLnd0LBMH2VnGt8h5APBSohH4rTiQwRhQx38JgeCiebe5mx6KEPZ
H+YeSpPOHGq2Z8Ex+2fHxfzTImGae0mKE5X2I13B8i5EOPVhj1c97yARUx+tOC1OTTaxLTSY1qwc
lo4X9XnfQaahMlJRgSaWwO3WsubulI549ToakGDBGXGkPSZpj/RxOdti29AWyuh5ldd/rgeahQuC
mp1sNKh86g3rjjPAii+FjKE6KWrtZAGhvpdd165cnhfONzVTGSelEfWi648ECYxX3peVCwqI6URZ
oK3EooWp+nuQfIpFSNnCJVwnoAhVLPrOZJq6EKgPPq4P1FLrynE0QnAfS6FCIJgZ37Ykt080rMyV
MLM0Dco9TYKnZadBAH0IQHp3FRyXXgaoqoEON6YOaK/9yhN84StUMRhZZ4zjylYdaajVED+3B7cJ
yeNNQ6SmeKCIHyEzA56gNQhXBqkntN/XW/6/R/aFaKJqv4TlGajP0Lb/TXM+mMMc6fwSnuUOLnPu
771vsbOtnPsP3/fut/jv4XDYHrb3nnd///rwLN3QOTw7P3e737vn34ffvfO73dw97g4HZ3d4PTiH
33eW4252mbM5HY+bzeZtv8f/vh5f3P1xdzq6aMfz/L2Lf7Nxj+7ev/e22w/v6fzPXNf78Ly997GP
nDXU32JgOE/gp8UsRAgR3wFxhzLefothKvkEkZDOg4dVjIMeQvdGXFobTWSGkyeycmudVq/XR3tp
kShLnU5hEAHpIw7wFt3xsHHTKV5ZIku3Ol1Z6NMws6hJuDhMob0bYw1YDCil9z9SDsfwudqb2vMQ
948VnononIj4TWd8Y/A1VPNCHNKV9wrNZ7MfprY+6sB/H0aI9X2UhiZ/alGQ/rxt+JQrAwD/pRxb
IQ46CCwFeYdKxEoQ/Usg+e8uwPb8d1VoehxWpDbrI1zlYNRQpt9Se4wyV0R0Shw9MYzf3WhGIQr5
aeGBT6u/dtAhfi2CmP8Zheh3gF1APClO0gZaHGGQuBLC094I+dy4Tj3cFgcIlJv0qYRr+l0FcfDv
8KpLAduYixnqqqyGypYpenNwzY7gE+0kdlDkHHbzLFF4Emx2sriBo0c0DjHQsDO0gWdYaKOqhgoh
FlSwK6QGR7oCqkRZYsL0jedGajpl2Grgqkb4FRSGfL5l5/ZuomcF9s7qIBc2E5M3eAFEOVz0YNkI
U8w63cQEvoNQbyHdA4EVtadNdN5wGfKTHhb9qwV7Ay+oW3jshbJ2acGyj7of8geIQfeuOVrRpmnm
BsJnmg4sb5AgQ0Fb6o1jDWvBpq3vuCZuo30BEvjv7CV2nxmNodfHJmxz4dh6Zm7mPE2tleVxed/q
quYQWEcRicqkhnBeHT8GSQhxxLxKVmA2l48o3T5fKT9FJN43ejRgAg+MPo/W8zzPrqUdzWRauQQv
ZD3hn/BvByxpjMSChdthtKsTNCR3IsxgJmgfNMOGyXXuwgvGkwV9DGv4UJLU8CYZrKQxlobuHC4+
fVzIwRfgGZJsyMzACvWhCd+vB4PLF27dVuZ80o0B2OGyPqal1uwSak/7AlpDD/D5IKe+0jPwgpm9
ud7Z0hQpgVvSCJ4lBdyISwLO7lQk7X0RwuNMh/x86FQ9NPevd3Q5iupqghqq3JQ1UQ9LqVL/XcoC
LhCA1enh2vNu4UPUt78YxyhMkMw9Ah69KSSlHs/ik1GLE2+rcnv9IxY6UQsGVI/EiIcDJLoMr+p/
zI1wmu5U/Lje+gIJUFchGGOc9kXLq/TI7E43nWBkzbA3qkiazgxAEiw8Yf4KGhWnLSwA+o5RB6YT
pHJI25m7PE47trKzltagciCF7dDTHAQhmKxbxVYL8/jH2PXUgB70CDuZuZf+bLTD7vqHL6wNFYoK
oZaytQXiBHwfj7wt7/SIPmmCrTzIFsCNYEj/u1X7KdXnvGzFYSzEhAOBlEPoTtFYf8GdaYSBbkwO
lJP22ZBjHYMBPhIfDvPTwU4EFM2HHBYrMh8hclVo9H00+xEeHDJc+XkLi0otzIvzSRtBawc6jpXY
z1DXP0ZRP9+XM23gu9XYwUo4XphUlfcPO4Ewo5xlxzEmAN30AR6RGgRrD/BLTT0jwjURFnJ8ZQkt
xEdVCGDUe8li6Pwc8ykd9wEg7btOFOKm6CvUihDprFKXKQ592dyJnDlRZa787vOi+O+FSaj1IA7d
JgheztYxy7UOKYeBHjLCfCOy99o8hThFord8Hp+vL/3Lky/UChEq9ecrO5+Rw4FuIXQ+wAqSY+KP
slnB4lyedaFWiKbSoL2ujfB6MGAhAVNjKlpYc80udN53xbAmWnF5uoVKOmIZ66KpobOPd+lGMLgt
rZWYl1o+D92ngzYd4ccgDWqAzjS68LqKHRi93PS4FWolyBgoABI25Nyt0PwC94kveZv/uj6zl4Oa
UOHpWdNPFkTADJ+lJpCPBFpgAMCzDR/qlZfRUg/K2Q2X5JzZmsAegPGvH/Ua3OdKvOu0sWe3bTMV
kc4sjTZFMOS+Xidf2yg7QXbMuz4+S9OqPKuKZBz5MAntCMCxG1V/cnhM39aycnhBdMQ2dZrbR42W
G4C8YcK+EhsWRlwt7bSsG+u5Se2jKcvOmzmtpcNonv4KSxmtDPlSH+e49Gm56zBRYQbBRSbvKofp
eGGNMGhaqxcvxBu1spMkAIGlJAqOlulLnHV8/sB705Br782lX69sVrhJUcbgonck030XctdI/xTt
mnDzwpJRQctNBQnStiazn+AiuYUZu+ZFdslXEt0LP11Nqc9RCxnGHBTjKMXLmMfNk2XLE7LFKwm7
y4UPoWJTo1xCHUqHSXEbF3Cih50AXMVgqD74Y6v/6mVZI2mNdJ65xpn+mze/cJT9J5/OcbQUFu39
/qOb3fqr/YW16NjhdzAeDJzypL+O317KJwuZ8Zfre48sLDA1Ozw0FVSdKVwlxgIWIkFYwjG9BHP7
Bxnm4DcrmNwyHnUfsNUCGGusW/YypWm6hfHjsOnLrMKrA2Ua4mowPflTjfn0AOul+HdWUO50hjF2
boo35S5FxjZxICtRf6FxYpFtZhGI24bSGmpnhnf8Ly00ZL4SrBa+Sk26w0ABKyMEWaoq8+G+gFir
W2ck8+wCCN1Ug2Xh9eFb6ud8iH/a/PEIhb+gAT66hQt6H//QaoDfbG9qVtb4wg5S862tkdhDGqJ9
2wocA1Gly9eeDAvbR023TuC85NwAixvWbP024T2UQJOg2tnm2G+vj87CVUY/f9Wn0eFZBsttswPa
sPofZ1fWHCfPdH8RVRKLgFuYxTZe4ji2k9xQyZMniB0hJJZf/57Jd+PoGYb65spVvhCjpVut7tPn
sPxIVboH/GWOJVcPgubHsc83IuW1uRg3a1drSy88GNFaJqs3C8ROsR4WCFQRIA436P5WtsIsb9Cx
J5Ot+zLRQ36nR/eeNs775XVaG9pYp9LCWx5KPhCpyat7BCFfoOX56/LQKweUGivT8mpwm8amiU9+
h+HPrPwnVzRyyiuHt//e4QDdFNRWgPUikfNki/HT1Fi/SANKJdJtNXauTcEIPNJgDBzIBtOkg6cI
aA2S/gWAyGcoS15nxX8y9B/OKbKDHphnJjeBZNNe5Eusx+9BVsPHbQUif07JGdduFhn5kGmvz9Cc
SC3l3tIeSq886LPvPaXhL09k/KlzXfd+7schnso+2FdEgPeXuG6ejLJmOBZgzQQqmLsHMk7Txlt2
5eSZuXomerepIVuaWPTeASkO+sQ21nTNJI1d60Bh4OHH6kSwxAXxBwTfImfYQI6sHAliRIxzQXon
B9ttUgU/AAxrYuCBnRNk+quzlNP+sumcnwEzM/HU02ReICKa9Hml90oPflxSXUXQgdy4fM+vPjOz
uZK1Xqc8f0ykZdMIXXZRky9dfN3PN66mvgJSBno21l0DheuobYcKeXjBis8lV/NWd8faDE4b9MFy
gjCAfC1ziySX+c6T8yc9qM+Xf/9KNMRMIDSExzXjaV7gLdMuNw5n0JLWXU0ixCz0CDUssnPdwHte
fMasowis5TsRzpICPNTKGP0T2U0YZu2Pou/CZ0eHxWfXxf8GYIu+Xv6J548hlG3/nj1U6bg1nJ7q
Y4jTHdSDi6ba0boF2QPKXAoyfpe/s1IqBML17w+NnhjHDDWNhEzZsnNsBQGBTt7NcwqqT+ur5Nan
FPGp700vU6C26LNW8pssNC4PMCcQ5PDH4I4PbJ/maNeWAGVkHkPlbhHZDq313g3pFUpMqPmBV1MG
pxa4jQv3fPzNzOwqFJRZWCzhDDUy9a7D7lfuMv9UTHxcIGgZQss9sqb+0YUK9cY6r1m84VaaMrWt
QpHgLtd4J04sotCRBvHgdbtopk2xg1hH7vl4y0HrHXrNmSX3PbEjO31zZrGX7fwyFQNkjjeepivn
08yjIjeSQ7ASH3RtsacQ7yMuhCjuVblxe6yNb7gYSHN1aUHGBTWCR6gh3XZgq1k4CCrKeSMZtrIj
ZgqU0qqtbKdokrB7KOdqR/UPwL83POTazz999IPzagrAcnhYB3cUHcnhIqLZC3e2+7NdrqFNDwj7
TzkQBMBNUEDyXg51xPsn281vnfKl1ctuLK9cIsNIwcVUuFzDTHyUPNH1nbq/gnQLpHA+gmcmIWrQ
NyBo8P054cjAh74fqelRuWWcQkK0VG+XDWPtI0aoILkjSZcFNHEt5wb4FWT0e9aC5geaCxZ4O07q
3Je/tLbjhoF7PCTTOFoNMnDvQcGjPOS7Dm2gErrWl7+wcmBNilSkVRt0Unoiaen42xX+FC8F6u2e
c11djpmdemKestEXM/gAy2YCVfXU3sBJ808OWpN2l+dA/+jg/TdaZWa3XrMQBkoZ7t/VM2d3jk6L
nS0GslPpPAB+LyjoAiyWtiAFCp3jWHb6kLZZU0AivMnurMUNwYTSevtgydBoS3Rz09X+cp81C2gI
VODxR+GTLnG4393TVuloRE/EnUb3ZLT4U3pf5/CQvVTu65jW6skLwvZIdDd8UcpPP88QvtuVQgaf
gSpkEFOugh0Uv7uoka69o7Jddr2V/2RA3+8gCI2O1kEI0HHSEbhoQBbsYZYQnWnJ/AQegikOJ2ih
VEGfH/JJz2+zL8edG/bFbaXz5QaK0hOkwKzyjqV+ees7+h8PJGUH0B7kd4h/sscZvMzvIOrLfg5L
UIAIUGTB7zwt5yMrhhZQLwJ1+XSpYsGVODbUAjNQl8pHmbbuPp9HyIhrR8RjFy7vZbi0h8Kx+j2D
cugDFMrLPRts4CbSUpBHyloLCZcusKPMtnv0h/XNu2Lhb9ZCxroroFkPHxP+X7FPgx4gnnUfJLoM
oXZOePCTjaw9NKSt3317yd4HJ+M7HmRDHM7kpABURYVonP2yjPIWavf/iiCjNwB91TeeoG3i6uxN
Ak72WmXjeBjBabqbUWWJndz/oWvCv9QL8x8Ct6ruhS+bz7mvwGg2qhO1YNEB4LhF6L1iZyYD4Ax0
hUTfFw6nlMeWVidex/5ZTeVG8m/FU5j8vZDLQ5395FVdh6dAVmv4oqH4jrameZf309a7cGUavnEF
6QE5Ha2LPrGE9cxLNFbo/q3K0w1LXhveiBsZzZyauMOceIA2S/9TI7NIz9eBXZhv3DyhUgWQ4B27
6wv0w9LyCxzFz8su6PQDzzkg+++rmYHDKW893wMFoxN51qNNrhzYuGu8TvCxsMDbyyfvjeXzo6Lu
7eXfvLbYxuWS16rV8zzOeM1RkKCAr5Pu2BY2dWVwk5EXggNuB1DWnDgQJQoaiMlbDnhst3hg14Y3
ihjDAoUwwL/aZHEbuePcA+Wijbg69Qtr4yyuWJRJxltDGNxquobd6RQMhBXj7641oIo9tTtmiY2I
d+XcmHS8gqX55DGnSarum92+quH98t6ujXtatw+hYocuOlHXcIDa4fKJtBJobXup+capXImATMbR
Incmy3OxuyNU32Q1xXT4XOUvbc8ix97Ika58g52m9mEKGQNvp4+EQzKxEyG2G1TFrvHkAKAzolII
F86PFBxIWxzlayfKcA7ookx9dwaJamNjy3t2oFkfiWXciN3XZmM4CAq+k7TPIa7Oh7y/q5QnDlB5
ETEep13slFW4twt5nco6M8U2SEPcig/OnEzhgyiLqCPPYbeljbICimMmyW/OOzWkC0aH5h84Z0Hc
emultn+nUWGJ08JNDxPEcRPbyl/tIlPHWZZ1rNvJuZ142u4vH/CVx7ZJBTx4kEqpT0LyQFgWL9MA
4dC0HdND64VR2ALM20+hOjiNLm7arqMb8fiKWZkswYRYwC1NUEJQaLUrh6eTEMvl+Zw7H+ih9wyD
XYBkqTrHUUkpXfBxN5GmflTWYTQQFbv91jE8N4HTZwyjGhvWhXXZNQl0679ZPmplZCvHuTa0YUCp
QoBviUYl6BZ+H2R6KGh7uLw452zz9KsN45kbq+q9EB2dXrNABtXOyJE5dGyiVrXpRm5g7RvGRatx
zv3UOvHBul7MrfAYNP0nVOQ27H9tdYzLtrP9mecO2hLl7ByX0N4ppl4vr87K0CbXLGR1RBjWGege
ekhT80E3r0F4FcYWa2/SzHaesFUhyzFBOSB223Z/AjfnlYJk8jXQntMnTjbxwdNLxyWeV/MaHA/N
3h/mPtLlJkHo2uqcrvcPg2dzzZTFyzoZ5hcH8UfYbuUa1kY2TFbldQiWgFyd8n3/gmrNmwB94tM1
yb3Tqpw+++GHz6NPpSTBkDggzHsYp7n8ksoyTXTHtgr4K2fexMxKNfjaAWcAKAqzd6LL3QhTi9RQ
bqUQ15bIMNzQS8tipmmVoL/hnqfDl6DVv6479Ya9Wq0aUwtaT8nIoB+IG6bf8jZrP9ow1TIbJqtA
2A2Iph1Z2RS17Dof8x8w3mT5UKobdFJyLwFtFSoF4aufOfvLS7KynSYSD7lTv4G8A07M0N20JH2t
bHvH5+1eD5w885GDE2lC8ChCbdaizxFYwnpfsX/LiRyXNoPeRhFVkF25bhaGwbK271HpH1ViafU4
WO4Nut2/lf0WhfPaIp3+/8GsCKlrexao8xVgJh5y+6Yc7kB2txHPr41uGK3Kp3LhVQef0LV6V1Fo
66mS3luV2qLPXvuCcc22WsrG6ZcMzIT5D16AbosUP5G8erm8+udePac9Niy2H4CzGFpMQKb5k9Uj
vAeT84PjBnd+cY1ay+kbhulmZVpDtRIMENy5d63maE9sI1BYiaJMYgZABWRun7glJipfIGV5EIH+
LLPlmOIy180mX8y56BMzMHF6AGN26QgpskTbzm8+57cCQKPIdvKnXvpQ06mbCASSaC4KNukTV/bd
ZGOYOk+C9GEakg4XTzzm+F46AKY/8n6LS/tsf/RpWsZFXFojiKGXXiauP7bPBeh+7rKhnupdOPQp
eHEkLgf1PJG8K3eBX5Am6qxTlCQGiMmQLvRpnJK8wTOceRDoQIYXElVC5SzOp6p5mr1e/MwIUXNc
OItlRQHwQpAt5lBNDWrvSv9tYqlaQGggkjqdyAHHL7QOn6o5+3zZOlY2gRgLZAd5GIhg1Am37E9u
GtyKwX8Gb8ru8vCn7MUZB2uipxa/CGW1kDaxyfDGnTABkf1j3fsqcjxriB23+GXr6hrqwdNuG45W
zixkc8l0AgD3HAUtfQUnMlr2pmV/eTorF6kJp1wIne2wxwdy99lv7uri2+VxV3bhDy3LBxfuOWjS
rMG5nyz2fV78UsW9nH9dHnrF/ZldPtQnPfBMfZ/40BcCq6csrS6SxAIFv0u95iGtUVW4/Km11TE8
beYQx5v9WScgVojE9LiAOuC6kQ3/GmjqZYJi5K757vX/OFtX59ovNgIjJixOxg6nf7G7Pdf5g6PZ
RrJnZd1NbKwVpmU1B7lOqmXiURqWbyCkPXo5H3a52OJ/WDk3/wHIetrvdAH5oJ7MsU3JU5hlBzvj
G/nUleX5Dxq2GevOzbMCEanKb/xxbu+FWtTGA/JsjQvmagJfcydsUCFSMNda+TcWmPpRcSRu3Pcl
Io25llG+pMoCS4PFD/2EXkRlQ/W9YqUfQd+tBH/xMn4bvbHYiYCiZpk6lY4sgN8iH7S80Exw2qfQ
rbaK+WvLcdqFD1bK80644QJCKSLb9q0ow+IB6tL918tnfO3AnL76YfSGozdY5NlwF4K/FvzPWXZr
jcuw4z4I3b2ykxs+bO07RrhFwYFR9xyXyTgvJdqMqweeh29z2Tk7awq3oFtrXzF9gQBxKWJSnfjd
8+D/W/MuzsWt7W68O9a2wnAIIxqNBmHh6Mju37z4GdZb1eO1gQ2P4FIyhhn0gxPwcCMIiCF0unHc
V2zVxB9OIAgCjeUChxDUrwWhMi5Y9rlIvbfL52fll5to4qWxlj/PpcQlTxQgIXR8R5dHXvvlxsnk
EFYuhByA7ZXAZhaQ+sqjvrauHN04jwj7JtWRdoRqSLDvgbB0iL1DWunyb19bFeMcBtTPIFyE315W
EHm1Hia9lV5fOeEmyUHYgm1vXsY2scDXT6w5XkaxV8Xnqd66T9fW3TiLQ0sRIks5Jkw6keb3tCsj
f94IOc4vjGtiK0VGZrTsg/6SUBXx+YlsFWrOv1hcE1LZA0fVocsbsFNL30nexrS3I9282BXfLSLd
ODVrP9+IW8O+nyyHIfEAxfcXWcjY7uvny0fmz6vtv0Gra/bIB84wdsWskUQCuMqNxEgJFIhzdzf1
ku1mRbOdbgZ/N7IGuYKgcdWRuDbblZkodtzu6A1AjzKxIXmzs3SY7ju8pRKr7+RLxZce8AvZgxIC
rcdQKg0ePW9uUU1sAUDVeVcf0ooH8JR0fPSLLjzajsj3fp25u6oOEUnk9OfleZ4/wK6JnSQFeg85
w3UGfFodN5wfhiH44vHGjh0876/cKMNT+60rqpNTvWvTFw81OzFu4Zv/IOjP7ZNhH37pWOECWOkd
UOn8V5lBnDMu/5XfwByGtrtvThundZRvrNbKgTOhg8ikA7/b4mM9GoFr+pJudTWsbIMJESxsiVpm
C8bTtAD/FY96r45SoE3qSe8ub/T5t71rtksHbQFMpe1UiS+zX1KT+1Rln9HyUMS5JPssK2+lsB7a
Kt0woLWlOs30QyTTV6Or2xy26c7fXHF7kuS4PJHzDhHI4r8HbmenV6MHn9UFXbh3bKmjzpHTbQ1B
zo1PrO3GaU4ffrsYq164PCiTulrutFcvySAm+duD7PYDMvrdxpasLZFx6aWaLxAbndpkqIv9pMMT
A+Hny4u0MgMTtN2EJ0VisKokXtA4URXKF9nJL+jF2eupu+ph4Jpo6L4KyCyDVCaWV3zyZPrDsvVG
QfJPffCcVRtLM0tcq5oJnUwBOpV6t3T3c19ZMVD6GlRmYBBJI16kbQzkjtqD+8Y/zGhnGyKWovGg
5iM/FlKqV+bK5t4vcgq1PBFELc8J1A509lw7ngDhke2BGluoA1ZFHNQ8BzsUK7sEfjg7AGjdv2aV
kncgOZA0snpgFWM+0ea3qxr7ZRG9PtgQBNORLtj01KRzu0cjur0PcXnEHh55dv0OJuO0PuqK+bt6
acmjVrS/7SCycnAbp3ymMiO/6ywb3kcAncCsM7dH2S1dpEI7uEHcAhx94XhPXAqUL0DePmwFueez
Mq6JKe0oimk2hYHm4L06ZnwaXqEINwPMj5cpTZsKHEID8J82OIeuNSzjHoBoPbPTEE/tqR/LkwQY
6sL9vb1MPzK1pTW4ZlXGhaClLnvdIiSbafEzp/yfJXO2bpuVsMaEleJ2nlnbLRXU6tFQWVvtl2Yp
0bnnfxnV8OBIfeWFacJLCQ+t2pezStwp243ICbUBuS7mM0GlQ8ctX+U2niCj2A30G9kCi63cMCZW
z27acYHA25DUbA7+rRyZH3TuVYleKv9Tp0CT0RezBQUuxncKQlWHy65u5T74D3YPkhmsrPCksjp7
P8v6kPlAZY5y4y5YCzB84zLQM5tZTlB+SgfdZnGnwEkJxGPwMLlhcTOkTbvrCM0PWaCaRwjl+k/o
50yhWJzXzzPvssey9bZIYM+Suvmhy4zLr6j60K88H/V2R4m9rmn50NC6i11Gx5u5cdnOgjfed8rv
9l3lVOCzteiNNwIp6VDVf89av97XY1pu3DMrTsQzjK3qBwqIagkW+FLJyB2QpWDMvnGghBpTLstY
BeJdt/LX5b2mf3i7z1wMJtixFnYGDrNTdbrreWKljne/gJ+4igIhlq+ESH0reKjeSafz18n22Y+g
8gHkdObFgphs7eYQGK5Bs+ZUjg+e7qFLSKrE7WDX6ZMKS7IjxPEP1ViJHzb39UPQcX8PUmD0zjHi
8qeUjsXBssP6Z6VrgJxGoKtuS89qo2xYiqdimK17V3B6sCx/+kRU63+aG4gSTvOgju1Uoyd5olaw
84Z2/sbbsP80dLm3l6Id31KW56/cH/NfdKr5Q9PrIM6kIMd8XjIRVbQq7j1Anl7crgEeWYnulQ2o
E2c4Ff8GrQ0tN97T8jPKHFM81lA06BbINNDKd56GJQftEXJlEWW0ePROLANcZZDn7BRSaU1TlEdk
n0F52HaPQrPpLW9Guh8J879pt0Hdw22HA3iWrJ0aNDvqmoudL+jwdck9L6qqgMaeIB6Qzn57V5C6
ifEKHGKZq3BHqxn3pwN2npGDqtJPPfvIGQOJXMuG+5F4aVSPWPu6QScT5wGJa1L7R2vIrJ/gTOUx
0DPZzi7cakB8z+23QEnrMNZF9+p3no2OETAuZwzAHxx8+yYjNIuH0lOxngr+qkrIk0Padv6EjKAL
bBBtPpUOyIvBE9cendZpd+BgTfd9lyErXjlo63Ks1IurGR2ZjRP+7js9HlMgv3eMdf1904bj0de+
+wxoSvV1yVT2q6rBJ1VD4LvAqpZbkicrd5kJSBwdx+lFFyJNx0l+b3vCefDSa0S/4EtMbBalA7V7
hadfaLdPeNWGUdfkwJYF11ViXBOVBT0xKXQ9hXdhA93uJ97+G8wbAeJKfGtqn5OGOe0wN0NSLO3O
C/2oBUPPFDTgFPxx2dWsLb1tvAFm5nqMwLNBQxDIoLwIb2FR3obfXLm0PCMQ0jnOVofoK1Ee2QUg
686gTUmn60gFmLm1wwQRwUX2bcJ656ES5T/oprshWXolTtnc2ZIukFytWwFhEf8e6tGHpi6ayG/I
7///4qNhy9zekrVw7NZJYSZwP3HPfQ8WfyNpfG7lT0Mb+9rSvtKVF9RJT/vId3Bx2ABmsU/X/XBz
XzUevWAhREe0Nd+Ca/wY+tkVtaTTDzeu2tqr3cDq8yXJ1OvAfstmQXHzG1NbwKxzBx7jm3i7joIn
RijXv+O+LR9aRtVtoyZ+vLww5yLn0+inAOLDk3pGGoyhWaRO7K7o4q52cPLDx7FoHyQnu0x05IoM
++lDRk4Q2au0Di3sL1h74wnpb42Ga5Vf2azonhzSh3lMod03VVUtSUf4zpL8NlU0FhLvNWdLCWPl
hLpGjIfykmSlQm3Gy8l4O/tqfq4WVcVV6IsN53YubDst0ukMfJhF2koKrC6fE7yxD00O8aGiYT/A
I4uG7aX6DIzHQelpw1evHSzjLV9nJWnqkjaJVTZRqm4J25jFuUvgNAvDlOc29arQpVAzre1/+AQ2
mVM0is4p+76U01bX99rPN0xaps3UjDp078hYfemD+VVAzvCyUfyBH5nR7GkGhk0vqvXmtIaqpAyp
81K3bnjDkN+l0RRa6OXl7jhAN1uoKWaaqzwORwb9gK7LjpmYyXF0iU/3Fnjq8qPCs/qXBOsbKHbC
Kq+isbZJLMogPyiP0Xu7lfmdRa3xGR2E9I1qCw1uYR/+5hCHyiLfRsJU1GIoIggOt49kIH2E0Gv6
mcsU9x9yIV8uT3rleJtowdLLRdBWJVq6lu7OzpppF/TpC4QlXq8b3/A04WDrqS/yNpF2F8vR+0Hm
7ojK6cbNvXLoTLQgH2Yw//b2lLhpdYvn3Q2Ufw6cyEO35BsGs2KdpopTkGUgJk2nLmHhzG/cxXlx
bOfIU3TKWkPwYuPZmQ8oOlxer7UJGe6GExW2YAVpk1JUkKlGg3T1r2Bvrdo45Gv7bfiaMXXnBmpR
duJQLVGjd6r3zKm8Oy08e2PBVi4XU+SpglwqmOQm3CkntQuE4LV+b6ZXDuLpKyV4mYkgbHS15Fne
UPTtBI/NaflJ590svbjPwLWwcXmtSDAB7f+3Y87KuXTmqu6TpoqnQ/5o37mxjKsdAQAidqMerE07
6wGiO4c0unvJdsBRvbP91udXXJ2JM3ShB2uDLMpOJi3qt3bkzkGJjG5BYFdO2n/gheHYBUSVIinb
X50HjgLnaUqrnbvVgr/y800sIaUZVYMN/iCorcVh4N/7M7u5bCRrQxtRxQjq18IZChuF0v4FsJJn
hufp5aHXVuX0/w93cSFyWi0VhraZuq2pDRp3dGZHddqSKBWj2DhaKzZiotY6MXu0Cya0RWYD6pVD
OX3Lazd7nwrC4s7OUTnzaLnFerM2KcPoSztVfVlrJ2EL3gXiSYrvToBCTblR0V8b34gp3KxoeggA
90AsHpYF92X51QXbjD1sOK0/Z/LMzWwKUHV2T5vUctyExG4cvI0P3hDVr0P0abnr92Xc39jfwCXh
vpBDvbNurW/qvX2vf5LPUxH5O/8W0drGvq24T1OeKtBtuWQZdxO7D4+g0V92oWxeUk/0+8vnb+1o
mzGIVJU3zcxJBA2XR5l1BVrU6byxUSujmwi4anbRmaIyrCN1brWofrT+8HzVDzdxb6g8dbTJSjfp
Uak/iAzwAnT/A9p9efiVhTdxbzjCAcXL3EnqyToGRBegoskF0MlbxJlrS2MYPmIHxxp97CwD5y+g
DPdlGm74lLXffvr/B59SexYQ4ovyQF7cHofmYQnSGF2lG0dy7Yef/v9hdGJl1himjpO0lfrVEwZx
j/Rw3aIbdi2c0fO03XrJrPyoku91MEOhayuXv7YsxoMhBzPU5NbSTljePQzM3yui/D30zZaNdV9b
GeP6Zj3nuZ37TjI5/FaIDgFbHW4t+4oHN+nxINpgewTlxmQ68URXE0/aNn20y5pHGfxV7E/+BuvC
yjRMlNpYgGxDp72XeAKgkHwY5S6r3I1gbWUTTBx7OI2SgiAC3UL2F28WkRZoSJ6vfJ+bUHYIB9uZ
S1yVIGX7T0CWr4y7X4s0fExpdR1PITPx7Fno9yFtR1iXEyzPzO+gtiZLUMEzSAP2pSv2l43h/DvA
Mz1QAfJ3eM0R1KC2+McHQ+DdMs8NmL/cvtnpsCavZGCAP+T9nP66/Mnz9+p/wBUZSJkZLYvgrnf1
vimQug+8udixkN9bhVtuuNazNTW8e02YYtXXJOWc+cBDTQh63KqEZDh4YaTg/mFyob0d1QLqj/PU
dQevEuPBdwp5Y3W+uoEIuP0tyPHOvTzltcN++v8Hb8bQ2gRB6dBJZDOHSMJSRb9BYNPPNya7dt4N
l9b2vEnF6ZqC1saD4/xwC+92WLbIP1acgskcidLqjOIPmtcarzyG8xuHninC30MR/PaLfy6v0PlD
wUyQo06tBjiKUwgifCix3qZefWPTMqIgQL78hbU9MGKQCrUUpCJO3YNNBgWaIgWRdNdsJE7PFk0D
4pkox4kLf84G+ATilEOsUp9/5gMafHqtrcchX0oZATGy3C8haW5zp+kPIBrojou2ui+jPTp9NKC5
K86qRVxRgz/9IiNH4Zclb+FA3CTT1YMerc/Bslw59OmgfDjOs+shL1/2dlIJP3tohOZI8PH8qpvB
M1GRVlp0QAzisVJxPd8oQEcOKm29jYjuvKl4JmopdyvfVR0O8zj8WKwnkEZH0xZ97drYhpnb+Zy6
lYdWDDL1h2bmEU3DfZO9Xz7A503EMykaq6ZBXqiCifSDiDi5L8YacFBoS1bXIKRPR8aIXSafoWWt
stykKgJUolBonwr3GwU8eMMGV24bk+ex5m0ByFKIcDQQOiK1/Ga51Q5s4bhKLRmVDvfwyXzjblvb
DsPi8Z627SbF14rQA8Yo8/Y993kUWtfJw4Ca7G878EHRVfgd1mscSxCije3edjoZ0Wp6Dqdy3Fi0
lWmYuE209xTtkDE3cU/BXlsEz26jQRM/X1Wt8kzUZmdrOUoHs0AsAHoC4NuKFkDtLSzleb8L2eu/
F2kSk5VBe71JGtm8y3n40gzOVj1phVAFSYu/Bx/GalReByc3eXoP7TskAor0jXGLQ33VBXUKiN5K
sHu2gfgxzsUjyafvVZFeF+x7JukjrRCH41jAJJFU+Uqgindngah2Txt3i1dyxeoD42o/aXKD+hSv
lSlkL9CHxJUou5vc0yxGee7tsmtZ2yPD8BtVtS0w2l5Sjuk9tbN75W1pRK79fuO5QnM/q5d+oUmT
uVEzPk6BHxPnd6q3eFlWfEpgWHnjz17RjJmH1rrhpVmKWDhAjqj6qS2h2eOCA7XLNhINK5ZoQvOg
VGXPqSq7pKRwX0jGozyHquLBKbvr7j4TkzcpkJ6HhWYJQwxe+68O3xh4ZRtMRF6fpc3YeiUB7VTl
R33YNF8ycIdCW7svDkFZb7FyrS3R6fsfQgPqD05YAdoD5N+Je/4hw5/F2YiyVrbahOHN0iNOUI0M
1GUI3vR9GlaQstSRl4qIti8EQKPL9rDCwuyZgDxeyCrNM5SS1VT4x1Q6wV3qlO2XcSTkxgGhL9+T
Oq2LaPaBAMqFrKpdUAq+lcZe+QGu6VkYc/My8HpUynUkw5jM0IMCN2EEmnoQPzpoAN/yYedtH+Tp
f++YRNE8L5gYkyIAp3c2fyo7f8Nezg8NV/X30EyiNOaF6G/ppf1jmqofPfQfL+/Q2nk2PFYNDfGa
UByFlhTHuYc+6GdffHaLLa6ItZ9uuC1LV5NOR4zvkzKumw4kfBvB85qFGP4K/REBycvKPrFQ1PGC
Sv8Beix23A4QXbm8OCt2YjIIIquspgxS7AnafgA2/5Ta7RdCP/XSOVrQPr82MmGn7380dgH1We2j
gbEJxriiWdToX/6Y7S/P4k9N5b/5cc+kEZxENyHcxa3U7ZwX+47F9Z189X+GSXcr996nOXb35b56
yZ+Db+QlfKB36r64qZ6r7813Zu+3yAxXToLJM1g3marzHmR6Hmm+1P7woOZroHeIt02kLcgLU78H
K3hCbPnsCPUWiC3SrD/EE+cW7zSdD3ujakWaAd3KiYTcSOyVfhenPBteNGiFYqAEgAPzCzHHJ0T1
U+NDsKWQo/OV26x/mhmCcZByZjtoFLh3VlshjZkH9XdrQWIzLKt8iko3BU6SDc4P0GaNB9kT8lTX
YJfVg6iOlsj82BuzYEdBeHXVA+g/3QS0CTubQIEometfFlOHJax20vo5iS1E/Hmn4gaG0Vc9BcmS
DkD+1z4MRbjvvem2gliW9fXyiT4/Psgp/96TcSJCa4hIJku/s60IT1FQF35Di3R8efy1o2o4xW6Y
hoWNKINT7j7RBkSMun65bmhjaUagQjQSYijbLsA0N2IOjvbSLBsOa21hDJ84cDVCCZr14NYjb33q
33BQvkVDMT13tff98gxOj7IzBmHSHs7VLDzIpqqEBh64NqdQg8SgWPYLBOl2eeceQc74P86ua0lO
XYt+kaoQCASvQOdJHtsz9rxQjgQJEEgCxNff1ffJ1cc9XeXXE5pBSFs7rDBu/NJPcjMuL+8/9MoX
uVQ9HIIBCpwxU6dZ0Tfdlj8p2J3v//SVe+RSFhk/27dsRfDwbf/d80vUnKpvnyILds/7T7j2x5+/
1h8hhBcAOsu68k9V0s2pJfwRdtyf3v/tc6vob1/j/FZ//HZHVwopCYSnmUwIR00+CwgWw+4Glt3n
CBTTp/cfdG2Zzi/3x4OALAhQgNARiHhaA1udCAjStnNGSyiLv/+Ia+t0cawNB+2LRmQ+mbD+zF2x
HYvlH5fp4kQnroahNF2BBOp+rsuQYqIekz6z+r6ENeP7f/61Fbo42sp0VnQJ3MFQy5o8okpnk25B
V6iHWzywK+f7ElfKSc1cAgYLRukRh9P91PR5UMh+T/vOHZNeAz/5Ty9ziTDV3tB7QGbCQXEp+MvM
bbkrmC6OUxfe6sNdyc3/o+sY+q0y0oFYVs9eefBoY7IW9kevAtCa3ZAopOsQDz+IkZWHRVRI8ohu
b2SPV1byEnpa1H1tIUQKn0WS/BYgbcHQSoK1UT3XPb1RZl05m5f404bWvvPHGk50PIx2Y1+4jR5N
lU+zA7cTmlOvFEIpv97/YNdaOJdQ1NIDh31IBnYy8Rx+BE9QHVcK2SkIrehj2KzuM0x4v7pkrE8J
BM27VFoOZyApEv5BVjCe/cedcxEoYilK0qzxcArJlHsJQVuyy5pbXYpra3oRIwQkd8eBTvQkg98E
5sUTJFF89HFt9C0oms37a3nlirsEq8rGeMIGxYLSonlKBkEO5epnvh/uQp9tYLexY/X0dWmL7kZX
4UrouLR6biLtBiDT6ClGVNo0HZwLp2JowQGy9h8fcZEatHMbt0kIkkzs9k33YSqe1vJGTnPlm1yi
RNfOhnxVZDlNNtpwMcPyUue+6b/pqNtAJOuWSOuVM3spLklDUCWkrT1M/45136ZOLzvPdfnobuSV
Vz7DJV408nyHvVt6J1ORj5h65i2RX7W8ZRd+ZZQaXoJFSwHjbUyP1MmCbJnz1bp90HLMoQ1gu60n
VeaVrYBevR/cgfgJ4QUZheB/Yc6r00QrGGM0Ffu3DXHpCz27mUFNgooTF2ZMdTRsgqb34fGh/u3O
vXSHRnnXRgS0nFMjp8xf7KZneqv96MW23cNM9L81XsJLRKkJOll2aF2dwgnNcWD7cyS8tyycr+25
i8Rhnmwfh6QAh0CVaBSj2FB6D0+XtPfVjWviStpziSNNBEAKQA+sJy1FbmPcD82tlOTaybw49IPP
CI/rc7fS2k3YwGNh+oxbd7PAdaxu/i3vuYSKsoFAVgWcTdiiw5El2MLfKg1u7dJr19olULQOBsiR
D4AG07UcjzbuE/D6h5GUgNnDtYVYV2/B4ecbAv7yrgP5M0/iHlB8w0lm1/Afy4RLYUpQeEOg1irv
1KuXBPyREX560b8INqGBcamD6DECe/Me2YgGHbGBCStln8JbquhXNsElmnQB4bo0cYe/fBbrJlRR
ny22jVPZhWNmlwS90Wih+ftX59/PC7ucIswOnCoYhbtTzDFSnTWIrN1o+9RUXhY1MDl9/zF/PzPs
coKQ1LUYelNExzWZAL21DLyhhN04kFeugUtxx7FppKnnEFclFcjTvpoInNnxHzPrS31HHZMBoy0k
F5B42URJt7PWP7SLufEB+Pls/6UivETDAv6gXGii+VTxkPyaR1tIqPcjF83KABnowGb3FgKrI7d6
BRW+ituYwcKtrMBTXywcR+0IZ4HQVOF2poU9KhM1cMILQMvihRwfWQuvt6Uhnc3iWTFo0E22zBoI
X90PqHJzA0ukA8jcdu9qEW1bzuhdNVj3zfpr8aXQ8/qRdwqN96T3TpNElnOGKO6rJo6BUvGX3HB9
xvaw3r12nWSpw4Lt14Ek2dqqoc5Eze2naU0G8ISt/72HXRwUU5Q6OtKrZ2vMmg3LWh2gDrLE6RRM
46EED38zdWt8P/FmzWE9T/aUk5CnUSuhdKQ4z6xXz6mEjtJ2XsIGjdFKBLuuhjiw7isElLGo1FGJ
Jfi2CsvLXMpZ2B1oybeEVP5+dML/oIeXDvQUZ9bTakebCg6sdy0Cka6iabJp0B/+5eiE/xd3/KOQ
Hx0dKUa9y0lHdZUBc+JS2U43mkNX3uESQtzCratvDH5cTAjL7ZurfvLS7BNo8f7TX38JJEaB1vQD
YF8YKPmf43JRT+D8LzcO/t+jyn/0Lasg5HQ+j2+NmECiH0BKUkQ0NxKua79+Djd/LHzTQ8qVoflw
CgHXTCEQ/AVK/Yf3l+Wvusm4Qf6Pp/rjxyMPvm5Sj2D51hytmXq06xOl7fpCz5arQIKtJOuGNv4A
KYVwE3l62Xtx0+1HCGRC42vkYTpMBulf3QT32l+CtIdP2qMha5xNVMb7Kez9+3hq5oPi8I6oYReA
3nbRkRtrf+WW+n/O/McLuAjzs1FG9iQ15BOmPnotqbmDv8uUcq6OuoS0w/trdSW8/z/T+ONJHGxK
b4Eh7MkD/yxtEvMgkthl6JndCMHXHnDRCKpA7yPD4kAsLuFaKQALhUJqEX1twOK/1Qn6+zPY5YA7
hoBKiRK/OK52QK7zIr1klwzuxla99uvnj/THEvUqrpsF0RPQUjg+0mo/eHdrGf3j+lxkpSQJ9Uzm
6qwC84kFOh+Xb9LGNzKDKxHoEg9d9n4PF+e5OFY+bMHBXCrDhwntaf+m9fnfFyf8DyjaL7pgBSnn
ZBnwvMbkc/E8e7c0a6/9+sXS8xXU1cnBQJjhZgxH6PY/ePOPf9r5l2Dofg5o28fogoZwn5Rng80I
QiGwP+T79x9wbfHPL/XHvhEUozhSwnfem4OUr+JYyiLz2gaqNrv3n3Btec7B9Y8nlO1Y6LV2iP/z
G1Vf4GaFU3Bj61z77YveEjV1xRFI0Vvi/V4JAAW4NJth9m5VqteW56KYNA6aXbGkgBfz2O5qQ/UW
tXG3HUsF6TDL6xte79de5CIAzW5pkPEAjD51X7n3I/SODlLN73+AK3H60kd+QFaFbiaylLau3kLu
n3rmgz6BHiIaM1Xfbt5/zN9f4T9qpxFK4qGG9+WJ+iDuDwktXy08OXZt24H2/P4zzuP1/2bK/xE+
XWfaR0qjMMLdsofc7wlNLD9dLaA2xNf7eCBvxC43vsmVbjdLLg629mlTRzEdTh6h/M3hGk7SiNim
2tBED4/V1NqMwu46K2EkxmQiNqFdbt2uf9957D96X8DrUYEU++gxr3iGwet6HHgR3BkoFu3jZr7l
nvn3HIddDvknydXgnaV4CNrA6RDQ78LxGznOlS1xOeXHho7q0avWE+spiFI1QDyVOOc7t8zbryzS
JWB6cF0Lmhcqs369F+YnmXTquQdRjDfuvWu/f36xP2JXAHO4ImgYPWF6/RZNbfugWkk24bLEP2qV
3LoBr6xTchEiqUeHuV7QD5MjnHBl5/RxUkMIq2j/VoP82iMuImWvBzs7gjfp+5+Qcsyh9JVW9S28
8bV1ugiTXW26Ena7yD6G+lhM/LWfy23ZBfWmdeYWGePaK1zGSGG7jo0xP468SGf6aEHO6fmt9OzK
OUguUpxVhlWE+js5NtCdpKz6kLju+/tR6+/DCXYJlra1ZtXSIkHoKzZAq7ny933bgYnBkw+Q0uNv
sqraA4Xe1lb0w/Bvh+8SPE3IQk0/m+Qo5+bBb4YvdbE+enr4/P5LXfnkl9hpW+qyw62+wtUwj2X1
gbTq69w0Ir3la3Llc1+ip7tRyw46OSBDRCDkLaaETvNoxiw06y2A05V3uERVdnKoE1kO8VGr6RCR
/rcFtd3xZOd1863b98prXOIpfY/AG4WBtNi1Id21hfayWi6g/LXlrbN97TUuznbCl7Xx/Ko4gpqS
Fq6FDWSTVugcGndLkurvOQTjFwe8HxQ0uYFaOHaUbcgKHb/orlg/yqnHUPLT+zvq2kpdnG8ntaqt
j2ckq9m0nXfoSvnUzfGN6/zaK1wc8Bgkox5geHfyGuU9ewDTbvtR1M+6tSJL2DrsIQoqXt9/lyuJ
yiUOUXjxNA4dJLkr1Tz7cZDVEWRSCwXG5GSTrLHhb9PfompfebNLMOK6NBK2EkSekrorTjwe1lRb
4jZetTRjWk4++SwFpf9WLLNLcGJrGilgDo98sgvAX6X+wzL5n1kQPL+/dn/Nu3gSXy6eikngTaqo
j6oSybFGh71O5VLyTaUwGCdAJwM81kZ13oDP8DMKORILvjbRjcD5t+N0fvz5m/5x6auqDRWpxvKI
GxjWJpgfActAUxv+i+jA+QHn7/jHA2II9802icoj1Kl386ibXNX8M3PTrcnH3zbE+QHnN/vjAcks
IKjpk+aI0W64HZbQvhjoDh3CqQJJp3FBf1qYbNb0/Q/2t6vz/Ljzgf7jcTA1qwuwmsojGsuPoY9p
dXxLlu3am1xkRkVEp7BpeH2UrJ4fy9amRcG97Rm1swniJYNA4b8p3caXEMVFloE/9aQ+GhipKP3V
l+FhLW5dA3+dip0X6SKCWpPMfrViU6/w4DDr+tl0JD5KHt0rr/ntYW5RNwjdoprf4LUwYgaDgNEW
t6xv/j87uiydzs+/iK4gBBesgr/xUTObK/UxQHdlZHZP2E8CQWwoiKWs/xbP1Yobtj5OXrc7ExnW
jj6ArZb7AFNbMI2G2d2VNYgfvL9vRvVQre1HavdTsn7htX+Dl3VtQ12EailIp0VI62Mkxt+wzslq
b/j+/l69crgvsZCAhzYqBnvpCP2JI62Tu9bTeWuiVzhqbN5/xJU9e4l8hBcAhFsHfGlO5FaIFxXb
A4RXveLJ4/945C4hkJrAJwGk2/pI1+Lkz/OhVrcUS/6KecBOuZRFVROglXSMsUSjn8URVD9jhKnW
zxWo24F4a80n6FCn3aIy4+yGgPobSZG9v3jXvs9FLHGejGPjGnEUFW7ksVvNvoW47FaVS38s6u4W
+//KFrvU2BxcAXMAX5dHWMI+wf3vOFWwIHz/Hf6WyGABL9E1CakMG5NAHPla6RRKvLAuxANTzU2Z
/9sjLu6oEuP1qgsbedStr9I+WL6XE0zbYr17//cpxnyI3n8JGJcqoZyOvQBFJjh2jlZbz2r3aOJS
7Tsv0Ws66Aay0F4o2h8q1sO4R9yfDrZYvRfY903jMSEB+OxGm+Al5KTbY8hMPgf+WH2UhvB08WP/
MSS0zqA9ULyUEEbEUgVNeKdLXxzGLipOtvOqlzCUGITYsY/vgthVRTrSWbyCdb4GGakk343oXsJ3
w+vUhiWq0kD8+zxToDonue7qBBYlFbT6pPBoDv0F4C29yJcfOsX1dhj9IDMkxFQlLGQKmFq5LzxM
2hNkTluAjOs+hVcMdDSkC8vt1AVm30XEOxBq5R7LyPIy7HQ6FxBxhn7YGGS9dvLYKRZ+9BeFSSRx
0G91RXx0c8B+LJHPT6q15NV3nhh3hhr1wzhG9rBuHn4kmIvnpQIOtdaD3pSAGSyZCVHv+qyJ4e8e
CpKj+VQ80iLiczZ0PR8z2dTVz26G9n8ahctYp23tsY+QnRvAlVrK1JZmzF25zkhn4H6i/bDIJNZL
ZB6L7c+Z1fSbLa1psxBT509EDir3V/cLrp6gmYGhET7bWUM/AtqILFVRUG2hcd9shIS0IQQB3Hc9
1misqxma077yzI9iKafXpFncG0wd6McOSurPLOy7bUFL/mWBnL/MudeIvHdrvFOzXH5EtYM4F+1M
hEGWm4fHZBicgCyAN28gFLzk1AGsi8R2Th5XMSSZxKQ386wPMe518SA1UPg0yCZsGhiOng0hZA/z
h7qU0ecw0BChhvTbgbpl/iapiu8S6bsXil/aUJdMv0hdJZs+iqacAUmYS46UNihGDqOecI7Tokrm
F8OT6ITvwp6hYp2otFgSBxvpMVwzsuiOAwvbBEc6ivKAtQ93tPOT50Ev0W/Ik0M6k8nqDBCMuh/r
EpAnnXjku4RA4BNJTItXHUj5xpjf7nTBoPcek5bSVLR6zDs719+UrjCFLFXMvsPux8zbxGh67zAk
F2krm4TnMDDtoGkew9JiB54sz4gInE1Hv54Oc9jFz6aYQ/zPYZzZzqhPSQG3ZGdCbA+YH6kdY67O
aAvr0IqLIS098KEzE1OYxQ6ywG8WvNhgVlzfidYfP7ZnFbhSyPGpgSuoxpmLBN0kKHhlOmkCfSFh
7O9wxJw+hQEZeOKujWHe64cbnw5Spp23rtuqYe7IOQ5dXc4TkI70a6M7DDKndtr7YTd/Kf1SA5LG
7FMzJ8NWNKp90gyXktfhjljoAPpVvBbbIQmXI0z2ont/SoIjHxhE06cg2i5W2wcYoC0H2GZBtp1K
EhykmeiG+lJ975FwpdLvp+eJd+iwkrZNIdMy3eMvjb8iZ+u3tWP6oYJWKBKiuM+YrWBvO+VxgEBn
WX+kvSFTymCLDjHMWuyYCazJKr1MSR5Mc3KvRlnk+JPD18mjHwdVArpcNGIrkyDZkhH8TRuszX0i
qrLLQEeyD6NRZOM1s91MvedwDpex2NMG/ipwoJ5geg8BGbHxhjo6xEL4e6uq/jeMqtkrVMbWfdyH
ck71BMOUxu9MFumGw8OpUeFnHUftPoK5V5hCvN/ufDGsB+tse+cnk7/j4dBskK4OeSh5dUAtNOdR
aNjrAk+LjM4Vz+qqICzlCZAZcynj7WBId4z5bO8C5rxP4CWTPRTno69Szd2QcmQRKSKv2MUN4DOw
UxB8q4T2IPof1+msSJuqUS3bwBL/ZYUQzdOUVOwbG3nbbOEKItDXSCb9dWlo9KELafNEBt3tlngq
XmG54V4L4ng2zg38jcG9zOrAk3crqDunCeo3+9i6cmtKT20KquGWwXv4w3iu/hLh2N9PpuC5htAQ
JEo6DwMw+FxCksV/rHgrcXmcnWaGvsxNG3l340D4g68mN6ZJIugH47Fyb+DQ/hDXfElhJTAeSAdW
xzrzLwZ04G8Ad+s5nUbUTWlSEfEhtrO/ZAVbxjyaIP6S49VYLvTcH5qJuQ+w22H4moHdjhDs2Jiu
qHMSh9NLObH2eSjb+gPRS7JbkwBOnopSL12MwPeY2s5/GHRdPCvRjj/aloOrPbBa76FjM3zvhgri
lvNYHvwWFXMUzDMA+n437iUaVFGKyF3CdZf3D7zvwzfmN+GJYvm+Q2MY4rbTjJ0ULARxKqSHeAnb
jVd67TaCawb2P4dts4GoUgbPGQOvgqbfIgcufi7rNLI9kiv7QRdxclcg0f6GmW+7l8L6qOF1TX/5
49h+gnB4+QApnOERmN7gzcER/ZUAC/lJQwMFCEgL0fiMRpZuQnN2hYPFu/fCa3jIQxA7yAayJq+y
mMY1r71qnvN64A1QCEGyU1KI+yKsgHMGXf4ApIu/8WDlcbAkqIAQH8zbWfxjixi5bHwojaRhKaus
6bs2G4ZR5Z2HZh2u7uG7xRWZa+PMkiKbg1k3oEa7xRfgVRVDcT+wFe7VDR1+xslKtmYJ6t1qEpjG
c5ynaeirr5xC21rDFeJz1cFWFWRbla/Oqx8cGjmwbGDeyTXzaxkt9rsJBi+buJx+0mkdzLbSoXgq
gtb7Mo+DvmcWcYh600pSGUxFk3WibsqsAJHlrfe7YL9Ufgs4Uk/Xu8WVcG9LYBzRjqS/M6ufPAJh
7uEgjEOfugGedIVNKApPdOLSFn7YH1gc1RmaPGYjKtH8DiJo3rWTnB5GXg8P0pEgWw2lBQxhh2o+
CCVCkSdLHLuH9iz71oY1+0aWaHyKw0BsvZpBiMSM/FA6Jj8xwDP3IFM6ZF8QYH5qFNQeUk3Q3oEh
rp97dCFNSksYwaQQNZNJqgOOxQrhZH/0igSGH3XRfKijFd4WU9/IPpsHntwPgHx9nCOw2YKAioyP
huxRoKD2ghZVm2sGOFVWAl635iac1ZeJic5LheYgmXfTkDx2xkfsg++4zUJVVUkq+tp7s21iPxd0
odmUjP0jmmsM3jQaQvppUldCbeKCtrvGaJjX2bbxUL37qz17ZojoAEl8slesygh0pnGX+vlKgyab
4ZuZ9WoedjAfT2Q2AWXe5aaT/bJFQhR+h4LX8Nav8MJWiscihSmDiFPd+P1THWN8M3lR+KEcouTb
MiTy11JUXV7h3quyGL35LexK3RerE1emytTqNeEeQ6gVI7WpFW3QphBuCh+72E+8LASc7kvXzPFH
63nsGNMweC619oO8jLS/mcqpynHIokcZ8/h+dOXc5a7R0yMuKorkaebeAwPC12zmoZmwHGOyBRVj
eorlqn4xsHLR3qCK/jIWFtCumHqYgKBReRf4ETt/l0BAHHOey5eJBd5OrVQdg9WI18SrOmg5rU0u
qhhow1ZUx3hQUAhNgDg6p8YYEiBrDveawYsn5QXiQ96XlD6SAGOKNJEY1fUkLpMNIyhkfYYRNewY
AbXDHRKQXT823naeTWtSgWnDph5j9tlgmwydPQIB4O1xwyVfYoPtgYtYsK1tWvsmh2jJoBkY7MZJ
dtniD+OPsiq9bmNiARsmVaxZMZn1e71qVaYoNXtc+4okn5JJcJcyMXdfa0KiInVu8u9HEcp7E7rm
s+wit6lC6j/DX0seBYYhNl8hj5FJG1Bg0Zpq+QUEffMQTHG/UeOyD8Jql4ThDPLBKh9xOemdR3rX
ZC6JxKYxAED2jtAP0rcL/JPAa0itI8sGU2V79CeuT4njZmNBmNnxFWlHPSQeQHu6yNniwCibrHuS
sfCeasamg0zmMh+hUZV37Rg/nkMn+OEanUWi6nzhZX3Xy7ADaYmWsAswAp+r4xAocUicBI6b5ScP
fg5AbQLpubLF/oYzpw+Gc9fueKncD3hUl0eO/bAHUs7f1jLpQHtS854mkTwZHSdbrsHw9gl1ebOu
0be69PgHjequTT1BprsyKVTWB6XdLIvBgSS6H3xAVkNjs8Z50M8IBNgZS9n3T5z17a+xn1BUdKJ0
IGROw1ZGwZAVY+3KnHSV/s7mUqUrV3OdMxl0ObzA9eeukfSOQHx5yEox4pCycl1emGvXrWjr5Edn
43OdyJR4bsCkfwj7thju6nWK936yqg8LID370RizG1aGnEjGSzvsitmTAOWQGtAGcIo2atDrnnmQ
qci9BWTzbqhRccKf7zsigtnFQF28lGQkeDFR/SIqBNfdemcDqxrpuy26imyW0HO/elWyD6ztZLOb
XXSWLliQU0DLfmzvCldCdW6t2/YOL0njDMx9HE0pG46jbyBnMZ31hbpqPBgc/4wyT++nRoaZbw18
7GbZuKNDNDxAHKgzKQiC5UNd+Kgv8Ol7KJc00CtRzSDyBmIpn7zGq/NwcPWz4JR/4050WRR4Xlrj
D36Owtr/OSahezbSK/e9DarTBCGr7RL79CGBUywuXWK2UnS1zTU09lWq8I9f1t5DZsylfSJrSb7q
gJU/y542nzghUwF0IivwH/bzlI1uRS6A4BwEueZ1P+R1cPadAl6YfDe+NyLLdV1h0LuBSVOvkxob
NglWmpGg7VdA2Jf1TQA0D//dRtUbGkHSFpaCE4ob4wW4UGoTGahwRmZLfWUP6GZ6qarhLFYkfbRZ
aNEeJhRadQryEOQVvBGZ2Dp7ETgRbXk/cBl8D5aAI4DPbXdqXQB8U40CvgQ0LEcznJ4CHPVtxbX7
onvGdt3M5yWNbMVPxkLQuES7M0BrI2iHTMC28VG5WT/hX4unoOdabeTaiAqqBpH6Vq8ByyIZ4aiM
rD2Gvig3kdGo+sNFwtPOObfv4M66qXwb/kB7IDiqXgdy2wTjmI9AYd21vik2BZQT82JBdwZ2IRG6
DUs0bZGhQAFppj77RcH8yOTkd9tgcd0TRBj87Tq34ks70/JuRktt50WlfIk6lPwKCsffeyfMxkxg
jUzz7I4KNeaSwhSpznVMyZd1rsKsQFcoL8qlgyMJk0M6eGz+xXyitiyMpzAlSf8KR3bvOIGVu6Sh
35SnwU7tho0OsPOWu9dYo0mXVWDMf2360XyBLdXCUxQ24b2Cw0ruBV6HGx39GphbhUcPiMs7MssI
PSVWQC0FnXGbJP33riVzj8ZMu6wwfzDNSxQYt/HndkxZFUEqQg5LjnK6zwH0QC5Z6hmj1KgkdrcC
RPTQLQJRvUS+tcxrh1Xs+6OlvP8Ia0Tx1dIYgmWQIC4RvTGMHc/oLhUoyJFwgZ6tdPWrUq7Il16P
r2yFrkO5YGKL0l49RfiZNwiT0dc15NHeJMK/o6RCpwectSBJoZocQC80rjcgagCqunq8eTq3N07E
VeedxAQSFT6pOlvkGO6cdtXHEODWj+CWwGxmHtcDVBLafYnibzeYts1wUkQeLH79WMyqyGb4nz2C
e40bR83edkwG+QC2TrymS5T0+3lt9FvgZvl4TvKg+1oEfQr1SPpThyq+1xrynqFjqBaBwIHu3KLy
yiDRonBxRjEnfSwcrn6qm3FHmt7LV4EdokCFgM4pOmhpN3jQq6v76iOvcMUohYFPhDfMUMV0m5g3
NHekS9as6wqIa6FLsp2iItrEuIG242xhd2pBxzKjmu8D6UMRSUSQi4V2NTKupRzBPDi7SsOLNNi4
YokOZMVX4daSZw/5Tp/r2VQP2Bo9LERU230EgxESAMkckmcfAr6PiYAtK298+9nWguyEMN3d6LV2
CyV5BR85lFmpl7DwWDpbemkvquWtQxqcwWq6azBDQiq8TkX54HDPf6GaTj97WL1+7JZWodMT48uN
tjtUEU5+2hQwKcfx100LZ20CmTXo+pkPou7HB5zg9cSTQW9pVA/3QG8FBybKedtNYbHXzUwO55Lw
AfRodIamJQ4RYnpkXDCQWzVA6q7P/Chad0xV5cbTmqCTJpMnE4wcYqf1MOcmouwHYGkwmF69KPk0
Q5JpA+AH8jxtuqfQNNG99AhcOZKRl1tfG4JmNDImHL3xvqyKHv4NIR3zKm7UYZJB8SGcRA3lBqzN
NogV3ir2O2/vyMp8eBQi4tkp7O4jqNBuoGNc7VTfKJyacHK58M4ZQ6zUG8S8gg2DW5CFr63Sd1Ex
0YMb5LBpkLt9aSKi7mFbjmqgCIrnUer6E52tvVfc9/bTOoHNsvZsQJU6DOhKuEjuoLwRH6KwVIdE
OW8LWlGYtgiCdzoxc74sYvyOhrXJYg2tRrV4PRR6bbRmS9vBrSDqFqbgBMhhuOIUHT8Hoxp2JvGb
oy2iacjQVum/Is4Pj+06sQPMGu0JM9L+5NeSPXjD2j6iT1S8Cs+o+yhmZV6Ows8pHNhzGKJOuPpM
+FTFKKxE0YWv0VyhHu9oY1N0OdZdzALy23fc28yQ7kd1xyfxC5caZNuRq0hMfc+e6+uwfDChNC/+
HJqUzdjuTs79vRNluavRndsO+I/zQrFg6xia1WEINkiRjN8SFAMfa655jjjFYcxb1Ns4Lsl9DMWB
O4gBJvnAyvqVVJH6hGYOu1MjCzMcqxbG7UvfLNs5AY0U+q//4+w6liTVlegXEQESdgtlqfZ+ZqMY
CwjvhMTXv1Oz6qvXFBG1mYnoBRQyqVTmMRXdOIjptzYPUCF0zdnco+xQ+FtTGuQXQGQjgT1hY987
Agj/B8AxxjEyAWV4goMKe4GisLiHfGP3wkRZJMeCqtbdUdBkPviAYzuiwTjjtjmx9teYD/1DRp3O
jOiMknYoUTR/MZOJvED/nJhh0MF1nFBUaHZwu6RvQZAJiVu1+cZmgRtR44aZpPmza7KyD5seBTl7
NlyUaDOr3xuSsG1jIs3ZlHY3xcZM2hSUMGnCCbH0p9C0xj6SLdBXUBXvn2VRwJupbPPqB5dJD/SC
69JH382nw5B47G7qDBkzBMM/Mq3z707RSKTJVf8qYWnnbRGQx28ZmqSHgCcC0Fp3XmtZLbVFtQb4
ALVN0TkVQAmqeS4t2MgGOMrQhTHDtIIxDjbxx+Xm1Vd4u3MDU2t1j1ZvDrIyjGOZBv0tdBQgrw1B
rYfAyMYnwqbisYZZ1hFGuvmN65TB4fJrFztmWttaCadDwywpYw4Fh8045zSiNJcbU6lhk4/C9oH/
mlHKzbsMdyflGDAlJGQ/VvDIBqS/2BMnb46oLqaQ14NwyD7BrfBlrKz2TllV/612gX+TWWfsSZ//
HUlAkJel9KZ2fe/UVsNxaOeeRThtUFao8oI+tQFHNS4ZefG78AbUIfKMybDl2Yz10Ndyy5IUlfec
thOPkPNZt6hYgfOZ4WKdobqRGX+NvEz+5kh3HhLe+zujZZ0dezyZ8n0v2hlnDopGYjLTrVuihVT3
uNMhP/FvREbt22Ikf0hNxZMjJh9brGCPounzsOtI/Qb/TXtnyKZ4JdwqX+taor1k415jBKLc0xEV
izYz+OOQOdMN6Y1pn9YdGIKQEEgiG1xGWNChBGrn4huufixsfeKEviJrUngLS1aXVBnTxEHASdHP
s2vjKHwr3WQ1jklpmmJLgsraoNNS7S4vH+u8PL9ouP6fiZ/Rw/02Q0+X0p7YMAZw+9+d7O1oYCn8
aKf29zSguhvOBKqvLGiRhwjUX55Hz+yeV37Deal+9RvOI/EJysPnnCFMkiIec0y17c6hWXfHOu8O
6G3hPueBSj1O2wJ2trR3Xy6/daEXr6uu9H5RJsyRPAbYuns3ZzRn8praK+O60MfWVVYmx0IPxDbT
uIAl+2kWg7PzzWC6t9EyRscMNvcrbX9r4U26GAVcOxPWoP4TDxWOIPgGnxEMgU/cDWQwxFOdY/0Y
OAggfYisdHKkc5unzi9MZWeGc2L5hxpGue885+NDmgobZSjv2jE+j/2niU170H8B1Kpj0rMP1JzL
d2D+pysnUAOgQgnFUU7m4ooypwk6RK37ZJJyXOEZLi0P7eAAnrH2KSzBYm4UISF+1CbJCtpkacp0
GZfO8sBpFkMd+8bgfvhS+E8mNsFPOooJlreGixglW+SwmXWYxhr2QwKdpQD3w03GiUIeXAwPNYFD
oCuhHO4ZabOiILoUe7TDZEQaCYfssY4blP6jtMveMwjzhU7Onh1pm1EiBN9ftf90kZMBGjMJmKYY
4ICFWYvs/ToTZF9XLBEwpy+6CQXMHkK7Ic6w6cfsW9XLXFRrFJCF1aFrlvhoeilXCveIE+ihArss
yecVxPDSo7VlTXgRuBC8qmM5OEBNgjL4fnnAF+ZWd7sbce1MkwKaOP0MHxUCExXwsQr7kc8WKtAp
hYRQDgDKt8tvW4IjaekQRHg8RjJAnWbcNwxxZ+O/OVjxm1nCNequdkObEaTLXRNPlQFhpzEgpylP
hb9Tlenu0XbJ6BFVvkRFBMk8PyC9YKcMjRhypOgFjSGnfE0v/ox++uL00nUzkqYp+wqI/thEUT/y
UJuGLuRbUY574bnH2k93EkF/JdwvTKIuouK5mWgcl1dxYraH0bCemN9AcKGYfzs+oLDoiK8EqYVj
RddT6VVDrBJ+VrFiKjbrZG/CDbq0fpJ0ZZ0vveD8hZ/OBqOpprHoWBKXJQf0oRoke2+I9PfZDL0W
Cxoq0wo0cmEp6qopc516LRr9SUyqh6S7gf5+VJTeyjhZXz3dN233vI8/fcfsqakbql6ekopbcV3J
7q6dhfrpk6SLRDr/BuIKwhkJYAHUhpMLq3qU0dyZsojkI3CtI/M3Ccf9yk0ae+VW8FUQOf8oLYiU
ldvSGdfwE/OnLSVzDDzPFaN5frR2MKLfjBoBIFyxM7+7iYin4WOqrjOSQu3gv4M5uh4eDzvpk6pw
JRlxFwcu+pW5hO4uh6WvVt3512sHHPzZejs3DGjadkiQ5B937jeT96u9lnmjQ32d0RhrIArpySDu
g+qKk3tmlBMjXxn+r6INPkDH+fagN3Y+ekOndMi6x5rQZIYGCqlCiyZ029CifC7QBvuRFRNdYwp+
FXTO79S2qkq8xLZ6kZ3MpHmF/FC+6RDd+n748OqEAdPR/Lo8O0svOs/ap71UgLEZZBLUTSO4lROa
1Anc1iA2P85uiPvI5vJblobwvJM/vQWQx/OJF/BTAiYRCrMBIg+kZAArBAbBukGAnW6YSek3kBft
x8vvXIgSOvI38UyTd4ypU0l5XOQSoIrnRPYv1z1d2+58BhAjB0AWtoPBQcjhSNm4IRZdCdVLP17b
8gbPG0f04ECCG7XJm33ABxTwni7/9oVQpddNRF4EQnIXBMtgfKxyeee22Qqn5svL7Xnharu9lgAR
CpKhg0XlfZKndyBg3dHM2FvK2fpD8Dyg3GxYbQpXVsPed+OaltZCmNHv8FWWdKT38hlaWjW9M0Q9
HGc0cDZdRgkq2IqvOZF9mQnhE/X7uz16s8UV+GvQnqZ7BunTI9qlKLMX5RvL8/KuZ80UTkqRg2+U
FVDbPlCrDkBNKp+Ut5KWLI20rpNK/KGuajipn6Spbuo22QRVg/3F0Iw22UeNYzOq8OPiYc6zHSOc
HYHo7FfO4IUNrV/lVd41FhUI6o2gEZdv1AzQGJ1i0f8c+f2QrbF1F/aBfqlPjHoA0rcAB62fqpBz
KEh1El2RNiuvCxP2eZN8Ck0U3l723ENQxZbfhQl4Ne5+hloZpqWfr0UJ6HVxoHkbP87Fq+cGEbHQ
CWDFdSmHLoYKWd68L5LRjwVTD3QIjg6Uvy6HiKX51bKCATIwaNZ60wk1Rnj4DUOq4nxsrCjIQZeG
1bz5nVSGiF0yt2s+QAtHka2FDrsM0LtIiB/PFEAw8ztXb0H/1+h+edmfy1+1MB06YQNY78o1E+HF
YyKyu8roIm54eWQX6IRefsNCaNWFUH0H8HI3gDiG2VH0gv1oUGsCXgtCUrZedgKpyCJli5Vqosq9
EaMEIJ62HURixJ/cA3LAyEA69iHBD2w72lCj7KxHaLnNsdMa4lZ27bscXHnsWwdOywEzIdM6QafX
nMdt2djivZuyYDuMuXmYRKDCoAQ8ZyVaLY28lmYQYO8BhMFSLZ352ZDshI7NIbUS58rnn9/7eRd7
bjI0E9QtuhGYniztt6YZ7EBbyVY2xD9WlH7nRNTX6w99M3qel5fqVKvGADcq/a1gO/FkUMsLIe48
/q2VKvdu7t8S2wePHd3bGwm2JLgWZvCtan0D5UDPjHpIPzwAIEu+MxiwAOrIxC34FN0PFPftI+Su
DMg6iRS6VJSGpCp+2azmWxRSimjIRxjuKWW9kRFELG9Q6i/EkNHG8wPx6HRpswWvYz66aH6DDTqB
HRMM3QGWThWMo92fSWvle6di9YEFHPglqWBcg85D2gGVjUcT9NjnEBqdD0AqxWBCPDpTbT6UAM+E
ihb8Ry0alcM4zW9uIVFkRQ3KANeQqc7jq4VK0DSm2nfb+jSZ36QJGm7db1r597ptSf67PESuWlYa
dXeizdhyfK1KYjrO3UoyuLTrtWg5BaAfiWRyY/CDbl0pfwWGceUv14IisKBdLtKEnAwfuGA2u2Tj
dtmawO0/4cwvVrVe3HDB47JM069PMMLdeMCGpK21GZrnfDKBk/JDPrXHyZ7jwEK4yAvQNsanXikI
Yc8RxLz2Cv3trPEPqdNuVWDfJUa+z+fpXuKgayXw1ekVxWEsD704kjmN5bvgTsVGBadD5c5Hoy2u
SwF0Adm2Uok0BFWnCRSvAcCIYXx1WrkWObDGvhpiLfQNzOYc6GIvRqqU3Y42UBMMgCuwLkvgIy+v
74XwqhfEUgakbQUWU5zngNU8FlZc0p+XH71wKuuSq1kwgph9fnTbjxGbfpoCkpcAjjvW9yrorvz9
2uYH7GoQBMil2OLVnTcUb52w9hNgZZe/YWF/6sKrHvGcqbUrXAXrOlJNBzbbPLxf92xt74sOPUPk
eepkAUOVmj+aYmXFLw28tvMLyEF1FuQ4IONlboqsPIwAVpoBoEV8A8ePlfbDwsrRZUHhpgxVrQq3
ZCgthr71Lvjfbk3O0fIXvkHXBEXQVY7ld+JEoAYdNabbHSbDmiwAGayz/wAXQ7CxvRn+QFAOJRsK
c85DIfLmO4Q60hPNjrOcyb6F/OqxGzh5CBwC0feRnstJcGYywcg0znyHBHynXUbhDwT+UZ83YVDZ
mUT4CoB+JY3/jZndx5Tm1d9skgqEyxr2xF0+A31pTDscn/6967ZgOLg2TI1Dqyuaj8BhZeTZpOg3
CtRSeVOJM2EfMi9AFoFU9ZwntrsB6EaGakS3qHd4doJfJmrfTuVtW+j5/s0Tj/8QkP0B26rjW+EC
p+0NOdnnspPPnmU4U0QZ4y9Bm4zZo7LAgQu9uswAOXWApxYGSAW1mTp7mrDkeepVf+QQ/40LV3g7
g6Vyw/KyOhZjUe2azMkOZkesaBTDCA6ZP4Q0y7ttDuBTGRZ2P+6HcrT3ILF5VUgrwEVwHSHBcIa4
9DdDXQZZNDm1vampUZ8glNC/KPhiROMg/AlcDO4eDEd570YARB6bBvUEbo/aBpXw77zKHZ7rKi13
duL525YKGwhYFF9AZ5WN/cAHy33JO+7cgjwAh0z87kPuC/rKyIwOv6d6MEINOMv+LACZg1XuXA+w
IOS3UO3Mt93UlzB84tWut+HDBYSJF5eCAUeA6ASmRE+qE5s7ucVsGzcS1lp0Cxofv/OYl9/KLKv/
jEVfZ4e6m3M0uNNKtVvPc+tDIb0gJrIgD63fQoi9gJw/KH5pn2wtT9EE0lZlF/km6yMD1/n3FtAa
/E7bHEP4vZo12IMBdbdFXfIU9JpURKngBrjARrprK1AwcQVoNnKcJFBaatpbTSvO+OHmuaiI88sB
RGxbMDZlkXD9GiBKpMqvXarQr26BkH1sAnCLI1QYjDEs5nl6ngPVb6daAUZadpsRq3TTeM+GjbOW
Bob9S7Rj+1QMUJA2C0iiA171kjOATAhk1Jyjm4oqRotERsk8D1GflP0BgorvM3FnKDzhs++ZYYIx
BgYI0CVtx6hzA8Vne9cPtmUChAG3uOuORuscrz9l7YDWCwXJBz/mFIYhNSjCBSWvjumsNYqWopt2
rvT2PLKkH6wTAUT17BiIZn23ZdDUXjm4zof4F4f7vxrRpy8ATpCMdmY4cZP0sBS2QYjPqgJdRM+b
Dj5L2UpdbeEE+1cE+vSeUiq3BbGbn2QBkHROCJiUbQrW8lWH2D+Fnk+Pz0zLb2Vm1SeAfslWBrw6
5uNANpefvjBIuvCr4fgKHqaeE5fW3q2zKEEKBGC/FObKz1+YZl33NVW0cpzcseO8eiAo9LXBLV+7
di89+3y0fRqauWmLifg5i6npjQ8qb4CoMxiIaEHqrOT4C8UWS3sFjM0kDOE7eAwoC1Aj6X+ARYSY
BnVfIJrvuynZF25/XVphaeloAA8De7CFH2fOh5vA4UTx0IbjhGj70Kv67eUpX1qv59H8NGolBLvT
WbVn7ahghvYGy7dDLYcfl5++MGC6Wi6tEhSfQIc8EWeeTqMF6h5PRbGprGDa2tgccC4eFHjLZbei
VLO0hLXvgQqO5zkwTYmHdrypLCnDwOp/TX5/hAnNypgtvUOLhuAPDgw2WugzFVPz5pBJQTwfeDTH
486WpqmxkvJ9qbuFu5SpR0UIOxRl72Qnx/PZngL6sAVMm0YwxMowksWUvQbcC041q4D+rVmyFV03
PV2eu4WVYZL/rozKmiSb/JHFBCibZsJIsgD9pssP/woRev4yLRknSWGXnYRvAGE+FD26GRLQZvfb
DFgkfLwS2SafyC3P2J/LLzzP/xfxX9fcrdNqZJLCO5l6fnOw3OlggCsWmqm1JmDz9RtocP7UTzuJ
DFNgTqDTxxOxN5DchEwLOtqMr+A6vl50NDhvsU+P97pWBVODEZNm/zEY7s7LqpuxT56pv+Zv9fWk
UF1e1+VOnfjQNonFIIHQoPm+JdnRbUq49tjVxjK8DuIQEnznter10phpMS7tmoLTibI48citxSV4
n+mWd+ZKCP16CdPg/NpPY4YaR5a5HfrxHXiU/Wx8AzT22zXrieoKsXbezaIfrSD2/XfVAXTri21T
7K97uLbvIZ7SQlPPRBE2K3bgBH6jbbLzRbZmLvulopRv0kDb2z7pLQdi034McDGBeIbH7/umtTc2
s8R2BEXnnoEuuEVFc4TOQAO9k740kBKYgJ0GzryZXWlurvtWLRLU0HT2QB2AyGSbbqqqgaBKqu6q
slRXvkC7npf9uR7fUC8WLU7QZlQssp3ypTfXanML20ZXk52gvAP3uQxqsnaahyMEEaJhInd1zXYQ
9n5UtVdGqlLPVRX8vjxmCwcD1aVkR+K0FjTcz/NnsV029Numpru0dX9x9Mjgcs/fRnhu11n2ImvQ
NC6/1v4yhtJ/xYNP24lZJs9KK0XxZywMyGhN8iiyrthefvrXJQiqy8umMLnxccepTwP6btxI36D4
8WFxcw+aPyRJUANfOXsWIqmvRYWeWjUtRIEw57C/zGTfA1Xew0noBJnLtTbK0sech/DTUOXD5Pk1
TKJP1M3rCEtc/SK+hbuarazvsPwQt3lddu+XRw489oWZ0QIGb03PKsFXPaUQovvpTUmXHRrwTJxo
Qmt/PHJI20STTRsjnoRtv1K37N+NBoIb8H/JbpzMKp+g28R5mAxT8WwHZU8x5CI7gEM7/UQTgr+D
zOc34CHAvNQXfXVjpaUN9r7Vks0AXvNj5Qe4eBeE3Npnuc5wBE102nrCy4tQ5m9Z8csh9U1vztBZ
zq35AywnzKvjdd/9FmVKmsnmlzXDbC1EnYGhfKN495bUeXDgpuNsQWoUN2Pb9zVOI7P/lSmQrAUY
AVHnmtbOa00gFSS0GFwKUoSpEuud2D0EEgKoUrskS88oSGsvDTlJ5NKt8Z46br1hRDUbzwMuJDWc
J1aizIP+Q3EAG6uajk5qVFZolmKAckPxuwKaJJwSw7jNUseK5sQvowos500VDOOWS/mtnxiFjsHk
bgwBFj2uCGSHmm/zMpduKbYoMNAnDOn8B4g4+xtNve5xUgfh92AmQ20F+lq08ezfXc3/pC7B9WsG
fW3jNCVYhbProFgPiljGwW513irR1zunmrvYVtW0g6wLujEmPFFfTfg9NSEpDcy6zwB+Cuseuqks
F16Y2YOMiskZIdZQOPbWgeLKPRSrkIXlZu/ddI0QoDEMqG6lZ/3LDpxAFIFkn+0af6oIvj+RkKWE
1cwuy312AIqhjF1TkIM9MZMj+DDY+wW8fLXn0nt3RtEe2sJluO2RxD9C+NY+UOWjdIAqX5lAzRWD
YFARwA9q7tWvRBZV3PhBui8cqLPQvEheDSABdwXIH2OUKoUkkUyJhPMSM6bQGR0DbPwcjOHaMssX
20sbMwSOrb7tvJxDLNNPtnmeFZHZF2IzBK3zEx0QvpU+JCxCSPr4Rw6SEIorflpE9ZTND35Qqn1X
k/7ORpXtviacPAEWaxy6AbTLbQqVDxvqYUkqNmVRDxYkHpJiiDg1yfPlPb0Ua7UTOihpo9Bo70+o
bJ1U++QQZwWxtBT+tAO3hUbFnKbdcAqI8W425R+CdqafzoeytKLLP/5f2fj/s23qa2cugxebqsGf
OiUcg9bCwvlnVQsbOHaSxmQcq4eCp/Vm6qyBRR6sVIIdaMrTT+LUCrC2LoBAGTVa8je1k+QF/h68
CUfekxo6cKBLh35Zw+Ho8o9dGGndB28OOkWmyu+BRhQqqvNaADuxBv75+gKMu8V/z4HUnwLsH9mf
QAAj4Dmz05SV9+k8vhQOBKOYmCIB+57LX7Iws975MPp06FSTGiHYPfenGZ49UKQK/faQpXdDsuaF
uZCu6xYYZklrrPBujH1THFqWgHrb9VuegG923RdoRzMUFTNXgVMFCKrnxzDobloovnAXmJyq/osw
ne8vv2jpS7TzWRpeYngZuCGSQFsBclU/mMfv6mDNxGNpKrQDubZAFg/KdkC7tt/JuYiU+7tLesSM
lQ9YWrVafBiIC+EgUUPdheROyObhAwpWK1fNpcHRIoTXzV6VjnZ7StXwbDMWB4kdmUI8Xh77pbHR
gkOngsBQZmDFfa7GKMfxFDmqQtLR3ArQKK9bSrpmeeb3ZWECYggnEvfomeQxyZKHUvR/cqJWIunC
HOi65BAoUNS1G5jfeFN3o/wku59l0q7s5oVrhS5KLlO3TFtwraDluwdbIhTexxgUW3u0w7qCeEeR
7hLz2tE6z9Wn0JHPBnAF8LU6FTMMaK171ID9RkRVsVLK+lLtGjdOXZK8nCHlJKFEerL3bJ8d5HMd
D/fTrXWAwlrkRSKaI7JTN+6uOHRxe28eYOp5cLdrJbulqTr//dP3USB6AjZjSQsnC8GhtYOr3Bqp
ziYQSFYGMMRhSZSNL5BDzzaWZE8tvA9dL1g7RZZ+vbbZ4cQ5Vn1bQPwJlAU4XT+29poj0MIBpbMK
5JhBrMK3A+AQzIhB6wxlsjCFjt5gf5PwH8q766ADVKcXmCNEfRof9ew5COKR+pA3qfoXNic/rgor
OrugnYwmn3zIY9Rp1CgXPZ571TdhJ65rgkEv6b9rKKd9Y5aeA4PsOokChjZjK9rX2mMrpeuFWdap
BAZAX1NaUuh7NOMtSfItRTp+eWzOGcAX+ZiuIG7zckhoNlUnCUhae9Nk7omZbRTML7OzplD9z2T1
q5doh7eCpBAY2bkfM8hBgGvOsHhS5xYK1+yPFVTpCxwci0eLsSBSI6xnR26Y256jA6+4m9+3Nu+g
7dK2N3UFeCS4574KaVol+3mEmkY4GTnoY0b1DjOKNTTiAjab6qBiEKtnzhK46BaVVUGbNhNIP9G1
CMLOmDI4ylGI9joOJqMzffVspxRAxWbMiAz7Ju1W8uWF6dH7budyn1tVM7Ryy/eyvSkh+uNbD80c
SyNdecXCoat33mzDzUYICzcnr/0YcEszs34raAz9od3lJbaQNOgsDsOEaaQBtajYslEwmOXWOLNx
zSvL37r4ueI0Y62JhKqeE+Am3b/wcNkEffJKjHYlgCx9gRZlcw5KFATF5lN77vG7TXGsZrotk67c
XB6ihVir0zlQnciUKSHaNvfk2WjHYQNr2A/MvrMRRvKkinmTQuhxZc8vvU1Ls3ynsC3WgjxSc+dH
n0zxbAYnb2qg8ENLVG/Y38YyVyZ/IXTpnA6gVMfGqfvhVBTVm+sPt60Uvy8P2sKs6CSO3ILcOcv4
eKo6aO60svpNoGnbSMj3X37BwubT6Rmmb6Pk5XUkztl7Wz6krnWESCaER/MdRNNWXrI0QFp+BYH3
bsjsvDm1WXZnzSRWvF0ZoKXfr4Xds/h2Sxv0WPnZwcaAD+QBnFT2jpJ0vZPSGwEKMtNflwdrKcjb
2sVm8ByWOmNPYinKx6E0p5uU5BA8AcR6Czle+FtRn/BDR405hlqH2GVt98ee7Hbr26axGZMObktk
5OOhqUwCpeARlkX5IOiBO8C+OyjXfQ960t2CgXEd9oPq9AsBfxEgGbDvWuB7BgY6vW+DP/dG5NPl
UVlao9qFyeCqQfXSReohYbOeEGibDT8hwL7GTlnYyjrhwpGsMLy2N+MMDZpN4UAsWkLmfcutBqrN
KYOgDPPzqJygvHbVF+kEDGuo0qQsJ4hvu87tACGcwWAvfrJ2z/8HHPoiV9DpF5VvdgPksKy4KsUT
+FEvZJDbGa4EULkFPBvsBwjmcocf29QdDglpivfahSIOnj2GBp26bV8Za0SxhenT+RpGPtSoLCZW
jALmb1Jk9yOk2iJ4uK0M5sIO1eUceminGKhjAVhcqqjqXtzWCGkgorG4YUjmr5sxLQzUnJcQJ0vN
k5dChnR6AAMgJN3+uoefw9qn61Oe+POsIIgSAyNKtjDGYhD4Jyj8BzBEuPyKhQRFpxUMRSdpl2Pu
8zIA0ee3IMe5Apv2Oi4l1SUeKIChQqQ96N6DJeIBLg5hMQzBygAtTbEWAfxhgNDvHLgx9dFpDgK4
YpEQHZPQh1DrxK+cY+1IL2CLYNHcoDHjhvHmOx0kjqENcBxThx4uT8PCXtB5BglxOBgSjoT+yo1f
ptDL2ndkrd3/D7v0xbbXyQGMTEU1thaQM3OWZRFk1qonboA9m7vpDMRo5bc/a2jGQe3XLmw4cPjC
JWHdsTzDv1P9Vuce+cN6qLHOZtr99aocuWxT2GqlTrHUWTXPE/xppTfuOBYm9GljtNwh7eynIZgd
Y4hzdNeZM/DoozqUbSE3EKK+AVTueNWw60Cpifee3XE4RpaQ0NyYpAliLKgyTLjMVxbP4qdpEUKw
PG0BFrShKkPEs3Q6eWvXnr93ldNAlS6RUe6ObDN0HRT80woleNRxflz+vnOg+GritWFFF6uFZmIJ
MZjK4yFp8fB5HFayz6U1qyVXVVZU+QRySByI6on2XYXbTXVLPevt8o9fCE06aUPO2WhAYIyfqua+
4mQP8HfUjh0E1ZPtdW/Q4mvV2aCQZ252Cor8YwbYK8rqYCehmxcqgKVXxukfTvGrWdCSt3kYGWsI
sWI+dLEojE0FUxykpuhLHuAqcM9GCEt8R+kmggDvVpl0M+TflZu+g10UtvQ7Lnkrl5OlKSP/3WYc
4g0EoAwZQ4Mr/wYkAd0Kwboo9+00vjymS6/QQvJMTIAIoLkfB00Re0aNakS9C/yVD1gI+EQLxW3J
FRmoTeO6GULD/cNyGmb+fe+6QICsEW0XPkHnfBTI7JtiCooTfFRkBVohmgm2G1TtZqpBzL9mnIgO
kiJKdoYt7Rnwh7Nbls/qrWgatgERo7xu4REdLeW4gEqdhVdOFUgaaSjSUv2suWu/1kltP4Igi4hv
wLtpjixqBb9tdI9zYOgF5Jj5UKMM6c8JOgMGQ98GQt+jC8PW823ChAZ23nrtyu9c2Og6C0Y6NRQS
HSVjWalHCgeGMhVAiKcb/NxrBhuU0/+uewKVkKkS9hSzGbLX0Mjv9/5sWNu2zp2Vdb9wWdBxw5DT
Ji6dkwljrf5aNQxAprSVsYkUpQxr4UDYlhQQGDb6Wa2Er6V1ev77p0NzSCBe3ZC6P9nMM7YQ9vmW
Wd2Ea121stuWJkaLj22ucj918RUurLsfZqf07htwUzY8pWfYHWSmL0/PwjH1Dy/36UNYBv4SbEch
yJp6h8mB3VNgXjktWsSrimJMLdlAKIY8+s6z0bRhp3BageLiPySDWJmKpS/Qop6wqNfC6Dg7wRP6
1DfOCxA6K6nh0qO1kDe7fMoyh0gY5w03wALGaVav5CYLvS5Tm99hKJCZ+B6Ne0cSWHRkjdgasNjY
uib8gIKmp1tjAP0EgsDVX0sY9cqGX3qvdiDCDcLy66AhcTKr12momrAizTaAEVxYlNPJkMM3kweA
zyBhWZmghYNDh1XzNsOcq948OZWYN/U0AeMD5E3IyYSXBiPyzLPf21XrWYdZU5kCxYuRjYcivZ+S
clslwVqmvPQh2nIYZQX7PIIPgYaIl26LcTu+Jtt0Y29KESa/YSPW3NUP8q7YJvfzw+Xv+ToOEB1j
PUtWzvDU606mosdMedYt+OlyG6RTs0kIZHgvv+brlU50rDU03e2+Q0HzhDzFPEKXuXqFcd+aiO3S
R2hnACzB4SJiUisuuPuNK5TCoJV7FA1XO2Gtys58HZNJcH77p1DWSmMuRoBfT5a3r5P7Nn1ojZfr
hkfbNRToqX72W/S9g/y9oNmzmxqby49e+tValPSSqQDyy7Ni5Sbg2c3BwSZDgVtXsdKz/3rVkkCP
j2XDBkdB98NwYMKifoisCX32HbC5kLprtYyl9aNtjdz0GDOsBAM054/wTgRMFgn05RFaeLaONqbT
7I1coktBOhV25R8T5P3LT14Yex1UnBMJP0VRmachK+UNoBh1hLu6dwwSYq2cr1/HW6IjiLk1BD10
pYK4Gwq6acRI0hCFJZjtVW2xhSoUr6KW/0g6vptbWrxf/rCFOdeRxWOVdGlugmsviAtjHJW/8MAk
4dDUd7koX+qKOlcFd6JDi1M3GLmwHKib+K9wGYUT6KbFOnPaH1kvr9si/nlhfNrYs/M/zq6kOU5e
i/4iqiRmbemZ9mwncbyhMgICgcQo+PXvdFb+9ExT5WWcKtEa7pV0dYYwyecA2O+S9wPsLS6AhhSl
/sZN1yRcvX91h/+/KeIt7b8fAVW+CGAoiGqilRZ7BhPYuKO1+hMwqPjdzACW38Ei0B0igTpxcfBz
UhxbOlVwD858nUeBgLtB5OA5F3tDq2JgYPUGBmYu2gqaXQ2G53dS2mWUQypiC1L07G4c0Hon2LF6
yQlPfX6cY6Y2NSPddpgT548rCDuVFOdzSOzn4Z3jgXhL4cmzJR2MJezOt2/ybISJQQldURhhwydC
6OAba3n4Quk0tJE/5t4zrgt8rxmTPiiyarq1RpHe2EHnwEfJr2DFzuvkAORZGqddVv9E1WnYlyWS
ENQRxQZ+ZzCKyMNyb+NiDutk6KJrgO4gKGOpXRqi8cjOpuAIG8jgC/xYU5TPe/IIo47xtnPsPm5o
MW1LVooN2MdwEe0gzlCqLjnCZ686hgWFhUAWWrAp8Oa/OJv4Bw9oiahhKYwDrc57GS7iNhbxyQEH
iWHLuT1sYdoDir0I0HF3rG4sqDPvNPiKz31B/aiBP82TbQGMCR+QOYAHo2fvtSLiBD93nHdy4Ktr
H94fNXWLPeKz2hceTEJ0qZpv8MByDlyP/Evjg0XRKFwL3QKAZ1gNgoXmQwv6J0TTxi2q8vJZeVMb
T1kNNYTOO7feAJ86eKuddD2mu3qYYTfWkWYrFchRZW43dyCw0UfPbYOfTtqh9N6pALeUejz5lYAr
BUn7c8Anfcs0TfeTDGY0BauCIHR/NaTt8BoCP1nYi0YeNJJwFyiCDeyT58hl2YMlLPukgdfeg2H4
O+0a74SaKXmmbvtSlEUHIwpu/wIgAVYzrFbDdxue2ZsRanSwBFBYw1GRes4GnkPiL5xT5Kaa9HQq
VNNuQ1nmWwAugwcOhPOz6EINg1jBdqHU83c4otZflKrbO4jNpBDen/7CH6cBxFrzexhqJBgAnd22
QfvFVzKHTLc9YEJqcda6lncZ9dUeiCwZObr+CkGC7I4pjDAtpDglaPEEtw64LZbCExs5tMVWhr7+
lvBxjCcnJwfcoh04RkPjl9R+vvcn5kW1hEt46dfNQdqz89MGW/6myaF7TrpJ/LJgGnVikx5wRMya
g4PT/i6nJAENDIBVhfjxN7U1y5vGg7Fe6DjopFDJBitabplCCRfm9P/cXLI970HAhRcrIOtuyraW
pOOeuiI7ehnckCukFBg0ArkYzvZGM7jWF6Outk7jw405Qf3z1Yc1yGOpYFwCvZFsK4s+3Xrah3GI
pqTfKY+NMGns5p1X4kIA+ydY17WWlUNyjoBTkMLf8LEJHfIAFQOYQIW1jHXTTQcBhVO8wPI/iVPB
T9HjyTZ18LyfOH5+9CmzwwgGFQn21QA6Fh60au9YVXEBIyvKXgXJvSizA9SlqUjAcKgHFh61LKo3
Cv5FHnHMz4OeBXzo2t4e4dwJosM9DF/Cu9Jl6ZtPra9aiCZA7mhw18iQQnYwlmJ7oab2ZlZA+kEN
A5rQYlK3qMH08JzEk5FfoQRRKShuRoBAzw9zhlWYlf68JSoNz7Bg7neMZc2WSW+OnK4K7iicue40
Sjj7Arel2wyOY+eOBuorVjX/mjjE+YK1Mz6h4Dsin1ptCy/ccWpYRMrZi6aZTYeisa0nPD3KVyCj
CagdUEwQSS9voMHgWFuQQ5ON7JwxOFGohzQbGToBCtbSRyKFMdWRjhZD4bxHbAo7s1+aMocvdwbP
R6uc9Vs7NpBIAgNiZ+UsSSNV5Czb5R7MKPcaxqebTuT2sZQMTsUg2m66rhmPzHGc+7lR3RZOSOIu
B0rjCJuPeZNThrJbaLviqCdAJInDyf1Ylc6DyOB408xzv0cEY5nWiAUJAvWek7E7jBdHPzg/txQW
2ZxBHpRAVReGa+3WIcV8W8ocgp45p3vOqvDOJiN70kIPwHDDI4RBgy0C3YDeQz8cOOLGTn+1cITb
173K7lJknI10Z2fLfa/eFCCCRSkjSTw6ZOZRTpJpn1/ARwVjOAPh+FXC3BAqtg8MKJGnqmjKZ9IB
9VRDTmMHA9/iFuLe4gVKoEkk5lS+FLyAMsiI1XNSNSH7YrTJXjqwd4Ux3jZ3yXxyJpe8oRbuHxP4
TW8hisagAII3whBvnpGHytttmMGGNvLzsdjls0sOqKqoxwpv5rEu5/qbB++PXekUwQEo0fAwTKHG
P7M2yujknuopb19qp8DWJevkaYAl3c8MsMIDQFPBo9M106HUiiNOCNsQ4sFJ2VL+CRZQMB+DdthN
jzLn2UXy/u5Qa3wpO/kbGh8UPlaw22iHUZUbjfL4bd9qfecyq/0xuBI+fk3aRwn0AfdQoJluhmku
MgyxdqAqNyps5gVE5ZDAsYp2hVCNHcHvBYJ71Lde8c7In3t4//6ACnGxnZEW7u2049+7Ft6AiZ1V
G5vMNkaStF/gpAaSguUDGx5QiY0l4c1NZ4/Oj36eYUQImTc8WNaZdSqny2Gs65v+uSMe0LPC41sH
FfeDTgHpkqk93yWyln9Iz+Fh64UBmFQXE1U9tIBKZflr2vL8JvN4/4S8Pd8g9TpwxJi9J1FO1Y1C
ijuWlsX+OhOwE9tadXYcDDh0VTx0t7Tt0i2vCNhzQ8Ffh8ry9qSqy1Mt6HDse22fKZXZVjuzS/GI
5cCX2cqamGfQaI+ghg1KRdqkAum8Dk/eVMJGGF7xv3KITaOXvHoAA/lzor+2yRBpIW0wtazFy18O
SsjInXprK2iLODCRWalXLdyzTWJHM/fK9xpoxiAOY9BdoYqFfamp611oedbm+t3i42qrbRI8oJjh
u2oANIP0DSwLO/tGCusm5f3eE9kJvm0eChPOyg1tqUdG5QC18xBJFDe0unNuOjgmBWnRRnmhTokl
VgDNC/dLk+ORNjUL8l6SuLMmCTqgd8zkGlN2qe3LzfPd1aVy8irIJ05iVatvqgmQQiQkGK/PxFLj
l7+/azys4XAS9orFmQ/P5Ql+qzEoiOLwqdZDozDhUgEFbl72Z7ex3orJ/jXY4UpJYunebZQk/BG4
X1n64EPAzzGCzedJyuKOwHPxUz/9H2n03cBYQDUG/lhh1D2720xajxGkUr5fb3zhxwfGuKhhqotS
4PiHo3C1dzmtjpM9ed+GJhhWWPwL1/fAGB/RgMiKag1CzILwlNcDEDy6NzhDfK/D6mmW85/rXVmK
LqNqEwgK/U34Lse4TEFOCbpLHrSS+y6q4In5qU+YpBRHksD1y4HCRVltNP3VCg1t750Er+P6BxaC
wKSk+CnBj24d2LFLHJHa/qYtgs8tU5OPIsYhn2uhKKSrv1nYjdrmsZ3XHngW5ti/zMm7NapySIAI
kTpx4OUcbrXYprjVFHAlLA7QcoMNX4eKzfUxWvrWZSm/+9YkSpg8dShCpWNSnZUXHnpYKvsNrLF7
aLCAaBiuAbsXdgfTAIORFtUaNgHmpl229UUOg3Xbh2M1DNSiESY/O3scgdJMgjU5hYVFbPJRcHqq
XOZ7HFs9nrx97QzRrNW3CUAz+N4WK3X4hTqeaXRRJCQHBTxN4jl96mtwgluyFfOrSEUERYld03+n
w0rJcGm2jOiH59yoJC2BnJV/Hf216x48sRsxV7n1en09LKQwk5jiJWUTjK0lzjNRp8pVPxkcAure
X5NGX4hJk5gyBUnKCeQV49mDAiFR9rd+hDz69R+/MDwmKcWrapUzG4U6mEtChjioD4EDvj/Nd52r
v0DjZiUJLwySSU6pLKhP4jZAY9XPf+Cv9Zx3+iiLeq0fS4NkJABbayX8EdAUv3Hqk0DN9q4bUIi4
PkoLUeEZId8UFQXHE0+Wk11Dy0hsKX91xnxXW+72+heWxufSr3dJRVbM8lgFRZWJhQcmwt8JFxms
bPzH6+0vjY9RkGWO4p4Xgs6Iayc0HNQh6+XpetNLS8jYwlta2LSfKc4HKVQX1N88/Qt39+2c4V1n
5ZSwkAdN5gMuUygj2DP0SkoIJeSMdg+wdS3O1TDdQ7t878CqZWclabAyG0vzbWzlrYZrbI+Lalx5
sC0e//ae2pL8R/dJITvbJDxIv7JGyMliunvUDVCikPKPV/+4PiELv96kPDi25UJUAvr6cPs+eoX4
gnJLubEGdY+Kiru7/pGFBWXSHmC8BDmHwYUtE1QOLD1/KaEUsrLDLgSDaTqBKlQXtl4axlKRr6lF
nkbL2vTBCpJiYb2aVhPMC1vwCC9sSO5uyqopYBzfhbirklPdwOCZcrDFrg/S0kwYUR1yl059m8xn
po5MWjtX/MzLIUL5b2WhLo2UEdZpkRKVg/l2Vni4YMGbre94UK9M8dKvNwK7KtwcpSkgWEAR+FpX
IAtTFKMFUNARy+Ra5l7qgrFBW0TBETnV05lLYCJtO3+sJ89GCVGvdGNppRrBLMBmaQWTFKLtNUwF
298WD1dADAsjZNIcUJrrK7D5kJc89wbyOK9TXt8IQp/xrPb3+hJaWK0m06HOh5nU2m7OLpTYWx8v
m1J6z6IIntsU8iq64mtowYVxMmkMqDNzygLRnftJ4uWg8V5tu1q5Qy4gt22Tw9Bwu4RqUo3GuTtt
Sj1D4rp2u92UsWNQD6dmJAeALL9CTPLNptV9kDnfR1Y8dLP76OfVY8fpM6Pk+fqg/rsXfPA+afpY
koZAegbvVvBrCcETDxIPNXo+HjzfGu/CSqX3UynTQ+LW8my5bhWVtmOfSOr0P4K0Y0/OoMGLmh3x
7EL1Jaqssv0CkhJe6fsKBgsV1EueXQVkS9dPwEWTUd679mDfOFT+dlwyArBe233EPCbuIVzl34wV
9GdgpIeaWVqVjzOddFT3kPttm9k+lNA+3mMEx8jq++Q2wW3mjDoIvS0dbzxx3HKg1iPpns69k28I
g8Op5eDBZw47EaPsV34v4cu9reyZHjNNoU/t0hnOeNgNZEnDM7dEAsooUGRzgv8AijbcsBaZcWYy
vSs0y74lIw2Og6/r/ZiSfFu5SMt87Ia7ngX+SjZbWoGXv78/BEnNpAP/VkipiHvHkSfXXdPVXcgy
jpkoSwYvZh9wFgYLdveGB4+uXrnM/MPsfrSYjDw5Koi3lq6nzn3sHuQNGL6QWPVugqPYpLvqaN8X
p+TezaPmDle1W3Hfr2SfpT4ZmRPK5wxIB+hhy7CkcidGAfv5vqHuzi7CcY13vzQpRvrMBLiBJMng
LDJPP6EP/VrKbE3mbOFcZ7JF8DDls8IL7LiBudZNxl0rSkZ3goQs9F1RvCYbcNhh4VhO3cv1yF8Y
M5NB4nRuz7IQ0Bqqi/ltVE0GNWc2d/CuH9YuhAsp27SZmIjyqzB0bCAs7OALpGjm+yIPREztNNsk
deMfYNJePn2uQ5et6V3MZEHiQOaDzGft/Ckk9K08lJHDz0kC2SZ1oWnCoIU7qRPDVFNAsq91D2Ue
os5PptcRbLHt9U4s7KOm9wTUy/C2eKHz+aNzYpcqqUfqiPfFDh4OnwMzwuPmvyOFa65b1VWHAm+n
4y7PH5gYVo6US7/fyABBzeGnOVkQds6r59SajoyOMPGUL1kWiuj6GC2tXCPavdnPA4S7PHeEbqd2
Bq5gzH7aifP1c+2bce6WDU9Ln8VVX3dHkevpJpBhtbWqflzJlAupxOQjQO3GynzIQMY89QpoWo6/
lBt+rsBgYu+HJEioB7el2GfA/UJmrfxSKzwdj3CAWPn5CzNggu9VWsKE7UKj7XSdxUOvHJR4i33S
TWvAv4XMYWLv4XFhFUwQEjMn/Z4MwAiAnPsbVgu7qp6/5drdfGqu/xnuvksaLcKsrZymPSvmPjS6
caPSkTHASGsIsAVhDNtU/CdFUdtBOvmxXwBipAFvgiyMb23Cie0qkFwaaFo1yRDPY3lrkzX8/QJH
DTac/43x2S9yb1KFHWNS7pUz0i9a51YMmIH4kjpeEHUWYX+CQo/fWryYKFjrrQzp0to2UgDeCWle
2I4CkKTfZsF3rdcCf6llI/BtACcSC2/P5x5ljijP+Uuo1wRMFjbgf+P4biEQOM/bYd4152ZubvTE
d2Nx9mUft6TckenZqb9cX3ALC9tUKJm8wkqVlwMo34ocAJ/hJbtYn6RB81dycS/A3Ln+oYVMbOqU
zHUy69bPIc5apRvIofRlF0nGwbdbO7MsZAGT4emGIeunnkKFowAmEZDF8tSPCepDION87qnEZHOi
YVCp5sSPucW7Oyoojwo9udtK5r+uD9NSJy5/fzfvWTrlgIL0ADG1wFC2aod3nw2t1mwmlpq/LOV3
zUPDPukkU/Isudz4BYclVgAEIjl+7tcbUR5AGkvo0vNjEvY7qEfC4S6dvjoclhPXP7AQFibJQg3j
7I45KFUlLgoyqU40sPQG6qW7MhvrCCCrG22TldleWrJGfMPFKKyCSuNGN7YuuLtJhtummjfQZwUg
9HOGlbYpYD9bni1E6MPshxVfBpncFCxdYVd9PNvUZFVIC6S/EGX3s581+aZ2NdQqK5wWC2+tIPhx
CqQmoUKkKLTLEQIZk9WfPGc8tAndX5/qpR9/yVjvlmoyZ6p1J+Tt5gJhg1UVCDXu/Pt64x+nPcou
U/6u8QH+9DWRRJ2TgfbbqkxeIQD15BRODfAfsOtFKFaK8EsjZAQ0KXWdYyMHZaAUJzcZ9kXQPV/v
xNIIGcEMuDAQqwWuztDo3QDB2+UQRyOH640vjZARynVbp4Dc4so/1nlE07fw8jQRPodQ1ewaunI8
X/qIsTcHAUjLY+c5cZi5Dz1MFccWotJ94AOtjY0uLQE1vd6dj2MZmMH/TngD+gmdS5XEPBjgUAUX
OuGFZDNLH+YrXK9U05a+YhzV+1mRhs4IOHc6omYXjTCfgotYJDjffaofJkvExS2y8uzeiS1vCGD2
aDdbr4WHSMZ5e2BTxj+VyanJGelZ1bfQoWBxx8I3T0AOD+LYQU5XUutCVJh8kYA0jZR4vDln0H6S
Eo7P3sp1Y6llI7Krxgl82VkwGoUGxTl1B7pVVtqstL6gb0NNIog1tM2gAw31USkfpBfkezcsQxiO
CX0qlQAHGlu4eigcoB3AYk42oZcyCPkLFBC7quURd9rpwOVaDX1hxZmkEYCXmBO6ENcXxYRH+qYP
m9sxFF1M8945C5iOfy6ATOJIQTMbbDYgHgBFwTPr5A2/6oB2O1zes1ufu9VK3vl4h6cmHovWYoZD
cYUOOYAe0C7iIMjbfQFP8DOryrsad5TrobS0UoyU4M7YMAeOF/Z+fLMK+ziWa2CdpUkx0gDrStDd
FFqeCIEWNl5lQPwckuc8X8PELaR+EwKJI1CJanWmsMoL3kQNSWuAjagDx7NUr6SAhZkw33bDqkoH
d4AFovR+t1UZ4ZIdKUBJOwcO9+SmCb3t9Yn4dwn8/zot9Yzxcjk0WRyoGJ6rZM4PVpqXh3TU0x/Q
cXZpLp0z7Av9qPKlfHQcN3tIYMpyEHaojwmECI/FbPcrP2VhTZioz7mn+ZiVSXOWAT8DWnPG51cy
98JwmiLeFB6LVq8vRw7ivaba/t6TQEe6Vq94p9o6vSgjMZHPnfxMsCdeH3z4S5dOXLhTDCf5emN1
yW1qycfrU7bUmcu6fHd+0hlcs0FhoHGHR4eo5Qr2kbL71XpZdyiH8KECyyB/uf6thWgKLnP17lsu
/CuAFi/tuIVnkSt2efI74DpSjb9yqVgKJuOok/d5QaB4R2IJYDsbmq/ZMJ5p3XufbN845YQoYwdh
X09xUFeHpgLXbPhqjcknp9pIY1R7bTMWCSRmpH2y6IUuNtTwgEjLYX99ApaCwgjPPE04b/Jmjv1w
vnN5caxgfXK96YW5NXGTqqN97xUh3JIL71yMBRRE5Elmr4mzMjpLH7gs4HeLJws7lBm9rj1rtznW
SeFHdtqc0jH73gvoCV3vxcIx1kRQZsyGnW0Kff4kAA6QfqPWENkWCAfZzzmsVoZqYRZMJKVXAEdZ
KqxSzsnXye6fcXVfOdV8jPqD8+l/BylwOpHhDk0gDS6/5bX1BOdjb4M95Q5RsMkkPTcdmHNkLtfe
rv7Zc36Q8k0AZQK5P0ac1I6tSZ2mAropOawNerX13eccoJi6IHjptfdEDagh5Ns5/X19rpaG0Qj2
UUCflZQOhrGzH+BR+OQkzvZ60/8eLD7qlBHoMDotZAhqLORSZH4I7aGL67bUfNcpLW5KNXIRzYLB
8wK8l7LZlA5vnqmepxPVgFVHwVwzXExcSveO587pZgprPHErrX6NaugErqUZWLLco80DFIQ6aCcX
Q8oPsp+LTdWV06feL6mpHZ53owehyIDEtK5AFOvyaCr7qC/5GnJyIeOayMyKAFKnR2wfpK70uZvh
mATCRX2TWVb2cH0yFgLfBGfakC4QbYB5zjA2YXNnX4DZ7uPMV2Lm39vIB5NtAjQHjWyix0DHYw1R
JUvmzj6H3/MDqvf5salovSVV0n8FrQfCaHMh+QZEqWbvgYV01Nxj2z6YxBNtXLolpMPLv1POuDCy
EXciXh196dHXzw3FJW29y4FQhoLhcQGvkiFnd1hSTxC/OacTi2d7TW9lIaq8yyy8+wQBskH4PgcU
Nm2PlRdkmwpp93OZzwR5hhZqcKGWbqxgJoia1p3l5MfrQ7P0uy9/f/e7GdOVsFu8D4pMqzd78OVd
ECh/DbmztAiNZMNzvGoUkxbnEpDqoqwPDqVniKIdZzasnMQW9h7PyDm25iKkdjtCkuJWBHvHFoeq
g+cXg4H2uLK/LYSrCYpsZzoXeOLszjp1Yd6cuO0DRNjsnRi8Ne+2hYkwoZGtqxR8KbLubNtJfwR9
wo6GVrGVItxSB4wIcDLih4HlD2fWHWoojTl9unPAG7u+iJZaNxa/zspsdmyvOA/hlIJgPiXtNu8L
+y4fhFypLC1Ms4mNbArHLUGE73AuDYo9PLCmrx4wS32kQgZeBUjvWaSCfpArfVr4nokvqGVa1qQA
5qzuYGkU2G81Z2pTzOwtoe2Dnw6/ro+dczlEfpBGTYTB3NlONvmWHVdj+AS2lIo4l+XGc5Ix8r1E
bwHTTLcOV3cpKl+RH3iHgk4HbFAqKntva1uaHKY8m/fYQdtNDhK2BKOkb2B0J90BzGa76vdlU1hH
hudhSM+k/RYoBph99Taqyp7Sm7bgzjcLRNud169aHn14xAkYM8+2SSjKxPZIG9vNuLdof6ja8Ojh
zWIQ7qZvqxc19lvm1BtnVmDRyu0AU9bro/rR7F0+bZx6aysgPWQ8OvgMPOb2eCczcask34J6ezd3
4/ZzXzGialBp34OaCsN1C1oBXLQ9RELsWCXVW1FAZgDM1E9+yYgwMHXhzJY2QwxvxTd7sl8cXmaH
LtXQKWmnv+6gs/31Pn0Uy5eRu/z93YYQQIdC6ZaouOEF20BdhsLHC9pNAzCCn/uCseVQ4IIFgVx6
DOW48b4NqvEh9UFST+1hjXT1UTK9dMLYdiZbd1k3MRWzoPnpCahk9EAsXP/5H21pl7aN/SbttAV5
E/z8qWgOzHqxZ7Kz1F9O1jQlF2bAPEp04HgHo112MWhUeECEeWKxqymHdkHd2CsnooX4ME8UlFhB
4NqpiMUIXdZcXowHoAJzshnO0KX03Cjoy+H5+ogtdciY8EFCPgdIvTLO22Tc5grKAl3n+ieF95uV
bL30CWPCi2xI5UwLSDrRG6/1d4F9TEA9/9zvN2a8LqGaFw61il1bioOAiMDJcfE63cuuWjnEfAgP
waoya40j45AVKoMiVpTPE258VP3I8jbfWPDL2VAAcTdD5dQokVFIKeg2wMED5r9s5fsLAWOaHzQj
gO5MJWVsKfd2ktbzRbDh+ugtNW2MHsv9uuNDI2KvKsP7nnh/+7SYVtbxUuNG7QfkrSxxQj7ElMMV
MGmTN6hnpiu/fCFITHOCdgikl/IQzrKalD9KIBOSSI1ucUsdePkMc+36G6tlwQofcGkNG1Umt/SL
JECqBeJ8/FlO4YvvT29SNZ+402KFmWdYkFxtZs2jACMAMoZ9rqsTCRoKjClfc3NYmg1j17W8NujH
sPZOFcHDSJr4eA4fW77yVrqQeE1eDwrFfdY7PDiVF62d8p7VOhIXW9z56fpKXfrA5e/vtj6IFga6
EYCbuRkb3/o2R72/n5neS6EziF8lYX64/qWlgbosgXdfmtyeDs5AEW4F7Q4tZPVvYLBWbj/X+uWr
71ofQcm1cViu46ZvgUJJRlAI7KZemYbLZJrnVawjk1mi5soN+15enAbgOl4Ryz3wJC9wDhfQ6YEz
9AYGY786p/r6qd6YNJNGJHCtCmwVz3P1VOfFSyvW7CAXAtzkldBJKKsmgYr9SWUbP4FyEW50t24n
jn2VuxvBm5Xn3oWlZZJMhHbTEfe7Ji7AJOFDdWC5u5twJK+H9tv1cVpIH/9HHLHbrqf1ANWTyXpO
pvZLGExv7WStXYiW2jdWFerSOYFEXgN1KRfeydVO8BDK4/Px+s9fCAmTBmFNA3wC8PYAma/xrpb1
EJVwaViJiKXhN/Yg3haCB6xpgBBJHEj4FVZEQW0ZHHVvuWtqF0s9MPaiHgpSvHMxxzoL9E1nZeOh
bMUnT83/ro/vgrpqhrqdXVfFmduAdzBmv2pNg81UfvII9X+MhzEBWQQeAzG8i4dN0xS/QLnKIbWw
Nj4LC8gkOExTw6uRJ1ig4zflfwMMtlx7AvrQlhlJySQ2FBberi2vHmDXLQBVo1z7W4XJRtYmlv4e
OH7zVjuq/ypRsdwlYc/PfAZGJRip3lOeOjuV+hJKXIA+uSkcgdyS/Ox90JrwkO2sVGQ/xE7gV5rQ
Y+3iuALvquQk8DIZ4vbetY8N416wSRXo247k2bFIRIty88C8W6+bqx1EFf2zP5NtX4QMdgVj+tVK
SrK7HnULydw2trykmqsUvoXwTaiTs1b9jcrCh5o2TyhCbTrlPUJse46uf2sh25oVFR4OYNU7oNRc
PORttregQmhLsiOQYQPP+PpHFiLdrKYMbjaHjTslJ8zz77YDBXGe57sqqX4zb20elxaycdnQFCXH
WU7hKRSAJLNDa1sbPB+t5Kql1o1cBRYiIVJ51kUFetyD3Vff21ANeUvmeo1EvvQJI1MpeK5WVPvW
ycPabpUPcwI/PSjSsk/OgnGUdWhN0jmwk1MDadWt1YnbsULi1WV5HCFqtvKVhYRrkjZYF1Y6kxVE
Vdm3oP9rNysnnIXhMQkbVsUpDx1unTp6o/16Mw7PGc5Q1xfoh3zTSxK4hMe7RO5XnkWmfk5OJGnU
2Rod50ZCFzpKmixFusmo2jp2KX/DOs7fhalmGzoVxdlSaj6MMwjgUMMNozoJKCiqkBycQlCsrv+2
pY4b2SBPLI76PDpet80GJqHbdn7wKrH7XOuXr77reBfSvM4vrbdQJ87SqOInm/y63vaHrI7LqBox
qVq4stp9j58ORFPU5vOwCRwJohY/i1buMzAsozbE3VZf8AGTIrtgLlZewhYS27/657uOudbgsaCl
ycmW/T0IdJH2+qjIxX7icSvX3iCWvmIEbSsLkuORIItF40RWSdgDpCeDfeq593MyyIhNZKXUvrQM
jOjljIFYx+oUL8RufkyUUPtgkn+4AweB69O1ELkm6cLPMq+B2GIWu+ybHPmZBOXKMXLht5ssi4am
bKZlmJyc2v7hd025T3HC9pO2XUk6Sx8wwreGc5ZVa5KcRtBBN7mVe/eSNv1TkpTZJ0fHCMNgCPOZ
1cgQsjn2cGQi1Zrqw9K4Xzr1bqX2o+o06woIOhYovTdM51spIC58fVY/QlEgBk2vi8SBNUo/4ndP
BB6mskteieP96MEFnGv7IZ1CGk0WoOwqPFz/4MJmT4yg1z1okyCmhSfAodrTQOmrz8vnljV9NGdr
9npLE27sx3PldV4aOAl0acetWz0VbreBucXKdrBwADN9LDh8R7xKgkzeNfwuc5pfRdndh0P70pN6
Q3Pna+l/sjpj8ix8i0ONbUJHoIFwq71k6ydiZeP4eF2FJs9iAgPUkXCzPZG6fKxgiF2ka1DSpaYv
A/duyeYsb0UNSlDsZDifA+q7mXvWrYz+xys2ZEYwW8ySdUabPLZBbnxG/Zh7GxQs/WBXSzjvMdzh
hojosXnVc8BOLaumz53BQpOAkY9a21YzZbENSxbPz+/c8TxN7stnIiM0ra9KMQXK6tCxbu42vNh7
pNwEvthU4RqA6eOwCE3jqzxphwlzk8du0RWR0Ec1QaBaw8D1eg+W2jdim0slGOQcrFOTe6dibrY6
ZY8sX3sQ/zh1gH3732WFDGvXzSWqJSTXZUaBIH4Ly0drjc2/1L6xWweEUVw1EddFweuoyUgScaTz
MpQveRbSlYy7FBzGTt3UgzuN8M08QZH6SLi376X79fr4L3TA5FmkeaBYCiW8mEq1nbtj2EIkggJp
XX9GMjJgocmwABs6VHmDYwY06L3i3qLeg5Xc9R5duW5/fGAKTYqFU1MLEHccy/7H2Zct2alj2/5K
xX6nDkI04sSpegBWS3Z2ZjrteiHcbRCdaIRovv6O5VP3Vlo7WdzIiIqKbWcagaQpTU2NBrruManT
nwn3Ec3tcCR1+wKh2S3ZxbfXcKa7cJSCKIcWCRbWoQpK5JeLd+vTLppLRPb4sc63yH8rMaFzL9IZ
ok3exNjJnu6h7RfW8NiCy9P7Ik5nUkDVyndn2BeePKI+5Z5MAa4jT06/Nd4rk1UnUIyeaP1k7pJT
XQCmX1iRMPrH65N1rWO0aG4BwyEmQTST3A5gDBX0/hx47dZBc+3xWjBnZZUIq2XGaXbsr86A0khb
lSm08rHyXf+AtWjTAhl6Pa5rmNhAsSXDugBi6p8mWYZL/h6bdgSbzpdAFcGGeSFO5KxpnyqYZE7K
21iEVt5dpwwUpMqwLSIjnlUHnMqTX9ghSBkBfY+QyOXdtV0a4kUezMXKFClApvYdFqWTPXberhmN
ZOPYsPYNl79/lWUoAvuK4nLkYeyRDNj43UPtPtLknVmMd5lZr55fEL7wwvbYabTkjW9OoZmMG9WK
lWVOZwdMMHRw5xrLnFu59mcnM/pwnrM/m3SgELIi/WPV1tlGN62EsC64nOfwcFGzwh3iKMZdZVTF
zp6cLcr/2iBoUTzlrihtOZTn2oTSVED7ytybTZkFDQTAbkvpVxtdttaQFs/c9W0GxE569tktkR8Y
f+iTr475+Xos/7pR/esNGfO0YF7yjrkO69Lz58/3J2N3f8s/2gf7EI8BLDsCOJeEViiCOAl/wLsk
MAI77A+4fgpphAQqUEEf9RE5O+flkzh5h/ZmhrJn0ISPsAUNhuDHxlti5v31JalOXPba1KTQ/wHl
qBjvmS1uelJvdO/bs4TqWfXk1f5kgggDDQ/3yHtn78otm621R2txmgme+9Dlk9DhekrEx8L/fr03
3l7hqZ4v2ykIa7wF2m/M5zSY4WlAU/LgZhuQp7czBKony5YjBApBrTgLO8s+ysrwkOt7KhqXgoUQ
ynFDUwlxhrup2KhJ/bpVeWt8tfw5g79kl3Z1Gvfwpc2DqpmXp7JSbL+g8BIttqjAyKtJG5PeprgC
SbI7bEAXl4eeD7vMLnnsZYl9oK1N63Dpx/GLQXgKVCpMFo4WmxceOiLlJJCsASc6n0fzVMLLyQxc
uLnfOtSH1rAhDID8PQW9XtsUH90pWz69b8S0IPOhEFc7Duasl/bsA1wwyI5BjWRvOkxsADJ+XRq8
0Yc6SgoipWDJF0UWi1ktTehcgBNuYryMQhTi5KZOA3+MrDTiEeYvIQedNwKrYTxLK81FmBFTpvg5
gQS3kfmfSFvZAfOb4WKG0c+h8nooMjdNuoSFVZQPQhLjC51TJXetciH2x6dpY3q/veBR/bRTSM/t
O2L5J0iBmAfbFfzJg2FmHsCNzIunanxnIkN1mnlupsTpFfFPULBPfijcySEZU6yB69fQwqUrrV2y
EVQra4F+QlGGEkvfsfzsZzJtAuxMOOpCGOrLuyaYfjyRKu9Aau7Ts9nb3zzW3Mq5ToMy52wj51t7
fy2tST3S1jUYnifoQ911iXXvyObp+ruvjLd+IklGRSYF21nUxIwQTiHQtlzucgCYgrEmX6+3sfb6
WkpjsgIhbhkeXl8+di2Lal5tjOza61+afJUtAdHqNjnLcMGWQu+fP1ptvqOtH84AQV5/+bcLP/Qv
Z5FiSCqvgsGT5fi3vUr3Tk7PefPAoY3eNgAp1tYPwd13ZchUp3QLRF5XG6Z3KpzpI9zhX2awxUub
wp4JTmjXv2itz7Scxjac1jaYZ5/yNllg+dXdtbMEhMWDGU7W9xsjs7JP6uY2CvS7AQowyUm5xSOT
7o1Dpo9Idzbm7crj9VMK6fDeCTBEJ+Zy/zPu3vqPbZn4aSBMPv643lFrbVz26FeTa4LlBmxGXXZK
ST3CowI2tUHfD0Zg5RaWqfc1osX26Crfy/uSnUhr3JNFvcCq68TbcSP21r7hMglefUNqwnB7AZTl
VE3Oh56bz0mLRLHestpee/zl7189vuhkB1KtT08pM4OpUmAc4z9Z9L6+0aJbuaqXo2T01LGDiTN6
2sEITm3pQbx9HKL6EQXuJoo0WJpOubFPxuXWT764bICTpRFabH/9C1ZiTbeGAcy0N+BlTU9Jmfxo
aqMKRo8QUDPKPIT59UYKd+mPN7IP3R2GsbTOmsymJ9BenonT1IHBxo/Xv2Ctl7TsqV9EBo1hi56I
8CPVN/+yJWTv6tx5mN0Jhw3eblRmVhrSOSCSdyyjFgeotbOazwvkUuHwKAbYhHbpd7EA/ViJMt+4
hlhrTAttY5YjH5uKnaSxhFN+dG3/puiO1bLAR/P5es+t3DRTneucc3cGEI64J2vyCgvqHKP7fREu
/NJkl6Y792KnbTYj2cOmS0LWgMCq1BVAInHPsLfYYiv7l25akfYWpBFnmcUQkTnmo7+fKzcaSRab
MDfNKx+7S5zQLXertda05WZyVFL7zpzF1uKeTIMFZEkCuE7cIGxvzaTf9yMOAKx/ut7FK83pRG+L
9UK1/eSeJsdlR9gRYG1rfPOU2r4MwPkqAiBKoFpcOpZ7krwZNrLkFRA+1bkvrYT+OjSp6anMEyNw
yNyBi9pbqowIbDvu/QpCXF6RsDxo4HAYSb44nyyebAEkVvBhVOeEc8r63GGFfZphtfpkZYDRxMkw
UxulZKvwznZVjMd0HijAt42vIIzdFqBNmS2x4A2Qlztuz0NEqTt/nuF8t7s+HCu7gU6mET13+5Jk
zon684dkgjGKzIcpMPItmeqVhU5n1IyK1izNDfs0srqrIIQ52HtLQaJqYzO2LjnQGyupTueGXhSf
MyK9E/uFaeG7Jhs/NsC4wM0xoDi6VYwBJyYueM1ohMod0uYdxJNG+ZzDTcA0n5wJ9ojOfY4LkIpW
R2YmG527spXoRPDWnGqnTQH6L/LpQwej19Y91uV8X7OX66O30rk6DXzOOliRjI6Ho1/6LHCWLUn6
cP3Rb8rWeD5g3b/nCe5gmjA6TtkJlJUauabtga8Ch1NgI3oezRaUpWGBDp/cfnJ2lQeUZWNUzoHD
eDqol05GNnPpj+sv83ZHwvPm93cxvKSAF5xBz7z95kItqfY8yE+U8Cjc4jK/HQeuzj9YlOoKOGPb
5ypf/KgH0veucLi5r0tPhdc/4u0NzNXtReC2qMxSJfRcyyLm3h3DLrPYuwxLbrdV6l5r4/J5r5K7
JIWRQGVCck5lkFMOpqIYI68ui4+zW4kQN4qoCynjfbBl175My1etyaUTDpBfIu4acR4G2PkqF8bk
/fF6h62NOv398aVVT25hWv6ZddbFYRbKkUuK61WM1XyYhSgP72vH+r2dwiVuk+LG8Dy0i7+nQ/I0
M+Ohzwx+A2b+O0dfO8Khfm+55dTT85hC5KLpM+Sw9g9TegcAd168vNtf/5i1iawlf245zGpYFD2n
zfDTMq2wKvKvo+rfdThxdYIIGAf24EHWLm5wwIUDbzA3t5xshPnby5mrs0HqrC2GDotmbE7qXIgM
3vLvcazxwBm9BMyrqdrC1EOArUzPZia/GJB6C71i+ZL0I4ne1e86CYSprE36i1wlVXCjbj5KXN/m
WxI2K4Oq0z9c8Kjd3KFTTFJIfcBPubb3pbFFDlhZNKgWxnOmsnxehIhBpB6O1tyYH6elETekANqe
cr/cM8Ht992GujoXJId8fzFZDjsv/vijt6wbKy9gQu7QLx4MFDeygpWlg2ohDXt3qAuD8BUnvN43
s+lDBbyMlT99d6S3cSBZm61aRPdMtrJXECfMhH9HCvVUbwpIro23FsQlbKgc4Q3+mWcuFBfMoKgA
PHAer0/VlVTY1dkgs0VKsybKjI2MP7euVZxtezigHvCj9s2wK2H0uQw7OEB+m8t6d73RlRHRCSI+
L/K0w51UnDvfRsuKMgZp5rw8Ws7z9QZWEhZXp4mAVF2UkNSF6NJSJ2ffUOlxLET75Lb+cAcaafdY
LwZEeRpKD7i8Mp+merHuJmGZn0yjLh8gX1dvXC5c8pK/5qRY2X9fbUZ/7vqlgrqvzKbQgaoId8dg
7EZYfi23JPk5+BurzlqvXibQq2XNKzmMWMRIzlQtkFIq3J1L5XMyjy8JFOveF0w67SJNUieb7B5y
eAOfnQB+tv59PnbOweunKpKuIduNz1mZ97pXRtaWkIWH5XpMEmsMJFHRDEcCy5Gn63Nk7fnastD3
Xm9BfJ+cG2F2gcfm5Eddu2mY4mjy/XoTK6vCr2PKqxGRiRTzMMC6pBPtj47xGLpIH68/+u2js/vL
COjVo2Es6w1ZUyXAnU9lYI+AkFhmyKfh3pPJByJYrAr1k6otu9SVfUGnYLgVnUWfzEucqRfcMQXW
MIWM3fe02RHv5fo3rbWhZfagjUM7hBT+efTmKIEoITxAA8v9k4+Q+CHD/norK+Ou0zJGzxFmzScw
oezldHG6CpDdvfjJwjayO+syg96IeN1CY6JQWqlGp4PBzwSjlKwZeZj3Vv2cJRluF+fasCEtCmpt
VNO2COCCnt0PGaEPkwnmVOCJrtjNTuucxZyVsZ/UzqPvwgc+mJai/pfnDcV96icoQbqzmx1rz+cX
vzTo8VzvoJVZ+6se9mpqjRbqnI6S0I0jAGNkKG0V3UZMrz1a28tGdyCOCw3vsz+7wz0vSL7HnfWW
9cbK03WyAcslGYF0b+Ip8+2THDxcrVptsnEIXlledcMSu2qarjcn6ARB4Y7N1Rj0XnoLGs8TJRAF
fV/fXz7tVd8nyq/GHvfsMQNn8G7OIDyAS/atHWJt6tPfnw59LtKziTbxgBvilCVPdQ47jGV4vv7y
v0LorYmvLandlHPDUpN57m1hHtsStF7UnsWe1N6fpEv53ijgEFd0A7Tn85KeMgDij/aUGAfYxf2A
12MSwRogP8IVqfvgwIjtScyJ2lgx396HHf3C2iwEzABEN51Fo2LXS1FWTICQg1IeS0iUQ1w4qkdk
n9f7YqWrdXqKD2GiofdmqGf39Ebm7o+xao7C2yrUrkxG3QGknbkyGgc6ljgU36T1p9n/5I7V0TK3
bIDW3v/S8KuJSFLRuh4E3s+sUuVXKHvU536S7pmOpZ1u9NHaR1zaftWG4kM5KFSQ4sq4cXPxwSQ3
ZZkfvGErmlY2FJ2nkkLYgVulO53TeT4O7qPHvJCbLKRZFXlKHa4P9dpnaFE1wEK+gHiLdeZDXuO4
R874qjTwS3X2unljb1wbDy20HE4Xc0ygbLj06qGn/cH0631dFfvr37C2dGrnF4tBzoMvw3xWykEa
XsS96HbXH702CNqaX7Mly3zS1zH0baK+cL67PQNQ3lA/q9ktw8Fmz9cbWtl3nb+QUwzXqCAKI2Lr
X/LztHfP++k0HEgMfTX5zX2yH9379MG8SWLr+FjeZs/82/WG3x4bR0fY9ctgKEBGRGxUT+1FO451
EXuPbqMHM85Lt74KEm55E8wp+iFOh/xLMTpfiPEend3Lo7UYh2tmWqcUJRboyd2D2fORuVW+Edtr
fXL5+1evXXBh5iSbm7jPh2qXEfJnuTR7BOAWB+3tqHN0pF3emRmDZyg87mTp3uUJXT7C8WuO6nmh
L3D92iJTrbWjRbdSsycMDgIvaYvYL8lNPjdnBSRdnRkbxYO1vtJi28RFg2XOOcah60O7qj51tHnK
c2vTCe3tEHR8LQT9yffKi01wzGz1ObHzs+H96Yz5nifLXVtNIOl3IRKy89hnbejCjnJiTuhB2lma
UDunI1RAitD03uMDhHmn47lSblbT5E9NnEINuXPpAYZZu3eFoo7lImUvqfCR4Sg3va+d6sFMjZ3F
6bsqno7ONEkh7mL3wzLEtazz0CP0ea5gI5xVW1NhZaR0PFdRA7o/JRWifb531Q2KqkcfJgQkg1qF
kUbv6yQtNqEumLBSVE0818OP2vTjli73s4Qr+PXnv72ZODq/RCV5QizbQB6et3sKJW1nkxizUq5y
dDwXBPKhIbl0Q9zl7nesi3HlG7DVo10oYdXZyvkDTeUTRIn3EFDc0ppYCVAd1uWkibKbyqxitoid
R9Kbua+AOdhK5tb6S9t88zytqgQHuripnYOEg0Zo+MN7JFsvwabFvpooXcZZDjBrfqmBC3S979aW
XP7bRQhHR3GlRcFl72LjKxp4SeDuuuHfsNWboQtu9vfeltm9ObrjM20V7gYza9rIVlYERx2diaKI
ky/Z0jVxW/RB2d1zeeeyEdXjNAA9aE/t5Y435VmgaCDFPUneV8tzdILKbBBZ1mMDNYcJBjcZuM9t
uJRqV2VF0ADglI8bxamVdUB3teAeo5DahTdMP3nmc+qJNFKOQb/XQCaclzw14JTX9huHzpXprXNW
lgR1MDp4TbyMsHjnoZuCbdYvG4O19vTLrH+VCbQWqmrz5elyesltEaaotvmbKf7K9qyjwIamgept
iq0N27Pz1VCeeXR45f7pWzyPrKXKNgZk7Su0Pbq0TNeaKqw7owX30KQOnIHvnDJ5FwTM0SFgXDXS
K1texzChPply2hfU2lAkW1lddJIKTTsXVStawVMou1e1+KI8vsH/WIl/HfNVcGjLZCXWxYGP7n5c
GKwD3QBHFXKTLsaHVnnGYVp8Z8c8QGmuby4rA6EL/joJLudHjgoJKQ3wnpbhz55DrX9QmyzPlSml
476Sapa1BYkkCEJXCHCxL71bObFz4tJ3fsOl5VchQfMM950zGePG+gjybZD4R9fZ4jCu1Dl0bJOz
CFYVoFTFRv2vCVqZnjOEtm2EeffsWQ68GjYiYmVe6RgmqMaCKVz6aMch4dyVgPLSjSuTX5dPfy0k
OToSyeB0MmWN04NvA1o3EDMP/YzSGHow0JMRLaFBAh3QW6/16NHxZbKfytR+af1OHnI2uoGwKrhH
9PAJq0ll/QmYVx8Mo9sEI5BTj3DgoF98WPd+mOtS3gxmN5yLtqp3FvXMsOXFsBMjUvxRTbBt9Yvy
GUXYfqOOuDY+2krSC8fLUYwaYkiZz/BQy/at04eJPX7xejd2CuIFqE6/L2HVAVFqobya5qWKkVnC
7BjgHPhq5yK6Hosru5SOaWIt1vMqyYbYJGfL6+IWFzWTDdG68rYRW0auK/PsL7imwXAHo0Yjsv8i
s33Dt2A+K2+vg5o82Q356DRDbMiQmj8dfwAUo4RS2VFs7axr735p+lWgp76dyAVQ1Ti/SJW0zPwk
+2X3rs7X1aP5UkF4gMzIhAc6B+MEzg2B1mvQQzsqSGz7tqi3fKneXnNtHQadL6VdqLxVccYOvslh
XZSFafF0/Tve7iNb3/r8IWNl4UgVc6RUtL4rqo0Hv72O23/Z+EzeVFkryrjOykUGnUzTh75LzD+B
Rs4+8Iv32ru+QN8GOcwc7EaCU9iYDwUytSqjG5nZSt/omx2cnVF0VVLGzDzWVAbFpgbA25Pf1jc5
uOTO9uiXEmfwR7sxT0bzmCqokhWwZ0m2Crwr80bH9zoKQJUpgRmFlGNg/DKM6AC53HI6fXsltfUd
SDqLJ4RJZZwNfmBZtyR/MnI7ZCA8LjzHFcOWmtJaZ2k1oJFQO63MXsaDZBE4MW1qR2rg4QLCbm6/
a1+wdXCsbFLoDltGH5ssJSfQOPlxVHDUNEF/O7cllS+tKVhYZf6W/NRa/+nnTmDnZFJxcGG7/KYj
7Gmg/CZ1zDGEqk8XuCQ9V+7WXrE2lbVzqLChdAm2gYK+HXZhpImFvZHgroyOvkGIrIPWkYHwc2pz
uDXJ0IW4eFdhniRdqIAw2jN7NP51PdZX+kzfNBbT4mrwwEv23CQNlwSpZ5cofmYeruBJDVaZ78j8
M5k2pbxWljGdAVB4RoWSHczeTUhP3lnlXD2kDU5ncJe3gjaXxcZ+svJlumy40XYtHMYz3I2xqEWy
tFuW3bLj90W70cDKDNCBu6Ttxkb1qYwxt4OBtECy/7g+KCszQAfszrVbjZ3C3GJjdcpT58R5e+RW
m8F+FiqLbTJsNLSyoOmwXegx5oaV1DK2YU3jyAfOlgg59fWvWGEF2H9xvjErDKdwUPyDtWno22Q6
UlINNwVE+YC8NnDolBhuOHbD9WXy3Ye2yMTegIhk1PZk3AnF5LNHRb6x+6wwYGwd0+tBKaa2Ex9u
f6ybAzgvHoZ22pUpxm8y8y+N0T4ZVbWHd/DON1uYQFtLt9H2Wk9rS65lWbPN6YWnj1zDpA/N9Mzq
d51cbFvLwCEuMhmlwEzvxTfGv1K+cYhfe2dtPbVGqB7bNBliavmRK55L0wvJmGz0yFr4aAton2Rj
m1NviFWX76B1fOw8K9qYeStrjI7ktdxm7i04d8aLcKbQMkondEkuYtgfZIHpqGa/8Kbf+cKav0JV
0MbmYNn1boAl32m28zG0eAWkKyjvu0JW1oEDV/Pt+rutvZo2EYhNjTqdOxhaVU1QXMo7EMIm5dE2
yfumg44P7S3TXLrJQFCX526M3C0o7cp9pE21+WDLmfi5xIOHsN81p+JjGqsnEtVRuc/2EBiIxr04
+ef+yb5hcXeow2ZjPN+0Z/R8W9cQr6yuTHDFgszoht6zgzw5+2Y/AswTGHf8Fpdy++qUPow3eYwz
b5ydk53/JDZus8Btxunmr6d3yA39fuopmLuUwBGXcZqhsBhOCSC9rTM8T16ekhDCs+wpc1n9gCIL
juUKYntTQCenvp1VTwDINuAl7yoLQE1V2ze4oOAw3kEiCXUKDk3UMHft4g7Mheo8lk2FkrZbQcKq
tRkJUJnzA+VBsqI38waU1oV+mKCGEZXQi44Mc0hQD1EmLCsAUKFwWzmZrTPdp5WlPonGt/70SZLe
Nq5sP/tLKyKHSaiajLyLPNv3AsdP1Z0h0nKfp4oGihHvCdoPKhwcQOCrCbfcpaxq6MJO5R4+u9OO
L6M4JuYwPQulwFXtlL3jQ6W+O4PFIEBiu/0tbhTdvdcVM07NlbVjNhiTneC9CBRIjmnQjAVS/7ap
7xoi5GMFxWKggB1qfE2MzruxWkWC1KnSaJbM6uGtOWQ/PP+Cc6at8UxFOtzBpMoLjNFJw6FJYJTk
kReaWXC5BiLtwSsI2y31MgYL9dpgIiqvo6ScxzAxSHWWtlTRIhp5A5m1BHg/tzQOzFT9x4v8566B
TuZ95Y7jSwo38+wACDn9jCQvCRLTwpw2CihdtVkReYIswYSb8peu7pK9EKjaM5ihxF5ZLCHWZP9U
TikNlV83adADGw7jhMGjQQU38dAqvSoJZpcO0VxblRs0XYpfk16rdgrXvzfMoOSxaSgMpqwm88+0
b19wXUcNrEvpXMVOmzOAnUZj3F9fmVYWZJ2hkJkwtMy8xj9P+fNUdrs8SzcypZWNRCcoWNj/Pcdo
/bO7NHlgi34nCu/b0rvH9735Za19VZbopYlCAcGRe+ZjfVtWzucCYjAbReEVFJitExTyIu1nS+JY
gYKpDWWYJP26cJnskrYtzklVTfs0we0p6p9ZBCimt8eZfA7TcplDUdnGwwT9xCivsRGZwBTH0pHW
/ZRW88bHr20ol+F89fHtoFrR+7lCJX9MkIvmhzoH5V0Cwh9lSb4xhCuTQ4e447K275cuwckdwg+M
3yXV8/WxW5kbOrLdSSfBulHQc5sjCMql+NZzTHneexvb4VoaqgPWBeV1MvYdhWZzXcaMiovKxFRH
i8HMsK5RFyd5FlWklvA/zSOUW3lgkupelsN0oDOt4Gv/zjRQtxKYZVomZBbYm5cTrz/hgjFI3Y1z
48pE0KHsFZLAucuqPJ6ae+qj1sym01iSQzKwjUngXHKzt3ZCLXnJDG/i4jILRsTX0zhzftMkFTk1
SWMcmd8uqP1Lz/7uoyz4jN2jwsERmNjSgaDkNKce/q/rPwgUgSKskTyqZsffV6JojyUhJOztkR/9
RKgDd6A5lTQtROOzVOBcwpbjDGDS/uL+9qE15zFA6j7sDa+BwYTq0hffMeZz283toVBlfcv8JL8r
LZceOSwIQ9zX1LuGZsaucYwxEgvz45woFnldRu6slBDw+5IydCf8lzJy64gCWPchqxq1W/rJDv3Z
3yIJrRxMdZX+jiGjNAakUSoq6l3ZRN4tTt2yjjYPOivBqkPCJctbkRoos3HS3xWTe276Lc3EFcMS
2Ldpy002pE7nY5Z1llIyGIGArk/cTetHyD5wEA/6xq73aWqTzxX1z7Jru2CR/KUa8iM1vPQbNwuC
LMnolzOH2NyezNw7lKShIWFy2riRejtlozp0blwsiCrZADfTbm6iBvToHZ+qfNdZtn0ERWt4MYXv
H0wve7Zk2W+ceNfWMu0glgvYQU+i9LEtJ18naFXZynyefWfj6LAyrDr9ouyaRsgJZTuefvDYS5I/
XV+C156rncTKAh6dGQDDcd/X+yqddzCP29g8V9YknWbhzeBjVfAhj13XDJphDM1W7MxcHdxWbi1K
b69JOo49q3pXDgb8dev5ToHJZ0sa1cP7tF/tX5vKq93VF0i2CsjVgpEwBDk9yvbH9U5f6xltKZ2T
rPI8EzFK5HCmjfNdgmPMrDTCSrOhebRSRtLtHYY2k9OQYifgfeDXt0YD0Ft1b3RT2FXVRqCtfYZ2
JoR/WuvDaIjDCt59hMDIz8aeTkUy3NH8ndndL+jUqyFoRlzKjz3NY7Qz74pyoTubK2dj+qx8gE6y
mIjPhdHV7Zn7drqreklCn432s2Ce82mB1NlGJKysDTqAPoeUgD8bA3b+aoE7yrG0BIB8+3dNJh0+
7452rVKCFBXQIBpQNj5BEfml4H5kgSKxMdRrX3DpwVfjoJIKi5uLGWt1e1nDvrBJw+R9Pp62eWn0
1cMFyC65Dd3BWILvFUCiwIcPQ0U3cuS1V7+sfK+eDglk2Cow2KD77hL1M+xonGiwNxLMtRmkRbJl
uAupGErozbz3YGY9R2MGj7mNoV1ZnE1tT8E6kaY4fmNo3SrCsTRsh3eOpxa6KfJFmVkoxPf5i5n9
TMCCk2qjw1eWHt2yYR6g87NMBdb9wYRmEmSEd6D3pecJVdDIl4IfU+jxRr9m/399n/47/Ske/jcB
7f/5P/jzd9HMHU8zqf3xn0+iwv/+5/Jv/t/v/P4v/nn4Ke6+Vj97/Zd++zd47r/bjb7Kr7/9YVfj
sDd/GH5288ef/VDKX8/HG15+8//3h3/7+espT7Cf+ccf38VQy8vTUi7qP/79o9OPf/xxOSn/1+vH
//tnl/f/xx9BN9Q/uf77P7/28h9/EOL8nQJFTiGX6oCEdjlpjD//9yf2303PYa7rwm+OYBn742+1
6GT2jz+cv5uo0uOvXbg7eZZ9gVf0Yrj8CP/GpKYPQAqDvBAEn50//u97/TYw/xmov9VD9SB4LXu8
zSUm/nOA8GBzZFLLopTavsXgfaEF5NIYZmYT3G4sfHIhWfsMAuiMKhYqZ64/fxptVgV+flOoU2NW
xckbFD8uS3M3+/nGxdfvUfvvN/Hho+BSx0JtUYuCoc+KKkl4dWqK8ZTMkOIILJt/AVtri3r05kej
Dy1qWx5qmPp9SNvn1IQKQXWSZvKSod5sTdYN7pPpkeIUsm+SZAoK2PbdGQQHzoWLeed2Zb5fLIsf
ydBv6SL9fgD59elQJfcxri6s2Sz9Nt7zDTH7plmeEjH6u9TxP4+s4ruusU+ZO3oRDmZZJE33+dUk
/fdkeD34vy/Cf232krO/WowNCI2RuZ3LE3SFYQXggAgKNYZL+s8+XG/pjbF9/YE6YmIg4JsWHSlP
WTZ+M1J+SHIFB+HF+1Hyza/65XjznzmNWWzhSsF0f3UmhlfPJJLO76BDLIqTUSZmkHiFF8FHA3dZ
A2S3OghuzfOh8smfMBJwhLFLizNE8qydtNlna+6zQzUdELb7hDVkN9iRT0R6krDilHzeVVVd3GXi
IuZUW1GTthFJZhGNpiE+EsciDwPgs0Fv2N+cPLtvF5UBLkA+Jxh8jKBIA4scoUH/XCx2u+/d/jk3
GA+VGiZgfTsVEYeNgc+TL1gg1Ad3LFEa9hgIy0sbTRa7S/LZ2o00EZ86YEM44In1F6s37uYhFzA+
zZ7gDNdBi1S9GMoObRzpcNSyHskCESOfpdmtmPxbf7IPfQU0QwJtlSp1xoBMxZkMxp6RkR1zQrDp
T5UbdikCsc+GZ7cEJlmKCneBVUIeL0QIO62L+7Fwdh2VbA9ZPgDhMpQJIJ8IXbV633P5k9Xpj5ZM
c9D25UHaKkB8LeFgZF/Y4u0XNezF/6HuS3oj57UsfxEfKIqSyK2GUETY4TltpzeCh0xqpEhNlPTr
+8TX1UC/KqAaDfSmdwlkpgcFdXnvuWdwcHtGbF06+GsmKvOLOmAVeuRxyAE+07wfv0PmSLyTqjjW
A1yT5x6OZYqO5riO8jj27Ig68b5sE3S/7E8DG+lkCMI+F9sKFKTfEiD4cwyaLY/5PB+Nhv9u7fxf
yltzHJQvUpQkHi1cyeb2Q/S9iJUVsZtsvo+waepmJHp2CuVoCFV3G8zqnU4FzZcR78swIaZgGFuA
qYI/D8OETUFl70Yl2ljQgGZLM6kMsQwPLNgHoPL4B334inyMEnFrEDDRqhOv0xyOGdvqD9ZTFncF
6ISN3vJIGtSc3Z9SPPQGiZ4RSAA9Y2eoaMIE78ErYfsXHLDkW1O7X8HurbEmIexyuqBNa39M9IJR
Ri46NtF63H0/W0P+qGpM97ANy7Q91ZH9XutskyKem+2x9bAQARGyjGD4PZWlD3L9dCad8sBXrW5K
ZKDEUUHTHTaSBWGPazmbGHLU+w4O2sIaGvOWpHSZGN6aLgPc8LTXIHGulUvp2h5ly15DRV/qwpxR
nRN/oSa2c7bWbzBuuxm9Zyb1Sa0/qmS3LVsTeBDkoMGbOUhbUgKb+aJ8T4NlOIliuDB/jbf2wyDf
vmJTvFByVN6zQkEHyzLT4R4HSAsTNTCv6H31rhUAvb4tzt1MkXs7Z+MSi5WBWWHeVpRXwJAz0vbk
FejSh9DDhjI8d2OT+2vKyEUEdRzOuY8l0dzqW9OILCzv1NXU5ElVzckf9ozuKZ2GhK4fasznCb9d
M9/O9r4xywEa4Xi3H4HYPnn5aeYfso0J4s4SUsdR/TMRmrXeg/J+7SXHziddDY4te9B0xB+xtyfm
GJapUz+1HpKh/LvuUQzts5l+kAWVlnO6Qy40QYQhzHntnrQ/poX0MgRQXdX/rguSaol5ON3pIcgA
AaXrUMekYUlZDgdEemVEvpfzR7um2PXHG9IwC5jLV294vHJcn1aO/ZPt4srdGXhyFy3PPHCMyyYb
epZ6ZXvat2diU3id3HCGf9AUSGrj54pCo9Gac+073Ko4wkt36Eestvoy8e13gDFs8yMco5zsLBWK
HxDbfA9QK6k1nrCTKQiV2fVZdr1Or4TwYcIuecJbCcMamMtfI9ZTaXXc1Aco3p7gcBAP6tlEfbYA
gA+NyR1l6eqDEWsXOPUsyYhgdl28d96ezWCjyDrj4Q41FOzm5Ai6I0ubIUwM224E+6wG8NDLFBr0
eJb0diq9o6XDawiYEjSGCyvb38MGQnBIs4Debt2QB3SPSQinv6ud3dAi4zybmz4dB3Isqy6x5GGv
s4CHTxy8O0cb5ISzjAFV5c4mPPjc3XNYBteactEw1A/5fc0+PK9Kus7DV7mwvnmqq/JODp9O3yuN
BZv6DnpxkOGQ8gku5n0U61WmAa3SBUyBqLgDip4z2LbFwRD4KMiySIDSdrENWpmjwcUHVgcy9Yf2
6NX05MLRHnqv+tCD4jFykE28Bf54AISn01qJd6pUmHSTt8H/cDs0y3JxHVgaM4rGvnneYe36125Q
f5GJcHGqBMjYumekmMubwpv8uG+b7myW6BAtL1sh/vpseRi8lMswJ1yJtCLDTU9JvE4iNw6C/4W0
fwqEDcf1YO5wZ93wuv1BWrl3rOr5kdnmdvDbW2+0bTZR9X8AEvk/492/NxUygNsr3Fo5rj/vv3Ax
vTGYqkASAE8kddVmn+oCSLunn5euWbKm3G+aearTgXqySdChBFhRCUox6Tqbe7zqbrbVuj6eVn0v
AEDEnT0t7XjwRrifVguckOrPbYJrEi6IcvwpdsvDVKD6xGR+7ZbIf7EEmddFXWYS761nfkwrDv1W
oy+Y4Cr/sk68Tawm613RdsOe9OzC6xOwjuqvx1z0EM5794mnE9nfu7mHTjqrJtj10R4/ClblMR8J
S2e138JKBDkNb8qXQ6JmF5fyDpamCfiVt45HQ1x7NjO7fIM8vYyZwnXqQ8GwuNdmH2H/N59CQAdf
/d7iymqXZ8/D0Mx7Yh9Eh28D8kL4UNqhvsBkBEDYgm013EtsSsG3+yq3un+rtv7gtL3A3uwOzPnm
cQoFSbete3dBwXCgIfqgqCZduXZxv8usFiitSpiEumVHOei/mAgzr27nB1gU/XJ+ybNgG7YW9v5g
IdZb1ZSJxLIa9XW7ZxJbDAigbDK4csjgQyQSPcviJgIcFUNmSqrYSKySO3gXJGJp6WFp948alkXA
z22hj86RICHO4Sph4xmg5/aILIa3nvVBArO588ANuZBhx3kV6i6Cf3GmSvkTDWqLSQBttLamTlaG
Eaze0JZ0uupz6TZxRuPFwTPrdSIG6DQ7hYqMEoLaJC079f1y7Hp/uB/bxaRW9/mqp+9amjvUwdt1
D35tu4cwHH6CgzK8X7ruA0KE16Gc3hVM9pJx37ZYbOF48ie81g1jNlfIN0s9NK0XiizMGAS4KQYE
MHwULPDgPrB6+ARgn4QV+QYtTivd/D01/fKsffnGsVGJe46L0vB3JZmMu0k9NNcYZCRFx7pdPvew
9nDWDNZj/Tok0VLc72qCPBltyO7jQDVBTufRpOXQLknlKXQirLxmQOt0GqM3bMTRYfjLu6hbqz/6
QoRbuq+9VXG3weNnxK8cxRHqSZMJQtt44WxEHgkMntBDSSvHR9JME9T0yn03Y4gbDTaj7g9ysi/h
rMvn3XgER8GyIq1xYmjwWcOypsk9W343cqhkBrrJyzzN5lPT6TPAlq+E2c9EjDyFQaOOtSVTbOEY
gN8K4FYwfsD/A30vbHfBpw+m/m7w5vUtglXQtLDooQHZPi6tt6dmX7pknlVC2hvQI3vdK+j/tpNZ
dHXWxe28iePaYlQg/OKR4B1B8zAW2aogikcwB2O2OASI8A821cMFAxK6pnnLsCifM+QiJa298EHr
5Hqh7TKfV3QFI8RVEKDFeLFPI8Lniv48SnMJeRT3uC/bqM2kf9Ph3ZfBX6wQEfjqgT/Cv/w5J67R
ibRvi/cFj9/UWw8eHFZiqnO29plevTiwL7xxyd54bwbhRL6Ol948Q6mSNG15ktWD3be4V/7NuNsH
NnQXL7p15g2My3DbrqEmMWefwj3Q3R5asRxkoBmymT8b8L67aUyD+Xt2OorRZue7JS8WL6yex1t4
0BQx8xuYt35Vuz73JXx6vZKr682o4f1kwuNovdiCUV+vU5fQWu7HvqI2Gxt+oLKLBYLlYSgXC4cZ
qX2f3Z9uvPGnss6qoU2UnWCmrtBzglUp5qTRYWZDd57b4RgMvcyvPRXa6NRHR2/IyYaolVNXRymI
jTdTBZ4Zf+28KC0qfuDMj13BY2I5Wu+2zsK9m9J9z9vtJUKJmOv72vCbFpd3u7y0ZfXliz/zeltr
pNO3lre5WSqTFmV9N6wXUqANW22UhZIgs9MjDyUb093s4rKOuFAVA4W96P6YCJQn6hwM45x/B2Xz
DR/K5J/B//81EnipwDsa+7/Tf4YC/w09/P8IL7xyG/4bvLBvq6X6/N8Bw+t/+J+AIQmif/GAXRE+
jyMDGXPQ/0IM4Xn3L4y9YQTUD0a4gX/dJP0HZEjwV6GQCJ6SALSA0F8Xwv+BGRLG/iWkYKEMA99n
9Pr//i9AQwaE8N9gw5Cj1AcUoGEoAz/Cn/8TWCfcMjCHqyRb5mFVWRHuPe6kmg3zctGqYu6FMFhK
nqMWhsoxLXvA/UPv8e0rQKbIl1KmiD4mb6pVNkpy1UmF4VbHbciVPydImmoCwA1EP029LCtkuJlm
xvtTy0DBrGxdgarAMNq7t62YZLKvxmHWG+CPdktpz9EIdH5UuhftmeDiamf1EfLOoPcxjwc7WAT7
ZO2YTYvdmte2B3/oxIGBdQc+RO4vHJWmDxhJIhtdTKjs1RaFGUp4jXGqulupv74Mc6eTouyjrKr7
e9iNj1nToVWqtuo1nOf+mzgWpOMy9Cle4C9aCf9mX8lZUVUkZbTQuLwiB+igLKISEMxgOo/ne02g
eIMEtWmg3ItUMx3gGnyNRZQ3wRi0936jVZiWkQ/zDP6Im67CnILWqdqcypZ2Wu72xm9jCkwg7aPy
seggWRT1cBfMa3maym14nhcTZmKB5TaASJZ4WzAd/GD6oztvTT0b3SsYwp3sQs5G9H89At+DAK0P
grrIYVirX3BWmnPoR3YkusNayWvZl6whjhlky1MOpsgvMCeHrGFQPUKOCLRPfOi1xzKM0T4P6f7t
hyW5hy7cYO0GJQ0f9jVtxFLHrK+W50bO7xtegifEWoXpgJQ9BKKq4lfDtuajwgkAjyQ0GRnDNZkG
4RJPda2NIZOY1xfohkv643bbvLKFQqqD4EfYM1ldbadQdrDFHsGV8H+KpRURDmRPSDL6XeDYXV0B
IocIEEz4vCYhvTXwzRaZbJUtzyWSkFBTJ+21aIbI0tapx23ludRfPLHNFzHxMnyItkmKPhMIwgvE
X7RI07bdKvh1SfaAu4c4BTrpRL3qPA5I40j5Hi02t0HnlxmHXdqToqbHyNlTb0gVGbxnBy+uz2gH
AkimfT3OdWkfPcHl4wIiFZQIuEghlcYdukwFAgCrKXzHsfWTncwi7rFAgEMRhTSzbAZ7GTDE/fUV
5F4QtvcwZJE0PDuQoO9m1UQjyICmaMn4Olbw9kyiuimSZtEsUUi2u/NW/wF2AX5qQ79LJkGWKpZd
iO60KWqcYuFm2J91qBfijCFmM1E+WrLux3GLTMKx5LpxcITFyAT0iReBn3BCtkyWzMRlVdjxdjRW
DcfRDDVNR70WA8zcmk1+SZgeH1twxefElcU0xVyp4jgXBCxXO/4q4Q/+QVxfxnAUg8UMMj3dYZtN
+cARa5lHhIBSRDx5QJ4YPXCLdtZJZRKBxjFmHW/jsq/ed9CRQJkCJOa5gKRDjViZphyAYOiqeazq
fYf3XCdAa1Dcr+FPWbHqZiiMPhkFu4gmwAAi6OAOwC+G977bCFTezk9dP4mL2F39qVQFhGLFsVfo
m2+cr2A+iZsXEX6ljp3DLS4aJ/JxvEqRmyGqbsSwIOCmR8rNVb91AouKJvUMQfdYGXnb7FLc9Zr7
aS9reqS8wma+dARmPD7/VQV0SkZVAoyGmhqtdX0ay9U+U7wn8T/fspk2+8wxe4PH+s9PJV/h4IKn
7hYkmKf4OPB9q2l4/+cTRPwgPQL39lMBi87YkdD9GdZBH4Ou/GzgZHSDsGoCQ9LSnVSp1xex4ZGg
9hb30wQo0ovGNikHU530Mk2HkYf4/axzBwcCUB7MzR6D8uqfqqFCGM66sXsbLS4TLU5PZYISUGD4
WxRb/fnP9+9lWL65KGzzZsS/oFbJu3+eYa/69YWu3XQSAy/Xi2qD8o3i1ftRYyAu2i/9n7We6OPY
RvXnGLUagMpefzazP7xrXexfa7dgwRupmcVi2VD61jH83XhkPU2KyBf40S7Pw67Ja2WAd7eNBAvd
E5BMtVrcOg80/44JB3NRoi7NKKIb6e0y8QYtjXjzA2AIEXh69UrhWmZgjMzwqu89TN38FaFlZdIE
FC55aHw9BveP1szTGZqEcQCIG2CnofvmZazgvr9G25pPLrwH5fx5slf7fX1cNdK6euGyMnA5a8eT
juYDm+FS5/tfRogenS5EhgLB3GcaWRx+I+6db3HQhfeAtLS3pZJ94jd2SAzo8Aeogcd8JxNJ+TLj
MG37dqiGCVYbamwOfA5MVvTCB8a7i1iQSmWqQh59J0p+M/o9/ORKPYN1X/lJqDFwRypQxwGQP/TE
YQdseJw+I8SPIEljgLzYba8+fEfx/PuXhhUf81B8B1b2qafJszc4Cy9lXwI13fTR81iX1bPD6Y5Q
iue9lNmyC8DMUxP+WqE4SVm5j+9bOZksgmfEzQB3w3zsyzLTA8bsEAb5nrQbCjcXf1c6ItoyOlJv
wSTZOlxZ1f40TtDdgKqTj4UP5CH0U7N5zT1rSHQxwVqCpoqMxjGqxA18rGnSNBOWRCEWKKb8VWhM
r8QVGPvseLZT/WanPTdw/IjDdglzZFjtsfWa74pDfR6Fnk7ang1/JyowDfCRpnIsFrhkYaJtve0I
QzibzUGEvYEEcTYKZUK4EwfF+xN0kCzd6rC9Va0JLPDeNe21E5luS5TBICLnhe5rDE+CE97XOifr
FmazZ05wBkKtBho7qU1/AhxZcSlO/qPjsNACPaBIgsLKhy6Y7JM3gvngRy1NtWjFcw+tUK705h+x
vF0RRdtWa6o6DIMj9aI9bSOuj0voycdC+Sd0g6JOK+nYCS7aGDyQTlXd7WPX3sMArTugVmMv4m2E
Pg7A998GqBhsPMDPEbkrEbBJHzq5WPW4RkIwwc+RLH6qRWx3BfPchWrkXfcN91IB85ZHzHJ9slur
Th4u6azohiutVIZTWvDZz4eowXnlS3lXUG0PA62Hlw6SgwGlre/TObT7h5aawDUyGNI1gIPavit3
WpYuxKKtXg7VaskN1jfNKdCjd+NDCXF0qFc/KzZUOJI1ua/7YcExVc2tJ4f9gLroIfeOb2Ucrg7b
jZLILt05ikwJ+/0tZdPGLK7DiO1xPZktVRVxK8bVUt5We6TSyEQwE+h6c+nB/4W5aNMCAgTmolcK
63EHO7XNR8cYik0lBvq+j4UBjKhbVsGAeojUE6YDpHUEy4753JV/6qAPMqfnOociqw2h7AhwKDZv
wLBqYMONTj0t4PP0YOBP82iK8dpCr9hcNuQOCc7FN75w8yDdBNQV8YE4YtP+a1m3PCz4FIcVqU+7
g2bCbRwCqG37oyCx+BEmojkJo8Rid5NWjc8B4kKyExSFy0FUdrgQw6hKyx6hWKbCnSTq4q/ssBQP
2wjQdtW8T40bLx6izh/51YPC6f7VVjA4NiVdz3poyheJljGNWFCdwj7YEh/713za5jCrN3whEem/
uNGfdgY7rwJXWSypuFvk/FRQXkJyWG94iRybj8OA26SQZffIN1HF6GpQ1ewavbVyekGaJ2IwghHC
mPmbtiF6L/gppboBvNY6D5eZQubVhHKph8PC6q/QwXZ3VvVn1O64/faujz0siAa8Y3EDggZg9hk3
reGwQuC4OJUIWQw3ViBRBd2zZYoundbsFrNIl+t1B25I2/IV+2KYWhvZihuFtMqkR9rIlXKdQATV
YzPbu8OqUUcHzHaxItocKgpoBRDpEQ2X/pyuJwJN/Hkz8IQjiBs4Frwyj6uOXDJ7rb2BF5XGxwRY
DO4sy3mm6w7T0+150yI8cmspDHoipPuOroXIh9/pIPwULTbcmrMDRRJGBrewIPGakBxGWyDxl2IH
AKaWeSIRekqBpQI+1D9+Bdf+yobzg+rdmk2N/eNGgkbXItppMFhUjP6in1kZzY8L0VMfsypk550w
BOxapLn6bi5eR2uISdFgwT8I3RIiRHZ7aqqB5zIqkdvUyu9lZk3SAPODjQ0+p3FAuP2Cq+7Y+uSl
6f2TT4Q9w0CFHie/Cu+Xxl4I9/aclJ06e6Appm0PWZjgpYxHJcODIQNLWhi35g6PMca17esMQ7o6
qQB8K/ST9TXziz4VpY8QYHj9xUuxwixm/vR20/7SbgBtlpunkfj1i+KM5Qsf/N+Yq8bDiugES2V4
lj52YhBU3dOV3O+0v+sinTuBTksD1U2MqfWpCbsN0Xz+AA+g8qtZkTKD5/pWeGEQo13H5+jBZ7qt
5LlBmiKk5qOXTIHa0qAd22xhbZMHE2MUbrOGA/af9BO4QNPBktomW+F1McA54OByn45gghYZRxrw
DRwe0J6Rjwi2KpdILmvqd/BjLYDPv/oVYoxBa5EHDr0YsLZe4bI0xasfcH3XVtTlexgUF+cRXGGF
oKlbRZv6WKySAg8zpA7KwsiHXmQbg/uqLxuThIjFTkB9cheguyU8efwAudGsS0Dvme5qFOekJNgS
71tn7yq2dflgkMAAvgP0gyXdfzSXe1pDnf64blCfrdc5FM1KeF3VBxi87fzFS76ifWNb2nrhBgZv
V+oEss6vcqnQKUVhBclRwPKwCubbHi+2a4z3O9hdlwSi9kCut0AUow29zsTfN9eqxNaAXjfU7DdN
oiF3tohe2jGijwpk+Vvg9wAXVpAewAPbk0Vt6qbSzeNidxKrKYRFKGvfBGI7joKbIDUL7IfbyS4n
B+skBOZYh7IRVvYQbmvxgN+uyuzY3/G9a7Cu913wvNf89xByyOaASyIT3nD5oLWGLB8LjK8+7Dii
HAUeeueBeRBQdCLIG7Doz0J4YDjVHgOsq290WBepmDFDoduQj9zHumcEdxozO2xGU9P721PZKy/D
LNwcex2U6P/q+RYj6pT1kUK8cOmN6Ty45qWXXf/k6w3XAEedvVi/3Y9dOw03fh9g416I5WdbG9Tx
zrJj1LTquQt8CqWS0Nnac/I++eF67OXsw7lPm/uONPY3tdyco7nnH5WmBRDZzh0QnzChZcKit2YB
PZRz5CHhEZGSlrX2Vo5Ol7E1UXvbbkF9yxiAD7aYrG6LLZ+HYL/lgf5D5eLdKFfutwX0XrHHZ4jq
m3VClzBHcSnwKslajUeuPZUFhMPxq0Be5eqPGWwsvxBPOOctAO8BY9W4j/39EK36MYLz/t8iBHvE
V2q+ndDJPZIB+viomneooRZlPrQO2ls8kiqNWsHzaIMonNJyfIzQZD/MGKKOoi8QngQwIQHfsb3C
8HOYghnS2XjiAaSqV0IifqAd0PnGpYfdG3YFewn773irbf3kynE9LpWOcgeULpFB53KpI5LIwZJ3
aQqOvcgOmZ0tuufdtWuiSmXwYEp7NmhzDhCfoAeumZswzwQgMWgIcUEvswsouRtb8h5mZVjqF/au
qefibpXNmKBR7VK9av4BPhwW3VCBgwpLEWjHjO2edrTLmS498iucMHaUA9RLM4uaXF+nf6qgNSA1
btGtoSdp6XTEz4UlwwqQCBhCe+FLO+SKTxUsg6v2U0fwjIcCtj1GfTfmi+2236NBUaFKYmePgsZB
PbJ+YqBS+hQglGW10fNxDyZxDEfdHzbAMe8txYqlrrgq42qevB85U/06iavjk1fN8skzgoIIVtNv
DT+xLFgELEWhzfozAyZKVbMp6I3EGs8w6j3IGcgLK1r4HpSreQW0VHzNuu7B+8JWX09Rf6sMdlcK
lgDflZzffAU2ilOwpZinEQ1LINf+Y1tX/sRW6mK+1utv0KomlAYuvpZqR+AnocuxwYXcJavbwqcx
IPXzAoqSi3rkDbjuOkDrjZz7FSup0ZZVwg0uFxgbbLCi7DT1IR31xKVprskj9Yx1ROPg64LrRIXx
wrr6YRr2KG0XH6yBcMSCeBmH6M4PSbPduF1WJodR3Rhjj5kRNjUpN9HoYz9T4TKBGuxmJtKeeCFg
x+YrK+/1WkdPQNGaC7I71WfLLKhvLYFEe3DgHCylWN46T9G02HCvD8DSXrgKC+zeZ5K2G2EHJpU7
91Vlktm/vt6EkD8zVNExo9XDaNXywLoIFv5FB1ys6cFQ9CxqXoP4X5Bc8gU44m2N5M5Hgo8NzeYm
oTIHGQOadIHFXmsupqDFGTWzuysbz8+6wK73eD2mONrU9CPR4JhefcHB4YsE9JkDNL0lWr9NXvEM
Y0P0OQtdUhqsYN/gmIiS/YChNyfMlx/hXGdtC7X74HfqBqBh+zJ5nKG7YSltol+hMxVCUwAG0k0d
vCu9wnEQDj28DZm/sTRAgxoTg5zKsmUsVmt90AhzzwO7oHQjRgRLRphP9wo57IgIxnq2uSylYih3
LQxhau2S0gPxzGKrmrbT9qr0/N5fLcnLACwqDW4TpszYK+hy8Twgg0XRHfGC73HlkeJiJhDCdoDX
NxFkuUcwsQwePHbtiS8UkhnKKGGQHZzAlJ6O2wpdwHVXn1LZnK8ixwvGn6sB68q/lqiu0xLe4njX
2KPfW3e0khz44lewivBVboad/wmpGZ7DZiTZ3iBUwPkYkPYNuSb+4IVHh/1+TKa6ScCxAZmyaiQg
+bm5OC2BqXZT60CKga5C1PX7TBtY+pecPtRwXLhUlnh1XO8zz8Q8yPswAnQrq+Wlq1ov9caoiMnm
QKqZIF+xgd8ebFiUj8sEVIC6iKRw2L/sUIjgZQEsO8+DOskx7C8aGBGk+g7zkY/hGYyqfAaBMEGe
OTn7//xmOA5Ik9qepEYLXC0NdoUw3otrC2HfdWJislwyG8AbpArWczGzNR0jbe5c3Z9YX7+ZUV0W
Q37MUpOUVGzJ6BZVd1SNj3TDOn+JJqilaREd4awZphQ71IwH4kuEyDmFYcs7oBubLBRcD8dEeUJq
kkhMce3HO3boV+C6OxiNBNvMx8Ug49R3HaBmnybIF98S+MzYpCULiRskzYl4deK+xMudcGYqKO2b
7iS66HaaQIdh/bvbsO3c2gjjrRUJIjzexrrqsWOF00KItc/B8n08BE0IBq7daYqlA+gu/csa1Ljf
BmCt2g9vtWwGkE6xCdCgHmfWj9Zs79YKjBFzCFsO1K40I9ahYAGyofFfIjL+nkEAxPIYoLuCzhY3
JjJ0+2YGbUQ4eLCJ8YYL92vcZAXQqqeHztD3WviwQPCb5RjOsLwI0UrZyV9BDqvGBhFKQw7OrH82
wfwUhQZbj7Vd7log3j6me2LggLJWh0BvB8mWj6WUz8E1JLju6xyVfk6biRWovUacsLSnL2gL67yS
37sIfOByGsAylS/oD99Utd5jgOhj5fflczXrnw17mjuYP9LDTCN94cT7iYoIABJif6s99obJ5BAM
g8Tiz+XZFysyU0SLmoYjEXmVy7drey9bfWi5+Vmm7lT2DHHxBfhNDX3aC96fYTQNo68OE6v04I4r
9WcoSuBWII/gElywsir4eGp8cNm2AtcH0ULf7nV9xvSjkMpETc6I9w3x6Ytqqs+lqjxESxLv2Dik
t3USlMQGjej/YO+82iNHrjT9V+Zy9wL9wJtb2MxkJr2tGzy08N7j1++L6tkZNtVqjjTSzGpHosjq
KiaZACLixIlzPnMW9ZEWKKRpR1HP2pjz8gQA2Bq9RV+tC2zZ3hRcRW7w85z3AI4WR4vr+koxG3Ce
ZVy5UTzEDofy9ioCEB3AOX9KZraR4wQCOYlvCenTPi+m2lYATgCXo2Ez6lX0o55ryR0qWBGr2KUO
eReIcIQRl1BI3U4bA6Us9vm0PhWDdOyiwV+VGZDtPBzybLioBiZgooWZL+Xp01KpVzzv/awASiq3
6ZmxzS2N6FFNDbosuZm70J1TWnrNUIaXScyLxmETu+gWnHDrazpo18rc+iCT97VmuoUMUIK9xpOK
cYOY1uCtwh7yZXw5WNK9ELHUa9iAGfCatRnesnzOXCQ4XrpC3GushpGpEUxDeqpFcy/I5o2kK7kz
qsVh7qKDpmSeAcxytTL5ck4rIMwCbTmLyqOri+IhR/aAc2Kj32MV/KilPelvWT81s3CpgbNSpe5G
bWKA5KsE1cC4iDdyA/3b+lFc0/MYsgUiay5blDvnAMA3qAZZrF/qyjle3Z0nQV7dg8dazlFX2VV9
EjqtmSB3gro5HVd6WLKQgIudX1ZVMQ5Ca2aHUZgG0qzwUdsyC00gg8K11NWHaoL+GnVevsxPRSxO
3ryGAIl7EjNR9NomJDawjnILwZK6si4iGgO+2RiHyIwRtO8kICGLUhoPFLo0oCtpApC0ny5MQzxr
VvI4nSOkV+h94lNCqB/VdukvZ2PzRkiT5GQJoOvywUipkgIQzRU9oH6S7ONO0P1ezkdWLj4192qT
Ti9qQ8LezdRTmORl/pzoGqdw8mo1JObXyiIALW9rbyaVg1T6putg/gvYWjRaYHvN1hqhBtTRq0Vk
kD4dJaV4VA1PYWR0A9BraSns3qQmKk5FRgf2baBCHFGlSEbjJjHFbDca8+jhTfCqYoKxl2g+UYuw
hyHZM4IO2WBFsXwoXaCNeD0MmnaQp+JaKvSRVoXA4Wq5V8Py0BhIzeD2vKEQM0826twpwuY+j4fL
aZTvaHFm8Bjp6wu6mroNvJs9/s6L22jmaxs1EgducQjGVK9uh2o0DqaaXsN0BQZuKf7QKKGjoFlq
D+p6Jddr7RUt4obtuLp6vuT02aWnsTc7qADg7DSK7p0qZlcaI2oYmY4QjEbiGhnBQsMT5M/iKrHV
OUUeZu5shkiHRtc4HLtKZ4x07mPgXeq6Q4kIekmE4syg/ehM6ccwzrnT0iv0xjqRcJ7s76NqeLXE
HgifRYtE17xRjRLmsXIZD1PtVzn4zjwXX/UsKXaCDttKNei7GVlskDrIAJghfgx5ftailQMYU99X
RvokVDQZslwmVezPW2FSAhX8mL92zTWeUxylteteN9qLaDZmtw1n/dhW6uCGPWXrsWBXJnziwFQa
jjFFFdC6NQaKBhJplZpqh1NWTY2toEgOcuxo6FUBE8S8R3SqOy/rTDvFfXLWlaDqjDLaSeF8kapM
Q6xGzrOQA0abZl6BuAwdSTRdM6WlskNnNpPTi0k0ErvqAEWlxlI6U5Jk/kAj3oth8mBwA9eCFniy
z02K0XA2wEtxLABsPh61XL0Z11H3Zm26ahSQICJYxq4D3q9FtcqXKt4no/yswDTQquLUR2XhLXKZ
n8RIzUlALZQUVQ4qxqJwuikEo6Q6y8EuodybUs9U7kcFxgFsuqiWlPdVrsPGDRu68jbKU9W4V6rB
yM7meYVkUcNpUU70WqXWkbQxAz5nCpJ0bOo2FmpKEM3GL4kEIfW1zppal/p4+5zWcU79HVmOh5gS
3HzVUSKq7YQi44SoYDxpJ9DLVuXlwBrjS/b3sAWrWy0fazabrUcLvaYOv1HWd0WhtRleK1COZXum
BVI5RdRUoptqrSAdQXWQEOqLET819RQp572mGvW1TLOLbJp5nyWgMpNquB5bXCJsIZKb1B3AHpWH
Enjq4Fu0sSnKI2AM3hSvBdg4utjSQ87WKhOwEqnX5XyaQ24uDCtKVZqidr2bmimnBXD+I7rBUGSm
WX0sm2kVcefD+Yu0Zlal3iPv0c2LBFAE83gqBN2WBBPOrpRCU4DIa12CkjDPEfZ9mRvt0mw1MMrj
qDu5XiZBn3XTtamoYDzSutl1YRimTKch+lGkU30pZMKY2W3Zr7Iji+ylDma05h4Ax/U6GtotQNrH
qDV8PY0pbEuhIxfD6EeZconU4xtae64AsqYAjtuqVzTEq0MkmLXpEA2H9V5NBtP8GFtULHj/UUcC
v7ub6l4nwMQ+htKvsTpIQZEbgZW2oPPIgdv8uGiJ5IZIbtpIZSe0OJAOC9eEaqIh+zQl8n038s0y
7de9VFS52zYWcB6jn++bVdvV7Vydhb3M4Y2092wqltIurFk+K7Q4do3tIZVaqVDSboNWUKr9xnQP
JqV+KQXzPJatgjNSc5hqcjxORzMBbm1gOspa7AkRcVSXa6grMStk6g3pLuwM4vEs66dcFeHB1XCS
zCwN98LYqg8Lkgb0NteHus/eKpIOt5/bIO3WcGfUTepEvQXSdNVwB6mtN3kxU5hbw3mFHllQjdNt
PCfz2Ujl66ppzNzTJqP100T8gQNO7CRxxy6joBJmt2sd+SkHtNKOx7R6NkwOtNa6+upM/3uOu33Y
x5CZwKRxqGpoMDTLgWacskOqbEDFQa49GK5LkEc5yniR8TjEKSflspuvIinUbR2FMwf/YjzW0GhL
QCpYJ9Nor9XSrG8NS8nsdFj1K7B61m5qIsPdgMev4ZSDnk2syLMQeqPn0km7bgS7hdcSZ4mUDmzc
IoSmcPc2+yzckbYp96x26qmmeZYAknlraAhQtF89pZym9cKUF4SQMkuzQ02QgYRmT5nO+RMhJlCy
cnqTpePsFOZserRXb9a5KE5WFtKutRqyQWPoYXwU6XxfqUpBMgP26UAje1hAUPDs7VissNY1TGt9
BvYlv+RWrlVXvcXhEEbuKPlljkzQpblUaef3YiwetLSoX9bRoh5oj9zoUc2plAJPVhE1gEtO162+
A7GmnQFmxF5GoXE5rO1h3UKW3XdhdlLNuqTNVR5zYIAOUsNUQq26c6ctuZE6Yd2Rc6T3aVbHYJni
6SB34XwggJFYmyGajG3NPMAao51ipx0ksq4OqxTxIMkiq0/ph9l849BXds44aJZnoud3bK3MrdRm
OsxRpV4Lmt4dzKGAAxQL+qWFcr1PryE975e4vI7r8lVuI/nEIi6drMiFqyorruCY1vu2FdQb2h2B
bOTvWpuaroCksT5qhMJVVa/qQRpGN5FCwV31KA3B9sQr2lx69EPJqzs6iqjKJZCMGlHYpyFHZDlJ
rueMBp26UJtiH96ZjSK8lw3YgcoynG6pgs1u2ZmbddoTIXxNAx9kski8QkhBind5psITDSV2Zj07
RYZ4M1r07EQkpuho1dCmMYBQe3kvKwIGABChnTGZ/NXMePbT1CWXhggXc7VK+ox9bNjNgsafRuP/
TsYu5DzSCwMSVNv1ToUdmmOYcr+X4mzB0FZu79Y0u4eDy+Y9NG8cgPproHWgF6rpJibsruCp5vkd
Hs0tBaLEH+ij0IG/Rug6duDmGpv8zC0paGoXInGiGbLJz4b6YbUKi/JsPh3CTmRopJ5e96SX2+li
aicRiM2C9GSKkrSm2TTGjTsl09VTPmm5D0AhCWZLRixPeVssOGUclm3em/qWmULtLAe98opN2eJo
xJu1vSwJL4MITYQ6kbmX50Q8N4dFZdUxw0IJ/MnUAuwGpyXaXarpOxTI0snW+6V3JADt52vV/8i0
ZjoNmZQFedotXj5E6hlNxu5cmcFyj2L5VjIf3XpIsrMGiDUctjJ61+MEBFDjTfixUNE/LjIrzWpu
prECphbFbO3NeDRg6EnWGO8KBaCG0q8SyTguOpUiwhgeEGQUDQvIhV75DY0GNIMOtNQP1iDtBlpt
MsZbbtENDr4mJncAazfqz42iPhYyeNYVyoZfFxHAWbXVMnQscdCLVqs+pmkrAMtJY1sDgeTCgaFL
Gk2Sq8dhZTeJGe46CC27gcIb9wugK0EpoJAgE+VGTDmfp5R1CfyQNC3sYU6vhU64F/psoW+FaJ2F
4qbdT8vKVq9dVsWYneUlYpgLnfAkBGQvZFPpA/Lc0YKD1yiRkkN0oSWSiSOgBvMpj0UIt7PwCn8d
usYgOz3ldy9rx+M0pYIvjJiV2LhThIRa9X0rPu+n1XiXUjjejqSPvYfVC5NLWtd9ycM6heVQcgL5
y8Hv/zFk+0X9Xt707ft7f3quv2LgN7D9v0lo/L8hhyGpSFP9eXz7EbTAb+HtP3/gV3y7bP5CzRrN
C5pMpqjqm5Xer4IYsviLZVBXs3RgDqopq/+ObtfMX0RTAicEJnnDnG/Ad/rmP7UytF+IJTqvB/cq
yRJ0/78A207i8htoO5EPYUlVtbgEC2g7orF8/5MqQgasrjRMiBpA9cqPwuqtp7JQE1B1ER07RYje
s3KEbDpEs/kUrtR3PNo080lsOvq8EjDoe71dCcOChIgqpEr2BQiu9Rqka72whZkG/WQtyQzRkyoZ
VaBKzUEhhlZTPW39+YHipKbT5p9pTLLjjXLjFYgYJHTSQuL/sIg4H2tGKENHyYBjZVOc3fLU4DdR
rp9fZ7VqhaDQIILaa212IpApCdobBDX4TKYyUxyNtaRJvQoMs59R3YYDMoeElbDI00eF8lYEUXi0
yKiWhpOdAmpSs5VRUJ4BeJEzlhDJK3ut1FbcyVMmHEIJbpOGRcjliKXNR7fGwgGvzsINx2a+BurS
XoVaBoJJXOVu9gu0xZ+LrDKHh0XauKfKIFqnXi6Wcw15BjKrVF3ul2UmNQUySxfP4oAM8NCUnpYS
/rej1+po+Q2AzceW1mPsZqi7Ps9Z1+o2StJkXpkimr2rK3oekjmCpvbQNjLe2gmQIgSAGKhXCd77
RJaEXGLT4D/sJmU7fMRalNzDItdGL1dM8JxlRyx2OETEuZ2Lk3CSYstYD5wNorulBqABJoBEeEzy
qoZ+FGu0J8YxpPsahlZLw6SL7nsxnSP0viqrCYD1ig2Ub72liqNXU39IOiWELbZqqrjh9bKCJqaE
R+bWod1PS9kPTjSm0tswWAoiZUJhErxaiNnjmA3nXV7HcoAh2tYGUhQN8CiWvkgzo7BwWAoZU7Q2
HHDfQGl9Uh1JLsZw49JpkVtS/m13YzVIj1ZvIrU+wwpKbNy2KXcKi+FJ9QDLeoEeQZcZIt0RQ6wM
GnZVcg2j0UTTbtCN5UURtJJiV1oxZ8xqfhGsEAj1ArtYdQdVjRO3H3DkdvohZCq1JEWKIw8lqZqI
AINLmby5UgUje0DqQiydKteytyksoYYAh9PviiLVifBw+aHUNxEFhnEqQXKbkvXYjxlFOZX0fnQW
Yxv6ikM8NVyLlBtowCA8qEuT6buR/flDNDMOAxTVC04DSpdkFyBxRYoSllw2dJ/rJQBAUYDYDWWK
oLrcxvfhGlEOStU0pIHc1qglpL2y3lPooMCRgNlLnH7ppBqy95alxuywHAMzdaDKpUoA7jEE6o9d
mk/ptpW2Ai0Mq/8xU7h6QAK/DV1FWqnO1TVAnJNiYopjU22ZWh+w1FKfVSB81H1EMandk3qhaZWs
UfEiWmpC/ih03Xme9kl6sUwC2LEJf200PFHphMiLOyLer21IEwXY1qo5SIJschuoWsO0NvPQgEoK
mNRp5G6dD7MUh7fYi7OaxbVCSDepk/HKbM0KIIug5tpubmcVIneNeiRFLzmVPNq2Kr1kzg5wUFsA
ty2Tge5Uhc2Vja42nEbELVoaq6a0pPSM9DSDwUyHvKjR7Ii18CqaZOpCcSh0IyDI1pqgOiYKJ2iE
ukkpFCv56HVQOqgNWCPnKVy5GF+Ag/Tt9VW8R33JMj0jmq13OeJE7U+QpWQ3h7NN1bDNzWw3pwIy
IGlSGnibr6m8F1o1j31zEcXoZpUxhHdBFGbiTtXTIfPzNtM+MFsfX7s1G6szvMLQUilrrX8oizBf
mNStyhGHckDuzV1V1hRKUvBGakVH21NCWY+uABx5uJfVJXp2zfqihZw8IEqziTizPg2DW5vaKnNG
TJTbFe4TchDYjFQuAv9Cg3AMqRsgbvrKfSWhJ8fbdg/Q/boXBdxCiO5C0xl2H1bUm0JJhSTc9du5
q9UoT7jhHA6SZ8R6RRK+imRyQy6le0HEpLfumll3wFwqkp2OxO59SJNV4RQuEaWSjdnEBMrgKZkq
TEI0RGiwmsBqcfKJZxDvGsJE/a4t0cxJCPtSwNFPemnFOqRGVae66LayMHaHeMWoahcnWWvtoX72
r13bDJI99816K0hheNsZptntCtN8EowKwblCTeE9xpF+WDnxvWhDFZ0NOlpOdtoNYKE1eVOOmKvb
Fjjaaeq64mNo0C/ZcObLrkevhKjJW7zWqVZ/zAKobqDTosEWMuUjhCd9q3lMeVrQn8mj+QdB29Dh
Hujpo9ZTKMDqRwIVaur9g9lIXcXZaR4uDVVtJy9bw4mDr4BALCBidBsYIC0wCsYF1C5KSusSNiTP
YgyDvW10FEhKI50R2skWcP4SlFyKDP0YqG2u3VQDsuQu+W8VAtfPRZJr5FuQvRJF62nEY8rwVCuE
XYEzMGyeOoXMvGZW1flwVyTVGWtaSCgapesH9zO2Z6FgoqW6pKOpHsNSTBsUzeOpd9FWmS/iNl4i
Ty+QhXDG1ZB/kLONBPJS5UCvxaM172OQ6vpfwQD9/zMJ3nxm/nwO7FSvVfcv/+vs/T1Pyuh//8u+
A1H01n3mfG6/4Nec2NJ/sWRLYXQ0RZcU2STp/DUn5jvkvRYnWh1tsJ/qcf+X8ClJv6B0xc+YML6o
dfAz/5oSC5L8i8zRVWWigPpAQs74S3Lin9oWn7QvdB0JOuDDGpxTUxfVr664q5qm+WwpQBzHwtbG
szTaQSE35YsCCbXW3fQQyxvID5D+yRvF3dzvdOVMX0cwjkiNxIdydZucsGKzoZCjjOuOdFTRD60J
g8TTAVOgRcDm0d2MaaAIgRDuQHLTnoDQWUBXlkw3xskgPbTlXpmOob5H2TEcHGSO9B69rrMaFe/K
D8ddstxipmp3p/jMuO9ui7f5WfuYn0tERc4XSAG0X9V9EX5jSfHTn+ePntAXKTXZrKI2REQsMAWv
+7G8Gw/Vj+aHrDvag/gOp8F4kZCXfql+VD+Gd/BHWWZDNKJRelM4NJCG5X1JEM6xTYRRBlerdlN6
NqR0hei6NhwcTsiyLam/VPseIYJopw1PufBBjog+Q2zP6eW0/KrhyFny95UBf7qT/MEtffV3NvKa
nDRi0CfjsW6voNWI5pkm3NXyparb5+uHcGU+Dsfidr3PnhRPyO3sqU+cZnTKFd0fFG4dK7fr6wlz
BRJwFIso6PKDnxbV72jYfXuZX45r/02X+d0EMTdC9adT5T/ABPkuKpibtOSnW/qfFxV+q3pobmET
vSB0PQHlm0D9N03WTw/IFPOm0As4VLM8ocQBLt8uRs3VQo1otn7nBfDdu20ik3+7d/upcf4lPFia
qrC/6IoCbepLxGvJGiKVlnEAuS9AY89TndRNXRa9Y3mEeGflA8UxN/KB+LnaN+GJ2g/38wcXYHwR
Sy/wLcDyIFYDNZg80YPKuOJHvKFQ7QHVxMfF6Y8kTD150q35PL8BDJbvYFdBXuUrpCgBr5tDfQNZ
sYEbtQYtOkYvyaGYHSV08ZJs7or36AocH8oGUeVkd8I5MmWIvt9RLuG/+Jq9jzswAL/+RcUWyLAV
SuwpIhsc+WzDyyqoFVSYPUAxfejot9Gx/4gLV7gTTqCsgQFWNvShy+hpfa5nzhROeT65FMtV9E+d
Y2gPR4TGcqfO7aOBOdajdN+9jUF2sTxMZ+SO1w1EQju5zjbZMOTq7FvFh+4Tbe7xTqXRG4Uz7a9P
KfV7tPzs5IM+fPRRv5av9StnsAl0JD0q+tvnb+K5wrYLlkrigh2lvstRdIgcmCCVgKKiO6s2pPLy
h3wGQJH6Q2nDYxtu+iCs3QRu75kY2/mv2eOf3YW+H+Yv8f2fw/yPOMzfRRPjy/b4t44mv1XH/jVS
a5pIrqyZKK8oW2z9FDubcZbMeMnVoJaj90lWL5e5Seze6Nad1SoyfU2I/3+cuHz3ll82h7/FW/4s
Xf9JyNQlasiaKIMH/7JFZJqMSYBSIv7qLQ7oYOf2YfXic+c7IfNv3+jL5vBXv9GmkvMnm4BubYcS
5LKp5X95iolcxbJJ3T0YwX+AJgfdx4G7csBl7ORkhqhazxFAgE53FErFvoDdIDquqMu07WJ6Gkpf
rlwuBWDmuD7Egio6akK9WIcLQ0eKyNueN/UI0QxdB4xfqXyG2e0sq7kvwhz5Zk789Fj6OkCfb+fL
AJVdpqN/kMJRVBw4bJMtzljBItdgQ8eHaIAgWoTLXwIoyUZnC4LY4wwIublk46A2gkCnMZ/K57yw
DcC5zneb7u8u08/X92VcoyIXrbTg+sDU1ftNFm+PLm5eOulNe2E+wkfbyY81ZwM0BV7GE/inU/KN
qdJ3Q/7TEunTWv0HH3Lty/72Xz3k24z7gxmpfQnMVQzdB3StGjTPCOxtanTPHUCSU/nNRv/d1NK+
nCb+HlPru3vdOoOfZtZffa/Sb1uMv243Br1MuPbi9r8vUasDOJquU6YGj4+ic3FBp9x+erq7ufmm
KvFzcL4O3uf3+RJO4GzQw9veZzlE1/0+dhpbPIRBtOv3L2Bb9ippu+6QIO87e7YDIVCc0MZVzp6O
9XlpPz8fXE8IvAOeiLZEZlrbD+hy26V93jvIJH+b1H+RFfvTB/M1vrSzmTQV8aVCfeea+IcV9nBl
+fGlRPPHQdBB3KNsCgiivKoPkOZFR1QdkNrh3Xcudd9dy1e3m+jveC3fTZivPem/dsL87r79acJs
XfbPK0Cj7A7VkwkzQpK19UP3Y88mUwWqZdd0OabvFv32+/5ggv40avi04qa06USxZbx7d35Fr8S6
yG/ppUFrU7aWIAxCcKfkYTaWZYljKbfZSPHQ2Zy3bTghQ/fNBX23Yn4OxKcL+m9fMd+O2Obx8OmC
/7Mj9nMG/NGIfcmUO9hNW7dVDcrCqdCmcjIn3Kng0T7g02d2gRfuf3qWfAmXf/dZ8u1D+BJX/xYP
4fcKiIBjLE2m5k896auTtpJm0jrBqg5c90dl/8B1OTj9KOzeffRT136PPLtzO9e8eHKuOk+xdzc3
54pj2ou7O1ucx527u0vt3R8fYRRze/J/Mhv+/aI2VNDn2ZcPcCqqlYsSA8NGeZxCkH6l2bMf3+rB
QKvTpWVLEn6ozroDC/lRP7W+eIUQ6CuvpF2+W1j6CBDa94L/1uyUJ+ygHJRHnGaX2Y1n3oUcTq5C
7+oe6P6l7i0H6iW7veAIDtyjve5mzrxDLDyAZuvw6fV2cIlEuD+fxf472gne6nRu7b23ZxCY1NtL
SlOCR+78Xp1CV73s7XfBCfZZYHjgFlzddrwnLJH59ZljvpnuO9rttue09gEtfT9+Yat+iYLOxwaa
F0tB4rxeaie7OF6aruFp3t5ih6KjznXobm57wGhtcT864I33Kq/ofMuBW3wsH6D0e7qrXRvnW7lM
CsT9Q/rRHwb/YXTmA/fzmjmvunt8mtyHc9N+oLzlPFxeF06AN8ARRNx+cks24+CBbx07OrKHg2fa
vFw55FvtTcQDvLQP5zdXV4h12L2v2bp31nnbxyOgIfvsbb4AMeQPTut2Xu/iJv52j+CID2iPzT11
3jR+ruCnWrc8FvboP54N9infI83pskG4k/N4Okv3rdt4VIcu4uNZedx+We0ifbufDuNj87GAcEFR
zlkO6REAOMhyh86PPRxSR/DnS1iuTnoEr32xve12haGDoa9zDyKIj8x+O3/SgvDCtJ93H4N9fy9e
Jch12KJtN8fcbnjGtde54qP3lO17DxKPV+2fUJRwJ3c9TL5x4jELzmzvIztY7MXelc4Oy9JvDm7K
72Z0nxbClyy+RntMl7bVCTjZy7lTbuDk76sgsS9Os7v65XHy3Ev8NW3p8NTtPenAJfqL7znuN1nf
d5FiQ9F9XpT/JZHiu+fzJbtvkVuFHfDz+WyTKjwZF5N3wnbFbpwfkru6CIU7h+fl6HhKwBoobdGP
Lo+Hw83VN4/n+6D1Jc3/Z9D6Z9D6nxm0vuSOf89F+V18+JJW/j3jpyz/1hft11PohrDVLJl0S//a
txPUPlxjBNjYm1oXs4Fg2x87D+qkjw+Nt/orfxb3sz/79J6c7Xs4XrNL9j9ft3Wktu8tzupXz+Ve
8iXfPKwu2CNX82Uvdgov86AZu4I37ozrcTfuBAevD1d3Lf4EhbvTruj4yIMDJ6q8h8nr6PZxcL3R
0w6j94w3rWt6206qB+l+8oQb5BWOmIf5E/+K+LVLn4YzOxlDTlZDND1P7di+e1ac55p/3474JA3B
O6JrlzBN7OssuLxWXSyU+LiunKM82NnROm9elWB1juy0pX28PD486RQFYnuXkz7cV7Zlwyxm12ab
fju718gVqGcYNhkgzHv7arDftmfzsV3QzQfbN99HV/hnUvH29oYZx8FJvcyP/DyA5OQifecPPtrO
PJbY7e6AL/m6X7h1sCUFcO/cPPjjDJbx/J0M9vNYf0nlE3OOywhybAB9zR14eoNj8rmNvMJWvo0k
9uBbh3MbRvUwefUeFldQ72d38RRfpPUoU0SpycITT9vlfuTFfsrf0JVloMElM+CKa/iwm37+WxMA
DaWYAYbTQ/KI7/Nqv3ISD7mrIOO78y47ceatAdxewImAvO+vpKCZ3xyXR6G1+b96IQWtN/ndHlU9
l0w/9GRb9mdPcyKyaZy2t5vhQ+KqEi/kNnQ+YajsNdcg40ZG1CnOUIe50APJFykE5Xv4IG7o8JMU
jlsmWOZXfu/gwO44JXgaL97Zza24X8+Vq+rY7OVjHzixB4bYoQBsr1wOXiO7xLZJz70mwMLa86d9
f96fiz56oQd+0+nKHWzTiQ/oPDnVmckU3lLP3hWdnESSxNBJ7kf+nnuVO/MbR7rJvY0CEfO493oe
xRl1JxJQOUBo29P5NLghkvZt8VAY2BlHtDL9HSA3W79dLgbfTvbR3ontNIi/mz7fhoovBat/hop/
2FAh/TSG/nrY/RQqvh52w0HFbMUkVIx+R6DoPD0YCfizH17N/7oxhKwlmRixfUd7DIMtPiCu5i2s
wDDAcw6UBO5ZfhEIzuvIgZVJ6+2RRq4eIUT6OLh5hYuuGx+Dkzt5cHDLEyjXvf44M59VO7QlZz0s
F8AOXFZF5JU+dlvb+YLVizSej/6Eq16I9rn8GF/j+HKw9n3QByw+XwlAX+3j82pPU98xf64cop33
xyFVN77ZPjdc4ufzRzumaK1MCG0qlAS2FT04nORPk7Ntj4OnvaIo5dZsi1AbH4HMEpVUIqTibnFy
+9AdydYdyDZuwdMDve4hgBGkfsxzi/jviEiJ54SLSAp/Rl4VRIfEy/0uwGjrZYu9GZG1JL6mbhXE
N9vPFaBTttcmVwmbL5A6tznxc8Re6WX7DdIu9ZHiD2KXsfEKJ3QFHjiC9sH2ql9f2b1vr6j4iP3t
a3TI/eSAGVzAn7wjKotOFxRcd8K4IP3k5HzNuDLkELza55q4x5JdIPcHrmCL+qEbcx9FwOepCLb7
2SoX0SF1saPZrsff/uQ6uZOKV23v/PPzYtsntp8j2J7jAkXI3cKuQQKBKYWTOJfZviBnOMJ9JH/A
du9KO6Ahf51eq4/VnvDN3tqfd7fSYXJn3wwo2PxMcmZO9lsyA1DJRfMmKBkF1UGWnF1u8NgxiN+6
lweg1InRlduf43pINN92F5nxinbbfESwh51xYl+qnd6BVe6GdnoNOZuGQubCN79EH8WPvdhz06uY
5ARJKrb3betq2BBaP/SWXR5EbGmLv7gF3+t9KglbQqFyraO/bdVxsNUpTOaX4aJmcr24knM0/fpD
I7HAaOOE850LL+mS3u4hcm8qUD8BwhJOGZjXKCi5bPNgr6k3kZQsrC2v5clpPElaMmhrO1CdT0ag
OVbQ7LtjdzSCm1PDVtmyjZ0m9lCZC2+dzH2UfI2b7nhAnVcz7bf1FXoJ4KfMVxww9e7Z7szaT/b9
docmD4ZL5vLd3bCjn8uWi14N635xW29wK0pbaJZfWVyBFViezdY32rZB1WB17nbICFLhOe4ohe+7
Pa4WRxjKj8gVvnbu8hoxM5F7OZrHcbfnXI0M9nbQtmWH9KuwzyjluKfVf/RHTzgxtGSeUaAEyaVw
mIPccz5QIXc+PnLn6o12unNzd/6c2nd3k/1G1hcyYM6wS+/0c/dsy/Yke7WvtxJLZ99u74JijY18
loMkkG1Q7ilIDu+tHRraBKptmsF73VmXESNs8qQa8mnslclkR19zTV7e+tSbgmlXnVUMzBYLt6cF
24HtvWA0kfqxmR3uEeAV5b3JVw7x7sBIbul4xeOH6cZkolvOFAqd1CFZZjog30pwRZaLPNMxgmpv
BBIPTjnojwKloTLgtpxz2YUhw4M5Ov+HvS9bbtzYsv0VR7/jBBIzHrojLgACnAVqLr0gpJKEITHP
wNfflfTpLhoWiThsd9uOrpCtKlGsZCKHPa69drBk4T1joTsLsPnd+Def2QJUAI6Hs5/iC7g2PAIT
1ChNwEayqSqLAMNwMyEL+Qh/uaR6JiEdKQeFY9tXyJMco3XFQjj6JOzCMguVXQpkUI7+Sf/MfA92
obM9lI/tL4WFbKP7zr1so72iSbYo5DWbvb9R8XO94hco9/KXksnurmLumJkqb3P7jRjNA6SYld4c
LVVINSbHYLHaqU3XjVNA3sF6PQwPjVPexVazqxxiQNrhfZCEDtlkDuQ0JHMECZxBVzFZB8sXsU00
FD1+wc3Q0Rzkpj8Id8JduG2+kb28o1t/Je/bp8wBMxT+lb5gIVJEVl0dvgGThUwOEwNzY1IWmoE6
6AALycdBpbKxOfzkbyWjhMckwYbFsVn6toZLxnaJBRhhW2/IojeDx87GuxDORa85s3NbU1n1G0hm
J74DtQPGAos2pCwCd/UCFmz6ANJn2NiISz91T6UD0ljYnSHkG8X4OAWLyEH3QCfCJR6gtNH1zX4t
TRNmdYnjiX3CDgZO9RbDqckt4QA/DvefuUCRQ1aIhuIUIlzKrFv82dpsp0uEWpnqZKKZRdfZ3xBm
hMovAOQpEYyFd4qDCJvBCW8GxDg5jJg6Me6NBvGIr0UEoV3gADOl3GAxApxqgvh4A7Oah4TVnQ7u
Vv65BxbSRhM2nGqUwEKM+bDd8StLMDJ8h7thM0u8QYgVvBP4Xi9AqQdfQYfPAaYt3DV2XXUIbDRl
BfIT9wVrHpuimzxBzK08M4E7g73CSUgg2pjDC8cTiFGWwKgxPnN3mhVvmJDguE7qURUdV2bJYUj1
W7fhVqCRhTTAlx2vWwcUtat0zwMsmT62a3mH7WJBdyN45Q5Q5AvvDiU+7CjtwVe8wv/Ho6gBrvqr
Qu2N/AnVPJiWbsp7zRLxP1Ou9AFsJ7dQzJvkoV2C5gOKmR04NgLIcDEiMypglNiopFkyZxCMU+Yb
PO8KXC4G6HShh/DFdgMdX03B3gq2uvjODnIIo6BzAriAMDqwBMl23DU3ubMM7dQ0448GgWoU7UHT
FNg5JsZCHOXaAc11YZjvOMdYILba0m3gsFPNPOTiia02tCKcHZz1e6aGuHv2XvaqZlZL9nd5FTnC
LdOczBsMHLhR8AbxbhPHbsYgnPWxpUnw96eP/dPHbsCpBZr26t//jcy5E5Nwvaqo9Rh3iMaB+NVm
wr2CkffKxKSwmwNlzjsvbDYn+fSfzstP5+Wn8/LTefnpvJyrI2QR0EuuyySzQ9Du1teZ+AbUADHp
laPCJp4pApz7jAlA6KrPmHfCJqmCn07YTyfspxMGu+unE/bnO2GzVvQkUfXfsqLVGXk8LdHg+YKC
lxSZks6UjnmPfMUS5+lWvGGJVYYcQ/7RQLAC2V35mEPM4ZuqiBuPlrQQkMeQEWsaEYdh8e1fo0bA
6WnW9w8Wl6XmR6Yb/PvTuEZ4G/WSC9npEDZoEMTpAXoE0Tvgbywgw2Iev8ZZN8w/nsN9zT7pJNfx
933S2fTXMZN+4hn9H01/Ef3Lw6+IjKOO52VpCiHvylYgQluzw49oHeJ1LOb2+Pj+OJhvCKqCLt14
xAu5hWj6BjDBDt9FFlpn8T7EoVaj9XY7GjcF3lqZCKrfc8YNoATr9Ca9qRzNrZ8EF8z4u/4g3eeL
HAHtAsgRFemqCqElw3Xd7+heZLiIasaGi1DUuB7X/AqY1PXoFBYaKABhlyE6GtjEzFZo54rAOoOE
9HCuA9vAvwY56PobiIcPn593gXGHNADmylnvoXX4RA5AxDNQJPbAUmY+MgAIZ28eNwh8b8F0Y76/
RyawH8j8Ifr/WFqPSG0gLiizBwaEE6gQcNhhRfAb9vSHR6zFcY0wcm3jG97BQAWH98uZya+j6Cc7
M/HtYzR6oRpt0DILiQnV2CDlY76gAYCVGc+qYd+jEOepNXzjtjfuj7XsDsDLxmJrAP+yBYLmATUy
C9/wrBApD5a2Q59Y0waXHoJ8IRITeJYIMdfHd0BthuOqfQL7Ei0+hxm46TGF+juj+uRJJkZ1D+Z/
uReQD1Be8mfvAzBrp1uDsP9VOfAH4dC7FZjZDTSnReMblD7yoHUjJphZ1Z12h+JACXThIF4F8uct
+64gyWehbSAXmZWHCi+0UDWFgwJ+NaP9dnkHRBbpuzTviaGuN+DPzz3cjWFPQuRpP1gKNDG/E+SM
LN8Id2Dme0hsxHQXnEXv6F2wEwyWuQuREWIxbYYPvjynY4HdpTlNzPq6RJdNmrPcCjJUkolMFFIh
ol1vNeC4WD4PgBijWh6xJugoYdRkkQEJRJ46ew3sEiqmkNlEFrA6JmXQG8dEa12GiUGOqEMKM94h
ZwSrKXXkbyhRnTkK4AKaWVP2+xO5HKUBKPU5zJ9lCzTMlyVpkTfYMcjPgJQtyw6w/FAK4FK38G8Z
fKlFJs57RO4HeLT6hqHRqocYf7L0Nksye0g/s3Q6gzOx9DcD2bPzHoJhfgGqBDQxlyzx4N+X6Ikh
WYVopAg8D0tQSq4qZDArC9zyiNK9KjfjYskgP6B9g7pH4he7qCFxWiHv19rHdBqC0GzG8ao/wpJ0
iwK/Jt0wvEK7ENc8TIQUieLP3Ok27+/e4vPzYfuROLcueCPR+gb3DzIK3TUNyKrOuPvUrQoINRYd
ZzFvpvfZ9w6Rb+StkSholuxnlgVisXKkFxFcL4/5ZKRs/5vHS5iUSDRSGnqDiCOfGGjejnQB6nWX
bHm7B3GJXnXInoH4zgwhSiB412tIjLvcRHsB84E3HhLr4eEuQ5Lj+ISQiYf3dxAvH2Xk5XvwtYX4
Q6YcCzRPzhHfp2ErNphocRvfSAqsLiDNHDTqYygwp8QmjVvhaeZD57TlsQrv5FN/asv/LW05ex4m
WZs/5DzMCWNhEuz/827LnNg9IgNPDu5PsfvXErsTC+kvptXnDKUjUcTJ6frfMJTmjE5hYij9VYzO
ObNfmBhIf12zX2XRhN+ZqqoqMEYxGYUJE+koZ4UP0hGYetrhpQVy5ybrl6ub9K7akSVA3tYHkBSL
2PhAUwhYcsAeWM0DYPRmuIZ5sUzWwPYYAPvAvfsOBnKnApYMnFWOYo+7DJGYyABQr93RI64iNVmV
QfCgw/IO0UX7kDtZakSHsjAOMTw9FGvOmLKzjzfxz/5mj6d8mcjWeJUQHuT3qOP9raGuJVUS1szA
QjPM9L4BREZ6Uq1nZpozLGxvwRg3y3u4H3BA6JJulCNWtDCbHcOBRjYrE0FTRfCbo9GZCqAVcHus
eMCKbgCystELBi4/gxw1yJAzwCWgPKaIPQXbsAPucSMj6KfhyARthheXDbnZh5tYC3+rhxOZZPvd
vTvZucm9G3jqp4LUgq9DRbBjc3hEXOPxGX40sHc8oiCO40qIuLTmMTrpOu4hR7kMMeGPzLgTTG1d
msnkiqCLXKXEMmZyY6/Wd5f3cPYxJzrzf/AxZbail55zEiiQxSxUmhKhmmLBsKR0j/YLhg2udeON
BV/eVnvBeP22dcDbD+m22iNkA3Ya/ObmDWBHvC0zEUNjYYVh8SI61UqyE1fYKktloy2TO782suXl
1WMzujTjiXYcPV3NtB4zBretvUFA7/Lw0pdu/skZnGixmmYgFlchPUodZFAGHUz6+MaKycgWvdjx
ZwoEprxkCE2GRI8tsrTJhsHGmQcf2IF1WyWm+FmiKh8Ri24rmgTCwTNEEy3RFqUBcJrRdgvv9vLE
Z9ZFn/q/vcJzAfolO8nhG0rHDnMO9tda48fC6JMQfF70QS0W+IBNjSriEahQsGWZaP9iIoTKGffs
ZIzwvd8QV7VXhoNKthQvyPbbiOjeB/77cMF181Aa33LYtKWBWaKgjUUI0YvQXJfGLXQhCpzuEMf7
5A3w6xufM7srslW4cHr0iW7g8pGL0PgUEobFVBGP1I3nAgFgFi1+2bFXWqtgcFYo+Hqx/cY2j3NK
w7q8WXP3Tp+I8b/+vdOZJDmxlP/Vezd3fCcCt/nDj+9E6P49j+9EXP9PHd8Z7ahPZPC/pB3nBPAx
knVy0P4yAlj4elWQiEJvI/Qs4icSOKUcqWSlk5y3AOVJlZOBuAfBxifIOvMOJsoD5J2FWgqWpJqp
XCA8Exi/F2w/PnwineOxFjJO7FFfm5jFPkJF0Yha2GGxOzJ73SQLcZkCbM/g/DqKqXqQTQHneSej
EOptU975JTrfGUEERQ7gNWq6mIQHp4a4bC3vGyDp9n7P4zkE6zPCU7SOtuGR/gXRMqpyMks073j8
dVj1Dis1ihCwD21+GYE/xEcVCZI0LNAaLYQlhf+T2GjcDIg1fonqDwEGtGDxlmC9Mju6wC8uC1vw
bs4szkTqD0UIFkoPO2OpqKQeUEzDJP4mg+oZYFayH9EU0Ni98MdqGlZbg2pjvKIaz/+ZxWJV2D1q
y0Wb6YjMYLUBLzr+ZYGXmdXEKnFYPSIb7aUw8LtfvwKXvQf8wXAK71ECBhA/g/nnSGYgZbgQkBzU
UBE1mj3Ku1iWHZRb7GfA/VGRhLJwdAxH5p0VWHT4V6idSg00nzii98maQEH14KO5vGRn9NOP4zTR
T4lPkiajOE48vKTCePONVWHe3vsw9WAaVkZq2ewFdkaSRbp6eXkarCfRBHMdOqSgdv0dDDbQ4ZHx
fvhchzj1uYnGiTgic3s7e/Aneun/0sH/kjZK037s4kSpoutpivYm2MWjOc8iFeyLbRoz3yL7fnWP
GiLUEqGA/Gj0h9jf+7e3AobZ4fPxEdQDHx8auJ8o/GFvxSw81NNu15+fn6glvFuanxzSsWxz14LB
7rN5hxK9ECU6OerwUgcFbixfG63vgsVgzMi82aebaPS/19PNC62Jrv8ptGaF1sQs+dOE1qylMPEx
/1BL4UtDWyc8QUMbIojH4MSJeeV5ShgPPXQhtBSaz+JKo1mwAaq70Vi/KjZvxOsZGf0l5ax28pGT
xw0FrlYiAR8ZqOS95zWwUmglGrDUb1KA8tOWtE4SkdKiNEnsdARHqkRANSpRQ+el564D0X6RoO0w
x+du0gpveVCYbTqUjqzSytA7dP2+rP6+3qAfM5YmplwSUbSArCA4wUTSog4XkBw0jVuJxrBDfLBG
Ye8S7X/th1cGSljvffDzz2jgY5T/dwbdyRQmBl1SqtKgSJgCHGsmom/9BSuUY3R2scFoYVjdoA+c
0AHW1d1nDCzEzCIwq+jSDCZWU9I3FQ0KzGDHvOP3w44RIt7Y4PSrGavNwzoyDjMf+aWhdvLQU7Pj
j1/3I5P5paee2BNV3tQdx+GpiV3AkgMurDAR+0KoowCsoHBG3BdGjAAmn9borD3q+JhpmBiHFGiC
0AJAYlhiS5j1KyPsjygHQEqfj5dX6mtZd7JSE9Xeay3HCSmm+Qht/cYsTFhlMDsR0mAm7bPltCb4
iHLDZSSL3yUQCzHaRmdfMj+EFXYvl/fMEmBT71g8xkQh+uPj593n5ZnOHuSJmv7jD/Lslk406Z+0
pXNiknUtO42w/Plicu62TuR64lO0R8xxBhNj526Xl8/NzOBTbPO/Nvix0cSFW37ER5xowagXZd7r
oJJwWypcYAKaEhCTmHQXPdXGllXBh2a8zwCpakA5Bn4N0H3lxh7kDAzx9M4yDt8Wl5947k5Pkb9/
3p0mM0bElET+jzAiZrTRcfFOduwP0Eazh2QiY5MxVNS8ZIeEN0El5gPIC2sJGqAyGfUt0wmc8dJb
8PkdGSC6AQEQant7YBEdYBnvUJtvzlgms3OaStO/wpwm8vWPvEysR/uPvnpo0j7p2X7643/8v6aq
SzTKfk1/MZry47X5Jfv85a5+rcOqDr9Xf4f+7yLMvvO9L/dZWQe/bDI822m/S8L+1a8NL4nI/wNN
w1T0c+cFWdR5nJdfG14SQfoHQXZc01W0L1YFBb/5Z8dLSfwHGlqqaJMpCITohCFU/tnxUlTRBF6B
7yAJGFHF93+l4SWzpX5IYU5AqFTSRHA//lbTdW0Y5p3f+7e6mkTLwveJE2gjP1OteG70yXFUFY/n
K7SHPaSR/C2pq8AY4tE+WWf31zn+kv6olj839uT6VaTReEFM/FsvjW70JNesCr2Orhx8Im/EOq+L
RGi9QxpHL7kiCKvUz9oZLXNu5uz1E/kptlUshx5mXnWaYKiasOGIMgctYTP8akMndrsuj1Jec7F/
K6HX8KLpuOwVbUrBStImwuq6lZ94Ix0+gRtHfAQZmn6TddRW0bB5d93gOPCni6PlOu39SPMOY6z4
lidJj33N487919X84sicW5uJL1l5bTQOYagf1DZDJ7yS8qZMwsDUAn7m3LBr88Xqk4kdVmd9P6aK
pB18NR934HDIl6VcIS4sh/VNTz0Y/6R543iVOpcf6cxZIpP7G2ui2Ndxoh2iptmPfqwbsSfNFl+c
eZrJ9ZXROCtNZUU98L7ywsUt+uuV8tPliR+X5KulmtxfqpV5o1ZNe6gKshCKcNGNmaF5K6F+1MaH
rERKG3kKekOLaMGliiH6y7j57nkrtbbxPdO/e7xnXJ7MJNrwX2LwiAw+uZJFRippVKr20KDNVJd3
9uhvuOS2i3aKTy1ZfOs1avQoJ2mFVas9qx1g+LiycVGsPX6b6NT65x9FK7P3JATss61qJ9yw4LJP
0dNnZjpJpPyY6UR48FqJjupB2x5ELliJ4tugock8VkTsN2Vqk24wkoSCL1WzxsLmmhx9weBtxr3J
p/qaomnizIr91hj8MY+JnIn1JOJKNHs/8Alawne60WHltKR2iIIVQhsCYdVpz15+8HybZL2B9cmQ
7iGtEZUlWol7aIheL/FmCjtNQOUUP7NCE1LGHzNjMz7Zy2RQadhweXgokjYyhFJddT3/rBWSScUo
N+oY1K8lGg8HeX5HuBhFmVWbHjw5emy1clvxxWeYg081T551MbwVBm7X6OFzX/kPXNV8lA2Sa6Rf
dxWQa8Gw0Qjo8prSR+lRtao98UHpyjeagEAK7eXNlPQvRQtO3BicWUGwabgBPaHRc1KL0Cd+3Ct1
fwe7YM3zntM06oYLkIfj+DVbsZB41hAM+6ptnFEih4irXsK02KU5QepSKJZ6WzpBGB9CRQdhEqfZ
MtqkDXH82HGdHfd0UcpRYNZdYQtxv5bDfK0KmVO1xUaL271I0ts4zm2/pQiXNJ47FMqVUnAiw0mX
+IVc08IVWii4oO9B0Tk0gdPEQrLjq1S6CUaxMjz0C718Gs9Jwalg70eo/iHCM5S5LYSlHRXJdcqa
n0j0qBNCSU+E3JU6HIixVgwhz79dNe0j/erJSZWyhGpKLhZuUQgA4ijeXtPC28tjn9F1/ER2t1yV
RLkqFy7KXitgwno5OERxGd1EhaIn1607M2lPr5qYioMq+UPlDp1+aKR4HfHUvTz/M1vKs+c6WRu1
rIheFWrhcgXXGGOc3TaRLlmXBz+3OBMhikpCjYtEv3JbXQN1okw5g1SUd2jNC1eem4l87GVNzwuF
lG7NDe6IMKYhKGl55boLv12cRlfktPXH0u1U6Btd9stlV9I5rudzSz+5vr3WR5UmxZUb9/E3dQwN
RfE/Li/8uaEnFzXRgyEE6Kt0iY6mVt4wuhIv5jM66evBpSlcRdW4uG47iJ3YI5KpY+ZmmqhX3VVp
CrSJRC7NJL0uXNrr38c4BN4g5GdsoXMTn9zVWCiHSMrC2k0qzUnLLrcqUiQzwvjc4L+7o0NVUA2D
C7pn55UAXINXDdY1+ynpk1vqyX3ZUFGDlCnKYNmi1s6KvHKuJTKTsb83EaUp0C1pEyp3iCC4eiOh
nnrM7DamdwWNNiQePzspXKd13LpylPozLTfPLdbk1laKMow8ZYuV00+cJ9ZCtbrq0kpTwKOeqT7t
pLp0hTKHtNdVwFMkaSZWC6//67WaXNpaCDU/zLncbWs1fU0Tmfs2qkjgxa2nLcaiBzkEjpkZp4Ww
11S99Ixi8NDLTCa3MBmKm7SVPXtUh+ahHxVxH/MaMdKcqhanEBntxYduWw7NO1Uq9ENsiXLlAZoI
hJomat9zfO3mmvbh9zwoWNt6ZuyvnTFJm6hur0m8Uq8TbKZKuWUil6rRiOojL7ULpYvLbZMEzSLO
+Wp11WXQJr7YWHeJnnJF7fZokE5KnhqkDoLrTs8RgnGqDwXJS8uGg6odFM/kSrU2Kg2y+fLUv1aI
kjYREkTkijFuhtqVNfQg9Ec52UhdjQ4VDSFXKXRJm4iKJpIrfC4t3YDL4DH0irRQlXS8TvZr7EKf
LI9XiHkd9lrlqvUgGL5cvSsDWsJfXh3CLtEXgkibiAWt54YkDMvC1Ykurfg6I5u6C7+jeR0s8SIf
F1HfcitNC+huqATdrCIRlNmBqs9M4IxYmtbRZGoMKauUpTsm1W2Wl5sm1T8vP9u5oSdyI+MiqSyT
unYzVfqe89I7X7Xvl4dWzsgkbXK5O68XG08LSzfK+mZFikExIjFFw5eaE1CUVfogxY96yaKR+qQE
gWR1BdAGFMJqzdVjYypBnDr66NGF2unNnZqk3C4JNc/u9CSDdzOA/t3zEjNPaqhjj5bOKCjxIs15
3YkD+b5ovcRCD8HC4hJNWLTcCGClFsgGpLpvtqROlqgtqyy970RbC9FDTuKL4qANcr4KYjR8rpUm
3HM6mkyLildZiTBqz1TnMnh+XmCLAxXusqGvnz3aDWtSyLnVJd2wGDT+ezNUkcl3amQNtEJfmo4k
hqYqvNMp+rPaJuj0IWi1MZZtboR9+9aHHPLaSXiltlEnF6LquHgY+qxw66Sn1jDQ0eDqZEbSnVHM
6uQ+KEGuSS1tc7f3w8QcQl01Qj79AOUSYg5aGiMnk3uBQSJ4HmMW+M7lA3VGSh2piU4ueVsGUuXz
Su5ClAerykszg9OTYtUL7cwnnLkN6kSEC00cU0UDuMUrvS2XEBArCSWZEbJMmH4hRdSJmUeFLvNa
XspdhOLBiK2XoK/QVQ6RA25YkYGjM7tz7iEmwrwfaZKjJq9yq7y4aUrvhU+z++t2YCLE+5Am2lB0
hdsFifgN0KHkNuVHMNArlLcuf8S52TNhcrLJw1jQVA2H3OUDftvlw3tEtafLQ587PxNZV+aDEHU+
bKQyDoVN3eSCMTQKv5PhHM/s8bmPmIi8RhSoyg+14gohr2/zimuXoloiYT1o/VURculYpn+yQA3X
qEM5CIqr5EQBQGt4iPRue3mFziy+Mjn/o6oUYZtjbC4ukW+Pyl1eXRfZl5Tp8R+6xleQ/XKj2Cxl
J7jOGZZY9uz0wKhU4wZZooobt/Uq0btXX9Svs1mOJaAnSy30vVKUFa+4aqhzpuqhGXzUVXMUzOcW
m71+Mnqpc6M3aLrsFgHhLT3rJXMgwfq6nZyIaLHr20KOE8WVuSyyyrjeewOXzZxytmVfSLKjwj+d
eV/UQlPlilvwbb7vPCRSfL0Ml41OSlPUpc4o1G4OBXfmSimTW8uLWqlWrSi7Wl+AryvKQkPTSm6v
tH1qX7dYk1vL6ToVwGsmu12OjghK8cgJ+sdVQ8tMhZ4slR92g5CXAza54Kjh8xWxe5kU1nWjT+6r
ptQBjdoGEx+81iBaetcG5Do1Ik/va6DzhRgqpZtGQOUQFZxDufR8ed4CW9kvTpA8ubSKrGpBhIJ/
t4+2aa06vEbNuLeF9N4LPKvKd30oWzxx+uRDEN9i8YmXxo2orNQqMthPxTocqT16M3LvmC/7aj7s
8J1skxT02UCjRHU1rzOUHpSKPepJC/Cl6cKK97ZIVEjNjVpEK9ru0xSVNh7kY4Fy6ALBZpbEKJR0
5nadkQtTfE0XRdmoKHHmwjiws1gG1rWM5lCt5wafyIVUqsMcrmTmepq8U7Ni3Qlorjezq2z3vlpF
4berGHhU6fhQS1wN0M3vchA1qyT3XxGcD+18FBEDLWRUJoX5W+C19xLJH/OU1277YRTNXG4CI/GV
yqDUDxetgrwVAMmhJeZCd9MSyT9kFd5X1Zq6zLL8W1jxYKPrhRckG3ZiUcQzT3FuhSbypkfyX268
MnU5PvgUhKAwdK0dZwY/t0ITSTMmmVLwhCRu0ce7bKiBiIBjZ+hD8ir43XU391jXd3KYO2SQwrbr
Ylf1+9em8d+U7vHyDp9ZmykwclSrTCy4NnG9Xl8keuRGHrp2Xh77yCP0xek5gkdPph3WwVgEYx+7
DXKWq6AfyV0uZtFO4MbayOPQX+lJleemrhVgVPW5fp+KNSq5G7E0qy6P7Y7WoaV1kfIWhFm71cQU
LZVDhA5reILAQpB7WegF26u7j74U68Lqsk6xEhleSxJel5GXpIlk8+PRq5u0xeLXxCiFwIFHYV1e
oXOrPxFS4TimYlz61MUtchQ1fZTreEYgnxuavX6y9qomw3ONa+pSLf3Qc/2ZKDOi9dzIE4HDdz1R
+SaLXL+U/YVUKeUi4CrnuhWZCBxZLTVJHbvQTZoOnfP8glhDU8xd1gkP0H+mkqXj6yerIqacnI+k
x/Cq3Q6tCasGwbFD2qyQck9kYEgitCrNXkWm2sMPXSVOIunw7FcsbULJaAWxbNVBh/jBoyYFtpyg
cksPDK8LzIzc4Z6aY3BPPcQG8icAG2AjG1QU7rwWTdUQncQn1RrqLhD9ru1fP5b4qnnd4k1kUcdz
QkSkOHb7kX+jGUQrz81d5jO7Lk7MHmSjSSTSjLplmyFX3ttZKFy359OymVCnvsLRlLpe4W8zobrJ
m+vkpjixeES/iwI6JkxuIuSjccrC7+OHqxb7iCY9OUoxBEwwyEriysrKk9ziSn0uTmRClsQp6ZSe
umIbC5YOWNkqb0rVvm7WE7FAPZomcDgxelbsfK95Rlzu6bqhJ3IhzYqEJqWUuPxI0cK3obnDxTS1
rht9IhgCOdOUvhWoO+plZlUZ3UueoF85+MRCyDNB4ZSiidwh9p+IEoB/pG+u9AqPvBknB8UbO03s
xj51hzwF2SqqwUU1u247p7xgVOKBf4NV65JIR/+0ToPFpXvC8qo1n2JJR0SdfIWEiSsV0lMSpW9p
Dlf/8tjkGIL4wjqY8sN5fk5po6ShywucA0G8xbWXlUfIWrnQVnxcGmGyqvoVk9H9WC+C+klBLFYY
BHPwR2uQ4GIn3MFvx4XYiE6ZoNimehfpPUaIERgWY3krYBSlbiGtmyViv4aUDCuRbEM/saiIQ5o9
ZfA+Fch2kfJGXZdGOboQ4HkqL7Nm1fI2E9WV2hk5Hzl4ZcSx4Dp+Bf1RiMEqVV76LFPNst7hlwJF
uz5An2pteNO8d157IB4xJOkGzu4WykActfeyX6lKYEH6c9gsLVPMIgqYWsiawiABuHeC+0Kt72Qf
xe94kDC/jZIVxfNwwYc35Njf71UjHz8HQxLEgjkPELVoh7dpvLTAPGTSA7mFEG7y6zJWscGXolNL
sF/6VV6Bibvd49ki76NpcxsLAm3W8vnaiyWrCXkrUT0jLYt1zdu65+NHm+m4QSVG0sY3GWk2ZV88
eTqQlvmTIK9o528buDUkCRe+oDxhDj7iK36cLAXyXFaCoaTyt1BKNl5aL5IiNRU+WIw+yI3qnaBs
VSSQAt83FERQmwq9CXn0NRzRl7RslmwJSQ/e2WLVgB6/VCzMvK6/Rals8N2wSfnKigPAB8HAna/Y
MwrNs0aVHYIABj/yVnFlUOGINTy5yEGHdK+uypFbRT6quT35xQcx9eXrwDTSV5dhIvX9oGoTPocb
odbdvVoLHTJQTb0QM2xlWAa1GQ6tPPNZZ1S5MNEBWlYqZQtMiEsDf9vK2YPkKzMF5OeGnuiAghY5
TVHb6CpNIK20zFMNqVe7Kyc+0QF50+uKz1xdZGyek67f0TqZicESNsOvNmCiAgokrWW5E0M3xdkP
enBSlaAjr+2gkRc4/8ziqeihw9Frg2Uwkj2pZ1ywc1s/sdrivk7jPvIiVxPjT+S8OBcMafl9omj0
Uwxlfa81wxy+69xjTvHMoOqQlHxUQleT9GLT6bJ8SCsP1NdeiPBHw/W7VIvQeDQqGlPyGn3EnST6
KhcrdATFxV+Fqk9m1MuZB59CnVVFjOMyTlKXj7J8h3qIeF9XWvwc8pIOqTn4iyaKq+vOzrHs6uTy
apSTlHGIUlfuu9ci1p6TwX+9fHe1r4/OEdl7MnRci2NSAsTiEp/KkM+qb+i01c2oFsMVT0t9yekx
mo8SIbvOBZuim9WeDJ7W09gV0qg1AXBBtjG+MtE4bf6gqbKQyEiWurTLvqVp/prwwsvllTojHo6n
8mSlxKCsOE1qYregwyNR2hfEO2cO07mhJ7JhaDhaR5IQubXKP3pV9FSU8lwY7NzYE9mQRVVZ8xmJ
Xb3lnzyq23FRzxhwwhm5Qya3n3ha1sS6FLqlKiTrfuBzg5cT6b4aBnURREIIXpBUQ3Y54wphEXfD
QZVUPQJGMAHJUBMSJ8sCwYgjLrG4oWgXKOkPF6Gvo6WGPJBlmfjgdWx9xaZ4CKsTSIre5V7hzTzA
OZd6iqctq6HtSK4HbtOnBpWpnUKSRMiVpxTtONID7JkBgAr8wVdoudEinwBTq1OeZFVcRLLLLKoR
hUTQ6tXoCvQ+T9ZRz+GJqIPX4FTXSrKgarKAtRaU0oKZDq3mmczaCsWXhN42VWuJEnLylbSs23e+
eW6bGb1wZuuniF4lUflcjvB0MHzDwSFzl0xQj+yBX2icKaC31LOyQ3Q0cmOSB3dDmDc2gqfjg6R0
2rINYzS01fVyQUmCHthd7DspJ3BAk+ua6BCNR91sE3mwcMrU1OXaA5dQzyePVAgQr0AvBd9IK5JY
YdWV+64MEfTOFDQjUKPWEZtghJzq2n2fyXQrEo2gNkOul2krZImRKzWx67yjm64GNUTpJ8KaL3NY
IlWUtnYAzCF2SOL+P0dXslwprkS/SBEgCQRbhjt7nsq1IVzVLiQGAUISw9e/47fr6HC7r7kilXmm
fEuG9DnosNtgDR+kNWiiVyazLoIgw+4bFhN0o8mEHPcmr7QYsOjAj4VWit2ITBk6+W04BK5nb3zh
yI6iui1ZR9Q/4pbmK0mX+NsPfvyWYzM/7Gxos5/tJ2W640NAwh1lkwvdR2VUXeINEdm0Cg1wOaG5
atbgVkHEf4jHtTuzhiTFwNhTEkZ/Gsm2sgoJyaO4M6fGyvUCnZ1AMhdtbjAT1cd2mr5UYnw2Lp7f
Jbz/5ozW73KXn+kwdh9Tz6Mrp3N1XDifD1GAYLCgbyD80GzxDzro7HGxqzttsYuLDgKVfA+VuPB5
ZgW0FehUl53k/aDeO2XG+4aMTUG6anrHTISlJ2kyxl98CvlDY80TruvcEslP28TrEr9bZ2Fgt0O7
uRA/AFZ6GWZs7BgHLC4Xon6o2lk9YNk6wxBuSeZU83tZx77cWpSRrU/3k+83WhgS+rwN5vmFNALv
6cj/QTiEYGZa6wf8Wig9DHlzHQTVbY3F7ZmvHR6VV9t521UVgE2OyZ/GprRg2o1FPSt7YuFEsnpn
7qB6QYu5lv5Utzo8NzzEt7Oaoc6o3epzoDtxjFm/fgZLxIp04um50WtwtCk0WN3GEAQyqLQMTBw9
ksTpP1LXLMxnCIIOgxubSxU3dQZ9N7oysW2vne525GARCXyfpRufsi5O5sygtkI+NmJfvE2hQJot
phYXChdnacqWLo+6Zr+luEOfjOX1t42rofRVx/7wmpsec2E1/Gm9aw4piUwZuiA4DhVNii0l0/2q
GsSTzht966OZtflMKvvVdEyc9TLW5bx1W97IIFIYSvz8L+ARTugQtJcEfrsvZRKf8w3TpfMIQ91C
0h7dtNGDj+smV4x0JRDcOEuiMcVCI7fa097N49nowX1VkYku4yI0fNPduOKNsPyyiOHsjcfA6zBS
sSnMLP0VTSxPqTwbs2BL9xovp0mJHVaZNH3aOqkvOt3Z5xwodhfuLumzcEvVxeHFROvZ1eeNbPZJ
zmNa1rhNjsGSzNjlbUX/HnrNbhHh5jgoz8GYdZvIUtGx76hN+jhvWOAOEJjMV+MA1wA4VeG9lGlb
nXyoYwTXBWt73Vm0E6CkTXhOHNUPyRS0aUlTCu1oFPXvi46aYw9HzZudPZ/h3pqwOi2VCVLcwr6V
2TCpMIAuCQaqXVLMZpPp95ctxYuzTsv+3xztcKwk3bjFhY3WYDsMzQATQpL0IcSvCcH1Q/kwP7F4
rB104Kv92xBR/fyiyL27tAWo1Zrl32gIikfjwhVqM8rcU7LP2DJEab+XXdphlTyfFgJ2QrNsrfom
X+QO62DlxvuJ9v6424GV0ejgruJi7ou9pvrSKLqDs8Bfo2XYZWZmSKJbErh9Nslu/T7b6zSHpOwH
AxBzSAJb7nwgRSzWukz14p4CAITF2sRBOVuo2lq/IGJBswoYtoEqoxXDd2Pt/jVDG5dF215l/aJy
N015NTAElunbuNBhyJYdojKNA79mS0vEqZkdLQSpkakXp0NeqWjhWeVjqrGUKZB/Ej+540xr+hzI
eNsylApewFsAL91o6YFFc5uL2nflSpkpXeR4SWIalV0o9zz0NfrXeaH5KG2XJSqVpuDNbOP7cB5o
HuEff9vFuo/F7cuthhT3NAm3YgdYlbQvfkqrJ2mVB2pigiCLxi4pHE0lyfoKrqyM62DN+gaczUgm
rPdKO5uFKg6/2BbZP1svAF7ocLq3yVShVa/7C19XfWZyBYIQaoHdUniP5mgas3Rm8UO8qXnN2nhA
e7OBl9cVrS/SeH1sqedlkPb6jUxGnySP1P24hf2/Rsaw6a3rQzJX6FvUzB7wV7Fc9uvyXVXb9uQh
cs7tmPo/fcOTw7558sFtSM6LG9mn68MOp8vVxcoUalsq4qxugt+hav4GvXiQTc/zZg7ZUzfwPeOb
n+B/dctBddXLQnEB9LzzWTLrvfBp1BRxkow4easrnIu+dr7xjPb4QAldu0OnwWEkkuwFDJz9HWRy
9mHulzkTfehOBp72145hGReDYSIbpYxKw9DRTS2hWd9BmCltFeVOiJygV822Hv++Zl+jRsaT6/MQ
hvR8wUXxhC7mb6BjRBhGA5Id+pTcwS9vzj00sUU3Rgla1RUKF3pIp+68SaOOvfn5O2pbH4wMw2NS
+/EzCBJ9TLgV94ZU/pC2Y/C8xF1Ygq5ry5ZXDFreoGVHtTiN/79pf1YtBeOrHlOGqMk57NBdOaJO
ggkqi8n54FztgYZ8czMH5+Ilp00aHzaWfBrv/g6O1Mdto1XZDS0uL3TsJesVKTqWOBz5Ffvt2rRn
2b7B7EHpag+idRK+uIHbcqBRevC6/vbpuOW1UB3PUqO9ylVPsNDMBQrB+VsyokT1vJBhWuXBGLfH
OR22I0oQkDs+B0ejZ3zpP45MFZL9wkIvsJdqgVd0NHV69t3EblCsPXPVYQOViqZs5wQR2bAtQ98w
ff/0s/ew57pMVHQJMilsHWUJx/ww0NoWszRYBRa0LlfRGB0Jq/h51HLJxYA3uXeNznrcH5d+oENW
6ZhcO5L+knsTn7Xi5NaPy1sdeJoH0Pie/RSyzzht6qLhLYK7vTi1dngXI6szjvYNgGkLVYjZI/LG
SUO+gHsGuRA+vphIdI/9pppDZNKikdtBRon7nPEB85mH+l6RKDwlw1S9xW4xtx2XZvHj6kz19oIS
shSWrP5t2gP5N1Fte96idT/TqZ4OLEGtxns6ZKtIVrwSc6qOrJvTo1ZIGIe1nsiMrIze9OKHw6RF
Xa7Mwx+cGpunLHzZd4f2MIUjdpxFfBt6UV/HJm6BOmp2adCRIBTK6CRD07B+p31HRb7Mm/x5ZIgK
yAhfK1jU4B8febcI9DEpJieSYNnZEnX300znWzyt6Hnr0LvHPVmT18EY57KaKvZX0iA8xN7UV7+P
D+gU6Wvj/bufmypfIPYvtr0Oio3Q/rlpB/QXUImUzcLSB1MZ9x3wdrnUqfoXpyMWqI2Kvu3xQHwG
Q/twWmoanmS8j9DzN+KuG0IImasAePvg5HarJgwSue7k9HNTT9ng/JahQlZ4MEQXwTIFpEQB1Z+t
trvP47ZFNi9XLSpgCxd1kyYHp+b7barFdd8G9ZvHA/bNuTHO9r7vCqHkdlqT/h+Qe0w1bpbXFtX2
6uArOaw2xlqISn93kbA5xBdrgQcm7zdG8eaH6PNG6g20puF2ME2051PMsEzNtSbjYdydQsZQDLnk
4GoX1wHz2v/Kat+QT540a74RlaqyjSyKp0ypOaQm4DaXfFU7aG6b9XL81QdVcmt0iJ4QrQsMue3f
YfL7YdyGqaRtPeBEBTv0W57v8JPrAD2FSel1kXWfNUmPzXM/jt5BbGtJVPvNgyV+YsxspQMse1i1
mGzmZtK/piPvYXzogafjc//nxt6fVVWTrKGNOKxmxCqMnffnqRMpulyHcOEghbjdLuPnFA/s96ii
JGdiD3JcmnFmKrWe4KibC+IXd+zHar4tKqxPjd/1nVvD4WSsb/Ow2ubMQwmfN7FL751n/M0MdrxF
1vh8hgAgSy2OVA0bRZZIlLfATh1GACnLYcAl05DNoEoN9X3r2M/tXiU5uAZxjtmo35NlREpqEge3
AB+h7GYVQ3SOPjjejMxX3Zn7UNYWcysYs4nPtuTrIAttuIQQ0bUvzYZPALxcnGGckQrfHUk/Zksw
va5ef/az5axMhjp5n6ywTbZuIZzdUWDvTLXsDx1ajrwbBf+3A03YMyqNXjG9VvOr3wKaJ8Ea/1dX
bXgK5zHJGgF9SrIKCUGCXA8qin8NbklyHyB1gqfkH2dBcEAMDLafrBVHTU2FKyZ4pV/TGree7Or+
WnMXX7chCItxSJvr0jF9wp+3H5a6/6GGbHwJdAgxy6jpn2FtPoyG0ctgTsBQ04QPyz6nJIu4tqdI
zf8gLPiK2shjScDSyXLa0/+WSqqyD+WYdRQ39jz3fWnHEQ/KzcE95l/k6yE3Jm/NFB22FhUqcfP2
4B2q2zauQ7409faMASp93ihRuWzkWjqyIG42wBcEr0Nc6M7u4J52ejCVgO+CJ8Od/plEIurS0qw6
OJMgiUtGlLkMidizNNyily7BII8qhNFuI17nCU7f8zgPsqxga4DOxwu8CTF70WzyyK52IHyYGeBT
oz3JE0jxDjYM+cFXOFY0ZdN7s65Qa6CQZ16qf3W92dzbsc3kkmAZaBN1hzCl+thoh/V/Pg7LpYEf
WNO1yWq/jveeGjWjJI//5FCpX12r6isuSvE2TLY9k4j+DOkTz0KECRz3uqpyTrC2Jt3dcJY02e6H
tMMqzG7nR5ZG232F33pcA7+f0BtMRZhA/FjtdstHtw0ZDEbLE5hZPPxBktPs6f7fNrG4IAGItX5M
90e1gfTxuv/bd4o8xZ0n5WiG+C3Z++o0oum+TsB8s2THCLH21ZYl646ugyXqwBs4o2CRjV77savv
9o5XT95oU/gIroce7Ql6+06qOzeE7DmktjpwqJrO9bQbmAAj/7Z1TX0MbQVVDPemjKfl18JjmOlm
DYjJiAT0pJhPFhdURpDGcK1AJGRqE+I+XsCrukknd3Pg9M2u0QKbTbo5tJa1P20hhAa65zPOhdbH
0ACoimuvftEej0mLSDwC8+BINHC/K8Xh6Bvj/nOMo/mgTf9sPH+gfkuP6yaxLMiq5n6GCS8Tw0If
Yzk9DkkfxFmEVMlLMEg3F1MdCFCngsiDnZL3eBAI/BbqV+KGnAaNLQK7f2Pu+tXJ6rOdu/5f0tcq
N04USqxB4VZHtyyeBpl38fo7qIbonMD8XbbTpnJG+yS3uOdewUHXhQV8c5jV2JaDXD2sQF7dtojA
fETwKtexxe6XtPnaqGwzIBXYE96k3xXWYwEg65YytJheHZvVBfDWUwvtHRCSXZeqFdh0RG28Zh26
otJJBFh0roteDTX0MmhUK66X07ZO7jncV3Lo1J8xwBSaQEh5bPn2iKFInDBu+1z8hBK5bvhoZP3A
e4+TbGasDKbx+mHnQPzXzkC+8M6NyXMLvvlKG0KfJVdwVTLXvxtsl32srAkywaY186NpSlkbaNvb
ML4ALgnvVYSxeAhEBcVR+mt2+z2T/FpxsPdJ1Q1Fu9L60A7xdq1kq4oF4SxvPUCGuwCt6X+Na4Ae
EcRVebulmZXzXTs0b3hmquj4+F9nwwkgEhY+LX0MGnqw75tNXtCQPSJBAMNySL9U2r3aXjdnSHhF
3pNFI1U7SjDcVrhq1gXYw8buMavYDC/LXY/6Ui2NLvdl785mxvuZiUA0dw5raG8ETh6gDHp9tF2y
/RYr+2kyTJjbRm15tZpiGqKDmtNb6hqetZqIS+Mrh/8m2rLdbfEB7VNQ1lIB4k6dfA9TWQRNcrMd
ZaW18a84it44j9Z3huN6UuFgbnEv41cA/OpAtLTH2Cqamb5K8HVGReXccZiT/j9Xu1BlRiwDjmEw
XGTcxYdF2+DEBxbnGAamrN7itc4WDdFJFvUQYi8jeyKMZIFOkpJpZY4EsSgXwmbkDGCKL4Ze1QfA
VmMRyJSfejMijcT00YEneszF1MuyQx9UxISIQlu+5eG09h+TTOOLo2B5nYwKoMPN/U7nLROiwdAQ
1JdgnIvBzPKEi2c5aHjwbq5pydNOp+aNNXjq+KbTa0I1dv6mFl0AoQ8iCTEpRhFer6RHCpjGBIlu
4G9kB+DZA59zdPgPqFtxMeHyvJt2fnXVcBOhCm9jPUFSob3JMIGTh4ptX35rZd6PaFIiEfh8WHsk
+vIWq8XH/W/8gz1B4/cijEvz0TZYmpMYVoBNUgjZMH9DM/0i8keMGKh7v0LgB5JjBzYaPq1df6Ws
QipBzd73XiCsZUyziYrbtMAiRGd3M8ZgMS+OSTbP9DYPHCseUj+XrQ//Mlxt0zrmmPcaNIyeYDZw
vz0wFIYeNFyrJx6lGNX3fjsFvVEfsQBq3UxaPowYKM7LNtArouSi3IoEO5/TFP6zUV7ETi/xDCaX
hseJRccQWKcIpzc50eQx0TMWNNAguUyprXNCMeetBBMfJR7XchIUbRy7A9a/nZUc1lJKimrb4jQH
0TI/QVba/A2dzfgYvOFE4AokSuVVZEUWUuwVssjGQlINer1T7LvbHtRfM6suUzfcT32MpRZkvar9
ad6x7j1Yj0qqCaTEAo1HROoiiWJz4JyeJrr3uSBptk/6p+/7BVHwC1M6LfyGSr/1z36vLklC2pOQ
6QgUwgEFafdyYunV4oKzNjlsUATXevfljjOfyd48NCO7GaLpRfTuDZTpIxJ1rmG1Ps0zvn3NK3gE
2ojnfbcvJ++XxxoCqGxolCu2SOnHtk2Hw7Lu/iWpY+Dgav+FtWrjQZEvMzZfOwOaz5FxkMcR6JCp
XeAW3YQ6JMLEf6J+vwyb9ycpqyZTDY6KRJs2IeO4G9+da147MF3GireO62Kaa/StRH+Kdvqu5w76
aVwWle7CHy/mTeGiJ0KFd0RjHbYGC9zvT9QE/ZlS0xeWgkLbp62GEEi+r8T9azw7sRia1zFFrCY3
z4AL2mMTL0mR7Fpm9epvmOlu3RJgz/YenlaoX/O2rWQu5rS9k2tA7oXExw+XveRNcJ2gX0bp6ds8
0jJ92W0goR7CMwvBOqwV0jp2y7t8mqISgUYvkdt07lSFsKi0L1IDJGmR40m1NTSxtI+BPOou052z
H1MybyWXFTINZnlrp+Akgv0XvFRBuYRok9DjudNaz2nuuwro07bejSMku+H6x3B7QiNJMopBfu+a
v7FJ/WW30gH9MqdkxU7zUX02k7phPr9GG+7+ysrxtQrZdRL/RRH9GAJzYUFdmPUBrUHRKoAhcdqq
a9NYaIEByGOuWYJlz2M9qw8d67/zgnKRhu3BMPVrqay4cmTOXhILpI/WE7vr6fAMBDfKIFR/bYGr
Z2bZLwjZtNClwvxMwoXkVCyfiqK6TMzetSNI0Mg+8m24zEP9CcRzyFT6leoBABiWfkAsP2Um7G/B
hJHaqDA8S0NtvrC7tjJ14RUsLd7RB0ogsq9NaH5qU3OeHBwa6f7Rp8Gc8WU8bpCzaKRZ5Q4MWi74
iIR4LAu87Ht9qOsXRJlcQ/IYLphr1+Q3yv1dxb6XucNGkj1Et+d2e7eKDphrt37XPHVHOaBEbJz8
axk5hTSeznCmnDHy6DP0XQ0IFtf9WaqhIxcfbkl0hCmmAXy918IUUIN14LG7qEUjz1yGMf1tJCkA
ZpEwbLFZxZpCwSbM75ku/80EhBS4TfYkqX+rfl7VOO2wRCYS4WkIR45mhXjoecYUsKyv1HcL2zqZ
3P1mMKL3EzoIjPvtK1D9b9KR8UTgJZ1iSYuuHZ+CFeMvjbqsVTBnyiCISubjTwDicUHH8N/cpc8x
RIOhRiRcLTubA9ScSlYN/XGq/ii/YuJxQ0FWg9Uuuv3YQpXkvOvvdHqDajzIA+/LdsY7S/xcZ2KL
ngmILd+N3w79X0CRbCaqcEInq6GM2wLwPQE/EAjViRVj5qP42jns2KkxXO2L7GDM6a8ej8hvLheB
urYuuIoFPwpPrz81XfDyc53Rab26wOiHNV6fYZApJbNHwd2HSJXItLDpf8j3PAYxLrwKgxCY8L91
H4piWbbvBssBgj4CDJ0MbW5m2NQ2BKCR7jEx9XMwYeQemRagItdrE1cHnwxNuVXNqR9JhRAfLe8i
RZtjSu37MhuRb7G+A7PZoQyBHGEecSYVGmqgM3+GDhI4h7t1B1fhapMgSK35BNQFbCyWLfLwQK85
NxUzYVk8eF3GsdxQe/oXsravQcTwfOZ7FkEWUY2/Lc5nPk/2NZmbqJTa7fCY7r+nMP2DNbu/aTr/
AbO4lyShYx7qVRe4YOKcNMOL2+mtCf4LuRGASaPmxKGlvrml7bK9tlFOdMrfVjTrJZvlJUQmXqET
UBkNYdPzNkVRMdrhhA2qGJ2k8iCcgYtXDcgiEk7df2o1SLXvgo/RE1tgmR7Pp63v82iHJG1iuKAE
1eOzkxicasxqmCU384Ep8LlCdtSxHRmEnWJtUZU2fkoqYnIl/JgHPGxPsfPv0UDm+6BSVbknIQSo
kbYHtbbrS8en9l36BsAwl/NLIgDFSVkvd+D74pKsSfwinBdP4+A+J8k39B9JiJgDOeyP62CrO4w2
/KUnKnjFTcCeRT2gSRPrUwWyADk/JgEc7tCixFL8CnY/HUU/azxr1PIqWNjzNOql/H+rmk5tzQr4
e9xtxBV4C5WGhnDehle2DbyMouZ5SBwCUxBDm2Eq0cUeuvRpiffkSieNSoL8qUxx9QUDqz72aJLz
eF8QYBCCvILugB7BLGwgnKP6tE/9K5bBWFRu5p86E2Hp4qqxG8MhpU8OAL/rDikLZL7zaA2u8ShU
TuBWOA2kaos2dBW8R+N62pfhsIc4vZtsSBkbVv9Cxa7Bws6/lx2Jm9lgQaSkMOwWUTTQMojr6Rq2
Iz+TldJSuR67MP147Xo657qh6X1XpxRIYOVgNYFh7lWGXN8o3RVSSZBFKdrtiToB7r8NYLNjYYNs
xqjBRVkhKa9r2APkCOuTnMiP5ib4xyy+r1ZH7JUz3RURsaAbjduLtScf0wpuYLGdwTQBan5JqxcR
c8B2HoVzzPF6sAmvYLMVwBfIG7IyACytcDbjADXoDueoOznqplPogRkAXYyjQiXJfl0lHqLfInOu
qwUnWSRpTQuOK76YZ65edTtvlyEiY9Et0fK4iB/IgS8in6tOo5Ei6n1xyMPctzl9osvyCnQBq9JA
nnPU88qddq/S+3VP6hu1tj9UawcVwbKYo1fT/pTQhU5o3JCONTJV3a12bc7xqtjXpPheYO8ivamG
QpJvOZiskf9cCpGUR6swirRg1o7gehm+s7HnV8UrBRi2SrJpifv/qpkjEMj3IRpEqEcodOF7UP1Z
pqo9x2lEz3aa9/NCHb8hRHqPEAfY9H8XvFYP+OGR53IK9vfYW2Q2dXa42+I5eBaD7X7zlrLLumhM
p7IaP3iysD8gyWIoXyrsdwN/l0PUhbsCiCkv1L7JOyCfWJBc1/ReJybNIhb0QJBjgKkKvtcbtlms
R7BgshyVgGmuneezcR3gvM0nR3DP7MP0Qfjo8aWcqdX2atDdvLbo5J/TqTH/1Z5uAn55xYqgD+wP
2QYVfghhi7IQzITLRIqdOPm4AjT7x4nsj+EOuDVfq2Hxua9aAN9dlepiaNoOITETAZJvHZauDCgz
EFVjB7SDGCEL3SAuu2+b+3UU+39s1xbviEGGpx/dlwkmzBeDTk/tFqAytgq7YeuKf+PUu5uveX+A
ajF53r2d84ThwINl6iX2ZEHd+1lTKe+MSfSh9TtG/HBAyG4GXpbDnDXYVR43IfEZFhnPxTYrc1vY
Kh+trsObmGtS9EoMZcPtoQkaUHYAQ5PjhL8TihwmoHqb1uTL8bgHbAzgWjn3EzLQ7yEBQE3p7zhe
R7R7eti+qw6K0BaMbk5qXX95IpZzEDDxKqaumREsw5eC0nkFX4PCCxoaGB/QgDjwOAApYMAhmf41
OLlho+f7RuDLhBiOJ18RuNYnkKL6i6p4+TekHvh1UwFgo0n0aI1AoZ/W+t8a8/ZZ2V4UwjHQflW1
XFKJV68zA5ickGEZN0ebW+O6v3V8hu9mW65dzMy5izkEE2sbTx/7gMsn7f7IWtTzD3LTnQidlnyZ
DEJZU16dWtGWC7TtZbVuA1AlArfAsCTwtyfyHrzYezvi5kxbjlMSVC9d2oxvu9lqmDOAagwlNo7H
f3m9AFoi+O31snaXlKION601Bxq24U1HFqv0FtBBooN4pwLa/RWQtL6PEByU1dMaAu1WJgf3Kx4c
40g3mcwnsWYyWYMxBYVR7tE37zsPZxvAlqbxEiIsJZ6WEI1avdS2zUZQJ48DFHkHN1P5Ms8j1AGK
QCeQ4qcxsaHe/2i2D/Pa7wfm8ZmIq4fzCKtqIZOIlqSdMK+LgV11UsmvpgUTGcjuox40yTTKAcmR
BxapYgr19FvU8fCx4MGUIlpxRcBajEw1qH82D0VNpohuj5Ocv5bW1OBDzW+ViPUI2/T82E4L1igg
sO5EEVp53/GYvYvWzieuth5UHAM+tY5o9+dow5BjwkMwVLYUvoPII+qWvN9HCNVqCVI8REc7Ddtv
Gm3xcQuW6gAqJ8H8nIhSNBsrdBO2EOKDNN7TZT2kCQFp/D/2zqw3biRd03+l0fc0GEFGkASmz0Xu
KSm1S5Z0Q0iyzH0N7r9+nixXL1WY0zN9OcBpNKpgl2RLqWTE973rGHQns2Qa1z0EURSSvixGp1s1
sDc/6hBp3Zg3wbpH87NKcuwsS+DHeyecQLvsKDtFnhqKVec40V46Lu/MpFQbbYJnlfg8DlzS+Wvs
tO1NNfmfurPbKzlGnAymtLleZP7EwT9sYw3w2T3a5D89uHMNXtBWzjHsvXzlxl52OQOUXZUS6rwr
B2sN2vOzKHRBBlVXXI1j2jDjpsRxjmP3MCLNhFxX47OawhSW04bkIB0cL3IGWuOUlTktMps3IpSs
gyHPPy3nIe/QrrhRbvvKM+Adl3qeNqxtxWEqjP2a+eFwMccjnLKHbMl0kf2UthYizqy+Zyar1/Mo
C16/2LoZlaEj0/O9DeI0wVCoEWrVBSJ53TOvVy7LdWT49lPUnK27vPXRuKAF0g7PRltuvbiqtp3f
srTVdXCN3p+2LY+R2oLiXoc6/xH7tb8fApCrOLaLg2MPSCN0by41dxE1noiELodqTK/opZH3iZzd
41RN4d6xwpcw7OR+ijPraop7+R42Lb9suvkq8wZ1jHFo7107iY9ZW7X7uhqi+2wCHKCtW1nXSTOM
a3dwhs+uSOeKzdZ9CCbZEDU8LEhr4qTee+ECl98On77Tox9m5b+N8nSuoZd9caUiL13PClqqcYR7
4aLzqTeF6dv3rAonfoQ9y0QeBJ9ZL8rL3Lj6lohONPmZ9dJHc37VNXCT0pXFtglBnSxv6C5sfHt7
oL/5ekmtfhMVZbnulm55caIYsmBs5ZVwl5iM31Tum7Fod2PruEfSOOVm5IJ4TcZyh9htNbTVAH4S
r90EqYVl9/eg6WDhxnFXvdU2N+Eksm0itYxWsNrehh9Vu+6KmDNRyBtYoB8RpN3WHZJhR0MbIuDi
CBu+Gf05XrmLKS/qheyjeLSHxyGfm601zMljsqAX8yLZf/oAVSBvS3vRzLXaenPIL6MEGoJBolqp
yX3mU82F4uI9EOr8GSOg5PXshr0Ok/x9IRLvaXSzbsfBEF61/RBflig/yZpwgq1ecDzMIuveBeKK
N8s1vubJMeGmGOznnu9qz6vr3odR1T4E2m/oJG/7ZNtUS7MJJ7OJJqvZzmURXoqBlDHZyfkBj+RM
fJzrbLw5L+9aUaOCymrk8LLx05so8NWBJDQG8Fb0F6gXpvtFNdTmTnO3GWQTnAzM1Hf2ZdbM2HUY
vXJjZxuI3npXw+gegl52V6kY5hvW6CfPKeY9OaqK5OCob64iMT7VC8utbBYq8Rz/fUiUvGyJwkYK
A7oM+5jBRyKIxGh4T3zOm0qrTz+MUvCABJCVnAawC12PP225wP9kRT9zqJbdhoW15MBn0SCoz/6Q
Xujsi0qlR7cOalxt8Ib09kaRQzmakVNLAjy/neeVdZhVlB18R3vXVly+WeOM/HMhnu6gg6S6KpIZ
cZSPydGrTQq9XJeQsOrOyXRyK8IKmstL2rvZLNNj4pFPV0PZ4baDNo+LbNxnqfWWT366Ro6lDqqG
P8nOsZF7AhOjy9xX8QZm1Nk4EYcDeaNDc410+Wm2VLVv3To/lkRm0h+44OFe1KtCv3KZFIPzonw0
KWk8xLtgCp91Pn0k5PZtKCV0t6gi8AFWvKXa0Anvq8w/2Op6XFBd6KR+s3SRXDd+W96rVnNR+u0G
BYtYEgvLYLwQT4/gPYLAWOnculnymtpc1/moOZDX3O4/U1/vOrWPmjvbMd217CpzrTEmLr2OtqGH
MNGP4uBk5/OHEaLciHoA8TWpz93Vl9y2gHd54bHnlIXjfwYNIWyrzkNSFS+u3s6ObXZT0hDJB1ix
7RT6TxMgxMNk9TKYKl+zApC3Y4eetUHvqx80R+CNpP/vtkEG8Zom1fJTzlX5KG3UGF7Xi3vUHRkH
UV8CulveyoqG9LuyDLWESP4WZmRr3qC3R6BpyUPYW/WFFbAGbksl87sunxAUAdw2cH+h13wEEmss
mp16W6PEOgh4WCTaCTnZlRuhDM5pSbYM18dYufsZWyo8l1XfxuBzxymQyWGuQt7OsTBXRIK/+6hz
130RTcc8H+UE3xXCvUfR+NCjvtuj+OLGGvNwGyBIfGzsijrcfp4PdZhGawHgfhUndrRGOwHsM7Dl
aEiV1W/5tKEFNiHaLj9Sssmk3IXAbZ6wABOzxQpuxolxfIxSypuR3P1oYFpZyhfkTnLItmZIyudG
uxWECJgrEt0Mol/pRvLTT7GjRyVv/5UyrNarnD3jlM2GCggslwnKG81zskTjvtPtS8dm8dMA6V/3
bpqkm0gP/k+v9JGr9Wh4/LjOLtokeJg4Oq9s/DiMVkn5MBZSkoIfgFJ26fwRoE+9oDo8geIGThwU
ppwwHdKnASEVANUwXnZtjTAiDCq9ky0xW4KKIL4ldMDWHLQng34VaD5FfhDl3r1nF0hMrEGu0gl1
H0OLva9l8wIYGe9BU/lDI4TkSzz8IFmk+AjsqbtmJw+fCnCufdAs1UW1ZBNXW8KSUvNebRM9H9iQ
5Fo4RXsR9GWy6VmUnpdkocTBDB1XkiBSM9bRha4yczG0I5YAL0XbMUlFXXlWRNdlWAbvwwDK12oT
br1iag9xxmBTDdVEhQWMx8UyDvKAcWNgjtWMNgErWzyjqZyyaEmBi/3mtVUu7dwciyudJtOVl2BX
ZDjS8UExSVCbANvpiATlUay6r05aU7J2TVW9AF8X95NBBlIlVnjZEIK09Ry430VEyUNX9uPV1COu
JFoU50zBjuJ0QwAnlut7T8QPsd2Ee7tM4ecK8Yqwpk/XlHQ/+04bHtDNVvtyDMWxqz0UXW7kpKsq
0u6DE/nN1YyCjsegzdYNjxRYjwp46mG44lCD7FuTXo0ECX/neU+vQxcxKktz8dwF5A6s5Khn8Bzf
xNugd8Yb2YTRW8R/X6f+wJacco9WdUiYx5z0F6Lw060hKHhbB1G9IYEyWucKlCMin41cK45f8PsH
hcB9Q4omvGKUNB+G4gxWg3Q8RMi318Ka+8tBLHjYkzE7loFvdskSTD89FfI8BFyme26iel1xq0O2
jnRqWGbAmWLSJdpiyuGINkkOdBPN342PAR68+HOx+347OCgtbSea4zXp7dbB1c1bLBtoTARHW4Q8
kgE0j0acIrRwgJti9PCa6ceolnoV8cCiIB7iTTom8b7hKby20wXPUW93L1DI+bbK8IUuLK9He/b1
RV77KcqCsHzLsvx1EDbAZ8xx4npYO8JqfrWsasEg4yoU4sZa1+h77zN8DBjpcx7nWXkqQ01CZY2O
eh4Ht/F/OU7/o7q0x6rg/39uRftDo9r+q7p+L77+v6hOO0fH/aOfafPevf/lqwQTm8/fwN/+eqIX
7g+daecP/9WZ5n5DBefZAUEEynEDcS7q/NWZhh7mm3Rt6dtCCeYXcU7b/r00TapvNv/TvtauUjb8
/z9K04T9jaYz3w4CABT+Yav/pDTN/y3o9p9mPB9pGl8ZDiPt8G/P+XPYE+UvHcklZod0xSYCIk1N
ucm5n7oXZ+QrI5OCJh4EOmCi/joJJjFuAISb5jIIrD7Yc9nUw70z1dI74T2AbLOjsBt+xo2sDCRM
OGyDwiPowuQyM0eZ9k65Q7GQT0cXTg/4C7Uyqf4qL3tWdss068khaviAUqsSGwG5ELw0XlIxJodz
Uo4PfiNU9sMfCbYEb0ajqDd2WRTmB8k3yU2BwqNmncjH5MdkZIcWQbctGOmM5e4mTtoEjDET3P02
uOJdEi8TyE4Jb7oxKhbh41nE3e77qp82yWw90gv0WQXjafDQ+zttdhei+IbydM46gJwyHl+5YGJF
3wkZr+2uq80Jl6D/bNvtWx/UIjpOZ2H+WmrI7MX2ntwk/u42rBJLE5hyW6PR5iVNF7/Y92GPHpqN
YxDbMvIM6L12/GeMOmG7Ch0kX7u8rrsIG3vWXHh+Epvns4Z82WtDhMtCCvP4vGQtzWYrvoO2PGZT
5dxUOHuuet/zzK7KLKaYyorwJrJLHw3mMgMw24pH8OlgYhEeymwN30CP1VJZZxNM44p7B2gsWItk
QjO8Fki/PlJ/SshECkMcbNPsOtHtYjUc2sD45kMaEV47Ybp4d5C+iIAhY/N8VWSzfOVonN8z47d3
Y6JdQNL4NIYoWwzMKUwX0sf7wBqegEElcgPhfOUG98w+jZeR5MR6ImZ7V+KvcT/dqVfRGv4mS/fK
naf+RBZ3itS8C4aX5Dfrhz2bYp/FuO7fuF0bFp5GhN0GlyE06dyBXd/HRerfTJ2wU2eDRSfzvpJe
5eIrI0p2esiQVIzHuTVBe51PhV1K9GC4Qhjn2P8oi3IWz2noHzdiyZyD8aqUK9hjnLXRA02J/NTn
kRTdCVBSurV7ltzvAICL94pnwSaXq1Vh/5VYVkoxj49hnIYuEqfKYW/8IKzwiyDqc6uNzJ3oBB8X
eu3Obnko2R9lkG6zypjqIwiJpj2qYWq8h3piUn6iG8bYI6KLJGf9RERp4K1l05GpbAcJwQN+7lHp
BL+bi0MoWl8wPfjKWamkF8Eg0FCnkW+th9gpPHnU1VhdZqkGrlJDu5ejKa/9JijWjXFOsUJMvcrg
Sx46CO23OmuiyzA9CwKBtd6yUkOOBV72QbQ41CZlHhH6f5q9xLKMa76yYLdkcXmwKG3fpwGSj7Vt
e+QozllflbCJYO8hIpRLOaAyhTEus0efJihvlc49b9+s759ZRtpLzrj0oLtFX5D4SaNZMP5MUzcC
WQ8f81b47FoLGq3c43WvooagRopo+ImOPA8tM+VNUU/Oo493oVgliHD2NifhxeirrFz1YTru0PLO
u0hM+slW7XKHscVc5FbXISpFJj4bwlpY1K19l2OrYql0hu9u4dbDlqUqGHgoy27Y+XkeHhs5JqvO
OP6lMo5EECOdne6RT/ZZ230MKvvEdy/Qi1Z3Ygnxn1FlgQUvcbf+4NY7Lya/HLcL9iQACn8junnE
V2UX8OfGOkoktScMmLdIR3kBAYh3UYmCbgG8P5MTGKOnVvtrKd3p0cOgtwnSrr+cWkIR8zEbGSIL
aMRhPs2TNX2owRoPSjXtfWem5EDoG4y+KwB8B0nkqZtBT9LWeOkmfneG9+KXaM5A+qsR8M5G4YQD
KzwmRfOAzjPcaQ2VPfo62i+KZT/K+/Q6KVR1lVpte5/QfHYcmNJfi9YOmYsdy3ps4voDP1ELfTv2
L5Hv9XdN107Q4xUpPM2c84qMexzy8SUzrdz6hR2sQwv3gE7z9wjajARYPvj8DIhTtBR8iC+XldIm
2QBqyl1RmxmhKJ5iK3CCQyz1COTkydMUW+6LTKW+dP2hxm1KDVkHOYqg2mwW3eGyW9jaqrYvD/hq
EOSqYTyxbMNpUUlyiqr4DBkqeZjqqn0n5hZXrXGao65TgmJl0R9o5frw+BFuVSLlfTMOO2wh6ICi
tDwIPTuX7hL6r7mt0Xvb5G3szkxhQV4JXFogAvu2puXzcdTSfZVJMuVYDZoIUk+Vx8rrnFsRAzJa
UejbRz9yerGa4Rqe3Vzd0Z7AFWnZ8t6iXXWDMbTZabueNzhp8rvBsx+GVnkHp0j1W0vs57pIaBpI
bIyOM2L0i9Etne/B7MEhUM6CI2P6pJCOsyZxCIbaWF2IQUcHlqOxOEN5sBM7D3aGF076mM745xkc
5FHexmPbrjjL/HVLwyRgABJvq6qtUxdhNoNeYTuL2qq7jtFzp/QcoMFCpBDm7a5cHO+uiXRzJbMp
/TkyY7O523GaqIw3gUNoxMDI2yc8oAQU1iLu+v0YY1uuz25Y7qHopffRC0W3STv27KeNMaG2zkKa
FKcJ2RMJbtgU8VUb5gsSs9jzwn5ZOT7megKXOBJj+8GWQhp7wsqow55dnJqoa19TY/aFFVyH71L3
M0iuH6nurTOiOgK0UbPSlMFuyqtunRXdW95AjHvBmAJ1qOTWN1Z8FhHkj5kqc39vsaPaO9tzNLEA
uKF2ZTmmxRoPc3XfWfwUMLOKEx6+btu2ClFDXUzzTnVmOWRLn29GZ4jWKGPwXnuIONzBsJd3rHxH
kfTD0bLm5GqJsSCX/UQJI46R6nOUxBSuVIVcakqqahOWpbdzmvwJmj9AeIAW2EmqgkT0LEWhF6Xv
dUPEAfam0UL6q/pdy158kWO2RW9aLz6PfsAWhc3vUFRZsZswcH2lMwCslom1jxbvfQxrxrrIE3f+
kAcXWKu7e48IzmzFH8jbJu29/hikCeZX1/dK5jXprkymH2rj+xvI1QFOGGTnU070UQTd6D01qgC0
n7sH7IQBVHKcendGDg4rIYeWfWbxVnUfYgvtRtVd1pXBhDdFrXwYXdZnbqG8TPcIK50T+Zzx2zQF
D6KIfaAOaC0d9wE28ji9bVJrRPQ2GLTtBdmymPPLHidqq4u3aXCLU5JqeVgqVZ+cOUKwpJqErg8v
P1TxAJpCIGj/6Cd6IrQNhg97qlQrYanh6KfIqgpFyeG4LB9WcE6dAC5fqdItXzoPsb4X4rXEr1rB
ACyymsZVmQg1HzqTkL3W5IFzh2zEfukxndA8Lmo8fX006O8j5ZKfS2GbJ65K7CrdhAtHzX12HZdA
/9SgEGigU/EYz748KWuMnosqTD8yiMtpE/XV9DRIuzl4U3G+24sRaA5l82mOcnPCFGyfClGEFxl/
RICvpLavUG/qx1J0zaU7O0mO5ThzXapOGGxqNcdPXiCik2uSadktjtU9DGKU+w7jTQQyNk0+LGQR
mjdwqqTZZLJyScQtSnR+jviOPbZapVU4Zs66rRMhP/ym6dSpbUw738yhPUXfUcbDNKB2GHxSW7S/
TKvAdsb+UZBSUZ/YotFZuo7v4JuMelNyorHSkNOEFTYdLijt4ILvW0K0TmKwF7ONCry36GjrSVxA
33rlzhsCEmEG6WfRwVd4SWlgocNE5Dm8XUKFpiDAzmm4kFkUsDU33/m+zla5gQySmicqtrgAoQub
+lg4Y3NljdZ8Ofbqg1TL6TQvKqB61k0viwx6uigCwg/GEdUbSkDUa+60zkXOkCHQGas6vYzVPAKo
5vWBWILiqCFcj8QNvA5ZftdLRPG5y6XvzcMrTm86aXiqYSBya2+pUR8svu+fPKDOQ8TRvXa7Ub52
4xQ/iSbILoJRhPvEa/SJwxSiDqfqsrMcO3k3uskvp3Bw3u3a9bC42dX0ORkUIge3teaY3WkaxXGY
2Q83ItctEKSirVcJYS8X44Cofe2medfciI54rO9A/mguhcvVl0y2nx8QpAwNbTchX1lZe/IAueZB
BiZFuXXckM44t0h6G4wmn2JSLFx1JKqC18MCiPaREYu63drjPKTrHD6AmA9ArOZgO36Npc7D/s4y
hhj45BW23x/7lCnjQuL6MTczVSLTO7kZodzGfR9+EjYP6Ts1FS22qMDR5/k1zPFVXyK0ePe6wrVO
Yex7xR2EGy+dH0VQoUi5Oc6VJphlCYLKWmlhQ55VdRJ6G3eiXxOBSx95d3kYinydYuKK7oTKvfCE
eanGiACLtEBiJ6OirHfxvwbqFatrn10QRjqzFrXrh8UgTkjBgBCuWPy0LS92r+KKlw8huyYdoFsQ
rR8WJ6ApGOqmP1hpD/9scvA/MoEdKlZ3iLjtmzqukl2zhO5Bhmn7aSM2fsMxiTCKyuvvVoeYEJ1s
uQ+tsMaQBmPDtI5xDTEuXk3CAPKPeYA3wszl5AfXzuUlMuVg29j6BU3awDvf9gqyBox1EYG4b1UG
CZBZdLlRlIdzp2yqjwGQn8gTxoLPIhl0syJOjUTvuUAKm1UE3WBE7n7Q1l5dELgS4hYKcJ7RcIQ7
NrMXdzeLuqzBIe1mXuPbjZdt5LIVpsjp9hYxozvwMWo17agSeyIfursiFOHlLKJhj05f3s52uWzH
ahE7L+qeYe9mWsS12NpE2kEbG568pZRXPh1Lp4iCKBwRdeu/BElhtou0uw+HSI7L3G7j3SQ9jo7M
lz+sumsvY0Cb+2jGuriyG3/chbOHCV1w2yDy7fN0PcXlhAzUYaHngSeTGZ9BtNgItWR458wtq/bk
hJcjeQcb9u3s6MVQQdswc4OrrpvTTahCRfFTlD11UQQganhBziGYRGmGzYzDWYrjPDfpJu+n8DIm
ZRxxDqLKTkALqaiDWRmSDg7J98NDGDY1rE6XZQQfDGUf3NgmL7uLzkKDxCCpounCUg5alBr/jNpn
onXJ2fPyKuh+tR7+R9DjKflsK1P97P4t+nhTf5UPXfv11Z3e6z9/5Pnv+6zqmSSluDP/9dt/jr6q
M/D3h19sfwMB7/qvdr7/Mn3e/df/4jN//8j/1//4O5T4ONdAiWQqlN35T4uSqvwDpngOoP7vIcir
r4/38v/wGb9QSEd/I2bk78ijo74J21EAveCLmGQk0XG/A4+O+00H0pYoZPkEaAb9D+DRcb7ZynO1
7wrXsQEmxX8CPAp1zqf7J/DoSfAXL0D/6IA8YhgN/pSvjesaU0GRoWHRSddu0yGLfjCgIFwvPD87
2RaOLi/tsteCR2tv0RiUbpifrTfPZ3NF8RlVP/o0EWcLUJ4/Jd0YfmQIpdxNC556G4Ze5q7L0grJ
mkF//RZldrciHneCmuQouWLJy4AiCc4h38EIpnkeAmioKVsCZAjsZojPtaDK1AZd+Yl6Rz2VqLXI
HQB+CMshHlblYnkPFaLEbFWxlV8VhLg/FnNH5dpAF+EmHRJyYlvR6R0QVBhvHKipjbAmu0XGPkO7
OQKmqwtahIJa9dF1bBYP/5k2+qlnovI3mHfKab/UfV0jFpjOJOOEkTnG35gBPvbM+O08Zq9UZ/7I
qdBNN81cbfkZynbbWKON4oRrC5isCSK4/Wi039xldk6AW9V3JxbXuSpVvLXcFFCUuWLeoTfxtmXT
kz0i4wpdtt8hTAnBb8/ifKUI+FUzpAqAsX1R5yQi7TCJxm8qtyMGzhzzKj7rsyWmNA2+FCf2c2ct
IvQTwBRW8166VlMRCBIIvSYAaHwYUh+Xq1H2jYPzG5qb6jl6PzGSZswZPKabeBb0i3tmVPeJKec3
jp0i2Asb+GLF1ZcitIK12XL2cwtFUR/d4qnShPEI7+w8yuqRLc1z4tepr0KOew0bjd5+DFj5fYIg
1pVXNAfiOeRnXg3Z3l6CsNnN+Ft+FtLXP5I4T5uLpTVQx7gf9ZdkQHsiccjptnk0NNHGwX9UEpDR
Fx/tbGprVxj224Ohng9YMgoK/CpunG5SfDUxcaNZe5eYhXi9Do2p2qiqy37KrMFxopTGtOkOXmed
nXfm0YXwfQCtS3NwYlkIEJG6uSBBxH+Z5lG5+8j0dvsrVvJ/TtK/ng/C//4gBaktk/e/vJc//nL4
ajFGV5Do5KL+4nuOP/722+f/OlZF8E0LlKE+byP9G4nz9yNWqG9MNJ4TgJm6KMcVf+fvR6yrvkkP
U5XtSBeHre38k9tx5TelHcnxBLnjyjMj9PcL5fbX0cld9OuC+f3Xfyn74rZKys787a+O++cjVngO
R7wDTWQr3u7qnN/6L+mjqDlqVQwuYMnQsnkkMBFYLqEBT4zW5zSesjavxPaRX7UgKCMUp0Uksi6a
iEOym7oRjbIdIBx3TU8pWTeKJxN7A+PDjMZ/XRV4PYmtHolT6AYliIzB/oUDV+aNf6x1PvYbiS9n
IqSmYN+c2H/aa2Uj8t8EZrZ/2jz8OZ+qQ2IXhhwhss6s/NlSZxO+Qka1rElC84jgcgPnwpMdMFsS
yOA5sNzkexvF2RVOU9YegVLnYUTFzLenspaAtGUqjmFO8Ng2VN7Ib5wjXkQySM7HMrAv/Nkf21MX
FP6yx4LQXvrDyFkFvkxlggeUnLh58ADWJk7JjElSa8Ef65T+cD2CBF8ns5M36x7PQbFanAG9ie6X
Zt9l1K/z1WcvYRS1uBsqy1o1egYuSzKmUNIrZ5BI2FdGT8tJm/vWGrufJj5rwXKX133DYhqcg96J
ZdkQ19f622YwgXNYXEOLU9Zm+GhmZSMbaewcjBPNOxclXq+30bU9dKadF9w4cabidQOSESApPDsn
U6PfrLbwicbxyuGzymzv0+JkmVEvZc0lDD51UURLejDmqY8jCRslMjAurSfPckiWZaOdvM1gZ9l1
4RfdNYE9NqZDf5jIvYxD3mWx340DthMhr3RWh2+y7UltSMpEPksgxmOW1qi6xMxsXmhPtWte/L5b
LwRos4IUbvI0cMYRb0Zo11PqFdFHGVNzzD5WeYy2RYGDzwekQ8NXFxaiPve3v9omkofahYz2MNtW
t0C9hUBA4Gm5KXXuTbvIbWV4qXUvsS0hNPS2fqjFJYgTbtG6TRK1qtM0RpirY4CGxeVLQ7YrV84c
pMe8nav0WM9N/5GnxXjt6SX7YPPsrietKybtAbH8MuZAN73S4QOXeUTsaGmMWA2uh50F5sEpLiQh
n3KrO41opWjS4tSVlv1kSGtBQLHU45uJJH72ZTItLa5lMZPigEbigVWDHBOwS/8zSQfru89J4WC0
Sac7WYXiluQQ8nrcVCIiCKDzxp3mk/fANhkAlJcOAnd1qB32ktRZLiZmmmfVeBqF0WC6R1+GwLKt
S9Xqpp1LHLBuEZOhZ81QWRuU/nW7jhoIw1vEzpODByKgYTeHXoHSsZazQbj8DuQsP2nuaL/KkQzG
bVoXvHBzdgduMr4USowvOWkQ9/hfnXk/GJv1xUxxPZJUkvlgwaQC4+kSTrAK0d4QQqImVEeTmHWx
c3IcHuu0tKk1yEVYYn2Cb1yNLDxrD9Ksdfr6u2U6Yo2Ml+HMJ1cMdFogfl9VdYmJQQ3Dnroukjg7
23UvOlNTNOI3pftjrDP3FW1KHW/lHAoiPPzRU2vXOWN/eUF8CZKm+alNgfa2qY9sfqMd/vqdP/d1
iQFPlB/5XIiPKKNLF7ckgSjbye3PqGpY+oZEk7GE4gkD8dwCGzIfGZ0kfJdB/Fw4WHNWOswitqS4
1LQC9NAhKLlJk0uXbPzkniBgSlUNgK2yZX1pBQtCWR4C/AASZoPBzRfTd+IDAahAqe101c19tRDk
ClZ7lVY0tqwD4hzw6k0kPK7Txe6K6yJqy08/QMZLmA55ilPQFLgeF6PvpdfYX2bKoKzdZRHnCD2H
2wAVsGxWxKMvOJ0gQzPo5wwEzAPQt9aUVcVEqjM/SwCPtJrXFDApzvRIW4chdAzFQ5OuK2IYXftZ
BAFRqDErgnso0RM90JqCh6fQda4oibDta95YBSXLbZfWd02CO3HjGdwpDJGR+DkT2ovJOsKN+bDU
S55ftDOIxhMsAx8ec2HhG6TEHEJTep1/GQUK4RCof2Btey7tt2D0HLMSY4KDJfOQH++s3pLXts6W
+6riZ7oJrLj31pIZ+aMvy/y77t2qP1Sk+5PxgUEAWNX0n6Bo1LpZnW4uFYFp5WoIbmL0pcO2xQ80
rBKTRZCQfRz/X9LEz/f2v65OwnN92BgWpwDJhif/tDoRhKI4yRO4ny41t4UVEQPaa4ruSbbbSnoi
NvkQlJdzinPgt1nof6bCvzKP/buxkEhtk/xxDDx/wq850BI6QLCjHeExDP4u5fml8jmPiPwW4mzP
81HbnNszfx8EffHNJ0bHs7XLIhf4LhHcBpt4/Le/uuKb8NX5ulLK5XFgQ//T4PfvBsHzsPkv7xfM
LsBz5wnQhc4NBHKjP86BoVPF9pwGSA6pR492/W/pVhHduP3LxH7FirikNVr3qsmX9tYmL0jf43lJ
00OQtsF82wowSE43BxFqAYeUFbiqi7ar4PQ6v9rgb7HvsiqonuMoOUtGC4wKq3LMEmjRWIf6zo1V
GO5IK7MI6xIlnj12c3pdJ0PJxNzExEmnemRjbWR/jyjfhhGXlk14R2s+/zdnZ9bkNnJs4V+ECKAA
VAGvJAH2KrW2kTQvCGkkYd93/Pr7oX3jugm2ydu2HfJE2KFkoaqycjl5jqt32vzEQHxyJ6iuL3se
kFLfQ6QnraMb1iPUNlZvfzN6s2t3MFgidqOPlg1RzVRlj/YY0GpPY1733Wh1DY6qLxKdMTgVtf7a
I/yohZBb8xOoJPi6GJDK1I2ECNmXYBDlHr7HuqC4zssOy9OLY/RKlP7a3jBuaILmYqOdFR/2Mkav
NbwZ34zqIBONCTB72qAw0S2VS1nfaOLDZXPG+vf923esZ8EmsaA5//wf65mW/0VOEMQho3VGBy1L
AugIOtQhFC1ZaWiNP3WRiwZXH9fRfcnQXvbP4rbG56Ea22/zCN3zbqWEHa98gdVbnfwiGyZUE5o+
qfMP0lyFAl78IsYMlyQMC0h+2kSX7sHSSnHgDdNWSlyEpI4qGaPWczK3hYGgLqbSK2CfvPYzNkKu
a2GLp8FyLcMwbcGF3WRLUoIYhpOcAROmdxgVLeOgFO8JLGOXebkOJRTSJ2awhWPo6T1xlPmbBAbm
s0kD1ZoyILr8MENi9b848o4VHrNpiGpwMU5fLb+MzgzUR6sjBPo0Qr8Y/GMPU1vZe10QpRf/gmD+
x9zvlL1/XQsXnRzToWelBJ2S028K81I0x50Nvi6OnfJvMErICcjIBOZ2+TxRDzzZPMeyMWIZQilF
Pvt83F5snk0JhNMRUJmOFEyV+zo1ZvUuKZmWg/Vggj1qtPOsv7K87aXBKlfGBG9gCBc45Jr4vrBK
FsP8vIwCGgtMjeyitJp9U5bBoUnc/y2E/MdPebZCGwUvUHys0aEu6qz/+wtbDH6AzUkzZs4ZGZuq
g2GmIrjpiEKcu5mu4irDTmTsXrkVpxox7KDUuRKmMDFPrdXemO2CwTHzNpSwxoYrrbeBxlAeJKju
FW7Q/mUASfM7QiberP8rdvw/3NFqVhLC6tIRpimczWVcBBAteul0WS19YQ7IsFEd6knIekgoSuuf
y9ZOA5l1kZayKUW6FmZ57zaLVF0qhmUBaLZbtBTK5aZSx6A3zaMWZO5Tq4Tu5ZKkJeIDXzlC4lkz
5qXfYb6Br+vqhlIGxd7txgZBWou4Njk/bTBVRbhPXastPrZNsaQ/MtsBy7OTIb/76ADX6zhlzKRl
O2MACEDyVIHrDSBq6KRBq45G2/ykJmrDj/NgtnKvF4yVva8nTY48kymQFRrM/VIuH8ayncpjwAbn
H8qlaDpfjqQX9HaCsZ4/Vp0uIegEfiI/QKkaL2gioVUxAkCX6UxOOSo0MxC514bfoV4vIXNq40DG
nsxOkj5aYyysd3GhG/WHws3h4w5FWEqY2QEQqnvSfgid9yN86wGzllkJ70NYWjmlm6luwLYtkLP3
e4YGY/E10cpODreuFYJhQ/1AudmXaMkYoYymEFXRQ0ULETCGuUwLABoRQ4g6UE7eWWnFrMBeV32k
UQlibCa5Z9TTjN41gwOKQs5lbsFntITu4kfaVAYIM2A5+ZnBBBc8CFL2DF4uw8V1tLrUnPJdpKgS
07XWoYEfDxWDKO6hW4bcXsfXNS1lYEeJAK71WtD8esoN4J7Wn8KUxdjc1PCHafGhNAt3Fl6hWXWk
GMYNZgvK7nmYi1vaxZrz29Vyt/8imjGd/6TSrpjzg4dVVT81uwKEGEcFHPKxObVRBxX/qLW/iWxU
d1DzEiW/yWuyApI5oEskenlSiwdtKip6k3G4ROVB0dYdIeruEpi5rbFdCRoTh/zCEgu0Qo00yvEO
2pDcvRnDkV48iUs33EaMvSAWr88hrw+UK1H7KSriuXgidqn+5EnluB9D6kgRkg+VbaTfWkuFTBTI
TB8ySmpo7DwSFcbi41wgAXE/THNb+iasjw4HV8Y2rE024dGBmeNw+jJXzXQTuipI/aq0gAw0Rpqp
fUxOP9p3kSqaz7GeG64HxUcBQjTTwl4uPx1aLXCNItzQA76A/9RKjyM4t6J7aGsRGfJYAUbJqoM7
kkbD5hnahpdp9Nch5lepfUeRMM1ozfOkgFxQXQwk684JNcSNGbx2reSzUmbe/7VExQLRT90kenQ7
mSCkOLWOkU8+NBIZiK5W1+NF7TrUzeqvoust/Y752wFUwkAhZCGZnTL7mSO6EIqRn7GTwDYtLR8P
jTlbya05DZUGmrKC2n8/adT0nhySfg5DWcG991M0oRFT4ASU6FmBgcoQCXUq7iCFIRbVx3FK/p5E
ojs+A5pQbFSCOsQDU4vG/ChpEcUgqU1a8PtUjLW6GQN9mB5meDujI+UHcC+G7YTxXwrB6LR/HJK8
opJAebOEXZVzYU23VawjCvATKeWg/RLQeoU6cWmSjMmjSCFiA3f8hFrhF+Qj4vhGWm019ndAQqS8
HSAoMEOfhnvXMGo7ZxrgctgzAJqWjjO1sLu3Jk4CIkmkdb9THxDd114j39zFi2bof+Wq1/t7JrPK
CTJiEzIcLYi6j9Y0WtY/cweJ+bW38PQJJnnSjTXVJXVxCTZ4MU6f4IAGVao5cLXWMyOcJSQqt21e
1oeJWgWIcDVceRvO7QlSOd2grk9apsxNeAECwDJ62lh+Cl/VTRGV7U2p9BJ4Nv55Qb3jir3TZ3Bd
n1ijcR32Cw7ccz/2ZYihBXIYOkBxfpUCf+Q0Tv7EIDi9L+YjnZ7x9hJazIMmYWa5/ABv0oFn01Lx
0NP0lQRwziZQpBsGwFEs5Gbw9kd3KV4CTvApC+51Paq/6nKYbzPB5uwrAIX0rfIRRpY6adMD9FzG
3eWfcxa2ErgyKeMaNKb1dSDldKONEG5FZ0yCP9EMehZwlri1VWy+NbSi6QIJlgnVrk4nxt1Ysful
Xbosb/5EaJxAhdNC8uNNBqSN44j4h1ebGbzibekCnL+8vm2qA8xFEkHSLqIPTR62Bn0vYkkZzECA
VRf8qblq0HFa8KMdG0h6J58cfRxuYd6DYbJruoX8FLAibLKJPn+7/CtOjzdRF9YppdKDovNO22rz
KyZbQqxsrvKjbRSQkB0rYI55D8M9QNDHmvyQ2itDDUxjXza8PefSXXEFsCjaRNIGmejp8gVDckLU
lnVjAu9OaNwyun50RG98LHCR0bFsEShYxEJzGexybN5cNn+aNaxnXbckeQq83Trg7q20mSZC6nh2
rNa+rn7DEEd9F4oxegeg1b2mN/mKLQo7TKGsdRybb3661Ex0i5mQptIad9yHkEhrN9l2+lTJZPLe
uizQWetx4kCbgimFjaleH8bZhl+IuXIVQdueZPchgiTxTjchsL9s7DQtefYXvLLSdilacX+keWps
FjEIAJhfjm3SOLdJA6Q3sopmJ4DO7k2n0GH+gv3til94xaoD/s3k5lhAT+zVb7y4N6HTEvyaFqzP
dtZ9KIUYb6Wc6S5OuviUaRD+GhrU31du63OW/O8MgcVKysGgtmngKros7sasg6SDieZ2fCzVApd6
ngwjgT2j6xkdi1wiPRBqASPekAIhh5RVecnMKgNkIEmbJOyu/JyzI0VphC4uv8kiDVXb4xv2QOYq
5kCPfWJoIzTrQEr+Gvp6AKgLpdtbPzmOihRQ4CroxQFQP/3kCbIznejbGnaFZmDsIgUCDREbtCVz
mh9AMLa/ehk719SxT30Tn5x1kYDilXiQKIpuzFpDXU5RHbTHMZ30T4kpxo960TK50vcMq1K7kdcs
nvrkZ4sIa1F/4hU0GcQUpwvVU4MBAWLAYzganoD/732BPBzE+V31lUP9TVhJ8THvwukhJKb7cPk6
bT0iEQZFL64TJTmc0zYHnSpLz2oZdMeZKfUfaWZQLorL9nNmCTq5RWv4o1YppK4YYb9s+VnV9ORw
KyFsnllKbpS7rK0zDsKCvsEAS8zQw6UIBp456Amt7WYZJgbvLMhkx44mn1HFXjb0441kagiyIttF
r8Sh89sPw6EPRHVNsPbsnHOMVkiFQT2dUpyz2ZCykjwOXQPmq56GvQvE6ai1y48hH655zrOvjyWL
GoelmD5D0XDjOe0YDrWyXeYjooQCFQ6h3y1R29GotrXvnRa1D9PM8pJAaMVbnTamJQ0kSvMYB2p3
eupKC2oGC4axI0EZgZ49QLhlZuEPl2/768pOv7JMVge8lUKLTnVy8xZZGjNbiTEaR3pKrddn6Frq
XcN8P0zpCKkwnFcKwG6CmaF3kzsbx65NgA3rjf4JfID0l6xmig1y0FCHNMNN0crK0zT6DQ7qmtc5
/amE3ETAdGKkqfi9lBM3HrcD0oshh8YzDPsGo3UTvE4aJLU4AORJ3qtKtR8h2ZFQXkDPpl/Zla15
XCvwbxAk63Oq29toOB2daciUDclzqYbbQquKD3Y9/EiNaDhSQcj2bTS6d4UWX1PDPX3geGNWw6zZ
IioiA5CbdduAxVI5Rbqv0Hn6lWnpiLqYanSID01V6bvaksNfMe2iL5fPxqm7Xe2uWdUKOHJ1AEvb
h9UQaQkB8YzMfOwIpmgWMBPlJJhHYe7Sbcfs9r+w5xIVoToEOmnr3qvZnCj2UEq3A8V4+OKMIFPo
4jRL8jMyJv2Ke31teZwnZGMNWl+AtE5vmWZWTQadpu7DkeK+L+yG1A1i7FVlpawou8nAuvJIv2qR
cq1h4dVZ5mYjyw4me4Po3afRHYIchYoFlHUDPTLUFPkEsfTlD3rqLP+1gQAQDQeuLNz4tp2DWMbQ
MnzPB4VqCzrmefjI+Ah85wir/RemTAcIyfpWAWtbf8qLIIzZYMJnETCPE8CriVyzZu9K6Oi8NJgC
7Uqq8Nq68I7KoRNDTXpbGe6MMYQeJTb8ZJzsB0bzHdTBGvRmqdZ9fOsnXAvBXD3iWh7Cbd8nH6Vc
xsRGz2hwleeu/GU6KPgvaVurN0XP625Jm8QLp2/opGBrx/flJ+zQsK4SQ+p+KtvKs60esHKYOPto
JOXX7ahkChJZtLevj7R63Tm2iNrFqdFerixpTqf7ThkjmtWhePZ5skYzuyUuYhbhsrVzFyodbjcO
hYaJzuN2ak24fQoyOhY+dFs9MzulYp4AAKMDRndqGHs9ZJEI0JW0Omf+nIQVSo9XFnzuTCkjrH1u
1gvk7Rl5/uKg2qnQ5mXoDV8sGiNFUz7tiyqr/Jr/7x4mNOlZS5K9fWvXTA9nY9prK3NTSGHyJRf2
iNFaqthbSwC3IW2He1S+DCoKs31gpKZ585UkmV+B+oBMqVVt/Rsft7fA/zCQm8hvgw72y5gLaw+v
dPuvwYr/2AV77ZuugRLHl34JGcHptmoM4vWmVpo+M3JUrREtuCVvWgUH0uU4aGgnmxqDSJfP0rkT
oPNmErC4Dt1MFnlqNAY/gKBda/I6zdGhk4zEgaFKb9oMhYXLps79tiTpp6EAMRvFAXcTdMYm1VxN
zgYqzrkAz6SZ70YVjw/BpEUfM5GnV+y9sjROKHMUStFqJgw8XVoObbs2JtgTJezfxtJNT1aU/0pr
JI8vr2z9m/4d5z/7nDWRpQe8Ip/srdumdzSmaT8j1udC6gI8CaopnVHWKy/7uRmlk8LQP3AlEYW9
SdzcpYUBC95gv9Uja6ZrQolpD5W/+fXycs4PomIMRZKPc7t1BtNOP1w0piBoFNQSTmsXFM3t9KtW
1wU65lPkV531pYbPfL7yqp87NYo5wHgsasLc8DOSHFebtDaxoI1F2/zA0AaEFRSgf+lRXkGnwEA/
RTWIiuFYv/IOnp/LFR/EUAWz465SW7eyOFrHaDgzZoM1an5Rm38cuhIP8C58X4JaHi5/3NesUROl
KwpYnJVuTmVBsmKEtKH8ySxq0jzVg+xe8gbZt0zd1ciftW+0uNb1LUlrXafQQDN2U08K4Iwp83Dp
6MkhUz64xu9eqLtJVgFaBxBPXl7f9tZhTVJr585RDHRA2J8ensLIB7fU3c7rNaRvawLRI1IkASDe
zGHC7rKx7cd8NkZ4zRAAQwJkXqfGbPLjMuowVvUiOooKVDeMmEyRDCEiyVUpr1z09WV9edGf7fEY
KMbuCWe2XQsn1ukpD4g+TUZn3xZhNX/okeyz4WnME+bZZfsYLE1wK2Cr/8Y/1W90aat95soczo8i
m9A3Lz/z2048JlrndWE27SniJv5MU3kHVfJy5dSc7SO4D3ZvBZw8+4DNPk7ugOTxaFbe2EITMiTI
Wz5V6KYmdxBopk+X9/E1Y+AseWUpu9lwXp3uowlMzjRiSLQjlJ3vURUtPLekLdu5bfX2dVHjXOsf
NnA9/uvUFDObvQWfY+UtBpxMiO+Gg75jmB3q+3Ksi7/fvDCiAy4fCdJqbbNhKTQVoM+4eyF9fESf
J+evtHYTROuhI75sauu1qeRQXACxA20PHGPbhSWK4ck6UJ2XB12HVpe8JZ9BIVw65GKzmezhhSiv
nEfj7AJSQqLwwRNIKMKrsfmasWPSFc/K1lOVWzxpNscETYKmu1lGOsuInRr3SjDTDOxOR3raRNKv
t13Nb+2p2NN/g9Ej6ht/YKblU1ZYNB2zEu3UN38ZJi6p3ZN980o7m02Y3LQrDAWcQFhofhbT4oJt
tsrZC6kW3khU0Hy4qlDleKNZ/jq2gSIHZS/6fuu3exEjd7AimYBVRg/AxgzcEFyj1dhIAEOcfKt3
DXUPo7u9bPPsIq02V6Qj+0LJaxvOBbAeQ5hdjp41Z+mfGH0Xv3VdeVtWevvWo72aolWAMjW2YLc7
XZ4JUwZsBzHCWZaNqBSKoGjzZvUtY/jplch4fRNP3C6mKC9wZXVbh25xjR1efEkkwaBxkXL0Wkuz
ECaATVyHlvKtF2i1Ysv1maSQB+bt1ApjE50QvRoh6aqHu4lJQb9vUxc6A6Z0olQPHlutvpY5nt3a
1ejadbEkIRe566lR0+4gCqnCyRM1XD6uvdS7GuDQhwhigp2Rjky19n3xVh+4evUV2WdKClOAwk6N
xlBbGEbSMxGGfOcBmofsDq80e4bIa//ygXxlfZQYadIRSQI/25b+RTVDk8oAkzeK2fzlmPoEB6lZ
BPupirvPpYVcX0CK/POy1VeuwTMkE+wbpT7lbtySiPSoMRtj9GJ7+GP2pYGgUuFQ6LPmK+Wv1y2B
0NQZGCC62uyflReU2G2TCxfraP9IDdfitu4hp6F/xZ9sI+R1mBE+gv8ztblwCsJ+eF7nEVattHpI
VMp824DYNmz1EGIkcxA9aUMIP0BTjlfinnM/v9q2YcOUwJtpj21sNwnCFVW/jJANueNOJ1K+dcMw
emL2awLgnKdoRjOwYX+EEhreAenM7pM+BBM0BU17T5UmuZ1d2HrSModhMIBE0CetZrjt8r6/4iho
vPP8OfwJiGUTtAQkssxSOqsIbvcH7aT588Ao6BU/sa51440oI5OJke2ZuMBNsLLILKWExJa3g0rv
KrIo34Fl/MGBx88zUAW/UvZYn6czexLH9JwziG2fG3hXhXcdsFdbwm87uutmb8U+zsQ4OE7f+vgP
5DpGhg+gximOl7/pazfYxP2StwPqsM2N8+2tJe2RKRm9Wk7Zo1FDxXNspTM9qrKBaIpZuf59Z3e2
9XjZ7qufWRE1qRWsgns8dVLwBIwTrD+jl4EVgZYALS4m+cRB5hki1Iy0eZftvXLGEchd8Tm812BV
1cb/Dy3oykUag1fVdQYTeyuT31Rd7c9MZkwd4nkNhCbggX8NyTgcGGoMIXjRrfr3ymiMdF1UdYx5
BFnnDbBSljuw2uUhdJDvufxDz10Oh4HckTIYbRxKqqcfBlb7nLo4An8CxsM/1ZJWhmc3Rmnsmeo0
gyuh+fk2rAEFfUyKUjZd+s02cNlMWYG380yE/nZAaJbvzIrgZRC4ZLWa8WaHul4pusTUb03ii409
o8qWbFicwbO45IjNEV5V39s+QafSYYfKt5tjuGstt9GJB1+/cWydRWMfntrea6s4PS7Eul/1EMg3
9Eyw9l3euHPv5FBMcQiXLagR8KWnGweYDzIjNAHQv+3b32JgwjJL1fj1spUNpII7Sp4B6bFFqQhr
zpm/sMZmlCh4eXDDw1ukuuib0egJE7wEyX9qs1Xao2GWRrCbRaj/Dpds+sDnpSF/+YecnVMiG3MF
EypyVgXW4XS5GdGACUe26RtBGx1yEFfQrwU6qh7mtbt7dkgZ819JU5jvYZYLbMOpKUDBZmnjg/yE
gbzbySn6j7HVwKlowGjCPGZ85dScuWTiJyYE+YOPzJjPJoAinUJXck4Q0wv08r2IQ/lRN1PzT2gx
j7IrGQSbGNVEY/4u7F1kb9B0upbUnEUDq3WHFhEtKdcm/zpdsmUzr5+lA/yvqDx9L2hnosLY9d90
dMfR/ZuS8ABlhWRcQ9RXTtj5xlL84/g+z9xR7dzkU7CA9lYgZ+HTXFmnm2y39WzT7m/DfIbE6q2n
iKKVDSYHNStqx2pziuwKiSCcsvDhEtLu01lrx0Odtcr+VoaB7lx5dM4eO76qTX1VX4kkBRMpp1+1
MlWGWEAl/AGqkUMM8vkj+/cnR9H3YDPOd5ONRn+4vMJXDhOWhACltr6y2/s6ma5mW2MHN61Ap8sS
83S/1KgKlIZZfTKrETLiMM0eB0bY4OIS5e/L5s93k/VSn1gBg8Db4Bw6Sa4ieuJhYmTAYBAwuJn1
ejpqgLN96j7tlfDs/JquOByuDIkp79e2Il9Yvcm4BCy8LhH6DgWm5IdslPaQTnXwGOWtvGLvlaXh
1wlZKZnxlmz5j6J67olPR2YMSxrSNVIvCEC3SLPTfLiyia+ZopjkkgTwRjBzevoV87Lq3KJuLb9m
JPMupQB5S27Q3gxzNPuXN+zsK645MMgJ4vAVX+qsP+VFNtwVDTkHw3x+PIJqhopHyZ0snOLJaMsP
QZIOb10a9iTDbuCmHf5lbeINYq64U0tn+JQWgi9QC0YHAPJFe7CaxgyubNmZW8MYh9AhLeV9oBp/
ujhNwYLeJgnqeqKYP2X1MBPw0dEsxIQCq5Z2X8gdaFmXy3LldT67+jhRHhAY+i3Qq3SITy3niGYB
/GeZwCCrh2pw9XtZqlVFGkUeCZnKobMZHr28l+ePtb2CsImhiDcNgGLrr3q5mVrlqgW5O99Acu/J
QGEEQS+zORgSAeIk0nSvzOHNHAyr9Hu9tO+awrn2lJydXX4DuQKda34Btcr1wL34DXoxhpomKzY4
j2yv1ocBNADkpFkUXOvJrf7zJJfBlIJjg14j39hZiXlemqogAQgaRjt8ESD/Pk5zeL8kDDtd/qqv
bCWxHHdjrU6CeNqcWG1yC0fCI+XXZWT5URwguwLa0odU27qHOtO6Z97hWkv8ta/43GIBRuuYFJBO
lyZ7tcTKYScndnrfZ0V2B5IDaaCZoZfL63vFA3DtlQRJQaJCcnRqCmIu3W2pmBNZJZBuaaa2N1TS
HuIKBXotFNeaxK99TwAwxGUrAxNv8ak9M2Agg1FKw4e6W7xH7Yq6eWEEHgBSd48qORzhMk38y4t8
9XvSlyMd4G6sXHgnRyUXs0xqYOT+6EC5UXdps4uE5no6c15XTL3yPcnmBU6VUA4/t/GoQHuRtWki
4duZNpdIyRBm7MCxuN8ZSrQOoa2aKxXNV74oFjFn8G/aApuoBjLJBWEE4owxXMl9m2QBBCwUsrkR
spNz9PdMOHTz5g9KWkApmlYgD9W2eRWpepE9u4wfz0KI563EHxWcxUgIt8fLpl7x4qyLyhelGEKL
Lciv0hFzTN1A900mHv3UrMpDMYXlwawyUroKLVPUhioPfdhr7Z1XHAzzAOsLAhKI8HyzlVbjzEXc
57pvoBuAgNGC6p7rLP/FgSEjJtdCJ2bFh5yeTbd3Ommm4JmSKgT0U08LAgBD/l5ELcPrWnet/vbK
XSBrBENF3k9h+pl94oWHToEvh/2MbwnXMyNn8AUIwec3wAB+Xd65Vy3RRgIxwZtELHO6snxCPgr6
YN2vDBjNfoxz3ssPSGDByuOmpnYl3D6/eORsvDy8PWtjc4tVXBYI7FMXHw1tse5rlrsqVsZMPswI
QekZfbO3rm7lZKB4J9eJb6rup6vraHrDeVBYfh+hxIPul+FHYqn/lmjnfrxs6vyGr2mLyyjOc0Nm
WzGtaPrVpZZSGwyDwK53PD1p+HOSFspycDuGuUdJFTyhGuLUuL1sezNytpbpeF+BYwLvp2hHQ+N0
nWTYzHTGvQUG1FLFu8oKouYfOaosa3dhrJr6CDFCEsJaz3zpO9kIVEH2Uy/y4XMFEfx0I6BoulZI
fGWzSRnpwa1QC51E4PRH2YaqDEiqbT+EhT/kBXHEXREJx2dUtt4r8pArEd25F3p2sPTgiOnA5Wx8
QRYvI0UtqP/7tkz9fh7ib4EzFLdUrnQvqbX2MTeDYIeAUnnFvZ8vFXgTcSwtOEb/yM9PlwrKCw8P
khOqJaf/VAuG01fltRRiFjUsXp1ZbnbF5T4HNaehFZtt0q0nDVkv1eZJiVRnIsg3gbGMKijN7dBG
QbEGmJfkffVjGczpPodcdYdihXzQJ4DA9VCVR2j8xs+WqicP+Slx5RK89h3WEcA15SN13/KODExk
m7EsCcSsMrq3Rdt76dwU92jRLu8q27lSljl3XiTua4IpDXacfuHpZ2czncpgrNE3kbppoZwtmURu
I1n6g+GG1xAShuCvO/3igGlwyjq1Q1hAthnDAjcqc3w8qCtx1sFyqmkn2158nCClRlh66A72gkRL
nGf5Ty3Sv0Eqofb5RLPPLmV5Zf/PHz5+AVkLrpsON7Hh6dphtkbIy2gEzQAkk7LOndM9A1JReeVS
nW8pdjhiPA0re+bWtejoOQwZ0o5+XMzRZ/Sn43sUOvP7HLTdzs6cn5dd2SvLontOkZuAHjz7KuD2
MmFAbwJieAv4ZTrxjaE6sN85UalfKXK/cnBYDc/CmlGvc6OnViqnC6uFgp1fZon1uZuiLN+56Tje
95D0it3lJZ2/DDQ11loL0F2gPFsQz1yncEui6O2jeB/9iDTX/sGoTrjcxgNS7V5ld5N2jBsIHq5s
3SurpAuLO6TSs0aBm+vRGaqjKynWjGjp7+3IahDqbvt6387QJF5e5CvH5LnjS67DErkjp1/UMSgT
TNbACzRH0MzjuQ7JKgVDLBx58CZGV2C6r9ojjgb5ACkITfxTe60jJ6enCO3DMBfcZImT3SnK27dO
ncLPPo+W91+sj7SdKJA3nuTn1B4RbSObDpbCVbbHcwUw0zIN1D5d87A5kP/Luv4fwcHnzoZGC5eb
4IXZDmhyNkfUTOfIdGqHAlOzoE9WFZ36pKG3Bl4gaFpPd1pl7IBGWOFOq5CcOaisdY/QUI+eXhjA
C6urLufsPPGTgIDjcDlVFA82seICVLKxgST7BdkfTV4xe8UEgiBTc3p44+fG1LrqFZQKPmxbg4qS
ZonBoFg+bcHqXVj10zFCVtCDnK/yBgaErxynM7eztrUY3CFKgdyXEb7T7bXjIIBJzbT8TjQM4rU5
TdjdMsMyfsUZnBkClIQ34PPRYCME2mS5EyLJMgSqfDQZx/jEVtp3gOujK5OI51aIB2ijrtdep2Cw
iQeh6hBgklv7aKAcnHtxmghk4YMpm1rnyoLODoXCWZEacylABfHmn365xcysbirRawwYyvmHpoi8
CYoZTqdUH98M/8QW/T96/Stcx91O2WcK5efSrJ1jnFr0PPSmO8DpYz5AGY7ogxa8u3wIz78iiSVR
BY11+i4UYU+XNqR9msqmco6WnCfPNJflHuVG7eaylec24MuwgkxvheM/D4uBWttu1iAVaNKyKw+j
NiIcQg8rK5pbBnR7iYRcJcJhNyA/Mz5yW/ikgnmE4EirLTLvwNTLDBK9VLh49lZlu7Epsg7RFRr7
u5A8rvENEOR/172d/46qsPmEXLjzHvIo88lGuyIjZMzmL6Aw+3sk7MSnceo7fRf2hWPsmVcX8W5M
QvufZOqqfs+0qv44Ofr0IxoFtIU1Ndv7LqHAdlBihv49b4S73FFYwiulVtWJXaHmwNxJ1egfwlEw
bYBUuFa+08uhGx6CSpmTV2ap/OWaLeOxIrKiz0GTjT9y5O7prisqFg9ha8HSg0uou5vA7sJ3ZTuM
nd/nSht8idbTcgD7lJdM+oXol6BKkChPjiI0npyman+NfZmjZ0VhxgtgYIHvaRUI/WUiL6QO4cRt
BNNmxmO/nxHcyq19k0VphnRPMuXVXV+MDMMncrLb9MawE7i0dh3KZquAIDIz+fuizcLIC5vQDn6b
CGgiSWnhl/exHps5Ys8TijhOlNdGu0fZq6n5eFZPRk94GNc+KkRu7u50h16p5rttlEy3SBpO0++8
qu2aahgqh57RoH7+dUBqPkXlw0Hc4Niih2AdrpxFTvTJUaTmwB0DEmHTU6bkeHriaTUsRhUNoReH
SXlMKqs75AANsl0UWovf0y/YheUSM8ZZlF7TOcEV+9tXHTwwARkXAmdCVX6bRA9LW85MyyZegJTC
XafaH8EAb4h0tNpHnLL7fGW5W3vA8PBZPDLrzDpdsc16bRFE2QIL1l1o5lXgj6jcN/4yNQKSzYJJ
qMMSIc53a4lK2LeqrZ3Og2FK3E/IVLtHNdnCPirE3Rd/CGr4w+u6QTEmr6F+3oUIhKV/l7C7Q3Ju
WYgdlb2eBp8ADDDug4BZUb+bp1C/oxVo1jvYn/hT4xZ8yMHeDl+7UBmlJ+pRdAeJslyLYFE6qV3T
yg4aqxx1qPf5ALnuAbrJAvFHZOKkR1ehaL63gFcUBANaRAuR4bHPlWDw/H0KFvrB0Kq63PEIqp/6
EA+W19RJUrxzYScwj2OnR8YNyozpH8NKEMjb6TUpzw5/kbhPoxLVxzYZwu/sVI4GOExzj4nRxsOj
sjWUe8a6iz+NkE7p9/zWKf6Z2rRT/goTLVweumVuzWNg1qqEGCBXAPSKlHFZpuABL09G245P8QSR
6XFGJDdjKnoyH93SmONf5uIWR3LsoEdnqCRA8WyaVBqadXRPUfOzGf7bSSNpmvmQxk0uvtVdWE/V
DQrgUXXjQMIaw3mZhAbgHni4ul08ysW+E+SK2mFo3Dp8MudEnz5BjWf86gizjHtybiOEyAWRdK6n
yHIvcOG221uNdIZvl08iqdTm6tG4oC20ojMhlqXwvon3WoiPKcI45R18QEbd7mtuh/IZfuXCR1pZ
wn2BVidqnfBEyM/ZFEx/3BC3gE5lwKOelgBLd20jACJ1lFv6m0UV8U/dKaJ3YckT7qFaACWcaQgE
mWIuRGjuGqEzZQqN3ix2eRyJ4j1nHE3GItchLa3mxejYL70snwYtHKsPwHK13LedPCg9HQWoeF/U
hdnoMGjBD/YwNMpATXDWIe/Y61EB6K9kKjJ91PIkjr2izp0BRlLY35yv1txay3epLY79TTRZ+RNe
dhP+OFii2lsnDle5ZUijoFPDH4jsnYvGp/Mb3QC3whHJNpnfQfteGncI6vVeXiwi8d0ocyEfot9v
otsHjKz9m1ab2s9ZFUBUFlVud5cgxYi+QBTaM3iYoK7jQ7wMsHsbURIGfkJp7J0lSreF768ogu9S
5oPcFZY+17dxj2yOn4Tc7scgCyswUhzGbo/aSHKHDoPW83Lmdjt/gLbLhfhcnxbl2zEDB6lNdQjh
5rG4AV48pXugV+inzQUcXPdIOrkfNBvhQ+RnmmlE2VeIZoYDvFFd8iUVSnxbmjzoYf5suH1Qomh1
1BzyrMv1g27G2nxAmCG1D6p0bG1PoyEqEZMRvHLogZWWs/JszfkCxmCohnEnERvT3+sFVEX/KKQA
l5tkNsvc66KmH5HPNNwk+0DIYv811UWbfo50YzlohZE4d3bihP8gPG18rFA5RNGqT/X5UEPT+K3j
/oQ3JlA1OpkAdWsNTaxFHE09SdRulCWT4tAimd+C1kQfIAr6+MDTadZH9GeW+UfxP5Sd2XKcSBaG
n4gI9uUWapNKllSS9xvC7YV9SyATePr58NxYyKEKX0xPh6PDUJBknvOff8nQKj30OIXM39qgt3hN
hjmV9xNh01mI1mF6nxC5nUemPqgd7FPmpIMs61PS4HS0m0mgYx3HWeqgNsbkyQxLXGDJ1NTm+CsB
iYP1kA3GwgvPlZ4e3L6tTg7xf+Z7b8kJ6eyxCwPHaWWTvcdfvcrNoyLW2LsJBKt/DEU2WKLbgccU
1X6xVT2/x7DR+Uky4agR/LlAkAwtLD3LOSRmZ+iPdcIxd0o6I43d/WyL3o5ysqzzb97COOWTikk+
pyx3sSogoEzL7dt0IcnuUBuFdSc0r4ef0UKVfJcGnWedF8J3jV2Jg7tkSox3ZpguPunCJtli5Q/m
WTI483c5lKkxBv573eu84+gSGNnukiydrL1MSDuNGlRApFEUfd9+lQbWXPu+d83vegw6/122bUY+
Y7UMyUUbLfHRNjrkDLU7ETMwK9PGIr1Ns/M4TsX8TiC8mQCEOF325WBoN2AMGmWflFTP4dgFwZiH
pLqNB31lvU+Rq6r0MxrEsnmXq2r8QHKIqf2i+rJq/LHipr3Fr0wZ4ZTrxo+EvNlrKnhzW9WvWup1
lgq7lp6PafHLGsemiygmJrW3vtEnyNasZixvMMwKxA5n7IJSj5y5b2Xd+B/s2umqfVd5rffo27NF
9TqB7t9pdZLpazlu2F3YQEmJn2gMiFOHnGESXE44lrXHYqMxPvXFkN/aTWs4z7Vd2J98ZzBIN86w
dCSseKyuEZp+mwj9WcJhMotSGvh1Zaiv86OXPy8YYOfFiSVvCWKa2kNZ6zrByXR/7SDqh3zWi2A/
2KR8hUEyEZ+l6f0XQioaazfjE3qr+fMXm9nFT4hH5IbM1Sw/2KP84cfKvKaue3Xkcauwr8xVHLwK
djb9lc3oTnj9rG6VO8+tCqe2z5swyVummmSGZXkf+Vmu33u6mpoDxDTnX70zeFj4ZK8jUoZ6dLFr
ffjHnM0eU6ZqsavfDsytPjCkGfYddFsMLHM2S/IyqLrePuhfVZyQeDnnYUNYlJ6vwMDcHk2pdb1+
qxVTWR7JIZ+JYfSY1E5h7vSkQQ+j0LTnt6/6W4X5clXAzKToMBm8IRbbsgeTGcpJOrXObUG3Ul8I
JcKEPgInE98tM03de0fIJcYoCQrKXhtFNR3blCyi0CaNdXkMJszjQr9Qyy9nnsk775taDiPJQDin
Hhct7v9TqpeEnA9K6R7mBIZ/ZwdeZ+4qOY6yuAL8/77fP3/PynrlfYPEg//DyjdfvjgzJyAYseJw
rqk2rXdYdhKLs8ic6TN1exaTIIxHT8isoqoi8qXd761So7oDIE/XKAxqSoySu4+41KUFJsIyPYyI
2fRbfQpIZyUvrCdSKK1mdW6tUn4liTsv99msaSRHFlZ9BWn4rQv88/cAYEJ8Z4jkAXYZrwQsfABD
Sy6JewuPJNdhd7SkQvuSZunstVbu30NPxrxWJpl/q5mAOnMoZtNbImP0ClJ1rVEE3oX0maUKi74s
5fs8d/0csqiDkxz57pkZUZGX9y7/1t4TnIeA4+01toW5kTU5DPtgUa6QOnjGy1cylgmOs9bk3ya9
r25aCrwHcP7gTnST93MUSiOerqivQUKvrwrIC+ZsIdJdiQeb3Tywxi42R+DltvRy5ygIV1CnRnnS
f0zKuUzfF4E1+He+gQfztZp9/UUvXhpwF+6pMGUo25FEbnaPmvk4KFdbnftCD+585WMBPKDNSS4Z
w+BHNPQkB+edZZOMgi29+ZAWOEEe7GSO8SQTWNSeeHnZ/Uy2tqjDuRNOeZwqs/w8JSYaCCtvId7T
r9W/en6jhZdp3AZXZH3rnOjlj4BNDJyGmBNYwtia0iV9n46mXmu3njse5iBLvilnmH+yOTmPnO3J
fjbS8QEbSefn7CzxFaDyt5pkc/nVKG3tftigcG14uWpMmbU1VtfFWS6kHO3SIFF3BBO74E6UUtVu
ygpsqCcrtbtnDzi2o5Jx+kc8zp0pitui8r5YidOQ0eJRsMeRXKq4+s+vxuzd7MV+cygI2VFRMzVe
PxEmVBOgXnJyizm0R98cHhWZ33d4MJJ6ONmkESDmaEkjCOu0tX/YjkYOJbQ1vGSSwSACHnfzNDkz
EQvM8zibyg8JImu1L+1A65/f2JZy/QjwLdAJdTUG5LF6Gvf68e1v7RWNEAB09Z2wGOww6Ob/Xj62
Wi2wMxw9Pys3mZbQCubh1ugXdQ9C3xzBNfJzwOw91I3kRzv5xi2amuHb2zexXTkr0Q5QAuNPFBWw
ozb3EJClnMTuKM812UnDTRlzuIV84waZIlKC0lpW7uo72xDKOmhOo2dnO2v08vDPt8H428bUjY3A
h3zx8lFMy6IMv0yHc0GeqbVXrkeIOE7yU+SYKcmOqZ8NeycptHdyqspwlmVzZRH/hon+XMQ8CUik
OjASoyg4lZsnIYIUcDFLuzMpFIl/XB0KiD6VPnaeyzCSwpHFk+zuaBnFf3Y3+CYW/HZzX5ATKEgv
lx1GEGWCNUMrB60/jCKTYieMzi2GcNDNeTj5Uh9JDpRlf9csRH19i3nHwa1UjX+u7RjzH80r29s+
SATe+L7oWveAKa9GXnQx/pvRHr8TJiccKH4oRzBzoA1UoZg0Lgku42fNd79Puq/JXZ4Wn9JuaO3o
7Zf7agy2Xgs8BDYB7xcC3eZaeT74JSkzzVkq7fuE7orkwrIiBEd2c3YkjJDKNhOW1xxEPVQfVJym
uyWrxi8gjPIGzt3Vb29bwbHR6+Q4sPR/q/zdzYkzA9AqMefirJkUytEwyCTEc7gbIt0Bko3MPluu
SUF/82RfrjDmHjwE9Ifr5rGt39hOXH3qhvGMp5xPl+eUrXWSjdnLkyoGjC3tpqtkdiY/MNGeiXgr
24eOuIldMZdD+XlJAdw+BwA3D1ka4MdcB6U406maHlCvMMYfdm2q6UAQXxkfc+YQQ7i4iZftahKo
3S+SwBHOLKsmDf0ehUmhLnhmcOjSpw+fNbvJtPxAmqDZRFKyVQNE2ZN/j+tMl+yvrIht18Dzh8wF
u2c1TaO32qyIVsWaXSeyOWN5ONzPqaMnkEzInzsZTEB9zLgKI9kJp+8WUomG9jviisk/GHmu5sjv
WaS3OErruwwVc4Z3lZt+LNukmU/TYmj5rp1N60Y68XiV+r0ujM07RPNB8xmsEyy2zJcb1VBDMCD2
W5w9jxX80Dec7O+yFLTbMPC/PZPz4tzri3Dio2aWTvqgSbvoo9FyC8zLyczxPl15lOsVN3fEJHd1
6uQzXm3SX96RKfSZxDl7Yuu02vPkSiia42Q9GkbzMHZ++qhUED/S+Zk3wnG6PNSxFmtXpuz0KRFw
Mq+UkH/5tHAXQCgCXXVlCG5e7ZRWMVV6aZ17gHHwq8VVoWfUy9Hu4BMsOmPuK1d8dZDSSKy0XBfW
3kp23hLUGzJSjVjTh7OlZCIi1RLJGVlDlek7XmbV1qGwldk/GTn/0d5vgI1JDPZXTk9RWs6VN/L6
AfDzuQmXl0Kjtr0b5dlxoreuODu952Y35cI4b6cntnT/8xKVtbuekA/t5soy2NTQ6wiEQha58YoX
mLyBl8tg1mU6xk7uEm5iO0YeNURUFXQcY+zTO/AhqaPSEhQulcG5LqLanEe5C8a4/E9bGRp7BiF0
UbHiRuW+svGC73YYVy1MF21SS3ZunndtHvqSGCrjWim0+ay4eybdGG8wN8JLjY1wc/cSiNezF/fS
B271SPcX5GBtNvbjIDLvlsatvmrjQhwOGazuqa2b8qlqW/W5tc28v1IJvH6STIxh6CNOhPDIVvzy
XsZZd0iUt9OnOvF6I0zshDjucjK+KpF6z+k0eXuqiPIKeWGzangCKBCQmFJGr8OD35nFf6AYhIBz
7igpL76q4x+EI1bvY81flv80FEoNwYW2mq9o1LeM0/9fk4A12LW4TPGPl7+U9Hf6mlHXLzPvJrhp
p3Suz63d1H4V1gSbo8m3qsI9xn1SYRcTTG7ZftE4OJbdHKhEkCs+YBhw5XPelKTrXUF3Wg3TkH8h
BNvcVbvYMQlh/XTRi2U/eOXsRiyOG2XmtoMDhV3fxpM9OCtIXFunFN6OuFawrOXmH3sqbg3YULLN
I9daveFeOQARsjIU5J5e6s5IMkzc8eU/ilZbtM8WqSSPy1Crep8JKSTWt3OffohhSlS3NQR6vbgl
ZbgxQvjQToWW3KBnuzJi/T3DfXmD0EKAnxiw0vb5WzqaaETsFfrgMo/vjAV7pxGxEwHAJK/MxP7o
lXZnixnDaqDoIK1DY1xIsM0F/f9F91UgD4IpOXMZuD82O2ZtlfWzSehof47VVN8smNGqXwK6hJ2F
nQY6Dt9MVf2hyhMVh2LEax1gsY6xrIwMWwzP1VSlA5Puuc38Xdm2mj/szEQjXLqaHXWYjDmoHmKS
tYuDFhDzHo6tL+eL3wmXBlsbcPoRkqN1n5eJo902cUba8Ih7xXtHDpmF1fYQjzgQVnM+3DPENu1L
W5gJM9pSy5X7WBMr7+zquQNPIQGtHU/mlGFjhkG99sRdlZ/BMRh9K15oGTmlyqi69GKubsduuodg
blePcVOvkNGVnXmzt7GYVsUxrRUONStkuDkQW62By2UPxkV1St6RUlbRw85zHdV5a1RRbeek7hZl
kalDwh6Oeb/CGjRJ16mTHsxXxuWbyou7QcnFYIJCYTWY2zZ8Q6PsZGzs7mlY4gdF2PApAOMmBaun
eSag+5dv1/HJkHFzZbf564WBlcBZ+MTRCL3cbDRltybuJ+JpCuz0xDipCr0aIhh/XD3m/qx9RnDN
Hwq3qE5XXsEG5Fl/NJsrhTd0LdhNW55t2pashWlOn1rlpcGu72QegFTD6owQhRSRO8Sl9T6Thhct
eps9KXy4P5VBXl3ZWF4/Awhx3IwJAQ/AZisc1BgmirzRxqfRY6UTkWQS0V7Nd5WcxVG3u+wbSY9p
VA6u9vHKI/hNu3i5Zayv21v5zThqoTV4+fz1DN6YCPrySa2YLjCk1ZVrSToT1kjDvXLlGrIkiW0P
Jh1DsMCul+dpcqihhzmw8nSXEZWs7hQei+6JClfFF5NNZ/o1QbWZ858zAjdFyluMt7MiDyc9DokZ
NNEUqLi8m9ox7UI/Lcw5dNtpIhhxEYZ5EUUtzo1Kmop8Jb6F/SAZy1REMM9RpesTKjlG0TCmMoO0
YtPDVBK7vtQuDuBwjTzQLGs57jRdMfbvKY+aR9eal68x+1B8ISG6c48TtIR6D093CeC063l/7L3M
7qJlcHGXT92RyPdlgP4fEd7Wxrc8vZJPdMCR4QholbuPsZ9Ud3XOiPA4V4GzGsNr5sij4oENt2Lo
em/XAoONO0/CDYuq3nSZYTOm6p6hP+f9Yx37Q3VWE8mdET5gPnO/xpGxgaFaXWXMLXHjLQ6emPwn
aP5eExIdLz4VjN/pLPp8mb44buV8XZs0H1rU2D9CDqnd45jJKmcgJ4iKJSgH3Tl0YXXyq1pTH5U9
i1ORTTmMH9cS2p1SFFokUStSu92cASWHRS0hHBBn0Nv5D6GY/+HT0phQNZK5s7uvvkKq/LiKTZZH
aLKacQNpzenTaA68ZN9Tl1gRtZS1dKdO1fq7nH0w7w6LWgQmztXIIbN4Mx/W1LTW8EW4hmrukA6W
dK6Q1X4iVvIfa1Wpj2YzT36InF7Wu6Ru2mBnVoznyWozy91SJsEJ5gxNfaRXDCwIIE+ZrqM38m9T
srDno6NI9CRsl8ml8pf8E71CiRGYthJO3BLjzshcEkbyR1hlev65sfo8OLZLS4Y40xzYX6LxewLV
fSeNI0G+FwYjji2C8ma2plK/8Y1a/teVFdnVGCbjbMDWJf0PPd2EdTcm1eihS0qJKMfdUnrVqStz
M48AvOTZ8MgYex6Q+DDVnkFjsAyoAnd+YCGU1bfepNi4jyezUTeaEyxO6Ghkdh+9URsqaHGqqM60
joPzHulCIu+WTnfIwp1S8/uyzAUfl2pRPiuz8p2CsQ45tYQIyYr0psZuj5WnbOO9Bu9jSQ5ulvY3
UHPqwTyspQV1TeXpHyatxcGVQOc2Rn0RO80h9+EeEIneVKrV9k4KLhctedFfpN3k5SNpiDMehUWl
xVd0OFu4CEk35ovMHxBGUH0zSXm5U2HDakBYEvpTNcfKirS8xEemYZDyE4PL7EJZbofdonv9Me/c
+v3YpmUZYpbufQCTrwDbKufK7vl633YcCLgU5ox2YGpsmqvK13trSS3nwmpbDCMcfVyfq9DlC0LT
l2HUn8ZzJe8hoKGZ2fU4NKf/fobhtWlAq7Phk0Pb2OCTbl8t8Bez7KmedCoIUSbFQ89IAMuCLn62
pG6fHGsm1G5YPILrESVoQ6ZdadTWQ+LlIcJXg2nrynzmCNviNlMupjIwmuqpdCqjSKIaW9HkdhFi
jj84hnC9Kwfmpivi4Ca3EoEUqwDoEKHDy6VQVgBmdrm0Tx6xa5cGQ8ifQ1wvJ6jZJTZlgNv/Xq2x
UCioV33j2v1tFp9s0QF1Vt089STX1yetngos97yG9O6uabydMaa+fz936mOdaPmRYV4Ps5L26Z1A
nPH49qn9et3xCbiQHWAum+vKe/nz2xTOXGsY7ZMSTfm1H9rujm/CiRST7XMBak4ORsIHqyZtvFIn
rn/19k3T9eGswIJDj7998h4HaDl1zZOFfey9HC19Nyln/DYB5oVz6dD85UP+9Pbv/ctFDSSeMCmR
zGIcs6lRoKBDVXKz4QlmlrmDpenv8zbV72a9ST8047g6t9n2lV/66iFz3q44DSERKyRubz5uJg5Q
jFDfPRUl07OqKrP3fu433wOvZ/LQcJQbZ8YT8UNN0Pk1suxfLo6BBUiibvOYna2JLkKChhmvzJ8r
Ly+R6/ZOd9Kgtx2NVuonLyD0KPSAOqCI1d613LlNp71utFgEsq1wJjP72A6ginxQVkUU/LPtpOrQ
azpvlloDoWHZRbWQxQmLIuvBgn12qxGV8/yvb5vDD6xnbfhXnMx+ubpLgsFFVTXaxTdISCXDTKbz
XZaL3N5hxTVjpzFIXkDbBNca/NfbimOtkiOMEdhM8ZnZXNno8Fuc2/xJjpBG2yynENJUUxXhlLUH
5kDQId/+rVuyAzsZVGP6D7S0LLNXR4hyBQVj39iXIlvg4tZkBgAruX4qTwnFlXHsZ6c8LFgHWYeh
s2uNIzxOg+ET542GtYnfrSXZkDTd7WiXVn4PWERdFsfm8sydw/Hn+KqWNNSa2Qp+zF41wicuZkzt
IiOuZqsPx0xQzu/e/mGvPlkIKRj+rTjEb7nPdp9geNtpJSLUvMjKJws6/wkPvCWG9Gw7J4xt4ju5
iGuOAa9eIKZhJCIZweq/tEpJXr7ABZp1DKRqP3VEz/tnoqWru7iroFo3XVCcFDTO72//zlcnH0gx
Y5t1MLgOTLfmD6nGZjROyfw0Tlr1vu+05snLjPyYllT0b1/q9SPlY2C1YMYAnk8F9PLHYdEJxVYF
yXObtuJTo8wvKvPdc01jX4VjPBZ7V2vzf23PqZyRU9KeOkhl+CRfXlQwLYJJ18VPWW8lZ/pEPyIq
u6G0jJ17t/O8c1dTaoYsJXkF+nz9aLmyC1zOFwnpbasAXsypmdYg+ecGVOaEBAmmqCFF8hALtLFX
DngmA/ySFyfbmliIOMFeh5HoJDYff8Nipm/LvCcqqk5cGMOrjm1+KSqFJrCy+5+6h7z8/YIONIWX
b1QAjpT9eYgjFe6W4Vo9pGE/DAaqBrPVfvhdV2SHPsuqR+UHVXywYBUIstvzDPor+FJ62/lFbxGS
rnuDH/ZENfTMfdO42w2eIzP8gxAt3ChlNCOG3IExfjcyPyjvC4eUJjq7wjamh2Gdo4YD6U32aVR9
nUEZ8LqPbZVVH7q8TEuYdpm7guQyWfbJqHffDWrlYkfMuUiiOe8tGbpsC/e9GJF9UMzrUFPSWvz0
e3uuwnns2+GdM/TalxwG8HgPybL/mIpG+4w7X/+9XAwr36NIWh5dp4rtKJGpM9zp1ug82VO1fIdO
S8NbidoICzkHxJUSa1WGmWnGY1jOSfpOWSYeyQpDxfx2qPLmaYyNcbip635xdg0ziYg4DvhRydzI
OhyHatEjO/BVtdfdaUlOBDDrkeajofzYTYYWHMekb3+p3C/4KkpElcfS11X6XIMWaD8FbpvNI/Tm
fEel3EwHJ8gb/Yzdp3uX5FaphUC6wy/+B7Gbull9D1yprL09jFkdAtfID5qaO/NTI9r6VvScpLeI
lyx/j43XmO/m1Bi/WBwizR5lE+p1oLteQgaG+Ry28JHpBfhzd2eOwoFES6xY497PZYLrq67PZvDo
06FNB19vZnFng5dkH5w+r7pdTIc5RT3Jv+VpmihCw5S4cy9y7MY5iaauDNjnkPrDsRlz++gQzzK+
62bwmsjF9kt+9JyuiG+xNpKm3C9mnC1FRI8XtF8rE2ZH6HRJ/XFE2FXs5kSORzn7qfU8Netw3jJL
AVGBGjsNKbxnK0zNgKYYH6hl2mVN4392gbfc752AhbvDjmL40CV2kEeDmXv5GZOwutnNgzHbd5WP
Lu4Glnr2bSTG2D00SaYBH0hrlM1Otir/ntDBfUoggX2tyroSoaa39QFKT+Dc51nivyMnwav3pFLE
3meA76bdAdrNHom4Lfotj/WfhhmSowxt1ej8YPMf+svoqOl+1CBD7iBBMi4Y2dzGsHIH5mFZYxmf
yxwNzmMxLAQKh17muk9+DNwPc6kC5RJ4iZ2oQtlFwCEK1Y1hPmBOt++LrMsebEFi2yEYiJb90MjJ
DoYQiXqqQm511nP8zxgeRU6q1dZhkqpswriHZnNqyQof+G6Katp7Xs8dwTSwnHd5KobPolbj95VC
9YMsQkOLFK92uutl0H+tMWzK7mrS0pqbaa5bXApm1w3tLJ+8m6KvnOpGx/dWcvzX2WdnrPvqRyz8
wQaGGE03Msfc/N6h8oxPRTsGNd7vtBQ71c7wA4jx68QNJNHSAVDBJ+4CV711o8ISavge97MsbuXQ
JctzPjqlcaq7GYclJllaceyKqXJCc2jRGbAeUQf4nBYnzJgmBouNwGS3SmWB6U6W4QAPf1zuIOJY
E3uDl6Q7XfqxfaOlY57cel5c2zxBM59DP6/MGNSwzIzdEAv73lsmb8YYtHGy7EB95AJO2mX7GQVt
psLRidFahrDlrQUDKJvMAi0300NNAeF8GAiQIDA+BsKLKsOvBQw9d2xCOzHdjyrukEjFthDvRp7q
6OywIJyKs9WmxkL4GcBIaGtGXh0mx2n3eW8yQChstLkRFNzcfQpc5uwlcoHUdqOpK/BHMpoC5mqN
EG7PX2B2Rxdt6M8C5/2fS97WHyzD6MeTDHhB9/EwexMCA33BjzhrNGB4z+m/tRK65D3CEE9SS4nS
jGartdLbedA1LGjSoZy8HfKoxjxqyKtW9/lJ/GpUkGuhVzbaTw1ZuYTiHzgdQVuxd82pZTt25wtf
aRD4tKztKY36pmTwGgIUEKzEz05TC9z2a3fg3gOmiOGoaUlDWmTmflCL7723AVnT0LRU86BBVrim
/H4NGa23go8jtRnomb6dangOwpAul/GzXY8Keb9d3/t+1yLfrGF/G2WdHUyj1nYq0eMv5ZrqmRnC
+prOo/HU+gvK27dLuL/cEF4+jBDRP65z3S0LYrZAI31lZ+8NJKV3Oojcl7HENCnKHCj6mHz02a5j
rE2Jbi44ziYGZ1QRLPEnx2z1/wbZXvOaeV1VovRdX9Q6W6X121SVtsXdlMlsPTGIT+761MnbnW7j
QDk5c/+EKXSB6rYZ1ZUn8bpS57IQIVyabGy3tnXlIvrK7BNlPak0oHZa0vTAnu7fF+VS3btu8/z2
g//br6QZAQfGsuh1mwVbca4ts7eeoLX1X6c5d0I9T8ZoggYyR6ODu2fX6eW/4jSMz/H3RsxOYwpw
tIEQmhYCSi7T8tkZ6QfCJOjwmGgq+YB8dEDVPbdaODDYQtbW+9fMXdbP7GU9Cx9pDWpc+T8+XM6X
lXtWscadSvpPo2oR+UBKhHFLOnckLCftd2NhZ6d+AbCMWpQKn5SKzWuo2V9uAVIbVgV0ZZgvbH0u
mNaLSY5F/TxMhRbOqsCQTxm15YVJF7RMp5c6THTlfa4DLZAo2x15hXz/epn5K0i1CvB1doFgXRd/
0CfAcHRZdF7/TJ9hHZnnqQFfH8O+tRNiqntT1B/eXmhbtj9fEFdEe0L7u7pNbGEjr20HeGeye/aT
NJ1uerIqbtIOK5BdgYEQrvJO27u/kiLIHhgvaBryZGoRo9YFY/cRKu0eA47CicqMc3TvdHb10/AE
UZ6pitshcoIB1mOeCXXnzVkV/HOPiahrbZ5X11T+ZdMEJa4H2c5IxXOFHWBLtT4G+6k0/FBzdant
bTeVO7YLcS1f5/VKoV1HrwPwwxwWktjL9xQIXePBDXgkozimsQlEUx2H0UemtEzoOkJvGJQZZXJW
n4m061SoliKZ/nlTAjgwVz4qX+sq5Xl5Fx2jr1I1RvO8INb5r+O6kAhThXQ1bbQIyaV+8/ZqebU8
iTkDvmWLsDkP4JxuLqj3uQaX23w2CIF41ynkliqznVuGf90t0pBr9r+vHjMWcs5qpLoezOsp/fJ6
RRwEnTDSkqmPLqYQ93j/29CX6qudLs4de9Xn2emtE2J2/YZgdaf9xweMDzfMSybN/7+8tfkcg9mM
nXIsxUXrsja9RSAhykevrf3+hJYMg1WvdRAsvf2Qt3s/F+UxIwtEmQWguz3h6qTOqrz0/ccC44kf
w0DXfOz5U/No6hxBe3eqxHiwsMwWz29feYvisv0ym2BSgSE4o4ctxUMfBWQ1jQkFBJbgv5i8iXdt
sxj2PjcDFeydJde+lBgg2BH+3HN6ZXFteVysJ0Q7WFMhCYP6Bznu5duGqycE+uPk0tTd9G0yNYSq
9UIEo9WXxRc0PcMxsBPtQsZfjkCiGD+0o1xCnwL8Gnb1qijkXpgaMK7Bkhhe2ZZTRm6h3cNyKC9G
lc23q7Xbni4qP8VYIJ2tNUUxHIMgibHp6Ktj7C/FRymW2Dq9/Ub+ch9Un/SgqyUmBch2UpVnhjUq
4PXLLPX6RsxzdW+LyaMPhJz0XeC89s2zp/7Zqn3tJwBlghrXuXJGvF4W7mpDxIdIbDojs81XHxRo
4PNSOpeRyJ8mcusxb2DZ2/oHoQ/2vEvtsR4jG9GLGxKRM5r7tx/C6w8CTBYBKSYDkMvtrS/oiBdn
PnX6dBksq7oUJP4eFm8MIjOum2NpKe2GR3TtZFm3lj/LEfI4sSDlnDMgu1PvrQ/lj5OY7BVLtlUy
XvphGYPQjeugDVXpaDcgO/nx7V+43VfXy/Bsqb0YI6yfwMuLZTAVRFcZxsXXyzEJsVsAq6j6+Fc2
6QTYkTkUvX3B7cb6+4LQSOCKWQxsthx+wlx7MrEhc9nLEpwmudTv3HTK5nuoHvKGdVx8ZHru7MFw
Pb6wpUz9Ky/1bz+ZXZ06a7UMZV29/MlE4BmN0Dv9smAHFR/AvOR8n4zYc8d1Zhg3JbPJ8spI/tVC
5jHDBOfp4W6BsGpzzQxOS9UXs34hTiHDt2RY+hPQymhHui896w4UqfoMIhhXkd3E6Y9/fubrWcKW
DthCwPrm6g0Ne+XFrXWRC51NiHhLfGpX79liwILnxOmVH+sUlAruuRdhXKVdeeSvlrS1kuYY2wR0
l0wmN6uMYUOrz5ppXhYmZsPOzlrNvikMPMZEECfZlSW21YkAgLNlkO1AgI+1jjg23USf1lgyIfe7
1Dkedbuukw6E9aGx1R0z0KE5knCHF0YVp4OFts6FkEnc76T9B4HFskCspbROYw3DLMmCDBPVQJal
FUpiFBoZdXbbV+ehn/XWw9PSIR241XMnanKHJq31Rj9szT7doxrH6yVcXLisZUSxBg9X9imQeNa2
EmeKyc+c3eSsPccQ2MNDJqd8uDIa+I39v9hNeBaU9GvwJwWNvU2f6GU2NEyT3Es5T0BOsrnk2DPZ
CETwq2rGmG4izUrvPGZts++nQR3t1q2/jX46f8ZaRR5hjerXbmp935ubWhnKVBiMDte5yctPMLVN
6aR4ulyMGrD7mGmJCO5wya9GIyr9WjvywFtQRnwZgn07mJV2TNjFsqfcaOtrXgivNnnUHxgwwgSm
wlyN9l7eDHy7VCxTs1xMs05L3EPSeJfN0ywjz2idPaJZFeZFbO3e/ij/dll0swFlNDXPK5Y8ahsP
N5TGuHjYkDg3misIziIHFNS661qp3fVQsQ4odYYrg6q/fIycZ/BfONFwJt7aeE8CRSBcQv0CAa74
5Qp/2aVCM0mZ5sPtrvzKrSpw/RbxyOeCtNcwSF8lW0GEC5ZF6pd4WMSXBHLCGI0U+jVAX5nuoEAs
+RnivtqlY+uZ+y5RDCyMOhc3BuziO194s3zEPcb9LM3CMsNOW1wvnBKh74Q75PNetUwjnkeo2WmE
d0vm7XD66U4Z2lgZNkVbBztbZaV7moVcWe/GPGQhvpKI3q8U7X/Z5cGq1sEY+ibsuzb7rJFbKNDl
ZF3aPEj2ZYE5lGt1eGEJy2pPQMxlHS5MeH9pdWqf3l5Ov+mnm28KPuz/H/JaQq7r7Y+ywYarV/R9
bF4w/c16UNOgiDE59Rcpbub/UXZmu3EbWxT9IgKci3wl2aNak23Jll8IS7Y5j1Ucv/6u1n2JWoGE
BEEQxEDYzSar6pyz99pIpK2vkgi33YyTHhaG5tTXPjVcCaHO0a+SdPVIhnXU5GxSDQrPdQ5d7rYo
wFV/8kT8y/bLJnNudjCjZWh0sTgbCf5pOJ7Gfb8I/dGsYxLHCjkPYQUrpI56r8++fnJrzv/Lf9wa
dOP0FzDlEwSHzYma7u2tKfKyWU309Ngny0J+U35n3Oal2zFuYlSWB0Wcr9mRbvh429dyqO8tSugh
MOijp4/YqutPDDIXZyCOHpQaGJPpHVBvoSl++3moJPy0Y2R7KqA39AXG2LVYQ70wpBW5goGmHrA6
NI9m5tZTNC145IJcWyvrk1PJa9X85sbQegYAw4z8zJpjEXz7QaTT+ysB8/kpj+25G8K6meT0o3GQ
r4YMywq4hIvomYFkklF7UMvRFdFaG+q0IIJXV5PXKydFHArbx2BjbDhFBtrgG70RNlale3/sLJmB
cKGxOom2X0rwHklTh26MYPv3Jz/zxa5C2hpp7zAqz+FHtBAvpUCFM3W61ZTWSWsE6oJCDtOtbsV+
euVXreW1YRsL48Zn7ynBvmeeBmhrraqDLJ3Z2n38YV7zq97cWj7MWSTOlkvTmE/09tbqow8+cpD2
Ffw5m9jnGm0uWdDEP53x9141Vd9y0rFTI8rhgjmBJYtyzMIynnopg64wFVnuRh4DYFVu8gMfNA5P
OSaes82QVHNKcVRxVQ06gmcTWB+iXkTvOl3DstKu0Ph1T6Y3NF8QwEIUKCpf9SctzvTzIM1cqjiw
+4JxZaYqGaTDPHeh4dfWrZo9OMzlkC/JCfBQf/RSeG8bKJCJCq0R/S1TN57LH5UclnpLvP18DdGS
ckgVY5dsE8No5wd8K9mjGpEnRwpm34smUJueGmmneGhk4714GRGyx6rqx99VzFgm4DBHEBYB8Fa1
a3wKy50rtPaqbBxAnaoyaUQU2Iv3gNQwe4g4R/QdAOHLvFNLKw63r6Rnv3VLZ/GvGJ1o3W7qhHEo
Wr/J+IL2uGw+/oXNd28x7lU0V7Aiz7wSkHVvf+FKXxwgtlp6MvtW5YdJ5XVrwBoAkhz4ss0PqTnF
2XGAgnGeKOlearZB34t5O4Gtx6U8FvGJzUSZm8ZTTc64C+fIn3Et5HidzYyWH3St9PpnJPSD2q74
BdoD8NHia7FmRr3jd9YxKDtuvxbRLIt5CWYthy8YGllsYg+Qdvm63QlPMSTxc8CoH9+Ci/2OF472
BB05Tva0QFkB3t6BgdjXLlG+fyWQn/9pPeHs3DUD02bY8Z2uUeAGI1MTWiZp7X+yhr62GN++YOjO
Xt0oTGT4JS4u7oslWWEIe1cTZROmI5VP+AqIL62fRdrkyQOHkVJAz/KNXzRwnOxBYhF3nx1vysgD
gLs0hq5mGr9AeyjVB4SlL7cWYv3ROBp5seQP9AURjwSlV47DHELM0x55slboTE5cJTdxl+pZBDTR
I5xvxXu1xRNR+I+Jkfq3XrxaMlQdb2ZPCQ+7hhOW39wASG2KvZz77nk2ZsQMn9Q+r/f84rYwKcIG
ie+OscblbVmdnGq/1Z2reWirBus6FD//xnC6YYPApJNbizp751R5XexSR6t+2BovOJNcz+nWFuAU
ov4/XZ+62VGnq5sFNbmn2pPfd9gCclpS9Vbghjcjo6UxkodVn+vDl7n3OqVtGvrxbKQ1XjAsc1XJ
nuF4ud3tcAEkVYQzznd/OhVl9lejm73m2iuyREZC5pJf0PEWwJJzntmH3sK1+ZXme23dFeCJx5PC
/IroIp3XNpyMbHE2NroIjuZVaxrIQ7y13vX1OR8dwCO31RajuO8ruAA3vijyLzXqT8QCs7uQo+7J
tou/NzmTLVZZ6n3SSb3Czn+4sQXIQPLmaA+ICGm4qXrOQQ93uCdiG60MgDB/gbBXa23/N8sKDwhf
SwHz+PGr9X5rRjlMA5BRHAXC+80MGcc5mjpPT12T2cNvf5zMn8QdeOOOQNOkJdprNTjvdnFtioCB
pAiBVIFrxZ2eO6go3Br0XwrSe0UsZOjJsSgyY9mtSePMkZ0TeAN5z88eF62dshsn8RqxHzANWJ+9
p+93ZfhyDLnxAhOfQEjY20UiK3UHwsdgXJXteWDhFr33CyxVUr6s0qzLF8PL6zRQRrxuQDEv2WZJ
z77ZUfAmR4Mw0qQP+niR5jXn98K47V+V7HmvrIcEIP2Zv1XBCvvZZM4oviZpwUbn6FNnsaeu6fij
laVIX7p07Dc1pqvY3/idtP3QVzl7r5es81efDliG7QOFQptyFPzkxPsvyySfieAdF9Wqh83+7R3A
EuWVXuUvVy5SS4k7yh/uLM22hmsWD1O/svsRcbQ/Dpm8zpW+Zp8lp12Umud1WmDOZFJFn8mhyn37
ARAQzMySRuNqcOnjXxdKT657e1BjaJSxTqcir+A3ATJe++3Hj/H7K3P8QRN+PgzBGryc4lvTREUm
+/ykqgpxUdn3YV8sywMaEGmGpS/mSAO/dvfxVd/h/15pWAJb71n4f0Yqvf3CytF7S2HcvzKSauxh
n3mJlexjcodJb7amuvkxdEQDhJM1tUUI9khzWNo1zdhWujI9GZXDIqerbsnnnUfulR3oa5KP93Vb
l+aB53aqShC7tUr++/0ivohGBDN/Ig8uY8d1o/DyNBu1K/yWnrGDyqjj8lyJJ/rSYA9he3PGR2Ng
B/jkwudn8O22QZlHaDtin1ce5PnP/1E9VhPDcXNY0xMMxHaKmN0Oe1tHj7MjoGTdq2I2vn/8I120
IXgo6adDCODBYM5AM/jtFZl7NbOm8uzkpfkwIxalG/KgDwlMbtRQszN+NmN//xoiawDYw5KKg5St
8e0F0U0NXZpnPIvkPttbvt1kRyNn5/iOY7SX3Xp6bLTIUmX6PJBkJO8//sL/cotR2NCBJaz5PO+6
OC9SbIkcjoR/1Q11fpzjcxuDrUm/HxgJXZtlvI7Bx1d8NQC8/VUdnVIbsyyMIkYJF1+ZUWrZVnoi
KHwNAYBpZphyj+Gxl1ea3vTdjzJRmQyLuUdnm4JuY2xeO6l3N7WtSLYc25e+oBKEpP0Viy1IV1Nf
Kvczsc+/bHYO1HSEAAx5iWm5nPPo2iRa3+2TU+fHHLiDRRuL9WWc1HCjLVBCgr7K8CwVZ0FEUabt
LYmt6DPqTsXGbVq3qk62OL40dXIVDa/ANatUu/Hr0kXEseBK3Guz5TxrsaH1WTTwI9TbRFRj8t8G
qDzTJAkzvzR5epmPX8o46qFrV4k+69TMhnHMk5zx/6hnqbbP0tJQMtAsjhYbTK91+5lN/jWl+eLH
dthjKYDPCg5cQG+f78py8oIEbHE1lVN7R3jl+MPxkDHWASY/1NSinRJWrVXpHiE8Ko5dXnM0TfzT
aPLIEdRSI+qf5esCzbrnGDTU1a/VRuj4kDM0Xh+JTxjQb2qZ3zx13WLtHbcYkxjcZXou7VUCg2rj
e6Ahw3mtanTTQnRyIydfm0+dgaHipe+0Nutv0ymVsqfVNOZ1Eixt0TBGm0a3FqfZYrT9bSTm4ABS
rbW3sgIzF5ildVaEE6QlA6Cu9S/e1YGzDW5PN0xo3v+cLD2Zy63dlmdK08dv0vt97CyGOo/lGByh
jDqvLf9YHgvwzucyPDl5rFVVpPmS2sZLVx2dtrSn3SpdLyp6B+jyf74wZgIepvNUmvbGxboMx5Fi
KiFgAr3CUFCEEJbQj2nDR9B6qsqqyk90BT+r7P6lujoTXJjS8Uqek50vrivSinP4GK9XZ6W4EGGf
j26/XSBylkFTeuMffW7zOBjBtPvH2PbW617VtdrEcrI1NPI2COMpy72rPF+8zcjxTpx7a0a8XX0w
6FAC/ArItg458ntcFFCqpKwWec3R2/D2MR2A5Sr1l9y9GhdnVL/KBcj/jSYAM31ZO7v4Nc4djQqt
m4DLODH86mnDzAKgfSTtIq7HCGzSZ6je1y3i7St2pglzkmUHwZN9SbY5DyKEVes+Au0mx8iNMqCP
LFXUy5cO5M0jrwpHAhAf/jcqm+YJtPjozSS356tEbs3Qo97Vda79RpYLZffjR+VfPh3vvkV30WWo
gjXjsps3omFIYw83czmsmBrBY0zpwTYyqiR/LTyxS4xGXk/p4MYPZjtXnKyJ58g6+Ea4Mr/5+Jit
CPpSZv8al7bP7P/8MNOE5WiDWQ63Hu/R27dICVqsMxbf0+hM+VH3cuwbfU+pkxxsxYOyI6WYVFYb
2Xbdf1KHvN99zwUxMJz/AzQuFSbTotZihBpP8oP0/pL5gjBK9NkeIcOAwNVtM3v7ye/xru1MDCZ9
VU7e3jmm4HLUbYq8NfPYrE7ODCvgaijjzN378eTt+qy+x6my/i0AewWgbZdvbj8hk+4mv7nXwdq1
h48/zPtmFZxlZrBnoxmmnctbL3LRIrvuaNy6qz6FhWcSG9SbWvU9SUDuhki4AL+RH4vC9Zg1ov6V
N4atDZ98jEvR3+svTxePszne2PcdZ5RoXmuWUp3yddSWLETcrY8RR1NvBofjzIZ958D+uh0AyGoh
cHqnvB/WbiRKhwEqZpNgsmYvJa9BRxr6tWum0XbBSMRKe5ClZsf3LIZaepArpuf9GZ+d3q2Iq93P
TuruuweKvQAZPLDd8wCTY+zbh7kkwYCI9kyektor8p/MftL6C6o/D8A8Y+ejjeqwARTNsg13FJQf
Xo0ymx7JWy+2mauR1cHWZUBQ0WiP19CO6aKFLO3iKQZ3UH/FSFB/0ZlEAvYo1/hnXIwiCTqABGXU
tJX3kImhISPaWNh1GOrGYmfUJaYMHJ9dZpcRKH17OjpNkcEASOP5TH7IPUNTkSLvqdrHQ1x5gCZM
J/npEqI0RrZW6M6GeXUD2ydOKa1XUxLS4zj1UN0kTmn5jNF9+2c85YZ2VLPpyi9aObvns5mLgwOr
k4dU2DCzvXL6jNFugfLkMPB6dIEx2UoFrc5QfWOsjFgOLtTPeJ/OBlQ9pzQ52gH/FCSjK2aGv9wC
LcFr5m+btAEJ6tgwSrfw0HyTUlBq312I3DAXUqsHKPzx+/Juwwdfda4cOTqjFXEuRzT42l2HEJnk
pLm1MTynzoidL1YTaVPToIF9Szl1MHO3PlvE31UpXJgdhpGBoBQzL9kNKm2ZjXgIzJf1rKdsHC3d
S3cyu78EMGTymHVGK/Y9AOsmXFjRnp2pdp/Wsit6Fehz4S9PiUMZxdAzZ2DKKpc19UDfmBiDY2Ib
5MMGCib0c8pO9lke4aVqn9cbGTdjtleNKlTyczPoH+ckcy6Yb5p1fvI1mi87I19EZC0O5hOrj08M
b0wzIGo3phfI7HFX0cBJQzs3rICmoiAIAwz9J92XS3Hf62di8bPR6Z759pcRsXBFdNWXVXXimVcL
QS+2naPkbnpxkgleqpBAFo4LhIZYW5l0/XMtYv8JzxtxmJrVTMPjx4/Wu6UYziDZfLCsOFvxcc6F
8T/uES1lF+tjbJ50NMy81Wm5WQeYRljphPwxOvgYewmeE7rHPs9U/OXjy18OirkfAtXBGTaN5oua
//z5/nH9GSQsBwPNP5kjlP8/y3kqds9DOXVbpmT4zmzRt2ekc5G6kwjMukpKK1xqoIJQDx1kv93Z
oNdYOX05KzMfqnzU/ENK7m2hwtZ0M6MIP/7M79daD6wBhgQmlRyGL3/CxhKppXJ+MJJ8tAfs/s6R
/WLiPIwEYGd7lvokovvdW+jhhmE2ihMVryu75tt7BBAUW+owOScxg8sbikZ89Uq19IGJhfUrNnT8
hBUendt6TMUnU9n3hRyDQ1RiZwgobml2youLE1xEQotvnXhovbo4aNJoH5WtN6T4TF5CNIoSVoqC
om4RtpsbJ5O5Ewfz0hOjIzAsYpDlAcAwyrxPD1LyR55T5S3NdVtORX9/JjgtO7yiJSAWErjMsAdf
fD9148y8ALa3lYae5g9rATmpyJavuq7Z3kth9MUfu6gz0qXMbCxCo7KWNDRJDPiWYYObgwVgn9gQ
vo2zk3gj5V/V+tyYRIqN0sechZUgQydlm52TR6xymhEtul4nT+bQ9KcpTxF/BCWST2sIE4I67mfL
wEb98bN0ubLTcuKvc1mDEA6R9cXr5zpz4dWi6vGhFs5ew4n8u2EAsM9MZG+tqTfkiaWf9Lr+5ZpI
bRyaax4PIzXV21+UjkAzxVKbjmUHlCKb2zGMdbMOIfVMe4NzRpBZYvzkOTp/kX8WK7ziiP7whHPc
ovF8qXNs8xazuNcN+5op9zdHADyEs1JbKpA6U45PbuvlK/p6NZaU8/sJn+1ywxTK15hq6sO+JV+R
vlad6cEA1quNFmNO+dV9wF7/sZ44X/Pc8EC6ICwdxurb25qY49R1ZHDscYY53wFX9WvUeklR39go
6ciu0vryW6U4PH1yYUYwlzf3bIEHJMTkEQcEv+3bSw81YUhuX6/HHr/gjTuTWhlpU226AWwtzwwy
VVtHh/cBgFUHPe+O2LXkr4S7mFOXFbV46KmUvtVmJ/+4jT89WDNxX3ssl67GIoM3/eSLKs2eoEdB
mYuZYsenykpov4xmXJwseGXJY9rZ6R/IfKTZwDKbHi2lxpFsDrPfL6vwhoAfQ/ubtvFsXHfSijEW
kizVdrccPIYTwm281YFcCSmLpBzgvy0ZuU5bgt9ah6ycctXNHcWwDW4j0Z3qV9V0BqmEDL1/dmu3
yBuEIiQp92oZzZATk3U3zPXYPDTKSWh2LcZAtlBlSUff2yCB/qS6MG6NdB1+1jMW54Dxx/iAZAD/
sbZm8181Ga32pXL6ouPEYnXmxm8bvNa2zbwcZbxjb4ZSTNsmdhKxXT0j3ZpW6sVHn8gzWkdQjMnf
HFEPfmuYR+S3vaGAuVmD099MyMubTSeG1NlPzqrSHWGTcwzTcxYaKNKuqK77sogPtjM2M2ZUtxvu
FxeTfGigxMNZU86wN5NVyiQi6qvNgYajcYoyvZoeJvSU9a0NY68Jm3pNaG14o3u12E4Xh84wOAfH
Jw8DPYJsVLA083ilOHwgUFtW72dNkSAi0+zmIsoNvxmihFPUE8dpWw/yCa1p4Ih0fh40jiMBuKzp
jzchH78ZcRjjjCtN84s/LH1yA5W4XK7bHkt50IyENoXFOut9UC3KunJzaADQFzyikzMCI366pG9i
uVgh7LNqL4TYJBk216EhVhUdj+VvBRGn9s6IbR6RqWR4up89CYG0H0c7SHjSTBJo2Ua32Ib7ao81
BJnKXE5oyQ3as7/HJeledL118g3peUZ5ZyNELk4UbLax00anM679uLO6sBtc73HFP9we/NHNTqhZ
p4EIkdIyTgXB1i9iTgfsjyszUeDsYyt51mhd4R5jOf0DIyJpr1oyB3Syg6zqZ7bOXvK3duO0uHfI
WZwpxVwYBzX7fhyRAufGeyvpWoobfHffOxjt8W6ib4KxYraWu8Fi2L2xLQQOh4XAq2qTJyv4EHg7
XRsVdidlROJAQ9wgZDX7gHiMJLbEGHTjCy+uZn2FeYHHXowM0UO8AvZL6hZTGSXjWYvC8Mg2g3Uo
lXqY89r8Tr57Pd+hjSdcsyl141uWDkMSxoik3WgRrCw/cmhu0giQXrn+0UxW+zeHcZ4Hr7L1PhTF
Wt2vK4bhiiTWIkLh6TzoE4bCB3MsdRLgbDHLoExQJR1gCFjLliC0stdCz24mmGyxPeZjBJvYr38x
0ZW/fOWuP8m703/r+OcyatPB734qWfRNoPfS2/nnrLqosGIUBbEB0AGHNacGNM29XwQuykN0Bb5K
elI5Eji4cSX1L2UxKzdQs3JOk14ZnLnnwenAPFRxfdX1s7WGNhDyyFulhVpIkB8bshIPt7Ps6vW2
0/u1etJkj827sHVetNwZiR3gfejb00ok5LDROwHjS59d9yBNvGlHX8OtHlhzNf2iU9MSVaD5lKto
MfwrDGVzv1lJy3EwALQOfTN4gQTy5msMUZXpZNiZRLIGhvKbH6O9tF0IXab/sfgtL22MIvS7lSX+
Uz6Mtn0tTEovBmfOcNSAC+0YNWnnyCI5VHucdA3u1pIG2bFdzazY4TCHvVm1WmvOYQ4QIBwNXJFf
YIos9rFhD08PJvzFQ+dQI9y3ma5aM6Blhm5MJF527WNGWgAaGeYRUi8T7ZpIXnfj1O746Jdlm0aD
rDjMx9KYgHUsjfVEHEhHoqefYx9iWpWLyFucVA9xYUibtCKpxbTke6PUyYQa6+arX7G9fcf8bNZ3
7SCFPCLSNJaQ9lZb3XasO9q+IVb5TywdYyViqTMJVFWVYc+RNSkmACilSBhFRtV5iMpN/zt2TiL4
mCVVgsKeKilaeNpodCQE1xxIHPUmRiZADqJzvwIvbD4Qx367UDc1NxLX6HSFIInIyrBiPmnkQZPV
Uj1NetpmBwJs5an0/KKAC9vPx0pPS/3L6M82s3cbtErWmdoQLa5Cr7XqY3ewYMykUWfQrDu046jy
M9B58iOHaJevSI39B5sJqQ03ZBHp9xgX2HSXyF5/YgFpnpWVatdrllnlMV0Ms/9Bk9afNoTqshhp
r3GFXkvP+ptrxQb0KS9Od8AKkmyDbSAxfgEB12iImMCCkjrWD9oAYp5cS7chAIWARtNhBJxRHAap
yNZ2h7JnbXmTMaKp02ouibg587T7P4Obij9p2TTN1oPzrfb6qtTvRSZlQU+oZSrGS55rfWAUGuwQ
Za/8O8G9yEKoOvvnQWWgF1yvtP/4qF5jUkfn1IAGgMoxmt3EMV7a1DXqk7/60EQCY8EX8T3ueE4P
9moa6V9aSqYdFHNcf59Lp/b2SbZCzvHKatwb/IbegWBD57EkzgA4aAU6d7mqDZleCWeZnU1f95q1
XzTR2SH2TrO8ogkz/cpENqoodzRdu0o7t0yu7EGUSYjQ2RYnCgl9B+yHTB2wLpn+oM+6T3ouVVpQ
6o1ebTk8NvVzwjoBcLHBKBwIQS5SONfKcnckq9jG9vxzAp+QaGLOZCJtB1bGEUFNPlp1wwqVMCdL
kmaTjqoeD5W2rAW831QqN2oNTW8xKHjVo2blTfyb0tGOt1VtseF3NP+3RoIWMDKz2kx3YDiWfMsZ
kZyJhCjOPBhB7SzX9dJkfqhBhR82BsmvMFeVcr4D/12SkM6h2wSIQEW+mRq/fO6WLjO2pT8qc6fw
b2w9O8V2nHlNzAnN73zAu5qPEHMR8lnkUG9JW0304a9oRGocGpVras9oMlHHEb1Njh5kNUws30Ay
r6FMl85hEV4WlfE5ZkZbZwusjFW7C108IR1Kz9aKNxyBl4rOZeEi8hs0kf08+/U466bTfFugnYTg
AgdliLLaG70bZBgyvSXzOB++LqNW7yqmdxzpfEJfdjBnRF1HZPwuIE86hOvOHLQ+HBQVwJASd7Hq
i/aa1rmYvpT4Bh7bAtHXfvZ7sto5YZhdNFnt8kNrRrrdQeuWlRmOjJvbvSb1UUR9holuwwilC5vO
sdporLEIUFKjKguA0ypyLsou1aYX8oOpRBl2WfaGh7sUO8+slsM6mLWkaLMq92dR2EW/ibt8Klip
GBpGsymku+/QbF8lBBglYTdZ8jqzXOneiHbIYvLN585prxoKQBsEWeMTbsu5jGJXyyGlrKVtrYE+
eX593Tp9248hVImOKAoOx9VpEnBjeWZLzT2IwYHlbrqLVt93KY8nh0e70+CZeFnHyswcBSCf1stv
c187BTgVrybPHA6cs7Hmerh1cdQuL9OqwbApqnw6dHrRW2j29NknSJDMDYn5VYvNu9af5P2qJ0Nx
0siIRq4upU9rNMiIsdJPa2WkP10GT/0hHvyFdQtvpAk9QhHZjICcs6fP0oV2GWVUOgYJjVt0D01n
ugcwTqm1ZUcdqsjL/bKKsFjXSVQnU7l3Y4S316k+Os8mw0bilZUv0p2GTHqfWf5MqFxfFCQt00fV
T9M6aVaIgjHro7MNrdpWGee1cE7j+BuXxoqhumVt6J/Cy9/xEHXONm3zWQ9j6VvF7VJKgqLInqxI
rmpTWMfjPPpwOzOOSzbsKOOxWkudJwT8SHEELr2kDzPMbObbutPuXaBr+gbeFwUeJiVlh03hLFXk
NA04raARJuproFFoLVnJYBGGIxm/FUcRVUzPnsaBJCiV58ybxPdLclcwSrQBcchyOXAeMdV+9Trj
bu3QSQSuq4k4MKtKgQKjoseRSslobmTWOaFToCK6rn3C6jfc5RKqgt5Taah2db9Vrsnps2mmLiFf
ppIgS5SLoX1QsxVUZTVnLFYEyU2lt6bf7FHGW59TfoIUb/L7RxGbY35E6A+XJVsE1uQFRhX5XDmY
zMBs8edu5qwu53Dsh77cy7Hjv3PKEB4zU4MI7KDqYyg3shucNIznQrlhlbnOU7wuMXA8cwXP3Q0Q
fQI4L8wog1GtyqGI1DIDjBtrREOzxCmLE8Y9Ia8110RGCmjZ3CfS82Dwe+7KORfBqaL5nc46v1u1
FOE49vEP1xvmMnCRowLEpioM6JJCBW2JbBDHJKVvtCnmcfy5DJCeQGyZs8QApsXcfRpi7mMqk7YP
JncC6MSW7m00a17ryGAo8qdnBSmIdtBd1b+oosmfukq358eqbIYb8KikbNRTZr1Yhd8t10LSK9rB
+Eh+Aqkdl6NeeR7pnVpTqHsZ9+pY2b3RROlUWdO+UKbJcM7z6ZEv0LqPVSOSRqdHS7b3blyJ74sI
827YyKxsKFHAxLbmfSP/YuyPE/XXrw5o5t82c7sSQbPd2zuwtPF2ZiOryCVxCMmqB0sbXaaRWQf+
GiHL3AScz2nzmrIdCkK9Z6aWtPj1LUO8cj3WYpzVVqxNO0cUNc4U2mXXPCxVN9hEOxquv2yqrmAl
1Z3V/k7yfImfBGZ7uzEy0rWiju5xOOho3L43BV9iW6VY77+aJr7zh04jAJFY8gqfYrKCBkZ9kHkC
YheWgNCcFwNIvXTn+YZNGFMpK3flHEb0X1S+jn6WvRQaWcszyTgol3ESF0e09nNh0CDoQS8j6HOH
HRYnJnF5bpOEvgrfTEFjV0VV30x1YkwcEqHBbSh0dPIXk96eroeil/eJNsp856KrcXaC3ek4kexC
ZjhZBLy0SHO73WrQAtumVa231wUvz68+Y6EgOBsx+DYnQGHJA9UBut7EFmqLG9/tlHhkozXEQ5IZ
HPeDpOz6X0YM0O6um/3ZOHmyZwtAAdut1/NQGv52wpevb9B0+8+srOxjdTOnbdDRS6BI6xYN7LIk
4WRTDpAktnOe6N8lY3I97Ic00yjJsGkE9jIlf9wkVzp1nKupJEA1EGv1J6OYd02zM1bCpPXKuO/s
j7voqgMf9+PYMYZ9o2Qficlp1q1XyIy3VdniM83Ou44kKkhcGTDYxVk/fRlM2rPvZpzis0Nlz2k0
F26+8Sug7bEUz33L3P3jvvKrBuhNv5XrQSfhgvgdYUBdtO2Hyp/gwq3uvidljSPD0C3JAJ3gDNW4
g5hiT6EYVne9dbOlPfaF1rqnkqDb9q6regQw3WokP5nImFnU44UjsUFZ2KlyWDfUTm7uPHnUZL8I
4l3wL5arUx/cqcm/1Tk0lg0Lme/vM6827wknIMqmqMGCnured6e9n5VV+uDTasKtXKt4obNGa9CO
X7KEw/2vtPcx1qAAbNQ6hZ0+qPKFSlwsFS062mFRxZaVkkrTIGir6yxW9Guq4cUkqiK70smFKLeE
SIvke4H+ZDhIbJdRV1OeHxQPWBda9uIwW6Djb54mJsKb+ny8C/vOwghtTmJsOsw/FmWPU6cwIuuF
NgU+KRbtbyL3i+bPxz/W5XzHA2JE59j3fMSY+BAv2reOVXXZbNviUONciMiIXF5a6Jo7V3bVdUun
cQlaNOp7UHTFJ5d+9xJwafrFaLIRvuJGvBDBrPTkZeaU7kHjix0VzK9NllbZV9F048t/+pZ4b5Gr
Iaik3DRf2clvm9ToanRMGL15b7qUm7dDvcgHVthyiWZBnwGqjG48ES+UJgdLSPu/zTlfr24gswVq
dVbM6dbbqy9qtFo0Keb9QOd+I2fDeaEtM4Zardt7rau8CKaWv5Ulsnupuev+4y9/8fq/Xp5gLhhT
KH65i5czl5I+We+v1n3SEn06Nm2ByawyH3yCgoyw9Wy1bj6+4sUv+3pF/gHdmBkrJ5rzn/9jsEpa
xeDHGoTqmEjYOSyEDf20yZni23QcPtG4X4yU/n8xNjPQLNxk/xIQRP64zrZcO/dqQfN1Mwul/TVV
S/qRa+nzNQn3KaMPNR7++3dEtsPfgvgjNLtvvyO3NNcqnrV79IfFs6bhawhRRYijTXjGZyrEf/uO
Z7o6U1+DV/XSKmzCqJwUVeQ92iWGSvmsaffuGOu3xH1ggUl1IJqNHOZPVLzG+dH4x0r+em8Z+QDG
Js7rLOR9+yXNNHN7s4nt+zZZ/TVcbHL9+mEQbehktKTqupK/JfRZyHhahqvESTZQYcynj2/1v38M
EqHPXHDdsi+RbFpDH2LWhH0/WpoBU94qti4pUP+j7Lx23FaaNfpEBJjDLZVGmqwZp31DeOxxM6du
xqc/i/7PhSUZIxjY2Fe2WyQ7VFd9tT4MOkSp3Roqdg9uOtU/pjjxH2igisBRJdcwBefyieVl0EQB
ps1gmdJCcraOXKdRVeO7Bh9Bds3emMAA72BrChppRALgv6dZ7GnORreEhpFBcA2GYV42lDi/AVXZ
TP+mo19+EPcFw2dx0x+FLvf06xC7lnnWZvYzcRpNam0SbzHlMjepF2R3Kqrbf4taGI8Shw4uhD6W
3yCD0/HiVK/xdO8i7l4QCUIS1fUXPV/qeNTb2yt7yBIknE49qv6L2IHQHMHJee0/oH5FLrjOno2x
5pqu2nS2dqMc+rXlanGx4X5PJqOMm+YbkWn+NeB+3CdXQpnLdYfQk2iGzRvJDDjQ0ydWKHa0itvE
c0Xy+I3f063SYUD9kVWFP++iSJi3WYSR7McT/mLHZp9mtkMipWTNoXW27AwOpV4M0jrSjzCWWzTW
IcS1PQbitdzWqMevPObleEweks5Lf/ZCxjkbj8wgWbzEjJ6rjDTBvqbq9RWc3RjDThZSbTJ7nP9N
hUqelCGx7F2kB+yg5tn2WWILCLDZD56lo+puXwVOsmtyLyjXtVOOw06fXfuaeOZclPV70IWtRizM
zMK5+vRzxi7qw7wqxDE3TIGZLNbZ7Vewzf78OsrRTtetNAJ5MJsgv6duD3BsCgT2eriHFeO+UU3b
bPrBjbUrC+tirlPPwCOS3BhVdDo2zt5/EE9ODXUmeC481X3KWsyZIUBTtUbaSSWibzL9e4NaOX8u
+6IkePeSKyCav8wAbiR05OlgxjDVO/scvVE0lTVN4tiniDNMkZjfogq/B1+1IltlRi6uSaDPAs/l
W6AKZoLj14ocxDm/AkWYBRq8jmdc3mbttrLyYp/Xvs9qHoMuJKNZ2+s4KeJsxTUDxebHS+wiRLHB
PRCK4Z9nUbg/t+3OjZ5OLvDbx5jWmXQ7ZF6+kzgQxTuS41dVEud7Ge8V4a7N5gnR9OIC1lsqKaOh
yY6ppql9zdHyOjuN9R8on68BIHnS1xW98tQWgVd+/JyXZ+fyTfErJA7j/GZfOZ3zViU94WG+ckwB
9X7G8Ygi9lTpezVo7Tc3dioA99RlVaTR6DKUya8RlPWVxf6XhbdYIXHptX1zCSbOAkJqcNTr4Wg8
W3IUdK/UllIvySg059GnoWEml44hwkNidQMSfDyIohtbK7MxNJohLVeTGZt37WDO85Vp/xvkeHLK
4GS4kDLoMV6UZudRnIYBXB2PafCsUn0ST6nwBsR8g5i3eKZX5RaPvCna1TEFg1vfJau4wlxXbmJa
tMSNj40r/O90iNIVxc8UIn01Fl9UTR3oVjgu1B1bTPi0pKjbtp0XjL+wVeifFFZ38xEz+npYIfNs
6k2O1Ox45cMvS/b80eDYBsayvRI1nX34NM1mw1M9C8xF3oJEw/JWLo4xXEQ9BUcvEXgSGjZoR92m
J3kyKX55bXbn6f01s8qLY5S3zA+h/8612V7O13rHqeO50Rg90xDlILfOLfFZuEbrkTEeRB+S8KP5
Sbht+vLxS/jLwJxpSyud8duYaNn2/riIuBSMq4gd6DlwWgMLVzMXXxP8C/odiiaMvbO5f41FrM1X
Vt3l7kJAhoTHQTttBZi9nY7LPmClaJ3EkcKVUWDUZzTUP0lbh44xplfkbZeB6WJ+hMs6gDfueBcC
fB+RS9kbmTh2eS7eabWR2U71qaUeEWNR55jAFy8eseSz7gqaOqsXKutavbaMrLHWUm+0K8vqb5sO
29xymv2vJeDsONGEUHbTu/ExGRB41RzmD12lgzUxLHxQMpU0pNizcU9KM4LcofUj/Wux2n389d3l
Yn22BH5jMxf0Fmq8c4UjpWx40koEz4PWlfXeTrTZD/GKNPEMBgQ0b4qk6sHtJ2QyVzTNO1+FI3FE
qO087W7GSiujT5E1UVvQ7Hx6HwdrQCwVNN6jiav2E9yBuAjznsL5KprG8mWiOu+gIpkc9QA1nOxU
ZxfifhZx/u51xB3kykrrrg0wf9mKzEqTF19PunhFD4SPl4MD3hvdXoZTF+s5cg+G0eYbp6OdkBKN
lkwrymx0QzsVZdku9/GLcyKuSwC99ChYQ8atkh+pETdk3hBzhFk6WelK9sx7XE+l9LfMWBmHS2ci
bTjBkOpkiKfyif7ufrojBWMNaxTYcXPQjVm3vlNesKeDVLY5bci7ujh6xj7Zdmpr86NdcYTVQWkA
EcnS5NPHH++3lPn84xH8L8t3kQmc6yj7rsqpZLrRs7LL6efgJu7nBH+beB0jBHLXtLUnlJZQBcKy
mGDuhIX0i+7N5DgTYZcGRb7NpGr7sO0b9YDaQYiw96vuh0WnZUJWy8l3WVTJ+kpk8RsscvbDyUT4
Bpd/Lg7Ykp0u/qQcoTOIQHuO57Lo19CPAKBUSMR0foATx7c9MqTmUSip+zuNnqkW/96BK40sIrRk
pN96blftYPVNqI2dToXUdDuknTIV4TxYxtsc6cwIK6eaYQxp9uIVempvMATRx7WhYKRvwHwVj049
uJhX0DzCwLJIJUK40WyY7z2yrTCA4rrPG15aWMf91GwUbQFXdoLLuJJmawyrySCyFTrnNwtXUap1
J6s8Zoiv20fEmvO31G775IE+WecGDoZ8+3jeXI5IWp2UOnE0MmMaAE/ffjxaqq6yoDjCUzF13HxR
F0+F17ehkBMZ4epaY+rfBgTN6y5cT5du67NLBdJE8GiRrI+FO/gUazucWacuT37WNOoYO11GtbyS
0bs81oAk0YvKuakvhLuzYy0XWhHMRlcfkV9JqoqF903m1mysuqJMV1ZXYMDQkou+MuzlNYV4gisi
/0PBav+2kv/jNC3AFPhO4pXHAdGL95C09E2s0mBsfuJPDEILofkc4GfUo2+eHUpo9DKZXdtdOVz/
8sJZV1yW0FdDQPfOnr73+sRsiRiOsLnxqKWWtGH/ib+5NoywitjrSvT6l/GgWyFXBzcPpvIc7qRG
MWjgldtjhaJ5V1TRf0FJWxKuL3KXxGV8LXC7SLot9uJUTpg2NgnNc1BkCQmYYpbVHCNsFY1tOsWA
IHwswqIwbxErtpzv8YaYwjBve9K3HAJ9lSdHYxxUduVm+rdnh0rBJvS7Ved3C80fn1yHTYpfYN8e
RRQNO2HO9Z2VGYgz3Ij2AHpmr5l8/C5Gne6eCxqHTZ9VTCH8/OklBUhQfB0dhIktq3WEePONfNQY
3My1R+o6pZxOS44UDK1jKUyLHOrFRx2jlpIqMDK7lZk2PuZVeqlZGK0ZHhw1XCxCrLkybrSNZddr
KUq9XOndTBNAxzZCBd7vLAy4KL9u41YHxDP4GEHROlhJ5ykYPfvKMfGXNbz0B1Afo6sc3PvZLA6Q
n1mjq/Jj03b5K8I8dwvHjI761BoOdT1ne06X/cd741/uYR6dFBC8l8ZtrBPO4jKdPDmm9EH0TLeM
pX/nAoI3dQjoJBZUHqfa/lrSKlCF/jCV+gPAw4B6LjT6wzQ3mI+tol7Vh4pk/LXU4l9+GZQILmJL
0Oj6tIOdbtuFmbsINmfvaGNCcmSiURY1R+u/ZmjNnavJ9IsZp2obBx1zQAi3PjSoKMxVhBqhCEVs
TP+86ikXmcFSwqBGdmFEggoz8aRue0dK0FkZtpOL9gJ38BGBom/e1Rnc+ytT4nKxLXllyBVUMmiY
Pr+qQ0QcsrTPvGMODELDjw23GV7C9ClJQWLCaWrHK0HW5T2FEUmos8ShyVCSPn3rA5aedHMxYhbN
87c4QayTL8rpsG3KfvPx5CPXwL92srRxOsFDYjmZ2VD181sRbUYNFc844Pzw5u57bCswmthz0ar7
Rj5GjpKmgpgWxKZSibkdywHdAt+2E/Yn9pw8+Ap9HgVbyFpvplt0kRqmi5FM8xuncnP9nZ1AuiBy
095fVxkdYt+VGaV45UQz7VbpXLmo9uNSHEYdb1h66BTxFu5r415HEW2/CmUJ+2HxLcnC2gEJw4tA
rGl9J1MF6OAwmvVExN+Tx8vXNDhp0wEzT/PeFIV0uhWAZx2zPhTPaJitKTA/aVz8OaJIMbxy2+1n
nGlto1g5hRVtcW1thxBAE4oSLY28L15v9Q9LaJ/dtBS5t84wxmrd0JZRrgd2ClidwNf8UGj6GE+r
IbBL/VPXWIj+kOpkEeKddn72tSbwNrkT9G+xraXoyZxKfyzUoL8Yo2NMbuiUdh/t07Sqozs3FvTo
+InhPBd+JEvMA3Lji1NmNFo0lRE9pdUIHKiA4deuK0uZ78SjjvW5ZBlWt5VwELNDqGneZgxGv7cd
ebQdwn95y3rWYLUCaEP8llVT8tpWVF6tocu/YtXbPCe2QJ9HQSk6FhmZKYy3smxV9OTr1lWTy1vs
tpB4JM3oHV38/j5HYuhfMy+LfvRZYOQhafiy2PemEF/roAjeyVEa0cZTuMu9wPqbrVWRcRkIc4CS
1gpLZJU/lFYfDQ+pPlRv0GW5T01GSh64sYIYVWeOVSmETHTEu4nEYb1OAqmrXZOV8m0GA+Hfxkac
NqGj+Zjk4qAexFuui8K+9+dIBc8ID5b+Hb1wb31zGj6R96zSrbSD8pYA0g9Wres3DedVDN90Sqbm
2Z1LpTbAR4RCeePWNde0ZQPwAg1Mhg5A9j/H86rvXW0O2QMPFa/nqfe7zUxT+oHO4cIM7UHvhpfJ
h0Cznmc5jZs2ypr3OsI+g0BUH+ZVFXld/gnNpmbirljhmIeezfBeI7+N3gabi+4L0iM6cXw905oV
Gk2E2bRVJTmpmQntNcrmaV7VIJSQuAWzo5jmlN2+t4q6yEpS+aYrRCPWY3kh4UURqYxx3VF3r7Yp
ymkuZEGNZ1dCLk5fpXpDE5Fr9sbXvsQi8ZuBgsx8FMiBuxeL1/+VsnLVv9mxF0Ckx7TQrPaxyIc7
vTfa6j8azqruGabTTIZtoEV3o4leej86KdLhl4wT232QWGbM2wL8IgIG11eHSk+CMVxgCDT06Jib
OJkMHms7ap3bTLT6CJYCJS5mIjGivWGiS0qsIyxGH3BHcIoDfzDfKFw5R3eFhIo8ZU4Ut1hUEcXc
+BHXzs+Fk8WrmTKZ2udzQ7MBqvNpRnuN3VzoiGL21tNsN94R7L5AlaRl0l9rhS77lWqb4bGd59nY
J7qm7WhNRgoM0QkgkRIuhq9JNyX9tgxUVtyaTT5hTgdwU+zdGTnLa2/XQfvA80bVpzRNR26TeQtK
30D4+GQrJYyNXajiXS19nleOyotQhlM7YOdG3YDuh8vB6SlikTipM32YjrownecIr5JFZR8Bj+8B
BRzsGQ3VLsqj7Jqy4eL4omJFF6nuBFwE4HqdDcwJI+g44ox281L7mVXiVZG8SJCM0mDzr7cOh/ZG
KkeUAZeb5W+rhT8jYRvLZrAPPvzMvtpW9Vy8xVy66ACfHOdoqna6EnpfJtFIe6D3Xp4M/h3anNPX
OpNjAs1t4kCLA+DGYA49JGNV/oS4YDwYrRwP9M9bO2N2+mkl/S5qwrG3v358ap/f+ah261wkluse
/0E0OP0RCeXOAhJH8WJOVmWGVk05zOiq5A29dLpt9ZRL3pw77Yi36oDhQ1t012pT59Nr+QnUghEJ
BZDy6OA9/Qlu6tOH44vqBZmqKdbBovL16NzJHgMvVXdx17ZP1KqK94+ffHmyP6MVhrW5flD5pe5N
HHiWw42HGjJ3a9YvPoCO6DEqSwokfCr5ZbZi2oZEX4l1UXJXuLf8rvjy8ejnU3sZfTFX5NMzr5lv
5w/tRH0Nz/+FBAYek0VZec8An/u9K5FjX5lqF4EnDAaasakTuHTbE72cDlZU6PR8V89fIIk10VZP
zfFdyzueN2sJbQ4x9ZcruYTLpLWD2QMhPzOcZAasuNMxcaKHCc4+fJRWQnuKg/9uSush3bkN0VdQ
GzXCUxob1pPM5VtdQTKjtDDFBH8k1v818mYHWwzVuOcS7vMmTn8M0Heys2Y5Hv0B/5IpNdQKJKOC
duko7zlQ2jU+3vnnNZYtk7LnIstCwHEON0EQ6yG7tqajg344HBpacQsrGz5PqqI74uOpdP514WOQ
fMPifqn+eXSHnT6cRzecRcOn92IOSh9XZM3iEDbV6G8oqJlvtqjj+MqEuqir8UTekr+w2JrBW51z
KnCnHSq0lM1roVl4RIULIxxZPVg7QMlZU4ibrgXF+LnSR2J14vkZHXo2Wm+VMKmBtr6grQ6UtwcL
FzE63RJj6qfbiCVw51iRywFrCU2u4gLsOnf/PtiC5samtYK02v/UNTF+mZCofsshursvH7/Qyw0J
cAhkQdopeLPAaU5faODwT5p+qV67oq5/LW4Ndy33g9dMjdNKG6V7m8xD+vnjQc9pJdC6uDb9RtGR
h8K25GwnLjrh1zNUktdCDyA30z1QiFXnJYJSY+c5+9jJaRKEQwd3bWod7+AbNS7RUmutnTVofR0a
bjfVO66z400wEeXcAHpQ4/Hj32nz8KfbJlYqPsuI6JZ2MefsTE4clDFZI82XqS1rjJXI4qidlSvz
ypI9X0G8DhALvFbu4CRBz2s7NBoIsC6W+dI3Mp225ez9dJCeJSuj1yl3/PtDsVSX50GnSSn/9Itj
rlvbEuz7i1ZqmFxnooz33mw105Vd8W8P9ec4Z2dO5xtpPuiYO3IXaHxQEQgSQqijU7Sm/oOi7OPH
+ttwWGHpFtpCztXz6nc9tl49+rP1klQmvQJ1ndw6TpL/0OOsvJa1vZwXpORNsgzsecuQZ2dMkpbK
ixOTm0aUDd8GrY7csCff+ulfH4l6wwLBYH5Qrjp3OGka3WxTqsmvYmyMilBFzWzqVN1WSdqabx8P
tnz2k7lOlpKQBG0HCKJLmomL9YfhN1nyalVZ165pcQjeuPhhYOZ39nSHXCx5dZK0/jWDYBmuLICL
XWgZHK2QzZ0Jxuk5dg3ZgEXn5RS/cmtKypBW38ICWuMHYRqJPNqpOiv3RuTOV5KIf3toDy0LuycB
P/q407WAsB7Mjtemr7FqI5KHOBRvwDaI1zmd69cqW671Q6e7SQjywf3XUIXVt6RRkI5BQQJ4u0zp
P8Jwb0bLYtUNNJOUNK41ZLBjxlL7bsum3nexvJaTu1giy3iE1kxaVL4X+DNEnlFcoC98xYnJ1w7x
YBT1duyiHBkNtMvgysF5sUqQWC4arAUIjRHneYLWdIHdExj0rzQLq4LMSWH/DOb6mmuteTF5LBIY
vD3CHn0xmz7baGhAzDlni+nVT0iP/Eezo4WfTeOLdJ22fXdPazEtnGbnBhFtktRaC3q9mqbZlU4w
HXIP3X6Yu4Ocb6LEofNXOTV006yHehpz653a+dDQYdW++n5c39Ae2RohwuyuWNHelCchwEVu9aEq
udGrHbw72Aa42bufqq5Nv8eJhHn48Vq9+JDQvDkxPOLNRS5x/mZb4nRPQfJ7nWkZRJcxel+Nyaf/
3O2uETYvh2KekE7FLBdgHsHt6RwdZlPQ0RO3rxhxqdc4zgKTJm557EbUs9uPH+sy0vrtZ6cvIh1k
XtC6TgdDeJsgxDfb127padlFo8xvvMEOrBX4UtX+CnSV0sGazbOzi62ufkH6D5ogmkeSHUYkC8iJ
5Qz5Zq1LT3ue9KIxV14jR+QDvbDrTWqL+UcqfGok0u3MXw7R2g1ZgKneagrmL4ZMsWygH4B/uaJs
udhqFndMCLdL5wSXoPPIlSXeZolbdK+GJ3sY/Xir0l1ed0+j2VZfJtOrN7ZVjLuUrPOV6XIRNC9f
zyCr4dlkyKlcn75WIyjAoDRT91rH5PKwB6gpnNtjYXerNtEbuStiMV/za7xclaxGypqOv+hmKD2c
Dto1BJVebapXozG6cadRa0WdUqeYMxKuDQ8lXrTbXGb/fJSwC3DrIf9PNACS3Twdt21p6k+stn81
LZlCRcykfqAXc+/jUPatZ4InxI7mtYzKxTKxDYZkT12UuERwZzO3j8c2VRCLX8uOnGZYBmg54Gxo
ebGNBi+vNx+vlIsbJ9VUz6WqAhGYbhFsSE+fEtUR+raSZuUJ0fpt0lAkN+IhvSPTd5+01c4FWvS4
GLA8kKhzbjoe+aFpaf++8jvO67voq3lgfkZAFLTUuk5/RzkWBdM9Sz9JIeeNnSfQKDDUpFszilpU
O/UcyzvgKnUUpjXdBCGAarbP3pXBlVdyMd/4JRhdo1Mjv2RTcD39JQvkgnLBmH6yOK+zdcyxthuS
BVdZz+3XoJ+sDeH7te3xotbHtZDtClUIvY+LD8fZsBI6WZ+MXv4JhF79uPi/pWGtF9a+HTAVCiPN
1nCqivumDm1aX3etX3v3PgIqgEx102z4hpR9P/4qZ5ORgGLRP1OD9IjoaAw627NNq9XtLBAudKo8
+EyTq6hBl2Em7XScSh+Pdba3/G8sMokMY+EEebGt0dtAlEjjW13a9XbokgpaQemH2tANO3dC/fzx
eGef+X/j0eAHSdXhxnoumAAv3TrZZDj7khZ1i2xDKm/9CvSeIfV23U6UyFb0+LVXhr18zIXxB8LH
XeQ/+nl2FsUESMNotPdeEsdfydwXkJC6cTtaUl/B4zeuxE7GxYDsJiTsSJjyTmFtne3ZOKk5amz0
8jC2feWEbKRAvozZ03do3Loj2tv5PnVaAApeLW8npyu2Q+RVN3oNk6ePh2yXDSK+HXRnvEs7Y7BC
6krXrpIXPxKDMDZbsiK/pTTnRVDNsKEwp3m8nyphzK9UtQ28OQv9fRjbuXvIp+wfb8p8fnZ0Xgd5
NtoMnPPIB7UXoFknT/YZKKMHj0tmu9XZFv7TEpVUV7aUsyP7/wfDsIW5zb3oYm5XlYKgPiV7U8NA
hYIPjgWBaZKZIHezZpLVm1L6OshnraivTLjLNczdkoAroBeQ5NPvUOmPu4GTDH5UoMCkq3qMwgXP
eBBGbd1D5LnWUHoWpy+PyQAosJjhS/5u+Sl/DJVHzgwmunVvKHNTPzSrdAzRPwXplcPiL+MQSNIn
S1bSd7zLMAQ9DL5X4INErdlfkJoOzqEAhtdd61G43CQQDy8pSazAlzqOefpESWKOXUum9oY4LnrE
fmqgnANXMCzKeub0yXEJCoY+f/54b7r8Zng5cJdD9YFNLOOeDguGO3acGqmaV3DJ3noTCfltb0Xy
vtfwxTn++2iceeiSSaXxSs8CLPxuiipII+2GIzVV9IbS6oFSuY0fpqL771/HYnpg8u3SWcVe752d
cmBVmrwiyMMPUZc/hrGINt3czrjKe5P+9K9jscfyCpfevMXB/mwsuMSaT+tCfPAjB1e+fnTwqMQC
sV2r2kfh/PFol1sYOwopAE5u4kXLOvtmiz+Pi/MmjWJ5YN/kwSSf9HRq1nMX+GvTLOQVn+a/jMfl
DS0c2T6knefJcsOEWzB3M+dX43xOfOAvXCflgVU+rFpn6HcfP97y8//I6vw+LpdzmesU5Rxe6OmU
zJTosNHAiTpDQ7kGTW+H2kLMtLoMNqCuQcgt1IyuN8h3UWAV24+HP49Tf4+/XDkouNEqweZyOn7h
YhGiKWg1A8aK32K/yW9FOerfSHMX3/weXJVTBWa2ssCK3UE8nHYR7Q+HYrb1Kz/lck8AG8GVmUYt
Ls2ojE9/STAntgve1dr3uT3S3ZyY68CO1TGKysgJG9JMT1pnUr3++A1c7gkMS66QkiOxg/M7efHH
5rqg35ZpbDO/+mRniMbZ+5KLpoD9eGX7+dsTLswdMtZsB1xFTp+QzFkke1XY+6lp9V8SQcSXKCXj
HNapC8WS9P98X9IbN16JVUhV8y+fzjIsQP4YefllfzwkNTezGiR4c3b/AdIrPVL7unXBEdOLNwTh
CDkyCGmPaJ0HVO61/gZMU9KEaHlqr5f9GGHJmEAGG3tzgJmB3giujjljZYOzJUmkUJZpAXfGUe0R
amb13a8d+5tIF42/pU/6K4t3lCvwSpMGEEAMKA+EU3VPugV6cDP3UdF8MSHuT3dDobX+U19hm7Tx
4qB2buypKdv1ZEeR+ZVGl6Rf2T6v8TCblZdvrb7Tq3Xf1nP/GXmuab2wnAxYZgV2rRAzJ/ChZZZH
nypEm+bOLPGX3lTADj+XlaGJtVkkgIKssiRDwQM/9Ilr1E80RHh7LR3hFiWJm3ubpLebl5zN97tn
Ft6LsqNZX7GitZuhFdYvE4PdN93ppbaiuRVa0nKv4KaRY7ASKqtmWiNmQlMI06fZ4PKRdAfRyfhp
mAvTffDdgnO3hQrx6CW6OOqw0L+VHBbQR3h9oQc76ZBGjopXFgag1UqUvl98MoySXoQhG+yvuOK0
pO8NY242YoqUtfO7Ep1JMWo/2sbOzc2gNY6xni0HQhN/r7ut/cLHl6ZogxAtal7fJt4UgIOKM6u/
9/oA+RC0SuXe+xHKkBWxnBY91W5suvdxOvBaZ+w4X7qmheFa9Fl83w4YRYW6Xw8/MuHAt0L81QEd
EdqP1DNwBEYFmX8TOWBZJFVt2+jPWl5j3OXkRZ4/kR6xtbfMauaDLIQfvA0BkLTtGAMDXPc98MTV
0NRjcNBqqd+RJUevI6epQZKpxhHOjEPr02PpYVkcFmad21sDyPNBtbpR7ZyYsvsjVArUun3TN5gh
xb3IdgOeWOMq8UWi/6gNGP33uodV5aahvun+kkEi4pUz92n3WBXKmjcCLuMvHH7wUfAK+OmexHCJ
aqOShvMYOcCKFxRWlW09qO9r4u+o+6znLeCkla0s+05xeZFdiDSvGbAEnUbtvWiC+dn2WzV/p7ZW
TeWmiLrirbb0VH0zp0j7Xg+K1dPQV0ZrQR1NVY6hs5rBwjRJTTVFVG1XKeqRsS5emtjyynWmgYm8
9aayEiTXXH0CDeslGZxedFsypOqSaS+sRuTWuVn1h4FmL/wAY9l6PzJlah5Vrt5rt8Dk1BSE3N7i
L1mqUSLKkKsuRV3l/NAHjo2bXA1w5CsqEiFkVfNFuf1sQSzu5BMCasM7uFKrof8lU/7eNkljUzms
G21jlai9+W0yV1+w0BjUQdCjceNlKuayNDmVfysWZtpNORsAIeirHAAMYqU23eaYpsqfZIYT+bPX
7Lp+irOaoiQgV6QMN75yKmdlF127L/EqJZM89cMU4q2DsaMWDDogfKU59R0ZMjt/zIYRVqe0rOkn
Jk3BuCZNYrnYnUywmkBOkfrjzZryidK97a+NxDG+tO1QPiWO5vpb0fpAuyazcpJVZ2YpC0PO3Uvp
6uMzVitV0IZxLTtxLxebb/g6CqsOg/YUE+EDKT8kYTo5B0GXeuj28Cj3KeSNT2U8G244AJy9zQJr
kGHnuQJFZsVU2eIPlx9au6lxyeUidltouYWnRqlyJHKUYbNNHnVjup5Uo38OCpCj6wHjbgj4eFyT
TveSYu9brWWtVZqDAbLnGb+xWi6e3/D8fPuuaYT7X1mM/iMXAFQg0u46FGg5vOKN1/Me3tohHQWV
vE70q7GvRnyFsELBINAdIytsyeuKbe208JSrtE2GlUDeZ4YNabB3DanCryEXwduISPfVbS0Qekt8
W6H1C8affZey+8Bsm25TJeLj7FaugzhvYOPI4zj4rGm9le/NWE+bHZikeZ8yTak6R1X0ZYTgRZ+C
3yX/jZmn33sN/Vhrba67+9jMfLGK56nrN36njfsgkNXXXKNBIBwms/bofdAU/aKB9avVTIkVDHCi
ZhMVNcnYbvSSn7joltQUKq8KrLDH0YrbH3TIGDqHDU0SqSIU0DYH96PaXjPwvNf5SLNU2WMcj36y
clEdPpvYH8coJp0ufwzibPyMGjh/TpMombdACZvq0U4bzX62bI3yeUjGJJJ7kNXil5oWknVrZU32
nI+zczupwZvBTk7lf3Wkxm963DjZFtpAYG4xP2rv4qWsHQ65sh/klLlGOHRusxBESMXuoJS5d16J
vD30EHy95lRD3klUGM1+nL0BLlUj+Sq21DICb8PPVx0IlGJl4Wmcb5sKJlsYwfBExhhhVHdj9bzc
MEuS4R5OlW1z4NjFfe8M7iec1HU6rhsnOCAREc7alXZa7NuoGeTeItZUGwCjnb5pYXTioZ52iHTz
VDZ3VtLncDDcJJbrpMqhFzqSen3oJsoZ7h0shB8HcC7NOtVLqVNcKBbpqAXQPA9EMG79qnStO5v+
3J9pG6HnjTGtA9c3FAqCamLJIzRvDy24n+TpZtT67r3zi/qbssBpbahhqBtiaDCUQYGCKoxiJ3su
kqjuaALR8z40tKyj/yjgY+1oSeqO6EFxgSdpYTxOFaaemMMTVAeZ6c2PZW77aLHTHmcIg6RVGY6S
EIYTp6xwF8JfWwvtzFAe21Bg/PDspBxwdhzUvdL89rsm9AEnAn2Q70bBfTKcK+wmX/Qip2Ovb0u4
2I5s5MoYiv491Ywx2wMQN8ob06gjccufsIJVrcnYC6UZd4/+SEPTrR/L4efC1GtWsds46rNRqQxU
rmx1ihB5YRk39HMvturzhKVJYhsgcJPZV0cn7tKEBwQltMbswPfDhNRytM8QsD9MXU33RNxmAHcV
fsnWO4AVlez8GTuFNZDafhNUEjlWhaL4vec8UdvKH7HRG8SI1tnJBhcvFeGJr4Et0cFS6DPTNfO5
DyDr4l4TmuQp4v1YFVO603QfhGXb6U1y2xlTaVNKsKLyJs+GeEPzhhPtck9an5O4mauNwhUbM+8O
lOY2CObpBV+xsdklI2HkxjSh2O9r4jQIbdroeDdFEGRHDYSitRVogv1VjdkDXfwG6qGSBpH7OrAq
cZBGQyOBNRl2dtNlwn+Pg5K2UYwje3cLzDGFnh3HUcP56pvtOqvh/q9wOijVgSw2PZwO3VcxaHzD
b+kf7ujqA9usr92JAI8+FRRONzkEFaL22jWK+wjDsWhHAl9D8lxFSbrPIMWwEAd6tEKyDniDlVOC
dNLEQaI6urZjDIeYSY+Uv2yiV2+OAVKb+AR0OJwF1U88vTMavBxCQcfjtDkMJl5j3bBwWLMsAj2X
05EVZhFpFtrN9S7fyEDQ/yTRz89I/mdCurzBTRDEIfLwdut1TPq1m4y9vkzqFHpxLsSmtP1YB81Q
ecYTPYaZpBeoSJpQD9SQ40sXZ7f/R9p57MiNBGn4iQjQmyvLd7ek1rS6StKFkKX3nk+/X/ZeushC
EdqdmYMwA0xWJjMjIyN+Ew84CmyHqY4/mbmaV49pqjaocRI40JPOG85vXUxD88VoWqfe0gDmF1gI
a79madxrX+RC8XoE8rOGA6DC1N33lZR7qavVCDLzEG2V2B3yohk+oX+pxycV+VgHdwHEQAjgQbH3
mw6NBhe2CUAooaNIlm2pmCWiuOTVl9yuBrRJS7vzt0qXRPkeH1jL2dVlK32OaTNp3+2A/7NbQCT0
NpCZTWlbUByVnptCV0gNiFzF1q4Khi1bNc0/4HNUk6akifRfmU/9F7tyEsAyZdvEOAShcShVDfHb
JjlF70xqsvyJLqsan3S9gxOCkwVfLlf6sf2IZKLlbIDDFP0HvU5JZyhrRNIzmTWpl+GXmfWCkbH0
TbRtvO9TX1YfG9wRm4NUl7K9RtBdVhgRAcYK0cCSh9qKPXuH9mB+Swlo94nGmRU9aVCEtW1KNo2i
fzBCA1EDO8nolFWl+uDh3NC5Rd+px9iQKnWPdTr+RyYJwitQJT/Y+cRTy6WUE/6m3MeSmEh+P8lV
AD4GWRnzi+6gifqEbqryi1ZHtlfHYAw+WEbMSjY05CUqxSREGxsic/pfYUWh+qgOfTogAIIP3m7U
k24vp3UcbdA0zz7ZfUeEciVkbofvcQH7xs0nW/9LD9DTT0oa2K8yFc3xKS8H42I2SMm4GfH8L9RN
XmSO6UnhXgjAJzyFbBBQHJiyIYmvbHya4r7BSDdPoBw26HrZh7JlYz6EllFOJ+TG5GYPY3R6HM1e
zfbKqATKLsBe43V07DZ4LSQP5WPeZ9Sj9RbCP6G68VaKf6JGMaskoOzJ30LjEICVKMm/qyRomlV0
vmpRw5i6+lD0mVNupUGSH1D4LUKe29GwxuVaVvnZNAi6oOZCgYoa0fWQtYNpXJz3eLm0qbpFwcA/
9AbinFAvggdVGYdDXeFjrE16ulLBvVGwAUYGThf0Ey3LuRJerQz446GgeHKaxt4nnh/9QG+2c8fA
kU5tSc0Gp8YpXSnX3JovSGX8zyiEiWW+nq+mpp4vHtm4aaI+8CNJHC3Ydyrcrl61+nzLm8vf6LCf
UP8cJ2etY3pzeJQy+QtAJWCI6+FHaZgaq5WYdAxHLgOT9WgPY/9c9o2Vbeqg8n75YV4fM6769HC/
GLesUyGvBA4CDAkQt4VLWAY7LuEVZJ7ilueIG5WqQgMtwW7Kdeo+ixAUBtUz0G9HzrUzP6Djmvxz
PRDRLpDidGgFmHjeMsvbTnPqwDZOSPupgFtL/wS65im2cEG5P9ll7VWIJKGvqBvge2kizc5SbfUo
LE6yeWop/HR7LaONxcm1eV2nAaLOT12awG6pcAW39k4ZR+Vn0FVNsAdkbT/1ndKtNW8X1vU2LXqF
HgloAV6N4JeuPz46RJky+RHi5UVpHNSKmx4dcck/mIkzPQ4AgKKHgAL5s5WUTfLYyjjVPeoZWPnH
FBWILfqxPGtiJax2OEHAJbi/ZDcOpAFMB0A0HQh+6qz1YOAhV7eNr5/8rn6YOhgLKpyjjddKOmF6
/CvUR1a25I2Ah5sw9XkIBGBy58cB8/pBhqJonoYQZMrYcCkinjxuiiqF0+YlK/F1uSlwVRMHn06V
kFKaq1eBJitoCXjGySyc8KiGU/QsTb09bZPKHM9qhSOQxaXxqIatN7mdZ/E4a7tCf5ARnPlzf7lv
hAL2AiklmD26nXPsOe811Wky4N5NOXXHqmhVCHY2LFZVaIelpGPf61b9iTWUZ/17EGS1ISgDeBVg
yFnQVwo/p4fH2cAwiwcXdYU9OXy1d2iX8Ib0svarxTI9Wniq7O/P+tYnoLGlvhXpFVVxZnV6TQea
mFojfg9Sg7JrVmqW27WpJ+RypHZDwTJqQZ2W4GSUBiCAG8Mm9sEX6vZHLPGSYSVtWux6djo3kA2w
zKHJPW9R4K5eejm+jicTAYgPpUpteIOVkvHUpKPyJKGVs6lsMzzeX4bFxhejUi4XGhwmcXAWCihu
pnXadjZyibr17FvNoLsqMoo/dB3XVjeNdXtlxEUrBq1pDrbOuChgLlp9g2/bnj2oximyRnVjevgt
HcNR9tyAWzdfGWyxt1GghHMPqpgbftnno6lU91ahBQ+Sk+n/9bU2PcWpQEf1uFnRavOtX/BjqkMw
tF/uL+xymjDSBaGAzU1UeaPivUuhfPoFcu3n0QPeSw+2lXp/8J0WlJI+XJMHWu4chqIuSh8GSM4C
Pu3YtUDit9FDUnQUuc0IvQkeWFvFt9Q/k57vOuQQq5UgfWNlBRAHZIxAqQP8vb5DplqvaerE8YOR
KlLgVqavfqysuHwMfD+ZTnUSKi2FqTEKjr4MEflfI4cAeplCMhd9Zuiw4ue9W15Dxjest3Wc7nvh
eJbBTHFrGm/U7BKlPEZQtunDw3iDyGt2L/e/7XLuyEq8XVCIATm2NruguCl7dUJp/OT5Fa7RaoEg
m4re4sav/f4BjnV+wju3x3hPbuW/98d+a01f5eYWmCvSJyFRqQixnuuZa7w1xyIFDiOP2fia+HGV
HWSlGXjORgDAQEs7xdOQlTTt6wATk3OvGjSdi7ZLNaozbZFu9SbvMn8zZW2Z/FCws1IfMXz35UOc
VtrRbOPh6/0fvYwyZNcClMm5B1ClzpLdIuslCqp6wXWHQACVn69jETR71ah+d4Oj5ytoguXZYziD
9TF1YgytyeslUrqB9mxpFpjgIMavU63+2yDss2+ww4pWxloePsaiPSfkdeAczsVl5FwBqINt4cnX
wWPHLZBQWNiambjw1cNw19ud/CUMx27luljeX6wo8AwCNyh0Ugjxw96dACExQybZKafKSbvhgVK1
umu0rPsQcm1+KwNqARXGAOgvYP4D7jOX6j9V3lHFTx3PX8FTLFacQwDgBhEnWikQqGYnosAraeLM
aScFba4L5Pr+k675mnNKHb3L/o0cjhktop+Y7wJphTPnzJMnfHd7I8tBU1AxBEjdx02lHEM2nn2S
MJFScOKt0K4YYbQnK/Lli41sE2VBdMIOZ/VxGb9edCHXHWYUK06TOSSqq3J2PmgZDb9c7T6ZYErv
n5vlsjIckAUFKwN219zUw5eaaKBQ2Z0qNCW2RTNGz/Cjo8PQ4+d0f6jFPmZmXMdg4kFKsJln8dzQ
kdAIp6w7qaEcHVJd9XYRqoabFM2zACtr9WOqYGj274Na5ACyWE8YfrO4ABTEauA7dCenzXp7G2Rm
gi9XAtfSpRusJ0d/Kss/UZkOyen+yIsQDhmG6ImGqgCoL3DKBSUwy46dCd+xybvok69+pgau4uDl
dXL9MIaWVaJIlaIHhLgR0jH3h1+u9hsUh+wAOW425mzibZpWEpmlfup82E5uI1tY4OpJ/tD0sbqL
6/QPhonNSqha7ibAY5ZQeIPUITg615s3HGIpAgxnnPKwiB8Sxei0zUS1odpIvLm84/0pLo6KA+uI
3F3gQykkzcmlvRPQZVGs6rEoiz5FEKagLej7AU1ZM+v/UC5nhf95SHQFBMgKYD7fd1bUCDN80e2k
bx5BWWF+mPQJDU3s7OgBOcHgPxR+2azMUmfNrm5jaD9CT1KgQ1GsmD+lsU/JPDZS+yhjwKdgb4bc
9qlo6ML+uT+3t2fYbCQAU1CEIau9aZldf70KPIUZRYiKRCVI61Mo1Wa2CamHh7/9GkKybdTD6Gym
oQ/RB4K1901m/6YfaFJFz7S++/BXjr2f6cpmbq3RPZYf2xKxn2oWBQ5etGLrvbuMkJbpBtVv5cci
5cHuqrD/XRVwxme7HftjWo8rD+jF8YXCwyuJiMjyUzWcjRcnAULcg0NHPBkG66G2Jv1jUxp/B0UJ
DhiLKu3nqNTkY9T10eH+h1icIkTOeLIKAo9OAJkT++F3GE3aWNpj5Kid2bopLl7NB2PAuvupSPpg
c3+45QYTUwU/S3GC7tqcfTo1WmwX2P49anZe6WfJyvHixNUUW7z7Ay2XlIIEBliCzYZqw/zwwMGk
2W1KxWNCRhOOOzQvO6Fn38aX1Bjt4STxcKvQk5fS7hcWaPm3++PPsfacWVr/CK84FpEZc5DZ6Y08
R+llvyheizQLGhe8RbuljdfSwazx9XGDsrVww6M14m+LbKxKwCeRCgQiyaUv9lBGv0tdsn+ltEoy
VwvQLdioSdAe6j7pV9KA+WEUMDteAIJvgtA3biZiMd/td4zXjHoqg/EFqewywwoPODIiqDSwXSTu
6t7tQt5+vEgSBaHW3jYkxLWM5K/eSelX7sN6fBzxRDi3kaL+q8yc+G28N8VLEJQ3zYf5b6POpbXO
8ILRX/1I7dr5T62NUHbLrEhPBiu6lgPPTv/bapD3gRTmJiODmGVFme7UXSa1w0sSevS34jbwnhxc
HQFo4R2MMO6gJWt809tj2uCzQMwjNjLLV9oYM6/OGoaXENzDf5Zpj9guFP1FGeNoS+Ko/72/PWfH
422OvBr43pwQOs6zLy50PBu+4/CiTwYIpqzOeWkn4ytoEqlEQUbC6M5z6mcsMIuVEvKtoQlnUHfZ
aCYNg+sPag6gBpGTHl8QL6mPrS0ZAkJs/MoLud7HraGf5M63X9NMb17vT3oW694mDS8bXwOEFLnE
RXB6t83NVKH8XzOykk7xZ4BZZYVsIY7Skq9qK7ngjbHQpKE3iFwKdNo5/8EvSmdM9XF6iVul/qoM
dvMoQMst6DqkRVai6o3dw2A8oUU+JLjYs4k5WheTA48vaJEiMdRg/qcgHd62VBHkFoxjXIJDv7+Y
N8ek1+KQElmmOS9Z9E0nOUPXMEHf+IU1Wl9s7Fp3pH0eVzow6KYumu39IWdppvh+hgFSm/ouwk+m
MQuptJTFexzMA1FTQJIiXAUqqm5Vm1qvHmqGR/rExq/7g976kO8Hnb++MenVUEZgbSELvxRq/imr
Y+2cjOPP+wMtFpSXEXcVTyOaWOKP1x8RMsRkJ6E1fDGqELtRJ+iBLnixY5T7MOcqprhIu3vlK+pi
zd7lYVSpRfYsQr8icp75hVyXcFcSyypeefZrhdtMCKbsBieBbBkWUfqclyjKnHw1Uo9loNTS3p5K
RT5l4BKcgx9odfkwKRfLLKqLH0zWs15m9R7UzvRU9uqmbIxNYnUAI4AmB+0mHcxRPoylFkuI2htI
hUCshRPUIrgYvOAyOBwbzy+rjRnUmen6RQSSlaKV9qz5AUbviIRX5w6LwgTnl7H/GjmB5v3uyYan
H1k0FL/zbrSfBpV+2Abh1qAGY6La8cqizTtOoKYoVKB0QhCB4rQIJBaqdJrNVISrL5wcTHGMC1gQ
y3kokSKx9jRm+g4h3QmNzkiSH9GlkfJNCxooeDA4UOGDY+cg/+QubH6kYITXTsq8nCI+K0Ql0Y8E
gAytcfYi04vOwrrRLF4rAxvkfeBH9APUZhy8g1LRF3CLwsDYPtKm7ucAjuAsJUZvgaI21OZYjRkS
3f+2u5FroHRs8opRKZZr8x8kF0VQW7bXvCpZ7+gwR3O09r1MQh4unaZ4m9ZVvxIu3prs13ub1hdq
JyQOPInRCLs+UT6G6GWf591rnylt74YYoGJPBfwx2xS4QOs7S4m73w5GFPamtGv5g48f2QAcstMx
N1CmvNqMFqrw6cpazEOKWAuE4gAkUF2C2zcLKQPIaBBeffFqNV36wZ9a74hegj+JKxer139eeERe
qO1QZaVuPi8vVYjhIbCOS65uBNpPz2vtX7qv9f62bnidw7UCvrRyPuZxmvnxmqD8gky1onBFXK97
rTUUuqyyfcX/b9pUTlaeeRXI+xqPrl8V4TN/TMAM9ys1RHseysjzKa9wA5LEcgBmmWKKV6aZd7r0
RYPFVh/UxrQ+aa1df1OsiD4QpEBQ515m5Y/RFOVrH1VffFVuH0hfwn2Q6g9U0utZVx5ANlzNrS8g
50GFGYOdDN+myB+NrVGZVvNaa+ic2mlvsOVy75VcVzKO4xiAb1f1Jv6R+lroHHqde+AAjqx+sccI
RG6s1kq9m/QOnf5m7PVsy8NdjRD8qhCcnurWro66Vw5S7+oNiIPhgOlGSO0HWX3Az0qs9O12KNDL
AtImO6/2KEpik5dVdBd8JdpJehfA7M3ZCdQa27Ld9b6nYuqThFLzYRgCp/+koKn1B16+Xfzpo3HU
X0akx4rPBqA2xu0q0WN2ZbRtqg+mhzzU73/cxOxfHqk8o4TqA1WD67UN5dYq7cl3voAyBHNoAS3+
gupv+lioYWHukPvK1zh8i02M1QhtCbYTrFTayLM0lYZMDjARk+ohA/6GbXmgf2rGLGl3qW/CfVc8
HOv/U3wl9/b3J3tzZM4qrSiUFReAMwCfE6SVLnvlXu45KYXsyo3afrIyRUbhYkS0KfHo3f7bqAbX
0xs7mExSExfc9RJ7mBfmGkK3r21sVroLIar4AfurynfeqA8/BmP0XkpAW2vWbvNj8zYujUVRvgSJ
NTcPCKoOeZMh88+S4RWvCA8Drqs6+3PYBWvU64Vg6P+OheoaVwLP8rnv8tgrdlEqkvRaDfDbm7op
fuARmu6kUMXnVSlDbZdiU2psajxrohNvA/PUGFbtrOTr80glfoeKjKCmUvfnRpxdALE+CkffwXsd
u8HWjhPay1+TGuO6vOjBC+s13ZdN5reT+pSGXEQrn/rGOrwJWQLUolZMt0X8vncPoWHKy7LDZ+nc
EmY2QyqeJUYw7dsIxCpQ/Z2atgNN0Mb4y2M4w+kbMd372225BOInECgp/6HuOy85tFqJLY+Txmc9
Noptn/b9xzQBqeBWGhdh3Ele76pmXG+BQ3bH+2MvEgOuQp6+LDwVKILlHCYQpqkFbLGJz6WfyAe5
7uWnPGm9fTAk1TPy/5BZMDfbD0SlTWc04a5VSmsn4yW6YVdlK7theQJEt4Abk6ci0JH5SyoORs9u
xi4++93YP0pKbh30wVD2gZdWr/dnfmvV2fs8nnBjIcLM4mgNmSr0lDA5D1OR7bvASL/VFvx8iRbT
ge7b9A0hHBxxmmRVZGEe1cSaw14geAv0AtWV6z3Xlr0E08aJz/ZkUvKrnOhFDtpyV8JNe5hqp7x4
Ei719+cr/qfvM0AGBYiDlaKFgB+901lKMAwpZva1kZwt2pe8bvIKB/kMiOkmVEDMbDpVPDC6Jglx
yXDq5IuiD8pazfPG9xWFAAChAHRE7+B65pICmr9CfvfcBLD5krSMP1mjH2+bSfJXttKNRQZqhqqW
KLIiUzubLwRCH89GJTtXcVccWk0GdRmDPkqBvuDDYgYTeZE9JNlKqn1rnbmrbKKqRlSZZ3zxZML/
wTP7nHte9z31Bgc5ZpDK2DUUJwja6mNBIesbAp3KB2Ada5/51rTRm6ATJDAc7K/rFWb1falszOSM
BnU6PKLTYPN85V+dpoE6wjbgWbst0fkyVyLprXljEEHKR4WZYDIP5F1pZq0WZGclMODqKJVj7qyq
Lw55adYfVBKhb0qQ5MgiB9iPyUr25f7+ntcMxP7mMSHqSwA/EUu6njhvuAiHujQ7W6MiyZs+zwZ/
m9XDHw+gfYLJFSzklS12YzeT0QvtPVqrdOBmRZg+EmJDuNOeHdX/6WeFVGwguE3PJQ3fcXd/erfH
ohwigjTxahYzaqe3hqC38rM0VPnrRPJRuZ7T5BtD9/PT/bEWT2bKS0ij4CrCRhXeOrMEKMD6LLBC
LboUkjq2lLkrWtNh3wS7xgA96eZh0j/7viJ9HDqylgOpsvFgAWKLNuzMKFl5zSwvafF76KYCLAO1
DsD4+tuqRoCxQBOEl9GDv4vncN95B3jeVGkcHSszpH3rcNg5cRFyNw1NVGwrHALaTUhlzl75EouN
DgBFSCOhk6O+SWFd/5hRDj27UzWfMkfU/BrT3HpC/9vzDm00AGZvahnFt6wqKmPTmmoUnTJL+j/9
BirTaL6TOoDXvP4N2ojri5Kk4aWqjWnbcyaOUhEmP+K4+9HLk/Uaaik81swLpo1fxsHKXbIIMiwB
ZvZ8CM4779rZxs/7os8N+GqXTPatHeG+jFxgWdW2axrnm9JK5RNEmHAlsi5zFYZF1oZkBaIvpmaz
kJ4j9j3VUSWdYVLF2xyXHXkTFjzYEtUJXxH+sCCrl+ODH8jNk17l0bEZY3S6fbn/1LMxV+ratzYC
EB3RNuAXLdB5A0+PCilh/6INYLndINOU7TDmkwwUHLNELR2tJ9+Lq2M+2vmWeDSt7MRFCsN6iD6J
aFnhGDwXh1MM0fc3J4jdZuh/yZoYXi1oyKfE0pNXU0KDeBuGZfJrmOL+fD9EiBN3lU0wNDLwFJLo
XtKXnxXVJnXE1sJgByhDnR+BztZ8iZKyURmOD0ZX2If7493YcTTcBL4UEol4Msw2/BQqnWJK4YVs
rn9p5aShkqjKmNQa8nbC2PI58NkN9we9MUmIDAhEieIm/HkRk9+9DWI7RpegV6OLA3X7E7QDwkqp
mAhU1NhvSP+oqsRRFgYCAoPE2lKhEmvwbrgRiXSzpgB4gaZvwxCVpo1KfYFGdABb0vTldK+pibMS
XBcXC6MisSxOsZB4ndfapaIHBjPY8SXTUKvFzAwoazvJBwXhubUC3K2v6MDKAFdHHwGc5/UM9bYm
pKaFdO4s7GIGCucvhTIi6DBF1rHujJgHthx8vv8Vb5wS6oq2QkME+NOiGDUFpqRhUyydpVZyCtd3
oviiYTW79ROj21In1LpNluXqoxWZ1soJvXGTCtQKnmCOTFcK1tz1jEGUyWpkmN7Zz5EfBlbW6ZXb
JJUaQNZXvO8mzw30OhHQgO/sZc2mQBKdgiuADzdukn7lGC0+tqgFsqNJiN+eWbOfE5CTjkWjBWck
HeSTOWJE7YY1qp3bpEEzciUlXJwfMRr7iseO2Nf6LEh4ajk0mOoG59aPwz+T5WEna5Vdn8KSNn+G
eGap/88RZxdTpap+DBk7ONtS6Oy8LpUPpRc/tBmAWEQcRufl/t66NUPIDTxaKR5QyBb//d2RldOo
ACisB+ewLH74Ujvuu8aKv2C+Cuu5yMKv/z6c6DMamKNSyJ+DY2hQ48QV+9FZburwPzRl0ofU8qu9
5NHBx5WwtqOVVHC5YXiqYi/JBSfaKJr47+8mGJp+T8GtiM4m/odu6XSK6kb4/bod/k5rX28RHoQz
NRAo2BLg3rnhrwezgdErVFejsx0R66QI+sYDRvBNsR2qdJy2tuWBQw2aOtn/67oysOip8jAnVMxB
TsqoxkZtGuE5GOCobsbCSaStpIexsusiq37tkeUpVlZ2EZbEZFEsxtKEAwKM4XqyMjCSyfba+Nw0
Tf7qhW0B9Xp0nI+WNNhfvCkZf3talSI7kwR4kN+f8DKjpuJG91jjVFJsBP1wPTqeeaEuxVp8Jrnx
vqeVjSBCGmj+QUo94yeEzRA0Xzmoz5oVoMVZj/WwA4FbrvyOG9uLlxpNRJHYg1KdnR8Pje20ra3o
TAtq6nZVZMT+To77kXacZK28EBf5mpgz+arIILGBmOMQKi7T2imk+Mx9AIPcyYb6p8ZKoKwzquVG
10JVx9+yKb5nme/REYiL+Hx/3cV8rtImUejk7QA5RhBI5vWPNAwmO56ob0Vq26qfi6kIDrFPF2iD
wI2/l6ckUf41SxVDcgcBB+Bg8afrL63QvxgkzYjPU9lW9RZXQPqvpl3kL5LU5Ee7qp1f/gi48RC1
mt9wHXjBCqjq1qy58MG3MHUQjrNbJ0EcSDJQuDmXHu9Wt1Cs5EOeyfmXBhq7vjfjPt/fX2fxQJ2v
M/LmiNEh3Uy8nN0DcZWTu1Veck71KKp3Udap47HEYP3/8D1tIjEKxQhEUu+5XlzAJUZe20N6rvS6
/dKkiF/WqWI/4dYWHydVG1fuN/GxZvOij8sjSPiLwLaYBQ2oXJ1RqXZ6zvCUGVyjsdOT8BrYYPZr
fez1VrqwjddwZ7dHFfZDsP4hcouD9e4SaGWtswds0s61iaWei+pL/REhiahnWCNCME2JPtFHXWv+
LN976D5zVHnhovvGx5wl/aUyoDTnRekZT4XB/xF7epEcoK+32qaXNP+FbLnStzKZS/tTbvV+osNX
ZdXGU7r2hBRIM+2kEt/6lRN1I2gBQgaAQ3OX59/82YWOheLDtEjPioY34a4YVMsFuGB3j+hUVMPm
/la+MdqbkxlMFPqSfITrxc91kCVtwc7Ng7otP8OmhllNCdmKfxueqocr19Kt4ahvUMjDRI1Vnw1H
g6/K5QoAo9k0XbyXNJ6RG0826r8S2o/f7s/txjEFusQZBTaFoda8CdXXsTEYbZdTKzVTB+CDEiPD
EA6asXJubs5KE+qUMMtUcqfrRZQiRHeJfvl5LOLim+JIlouACj3/XOlWbhmxQLMjivsAFB28OWCT
zAnH0NwBRptVdjbtqUXqUCm7xylMlWMyIUOYcYS+IP8Q7ZNJa1e4OjfiLHcpnUMe58KIRKzCu3Oa
qWmpBdqYneUyRXZHNysOQOxZh3ryw5e2idYMT24EBgI6GGbRrwQ2K37QuwGHETCullCUtHBz/A9F
9GRb89KE3JHEHwKvKP0d/T+gs/e3za15InVKLKKEQSicvSuUpmzCUSsLouBYbtDyCXeFFudbbayx
WoVuffjH8d6YkGSlmg2lhNleTzMZ/ZqyUqKcdRrdj8jY1EB1dHAEbjLI5qbGwHStP7vYsAxJdCFX
EP5E4OCuh5R0G9oeWklnHzr/PkjG+lMcNGjmpEON1v/9+S2zQRqwNMFAoSLcYpOTXo+WaE1ugYpT
z5Ey1i9WVvbPNl7e1j5NAVTBwyqM8tgpSrRH9yZBurG0TmAf1rgGi+0k+sDEAqp8pEj0UK5/hkab
F4laRTsjwykfnUkfLgj0aS6hNUPV1TggqxmtKc8vEN/kg1SyQAPRfoaBoc9umSzpc1pQunpG8TC5
REEHCwvi7XM71ir24cNQ/sTxBu1UuZkuWVFF28G3ENVEdxZnlNJsXGxghz/3P8lii/OjKDzRAoUx
DolKRM53JyuP41qWW0M7S1kS/uzqMPHQX+oddUdC56fHKqyAstwfc7nnGJM2BrQesHJkp9djNhQk
cHA2tXOR2daPCCHZj2UfD9tOD9Td/aEWgV9MT9haUASCJjaPVGoXTeIG1c/d0OvNpvH9LNlWvbRG
6bi1oyjOYlpGm5XzNNvYvt3Kejn6BhKeSfEEjEL/7nfoWtW+Uv82EKhK3FbT1q6AWx8P/ibILgAk
pAizfMmUxiGP+UXnppVj020NDLfJq6uuc/Xa+jq0zpStHOFb344GPq5FQOa1BSoIQSlaNX6F2XZY
6E+Sb+nlIcElYFPmHYbG//r16AoxMdIEghNx43qj5OhNSylGkecq1FTpo4VqqLZrqlo2f90faHGX
8jIEDMMXpB0FfHP2+eAHAf+ZDIS8NRnWt96ImoMTe/J/AbFsn9nI7Gx7DRMSeMFWsrJJl5uH0YWW
Ad5p3HFzKRkqo0UWtKZxLkIFkSKpSI5VX5bHPJuqLcysXMI3YCz39+e83DxXoxrzyyYuwyRRJUaV
x+4lmJzslLe6Dg9GNf5G5Tgd7o93a43Zo1QDAKQuNXuqRol6dHZNGotTsktsNdhRLg3d0vTrDwqi
w5vIgwWPWNmaHdWtmTJXCiDQYIWF2fU2ijr83od2Ms++bKAVnehyuAmyqa52udPW/wWjj27b/cne
HpITQmeTDv2ccAF9HEHgKjHPZRLrR8fRvZ3eIrq8BSBpgvaNzfLn/RFvbSIaqcCPyeLBtM/OijQC
uIwRkzw3hWlfumpQ0z24hFbdRL7aGDslzRFWbmro22s2NbeHZlheTpD35hWmgRmVxqgbZ9gPAbJ+
XoXKbkWHtEIR/4SWICsPJ2JNBkREt6sEGEKJKCnxeoA4vpBJj8fRziIkgC9d6ctHQx7MAdBe/sem
bdi4SZIaPFl7a2sqme+mjvmv+/mN9UGhh/CLQsAch9B2jWwOg1Rc2tBX3VGvm4sSKu2Of+dtCqQS
XpVq1B6ttApWRl6sNyPTo6JiBudZQDCu97OWDwauaH15ifwo22i1ou/KvssPWh+GJ30q/IcwTaqV
S/vGaoMbA2qFoTHAYU3s+HeJQlkUNqondXUJKjhSVe6XT4YXVYewo/GN7qCyw36h2CFgXf6n9420
v7+9l6kjCAHRARX6NripzJe7yHzDyWKtuphTq7ZuY0nOHxOM8fRJ1vCvP1gkSwh8m4ZUk7qEWXaU
lAY5phhd7JV4vbgD+SlCg1R0HTRlUYwvhljnA8T1BYYaEt3+pCGLPIY/IgUflPvTXn5qclSV7jfv
f+rj83bklCBr3aBKclHha26nXMhpmk61DZHiPDVt8ZHcp1iRDHirQl8fLNq9b6BfUQagD3D9qf0q
cmih6NUliYLC2fik0i9jb7XKDknY+inRS33CyKhyYneKMY0A5lOLgl4QYhSmDxLWfrGZ0H0h1ELi
QcXQR9I9kqxnLTAkbx/XXf+QNTWmR3HbGopb5IEXb2Q9QpQVum3bbGwQW9YmyOPpJamr6PP9VV1E
Zz4gNii06mDx0SScTRAgKvBXy28uqGNbG6cV/k8DXbNpquqdbBf/XgUXAwr2geBhUP4Xn/nd4QGg
5VSe0TUXo1X1S1HTZuUKkPa+JUsPVEabctO1ZbRToilLN4GttZmbIO9/f9o3NhMzBjMl2h48vmZZ
TtfVXj7IRXsBHBZ84pd+a5PQP3Q4CO7ktlKPXqOuoeMWtz5aEHR7RZRGNQBq3vXMBz8iWR709pKU
iCBscgI6aBmj0tx2lHXU5FP7oKko0bqUnr7en+8bpne2kSn68OLiHxQ+5ykOwsI11dQuuVCHD177
WE6P9lC11qbMMC9xi7Ie98jeo+nepEH/NChO9T1olOCvVBVdd2prpYWt2En57x4RjU8RMm771sjz
I+xw39WK5yDfy5LqHCPYlIewBb6+kkcso66AmwmNCeFLSFP5evniUe4qxP2SC15p0bcG6t1TgxS8
6up5jDBRoiRbpaWFgnFd4JaTpp7uL+GNkwKbh+4REk2A483Z89BpvDr35Ty9FLYWPJe9HHwMJCS/
Edd1XKjW1kpl6S0Xm30yIHq8y6kMYugzz4XbJMZo1layC3CB6qlWrfiI0lDnhuY0dQiq6vknx/GD
L6Vqpa3rdaMsbTI8Rj/HkIU/JqpVv4xTNbRuj0XoFuXl8kxPYtrCJ3C2iWE2WxCg0me6w3Hr5nXS
xpsBQ8ljhZzmiwYvb2ONk4k3vMYtF6al/hTHAe+p+8v6FmHm06TRyYqCskPgdnYUB8lB1r9Q04tj
1TnSiUiio85iVnnmNkbdfwcV5iBpEiNPTkdS83eYPsTFaTDDTNujiGU3m7Qrwp/1VEhfnSnQqz10
QGRmh4LKh4AEjaGbcMweACaVoOXUwPxQqEm25mA7F5MCZIuaDTq9oEm4LRZ23aXTtFWOhQXJT1hV
O12NtI1V4PGwUakdH0fLycctlH3jI02bCB0YujKnVPO9L/i6jJ/rXu9/aDJtwi2OCkm8jdLJ3Kuy
lGzKIP17f9lnp4l9BRGOdsabXCq+m2K3vwvDMsI3Dc7Q3gPwkHIPREHZIu+Z70JNg3ZWl9a2s50M
DC8ZXNSBQb8//OwwvQ1PxYPypQJ6lNfz9fCRl9RQLf6Hs/PqbRtp//YnIsBeTinJtiQ7TrEjJydE
Nptl73X46d9r/By8FiWIyB9YLBYJsKPhtLv8iucddCMt7ssClbFUy6l74EdMxB6tOWku7l45noT6
yIY6pRbUxs7HQ0BAbSiLRMcpVPIfRqqbGwHZcEdPsM03Abi1X6MezPemMmThSri4eGv+N7ZUpwWT
QrRo6Odjs+mUNtAZu+Sj+3ET1Qd0tmk/OtX81o3AZ6eomU5//YHp50M+fNfjAd10Pij0uMQVWRMf
4wAZFD/GOIdYtK5xj53y1E8wcVhL9JZxqZwokBM6C9RgqDAtS9MIS+iaF87JMUiHaNdWUbAf67T7
bDhxt7Unm1weW5xNnwaFtmk6ekdOz1V0e+JXVlpq0XL+QIxSQVhs7KRHQ6JFEv1oRKFx8hCDf1bK
KT+CAsIFiTh9OnhkDJxDDDZvD/3eF/pwlb1/AFkyoVNIge1CXgQgWavNRpccIyTrs4cUm4EJyX0T
YZMCg8DXJsM0yDdFM2FBUM3zHnt4zlcaKrgzdOPwm0RZF3e9wMIHWzhjO+Wj/VDRxjkikZ38Atez
Voe+3JwwFGg7Sb0J/mO5TxptTjnjanPUMBwfnhPkwBMfywoU8HEfqu4bxwvarzlaIO3D7a91OTLo
MJq44GogQ0GwO9+h8OeBzqRldjRKtbhr6iJPcOTokf5w4qS7b8s6Gw44TFOMvj3wEiDGMiHNRSeD
TEKqNzmLl7xLseEIdUZG7g8p2HKkwg6WttIROwtDFf8SJ/8nnFLsDmjv0N5odHvTU6D+VxvCfCXF
uPprUHciLoORK1HO59+hdSZrNKFJH3MXXT0fcYj5ACImK32rR7+F/n3YHUXaoEbUavXPxImSYYsu
IaYzGp4Ft7/NxelB4YR/CAWpShOoy2fjw7OgTCKLPL0LH+MB2oqezcmenJp2gIn7gD+k1fSgdw42
BGA2/vZJIASg+sMbSilDc5bxXT1rgAWQFzw4aZm/6X0T3Cl0unYkKMMRq6I1686LqbLxgfLKogX9
lwvyghbV4VwYIj2MUV1uonG0nq261J5mfiNbwA4ejLE7BXkXra34xc5nZOmVqAGq5YJacjtl5NI2
ppcd2gnJ+V0qXNI6w+rFhF8R+nSzVqrkYmnhweKPpiLaDkIU0Z1T4Ggo1AY3DVv0wttBsyk8oKuT
Ot+nc1+ad7zemWQpYMWxdr1f+9WApgClwfiQ+dv51qjmAHduZc4OwquFDeB71O2v+O24qrzGnPZ3
zr2FXEKWrGq2XBsaghqHhPwJPMsiSa1mkQZlF2ZojuXqJ9YmjzcGeM1Xhf52ssEy7b9QjdboH5cn
k3UCGEw/QRJhreWweYDFXOMKAH+qKgzfGNPy3hVF8jUqx2LEwMKu7u3GIV6zOt39lOYD9HlsYO3f
dsPbd/tkXv010vud4EXWx5eAOUtHJlyS1w5dq0QINUrD0qHPjBdT4Vn2UbXW4zst9ObvgLkS0qKx
apMNhkJz8kzPuFtJT64dH9B0pmT3I3R1gcioxn5QczU/dPn4J7bbYSd9k9EoCgzaL4A1fEfHtlmN
9G5cucBlRnD2zEIyAwFKOEUrCwjhImPIUI5WG8csD0pEj9SOtFL4BNj/mCRor7e/+rWhKDrRFCZr
hz+4iN2yeu6GOMUFchSaeGnr8Hsimv7JCOxgJXi4OhKFGGp6MnpYKttbwq5dpQirQ6io+t1sh84e
rUjsmPMqHNO729N6Z8QtPyGsVwJiaGP4CsvV/XDP1wF/obOfDwq+h3vDyJBBKrI2/oIeQFm+tBCe
fojRUtxv/WB3r4ZilKOvIkd675HPQNmsOi18UzoaxkeTBoaOeV6Cp3fsNfWf0R6cV3hpqXaXaK2h
frv946/sPK4gloQWhqQlGOe/3UPHAbM0rTrgQwYbKXHycdqjSxh+GpVG0zbaYOTf0FUysaefc3dc
2fhXFgqmHR1z3ilsppdiAHCtZjpUaXXo6jx57qPc/tzO7fhDU0fj4W9nykAaJSOSQrkgi9BAKZvB
bEUxHCiOadu0Q8NeKRRrT4aePSmKHT3RH3/t9XCthyvv8rPtAdSKi4b4jASNvGVx19fFoDpBGHcH
fEXjx7x3EKWWtfCVT3lxr9M4RcWGhhTPL9NbzK9zYzvW1aY/zE6m7aYOQ7UibOZ7PHyVTdc07cMU
1qfb3/Qi8ZXiIKAiCfsgZoK/ON89NtVqp7Kt6tDosMo2bpfVuzK2zRd1wsfDx0/M+VxWjRX7QRAS
C6dN1v17+ydcmTYxB/Ol8CoJyYvcrC2VOdIhI+/BNDj7MhwxwNT0eT4m7ojcZEllwc/6Yo13frmo
yGSBJ+T9lJWKpWKpWqSJNRLgHkoMziJfG5T0i9G1a+nu5UMlEULEkFL1hkLI8tlU4gpcNd5Oh8hD
YvMVl0v8lGaAr+X3Zva0yRdxEpuxP3phvA9bQ+nv6B4ULy4+RmX3UPXYRny9/cUvFx3qhcS4oKiB
xvH7T/5w3TWwEAa8qoZD1tMZowdYYy5lptOeS6YwIHVO6Z8gCcYdspvV3uioDNz+AZffnh8gsbFc
WNCMTLklPvwApY8Lvbey8aCpofGvIRSj95XMnP/6QNFiJTSQLRmIYksIS2aPjWgrZzgM0tUwM7Lv
NCzcnV5P1SMk//Fh5NlcDUzkhXt+W0g5CWpWhAEW9/LiSMVVhwmgrU8Hwab9jBZ5VW1YDLX3tbrE
KBiOxvgSOx3tEQOXJuJFTXq5oZwstoiKhbo/kZXEn6xYiSAfUAGkdpdNuFtaY0Kkl7ats821KVA3
RZS6uNVh0tT7WOmZJlFYi/mL4zQQ+jFbLaWehHbspEsg/iqTO+R+NAfZM6oeUfUtdYH702cXEL2c
oetfQg8KtR8TWVff4jBpTJi34PRfTLtU+mfOk/tQxCLVfmoNqfCfedBayqSKgXxTHw+j/Si58Jrf
THZj+4NGj5v6bISoR1b2HZtMKbsTmmLVd5wPvepQW6XxixpKK0o/L2qh+xCrtWKLopBtbaoaXXXw
Un12X01VV5wIQZU/hVbM3oM0BogwR56s0kewQT21Qz79F5WT94hJ8+j67L3O3WLmN3v3A9BcdxNa
2vDoTbHe+JQPmleaSulLOtAdxzgLIrNvDS10rMBr0um+xLfpBTNA7ByikWKvP7dTTxUHYdzoNOtT
oANWN5PpT5pgBUhrl2bCBtsbvLlNRHF/Za01Khu3cQzlyXaz4VsyFkb9A/zU8DmIoyLYUpOtdH9w
5nB+rmASYlaqN874WYdOqvj0TOJvAelWugntIEt3Zl3V7h5/acT46yRHsruNx4hKihXnzX98pJyo
D7RIsekTV7of5o77M8iyvlyJzJZ1XeiP3BqSyUa4Qb1ieXvM+jDZhJrNwTVG9Ts+mGGEYWPlen6S
t8abrmWq2CgJBppPIDMnPdgg2ic3WNWrz5nlhfWmCTopaZKhfnyXd8x+n0Qzwn6+TUZTb0fPqObt
7StnCeV+/9l0toBcUOcgelg8M6kbh/QE4vbgIIy6tfEWGvxcT8qHMup72C/O9JXUs0TWt8k/tWj8
w2fWtUOXNu5PqAPzGpD+InDiM+LvgEqkhigGclXndyAe9UXe6XZz6JGvBuFiUloRyoj+ZqiJlcjp
shbJQnEDUnZlODgYi9CC9lFCFFq0B443C8Xzg7NjaUK8ALk2fM61IsABhrKzk5X512iqo7sgA2S8
sneuzBnhKECOXPwgFZZ4EI+8sR+CFg30VtjoqjTDU9608S4zSm1lKDmjs1tYljspKVC5IYe40PnQ
qRkRcYzmIW/0+kuWFjkd5FBwM2RlVGuboYqqt9tb7CKQgcZKzUYKMVBSI4w7X9GsKpxurPX6YCJA
8QVL2XIPlUx50st8/qMoYUgRo0rX9rX8v55N1DalIDkhODEGMoOLpU2GQi88LH2PEU6EoZ/gBvkT
OvJQ38826gCYD2GibMVW22ygFIh/0Izoo62YOyV+S0Sgrry5F9/dRmCVvhVNFE4v5PzzjzBnXUtQ
5VjHFvTDfgYveNdlprLV9F7Z6NOwxti7SH+kXi7VIwnChmaz5D/Ogw34r4nMYzNY1o73YPydZHqj
3c1I0Jc71W2TL2GEeuYTdp4IUf7lksvRaaKAeuHxg8p2PltTtNGkuYF5DCwOcY8gLH4xzXhsLKsN
efTc/LPplYp6d3vYKx8ZjDQ5CQU7dvkSMGzVk+EOvasfS7poG+g+cfM9I1D8nUVhoX5PbHSZb494
ETLaZD8A3jWi2Heoz/lERYT7h+IF2tGJhf7drSzsI2dNv2+FY/xGc9/DEwO72/sUGPO9SbOsWmFw
XVlneNs6Fxj3BjIri8MVwtSgN2doxwba4ls+9cY3heLeFilx5SHNJ3Wf2WH9hM0TkInbc7+4tQgd
WV9aR5RG6WnKn/YhWtX7Lqf64mnHVHSi9fFzmF/0xitVP6RKuYLruZwncapJ4UMOhzbUIjQ2B9hv
86hqx7oJwpNV2txVONIaoS+Caf5BjdvcVHkYNtDIi3DN0+ryoZBh8ofhF3NFjW4sEezRjlwVstit
lLsUrR7dj4iwtwW36gMU9uJPPWfqN5wI9HE/6VOystjXvjgcWOSMkeClHyP//sMXFzlOFcXEF5/6
AExGOrlYHusg8gEGOPHK8l754jQaqH7b7znwUv8tzO1ctWtbP0bYYhvHXnVL3og83NOLtOPtpJvd
70BJ5/gpC8p+zXDm8igDUqRqhw8lqcqlV2cSiRLTBPuozEGjbEJ9SsVW9LF4dion3gIFsFYkv6+O
KPGgUBPhZS77kq419l5J6fRoFHm1y3Bran1VLbQvldfYO/wP9Ye/Pj+k91SYeJElrn+xmmavBSo6
+c6x1tCOMObRyHc5rCB1ZxVdvTLYldWE2krLEZqtLA4vzo+tqBbWXI5+TFFEeJ6M1P6WuPSQ9GGu
/VQtRoTHrDTGpzpwVlK/i10rpZHgy6ANg2Ua+M/zXTsOZqc3+YyiaRma7Z2aTip1IjA8ne8Yc6Hu
bn/Wi3Wk8M2O5UhKC7gLbqJqpj2hjVoz07Ta4ukS7xE4TI8xFKx9horj335Z+AJcg8CmUJvBFmox
PbtJUMVt0+Zo4f98V9WcTAwmu00EkmCnlal2SpUoftWywfhye6aXH1YS45mtbFICGVjEFN6gWIOl
i+bYJZ3+RbVn4zkF/r9JaseqVqrpF0EcswS1a0GdYwXh6p0vYpRzs3ux2Rzpvrl7K+zSQ8NrvrHq
ARigRi7o60m9VoG+spbw19g/jAh+d1nExWk6z4twwist76xw046x8tLUlvdtiHJrh0Blv3LpXV70
oFRBRNA6kegxfXko5yh2bQUg7FEJzOxrbcRB89tWE0cjmbMLqny+HZvJ98CSqoQ5eN49j1UQeb7r
xuWqLvLlChsUdalEkaVANltWWE0942hFrjg2eulgxCphCqH4Tdi2dt9e1uMQQ0FuklIy9y7Z0GIb
l13eR42jzceQGkK+12eb5HxQg/peHwsKu8VEkXw7GchK1SjpNS/qTDgT+1ZpCgGkN6mS19vbW454
FsHziyBvo3ABtYyLUn6cD69dhUW4GYXxfKymLnSxftDabBPEpEjH2coRGsZvxI03YVTE3X1B5u2+
3P4Bl3sed0duLSDj4FAvuFAid0VI72w6mk0afp8kyHRDByazH+YaRYK7GEuc8SdUb2O1mCA7Rh/m
zqOHpi+QNTK192aecT53LqzOIl8In3uk9edj5rAEzjHtW/AFvlKYOpJ5+ViG6a+pL9J+F4ZzmSD0
m6XeNw31u97bVpbVAdJgao62cqMvNwtLIrWtpIg1SEfUsxc3zySHQA1/fA474Zkt3ocKiSOA5q51
HtxSQYtZNbBapjI/hba2mwPqu5k/105d7pUu6sCjc2fMa8d3sWX4WmwZAiRuDIKGC4ZDMBce0qSe
huNoMwh/pILdPkQAJJttY6NTPAhLPFlabjV31SCwVb69YS6/C5cUMngyi5dp/JLF0tJc1fgu+mPt
GtV9zjLYPAbwd34PhRPe65iFZneeyNI09zNtLCqcBBNVYEQRTBtE81Z9nWWi9XEfSdYD2QnSQjyH
tE4W+6jIUiWIlMR4zIo8fsBnvBZ+ZE3D2vMgF/x8HCi/NEqginOL8Mqf79es84TdZqBbnUyZzIPZ
O1PqIxvlOJusAGC2G/KitDdFPHe5D14UZHM9tfAPbi/A4r5k/fkZsnVBxeEd1nb+M3r62rVRKu5j
alkCSq7Cj/abGiElREWQLFgZ7nK7MRy6OGD/YfhxQ58P52UWUhaT7T72pj7duanQyr2pBNXeK6N0
U2fxtHUUzd6qLcKNKy/VtbGR6qK9STGHlrP8+w+3Y9zXeTUNmfuokOkjZUjpijZUMOp7qESh8pCQ
93l+FIvim4R2reFiFnej/NLADICnS6AkjQR5gX0YHo51MggS0kelRRrXhLu55cay7mYF96VGCOWh
jeK1cODKnCGnYuVCm5OnYakMrHHhW6naeY+k40m9zYykK336SGJrm3FyDNux/RLCq/piNKOmrxzu
azMm2wV9Bf6N23nxwcOYbid8MvTfqqDaOYOXPYgkMJ4wdjy1RTTsqKC7d7f387IDD+/vHStJOCKb
/rB4zj8zSLdwmmchntQ0NJKtSMzW/QdwvvZSWiYGI6E1eLmPBN9gvxRqKsK3qaloUNKHiT/nbmZ9
s4M+y76CBTenTWaFwnJ8MTlFeOrsPmgqf1Znrd94aiXuwQPNa4oAFxcDhT/iCYQw3/nrF8yRaM4q
UwFL3TuJhsVkpbXOC41NrVc3ToLkHNosoJlp2QQTrSDM3LpJ3bQ93N8VQNVy88gkksobnXJuREiD
izer9KYZTUzPeBKd4/Vb1HZmLHpLbRzsO0UR431VO2P7IIpezX+i2O9Nq7eTvAU/3pKS7kxbj5iG
OJqIbrGaSIcVwdjW6qNX2HRUezWuQoTVwa75SV87yjYI5/SYCFUN91Q1tddmhGROK9RoQ+v7WI6Q
fzeY7YzJpybggGAVX5TOvEHY1AsC3HjiqX8oglovnvOaHuaGAe32pQqjyN5lGrDSDeWVyPiSB+Ns
3U/TML1ZldZPeyfoVXWTtE0/3IdWXg670IyMaNPpavjcEgBHdzB1Ov4g81Cdco0ZlhEqpoOu1rSv
cnc7NH0hEzo8h+8MlNmRcYra6aUiH+sqn3Zbmm4VWGBV4Q8QXNqdOY6Z9gXSzrRvQi+cnjWj1Zud
jlCGuR37uHd+JOM8v6gRsC5fi/BFf7h9upYnGgVJmNk8joQL1CqXZfeyAiWJzkr0iMGEqt1Z+lA/
h7WhfGoDoW+tPK/LB0KttZrhIqkBciwL7zLahrzMdbbYBcYcjnlrVd6ja9TzplTSdt8WkqhWiMn+
khpW9pf9BUYkHJIuZrIWToC/2PqFh2YXmpHeY19Y7jbAo+FL31njlnisWpMWvIiBGAyYLogXJofs
9LKnkk40j9qmip4Ahc3aQ2rFQL0gCamGP9P4E1Ss1NLd1onoGp9oIkt8pxNquo2tKDrKU5ytnPzL
D84vAgZEk1V+g+XJbwOX5jCU5afCbax/RKhlrySwNKJbienUOmet+L4MQ94/AdceCiG01HDPOb+1
iYWmGERS+FRaRnfUGfaOhl98sMfJWnmVLoaihQOFGRa8lMynn38+VB8NAVmIrT82AP4+9Xo8fcLl
Nt50NUTL28flcijKubK1ydKi2PDeSfzw5DeDq5RupyEhjo/iTniJlmwMr/GeuMeEsjLYxW2NyAid
A6A3rDjPuVzTD4Opej7rBd2NY6jg9YWHODB4rRwPdjLM9/VQWfeaMk6bfrDWytrLF4tEk3qcRp8K
FKskh5+PPIgm7AE12cfMi2tl17W1txu6wLJ9YXOL+UrVeXt8AnCBMKPph1cI5/PtD/3ecz17J6i1
0EgGAoK2Abpei0WtQ9ju6ag1pCpwuTbtbDiP04iL2LbKA+OzKNGk82uhVREJFppXm3DUc+WOD0mZ
3EeSxFZetB5+0xOGjRpxf9aP6gYqmG5BK7Xon/tFZ3vfO3JpfDsBm3wPQs8YnJUYdZl9UEUFaIJ1
I3UjYC3Lkuo0Nn1VN1n/pEaOXW6z1vCyx7AWufh1+4tdnHAGQqkRSVgqfxJter5moC566rPIIlAi
6Q5962jPCCVqhwDs0X99o6wBda6MxxsukehcqBIothhvaLVGw/7tqR/mcpOZQf6LB1kXfmrkn/Oq
tFdeqoujB4oQtJTEJUGZQTLgfLxWSayBmLR7cmdUtNvYDnhS7XT+RfrXv9z+lhevohyLVxFUH1cY
F/j5WIBhvAS90u5JrRv9SUsm5c5zk+CohbV+1/bW9J8eTWJlp1wMSk8adh94Hx3BI+cdXPHhuI9O
6I5eKWWqnXmGYIzgsA3y9F7rKzB24HzwOEnL9OftqV7sTzkqwSnlTJr/1NnOpxqIUs8tr1OfKm0G
VahYsfgB0jDa3x7mYvW4Kwn9JG8BaAO1k/NhKhplJjZa2pPTuFPp64WZH7n57C/66Gi722Nd7EzG
orWPxReKarRvFjvTVAmjYyXWnqbYLA6cAf0O67j5YMUoPWJwWFTfbw94bXKycIirGJrjMMYWk1Nj
imHJoD9FaHiq1PWRoFVn0FZ7tM3GtX3yHqqcXY3k9Tx4RDJ8IJxv5c/5sFFQsIDnLqz00xyEprtN
GmrE28lLenq+GmIac10bnu8lVvO9rOz0DRQQtgh42tuWX3p4imE74OFlFk7dVwO4UrXJbZjKKtou
o0+xzVF+4qrktDBM8bP83U45W1E0Tjb8JD4N8uIu6ysH9nnW59/HdHS/NpNBKKzmAg6An4m4OgGM
VXBVvP2dlyIDbBvIiWwLScfkay+jmAApK0ANofZkp7baeqRKjTtjuEnOJnahEbnx0cK18JmCWwjp
IwzNz4lR6fU2MUlxaFS2eX9A5aTS92k8udSbEsuZ/DxPWzRe0Bb1MIPU9fR7OSI4W+waWunjY54h
BNVuBF4FDVIlsV72X8uWz/eDgF+Lt0HbTcrKbbe4DN4ZshJujrwP4nV0Hc7XeMBfC4nzpjrZmaa8
iTIfPqG73m4M0Ei7KGjTh8oK8pXvu6z8/29UigqUNSFTU8U7H3XSUw3RV6s80bfJ9hN5wMNgxP1R
ivA8qkYxf0+phuLeqlqHKczyTSzK5MftRb4yc/moQGEBekSCuNjdkC7VUkVZ4NQAq/PRtUZgeXSz
H0ZfTZ8MQ3RbnqNgpfG5CLXkxCXCmUuXEhZB+6KKpZkZuXtttKehtJvdSD8dZnEp9lGkv0ain/cW
bt9+kYs1JqS8Gj6cZQZmQFQGoBhDoMEg9fyLe6Wl9lpbjic+7rjvWiPcc3spu6lSf+WV265cw5fz
lMxa2Urhqoeev5gn+HdupWIaTt4IxtWxYb/UmKxvSycytqGRJV9amHxfRq9fq9UtcyI5U3pJnFyL
mj64pMVMIQNo2RR34lQF3nDo5zynMGh6dOoy7VUN1PSuytIcNk5NmJkorti2EKceJkVfS88W1/X/
fglBEjpLxPFQls6/eTTNdV6O3XQKJqH/6Qg4HiyjSU5tXVub25t5Gca+jwWxiwddhUNCsfJ8rHSI
FTuzWnHyhsmj9BDPMxICA6rKm3R23MjPKqCOdM6K2PNjq5r/6QdNoxE90OXYR6UXvRJlefmmD5L6
2ahQxtvG1WQohzQf85+WhSazn+haYfosaRduxj6wXm9P4tr3QhKPNr2sblPVP5+D64qauoc1nfim
tPdEBfQDj3lR3SM52azEI/KKOT8QpBxc7oQL77CAxQ61Qti8ttFrpxyb4o1uKMOW7DQUvipU9xg1
kXZf1Ohfd6k+h5Ri0mkl87g8kZKzQklZzlb2z89nm6EUbcO31U8jGQW0d7t8zHOh+mOl2v/FcTl8
vf11L+87xiNmR96MjwvL8nw8PWjqOaKFf1I6N9jZTppvWgbdoWbs3SlhFW7dCO+W24NeneR7u14i
8YgkzgclbMeDAEzCqUJ/4R6WebbP+7z7ZM1dtStY2pVzcLmFaFzLHiK7CGegpbdG13lKNqNJcQpp
/LzBAupa3wh77YuYBrR8bk/u2haiYQnwkRI1nb3FFkL0w2iKtDVOTtFoETQJj+rbiJpO43MHU7gu
O3LH0ByTeodPkfM5jxVnzUzuYlk9akBEKkQpEiqwFPmmeVghj2fYJ4AYWuybWLLcC/CRsNxLVfiI
KaDDZK3qMF1c8AyLpy3Wbgjn4KUnF/5DbJgrljtakDZOxQzw3yYZpiVJdWabJIp1clB5PDqtLu5d
7JIfbn/2iz0FwpQ+Gz6RZGcI6cpl+TA0J1pRImO2TlhLJD/xpE0OngicL2alF7sxxsfw/zAecBqE
aKmT8Licj+eKyRWyKnQyE7PgCnXoxwDASOJP7lBG9w0+7SszvFxTek02PU2oWI4Gd+d8RHTj4GNw
Vk+TooyvRVXCF8X4507RGjoxUTG8NuDC1tRSroyKkI8kVUpiG4WE81HTfB4zcLnKScTOqxeFwabU
tH6by2Qb43bjT6527Rp2+OLAcgWTQ9FGRgOETrL8UR8Wk85AhtuwrpwgKOS/qs7mTTLq6nUYHOf1
9jpeblk5FGVZYj5y+yXIzk1VkwxmVE6BHavHaoyqe2OKzLfGwHpyNE0SjW4goULTdg1of2XLAh+i
Vyv1Xhl8sYXKoeq1KY7CNwORXfEVzL/yq/eUvP6jj3Ohb3HaDZr729O9MiataOqUQMIlZnWxnKJO
JAu0id7MpCr/cwvRH6bJqb9Am1Utoh93zZns6oBAN2DyvZfaF0tpTp4yepUevU1RmEf+oKNqBWfm
B1LNha+ombVySq5sHXSKKTJLzKJNO/x862RdY+RzaHgnUcVhS+CCltFG6bGP9XOTe2fltr82HAZj
qCO/Q/uW2f5gY7EsDCegAWmkO6umi+ireqA+6M2Y1Svv5pXBgNWRJhDJWbjyLjZMldoV4VwcvlVW
D6vciAblW5OV0wQop/73rzcKDExScYp6GKNasnLz4QgiYds3WpJFb5lept2mCfN4OLRJ4ejbZi6S
FGexFCe3/8OgFqExVFbu8eVhTLwiw4zVUU4Noxdfuqg1IX25rdpsskxE2V2VY2q3Eh3IHXEW83ka
Z1CiVXiJZPp5PlOggm2Ue3n0hjU7/TU6Bwo6J16v3M/JVFdPaN89pbhgrfARLhdTB5//rqqNvB1y
iefDankTk3Dl8Zvb6PjbgI20NmUz8aBo4u83DmNxxYD/pFLEqp6PpZdais9dHb+FRaTvAbcad8CY
+yc0EMqVPXp53uVQQLVUBoO8Kv/+w75pOtcURtVA4WjG/DPbVfxAB6E+aHrbPumCQW9vmauf8cN4
i9VTx8pVatWN3qpkHGu/dAbR+aFuJ8qDmxRrZeDLvcLsaK1JSx6e4WWU0SgaF7TB7CpvMMWmD13U
13IzK3wIj+WnGRmKY4Ha0ctfT1Ii8MhbZQ2ffv75R9XqMJL9zPiNOl/8oGW99wYYDhJJpJTpyhm8
8kFJk8kJHAoCUrfhfKzKhvs1Rnr81jOtV68yQC0EjiTwl5m5cvSujsWGBC4mhXGXni01+yFvxjl6
E7lhPuJfqDxl3ahvRtGu5RzXhgI4QvORmjppxyI+RAslQ8ZNid7maMo5bqhgtSj3jG244QJ1opWv
eOUYSBYiLy3RIeCRxfWZsC97jMmTtwbm/md7LF/HyFagCfTaSzz2/dfbG+QyipFqi/9/ODn7D6dO
2GVkwYKP3opxBnwCGC2/y/Vx9H66rV0/eyH0k5d2rKABpfyg3e3R1ya7OPNK3FPwacPkzR7igcxV
H/yAJ/+zMjYzjjNmvrJtro3HzSnPH40tnETOZ1sEAfy5fk7evMYdj6mXKN9C1xkwuRXWr4aC8VrN
5uqAMD7gclH4JQg/H7Ds9LLgBYnfBuEF39RJL55KO6w2nTtne3C6/QrN5NpyUqeH8MKZQG9xcd49
szfqATTXm0kZ0vBbKMzqUy+ietwVvV7MD15fq85xjKc52dDVWVOxvzZfVFukZj5gcyB95/MdFKcL
A5rYb25ljrS8KuIM4dSnHGeqf/kaa/Xma4cT4L6Es8qm65Irl2VKbERtEL9lVTN8zUapsGsAKNvb
aD+taX9fHQxbQg/WgAQlLI4m3bUB3o4avZVK0PbPTTfUe72sRPVpAs+2Utq9LDyChpUuFcQXxN30
hM4/JbYz2ggqMnnL6WYEdCoRR91MU2yB1PHmzkc5I/vpgnTZ6NHY8qf5GPu9rqWPE3W9/e2DeuX5
kowemEtAdLmUFlMviiJDsazi4GilbT0boTfRmsF0/G4M2NloTfRR/EARCIzQ7ZGXLGcZW0naK/gF
esRAYRf3b9DlsZH1XfqWFHqQbOugE6+mHTQbu0090ze59/m3JihKtnFZnYqxLsrt1FneJzH3w1On
V2sYbznb88APOQRZHnkPjtDZP18ao8odyDZB8lbkVi42Q0LBxjc52Pe3537lNGFgi0EYOmYg4Ja1
53CCXG8Bw3vTzWoilVTx8pjnFqE2Glbzn75unS+3R7xyf9C8ofWM+Dg1vWXBS0953rHwyN+yMA+O
QtBgwwd8RjMg0Od/49pTvraB1voxKg0rnrlXJisRdu+JLa3di7zBjop0mhFGNobirW7VTmw0O65x
lFUKVIvs1bv5yiqii0TBFMFf4pXlKg7qQFsNLOibnuT9uCtrWIA++g2Yz9z+qNeOMqLGlCaIioCt
LfP1PjGsBqWp/K2JA/2ucejpiXbW/5DIhIfOLOIH2zC6Dd1A09rI3gpIwTlBW0kRrys/Rb5wH7cu
IEpsGiQlg4iGPGnxAo4aUE01ERrOxMTGnNtAu4dwHFMidi3fyiKUh4cRMfk7NCPChzSbzRcxrCb3
y30mfwZe53A0QAqRAMur9kPYgUJCCNq40E4wBNN7AxjSj0rNo105EFxNAZwd7GxL97daeHSG//4b
SGokFV0PCgTPx/nglQ1/YEIv5pSr7pj7el+5iEohlHXnlUMzbIxs7h5UrJuDfZ0l5beuRzvZj3Mj
cbe3f8pFn0Uy62Qvh7oKQl3Ao89/ymQKtU+TVD2VMTCKo5nD+90EdZlLY4GiDjl3Sm+DpLL1/KUx
4BweekMT2pcybRU8yEBZom/pKX2z7cKmCVCpiPt/FHOwKSpmtjGNG/CewbjRptnI/TG3o3pLV7Yg
/bg9leXxlTMhbZPZMGavvFjnMxlKoY+1SLRTmVjivmkQ5rrvtNjNDqOZAHct5i52117k5bP0Pihn
Ayy7bUsNrfNB42DowyjJtROnzou+WgivTruB5zlHU94rceRIYrpcfj0VhO63J7yMBhgb7AmYJWkF
IvFu52OXmRNT2tD1E27xWvjgjsr0Xw1iNcevPl+TU75occvRqFPTxaF+Y/EqnI9mzHgFGP1onJJ2
Lj9HqplvVRRnCpSj65H/jADlmslXbRBmtGumEeKR3tgrMcmVUwscHALB/+PsvJrjNpo1/ItQhRxu
sYlB5JIipaV0M2VZMjIGOf3680DnRovdWpS+sq0buzyLCT093W/gZoDZttyteIcNJcUl45SIcfIe
VE0ptzg1PmI5WiHvZXl17NeGIz+VnrNG2Liyv1hoXnvMNxjVZSUC1fzeSafBPLVZrD1Z9RBXG3x1
lPfRi2xjgzpisXI4r47Igw/oJK++i0J9nuolCathgiqwKg+fkTg84LYtzI9+nOJvFO9L7+72nro6
wXwdZV1qdaq2OERVotCoi4R56vo+GA91UADXakBumr4wDOVTM3mptu0GU3yk/bTW6742ujk3fAEh
Udde6tHbYVVKk97yycv6Lty7KZD4e21wOsTlZSd+2aV0sm1YNY7cVODVy5UTNWdyi7uJNgEnFR0Z
qhVLtRFDIDCCJKJ2auE9DO9OZaQvpi7NjVk0abAXQxt9V5oua58bJ+zfahhDa6yNKwGFkS1u6hm8
iRTq+TEDjyuLsPK4GqqqOURaaR6dunSe1UFoIWAihU4YSj7pWjC5Oi6vUuwHaN2C5Dgft836frSN
1DjJcRKfXSTj/QD1j2dH70S0BfFc/hP0FYInt/fbtS0OtoGrcIYmIYF6PmyR9h0lDNM4jWMRK7lv
tm1yp2kKCBaFxr3+kuiK+EsdYKIlxjozBRH6FWWOpSK1mkVRUwEUO02l6b3qcZrvMGqqD1rEB/d6
vWb+dW1bzwNCLyTjuLgkYtRb3Aod1VMlVOdL2+Re+Jzrld74iZk1HT1Nq+/v24F6VV92ciVmXpti
lNPAvs+ozIt7kTVX1KJrzFNsJDideOnYdVvkRYZu5+iKHm1GEWn/S7AEtYL2/kxnRID7fF2dqm47
Pc6Nk0IPrkK2bBxU36qjNt40Wm0eXRmv2ihfuw/ZKjObbsa1W8b5mKpXz+QZ9pKOYEq1qXrsV/Ya
QqPpRgvGpt7//dadpfZ4H9PtI2KdD1f2YP8HqzJPpRVMb3qqtJxZJf5e90Hd7lLHCtdqDdfCE89w
Su48F9hLi2QjEPjJa3ZtnwC3i0e9aGW2lYN8KqvqQyni9KBpXeJSr550PxOiWPngKyHCoXj8OzZS
ulo62tCdxgfKkfapHofBPiidsANkr8z+VOXDVN1B7IaJYWbRmK6MfGULw1OkToifHBiIJVcS7jw3
VerYp16Rxg6lLWObZdL27jw9s//jd9jKX74FCRGMSFMFeiQv36X2sAVffVBLzT7B6EdIMtTCaofd
z3Q3wGr/mJq/dRn7PR7546x0AWNhCb2IEVKWZqY6Jwlf6tBlGl6SykC5M/SsCfHBAfELmiv/Q85M
8ZqyCujwuU2+2FGaS+0frTjnVPaGGu1Ky0g6JBW9/5Q4aHW/sBECv31qruxh8IIzdIb3PUyJRTFl
NCaVXRQ5p1bpg7bdpEMc/ijaOAu3atcKZW/kY60cPHOSGGJXjs6jIx/XKMdXQgVxD4YEtSQqlcuS
DghWhCoi0z41o250d2rdYPaekdg+NxkyKCtpxbXtCysDkBIVJEpfi28Oe4xAZJo4pymNX6amt32l
xJDDt2LxuW2BHq+Md+3rwPvO+sUz13RZQ6n0ehjSvHROLhEXhpRWNY9Z2fXRxgyatS7WtahAoEd0
APFCjujiBqc+OLYBpe5TnSjTlzDrosYH9hbBBYyn4Q58aL0rAqiLKx+5LJ7MJwbv7xnx9v+cg/Pw
a+gDSqumsE5YLJjCV6gUmX7udsPKONcWDyQxZG2eHbN40vk4OIJ6vZmZ1ilJs8C8F02fjOhJBJ54
VaI0vh/jolk5Ixflmt/fhvrV3BzkzbEkZtmFKftEca1TF5QCI5ExyBrerzDid3aouMVmlBPQdaNM
0wcvi8dviZdpCF9WYVN+KhLFG1dyiCsZDPk4j0yOLfWKZWIcJIOGnXRgnSBYam+ZVnVonORqe1cU
3uTsWnWK0R8KUnyxkPeM19Cg1za0AZYbuRqQHwAcz9egjhQtqStpnjSjnRHGY5s6viXywtrGBkLw
K0npteHA2c64U8BK/Hk+HM2ommPZGifE5szmzjDKoTwUcLW8JzMrV7Wcrk0u4AgQb5B0wLcthotl
aTmp0Vqn3pEBDFc53HXVpP7Is8z5YnkofJZCiV+d0pv+ux2Mr+1toC0unQRk/swlm7RxZZ4JpXJO
ShtTe5tqalGOF38HUh0BHsrqFSG2y1hBjYY4iI4hxWtAfouJlWWOtnvIxBoiec+DuEsetXHqks3U
BvUPIZy6JR+fKDX/7YeyadhAhAuqxxfKPKU0RlY7tU6ZZxbbOLHjadsHwO0+6z2PyjuAN9JeSSEu
dxEPd24Z4tOsOrA0oEKadbSLHFREPUX9QUZlZPtJ4loHR4+bNcrjZTQEtImUHjoaOmpLS9RkmQVW
XSe5fUr1ooKNTN+NP7VuTcjg2kdRX+HmRqyEkRYn0Riy2VQytU8ItNjWVs+5YL5UXjPtihZ7n7vb
y3al6MR5n0tnRHpa+sv8xO3dBpYmODO0kpscmg7XzUZIaXkb1IHR4JSKpj94ZWrJe9ehFunHY9Z8
FXHTnm7/lMujwrMYQDrqOSrPxiWDptRrxGWDIPrILTU5BnUTYatSYPO7dVv0gM1xasTKabmMC/NL
fF5O6NegQxenJRpBismsDz50YWnvY2g1YkOCYb9XjQkMYMjjFzJwiah0Zmxvf+2VZSbwce3R85l5
Q4uQZJS1naamrZwGEICPpgJxMEsc5a0BonC4PdS1ieU9TmuamIBIxTwLfxTiUxhEUz4kwQdqCpWP
TkHw4sVi3LZT+kaR3Hq/PdyVEAStnCAEjR4y2LL0ziNDxUQlUU5pHuLni37FMO4yFjzamTWExcCv
RuAxgTOsxYMrR5TGOEkSIqOzXtY8EX98aN0GaI7ZIvxoRTHa+6TrA+fQOJH1P0woTyQUPZH/AI6/
mNDOKLhRQiv60PBFPpgRcviTBucgdSdqHJGlUJ+9PafXlpAMiX4NLSYeEYuHd0XO58WDEX00sG/6
fQTKKj94Y2WFd0Bwneqet1r5envMa+s4E45AUqAiQ1n6fDazRKCvbI7hh95AcO4nddhkCvLtlmy8
V7u1ql1tZmsu1NeOBQhNqIPcJZSBFydSmcBm66UbfITQuQY/JhLd65GRvdZgZVaurKtj8WKgbweg
ECOH8w+MUahSKHSAPk378kVN1GIj0H7wthI+dr6yZ67tTc4EdyTbE/TpYgVzB/UvBwmQj0Rvsn9U
LZHBoUmjMt/eXrVrH4WyFpgaGq2geBfJdB1OVW0kmXdKI6fb4wPjiI3RNIFxb40T4i5/PxovE8j4
9FjxsV58lZs07Rg0mnvy7MF666eo/C8vRmvaaDmZx8qnXZtCkMJIDvBlDp358/UqdCTtmj7yTm6s
ZvsxwU12nwq0hna3P+rarTA3fGYICNtjmZzO1Ac3aVNxoihvZXde4ERPRFX3adIGlw5b5OYd2Ax0
s/4JBk+tVoafV+i8RM7bHUAmm4RixcURUFW+EtlP5ZRMnpv5ioEtE0RR+SjrDoLl4JV7s1GjA9r9
Sb3L8jr/cvv7rx18KjJ0kMGnEZfnLfZHGNUCjNpETAAP20I8CTghT4kZxJ9ya0q3VoB/UF1lxsph
vJaIUHeb+xLQuNCJm3/VH6OauYYxr2B1qSRWyZOUlfBrfF6NA64EJt5YucgC10dgQtcfaedkz8IS
tfmRQ2f+dXsCfofT5RJQdZwBjjxISWjPf0tAtaorPClOWYoXgF8x3XeQPwsBsVhrHtTOCw6BljQ4
8I7WQQGlmG0GY9R2gqbOuEmdMtmWVr4GX7/AyczXDRR8Wq+o4tA/WnT26RKlejT19kk6Ua6+KQOA
LzpIyALtrDRwvtltG6cbFfUYQUG4DgcslcGQ+XFijO+GHuW4PdT49Kys3ZUDM6u66nS4waCSR51P
V+RITxhWIE5SLeLS98as9TajmVAQB0gMPaN0hvibWqPN8aCXVZLe316vK7cj2jEoJULKBSy9zDgG
rOXcGlf2j3GoracoQj/Krtx8Y8ZksZptjWuApStHlKI7dRGcDqmDLyF/Tq01qk6d8tSC7Ml+mHnR
feiyF3flWKreE9o5MX4EQWbZLxpi096mnIK1QH/llBIbqJbMCFIsCBeTntPd6sQ0KaconkS4LXNP
JWUtwVf+7BNQeRveKqXwqWzgP3Z7vq8O/VvGjwhBlXoR9bsaJbeuhtcwGrLu71KDBrHvRcZUvdpR
NPzqJzxGNllcmWvtw2tRgtDMbTOXqRl6viP+iBLcDbHeYf75EQ9dt3PbIN4UqrD2MhSKd4f+nPNf
CW/huTbz6qDmTRjvJrtSViZgnttFfKBDjTES5VXqF8tyYyoy8M+JoZz0ceYFF6NpvNaFFgc+lfnk
cHu2r50uxuGR6xrwLZbOPJggqGUV9OFHByFS/azqua74eLuPYtuZSfBo1o2b/IIe2x/yIq/1leGv
HS5SMToiCEiA0lskFM5kFamsyuBDVE289wr80qY8LymI5dVbDHDLXrnmr00uyEvmdgbMwDM5X+Kp
hPkkpyL4QA5T3PWGJ7bGWFvb0s7rze2pvT4U6CRmlZO6zCgUK/VQwbKCD23ok6+VPifuujfYvtZ0
zhqj69pgkAFpBPCqBDY7//s/tu44BVzscSFOvarjPGQnRjjuewXHiZ1jxdOaYsJi2/wWpKABQBI7
01oJU+fDIdhS90mB/tOYhOWbGdul6ieKqt2V2Dujk1GqQXUnnFmpF7KJPe3/amrn4ekRkkHRSaP1
vOSSYY7kBjzDxBNqRxIrNL0FodTN1hJIJuL4cXu0y49FkmkGccxD8pSfI9Yfc1tqzmwGI/WnQkY5
sLI03DlmmO09sFJ3lpvIe4+bfFulSbVSQlhGJD6Uyh6NKQQSGBoq6fnQdjvWQRtO+pPdBPEjrtDR
vZ6G9qaJ2Vs+yJ1sWxSN/tSUqnFnj27jY0BQr13Bi1PKrwDjNP9FVRV61AV4N1Rjs40785PA4eFY
t8gliIgnmkjkuNFxrVpjMi/uAPoQtFpmxCpYJeoXS3WIzoNMI8eGzDhLpl9lFX/rZxfZZKCEkqWN
uYmn2L27vcqLE8SYVOwpv5kzWhZNwEVkiBpXCUCCx0+9VKLHoB3sH15rf488b83Q+WI6GYkWIeVF
j3/cpT/kaAhTrXo1eZoSCQhp1ERRbo0cAAciK0H7HT5ks5ZUXPs6SlAzSpUUijfA+UZqi66uaEAn
T2nc5PdT0Cp40PRywilMCd7/fiZnghlMbBpHQK7Ox+pCt67D2E6eBoHkkRto2j+G0uc/jDzqkt3f
j8VrZrY/seZK2+K7JD0H2jpawtksUL6pLGMrXLW9B/oarxSEry0bz2sX7BoVKGO5bGbYkaeKLCXo
FPO2b9WnqI/jgxVjOrKLA61Z8xe+PAaU54g4jAluAPze+UQaRszrsGbRyK3jr1YUu19d4dYCs7a4
4fTLCTr/WDhrSkuXYYcdyhEEbELTDJje8jZR0zSFWMsKel34T24l5q5La8DN2Lk1+2Icne+24mkR
aZg5fadVOXwlWREra7tIhH+fyFnPimwMdj8tyvPPb1PL6sYpYsJbdXhRmXkrLH8mwdCp95UrK59q
x2RsMYIJNmiRrikOX6w3srsA2WcrMo032ZLrMzkQiN20H49mk8ruERFTs9mVONyVFqqsahoQ8TtL
rEF6l2Zycz3sN3YBAQfErqwlTKRpotKs0Kc4OklU8r7KSyV5o4mFOM+mrIpOdjhahRiGNM6ofaax
J7VHKSzIHbaS2Rp4IDf+idOhbPyukxAAfCosTv/gZFY6fnIE8vU+Jc72x+2TuHzXzpC3uahBAgwm
i6t5sVt7p0CnuCvb5wgLy60cx5Y+a9gBLw5zA8P0GuM+p1bEY+hpyluUSO8Qe3rRAJpSS3WjmjJ8
b0QTrOyi3+Hmj3ya2iLkj7n5C0AC3/glxWeyGk9IpeueuwhPdH/IaXNu0kaxj0ERNc2uM5vqCyJa
YT367oDvZFPYZr0d6sqNN1pUFMNrYsH03KiR7sVHbYgVbSViXux0GgUzMwaGJ08/CELnOz2SrSnV
Jk6e1XEo3E1o6Cg6tlb8nNUYGW9l3Nfm3hOti524K6r6YCNWtQY7uIg2PK65Anln4yU5z9T5j3At
2cPRr5pnO0MpvoWI+cOKS7XeuV5O/0Im3TY3nel0e9tcfjpQDaDrtOdBRSFFdT5qY7VV1Sl28yzB
nO2HUnT39hiTJTeoyDuRvpFWFm+VsXBfC9vpVmL6ldF5+gBjARNNcrMsfUuBLGureu1z4Kkowza9
2u5pp/T6gSq4GvyDoEbzAma9QGCoS4dZtQnp2pVa+EWgmTECfDmnnnSaV8n5FMhg7lxpXvOsK7bY
u3CWfbbx+NOtNbEpdaX6dnvKr4w32ysBKkSlAL+cRVytHHoztmHGx5ryW+APY2VGGy9PihctS+Uv
GxmctWfmZXDghqbYxxkkg5yxyeffOLqxRM68zY8Baa7rj1KMgeKTVCoG+mKtwM7ZNsKKY1dkprrL
BsVu96S+VSH9Flejr5ZO8eETEEgjwtXTLEN1WAkU8084jxMA1Egl6JcRJJjwxU+UfejpZR8d9XrM
suehHgHR5lUrviYIZq2BSi93HlI9zDIXC/uPDsH5aAwfW0NfFkfPyUfqG0of8idwGLhgb2XjfkND
2PARWrAfxjJSV/UOLh41JPI8TGn3zK55UD3Px6/irIrhsIZHicnoMekGw9hAXZfRy2CLUjyFUEva
r3SJ8Z51oJgUz2GXmKlfEty/1VUyCmTULPcrAa0KNu0kvACPLp5j+1TNeIHU42iBNHeL2PaLIS50
33KkPhzcRJd0CK2cLHSiCObXiI2Yzzn7/Al1x/g18+C6+20UocLgTrp3KK0edoozRNOwrUv0EHZC
GoB5/MKosW2EXG2d7Foob7GM9Pg1DJzmh4c8RviOkRisjSDw2DmTZk3EkTLR31PFEV/t2d3hwZ6G
Md45qSPSX8DZ6uIxoddmfMkjFfqYZ6SVsbVCMxBb6FZd+ZA1Ztrvk2R++ABZKos9PHJreIh7pzIf
S/Bc35CELKKNNThTfa9gRWvcd3E8Vke2kNT2Q/ebRiM9oDaOEtQOnFO1CJX97SN+ZXfxXKUBDCwE
mPTyQuEyyaswj6Oj1TT9w1jJ4V3HQu6ToPfA6TPr8peSlNaIiKYWZWyzdK15c/kLEPhDl5YnHL+A
yHa+v2h4US6mqHREI7P9XClp+B6GWbOtHBUyap1SbokU1Xw2o0LsQcOp27+dAU4xSpLq3GGkKbYo
I6aVM6EvrgsK+WFU7WPpgar1EIlKN7qbTNXge9Vkmx+x25ZPLRWqdAsAeUpWbvbf/ZzzqMKDixjL
75g5L0tJ3dSyx0l6enSM8mlyfIwxI/XNrYz6U993NQQ6Pcs+cS87HxCclAfUPtIPSMKB+3ni8gcQ
EhdF/K4JerDfrBTM8mOc1oq1BkC5vBNcHmuzyjBZJxO2uIbrspx4XyCCD6GPDaPH8GPDjKvJV8KO
SA0VXv57e4WWMDkSMwhrpI0zIxSEyHLMCBYZ0JEuP3b1pPU7Re3zdyRX8goW38wDTkMLZ2s/0WaQ
yhR6RrbRc6V/6rW4xPxRMYLE+nb7N/3WeTlbrjlNZA4AX1JkAld1vm2tKUcKos+0l0pWqfdciLBt
XkawZvqnQI3rftvVoWf7aW564etoDZby5CTFiKeRKrvQ16s4TN8RmJP9Rm06VNL1UmmSXVeNefIV
X4m+ODTZ2HvvA/iiYCfRw36uUEAaPqO2mQ37QhiBupLk/Eb1LD6KVh/KaNxr/LG88I2yTdw2N40X
/Lmne3UMpn/dVubGm6OL4GA0pReforLkXHohLVAwiVad3ptN25wM4FXpNsRJ75NtpqZ5qtKw/OT0
lCsOOKK1yictT7rsi2dFEUJSTqcrmyp3slMqwJCulGgu36UuLxWAjIigWLzDl5lSaPd57GRpe1Rr
1NwguRoSOKEqZfC562sn8rNJ8cK7LLL6TV3olfma0GvkPxnsZo3ddRHgfj/KOdE0FBGbWVYeojDu
2jzrhmOeSUe7QwIueKZFLR8E/jX0R9LsWymMCJ8Opxvep95do/RdHFl+AGMDsAJkdVkd6EQsEZH2
hqPZYgToN7R9f2Z2FVmbXgNWpDZhvxJTr8z/zM6cdT1x+OWYLIKqEYIKMbHhOcLBMX6offdA4Tne
zz4ffsxb3PMHNxHlRnOEfKl53T5RL1ljE1w+kF1+Bb24uT44d5EXqdMw6KXR8BI5IoWJkGtblmaz
VfJBf1CgtwWbTsm14V7t0D+W1tjlj8bgxtHkd2VmDLMKCezlQZmM+Mmym87cKn0NTVzz0rj3e6t2
evpa2prF6GW041eTc2GDzTN5rnCeRxatFji8Y7d+rOsCc8pU735waWTTTrb69Cya6V+HH5kAo6+c
nVIraGvFff6qSFv5S9qABr8W8iWU9bmdqvH0Of8pZmQGbZHME1iYzj6M3Z8m0hrvKu65z0laF97f
FtAZ77d8NXwthA+WFY0pctRBb9zxSAyvkJCvp5eids2DG+nBW9hOlj8NHufDaSvr43ZAv3jUgr8h
8tGDoZvJ9TanwX/U7qnTV9SuO/s41V3ztRNJDWEqCDRnB2tKeTHq9L9Ieu3X26NeHk2eVxR36Rcw
urksFWIZOXhFbTlHF32NzleiMNl3jj19y5o6fmrL6L/b4108XegykcbPgJK5rbWMRbXTVXWvhNZx
mgBtgXEe3tumajezE/pKDLgMe+dDLSZ0spNKgf1lHW2wx9HGnTmfGxXY1jYsw36P6F10AM6e7qDD
xUeEC9baapcZFSQ4zg/F+rlJeqGnFEDFyGLhqccB0cDk3syKor6rRDUlfuuV1R2SwnTa7NjN/s2b
XlokCgjT36dNaT53tIt+GFMXv5Z4PLUb7D6jfZ6E41rL5HLfUSBGrIEQZSMrt4RFKp1WDGSe+rFQ
epS71aHdqnbVv6N2ghCZrkzpQQS1Llc0yS43HpIPKOfNelNEam9xsm3PGKqYtPyIz666Ea5TbOrQ
dF4l2IY7qgvB/e2N9xsIcJZaQE9BdhX0p0XLnDLW+fny6mgwi6JzjnBkbO2QkEsYvkhSW/MLFVDa
Q9ioTcsE2MO91vb2uG+C2lO4kWGjbTqjzJVNHFmiOySg5Y48nYb+kzG1CiZRo6n+KvTIHQ9Okzd3
raaOAmSnLBO/dAdHZhtBx34rdSP1dmD7euvQNhq+VnqUdBrFI9NNfD3Lx5lO50zBttYVK3m1Wss8
CHwy0axSlf6NKmCVfx+1Wv9qGpNCZKB54/pdVPT3YdON4qECGPqRIQvzGrV1Kz71vI2lX2FPjT5z
3jfWr9uzenmc4YzMTHUwfXPPcXHNAgWXraw059jQJAu3IrOEssthAtDqbFuhb24P9xtSulxEGgzU
Pig9Q/dcVP7A7ylKV6vWUWvxEt0Y0iTlSzRX9yvYtwendOrpoI1Rm/m8+Tu5MzrC9T1AVeUujBy9
+d7LjBQklhO6CXPDd9tiRKb5kTeEE3oliUYtr85I1v7+l5PR6uCo0KajObOYqayAuhj0SXMUAWhc
p8z0cKtPEFQdyqTWe2C2ykZP0VL/L0vaZJfQs3JftLLJS9+GyKDtIuBgh6qgQrBR1FZ2ia+m1Mb/
UTwp0aN28/SNGQ+mtZ7yZRidRQGA4UMnAyO6vIKDJGrtEiOJI0cCpbJIhr6aO8ZDLWXhV57ibfOh
/O51yMNzh/x1f5WnKJvLmdEC0OicxanFVMjNk75tjiM356vmifC7HGEn9VFkHqaxrb5WddetkYrn
q2GxzWbaKaJUFOTB/y22mdKkyoSMrjzWAy4PW5TixNYpXOOuGGqxHdyqbu4Jj9ldFkh8w25vlSuR
kSwEhAnqBFcoUNKUFgI1aXXM0GW4U8tBRhvVFeSt1B4/8kBN/rk94JUbAMI2lxRqE+Axlm8VRKmk
nY1xd5QlIMvtIOSgzWLjATr2Yb8JuyLgqZAlX24Pe2WSPU4Eoo3oiQJwWdzPTVJOkxu2/dHldZR+
8AOwinQcPPVgzNRF/bOi2GI95ZOVyzdHjM1K7Lo6Powk7O0J+HBTzy8EDJdyyiCyPboYGCSgPzD6
bY0RmPzoVSJlx9mIyitj7UYHqVjqWrvn2rTPuBQXgA8N6KUok9HjK5lqSXeMMfUofbNBwGVvup14
NXLUAWEyKJS8ByX69/a8X9lfc5JJ6YBgxNQv5p3ultcVo8d3T2V/r/dQDP0QR48fuoiIpr3w1lKM
K2Hb5CjBNqbvzTW8tIHNAfmU7N7+OLhONDzkg5H/R4xPjW3i2En9iLB98jOZ+4YHLfXEv33ldMq2
KodObHSls81Ho9cT5aDklYKpW2AnBUUxx858xFlbEOSmG6Ps3UX27vZc/Ub3n0cCfvlc/aH8zQN2
qbbb67Eu5ZhPx1iL+lcdYrSxLZAlo4FviOLTECTxSxhQk95MKCeHO8Umwd1OXddUj3UYRpIOKDpy
vsQyBDAstqGlP3o0gjeRWxYetMZM1j412cJ4zDWpJx9Fayf9RqaD8586NdppsgbOX0Tx2TsYskfL
tJ8CXIpvf+jlpkAbAxnD2X+RTblsbg2poxWGozRHtmp8V3EpfQl4fT5lsR5tORXdSjp22evkEuTw
zVr4gBQA1J2fvkbD9NlTq+6ouSXSW36bDzADoWfnP0NyceVAFDQT/LTcyfwetlH/yBEKvZ2FPG8M
HczCONSKSjQYpNZGr5o92Stt4sspYbnnXGM2o6R2Mp/fPx5kClrj8VCb01H3Qs3wW7xG8VvyooeO
5/EeYWfc6m4vwmVEYESK0fSAOZ4k5ecjVgMc117pp2NjVrHfm6n+EAzKu3AL4pNEzezfnEB0uD3o
/D893+HUSeDZUU2kxslT+3xQLEkwhRO9euxGtMdd22u+I7P8AdlX/3J7pGsT+udIi7qCdLvMrZpG
PUpdjts8T0w/GZBZd1P1rh+c6v32cJeJywxbp+zCu5ZH/TI3TVwTLnFVqMciG+u90/XC2VN6stIf
dT3blSR6PdDJMkwUJeWUuMkmGpLBW6N1X5lffC7Y6RQUcNpcYozaKPOcMRTW0dHGavLpz+tg/wJ1
V+PutXKqrszwnIgT2YHjISaxCO1m6JYy7yWvky6dDsAoRvQirRTL26q273nyZNr+9iRfG5H7ExT+
3Ly54GuHojKxIh60o1Yq+efYScKDN5gDAPusDbZTX68lK1emc65MzaJ6MxFsCXKvglqrgWjpx7yD
vbszM6tzX9TU9PCf0XVhrjxT5z25OB04EM0oZwyocJSYv/+PIICdmO51lacdZUSAyRQcDw6UWCt9
pfJ9mYzMCEI6GqSd/O0uzoYSFhNAoUQ/9o1sN1pt0vxJrX6f4b684VGl3oMujbd4e1I7/usl5ITw
npptfQBxLTZNFxjGUFKZPSZpmTyEiHLdGwK0Cd7t7TbP9FWo6Bzal3MKkBvlfHIYDVPD8zmNSmqL
OOTp2Bjn5mYI4+Egvbr9lKdB+EkTsbfxMAJG2b7QnxRRepuoascdIm+rzgRXAi7qFaiPzYAWPI0W
lxBv7DI3sE47ciOnb1OlJT+xqE/vTMJu7+daZk5bTdFdZeWcXtvEFKeB8M9lNyRPz2eg7YsxUstS
O9LpNQ5e73aRr8wRyDaEs3KNXR3LgkI1+5vS5lx8I/UnM4HGrB4tWXbfy1ip3vDUAwTdaVawcoFd
HWvGTvDUBY+2xHZLxFxCfeC7CiMbfnYiwBeWJ21n/iNbHvMrZ+ba6s2+prDtEX4HmH8+i1pselMF
fP4YNyj0IKmPMmCc13uvVqdvNPjhgVRT9OX2abn2iaBCwADNWxhozfmgskA4rK0m7RihNf+qBYn6
kOklRnvAC+ia/g+DzU0MhEOply7vjqZ2i1FQPTvKZIqLRxWu/M5wFfSIIyW1VqbzSiifJRooUJDs
0LJYJAKyd9u+T2JCuW3F3jbBgFflne3p38uyV7YtuuV/aStBAZBMkwcgKTaSbCzh+WROIeR+qaTG
0VHccguBysh96bjxFg6J4muV4ezZ0toKVv3KEgIdo3Cl/oazLAElo1O1fTuZxJ+o0L9xbafaP5RS
6jsuOdN8vb2EV2Z11s6kAwQ4lhtycdRdHgfeNNqUV6Mqve/z7ldR99a2SSmQsz9hpK3smSunYma3
zwkkTj00cM7n1HHzYogoaR1to1Dbf7u68/ARlJnVHtjTguq3jjXmtkELf1qRZL82NLmHM1uiGDDP
F2cjSq0YpZzYOCqOUryA2MqSg2OMyKMCVEu+80DqIcJn/f+S99jwz9FMoGYyB9bzb7aDpMlDYvhx
UuxkW9VO1u60aBJPU+CWR7WFubO9vazX9hBJHS8XmP02tcTzEQPsilSjNvQjVWPlJcLdxtmWsouT
fWJPWbIysVdacozBOZkRGqAzlhJwg1ZA70RQ4GWqeAy6oZfZWydrqBrkyvRAghbtOy3J/b7JmgfF
cILoOSyU4IFyivb59pdfAuRctO+AHM0FwbkKuUhVXCMNEgQM0pcosFlr2TWG6Uf5EH2W1TQ8cqs0
93U8Fojx2z1CEtaACmAxVD/BSlKyhislNxCE1lTkLzMoSszUNWZBTQB8S0d0rQIA51hN9SLgfyR+
JArSCgBan0D9UA7We+UtAU8FNQ1r75V770q7mc3HY5a2ncmpW0ohgFxLwqg2GzZ98Qt9ZVD3oWV9
QoXGOYRakn3Oq7zbNXpk+nYbVA+9FXcrgeby8Lk6+Tebgxo/RZZFoKEyjm1u7g4vJDRxuxkicG8D
1ZHXRrNjz0ctCZOEEpr4Sry5DHAudQNKwyg2Ed+W8KUcwdIu9or+ZRRG92tyveYeHlCtfAGyzxVs
mYET/PVNBaqU4hVJ+Wz9sKylm2OG1VITuscs0A5hlei6Xzex3FlG5n7OplL8c3vLXx72+RmJORde
t9wB6iKuhcjqNKJVHXwQGvmr6zqL8qg9M9jE8HZ7qMvTRSESUA/5ExR/btrFWGYWcNnmSfWMfdV0
35pDft8iRpvsvD4TDyYC18cubNVd2CRGtSkxEvliGU0o/czSoo/QGOW/UaLJZmWHX7yDYFmAN/0/
0s6rN26kWcO/iABzuJ0oayTbstc27RvCu/Yy52b89edpfcCBhiKGkHcvLWBrutmhuuoNnDx8ZyDz
+vV5pzdBLVCobN7nnV7/hu4/wm+ilVHe3R7/q9UEmVQy302d1cxFskhChBcXphZ003uYHDA5zSJi
x5iCJ7rVhsXvcLbt03+LuDjOgsQW5oT48PsOdka7V1wzuwtC0T7EwGHOcbxFJF0uJvYnhwSGF1zN
rOLlXVXbrQKRKc4fq8JM33EtG4942H3QInSfN7bm8kh8DuUieatK3VsEKq4/WlbnUxFWef4YOwEt
LhNPXWB9WekDnMUm2xX2T60si2mfaqGxsWeWx5GMDXeMzi71bboZi2ntWmvUh87NHseRllSc1TbU
v9zdhTZM+CPW3sbvAgnE72/7mM9R5fHHIkUBZ2kplBbo7FZKlD1OYlYveul+08w2AmczPwx5lW5s
1tUxcvdDIuE18Ep4K00UNJUskT/a6gAPLqRZpO8mEIHBsdLCZt9WoXmPqbvRHd40TCnKAYwR6guN
C2h5y/djm+pNWIZD8C0sas85oOSvj/tSmcdk13tK/wNlvm5rMS125v9iSokYOhV81CU+RW/FGJZS
z8iqc+STHD09pFXlfpyiIdyFwVSeb49R5v4vqgQyHoRDzhxeW0Rcis6bjT6pCsZl32jHRntCz/ca
CI533VzdtVPv/VUYsXMyUmVId26JSe3GHC/26XN8ihNk7WQVGDgv7tOKujKohDb0hTYld203iUsX
0d8E0c/muT3WxUb9Xyx6fVL1FmjMEoJs8dAhceuUb51eNsV7J1ScX7YuQvMp4FUbAyKQOJWC9nZ/
qNvqzWZRcq6hriEZJUvPPKevD4ogHPMRm2q+baUNZxDJvMPyCF3UahTdvcaIh40Rr82uFDiTD0D5
/pN/f1FXC/Xc1LI4wJHESowfmTvMH+doNn8W8Ol/3Z7c1VAghqGUkqyij3cdynbCrjW8JvG7OFKC
vYpgDHtVUITZjWpWb+Qma5/SoYbHe4Sq2itbVlMfk1GArfWzuTOaT2Vl5epHO7Gr4QvFCMfbz17f
5/8EmtaeG4t3xEYauLJNUT0EcyjPBxavPLNeTGwFeC8IMzfxOXsmGnuI+v5LwmT+5Rit1Z9ye4y2
QHqrEwwPBR4CdQNqiNchnyUMtFRJfLOwp3GPBJKT7Sumef4QJKP24+2fU5K8kTkHUsUKuo4WiLEx
xrhOMc4ZMb/Yj3U4Ox/y3M31v+NhMN9WLHjempwAQAHAIFBrWAwu0KHkaWGc+IaA4f001XMTXADi
Wb9cEW3RaNdm8mWwxa7IupyGu+okfmliDbQbOAGLg2jL+a52ymirLbsWDb4DWlL0WiUe73omLUCc
Zq/grllUaSA+jUmWuOhj4s34pMNEtDa2/NrOACtE0YXHMVmBdh2O12qpTM0U+7pi9PnOqtCj0Qs6
8Lvc4CV5DgfXKw1gUH37S83aQfzBzoA0APoLYDbSUvp1/IpOVxlWDubmbeP8bJ3JOWvJkB5LpTWe
0BFStk711fmlPgkyhQIz2gTXAYVpd7EO8M8ftEadD14K6XWnR1E/7HO13qzjr4ZzUfxDBopjblkO
7auoFxV6zL4dGVC02kab032rOvleuEOzodMrl/3idqZ8htIQEBWO1WVqOQWiLUSWZL7XDW59Uad4
Ni4D8OT97d2+cpyxRFVA3ODocaCRf39xnAEICvumNnI/yEc7O2mxaSXjLh6a6WTVyjzfl05mblH1
V4PyzgO3jzk85LfroIMROXUvfdi6MSjQ2hppPO+UbhzagyhTwz5pc1NsOa2tfD6ObJgCHN1SUWkR
NHQhneq1mvqK1UTIHWi84s0GKaOgimF2FeDHb0/tyn5E01rCjQ2YLXAdr0epAW9MJnQO/Dkvi0/m
DCyAqsFsd3ur5hh6pAkDTjIKKAofRzFP7p/EB+FJbudR+l1eGzNMBxfvgMynZpLXJ6tClcBJ29x4
zOY5rffRqBtxtwurQHX3jZL37tfbE7A247SFyaG5qcF1Lg4kD98PEQcNFmxhbT3EWlF8AagSBLtE
FT9vh1rbLpKzTF2W0hZYkuu5VkzBgdTNhV8EoTYe8kk44RH8/tvl5kEzIeb9rMbAo2tRUC8bG00d
4RR+GLnW3zQq3J3ddgW87ALLxNtjWp0+EIGyNwF8YHm8oW5i49/q5X5PRZAIzuhjAOo4UIKNLSbF
aiw6RODx6ORTh7mev7DLhw5eUObXqZVq79J0aM+iYCudNdiDf90e2OJZJ698rC9hmUkhNaroi40B
2TPySqvK/bRPbMwmMH13QQh/SAdY5btuHH83pjG+ux10dYT0IMHXkBfTvb8eIcjTuewyG+O8tDUf
MpF1vyar6aeDJcCeHW4HWzvgeMOhRMIZzv2/uPlz2aHXVFY+jjSZc24wgJt2sdbQrlNnPcQlFsn1
7nQ76NoIwfvJVx2vZd6R1yP00MFVYhNrQFdtyng3ekCZpFz2pQqdrV7WaixJ2JMisVhdLGYT9TFb
D+Yg9z1roOdgwwM4ltaQnxTNiLaqv2uzCYZJ4tp4YLwuiINsq6pwKPy8hQv+EGdG/0OPsqbeu7Xa
fRpqynW3p3Ir4mIqY9OJXTuzC9+gzpKf0LLIcoBmDdYheRO59zwX31jmfd4UtHQBlQDhY6CLGU1q
0bdDJkrfVqMQqL43vg+UWKPggO3vu0lLis9/MEYeFOQXUhVjeWRacztXmpeXfuRE+RnzECyby0pB
VtHMH7gytpTbV5fMi3iLI2awwjwzw6L0Oycsgv0wNw2Y/MIufmZa5W40dNbuA3T7aN3SApUyn9d7
YWr5cCFGA76j5k1+aOxRh/9QuvUfpE/c27TioHRJWbDrONXYeV1IUcFvaJx8q4foY2PEwX2J6umD
mLy3gWWe18gz1Iq6nwlEZ3lwColoLvrSN2gJ6MeMptzPOos2U6W15S8FoqSWErKTy/LXAIYKwE7C
qFwrzU99Xni7stCUEj1APawOttNuvcy2Qi4+WBEWSRJzZPmJ04RPeVkHn5O57e4gcXwq6sbYqCKs
LUZSkufsGtbbEh1JfunNnW4WWKNT5Dw4iWOc7CBv6s9Wo6dbQj5rq5G3O7I4IFyl9sX1KomUok7D
aGDpB5bzMVG6GMWiurI2rri1hJMFL5tTACheAQzwAUuDdrIKv0OWPLhgaah256yysbwgw38QVt8G
+yaIShXQd7WlrLv2BV9GXyxO1WlluuKSGs2G+hSWadie8lwrvV0KNVU9eLjhbWRIa/MqJxRSPyo1
r/yci8ZGYSLRCn/EyXE464o21KeiV7dgIutxeCHB00COzlwcXbXI0VAkifdR/1Oqf7xYG6qPHmWS
N3Lvnze4pN5LP4Zn5bvrhUKKJ/1gOjZeHefKOcqbe3NERyMrnPdRWQbFH9xz1NaBE8EH12EYXcdr
qjlQyDxL3xyDvt5lQ1AepjCb75padPY+srytvv5a7oecLDkmmhSovstV9OK92YhiwHo2rfy5Tdyj
Mg7TXabgVpK2RXSenab85lWBcrh91a1ujBdBF+lYURtpVbdK6SvK0Ny75dzuCxqt/85AAc48wNun
CkHjd6POdXs78upwwftIjCPI7+U5g2pCFUZZW/qI3CA0oTSBu6sGyGgJicVB5Rjv9u5gbl1LqwvW
wUUEj1fanEugc5UOFUK9IQeOS0n/rHSp4x4lwGHj+lsd3os4i6/pzSov98QmaRnqIyym+B8c6zQp
K4Im8DFus/oxDYV4uD2pa4c3sCR8qrCfJr9erNoYORrgGvL9MOfKeE4QE1JPtTFWxgNyeNa0cayu
hoObwEueJ8srjjSvhrYbGy/14bvryt99C3/sEU2uyu53Uqw2+X57eGsfD71lXpcgQCS9/XqLCHPk
IoxEAW67oaCF2w0JYd149ny+HWjtxOYy4jlGlUKqKFwHsjUcyseER5+TlvHfotTD+a6ELlKcKhDx
UDAso7v7g5BQzgCl0X2m330dctaRy5s8kftlW+XRB88CyPhvX2qivQ9F7w77DJmcZuOyX/b8n49V
vh50WAhRdNiWubU71Y4aO8q3pJlD62c7A9E6zQI23W/N7Mv5kJtZpp+7Hj27D9mQaQ5yb40wLESO
zCHqdk4JfP7c1G0UP2CS1n25PStrKwzlJan5JaUWl0W4VthhV6Pu6JtVOH8u4K/0uynJpnc4Ynmf
b8da++iSiMJ/UP+ZjOsvgJxW73bThLRMP6DBWWZG4T65bhU8mOCfdHp9s0Ox/w/OQbo2NDbZQlRp
Fl+AN7coYkPJ/A62T3NQo6gaPuvCTIKdSp1876XJD9edc3tjtGt7yaEYDfEanCG+tNejhbQryH04
KnpsW72v0OSEEu81dWy2gCVr8wpQRypUSjLTErBWjI1QkmrK/RZBleCgx8H0rxZnKmqRQfHDarVp
Y/euDQ2OD+vGpXpL0nc9NCfDQVlMMVtJycX4FIm5yc5N6RbD/vaKWVudshMEch0MFvXv60Dc2Nac
Fjy/RZoZEYL/TdzduerUtac2moatpbI6kaiRcUCQl8Npuw6XVz3G1TYgikKM4zlGAebizjaWDLGI
HWefROMY/MlU4mImO9EU0Cz5k14mJWmN7KiuFL6WuJx7cxnQqzBBNf6+PZOrQ8O/QKaR1IaMxcme
5hWSk4Int62ImOZMF+EDGqO5N+x1MUb2IQGysWWvKB8Xy04ChW8w+JQtXXgd14PLU6NMJ1R6/NHB
ScJSk6LbBfbcHpzZnSCAQTp5wGMguMuTtPpIbbD6+/ao15IEVBVNlGJQbkVN7foHWBgwpS31fF+N
0yLeBULVKuhdIgQsX6Exr7Z2jR5b7Nhfbwdem26pJo+6MtsSvO514GRKuJwpOfhuqahHngjIndq9
8PBbbK32S2sm47yRmqyOFYAiJnxSe8FdLF61qozeEUrui8IZklPqQYi6V5Sqa34qyRyhpNUIvIZ2
KBelf5JaY0oN5wN4Dv2cxRlbZ5U1SLiRPxtd/T20kty5eCALQI+4WfF9dKPW2PUG0O+NXtXaAQEW
CXoHVEN6f3JSXmwf1Z5ae1Ja6vwJSmbHMkrb8eLaHHyfgGYn4Ctuf9clWvf5PqelgVMVypUoaywC
Vi0qnm6aUO1vBu2rNUbvzEGn1q92Y/gQOU36o0n66D5RnearnhbhA147+Wetm6yn27/k9edGf4qX
9v/68nDCrkeuxWPpzDgl+EqA13hmKM7FFXkSATxHNm1XwQ0BFOqN7cfbcV+vbOI+V+64biQg9jpu
DzYi7h038g2nr856ZgbJkY1riX0Wd7P81FW6kQWvTLqMyUtGCpTCZ1pki44Ds9DqnNgPZKtKVbTp
dzXEc3yf17iiHIPRHsVZGeyIx4CSS+laBxsfah/pAeH0bAM2sP5zQIyCx5WlYWOxBmLqAYWV0+12
EtJWpFFL8U9hdNauSlv76MSIRU9NlGGa66iTH9sD/5iFCMjyNGk3RRxWfw4nLJgJNoDEwlx/EXUm
r9JQT6P6IVJn1ztzdqdTNh6+TG4vmh01+QQlgz5xJ4zTSxSS9xA0lfq9YrsQ8qOmt6qti/t1hiAl
3kBN87FgYiwdLjCyEmjXjZE/j64NLdqstPxEFw1xq9vLcTUQpBbpTkBKsjRhbvTGtuqkjvza8Oq7
mCoGSprwi6vzf4qzdA8vJxVEE75Rfh3BIsNiMI2HU+Zk+MLfDrS2vygqIREhEZYcMtdf021UFYPP
MfbbFGWhHTU3VT2bKMIMp9qG74k2llq7p9tB5Qa6vqhZymSpbGweSKh1XgetUVlRilCP/RAWenSB
uTb+7WlZ+H4sizE7w2uOKNEPc38uptpON77h6gpmxHDxJZfGXraP9NjqNKOu8f7ru/KrY0TDQx/h
FHwaQzAYu6yNEGcNy8Sejwl1Y3Onjf1gFwBeXe13UamiPtyej9fXCvMBWA7JJAmfWxoDClNNgsCr
Ej8ZrOJrps4NPRgsy452zua+HWttBSMjRzWBchebZjH3Ea46rTYnqS9Aoo+PaALoqNI2zehtVYTW
I8EVhMUK4mL5FuXcDlIRtYwqNO3pUIH2FP+iQV5t9XfWpo+3JAk08APeeoshJZne1o6SAsfRs/fq
GJXflV78M82Ts4VcXRsSHH6AunIjvLJUywLkj/LOSn1+xpAd0QbskLSlQ/F212Fg+/jb02uBKgyO
/3qHqEav6kAZEl+IVr3r3QxBqJw09iCGxry3Mku/gHjo+o3T4HUGfR12cdvmNj5EBarDfhxFzvTJ
K4cs/ol4Co7slRNV8fvUjfoABoxad+deEeEHMdjBloLEWq6BpAOkMyAOUIPkV3iRZSW0k62uihLf
iQbu1DDEwxyVBvUvkFFNu5s7WMwPcKbmLQXhtYXEY4X2q5RpgMZ8HTjuhqi0aj3xY030F+CP5DS6
g0eJlDa2nY1TcDWabKfJYojM3a+jedEEO3IYEx+1muxYT6P32YuriWLiGH++venXvivtA+hsDIp7
cvFdyx40u1WlCXD9CDmxUh8rsdNJkBPs60JL37eOAWy2StMs3uF+5+xVLTLdT7d/xdqAoWpThoda
BVJnMb2N1nVzDw/DdwO0N/bqGGvVU5nHg7Mz+hJL1Nvh1q42lOjgRjwzGJfPQR1mghgy7uqKktPv
3lK/Dh2C2wlSXV+AQScb4VZH9yLcYtWGtTlpc55jfmobaXPEtsjxnqp5BujBgzfeusXWNonUEgCV
gFPoq9pp3gpXb7Qy9G18FLKHXFeDFsExVLDjc5N4yg8nqAfrGCmNXf3BwkXAGLwTxxOOWIvvyDU4
jdjUgWe37OETfhtSvF+psoNboDT2Bx9RPmoRjGefvCrJTAMA1oZYUa0Ne3x1rAt2ZuouH5LoEDmj
8+Z2OiAPOpjP6EcssxcHr2LGExpDSujPplmMhyi3Q++gYPW+kdWvrRbeFtJXlhSCRXq9+Z1BUBfH
wt5vRR1/SJoml4UYJc3rvdD1Tt8Y1tpe4Dhl84OZpUGz+GRe3udBV/OGGOmE4Qcym9ZPZSqNo+sO
ydd5NDYP8dUBwrmA7sCVjML09QCNlMqBDXjEL/KwP2V95FV7JS0FonRoQhxur5LVYOiryP4eF+ay
rIVidVgi9xX5kW40+RG1rXLa6TDbBXJJaJbcjrY2mZhUguqUdV6q2ddDa2xb6Ur0Nv0S+5BDIbky
DsThI3rJ8b8zD/Df/y3e4mTRIK9MScfrBhnIAqEH8a/VBOlTUXfDURv6aGMy14eH7gtVSTb4srrS
jZAtcahgMpHU+gVA7tGabHyPis6edkFl9X9wcPIGkMA/ykgQZK6ns7aDuNZoOPi9XWjTvsK5/a82
FYF3Ju82Nh73a08PFiTmjyDjqF0tvp2OPMgwUFPwM61WjzpVubsKmPrFjlRP2blGWyKuqnq7GW+G
n2//jIhnUGXkGJNmftfjxJUoU7F9Sf1JGN8zZVSTnR226cXURszsQjX7djve2g1BNRL2Gr0WkshF
WpymeWsVygi9wbHr3/wsURzyMi2OvV0ad2R53p0XNPp8vB12bS/yusDgRsotviLOwZinGe50ACy7
UX83DpSK9o2txB+KpFLyjbW6Gkw2ITi0AcYvj1HhlHEbqlEGYK5v/RDnlOFgOX13bByzG09/MDId
KimqrPB3lzJQmRoXIrEyGkohVAPE7/InV8lo6bRW9CfXOy08oB5wRSQL8Xqx5GOYzz0qMv6odPV8
52Df8NOuouIjQhPWTkwoWe/0PtS3/GBXFw1CgoAyYENTS7+OO7ux5Q6uzVsKl2oYeYWU0KnDJ9r5
5t6Qhuc7FB6j8+2ZXTtyWCz/H3WRn46j4yQ8u3iUJnXz3Sxd9z0LbD7PMWp9dzmvWGdjla6OE51s
7ib0QLk0rseJ6U8T2ULN/KLgcbWbNa/5VUQi/t7PqbebIm04FQOe8htXx8rxQ6OHOh6kS1q0S63i
viioXdZx6tv1+CkPlOrQu2k97pD50/IjDrzRNyjXVreb2izz9rdnWd4Ti7ILwaGtwZXDqmxZvJr0
aYhRtUn9TK+jdzWvAHFfKk621fpemVvZBEGGhQ4QfP7FGrIbHiCEYZCKnR8VJQqOOE7l9Y6aufg6
eCAZitQavt8e3cpRAGJBqulw3vFdF7ek240FHAsYT7wJsGCMMhFMj0os/bNReq+it9dRCAfUBhlo
uqHLw2AsUwuvvIol2+BE7SGE9C0CO7XFrFrZGWh1wJGl2Er+sFQN67W5Hfu8znykVCnxaphnoj03
TjsnMadoF9aRHmwcc6ufT3Y5JMsR5SX5mHzx/FZCxbCaGPpIPJh6/AkMz9DsFCJNx3CozPKHW4cq
Au81jhkbWfFaaFDW7ElJSdaXYGu3T2dXi63MR3ek3o+iDj+Dz6+PXTWnd3kUa4e0DOO/by+ctW3x
MuhiuQKeBTDfQyANqsmVHJ0Ia9I0DrecPFbjmAB1JUPlddoI9HceJgN9WscrRf8hTWu9f7KjpD38
wXgkwUmnxMm7adEdc5EzhYPrZmAFJ0M9DGhYhQiqeLO3sVBWBwQ7FbgJXvWwb64XCvRPW9T4gfix
mlnntLDG8Gh5SKdsnFurq0KWwtAdgNS8ZPhmmRUEkxcVvp054Ze8RETzKOtY2U5LWke/56putaPt
UD3dOK4XkVkV3IC0OIhLfgSn6nqEdRRkcWqO+WMSRNN9mJRfOm7jFmZhoN3F6cjLrcrGu9vfb7Hl
n4OSngJw5ozmzbvYf3mvVoEFTPgxdN0p34Fb8dpTFpsjbw0rMPDqG9qte2ltoNBhXGC7ZKevBND6
Ogz0hPzmUaboJyNrvTvVwCQrxCjtYzvZ2R7V+K2gixP7eaD4ykKqoC6FUsdi/YRRP8GVrIrHejLa
Yx/PmnkMw25+TMg2tiwUFouVTh6nKF0rBKIhFr/qorV1zCIKLe8YagAzpeJ5kOyyXB23qpfLz0cg
OtKyY0s5nyW7eGHUhhZkfd56xyhAayWYTPMTzuH9TlpyfRCuKDeeT8tP9xxPpjF0LC1u1sXxNSS6
pgyV4x3NOGt3hZJkh7ZgeaZqNh51MWiA2MVWIXz56Z6DSmkum43PK0r+/cUdoZH8upGie8fMreof
sSLqYyXs+Ewbst4oXax8OJkrgaYABik70MtQFkz0xsTtIC+tQxnqYl/oIt9Azi0SM5YH/QPE6ugH
kfiCTL6OYtVDEhjF6MFPDJNdaJb20YxwRNC1Ij/ZCmpcpTfMZ0R09OPt7f56fESGrgV0Sz7UlvxX
PfSAxHWC7zfm2gVgg32KbCT8/1uUxSrBxzDXA7v3jmqiWafZ1ssjveEtIujrtS/HwiqEOcz2Xr6u
00EzqsJovCNKrtIgcTApNkfTybVEd4xF622cz2tzJ7l1FJQBNaGNdf3V+AV1Y2Jzx1ic5BTPFCLp
y+gb99zaqCRJhHWOGswreqIaqFUj8tA9NrNr36WwmKNdoxcO8CljouoDoPGt4+JlArSG9EtjKVLU
uh6X6sxBNwotPc29Wz4Ke6ofEZxIDrfXxKtNjIkWXhb684ElP9h1lDDVbGGkeFnVs17vVRudmbEp
kiMg0mIj1PNZ/uLtoUnDLorV3Gnw9dDOWMRS7EpRWh1LoDasky8ZYilnUgVl3ucQi3+YeSc+cgvE
R6N1o2gnSiv4IOzW/h3mbUeuiXSqubEjXp2b/CJ6A8COmWNUFRe/qJoz3AKCIT15UZu/y422uB95
YB94viEJb8/a/YRG98ZhtjblL4PKBf3i3CSrLJsK2/ATarTNSWhNcOARKPZ9gs/2278uzVdUFAGh
4pYmf8qLUFbD7CoRocyojNFNwqwUL20xFbQTk6L6g2goWzxbuACbWVLAuyDtFKPLcO5oY+QlKCu5
Nk0kt7VP1IjqLRnDV1uSjydreFJp3qZ9tshxexxDJpEX6QkliPi9itIXdFPsNRO0Zk554mwBTNa+
GxhNRkZZlKtoMZlAzILe1LkFJrPWkRcdxiOaQcWhDsnNbn+3VzcRKpBSiekZn0levTjT9MjUw8Lr
g6NZOKH7pUeoIL+z0qhs3pkZz8R9hnOI3mFwbuHb09cDVmK3f8HKYKmmSc4B6wcMp9w5L1aOqgkj
dJJOOerBYP0KGjvRDmNuVB8DKy7LjZNh5UvSA5EoPhgONEOWwcJ54PZTySTScgSvWMQ45ghHUqgS
VGQ9xMaauXrrbU/GAgCC8hqbA0OYxecsshRgkttmp2nInb2ez+JQDXp3muFYfmTNdgcRNtF+Tqtw
Y7jLr0s75H+7BMAHRIslMFYEtjF3wBYvOd4M81maQvyIPaN9Dw0XijZela23t/W8uSRphOjh276s
1IujcEabhGcbeOJFFtAkTugE2Hte1Nx1mz3GkfU/mJIYxx5EzMb5KtfpyxP/ORZcBCl7gTjdsucc
x15LBTrqL2Hb69Gx6dFpQgp4qt9lRqyLg1enSfLJtcPhnUiK0HkgZfDC8+0BLw95fgT1J8rQshFF
1q9fL2UjUrI09ZLhAlWuvAs8PXzyksn9lFSt9wSSTZysXPc+3Q66XNJEgmTC05HFJV/giyXtpnjZ
o3k8XIYmmdOv2uxk1mEARW59M22kGvZ0yIe//ltMue5e7FnBDMxOBRo1qoH8/27LlG7Dycs0QxyV
RJvFz4KjK9rozi5PCjlSND8oo0pJFV7J11FVpbR6vc2mS6G0s3tER63vD1ibpdrOjdth3Fi+KxML
MpNs79knDBTTdbi+ot9WDN50wULNPveWCL+kJvd2P+lRte+mJN5KkV6vH4rwsh8MMk7SyxYRFWTd
ajeK54s2c1LsLE0Avq1bob1TQ1Wx73qug/eCis9GIWyJUUMlDplM0ARIfEDEBBx2PVQ8DxoriKfh
IkJN+eI2Qdft4jx2tEMzFx91t3YgDIPz/hi0gZ2cGjPSvgQKclnvwIGLLUfJ16cWmRsnBxwMEHMU
WK9/jdeboiz6aLzUSRd+R2EivE9L9Xc3lMpnNpXzAdXi5BPX1VY74vUhIlNGwCJsJsksXCzrOeny
tlbq4RJQ3T3psREeQmgpXwEAaw9FFCVPA+CoRzOY2w+KZiMneHtbrQ6cwwtoKUfZKznogLJ8Yzl8
BrQfe2T9ba9B+rZHOAgxIXveR2Gcfa2NOvsNNLz8ejv4yuIDYQHumQwdstRStzBC7rILRgafRbNy
xEAmfWy8UUc4ZOrFYbBEi4+f2ryxnsDKA91GaxQNbElgWuzpEbVc1Hyc4RKVUXycTGe6OBgKHHQ1
rUD3GqI4c2ZuWXi90j1+DmtKbWqK9xSZFmFTTY0sgREiuDZ1/j5JHjVI27jca3bkfcyDMT725Rie
rNT6oMjMT8NJ7vwHE44WMFcW71iy0+tlTimOsxrt+gsti/6nh5xgFKkRbVrQGZ+CKK4/CSV6YxVV
7nQL01S6EkAzQFQvgqJ3JWZNuCMXfmOfFZTuq10houDX28dGWunAJZAWREv1eGBEUjg6Q1W7HRtO
L2eCAKcqarUf9dgJ90abah8mLIKrjTxg5Y6QRUXkqHj4wcVbjM+csjFI45xV7FTVKchF8HGom7+K
Ni82Vu7aZiUO+lNk6lIn//rz8URUO73tx0uFA8pfbT1NX/Qyde+UMNOHk+NM3YdQbzzeXhg1bRzY
K6Pkrpe+gnxKOAOLEzKYsaikcjtddCTVd2yg4aL3SdncG7OmbXUSVk5Fh7q+rAxQNiVPvx6oEWXu
HMbtdNGQa+UNUhmHyBT6O57YwDLj/JdOaeZfe0z+Mo2k+ufNC4kUFlkjSJyy6LjYqDaP+LnXnPli
9sEUnMgpISXv4qoOwv04dV70UPRxpx4cKBNbolQrAwd4A4ZRkz1U0EXXA++MBC59Os4XPa+Sbyn0
vHjPYyXtgaxPMYwUlwJDk2AerQoFf7Qk7ost5YJXXrxsWM5Gerc8rXEqXc5+Z6bBkDUKn9pzeyIV
nqUcQgPNicdCj+diPyhTVkb7mo52sUdSMlTfFbOWVAeqt7a+z5Mkqo+mlJD/oRZZXF/SOCsPnT44
tNVufyyTCblOwgH2s/PA1oDEeCV9O4NzxLVcHy9qM0y+awbm3lHrpNgIs5KYQZcBhmGw+Ti+9evv
0luZsLQony7UFxLnqM1qfjSNzpP8uzwpzqPVqRtPuLWlAEaXxAzMtyyXXYcUaVgliT7NF4/aEOaK
Td+/nxNHfV8gTv0Bcqed7YKs66t3KHVYH6te2Fu6vivnDRgXJKgA1UmNaPkTX+TcJmIxirAS9VIO
jiZ2E15c1qMnUkExLbGqj0kozGjvlm52iHs2xsbBupYjcqBysIJD4zcsa2q4H8RZgNzkxTXC4Rwl
eecXJnUsZNPi8RjbsEh2VjK1wZ079F18GrAipXEcOOqu89Jp4y2w9kHQUSVJBrLNY35xArIsx1LL
I/WS4FqxbxvPvG8rWtRapYNssCP0VWF9PCluXH0IjDo83V7pK8kS9GCKixTR5cm4SJijwYlgUWja
hTKi80/ezc4DHZ7oPqs0rdyTI0flwZ6k28XtuGtLn2SBlU85gQN5sQ5dRY/CtOm1i10ZQxCjHjRn
3fuGuxZRmMBVhLnXKycO/r0ddm3teRyBAOSJzSK8XnujoRaxrrCrIiU1DkiRGZ/dSW32mgK5FqRN
cmxGuoRGNmYbHMi1TI0WGopokljPTbu4fSy480EytPOlpwAV7zs17eKWl32jOX9lXtolu6SHOvFd
ILUXPQCVAk2eojiCOGugvdkCTG5AqRRMFYf6P1IL1xNhFmaI3Xw1X6ICla0hxQcMJmi0m9RqOExD
I3aD2jdn5Hy9d12CQlZQmuquNaIt2OTadkRglH4mXq+svyUsGvX7MHEtfkmh9PXPqbOrn2M6Kvu2
DeO7eBqNg6PYJSDDrqEOPsdTee8JCiHaEI5b5/7KbpBMaOYGnqoE3F/PSsQ/Je6g840QiLyzqK0d
IYDNwwHB3Oq9nqpIpRRFVG9swpVVifgTBxKQFcmSWeQGWWSXBV3y6TJ5Sqvutaac+n1KbSY8ljbH
MFTAFktBNxirQ2Jq1P02LqKVNIznKV0amspovS1VaAyFCnWHguwlmlTzVAVzvWtcCP1u7mhvzzaB
iUvGFswtJnpx3pnl2PS01biAcNe9TG0CE5gdWe0GDrxHvcVMdNdOSZo/VZ1h1Ofb+391F4J1YhuS
htFFX3xhpSjNVlE1vrDWx/venKz3mpYCWHPxdr8flbI+IO1dfbByk0fySHV8Z9UlVN3bv2Ntwkkr
bF5sKEByAF4vtEwta81q5aI3NXzuiik+hBXm84iEKhtDliNa5DIUYyiHSN8A0oxFKAMvmA4pBfXC
c0l/qu2sPeqxpj3dHtDaEn4ZZTGvmL8oIDw09YJ7sHI/V03d7ISdad/EmAV+gUjFKUNP9p0H+OXu
dujlpkWSgeXJ/4H3NzfZEsxKChdboztPl7QJvEfXyWofbGDyTZ3yOOEW0b1i17VwE2+HXV7c2Eth
t0PlnUeBKeUvrj9hTsem0REqvqBnOUMIwovC2xlxPZ3TXFTdYbLjijJpVX+uhds3hyyldrWBplsu
I/kbKCICJeJ9i+rs4jrztKH1plRzLpOb9LDc6HiaB61JQGpkaeu8EV1L0kgvkpI0RRVSR1qg10PO
PLT1azwZ/o+zK1myE9e2X0QEPWhKc5o82dlpp5sJ4aYsBAhJgFDz9W+dGl2nM5xRb3InVbfIA2r2
Xns1F4pS/SPng6r52vFL7ol555CrCll1Gb1Rr72sFP59KJBhvGt85j/C0WmpB5mCbnoZwSGqiSwd
iLzbVjyJdFzuYZpcrO3fv+yfCwqYLAzSIRPC58Wg7PefqeSKT9fL8uI6+F+EetPvehsul0wHK2uW
YBVPETGzf+MWePWxmJVDjo3RCsDT3x876kxk6dSXFzrE2TlKNDKt2Z6Sd7rXccNnV9SuK+xbR9HL
8wHv90qYug51Md7B2fz7Y0Uy5eHOCNaQzDV8x4qekIbnKaJq/v5aX1mseBDAfShNYJEXX3///9b9
i+42imSECy8AnyBnQh9Ul8VnDg+IT/+PR2ECh0MBpKw/7rNVqJQRM5SXzOv+bl2yGMJgJWsTU/HG
YnntV11D/nC0gssHn7zff9UKdW0BZTu5SJ2puyiczAFUpuyT2Yu3AtZe2QmAoa7T2yu74Y8KErNd
4gOkGV90QPeHxRfYfkhHuJiO9o+rtOT897f42sqAJRICoYANQ7b24oPZSMBzs1iiy8DGDYorP/7o
4n5/4wW+tuwRjQoZN+AjeFW8uDkgmARJBBXdpSwEAr0dX1fwRIotO0tYO3THJOvm456w8i1yxSsH
OBTWwILAFgHI9pIwWHQrhAB6TC4y3iJfIb7Q3aRIGjutWRB1NUiE8ZHnobvVyOUO6i7jb8oVXt6a
172HWRvuD3gjJNiHvy8eMWPtEJrHF6NVColuWohmmcR0WLjdYfyXTxIVwsCmyscTpkN//76vvfni
6oALeBOw7cudb3AcqDSlyaXoV6T0Wbmc9hkbhAX98uRYUFYrcnibvz/0tUV1PVmvPxrWKC/n9GDO
BACj+uiSIM+jYRj1fWebUF/+/pQ/6jy8WSRuXYHhf73lX1by4SzKHgqp+DLPZLiZMWJp821Fnlmw
xS0m5AWIaYG8VxSR69PmvGhWRt7yt3/lBYONfeUuY41d/57fP2+cwUTScxJdbJbuKW2RXr2m9TIi
BbzmNrHj1u6YPtG4htQYe+SNm/OV1YWAbqC6GF3DVPYl+4Ilu97zNUwv2lB6x3gZfaBiKw49HAu3
2nnL/0mKOWjKUr+FKb9yVAFPuELzOBVxhb4oTHCfiNWNKr0wBm3YCY6lOqtXiBs/J6vNZN+qzYQx
feMoeeUsBtUf3xx2+FfV5ouSrKOKhCbe0ouFU2PbZX59D0lbCQeKJH+j6Hzl8EAPgz4GGtscn+b6
p/zPZQb3FiqNlPElSIZZHLYlNnmzL1SmGUiyMESuezQT2YNJg5k9KeQwn2cjifzvuwlmTvi4eNX4
0C9/MTJ3FlRHJEYyMZlItbF0astCpv6NpfTK90SGKb4kGnRkcrys/Epn4nJNWXLZGKG/BMCopfKZ
Wlu6lqbS/f4fJQ3XUhM9OJBKxExC4vQy5dmXMKsT8ZxcdhP6b5MZMcRb/Tu2yxKJGIW59QPhb0Bx
r/1I7BcEYgAgwrXwYvmk8a6Rydsnl2lFnDXAvxRsITBao0ynLZrit4jcrz4P41msIDTf+JG/ryEY
a6J63WFdzYaUNUWX2prBxKGGF/N0RAGjz38/FF85DwBswJ8JjwME/HKWNeImGLSX+WXq9hgeY1tE
if3S967ULTKfI0tP3UowqkUmSB/Yg4F58lsUzVcOZsD1cMyBiusqN3qZHgXvIyH7bcovpUpLKeuI
R738aLguUGIsTIW32TDse9xuZJiHD6BgwMy1XmPhdDV1dnyr/P3zpQD3hOwDKw5wMGqo3z+CJQgk
ckLllxnQ+NRSseqbccj2mibp+G6EJd67ch3Jc5nM/4/rH88GORvhK0BD/rD9ttpDDYrFdTGT322N
uwTGv1SLsaiDUMj91pQb22tAbxGtVvDV//n7gvjzvMRiR2IYhL2YWoMJ/Ptv9/EmIhZ06QXJ4iKt
/MzNcec+HyoVJtMbR9WfJ+b1YVe7YYRPQZ354kVvQ4ybMJ2zSzEz15ZDPx9G1RenxKxPKEC6Z4Ig
uoc56eej1/swv3GCvfp4VFvwwgQfAc7uv/9WjLxkhhy69ILnuVvwyYIKSqzuvekjmOy4Tt73GkOA
xhQTgg7SFR3wG+XWq28b3LXrW0Bp8pJZSmDjWBS+wHWccf7BhdP7NTbizKx9a6O/9qQMDwFZDyNL
tOy//9bFi0HlfZleAtWfJpp3PyhLw0O62/4/onlgd1z5DsiDAW55BUJ+fxKuWzUHyZKBaEJW+QjL
LNgaHjDz5/aR95qavkE6MPkMNmZILx5yxuf/voSvcWa4/FKQLl+eaSwZhymD5dZl9Ca5LNNq34e9
0lWvEIH390f9WbleJ3XgY2NeghShl7zv0Y2JFjvJLgGFIWUNgw0Qr2mezJ/+/pw/rwV4HwPR+Vfs
jk/44hryyCqSqVTFBf1yf4hK+w62/HtfjV2YVKLzbwFZr60W4FcAzgAA4Cx8cQpQibtQaTyvS3dn
q3VN0A1tZp5P+T7LNxbMnyUxfhz8H64gAC6hlw8LlCwU2pzigvFe/gyXELNcCCKv+E9X2nT5FhtE
V1RLt4n0jdvvtdeKAwZuuNcxOKShvy/VctMmC8cuvywhZt1VmQVlLUWW1QGfhhES0fH7f/+O8GbA
+YqT/Woh8vsDl0TFpaBlfoFDnNxO5ZRMS5VuE33YF05MC8nTW1jZa28XtBgsH5TdaKav7+B/qtJd
7WWyuyBHxS/Vo9rn/dQXKn/IpJ5OntFwraeSzW/hgq/doVCSoB6GePkKNP/+WJybI3xpsYKKJZX1
Bk4jGtZlnG4H6IibKNucaw1MwJ6sDv9j9g+2BxARMBuvMVE4i15Kw2OBMEPWs/Iyd4Guez8FLYPk
9WBUiKhR5Ki+sYxe2S0QP+BQJXDhu77kF781DgVgbjwPoG52Br2uvIUdHv9qkjJ6A919ZcVi9Vzt
Wq9vFvXw748qLJrYVDkgcxiStojzhEdtB0GHn6Id2qDiLVnQq88D8ojyDCaPoKr8/rxhn7q86ABA
ztuuYEERkHufc/ndh2695+P+Fqn7tVcJLBm6+gR6Ggxjfn8eK3akYgcuBz1ynpvVbriNB9A2beKC
t8j5f4wZUd5dvWevtT3iDEEP/f1hw8zlOhFKLsixyA4bZ8EHXg6+XWflDkO2LHUaJCNO2cLtTQQT
ZoqRfxZ9AiibvEF6+nO74E+5Tvtw5l4vzRdLKGeosRMFHG+Z4DUO6VD/aXZZtLeebdM5j1zynKaK
igPsauZvfz+U/r2l/nccdH0P2KHgzCFWEeyHF+8hXkoam2All8nHIWSy87xWpiDrtzVk+1TZlO/n
lHDdBp0IdJWJAjmoGdnSqXHpXn6aEff2UATlW/sYPKDr9/6fPw2ObiiG0Zpc9xacQl/SYaiSchRL
AIPgKAazR2TjmNSAx7at7kfKE1hodOHU7M4V75YMjX61Lc5icqiRIApfPbPMTRYQ/RG+cVnS6h4c
gJokGn1VMolsafIILoAdjJSy1sOcL6mtTbtPsAoFygXViPPPuLrCUySnIKhN1g2Jq2ERDcOHehgI
HMNqnsZTpGsLD0GqK+N5NPh6X3fW3WvOwfns9wRhv1U+2zm6mwNiSFgttCDBKR3SJHB1DwSG+hrK
LsfeJZ3ELK7at92iUutskMLGHLWo6j9G0bbLu9gMExoy35GEfgCKEy//ZKYvylMXOgwMqxVHfrRX
RO3dehRQ8iFvMPaU8Bu5TDtyCQaa03MeyhSRYXvZRY9ZqcBPHSUoPnXPqM09yC6oOGCZGuKN+HH0
/2gWuklXUeoHeXZLDKUVceXCjis1it+6Uu7pQ0+R4XJx4NeyY5yuUwmP/hhmixXkyfykJAmn8wx9
qP0I6NHyeo6mpWtj4vIUrqmLG0+sBLTbJsg8chWMfLLsECxrV7ZI04l4jXEPVQjmovH6zugo9j/h
1BYnd4HJInsH6e6EQEWSOb7cBxZCuGovMXB81Hne+59ZsIzsUCIyqr/bNKJyDnYMwu0dksUmfxxz
mOM3CKe/ap8iDqHBBTS0ndozyKqe1Ms02fIzwmqF/ScMYxshZCNHJ3iD4SVffyATZxayMZtxLGth
tMDSWijkZq9VlHg1TVXZz7TnVZGoRMe1xUztak8voLD6GGv4hyK+vQs2cUcmJ7sGUZEb26opETQY
YAkHC8Fbn88YpwXCbuYUQ+KDf81PTEhWYwKU9+yu81ux3LEAgjFkPecumaKGqTnyJ4v51RThR2Cf
39PkOlyvyQZFel+jOGDqE3Rfit9EcDMLDoDHtZpaMgV7eizcECOnRSbw0EcIQkrKzVSRQ2qZgaLX
gwLX8AWbklfz2sn8ZiYFpL8eRBtxRubJSh4jyZIhryONbPH7vaN0/Uk7P7Iatk0D3Ab6nOt1Rbbb
CoJPShQcc/KgC3AQEWPwimvMIXq43Ueix3yu0ZmP5jYbvPXtHMBeuLI6IMW3ALZvVyJhJO6W3Q2i
6qJxI9VVHMSfxzWwut2kXOUdQV8LQJsvcnwGBlMGSMzoNnnwCsO8uE7iPo/vC4w0fdPtaxrf6ixX
2dmVBVqnZhIgixxj13H1teMYCtzMPC/9k5l2Zfs6cKuOqsH4kf6UbNGg8IRRxwjq10GFPqzjIMzX
IyTzMxhOQSGQj+a9DzucTaWm8jSEqtBnCLmG6c6Ga+we18ytqwE3lXbkYhea+Yoj2DP9OYp4pb4K
B7MPFUtIcCWP7kXY/exSHrhviRRyeYb1sZU3C/xjx/eUUVh1QcRCYWoIlCkFzg6fxUoRn5LHbgl1
eNPDwsFfhiBf4/jcC1d0sloFhgVNTDeYJx14loMbAed4nn/tExXQH0zvSwY2EEaVbR/rQR9HKUN1
iPUe0xt83EX+kLCHWO4QQx6ASpenY4i9ALO53nzXdB79AUKucoANhc72/UQNkCpcK+UW/QCeH1Ja
wVU3dO+DbsG/lJSsG09L7GAkOgKdow9yVXq/j3oV7OdQrtw+Y4EUeZ0Yq3SdL+kqj3seWXXq4z3s
T26T0XQzzIvdvzsByyR/WTaKUVO+T9Fw3jZhECjumNxxSMkAA6CYLiz6tsP/az0PpZr1wW5hZ7/N
EhdIXYJ4BHPpXJRXr+GELteUACPLdX32RKTwWO9UCp1FSPs0/AoRp8xu5t45tx0mC1e/zzDbg2WD
KTlGBgdcM1wficyJXCsgzdBH95BHbEUt/TCIekD8rzzhzlPqA0PW1/oZrLjQiTbXsJT/ah2Wjz70
doWHT1WCqyQfYnjBuPNYgm52X+Q9sEzI2JHfgDmvhTEVPJtzceahZsEZzy7yJxisGPaxp9jVZ3gF
FfYkg5iBEJ5lwrFqSgm7BRG029CJruX0LYNDkblozD2udunb6LJnIP7j9NlN0uQxgraxZ048AzVB
4JIc1+g4qsxpUzlg2PlRg96zvQemnIoGFboAFrnITOayAiUN3QlRIAU+OuDYczsPJYgGFc+4KKvI
CIZ8PImq+U4N3PN23Msg2SpQiylrOATSQT0HZb7qarMoOysNMxBx6p1ecFko8GxrfNsYthmcpfmJ
wjrTV9fwK3Ihcyj6doS9Y/8lywVxN0lul9S0NuGFuQFNvSRf9LoH7D3dSazhMr3qJTktS9GRyq4b
PFiqSeUyVk2IfTrfF4gG+qhDUHtvtU+74Lj7mbG+BbWXFRKGvDnz38bVyOnXuqgQf6EAsk0ekQSm
/LMY+nQcaokO2deI3ETYZ23TDd8U0ZXEPviNJO6A6ClMk74n4KiqtMY9abunLo2SA5Kv1AYq2Wr7
4wwVYXxPmevFBbwDyFEbKDQ6WLBF1zcygS35E6fSbNtN8KmBCwEklC72y1LN3k/qcVABPpUzCKut
QadBHm8gSfZr6kf2VCxLv+PmhovTjdb7inqMWn0Zret+KLZi6h4gm1W1ri8CWcONLvuSDWXJ7qWc
y/E4reUyH/U8ouAO4VgBVTLs2Q6QYSJXVcsuBv6JNGz4qeFSme/N0mUFnraE5dGJtYsqUJT3n6zU
cPYvS8q+LklHn5fEhaAw0mKPDozr6SlJaJc92MmboQXpQ4u4GrdQkCOkKel40K5Q+taOfKGnKNBg
aSqGa/SGT7N5sknS2UelyoB86eYxYhUUvvn7FIBx8D6Aaa/5oTiSiSIR7Umdw3bn0Xl4QVU22bPo
EoZc/xwhVxvrKZXp07qJ5BHZ8D6tyBwTdYFZ69i4q2znHIoQPhqysNvQ8GjLUfnCghilHTKBbe2o
i8QRpy3NTjJebYps7mR9kkD9GS4FvKZ/FpGqpS4i2Hg3Zd5p5EKnsn/qdizIOioC/sSEkj/Hsty6
Y0y0cF89L5Lpp/OwU65dMeZYzb2MQtvAZxkhbb3BpPIrCkxN3gWjEuZ5i9dsA0uXWn7ysLqBJzEP
Bn6LOkkCuV5HFDMLLnOF+rxTxTtcbyy8MRhGpg0pXaor+KaX4YFhuXpeJXQofnXgaqEZI2gHjxRc
FXlUw4Ry2TjRjeAA7Kl+jBeMDG91JI35nAYYU1VSaDO3yP6h5DQKDAlQRHlKj4POaZI1isc5lk+W
2KIFp7xAVqLLUS1HOAZv912H7BilNMgZyjuSi0rD7fj9NE72nyGc+d5k+Es+jElAthZXWBpXebnv
7sF3LiLomlKUCTPON0dY42FFIOtsUmpsRgdDuhuMk3nfDCpaWR2UtJAnATU4+YLrk2ftgFsqOGJ4
Zn1X+TBcgsYIyLcwmy75fByTcu3u+2VM6KexWIq5NTJck+Ng0lDUrs+y5QCPGWbuVrdoTJDkvIpv
QEn01AbFiCuOJjjOvqjBi/h85fsxqAmMJSeamER8StI9PyLYfgHVhydO84qPduxbYnJmHtFZFKZJ
trEcQMtUkT/HEjJPdIfwph+7SyjKgWJbJ0NxgxMEtNYqW8olr4dR6QMdHNmb3BAu8UbjDbPu2PKu
QYSaKWoI43p19JBVbVVa0pF/EkuY7AceJtI3hYb7VjOWokPAGTK/wrNFWGjextMCo+RBjhAPJmNG
3QdvliJEkOkkXD0LRC6E2EIosehJkM3Z7YMHagriBNjYxIDGu0Yb11Uw5HRil6yzRaQeyw6kd1Sb
edoP6TmebXgvUoa1asNJkCbJHc7Mau2gAqvT1JLs1oL0l1dsVL6vdbfsFMfPOO9Iatpjc8egVuju
FzAC6I8lUmJuwA0En1Xrvtge0A2i8bPJRiAhI5R+GIscpD38pCJoRnC8vpVgxGPzLUHy2aUJs+dI
dROmM3FvknNE9bbcyDihyN0s3ThXLFzJE8xzs48j/tSvGYrZsLJqh33vrJ0soSKJ3NRiGydLPeLH
lN+QExoOdaAxZIGAdPJIbZBjck78lL7jaLiAjKwRUWc3B4iFVNGc5BV8PlzZyEWsW8VsAGPnriSW
N4F1tqyFFPuDHiPwgqLegsowDV28XUaROhwIUHRVAwDJoXFRsvSVuIa5nywbaYJOWKafAXEQdhCs
3JKacjmrWsEJR7aDlyBtJWVfpJUlYz9Xc8lzhwhXjnvOc8ha13UO8yqNt/IX2Vf6Ze7jMKyKtM9/
hQuh3/FePa/NAP+ohCwywj+CtWEWXKkIcF7bCxQdZAhaSVI6VbGk2Wez6+xXD+fAHek0Wrk6Jzv/
OhYTBCmS4RxowBAXaH/kMHdnP4QaEeMCdOE4mVgGiicglGZLGcr9gtA0qhJYI3zPbGBUNWKqbCsF
Q4oP+YLupGKxzYfWjlMRgBJXTGNtoHmERNboUTZBsK0BDtNCv5sNX0jdAba4DXYYm1Y719HaqtRR
ZFCgygyqZHXXSIXUdboW8cJZxb2eo5qhO+lrIxZSVPDO7R+wxt1S5TCZ9Ufk/NGHfOyv/PIus/sB
CnwNJ5eObbdIOIRY1qbaf4ZuF42f6ZQHPKAsogQoXD0+6HgQojZFOv5AfyYg6g0Wt5zsdfPd7sg3
iupIMYYIzJ1A+EvcGj2WiR/hZhCS/TFI01E3zLlc1zP4UbcG5jF30EhM6FZxQsKQlq7yV7wOedh2
COeTcEIKxHHjOKQb0KOGtS6QsoLb0sLHupoo+uIqsASjUk9muFev+RL/Ctic8Dpa4XpSY5VNS73D
Tft9ir8M3ncAUfp2C531Tc9copsRqEVRjUzzD3KOralKK3E99Csq+obmLPrBk9DujRZRNDQDkEb8
LXTIcTeDOfWoE4uswjkP+m8i3uYRKtwxDCp0tKC2Z3oyDUrKjR48upM7cKsAe8JIPENHZyFvaKlW
+Y4zY4Q+pCy2/JMR6LK3EgopNL759ozB+JxVSeaTGMezTywM7kIQKs0ALmBnVziLkXXDBx7WEhVO
6Xs0BVEy6A7v+FrCxchq6Rux5T+L4Koo5bFjdTwWClFNDvsmjJ7Hfi2vrW32XbIh+mrH0jRkgUqr
Drt5uNc70BacJl35QVG3sMOS5Lhxe1B8VKVAtAEIInzyGUbU0QTdRCbRlwM8OGGbzQmE0Cri1WpW
m1RDotKimWPvKP7bhrfwUpIQ5Sewl6vAVOpNE3kqJrwd3BPVaqOog2KNpzg/Z5ejCC0QInRlz+em
6tS4QzZKo11VhRxiCtc/wXkTzWV4n7N1C3E7h7GqwJEmcU3zgfxME8FU1ePg+8ziPmNV3hXbXBXL
Lt6hANoQDJAg0blyuYAmM0Y5YN6BrdiBEeDwZynsXFUnWzLBIXpzAaoeKZWpCzbZ9CHvQOHFG4ni
A8T4gLgiHmZdk7GZfUfJEENmo3Tw04h1zFo7LfnTjFuZ10L3Eg12WPa/wmETWwv8yX3lsdCi4Rpt
W7X1kKHVHtan6xOYypQ/4Hqx670IE3VT7Dl7YsNS6kr00XCncUvPB1+C13szbQp/5KyLSGCcoDvZ
0pl3SDk221APVk4ZqvsEo8YUhfxpBJpY1Ii28GMF/XbeVVhbXtQciER/AH9tEocUwJM7AEBE1yIQ
tl0hRtnjYocxaI8rMxi3mmaQ3LaoLpYB4gCuWRtihEI+hLvvHiTLzYROEYb3zgSsbJU1eLOJ3PjY
xjoc3uUsSMNzjB1jauhYZ/1jCkJQocW0pPo2UsD0z52GyuDUMY+MZoJiQDaIOV+eZOIH4C4wVQKr
Yo4VYGC0yVut3FqgSZdxeudCEGUqO8OSAeRq5NccqV2RuuN23eNf2YqUnlGM2LAueeBtFSYwtKgx
IcVwKZoRXXeSFkB2Df9niHK2PsU/nbTZJbLejON3QeDnrdlRPFDUCHwIT+EA1h9bZD4eEToxDJh7
gGRUX1WHpEZLvjOYESb9euTwCEX/RRaTfS6yodgPxQpAqJ42PfAKeOi2/ZDMZpggBGg+64GWBW/m
MoPxZeXLmZVYAKGIrnjwv1WT9h88mprxXelj8xyj0pO1lDkeNW8IHLrrB8Dpx5nq4GkDxBtXauEL
w8hpF4Wodx9EUF6JLv+VxhIX3AzjFF4pRtADzzoW2Pfg8gStQVtkax+v8VmSTanjDJ7FMwXJktc7
hfpaxZnwhy7Ty/MykhEKUKy0oZnQ8HFYhWCC0+KmB2aYiLUv2rTgxQNHshY2cG+28DDCz1TVOO5l
WxAWjDW0L+59rILyc0iDcrgpqdfRY6wUR30Ti5620BGvS4VbRSV3V9hWIX7VeX8uwMB6zyDSWOH3
2oMjOnJsykPkdwQ7YEtrU5Meze8ZdIDuUYUbvZrqZtF73LmENh0P58+r0ZmCEzVcVi4Mqc9pC3gV
vQ8xSfJ+AlzKKolU+O9jgZAgJIXhEIDUWUvgEYziH1LZx0mt81SdkXbrdU1Trn/h2wf/aE1mWY2o
B34JWaC7mcXgpypcUovhg6LsavOEycyBDBMd2m3cCW2H2Yiynop1+iESL9dWwqAE9693+73YsuR7
eu18qtWjfziiG+AUk+FJ3MyI+I0bV8IZuTFy118YF/m3HAPAX13ExDdKAhj4dV2wRFXo09i2uFxQ
VQ0rBxq2cvin3I4I3GsR0LqKZgQggN+Mtq6S2egepn1deL0NLnuHb1s4bOZ0fk5VIUYYlPQw0YNV
SPbM0e1EdSm9TlG+5oWu8bdxcaCosgEcriWurw6eGnMlUt/bVuOEvrvuyo+w2emWuoS0jLcdZhn+
kAPpeVK2uJoaZObjUlpmGzZyr04utvoJxJW5b9Jl849qxQ3XlrPQ/gLhNzyb0WfhczH4LZCa7wFm
PzHSSSle+54OdQ7jgqXeOpWYWgIjmdsFiRBbRTSoY1Vmpx69Gszn8Z77OWe131J/z/WV38VR+1p8
1IEoYAUrK5piUWUzTDs8cnL4JR4AJsT0kIar/RHhTs9b6jg978aQsZktpiOYxK2wsDFdD/hjSEV/
0OmMNzjDbFZUQrH+SYscoDrW7vxZRNaiVjK5GWsOT0ZZbVrMj14xpRrkNQwfMVsPWY2xtv+n29EZ
NXSalqyWIyufrFCqOCqvuq9EBNONCZZN31K0TGeW9WuO8j4yH4fMbHE9gEphMVvaZteAlTSY48b6
4Tx6VZBD2cF8v84wOgrQ2m39DcAWs1VIuyM3KgUpvIoXv5h6D9f+AtrRuNRTHneyGXHR3KAdVvAG
KJZka/iKjK96cWCYIPZc9lfYjQjM2QoAm8BQd4HZ7UivcUzK048rfJUUHJZdjnoMldjQjDTYnlBP
ix1xp0gTrkw/xnulE+1/JV0JPfAYC3+HH+77uywLenPD3I5eP+YZ/VbCNimolh0odH2NYr8rBcio
tSax+AIrbEDoJbMdHLHVpD/7xQVd5XipuloDnHAHuhTmObQQdIYYy33p+jz4mNKw+4aElrVE3TMC
rHYeTaIB/jpWkAOL8GZJqEAIcNRnlwQ16V5jzDh/9AvtflmcwK5CFz0+pBCNJhWAf6ErO4D0WNMw
Cr4MNkB+xUjQAtbgTfuhDRCOiQFfImxc8Q5e/jXXwZWRN8bAn0ZJYEm051iIjdkhGWzTzTOUek5m
eZVrCTMdQWjBGujF9dqUSYlpovJQD+Cxi8FoJMhmXkHxrvbGLBl6gXDpXXKTaRVE9a5XQEQy3efH
AnmFkNfCsxyRoXbhPwdLZpCQOm4/F7s09OAyEuwNAKO9Owd0meP7AGzR6UBzoL24rllxKyNqYmA4
nH2ONCwHUfjGggMuQJ+IJBvl9kOUThG0XHmIm1LuEfZGoZxC3eks+5RILL9D0febqoSf+39KVXoE
RUQbw3+WFn3aBJiX4v/PY1OeGDqa8qCzHhCajVhyJGk/9cdgwnThuMhZ7vcbpKNFFc8GKCAGHzv6
5AWVbAupkCprVLMDQ/+GM/oAoldnTl20aYU6JI4+DLbo/RHgNQrZlfdmbApYzdgHBvUvds7Egdte
F/p7SJsWpJJMZolwSdB+mrDhEXwJKJB4Yyqa50Ye2bbGLe9TtR2E1KmqnS7lWAFBIOEpT6fsE85U
LM4SQABW32Soq5JcZwEueBQl0KAv7iLHZQNEaYLNVQEgK1ZtGPMBqKeDHWD6t5WkNmHOVB0PPepH
gmYZPhIzgUeeADT9KcZu7Rq7xMiDFFYjNBFLD/+raDTe8GElT14E2M7guAF+3Gd/VWz9H0fntRw3
joXhJ0IVc7hls6Na2ZIs3bBkjwzmAIJgePr9em+2tmrGnlaLBM75o7eU3yscDlNNi05hn8vVsU+l
rdaNqc7Pvt0mJkPWXeppS61Q5JeQsJwPnefIlu1IsScgJ4nrfRnMumesR2OBsI0KPGgDU4gd1IL/
jhO3NDuyCqotnSbH+90OciGLZnCje/IUGdwte1ZXCIxOHmEN7eYShX5W3YtmHeUvbGWDOKEu4cq3
N8+MSd/b62dcTAOkWEO+wh3NFaX+4IkYnUT5uq4fSiYHwPkMen/XRoGB8XMbt9wXeR9y3IeFiQ5y
zmC5hO++xCrLnf2yEFKNbS4oLJKcZceAbmE/vb8p6taHGQCmeec1zJsqyeLZWe/r1i6b15k7/z2T
TrO+kvbHV06CVdTsoXi7P55yx+bAx6IgmfqZzH0cNRa+z2qx9XCfoeOejrOTj/vIMN2furbhSuw3
ejIST3nB19K5mtRnIK7y1BGT7p6suW+tV2+O+I2sa+ON+zEKFIcyCS8rx6Denq2iaVY6YA3EEQUi
KvePLcCVnQwtjM517UEeEo+RVVNyt/C/FdD3xlJOSpN/dqDUw991iAIFi1Jslqd+0fxClyFyNIBp
6Xev5ZiLZrcZdyjvKJmM3UNPm078tJnAiIMOOtPvyTxvurs8ojQ0cR041JO/tZaBa3YLvetab+6u
eVFjc719SfNdG29+8GsmX355sHnCJLMMbJ7/uvkjxUh7tI5qKAkTZzFmmNya5r5a+vVvuzbcW4Zr
56QiJ3ufwZ3wGpkFMsytpyhMhkkpk2aVVH8mA++3hxyrvjYUQfmeCsk6Tk2wthiMdV4/GD9Ym7MU
07QDDjK7wcqfWagVZ1r1yH3zngVRtosDpf7U86TOnGj+b4rTPTZKypi/Nkx24sGePZbdEck/b0z0
TVF2/x7OeBZ7iRtoHLJvaaIi4REZEreZOLhSr+raY6Fk/W7rxQsOVl9roIJ8+QoBRmPuqjqb/qtd
u3oILAWYVzGBTIk3DJu41KUel100ucFLqej9SLTx459t0lAVclDFSQ5+THXsAm6VZTL8O7ie9A5c
/rH30oVr7xxyhrUlbUpZEZRoVUHimyJwTpQwbkdIc/cOuAtYz+uaF6pc/APwRtQmosjNX88hi3xE
GsFx45V6r6K+NIe57fRycIvY2R7LhoCf3CcOZA/j3+4tPydADbuYn0YsJRA5Yel/l20OChBNt9NF
yjX7A43df0fl+oiwPG7TKvRiEG8Vt9ydDna6ZKTbOqfxwwn3Smqw0bHI1indZm2OlMt7akeXTqPp
5+aKSnK6s62UJyfuEg5XVTNHslnoZTME0kQeu8Lc9NOzyebxPBY4etmZ4uqL+aB5QNlqsYEFyj8p
HkmXZWxy0WL2ssJ5Xxf5P7K1gnmXs8x9ugQf2Wxn0fq3k7gTdnPWFz9hzi/F97dcP+MvDRPkclUO
+Ta1DyVFnvWBykLl/h7WqP2Z+6UCa7Y0wHSo8/WDnFvJdrDd8B/ftsS1amIV/15RALkPpdua3/mm
phagsVnEiYShukSYo+KZUwX1SrL5Yg7TZhC8/JF24AsV1oijm21hdhissFD3g6jnALw993/yqLP+
QwIrxwSE3bJeVoYi7DpuMZeva21hlWwiE/3QO8uLky1ltW/bZcyP/hzCvCpmsGvRtdVlo/GXbBOJ
msPjdyXgMZZxr/2q6194BNn/+map7IOlrXHeFUE5qP3M7DukmJA6/UNBzmTQ4jjcNYLj3z7Z+JZA
NAcwttSFLTHXVS2DzX9uiJGLcz/LY1FGbg42POucEb31x0Nu+3LeIRBq43ZXIwGp0iy06UGo44UJ
Xm0BnyrIWP7q0CLFb4pXj1WblaO/majHMd3yqhc7u7T7j6BGRJPMhTeRJTJsZZSYSWaIG2IXcNQl
1CJmtvG4CyKRh2Oi0PYjBpuDqrhIZcdLsvS9/yO0aceHVRhmO28j0xEpChVvFSGif10x6W43emrR
1DxK5DO0X5Gntra6Fkm2lv10qbdtdQ63xQDsy+IpCmYA94RL18v2euXySuIlLMBm+m3Ywzqg/Ih1
GSM58qaCuVGAo9zq81C8lKiL2KPXASajp2laXYIu34JTiMdPp9pXcj3XsvLyfcEP4x/M4kUG0sdv
c7R4pX+fL2X93OeL+mCfydi3hdW+yMz2z1w12krjbRpYRLf2htRPtTirZpNNgrO6K/dZodqXFRr3
T7ms8YPXu/3MGKOKf5qJErwZBrbbyQlCH5x7M84pXF1GL+Rtj6W1mh9LFJVJFsRzbtIMcXNXdqU+
D+CMpK3Add0GU1slVlM7P+zsDUJD12l+dWFTlakabKi3apS1nVSBtMKdHenls86b5cx1v93RpGzB
bXq5rFNOp2e5Wfw/mJMZC7Wwo5RWm5XQ5Dnniw8zCzlbYHe0vsB+rPFeR566OGU9v3tkuvu7LqM0
aV/Maw0PRsPshXzQ2iM/W0w+JsahfHLkXJk7Qy/tv6JFNpngwidJ1gka101Wz1bvq9MFhxFXD2oC
CsqiQ8tAfQu1Kko2EzHQh7aZKqsTvcXM4s5S9G9+VDY/nIcIQCpZ509WZOX7202/pVwdUfYTIQk8
RFEG0UobQ41aZMjUe0bqBWQsc3F09OPMr9OqaTkLuMiJFHRyBES8NLXHfbas3BGLp+aJkgXcsIgx
5HwwaPSv8bZwvwBW1+MO89BW7JF4QBuLzuj6pSrt9tNrACh2s2c37pmWEF1fw042kFrO1PdrWuRO
DoeGvnIP9aPr48jPicRU+36TADa1Lfw9j/HeV3nRp3UweNALbsnOsGxkVh8Htoj2QceTNZ8JedbH
wNHqmKvVfR6XyKr2Opdl/VpnFf6lko/L6NDwI/aCcYQbCfvVSReZrvhFkE15oT+m0zt/qzzgRYFK
4TpKNqWU+0/ax418OJZtfxZIFprWAe4LRG2dKkwwrP4r6TQ77RCNk+iybqe0DrX+b6kqmfGhI5qX
QfmR507sPn+CsMudFIrYz3coCV1rV1tZ+O37C+ELC8R1usgBc31XxfkhbILwWnuz+su3Kn6sfu37
/cAOap3cNgxhzpBQQk5lkhmUfjs1oTAsu/EPkmoWdgTjzn0Xbtuvkdep2xWZMHcro/iyt9vS+kMK
+XxdydbKj7OwopcZc4mXOHU9qVMwbQyzfqMrZ8eLUtaYdIkV3LmNIQRLoyIFyBqyjkGhI5KJ/SAL
3zd/BbXRjnHjk9dnffY01p4sziuCjmAXemZuSKgK3Yme1sJ3DoXoLS6AidrmdNhIwYU1r2PruAYB
FJ+y6/FhIxpo2FV2NnY8oajx/SSzwhm2QMUxoYzZsmSn2VEongjWYYHoIwaSqoxK98wOhHVt4m33
d5yVs8C4Dvp32OrSfSDlE4GI7fRUflnjBrYKFjuFifQXq2cUb5f8Iy+KSHxt7E/y2IGJ1Tue0M7Y
tGr27XzmgvRNikYVOG9BehSmtHujwPbIoQoPUwjkuZtnP5hPs61QgQeVs3Flo5KTPNM910kXNNZ3
jKj1p/S1U/MRstE/2uwg4e1PcjeXK6/jK1RqOe2UyCL+5CA5qRHaWC+FDGYEylieysQTUCtLODa/
ywxt2T0htzI/uHO7fFSVVsWOZr7APXisZrA0tLBPx2lSC0dAHFb2eRTc18eqIB/3Sj1pLw6sXyEV
3rBZ4ZEZCxCzBMOzTnhWhEiH2ag7V09UMLQZ50AUVXy9Qgz/mToIpmNU6MxjAimqjQNHeOoaLPzy
ds1QmGfdoOYEFvKVm8TqJqsXsLrtwc+2Uj5uNbx/GkyuNx0C7ojwnxP24TsW2Gw5LFCY4aWMo/GP
y3sN/NE4AHJ9QKFVYoHXkonXSNQqm2qbHcOTurd7q7wr7dE7VMLM93Gf24QJcCU8dPQOvCGRHIP9
VmNhQBQYje79hPRhZm123ec+9Da5UwNJoxfarr1fvhrix8Yb1iqF6m+oxzV++4rpz23uJPIPA7Sc
W9BjUSZOUzyAqtAV6Fj7EMaRlcYr39dJ6u2tKbugOm38xA9YQCtC2wIEMUdROf0V/w9Sl8HgiLjp
RMqBaxs3Gpd6IIMUlecsE2/WHrPu5rMXh+6IvVx4RHGgTPQaiKQ404BoZJbuhjKT/yY6J9djiMdo
Tct4U39RxaIFzoG2NcyGtx1mvNd7u8izC+G1ut8bdyne1jHgWbuRmS/rKlnb4VRv8nGZa2unTVF8
LgLUNwm4hxG6Zl91M4ZXeOrlGSnK+t+twBFfASg3AA0iV9JK8qrprqbw0L20s/H2U+GX71Nvg8LM
3ISpheh2TXqInRd0MtPfxaCcZDEowyc3yE2WtDlxZDdIv7+b5BJdxryLf1FoWT/Q41L/jPHEMjXm
nr6UQ+U/FY4xj52yp99W78YMHbGZHwc+HDh/79cf5cBQv2l/WhLdK++n2XhTkW2R61ZJv7lrhs1i
7sJ2l3qxtdwPjQWTyF3S+CH13Wprgu2vPYG79+Ymztd+81tHbD9rWTPX1DBejgys3RB5y/6GG++L
KRgO1dL2x80O259+qd2zzvzgPE5W+zbao30nvVHAonqsRH7b52ncwfT5o3OPgHLas0bPz0hP/8tb
VDVklMdJW5JEJGqbyYIkJoQsTbad6jz+xm9HpEd5o5/64WiFvX5EBxe83V7oY+XA6ImFjz1vXnFq
XamPURtdZQ/+7XirlxC8C7/sD/UnQt74Aer3EMf1c1tHDuwmd+2ui71DadbxTpLt0FrTFwKFn2aa
USK0612HRDHhn1Jg7QbLdezH7lemCMncFT1CnPmt6AXrFcme005HvelSlHLBW3Trktr74ejuWnbN
ez8PQjTivVb/BcHmBIfKrsP7bayH8zwGowT5VQNK+KhDO1KYB3zqPN1ABqi9o3YaD9QvdtM+L6uV
8JreDndBVPm/tbOJ5w3D57uKMIXknVSPnWjlfzN6cUYrUhu+g8azPiYWii+hhPerFY39CJndPVlj
3VwGKeYxtfLKPUjuiqvdmWYfg0PfQeozJU+r0/zrkFmis+mWPIm8PthPCIeg3534YdX+TWhk9B6Y
tf6yK2ddkzq2y0sNXXyM0EjDl5GN/h60a/StufUvDmzpv7hBcBQ+2NAkA1r+CciaOWc4IJRY7kmo
bN+krZnio2G4AynDpt7IrX91Mm19+zhP9owBcLdmAK6LN+dTKA+p6FY5+2lU3lvEu3KqZlPAZhDo
ykj+Krm3n0iI5a8SKnT+FPHNdLH4Er2fv144c2vIQ1pZkbrHhX2AWwvfUXE1V0ZkutI5u8Inu/Lq
Dy7nEOYucy6WIOATDcSadTusidZxmaP6zmpRZqMbEi3sit0sf1xP5M9LgC+nLkrxELbV8rKVylkS
dxycg8EY9CVM5n4Ws6LptoWgOjOsCYN1xMteyQpoPhfiexAN217xo/LM5e+XWQE0MhjnC0BAvwSI
PxGrrAHP3NLV/D0l/PgTCnAi/5mxZXy2G08ARcbOcDtGCKlZI4ltwMy8b7LDH9O3TbGfu8G9R0zZ
32nkkXcO+o1Eh+32uJATlu+Q59ki9ecWIWSUc9TV7JF7kMLuKe4r2l1dAMS3TI7FcwXnjbTUEgto
s+zk17Rm7YS/CgWR3kT3Xz6NMh0DvN5JoP2YpcEv6JCwy3ylkpYY8fuYMfJhw3GhQXnN9jPY4CZw
K8gQXS/a3mgu6abUHhxlijSoiRq4oA0dzbe1LZDhybQ5+XBiHLG9Z1dbhXNhDwMj2mIhpp+uGWYr
AVyz3t18GAME4+j5PjODDP5UDXJu/qq8b8vHEMBd3TWl7TiselGm9mwsmw/OJapfaCD9GlVK1VJQ
jMBkLtNhrPuNNaoNbDKHtl7JfLdsVPp2/Fhz5VwwelTrmS1Do+C7dWji9lm6aOZO8DrE9OyZoole
1LDW+k1QgZo5O6j7YjsU4ZCFTzrKIudeNsii974vozNumO0/EqyLZpevzZSfcraA7qltGBcOCIKW
xTrkym6i7aETwRD2h5ENo5THMQSlK5JoML3BdhfjVXsdBhS5hhtPb9FnC+cQsBzBv+NqcPt1xang
o1Uej65CyFHglNto/OxW6IY94tgI5YLesgFnsEA9YV3rDuEi3XCwMGy0nVU6Y4+uGz6JBlvUdYtM
3TnI7YcWcik6Oc2oM75J+JvhLwebA346b4Nt9NnJKNX4aMbNiCPqs0JPSWTQ77oM7dlEsZUVjdE6
UhbGnmwdwqiY5a9JhFzG0US05ANKGDWBY4yuVVHiiW3gLbDrqT0b3HUhPAiz9sVDJRCzxi7zvPOk
kxFOXqPF3BcI/apr7oU6S/m5i9GCOHOi5Te/ixzpfTAv3xOmWuvXqjgdv8bQaughXtYSuC+Ro2ys
T7KqHdJlNqbV6jmYtK0eekhc54xdunOOpGQo1PGego/hGah6zFBL3RQPQQ+Nhw5ytNy9B1sTHusu
a/W/IGirEXIG1fErToas/ejcyYZ6nh0HVMRdBmZUU/R28bA0OF3BymmBcXYF5qPsuC3BArHGYsZ1
4VpCM+w2CE5TGRFpdGch1sg2PB6RWxyE4xbu71wXobiH5Fz59apRjOtDBqsV/cLNgqnAavOOPNut
i8unGrlwiPSxdbNTuVlhlhD9vm7nZsWU9zjGxZhB8IcuO8Um+I/mCd9WJE8imtYF0ZM1au2kxu1R
IgM3dn75SOEGp/AWWcgobj3hAD+UjCn1KHID/pFIMVQyJvCeFnr/yE8YhyfbCivkydiPp/qMX32C
MQ4V9HkSzJ2UpDexNvu/rTqa7G+vDDKcIbPGqLLHPtxn0Jw4oG75QJmKp2MnmXz2PR/RsdNaj54+
uis1mO6ZAz1itJ4KBUDUOr3rfvWW4BkJx0o4YneTyTPxCgxbgyEgK2NoxVzjL9fMANcm2FlFl2b8
PsMJxd8NAdm5ou3RYADDZ/Z7aXXu8OSjEiofMzuCCx9AJtS/KfT99sKwGSosSjl6bTRBXikvto5t
c4Sg0OIboUmm/qmh88dz64DS7lH25hkPrVyH4xROc3MlTkHEQOxl3J/0sLTmTrRZlqV2iAh0F8+e
631hNfXKPSH38/xUomEShxEYsLjn3x78ZA0jcDEsx7DWecsmDgQoh20vpNMHPKUO0TqpVeWzk9pl
zcN/iIC55QeDoh5aOG+xuNbFj4dimg/cKQ6sgSrCQtzRSGsijgHaGiCzK2LUuTOCFlE7k84y1yx0
7aTuPM/EPUTrqEsvHUJPrBqIRK/2q1jgHGCW2MRfgw1zCIJb2zX3PLA6P3EfBPPbvDSUquFm4J/f
KGG0BIvC7HU3Iw0yNynyWu542dv2Hx5AXR5kZ7s+xxxW1o74Ob8MjutAxnsqs74P/VPmE1b72g3d
/zkFarMv8K2euyWutID99xFQ8PCow7Isv3q7lLyrdtZaOJ9Dy1GLRxzjsgnrSPSKWeFG8RY16ljz
laz9e6AB6T8tDCvOCjLLe//URf5YB29O5mJiTnKqE4LULqaoYI2SQx1d2l62/wxHSbwTtSnjgy+1
0aiv+83ajtniVvOVDHL8rxtrlHkK147LuyB85jmcjc0W5FbNsptrsnt4M0bXGf90RKvbWBR9mIXg
UHTUfDxOcaeqZgcMKspr6FfC+wy3jrpOeoim9tD2PnULSc+XmFt40vHdnYfAi7NrEwY2QERtyc27
iEiZeu9yYHLSomWM71ZQ/+6MXGGCtB6ctrsfnL6qLiFXLAzODMPR0cSu5piHaZvtQ9ACx55qd6EM
EVOMq+SHKyrZnQAmY+GcjL32rv2mDAfu3zx0u/yjrYjrctGglkugE7jGbUTBRL1Um5ixClAElRpd
0GKDY+x9A6jgsDvOo76Mbgw6tZ8pXOqvrbZx2RCEVIXjbiQItXhuI8jpNqmjpUNoDA1YJ6tQRfyt
SAYcJYi8yIuchEBCsQ+eKr3Z2ZPIH7jmMfKndjtjq+7bP5giYDn4KVzx3PdAnVc7QkCdp72QLGnN
vEzZC25tTaPADFSRJRiEETV3DiXWdzVm7gqeaJO+xCGaieWoGFv/87dg0BdPZyROCBNM0CThEPev
m5XH6ncukBJ4nGtV3F9ggbQAh4QV6xSWDy9juan4nvI0j2YoTmadIdgtMqqqIxt6H6B58pv6b01a
WP4UkGzR/EMpOeT/3PlWu5mMmvxxVO0I2FZGtMIacGsNPsZNjINuKhzZ+GCwhZHv+Brq8jwhTe0e
AzQI+XNtY7Y6bKUXtud5LTUz0EbMU312C2apJQmxEuLrjDbfgjZGXvdtWs2lRJ6eZuYx89g35lD3
WpQYxnW8mmPuW7bs0tJAEJzwbkLEZ7ditTtrqoJ2PzTK/lnbuq6ekeb7o0GXyrt3adBwXUoHdJT5
HA/w726Ko+wvyvRpFkk9oaJOB5RgYZQGWR/2f6ylyrb1tEoZTu9+S2hFm+QO6U2JJJqEIBeIHND7
yMjKJ6/Xj1iyFmcJwnRopDGHPi6i4bNRIOxYIi17+UBmYVoMFtw/9i8XWQ03k/CKTqWth+TsoXfW
CKprtS15tEgAQwHj9bMAQLKr7MDtz8FqQMyhqKJBwCsaDeV5qJ3yJhaDF3Uh0S3ivW1nUeUxY2Ca
Tl3IjF8yApaV+NzAN1CzYq6JP7ypI6VhByaZ6SWZQq+s/2Oul4h1yZhlVfEhYbPr6upwIIoDhPUF
3mdydyV6bSYuiNP2SSK6Wt8lui+CKQTXddpFIvD+cr8MnI0Yy8hTzQpQbJOTAlAk7uBnw6GIC2d4
wGspin2k1977Lwut0Iw7z2q8+VAS0VUyk6BZXviAMlDfIFb0+nrEW5U7W3jAQAl2Owy4q187aLtl
IQgRmCJoDGEZTXrc2JqeNuqsHf3buCz7NxGaBaG9PxVlQ1akDvN/OuM4QyUql3r+hec6Wo/SIYkA
gbpeJKniDIj2zTiGmxGBICuJY/du+2fd2my20r42zBKTMrwgAfdA+Itg+7m8IrDByl2amyZAhVPR
nIpustCdUKZBRIMeK3f95Wmq6W78RNDf4SUm3kGE5VouDJGYt74IEFHqOPiYz046XupO8yT3Ynkl
VwLa7tCvI2jM6hucRceWqSdPKT517PUgZlTFxyqSbLn8qmf/2PhTgIIS8ZLjYiYblwxRfLdK3HVz
5tT+le99Wx+mJXf7g6eNif9gROXESq1Ia8pPZOGsv3oKaj9RgHmfvWcv3GI9gqLiWk4+COAeaSlx
DL4z2fmd7bQC1xfPeanQjGiAp5RaoXq76lw54wfj5zh8ODMebGp9uarma20JXJ8MYqFK1wnHeH3m
eW/HKF2ZqrDSmpALVLBCGR39sir8FdFxENUkUYxm5UZ3VN0SDB718TIehmpc9avjNnqeEZTOeevB
OPQoNs94vCZnPI2Y/UpNNtE2dY92yJvdgu2PG49wr0heeEV3L/KnjZ15/apQpYhvn3a55U8l6VQ8
dxysxYa61LLjb77Wbj2uKkADhWNyKWVqNb1ekNgNEXu0Zbx1+0tIGfYmhjXjObypYYwuHAYsL4Sb
+Fqz9fMcDkYMCcEXnoihHFFmc3tz4QbDdSOneFR7MMawaxE1jCZwU89foKtPHqN4+UZ5QoeaHImD
v/wXb1Ktf8EBLP0Xti5wXiZsq+G/fKpm58dahtFUCUyoVzv3NerpedxnVmva42AVI+/3OMcmjLik
5Kz91F46YiR2IUJPHC21pYv6WAPyk8XgYGQ/dcLQKRX29ep8dNLY5o4c00G/VG0f+Q9qEFn7ouBV
y99Dh5zrkM9b3D9YUHBB4gqvpGSH1b749kH8s7OPZJp7hFvUTg0918XOyj3aE214H+9tA/QPXqyV
mZXIE7e9/Q0Q29fFrJGrbrLJlTotxRUCy9m5xmvuMmlt9Yfv1378go8N0z57cuW0qd1zIp/irAzs
0wCs5e3DjhPoTvNcDEcSnlzUPb1FUnCUU0CRrgtG8wvxHdZ8SxbY2EH8YjILh9I6eO4TWpzNOwV2
EAN6knEzTfqoohixDFz3vOHe8dewuBgesCBIMQ6EzRkuanA2wqY94JxJboXYNzA2vubORUE2pNRz
5Ei+Oj8S6g8hMU097WYJNcxUPwhG0X6220WkG+TV/1e1BQ8yGt8S82VC0SM1SgkKTVf8zC7jSE/9
Y5AtR6STc/HgD9htaKLe3Pwg61H6J+3dzMpkT7BbXMZlw9iFOb2bbpLUAPf1Pb81a2UrtpseHcAs
B+eM/br1Du0mGs3w0Ww4/ztca9E9M1hrPxmccqva48G38Ahwsk73uhyC9pAPy+T3yEdiK/hmVM8J
D8P6y0o2NkG7g9em25IddJrEJwuEv/BEo1hadp6HnH1MkVtKIroLzBumvMZLXrRYRd1Wr/9UVhTV
/VBxYJ3zBV7jrkX/izGQO8sQT1LZdjq2QZQDIJayLS8T9GhJMNHGYUZP2gCwTUbMkB82/mD8bPJg
VceRXKvxl0I1cjvfOjcM3puV9f2HtISof5uCtsbAlTlLiOWuhTd9x0RjEV8SoJ99N13sqsNQtHH3
iU5gZXtmuLeKv3Nvmf4ZsaNgkMOWyGuM5MIxz2IlrhjyzM63FIll3TxHzXTTrdiDzfivogmXpAnq
WYRJ3A3ZEFzzrkZQryRajsOmSzMdV7Jdir1H0oVPMINCdHGtZAhwF3vL0rx2ntfHj321QTnOeuJn
nSOmNzulcm2af885X2/P7ONz9h6bEpzpUgOIV3uf7z6Od9UiY+8ow0h9jrcEAHyd8Yp+xLj2/B1N
msjGCzAfLJMP3mQdmafp+buGPe6/ryzyCgB5tH49M78D2VC+b0QSzExsCGYrBvsAFSditQzzIAKJ
XnzWBJjqX/BRun2DKIYUTbppzOd75AfzdvsPg5t2c4zbxGk1MHZhx+2qHu1cySrcr3Fngzxn2qUP
BAkrPhbTWi5G9sHR6wP3ZgcTJTSeDiSWXTUabMZx7rETlJU/NmiGXbQDJcBW8ZDF3iB2mEC1+l7W
cetPaLW7YieLgNSDiHEHeVEhZ1I/KZeZfD9KFgB52JUhjhZ17+VuHb8tfRej5PX6yPISjq98YP9w
COhJwMYWH/9LNPCRI5ylaYHvLXrbWuz12CuLjGNtX9glVUnK7zQe8m4IBaYyX9rtlnZWVkfeg7Qd
Jo9z5Q2UOgdD56z9E8KbKfdfWKxc6qUpTg29X2VsufN5UTUp0zPf74gfeI1DgKaycA8k4VnOc920
hX72V2DvN01ggv3bimA+DxnpJPUd/mFCW41luihLgtzPAvIUwj56mCddNZeqGDtsobLworE45qs3
U3WoXOL1S2S5a466truVikKIO2XDau+3CBe/unjq+TJy277MUSyKR1xwPaug6hhl0hYjSHsUpocV
TlAkYuxLA5nD/kPX5YQTNEgvcowdlQpZW7ESZGrbQ/sCn0bo9tnDRBF4ak+Qk4kfAXWb4sRpAw0F
4Cec6LPrmXp/r2pwgA359tD6Yz4EEsP5a3tvk1gZl5MlgE1PyFwEV4YHCi0+MqtXeTYYTr205J4a
yl0hWwDNkJYl56XOkCfpXdiWcvvU5F+Q/kYJVIdIAaF3xqPleu1k9vGArhQ1YA7QvSchCKlcY5lo
fNqgogD9cTXF6M7ERLhluEoE5sRR1MXJKbRu8vtb1o3a12pbkS+NrGHtYwUoYBXn6X8cnclyrEgW
RL8IMwjmbc6ZmmfpbTDp6RUzBARBEHx9n+xdW5tVdUvKhHv9uh+/zmUlgwRBwG6n56nHmIRhM9JJ
fonMzO53L01KRAGXfTjp/9iESUhuOfVc7VZdVDXLy2g8OGAHStO97oat37r/VjWkg7/R6VgI5yCC
pda0Aume3+i6cnjYkdHN7FMjC7d9huqSROYcr34gmwtJk6m6J5RTHXqW7/ofAjoKE7cqnHcT0VMI
IsLTr56JNOurnMzfhVAY78t8Nc/oEkl8dPu+/C1yTKibdQm1HyO7usppNyuPL//g6HT9CPhS/GYz
nCZqgmCKbVgp/Zs6WEbzH+O995gHXckVUxeptws1ESVCT4N4WBQa1aFxsqI+O0hOh7axhU86c1FP
s3f1cmBWnuM/HppqD17EwJHBLoSb0hBSrl5GsILdfcFbuP6ZyXK6Hlt5WsyITkL55o3nbJz4Gzfq
I/s+zpYJY8Oq5DWHHmnu6kUVer1XkkwiKcV1nLfe6CkWn2C+bgRcKShYJgOEhbYYcCyJhVw5Xmus
8gfFKx4eRpyr+IkXj/vTNAWub4I+/sWEcdEfcTizmM/wwASf0Z6NdqtrQeq9IPeVIfaU3NP91q5i
x6Gu+zeLDtB9jDfqFbeOj7sB1qn4VG1Cl0bTYzY7hVoO9aVKOt8DcZ62Yt8pVenbEvvi8BTSeeZ/
4Lqdgo+8DbR4yBLEjBuHBtLxpsRpABqmiVoxfiBhBuEZKFZzkWpY0NujLk0x3MByPaZZAS2XH9ap
z1WTZRNO1LyP/B/sed3obscKGtwZI05cHQp/Ja8VeW7q3KuymVG7W8vGs+HOm6zvRR225g73ECAI
838kPCTp4jHAHzpskmZK10vaOtH05fC2TCbGRURNVJWu4H+DkhtP43MDsjXjO+E+x01hHnI+gXxX
nmoXrRWZsZ/KskOETdt42fOHW9KWWARWCW56fdOm9TYM1hrPFww2FFK8uVk3f/gIpgGWswT93quV
E9wwRkXuTY4BT984RKACzKF1X+uPIAwH5+KmOPOR38NFYH1L1TyeBCJ++O2kAww4WhJCc57qmqSp
TPv6Aafp0jFx+XG998KRgYG5xvBUSfBwAXaBHFPjc49SnlOlx7+ZrQZXctUugdwnTbdEhwaVOngR
kA8JDlaEWuUOc8j0zdK8mF3CFk6ItDL2ZXGqajpoYXwISzn+yHsxmLW/BjOiR9rC53nftHluMDdU
RfVoMpP6O5c3enFvG3sNIJjqT0lG5z7Hj0gKz8PzvI+a0D4PFcbqW9+BwnWz8IjkqFWP4tKQX2JE
ZuhAKl9jYlJPiHQkOME0uf5xEKSlcZujmD+Ofp2dGx55xJE01vgH3j2l2iQ8yJLT1fMSbEBMSI9P
QkJYLNBRRKgJkMn0gGO29v8amBI5adGAxj8HO6sdCXLNg8JpDB+tGKARBw2OkhEu4NSFaGKSqZcW
ElWN1uzp1qWFIHdZ93kymgDy7LYa3WmGXuE4KfN17/3H87TBkTQQnGu7S17iYA2OhMcKLq+oYete
LTYPkDVF+5MsVki1XZKh/wLcSXi4jHWbXMsMJyflQ4qCQUKMcKvEzSiL+ULLYsMfPRMqBQcfdnEE
rr0vnP60wmaxT4A7SFCxWyv7Zgt8xeBouiqwD31f+/8Nvt//Iwfqhsc0TPJ7MJv1uq9KzVTlduwo
rMqshHjCFf3HJMHK6TPEuzofcoatc5yXYKKnzGmATqylz/83SApXzbqNpvqQYVx5xgtfEdgiOXwL
N7AnMY5R2zvwc/jPxLu6b88TdXmq+OO0h2YcQzQFsIz0yDKkOBf+5cuhcuK1fJHh8v8YF+PYJXNp
fN2BOeDky9LKFxddKeJYYYq/fhPNrzFPuL+OCBJ7Ww5TPN5PvTu88ROp4Ctva6V/wgIJCFF7qruT
V85jfy6akcvo0Ms823M/homSp4owgmcJwHMV6eu9hDCB77woW/0k8LHbk4M0Db7Ea+r8lo9W90NZ
cRMd1rHMnjVSoL+TAdP1HlQnjsUBX6hGLgiLZAcXHT91Tt0FFpZRuW73bespzLd8uJmKSlbDYS/o
XKh/6q6BJIWwlamGUHQXikrsXK7KONNTzJSkzIZmjk7wh3OgG0nFWEiEQPJFsnvqxHq55RIztLtl
RiP/45SBXM5iABPy6Lp5Zq9oKBpU8W/LJgbUMHgMmOuAi3VTuYoL3CYla1ftdV062M5gwYX3ORfG
f+h1TvirwZl+jsorqxfuwNg/Ys7N99wHocMmq6HMsMh4y+eDa50TKmfyi/TUXFIHTBdRjKCQhNfj
+ClnF68OkTIAWch8egCWYQC3QAOoet42I+w64CwEqDHPEtJ48Em2IgNmQwlwoF65sPNelWI7c+Uf
3siLjscM0dsyYtUgNSATSvc+g5VTnfs0xFWc+fkaXoaUrz93eC95yN2567fTwn3lgmI4N0xUEjbf
3Ht4GyUvmh3RzkkCILDmXmDJnLc93C8Pr1QSvxjWMXkY+cD850BQvdIHeiC3GYZU95DWWZsdC5W4
51Y2Q3CLZEmmUtVX1AurVfFaI/kA+mNbEFvIq8nRcmBE3g8bj9S3Q0/h3dDFw4NLA3KzpfOr+zV8
cLjJzlR8R6h4tENwYHdoJmk53G68svMiFJFJTru6i2uKiudUxScmAQ6js6ldfGacjyiwMuv4zNMA
B+9aFmrZwS9aMVhyefbTo52G9b6L6ZyeMhM0x+h6EY842sTHaJEKTGtKIKC86enlCvxDxx+qPnEG
yVmS2bW8/eCoMB4viUR28d496YTTsCdQWOAFIF7S/jE68qrbWhHZPTK1tRMNq1H2a7mw3WTaS+Rx
MhWIO5+0wWeBGZxDKTvzewTLg9WP8YkijIj3hHNaxDhN33NDfubIpLl2u7wKeRQiyxMDz+tI8BVj
dg5ucuCF7n5F6LLf4E846v9wgOyIT7tZWzRQBmXm0ntKFDfJMUkMyY3LPxm3r1zeJG+aeOCRgTWE
J3j55Gnbcs70itLLMRD1RbZYi3k5z9v3RqXrqVeezj8bd81gKQqgSPOhHG03Eq/AnrvTJgJCoYTn
+Rvhz+k9WF3NNWnAJnLAe8vNyHEcUEKJx/cN6/VIZRIp05qANK+vFU/9MunPcvGaBTJQv9Q7H0pY
uufuD6p3NAJkDp+Qi0sEczzNFFTeJ7aMl13c2pnWmGLWpfdM38hc/y7DMHBByBIJuAfAjOd/4Jyi
52AvWI36sxhj8FJT16dfA5eXdI8khwpeNlLok2wnouFJlusL6bMw+ZtYUA+fPONtcQtoYtyBCLMJ
1xS9nEt+lQgjbdLVH/gzyl9RRzRL8xYNLfeHwTywwy/dawNo7j+lyfyRRZYNyAFBaeGmVJ2q291Q
GozExIJsfhvg/0TOqQyYD9HizzkLyPGwTsrWNkdTp0t4sP3Y2JdS0ArKITVN5GUAZlpgEBLZcEzG
NiRdK5F1N9WKjxYtGOhrjSTJReMkTbFgwkoASuT456sDhh22zdgszVPk1FbuyknU8rAUQgNBaWre
nXmSGn23yEpeJJ91Ambx6hxbeW3M093gPmVD5ST7yg/17TqsHubvlW/2TYOdlJR0P+hz5RO/3+VC
17j+bYkXNMs8TqAbWlwk7sIpVrcLwXM2qNUZb7t8IDjXzQxsryMH+uIoZhaZTWzDKvzTTsSsNjWC
/y+v2PwxUaTuj+TFqifHOAHsg+uxCN15XEbMTNzgnQ3sDm5TxlvCP3F0janwWWFzJ1oIYWUgXbqz
3lA8jkAJ+OfnOf9QNMaZHWEKr/mDzq79DW7A9R6S0ZRvUY9iTKYod7C4mhDfeBqLACfvRK7o4BHC
ltvEzs6fSDnTgrXCY4XTFRg3ovbTz2JnUlpXRAOOpIiiNmriCJS3JbuyRxXg29LHE+APz8drBbrY
/IlQVsuHpnJzTUwZhjgz39SO02M/joKgO2Gj6li4EXOsdmYyCLR3ddwRVvpExkWRHVhS6NFk7Nry
OPa+1HcDk64+DbXJf+aKhzDKqru85nY2/l7bFYRTyfVuICzKOLwBoe0O24balxO08Bm1vqj0a5qX
YXRofWP0wVRm+FukDNrXpXh67ionlFtfOyTs2B98aDp4Zw354TX4aHD2N/u6tn69WYqKD3HQ8OLf
sMmbzzSXcbdrus6vdoAeZm5dUiTHbu1LUoCyvG1z27xNYCZwRnZd/Qd3Yd7cSAC4756AnXMDssh/
4s7fvIPVWbnmiVxdkmTWpMox4uB7W60hQZktq9/c409L/nFRzeNzAOrNXPDX9cN9GoXdWSuJkRRI
RPpG2BqS+twQpcZ5VUl7H7Q5sfqy5gRXzHPl7zkq6D2WQksobNANkg5NT/KK6spw9AIvSv9F89xa
cwjY5+dDJUMuD5kAwn2QtBJkW8AT6aXOMLLsCCfW5lTPfnSGijgdu2aeSByYIsWubRhO7glUtu6+
7K1DkltSWEECDie6wGN7LAmOI3PhtWPzW23Ns6eO3egAjGx987JKOHdFz7Hqyj0fCSJCB+ALnMHI
NlP5xf3V5SNr5ZzG901UZc4zpymuR8kSjtPFjQZfnZchb8ZDifvb2VROmv5Zhgz8RMPEB3F3EWSw
IrXk7olIJNtv2nEQeR3qJOTo7ixx+EnAvEp4eygME24NqnmndOxlPb5xi48p8m3M3XCNu67dyQyc
NqTxfNJfnkhZNzaZKqa3meIvtF9vGnd6cuLyubk6hDdTlzrDQz1SFHWcGhoJzyvruD1OlRuDBpsH
jDvrULPPKoV2sV0x2rE4Up473uo56bq/CsrBg5nYum+zEU5s37E4oNwWAWzwzaSqqLtF4QcmBttu
HnBNuDz8jSX2uOvXtXqqg7j5m/EzvqiKZYdcP79IRMt5foUJOo0Ijs3K/Te2kPYBnXMekCEmcF92
MVJ4LutuV8ZrIk+RxbPFY61OvcsYp/FlUdZ/D5OyvaejGJiOh6XtvXAFFK4gFuBJETGXF8v4BPOF
ULm6wzXJzTxfcHASRNdev/MKp4u/V0MlxoWKwaQ4loqdnC0TbXgnYdaRHHYgIYJC4XFTTeQxtiIA
6LqJQeC8cbvlD1zZLuO5UMzLdEg6Fzc/RsDIxWPZlh8zhN1izxMwvDPk7OvtYBoO2KbkBnHEi8rg
CcQwYKrdFCEy9nHpUJ73KXO/vQMTS/4t4BeqL1PsePlzxCVKnJeYE8uJBEH11VCUE757yGtnjRaf
0fRBpf0dHy1/vXGknn/KgYvjpi2Y8bar35bFBfj02OJ3MPWPDJ36sVVujQkvEhDj+Nux79SxXfxb
EbqEhNhaUEfIhRn7BTd5+q8SlidjPOQ6+tYVYtkWP+M87KsK1uHWaeuu3lG2OZkdMPc23GukmNeW
7FJ4Ko2sFWfjMm+ekKtN/DHEqI7vjVuI5MlMfG12NZvidJHV6HwpRzTRMWa68C/eio685WyUFFsa
DzIyE2WwPs+GXXILM5HIbGewnG2GZFhmdDursEtL0O3xBvNzYz9wHnniFu+tWM7wS9x/fV2mwUWE
iXA/ya/q535qMnNRZTvHRCA8T8F3xZf7yFrSZK+SPEK2nfGpL/sRHOzzghOw59qg1TmtkNtfeoC8
dGn4OjzWnYL/zWgPYIk4QoUp4guHWhTeJZB2y82c4PWkNYyShVOdYrokaVel9UG5CX6wlMvMNoAL
vQcyTuWmLgPHfxwNLYK3mRV4QwEB6mXLAQxFsTXp8lTYnNIupvZp3lq/DMFbjF6fb/vca82mlVmL
KzsEc4c9ZShI9jAPQEAcM/9f0KMW3LmYrj4A7FXuMeMmEfMnF9NzaHg/7aKiFyvlIbKafkNYaFz5
UkQZWLT8svctkGd8Nar0UFVW1Ye7suLCfFsMaHoibHXwGU+D9n8SBs+zohABBZAWmvoveB9fbZlx
emIFcQBjecmm9ILK4LHRr628LSdKonfE4DKwqj0L1bag2IGLZqXGry7wCk71/RiGJIfj4SetO5gQ
4xqMJceoCbM/+N7118l8lgcw0MHv2pLOuMuNtty3kjpD/u/ZZgalBVsaW3C/ocGDSQ3yLoaBeWwc
FtZuBkYHdTNmWW+CRj3QpYJWw802j7dhbSzgUkWP44jlfASMVNMrwobVXxmD+KBOOCEy9DCNWcIr
we1xdZKR2tJN2w2IN554Y1iPIO/7HSCxugbE4heh3gjeSP95FkM5MNyx/0tBQE5JBdsET+EMiW7j
ztn0SMpT8+Lm3VjAiUzMq8Fh8hfEO3SGtJyNZWtwwYG5/ozLObThcvKYixccl7CGtwOYpieFcxWb
YAMyZTNgFvJ3ICD1V1GvIERrRCuqVYI2qu7KNYaUEUsHFKATzv3nqri1X51FMSwp0z43q9VHPjHw
d2AcOE8DdpmMWa0aLn6ausQoQ0d0qKs6+M9PXRQNx/ebQ2lr5wdrPQavcEyrB71IjvIZ5C6J8NuM
75gs4MHGFV1jyKBCbWt5lYs9Ig7XeAi40F3qL+JdisJ9Ue3cd3tu0Xiva90K/hLzvPyikbRvIcG/
EAIXV5qNaH1Nww6iCQwqQHst1LcoJJbarl99PTQ/ayQK4KHcZyjDawNSbNk0ZYh2dRQhniOrbjw/
aZ8Lg2910xi8tvxoc/TXglA98UeLaMOB2jGQeytL5+AWkaT/2159tm1dyMehlSIn0FmiNeBym+gv
sSncXRph12brsZm96i4aHnlrNvAIwxw+Wms7iusjDNfvrQtRmwGyXz90G+H/45vZFtt4jpKH0puZ
EViyNUFI4dhmoz2BPxSwZg9eJyNUd8hIuiRbOptbj+WgQvzG9y/fZyXWb5gBVUxAE+N0zq0QmHw4
F/9dV2MQ9au7vMRxHUJvw2fFBMfvm3EtR/a0HbUeQa8dcm2WXLJLg8bDIOIFtC543mRzdVoeqZnp
UjK1I2H2CiGk3FZ8n8/g7JLhwqsyVJsCjgX52CLB2mqIuHwZURv87xBfn+ZacFJquiz52xCehVkS
EfQ9xDJK3j3bopk3jK/PyJv8R0ys18KaUvHFdCYt4/3ax7A9FJC9dS+SrHkqc6/4lvoKGoxqTmrd
4MNDHqXi0wX8JruPvJb8MIMDbxR+EbylbZYyR8d5uvTbpbxuIW3XMSA1IurzfT/7Cr2vKgd8FHSD
vWEs5dBO/OUavbbpeJ49XCG7CY/BP2d18n80/4yCI34izlnUrh8zz0G9TVUTfy6LMxbcm8ryjTCw
+WzaUCTEvgL9kMBGcre9b0DtzS5vrU3JFvuSKi9Du400qCCu1+z7foVbHQ0CByI5qjq8VLHqP1KL
oHXJ+OX9xUEINwR2HNv9WhfxJcbBWh6aHhoC9/9J7zudxQ9RaB29V2Fb3Ip24ZHsL1lVwOYI5cPM
/PHXlnxdDoQxUmdDZ5Jo97AiuS3OXCiQoDn8Uj8QsYKucuHepMPF+LswHGGqcofyfr0i9jDzBUuo
TqVW2VPd+mAwZh/L5W4BVdxv+34yQKjG0g2ajfGF4MPimuBCwsz5TlGeUsbvpb7nd8nJWlH5eObq
xU9A9ifXh472JtYrtcibnlmi3yWpj8v8Wmn94mfc0YYN1x2PcREwP+F2gtNkU9B+Wu/WL5wMcIIE
sfVRYYyKD4kCzk8MCLlkfGxGXLEbGpT49nbrAGSCA3Oe3ORhmfxgbcfv7ffj8J+ZMR1QCdKbiWLP
CY7n39WDhBJsWk+Oyf2VBoARjY9Vj98NddrHxI+ZoxNHA8pbfzbY/0fCxzQqLICIMC3RJ5OVJ2zV
EhkB/8I80fTqMuV+xqFFnj9YFsjwBB2VaybHNHDDHLF55QxFspw4NRO16ufRniqKECromnXxGhCd
rW7Cwh++yzEak31SeA1M5SEqfiQPpm9mUSq6+qlPC5Zrxszd0k0kVEekyd80ldGabdtiiKf+wgjn
J2c0YEm+NsVRy69/DEcd3M68iNp/1PFYFtpJie5aATVetxiobS3bhEx1+if28Irt0GPzkGgZ15ij
kF1x67c4jrfXYQ5Cf7MQQrP4/0lwNqOqtmuJ3KCbwiPj72fmm3N0wFDtyW65tfDMU0jxgu54frl9
a3AMgWidh+eQgMUQkeqJ6fYo8VoQXM6RZ856Hce32q3456ifsPKhXNBCNnHjJN9pBsSKqYx4wabD
bl0/mrxWNLDUWf0To7amJx1PyZszJsZiNYxI0vhtr/8bbEA+rAUWyR/GgcRLCzQL/R4sXzIeUzX0
rzgWx3CjtUnBVHRxSzdOPi7x20SD4asB1Y2PwE+VPXmLD8Y6p0THHlOC1HIf9p3b7qZ48u859+iJ
RwGSKx1s2HWGG+ON5fSTc2F1/zlY1QVvCdXA1yHofTT+Ej3mBrH1Q5aGi3Plu9Kc+zppCYBDSuub
LTpW2XxrTp2T2nUF+WJmCpsTv914ZP2cW9pk+HJhkI5/Zz1B/ONHcZrbslv9FBCLCrkkZ9UQ3qgE
9yUlSmVWbaYglFRJQXFS4oFue8ZACe9/hb9ZRJjg/LqucH8YY7dc3ApYXLhC2mUv3SYbgXSL2jcP
PFqK9l/IjXs8BWi2FH1oBP0N1KC8eyHP3ttnr4rss8W9ikq1zAlf8D4CVshntTRA4NdKvKwI7wWv
8XQu3kA5p8tHoaq5v3W9SYi7gqpvHnfsP8ATiApkNxobH3VGLVG4fRyRTCJtXP//9lSND4gIFYQj
WdXjTiZ+xKgaclzZILNn6iHRo7WnoenHG17vvGrI2pn5FzWMOqMQ6xF+A5vhLdOdGN9yW3Xxnalp
DN25mv/HH42u+uCTFKkXP8WgXPlt40ZGcYWMhW+IJiz9wEO8Z7Qm3okvlKoL92C0zo9M42W8bYzg
xs7HT/ebFhOv+sYOjgYK1wi7Y2YNuh2QHpiRebPMwxtBKcAXeTJm+p5rQB/ue428/qVXviMNfzOw
vQfsDE35BF+M40gQ6eYdv+QQbabBmodCGYhG3TqvuEPBt8YnvwnlcsM9dxDvvZLrvHPCMaKZhJM3
GW6TuV71H3eCxT+PxC2mR0XhnXzv/YiPCTIKikeIGZsP/a/hpIuVKG5xYqyeioGHamz21GAanDos
JUSONrDnA1IzXI7kjRp91q4Wk0/wRBnFmLz5wLnIu+LCyL4SERXuMyjDGdyXn7kXIDRjfK8xn6jb
hkvtEdmj6zDg41s4kyoB2rN6CJI/sDdDDjl4noVzLmcnql4ZGPHIw+FvRnfethUZltckHrvglfyX
Dz0QCY70Hh5IZ6sAVhAWJILsgjaHGfBaYoOIjoz77glXRJO8cvejg8vDUlnuZGTFo2HZt6cQ2MGt
Mbn3mqV1/KAcggL7WnflJexcZDfOFTk4lbJlWEonPvqUd8zN7TJcwySR5mz21Dqc0S8T0RuyvCRF
iBnMFhoPjsLJOa/YIQsSjC4owgdf5eP87a/K2HsuSLg0afAu/T+1x8H2i+9UFe7xeOL2YFMJeYXr
BvvmH5rh8VzGKA10tzXxOLeU0lsCoQy5MYGITRzwbr4I9K3hrus53PdSZtPdkDopZkA3KOaYMFpK
NHXkck/4AIp0kXIKnvBJ3fl+Orzib+q+2WHj7Dvlx/zWsULMrIWoOaKUa/cfETc875ArBeejZVmK
4rz0efGEAXvNdxO4A7XVUF2hlXA5uEPoHbnJ8Vcqm+0gquvjKCTItR2cVuzCKhja58xK5R2CtWVP
nRZsq+BSzGrp+3LjhzBpw+RQpx1CQZgUHCG6eQHfkbVDugu4J/GpK0vT72bex857iJobfU6T85YT
tiFH0TvHIOZVEXT8hjf0QIjkrmGxm1F0/J7X+ki2SDCyptKp6HxZVgLGU11ymRwHjmmJjZfbSVBD
zZgGuZzOjbTVciW5kPR3feOOb3YY5RXftnruY4VQ7NyNENGDR0D5dXDUfNvHY2L5xr33gvFqM3nw
5YDMpXN9rKYw/SqKJP6X4B5mIFjT+bduo5ZuB6WluJoBu5dxilrKNuna6XDidMs7ey12DlvO3m3Q
4ZKi0csUDCMDKa1ThnhJ6pp2kuLsyRCYEOYIEqRrSdnCsSR98R3jWbAvV6aBfUjxm0I2Hbjn7ltb
5uU2wlRYHRt3KKn2bIe/Tdq4PXu2I/FMUmTqn3KGtX4f4u+/HVIu+jtEddegJ0phIKqS9MbiXDcP
sx1CjkeQUdx3CDhQ6IBTswLOcSvW22WtYPN6fir1qY2UHA7WRW/HlzOIZkurq+ecanLbLOh+BZML
6sAUbalidMeDGxNw2mVcwJ5C5kgAoqCOlcK3qks+h9bp7Efw/3KZalhKUraCmrc73PXLmUkoKO6E
6OUnm2mrjsKLQiAISsNjz0WhdiS0JIEciGkHP+rMwYnpBNnQlWuXQ6vSsTy3JSIj5BMvRezkS9Nv
psjEyzHjtNTee0wI600YRnO4n7JYXGs9yrnqTyIsgsdMz4H8CktqoukKsUofOeTG7xmlYdDXGk6d
JLITIGxw5GknKIUzGdYlId76LmaiCqIhYtxOizyST4H1mnMQNaUD1dZX68FDHJOP0byqfymWV64X
1iZee6P63O60uKKvUZfW3eyg098g1HLZcHqyDY8zNH56bshaPDYikeXBY+C4Fpf0VfA54JcneL6U
zrfnu0TbOPIE7R4jnvbL7QxsojlxeVifV5EP6XIUJJECBmzi+YI/h/E5yvur49zgZsIa0rYZo2Ye
OZxgYeiR+Bzr6sDjxHnEvCi9bT+Rsk5p86ujdp9EQTxvu4JrAsbq0Wcz1Z3+Y1VS34QLHq1tiuye
HiPtRwO0JFg+EaNkzIS7tW008gYnCRCfWaa9BVt/xIvAdNCJuYasIAdWTplRkWJ77aKldj4K7Ic3
o27iZRvBx7GHBJ3IMHxgGWCiZBIGZLROHyt5oPaACw8i8qRBEmEd7p94wLkvNIJk69M4xAx4nDX7
jllpIW7WyCtyOQxbBwhCM31SVIefw8NChBm2y94yTHB/uCOKir/hgoCBL0r4p75N2gdvCPrvvrvS
QtYBRPKQpta/rRzFy39axQJHqerdm1Z6Vv+0bpnKJ5fs4oGBWbLT2zDqXj3Zhvkl5sbdXFyEsmNQ
+iNuiqUT7pPkcojdw4vEd+BdPyllIgw9f33Ywz3xExKeFtih2Uc0kWRMJtpDE/e8XO5WmQP1phiS
riDOB37xYpc5C3YtToh4t/BXqPdXdmrAI57qzgMblO14009j9Txad3aPgaZwcwP9ApGFkxr4jFm4
ZHQo39ZOduSOHHEzVHkWh8dsRrTmDqL89TkoxuWXYovo38BIdAsFssCbIGinPqoxntc3fORMG6G3
ZL+jlvl0N3pO9sgDByIWnuUJjJgPqnXjT0z55/9Xgny6xvKCxP4+ZuIvNc10O7sDWZI9YHKenK0s
OufbUYR6hRjr5KEuyvCdnEfvfnFX7ZJn0/GcxEXJq9ClOHmV4dYL3XX68pfZdTgYXV0Pu6IYkgwj
CKnljWEDwBzfFnI8l3B441fsOQEoLO6hyPxrQNwbdtQIMLDySEqltQY6rkMfXLrLfwE+NSSnA7Wq
uxgvzs2OkH9zi8tP5Xf8iZov0pw1HRtKxjPtDr260wqEJ0xbOc83k1dQIrcp/DbnC82fvPvO0YWi
z0AqJVgcuppGLiRXbOrsRPxZNH9fJjwQWgHPnpae7QSUwC25PzAxExmWP2AO0oRngJvN53FMlu7U
xFh1DwFgzvFSMOGFJ9cPs7uGTXJ9DOSK30PF65LTD1KI/MwWjBF743KjzC7DtWv7ETvBuh7dMpTu
g/ZhjrfA0bhr0KlTE2QeNFNqx09L9LFORfjU+fV4ueZj131/PRAAyvAfI8BV/4RFS9vNGKQwCtMb
viP8511IBEfc3/okz9VrPRs1/52cVnUTnq8xts99UjTOfjTL9YMuRMTqwCT1mouaJuiN4YP0zTHO
EV9Xc4O/h36Y+Y+eKXV6TiXL2h3l4NFlpckivMVYiSqY8BWfPhAxdXNMG99ZtoVKJxgwdlQ7sCnN
tFeIFrxNk2sCdttEQbR82yxT8Ij5+C7Tuk3j1bw5cLv9hxCMF5dn+qSR+3fSOuTfrzvbHYb2cbhH
S4zUoWepwIBRNCzueBnr5XuynUZYHKX5WxmZ2ceQJnJy29Oc0pPD85ZUW2jC+QklxfOw3l2tVbxy
inuYl3GLAoegxh2fDq2tCK3pnijoVM2xmLklbg2VIRe3nSLqLczEU7QuK9nj+O/jh2sal3WJPsZg
Ey1e6zx2VJDZTegrmlWmQcz+wTUkwSF+Ufi+M6GTv1D5IbwL5t6YH0Pnc3sYIQi8LgM8/S3A9Ji6
lGUuuMotc5zHh7b0nAvFSdhVRAWLZ88VlGlKTok3bCuqPAngVLia6OOoKq+1UINzd9ytwHOig4/q
9uOmlc04R6TqHjno6suEPrvLCWKv/DYW+HxkPphATKHBgSFYtN0BAYbrOlDxK+lM0Bu5jSfQ4v4g
l5HiGV+aHaJu/5hXRLG3Q6bYFDC3j9QgXBuBrQdgbptMzuz+j6PzWI4c14LoFzECBP22vKrkvbRh
SN099A4kCJBf/0693cTE9LRURQLXZJ48u9Db/0R9o7u3CdO3fGDbK+R2CDMX1SeAwjskh9VFQVdc
t2uJp4xQtKY0Z3L1yn8uQKDskIE6u3iRKjKQB95g39pycFA2T4lzKQlRCm8L4a3JuSiCrgaQ5dt/
iex18cFRNj81SRF1Z/J3sMluIhZkT2Xi2iuZWBgmifGMfNQjxJLgctvTXBi0ZwyiXMocV0+YZ1l1
Tvu0y7tP/Idr/cC32bZn7HPksi0F+LMbdoj4CXjMveVvScnDnaHDsWFhis9pG0tG2DsuGlbzTp8a
YrlbEogoqNM6IGykQtLeY72PN67GVhUDyhXoa4vuXAOPBt/DNOwUDSROwA5kmLXTyKCq/eqCCl8R
BUYntoShfaunCP/JCLThpHxVZVtU7NfMSXJvuucpQ7oTJqZxXmKLq5LjjWXfI+MD/8npmAs8ZnxC
xKPnKSMeH+/qMXJK9Kk9G6+friFieNMbpZEVRL49OktT3LFPlv6x5AQ5G2FNjioE+OZ94geaoBQO
4NLD9hrE7QOeWXEMCbEBUdm1ajwsOVr+F9aV2SvBqW1/aqvYOZpmInxEDLE6VzHzxifLurP8wSGv
4drF4Vr8VaVDACocUB58FqTe8DGj1jhHziDIyLQY1ufByZpbs2LI3VhVeXCNIzz12xjDc39eNDRs
tmBJUB8i7VggOwtpDfwbA1TH5ffcOUQ6MJWY2aYRoxJkDzPIO3uG4gOAPYfu+R+wQ42Mib3eM99/
zu8XR0W0rzwoBEgJplp/1HXaYaWO2BlKMomZQLJvafdch8o/Ttw6mHImg8xWLTXgUVwW+rZp2VU9
CoUBitkF1mESUItub4YSziALkJXyF2wvIZZmTNd9agyo3ICRTHTrQy99zGci67Z9nlcfUxOX3iEm
Zr4gTX0NHpbWRUGARWkIMCpeodsrq5wn9DMsOJjpeighSjf5xn8E6waGyDTcdwzFow2Smv4bBl3O
5Cm9kg1LSjkWYzPmGSesS/L5Slq8TbBASHhKjEBGKEXZP3VUZeJEoyA/glG7rIfL2JwKdN3roxUI
s5CfIcPGSL2KC4Ijcsas6uPkOUcWoParLBVj4Un+x0TU0N7x5P2lpDZnNKKIjwVnMVSUWYn/rrpn
AidJUfTOQ9jrpxiUUbB1HIPyB2Fa0n0t5HxdadgDkUS6qv+6Y4F4fUtlFx+gtfjpq47H/OyCtKz/
YV3y4M3hfJWI+IiABkBomMwT0O1ZMR816An77tPMir+p6w3FKUbqxFAQ7zKIfLd9ndMA6czqFxnW
32wg+nPHumyeLrAwYkjyOIn2K/R9XAqtv7yMMECotJJ8Sb6I/ouA60hAgEBN2vyeTIWFV3rx0B3l
TiQLMJW2IHixQEZ6SeOi/G+MQuRlIdAziHLkFrn4E67RmvjWKYqiWWUvVq3zrVlYFm87ElvTrZia
hYREPGYPkrtmfA3aOO024zC1xbGdHR8aRGKze1Zq/OJSabL0WreTl2SCAbhR6YpdwCBe5Zyac/VL
ha0z/mKfuftGaSIPT1EN6OOkR2c4dj4G/SOxBNfK0GHRfjM0Q3WyCnH/dqmjFT9f5qoLIFn7i7Cn
qcmLoNK6Xwrtp7t87GJYxRrp+w74YYATNYRzgL6exIaTUPGSET/gp0TxuU2V/se4iCMDTIhOdnTM
zg+SaLrHvBOgG1Pf1817taQra6YA1/oLfT2oVCeiZdyikEA2BhhEnkjM08shXLuwP5s6D7pbSj3L
fyid4D/IehOwqlFGxzSJY9BeYYP0NsNJP9wQH4hhboEzljJK5wN7j6fCewWzHrMhDrFUgaTJJKiN
Eo3gigFDnZhu9NNnFvdRFF48yuTlq12tcm4syZt3Y9jgQmLS6L+HiFjCbTH6JGuBL1iBBxqnG1H/
hXmPHpDoSxgAIlEIbIj68I8mqSD2lfDsX0dFGtkJ5HkOi06VWl6jDHwIsGJkoMeijqZdzhWtoZvo
ysHnYPXVMSTiva+G5QGKkPQRxibjte/CSb2XpZfOB/AGxMIgvofD3c0iVhuyZGGQcuHqW9Irrywr
hLn0Jot14DN55bpjjaDVLjGL+pgNEU7UMGjR9kywMB7EkdRvsHPRGi20AV9adSyTe3TEHOuokgQa
flKqNintTEKk8jg9Q7Mii4Ke1MGxJmR/VqMJ1a2gGb6CFafIHF3RDve8pvl6WarZ/y6diq6dVI5x
va3KRfyM5BD123Tto7fRVC1dOTZ+gkg5SfMt1ulmYcFPO7AH1xi+0Rxn5CaUnjMQKCKSe1uJKb4b
a8MFDTHDfcvNkNwzqa4K7ry8Zk7eGnPbyo4sKJAp80GtUNHuKlMUD9Y1cbYdOkW0nlPqNj9z8VQP
DW0ryY9ulMR3ljErLm1v8v4rAW8c3WipkOonI50iQsnwDAHTcljINH/kMhNmwyI7dPdmLZBf5h2c
OYkShsdpGJxPnPzyT1wPpGliUh6OpP/U/3rpdL/tRFYaIiT4Nh6dbFm2UGYz9zEgrhK4kC8dVJiw
9WiG5cKUYju6ExL01B1Z66beRFBrx/T2dia7TW55qQFATf2Kkm8T8fAuu2xdAr3tfYA9O9c41aFj
kOdtm77w/Ce26JXeW1ERPhVls0r36wraG6Gq0/R3FA2E/GGzTLIXHpiWoEOml3RRXjq9h1VHKSZK
UqRweycIRt2Zl2LfxujRd4APMImPGHz/+XKO3yrKWsKYQZj9wpRELSKtWfRdbzo5fHhs/PaRqnXA
yNBhcQKzffogwgM2U4iM8UH0OYJ1oplR7EDV+miIfkq2uC6ARhSc9gGbqnk6B01sxa4iYfnajwbz
4+Iz7D6N6OumGzMW8TM0A+YGPlOLhB9dEzBc8JkTrwRJZ0MgBV1+m6REJmIGzeNTPAQRUh6J4fKG
aHB0yPDHJMl+JEa+e/QQzi/y4hQkl1HqzgYmy568OUJOzdzuE6EPgp8gwFG5Z/KUs2TPar8dP4Iu
TdYbujU9QxXtElDqcbqKE+Yr6kVN+J+4ApOC+pnkjeVh0RFtSo7X7AZ7W9YcegIyu3tWXfEF8m7A
Qxfi14G20MGZXsmpqS8NVDb3mKr/89htHAMl7ebLMhGJtU/W1FfHwofo8Y1AXz4YS1G4c4nA0Fup
gHZRfS1wNrYIQHLCSazpo1pt+mnyqyMWwRkPZOC4ksvLd+vjMHjr0yy9iOlvZcanBnQbE+MpwL71
HghyAH4a6BThJYErC0csiTLt9o9x7iOn3vG3tYvDdV25jC6YeXosQ7kQDfijuCbpeAUxwINdzMz2
XcQ1L9AUTHcwwHKfKCz9bj+ttr30Yy3mXeD62Na7lYLkk7Yoz45sDWZG4ZUcz4kHMG9HseEl+3oK
x7d20bQHfS4MwKGlCE5dxMx5L5UM/+IP1hyOmutj07et/ChnGV/GpCg/445Qiw2RLJp4PBUOP50S
dNRDR7wCybcoZjYBCzI6HHcKHmc85ITjRd0Y7yc1th1+x6668RDZ6NPSddY/Mp4hKYgSksWtrRBZ
H0lo6L5WIjudTyEWotUdgHg1/Uw6nwgrtY8J/l4EFs5QdT+Og0J3m0A8oIYNO6SEZO45jD5y1Xjf
EGzX6mYiQOBuhK1iNzJdpv8AWpThbvU9nLJriJn7RO6ECfdMz7rmPJv16lqAvYSaldC3hPUeHna0
bsH4J3Kz4DfvB1zesTPVK8460p7zucUmgUG1zm/y1nWeMLYr/Ggxkotb8hhScaE+T1FBL3IwwbEj
Myu7IZO33sGWRK6xBXqUNqckgUVyMd4CgQYUAUI2n4H2lo6myS9sbpentOAhPeHkXLibw5yATxVw
hSLpA6FzoLJHHrdGZghecMSR0tlkOvf2OI9wECBUNWYHgI/kJaBqdC7FyPwcArqn82IfTfVVLQyi
aLHXFgJrCYQStX4mszbBjSPqsfhTVRXuRKdRkrAV8Pto+TbUj+iCN/w5EHsHNqyVcnclXg5vTywU
cXth59PQNrRzKwwInIEkRfE/3uGpQq0PG2LaU+0n/zQy0ul0FQVM7OBoFzYBbT9zHFVnH5nXMtJ8
CFnDpC/Ew2GxhM+Y4NnkJUEIc1nqsff+UYWs5WHmgvrXkX3z1U9kZt8k8QDIyrCgWRE2SLYmPIFt
csZZoc6kEGTpuR9G92VKwobXkm2Fe6ixUpkzWRH2P0KYxR+YNW19fWHqeI/vJmQJOsX9ulMCIjda
Qme8h9RmnDc544JKl4IpA/PGyqNRzgokW0zHKv3awJYRd2nGLPtvXxEPcFyQJPKZQrDyP3kA8V1s
RyTX6Snny5e/KpyEe7MUqPmYb/XWqU9R5IkK36r0/6OJHtDuW76ic2pDgmN3jutP6CN9pnB/naCk
AI959whHSEclboBf4SV2kPKmJ3fhoTynGF1xc0jEo5xIEvp8Ggi/jwhuJepjG6aMcvVOWkCxUFNA
nLCJ85yAa0x7XEIizZ3wrgfH7Fy48/J1nyXA1vcQN8Lw2XUH9s44XebiIGZ+4nvU0YizzBiom9Bx
Qu9mjYKamZwf4tKagXR59DJOMByyIarveU5TEs1mpvQAjyvYM9HUhPsCMJbPR8oy2Z5FjgiPGXEQ
R28N9gYYcbWKPBbEnf4URS9/BrQzyeuIMREQPgvCc2JGTbhuWEbPnPMOiWaLYdQKlqC9nXuf3M1h
bZDpA69JTiNLKmLs3cm7aJDB9kiJSbPdO3HMdBFLS7MLYusHByQGUf3hlaw+bnJDSf6a5KjON3rK
8vCOaAlE0NCkwwJ1QdmE+Qsj2YDmvWJQEB6nAWo3o93myqRIAtCsoNIjdje7NXPoWZHME2L6gsDK
b+5XEFXFgUla+tt28EmxKyJHOzQTkZjbxjUspGiRiO2zUW8/nXW2n3lkQufUB33k3zFTw8aHlLLa
Kfgkf1vd+8gZw9Lz38zous6mwdZt0BaGDJpWtArVZpkFdvlSa2v2DUE3CTlWft+e/G5N4j14TgJa
wHL1mMJnspDOma7iV9Jq+3sGaixMkqtIfwdBfawJA0Jpzb3Te19RSWr7hiJ6ARKaBggYSfyi9wO+
T+hOLNLgm5KCc2Zsqc+OcmGMsUmROSC4rQk1OjaJT9Y8jk/Yp3IKzCOK7Lh+ixjmXXOEtbzway0e
5yUikl2VJiA3PQ9ob1L3S/2V4FxfQA70xew8h2OL+KXQUFew/aLieIfgG8IWxMqDDt8gGgj3Spdj
cUkJdkaa6/h5dVl647dfa+hp/4cfSqU/fSCHyP1pRzaqJ+zpWXLovNG7n2K6GjzgeeZs5wrKxZlb
aAVHSWHI3+mGrfNcAq9iaLP2wzq9mE50FZpwDYLgrAGWhQcdMBg7s6/Qy08uq/nzijaFPWPWmWlk
mood3IbcZ5DjNll+g606ckAC9xHa0CmbxcVRIoy3lgjC/jasZywkCYM5xsqFn7WGCDROVLgWoOjy
rVup+P66i0HLVBYNqEkN4WuD3De6lDLNCBIHcYMYnghxOmUkUhBfrz1NN69RebRxU/p7MnB4pcIR
6gsoxS6cX5g+x8CGloQTH56JY7Y2Q8mGAjbxudu6KUv/ZLKek6decR/fVnYN+XxC/mzyUIZ6GV9J
xFPlU4hq56rZ0W5KLUFaDnZmVpw3LSAs2Hyg+jDbl0sRgrjCpXyIbCJpIqAW94j9ijQ9dmEOsn/j
Wj6nq3hwnXSw4xxceWSiefK/aH/tkwi91oVMW+BOYGwWngXrJYfW3vGRy0eVfCGCeyWxy9SQPPZ4
GRsedg7bDdFafXfU4TBEb35S0GuyolwP+LLxPgxAgCbE4Oxv2EkZdvtFJKM3Dl004liJQ94yFWlC
EUFvfY9zJP/m8OVQG3GAAiZNGCIhvhDiI2ccqw4BOkLyyUUffNuiIrqaAoV4eHpP0ibTnjgeYCdc
oo9og8jz8tzWexiWMCBXDZwzVWQ3RpxumyFd5xgfugIAIaukEPsFsdM1+iQMxHGF2PrK+pntSovS
ujqGDDoQh2X/z0WG4odXRCspzr6VSQmPPiSiWTXUN6wNJ2JKJ2X9b7Qp4EvYo2E6XGKm9aBXh6C+
JI0KDh6jC8Jdhjq0OwpKyXlLIh1687C0rOK0Rv7FqdRDasczwUiaSzvdgtnI/hWTGIhd7Obhi4xf
768uyOLL6rT4pTOCc4Ey8W+2KBIeXEzjN3ia8NmTQl46v5zOCPzTkYdwT+lI/mftuBFCsxoc4W3X
+QDqfE8P7amwaGWRxkEuv89pwr8bJljlLlJR+Sp6/8Fqm9QPqrTyNop0ZbeLCjySYpYIrmOyOMI7
DaH1YX+wJGRSDgei4IhAwflC9z6FBzauawFhXVP81PVSUp82I1UX2L/VtPgxG7pKsEXIAmHat9VT
1Mu5uNNyrf64a+e7+6bB8KD5zRyaoS1d/fpbLSgLj83q9XaLZpX87UzTKZ5dBoLjto3cst84Vdgh
hGgb8aHmynwM7hANhyY2brJXpet4ly5L0k+eiXk4AjYNso+59mjPI2dkbB5FS3jXLHQauxgVIFnR
ts8IexpSuXDvpvI1iQ0RdX0yrfO7ws9GfG4SiNuOnJNmB7mEfFDGYZ7dda6fv7eLwI/lVXAzMCCx
dUx2Nrk6xYQdx+YOx0lHndu2aHkWdxEXsQQkVvdYUaFlxJkWaODKhorwVWAFFM8zxqziQkxa334z
TJ8ARascA9XCk2jT+pl+OPuEx8fIDYMWky4dpZm/DTLhYE7MGjTAzW4keADpXRcCltuqvHOm27WN
dL9d6IaKlzkYFIeYjYJklyA8w1k4M/yDc4ZTxSI+VkNa+xzqWmCkGx3Nz3hVnmBVYewKG4oHfHbH
7Nh2I3bYviZVAYg6sKae5caQlUzUyh5Xz9AbRpZtEWrkv8aJXUTjPSu+8rYePbcTx5xYE7PeYUPO
WdMODv579Sj7YnAP9GN99760YiW/y/P6KTlURTpiLA9zTMtjiOn5uel9zQcLag4KBdJjjf2SFXey
nNWKuPFgCc1p7oa4DcPbspg4Hy9u5nfkq6DfJnZk13HO+YAQ+kAfWdZr/ct2ygafKXvT8l3lDQpn
glCAJ2zdkWjbXan6tb0VjPDRmDXMdeGGxekEP2qIsMvPDNbro9vyx1/yGhcUzDUWGMh3ex0451Iz
vT6uosmLx6FGwblhDDDwHzXG5FDtMgIEUMLP6nZybW2/yqyTxLA5i09wg6jbbdL744VEGn99EYDn
vHM/19CiHHeZIyySCgleQWFKiCgJFUwe2nChCPYHuExHw1LhD12RwTFQRS7SM0pL9FVc0i1YoAyO
EP0VONGzYtGqt6n25ErXDGN754L8BI0QCtPupg5l8S6RxC48i3Lpe7UZQiJ079TCxYUIbILgdMdS
ItTPpfTG9g7BwTK+B4aemIlnlWW7wLF4CT3kucBMwm76k0Itzu7HPJ1uW1erV8Tfojl5gzQ4gbCI
CMYIHaE2i0d9WLeSCVHntoL9UDFMt6XVgJFrk1oUKMN8RYR1kKO+2hLNLOagKv6teL/MHtJoWBPP
QiG6mXLIYghURQISnS/Gj47ekKD1LmDzhqclWUeWcNSK9RYdF5GosJvxKCVFQugi9yBFG1sZ09/Z
TtK8twN0aQJ3LYrCigCW5KaafB1/ugxzPzr0wChhkObc5XVZrPfOPIvmG+aIKh6JQOAkYO9vVkTi
qk6iF033NuyAL5ifbnQo5LuAyuSESj79RDHc34AvQ4uPWk7w0tNk3c7NgLZxuhZqhDsyh3plDTFE
Fwi7uA0Ekkx3awbr2pNGbSD3Q+NO4WPOw4tNrAb5ce9oQh52lmvvN1aI7KGOBjrHF8nIcaPcOCx3
btvXyZknengMQP5dAxtM/8W+pFa7IKRDAC0yLmfL9y22JmDcfDugNkDLAYx2uqi+z1Z9CvTqNn/X
IF6cM39D1LwU7mAfyX+14taRIvigMvSbmgxnW8LfBNeA4mTbl2PsftjGt0t15LuoMtbTmAoD5o0E
nX73uadTgmyi8r1gwUrYWsXLh5nvSlR/YY2Z5CzFk3Z6S8ssU3jupcJaCRuvdg8BFVp9x1I6Tb95
eVcPOi5rfhQNQ56JHX3n1cg/NYbQZFxPKmrgAsiy/JkqCJ7Xs5K+qAykvMJPqiCSOxnXjPt0nY4o
K3VR+MOL4R/rmyrgFOYMZR7tv3brZM95UsJkGLhbyLspOwXPjBRGCBN5cH3UqjL8oTnzx48Gu+mZ
J8ygrZ9j/Fqkb9AeEqvug/3NoBL/4s4K/FMUlwTV56Du+4+afUpP7hTfOu7+xUV+NsAcPEi04x8B
mfH3CBwIDAR+NZoDeWNyQnqR9pYBSdRMDK5i/x1mZEhwWz073hvKfb87GuRI7k11RQJRTpFn9BwG
uHy0meb6VENDz/dl4Pa4QZHMXUzeZwmxSngv9p6LH5DSxUlvRG9xHo1rWf3ykqtvg+8dvGwovE+2
SqTTLWASk2MeSqKb2a31n22UugTZzmP2vg6NfoQ7xTy7wwOB6I14aXwfnT+3v1RliflXOR73Sx8Q
jrnLtCrsGctJ89wmOv4vh0diCGaXJkYiG4PKKvOprbYIxu36Hllf3oykpHlbx6Pz207MaXsWO1xF
R9asKQLhVoNNKdrAf+litVR4sEBUKbe+Vky923isM6656ijRS8sQkbDRm3iaEds0/dw0h2KyodoR
2I4UPQXRTq4w8mNSf23PMjlPsg7hjCqYaMKrROJIbeYqIku0PGjCyp19FQTBnawcjRJk9coHrhf2
83MiJXB5FQWs8zsbDtG2cDidDsSq2PiY2ugKC7f466ePtLrih2oVZwo1j8CeOWZm/KncAg5bDFEI
GzDxCDOuhJFpqvSa1xa5Du85hZy/MdhXwMhimpbjs9EJIoENCvxV3s0YjP9bC9jhW2V8p9o2CxMe
EAmE4zRg3rIXF3w7qjyRLO/s+6iggQI6ECIBtQMsLdwOYW9knH9jORQXv+mS6tytWZ+fnDBr79qK
+GysgMM8y40tVo8Eb59Zz27GZvZl8c1l5yIE0fdO5VBetFBteTXWJt2dIUpC/FkCSRYV7t0UBo8j
1SePDaDuDOvCsGWqHMA7Csvs3XOx3ByHBnJ/cwPpu7FfM44BRK02SOqjZp72DDIwJl60pE3p5sb1
v0w6aXtH7g+BnqhmITgD5+8IBJuw5m/iXPbsH932D96L+I7AXGQNHt6Pl8hIUohRUvjiIXYYhQ03
7ipWtp4QWfR96waTB/ZMNe5jsNrCOwbcRgkCccevVH/Qc1WbAWk6MQoamhiyQir4NojFciEWmoX4
pnYjf96AZ6gcmhUW+ywRBxH/xSsV+/wQpECfUOnMEaHHCHY3TTEyfsDlaODjiHHBRF24I2T7dgnB
Svl0S/jwGjwwVJ72NunJ5z74RsRnUBPp7xzB2Nzp2vX6T+rIuSTZnrPiR0LNeIdroskJydp/kZrN
sfWt945RI/qXcyOTfeHSEeAcJ6uLuPP7BMUB0IUBOB52Fdv9R389LycrSvh9PYkg7yi1OfSx2XEb
D6lgPxINkilNbsIgvcANXr/Rqqw/mDW9bzjH/DIyZtnDXA+j3SFCWHTN1sGKV5Dusp5WTcmwxWWC
oSmhFPwkKNpd+eSTxJ6I5tBX/yDN+QPT5DJ8RFPVCsQvVFzDXVDIcL0FX+gsOzyEES5zMlWAAbpX
EJdq6ZJ4tyNIgQq1VfM79KEZb3qITRAPIq+sLymAKwdCMzkpz4HgT5WbFK0mI2IU+ByfPXLbO4iu
FWbDWUXPaz8Ru4F4vyDHWuN2420gF7ngCn3zeuH8xR7veqcIYJl4svmUcnujMSBFBbdat1Ne05T3
V837G28JATNjWS9buDilZEG7VCfpDhUM6yolr+sPDhckoVMq/ZMmJ4W1aenb2zApR/+mJJoTSBs1
P3h7jEjErRQJy/zu3anLhkasoGsm0Rab/N6bG9J3fD3LCRBbbvpvq6SKdt7gTuuRdW61nGPmWmzk
QTC3f1EXJ3wQJe9399WEkAWPuA08c7imBS3vQeXM07asrjBQkBfEi7DsGtLk2St5z6lc/RAnGaZ/
qEsEq21V1ZNZuylRsGxE5wzJQ5ZRTp3DpBkHyLwo0dPD9TqHDlMTrSX96ap59Vz52rJEy9mNLmO7
9Yhbl9uVmM75paaSzw+AtcRzl8Hi3Ijrt8y4s5mKI6afKmHE0XGi1tlk0BeZRtwKETcnwicJr6BF
WocTJB/kAyWl/Ve5RFgcEk7a04z2ld8XUdojhJow/QVGVuCoycKBkidVZAOydFru2GoQZZHmgQMM
cw5Ad8UcuW9GLkjxtO+yRbWhp0A3Ts6yF9IbvMd8mVduG/z9SIRQVb9OuVzwJ67FcDcLrudE9iY5
5L7LZIo1bbui/619Um9Rgqhn+gmFtRd30b+4GbzhQuiAIbzAFvqW976JUOuK/hW5BvHfqDzoX5RT
mRRC4aLzve6C4KFke7gC1MRGWqhh/e143zO6Kw3omGF94OLlZP3nJjDNNyksBfywZBdEJ5w4bMZb
bwbCN9D+IcTyElkePU6d9makC5v3CvRyqw+sVAq553t1scDnJmbjVGtv3Q/Md5Jxpzr2L+ERrcfE
+SgKGJXus6xKurxBBY5znDpvUcdAjnwKsmDDwKOYoRopnUW8aT8wNc2Wgz6hF8ycdqIo0uifXes+
JRaKGA/kZwMkvRYwNsorY0deMSar9TNyxmW5L3tMVzzLcG07PfdcpkQn3LEi1QxENafbEWxC8MPq
g6G0pa+ejkMLg/4GISW6q6KCs7AN8G+8Xu1hOfezM2CeaOfxrnQocF81o+aTcqycmA1nE1XjVEsk
gJu1zfAPoXKYzsbhwthhjeHoJICtzc4hKbjQ68c4e2DWDhTI4N4x+yj2V/s2lxMhKpQNOby6jITK
z7gS9V2SQTcglxk/DTZuBOKT528ZlnKcp84Q//rITEDkDSh7dyPzckYMba6f1mwk8oTJQ3wmioM8
xr5Ks4tbOXHyPgitTzWhINUmjGcEE0SDLWjMEnKj6AeNWn3RHoF4SnPLTjaPnqEhgfRlSh/fN64g
uarDsfZvLei6d8gqjb8VV/PCKWxyC+QoSOjCHQStBrWV55/6fAHrqgPiByiA2jg+UL9o89ATk7Sv
adCjfQaew7sd40QNe0Wyib+ZNZCCQ1VKKq65cKPyxsJJ+zdkFt0dJkXImwQF/qfWDBNtHkZwvuG4
ELFyYiVVrDfDbCAUFiUFO2+yT7w63CyVHSf2OSx6o4Er+r5HZRJ5fBtjP5+qahy/x9JOATonUp+v
Wd9AHri3lR6L/hZH7RDPp5B4vvFcCVm7qHu4Tj/doceT0BgARQi1hoavxkjLvnPAybhF/g7RUdHG
/IByqmZ0CMuwzMg1gb58paLujvDFGvHuIxGvnqF6pOreQsYinhVuP8hBIIzhNTS1SDHfSRbSzBZX
+Auo2HASbwYGbeVL2ERoEiLStWPW+TkVcUntjnupysbwHicFwUBsAK7klpW0oWXbyZEtQ1XN49XN
0lSE3BUVA8VhlZA1xrR1boaCl5VZUM3snGi7iewbtLsc/+zL64WFbbr367iljeKp9NPyIHNiL6G2
aPjDz1Uj3OSKZXFG+5wg3Ed8MQR9M20qQi2X7ECDUfvDbl265Dtw6irfDa6zjm89UW7VrkanfI8R
zb4UTlqaDS5YBj2WLj7ejqCM71oGks+NolBmYzmasxd7aDcD7PzPmZMVdDOGqPYDMZrlTYSUejn2
oGv9L4duvSS0BU1QuZ2dMoP3txY1oMpxHtev1TfIc7e83DVkXSENog3fC5PvtWi0/rNW1rM3i0ty
z0scg6oGBWHgFAGsqeqUTSpq02XaNGmP1EVEBZQ2P2dOfK8jlCeXGLYcy8ImRTq548IL/ANx3U5M
xgVJ5d09p2Dqo/fMAlaTeOwFwk6wo9o/+kza4uAEswpG6I4mrtNyI9lFwnNH4lbUf2IPgRpHJocz
En0SuMCqVQQ6olakGMidW2ewcrnTbRb0f5kIWkY4qStCfO2dLNxjCxkJAV+N1x3vPDzoNZ72KPOr
7Kdz40TufZvb7CKhsGjyLl2bp+un5c76myOUs9RSo6ifnKTCqrDrEY9YKt6xdu/LIrnaquiA31WD
he+ZlaTnf/be5MD3kP7sFredWFWwtxbSyx4lcaX/+TQSfsq+NQeboWZu4OCelW7QIHPsUui2BX1e
fI9YIRSInYpS4cOrl1ndY/Scqz2HYd0+wI7ykRkCvstuiwBVx6Ny6bJ/UzuChNq7o29T9sooPnNs
9Gxqwj8BNYW8qoLT+tPjesP+oRllnRMBiflzwbWHOr4Ze1GwfOtYGBnDfq/fSfzcyZ5KHywO/0dw
bT+J1WuYvfo4H9gssmcpomPH1nn+Hf3YVZh28945mE6F7jEeJgrnFVhgDqQoInljNyIWS4jEilMD
ns1rqLO20iFZhRV4HnW3CMSTjMi1YvXZuiB4mbOb0VWBAOk1hGb57UgTjo6zH7InhdOLafmrKime
0WTKPNvNftcvpMiNS/U1+myBdwYArNl6FU8/8loFJO9oGEhNiCK4CtIHFaazOiN49mJycQfSdt3V
KZIDngTgqhwO8+wd+zIs4qcc9D69OKbR8BAi+/SeFhH02SldJ2qTNJCZ3FUiaLCWzSJ3nVe3NVV8
kARTLhy5CMzvJnYq4E2iSPTjcelzn0phLEHhHd2mCKhcFAhKJyJG3NKi4bRYZQFgEKUQgv2EMgdK
LrCGA3C8oa1ODQQIv8OdwZlIqtocuby3RAqVYrOwOO+/qmmawtdwQEVLDpMKiSv6H2dntty4cmbr
V3H4uhEnE0Mi0XH6XBAkRUqlWVWk6gYhqUqY5xlPfz7sjujYJSuqwu0LX3jbpggCiX9Y61ujSxqm
XyZjZLX4zGlsWSMzEPOqrZvgO+E/ZGnxWvRzWvhY8dpxM4WBsJ9THTVJdMWT41p4plNE+xgICg7W
N+62nEZ7IYHmOhRNANFMsVnf6KRWcPUamxgHlmIT8CdYRvgO6JsrvkvD6/s8MQGxvrC1SMVPVaC6
p/VIM7MuNyTYKmvCfoxqFhEzjnSBpB6ao2sfrCrsLeSHM4uFy1wxbz2Mto5XJ6SwONtJECEKC2MN
+ryOyb/vIPP4nlHNDT/QPjD8I9nI1D0hKTUEFRt6S8uLbxyNh45sDHore+Sut2WtFJhqC9ky8+pO
qDttQdchhzpoguZK4AxR1Q3TbKh/s48XNAbKU2ACzuIbF47QmNxA7y5HvS9Br9X1DjewmcNcLIQr
tA9HH/f0TBjCiKZdJ8uwT4vEzZ4ZfHvDlV6SpbsYi4awijz04nFPu+qSlAQIM9pXQhLJZ7Q2ECPG
FthfRznPxC2t2NEj4/5uQBwcoe5s2twEGjZq3eEHhgG2y3s1HTN6KzSiXJ58m6Nig9CHWoGBWZLF
D+hna+b8zpASdVTTNoBJ7CgMioKaf2uMXkdpxPyCbi0qiKtDT21uWmsmXZeBjTMfXDZ/YstKSyCo
SCLvIEhZfuWAZ8iYJ8r+UlodqbaILU51Jsx+J6AojpjFWzxdNhYSZkpOgIoADwJz0WqKhiOZUcHP
trTIV66cQLc/EY04zgutjayw7KKL8xXiFpJ47aUe79HUkYPTTxbMhTJpc3fPXA8oclq3hl+Stca6
zxqMgWUeh1G7rXD6jdhPyFN+TfVYXqEYScDspQtdlKRqpyDKnAnrR2hicdMwSrGR12l81bZN6V2B
YhhKPM4Z6raQKHtzx2qKUs0NQzJM3CTmlnKNMkHTWU7Ownk4egSwGDo6G10ZL4cckGPLXS2L4IrH
H/FUN+juLWLr+CQyMbHyxYeGfl6W1MOFjfyD2RR1AkNxGraNTnXpbCZMdKAmZsXdb8BAJW/J44Uv
QQc4d7NFIbKjulEIUGhQokviZtzhFgF5Eh9bz+nElTtls7MjKiL62g621miC6QGvAZrX3xKN5PJF
FSFTucIBsrVF/2KF+yqVxvdQO9nPDp95wa8h26+9scwYrQgBzP0R/dcrCBmM/wTzskKogjWQc1Ci
fsConJvHhSi3tyxUVQngCeQ4Kr9qiYkQDEeTNV8yXnGwi5/dgDIMPKnnLfcEaUW3JRyo+SLIc6f2
2fCuaTalcMudS7wzqTONWxzQHkf2VlalVzMDRfp435nsmvZdQ07V7dIx2X9kW0UsB9cnKn1Gw7Aj
0bgQ3u6UcXJAWg3pHgNX/GTXfVhfJsoCgUHUDmh0pQ1xM4cDDmDSRfOHQdhDuc/VLDUhS55Nml4/
ovW1Vdw+1sWUMo7m4NkniJyLCx2X4a22WWYfBov5Fsk7mYc9dSAtcme0tQIiZUeB2FguI+fbqMhH
BW28tzE5tJ1mBBMmhq9kjBVBMFZ1j0xVpqNrSARM/ejaNAZFiMmHGOj6BjQviTuGcnGeSuRC5NRi
kSGJwlPGRdEEBGOkaANS5s02uibMhWyeyRY17ko9ASeEb5NYG8RpIepMHE/ryYy5bV8rHtyXIMTQ
tnUDw3lAaQS3vi/G8L7ORfLDNhLxpWAwzujtL1iX4TnI99NlWY9APPiIE/O5A8PeJQzPIPIWXxxw
FejEulawtcTw7RGDBNYsXeGF3RXMARfZWbvwZlFpPr5JSdXrEmYAbcMt4+NAGsE6WcIFiCRwsInn
Mpa82wpV1fMVGvew+oJIDWvElETPlHizIserCp96PB/O5ehEhF7hcEhPhdFVrwn58T8SaJvycg1z
fjIapJc+e8XisuYrxdsISzkDGknkxlMpW+9byMn54ExplaH44rgVaPEb8ZRD1a2OBPIMezZ9XGUd
uGQRWpUz+i4i9JZKZnb3E/zn4JVBlYWAA1pZdiGcxDIPotbx2yLE8kOzTiJ0sV+SCw/ALe48IxP6
QF03s5j0+PaEVIsQyyoPi0dbK0Z3myP3IN0rdNovHUBBm304dwqTktKB4GmnTMkIYVoux35w4XAh
uL9GXNWFR35BC26zRAO9LYSTstqoPHq4yUgDON2QbOVVh5cx3vTWhL+Kt2xxMzfxOGBTGCV0IlMW
W2uBsvNlWZr6W6/T/ozfEayOZ+g03bkhRaPfd3LtCeOw+l4z/oF9EjNWey6Mof3RLAIDvteN5CEh
D0mUvsrMQg2vOPAYyM6loV7Dceah7E27Zr+CIvOCQQDQWgWUb88yMYAiRhQNN/ESINHcqCII3yQC
nhR23dJaBx0T/L0pgfBwlqKQN/dmX+niuq+1U+xbmjrLt9zaaR7tPGANrlqS1a0m6on8INl1fYCb
7mkMIbPsWKKueEEkFOQlUbATqAYThl63IL/iYmkQvfhjZ2OiCKPIfFYsg50vLeFg01OBoxrQjRXl
pPgiWcIAbQygfqzAkEfdexnpLmlDPay6wCmuEJURGQqEonxLjIVZdExF/6hLOz3jLgtfA9h4466Y
eXOj5fDoS7vBxe0e281tUFEc+mE0AFEvuyZ8psDAkgTKSbGYK4OaUVDICm/jMlUL0Nks/dZxLaKx
yK3Kcj+1cf6XNlo0elfbsB+Q/rBuVDG5zBNp3foul8r6AURggHtuN9ZLFqEmOUzOSD9slUh9EIi0
7i6OgFvdWlhJUt7esUhvpMC8dzPGjbOSUWEiYKzSOM63maOXIxD2CWxhPoFRFLlXWdt4knhgqjFt
7a3Z1j24TNSF3aEeygnYGYQNeSE99IH8VTlZRh14km2E1VhscHzo/n5s6HU2usG+elm2TnIo+lJ2
V3Md1fDCG/r/zULn4+wio0/cPef4fKSVsBEID9agjJvRxprhHkRAt7PDdGoNJ4aikbjNK7YI71ht
8G7vercCQLofEFjH4XUWopFwLuJhydpul7j4TKk1nG5eeQjmcgr4q9CcTF7Qk5PQO9ZXoxxQsMZ9
0njUZzFOhoGQ4BZIuLI66QPN5pi0TNvKX+ooU1d9h5sAtwkagpw4KCTH23S2+/oaBd7c7vtxLlES
ooUxmNJLg8gtAQc8anCxM7N7YLmLQcIBnVtv0pkCFGSDazYnlSLUuMCUW5U3M0ZRAxdlAP7Zh8hV
RHdkgMUmI++FaQ1ymxktMRtTvlTMH0UWgg5V5qeGvYxXI+djfFg4pxF4ESAYYklGXXREONLRQNru
sEYOKI+zAwdc5i+OmL5Gi9fYmH/bvNmjJ5L5TiJFfHBCPGdbN4cofmlpI/uakBVgXgeVomplCIHO
lJF+Y39lHNf/9Hh2KZK1MxAOOCnezliBlGANSIStzw2zvgXcss4vVOUM7qGSzJRZZ0G0ObDVMcMf
BH2hgoReaKt9WUXovl38vtGBLJ2ZFsaxG1FcOVHf9T94z5vxNYwIrleCf29l6pT2o7kW6g9IIMLg
EejUukqcQaQTfDZzR+8TDOTRflwgf/GqC7V5sJ0QtSXla39y52iOL8IQyfKmbic8ZnThKNjp3wXD
lEjSryhqRUA1KtO5n2iKXb9AmiQfHBp5lgo5oerJbaTxq/IigCiVLoCeqYaAQMJy0NrRvq2q+Y7i
x+To1ECirmE9Oj9beB3zl8G0dPs0SEH8G8PwGuWQa7jHPIWZdD/G1LznCgOFOlghAyG0U8WIEz1a
hs0cOkZ/iiJHl5fliJLWZ6RaCcZEdePdWuXUih0TSsErgqDK8t2U7AL36NYckKdRETH7tMB6PiJ3
H7LjEI3MypjBeGieQjSd9r2F8vS5xx5mXTfkF3d7GVBngFQweWbmlJ9rP5DhvsIjmmmsfbx+EVna
TYPa5I3Ne1366xv9mp04tVmnWBCiRzWCKnqqcj2/UF7Mw33tEeXsV4OJt1SBO8NBZFS2zjdIz4vq
OqRTTq7IbXCTm6pk67P14Bmyq8b6UTDQQVlu4d/EFQiK37SArTL51mCZEGJVtUdoAOa19kuJ5KVr
7uExLJQf7P3RLjqjgJcyo6nKecN4gXEXK+k2zRMtxkgIaSjDnNWTsXREUtR20KlThV9lgmnRY2Hn
n2jLO3Xam9sfiUfnfMAX1TsHpnMyPvG2k8Ydo/IxeLDDpG4PVDNkDI6Ta2EhtyRvk9xp7eJuQpQd
7dZljzwIBwvcjozd5ok2mj02SyZBGklg4z4PcocalWqnJXAW8IXRoDay9wylRwptk1gjfVmF+G92
yonb/A0+AZiLKXLjcw0/59gYlcFYREnTJNYjGL5mq6aO79l20xH2NaR0OxzVW0Dyeus3TKTJIUoN
3p+uN5g3CsNhQCw79+p2fXmpddyqTp4JaYhJN9goNn8llBr0QbA4i1Y2h2UQ/QqvqvFXCQ+dJ7ua
Oa1gDGjIpE2hl8vAxdnEnGsCIVkPWtTwAkeSeVpUHqGfdihT8jnymi1DOTJO2Yg4yDTRXwNx5n45
TRWvRdyRTfhVROBfGMmPxrWB3wHTUsvD5KPCo6BHqWYPaxBv/A2RdfdOvAASJAPdPWvkKnb4nwDL
YIpuxNDLqQF/4MHGjewgIQ5YHGP72zpBjysSzTd6ZOoQfUpVmpTbGo39GTE/G71YTSNps1gOnxHS
mMQGkahyVA7BA7uBafi3blkXO62ZzzcNN+g1eEMGmVla6v4EYTR7WRazXelqY2D4kdtb91CDxofR
DLpnkiuLd7O109dgdoNL0xx7eI4VavzNxDscxxt6ohfTipBbNXPdVDtCpzxj5+VZcvb6AhqeRPT8
HGNZezQQxEdomtGcbEfcizd5RGzWxmtKRFfw3Jq3NqVIYblupve4aq1vnrDM9zSO/8ps6nvXX3Te
IMnuVS2AYMqUgEAkx6zswkJuuc04Eyf0pumW1XF+pZFjAkEi7LjeIFsErzxCLi048GqsjLNdk2GE
U5LtRRJwppGNwrYo1wq/kGknnLVLMuOdqCMUaxvdCpoCGj4jw9xnl++NXbXKJ1Oz+Ul5VcY7cyzc
mLqlAOCZFKZ71aE0FJiqbNbfuqz4rjURNzGdhetll8rKOjxGUBd7IqNQq2qBMAWRYhIMFxwE+c9x
qO1XY+SsXdnguXHZV6p+c9nreQj38oL8V48B/C40gGDt+sWubzpL6kfeN6E6kMdHksOMWBYuRsF1
2vScqTRwRuw2x6Zb3VfjEGaPTd0STWnyribXt2RTu5PsWd7ttjeeRmTAh6WuzFvwyitoB0JTy6Is
jVCZ8Fr3Ry8x84s4CPGjzVGmr5ps8b4WADF6vwfpgKSxLPGKxCbUBqQfOH091oB3BkqZ+jjm2nwY
hi66rwPJexDV4Aw1YQ6nG/YcBYwO9OPWJoJTdoW/b3kVA0W5H1kkXm/URCPOWlVirrWHafo2ihlk
Jv0oy04W1Q2SbKuwfVap+dFB4TT4feN09+zS6qcknMvrpCAka4NQhmmZ07rtfQYAktlM6E7vMk0Q
jLD+UhdW2mXlvhOklO8Ngxx6H7E5MZa6npbvOKnqR90MIcoRsdqEu0EW+Z6aiVxznvty8IVBKbUr
nHgZ/THWkK5Q0IkNg730LklF9IoDymUwNJZOvMXOmDx49LauzyOXv/SW4b55STckW+4EkrIqurIH
D/APf4bEvLNjaVBfeas3wV/C3GC8tlTp18abEafkxuh8CStZmHuPqqneuG3C4Rk2TI8ID+JM3Xhw
ys7NNLn4kBW/PxVDwK3BywxVEGcDmPa+iuUdiYicU7C55EvIzpqbqmQ51M5ddnZ6MzvDcCmeu85C
TSnFbH9hwZA8BYUCC90VlZMfhzzJL7IJ8N92Ypn9jPaGxiggqsXajAvKJ+qGhJLXNUsgnCYS8+gA
8IGNeIvTdTjaBR20DlB5Q3qa2Ws1PIyQmqqKUoB4G5RVknn9YRgGKn9e1+4bie7N6A+h05xzGs5H
SxlEL+P60HiAavYCWISmnYH96nsWRcPtqPHrUVqbDgXbkNvLqr5i9AVdLvtqCORdG1ykAiFkGHrj
loFPm+wEyh/Umy3D303beyuJne0KA53Sld80zy9bdFWkUMhH+t1N2IR95zMfGiqW4az/d6glQD+T
bpyeHOK/xGZJR8LN06bVEOaGiJCIug3ovEIIYvY+56i80e4SXqGGqaYtKPwkfE7ayHqP0TepDcKt
lml61uG8yKPyhZYjuxLxuOYAjBJQMR1HqMlYmYsTCGA53zKhbQCBINO6jqbJzI8ymYCawO/IeQGa
NZDPZJmr8lA0yaq2BEcBAqpuRLgzoDAPV1ArWR7aDbJO5hXSuRnq3PjZo8C+cNY/HXRrOOKXI9f0
Tc25RPKORw/jxeCsOte0AU/oJVX9mE65++o17chblDMQyypYkN0sTBvAEvPPL3ZvQ9ykL4Pao+Gn
ZSzWWWdsJZmuBGWbZj6RggBLbgMSYRQQpE2X2GGUsPRUC9psv2edBmhppHSnK4vycgNRoWvZg9IG
7ySNEHlvZmsSS5SJ8LLgIGJUTHDMuzHw0vMNUC+sNxQ8INwvxWyjbUrImTNTsKEbQXdo+FB0q68d
iEHoYyzMv7AKlvS9YqCzE3IsThkhuQmo/TL4hj4fj2cQjuyvOlaV/DyYyyX5hGt25qRXs3VB52ZW
+XOT5UV0RQlh33IH1IjBqyR6xY9cfoVTydS5CuwwvwzBbTCPNwSjgZjVUbtvBl0+BsTlUDynoXNt
Y26CxTOp8TkMO97TrDbsZhtJM3R3gyLPfiPMvELOw6B6O7LZ0rStGCPR57fNraXMAaO+Y9SvPOuE
YygVlO8TZh9yZVFWoE+1++RFe9iprZ4+cl+ICCgUhrzu3iN7iHljUhZHdOvVwBDKJX5sLTmZcriT
ecogzrMGYTsM0iz0XHTKbYo2sMcmTGIBa1ZeQnWEstayJm5OfsXiZgK5/RZCKiLuZqnj2o+6NPzW
Ih2deF6L7kaX+WSwsOAZ3Zhpj1Mls5qOjAMv+Ml9zfAG1nDBID0RjxyI+WO4FE2xdbp2/i6xWdyz
XOgcn1F6DewbItYNG8VVpkBg3cl15/FITK0t/KX1xEqkCsBnyHBIQ9Ak03KWyJqv8wmn51b0oDS4
ZoKBm+sMFZp8kqZHv/YiKI9cARr8eZLQuwT7U2qV1HDKbeYZ1rXkFiStJc71FdHf2JL4Dc1yazUW
+0FysajBOtIlhW+MjUl2LEUJth+5eOOuSQ3V7BBkc8k5fdxvmR0zrY0Q8jDlqCvr0BrrV6tyWZ+U
qenY8mlIWkJrs/KeZgpbFDWt3hYA9pN1rIMFtqaSxSOU2XRiPQaBQ4PDhsiWeBi+kmhYPNJrD69T
lKRYiFqCcgymC5VfMK3MNxF54sIPl1xeQOsi5qs1Q6uiQCrSb8jTm28t7L2Ed+LqWogNZiyUV1EE
kSGhj7CG2H3nLNHuFp9Jgks468aXCC7WaalYsm6Uxfx2R1ZcrA61xkR2EVKq3ra6p9tCCZ6g8xqz
+Jtl41QAxkkq/WXUGsUDGsIIXU4E5hrGfjE9RxUllh8VFcpsaI3yyIFFD98iOMm2BqqA8YBtILxh
vMMGy2LYAZcx5m3jz2nuJD6+QuXhwo9Djn4W2mDSw3J8zTO2O3tcUO1OEh7ARrBGWMNws2mMLcv6
IXpgshxSZVWlsZ1wPYqbbqLJ3XpFhqZs1ixjjx3xok94d9sDyEDBKnBB2gjdikUqe2oz6XdJvwTA
F7glrC0sHuu5NzrIkQ3xk90x0tjZ9+vt4nB5eYp2rKyhbtBzwqtEI9iQymW4qt4bWJzpmcgCn6EJ
Ejk+lTVVVaZt6BDaJt4AQRKhr2xRWwEE0SvHCy3Hmtw1zHHRFkty/eCSVhbua6mm7208rcyXxsQc
zHrVRqiAqoPgrq4vX5is2oALTCwnGwNp8dcEpA2cGEmA3qYuEFpu7TSFxiNEjAakgakNqC4u5UtX
gZn28eObtwvEIdQwzkh61IA+ixTWzubE1t4Klm2jdFyOckridl/kKjvpeY6cTQVnC50FZUJ26NrK
I0Ia115wQVoX3QezQmClDR3Ne9In+B3NDuXWMTfcFl4hFQyTRnu0g0PIdARz+0T4NcSh7HqZB9vA
3xYOxZNyCUDZYpEIvJuEQ/l7H40RW6Ky1nJbF8FIx0qY7yuzAGgj/dRWzJHY21n30GGqZou3MrmL
08YafXr6isRuEqZ4LrCNELitqW22lmNE58XOUXiHsRXeZUNhdTvyneyLwRWkKk1O2l9T5k3xhUkn
GW9s3j6Cp7+Hp9Mys3gD8ZS8SPJK16Qho2ieILXr+1z0bBHHBf/JhdOjAkWj3NDTsT2IIXjDoGKs
Y9bJCxbT4idGcln6mQjwZxCgJ5edYavIwL2FkwOHT2wwRqE9gbVHTRcReTlseUs2FDCwvc5DqkH1
IcpQL7ZadIMPxpKILsNojaZW/XAIesdG9EiIXbHXFLo/CRYTydaiIIBkmur6KXS7/NQWirMb5Kfx
xuq8rqnsWDsgwJoideyKpHxuAF9rxIgBOqA+KpnBER9P50Z+x1Oly3UbJjqvviQ7qgR0Sfan2oxm
bPbbyQkJCA8ZXDELzFd5xMJb+NClUlxkWYnDVyuQVVRx7WS8JAyaEzJoA9dija/AOTMVbH4SljTI
LQPP8S5F0fkTJnG3bCzHSiRStsF9MmpTfx9rM3hRyZCMy0ZwrL93w8zN4jVT9xwFwRBvNdO13ag7
C3WzE1lnyyiW+1QmiOWk1aakCBcyPBaLSQj9qBT3O9CWgSlePkTZfkKweGMmlYaXwFJ1rAC7k93c
/6CuYjTKg1cl2T3ql0ihOdXlYDJl4AjeymjuOSiE6Qzeo4e3rNh30aDcjSnnMWW90wg3YAYWiHbo
MbICnLm3kRE027KyBusZ2n/Bz5GyM2Zu3cbCOobQ+HuWMeVcIyJiWszenL+bQZYvjZz9bsw9uIZl
dFZ80REKOPGNZsHTUMvQS23ebGhbjyuMwyLWvQYS0qWeNd2ZJKLijXA4peq7wHRN1jGwAhQpa4nK
+vCbqfBfar9vywlHZ5044P0hYQGrfExIfQaFP1Zuf0VAnWfviZ5OnAtFbGHxhkfVJOXeMqt2hLRY
lWoHqAEUIuFy8Fcp7UPZg5aPMqlw5TLLnLrrSPduWxy0R7KSusJ/z0qB/YqOuSCTVcHV2bXpOszc
ARycgKVEpNNtBGN7sTYGNO949CZqMM9Y7jJo/PkFEm4Wc4A6OQhzu+OlzluIlUNCSqDhT7IoyZZA
tUSiKsaplfg1gmNPiBdfwOIQ/etHERZ0EAomRwxunuiUEKzYb5IGnSnVQ1xIPLHKsWi9KeK2Npmk
Nw5SecI4G6QfLEdqWhgW7d+bIs7elW0339DdNq2fgA6gaMqJY/G7OHBOrKzJ6elLU0qOalLNt3GJ
IWYrQp1Z/jCo5n2VAEP6H+1khZs0Dr56pOmEmSP4Ia0mLmw6rWl+1wrjNEnX+cSOB5k+1Q0WhXSH
r0ocUAeaDtOFqrmuMFHOm2VuvFc3G+c9PHeG7gRndIp1YseAzLUtBG5j38XPE5L77yFxePFuKqyC
kRJ9GLlibLqcA38Hm3Vt2GI5YICifAcDTOFVTTVPdrg4vc2/G/razjG5MBR0XEQ9S4eDcFJUpD5t
S9Ds4BqRAF86ZIfEQ+GdGZgjR8HamqtLxYIedWSbomX0utx4EMpm9MLJUL9HZkHwaL44Tn+lk8Z8
pK5DgxV6FL+bRZAPuhttNCwbxwGfZAthJUcSTvCHVAV7Eh8zI2qi2NSEtFu24daX3XqLbBNsMMaF
GKclhlhUI5OBrwKRQjvEfgHRXPRXRbPKehSVhElC3mBi7ELGSWJInRKXPnIsHaY+Z/VhmcxzqgpD
N8cDKWf0twi2oQsUxIP0UaPVoW2K7jIJ2lBt48EcB187AXMGcCr8t6HncEgVZfCKMqg9eQg8KUQx
Tfx0ZG39AAM2cJuomTu7MjuQ8BN02k3cgSjdYlWzT55gqLsvVNbcIwBjdMR3Sw89mvl7QErTq1NY
1bWpZiwjMauZYEcgje3tUMxZvBWJrUIC2eD43domRmLfQaksSWFQTeaTncHADGmZJzaObcMg0EMw
s/5Mkh9FVrDMLtrCuAHdlEF4c0VzWaQFFGVX6foij4lpPHpqXK5E16RnN2oJmPF6cIFb+AWICVEr
o0eSnbLdTYAO+ISCQ+LbA7n1GsXpjKLPXWid0ZK0G2cO43jDzJf+JgxYwWy4HLzdW8adX1Vkjs/m
0pV3gcMPxeiwYMZQGNDpCQqzgOLOo3hJcqf4SesWP6RyHZ7GuTUPoNQ195tNshx2uomBDG0cpgAK
VAT+bjgmL6IEzSrTeMCDYABmwMe0xCdvlq7aRqgCvX3Fyrna8NKHpgE62cF0J9nSgDEfI8APxGjh
5MUORz6bO77R4M3kINdTd8XvSLudyCBeOysGbZueowhkJUQgvTIS3GfHs1eb8ZJDl6G/KpC3lXZ/
Sxs1lVv8AU5/YOjY1H6vpHMHlmd6wY/Y8CZO0jcvh5pHU7dM5wyv8ANrze4MnLt5nCCRVxtmKuBy
pKX4xqAeuRD/gZMNzTvV/K6GQlodauFGgDIaDzbgvq/Y71zG6PQJoVL4AszdP//xf/7f/32b/jP8
Wd6V2RyWxT+KPr8r46Jr/+ufzj//wcJg/U+PP/7rn67lCGE7toc+0mWW6QnFP397eYiLkP+y/I8o
iHBLtpm9I070tYnq8tizPaBcCqf9v/1JUAGFEI6Nj0FJ/esnjQ5vGIfkpZ2hY7v3CbdY4LKIkeS0
nsXJ5n/xaTb+NQdgk2UK89dP437AQahd5GyCwnGHkQq++2x6/aXFOuH99x9m/8tFlA7bA+0qD8Gd
K9xfPyyFec+KnEwvFGUN5iMyOzmoDOv8+4/519/KIV/VFDaiAtvVUvz6MRXCKQhPng1SDKvYNdQN
FZ1G1PXqMNs6CB5//3HrT/+3W8OhdZMIqAVjeCFd/fHWaDFVDCA9izMsWXEr3QzUlu0KicwYTuRr
29H0/P4T1+v08RP5qaA2IFuERuP9+gUhmSREirXFOenRdgUijq67ZsrvBZxLOF4lA236h/QPn/rh
sv71PU0TKZSwlOIrf7hV4tpeqrEtijOEfQ+ppViqV+BT1dkF4/32+2/42TX9+2dZv35DD0mjsIak
OOc6a/gsQ8XFzhl09Shb036uC5xFf3gS/vSR6837tyecjUI54aUoziq2um+e0a0Al5pszAmz2v2A
t/Hhf/EdLeVaGPgkFciHpyEiUsysSD46l2NmXzA+dbprnZBz5C+ZdsDmuImqr37/mZ/eOVraeHFM
6ZCt/OuXdIqklonOMvBx0QtT8hndaWTdxzp19BNJfWN8JGnRTf5wbT+9df7nYyl4fv3YDvN1NLht
dh6Ah0jK3zxgX1wzjr0gOtiO97//lh/Omf++U//2cfLXj0MHibuLQKMza4+29gk0Z8Y8sab5wy/4
2deyBGETDENNHsf1n//tlok6vNRLHOeIN0SwT5HGH4clDeGN5vHT77/SZz8cDlmLJYhWoNw+fJQl
GMngb8rPUDint1WCellYrJ82mQ4vKGsOFGT9H77eZ0+EZcJpcviX6Zjmr19P5UxznMjJziOjQULN
GYIekbe7V0S3hHSaRd18+f23/Oto/niyrS8ilz2m6Znqw8tvhlPVKcPOzhOp1y8uuyesQEdjIAwe
n02+9hGYlWgcJkbIhq66vTOuOWu//zM+/V0Vi3tgaR6GzA+nz+J1jZNbOjkbIX7oDb7p/gqsAh48
DRWk/cPD8elPy1vKdiTzXS72r5fZSWDzh3OUnAOkaUeMYBW6SoxlD+Q9C7/Kan2aPGH/4YT97Bmx
QMk53MA2X/PDcWfDylnb9uTsgFpAUzoP7bal5Zy2//61tDnKqa2Rwtveh2+XYe9j1zikZ5tsiKt+
Cqp+P6VLLdlO1cEfjrfPfjjbdHgatcnN43y4Y4dyhH7uzckZjJ39AhXUuESmp2D0iX73++/12cOB
EVBQEFJneNaH69dZM3t2w+JXk0ITKcwU0J+ier4D/46SEmdI/Ydf7LP7hL7HdigLybrxPtyVdV6K
3CWh+dx3DezOqJzG17lV1OO9hYGMPKdmai4o3OVw+P13/eyy8jhgqcQVRg7Eh6dSt0HNG1imZwJG
maXPcSV3S+FYrPgo8/7wYfLTT3NMElmF53hSrtfhb6cqb8SgmNn+n5E3NaDe7ejJlC7mbre2Lgw0
9VsOgR6Xn5rHRxt6JvivSOm7FnfIFUNkB9QFiTvMORkKfEuNWh1/fznk+v74eEpR7ZmW8FZb2V//
/G9/IUF8ZUb+XXbGM4lQD9vuITea5WeKKRENg0wRbTnW/eARXwb2TXYQ6yMrMvcRcPTf/y2fPcbK
9TyXh0shtvlwsbpxFBKgbXLOSlK9IEkJHOnlKNroD+/UT3+Vv33Qh3sgTsypTasyPXe5aL8vKOyw
QA5SymNfojz8w9O1/r99vMKkommXDRZvno93nGgddDq6TukOB6LdEUsZ7J8b5TIfBPRDF0fKGyK9
+AYCRev//pp+8mhTXbtCrIZeyb316w1YTAaqkCzTJ/JRDcY08zzu2VvJVTTfjM8uy5zo4vcf+cn3
pV8RrmNKnnClP9RldjH1XtNV+gSztQq34Ui2H7BmO5pZloUWY6uMie+3sZUY3PEzBtnX3/8B6wd8
uOC4q3m2aZwcR8r1mvztlmbVFSE2yr0TKojxGWEPwx9V6OQ4t810KmvaTxvBDDm3RbTU+y6Z0Hv+
4UX42d+wdr786iiDGCT8+jc0rkbFCX/8FKItiwC6muGXwtXdu5PEZXfrKeJr3pCYy9RX1EnyVuFt
if/9U5af3tKUPTRWmKh//SPMCVdLWtveSaL51Ns4IC6mZOIU198RjnrVvvKwhuyAJDB///1v8NnJ
Z7qauofDT5tSf3inWEyOMRSZwckDqEH+ckIMsC9AU9zh1Ba419lzkAjKL4gLaFr6o4EQC46MgZKU
UYRrGRdhzUuJ5FIvdS94iegLmYnkD1XaJ0eBqRGK8441eUb/5XdKe9xepA+c2BVkl6kTMn+2l8F+
7xNV3f7+mqzP2sf7kk+goV9PWtP98GCkAM9CQXzqyRr4CbaOvTBCrupRXhlDEdaA49oxsv2ql178
h4/+7HbU6q8fwmLBaX8oJiB0TybXwDuhXMQu23dAxsdM0tfbBWvP27ZxynfMnNn3tpL/n7TzWJIb
Z9r1FTGCnsS2bFc7qVumKG0QkmaG3nte/f9Qi/N1sRlVIZ2I2UkaFAggkch8TfI6ICsb3V2f/VpY
IEczXYHGIqu1uPLxIbbg/0lxBtBAyR41gBkRFyj4puoJJPogOUqaKrgj4vd+uj72WhQkrdFUKkMO
tZRFFMQytYXHockzKOieFiO3azarBCFv6k84RqMHGWZ/M1+ToEvQdy3ep5eHbzJjuPyFlOcY5czw
vugou0Yo6gusnuA/QV1hozfAon1EdoLu2/UZr+1r0n0oxgLCp7Xca8jfZBpsAOUcpYo+7uBSJMCn
dLc0orvObKrxxiW39tphKFTRCPgcJX3+QW+CrjThL49GL84Y7YqPRpNE6P7XWfmEa/RshVMnKAkK
TI/a2eJgogOtKK2661pukRsXkDZvpcVBQzCCF6Zt8GuEu7gA+o7djOOvPMN812oaXa5zCgrE6bwS
Cfb7rszHT1EzzurQYQmwY9CjO1fJUNtKcbRkmbJcpWQp1afri7KWbJFn6RrFNcOw+F6XHwm5fJxP
CkM5W1C8v/rV1D3FrBOVf9TCol1XdymKUI2N/lWWwGqiKyM+JgFyIccwmZfu+u9ZORZz2kcZk+uS
ItTiSNI/tm1E7pVzIvuu4SmKq/u/UxIC16AWVu14Lgz6jaO4kuTNw3EbQUgS7jLfDCGbxe0onXOX
gmfY2opEldVH92W6cQOvTW4+eqiS0Dcxli9+DfRGCSpWnJMQ31a6E5r66LaqjHEyyKcvaYAExKfr
33Pl0NGZFfqc6Lk6VdnL5ZWyQa1FBiQeCs4byqQU4yETQaWfgjhBqOIvRjPI2LFtoEFhL04cvoMh
lpkuo8Fj+s/H6bT/6AudBmCJC89f1BEMg2q3Zbg8nXjMXM6NyoKkijuJcwD/6TsAn/BgFUWJXLIf
3l+f2OrK8TZk8SjNOvbi+Ha0TkbY0vKMjqa4VzDd+gYza8YQqVi3jNnQmYfrI64tnKmaLreDxVtb
XRTZhgp7dksleCVO3J91gOOgLMO0uktI36zt9cHmL7WMTib5uE0Hhgfcsiky+f5g+C3RCcpULXax
lvl09oDWm8cKP7aPoWmWzQ5rZNwQMQWnsRgV6q0Zr8VrLkRLMzXbMdHAWeSG9qC1IQhS6EBd6fh7
DaNxlDp1+oJ7bBIjQMCY+ZSgLqjh3cV1n5wBhnbBvpdB4/7N5+dhxDXJXQX083JvuVkHSpVNd27H
ESkW/L27zzHMpQzdAyy/bnz/1cWmP2RSLnIoNi0WW5nt3nurd88UqxSI0uPo7pIe5XAVB6m/GczS
yC4praIt7CymhkqdSsnBF2eXFuw2M1Aq2zgI5L1OzohR6fWdtXZw3g5mXH7Hzgw1u8mke3YzuruF
M1obGY7l0dRDQVUnd8sbA658Sro/FOAtZqdZ5pzzvbn0UUSC802F5zyaBYqzcpRfAWF9yTu/u1EN
W9uv4PKovNFlgGmw7NjEIQaF0VDxqqx0/Zg2lfqED4nvoDBZZUdI+9gRWgLmF4KTITBm5CMwx42K
X9c/8UoOb3Je5pDrWJTKFjMebanbfjWIMyVQJB+TxIHnHRM45c6FXJa8jEFYll+GEuzZjSfVyuoy
NEm6oHxNMr+IwA1oAhxPBiqoDamUEdnalx6nsy06cemzhjfgy/WpriwuJ0QzSdpJnMlaLhc3D1Dk
aKVQzuhK806ZXP8lloGGxAMt1RsbaSUrIDWf30ZEYZZ3cUxEXMoUOJ08KxMwuw0mOCNukuFcPr4+
qZWPSC/aJuLRk0Z9aTEQKlZY8ESacjZdsHRbHSNcQP+ppdR3WE5l9RdwbpN+4/U1b4pFxKfrIIiy
PH/I+xZ5Adh36VfN5NMdw6blU5D57l7TBxT7rR7d5h3i/XrwVAR+iHfrUCb/Xp/zWtpJZKXVoiHt
QbV1Xuk3xxQ3OrsqB+l7QMG17qCzkQSo2W4W5AYh86JZvn6iihQC0smwxIiHJPsGKxBxVTiSCJ1f
/z1rawD+jUe34KuozmJj2RmWm5mj+B6AbCg0GiqKdJgz4n4MqjSyJu3z9QF/Pz6WC0C1l2YvLyJO
7/yL3nwAQCMFCisOC+DOepgIv1leyt8u78ZeC6gEDXYm/I8Anwy5a2GwNp6FQBQiJ1Hr5o9VmFsO
Pn99qt3DwGjzg9t2KSoCXT8GR4xKFLmfde9hcveT3TbntAW80gSNljz1Zad8UeoifkZLlDoxBIt8
8B/Rw2mqn9enubbNaGYjWEiEFBSfLmfpowVT98hZnvHqlU4MgKkUw4dUG7PPQ5c5L3gipachsZ3H
Dp+Q/fXB16KFbQBRUHlzOvayz1TWgDNDEfkeKsj1VxmiXoGjUVZvYmq9N8ZayaCsORPlADsuVQPj
cqJhq8FntUZ5hkrN8xm+MbRoia9dsfHT/slpfAif1LS0Gm3cXu03qCGb0Y1dvDZhClw0BUAIUeVb
7GLfScGNO408S7SG9nYNowvLQVgSamBNf/GitUDSMApFXO6e+ce82cAZxnkaHi085203fGwH0/yo
F8I+uqOGJ5VUsk8O0tyIqdtQ+3FW/2onWNTVlTIB5EJjZYMVdS5uxNKVu9ACmS8oJhBUqKtc/qhW
UEdoO1eeCz1FGtUGGqfe5dj4qhsEtQtto6KAhaiC49z49KsDE8apaPKO1OzlTTjYJnw6R5wR9JoO
U5nD1BDS2Pm6knxEyTPYA9IL/7m+wddOl2ubdEnId9DJWiwB3Vz04ZE0OGedsHbw7lT6IfD1HwEZ
I9kOsD3/OEkyZbwi2qi8uz76Wsx0qeeQBZO0s/kvv3Wl1/Q3o0acJ+xiEXJC8t/eQBez7hK7D/pt
gAhDsb8+5toxI2nlTNPR5dZaRM26r+vYLFp5dtCbLDZ4YjRbLm9bfah7S3sRiN59hxFhwX1AZAq7
Ib0dP13/CfO0loGbCg6QNccCBaUupp0D1admb4tziPD3XUeS0ICtd/5po6DLd9fHWr0moe5RBibF
RM10caLDAuulSCd+loMbPOajBdIK8swdGabrnC2M38VThWgjTHUzQ7M4d44C3VtDH5z0xtFaK59z
Nf7vtyzyFAM9JYkZHtVDxOpPBpozXya39h8Nu9MesjwtQzQXgSXqAeDM3ZhGicNudOQP1ahbOi+F
tksH0DBT08cfEImzxI0zuLYhBRwl3TYMqgHLwz/6IoF4HsgzutzxZ5SWLPQkS8B921TDm3GHZiQW
BNdXaOUI2uwB16bc4QCYNC4PgQlAs0Mv1veEWSPoY2LIZe7tuCfANKP0RsOFQwGm9IAOZa3eOIEr
QcdWwY8A6VBBvJnLrciWT2MwnGcnm0Hova8Zz2qPuQG2kwD6S2Ous1LbBtR5fdYrX5qBjbmM66ou
U7+cte07lKjTJPC6GbBeIPJ2YCfkYAJKONgTFAzH+/8bcTFVhP9RLA9T3wPdW2QHzScr36mQ2bS9
hjlVvym0Rny5PuY8i8VJp5SFdozGwqqgKi9nWWlODeGRz4u4WPMF+X85+2Qh1fwXX1ODWqeCk1Bt
tFsvxwmNFrNOOfoeH1vcg4+rfral6YR7lHgyfedOQt5oMa09XZFhodZAyYe31LIG0OGO4Ropbw4h
I7kbScbRzlczC8UodF5DRVTfdbgCnzKBuBipS59tHTNInRu/Y161d1/4zc9YzFyhVZjEeKeeVcx8
I4LYQCbsWkiK42genq4v59qmpaVGORTtYJen1uVnbjt1wEokDL2udKOXGf25GWWaPHUZtq26kt+C
sKzcVQChSURM7imL8uvleIVbRPDiytBrjdiAcBqFA+rEVVMlj7Y//tYwG+2fKgK89yC1g+BhUFtM
RK9Peu0L06y1+RkGld4lgMHlIRDjewBkR5lRLaTq+ee+KX3PrFXjxmpqawfm7WCLGTcd9I120EMP
LTPxK3TbQT2mkdYeq9GCrIjeHjQCkjb0GwqRa6cGhzYMuQcIOKDh4U7QDjIs+4er5JO+hSo53uqB
r34Oqu82dX5e9cv71IhNA+NsfuGomgMqN1XgmsfUaEJ0qVIFEZvrX391yzkORT2XbjBPqcstgCeZ
BahWMFwFquGQ6Fj+HAYEgNHqA2MXPJp2+/P6kOuLgKrn/KwUFIUWZ0oGge8DACNS6gJQ4wZGj/2K
EckIvxtJ4PyuU1FROTWovDxmqbCxIxFOTK7UIp95UqHVTltM8cAB4hVU/OO2Zq/dqKavrQJQJxdT
bCq9xhJqlTF/7C6dyAsgwEeoIZko6CPyfqdUaKPcWIPVwWZoFe/QGQS4+B7I7DppbSuhp+GJ6H+o
J6VpDhMWk81xKoPsv+uff+0IAKihl0a6RuNlcQTKzhoddN0jD0/2IEGBhcz9FaEuVLavD/S7uriM
nXM3AhQX2TeYhsu9FfeVhapFGntWqaB8GBs65sl2D8dHx2y23AI2hH2vg1c/NmE0nKQRFXug5Dkm
eFZ5h3p3d7jxk+bX/LufJAAGzu99APuLbLU2a9+AwB96OI1r3WmMxjY9tMYAHVa1g4eSZ7P8iL6/
D9OpwSSFdzAUXdpeeXAj7K0dPOvNL1nkqklTtIHRq5Hnfo/Cqru3MqV81mQQSnA2Zl3+xR6zgX0b
Bk8/Gs6LVZ/vEt4r6EPpWVr+NniPdlPWGf9YoBq217/y2tS4u01COukCz6/LdSd7FhNkvsjLkHFR
NzWZPt58GNrRH6JvYm4BKKo3Ntv8+5cLa1MnpILDGxcWxuWYA8ZHupanoZdSUMmehBzi5gh+rHu2
BG+SQ1j2eMi3BXqD8HqHjC7N9UmvHasZr6aqwrEpOizW05jqwSrtIvB0q4EyqruKe8Jtrqnvro+z
FizoHmkubUV7BrleTlRR7FaqnGDPyJXua1+MmN8mgrso7VLv+lCrORhXA9UiGAokQYuFVBuHrCcJ
fE+vW/+bO6D/uS2q5GBgqb4r/XLAUTbQzHt0j+OvRTsWJ/6OEDeWdr6ClktLeYxeEKnujLW9nDHN
ZzqYoNy9yXVbYz90QcSktUGrtzoaLrMKG365rgmdfn/9A6xtqrcjL9YU60vZIsjte6AcbX0bDxli
76gqG/pHmfjKUZnS8R6HMhlsUR/H6Pj68GvnyFXpJuAZQHlwCbPSQK9Sf20CENpacxBI5z1NcRu/
wP/DrwttkfIWyW3tU7v0Ni3IKMBR9EUxFKlLqx18isw5it+fJKYVn2qcte6lDAdcsdzUCPd+myjx
jcOzutMoVWhiDhuc33nXvynVCYU6c0HicxYOWqkfMGIFtOZnpfo44FR+6nT0R3aEdT9ATCSzfvkd
wkqHIB4xl/yLj45S+My8Y98vsZ9j0QcUSk0+wWj2yDCltgn2qUEDw+m0dkevSb2xy1Y/Oh3NuVoj
TBDyl3On8Ah5TE1Cb7aeeB0mzB/dsBj+01Ma25uJas5OVdCh+ot5mg5FG4u5vuN2DJREEY4NAi+a
wsmjj9SqH3tRGtOrBHVW7cxaQ3j7+phrsYtulaaxYYHQLGeKBAgqnlYXeggC1N+qqJ5l3yaXT2uk
yEhdH2z1s1omQ/FNKTnPf/5mS+V6moWVq4UeLijQXFPMC17IH9FczweDIAZqAbI+XQrEZa6PvFYT
49FKBo9+LMgPV78curD8HNsUNF11+hrDJjMw/EVNa2r3XVIh32ZpBRrMfq80/n0Owm+rodbxDLYH
QyNTmsrL9d+zFkdmfDj1SH4WbdjLn0PulTfdJIgjpYxeujhwHwsFB9tDA6fxZ9xO+Y2LY22dabhy
aczoaTqUlwNKJdGhYhsUX6zC1bdI2AXNHb1hJT1mMS/3GwixlTDNtYueNhUKwzatZdRyMaybFYU8
Iyhr974FoIWSp+OPCCKlUz0+t22s13d4x6OGEmKOWByuf+C18MWj0BYzAZSSk7Y4wqJHyUTHeY+c
WpG72HDwnYDtjt6KjMV/oq+UvTFp9oNl4t89uTmuCUDtuhs7fuWzc0mbQDRYamDci3V2TPRQMIgX
Zz2rQ3fv6KPp73BM08uDqwfOXwAnnBkcClWLdxy1mstVNgMd34IxAaXh9/mjDU/j0EVFg1C1qe8a
TRlvTG+lWuEgRkFx3bENMvjFeC0UyqwtOhcxZKE+1/2sBDd2TZ8eY63DEUoEH9V21AwUOSQ+ENrU
oEJ9faHXf8JcKeGCmFGSl1M2WgubnRg8BRDJ9rUv3aQ4lrjN+Xe60/TtZ2CtUkF/Q4iXQIEEeIzK
MK/urv+IleMMQNWkRMDR4v28+A5O11noOoHLzZOhuqtAddwjO4NHvITNqaMLciOcrQTSOQnUYKRD
QKR3dTlpbHMDA68aea4J6T/rqo8xbLIcFZeDRCksbAXRAuwfBrRtwhuRayWphnnPelPanFOsRQyX
yJASYlOwlkYSoYtguMmseATh8vonXTs5PIf5psYMplimmBI3jBSpOXGuiRR79OmQmqYcYm1AvdL1
//PBaJ1ScuHxPacZl98zRy1Syy0FEFmN5iGCLOkDwFxsD9s8/PI3Q1FmMZDTsegHXQ7lJComNSVD
jVbsHxGKxj+ozpUvrW10f14x+Q0SmFMJMI3LDA5uWimizqezK2FpIVzg7qqiUx/HCKPAP5/V3M6j
hMSCARq9nJVOD5Xkt3XPojJeXZX64Q6VC3RrVekX36+Ptbb5ucnAw/L4oKMwH8Y3WURW4/rtdpFy
1lpEUJHFMQsDeTTsZrYKxYPTVLr6cE+Ni8bm9ZHXYg0YdN5LKh1UNvrlyGh+J2rhgw1AnqP/KbSu
+JA46s8UZ8Mv09R8yhpk1zBvqF+bAG2m64OvxBhXVcFcU/1i6svYrkh4tnTSeHNpdXWKJgGwOUPD
KqYqGDWf0iiP9L8Ykkr0jPhTqfkv+ZRqgytcF8SB1+hT8U/a4pGgjjQWNi7y169NWls30oaVpeWO
JMWZ0TQoNi/OYWENfWvBqfaK3qweZd3lH5D2T3c5Bh13MkAId5Mb5un6h30f0WBvUoKZwewMu4TC
lbN8Y440y3l0s+hVaibyPNkwGD+uD/NubohZs3Q6KSi4MNAel5vHiNQ0U7A/9Grkcj6JTHObTTc4
RbBxRqNB8shww02dWrdgurfGXXxTHSLioCFU7kEcV8KNdKwXhLQw51ayHtuOUEVFeJQ3vum7zTpP
luIAIhzUM2muXk42GcZOBOjlex2yxrsmUaxdA+hul9XN+EEUbf6noY7xeDLRTYWIC4ZjMZ4GuRKm
rF94NuT4DipEYag4LtmF8iEEw5Mc/nwtuQEpA8AN43m4CHcoseeI6cYlqrxuie5wn++wkMju4sqq
jnlh2lvcIJ2XPx2U8z/TEQmy7KMlbnIc8iI1rSH3XCvEi1cXD7EM0be0e2p5aRkpG6yqqxuQv3fX
sMGgvAxtng5E2yUcqpd5FaS6k3sa7iDOLqDs8Uq8Ucdd2Yz5p+szfHcS58FAkrOUVLYgV1zumi50
q14fs8JLRnT796jWIsAImA4Fu+sDrc7qfwMtQePoE4+IhySFV5JdfW3zvHhxCrrvqNiioHl9rPdH
gUnNnX6yNXDy6mJSRM6IonuPJEtRuC99jB5gOOGKIB1fR4bObW8gjN+fd3D/xDGqRdCPxRKEPuhW
VwH/yzxKhXRs2BwnOKIjze4ksh6cvFZeyrDZX5/ku/ceK/d2UONy5TQEkihURLmXVvn0yM5QsBCk
QBXvXbwEvrZl4v8MZsP7LrXkjcC6tpg8ockRoUnxkFwcRjwH3AEhiJyWaVaDE0vcbjd06LTuaNwN
5+sTXdui9L7pnPyW4FgyLKSbOAYi9LmH4nP5Eg9Ye+7KPMv83fVxVj/o3H9SAUECu17uGsVwlKlu
M28aab6IFM8SX0z/Vqr8OeSOOqISaEFEVossuRG65//zRW13Xsr/jewu7qly6nQfy6bMQ8PY/Vq4
FITsKVUPUCrQaW878XkyigFvJLxe5Aw8Vj5fn/ragWH3oqlA7RG08bwEb/I7s0Xkt8Bhy6Pl+6Dr
hfmsV26NmjbGWN2gZ3+aTvI0N+gQ80wnxwEldjlcIQjaxBkklHKz2RTqkMIpdym0ET/izwjVuY89
et83bpCVSdLu4wXA2L8Zu5ejxsikZKJ1Mw/ou/MQqrk8wp/L7uFYYqMVozXyxxyHeZ4mdWTmyG25
jEM5oiwDkn+ZhzypxIvBaKtj13Y62u0N1YHraziv0WITvR3sd3XmzRqWRV/VeClnXlY08X6AOlbe
VUg9Njfu/ZXNyoubwiWLQY9nWWdqU5gi1NJSrzaKUtt2rWhPWlvVv2ZwslfGkZJ2iFPzGNtUs43A
a6QM6q1uyOpaWg5oO+odZDuLHVS1pRZS0GQtke+FPhFPR7+R7h0JyXScGjDo1z/uSsADWwTbGzo8
xeKlSFWrKRCsOyPzihiVeaUhymHzLfS7aRJZ9qdvgHnbwIoDowrIiI99uVF1q8SqT/o5gShErjbI
p1c6huqpos30jK2af+M4rk6OB9aMtuGELNWGNMfHv3BicnncVY9Dayr1BivSINsp4SCMG8dw5bLk
5tDpPVOOhvK7mJ1d6E6V1GHOgwPf1ShC3H+SjvqiuVizcKlPe2nUzn9/vn4IqdPrR7uDpGDe1G8O
h2+rWYzvLycReseTKGCvG31kfc+c9JYUydrWJKwBNaRfqL5rTWo50qhg+1OvaaJseEyNKFTucxQK
xidy5EF+V1sFj8wbe2b1q8JymtErv+EalxO08qoXGUwYLypU9TM4Gdc4NuoQ/9Rown4uZfwETR7O
2vXPunJlgmZEsGNmyTL44rM6jTmllVGnnirr8IvA5m7TtHrh7tw+1LC6y2geboLR1fO7AIPU4Eae
tzppxE40GMGQdZfUH/oXudQU1MAQuk42UuJ40YlSuhulqbR9G0zIrSYd+qrXZ712XmCR8aGpXNG/
mXfAm83kqFYT4NhIMOir9NQ2QbIfW9X/4gME+IsZzjSFmV76G7FwORSkNCPD8wo1Pk1PvqGLXu4q
pY8/ThQKThbFAqxxdb/4U7AsAYjtO2tNIP0FtvJyVLw7pAEED/kxXSKqOqI1RAbknzUVsy7qBcq+
NczmV9wE8afrn3ZtRcmgwcjrYOFgaFyOjPkA/mM1wmdl1zhPQPHxC0IBO90URTHudJimO2EVt/TW
Vq40AsvcXWbUWX7mctSqU5ELCX3mS553B8u0f+1xftxlo4G7S1gXKP3HWcuNFghpvQZV5/y8Pu+V
y5ssWnNIEtjLNIwuf8EUd5oqS35Bpk9udB92afABeqD7h6qq4OlYV52bm1SaF9+y2qNHgVmVDvJF
pe+4mOwkY9ueqqmKc5yAEMW+uz6tlZPCcICu6cSo8MwXeSXlF32wLTvy6I6xk/Ic+/dHW5pygrKV
J4gE/nlAuhhwsZITHCqeyjbiYARZHCUcBfs8RdTnouL9h0UQNkKYS/+My376eH2uK3GfIwNAgy7c
LLe6eBM5Va7HsYNWk+E3rrmxW3yLD0jGt19L0Yt/YuSNb2yalcPCiGgSUn0BC7NE+/SuPTQmBnle
VVbBB9UIHLReB1z1MAKp/sMIWeAUY2OgcH2ia6fl7bCLoN92+EZpphJ7wq9+5EXuPGRmE9MAybvy
RyGrBwAqHzCuae/x4MvL/fXR1z8z9D/+48GyrI7U2ahLvWGFJxSiPEBVD2Xqjz8ayNhHs3H6G9nu
6g6m7vSb+TlL214eTB3/ACXq48Sjh03XJ8d8xPA1T+k0K7kR61cuU7BMUNhnATOu08V31dpWZgIt
G08k6r0si/TeqKCwb2rFb49hEzaYTQZydr38c6DnHBb+N/TyASpKNw77ukw8rYrQondK4eyFYlrn
hgzwxhdd27W0iVG6AJUwv44uvyhAW0RgYjPy8rTtUOSf9Ka718ukwyhKcRA1UHQccroSU5G/iEZU
nSlzAfRW3yFMs9YXlEWBs3KWxofBguHmgnj+ZbZ1++cpwlx4pv/8G0e0LJDIQJetFiiRB6CxOrnl
VJ86hCJeknroXq8fiLUdSoWS8gHVO+gli22jQDaKRzzfPMwWo6OL+xR25K35HDpcJH8zFHRu8FhM
b9ndcjAM4c84e9VUYsHVYQ19sAO8Q7AcdPLhRpxZOw+ok/y/0RZpVjPGA5KSyC3qOCBhCVSAVHrS
ZG9uwyQWmxLLDblBB9k5FqgF3UiB3oMZOBI012gbEGp4qCy2KS0XRfU7Rk9bckEMdnuarrWu9zix
Imrg0GYb9EcqcNanFGdY9OGBL98nOMjeAqevLTAyaOS3FvLIkOQuD4xe0s6Pyij10r5GgS+InQfu
9wrfW9xGb8Sg1bEsCs8AC0B9LcHKGJUWTqkpCVeKH6HA32IAU4Q1aNGyKW8JDK4sMNhrWKBUanl1
Lgt7NsjnuGnd0HOz2t3acSWe3CFMHhMr2sdtZ/6DGKD5tUGf+RamcCUG8RKka+rY3J3kXZef1NJz
3mZYbnl9aJfPOO5W8U5iHm3JXwj6ATtGF/rWW2ltTO5omqguoP93sn6NEyKS3KiBJ/GEeYosMxiO
2FbmmCEZcaU8Ycqsl9usD7AMvH5sV65MWnvo6IF3n9O/eR3evFcmtHcg1o2hJ4vYvVM7DTcB1B+G
u6ipimfMAbVbMOC1Eeen6PwI5om/7GImqV60mHHHHlRLZ+9HpvhQo9wMAx4p0iTLhtP1Ga5sW1aR
1eTZPWsVL25p9JLxjOxQKsb/GUVddSh2BVCjeD/CtjdufM7VwRA9BSxOosdNdvk5XWRRBmfetlB1
e/UUt8hBzM4abnEe68gYf16f27t9wwGhBwV+z6Ye9E6rKQyBRegaTIWsF7ygOwuI/jb3DezjEzf2
EfHAELbaWiJz/vnTkdkwXGI8yHQ6fUvmuN+PKmLFovUwBx+BJ2oRghe2YqO3FYb2YGy1bGoOI8YC
NyL/uy/MTp3LQ2C4wLORa15+4Shz3TAf0h5J/aZ6yvPu3m9RMsZQOO3/tPbFWSTUcU8jBo+xxSIS
YCiCYakIHC826xHxBXN4DfEv2YpudP40ts5D0fsl4IBOY5dezqqsemvotMjxWnqc/T5XENzYG4E1
PKQZjkPX1+7dCZynxUEgRwZgA/X7crAiApsyRWbyzXWDYO/X/vSf2dvjOajV/Av77Gb2+n6bMjmd
6hm1YRhbS6biVBhJjYtZ9q0PrHRvVjVqTFMq0odEFNP33uiHEzKe4i+myasdJBogApBgi7OIbJqd
DaJKv8Gmt3dZNvtkA0xPNigcpHdE+Eb7qxEtB3APJSC+8uLDchIjut7Jt7SY+s0AVfEpdVr/KcBP
61Dk7q3g/e6SZAiyZAj8PN4pmy52zWjYRa8MbvptgPJAnSlU9o1qDV+EbrUHnAADsPjxEPFMEPIW
UdtkLm9aCujPU1nnpqIaTT8MlOPlXNMsCnDiHKNPhYYheTZtm/bu+jZdgoRJaFC4pQnErQg/Co2E
yyGQ4lBauza0H9pQjoe8Kppv1PS+6+OkwrM0gm/FUCuH2I0h9lpa/Ri19cuU2s3n679Dn5ft7VSJ
M+iqzQ2UGdNI//3yd2R5AyREncrvlp7YSoEdSzJ0D1h2tqi1tyIHxpFPthnuEdNQ8eyKI9+oNw5m
x/2HKTEn885H7qX91TQAd3ZpI9yvmK9UP50YAFc8o04GBPzDHMQC31l0z1Vv1/92imWdW6VRazz9
0u7ZQNH7lpLvb8Dr5dQsAc1t5gTNoW6pW9TYTV+EUgu/D707RM9AGprv+CTiOkqSCzB8dLBSjtGZ
tu5CozSNfWkPamLsszBLpodRLTTtoxMqQbLBqKYPUNHDwBzCWjgVR2XMY/msTaaWnxDZSi280dCn
ORWpnmovccwfOnZnWDcgEovoxi3PCnHgYTpx7ZNDXq7WVNeqdJxy/IFuVv4KFC5sN0LDnKHRhX+w
s+4GY5YyznJ/zMSEuTk6b1i26eIYFmGfKQlko+8W0onWUalHnl0bUNSlfa9hKG8+OiBftKeKbGAn
kAQa95bMtQw/VsdMD1Xku9/VIFC0nRRILmxENnbutgzhSuFzHFTZa4rHWrzp88n/gG+bYz9a+Cg6
IGrAVR8Dt9Syc21K6T9UEqPG8sM0NEXZPOE9mB5NgzbK6xQJaKNx3uJAhuSHgr98ZVZDd6ThUt2r
OM7XmyoZtPDjpPn9E/bourtxUBz5adcBzlq5WU2fzQzpq12tdJzGxEnKQzSOQ3eH9Vssj3nUzbb3
iZ8/ogxeRtGhLcTQ3g/uVFFp641R2s95lya/Yspf3caBll/uEWTOwh+jOSJGX8eJE20T9AuxadYS
xYwOdtLL8BP0heSbGPlkDxm9cGdbWjgvPRVlgTYIRQGT7vumsUpLeTBK6Xx3SIyCvVGK5ENZTS2O
8hI/26OF4pi/r8WYmKcBe8Fi1+h1Ou6nruqLPbaGSbNpkkG8IpKqFxu1R0fxCCcnxgnTgmu7Hfza
qHZxYYzNASpKG54qhXoM1OxJea25xuRdDnU63UAYGYLPouwLd59pduDu6hYA62OmqkWSbSQq4t3e
12L8rcHcDs5DZ+aas/V1xNi2JRwEWC3j4H5FoEPaDw5mU+Vnnklm+2zlVmbS5p/ie72FCP2pCDit
j1VWDc+qVbXtJrGCUKA4O1X+qez0QXD1VaW1N41cS49KK5zoSY312H4uwsZOsKmspukOOHwkNo0b
ICCdThkMY4TdH8KWntu2U6M+++4jJNZuBy74n65dO+MWl/niI4Fz/mqR6eN/nSOS82BAjk+enbyf
/vGnJmhPssmdAgdLVFdgrydqJTHKLaAnuVtuK3s8+hjcpM9TrypasjFiwmqxU1I40E8mKYn8jB2P
1p7K0hfak6lWSnaSaV7hGm+0ZZZ+xhRZ8Q9DVw7BD62zy+xDrToJ4sB1k0gdZUkeHAXqiKEafZVK
0Aaz0TwyK/o2BSdtfVJBF9oPaQ6K6uSUuQ9ktFOdbsvRa5vPqqvomX/QJ8MoMDwOUZ/f9FCe5H3f
20PBqQnBu8OG7RI3QvOgdENxrqQeBzuc+yQVdBySvGIMfPVLgGjx60T/z99UHUDAU0hQ1g7YBej/
SldUD6YG1XkHuxZzO72rVOMzb82x/6EZhQHipFPb6EtfdNazqcDkeLRwVS43IJ2QCHFdHxO/UvZi
2PqW3lS7TiD+vun1PFVfMceM/m2p+VvPqiojb6SCZ28GJUqnLZaACKQjHK1t1Mqxf9pTZpxL+Py4
SSuBVu3sccLeUhZGn2wEdsL1Jk9cPJj00scBr3TqvN7w7+HG4yU5gCmaQm1bo47wy8V9Nd3WsZJ+
rMEmupvAzt3hLqOpMm662sf82eKZm96XeEvVBzVogtNkJIa2q5pmVDZibMYG4TglatU96RSPfb/v
3Q8dIrjlpjbtTIMOZOXB0TAjfJr3WPEo9qGa1DI+dRBcauAGSSKsbygrpL9kZ3Kukzapocrhimd+
gEbWtPdJpUvzsajxr00PkTqZ9n1YyeBsJdFY75LJgB5rVbqJgEbpW5/h0UY9OryjgxMhMold7m9K
d2JD6ihxf/DNWDZeIgAnbWkHYRXvl+o8u7zolB3te704cP/r075oCVEvead3d2qf6TzXKqnhnDwE
6YQYUiLbD1MdwPhOYHh6FW4b/3GxmXQTs3E8QO/M1F+NY/s6mPUJNBe6/El9tIop+6iKWFjb3K4i
a28MZlscRq6ublvYpTkcFPqX4caJMxuv1xiTn7uEbgh4UGk6ZywAw/Ghb9wu2bmJZba0McX4EawB
aOp+aprsEUvxxN0XdjjYp0zr2c9amuv2Bph0Xr2aYRYWR+BKnb2XagbsvC4cRXvsOgrc2g6VJ1/7
OaZtgjWFUk7o5FlDlOiP/lwwpeHv8z0Fd0a7lbxjinMb9UUeHlGvwgh0lxQBDsHXU7w5k/w/0s6r
N25rDde/iAB7uSWnSrJly5Zt6YaQZIm9LXb++vNQOQfQcIQhfDYSJAGSvddw1a+85SQMwspghqkq
1LYoOy1rBPTH/dYZk+kpxrigOxRBk/6sMOttb33N54zbPCNYp/KJw65oGq10s7y1/1HngzYjvTBT
RtYCDUN61nNk86EWozUdCt+hqTz5WophJpf+HwRxENfozTXtxrMgiaEoiVLpRscdANIieoeeEIdB
U6pP3Ir5n3psgmsLd4vHpkQ9e18qVrJmjrLIVfg4On3o8CA4NGfwS1h3grJWQkgbPjupHhouUlL9
V6XLlJtGghYclPgUWDgu8/I3SrmyvO+lyZP1neVN6YfRxUUz5Aw2W4vANugNxU9B2Eh3MXyk5gv3
eVFgPZ1m9sYIKKLuc6MznNssg8+7reSm6rYimAiUEi1OH02j86ujX3XlTx0QbkeJtXG6N78P7ULf
QL9uo1+9FMryDipfJh8jR9R/q9w0U+4yOyuuJ7CF3YH4K9dWIKZni4n5JLoFJEockDmzP903XTyY
NTo1xtOEfoSYX1gl+JaoobjupU6wkaq2ENvLJ2beIKczamGzhnQanD5rJp6fjina3B5VGKNP80vS
ugl9zOiqlShkuIUTtGtCrmfDObMWOYUmImy8T5ZQ5Nzo6eEJKX5uGgyMPWwyo4dMxonLHNJ0Jd97
h4Z8/DYWAuoYwHV0hvi6ZcM96Kc8m8JIfhpiXNR2Zank7bdBqrHDNUhh+q0hlEm+QbgjNTa5mtqP
oDA61aMJY6XeKKXRkLpxFhvpj7DSyNL3+Ug49lUt81Y54KhqOncTFrIlprgSEV/ulpoWlq/RWPoG
4XkHAWHA7hnXyvuSlyzY+slUZ18dO80yTwWdmGzVVlUekITsFdfUqwp4ZEm3jPSmjOurIgun8Kcu
SkN8C3K1aDHs1Ya22ICvlgNPQm5Msj2h9X58zHRwo24R+WpLlOur0tZSEyPuvAZJOGuHeC42t96g
1xalby6LtI63WWd0s4Nt0aDUfO3HZVff6RNPGFJUQZY/W6Ew6n+sWnFX0XDh3uDvgInQrDzdcYj2
xlEv+vGhlLDwjKYct6Mwsr9ak/aMPaS00s9aPgkoyeqkxjOIEZr/GXypEeGg9GEjP0gFucLOHJNg
N0qJ+k1OjTTYy/bUbVR8wGM3CbUqcGuzSPSVQ7Y82PwGJPC4omnuzG21xSHrA1kKUidXHwIz0DzL
TpKfODeHrlrIOiHHrBV7+VSflVzeR5wvEYqrc81lUXJJSqU1qrhWH6DKql7UwDlPQxHt+sL3kcA2
pz0ScYqXR80vKZLia6XVA8+uUmV3+Yd88uXMPBcMageUmJaas5kRZlwmqfbgN1F0lOuM7KIT43ew
VfJ127T9Wq1pLgaenHks6Kju8EDN6FUUo093lxitFvF2U38YY6f+azWp+dUh7zGvYcxYshu1se1s
mgbVxD3WYRIprpBwR1c7HBn8HggaYpVQai/PwqJuSn+EHwXXEqoClVrigtMfhZUJNyn8kwfgPqGn
IhaztYuqld2py/vHrBgmazcJzZd/Xx532eB8H5hOJYwa7lze68U2qJMRCBtX8kMY2v4vsCQi2wi9
xlE6bDRnGxbhOG0SPw4fEqcQv+mSxlun9GXlH1+2eQKg9nELA/IHmbSo5ehOVMRGPxgPbd3Z32Kh
Wp7vhGZDEIi7gKvYRdLuL3/7J3OOjxA1f0S8sbhaznldSrI0IXj7UEbRW9zrxbWsF1PiZdCqNhTq
ml/4G6n/hg+a5xtdC5jDOj6Q84eeLnSnUJKQs9bEVayXD7ocqlR7pmm4o7St422fBGs0mE+uN9CJ
86SiCcD48wH8EGs6xNhpV+bGQy7qSWzzUUzXuLZYk4uKtf8VHFaTeFpsdL0HE6fwZKGNK230ZUQ4
fzTaEzPuDHTxWYu31apGTms+Wkabcd8A8rgiRi+8gSRrIyeJ4maRlm/GwVjzUHqfz8VpBxYFpA7R
buKKZeG8xTwehfLAfogGP+m/xDk74i5MdQPUR2KoeFXkQyK+QunWvNFsbW3bkcH3Xoys99cCza7w
mMW9dOhMv53eBG9sG7ky/YZoV9eWMrwMet9g/ZA3oXI3waCwPSWcgu9y309rlmjnVyVMH5pU6BbT
VsWE/XQlK1G0klWkTGPJE454axO7IUJEoCKcJPmqgBxaCafP9w4jWlTDKRrPaLbFqTQD3VcaqtMP
XQ+vaNKl5s8gNfhuhVl2hX6rcqg1edyXPG37lId05VJYxoJgTul6IvhDkMZ5eX/DPmxd3AwbndzY
fHC6sN2rdtFsgtAZ0GgdppVn6JP3kME4kkiHQqiCaH86uSHV1NEfSvPB7EUauS3iP8fGUVqIr5Wp
N5vOblOqWK3yxXKK3Dk0HLetSkcLeF1UFsE/X078HJ4pdAbQnELh4fTnJNgddumomA/VqHbfQ9Ov
tmE5pjsrRBZ7gjy6t1L9H/UWuRz+m3BOKMLoQKpPBx0gxUeUScwHQkRrbxZy/xxbFuCPGorOv7Vc
/+9Y6GVQup/tlRYPDyVirRZxYj4ohRr/6lGfc3N1jI91UeQra3t+/czfhVrG/OKTFy7PjQP8SmLl
H1Kzw6SKF9jtAlV4Y1IcIyOQvGBC+U41gmhl/34+MNqJoImhrmmLqzfUqAnpnWE+SD0+PUPU5Qes
HLCSyp3BhYu77Xrx5CMLvHLfvp/L01sPliqD8qATU8JDOF1Io2sjkCVV+qgPhlX+BEfsKK5mBwpN
31ZO3cKgz7MbM63Xd1WmV9aGvZUoGywL++xaD5WGDd+XVJFrvD63GuYo2srV8smBo5tIhA/HBcAz
zZTT34gOT5EU2aA9hmXz6PtpsjO6OPS0NFU3SYCxIZhL3dPrqXSrYEi9egicfUzpbnM5DDi/ZHR6
wTOoE00D/rrY9E0k120YdvYDGlPhldJ0A+a5nfQ09oa0Vn06DzkgEKM6SBYPYYC2/Ok3AyQvM5MM
7CGhA3HtK5o4+qERA66XpV+T0iQIBIq1Uz0v9ulmoE8EpmGGyRqIHi4+MJ4CK53MLnoUqkbzgvb7
Q4u7Q01SpbebUrTD38sz+tmAaODMrgZz2Wlp6kMJpA8DXY4fu9oYfwPUrbeOUOU9xIURv2b5+fJw
7yC8xQdyY4FU45mZoQeL8w291ipbywoeq8guzR9FlqBQRj2tlq/TUI5cqaQ0ig7T33oI/WuhYdbo
jlaj7Eti3m1n1gmIyT5qU/zTcbH/U8JmXZmSTxYeDWNQe/R5gbovG8ujM4xa5Nf2gy/0clMYBF7x
0KRUw5L+Rc9a2xVhzANzeWY+2dp4rUEhmwspM6vrdLtJdVpNWHMzqjZFx6xI1JvJGYw/shTXsXt5
rPO7jr31LktItAm+ZTkWcL001Kb4Ubai2Kvqottnok7dnPD92gzl9m5U2tILEsgjl0c+/0poDBAm
YB7hAARD5vQryyb0EUAK08dpKizNBZ+Ue32dh7KbZPqaVOknm43RANDBIENEhuN8OpqUx1Y79nXy
iBGnrHp5Uw2lV+ooiX6TYuwZUczJUKhuBl32Pano2uANNvZwW9KD9V1D9eU3uRW2dT2WXTVuwxSv
9J9JU7NP/3FayKXAUFuzkQscHnnxBkQO4N3Gb8LnaOTR8QoMTDdEyaO/RVl3DTlxtvpzpIK4PCks
GSyH/nRWpiQTuCI5IZIsfnLTmUm6t7OMDjnT4+I3od0LM7rR6k6sPLFnd81cJqKAQHyqzMZv88H7
ECKG+UCljJ79U8z78ESJbrruunL4XqbV8AQFZM055PPxgG8Rh1OdWqoIUQbTMMJO1Ce/zvKDmuJu
1Q15us3RVavcAFnZlerUZwOSwThY47wTPBa3t+WnfRT5g/4EBMN+mrrB/JandMdkDA43WoePxOVt
885QOblNoX/jcgRy6D1rWwaBkyKHojVU6cXORGtuir5qyHjUkBa470T5tSbCtHtOldEypGMIzbi4
A/ncIMKjjVWwi7Spq8QhU4axXllr4nFW8+S3zTRf5Fd5RC3lPK4BTBqLZsi6F1ABoWRuVKcOiaRq
mKSW1w+5bfg3NrWbfSDZ6XSrC7pBtAVrkjspNkLnaxmo2UYXdm5tBsXI+q9NCYbTzS1drg8it/r8
OEhBSGkdzrZ8RYasGIepjvToIPD/7Ha93GXSn8ZvAT5SqNTSrQ3170UjVghdYmei875TovwuSdGx
Dj1InvkYb81SE1Xl5nSO7+nfSuMfJ2ysB80gMf6i6JH+QGwepy+T3uGfGDsozXoAFtLnsAEy7JY4
f/+WSies905QIRPed8MYfqtUQamiKTX+p54hk4xgIkcXtD8WgWlEd1Yct3d+A3/kIOV+9kMHyTSC
agbBtBljizaglAzlNW5V6s/JqRvlccwmR7hFkmTxbUe74dpEOjByJzqK6WyUYWb3tT7IMuK2NSg3
d6otqd/UphbfOLBa7SsUorTWtQJJ4LOSiiR11ah0miNdmbB6rTMqR15dKYJ6/qQWdzGUY50mfZSk
N1gRaTisNo5/b1htne9qpRixkTQTHYWgPpQ2UQEFYI/3gnTjZ9ngeFGPs8xPsxpDud+2elUm+Rbb
S8sKsREKQns3AF3/M0mxrL8kYRf3uyijyrtzKkl70yN/KjIIS7ZDwdzsAUP1Kw/w2bU4l7NmpDct
Mdp879W3D7eT4gSYgJby+MIV0exDTCJ3kd4EuzmrdgVdrI1UYeQtR32ykgKcjWxBBgM+Sx+VkgvP
wOm9WJioDGQj6HmzlzOxU1v4Qxuwc8p3elnFvQCdg34+1c/C2TeYvNM4uHyPnJUOCDygWKMohQMr
vNXFvTVmQ2RkWR68NeNgBt81u7H/SL0yEYhl4hZaeRxfT5UvtnHYZve8TuPKRXYWcoE+pXZAKxKE
pnlW1qe1p+QkLskz4b2yj3B6CTZlPuaai0TJVymfSptmulOuwSWXFzbVRCqZBNyE3O8X1enMp3bV
DKVATHREn3pXTWN1LFW73Kd6Ptw5RoWE/+WZniOOj5cibWz6upBU6LzC1lh2zNo0QCbXGpznoEQL
EQxRl7rSTEBYgb8t4yyKQDTK6K8if0BwvxQIkCU8iXllnWcqRZGrD3isGkWQvQK6Mf5RTxOFJ6LV
OZ4kelH55/m3fDg4qHX6Y6T2/rNcFNMhrqfmqo4qDDnR+/Yq9GRXDupZHfx9QGBJVD04LLq2CCJT
O0rTyCkcmtZG+N3qnO7WtyEbd3LfHEd82gLXL6kZZKLUj1pVPqlNKR0uL+RZSvz+I2AfE0excwls
Tr9adEpJWzR1nrOqVcXGNyd0Honw7sOmG6/60da3oRknL/0Q+K9qOPW3qZHLmWtk8pqj7vL++O+n
kLtRCkNGdlk3TfNWHqamc55Lx27No9N1uXC7Fg9P1+kRqtloSjXRfizi70o7Bt8vz8T5lmb5IdX/
v9EXlwdaW7rRIuv5XPV5tDFreww8LUQtbmXZz88q4wBT54acaxBLUfdRU4feaWomPFWTH7ojlJ05
Ncaep7G/NiNnWmnzfDYe2BV4zu+uV2cOI51tjo4z2s9Db2g/1WywN8449h4WH/pjU4lo5fs+O7LQ
NoiMObRgXuZ5/nCMuhnDO2SB85wGwvimDiJ4yEN7OE56nK6Rxj77NjrplBpmfhHEztOxEkFEKPAJ
fsZu3hr2RWum14UW2ZMrpZKDw25qaPf/vE0IwRWym/l+h9x0OqSu5D22eYX/LPlKG3g13atgJyc8
5StX7CengYHmRaNTCed4MVCJ4OKol5P/XMtl4RW574DAKKWtib/tQRVjimO6L37Gsaj3lz/xkxVU
ZcWGpo/d1GwcePqJatNPkV4J51nR+tDB0GqKsd3R9WkrD8DvVqKG5ZvJqUd2kgQewiOiXstuoBmp
jZTi1vWcovtYzwXZMXVr1Qxf/FJKiSKazA00x/9z+SM/2Tpc8g6nfdYSOiMDDxiDUWE2mF5fBAhK
FN2BVHE4SgM8ByNp/5GYNr8uNPpnSgwpnHbmxIaOrkgVeZSeZ3zElQQfZ9MV8Ke2kh3FNzqzsNZu
/2wZZ6mrWdBnrlAtDiJtp9jxUSl5DqopDDawZykOqGace3kY+yu79ZPbk7HIlDj6c1918YykRh/W
Zdj5z7letiqNZB14mTJM8srt8tluIe4g36d7j1HB4lQ4nai0ZLL8ZysLUH9V+3GbpEl0Rd/av7Eq
bAfFOPmHy3vls0Fns3CeaGh3SJOcHoih8AsnwYLjRSJT8PRU9Ftsl81DGCrVoS1b/UupRvHKKTwf
FEk0ipmU8Iln2Tyng/Z+J0e+bAYvbRRCg82MqqNDBB1tZw9BdZOrwsHLE2jp5vLHnq8k484REHWt
dwLQ6bhUrMUQhBZnImk04VYsBCEJJaO3y+Ocb08uUGSYgMA47BxjsT2xdTKzumjDl6G3nBttzEY3
7i3zTlclZ/vvQwHumem25AYwGk8/KQuiJMY5LWKoPrsZJTX+ieMi2GYkK/75WgHPMxejNN7cGeVy
OlRQ1WFtyzpf5Wj5l0yqpeMwKhyFLryxw7rYXf6yTzYJGhywNLlDucuWkmi6X1pZG8HcqeXa2ETW
0PxxJC09Zk4cgc9DN6bOim7lDC7TLCaRDgp64HPrgobK/HJ9eOENwxG5nhfRi0zHea+p+ANqOuZC
0ZhoX6kwNzAMB/UXII9h6ySyuXLVfLZxCC3mUtg7L32xmn5UjRbGldEL1bnuyDMZe7qVp3fW1P2j
ISCXNn9SyUYCnbMAcG/xpYXdGZNZZS/1kGrVVs6iIvlmN7mk3lOhar4HJbqca9pS5y8TXVA6htSc
VJKeZeswK5MECHtRvCi9AAqGBfJ36kLazTjk4QExjWHldvtkPOoEJM6zKxmZ++Ijc8ecBPCn4kUT
luECZY6QD+3rZtOPvf4WUyZeefHPF3B+BWlIIaPHTbMU1AUYFOdBO6Qv8qhOO7sIrPsu0gyvVrrp
Hy1PWD7odQQVdCPAeBJ0n64gYUQR9hjivkg+nYKfYyJI/33Hz6RjAV3g5+XjePZlcx5HTDgLWPEI
Lr8MIcmg7LWoeZnlnB4bNI5chQCVx1fSuv+PscjMLNKI+Wp7t4//cApBj5WmPEXtiyYXBigB5Ku2
vIkQPGopWmtBnN0zJOHUZufciC87Q9N0OmzlyleHF2eo6xvNj/COLXvjdujiY+fE20jNk+PluTx7
hwBIATwGnwY+clanOl25opwV2INYfZETmfClsXAj2qrUCr9fHud8zWY6n61QLEM8g0zidBwn6eqO
PE19aehRwKtVzeAqHGaHp1R21qLA+f/spG7CekHCBn5AskLJexEmKbUB56V10r+pgS1uGubGPfX+
2JuG1AIAGuUeRDZnGyRq/vfyZ55VG2iQEV3PQtZIzMpnOG5tMLWsFZ14o2RqPkUIml2TWY13VQzb
KBVB/7dEH/BnrCvDFe589i81G/uVuX7v/n38fu5tS0PSei6kwyhb2uBFuTT4xWQ0r3jdIpQ3mbEv
ML1vg4q62NgiYxLJaBw52qTfS3oWAoobNeWQ9YZIqBln6lOTgLQ/prJSyCtv6RmCYaZoEIejRUuf
be7tnO4ELUKGs0kN9RVRIu2u033tSQJp9YeKt8i8VIHONlA92lamalxXcd5ZnmNIysxpLOZgQu9+
iSkZfsPCaIftyvLN4d7pzKENxLMLv4CdymN/+uMUYadNp0zqqywa50tE5+mPYkhp5aq1rd32cAR7
12kqx3J7yvWZS3cCy65OlP2h0UPIs6FehcbKei6fjnnGSISJBMhqQFbM//7DHWR1xIldYiqv05gO
r0alFG9GSlVVZ9XuECUz12ZhfotOZwFVBmrUc7wITGvJ9R8gFmX4g1mvcSHk2cIpbwwvsLLGrcI6
uC3qMpdvrHCUXT2NscAoeKrv/FzvsBJQsr/5SNtyF6pNFm8ur8/5TFD6nZN1EiCatcuCqJ0WKEq0
iv83aY0nKTF92v1519/4Vl4esli8Xh5ueR9T6cVXAFY+W22G0S62qu+0NbQLNXgNeATcSU5oiEiV
dC3Kujn2Wt5d6b0drsz+8vJ6HxSLJyr84HbJTE5XG7pcCMeMQYsJyCqeN/qelpcDIbBQvrVIm+4H
o1aOdQCj9/LnfjK73NFIV1DohhOyLLr0U1gZRisFr+gR9Q9lYxebMI60a70dkg2+94fLw53NLoJk
yIpyS/Pa0eZdfCiRkhxFcRy/cnDqzNUQ0HoZtHasEefIepe6FiK8ht6t5Znzqp3sbsadlWJnJgL3
5FKdWsGYpsUYInkVKUcHek+xCRzhG3ij8u79645lMFqbMuA0lpPO6+lqlsJSOztvk1egFdHoVnBa
JYAEVD/A30tbJDvEmqXKJ99HHZ/8C34FSufL8AiSZEyjvMtejSDID8K37WvYwP5xioCwXl7Cz4cC
gMtDg3zNEoA0QeouE7nMXsNUjbaZo0i7IVTVHFoiBYKVjORsewIEMZArnTNMuCPLlhtVyFiRJJG/
gl4MvSgZtENLM2o/jp30LSumtWLLp+O924whhc9pmD/+w7UrN6CaYiUqXqPYCNCCKIuqOcrqYFwH
Ii8kJEt1bQU6eXb250/kNMzXDS22JYMhCenJS4mVvZpxPHz346rcYrBnuqJNANzItdrcVLqR4PNa
9mtB0ydryV5B9oi9QwCxDBpGvK7iAKrna9gOBXQmTKEOddXHEZ3uzPx2eeN8MrcMBtaCe5xY/sxw
KNeiLNXq4nXKE21bYL+95eEb9h3qi14PzW/lrvl0PJJpWi86SnpLTkymqm1YZkPx2orYPFCQSDbT
JLJvPFz5oeaZX2kHnE8mukqg1mbg2twqnRf6w96p8BYP+kxJXierl++qoMVDVi7Hb4qul9vLU3ke
ciL8hYge8h+z4Bl4qdOxlBJ8J8FS+hrYVYnPzqSmaC7Y5m+nVuPvWF7DGYvlCuRUp92a8Bt3dTdV
Ky3E8wnmRxDW83qgQEIUfPojqEqOcjwWHE5rivdGUsTITeTaX2sok0PtFP+K1mEk6pJgjSkaQJl0
FuOhX9yVjTTlr/WoP9Vt1RwCjYernKxNRKq0uzzH58tJtEEnlrIkiTRtkNOvgyLUJpovta8Y1/tf
I3lCsiZ2oqOuda//PhJIQsIOmvsw+RZF0MgZlbGRRPfq92p5M6lOuO27INphzi32l4daFJiAdSF7
CjoWCIMCeHqprTRONVIdUqa+BXmhwxeu1W2t2D0eyxICL0FtHjOsaDdhH8X3sg3q7/LwSzjSf+PP
4DJuPI0GyDzpH85ID2QTlbpGeYP6oOvbxq7UX43etPs86I1NPZbyjRz4D7Kv2gcQ3IBwzGna6VY9
3cpNtnb9La7e+ddQLaEHRLZPXLLs0NK6BTKtNOqbKnXWBlkDKBhm7mt3ia/Z+9rXET7Ial9x40R0
K0HCvFk/RCT/jY2EH13q+bpYwmrNATcZNci1t3Cg4RS0xfRLjS1ppSC0TAv/G2b+QOIRmIhL9mXW
UMTMc0V7a8D8HBFn0Vyc3xCNUYUId/JoqG4eY+iNIMz0Ja6lrxpCo8fIao5p0Zc/wE+LNU+WZWOc
38SZ4nBxU86WntqiLGYP7eBIma69mWrxVBeZfwhBuO94Ix9aK7aFq6DrP23wuozuqjGCJhK1ALEw
yV6BoC2O+H8/hBcCfgSVSEqep7uxrHLUB9VUfwPmGG1rJzaPUYjyqdTp0nZl58/1h9P1JqOjdUsv
jj/Ossy2d6JZ0y0MXEmzUdGgWnjd9U3wiPJOfZzqKdpgYOhvMtTuN4PkU9AG9fN8+Vcswu/5g9Fy
IxHXdCAjZ7JRSmAXvQFiJ3D1uHauWtv5XooeUZ9KaasfsdBhGddZu0YB/mQXInXGDBNkEG7gJX86
0aMfF1KiIxziDlr0FVEJP/3SQoVBikQa3+p0sLeYqgVPAy5E8BmQIToag9R7LfqrlRd1cnnV1zTb
VqLLT64jfs+shogSGhf9EsHvJEZoOqlA3pVkRf4SDG14RL3MdtvEGrww94erAYET5ENSc9epAyYv
Vq1fj1OubjXa1b8uL8/5frQBohKPcV5Rhl3ShBrV6cxGLuLATQwdoIyj+7csCnRzvVhjs5zdP0S3
oCXobFArJs9d7v286CWptrqA3hBaL6DLURzqyiwoVy66sz3HQGjqsefg5YOdW6y91VfDKDp5CFDX
zaZk6+AFoG7SBqmx7zm3s+mC/sMuulVRC1m5/j4Ze/ZqpotD75QQcDm2rVZaOmhK4Jrcece89rMv
ml5lXhiW+SOJ2fCntm2xhtR/v8FODjtvylwPpJuD1CWgwdP97ldm2JeTxn73YXiNu4lCq3odpmXw
Lco0VNpS22pk4PPgMTejVMnOlYIT/R+IWlPhVXFg5m6VF2PjqkmfkSgPCuFc7KJTEenfigzROQ/l
i0Z3ARObxXYWQomejLgtpO+mKMP8yoilTkaLIAKQqZnySOqgDOhJla4PYTkaPF0L7GfEnPI/YRYi
VWlOltDarT8JWys21KknKFUCQZM/l/f42ZtLpAOTZAZBMDXO0mi4MxDF0etMDdwQulN97KtiFB7q
VJpzY1TCjo7wuvprdOfKbFvRsFl79Oe5P1kb6DpgGO25iwiPdim9bEJJg4rU44HZgI4bXUC6DTV3
eAeyVzh5+2zqgbFy+599NGNChkfLhCgP4M4ilgTVjuhPh/aTqxvF3wJnudsczXSazL1zpQ4Dxukw
EXbmMJkrJ+CTryVDwMSa9hXUkWVHkVQuMZwExUd3FNHBaoIqOQSqOgV3TaTV+k1BxJ6t5AVnp45+
PvqPs0wpPUwIMqe7Xwn0Nm4pasaghXXdbdBLbDxFGErmZn1QelIpOV8EYBt/5ap5x/WdrC3ZF3jN
mYUI6gV68unICDsVTqZp0GEauWvyq4HUtxZe2WpK+rtBlwA0tN4qzcHGDDFqPMsGanQzmFHefrHy
nlBgR/aPHodAnfK2bScpdBWhApnPpKwtN7bT6PuQwBrOYVnjek9CgDidC+04sP6GSWq2G51QXj5a
Gok1wlD0F/1rp+FYqa6UW0qETZhUT1s9y+Toq5lQENqkRi3KDY7TYHgvH7blgwJ0CyAAu46/AFhe
4oYTYn2ZHE393TvtxlDvnTR0s/HH5UGWy70cZDHpSds36DKH6m/tB9IekjuMbnTrrOyp5T5eDrLI
kZrQRA1MCtTfpJmupniBdCWio72mUrzyLUvymWlBHy+l928JDtad/GM8rn3JMgVbfMkSm1oEhlGq
KWuCKEJ4ozSuNG7Ml+Bnc6/eXV6Y5a2zHEk9PQ0VdHdLFoyk3CZXKIYZW+NLeIVFzOVh1uZsEc6r
8BIKOILqb/9Lvok38o/+qKyUjtaGmIOZD2lj1OuNL/mR+puL2tM3vhtupd3lr3jXh/94dyxnaz5L
H8fAFkkrKz6jeqq+VvtdBEPCbe87OAV/I8mN/jjHYCMdkbUz1qq3S10D0sCTc7qMF7JIqpKm5/vi
YC/0Q+17Y/ZNrhtXSMaVorpo13w17G2gHRVNciWjAjx0lOTrqd7xmzc9+iLmT4TkasjQl6dl5QZZ
mvLJEA3idGAPhdZz1n+v84dWrNwfnx4Ingtq5QS/lHdOJ14NifzQC2H/JO7P7Ep5dB6DTbArDpe/
5NM99GGYxWkoxjhywoRhirfkULyMf6TjuP/fhlicBMksGy2jtfq73QbbeZuO7r9G0+875cNXLE5C
o0F9n9J5iKvyJrhSj9UxWTsJ84SfnYQPYyxOggj10hI6Yyi3ueN2N+DHMIETz6VwW81L/srP/9u0
LeKFOnBkqcnY/cXbdC390q7y/driLzvQ/52wD980744Pp9tKlLCUkL7+7T+WN+q+eDS/9bzbV53Y
Nb/Ce31ymz/himHM2o5bPIxNUgwijBhzHD3pt1ltpNJzfpr3/9vsLV7GvAxS1CiZvX47HP7bdNrx
8hCfPr5U7omXKU9yTE8nD9efCUBhov62xFUh/bD1H0Y/uVr/8L8Ns9jbchH4aTwxTBluHWMfJ1dl
6UX6yiE9Kz+R8EONIi2EX0rlZ4nsayw48iKVpwentsPcVaKh/e4DxeygtEOi3xV5gYoiql3RQRrq
NN8k6Eq+RYnQCTswbHj6t68GPEKvAATJrLKIwMNi94/9ILS48ZUHO0mxpJOH/FYQIROuVZpLPjis
RFLzLH483TNYBVMhsCLgmyhrL4AyqMLxcxInfAyMzNFdP45STKZ9ay0sXL4cRP+oBEFzBdv7Lgpx
umnawUc8XFf9h65W7Sr07NKI5SuLIoCveDTW6n90EQP8A8aIGBdUPzkmShmnA6ZAa6NApOWjVmWG
x7nLZc+WcNiyjAlH4rgp18QUlwecmgJP1lzJRqBDc5ZA24aqFjgxLXqqVSm6nsIkujXxWfyC+LJ9
OxVTcZNCLlgpWp6t31zIUGAtUDxFeWrZs8u0VB4kRKJRG1VBzJD+77EvUL3Lu/Js9dDun1EBgM6p
2NHROp1MqbSRhc+U/ElIlVN6yIUXP5zZ4XkPHCZbeXHOPwnWDlUokAjsPTLz08Hskuqhjbr8U2nm
7Y3ASvJ7XhlrEzev/8nGZ7JmyJuC+BH0iyUJSvKRVdIT07yPwqLblZJpfOmsSDnEQfaLGqh5kDDX
KF1JUjpvart+JRNf9uwAsQDOsslLgT1QA1my6g05TSopDOz7KuRZgJY72OLJGmRA7nkRtqjw2iKK
wIVPMI5/otSZq45rBkEivSYp/9nKpC8vdTrNc0po2kCz6HItAXNV6mBc0Cf6/diZ0lcYr4gHd3Rh
fws7U7odYjcFYKfLu+rswDDYbETF9qUFRA3odKEFix/aZmbfl0obexQMfRfJC+sKLXnt6IMH/qIX
VrXyer2fiNOFR28KPVCob7PS6hJBxLvvo5avB9hOIUiNPktSW/neaJsu+J6hp2JdiybXlQ2ofVF7
AerUjivrHLMfAgmM8hXv5Hb0PRyNddRutQEHcAyJ0tqsrzK1NsoNeX3TZd4YUE47jHod62u+aed7
l9eK4jm4cGRHKGaeTpw6IHuWwI26L9VuMrci1usUd89aMw65E2j2Tst0Jd1HWSfnOxMhvGCP8rm9
BhBfZpQAPqhgzVVcdg8yVou3o5vTMB06+D0iQ/l010uNo7l4lJvaMQQhV20mQT1vW8hobG+LqjT8
75c30Nm1NCugULEGxIhaB4/Y6TzIcakbkawWv6ZkjHraB/Ew7IzKH0M3b81g7WI6G453EmwgzF/Q
SgpCk6fD2YGw8ASxkv9D3Zk1x40kW/qvtNU7+mJJbGO3+wE7MplcRUqqF5hEUdj3Hb9+PqhqpovJ
uuLocUy9kMnMDCDg4X7Cw/2cp2IrCnI+fUW3vpDRAm/l2/iLtBuUbtN8wwERhdXEZgoSX48255y1
qckoPCKHtd4VozLaTaFUfpPHs2Vs5JbWIlscEnbGO+vyrW/6kSA0yZjxj6LDiz0YWSoVLpuie1KS
TrjuStO8OkyZeV2vo2pz04eTkpfynRQdkuuDlHyXpaF8B5e98Q1EtL23cW9u3BVALvZnplrmByFu
QeMEG1LdTTG50bgTtc6zWh0Pbfw5hWTN/blBXVo0fGzS3iNDwyGsZRSCvp5ziNTbfDLm5UmrdeMq
KsgEfu0b2SzsVMk6MugU/5T+ehhmv17h0H1n4t8OTzmMsfP3096/04q9Hr6uhlLujFGFgjrPb3uO
ge/mcj5Md9Csb99nWR80h6Ljfrg25GR+j0vqzWMn/003BEUctAxwJHnZEBFNMblPLV2fZnZHkp1k
soHqmTHmR2VCK8eqKbS/rnq5ecjaXjtW05p+VepoUd9x0ZexaL8O+gjoBNnLLknKv54GQZVmcx1b
8anth2i1QAlN58/yUHSw9sUxZVBj2bxTrvN2TPjUKLhi2P3E7dKVjEuJJAW6Ak8mOi7OcJjMm601
4UnJBYeSpPeYsC/NmyI2hJEgYWHXIcKQd2FouTpsct833VO2wW6STMN8holk8wTTjGWrbWSwP8UG
335u3pfISqFlgjpiuGCxM6oMLhx2nKsKeoSt+qSMaF3vnJzZR/WwKu8F9r8bh3w7FId7ewYr+fUD
LMfZSDtIinCUk5Aet0godBvT7g7vLJhLj8wNUT6KM6aMBUd52ZfcI+cCp9woPcX50lu5FNXuDKO5
lYhR/quuYR8KWE/3ApWHb6pDzJE+T7SgpCeY3+srZev00zgfIs5mMVFaJzJnSOrtazHBx/Tzp/bW
NGkP3OXyqNZhOVy6Qqk3dQhWZfEJjTfdq4pOF48tsMmwWvDrB2VE7emXR4SngLNgTJTeussE5JxX
Yt5PYvykJ3nvRZo+eKZUma4BF4ul0/35azxIFB5R6bifk+wdATLO77W9xBXEO2s1bk9ZLRe+2fc9
7cFTG8SlqLlNPX76+e29MU9qm6l3YMNEKCfVejGcaE4bdRHV9lTlSXq9TIrikuF6j2zpb0cBVXOm
SPkfjuX1TUUx6gsjooZPprQMztoWB6SRkvd0MWkX5Xv+imc5N91r/6hpBAqij3exqNWp2kYoPdLH
SOgEiAe7VWgcTanb/OuitWkvWklOF4dqUTDXmiDWLE2qT1s3qeXOXE+l9zcqMvo10ObCQA5mKBJU
d7MKVRy7oDjM/MoxiL7mlglpRPRJMbNoam0h0ebOtCgMH4XMKhdN22xlm6PyplfqkbbnaukHzef0
eSTJldEpI9nz2iUqMqwIza4LBMF6U57iJkJLweJ4nKyv3/fYR2Jnw6ZoZNoNpI1CFGjoObDoIS8M
SkS6cuJQXCkOzaQGI6LEiImstdxKmpVQyZ3rZCWpH7KmmWaSKzNDSeeaXhOlmx2Ij5Y2d9W2N/IT
/GlJ/SnN5Lp+gMcuSbMQCboDXduzJkaoP63VssaJ1UgyckNWAuVOK1iy3BSI6EhKPVlaIgwaZ4Gz
2rYhWQ0p+7hlckflbBI17FqtbW4SbWTzQK4iKEV13W6GHsomnx2dkX+n3MxEJOMQw0h5E6nrSMqz
gzfV6xDwSp/p/aoqN0XVhk0pCos630Rx/HScCR6Rx8Zby77Xy5CLXgv70Gyr7TZpTwokT62lqLlc
ektab+KtER+S4UqOCzVFbUdpxjy2CiWBzg4BDQm6F/2Qj8X1IEUFpS/LiNZ0QKu3LgRxrAzT/YGK
mBKOZVy9ay5mod7mHVoyn0WRJMtiS1kJXYhNd9WBA1Vzqeo4lGShfoHdu9kZduUldaNCmanpilGi
8U2zEkRnlfulf0D5sK/8FZib+A05+TVMNKCe0yxKlDlTlcS9oxtCfLDnaC7m0xgr3cFHTsac7a5V
kIc6RFPTHRHD1IyH3BBG49MarWa32dlEqYu7CEUd22k3JqoPyUyZ0EWhGZMHBKO3QjV6ebGLzegm
a+W7U2eSqE3JbTNFWQUiHMqx9dWStdnIO4wdqS8X4o0W+UC0GIf1VkgEYTtyGhUPN/M0yunnSe4P
qj9HlHQ8bhOEgac2LpbZKgvosL7EGSqALpotY1mBJvtdYo7EWy9+oG2IMm9dUxLNcA96A18oLKoH
xdO0RS/PFIQe9gZcbYJgxop7tRcrem9W2totY4TuylKKqO8+cAnGHC7suosgaydTdMeDspT3NaWy
zUvLzjdHCAgKltvVkFpVtFPYuyink2eoyGTMD3Ggdjustd3kurpWtlhIXQ+fflNXpcOjU1IU6zZE
Xq6bQ6IPKwzJ0RT93nJJCAgJSMBFqlP0B8hC5paSqS+HaVkiWoiUGHLpssIRnLM8KuOQNtTU0Oy6
GbJhsae1MrcXUdClWrLSKs421SqGvtUQsEM4c0Z3iKL7bxUlE+kQ5HLGTDhyyz7oG90cRupW9EiZ
X38eKS7xBQW/cGRDRAADKYjYuPDhFMQ3Dcuh+NggevbRTJTkG4rl/Z18aBHD++WxfvDi7B1xlMRe
VqIoPTKA66BnH0c4T4O6gZ/cIVM6TFSdtkb7DqjYY9xfowZ3RtqF1BNteKT2LrkO5cMqoHs25h+l
uUZrjDIs8x5d1+F2TsvSR85P/gzuymWn0Yv648/v9A2ggWrlD0lXdrZkni/AL8aRIe1XCB+koq8M
SxGp/rSLrlvOWpHiwMWqSX8RYdBgQFqLTtCd5QX4Jr8OxpQuUfPUCeVnac1pVzPkoR09RYz17ZO8
xmN03apZ96u7ycMOtGnBYRdD5QvdAK8HrTJkMcwu7z5nyWya9hg1XfJC00plnPJuwpPLeaZPFctp
G3o/kdVF+vzzmX5zusFjJokAaGBTSZnppRhVelBJygAQP8J7H31otIzUhUf7YnKg8leAqNsr4iI3
bVQ+5ee6W+OFNiz6JEbdlrfDIt1NeiQs7+Ssf9R1vza+nRwaw6ORZ5+YCwPoy5ROzrgTn+DGm5TU
T2C6gt++MkAmt/isZSm8YSW94E1RNpJeqSb0U57iSi+ph+unoq+hLRdR6LHNtjLigFqnSosdpOLw
MUozv8vU+cYRkKxFxB4KsZ2FFiHp14/SFOo1VqJK/rRAXKj5pd7mcjA3JkgIhJS8t9l4sxXfFSRA
jgBikrGkQC4gatqy5tNVFT+V2XZQrkm9y4sTGUrfeOnSltROzTHm7MuyMGSSpbNk4tu4UWfF61Qd
lcyf29Ebb0GJMGBZZC9AIOWSXt/+0opyPBz09FPfR7orFflCuRz9AGom9Y68JZMXbWprL0JevXM+
dekr2Bvv5BNsDMiE8fNFzm3TWyFtjDL5BOMPeHPIYOHx97RYhEKhoHyeaDYvfzEXwJhgaf6Hp00z
1CV7eTnM/VaCfz/pm56HdM6nodabwn2aDFmojXJx+/PZ3Wfv1XJg/0+rBz4Kr0/a42J2K0HqhqhY
+k/SUEfoMmlT+TSkZdQ5Q1vLndVvKi2CShkd3jmEeGvV7IOoQyeXyeSyHl8/1plz3N0zLZ9Uiqqz
Y5uZQnVO0mrLHL2CW/ydef0bq+Ye8YPQNtLpTwHk6/EqTsjKeZq7T8JOkPchpcOARovWqJBnWeND
diRDAAdgjVZI6VAGPCxOAqVlaht1mr+XpHhrWYS9PX1AAoY08uXpQ5mXRpJPc/Jpr091VlWLwl65
7nTFjslpBT9/xG9nmi0GPYukjim75NTn9Z0vkQwdeb+anwz4HR7rZpZus0aDFFyEqvP+52O9qV3i
SXLKivYZIzGRl9v3SKsGUxs74VM5VDGbK8h89T614co1OQqtm6Jc72oAfnkF/5YoIFULU8JT03Ke
d9UoQhwPHIrsihwcB8OILHkNexHxKl+bpDiW1KvB9I6KmfqYLMb88POLfzNRZB7BXFBPkQDnaHp/
an+pzBhiJG/1SpQ+cgKlJ0fsof1ssBtMIFHINcH51dHg2oAYFS5tDjDIP7weTSk7ESLfUvt4EHL1
I4q71JJpguq2yF6+Y/y7bb9a5DutB8RrNK/vlJ6XydUVkjk0czV1LzyV9m1Y7KTt1gclPO7OFvcH
K+NANCTeZm68Hep3ANDbeSURtzPFk1Wm+Fe78KOjSqlQnrbGx4iNSBpso1nlxH7EXk5xLJrCO/Dy
zeKCb2bncYa2e09yXpbejpCzcu4pQjStjoN9mDbFzsY4PjIFPXXcVfZOcc3leFgNVc0cUHPyzkHh
pRBSnqK5bc6i/HWStVvDmOJjl2vjh7kuP7IVek8s/M1otDCQcqHdmUYqdgUXk9n085DTm7g8U7bP
gfvWiQj16rWZ+rLepI27Qp/8XhbwMp1E8YS2A8m9Z2ZHsxcItpiGbh7zTXw2zai6pbeiOo2Z3r6z
IP7mzkhV0ZGLo6IVS7/w0OjBptXBqMVnYYymJ3VSFxethcKpV1glLVloX35tAZLdF6nOJukOQxnk
OhfJqxFB86VpovwZlXXRas2kcKdpLa0pa7dfRBIMhUoMjf97+OFQ62ICyUAxt10xPFeL1vlis80+
+75zA3I8Q/k0Wb94ZzIl7xTx7M0NHONdHqiDXrN21bYVOtB5l/4wBi8+xIWt1dp7QliXa5uTV543
M7ln9XH6F+a4ZHshgw5pUK+PNULy5Ram0EdcJeg4P/38rt7YBw8KfQS41wicTNkFVIEmV1uVTR2f
18EsPhkQyRixnjYIUw5J0MXaO6HsEhlh5gRm0pqUSRA8L0+YVZFT9o7+lOdYb/RPVAypJM8WcUZ5
e9SXyoUIhDpXDlnM+Bf9JdtFkZNtjc+CAeVL3HmYG3HdjKp8NmuinAVyi6yNjZq9TMhWv2Mrb2cV
fwJLBBgXy0T79XUY6rR2QhdVXfEnmhnEdT5912k3+GgUkfo4xvV7/utNhTE9Lxwy7vQXlKFQP3Ax
ILmtpKDFSPgKA4+xfNWoa9tCQc9SirGMoosqmty2NW9kd0PnYw6bJUUJo2rTOgnXSIUy0ZpSjBGh
I2MonWFKs2pAtWyusuEERKdIWRJTURiRQ1KiUrJGmI50u8jgYRaQRu1GDk3gyWneI+u6nEl6dDlN
2Pt3Obc2cO2vZ1LspbJcNZjJ10ha72tSl0Fhrq0L21T+WZXW+Z0nd7n0aBvC/wOiOTuEs+EyyS+O
jRDJbaf8DttSZlPQslgC3ER+zonXe7vmywiwM0oRuvfist2jXPYn1ylr4MAe+CtclJP20ohmBu9Z
TPpCKJwRIaDai7eW/LGcqURDe0qpfFystN0bTW1z2LUsbJrFMiVzegq5DgjGHLrRwv0iqPDOxLzJ
PGhIXtJnwg5/b/B9o6VC5EymImqK5/FgDvOL3KKE61TrlM8IiZPEFVwl6cX8ZYoFZUAuGur8u1gc
WjKOObA19ivCffkeLrlwKOS7OJXca2co9YQ37pLXSI0OQhQ10nBfC8LiyMpkemsxFCF8F6Odw+VE
GiZ5jxbzct/zx6i7XYKEOHW9FPcr4y6LtEId7mEtqzwjm5OgqMz2WMtkPTp1nk4AiMk74LVt2haV
G3Ra36tGv1gZ+zVQZQXwpF4QAPrjGOkvwHo0tq6ODmZ738x5k9mQsEmGXY6r4etdb1wPtNe/1/j4
N5NN4nSnaaDhk8KKiySG0MCL0Y9Sez+vCMd0nVJ5mbHpD4Iq5F7TtaJT7x2PP49QfzsopZAcuVHa
BxZ87QGElKqgoZy7+xKtoDDhkMIXpTY9w/kW2XR3TpZQZ7P780Ev3MCPyeUsmiQxvGSUgF64nVY1
GtIuQ39f51Vnq5x62ygLbw7Npe8Sye+Q6C8biR9j7QlFnNt+6H3ZpVxkQsfxhtzdJ7WgVWEkDNXg
ZYc1ru2t6iFx7uWpi9zVaEeBkyi5y6yDIcgDrWtS3P5amKRKBbdHxgLOArJVbwpDN/raFg5C6vt5
zBTa3IwiGEyR85Noyd/ZUly4vz+G2mEAI+76C7uB/8WAYfwZ5FmsUKQp0vgsmNLkjnXyHsy+2Kb9
GAXRcNwskX8nY3w9yiCluJ22qe6Xek3OY90/b6WwPAxinMARpXauAtMI4mJZG1BI+PuvmdE+myTl
4bPFM1OgeAHkMiHWsyk+pPfCZmZ3xGfBNuttOkLcV/s/H+pvZpMwDOAgLY4fvOTr5MxpKQS1rO+F
CYLEuF+GG8QJ8i8/H+VvZnOvASETAUELoOPimRVlHqFlJDT3uURzHoJtnZ1FkeYoZqK703hog2k9
qJyq9n1hJ/r0XqftpdNT9rNVUOqeTmWTf1lYQA1ZWSDxOtyX0hbdilHDwbSopGLhIA/Q/B4pjfjO
RvSSRAADYmGy1WA3sbPTyBfPkBqOJk9aebxHVlU4JXO8xO68Cf03inyq2Ck4Lb2uomF8hvNvDhFR
EZ5HMymfJagGvxbcxp9aYf/1vPwvGOBu/3AN/b//m9+f64a+3TgZLn79903zUj0M3cvLcP7S/Pf+
0f/71tcf/Pc5fe7qvv4+XL7r1Yf4/j/Hd74MX1794lYQ8q5340u33r/0YzH8GIAr3d/5//rHf7z8
+JYPa/Pyr9+eUbYf9m+L07r67c8/hd/+9Rt5caoxmeD/+usYf77h+kvJZx9eqvxLPv4j7Isv1bf+
v5z0C0WKw5f0H3dj9e1L/bdf9/KlH/71G9vSf+JgeZA0hkBjtoev+eWPvyj/ZI2ycnjUFKrvKLOq
uyH512+y+k9K5MmT/yBS2Gupf/sH5Np//okFR/0Qe3gyOZwN/fZ/LvvVQ/zPQ/1HNZa3dVoN/b9+
o8j2VRygsQtM9aMo6LWHUreZRPyUKecsTE/tsb8WboRAobWsySzjLB/3Xw/XxrXm6o01eSD5YD1K
FC9b0k10l16Tq3er8/pxDSJ38Uo3u5n99CjbndMfs6v8SxFW9NSalky7WnjwxxP5KGfxNFvyIjt3
ZEdzteMU5u4UHOyRn8FRfuPk99FRdlt/OSU2Mi5Be+rdgy2400lxklAIVntzpCANunB1B0/0D8fW
z/3MWendrAPt2DzER8WRnPy699PFGs+S04SN13iqV17H11NtSZ7iDPQ0Cee5ttrUMq7ysx601/JR
v9H89no9J44WHpztWFyn4RQ0Xhn0fuEdXCEYj8axvotuheviIT9SyXoug/Y4BJ2b2hL3SVmAK5wR
B7GjEOkrXbfKc3JTGFY0W4j65I/R7XiAtPZreRzCg5u7GV+reL31Erq9E3kfUsu0JV9zUld2o++a
zbx6TaD9uIyDKwV8g9P6irMFB6sOe88Vb6Or5Zj6tZ+7gt1zZ9AeOYk3e224uYrfnUZH8rtA+9yd
eqf0FBu3ecyvdHf2dD8PJX++rYKJT8335V3ibb55h3x1Hxpecjc7up375XE8WLk/2RTt+nDL26lN
Yc8xOWZHSsS/S8f8Nv8mP5u/D0HNdfQOHX0fbNjXnMHS7clVj/3V7Gk3dXjwOG5xc78JRK90kmC8
0u+im/VqdRC48kRHsWGocLSb7F68Kr9tT61sUSATU65DMeNkd9ei07nqtXJtnvswf2geK7cNl++i
N9hqqDso3nnpbXKafDmAOizM3MGV3NzLzoczxQR+REE5aqbwWzzot3rYMRr6YD7dh3Bp3FZHyHKc
zE8d8eMhaI7yaf4ohKWzOjIXa7jDM4po/EOS/b48KeEYUAW1stG9PtxLt1iiH7mpV7gt60TktW/j
qXiUbtOvrB/emd3ptIamvaUd4eH00pv8ITtnV/KxuNLO9cm4z846K6C7ysLkSGXy6T1pPA4J/oel
fgFG5nqUa61upfNqz+6UsAoHp3Eiuw+QYbPoXDx2zvfvg596OquyCJsQyOmK7moPjvBBCRWrd8sv
ye1sc9BgCc7gza5si3ZuPaVO6o0WNfO27JooEQWS04WsMC8PpEBnL/+curqLFdmJ09qSo3i6l7sG
z1vByofTIT6Wfm5TxmUPFgc0TukvQX2nnqQA6RQn9mM/9dMXSLoK/aj2dv+yfS0fp2A4sTl+NGi2
DFJ/vWkCE+vPa3s63Qu2bgtPB6fjtSGIPieeFhanQ5jbkVM/Gp/jsxxK13F6ZWBLZ+0GgwzjEHW7
e/Ved3tvOurnUg/icDrGV8Vpu4683jvcqL5S3xq8O7JiO7Ok8+KrtoR5L/t68CbbsCRe/z5ahf3l
c2E9w5jpzqyF1YKDzBWPg6NY375nfH52WJO8l42EndmrVTp8k9uH6nG+yoLJz3CsxnUbDN7iqN4U
Fo0lOYjX8ebUqw7WGpjYo3CKP2JxTmN/0SwxTO3NhvWGi/uGD786+DyUs3CqrjZvckZ3tmt3PJm3
iADyW369eQhTuMY9vd2USmIOsi/7qgPpnZM7hYtapa1aVSjcrMd93OK8fo1vtNiKKwuNNDtzay9x
WQJhG9TuwY8D0V2c3Gps2emuBzt1SFG6nTPbB1s65a5oozfg5d5szVbnrf5IqOldwSqt0fqO2J09
OXh9a3GqUHVMJNwtM8x4VxtAehhktv5B/xw7ULrQMt/x7aqjhAIRSMCMIQh0DVt3ons9HC3Fkn0h
aPiS5Ng8xs57JdewEL4Gvf8Jmfvrf9k6UNqUg4MN8dy62nkjlFE+4AvW4LQBZVgCz6RzNq9zDJs7
YCrpgLxKeBIVsWphKkxHcB5yAtDoqvyYMhtPNP57q1ta36hbsEerthI78idmEr1tvziuwXgaWYaD
R3MZ9zoy2uL8bviaP3mEZkuwMi92e6Ji73YevZ672exBkj84scsVElwnPq35kteFxjHCUXWegSuP
3IIlLP4+Hotw/8I+0LAx0S6vF6/lpwSn2bo9/0a3W06GP7oUidn7S1jQl92e+0B1an4X7S7M7w98
UevWgYlJyAyThbO9cLP7l7euFGYYC6LhP24kAyhMWHfuJo7hFM6GVWYhnzob9mzrVvs0cncy5qNx
M5jWNZNGEFc8vBd3ztrw6i/ZB76feZWtzo5czRX9wduYT8kp3ZR/mg2qOPJ9TDc2JdwWj2jbui2X
tH7nsdiNwwL8KopW/BBBHvTYn1psh35ER2PmCkewtRBhXJsaPnzn4lU8ThMzhZWaNesccHyGj/QC
WAVDd0R3clYWDq3ZPJn9b/ucjRYLzI+9mNhRuHtghCKYhYBGJ6uRRRdWhKDdlGvX5HOSUzNIxT2U
CLddSVbhRE4U7rezQ6XBG09rgCfg6a1YCxPEOwRrN7062CevCrdPxnk+rkxHz1UbPHvwhB/5zVUS
9sd2N1RH84Wb/UlT+BpU+AAdA469zi/czn4ouXqBryf1an+nPckyudwEr5CzZve5UK2Miy74aZ/k
gYunJBfrkQkcitdQtspz5nIC+TT4WqAFA1E5dSLXDIQTPugk3M5BH6zY8T7WAZS3r5HYydzkh2FK
hIqZC83sxu80WwgL3CWBx4XS6IdJVFf4pqDYLRnvImJi8KwxQOcPTDG4w24IWL27fdo+JWHtaquT
+LirAAatjlCX+Tr2ffAh4imwPMTHvfarGaohWpisWdlP/DkQWMW7pabXhi8fYfELOi+I7Plkhn2Q
+PtyGHhLZSeWggee3BUYkgB1cdG2ECTh8HzADZtXu68q/JEpJTn341ZHK3UqZpRmN4bQsSqZuVxd
ZtRnSd0Zj/Pd4RqfxrMuHelcOvt8N1zMwc4D4K/Dt1m5Q1EoXi+ywUhex3VUfrHPh53ynpX7r/EI
hj/zXOZrVKzwJQZGWQJXR1ZChC9SuKqJQMG6AEaLvnFWnzWWr3i3+gYhBtIup/ki+PBbs9zxDW79
hAWA+mXupCe4ZDwbkUW4j2xauifzpIoQ/GoD2wIytk7jmdxnzNhSaLimUzuAObtgkgePiXXEo/LD
t4k/LHzxkNnz98izr9bVlnY3JPKoWam2Av5suPXS6q56FSMhQcWctvZkRY5kya7kDbCd8rEfUY9L
ma5oFXcma7EkK79PvtXX+1S3R5ULLZgGvCd/b1wTSG742YcIiN3clH4LUEkcBf/U+ttp087VTXm3
vizBDhQGkE0KXOkCPAdLPfIl3mZem5w7ntiVuJx3+vk5PhYVTloK+PVYeeUxP8bH2i/WK4HP3Syn
9tyf+5cEtLx6pq9ZuQ0IEq3ysfDYUgVciydYtX2wRA8DsxJn9qmRsshFupNVWCMoqfYp6Ao2EBTg
FpyTsaWgpNzuQEU77BLYn7R2sv/zBkv8JtgxewbTbtwdtzQuD8hbz+P1cqXZmUfjkru5iL4C1JYA
JuCer4ebkF1JFCqRjUZyoPib2wLZc1sMm5N6HX1QY2vgB/FBf2y1x7VztSuAmJt45WKVvsFWQvU1
xWYXYKVMC7KGrvZhwpmEdBuE9SPzi6EcHPlmZBdSneTbWbCMxkofD6EMglN+P3wzPhxuU5/p4b3Z
Q8zlaJ/TF/O6O2m3pR+7hVfmVppbsRvHdnwnuIKLzrRPiARm7jhU2iAsin3BbbnPEqQY83LEfgnB
CGuyR+hVnikLBkmpPi9Yrd1bt2DTLxWcotaAetlVehXT/W9T9+nPXuMC8wKyBuSgUL9MQ/N3VaWD
wO4/yQ+R6KjYCT/UH3gzmG9/vMK+6QOGwUiKJRvMYR3u+zDzx3Mz+cLey74clpPwO/AUAxT6qyjo
HcOKPyixJYdpF25+4tU2xEifJezheeEhRs+zM3uL+wVSNpxCZxkWXHA616jbunuwNEvDunqnwXYH
fludHYZOwG7oGlhUMWscZtrNLo3cYs/F9lJ0TF/2JMnn1VUYrOF7j1sdWnulujvlcuTnMkTz202u
N9Vbvq8eWj0Mt6PbKLU483dbRij4fpkRDEbiKizTj41AuJM9pG+9/TIGcHLWW/G34r64XmMftgyC
2w7rAEG4tQibbgI2omfdxdpx67FHfZujsR5G9nwS7+FY0Sfm8OCwXfvLYCsEWi7e3hdNw+gNsHsH
3am3g+3duLfjZj9+z/wdz+7TtW9BBostNIOshOjGFj8K+CjNmo4F190RsveLGm3+HwckM9EZDgl0
zkZA5jV6U5iygbio4/9XqwZJ76hOOGU2QY3NKDl22cmIqTlIivtg0tmG+pU7cLGjs3EhjR3h5Hc4
aAKiU+Kh4bUfapy/GRb+4ndcPhLJ/v5Owq+93KjcwCEwj9jRhzZkvghKs9s/bR5cUzhlg9ibuZNv
BHAuWARSf8+/IDa9u2F3n2W2ADhlYMHVBIfA9x7EKHgNA2XuTGwBuFh8gAsGSHlJKB7T6yzcMbah
M6GyxQ7k4CzcDD1zbvPCVpsIs28XBVDFXxJvf2awXmWsfqQ+/3Ny8R/4fZESNZB6LNe6kc6AVJBm
udkViSXiuvsNnOKipL4SQyrFZgPAA9BBVsimkgsic4RPy3eWL9sk1KnWDnM3Jw6K2x1vLaG0xwU/
wcGRnyKXBDK1tpvoMTpH5+7KvOlC2Z3C2ZfIcJgg1t4mxwSono8qOaP+qfiwunEwhBF4b7Y1PLaI
9ydRE5TH/lx406kLKv6rOTghNz0PJy3cPeLoGQ/Tvm3jCqePy8fFutUJQqXfP25WddOfs4f+ZQ8D
0oc9vpUkb2g8CiSrJgT0d/ppsZ4nFndJPNhdlWmhCEbox88T7WBJxDsgTp9YG3+eWEa7VyvtzEns
Yd9U7nHFcLqTgDeUHOOofZcAvuSPnGbAaWdexeSRWCJJt4eUjY3lDERlfJvMib16BUNwDLyDVm8P
SgvrDW0TBpd4N7XGd4u3oxuVRAOo2ZKfNmfHBnv6TnYbj3p1Ho1uE0t9wde82oHFkCtMAJ+y3eKm
eCI9YeRAdK7D7Vgpd73GcrdqUlkTHn2gk5uQqZNByCp/JEHUe9oDt44boNbCnZ6Eu42FpriLqxxT
tvoqUXsKCMz+ir9UXBYH+6zUy8BKhr+Afzpvx5GmU4EQd4zNboF7QADKVocb87Y5ix+zu7IJUhGo
l51nlvfuRCBjjG27BITBMFSB7nSnc3abnPm5Y6t1Wk+x90jvnD2GnZXgpul7uVs0mwrF3YEE+9aW
zTVrduY5AswtFuDNDhFH8M8O8RS3Fb0D/WTHwhW5oB0YLkzcGBJa8SWQQXHpeARgGZkcQF2jXO2b
EoSGcKm758KPXUXPxXV8OzsLPmlPOZS4mQo09p6uBxVl/0PS6eIAtcwbNS8SQz9HL9LN4WjWFmmI
He89ivfbAyx48nnyNmcHsgaucYeWklfdCjczWebhsxqmD+ptfSKrdrc9F1e8/j2/1j0lIMa7xtEA
kiQ3EfnjHT1Et/GxephOaGT5ynH7XpPfjME8myuT5Vw9Kq8BhsMVG2hgDFvjcAISs4nzumC9KcAa
2m130h+3I/k9B/5YT3fzY42JpFflVc8W8/yZ4Ijrd8TrHIe3uW5F0kW+lT8Px/KKKASglYllkTeS
5GxJTWhBH5p3RuzMzxN6LWHrHU7tybwpQvw7Xpz0OZk35Ua+7k96yNbb3Tf4mW/+UTP8Swc3H+qS
/1yexbw6v/n/6cTmR2HmT05r6vJLkXLG+Mfxz37G8+MTfxzIqNI/qZKCL4dGjL16/D8HMgfxnztR
BUWLyGRShCNjs38eyEgSf0Kbl4oP6s0hKSGH+ueBjCD9c6/b+UH6vzdW70Tk/5u9L9mSE+fWfZcz
518ICQRTiIhswulwOp3uJlq2y6YRiF4SPP39cNX5K4NyOFYxuoMzdSMIoS1t7f01/6YjcxYv6AZB
sRBIoMWxGhgAgDXPi0xBHZkeokZeDFus7mtuaB8XIwiH8e+P0VVL88/HLFwmIKTRUl3DGOF/2wsx
My8OyqJ/5YR9eteZAddDN232GZ/40++fB2jI2Q+DYgAchCCLsDDPwdv62Qd7WT0TcgCvtwMHto3q
wkXBoJ9mXHNcVdEc3DQkmA4IKC285WJTNQW6UPACae/zgItQJmyIauh9qSoYHkGyrsJ7RiyLDoxp
wGRvZAgBXS8ZAEeGxLQeHOGgT5GjZwub1TBKh3znsIy6Ymf5JJAjyBS2wLiRNs6oUTDIScHKGBxh
RnBhpSMHjZE3fs7NsdNyMt8IabQWscUSMUNSAakU6US71GrIjkP0iM+JCaMqoJ86VUFFZtfmLktx
KrmAr4nY78soaEGR5bxDrhjlYRXdAkiV2gK8aoDbPvqTAcmbt6TsaAJ6EHVvByg3hbjEDb0LY1HW
BhQSxHrmuGDC7KZGiq2NmixuGdyxIdJVUQSpiOuaS4t7jm9LH6oXBuSTcoYEz87taACN+QzmhUZB
RrnyLZrmUR6hUOUwMGVBVO1GtpOy9cDnZWHpdI+Qj3Kz+2qE/3xcSvxwEcNWtauOlQ/5YzTG2+Au
LSJYHRTNTOpmV0ENIP3cpy600SHQMXlFzLvKq39MxdC9IyATeHdOEeR53FrgT0BppxmJ1aLWkQQw
SHLeldWYTqg0pwo1QR7kxR91WgRIxEHrdG8w5w6JLXqtHRgFTZR9M2AZ0O+qBtx9UUKeiU28QoEy
O7SUOLt5EWSAYDls5cKvEpBGoIZymKMdGCwTwceVqm4NCn1lbaNXOTNwVe24FOJoGfzT3zaz49T3
AVcOjvDK1Y0icZu2TvmKWjWOTw0YaMFD2YyqfTsVEx4I1J50X5fGNfRYgzUgk97Pkb0mpfSkiufZ
aei+CnsazPHkGc1QjfHdvD7kfSSCYwA97eAEU+dmJDBOUE19hIN95JVx7vvDcAfuodv5iS6rmu2t
GQNI0LE01xVaD4UHTElctiC0H9LO9tAj1NQDz7iTbHTfVrIPYAXXhUw+tNCYjt6A4O/h/gwqMSqW
dSirJwfacyOEYaEt+I5BhamSiRcq584Rc3U7QfAh9oMmSjIyyHSvYDWK63BgRKle5zqs8gedT2mA
SZ/85q4F5zhtHwBGAegc3Ew4dHYJN0BO3ITh3Ex3ENWjwX0RDPP0eppZBpME3gTodvSjHiEunM5z
huJwC/socgNpqpzfNqQJuk9R2/fmMdUuKOE7cNWVfuqkZZCidp22LsY4G0v5ufaLajg6WsrwGYIs
AcfuMxMxiN1I3bZBxAeFJ1HqHhkII2+Ntn4/z3E/WqBln1jFnK55mqKB5tFr7Fl1J5LOgAIPbUcn
UnY8tg2fuvDrPLSDP98pLxPgTjc1c6antrYMnfOcUrsL6q4JkHtpnhb7NpjdDLVREOz7PUh2hYl7
AHYMbqhZkAWJJo2BlkqNrTQ6+SHJNW6aWHxoIjpVxNEEk26KmooD8sdhhs9rd8P7gbunCMrcxf3s
KAeoyB7QvF0X+sK5tQPUPHdd4cA3znUANr2DGL4iz450Wv9GlTlHFSnkgt1LyBkeVerWcicZPkfM
HVKIpAQwZgp3k5gHJ0vmuVERu60B2tJRTDuYXvF4rlPWFZ9SR09dBMm3SKflY6TCzoiHVFciQ7HL
lDy71o45P8f+OlUAzIEBCY4XgDHPj0tgjcOWC4LafutEwd1coZ7mQkeh87tXLGPaO/z+HFvG+/vy
iefBzBOgZyC6YfkHDO3qeQJQQ+jpe6j2znaMZyg7VfHs1/Ui19bv0iqFuhOb3C9SNCb5/aOXNu3q
0ThEF+eHnzSHfwB3XWjqCYmPMvii3BdGgt3awlbVdSFK8ftHnXe4fv5K4PHAhQQsGSfaP9BHEBqs
tI9HkaFDgz7z5CsxQtXj90/551wuPwQ4FrYYpUCB7fzbjRO0rzjF7ZSZuYf6tG3wY6Dj8ZGxQYGs
1+FYmIrsVtPymgbbP3/ggigGrBi8TqD06IowEnj5OKCTh884+mmHPstY4yoWzPmH3//EXz4Hjn8Q
9YQkFsB45z8RP98dSoblWcumTeOmbPQTvFCjP7O5f5XjX0zgz9L830K4/j8EZwE49WLGF/DXGpj1
Pf1Snqf6+B9/pvoO0nYI2sAjA1PPFi8mbB9/gq8cwv+zWKOhu4tQBt5/AcD+b7If/AfuLrCXgaoP
MFYgN/w32SfefygB1QE3BzAfQD2j/ybXPwdkLF4lLIBmQgDmEhYiMo/z1VELldupEo9B7pCPAXxR
nseQlh0M74YUvb4BnIracvGvMJt/PnXZRRbYJrQf6fJWL9rYPEynvFXRowbiOg6nKn9qITJ5hWZw
vvD/egg0bBcDpAWzvfpprSfaMB3CR5ky9nECNvydTOHZ8+e6x4r9NXztfPf/8ynwn8IWBZNXADRX
P2UMRYuENXysxqz04tBL2SMLc71PQeK7dRX/V8Davx4HJB+WDACDnrfiu8iCGA6VpEcCn8QjVHSe
UkN8lAcA9XqxiH9V5MQn+Hur/8eD/rE9qcgbkbg/mrIjuwzk3BiycteQ0L9afRCFBIwQ5yc0JFaf
KEh7XWVZ8FiJMHqLfwTXJmtmwN7mxjlMUVGW0IkBXvn3P4388pstzquISDBz1zdPiHHnU1aGj31F
gQ9h0HKK24FBYzzz6WGuI/k0dhGKI7zkYO/2wcGnVfo1T3EPjKkY4eRbzuxYeGN4bxb60a5UlfoL
7XpxYf1yboDAh3ggVOFA3TqPkbHrRohc8cd6bOGGIOXMkrBgUJ9zw/yHB3GkNw2E1m5/PzW/iBlk
Fx6WFjglEbDw5w+d5qzPaus9QmSqOTZeh3o0rm//ir/4c2nhSEfww00K2060kqDooACUTaP7GFUa
VdMcwkHL7H8rurx7piCPXUP2r4RylwfiVouHYRNeSIXrTa7J0qLrmvyVnTX3953vm49RAQPue0gC
wxgat3Nw8ktScHSjPCj47omaAdNkuLuNt5Prtj/AuRbpDloKesmUGRqSRuHj3HRzz1G47DLxKmjn
MNqZ2jrASM1R8FaaqYTiUkTFmxmkMgeG44Md4ijKm2ceVM1zBy9aE2vbdj8y3Q8j7hqhq2PfoT2J
09lKNJJxT/tgdQdtFesNxbuhcbEMoIl7B4YVHfapOxL0P/O8B5rVC+Z9D94RRHy90b5KHUMfGxsK
b6egOvDFJ8XijwVPU5LUIHvehC2lz8IwKNdMTkTfdrSl9tCrhsq4I131WDgIxhuJP0D6b2CsGPfG
N58DAoEr3PCU68Z+21QdlEygbJHUU45/0g5i+M4y1QINRwbnWzp69kdXFOwuVBAF2vnG99HyRRnm
CfMY3XlWVdEdmSHavqhYpcegrevqDqSF4Z1LIY90SNUg7pTLcUNueg+Y3t7PWnReJdxZblRNNCq3
QS9/hCmFpUPqEA+F13aATDkMOFC8gvwY/LCGDMab4Ad0zvfO6gn9SewOt1EA5Zp7AUhseLAwYPqs
RADQLkgFsJqFNhJF0w3qCsBIDSp6ornfvkGG3b6uKzwhKSQv36kiiPq4Dh0oYENo7QajI6sLcdv6
FDpmfBWGZUh3LZXdm1n3Pi4HUfoli2BtHRdFpoC17az8qPJeFQe4Wml0G5gdX+Vhr+Xe000HQsHc
GHHjuqlEcYNHRu6yyAA4lLlMx00QOOg2hV0LqecgVV9yohv0zJy8R08E0m1f4fXJddxPfv0aYO4B
CtXSQh4HaH1q4rmAYSfqTjL95muLmghTDZdwBOimb66BoEJc9Tzfwz8TPgnNGFS7OStQMwKmW8wJ
6hYUF7uaiNe1hKDIQ2sMVygmmNrsQMk0T0Mu4fRMa/oDRKdgeiNRZjl6qTSv64K2yK9Hb0LBR1Uz
EJZTNgNLMpIS9aU5kgOuhj4ktyIjYMdd+HMJ8T5mmJuYoetQfEI3zibzgLpCSyqFEMNFZEyINp7Y
6ajWgKekNpzj1M34DxMqdwSKNwwOTu8ibnrIhgGvEOQh8F+tWwAZSUf7DQJx7NmTZf/ZDC2Auoaj
AKGLYAoSzxnpF9NO5TPjlf8o6Zx/jWwVAp3Doh5IoaiWd7XFar6Lqsy+biEiB/SoYvXdWNUOqkIT
a77mnsEHmkO/Au5LpJ/wBv0HpcGZTQI183vtVa3chaSOPkclFQBz6S5oEsgzV92OzeP0SahhzvYw
8IIC3pBCAH7HHdd9QNGn+5yz2ZBE2ar4PuEzAORJlH5HvKL+FkhHfAoVvJXjGkWEz01P2HtLWYOi
VVSoU6FQzojdSMKjEjdKmScew5mY9Pjib0LH91ChUTz/BB3B7MHrvQx9IUf4UHszcxYcQB3tzMFU
LQVIR9FG7cAD8p9rpvU7t1zWIOTe39se9KBk6t3IhUnFYg422HaCa+DMzHtiA/HYTvCBvoHiI3BR
Mxkl8BZQaegTZXT2ANZLAAdzJ/SnXd1r4BikUGmY6DYlxUH6OflhutGH0CG2ZbubOviw7LzO5OhE
ep55M8BY5NHU0wTfdd8hryDZ46PMowcKhTmYU0yxdaI0isEklgbTpMtHiXWP5nzYlGrfDcx/0xuU
PpJ0SOdnuMIpdq9xF77TMzgWD1CLHJvP1djVc5YwLxfOATKBUL6O21qhgADePPQqAf3tUrjVYjsG
37gxPnSRUXjqDH3yqy5EAu723uuhQxqOzZlm1c7REB69dyI/6x9QIuzdg++MxVeImKAUxgelxH4J
ChvDHKPBeojmdjnr0g67pmeArDBzDk0Ch3tHAum7H6oeI7aHB9J8A8nKJk1Y3tZ9XLK2SYwWurxd
tHSOjio8C6pRCvi+D8QQa1z4qrpzoAEroIHzh5YOus9aRP6ht9M87FFazz+PVSXfuKrU353MJ9+R
iMOKxqocXx7aYZm5G0WaFTun7ku7d9qQPTZelqk9rVHWJ+9DqH2+a6e2KHfN1Kf5bRvaFP1UP5du
0lAYmcRO1k02hsLXVO4G1JnTAy8L+odvCzLtHI5S3C04z1AatLyQXoLKv2tvadlIoLrDjr8ul6LR
7RCWBdlPtK11gtKgA1XERpbo61as/VAUAwckboiqD8IN4VqpeTGi2YdiOx4Bp1sZK7YsLBa0fpS0
VRPwmNEMvLAaVXnUe1XwxXZQod0LyBICIgEx2jaJUgN+QxdAKinxp7bSB8ugGgvqcA9HTxrIxtm7
BSx192wcA6xE1wY2DrNSfKN2MR40JSQTUedD6JAO59ABmUcJoqQnUHlFMoPyPY/AxklY4Wci5hU0
42I/h+NmIiGzXyXRWGtoE+J+gd51nhoYqudY9HvUnEdvh5uqZOiHlCkgSrDmdOMAYiftg+tZAzQn
ganEDXx8cVDBmh0Sm7lQgfPKLWud3VucBNG+9mVh7+CtQz+A/hjeBVlfAfXnBN1HF5mCiQeoJInE
lzwESiDNYQymHNFF7yooGajmNJO2BHis6vzHuSL8s9ca3cSsZ+YkNW4ICQ7mRbSc06pEwmRkW8Vt
i0JxMlPcHeKeTM7JC0qCxnlPixYfJVi4QEZXmE6hmXtIx4FUCQ4jGCe0o4KgaMeZQuGVGli6Qh6f
ADlPBflhRzqOt57oF0lRGKbceBOE5N7kEy3sAXf3bEbV2jbOrYF+6FPg0DG87SbDAXvLQ47/BMd4
T993vutmzwL84QhmmXNU3XQRSYEewhmiDuUAIVJ84swAZYAqr036Lg/zbzqc6jqHb7nwmr0hkNe8
aXXasjqOWvAVY28eGisPI3G5PE2FfFVbqe51Wjv6zs7gxCdRVFXA+6YeVVgOafO9x0RLvELW+fBR
VT6QxY5t0Pxnfgk42DiRVyPk9aAKi0RlTJACowcwVE2KKqPT4kY2DDP4MQTHa1yJuXyWoHjC8tOC
Ghjj0sWyG+sgzbZh5ryzKH11R+iA6eGuQYtG7+YyLz6Ouebl3c+ry/8VoP5nKdldbjUnkDE7azQv
//wv4h9l/4HTDei/uOMu92xUkf6sPXH6H8jVUNwsYZgNL6NFN+Ov0pOPv4KQJpQ7UZxZ6IK4I/7V
ZybhfyBovyiegSf9b6pO59fMP/FTP1UEzq+Xw6wrEAqjFCeDMQeqJORBzXCtJHNp9KXY+6KqRDi8
HuzgpG8goVQnBg2pQ1d05ZXy+6XRV/dxqX1bCU3Ck4QsRsLHAtQ+wZp/dQH/e2aWksWLd085NMH8
JmKnRhCIAzr5Qzt2/Eq1+9Krr0rAWTX2DXetf/L76BkKP88BCu//ql7094svz3zx4mHRBXkL7vIJ
hZwbS+ujkWT3Yj1fLUX9PTQ9H3ruqJF+QdkJqe07X6A5LCvbXxl8Kea+KHT9Pfqq1GHqABd47bDT
1NTyQyaj8R7qV+ozRDv5oUZRZl/WNYXObw/SQDtBSLAOrol9Xfog6wqITANIFnN2AoMZYOkCADnt
fds2a6u+QiWiphcWH8S35pRGEXJYF03HTYOv5XZc6ThNAG3O0+AqucshrKhK9JO3Db6KX+6gw2dJ
6Z38KfjWtPNzUNLv24ZeBe9AOkBuoHp6mlN8ydk3D43xrjXmLnzNtTRtPWLQXGTeaSgaAIeJ4956
YZFtC95gFbwutBVT3Nm9U2S8W2LSx6wLN0748oNexG4z1V2pkI+9qSqn21mRsoNnx+hm25yvwten
ZeAO1CnfTKaMILnm1/2bcfJR4902vnf+9j5ttea6y94UQFIkXj7xGKqyz78f/KcH5N918P9uD8Eq
RIGYUT5E1tI3yi/eebKNdsif/RsNQ9cpJo4C8tbpyfcgGlHCK/wuicIh2E9FBYmNsAB612k8f+Mv
XYU0jCtZaZ2hPQlS3MDGNLz1VFP9mT9drDdfWL1r6dRRT24+86w9DaV4QmpcJ8EsNh6aa/Xf1Evn
GgaF4clvcdtHsfCrzci/6vP89wv5q5iG0gJ6z03YnHKPu88MxYrcSnHl+1+aldV5PM458Z3KNieV
w8w8ZrOIdkVA4aD2+/V1afxVVLfUQFq1gvkPl2N+X6B7lAQ6o++2jb489UVgR20eNDCqrE/o4gC4
i5LZg2/p9PH3oy/v+IvQ+Im3fTE6LkiwHYl6Dp+AxuxqmA3EBheJe7+rrrVqLk3PKrapaHUmJhue
AuPvYc6FEiDd+mlXkU0Nbs5Ny4IT7tbZDY1kk6CqfE2f69Kbr2K1hhwL2gbWO7XcewhE+apN5ZUe
4IWh12rOCvra3uwW9ckrFo1Jxx+nD51o2m37NVsdv6EpyxY1ZH6iBNIRuLsN12TkLyyYtUy+YLlq
3XLipxx4GNTto+C9p0soueUjuRKv3nlv77+7AVsFbOCEjQAQKDxVHPXeMiLgmKbDUzNwEHHCPA92
1knV+7wGIWNuf8zwv7tprT8/T7SHEfnUkJshbaDpV2gV3JM863EgoqyQZVY+pn3/1fXRmxFN/Xas
87swt1DJaNhw17WQTb+3uff+98F14SOv+65MNpLmg0tOhuOK5BdlcADWsdhvGn0NBnHRYe1aR6jT
4M1TUklv2ClXiSsNvgvvvtwcX247ps5103qzd8rH4ps25pXU3uO2F18lE/DAKbMUlq0n7pgPNLBv
5ln9sW3o1V5TKjRvJ3R9T6PrgQfsNifBUa3dNvhqs0FZj6F2jsFTnx+DoyHVldNvicpfbMI/sc4v
NmFgobxwwKAnzkv3td+UPZqB4Bbi+3r7wdTtlzBr/CR0CLui/3whitfGcnSxX0ADip8g2T29akUJ
+Zl58FEGt/5u02ytdfbgJ6J99GGiU42wipuofOC6vKJrdWFxrjEnRPW+zMouOgUkAmm/btuPo4BW
4bY3X20/lSeQolOciaFs71uv/oxy9pUvfWnelz9/8aXp1FUMvkXhqSNl/hry1x1q3453FOGor9wx
yKVnrCJXAugbKhirnrQs+Sc5+ZASCtDtydBZfjegSPiI/qK+BUhNhPuMNOgKo7GxN7Uit7CSJW+q
aWh3FdrKe9sU6tu2SV0FPcgQTpU2rn+yFHZtjMkbEjQfto29inqZB0Hn0wIZRiRvQ1ehL1HApHjb
4KuoV4tbjOA9UgzZeQdWu8Uh09GV9OvCQl5DgGZissm4muC6iRJ4A0TzBx2m1xxpL42+ygIooL+O
J3JQoFF82cspXWQm3WuiqpdGX+fsmfW4JiI4pbIc7qqsey6jdtx2/PxMDV4ESpGOTHY+BqdCvw0q
L43zzt+2XLxVELo+KwxEf72TbewRJmY7Bd3E3y8WcmlSlj9/8d4aMNeoXgD3BTPlsQtN+pWNPHsK
BIPKILTRIXgWRMNbVkIgBAYS/Kme+bcoVdU7lbMhIYENP2Toll2zRb70Qqu4C+VoLa388gS3wyaL
Ad8PH3PNgo3faRV6bjqhKVGX1an1IbAAqXtYX5FtkfdTL/rFXJJWQr+RBeUJ8sLFwfQApDC3vOZw
dWliVsm9iAAid9DUOeUODx6gwRoDc95vO6DWXqMEDjRBipv+qVLsCZqKN1la7X6/xC6890+A1ItZ
cYLG52LA0EiEXxEIgBH/Csjq0sirgJagBKVzQMpT5JZfZ/i+9kRuWyY/UXwvXrqaqwqcAlgNOo77
VXXeHHfDlG6ckVU8l7PfQ+/VxWQ7xMaBxn3KFF5/s22+l9l68ep9GaKHTENxErYRO1Bn2qSc0Jbe
NvoqPPkYkAm+ivOJNBwUrhLN2rQIr3Uili/3i8RyDZZzMxgOtGh3nwRzv8+qgjRCWau3LWf1LR0N
wCD5PG+rPZHVOWkaohncM8PTNKr0WHtptbdo7G4cfRWtUVg7ZQn77ZPykM87Aniyor+yaV9Y92uh
+zF1fa7ghXAai4bfeRHLDqPlettWsKaUZHoE3tMIeXJE2d9Unj64KXGvTMuFD7wGls69IUHRjOLE
fb/wknwqxwd/NHB1rQfjQsinyaHWFCwsrk3r1V3lxi6EPkcqJvwakH5MPHpk2GVT4w3JtvFXsQxV
fNGAHlSchtEBeZ1B0gMgwP22wVeh7JBQGkZHdNfTZkEBZtApGvxrrkqXulAA85/tFG7GejgTOSi6
tPm4z7kCY3wmEBrpXXGosn64h/XlhJSbwmWzi9j3oSbI+rb9ttVB3AnhScFIcaoAtApHeUuj7oox
16X4WEW2bEGBcmHpeoJR6m7M2Hcr+g/b3noV1pUD8Kch/XxiJXxsx9xLxrG65sf96/eGyu3598hm
xzJS9cUJsrfgzIIAmhjvSuBdGnuVWnv4dJ6hQryGhdkfTonbW91Cg2fLrJBoifYXR47lVjeWKXvi
RvcxcsjXAXCJmyIMwO3zwbHhK+vWRYHed1Z1gH5y/9MAcOGW4UH6WgVB5GqAZ7tGHysafkgbCPt0
KdCdGyYGg68WeSaiyEHvG7J61P+OjvI9UeWPbUOvFnldMLiuDTmkttowB7xI6fIroNDkmgPPLxcM
Xn210mWQ46odgQDulR4yWgHkn6/rK2WFC4OvyzmqaHJ/FH1/hNOHmVX+R1cK99umiVnXcXgWZeAC
R0D+OPWHyssfuxpF2W1jrxY67ee08gCLOo751Md96t/BwfLKrrVE4j9yn0VQ/nydZwMMFYrWr4+p
ICgbZ0fPBa8DiEBo8/jmlHMxH/xy3PhLVucWUHMugHZZf6zYnANoBRpKEJb5lgwFv2X57i82hMiN
4I8GL+7jSNP6M4dB3K0mNN2SoWD0VchSsGtrovAVeu51JxzukJ7T9lr7Z5nvX32HVcxaly1kfzIe
BzbRGiDcEIhGWsMtiRhPJRVHaWrbalqFMPN7GJxVbn/Ugwlj9O4hqiVgFv370Zcv+avfsQrgIKhA
/AYo+ugGk3gCDDw8liDvH4YQSIcrz1hOpl88Y10OcmpHjXOYQg7SAr83cZiET2hnPRhvLHYyytID
nL+hmmpw+MQiBej497/twv6xMBRfri/LU3eQQU/ufSua/TwpKP3Z4sqPujT4Ksg7rT1IM2hy76QZ
hCVneD8CrrnxzVdRjkw3C2ClR+7LDLqIs3hV++G2E2FdJgKBMmgowdBRULtxOKgqBoVg43uvIhpN
Cq1r7uljNC+gY8pz59hKbq/cty8s1jXjekKPLOVAMh9LnUEvpO3r7BWqKPRY2ZA+bls03vmikY7X
uLai+miD/AfjbZIP0Ev4/dg/b42/ioRVLCMzIYqB4HPMUCIFiK5lE7DzhfMlq5iEPgWuyCKV3Z0B
SiNBs686uJAFAOS8qr7//hUuLdtVvHMJ3RCDr3SEH0nchuGXQLRfNg29rg5Jz9pBTb0+ol7xALZk
wa8ZxV146XVxCP6EBYiFA7IYQPYtf031uC3FIKsoNn6ncrhDYTp853GK+BeW0t226VjFcKUyUcJ4
G7Hg5j8CDtWVPpRft429OpeVFnWPYGuPfDZfevsIZ+qNIfyzBPziUC5Lo8YhzMh9FVVI6KD9Bu7b
trdenciCUFuqKcXWU0FMg0P7gRn1YdvY67CN+jljAmOnI8hxmJ0+yYJySwkR3sKroJlhFUQJCIrH
UalPKDsfc+rKK3vChbW9LtNQmAI36Oa699k4PUXMeeajvJIrXshR1jWavA6MAqvTvU9pO946UNSJ
Gcx2X1ejC9FySud3m+Z+Xa6hQFqi3C/ce/CUYyHFa7RnnrcNvQqiHlI8BRnwWUWkvhd9DkkaSCVt
G3sVRIVjYURtQvfeyuk7aPMfJ5gxbhx7+dovosgRDWiOKaYkVc1r4C+gX069YL/txVdxhPDEOgSg
/h50njeQdikX39hg27a15lej4lIXrfDd+8h0p5SOt+O0CW4Jq8/V6ReJMoJuLoYOIfME+PKXNHA3
FRcw9ipE647pBuwbvDbotKA/fXNwTdr0MSFrcf4xJW3CNIc8yn0QyneqbN6HtbqS0fw6+iG1cT50
bjyt/A6vTWdyp/Popuv9Tfcf2DCeD91p6nDg3jEj2Ze6m+7hvbtpOwQ143xkt1LARkF77d6roQQ+
JLbKD1tWtrf29oO6mtMi8112EvnelVD+aqYrm+GlmV5FpAeYS9TlmI6u+AkJB7es3HSPBV3+fD7S
acx81kDtrXfBAQsrC5PxrC82BaQXeeejz9ANgC5Y4d1LL32XOZOBPve07XIJD+bzwbMM5T63y737
aBSfCh19CqXddCJDROV86DFsjaV6iZpWvFYmB3H4mgHchW8ZrgKyqrOoB4HaBSse9znYaapYC75t
vtdufWWUAlLgjvWxy5v8Ng0V3cFv8dpd+NKrr6ISWobMdSqCgI/GT7rsAEaBWsem6AlXcQmxuLyo
5SyPUUfDmFbsa2PsptztH16NRe4Fwkkrcj9pmLno8WY2m+DdIIItU/XirFSFFXmoneLooe3L4FbU
f9o2H6u45F5dwRsTA5umxwZbw4I13JSXeGvlHgj/QRCmHed77WsaQ3cRVmxu2m87FcJVVFoHTQ/o
2hVHPRYPpCi/tUHbJtsmZRWWIDlLnotCHRFAZR27DKCweCqiYdtCWbval67RRrp9edQym28BF4AE
vd5Y0oFWyvlasansI7+X9ZG7ZIpp4b+Bglm9LX7WQkmlI+BgaRXEfQD7gOgkhAa8nG1K2ry1peoM
+rZX8Gq+ryi8cyrxTCkw45u+KZiPZxHUhpXbTYGjjg6Vn8QM8mwPycht+yFfhafbh2Fd16N3Pw7W
LpYMBQcaudB024LkqygVOsduRbryKBz/s2PVqwIyFxsnxjufGNiuujDi5Qo+6QKGbU1vD1CpvIZy
WKb3n9UcOFeejw6Bg16CVV8fp6apvxjJ3LddPeZPqY7ozbYvu4rWsIErZThTdZzN9Bl+pg9e7l4B
y144idZEuc5rXUHsqI4RlGIeGOiXd9JvxyvLfZGD/tXkrO1g+eAX1ppSHct8rHbcVu2BQvTxkAJm
kkCJTicpdBkF9DWG4XkOwvnGYA1/MY4ZPqIvkH70cMCLXTWW4kbqbFEpQI0jIF2mbqSFckDpFETs
Ydrc7UDPh81F76ttSz5YHdI0G50hwrzfo/u0mxwOsSFoy2xbk2su3kTzyWfGz44h9DSKqrmRA7kS
SvTSpK82gmJm0xCRuj7mDvbgJBcUXhRpPfLbgvC+SQYHCpOJW7Tdydg+v+WCOk3iOMImOkrZvoeJ
bw0IQeHsvDIkRQyKTv+OlsQ9ilTnwHtpuNkUNLjhJAs+jm3IXxNagF6TR1G3E2TChyFLWgOAKXlv
RpEdfM/vHjovghkJbHfveIndW7Twnt8UIcF6++hzWbSQWzoG1R8Qqz6647gt9uAhe7ar8rmJRtX0
NfIS5j62erAxhDb4lsrjIjN4PnqYej0MhoMcWLrsBk9KZv7vfKf/l2gCMOH50A00iNo0ZPnJ5ZPr
xRWlLvCZubNlXvDmqxnnsy7LqUrBobBNHc9D9DTaehtlEj7S5+9OukJm6ezaUyP990NQykSRq4qI
v9zy8OarDbvJnBmY8NSe5j7s994EbXMFgvyWXQOjr/bqrAHcYCaEnEpesD8sh2p2W+rw/YZ1TmFd
fj4xkeNP7P9xdmW9cePc8hcRoFaSr1J3204c2UnsTCYvwiQz0UaJkihq+/VfdYALxIzbjcvnBGya
4jk8S52qQdP9QZbjf54/PIjtGhLm1XcMS1tBlR923kz7eXooN1095uCnSsDqLp9Htugnt91bHlXI
2HA0U6YHBjazj2QAc2fZtuFfbqtbic+4KpCUR0w/lMAe345tzz8Ap8yvRLTnVf545nE8lqXC52lQ
qg/6gZVd+E8cCHlAD76/AT+MuQEVP6jX3v4zzofx2g9ZdhsvVZRPoxofholC4awf2T+sVf2XlW/F
pwmsRwXoUMLCpWqBP8syY9BV9cWwaZ75Q3SqBElJ5QZdhQ7Dy7sa1HG8l3QdHqjZqiTg6CQPEdiG
3j6mC1ZsZ0d1s/AamSjPGjXcK++zN9QuhS0ciWXBsQoxvT6EPNtrY1K9rDcg/HIqCUPAwjLgquNi
3ssO2w5CNMAbBkLHDbTkTodiJ0Zhl8uoDwKSkahMldYp5l7c/JqdFnWBWMlCfZLVTN36OyQp6e7y
eONMLMOtQLG1KszQZDH076ACkIiidjwQy2oJ99lixh1Lm+4zVZjpB97n6HbYlqHSGoPQqqQkKwmo
58qSoSTSqmtu4ML9thMi6YM+bmwiklUKIhZ1AyGHCmSZblu3TDMyIg6ZNiTzQLmWVGq4ycM6dvyc
1vs6zwI6B1tIMkWWZwLiwqIp3MIlZpmmX9T5DOpFkg1cHWkI3fK2+9vpSOxEKDbaizuOXeuuOXnT
F02l23nYOdDsGRGBH4tklLb38w4pDu2U8p8ZpF+62JlH47Yjes/8KfwI7kWIzIGHz+1ALKv0qGnM
rLHtFbIUq1mPso9/ui1tWSU4vqZNiYlgHBRM+U00SVB2OVUqcCaWWUZi2NoZDc9MhRFP9mV9DH3z
7LZx67WU60bkonH/wNLyybQQJSnAhul44JZRxlFQNDFdcQMHlpiI3oK6zfEKWiYZ5+MIglohMhDK
gkN1Q7Jhwnk/uZ2KZZVNGwyDqRbcFHXmMiQHjEm5bdwm/dCgCKxISPNsYqC0BPkBiCJcWkGBZ1N+
4AnzdSSw63LuMgQQIJe7EipecN024cfSLIUZ85lkW63AXYdnOOS+E1IA27bMsp01/LZmItuH/eeS
A0MNotXe8bgtwxwgPoM6UD087L4BJ68Jnj0SXwNLnhd5JbCNLMMUU9GVhbePD82uvlR1JE+Qgvok
wogcne6hzfehx0mLfm3xAz3QH5UfDUkZI8ByW90yz6j3EJqEMWhcyrJIarBXd5gbcFzcMlBwXnr7
XLH+oeYmSLtihN6OXNxezci2T37mVAl27Dwy8liKkd+FnF6b2TtfvFc+q832IakfLHsLXh6vXs23
SEg/VXsPJsqmiRKpoElw5XJeuD8270ev2IrxmQFUNEEzIyTCcNBxIoF4iuMYNvb2V770I9aLCjrZ
faPz1j9o4LQew52x97yqv3fVHl0JSc/59GvnZRswiF0xiRiBvSEMNfoLQcwPexHW2VkU7NMwSnIY
RASW747uTnAuqHKc/9rfmmsV32ZGRnJ+E4MnTIdWoDEdf7x9Yhe8nU2mUbF6WCAu0T1AzM6/NUPc
nKYmDNySMXvkgtVgmd/3HGlHsYr34bjfDfXmNrnp2SMXPapLyLWLMxIAPNF9mENv06t3F+gFDt2y
aR8CcyQX+4xqR/2ECYy/FxO1V67ppUO3TLoAXVkLDJQGi0zzONTF4xyD69/pg9oDF0s31VAaHPVD
RAfIxzb9idb7N7e1rSLTNPpLONStfqCF+ZFT/9GT0nFpy3KNQSFj9qV+0EYV96E/DAeQipgrdZIL
fsGeuACBNwitCZ8fOj534MqFHsOxojO4cOcJs4hup2OZKQSb5QbFRpQ9OVB6cRe+97T55La29fp6
HvEnfxu2B+qxdyRnf5vY/Ou2dPDSuxC8KNEytTxbNYmhCAeuch3Qg9vi/svFowFQIG+uSgxuQ8wh
7JpPYI10vDKWhU5gRJrnJV9AaGAemz3/xia/d/yWloWug4GAHRjas3GYIAPt648Rdy3G2LMUU7Wb
yvStyMoKF2WbuvFQgYHfbet/TEwEW62nsZse0JC7B5/4fV6PT05f07eMFLT9kNEIiHpgEFNMMDQD
UTw1ujlFm1djmHMChIQYH8pI/F2EQZFiEmdwS3LsiYkgjBCixXsH0o7hsUKxtC6vmeaFCMq3TFPh
azZejReULvF/GLspUpPHf5tJx7eKuRZM7bGJSKxRnG8Ev8LQ+qin+MSgJuL2TP/q//4WYHReDE7/
Ka8f4m6eboVXgZi+7a5ETOdzeCVisrkyajlrUHH0mOqE5N9NBUWFpC0jtwl5z7cMtdVBWUOvoX7w
SwZCXYxPp78KhU4X3h6HaJXiZaemCjPf4okUPgRXqBsrAfQWX7rGHsLNqLrT6mHdq5s9yn+A93xx
8wH2SAQYH+W4z7x68LvyYxXVP6NNOc4u24QZfuOhK8bm6kHnhn0Q1dT9DcFhcuWlvnBbflFH/XYV
RVu1hIY4lbgmn2i7/Dt1s9Oga4B07+WJM7SZSVCp6kENEIHVhk6Q36hCt3v+i+L1t53rAOjRMqDl
g+T0L0hSfTFSKzffaLNlmHiCvoEYiocGQg7JAqWKcMivqVReOnLrHaVQZ2Ez5l0fOlLlKRQwygTi
3F/cLMiyT9DBQKE4ws5ptaoUWjRzUq+Q5nVa3R68kPtU6pnPeSbMXKUjRM+PGARwrKfYsxcMY8Ub
aTXqbrX45nPzDuo/j24bt15SUuhdKmgdZ2EV3wzB+MSk2+AhBl2sFHWe423udcUzUkf0WEMU96DG
zmlmEqtbUW4YVm3jbYqhPCb+Qg3u0M/xs9uhWPbZG10OuV+wrGkXlcgCCOmqcT1xK8wFaECEUE2D
gFRH9K0Q3g3ZpGMf1h646KEmgsZ+E2chW/m3td7in2uMKrObO7eHLlRPoZRc1mG29QM/QQjSO5pG
/HQ7ddtCgXIHXmsNMjRln9nWv9/72SlCp/bQhb+DRzZeYj8rRgEtqNSvY7cAHeqlL3250bQm4BVZ
MiLD7jif2ZVM+f8Tz/0/8A21xy72vcmpwrBzBr229yQ8P0SBUzUP8nkv9w2tRaizQ/UlizYqHsYd
6twnWUzMjUgG4hov198wDqrAtjJl1d40aYvSZCon7eTMIeT6cnEQc1K5D8GUBUR3CYbP/hMbdbqG
UCx+ufbQ5BPorPwpI8o/riXkpVnD3VJzCDRaiwPpOtPAm7KlnW53Qz6Z/Fr4//rrSW08UgQcTL+i
lpwB5gkZ6T2A+DEkaVxsE1JlL/ddBjxcRyGnrOi6U9yKr6Ikbt1HCHG+XLvSAMNhaFFncR22KWSM
TmAGdwu1qA1HEl5gIPXHdDYF4XNjmkc2t25OhVtPZwOFyL5Vuc6iOhQgX5zy4lHWwhycjtwewKgr
E4OEhp+XL/9tKYqt8SLcHk9qw5CgmKeXuYp0NgTlCh1KydJh15/ddm5Zp8fnpkZBUWUrBpBSjoGm
1B+hp+S2umWfoLDYYf+1ynIxJ5uRBy+kTpEztaFGNS+nMfIqBbCEf+jNPz6yW7dNW6GtgSpVNE1Y
WcdrcWqLtT8ULHBc3DJO6BqFw1SvXbaKvL1vm8WvobMly/botHkbbGSEKc28+10GPct8ONR+qLcb
MIjvbsgdauMPBgmQO6X7lHW7fBftJjjrfTqezh8QaUogIOd7fUb3PEr3uvlICvHv2ydzfsz+LClQ
W6wEY6HbiNQZa0cBf5dPQfDjHIKdpdeU40Nqg7F2rin0+oIum3SJGR6dddwJtQ/JZcuDoZej5yiO
ukxDorhOIOvi8QRCEMrNEdiILH8tAkmioc1AKYSJqWBcu5+Qbgs+vX36Z3/yyunbkyrebnKQTi4q
i+SsvmDyPU5m0vpuAZI9qhK0gxalV7SZaCGlHg3/Gkgkum3ccmH7IFm/9bXJhu1bp+kPqEa7vUnM
ii8wtpAT2WDlCZqo0b4n3Ubd/K49oII+ogkhK2qymY4DhCBpWhejW2JBbURWHbNi8bt8ynITdZAB
rPZnZElPTsdtY7IgxllEGO3osoqD8b4Its/xHjmBNKiNyoqn8zR3HnZZvw3i2ELe8xZNi2vclRdu
uA1C6oOdNxA/HTNvjCFam8+L2h8qpaNr2iaXfsC6iXkLsmM97mPGCwJZ2B7HdNxIGPzrdvLWddwC
4KiXYumzPS4e5AyFXMj0ugHiqC1ZpEy5cVbvOqur4YO/kgdMIjoBG2lsvai8hT5tvbeIveb6Sczj
TRSNbm7FhiJFUu3oLjZw4zVhKRLHpzYm352O28YilfU0D51fDdkcEmBL9uBu1YNbOwd8ry/D9N0U
e0kCaIE3kE3/CJn1Pd3qvrgSep1XecWX23gkFu0TBB5In00dFeoALWv+TVXlWibtxAwGBY1M6zaW
jiFHZKWnu16HvBraITMx75N13XV74EDGjoe3P8UFgRYQpr88rrGeOQ1zPWZ9wwz7BxKvdP7Ap7zD
LFrIzXMbQ5m7AQszJgpvIKkGDRGIWdD+y0JBMfcuZCpo08ojun+HKnfdJSjOGci6902N6MIL9nQS
NdhyeTOTp3xoCpmZkT6tehTL3ZJvrMXc1hSYm7kroRJfFaufQEaWOc23BohvXv59xmdq61e/z0rW
3wDU/XVcr2X3F1hiaWS5DZ7zOShJP2QdpqLjd6tQlP8dkQrpD1fTeJam2vSzUluz3PWmG+QJgr0Q
JluUDtxi3sAK2HXRrIEGMDtr8vGEouV3MBO7vdG25E2hSj5rCCJme6MPXKiTVy5XmhYX4tHI2nXN
uyUf+T5kZYN5pONYiHI/TJjkH5DOEO6GA4IS0MtvT5Xyet0EQ8b38CC8jh2aGIpxb1vO2UBe8QQ2
EGwgPibrG3/INtqbT55kw7E0hXb7rjb6y489CNw1E+y+Loenrm2DU0VM4xbY2cpPMXThJRS2dBZs
OcbhsesYbOip28HEL0994ZjCmwzuDcaE1yTI+TvJiNudtJFd+0y23Z82HLrE+OYgZpmAmNxNFo/a
2C7kTaYcunVAhSeCCDw4TBmIUt8+lQtX3kZ2mXxqod6eDxm0mTGNirLUHasYhM7aNb9yI391Ql+7
kpY/8qUMKaTIhoyAx+yfptM/QaTX3cLFg0d6L9a/oeKZv8fkqzqsK90S3bSgOhJUn7zBlB9BAFge
Jtmj87nWTN+Vuc/flSBpHxMP/3TlIC7Yza8x3t/afp0AE6PuYTdF2fwcpZwxsbuuN2+f8oXFbRBa
zKa2oQFrsjmoPu7BUB6iGfByt8Utd9IyQeqFwSbZKv8ri+2uH9zEY6gNQguCud3LTY5ZGImjiZv3
4Pb/12nXf5D+Ekj0RloNma/4cI+LJ26Nbqcrd+7CgdvyTfHuKdQW4cl1vXyg7DGPiMuoPoZ1LTfS
rLHKlRFDJgbviZkyfiCs3j67HcrZSn+7hJj2XIHjLVBBC1bkKxvvUgg2PLktfj6r3xbPTQlS7gZF
NNGpJuUll4nhMKK3V2evvzs2xW8ZrdNIimLMMPTt3ZE2mj/UG+3e6SiS79owUF8QWZkrUwMXvJaN
vCoKSPeoaERiBKKQVJm2AXWnAo4XUGG358KGXw2Me2xc+z4LPfIOeenNOO5u6ZENvwrKtusFRXBU
sTn60qDm8HGN+8nN19j4qzBSZdlIfGbIv5JUVah8z8qxlmnjr+TYVOtCYLXVTNRJLlDRZQX//vYV
umC0NgILZdKwKvNWIV1n/4bFAvqhvq3cIhcbeLWoIt9og/wrHsl6AAV1lQxz5JgP2cgrTPWQwW+M
yiip3u8YbcfcJ9J1t3OxwtKdttIsINrJ1F5+7RFMazm7eTMbdpUjJhLNOsssHsj0TiuRor0+ut1z
G3VV9PkKXhapMhCnHKAc/VfTyS9OR2KDrvZSoWvEsXQMuNihksUPtQvHjpqNuhqWachN0yN5oVC8
XOPim959x/jchl0FkFcnSwXXpSbd3PoheeS5WtxaGTbqSo9LLtqAdtlsmDpuwF8dqoo7fk7r/Shq
r++j5lwHJNN3Vhbvu4FdSbwuWL6NuWqjepbruvWZKMvgZjFFkPi8Z+/cLosVf1ZkgR7aigaM1+CN
qApy1w39lZfo0s4t29yGZgnqYuky0h9kGEaYsA/yK0/qpbWtwC5UnGse452gc/dDlvqu2tyohVFR
tbrGuhxDrxYoLdbBloBoNB0Lx3jUhluV1bzHBJTWmdHsS+Qnu86/On1Im9y2AQJy9roZ1yT2RTKk
4B8Xbmdtg63yfgE7bFXJjHOs2U+5TJfwSnZ4IVqxoVZ88kEX2cW4I4VApMJqs/4cDShRl2lfntyO
5nyHfgvuxMpQchyZBBBtkkfC64c1Wga3t9OWHUIdXSxChDLrUDEjYX5n8sUt7bIRV2O5d5tP8bYx
3rwLtvCUs+Hft4/k0rFbpjlOBYYd+01lPbLNuynshrQejbgL2e64ectAa0XNOiw5ApZF+0cMt4Yf
6r534mkB061lomobaYs6scpGbk5hO5ZAjjjqfQgbd+VtxEMdreizrohumvjQlU5zt9j2OUH47Saa
kTQFaaoyAwyIJrLTn6emcvG2WNtKvkwXRzMmZvqMDJtJ+MAetEdcnjesfb5Gv+27muY69EZ4RNRw
voKZ6EM1ji7RCpa2jFM3PmPRJvuMS/PFbPxTNFYuMTOWturIwcyDSY3q3CKa5kSIHpXu6MqJnDF4
f9RtsLb1bgZ9szRt34I026N9Ggdl8Il5tL7h8SQOPMoXaJ5Tkg7FcK2N8SuBe+0nLZuN5h3EZIyr
TA7T9nXTC2Z7yzavj0aw6n1befj12RuTnky7TMZWNJ/EThG+Ktb/VY98/RR3k0lRTTAPjZe3N42s
tyfahhOI6dinoB5lqpp+T7UQzf2EefakaXpzGHXPb6p+rG/GZeGnesu/Kd2SG7qttHB5YkAvbd2C
mYJHdJu2Novi+KMU4oeXey5DjvhSliPikSlCQkFvHtCpTTCDZJKxc9TEAvj6pWWIvoK+Vow7Nmkk
k3Rn4MobnchycCrny/eb2c0C8GkKofAsLgqoU+oq3aKmObz9BJyP9pXrZGPMZN0Vfs6aLts278g2
0NXngjnh7bFzyxkpNTPhV6vMvBboDxLxRxFU/7lt3HJGrPYWzE9GbVZ4w9c4Ereb3zvp9WLflsvg
w9g2nMNoWF38KEj73V/40W3blsfYMO8pwAMts9qLplPDjitKDy65DbZtuYaKTR54FlgBqilf3flU
yXtvFtf0iS74uj/ophiZFylVm9W+J2+2ZZO3O8AC/c7KtGEhOZCwi5JljpyY+8AIbxkVUV1Tzuh3
ZOPsz+XRQHcrjVoPvsjpU9i4J1Oytqd918El+DcBw4wM6ZUTLBSbt974bWPxlLdIBeeqeibhog9D
ubtJE0C6+KVH2PK+80fYahbSMUjmmpZJFTlN92DnlmHtO1oN1C+bbEDJGQIZvoTiM/voduaWh4/D
YJxki6qEIsPXag39REydU1UCO7fMFjq6JACeWmVlPedI6+/3sF+vXJbzd3vFT9q4Jw2whu+XRQdw
XL6FB6pNlWKaYEiHMfbvwtbo96roHMMhGwpVscZsIeZkAMuvPpftXRhTl4AcZ2S9gw3a3YBvTm22
LV0DhcV4SejWfnr7657v3yuHZOOgoHTfbdCSA6JtE6dSiENU8xsq5N/efg0V8KtQ89pvWK9hV0VV
MO0h/oCJ0/W4xNW/XdRVj0Ri8JLMpfe0L0X8vvD4FCbNTJv7ACwPJmlNMDyGOcNOem+pttTLy/XH
rD15DTd8cWuWzYM6wTMUKLOs8nY9QOYQr6ks8v6+6sA5krZBq+hpDP3qtkeeclOyMbgPGfG/dlsV
vGNDs92SRZYfFGPxAcAvNxJ1YQNUhV9U7TyQNtvZFh0klRg20k6lV6hrWO5iojtY8EO8wyYQ4hSB
pj3dBLCYb9+oC+HJH/i0eYrJpLQCkdpcYo5p6Q45eNscV7ccxjD6cQDSXJQdPEx5T3thQOfvmHfE
1ksfoswFVmnUpjy6sCQuhhgEq07kYTh166nvcugvxYy2WbAvqZL0Z+4TN0FQYWPTwOR/1nJDVUBq
CF9BZLEGk3B4JWM6X4tXzNdGp0FyZCSx6tB7Keoy3Ut/Tbst4O9X2TrBX6DKYnkI2YF7L1Rxk7UT
54dxat/N0OK7cmUu7d+ycXBxVTHaAS0m9/hyx0EdmjaDF8CYB+aWqthItaoKEIKrus2GONLPcqke
AzJ1X5wMyoalNaBsaimYijN0Iz1A38SXYgKSxG1x63Vf0Alfu27Bzs+TE0zdS04e3Za2TLVcw3nk
eUs+oAoeJyDdzxPG9fe3F7/wuAeWD/P3bvG11zWZnNYuTIu+oacYTOFf1ACSEMPi7X41gTy+/WsX
fJrdCctbzUp/9pss30ybDnR80pK5HZNNQbCpEtqDmOrLzFaqFA+fSKdocvQMdi8MiIEu3uoFlhXS
4PMiUFGACKq8cu8vfAUblCdb1IC6Eaa17eqYy/E9192tCvixwqycH5duIagNYdv6UUQ0hwU0Rf5V
FOJedJMTYhiux4qu2lz4yx7w89rzfyEtbwsRPb19ay7EVjZqbZ7Rso6ARERhb0Bpvwz67o4CAnTT
NUb8VYS8+fz2D53Tq1c8tA1g60AezegqZCaKiI+JjNWAlufW3Uw7Xe66bViBzV/VmPCcNsAA6fna
IMqvIf9Xftpuh4qo60o89y2q6P38YV02+olNIQiM5qI7TRMxCeAfIq26CkSwUUFSv6urp7hj1X27
E6cWoS9sjB2h8C4LhKOzzvO/VrL51vRONJFY2krc1g4a2whH0YNg7alpMcvbjeE/b3+3C27FRtiJ
zR+U2rH2TraPdTAFSb8oN2kSYQPsBm9fq7Kq4FcY9BCKqAaWOZ5Obju3fDtK1mpG3w4hpGlp2pjp
H7R/HWs5NncaB0ve2I68zqrSB2IyniH0W/VXoplLZ26FYcary0YVRYOG7/Zj8cYp3ZfGdeeWMwF6
2yfeBH9YT/5pnsj3qZqd6L2hAWfVVqKyHJZ4xfcUlIdg8FJfIfzu1oKwcWvQVF56OWxNVqw0OOV5
HKVgc61unC6LjVsjwvcCVsNHbHoknyFZ8E55837F9134njZ0rV+9bWtDPHDhtpe3SnB5hxL/tW71
hdjRVpCXQpUDUoA6K2lYHaMYFMteHBXHrVGOtWIbYxYwVuzzWZMVGqrfolV+wnyJm3+x4Z991BnN
17lCr6N/Wsfm+2bUrds3tcwISkGLPyxjk+mVlcdZK5Niiqdwi7dsOPzSVYrEqLJmy2ripArFO0kx
C+G0dRtnd9ZphLwI0l8/VO9Rbilx1yMnAiKMMluZDEU11+8XZHlRBZSAoHVCDd5+t51bmQwtNjUP
KwopACFE99yXIqGKXIPBXQhXbIzd4DUDMqKoAZOzl5A5+muCOBEd2+da1IvjX2CF7VsZShT9wybb
MRU7VuDMb6q/3Q7n7CB+67lgoMafhl7AjuruGbzFXTpLem1054KXsYF2EO/edlFMCKOHuk+AS16T
PJ8cy9o28MuTIVm1AZK69cLDGAXPmx+6nYoN+5pD5fuawz3G+/xVD6d2YW7OxbMCo8VDwbkFEWFW
r8OdXOqnRi7X5kovBLQ25GtcuZ5mf6xBPt9C9nToGXsugq48qK4DMSmtS3BBxYGOEtaV/vfVmPxK
RnPhQ9s0XDwgq6/rtQVTeggosQbR8x6bn05X1EaEDWEAWjIR4IrGPrtBvSO8mdRs3GzL5uFqByEh
UrM2GSH+7XyWmp6Fa2TjWf4+noAJCQ1F2NTMwVPjq/Dg63m+EiFceGZt/fO4GKMoikskYcMqbuNy
Kx4F0NY/tYRTSp0O3waH8VCvEF2d8ReMUiedkajwdavb2dvwsE5H4RiOiIf7qPwPyp3ZAuJFx41b
Xn9e0KiuRt2g34v25trf1E3sRA4OCV3LiGfF93iEfl42FqQ/+rF/8ljo+IrbELFl3nu/ahEjjJyM
CfGLx6Hb3eIP+oe3n+WyFDClJRrBagMyhPqfwQDq4HZZrPwGOoLVGNZI3X1MaqY6NkIltc8K1/vi
v3ysonjzdBv2bVbF4WdaLRJJu3BicMZHtWyV4ZWthgq1saL3mjT0SZdExXCtqXzBVm0h9FpyM5hz
5OeDN+Ou3Kf9ljStn0aNT04up89tkFgw+VG9yUlmNCyHZILWEPWuSWG8vn1uY8QKHyBfdAIb1PhH
2SU6asbjAL3Hj1XZz1ewuWfL/LMowm20WElzCRj+iFI/3fsj35slNZ1nEKzhAi2MfTXF4F35rdcf
LG6jx6JtqaEeDbC7KCh72Ere3vEqdEtOuI0fG8FKK2WLVHyW/Y2q/4EO8dHtG1sGPO8NKeMlqkHC
FJnjHHrRDRnyZ7fFLfMNxiWCmgrStnxiKo39gh9Wb3WZ1ve5jSDDKMEytCt8Q+77bUrZ1B1IYL66
7dyy3a7dpOD5XmdrGP9o+20Ba5dwEjbDzq3yBB2mqWnjCYUVDJLfyjCf3oWycyqscBtQNQIeHXb1
IrNe50syT+J7GWi372njqQB04ovPaJ0ZPom7FRoHh42Wq5u7sQFVtRwZGyPAjP1o/TT4S32EdJVb
OxRA65eeno10HzlFWgLypeJdGY/to4a6vOPWz17ut6Rng2RVrykaZ4tW/3J/fa/4NXmE8wZfcWI2
ss8sKqZ1UOOaD/4+odUq0AnfPUizMbRxbjvlxVdi7l9tvtd+yjLXal93SmIgrDYpZRJXRZ40jPLb
WU/mLhpBcj4V639BL3SbhpKESUuZTjCtrW9byAPdj8yPT9CS8m/yseapF9HyMYhNeNgMNR8FSJJA
S5F7t6Dxj09qovUpN8iL0kiDivzgb/tyLPI8OC2il8dOzDlNqmEKb5lZMP48gUX7GO7bc0m69jTW
qwpP3qr6NUX7PB8gYbuAFbCQvf/UVH7L03Ui7XwAwpN88PMdnH4QVDhSep6dqkD2d9NOdQ+cfLkz
nvAykndV3HsdtJOGOP8aGq/9DN0dNDg81D+/cF9vj5iG9e8YR6BDKesfQfnauT0fNr1Zucdqaxs8
tSBvyHx/P3RjdyVEO9/B176q5coW8LzEBLrbGZkrfYoxtAetOcmOEZmLOydvaQPc/EBDN7nCHfX5
jomPgf6l+ukafujCy/oHmI2FNcOXQtzNmEj3NVDHZml7lyE1n9tQtnYAocWAVDNrwYabPNPQdxpV
wcp2vsB3cKZsKCjqZgtuW7VBSgy30ykb4TaQrdx6riCCigrOrLuUgwDyuHCtjk4f1EayFeNc90Hf
Aybnqy4NTPSgMWHulKRxm70rIozVKLIi9CPFbSy6MkW9xS2i5zaSzfMlanOtwjT8pk9BPd8DwOMG
suY2ko3OwKxHABBnW7FB2ZPQ4lnMRfj09pn/Kj+8Yqg2dA3o6gitSXS3q7Bg7wPExf+hDR0cVmDx
kn3L6Zem1Vs69VTdBHCGp26hQZkO3hbf1d2yVvif+F9uF8zuW0WQXQelVlsB/q7q+zD3v+uxma84
jAuPmo2li708mENMD2ctIUWX+nzzwY2KjtNhmM6tU3+AAJrbdbOhdTxolxjpRZ3xMr9XUfnIV+o5
rm2VmUUgF/8sipAtxd4g2IKoeq26yM0Kbe7FDnUeigSsxhyNXhMM7IXAFK1OvSbAbV6GLGW/mqhg
rAKRT0BBF1/g5WtDt3jIhrZV5bJMksE7KaG8NO8YXtF1uZZrXbIUG9vGoBcl5DigRB5u+nNVr9HN
BijREUhkzZMRxbz7DdpMH9q1hQRBK+Vjx0edYBY5H9M+kuZhHZfgyl2+8L7awvRL2PJiN+fcTPBv
ugQ9adF3BCXSVV95oy5Yi42Hm9HkIaKMKhBOtFtKMYMLEEPRYSSHR3OTlqp3A8dxGxxXrF6+7pFA
wTfe72f8aUklgyt/xYV33ALHve0jL6xhY+BYr+IR0paw5XhBKWupEbk1xqnYxG30W2TQJBYG2HAI
BsVHMUTbkTXk+e2dv06c5XObo63e42UFJLPOPO0tKeJP8GSU8wwaIujkADEu9e0oBlknOwu3BDqN
4wfSgLn07Z+/dHCWtfuQPmhNX8GVRP4/ddHcwHFdSRsuLX22i99yny7Y+BTHSPJlaD6yDeKGEO9z
0kjGqZ1/9LfF5TAgVh3wTTq9glxtmp5XdbWY/gsd88qLaxOllcu8bTlBmKM2KiHKOOTxZ71iGiyp
+d7tydJF6odkjc7TfEE5+VAFdd6nzU6nW6/fw5toysmXYm5gJ6PMD34e+O82wJiA+594AqG84fuY
+9St4mHzKdHIWxgIPaoMbHgnPikJfozCCf7GbbAH2yEc1G97ARahgCUi3HhCdrdiis1QFADHsJdB
XOKYTSo39Rwa4ri0VUrpAX6dZOWVGUiQQKc2/Y+zM2mSG+W68B/6FCEQIGmrzKzJSXl2t71RuNsu
NCAJzUi//jv5rmy60hnBxgsvKCXj5fLcc/rqjIyTl3QATVzWIxnXPog17o9F2kbvJsunf3Qd1577
jZN8XqmhQzBv1bNY5k9J1UKF12rmF765rF6jIl4g8gVzUB5Ki6pGzumt1PO1Fe90erylbK1we36e
V7qdLKULRCDVjY3ySuMurZeQwdQ9Q1Uvb5ofG978cpQz+oVrLqCHqNPOCcQKn1lgSCYS9XYKw/de
O6zLvs0rA+jVIaTdquYxxyGFhwrfxens3pymw15ZXT7nsVGHdCKHuF9Xv5ni0m8xbA+smtPyeVHj
95FWSxapaDl59YpLNAEP5iOGE/AxFx9V0rzr0v6DX9PO/bquW9oKZtG0bs0hjbrkOEaJ377i4kwJ
avmRrhaBTKvGHGxzb+w4+XW4y0xHhtMKiqGBXFBpfiBBXmbMmM1vjruoVBGHtUWMhC/XEzlzrKJP
1bxMfoe9S0lB6zXK+WILJDrrU2GO6eiloYS91tkN6z3CaVkMxTNL+vu+Wx82tv7jN1OcDBhr+kgt
dC2gYb/FRyamDRXmifWLa11Iqmv6vQkJPrzeccdgBHedoWReUmE0cSkptg9IaGoM51ys4XllVXhI
qMj9wkIXk6oGVN9XSxXIoSnzexjBbscZ6LBXt7tSZCpO4gmuNbmslXkXtPObpRees9yFpIod1YrQ
88EaqlucbRpVKoEZ/Ca5K0Rm550KFBcXz4GgD5x06sHYtHjw6xUnok2MwklfmvI53nZ9qsIyOfB2
u6WHeeX0dAGpNGoQQ69ofVzfbun3KX/x+2pndcJltywGgnAiUvZBiFn25a1632s3I7fywixxQwQJ
EB7WI3vPoZKd1TRVx76rkzfrIl5U3bayz4vlOZjn5TAvvee7qluWMeGkK0C5FM+2Ezs0EfflpGxb
Hb06zYXyN9ESu41CPXN02lhsdVbPym/XcVm1gGCUe5ZACSUszSEK9icbhcrzw52jVbRKrypg6jkZ
yqNh84H5+ZTTxMXV0nmNkQgiaDoXVVa1+9eo6P2ePl1cLeyhnRnUaLsexDkt+5euheSD31g6y3Ze
RVFDG1w9016VWRva6mFFVOZ3FXCJtGptAluzAa1P65KRVJzafN48P91Zu3UttKJzq56bagyzogrE
YZ5gU+rXMc7hCtNpeFpadMw+NF9gKvY5nQov5UNMFueiobq0Af6nEeKBVH9gefu5YLH224j/A6KR
dlibcMFsoRGeGIOnFdyYV5+4GFqHAImaMMGxavH4kIc7zdZk9nz6cZXKuGp7Ad8M9RwHGz+YNUIQ
WQz8xtq/pG1eyYm4KBocOWrod6SBrAKSZ3gyHLI+0fa4Q77Is+edjBFEDNK1JjSQE2y6gB4raMSv
nnc8l0hLgi4Vk9bquVt4e9ij8uNI+n/8xjX6PRtFZ4L3a01TWSCQ2arlISGp3yJ1tcrqSJmqw/O7
jCH5h/qpdH6Y4pX5ZY5cFK0pk2Wtiy2VgTX60AwkPvb55ndjd0m0eCpZj4dOvLIn4ykv7Zshbm/0
yuuZ79gl0BpaQ6jMrIEEVdDesbFbH6s8mh4XMfG/kamq7nwGNnaf3yEE3+RqGVIICKhjYLcNaiye
cGfsom5bucbJjmuehLfY/FTBlu4B5WVeF+zYZdwSlSZNYBBk51sTnqYeInpLG0Q3+v9/F4H/7gax
i7XNe6xKPWOpIsFbHcMw7J7qrRKHtV6+23XA9hNSK6HdWWZrPr+L2fBWt2F+3NKLN3uqPhSrEPd2
a5YDnmXBc3T7xy7i+tD3PLyfdfGXnrX6yMv+gUzD27GCjEzIQXnyeCnOhDQVyK7ki9couxTdajeF
d5Q9lwV+ELU9rJ1F/8mvbSc+EJTSJCFBIreS9sciL94BpLmlf31p5LVRcPadvdJtaecNNynWnBML
jawW0/PGGF9r3AkPuraHWwnk2WVu4vPEkgsd7LUzxK7v5dQGRdCIKpV6iNYx0zYMzMGwsfGrIYpd
ki5N12ooKEklJF6nwzqn3/Dc77XZxy5IF5F5IHO8JJKpUInjtJRreSBtEN+I4C+n3SuD6sJ0ZGB4
LFyxJ9e1Gg45xFkeVj5XJzKp3W9zcIk6WlhaDpNI5SBCqfsWnG3S+F0SYpeo23i5b4tGxQcEY0ST
oYAe8iw2NYp5JSdi1wizSg30LnKbyn0SPYTndHvXBm1y49n2yrR3ubqY5rNm0PKTarYfhiD8e2Pc
88Od5bruC/bI3WBF0e3YtKfQFJ7nlBNs7zskOyPTYUExdscBf6LQgdx6oL3yrB67GBdghrZeqgoj
uszV0ZZzcjfSfTw0uTVPtCvqI85I/R1PRSHN9CDyxzU2wamPU31faZyXC7yEb0zd1409oF+Q/h5r
5YLEszBRLmMTjk8mqdundEWyLSv3UJ2aRLMedxk1fBnWIW8OwMijJeMraKgjJaJ8wntdeayjuJ8z
FBtvT43ap7vLE2yZhUVZ35MaGvB/3vuvrGSXZsElmczF0CeynaL2lNMpOu+tFZ9glBR/+vOfuDJb
XYilYVDdF2uUyFKxfxU13/teePlZ0Nj1ycurBiqXQ4Ojq+jYIewGni1WeMX6scuwjHYHTzDWiVQd
/cxRlHmYQ/PVr1MuUeMvj8MiBVIKaiiWgDvEqdD7Pcp/xqNX4y4YaKGKFak5SWXIgjfpON8Trj/4
Ne2kVxCyBTGLEW32O/3cDhNcaZbBrz4dele/d0rRYCXsekxlNLMPtVkfGyxWv+++zP9f+nsRER1Y
N2HLzJN3eUO/Lyn1241dJlBUdIxGgqZHuj1VefISVLFn085ubKeCQ0cKSyfibX3g8QS1Qshi+XUJ
/b1LirIfu0UniUzFWh/zGZy07esbe+CVRe8CgSzKG9shjS5tAjorrJsdAjux3yR0Ea0U3o9RCIpU
kj2f73OI26HklX38c7dcJtsrsY0LaLGFWosn6AT3TbHcr00VZizO96Ned+wwFUlv3GsvK+a1v+OM
LVQoUVbL5gTR/IxUwgqrvQIq+cQchQjrhzBdQK8WcJ7488+6MiAuiGWDtN+32sSyN+G3tK3eCkK8
MoCxS14l0O+hRTDEssWDY8bF/HbntRfbETvk1f+JNAFbCssZOXD70YzqO2xz/UIdF8gScTEJVVGc
S2OXf51FUX6G0a2XryWNXSJLUJbutsaHJ1u+HCE691fPYz92M3aBrL1aqMlzNF73e5KdUwaY7M/T
JHl9VroyZGvEClrAN1f2VcTeRBWrnsqqWu4jWH5mOurLu5rMwV0bKnNjvV1ZBy58UOdTYZO1j2XZ
cuQx+zIrG/US20jGeLk5Ur18+vNPu7ICXBE0XaYJ7qFzLDdT82cTjOSgg9iPUotd2iu6aE0XYonl
HsfgnvuLiqoN/M4BF/ba634GwlUJZNi0PqpZj6dxuaXfea1fnHOg6ophELEREiDFWdv6vh3yH35d
7sT8vCyWGoK7QkZJmR73Kn3XXdyj/Rp3Muz1PPY7mwVHZgG7NW6IxUfwN+rGg8yVp73YhXk4RDfo
VHeYLikLu6wt+PhXkfLoObXj147026mr9+mExTJnvV2mNwi2/BTFYhf2mZNwtJAU4xKlSuo4tVF9
x6hmfmezq0c1Lx1V2x5zSbY8wqEfsrd72EW3rhRXDlAXytG0GGBRGwuZDgUkRjZRHaFRjRtLPoT2
/Y6nIs940eX8USS7U56EXArCxg9cjPZguTY3Dugr68JFFktFwqaqmJC8SJPTAN1EG3pehv+DLE6K
bMs+cbm0w5My0Q8136rFuPbZzprTYYnKYJQ/y3Dc5hOnW/Q48tUcvRYdcxcdpvwMsP/S5XY+dKxh
Rw5nYK/GXWZxCSLR1w1Dr6xrnSGzFzxGTbx7tn458n65AqihNcNCMFti0sHat7bkHgnof/0+3bkX
lUuJIvkqxWYUwDe5oxKvfn61O7ELdM3prlVdYKMbRR1mZp/vhqbw3EVdomvoJxStdzuXagzCY65z
1ADAQdpvurhEF+9tt5XCos/X8iVexHowCpUyfn3uRNBdjhITLRrMRd1W4yGcQImKnHG/6pvYxbo0
krPYHDX6fdk+hMjfZRNjnvGh6wS9tcvQkbrlsgyD/HEazI/dLJPfDu9yXWrneHkCLi/TaRsf8yXp
7iD/casq88oO43JdMa3LiaJyHXdp8i1k5Gz78eufh/RyHX/lUvQfqGucUMea7FSyuqbvWxu2j2bI
hwdl68pvW3fRLoQIax/CiwbvciaA4licwX5e+N2yXLaLoeqJ8CZgMiKQ/VG8u+NVdEtq/Fq/Xzrt
lw0sGvakCdcejZfrlEH68Um0u989y/WYDCjyLgEvLnM9hGvBinw7vH49UyQu2gX+KidQxeaySCBa
1OgDiFTPD3ei15lzTBnRcQnLnZ9DVX2tKb9xM7nW385JmheKRIPGV0d18na31f1CbnnRX2vaOUan
PS9aU5RURrrjR7v2Juu7wI8jiF14S+fFGlfMUAm/tq+kDI5jyF7+vECvfLjLblHbct6XMOiZU7hz
wOWqzTrF9qNf684puix0BwHcMTmR9q+Ua8xyQG5+9wUX3zIzCmAXXG8lngNsVldKZWXCPFe+C3Dx
ZDJQDFmYhAK2yWC/+89um7/9uuUyGL8s/L2P1TCmK5NdE7/QIXxJev7Zr2nnDB3KLknLRRBpBjiS
ZtCo1F9alixeOUZka37/8i0cukWFPZWj6njGuvBNnU5+y9MVKxtoIgbERRQnaHgUbR0edFH4MXOx
K1bWTWsZ5qqNJM/1D4YnF609V5Cz9BWELgmDqboMd/YO4rFvUpJ6RoouF0aXtcpVvxI5MQhSxItG
Xlcl+YPXXHHRsLZPy3RjA5G11ge2QdWx8pMyiF0urANwUEekR9OM/0xV8aGBQobfV1+uqb8snpbi
oQ9wPpUChgAQxAh+mtkz8+nKkyXDsJTRulFJqik8NV1yt6SFb+POqg+aVFV9rSJZtO3naG+gdFlN
f/l1irPsTQStnWVCHWU3Wp3ZQbwzSEMf/Bp3juSts9B0SDSVcSfaf6I6LD4qUvz0a9w5lPdex1vV
zVQOwWYforV+303W89XCxcHyPGShWgiRWx9sd9HYB8dk9as/wQvf7xORRVvUV5Bxl5NpPy1xD5uf
yc9zTbgoVWHKBjmWichF1cNBwWky2wnQDJ8+Fy5Jpfa8qSaDS62uuxerVqygzk/tVrhgE0SeGrFX
NJRl1fD7OGimQ5Sgws3vy501pEZVqoKYUDZ7e5w0PQes+sevaWcJFdCmMbTVIXbDXRY8+bI0q1cR
h3DlwdaB9r3l+S5rC0/cAypl2edptvmnP3/565cs4aJNzcTgb76GoYwghQoZrGiyqNrOo+CbKvr2
Rrbliqy/cPkmgLKLbneFv9KUPD+wyOgPOmxgLLl3+pBAXjezrIU6Gd5OCIWvALwobYBtdA/U9i83
RXH688+9jPV/75TClVUJm9qkPWt2mcBs9D4JxNd+TvxkR4VLWkF6v4jmNN+kqXrbH8YBGrwZaUkC
C448af30xYQLXBkbiXgM0122W2shGLGKQ+MbdguXtWpNPplxxHxrtvUlBYFyYHVx46S5HLOv9L6L
WrVLmm6xJbuMU2D8rKL6azEretrChj/NQ1dxv6XuIlch+kOVNN6RJePb17jkw4FANv7Wc8DlfHnt
dzg7idmXvkyqcpeQ1V9OKGCpfpZ9Iv4NQPE9ingtMOxhP5y6ZSdHwWHBwmISwA9sryKvSEa4BpWK
DsUIEcVQ7uxHjK04G8LSL7cgXIpYETt1eDwJJWTJ+KGBD3xU1sOND/9fTdJrnecc2mtAYoNi3V1u
Y6ggZgYBDAt18/NUbN0xr5LynhsUBq62aQ8520mm06o91KSDSVeZ1pkY8w5P/HQssmQIohNkbPGW
WizwYWLFtt1XJoyaY94OzdFvz3BCmHVpOjrq2kobjfNpTPGuvYebX5guXDjClEZcqtDRequKDC/z
yx3egFbPb3cuGGEwNHlotb1QNKjn3HRWJMrzuHZhLk2BIY97ssq1xstUqyEuCUMJvy93IT4Qt2k9
btiHAgIT4rx66PCP3/bgMnnptk9FmXa7XNj2rdelBk/KvXJQwuWtWiaSVZF2l3DV+r682+vqX79p
6ORDJhSbDMk+YmNumx5eAALp6GyG36Vfh7vAlQ53jYruYpcMooNvktWYAxvmW67V7PUt01Vim/Ol
NSY3uxRsohmc69rTRrtbpMK11i///8u9rp562vU9Wg8pzzNR9GG28NovAnO5wgB1AFuhxSb7SfFP
1Ui2d2IcA7+56IKFHU9YQ4Nkk23R6ZPeUI+assmvZk646lhBpVnXkn6RAyP/UDJUx64kflqkwkWv
VF0Bo+st6iaapTqMq87vwS2qGwfFJS30yjnhsleIaCLaFpOVRNTxnc11pI9pGcZnXfPqO4/p8GRj
BZIgnSbfX+TE8XkSrQaCbrO0BTabfkCtd7h5ZUyEC10hmVH2bFSzBKswP+YRIXcchcJ+ga3LXUVs
1SKHyqikA4HNZBnH9wRv1J6tO8fIasgGfEOMsm7Zg54+Ao/3Aq/g0v37yh2jlE57x0Y51vmPsHwp
YYvnt7Jc6oo1Nl5y3Mxky/c7eKcN2bSGL16bsQtdBcuOahM6jaBq38S1NRngq/LGd1829Fcmvotd
be1QcZTojTI1w3DHzTadAHxEDxHMvZ/aJaffY7Xcqlq/snP+B4RaCC7FBX5ItCck4026vLfjWH3z
6yZnX9bpZOw+RQNqcub9EXz7ksHOyg9WQhz9+9zZRKdQh9UMEi7hP9c8lBz10n4fTn9vOmprMnYx
6yWqZb7wwH4r08DzsHIljaZ6SRfSYsq349jJigpzvGw7fkvVNSDseBDlQbAMMu1Qq8bDMEtt6SdX
IVwOqq2KebAofJLYy6o38Q6URAfGz9RcuKRTNNaBVdMKwbhqr6DIPaMQwk7vvUbURQsBy3V7Ct90
aerpLggbncG80q/2TLgUVYyrvhgX0UtbxcHDWKXN/aZHzzXqQlRRQFQuaNnLtqUfUYRwaKz9/ude
uZaZcbEpizInDGXfy4iO4iG38UO/Ljg6ukMede8Cwk9DGn8Vai2e9KSqN6wF/LTZ5tY7wpVT3gWr
tsIi5bPaXiZEbwYlLZrdj31C/22Lwp7hyqpItupo/V72ReU5FZzFDXNqmLslqZEtGcdz1w3m1LZs
+PTnLr2yo7oqcTP6rU4Q6soQFPdxCaa/jPa8A7jEVbjOFRn1ZOTYfrFIcGTd2K43jp0r3+0CV3HH
aZ+2rJMw/zwOZEJlxK28z7WmL4P/S3i+WbtBz6JGl6zJxzuCf7y62nUCHEycbJVe0S4KfuAwX2cs
YH7FqsIlrUw0BikX1khsc/1dDLXSU0RYfvD7dP57l9S8y/8XnMs5zklmVJMNqDH1bPwyDr/0dw2N
tVkHpJProW7DOBu31vPwipwzF6zChPgk6uRQhO1Z9MNypp1fnS3KcH7/7ob2Y5GUvJFjSR73Zfrc
2FtKzdemoJN1gpx2U+Xx3spKJN9Qhqayfi0/+I2lEx3XoslBg2ydZAn9tAT2XHHE4F5tu3xVB6o1
LPEuJwMmKp01plJnCAmUfluhy1ildmahpkLLxM79odTVdrDh5nksunhVkXRb3tK0lSzNvwdlvmfz
NPqtfZeuohUtyiKJNObKSE57FIzHmpR+SRxXOavLJ4aix0uvD+EDrihfhiK6//OAXhb4K9G9C1eV
ESsrwjctUekg/u6SgB/5jneCETapNyqyr8x1l7CCvs8W5XmHnZwFn2BmAcHZNPC7r1FniQYgIysr
di2ZXZJjEA8KiGjrJykoXAmtsBEzUUS1MmmX7RA3/dMOU/YbS+lazzvLlE+FsG3QGQkph/H9xOh6
jPOkf6NzUPteg+vCVhfnddQUlp2kO5bTPk7VQfRdcSptuHshi8KFroxa9jWZKqwp0UmYJj/Mu7iR
cbkyb1xzx6ILd9yQ60Za2pQS5qD5qbKRvdE311oXv2/uVT1Zk9vRyAZixLXJ0yzg6xe/fndO06SM
oCEUdI0swmZ/VCtPzsbY/Ajf51uPIldu5a6T4woRkHDheSNJYMKPwbrqMovqdXxTVgl446ASp62g
4sYu8XpncfclfKzMOPQQlJNbu70V5T/j7odf8vTyF3+JDaDKIJSyppHDzr+kQfc+qm8pyL/+0cJV
/woHRcGmJZ0c41GfpuG899RP0V24gFegYbKLvDTijq6Ls6ZangjJPS9YLuA1leHSp2vUyKkroAAR
LHWm+sAvleCKfyVwHiItpGAkJy9bAtpwKYVn8thlvOphMSNdSyPrLUd6K6X14zgv/MaXX1bmK0eV
y3hNNI7GMui1nIDAJE+M8qI6gJpcYbEQc/VTc+OnkSFc5msAqLZsptUQwQ3v42n5aBY/8zbhCoGt
Y0LrqFtbWTf1d2TT/jYBJIC89h2X+epWANKmQxBSpIXuD1pU26d6VGOfVVDF9IvmXSWwZtZ1Tghi
NDuuyyHROzzu8lvKSFfWbOjE84hEUAazUS1JxNIDEXNzMskgbvTPlU3TVQNjZcDTZhpxnqd9/2Zd
8xYWux08rfAaXy0HQmNzvzWa3OBMrpzwrjwYH7tw3fulxdsb6WB6sFJgcihiJLr8+ecBv9ZdTgzB
FCcaNao4IoM6Syi8KyhXfroE3IXCujEf4TyMxteOsXND5vteVLd0Yl7vG+7St+06pnYKDZYB1FxO
adH/aNhUPtWU6huD/XrfcJc7a9IYFjUjaaSm62HM4T7AbPPJp9+5S51N6bqVQTNquQj1swjM5zHo
bwRUr89RnjorYIZFz662tZE9X6cPApjlXz2qPVVW13zIurJv4Rua+LHE3MW5lmbJBzycYxh4Se6F
7ctjmrPCa6vgLs21JO0ukHDHVlGNP0s6PhCoRHvFb9xluBZhK7NvRiNjXbRHW0RvRT21J6/xddEp
22pUzcE3TuqYJsdUmPhUQ23lxkF2ZWa6xNRcwpCEprOW3FbPEe4sWTpMNzKo19q+TKtf4qm5YKQA
xKJlZ8VjN4oiU3B29xtPF5gq2z2Mu9zUcmXJGxuuT800e938uYtIzdtcITQhlWz7ApJmfWczMk5e
Nwk8Yf/eKQFN2VzHayVh6dMcQPsEB0V2rysod9EnpOPsNO+klEObf6lxT9z1dKPpK3uBSz4FU16a
EeWJEgblIbLRpckfmRmmpzXsyDsVBARu3Lr+6jfpnZxUCpnCNt/mUnbJnD7AN1IdkM/Mb6zXKxu+
C9AUo9KC13sp5ynvvq3bNNwpSranCb6TN7bOK3Pf5Wh4Xm2qtFMp2zJHec5Y7QfdE3b06h6XpJly
nUDZVqF1vj0unS1OthfjvV/jzrLdxtWasREKNR3LW8Pnh3zc/cx+uEvSEGGnnOlIyQrE40ErEWUB
PJT99gSXpKlROdsu8abkms5/1wUsROPio1+nOMs2nvUcU5B/YLv553wcnpuo/duv6ej3HSFnykxJ
qdH0mjzMuvuL6uBfv6bp703DVDpfRtUrWc4j9HnYjiuc8MPzoMrye+Mmsr3JuyA4x3o8rs34uBDz
l993O7EkDdYQOTQ0nRP6me7CZFUASzSvxl02r8dZvYiqVDJAyu5kASRDcqH0w4r4f5CoYJm7kqbB
mYftu5JZmc+JXyTg8lCqRXWYsjQ4J6WJ305bF79Vc+536Lk4FJ1X1UymUHLuouVtUrD11KcJ88q7
cpeH2oJ4JVvHFXgocqk+L6ETG5Lvfx7QK0eTi0MVJdZPE+HTy7kMiiwNWP+WQ8e5hdw/ne5nvGgf
SRrcutm+/i7LXTdAoJdLQuY1ONd9UPKDDbry2CkxvSR6EndItrV3m+mDw8544bclu4AUCWBbV8Zl
cN72uXsJkmA64kKRe1UfcheQInYhyo4zfhAx38dCvYshcvbnoblyDLq6VEXe8QbSwThLxAvk9btj
STm9cQheGQeXj2LRiFCkDZRsEwgxNcKYu51M9ZPWeA3SUTpnDcr6n/BW65dg5i42JfI5badpDM6t
xSxOKlh21savqJe73FTB0gWzF7k1Ys0JEp3vzKBuxG5XRsHFpvJ0iipwiOl5XrbPzVo979XmF+e4
kFSxrGXQomRBsnyLM7Nuf00595s8rlZUuG6Qlmtx5rJwe4pi8dKkgx/OyF1AilI7lgLqU+e5HR/1
ljcZJST0O2G4c+zODFrIXK35ua6bRz2yrxvqV70WlEtIjUUcTYuKgjOYyR/ErOaekslPKYS7gBTs
5Jp+2G16nsLmpSDghQfk0/yCMxeQYhpzm+YDjgADWYZEL9/icPZ7C+b/4aNS05fD2qbnrdq+wmjm
/WJWv/DMpaPYNJW5DXl+LnfIhO7R8n0buLqx9f5vSvw3kcxdPEr3+C+Fg+QMsZ1WbiSe7pYpmZ9V
NYfzU4lLxH2PkvkMBrv5fax48A5bXPu4wZpSZ3WZM2jdqlbM8Iie2EGVyZylKl+GzCz19IOhDuZT
3EX1v5XYmcpoUYv3c9XGKmsbgUSOSqP5pQQg+HcUMsBNQV9roI4rPWmV6MOUhPP3IjH7HV4YUBW8
Ns3boiDBnNlqWuHMikg4M0E6zVmBOSM7wXa4ZlN6ECppIaikwzVjRYHX+XWI34C8qL7aJCigz5ks
/I6ue31WTaDvA6jpPop1NfikNfWj5rhLhxlWwBgiiuAJXY9ltlcj3vL9rB25S4dtfASoP6T5mcPF
pVtFl80Uu8ifV/nrzwvcRb9M3Bb1fPlwg6L3lwG3vUf4kv4s40Y9K9pND3/+M1fOBVdea7Rm4D0T
+Zn04X2e6I8rYvobP+Fa287toBQa+jfLkJzzEA87gd5OnPV+rjHchb10k4gdzER+FnN0LnP+GQKF
fpGqy3rlCxI0Oh2TsyZJnkXBx4CQW7V3V/IOrlVi0sVdiMWTnvMaNfBTtKn7ZpzJoR13P4dj7nJf
olnGuelhgz6Jsc0E22QFA1y/MXW5r3UHnVsHIjkjK/NI9oocuoVUfueDq7BFF4DQcb0n54kv2/Hi
fXXo6673uzu5CluqK6eggGD7uR/zH2VH/oXV64c/r6Ir1w+X++L7BIWqcMrPxcKaY6nocoojGGxX
Cbx70jbYH3eo59/4Y1eWlcuBaeRlLOTS87M1FUUWrn3Hm9gvF+xqbaG6nA1FiV1nm9Lx0Kf2pNbY
jxnkrtbWwtmYtHzEh+ehvjOheVZj7ie3B7PU31MRqE2hcGLG6C5twqBFkFQnLprk+OcBvtLnLgnG
GysgG4CwaBxFfghIX2XpTo3fonJJsNHE8H2MeXpmBu9+MAFZsp1Vn/0+/XLA/JKCVxUpL/7X6Vm0
M3xYwh8ly/02ShcEmws71FuDXoGc8UPSP3Rx73ddcTkwo2AfF+wkPcPpSaLGFooefPBLc7gAWBwM
7czWy1cLVFiHeX2Ik8CvBoC7BFhSk73tqz09dzCeKUxgMwZTA8954hyomHYqyluWnm2XPrfNPByL
sCo9p7iTcCu3aISogIrPtmzv2ypaDlVSeC59F/0ak6rQdanEubTlm6jJHxPrGfe7yJctStEJXohz
tKoha8l6T4f0m9facZkvQwoCa4NKnOvxy8Tat3W3+G3irsRWAyHtMK5KcdYlVntKxWPI2nd+X32J
PX5Z8Q12JpJsBu6IU3AOlm9RvX/0a/myPf7Sss1J04bk0teBCM8kqIIHOyDf5td69HvruoF52bA1
4oxkHocywGoPdUJuBLr/m2qvXLNcRmputIXXA9g3qBVjuW/tHB5sJdQjfFwQvvP0RxrERbYllr8J
eSO+Yy03D9uIvafI+6jMVB2uJxFNHO+MAY0zhQPtrTW0IHik1vlhq3rit7G6ZEgUJ5FYU83PlmSX
ST36vTy6CIhQ/8/ZuTTXiXNd+BdRJSSBYMq5+nBix7l0kp5Q3UkHJITETdx+/bf8jTp643YVkx6k
E4yFpL219ey1nI2UxnNJHM8QMrEkM+qNc+wrIdLHxAo64IBHmcA6rHM0W7IMfi/77Mth5fDr1Jhb
k0ZVuMZ31Du+x6T55rAad806nxIz8CoHUJdG99WQ+ShJP59ZtL1VoXxlVHxKrK6UHcKyjO7dxD9G
dasyUD/7CkE+FrakIdx6YhrdZZMekF9+T5dtX8XDx8ICBw/tKODRPcXhGTo0E8o1dbIzSPpgWJqW
yMwGqFpAT++fKYGoG2f7zH4jnwfbdA3B8QmUn+RtAMWczkI24k3M45WOsMgnwjRlvdUTZssLhZRN
L04UIoZvURYivh1MmbD3ZUH7T6SAY+qhGNNeZjC2Si9mHedDOHbrzmnrrYhi6CYSpAV9cYp7DLb2
jtaqXS393CetpER5oV8dvw8VuzetvYdFufPRya/rOJGri02bsDuZALsFcHxmo3qLp/v9WuM+YoU9
TRJnGL230h1ZrC/hNu06mfL/IazaqB1AR9I7blJPMqryaoneePTvKwL8f2BmLnGjkGKkY9sa+KSu
P9kQdcetpnrXwZf7UHNHpdEjD+gdifTDFg63vauN+3iYVbMiUMmi97HBmMTkudXpzqlCf50qIRKB
dJnW8M6SwmUikHm4lbu2N+6TYCSSbduG4YrtrVPHtHIig4SN2XVVx30WLGAtRT9SRe7tQn+sfYeL
EfnGi78yWXwSjDrBV+G27S6rdM3b5mWSj5PKppTvy8K4j4NFetkq19LtbuOuydKi+Naq9K1z9O+r
mtzXz+r73sgy6TZcn7XTJ8NL9aznrvoWLbK88k71+04F3GfDNhQfsdTWBbcB6Uc0WAIWHXclOtxn
wwraAIico/meTHq9BqW1B+HEvkYQ7sNhJMUtRmjx9JSJ45gM3VlLwvfNTB8OG8W61ZBVxai4BlV5
W4nMmPCNI81rc9NbsJt2db/hEHmX2GwOTWj0dZBJeZmqmr6xV76ywyf+AZjh+jUxaH0uLWAWKHsd
ekvfOl2/9v5eRA1IoGm7kvkuVgHb7bBt7pBVkU9Twdtd+Tf3kbCiqju4cAzznVVdd535huYztu7j
CrmPhEFdxkIjG6PDwCNkmtJvTLhduSYXL5XPf538Om0VvL70gq4VBVWDVGQ9fJt2Hfy4j4Qp6roe
vj3LnUR2OjNY4FxIg8blPQk+95GwhqRh0tbJdI8Tc+xl/zSb4Y3t+JX56BvaTR1Li7Zx090E6/tE
V8mBlm7YN9l9NUaU64aRt6S/6zE4OvMdxjC7btW58FYq5VE86W0Z7oiMsPs09jRP9b4bZEj3/TpT
po6PC12D/s4DWx54mTwHqtrndct9E85O8CZRxA73Kv1ck8bh2FPvHG8fCgvSiaCDAc923H6T5fAB
7a3HXVPQJ8J03dadrtQAsCOQGfQ8OzbqfYvHR8KqhqH8FZUDTpjAIypKDkHcJfsCho+ErYtpyn56
efFq2g6tLW7xyOi+vNQnwpbaQhgEtj53uIy9q4n4a03Vx30D/rJg/7VdbR30Uhf0290L6Ltkio3v
Zboz/vvwl+scwmjS9HfXkH+KKf5E9Pxt32t7CxOV476eRzy6GPRjsV7IOOw6LnIf8HJRUbUpfKLv
VejKo25leIBpw1uX1a/sgz7jpeGq3LXwUr0PuAWDWG4Yn19K+Ps2Qp/yQpHO6qgM2vuaLp+oCd9V
bf1p14D7OBcnCh4btmzv8RpvZ92QH8Em9nWzwE3Hm4Rb29UKbYD3sVz+hhXscwlLxn2r3ue5RJGm
Zlulvc+gJnq3nNZ52VX05j7PpaKqhvD+Yu4OHod5GqfTAwmbfQqQ3Ce6WvAejgNauiO1lQe0Hx75
Aqe+fZ+T/TriTEsZUhTq7wbSyKeWW3cSSRfuqqtzn+kqZg2LhoV293VNH6Lozqb4jRTlZUb8b22a
+0iXmThVuMMw97Sog/HUTRZoz0Cc/S7gbPscTlVyFbPe2p0rykt1RZ3C0zMcMU48JqdCuPRQD/1f
uz6CT3nRqIGQbyz0XfTB986IJku6otkXM3zKq0DjaLgFaXMve/s5hEOxTMN9yZxPecUl2To52uYe
CMeuDnrfutjSfZm/D3lFq0xpMY7NfYgAJY8BuoQTgorhviF/OdL8K9xhf0xa61RzjxrSHu3Uo/0S
+vw7n+4F02lpqwai2ua+leKvxq73wkEu8L/f/P9vXX8z9X3OCfxRkqIL1dwxOu4aF21lss7069Hx
pnmEtJc8R124ve9n4d6NalhPTWjDh8gE6r4IMcIQTOrm+LIZptnMdTEcoMXY5YVyU3iKelBftGtW
jDbkqA+aIx2wqpzewXJ2H+/PfYaKODg2dRKrl63ix8TDS+fWfbUGXy6rokKtIezb7kNXZLaFu2bk
+L4yPPcRqoZvSxcq1JE0LWDB1T0V9U6Dcu4zVJIlE8NetuaTba4aRrg/q9lWP/570rxMvN/MGR+i
Srd6nlyotjyQ049mSI8zTfexGNynpxwvOlSp6y2vCIPuVDhA1ArtSfs8J7mvAmGXOlkSWcQ5IIRH
cJRzpqz6Y9+wvBTd/rULELuAwF6bLYdCfXdY0HZ5GQTfpwvHfTgrnosgSYtxzYVbaF7wRmWQ9HC7
gA/uw1koIidJ20RRvjizPYRMyYOW27ovL/D5LJUWuLQua5EH0fRJoKiTVWkR7NsefR5LwJ2oraIy
htYJi7IZmWSmymif8Bz3iayxwY1kF7s1B1Deneehqs9zsc+4lftEVh9BZW0QIcvnSHwrjTzzod3X
Ec19IEsRh608qlluodO6pp9NYffFUh/GwjVAEscmoTlLsfZF1bMDysr7Dko+izWxAQkGHAPzQLm8
cDDZJmJnVwD3ZbmUiQuD4zrN0Tq7HodU8KNiO0t0Po2VJCK1VTfQfOvC/rBYVBgKqOK+Eahf2XN9
IisxaOQOp2LJLa/014Ym83CtNlKRfZUGH88I0BAGkQ3NclGhuS2RWUPqfSAy99GEStgAZ4ENwx63
fRbOkEJ8UdLctev6aAIc4HS8mnbJyTwtma0GcewRoPZtLj6stkwUVg/w5MrrsJQZNDNvOnmLWn3t
k3rVhnKGp8imA2zmVrbZ3A7Xjkyfd42Kr1WWTitn8OWgeccqfjYBmgCmFEWHfU/3zi/JzGqI541L
rsaVHmo6PhTBsI9C5j6rZuQWb64UNI8PemVtFpf93omY/BqhG8dEtBUpzcuFXyGYBb/M5i0Bt1e+
ps+qpWsnkrqL41y79NM8Fmf09L2l3Pbas73MYmpaUZdmFnlYsfdoKf4YrWJf4PfdIFtmdK9MuuR9
UOry0Cv6ovEfrTDk2DVXfGmyOFzDsBccKwi6nGMbfVFOf9n1aB8dItqUsSwQiFCOgTvJaGPYWcZy
31HXR4cgxQlkDRZxeURxCCpxbfReLou77nv3l1LEv5JF1VLGjEUmZ4N+yESbnKHO/GHfs73pUmrI
pQeDo7lbpjwc5+u6bft2Wx8d6rYoXtN1ojkURZdzwF361CUz2VnI9OmhdFwAwYYY83YF4GELpj4l
ggU7x5z9OubdlkLFOzZLrkfBzglS3lPdLHrfSvKhwXCQDfSFujUfq5BnuGefM0PQy7Xvm3rXOtBU
VHCDlUvexLMC6kH7q8HlwL6akW8nOHIx6rmyLCekenTzdFsnse/NmY8zpT2xdI2DOY8mkt7Sap2u
cbjwXSV75itHNRMsimA4N+dqg03XWFf6s+B9dNwz6sxHmsKUt4CRFEPASI5xQU6wBdvV6sF8pGmY
heRyaNZctXGXBajrHOB+tM9XnflUE04tcTesePG07+hDmqzNqYBUxK6FxHyiiXVRqkqOQSdRLR9C
6fq8aLa3NAlfqmb/W15gPtQkprliGic4bALleA6JYD90Gjcf2er6N36Bl53wdz/CS73I2OsAmuJh
3guTPJWJ7I867uPT0iQBYgjbB7cyH3RKO7iVd7MIc2Grb1x074uC7crwmE856WAKhs7wEChcTZ5Y
wkxWjnG8q/DFfNBpohzHOvny9Fk8kzRoMteTv3ctKp9w6mXUQuFqXnLYltafG13NT7NgEBr/78cn
v/+2PuMkVkcEWOg5b4J2/diGcLXJ4OzcnnRNg+PGmv697Ev0PzRV1fzx3z/zJWr/Zj79j/7FglAF
5S6XWx1GlzXA0VUGwZkAcvsCS9/1/Rh2qIT+9w/7fTbIfLZqHZld655jQ42mD+gB+EukclcMYz5b
1cXVHLUGUcbMycHZ4e+y3XbGAZ+sUrAF72CbNKFsoKvD1E64O0j2GYtgtuPD/CudioQm0PHvppzW
sXuA99t0wlmz25XDMl95K+S8dRCRmfKxh+rEy0UUPNl2LmQfqmJaoEwA3ibXkWVZEuI/5fLGvHxt
qngHtYgW7RJ0IV48nIPj8kKy9KLZJ/bEfJxKEQEajGDWNyWEcOZgyhyZl+dds9ynqfoFvhsa/sk5
DrDqKkVQZG7tkjdu/F4JAD5PtQwaTS6tnvMJomqfRgq5uUyrvgUiXkHMblQ7tY6gkfHrzAzGYC3Q
CTnncqPfxmjMigl17X1j9BJB/zXrB9BytTHxlE9yiDLIotTgaLuv+x7+Mqf+9fDWRhrU7zwhBJQG
Drjpu8Utu6p8zGerJqylpp47l6di0SfYm1iUKMWPfS9Of33xxlmABJOb877kw2VolwQiGvCK2fd0
LxGHI8EM595uzruyjA9km5qMJFG/8+negrUFnNNxETflm+xcVg8Qf29S+5aG+su8+F2Y8pp03eBS
qyGRn6OAy88EO/K95Da5rnFR74sgPmoFNrqap7Ic8jlgj2gG+DmH8T5LT9xh//phTViquKsx3Wmr
xlPkyJpFUbzvmpX5rNXYpGMxFsWYB3y1j7Q107UeI/FGxvnKTuzDVmlaEQSpbc7XvrXZQtOPSkYf
d01Jn4h6CdhxMaopnzl5UM2fU7mvy4X5qlcJr2kcETrndl7tYR03mm3M2X3blw9FQbWSNeGMMWFE
TyeyjvLII7ZPpZ75UFRYTzToUmy8hK4qN66CGj6cg/a9uw9FzY6FYphqPB3y42e5Df2hS4Zdx3Hm
Y1FpndZLQOSUd0n4GSqTj2Ij++ahD0VhijtTK4y5pY05KVO8NyRYz7smok9FcSMhbUXYmEs00R9K
0ptDZ9549it7l49FNZGrQW2kLoe34XJo2l5flnGoj3JW+2pyzGejoDBTyXKUY65YQs4Dqq4XqaOd
abuvd2VKQ5ZuS8Yc6q3bvdiWL+Fk7BtI8Wuj48W8bWI40gqy5KiI1vUVOn/6uSadehhKGr/1Q17Z
w3xMSjhr4AcdjjlV49WE/Msqqn3Znq975daG6xeHj9yGPcvGPuizmqxvPPyVE6FPREmoNxOYB2N/
lBH66/spPc2Lg20raOaP4UjNgbYlOXQF2n13LQQfk0JHFoUc9TTlfdvTg4uJPpFy2ycVwHxSis7R
GkIqpM+VHO5LlLxnyrxRTntlHvmclOS6pWRE2Tg2lD8Ecwf03dH22EFI6I0M4bUf8fLn/8orSQLY
QAtc2CUVXf6xJFWn2WHVZb1J30qjXjmP+9JQCeSwLB1xjk075b47VZGTG5g9KrmGD2U8sGu0Er0v
UfavNwOHb6y3ss7Xzf4wqlOnmOCgtWcmUT8Cy3GaxrRExyO0fh7j+Wu989xJ/eibQmZmWwMUk4u4
POKu6hvcnvad9akfe20N8c8iCuq8W/qPaVVABq047RoQP/DWIqAadz5V3qq5zsakVxeILe1jG6gf
eRu6CNPqVudb0LF3i7ALeLedIjnUD76IKlFaVKnMYyUeY0KwM+g3Fu7v92bqh96CLKzRYKdzpLF/
F0H/eQv5rt4j6kfedoJcbyClzDH070VA6kw0yz4JY+rH3EZJyyE7JfNSKputTWTgN6je2GpeGxSv
KoTCQSiCZg5uXAV/1iMboITX7zPEgGjqr/tYOTbBWm5jcGOr/EJLm3O9LxGhfqCVuoIHoFX0NvaD
ercY+dA1LH6/bwF5R8whWHVcJVOFE9rwSAxcj9XQ7uPi0YL266DAICTigrdlbmi1HF1roHBRbruu
TKgfVZkpeQm5ufCmQ1mccGW1HprGvFERemWu+EHVMAgIBm1c5o0OlpOlRZKheL/rhEb9sLqNbbIt
WEW3rorHhyjZtmPT033EBNrHfh301SazdlWY3JJpqO6jGecH0qT7sg3qx9KmWtEYDFW4Ww9XvYNV
EctcNQVvpPWvDbu3RI3tw3pGP89tCNP6MITbcemqfWkY9cngtRRDKOI1uQXWJpni4s+oHffZX1Cf
DR564JdQbU5uMmDVYxGwP4N47HbORm+RJmOou4SA8ogr9bGwbD7paHurWP77DIz6cHBS6R6dwkV8
wx0YPwu4Sd5aCc0D+GFM+z6rjwh3bRjUS0Xi27i48Bh2dP2ULn36x39vYa9Q61C1+XXGs23rGNyY
xa0XAxV/8lCIj7NOSaYdLZ9bolwW13a8TDYS9DiE68e14tPzCE3gHyOkO/SZR+jDKrRm50gN8wdB
C/LEu0ScIc9GPodNWl+meEsPDr28DyjeQMl8g4zwf7//K5Peh0qjagr51NXRLWJN+wisnL0bbAzo
bt/j419HB53U1ARFHN34XHztAvsRdvH7cgGfQg4DzJaXNOYWaLh1bEm3HMo4NYf/fvHXJubLeP3r
aGCSFC0F3RLdwFE1uKDr4u1A4z78EMrJ7MsJfBZ5pBE00BYX3dxYrt8Sl6wnoavhjRD1+4MH9WFk
S6BCaaAAdpOsST/UXbk8KOyb5aFz6cAOBHYtGpqg9K1OopdP+r8VXeoTxEMNRz27ddFtTpP0iNvH
9VKxoD4CPpNngwzl+39/mf9vSvjND/JxYhJu9ahmE9+oduH00fJE9Ye2N+Ex0X1zsOgXz1YW2Y9l
A1GgI7Q9KS4jQuvwBYceuhINeimOsgcPzyo3fpLRUn6q6zV9toEZbMa7iWE9NuSRwUP0liwwC3jJ
Z58ToqsnNQblBaz0/EkDfXtwpoct0Ivqci6W5vOmeHmyla0vDUqfvc4SNoWXFO6Ul44F5rNmNrhb
HY9zFgmmMqvl8KWkEE99Y3B+/xF8INpADlrLrthuxhn0vIRmOQn5lm/lK1/YB6JZP/VyiOv4prCq
L0BG1DlquD01dd9+GOSq3igM/n8LxO++sLdrVOugOpO2iAroJCUPbTN3kGYpXizuIRZ1kqM2XwCV
dN9RxopONa3+CWnNs7BZdSZ72V6Gak124QeQy/t1I1C8C+tSVuFtsNuPAfxgVjQY2l2fyyc1g86i
S4P39MZd/OfSZHoY39jXX/lWvqogC8paxRp5OwkMrDSN7A+EzHAV3Hhy6Em6T3yZ+tAmNO1jGRYd
xaeq2SEoxosR4T6/Uepz7DHcatAkKsIb1pL4CRf74tyjr/jv/x7839fiqM+xO7cCpHYhv0U6Tf8Q
qDXdmIqbO1fCnoaytOe5Tdab4Ml8+e+f+Eqw9RHunkxrPNUdv6makxvHVD1C/bLYd5ryBUfDqlur
bWz4rUt5f5OQc8l6GaYf9727d9m42piRNWLsZrbFmKy3yEjKOaGf//vxQL9fCbnUSzS3dmi1pJLc
LImrkh8qhU6+/jC3oyAsSyH24D5s8xQPPyRsYlOTqU0tYEKomgNgnzKhEcxdN9h6qzaDCKFR8fsy
7dmkD/0QuqmCgn2c0CHb7LCG9QGGP5r/Mf7/EszGZS3Jz9J1ablkZEjc9qjiOiq/AzupUZVaSkh8
hFm7Nco8UjnrU7+m9FKi3z04DcQiWCyTk9cGV7LJqQJ/9XUsuv7C0/5O61VBNNJAentqTUQOvKmi
IxptgPCHFQJwOuKy4grv2Oiu0QXyHEpS8CPZZDVnrqirM1pbf5Yy2H4ULzCkdqPKOpKOXwqxFI8W
BmbfGljUP3WVIedKoH993opG/VyHtbeZXmJdPPUAnb42SUKCS4X7dP0k3IDpkQ3I/hpMcqmCrGZh
95TKuj8ODVEZODp847WGgXnvogbHXNbdZSgraGZ3bVbH+mNbb/ye4ndAa281Lgc9hMUxDmp1qJVr
nkW/QEiT9p04t/ic7wlgwOkx1cViD0Vkoid08xdPATwwr9o1YZA5dG0f6g29m9etXmj7MbAB1PSr
Jv0aKMD3iShjCrsb+pmXknwvOP0Zr7W9tUr2f8DMs7QZCsdEHoINqUe66OjYtMNw7Pnozioph/qU
yKCQVyHQ+tFPQ/tHO2gKtRZdQY+2r1LqrnO1UfKUBktdXOBp0s1X1RcL+9zZthOnwBr8e7dGy3KA
2JapD5OIm2sn4/ABH8DiLY0SzD60cwmEr51R+BkzCRFF9UdRJjMY8aFO1+qEbdOq8RAYnZh7mOCf
Zkza6bD1JXkvm5JwGOUaei5K20D12M3cBcdxmG35MNZaVk9mcf1ZYr7f9QqtSsfaAWKEohVHM0iW
RTiPmKPRTd8+izrR5BwNnSBnk1IWn1W0pH1xbJsN5YBsVDB8fzIicMm7qCu66g9Xh6n5u0d2NX0v
kDiSg6lM3dV4kU4HF5QN6WYO0sw1v8XcOH2mMIvrz7jpLNlf0zjJ7X1QGAj4yBj421c6rfUMCTfL
6NxlqKhsE/xypsncKSWa3Ze1beV3uZWhvIdywF9tMCTRM+SGSJCt+BbRuZKRic9s6NPkOpuiTw6G
FDDIyFoCuaPDNKxp8g7mGGn5TfCS9ediiwBQJhb/4Lg1NgA9Mi98LJ4h1gHuuhZLPJ+rruXyH9DY
g1IZzmZT+dQyzMNL4qYpvlnbKsjxtY1EpaEtnVPvRigBT+/rxJUn1QfFXGRd2U0iG9J5jr9oxlj7
rVuh8fmc8CZCwkISrE7uwpZdN8PF8hPeoMGEa7FZdui8X4LygTVgZo5hpVT1MMZVO/7D0l6xdwmB
I/y3uk+X5MpYJIPPZcNb5I92EEtygvI744dEzG3xB/6Vce/bLoIbZjazIDGPUpDBXdAbE7sTbwZi
PmnBF/dOhJjW6N9sAnHqaLy2XwBCuwgHTV1hGkPPJL20tUu7dxsrx+qaKtV0X8mWUFit83Yow8PU
d8SVGdTUWPwgwIqYH32hZlxh2XCmFxUCIrvqpVnLvDV2C69xlSJxz7pk0dvDkjbTXB7qKIJh1kgW
tDtmrYO31RdYs9rx3LquZXeKzWiNTlbaQt1q2eviy8TjGKhmbNKYQrJshmNehjuPrnjU2CqahwW/
k3ruq9HaU5EWQ/SAm+VIf4OD5CBuFfRAz7KvIn3RM/4+usU3W5zQtpV0zwWFlpjOVFhTe0UWA7Pb
Y2Qmoq+4GZKLOW9pgt73VePDPAYxl+MIKWDXxBfEIbHcw1TK8WG2bjb/CMixxldqcYeVSRBGZTb0
cd8f26HW4Y+tnwJ3aUJ0Gais78W0ZnEVBcdyCGHfeyCN7dxfloqFvDfa1AYa87jRLgEEh6QrUaCK
UUAaNGLilm2hRXxKo0YWf+PKdQ4+iC4M3c0AoVwuvNEiuYd1OCXflYWt0ecR7Kk5K8gXF19Z2M/0
XSN4N37gCpP050SDSTxUGp+bwMyFhvxvTujYXxkMb0g+mGkxWbTif/8jpmlaq4xNUEL9IqgcwrNF
597yrh5JvNznjuFslOmpTOq/3OiK9DEJ9VB9W7AQpirjYh6Kz8kqi+CsipnGZyrWpbxLZpvg0LE1
jKpjQzlDj0QwB5e6d12Ul7Sm7H0KSbY2Rv8eHCeGYwGLPagoEMQS8h2ShUQe8YOauj6+LI5hPRTQ
2VjnjBraE3HC/VNU3yWFPrs8bECnph9b0w31X8pEavxr3GQgcDqDedDnxCZ19YnZaa7/cVqy1R77
JIhddI4lQyXpNI5tmNyB+jf9M4Ut4VBdGzQuJPMBl35jd3VVt7DyOtpy1VsmIeUcf5UR48UJN3Rp
I2F9FLfRksVbI6MYHay4HubZSNtgutOkk0VmYHssEGyLYkDHYtyPfRSeZLrGyXCsmIksvwg3je7b
IEE8RhcYe+OWOVs56eWfykXduB5iN3Xu1KwF4S5LVlNOcRabELY72RjK5QIHUTvUlwIkUhkeZZwm
gbmhMO/YM53Q5TEf2JLG3V+qMa5tM1aHlbzZ6oX+PXAZ6mbLdDKL+hYtU7vFx2QajagOaeoMuSgT
QPQKbQVMRQ/oBlrrqwhMOP2MSBuLy0xl0F4qVJ6SY7TFPSyxRaOQLy1yqCJ5Dq0oSo3rGNh5nmI1
betFx3NNvwVFZYbT4hL+U23ChP+IZmL1tV1C3MWhAHvQIwwxaLBEBBW4UPEL5K7LJE9LSpbrEETJ
sl6jLWS3BO3JK8L13NTnog8m8tmwutxOcRoUkbqUdKlhtjcEU/g9aSi5ch5ydUkgKKxOaJUeoumQ
TpBTfCcrElIYHK+AOg8o0tFjPHVz8b5sSoPr/Waaur+Gha0PgesN/DQc+gpbh1aUCbDHJUUW1f/p
DFwRb3CAbxJ+QfNbj0p3ZZZUnBKWqHTMwFOk5jIEIsUuL5WExxNalZ6TCPG6y5BUzdxc1nqk9EMI
l+syODNBuuXWxFaq5yAc0GsARRuKbA1LF0aMB8FMWv1dBqzrr4kUtzDh9qGiIIGxw6b229ymwMi7
YavlUYmVJg9ROPQJ/t9gggHuTVBR/btei2I5bVMVVDck1jH7OvaIXE/K1g39ULQbqR9gZoUJGC/1
y5XGqKKxuUA0vsObJDXf3BXfb6mftziCMO3QyB+4bkIwVMV2LaGD+VOIoXJDNk9mat8zNFC7u2ir
VT2xNVDR07qgrPtxZWu7Xlu3NLLKJl1F6CPWbF3P0M4Y7D9pGAbRWZcjSb5xJ9z8MXIp2IuibPri
u8K7jnFWC7FVfxajgLb9YWm2Kn7amlRZi3qNHgl+MxKbrCJa5pINfMX67YdpCQ8o2Mo1s4SL8iFB
ZfusFtslDUDbVl5oPYkBe8VSq6cidmWAhFITyJEG7UGmTT/K05QkUIyOYtJN4YHIpg8+OtvJdj7h
SqKI2uuLneElFQlC9SiKJK0OPUxlGJKzLRI/CrDyrDvE8Dsjj/E0R/KBLltkM4qG5MvWcPVRqKaE
GnYtcIw7W2W5TLKZwBXzHU9601ZZrZKme6RFrW2YuRgqzYjPQU8HfLigVNs7tJZVzh5Uu64Z/jyY
2EFHlXseECCw/XXzUvRLVg7SHNnaL+2PqFiDZziO4fDeoB8iN8jSxw07Gu03lOt4UH7CrEWjmkD/
0fwAZxjbZ2RqVvIIlewE17BFGqXlPYZqI0fKMMFw6IQH62sN4mT5VIk2nZd3HYJC9362sB48aqc1
eUaiIMlpW+t1LM9BQ2LxwcH9MD6bPnbJc5/+H0dXthy5qgS/SBFIAi2vWnqx3d7Gx7O8KDwzHtCC
EAiBxNff9H07EXNmcTdQVZlZmYvw53XLuwda2BV0NeNntFx8XCpKxlKeTY+25CmgDZTtkuBcqdZg
z2jVV8cUWzQa6i94T8QuQtzooN2/1Q82/+2hiXn3WVJ8YjbFY3YqD4mNUJd0+9Ys2An7e8BLq+5B
Ip7sClFgV5ui43Su8fik7mgHr/pRn+kG5FVfOZy3dRvt0ZZuLQwynXgUCGf1tgEXazVvIhqKFJYN
m0m2Z1auPnmG63D0s9e+6ACLYzAo6vSY+7F4x2AM4dc2LjB7rA8PE+G8HiKTIcZNAlmlrBF0tlBZ
29LexJ6SjzVFNuKChIRoSLomcUsU55UcmKE/EGId+SZK93kb4Q3vO3fTux/grGM7dLIbiC4yJe26
8275haDawrcjbgR7LZBYut2VOvdsqkH22GbQy7FVyAVSyIeLsi+PwRnriwmm3WVyHyplcXw+ii/r
pDrfIxO945GVmcHoGo1HGwT8azzy6pOdskojLnM7Z6Ng4nbsJk0vHnaxGxzmoX0TleUSbMsaQEyw
b7BhGs2DxP5SUmJdY0Ml7YA35AYRH5UFRHCXTV/2shQrNG3hN9bMKU+Txoxk/9n7IjrnwJae5u2I
oiZCoN0Z0Hv6qSUiok8WGpwbzkp2j/CXEvSTPaLauiW9yvRwb8OeqW9bzkaEwxhAGs0MHNNWMYXt
UUWg61TlW0bpDhZiXj7TYU09kHWITbTZQ7XzMnspHEYstCTYF4gxFZ57vLRdIwOyAFc/Pq+pwQu/
dyG965U097hdK5K64HkEnLsM1xEaqDqzwaL79u7CiNVVvxs4sh+FrLuIm/OwON7ELKyXNWVfuYOd
vxt6PFBF7FS9SMVucQy8JhbLgIbtQF4G7QxsCgJp89XEFZYnxrpIUl/DnFKdnaPLz9WteLQgAW+G
Lo9biIYztAhzXqWF/25sOWIso/yyWEzcYVpJKwa8GVuSh3q0SKwoFDxnjxR4B1zj31PhLI5cutd4
KLo2AnyS4DOIupMdicHEpOz1iPY/cFH96ho5BjaZ49/Tq3Gv433t8PnzJF5rOVp9jxiCBFMA3f5p
ncX/LROeD9pH7uekVl9rarLnzCzDf0M6dFe4YnZ3Q6FnvCd6RUaczmo5xLw9+hQyuziTvJ2HHW2T
KHV08b3dmkMPaOngXGJ/bcdQVEtXDvcDFCJvA4JIK5ml/FTAXfoyLmgCq0HugdYskh22KzA2H1Ad
nbWz2X0Co4+lYoD+zly5DEbIaWqR/97RQkJnzGA2qA0aYAy39BkBaj2m/3xfPkemyWWl0fFKRTed
Fc/dWGczsi6QI88aPmjSTqle/szOF/dblq3fOPJNcPKTHlxKBiBZ4DCcNONYkB4WemEDly22mnHQ
jZwvU28OhD+W1p8kYiRFRXQnPvkk+6ehTPkP5cesSlwkZZuKWL1Pc7cfp1EOa3bXEzWeemmzrYnp
NH9jnC8vC53YRxcv/T8Y70XwAMvQmJVF8V9A6Hh6A8wonpyZu6tPRBlVO/zomwkiWsS4jJs69+CA
PizeQX3JAlCuZhC8Ow+sgzUlXSYiakQIHpeujLloFYkiX+VkHOJmUQgtrorVHQbI0bDNzYjy1SJu
8Ih/rnJHXa766SD3Mc2DfU+YhTdCyVzUtxPmmLXFtE5ptYZSPKYh57c0zsYNLrv5BAxJHn8IOeTP
DEqDWxZBlY/vDiMixkoHPAF1MmptXphvkLtjGcts8KT51/XDuNQEPRSCQZM9azhsthE+MYb1mcdo
MW0YtrtjS2DNNseF5o8gw5bxMaD95e1oKX+CR89cNoHDbBn/evQXdYFS/5Fle36Fwk+dkiwy/zpL
TADk6bs7BDV8OYSjV2U1TsfA6wlw7FAnSU+f0tzjGnn35TiXx2yaq8lEHomeO8tNZfKyxAbfmi+y
0emQ6uuUo/q1Uqb6a3t86dFBSvYiEr1mt8jY4i/J+1nUGTzIdBXDbfonWWiOUwwCgLSQwqBNyfGt
qnYqDvsLPd76Hf583afSBr5LcRFxZI56itZYbLNL7rYdU2Z9uNJtuCwr+dErvz3iUYg/jBb+04CV
e/bFdpQVISPOZOSDvXkMa3decPEnmyz7jZYt/z4TmWMm47OL7g+sqf9DIFAWVclCj6Hh6JMeXVhF
qOmelvcxXxM85nZNXkcEIS8VwfkXVXATv0/QgYhaD3Oynrp9DfOJr9SpaxYreafjLwgkx19WVvgj
Zou+UwLUmLSY6jSZVP4ddup0ajjbLFzt2DqyevMwi3y0jIxY6kIq4Bie1z3Hy1ZQvH/PIWxd9GNH
V3fHzG7bEVsIWRPIDsAVItWxbCHtsN+wzwK7A0L3gsEzqOPlSwDVegHigdkMjyLpAAwVk3rQlhBd
5/MRXfJO470QSmfJd8GX8ikku3pTMeTfTchtZ2oKaybTWN0h2xLlYF/1twnpsH+shWJ+J8VK2+iQ
82sKv/hfkZL5WZnC9vebTtH+IZZ0XC+H7/t3JH2mriGYZ188tp4+hzBO4wXiurDVZge0d8qkRAbL
kUzy54Sk+adydfPjknd90XZMCdMCs8hcPWMG4XccoPx2we8o7xKIi+ZzmsfZ0NDMKHxPpNe83gti
ljbLkqmoBckFZg6oPWxjDU1fSn/gC8WfLXSVizk8EYldjEqhWMB1Jd1RshS2muZ7zwf/0bN1NZU+
JppUmabFmVBjAaAcB5pwunoav7t+9DmwWS4aAevs0PbpztVdHybc1BFKjeSKz41nLUNayrUvQfD5
2cbkmuCj+4g2D+R9QmNyK1OCvrMjy3pc83FU9DqXNP9hNuXG5zzr4ZW/jWHGhUBly/QV4IEYW5MD
ILuEaHdZTTdZ3HdiP0iVwFAGqHbmXPyE3uuwmBKcFXXhdtJjhBucbxCM9VV/k06V5YVbPn6nPRHL
S2ljEb3kR5wcNRp0tZ8jBGnZ03jk8fPm5uFjtAGDNOsPwJkz2iRQKzGN/0wiRweCxeCVt7Fd9FwT
Y9IN+d+UWcy0juxNr/v8aRki99vYrYeUelRliwkPwAo8mJYJjl1i+mBuSJs8bAOiiIvDiWbO0BkY
DGbqVJRenA2S9HIEKLPoT3B5fgMiUWTnI9XH9cthdPiTLoa8OsMlZiHTyYeFIFf1ORcpuQKCfBaT
T59iuIbeQcKPT1Ydyi2wxe9ygI2zFOl5XneIVed+4z+XcjqGisSpuyJ1eaB10u/8HBJYDfywcI5o
iV7Nm1iUf1joQDGl+33WDdsZJ+coj5fvelmTskHXa1QLE7FtOSPnaERJ3jCYVcuYFK0CUFlWUsVw
cnFULDcQ24OtVnSWEhFL0r6KGW7HeF28PKt4Cn9FuoEUngQ28R6XxBnbliWSee6YxtMPlLdAd8H6
eeXonyI0ayTRcBGoLOupaPYsKNdCg1kOlzEjRVYDHU3laaRC+mYmWV/WnhNEua0+A+VxZIeqMiQY
uyomHi9qSufykRXRXke06P/s6Tg6zBg9caeBGJXDvnNHz0MOfsqSuRyQ5ATTGkwO2JaouFDSXsO8
HLqZ1SGKappgNtlIDfEadu2X8ZpvafYE3Jo1w5Tyx6KjOCdJn79nNgFeVWDMrUrSd/KdRxYLrONe
Tmj1hvL//ml0GBsGtvHrR4EGpPLlxnXl49Se03kOpJJrOrU7Y/JntwmLKOsNQ79YJWgWV5rXzajj
FyMbY00uQSDU3qDlbre+x0uQFAiCeBawAXibQhjXCkmo42s0wjfrURfw/cGw7nnaKFATyE3uMAfW
GuLk5azgh53WuHj5XK0L1vwrMGnHq+L62Bpg+qgDyQb8r7JIWLVXwqf8g5dinP+FdPFDhfESaAFZ
FD6kGYbG951Jh6SeZzpDiduJKDzrjHfj2ajIaXTItnyASt8+dxvvRJvNfVE0PTRrttnzcgy16TR/
3YdAXX2EvHsDsWY+lzg/4G4zxMOFTfFwRp1HZeJa3kngYvspxdT4xSw48dR7nKnKACtl90J7sd4d
PTK1wKcBZ7hsMM3e22k4pg8NsLvlCmE6nmbuJ3b3jr8HBps7APA4demxv+1TnKRoVYtQnMZO06cN
o80VV6v3zZFSPdWzKVKK6WbK07sJUqX1LVbUZudMqmm5fonjjxrkgH+cKWQB9yCw5vLXsYcYZJxB
940Hw8jPZTHHHxNEwk+euPht4GDHeK/jK4QL2f3m4w5OsAtbz3voenToIGM+bWZwCnixx1DPpEsO
XjjTmHs7WOqybC2urlv7t8L7p6RjtJGMju6CBkFVQ3IgMD3W9m+p9tXdYIs7J+2c8XA/0iy5Fjo1
D9ZLdhakgEs0YDnBgPnC9qqB9/J+VfiiAZBi4fEq8xUFDt1cv1ZypwawA+BSuG1iReIMYX3yVyDt
I6pcBHLG9oP7hxj5uMdT78ZK8b57Pya95zhea64aHhmHh8dre2PR3v+TtEQTzLCaz2B6QcGy5Lz3
t8XOWl2ULcZveyTAcaa0+G9HaUMxXkMPAHOn4IF1Md91soxfjyjFKouISOuWRLUxAVc24I3BQ5ei
M0wLkbdpQvhdWLb55FP89TGx4rT2CphfOaLISJA81ZwX4gRYGCGOPne9xjKR0q/jWGISwz4UmHdD
utvSK7S8btzthxtG3XSGMVSVaJLVUiTh1PXrCrMLxTukXZfJxeeze8/3bZtqiwiDCrsm+c3LfLmk
B/JZwe302RMmMNDdIM3qeWIGIEDH05/r1LuTlZy/QDhQNDbLfbMvzH/fovVoEjDOrzqPpicJX5sa
MKe6iLyL3nHboRYlMDuogIbF560zpPUrAATUQn6e0m3EDeo7jCUFnOtqKXvcSxlmtHAHNj0yLz7i
WM/wPy0URrd+ezQScs+iQ99bx6C2LskKDIAY3t+2dE4qQKI7Rk673thuqKlgRYbl2JKmzSH1q4Mo
pEnS2dZsz9lFqm6/UKQW4RU5jgcMG8dpx414dizqL1Akses0fcWdRzKcMz5PD3ZiZYu4gz8zxHg1
fqtFm2A6ZGOoEZ64h+qPRpV7+TwOjLz7XiUNiEnyBFB3elx6Gf/BYU+bQIWq09R1XbMrApaDJ7xS
qSBVN4eu7UY3fKQcmGEqCUcaUSyanIcVr3gUfUBt1gHQ7D+QKynP8LctTq6AHAvngv7NSRdvog1w
NuLNADfzF5H39gREGrRot+9NavLtnNsjj6q+c783FwGaGbZw1Yr+RcP9qbnPXjXL4GSdzeRxH8BZ
eeD0b4STHEj+mDR9tJfXojTR4+r1R7aopR21ALvCu/J0TDL6EUyKQoN6Tt+ALKxngFbjHUGYwwma
Q41CfgyfCbXqAhwye5mMfVvzqX+fSAb/vA09AHaT1q4K3TjeY8WteI2nPm+CAR5xirJSVqMwZVIp
dcjqgOKm6eb4Tw5RDj5Px5pQGgn5ijiyvJ2DGU0NIctclZ45XwuIJwSKPZYWGj1C1aR3y58RcPIz
GaSJP4Sf0328i3MyZ7TlMOGsNxGQV3L2dkMhHLMIfMyzPgbCH+S2Jml0OjIsVQGVspYHhgsgmfvu
QrnPF7Rtx/4NUOqgQFYdhpb/idXRP2w8lHgiYs91qxB7a/4hyTjYsdr9yJZGrEInt1Bi7/Wj6DVR
d/i4h+kPS6AkAM1tFvGUYKc/fQhGjg3lTibfjzQO+i5B/uukq9R6oV9LLJMZlD0Xo0qSScf+v3Iz
Qn8Wkc/0Uc1I1DBQ8+IX0G2QufcV1oQ3UW904MB0j7j8tdkJPTTNC/4I+nOMW+PmDgffTUOb5Na+
Cb/1svJrYaK2c3o4aoC6OVpLaqEcR0WEGzAkpItKxMehRwrOq0PS3PTY806/Y6Bc0CNNeG5k3U/h
eCdY4jYvZV94cUpRGkldTnq5AVRJIGcYu3H55yDem9+WgR3zawxnBlOXPQr/DpsWbxBWiss6PKh1
0bIuYxp6zJ2gsWiFsjzPT7O1AZ80D0Brq/EAYF1PPjagGlKk/8x3ZZlShOzBwZz/sJE6iid0W6R/
PzwLSxU2BEG897PGYUoSUE9xmx4++QnitYifoUQZ+T9R2PnflkOI3aYKOvW+cYwUmGYVEIYrAmTi
tAbSFKJntD6Wt2shorfS45T0laGj0ATChD4fO/ibMwaX82jrZ1jv2R64sWUOK7h1IYpt/2YFyJmm
XyF6Qm4oEkcOSGmV3SVoX9KR7V/sFwj4WvB5CsGo+yTg64Q0eEgfUPetaWEyHW0/RhbN/rMEpFQk
FWKQdliqJ5soxV5rlHVgyihPPci/dV/493SIwIjXlqdFdJWLWAvZDAvUZndTAsXRCDIerhC38mAy
vkDuY47raqJVqgYWU8X0uO5mL8+5GIpFX+HzxdEWwR05/KJuk7z2JJUKGrQNTFMjZZn7/wSgrfRl
h3fFopt9zbesqyzC1dH+ZnFgj3BcKbdPib++bwjFJ+Qq1kEwsFRRxPeHNYaZirzHTIppt5qT+eB/
2cEYW0+py/oA+Y9QgCzu4UfFlTntvQMGthGeTTcNPmz6AwJrDt9XPFjs3xBbAmIy6yffkwvBAiiV
6BVySOXAbY342RubyL6I2xBn84zZSdjIeg75QwS04SzxZfLpivcEAxz8CFUSfhDu8qVJV1v04yvI
gsOrx4IkuSRNAVOT8DuLebZ/TPkmRjDcRzb93oEIbPrUpykXp6Xod73Ua8KCvvEAAhuLwZkjzQ54
QJ4Dd2X6ugSYQoKAd1bX4EM5JqOAHwHroAPWEyoPRdk/4P1j3uL2TYVrCnuYG0Tp03yLGUYzdUIt
zQtYNG8M88mR4p3AJy2n5Tcu80BvxCa9rrRPPT3FgxW4/SO8dGsXr0W1r7b8xwXpPxz6n92C5xKs
WGtYnJaSnxfKw/TaZSvKdSDwG8Njkg1XkFuSfRuLfuuePJmcvUULxKl3w7DA5q5bjWwgWWctIgEY
ehOni7+iHMay2tNB44pytBVoGbWN3iXebNXi55+2tocyemogS0rbOCNhe+woAJ0PxkO2/ILiK/mr
0z0UgBZAoALW9gV9YCCpMXOA2kjPXWYguIpVOb0WS1/C6m3PkOXauIkk5gaocfohILLZnkqMF0cN
YjTXN6HgEX06UtzfdilBAlfptoclqTUyE9i7V9anbRmTfa0wP4SnQykfVOWw3xHqYQD++hxB9cJO
oJjhoDOkBzvQkOz6Xid62+sOid7iogIgrIqIA8ZGuDzY41TJ/qp55Ol34jOyfxD4kMfNsWEgBzjq
jvc9iZ1Bc8zM/NPFpTpbD8VayrP8WqYWsB+DtLROxglOTEVCcJUAZAy46H0OBBtB8KwuUcdCo1QJ
yRwLIofXAQ5A8taNDCjRMkUTrAKG6Xmlhc6eVnS7aFqERQgQhGTybhz7PFyR8GauUK9nf1i5E9FC
sEF+JFnuvnF8swjJ8Pp4AMqdQQyaE/NqoBHI/2bA5n93HW7LBZkcfm6wMAtkMCdoBa852Hd6B1GC
e6E9PQDyy7mAKxYj7tGP0TDeD6NQ6DZSuX3QpUz3R7KXyy9weftf2eVyrMulE7RSG6Vg9TjWRCKI
V2tfdq6oBzcIicIByxvAjPjPDZ0wqCZ8WbzqQzTdlqnI2plLd2ZFvg8wBfCAIcjXRVZJCTbkWMwv
4S1if1fQ6agVbuE5oNBkfE9Wpz4nEIV/lecqfAuIrPp1RNg6eBngWdXdGzNGBm4qkStPHRhy00I3
GZamnFeJxsSnYn5EjIvHse0Bopyw7TVErxn0HUjtDaP5DUruS2b8Bdev1b6rDYj+LhZQdiMnpgMT
w4e09v0GBRw70lLBa61IRxRURronALhY9aogdx3XfzAB43ErIGVBs0XKrRybmR0yPkeLiZIfRHVK
v+NW5f5r/QEAl9dwen0qAWObCl+czD/Xchl/97HSMc5Q2MQpD37J7qEhQ6nu4S3ymJWjzusQxcll
NnpYsVUJYMGuanlxWaIBbhpIFfpnnijKXwFUZa+AYEf+N1sxU5BtcD/UbKMXLJfucx1neB+wMbWt
ePujbYpeOd6uF9rtPK/z3LGizXYxQnWa64j2935a0un7SJcZzyUXEbsgg3DPL2UByOiUZ4BHTlB4
IcmZEw+JijwKRq+Ma2h88mkgxzeNX91NBWMgincpp3NxrC1sIphpUs518iZ3gLv7eUpkSJsRK3vP
3MLuoaVQJeFcBellLeAmDHgWASIQrlTMqVw9iWMU3a+JTQPyzyfvuqLOlq6gFUCkoNtUZzm7FRyt
8RNMxMxVqj6lIKGNxru0DeV6Z4vDvy1r0HCFZskqqlJLsA4KFOdZHhu/5hIv/cUd2+rhmgkBHwgO
vEP3y7HCph7yUTJ+U6hK0LTP9MCPxxcAlT9Y2BRtfblQ/DOcd6bxocdPkfWyvGZbN38rd5+/EYR2
fU80TnIN3z0S/Tv2ReC/2dx9JjY1vwricnXawWC5SsCij7dTAHRcR2jLsj8J3r5IVBtykaPXwmcs
tE6KVb9T7PRHp2mfbfcXUedZ/j0szL0Ynkz3EVqd13UpNDQoo8H3NXXsAMewbXlFIjqsAI7zY8Wp
36ZZi2eq54k8uRg61Ieps9HDIqFoQeWcj8cFaQAJxNnDOD5qK8CpQPmJfSsppqlleSTgADDZwMCW
xzx9m6Gbu6rYZvx5lkbUHlNCtWCYdpVnWXkxM/Sdbo70D/g8rWU18UQ8LfEUkWeGV1E0YbDqJyYT
DgGApui6FECc+TbKycAcDtZTE3RL4yBqUtAdj9iclF0FzWOCN6oQ4WeGjB7ItdiKuDHEIz5P60r4
i3SDUd8KOK8OVyMm/dX746pU4UgBLx0uZa97ZntIrxMI/M4C3b+0VY6IK2hfgFV+w0RSqlabxD3S
ZGY3vnT6WqJfgNCijJL0FYqWHQkS0qzre5gSyCtzn8npDekSZG57vkOxE4ODASLou5U/Eri4Po0x
mRkYhnEdT9x3srjMi2P9A0R8AwBip233D5TCYH/qclrUWwczb1ahkbL4BoJcbx0AWXqCBN4WgB7d
hl9crdJnA528QCECx3QplXX+OkHZ+zpsEG+elmTppgbU8MGf49CB6hYRxJiPEmTYch5ljNm8SlVC
/GuINhz7ZeTWYkkClY/dQHDjh5j7BELFAbcKO/Jszaq5C1bfUrcLeaFjEAEEi4WWExh5OK8qkqcJ
Gp+r9ngqqgHrFq5Go2ofV5iT35lihSZIKf5S5qu6sy6BDXIZZVADRQfUUwZcC2sZbGhvHPxXrbYI
lqfadGn6Ax3FkdV5RFV6pYGFf8OCW/Tmw9Tfpj3Rv1ZsnHBE+8CKrsa47o+btWUGfQVKh61BxEL5
h6zheLjfwA75VupovXrTQ4FgtcqfWRcidNyQ/jweCGv8bcpsOSMLjmA9yaY7uUDBz8yp9CEfaug4
ElnPXyjPHbBMZDmRToQzhfOs+yxKxvKaOh/P9dbb+QoZgnnVKqIC/eZBj7JhCqWrhgzMi2e3BagQ
cBMtRrWc/IN0QtbSqmRs8ZdrCrpBZ+l9qqOlvK5Sm6nBNhiMCLsRM/gfnOrtFw+HbaHzwjYCzTpl
2iWWmO3pJBN3Svi6oCGM9iemXXEa+IAcLrdtiCyzMR6rRmlizzqs6i86rLF1bPQPjMbyhIXJrdnR
3j1sHLimws7BL1+qAQdyGe+2LiyqoauVz/GAUN7z1B/jE6gReRHxLp901Kct3rIEnON+uJNBL1QN
ZSgvbBmOZ3zKdmvREk4L1CQZsTUmXKhL04WfNg6+4GVBsTH4AuHJ/Y3sMHOi5bI1kFTAkHXnG8Sq
1JRQdKsxN4AFg0e9WFcKTkSZG2WB/2QL3ZP/BhPbmJ49loiSH8YMvb8vBz89JCth3xKRFd87KN+Q
nMtwuaoiAkmcl4GvlZFD8ok4wDhUpHT+JpjylykdIYKRCJU4z+YLNhgneT/JreD47E36J1Vjpk4g
V7E7AHp7krWbJyeuPEA/IeOELxfSsTJFS5BYdLCcPuAbQxuwmw7CqjHWd11J6GMHi2pcr4VG9sSw
nPO0i8Pe8If8gGwLliawIAjfsHqIndaxMGNcd2Ijl8CgNmr5NEaqNtDLhXMeo1YUYeVX7qO9WjB+
XSAfX7+p0aQdMKXMHa95MQNoCBlPVTWaPDoeIZiFLhxNX/Rf5lLQ4d64r1of1DmGiY49g+g69nZG
SSSfhGyJrzooncYawAQ0hj5Np9BYzLnHE3BhiNXwsGi2tFGIpX+UW4xaEbDXo847mWnUaLCj4hXk
EgyutqjEYFGB3NNoLAdSRuVdN4jOQOwzYToqoThi97ndwJAeKNAXPIMQZtl56TBgeuWeMc/Tj3JZ
M2wcUSd2OHxT/p5B3HZH8kg/sy2ytKXBqPgR7ebWNbGCRP476ccIsCCJijb3O7plHNrionEm0Leh
wRY1w/gIWiyGsVuDna7tqGSeKfMcZi86gHl7rIF8r7yDogPa2m/oVNyG39tzrGRMan4T5ZpHd37B
xNeuZaz/o1TtDR4U/mYc9nQADW492u8+lBm89EBJiQo6bTwEgBPxihOQAI9pEaPpAivvWnzH8QfB
YNKKDdGiJ5RKaBU4ZEPgvEZ00pXxI5Qn/oDC9ubQsGY1qimyqGeIKoZTDBHI8Rxveo1BmsitPH29
w0WoQEuSomITVAw1dkli0fIwZNmz37EaXi3ZsmdPpWR5eIKQT/grdBEIyjsIbtVtwFWVdy5nK70c
fOkx+5Hd03OpkAv2mWDlIEGP0gPqECBcfUXGrvhZqoJmz7BDXikudSQSbBqpiTeZIPAW3PZuzGqL
R2GuzWKxZlJpaN/0y2FRe/H08wkirHqSOE/1igICMmLrrNBlfaQQ2z6UmzYMIlqA2dF/+H8dve7Y
OoaDcVo8SKNUd4MT3dS1CHjl7+k2i/9xdmbNcSNZlv4rbfmOajgAx9LWWWYTiEAEg8HgTlF6gVES
hX11bI5fP19k1Ux3cqYmx2hWLypKISUCvtx7zvnuG+kw2t1OKmdGDPVa0r4NHMcfX1Bjnfq6mj1E
H9qU2Daxs3b4su1ORa1JBb2ZiExZ9FXxAGwL3PE0i5R6tgjttFGlvMzc1743vSdMCY5Sd1XtYbCp
FzYQbHXk4fpMUGfG8dw1w1hF66T9/qFex8LA9JIlabBhvnCf7qagLn4YiPjqXKeJr3aOE+i96xmz
3sxNmRqb/JIy4L5cJZGOs4zwCFnl0F1c/yc+M+ehi9vslDYeCih8Nipbf84wm6zroKOeq8QSkpIx
2yd0Wx69kXgmXfiqtvJNUjJy8DA2bRWfbWM1L2HPobYxlJu4xW6cddb112ZW2W1d156G5uzKJ9nC
iaVGN/38ZElCkzezQpx4Z1gcOa+1Tr3H/mLjQqBDQz46dLSryMrlihxlLOsNL5LgJl3M60EpGd+V
K9bKx4qC/c7h0MVDQKxuG0u1rCcrzwov8pG5v3HZGkRo1eyi2Qaf8/rFLNr1qmHGnvxhwXEZH+BN
qiYy8XIkt37hV+V5bdopu/II+D3PRSAfTVV7A+0nauj9VGX5nZUEHqpiXkwMuHOCLE7CpEg8fWsY
bU3cz8MSHc6LqsQXp3Paif7+PJTvwZy1+fcW75l/kC62YpeGc8Zvrau5eERglctrki8zTS76VGqL
5VbZP5kZmd5ZlaWwQBk01qIVJyhZJXtsxROx3LW+oz6blwcUsamKcmhvv3z6d2hJHSG5K1CUrSzC
ore+TRjct1462/65xgH4hE2dl0xZBbsaLdSyfVRjMzRPi6/y6cQlPJ6usKrlM7AUSXiiyNtzYNee
vSMkgXQHDKDRez/2DWPHyUhKUQvfvPHbwfoBp7bpjh49Coz7bZ2+63Q2bzIs52rvSDPp7gzs0AzE
qD3kwqFSCwXFnKirfF3V61xNXP0n3NjxPdqtajDsGNmZtGLya7Etap0K0jNDRkbEeJIdq3uFw36K
X1c4+cUWKuCE5NX4C8lmIh2bIMnj4oaQhk1PsyKceZ7sbjJ2i8KKjuRl4p4oZl3kDwYDL7kOO52+
aYaa+6gFbzPBuSZJYMmp68q73JpV/5xwAXS42eRZHjZ+TNa0DKRL48gcoef2QzwjSswpFhOoSvyH
Tq4cbooRy83OqtK2PfoxAaONhx3maoxjv6IJKesSZ6RoMfQaU3U787imkJNCNeFgaP0EWVTLyO+I
KcBuxIlV/qEWx63VY67So/iRuLl85/KMY0NPlYoYmCqtCB+boY8Bsblt3Nr2z9rzas4AJAZeDPoe
u3QpLfJP49h+MYiY6q0P+anFSuuxb6CTNTRIYG60Mf/XJDc08xym6xJPJTxqUYjbM7DZLT9if/Zs
kXAr8sY4cpZ4OmP2gIAFeKfOQ0fl9DvQz1zE88Rvnv2JWNXOGmd9mwxjXu9UW4tH10ztt4II1Pdl
dFCflwCt4mxi18/fsljQihQaI2HA9fqXiRll5/Rjub5nwGoiNTijf+tPAul5MMrx1CdYc4+jaZgv
DOxch10qAaaG89B6+VWaIEM29A2SodjGKkemzXK4SXvCeX71SBg/EDul0+YGM5nxbIGSn6Kgdro0
ajxEjrDAEpNE+M3lzzaN3WavO8zUm9Rf2Kyz3qrMl0K4rtj3U0WxrUsumkSup2llDElZ84adl9GI
j0pPS9CF7UBVRnRAiliH3Anm7oQRQ/Owgx7HPRVHPkls4bz4XFPI0UXklu2cKyNK7BL1wyCvDE93
1rcKzSYcylhMD4T7vOFpnv0kvVoba3buge+sy6bojNLccd7b157+w4GoYn2LO8AvT1VssMjp78W5
OkvV5QvgTvS6iCw3rsGlzxx/a7Qsoiaypdtt8SlaOb0sz2yZbdknDfM5tjr1zPkr/s1LR5nLkIEr
vW18gu9gBE4lhCb7hRniZcBOVhYN1qCy0F/alCI9u2ldZSN71d0sdmYFZ0rv1apZdHTuC3lDnt6a
QwqADvtMgG9zeliGgpOycNFHq9h02iXMpaP6Gzqtvo8huZJ9gtXAw6BB0qvu1+t2ZEN7WNnjrFvT
NfEHhiRS1v7O9rnaYYSTMngya7MfNsvkjMuJgky/ySZAL9xgpR4jZkGmlL19jOPhLEpPuoxHQElu
Do4r5q2lDDSdalXiMQDHdeMuPhZeasjFxkXbeM/Uq/4Xpsm6e/rJ3dEuG33fLzaO3SU/4AAtbsfe
c8LOk873Dn3kW4LJ+Th2jrPTjsfNsUV4R43BMe32sbEjFjqThXSLO1GJNIQQXGyk36NYzoNb7WRV
tBDv8nhEaQ7KG522/tOUOMHeaQeJPaWwQmGxSWe4SV8TtkSYRtJgA6skRYdHXvvoWMvyC/VLhHl/
UVJVXFsoJG55V09+ere2hnc9FU0duSUWSKXyUlJvx6WzRbm27vRq6BuKxQIX1yWSsgHtrL72sYea
nLYyfbNVS2IQ2nm0LoPeJpXbviydiUXUmZYviKj9s2sRh9qUshbfgs6eD4E9I9nWbjY+wcRSxCiz
fgnpuC28G808ny1fN6+NTfiEs9oLIrvw9TXs/fLFKdv5WwHQog9TVoWNDMNftRJ3Pa1ej0tFVNXL
wIrbytQtQeQWo3dPkEn8MLJl3RLIcZ5WK6tuCtPLk03VLuOXSmMNxM/d7CUXsZPP1eagOvx0G40N
/LW1rfyhm3WPQZSrVeSwHdCTJkO4KWSaPplGk3yr01mUoalGZ1uIJd2WgS0eW1Ndji0fslmfGHi0
a7u7LbKCzUaXc/3VWXLs2Zm7Jo+ctN0R7+C6nerF/WkZJpdLqis/hJPE+dAp+zjTe71RwrJemQm6
3NUeJjYTZ/mph4MpsDgOMbomFt77pCfDRGQm341un5PMt5K7gH/iWXmr+kU8h1COTVS615q7UU4/
KBJDkly7LVChjZ0ayyu30f48UA3RKajHLZHo/GXAU/ucTMLdwrfSkZskFRlEzFjmpvdl3+9Kw3Kr
LWkhdWb0d+Gesazm9G8MQefmwZoH61s+m7JBkEJZ3pKu7M1IG80aimIRT1VBy3jmPVkikybD9JUm
uysOFpp1G5E/Hl6pAF/JZmALskmmdBuXo+xM3i/1t0XduPDq7ZxEuonUlNykRutNYZx33ZapW/Ua
TnFLlVCnVRvVNibE/bj28x5aKI2KEYLWRUcLgm+unxhpZHANZEVaerpIA0xKPQhzUjhCCMifW4BW
B6dO/agxcbMcY2MgHYcS/wCpAZc3IzJN3mUvm9bj0NR2FKgRRSQzejqolEFh0Q0jW/Q47MTow8ao
hqo49PPFanNJaEd9VboUR4FTjCH72ridaFEdWjVP3zONJXmRA1I6TVtb8FIHVGMd6etlxu25AS7X
YUmy8/k7oidgE4uSgWgBgvSFt5h3oejmCh+iV2iyTnHak4rvc0GhXmOQqehxGFMfF3ewJNZD104Y
zvLFOPLvwio06YsP1yTlRiHd7mIvLq9cHGdH4BoMDWDQxGFJMeQoc+E8sHSP2JS3DbBnpGJscHGw
yB94RmZFTGnonicq4J8lx9H31M6CXWXZ1W2/Bt2XvvBYPHrWIZ2Iel+b3oWTkbdGvdVlYjzmMmjf
dWVVO9yYNKkno29Cy6NP460+LizcVL1DWCru6Egb9c+K6PzzGnsIJnJwO64lK964WOI2LFLR71J/
wg8QM47KX91XNTGYrSp9cYZ6VeBYzOVe0UOLOI/iO+Vp/Rw0Tk1LL8+fqdj9p7EifIC6mFVVNCme
Hxoi3dcM8eihhb7DSsfY/z7b7CGGcjB5EOb6scpixcTgN23o4anZVImg1YDvkOZl3Sd5OOWTcTTR
Jrb9bM406ntLXCcAGpgLmhAl8C1sWXuTuZXWFZ1r/NHWYhsZrZaGBigNqd7cTh5uh6tJ9NUBVmB5
zxAxL4T+kodkLbEuBy3ulMVI2pzevVjfuBQjsAeoixkFxCEfLPAFKw2zWw5n/SXTsn8wOlK+RFKa
Iqy5BB+cwM6XPWS3QET0ltfkqoAikPJm9+KGov0iINLYO0nOvRfizUMftaNKB9ribvVqzv56uWuu
MLnWpLeaezRR/ySDbMhfknawQSnYediXjX3obaf1vnLRXiv2HbIWYZY17WF1CTaCzSH0OkubzXlt
xuWBUoJHl1amtW6xjfXqIGucMxg3hE8ln5qDQ2OrVE+lHvMKN55FH3LoVmhKcI68ZO+a9bRuiHGX
1TP46SkPVZYwkwjjeZ78KOc4402uu54WtgcsJX6cNOl6M9S6zexI2HXVkVMLlsoB3kFV/mPK8q76
NVQeaipN1KK80pdPP3a+No2DxitTbXHSLhTPPmXShUhTG/3JDVxhfSMl6nksPa+W7UNQm6mTUnMU
ejqWzjx7+8Rvgyp0CIggvnDMumE6CA9rcTZ7/YGYd/1ABzt46FsxPQ1zu1i73tOYHLjkLtWNMVTj
fE3gLr+vg7n/sk6uLkPXx4oS2W41x9FlrvOhaZ32OqsL+l6iBhuB+ovjeGFphmnR+S/Z0OP0d7AY
/cisWMdHu+HK/jUHxMI02BLaI/4ord8YLoJXRPazesNkC7lqGi2G0so+iL09jT4Z7zosgjdJIbK3
hRDIo21o58tAQYEwic2AalSmmXMcCbPrTQ9BAPSMFr3/SNd27h7zuAkR4ctorNiMWj+4pnbrdn5O
6Rz52OGXHWgrXNTI+sNDQ9sssobVPGvC4DcIOBIFHnV52BNaCRIquHh4RjjOOQaKJOZeks6/WnSJ
vdsImYXVKMerPBZy3MwzKCVCvdnP0U2kSSPVn9/o/uWPJHnn24DOULHt5EytAdaC6s1q5CEWdlFv
qAjblxH+037yUve6ionsl74tf40tjb59IuaZbdpA9qj4vHMw+J61L9dBnQWGymW3uLgT8oAmxC6N
KdGQVnKygwFW2zqomLGK3VAecQHwe9mNGnMLT85rkSLRBzc+VTnGCOAse3uo5Xbs8M7CAeHyytK2
h83aVmxRQbfghx7oyX5PVzIKGxKsy77vPBNhYtVXS0HXl3ZSEh/jHkEXsuv01nntTJq5GIL5agy0
F/WUb5Fk1vEtVSqsE5wE5bHJl/qEiDKfy6rojm4cp+e6yWM8C4P97FWGKI55WRGfHWkDn/2hC/Z2
HsCMMeSTMBt95cSORAGJi+BYcDOB1qHng5cvyr2ruzhQN7QDuMgQJc89q9l2egHfExipF2JwwtPe
tfEdYYz1RisW5jD6TaSUqKAxoQ1Du6iORAMd6rsaE28KyOMmo+GOSDK44htUZu7GcZZW7zF2UNTb
pf+WOEMZBhdoSFh3pfeVOkDs6BSuW8La6vYyjhCTgojNJBTGMIpdYufmsLHttDjNuLX2jQWwy+yk
er1MYGOiEIcpd8mx3Y6tkAdnHnvGlRvl4G8brzAAXpTuDof8F2alxKErui+V1YqzAK4DHmKd93Ww
yqcxM9WPavH7u94N6ivWRvPorKv9mKbQlzg2TVdvSk0DetMthkW+u8j5d5Yon/Sy/V7iUax+EBvX
zI1cZjCblDobFpNgV9W2NYXE5KAyaUAIZwxTkxfi0/OP1dQtdE+gz3H185f+KbCWKuI6RKuhLWb1
nam65gk0AKyPYdaPUkAKDVXLiTZ5w7RXxdpeKcafPa5G7d4CFpCPFPTGibazcy1whhP74Iuuj+aA
b7Oz27pgAqThASNeivK6xqgswoXWSnZyyrJ96/peHBy8BZScyTLtc5Ave7JNnPy6Jxxo28T11oyx
zSm9pGu/juetz6b3Q0KbfvKZX0xLpCYhbtNS3vpJNoRpNXEiz5qEW54HByvHS2Ai+GKqT/Pmq5Id
LuiOQMZG4s3cy95n9cWm1+qdE5hTcvCbonvyeqt4Ngm7YgKqjcgyWmJRijzvtsd30G4mRfuzUSQv
19pUD1Dn5MkXf4jOs9XR1KIluEH7sqhrB7M+5749YOKRgAniFVtumk9wS5hSgE/PYc7WkqNQ1q0d
HEvwFs99TQxgY6Fw3CatK07L6M2vqjN/6tXOXoUr0gdvSItb1027LVNt2hezGMsDSq97gx6lIt9v
XMizftwe2tyBlhaDUkG56i77Fq1vzGTJtzg1rWE3UFcDAMwxquNUurTWWZRIeV9NoeWXWY1GZCxO
fkN7geCpGMudZ2NlSxp/AnwFceYnB6/3wzUwZmve1FuaGgLLvBznc2r0+m00luR6XId8R/BekCVo
aGp0B+iXtBPD6jKwy7kqLZA+OgqAzeeE1jNQ09/zvLHaU85hlZLumGWnmPqBZbnczEVXzXQQDU/G
ZzMtGvoH5RB44wOmtczJQ/ASVfnFp+xhO2Q5B/QOzRT6EqsLh0V1RxW1SrgYcToQRKJ6XtUZ2bNg
7ruwqApuOV9Ji24at8SzdoNcGedGtIJsSLj9MuEk8lfcQw8Glp3m/f+NoPwXdE7xYWDAkMyYGrxE
HK3YOgdY1DrywZ/76A80aXLxlTfr1jrycL52ajnWvXn1uY+2/8ynpUgTXlnW4kjkjIjNXpXDJ+eb
iA9jJQyB2l8UvTzS4rhXFzFAmXP7SfTtB55oYsQ0CvvCOiZqvKXW/cI59xf84H/1RX4AieoYowk2
J+tI7UP4NXk0Cgy0n3rc5oeXxGXAfG5Z2M6bKv7uDPqbx6v+yc/+gBpGRcI3YHsjLREgKHYjrjLj
kxR/8yOm3ibmZmEBPKZ4lLd2ZtkgPfy/GnL0L564+QHYjB3ZJ51DtJyrIqGRIsJM8jlIunmhxf43
EHvVtQTdM9lSWoNferVz/RdP+1/gZs0Pa7IXjZmaudceXbRsg45TX2FHwNSQweP85MQK88PqdKB+
Slwf/CWi+GW31S3Zyu3n3sQPq3MpRj9Xom6PZeB/K/rmDs/Mr8999Me12dlDUdEnOXKm3pqUcM30
F1D6f/WifFiaSzfCM7MzfTThevvLndTFpzjdIviwMIF4ZSRPE31MAqK/jrjMqQiS+VO7lQg+LE2v
FWZHn3xh2fv2Lepzd4WDbfzUVymCD4szVXg1lT/OR5cZt0oke7PJ7z/zVYrgw8rkm1y7HpPQseau
wSCcr8obPvnEP6xM3waoNgg1HWNVdDuMC3Lnddr65BP/sDyzSZAexgxxFDqPz/1C6QoFPPvUqSmC
D+uyIAzfSRvvn7rkbtvRfY/jz43lFcGHhZnT9SCeA4FTpoRXAqOhNqic4i+2rf/7ChLBh7XZG1XL
ZXIdoPQh+c8YSTBYiU9+pR+Wpx+otIACWTFOw8P8nJx6p3n71Ivof1ifRqL8Ykr67tgRqtnZZeFt
OvHJOYTC/7A+nWSRIH0BQbOBE7o3kud8yedPHUE81z8fQRm+V0sWY3uMhbjEezwuswVoms89mA8r
1Bee5COb5pjUqw94YDojWDXh5z78wxqtYcrkgnr5iLm+IPgcR4LQ4Cc//MMSHUuVVePE4ZaZ5RO0
DKrIesz/4rHIP8ag/J9TIAhA/PmxE4kxbZ1LHgyZwyfLyPeNM74guWMqaJlYJ4TRXAyg3lXrrcel
QYBQ9XqSflCtEfn85IWAWHGVS2QzL1YBtc6lV06hEw6B+ikXcwEJqzAYTPg0V1/cxz2OCDLvzxAL
yer1Go/XiGtLakseOw0te55+eAu9BNJgG2p//445sMVtaeIGwwm0nHG3Z0cPOM8mTY2rcnQesz64
zRn4M87Tl0WnNKrWAp8Spd5a89e2Xm3MT35dF9HgmsluWIMgKvrg0hZu7wvs+rsyGcXNaqTTlcAL
I117A4taXy+Ll0QrdZ56hqd+sMt+bjbEZIyfIFU9IPdyOuLOOfoTkAncXfa+hex3ItnX0HHKAXOm
2W3QxfEtfMGdmajpa64tEmODu9VebO/wR18Lv39d8TZcOWN5a9STimjXG9TnzfK2BNwMXPO6osvQ
mXHrHYQB4ISMGv0hP7uQUz0xEZRfJgxthlowytc2vH7I7wQenE2VxqcsGTHANdeiLa8oXOvHxY/j
vTSwsrjYgs+goIgKaSxTE4Q1x7qbpH03+XKOKAIrQnjeQjqGgG1YI0ftkH/G0M2D8kueOdk2G4y9
kOZyVwAMgml1bgOwlFWTP69l5YfczmodIQYf4D88tYae6Y4QSeO+uQ1Kv9BbeLV3DqmGEJMd8Jh+
0YdB5qDBi9Q/Qbmbd7nQJ4PsGlkiGYokjkOfb7+w7Z6MFX1wMqnuso/BNR5cW+Dcrr2I1LB6oa+Y
bdoJWRSD1CgIgtDsfsL/lBEKg2gUQoswI3dGXQyJKxLwca3+2reVtyBnOx3YWoTtwYZw3XZ6OMXB
cG54Iy/Ez50fwD7b+z1XLeAkswyrSR9oNJ3mpH6eB70XhT/WuwbBxXUCt3xQeFtOWpo3OXi/nQLB
GqZeQA5EwCOcgHdeExkZwqEzn4UFUoO5VjgMy5y+u/SrAhsV9gUPs7LrE590kj0U8j0C7sUJ4fNU
2/FXgJ69rTxCrh6NqKuRnMm2Q+rcJC5uMJ4CsNXRfF+d9X4YGOVzFySegg2teoAtYjkh+moguTXr
GI3VArm7EXq50QyYAjChu5XQGXoZiuMw2cdkKeWrM45Ey3rffCTr757k3CB6AgStvswgNHgIzhwi
gQb6ESLIjaS5YT3HzQg9vrkqbNc8ZXAy6fwoMxqt4K4zchSXOT/BScL7Jq5cGydMsEyRurgzyAyJ
XSf7zegUOV+BxnmWJUBHCIETQufFDi95CYIFy30BXiWq5uw4FPY1ffbvXjL5Z7ihIHGGnuWt13Z9
XbOyJGueZXIPT90Km9m8eM7SY2Xa7i+Q8ZrcPtxQyP0BrlxXetkadVNmn6SF0r+1xsWMgODeyCyw
/C1AZ3xiII52+JBiY1vr9nK9+pamDArArleGEoX/XcS1kQPB6F6yzCwOQtXohIToTtMav5SZewnd
rJi/HPo/kVU1R1wrLBCIpsF4aWY1zoKvSUAe60hXZbFzwLr9RupMvAQGlRw+YAZsopR3WwMKVAYJ
KC/59WTeSugBu2XWBs6VNh4vOzPOPZ+IwXNKBGXnq97b+kUPgMRLer6LlMSSzsz6pHR5C3sqvoGF
f2uwj7c1nUDbNnC8WglBQtJRJ0D/WwGX+atw20Nd9AdeMOM2IQcRxV4KSTZGEFhaO2z6Cj+N7EAT
kZ5iTcfd+rOtnSYqlF08TtiiN1zYk1eBYv6Ym4772tejcWM2ga1ChgijqJdBM/4wsI/0oErq7inu
x3e/Go1rk37ttdJ8lWgk4zEx4HxpvtFtN3jrAzeLNcLM0a5bA9vlBhP99GNyeorqyWXGlYGrn7nF
u1g75TehB82EyKkgkdRau2DFDZIGfQ0Gu78bZtJNxcD4MtsZEpxZ/cI34zRuAG85+EZvMTmYQ5d9
KU17aI6T4Uw6HEDknvJ5CrzQDoavvTLqkw2d+ThVc+IdC+VrtBp3eBuhOoR1MKwYmRz5RMYTT9VA
qgtxudrCjCCmA/gVSz1cDyF8EAawcg4B9o79WjTJaSrnq0mK/ki4MiWw2jl3hWdWW68o1ZVRmyfF
XJGdLdXohbpK7mg+MvRldcYZz1Jup5HLIIWpCVzv2gDF3H3zGPcQFkuf7GXrwUgK+qcpLcUXk68U
f3RFhIWMf+O0sn0GiLOOWx8F0976ueW9ltOFp92Zpn/uqvUA5FYfHIlbboGpv+/wfNpwdou3pEhx
ewDPq5FH7V+wCvyHpkcaHcrsp22iw4UVRMvXUdfmdTsFyevUD9WuIzS5LdmQCe83qZdvuNiUYZqN
A176DJhAXorp1hjxDYxxBfLHG3wbPcl6IvbCoGhgXGT3vPTZ61pcvHmFXlvLCtSis4hdYJHssasB
XQmC2m0+TOudY65UH2hebGjJuiEZiWJnAt9oIqcFWB/6Nf6bkIka5YYBGdWpMsueE6yxxYnAS4A7
t63VdZIu0IAYezPez2TKnhpa5ycM4vUzWZRxN0g7eSm4HHNfGNt5iJi5og94jZbmWAhmrJjCTiWz
fBTq3JjW7EZ52WzmllraWB388U5qYEAIdlncgSp3tb2dG+dmhkOK+I7ru5jLZ0fFMyT4+B55xRBk
Q/pyb3Gmcs0DBWKP/A24krC7Zd1zzL0sxIdZ3+kk5zusPOMfEwf//cfyH8l7c/ePu6f6+3/y6x8N
phZc68OHX/59/96c36p39Z+XP/W/f9ef/8zfn5qK/338LX/6E3zuP//e7dvw9qdf7GqEYH0/vvf6
4V2N5fDHp/MvvPzO/98f/tv7H5/ypNv333/70Yz1cPm0JGvq3/75o6ufv//G1frf//un//NHl//C
33/7H/AD3tCyh7ePf+b9TQ2//+Y5f/P9gMwtMGwhLfsylnV+v/zENf8mKV8Cj4aJ47v2ZRwd8O4h
5W/0/4aew2Bp6ZMp8qhLVDNefmAFf7M9D7PjJfL8jx/9r3/Zn76Z//qm/q0eq7smqwf1+29C2pf6
6b/KB2YV8O4TEQ4Erl7LE96HgnmEEKekYcQ7UXNyG7aPzxucGpSGk5OlEPjlfOyGPGWdTMnRmNKv
hZObkY+JFTK3tRN939w07lKVXLtcGTG7YByhngBaChssnIAU8S7eIYLHQEemDNVwRksoL8AiNbHw
8ZCbfEpneQUEzaVorB9StU7/U8p+uV6XURlf2gBrC77BoXqdBm+6GRzvO2LdeF/WzJPYiEBhyUTC
viR8zWKXjG5w1bnBdiLkV2xNI/HvU0cbXKaQ8+v2hiFBzD4haNHjnRn8eTgFfuavh4wNkFxEubX9
djy2vpyYS1IyYA1oQCi7ecHFnd1562JuZazg22TduUIo22ACuU7j8Ru6YLMdKwdlTSxZf8Syc1KS
HPyGyT2A1wHvArHuoahB7dgIUe9SZV9DjM/3cCkJoZAqxVMemJhRQyOocUpPcDlf1IqfRDMgVRGg
FUmegB1zNMhU7Pkn4aIsdg30N3KwW6BlJern4PvkgMWvESE65477mHTVuR816VYGBnIxkqbXv/QQ
aqQz5DeKjwRhvzIK4ir2ASXstJmmtyRSIXg6Jbo1/mZHhl1HKIlMYBoIMvvAFrZMuCMplSr5YvRE
RQEZJuystomov+RxWFvWjCNulHp+0Vqkj/h1ByZJzS9cORh84Y5OFQkGwUajiYFE8tjuzBxHPZGG
hEEGTY0fTovO2pY4drdJ70ZiUm/4CUmhC2XuJa4c1woKFaXl2O8nLHqIm4K6gZkP3PzG8TIDsSGU
0fLKUPQNMr1LcFKbRIDseb5it9fPzB/Gwqiz9qzAKpB9ODbJjBfMSxJnBAhetvEu7VcwRwUJIxxF
uU28y59xJpdX/VCQ+U0dhL77sgLddGxTkVVbH1p3H8kSm81W5rYP6dUwgSL1jDe/WGqB9bA1W6SK
9gpu27jM8bfAIgmbQWxigtA4oTJLaBUSm9PCifXIrR1wgbEQ/8Sc+CTi1bvNxwuyjk2j+bm0bhaR
nrMwYdSQh4lPkHWHOQDQYF6TcTu00AKYqITNO9Pfsqn6Re5n34pLF2E4MbdpWxXBd7ewl6hovWET
98GJK2j84hCT2+CGaiOzTWasG8zSVKyjrGXohdsw2LCZFqN6t1hMEe+0Xo6XtMkSwmw8urKuI8CK
9cVHQI7nQoS7WZc2WDcpW09xbJD+7zx8mjgS84krlJ1jsMJv3oyYghyQMmuujoZlVkS5mSCcTOYJ
NDLAp5iy9Dj203WczPl1Y9cwyxry2Dj0R7cC++ZSEUccmVySlN2VtAQaRd0xTNCIPDMt97TF+zez
I1i4t51AVeGqCKjsnGyRx9Eai3uTTg4oUNW3N0nTZBYyn2ZyClI0kD2ENINZE1J8nxKB7ur1M3bN
0ms8GbrBhVDmkN01quTXmmuXfU4P8IVswu0gvu+ZS5/aeDPLX3BF89cSCEC8nzICx9wKxQUUzUiI
TVpDtuyXsj/0HVNekO3cWzhly5lXNjgVZTofPWNSe1NZ9r7CiLbNhT8b5L+wY5HiHfqrtWwCkzqD
y3Y3Jc+WFZTJDu2PsKuzlPl+aGPG7Dg9Tmyo5WXAZjcwpuKSc+ER9+g/8/w2lGBjbAXunUfJi5WV
F+mjxyIKA+0a4gbz1qB1kTSZ3YQQLDzL9diMXnUGy9a+5h5jy8I+UHuC7wAZkqw/uI3/ZPtqhJEq
n4AZwPlJVAJCK14I6DjWbdleYpuTf3DzzmeoCJhTL7Bf2VH7o8q86RT8T+bOZDlyJbu2vyJ7c5Q5
3NFOES2DEez7CYxMMtEDjr75+rdwq0yqe/UkvZpplmZJMhoA7sfP2XttG0S5GCAgAzW50CWwEdnm
1KkAX7WAxkvVzRkb2mna7ZvJmYHB2XLbOXZ/jpGHw2MYb20/rpvAQ0DUbnAbJ6i2pG85R50kzn1G
T/mkCOx4H0AbPC+95XhBLeW78uv7HtdVUMZ6DJC6PnNfewH2sHtpcZTMTOueTGQIwUtcX/Aq/6Rz
9i3dETeXawgPynoobrACO9BVo3JiaSgqoJQS54cNqUSVx9SzHtiUPPIqc8SekUWQh9DFU1nIsgnA
2O+UIeqz5ozOjQvRDIIdp++AEe/yWelmO3QcNloT6bteUo7OnOqCpGhPI3EK6CPqeYeCEMlkNgwI
DBuApzhuIbdpg6CiPFysHckuDeKL8VxJdRGTfgg7c+n2Y2uVrKkJSqzXuhS+BfOtIEm4dBB1GiXa
M9sH5GVEwO5pE6x+8P5jMYfyqUtAeCWdLG+XWsK6Sw2FHddpyPvcJL2fLxunKZ8IPcSMkscL6yRe
yba6RzA+BalQBKmGUd2mp5iN63PuNJafolMxaZKJOz9iHqQsTlIHHbqU/a/B5VHdW7VvlxvPqcXL
0nvJSZU8SbOdUlsMpqpPcM5uAACwlSwU04FLQpEkQuiMZzPdqTE+T55r+AHa/o513y6NwHFJo81c
OyaKxsJrtG/9EOUGhCNrF9LyhBsHwPhamO1ER2rSZ7+Ww7sb4eM7T628MZssvWvz6gA1P4O7W/4q
U7HFW4trO0QxSZurrLunJYFXHTimf4YQAGNQUBRmOzXNOIaKNDqg2E5PslX+E1wnNH4eZgv2w5wM
MzZHiBVTcuZ09ZDgoCELaS7iehe1hX+HvMaI9klIgRqE+Zh/RWaXQYZ06LJAESL/epNwsODED4qo
2gJG43NkkpP2FjeU0hjYsJttOg/4GYquuIyeom52f/JyuA/RqRUbqTBSXlmaWmrLFaQnsCCArV5Q
6mrAqlML9oxwIfdTJqO46H5icmBRhoY3McnlDSaINb6JfAmfXgkmKWRzOKCdY9qQ9RmIPjHG/dQ4
bX0YLGP8TUBESZAW0ScMCDxQU35+NFohaRJGpJZicR1INbEr53bAEhhAFNrGmC3OEK+8U7uivZJq
eG3iGBEywSrGzDq6ns1pAm/pi1rBxJ22zSaHBnuq6f1ZTtpzqSr9OmUCC+ns4HHdWpa4I+bzjNR6
3uvKDq8ZSA17A5MlaG2vz4ga0ojothECZHxYOD03MQ4xvR1gWOd0DxagVB6OtzHFM7n2Vo4dPv09
QMkmMJP8BwIteLBMyZtENO4lnIex3ixzRDi3UWp5I9g8v2wX+boiGwRpVA2Xx8GO6ur0PobT1/Ig
zBEeXeua07M8cJUp01VhXQgGjw9+bzw2oMsjNOJJe0LtNO3StHmWkQPXcsliUuTmI/r2cismiCou
zmvCpFCRffUyHI9II83fXFh9jPLUOfijcc8hY8JNVyYrxKgKXztNYzozlP9R11go9vHEYCACZzg+
s3J7/amLQ3lCUj7uCCz3nmN25tWbDRpgm2bR+DUYInlWxJB/jAu0Enyh3SEciHAAAKSMK79S+WeM
BHXTiRmdumxN/WupSjPdWab9Gym4TsgdqU+Z0YMNnqM1Fnuhg5qfe+WyUqZ15Cxbf0xzGvxD8Z1D
VJ9PAzDR/FCO/QKO1NAGIaUGaRl6ARjCSKHPnkwHOkIwuwU/58miL/HEmjhEXBzT0QWzr23Do7Cw
TFdZCZK9SaMSM7giaGMua6u8oZ1e43qbWa6C2CFTKxy9ttvyc4N6dFLNouGaWAZKFkaTYtsfFfjE
HGp0QENKzgdpoZfsCvzzpcH2TOj0mG4lQcpf6VAMdzlzS2sfj5R44y7iEStn4jRgVjz6Q2vrD8yy
FNRY8slaIJ0JrFat+88Fir55BHAwZ2cwxIh4C6yAoie61W3srL4nVHb6ztxYJkFe+9Sd89r16iwb
Dxh2KwgSuoamuZ2n+VKgB22f2EaKnp2agBhCY/NHLqtLU4RAClI+iiWfaBTPUO93YdO133WMy3U/
jvrWHwG8qLh4Fs3cvjmrCnSDlcx7tSV0llMKU3Fkm2ibW02I7XUYJvZXUVYKv7ffWe8DmSk4SOHN
2ASq1GW3L5jqbooGuSuGUFw6sf+JCwPXHBXw/bSAGqBy6xBIRqwoNIntyA9UmaEyJCBFUmj6xmDv
CiBMcQCZNjH2TGUQypqCS38QYxYRFGTRYEw6bD6g8hghbxhRYzWuxzTF9NbTnAaVl1n7jmOig+m9
ra1dlteY1UCTWy+hUWBKrPMZve8sy2IObMex74usYmuDjZ705ySOyKgZQGQFcZOsD2pRFL+b0Hby
feWn5jMFTNNsmHiuVVKUHUugFTdhEVVf07zmFzCdEq+OgVuI5nZc+mdhZdVd5mvCQJM0RCVKau++
NIUa9iHtOYKbOJr5V2mXEi8ftNoRb76fY1fRpjYueRI5x6EaECdAjIgCshur5zLCxr+fAevd42vt
vhoH1KpeVPi7BW66zwAMB64fw2TS9UQdy5BPMT4kq2A/mTUsuQlTcEwYaISfa1L1+ICPOd9ExC8x
9lvg623DSnTerkswK1+Qk2O3N9ikgXjEbTUBkWSWuFGDOeMCwvceQYxH4rrvYcK/kkLUPPhLCKh6
AFJ5VANrwBtNcxGeSo5ymLENsj1wsrdWgzFVXlx6dA/Ax095JLKDiW0eZ2g9MYbzSYXiGYBbdoht
igIsYnk2XYirJCFgUZ3YMjdIXtMFburJxwSGS8gUgpo3npdtlhO8efbIC6BSw0uKU2t06BGvQOL4
0cvnCvNwLR2OeFYy4+4yR2e8MgbhTkdaJZpoMpgfFRx57O1bgxyM5tRzvPqFZXakSR8LrN0yYSdr
R929+6C80O33hoPU15O7lLuVSj1Pjfs5zmnlEtvlsBHODw4ojn3vQQwMLQbNAE6sG0YpzhWtl/au
gQ8IiAd7dG445Zur+uhMBeJd+UakHhtanR95NFnUDHioyMmUNEBzFeKcGMBpRYEHDCvZeHIatxnA
hPOArogqp6h2pBq0JwHX8jaxuA6EUd90sRi3vtFwyVkOthMJtvGNq1J0ktKkPf2Y69z6HaspVddZ
PeQFKb1GdoQ9T/ZmFQ4DCBFu84a4i8gp77wOcku2yStc/hEEiKn0vww1FuRSUOdnH8NY6HMDptq5
dbVhF0doGyR4Yjjpj1bo7QSg/i1tq0d8bY/C49L69rfRh+J1JNAniM36aSKPIRBGc4dP59yI/H6E
tV14APOhD2Dbptx71FTaAYOjC2Smo40LsKbYfenw/WOcOtVD8UXN+mmk9b3f6gdsXz+FCZADjwuR
4sWuaqdPiaNua7ndFTCbBz/N/aBr10yAct4Cm381FE8jAX132KTuPbN4h1nyCFvkdsyh9YJuJ1oI
j+3sxNVtMbW3tGquR5+brMEEZlfVexXnEGLdxN4XWq8ARxO3fGH/qp1MfudmzqGg80mRa6LPCRpW
VWZnw8dFhhsdw69LCFkfrWC2lvmTwK/pGWQwZJyhA7PNww0c2WOhkydwrPWaxMZWUs045LhLzEE+
IJN/aVoORHa74MXV2JNRygZRkrXNFUJ4vRxFKircRETljfazX2pQhIRf9LwF14HP8pwtqt6JpTmz
P9+EM9xhX4Ek8pcVteUf48V5oItzqczyinAfjEE0OnBMwMbgSGETchsuBKnCs7oaiXfcYozau2K6
NtoSOwNk8CxFveAMxEgy7iMx+jxCC72U8DkpDKpbMcA27pzuPZ/Ugpgh6fcZHtMroNK8k0nfUm+1
GwQNQHZKiGc9LE/Rdc94Y+4aQKm3WkXnioMUfgAnmFx/qp/rzv4tSRU9s7B5pxFjaECXpr42IIPg
75huKLWQOcD+9RqTxlknNqkT/kQlaYAMPj6VYzL0y+LdmGdXVWIk57aK7gbIweMkbxgjWA/40QD+
2FhSsED4p5K7GWOjUWJ5ZW9yNC0pt/dUwLFHX8u2Tq6sdH7zmeNqzRtk9w+oW08x1Srhr8aI4dQ9
THl+04BNuXLi9KGyW5eEvIwsKqdOzpVhtwp6I9c85Ii6FMNXOHVWIC3OgXPCt1nlYEeLNGcKmU9g
V5n0mkb6uBQ5faOBQZBPTMgX9NcrcjpeerV8JBWeVEWursrmW5oJUMsr9UDiwEYsOjnOQ5ocYNLs
1OqfSU3LPMem1RKvC4FI4KfnPhuWW3uSmmwDfUgq5tFsQ9xOrN4bAJrtIy+jdygS7P16nj66AN6J
dPID00GjkGlNThhhm0enNRuay/JSyrG/9WihBb3OnhqneLDT8B1cIkRVdnCqDfoCIgTJChjBFxen
oDAFCEQIuE7Yhnr/nhlqeaqQr1CN5HHj55yj293oItBpY2UDARDTngbIbRd7HyqsrzGmfVTuMO5c
0/PXuggmL2pQMhNIXjCKZhMly43nttywZnuOnKz78OMhA1KUXNVEPgooMAH0z86/LSLiV/Yct2W4
S2qmVUfmprl9pLFPZ7S0STH4RU5CnX83vomxOs78c4LN9rGtKhHU6NBJI/fUk7Oky3koVy2JFq8+
pywwH1BtgWlg4iLBFrpMi2NrzPP2dSI3I6Ar5u4wTLqID7r5oQXld4IiVPB4TsbeVKYdDJUIvwi4
oI2P8S1sSmQbqWanGabVBwgrr7GmaIO+4todEUNFZW3u3TSF1qGTB7wepyqrnrxiuVeueooo84Ma
79v10BTzMSUbK6cglZbEL+5cgPg3G8FjtY3XiGmbEOq9k8Jy4OzwZGarqdGPMcxBc7wG3edB6tc7
WpDXPLikpfg8s2rB4iwWCNRox44FbH9OLin+f+0WOzNZiGfoYDzSnCiy5LZPxfNcO0fB5Hhr0T27
zmJd/wA9m44RkGdiTIgX8hrrTDCRHaCuIuWqB2g1ndqiCB8j3c/nKErNhqGyuoocDpAhuMs3bZfi
WC/pjVTuEdZwdlH52O3ga2bnBOnYe1LnvwBWk4HmSzJbPAyQ5hg/MfsR27jW2X70mtMEJP8Qxe1T
4xZ4QBt5amhp6mSoaYwX5SsyrCmY+opo5ehLt+V2DDnQw/bpUBeNvzMekipjpraqtgpEM6y0C4dG
TpOK9gYnUv5qJgcepb6FMhwRvoHbFbiIaL7T0fgA4nSXNyZqKbu9Au31zQGHDd4QB1kXR4xGb4ip
NhjYCcCsOUBH/bMDxfE9WiK1597jzXttVBJenV084X4t3mh/w+M/xJP7ESbla88X6pkm77muJZ4w
fWVlDkPp8DKEy48UQ7wp6rHwtmNCBhEWbHi2TMCKTdv7zI7oklv7hNjJfT3NCXDJsiJItCEvs2eZ
elGif0s7u9t5mGfdMH3ndPIbx9ltNq0qFtndUBdChFQ2DZ1ebUx6I3AMaNjwNx89p+PAE3LpyFn+
JCPVx1pUu3e1m+0J3rgMygMwZZqW/MxTD90mXI0p3EdeN4CdriOKvmFIYAb1bru1Go63OKGwKyZE
iK3tNvd2jInB1R6nBbi99tl3lbebEJTRgHF3gM6qN2LTnYvPVf6G29x+moZNkFE7ApbFXuzxVOdp
e0sypmEwYbTDZMswz7+h4irVcSGqRF6FVjPBChr5CuBmhg0QkYgWBtFt1RyNpyEqNWNwz12ePSWI
DRsJVUD1GxlgRDZTju2ZjQ/8wS2SOPx3W9teCrK1rarq0odhqSEX9SZZQ3tOUmP8UBiSvF27Yz4z
24N3alg6fmf07C8CzuuPBEvTB91IJvyzneWDYEVwCdyoVYuldBkBRpjjZGcXPp0b36LYSOxTToN2
X9DaQvOIXR29RD9zF2blVjPDR8XmfcwF6BFrotPqwGzQ2EN9TRwcrKw8aGzSJsvM2wPNp+k+1K2+
AX12KRAh/Uq41+7MFgCcor3TgKXY+2NIpxmTaLWIEzNhFK2R8c1yc1MuUL9QVm5bkm/WjvS0HSrS
A0Ig+jQQ/GxHaJ38tuUI0GHGAT9VdfVWc7Jh7jPeAlKPcZhgrAsW3ztoVWjqb+6wTu+lLyObGUlj
G7SXfiOGwi98RlpvSofDpqpGagoYiFka5hjV9bC0VAMlUqGBh1uKjU06576nKxrtNelKb5Dfs6/U
gIcWMGieTEYglQO3JN+ANNv+Ma3/l+QKl+RXA4Prd/dXMcKf1Au3+qd87Jqfn+7yqf/6k/8LZQty
NRr918KFx09EAf92l/w0zc+/fZbf/3aBlvMDveWfpQ9//I2/CxkM2/kbyDhLeUoq37Wc1d31dyXD
+l+WcDwOBrZpOxK9wj+EDJb7N9PipyFZ+rYwfRstxT+kDJbzN7TbruU6HikF/Lr8P/+ClEH+4S37
DyWDrRha2bZweBFhmq73V2OBBQQ4TsohPuA9b4+47F95zX3dFmcXk2ZgrQFBKW3SXQ41fuPGD12G
vqAkzYhF7BDn/E/fzPHRTpFbdqb6sEElBL2odxZtW4YlRBAUC851YJ6VeOyr/GNs8t+opqB9ucQA
G6gqS8AaAuQEbpvvPsXr61svXkxUtkntCiatoiJeXshi9zfrP9LIzrYg1fSGOuSraL3kSCYB/UyL
Ftqg2HTM9oeRLLxax5h29eAZu4ykui2l6T0f+AYD8Eci5LGyM0FWdEjFZ5NXFitYSBai7rxcqq2Q
2XJZ5mU5QvC/IHNjhVEj7yBJf3sTK7iVNQq1Xf2W6+IDg9CuNEMs7gqJRBqe5sHdk1LJAtVlXwIQ
w6GAS70j4QfUy/q2QOKyUtX2IR9KzboVPfvGLTpBUlU9wMRe9THOzg19KhG0XfIdh94TrrXsQrxq
xfGbSVTSiZciZtxv1azPhkVyA4pQBjhuv+3d9BtwMJC+7KshFI9N1YLRq/sbqzJfi9agehk/Bmd+
aVuuXIKgmII9/gL5fLVAKduEkojSOU/gc4TODYSQXRo33a4o8zuIta8LO9JG2lwjj6Gh3ff3fafv
VjUGbVg+T+YvxDN6tjrIZUWkmOdm6rsTgaczlf++cL23ziI9J++HfT6scbdMLUK4mozs313gAO4I
JN7MOf0qfMNhO83XnpFrdm1p7PzZyk5xVa9kIDK5lpmZoUhASSGqSExDnZp2yq8SnMAPVqq6fclw
GmW2mk55CCy7zdaEmwbCVOxMu3lBHVBOvAWDg8mMlHOTlUyhDR8RBWJKuq4z307JjrVr4PhveJgT
YMas7KVFTneDmIYGzWECpMdpTR0MUKF0YLqb2e0QfMbcmvloMFpduNkZoZKka+5GZW5gLVyZXCzm
Nx+LJvCUyn8fY6g0rewhTxum+1z9uO7uCvMG5dmeLKmPf1q9/iFu+mcx05+VTDz/HrhpRm2+ZUuT
vu9fnCJOKYhf6KGzeLkmb7ayD3PqHO0kU9xQ+f/g0DNXr8+fVpv11ZTn2JbkVf+Tc2zo8VcYcRgd
XLpWgRP5B1TbB7Kc3mQKSzO7GRlMdx3oJToTb//9JzVXUdZ/enEWVccGGCz5vH/2fpSFqUgnktEB
A/IX1Kpq6xjzRs7MR5mGQPlaLwSzbD/Mz15ZnDkS7P/7t7Caev76DuhHsqSz0grMJn9+B5ayLeik
ePEYHF8sWZyj2LmqCb9Cdrurwux/+Lrd1c3yl9dzJYE0wpQ0qfjMf369UtHQH0IubgjJl94SDJv5
pclumf7GkJKR/Pit/2RljD3A/r6klnPp9JckD4OZ0CbrmCCGyd7uymuEei8+Z8qiv67T4cUjbg9a
7lFppFxEoyzfRpeXmzrvqIL0DgS/R4Ne3ZczgqplxE1TJZ/piAQ3aq/DOoZIb+2EF//Q9/W26BQ/
ptwgsx6Z6FxjuuGNw4Iful1am9vQixusL+Nnzby2IA0iyIRqrmWzGJthJEyvbt7SFp2DxRZ20L2J
bI32A7GDySFfSUzVvLzImuXTky/Z7D3Fi3iZa+YxSePdgBuhavTiE0G6+wrbBi15e/PHdf+XqqX/
t27zT6XS/19B9V+pRP8X1lIUFv/0gKwS0z+LQMvus/nVJb+w+/1dUrrqRv/4pb8XT2Bz/71Y+uPf
/6iPjFUEijoCgSisJt+kJPn3Aok6/m/CNk0ecJdbn8wJ51+pkExhidXo9x+PkWMy9fXXwk05jAER
kf7F8EaSQkaEuceOC380p/20piCRGUUf+BSpJpTm5HG/6pHh0dD91m7LznzHKM807h0DDi5gsKpA
/U8Pr87QOTLGjFRrXBTJ5tO8yckxYarqzimemBtmghayd5ueMrYPYj45/zQ5dpnpsbVs8px2i0GG
FO5b5ZADfRN5gmNdYJXN7AWN1dfxphkRZt1W3WROFx3SkeP0IWKTrgRwnG/RdgNKRbJU51+dNUA/
j9AgsL8DANU7gt0aHFtTvmDCKJEBUQt0YYvgDE2T54njzCKGD2O2yANNN5pIRfLMpnidzgyECGX7
3reXcw7zK7sh9YARdZvkmseT82Vd/UInVnSvSzWFD1w8f1uNeb86X0yMBZewJZbqNWtJyzK9KNpa
8egzwY5mH+K7a2h97w8I7XmF8tNnxnpDwhPqrAblPiJWCYj2aIfufGqZFkVQlhwZH5iEDt9QJOvu
mgLHuYP3YVdgp9oqTM/WYiQHXDne8Nb5OfknliANrnUsEsQbaNYJHX0mxQr8F/3Hyj9MkYGjCEjW
yzAMzbxLXEvM7qbJSFw48mV1mAU6BZtI5PhFsqExmEUPVstsvqlexyKet6D8gTWHcEGuJ79HfcJG
s2CCawtmISs/NKyAzO/MyA7pl+GYWw6ToVxLPjZA7DNkrRwUf7eEMJD6Zxic1ZH7kVkOGH2KtrUw
3HrTKDaGKzwwfcqVVpF/DRSnphDtreJAgrXciqQojjPr/PUgrXoTTY7/OPSCwUcaz9BJ45IoT6YT
xm0/2sm2lR4tmBVy6c1Ieoj0zu6WeWxWnH1cfHj1EO+nShI9bq4i0cWqIr0Rhg2dBcMB7RD6fAvY
L0LSM3fGhYDs9JWGd1VuFmfGF0PuS/xceO145+OAIrNXL8nTgrO/3yCS66bfsPE09Rjn4uG+5Oy7
WdCntreo97mcO0OycYQ7hRAm3pVxOx/bOcKe1BHou8lN1ZlnoH3GLqbYSy4DUEhuGDRk4prgu1ld
0xGFTOzERmQw8IxbrHoBEb1ep3dF0vMum2SoXpyKtuhnYeZqD+hhORK9Ysen3iA1A83uGMofnmAw
iuUUngounXGOw8pqj5CAB4t7omVfnIgOeinQ3MV3a2LVds182bX0J/dgVuiC1xzmf0a7Uq/+Qj9T
2p3xNvQ9DX4ZEh1Nh6lCJiWX/NHX1rLBiVGyR/pkcNG9aLk5e9lEW4wU7W0WS4srH5dY0mQfIiuP
es2ubtQMd7fjaBGT6/djv2KMy2ihm5dS0CPbV7u+XzysUKBZ0EIx8gx70LEXS5NIfy9o7DCLsiGE
/3KUal5zleb6GoCgRw8VUWUGitQ1sl0fJwwZkfYux1GWFZyo0JDhebKS/DJ4XvJA56d6RVtZPXez
HF/njLyYrBhssWWRiDYKZBNIvKiKzXRDEBfKvbKym52Jcui0kK55QHrNxAUMiXmI+tZBIOVFcE4M
uPs0wQ3vXOkpvUiMBB38R7+5tIM/vDp12qsX12rpogDpVC54+CHbEj2p0NGl5I+5hOQO0I2dCRX2
4F5asjPrLZrCEliaVDViffysJMtgjkJmRQZfGeZYCtH3EFlTWXLfwfCTH42FsmVnz/CTd8BBKp+Y
B0PfAr7trE1busvOIO2HRna0BtOuJ3VUU0PqXsA72y8hVfLqJ14GdEjzDJqW+XV7KQ2TVug0hZP9
LpsqBT0c+T0jNAfwql1N9PBV3g3h2Qin4rFy5vZM9PP0WBGovs8hTuBUQAfzAMLZuu2RVnxFREpi
m1kQwJMDQtuIrJGa3B2U9iCyd7Gc8xDxfgbKu1hmu8PdAxqD0Ohy4Ndf2kIl9QY+i6hJd2ehCXC/
ES8Auq8b79H5cqSQpKccWlyHH0vlcnTnNUaxERHn9D2avPpYxpPeAkHkIqqSKGV8BIZFs9piChck
csAnG/DcJw9ONxnXywoiew9ZpU5GSKAFVTupDhstwuresTXCTh+DGm2FWdxXnkc2St7bFmFMRG0E
np6jd5c54XPVFUo8JYxNyW6vganjFbDfYpaoNf54ElzsPD+I9bmKMohT+5YnlaYf4RHEhXTcKkHa
tekteg8tduGUxpeot3o6dM4w+rtBup3e0v6mOeuTiCKObeUiHybuBsMjv9lV0K3b9SW6go0YKFx0
lFmjzWM7CMhileqpd5GFLZqWPhTQVURrpuz0LYjvHJUNOpbCf/Lr3grMOEI/0TSuhZJbdqucpfXw
tvLWmrA4jEpUy8l17fHWSyqv3IY5yrf9hC+Xd9Sz3DulhiYc4DLDIxjGKo63ZtypvRKCTmPHaiEd
oKTotOqi37iCsOS9lWEP8Np2knxX2FCvon49GXcQt8TXWJmCxPOSMwIdhTwO5z3bvXk3FQIPJbYK
fJWUTzMrIXD/cen4tqI8ofxJbWV/DoW2vENc9Zg2iNIBexFMZWoeVdkk5Wbws/UswJ6IKp3ze/7s
54VPv8fgzL7pxhDwfipJHLG5ZDfGCIO23WhmP3yoknEdgeBZeUWoJc1aKsl2PLD7IgjBYEpquQFp
nO2Jy4TqOwqDsLM9EJgybjEXQsTrrrS9oHis7cn6VZpLEx0j128AIaRzNzz0WTHmFyH87K6kZ0UX
Q5Z6OpZCgXuvvFzeS9IQbMb6Pos4voP0VfK0m2iN2HSfw2wWT0IvvLU+JYxaNAu38Arleohjut/j
kBtQQBNfXxBl2M1tzIK1ya0Ol4EG4ucFHR6CZCelHO7qcSnYlzMWOtCUmZu8ZlFM4wwXLclaXV9C
OchCspl6Q/blCixCnDA0jc2WVQsHAWxkkMgh0ehhrEjKB6+y6+kAK4ACBaCK9VaNNEFgCjPiTLe0
uEuC9KRYpq3XqfmqM4RNYBwU+4xzplJoHdCjLQF9JAwhig3vQ9OvYojZRgwhiRSciodBdeg6ncKb
xsdFNuM36dDz22wSDMcQcyJhPDNrEJNu7rlQs7Xv3A9GPcIWjk09Pc+Q1/WutcGk7RUqbvTVpKTm
+3TEnMElBho9GplzbHio7mFqy8/J0dhVkkEyk856HGcbywNCFSjiIvKtPZYe6UK9VUO7Ey4LOak4
AzqH2JOIe/wV+tRg6Cp3EIz96roRpJDVB7Usi4MmjwlDdcAJMLZbhD/j04yd+7slJMfYuBx9t20L
4Jy+Y+wtdOulphofO+9xkHieUQ1YWbIlraOs9gOhjRljKynUzbyEVCk5GeSkvDDOvhAg5LJ/+0MI
mNMEs0LuGfB7oowIc5qJ4/oasibq7uwyjmlV2locSF4NHxruHvtQ2YULv5EU8CXioO9hmnBY0R8Y
vixoFRdnwYa2TBlmyUF6tc/4K1P2c72QAEUrsImvWztyvc3g5HNxUP5E7ypsiqQOYtcbv5i92KBt
fanKja5LHC19NfjPXez7xp62qDzbVF8qWBB3IggDkpzuzHGI2y3CHacmuWKMvAArQkGyYGRbiPqQ
26I+gOZ3ypN+PIQKj65FxmGR0YuYhuWhm9opRTqweFc1Y1ZyUSxcvegARSL2CEdrkoXTwT6HeQrt
0ajlyKBvSPRvorcMN6ABaz/Rl3HMwPd1dJP2vUreHUKoFIKKUk47z2YWf0e4jmsxBhxx0bul9L4K
eO91AD8mPLl5waiobjqNbK7C+IudKY0/VFmOxnXJB9Zs/o3b3nmJUD8Np0VSsWTaX2rC2JorF/92
f81oCF1QpePrZWice2SkRkK64Bqy53lkRnACJUSDv96RqNWCjEb+w5ngKl8S3zrjJSvN6zkttNr2
qE++tYx7IB49+rsvK2/K4VtEIbpSCL2qYV6VjBSfZD1+zek4H2J0YAzvVXJClhNTs0XRl0u2S41E
qrBf1eQRL5YKI34xXBQ8K6O8uHcwLb7wmQX5Kpr1IEi0XwNJL1piK6wic82gDqvueRCdDC/EFQMo
ZVViAhkZTaEuMLNtoqGSKa9fRgZ1yRMhMkO8deDkZQ+TgFsMsMBJqq2uCL5dA709ANATwEVxGSfu
h52eEJ8GRVijB3bYzOC8VW10sBxrfrLKRYidNo2RNmTjpcONhFn5AeOvouIdcGBDkOyZexwWgLTT
1qiA3v6MKw7/GZWFbA/FgmydUfNwSOY6eugXV7zAEJLPxeD0V4XADPBi1WBpG0d274r9ybtPG6KH
gpU0wj3NgGfbpxmOxtAk22bjdVXSgPwg2v0qclVtBKXHlMSXVnGLDDpDFFN6h8Q2hl1oxe4B/xwh
XlOYbESYmS+GwCHFVJkE6MAta1Jn+x4gaTpQx21tt0B153CSu8OtiIGySRYAxJ7NfOdQYzVZdgwA
mJwSDwwwxkld/0LF279TjMZkczl5dRT1PJ+7jiooKMsCCDJ7l3T3Fe4uc1N7jeNuQty4JJazGBv7
0seM/koUeVFeND1PjI0MGuYjIB2KC1rE6VMRApvY55q4xa4fnWGDDTg9hDj8rwrDy35VlP9bpjME
0ogS0086OS3aFd+5nUazvlhmV3KWmAqXs/ksaLnj9A8/PZNMFIrmqL2tHLxTMc6V8mQDkLgZzWrq
3yuFjJ+Aivok89mNrz2vHa6xqy3fi8pdd9chWbtBGTEcJp/24Sb/vxyd2XLcOBZEvwgRJLi/Flmr
SvtiyS8MtywT3DdwAb9+Ts3LRExHz1hWFUHcvJknqY7G/I8VLUw2dq4vtM6FM0aznCWBH636tVyL
jugk+QZJE+zWylgrNf7dPDUQHQ9m/wJRVLkAeS2azge6uN+poM1eJ+XUMfvc1d3NwunZ6Lizne4n
t6FsRRj7lSZw+yM3gqYt1M5tX7WKzGAoaeDSQZV+jk6l/s295GImi+1hXJsbVjrUcBEoA0i5Yfou
d7bqFg4b/IV9XL8W81E0ank0hKWP0TzkUcKqjwLNxozhWauVZvMNKeFKjs9L43xwGwIungQHwThh
x2Qpc3xoYqwSkgW4nUaVivIThyUfnhV2Aw0SOUPAs91zk31ixg7Tn2Yuss9s8RhBV76pF5b27UtA
bd+bbVsb4DtYMaCr7cxkxJmrSO6ltqzLxu2cUqK17r6plnaDTy1mutsL3H3uVWQ4vRlcJf1SC4B6
Xmre7x4z4TmkKDS/tYzVn01E0wUeGmJSMvei55AsDlWl5YDbY5O9vweHBC88G8WtAydfpjvPAAGI
swXa7jkNmvaT/RU9MN2Qp0+YmdZgh9GdySfiXcIlmZf+aYvm8H2NeL724+KaCktRoOdzYwIRJIUU
8x+K/5x7xxfp0aZS4sHNgT5tLmXZxxaF6da7wE4kn7NflE1Bb58ktOPYgYh8pSXEO2ka+7a4ogbr
FUgu9JYgw0kfTXk3PnArDg688iP72Pp4nzhbM5w/aY1puvfcdXi2unzpk20aRP5aEXPJd7YWbFqY
8dTC67lnJ3UGPqFvhabV/USSVb3mdtTF9rpQSQXKYLjLZ1rXdl4BNf9io+u/OhbXHx6Y4igp2zm7
WZA+eyIMnywnyBaMEFPtn4RV0kvm2dEl8qjiRUaQ9NmZtnwXNCKf6nrCmY5tm/futATOzaIf9L+x
m1T2B17/Rd7hcYKbzOdNS0zmLPo8cVpRV1XdxIm4K6KQPwry+5HXZfSqik0MOwscBLZByrGeYdkV
v2nQ5Mi9iQ/3Q1ohBVDFWemD0LeUnuWL+STKCmB1v4Tii1tVU599Fqx/YYCR5wM1jveNdejjTA01
ATp5C0gaNEkuD5Q8XkjyQXZHXLTvrQGvxX52aqnIg7C+HN4DEqD4jzb6/P617bI+hbyYzANLdbQx
nwqFeKmd5mGjFHv+VRRWZ+JOLS68LEv0+wFwFB1jW+0vAHMGjqmHgI1mlfSoqved9urmnQ2+S4OL
s04wgTinII0H1WjCmFiFjwIs/eGnwyb0G4pLqHBYWvV6YNENZ3FXlaWMnjeyVyRGWRMFTy20LuK2
JtWHrGTOZa2ivA+T+8GDIwlVY1ghUgRfRxAKoBS9ufp1F6rYXqY0dtAs/5JgLkrMzozAB1I/FhuY
Ioqu3PO7ky8z8Fg5mvUjj7J5r9N0edEpzZCci/TGMZsHc5JbylQE3Fv3aJpQuQhzJWCqVMzZvmgc
93MN/PIKtJ3vMi+FaY2x8LY53eWqDE9dtwC8XlGl1jOx1IX/P7VUn30m65KDNtRPjjQa+M9iUbe9
hW55Dh2DuYB27vyNjTpWptVMc5QMGzSoZBhqfyYr0mhcOJb1uxrL3N3rpimmkyHhv7wbO5x+z11Y
fy4kKYC1OBh73IpKUVpyzYUaRw9hqV+md2pEODLxR1iGqvcwPOW+i62pTUeaLDlNG/o6ShEB46ZE
rHx2qwgxThBYItMd9eGfQiG74CjSBM3yoMJICVrgCOyaDXLfZFfh14YEnpj2kYY5VPoqQmia/QUb
lGW8U65svJsGZbxkaArKv1NfywPSmjpWRS+OQM3FlYjKepqbyTuTxPUe4eFY0GCX+crfq3tUjhSn
WW3eXdE2Mjg2yhbT0TfC+2mwjxPAxvp8ov+yO9JFnv3kY+i+Y6lu1D3+5xVb6WLSX0VdNc8ZUCi4
ATQOYoocxos9AgCNMynAzlnR5ta7doQDwA0+R1NwKgkxYFhV+E3hLr1gJbXWDmLtufcD7ts5/maa
JEzxgad2a2QcLbOm8M/f2t8SaZ7HKGjtZ+I9ima8aWtdqkJDYi5lM5Gsi5rcJvKsixGfI9XxSRSa
0oqlijbnoAnOV8fKnVsKmTXR0aQSyuX937ZQ53rbpUc+NY7/q/HJLWFi2BY0QFmI61Q4ffCD7Mhq
OV3DKI+J5Kcz7rkJIXrgNNupdonwjHPtdcTaPWTYvt0d4mxGrpwUFZKCcDYWCS7r0p0RPY/c5GfP
czFp3A9+gyd526AYMElorKVbKKun1kzTZ2po2s175eccW4q1BNnA0E8828jpyQWgkYQz9z6AA51b
o7JVmHCfZnsJnnEtTMODS3jT2w00AVr/OPcomvQmv734QRHez0Uvn9Db+QicWpyovnNpzLEdX+3a
1JUXj9rP7itQVfhn8oLqPq3aYO+VZf9JSU45xhjiuKRut5i67dTE7QbunhT+LDf90hqXpTlx0Iir
ode3wQmSEngY/0/I38LquVqVaS6iD2u8q34X/gEVKe195TnpLXxvrQk19eUBI0KYsHaiEqcbBUYU
7Jn2uNt0j6OjLMuQdwsErjBuzTIS7OFfX181eeNjLUPvYijh/LNhAsJbVDoY2aUvwgR7vnPyKGqe
k9AX+V21EjJO2GiMv9WtNaJf9rMxgIRGOdhJSeD6HEabob5gGUi3ho74mRyDojI3HKRbPqDLMGlP
PUxXXVPLKF3zH80q4TW3RoHoK7r10Z4r9zvDC3XaejG9cK6sCTGuOj2ks0hhs1HOsg9Y5SjalXo6
ebcGrWDvdVMRl5XpipdtaYqAd9MyygP8XpQC8oIgMkKreh+mdExqAtH/rEJbL1nrtb8qkCSHoiCV
9SvX9q3/EmoL1Rlr7WGeF9jm0Smtf4PrY6nBpdleiB1w9fYbo1dOw8qlrDqCqEhqAv0yjgzi2zPq
CCFFr1DZE6m0cryrTDSud2qclSLy1OpHJxIyfGuk4/RPHvEwkGb8I//JDcPoiOLhhEdDZyDTPVUn
d6Ql5bzLwpvNIcwAVBQu5WC7dfKoXKHU3JuYrAYsJzrkYeEQTll+UVXjHayZ5MWXIgkS7AkhwIwr
Njl3SYuByKWS0S7sBNETR1eMWuHfDcjEW4zIN2I2RcukeRqajAdXiivyd7qFff5QDfMC2LIL4BAy
Eof4jBq+iBx5pfoVuf3IOkbM06vTFbO9a0h8JcyUDF65K1q+3+BiyCOWdNtQiGMnPWQI7rxFOCe+
Qyc5Y6GeFRyR3tqSsG5pR0KaI1S3w0ORAqID1VBEOw+AXD7TuonAG/uqX44LT//rZoU0oSj+fGxO
8y3YGGhQAx466n+RkxNxGVQffPK/nV5U6XTnFQIT/q2KKKvU8pcVjeYtLG5LK5faSw2RMiMEITtn
o2NvXtfmUvj9Vn1UC/FlgF6N6p89N2MHirtL+qzt/PZNlJ0P4YEszqUsXOLQNN8GVzP3IGO4Q7Yd
hUmhCE5dKkdxTOtuTndUCAfTVzqSHP3tZpjRfuCNbIaDKEABoIGiaA4wdsrq2YmIQ8cbpB1InXiH
l79DQ6wwJqDohvtlnQoq39jnsdv06l7QpxKl30hVKGZcWJY/FGRFwanl17mz3QBSjVdq9WAII8UL
rxqEKSAjvOGdsbH3IXUa1RdZev8PYQrms2i1y1Mr0uG/1rBLAVgzdbQyUnlAPGFAKc/OjOLOBZPj
lMd4Qll2QDYqkpUo131F+QnudzORNe9DDNisHCz76HQII2+8aIIBoccPqpgfErviirAxveNDSLfL
rQ726Jl59R8y3UUsLQvpQXRwNt3N95LUIk4zREZqRMrxJq8jfbxTesm3dMvm6d/ayU1exrlp1YUP
1b1j32ATnq3pP0zGUm8u8QKvtt9Wf25XQBg96I9GmPaLOGiGVPp/zf32k9JK5MtJH9ZlmZbXpq2h
XUW2+ezqksHI5M6oLhWnBfxWWEb2OcKZcPZ7YXx2d0gVTkgt9H/o62I/4eimH6ntpHv0pxbrIxF0
4DyyI+o46eD2KTDOD+i2d5Sp2i/Gr4j+l4qnOgy8+SQrbEaTZa3nnFtnC1CCESHt+mB884LUhPup
anJxPwh7qc42pszYW2eseZUNgdZX3S+jy4Cnd51NZBK77O17exnslxLC6Jy0jA/cg43x/AQL95hY
g7uUsbU21bteLWFtpNtTL6lYEJW8bLzsk463/o6rOAs0ehkKA1CB/tB3Wjq3P9ZEFKfw8S988N5L
cZuypKjz69rCMLJPXG6shWAnjt3yMyNqlx/qyun9x43pisE+GCmSLFqaSV+ZVAPa2AOufqcU/2hV
7/yonrff47g5HiHYnKjglbBLPWEPJ+3q78kBMcVd6wkUEWn/oZvFeNjsZvCjYwHcMf0KSD41iSdA
Urj/rUMraAytHWQYjeA5P1uK9wTwqWmsM4rGqcea/uOvVcqTS73OyOmfud50p2bIYe2+zchQNGfF
k7l8ll6eySdS90H+6eepwUi2jYygsDCGwm+IM0rKqSBiuSYBrT7ro6HeFQZtXpTWcbMtauEgGLXR
lyQj0uoY2wMjb2yk1S17MUUjfpZ8DG5ttWjTh8WdsDrSjTWMrz07GPz0PJqqeKMzDNYuAzQFvDB4
VEf5btx6nksb69yBP7PieatyiBRy4L7XHyN0aYXU6tnLyTN0V9NLXzhB+1/Dt4Zbvlm3dp9zRSD0
wY4aOYmvi+stV+DKFZAMwb6MEQEZu3+qV0+tT0A3i7oHGFZhSlYQx9wgWV3LpVCWAFNWFPA0UNpO
gtm13UHJqShWyvLK5pK8os/bxLKMnk4K1XqNJ3cu8zsSwz1QMtvX3KdZ8d5ot4TqbUy69djC8eXX
SNIpE4TF5U4uSzV2h6jRS1te0mrtoM0QnJuDH3hQQ/Buh6QSrgyyfb0n6amyBJoKVb0glILtrk+n
itejlYY2keIKifmjFQVo0RCtqtmz+udwazyMJGciZXb5gJYGNyvSA1CxTYU6PbZVGkU/BGdh0Sb4
mYjPniDRAtV0jQfigb5acilZ0maKsX7P/moJLj69up6N10YgC7IuziIuEmQVmdRXAy3IOakAQNgd
djJ96/xmKObqjJsk/zsUrMdul/VmJMu1hZBHMGWvFpbIlxFWL7G7yBoc74ixhqU8NyWcy1jfVwOR
ymA4GXYZbbygJ4IN70vc0jI+xzp09XS3CnqxKY/DzBWcWWDo9hREGZXO2m8tZz8QiKETiK5u5KhW
VyY8WjcOQXrkbFis8TRg9tbJKHo2wnREi+WHLUyFmd6B7UKyPxTecFa3wqrnZclX618RpgJ5m6ei
+6/PCFuLf14OHo/dYNO47LG4LOPMzhyZt4SDg87KeBNZHm9QEa/oG+JnWHua58MFXAPe9BnejFDG
WlCFUYPZyyHrUe1lqunBqTx+YjqY1HoBQAYLuxhN2cbrZpfRU+REDa9R1ZUAeuOxW4r2tQ+KNvon
Rj83JzV0Vnut8pobKkAB8qkabp78U/ikmfLER82in7MchWSb6g3Bv7EOTEmI1WrqvURfHsuk3KSc
YDzQXHI/ty7xXvg8UTy0dlT9V6yWbg/QbEOvhAS4IZ6Qssd0k9nteVtxJLxNjq5TvS+VoP+vRK+X
hxnwj9oD4MotnMltF+1xik3ZJ7lZqc9kNVfx+7Ym8M8jL+zgi+Ox03G4VF0JcoIKyIex7wJR7+rR
zuYYX3W23cEBGhfYUYRNuwNJNZo0LSJU63wbJkJ5CLcsB0UMbkhtVNxmlpvAIzWCV+Wm1j+hP2by
SyOGeleEKC7P0A55BbxWri9gqzA8iPVo290IrRYYU7HB3MCHiCyEwzdikWrh/qkmNDGrI54BHqCC
iNdYoW4OwWZnVU+mC6PFBS3n1pLM/Xj77Fzm2guoYsA7OKuGPkq62XTrGdeO7O/nyfXCf/ynYdCy
3KXVpF9ZRNVnpBGGs7WFhUINreEbyeiThsV5IX4oDjlaWEqIlL3qC6GQLIb4wpTAmSj8FqlPrDNT
BelJvMMkTbbsoWGDFf3ym7Y3UTz5s4HwEGROfRlxL6RH+PudeFp9/sspsCzHBUVj0VQMMbBvQ+5Y
kcJE8KR7Xpjx5tL2iqhj5JCeoRwRkyQAV9WvXdM1zgvnB76KI6v2rX4pylpViZlzzXFOVV9N9FOE
M0n+mkiiie06aKYPt9Ki/ZlrZWU/ftdP5QsncssyqgMFlQycNfI6CN27B4TKUn8wgoXZiejkHP0J
hpSryqGUaFOPfMmX/v3G+KsOmVnI8b1MsLPca2UvsFS4YrJCM/6W2yAg7cDUnyZvWaSatqA94LJN
HQFqV8vS/ucGa0fRpKXDZ49FgN+xZnmEBy4BAMjC44d8LAyQZezuQELW5lwH87QeQLZYQ7NHDuxn
us1tKnqZ5sGQ3hgulNOyOzVGFXfIIMAn8HP5XvRotpDPabdhNsnVdxnm2zw/zlO7Vt8SzMRMnoJF
nQaLOnPvJ24flh7R6grVithlPw2xLC2QLvYU+CR15mxiHSXt0hb7CiixfnEVmXV5XG4b+ldZtkCS
ABUaGJjEPCqpdhApmuLLhyXeESPPF7ybULfUvMHRsVj1rODh2OXfZ549ufAu+homJXRob31qcfnZ
OD/wcJUnHChdtat5h2efqZRmKfedrg20oXIefS6rYOrC9TC6E39ohL3uuZgnBX4llxYrFh+f3Yqf
/91zbWPvhm10/qpFDV8zlWrPtVDAAOgE19ep7+jy81x/BHc9WEVE4lI52HdrgmQTxgi91ceU+OW2
H8LaYdSuUQD13rcGq6WLsJzVSyqdwabtDnTAj56R/R4xdcnlS04Av3j/9JkbQGAMmPOgNKR+fcRA
OfGl3Uqbyr7GWK652uvgPqx1mx+GtDcggLTA4pmTF44tO52ZKwXlxjuI/QA4xjQ6pWHPGn3QvTpt
zTY8rPjDgHLbWsfIh21CO0ZGvWuxbCRvMvdRjTeooYsv5At0m3/MZ8e/eI6fQwaLBudsg9H98n1o
aAVdC5wTtPF9dFMUJLmvrD9cN106Kj37zubTiK2580y88iY6TC17P7/x3MtgeVUiSMKz1xlz56mB
2PRIVYagHnGbrAhiaeqzWzTeQ7YORIqdzbmPTEYApEODPtN6WL9a6ypjnyKFFwkKBJRNBCEJqVb2
DN0Gpx8nxEfDZLwPim36DDAVx22eN8eg7rKk68Oc3pxlvBS88jKaSrX/C0hT98rkBJqWCQNkpYya
9FrbvYjiTkITR3WsPsnNs14OmvWfFWS+eWS/k3FNGyr3RG+O+juOS6Vjjy/67chU8rtyt8HEEQSU
Y++DqTzw7+P3zFTAo+HlD+HkFL/rbMLhYg+j946HFn+Ga3yuCPPknAe/CXE90pNBlwQ6o8gwqMgl
r/mYB9eOOWQ7/JfAZ0Gc6WzARzmMieoApUxeJU/F/+26aOsQ381aSbBOg/XgrMyeu6VMgydwVuzS
2nIZ3iyKLVBJtkHdO+W6yF2U823Mhorsbok4c7ZxlcS0PjUOy9Fg63awDeUSh+SvwdQY8+Df4DYs
4OqjzCyI7o3GksObRfL96Fdnp0AWxRh+QvfULL1/JN9BbYoMcHhHI6Ii22H07qJiPx+DNssZ11cc
8p6aXay4KCfHwVfuF3pWeXDGgt7tkCYKVmUohpNrIxYsRX5e8WY8mqBpLiZSXNmL2d8QKTG26qvc
eFaZ8OrXSrC8RzYINy8JAILeaZMz8vbg24ivDIDHNlaGfK9rvF5+CQew3UoWtCByVwwFMIC2QyoR
j2Ivk+OedaHXPCBLOneLdFlVlKYPEyE7UuBM9FWCq9A557AHTrNVDor1hUzPKQfQedJDd6IzT58V
iGNWWOR2cv7hJ37a5jWfmFDDDTbArJGGGRxCdcprh7zyUuZX8jbRvbWlC/avKCof7HlBiLZ8P3hR
cC3DneMJ99TOrbikwer+ZyHzAMiEmd+5ZyNJYB8cjA7vbSqqN6vU7btsqO6T6yD3tKqyHbXNRinr
/0kl6aw8daUY+COowP7yGO/cDFbmtUM/uRIgH1t2OLZ9XXLV3YNtWj/DniJlqM2ls29qP7TjW+Yh
PLk6GsqdqrzyQqKAR5Fmm/pxqDTGopA3jXL5uu/q1VbXAVtLftCVPSbrHE7TxcX5EnP7I7tPH4t+
KFnrfTYO/v418NoT03FzGMzWskWNZC/jWTdffJ/LuzwdMxMXXDn2g4jK+65KA0E/bOE/aN5QeDxZ
dvKqYDF18kPiG6ijOn1Dj96uE2P6p7bc6sJqe9i3mEozwo5IhJnEW6zSan6KunBLqsLx4hGt9gDS
OHhwuadeIX7qxN2qrSDwyO35aVx0P5Aq6IvXNgiXp4DPAWITebeDzZnzY/C0dnu5MWD1WOb+cAmL
zKmRZG/JnoqXhqzHKQwDJly6U8ci3voVHhMv26+8MrnipSM6Lk8WK7coiBYm68pf82Re9Mw63/e+
uyFNX1U3uAgm3F6QW8Y+kieH1UcVm26c1z16CF2FtCpHT0xPC0OBV7+PGIfvHIpy36ZQau883koF
Jqo92keAMOjfxIHX9yxtrIeM5Atbii56thGSztY6EJJnm9DtkO9D+2Bgpx8zROcfjJie97Suo35F
hqTyBYTVFNF0MXTw9JagihL4d8UzPBPC9WVQoaRlCJubgeOVpGM1JwP0px/P3uaz8j1x4WZQDG9D
UTsg0nOrb8/FiIt33wVd+BZg0gQVVK02A0auFD/K7El5W/T5D5V0oRC00h7/m93Ifr9ZJUICNJtC
KVH1Ps/Kpj5afaTMMZOptX3CBwgK1MqV//2JT6NyEpQ1d/qbrUqycKtyNoTs/LECWaskQVIEVn7W
Bjf1XrhRNVJUiOOFa6KKRjrBdVrMdP1gUyyfU4utxG32t1M/ILlrGDBpy46cO16Ei8sRHdRYEKCw
QW6XAjPLiP27yhPL7SQe5XqjX4namAiHPHfJVaOmOcbLryE/HCYFNojAuPggul94zalTSsupn+64
m0Xprpt858lbAbU/i6hyrYMIwiE8t4hfLqMlB+SFV+Mar940LTDKiBskfRZG3KvEsmJunjI0b5F5
Q/WhhJ0qXHc47A+ak2jblZqy913AZIhRMYrGL9i2jJBh64DYL/JO/50ZF6H2AA27cKCJPxaXkD4x
3sTfXrRci0ZcoTxxPSfLDgBaOeHwzOhXdws3UKd0XTaayer8OQNHDTwYZKv71em+73+FKsfrsC0C
1IcaBNj5UoSsanl5cTmmIiPI70CBl1RTF+7NlrjKtO/v8mwZgzfl8ms4enKL+n/1PJfAPRp+/9xi
e94Fp0iPffAbFXc5IHPgiKXyKFK8X7qq/KClBjdutLC/TXTWeIcMA3D/Tfam07zCjW+/dIDL8ytr
malBf1jHwE4o0wjas9GK8NPemjSJuBhOlUfzE7rjG+OqVIRDyuZCjLdUGNcte3xSa6OB2Hfp0uK3
6rkUfOiiDpykM4QZvj0bbopVBjUfyMZu3aCtUdje7QaZRycuJqLjbjVybCUWGHQ05ECmLpzjAKWy
IYKRkovr9uUKF+6RvakgfDqU34OTYc8fLav+k20z0+yWo66ABvHSgbxV80J1yBobXVBtvpTNCI7M
ztvDNFnlehXIsimbjbLK94TSxuUbIsIKLrhI67tudYvgmTx++oM7eSnOvq5hfKwVb+1bjI58Rptl
3/XojvzlthKBb7X8EyUuxU8hxuXC2s33TzqyzBVr8I81BiGnVxHkTvO1rQNZO4Qxr16AGvW8hDJ3
C/iZA/ZhnIa9UNYD3iuIIopfYPbdb643HicRjM6UQLKlnLwgmjeeHEMpexX3rScwpzPsASafqJQY
Y2rAB1gptZsKDDJyXpmQiVrh2SrDqMqfGlCv8lhHGzUQQneG/Vw/RNTpzmtwo9kTDg92JRf6Lq5B
7pLqkj2spzJo9c8WRD04gRr2PenABasOqvqGlUdRphTNzoRKs3rjyBw4DM13Z9lqvcM0HZAAiTLt
iXfSIJGk4R7zQPS3Yy253Xelxgg0QALs9wZvWHmvGhAUiTVnZYGYuemxPVrgyuQeeEbqc0EdYatv
Hbb89ZQPdRRpsPRe81+/aWS+y7Ji2EyTxZcguj1RR+kWj9DsAsp9na10a++1ysxkzJ0fiAF9hbvY
tMmkT9HEsa0sVbM+qJFUF8VSXIH7AHOPdl0yPijkDR0WNlZhNFCrSvx8M7/8cezGVziNVbG/hc35
GnOl8fOOjcg8VOey1O73xm+q4o+yrGzdez0vnq9mwJCw8zaW9wN5AAe70xCEBkuTCpxuOICVvFFW
Z1HTfS5q10Bma92FP3aSXmHf66lbxbPVqsJ335GxChB34aCiY+4iuzM7uXrAOm28Fggg/AwXChkW
Zp3Sw6Wy+p8ulS2/7Uix4dw3PW5ga/bYuGB2f+6rOnMujMQ23QoBks+zHDvMqvDLreVuzfn1vA7I
5OvexRYLqiEt3TM8H75ntGqhXPULtWD2gHSKdR6aP6dS10LXrII7ziRwYTNbqwsmfuyFXTZ/l+wb
kxKXkpNIblHEnpbiEqh0sQ5D1LgHpw/sa4vnff4zdJozaD86RUoxhJoWOzqsrguiDgvc4t0kEaOW
c9cpT8SSn68kNCH8v1vRktXZvKH4HQitj/NCj8JROnXgISIhcfAlNWzdq0H5t0SrsO04M+EMB32Z
DiC0hxUdiA9g77mTvh8q4pEcCm3zjD82vcjOa18NvtmUOXNYH3wypp96ZGmQtJKC1nnKSPyywu2W
RwfifXsyA5XNSYg9djrjxNjuSschcYJRt1JkyXhNIh6jHcy7uY7aggbEYeAflZs+D5UqHstoZDLT
q8yf0P399m7GrGYDpfDyJw9OWsc7RbONWyN2qQ570jlGERytx2Ziu3rbh+JkLxmNXzp7DsnDVoMT
Q2Cu5S6rQgBuN9iXdXZUK8M9cNKqPzQ+S3uqLgHrdYHMfzl2UcVLNIEiVapkvVZhQhcP/laNx2rC
2kY4L1Dm3CPAxnmI9LIbwzHr6M+gsOV+A6XLS1bwY+FeKNlMES1a+Ttyi4u+ViW6t0DVYRZP5HU4
/Pp03M614832kTfI8se0pA9I5WDa6apZvcvIWG1sadFgMiOVNNzNGLpIiW5R0pdzDp+/Wt0z2i/d
XulowNgKxfatYCv+4YOHCkkeT+ZHecR57/ogml9qtYA+C7xtfgMQG6C5CIpmvBvP/WBFTJbAS7R7
GvNCrgzSdu0+jggrTw2F8JfeXXrvoQ/0cIGwyMOuuF/reljP1lZF50WP/hm4sPcdRMGCXKFQy123
7J56VRVEnYXNgHTJ06ke9j6Jj+9gyiB7Etg88ZSoPdPLwt1rRIm75IZZ72wTFyHLCUoruu8GnIOn
XmCTOViO4epWK8HyVGB3xUOTQqZO6kh5x6BXw97KuaLyvpz7H52tjLrM9DTtrduyJXafd3cFYj0P
cqfFV6TY5bzaNQaoJJ1HVBCXqBu5DsUumVe0ZIho9LHTQb4kyzyy/9VZx4VpLiF7SA9fAeoBHL12
soH3RNwEXoeoQOpxepoDeCQnbpYdzew71nbRY7uMKTdrYpg7mgf9Z2MXZPzW1TT7qskss2snMT2l
AqjZVooa2k467Bd3xow00X9VE42MxZBhPWzmARBLVZJ34YmjU3qsgiWx54J2mZ47B0vkoD/QxFk/
9nzzwBx3FOJJKy8vQyXTxMbsK/D/w3hmi5qx22J/7rxPnEkj8mrgHhWcXwg6+ezfdvLZhCzsVFiN
EH5a6zyEuhCJL2BsmHRKAaazE7sI/DpcuycywgcsMriet6Aw9xJSXBvX5BWJNBUSp6CyNEtmOfme
OeUYx4lkL1PIBUO6UWKzVjhpa7EPpVMininI6n/JkkOjr3z12wMdaOi2sJyznEZcMs1IxcpOIjGi
uTjpb5e80Ydb1pOIB6xUF5Jn7UF5E2ROt4mKL23ZzqsnPdB5Ycnq4qOngfE89q7tHBpWSEyKuYSb
xrcDcoCXqwp47+Q/9aBKq1NNStiKG4eSXdmVy3fdkyd0CUOCBenKpMbiDOFwBNvad7SFxD1r23PP
hvepKM3wpLVTpS85q9LHbmIpg8fBZ4wqcSGh7jcUG8h5zLx9wzgIygOi28NotQyES1M73/7SmPRP
07TplRUDz1rTQKNk/sh88tpIXiddYGWj7BQv6uNUw7YjF48/QpiVPSJnQvGmeqspTtCIqaBhUcS9
Z5IJG+YV+QzHdGEF6avr2QzEmsgW7rB6zf8tw6gpSVIsAHaVk3GoEmoRSTgRPlT9/zg6r+22dS2K
fhHHADv4qi7ZcndcXjic5IS9gCABkl9/p+7rKYktkcAua83lL+LgISZ4hXKN4pYBmzgOegCpHYBF
pb/BgPFHOis2MWHkVrlKP4rSLaJ91nF4bBV8N6YiVBtX/MdElTDWTB9mypZfVgl+wYigJj6g1I5o
qJl43RJP/GGsiUaJKvNCE5zLK1ii7Nx0g38vvWEuL/C1mwTCIQv9TWR6XEsiaDz1we6ERN/b6m44
z/4wtwcMRQ3aXnaustyhZUXBgEtAXEm/atUJOcL0g7igvtPxEt58ImbC/p2E8c5LwZofINTGzA3K
4AEBCHPSPFBM17K50ydoNO1P5zeV3TBLX878a0BdXYuQlm/R8S4xU2n32mNje7CJm18cXzcnZ4z7
T9rWdgQck8zL2fYmZOzdc4HiMokDi4srVhmjcxAQl/HWpzadwgPWaWHKs57tyDhaVP8K3dJY9HM4
/FuRrZLw5fLA4n1McHAB3DMeUd1UFG82HgU1QpBk0PUITi8wC1SsuxqjEEigpyxPZDJWT04AWenY
wBzde9a12KtcHHfqXcMqL8ADkqGJ5KxZCM/+i5lK3QEB0csWeyY6Sq1FBC4BHWu9R9hNISI8M6oj
zjZYuFAJKurAZtInlnoJXht4IjtubftI3ToMnwGzZ9SEqG26s6Rskqc1IIhuXZz5O9KMj5deNEiH
kvSzXnACPd+GyvZTxRE8t5DVLwjZ1Ktu4c2QdOhc13cXmQ1PNItfJI0prdiDlzeQSys8Djfyll+c
hib25CGAR07SLInDK83B8A+gSvrurS5wLEchAyzrwgvY/rhgC1BmVus2qLwxPsYsSlJigYo+w7yB
nibDnojoyKQ3DVtu1y8Ox4LFDg05WMQBci3UOmJL81M246Q+JmEKhdFvDYo8uQISPeg68HWwUxPu
iOPqFcNvL5r65xGhAhjsOmAIyaOAHKBGefpcSTd6aWudbjEQkvrVLu7e6Q0hDNRiu8WTCHhH5GXz
W2jQaIRrOR4R2CXqRbYiy+/yOM/7o88FUDKFrZb1bEMoH3viHyDKsnPy7nXD6goAlnPu/FxghIs7
4EMrSSRTwjjY1/xiACimR7JsiBtmUP7HgTLzCU68H7m0SL7uF4n0psGDdBBG3I7NHNwDvUbQsQYi
RyHSoY5OcxmYPS4qTh3reEOzW5YVjwmUGEwzWhQTYuCJz67DQ7Hw5/LeE0dP6pG2uymbJPF8qZzJ
lpm5aKSDsZ666YiIY/kh99wSqmVADlDJgsAhD15vO5QQ//EitnDio2x8oKP0yLuSQf1CvkH617pz
yPPE4HUztLU5rp0Zr8hc2Phqm657bAL9I6BT50wyujmqea1R604dA7/MY6O553NxXscxxEudw2g7
lBIZAFOdsdubMeJzrWkC9gLLwqfIeDf/LaLX4psAbnfnjSvqb3cpKMjxKzc7Exv1iBFJnkFQMz+q
zJjQQGUiZPuVJRrJ7DozrmnBkSHwfh1oZ05a5YZGJm/LY8GEGIV/uKAUhVjtkPYdu9QVKsTHf3Cw
x427VTEjx3Yd8c2GWoaUT9XKU8Y/xvKiLR9fDWt1MK0mEC+v7hETYTwj4yHkuRswGudLg2lNZfhP
Yjk2FzpNYpJA3vzVU4hTddCBv0WaQxiI1YLVKUyOBHegtqg6sR+8EaLs97/KPg9YMRFivKkYqtSn
MO4x6Fa5rjkXJAZ6NshtNIB6B3N/6N0AsAAdjSUgj4VA/ebSYUi2rHx77OfZOpygLGq5JzvIrbcT
MVLJqWG03O1JQNfoYWJW7XhkTZQoF423zTENecBW2ECHdXbsHSXcJ/ynk7kSpi0fm7yi5ZWWof+T
iDWyfpSTAVIHlm1H18kK5nx8885GYmtVIEJG0l7Kcn3MZqv5IyLcPRitP2aWZ2/UmSgcg4BM3Tu0
zoW9F9BjUe3ZySuPTU/I46GToaPvC4iSgAlXAUK2JY9jRdrfqVPI3OYDBWv5PSeV6REcShSz3EX9
++DQRwnu7gJxH2I9fbStQ+Bh44ZHvLPMHUPWpnhi+xm1olfeVVNafRWkGfz1ZRA911kSetfVJaX7
jq4AdSO3+9zscsYIzFwZOz+04Gj+SL8uHjVf5zO69hHzdwxwmB2ZNy9wLqfATc/QYTz/OUagDO/d
Gwe4DczIR0A0OBu2kUUIwzKjZk0kirRTYL0n14OjPpL4s4GSIs7zQF43g5n5kPIH/lc3IG5YpTsJ
KXdZMdELQM5nu5GPiTwsBRUfVhh0J7/iGQ37UaaoYPaxSJIzGYfy6Ad5/0i2CiDHtQQ9suOnIdYw
QLF31q1dhq1d1unDVmv/L5IKimW9RFic24gKbRNX0/JIdGEKxBKsfLftkEXdxxETp4c5Wy2fDnje
YBd3A2tmmcfMsNMUXft1lVn97MR9HV+d1UfeEvLQxkfH5vrirQ5Z1osbgRSW6R8xo4DgFI50fBfe
6LpXsFjNuluEUPEOTW/dXfJ6FI81uS87Vpjpc0euwFuFzpgUgxQd2F1HfSGBKq0BK7sK/V+0Dpio
tknjTERJVw0js4xxtv2eJj6g+mbwTNG9h0qQf+El9jEDOTphDyKiY8mq/hROxK50sydOgJkW75MN
vkRsXVE55CViZYq6UY0vDh19sE1NKuV5KcP1xJaLYAHQS8HrEkxp8ohigo6u77D/XhNMGStTfsff
NQaTAlFSLMg9UnX9i3VEQCyLh9JqS8SWF33V7uyXb0Or25k9aQujCI8WoSgYcPh9WaHDq8XdpXL3
7ZYQwV7LTJ53506JfKhSM+90oScS8Rir8OMSB/6K7j+ZnpHsk0vduznHgGSAx5ICRJp6Bke5qjty
uSoD6E/gGOBbGap/gtIueAeT7JAVzVLJJpvRCHlnbQYCqMs7ZBZY9UfNSStTWsQCMMNfNzD6EMta
hFdHjUhXMEjpEOPA1KystTaMh27RhsCmiJrxEh9UqIqn5cqLovYhEOY/EWEDu9pL0MQXYpqOq8Mw
cQOl8P8pNkmVHpBwhJdyoR4H3BzdN7g9cFosfvaMn7dHdOBSJET0ndc69aIfK0vVEtqSYF558hyc
JieYUtgIQCJgECYLCq1/jcOy6WpzrUgh9/Yx5ijCBxmxg4JwF1vcT3QQ+bHxR6bdpWHytQHuXpij
3zlTdixHFd9XQyfsN96Z0H9XmLJ+VMgPmg8EMhz6iUMQc7TWxUVZ8gx5RyBCl9EUHxjhivUcKALm
Fnesx4sbCSyQFmwdaV5kdkJZcUn2Xdt5Cb+nmSidUzaC+T8ggGK5keuIe4PUtGn5u8iqfx3YbS0Q
pqxGYbht64qZ/dJWVfyvHtuu/GD3QHILSoey+f8iHAGJiuYA9X5YDgfZ+3S7VdgHwU7XUyNZt8fq
HFBRsKH2et2shwGVF69+gN1FCtskdzTBq+F3letPRCt7303F8JGykCqeyIuMHxgRrdVuMIMc4PSw
+CKXTxXOf40dBhfRTjxcWGpykrErdO7J8Jr36D5rXKQxsme3HE+DJkQG0lAHEwRVe4m0tAu8d2dq
EISZoIl/ABfcGjdblln5pRN3Zkm5IHib5pmCOuLVyNKOFQ7cGY4Qz8Pc/AuhLXIwSF4czQeoUEhH
FZPbeJ8QADyd5tCDMlUzU/7wyX9licPzw5gotCm6p2a9r5j8QP5SSKt2/PId5tw0YS4zlSzDh4GX
Dx/GS5WQy6FN1pCfw92HrdS1Tnc2mt9zA1ekSn4m4pHHZ8eNUzSTUVQgItX8y6hwbzqYUT/zEs/P
IJrcCzlo9VNobbxuyIcI/zDWl1ek4yP5zHJdMKVQU8J1Q+1943zp6NNT020WQh4iMo0VB9uFYXDx
5fcJqTWY7P2HPmRzztBkbqrwN6t+NFMpC7VN2QXVo98QtoGIO5i/4ZIk16xCTrknCmMWmDbFcpwD
6oXj3DhpALalV+G+XkrxSyOvZ6AYBOD8MmTB44lXLIYc1+dFg1QJ+URzWUOr71VZm7dBoibGYJLZ
mtwFjMiEDjcAgWE5tS8rnfI2tDl5K6zA503iSujzSEQASCBVi9EQHkdkO3uHJv8/XnxMUo72qLtc
zKFwrCaZnvt5muVpgrK6nPCBre/9aux8jJrACV6qoWRhl6FlrbdRAtVlg7grYgYvASt84TYHQouG
Kkqedcn8ClJp1H+QuWpm8BeCs62hmLhEUZ5ilc1JIbkLZu2Sgyz1+oXGfvyhPag2Qo0L6Lh0hikV
hwwPM9Rrh5XW79XNq5VJAdsEcRjxm5X7ht3pjXWEujw9+K5AK1e6aEzZpuRIyLkyw8PI0dQ/91lM
4ocnovLQylZdZ5eL7xlHk/GuiUvmSdAEjaAPZ0F2Rvk++HeOG0FgSnzpfZdwK6SLfbvtcSg4YdMf
8ljJ/KFGNl1+Jn4HHTdEBwrTatIxTIbCtS9mdJt32VHtkb4yEUo3VP1d1XbEMMdkJgNYbJtAfNi8
m3+nTeeciMz08u1ql+WldsJ4ZMMM1T68qXC3th4G7wmfgV8fKEcdJIJ1DPMpyIt82Wep09+TfDde
4SiwKEj84Ja/ZFBMnmUzpXsSJnC1HOg+KbZGaZv+OIy0kejz14A5rZOIZ/J8b2bdxSeV96jtHJxc
nJ+XBtH9DqxZX9B2zOvZpFHkH1IEigimGp51JLvJ1JGuMicnv0tuE35USIC63PatQ6H9J/FTufVQ
QRENo4f/yFDwXaS3BupGJsSVK9Sws1TJh8B5OW9yhTCJpyuwV4OO/dIxq9wCIdH4OTtmzU8saDAM
upZF3CXJmUy+LUFboHPyIKE038tKJkM6Y5CkOE8FfzXhEayrvJ6dBp0Q+k7K9a6/nzMB1LSw2H0U
0w1vLyOA4XU1NX+rxToX0Qq2GkoFIVqzgWKUoLPFZ/1ik9eCtcQ9eYDVO/no6In58OGehbwQJkrF
QNCRK+K3UjtsPnsb3RK+Q5SNNzsGaoFxjM8tK2j1rBDPI5uNh/ovqATcE3kwMwb1RXw7IhdWYkDs
+t9rMnTPa7Gsv3MTB+9O4jjxPSDH1rkyMCl4WVgB+gw8Wt/uQ4Ha5t0WgeRaYqpyA6WZ+Y5tfUwk
e8V1eG4IVz5nzP6iw1Kq1dkRaTsduVLzjLO9nB65hNUt1j5pDrJuXCK8erc8xlNNnEapSnEfmoqb
waECgvfIE+XAX0za3wyHwZEm+DBQP+jb9Csf9WldE4aIwgCTwH5Zn3kxRxRkvjoTegwJqU6W1Nun
LdIkYFYDlyDEM5wzWT120U6rvs3Zy5BwJ4TN9yjw4zuf5T8VdJAg9R28DGXcMEa7jrAWZ8vDELMh
SxM83hKK6qVvkxjADfijFv8tHhtKNhZoLIhIxY0PmEfmbRtI5pZ2Lsxr2Sri0bIes85znY8U5emy
lAcxYXqPJjF5j1AZVu/oDo3Oz6uLVwOyVpS/9cyhgeW4g8qvVBnZ1eR4XGCVUj5w3BNREPRJ0j6x
J16HR7iLaLBg5Gl5Pw8xS712aZR/6Vil8+yCZETM5WSkOAeQxtUd+bpNgQjHabG6+Qn++ZQt17LN
Ih9j9aig4mKvQmO4Q0o8+lsIGmglE5F57T+1yvYh4vr69kstX2YnMCdidTmXqhxdsyu8uWXj27Gb
D9D5P5RdrfoDChn5OIZu+2sNy8rue6MsIXYF8QoJ1paYJO22EIZQHZLLwI1JkuGQHytmGuOEg90E
TBz+ySJrgu+AJuOfrRdcqkM5x19x5xXbDNWIxKE+xKyXakDcfhsOIb+1ndc3KmT/dmMxq6l3WaTX
+FTTWvXvkUm74W9tCH35TW9R4HbQa1Zd5DrgQWclxM0bs+lb0c3WMjjUkugnKulG/uttmPwKsxye
Buttrn0kFjwXrFa1eWMMyJu5HzFFPIQOhJtHxIdIEjeNWNgUL4UMPyJZB88zRUl3MkR2noloQPXg
Ld1rUBjUVCJIcDNqC09KJWk/bkQxLJeyD+V3r0BS/WkxZvxuwZ1HrDGjdvhjwybpH1LEFf4ZumHY
ojGD7QyuhpsJ7y2S8/6bhk4tf3FUdaRJR9L7T7le2DzFN+iHYAvgo4xs07E9DkiEcIxLWsmNH6fy
UnLyXkO76AgsSOz9GM9EJz/xUZbEfSv3fhrxlOupb7ciji05sIE/7OEN0Hp1c4KHBibGei6RQs2f
agoi9QV+wyupc5bMfGtPWcutXEQfCAysfuFJcYdfYAUVKIk5GUe5nZn/4efuqifOCHgwg83Re2iG
9Soasr2Ok+ROUYETN5sSI0nryOTg1FSkJ5/z0sv+oXAnYomT2nuiZJ0uSbfGt4l3Mv6uVNN/9iV5
EiAmM3XC8DG+aLgBx14O/Y8BA/WgEEvoVymy4tiOxiyPo49hEfFzIVgzo4wEX0XVU/5mCm9d8kJL
1Cn4an3Z8scUS7hnOxqmMF0R/93yBJvQ/k3Xwodo3CEYnHZJCXv7i5Obv3KlYEqZ+qTBA8tSc12o
nEjHClinoHhaBfsWK9xC7EJg1L8qkB8VY7cSkgXekzgmgkK5XxR7MWCWvFYldDEcxjzRszMR3gNv
2B7KDHHKJ56GEuWfYwLzDBmUp5+ovCDq7yc8gf2u1QuImnDM9TEpY8OorEMoRJJ7VRTwuzS+rECa
1n0KC1NTio/MArshpGFYi1qSYY1uMAToqnuvOwt/bcN9avr579hSjt+XuWT0a4guvp+xRfwUCVv2
bJ+xtEOYJjy2pz6U0/lYBykoNV2v+TMdOvInPVTswQhOf059yNqWhFeAo4xO2Z20OAN+Ojlk6yuh
3A08WMQcRx8IPjrpnIMHtlsqdtZTizrlXLpImHmim/G7rdroWuJMaVkXdkX4n1FlI7hQ04qGDXkp
z8wNE6nSZzxZXf3eFHAd0SS4TXlYvIrkGA948SFL+6Xct0OZtBApqrT5I/DyuR9+tLo9Fw7MwvcJ
G0P1IVEfsBBFPZvmFyiW3ivrPqKB8YYiDRNx0m86jq59EKRsJNw+746tz2Hb080TW2NnHNcFmtfn
xtWx3hIkEj4x906LfeWCtv0zevnEAwJbNBqPlDbYT2Aw0u4asrMobLwdCydkenIecmfnJxOuBSRG
+DDDIt4ITJ/Htm77M1Wls55WTzrOG89/oI9yyrPitq13s/vVJ9jtzm/mQN1py2T/OvL0qGOldUId
GDCY3WVZMd7z/K6/wG7pmjuoR5asRmQmXSRcliFuoX7n8zBVG+W3JQmY2Al5LWTgm6MIYVntl8m1
UNHKBa+FT48OyKhdzt0syhlymVfvEyTgjM3weJxdP0RjEMuJLUrj4ajc1G7a7Qe/y+5Zh5SvTdij
BSn9oPmV1DBN6HC6/Ic9VoaZNxBASaxBpI1wk+8WNMkWKaQPc8oJs6ZBuLaGtf6u+iUyp3Kmz68i
pp77GPrOIWNbgSW2joEdJCHAv1838FlJ7czbvB+odQiIJpi345nqPFLY7Wp2WMBgkmG7AMPEaOm2
hochCfOra1eCTSPZPjKCx+9f1C2DaIncCzFQKIhncT3MWi1TgvDRz6Ftkpy7KtwO2jBLSaNF6D1L
m4JV0xqmjgWriyvtX8+BBMi1Z4rxCmPQKV6igrHFKytEKoLEhd1+oupY8ne/tN0lJiO62npZjlmK
zuncsE6ESJOaY5h3rNKrYCHkLIcHB3z0tOAD7jcqKNlp1K6JMdPcXmch4NkfuRGLkCAZ5AeKufsA
pwX1yGx/Sz7I5Z4Z7ArFzXVxuSG+bzVL1pFH4pXcQtJHR+QIOONGHLQoZSP5LuvC/sBM8fsPB38F
3oaWHyNjpnNpozi+LxnQ/KO9TNEnDrpmHT+2/q8y9VL/xHC7vM/pl2lSK3/InlCoeAglFstuOrPZ
lXER6zJimOJdiDeMyFVJjqA0QfA8tg4EydCdcSAFjMX3HFvhJ7IZ56WrPDShgQ4A8IIiuc4TNJQc
yisrctt3Px3YrjvdDvpA74WDKRCNdzLIG97yHHj+VeJ53oGTcEjAjIIi2CJxqQmMG7wVXzae4m3l
Wjb/rL78PUvepdvzC5rXhQ73DV18JI4RNkg+Jlv1TMXninCAMK4uOlSxc+j6NH6MzBiz01wy1Ieo
C7zxV5403R/rMoDGdzx0CPMEmZFFTGQLqT/We/fZo7dnwtftcCP76OIEBSG9ZpobEIfcbXxGbi/O
otsrp93PLgZ4+EMpGiSPI2LR4XXOpiq+k2As1zdJaon+GiCJHto+gVWbuF0V7LyV4upxZeC7k+6w
fHoefs/b7usf6EPUSULBqyWTuT+k09B/B81CsdG3kw63RV9W98CTo+nZn33GJh0VDhisUKCmJJjq
hNk2887DQL0xyZC1uer4D0mjXobv3lnnT8fBjA7mSmFOGs0R0EgY8TSo9mwcr2WaF/IjsoRbpHqI
pUFus6q6vLoSMs0LdAwvBZAUeScujrXJkLoiYdkzdYi+BJiLZzycFQCULmGetGqPphFx9a6haICl
4xTTEYQBzT0U6Oo/YuNnNsqmyh7s2Dbzjyol8ro5im6xpqhcjoE71eZgakjB2wk5vr+l6G2+VOSB
Xu07XOTEEkt/w6gueOSaiF9rWlh0J36OBaSV1W+4teoK53smzhEh7hNw43LXFBzWe8qJ9TWIk2q3
DLHTHn0c/ntCoDCapu5SYTmBzsLpJI6Civs9t1jYN1lkgq9xwRNON8zXNNPc71yHpo8G0il+CbIL
XjE69E9ov35Qo9rf8O7z0wyBhtl9VV9qlDInH8AgE/iAQJtJ2/AcxzHwn+Jma95IMYphC4vd3rm6
SPz9SH47854mE89BIKMfrTixEf7kRPs0bQwQY/I+PCYKTIom5XE8jGl0IqOOvXZwQ/ugUuCnZFKc
/1uLoHrDubr8hj7pQLwIU58VH14WTyCkRi1ZJI+zFe2r5sf+Amk7PFGmUo8FIIQwqYniuTY2/ClL
r7/ldJvkmggTLXeZn5MqjPkWF8vszNHRFjSACJRgZ8WYdB4IxqIDo1zYB8Q6p1uhoPKCYkUzivTx
6iG2p9wEBM0mHYWZSfKGrZXI1l0gfBPtkBQVH12u8l81rT8wNp085H2tX/u+AKVFUVN9TPH4WQx1
yMdVoWfQ2m+vbpoGXx1wl/fcn3FFxmNZnKKZlf4aLH/7XNpjma3hc90PZXWSvHh7n6tv3AyhFz+q
dkB1E+HBu58E3fjejtGEkSuCc6l8PtW4Hz8pQpb9gFHm4HVZMv8Oh4bgPQcOy6GDI0A4tyrYjiL4
Rh/roJHTfFtEnSQmPTlzm3g7ZxSvMgnsg7h1WshGeH5zC5oSaXFy5zVl+iIYJ2zWXta7gKUXqw0y
Ti6694szQ/o9IWrEsOYxxRa2c4LNiNSTF2PUBOYkeDZzDhQuWLqLMxXZr8VErzivnIMHs+8q0Duf
2taVTzEG8+Nad4s5u8RF7jiLepoGRNLtzvV971Lw/UA1YnngbgLfBixiJpdaI6jbXwvH8AUEHt8t
i6acFc9QyI+ONeZ6ClBpPAdcVqcyT8UH6gfCLZA7s1ONQYFEwzpVO+sHkiTOYvxBn6nfkrJDCVRH
5QdqTI8kZdDE9eQZH/09uEjE3fkfFkX5vmhJci0c5HCR5udqZ/hW5XTLbaaz2nW+Dxmrim0El9cy
E/ZCUT1iaZh2JpfJS86uib7eFBmqMCdiYV8GdU6SD0Qv9BSNOCHJsn/N3M8/fuk21LTjN3LDee/V
dkaw2qTJL0emiNUy53m9/aZoILuFsAzekRsVBsNFE0fsFSBzw++ljZ2QA4yDOVWE8GxB2Hl3qCno
RmU8T7eVJ+HO9dwVlxiLDT/qCkS3KVBxCI96BxTqVhvG2gG86o1LxsYT+ykY0gx/ypmqafAqn+Mw
G0hL0P0ZHIImCWYa9VOSrSc+62TfqxU1YOyw/cNm++OhDNgNrnEuc2Ev2KwZWfbRSDiim+uNM3pc
fppPdQW6XL2uSyLlboosyShQEDQmJrWlB6250IB0fWY0vbeqbRqG20aIGhGR1BMhG/LL0eE1D5W5
AyGQeZckczlUXcjWD2JCwD9CgtrimIdqiqjmSrFUX8P5ZkiPUFr8TnuXzzsk7rxPKhkdyBIZXIgc
PNGO6/xXKpBhXrEAX8RhcGD4Ytg4ogSrlR+3W6CiXMQybl6rjrhnQDG1d5aMnL9krLq7OZ6wpVMT
/6Z8b/80TfdY3wyXvLppzP9MHNJGuI77bfv6sdMq+5TgzTcjC9HHVEbNAWC6m29sBup1W4aJEVhr
Oi71IvjdOm79zIU1X0j7BepsQfVspoH0n5PyKaKpcKHL+TEIEYJ5bldozY31y89ImGW8R27Bmown
RhWCKSQ/5qoYYKilWC4Ie5Bc5yW+BTQhapeTL/tkKHA31PXJh5ozTARTR+x9U7MpKmsct2Wt3nSt
6TiJDNJoj8IbRnW1xb6LSAvcwOS7vRGNqYmdXJN2HyyZ+6DMmnlYGRgcoUsHQq98eF22aH9DYRn9
DY/fTe+qxvy9Irr4gaSX8iVga76r9SwBktMEzFuFOCTe+3rNy13dTDl9a9aznYXjsKFqH26VRf5n
Tr3xlYb/q0/99KhLSMi47KkQ2JCSTNCob/bwtqDw69Wd0aUMtjlLbHgBTOm+F8g7+TYK+9bcCU3f
r6bhLyPilORf3wK4mqf+pYiEhERFAijq8wYBUFzecKMTJHgc495b6FtieMKhr79V6ebHFfH9thwC
ptvwzrrjAt3sKRtM/0KrwlkSmd78JejDbPppRUlg2oZ5Sx+GxLZnwNS3K9CfvV6jfDzc1ApbWku7
NQ4AoW5R6c5pHOQdc4YJ0atogJCytqw0InHxUga8AzatHVpive9MobAyNDhXRWmGbTRPBEWUnVTj
vlh7StkOcRWZXf1uAmLJcbL8AkCH/NG3zrjVNsHpaj/6PAtZ49/gHYid4OFkn8ZiM4Wsl+D5Raic
z7MBc86aPeI4w03hOm/ewu7G94lBF7HvfTKoyb9MLPpzMiaRObp1dYQaeVMfVXw/uMW9/CltmYgd
Yg8m46Dw7GzJI0MZkxK67lv82GWhzqDenHPB9rE7OiMzwsDE0WuNSfs19sN8l+B8I7krgYsWa++j
Vlp8OiDcnGNdiPL3ZAIUN9xazZ8q1PZaIMZKYL4T5LX1GPrf7OMU+wRzNJwcU/HQjlF9F1g5bJWR
zPthQWDlAMiTjhE9c4dRqEiNDm4yduilxdSfilLiFijYdzVxFiD0m//LZnRR+CQvpcBn3lEdI6gq
P5m+8JdNyXMzsj5NquaCUyDZ9NLqjxJIPe6UeWG+vlaZfjfV8paltxqh5E07WqTc6ICDcLfAGdpH
o6zPWM6yJ8Xe4atM/VsYRxMz274tHLw55/jE3UTJBYv9yKaB0YYUDdk7on8YJDTQcqnUm4VZsa0q
QyguugT3JlPM325Sv1/4HpbmkjL5oJrKcpI8F7Cv9yt09T35KPo3fuzEsNHKWg64pEAIFsb+Qu/m
Of6+H+f5T6dKFpgTv8Wf0BY8WUWTbp3ehf/v4tL57k1l7xpGNP6REkiC7GYRjguNBxy9bdE4jHWR
lcDq/gORYv5giCKOsk5CRRSW9p8n2Q35uXLZaR/0GgRYeLDAEfKJQeuf5wZcRTNa0t2Ui/Evj6/b
HhsW9u9eWdj2WxjTPq7D2j/FcCCeLKoTejuVuBj9pa1u9H6wNmfEbAG5UwnZ67hITG13Gkg7Jp7I
G6LmhcYxGBh59NzgaFxL7xT77Y2slzb2zsx2Tr4n+rwYnZTGvIFoyXldUd0uf1XBK7DGMfRZRk6o
RKY1B3a4mrK9KxbJzcsXWJbNc2wnA5hj7atL4cU5HD2ychcvd7lVkVaHByA1Yf2EBcCzewti7IO8
OmotEsjNIY/a9kR3iES6nNr40bXg+OQYlDS29Spf86wKgcwZtH6vgvlvwbEB44ZqYvLNtEf10O7T
0XWSewQwXrQd6ybcF2Uo9lbRdyMXhGlYFYQCHmhcc+Z1KGT8pIe8GUaErAVch4jwu+R+zdtWHEcz
B/+xPO0ulT8WdIDkfbgIqD17z1t4wyCTTXCAZKL/FKg1HxnlEPHTJEGAXDj1kWYCeGALKXEXmZ0Z
DGMgAbogpcKY3e0UMFk/hDJev5DchCQMB2v0bnS9tLtMtJF6tCO2UWLsBsS446YeQxCC4VCUN1oc
MbFrvsPkqsgzXHCfXn1gee0b2yxnQZxz8/1+C5rY7jMPkBigM+jZqGCroO/nP+89DKfh7DSUXAQ7
6a2nGU0phLyZXs70CvyYOKTKVwgneU9aiwhcfjqWojgb86CKYEuBX91i92nTZz+r8qzcoa3KZ0Vp
yxS6OHE0OJnLmNTP/JcEYQVmYeSR+TtsxTL9lTaTSb4snvnxYixqfuwrnWPQaRO/XHSW24gkQ++I
RGC0p5x3tWxY9OTGgdXRpaK4emnqC4DVsJ4gvEmiIapzlRXxTNDVuoqR6CU1zGwA2rGoKeH4RyWi
88jFyE65kaV4wWhDTPGPlaSI/rM1WBQLd6Eogx5RRx1Z9ZLXqUoRWdAfVyGIPHgww4H5MmhwLp71
BW1IcrOvkJX5kpTC0SeVghMiW4XrZEMT5mK260WyayLVvnBh8bJgkWUuls8ZU2Q00vqryubbcqr2
zJUONwWzDgiDCgyDyS0nN1TVaWrsOh5MEjRfZGyI5uxUhBe42IGmnVeKqjzRTZOuGC12LR9g35Xx
cVGxL88z7LUURWdLzQlkxrsYf6JHgdzD9imke30F1wMNcuME/TjeNeP/ODqv5dZ1LIh+EasIBpB8
lSgq2bKcwwvL9j1mDmAAw9fP0rxO1ZxrWxS40bt7dYyCgzW/qeFu+dn8RKwJ43CtJVdoizf7eKGK
13MPVVcHU+Qb2arCYG70p2WNMHs3DEyzc8ftZTr05CJx45ed1z13N3hHI25ljlheBRfnmxGYasY4
Q/TE2tBviXkkQyTge3012YhDxAHZyLumcq2rl7rLjaM14G7qJYUqR7xh/nLsWlumkbCmsrrjPykV
paMKPy7HgaT01BjeOmPxHvE/6emF6qL+QXra4ZeinQZuiW2rfd1XNqC7AEVGWIoLv4u7jIG2NCfO
9rR5ZViox98RDtAv7XWEoSw25D5pMqL79/gUuve2TFtwtyjuj7UxDn+BQzzkQNoVR2uJo/SCjmjn
D46yGHxsf97x2KXfhCu8/migrm5km+QPOcdBuddTmRZRTS/ej5TU54QZQUSaL5Auk0MB6y0lAJrx
c8Ikrs5AxCQNVoaVOeFatNbyhyg/PnWJasZ9sHT+DxQ5kzQ1HYvIjPbADC1hbZhhmsjm2Dh5818P
awRdyTTorevXyTybrNq+SJLOT8vcGm98bSmFwjJE8Zk/5qN37N1YXCZuLU5UC12cU3ZteJKnlqOe
Tz53IkcVrIk7BAMSGwT+2WKoPLgvobMZYUIqg6siJ5A4T+XavBHQkSj/XJQwVQsrI9Aye4J7myVt
LkkUt3UX2hFyj2anFvdIKS31HVPMcee6Mj6NLiFyXthTAQZHNKQJJexsHDi1IV/WhFQH/wYhEMpE
kwbk0ii8OzoWiEpJCsARHFqdaiS8UlYh5ja3eKtgpU+HahyrH6OcNSot2izPbDYL0kPwin6cnIgq
CXoRey9wzYtnPtGaxUBX9ieqQLwP4XKHOyACWhiReo33OKv9Merq1jUinztws19tRPaQYAq3T9t0
nDnq2gm9kCeGfF9P2vszW6e4PZcuxOATHtg0+a/r0irfGcM0JDtjUqo8xgAbM+ixdLORtJjFM/Bz
eNyShd+t8ZNBbSQD+Oh1o0IQETFLgrJkJNxM/DHBh7agx3nLTcNjjonrbELhzPbUys/f1CtyZ2aJ
K5+YSoCc6vL2Ew+jiV5RGzUtOW5ekoefxoAVhm8yOdhlPmMtrgTntl5by9sTc4HmzElJrrjn5H0k
SFB9iMalFZenlzxBokEmhRSIQWfjlUhlhOIgOuoky5KXbkF63o0gtcYt8oF9zYCJNaHid3hJNMSu
cLadZAtOVtwbQ2YSTUnW4q4ZakavHtG1+uxco+tekVPrO2NYp4T41tRmJ659zk4R1Bj2KGs8e+zE
6hksKOxIBzf+HYqceRIJp4ZIY/0tKr8kR1OuaJ+CCB0roQUm5u2ZS+qjYmmIhYbWM4GDkohvHtaT
1b0CEZPLf1ZcURKyqQQS3ndua7wKjJ62PDAQarnpO1NgmYbPnD4NRc1fo1jERCmSI+cAOE+AkjTP
TdDvloks/0ZAQp22pVHpZW9ORpzvdeb79n4wkMMsxbOzaSc1/PiCJXcky3a6Ezhz2u8WPbnA1ZB0
wxF13EjuWtpG5d7WuZRMUCX4mAlx4amcbR+LU8fITbI0h9QnCQ1RdsLqDcoJmqzgTy11MpkH1gJD
9sWad1T3jiRpfrAsp3GfcsRmc2N2Y7seyqanesxupto9LGaX+0feFhOCeHYDnQ4J92EoNBZLU9sE
s74129Z7qUlFUkMFIyr5HvRYt6eEt/8f5S3safiwu2ejw8IZ9vBB1ouT1OYfxuT5YUwmQNNtBtOF
3IMwr4syiD3NE7yYU9dY3h9mBlZ10jEzb+vhffRPNJCs3peCKBqOPj6oAbIh00NVZhevc7S507yJ
De5FZOEErt7tUqbeafUD2pIZrdAb8i4F9AcHPqxoneQw6KtYRLnJ0vPZhr92LIHhMD5M9e/s4Yne
6G7ASKJdGM87kdRIA4MzAk2sSzU8dBBDmCgrzUicqcx94XeKn2fXBBXHOzswQc/FdDzlvt+Mjxl+
wWO+suq/MdXMC+n39K5R4sNU7HvDAabjwzrNEFeoyFMbF3zLTjXmShrfsE8+4MGEg1pidK/9WLwT
Rx3yx2U0XXhV6OBbi3OXNYhhPXhwhUyCz5VECGuMq8CCfpejpxbbCqEvao2cnsJbF0RX49zalcjk
RzwTKYyRuQr2eMdY7ttBXn2slSbeWtk0Se0nPRvFXbfYuJW0ACA2qIC/hY7jVeyAp6mWPVe8lgX2
2JU0UpNb/wpFJCqtZt5ITVPfpin/80aJufAzqAvENiAhNuvWFr9TWVibbGpAm9XV8iXtqgPGuxJU
McmmnBzLfkmQundx5d8gVlqcsE/Ba2iq4ANyzH9QjhzQrHq6Yjrk+5+PK18CdFv3YeYS9QRKeObA
Q1GNcD4mb4MxOPvC5zEspiWl+6LKBFz9lGuA29rlPRADDE9LMPxr3aE41a0pWbsW+DV3QVZUd4EV
F4e+zOVb45e8A9lmEzvqoAdvJkVgHMugn+Yb3gneLnPxJoMcioONGgILhhr5oX060lmNEZzY3LB2
FIUXU+PdZ4KIMzANHGyarAybFPgktrPu3NjhTQrR4JIVqXxIcb/d+YL6IdRpuEUekimGy1b9jEwb
Y8jctrzo1QaAxCQeON8N8qrNyMsvtp1tC2mq4WWBUNbuSx4BM8K4Hjf89RTvjqVXsHfqtpi73WCN
2XxknWvGoS6rARgtkwUxGL4bz3ytaWFEWi7aSHvpaIaeo9riu1g0ewTXmDlyczhc8AQqmgtfMuxR
mG5aDaoMg7RMwXbQAweBAAvZEXCvi0g9m42jIiH4+oVcPqrlozfbtN6Ktfe7h9lIhukOrYVchySw
5/DsB9gbNklMInWfGDf2JScBvKoWIcXeltaELQDRJ8BLaTrB3ml1eePa0vzD6yVxL8Apbmu0If0X
JATKQAe0y60UiBOEckQ88wA/rJiGkoj1Of23mCYquGUB1WjcuUeOZLs2NSV6iGaU3PUVRhm9SI9f
XnD7vOnIeJa2WVqphbdRJUbkKwBo2MxxTYe1lXjPcLTYpPGfz99V3XCcLX7Qftkxa74txKOANwgR
3vapJ2bLxzvT2LmbMfAS9yKNTCqVuCzQEN/rxwjPpfMMhyxgNYd9I8Hsl7fZPi0YeXac2awo8yEN
fCi6MfZ6j/cRX3O6miF9pnoCzZgCDQqd2nKWA9GgSW+7eh7sPRFVK9jbwI2OTQDaBXdHqjXSiVL5
HeEIpfZDwY5lJ/qWhopA9i2AFN/oH5zx1pnh00//Vhktdr6B1MiTcgp4sxAG8Qbn2s8WTpLWNPdU
y6Ak8iRRRZtRVGyfOyoXLZJcdZf+wusAzVz7S/xlAjDDczKoTIUgMUq2T3bcvZh0Ff6uSw9Um64n
3ve4dhsu+J4jbj+b9r23NRmI/jB1lgTqOsi4J7X0GeWC9PLZUbOsdAhxFXG4MVlMbnxdqaiL4E4O
a4gtlisiHmXGQEp/9RrC8rbA9eHzmA8tXIs/iw/2q0b29e/rJTfmM4cm6Wia4hzydlywHvl6E2f1
5s5nZxVQAcNEEGQG5TXyhgfAufAYYHgGRhez1+F5MovjpABhbXW/BJ9GbBnW1stvkSHsrLUL73Tp
LFYNffuJxxREGxOCGY1cKSjHsXAjUHvdBUPkYHTC9Wn7S4MDY+x99CbuM7uhcSA1WSWQqM3olyA0
tLLS4twjjrgI342bHdi4GebRtSQ2Ph23FYxDrX1/N7cDjxD0GDluWXE1Nnubqn9yc3zyt/DoZILJ
4/DjTLFxFtd5zfVWMOP7IessTpxSCIp1EmKOEiY1Nbk7/g5NAZgmbp0j5hU7eXZ8/HUPrNp7Sjfc
xp0/XWE3KoL9aY37ovStYIt5RLrsZfFkUcjl998pL5I+hBTg3SRXyve2Kebj5zkr6Yskwje4+0Qa
k7tjCO/s1wxkv/kiuHIZUKO9LCDBwPMZYkQpi7sRLyAgJAbhUyGN7ne2hxvevJrrPYNg8jx6pEZ2
bSOIlYOnmf07U4rMr+BU6xJMg6vrZSfnBgathymQ5fxws6oykco/OMQs85gcXP+0VFb8N7tjTk9V
aWe/Syrau4pOa6QUIC987qtTxtSK4qnEEhTgBerYqrJkgTD2iRev6ZFxLWhHJF3xrKWJYQDK8LJv
NAOtUWpbzEqxkqcqwZ9FqqJdnvnfvMcA9227W23sdFGKEG1tydT3PyxiZyNkVFFuOBppPz4g2xYp
m/ShhskqJpfbZI8r6d5K/Mr9MGKSPMelyBF4nE5T/g4cciy2c5yPd3oi4B8u2E7qHRJTq7YJQb8n
PBHcfvMONp+Rus5bubjLucOo30OVbb0r9GbqaujjUAMVkPbEQduxbAGihbcQCOWYHmgw6P/Mscl/
jD5jFp56vJRHi3yxOLi8rV8WSJZ/UIpida0tcrKb1qrWy8gQ89D1uXupk5Z1RMxhCstmaozHZGkb
467qVfmd0hr/zxkSSsFUi0MWYaClqoFaUCeE6S/x5emeksmgM+CpadP+uTkI+boaWX6RLBT/A24k
fjGq11c/WXCo5WT99pZ3g9iaiU2rGAsrGHAd/SNE/7IbUivw5MgazS6Y1xwhGGYJgdrvlLkM+ZbR
2XksFdDzXVFLbGut4bDa7FrgXs+gNK027HAc/rQm93LKKcz2TVBE5m0pzMj6KLXUW8ER/5/lo8eB
QUu9L5LYlHi5Ik8Ii5NYhUOS4bEjLqxNL/SWNGWzSiphaKvgO1ZZh4wCX2m1F6Y6xQ+p2NZEWSvl
RRq98wog86lolhcojNcyy+erMS90OnSzuMNeBu2nS5MHErPLpeOpyiBez8WxxJB7lJbGdYFrOT32
upcRL5rigClbPVP8szyx0F93XPJor5w94wsjo3mmvpcj2hrlru2p8spBT0XC75f3RA4vU+1MWBfy
fGuntneeiRDdy7rH/1z4xqn2ZzM0e/dz5VnZxe7wrEDWhDXUPewJFN5h5qnZzyI+spJVhGkCL9Uf
BBbe2dn7vyWRp0djgFXAiJ8dUhyVNEKXwVcrgSUlQrM7a9FvN3FTlhysYx8tgSO/XLBK70Za3yhW
o1Vda+GZ9/aUxlscXV+xT2cNrEivxbrawoBADVF3xJ5eVl765PJ8mEyB0YWENnLKDufstzFByy3L
aJwKWlQeqxxGg1l2yxX/IKUZnUHRkO93Z/zY1bkoxvynbRPwH3mVHzqqAh8MPa7vku9lyE3WIynk
rl/c2pcjr1AiDinM0fc5I7uItO/+81pzOENVupEuu/g3Z5gPE3/tzoHy1Z1FKonIfF8f8HGNbyMu
MXa7vXoIlMcFuwMVaZje8NLRIAdIg+QJcJ2F36v+4WEMtkNXWa8mJvKt70rrCJrbPjh6sN/iPJH/
RrJu+86iNAgXgrhaoi9eXTdXH7brc8W3GvGCpF6fZO7me+rD1H5VJsEGctI7AyiKbFW+F1X7j06W
egdIAh2vRJU4aw0uPG5wSLvadhB8cXHtY8gJxGCcntYeWo/2S4lJlmkFe5iNEy3URSHuS6WzN6hA
JaZpZkdsJWM0CjkcXFlP9/BcofyOEg2AiiK0xACBkZQf6wuUkyP8gwXvSz75bHlmf8PEHFx5ucgK
0vXiXSbHfx5JmNwX6aokW+ZOnuhvTz7x5T6RI2k/7ZE8TpCO2GWb+UhtU/zWFEFkoKN9utyIzktf
WfsGTwQRUwRbcnT9gQfoSl74I+t5P4vSGP+IA5Ja5dpYOnN/5Zj79Oo1ey9cZwoh06JGWVCgapoX
4Tb3COzIXG9zBtA+rUkBcQFw95ajOBfAC5JXtXvP3saUKj2VgKQ0KI1qJ5qgPAATVlcqyUiEVpN3
XMkIRaUYjoTuTIwjbZCH9IFzbxt693XBFvLJRzFRxGA8t0T0Po2CWwP+ifqOvjjKaxxsNRD8RkJF
NSXQh9ZKnYMLko3ibzCF7JlrlJtkWn8rkS5EAAYdrUIRp5rGd2GYuMcpmZUsZBPYCPE0IlVyF+AN
N2XLs6Q0nGZcI3mXnYq3C01+L4VO6QldXeX9wEGZHgqbReSm7vAJ78jGIcpjFbV+kr53QwnRSWzc
dsgpAUjs9mttq8e0dQEL9PJOQRrFbVNRnMG/UZAdU+aW3tbhPU9r/cxnIje8sr29IPeOxuzq/0zH
DD68CS9kOgPBV8qtnN2aYOpP4IgB/cU3E9ZrIl7sRRHmcC3CnlZNGyoV2U8ib3Bj53m2rng5vfyV
a0i7961qDsu1hJGH4bw9ygSEedliWHAaRFiJkUFBxnwoXZONaN+sn+ZMPcgcY8xnX2id2dAOOziI
HFkWngsP/vpRxcHH5ML6H7hAPWWJn/2he2KhaDMkALNo8sjLpBeSNCDzwVgYI7u2w4/loVsz9FJ7
gzhPsY/yQP41Nm6jnlmVkIAgMErtED6IdgXeq9TJT7HeFDLg+of4ve3iQB2Sqfr/nZRsBtei92w0
9QdxP8Z3dlbNidM4/SoTaZ27Tv8zNQYFCGlfmSPss7IozJ7oC4hisHNbMVgaxkedXNhiEQm1WZuH
GLZI9pfmEpnDUF/IrACgKDp2KX1KbrTJZa2ITLOdA7Cnvoc8d+5zX8cPwp1zXIJGujVH9w0ObPKG
BsMWGtPbg2GU2eeEuvA4i45EYQU1XgGivKeN4IEyA/taak/su2XOrrYh9LtV4scdCjF4jApOEd0K
vu9mo9P7IIDYyyxok/sCKnEhYEICWI56i8zTvDSOiSG2mNSuCWJrC9lJR0hu8prxnWBgTmlHxLVN
im71+r8iBgOG02eyn1jQxETJtTgotMHQKof4aS19YA0JpXlYFeN77dE6zI2a0iS8XvY3WTDiNfPc
Myk6I6cVKc0znBW4Nxg15jdgak0SyoBL58Y12bYNie3cLUvW3pNiZJ0vEitc0d0vRtKKOziT/Xme
fXUiU6HevY47pBSe2iEGL19dkj4Ci8RMm/hX2LhfpuO2WFHR6zaVRVRHprX1FAO+iAZ36c+21fL2
4TUYSTnaR7GUT7eQ8I5+K5j1hWWwPhmm/RLwB5m8clTbdkq4nPluH2w0JrCHjFjlSWNxePbcQbwO
QyfhyJu6H3Yxqc9hU0vuwGdeSfLg97V5ZHoXh3npFPUZ3PCPXJtMxo7G+pSrHR8Lsv4ntXL7Cdg0
hF0s9W7E0yFwKnfd49JUw6HO5vmdzH598IcarBt/WA/GIDvR51m1633QsVU3ZyM9d0Fjv+SWz0/r
93mAssQHfENqjA9GVxjbwkhf5gzaIUUCFuZdiEnOdjKpjCCxVSO9GNizifyx13dQI+GyOum36uMm
FFMcf2hzuAAQcx+t7EYyq7w4Ptu9TB/KZqxe69W1T/NMIzkxFOsimpVgKrcYKhKbkH6d6hs7gBNy
lyejsxLwZvuoM072hgoMY4yfqPxguwj7+IdabucbuMt+4hJ7cyD0xRenMaAPDI8RnIJgJlsv+q2f
DMxJ+VTRqlNqtp11FbPux1l4zDNtvGLHUBdXGXnH1N10BLXjrtpMjrQhmWcWSUyeo3xb58JeMGLy
jokVU4K9yuY3TfWwd+fBextmnf3iF8ZwAeIrdImX/y21wBfACdJtBjqF95lnvw8TkddNsLjTFJJB
L5/QTQrQ4a5pPFvkUz7HWmssE64RR7Jx40s2SarBF+4NOxqQ39JBDVRqSOeK4QkSGed5wfw317QI
OIQzcio4COuwsvmIKVp44Y6KOc4ekhC7oh91lWvsk0qIvyCfwH7c2Os0BaRM6rH74tABTzTIUs/4
mTtog/GyQzpAtqrmgcpginzYI5Yjc+zUPRGhWR+Bqxlc9xcPqa8s9TGDRMR8t3h0PbR+SP1gjKUz
Gb9duzKjxm7rpyaTQcb7xEzDRAhuHYlPHUITNwwLXZYCaA7kkS7s4KLyofseeDHdTaXnvRLMGsMl
GdgScBN3qYGyeRpUtxbBBnW52cbI2d9FS8U8u6n5TqAuHzICJ095SpFiWAz0t+FHC6YrYcs0oiaT
xVthDte+hc5gFWn221o2vihjvFVsxc4ZA19+WYOZasvFcN5q3LBhM1RjlASCDrsUEfMdi0f3yrIy
Ptp2Fb8tarw0zTqchhygf001zk/CVXpH9oNTZOmtTZpzZEBOEbB3fLqiRWEMJ8yS/T+v12PE/y9+
MXyTC7JyKacb4eyfLCYJ7O40SmSJt9zJWMzHOuE1fnuuHURJa7hkjEktFbM3PJeu/puWerzUIP3u
XZdQGfZPCOvmTPKwrPJfPAAc9llq3PC6Wn2PM1WzSHynGXrWBvxz8g9tq3jgVtB+LrOmv0ZpUb+u
2nojY4ee0dNQuG0HZu+g9caHAPJxcQuM12fdZcDp6Wy/5lVcPbulHl8VjLMDv/l6IvgUPzqeMT1b
rVYXntc5dAuff8bqGBK7gn5M6abePRuwug8TtxFvGHK5gQ7k1Z/r/+fdiF/1T7Of6NMAkqQ/Uao4
Hmiiqe47CKEbOXH92gDOHeCTlbXBeZwln4U7cqIQVJObMpnLKJsSbp6oxW9u33FGBDkrXPitTwVQ
zz0NZT7MKPMGSF6nNg25L1oVZDvGNhmXw7J1VIM7eawAjAsPsblIlPfZ9qjcmxwU0CN9kvHjCub5
SDfR/NRgp9/oOZOnDMNgitF+Mo8pK/B/tsrzO0DUzQXxdYkwjgePdFXEzxA7GBdX/rNZby7bASGa
PXTj7xKnwyZoFjbA1qVCC+US8A5PzGRgyuoz7BKmKJ4C6eNZjPXjjMr50bp6eaHjuwqb0lr/kttu
paU+6x9bRhjp7eI+g14APtGnUH18eKnhbdNwzdNpiiZr5W7k4E1TyWzvoaD1Z60MKA5q0exyoThs
Ok/T7N4qaPFePL3IKY/Pq9dJwpH23LxUtJvAqWCbhos2AWa3BStiAoqLa4jASd9MOMK7lHU0DxH6
nUuLi2XtfcQx8hJiunAJZXJh+floWDbkKBLlwbZQsQTQVzl/7cytnGxoW95x5AUomY3PDD/ONjdX
/CSRk6HIzqyVCK6CQlHllEaEQppDpW0/i0Yl2ojkE4gjZoFXJw9IiVomuR8iS9e49zCWYIo/Ermy
jyYH3DtpROO0jLp+ArblAqh30z9j9ZIrCVTSt4Xpv2PBdb6GNn2b/NQ6WsA5t5MPE2KYVPFHMXr9
kHYpu5eEqMjGLyqshnoNfiy3lEdjuA1XjdW+JqSjsQPoaojgSLIwoPvhtCIuAzsLykvuMgtsk5xV
kR7FeApU7z4p/rjsRJQBH5zpcO8DBDkQmcrXG1KxPdi3tjZoROa+JZL0NoyWuMD+FKdkWoxdW2HN
qaHCoxz3dWQuZGdSlnYfAbL7R6Fya1cNy/Qf4weMg3IuaXC3vNCnlwujM+2HSYhS3Owm3Fweqks3
PNNfSozXs5tPs+6N2zDqHheIJu/zCBgH/ySmNNokXlduPxyQXBkelT8UD0u7upyINHz4yhQPopd0
aeuqfqe3sg6H2PkP3FdPQweE177qjW9johtotnV28ECr3UIM9Wc/W+wzbm0dcZVKpDw3/SkwwrAZ
qa2zpPSSP6+dASgggQfEJPEgvMH0uMYpDrINFE15TLS0YRzV+eONR7bRKa1bcuIrmosW5gixs54y
AKv0r4TKhxcy3N19zYWXztMiaidszaN9oCTBiwKiYDscyMlTQ9Ts1dJTDFBjZfuRB5oIys1/W/vN
h1lBS10G2zgUTj8/VHlLXwCP3oHIXnfiy5LSFMPyZAPvUPxVxLRC5aExWbljwuIKuKngi/wM6k4w
RrH7nQf61aq2CFZ+/IIymQDnPcbh+E1zDQ02EOreCZoQUzdI8HzGcasvBMGnxzVNhmPNdFATM6aC
xZHE9W0gJbim4WWwyJr8HW0XazRWstxnQTy9ugxAZ8rFqydxa3OBceJgI2ZhLrerWODm2CQL8h0v
IIccViHix47F210K4ufTL932ajQmWTet+m5rmi4R3BZobChX9l/9SLK5bqCWnyVmehFZBl6GDcCn
9SDUmh7GFgI184/zoaW12FvX6qoXuHM8jTrNjUtHFR3RnTlzWW302fgLokRY+O5kyoeI0XHXNRkW
qWCW9IrcAjqRgwXtvb6VCDyi5gu5A71nnTDzsWBD469cehZd1wx22dKPLyxy0fSGymO1muW04/2Q
CJ0eWS8kIkqbiQqNCWvPfLbTHsM0HYFJfsXWZNFWxc3x15bCtLdVyZYKOpLJmo5WDwyQyzR6eO5N
T/s4E1K8A6KYXfKmC//mBgKgVUc660i0LHllkwksJmiT7B1IOGQ0yC8xhU7YwAMu3sM6G/e6vCF8
rNs5jRefViz29cVzETgDSqHIKlZfhc5Tyo5SbCJV0CWPE2avJzhV+E/SwiBuPtXGDi4jFyrPtutD
i3OGea+s/R77o+jYngagqI6VIW50Ui9Y/5ELIZblr8N06vQq1hOk0PYFzDW4vQ4vAICK5jbX5p6I
/SsIXZ5yQmqMHk4KzwkEXGHArHEn4qkBN1d0xZqo6NkiR0woJxsqCqOY/suD5pBL+V6DXCNg2wLV
g39v7ifZk//J6+JjwgPMkE0mUd4s3zTw6aYNzmvW8blkJkftZNwObjiHFrIk5ggMysgLXhWwUtZO
Ck1FGfBDdvPim/+K3qBjhiiaec7ALogHk+M32FvVpP2ozxYBfbBy3dPEB+ldCEK1HCOtoLvaNDzj
vAhdxTtLiroKO/Az7bkSgXegAM9Ux6koYQx6cya+b+xY7hK6a/5sd/KiStIxsslZ37yw2e5XOn4g
U0SKwrrpnAnT+TP1yLWwTP32HtCG80D5jfee0JyFPIDG/NLHXEB3Amc3Tcqg4PZu1QAMCkqYB9lk
fIKSNY/QfzUitlU1foSnVfg7r2JfHSIpYnihQGo/8WJ9ttCyf42heKWZGUROEqBTwwsgMOJAp9HL
N+DmE55mLO9xYS24ltX8DM3GP3NdZHhLkD3eySbQjBFAIsaYSrNooXcBqNNNadnv3MoRb3Rl7Lm3
BG9ZN/8tdp5FlNJwkZYjewunCg6KFAO9BqRI2CwM6SO2FtpuMXik/+wR2wxfBrDg8mfh9H8HnHVy
OZo3M+3mjT1dzYmFuEsAH/TelQzqk39LgwZM5MSa32XvYg2dp44aeajDuwobWyhGSSoSoiQNl4kV
YVAjQyzb/GD1fcmb1x/3Fj2UQD8l0y9GxGs7sN7YxnSggYdYpogYzwf+0emenYB5zpPWO5quLz6c
YYhPUAipDvONoPlcWxXcF/pmRYudl3JkNhvNIPtvQTTZm0TYiS2Dc2k4JegvywdHb6zCv/Nna74X
8By3ZWNKuKwEBLGMpC+KfaS7cQbstxAmn5DuxRtiq3+PFtr8JrHQV7/pf+MuvgftBB4Ug4x/9krR
PhgSaOIGq9d64AXTEuhNnmZL+I8pbF1QXLApqltz2tS1FdSC1YEIUgIUA8H9XvndX4BtIQIeFH8t
oKr+xdSfozpo5+qCjIyKuJ03tm8cWDayUqh83v8m2ae7UQoSfbLnHZTVzWtiuI8jOJGjgF8TdVRz
XgBnFGyrOaJYIx6SgtBOH8RGVFvUn+QsA7pwBtl/X2u3OtPWh77pP7GCzbCuKHmGwRyTNU7NdOus
07NYy8XZ+B106HKiO7bmxNmh1rPPwQi5x7/D5ZvVIFrSiOFzcT87QiebYbTffFZ3DFXseqEDPHht
EF+M2brPmfY2I5H2CBgVf6q+HMJl9XS0zEEborLXu5V7x3Z0+/YHTOIQ4RYeot5x3tOFtGmDushd
CGwn83RIVOnGCPb8O6y78uTe9I5O0E3WxdgZdUeo3NLBS5nA5aO5GeqO/FlJl4LM1LV99vCpH+s0
le84Ds7uig9fdFlGKbWLXj2Kz2XR/1mquO9BTPRKWzYSianOdlzle9uTR8zATih9t0Evi9MDzu9y
lzDebvzGXaJm6Kwr6xT/7GbLGXAhOj7XBKBFDqPVutOps5yxsX6lYvSYBzrQ45jBIyxl3zkcly0m
zpyl6wiSg/a0m3szIXe7Wsl0HU10qjINyF7E5omuE0xTc+uF3ewIIoz24qiNl9bqU2DpjibVwF5W
E6bsM6Wontxqj3cD3wyQt0JsZh+HNMszdw93ynpUN+tIlchqFyyls+s1cI/pxiLkeMKk3jXyorDW
YvcXaWhSQYxkSTU8ZI1QEDInbGANBy4COP8moTepLv9VNo8P9znjqWOoPPlm1x8A5kzbzs+au9ge
XmGFOM9JZyPj5ThINS2vfWzvW8+ef4TpVqjG/p2Husg9FiwTBJEugmsHuIws5AGyVHHpIfPs28H4
0aChN8WUD3iwibL4Uvb0kHAUHbys834oc8SEU5RTc+Yo5lfQ7PbKQOjL0qb35MGpdndNbmH+Ujc7
21niY+kZSAcM4tkprUfEImdipvBMwXqIjEg13Uh8ca6oDKYHwiHGTFt5LiiXNOQnoflhwPdXuuBK
PDFGVoDbdQM/bSCfK7KLguoUAe9SoQra7DUVxg8o/HE6+ZkBmJTw+R9ubvOxElDB90QqGmzpGb3q
Rj270drRF4wojcTHmM57sLHHM8Qg45B7Y3ul6Sb/RB3BfpYph78lWmbWLs2Vog3vzrJ1FCy/TpM5
KG4dF/wbxA3Oxxr2fkMKVEpLHnWACJSbY3H1S9vdBL5lPPG6wRc0fSt8Tfn+fxyd2XKkSBZEvwgz
tiDgNfdNSim1tl6wklTFDhGsAV8/J+dleszaulqdSoi4192PG5av//leH/yOQ4g1yUnmeT3mSece
kdax1GT/DZ0fXwNOpTM72x1ejfCBEMlFeJJm27z2k2GDHvNRj+QcOGFBgPVMHRmNSpUpcbk3Awld
vvsIkL9Zx50wjHSx4f9EJztd1Hx2ljr5yCyqwsPYlWv88yGtS8Gf2Zv/6mkcn3XKutWH9bKirezb
DhksmnS5hEXiXbXCSmcn1UVXukVxdgu84YW9rahEWi9LyGEmRKh2XEfDNyR3wjLl4M/ot4O1z92W
U0nL6BLePQxDRps2tVX3ITWxnbMyLQegEtUr2hUNvzzWxrcbsChp8ca0xgsJNZOkIK9/n+WGzAX6
nU/moZJXLBLX5H5tBMFXPhTLoE9e3bs7Mg/NC23oMd3i9F1tXNuMmyAhv1pxXfvCrkZB/NC/tRae
w6oOA0oTG5hUSnKXslHwdXSHubBDuBlnPNmD+Qh1sot6HGw12aXFeIZlRa1Q+N3qN/FmpWhOsQDa
SK6EKAQPfZbL92KhFsfM+dUWAUeWbsWpnuJd2RbfnVVuF7DCvP1Bcc78MgnxCTEmv521DGcCU7Ct
Jt7XYHPGRz+KPCSQrN3PaX//GbrkGrjp/fALPHGxwqTbJ07WvXKUzlt7auCs+FVffsogCH5s4+Q/
eDsA1qRZs80hd/6LZfyUZWSNtsPQf3bech2DvLuUBoVw3VO7kC5Bdwtctafh8cuX7XeC1XuNDJiT
RzP2YRL1eEF4vHd233k5BQPmlI5bgVN0zRHyzQ3uBPbVHJuFF41P6v3otjORHNMn2aprabcbRlVt
WWjXezHYITG94a4lqTcUtpegLWICN0l3Luy6eOsQDJ4GOdKMys55RJVtirfG470qrYQkMVzlwxBG
e2D3f+s8WACFd9ty4huWFdhXM9DpRx4T/6Gx0r2ZCddNXh3nm66VetPWLrzwbJgsJHY0I6HeWqxO
KzwJUGscLr3GrgChClqRCv9eX18u4pEA42SvMGKty7j7L1LjAcpJhXJVNZB8oqciJ+0mY9wtZKVo
PZNzdqSSMD9z/Ur2BkPKZaw/cUrhch9eLTrgAuAtilAX9g+PIQt0zD6RTcjFu+5GKvCguFpQDffD
hJuznoqD3Wlnp6VfPY/EMbdNdl+85hX9Wl3JZbgKromfHxzykSR3TfeHeITee74176hR5PLtSniI
w6AexiW9hWwSuJLAy66gZau7qOA6ovkmAp79dEX3wgPkUIdamtfaJ0+Agi1+RAvfZcXa0rkVqmwf
XKKe1LeyiHfD4asVgizRanSyWzq5mNSDKLmvirlEFUBNYZdn6zjI1CXqxysWzWfl4CmfqYNcgYT5
jsa6OUP5abb9nHJbHO9F7wWi/Lm1lD72QRZtTELAU9bc27Lke65QbBbf+DtMMK+pU1+VajlKh4p/
rZ8m8jBxHboNKMXEsAwmbzS+cmJJ3Y3SeiFNet+E4wFw8T/fn33n3bsjAPOIaw4O2PJgifR5QTrD
5VQ0mwRr+rMV909lAcmYS4W9ZfVjb1Wo818bjwavGR7cXkTF3jiVveUN0gLEwgG2pT9UrI22huds
GEZKlLqFKBsN0KzLsOuRpAgyFrVEgihIu1eo63MyIxNDWdiN/JxK+XJHXodJLwF1zAAM2pxNm18f
2jwFkBWD8AnCf3GXXnys6tBl0QyK8A/jQHBcgLvs3ckTIOSLcKtbGMqG70UdczgCiHG2WKIZadkM
9tNOxeH0Goqk2WQizF9pljhprasHT2rvL7ElZNAhjz9Z4kx3nCGcPTWEW/TK9yS0B0LMDEXhanBm
gxOqWZAnommekBYxW2/s+6VjY8XcWuEeUFyeRMkJzPNjZPkTkgWoncKjiOK0EDt/KGknOMkFPCXf
XCW/okp2t9byHhWwCNaL6BxHAhXYP9Ooz85pSN+By4VjRWQgvy4FKtQw0NmQ83S8IfBla6Oc7nNB
/mT9Qd050J/slA1JEhwrFpmbhn0Id3mbHhPapKY/oJEYN90y9fYE18oNz1qzhyPREhiCnehT5wcC
W+IF595JHxWgVz4UY6wrnEA+GVFan9xCqRogmbfGhfp4J3OicrvVSWE5JbwzczSeXWmqF98k/duo
hX5sisTedekyvTp0LSTofWS3u4A9hajmczlSV9S4FXdDipf/AQqPuE5O98iapDZrg+sSvliVZEO5
o8VKPWrVebuhc/4UUX0SYT/9jMxwZ/KVDu9eskUG7dDr/qV80OW+qPwA26bWYBeyfIn7Pd0ZE8p1
HD/hjh/OyZgE+a1kWePvJsE26Bg4Ha99xchMfpYtxCpVXeegczXyXRNO2fqUcz/JzMLhufQY6fGT
1j5nQNE9Sxn+OEOWsqtqvX0JrmxrghnLd+FGAvZ1wMaU0Wu3cJHYs9nHsD5IAFWGjFZCsxLxAH1X
P20Da4hQM7tvv1h+xz7Tf+ZK/s51F+zLsS22eAvSAptmxbPMvu2wQOZ5zkVlfYWqiSnouuMBcGeT
4A1dio4hSmsG03JYAfD9hY9MfNXltLnD69YF1aZ7Bqd+rXuqevjhgY2k97meWb45dU2iQBeQ2/cT
GvBwqPfueonyo6gzjIi6HXEcz/rCKxPUA2Z8nO72MH90g9vAbyKkxsuS/tDydfAQfk9ymnIsMW3N
1xR4GF7QHikpYcFA+07GJ7LDDBXIfWib7ljW2K/WAea8Pa7AFpE4q9p3OndIToPs8cWpAizRTI8S
6xsyujWM6f0+hillJFHcZJgc7eGy4A6HaxNIsV2q+D9u28vNJ6Zur2AAuAdWVONxgF7xSiZcwm7B
cPmu5UgLAjbP6maP07Qv0ghHa88/bttd8g/G57CNKBo9QRz4IhhTHxbyAXejIivsCo4kC+hcgBpL
bI38Ixv/xu29PxcGsBvGNhZ40egk1zhoA7bYfC9JEmB+URPbWjf/pIWnO6UIJgcG3BY0rEz+zzAY
TjZMV4wK7CExVVT2MbaGFIsnZYd0kZDn+SaiRxTZS0N3JXtMURRwrENCQizX2Jis2DkUe9tyvHxb
OphiyEqkzptbjO/5XLOGnGcQQlAVPAyRQv/r0gqUKiDY3CByTnK+FhQYr4YUCxfPz8ZA/X/ExxQ8
tBihAUUDwtQ+MvosaKziPPjNvMHZxdWcXpgE3hOkr1UBxg9QDzPcUS/LgL1GFTFbuVFOpzQul1W2
jOUdpuQ458FGTO24CB9I3ng0H0F/pRKAoiINXw1j4HQyTkYMTsJzL4V4WrxmYYtwsDWCQB2l6aEP
NWH2DIq6X3bRpmUPg4WXN+8XtyuyAnHvv8Wp+8Gnet+BY31eJVZ+WWK5fNQ+eMimm7ALtq69JhpW
PzmFPW7DccaunusbXa9YIGLQ2fc+EQdhUo6gFku++Oz3HLgDgD74l9y1BlbcnFSAU0HeSN6+fHvm
dhO22KOU3XBTykF00qcX0X2o6zMdLwOVn3G46U1XbPP7TTQGBknxiAnZtJBi2BA8XjVezi0ymujk
gsZ+Vbn8hzrwt4eTQF4J8Etv0SiG+6vEydr7GGwXeu+3vZAus5PAVwv+Ed5pljc7N6zvrqSl5g9c
xBsRP5u+Ahlk/3GQPJOhpcPCgREAEJ4LP5VpS6+p5bLi2wxyhUDI3JtHzl/9bAi+zkcS/R5JNf4y
49iYeWuwA+wp5PGfctc59biKDyxVq0Oe9xSwuFQgZgYPYV8SYKE4Dxu0m+Rn05f5LYzMJoXdvJe2
B9WstL+XxNqPuqUjtARiqaeS/VbqRs/zRHeFNFS6lLM6hoqmLwx21mdCSzJEzdaOIYIEC2BG7XzV
3ZCqHd2tUFkmaKx1IPo9l9D2VC3Y6CgeVdewnd1Dm013SAZVfJE7ktLwopugfv5c08L+lEfWbfLc
ZuNDGsZ7bLHDLSfXUK+kSRG0Uwedp6evNLwjbecvRasdtQZWBNu0AmZzT5yEX403inlr8nmpzjZc
+RfJqrY54bxgXzG23XGsmglgbBvGj2PPY3sFg9aUW9MUgDTSuRqmnQgWUscbZMS6I9VUuWfT3l/e
etQvpjC33LXFxtXjN5kto9bziJOV/RA3P7XQsglYnswxdqIZT1GaYBIUkB02hsnwUGURv0Bji1/T
R+oUs6fDMsrqrw3LN8si2JnM7NFtrHYpePpVC08gIfFsinVhTMJusqzXcWEXeFfsEvRTTNqabU3r
lOdwoT1XzOV0KfwSqJ4jE70uVVhx2uaT7a5xftByPk/uO6/15i+3gOVDMVyabbtI88KudXzxFwjv
OSn3g8NG8lRa9vudQr6lwqPbJrYbvWIt70lSpRPGe6/vUDxtdQpsHR65TEAUKYzcYuVnYedSgfME
sGIuiXzrnLh5El8Ep1JxtbzRmc70Js0nwDUBtrhQ9Qc8K1OE1KHrdc6cepAIow+Os0Du7mXxOVdl
8EdR1XTzl9J798ANrqA4I4S5aIg8RSPFTGvEqoQITkzBeMVKIIIfActT+e1bzh/8octG7YbR37Kt
QF1dyEHv+BFdrmWjIGPOWzxeToGMs1sG6+5hCmHEsRMDVAaBMze7bDbkgapJFOtZjt1v2MzWupOa
9RNvql0YMGQ3fHetKpvTLTQP4PqauN8BQqDmO8iIRyswbnFKe/NsA5sLm3kWzhubFM4hqyL52CzF
fxDck+1CWpvkodSnNGgfq255bSCBuSOSEcwryn+spf3bJ2wPI9msVBsgAU6BL1EYq9JaBUGlIW6k
Yrj/u17jOit/KjKs20gPGldbFi1khK1iN7Sxf7BhaOOHLZuPJcj3flY9BWn2rwh4CcA3IOze5wQ/
kCE4v9Sk79UjQtK9nln5OklBUuUDVOME3Oq27ligkZ/sqvexDwq0MhDn7GF5wbY4w3YWY//RHr3i
YRmBGXRsn9ncIBSpODpgUSgOBVOCJEA4vwxBtjxRSt3wpZnZAg963GVRL86sbxidZTXsG8LilwR+
018QzQJgM0wt1skR4wfOoauc5+iAQO3iZyPjvxgk+E6GfyVN6mcqlrhyQLHf88oBgCtyPgQe4500
3BFwCy+E7ILmU6EkhJS8LlT89KNYi3ZwDk3ovjmRKRsiQ6X+zySxIB7dIC3uyky6z7j2nynK8E7d
nUYRu+FjqCzxiP8SNRNpmRZgp6AYII2fU1TKDbWhuChIKfS0rQxetAW1Ob/poXe+kwCDtRsSPxvy
xrmqweF+oyFn24c6aoONaJvqWkW52XgEx27wIkW0m/nb9arzvBEWOY6xMyKneveE1O1uHNPppRhL
93HJY76uXpYfCJ6WJ+6CKCSBS/4eNuhdWedyi3REe/ZkYXEIdNmPt0kK9advE/8/7jH9qUhma69G
Jz9Had8H7Dssfw/DzPlhiZ/+tWeHMAFL8nLu6gdpyofJH68NQhKkgohE/lRm5W2ph2JHZ8q9z4ZM
2TqaAg/UsUU1OFVgx4qJl//xa9De9HSjKlB+0ui/WQZtyW15rbOI5cCDRoBKWLPOWS11DYN3cm6t
NvwhPLNF1JWfTt7p3cS0kuMsmIAQ+DLekb6npI2WFNAnEYZBlM+jUFrsYS1aSCFBs+Oq+xvxSe3J
PJHunviBiX7FBWHFJTtnuNy2tklzxlCzPOl+ao5glRNYfXPqAovgrvm5oMJjSgnG6UNaYjyaRk83
aUXdiwVgiFQI8B8xR99txA7VzSFWk8wNgQHks8RzHDNkmG5+SMJ8eK8iT2CBrfVPkOT+yc3S5l+e
YEHaYBlF/+udCVZHAMSXFO7kxYQHnXkvreWVciaqUUeQKhsaZrMDOWCUfx9oENY9afZOF2PNXgTv
Jz11/+83Jl3I9x5lBROr85Oinl7hYFDprviV/EvlUh6HcpIWGhOv3dqmC2Y7CdhoIdbAM1CyaMeT
UD7NlfgdCXduYwfkdSqgVZIcafkwCw4eMvJzMKZ81MFc/o0EmUFyQdgBenZZ/3KVsJjvnXLad8I6
uKIqSWnWzx4zDmkHYisslijnSFSKlQciHNKEgxjjBJa795SOL3QkZy9g9bt5RT8UW1plII4hsO7w
YcJLMTUu/mAMzMNCLJudlBYxi2RWj1hN2dx6YQQQrQ6aQ9IgY+CN96LlVfRdGmzbVnZfo7Krkl6O
as42sRksvSb4yMOPS2MY32Fm4SHym8G+SLrST1FeWNELnXvBVjoa6m4NJWdLK7j7zyHz/Rz4Scwv
3GHnOWJw+Ew70IqrIvW9Bx3PPf16GPt3eZQt8Z4UQ92yi6rGe7MkboHC9OxxjNv12QuDqPG20E9Z
q9c6rDadZfJPkbrFzmOaCb7YC0zD0RrVlO98u6NwFmwaaaWA0+Pszpl+blooZECuY/lF14GsnlIW
qf5LJ3z0LVgeTfo8cig12yiOVH2FqS4YP2kLH9RpJONrdqPILXFf5qWXLqOwU01Z7r2grxJf8uwk
7FYAb2iaXDMPJbssJpfOuoi6cBZ0LjXgaikvxIE9KstrK2TWMGIeJ5Yq1DijmLFIOVa+LNi8YHXF
tN2MwNIymrdD5Y8k70tmwZVUi2nPc+A65YuB0GPt+0xOdrxyRt2wl0nmbzrRlj9tRQfh2fet/g9J
ZHdX1iJZrphp83bbxl0yv3FlhNPAvj+rf0K/E89cPiu5L/0wJsE6sMjqKtE9WqVdOGvISlPwSXy9
UVdPOWLZI0vgslktDjvK9ZyC1FErll4DgMsCwmtsxQT+Mtfn5G1ofFNry/il4fHrWZkz9tncAbFh
R3TYN96RRKr44/s55fVRx/2Uo4p23zh3hscMQbO8JFCJcfTgdzsueVv5GPChLj/Qi1HfGEILcWAQ
m3j9F4Z4eOxAk12lKT/7qgjBkwEIGkB8ThxbM2sNTu0oqkqeVt+lUmKQjXI2eHWyT66pHsWZtqre
5rYY9IeM+F1toZywdI9ztH8tQxmfqIqznWOV9om5oPXPgkJnJr41HQrpR1O1Da+7eCChNPKZX6pM
+NNJ8bB3sAK98IAhrXPfCXBTWuvTDbsPuJ7/YIUc39FjtPjJjJ9dJtFzSRbIuFvwPMUJSlF/LSen
Ptj3rFBjUzq2shRbfnYqwT25AQbpnaVeQdNoLZP4q+HSPD0H2Ml5fVEfDg7Bp7Gn6er7xF0NRNSC
Ls6mf4ZIe4M1M5V6hwfI9N+lNUbJd06N/XSy3cktLmUvh+MYsLSlMKot77SBqcVjbiXxSWF6sm94
7c2NvCm4x7YbKUAPqoXaAvqOUgawR/xTLma8jDeF8TI8aIvwh+xSq9bKH+3KpaAzmd385JEBUPCH
Uh+hjnF9LNlhUtVxqO0c47ajkwKjjpfckjGie0KULS7ioSqpAe3z+WLhyu/RvEX2YeEjnFd+Tf31
VXuxVYBzApMWUOcuH3KzhB/DgBd8ZZkqosSrK961UmJTm9i+hY2qjyIL+j+JGwUSgo0rnBMzHhJo
tMARzjIIxnAN57EeqOxl6cLKOm+yPXs5WhinMbExBHvkV3inkybhZUOBT9/GePDxpzdfXpAMHpeV
fCTTabALHFViTz9RkHLSFixVUxKN5WC2sOFZybYJZKO788OJ1THutIurrOwWHP62tptTDngFhG6R
DOz7/PG5Mig/UMOBQgFD8BZ3+XYG0U/vlIwk3S43TX53mqQZVS3aZGG+byfbf2jZBiw3zwnKpwKG
laxXxKoEZAfql2iwGpV+SmfaNrCy0c24cgaLgqe6Zg+1HZGLWQMjL/TnzuoHn51qIsNHm94Fjm8n
c/9rmKdgaUIsdPYpBWonzVrd/Ef/hPWGzRnaBJ0sQwjR907MTtetg2LOJNm5YIJPYUHqQrPFymlM
L/MEZ4MdN/f2cqeGdOhBhcYpwamNVVS/FhqChujiPnpXQ+tF/0ay38OVOHFDY4AYyTJZ6Ku4cR6d
ubPZqDa2LMUppKx318TEUdftAJ/skk2DO9Ka4dXpUYVcDg4DVoMttsn+zWsz0HcqaZif716fo/Rh
clgBFKGZvjL5wwTSban4w9eUgE99ilzU07NycA/e+uBucuwxgkKebVFXV1JS+PQ4OGVIqj4j408p
Wt9LWiJM5XoN4coxOkpKefRxdO7eRPtu5tnlKkr/0YHihI9sTIPqEc+nDyclckJN1tth+c82NBeS
rF4+cerI1O6dnYfsKq9elKSIOygmG4/kUrLhnlzMF9Nztj7ZTcviDa+TPstqat4J7BhuSbXVfZS2
q7dFVinnM5VOdcy4mCB+iyQA62PptntTwANStB8Pv3+LKLp3kxjOWpCGx7xq419JGQNr/EGdAaHH
J1q5p4vMnAoWEj+BT2V157V4THtyPDkSIyxYgaOhYxZEb+MvYA+9tIQIIUeDsyyA+0AmojMbPxWg
H7Fx+TjYPB8NmDBquk0ccuDnuorSe6dJPyzhOfBd7P/TQBip57tAtrERQ7nvYk3aiSCg/RbWdzQ3
mDO2m+6SVdsCobRaR3qmEIFALaNkyVtlnY9alpQStt465fr+ng0yuvKfibSIj3i4W13n9CrR19yV
O3h9uufu39EN17SeuLZT5B2tEG0YjoDB9gjUFrtdooWNauLN757jB+9uOjrPxVCg3E/3zomHsPXa
/sGmzaZ+6NkCxT8VIiNvDlfyPoU4SH/ZgSmXpSfrLsq4EpmVVraJSMkmJccE39+DNWUeRw6+mNfE
VPIiZT9Z+YqOIqt8mG3GLvhjKeh/w3tfrbrKkp9cSh3rmaQ9cMki90mj2pBj93iuyveB1OT0gz8Y
wh0Hupd+yp77CeyiVk23Op9Tan6MxFQUEN3YtFRB3IucpU/0SjbPHkBiEiMtQ/QmcHsibF1DVua8
VPmIEe3O5v0YrDbfMp2rG9+MeLwQx3Rf6ZihaN7O++iYIfNKxHWRfJYA2ecNVr2IB4xffHyO4YUS
11V6C+4F33k9WXLtdab2kbtckQaPYmRSO4HbrMSyApszY8zSSXYHhXgAHt7YsCRYyD2EgTmOSDnb
afUbOCF/rIsbc4uwNnmYz7hDH4itREcqDnq8BjwsW3sedHL2DIP9ulCxX11zHcD4YKfG5becdADW
snfRE127gOfSyKCzsJoJIQlOhq5gt99hDoZyGgVb+joC8xWBoX20HH6H7oYV9vQ+1L3l1RvSIt0n
THSq4TU5DdBpKOvnpNfyxKbiPuz12X1rEfh87fzcb4mdOrBFw5UT+m52FD7Ej2OdZ5LyJ4tzY8Uy
GF9kKoNpS2pvubCLXj6TzrHb/TDrgB1QO1P6NCz0lhE5nNa4CP1LDRgRnqNI65ww253AVS5xZ71j
O42PocTQflbgybxb49baPGeEept8XUKhIv5X6CQUO6d3VPtcpfOEhgLxljlU4IXlS6BHcDPeeGQx
PF5whrk0Y88wZCwhLhLOT7TBMy0gkeRN53xpKgSCzdBybV7nMGhmfDNOFpWgxmQ9nZzoLpY1qcv0
vGmgyETM83IS87DJJ76TyHDUi5eUrfNQMIDt3HvRSWIG8Z2DVngI+ZYe6F+XPS2OS2NuvmUzFusp
Bnjfk+0BHF3mPgyFFmUg8CLTbsQMP7BsNeZe7N3TN2pVmv6EinLpB6LwJelilyrInctGNcYOmndF
/5z6A6q+14d1uYfx5Igby3paCibp1ftUx2RnOh0Tk0BaflAjRIRDYBMh3uZN3pxxMpTbUdvykBj8
r5uqYRE2GKI7K1mn8s4WTfiYl/aB1mku04mYum6Lw8/bsdOfMH8hSWr4R/lQvfYmLIoLkaGpwWm/
2L9Rqp1fNkaQmxvLixz+cSCTX5oHRmyWFmBRYnqw8KssqNC4+9J/I67rb4hxDGDjautsk2rnaseS
srE2qgydGvZfWZaUm8PVwFDk1vGfxXTTdgTFMvhg55IFQmtfW+5JJ759j58itA+EDN+C0lLBH7tL
2wec6QtwLdXs8UnQcoOelXsYkOZhB03O4DpoBhZIUCH9lM8jd4ctKMmWsUZ1/U5ovPKsT8Ppxj0u
b95g9GF/4KwdJZHQnruNEjNngR7DIKQRFhPp3BgM7jQ7JOuGqlTM1Mqai2dawpdwPw5c2I5d78fi
EDaJo14JdvGOMDmooD9mnA3sxxqiWH63cCt1WkDRkfmXtjswGSxJ9ow9vfWfAaVNNOBQ18s0HqUW
TKJVQ4pvOsHPTFuqGGsuP68wAhmkNm5wB542kSW2IsgGRN+FM7JjuFF5+hT2NE6uhhFTY4HXu2gm
bFtoYVTC0D/abZWc+r9+eRfkc3Z2p1aG8IyYSak3c3v91mRJtM+E4+ld4jppiKNM+K+V6aKXfij6
V6eN0r8Gcob9JSBw3JH+ofOL/3HC7l6I8Ymrewp3JiX9BhpbTxznKRinlj+lixo2uFafpK/WMFv/
1e4w3yIWSDGFIiEcY/CMEN4uMdzA55hp/a+2I7ZFvAuCV7DnYfFdFtMwX0sA+A8q6vmPh4zhUa/r
j1Wy9ZX2ERvqIoJ1EhtIoEOQNu22ckj9rn2nnM/krRFOEu2Mr4YA3J8IQ5izw3KfVk+hskEmx1Fo
11tW2bzbbMOdIsEM/QqM1BKn2Q8Hwx2oBMMOxUw0NWD3gjochBikQ3uIogfCN0rR5aupiKoCOpDO
FY7gkjZdmlUJwaS+sx1oaTm7Cj0cXB+16kiLnH5b3ImxeSKuFH0STCnfUMincdsiph9lFdDoAP7p
trgoQSfG06A6JQix36ndju+hPcLiYMc7s8kIZ+rPXZCwUeJM/RdFpnpS50WzGmrwdHFiPWYjQiQF
0ZYa/6PSCL8MnqIFBQ+oZEycNrLxsgE1XtiT8XKHZx/iz/EbS58NhcnNGp8AylQ6dBMyJbVkNDiL
MGhhS2MXNI+jE43XUffy0c2a6iWAXBlfLVNQSezGo6EoW8k+cja1ozrugLGKmq3bM+hTrKCzQzYo
8Z76NBMe8QzI7rXjJgNfoHRTZxPRGCQZqxWs5BVx1QmakEUxg2Ps/BC3fvYtUke/Cb+FZZSP9k+Z
l9EJV47+12d2f8mz0D+rMknKvRuN1GFFZDXY2k1V9lvN3R3S6y3JSL2SFTzKGK3tsSMBFTEncj0+
z8Ju3QsW7E4fvJH/YgxkfraO0rpgzjRhpmFfu4H35Y+9dYSn0E3v5KMjGxWA4RRkf0uk/G8TcgW4
Vn7F6hmRZGmiX+F3fv5QTkPOoskF5kZtBAcLvr/YM5wyDjeATU1jtLOKwMwdxnHJxgdGEMzdoBAY
F0yeA6yku1YtdEUv3DqPQZBj0Z1mFVFtP4/JrVW0NG2H2SkAxy+p513x3lgDDlmu/ydDQQr/jjkn
uxN74fQ4ckg8u3KZrzRGB+qJdqnyv7pO2KxOURIA98hUtl70/XcHjhjjVE1KfdNNurRuvgvbpD44
CTUxgPznNlLPgBOBXlu5AJO4IiPnuM29CTqnbECkEfQWGYsGk6ycmBhW6LiTBahFCQPJjZ/3FMO1
paxDqKEaPywEypSQXa/Iq7GVykxyWAjcB9TILXch2qfX9mJr3kE4KtnLsU2a0/cEhKACHdAs7QaZ
n4A/axUj33wK8OC/42QhGB11ss+gQ8IXUisOrqi9CBSwjyA2UFt6cCAlW5MmYeCvZppxc/AdEEKM
35BfB/fPlClEQTdMT17S+aiqtgctMY9pYj8wUvY4CUsgwmj6XuMXRDbIseDcC/3FQhzI6deE8842
lVuv4cPrmuBQOTXBkaQ1FvWHoTh6gSw6SDHcTWD/wrgJXu5JcvUXMHK1Tyah9p5m/P4ribPjmaWO
5SgjF6GU/Gv1Y3LPzRn0nWUz0m4vN1S3822cBs2+FTrGPaYxlTZmp4ZR5DGzpGqurmsNetfiVEvW
zlj75dHqjB3cXOXXGPySAv8m3YvkYGhoOhi+/0BQvSmw/xIlDcs9wTpemzlj/jmYEpjJWVHqK5By
DvS4UOah6SPQyKu2T3TwWhIF9V8IU1Ql8dLAWFucdrgaFdAy/IfR9IEw6W2oE7Rx7bM9SrCWKMt9
KLmAvzncRKrnJa+zl4DFLXMc6+Mfalm44IV+0j47XZs3G5o0wnPNc/0f+csFQvaMZYzhjMUR0qpj
ipVgADFw85sqOGdNwt+g0wCSJB0bIVjWzmrVI2pfBuk2XTwdvAeOnA9wJ3yywDWVlCz2vNUgc3jO
daGPnacK69oxCeEocTxhrg3vUwRalIVq2ZhOJgEmnMh7zQA/YtDKorokwF8sa4LialCbqcrd9gFz
b1b9V6eYeb/8IBgHKivx4K+DuOundZHZVvyUWuSVEPp97gmkfRs3+GyIT0uLkLbnuh9kktDs8JhF
xREvlHpwjQ+/CMlB/InoA4xJSFF2TaUTb6Ngby0sMipmHXb4D5YTF/HfqGGHBZaOlzIQ5S/FbzQ4
8Fi1PT0Vle3oB6+j/Pp9FOzBd/ngKodMqC3lFnWMIF/ST8uWUAR10xJZjPB57y/yEs5QLWCPLPKh
plFHogbNrEGibcluBxkHjOkru68UOx2yLFeREMoCwSyPUaohkyGL4ZSHOJiOvNCW4EaDu07g4Fhx
x81ZIWuWlDR613Lx6rWKHRyWXBvTOnzr2FgxtatKml+26LhqmT9nTBSsHlXBSpICNDP+9aL/cXYe
PXIj6br+K4NZH+IEgy54cc9dVLpKllQqlZHbEGpJTe89f/192GejZCYyoQF6MRipO5JkxBefeQ1P
uNHNiH6FO3bNa5KGubnJ6Ax9mYjFTGc1O8zIw6bxtSHFfkrnXuNkhdVnJJPM+6rUu/ldZcGnBUqd
MwBCUiN4M3Ux0tiY9cT+SaVhwqVjyiVf0rBSn2cMQYJgL+WMQstI9EfTxdETJNBMP37NiyLwP3Qa
CGEMUpDHb5L5pdNjvv5WSFQX3swx1cOd208o5WJQV+XtR66dGPx1hqLDZ1kFHE9IOeFXQoz60kyD
Q/MlnXUfipU0n3TNcgXciKrv6a6lM/iNzDQ/TlQJ4thihPKtUJ2KPoN3QqxutOoE03DlG8994Uto
S1VCYRQO5hcpAljMaoLiS9ZqBa8t0mzqI1a01FycHPf71I9ISBm6eoffRPZQ6wsDgIZp+pk0drqn
FQypUxl2u8OfG2FMbBxaRN9AMUzvM2uqP8PbiMaXRKXDVKNLIfmbS7eUBiQJ7o+W0fpCJLDxOEOO
CJGsroTnl2e1s5upm+HfBFSEm7l1jeiXj7zou3HCl9PTY7dgZJe0dnmQ3UwaigBjeQijLmY2U1fO
UZekrrB6GX5hCT7a5iYfGvWIIziJN4QUBs1JkamvTMDLj50pe9RTsKVr+h2vXxPvctcZ6q86Uk7a
2wB9XdvMENAWU1qk5UeZUknmhaP1uG8YffjTIT9Nj3WPu5A0FXQiGtt9fW/Al+5RckgyoFpuk5Qf
lKsGyHnUW5r1N70oC6a5hpJF+ZwC4S52uuNAj0QEFT102M4DU1ZLS4MnQ0PIT0Qjzh47bW4q9RzE
NQxXchh/w6QTURdU2lAoi6DwaTu9Lp3yfTmIAji0IjLjnoEQZeFT3G/92VI/ZiZLuHNzCt4C2TbA
PhJUtqF3aNikkhXKdNPM2eBuqYyk8ZebwyfeoJTNsBiJJ0RJQLBGFSMn9BnuQgExkaYBk7IXo9Uw
JakYhu6gljOtHGS2s1Bk6xgtOdQB6K4BgZHhokjsiBZmDF3eYD8YcMZ75GqNjcFQ7hXIvkj2MdnJ
MrAXk/qeIy+MDgjipfme2bQPnxbjX28civwta+ua4UfcTQFAz0WklRoXgOE+JEGFcNwhmIN6YpB+
64hg4weVuDJ50OMuahtELkpH+1yisOZ8LTsXCc424N7xEFgDLFjp/G8aerRSX2ebXtGnkOT5gxw7
kcx3pgGq7JcQdsx7I7C4yE8jwTffwy5oFSI7fOIv7Bp9/gx5wQ6QSYqzsHsp8Ih8YYQ7BhhmqOBv
5NS75GNVKRMxd4ATh1TjHZIVO8CvRM1/5RvuXjqOE0Y0fZ9a3KzDNGDYCkvVuFNTACTcEQElBMMK
IL16EMTvyy4ofqW+cmkD6GAZYK9G9t5WPR2nZQo+eaDNrfpzHY3+LyZ5qvg+cFFgEQrMnPRI8+v6
NfdDA58AOoHPvlXRIEhQf+L+kGr+jmxYCUePxA6eITb0OBSVBB2rAyX73h7FcJ/Oonyow8FvX8Ee
jcbzIlpQH1rZoqGwLbtqwjum84kjZgiB/wVzqix8YdwkWVMkUGANDW+iw4Qa5i98qChHY9WGjJni
bl+5yvlQmX1ylE5S7So9Fn85sAyh9kMUAB2Hi1H1zp4lrmQ0x8CLzRzJPbQJIcB0RfNBL3KKoI6z
oUbUNjCtQkomou2EXIiw5o+1Bupra2bW8CUPstE9JNiUTghz+S4OGUZMT2KDAH+O8STBA70IPBt8
Oc5fcgZi4Fb1fI4nWBnc7RvmU/aic0qGcddLS5WvDOvUfAzgoyYUPZNCXY+4WN2HVl8zRprK94wm
8xqGkJUbP7rQLt+U1ukmokzTYM3ggDT+xTaf+ic7r7t3YIqce/yRNKhEiQR3kQ8oI0yu4y7t/xwt
JTfv589GW0YolIlx+CygZ1v0mWCrij5jC0e8V/OeZCnAgjJ3Xxg28Y4zTcUagcy1YJviwmZBEc5i
vXgJXARjjhEhDuRmV5Bf+za3PoBYeowBeujpjnRrBo7hmqWxSQAF54eiYyIaAIk2UcMH7nif2aOV
cO772voK2LOIW3oOcUVfYJ7BcRr3JuwHVognEaqPAHKj93OTpQU6C6rXnvpZDdjXVa4tPoyV3gqP
WAankSqs/lbjdPSUCK30PzllpwGbMWj6HENfyn0FL8TLhD09mubEfFaL7PcTpVWDdgjz2A39OPmT
XksRveG9Mb9VmkPWRi3obArFa/2IF2b01jDR2QDLLa2fzCHm0sMp1X3IOlyUNsjbusykYmynYDbj
Y/GAwULyxL0AU4qSwNB2kVO5TLLjDJrlvsmcGUbNEHFER69CHRHJZ5P+Lz6HOODiG67byLk0JU3y
eKOnZA8SvEsfCvM+aYXtxNuA80mqm1md8xIPVJZopswD1b0xaU+lmjRoz9nS1n43g25HXiyGOIRp
lmv133QUNpPXqRmTALVB0dCWsAYX1g68L3rKiD2xuNbjrCo2BuYVmXbXmSUzmUrh/IJ1QSn9qX+G
mxDM1d+OqLseFmVfTrA6YWm1I93LAhhdPm37KsyxpkYaOcbt3dcY8zevkYEq4qdWFf34HryOVgY/
XZLt2N8zS+OAAUFHPig4qA74M356GQzjR2q9GdMV0xFukKKrgS7FPe4xMDGsierzkc6+mrddIYtv
Ua0X/SE2tYphkl4ZZneIucg62IMjfKV842QgSo17Rkdh+DXsTSLW/YRT7FTu9Ry4ntX+/e9//ff/
+78/xv8T/CqeinTCuOpfeZc9gQVpm//5t67/+1+E9eX/Pv78n39ThiBIajlIzJC1uZawlz//8f05
wtGPv/1fRhJkLWSw8rtvt1W1pfIZDqlI9c+2pJ6AfAhtHB4/FuyNcCeql1oxxR8TZlwRKKXrv8Y5
/THSodWNM4gLxdR2maaufgyTvMkeuPe/Jjqoj61ulu4XHYpNu5N9NmUHbHNgJ1dJSErxhyujEWBZ
UjiGbeDRIN3T1yBNJkFaqA2fyRWTQ51NmPDYYPUcxw7edYP2Q/fz8nB9TX35j/727g3UBA2lm3TO
0fdzeP+ni4KeopUESuUZu5ehea+MzkYjtDWt7I7ZLAMoFMNwILiDP2XpT5aEBovtgeWm3M4GsmA4
g3TMM7KiEPc2zdqYJlbdkRRgp7rAJTXMzZMxLvuXQe985QUZhc276w+x+mSGcA2TUbTlmtIEcOUa
p88geUGzFfTieXL0HpRSOX5DGrHfNVIghWaQ1HyZpAyO11dVqzenS6FLRc9s2SiWbqxWLeYmCS3f
Ll5SvJehQOYqe9cnEB1hNc/thqaww6wZf+FjqPBiubFNrQurG6Zjslul6RiuefrMHdDdumlE8eIX
Q/ucZIb1EjQLahjxyxtL2ZeWUpY0wOfZLiueLtVIQ2MsYBYvTUtlmQMC2cBtqvdd4o772hHq7fqL
XX9OXZpsSGCHymJf6utHs9APqkbYGM94jEKjCN1l2EIfYwPONL+n7c/0yCY9vr7q+QtlVYs2vqlL
knBz+fPfghA9Dh6UEdxzkZCi382a/VfY0MFmdqbNP/54rWWb2o6ydCRu9dVaAqtDCxqd/2yHA9oZ
RoyMCuy46CHNjUr8WVgxeJ2mYeqOkrrJuNVePu9vD2bCSbdpXS82UIu6AOqA36eFHIQykYROR7GO
iWga6dPu+kPqyxb8PbT878LK5isSR911PMPsJUrA5PjPTqB6dBMNJJcD+iyYqTc4EUTDXH/PbP2z
ubgxbZKmxVHCRzyjJtLacDAGajl/XgaoU1/o76//uvNNzZXuEvls23F15ARO30oVlsHQIKLxPCF2
ON2FmU0/Dt62+ZA32HtGaVF9vr7iOtLyOhwqX76AQKTEEvJ0xZAyeVahZj7zvfTPRg6PoaUbAE7b
dmnjo2Z1b9oaw3toMO0+wgd5c/0HXNjhBEqd30FbS7fl6gckvQ5dpQucZ7sb5TE1G1pIZeoDxu27
G0utr/Rl0y24IAIsqDaLe+30YYN49JGEL+3nMA/dbQm/dw8qm2KQaf4hj8uHkpTvDh6usdV1HyB5
UYANqOfs/voznwdpi69r8WMETy7M1eZv8eyBTzBaz9rgSlSMR6UfyzT9AqufFL9AYLdPxbSFqxv9
Byub3KeuYH8JW62ipjsPtWuVpvkM4oMBqGaNznak8bRXM/KeTKM+1Nlo/YoqVT5cf+bz72xxJXEd
ElhMAwnh03fPraSgLTT6s4zJXvV4KEZ0p8J5a0RN/9f1tc6Pke04AitCUzJltZzl/f8WXLAULyxy
ZP9ZAGfci8ZdirjQOoCObje5GONb+crZ5eCArTQcIhqkaKH/s/F+WzADa9ErkTHZCzS9fMC+Mjbu
UXvVaAdHvlXv7RZt2QwjI3SspgAjQzw7UUHFtnB+ohc9f4oq+u3MtnIn3ThFV7wLoxrae1mG8aMb
Wu6HP3pDtg2UXaJKInlDUCnsVaDpm6mrZ1/PH+Scz/dIltX3hZbpWwZw6XMQiltHb/VFWM8Q0uaT
6BijmUKtvr4AbIThfVIxkXTxIM4HuPN+xRxSDQwpEI9X++sPqC9x47c4/8+K5JEOgmKKg++sVuxB
ShRAl6oHZsftm2tq2cE0Zb6xQzEeI2M2vmiDmeD0NwIEKbM2OcxMq7eCmmVnSTm+3vg9y8k6+z0O
WQIbEmlFe7UnoaMEoLJQdAIpk2chrq218XOISz/82y8Zux3rcFxkhkQaH3KgMohGT4n2YmJBpTwD
P9u3/+AHAT5ShoGAEYmiOD0kjOd04JItnyTI0n6DwjfwBBMnLjanFYsPGIQCIqYZi54SXpyTsbc6
TfydlpBatn1mMl28/otWh2j5Yrrjui5K1ODACBanP8gV2kCiP7YPOj39vWFK/QUPo3QRrCjRd5+N
X0KnU3R90dX9tyzKfaC7tg3cWYr1/Zd0WBx19DceKsSwsw0yHbP7LkC1L9gy33O/qhyCK32yysB0
hr72K06qfX1js8rluK02B1msATuPKGJJdxWWmy7FGqgJm4dwTKdjix0hOqVi/ORG9SOpvommV/ih
wKP4Z7ZMaih+DS6nima5jUnuPbZY6MYz1RlR+iWM4K6l/g561J4CNJ/v/NCOXibDce4jIwUNktFf
BDz7/fqbXB9xRcHMp0OZ0sTKji1++vkaMxEGNXt6LPnp2BrZFko6TvSBO9DZ6NIwnq+vt7pQbKX4
YAiQkDGZChO5JQD8FnNDWYcOKu/aUSm3FzBOaT2PTBmrAOLdXZpN3OB/uEOVWrIyri+eUxdnxZUN
S4FOv2o9sxXlvUO/G2+XCfGk1mw2tlWNO4QfixubY71DFataVAHkRpagGF4HMuVMGZBPjCeUo5gb
ZlDlrA92yrDkvhJlPe1RH9O049joZcu4HlTDJu6Y+9x4eOP8h7gC/RPJrWrxws1VwMgFwJ4a4peH
F6AY3jFlC9vnDGB5xh1ud80Xs9NtOMYd7b4t+tsj5uB+347Tq9NHVvOuZdwqPtHXtWiPoG4soq+D
sdgiAetF/vMxBuiXPFfIg/hbwVTN/dGYqIDudMD7hKCwq8VziYJsuAnyBl0R3EEz4MzKbkPStHJC
Moj0vdTFsUGnCAenzByZmE5xoS0VaCQib+iyrserMwJnv4EspQWvxoDo9FsMyj59Ir9GG3FEIbuT
dxiFqOx4fc+enREqc9cyDLatI6hdVwmoBLIX+REAJbvJGY0m/mDfMVtEmkfO5U86KurGR1s2x++B
hb3POE1InX8U4W0VWJIGHjm2c5knhrH9iHBv+aJcJ7ixyjqx5iwuy1BUSx0zREdfQvtvZ7FESiYG
eZ55IDWw7KZleKxNI4BGwyTGZ3x31DIEH/F6Dx+DUj4ilO4cnHBKbiSZq8R6+R3UkxbYGJ3WiytX
MWhMDLQ3sX3wAtcc3swqjfY5DuRejudif6fhVoQjfVF6SV9Vt97Bsv1Xr1rSk7LpEzgUF//0tH57
BzoqgUUZ6bkHqXYRrI7nxwxNpd2w7MIRdscRsI/D3k2SnQCVvElpyDxd31/nMXGpbAw2F50zk57s
6XdgHq9im36cN086mlrgQtHFg4B7dH3kqq+vdWEvS7BtglsTQC9B4XStfig6B/t5vvkMURHB1dF+
byh/svZBPASfQffj6/DHS/JxHdQbyaOUsb5i4iYcyzALQ68xMUEy++YBLiH4+g6AmSXxPLm+3KVt
jSo0dRL5AXF/3QKuRTK1TMVCb7BTLtQxqYl0PmFkHJM94hPdFuYAyh9TXL4LfKYEk2pRl66rHzd+
yDo1Yl+bRH760YJDzIV3+q5pXfKMmLF4ISNi4gYJNoK9qPT8gKmI6HSiJhtlZcZHgI/TDDd5xt7V
4iHWv2KAIdN3Sa7yFwmWw984qoneY++NuQKOw/IHyqeT2F3/xWcZDb/YEo5N35wU3FZile725gjs
oQ4yDylaOR+H0RmVB9toTL6YeOrOdxW+asa3sQFuuKEElNHWLmhz383K0oKfoO10k8Yl7Atw0W49
29odMxnL2Na6G0hE9smIYy+OcAJ5nMFS9R8q3UEywRWIRTWbzO9c477IzRroEIhgRE6vP+CF3U8B
Rc5Gd9q2KfxWX2QqBNzbJvKQzpwN4NQ4B5uB07xZs1TF+5apw9/XV7wQ22w+PoJNxBZDrpsXox1L
euFa4g2T22+xeLKArDqRF+d5tC8N2bxrjADLyTKI366vfOESsQ1kVwmt3CHcX6fP2qQ6BllVFHs0
utHiD/GAMkGHuOnHP1/HkeTAJkw8gzT4dB3DAq6v41biJYYajy08yI0+JbfuiAtnaWmukUoRvehq
rb4cgGtj6Nwk8VplFs6HUKNjsRuAI73IQDJ7HPGOxF+iGP0bH1C/cENwdJknOaak9bI+EwOmFrw5
B86rQZrs5+IbTssp1F10nCw7QEtsQgAqdHr0ZdAr2GTm4Dxef8WXNhFXhLDp/5BYytWxnEHtuK1Z
xB4+Uik9PlkcWvSRt6HStW3WQG+FSGVuAjkPhz9eedm5TNSY/S/pz+nHrUvTmGrNj73SNupdMiAH
OgE5fzeOsf1rxBIQM46ggH7iSlHeuJvPrkUXXDEddME0Ty29xtO1wXcHkepm6dmw3jYFf+vjLH3k
A2OR3aiCznYXRlOMDHVmdQwKDLHaXRbAi7yphPRw2JZQ5nDVYmTvbnBBRx2/lBDn0Y7407SSZGdZ
lQQMED7djtPnq1Mw9ZMwHC9F7+OBagjlK7yY7vK5jQ4tA4ob7/P8YqQMoh7hDmZ4Syt9eQu/5TrS
ydqleWIR3cH3Q2XEzz2O/65srAuSCax9HmU8fZkj+B5CyoCaKPfFiM7N9U114W2DcnPoLTG4MAjE
p7/DtOPE9APf9Jq2cg9NC/wSCYl8a9aOsXh4i9ccKtmNpz87Qzy8QappkvwIOjmrcBj5yGiOwje8
tIntEIRtN4NoGUir71wybA9RRBSsHStz7mvwpTe+9YW97NIjoGND2UuauTrByDwXmStD01OwvH4t
cu+Htu/RZwdqi4zJ9fd7dsvxqAwvmT5TZjs0Z1bvV+g110lseZacq/gz8nXI1qDuXTyC0koQzwga
2AfX17z0TZeJkL4M2Uxr/YCzxiWTBT1pHSZxUFSqeOdrhftB4cdyCBYtOiCyWby9vuql1/pPJ8EC
zUqUWBVKGBeVoDla05tEZgjkshockeLAp1WrhyBrr6928b2iV8l5ZdPCmTl9r1nqdLGm5aZnloSh
FtOxDWN8fR+F03cDtUXv+nKXHo6ygKEsrTVmmMuf/3ZcOxhuEepUBkoSU7ZpJY5kqBhruxztghsV
yKXDQa/XIEFxKMLWFW6lV8NsMmOGcuibGxNmA2rLebzPndzAdm2q38TcTVuamyg3Xn/KfwaUJxXY
0pxRhELqMLJOsXrMGmGEQCLU4Bkow2cKvPNcFhskc8Ya1z4g6lBjpoZAxK7FWBnjZpODW8VzdC/n
uIlQZPfh89/x78aIeKIDOIn9nKNI8Qbewpc3AAKXNoGDygKhlA4sKpGnX8VvfT+oI0jCswKW2AMH
RUfDye7zmOIGNybtxvs5S+N4PSQ+zBaBIzuk56frzcDyy2oKUD/P2vYnHp54fFl+diPDuLTXFMNE
RoqWS9G1DsmtGishatNri6p9wQMqe2hb5KeiZjZvBOLzpehF0YUjMP0zxFx9b6wTLJSVEoeMuBcb
P2zlrqtMxKij3rgRdZdAd7q1WMrg5JA0ku2vBzx1YMUEhsbxMMiQgL4bbefIqP0EZLzHH1CqHdh6
fzsZZbfFUK2+8enOYyLL01ZZiioGtu7q0xmoMKFIkbveFKr5XVqa75MSJV7abv5dagBElCH6AteP
0/lJZk2wRg57lHx8XfyiFpkH/bSoWdC+exbziM6aMxi4cTr5o1Xgsd0MPcTsQvtxfeHzfbokatzp
ug7YQler+7VRQ1lV4INwic9s831pNii4o+dcJZ+uL3Rp/yx1/VLFUaT+U8P+FhZ7xL6qySBehEM/
eBIo4rvIDt9qwau9vtKl7cNrNJdOrgCysrq0k7AV0SQD5ZVhrYFps1u8R6M6ftCHAU27JK/6j0nq
ZF+HTsS/aEQYf1pakTUvGQutGlvSOV+dSroBpaZlk+0hKTV/8NEvxGmJOvrPYwwFIrmo4qSQLqxx
an3smJqDooIXm3ONxa4FCOk+oeX4x1GGdbg/KSekRUBb7RFaurOaS8f2SLDVN8ec8wfIRTWVo/h5
/dOdR2nSARiaEiggs3q1SoEcM8TnnHPpcXdoO1/o2Z5ZpvVphoKxpEX5jS914djpZJcEGtsxzis0
Jj4LTJxIA4E8+4qMUrw16apumM51X2FoZAfEBrst0LJbU6gLx4EmJcMwZpRAMdbldxFhQIh1muOF
bg4bS2PMNbVpsu0GFR3+/KXSobSpj2ggmuvPF8Za/w/90oNCzDwrcLUJQeoe8KnZI7+iYWV4fcEL
AZTHUgAnuWzRaVtdFa6GTlVZxsQUPUDhubeOnYXfqRsZFvIneCaPsr+x5KWNw2CdXjBDRmrO1cah
MhkqVNoMz+1R/g7A0T6YEgqDcAoT2ZnEvRFjLn0+UA+0323yVy7G0+sdne5ZTEZleExOARwAw0CS
bMYmZVA/rr/MCwGaQS3lNANL8i2xDibtNFal6A1vLiz3s96H/VZZY3HjiF86COh+WLSe3AU2IE+f
xwapVcBbImnV0rfKzbRPGBTk26Av6IxYjWw2yEN+K+x6vJEtX9grconRikzZtJS1CtZo6ie4BpKc
66B/8zvIsPanpnA/Sx2ktTnCjqiXuu/6O72wWyRtAy6hBeMLIOr0aRGScMKyTyjraI0d2iAJtqZb
+K8dAiXbCoZmdCOluLQg0ojCli7fEfHO0wVRKoDGPVDF9m1jYmEe9UeZS/+IW1K6d63m7frzneEx
mMbQHgQew8yWELPGeYm4nqzI7QwPmZ92YwUxcjdIdWyjYYCcMJIP3PWRgfhGbyKWWfT1+2Kh+gyc
ZWQewma48cIvXMmSDgbTIi4s2jWrr+wgapgWXWl4+FFDYTfqcHE1aXAVrQe33DfwGO5xoU+f/bSy
3qGPJm5NzS4cWAAqdGsoAZRprMF+pj8rP+pqiT/P4B8ipureWNXNLqyK4MbDXtjS5Kxcl8vkEdTZ
8ue/ZTpoCRoW6onSizMlHqCaINPadfangtrn1+TE0/vW6MXh+ie/8IaB2DGuoB4k6BqrN9y6ltM7
o2V6uUBdGJlzt5sxq0DPhaLL9ZkBIzL4GLStXm4QjHceHHMIuxtPbvJkq8Sd2xRkj8VIbBnfnz45
OpQxMn4UPaA1g69RsziA96Gc//w0gaSxaKsu43ohV/dLkQ5o8hU6Za/vMMNAP+5QlHjLiwRenpEz
8b3+bi/tHZfgC2yFvFJZq8sFF+YBT1tmX7WmZz9HzbQ936y1xwICwo177MJSy8BfLhU90WKdAKHn
F2i1mZqeoDG+Qfl1xE2zRdQ5kCGC6tef60JUIvcAj7OUHQapwenncpN47o2SSzMDrv7q9lRyd7AA
sX4yMJbAe9ZV/o0lLzwf7VrqKg4hV9p6kgMvJuY2U9KDwSXe1YVV0k1s0POz0Tq9/nQXTgSNO2LN
kh2DtV5daU2E05wf+3hP6QtWx0J/YyD50eFXRjNEb6Mfv2rGYO8HlA0oKyfr+foPuBAHYMop+oec
BuYQqzpyilInj/wSgiUQbw2SvLGA4RDAQXxDjjpaRSB4kg30LFXdOCEXesZEW4hOQK8phGjRnH5a
mMxVUxVhShZkORNkQR/pOWFjCTXjD46jmKZQ7IvC5HGQerxhki13ag7VL7N17N3193AhKtgAEZGJ
5KzSQF59iGTUBJW0SB4AKOi/2BnZpkxj6+P1VS5kMCerGKdP3KNK1CHZnzxYIva30h1NvEgC/65V
WfGJOcnzHJW110X5LVD3pc/MxeJwkpilEfVOFzZzoJ0u1PWHAWKY+TDViDm8uoGlvzD6Tb+1o0AY
0NFTZ7yRs104S3AxSGPooS4Dw+XPf7tn4laTNlKV8QNCEPW9yht5iGMdI40gunV/n0/TXApZEl1S
CofIq1bfsB34MwP7jQenTk0cXuDjYCUUZRmmG13ZteURS8HO3wd4V2I2POZc8/dVBe14xs8aXtH+
+tc+D10gKRkvLUMB9tQ6KybpSWZ/yrKHmLS/wre0nqINr0j/OJXW8KFr81tcn/O3bVBEESyha4Br
X6M94EYFltBifHLDMTvkqYh2lZU1WwD/6Y2HO99RBqA+zsoCQCM5Xu0ofGNbrI8gt8V21XwP9ShH
25Mjiq5P3sI8D2W2FZOLjuL1l3rhERdAITc4vQSgRav7oLfLLsbc1vcQrUIylVZX9h5LqrzYlEkC
8OH6aucHdunOWFRrYLgd4uTp9jVgruKFAt4WqVv1mCKLtvPLDgMbnMfR0526rt3IckGu0+L2f1xf
/PxRl3khw1me15EkEaeLF9A8nAFTTM+KMrp6aTct2p/pYxpE1Y3s4Tz8LYUNSAI6igtSaJWZAZBC
xQ6TIK/1K3qmVioPA/CV3R8/0AL/IOiTAkqu2NMHGhyJni+e6t6E+fvTUCLoxoTf3fXYVP75PrEs
bjRBl8ZZKB6rl+dETlqCdpo8RIbyfThnaFKjAg5RObk1/rvwnaiZFvw854hLdLUl4yHXsBEwem/q
nOg73l/pUx5r6Vab5/jGfry8FKJ6yl6G5mr1BnEIKQVqVz0yncX4hKRIfi8LM98hL34LB60ve/s0
UabSNmjZiWWwKNcgD6i9Ihxsv/eqtu1slCytHpvT0X8pzMr6KmpfPwQhqLa7OqOJYQdcKdsyk8O9
TDGjIaqWWNViynt9D50HVQsax4K0Ia12zqYJqumxNHSzAT2EITugOlvvqsTFH8ZVhAC0vnfX1zuP
c9wklISkaKxIJnK6Z7MarzoZ48CF2AGyGnIKdk7nJ16ImAxKHOMBiVDzeH3NC8+4JIMLA2qJ5NYq
MeqAeeQp+pyegZrvFw1Q86exChHQRA5irzeY511f78KuIitw4fJCFV04GafP2Loj2jpZ1HkNotFe
jjjykZb+fO84jX74D5YC0g4ogjL7jGYypGVZga5rMe9Nq8fWCvyjoQX4ggq//w+WIswsbXzAiDRv
Tp8KR/AO5au49cY+ap6UprsHcl39lR6HuvECL2wSh74zECJ6Uw687NOlIlQ2SlE5PFU1Ij+v1e79
4ODw6oTx8L6uJsSq5uJWNX0h36HXZtOsoJsIacNePWDgNrVyMlF7xTCDZdkieOJzEAXWNd/nWofG
2Fd+K/FWDXU6GcgZLyrnRur/RJ+lbJ6uf9kLm5bki4sZRI9NX2f5898yva5LMV+uC8DgqP1OH1vM
D8JjXldo0lHlaAiidqafbq4vemHngvqEOL2w1zioqxfvNBOdhtlsPMfIxsOEGdg+Qgvm3tTQT7q+
1KXnW94zdahLeums+gYDVouh0KeaQQY2pfkc+btcz/NjGyJWGWK6dmO989SDTiMU32UUtczNV1ey
7HoKx9CqPZcAgEI/TPcJ+4z7Mi8+YnsU3TeLgxgyP82Nc3PxQckGuJ85NGdwC0QL80nDM9gbGyt6
ZTsNTzBOLBDLSYq8Ylnvrr/YC3UgLerl8JD7Mm5Y5+0x2UZZtSXDE5hZQM3iBP/0FJOzzTS0yM00
NYYlwRQpJCazeaRkyoK/klpLvvGTmhux93xHcaKgGwHogdxNI+V0G4cTIufI0sx03qoh4MP286Pb
J9V0EI1e3NpU5x95Ob8EDDIvisr1FLkP63gy00p4elXYqGQkaMNv4RcZbxOK4q+ujQA3Zlhxsq27
pLzBLT6PWswF/plhL2NdaHGnjwqaSZ+QWBIeQ5Jq4zRx+U0f6uhXkWuoy7iLg7HVxur79c994QWD
Ryel5jKVJNerqBXHFT9lwCw40BGXM+NWfcgz2WxV0GQ3dvKlpaB8LqktK8ElPn1A1VhVaFq0p4Yi
Mb7lzjgdEU9BhFAgwnf9qZZy5zRZQh+ETUONoGCsrRs5AVflorM/eQH44z3DVAsh59y6TwEY3mPF
Cxyg0dx7LS5H1CbKfHd9+QtP6uDmyufkRrBoH6+eFFnebCGaem6GAH1DMXI34FVyh7pcdyMFPQ8P
gLeBvRq07KHmrZOTRmgGKWhSeb2JtAwKR8gL4tq0z7BMwseqjvbXH+3SepBSF1QHsgcU8KePVtMF
wrV6LD3MWUy5k/mgO4cAzejPWclBfqg5LsWNu+zC6wRnwJkE5QAg2Jana4KExRcwxJMyqI0WLbnU
ypunFrW8H6VbD+kfUm8VLGiyLsMkp1+OxGq1FpNEgUV37mXuUGaHuRJutjcWINj7Nq8KfVPQ8b0R
5i69VfBYy7x1EXf4J7f47bamJ1j2qaILneAPt0X0P8FVMcKuyy5/5pp7C+5weTm1YFWWC3S9P/Vx
sSBy/cyrK6N5b89NuW9HmUHCqrLDoDW3NATO2AaoLtvmIniyYOMt2BqnX7DL3d7B2ng+4iUTSPe+
r0lHkzuFhUm6RwW2Vg+KZrV4y00Unuj/qLbEJbyeUYf+2mEToD8Os1K4XNsy0r5q6EKVe6NHtXen
CRi4hwZ2QVBvgtHFFDv06zh90rvYQVi+WOgB35QLsOy5wQAY+bcoRDzu+rFYcvLfAw4zOrBbC3SD
iZ0i7Tx9wMTAgXW0J/8oBKijmBt7E9pT9un6KuuwxmukyuRV0jkEWWGukhBRFHkIFdw44t7V9Pfl
hO7uJjNqG23vDhXcPNBh9mWW2oYAEXaDGocbkW29c/gF5Fz8Q8ziijJWH1LvkEW2R2UeJz0tArwG
DMxRsU0Og+4xbkXa5XfLkFHciABnSQmhgwhHLGdY71ByLm/mtwNSV1grz1kgj7gxtTTDqzEfXmur
HoI9U4p8eJqHZFB7X3N9f18ivoIPWVomwfuhZEaxCxH6j27AA88Sfn4T6Zax4JvhlEH5OP1NYWAH
oIzL6ZiWlXVXBEH9MDKZ3liQjjZ4RWIdBFN4ozDpogeaBIcSv7pbfYHzD7KgvGmKsfmo1NaDJp38
SIsAGB8H9svOUSyIQ/zoOU77Q+BQfSPDX2dIyzMvPRV2OR0WPuTqmc0Jx6hM9sfQHsb6KcncFG5X
OKFLs0cgOozwQKyBzoYbLPSiiZExDhM3NsP6OuA3ALWjv6ML4iUJ+elvQP0/wpDE7I/4Dcq/7XlK
P6V1mD7WTXgLI3J+rBkCEbPIvrlmz2QRZmwTRTNYHVKDuYNxR9XsbKrY/fVjfeEbEhSpL8jCqCLW
zVs3s3KQDEN/7Ptyel+n0KPR/cDnJx3FnUIj8EbOcOEjLho2pCj/289YfUQ3huea63N3NPh6w2uf
FFQzXWbA5cI6MrNTD4Kg9LGbxI36LkhbU3y8/sTrXJdwSXVBIsh5ZtuuwQ12mThotwfNkU0W4/cQ
m/mU7iEnQr5JKgf9sFyLOnxFMwNj9lvSVOdhlFuIQbvO9IdNtA4mZuRGIIiD8ZgNZuzhBtN58//n
7Lx640bSNfyLCDCHW3bulmQ5j31D2OMZ5lDM5K8/T2kOcNRsoQmdXWBmAS9cXcUKX3jDgPXt2GKi
0yhZtI1LpXmoi8TYG1qsrMTBbwzPW0FfWFZBUIuTm+71XYaRcambXQDwGm1/P2w6CHGzqgdYDqm1
FR2Q5AoHisuAwnfOmOomGNI8/Hz/E9xuAtCGkEQIN0wIz0u6WuSUxSjLvafZCWCHctoAYff0neYo
DX5hGhhu0zDrPFS77HaNq36742H5kNBQwwPbAvD9egnQ5quQupm909hr+AWpVv6QCDd/7jWkH4XL
qPcn+8Z4tP/lWjMkDZLljkfuto+S0Tk1qcBsuTSMHvfTGipbUymkAE0oVqLIGzwNRS5mJ3G5kskF
cOh6ilpl5EHAtXgyWioxz7iwzyX5hzrRJndEYCBjKaKSXgZ4mjgmep5ioMlj3dfP5Lu2iygt0hcI
fiRBtJJpvrUaHm05W5IbgCsvN2CGTAA9e1YDX4qzEo5fkBAXu6BX08e8UuJ3xwwmDRMbmh7YVgAR
i9hoKBKnxRjKOoVjkvtRCzekDCd7p4Xa6E8qHNT7H/v2fAF7o4JBLg8LkxD+euVHk3XFsCY8dyX+
Bv5c6ViVwo7XftllUDyI3rKx/5rM/iuy8BgWeXiYFMf7v+H2guNyY3yg6MBTiQuvf0Nu01cOjAa4
1qiVx67BUT6NowznBiomRYjsYcb99M7uLluO7q4EEgFkplWwOFUEQg3bHyFnXMgVHUoHHKCDVfYd
LolZ470Xj/rfcIhPMiyp7hKHl9Nio0AxhGcU/bxtTsf24JVOsUdeYE1j4/bJRwOJjepShZdtpMXM
tCqtsDnSFQrhSnMC7KX4RW6nP2Zi7JXb+Y2wjnsZ1CR8PPAH5IHXn64KDAxGtQ43N8ua90aKw2dh
h7NfaWiK18NgbpIRuVR05vBch4yEO68X7e9vnzfmSyLBPC2CfCpRi3A3yJRQrXrPO7VdV+6Hwfro
TnPyEABI2d4f6Y27gDoJb7EUveBCXlxTceZZs4W6zalnPQ5uXqiVXxsYJmyKPqs3WZjDJb4/5O3k
0PQhXKUWTEbP/K4XOJ5NBPsHBUm1UdMfAUBY0PQ1cYRU1q7oTbzxMWU1j5qT7JzJJs71WHo45FqI
ucJprprJ2QnRqP9QH9H+svsUv5Qkz1qEUmyh+vPUqY+zqSTfMQk0V66kl01znR+SZRJu0WqR2izq
omyS5G3hDSgd44kSwy2TDuNKeUY43LG/zHhGjKj/Bzkq4lJC5tB6plA+jbiWiAdrUFPxbyCUyTrb
8aTYnwbcTDGYqZvc+OUknR1inzMYEW9F0MX5adSnqtt72lCgohzXmA35ia5jvIlHIE68Pv458fwD
559I/Rp52BFUB60WTbS3zLQHQQ+7Qf+h4u32N5pYmCG6SHk7u2xIwvTZLcocnz2EMtb0Jm/3ISwB
QiIHFR3ymeUCVeXcGjDKxWmsFBc7edTFQ9NRzh4ofnAb2bf7e/D2fkbUWF6RdEYMnujF9yiMUmfZ
Wa24qYID3vOf5qEdjzRJ8n0zAe5Vx2BcCUJu9z1hL5QZdjz/hhR7vRcVxcQC205RdsXhcRvXtNjU
wrJ9FeLJ7r3TAztFfAWTDFwL1azroTC7zItIybPTKCb9m4mhRbhtU7cZN4Gjd+Oh6kcAy3PNbboy
8m1YKa9nHnogpdTtl0jW3AvzusZH42QjCzRCVA9VoChKiKcLfeR075oxhpKix9p15obbv3ve8M/R
JqCdyTIvM6lQMURNmW08WX1uINbtOjvS4hFIw4QVS+bOHwtJ+74/6Bvf1aM7QZeNOiz/Xix2B266
KQ1sqh19jMSxL+ANHlW9jNDLbt7/6FLO5nGnPEkfnNrd9ZeNQwwhJq3pT6pQrZ3d4CROeOP5c2Ks
1XpuzghvILAeh3MJ8ADYzfVQDjrO01hG7akCeInFZiZ2GAAOT2OoauciyVJsVtM1gOnNYko0iixk
0EcE3r+MTR1qdibNvebUBiFK+HMsrCdHTF6FqFoVfr3/5W4iRWSX4KMCXQJdKlEF1zOMpySZa7xa
Tl0zeDtMZdOnfKg8P0S3bDdBXdxOKbGj2xXSw1uYK2/v7eskMzAgl9DETTbry5+/ygTTGIwUDkji
VBrQ4xHJ9w5mMWRoUM919AHGWLaZaEGZ/AL8xrdYFQsdp5FkDT12u+jyU1PTp5Ug+2yLFzn1SgyW
Xa0+5bOB9ETbWZgh4BPuZ+jcfrm/5nKDXr2EEnjoUSGlQ04OskTVd5aO+mbZ1idrMoC1FrhpJj4i
filmq9wsezMSgbZyQt8aE4A5cQ79NZKRRTgVmshq1HYgTqKxquhY5Vo0frVrBb/rkhrHJ8dJ+/f2
gEh3yAAJWi2Ktgh5LtY0cLJRSTtLUKXqyn9s+FQbew7tr1OHsMf9Jb2tjjIWDycbmchKZlnX+7hK
4sC28g4qN1846WjUVkUWbrK6bag/KsGkHY1I9/KdW1XeV0stK2sXpbHefFJwNg0SvzFE2e7v/6o3
Fp2wEhAWEHhKhkvNMRRc2hbT6/yUYPX2HXxi/5NEP1J8MHz9gZp/2Lz/M1ORJc2khSs7b4vPXBWz
5SilkZ+6LBcNjepRi7cRfm3zz8BMzW9Gi5HkSoT5wphc7Gf2FLRjGBRs6eXZUdPBiC1aEKc5E1nu
+DMHJ642Fh6GE5IpsgWhR1k1RWfDwL3oo20XybAXFpWep0noaOi01jSUf2v47hibytLa8MV7McHv
p7MphyB1qXrdbog8DyE6XMEGy48qTMy+qM441kcx21W7kgS98e2kVC4xBL0MFAnk0/DqYopKo3GK
UWRAdMv4WCiWfkyVetzplfW1cqNkpZQuU6rFGlL7NKGB8N2Ary7u4SrPS62Kk+ak0uo7p2PbXApn
WuvRWPIYLIaB6geOgieNl3opkFhHHtJVsxhOGLH0zomSQIHGsYrhyF64Dv3uQAHYb29HBd+ELwI5
Ve0cEquhMW1gzvojnTEfeaZeOATfBi3yog+JiSPctLW8wqAXqnQh7n8pcfkG49uxwqYNK037ZA0j
dzrcUBed+Elkxs6K06A9ALmnx+dJ8XK/qAsBKxD0gX6MK7PXMIiuHMtP52xyPqJ6q6LHE2Te/LMt
ca/FFxOjr9+FoqnRLg90s3qKPC2Odxldm2ETN/gEbTNXzOO3zDQRmIl1vf8XR4p8epoLre0u2RQp
Biq2RjRrsT9FRaGca0+gMeRrOroaqQ/Ew/Ke0EEM3M1oThgT3b8gbkJFBOKAAsAPpjKBgsmiRqI3
iipVSJkvLsP5bwWD9sbZ5a47JO1DNVpJKCWHMvVpTvK84SV0YiQY7v+GN14+GLVcF2x38pplLgq0
hnUg7zm16P2Ox6bSRxzEwyjONnB4mn/uj3YzY4laploiO/VSmGaxz6GxI35G+xwBTDspp32pD6Z0
1QOWjtPfGKf/tCJMOm2rRHVebelCa+Lf+z/hjQmDE2em0KVtkh/5569OtjLUGfjoSVDdGIvvBhyP
7zVWOJixYvjy/xgKiCZkIcIKOpfXQ3lF7kx2XNQnzGvLoN9gy+ZU2xjjuOavsU46871NBQh0pPjg
haTeob0sEg2dSKoM4vIJl7rmMa8xqYNye8q0unvECxZ5p1S3Vq7/2xhZ4nLYPvLy52ZZfFEzQfQI
syzcauup6LZ61+r1xlbM/GsfNsqmtkvs5jEa+/XOpZVkNqkNzsNKSfVWy9K26QA7Nsi6wnx0cOM+
x3Rf8dls14KLm6fgZSiHIJXWK4r4i6egTqKgQcbDPjaRIn6ZjTfXO+w/02c9b41Tbsz9yrXw5oC8
PFKHHnzJsr1nlFFD10Cxj7Y5/w5Q5H4ccBHbau78J9fV+Ov9lbyNwYFT8+pQMOUbUqGRb9OrA4Fh
zoztpWMeS1VJP2qdpf4wOyKaXZIWNoKORVHi35wMbXDSFafVfDVAJ2uLJa6+u/9Tbo6mRPqDIEBB
k7AJmbLrX+J1DZ24GPfVYW7g3BuRetCtpjj0QGpO7x7Kkiwv2daUO3dxNHHCxdseWcnjSHOupEAU
ZYb9GeNpR/+lI1tdP98f7+bio7QjdX8kEQhvA3exiRKan9OoKt3BTuxh1+R29Htq8ZaiylQfIrOC
t+224cU0q3glx9JvYgt2Li4DYHmo5aIxsBg6K2a3Rt+mPUROgwQk9waFjwEfZsUIqh0Gb9UWtiv6
PprT7qNKw0FTBHQAM8wYscqJT3ZX4i5nIiZKnz3fooeHeFhelacMwWdSM09ggdp31kerGsKTOuB8
mAW1/mRqibNy29wcDTkX7K6gn9ONJpu53iExoI/QxATxwGrZl0gIccpKNdkkuEPssTmLV7bJDemA
EAihC5dXS7IiqSZdD0g4YBdDlTSH0DSjaj8VZURH2Ai6DInLeRZ6+HlExLM7106Qhh860PcZsQLY
kAcX9w71izdGrnLAbJNim6+gp2Su5XYvYcJVVGeTXlHskYoA9JesxbFR0A622rGrDw3+DWetmXS/
rqPab0SM2zvR2q+CIvBOnQfjcSwD0kxUH7atQOE3r5LkoHWqu9XMEIeqKEo+Ystt7hvLEttmLtMT
cv/pA56EWIMiofzVayt9nwor3VJ21Y5V1Ni+hdnqHgSEcsREeFrZvzJnuZkdFzzfgIyGMsHiC2gu
GkKlUh/y0Cm2sK2yhxcX8bKq9W2Qdu3j6FrVVm279oFYKlrZATd3klxcCk7QYemY37zhaa0VmjJG
zSEvJ/CnInYPUS3mTW8ba5nU7R0B0pSugEHAQDKw1IbWoPyNlW0kJ5GrXt1vtTRxgv1g1WOyN+Yy
KJ9c3U6Mn0EYFTOIegqAa0Xom9fcQXqEN4ezRRTBP68XO7bSQc1o+59Emo2XKCybDW6izaM15OLc
2Bx0pZ3n4/278c1BmTAIMnntL9EIA6KxtWuH6cmr9baPN/BqrWRjqG0UsfvEPP+d6nqepJsiNetm
TYD85gOjBcTuku0RIMDIU15PeRrqSi81NTgqA3JgnYW9Sd476Y5KU7qylW+HopZID4+rxJYkpsVW
jkhn7DifvGPZ2NmRIqL+EUENB+hDPO7ur+nNRSmpSLykEmBiOQiqXM8qnHBFVp3AO/Jzml2IWv3R
7XX7MuvTtzrV05X2zlvDodtAD43IRIWjeD1cOpZ4MEXQTDLKqTtVygFl6KkdlQjrLKVy1kBfLwyW
V7cCDARaWTTRiOH5D3Cs6wGhvqmBaQzKgzmaaGoGohTDQ44jTbqPut4VFBBzJ8x9Cmph7deOWhV/
4QE8qIcU10j74g6miqgsBiboyyY0EPYEsd38oyIt/ZekEuvWZLYAMM8ksMnOtFN7OlhAA+Zmix9V
+jAOqWrvtbFKI9/DEEBsgnYcJ8yw5mBUnjzIzM+IlJjdMZngMG5Q5abnYQagHI5OUlnjdgalHB7i
NnBykvBcm4010MfiQoFlCNRDdtsAZEqY0eJh6C2s6Kn9hA9qZgSHuq6/9a1lfzGC0dk4Jhy6pHeA
aU79WuVrcaKlNBNgLgAF6KigJbxUyNTIIV8qy6iVhehqqNovGDcKxLhWP2mRORyltsf+/o5/Y0w0
ObmjDbnxgchd7wgMlOPKml3xMIaufQxj5AuKrnIvdWJO6HeH6RY02WrdWC7h1T6krsnlgRQEBT7k
9xZL3A3SgToz50vVCPC69PCMT33vzjrmPW1W0krTpuhPWQfDXyJVDJyWyyYzN0iI259CfI8RdUjg
3m+EsJvGn9ANfTKFKOp9kEeO8xhWofvNmms9/F4muZK1XMcA1BBOzyID7/I8msRz2bIele+FeC4/
IZ3VJtt+ah33i4oDb7EVatlWHw23mrVv9VD2+YODpVhKZSWY0nJTZOCrkTCfvY7tKCXkQ2QCaxwt
MH0YQFJ+osCHhsdGFXYFZsepvFFstbAp6m2HK9GlaSC17akLpt/7Crk6n+b5cEKYflZ3MW/nh7Eb
+z8pFm//lLNlr/XbFlcPMrNE8HKfgRF/+RbX392jXdKMkFMvVVdPn6xqLv9q9a6+2AbtTE+K2d3f
Z4tLnPeJvoxM5qVUF1y3xT7LDZSA9LFKnspGDfelmWSXeY4gOdSor71zKDp1nCLki8k7qaUvot05
DUQBmzZ4EGSCn9V6hDVnR+2PbBzXWA0vxejXGxmsB2IF7GMOEYr4y+CjJY5TUWWoLqopWg/sQxFk
hyAatU+d2VbqJ1RVnL+GxtVDaG2Vpu2rRCnULRKaebmNJ7NK/XouXeMpiQZnX6kQ3nxiZEfft3bu
pkdjKkW6cuRv7jeJokDJj9MON+KG8z+HJfVf0RsXUZrTDzAE1bnvDazfVSPbUQ3Rd5Ne/FKSulop
7MiFf71YZIyShkHxAYIYKLLFhynSxs6HglMPeqW/DNj8Pg6tLVamt4h8peUVVQBkwfn0WNMtIxPe
Izsqo2K4pK7od7lZzltnVn6LKsuPWmW1z2EXx/spniFZOlWysvluz5UEdpNWsMsluGlR2Ekm3Gq9
We8v5jBPiHHgG73pU9c6oDcb7ou6tNdKkW/NV0oFSRtR2W2Vv+hVIWKcirlUCuJO3OAxJ9fdAYSM
kY2QRNG7DEWmNv6Yt9MHNcTRp5+8tf10c7TR1pFhKCUr2r03Z0DRkNeH9aVdGmvut0pq2z6Jyb/t
7K2xuN+YKm0FzjQSN4y5BKq1MBnTIuvaS6SEAusLGh8q9s3bqYfqkgLU3GtqXz8Vo/PDG+21jPGl
zLrYv/LehGUHj15FN+N6pZtSC9qpTdqL8OrimwhHRexAXkfBZ8PANcEHBWL+drS5Tvy+NfvSb73O
9JA71QPDlw+w9iWkw9QfRdf2Ymt2Vnp2a135zsvilbu8lYBir8UkzNbiMABQVWOW4eBQTi+ISnuy
c/K++20WtppuELopPyItqqd71ZymCo3hrs4P9hhp9qZrx+CdHXZmzm4m4McQUZLZb0gkqjZamqjV
i4Vf2iFHqNPvnaB/ojUw+Pdv8NtDBBJTcv2kox50o8VFUTe9Zk0Uti+l0/9bCDLpYAjNFzZ74luV
Wv59f7ybIIjrG6k8zixYfRRuFslMAGZuwBwX+cZMN/8d8fvZde7ghXsrNh6dLiy+6tUcr9Qrl461
civx/gJopiZLE31ZQXQmI4jr0jMvFpLK26oww5OX5n+w1wFThZHSxmpF/qhVmjJsHCkGPM+T4wMA
r34W7uB+rPVsPhhVtKYisixtvvww3jUcgAgPLDTWrvd5Tle4nCrFuJihO54TQny/1BH8Huw0/jJo
YvhOyv3s2rX1ISJEfAhiy/p6/4vc3im8UHT5AXKgK8jyXP8E1iHJcF+3L4Ho5l2E7csp7AZ3F47x
vPJevPHxwXG8AH8RzuLzXw8VWr1rhhrJjRGklHsQ9Dx25phsRIUShor6/k9XwTj2/vxudzjgGMD8
1Meo/xPxXw9aetHgzdxyl9zTakRftV/TFMRPJkzp4xQnxkoB8I05wjKTtRiU3m4bSDXssmCEIIFk
t5VcmqA3/Ri0EdpymdjPnfWn8Dhf75sioREhPvQ2tAJZ36XXu56jJWBPkJti/vLkY9GlrrZtYDL9
rqKoqp7hKljvbDpIq1YAKQQ1UgMMUIPcVq/ewtkdrb63J3GJ0z77jQuKm2+Vuq0evSTpmr0X9NPP
986Sl0/CJ1QuKymyez2iMypNNo0BVpK9KB/1ZlaPdCjq7+hKdmgxGmvi8i9s59ePkJwiWSnFAgwL
keRaHM40d4VGvb+58H8qKYwbZpujVzwoPw0lMSsfPiPkvjJxxmeRppbpK0gleoc6d4avbqaHKdIK
uNUdWxdoAex0JNnE1Gnfedm0d7K+5OcAYYJ4Fipe4NuWTUNi3F4vc5w/QwD1Iam+Frfb0IXhcCpr
/Ld8G2XSr/ZcKZtB7+bv7/40gOipeANEIM1ZBkauVVAG47q6KE44aLuxVZJ+63WVFz2OQ6nuEmzR
g3dveiRtyeEZkH0BsO96O0jT7TxwLAzMpqz8Ng7kVrHR2z/jWA9UP3aV5tP9SS4vSqIGB803CUaV
1exlSNSYNoGCrkwXSck9ZjT697UHarPLmvlwf6jlnSWHenFYQscKMNQSYlcFnt6gUzJehkozdsI0
y005eeohLMK/Z8qfK3fWWzMjyoM8B5xddvyvl1JCSQYDRvylQGwz2tQQ8bvtEJntT6uK3yv06dBC
k/MD8S1xBSj2XI/We1NsuiC8D9k4D3gA5N8HCMLbHim/h7TvzJXHfxnJMhxHQ/It0HxHFHwxHOEf
bqq9qA9Dp9RPYZNEYIhVsSdKKGjL4LQz2hRXtcLMDo4XTP79T/mSl76+ReT4AKahGFFBxpJ3cVG6
RG4D4FpxKLUhgnubGF7+1Hau1/rgzDKYY3pcHcYKQ00/LAqDVp+ClNExh/v0WZLTIlQuqyL1RZW7
sHEaffjoaqn7XSh1o/sBiq+f1cZTik2RKyOtbSiJ7gbj7GwXJmibgtwT46+hzKfdFKIkuImcKv96
f5LXa4yGjZSjRKcbzA4KWIQy15+00LJWd+lz7afRTo+BnuvnSRmSnUE5p90OilIh/RYXh2Kyqh9h
qq5pky/gdf/9AIpbL30wAsulGrpjCS9MQRbuDaoc+0KH45tos/opAlu8xY95fhx11/rQ6nl/qrUm
3AnwpNvEVqqVaOM64//vh9DBJDeTrD0qFdcrkYuoU7zZVfd2G9DopyaGYmWIXm8nmu4cVJp4Fp0T
7mGPmCuXhgzV/2+jcVPIIipxFbVg2aRY5sMzNuCgKSL9kDp2+CUN5uChIaFZ2c/Xd8XLKIgH8RDT
HyDKefkSr979LC5ntTNn42Bnk7ft+zI/aZNeb70kWCv5XN+C/zsUYRv5CV3pG0OhAMhW6USmcYid
Tv8QKy1vV62NP4JwdPfzHKxFijdTozNAzgUOEu4y+l6LpNNV+tarqeUd6r5JnsYk/hcx5fZxoNSy
uX9eFl1bpiaHoo+FXBA3E1TX622iWc1E2bfTDwIl08+8YwkkdGc+GqlRUxAG0ayaRX/U+1pBTGN2
jllh17RFlXrnGhNseRfZ0/u/adGlfflNxEvSowHQEdXDRSpohcQV+DHqh9pq2+e564Ktpriuj2aC
dlDb5E+aRxUutF39LSg12w+tyH1U3Tj9YhfYTFmRHuxrN7H3ooAhi2WrdZpsrOB1J4mfnNarDkJt
/0qwEzxaEcJW8YCwdQ3b8tCHbg6hWVpXIoiwK+xOfLw/uZuthJYrZVigKsRG0kLker2D2DUKtzX0
A2wbjWpgA15PHx7gGeNbwHu/cgtcJwH/LSVxAqAjcgAJHL8errTnEXKzYRzmyVRJqzX9whMlNikc
03ObiTT2k4r78f4kl3cPm4pDwlMHHYD/uZQ3SyP4JtBXjEPF+TxHGqiYxIgC33Gq6bNqxMolamb9
FCjNWrdref9TYoTpAJ+ES1QS5BfLa1hBDQZ2Co8ZSdEW7GK/NxLsCdGcsny76n/mpVrsG9sRx7Qz
1jShbz8uCcFLs41+IlnQYvS+sooaHFt6nD0coavSKXelZUSPqUuchiLYWtV7MR6tO+naIOMXKtJw
7hYRRTaaSN2EFVwko0IFZT+kCrFZTurqeugtjzMqq+QO/fH+570dltof1SCiGDYVfLnrTVU7MaLO
dq0d88BQMJl01Q3e7X9MMYz7eA7XQF6Lb8osGY6iEFMltieqvx4OWkUXmihaH3E+q7eN53S7tOyN
70YRRz8txWuP6ejaW1Za9XO++On+bBeb+WV4lOok/R5+ME2z6+Ft/Ki6CY2DY8bDfu5SBzvxWBkO
oko+xHmr7rI4/SHpkvv74y6OrhyXGoW8KHgKpIrL9bhhocZeE5raMRNB/N3F9nJjpkP4jOCafpgN
AizazPlKjPrmoJDqAAxCbCWEuh5Uj9Hhc71cP461ZeyV3HYR1uE5MJsI4j8J3Va0Wr5yXbzxgVFs
QSqXpBrexRJBHoIutufc1I8RYLYDtouBn2iaOBgJcg426dXGC7rmGJSltYULpP97f6FvtzOtCc0g
n4eFBrlnMecBvVk9nh3rWGfQv7LOyje6MyQHN7ISf1aj99kTogwIh4fdjHqHIYurS12UKdaNdBCp
fUzc0d3Ypes+RYBGCn8WiF5u3j85pHCoVGB3JFVfrj8oKkaFMvedfUzZw0esmesnfZAQycEcvuUc
nMP98RYch/9mB5kQOgeNbVCKi20rynkkWIud40yV3BeJMT9Uw5B/1sug9vVaMw51ZBcHPTMxkwMZ
eZh4BP2E3PXQ5+38kAR6/6lJcHcnIyqfjarIn1sHVgqdtGhDhprHm1olNhqCcMjfF1PKT0MPCRUG
/g0YZMmlpuDcG2WQ2EdHG/Jnq8utjaEhCixqJDnvL9TttcK1TTPWVHmzoOfp1x9m7gOtaJweq+/S
TY6eDgdHA/byPDQ2UAcov5syi919LJCKvD/yIrp8mSS0OQkeBVvO1rge2W54JSO3dI4Yt1h/zR4/
wBeGQLOm0LQv98d642yZr8eSq/AqSK/6KMM5vHWOTqjh+u1Ai5+czj7bsBY2tdk7K0/TQkqD7Sep
8JKFgtYPxMel9mY8V50d0OU/8jR1n5Sqfy60Lt3qTdR+GWov+iO85KJ3lXXqESzxMW2mgSSLJ22q
iJXg62ahQZaD+CaA57W0b6T9nB7raxWK8nF0FHuT1L11hhn6GHmN8fn+Mt+OBMeTiBl9Bfo03C7X
ywzUDf4zsftp8pBuUJJZ2Q2Vo5/iVLdX9u3yixpSqwLICosrm2LLC6Vz27kUhaeddFvkl6KNfilu
9SfOxvyTlqvTytOwnBij8eK+8B6RMSP/up5Y1zmBUsSGebKlMkXdeMmDV2AQqcy1tr+/hsunj6Go
rdJDlqgzGlCLrdrXU907IxsjVpvJr6bWlnti3uRtoO2iyfhd56bzvmyAB4AxqZabsl5Ob35xO1tT
QhvXbKxThP7/XqfbuMXHtNjEdh3v2plq2/05Ll9aOR6tNangyfWMaOH1cjYZFgMFtalT6DZi2yE8
s1FHwIpbpbPVjWHbylOvIImvjrk3wwnsOa/3f8Eb24fhNVqKxMdQLBchcplXVue5g3XCxU3ZF32t
7/pW00+qV4mNCB2x8h7Jv+9VLeJlhZkusipyv96oY6hB4XT9aDFeJMaPudqgsBLUWIHdn9Yb+5Ri
C4B8UAjAoJcaAWZR6XZKjedUjuVXtR76B0Tvpn/62HHXCuxvreDroRYraKPxW7VpbJ8Sww0vNTDM
TyZ0hA29+mAfcVy+vX9q5BlMjiuMXHJxBKkuQe6rB2grgppV1pb5k8NLtZXci3deY3J7UkQHmQY+
ktEWb2KiDkXgApw4uUGfJn5gh+4mpGfk+L1dFCuh7lufjHcelXGqVURG8s9fPU152JhGpkaILuFG
cQgzQ3nsdEoFKSDYdw+F+/WLkzEXtMxhroeaJqOzkjpyTlqc/8kyY3pSk1n4VVCN715B+gIypuBs
yVRpMamuH9ymdDrnRAch+gAr38AmZZCihsiW3N8Xt/clQ1GEki8ueKhlgTHtYKUFoeGcDL0725l0
Z3aHFiCcCyjOQQXAiOz56/0xb7+ZR4sasA3plEZ1dXF/Td1s6rU7B6c2rHWQoAWKn5WZnACJrimv
vaQ61zcHrUzZqaeNSVtnmVyb/Yj2VaYpp8TuQ78BJfAHv6X+oe6Gbxmabycls409xGVjm1dCUtZq
cbCQm91OQaSf+2Fsj8WYmkc9aYyTNqfPYpzBXIosRNLeNTZ0EOu/LOwBNxb8xr2doSinKHa4s63E
/pMmg/2IHFW6q0xzeFTMwTkVYz4e+6rxtlaNnfWQOGs+drfXpQfNnl4WwSH5/bKXlQf9ODaEQ2cC
B3s7FXX47JipsVLhW1YduZUZBkSPlPSh9bKskhtamFmTOYbYMnr5wcmyZtPMWf8pVqbJH5K8f6oE
jQoHPbNPwoyTDfH4EG1mWwdXD8epo6msY1//7t0F+ACUD6UG+SAb18e0tPOGsLxTTmBQx3MWIS04
JYVFnayz/l9DcdtJlQEa5otzWqZ1Y1rlpJwsnuMnCO5IWwNyOod98T6/aepQtoR1gMGkEQDufFnh
zea2ThFZic9O38BVShT95EWN6jtRo5wMF4qeaSJP9c6lZFCg9LTYqNzw2C9uPDh/XBzGmJwRNmsO
cWc1B8ON+0NhJmsv/LLl8jJBhkCLmQ2LM8XiUgjSoSmtoEjPk1HM7c4z5nBnuGUyIavrojjbNsmI
97uexh5WPLX3y276uCXxzue/AeMU7zPZ+2/BZV+WPITeIlDn623kKPB7IjtIzkpbYsYz2uPjoI/t
ZmzyYoUMfxMLsMyvh1rEj13WW5M1ugmyam7n15FW7KbIiLZsiN9hSB/1/lddABH+d2oQP2gjwgnk
3r+emjfl1O0FUoh9V1qbQinLbZhG1U4f5wnqQBE+DBYwGqtwnP2kGB0kB2UGIo1ghJ5oxQcPdaEv
U9hXKN+QF5VVFr43omZFHK5rhCTY7tB6rn9h4BSVlhjozfAC5R+Szvo+6lr4I2PMvWdm5Zp0o/z7
rl4JxgOUwQmmuSufi+vxMNUJB3wAUkxm+mKfFHP9lBQdqiyFo/goNgjFH/RIbGYCx8IfzSa52Bjh
rUS5N++iRGFSnZTBvdSoWXwXAFnwgCo3PXcqcMw5hLeIRkC+tzjj700h5FDU9TV4I2ScS8eZui37
pMT671ylmf4U5pnjY+Cb7CLNGR7HQNgbF/+F58iO1EsQ4i12fwu+seMl44u3Q/aGMNi4Xu8RGcGy
HUR2LrR+3LuNGp3LRG121VROny06mivjLYBxL1ue7wvcwjGACtyowo3DHMxV3mfn3h4NdlU6gFuZ
W+EPHk5q/DOyNjMcg3AzZ52+KUfUeTgJa5aLN5kbyw66h8eSorCsTV3PO6hqrwd8nJ2d0Rk/j0Db
9iFObWcz677xJ8N3Q/GyjT018cZucQR673vF8NLxkYDPlM3kxQZrZxFOQTVnZ7PLAgpFjfvU2FV8
BjixZgZ4E1cSeID+I+KimcJ/F0NVPdT8fvTysyIiLhWYGl/7Es8JxUX2D+m3jd7F6ZrM8U3dCEQe
+HT6yOBpuDVuwHmaCqBY85rzWDruRk2Qc2zguEOOikrgVAViLTl8Q7Xzsl1vGN0BGRz3IxRx67vT
m6tt2eW1QhQiHaTI8/Cs0chQrj/36Cl5gdrieFRMNIZ9AUjjmNFW37DfKnRI5vwpZh1OU9WbP2j0
i0PUBsrxfWeNIqisUEIco6GGXtBiz7l1YpVDCTetM7zxScN2wLecMrqg+zFeRkesFcaXX55iEtkk
EA4J3YKhuwgasFAm8Cos7eyZhbU1YQ5sDb0mCNNV5TlHxQCV4cI+3J+k3E6vLnBiBqkuCW+ESIw7
fCkhYKGv2wUQuB+iSigE7E70rLRqjzR9Z27KtreOY4k5iELouXKmFtN9Gfl/KDuv5biVpFu/ysS+
xxx488e/5wJt6ESKIiWNpBuEDDc8CqaAAvD05ys254y6pWCffcFgkG0K5bKyMleuxQ2KeJ2Oy8PJ
dDLHc0pgaKEwzyo981qkUXiBNiGUpUElPzReDwk8x9yZRk8cfBplIqnOJnSnTehpoKKAMyQj4FLf
DmCFtuVkJftC9X8zMalbYUORhOUeqivrTlaONwSDjJq1voWVZLzMTOnEqZyz234w101prcbV65N4
cv49t0eMAnJobte4JSfudA3aR6XeUt9WYVBsfcbusp8l2uOrfS7H+wwMP14wLFCww6SZORfwMo6n
bcyGYUB2t7mlyh3S5QGI2ruqr3wkuwaXyt8SHJcsqgsE9SgSa4f6CgUC89GitvEWPOwAPsGF1dgh
gpO2of9xFPAbBlSlO9ukXqzd6yNzen7poQE3ajMfEXl+iqOOHxeI+WpQ2V7fkj9xgk3eU6trDUZ+
USr5nhuBc09Pu/et20e3UJ85MQLU1hm/8TfTAzKSU4O8DN6Ze2LNGtEWssjC+lakpPpIjCdBENcK
JtnEXJtzl0u9b36ZIK3IgjknnXeq+7dIuhsstOal63JTesstwljRX81odNcjun+A1vBM2yL6t4yC
xNykHgESyHqbbQ118P718T/xVw7Dr204yUVciFNS2SJ3XQM9ivo2K8USQtFk3Ll5TxTBcW9kJNx/
v97c6WXouT1IpMFekZ3XEc/j6ZbKIltumM0tgKiG6ERhQZif+psgcc03uYGzIsHHfenCwf0wiMLZ
icpp/t3gOJ1ZeL/rOAcH0j/gHTWhxvGDoOlolXaumtsmbD75QyNgu1r969wGd6eC8MwK++0y/7m5
E4ujRpTyPL9ubnMSyftmtsXnol3W3cT23Ag3exrGxaCuFaKUMKkk9F3pOUaA3/eYwJuGLGnVi+Me
N14J0lBNGIa+XW6cNEoeSY+WO6OVxpasdlSf8U1/PUBgASB9AFgKNCer9rhBZ1A6+RQ2t0sFMW1u
dvl21kGLCfKrSzOAvN6HHm37+gr79bykUcIjZGWoEqH140Z7v2hHgmHNbZ937ds+Q2ktyf3xQi3y
Hnb0fOeCdrlEf/4c+85vGwaFoVGd9Pg0NFXhoViAuprboqpW4tC+fQWz3QQYw28vvG4q46SQRgyR
+Tl8wm/HGUhyACskaZPT21VfliRCllTcZvm4PhZGW7/pZSY2QV+jXuqm/bu89c9xi/+uUZg8YCTA
P9F6BMfjnMxWAXFL19zWVWTt0VIZf5hZRGpYVfmXOfKSN0gYqzPn6G/NB4aT+xUFKlqB6bjVmTpK
GFxFc9uu3lxuOD+X3dAVw8NgeX8h3+rfhYPx745y/VtrtdaPljXILUQH5/IpJ4VSeIIcWz8/yIlz
BDwhLJeFoL/dQ1KPsrvx2I0elAKtyu8BbZdyk3bm+rV2K28PBCm7CPJoYUqEuEoS0e5J+2ZvmLhz
IZffzAvYaSox2Hecp6cVBq1PinX06+y2Ru5l44/hsg283tlZvVPDuGgte9hj3DPG9Je1j8ehmfMB
cmgSr9OdnhhtWpdo2dwOU5YivQWUPDZHYcqY872+M3pL7ScvjfZVEImH1zf8Lx2mbYBAOi7KbRh+
pOMlgVuRDlwus9s8COrH0BSUh0GTflU16lMOWOFuLasz1vykSQ1KoMadyDCwIMzaKQqpnYfSUVXX
vG3R7cov+oTStyoGbCs8sSF9GMh7M5FjtY9sufjvXu/viRmncR371QQnXEF1Ue9xf4s1q4kfBeNb
0a3ihsvdR1yaYtvNgxVDrTKfcchPm8Md0sQjGgWia99OzdrYTr4nXE8+8HPRj0v2WXml3Haol12C
ZnTuX+/dif8PKpvoELZMx4l0YfaJWRlgiJ+LtHUf2qYV2wEGqndpV0TvX2/l104dtXIKcQI4QImS
k7sPg7MWu2iapytB+vutNAHkz8SczxxKpwvm0CsqVLioam5b3eufcnme29e15w/uQ1c1VRkH3vTe
4Na3X8IgvRRdFd3gLJ275Jx4tYehhO6IcAHovF9qY5bSI+ssZ/cht0w0HnJq/H0Jatop8uBM/07d
m+e2yF4TywfERVnfySbsReA2kaPcBxPtvc1sN8WmLmCN8CHVw21f5l3h+lAtjWEJND1QF6VQxuPr
k3p6OBwegipsnXxjh56KcqJGkDf+6jPKUztuGsvvNmiIwX/viGULk3K694u+2FdwibwXUOlu7Mzs
33XUkm5ef5LfjPyzIATWyCL0eioJVQ6hFiYovIfMT5udN3b5tT1Q/b4KcY4Y5jcriwSNvuZx5SO8
q1//aWWBgG+tFdbXh3Ep0qsGlfK/7Dotto2i0j9xl2jjUyb7t20CpYwE9vUdBijTaQjMT6sOIJry
HmxL3WXU2cdOZABKqaYSlFYwd+eKr0/OFz2zxBXRoqTSXRfan1gFtN+corRH/wEVOnClUSGvonmE
cVtI93ZN4I0ohQBmMMMu8PpUnrBphLpp4Mt6/3Bd0/I3xwOcKNnDmW55D+1CrW/ldzDHu7C5J9Cx
75fEVFtRpvnOC5A8Ims+7lVWT5sAcV8YqvNqZ6+2TZERMlBkE6DoaVrzckj7c5D243XAiufQJyoJ
MpCqHs33dfyYVlFmGaek/4OQuBndEA6t7JskN/su2iaOAwx4amQxfaxHkXp/TzXguXGa1YXDeN0A
vk+OpEw5xF+RqPwxt0G+L5GDuGZMs20Jjv3M7VnP9H8vz4emAKbC6IBSoQbSH/fTLZalCp05/CFz
N9rkJlB6ZVcLQrjCuh8Lo74k3We1cYgyWVygqPq3Tl/ipc+oWAoAOQmRVj3d2l5lzSMB8OJJzI4I
L5Xjt+73NrQTuB+6zFJJbMCysJ5bhXqV/dxtjBn+JnvuGYoFWO+423beNYt0O/tpHWqD0rUo88sd
fFh+dxVUfTsN5Pg9c3x0KEYM7wGHmsXdMtTZELt2AhAeLo5kJxMu2Fev74/jk5QnomaPxK2OhvvP
ikbHD9arIJoqozCfioGMTuwCutnJIczdrTfU3Sczx2H/W9aVIDckAJSWcsvSaOxfqABCAxLBKfCy
vyh3hRBtmdUHNP7m2Krr7MfrvTvdVc9NaVcBx1KfoCfDnsmRDdct+V8w/eXOmyJilW2pfgqr95Zd
BPfIRCLsx14LvDMz/kvL2q3UpZ+A7kBGnWoZgciUY7LaBYKUKJNsAMWGV20X+PVmaiki62G42Pp2
L82/O7jcmuEMBPyAqqIuIj+ezylBmaqOMvRQjYCcvJFKb9OmVUopqEgvXh/dY6vORML5o09IIjAk
B7m/HrdlYMjoZtenceH5yaVoakAAlVDx0lr5W7UG7tveLaZ4gD/wjAd/fELTNOhbThK9cjVxyGn+
v18nAmLEqJBAd8PlLo2WZFdziXlrd+QKX+/mL21p5D6CwXglutrxFMg15MYIFqRJ6OaYFF9Wf06M
TaNRI/U6RMOZs/nX1nwSU+wQXTBssz+OB7W0CkLra6kykrlkb2LfL+t4KKooihUH15nWfplCrkKk
BoDCYZ8oF9Dm4Sf3w1zddE3tys9iM3VNRWswl8YIPyYuCZLKKzXOl4KFyFvErbO44afXx/b0ONC3
IRw+nYfSFbWnKRkox+vKmZwki6UgDXMXOLXTXIBOn4K9mCMkxnqRFsvOMvvwRxaiOBBPPUbtzG49
tYJcuCmUAPhFDpLE0OlyylAZW4NIBVk8Bk5+MdqVvJGCci6/CxqUkdZzpBK/mAeWL1hsNg92kOj5
yYmLxknQh/VEBcPsFPXnpW4fkBV2PojGtDcrAa/rpkfZ9vXB/mWyaRRULGEXHV4j3Xs82fY0pjMh
LRptlBwepjqbd6lTjDu3qpIrAsjju9R31NbDD7p8vennZfvTAajpEohvaXeaMlAC9SfLekpyziDh
mFns4tIPj2anhnnbz/XSbPjbfe/42Swu52q2P/uyzt85tT02X/3Kmt4MsEKq2BPl8sEzm9yK56Be
2jd50bifAOp7t1YwzPf9mFFSnqeeMi4GakznL9hB9UaaFCRvpKSg7D6AqmI8GNz/833+n/RJ3B/6
MPzrf/n7u0DFOk8zefLnv962T82j7J+e5O3X9n/1R//fW48/+K/b/HsvBvGXPH3X0Yf4/pf2t1/l
16M/do3M5fJufILlgZhyJZ8b4En1O/9/X/zH0/O3vF/apz//+C7GRupvS3PR/PHy0tWPP//gaP5p
kvX3v7x497Xmcx+aXD79+Mej/Cqfhl8+9/R1kH/+Yfj+P7nQsd6o08SCsub/+Id60i9xG/inBoxx
SEAwBkiW1doI4pp//hFY/4S9iMCkrvLU6ZVBjPr/VvhPHAYoecl2QFCBzfjjP70/mqf/zts/mrG+
F3kjhz//eI7y/HdJ6hYt4FwEu+BnBRJ8GnatrKJvLFV6TyEcXGO0s1u3NaoNxE35+tHzxrb86hq9
N+ybbhkWdytt6EXmjSES81va9G5DCY09l8E1EI1l3JYwE3SXKqqr4RYWkBa+BVHOXvuNcEsxiy1j
VRXOJsVNsZ6CWSzjAxDAoPqK99Im3zF8nX+X+kS9nbi2crR/N27r9fXbzDIlySMgjX3ZxkJ5df3G
CpaOR07r2lpubGxm8ZcxTILP/DSlL4P28yAd2ynCN1o3FEtBTJzpAwB0bDICq85HoDbhU6JEU3SX
knioe4mUyNBTgTWkModpM2+r/K/KTOAj2b/e/AlsgvYxyjgX1Nk840Oik9sbSmIhbIh+/qOwSqfM
N1JQZwfNa2QbXbHvZ5X2cttnMnXhQ3aNtW3uletAHbGx3NVXzrX0s2YoYyE6p7fuQIN0vHbmIR0G
4aeFRH4E5A4KGlyndSnOKWQp7OxBLoMvvjWVZ7AqkH7IVxVPiykXDwooj5U0pGNffq0Lr2GO+rbu
Le8yNAqDtEJHQPB5LS0Zn2pygKo37ly24lw+5xkHfvygXMD11Qt6SVCopyib2VFNS9rc+TYktm/U
u0IObTXed6vM22ajuqXj4QwI4XgNcRh4trdhuS7Go2rb5ArV1qpIcXpWc7mps66RSdyQpkrkZvRM
o3qgqB5Sno0NmoNBto1isZprc40qvrXME9WdQzicFAOiz6OR4ZgEGMW4uYLYPl6endPUqyga+0Mo
M6dr97IlIZ5fSKCBPJyDNV8/cjQtprWHQNPgSQl+LzxH33ZMh0Eh+XIDB53+F6SYQ/m1igr0F0iC
ADKLO8SQ/LsE3dzlJs+cga+B4sIf9qUR9M6+DfvJQQyGUWWkXl9Uz3WMP80VXcPhxEEg6aRxAKfU
eHIuraAaxfLBSacSWXLZd/70sFZrLr5LMyztJl7geFs/BnajVxEanlbdX85+XaXLbq19xJv2EUVq
6gMWqWc4VFA4TAiuDtaiyQ3kLC9cVbW8hLqzT6/tVjFxMqozGoQO2eQvbJvFUNSpy1BIGWSG3HjV
WLBUs8gu+OswPmk+i/Lr64Nw7AszvUQ8SHdqUhlujZjp4+m11Or6i98Z76c6EEG3Fyu1tHd2Fs4T
9SihnaXn4H8nJDbPTWo/GMSMRs0g4nLcpFmIxPXbOXg/jBYrBAYryYJihzA+btG6wtvBciPmAdlU
Z2HAK65cbGxCx4yS6udK3gf+ECbFPpFuOD1I9J+mh74CB/x1rg2P/8zN4N+9TFvaqYahnKuwwe6v
g6mnIy1nPRFGkVv8ipYimh5MUQuexCtRTP1Y+lKfD6+P9gGqfbTmIGOiih06XfxSfcAed97xjIG0
9by8z7LFr5JYjqXTbhJlJsWdb69uv+y6rPfbMKaUPSoyyCS7vLs2QY7NXtxiE4ybPq0N91ZzJjub
Dnmf9LuZV+alSkbX35ZBI6ofEPWu/UMNHr7/qlarUm+p1jTndYvUauS1mw4rOxCIU1443fVdlswi
9muztt44Zm9F26bpIwvlYzn2SSxmlKWKOKPUy0Xjcy4nNsO09ijTAjXxCrcgi2ON7qNfycVNqUez
RjVetJHKrAQrl6TySmYB9msTrJVaV44TlmJ7NZdLMsbd0EL0MUUwoG09aIfW98oXdv5xdCvImclC
2NZmgV5ALLGfSionotxWJZgPrtxc8ki0CFOtN1C8mOaFhVIXuEpoKTJz15aidj8sKDaUxodImPP8
fpazI2+NQTbGg+kmwfjD632//7AGUwrAoRXCyoZ3KMRW5QUk5nCTrsINaxFHpXBsqpf7dejCb1Zd
hM2PzG7FNBPDk0v3FI1SKXNTVgpytkuZNJ0XbsfS9Cr/IqnhV70j1W8g0T35LaHu7CkLIWhilGdg
ID0xWkdMLOnV6oc2e0cRl/TNXdO4bRtcjVGCnPibhoRul+6KKZWUpykPcG6+N4Qrcv/BkwixXvmF
m6XhnrXiO2XcTivaCpuKYJNC5tJw/Q4a+KRfi+VKIViU5Rcqr2dfbMpIuRjYqQXn/0lQSugNVywO
ZSQb5dQD5/rYzgVfIhcqYv23FaBHfsnDP408r3jtOfcO36UY3O7bOnaRPV1zJ2ghXrBmwwiCzVJ4
5RhczE1hIdAEnbABCanpGTndSR2PQ+UrDKhEZzeFl0Ve+hZpQ27H90ViFKraB6Vj2O1VOS5ROL2l
ZNajHqCDfR7DFfTSy8qPQZokxnrjutXASBlLh8m+xWp3mXeDBEwfVG+svMut6r4oVBEmO1VgCNKd
4PLEUGGy9CMtk1GZNqyS2ZJ3W7Mtiz7cNtI0vOaTndoN7cF0GUUfxjTsOnSfgoCRtSnR4ATZWH6m
v4Tnd/oq7rpoNu0tYT96v2kB+Dv+Ht5oPWJOJUt+CUqbjUcEtLTJdyeZhsEmUhLS4d3acKm/gEuo
5n3toauZ9FaGryuIxwWcJUNCa1VmTXyHlevpsVo3s71/W9Wsx7lxowIfzoCzjKkwGlRI3acOQCok
zn2egwDcqNBagm6TQ5gwGsygO3bjRwkMPm8YLyNbxUVG5ZY136Jrpx+Z0HLfro8+K4sWHF7qviXG
rBcYSpt65r3F4H9VVOuhmSYQsjlHbNhpHo6pGWh289Kfvnec7huObsb/vLkV/iMMiEnkUIlGvQJK
XgHsuObuZfUk6xDxlUEBT3sVw+37PBhUvzJ/9hCUTI5WOdd/OYNX3jom1ImPL0NtHN7+n0E+vM8v
Fru8DWxI0YKN1RjZ9I3qzDbvL/LGWeh0Z68zbaW2k+bmI25qKqLYO0yUWCdk3Hb4p2NPeskiTubF
VplNi/82IpfAKE02aroptx+ibjo34yRTFJcE5pnutKYgnj0apGb3LTqMoGjZQdi1Q58yOx+XbtOK
xlcWUfxQ+7DmYWoPy8NPyorx8d2cT5BnAWjTQ0W0ZAxFavW6mczNfP4JL7kZZB9WI3cpVaKnjh7e
w0Jax2XkKemk/hYLHCufI+jrsLoGmelHPwyosaqVP4CdCTfYGabXlMXVCvh4bi9SeCX5tMpHwZ6O
ipRF2Q6K+c2nwO6+WaT7WD6DF9a68/2UsFwH7pD6C+1J/3KhcOJX1RAjUXG9ggHEZx/9NFMfxopA
a75v0pDvzTqq0JzLEql3S944h7WCrmQkg4uXIY+Kqedx5twp+RJOAEHjRZuXnPOThZam+QHPrQin
LdBh2eQbc0gTGveKTPTNVoLKkgjMdZ1jxkxThuqzSPV2Hjlf+V+5jH4R7kucxXm5diJSmOJSusKs
601FsUo9xcmQGvIKkoGR92eyG/iF0+hVdzVwmOpuqVXgf/FMZXkGKHG47+6mUiZcwVSPXCsSEqmY
PvoNQhv1Llkge4AFj7pOLmez09lYmLDPqpHEW80RW+9mo0mi4YoUYb/On01/LrA3aSVEWV6+XOMK
WWVkecesAtf5fXEpo3VAU2YMx4XzvGcglEANPh4SBffbRweuCSU/dKROlH8pD12fo5R8xtZp57Wk
R2WqBhSqV9PCysne1cOHYIheNdzq9BInAMBAhEOpGAFrtHV/JQyb/AI00fF+9IY8/sqr1fe/kHMs
m4iKqHzx61untXre4ZM1ZlFP3jiwriiBBNK9WqglJ/sRRc3EvkqTbuU71lnha8UJCfnauOwQu4+W
iwSYtv+lrlGCaDayqirujjUiA/RUuirn8puWIYwmW8dPFs68YcHSFHviLnrwxtyxGF+bBD134KJq
Uj7eL6S72s/w5RGyvlbUg/b5XeQU+rYsRo6726BMHF++c7nsEUGfkwLly72vWq8ato0wqK+MA6CF
/hc3hRy3izkMIyZ/NdyVXvlkMRjQWuNIzLiHfYXFdxjJQgIzv3NyM3ema7XCihq8K9cR0ACSTXJw
d2vbRf4X7C3ry1DtyggUwC/0MmobA+O/IpdFi1WOv6qrYWqh2i9+tGSd9c2dK7+68/2uXZK9a4tB
Gn+p3CpIknGiOZVHPa1TdsYmrKyg/8i9XZXyvQkSJYUy1kNodH5QAb5N9yOatJL15yEJh9686Mtx
qqONYa9D+XF1R9sV8cjpMIMDtCyBT6mrSkYL1tCoLiJ7M/FPI5jiQBERmrcvPTnMJQxOK8ODcsGi
u/VsbipK6lhu0ZJqa4L3rzdvPtT6Hc3z9SYpbP0/AAMG71jSRb8xocKbd0yE8vT7Kyq7xWWKt5jc
rXKx2l3BRtW7Mqr1Ky9LFp8SS/QM08/iAT/A/6LNqZFuELDonQB1Vahu7scMMltBeqFxmehlhZT1
CrkRvctTg4roLiZ75fDLxS2TV90Kg/UjnABMMLd7/eRlToTvy0tDXo/Wx2PHUjEeDze2Ji/WgHRu
047uu/JgsMpq1N/coSjCajCqTivADr3fu+62TutOJHHW+aPxOOZeS5+lIno2ge9NOdw3mTvTRjBV
+rHG5w1nCNTSyOt7o97kLRRibMlGzXpNBqTioKKjXK2p611WVOxG6m/0gBAt0UavBC7B97qDZRQ3
me1UQbh7/Xp1EkqjTBX7wAomlwRB6y/Bl0yS/iCqYz9mQuhijyBNZ3aDEpjZznD1DgJ/oXfXlHf6
2V9vXl9cf7rb6eYPyWfAYKQ5ToNU/TgLQw2B//hiGgvMkx5/ijmqM5ocx0kdYJUaygqcEI4jaGN+
SZipsOzCBFfyP2sESJgQm65NXPetzsfSU2rb9KSOecEMC5c0obd5MY6vd/s4hABdDesHlCudJwxN
MPHkSgu0xF5QFU8fYdPDjOWepf3xYSCluUNT7/w4/9og0E0CB2TTAZuQ3jq+Q5dZb1pVbSYP3dxw
UKQlJ/5VsEBV+uVlZ7/ewRPolu4h5BmAh5CY0qV7p0D4uQJ/38iKS9bBYqhsDVlE0CMunref3SGc
9kWbrP27UTlLsa3HRttzp8c0GMPqchCdeaLjlc4Tgb4DS0BGjcpGQnQnWBb4mw0VLE73UB02lcKv
Y4/PY5lg1/MQ1pJun7njws4EdKZPxM7I9IMUrQM3/2bquNnvvdoRnhnPmJZlg6nveDv7I7Hu8sWx
nQ4gmtS7pj2Y2dc7oafpp+1CiS8JWBhJACqA2/glFDJnuWGTFjR++EY/0XC6BnrhVCG4QxOFbMI6
XyirwgV6vd3jsWMidQ0NIS/KOQ5qVsfLpx0XWB0NJ/yRcrdA0HEy22r4lLmJ3aQwF+Rj/rZJMill
nGWC29eZuTvZujTPNiDYSCG/lsM+jbil3pQb5pw5PzDubNSNpyA2+Xo40g+2PDcsYd1yuC7jYzmY
5orVRqKaQXl9II73kV7RtiZvwPx4JEhJwR8PhPRzs1iQY/meRCvFahcCVuhk2aG5NeAqLGGvHd3X
m/y188hDaIAOCWDog0412bMAstZiMfsfrq9I3ewXy1+tcu/1amT55iGRwS/9yKhzID6fHYKizj7a
Tbkw27NQ+dOsAkhsdvNz9oW8OBwLxwOQRvgOEaUd37K8D3ATZ5lpv62eIcYBpawKF9xjXqMx2saz
RhJ0sZeb2fhYt1wZKZ63+uaRUG6tfVdP9PZDPeXN8O31MTvOKUMyaCEySJgUqSASc8D7jp9yVEnY
m906f5sPm9EkqMRgmQcPdyaxjitsl9rmN1KRACbB0abjmV1zAh1lvyDtwTWMuiRK8yk8PLG6jE/T
Tc3Ufgk84enj/+B9J8kIYdnGWgPtXSTLYQ8fPI/x2eNv8W55aVbSwTZhIc8vq+fys59tCcAGTWID
hTSVFiznkzEq53Kok0y0X1ruC323c4YydG9tK0O31KFuiMAxkPtq/UhCfkGOZcx61WUbzI5Cmq5b
KbyFG6xYP/bGSOQYFVade5xRW6yiixI+SYJjYnAiAp8LwKrpAZWRcv24Vr5OHJjcJIgi56RhyH+I
hqR4+ZIaCet51nkSr+CMjNGZSFGTbr3BGfZ+MOokTjnruP62e24+ClMdOgoFwTZSauQlefLc4J5Q
bWTr1QS4B78hDRNNvTU9ug7V1G/6voSYsarqHmCxkSYwzKQuebvP1G0l7sfJnLTPH4QpSYkJkTWi
4K+v0FNDwugHAKg5jiAO94B4HK9QJ1ma1Ira6stqEStM4xkAdDvEShSiunJGcAh/r5qCxaiB4uRt
dMKbE+S0Re4RsJnWjvrsrPAyeRs1unoTvoR//KnjnpdAXMmOVai0D+kthPMB6/T1jj8XIv687jQH
NIyTeCHQjpIgO+n56kxjZ0R+/bF2GwTSgdhwiXgSXdZxN8zKobF2fRKI/H4aQh3GaDMkgnZpKG10
pgi8qYpbj512NxU3wMeZeGG4xIOyyEPJ0DDzTUcFubhhEQHrKAhY523sJhRXkfXLTNahAF4XOldJ
UUqdApzwF9/CIwNLc+yUvUP+6fUenyY4ob0OuQ3qXtNbB7jB8VyXfoJIWzcEH7gomeTHvb63lxt7
WvW6pf4FRm4wnjq1N+NJ8CuVz0lzw2/1knbGQtnJI1EfvaTtLucOepm3tsMKLTqSM9a+q+BHyi9W
j2v6sk1UrdP1FtWg7M7A6thGr3fpePVSE6N9SerHMWsUpVHqeNqjDDre2ZjusgHRSm7ezwGZdvCo
Cl6McHTPML78rj2PSlIQyJTl+KdsbKj4tTia5nj3cv2e0wylSVNww6PCcsjTv5XioyyFAhwAVzjo
oBZByZ7YRkclLJcpL+4O12OCddorDMoK/7wZOn2nfX1A9Rf+d1OQJ9aATOiOAaVwwvP38YCqZZ3z
fvXKy6Ax+tLbBHUdOF/8Hsf97125dFNMnRZwBGNLsPu0bzXyEMuY+unlwX+aPLI0+LN2V5/1lk4O
QL4dhMazNgXTBirz1OY0QCyTYm6j72ZBuvzFvYczUIesqBzTYW0VTg3aobXbAysM+opodFytpgU6
yoGXABCuyWXs9dF+gYj8NOD4sQwBBTlwW+Nbgv06HnDTxKgHObLd/Wqb2bCzvVk71CMaoqP4a1gb
fLKNGFJyz1FcJyvR9Fh6KRwCN0QzgAalG0Hd9Oy8saGuLMz7OvHSVFwuxE48cZfMeWnNyyaxOa8+
D11XEybuC9ttul1djastN6YwgTVuw94jFfnGmeGL9++jgzNQ+gRrnbdJU1vdfFum2RQB5RknP7fI
GRVASC4JxAaoHIKSblkiLwGcwOBjWVwewi5EMEOsuf98zTuEYsvn0aSYwOYEIHSuwyRqApxrXAoA
y9VdY48MNyEofwzuHLCWfIFxiP20QCyYN7MNrTWPy0HW1ho3Qx81+dZvg6oY4/+khDrCCoA3D4Ge
5wgTx7JifNcu1EGOoJscMOYQOPr2rg0FTcLKrCMpJqYuTzcQqw4YNPAOVVF9cAgLRs6dv8jIbWGm
QzyUZMkwIcCyWQ5x6kgtcJNss3KsSUuToUJHro6LTIYi2VDbmSqzjjsIzz37PuqiNlC7tIMRrXvv
LdG0ivfgMfRxSIzMtP07IQdAFu/zlmx8umWd4xHvs76zEJGqLYJyfy2E5ofw2vNnZX+xvHmR4Z1b
q6R910QRZSU76GIMk0wBBg0aLCBmIHJ2jViY262a7bVfYtMgczNtCF1RA7FZ3CVRb8pokMMaA2pR
OdmGKESCYs4zc7hwzUqqb75Zl0u2TVCKbpq4Dpq6/9SQmTLGODyc1y82sgNVk/pvwpp7bbFvMkrr
RqKMz3EogAE6jrY0UruZh6VRPUfLmqAqCWn3lF2OLahW068tLCxKqjyGXZZ2DN3+FL3HrxbhY9tE
RrWvcy/14ixN1aO35F6xXXJFZTbFPJe56axXdT9Pl2R6xEPQ+/aGMt7sLshlZZJTn/r3gDCjSzf1
xIDqhp19Q461+gSZk9g2o2k2cZL17p5kACk3u/Fuwtb8Ikq2Y6Na/42v8nYboAjA7CIrvqdOyN0V
Ih/frkVFfYrdOXIXLqZTsWL9+jvsFY/gQdub3jXSm3oa5M4bSNFzl0ovJzFG2yxS4bsAsUHQQW3+
Ix+6ZFtlbRovbtNsvSTqrpFvrqnSaXAhm9Zz+eoQwKhbNMFe8ZVXcHhn3/oZ0TLELJMfXVRWF+Vs
VWu8RIW3zwpTPLZws6xxRQoLmWZHpB/UvIZfK6PxSHWM9XsV2vnOtKV5DSI7y2NhGM4blzTmvpdD
8zQUQfKO5GrOlVs60Q8LKAzxXqu1Hia7yPJ9uzTGzhpq+TBMLgkZTMF2WObx2kGip4y9WoWbBMGl
LPyUT3a0XHF9Gb8PtltYOzG21LGlOerR8QR/zFMovQB9ucTor+uIu8zWtWTxbkZLlzhyLW68QVoI
nIeZ+GoWQ/tmhqPiZvAtvUITTztg6aSuZ8J9t1ToT1egA4zrvHQyG9K2vPphKUUx9bqGFpBr8I6f
Vdupp84w5o2dW+vXYSiEzXWkBda4rgMrN6vaKubS34/bdlXlfO2PaZfGptXmd4sVYIgJOW8m5VTO
NaWMVXvdz12/t9vRvvEqBNXJhH/01PLdHJPkzrXYPtMwyi2pV2jE0rmegi3ocmfnBrK5azO3/7y0
MzErE984HeKx5AKF6i3IXsSVRsf9ilsrYseumgvBNTO2zfr/Unde23FjWbb9lf4B5IU3j/fAhCeD
ViRfMEiKgvceX98zJNUtSZmVuvnWPUo1UoZkRAAHx+y91lz9zayU2U0XL33mZn0fPcB2ap7aGUiK
aOZhdkOlrVOR8v7Yrtn0JHnw5nh19dmezg747twt1zF9TYt6FYhgiseySkCo1qNyA0YD8wZgUHdo
ZaxRSam/drY5H9NVaUdkGfrAi4a9gO3YULEfoqNpS1UiciVzXluJzZZnU78iZzTtmrNJ5mXARG+a
rkMuwLZXqviM2o+D4RS3D2pV1ptxmJUNnCrztdXCh4k+wsPaFKtNKoS+iLQpoo+FC7KJe2sYCAGR
F/TJmPZFqzco2rKoF3I8jjvTyUijoU6niMjqnAen7J03ba61+7QNq7dxHdcPjF+hN1qVetI5lWxk
VgqvmZv+jvqbJIypHI8EcGUvq1yVGy1XSIEtabdfxYuss5bNzEhySgwdqzahA/iRQ7fuynSTGUP7
QHlC4/2P6l6RSy1ITa17pm/ZnJ0ybrfKkjt3RdGuB+LKGn+2mHJpExTJVanL/b4d9OlcdmF73+Jj
eteykclBbZbxSocU6KPpnK4VrR8OM5bUXTJh6aKvZZeb0Cx0j/YByk/aQs5uldrwGDK93ayqHT/Y
tJaem9Xu71nwoy0Pm3VaFalHCWkmQe6ExhEFoKK5feHknr0upcZ4b8tgjaTqnCFROEdzVTcux0o5
aKe0ea77QY9oPqzrsXX04YDcMaN7UlT3kQaDlDm7mH3NyuytgiYKE9CqX9tjpKFcaKXPUqhSRjku
hr4mjrsUM3twzxpo+dvHzNBGq/flqs3yS5B3HR4n/PpnulD5laQv5WPet698DxDZPlEeu4IdTDpY
BDs5KRVEAzPO3qlq9WWQwmFy83iST9QJhodEHUfAXmqu6a4DX++gh1VrB44MG2xfxDYM5rnTV4FR
YPJsZy0ska69M4pCC8srELWyclikxuJam/LUt8fGGRHCKHOrTLtSb4prbdalG6t0kto15zau/Nip
29s0SsbCRxK3wPqCtZaQp1kaFPXCUJE21th16+1ilwj6N5eth+w5zVzlVcZVq6Yo22cUDdvcVSx2
Lq5RDOF4opuUdq42KNH9ZK3V4lZybh6pOIWKNylsEQ89hZn+0UiojrfMI23dG19dLyU1ie3YmxaB
l7NcpvertoTqKJa5kZ1hrzLZyTtbRzGxaXKAtV48dsZw50gRBOlJjXKnFa0URnnmSroz3yWwDIhW
jvX8ploUad1MJlV3V7YaVT5OTgp9XW3ROZysnOnUQ2a7ehWdv32q9rD1FCvb99Iyd+l1vkims2pc
/hJeukcfq8guJZ5aNYrrvtdTu/cWMzVzFQECaHe/spF/uYOyqIWvKzADj7AzU1MUJW1wd+1nMkC0
YlnvKO6k2bZMQMT60WRMpyzhPO2lczJvNSJhbA8HR2xR5UxbZZdFLZHy9WBYi1Cnebk3e7W/kgw8
LJjEQ70TF4QvrUp6mo9KLbWfR4etidbWi7qpqpBgx2iMVeCFbOFiqXLRLlLHmiDEmreLpBPI7DaD
vSS5y0za8wWVLCVz8s4k1NimH+O7FUbUKLPjZwWRZrFfq3Nl4PuQRnN4QOxWhNu0sfXXaBxf1jWO
HqK4fomcmoAVjgnF3TRZqU/uS7uRWTxkJgmzRR5krYd8UfOrVkuGYIxbx62beq2Fhdi7Flj+i7u2
zE2vbc1FDJgimV/Hvnjvo3ANrCpH5hTN4QkFFhY/Ze6mxltZbPSzA/fqDmxH23rJSC+M8cCAERTT
ps9KVWc3dQPi0O8sKzp2VVndDU3XR/4wR2O4o6seWUIqZmdXVGnjqWWTB1kTGndlJiu+AxrmkIWG
dFKzWT+oNaKuKuoQ98FVrjxVDcfXcrCGzTqrai6wf+eFJzvQw/xaMasrio9Tv6tbrK4OuIbZbbIo
dXWzG2vhKAXetopq6rDrTD6cvyACuFvDNvkcogtsNin6I6/loZwEWfTtFas8i39iZjnoX/YXvIXw
llUnCbBeEhpe1vFjmkTKC1CMOUDU7Gwq2SkCq7bSM77TltQfM36Sy+IhTykjRRzcAksN0+dqUvtK
GFpVPUOeb/eDqoWzCNs5tcmEGnQyBlU+dASVXk9m+NhYlq9TjiWgsZXkPYs16yULI+UpU7TpOKJs
84y6qXYaLfVHxAlwypjT5lpoqdyczJA89Qzl43QZhPq7nl0O6UtZXFbtWe3eqtGWEvzjCUIxmu2V
uSuNMqncrk3mHi0OqRWiIdZHcTVyKckVkpLUOOV1p77FcdxnQs15D1CYrdh2M36uS3uQMREvRELg
L1ctjyP8mLfstbJoX9RV/6nm1Ba7WY3B9IWFd2qFI9nTuJX6jPCIOpW2SWOoDxddZaCsYzaIZJHq
awNG7tsw2jXLAyfPoBpC1OJVaGhHpE3tAW6Vkos2YktznLuhfsvATECaow07imTM5/e+X3hWeCg5
pw01Xd7PI6qeUaBYGv0yHbU9TfwISXkyr2zmqTl/4Dwbw6Cw4v6gL5zfhMR2pPfysJEMX2oKnAOw
Y43HvsvzZwsCp5tRZ/ZIjGjkq2GylDvUR7aDapo9nDD7Kc43E5uqPbNfOflzE8cpWzmHrScqV6m6
0uJJkdwhvJTxlkI2ah8fNU0yFLsMIlePizjVszGIRhOpSZG5acYmrfUvx9jRDZcmUdlTa2W4PpXd
UGbXKrml+LDHLsyY0hyzWmu3VYYoXzaSrGI2uzYHLYSxpjSJ9ppTcyaKdJTsOQ0DBEXZLJ+yuDJB
RHDanvVaDKBeusG1WHCNxYvR90CZGfCE6ItXjktYZIfFDlVNdrthxvR+htBOWVPMmEWcIWiHukme
IlLBqsibeFSQmeASIk5AjHNTmX0QsVcrd0M8SMWXrunm0fBj9OEFzIoGLdIdjAO0KZsaIXlfeu2i
S3J6Toc64z7oEnLyIRXDgEZiFHPLx/8oJMeSuY5dWi6eU8ez8WS0hhrffWtmS/VFkNHnzqV1rCrh
XB8ckEJUrtFTXtQcPIer9TnSQ3k2NzRlVp63RumcBIz+FEsYD20KcCCLsxD8PEsE03H/CPIQ2Omx
Z0M5k1zgyIvuDlE3NBnASlnlbrHkpVX6pkFyGAvPyPthKQ/awMdbBa42VYWURNuiCO+0niRf0zep
cifaXh6GZqnQaSc9exzODlET1LWdMh8Dz/YyVNonFbE7W/faYcZcnIRNlK1vkh6L4VLTpR7pNCcu
kvMhB7sUlbMOFKKeUCQ71A7Kyj6ubP1sPwTXH1IvH0OnHoSiN47uW8uq6Rt0UcVjbQ/5g4T6uBdq
hSlO6APPjo8at/gslxm7LDw0cZv5ldk5sTe26HgBjqgN4qzVHJavXp092YPjmaLxuKVPnhwrOdRc
SPrDKVWWpfBrrUDMPpLRp9VSfpc682TtGrZwltDKetHFXE5ZucF1jstjtuuppL88Zp/rVQ7Bm7V6
EQqTdXTwem1dbnE+TzhEJwJ22YFyQgzT2jA2ran3BSxJe36T1nBeyAePpka5tbMkMzw4NeV7C0a9
xbU8cjQoVwz3Qm5TJfbZTrTddoiNbPwcSfOl4sKOWi3dNYujAP/YGEpBMdDrexjUxindUNarytcX
udsqBE8852OuU7C0QjWqSI5TEwK/F2vprgpgD4OnysbQPyENRVYq2hoXgovmtRnZIJFMqesUtwhG
VvVC6A378NOMIGkWk5ZZvpWZOXb5rqIPNhhYtPAe1AXSVnUZOs8uDRLDcLvHG9xP3BhrjiSh4T3Y
NnXepO5AwextRdDJ2Aidm0GSCYKJ1zowlXo+L9xsT3dg9Pkp2tMPCXE3xcO0jo4S03D3wuFyim+s
FLIkuy5NTbbsYMx9q1tG8sYUqS0bbdTT22rSwhM2kuhz1CpceXuC4dvT5qQysq7JLOpEnh6IrB/O
U5vHfATsdbSZrKJiNrUKOp2Z4dwqlA8tkmyraadQtEi8Ce3wp0nT8TcaWadv4eiT4T61xl0TRlXQ
q6X8ZLadIhwLn0bc5ivtvQ4oOy385Qqvp5p46tCN6BLyku6ak4zOuIvMFvV+V67YZSIyD3i7DrTh
qeU07NaltagBChp0aBByks6LRm1k6pVoliairy3sF1rUkcgQlUt30oZ6OEaqMtqebES1FSAUre+n
2epxZfUlnxK1pPWit7EdCQj5+nUjXXa8HSSuUrCnXhJhZqGDXDdrkthjQU9RplMuOa8FFQCxmnVt
+tmIAcHT5CLx12bmeyIDuwGy2oLkbq3+MnVx6athN7tTbyzPFrPFeJj7kmDvvBnt285o+4GXM4yG
A0FCFahQsc7noXqwY7hfyKjDpRCtEjoHSYrVt4V8x/0s1d0ZL0PqopFXX/HWDSX9DwvkXGJ0aeta
k54s3jAtaSfy1u5Df4gTO2f+bbX8kCrqYgS9ORmPUhjX8xWVq0yjGFAVUH3qQnlOHBShokCoelWh
wJV9CyM4hwJHpSXahLJR+IWSxveZMbcTQZCsz6SpmV6stQ3JuCh3ridtogytEbR3ZeeF9tSgQo3E
OOTPWldUT21fVSJOSmqPOE5c24lGhnzePkfSJEfsrWbJldh5nNoBk2BH3eWljC5hGCkPtdcmmXXd
D321742GRnFrZUfqAtZWCmX7kYpxYjEMIvOtVlfNnyGH3I7tou6yrupVNx3t6bJbkwukxSUlHqvr
7G2nxaXprY7ExqlInHlTGuqY3+LiTbyW4pbXMtR1t9EMLPBQZw7lUsV4JyblKQ6X+ckJe0XU3SCj
/oGEUNh5+AXbleyB/egfbLb7G0UPlbcKh96TzLcYQpq5cPQLn2jY26cZEeSmHnueOnt4xcDVn+tB
XkJh95Ws8BysZyeSMnY0il5sWA/akmNGp3kE+x6ooknHqVHbTynFDs+eOag0eJ1XMZN4+yjZuX6X
xppeuDpV/V1dAzmqBE6UTNPel4Hqf+tnNfWg9o0FKitGj14sEognTrTEZN22egcX7hpwbsMs34HL
RrvdNviyUUrMS1o09BoQZFXX+oLUeNkQMnERR2iVjBQFUnkMIYwkJbQDD2EyT8a7UepVtk0ru+h1
2FWtDJfUHg19apm8MtS+9NrQj6bEN5qyhzFBWdk22vJC4mJmtvK8G5aZKqYw1dkIdL2c7BdymS5i
p4Y0gBkaPtgY2fDY56Hj9KTFjAg4b3Q06Ni12MajOl/waPPQmHAIDOQQcV19yI20WJ1HoxUjg9/V
oLViOqlJlKGmrqPwYrJjDDa0QSLQg3JzM2o2EVhBos1m2z5W9hSOqYdQzebch94gmdOrNK264UK4
A66u+HKtDV3zNmSASRbBT6mTxZ0qnS2ZWOuYmWEb4rNOHZeK9eWT6GYkO/kmjubRaj4NUrSqhkhI
p+Lf8Apa5nyQ+o4D8yFduhD68yw7tjUGf9+e+7nbS9eQ7EATmdUl0w832sWD/yP+IzEW9ANRYn3O
qvoiQCi+CVBhQebccKmiLfWb9uvP+rbLK14QG2BdkZnR8r0gBn58RYpzdi/j2/wovr3i+E3dq5Fs
jA6jIwV9QIw/yrOE9TQhO7r79pH/Ea9h81FdGAbdrxCGn8AN91XBr7/9kv9VNAcVudv/+Rcv4U80
h3vs591/vZaf/8t9Td6r7r92Xc6fup/ADpcf8R3sAKMBmNpFm0CwrqqrFynGN7CDBNgBAaGJ5uTC
grfsi6n/O9lBVf4Ad0LKhQyYXkODxXfRwb3AHfgndAXQB+kXf01M0/4J3OFnWRo5lZeEVQXkGz+K
9vuvVPJFWlgH+5XMQ4T/j0tBbZZgj8ozcz27lEm/jG1aP2pK9c/kDN9el0487bNLzpx1EfX9wNNR
hkbRqKlHwdhpFDq7uXE7DqtIz1tp9H+4QedvLfQf2Qy/KBm+vhaaXh5f9NxIfX55eLmUwziOS4Qo
lYwvuo8Rknb1d+gy7siPeomvrwKFASmDyQ3FGv3zJ+o63cJLzqtQLit82OdTYNG63XagDPZTPBdH
gBi+yjGnm4rd33/CnyeLr3fRBIWvqzYjCWPFL+IXYxqi1c557RkPhc/ccGyl9VTJQxKobYJ6qf5t
guXPM+L3lzSRcMHBRU5t/zI/EV2Lc0XOo2AKOfaFpaxxedPVNRoj/k22z19cWRNlMXUpPhz6RR6T
H8eKQ9JGO0mS5EtdnZzVcKbQvZbJLjSs7ACO8cXI5IO9jvkWGPXvuJO/AJC/fdALKIxPiTqFuf/n
Vzcl9ESSRGS8Y+c59tFW9uWlAT0yxva2mJSWbAzOjXa5DAH2Ddps/Qhm3AbEMyoF2dKV7cVyYvzm
ovzV9YfkQNHjgkciGu/nt7UqeDSqSpMIDcudwGzW3EVYSSRJMjS/Wfz+6hJYlgwEGJX6ZRa7DL8f
H9aGxn+uJ3EwRk51wOBsvMVYy15KFHoPDSdjzzEnpKQpNZbsSA2LCFMIYH5CYTrAWLneZErIlvjv
B/0vCIKvdwb4M6AmW0HtAAX657fVDS0tet2IgnWq2thtc6sQs7zYlZfg0aywzOT2PZAH5QqUgxYJ
9jOxW4ThcuVU2rSf1En6NJgwkgQZobHXXcCtUVnWzZEafEAvi3ZfX0Re19r6MYmkNwQhmkuR0iqF
PMXqblTD8tNF/fDbFJw/P9BENLAF4HF2ELp/pUT9cMUz0l2gAnJ3CatEWD2uw8Fy0qITHZtK2Q2r
WP4yh5Up7EWaZw97fTjjlRpVMcxlbYl2jpdTga2/d+uxdj4VRWcuXhNFcewr2lL9Zob9qpD8Ubtk
kGLC1Ie4GYIgevhfHpLQHqj4wbbzKZsYh3IOtRIFbQltAzDPARumckvJWMHcourRQ6zBK4uL3N6X
2AUWkTTy8JinKItFuoRSJpQGfhlbMrSYw6z2CPrR9rgwOC7iTNWheTyr0igLW4/u6mqdzvyE+KYN
ozARMCcsICSZcU5mJ79NcgwzeUlIk0wbKBx6fdPEnbq/BKvdJmZoz67Szctvxuaflxx0zLKh4uzA
5GP8GmajjQYUcE0P/VBLxoe8XuRNaTe/Yyf+9atcHDs4xhDR/XLV6zXGUu/Ioe8QI+xN6vJR1abt
/v1jdvkhP99aPsrFZYDbwXSMXyNkpAp1Z2NMoa9MZu8ZGNSeWlUrRBSVtDJGKxKULGlqtaX6m1Xt
F13u5QGnwMeshbofk9CfIoHIp8e0nmp0s4DbIWwxcB6481qZvtqlmS6c1pC8QpElUKwThWv4Neu2
miGEupM1WmfsH8V9jEX7c9qFR/pbnaeG4dyLrMwR+QBlOYzgN+5XakuF4AQV30p0HN7NXNKvtdpJ
zzNWnM0/vp54AS665wvZ0/4T4rfrnSVRO9wQBqxf2hqZi9AcHU7blWgPHiA1xRxay98FqP15FUVX
j2PD0tB1yhxlfp4tkTI0S13LDm1CZwxIh3XuaqO57bKeKd2ah4ABdoV7Md7QCvldFONf3UpUuYYB
PxB5o6VflrMfJ7SV+BVdxgOCRHHY4CyOXRKSW9wXtbVJs2a8ztEACNjDoSelFYuqYmTBmsvauVCx
szSl/ZhZYcWZPlw9HSe/QMxebtGUmD7tucYt2kn1arn+AEFBSwFkSp7U4VVPkeE3D/cvGtKv45Kn
gdkZfSxBGL9qfyPClMZ4tCy/iVTrds0ozHFoTQ5x0SuUrSer3i6WpXqQgXQvNxpnl+RRdc57SXr4
+8H0l29F4+RAm+WS5Prr3namhqOhDGA0tVnLEjy0qH7WSJgcs3c2Wo1rK15lwdEfNVqHCCdbrKOi
tf3tb96I+udpgmPMhcZkmCCmfh1eDncTZkrMG2naYzmou3U15B2hX8mRTRnVTp1g81yLjksn6Vut
7pyNgrHAq7GO/2bG+ouRTqOP24QsGy34r4tRrKmQWtgw+E1XaXS4M/tkMkEcOqVsvFyPrI0VKa8O
+MCDZHXNb4irfzEpa9wRZkvmLhRzv4z0qgl7K2149dkJw1PYOYBckBJ/G4P/6HT+H0/VPx3P/5a5
+D+QpkgJnKgJwLxMjaZyOVpwf//zefz/vi0fyY+H77/8/m+H8cux/NvZW7X+YCpziMXFBsHidgGi
fT96K/IfmI7NC6MOUx20eW7g96O384dGmc2SFROgLw4luE//qhN8P4Z+A17+NVfxK8L73ysrwnp2
04hRLkdwVlasBD/PiejBIGTV/ctSztTT9RHmeuvivEGgSvcBpw4FS7OsdxMRrfdao+h54mZF3VI7
z4wI7BTW1LxuX+BotrjAQR+0lscuGCSJx35It96/Xth/NOb+t40mVry/Gz2nqnx9r34cPl+/4dtw
sf6gmG1xxCAABYsMUON/DR/+Beejc9l1se/9VtT5Pnx07Q8MfvYllQYvIaAPiLXfh8/ln6C0EZFs
cbOxkCr/ZPhAnf9pyrVUmfhfzgbsMi91IlJnfx4/FhXeJRyXUTTqDXqmyBsON4a3uGsQu6k3bk+L
hXuATcUdQZr7ySdXbZNsrOt1CVZEYNMiDo/RCLS/cjfapmcJEcvT3Ir9EMSFlwbT07I19qPf76do
a5g0ib3ZFt3VY+d3otgWW8u3g7U9LogYas0vzK1a0IHYFq5WA5gVBNEjtj2NRAokYuSNLe4cjJ6t
+HMQgo15MbzBvRl4FzfIwH3Ho8y7Q8a0STxccwfwWZNrLkc0guCGxeMg4qN8pd7kO5mPY4gxUPf1
0dyom9ozng+Sl/NDJE/+pG/bPXkEb0lA82f7OLlwg4QmLq8QCt26zujyHsNAS3x6JfLt+KyeBncQ
N6Hb+cq1iRJZPO5vHh8dcTpc/rC47THfdf4LOZSCs9WxPVZi2WdoFMShEIV4Cu7vI/E2e/Wx9wa/
uK34y+wRrIWwSrezxEHeoDDidiSrC596eIwDHAoE9vLjXhJxz7US6Q51DH83e9a7IyRBVJwt3tpn
zctue68S5ZE99xVqbTd5UNSSs4ubbFJK/kM0eRZBDdpN875u5F29RVmSeuyPKy1QeBG+72jcJOfI
rTc0lYVy3a+jiDo/hoNynfDZuz2/TPt6ss7t0xog5fSSY7RjHDyibBKGZ77k+4sorg6U3OtwH7jl
dGYxzc8JJ67ORaj1pl8UQWL4qK+VzNU/jKC5GTbDJvf6d7OmhSQOZcJt04zdy1wKQ3KVxlu41yNd
4o/xRE8o22gi7TaZcD5xChejkB80Pg0X7oQQRfXbl2g3514W72ZclbtzGe+e23kXfxkQTw/C1EUa
RH5/kHeapx2RR79MHTYiQXG+hf3WbAl8FGPk9ZGnTJtG9qwjDb5x/LRGoBqvnJtUSF69sT/Vp/io
nrS79jhthgfTOktvzlu1yp5sJy7UJ+ob/EbeZ1exJ11X/DmVTtPky/RnjhVWUiNAnyvbGHJEq2JF
FkSjTUdrV87earg0+HXHW2iPYhDvdoMpElMMoCaF2grsNJMR1PfDKzoe49hfo82FCTct+2HwqnhL
OuU+Pqe79GgMfFN4w4/03hCfivP5uOf9N65813jQVVGlClpq8ZPExvq+RBSjuQl11i/mi3kqDmz0
d6Ed5LRffW2fBRIDrE3wqfrGe8d3256y8WKqiW5BwSGIbqoV1YYwJxhkYn5i1DV0Yj4p5wxx6TNN
JhHeye9pIIgrEeNm2OqnUXNHJJKu8c4Hc0QZxMEQnJet6gggPQe8KFwd9kajF13hLXrgIOddnmBZ
e1g+xZnXyaJ7430hlC7d+slg3rDc8Sm8Sc/RYf5s2n7zIdFMEmHloqrptKCZt8amjD41EXqEe1Xz
YG2dykB3g8VfMKCLfrd613VgHN4k0Z14bJJD+jm7MvcSXe9XaEci+whLLok8ufZz/lZgC9uqz+fo
5Lxq9N9EmZ7VW+2cOA/EEI/q87rsele50U7qs32s215EEGIG8c7mdz3Z1/7qWhv7ibiMU3EcXV3U
b+p5p91uYJRdxV+0K/s8upq/3Gn7q2aXbqtAaWDM31rZruZU8ai3fCDkg52It5nHtOy/vsZbGt3O
ThZ38bY671Nfcz/5tYjF1eL5xo0a+++qB4rB7T6rR34n6MQ+la/PGpM5pgWAqEHvQ+YJ4tfBK4XN
3wAw9Gc/35Kh7U/HKzVQ3KtStI9d7OnX656PgODNLXbVEc2Lb19XO5kvQVchsOS4pkcZwOFrnE1u
ivzK2E8eb4hfn46Ke2nUIcDDRLLTSzc7mc/ZTg/3/RfDEPw2//Jsbb6+iys6EIrbHchsFfmj5Q/M
i4ioCUY4NscpGFQGeZyL8Uuq7sEu5UJpxeougSmagf/0frHjt0dnQ0CyZrBU9XvJEOE1us4cLNFm
WILB43vQem9Iq5Nyb7XdmeEpn/T3SG5FbQRocM/G5lk6KXwGB3G8WNAebhiVnrVBOuy9aq8PGCT2
d+72i7Qr0dIczIMdPFzRcDaohNvCeDXcbNeyblon5Yqc8uWMYNkbgsZrPG1z+X/vI/euXemFNZa3
b22wX0T35WtGw9/ZdEfelP1UciWnIyAAU2A6jk9O87LgHPtM/rIFoC8C33cd+jeOZ0wsX/lmSa7H
aKvXrHPGc85bli6aTXQdQS1ttXHreAoxGnq1N53vR+J/tDX8/+gD/qd+4v/AY4hqcLD7z8cO2qLJ
W0LT6xsh/isG/vId3w8axh8qrSYqLbSDsIFdwjm/09yVPyyNg4PM4RAXNeCK/3fwABJG0499Ju0j
6BqQsv+9dZRUkO6cES5oJJXtKD35f7J3vJxB/33yuGB+Lv+75NiwUaXQfDlB/1CNQQ/sIH6nrmqO
rXLTzf1LhybCNzNb/U3vAGDSr69l0hQzaFTAvKAB+qu5t2vQX7URj7+MHAdf0tQEk8xLp1ieJLeH
iGcIg9KB2+iDeSWPOap1HIx3VhGWrzWO2yvAsEhvkFFg0sKPPOr4cVMsw9Ay1Q9HAjhc1/OnpHK0
fQdR7pwMau/p4OrOWR7qz+iY7bvKrq5iRYL3OBuO36HDXVrM+1MZae+QWhQSI6MnCCp5ylJNr8DU
C+QmfYL8VegSJAk3HM3xuiv684jW8CPUwoy12rDebBoxm8RB3Z90EjFEc7rPx0VjyWxGdsAWlLSW
ToUflkP5Gf+7SW1G1lAQtLXmobVqAL1Z4IZqXXdif1hCC2Ry0Ucfa5StlPbRwgex2iHCBK0qqyIp
tEhqMR1JDmmcvlVEKG3uyEnSYsXeVkVShQhGBzyAAIcdAG19MALRt6a9NdsS842at2CAJzywgiQP
zbhuHc05j5kyvOdEoQ/co0JP3Bwb0it9WQVlozzoO1qAaczsQdCjuHDknh0YrzdrEVafB7NKbpUL
z9Wtw4TpaUQs17vptBgv/dqYzg5pleEIJ74AE+gvO9HeQHb+tFS4NQUp3exHSyT2e+CmZhQoLSk5
pJ11JCNPCtak1iToQ8e0QWR2A+6G+KUW+8HiEFBE80ZOPqlVlzLbd9kiiygHDCaiprCcfVXTYRcU
z0nJavNhMIgCyPREOLwwbs7WQBTdFyRuBHUTxXusRNKK+irlfJKhMno0zGrpAz5Df5/KBthJ3VnY
lSTyYH6xycFcPCj0+YWPgOPPVewY02CI6bYTsFRMjhsyKkqhLUg52Axa2ie0niTWouyxkBQXpfQx
Qhu8bLxy9bNdZ/hgHPxnn3oN+pzIVCdm151iimDbaUsj297W2a9TgiqysPSL8A9hSOfm0mXkwjau
3tNCya91OWxaL+1sGnAWokZA7lOlXL66bz6vmYmpcbTCrPIlKLimN2ELaj0VDdQYjK2z9NFN108L
8wKT0lJ3HxktsNjDOz8967mklqIE8byv1TxbfQJJnEYQP4A8NZZypfFLaSjjfWMsbbW1qMG/AvnN
npYWOaSXa8rcQwwauTiFo8mNb2dd5Ag7zORJSGYyhx6wjegG2Ir9zphI9F3doZN2FahvzCJWimzR
yOflrUUorfu9mql5kOplm/jZgKKTXYFZPGerLN0RXZVhbYZmfr0qOhrFpNNyG1vsvKobp2LMiGmJ
phuAP6YlksQk06fPWxk3DM2nx7QahoeuLFVr11dZb1wEhQY9OEvi0I2QK9kCc61ARM5y91EiYE3E
kiQDvGdn+G/2zmw3ciTN0q/SL8Ac0kijkbckfdUuRUgK3RAhhcR9X4zk0/fnlTmVmQV0D+pigMGg
LwooRIYULjnd7F/O+c56HKvZRd2PdgzDookF9t6cF/1L2UO/hGkDHjRImxo9ccp++T5BLP9qLvGU
vNo4y38tlpw+rHIsH/uY3IOo0c6Wh7jpsw0DN8qCoJgx2O43gx8U2eiK3xGe9a5b3eE+bvXmBkM7
pd3OklXGVmRK+kcmFki6oXlyjBR+m3wVAA8ykIiG0563vmuXiLXtXOz6sbTTnQlCabozAR3yeamW
UQVzHdMee7iA0v0F0dPsBAAeM8SPoQTeuU22J3CuPBQzqnLr6I+y6SIrz8XrVHrCxi7tz4dkQacc
Gjh7+CAJx2QmTPSYhZVAry6sZHO8CLoRo1G/98nHWMRaBK7npegrF3++QriPrLNJbP3qZZ0oj1bR
zx7SwS0uwkwYCftCFp7eC2OyFZAD0hd6JRYFgBJTqrzMLOfnuk9KESamtY43pS+r5A27oRw/vd6q
qy8YSaCaGlZEVVSIDvMIHlV8JY/40hzvYWikQR8nZF2ua5DOJNju1rI1NXY3nWD3JXxn5tkCp5jw
URlEPgYS5MrchpDeUFAziwdedpj6Ndd3/J4t41RdnLAQCtyZ/a3N94+PsNWK6Qp8tcOPtDgQFVg0
iCS2v3KjaKsjC1MXL8swYq7A0KnkShhUZxvI1XMim7OwMiZr66JkNGJOJKx1w3eNa2DI0JGblfes
VmSyHM5J3j22naMRVK5CbMd6lY1ziAdblTttdzNHyRjTtDldQXRZklmte5Qls657Y4QRKfH3Ndyh
XLTTa2URkEQUFPu8Q4x9zoJXmNF3r52CCO42+USfW0GfcR4LFD9IqIt+UiejrC47e6iuVv4LAW3n
vxAVgl0ehr2M2RM0fZd/ICYQ47d2cmdxs1ZqqW4kts0uWipn7Xs+k41Kr9uBN/QQz3DQvpuF2JAn
mM6cHgBMNBWvfui3XWFU+k7r1Wbe5JUZocql0Ppz3MyK0VkBz/lBF6Z9vaScr1d66/QcDVilcIev
7lI/Fj4Y3HOaxu5HaznJGhmNT0BUNpQ1/iT84NP9BHzvXVo6mb76tYvTn4yDq+nGmaBIXzdurhDl
YufKcdmZeNVCzTFqKsS5a+ceeFSWfN4hS+1XCcUz2RwSQtZfi6xwJyz4DMEhVLcuQHYKD4TSAtsK
G0vO1E0ep7JNpxC9QOlgnCSArRuGIQDJ00dwrRnmOcu3XLj1D11gTwqoBYxoBhSxG33d3VIzLF8S
cc9uHTm2Ap7OYe/U5sYnGbAR7IT6ri+qdC+mTqBPn+njLKN1mKTo7oSgrTzYg4PMOB3ya0AeZTiT
FPkMsia1ggnuZ+SNYLvEgH9plWPGhNLBpVdbi4cHhNmQm/n0Xp68VXn/MCI1iopcdo+WNZCuPahf
7VrMR5a7jMhY+WJti9t9B/Uapfvya5uM8eAKzJ5TXNAt6mZ66XCT3vsLrVgOhPyIMSN/rXUa/1iK
isEUPysK7tmrfd7kEvZEAAaVS06sFJlGKZlVKpiGbi6PTpkIDPjuuEZDNQke6BYqUdCDrwGA4Zd7
U23Ghx+77zwmw/2CjT+0R9UR0elMN72NrxjpAiL6xSv7XWpP2/3alEXEydeeO7eTBwuA/kfiONde
il+uM4oqqjbbuItdggvarivOuVr7JwydTRJmCgMFp1ifH7yBOViNJYVqDosdjNo8SvxM3o4L7hHh
lM9Fz85AL4YX6EGbj21szHAqHJwvgDAAk9TVU4ug+QbccndDEFh/IqeH4qcysbyuiblPTV9znFI+
jU3cntehzLjZILKS8WFm19YonpbRT3b49NvITlLcIWLJ9hTgIAYyeAcmRvKYyGSfcvm9nFDqMk7S
iDrIE+UAr+UjwRfTLbx3ecs+BEnTzKyJOphWts56GNkALFRmrs9lvGywMX3nDWkuIwF0PKe6thOq
9QuTBC86H+FoNDz3J7EL6t5euMSVP8gbdxPVobX0s1p6AuXQaaAumexzuSjIt/B0f3WA70N7QGIv
trI8wSl58jtrZU0PKyUaccdf6FL1LrcrX4VD5hg6BLb13c+6MQucNm0+LTDvjGVyt/8Sg8hODemk
kZhk40deAj84GDChcqTbGe4xY5wiT5hFwYcsHz+3ymMqA6pl180Uo6imX/NCKjqaUkZET8iTHP0l
D0ZbAxMBWP+Vd+mc/L5E/bc6+v8/F4wuuxmWMP9dd383wIqZ/+MpZXU+/qz/43/9+X9/l/v+te//
5/f7vfcHZfcba0VwXRe8HXsjGuI/en/+y0VWBPVXsR6mmf9n789qCN+AA4EXjYa6kNn+tjUyacgB
N7jOJQHu3wpzg3X7t35cESLnOA7fTwCRQ47xr9IkV8RlkxCe9d3orBdnFec+rR/wm32UFXOyXNpX
lpfs+T5XoojVbiibT3wNT7HXPE82VvLKyMJ8ENezcZNt6WO84Rwd21DX+iDL7LloNjekksz3bpwf
5ZwvuwvDJhwa9gn++rT2xYOv62cM6yfVrW9eg17Mi79xS7EscpkiY+XHD0OdTYH+yVVMMUNQWMBD
/83OLfrebpe5xnFG80QWVW9xGLlflvbuppH7mo85csFvwIG+sVm+i6spqL3s2E3lcfLgQy7Vj6rK
3+sG0xwYDODZ0J1CJHyfvbjMyScXU5J2poCGgvl7xtFtxuKs53IM52Z9a+qMr1mKH4aNrb0HgxIl
a/aeWMuTwyWBQ0XOIRbLSM9UgIndPOO4Sfm+3p3Dnw6S1gsb8aMxGMfcGva6Us+DBemC2x+8N7E3
gJCO0KAYZ/eDHWhHPyVEGQXGRoW9xl9CN4+lxW/FmDnOfZ/f7TLjaSQGEjNRY6LjkbzmfsyDomAt
2I3GfJjz6kEoOhiwX+Gyds98bQXfRR1XgA4+VBnUu3RDcuSPPUfd0p9AYkdBF3o52SiV133mJS8d
7R3XOdq9AMIRAZOJSC9dEaawoXvGE4I3Lt6tpnHHjXBV5gh26q17xNj0IRvWYd7idAFLf3mhdDEy
cL/BjgCR8M3R6+fQevdZkv2oLYrGAaJQ0nVlgH4i9yXLBa/iaOxJufdgzUMaQ1NS5nMowO6EGHH9
45KvL35uX6/58ianhLxDdVuqy8zHNr7wzh7KZnui1MC5uA640AZ86qC2jg5ZC0HblR4oJZYf1MKd
ZRyt2Xyhs38uLA5c1TyX5vgQb9PNyu7Nalj/6KZ6jrf1SfhlEhnG9pSVbsP03442SFJhyRAh2GxY
CS6AmWgW8nX2+jJAgXY0C/4dVNq+SDeiJeo2AmT+WVi8w724MtLiYfZjGFFOiMnoSDFynrr+c/aK
Y8H21MsJw8kub0HsPUA3ZXaOnVINbD9xEVFpjAe8Mge3s67TUc/hNMV3du4TwJblP4x8xLRL5JNc
v4Q1HCCtHc28PJot6NMh/xHDstJTu/O0uJ50+WCtSxlqjVXMmPxvnXY+/Nb6GH15asfqHy9NS+9b
bRpfUOVJNVanlnEZWk3rmnnW+2rKb5YN/oRmNdq0cy7N4ujbLRKG5YkW7yjz6rh6PBWGk76nRvto
iuWt0d7XXBt3usOaLATWnu0thyRAP/em6+pzacWVlhAH/nLI/6HQ+KtR4F9SFP84Gy8TVtRBrP6t
iyz3L3NR20GnnUC9+l57hRnFXfuaW2TZezU08Db50Et9nSt3v8X1NRlWrzlesUa7/4eR6T90y39O
Z39/FUgfUVJdWMF4Qv/+KiofYB+mNJNXUbU7O4mNoC3kkWqAWJfy2i+bp7yt3oiHvSLW4dz09oNI
sq+xrnb/+H38X6gB/stK4f/Byf5/ryc6pD/rv431L3/9j5v9NxJVGc7yxF30k9LkjfnDymP/Rvae
hzbewkPjKgCd/7zaLQxAmLjwZ6DUt0xb8lX/WxDyGxUClR3vMd8Nscm/NdT/XRX+54MjESTicsEU
gKCJV4qq6O8Pjixapuf+T6x8jHlSJp9krRGhEOaWnRnf+04Y1w2+4jyc3URbIfOXGd2p31ECr2vT
nqrUlqQaS44+UCWD+ImcsRKH2nDq8lyOoJdOPJhZupN2lc3crZ2cz4Ox+Qy+FhNEJqMQAmeu4w34
3xlsLQ7JuiuK+SqeRZlFUBHGKCPWwQ8nvyWojTjW3Dytlj+QfSJjLk5IbuO3kZzZh4bxMhku5vKZ
e8RIXRGJZbQRyv0p3ysvq36gv2aABJRejVcCanRx3PJ2kD/LdVvN263bRHv0IDAwTkfe20akmExN
mGOM/oIhpbodHfRsnpqcoeBxIvYSal+DoBspAQiTI+gzeWj8tKRJ8nvn0Kp5nnbkJQNb6UpceMcc
h3Oyk2XZCoZqpIYFAobG9ZJpe8D8EcvPmhiqKylrV9BG2qsb2n7ewfMxN4kttnIE16bVnhu3y5mA
trPfHGXRLWgSmNwRoJ5VwOuw4oaex0yAg8CfAPys1aO/6Y1BVumnBm22U7CLtvJPRJ6AbYymzW5a
06selGqnNjA3Ex5gZsoUiglgLtKk6jX+nDqII6TKucZ3eNcp28TSMwcSy8yeJ0aUCmga2m8Zmj6I
E8PlUt6TSRR3O3d0xncnB15BnFWunggLgqllQiUwojghzSH0G0H5wO5DgYxaCQ0I7Ar1vXSG2gmc
xMFpW9liDDbeF6JGWWT8WLememsV1ByYmKNJ0gHhBVBDlgUfugkYhmRNwFgBs9V5D7Ndn2Lo2hjQ
a0nPmxXcFkL224VMCZoysHiyrnSRZDSHZpqlp6J1MvpUeHGsnohzYHnD3BXo3dSwLSYmsiAxDfE3
6UHelN5vmw9GY84yLO3457h7fYdVsxTjO6lC9Wtvu9OwYwWDUor6Li52C/bgq3bYmncyOHN7Rw5V
82BmJK2xT5DZ5+S27i0ZgUm5K6xqaUNROSACVooC/N+kQf4yCA1dwxmMJyMdtmNEd9pafVexUyzU
OvOAZppkI9iGzWi9lCSE3TaOvTWstgG+hn1So4Ro4ql4ans2XEGWuk17wIlz5c5yeLdh9afILpz4
1cwTqCLe6K4oDQnSSvDo9/aXacIzCS5Eq4nth5MxafIlA6DCzUGMaRLYfmXA03l1fo9qZ1jLGCwR
GEFEGTFg2sACefjVU92UIcIyhp442HlDM3PooMrJzTwktr+lJ6SKjGoHsmt4SxJ/hqHCqoOPWz/3
T1vTTGPgYdLw9vHMlRzAbh2LnVNs8crcOvtV5rXLysQpdAN6svVAZveO3vXdJW5Ug8Y4W46uvwhW
5EhB0S9+xQqt/VOWKv2lVKa/0s5ElpUWRsN55wPkBsDkWa9e4ahXOWkWd31hec991oOK0aYq3xzA
Kvdug7GGZbyVf2VpLhCYbcL/yTmFjkRVdTqBfXD8GzeJk09GYO3yCHuJ34vLI0lgsC2rc9WZ27Yj
YJ5YK4O35SSKCbFABQRsRPjjG28bZrOH1gOA+Zxgjn8lnAqH1UYEWljVDqf3sMVMvhKyiADvjZA4
D6W/LNWxrlq3fxxt4a7wP+ICKqhtqhOnBrYYCT3MDSWWMS9otka9gAYBrmuryVQoIWLvC4sNP1w9
QWsI2nGzb6wio3WAVuK/W0J7eGjcdKUF6HV/Z0FyzYLez2sCg9uiCnh9dsDjmHKm1fxjQUb+IOKJ
FVogg/nEDpUkKwpKBNyisJiWtY5MWXjLEVV6q6NhUe432WBqCtlRJXfZHIMDJY+rfyQJGtg/+wm5
QRc3iHtmLOM8tHm9+GQAEc8TYmGFvpDLgelrhgeiJXiuZF7G5oAMt5wYkm+5pwq6GVCHTrAOVnJb
Ir/9x/uOpsX1hoxHqeqAq9qqjjJLJhW/rbxA/ZbgCIZVUAM6Zae/TuynOdQu4A3okQ1rLTdimRjz
ibYzC+qENeTqVXhGxympHGNkUl3o9JTwfOrTgF+Jj1tTEXFedMpFTld3znMXk4m5u2DViyvtrPOL
Eos9helslgTTWRaDzNJs8w/gskljsQXg43ZN7N5gPTPDzEHYVk0mWV6l9vbQ9nFuRg0XDBK9bB5f
IHUs+lCxoGGTjsnHwD1hMO8NbDMhs7PoOJZtBnZveZVODT9BKx7YaK5fi8eA9IKI6ljXzVtXvSV5
KY6W1WfTbW1B4HpdeFn2txKCX8FTgRcqIuAUDk+TePYngwA0jlq6h4wIuwd3U5sD3EReSDGFc129
ENMFAErV1vRtUCuHis0jkV33nLlc9mXH+jMevdgPGouhdFzavHQn1xvjYyhnKDApsHzi6PIYziGB
Ly+NmZTvA9I5s0yNNwUF9x4wMI6MLi/7pzjtWuPagPTIexB79Wt3KfebcJ0T6vLIiodJoy7a1h9Q
7+Uv8rVAebKqcK8T+CsmewufcfXk9LH1P/M2DBQXXYyN+uS/FtIEhD3+7P+upLl8xR9CGu83RlRU
xjalLW6KC3jh95JbiN9IrbQo7wRDNvlXBb/j/MYEAR+iKTC0C2T2f1bcmOeZevFVpgdiHY32vyOj
8cSlFfuz4kbNjYwG4AmvkX8INc+/tGrEDcYarKYOdZLkd8CHRSQN4KQhk2rzoLoU3t46EAIRbuTh
sLMtL/DvApqyFXEr5i8uhZ21m1tZ3PZOFtOjw17i/NkqK6YKG7dXyzEy8oV6KGQEks4QvDz+WJE4
IgWISLH0/qmFHve42WC+iVVOHHyOXsu9naIIgbAklRFYi0AwFvfNyjxMYIqlFE2sX53Fu5NXcnnO
0zW+HuONf3YmHBqAY9sq8wQUEYNmEX8KboNgKhLAsqroWP/q+mWuKvYd8k7Y1V0qx1d2lqzgvBtD
QtTMF5bGuBLnglt8whdu7AScRFj/ONCWI2HggRisI38PuTec9V25YBjqCNgIDSXt8X7xTftdiufe
byhmzFTc5F4f8QFEZNLvIBocCQH/2Y3qNjZ0VHv5Vdv5LPyWh9VjEMOgY4dLeg4mha4gaXfDRTCI
sM5cNPCypiOio+mwcCkWh6lnavSxK1/ibFGcGmHb+4Ga7NdENViBq9PoMffYG10bjN52RJXAZoi4
LcGo6JOGIwmtpXrOknw/Fv1D5jbv4FBV4LY6THRZn1qvC92yOrF4CLzim8PyIpuctIyq9IE8mf3I
okG284NDfCW/3tfehQbJZtD4wTG6z4eG7Z9APKEBKLs3BnWXccGe+RATDFsnr14X93s5DAgxEvMp
VY9Zun6fBYuJLD1Q71OETYy8mhRd7zTt26LwI7ee9sgaAncrdtBFziZURUid4qpZ81O1Ove0XbsY
067nZAC4p5AVKTx999E1yytFA5lTUWvlT/zmOBUrowpJHI0ypa/t4cykc9eCFt/yZ5J19oSh7JZK
8VML8pbbqwEjbuKX9uNovLmNuqF/Sw9F99F7+k6CUoccGmS8a5ka7oek3y29fGSL98XZG4LJenYU
bJhhQKq+0qBBXoOgfle3uLXh3+YCJ3junhwWNLtV2Kdyub10ArbwHr2RWSrgsjl+xH5zoW4l11qV
9/5sFt9TjZdhwSZexuXRZcsoqw1hgtnuhGmc3TjrfvTdDWgiOxgWADxb0T8b/DXwgdQ68XRXNThU
y/UamsE3cmMvivH8DozvQSDIWI0k6uvVRMJmtnMASMfZVRqJgOXWLB6rvZVlV7IjrXsCQhqjsAjm
hrhUhmoyrY9WNt+IuIUtgA2DzuJWOx0f1uymiC3md+U59VBO6NG9V+1y6sciIncLX2tsgpWjYDG7
S3tX3MZrehIzQVmu/FpybmJQFRcbCavak6nrMSz7W+Hq7q4wRv/e3hDbD9P1XJ0XS4CVFiKa1/Sp
4DIPEq99yFYNYjDWJUwl8wiqi0Dg8tPtuxAzdyhm+OklBf5qMhy9NHpm77AvRULrrGVEcgLLsKkI
Eb4dGT8EW0kMFW7cps/2GiY3Aj1qUh2Rw3un6UxHAO2C/eYCAJQhKBJ4OthAdcVTbrlPFblMWSy+
ywIkXtEfSmDjppec1YXEwEohA04Q2IOVXdl9fb9UGCqW7cZucJZMCKANP6q7C37XP6VWGw6Og1S9
o0+g3dD2fIPWLmwnC/lZ+bW0JVNfROPeeLTgXxHaGlrVg8x6dNMdkhmnSV/XUgOLXu/E0J1d7K5+
Goe9Ba0Ci1aDMYMlLfA3WlQyGI79MNJ+rhSyHuvlujR3hT2j2TI72qFGvm89arfU40fyTVSEbn9j
suVe8uysDOvGtLoz0+YqVMUnlKj2pbV7l5MbtMswRP6A5cXM3xxziSra4UpKBJfbE0lWN6gLQlfZ
C6TTJQSMsM4Nj1Pdhc4k9/g2WRj0D/Dgvzav2ctVVhHX2sLmwL4bmMAsAHo9ubyoYtwTPjuHQ4rV
YXJPtknGcboNYaNVyDsAOdX3DrGhzqOaHhqnu74cR0ucRgw9xGlxPo3YD2fJKthWv5aBzPaLSya7
lyaY+xUzUQbUrWczQm4X+xADBMLNWC0oAxXLnfw6t2lP5qY/TZK33V5u6cz3ZEgXd+TRv4mB9A1I
o8EwZPcg0MPEmfSu2R6z9rWiUP1Q6XJ0mievl3uNmxdB2g3Lkyoa4ipmG2VVq4eGslk4EBFUIjXS
HceeYsTuo/ZEBzku7via6rF9Eb2a6qOGSLCx27b9B5vwjMumauBqwfbY/0J02T8vm1++mC18viBG
RXG/zB060g0P4lsDEvWlXyv5vtb80zij+zWL6nyoryUg3jToCiKngsrs5F0c1+MzJnzLCEqwoQAl
U+F/X/1qtkJSewh5iMt0ePd7hRNqGmSJX8gyr+1mdZl2xRBNd2mHVmBfunk6h9Az9LVTjLneATIr
PgdHIc8V7dJfD/oy9SnBsNKmmaA0gebxCb9uSqf6JHlTfyhYpemtj+bKeGvWLhUhKP0Zsw1s/l2h
DNzfqYc2da/wLHpH1SWWE9VrMToR/4v7q2VY7Vcafn5aKiS6SYDOgGsXCI/YZAocNErPVXNdVlOe
XRQ07nBqRnR+Nwi3ZEiXVlgPyBkZNcZFRgKgcA3PCVI1wFUEmbuihUciZl1vObLeg15GsBoWhy0L
/hGYwu3G5t+Nqt40iOJM8hRDuku0SYgikuCdxiISPhhJRKIQ89Tlw160Bp3aFpvg+KrMNEBXLmv1
jfcuY6rXZPqo5k0052LQhJXYflx613MOUyVcrEq5u5nAZH2rl5RRiY+0ilRrbxyHg5ppa+5azMPu
K7FS7JRsilpcBtzg826YEwemyWyNkPYlHXZYDeQa3rSLnXKKjOhDApcc39cub0h7YTw5AKRWhsM9
TMTBQs8DNHm3Zc1U4UWidgwGs6HGKZGUSKYiPl4MZtByAy24LfmOwJ8Y7GIzM+3tq40Ok8+Pqfd6
87cvGA5udac9E8wxbz46CGV7jj5t1gjZd5ls4wxhV0534GPt75BLjC4o2r6t9/D4XO5azbcCOMnQ
dwcWl08MyRBZchrjjEJgrWMWWt2A1vpHiQYc8B5AUwv6yTK5keHJaQ1UE9f3PLNbe4aOv5p7GWN1
GL0ehXHdNbitaPLH9sre1py999pqpIaJjb1mAx3o9+V8HXeagTj7vOlcJaVrc87aOcHeCb/l/Tqj
7Qq2ZZyvWqgDeRhTuXOYmGO2hGPPLPwEi2NizFNsymGVvWAcGY3Ceetrkmd36K3NMjLNtcfoWMOp
t/PZvZqWlq2zhl99rflg5pEZp6h6aSqgSBsWmR5MfhbYq4noNwqYialCKLM25Sqn7OVPKoi1xFCo
cdnbLO0UOrLeayNns9FaD749vK2TmrHntLHWVBi5GtnpxoWKuHwsdOnoO62AHKfUj3h0mkvB4NJZ
q6ZT/S6B1/2rGrr5fbIX7C3dNLkokodL8oM/tZ9Dl6B4ntFIwBKs53iKQAdHgyWeOrgeO6tKXTa2
eWo+Ec/Au5QScIg8Dc5eBI9zvd4SrV8cp0q8ALZ2tDE7gRXIGORdto2Jc5EZjY5aQOVnpABYg2Zq
vp1bx3V5qBC7Zwds3MbDKqotA0/UJD+kek54QsK0cqZfYzbN8haO5fRQMKCyI5GUVFUeQ8cPJ1ZM
ON1tXO8uU6oqTCctnnMO5zgoc8XtbJQT7G5+we6Tah37w27GJguFlgh2alO3H0D6hn6H1LqxD/AY
S6TqkIYpRyzPPKXdMmxhtVTjKwvxVoUUSpy3/mi5H03r2V/Mn+xfDoO8MTK6xX4TGs3zbnQU+h+O
5plReZFqTj0T6mVUup71lehWM6ppZ7Huya/GgtptjQvN1h8VRYLsSJjaikY9NoOzAKHdiuFjGWoc
hkpPvH1j58IYzhmS4EJyBVeS6dMn2WLN0tBDfzmqsnwEZYpMoC8Z76KwQE0WpmpjlQ9mlYu3W/Ni
YnqtoTcM9dJxJSOuPs+tveJ9qpsE/YdX6P3asqYJXcaxS6TtpntI48zAHjfl6Vvn9gQEGS16KH7V
bRxIgmpR5xEr1ge2q+d834p0eSxNp0aKDhSUYEIGd3Dp1wz8/4jsgy4wVTskmM2pKft+DrZY2Em0
FKJfOCNlUjCTnVduQwC8zo5Uls5hL2ClZP+sfn3XNq6cQiDChhuWFWstxBQyc/5nrvPHXAd+5383
2Hn7Wf2rQeryBb/PdWys8ExgpMd0DgcSM5q/zHVYlII85I950mn1/rlJNbzfBONzFrCXv3BZjjMN
+mOValjeb6ZyhcV29pJC7Ur335ns4Pq/LEv/HO1IF8028LCLV8tha8tO9e/L1LFdjclw2KhsE3dh
RNE1p2dfYKUoxZBdZgmpJ+ndlGuYv4TVzs1rtUz1eqszMN9GlGmlfy021NcDwRtJd/Yr01yscJwz
75NUSidzuUaTKr0dK2iLYU3+q/c9g31NU1sk/nLacg6jN4FutbyvpDH2eyu3kHt62Wo+oHW3k5Nv
1MUcxIQB1jdJZth9hER7w4I+6VeHNDac/sa0ensvKauOe7QqKtzsIrf4uNTjYrtR0vpmfyXKynUi
hhPDgqE9IazmgfzoGgtUhjmh2pmdm3i7ic0MwUXwz4qDu5mofu0O3Tx08aARrn+TjXMKTMmar1Jp
Dk9L7wHtarPltRtIu+Iz5/HChumpH+B9Z3Hzw2kr9nr4okoy3iKxWvpK88sNxpUZ1mSo7ierUn7F
0txOsV+VuEhh5MqlyW9Mc7ozMgePpLhc/lXVhpZPamKRLkjKZz1dDUPBIM20f6wj1lV0Ld4VUnx1
Lwid3+WO+U7dMUWx2U1HUh0R8Kf2i6+2+YoB4nxOHbP+gus/npGB2NC7eu+53SrCGVaPazzm8Msh
gB9bYgo4UGMkG2HpjK1NX29MJrZtsSY4Yjx/3UbusZni77uceou4bDKm8eLEK3KmhyTLZPwjU3gY
ria/0PF5QC+zW90K/4RnVAhZg5VMdQNCez8R5BJasST0KcQaMd/lM0lmRp5cIUMU+ogqu8N9uzb3
dWfGyc5zpzbe1S5oIER4nJ9oTihBcS1K6hxaXfe7aLES4QD8Vrgudt7cZNTmXQL+DNIpAoVUPq8u
9RZxzGxe6URzyrMUdZyDHIXVpec/ZoxW3L3LcvpmyNEUL7HQDxvRdIoa0+vspzTthRdMcpp/zH3s
XfA/OOvOG1Tm/GaAspydedcLwESlek+JxHVOhs0e8yxbk9Na2/3bQM/xBA1Fqn3CLiM5lInHfj+u
tvZYevWDYD0U9GmLfFaOEqGQ6zwTFjAEebta97W044AoBJRHbtvSkZCZid/CCwVhEUMkG/tCBtLZ
up8SA3fhZi/18DGwPstYSKTQxsslPliE4zCcnNUGKL5EyBitS8GowIuJGrp309aDemEJTFrC3a6d
OXm0RXvbTVt5cND12gMSq9n0IERi0nhhha2a18Ej+uGqHYpcRYZlFmfw63HN8DBHZTyVDpsxtTpE
6yyA9QgYVu5AVI4qWYPEo9T5x1wyygtNojGNpjGKsNczc+FgmjTxf/VMZqArnbc1v7C8cQF+ZA22
g5lAPE4p4BAVuj18SB4mvbBNOtbdFrqKF2epzg4/Z80MZjLfZ2CI6CL13Gekl6328osDAZtKvylU
c97YU+rmJSKYPeld2eVpF7raGZSgwzlDFn3p8gdw+Joss/eZ3WQWQAhEyDnPcS7Ynm0FMGvHlE3E
tRH7R6Ob03zX93QJczs5QUKU6/VYW9YDn+AF1V7V3CiX7J42yXJmROX2Y8UpkR1Gl5kejRODNzv5
5eQlUhOb0eXQOVRkOBsBsevt+2qWd0bTMxCy2+EgCmvbr1P5CTpxvWo4+fdoGdSVB5LwaqzQtTld
Znx4UyY5PRNmroN0SbuyHDLJ9721OfYeb41ENTt9FgmjVYbl61s31i8DO959Vqn1XHZNs+8GX11Z
BJMgd+DnLuAz1rb8hSg/+0/2zmRJVmPr0k+EDNzBgWFFBNFlE9k3Z4Ll6ejB6Zun/z+k+qt00lTn
mgY1KLMa3ImulGRGOO7b917rWzdDl3vMloljZWnYr+gwACnMyXKmNG8CUhxBswyYlCi/7SG7Vspd
ECz27TEvzR9+UsUPbLrhte8Rx1KHE8VcxC6ybTzTObiqUCcHrjpTS4WWriOrwMCq8MVGSMlOFoZ0
TxiZnmxHZfdeY5fndCouliN+TnVBj9j1Qu+svLC6Lrp6OY9T3+0JyhEP2YLnp1bVeGC79U5JNkRn
b9Dhs5xyxDFsiMT9xNwErbkdL8gaVBNQzqPtKIXzQcCKj0G39ANfJOPdUKfp/WzXB9sLiT6yanmc
8qQ8ZiaId432nejt0t/IUfEhDluz5TdxUdwM3VWS5O4tfYqnEviXs5O1T3PVXpyf2CgekODYp1Sb
w6FJw+uYjjFDGz6LqjqS9/aBeGdrYZszCgplh0OzqEvzUTQlpt30vpjqK5rwW5dL837x6XaKRC77
lFvgNpYdLAaIqw6eyU2Zc9FGQrjvRAUWka9t39jzg5iXfkODb4e/kkYBI3nbWhCPmK794tsjP4qW
0XYebf8QJ250M4WeuefoZ7eI8/CsuEHQqzKir7bV9+dlwbtIqnZGwJpb3Vi5dXQrGh+Fz1gjd+Zv
0YCjkbyLEyXtU9PO9qY0xMXR0XEmFu6pT9Bicayrcd5G8XIIZf+zGqr7TNOEak3Uz/JLSx4XnY9z
W+lNFq90lcnbTUv8GtXjbujNS9JYZ1eknNQKvFmSRDcpxs5N3aQPsQuBIR1pRi9pYDaRxaW1euHS
dESOgjLaIMIF6eZZAe9Na1I+p0wLbM1tOR9EtTynieZiX83F3nFNMiA9/pZpj+7L3Dmz2gGxa94J
R6SXNw1q53QzHKMFmD2i8DhjX7LNh5j0iqcMXdt2GZL5LTfq6MWrywQrjt3Oy94i+AgayZDa7U5P
biP3KNhA9S/JgLwZW7nMt02r8g8hl4suHR2QPoMVWzUY5IYW7jqIPTywaRN/E2OUn2qiKc0OwYTs
ERT16MEG1OFcQedsn4BlZLMGUUyLqHj1Ro9muMmkbG4W2tdL7Ra0oXiD9N6aC3ny5s7mSO+LC/kq
MRJ3W5Oux+j+vSkFXY1mJmqxSVp3T7KOcW+U7C6b1hq5xNtdWqgDXLrpY5ixmpMfJAyqySW1xNqN
L/F6LVkibyIpBvd1iFTtB1Y3pGWQDG10Z4quuyytUMcuSuSlb5yUPiMAXSwyc41rMdZDeiLgin9s
5251aqVFMkM628SR1hO+OZkFy5StUwl8iVPPly4KgDZRCX0WOj9u3TExLzrqzBuCR+QmL9IGf+7Q
vxDYkN8TOHDfaGFcSCtDbSVZuwsl/2EQer5yBqe5mZ3+ITGm95qC/h7RBodclV2oA6druwf4u5UR
2TpT3pV7POePUZuyoDt6+V7avJhqAizp+9fCXOLDhKwhINrB3JWjG9EiFiZ95/J2bM3xEvFCb6vK
PJqkIwk/XH5EyvjIXSs+x3RTgthNjnNjEP6Wjh8OGvmdg6UHqdDSnSZmi7sQXY+J22osn/hah3eE
FS0ZNv63aZ39DeQ0HKvWIbmsbW65B8kT93OGlqp8xM7OEUZYT0wsBe0Fm6gsGFZ0iZMNoqwi4K2N
r7nrV/RgHZ0ec4SWd01N1MxI8/MsY/ocs/Bucmt2Dqol8MTjth7U+MifiykuX/2+jR5o/hDUohN/
j27eCRBKcq763fexl/dJNdETN7N86xYkqnWWt1WjWdyHoaHp6UzRNz8V/jU5iuabE3ekM1SUfaqu
3pJlwY9WRt7DMpWPZlIWb/RgvhuTeQIPHm9pIMzvZktq7TAmxxyB09eKaJKzQ2P4oeutBr9nGH3V
net+rST9wia27Wc/a1qPJq2bUqSs+X4jb1ekqu6xN5f8CpFgkm5sGpQ/ydea945RDIfMIqAaSR3H
mWiNgxK1+2UWpDDn9YjjUJkjltmEqbS086cZbdrWyys06cN4yhlSHkxt44kxPRwGnjCwvU/ll5bR
bFDNaPCzqWfeD051i7+/uOTebL4nRSH2pspx0nsMx8lPP0xyoI3nVYdqJCZySCLyqXLFgML2+612
Rb6lvRluK3dZUMa71QE9aHKoB1IdNyZRd2xGfhNeTaFFOlnXF/c+bW2uIvRfcjRjyHvN5S6DUYBh
vU9gGBnZMxFR9PAj5Rx4Rx8QZ7VnVPirQzy8j2cTK3ncWbspreg7urFzNVHDE/KDZ5vp2Ml0M/rX
qX5LGtO6xyb1RMRPfTXJ6CYqFFQE1cfMmBO66J2XXXAxOwF93Al1W+R/OG3Mq+b17549xXco1NWV
XmgGWkTMXNucGtvMxkOrEia6CHxpBPvnbMxHwlBiSQyAT3lvmAwlLDhfDMz0OudDXIf6JqFJHc5P
uGow/Wc9hIkNt21iuG0ufDNnzPe0rLKAqja5IyM4fuCazu2SQOn2VjFYTrNJbPtUaiS0Xhxd1ZXh
X5ehYZ7pjBOm5PcF/TLESCPRgGwe9nKXMBW9Mpwxue6t+mGQaxoYWXqBFzm0AYzCuc1qgtG8FDJW
xP2Ko9FCc2bX4OFk4h9rbCZbj4ytXSK6dp9m2nko19InGadqYwv9DSP/aZA1YpDMl2u8kAWnblTu
aRw5ToWuzb1s2pd0Qq2gYlJws27U3L01adIQ2TmDVouOw+isjso3xkLieYkbJB41DqYM78ZXvi/n
bHR/XpSTt5ZL/xvL+RRWUbJ1lzzep4WtDsYwaABNiypOtk7zoKBRgOnbn5kITkaY7vLGN5OtNIn9
IjcmD/xwIsUaWy4VNL1bU6XX0eAx3XPCG1uYD0KQY5gST3rbx95zlQw7y6wQqvjejZyRg0y1R+5L
Bjmd4u+eIGF/a/VDSJRU8kGfpODAz7Hxzpl9BWv32JfpQprzckLd9WUo7JE2ZNe2l8H0X4w8EdvF
it3LTAV7hURZz1uLPIQx/xaLMjoiTelvvBbBCK7g/kvoLiPBmOA/pmI5GLN/pftGPxoqTb4O68Hc
ySnoDZ09ttF8nStXXzNQyPaR7RZPtZs90ThqX9reHy89R8Bu7gf5navBh6eN28oqv5Xowj/GqYUa
OGcVLfp1Ll5FWm2JdgZzZ2TtjswAholaBwYwptfYbJKDS1bIR2op520abfNgiPo6H8gZY5NBvy0g
2FPWM68Yu8E6cv/+IleiR293b8qevrNEQl4LUoh0K4zDFI7mNRlT11DUo6CSVbpngGT/tEN7fAKr
beAfH8jp9kEKVDNw7aVnxhklGSlphvw2FHlNClnRklZWMw0qraF4npD6sm/HzV3a6u7EbQ2oFUr/
ne5T2FkakK9tRd45p4uCNHoGc+Lk3V4VjrU1iapF/w0qYLFnGBS+VZMcQH/EmFAE5uW43AuSDM46
E6ty5ucyufEeFVe0h/6j3B0Znu2jnpfvaSjwAeMY2rSl2dyURsEx6THVn4jHCxrDQdooZXuoTAAo
aEOmK7H46I7r5dZS3vU4u69URtTjdtHe6kqj7Mkb+zr3JHG64BxQ53eh+6VMuPsS7PhzmjnGc89l
qDGo8rpLJx24oe/ipHDQ5es5MGPnJY/DetM3C0Y/JmMbTHlwFxNZHJCXTB95Z023qJ3Bq1VWsSOf
/K3Hn4AxunevkyUFwFkJpt8I/LcmMA7Gl/XE2yPDnRV1xU0VtyB9uPmeyy4Rj0lpVvtWmBgSzfVK
J5dx2vYe10HEjaSRJp7NlZo93uWKEcDZva8JldxVjSk2rvDwW2HQONXAZ05W51vbJhE/UcR73B7S
x1bAIs9Hx0YuIsKNG5fT/ZA11q7u8B4OqX9VDlIdC9yER2EBL6ibOgoKv7lT0FZosghzO6rE4Qxs
CzIW/PDW9zqEQ3ObQkJEfksFSaNxx9iGy9LYEcQ8SIecs7K/N1RW7QFBIN5Y9VdNkRN8OnkURuHo
h7tFgtAciO/cIkt75oCutgZJaUEZwiZhRMtMTJUwGBF+cuKhN9MjUgs3qk4RsxUCy5zLKuXSMVox
K5r0oalijIWhu05WW5drfeeluxntOFAaTKPpRFPJxrR7kHU7AQLRVtCFSHMKp32uoullRtnDqDUR
X6K8+ZpX6iKKsMGv74wvKLPbdW2h8LaS/kAT/EJumbnLlP3D5JTddlWcBaCNMvBsDG/6fJ62DbKb
swi75DqUioO1TF0gVimd12g4tNHEQDWa8Ah087zP7PhjGojjJf2w7MIrMROStRnqNq4OCFay4Vp0
anpEQus4e0TmoAbCiE78hixqs9y5g4g4cvqJEpaRnzTnbZbWbUijzB/ilxrFPOqREGMIzNG0fJva
THFlNieEIloV3tu4oJ/balq3r0Tu6qcEGXe8YUVl4gTywJY7V9W0OkjX5BLoxZaJOr+V7cARmRvg
I8mim4e9WxC4kbfoS25C7j4vLDah7iLDsbotUznPuFeMDudrQQ2ACrqUssC0IKdO3BN/xT07raEo
7Cw/7PWNRCIkzjX0EG6LTNpiHHIO2kLHarJqN9AOko/SAJwxRnPenO2R12izxKqYrgtl9nKzkDBP
1Js7/xzgvkOPGMy63E0trv9NQlf5jqa/f3TbZD6qMnoqFtxICAKo0IqbsHefcytctkRdgOMdc6Tr
kXOubesrucKoKHOrC4YC/4Q5ud+HzlpeWAPjM13b9KDMaYZyw4Ti1cJYQeYlDQ4YX9O+BVZkByIr
nI0uPX3jp60ZEa+RLOVakXuk0Rn5kL5MzCG7e0FEL0uhmdyjX5QIw1H1AYulbZSSLl7mxWPZjPrK
pA2E9o1mZYv15BVwUjRuilH3N6NebnOUo2jaLGChcTag+1uMgFOzepmG4TUnD6yo3fCjQcL90CeG
86CtmbT2eMZ+TXWoasgixK5TVnTO4xRpbgTsjzH7EeiFutflXdHF+pT5hkuTk5b5y9KG7klqD2hs
mjRvYonnnzIs64MrEnBfchVFOFX4RkjIHESrT0EOkXXi2u+cRitMf/pNbyDgYLPwGBdUrXXjTQ3Q
TGcare9oX8EvLIt25o9CwUo5Yl/LRUAVXjtHiQ4zQlwQ+ukLfh+/2CQdRpJTEhcWnoZI1428moDH
JIFyrBBZVMLAlyYvvXwuxhBt1lE6cnTm4H4aIMBFmlZOQ1vtmcQWYLn6qi+fMttpJjppWcKBCow0
K1CJ7Lp6XpaaENOCnHMaMu44Xnv1+MEUCCc2mZPFvlv8eJss4RIs/fI6xdUdDelzNJukzANR27jM
E44W2beIgVIPXAXo2ViXml7ibJ4LD/oOcZMAgmwHj74qFZBLLA10U+xxI4ieIEPYu0H+mN4y6tiM
3FTeo6a54AAj83GYioMY7WifYRU7mtVkXBpgSkQLViRfppiFiK9Fjr1V1lCfQq29dqPbQlzBi9Ff
sP+4b2S1u9e1hYjUWuT4Ja69+DzRGMVHF9OLxX9Db7dYQMz2vnf06ik697Es+v2ou0bz/SQtqb+C
g17HUQbnmSWzOn5kAZyWwOmtKE0LvlL2AOfty0JO4SPjgOvCsk4k/uh+70zx+HNpmulgNVTkZpgD
KBa6DAahQtRMXetui2QWW45OfYEIgq5i8Yx13OzPe3foJF148GFrtpNVvS6t7xC0ZNC8nahs31Xd
/mgrOst506lrLXUGb4eamQIFJI0W1U03Ld3XQXuXbuSulfZJh6dj9k+pOU1nL4nBG0SFuI8reav8
xjg03XzwhuS2ZsDUaOVfWSrsG46itL743hDd2MwEtsiRRnxKPrPwPNLWtiKROygRTm0MTucnwyV/
1PA4D7lH39cuq9Kk9fcg7fRG1aglFuecMMlrLMmat+LyHW9NTcvZ/UB7IXa2zWwp9tPowZpjhUKH
iJ3cTavAH2xxUJOgZxvzS/t+hcbWz77qJT21/vCBCnc9NOhLSiVHJDOcz9F9oc3pG/tt8To07sjb
WId7Zc4X22idHRoIbw0zTWdkIRm9I2la47HXjfMoFWR0GAxFekKvII8yncbdvGTiiV7sj1FFz4Vj
MvTivbt2ink64ovCVuctyCQL/1aFbnSHgAfITLKWCTkzuBMAA+9UE+5yblrO67xGExwOwH6qThq3
veU0O8vSxdVk1GOAvZKXuASe+Ih6v34chuwhKahfw8oe9h5jzQ2R5RaIGrGcotxBl0qKMGRY97VM
8YwwMIT0Oo7FTWEI7n+4KUFntV8jFLoBsem37vqhNlbjBtzdUAAVct4lFHK6IB5VCXlEVkPlllYv
cVbA2vYsxLPW+DGmFkYDg6J9N8cpKB22kKtSlsVNRJcfIY76VroOoxlXmk/o48WWQPcb5cRcs6xi
OeEsR9A+0oRW6Z8NstvSzOgYl3MAgBPzjF3iPGfTOpPOWewszHzlriYS9GmAjtleZeMwNLdzS4UE
ka8N1VVBjz/8ghYjdILGB1J3lXW49IcBfYiRyhY/1hhNB2OSV8hnuHX4mkIX8JhCW12I5JlxBwa3
zOcOfMzmsep2XAbj+mtIPNkVtoeie/q/ZXH/fy754HfijP/R9F9/cbnjV/9LmcF98w+PkSDpKYgt
fuHXGK75B/5y03NtJSV76Yq2+e/UDPEHK1E6aPtMhBlEsv0vaYZFzCV6J0VqLiEXWDf+ledGoBn5
uy7DIdPFRehBOhpsUtNXnxgNBkO52TVW+dq4yq3Nkb70gupwdKSDrtkiXBGTXPEE7SU6WzPj14NT
gOEH7Jk9Ja0ezibsjF1Ejl8NUi/dJDBOLzpJdb9bffpndKkJYLXUfVhNj4+D1yJ7FgpV2P9fen85
vv5Myvg/W76uPpYPhuaAlVh03Fj/9h/9tQY99w/infiO/xT5sJawVf3l+oKghABIAFRQdEOs1b/1
3yvQcf5YuUb8R8woicL0WRj/zVkw/0DPQ+4myCUIyx6GsH+R27IusP8tDHItsu6EY7Gp8QZABBGf
FmAZ20XfdcOyJ5MsJoFvCrMflnaQQWrbEFedQ1/QTkaCEf72ht799YS/00l+hTb/z+euv/zKeXDZ
8H4VJCXxWIdjaC77VoWINLQdMl1E/iDGXJ1//6j1R33+E8k3EcKGOsULzcv8dw5KwSa89J0577nS
uedc9i9+B0dYLCunVxh3v3/ar0qrv/6w1UPH3iGF5LG/Pm2skYKl3TTvUQhjdnWtaIdUllGf3yV7
PY5YqJIaJbuqHn//4H/4MxUl+yon84WPZfDXByeUE1VaGXyTnkske6vMn70q5oAYTwvwVVsd//3z
/DUdlgw0vITr4v37x9rks4IU0C/7IsbeT/o1mwwb0TLcq8Yb/L1d5EiFfv9MhHS/fJXKNB2EdMK0
eaUsNvRfn2k09qRsCq694+Uq8HQX44RN1fb3T/m8NnmKS5ARyBzwjqb9OYoztlujhIVLvEtYlMtW
5lPyyoCclgrYWvP07x8GnQdZHmmkHAGf1kuHNUeGKpr2ZqiTg4qn50gsLmNo8f77B/3DZ+eupk7I
tArJ7p8BTn/DAWmZAlF1i2lv+KTGaIfeWuxP/2FR/ONDOG7ZURyWv/1JZ8haI2SoRb0dSvubBPVw
FS1oLX7/l/zT97M6oR3kkewc8tNDZEwyeuTxl1ieYpK0YHphpHydR8l/oheta/hvW4dYXyXeZZt1
AAaHzerX9abEPHoGTJQryK0b8z8s5k8/nPN+3fNNYrkYifLdf/rhYzwss8VsYo8euWU2nJjgAaRK
LXAx9AqTI10hhNblEjKYGDRWhZcqN8Lp4fef5qcTYP01xBq9pPgfb5T5+Z0yWuktk5XtO6qP5Q1L
L56tOBGYTZIp8/SROB75ZRp0rP7d0v/zyWzIQuIRcsEBflr6zjLLvFn6fB8m3hr4UDr7GSbrtmFx
/VUZkw33z/Fk//RHsm1Qy7keulp7/S7+tvjteOAq4ZvZvo4N99mI2uYbW3l/GkJ7OSyi6B+y2utv
//0nu77SVJESM+bnRFPEYGbiDk2+rxKrLIMeevjr4Gf6VKqO2T24OYA2cPXlj3/5XGEhUDVdE18m
+QvOp2+U0X9VZqYu9pEfdYyC3PrUx2X53uZjfRjbHkGlyO3X3z/005sPCcpiZGg6ylrd7dQSnz7h
Udju6u3a1zM+7bHzxnwnxwQF6e+f8+nl/+s51D/Y3nnzKYJ+fU6chP5IuDpebewMN0422HeaXO/7
OJqr/e8f9XnR4NtQDkArQm9d7gHqU42CL1JNWdRbp7jbdl+S/5B5TTHw6cgGkUVgPJuxzfdlr+X4
r38LvTorUVLYh6GLHZck7qU8D3FmJrsxByG9SbNBc/FvgKhBc0pFhtfGG1dG9mSVm5GBNLzC1qBY
kwwgnl0949Ga0sh/szvHhrIft1g3+4oA5k3t+i7NfKeJ2Gpww7xXNs6gPGNexrxgmn7QzmqtXQ8m
6EWXtLy5Y5T4TMfSJXona+S5X5rWuVnbp959hHR8u0KIvEOB+OoV34cDkB6bw0OZ+Ti8Wsd4B79r
31pp53xzZ8f9bg5meZ8jBqKX3nbue0LuH9hDE3Ub1OOFVgP/Fuft2BJIsCnjDpxNaCMJJM/VWna0
MZF1mhGynvWP9m9jUygXIVA2Xmg1rKpFYAM42+ZoiXbZlFRHGWHqDqTVJe3OtkLGgSrRqUU2l+8+
Yb7pRTDRoYMkY0V8/lwFmb6XvKFi6/rG/FXGs3iLc5n7DHYtGIV+gRRya0eiPqfs7TOG8o7Gmep7
BE9GGa1OsZHZNayeFuKkYea0qhRUKEo+eRU5NcSSPMXfdgw7tQ4sULZ126ZugVFGIDD7Y4brJdpQ
6JAaO4xu+xRmOe9rQsokruN4YpwFkgiEAhijlTsAH2bT+h1RRRKgCQVKkZ9WfbXY1Qq/1n7MPf09
LJzl4iSLKZjSNbI7AVzPb3RihPIua6LxjlkzaMUxAiB73dOKn9j6kfCgHmjK8mh7vfV9AQPQBrIs
83d6+/h7rGRcwUbeWBBJ3RqAwocSI1fUGQ0WrjCyCNqaMEjdZDD7MY+5w0iyhCeHaq/iTj4MWYYr
2qah9tMfUs3ADoQJoQvMZd8xM6HsdRkzp3cNfcUrLre+cZDCpdgTDtjT1U0gDxUOsHZfVIaBcDSy
a9KJRprPG1u1/IYTA5QAMQVjsQKaA7lEqDzoavW1sZHdEjvk96q83jVVbZiBAXuHOWVR99+kEVoM
/up5WLGqg7jS4KrdPcpKWJ5l35v3/Dopjgez7fU2DDEEsmprC2OwYj6LY1rriJmJ1kT8uor1CQWU
mYKS8xc/EtqGreZObWBjdW2vsQl2+mAgLHYCYzLMgylmdNyF5bRVEKUaLoXMoy48uXHO2hfILaN7
o6+I4519W5z5JOYUd3U+XYUTfAnsuyg8tl7MWNEKfSfeGsDxSoyEM0tu6X0TKWGVdkxBJA56OAyx
Ox9CkrELklRIAFnhmLRh466tfWYCZRRS3gMPKQK7dSNmhLaO9HYh9+Yr3bHR2aHTd+x94kzAi2qw
DvGhwDxcPvl21XvIsrLOQ706hOiYO49padw0BXi93B3fRjq0y9aRcf9q1UvjPI+OdplcRHSbEeDN
3w2/c/DN2mZnn9plRgSvMSyvvuKkPU+1i/UboIR6D4sp7E4RuTxkk7iqYbJjY8MYjHb8nmAyQEXm
5JjriwyUH7yJYtWl1T36TQa4+SXONThsL18WDHytcY3loJkDpxSxF2i/BClO6U9CBcKxCpmzqvND
g9EOeuBQ4ZngJzNVYMTe/xyHybC2wA9gEwinIJ2tzZcfuiaGAJVM77xoq0Ci61Ul60C30iAn0e3i
j8GPq4fBTSL+4zz0G3LGskRcZaqsyk1VuMmMwV41I6LnapoOGhCrc4pC38ACS4gEd9llYaNStGQR
YmpXF+c2n+tj4U0WMFVuu/km9AXorgxY/qkb/1xvbVHvK3vpmCpn/QCNIA1tsbWmiiywPC7IKUTa
GN4pu82/DdkU39Cv4l8jt2YwtvXCHGWbGDb96DTrnB+9qQwXuhD6XERbNNMDo4Y/QF7yoklrs3OC
YxLyJLDnNQzet/nYqyRg7gxYCUhVp44MOyEVzlTBLJDIh3tssbp2yEatR5Wn4ss81O8FiIBHHcFZ
VDjmgxzmS7x1+g6fkuOXN8bQJV8LW37npoA4xg3NSzEy3SoT5EZyyXGAVNQXgYrqB1mx9+yq3Iz7
HYWLfv+z+bEt89BAL5B6I59o1vo3LYUCvL4Z+XQ+Mxw+gIPpGd0WwzkEV3gNeMxjV6gC/FUfq0S5
dQo/KIvie2kQVuhVzHb5qr8Di0LZKLKf9AT3nGBHmXiPOdy+PWE/b2RL7WIze+uKlOgz8eBEyCIh
XaB389L0Rq5mjRjcou3hzlzEPLGx1dd13MxXcyaNY5XwXs0ccWgKDMzcY3e2O4ZaKnMPvoKwkw9F
c90MbvMiu440vKy4c9wJb00KCDprm2qrBzI0ScwQ22Yd9xlR2Z4Bbjno06K9oQkItJoivsSFO6A/
0Ui/25hdb9umTdnsTIcXvmSw8AMdmP6uiBWYAkg31VNjDvUZ6wBBdnDg8GdwDzu0yjJ2Iz6eb6AG
BZ4KkzWGSLcWjwsDjge7kFSxiT8/JRhZUYxqGlEpf8ihH0bzYPllerHraHmxW+uLD+EbDEA4XCbe
HARbi5W8RToaXYySXn6pScVCKdSMsBvGrrO/16qgcUGMRWg+NX5LniYfiPKfx2H+CB15CmfnQfVM
U7KhewZkR2phLB47z6wYNk9MPwDZTmteRX1Sg3QfYPHJn/2AvCWSaCPNNqb2SMzdMnEklRne9C28
08TCCmI2X0MKWfB3og3nrZdNCGCgzpmBk8kyxPjP17mT4Si+yFaa15Uw8G6TAlYca7cFlVCN7R0w
fYGhpiPkQi3yaxoaC0qNYh5lkKDciIKwr3JEpmY9/1hEO53Bg/yoHLcPqhGQG0Nsfzegtkc7bcIh
TGbnRztAtqyrjKqij5mQW8q+nzyaIesrwnJLTTWeh4ipN1IZKd5xIfQnH4XXT1SUXya/lJiXZPk4
d/OR2giQjWEZPw3Gw0iMmDYTiPIWe3XzajvmsAWNeLZqk2F9RrAI21O0NLdjVp6Q0nuohtv6vkZj
vWy8nqzFMfKLoye9nySAodSZGSlDzRRB1qHQal3YL7o3CNLC+DwjmLf1LiNDIQDINR6Suku3phXP
P1Lb8e48vUCRQhPEg63yQUE1QMV+8f4MnmIk5Z5rp2q8XRQq9aON55IztDKQf2hc1B9jCL8Sy1o1
4u43zY1qCkKg1IBiesQVnwi5H0MHEY9IRJCOBdEjYeMkO0RNGcljloSq40w4+5eCV9bS077u8foO
vfJ3WR86zVa3pvgKOh34aDy9hL2Cglm1A/WT9ucz+Al744dmFExjWL5L9KNPHTTfay8FjDNnk7oj
l0Y+lW6YPKzI1ZYTwls1H501ZGtpe0mWFg1i1bGoCm/MrkEIYPRuEOfrVsSHRtrjTi09svdZsqU4
eEAOc2o5EHHCqwznUeANw4wf2o/305LbID7blmKly7Z+6xZbq8HsQyRYX57NCGkjFWCzdcgxQgvl
wJ8JgeNfUVmTtotVyblL7WJ4sXU7kW2MpqDehiqPDyEDtXfQizBk5mHWQZFzmu+xjEQXuqwLeBVJ
bs4q/mscfGgzuwYF3nnkW9rHvgWdhApQ8x4RJUT4i29tmjKXVMmLiInjUKAgiJwbYy4UYyTuU4dq
/JgmvfOtsKohuSqKEC27VByjN2HFjonfqh4AQhWeWnbp1FeUK1YpUeSwSQdeXVF8eICLg6QyrCc7
NspD4VHVcvuKowi5cIJa07PMpdgvSW3z8wpHzCAo8M3F/A19qtLu0rPrU7gWyL/wJ9T9qUZoxlLw
mvhJdXXF/Nu09cVrjR8aRuFunmsrkK1vbtveMfZSMr7felH37FPg/KgrxMCHOhfuQ0RJF1RJa15G
O33vJbASBqKXxOgx1iWxxeFMTQaN02sgLySKqyb0henAPpT2uzTlQMbxTrW1mbH0vi8Zes2d2cry
MGF22E8csvmW6CK0I56GL1hze8WoQhxPuW60inZHjE8PVYd1Uy7pa2RE9jmOwm1dyjRQFD3nPNbu
jWsSKjQYZf+ojNgrD/YCjohAh/hIXJTcI6oqa/ApGgRAjsjlTuczFsDezgJeHnGHltxTAYTa2t43
ZoTf01f8/3arbp0Jn4DhNMfBoKRb0tWZ0SdRhOw8RQWxmuhoztRHY+Jr2Zhjnl7SwnhtdFsdpDtb
32rAOS8ONkquJIKrkWMkmH4LHB2Ay3x3RxdI7/kEXpgBmGAJImIJMOdo4K6LnxX2ZsSqjQ4nJ3ov
4F0oT5SE7gFIAalSlVNFB6g1103qfRNL5J864d/YJSIfpOPYUDYlEo2jmxiv5az/i70z2ZEcSbfz
qzS0t5ZxJgHhAvIxBo85ImPYEJGRGcaZZqRxfB2ttNBT9Ivp8y6p1dXAhXCXAoRaFLJyKE8nafyH
c75jX3IctLd42eR9hr8Z+0eJCYWor3A29Z0mK+3uTJH9xZ31gzlbx5npAB2ONLFS45SEV7XxMNhk
4yNbi8toygWoFeI0EH+qCUNgA1gP1e17hgOc96ZEcXJWliIQcNYHpOh073iK5HWh4oReewi3Pofi
tmlq95XiIX+21cDSvQuZpW8yYQGgFV1aTcekn9Uz4ZEAoHmwgZeqtOSOpaz/4M2IPqixekfSREUl
VVNgRCMRug6uFtmkl3EXmrdJG0ku/GybF1G1kq/VtQjiUQ4+KWAjpz5GCyMTmM3hHj7mfILGNezD
sRQvDsyyeVPKFJ4DzD8cO4N88/nxE5JHwuymavwEqfrCfMk/qPIMbElbwiS8YNzlTXdOcKSOPMRR
dQLraijNx5Taso1ms4FvyvsnrOWzsGb6nYNcvlC1fu3B8ArUDakA5alHXqRlRC4n2mr/twY/bDZe
Vi79TQdKeX6RXVf9ygKdHpgCN+8w/fxXqxLidTxLzrvpsvhnNC/IYzpMXLigrHQs2oZgOSgUflzh
ppZ3qceZvIvz9ndYqHyjHSVuwkjE9VU4KvFgqnPPMLrD8h4Hbk0VThFxm9ZJOh6ZqoHfr6cleMkz
0dNOUN19IIzwd0W9VL8BgJU3BoHjjykY5ZPn4J4la7IBQBXYBAB1m5MiEbvteJTCIUR5LZr4jng4
zA8aF2qagVg7ZNl6xhISSAiEFEz1Rhcr8mvyFtMtXGUiJQVfh4uPz8K9EHPvJvs64+ojb8L+XnjW
nQ94v7FglOOIFn0ZQvtjiBWl/tzq8KpHJf/qZ2WUQ0OBFcKJHQ/dvh9kwPWE7d3sxjUyN2QnWXXg
BqkI6qrq+sYNS5jd2rUNFuR2yD9RooMyzHXX3qfwGAGLVa4jKZ4chzCFdcGDOTmr/Mpx5tpdMusQ
vOXEDGWD+6Z+LhJZUYRq6Q67GdbKusOvKNSe00MRemri/nGaIbpuXaBpzTbSYL7OPCbnG8UTto+1
t7jWgj4yZO2BGFNQFytyHdHlFT31HfXXzhi/PTJPKAlZ6AHR7SuA6d8p+1umaCjgNSjwab1pWZKe
imUJSVQrIk71GFvIfeLBmdql3Pb3AtkfxJFkgN80YYEkCM+SnXlC9zp3F3jPmdAx6aUbdDHdnMMS
/Wds27QoSDZXb9uNBeceBp71jWnNaHf91NsTLsSh2eGxhX0WlVnA94oy7c7wAl+PJE5ygcngzKjc
UdoQkXNm4jbr0JC3hyQXxo0Pj3Dr9wu3CY8WVBq8qKq5nGq8M/sVyy8IAuUEp3aqu4QhFEw2xatK
MIWBCb5DT02p3kSQGahByVG5NmCYi33UWa2x2rfdc4UkcN6Es2BMFc1V8hOSFVot0BY0Hsz9RubZ
XoUWPGlDfScLyUuTFBhOpJCMshrEO6OKXQklJKPEGuuP3BsMB+g81iOhNkPw7WkVvJnEV9WmJ91O
7J0qwLEQihaCo4dm+cZPOvyifu+Zu2iN1npbIqn6yZ8YfreZS6mZ4mx8D1wbf/feDIRR1g2kJFEb
f1sgLVuOS1JCGe5IG8Qpy87RJcTTNXrfhhMTWyWZvG37FO74IRki723JS2DWGupHcHHWN1MjLnhH
zhmDzBtKOSynwBrHnidgTDVSvSpy/NhF3allAT8q4gT4U54IEe/QkfZMq4Mae21HVcRjjyueVq13
EoOCzKiAcR+sawiEuXcZOiEsNzVmzTGA8FwAwjTYmRx8/9F9FBQeVFAmW9W+sC0bqcTkPAnM4UIc
DF64fIA+D174OydPebyUlFjwcqD7QXPvrpph5K8V8xl5cUYa342Z6nK+rKCyvUmEmqDMZOx+ygBl
5A4OwRjv+pWMVQfJLdh5kQBuJbYgsuhD26IBFFaPT71jAFhikZPqa3GpW26JsZPTjRlLWnyG0QOE
kWYFuMkIG1yh50OcP8VD4Xj4H7KEOaQjqoYinwgLTSAB0QZDUMvbABC6f7lqS+7gN2Wq6AG75iAe
122YzjjH71UZqiq/TnrHYvdATpRM7V4ikcyJiwvYItqLvOR7Dbcr8T5CXbRtgJOe2VvVnq1JLULb
mLcxGlmm7rTTGuLl1pUNs5WKnU64X8Aryct4iJFjNBj9YDZKT6873UlvxJ3b1/Wr9GCPb1qHBv0I
Z3uMsNzMVUq2TNw725CpHorbs8twV5ZmoOTmtN66+IllTLhUlUdX/Uj/C2W/QVRZsSwu0uu6pH4F
O1Wp+Q3flrNeurYk8mNq6DWBM6KAvHfFVGR7hrgjvrbubKfY+f4YHjNv8tpX1NkTBUhOb839XzTu
ZebJNnvvAoCN1+zdh2pvtKPbT14kwzkKrG1/jQ5YCsYqOY3aMgl2LgyEg+7g9Yr+ftaUtRgP+hg3
cQec5pXhQZfeIi2vqXbbJZn3DSxLbEA0PqQ+l6zxmROMyvwu/V6LY9TFDZ6HufaS96Lq2aOWxiGr
dAn8JsN9IaYMiGYxvBYF85Gt8CNfUz8NaQ6Is7D1NeyM1bsaa4IYe4gFXBHWHOeUjVilsWV4FfjP
XqBJ9CjLav5tx0A+ar8DFoxNfBCnlFTBV7Tz1r+ecLnnx9SZm+TkF0xuONWy6EoE3hxhlh4jMJdj
Eob3Q9mqR6a+OedxhqpZHKROAXAEKlYJ9xQcDgy7bYIl3EHL8pY2gsBbPxj94d5nqABJJ0qRrnvC
D8AbYJT+9II+xv7paRkyM0MgsPdVEX0XEzudM70UFvWBSgKH3zyMYHuwNeTyauhSg9MHW73h/V9S
Y09OyDJc2sIyDfWaWOyZZuOYrlJFWoC2jW8P6VxrQJWRmb+pu6Ffod0ckgcMit78kTcKfAzS4jM0
tFmbltjU2RLqYkr6eaxKkVf9Io+2Wqh0Fi/ZM8QkbkWS+QAdeWQRtmV9nj3FK/XTLnbgJNNJTF0H
N8Ho7DfCHw+xcuv1T0lKyu3GXyLnafWRzYOfa8XTivcc72wTjiD2AhWB6lhr+HUmIjN8h+deFZsV
mECO5A/cbdpAa73unRVLWS9X7772tf9UhT5uG0fWw69EoS66Xlmc5ZuFKIF7vAcTL+C6Dp98uuHP
gCCZ4mbJVvXtyWYUmwDitXhMYYk/glpy+G22T5L3xYM+f9+wA3paEteEVzoOzXqd+BGYBRI8zHAa
BMLhQ2WxPR5RU4L/3iyE40A1qYo4uDNlXuGNiCAL9sSDW+rKLvuRnGdCdNMktSVFOvxiSEYLvnbZ
Gh/njgnJIXUGp7lNs0HRy3OnkZlTrX59yJoVuX7P3Y2DP+1uKcRQpNd93DVHg2+kPOZyCafToAte
8UiFgvecVCBN60ovu8fXQPsZ08vyTJoi/aJ2Ga7rlrcrUnh44Vdx12XjYVZ+9qRMwqs5aSQFJBYd
xuNG+GD7VsrTPZCB8sX0RY7DHhk+VcogBWNfYjQZ52Aex64X+7+0AvSJL0SSvRGgzcpbAi5T0Vxz
ppbuLW0xOxHMcOAOBXoj3Itz/S1VIjN4M1jvuC3Xxjt0rhwhtLL6dS7LpQA0HQyEyuBGgGcB9FBm
9Xih14qPGmoVrcGJzCGq/sKO0QzgWOJGwq9fZIcoz0371AxORZJIulq2HwtsjG2bTN26NRhJ3+om
hlqe1OyoNwm36njdNjiAWGEVMBtKFx4fffnQ4+rug+IjmVft7DrTJB81sFKxlyX5DHvbsSihPsPi
UPHQpfl0q5xwoQhOvExeWyTT7gaGfPgbU3qgty0/LuBUdYO9Ke0wkw69ekbiO4zqK7uwMd150pt/
+jgPr1nj4anFqyWv68LXPPLTbN4lhG066JHBNXXhlL04kofzNsEm4u1KXidHLglrm5SbNtw7jA4j
HIT9ekFSXMgmP20B32RmTcR+ACirTh1/EcprzyczkGoYmxz7BJ1dmZloqOMKihOJ+uKE9jiPikgQ
BsuM/SepaaF73onTZhCtgnhYs/9l6cGcnXEPgxQWnEIS51qtL21WGXmVFH48XcFQlvPlig2Te6a1
GjBlIIZ438eZLq6yXp3VmAXzUT9sGffNEuLqhezrat1nVmp2Tli9oFw2ubyYqqn5LXsXmWGGznKl
TsoKyKtaz+CqoaUiJVaUyJ1e5lNKA02JsgxcMfzNCwFN+ewzSw2osg8tm1vIwMxeCeZu/KXcV1WS
iC2HnHxLTYovHBL1qq5qFt0/l0TN5R7fKDgHFF/nAowxTL0HeBI6NzkvR31AWgrnuOPd++iGUxPj
yaJ024nFNJA9Ii9LCN/hMOftr73pvho1d6QcC+O895Ruzx1OwUdPkvlyEa5BTMiOyirBG2uFrWSL
sraPHRUOCzMwOb/XJWz8i5KPdFlBA/tBUQI9o+K1XgMICNIXv3WXcsd3fe5I15LDYXFyf9haD2wo
JkkXavcwj/6yq3JgtpeM6VumhbGTZ/1Fyf32GrF7XzZFzxRpj6aDhA9LQG+4qUmTJJEnigCo4Fxw
J3C/YbB2h3UKg+pzsiEZYIEhVhj/UqpPgxczbFvhAtLQCTefr5kgBR9NOTt2Z0vPpJdGE8S9N5Mk
Icr12yB8CoouuRvcYJz2Z8vFY1wW5B9EutIBczDtdFj1VsxEkwmn59KRy3TMpA3QgAsIRBcCcWBy
MRhMCxvKG3hoVE/knQ500Mtl5KyTvitNXvChFa387VjhP4HqNAnKvBR2LHSHgQi/QcygtpIliNst
4JgI1FLaRccIy7X50KZElUG0DyOJfeEz0XlDENB/kDweDVu+R9b1RUREGPYvE8F6L/wvZVTxvHL1
4LSWiyv8UxDyzO6dPopul0qRCZWE5EofMkpptDIBMajHfGQUeAltIwqHHbAR6e+9ZZqIOqpl9NPE
uPlZlFYq2hAm5DaUaUX7qYSPDLZB8JNslwqj93HkTYpHtRLMxVeDKvJqVcDyPlIn652TyIIhWBjZ
pV4E+28x/Y9odZkSnxD7zDNbybRWP6KsphLZJJhBiKIs4rH3t1MEgnDjuHk9QcpZaqJ9ZhjPhwEX
aX+psXePV3NJn7ePhjWbsF/G5Vijs/Hd3ynMMg1r3Cs1wWuVgw/JMo/bunFcfHnVxGZUdwobOkv2
LrwG9Nb9KgMMmrucKLczib8LoodhzdfgCU409q8lPANB2QuUv0cEEh77CBqxq/L8f7Od8H6x4WQI
001mMhdoVAZ9ZJrVDduQEj3c5kEwXXVz5w6PkzvO7+z+smof+96ZojqOgPgXmfnffVkKccsjVb3g
apYvWRBOH5HNg3tL80VZOw76J1qmAiOqFwFInYKgfhg96oFd6JuJBUG0aoyVmvkERmZ2Z5vcdebv
EM6VOnKNo/6yUIE77ZuZhfhNQcPOL2yJN9iy2vA/KMMYOLQBa9cTs04KJ8Q2hjg/GqQ3Fw4k9Rnb
SzTRXeyxjMrzGYI6NMCB3PUKAtTe4QsPT1gyivjQIgrrblBHAq9DKtadUYMRw1FvBjp1gATawzAA
Acn5B6aSIDp3KIajaAO/2mvG/m9gcN1+1zs1u714Qoy0DQXJS9TUEcfwkvGOuJBKlTS0gMraTZ6Z
OTkhpw6dnSobWFgUzSkgjKGnKiiFs+5D9IS/wqAWLEwxa9Ibd6ncezip8kOIquuzx8u13GfLQuEs
BFABF5tSYJaLKhnc9Ro7dWn3UWwpJ0TYEbpenMNMT4uLI5E1fTS512uV+ozsJ91eK2bs9U76o/+Y
CCin29pPmmuufpFsRQbaYF+mk/2VAwbotq1DTbuZTQOyrcoTXaMcbVFZNDnzwS1+Yyj1a2VqPjXV
HDMsLL/1dQFlgUmWm6do5Ad+92W2jkVwFA3bTMy6g74LrVzJCEN+SKy6wXi8cwqguht/InMKn13M
Qj+RsTlNWSLg7MdV9hXDN4MeHAzlawSDPdt0VZ9attSsNbdFV7g3KjNE0/OlvSCKgCBJMF0F+Rut
zMGamEndNAdcsj5YltsMUJt7hwKXQTQfKyd0toSsiCQAvqcbiBDYPRUgQeft9DEwj3C3MZXTo9VT
FWzaKDaKybrnany/dQBEg4bnfgQkdWtZXv7gNkYVMxVTSyOoZsBWht2su2GWxRbPn5QEtObahKMd
YsrZpdvce4mdmVxV8bmkqdAMbkwox7eU7h/yUoI64rww7e+ycbAz6rAzncS1oOrz0F++ZOAGD5FX
erCnYNIQIphS/CQMWe/Kddb+XimoH84aXZYTzt7XEaf45xT66nfEELQhgM36p3SQg9zpqnIf8YBX
GYklRjA7HHi4oPDp4EtgrYONHcMiY6dQh194GltxT1yAJWPCQQt14Rdp+B3XBXA/ARXiUKGPQgK1
jrg368XNb8I5Z1LfczQkNJDCSa+GfCjNR9h78JtlWkCJVhp/HeDSntV5Xab9tHGMXdger0Aj7ggA
4jWuej7jBqQL/tC6RURwYnMCZsIpce/udEkI5q73R1NSx+vgJi4DXyJNiSjvEBVTZHSrzb9dHuFx
wwno9TvkMVYfUHXF4rIDk8k17s8hHrXymSf51SLB6Vl/3Gqoe/oG93aLpaDJky1wCfeUFUUCWDrJ
3Pu2duR34pQWbP24FFwp1bc3ge+vnATrvH4HdVm+CDTM46ZgrP+L19mAnELgYNhYf5rWvQ1Wp0Fv
YIvuGWAHeR2bPlDer86vCkM8ACPo7zwvZP5lYpOXQHEyQKrWb0lmBFIBLcZN6prl+dDOl62iAt5E
FfRNCtp5uTnPaLAvDlNxY1A9FahMZZu/uEOYUR30WbAeI/zM7hfyAoJFcwZ06yt/4hIeGjnT5qRt
xNiTzQj5n+vUoMtpW+AdbT7Y+kCAexzg+6/sUm9tDeWPEBIsbIy2dNxeknszM/rvU2b6daBoNTZu
3hnP3SJwRqHW+2mh9qIj9HTDgI8FHGubjJQmyfAenUIavmocmcE73hITn0RTsYuVhtjqfEaFsXHd
LoBtDtmsvHQVIsbnmD3izZwBjIKW0FYk6PQchBc9sdpUUGPnHqxSSbuLvQhNQsmkp70Nmsp23Edg
uincV4YeBTRasYndBimWOy65eQUdmyJ+mhbm05qRL5M08OyKeu/DVGCzLsZEye7HKLEs31Hg4I8q
eJHVX8VK0vdV3WHmvRHVPGX5zVLlDBC3TgneLKUxg1+2C9So2G+W5FjsY1r2+FSbtlAXqPTaBmBb
jH+NPcLSpjtI5hbg4mDRDFIpxVhpdCiF3E1JLIEgedR9AzpYUmF5R5bByLF3YE9X+NuRML0cxDAN
bovIAg1W/5X5prBX2lv7Xm/6eSongnPm5otSZAQcOQfFu5kLXAaDXtkjzNwfz/WIVGRnWUExsRdz
9ynJMKjuHa5JtJ8Q69TXRJJCYK3aaWL6DxlIPSzt1E1vee5I0ssbtx0uEPtV+R7oTorMFNmvdI9L
KYO3Qinvu+cmJsnJC9J5p1pye1lKjoTecs16djyS1yFoqBRS4qPmSTzb7/N4Ag8JF+kEdbV45e6d
u2PKkuV3FdZ5eu30dkSYuWAtBhRJv3eZFmGHDiIowpgnCknNtph8vwTLQ5P5CWEOhs3qYY3ZZsif
M8k7RLL0F7Xm9QGXK1C3vhelBU1tal8RsnUIVAu88Fc+Mlt1QcxYzFRWcHV5dRT18DMYarCF+J51
iJYiI8WAOUczXjVsvWMFSqeK+ovV1YGgAB7zJnpAlVIzlVgh/wNMMdAsC98nvAk1Xr1hkqEg0Wve
q4adQ2PiectUfNW7QqLxOvjRGL1luYdEoagRAxxM2c1kH0YhDtQg6Xq9T7MMmlumIU1e6yIX8QXb
BDgzmTTS/Kw97VaHLl4Ce2m57u5drcqxuHMjz19/stw03Q/hQJTY09ks3UUcZXK6o4A38cHv81Ux
7LYgnsoaB+sWlGLBIZ7RfN8N0obetmLgI3fWCyN7Rb5NO7z23AOoqqMR/vebsy49qw2TcfOw1ULN
aLdpMFB/hWyPQUmjUaVg2K3+kIjb1YuBOvDCDMubllaSaYupRfmg3XTJabs8Bjatq0X92vcrQ/Wt
Nqr/FAU7vftSp23/o2uRcZ4St4BWXiaadCU2CH4e/8pJF2BLAPVtJCmvTGtmyu7kz2znpqYhHWBq
neF1UF7kEtXY+wIVDcpluzLtVLp7t208ljV1Rg3DFW8p4bFQXtYpOAkQhPWbcG1mIXrrNu13Lvla
wzN3qxzzbSqrxI4kzs5ufUtKBpET40Lk8kFkw6KQ+DArHAncE113CdutVldLFaG9WLTuGCiwdY9/
tYA38tfIqaS4HEKapofVkupzRnmVmXO3Ts4AKlWB+nxvbem4N5pgr3iXrnlk1rOyG0E7BSfAzl1V
FqsFT6xCVZbXfqv6xr0bk2qE3DT5RMLtGtB/5VH7tahuGYl17YkFY5C/gjDT8hpCcL/cTX2Lvq4h
CzQ5v6fcU71Kkv36vk8u87CB1hsy0eQkBvoDqC7W0QXdKms+AjwXdBsd0kIcCGj7Njjz/a/KalR+
Y0kbu0kY1F4ng0/Hakd+4nqQdEMiuqCOU8T3uCTcLekRfIvy52M6UVrqJ1K4mRNdFjgRguaCrYVb
d5+xzFuen7JCY7hcx9pBxb8GYzc8jBIuIoOfoK4iYEEMRjz2OXUJ5/ur7sEsegcOolDaK3+Gfh0f
CPhhpjUL9NZq5zlr7lcH4C+kxyxpvhAmMtZgkkGS6TSh5sxMwPa+72NlOOtctne8OlUXCjSz8Fz7
XQsHl61hZkcSk/aT9PrwMYWTBAKNhWTs9ZfIuYL5vvJcycE+8tkSIBYERV50bEFWWBdGMcSsGviN
09THR9t6xQ9TDixtc6nkw+St9XeOgwVSYTEFcMHiEXQ7K73XaG3SjwRJ7bDRiH+fiyFOjrN01g4i
lyg/nM4Er40Ikresb7IR80pNoMqhyxJerqMNIPfh+nFwnOSt2a4Nu+g/nKD/+U++sf7v9ukvSNgd
mmT7Lz/8t5v8i8Vl+23/y/m3/eOX/fk3/dv/a0AF18M49e+72p/+9t/avzy39d/++18+m19/ue/+
9j+ar1xjRPs/Hve//xF/eNyjv/q46iJWRBIbkeMkWM7+8LhjcceIQWJOcraHnRNM/+Fxd/7KdtZz
EnxcfoB8+vxT/zsAAzaD43h4cJMEnUPoB64f/Eds7n93I/+Tk9OT4BqwOMZu7MSu7yb/4hkdtVDk
wHAPLj4rl0nVyUXvFe0x75YO54stEI5G1YDJoo4DQmnWjN1bhiVnV1PRvchZmfsA+gqRF2pZPxYz
ip1K4vbZxTx1maYsH0gGdHf/9KXf//H5/tkl/3e/7J8+tu9g1ZWhy79lCEbgzw6x0m8he0Xv1MEl
QhgUCfcZ2NVia8u+eFAeQ64sHpsHRjGwOnmZKOCtofnGr+3deJXnX3m9O/+YYKqx+jKxcz2XE5aw
iLfF+8iyjI/vMTqr5brsrczDk8MXSM0KUfKLDc30W6J1f5yaeWYV4Y0/C3/Mb0D7RfsxG+k9ULoV
p6V1D9U4cPDKtRPoVwjqQbOr1v47IAZkq/OWTUUlgu2ge9H+X9zaf3bpxVi1salEDpCPMAngIvyL
iQ6FHIue81dE8hB+/NtsMKSOdi2UsciycXcY3Pz9qvz/U+E/Ydr898+E/1qp3/+Sbcyv/+MAcJy/
4pf3sEuTixBE7pkj8ccBQM5NeIZV0DUkBNlwFvBT/4uz4kV/lcxaz/9gFY+xW//jBCABB98sRl0n
Ds68lfA/RLkI4j/fJdwjnE0s3pLAhQMTcw78+UHi4E87hpBXLKlZ6T13kjjMm1HOSN0cRM7uRHBv
rFOmg+yqYbUVR4UgYkY0xV9XJDA+kcx7t3S08h2FvfIsfX6oif4mn8FT9VsLyI22JUE3IxECFvy3
7rPIBkc+RJE6l6L1sOTo+YM5MWPznnUUX+VmFi6yWah9Qea/kF4wRbsKwuL85PUNewv0TcgOZwq8
cR+v9MG4nxpzbTM3Zd7hgFQlgEWuT0vZM2jxkkyBB7bnthBrh8uinE50O7Zj9kt5cWWObYEQ5RLk
udAnJ8xluAV/BTsZgV8gdhQmIr+g6qMVIfFstHRYQlSCxTd5HcW7z8hpzpiPdGt4EdH8Fz/YqRjZ
76uRCN0nwZIpJjoBSuuNGerpuUp00l+QGl8m9yafEskCi7S4DVc9lIfJEr+GPwmkHvIqWx5c5roE
tmc4swl0oVqBi4vsdze0Hmeyny36YsaMxdqvqlks6bYzztFZ/FjtdMRs5OhTv4Rb1voirA9xPIfD
eCDdsMfN1puhsmQJ8SJS65URaDf1prDal1cVW7DLOMTovyHLpvtZlk42MdqN8HCiOsoGGM5u02Su
OhjCYjO7WwTHSn+lXDI5SJRXENufFi2Bc9UdP3egdyXlLkrKuWH7yWCGm2tsTH0ribbAC6k7dzrA
Q1zYT/tsW0jeSxvZXJAcwrBZEA9vt5RAtHWTiJGO1I5navyDDC0OZTjjd0io1gntRKsx7mhuzHSl
1rC/hSQPHlwOs18ex2asZwC7vBUfnDrhhK+qyhl3qRoR2OP0AHE7mTPPNnGX5iUMl/BBoXZ612Vi
aVWB1rwQjARouigjfb+KKmYkx8LyRHkOvD6jTdpEObuRTdKfObhDoFnGrHidk41Tlc0PG4+Zf0nq
jfqOsrCgmXCiGSlQqnx5wh5f9tuqmOd2J7O+AsoWL4ToZmhQE4KPQ3GHMo7mi7komiFwaklDhk6V
vSHom9y9zUm13ENlgx+OXTYHmtdMfXqQ9dx/lStbTww1gvxk5hfiHluXbbbKJbANQK9MekDxglAK
6+jww0kY4zM/ZSEPdJVGDDOuRyZqHKdmpGxFlk1uYg47N6bXzraMVHw+VxYJUMO+EzJ1n/s34ILi
G+US+0AcYSrf8eqqJmaFrGBQJFpaT8DvgpsIfOUjksFh2AFmbb0Tfj6iIDsTEXJnVjtt5YwDcu/p
IfkUcwSut4TBYA6Muh1/QzgrsVFIods9s7bqR9CiA9mWTd/kW57W9ZoQUfNZxIZ4QNyirr+Q8MP5
2w9s2Vd/hHRdISNWNkBjQHaLH5pD6M7sLvCGzikhetrGn9QVdXLF2rzGN9jK1uFfPs/atJ8YpYfP
w9gWiIz11FcPtPXBubeM0qZm8T9aZvzE+w7p5zRih0y3KrWC8DHo2ln2C/z3HPNgAQ3eZj2JFGqX
hCJZg7s4A9nss6vrpHehBuWWr9BHY5KOhEvcXVgW1fKYryOUga5APoykQ+OFR2WlrXkq4UcSJoGA
6HzYMsmt1SVPJuc2J0W8LvF+ZjXPLrh3lmW6qvnjKyJ6uj4fUGz2nNwkpPgiumKvn+ofaYEc6RiD
XU1u4TfYeje656+MMUKQ5j+nsE7CuzitknFzxsTilRCkQenL2XUsm2Ig6e7F+dCt0z30rryg6x+j
WP3CL79KmqV1QQxOmIIIN9i1Z++QdQ0UR3jHJa52XQC19CZw5rgQTKsvbdPEn7YACzNOrhBP4xis
hNIjb3jAJzRM98tcO5/ZKkoMeIQgaCCgvFWg5Dlu9oblVPaHZUoZ6U0wllb0+HLIdtnA4vAW1jfL
4iEESPCcIJHGrYtBkvRtVg9PoTs4z5UEv76xJA5EzLAaEN66zAkwYLPB+LBEekkapo3SE6KzieSW
QtQKy72mFTXanSA8ETyC/hTNo9h1xLo9aN/NanwP6/Qytpx6h2Qml+iSS4wqYJ1GHq2BQXW6B8I6
Y993yxHhU9dFEfC+IDXY86o28bmFOkn8uE218x7k0cyqNwC6yZctAgEpm6eHbRQ70SNgABi4s0Xu
tWFqg7CfPfN69v/WaXsYUBkw7G4qMmmzrK0eswoF5i6A83+QPs6W41Tx6kAS0yl1ATfLmMuobJ1n
WDj4aBwjvPDG6f2Bte+oY++IWHj9rmOE59A8O+eD+zjvN6R8uIqJhcrU3TA6E7nwUZ0WV8nEhmBy
qgU/A/bFQ8W3Wd6SOCaDfRrFCR4liUOnJyLS5xuXMq+SKyLX4oMyqFKPkGW7hRMQ/wzNQdSH4CR0
UnrsSs9SHr4PsOx3eFsIWwtrP+MayXF8OvuNaIeM73wPcQFyIhfV5LHxC/tl3wyaIV/Rqei+KkYk
mbomce3AtzuSB9wrb+c3OUy5ogvhoJ6TRjH7wni3BVFi+FQbLlg0a9zHygdzcS5yyOgtOYoeNQGB
uK7cuuaYi7v55+qmTXxwIRI8OLMeoE0g82r3DsUVmcJuH/XXlFdzd5fUdBeEUnAK+FcmMXP+WSU4
ZMs91vI0ThGPh/X0MhdTVxCb0aZfaysCXLR5r56tQw7wNcqpvLm1iE2Hr3aOJjjyDld2zNyw2lZV
KbJdNYTBWSVpLC4g6plkyyI5uMg7G+hjX3c2BOKOGnabqdqpHtCPlAJ2Q55Hh3iE1o70OQzbO0d5
9XiAu4LOKewbkpWsMP0uzWt3xwPdlRjUmhmvZb7kxJe1FezUsp7OynJSXT+RGcl215Rd112orhXR
pU388h0052LvnAqP96NbL7Z7Erg0uiMAsO47qfrV7P3GhX2dTwPQ3HKinTtoVBA8u3k3kUmct+Gy
XZK+Kq7ys2nwM29m1mLWQ6F4vxZe6e6xbXXBW+OVfXUPpq4Y0J/8T/bOo0dyY4vSf2UwewqMoF/M
JpPps7KyvNkQ5Zree/76+agnPXXXdHeNlgMM8CBI6NdVmTQRN+495zsU0fhvmUp2BE+vaF9TEQQk
YFc40tuNiVNirHmRFa0NBa+kGkQhSv9u8rX6SL5p9M1XDEC/aJusYENAYsQsiGHKtEAm3pxQGk8g
MRI/YYAZWZa3EPaAELVxsAajK2Zn3AeM4YktosGcbAk10i/YaAPCdZjMeHTVzeABe3dM5As7Dlu2
1gpsARikdiAdEKSXyIqKZcdx+8lGuFfhw8ylt4xVs6AUdyiisdAV9guDG22OqWc8thR+rkTUWKnS
ASgx+gsLUOhlm9UEVnue6F4oXsZhHQZBAldh1MtnOCzVLR3PWF16qN6v4qSXg5ubXjZhzyekzq0I
2XhieSStDgelmq4iq/LWHqY0KiyN6wr/K7AeQ8TUBNUVOt4wp+7pUraaGn3TBh0DetGldbrII726
HwYtBt9L0E2A+3vMn/Beq6/8G0ZhVZt7yOhQ+IxtqbFbwba07a0wUHe6kyXVV9oOTJXtFiPzsvKz
8SZPc/RcjBi1dwvfIEci9CeIK82iCpdJ7pOSq1ohO75fwc9eBoE5YXPqsHiiwOqSDe4ZEbK3xNUj
vQGgHqrMTVJJgIkkyzYo9RdiptUPXBvAJvLQwpQTJSg5NzoakZZxj9mZ9F8VJfj/J/fwL+DkHPn6
67P7+aV6eftI/seuxjP3Xn/fxhPz3/z7FC//cGCb0h5DpCc0yZ/85xQvOOAL0NU4C4BoASvjpP43
LNX6Q0DWAkZpA+WjtcbR+682njBo8Rm03jj+C3p8qv2veng/nuEVsF2QMuce449nd8VjvYpxvuyN
KjqhHVlKL93HjXqKc+Zqg0XojPIYE3Y1zOfGCrGHwx5LsbkVVEbUvsVbRhGqFNoXtLs5ovc7Ptx/
P5HxCSc2zH7oHn/6nhi+vU1HwaWw4VwHpP5gB8i8MI+jKyI1Uhsb0q3gGZd6jSN2at/LSCJNxK1I
dtZedOJFp4W+EIptgUXiSEYCWroWWXJrOY21ZiSOG2GK4iVo9mtJ/MO10IuIoR/n1jZ80rWJEL38
dkqjE43FewAp/kIOVb/NktrfpmSIrCYWslVU8gHBnXwYtrfzGQVGk39W8/w2UJNbZEwni0Yn2MiA
ss+IHkF3kY+uiLe+Uu9FO5ibLFFv4EKAHuj4R9uYlxMr2XcP5U/6ndqPRKx/Luh8ob/jswkQz9i6
hg6FbKJgsibMRfCd/cAOV05PPLajuTjCXTYWgAvFEcbFU55ZCBUY3jEWJkiDlBSjl5vEy7epb35g
uF+k3XPLmSpThnMz9zdwzflrOwOq26MYYfJMJ5Xsr241D7GoyDsOZPrAplSSWZDo5q1FwvYCe8RV
WVpfwO/kjyCzf77q/JR/91XNoQFyoTjdfvSQvCbBgRYqyEztgou8haGEYJg1dBnQbX5gzyLcxeqf
9JDcDDZSpve4k3szWoeFfxP1ycZw5FtrN96GqLv5lJo8aogLFzzsGQFZ/rn1iUr+/V36RC3+56N/
7kbnDuIURS33nOC349RvUqDrKtGf9uBaGiljundtV+uYtEWaH8lTZ6r3tKOWTorjpepp0qAmT2Ie
X1FiPOp5aBepw6AUmLZj5ddEgtz8/qOKXz1Qn7rCQVZgMrSCat+SlyrCzM18ZxV3nktek+k2hL6h
TNjlNPATLbqBbEaocuCrW+ayWD6LYzqTgYbK+lfoyn+uHI3TH256xIuO2rHa2xopR2GMSIo3a/jq
xsxdzH/GBf/8eFbn7398FgA9RziCXgAjfJmURyyzPQ2NqXENVDjLzsoaJGRmjG1SbLI5ODaApDcX
4Df+XEbQFbz0/ObQ1nWFOT3egJ+OGIiET2oS3whZbwmGYDr03x3oJy/7L5ZzY/4S370AFtyvYYRw
sB8ywD7+h8PokICQhWH4iA6sL5YUMe8OP7smnyiIHIUQY4WopETe7yS2KIb4XB9/0yEj1MV88i9O
AAzQdo7L338zOf/sn/3OTzuVlzHGHlAM7HtnutFHTMoxwg0HkuCi7s1vcZih1BkH5Q6sICCkaBuR
XzFIZXKVqiE1J2xQVnUGJyNffYxKelV11b06OUfq1B5ngSzBAl981l/chs9ITJNwQRMzc7Fv+u6p
IDACUZUDjxLnLraKiRBTGFe0xO6krNcIvIalracP1TxrJjIOiWftr7D6PKatQkvRPzVIGHGPu71u
LOMAXfKA1CyU1zMkiJpTohQkba5O1YsvvsD8cP/kYn/Ga042XU9iN8v9FKJdjHWsmZm5kJp5q07y
wegB2ch2k+qcQPzKHQsT9TVOc0O5pCk9y6cQYJlXSB4X06xszjGZ1ERKJxFB3CiJNOStX7yf84z1
px/105qfZQrWCCbye4pcfakw8z9OaEPn/NLu5PQTR7KRCiUY2nGBThYShYivsRmrlwaQR+wFNCWs
jsy6GHqjk0qE4V4TLEgH1laMAoHfSe8OtcE9c8A7hKbP9IUIRIwTzLfhiwpekEokRAExcJ4UFiKE
1GpdwOO3WtZ+8SXFr77kp93BK8G85Rxq9pJoTDMLD6bp7YE8fGBQ3cITO3Ec4HYd8Bus9ao5qBni
wCRTvnjhzV+8fAyMf1hXMrupWnKVij0xdeoy4cQG34GixxR1cC4oKTg7967IUprJav9KH+KtmB1Z
9LRAJjhatWEOTV786LvJyOnfad8HhJuLwRDErtZEAOqA2/xlUWEcDUBsuMXUXBW4i7eDv0Tw72pF
dUiT7oCI2F9g8+zdDN3syrFLZ521CE6LPt44uHMTT75MUrEpzbp8SSY1Z12FakpVpzsMajtskcyE
qhq9aqle5/O0AC/tMz5pDsiGdzbGgBl1rpy6rLnDzv6AWeAJ4/2cZEuota9tEWNCBzIrgLf60xcv
3C9WVMDzP1xgS617gMuy3asDBW3tl7d1p5du0ZEzycGUeMtANmutAhGitCDhsCZJqC4ZNE4riNc2
pQi9Kf0FpxblOcqedeD5wcprmn2FsGVRzcrn33/WPxeBny0O80P63SbT5Y0PXKCFzqYHp6rj0H7S
iGrSteRQV+AwdIIkjd6S7mDB46IusMmMAXLSLZ05YN1PNjh3F3kwfYuy6jIGduMnF9AzNmWBntcu
t8XwJyJnUVv6tpq0TaL7fFdvD8SGEod47LJdxfmzBxol1SQUBau6jk3rkGvdxkSSOHpipcgr3Aas
vUj1j2n3PkgSQ02JTyZZ/f46yF/ds0+brTexzgV9V+0NxdE3TRsmt3FG3kQjqnAnZs4PHBSbBv8w
LXPkizyZqqtMzobcmOkFNZiPQhvqXJhmyapWS8vVSjvF/NRh3tUDfUvvY/rqw84f6mc37dOWrYxI
IXw/bfZRGhsSs+LoI+OKxgsPbQ+1sn3pk3dL9h8voKrRitbBWCICzo+IUDAuI2WE0WYE4dkOaVj1
5K0tsc9W5EFlKPKzmdyIy3/JOwtuqP6injF/tfB92vXHwcfmYDj5vjbUZtYQhsiQYzJf6lCsO6eY
VlpQNKtKi8j6wSbtdileOLPFIp365TGawmur9C6LdtwaogiWhUHNXKDQWg2tidxW9Qgm1fEsaWnU
MMSzkrVJ3wbdcmQuCkKNsTBbw7IW4VPr+Odmxj9JZpPbjJD5rSZxYJZKJ5fwHOlfC+bCuGdHSCzw
+YGyXBseRd9cNXo1A5GAmCaUgU/Qps5hL1DgwXDlLdrBdCWCKVtFZI4iIWmDYuXjK15qyClh5cUx
79Fc1avZsKk78wHvJ0U1ENcVveOGjF+8qBb4o/UXj/YvnhaSWH54xQUZ3mhpEzhqCj3sYp411DWu
FRqUHmleDUgh30fOb+Xtx6BLGongC0FbIlZ1shZWjVYbqzIXD6I29vGkXXWRdkT4U3I60YzLQXZH
nd7VmGniiy3qV6cS7dMxN++LTLeiYrZe2Q94lZ6bgXtA7Ivv5jI4I2J4QFrxkEpIKCR5bRKAYjgJ
QTlCkMWpLsMzBp+XMQqvf38Rf/mJPlUmGksuiIWZ8ViK8BKQLLHA2JuaG0/LtgFo53sDG7pLZLmx
Cph0uGGU9dukVPbMXANrwwJDfNhEz+jCR+e5qVrP/+K9Er+oUP9sFny3hiOZt5oaw+ueFm/PC186
mHRrf6MlpElSRA07AH9omczLxufYPDkNLD7TYCicCpAryaBfBm2urpWeqRdCDOCWPIiLL67cL1ZW
zfj0+E0IxaGSornWsQ1MYtPnvqsq9oWFZcHkVbfJxjAMG2NBcPXF7/zFqfYzZD2VqSoksa57LxQb
Bll4yvFphKF9CDx0trq6wc/vloYF/7pbeJF3V9cesyEmwIXjm7MI/WwHzeGLj/OLNtif5e53N4ib
bvSlEMOelvidRhb4UmuAJeTxcPaieS44Zz/iGf5IFeuQsUpoQX6jc+pfRvpkrLRGiVaj8N9yXLh0
h6MX01a+YPDLuSj5yV7yOVyA51IFBzm0+5aJ/dzD8Z89auZvYhTOvuryeiv9UixAFq3DsDvEdMMg
eTyTA3ysQroBHXrGbWd3xZqOQbinuuyvGt+EwSWSa6PTVpMZPVkWB7pMZVRWNl/h4X/1XH3aBD10
cnT+7BYyZndnwHVc1QCZkLTY2D7TJ0xCz4C6m6U+6ntdb14s1mcMUOAdjTY4wVW8qMMZV9xa2tqf
eN65CBIlcPjhZ1S1X9z6eZH92eX9tOeZBFAFSm+0eyl69DxqdCFKnEShmr1rJQp3LfcvkX/iu5vK
o63nR5Gz3VnqnNyIhmTBCnuLR+apLT1c1RRnbe+SOdds/vx8/0qqh4yV//1WvftLje8Pkl+UwX/9
YvelefnhP0gipBF/1X5U4/VHjZLo70im+f/5f/uHf2lrb8fi43/9zzdiNBHPX3/Q3P4xWmp+xP/b
Z5l//l9/7/SS8vf2L+lL+PbyQ4d//hv/6fArlvkH9mYpGfLQlTdJ2/67xa9Y9h+I86AXAQC3SOSY
NbR/9/jtPwzEu5ZtahYdfW3OsPq7x4+GT3NIsLJMPINzjNS/6vF/OiIbLIgUeQYSQiYK87Dh0+MP
+6dpHYwo6wmmJsOqXoYvoFy0GjUCIY5IOTKGpDWUjetcqIQrCuaqaKBihZUHRi0HOl3tsJoCGy2G
BZMolFhtMHkXzMatY6MaWkqfAmfzatDsZjn7GCAqIghY9G033mWOQ2q6x2xYMlbs4oeisfxsZcCE
DbwgvR6TSCuWZWOZhNj7Nnzd3mCnobWvk2KJ/GHMFrIE473C78MMM/QN7R4mmaq5GShaBBIyfyyT
AqdfMTsRVLJWL+0kx9mXxZ2O8dVsnWiDcF+c615Fp4zfbbhnZUygrZFcVVLtqW26TAk7VBZhDY97
oSv2KadnMKBREcOHL0DQ0b9JhztBqOmWdJckXaqTiHf8JzZ0mY3iAYKTfEXWROi2wTjvpZUzXbyU
McopA5t1uGrYY6OVmFr1HqKQ/kBBm4bbfoqdVwtI60Hve2ITsEhCXlHx6ugLryWddI3B33tVGgeE
H5Pm+NFB4d3vMhgaHvz5gJuDqzp6pB0MS2UMmDvRggFisSjxfo0Li1xSf4mcU4E6EqHP9AC4w2Kc
OpsiurJeckXaGcC4sHmUqRa8eR7P54J+iXcpMdCEC29kDOQGVATP1HIa1HtT4hko0IZOoC/j6FGx
CZOo4X4BdRRx1C6DHEOBG3ZK+FzpCuNghVxsHe+7o310GJPD5ez5n+FKVbSuayN87KSnJSvTVyRQ
l5Hp8uDJPlvrzay8rBSn95adF2AM89pOv8KuSvhs0ATwP1BRgX5VUpy2y+/e9fN/Ft7vBeNz0fHP
cjy/PQ6EUQeB6yyqR1b7Y1GCAxYPXzqFa9g/aIm4iQtebOyKjhF98at+XPn5VQwJVWvOyHLok1nG
vPF+t/kzfEr8SljRujDKs2JNERy1GXJpVHT5AmdOAw67Y8G/nklW7//T9ftXC/v/a56LWd3/64V7
+ZK+5u/hDyv3/Df+Gs2qFpmUrLGGKpnPmvPQ9q/RrCr/QHg92yg0Vl+8Av8s2/ofJOXwZzoxf6gx
Z+n138u2+se80JM5YwhmquRP/ptl+1OVZbFmo6q2YfoQyUPYkfmpGJYWMLdo6JptXEX+zrMgmzFL
rOmKTcaBlkl/zuDQIJjqky1OZeNAAKx9VTeRfTN4kcKq0CfnUvHlCvhF/YYdUwF0PmI8bWrw4Fie
o1XpVMZVJ0sQLkN3O/Eur1vczbvvLvpP3qBZqf7dK/TnV0E0yp6G/pVvZMx//t1z3XbgknEK1luk
teG7hspkjSom32l9G63A7XACD2Hj5OpoHDS+9WNueOaKiD/rytA4AQ2jKk4QB/KTnWpbHdvJtpB1
8RREjViFMNqha4OF1RFDwHvLq6e+Vvs3ezBC1NlmvnOGYLhS2zw8/v6LferL/ueLkdLEbeIR0uTn
uUtLzIka+Va1rawodT0QVC/qGM/qSZFvR0YyO3o/1YZwYvQifR2sEUDG+wKc094khHTTRoBB3N9/
qP/zYhu6zfOiCxTcKla2Hy828pZIDsjaMPHyGyrHiWCuF/VF7/RyPZmtgjI8Czb/+pcaRGg66BJ4
+gmr+vGXYjhuG0spmm3KjX4KG3Dhi3DiHLMUTWme4zFrse5R63xRLP/kyxpzAcVIVqMIMz/9Xo5E
hg8co9mWOSV7bEz5vlfyO05KPB2gJJ4R3139/qui2ZgLpn+2BFvXDTLdwKHjIKaAg1n647c1i0TP
nCnpoXEM+1yP6wowpq/uxzBo3tsm0t7QHomn3svzdZOp3iboZHFbVXpwVNFkmm7aoNnSRK+3m76t
zTuF+hLVDnIhuL7gNjfEpGuaiw01tO86bKRUD+EAlZNBcdrUbzWawEMWmBpMmzmpfTKrbTlYXsI2
qtYPLZIkRlDlbiBSchNGQXbr6TY9s6jpn4G05mAYfeslQZ1QITpFH6f7NeBA6d83NC5KzhOdccQu
YN+qTQnmBjM7wDmgGyiOpqJY1Yqh7YOUedFC0fx84Gxij6FLNlS7zDpj2OSsZwfbANTEWwdHqIDj
WpJsg1XZDEZlm4xd/6ygVjdc8lpxiGANKMm+TrMXGPNUWlzAgVIhM8GI5dkQXiKBHhZVOzSXTus3
twzjtYXJg3ygKijXdVTg1/QxbxFaQ0JA6ln7MfJIGQymdiQaVDMIYGpM+Z5bJXTELKm2NU3caFXI
Yos9s3qIVWYppSlNTn5lmFEhFelVaY/BA2OY9jaRhGfnlQbsKCIXCNUpb64GjXPBGCK4gmza18s0
J2YIXSTtbiGAhJZQn4H9Zh+1TIoLPWD8N/YWzJaW+2+ltaTTkTWXIKnR1qU20IVFQ/8VcJKRe0sI
mAaNmsh7L4tIv/Uonw7A5aRbD8PoMonHgJqY8TGydL9fNT5ZxW0g4ltIZ4w5HUoxZD3oXAFCa88k
dsljrwN2Rke9coAlrnCWndETNFuU5NNFiB436yzjnBnMTRGdjXsJQgiCe72HI/w6xuYR1sw7wvJg
7fjJpaax8E6RFa9IBILq23f5NWd90kWM5q3OJ51vbdluK/sbRt+lvy7sZGGxBdDFgC57a0sHvQV/
dBZaXW4HIk4vZn0s1OowkPCqG5vzqwZ5L9UpqMfAa5HDggJdV+Q7XemR1E9e1A5nYgRq7PNtc2sG
HMlmCX/QMtPLh5B7yTs46c6MbHVGZDoArVcKuMRlWRcoRquYIZSBFH5r4NS5sSZVex0iR9kqViLO
fq30l+SgORc4zlswShpgOr8YEVlHOfBNRUTnzCustYRDemn2lb4xguwd1WHgypgcdSRUw+WoF8pz
JjsFzP7U0TTvwm1VqGrtDuP4YdWz+bCNn0On9BhxnRtCl4BqQaey9Aec/pd1qdzLwR7dwUFO4xES
e5tibdhHtEhunIr0NH7pWznGzhb0lhptK2zm/qKAg/LRJX552bbg/2n0BfICUWplLgWD+i3dfsr6
jGGZzewpq8P9mHlIxAuk0sx1ImFpjDMUDZMBZfWNWdhku5U1bw+taIhzk7GmXZ48lh1wU1C1LWPf
wsR2DaxCZM6iSnFp0zUnQ6jTeg0fgRyyhokWkmtWvXyZjlmwzWhtXQdMIxYSr/KCF6haWmqbuEAG
vWMU2k6IwoL+UuuZ2lHANngYBJFltQ5fZajUc2eAvd8ialb5qY3B7D04SDl7TURpg7YOceLDFHBO
nYiaqzpMMleFPHuZtQ2+dH9AM2HcZdIfztqkHCU5cesZEnDZq+WwB8v92nSPuOdn+ZR+iMdQiZjl
5+E3P1Zu61TTNtQGoPeIoFtZCPaWKZut65fFZdG3jKPL3LjVIAeu9JaBicymE1nC3AGISmuJ7WIj
2LXeEG+kl5gFsoVNh4dDjhfjYEpbYjIgkxpZdMuDC9yT4m9rV0CUaPKVzSm2yeVzKr9SNgUwp33I
cZiZKlVYCvW51GIXMCEyd87m1wNf8Q72bH6E9hjjIMucZSLqhbQD68C6hiuiBWmWB5moyBBg9oi+
CPuWlgYrbmX+UHqqeeU5OLg0I51WE5R5BL2KU13rlWq5Rkz4Z9Dx0rfeyo4IY+nzsT6KTs82zZTq
J6iPxBNJsc+b6SEd21un6bStNmb7JmZqv5hSAC5YLiB9RiCLNb+I1kjEw1VEeiHT7x7LPvagVU2K
4RN7ieKagHN2Dna7RUMEwYWSAeFBzXwunOIC+NI9LpSrtFGsZmUTsHSyYSRvUiGNbQBhoo3od0TM
35YMO5L1WLJvLRN2z6y2OErCnwR9XfSULIZC3ItPgN1bEieITLQQUiBnwmsK1ruqGeDshDSOyUg0
iOpx4rWwalTIDaaPzGa4plZdsYNu4RwjHDSbIKWRbNlAxozAbNhnVEBcWgi8Tt77KQB2JV5E45MT
zSZGEqIKrfwW9tB8zMnzswWq0IVeNAfkDd9AG1/FqXIB+A8rkUVoDAAme2loSvuagkcDYwVikxlg
fAb94K3G9rUvPGVnzhFnbb3XHZxREHheyRUAftCVParu0NwHZmkcWG77A+34dlW229L4RsCMeYYz
2N2m7KZu1MxJdsL3jr7NkHkiCplORx+v7Fq7UnvFfIygM7lKZHI+CQx16RdNdEpiLEplbC/wkuBR
HDrSacDpLsbRVzaZLbJtGBBUFCjOubCVR4Y1GzOYXuyki4gHYQ/v9GRTJ6hOHBpnVzSZoMRhY1gG
kWxc08lnMLgV9M8NmUWrAjMVHXrrLoyr2yZvGLpUL5bsqEim6b3oq5tssv0rm4wVh/zqC3wf9aoz
ALyRIeSWdl5epFVlMl0khaYUCT8ALN2yCoWznUCd0NcyF3oXg00yRLplJGntwKoGL2riwU5WB8J5
8FK7ZW/eayJ+4uKSpBeZ90R0tou5RqpsXKdxmoAFKseIpbVvLnQvfMFhRwBYCofSD1Wm3MadTAeV
cMykvjQNJV/DO31oTJB0HpOtWuCH64mu2BDh8q3zxdopKljNTbBXvOKggoL3WxSMJkVWgqGjlLsa
5VqtGvvIDh9VUkTJAe9XxYQlxbLIQvJHn4zE3nlqENQLImO4Bj5ifDNHZjC+jma+DkxrWFsqNWff
PNjdeEFQ9p5RhL5pM9qCXuKbW5maDSz78Ww1TXzEPIPD0syd56h2bmqnLh9n1nmRW0+VUjxEdWZt
g6p2rqRTbCraQFD8xL0wMeBoWN2rLtTvGKtLlznfRPhL0PMKBZz5YlV3SzwkjPzGbgeGPzjAJDFX
ue2T9VQmhxj0J1BjoJhzv6yrBA+2ZZGAgqaiL5z3NkDg2avVKvflqwTMd1A0h7RBO5MbPDI7gjqm
i6gSiQsICkIi+ld/Dymu25pjfJlzHD8QQaJfGY249Kom2gRjeONQ0ZMkYunXBTd/14ZKuZHNtMNM
cw69VysO+3motI6RYru+CCzIPh4cbJtjgGFnPGJTOF4pVYGiX48Dkh5BtYOEXvacmB1VgcmvNTuI
82s21otkgJesCGw+qA82onjTE6ndwhWwV32URmc6ocgs6vwcDPmSjWVJvk34MjNRXV/nLSxH54aw
L7BPXRVucyMKn3GT8/5WILiqqc6WJLV4m3L8NjgobIP7hjODbwSbBHNwvaxR5Kw6sztNQQufoKgo
C4t11hcfWXbGlHVBy4QeGkFB+zYiKioPEOZ1w2Aec/OIPcvc9AoFmCQsgwdTzNImZ+UM2M5UHQ58
g3MhYDbX0UglVWmdO0n/AkhG51ORv8CTrZwCWGgLZRQ7SDSrmnplkfWZc0NF0a9Ie3JbBBrXmVMp
swEkzp8yWaebIgV5J8eU7I8pz6ddJM0araC4iS38d62mYbcbxD3dh+VgqWvZN+nKqNW3ttf21hAm
j/jbD6HTm9tQ43WvqWEyNWnfK6fdWePGyu6EPYcswZcaXb2c1CU7r+6qYjyBuAbHlRrIYzXs1Nmo
78qYEk7ZRNiWWNGKszbSHiVqaV9NB7Or74Yq38AqjJZKdzc6gLMmue8MAh9Z825h3NuYktqNUYKl
EoYNYotx0dAz6o20QJELn1b0Au+MsqY7bpNc0BMA4+P3JbmkmkNuCDnqUpruY9Cd6uja61n2fNQV
weDi+11IZzs6yVuuglbsDM5I2g1pWvcT8qTG3kdJFl30fngZNNeShJB2eEHpwLsrSYGVgz+tbHFT
J2iyu/FQCBQn+ZzfUESEYMRrw1fvWTurZS/2MSY6eD5b1P87DrNYBu9KC5ReYPqUvvbZC+9IrGJI
3uk7s62utYKVJ612aMA3IrrlJSNPM32YKivfhaP2ApT8ZOr7vJRAVotnEyIOsXdPRWQQA1+B2NfP
yPi2kqfzvUaw+4CcxDxhc8LXLwCQTTHZSVFxo/TJDcsfOvgM2+/O8nw7XqnQxtnFbVxYRdM2xHlZ
dKttGbMwEEB6IqX1sg3iAmSPRRzZ6F1YTs3Bp1LXhmUNdwko0knPsWxbkasOvYMnySbXS5HIzKUM
OH+PinY0HM8io9Zi8qqaAbTdMuf8IhBW96MfvNs60l/GAcou8BrooyTxeJOZ7tMuHxTa8jpRkMSj
u1ZjF8COqX1R4jXLPEWqFFnqlYoj8zLTVQRBJZo+uMLvRj/nk/jcCm3K+k1kaZ7btHf1VJvoOSWH
lUoBNMVp46lX/XAmfduYnnrRPSbk0GEVUZybdHgs8bI8kR7R35YmlYLXCnpQyBWvCq0rqIuDZq1G
ZrxUamC/cTSoBBViENwxC1cPfUb4QdR6l1rQUyQKIa3rKkiNXZrXR4xUjAEoCl1NxhAFVCUiDSJo
dj2BHRflNLu+rOAZZNR0k5INuRtB+F7hIJWgmgHovBjIdUE1dCXcCHzN44pWu3wLaUAYZkPPrAk3
EKRQ4wYOMlHd6B1AkkXW71KvzG5ATZl7qYyg68x4ZMtAo1iTVr3l9UG+6NUX6YD0sdJEdbYm/IEi
RpYvpMaKgf/v5Ie6c5CejLfCHHa9VwqCH6xi20LmvAoVPiTuLYTKjWrOMdjk3rwAgTY2IfqIpTAj
gwNymcW7kvP3OoYVDe4NMztYq4Onjf5RM3yTiUXRfox27bzJgpiEfuwSar5GT/RlIDL9WNp+PC1E
h2q1wrN8Vn0R3SHuCckZESOlgMyF/RjmZJfx+Y34HGnoEDi6FA8yn1Rsq2II3KgKkpMmlfQcSjN9
cbJscgHd4DvWFP0cxmqy93OKPSPFhXhCZKJoa2eC/QeLrUcKHyo3kMr7A6ZxycEjH5ytNxadugZX
4MVuztrshvnImalN5a710GYkafhqVY3l8jx2p0iTD9Y8yUo55y9sLdY/VDVlXGkGSXeileupy1bp
MuhbJVIWeqA9+15CMmSv6ulLQmMJKB6Dtg4MSaHFpLWqXI5nmSqo/XNNQHmfOCakRX9DTOUj4CxM
6gbp2hpx7lj9YDszDSQwPC+Gh9DO/AsGctoaUc1tEIzamjTCBPdJs0/oS664/Pe+5lcriNMLywPv
MHodgQrqFG2TgtM79bqxa8fSS3Zp15RrS++jjUHC+taU05U51ChTnVRcTVF930rHOVHRjleVcKJ2
FSjxdcf5b93BFT5hPnU2pRNYF8Q0HICywubT+2w3H8ddA1jBJQ/puArMENJsoKDagKLinMCFLtTR
GpdFoBuv3MUczwMEMSSKYllWSdcBgcZQrVRS24jKj06EhKgYi1kfSeoKSunCFV2C94gvgqapSZNp
s3PVJco1SAX9gX2gvEHO6oGOCmlSjzBfcBL0EsyqqUZEw2MSDd5HR61tJtJ6fywcJ77k7B4jsLT1
j6FX+xu90oCG6IS16Q5U9Rim/lIPS5tUzUo9qortXfc9IbYijrU1Q3KDg7KHuIFVFpkj3T4C4eKL
dCJ/YAEiol1kYI4Nl90GtEtdR+MOXc3wDisUjmJHqxerbU8QlUel32W+2CPaiO/jjmjIPzv63Uiw
bTn1yg5ycvXQAL4FplrT2BB5S1aiCiEAFE6OsHkwDgDkyYMh6+zJI3D6oAMRXHNeumjstHhqp0ac
oEGSrQs11kN+nRoPdg6UXO8V5ewNSrpS/a54IiDGvuBAXRB5UjnNkUSksVpxo3OJv7yZ3io9ph/v
SaTw9TTYhz62jXM5jLMgO8xWWFvp/TSeuChDPzsEtjDpN0X6c+2MyUUXRBnBu5reLxw/699A6Xlr
kTbizkz64ikeffvKU+xxS16PPE4DCXyYeBtE+JNFP2EiwYiEEulBr2umnARNhrkb+DDEmzUMMTdp
pmPdDtrA+VAUjhAUXwmVZ1Ccxlbv30YfJHpvjhh97da6hk7H2EQxi/MIIWlTZsrrEFYJo1+ANsAr
Ru0E3bVa+6hlAApOVbSajMD6xrie1GQSdjK3hLN7TlMRX8DWydncZfw6VLzJYZ3aV0Ut5K6vTfkq
StXfKb0Ay6rLCRZpJk5GxiZMUlHxpKT8pxoNOtOdpj2NDUBScgmbOwTB3rHOjcvIapI7LUmbI7Ty
EVWwqubJojUS+yoJZLjzypacLovo7sX/pu5MeiNH0i37Vxq9Z4I0Go3ksn0e5JJcLoVC2hCKiTON
s5H89e94veoGsoBaFHrTvSxUZkbIRTfa9917z2WRp4+5CqmDh/dBEI0UxooGThbBjPpvQwa/Y2U3
C5iFdJDxBfZICZbfkrey43WLCRk6WEwfTcG9o1j2HkVpB7LogIoy4/+ko8kJV4Pf1x/1HMX6mVBM
760suhx39gjJNMIeBT26r+qPeK6herRu8OWHjsCqz8iwj4B1B5zdo9rhGPEeK4w2b3JiQ76JO8dd
UVfuHIeEXKUFdW6bSGc+EDqd33ivc513Q3N3dmT/zKn8R4r1/40V6W/wwf1vfbf7dP/qavp/0a90
dwb8e9n7oqtYF3+XvYkR/x/d2wn/QqyEwA4g8J47Rt76b9078P/ywQcSzIBh83fd2xN/QQ7zoMIp
LLOBjxr9T9lbOn95AaTBwEMyB+Er/zPZ2/kXbyo9ay55aShaHmgzAcHsX9RiuDZaYJMoL4lEBoh9
ST34mqoEeoQaO+/MpcvLLCW8WjdwHb5NiPtgZulqQ4fqAmHVb5kOjf1bJQi3T9B7xxlL0mx+CIza
/lceRto+5BkcmK+85uuzYlE6cu4CWV1OEIjrATYHFksws7Klm46bDQWJBc5QTg4DDiDpCfsx4TrO
MxXxdb/OXUBRFBJa6WvReSygvMaUr11HHulZ9aIqH0gKFC/gdpV99JMFtnJc5d0VEpf8RitBZp1m
3CT6XfKuhvISTEN3r4X2ZEajVmk6ap9BxTEimq5ML07cUi2o8n/Uc4UUljS8S0FetBN68m3ppE9B
r+mb4BeewuBBkJS8d7C6gwvvcBhZjSSm3II+LLjyVVVfXTqKNPSZmJx28XQbNOzDQqGEOpeJYy9b
xI6SVJrJhf8YJ2GaHMF7Y/eMOfG7X3no1vExsTIq2S1MB58xgizoohTtxNEu680AW3P6Ri+o3pS8
g2t6N6CxYmDq9oPX0YFb9lSBLQg6r8bu/WYXlLEFMaUojk0S4/e9p+PIjyVTzg49iwzySu5BBPud
pvXdo4aKNgH16D2mr7KDY8ZNjms6AiG2Hh6KlrTQvZ77Me4HIDUlUEP3QY0mg+KLHpHa25pSAuSi
fFbcLckRquwOv2gBbeuKxTWEI/6m19LFEHWSwGupiGsELjdiO1vXaP+FJ9ladqShm/5V+NzDm+1c
OdZwK8uA/qQh8FNOQkpKdfvsBXWsH3uvlPeHBWoKvCYsaQPdmGFcLng5u4Cl2mMR8JZ6b1xQcRRi
RGioSOAiOAT4b0P7EMkhCH7R2pJLSq2zafYgpeT1Pe82u8XOyZxo2ClUQ38zhnNvXso+6B8WZzTy
w+FJcN9NbefJdqzachC7cRpKyDp0hHgVSyAIRG/SDHZ+ooOSJBbjp01t3UhC7hhT6Ym33ildqGqE
Ty2s/2PpNfWKK9H0Kd0E5WWpJzPc2FkxWc9VwA49VDH7LepNWYMaG8zAIYxSNNtqkpRSTliruBPY
FVaOaOhqsx6xqtHQ7C6t5XxvAwAhDI86JPPk8JOjh8GQD/mVi0JmF9tvlwk8AGjwudwIRezjxD2S
RTRwuEySdMfdNbX+Jq5oxdUkioZOwttRE0fBKtH4H9/D0Q7ZusNaTxHmWJR5P1jfGZYzlD8Cv4bc
g15Iog2xoN+mma69b3WwYHxZW3MYMEfJXEX+hSsUwaZ1EeJMZCMjC/JY6XAvSTwN+ElxgwzFVHo3
hb4/YW8xrftZuzMUdzfsAMX53LfUa0TxiM3auQc42JfhWLyNtU8pb1i5Xbot8CdTgrL00Utk0ya4
kiKS5YHBcmlZzMhSn0OR3wcU9hX5qXEtP3yOkWT47LOg/kW/WrDlYiKh7HSJVa65P5Kk7IBEN9TK
SvlaWhU4OraEWYWh26btFXU7db+rQM8cjF7aNvthBif63SAKayqDbQkXLarn78wSQ7qHJGQ3r42e
Z9zzOQP8qhm0/F5qGLAs1aYjW82wPUd5OTx0U0exntvly4Px+KW2WYP6VMWYPcHgjE7PgO7YVgOf
Kx1faL/A8hnHy6Or0eppQw3PXiHHpy7ULLJSQDFPsgRyDg6NO15apZNCwIOrl9Q1gjDz5ke8WP0H
U7N7BH3vckMHC+sejIHKbVN51rKd6jCTzkG2oS+yOiluWsegxlUaONgiaTvDFNHBaPkWzD6BvK5w
2IvAzaEDYcmvBhf37zyIlu+Rw3WMAjQ51ztkpYm5bmmnmDa1IHBRd0VNTSXLGYkKYlh+lEPrXQBK
6h+5ldvf84mihfXQNfGFWqt8Zkc6lBfSWSBj+mauj3NFwdiKL4FNrKsbgHHd4Y9BfwywHFUn+OmW
ukTAyTS9L+lw004oiqPGJMV/ynNfZrfBUSnYfrCmaqdtQLsCYEFdCpD2NHs92wsRt3zgI5kt/9WO
eydYAVq/d/AkMezIDBuzgRpmdW8xAqogF55m/fvcmPxb7I0tsb2J8TsK6SslQCTrC/1l80dZzc3R
0Ef5FNvwJqPYeKS3nOSF0ifrRM1z/MCOi/MH/j/iT9VGNylH6zzHC99IBSPkEnttyjYDoB7rEzL1
+87K0ETyyqOldHatD5sx6GEYZPgcOSxruqIPLsYk86nNiwo/HW30pcMzGUBaQ3Cdm/YcUA3JT9B1
b+M8sD8AP3kJFitZC+OJs5L9rZMtDZ4p/LRNibi2mSkjxX/PS2ybDoyd3RRDo6MB/Jey6kOaATKG
IZJfW7/LbrnJ7AMtx4j8roW4PbRZR1gwCr7Hw1R8iLnB+kYu/HcOif3EEiT+sJfOnVfDYh7FVMzn
yIz1umQXeWR/QTkZhuNT4FuQxlwHxMIsaPyzIS/rzQybCvLw6L+oZRnkmv0btdqsolZdOyDkU6/L
b1JOGat0QHsrSdMh9Zw4bVdpPfCEFnZ4s/WSPdkTiAnalxges6U5DNWc7Rkt87fUIm4blZHa5X4W
PipT8FgOwvmKspTDIBTNLQqVjcg15uF3QVHpine68+iLjMVVzu1J9ou7CbUbPkZNEnzFav6dA/FA
vOt98iESPQl86xnalnNIfDu8tnaYv0SplzAdefDnRmG5T6Ory8cClyF15/geU8nEwVVzg0E63URc
pqhrH6vTUPnhYaTQ+cxhbG2A7CX7UUt7hwDJpE7L6DlzaOSmlKEJzqFO0sNEU8Nr58RUR9sdWoUs
2cNmUfku8qg6hTyWHJftmo8pf5YVNXZ16S07paV8j5ce16ZNNRMQLAihtnBeERkekYqwEGULpgj2
8BXaCFfSflj2TKi0NTbyA/jjz4RSw32s3GiHFzQ7dA5u8KaFv5XTltyPffYatM64S3mtHlB4Cs7b
WWy7mmY1mphORZ/aD3Xf7obQLZ9hi6RHmG93dw2rGpd6Y/h6LM+CCPyabwh8DszYfIAWW9amidNn
nglX75glw2LvR45yn3WWt4/ynkeTfph9unrQLwyRzbbTvT6MWLsesmiqqUXlbQEcCwJPhikqKX9V
i9N+ayRLFRuPNR++/VxRksBPPHW3QNw7rThpILjJnQqW5EDtJwaEErNGuRif9ruw/HQX16iNtqLB
4OWS2XMcRHRHTr1klcyd8MGNUFQ1hq8dL+t4l7XUjXpN0Xo0ayVUXdRJG57dIlmOFWXPK1OpN+69
2XOPwYC311AkB3eKuAZ2jZzpDxzEVvSjvrCWIZ6Z8cSiQyru4RFBaHqmIHuOEyvMWPuAUE3yx7KQ
2xdKBMhJmtm79VmHdumNlvU1SNs5R0U3POK18DHdLPWw4/26rH2Kyn4m85CvZWCX9G60zRuPdbBu
p0BxI01xY5GwwjSYgP30mfTN5IvHTmXUtE9wYUCv6Iv27lRErkNYXiGA0KVNii0PYWS2QkVrRPZ+
n9Rcy5iHuBVSKb6i+ZH/l83LjvKb4NxhBXwfO2O4YYfRTiu3ukDePLSTkBv/njWDiRdh/Zpx/UF6
Z2G24APoeoOgDKwcfVko7zMem2hnRD6cZ8kZM42j+AgKMR7truLdoeCZxsKv/tC7+Uj1zbxTvFgu
ZKGpOvHb+SzkAGi46SbEreapl47zUntDdpDYFY8wd4PvKuneqoTqhoAqYtCSBYClJbCjTWNVD5qr
1zF2q2Jn22G1p6C2Wisrkjc8X8k+VN14c2TzfcjLe0KCm/3QkT6wyoEDZ6oyvo8t1AsCFStmrfYl
jrPi4DVJu666nGEBptpj05QBH5KJ5k1LWefaTGF1FHRKbEUMhKirSwt4JsLHYPpPFq/F2cvvpgra
uviSVx/9lCbcChd7H8JlY2VDaaTZuMiL1K0sNRvAMXjAS+yckzR96UHU38HMkTo6OQ+xyMQtD4P6
tUolVN1a5t85fj8r36NBPC2ntVTcbSyH9viGRkDVEw8eVPfFAzYfbG6HW0Vi+mXWtb/RBZ91C5x7
N6kofwbam6yHsSoviDKS2DJNzJgxb9JHaYhdOZ88mmbWdnuff0sp/xQu5qqF/f9uXu7Gx7kitTPe
zYAWr3F/sr6P3IdXxJLwJsaNl52rAhs6DtkF2NFdpZ1r+jpdUdLsCjP00ZgKUJNTsmIMaJo7geNe
MgJvSOAFdbHoZ35brL0+/rL9qb4E0B+OVafM1oVYeWPKdwDjhv94rE3JaIQwOSXz1c3q+BrrwLrR
pSH3ixWG596GnEQhFLqHxVlKzqh966wk/AoHg/qimROZUBmRkSn0Gh6v9dFbZb7LCtb9nd0nNzbJ
+Xoqi+FGwc7PTobY6kWdj6wSGlqydKpK6qMMohAcxvyJvpX8yj80vdApSmtK4GZH6serN4bd8WPG
cvUcRfhucvTuLc1E5VMH4fk0ay4hxeCyFrDLcg8NB7CYqTRO+eldMhe84zNIPtn75SuHjfyWr6a/
vrsRUKW64kRAVV7pGX/VTn91WgQibK/TObSn5itX40IGax4Ojl3LDxb0FVb8sH6KUQ2/1XxZ3uvR
RZAMW251STKgULTWNxLe+O69rriUGcduyxz9pRIuBMGM2bywmsvoy3GvZxWf1TJhmb3X5VRBkp9c
35+3c+ldSxbMu4ll8I4y0ZkarMLbdbjQvjOhTJdpdMALwexo9z3n8KmGIXLpk/aV/BEtr57g7Iw7
G/pKptdhn5wnRclpH7Xxcchrth16ILxbRMOmjlEtQ3a1o9NF28Rf3sB4Ndu+igWnFOsEAKRPHNjm
99IqitCduK72aewGR7fGx1vLEGcVhvCjP/XPshicPXm/8VtKidbWqe8vFRVihor6Ds7w0OyjstKv
OlTXzO2ddYKx8AgKHGGl7YK1G7j37S6ie52zbg+dtlkhRfQbCynxGRAvJTlZBvMUmS6EAum0qlmB
3WiPwVDgHQ7dR197968sBATl2F8NhpFDHIC7IPKBhZJ8wSFr0/aw+MDriY9RrpZM1ZH3+XDWOESu
EO/TaxTk7bmxFmZPx225aCTeiR++OhHwY8/r1g0XT/Hq1Z2L0WQ4kefC1antu2cP3mRgUuuVWrLy
xbaxxVIWGa28uJGfJp+XNWHCZoOj2ULeEJ2/CmyVHlAZ46euiMZ969e/2sVJznSdzVvHq3102879
nWOC20QOXhjkHxWeirI1/QrqabXRPugVlpbhbuK7eJZLZ7htDvK7CJb6q1gaP9wFwiFJP6tuP2eq
eW7bOnvk2EWlgpmLZ5PTMj74cU4xOIGfHzZV3+tiAuVHq5DietOPG5UaTJcN7SUnm0v0usd4v6EU
HUpEYip0u254L7P23jJn1HMHn3dfOBXxDt+LvvFKjiACqfwrc6NuGy1keDVpTO7yOjvbweQcoE5A
pUqDftUEbqW5Jt+1/bpnYASt9ZCkNpwbo+w92yxI68NinYyToVLIkTysip5C0M73Xs8Kgm5cwB1U
lFTSIczni66DBWqIP9ilxLtuycZt4bCxA0kRoslOqXM3hw8eZsp23mCH/2qT2nkITJhCH66ZofXi
BluAlSOBgab6PmfOfCHvnR9EC9+DBun+2ZsqSvLmim/qVBnqgWayeciD3Ju98XOmTQBKvfYDWjGD
+Qmmvnjv3dTsKpHoVwn7mRCfXbSXwg+HNYIQLfezO+95gVAEO4zlL0UpUrTqy9LFzrXkH1VgTS9d
FvyKfLE8lNNijvghiAzWtInu/TIOdikyyZYkIqYJxvuLaptgMwNM31EBYO5RwqBln2OaaoW0Emwz
17Ku7EzZgwllrl6GTyuBD4XBSHt7u5fLY59UKl1nSLGbWrkg67rYvtLx3p8tYQcvybBMONkUuC4f
pJBp8CLWmFC5/sS5T96DtyHeTSrmmdt3Uz1S8ap0RAt4pj5xi/abLvPbHUbCfD0A3ebNJ9z23nHt
5MyncHPYzg/7nHT8m5NiWV3Frot3J4Imu2mHJLoqi1Hd6pMlX+nwvubMie7yTnIt+sSAwtMcN9IB
gpM7U0c7GmSyMRFb13nQQ7um18fewI/ytrRDDzfW8FNz6IIpnTZ8ffHHZHaxFzFj7SLK/gh4MGY4
StqtKId02ZGN7X6oUt3vz9PgfGHaSF4xwcHT5U1j3u591KyidLBX81ScG8fm5ufVmm7ZduIW3SiW
P9Hk2dwUSqw/cTN/mbgQjxiqqouYJTdKK5huwWAX25JO5d/a6sdfdupI/hq+8xmnvXX/1oxXqbDU
jnyJHQb31tkHKvG+gRZO1pTBuU9244+XKZvio1LWnQhNLcRvx+4wn0TQhbIBQnrcqXZV6e5KXNgH
ocU0meMDXrnqrkJH4rNUUUrbDpeOMbar9w7HGgHhAfN6M2EMapaHXNrMJ25asGak9jnLzIGr7e8g
HR6srKuxM40/g3Z4TPmFF2A9Wud5cWsg4MppVoLuoF2S0VecsHfbsHUWp1zRcq54HqlMGAeswIO6
V82xWgi+yYkDfeLlyp2lvspUn+r0/qIorKuo8QBzeX0dFWjGefoRx9ZHBxtpVSyL91Fmza84yXGE
F4HDDSSjZlWK8mlGEyUHzifONYLkD8vMdDW7/c3qQgAIoQ5wlka5uBgri3eW7hl5Vc5cpcr6T184
xTuJpYPwODSVy1o8wbNwHMuE4gSdpoz9FaYMKM8gVhqOCwZzb8+xfZvAuq9deqg3LNMuS99wD7Q7
WvCmDtg0MTkmnz7gSba/txUuzgZ89Ka1lbovzIGhtWw6WuyKz61J6ofY86KLCgCbN458YYf+1sSO
s6st682DMI2Rs7l4pl5ofaBFIkyn4Jk+6rNW9vTI2ibgSWMWnYbxkvtd8bOXHIiDX09bP2OjQMaM
MSga0mMdM5FSe21DSDXjtp+K8iWASPhJ1I2LFSHBbaV1d5zyqft0R1I/yO6CUZu8DQiy6ubmrTov
c94d7bYxO8mwd4jAqbNCmcUOySR8VrFTnBUI+5WT5P5T5YX3IuOxI1wzWMToM/OiJV9KswTOKpFx
T69Cnq8YhYp3ctgcskDZchgphu2aV2KIpsUT61Rq8SVuQA8e7BmwDxWneLrqbl6ItNCCmSbyM3BY
sOrZ4w/sMZM3DvJ6x0rgqu4eKyrH0a9D1mjarrvnWJbLvqM660K3q3klIW/tB9tVj13kpmzRZoX7
ZSHTwnmOA7IJs2cTJPTF9HV7oNnRe0WI0vuahd2pd/0Ut58yKwQ0vF0Oy+BI5w9GAaeZAjbSUi/l
mmr56KEtzHIaRi6TFT/W7yXw/yDeJCtqCH1YVXfTQeCAJp0sK3uZNNZFkw1qZ6UmeiNywqY2azp+
B0nRrynGM6++mGk0kPCmzl3h9swSI9+EcSa92IHa37iR9C5j4c0ESSJI8oAJshnnrkMqgSiMu5JZ
DacloF9BINZcEMFYugCkwu3uiXhbp51aE6P68HtXX3mRxO56CgqFVa5dtnJiiwRegTV3N/jPthtw
OCjsfGDWscVUVX2hR5ldnD08SpHfIqJhz14XOWcWEpHP5qynLzfX6SN7XVo3miF97eu53+HLWzjE
yCbQB9CMW39gu75yq/Q1HfvbEBXlk05DQiSTw/2ocyLu2sWENQpQgeZEBY4wZrPej1gOVmFf6MtY
194hFyUTPDrVJcAl+QxXRX6JhC64FSuP6SWT6bIae3ptqHkeD9aA+QbVpeQGOFAemYfJD2sevqq8
oa1AEKD7xmKKDFboquSpVylmT9GNp7rmVbgKa6yWuZ6rQ04xAwdZHW4WG1x9KyiVxLxF54Jjsmsb
jbhTY25CBzparrp2zM+mrAxtD6HF9qz9Th+PwkrsNQ1r9+7HkvjmyHg3s4zkkgRZ99oodN/a0xdB
wvW45P74zKNO3oNhdZ62YkmMuY78QSxv2paey+2SmSXcsNCgWZGXX1TXV0Tl8iVrYu7/IRbGVwZ7
JR+qUqv3OfMjWO9NPBK56nht4qJKiSivhVj6/mfZD2xULGHQYKBb++NuwZRBXQAuETTZuZXNAUQ/
Hp9YtiSovCEVPx26IxFpexGNz3J0uBcmkXhpZSDazVDiRNxN2jE13pVxKtdh6oFzQsqgbVZQJcOO
SrgvXd8UetdRXfymW97wbCp1syFhWD2jxFU7Pan4ZCGDAY5rqhTo7dSpeUNpU/A5SKsMV2jr/G/4
Xzwwisv0/Rf9PvSxd2kXK8D35w9Xjkz2CxQJqpVVimZa201xs6iQ/el74XWsF//HjDi0FYmhFrwK
nlsepBUtT6QnujuJLi0VzRuRHc1wbxYsRZXTua+WEJTLLxFiR120cnjwgFX/1hS8X+3R41s/MrGZ
oxX53rWF9Pkdcp9rHwfKYK4ZA2zO0sfgylFFkICODPX4KM2YLCebBVP4msuAQiSRcDZ8udICEWSG
qMO9F1bLsFYZsgLnL+NrMbl8iETn2OxQCJLXj13SW2ykaBa+0VvgqR0pTXt8S8KutY5FL+PkZ2/J
gSHN4ukhNkmoIKUzU4yxzA5K8rkurhifxjlO93nE1ezgjF31MfPy2qkc2t5c9h6wal1l2JHNkNLA
DHaJzak1vgI483Z8YOLcW3a7yRPDzq8Qv6ThQL8fiV5LUTpzX3OAte49eowKx6k3ww+uvLiO3Pau
MnfAhE1O6IV3A0N33hL1YFusF2MfqkYuF53SXd0KzEj26M5/Ql4Et1KErVhjK1BvgefLa86l+qet
Fvm6GBO82zj0tqGV+gqYKkpuVJGKHvCMnmr06p/aq/vdTO8yJ9fgmv3cINUivXukuzt4euB34JTQ
u8jdJGDVDIXSuL/GrikPY4M4lZvuXY4DhykUW083ZYJE1zWv1KwB0yS78Yetp73pKE3kvBLiQ+vp
K8bjdE7B9/+xMtqUEwjDz3OUsOdJY267nNBElRIumyLrWQnT93GyoxFwZcVX1lDj/VbyFK0DGFjX
eZ7EnfKmL0088Qhb0+xsSkwWG0WMZiO4GRC11c6x9B08kIn4JHPs/MD1p3e5pZPXaZzVY9jK8FCH
aClNFZE/knN0gAeSv/r5uBzRZm5cu4GTUyhs9ngS+BWnS3CRVoiKNeDDPsOmDQ48/f4Nr5b9pmIk
yUAP6l1XM6/ZtHL1ZrDo/qIhGw9D2uhgzRFlP+Kacclu6vE9qLv8NaYD/mKLadxge9AXV7lvnEji
tW+q5AT1Oo0JODOzirzx0QzdiprfDA8vwDuDYYP19KI8/ZaHME6N79+sYvDW87i8gGH9hfHUwPhP
WTo4bFtPlb0MjGheiLyYOltPzxFtBNxg+O5WuEJYxJFgoPrIsc8krCvKvvzg0OGHP+aFZzNxu43a
LRxe64lD91tuomXX+/rnEguODA5HnLqjEi8pxvm1kqxqZt+FEDqNCxDxcLh/6fLikdBm+K7IHR3t
2OXrFbtc9mNzrztpk+TSOg3Zstj90bqx4hqaaWddBC3Vhv14N+1KZB1QNwe+XuKAVE0o9H6JL3gQ
nwaxBC9zEIXbpO6uMS0+19wdhm9JUaR/ej0RN8CO1P4Kx0lc+rrRPyaAajfDEUDWPnRe4dOOf/Ap
TH8aEvmH0soIGyCJS3dozrUdTQ+gfN7tMBYvsXCeM3/w3tIw2vJWsLn+ucUxj8IfsU7idSCa+pzy
d0j3FTGjJ6SoZmN5+E+wZ+eryCziJcvm9hnw3885T75G32XpVoiQXr0if1WSGNjods0ze8vR7OqW
y0XUOSQCF0RfWavoHE4TWYZGand338JiOkRiTXl/HlpREfQb/Q41eEILmCaD8UG63EBcnZxB3n8P
kgSzMRaR/hsEYjbPMvdeeTRm3tsyD1eBAglK6mLXjA1/pXHxHwb8Yyz9PEErwSK3uF/CLQxg3a7G
0iXu2oR5vMUJT6Qb1s9zU2YUktF+NLu2+eKptzYLN7Rbpkfqj0IcJ4nh3w0S6pk9zfXDGXr5NaEZ
HJRLGxgCkCNIc1b1Lbby5IZUZF49dvTHtIvml7YfuSE0eYZzBrKqgXVUiXeNlEBrdvjd7iJ18qNQ
nls9ypWVx8lvbsvsYxPa0Z01L6EKcUUbL/mlZUmLDz1HS/UQjJKa7Lw9avCS/sPCh/E0WbTDPuDC
UTsAVHO+69IxB4CVEhZCZ93wlCFX0WR042mJPvpeW/xwfeI+tWTiWeeBOOO26CaKyafAProI/+g0
8bLKLakOVKxl6xqCxINS6ZB+K/s5OdkgfDc+geR9XsfdFu++d3H7vr1UDo7lfYvcMm/Sxq6I9Ph5
IlMu1IZCniyXY8TGCf1nM5LamE5Lg3Njh0JSHZTyl4dCZPa9wmNqqZtclJt+ZDbbbOoqrCk1+75K
nf4PQQ6lVhQGhfPKzEVD6cMYi/6iusZ79TWuvI2E/wDmc2Sosb9JQzz2Cqw7dh8sxUvxkCDujvRh
lHbODyp6qrNPOp4869W4qRdchhzX0VmWbjRuXKugWLzNk7L/0c9CWk94yYr4ipRrwC80kAN/zjIk
47/D+2aV3xeriWj9dgJ6d9I1O87MrogbVSs/+Qpr28n/wPuzorstGR22yJeDxw32NHjNUlI6xFpD
jiCxFY2Bj5WAJmwHGQlYlss39jGQBBysheeireZHm+/8IQm6NjnOlD02BINwz0xhHW+dBpdvBBl3
M6Z2uBlolLj1QhwqZdgp4sPxnDtCInT/sEtqP31FXoqYXuGzPBMq38AYm36zoZh/LbVxTj1h8q/R
cXv/ZOgKLJ41uElY3NaYydOkG565ufPELxgOUIE1/aQ+zigkm4h+Fqxqlr0vPTP/AdXAYk7KiON6
LlsXlzwh5y0mGijyjWgwKw4uO5OVFej0t6bwSh4xKGNPyXm//XFtsWDOjupDKHv+Wap0o2IP3OP+
Yg8njF8b4Ytw2gc+M99O+YD5SbWL+N47abVRcvCKqh2fZGF11aboxtQRu4ldL3gvmAmF95623SIj
3Alenf/CCUrqkJFGqnl8tyxTyZY1LV7O9on7YsYt0aPLLkeLDUW/lQTT8x99X3bDgVky9bJdEPTD
ixS17cIcIXhLABPXCCgjQoYRHrmtn6R6P8dT8e63ogs2fQ1QYUNaxjyy4DadxZ9e1vMLfV39WkXx
J7LC+FHphdSYiSN8Bm7ITmkGRh8hO2/1DBXynaOyoPKxYxQj4dUVh5D+r3LTM0TqgxlD4rAM+UBh
QYnomDeo5bpxD15Y8+FQhtLmrziKXLIgWQ3W4vl/3n3J/5GB+9+CIv/mzv7/DUwm7gikf2/Rvumh
T/7H//rT/gtX8h//2n/jydzgLxvuFwAydafCcfr+b5u2848GeMqXQ9BTdyf2P5GSDDv0RvlCkAFz
Azvw7iTKf7q0OaL/IhEPe8u2bd9ltSf+EzoZSbu/Q5Docbx3mjk2SC9aqF3E9L9DkGTaeYE38s7g
4kyAI7YNiBFRdD42Ir8fPgSgI6yoFjiFh8S1cRWuXRhFhENir6sfMUkwGaty4IRr6xaTnkv8hfze
3Z/xKGU2BFfTuGEMoZiNSfSSS9mODxXb6WYLGT9E4yoVfYSejOOTMLVDeNCpiJFAd2aGw1tpU2q1
IghJ5s63xDJs4r6Zu68CS7oRq6IUMSL5FFnxtSI/wUwES0V92h24o3Ad8lPHe9KIUIygeETz9IT9
fYKFvVQyGreG7uv+zfi18jmuZDix0pmX4qnUsFn2eQVU5WZjr8tfRLrU5Q8mfv/KIlHZV+ZSGZyU
xuOA6o93ZCOciVLDkvpEfSjGdgxeByhNXgc8MdD5JhxNVfwoY3yshz6g3EJuRB/p8pixLwkvkPlb
scHDjrZK6Mz3smXTl75re0w8i4kfnaAhFL7mx9MzzqLQWk5moofxtxskYcPiGnYvnY+JZs+G2k05
KntgJ6TN2ZurThxypK78Wjucc5+J56fdI/NlYLElx3ZzLLkVBH+CoeuRkQe9dL/n3Ac3uaJCL5Xs
zJjQLLEp7MAp6IFAZ3QbzIKYIKYN1la9HDJ2tf6fCZiRh3C4ONYO/gIs8XWDyQCNpXdALT9VRrrB
f7F3JsuVI2eWfpW2WjfS3AEHHFjU5o68nMkgg2RsYGQwiHmGO4an7+9KWeoMLUqm3rVZmVayTEWI
l7iO389/zneC7eLlQcAPaGOoREhoXZPxQWTses//PkW6d6WxjXdrIxhdr46JRlo6ZqJdc3yyZSCH
H2pmFfy6uhROfMe01zT3uqvh0EUdjU/ZE/tuQC+Th3exLViAAE7bjIV+VUvQfp73kzPpa/uKZbHF
swit5fzgPiCtkzwL6M1Km4kO0qpLeMHh/CLBPs9zeZ+jg3gvXqJi88YlppyufLc/c0LZkHEhzciu
bkLT4uneaTwYwEiGMqqeqC7laM9V3gCPW1eiVmN74JdKdaKTCtYa2qHtfUdP+RnhWvB/Z2ZrhJ6W
5cFbF3syP0U4daN6SwA2O4/ZRS/uJy6KCQJQGKDrsp/N0NuZo2Psfx6vq/pnoGQ8xnt/RsHEphM1
612Jt4GMJXuot6LEaNZh4zbbZlwqD5tNaQ98ueI3/lUXWdl47WZUkAURvPjPTVSmPbdmyfSyFQBR
xkfI8QUYaSZQF3OIaAq+syP1c85rZpfBfix0Vk+foRqi8CSCyvEvuK1O2Q2O18b96oUomgP++izG
mNvl+T4ViwG3MHughO/6oW3Gi9VhRa08hW9rJEnJOr7vCuhby5BvFb4flrMYFXDMaFuxjFuc5s0h
PEualVgHtEXDqXGLe5ZSOR1kChw6n+dmCtlP7SJ48/DfVl8fIrA01PtinociMjYk6sPG37qRKUGF
GCe/LhbBBUCeC+Wv4nWE4cP1k2Q+0Ta4R6JNICtBWa1ebWWmYbP0UUGYuLfMVpWDH5DNocHbpZAD
Ss+vXw155l9xo4IrCufJeJls+mzc0O6TZgoeqzR8XWN/eYwHX2Fu5ofGMpjGDn6HoThWhROgo620
F8w4qHHXpnCwV8z9J93BQF8bO+2zM1oNHOwwvM1MU5QlgIb9mZC8eIEMltyN/Jm7Ijjb0NngPvp1
WB5bEXjHLjbLde2W1VOSV9PDUBeee4ku/xWIYMSXnmHww3hAEA2x7TnXU7hsxSjdL+vSvrrpof1t
KK0ATLdmetpXlEU/JURbcSXUNvkSLApeKdCkVXY2iqKZZQ72/Yj58dIE5+YNAh/fVTDNkMli9mtp
Vc7gHXARX4+20im3jbi7S4mK7oMJF8Reip5QXT148y/T2+exD1Ce9GTrV1XjXefLT8uBhP9EUpcr
2QnLtvoMS0uBNW2lu9Bnn+DV7nJT9kP8Y6JBW16XzTjtcRP2OMXdKb/TXa4f+JhnyB9R8WOAqZOy
Jw/NwcICSzC5g8AjlpCc0yjCQzzrpGxBXAb9y8R7Ptm1sxt0R22VeizB7HIg6vS1Fuw3ExtSTh9L
Bfts6N96gdAnuRYf8Ahmjy2Q5z3pILDrmowRZeCb1GufRDF3t5OKpvhuGZzioocbsPXaarJAZPzl
agSByn8fL86N29QExCypzFKLS28S/nMvsw/VtfWlnJNrDPy+pJbGH7/LtlU89ULdaGXuiiUsn9p1
XXHg2n5r+jXdzQ11IZZ45Ni4wdY3Y/9gsClfRet5CvBat3rL4kFfwtp2HqdhoU+QbdqdiIGfuIWT
vEWZ7Y/cZ+y+E77zVa6umLdRlxvKs51GPQBx6IoTda1EFRSfwnaYLUtLkWfX5Wq+YBTcYX851V0X
v2EXv9dTMXxTXefs86wHtuZkdG9k7a0ux7PIY0552mYO2dJKfMUF/Sx9nwI8QAPBi5t+dxwBeiqB
41ZX6hQllklhGKhQZj9YsdLZcvZQkdARXmOTuk7x0xw1/oGX3ieI6sxuA91QGgKxI0IhuGpBHdNg
nHdUL5Z+e2pdTOqbrhXUJmfjXT2o+Yr5JrzgQI2uWUI5R8qe/e9MQE7wo2NiTz5nLHARs3zdPRZA
hrB7UvLLwtOp2SfhUnopS4CUuz6ANrfzwwb2hMVQ27Y7nZAd3oQ+gxptjwwkj3JFsXsrI2k/Uhhr
7W5Y0gU7u6lZDwZ02rTyq01oKD5wyuFX53V/y438pSS4/Vb1KedzA+0p07hakc2T7sprLdmeMZI7
mrewL8x+ygEDsBSTjuhuWOUXWz/I2gOrD0hxdF5fc+UJX/lqOMs+dzz/2HiegZWJdfXQMGZ+n1nW
Iai352PbyESfYx6ZGQ9YSZefc0pUYgN0thnvuGpikOzb7ic2FnffZIDzVm7JP9Q5unSA+xAdcgzS
+xxe355lzp2b52GyVyDHiWfQRAFCF+Gpl6q6jqEpbuAsAtCY1ms/nsAbVm1dXy8x7oEIY8yRysgG
E4ij5cGR7Iq5+uLiYFQu2bIPnKKEwZIJR5Nr9oP1JtzLtCe3sCfUpk+K6TPKi/ob+k39FhZ+8bo4
Vr3OZH4eZ0ynckPlNgF/4ikvYT+MF9aSWJxN87lWWlx0eV+C4xThTUs7100TTMNBh2v5WbHyORo8
CxdpMSFnRoalZeNVd70VLLqD3OyGZMge7aTqLbEgeYinqnqGKLdekvKQL6lun8sMn8TahQKv8Wp/
uQS/cMbqXw2PwNGiWm9Jkjqb9qyg28I+MhwMvEIz9gRdF/lsTbvw3q3j9JSvOrnpI82DGp4DMKuI
b4pm+JWVfu5seeqjna9U9wj6qfEuhwFH5WBM9aK8ysGqi1PFNmX6MTE6XqRLyNdscGXxPOCnOqqh
qm+byWBLa+h+HYh5zRuuHjNxztnRR1YCzKO6XtI7Il50JFOPisCmRwq267Ggco/bWs0wNttp6+fu
V51BuMNMgW42zELvJzgv/bbINMoA/UK88mExG8TFKTi1BTbwsx2DSYFM9AmMHlH0ugrPEmTSx84l
1u+83cZzaI7DGLvPVQ51gSeyHXdgq9DqYJ+rV4ek5ZcfLOUHksh0w76W8XBV/Y8F7+JurQZ4Bz3S
GODQoW7f6R+uLi3mnHIH2EHA9onhmDl9Zx8AM6YYgYI1YYYb7kt3Ure2muk4F0W0r8ipP2rYeLcQ
RnisycH6tFY29uybwsZhXAONBqR/dgl/QrCLFT0PId6OWu/mMTfFDS28hhBZBeFkJtWz7R3rIJzS
O7VTNBXtYtSSM99ECwLMRVZiUnF7fpoFIAqJOo9bHw/rdAu+q3jC6sUx5QD9bK9m1qEX+L29x84R
C6hfzEaXts80OBpfDc9TK7hmTDmmuWVQC1kpLckFDGkh5xczLDcozRiwpFOUKUO1SOGz1Bg1wtK/
R9hzjh0S+E/fnQQFa0Vj7kPO3ZNaivx6Jo35oeECDKdEYFunf6zp9/Qx4jcgK8ohVWSQQuBXzJix
8hJMk9/4uAdI6NlDpE3xhs+Eqa8M+icSd3wLIT0yl2hffKkQlhQFZ/kJeIH3khg/+7C5zPbNmNvX
vhnqO6PokJeY2liVBwCQILohO64muQs50tWWfGH0AkP8PLJOiwB+I8M7TDrxLs01Zj8/bUKmBU/c
Zl6hb6NGTe+SGXJPykj9tE2TNds69wW9pXnc35UisKc+7hT9IkH9VKNcvoESZX5u1VjhpW7H9rFt
I3HoMHJfLWIUP4IC5bfOsaeLsSfpxPsm/oRa0O1kFU/fQq9nF7uWivxeRAp1N7t+wtfSz/ZmFIpl
ouElxbL1ubBwrTyANxdq1OZFFfTe8kS0P3xhxGlRcfFzqXV+3WVheDkOzXRsnQXTjaj9y47QyLLD
VPaSShmfkN2Xb0vs5L+CMYdmFXnmqkPb3xgxxj+h4pAz9QeYUNVcPGKTdHnZZNA6I25HD6kblTxk
8/DeRG30kLFzBrAWDRhuwxMuf3NdBlVyWUd+QW8nHwHLzhJVXeHCH8euukFG5YLNRvY6rfB0ck8r
llufJ9kBPVnGdcz5keHeppfa92ggjKsrNN72OvcSue+85tuwnmlKs5TNIWL9FBw4vhf6rjErHqcy
zi5lYnDJm8zvGWP78vvZEettk5WXsq4pHKOtKSs4vuHDsAcCadlpLChBs0xM7SYp1FbGycr/Ygqi
hyQJmpaXKzt43CEpl2nUkrNniI3yjHn3AjKIW29G11fRTvdAiLqexBzq5PTcSqAkWzXDUtrT/RN+
lyxdLI/UHJ1GQxzlalnJAn6sjY6ii7xjsJ+iqvBOShXdTEQjqIYj8/EnCqzexWKY7m0NZmlju/AL
udu+AWwVw9W8hia/a6SPfhQy3YvNWFKEpJf4Y+wCZ3mqHHzh+Yw3dlN0U/Li9DWtlcyx9wgdUOsy
DOLbyU2Ef/J8ut0IMSTLxQT3Q5HP8skfVcKLyA0nS4AFcunrS4eNDQ0mXTRdw7sQgERQ3Ipjv3qg
i2IU2qzp/M8gEZi+C3Y7+9y1vAijkTDDpGNnB3QFCsF6Lr9sBOzcSPNPBmmL4sCddJ3AqjK4n9pg
snwtQne5RsgZAX8lHYQa3pbllnohhy2vkDB7RNs9z72C18VW116sM4n1zRiW8rsZpQ9VjxKojLsk
JtHJ+SkGshzr4nHvX735W5pn6pqRFKh4W2lSC664dfIsf5DlWh/dCZp22Nf6hk6S+Zse6+KWH5Or
F4mHt4CzfmCnRltuP1RVsSmz0b1y0OSPjWWFwDuVmBGQfApa/GW56cau0eR0OVa2TZ5B/Wv6/BEP
bApipS7ZfAJUEVsuWeX92Z4EOiFufHGDcI0MWMhqoV1EzJ6+NGu6ise+jCwiWzcu5RXSBj9hkbkp
P+xsfOIZmmXlt54VfnIP7NJwU+OxmshYQ2BWwS9caqb+MEmV+4fC77ux3I1h30IVDvAWfM9Czo4L
UxRpbnAUEFR9HX2D7YNHMIido1vZ1EQwKus0OZa5Lvz7geu3opEhxw+S24mryxhNwPhS1y4w7kTG
35qOvr725zb8mvIxj37MIR7pksAuJ9O+Id3dX9u40vfcFVTOdnyCBKsooRtOqgnz8JCaBqhPzE02
fvBjL25gMiMOnFYo2xT5jICmdllS+Z81t+OOFF8OTU/yaiYEWlc5uyHNXXbekHxPot3iu3RjxhoX
9cZ6SE4PaUVn3kUurWP2/N0jG5I1kvvE2BEPejpmh6niPfPYTRo2RobpC/4FXyWMcEM4rld9USww
s4vYSy9QhCp9VTYK27I3r8iPG8zrMn50Qp+/fHDAMO1CftDkiCwIoDOJhmq8X5wR04tHemA55qGG
hFSkoq4uxsEFb5RnbVQdWfvEcN6XwW1Y9BBSui7FTMgIsN+CqUHIgDO3zlkAcW+CUFRo7oX30Trz
967jiir7vwe9hJ0Ajr9Z2HHiUis0dRopcO1tEdn2zl9oxdhC1S7ozMDw8x3ULnkCvxbzNSpW/qMR
sAsIIix2NzCsH5w5UDuHzsjHyDR6m7d8Yxj8UhRYrR/jBjwofgF8+Y0dtsZ1b5N8eHAb/R2NckLZ
TNpHFORsMw8h7h9zHv+W9sjKVfcUA63DhUliuRNNOD6WdIQeeM5ew1XRs+sntI6BfLoAOdC/wWk3
J2Tg4Hs1DGYbcUueN8oh/BOjqBxKpeR2HuvPLp6f57BiqdOHrzyEwybMgTG548g++EyQ9SPbwJN2
SdLC+dkAWXH5JNx8m3K24i1OXwhSYojMiWrknTNsp9HpD1jlqz1R3vSIIQwShiUhNCpGsnrEvlFM
xwGAyB4jYLVtfcBq5MWXjYxGs0cUlzgYO8p8VAGXsJqprOWluUQnf7Adrhs2aUgrhcctXkXk0WX2
PsCUOPh8ZpAEBrlEW51aT9ywrM8v0lJfwWhOLnJCwHvlpMsB0uPjEPrvWXBmBVec+Q+kReXRiqQ4
BRNhxnRp3acRH//XgnH8duCS1sOsqMr7cg15mWHZ3YRtY26kMd2bEnJkhUtunpkfVmjLX/djUoJ7
lF97O5zs6irJuvkLbmuzqTEsYSrLCnuMWxl8pLm9tutcfi/tmLzY1iHpOrf6pxfn+kNUGcIln+6r
HhhE7JBm30gj436bpb2Vslz2PTuiLapZva+8v4GaCRWEWC4PPCXqINr0BaguiexRdoKDrZvAIELX
f3RM0F4MQfZLFXWAfW8B2o8qVVj9LOu03cnCaUnIgmhRhqRMNMdfCirKSaZV+NH44Tm829x3bvW5
tB5lzJFqd5jJX0wAFlVquivTiRHeGbv4yuq+vdfV/M6cT5q3PLcw82XcAM5I7qFjhhigEGXZaJoH
hrKPii/ypo2JaBNixXkJwo2pZTrINa1f16boiaIpOeKebbtvxUg2Z5Plc/m4NsuDNBSKObMR+9WZ
2lNlwMWokpRVE4tzHD/DOuEV33JcFGR1Iwi2MSCvY5EO7bstxOM6Qj0Yl2caVi/IXbDuGJtXR/fN
VU5GM6My9wLPxkWae9NbLWfKEcxyGWMS2geegnuZtuoYy3q8sgBZya6G86X0EX0mht1Thx0USwtf
Rkgq8hjB8L7NpvGAaU3+6qKR+U6H7lkIJpoSYDs9aa//SQwNrQep61J3uJFDUnNNyaIETwJR1o4B
DLfh0bJV2yVWzjsbJNPWHYJXzlX7Zlo6sMiOnABd261niJDuTac064F8wFjdXC6l6+z8tGW7Plce
ltJYwmwYXevdhRrcJgCa0efu2Ct47Eg86U7yfZmOcJSzKy+Og1sv4LFt12y+IE++7FZbvrRw+nje
YvksSBux7IO8wn6pvtT04m5Y6/ubzq+f+yR4TXqezCIb513p1RzpWr5U7qq2/LLO1zhi4FQSLWhi
2RCCsxXBiyzlzyZIu11RBdzbcNYemQ+qPRYanxpZ43xGMPA20m1IaEy4cte0eW4LfqWzYd+1lah5
BJMH9zLA4Ybm0iUvRDAYBsErHTJNNhQDSkc1dFC9WRaIe/iXM59uRagvZ9vGbTL3HzyW58eR2uaV
/voWF0a1JJ/cTpk/3FJu5oIDksOw5TnmaL+cUIDJ6tTXcDi677Jv5VYnyNfk4vlShtiUtMwS2hy1
M4Pv8wOOe4PHGitzmI6j2rEhXKZ9PWXXpgrMJRLh3TymBkNbOTwspAOv+B3Wv0BFxQgOuG43Ikuf
lTHD9ZRjykobBhDguVwMqBuYfp4V4i8iNKR9cfY+u4vIdobLFRoKq6NdVaYkucCR8+NKZ1I3fcsT
e6LK4AdetACkbtuoLbCJoSfuMIsbGwGWhD/U7QB/fqSuE62Ycvo4J6sxgeUyWDzajYtTAlSxdr3L
Oe/Hlxgl9YpA6LDNQPs9sNiutwUuUKZ1RDUqU6Zo46WZ846UwTztFEduP/LG9WDorXG+HM4IWvI2
2SdJ3GSHPPUg6+hhdEDJn+fGYKvWYt3lHYUIEqPtdipgagJRGe2mnwrafg1AStGGPyGTOJuKdUS8
HzJ4tMxOfXF2qNFCuHXbFvQMLPp9HsCX8Fmi7RXJtX2sZLOz7F7Rg2ggwROPSDQTrhmbIGDL3LcT
GWj3DEMh635ol2U5pKLEJ0u0hg2HU3+JJcuQ3sVylQ3SueOoDo4LJt49sytdBlTdXKJLODtg4v6/
6Cz6pw67wGeaOSPVtFJCSaX/qcOuq5IJOO0CTcC1F9zWDsUCRoJZ/V/1MZ2bj/7SjIQ1VOAIkFIK
RRUp5Wq/mwLiyZ8KQCr5tvdqRVdRkLnz1eKvUuz+Ype4//sf+ddWvt/7cUN+jIA4n1S+J4Wvg+Cf
ap/jcJlyKDXZHrvmpPeN1VhUWK/Ebxj0hUMpRntGIvpR+iSTwLf/ou/qn5q//vb3A1X1XM/VfqC9
4PxB/KXSbOpCMHJBlO2z2lGwNVFk1cYnovWgUu3hVYW21L7incjtDW0mEoZOi+qgOh/LFa/d9DrB
AhbdyNEM/t9rBP8tV81T8//e0Pqb8eb/Kyzif+u5uYH89PNn81uNq8//4s8aV4ndRlAkxmMbuH9r
ZP0vv40j9R9SuDhxQuW7UlEA9g/Pjef/EZ2L+iKtsJ57ZzfOn44bV/yBlCl8IVQYuiHS6b9juFHB
7wXVPma1gIPL96Aiau1juvn9iQvXKCEwnbz3RjnrVbVwJbttVU7PTVXDljklWX2OTCRjxZA2zp7v
+Zt2DqKBrQPXQ7/MjmXm8nbZwhKAvXI/zWPfxteo3EHHUr7HP7xRwH++gFavBQ2vdRKOTznmjQiF
rvEaFZ8C6c6YeBkgOAYZXoaoe0ngmpWeIrvtp3O/o1F9xn+QNw71F+GO+3NiwiflJGCcNmmUirHG
eju7oz2Y1SeB2nPzLu+XxBj/1VPY6PZtM3vNfaAz/DsBhMjoPauiKr+k54irWlkblr5RhXNmy12u
KA9ZlQhxidAF5We2o+j286L6rzh1hv5olGv7b77XRy0XtkmMdy0lRW9O1zj6hBFo6C9EZUWzq8Mg
eWdpbQglTG5b8pKooRXpJMRl4a9xD3d4wmijRqcbED1qOIWQdumHMaxxCTm7YXOnbSNIOdk2P/sC
lgLYRV955UOTM3NtQ9uZYJf2eAqPmd/5FwNRnWg7Ksw4mzQxAbN5yeGAGsTGZwAceOPFTKPcuPr5
Czv1YH6qxBQ1roQZnozMhuTJQU1ANgm9+KcU3pBzBwcg+9z6Atv3pk3yZSj2mQjX7L0SqacuWUWU
4a+uXdL8NZoVFkbdciW/EpY/aW+GJmr2qdXWu4SHpR7sBJD6oPC3f9CWXiWwE2KyWzm7zUdC0zrd
K3nu4HFKckj7bCVvv20TWI3nbX6KytnJHsy3F/o//Dqrv7G0SEhwzYl9GvmqFQfkCmpHij7R94To
yVFSkDpAiQgL5Cr+0bmMu8HzYd1wBDcorP2WgX2jMUjX5xKZVPR3PU6CIjknoTtiQoNZIxScEpl5
+gjqEghPXHg9hQ40vNTHOlvCgxRZGV2OLnl/gEqZi3156Mr1ZiR03u8xj5GuXMgWg7PNarpAciNp
KQCauTy3RrQ3KQnN/LLyGQk31FRlyR1wPJcyjZAcD1ngQP4oAUIESFly/RK2Db2jGBRfGwF4Kbgp
lQdXZxlF+QhTHGl5mhzfP1pspMlWJGqh+UZlPQF3gvPw+JvykbCHRsABq0+VQ9bTAhPA9SehDgEa
7hft9ShMET4q1lxj3x8bfw07NMRWO+c5HicSYtlS7wyX0resFy3adNlEat26Pkn009BrzQBPwoJf
oct0PeyMMXm8F5PFzFTmZRpt+AV1GYB9n/i0Akjw3Ck3rY7EEJDO06Z1duE6w7rq+GSoUTYBWdNU
B/gkqngGZl9WpYO9G/IWkiGr8U3HBi3fRgvRBNZMmUGdnNt1xvau5RNHb/KNYV/P5wA8jUpuHE/q
qUBRnY6Z8afyNnPOUG2sxRW60xRTMu1WxLwPADH89BUXb+pvmzlHY8lWxkWum5V857Oepvu5CdRD
Po6CHP+E6vQt6qwFSjk7e1Ao4bvEXdae1ESsj4+9oicVTBricYa6XO8ThhvvYGsPLs3EZgx2RyuL
dYQcNNf9BSkfe75njLI8uITsaFtrXUC6u7UK3RawfFNfCYXB7Z6N4UAET8JFIVc8njWY2cne1973
HyocSog1c2A0u5J2OqdNk+5LY9e/sJz47QuyoEyp1oB6fsw65ctrr8wBMVZJiiRgjBu9LnEMgCEZ
+LQAYrbztdIoTfsA87ve6hzrGf15yqI/YQKItpnNE9xoEWSm9HayrXJv8tLRi7MZ2sD9blqt3zFm
FeZlcLQ/Hjw+GrxwMx64b348R+SHHGxtF1OQSf+EbEfJDfXXTnNbz434BumjG/DzUPJxmapRiEMW
avfDpvQVsILhKreX6Isk+CvSgHvhoO1SolBUIDwXdhMcUSsFH8KM3Bz6KBu9XzWI2YbQalpG6FPp
vNDXB5IETNKyEWnRLfdprsxZGquG8+gOeBO/IEDyRcOecLO4wVTQY/iylyF8H0wexZqRdcSiNqLj
5pXTf0AwiUnuRnHfc+9byp6VS1MWXvqSBiw8ITRSIPATmJd4HsJ+wfG1+JZr3zZyqpjjxWpKzO/6
hHzQRTOV1XIAfTgK0snKphc5Tstkx1uwqBGViQ3eWz+kQCYjyk+zFd5X4L7sqN24BmQK6GXZul7h
PlZByNWtdakQ3+MzBIKSOLO/3mIBlwA2c3RLsJ3KoNUb3m3nqjH3QYWYq2b4al6XEHFyVnn0WZmi
7C/54F97+EIN2ivtJq9FY1cXAyLdnjjGSjh9ISQgQ9aAVUdepeOvLKEB42oomNMZxGP26/Uh9p1w
fA/Xqp5DiPkj8TdJexPRvaFjc/09L/PZc3c0iAbgQzx+ue2pzNlTlmD/lime9xhA0oW6wljjQkzT
yl6pwQzh5UApQ3BUwBX5xa1pL9SyRXUy817xxhu4E9MNQb9XgPv3zFWUIExooBKmZl3kyZmNwWyI
pxwXl2gebwxTivXEo5twNrlLpNObsoLy9gOtexluLGAkczfVZP5Y6joZRaGt67X+9UiW1b1xTe8E
V7CPx+I+xL1Y7yIUc0AMQd+s9r4NaC956uJe2LexKTBBb9jFw8xlRlqyE3EEigY4yikZe/SpeG6H
jfZl8wPfa59dlcPk1Hvl9yVuJTwf3R5rn36Sroxu+OD0ulu1qj9aDUaEfGYHLffHRKiVBqI0puoh
agtKbzImg+KJwEhq3ws7Vh9dPRKbYLVf2muk7KE4xWBy6X2K8E3fFxXXzy03XU20yrD1ALfpqeoS
xP+EdlHUKyRoMfCTKpEl/cvMXuUb/OD6LXA96T4HlWTjWocElo/tKtrsIin8hfv4XFvgrYFL+tK1
+C3oljxjhMqSt/QjvSo+Wt1UdVl/EaqUV4EdU1bh9dhNj6ng0N//T/RgXE6f//kf3En/cpfevY/v
/+tXPWbjcsbb/+d/UP/62x3ob//6n43of8B2Dyg3BwCLtV+cb0d/J8M7Avz730qPaUUPsb5zC/nH
HUjKP+Dj+vxjX2lX8fz94xIU/CFxbwTcrAQ4Ko9i9H/nEuQGZ6Hi/+oL3IHQnfjzNeY9qtYJgv5+
CWrFuvg6/9JZoYJjPTFJ6LxWy40xDdJSryEkvbfshm5ZgkXyOh1mHsYpi9Jbx5XVl07J3268Mojv
k2qOv+cEG34AAGifoQinJL1d7kZnSgAA0DQRbr0PIju+Nw5chw1ZLQINArLiGULc0b9S+NbcteS8
Cc1H6UgJYajPyqpSzb1Xqt5cuB1T1n5xOu9NTnhTftYxpJoXyVCVHvvBRumRg5WEbRAW2Slau+r8
PpBB9wxIFNL11klk8Ix9viCpLh3G8KWY8AeWtKbyQhmDLt/WTSu9vZ5a6Eu6wfF2wgNo2yNQ4EYC
9qtl/jiolj7AMcExH7PiDa5FAsCBhk0y3blukB0LQsMBsLyh/3DyGWtZiHXCsC1rqLHCR3ycBp1l
91aiqRH5jWVfckbPXrUepqy3CylC7IGww3TQn7k45B5xdrCsXjpQ7ddL1tbY6DpNk7KEy7WNSH8C
Ze8WMdQ40KAGfjZx5dAxRLnHsz/M/m1G77OBNZUi03F/cBPzwNtLfkaAHs5Z0Kn+UnDcrjD2oh7n
vZr23KPg1RCHnOBuW0lqHJT8p4pjEoKB9rkIRZZzi5V/KcMDrauGaa3O+29h4Ub+kYnBAnXsGpaO
lk5POqncaE1PUeyvArBY3l2Pa5VaMtNEA86bMgcaIZUaNHEO8GNNMfIU9AsswW1AbSj04Dw64327
tfscbDikR4pneJ0OI/v4jRapxrIuhvz8XhyiZwxEqOgNJbPs6CrILGuORWOXtF38OpSYJ7d45dU7
OEYq5+a6PfKN5FZdx6b41nHzhFxaYKzYTl65ggPwdXkbsZd44WY6NFcFNjy6ZXlDzNiJJv0ceAZQ
zLRoF7D6qNNlC4gKClcXDHbnru6y7oAAzWdef5+U+zFog9uVONsvsOXMUpDBmwc3qzKPjfbafJRh
Ml0laRoV+zhyUhy9lQ8Wb+nK+hW4+/iR4zxZaf6r9C/XZuy6lzXKP6CcpPcUQtNzw1SC7Q+PPoZe
mCIoF7YNuJ/R6MzlhU1r5uFkD5KTLRi+uezUeX41ZVkqNtIHNrFNi9q5c2tfmV0052ApoPBNuAyR
ZEuS7EyIIk3HDSHSeQKEu3hEWkcBrtMM/Fa7MSh/eJGDaYt47Lid2XuPqP6q/8DmDiVe4UffUR+j
XWaqSscXIS7Pag/TsQ62YUZx5G6VEKc2IyjUb16uAAcEazt+9GsYdXutsHcdSBH0x2i2XEv4GbR/
DCmedDEpCUldaDymBEbG0XlmqdbhWcEv/asUOuoOJF+S/npdBYJjTQKzxWg6Vw+rcdIbevacepev
Zf5rTlXxzCCc4sDkuQce0lbVI9TWyDC/LwGd3S6QTQvs6t2YtPtxtuIQhSDQAKmREwUlPonbS2xv
3Oq9OQme3QgaO/2I4Vlnh5fnsqqrnStCvP6vKZs8qrASS5MjliQ0pLJsSYWBHgd9Q8hygFxALAIa
nrWGA5XBoCatAuglLvwjHEXatoPG09Hmf97wf77hJe+9/yZcaD7f67/KnAyE/yVzkir06W8CvEFO
91zl8o9XvCv/CKUfYf4AtaM5DJHU/wwWkit0ibC5gnBh6KK684/+VDmjP1A3sfac1X5J/Er/W7FC
X/y+qSCY6LF2QoVlilARo4j4/QWvQrBA6xi8Dv+Hu/NojhxLs+xfKZs9cqCF2UwvIFw7SScZTgY3
MIogtNb49XMQGVUZwSKDk23Wi26rVWVVEg7g4Ynvu/fceu702xBfvwF5AX+PWB/MPAuMb4E41HGI
zGBusCur7SDIk4f/NZs2k0Lr1qnJ61gB9rIwvVekb0ihk6pWOFvrBpxcRNikorTyhTLCI5NXOEYQ
IMahRkSEg3lebjZJVnVMU9EQ567gtzosKmILAt1tfA4tF/GIW4p0S9qLoIOmgukgWVXse1nLqXjq
T4EfUpZdkZKQN+1qMBUtMdg510oP1ZBodjvVcdl7yLws4kuB4lU2zFVLLNZmoReDI8byGAWrTpuY
s5w5GAfwXkISGwjaBJR/Xgucs3ZrNApN5KbLu9wJValpL3FOVM+x0GqtA5Y3RRL4sVDNoxUzPLUF
iVaXaFfdiPAYzjHggiLOKQLNagdZwyhqqXVLRgjJaGbZHqsimCsgz4Vaf6PcMtxkTUyMpYKCtXCV
WcuYT0UlMKqnGKFWdaEHQYG7XdO0nDSXqU7o/iLPR2GeY1hNsMSZ5WxjuDLNbQvVMXmdCjWns03Z
zOr2KNa6xBMGpPYw7FMwH6YiFXe+1C4+P9TEJFty+rDHABi9XadpddVV/bJpsdTuhlemdV/Yo7QK
ZFMVeZIdk497HIEERG6VzDka2mr093EXoIWEYSK0K0z/wyKAT+fesAu4//U6zXP5RWshQjmlyUnf
SzRRLtHphEmIUXKCf8fxJ6BCKvF/XPjBSNN8TsWOgXwL6UeiBN2O7qt4Z4q9SN+Zwhgobg1ht7KK
UOefCrg7dBkRQjKPFzoRwDQITR5mPkBdArU1c8NSNXGXRp/PFp3wTDVckFFG6ZmJgs0kndGSEnkT
SAjFEJEDzrez1GdnWhXoABAYl3K3hB8leM9ZvgVlpI1eRC8Dgq1hTTlOAYPEBmkkHHVIKuVeLDk3
GIjeBCrGjoWKU94CRpyVeN2DURkQedeFTG7JDOlmDEpO710QKZe5NVbARWazYOtGNsoSxQQWwClY
J6ylspLWzpRZ5QTRUtCgtYes9p2kNS9qt+S2zbE5EeECOgidrlKKZPNOOshzFpSAIMJ5PDNyeYwD
+0SUQVOsQXM3h/ayDhP+tBzC5LTj3ictuMA3aK0sRFtfLWWoGo+ijr8ehD5DM0ET+iGn7XtDqVR9
WJwt57ICQwLAQ8kPaR0URMIaaTAcoLJ20G5Lmc1rQx9mgGmoU5We4eHrdlqm6My0mt4n+Yvwut1K
NK1oZ7SiSQt/0IstPQwMSBQV+2szs+p7vDxhY1NuB21VGhSOHAroDBUj1Puvlco0w05wSocNOvap
OLCPmVfGQE7cw0i3BDpVoyr+eNlSkqZyQGl9WpJ7syq0U2SFyDX0SO9WTFeT4saFrLUkfICDPuZB
i70IwmSRWaSv52xIbRloFdv6pMjioXHorhrzXZuwW7sWWrbzUBsrqi8xHyB8buKhKPaqRwoAuSxh
rUAaDg1PriKnn0stWMtWExoSozQRRQBBgyjV25HHkbnIFBWaoyTY6HshIB9umxRa1RwnKkfCnu82
hB+Bvtas3MGiCuwIRiHqbLfFGiR+a1JV5fb0vgieOaOF/cPIrgmICvXdksNWIWFENPtYnkI3LWt4
kfZSzsE8GapGKT1xgDVn0OCxEMiZjh4PzdbGGmI9+MJ2W7tEOllT/gsM9cuABzQ9BE3AGUfWe8rm
ZdqNCJPv5apnIrOwsCvTAmMGGSjeEGMXaqa6l3Gezk7Cjv8ubpJEOPSdXHbXOW74chuGwF+WGpAc
3nBcUBDOzing+1GJRspIBbGLvP22s9iVKjLit5bDLtjKBpQojeX2hE0EMlwNGYKNMIifcW1NpU/r
OB6yC7+vZNMlq1d+NEV8tavM79BSyWKYXWD5BJyd6ihb+KiWIRkNCWU/v1ZQrHCZLrvQ0IcJyIl0
NKecTBOCLcI0ueix5LOgNhoZMTYNUvmyBdg8rSshzVDzYcW48iGN+zYW32HasirgbcPVWX1rdL28
1/N5nlaWFRvHHo/uMWB9WoYGnbkMoWpq4z624s0MfLUGqtPM4jbSG1bQgrVXpnvIpLIyhEIPEL+m
ekoLsewJfJ2ntn/EgUdikQUJ8ki+DIwnFEplhaMNwowjo3mQkDIOA0MmgD5pk4Qk7ojaimtE2iwA
nIVwylQLIhc+FT0gC1eEhToBBpipRa5pBNI+UqopokOiDQ8mhQxioGq2qSs/L2sYBInRMqv2aSBy
yi9R108yWi2i1jAVEQ9RZbbGcOVAQOQ51pO4zthB0MhcTSH/bUONVKSCmas4z5B7YV8tUBRtxCZt
52v6qCHeYWAQa7y8OiFRkQ9Xu8J5Ozs1pccbU6xKVFGjGL7ofloRN0XxeydjJjDdsuZ4t1LKsq8v
utyvd2hmr3FhFPzJjIo/MGSyqU1hyh+zrilvB6HRiXhEuQ1tXEcxrxzROjLcCP+U0MRBZiFEpYl8
YeM3snyp6irH66aKpfgyDZO52MbtxCLAXiQ8MakoX5WiA2gEJT36pvHCebZZrMj3fSur3ReO+Va3
FvS4yLEEWaG8M3u1F9e50VfVJm8NyFsJwQOUPtVKkzhl0kwQTqPGyewlytE0LyEGxMU4g2jNRxiK
8lNYjcFNpcAExVwhic+0HvzMiRDTsvAAfes8qCfGNeK2csFY1fSXZBN6PBFO4kutdh2ioDCgp4Td
dn4G3icx42oZuhWzIRubflVOUCBpN8tBJ8Sta5mKshdxhvGyG7grNrlJyeDJhihvKVyStaHnapTR
CFT7I/E2nLPruhS/1DkgHqoyCNiXMjjbRlScUoSrIJgCL++biJmZbMHMiUm7eMrogba2L4btoyUV
7U6v6S4QWlxcS6GO5d6YsD4x4RX9MaLzKqJ3btlxESqgEz2E+aTFVJVZ2yYWs9de08JDY7T+Ky5Y
8b5jJ1iuJ+TfawT99EDqaB4qG69ZLW9boRe/DV2vI2jTKv+MHqt5DTWr8O+qOlYSFrkyoyhPco78
dUxp6t+ie0qW2JOQSJ21HNVIfISUo4Pyp5oFkUnwrXhH6fOr7mE5ERgKJxYL5CnCDAtuyS9KG6uv
cGdwU/RuKRPxJso09QoafKfISNqMgdnX0t+9JokWHEIojQIBowe3lCF/UvfIHKAo1qBOM6Qk26tK
aa7nBL3e5I+zt5RR/ixGf3iPS9nyp7ImjV6DE5kmKfJyQf3t9TRh5OTOUIe9G5x0ll7slNhCpXgG
JiC0A3oOiYpMl1voncb+8qfT4TtP+FfR1gKDIXRThPnOKGZLLb05c2H4nai1J2ykCzJMLNwAzijn
L7+/yL8d7FR6y5LMuVPUQaaYC07mp0cat2UejszrgKtV3aEMQZhRA8XJC/B9Pf5nrqUDZRBVWaFT
8eu1fClugjoqAJmx/3JbTCx31WCJB6K2aPr9/lpUsN++u+/aHyrSlqpoKHR+vZggVcOcjqXO8YbZ
R58MAkUG4PGbGseKk7Xp4JVswAFtxdXOyBTziVQk3QuVir1nGTAvDKZ6N+KteKRaMu1mASX8Jz/y
398wv9FAJqejQ0Jz+SZStQ8IQsGioNtxYRZe10fpBqOAv/r+KP6W7ux/Js1JIiqXZ/ZxyeUSPUXR
/wNPW92V//jf//BaxGZt949tkz4uX8qfDZilO/PjT/1ouKjmH6ZFRUVTtaW9ojG4/my4IHH5w6QM
outY5wyKIn9VY1TtD47QhmFSqlEJ611KOA2F6vD//i9V/YNJUgXWRj/GIlbN+jvtFgbHr2ObON+l
GPOdGYX2jcnp17FdThkh4uRyfak16YVkHoFojpo+C1blYzFbUEv0+HVhFG4T07iYJZoBfpgdWrFQ
MMz0RyKh1ZdBrYIlkZUT9djKp4Hzw6mB5XpBdt5IrErdXvuxnK9VJdUuEZRrl2kP9Umds0PDemMb
KToUQr0CkjusaY/0/xmywckoqQJleXVPRm2ykg16GIYYvEyoq51R8M1lpbhBq81iaH6VeuUEniLa
yHpTeoQMZU5moMrWMuUUpPFTV6QPpCixupvwEsXBvK0Lg6qmJFDPSNn5+SmewwIfq43P4sFK5rNc
BV8QvjwUbEttozS37NMfQ8Kn1C6lHVBAORTVCyIoV8TT1VsFb5+tyM0dUmGCWtCF36MneYok87ZB
EFAKGOZFmYuPjX7hq8JO7KDKKHmpUMcI9yGyLFdQ2ff7tJRcKTapHktY98S2J1USm5wdS8uGZhTP
WDtTZDb+Lfhq3UYGr9u5wsPCs/vqyyUpU5Z4Rug3sRtocGtPuCzYALfeoMYvhtBUmLu5b7GKykuI
qaQPIK5yay2/gpIlojNCYCSS6vYSoAbGOJt3G7Vf6Cel5t8T8BeuOrEHpt2n4VWflhy+SdrDyAue
dUwH1+rKxmnqQN1R6ai3VrVgISFUemwCNAcLXGUbNI6fwMZK9125FE9Q0KPvTstVNeNE1MXoRUjV
kwXTRBq4adB5mQM79zUXwtdICV7Rv8lOz7m+mEYMQyWPiKMeDgNOVFtxnIRN1LOcM0wizkSBuAmG
8preNm2YUtKIpoJHyGJBCuKMinkauX2+BRp+fX9s0wgdWZ6rLrX/ivDZ6dyboQqIAIxOL/X1sj1O
dmYuJqscn+8drKRmyVp7gLjUrKk8nH1kg47R9AAXJOPUqD5We19T1oGoXwhNT+erVKvnXKBkRQ2K
g1ypnthmlZ5oSCespi943c9QxomxLov5WA7CSJAd7KYWtpeNwISUjzm/1fUerUwqRBt6cliWouIq
r5VTgk2pIROFt6gqbeNaak8dKvBvoT89sT29wVpBHEzMM0jKxiKpjmeel82C3dVOgsTutzIXIGAV
7mmdXolDf+z19CBFSOTnOUdrh+qFTa8BQiFnsDcto1MDcK/KpGqwBGmOJjEewSgGByszt1aO/FIo
8quKGIDTHOsXMm8THX55L4y0eYSe05hSaBtSBm/EnNc3zogkmvkcUE7BHiuf/ZZxMg1LmNfSo4na
paYDayiCT7Im3oZhp8a6XTZsc6TIbG4bMTE8XIf+bdkyv8RVhrLK1LwU8V+kcu+12B0DMz3MJb8X
huVtI5dXRc94Ei3joqINY4tAR0nFyqhIEGe8kQJ2agbCVqfQ4leh7I6Q1RviXIiOrEa5d2LY3DYm
+YhEmMp/+D7/QWDRbTUHt4nlS3fI2qE+7M9nes0yZUFg2RovydErNIySxDsG52M5VPfBaKTRUyOr
J1GAOSKbenGZZzABzNkYXRGIlx2ZioB8SmyAeqVLZChvhCIv5Z2AeOcSuyuPZNlKo69s0y2GJKxy
xEjYRlXf51J9L1CRsI2OKX+yKlh5U36Dy4sKxqg218nyIhfcrCaOsidEmekyp56pUecAlcxbUPlw
HfgxgCvr+y5kpSj9R1UPXwGAgq5Nm5h5s2+97387V+TEFWdt23fGrZ/MgVeTPe0SmvI09Quxu8ga
0CRFbw9pVa4IZKIcOyjrPJzOfhS/ymzXndkXpR20vGMlCeTyBXyyac7JFlzMoZqSQwXg12b1vLCa
AWUtMqO5Zlky1fgBoOd93WXyjkqsZIvCfC4xzjllz0CEfkJrFGFw6ORgGetVbglxReMcQbZDrHh9
tECqrCKRhIihl3FY9eaFUipIZ/nuxKC8sbL8oRLiLzF8LOYCxkJSWcBHOl4tXBrFlgamItg7NOJT
/UIKgnSDMbslL6Q0KA9RsEee6IkyywHupfuUaN0d4VAvJTQHKvqwVYdOmJwBEc4u1aDsBLLKeQ2C
461kyAh6BkVz2lk9wbWz1loqWFvD5HDR59g5m3LhIOq3RQoAFEg6z1hgvDRt+Dr3CHaRM4xagh+I
HFNiUk2XiLKngO6GE8j5Ia6ms9DqF31RVWtai8YGaH9vK4RVsPeu77M5RVIY8yRaU/gGjyBx08DY
5lb6wDi4z0cGNbvXWyuznn0hfBFNY0SJAeaYFoxoK9NMwvWYX6XJdA7S8t5vkBOVuIqOSl71SF0R
C1m68I2VpqGwGb3iN4YIneEyS7PsQRL83VQCDBvC4IVyII++0JmBSgruwJgRHY3N/TjAe0POhKuR
x9xPvrVF73gei8HfQYMvvAKd0wk+M0upFOx1MYQQPE2JVyPMo+ORvKRj8DqNwaptgxeqgkw1Rdgt
yDrCz0tfc5SQX2cOrHVDhIp2sQWtVXEGo6cZkBQrXiwLFjS4YFDdrBh4SEL8amF+REzJu5MG1kAK
ZvzCDkyIIiA95nO2MuG205jKu46a1qwtDwThhg0NgB7CUqcKsoEjBrNBPpHmLS4skaFenmDY42hq
Axh8sgjVhMauDyoFgcdZCnkaQcukS2ZOOJG9Ej0hoG/cVkivyhytvyiS0rBYSa3YytHFjeckwj6g
JVy/hFWM996/DVXx1EZaA/qqpnFBvDsiNUNZ1+R4XAQtJJw6DcPLlC72bpkpna4Zz1Fu+o91r3Mz
aXO/7O+aCKRMlAz5Op6lxBPZWzlorHnCMlOOHFXWyogKEXsb8yywjhzGuAjjO00PDUpfUNiaG/fF
A+2PbsW+ed0OUPz7PHgBPcDwY7pKUELyzRuBVwXsHAnELDbapNdHenvKaqpq2QvJAF8LCjMkanWK
rSVDk1ZWSh2VuVvo6/5iqDCP9Zp4EhH/K4EsHahQPIxQO6kO+ZPTDeVVP/D7Jqq2dqgTWTJHaDqy
hjkSFyJh40r0VFOWXFDxFrvlxT478W+apEE5KIHg/xnhTS/gQp9qBmqi0juSl/VFV4KXokwegsGa
nH7ZYodpph9baGYOU1bi4uym9TlmdDN889YMFbbTOiF04yxtAwCsDh6p+cmv5R5l/yQ8BSKLmVrC
qmlAuJKOqY7b75NhpJKUEZBTlYXaa5sDC4wLNJhses49kc0wNYjhBpSI54DGkWtpqbXqW0YwyrFp
H+Ssb8vEEgwLCWlEBW5Nxu3csF8eaSLaFfRWF2F14VbUzElDHHmMia7sFuHGny6u/4ID64fH2uVa
z0U51VEQts2/0MeL6u6X/4JQEQXeqftWT9ffGhCU//F//qwOLf/P/9//8ccx8nYq0fE9F13eLn8N
Dsuv3X6dAs7HR1WvGR5bAu9/PpTKy7/yAzsMQ1ih12/pmm6Z8sIJ/nEkVTA0Waj5iFTghAmbmNPg
v8jD2h/GwiK28CcZqiLpVCB+nEkF2fiDNhInaBSE+nLG/VsSAUn5teBCXU5kg4XPmh8jgRN8KxFQ
gl6RS7C9NkSmdVWWt+oooIbOe7S261rDD2GinEaUAycC90J+WSJUIra8Su5TUFcPo2xOz2RhEYZU
WXIMvz6p5G1RRpd9J+g09KOGfWuL9CYO70w9ctFdPZksrCs0AjvCNCImCBLD+tqNW+2Wa0Gly+Ot
PJH6pBM5SpmObKbuvqvpUAcKyFpyDFwsTyxrfXYLh190FEgu50zQK7il8QSrDVi46PnC1MPQSM02
vI0z2X+pI2lk8lNJX7oZwzyF/yCxqyfhKzVvIA2HYMcJyGUHGExONojVRZAbGcKlur0StAwYuzzB
elmb/gDDYuy1KjiDe8u7W0nADYA3p54ij2Q/M3qhh10Uu2WgA0HkOCrQGsXTRYSkJIUNTpVBOhah
hAQOLgp3mepJf9epymR5emzoa8RSHCTKkpw8T65B8XBu6YJTCM7nGDa0mGzdpMNcl8rgu7IymZlX
Cn5wO0tW1SHHyLu17Bu14ADcCI5qMYxnco1o61p6dhxSac21T51GzR+0P/DUSSSjWRSaDejU4MCg
8QjJ4P2VcWULRc0KzlJBL6jxyZ5i2SWmmqgcN+jCjRpN6io0ysQdKkPdWxrhzwtqUYz3LcRzDPiI
+fz6xhKA7UYLdpdCcOKIQnQ3Yyk9EkIZr+vIsgRyInU5d9tJFUunQmUtgeMTrOxLKGao5uiELORA
I7DayQXYpQDE/ftFt/9ucPTFC/mbGWr3mP/j+Dh9+2VW+/7v/LBqGn+gT9YQAyNVMtjDyhTHfuiU
rT9Ew6BQoGJFZhpbKmD/nKQMZMqo/peqmmWIhqj8JVM2xD/QNenMXd+B6v+cm3/UzpnWP6zkf7dS
/1XKp/5LUY5CGsBqkOmispQNf65zkzJbNpUgQDXRZ0SBDRX9bcymatXoRgKpxEf/A+i16KENkApZ
BQR57cVZdBF+BjHbfkGIKDAgLKGx3lYaeuSwHbA2CWqIjY5KfnTXawL72QK15EMqhZGxClsaE/YY
Y2kDGyYiq4hRy7J31nrEjgVH1ZKTwxWFk/FV2gPym0YJDowCzdzq0MysZ1oeFZvSMn+M4eaAx/Lj
7qbVJrfF9hMBOWzEL4OqBRmoAivbDwJaGVcJhYms2Urmg8uTQfFoqoe7QdfiZ/woW1PTGxpb8hjs
ynHZqUx62Z0p20uZi4i6WjfRMK6WhSNFEdjeWnmUpTQya7ekQbiF0pU5g6TlrQebK1nP0Cgf5VpC
yst8hfKqauTHsYzRdZh9iaVGZQNKesrm739gHy7/P6/+//Hf7TP83gf4eKNw+xgNb3SES+PgR+Ua
TaDIR6TxxWCZZmn/5ycoSViiMVDTDVlad6LKv/NPHaH+Bw0mi66OSCfvz+/2xy4BtzRxAXyvCkdS
FHGW+ncq19KvhWu0/Cp+bMwkbwrWfSCZ2I5F6VAepMvxYF5lG/kKnJG+b78If7Y7Pv7UfymO/3UN
Jp+fv3A1qMXFLiQd9FN3EZ7tYSV8/Wm6e6ch973j9tck8teffjN5GFZCcMzMn1YOkKQO/V1xKFbi
U/CqXnx2haWF+d4llt3VT324YdCMdpYb8YAfKLni6/ap/ca1F3c1gA9DawsXzdK4SwdhQ+Gy2XZT
5G+GRhxXtCRDmbKfus7IoMUPEUtOknJArbTGcCs0Ta7cKKZrZRk11KoG8UxwgMvHma7a2DSpL8tU
8uW49LAs1g7Cb3FtiSFFM3oaHjFmJlXXpnJRYIVrqdZB20rEwsutGWBtbovXwUp0xyg1lfi5LiNL
ewycXiSP0gLfZRMbhybKRA+01o3smIc5nObgGjAqBJwe0JFikR6Lkm+Tm2BDkl6otjomGC8YoT4B
63huTY2aVRx28Q3nSm1lcqi+CWpFXXNcIfC4CKpvYtER7x2r2TqLya3EK1PcVwvjs6nrci0TkOtp
iZlc+E0KotbIinWTyIgJBmHdtmbEkbuRjn0IXnOqJwKqgmjYp1ZdHuiDEhe3WAwXrTaXaBGRoV99
NvBhgcFNRSfrK9iCoRBsE9Egph6s1V4mmgrT28BBSvEDJyNMgRg0DtypLynbWKm+glXqj7EsmF4u
ZdX6k5G09N/fG0hveuSx0CG6GyvpYEgHQT1Gxh49C/7qhWvmCsZe109DtDWtLRXYT9qZyxf23iWX
n/LT2LX8HJ6pkCqHTBkGlAcYEim1AxvpYBLociWvEUL1HpKQzxr0H13xTXO3U8mupPMkHbjBje6K
g41IzCWu+fcPUV5a7O/d0dK4/emOjMkg/3r54OsOlaStH+POG6+yJSeto5Dpxtch8VN2ZFM1oLQC
2wbtVLTLQdX115/8ho9mhGUu/ek3ILyooDVb88GsSMIKmlu4xt7cWG5YxUfgN1CLrYu8UKh3xxRk
DeMrvUzyFtBZ72oITnMGywAHNGxo0oSqOnCoXMGeNIqveI33zCifPK1lEn/vYb3RKRgt9gw1bwgH
g7+Q9ScYsjZNPwpdUbPXXjr5z5X/wwl+8a29d6FFPf/zE9FNDm2kK86HuF/X9W0/0P6zZXRK98Zg
N/pKIXs6MT1C6hAxcogSHAJzqy+GcEUESp3dlMnV79/NB8NPWv75T6+mgXIrzJMwHeDkmm43uLly
0MsntEGeNWx/f41lxX73bt8sOhK7aSBzyXRQ7NZN9pf9SjhQz3G1i+TYb/Ff2ZSotp1LQd2DKG0D
MFiNzgVRMWvrVK1uMjvfTt4NdIuLXeohEd5/ttJKv4pH/rUeftde/HT/Jq7dDnXldJDMtYg0xbIl
/YjXlJK1WyBEt2fdyYddbKe0m+3q6fdP5KNdxPef89Nlx6nI+wVjeQgip8tszOrNyDmUGqHWXBRf
KODNe92MP5HhSPIHL+DNJNAAz2+bruQDXAeb0EGCZSeOxTyj7Agv+GTX8tFU851o9NNN9YGWhqbF
VfS1v+7O+bY+NE7hlBv/xvqSbzC+r+jceeHR94Rt/Ocp9cNP6Y1K5q83uNzzT1elXoTPVG/ng2iK
lKcfSWCIFa82VwN7AuACkAoN7Ta0iF2o7aXh02kkdNqq/Mnotj4aQm9mNyAyRU4naj4Q1ua0XXo2
abJydFyZGnk7aGJjY9tb5C8+NDBDC9KQclo5qWasq1DXXU5kXsR70YatGLePaa2gbtQML0v2SY7M
vAZsOq3EcT6U08NMmYGtr8vJdRUSXKjQ3KqardltCYFpimszv5UNuqcpRzDF6YqdUJ4b8ZpaPQ36
U6TdxRPdofmMH8wWzZPMLyykwUsiKkNycC2Bbxxim+RCd4qe6Xw6jb/15/vOXKeJvJfS4iougt3U
xjjS/dVgEGVerdsZ+Cr1EiUksb3dQm0mY8lYSdE2aICd6JtR6+kGX7PdGcbjoHdO6YtbrYh4UdR1
Nf1GH6W71uoeRsSpdjPMntJqF8oQPocSLc5ydn//2X007YpvFlvLjNK2m5l24VgQjmSLx3QvbZJ9
Fzn5lbRpvfnRfBYP4xf9rj0ON/Kh+WTC/2ieEd98gdAd+y4LuXIgXMnIzweOwnANt37q6edCDhzy
1+dstzypqTqKCjXE0+9venFXvTf7im+2UZLRWmDg6/kwpt1xVkgAEFXPSlnUOowatdlfzbG2tQYY
lf05LymoCzPSFtnRzLXa3QYNDRLreh73GO0eAI0jQZ290bjVtIImkL8SJRqVkHFm6KtNt65ELwXN
WNYMyN53R7Vfl9SkOnxBLSEVZhCuiiE+MufuKJjSeqLrnEaeAQ86OEj+LqjxNydf6/Eg6pd+55XK
TUjSZEaXS608PezIcmbDKtuAGD9Z9pX3NyiI63+dQ6h3YpbMAvmgVW5Z2gNRGNs6W03r7lUuHUXy
GL/eiNnoxuwd6+sjP9G8rL8Q8Qa/FAvpObaJcUKzssRr2Av8xGkwlSW3v3+FS9XpnVeomW9eIXzp
EGqDIB3Gbh3iu+ocIJXwZwxXM/bxilScCuHUzWx+SUD6oIS4Y4ovneFb0DnyZtgWyqFqToV+KZAp
TtLnJ1PfR6P6ra5TNIXR7FvmXrRDTgXyYoTXKlHzzAlly45S9rUl+4fZ1tJ3ELFBTwzMN8gtssPv
n8wHc+9bZBnJIYRopsyNDQ3XDLsSISeS8MmwkH/tB/xraRHfbI4S9i3IUyr5ENWV+EDSNJLLIgJP
1ZOZG9dWvzLwp67QN+CkiEcZKKki7VIpsbjbAYGaGi0LTZahmEiileTrxqbxOxqYqsVICYbORoie
OU1fJJh2dUDZ9CyvaZCMfHp92j4n/RAOn9zOR3fzZhc20wsw8efPBzZ6Ez4CNhshQP5kfP79u/ho
JRbfHPxHk/AOtWaimXZkbKwKR/MER3Bq5lXJexVeolW4y51PLrZ8mu9s1cU3yz5uf0kdmnQ6AE3v
JP/BVHVPzE6cWXHGt8M14QkAPtwemV+9L+LLWvlPPsY3y32Ex6pMJ3aMFZgvwiiEzi6ES+IlP/n7
C1Pj3Tt7cwixMDalAXiTA/DrB9Ezvz4328HdSrZ+XmW75XunB8J8ZG5y+0q0cai5z5LTrg23e0qe
2O28/P4Rfy9p/fsjRu35dlYskfH5xnRIpKM6PE8FaUsbpHPRQ3ZuTn200tfGHtOubdr1GrVAv4pu
4yPxu/ivoUyQ1CG9wr0NNg08n123/+Rnvf/mkZT/+rN6bD8ovOPpEJOKY8UPiXlu41U2011+TZIa
Uc6S2PWsXFTDWit3pHJG4VqeJtu3KH5sicTUmt0cepNxJGIJMejvf9cHpTXNevN9IZZT4g6v4WFe
MR8Ij4SvecQ93OHD/WS+lT+69TdfGC3Vec56nUF/aLz2MFw3x2rNhi3fx26+sY76fXUVb3KvdDpb
XmdnzVXsYCV9claUlzt5b0C82T5ReBXzdGIGmdI7uCItKgwo2ramEpRAdWQ95wJrOUV73TZMNyyf
4f/7Z3JPETGoW9PHSXFSo68YoNxat5sn0HHcS7f5/QtQPno6yz//6SSg6XOYgTWcDr5PWLJwbC9b
rb2Ypz3qsr7/kppUrTyFDL+QxO9+B/2u9jSUluVajC4UsqLDlZmsxvy8aDPIgtLpp6HwycVt2h8b
bTcQ4Ri1V01+EdaQGoofjbYPjzAffPGa9WZ5zw3UXsALp0O9Gl3Tix2mLlezDdewiSF1SQWwMS7a
UKztzAm2tDm3urtOtqhdnHLHmcpunXT9+6f44Ut+M7H2+AKnlJCVA/GpewIe1ob5NZsRK50icTMN
C9zzoi7QFw3ETGP5nmr2FpEdt+yGwnkhS6yC+GEmMCGc8g0xWTa5NEiGOIn17qycBoHezwL7+/3v
lT4alG/m4wRbpzHUy2fH3gPI30qivABz+am6iF18eaLiUorNL0TjS4C20XKlcff7Sy9K+Xe/hzcz
dUbyndjNbMuKzIXEA2vdmXdyRmyYbYWuuQUEid3P8c/NXXKhbvA5W3Zn5xl1rsvAU6YNavb4XtoT
hz3eTJ5+k52yV/9CF67K+E5pJM/8bLV8f5+kmW+mcpj+sNZNfqm5hiLuBhtjBSvdUXb85ksS2He0
+d3fPxV5GbXvzBLmm/lZpaKNL55rRRftVt1pbnpbHswd+mn+k90iGl0DptkFV8k2uC0dYU/mzyfX
Xm7nvUu/mYJ7xHBz3nNpfacdqKC4o4cf9Gh8stv8oGyjmW/m36jyw76v+PsWndNbYmw2/Z3wTado
dEwEqlO/f4IfbKvpWv06kUX8EyNSuAzVIdDfmeEO9bmxheO46WZP3hqG2+7Zi7LV171PrvnB5Gm+
+eylgTiqSOaaYb8WLbQkJ5mv90ZbkJka9cjL6DBWe0MEaR44ydMnV/3gC3rr2coQqgjkHUiHYTch
0ixkmr3QiIL7ofMIFmbCfu76K5TG20Lfpx0JVcpVt0XnP2Sr4pMNxXeP0nuj5s1nHCogfQhv4jMe
N4Sg5tWu8B3JWtE6Kt2ytQtOuxC2XuUrcaUBbOrJxXGJ8kFuDtH/GBPD1r+K8hWKSl31IutkghbN
dmW5UjAk/D/OvqO3cS5a8hcRYA5bZlJUluWwIWy3zZwzf/0UNTMPan6i+NCbXhgNXd507gl1qiDn
C7Ye3/QgfZnI4/vKyk0f9+CjhdmNBiVY3NHTLWP27gu4Qj4pc3gHfUK6C1eOxMJlEmb3mO7IBuVP
jCAeKfUC4Zc9NNxWTdJCthDdRn8fcsBweq+c7mpogW2od7JNbPR6azFqtQVzFZJ34HJWYCes4UBp
ca8kK4eOWTCG/2neA5MvLUUYGdh6CGdcGb04QXrUTo3BzNXSGvXkMz5QG6jgXoktf8iM4KVX2qtk
u7K/w+lXO93bIn1nZedVC71w/4TZnQcl6wBcPD5KOhMgbkBqZccrSNLCQL8BeWrBXO7XPKUlV1WY
PuLOUwJHLDhlJjtWIRYvVbRxn/Irk6iUFm6DFVu8lLS44VjuBhGhaQz1OwzSqpGW2JKOxnQj1nM9
VdHsqvIqL/unwYIalArEl+Jva4PccIfB+ABF58s/XpOZWaM9yC2XHT6C0SOT1H4Eo9Ukg7DWXrsl
90OYuR8dDe59iC1QDgDh8jSvyuBV8QJcv4wmKsWHF0fof/yVO3mryzy69jNb5UFpOZKmnfPdL3Bm
j9UWqQh0N6l0Da4NGzKNsV0TZ9+IcYUC2d8SoyGt7OhCgA/05t/HxiciUA9M/o53zT6702h1v70j
mPyZ/M4uhFHp47U5xz/Pt24h+8LNBRjQyjSIJYvRaEU0ePtyGpUUhYsTi39GldL3INnde4oog+VV
rbSrp7qKuLLOC04lPzNOIdBh4PfG2NCU1IB9lmtt7XWfoUz/f1aJu9Hw392LGpovIj8dyVoH3whr
jLqIEB6sSVppJVpyilV0PeiVBnCDyeiUDOQErsyBl8tPWs10F84jt+03KJEh/FLXZC8mjO2jB4Xn
/t5clgnGOvy/15XUIPTrNNdWbm1KRuHBCkwwD2isAbKQSKuu4MKQ+9/McfeNnji9VhsmImmLVtGn
rw94JTrTtzxdsFaOwnRbH5z6Cft7b6/GOCojdrpkpe6ZrdNo4A42cy0yQCqnuaq0LXfBgX0rlXjr
G7whKoH+fOSpTfbhyLPQDEI4vhiWyAyT0q6JkO9WXBEcKaA0lKEMBHWQPNkC41Y3OppO+L1Ubons
0EH2GOmGK92dPQlM02D4l1OQWuv0cVKQhSA3mPoKvSMItYqgLaCz4XuRyZD5hu4Xwx1GVKgks69M
UAgW4JaZ6uI/jUsrQgRcy5WDGlhz8GqAQvbeCaS9YEQoR/n5jG8l6EdrPbOYTAIMBOB/lNMonB7v
C4PSUSDSmhdPe0W2yUBTiU7qlF1t1m76UvzLz2zohKYQIhJDcij0ZrJvXCnsc6OBkEDx8Qj6OuAC
8g+Uro5QidREOTcKrVZfeg38lAqE1uTzyuQX/NEJtH5/0HIoiWbD5HlT+9HpNNBAK/m+UCgV/SZW
pUImwRKOxSHfhtuVERcO2JxvFpwP4O6eRsy9USaFfUjYowzRYMOvAMFRveqTwslLFDQVaSILlM6a
MZ/uzoN9vpWL7swQyeRu20/7DNSRluwiO1Ms7qjRaqyd1y7uUkqGm9lRvwlGsBVhENogUEDajmBl
/46bTe1rI3aYwkU6ELvWQsMgRJ5KqNub7alVIOMdkDJ9pawoBveLinokeXBRU4B6PdzpndgdQKua
1WtnfmHbb7f/bi2E1oOgWy9SzvhNvI0XFLaQzSj/oLLy2QKOsM8BJwWk1WLOncV+Fa8re7807Mzk
UhKZ1+W096WanIbfUc1h1PzJ1FMKMGp41kIk8jy1XDts0w8/2vOZHQ2TGpkroJudEa/2j8ucm+KI
rlZY9SMHWXYVupES2kdV1lely8okl8acWVAg9qswBv+KMxylPeprSaX7f1oQgECKAckimfkoYRHB
pTPw2yBYScYuDTozYtCiKqEtAaECtv+guKsEAsQ4XOO8WEoDcDN7VRNhJJQtlpGjZPTW0lvvlOvR
lj2TbyWMxfX5yi2djpkt6vuuzNBejws6xAICcgLdJD75ltdkpUgi2PbBYy+jS3FluCV/i515d67A
ITMVYrziKjRysGt27rXYhnvodwIZdCnNyhntwCrl4BcdEWZu0zpKL2r94sNvfz7lJQ9zogG9t79M
EI4j0eCwdL+c6oJzVmbewgPo60YDOh5ghrTzU7nzj/zpHwecGSipB6dWIGFAbyd9SyA06EDKJfPo
+wAj1w/9Sp+DBkrnCg8iRqhZvj8fdilHxk6vwZ3B8VMhBsMxTtC+PWenelrj6iXed2pijb+S7Z1T
YyKc22RaNMo8ItNiDwZx8/noC5eDnf5+NzjEttnGhfKlA3ZosP+e/OIKibAVW7oU109KVve/Dhqc
ogbND3JwBlqdrUDLFKCbptQoktf+5+cnaY7aqE0+Yq4+nxC7kAyZsxvFKe8NbY8ZYS0dP3RY4ERd
OUFs723oQ/IBJiAkG5VuT766rwIasJU0vwYWd+o6SJzIQNyMKMoG+Mhg2/8yV3Qu5Lb4lXNq9woK
O3rjH5OVI760+DPLlIVgW4VaBrKjG06LLsHKW7Lgvd+gd3d7SqA5F30W+Fmee3NzPRbQFXry3klX
FSPwbxjPF3qpJHjbgLthPCFNiO5m+b6DE72jLEanOTm0QuBHtfTC0DJ/4bbinpW9F14Fr+SUP/N3
AJYiSNhmOoE6YbiSfl8KvW+RzN3HjOCUZIsKJ23QAJ3F+fIVUol1znBlXv1hlGrva4FerNyaBfAQ
d6sC3A1HDEElgoUJ10YG7yQCj1H3dR7gfF495DKjtBqcGJW3WxVLsfVWzvaSCzVnVoqHikWjOHa2
sadAg0YvtRmgX2bnt3KwkU7tpjGoDf1OX4htcIBK7bH8rjb+R35EQIYMANgTOJ18q+1kW+57zd2w
3spVn2zkA2/iFuDeLQhbtXydBjWewfotBnFpDdgPDbhdSJKo8Pgro9xi7kfDzMxVI5WcF5IU5cQ8
IHJ+1CqjSGwrItAi4dvl0awXiluyt0A6qUA4TQuBZBZr5Eay97I91zSh0YBYipMX2ZhkgMMKAHEd
fQkJFNHQTyjGtULVu6BW6/AlRxUH5B1HAmAmJhKh+PrFknrCeUqK8A8kASBNHDid4joTGuoS+95G
IPsRIXBCf8YoJsYtmgDM0LtKggzlLCBeLv3wUYaXkrJdnrymHboM0bs/Ni3I1Wk7olwjjF+jYh9B
9IAhEd/zJWh4WqSZQSvx/NrONCX/J+VwO1t3O5XzPkk1XYWw5ptl0UCpovs6kctzbdONkXyTrjJ2
WrZiihbv5czjSyBGSUJBEG4t8QW5vniitQtyeUDNL6408CzwvVltJ6I25KwLqyFiGYCqGHiBkNaf
z3h6Rx+dmZmVJetS4DIXn9CA976P8CaAoFow6yJdGWApTGZmPmDfoTe2GrCkpd6qgxaZITzA2my/
CI21vsPTFJXGBr0hLsD6PZ/UUl2ImXmEbNL5Zeo18GqNQat2/YbahGfPhpCyzeu1gV6RYZOumfpp
Ig+WcN7oFPtxN+YCui86erhAgcJivP4yjIHeDZwqhVMCItwVoCWixBxc3IzWQ3GeYv4MImSMa8bM
wQkLGnO1Lj9YgEMDHulytK88X4qprfPh180cRbDQFGwzMEjQwbnYMu+CyZzbfQgcnMokH3zmCADI
Ka7vZIDWc1pzBiSX0hNCGV9cwM2BSOvkZOXAT57No5US8Pe72wW1ozACjy4KJcNnKV4a0CA8n+XC
o37z1O9+OEC3dNi7OTzyQXEpuwR6j0qvLWdByIMLMjRDas8Hmlbt0QxmJjaBqnNZ95hBBYy0708y
49AnFjb1EBuxv6363+fjLBmiG7DlbkZjDZZWEJfdqhz77LOwuxfvKGjxp/g2XtuPaGVHJiqBhxOa
mSAgsKsCwonTTal2pRNbYOhXIcynSHimQbMPxjOkMHmZ3OQvsYnswuvae710SW+fdDdFsH5NRP0Y
ujwwrIJO+imb6n0Ip9Tsbfqb+RTBv8qu49+X9m5miKgy6MFYjvE6hdgjRNRGtTd9PUbKatChSKi+
Cwr46rS1us7SeDMjBGJpqKcNGI9Bsk6SLxCpcda6lZYKUzdre7d4rEg0XEzix2ugFIYd5Ojk0ASp
ARyr5ydwupMPTvq838XPWgqtXDiAMXRYuj/csbA6UvXXCE+XnMTbm3g3gYDN6s6bTHSrZ3ZvlvvE
LuxQDXVkuTbtptYytduLJpqbbBZV7A2YBJ5P7PYIPJrZ9BTejcy1VVeHEC9ysCtvsd6CEA3yda4B
jQQQzo25SVCgeZCn9m+ZQ6In1qpc9t49cPeAzHjDaGiLLGqUQMEVAZJwQQ32zOH5ty2F9be7cvdt
0NwpcrfDqhcAe+sQsrFcUOPIxAltXxvpSKvgdzMStaxXdnnJBaEmU303YAG6GbEAHaaTXUcn+mDU
GrKgurAdDfcMnLZkoTbG72ojeE/WHIKFGPRm8u6GHOCoR2C+xRw19xiZ024HANig4eEfjdqtu+du
hCKCtJiLXnaYM2TsumNtJTbzCkyIGjnorDVzE8pSCmeDMBTBNWkIl7U87uK9nBkZAUQAXTH5Uxyj
SdklM7xATqH+vOkhsLnxVyK6hYf0NvrdBMlogPBsgaxI1EOtKGcUKBY8P4FLGYI5UDyEmsUkiIUD
EavhO4iuohMDgqm9y7wn4HRpQBqoNq0Gwn2uRgb07LEniTrCxRde2u5Cm+4mjXfNHu2JDaOER6o2
RlbzfqsfP4AzpAauDry9HSLXYYIqjyzPz797aeHnEHQWgqCQWYFBLDSkiGTPCHXaAuDTEE//OMLM
ewGPep4XUjplg77dRAUVtZyAtTsFddcgo2sMKIzrek/vgv2dY8TBKhdDBKrDPqABVGvfhD1ioFNt
pXpkjUf/6p7rHdCE+We2ci8Xnity5tpAIDUaeDKckgSFTYFrFXw2cv+zmkBccJPnjT0s0Y7UgFcF
vfo4Uq8+6rP5llRh1OQ/Kzu0tGYzZyZ0AzZlCVj2llJzXPVQq9oECgxGioAzR4pNcuizCPGZzsbr
rLOHErRxQmGWK9dyafzJybq/lm3EkgXloYjDyd1vfG5tKKm0azWJ6X168G6RM9NCeeTg5wVBOuO+
37ufLYSflfjAv3Qnz+46mTKgp4jm13BU+K/nC7rgVpMzD8blPSiIRBixbRQJKRW4gnZm1SBxPKyB
1B+HJ+wcOh+CVcAnciwZ4t2veAMF2uef/nix2Dn2XRy4MnFL/K7bjXLdVnJL7EBpBva157+/8FKD
xubvvc5JyETlvQjyhgD50/QiHj2kPRzp2CquQ9mEkWrJnri4a1DHxyYfdDp/j1c1Hh0MEZjTYy5T
q/5YMJBr4SHRsAt8cA6oI+rgFJold9nF5y5pc3w+z8dHmr31ct4daYoe24Cb1hGwoBdcmG2xGjgv
VIdY8Iz8dV0I8ApB+RNL6O2Ga3jIrgzqesygjJ/Rfi3+XXBw2DlkPC4lKgS2Gjggi9XQGL4R3nor
sulc5gvkXVkoom+KPd5P0QMH/Mrpe2xLQeH298zA4jE2JIlVg9ZOIWcvlBGbzZew9vNLmzKzBIPb
Qn4ECj+OICE3RXIKGjbYr0ZY+fqbJ/ZfSwPZhb8/vyLaquejYapEDiVILkFZqowgxNhI8jieXL2I
9YZSm3ol039zNh+MNwddZ9xYFBEoTByB2FJf3LZD5zpYLy3/6EJUQkf60AGmb2W0BYszR11DNQy6
KBXeoSn8AxZrxXFa2BNxZg9Esq9K8JvCOvNQMwINK6gmuSsUsiRpBVR9y5g9WqaZCYAwayl1kYDn
xc4B9ODQ5BTY9SU9CBuAT2zumKr5HjRPUB3KFRLtDrweqD6QWYB2X8VNpTWyYK0Bv265lUdfM/MX
UJ4ROymc0u0AYKU6adNGhIweSJw3jYNahjJovl7b/o43OxP0qyr8P5UF5IhbqQ0umPh5L2rgciIU
XRBBlgPotBS0JnftoBG4E89N38IlnveS5l1YBQWRIQUjMw6xA4GKTBzc0/MfX2AaYOcw8iZrazwg
+PUx/ggcv970riF8tMXVpVUf6XFgXCCGuFaPWki2sHP8+EDwRCkRPUIiNHqMmngMQwj3UdboKyje
BXAvI7Bpo4lGia/+WolzyZCIM0MCKmIyqqZyY9F9fTKl3tF6y+uFFeYQHpdZsylf3Q+E98/XdAGf
DlbKv+0WT9dcnKcYLhStUbI4+pdOlQC67ZGWcQoJukJQUE/UQXJUgMSFtWnIPkUWeNGR/CxjG5ST
ZaJGpRMATcxF0Jmm7KzzweAOeStBiWi1QBNjU+BkEw76s8L6nWU+E6SYJzLw/O35NBaa19g5nrwm
BJfJBOxV6IzAPvaSnJ0EHTREarnp9F7OLyiKIkHHH/pf773/DPYViHeu1eH5+AsZe8Bc/l7G3uuF
0AMtlNPr5LW5NjvPZnYoVaqcljmhjcTxNw9AWXoi1fjfnFt2DjXnK0hoCFM6aAK0cZvMFvTomG8C
lChrhXgnN/WxNlzt+QwXUAVQ/Pl7hrRQQJGixRtA6ddWR0iyrS8gzD4FW+6rd1wrc3wzswA3RO3H
gPrZ7n/RYTSd/Qd2cw4pB905M7IBHBJ0GplUi/NkjaklxND0VfxBS0AsVAz/FJCwc2Q55aa0RMVw
Gn0GRKRae3bj91660q/P13HhzRPov5cxLxpXqCocFGhSokw2SGD1OKF3bFgrnC49MnPQONiXwJAG
xROHUtmX0aJfSGiXGu6BeZ2cbCTCgFAfgB5HzxjuhR1Om2V8pIiAmhWjsuB3C3MTxvFFG9YZ69Bs
CM3G1NtmVbvyoi8kW0CT9/cCJi5obCEwg4LIpMaQW+mFhAzuZ8taDMSSQNYsvrjFgS+uXapCUpvI
teIE/vu0eM2KqziCqyR5E0OrF+zGLVCahBAJJMhHu0XaBkEh50CfNGCt3ugk2SNMGjVEIdnkpe6j
8a5oV07ZwkM5x59nfBogjIO7OO5r74WpT9DuqwKdAT9KuLILS7HCHGfO50THUEFAOeTVvzBmjVxe
j+hejrdwb1aqSEuxwhxwnlV8I1RNjVihEY4Nw35T/guNcj1nQrWzH35ZKVKiztdQl3kHFfqp4UA+
RRwqGu25XLbPpTXv4Ab7fGAk5hjzJhU5v54ymGS04Qa0UpF6m12K5lQMe96lIbXXK8Iru6fR4RWE
ICEzymHUsx2fGwwADD5osEYohcQTUU2NmwkIKWmG+4T9ycNYB1VfGOI3AZjudQn8yRkp+wCtEa+N
BBJ1I4DMXlOrEqYVKx6r8fQPiV5MKgihKL4NBaT/OjAvg4E52JZFD/VZFd0OGo1mTbF2SPbjuXl5
nH5g52D2uBolLs9ROYaQ9Jm3f1o7tVsjNJ7/+sLF5mfJooEdQLbllrDD3DdZv7veyqVecEv5mVEE
k6BXJB62bkz2qCdkvilB+tVbpahaeD/mGPCRD2kOkgWk04UW56rJS2szNqUh8Ojhnz5fmyXHbQ7v
bvo4JCB4PFVnwN0hg3jaoszECnVXR9JROsQrV24hGJuDuvmMbaiSjbBYDJpU4neh9OW2sZ7PYqG4
yc6R21LmVSROEQ4Qotg91cgobrBwoxKztIBK2qAKoOHEl2Z6BW7Zrq+lEV1WUVcLZnEO6QbldO2z
YOkGbjwGDzhC9Gu6EZ0A/ehTfQVCHMao+RpgxdK78P58yktpqTlAO4tCH7YDpzq2Wt01KqN1wkuw
STRR5QxRB6WM+D04wj+eE27mSA0DieRQiiva2f1etKMtIEXsgTjFMqWQr9JhOD2f18Jl5WapIh+K
b2Ei4tCzIFRmAJkKucvzX14y+tzMDvR1VTOiB6NPNc02YiokhH3gX9y9wIBNjOs1phKUzH3pSV4r
RlTCXUaF0qqaQAqDz2onZxmNbX9XvmYa9YHh52bWwwXnKjeGCAtrtdOqU7NNtj9Q4Ebfk2i2W3/F
3V46mrMEUuQXeVbR2LaSihwSOixVn2ltMW6SPlJLNrHSql+5hEuBLjdzoDpoI08og6mjnrXRpGID
9yM7hJGhRYtbGWQB5cLOIdl0RlMS9Oanmi6tVcY0iKdFW/qdVYE4NNAtVG7QDm5459gIX4QDYUH4
ZUBIIa18wUL9iZ0DsoEAAl5jmiagJ+hLK5QAuAl0oyprNll6fDLYWVQ2iGFLlhSSZFEJRR083WYV
qZVOoc2ntht/5VVcysXNAdflCMZcocdKEmYlu7ctQ0+NjXY2cGgMarRfw00tzWdmOqCsHksMDeNc
VxrgJzmIwQIrOJTHNbTRQnQyx1dzrpt4kYABeBvyJsp47LdrwPCln57ZjLqNGi7M8NOM8MKw19bV
mQgd5fvcX0m7L1xQdmYGIL7WCAT0YJyBMpqTC24QCVmKAh1sCu+uvL1Lcf4cCt2PkyZ7jUHYRAOx
XpN9+hDgQqrXZqDDM+woBBgVaHM8GaKRMH6/tKSCDTmQQG+kP7d3S7mOW2R0V1+gOYYZOwrfEKGg
zCp1socCPGCPEKdAG0dHXkU1I65Qn1IhvM5ChWgweTAKJFtRh1wPg9gn3xIOSJT+PP+gJXM1x0oP
LvTo8w4fNJ5bldhkO1oLjgZlcJyMfgptZZSFwz+HSJc+TwSQrMPhH165zCqHDZmBYhp8giP/UUAj
nG3MAKpYEKoPUYaFUncmmgOxEfoL+Zl2MjSY5OefstCGwM5h00QqCB4tIUfAdfSh8Uo9eA+gpQbd
F7Pl9IDptiGzDZjjAOkkOBXhFSx1CWWRNUKJbUKiA3Pjpv7KmVy4WHOkdAOlLskt8DGQSFegqy5H
NGjOBfR1gorTX+l5WvDQmZnlQbSatIIPE5cL5jiiasedCh+5npWnYPqZB0/4HEPcjBHovnPMIW3Q
jURBkAHsuD63Vghc8BBu1Ix3NwY6a0QtTQ8NGp+N3BnldsPsWgVdzhrQOkh/PD8XSyd0ZoEIMPrX
iYhhWr35BLO0PLUnkM5aXW7JN5/DgpFPbVlqCu5oEEsdvPOgxPvI5lXhLflsX+k3AcyRoCnytpQC
zTqqlCPVA8PKWo1r6QzMvJKAgsBz007TA7ol6i3Qskt+oubhSpVpwYD/BxQcMkTnB9P00JFf7OAO
KCIq6CvXZMlpvVFJ3B2CavQIvibg5kN8w6fl7prq4hmk6JrYyY062rUiXAakMLljbD4/DwuECiw9
Xdm7IZvRH7NsipfpThVhGEzKzAjI08p0KPcoNdFmGaq8h4RpBL0jGMthZeQFqCBUlf8emZ50njKo
jTj9N/rt4lKlgElD0VvzDHYf6xD+uYIVAzOVttElAl0TXC9tzU1Z6ORhby7n3bylwJOGCMwVqLp5
Hxl2c9RZBUJw0tkzXXV4j4xh22yBkVXRvJOeiONYymDB3oYbXs/MRgFw0f9Z2YPJP39gWuaoYM+X
WJ9mYLk6JVVTvd2Mx0pnlNyo7DXSl8V9nuzO3XxLio1EnwMEMdlJbxCYjQKldXAVr65aKKBLdlyd
01gdTcYcQFwr12XBZs6xwHQ6VmTYj4wjBvQvUQN7KA6gGs7T7+crt3Ddb0frblIDMv5+xmPhpL2P
ZszKWUNsLjkwt2f17pejDnymIYuALXXoTyTBcTNe629GR74sd9pDsQ1ecES1wMgOmUOXZgxFQZt7
p51hZemWPJabe3f3BUIBluAbrrkEx8En2IIhW4Hug4qQoSqj9D+i7HtrCfml/MIcFjxAYsgvOVRO
WmCBob+oQEDa/UMeoNA92iPyXN9gyq5eO7uz+dW87EL0f7OCdzPsBYJ0h+lI1m/JtUAbB9zRb15l
VNeqNXIT6atttZP5f3DBbtO+G6nNGWqEEiKiuBMBkhRZMHq8rOm2gJlbib2XJjPzPhpxaKkxqFFS
FpPGFKHOpFRRUa4820tx6BzQKxaQEgwpnEfvExxREFBVQMfsKS/UGvhkyRzfcoZ3awS1l8FvmoJ0
hLN3QhU5vHS/7BWIJMgUBAFar9FLSB0GO912agxJaDXdrmrmTN7Ho/2ZeSURG/4/WNeIIMAu9VHY
J4akpSAiiHQh1Eq1WLlWCxbjVoi4m2UFaeZ4ZBvgrZAMH8lKHvid2FBQ11ojU1jwsOYgXiEUSm+g
JwSAq4O0uyTUwQdPawJEEpEqJegNw5VoculQzEG9A8SExlqA+RO6cx+obvnZCKwigAC/8d4JKHu/
QZ32uaVdcHz+g8N1oTIK4TXYw0Bl0GmaW3Xyp5H0XtD7KlafD7KwOXNlNzahRI6EVrPjUj71yYd5
osR9CC6gsvMbOU+kdiU6WrJ3cxhu69OuR+XN6PhK2AFWHEGbGJrPrtoAEpmooLBWGRBSQjI1Sy12
VNv2PS19lVm7bUvP8RyWK4hiFQthOzqta3fZpoGudQpel1Qj0SgI8lq3RIukUdhBbyWuNXzD7Dfe
TxI7eUKuHJ9bQuDBrZtDd91aSCTw8oN2tbygTxBixqHaje+koPmME0K52wUDmzjumnwX1R9D4cJp
YBUqe0sC3S0ypY2Ll65PIZWOzs0iVfJBOIWxyYBhWOondfFCS5hCSVwTmQ6QkMYIyQwepLlUsqHz
XEvCzw6VqJQGRSCp0cGlEv4Mjf78LC1u8czhCaD0W/QRVpjYuDb9m16ArrAFZdDjXWlSx+ySRvI5
fFkZbeHWz+m4A6lLqbSF9kejeCYJUs9OQ91X9ybyLLDX+Z/I9YKqGuzM8splWWANYufA4YxyRQoC
VKD7Rfc3fakqZJLSdE97oCmMXyoerSbegeVArDVe0pAzfB7d6WmkxUHq8MK4L4oLaEkgVIArAGJd
ntc8BmgFX07CXgFXfjOoOZvJLZVCEQES877GNruh5lfu4K0Y9Oj4zWI1UYggg8h00ABya9BNoJwy
svrImVEoIBNxEdHBU1W4l0jRNPRg0P6fiNjlWfkHJNeyF3+P0WeTUcbg/Yjxa0ohoWV1LCGXrFmH
r0S4b8ByDe5j6exGRjQJXIPJggu7TYJbzoOjugIAzI3VgnrlUcghuXTPZkaeEzJBHhn/BywnUPAG
sZxPyEn61pfxtiWMWNIqCGUM+Dkw4khMuoV8piKUGo8W3i5bKZEuFOqYOX6aCIQiqjmQ+pLIBVAq
caLMVEXC9lpYPnB3xEpR87FVZ+Zw6pAf+Kbg2MERAahnQagMHXPwcGVozR4uUvv+/HIsALiYOag6
wIGKOw78zq3abaGbIunRb2kAg8qZtIG3FzLleIwpUWmM0BHeWkqDohUnyLSSdblMOxGSl/qJmKSP
KrP1oWKOZCZ4NNodFLQTceVALlgMSNX9HSI1FMVC4wAXCgY5Sr9AKb5h96NGTlRE0Zug1DUa4dEr
o1ChuhZoLLStQRz970E5l69JD7qiSAnnwPtXR3ZEcQEti/w+eM1F1cv3I3Xp8u+m0slj4ULqWO7F
N5bq5arOXmm0WKKD7btxR5VB1YoM9LbbDoPix2qCpB+3DX1+JWJfCEmYObI7pNEPTTBwEanKLrxR
l0KsCdgJQbNAaZX3LqFrH4Dv8p0s1lIiSyd0ZsXHvM77iMSQ4OM7xbpn8WZ1WAtPF6I8Zg7oDoe0
itKpTaFFg4WB6JvecTlW2Gq/2AvS5CBzB4PkZthwF+mY/ranMlbGAwUKbSPbrFW5FhL2jDSlBe58
0oFnpCyupst+5O3wHVpDRrilLEqN7HYT75MtMh8EuN+SPyw+5fmd5OhbCeu/9hfc9X8PW4ksYB01
DTL9JLywpHQkh7eciL7StjlmDF8LQIX4lExFQBWN4CigmjeGOgWcBwXrSi2rdJsVnkrDCqbHwT2I
gZ6VxzY7hxykAtNIKVB2gHSizED1yev7g5uDJz8Z/vhuY9fesCu5xBQzVOfDHOo/IYiXaRBJRxUc
oBLBpuQqSQEZyqDcjG6NLEynebGndWD4hCg346LVl6xPxCRWW0o86EcyXaIptehZFTz4skhbaeLE
TbHtpHOBZk+GtIBp0+pU9NG6t6dcre5FhaA/8eSptdvpjZh9NoFFcq1CYbqc+B6GLCA50E4gZbf5
SrIxUuL4fZByJRV+vUoyRUiHRyNdqHhuolrP+1cy0YkaOfVMLEMl9kCLELUBJMIPPhsnMkPlOy/x
QaY5dMA5BV2uj3Wk1U1vw1kSSwtyWTbL8R+uF2+g2/nahrEqRekL5/dGzrLvvhQrfZV8+X23r3vf
oiSjycF7WqekWdeSjIYHugqdPChBpMTiFg50mIJBiQ3SRq4yDoaL4bV0hC4BKK7o9ygyEtoOvT9Z
1agsGIBIkZX9UIT1TWWhRasu26IjpcnJ+lh0/EclMjuplCDNLTR8ogkJH363CV18NVmRgJalgNJB
KkGIGOLNKUSdiD5VPQhIWoQHZYqkqAQZqzjIbSngf7Y0rw1sK3MMjBca/bVUAsU1Ub75fOm9cVn6
GiYfdVy3DhdxBtVzatZGohmzwwdVDbGZMVz15vvgpJbY9HfMCmPsKvBLamF9dv1917yU/N73K4WA
JESuQ18dEo8mOPHh0Qupf/BLJXIljfGMiFJC1x7SBFIHCSQWRalBhcYqfQi2HqNiQKvZH5eV6eDA
oJ3Y34SelYRmndt9ua/gCvuRqzBNrrqge+ohMy37nUzWKrhpcXR92GFeTQijB091HThs45CD0rCQ
Wtdj1kQgCgI4kTi1veNXgLTwBlcqSGALGpR8GcWNruS4hVZE0gElWZJqScmQsd/EZLF1QRqSoI4C
KrSDOPonCYKNAxpSsnzXRecc51Z4G0hIjBXQtzxzYuNk5U9S/PS4c2wJcQz6M+9xSJj2VNW+IUbs
K8p16BATEJIQvRqwIeB+pA+az0ZBlK74uONUfknZw+heso7OLCEl9yAb2ccltS3pUiug8mUNtffa
UKLu8cgnjqeI2iVobOu7jzHKNpjG0KE2SYC4p7q6xai0Ur0ZSA/4a8nuGFey6pQ+MwN7gqYtcxHd
rjITSOESvkowfbzhQiQlcHnzJIXwUAoiKxwNFgWsElxPoZxnpMLGr0zhq/0QXkBS2g3Ycx/StIWg
Z8UOcvOFIgqkJUBQu020PoJgSKkn/f8h6Tx2W0eXIPxEBJjDllFUtuUkbwj72GbOmU9/P81dDXDG
SeQfuquqq7b3qWVAnai3yRKoRe0lPo/3YiXz3igv00yGroCfVDIBlafIy4k4EUgCJwZOYKloRerT
njE0SiDM/LJImd8Zm1trilMbPS9JbEOpdSvZEx+zXri+1MdKqGL8S0+C4U6gKiKW0R7pR+7j56ik
Qi7HSsPtXraCLNUsvxX7ekcouE6iVHNvG/XayGt0LOPbPF/G9nfIOpvk4WEN8vbF5K3rKWjR4DJ3
wO4o9doxRtHplYMu7FKzitxqPG9YuJppexSSIiwB+2MxL50utV4iwoXdidtQEfSbPPREfwn5ngc8
B21xAnmyYg8byu5ocLJdRKBr4zoNeJgyuZQUT+JkC8UnynzTupEcIk7fuhVptoBc47OwAnHdkaDB
tHGmO0PhSN98Z7uF2eA0BGuYtjQ7ElJGCAHFnnDk19PzTA5PfRQ3Oy6fa+ma4nlVeQMNTNz6pnQY
oidh+0tKRvSqf1KJfQfZFwZmtfkYv05dshOyItST4nXIWgxp81oO+nKfQHS0fRmYU2L4ClN4mkUC
8KIHPffVqMiY3edOP3aLk+PAi0WpxpWmcQo+rBwPsfLCSZ6uxAKtWBZ9alAJsXaw6K/UasaCwmgc
Tdsl4jY4Vd3wG+JhOLWVkX5Lty71F82LCmb9dEd+0LPoLctAMYyAYTAMtBfDkfTUZvF4ca86Qo0C
JWUOKb7OmuxuxmALJlGKxqknaMeMOUS3sPwrNrxdGPt4bshkyAlCCwc9d4aajLqsmu9qP16WgZQ3
khWAPlavKo5EyeUydmUk2U3eKO0bxRMSr1XgjHG1Gfi9puUkczowYsFT+0rzc48dbU5bNDODeaq2
UMnpJdVfRcRpQHXX+pyJr+Um2DVIwLA3dE/qoVi6V6yjAq0/xqobJ8wFtuOTVp+byeux7FIBAghG
LYl3Gm7b04TAJxueGcWsoo7kvMojXMQ0vDElXUB9XVfOo2rxdUbPe3l0hnUhsNodxU8z+zFIqBho
Y/z0dzQ5JJikrTmnELwgmiXYTgprS3Fk2Zckz+peuvhVq/fK46iw9elUVwfYqLg866vXYbYNQq3a
teE0DefcXVhu5fZS07SooztFocxM2xhUw84i+ROM72OLD/CPKptjS75IkfJN2TpaenuiyiO3dwbJ
N6TBG9uScyhbn5tVC2PeaBOLF5UutGjS4ZgR21N1HXQU9Jyjtptnbcs+w3zEi8WeK2bNL7oJbiQl
XqbrX+Zn0nlptbFoM0fR5V3cFwesqPbT4+GD6Jpz7o8khLYbqXi1P3HQN7wLkJthWfb4djhSO7rV
ei5g6afWuHaDYw37IhlceWmDdZwqp+3aowYOoJOkrSrtpR2OsnCLlOLQy19EK1drxHT+MF2VVLgy
cuK0GITiMvkyGmBKwl4XiD9tsZhcZslWFyczs9O8tArHU6WT0Vl3h1E2asfaVioraSfHH6MBZDSq
BkWV2FPsUZQlsuGv5VJ+bxMXfmYoblb6iJcxQ7bqQI11f1VHXJh6d9wUewT9B7QUT0bD/s1DLgFD
ZYi83vbqavpyRVsp60HSzpdl/oAvtlu1d0S8A7tydmUyGNdadRLtaBUauuxqPVhbSzwxliJcbKl+
a+beZ7CS/EjSZMECLKEkPllMPqrICIToSwQyAG2zN2tvGU+knAZWLBN8+ljMDAJFlWqbT10XaGW0
byzzb1VixZ0y4VpWYdSIX1JGDlPKq9amNpCbmScGMv86QDttgXlDSK5ppm0ZBwTfLVXI1n2u6xJY
HTZP01tpfcri27C9qStlndcUTxvRidLgrwR34O8ehQmelZQCjqxnz7Os/E7MdzkiQSj4vo2o0spL
mzanerJkW6mEUG9YsUK3MyZfrgOxzP6pRusl1oCF7oNWrDfC4wln7Srdmws9s5meX8hLig9tVc7H
We8JxauGJEzWZT9huG0zzPs81dJJH9Zkp4jTveYO3zF7aQV19yVtmVdl1u+ykLFaZ86kv2U65TuS
fXD29Eq0O6GcUvmdZzQmU0n43Yzjy9S6fYF8ax33VLNhGwmHSsp2SRMFxIy+Yd93UFUhWGdKnKlK
/xQLS+WYrDmNUHvD/BRXgyKNZaeTT85piUqirs5czgcFdXHfHbfsM7XuosZRcTZyK7FzNnw1EepJ
REHuNYBMvdZ7QstRMi3Y7EB3H/ptId6ZUSw7tcbkuAzmrouUS2N0Rw3SLW7Kw7ZYjLDRDHSRX8SZ
W0sVj68Rd+pQQ5Rv63GJSz/dUkdb30VV/2wW2jSpOpQSGwrENdN+s/6eUCENZUNiPJMAXqtp3jb2
FzkdHFHxE/m7h+s1leomSM8N5ind/Eom6rFUi+syxEwamPwkAn/OI79B7lfc3ouVok1577v6virW
ru7ztyqZ32TwmUW+tuNxqZJfci/IviT5jIysaY24F+FvSoFhOjtqXmKSMSVW4G0gS4S9kHt5c+aE
rWtP7g85JLTkr1ZQFjeLdoBa47F31WY/WPJOqsgu4/ZvZ1YJCeIvxtiGbcqx22ruKqAMlb5m8UVf
3TFjckiVfuVi/NDmHxahSz/G+eFEZel1SeZG+eJG7T/dIG5c+a0nbzPa40oh18/pUVJEWxh+dVOw
JVKpq1fFfCpTtzRwJAfqrrGhWMBSlequaNnViiSyiYQ8XBknafWVMw4Kda5dWf/YkmK/mvVrm6Ie
6MudLDqliKE1QzSF5hrW3qBOVP5lscvZOuSfqsFDclLGMDKe3LhrUk9NXyKma6uPRHFNDDxE4WiK
u/IbgrHTnBjL8Oo+Kx+aGVIlbEuQ9yAZ0j6dyUHtk71h+VrLTU2bctCW8brN5inGMIN5I7GvXAG6
dxgoaTFMnXRnws1qyPFMpSYafpaNbCdSupSPaA0ywho6xsXTMvbk7Ky2XzrjS+aUEYxIazf5on7K
QW4xwSRvbMj91tjr9ZnTs+OGmbKjwqym+CRjLLmwf5rBNUVCW8kqVE3XMj9jLHU6krHlUIODjL7W
1wRhQvvwHy5l39jeFkb6+sIZAJ1IGZHChg3VniPF16KTaRFQ5NDpNFR8g+COxnlQSs6iQzHgdrtZ
Z5MqWM1bT8IPCkB47HJXykeSiziyqbL7Mg5jOi7Fyr2YbkHO2dYinNrzWgH6Dm6zxieM7oJ+oKNY
hr0wJL4l4ZmZPoCElJCo1ouH34hU0bRY/XaqOeNqO+2CKQ46rcAJ8rVT8dgJSskziogP0R2yInbr
TKE2Tl1dXC5zbYRaDN+uKj9ijBlV2e242q/CrPpC4Uc4LC4fEfMbXVWEq+gp+r4u/wyOnqWi7fAk
4NIoC2WUlbbJ2DZMTji2n4YaTojr6/Wrb64qUx+VDb80kPTDCVDYVN/55BWrXf2S9GC3tf5W9qGc
nAfhg3TvQJjJLTMxCcBMjqdvDi45rqZ1kgoqo+hgcdVONUNqWVODk9Va+vOwhqRbNozxKann+a61
4nJXo7YHqjRHdS8Ita/MS5BVgwc+0TpJkvs66dDRQOcrM/Kd1X8mey2uOgzZZ3VfdMt+jtNAtoiO
0LfrJslMTOX+sE5hJXU/m66nJ0rgF0uMqx1SEwfHppdBaZ7bcv6LYxo3FTuFKEqMYEiq58Zkfioy
rWdxtXR70RO6lzUixVZ4quXV6Ymj5nO54jp+m8WUBHEk/Qmm5NVj9LPOz3l73nqn+VTaf3CEI6Mf
9DyjqxRO8U/HYCybOm8dHwWcMRzqd0EmBwc3OizqzOBBtph0ZOqpSRnw8wyBtCxXmu218qTFH+qv
OuWvt1XpRe3tonES9TGeELJj1dpLi70p+VofO1HnE44GxLCWH/hTUghWSH7dQTxIIHZNSxh8SN6A
ZV3LmnHpP/1buqhvyl1YfcK9pUAaXUl3m94v0tuYnUatd2COtevAZa3FLmAFk6y9hh9ikNfnjn8t
+HgLaJvdF6cxCyusNyenyoIWx0vromSBTng2ouLK8FoimemC471AoVO/6phKRc9TK3tjaU/5v1T3
I1TnUqieFJSI9Ybb4reR5XYRQXm+tUyt9btMOZRlE2Z6QAg8o67z8J2MrpyGUfYrJF/R9hIP/6Z8
CxvJ73CjalxavwqYMO4wCbZJpO1bz2outbFxnCJni8HA8j2F3NbUfmZ+WVN2LjQ8hXW+jO2hEXTQ
kJerVs6SsTTyML8pTUwH+txmHnfJmrlyhQVWlpxQEwdtnxxV86hftObIFLmJkQ6ymca1/glTS5ft
xcZbCTJRXfoplDYS4XOoemzDWp0+/NBle8oEgbF9kZwDhiqt19IKG+0jkRhALOZnXf1nYNCbATAR
Uj9zmFUfake2o6B7anssKzcRf3oZu9/q20I/V/4101WD/VeYLa89jD4lDYDjJJd3cKYhuURN2Gq3
Kj912rFmeh4JeMn0POImUfC49NYulOSQgmCrf6rIK8gtL0rXALQbPOxQbRmsKluGxxgijvDJpLvJ
H1dSRNTgor5Wvcox648CQAsZxOOJcqRhyuwfNZ7bNjsJS7b3srbNby6V/q3+1Vo/bl8KPVSZySfn
nlidgckOLI0HxZouUVk/kWBqKw0Pk6B68dmKAgIsE/OVz2LUT9VNTd7i5YLXsLC9dgqVTZI6WVqd
m4E+nqZaT0qkTGOgi3y47RS9V8LGyDSJSVqo4hWXNyA3h8IqAqPK2PFYBFqulFyFvYqHdIVz+LFs
6zedW7KgCJMTmtniTauv8WrX5VM0sORPOu1MpfIGkASKKvbP5G6uTmxe1/xmbRtl3wlmfeouyNVs
wziu9bVSXtvorFHQ1rBgha9E7iTvyuKQMmc9KoCHuQ9ulVVh/1xzDmLO3MssWfqaW1P5hv45bvtS
AOMN2s8+380M/hpfChE5IpcmY4PLJ5/LSIJZJJ5d+lepO8BNu6j3WupjwkIEiWX44y+7TLC8Qd3B
gM5UINs1NV6b6ncsvvS2fwJvR4Wg9MdmcNScd/fB31pl90Xp7LaDMjSeEYtavL7eEncJWERTPy3l
fU3PGw4h8UdfxXapPGVRUNGPx7ZhvaqLC+xmnbMOHEwJlCpEneUYnFQTjRggUEH+ifEutQcd2VGe
HCZKWc4R3el61vsx494fddp5iTNlE1ygIUqKrgqpgGiWU/Yj4UOshWhhotrGmR3Uy2KQzfIj7rr4
S63/zcVH3zkqM0WY0FiXqq4cLHp1sBLp0NfgKPoFEcNUEWoUGNmV3qmSuTb1wjaUN5OyInLqzRFR
xPZPLV6SJZfHX65dlfpaFo4eB7Hyo1mFq+kveewUWZh0wajuIDm4hifDmYlzaF7xDc4KbMuE01rd
erK0m/OYXZP+XasAcA+9MHsTMwNZ8blYoSL+UdG1QuzoVCkydUxyyDdG2HJXWNDgOG1LKoZdseap
XkTqETvpzHCO1NtQx/AnfD6MWohl1ez+Z6537JQmcbMuMLNd11G8vPStYPfxb6Qf9Gi/IYJNXKMI
pp82o1TDwYkxfc1L3hZyeBdX7i/MDVML9jR48osF4n5UiEE2aVEAl0T2csoVGOigJEIWtnHhFt1b
rpOGXkJ4HLKRotEIhf5rMw1HT/clfod97YjGrkLiTNKGzHUaGOd88VT5bftV0neZSHWB5vc9Ykye
c1mvHLHk7ZMf5caVa3BilSekJIL20wO3vqyqCbZtl5jGd5yjBcG4gy8wMEmKE4zA8rOo3nDAjXyV
kAABL75wAxkRDnbyTtb/5ctHd625WJJdim8LZVr0qxfvM0pgoKyCo1Z1lCFy0ehMOuU5sCP4hz33
4YpaUjPusXLqVRxzcn9OeEjLqzwfWAlFC0boKIzjta7Vn8UBaSdgryur7yngg3GdFhf3J4U+UnoT
4LtVkGSh1d1pARJDjGHYRvtbR+cZW2krVO86eE5C2bxbzUtNrtZo6ya+A2+zULvoHu1t/XnggXdk
v4Z4FJenBUkRrX9TB2vvNZkvzk4tuFHv9UOIbbWYfppTmGeVu8wwYeL4pEyRvRlmEMf4zPdP1cIO
o/3USDZApXfJmud48rpm18777rUlBBSH+T96zwgppPoeo1Y0veg2Iii/G39j7iaSU4s41O9ky2bK
x5x3036APxg9mTv6V8n20m+p4tyPmWAcqd4Yf5rDxyI9qS8KNgTy9NR/KGtQ8xcp3rZuQJXPVSzt
qEFILHPo4qP0c1NER0GyhXmCVhkhVzK4DN0CzyHIH5AdR+8l1r6klJPSG8oDYL0l/yaxW/TfaRGA
tJKQbS6vknDoOzdfdpEY0PDpf2puON09U3+a8QuQl8hoO/uUKalveWWyyJqHpkGpgxLkvThHSxt2
+gke2y7Wo8qtK4ygsH6jgA8uRMx+jTgAmE/iX10/00oU+k6Na7tdDlrNNb3Qt4ZG/q+VfhTt+YH/
YwTFySaX1/+ApceSU+3smCY7rGMsR6t38AOouESAoWT71rNQJIlZfC145TPfvDEgnd/Am224ViO6
iTd4k55sZn0J2uVVK24ZayppMBPHqnZ+VsOhOTdKYKxutPigJQjCCAPAhLtE3Ugvw+7C3yjoxLCV
fNabsXyOXAvxcdA8I3LGOIiayiUStp5vW4LlwcFqb0DF878xbp36Q1VvvHaxdwucyvVg6nyg6pmR
h+9NP2QRsQZEDGNW2FLUCC1vbX3ToGfSt1743TpHZuEYK7zH4RFEoD50bI4Vl47SeJZUu2P5g9uD
EXvZdeveFRV8ReImxHr/A684Id9RRTerN6GXErj+g05FAkB2c/dNfK2lHQotyPJdITkWtSsROSbu
YkNgmpzRfkHryylEbLpQ7vIxYGvqpQ/CLZDPB5xU+KL1lnytA516CTclO1Oy04yzhMxPPg3tzpL/
zfzjFk5G2OR2JbxHzWvzVcnRPspeYU4eTY81ItLvsPnqP/qTCqTfLYqjFE+dfpAmLnOJseVXK3pf
EkQhtcNLoFaTKLQ3zc2gxDiJeypnHYZ8ssXpYYCUunmNtpv/WhsVVfOiLuVh0WnaVH9mbeWModrC
i86wQ/mrKtK9lpi9LcDyFogMpqs6WeHmOKyVO+jNyfj/9U5iQ00C1DrPTkJKU11/qeQfMLmiPxmt
/CEAQNiCNj447Lp0+g7WnmvIBHnWyhyUiLSauH/plHbfr0koV7Wjj82ua6I/MWs+rcn8FuQ0aKGW
7VxPHbXf6Xnul7PqGaYn6xMXi13Fvko3e0XIhIDUNiW3Tn7k5FtGjSAfIjOgBSdssFNCqTk8YLjE
FfU/KPvyhxT6Xapgus3MXn1pb2Mbe+P6N06KiwKl5+ICc96p/GRR8aRNGYNlaBMH+zZ/0rxO8jfT
r6BatDH9W/S9DHWymOO9Uj2a8bZ3VHM+5S0ezMN0WAc2cQkmJjNeA0gtp+f62ervsSb62YytW5v7
sZE/AQH4+fiI75Kfp+nR2APULkTkNt2jThax9+cKWrrFi1uO12Y7galF23SXzFuqZE91FGZ8taYJ
z6pww1u0y7kmMLq/JsmJe3Ne/c2ixjpqf/H8O6O0jkEAbAp8LCgMV1IPM9JFBbesGEcth6P2UfTC
DA8P9GEF+B6uc7yrpv0KEgtZBZWgxE9WBX8BzxNq0mHTgdxlr8k5Bbd9vQIThdsGG3fiFk5Hx9R9
dblV+G13dqR7NQOaESkmwST2Yb2e6x8DzVVuTFfAZVCKaboK41543oYjcRbMUE7GXTNjnq5byEFp
7KwmRtvwq2OVUl/k26KEZY53X0jInZ0T28ipN40+DbfavajWM2oX7KSREwjyTWbpUyfzjmbVXeJD
RpUhUiDg12JipQZhFGMkRQbfxBcCXvffhXEf550hhytORcR1LT8TmsASAu8ycZarI9Va6eXQxNGC
37iS7PrpUmZvln5a53MOywrQq+3VAb0d4G77CAFcWr8YU9D+D6xxYE9uFHmUKBL+jK/Temml2/Bn
/RSpbo+pp0f/mgUAK01viz7eJW6GlW8ek/e6+SpQglnzYSLJT3Xm1IcUVQZXYLxrmBzz2E4SpcQ9
p3qkjCx88Dtlsa2dRVJVdCnyoKhu1nTsJk8oLiLc8pgfSGA3FfN9/WhBPX9Fem1wz6D5qaNfzXRy
i6YfrXIuOjx3UTtvi6vxvBcH51zdWVUKV6d6S2fSkqTSS9J7057Eb5OvGXNvKX+i+m3E0VXNr7SA
kJCwR6p62urMHVTuTyYGe2kf1/1B7eAAcSSCYizFcJvoJECOgfp89vJA7XTSi7d8g05HzjIiDih6
X+XxFu9Y3yzqemip42TdtYbjJl2K1llmTJ8DjDZ89RAZj4hT1Vvb+yLC8zuq8rs+5BQoaiyP7kNB
ttJSbDz6m1ymsEBFUjg1iB8lA0ofi0Hf7N6/SLQmjTMou2XzlGfrOnVv7XtmOawHQFDACimG3BL+
iuoTV7Km9K17RaEpfXTALHG2EyvLXSs7RiFbuophN4noyte0gg53H7XbfV39KNoxCSSa3y15qxfQ
c0asYYouFtdBLfHQ50Ad9s1IR2OR/SEf2vGbkdyjgee3uvkCNOb2HU2oJaqX+S48nGCGo4BKo2tI
sR38lENDDBdapXrD6O8UK6hiH/cMrILceNF42uJzvt7b9CNOPEv8FKHoUvVdz61AOy6it+hwj4cC
BN6C/iG4Q0z1V0sSv8dSOMQtN02E0eObCbYvNB96xjHrJiS6Y4I+fWGZn+QuvUaFytA8rhoWVzov
B6G++rtE+zITAhH+OolCceYBZbdxan2rzIPWgMOBuNsuDVq6GAIUIfZ0bCLOidjV2dpN/S9LzinI
dBw7HSKSuNuZXemspLPRMCTdtya8KOWMOGhGk8+4JzskNijekT5WiZ9tFTUEuLbOLdXqnpHP3qqh
xyligAclvwzFbDeScRph9PF3FhxFfhrjGxGTcN2xhUDKpt6ejI72Pn9OGhwBpkLr0ECBmMjNLtcJ
tzHpwsvCT+gVYZ5BTIZ3s/kypYB1STMOpCjMp67+KizWRArgQnVqJvVZMmWnMp+E3n086ulJHS4l
vzAuvvhpRoaM0Xwq1J+owS37PROR50s04PKLQMxuovnLNmBzRLNLnRyhCueoKHfSnwxobyU+yEi7
bsghI1l1K/1daHgoh4ajcPuqre8+jh/fcmD9Z6hi9Jg24aQa1N2pI6vP85Kg/CrvXNmmBJxo6PaE
RLs08s9eB0ItFjxt3sFBGNNBQAYx8CH2xyr56+HhV7rd6W9Te/c/ocpl084j1HpMj9ZyJoqm+VFT
EqXdx1Tke8VEk5Vke5k/PDaNA7GYh3KRbiOeBPO+Ul+i/KqiZYyjN7Gfe3ezpMs4TJHXyY9qs74n
RRaUB2G5WxL4NUI3Z+SjjG+p9SzLk78U+36Dp4qeqhhESXka4n0twxw+S8JOM73Nilx9+u1qL4Fd
0Y2QcFeqXa0KU+E1lScq7X96/a0CMaVDqKnQLXbWkThZgbznOMKWz8M8nLNSfi7wj7aJL0vKvYaN
YvlP7ZBLDKsI61zCdG5fc89Fmlg3bKzZc0v3rS/pq2DBtTeb5lfSBP+E8lHp6rAd2eHDqHGuGf/G
AaSEG1iaBXM35uZXlKx7cvpe4nG/yK8GsuKaEYK0fdeE+KkH1O5oMFJDmE4p7D5wmik6VQqxm1O0
+JoiJn4ja8+GHqc3RUUg1MbU9NVWh6oV32qD8B4V4Wj9T45zT9aUUGhRM5bb+yY+ICCOnFi00P2f
iwQmFyGUGj2UgfSNqtW9lxZReoI57dV5YhYAXzVbreTdaCWR02ZG7oxiOwXJoH7HnRH7MKGoFtbk
ZEYISFRlIjtUorqvLpHgD8VOlSzm21zmDmZlfhO43yPtuk4vtJ9ddrBMZifa1K1QJFXfmq66BkEI
m611tFM5ZvomkzBOF/+lwrNCSBFNKKMyljI/EdEECSchbMglZsyWQSEmsK2fC1M4tJIwO6ageBq+
HDIb1XLN4TZqqStVu1X50kz4LzkoBlaD/NUttPglaoqmgiuBszQfBB0uxLXiGBgZbU177pLmXdcl
IrcnmCjZQ8yu7jNJu0wYbwITrFSxJhAWoceUwbtUhytQ7mqCR2WSTGHXl8dpHlVYrQi2C4PhxAza
VuRlMjDnGGYZOZHQq3bXqpKXxDxvw4ImGeVsdSF4Tn3VXUvZckxOEWFpzkr/aWXmvsRopJ3GmgQn
zV0sdKia0vxowtGoyzCNR2bjxhR8vwzE6KJNfkYKisVYlkIO/CpcFBNDW5wCqnOmUDg7VJGGtCOE
QuG2WOITc0opVedavq76Xuh82drXWhAvt8k8qKSZMh7Abhua4YllHfsDgR3QWeoGVp8J4JEKGjAJ
aZbkZYsC7i8Zr1incs1XmDSl22e/dHvwFbrRenDK7qUhNSOmu7lAbwvGQU2edc3rsZroXSsFZ4Lo
TblZRjqLYtvRAVgMSDHSapreyESD4iF/8GsMbMfVcJWYj9uEcWuG45r4IwqEUaaxbN+S2WvHcdcW
Stiqgwr3RsmUoTlE9Mz5+9Y+18Cpo/nP4Nym+B2mr2KwMKxR7k33A3AWddV5iNOzVO8KeT5u1q9q
AnaXdCidvF+13l91nkMjhGbyraiEtggu42e4Re0LqW8cqxK/RCsg8tHtGuQvVhd9dVVLgE4WISJB
jbdIqivU+ldqSBuVD8GA/fg+SOJOzpLbGuVO1Jqk3amOFqUoIWoBHe7Ur0HfGdh9LvVo/UxdI3qj
uJquIMWpJ2nRr1SjR2VTK2NPoGQzIBvORPIWSk2p+R/QB0nDTb6VIpLOnkQwI7YOSLAVFwaQ3dGP
pZ9n2W5srUOyLDB5hN+gYpoh5OslBhtrtMVJ+toHaqtrFcnZBHxjTlV2yJYWXCq5tgy1tcAjY16d
BMg4ZZJ2G0rEZazvs2T5qZlfkOee8zR7ih4Digq400h5vzG3UqK60XVd9MSxGn29eSjEzot2ENXM
fN6QdtazbvnVQ7SLzt2ZE2zyoyTUJ3szy52F1F+joFLpTjJmk2pUCsptYMu30EtR2VGyDaKnT1/T
9qm2O5m+U0FO1qG0SShPmNET3Fh/7uXzYljUOo1LsnUka7Y88Cf+9Q3Wf5F+zFEgdBTKlUGVrn/l
QksHI+juUr5XTf4qmat+WaG5wRIKWvOHelvKFbeYLkZz1ZM3oQOl3otV/dhwVYrvZKl/NzoLTflA
0+KPOeNoIgriRGn/GqT8uTOZH2kcB0oKWdGCwuWiajnrYIbEBpG89NfL6LAWahzrhoSjmy5T9ZNH
38kE3MkWNtdfRAYzFXaZMY8/gFKsouR1ur+Nfs90hHid1MCIniLprERDcs2Z3FRQId60ZftJm2ne
Z/2bWQRDof9qZUrMyhRoyMXI8vNRytfKRZ/JDZgKiBV3aJx8eEl12dHxhzVmp0CNmyvDbngo7/C7
RhuyWGh+TS8dCiCGa92e1gTBE+pVUy5h+UtXT7qdnqDE9rC3M1aSHFhd9oy51KOoreAnRJg9YWf9
j7Pz6m1b68L0LyLAzs1biepWs1xi3xC2k7D3zl8/DzMYIJ8msoBzdQ6CRGy7rP22FUuYJ3+w+SI7
QcJVogKROXXn7wHJfonC8qovyrQ7jN0mcHeqOFZGOPdYYqL2pS0fIZ2glrsEInVppyBviE5tbLlz
STGWrcy2BkPjt9F7K/nHiGpcL3e99N509pJF+xzoxVLqnnVNJ3q1w5ugOWkkGWeDWi+JkTO0FStt
fPZMYazrciQDhPJ/kbkNvKly5vdb1Z8jYqJAZtJmUf0QcBJLknHvKSR1g1NogEB1G0KrDkcRm5OK
SVkl8jrOPsaBxI9en5ejOleUt9rNtnYf8xy4YKMPy0I7xT+sJjgQHlL5nTQIYNVqZoHJ13g1Mi0O
HMDwcTCxnIJ0xOPWpn+1OjpJ7kOQEOSdCK9DV8CxN5R+JcJEQYq6EaF9EK58b5mTD5MBYEfBus0H
wfluU4j21MsD7pa2CnJCVSG00xjiWq85fhYEopjVAOagLdv2t19Y4hFlQDFr/bQ5NT6IPst+D6/l
+crgyDI+DxugKnyQm7CYt7n+YiFDweCRmcYpT7VVgM9lW+JKxrgipWuR0M5RovBuBsGEHRFR9qrr
O1Oi0488J/d3GF+jsZUQb6yVWk7ZAEFHyqBeqd6+p5NTbuliVqjhMZUWMQKRJiNgTtM4LloSzIIs
cD3G5VptJSStPRgghdi5kbyL18bO0Gvioe6Hj14CN9QMuXSEino4s+zHQqF1mt0/grhG5Ws5nZQr
1fud2aTMB8pJoxDV8y6aZ7Z1UitY5fiouk+o1ONFFL4XNBzpX5uSTTMvLq44awRYoydsZDoJiJc+
+nI5fJXFq9+9KSxuvniqzdfeANVVnmVAw3BSBL2GOmSxxnUchs3B7vAOuH5RPFgDJJNrxMraCnz1
w8WtmkCceiOcXOa6jk1xJbdLbTrcNRDn7ljYIKnWpisj/aMei0WnFhia3ac+aNeaazlJ1CtPsvjp
NtKcbcEoguAFiRR9GUwEGaWWWyiCO+mzlD0cKOFHVSW/vNEHJXvNx2pThO6LBLwgN09BDyTrmwhu
KiOO1r7Vq0wfVL2Z7CQMvxnrkDAsBSOA96Cb61j+GnyaDAoNXbH2lQRiD3jRjEKGTqY2wZaD9I11
3MhYMK1Vmv7WUhOCsSaSqFeandz7CmHBX1n3ajb4hMDkiVhkv4tW1ZCsTVA8r/nISElv/CecWMjd
USG2vG6Wh+656ZCG6nLKaSV0DBAVdYQdsvRgXVNGg6CDTXXT04TlMi3O0LIxJ3lbvFWW/Oil9nuS
JxTQ4JfmkEhoC6ZwB0SPqyQpX2qT8g7ALTTbPYHEobREN+7V/crCEIWCWYcQEU5Zctopw0mmTouM
mS9Bb0BoJxqqF8NE/p2HhvsD4JcFrPhlqvlny5dFx6H4SEcJ24tOBBkDk0iPUnMQtKWZV5wvnKF4
JdcRNYvmzZMOlJO05AZbl9KwTnKYSzLjnPBfJRoXdVtvGhkRyCh2dDmdYSvuFUQtpZjHdbAK3IE+
xsAz0uvg8cUKZZ9bD0CQ+7IF+BbmSfGyNfLpxOvKHz19ZNMmwz+EWo2EZ6vm/1PYDw7Lw7iiacCm
KplYBtGG+e/OBcjLevtHE5VQzz6nbgmHc2Lq4DJ6vsSc0JNxekDWXmyq2Bbr0S6AX339IQ1B+6iF
ZMfL7GKvNSjNhFIiNpa3rkoxHFZOGBqc6jxGYSW31KU4USoDbbpvwxbq7tnsTAAkyzhIlrhYUTFX
3EM2lA8mFb0m/GUlAIvFnGVsF9nUKxBgXvVaRIhTun6d6dqRpoBQd8/wkAMei1XX/VILa5eE9kIX
fGH4L673BLpbJt3aa4tNwG0pFRr+9jlTuqURvrPwr4cs2QW2tXarFYdjv9kbzy6anTyntzeqlSpT
5i7Y7mi1c2TYW999c0tWRwYK4ho/GB9yz1jWsNt63wPFiueciLisoyuNeTKRemO3hnqW58X4S0ep
VbvNpkjfbXoxEf8wVU4d2rj0p928SvqlsX6iA/ODD0+GSEHH1jiB9NGR062bNo8KolHSOiIanC5v
MZGFqMfh3ID4I/2khW9ud6I8zWowrJxZjOhCspZyLV3UrFzbvrYsiY+fDxMXo/XehlP6ShMo4Ids
3UqvXRGtTJJs7WCn9i85ZiS1pa+bLs9FUE00h6nE5TxuJcDIadJ3LOwhgS3Nl210/lpX3U1kWO8+
/W3bIl71lk5bcQxvKcabBEGeGpmozBAmmMouoA7SMW+6lbev2kvXBat8wPpn5lsNCwGmwAWBipMP
vtF5U1IL2YnsytJnnJFb7PMZaBnHJM/otxFqDwOULvEvpfkpBRfZdPAXIV97G9RPNf+y4OWVglTX
5i1LRzygYfc19Bne+jx9U7LwlAeE2FZafVJ669kfZfILknGe28NOine5TcRcRXc7sVFAxUJOldN7
8Hxu08KCWPKdMLTInv8TURL78Q7smLnF6plZ0crLkJ9HUJn7Jj/57oXDjJ9BCu8Sb7JNLosmXNRG
+GUAnHaXQXqm3g8K99QaUFc9AQCy1yG2dmvOG0DynP+3dYQO3Oi6s4wkdURpaw/tuuZwIkQQz1SR
HtRicEYj2Q6+oT7SLwtNrFbjmQzqfiEaFLiK4rF2x8oqN4YvVVifqfphxadRNPO4lBC4qBWSrMT2
DsLoP1CwZ5G9aF1kfArGnSa0Nppmxbsmm6qkzE2elRJUn6Ow44V1w/hIJ0Z8SnmgwunzgTMv8Rta
CqU1cDbOPWsti6VS0mwxQGWaHuibs6zVcm4xq8nI14W2ixJI5lq42z7SLnroLyNDczy7x5CxysOV
IqEwReLe6I5artLwIAn3EVNEHXx1nXX2hh+G9xPLL5Q+p1HTkBzVf1SMcyhppwq8vbTyg9TLc1MX
y8yUzUerj1BE+Za25DBHkFPSLbEkvgcd7quOpLZEhPqH5UakzrYFTUHj7v+W7VKMuFSJOKaIQoJA
K7AENw3fy+iXo4/2CONkn74K8YECcNS+ckgDDelD6/QStQwLS/4izPGJs9PGZPdJFTgS25MPLWYo
qf7sx+jAux4KGA8vc4I0xmJhIR4a1lE/rHzhHSQ0B0Uf7o0w36qegVemN5ZNrqoOPqBFbBSgT/K2
cEEPgtx/KSN5QX86XgH+kwDlcFYt66Q7eJU796BZsnFAnz+GjiYsJ846tHRVoXzko236QCxEvUqv
lVXOG5uVdU0nBwDsjYrIraMrgIlrzYk9wNqj1r2xADfKqxg2ustHm2O3pOh/HH1iXFCvP1Jo596F
8aHbZ3TdotrYHJ1d8ZSnJqzMZTSXffZQU1EoBeCBXq864V6YZ6lMrJ70K0Msr/XRvNQbZkucI1C0
cyRTYS45iibqeeBVvGAlTbZx1ZFJB9gbhk7JCd4LnALepui6rZWbjzThyp3KyM5VdRn8laY5eqDt
cpBiRXuui4xS2uNAsMhiV5sVBda0bCnDvmqin8dTChOnFi09hn2DgfwVa9vGltOVp0TqalTGr958
7KjR8vFkSz+T/hVanKP65AylOQ4BvYYY524WLqFt48FAvym2BQoIUa1lX/lsqxyxcbLtAWTUdCva
n542IkMPviw1BhOX2ANt8sFe6izY94SB05hOfPojhzZXG3c6TP5ITdH0R3wvoCnDYmBDH44SE7yV
DSwJyixo+h9Yh2r7Z6D9Vsz1WFWnxDjCaEIXD/iOpeLgl6mj4cwPjXIfj6dSj1f0fl2UcEhaci7T
Nyt8GUr2QzznYhd3aNpLZOPaoSSjKioFYOXEWywzCwtV4MSTGhGe1qB4RY1Wjda+lH5rROfG+IfN
EjvMJFZqghyPvljgJPLJp6vqNf2G5kngL6B6Bzonqjhvl4igVVPMvbZ1svGgmyl/GWbOhRgJ2GOl
AogRQSrWxDReD/lDoj6o1Dnyqh63ZMcC8M9G8pCsHmPr+DIRYN4iyzc4dQPQSWMDcKTrq7o9Fs08
Ae7yLrq3KFKKbVTa+q9i6pEFQCKiZwmVB3oJFEv+A6LyWaR9Cs7RsArorKQWArbEqSsdGh9JCm1w
I0R5NodzVeMbwRIER5hNyWCbRWFRuMk8qNJlN3QPeQXJsQ+aXTW8DboTmsZcjXZ1eK76vYlwVA2O
uSwxNP3oLU/0jSUEb+/Lzk+llG5NC7a3tFFnYpGUPik/NhzPgf0wbIMnLarYd8ZabDPbpj0gBi6O
ulkNv90bL7L+20hS9F3mNvDG57D4sJUmwb+C5aHoFAeXqjOoNTKIaCWFCGXFzpueqPnkuM6XRzcF
So0FsNHdRVrnz3LbPATQMo1FgHS5k1oPu5i08EvvyQunURGcDTvYFrxp1VWWsC9zrWw2tbYX8mCQ
jEopG3oVXf+itVxXB0zHFHlPwst+YNhACAAxsKQd2yJUN25EYHJrIC4ZxtQZ2k/D0ICNGmACL1+R
jwWuWoIAdA2J5dZctYeNIg+DU3Q60ZzpQxbGJLT4VGNpW4OymK3XL11R03Ot4Phb9M1qpFOYFpW4
PEGgmr56DsqM2V55Mp3uDLJW9FpVT56kmM9Tfp/smJzzHa81mo2tACB4NpiCbqPfFD1yUaxQWFOk
4bUYj0g8I+VHVGbzsSKxAF18AQf9ZrHF996lgAwyMFDY5dINyw+9PpUmpokBX1jXJ7/SCtPzULnU
qg0Kf6V4sWg9XCYNZVhXf/ma+lAWylZMmRB5csrJMDIzEayz9lwCIMOtjUo08wDDBASypbAtYp3p
DWNZmD9pckTeUdhv3O6Xh1XZ9jnI+e7ZbimXUjHkx7RErIbPvuUESh9aA49fpxzd6RSZQ4lo8lus
GD+IQJKyZpPE4Zvm4ctNk+HRoqfABfR0TQla62Bf7amLEUApuBsWFXOtbB4FsT3I9wP/a6g3aiAt
ZHUhrGYDy7LKCXzK4+Tik5tF/TQiWSNjkFKdDg2o/Ab93YuOSeJ4yLRRhwYDKofhFJBuPqPeJkcA
CbAvWadkHOda587DauFX1Zda5yvmktNW/q7hBKVF0tyAhbRiKOzCXakgRH5/0QcKNPMiQF+dyh3G
uZXElNqkZElJ+zuZBlywpH3ZSjMfEO4U7qXTac4oilU+lRegb0X+jvW36ZYiwNVGnyoTrJxnxYJQ
qEvERCKDrSbXKLOOMlq+kHOGEhHqbOJDdsu+p5TA+oaP0Q9iZ0xT9vGxOlidNHkjz6A8WfhUFEsM
uHjyTwGk6MAp7hndKDkCMk/deyr+McCGpZc8iWbhDo8K2SzShmmJtTW3l6X03tUIbMJlY8z78h39
t0efX/mxcrd+9zQom9ZdR57k9MHJDR9iNKi206uXuFgO3c80WdjpRwA7b74HBiTVSw2bGrz5rBXd
ixwvLJpRdXsVoFNKialJOdeOFef85NQnIOdCmcSewYNnUdgcIxYNuz2bhpP2B7V9SfWLaM2j5Bnv
OXtnLA7Uwo7cHqAoK7l5LvxtY79qFM05eHjcutmisk33KJpurlZ8tACvR6NiBuPQQus/vWuso10Q
elihts9iS99pk7m2KATRn9Dj85Ks80SpqESrg20g8RlDlqgxAWtMtGNdosrSsmHdSAJGKqu2rpWx
LDSDumoRYs0L7FdK8lrIX3E4rAo8JUNOt95yHAnCaQP+krEbNHejhOWmzIt1LOGaiqWVghlAkAyT
PPhTX5h+4Y8/fTEXbniUs9oGaja3uSJzAlFQUYNubmzI/wp4L+/e/IiG9qlKAWPCcSgr8rUubUYV
jyx4VxoURAO2vCJ5J3/uwZc5TGd4g0P/3Fopy++wEmTl9MmqNo+aelS1jQAagomUrYeYI3s17IWh
zIyiKLe65btO6Bs/4CgIHoHuLn2ipCAYfb54q+hfnirWIV6vaITZjlDiw3b4rcYU12amijeLoCw5
/EwE6lcfimZQ9RUwbq5T1IpxW2rRPtGqS6Aj/ZXiZ8kLdi4aDUPyDkYVaDORY0arw7Ut/LU6Yowg
aa3PBofIjRYiMD2TATTTypc8xNfQLTLpwW2Ijh4SY55PNqQItvjcMFRbFldtciybEQtdUZiovE1N
4znrR1BuKPps5nJq9NUe00BQJbOmkH9IhfsmhdDDMFSmSeqBb/w02azLeKEg0LerTR8szYByxR9+
e2G4S22U7BgWqKCMDLBumBSe6aqxm4WFnM1X0oVrnn0v2NdodAwZtGKqz2OcuKlpb5WScKcn1SJO
zkITFAHwwrDVhRPijaeXuYHLsJJePLV0bBiCOvYRbpw97gh5d2gUzjjC8abDz8JGDiJBzRD+0g4Y
o0TyYIEelghNmwBpEerAmQYvmMTpotKLRzdLj2bsn2gDvekTccqbfdgRrtQ0vxDUhNJaSEcvMhyi
N34orr9zE1OeRz4mBap86Eh7Bpa1j1y0TmGPsPj7WCplyvX6RyjVdc/gyEvHxLI7bDczef45vmJ8
nk3RieduhnfwTnTiv2OptetewXkUtoasGij59KUvPeX1Y+2+3HmAf2d5c/b631StQvflIdZUZSfL
XT4JRdVyP6h+iCTRgCVShrx4a6IOi6xRGlT0Ptzrr8YT0Ev66KNCuHMf/85SZdv63/uIajUtWxuV
ztgfphjdGF87VOBydNB54VdSF0U8p2863Kcr7UNwB/nOpa1br+Aq0q6sNXM0LXaGXidglwwv03Nl
jHn9AkwP1fQlok0nHA4226SJd6226ZSN2Xz0NYEHFQNMKla1jWcRV0hQ/yhidRFK9k92scpfM38B
6FLepjkrwB706qwaw1wdqNRsHqp49IfXlGW4+tAKZR2gA5FtzOahZ3743TN7KCYorJlzgdPMzXta
UDTr0JC2sV4hsycBfmyoaDHQM7A1PPnJzPSe6ExilSSdFczsD7nFXpmui6ZcK1G9TX0JTZJOs1aq
wp8x5wO12Kr8WR/jwNNgc7//pNo0hP41N/T//aRtHsVZksojDRn9h6OTbN1Ttgpmn85LtY7qmbxC
YiLPXqU5Fjs0s7NtN7s0jpgBUs+91W9v/oUXaS+jiV58f0eqeWuUXcXz+UJSK8nytAdPbddkVclo
PaTiB1HzP0pLneW2BkzpLYDwJjIMdSvq0SDscCpp1OXEOMJixDXV2baBtmopPdcFwfefYfUaUJsn
JJsap8I/2Uq8tlB8Nx7p6wNsU0eQqWyoB+Sup+5Lzp9jY9f/NobpAhbBXeM6SR9D7UUiLTFfoGrx
jrJPetUkEzioncDo9Nqi00vNLb5XvVkgezzTeXphXUCnR/95MJYyMRkRsaF7iYKmcSxKQJhohtTW
e6sVlOHIgjApLkYd7/Uy7YC+VwQVPk62SvDa352F5gUL4pwOL/Je+yKKLj91zYfGuszexeBIol0M
8TPmR7jXPsfvL20RZpain3WEmbUzl0yoFPwDVKl7sV6hcQ3tQWMbo15s2jUUBsa3qtuY5Ac10WFK
60q0p55QXeRk6s8qZxJwBnaRFdB/bEQ30X0aOrpkv1kGyXjAqsgO4/vqTJZNBrp3iksPb5D+Eqv6
KQj3XoY2xj4myBAJJgiBiKpFPWwqVUfPeRHqoXF/0dSm7o9aXyyM4nNMd1iLYKxfSrxYJg0+ciYo
gUq4YxSQLPUSMaWU4lLqQUMCt7ioeXsqm/RTjSzH5syjsOUnKWc88urIiBh2kWHPOUkE5aInMYDD
JhXcTISfqktn9D5f+nCt9LzOvXXiflTyIaWQ5tie64IMWyKwVFJNkDeto5hVRzuwh42g9BoS3JS7
iroVKlPkeWNInklOkajRLE17HTAF4NwKq+dy2DbpTkVpUKJ5RktXhNi/g5D102h+C8LbXBnbo97N
aU1tjqABNMzDy2D1p0bfJ8mZNBjF29gmUTnBglKxo7N7hR8twiHnvVVq8EP4/kuUrlN5bufPUX3O
U9VRWu9Rou5L2hbrMy3BUjH3Gxwmleav+iyaIYLOkUI2SXb5fj7/aZT8rxXmKhKSIdIKe8iRdpLK
gl2FBEep/Qgq6lxUiy2CVhPmz6dgG2PlLOnHRMH9TYIkfHjnlzPELr2GAzEC84jdfVdYvyUdnXNS
T6aMjxyIS+ZYSR3fErvunxEgE5Sw8xE247GIGoSMZjlHz1lYVDNMj2ijVBW0zb6TtnW8l8S2Tba2
qSCzeIph3mJEMnF1zof1EFanFkAotoHs86ZexQC3M8P3z0Zgf2WuMc/Ez8rduch+ZGT+SX0BE17k
dX+O+u5Tc9u13g9zDR99HxMbrHoHfXzv041W761xvFff3Ngbtausz9TsXKPRlWQ/nEP4KaIZfyX5
UqWem4QWc0BwMITvv+aNKke7+piW6+dNKnGpLPSVjUhLTPLkCvUTufifrqBOYdh/B5emucj9Dh+H
MTUpHb8qmP36zm7370Bt7boVTiqVXUg9FO1D1UGpKKMdxPQzAclOgRPqXhD7tHf+Y8Rft7/R43xI
hTVG+wxnjaQetXjz/bu5sTNed7eh8NdLM2gi2OAElLPSZpZuL0eO90aqvnx/jRtfWKj/+/4bUlNj
Oi6pD27EzAokdlwWeZQ3GWF8319C3HhB4nrAyjbq7FjqH6BfcAMRtFcSwIb0lDhYwwtnAkVo4sVL
1CT7FI1EHj1IwZdL+rjkjsi1eidpDyNKYOlXVIAvB9HGqyB1Smkp0q0fsSQroL45GvMKNC9pHSOx
HQ1xbDCp+Yt05ULxcb4iRy+qxKMffynKxQ9bBzxszgZcKvuKODCtAgSNgrcmPWRItMnLsGP2F+W9
pA9m0y9t6SX3v5RIPpcj1F6YOK2PBk8hbdkOgeKlhl51L4V+bumoXScHBBV9TqOD/j0PiCan50ED
LTLYW4mvCHhJs570qx+f1RI6xk8OZY9JhRMeTGgIGRXEuXVnHis31gzraprJNQdtw6ygDuqVLxFg
h+f2h6R7z7qHUWXrJuTJYnZv/9vMs6Yo5r9mNbtnNyCdkHe1l5sXq4yqI/wTdoEky2xS1tOUiJDY
chBXRcSjCcs4fT/WbgVwW1dnJ1kaZS1PB20nVSXc3eimy2gwL1JDjZOiCUst1gDwc0OuQb5+JYW8
aKUKNWfHYbkB28yAzGw5EHcG/5/J+o/Vwbo6RHV+UrWeX2g7v6skPJhx7WpkyafSW5DJZDkFcH0/
OxWdtt5aEDumKqNyMAjA1OuYaA9L77/KKJ5kM3G+MclbJx0zrdJd3WGIKyK1PPcWVY6audVTZ5sh
2tdOgT2fJh0hAAFSvHgk2aURlXtn0f6z/v/roa6OZ42ihqFM7ujebEyy+CxwlmyZEamISWreuBak
G9SMnL9LKFsNke2HgASf4ehpwcTBoNmogl9pk1zyeFjpyJEThG8+nSYF/QI9NKVl2ay7EooGF2pX
5gDyBDdawSLxzHut6ac97F/PMK1Wf43RXrddWY3sjOCnDmoKPc1c/nA/SJsOgf6JQBEazj+xNjTA
IgdJZI5O+5dxyc9B+9E9S5w34PA+uwPTirCe1biTkCrx+OjKeSBajhCS82mWRG6srfADjJJwWXVm
v9a/o/gBcTnj8FdMY3bAFPaN15IWHvpC+qI+lVBbkCH5CzmRVC2ibUWAAM5metGtUJDXKQFps+Id
Q3Mpz5ITGZVCX0TVmZCS0ffQB+6A0NM7fQTMG7uodXU+UwelyEZCnR4Ia19q62gLLfGAonLm00Va
mj0JWoDpc3NLL9W5v7QRQ84kepDlS5N2TCZnx8hxZ1Sva3C16V85yRzzo0NMylwHmfnQFpjbVvEc
l+ERO8MhXlFQP5B6jEh2BRm4iVfNutn5C7HEUvVfR/DVvmcKzy3NjKeim/Ic6/1KXclnLKnkPtP1
u3OIT1qYG17zrJ/pDpml819vz54TLUE7d7i9i3uB+DdO5H8QkL+GYTA2Uc+qr9K4DdbRwUUyn16R
OaOYm2PwnwVL//nO4jg93L+G/FU5V7I8RNF0LXcvXdIN7QlOwxdB2/N08R9xsT+j6K/HsWuEIKU6
WA+ujVi8iA5CRZWX9pRd3z/EjaLIvNpaarktRB911oMiTRbIho43RZiRky4t7bi42/rlxupgXu0j
qWaXxK6PACWwnXnXOPrwzFkC2YG17Ey6F1Q7MX7G9r0i6cYs+4OO/PXemqxrCzdG/N42RMmTUCkV
2wTglXA5QlQ6J1fpPJLeGQg3ij7zavnWYFb1OIYxY+NYjfKHht/bvPfqblR75tW66ulmPkS6RtMc
zzq3BdY8QhK///a34Cvzai2yrERkpt+ASJYZyUVRCaMe+bZZz/FREHfdm6OxkC1ssznqmqPSw/QG
BmFThPj7i8TwqTnp60rYtUZ2QFPUoCOZ7c36UW7QCauEgwyIIulZQ0S6LAU7s1LlTSx8edeQHOH0
NTaWFkc3oVOpeNNVshrpuOsiNgtG23oQiULOp+sShRXL9s+GsNl5nPdI+GM9I7+ASLrv38QtkPu6
96SmMM1EGET7zgvJaTPTdjgqUtpAqLLrKz5byEh7yjVhtuECeqNb2GOqrSWl/4xqIa0Vr+3u9IG4
NSOvllKY2HJE80jviYpYHvK+Wc/mJBvMVOPOHnTrac2rE0RQGiZmHy7ha1GwKlHtzVI+5qK1EMEZ
iiUvut6q9mqbu8fAL5ttnOB2I+w1xGaVj07IInunbrg1d67WUH9IoL4ts2cMFSAGwVYgqhqC4k6l
fuNlGleFumRqZij33vAgFXs6K6j9UtikyNz5VDdu3rhaPKvW1bNeo0lAEJeg1uTCVvtWlRffD8pb
9361Zsp1kMQF+tgHU5Amo8v2e0VUqlp1n3Eb3hv4NxZmY7r4XwsltlN/VEeZiwxAME2IejzJ2m2Y
6FSX/k7Y43HUBmtG+rmj6ghSvn+2G6uacbVkFqTMFIWr9rjgnpvkLQvvdJye3vw/tmTjarUUFuxr
WfC7nrKN0ilOD3W2gtvSX5ij89/u/WrVNIO6KdJsuncJblosgyi9sxnfeitXU78kk8IqE355ykur
o0sn3+kqdWsoXU34hj6iicti9YDGn6jhQXFQGJOe9/0LuTUNruZwWXWeJ6n8umH5M9peuCoB8avv
f/vGB9WvJjCinN4Lpzu38XrKOIYmd3r6KMjOkO/c/o2X86cbz19TwE9cb2xjpCy6iuFbgzY2iVz4
AvP8/hFu1CL61TwO0m70iL7N9iYScU8e3ZliWepGb4nVoyeeYKCy9toxbHqmkv/5/VWnX//HTNCv
JrYfI7Qa9TTbN0HzmUWaAZKvJasoJlYhixq8DmTpfn+pG10vNf1qNptNk7EljuEe/010kJ/HBEvy
XDr3z9psuDMQbn2lac789ZXyIBA53UfDfa1lHBjSIiA7thCfoYX2M8c1f6/z7q0RdzW94z6wFc2t
iF9FzI6/Jg5erH4nDZjRqh+tn9/BdG7Mdf1qrheJFOs6+s59K4vgueDD71w7c9fff5IbU1K/mvC+
F3q2l5fhXveWbfAUtkf5XkP5Wz99NdthjmvJ1eNwL5HNmVg9ObmLoryzo96YK9rVdO8sqkul5a0k
L6SjpzipSDhTiBKcjwS03ltnb11l+vR/jSVDC1vkmNO7h5ZrV+VPOJuQLg3urCdc49f3n+DWrPhT
df91lUEodTvEXCUk26p0wpZWCKQmzHDANdLWxTJQ3FnBbj3P1VyPgjqiHTFXQsiLEh7wFNesqBZk
vZe0ZrjzQDc+vDb9+V/PY9Nt1o0y8hwH+7WN3+K4Ivbi6/uXdeu3r2Z3nRi22wdJQmTBqcXlSh62
Xwd3Xs+NGa1dzWiMV5WmIiPf63vC2RuMZaDeJ7lY6NmdFfDGZP7TEPSvV6PXTdu2KVdo6hfyx/Dl
3bn1Gz+sXr0X23D9JjXzeF/1R0l/oJvMnR++BWGrVy+l8odYFHES73MM+za0HdprbMqz5sv9UeFW
pAXUPVHCrYdQ/3fg5KPS+CIp4n2IrLewXurqzqi5sSeoV6tco6Tj6Jt2tBejtNIJ4yiBnQPi1K17
6+iNXVS9WuyaWC+lPOUKjUQ2e03KxcmVftcluZZa6Hw/9m88xZ8mhH8NnsELQJiNgNeD0bXRL5EL
rQ0jn433GmDf+ADXveQjMxtMpfdha9XkJa5qNJrS2/c3f+MFKdOf/3XzfqhJdjlG8X78ap+Uz/y3
+wPj4fe/feu2r5a1WqvbGDdtvK8H0yBtS30tdenOufPWfV8tZjVhHJ4V8NKb3/qC5nsv5tI/f3/b
t356epy/XkkvI/QqQo+ZRfMA+CkkZapOJsgYmjTXImfWje3/+IauJrGVJ2bj1bwh/A20Rmqw5n//
DDeWTOVqyqYFXa/IG2PE1Ig+dulSPtnpLv+4xyXf+v2rmWs3lZEKj9dP90TliX5fUzvjEm/nDLXB
94+g3Bo+V3O3zbPAl/98YmOWHKqP/CQ9wi1o79rcexPrubtAhPn9tW5swPL053998lr6f6NJZjRJ
B5PoxnxPTNzq+5+/8ST/X6t38nA8BQMbvI9KTsNnXL18/8O3kCD5avq6dpWZcZXFe0OdZQckyCjB
6U3QIOz9PTzpSI8Nx3317pzOb72mqwktZfQbDAaeIwL2fymfpEc8o/+HvTNrjttIE+1fcfgdHiSA
RAIT0x1xay/upEhJ1AuCkijse2L99fdAdrfFsiSO520ixnYwLJEsFFBALt9yDsmaffk/PMDJUz16
zUCSnwPAJJkh+Fy5j9Y9pLz5Sb4y3v3wip083WltCM9OOET4NH4qPqVfnC/trXFHfbMWe++TvhSv
HWl51r6zgzNPHm4KeZRF8jW7HL6k85pSPhqMoZrdWQ7C8HVzFj13h5/fBj+6v06e9sQwXdMLzPTS
KKi8U1vfNl55MH70EJonD3o0BNaULdUckQEJpwwxtrWSjSiEOXKyrUkPd4yjosiJNA/0zm0Mraqt
57bdlW5LZ19mujxjng+2Pz/VHww85smg4Lhtqe1KpJc1PlmK7t6HD3KpiFvRZ/DzI/xg3Q//4+Vg
0JoDHexIDS+LT/R8U0KZeavsnfVJ3Qbv2cX8/Cjf/8isU0+4X5fKRK2QXaqIyDBh87JpXjmBH730
yZgQVeZAzTvv3ySqnyvUpknwyrv+/jLfOvV5m7k9NfT/MOzP3GaFQYe/3VcjxMih3vz8wvzoECdD
QGkqMBFzn172UL3olwft4ZJCeG3r+KOXXy7aNyN93hUTXl2WzXlOPu58ivdD9Eqc6PvrBss/fd5N
W6OW5KWHW9DdiHWazfiUv/n5ZfnBet/yT57xsY6l4Q2UBOFuHO/7G2pzFiv0tf7QXvcf2o+vHGZ5
jv46aFn+yfOe1TEYjJSTwPOGQ2ZaHBIrcGZiH5N9Q95sv3KXfv9BtvyTB3mMAz+IKca9pAoFFpfU
QAf3Q7CKP1WvrT9/9CSftj4sEmsH6h2L2wjNLeIVOn5YqWxVs6P4A9a/91q+8gfP3Gn/Q93lLfpl
LluNlDAwDl0nX7lOP7hhT7sfElOMc1CTo+gNkG7olY3HEmDWzz/uH73tkwndHoxu9umAvtAVggkW
cIG4+/rK//Fp/M/wubz5/ZZp//lf/PlTCV4tDiN98sd/3pc5//3X8jv//pmXv/HPy/hTU7blF336
Uy9+iRf+48CbJ/304g90z8Z6uu2em+nuue0y/fUAvMXlJ/+73/zl+eur3E/V8z9+/VR2Be1pd89h
XBa//vGt4+d//Gota4n/+Pb1//jm1VPO772Jn5vm6ZeL57J4/suvPT+1+h+/GsL8zVKW8n2HXkXP
spe4wPD8+7fs32wKnRhbTR/XqFgqpIqy0dE/fvV/8/nHxd5mOZagCuzXX9qyW77j/oaInX5X2sps
AIs+Edx/vb8XH9GfH9kvlBPdlHGh23/8+vJWk1RNeqZJ/RuBYLm8v5O7gpa9Ig+W5Vfmi6cpd0DN
pLrTH4UTlcdvLs0fh/72UC9vvK+HEr60Pdh+luPK05hUK0RCImk8NhJozODRem1K7f2tu/tfB1GW
q1yuEGX3L8d8q7JqPaMUqQQ5JGnRTGokJGh+fibfuWjC96XJVROmck/j9WNne3OdD8BYPf2ZblTz
UFoAS0cHK9HPj3R6zaQplXRADZvCNR1ASi9Pxy3MIQqG8phIjzYkI8wQ4lS4Bzb/k8N4LneW6Zme
fXLVtDv4lQor8Hjavu8iijJNEyHvzw+yvMif0wznYbqObZnc1dLhXE7rExN/7sZpcA4yHzAID9qm
YaV1wf+lvKvjhKfqlXjBXy+e6/iWxcRGTTudxyeLO6v1qaVTNqguAAO6wG9oUDmw/ftnxaOtlK+k
JaU8mdtAUA1Rm9uHnljW2pI0uZjDgp80SNl4VH++8kl97yIyXJiecpVjuqfFD1kRSHMKqCjzTPsy
ritqyaKqubK7KNm5blr8PqS/GNG/fWa/Bi1PPjTJRXRJvjMK0SD78gYEGeJ25VgcsmkoPpS1GX+s
ujlMAL+0YINlRfv7Ks299GZ0e9r9rYCJmGm3ax7M0AvnzeRIqBJhAei/okLEBdo60mE8TlFwEyMK
huQ4DfNjm9dgyqo2ag+g9sz+Kc1YA902o2Vx7LatxSsf2+kjLE3FiGfbnJnl8hSfLOC0nwdOXHeH
aGrlnpbJ5jK3PDRfdhD/rTzuctsrRjvGeN9jUFKnVbCB6zVmNrWHAlrE1rBDtLjN1D+DtaLNVs/0
0P38hvzemXEYkyyU50j79K7P6gkALST2IlaANoaeDmZvHODhjen9z4/01+eLM/OVa3PnKwmx7+W9
MSYt9ISuPrgzvfRtgQMpK+J+/bcPsgzjzIBMG0wKJx8UEFl3SgK0PaMibqyQccRDLnY/P8h3rpkU
XC+LHmYQ1KdDk4VuW3Tw2WFfQC4dK/xPYUhXSS3rV5Jl3z0SB5CmME0GpeWafrMnkSG9e8ZYHhKv
iS8SoY1dWRYVesDIfiWu8p1PR1qmK/iXG51R9+WR6sm0RoFXZ1qaKcMccELM/vOVOf17p2N5QgGK
U74nTms4YpnWZqsWgx583YEye7Dhgnmk6Jybn39E3z0d1icWvcXAN09PZ8jDqQZuiXAvxlw1gNYB
n/Fak8DL7dzXZ5UzsWzXY97wnNMQm2vOcPfon4fU+SQp0Kb9pKsuiWa7d4XVT58FDXOvFHZ995AO
07vjQgKFRffyY4rMUFrDlBzSGXBYEuLPMEl/HdxmAmQ+LWt1wyDK9/OLaX0tZHg5rrMgtV0mSMG0
JU5TSkp1OnSabN+60BXoJxvMT20Z01vf8rANCJ57a5XoSVO13VX60Tab5KNvRBQdTnbZNluWs+YV
Ru/hehpSlLuBW0L6Ht3mPQKBBKcTQxCkLN5/shqcNtj1mQB6EKWtT91B48fgICrpqds2spwrmSKp
uUn6sodgkhVAyty4oLxJ16YJnmtuIEP7YDPh7Mu0j55kIgrzzoodg14RbhqKsGsruLYakXyJpV+D
npi43NsmMMp7YzSqatdbLba7OB0O5qwBIsdu4MBsg30Kr3fQyHlrLgnwt3yAKI/PeiW8bhH05UG/
FX46xsc+a72rUiTBo2tP0Cty0VtH6nuDL7UjW2c/pnp6n3WO0pskS2kHcEktPBsFJrig7WjuzWUM
3j8MRY+Sg073C7ChgKwsFZDcLouxczdhDlwNB0+d9lT3Nv5C4VPAoHnIPHi49cRQXif9NGxgSEgJ
WBlD+Dqhu9eiRQ9I4TZQs/O+B6nFj7R9/iVqp/SqYVDLgAzr4E1dY7tdh3FQ7aYphEtpFKP47IR0
7iB5cftHMxTVvBWONV62mSY7XfggEoypaggv5S1Nsh11OMbKRL94rifAG1xGWgQp8Si0ewinriw2
pa8TCDmGjECzZAWIWsftHsGQ6o8BjxluIQdwEKqgpr9PJlVi7wjYpIsuYSl9mFiQxhtNIphGXKIh
3kWvkjg5TLQp3c5OWdps8wdj60ZClHsafvGL0TTv7ZuqvncNAGYHb2Lmq2pdmfT/Djhnqp4mgSgY
wVzWPHF3HoDAhn6Fwj7TXpq+neCTfcjCXFx64xi+YwMw4oA2krTdstiXIIW6Ir8PXU1YRM61ep+j
JqevmXmdzupJs6mpVGPkOysBM8xtqduPUxAqGHiRALJsJ278xDINu6KOJ3xoQQg1x6lKnPVJnvKg
57IhVCGGMfsSVi2DW5tlltqAloye5jEsgc1U0OAfKqPlas/SnbzVgH483jjYYd7IIcfbabCtpGZf
24rUAAML8FdzoDPWi8IFoSZNsNIQ1eg0zye2SWFRj5suEOO48cmf7lkVQbPp+sh4a6s8FJugUzi5
yhGOwCpsqFPaeUZQfYh6P+ZxMpc2bkY20EFKLCz9LDbF7RwIw0Q06zbvwF2U5YES1gYjJmnst1md
j9WqiCh42vnOTKex26f+26kzUSbbdYwptAxN8GLSDFMNAD3LHyrFb620L2ilTVTnjNs6opwBNGD8
JotnSfUExBV5VVElnW2Umztfsglw1wpyZMXXvAKlZQeyLnEjCM7dzb0AIoudMqDEsgg+uW0covqJ
Enhqpi6zDOlKa9Flb2Xg0hUGW4Ax1BF+Sjxbj7sqVj0C+cmaCO4HIfiSOpLZgGS9cqS/qfK+lMSg
ep0EF8Fkg4KbwshyV40QIrp0rVb/Pg//rdDLD+MqL2Ix19VzgSHn+VlfPlX/CyIwzJc/jr/8vwa+
V/z0beiFn/898OK4v7Gas02P1b3rsBJm6/J73MWxf3McFqw+az1mer7177CLI4jICGHBNGR/IFhy
/jvuYnu/sSJw2B6bjuOwTvT/TtyF2ZaJ/c8ZWJGmcQHLWmwdWdsS/jlZCTZuqydDgUb1mgKqVItO
1nEF6PEZ7LrjkHuWIH4Bnyj9YA+5t7dy9wOU+c1S+k6Gxl2P6i3x82M4Ve9s9B1tRNM8sJ+Uigfd
2IcShBLUWega9ujsRocCo7DI36YGYK80qY4pocU29wOoc40LxDnOPti5r6/MsAX2Nd/ShRpsrMK2
oJOKSyqzn0Qaw6FtCETQXrBiMYAVXI0fw6DE+20AO8CDAF8oyt/UXo/BC0zd3LVvjQmhKbRxuPAy
sW6iRiBmn+c7rVGN9GFyGTuFd+cmeXdL13KChFln27FvxWFs6FOgqX3bMpFfd+WbNigfTKcAXm6Y
t1YKyoz0fbcKOlI3Y0A1QxvnR50mCMoDIJ5FA1S4NavrMKjkYrW6qjosBKAeQcqPdvax7U22zSJB
INnRrgodH1cK8o3ciI9DgpTLgr4g7AzWRk5YdjF4dwKwhUh9xO+D3o9QqFbsiPGRQxWtAu+hhfE3
qJwxuE0exslqDrndi1urXXj/doiKsx4BrpDfDh7LfqIzjmIqdCrkc01fbUz4EHpW7xjkn20LOFJh
+BaoBHBb6GuAH8CAMfUe8vP7IqeRTkTzh0BBPc0zAt5jRStwIbvFTzqsVNFiQmXsfVAmKzdpUMzg
KQ2oyaVPT7Tmg+9dm150Nel+A+npfVH5d43rniGxGQ6NG164mh260zps4ekaQ3KUrBEmIX8eYjBG
xqDf9pnnX7UkB3fmXH3IhR4+MlCy3YVP1TfqztB+NIMomW/yZIJh42G/zN2IqX5MRhDTICrbcULO
Rr60U+jk5wCyVm4Qn7b6chsWxo3AWF/42T6dwKBSRnFmlwQLvETPyB7Sq8DETbm0Sidp9zEx35ZN
8rbxKPS2YEt9jFjcrYIYwsvYDLgb6oF1YrgoUczc2KXG0B7UGPVv+2myzxzfnLY1t+SuSdO7avCM
de1l4Y1dgPBIeiXXtQmdoYND8Bxn3DFxMD54Lj7LOGnsKwhR45rAZA3gARuIV8zWAW75AtMALedJ
qvZDMx93hPEKoNtuiDDUi3Ek1WP9KbUUiTCBeWiG5NVhbehBddaTf8mqbEFDZg+zDaqN4Qt0urOP
VKhv57Gr3hfjAmilbOVB9QDSohLJSiaQijDfcqNIug7tMN9Io7vrG6++lCG650nV+a20po++kw6X
nlPmZz0xnY0pknhrVBrHhsx0pndYJzPoX91AOXqh6stYEk/NoSc/QMaK1kNoRWfsd4t3KUGQm6XH
l6Y6u9H7xgBxH4fZ+FSqAllFZdOs1iSSNFDZz7emibszFhqFpaPm5EEYgbhOi5oFUz4BWQfv0Fnj
NpBTete3ffqQctUP2aCKO+WE4MTU5NXOKvVrHNkxolcoaz3LdrMKxL6fsR/4bew+OZHFDB60Bmlk
J1Gbxp9ruME1c3baFzxNXYi+QRbU8vN4NvZTTNzqXaOqzIYXCFCy9TSr4SnBa5ekYNWMlFvf8cb8
2Lqj32M9NP2tGNvobY7MCWY9WdjeNA3q96fJXZYd0E2TWF4mXj3cjFYP6cFW1L5lYwd6NdYfkxp6
QlroYNhNXeHD4OZJ7ow6/Yj/Uqw17KQrMRpQ7t0wjeGEzG5w2dh5tJtl50+AF1xogILHtZUNlzOc
A1h4zgx9MmeVJapS8DaHed7YdiPOm66lfZ/zPZp1NN7aM+DesTab82AQ4jmw26XzP4JS10kIr8oO
nafMCkCtytZM1i7PCQQat/cY0v1Ptp3Stcoq76ophw6eP+G/bCSsUcjMPxI0Qkw7URNpkdF8HwZR
tjUKPexhiAJ0qwYZFvjN2d9aGfSZug4nsB5O1n9IBte7tqxQH+pUtHDrLFDVssfMxDgHwBvYrE+c
cBeRvH+ARmZsO0oXj64cxrO5SgNa3w21J9WAdWKccPii+NDyWci8uyiqwPwgg4VwUEcqwC6l5nuj
8Ns1u16EVy37o7EC1O0546oPevtCe2N7qRnlqxWTOnj0WRfOccrB1WB1BFRnde1eRnres8or16lP
icnoxLTl1SXS+M5AE1ACp8RHDe/dcJJuY+U996UHX/82VYlxkZN7gX3AXZdHA5vPzGvWxVgWu7FL
nE1bGVBbUP28h8mSf5yMOLkPbW86szvLOvcJFG9LB7o9dr+h2nWurI6R6IjTTnFaHmpTVru2qrKb
pWt0V879cCXr4UHSH4NDmW1kpdhRTK6T37IwUhsNzG4Pil5vypxBD+h0fZF2E9jNVKhNNMywzYu5
2zQ5/XRepHCEpKX9YZqhx4chD5hhYzGyjeBd7YXTFwedz4UIZvdgjHn/IA0XkF/b7kYbg2epHwMc
e/icfLp/s13QFyNUUI8gjHnPULZNnaraQkkuN2qAWu0zz0aWF601n5+jW4QpVJ3jJCjXfo4AwQlx
T+W1lSG8s7ydG+Kf6933YY+btXT74JK3uvZk976d0EM5Y0ezhTsevMrKnvt2Ton0BMlb9C0lsoq4
fR+4istjFNc5yq+9ToR9mRI22MHHjN95Y+/fTYmWEKB8uS3Zt66deMlxl4l5xsLhzvHTdQpd1Y6l
vXdR9gq0f5sxUde5E+1yPBgzD98mHSgXKyN3l7nGnZs3lLfXzh1stMfJNPTCCnnMjVFc4KqIDzGr
K3BXdmBtPFRkjg67Y+bhnSMvBQF4yECdT9Cqogpte/jFqPMNBErQSoXCXdOFkBajQG/ytgANnxwc
3ee7lhDQqnTqmqiFjLfUAN+TOKwOyqCUX6bBNp0KJEmERuupfvZ4TnFI3Y35m04NWOrdRz8utpFt
X5lEeuhGDbdqnmB9S5hvn2FQ3jVNmm9r+rBXPiM9ZMSU2Xu4ijx06Ky0utjLt4PZ37RMnyAGs10I
zY4Jda9Rg3q2PdKny244drBQxhmaMnOimqb1H4x5hnGopi8m9UKEsoB+1b0zbtjk0sAOqnkjHfXo
WXIPLnULby49k7QWC6j8NTRw6QxvKkI7KEKsqr4ihbXDcYaBenroTAmy2BIokQRbPPRb0pDthSvz
YBP3MFUKYgoHUgzNivgTutYY/wUlU8Z7U4t474QD00sb7ufC3ZeT3Mz+ZGOgTLE3m0BdvFidVy00
1hZdSGllsJ20bULrHog2dE5/G8SivA4lpBeGXvTmC0slnpzzutF0WEUM4DwGhgIjQgPDgj7O7mcD
ejMWqOkNrOqeG75jxQYZIQOSCWto3gP4+KKhGG1gzrlHXaAqmLJFFEE1HpokMTBVuPM7JATe2mfn
elmZSceEwOaDsOm5b8B00H6ozmWfF7Qge0b5bsCnALSNjKhsvOyMtz4fBtXZRwqdmn3TFMaaezd4
MANRYnv01XUXRRqCdlpibZog5Vujgd1mIbbWNrjhimqykGoyhs/oWpmlSRextm6Eb/SXJMXxgXYd
EE4aYd87TGc7S5vzeZaHMwIoF3ZnaWAX8Ytxug+8rIav3eOPr3xsRSpt0F64BIFGe5HdR2N8hQbT
Q5meOoBIWYG2Ysrgl6qkfyas3e2Tju67oJ5v6rmG2WpbhbgivOVtFcHNM2D94ry0g2ANbadb68G0
3nUWjdZW5iY3BQsrlJRaX1WVrLbaSBDXySm5VSVwaMvOjPcMAd6HLk0h8E0s433ldOee5vIMlk3r
15Q+BQv+380RWzmqBgJeI/OR+nMeYrpy6U3pKvGWhivky/FWWXt4tu8I5Z5585dgqNeEnL8AIhhW
uqIjvUM5rLr8otEBpsHwMrAYekF4rZMy2HtzhvcAZ1TeP7PExh8uIry1Do4DJ4h3TaKvo/RmEvNB
uKyf+nLa53W0PKZTinEgAAXSDH2xDjwqCphfqRxt4Jf1Q9pfu13Omn/u15auWSX22t6G/pxt3SYc
DrIaw/dlFiMazOdw2yelt81GedPEOBuVk04MrxEr8Kg0cEjgUFy5nht+NmPQ1l2r503q9mXJ0jvF
JOzmaivN1rthAsvPa7MjikS+bBMMGsSTJmBwKBraKo1xtHYRQ+Kznjvm4gZl9mZuzOZpRh3DWTjW
8C7p3eApqKjpXRV26ZzNskSAxvIzPhsgHG0ImYdXNuD41QBUcVqJRkJYD8sIVIrvb4s5chYk7xxf
FTMRNJcUwIGoXnd0MMndeNpE75Z0EeVdTuvTcMQ98NY2+uTJ7oC5comN8JCMsItrtsewWhAJMcLY
JKjsBhBiLewcM4BXHAL2dLu86vtjnNXFRZPE8cEhpmqt0jLRz8XQu+skr5MDeka1qzMfwEbexceK
1qdnMRvh+VDlwY09LjY0r+su+qyOmrNegvV2GSZAySUgUACwHuvBfW/31t4zY6i4pt2qjRygA7YG
2fXaT4b3femWd9qlqKzLHTtj89K2KPYEDi1i0vPTHHpts2lSBU8wAVglbTUxEKf9u5aBYWc0iCp0
0gfIuScsLXlf9LvY1d3K0KwVsyr2LkqWV+zKh2WdFiH2cvG28kAKhM7WSENGiNbUCGJoiI3l2Gy8
giF5yJnRziYn685ocjE/q6DLBfG+zj+zmJHPKWxdbNoo2FFGgNkLGnIE2yZx8WSP2aU7qQoFU/bs
0K23mhuJjY1vrjGgFeTi3f6sbYpkO5J0hoOaNf0GaO20K6zGuPfpwvsSJ75amyqc90XgyUd4pIz9
hs5ui6yzzqEfxfiezO4hsZyexjPpFuzm6H/bqrylaC5I4SP5dT+gRZ079zEXc82ANxTJrRuwilj5
IFyJDpG6yQePmFI6ZGdpIIfzctTyYPf28KEyQ0az0pzSdM2F0h8iq3pOzc66qQc73GM4qy99f0Im
H7LkSGY7gzeA4oYbIRroWaPHz5+mJyucH3sZ3ITxyNholOcaq8OUd+r3ZPb/xTV/lVQCOGS2Hel5
HrB0e+HF/DjS+VDE+vnzL2/0k35uf7mMKRP7BZF2NsVF+At2sqfic/ttGPS7L/9HRZqSv5F7ZvL2
KH4Qpm+TuP89Mipcgqbmv+rKbLGUl/xRkGZ5v1GHJilUo+5EWSxq/h0ZNczfbNJ9nIxpS8uTSznM
34mNnhSgk5KkXkeZBDMoc7GY8E5yomym8rCP3fCx7mku7JtIwuVPrqoW0FRdP9e53tcp6xy0mnon
RmQtDvgNr8Y5kNDh2hT252+u9XdK114maf94QzBQqN9TwiKD+TJJOzSaTCNRw0fyNGxuQjzQX7+k
Ioo3Rqo8UMzmu58f86SSlWvoE7UmbqzYUnrk1k8S+PRBFgYbPfuefce5FM02z4fmbThFUKgaNtJN
jfezoMCZdX301m3FK0nipTzqzwC1Q8WA40tlsv+jYIuasJNPIUfGySUd0e6yHPVJjIBym3YOngLX
OJoOqositpGZmvMrRQV/PfBSj2hbrHUJlvDvy6vdtGg/Kbmme8I1BJFBUqEDdZuEUvo3fjvsWsd9
I0V1YG/9+Mo150b99qS5hfmAbcGaSCECoOjp5NhJ78gib6L8FhziCunc6vLyw/GYrxUMaIDCF/LK
38orffA2mKyAkrnH5tw9qiu8Lhtv46/9LSIu/n75OdYih+KgVzfNQfO//tY6Wjfwt1cuPwh86tON
u0Go+dicY/TbKL6dfBwep5vsfN6Pt+OdvAyP1VZczVfhhf8w3g43JSjZG+vYgxnTK7VGrbtttp9u
eNFPnzT/C8hvw3Vax5tbuenW3tbYIfZZwxbbYts74FrYmHtzX27Nfb9DzPQlOdbbBQPmH/yD3IDu
P5AUYMM3fzavxHG6w6Z0bZzn5+5WXViXxsHcT2fDut7iP+PVxBElC6/vbeXR2LHiPsw3zpV9XF6J
oPz6y+GcTfSKzcVm+TF/Ux/q8/aQrd9AB18j7jlGe7xQR/cq2vv37WFYFa/cwycs3j8+T8pgMPmQ
5+F+enkvIczUQU3g+3a3ub6PV+K8Xpf78Lb/GI8Lqy7yVj5EZNZd5/MBE8wKjfZKrLLdfMDUsedH
t+g1d8/7q7NpFa2a9ZtphWtxU6ynFX+xTbbpBvPSOuOS4+rdFJdkdofVLaXn1D2QnXjwb1BosIo1
NsMBt/SuWC+/e3iltvIrJODPh/XreZLNIqskGNilZZ9kkyonHzSRqvx2BOG7tuXgnY19nRz9stgP
cUS+fcLVEYbeR23q+uL3L3l0FrEsP379UzsNj0XYt/s6j/WKcArLzWICkTZWztrrS3+JfdXmMRAD
S6px2bnxRSQodiz2LYqsP2XlNklOkg0rHiPnXIvhOigIhFC0aJ75YfvHl6J0oUiTG9/8+Xdff64e
O++VO+ArNujkylCWydKHiY1SEHVyZYK5QJscN8mt4+DRcowLp4juEh1BrHo2tH4jArlRcXplG4Io
5fymjb3dXB/7kORVWyMuPUvMz2FkXxTOcK+S4gmO522t4jNyQOddrt9RH7nIPuAOfozZKrWo3Mox
2kgsYTiXrvwSUTIbtKX8Rdj+jeOJfV3RHB7M0d6ljonk1cWIGS5x4i3S2C1bXpl2W62rbRA621K5
a+32hyzwt75pbhxHnycyhrXLfqrO7uyieDPQeDUg3HtlNHzZGPL1pvIEF85RXDoG3JPizzzxOuqk
8ujWTJlqdKKgolso380vplbtObpkIW8mzAJjSCD87x2cj4xPjCmQYnGK3G3rZPoZG9XKSuOyERE4
3IAqEDbDpANHZo3VUAQPYryNWDjfNY6xodrktVqwl7PQ1/UTcyDlc6zRhCCx+nLkkEPjteMg5+uk
tZ7T3CfK29f5bg6t6yDE+5BomyIMH/min7Ri/8rZvzw6xbue7S8FjzzOpJxZKL48euV0QVh00ryv
0esdJie8S6iyPRdda67MwEDtwm51pWV5WVblMZ7j7hIF2A520DlQOPvSdYonx8EFFmo29eFY4WSs
2vtcNckrVdbff6cuJWa+RYH6X1DT7ALLjHXEfSfiR484LZk19pCxrc6LFqIw+rQyrpEzzdlrfTJf
YTV/PtuUtyouDTQtRnc2VdJfyhO/qaYUA8ETS3flbYZzNBuGYFv183G3iVWV76OGkvnOCp1jngKO
RqZHiY0qHmhq7c6pe0EfVnc+IEBG/ibS570j3ntTMdzqAdsm4UoENssf3TKCze+AJS4mFe+1SWAw
zDN2/eY1GShiOboKHhx9NVPYfpGEZ76K+jeETpp1VBGCTJyJYpgRLW07FP0ZoioTW1Wr71QYXJlu
Tyhush++3j9/a99EHw7/nZZ4/K8uBqFK8pvnaGn3edGOc50/veje+frjv296pP/bsoS1lCNYCywr
+X/teSQDy7/2OC4bGfoEgAZROGKqBdf9R9eNYGMkKfwwKav+vZzk7+xwvpZG/3njKiqmKQf3/GVY
ZWx1TnthYg2okeFVboTh2Zg1aZdJ2VeAmMIaOombPgZYdux7r69p9B19Aq3d6FFGVJb0sdHGAPrK
GO3qS2UERANNowquEqvscRGzCedr1BKi0J2gFox0l/zktRoNs6HHaN7khYiKc5nmxJJsWnbeGEXf
vzUnaphwp5asE1RjFQ6yPuifVCXU5q3WRvQegodkNRd52HVbymRIjs1hNa0wHlvpQRD6ys6TuYys
1dg242Oe+6LZWGNjL1laMtmruK4bsZPkfzKmN1TDO6tM5JmMvCQgkigdaz101byIrhphrZ2pFenW
r2bWZ7PM4nTXpjH7Ib9M+3NmzEgRTIcPdD6OiafwoE4kQ3VYSwFQp5sPc14KYHzBVBtnqgyslCxL
ZL/BbVWV63JKv9K9mleGw6+4hRcfLcX+zFuuTyERk9gpADwLBLr6BAr1EPh4bvrOkPUqGNi8HVww
p7cJ2E3kzUZOfWOkrszWRGbtZrHrUvqnvAMvXLxSO73sFL99Sx6l7XRD0XNDhTZj5ukwmVUhSUXf
2+Rdal8JA3V9WZNhS6JRn1l14O2+eeq+s13+zvGWfStV2kwHvmWfLLqHgByQNdccb2znXaeb+DGg
1HWT67L9BEC7eWW2XN7/y/PjITI5mrms85gKXk4DXdWmHm3QHk5eTg0y33DmlAMqXppOXzm1Zdb/
y6EYRiwiYUw98mRJ1JY+FdPM3htjSjy6osfyUzxgYnxl9fOXwzD8LEGhZT/KSsBcrvA3ExuVRWUy
h7HaAOvztmFESjUKSej//HNicfbydByL4m/lLZsji8Nxh7w8TjrgXYnngcVdELS9v3VHaUAJCwd7
OuttHdcPnZWZhCodQxj7Qlnxl7BIyCEEFC14AaKcJcUOkUj2jEJROrJhHLIIe5xmKfuYkIytVqFV
piMyPbeyApR2OZ2/CXXXxYEVi/HsJ26dX/ohUe9DN87uO2cw9LSdITd6m5RBssE040irpZoLuAaY
N5gE9A8Oc/4YCafGdRD585TvXJmMSq/K3lAxuWc7ezNgLVcr3TdpQUU2dhpwom3g3GLK7aN1PijX
ZE+fR3a+mUkJspMPusWESaWMQbC+BRTlyXWQS0XeyswjORFONUaJQdpVtCIUcmJDJyD7UzXm9vmV
mBlbN5qkW4ERr01VgD98zLkT8xwh9f9n7zyW5EbSbP0us/c2aLGNQMhUTEmxgTEpoBwO7RBPPx/Y
facrY9hMq+212ZRVGY2FAOBw/8U5358YZp/vtZ/VEniKHuf4utSGl+3cRi/yNh6N2nv2EJxraPB9
7r4Sgyi5a6yubhiC3YG+NyoVfyqpKHdRuFTZ8GkKreDbkhvyngHxGWkFXqms/7CoQuQvZZjm7b09
N4N+QlxW58cAPUB2sxSq1ivWoZQD0yNGj0FSOVmluUeqPzOQaFk7/ksx5cULyCMnf2ho25Dl0XTI
bhcGo1hXSz4N86srY8VPofgW3unBi9chFEGb7rki7UxU54wTWDLHfZ0LvNmjSOaROLqGMd+KvKu/
x2ihckan9kkwHF0x4wpdPLODIRSUrRDPVut400mWjHE4moRezX6qkQgdHPQv/XOXDpXzqBfaeC8y
zxJ48gnq7cNYSvS5ZgAJ8E42C3M10XE0Mv7EoAHbO5u+01KFEYmpvvAu0kQe0370zSRqfFdbVLcH
n2kRtTmVzbeltqxx3PI+6MKpIGQ8sx3koWAIVFVkW2Oq6MramVEzhJYTkteuh3Cr2lz0V25i2/nO
rptgjMq0HMtzGzb+IUnn2IdumybM4KlGdiruvF/2favicNMLYfu7nl+fM59qwRHStEihjnVYVJ9x
80grgpw+Jpuhp8UZGWPVMw2pS+J4lxUDOj8maNQ9Dd027s9B7+hkJ2uXqRsOWOdx48XB/MzYVmj5
ypEB7QqXEeWSGw6poXamt3FHB4BW7tdOlLZM046YNuswCl2YFgoNi27kYVJUJjcZUxUZMZimM8j+
2jaSa9tppmRvBKaej5QFGC3QZ5Y6qKIJv2QVFtN92rZ+EgnLyut902Q+ZTR6iFSz6GgYZ5zPVBB6
XzAxIIBwfGMVOkzudD+07lOaTpY4VvZgUJUoDHXbadev2ZXqiplToEGfHM394pIQHDEBp01ZbHEU
oIK6mZ22liLqltAu+ckLxjWfXy5JabF5rFO3y0XdTmiRaDdNbWaFR7AFkn3IWZKWbvSgPStpzo3N
vIqSIc9KymQvg6wBg+IvdemsmqbYTN4pX1zUwn3HNnGL2VQwAg4cz750ALOR9EoX8UgGkQ/EgYFX
xM5t29pNsRtqP6xfJuhPy8ny6EkeDJRGX3o7qMJrVTW6v24KnGiHRk1GsDV7bw5puDWh/me68R9t
ohcHsEOJgFDWJlvlXDRs/yJbVSpOUkosKdIg5dyFE04bb4jHjb2Y4p0D+AKKQTOAa6EG5dTiuCcU
vziyiClrtgc/jYxWqz39qXKTBeOITqNyMXGE2UNt17AlAmZQxYEwdtWExrll+Obpz6fnRZSz/hDT
sNZUAoUnoICLmw5xvtm9r7LIcmYfaZMtk1eHXXFCFYpb7jqge/j3EDLraiAYMHGFE9BhV7y0reax
Mh3hOMyQaMY56hV7rGSY2e7Pd3YZFbDmTPZBm1IUMnlc4W+jAj3Z5Mqaacmg+Zm/USf5QYfGezjD
31yF8TY8OSIPItNL03lTEf3IMpsjlfbGfds51mkUnf/tz/eyxpp/CdgoHPE/R/9P74rFyfXe3ovd
WSPeFZlHQyPRBYQN43Jrae7DKuScCJIpQmSV/fOr/Vvp9/+fdoy1EPWfu5Tbqqxge7xpRPIX/mXI
cP5BH9822M7oKZFcs6z+x5CBSz+0KF9DRyJn4Jv+V0ouTBwZKPDXpD0kAbfXGs+/cnLOm3845FrE
ryGmTYes+u8k5b/g0f9eKgEr0CbHx2fsoOpHpn2xVBhPiE6m8OxNnQytR1LtzkeO4eVhWDLjAS+G
u4/HwTV3jtnob4ZCkhUzjvHRUnTnd3lLI6xSCtiqQoDgJG0CpNNhpoU2VFpt08VL6QnosvoQd22Z
oulP/RtlxjEjAwKvn5gMlAxPo+vGL9KkZs9Qv15+qVuFnkm1WM0UfHQxlO0SJYxGuuGzCuH7M4b1
RhbG8mlOfedxkIXjb5KuirIyfW4So/ooRrtqtwYxwLAxGtM7GHE+JdtqDHZFMMYfESkwiytsmZ73
l3f/mzTwF9Pz7QPFf04lE5fN2ma2LvLANMTxL8vZxWMlzSfEoe2ZTqPMt00xBvcV6f33Ho0CuHdn
QZ7Wj5PB+MeueVikxq7i2wNNXumEQ9Sbi8NUmNHJnztrWs6yz0owk41v/ljKbDI3xDIMKw1yM3/n
Jt7u8uuiIC/CnIvFfa3Frh3xv2ZiUiwJlnrlMlyVUagjlNeDsjAyeCJD7JJn7839/dXdvHhoby54
kfoxQjFN/ZFaaekFdJGMu7LEFAjm1R6c+9lhDI/vYreZgrMx2HuRqmsqq7dois5tPH+0cKt2SIeZ
E/Nei+nNRvrPB+EZqBX4BvF6XxrxrZZqOAufwvcUx3Rvyuosiin+W4jtf13FtKiP0a/jGL9YMrhe
ms73a5aMcPvrtqXt3di4YP68Mn9VIC4eske3LDScVc5AY/DtW0W1TlKSo0X180AQQFQOAWdtxsmV
Jcf4JR3oQG8yq5k/Gl5rvDCEQ6gNAWr+tbWX5mdquATbXIGBV8k6RQUvCipGkrwfpiUBVzpYIPE+
TV66G1LRRAY4HX00QsY4xfbNwJTND6ZNYrjLZVI/oj5Vn5o69c6zW7bd1o3lLsmsqt0gKRy7zWJ1
wP6UKU+ToRE2m/m0nGxlY9f+9Vz+79z6r9Xg/p/Prc1Xlciv33906V+PrvXv/PPoCq1/8C49wjyq
MURd/z66guAfhsU38f9UMatK49/VZI4zzifX5JuxkLT8z8llGf9YUUWcdWtr0sD0/zcQTm93qBXB
Qf2G7ofjr8QP71dB8i+1ojKxZi8Fi3Bc8srZY6bKSTBtf+stSh4Su3D2f3k0v9nWLyMqYIV0cagj
koChlLiMDpVtouFTKjnOMb4jx+xi8q60PM2Lzm9mBgYhfZXvzdu7zDDWi+LjNNcsA8vmL8TnX27S
6oJx0HjGjz3d/OtOFimyWo5qwb++c39vG1o+zU7EK9avJrphr2fX271B6XZeas/KjvNQ5tfQD0WU
UvBlTHHB5kuFdUP5vjv8+rc0MMbnPz/ei8sH3GSAYWWlg3Dg/C9fqFs4C7t/0DKUHN31KEt731eL
+GCl3WrgrhikjjzYuc2zoHlVdtAd/nx98+JR8wMo9LiknSSetH6di72xGBH2DbT6j/GwvuRisp6H
TmRfCo3jO50pFyKRTJ2r2moizsYBwYBy+20yWdjUdN+Zj743TIfAHMZP40xWFP35B16s91+/zwKI
tR7GNvq1i9+XVS54OGmgJQngacpS6ahzJ+8YSD3t+tUw+OfrXWac6wURvqHA4thbe7EX6ZBo+wC9
8tAdxcJlN445WOaGO/OCHSpRXBpVkz/kLe0FI413JR3JmHaNP1+TmRX97s+/5lfQ9O+jy6eMj6T2
14aDUMmEzfR2edLeqVoxxMURooWzbOo2CauN9q3u3FimjyC3TfNrXYfVp2yov8PR6A/d6C27TlLH
2wxxkD7YCwYoXJrgJe2phYKg7Mx5SfqhPrVzij0/qX0ThTzBb7UZAz64iv3lulSNOJUpZMqthSEL
p04V3/hmabyDRPl1+l7eYkjexltev8PLL7Bee0OZykp04WNgbhbVdHaEHmJ6lu0KI/Dr6aUKG7T0
Mx2uW0LbAkVzmVy3g9MdULz2p6qMu1dtuuLD0k/yUbqD8WUKZw/vby4f88KsPweVi8GyG/Lvtin7
LQh36+uwiHUmGhY1IlFL2y8O1lZk7GrpbkZGie+aJJSPf36jF3nwrxcKPGxNctji/EtxodBjjIsi
lcdloI/gDXDEutl9Lxi//GpYNiZNkrVQAVWQQ+PtsglArAwTmfMRB0TySWBDq+O+O+l2cX8EBb28
P9/U5Sby63IuOR4bGULOS9y/P3VNyqQ6eWSYTnJDzZnSnj3hKJn0O9vBxXG0Pj4OhvWEZcl4/mWA
Xk6WSuyuk8dRJ8kNYwmn59wz5OMiwMAMdiYfS1SaD3++vctNer3oiuyh7EUzGYLj26dJmS40JOjE
Y4/56hW7XIAdhCInFj63MplWnXr2yxxO9eeiX309rSvee6G/e8IrtIrioINe9hKIJMbVoWKshofK
FyjNjYp1M6hshkJXvheW/2b18CbJ4iAVrEC99c//cvxqO08BjUAVq4UvH51sZKdlwvShItrYpLLv
v/35+f4ac3CxBaA3sgATAV3gAV8cwpVr5FkTltXRaBroYtTtSbFTv+qZZ99Xutwuolg+mD5O5lTk
cRLFVZBd47bHk6TTLMhPFXbkGxVn3evgtcNradWa+SqE3/sx88R17PT15z//6N++Ee8XU4kliY/k
7UOySq/wLPxsR3gHLkYaIpPYl+oqTJzm6c+X+t2ix+Kyho7wm1Dqvr2UWuvODbdEONTGN6bVmTcD
+dlZWE1wduxCXaW29t7JAH9zfzavA5YpCF/Pd9cf9ZdFQJuQmcuMPj5OtnL2vq3im3nsvKNyY/EO
NO8335dNh9X1uJhNqHz5+tO5kctcV8e4H2mAlF6eX5c2CjrtNN390JvzybJ7eE3uULnXY1Am7+Sh
v7tXro6Ufe3jI357e6+Dsfij8Ht1LJ1k2JQ9d2jOdXg3ZFX4DuNzvZfLpY7Em2455TH0KReXIkD3
1s2yPDqcWedJ2d258xbO5sBY7JfE6vw8CjAPn+lavvdKf/OcUZmZ4FK5OCv3Yh01QSEXd/TqY9YY
+mDj8npIm9luYIvI+CZfQBxRdbEmuZmRSIHtSIi2/v5S9gk4fWhfa+3t4lUvXUC/M3Dro5Ma0KMw
HpyQslK2z7r7MhGmu0J43ovpfvN62TFd4KAYGqhIXgRRwVqnbDo2zyR3wttYaCI632qgPMAFy/d/
vsP1IV68YGhRVDcJHyEzXm6eNRlSQMELHzax2m1Wts+6ezdK/c1FrDUxM30INRatgbcLtoRd4C5l
yo6QTCBJzFqETOpI8DP9+WZ+8+QsaqRszdTUw/Dyyclu0aIWY32cvMZ5KWiow+2sjWmrC1vV76yN
33waFmcpORX8ZFKSi5sCKVDoaeoZIssdH8o0zKwohEx7WHB5XlFYER/iAWgc1lbv65/v83fPE10W
NecVA8QO8PZ5ipwQoJ9Ue5SFJ6JWO68i59T780V+s41TXwTB55u4Df7XGR4Ko/EnKPjHRrgsw4Wg
YUmm7pz0Y4bYqcHplYXJe8HLbw5zvnW6idwZUrfLBGpx0omJUnF5FFAMXnAtig8B9rGnwK7yY+6V
733ha93k8gOwyWSR8XJ6hISDb59l4npmKRcP6qVtl95xmmnGb/JMpD/5GPxnNgba6UMYjs9LHcRM
rxlD5pVlldabxM2bn7VjIubILbKAFg3mATwJCpx5TF9dZm4X+8LtR3tLWID1GSGCvbPTRh8rdBNP
BC71xz+/tN98AZQMjcBdz17Eexcblu0ZXe8oozpa9dqmrqVnR34Ti4+wAfQ7EM/fXGvdGDkYLN4V
uefbJ4dAuMZqXxDcolagCj4u+wXtBy5uahF/+7ZcZLTsTxAeiNwvjqHZaEAkMwDk+Kvi0RkgSgz6
p5ETp/nxz5e6qHGvOSx9G4syAzs+Pe3LITkljLnRmGI+rikho+49e6Re4NUHs5XGF9Vbixs5yHeX
OxxwHD7DHHjfkRfJx05gs91K1tmHOdDLNRNIymdnmQBn8UpgwFSiev3zr7XWw+Dt/g3Ie420YbWz
6XkXL6FBh+jOKQWREmrJVT3a9VfpS3Fdd1PaYU3KktfBSNun3m0SzNRmLLZVay33iZ82d/niJNvU
NPr7tuoBS/nkIpUcdJTCVjp7mQ7ux0BNBxza8DRir7xCjTO8s2lfeMnWB06CyQlPQGOvDbOLlwvQ
URCwYhN2LSAhcsDNsc3R+myAl5PYs/3cCpVSwejTcQsA8nWW+Xu2LsTga2/+30+SogXxHKp+Fxsh
VBGaem+Xc6Cquc4Sszr6PaCAbd42SXqHZKA1AQPVQJTEcOezO8FXGV/8vPDdDUQbI3KnNPtpFdXL
1FZ5w2DrsH8cJpHxMeR9BNADfsfcIqMxUu/K6eWdVm0kFrRnHfgPMbqvY5pt4lRfUbyJ2k4/NGny
Vc3ps+evy8ueTkmJOiyEWdng50Mko9TWLq4MJbdLgWmXHhRql6NmlrqTqrvabK8TLz909fxsTOVW
h1+syYiEBHxV5PfzqK9GP6QfuIC/TPHP102kmc8M0HXKI095pyD3/Q3GW0op82lpm5dA1BuUWFuo
qNedlW2TsD31GUNXcguxbLNnStlJd+WPIRY7o2wPTpefACDsXF9/tnu06kDWXIoXqayo3xTYNcRO
IM7fyEIcl7G5mtzyaIxdsnOgi3ShhvWU9zbwCffLYFbUA5bwyTHiqFAfbARTBenSIidwjGl3m/Vm
clSLuJ7d9MEB37pRUn1WudyAp2H/jV9tv7mfZ5rrbviJkkZUW8bed6+LPv7OZBceYvLUzPqUOhaY
xmVvNndJYl3poP08zRRYvIHSlBw37VgcRB7u5jLboo3GARND9pmvWjEV0aIbTFXuuVb1IWsexvqq
M9xP2vvuLA7WFN+9C0DptfN3pxIAwihNb9Ecnr3a+BEMPxfLPg8dXJTZikBiHGSLfyNwT37u7jyF
nSWcElh5wUttmiXjFbvDAhbckhXutao4m435IIf+6Mus2ekqebIaZv8FOEFTBxc8Vm2jYXSNYS/I
AzXPddWeDd5zwnKWfv480Njpy5ppzsWpXBaAK+a3PpF7V+ggMqf41m/x3XXec1103y2EV6Aum60U
iXPw3XTDcPTdVHafhQGSd5qMTTsDMSoZBIYvNYpj4Nj1bddejZC+6AZs0R7TPRQnyj7b1Havl86G
Q8Ixq7yrpPdu7CkEXcUMRuh356ZF7mgT+Orw2e+NbZw7j8Ek3I2Q6iZkmEdUFBPIETvf+Fm2s+32
s1NU3+hF3Og6vVJ1F/UyhE9llVeZn924FXqxpBx3k1lmG7bJ53xpHo2xvDdDpjWbzWEh5kJ0+gMG
wBaw7M7s+ba/ZWZx5bhFVOv8JTc+McxxW/CZZPl0mDP9EnYK/nP3ChUGLqLTbFGO/eyC7hRD0bVF
9T3V3jUI+qhseQhTFhm63QmtHWbBBFfDPFyngz4mXnyqirbd0jtor3Se7qXd3zie9RwqP5oq90m6
2mYWjsvNsoOEDf8P65DDlUGj+qA4FbH7JvA0xlNlBJE1MuLYCU4GNVljSB8WHiD83ivJPjIEjD4O
8maM0JLWn+057cuDrFCcbruJsiNRcz00+3bt4afuZ0vRkZT5TqGpnVX9kDkFsnkvD6IG+FKZ2LvO
q3sohxUopoDYgz4Frn+8qr3nPUo/wws8V7dlW79qY5QvQdfsyOj3jRF+9ZW+Bpby0HTVPdVMz+/F
ttTOeER7WfPz/IOCkASG7FrNS7ldqbaJGJI7VZD3bwrneynMJ7gDt27KD66T4+Ieh6bRrKiiihZ8
o8TLm6xe3WLfzQp/Z60/daE4dsN0P/c9uAn/U862GoeggufqW7UQAFTAyiLTX9qtZafuR3fxsZ1a
Tlwfguqqblt5BwdE7UNm7WyLkuYwTDN6rwYzAZ4S3cLMdl0cWYCz+c1z5zdgWZeVMNYgoX6FPpyL
qIo9YMJA/vn0HWSTSBvPcVj4zybkow08WVCGToVzt5mOsWV2u6kx434L1kA+ZjIR34M6tolScql/
+N3ygHr2p2FWVtTN/rJLUR9kcxEOYGUSi6rqsHw1plac3NxggHBR+bfSEsuumnX95C7t9zDmC7Hr
0DhSW+5QiiBteeYThbKHp887WWGnb5pALMNhZWafcEbKuyRt5NECwixX75t4aqo5+zSjRcRdZWTe
MXUn8RORNPPYwp7N0Ciyub9mUmn4lDV2fKcAHBG6MGR8ZwVtUG/rHiJmX3fushMLhLF8qMFQxr7u
b8DPscEj4NNfw8YujL0G/gARbfzSVRNK3oWLYz0r588tkLNTlzcCryjp9GGI7RQIcOsxD3rs8gcK
KBKgqNSfCaPLb+bUTyfaLTaAR1m/hInG0eIO/Y2noCFvCquoeUdj+rV04sfO54MvZYkp2FlCZ4+4
q/I263z5u24sfWQIEk/eMi+D3jhhF9qRzGS1Tw2jg/iWFZG1WBhXK6P6IBrVXWckcx8zr5gRDsYZ
wti4OglbGXtVOgFzkkt8uqrqg8+es86P7da9R3icp6P+5NceRKBSpOfcdr/nrUYJ1E/2sfSYLEui
8OhM1Ve/x/mpSAoee120T27u28cOtxcetGqyN1Vb6ttyMBh5mxh2ukNpy3HWNtYr1avuPrVx48za
Kc50daxT0ngrEtEUu4Wi5rURw0ku86cl1ijZsAecad214LsEWEYE+Qve3GXcVcyg2GUdztItkvuG
h8Qc+3TfAtjax2bjgWvKg2ST4PrNN0mvB2ymcJchh/iSYlowGz1u7rCTyHDEgekEwSvDyAqqXg4k
NQVCDMUHtDiVmtt6CUog5DK5HhYAZj6mt5sUAFi/WTKpo8QLzRNkrpmxqo0RXOFAEFuVOcPG1G7w
RY85cTt4pUjVA9RV1rh5KgkCxYbNV7wEcwpwL14+thBxDtOUmT8yUEM/48RNnpmBWL0uzX0sfIBb
PUH0wQyHZB/XTn7HCK36GllmarBh9Jm/pfhVbV2v4b/9ERgYELNDgGnj1g9N47Vus+mo0mQ6j8TI
D50jE8IhYe20HNVpxqh7Bsbib8LWJSMaa5PYsdfWD3hGxpZ4NY46Y+r3rrI+doZNw1Sohr50O/UL
5CMg71cFAKUUAHTN46oqRjh7KNifY+ZxfXQKKn6J8ly9c2fAA3sqKfo49db8LfAnNB/LRGJbjEYj
gduANtuUOScPmET7Dl45M1Hd0pnuUY0vH4fMMo+umqxo8gddf8hsEKyboZnEq4kB+iANC796psuX
OuU0nIxCbZuWtRaB65oiZcdtsTXG0e62WhX9IVVZvosJso8Oee2Zod/dEzh3JjA2zJtwWcRW/cFV
dirgZmtzYAxM7OwToy84zbtlpcaNDTx/UuPweirDcm8MIAOzpLaf3DokVOI9FydentXsq6HWh6Qo
y+8edatHDX/5tVM/J2YLjGzO8gdtKnvnA0wrxuueDTIKc8e972w238mPfdR1AjCQNPzHxizDq74f
go2feDDA3VGzmad2E3/1dBfe9XWuzmOlm3NfOwKVmWsMn7yxnG7MEieWq9Mrt8URUE65geYGX57d
clDPoT9uzaZtDny2w94X1rBbFod7da0hmqQWe7P0nFMz9+sJQjr5ZURQUmwxqHiPWTeExScpcoJl
3+qPpjOWOxY+o6Obfv7hinq4EZOEKSnn+rNLVnKguZ3fI6FvD13g14/Scsdd6Yv0++yo5aUec4wh
jTr0liXvB9956dqU6FOghF7GNT5MrWlm96piouChyLnTmErrZ0c6zs0QuMm5tAcPVFUx1psJCNvJ
nW0DDCPtvHwrFru/qp02e1I4WopNCz8Vr4oz3jWz11bnoXdda8dfcCMrmTQvIZXJ/eLkK6gW0HEp
Kk42LN75KqPMnqzRN/ZxYk9PbSWCQ5wGehe46Alg7t0KR5vhBoYxTU8wOMHj4lfeHNHfYsqA9Org
KfWn8r7q47rZ1pZIGeTYmxQqOt/+kRptsnek3RmRmpvs3jPdNJJl2pibOq0SIo2whkNKiMLTl9d4
IHBTm9arTeX/BI0SQP7qXjp48Ri2Uapbea3npfuexjDmt0vtMsRIOk1NO3ykUof0Egb2RBy0LROp
fkoxmLe1l7rPOlQM5u1NnYDOyjDjZxAl2UwrPUTd4NXerlLecA962jouQVWdLHh1wJkz62oOAzSb
qHhu69lel/awXKEQzQ6iq6iUTbVnkiGZIJEd+2tHSWgbEJhvZ+YAcNraRhGNHlT7uXHLBxRvIITd
tEaaUzfLFRvWj9QOFTCD2b/qVNIcq1yrr3pKWPBYMepK6FPfhyFQ20ZfJ8Sc5Jy2vCPkSna0BOdt
MFV5VDv2a67H9qPRuuQmy2B+yjrwn33sv5i1uWyDorE2NBQMsBqAIE7ZFBLFrh4MpcKcKUFVukv0
2Edw+8QxG+cwMk1lX8eECDhsKiDYVBEJPK15A3Zs3Aia+ABMm/QRRUV5yHFp3yx9XiT8MdJ/bED2
XVGk9oNdjMutqGdKF2PY0xPyw4e2jrvHFmlGvy0s6OBVaaCmMebgxNqvPqZ2K6Iei8zLlDfdvRir
vN3iUKn25fqIGLcxUyvJme+Qee3Rb8dkZxefOP3YxZWVmE+OWSxUgGYSV3qBFBHMRGU3SeedTB7y
2eiWr0FqtRu7g4RqdYVxNFWltxD51rmUUOYeCHB+eqKsvuhFkYek7cchntrPfhu+UlbQ29lnDzTZ
f8fCzUhpzC8xENQPNvvCTiXl8uAX/YsY43ifWyK7T4dFZps6T+ZDwoyFTWkpLFADA3sHYH8EIdRY
27Avbwyvwwvk9c0ubsr2KgjRNaeVDPcg0rbM92hPDkneDfWoAwxd5jHE9mxC8lySj20gErC3lADs
8knOKXlD19dY2pnDAmBeXeOuGdZvoI+a2HkdwG4T202Azy3+QbC5U2Wdfc6U553JcJ3IbL34mAdL
FTVLCq4m78QeTjdlBa/ERJVN3c4q1RpotjdzPsA2b/uX0NAkKrY7nBF44j82zBhzi5nlBVziLKTu
EMPndIT3nM+4eja1aHIwgmYN5gWg7LYrYHuoQXg3uezTrblU+qBLIQ6At6Fe69K/yeE73025CzZB
Ae/01fQ4MOJkb+aLsU+HrPw4jIk+YJ+cdlY1PjXhZNHvr90XmYHnb5keteuKsbhJmMcRGSBbHTWf
pVEbJwSmxm079PqQVtVwNJsk2PRlkEWNqLvzQpL3bcxsY997eYeVySc4G4Lp2XHmcMvzr7f4siBu
w5OHZWp/yUhWI1D2y072uLVHM26pDlfHtsyXLZwQTkVTUoLoRaZuwxGoSNG6w84aG+cuqGz/ZKby
m9ll/QugHOfIjq7PcdvTQQJyv3MGN3kdZzffeECmkMTYxQu1muFrK7zqnnHQ2SdLGxuncdVhKAP7
qh/jLkI02G4sN9RnoU0VHuHIyGPloJ+ea7vj3ckVAp9q9RMKFpNR5rpjQzmkAx3HzDgaVpvehl7a
bJ2EQ9cQVLxEOjRnZiIxoBYi8x5DphHxyiSIBdESgvfmJhyDg80zpURkBqj1gOM3HQNRssLduTnw
ekzCBJ/A5sUsgR+NRb61u7B+mAqZHBnpkURjWbQ75j4Bl/bZezxyGIyjZXXj4WzdFUZAzhxmhdqb
fbNywJSAVZjY8cYhsIcnkRf6ZobQ+8H3tLfib9r97NkL69Q7t/DKVRTaY3VnZq55p4gAj4Ko7hQU
A6DP3o73HYzZB0nOtOECY9QHAWTZTAE4D6bgKBFHbyejptbRNcYmiJdrWWWvxmx4t7Jx9D3TIG61
IsDXYvnuNH2+9cviJshUuLFGy/pZpdheh0bN94vvyr1FtfSTnc3iSgKntmBHD4zZNrzhOdaWuoa9
Okepq257rb/QHkZ03hkfVQHMUwyVjIbUEhur9vptZ8DwlCYIXcfqi/saaiVNWx9SSW9+dQC/U9eL
neFsaisjMW/ig2FlKV87E3ZSJw5fRkzhOwyc3wp3XK4bAF/uFgO0v/Uz+uCO7ueDu6Tld01shUsy
hUZp1fmHMa+qyLLYc32DYGVDuQAwblM2zhdHF8YGG6jYxaZVPgt8v1dB5wX7IgbOmMzYHJ0+BiA8
JfMd6sHXIKnnCKMHEx7a1H8tGhgB5E3mMUwd52kA5LhRpVdHJrVzyi1lbm8yT/ocH/nyxR94W2bd
L5uE+TnPVRhemwAbjoE/Voexm/pbGSzquVS94kCp4kjXdnEekUVR0JnxkUjLe4JNfZirsTsx0Bte
cKjbr/2Q9DujnW4rydAIoVjcEN/rey8p3W+GbF4sZ1TXYOzrbTZPLT6SKTsz2tDb537nQ0XNwKZP
Xjdct3HVPc5FP24HqJ+wOOVE6bJmFuOVHc8F1O7054LzbDOUItmZ0jO2y6zLsxHTYqMWVk/73k6t
PeML8JyUjEgzFbNKAloalrBDBjp3VNnyoTharrP8N21n1hy3buXxrzI170xxBcmHzEN3U6u1WJIl
2y8sr9z3Ffz082snmZFg62qCqnm5ldRN0BCIAxyc819+rmSk74zYR7R8i68QsRvvHVFQadso3lSo
CR4Gy2++OzGmIU5nDGQHRF6YBh5uO/TKb3OQYoA7OR2f/GxdTj23vZiKtLsek4Wycbl+Dov+R5rl
/onf01BYvF7iQBGap+ECzXZFgdTdla2Yf9D4sOo97iTzhzyU6VMZ5P13r/uZ9z5vTa8xz+yYbgGl
N1TebEjlSdPB6XPEdNHPi3tRdOt8u9mSK2QR9RjZcTicxbkVUO4cE9g0leXu1+Nbvk2ThlKeiO+S
hcMrTrbyLEM69Z7bFcuPto4PeYKBa9wWK3QO321OSgzAMEA1Ngl9Hv4RNmBF+zmulpXa2hhTiSrS
aJwyfAc8C7V3P/zaI0h90S9hfFqUHW0DQJ83EomQCqlQ853nhMm7pYFjA3atCU/6DM1iXuh9in4+
LwxrRxqNuUaNxjLq2LIv5kh0DXgLz5VI1eKJZSZMqGuXw2BL6m0laAzkw5Zt1/MEeaBkXJ80NC3P
/aK4TT3fiRqoTifpRkPHheW9zwvUCsxmK86Bj5pcHEH7iBQHTGGSWYhHPPAKB8H/RJ6IsS/gPVmT
hTZJnlrRlGV31KxoDqOlO7aSdND3i5Y0esU6VCD0ndCSOeFnFsidQ3yKW8V0vcalubfTzY1KXLMs
QLmImBdX/pR9mZGp37kuOvf0njCXC42o2wT6+rFJeaILp8vFCY+2Eu5tv0C4QLGa9BPq8gdzdhvs
PlYbrsuUGVGzxOsTffJsX3m8pBtTdD8XMA9fUPbO3+fGLKm55/CqKIGeWiKB5kEj82Mt/IJjgUzb
2VWVnf9o8X879WP3c9i2KJ6Htb2b4BCc46NWnvuGdZk03lM9BPU5qq/tIeumD41FXbx0nfksRJX5
4HXuFlV4D3+axSSCU4myMRYjLufvgFLC6YKY/z1l0+JQOlN36rTldLWCT75o0cM9wW8v/UytPyl2
WJNQWR7mli5HPEQ+hhk/7SDLro25C055aeEKQ8Z3MbFLL8kMGjyF/PBscBNj34/CvaiqzSSHHZ0P
lBQoMQeNfdmnYrjy5tW/DcOE3v0SsgubgDx8oqR9IgZClucUlgH4RGAVlonbVTq4dCFy8d5L+umY
i3mXwzq7JG2FM33BpwPPoTFc3WC3sob35ohh586UifieAfBB1m/I+tvaXrkw8FY9H8kbLuIpGa64
rGneBbF/2Y0Cqa7aMvyzyS6q86Otjr3zO+o7nTfEHzc/xWbZn83zoEmsRwzMxEmxwT4nk0gnjtZ5
44kM6PFzHwM2z7MW6VEzXKPMR5MYHsLi7praz5+wV+7vrd7trmERknOX+bIl+5WTDA/DzYBYGCYF
vZIkx9kqaSRj92hHJAcJGfUK6X//4NB3+zamSLOLLj363hwbUnGzLTebYfTvm7iwL9FdaB9yKynI
JmqMDA06CdiiifkSnxR8OpJ8nHAB2XAu3m0YR3xfsrJHnWqpvpqVaMJ9Ktb8dpYpFXmcezLxDqI5
SUDQNfm7IRgBfhXdFKQHf83sJzebu5/DVPTjHjON+tI++pfu0EwOoCRimHBbL9nE1cuL+505ARS/
6n1EIvbW4omzrjP97zKDTLFxLv5MZJMEl+Rh4sxyjobjq2Gl8X4Krdnce0VfX7YCC6NDNhjdg5Gk
7mNYViN8y7alWhgnecAZBlxm4aj6jB4aot3VUWxiyo3sXTIB/YUC6TyWYdH9xMnL/MxH9ne0VMM+
Wo5mqJjwtS12d0GCxD0G1NNucAwQoeDMg5OBJx31e0TX4tSx79uyH65lauJ5MsFVro9iJu5VOlTA
FhZzHMiXkEx2Dul0ZIiEyfqh3gKw811TQdlAj4B5oVvq7Yc2N/MTEszu0yBXL9yh08w/25ETD/Mi
/hLLD28QtYivvCntKY+EaXwmV3/9gHRRaaJpIcOLvN+2bmeLqeiuktpH5R7YZzbc53SOz5LYxKLA
r0DMZPOcDvdz3hZIelS5e1Ll9PcPc4MqCr3KpDjHLyLN9iMNWOdg0g3LcLiqnZ2MQ5fKhk3Uxygn
9IdhoNvKhZCCn6+khchnEFeX/jKU9x0WTKftVK1eNPoTCzJI5Df2FsjThPS/tdwTdmlunYCdILOo
BlA8Ba2rCYIt1Y09TpXlPSWN5CNleF7QodG6J5O1mJ+bwR8uqJ/neHbl5aO55sjLwHfF5shoxtO4
luO3YZnGa0uu8gLhlym7DEH+XFOQZXiczXAsOIJXgjFkn/KijzEdYmOiCeKCyQ6n9pOoyUzCHA18
H5rGSdzNqKPEAkRP7cvkq2Uk+TuU+odhN0MPmSP4scw5h/o3RwVFy3nfAkNo6DHK5t6v6Ovvs6GQ
yDplE189iT0gK0PAf+yPptITpfFHKgIZjoFZ23NYlAPOSKHXPeRLPX5D7dz2KdE5xhfDBqHvNU73
QFXT4HEnG3HIgsLxd5Bdlg+96fRP6Kz3+8Kqg0feDOLax1cbFY8ivGp6QX7QYRrFJV8bNBQHzisQ
NOTjsX0E0CEHNZ3kaQ5wePBsFEwM8sqRg/SaOBirPXoJYGzyqQTO7lgyGQ52G9M8mKD6JqeTv5gf
27LIAmyoAINTwWJn9XPuPgZU6GusEhw+RJd7NCWwvuZj4jZ3OWcwNRyJw+UdYDvuXYrB1U0G0eHQ
zUF6FZZheRuONYpNOMW4FvJmBD0+Wg0FUKwqI8BsMr0AK+w9OkcF6JhW6KfSHsV34aT5O6T2bMqQ
cuF4MEcA8KPh+tWu5GVOW11mOfJ9uUnwlM0Rspij2TQdvNILkRUx2PJ+yA402o6PUE90jlAZngDe
zrnnoICOYeBjMocY81KjWj4YuHadmWDdbhwaBvfotk175AfNz1wL8VXqi/Jeen73UIRBOlxk3uB/
57GzVIdmHomNbISNQkKwGfAVjIbMbARZfUoejfNY48Y2jHDqiB9LudnkWU1rD+cIFqd3XEUdvmJ9
EefnQk75WR/4CUgU4qPaL7Q4PqclWxu5w/AaHMp4Kr2mOGnaklO3kMlHulMsJxLXsr5ZhkCSdCAr
FZl0jPKTXximCSzyz9ZMGgyF4pnjHl0XtjAme8T3iB1ydx0cGT+1HIqTI67R45Fd13ZkFQvnPT/C
oKFcnkr0KWFJhXZ/PzpyoRUV5+NJfjyZay6Ak3Bb13fQaHG8qJv2rs7qlc6RNa4RST03UCH411Sc
zVM7r+UVUuE9awAF5Hbw48b7XJR9iVFZnmKggGwLp0zV8ZHWqhxPmzrlMdRXMKj30s5FeZOO63za
jV1zjlRegyquYV5A2eVbcMm1Ys8Hpsjt94Nz4q3885BuBWf7YmbxTekJzsgMUwjqCHHDIWJ2hvPI
k9I8LXOAPV5ipHc9+/umwwz4aoGpGI2pN58hMESzbD36zFbNxiJJO6vGS39uBolxbE2ltTaC2LiQ
FRbxu6Zhw9mz57j7WeKlYdv0XA9o55Bsm1RJUbR0NxA403a0f0AKb1+jkpLTMS1huqCX9bC2FrF4
dD28mdt5RlmD0I+70NgXTtV3h6Vvejoig3fR0E+gYx+AMLWt1nvA/zc8LQajSsjLGu9LyYVClozD
wFmbLFc5tOT5Ha1QrqxRwDepXYDgJA/5WbjiCzHlqwdCyWOrzHRo921A5wNgF/eFmcrlg2viDDy4
PZeUFzhA3R1Z3pNooZJM2sPmHfOQHmXaBjaWcn7JhUl2aF/yjJ9uJEI2u6VNAUWkwwCjK1+tW2pU
NxMmxbugNq2dADGxN4wVNky7GhcTrOkLShP8NV7qxMOe0rhxtmIFkyEBOnPGzxz/7yceRzMl6nUw
L3PsfuNraNsQaIyFGlu0rlZmXIE8aEreLC2d9rzbvH+A//8fGNenP5rrL9WP4S8FPR/+qPl5nM23
ppV9lgDS/69fIyQ/mqN+5ov/EtUwJ+X76Ucv734MUzn+i5V8/F/+X//lPxU5H2T74+//+a3hkXMc
LUGg/Tm3GjDrMxTmb0qet19Ajo+Kmufx//IPPrbvo+bpQ0/lugbtTkvqX1IiwvwbbGzbBGgfHkH3
FhDDf/KxHf9vIP2BWwvkwB2g3UC+h2Ya07/DDv8buZINk/oos3SUHf53CNkvoeMGyHhI2RDCj+jH
Z/wYasNpAemaRo9pczmSv+2W7d8TIPzfwRUovBDlxAZlcMuoHoF5frDdt2QUX5m3o6Ayx8Zxizys
PNpG9URST9ctzDdx+uwD3v4D5fkf9VTdct+Pw9//87XRFbh0QUQtzdTg4SXWm9YNL52Mh6re2Aoj
SQILDtI5EdE0G5/JQ6kO8LLSG1sBradLPhQx4p1RY7u8posvJJxvQK5fWxIFUJy4Bi/4tUJUn3I3
7X0UyBevrDQnfvzVZ9vQmcFIu5SzorgdS+onzXlFhfigtyoKkNhpPV9C+/Uiv6+SPWo4P5HnaPd6
g9svZw4BYJmKkiVPMNHlPYIUJVKDmouuRKdv91MH6MeNwqkx3s/4QJ1TtR+l5qor8YlnhZgDCuiR
V02f4hmdvfafos6vqqy9sl1UsimlN4QvW4b2K9iWHvL9lduday25yrMkiapL5EW8qG0TNPltbCD7
fvyhN7gSnnE+gfEnWYsQWvyel927rOpu9YZWopNdAs/keGYlkj5mGRwWCvx/PfQxCv8XrP4/J61K
KN7cViAEBSg4d0ZjR9V7u0kyxEGPud1f/8JrH1SJ0BTMTG7JzIugFtO6MC6T5bveyEp4bkCzt8VM
vcha6Dh585c2GfXOcVsJTgoKnZeUCba6lbmcV0FcXE6W/Qbf5bUVUYJTyLyjhhuv0ey47wRcyKp7
SzjhtaGVwNyWBWr0Me7JJaPUti8K89+TRvqfnXLMNZ6ftBZ1YdM2Ai/qDBFcJL4x/MR1Kf+g9S1/
UaSfnePoUMxmi0Y4HQf55E79NRIwkd7QSmDaoppkbGYyAk3+fVtgDXiG9UlvbCUyU3xCvXVKZLQE
qzzx5jakmQLEVm/0Y9A+W5Q6aEWXzMMa8Sq7BUlMz7570Bv6uIGeDY0v8dY5cnUjgDsfFs/9nsVB
ftAbW4nL0i2cZMomqsWdd+mW3vVczG8Ij7+yv3+T/9kEYsWgaeidlM4uHvPrcgm/601bCUucnsO5
MRc3qnlZ7IJ5PvWox+uNrcSlbdLgF9jHcZ64w77zw59GtemtiakE5kArp23GGe8+c/mBpthj4ryh
UfLKav/GXHNXa8PhkJGt6npqpmszMRK9vW0qUWnlDo7aRb9GHf3lyzoT0wPQ4UTv/FYlxUUvDfDV
7RotTvCt9Nz7qgzfuDFfWxQlKPvG62SxTDKyhaQvk1oXNQg/vaTQPP7os7BE3DlzrLnBCX5aTq3B
vhsQPdbagqqaahGvgUE7XUaOYWN8TUM3TvV2t6nclmXsbbC9Oy40f8L4wMugnqSJ5ryVsAQIFwuv
7WXUZgUNxvISlo3ezaBygxPQYGVw3CUF6OFDSOl7H9RgfnUWnOf2y28ZQ6QYYnZiRM2HtmeKuWSe
z1qhib/Gy8Gd2sYhp2OjzJNxntXOR1pgWqsifrnGPduDiQEZzrDY4IVr0gmo1xTTz0IrlRWqkEte
eOgqwZ2Jynb8aDZIn0+m+Yaexp8jUxzFU58HD9rn1Ax9jpSmp/Ne+w5i7Fj16n3N448+W5UOg3ar
a7nUhGzvxiT9OBVCc8GV+zK3+jlOWefIIZm9M4Zsfsoha+nNW4nNDvVHN8AhPUrj+gHsz92WllqH
FRSHl0uy5g24m6Q63vNFBZ0j+OF6mp9SuS9dYJQjMkdr5C/ORUW30SqdB60FUbUOUkcEOMAWazR4
kN7WtnpIi01zbCUqk8JrDazW2YFBdsQoWqD0m0rrTS9Udz8yQTfwwoLcp/d/5uuIc98IMlhvVZRE
dhlnv0icjD1oz8lOJPWXI3JOb2wlLlO7S5cOV7UotcYrB8aEh1WW3tBKVIaTCYssyNmCm/FjXcJv
Lt7oekMrUZk2NLJSd5DRESdxiH0bA2rjLXWK4/x+f3Yjbv4ydGbkdUaP10MU1PKuCKmgADB6Q2rn
tbGVsOxLpJIyi6sBXQIcJDyxgL5f3lLkem10JTJ9c+xzmuJIYkFMj5JlKg/SqDO968FX7kwf6obT
0nkASbean0prDL/E8bKca31S1a0oFzB0A+QTo63xPpgih7KnFz6qku/o4LywJh5VZWM8yYA00wdH
wFJv2kpsDn3Zmf3Gotit+76WR3h8/cbb4TjEH/bhL0fRZ7eaYWP5npmdjMwpi9rZjMxx+Yp908HK
soPe7I8b6dlPuFlZDHLCHX3tUpqovwwz9C4gXwlR4cUQ4Qxmn4A3pJ89fVioqOhNW4lQBD4Tv90a
GflTa0RusWEA5hk/9AZXQrQweykKxE2jxhkf83753LVaDx9UPF6uNhJsqT3bDuf4Un4HsvCDt2yu
tw9VQYsUlZgeMeYVRYbmUwMOyky/aq2HqoEpaXKa4RZzteXj7ZDXTykoMr2hlXdmaQIKrTfOqyEZ
oDWFg3eQvV5NDDW8l6vt4Bgv84XI3DJ5n9QtYL1ALykUyqXpp10w+60ho7qlg1yL+8Ft9Q4rVU/P
rVoRcKLYUTcaZFixWCJbe95KTM4Y+sTeTEx2nQ2g2nwIpWYKLpSQTLfRgphqysjb5ieS5guB/43e
LlECsinNYIFew4es/Ps8EV+2BskGvbGVkBQZdTaIVWuErAfwXOHj3J66H7QG/2UI/Ox0TWCzF4XZ
2pHXrpdrYL7fwkmrcC88JZnFRrjNTJcdWDntA/qiRZRMQBX05q2EZd4kndvCxIwkDl0oqwIfGe/0
hlaCUoxB1pgVQ1u1/TFz13uow6beEegpUZmloVvYHqGzAm7ZC+qPfjA96c1buShnc3CEKwF/NZn8
VrbbJ3iPnd4l7ClRGYYiG9aCOnUoi5smqQCC8PDRm7cSliWqYYBiwVD5U3lSx/NZ66RvnFTH3fCH
9EQ1IBRBUW+t2EhP8tL5ms148PXWmQ+42Cf0sdfQDSMlRu1ewjdqqHT6TvlpgeNcIuWjtTyuktLG
o41fCZSKyOThLVb3A3J+H/WGViLUN9G/912WByTMHa6De6MJNYdW4jMRWNqFAdXCxJxuEhEeyrrT
HFqJT5y/5TBkzLrN2mXfeDn1pUavLKZKyPVo1Q9pkW+oa7UrbDa5nteNId/Ilo+R+IftqAqIYjs3
ByWgexjfcvyUg527qtDcfWOzvza6EqOrDDwkfnlw1oglJWOewAX794Qe/9W8E64So27lLe14zJTb
qno/4cUBHSLUO7dUJNAKrXEVIe1M6pyoPxWo5JgY8+ltcSUwhxFTmIYDMfJn/wpV4z0mg3r3m4oE
cko7FmnNmixl/E7OooX4X+idiY4SmUsptmUKUxLa8r4Oui/VGOpVPFS7We77IQb/vNHt8ZNrV9bJ
p1iM2xtrcrzH/rDDVZuyI8POdFqWe8xShLCStFyBhG7j3ZCGaXrQ+qa/FDSf5Sz54kvMDPkTvKC7
bGXwZLXBqd7Qyj5PW6fnIE+3aJTWF6M3rnNp65VVHOXqR5+59rGMpDXTWch5mM23CVUirWk7xyPh
2YqMpqhKNJygV5vjKWy7E9t5q7D32hdVTpU69Uw439z8wZA3aEPgWpGuO18Ysd6h+JsfMRD8MpM5
BeamuIcl+wEd5e96y6Jk5ZDhVgsBQlpW9eSdQwmDT5clq95e+WXM8GzRJzN2kxbHrqhMhx9h5vX7
ElKM3rmlwphcUMpGHPK8MtMWR2z4sImZvxGkx13xhyBVYUxDHgAolsedmIXvl7I/haOl2bRSXcxW
aN6NFByKoYFVlJWKb4tAnVDre9rKzW/ndol6JxOvUpnioZKfVIMmhFGoSKZxmhorwbAFt2YEe0yg
QN2Al7rezJUARWNwnNOCvYLa2rwfquqXoI/eRlTtI4bBQs0XT7wIxY6zpK6iqp9v9eatXJ9w4zpZ
4UbPwdLuIYBezEX+qDW0igcSJfz2bCbV2gx0JbA4yw+bneoV31U40Fg4y+rQso76uLjxx+G69zTP
q19yvc/CPkF6sKxrVhvRsa8WiYpleu/1lkTZ3yDpUEDsmHWbxqcrH7MMDL3S9S8fo2eztgp4JI2P
JrclQUPL6RKEg94B/suU99nQQkBfzWuLve1uJ/FQXE95qJfSqjLLTTxAD5P1FvmIzyHu4FzOfqk5
beWqN/oGUGTmSerK875a0dBLm3u976jcOzHkPde0yCJigLNnPgpz58G06B2ClhKSDTIzYxvCpa08
47SVIXLoSaQ1bxUJhIoDzpYpR+CC/Mj1vGT2OVIKekeJCgZKNye3XECu0SSNdAdLLd3VdaMX7yoa
iAeE0aV+QJrfWVcmrNi46TUXRQnKNaXb2/UOCZAD6Qr8/E/ISHrXgqnkhEGOUO3YsQfbxbses+ES
G4Y3hv7lZfCHW16FAjlmgGh2S9nQEwXaWSEMlgZKdxZeoNsN3dUtzSt/W4P3hiX3QpbLlRVM2xOa
w8ulCdH+qUW2Sp7gb+xOpyuiFleLvQw3jinQXu5HMz6nNp6i3mwajRawVZhK3DTjOKAFd1xq33ly
7fjSa+szva2tRA1On6IH6DZHuVU+2v14HuM19MZS/zmf8lSgDspOdVs61Rxt4de2E+/HTe8Z6Kko
ncWivTsaDVJAlRVlcjnYwVvy8q9N2n/5ZCgRjpoKC5Uhvy7etZ1DAVho3exQiF4ObcxIVqGFyMPY
ENXB7rJsV/iL1tmK5cTLwVMUl5HL29oo9hH4cWOEWeDM6PFvfrGenj+ksnRJxmJkVTqzqk42rJLM
ALLpX+/B49//e0TiH/By6shGIL5V8TVRUYvv0Lp7CkaJ4Jp/UpV9qNV3RDTw5Y/A9+xQRWnbaFsQ
RMdBdcTzbdt6T/M4VP4IhB2Ldktpx4olfoec1kUSWm8MffyEv68P/qEvpw7Io+1Gk9MwMIb8sTfI
WHZDF1jlzob1+saPvLbvlTMGhcOsHuyuhcMxysO8VEhMeFIPbIhb6cs/oQnzwS28vo2GuEBM3ode
W2YPf719Xpm5CjySm8S0Hakleu3GaWHaJ3XefdYbWik3bfNiZWuHHvIWlrtmOrontVplD09FHSGQ
lFkdCBXMewev3Pk9gk27FVSt3syVsybGK65h4i44Q989LBSy95VhOyd6ox936rPUtssSMVYCSDek
7Cc7h1LbW3rdcKiUL8feChxnBwqr0Wb276y0D3ab6Wp+TyVIZYIvQh0g5dYW6B9i8TbAEPY0B1fC
1DWRWR/72otST2S7MduuMB/ReqZgrPJyURKs2mc/YFGWfvuGce65nwX3et9SCc3OdbqiCDZIUAZ+
B+UyLLtlkHo8Qu834FHllH02MHpmF5Eh84sMlxatiauooyaLNz+fpAcnNHhKhXgXrHo82d8MxK3B
91GihG6ahhMmQkn4I/bJNPTmrYRmDpnNCnrmbU7JuT/6V7OjGZcq7KhHprfAt09ETm+jUZVX+9Sv
goPevJXAdMtunKoZCdph24IzM7PvF1eWmouiRGaxobvUGjmDt+3jNFtPWz1rpbieajY2dzbCNi0Y
sm3JHjqB+leo1+pAqOJlWGaZmE0nY5+IusoOCK+fuF6pVxvzVMiRu/k4YQxQt6AQb4hMFh/sRvR6
H1PFHHlINmNh4bMJE/Ma9YMTdMv1PqUKOlq4HDwPfbRopYp1PvajCzA1tfVOWaHk53xMNNUSJr7G
8yMl8qe2Fx+0NriKOkpnT9rYOTL04mPp0KDl2/t697EKOwqCsl2RxkNYv2kvTdldlp2vud5KXC4y
yPMhX+Cv+1YSzX3xfixRsdFbEyUuk2LFZqphTYrNwJVlxqfPNbWetazsy+hBBAkk+sTEzWArDial
a9kgTas3cSU0/Syp3C1bvQhB0r3w62tsbrQqNp5Qbsxx8tAEyWYvQvAZwS8jKnw9/DI2R8qSGCiL
bkCYsYgWCHlyoCSW1IO+eSrwCJ+gckD/BHb50j/GE6I4ffVea7VVV1fRTtg2OYsXwc6pkQner3Pb
6G1BT7kvEQWzsZNnTQIJTrfKzcc5rVqtDqGnAo9iBIzS0udb9muJiCTC47u+HfU2uKdEZmAZ9bwW
cO6NLrhCee1h0RQiwCvh5UYx4d81VTUjkj81p3me3WZBoJfc/+ZUn/mmAcj6qBTQHg0YcGCDbdqk
F3pbRQlMNGKnMT9ucenieLGaZYTCkR4/0fOU0EQE0B8aydxd49EesdMKDfS+tSauAo4s8PPZiN9X
JGP3y1pQXZ6rUA9CD8Lq5ff0ghHV+eNWmYxle8gyD01YE0slvakrlyZ32mp6BgINlrVeO255ten1
TzxXCU5rBY5BEInI6KeLTS54Lbd6eZuKORo6sxmcHB8It8QhzMZyLnA110MJTJMmWxYcaz9o8GDB
6QzZSb92eu8SVwnNZrVHe0AWLCrt5BL9w4cC4XK976jcmBXuAJY/ZuT3nnHjFMjbYmQw6N2YKt7I
OvIe45oUxc+27DQcEOnv0RHVm7kSmHPjr4bdsuK1WEuEzNbsq8yM8JvW6CrkKG16jnEXzZe2Tf29
5wzVLa23WO+DqqCjtrHWNMEfK8ICB88mypU3U9F4X/XmrsRmPGGIMgEIQDHAsfdDUCCRLge9uoGK
O4rlmq7DxOBFE39bfQx2qmXT2y8qcKe1aVNlCU82vAtWVO6KGlYhgnV/vSweB9/vRU/k6l4eiKtr
+LRROBAr18GxI8sTuL6V48y4OmBM9Nc/chzsTz+ihGrXuh1/A4TTIk6v067fjeag1XnzVPiOyPGN
KpExjrgxrH3VJzPainLTy/mP0mXPC3C23VC7Rm8XjA3pYRF35X5aN1cvA1ARPG3N4CMWtkeXh4ts
FA9r7X/SWnEVv1NUiS97j2VB39W9Rs12uZ79N1V3XvmeKoInh2UVlgVb0gm8T6h2n7b1oFevVQE8
uYFK41ijEjb2E3YYmU222DaaRU8VweOvrZ+wz0UEd3bdx2OBCYfYNNf8GGLPqrV9U87jCiU8muLJ
w1N1BQEbbKne6WgrgWr0te1nBuWVNPfekcecoaSrBcjyVEBjuWTG4pRM3DtWVay0GGjsW5odD1WL
aFmTHuMOaqoClf8MDzPcAJNYL1lUsUduucVFnZCIhomLs6ptfSkbzT7ir872s++ZryLdxMqbPJbz
JQ4I57F8i7f4SgCp4KPUwEjxH1sFq7V1dn6a83ynFfkq9Khcw8SIbWZdiLg6wcH6Wx3kQm+5VfBR
lzjt7JUOO2XcznErXHeW2/z864m/chOpxvOeISvMMFIklNY0fWy3On7H7ZSd4CyvJ0/iqSik1ea5
H9SszeDCnbcLf7wI+7F/4yp97aMqEXq0Pcjq2mTlp/i6QPVtFYFefqECkVIUhx1jY+jA9KG9BV/z
atYLflWSyMI+as581sQbzCtcC598LC/0UhdLuT5Nty3qyacrYQwSC5V1C068otaTP/FUJFKKEEeK
PqgXlUbwuNYUQkIw5Xo7XcUi1YlXeTB3aKiUsjxvbECkvGUGva2igpHCPHYr+3i0hJnzBVe/Hgaj
3WkOrmS6i5sGTTYyeBqMh2x0LoPiLWTZKzGq6hK12YQRuAjdKCkcFM5r1x6+rcgioz0+jpbmoa7C
kuQad7E98CtLgrp0Xxvz3l1LPX0YTwUmNZjHdZiwUn52pNxPM6Zrie29kem+tkBKptuA+cbvnQNy
Meb6Tqbf/FwckHd33xj/lTNGxSiUPp6jbnycfDLd4016blp6zAxg9S/TF9eNEZSej7XFFiu8prPP
c9xlNcNJeZf2iRXjtZlgPtAeTcq3s9QJ3v/1vfHnJcEJ8uW8QUuj5y+Yd1bj8zQgHL6jDqhVWnRV
BFSHO9SKYQ+LAl4tqmrzojY2PVAYPCNl5lY3jkvDx2yN8aJrrTtRhnpMT3SSX45tYmdhNK6BGlyY
XQs3OfP1dOZcFQG1lcNmjubxUA/cu8mrroLaL7S2iXtUfX6eQttWEgyuS5l4TVtU6KfuaUU5X3Nw
JTZXo+9h6rMk8yLv0zFFWb7VK1q6KuzJc3EjwNaFzAJnh7iv7o2m0NzfSlxalosyx8Jp6Nf2ERq7
nRioCGrd0K4KGHLwgUxm7KmjIEBzSphGNLXDprfgKmLISrs1iGt2Sh+n7+dqumlT64NW0AfBy43C
y9ltvJ64BIxwJ7ERj9CZf6ts+edD3FUxQ0VRAUcAsEKR2H6Kca2GCnda9ZvW/ewGSmgCzsa5tkcf
VKSjRHKhHu9w3Su0UkUklV6uDF6Hcxvj9xSNJZ6dcxIC2ErtSqvcQiX45eiGMOvCPC4N3jh3nuOc
C1OvYeEGSnga9bB0Be47UVG08S5PvVtsDgLNrWi/nDcuTraTLbye5668yOvycUv1wGuuihkyViDL
BX430VSF7S7blna/+rNe8AfKvVm7c9lbPblcu+C9grOXrB29T6lChoTR8JrzSVUc7C5wqcyxkfHk
D634VEFDZR77ZugwbzssrpLuY+0693ojK5dmIcx5y49vuCAbD36DcU3pL3qAeNdXQhM7MMO3qFNE
rWVcVfXj6rYPetNWwpIz1hS+7zByKL5iZ/hj2fyvekMrMTlbpbv06JFGsLzCnVOMczRrKpTh+PIy
cMrAmZykcY+5uH9HF+oE9zY91X5XRQxN8yzSZrA5COfaBNtT2DvAvVoAFlfFDKXhPK9iYlUSz9y7
9XhTT0LvAFcRQ6Od9YktLTfaxAa2fOzf4xqq1bZ1VcCQmaY9zk2sdzbmcte2uHw5TaV326uQITeY
ClxFjjdP0fXvcXYsHwKJXbfm8Epo4mpnYfvOuuSVs88K+6oK9QrxOHa83Ib9nEyVBfaB80Q2+E3h
aHAZLMAG9e4HFTc0hAZKcK7pRnJbrt0hPWBvqnfOqnJFuAtuBTaDtOQmo9k1W/otdeSjVugLJTo3
L6Sf6rDilZ1ez6YwLwOrEZpbUbkz5w7LRHNl4pPwr0cjuEd7PNKbt5LTemVsm/0EsHkeCyypx6Sb
8HPEw1vzcyrXpidk4okY6Jc/zI+lXaV0oDE715q8Ch7aBNDpKgWNuMZB1DnJdbzoqba5KnQI3Vej
djt6w2032xdiis295Vbyjfg83jW/t+FcFT00GgJPYezsIjxRcc3OW+dHYmdNtgvHNNX7siqKCPdN
9JywBIFOvwS7zl/wmPKbN/6A4432pz9AuURxp9p4a4KCwE7ZvWoMJIkhzOixPV0VRtQEEpmRieWh
fHYpC+dr2FW15syVQB0skWc4Doqo8/pgbxbBeZ8380FvQyqBatL/rMKS5FYO4jCncb53CzFr7nY1
VHHTCNL/5uzbliTFsWx/Zaze6ZEQF+nYdD8AfguPe0RGXl6wzKxMAQIkEELA158VPX1mpry7Jo+5
dVmXZUUE6QFC2nvtdUFi925UtDZZY2voqZz01+2Ol0wiROTO3RAOSHxw9Z7I7mXbrpMiRZdEIjPT
wMNMB6PEEoFxskbya7leZ68aXRKJVNdKik0XhByxTjlvN1tYXl/5RKOLkzRZyDIjGRgHdYrMvVE8
kOS6gXn0T0yiAfCwUhRwWdLKDAvzdz9dt1QumUTd4JWSHvSQrhFDtrWN2rWI2ztctcov3YtWmSAe
kqfYWSJfZYzU5wAxeld+9Iv3s28VckQpSXY9fKbvo146ZIgiCvC6j37xgtLQOhYvFFcPpzEj9Xyv
h/H5umtfvJ9bvzQGRsoJWHLrcpNuE8/qpR6vqwGii4N0QCJfw7r3En38HjbiU8uvix6JLrlEw9In
chjeWclr+bVNKgvorLrOiyq6pBKh9+yGTbfAzOQGomxar+NtkCziw1X3/NLESJigUyPmQ5A3gsxC
pvgIUyBz3VK85BKZBPFufTm8jxDYAX6lO/dLBeifnJ+XVKLS8L7F1AxNqIvLu62bvnFWquu6oksm
0YTiQiEcHmI1NwQ7ot1Pq6ftupefXbyfw2zlVI4KIIsT9a5JhgbsDXGdsUt0SSJSiAIdBcfV+84W
qonWzOsr5dnRP3GIpkqv+B+gp41OWUPZZ1bNV7FloksGkdZOicShoTMTOash/Mqluu6OXzKIKBKB
RPyOI9KyfHy/dBL7/VWvzyV9SEjRk2nATj4touCmuZORuQ79vKQPtaxPgthztOblPOULSiHRkuG6
bfySPaRt54ZtgM4Gcb2PJXLT/a/6uD+pzC/Nf6S0ItmaDZV5zcgO6XTxN2cDoDlb5cXrdXf9fVP4
H3SWVZcEoasNZs7v9gOWqawGDnrdtS9ez4D4zqiuwhOt1PTUqo0eQIfqf1HfvoP6/6Lsv2QQ9d0Q
s7JHc96WS3Pbm7F8jccZBEsILQJEkbdhetsi4vPnYhAvfd02fMksQir13AyzRGttu9vtHYMpYXL2
i4u/zyb/1W90cayOCUNEW41jFeJh8tqNcQcHXJA8VBbOUeqKwS9xkPXjZnVelmkEv0MW2OsWwiX5
SK+dsDUPGMyCZZojY/VtmGL2i2f1vpr+xW92ST8iNSTFc4dnZcLkox4nlVNaXuf8HF3Sj5gb20jI
ku0W61W2pVFYtMKl173elwQkDNaDel2xiOOGPERmC4/JOkTXbUyX1COYMy+lmPDRh3U8zQZ8z5Je
d/BeGiAtC/KdA9q8T3wAMGG5+ifwhdtfGDr8yct3ST1CTA0XprF8t0DY0O9qTvkHojRGvvN7QHGG
I5MM+7RvV8w9XMfH6462S14SsXpBVCQgHOGiGFkhUSBuS9pbcuVCvaibCeaRyPHAW5A0s8l6Q30W
UHXdfnhJTdqEnUhatumOmS58nSPXPNTz2DTXrdRLchKriVRBjcWUJlVuJd8ya+iVo7JLblJoptBL
iRvTet8gNpzdGFldiSZcGiUlSSBavuLiVDTDngTd12lbr+MNRZfsJPRYwTgH7xtbxctD279Zpvvr
yqFLTtIMWompVhwHpbBPWnXdA1WEXsXBA8z8x6PZvm/utWyRYkpm1J4J//Kuw/nfj+Y/KS0uc9MW
TddWEQF+XzW4b8ghakiGwnxgxWTa9eV//0v+ZNe/pCVZZSpFAtwdFSxvKKCnjPb0ugb3kpdELGRE
64xtmSSjyrsaxOS+ja9d7RcncUI6gUh5bJ5JzGSmYSC5H8Ou+cXN/9f3hV1ykxbW1cmEBCtULv5b
WKpbmKRftX+xf6LKlDMLOOwTdvNCc5gv32sZXdX0s0ujoJRi5qwZ7sm2EYDDtQxhRWSvkyixS6rM
FFmd6hbYVrsxn3F05nS9LqyXXUZ66Y2QjjTgygSTfYWd4YNOg/oXNdufPcuLldIhLH4cXPcOD6sA
WlC+q0v3K8Di74f1P9dN7JIrs9XT1NRzBPZDN/Lu6CTxaRaIKogOXWvbx56U3ZppgR0051WdfgjA
IJ0LGsMJIRs6VbnCgQT3/vMIUNp7U4a/8jCg9O9F77/4dJc0OCn4RuSMkQc0SLy8lTaxU1bzJgwy
NzmZZvXYJc+1dKrKaaJjfew1W7Q5hPPk5i0z6wYzXBCjmpXivy1QdTQRrU61S9efa92nIgN7WhVS
Cnea9RSu+yoO1FSYtQcbeUXCvYPLuoNbXOyDHh47rk6zMjHdm96ahO+Er5euaLa5VHno+vJbPK+m
L2ql/IeFGCXvQD9MXVbyoRrydZ3ds1/nLf0Zqq6sYIDVqPGm151/WJHqB8VMpXhyCzOuTd5ucTLx
swr6SiLFdhv7N0wfU39efaN1l3kaT+WW8XE0C3LQCfIA02Xq4BqJ/Ce+7JGsvSnwYzUFgZC15XRE
SquqD9oDAPto13AVh3XlbZiPdizlB8Q4Do+dRuP3sPG4bTPFkr6+ESRqyH3fjJTlwgDNvg101fnH
eBz6hWUVbHFibGBUC4CiLcJau7xVLZtv3SiW+ovHwzYnuarEUYjIkrF+ChhCdm6rcHNwXaKOpPrJ
RU4ajG0paNpZ6PxMn0ZHentCRS951i2aWwT+tOu2R7gsMreLeCxbu4sqqeMvUx/4Ic3GxoXtWliS
Ws5heK6sR+CB65T47s1Q0p8IWhiHV5aC+XRr2tj3D0GUBuI8+kB0D45vMx4An1XpMoQ2z32cQ66/
bu8fEmO8Lk+haqhe58bF+kE2MW+iPBqQuGWybqJ6ukWUQMLfVDhi8OSs2srq2BDcZWhEarnn1VZq
kyVgeT1LF1P/MHUdQIi0r+Ym953v7e9C+3J0u2noYe3PxsGewXTmE0N1HfOEQO68zC992WCuAJOm
lr62ZcXCwmjJi9Ea0hTB1lE89TgiCOnrI13lZPPNhvFMN90PaTjcy7mO4IgoO/G5jLiRN4jMG9Hp
2VKOG36hoGnR+w2RzhPevd8cc9C4C7Rg1I+2mFRcfySb1vbARBfcAJEcA8C0VUd262iiRzp09DTx
mQ153+kmzOjauXSvmVQ8ExHSpDM+tIjIFFFc6myeW2DTLdIdPnd179eMSy5p1gWYVylLxgNHRsYe
FnLpZ0i/MbM146bzvprqtohKP64Z5Z05jMazT35M1jizsTEKROWa+wJRx9IdTByx36M1HT9svvqG
pD7yjMAa1SAYutnKIk4jqY96MJjUzOMmMzLH4pWtsS16kfhlb2F5Ut0vUgT7AOEO/QkUQ/t5GKi8
qV1VfQ0VxSdTCpaFeesTz06TKGv9bAKkeOUVha9OsbXdIDJqOjE+DStXT62GVj4bfUkfl1LxqrAN
IbxIWt4gvK3TJy0281SaAA3bGgflXEy9fW7tkBzXFCFbxcJSP+6Drl/Nfhrp6neooGOVwW7D/Rhl
z8gdqZSuMrBQhuYsO4c5moZIzJ/6Rul8LIO2P7Kt7O0O5+5q7xo6nHruxx90k1ofOtkUNpilxF4z
sJPSdHrrqwjfjqnFMOUNZkVPFRT5PAP+wh4TK9r2BhFMMfgAsrHxnkULf1EDVe4cWQM5UKWNV3vn
tjq41W3j7BGRM8u5b5GYnHEDZ6Z8liz0jyFr4HPIhq3dd+O6LAh/Juv2wfR8OaSYk9zWUdX0BWUQ
GccRgI1bsSUtyZdk1VBMamVv28Qn/c/Rt326l7FLl0woPoZZoPt6eRpEhXmIZFuH/4+gWsYUUHG6
oz4uVbF2PcJn1SLq7VnHlWcFnIShriNu3J4xwk0DpEwIoz47McEtG6F4MyvqvvJ3JRi+GHLzaWl3
fg3ZmvMadlCZcolyh7ptEW+bxWxuMwa195myiu3nrhnfxIo4Q7+OfDwOCqzem3Fd1/HRd70pMXcC
0Td5Mnpt3B3OozK+s5NYP6zC0HofbBBfHxoewHchVwNDMhpyapKfMk0sNOSCsBKSwFqJm9bBoO/U
w6BXqayRAzOFm+CEdTfNtaiRDEVJc8aKGu4qXteQtvtOYgKLtJ7dOlTUP/XvQWkPLG40y50y9EuU
wn0OkF4n4TL/7p3ygZt0qNozkzyNC1hhkrKG88ZEizriZDdp+bMB8fwNoP1WQJCChV4JMeRBCj87
tAhR+tRibvUxsXr+LrZ2GTLauFTkpSjjk6mZgQ2/X+4iS9xz3YDnmusRtoBGNexs53nus8jr7gzU
RuYTpHQ5NS05RbYX50VvEyk8TxBmyPFNzWdjK/Mlgob3UWlTLU0WlSbRRaSx7p9BErPRcWQb6bMl
taTaN60STd74do6LIXTJZ1qKBOh6MC1bjrc6CjIduoG+4aVyZbEIFQy3st0q2Og1m94rW9bRAVSr
xmRYevbcRham6GSjzaliyBDOA+6iIYP9XnrUVbNNOewoxurIlUjvECQ3uEzXQbsc4qqpoxtWz9S4
fFzGdfLZSFbLHoyq0ij3PTKLCqFa+dQOJhkKY0n9KsPRthkpPZty27RT1jskgmVjkih/HzQidXlt
hTrpvu2685KmW3uYUhXY5zCkm8tBycHIj0mUIZKvNdtzbgJ9rJsmBfrjoi6D18/vHZ37fj/GcWML
EUt6oxbd1AeOCJthpz2pizbhNmfRjJLKqlh/nBFwPGeTxTmQrbT93PJRnGuowjP44T42akCWbc2a
ELs9ZDSqqBbK7T5E1ZEteBnLjK0UB/VMeHO/tFWX1UR5gjjw+Tgp9BGpp2nGNGUZ/iZdjKJ8WFz9
aTVIDmZLzI5LPXMgMSbB3JtNOMtc1MDhM1jATX+aiOvim9JVscznxVh3N21jOeeJlchUMkMVJHtm
BkhMJWR+octQyEh/oqRPh7ydukZlS7gtam94Mg33bK6cy6epY/KoNwVf4aUWVXozpahJsmEws/u5
hm0ssmhrke43oxD3hS09b4thkCHJa4r6ARbsCxk/8qoMbDFQXrpCS2R14gMt9hVYmanzDf7Ttyjs
odtncTn/7h2HR42OSlLnXmE1nZN0EPdAZbfyEMQosA6ttvH6KsaxjbGWQ0/yXk5r9zhUM/tkYhPi
HVkDjSpFlMGQc9jQdpiNh7ourIXN24EFcCLYs1JE9IQ4yFYUjBMpnyX0T+S+E/GWZigJ5LHraRDi
DnThdM9DNBpF5X0pctMK+tGlwaKAv9WJ6o+BQ9Bm1teoXXMR1x27b8FSqHJVW2hv5sWqhzmcMAqt
Ihg5ZMkGut4xFpVqz0PF6Svw+TnNsW/2hzSk/KFZVjIVTWJq+7zR0T/jc5NvjJcwRtQwPqhPZEMc
SgajWj5/3+aVhzsEegOrW7rJr0WT1jZ9g8A4GY8Jnr5K8zGlQn5z3YRw1K3GpDaTSy9eY66XBsbO
VUJ2AXJx63wNJtLvZQ+H3cKNk1vP8JlyYx7JPhyK1sHNDglpnNzWsl9mVMC27c8dvK4+wi2FkyxA
Kb5mcNxIsX2mZvkqwn6hFYgm3vdHO2ODPtp26vXOjgoKOXzWWSBivokrECRx9O4cG4L2Afu4Wl60
g87ovK0V+tVwWVV3Wha46xZjitimolzoxgs6hVGUbzQZomPtQ479Zg4ruHZP0zod6ZagFfQNyqo3
PHMWnxEm3o0/TI8j9BAn0TZ8VSEkRjlLqFwe17ha6RObA1ftYBVU8qJvSLdPQKX9pEM63VcMZ38R
0sHF6Bi6CRoIBmFx0UZDuRWi184djV0aVvCo6YOTqMC4e0IxylyOrM16/MC7zZg7Bcc3VFxzvwD+
qKZxT3Dl+77cUGR2XcXaD00Yd+626eFr+Slo40h/msOOJA90mTw/rpSz15nFzGCdteZBz2NcH0dE
/MQFSmuq8gGW//1ucbANzyGAIOIHY+AX6qymmwf1b3XBbZAm5XQTGYw+8q0dWoM3xugtG5pYgMWb
gnaX3mDVC9x/mPgEDzUpy+AR0VAoB5oywBuUDaapkhaSKjynPVvJ6jE+gQFaRpPJEWgWovE1mtoE
iw7a8UV/Nto1/ruAEWX5fVIl3X4XM1au/RmGeFHJe1xjO6JNFTwpc9eGxGVrqhe2s8N7SlxdC392
yo5N0S44vTI1SjS4sp7qr1GXJJ9KTkW1hxXgxGMkxqd4AzAp8nLvOpyZa8EC/LtEDoByfjmXkR/0
+kgRclmtuZiZmk2BvaDq8VAdhy1Kg8ZJF2Fj0cFM1RrCmg9zSLGD1a9VBavVanNEIYQkAxtHGuwK
C5xCZjTcb7OC8BxANOSJXVqgbCTwe0/SEoTgjM/tGn2iYcNSVBqaBnlUtbV8mKln8ge22aEvvMBa
2lduSPmJx7NB4EIsllF8FtUY2mdXASV47nVq2tzGSS/RaUiHLOGWYfNLsY+Wu5hSWQuQvCa23eGx
JvV5Q/TJS9gndXOgM5uHh8AyGhYzdpjmRuvBvyADFaGtpndV9GRqNaM6BV5Afjh4pdBdSiAvPILY
NG/5iJJ7frGrJXMWb13X3qzWl/OhspRh1LWFP8Hu8STzWi5fCYQEL9xJB0lIYOwId1PH+qLVLjLn
1Pv6R9+vpTWZDeEvhhJeK6xCipRDtfctSRv8ljybpTX3neH6iJfQfapIW/KMzY4fw2TjPxuSomVN
SJvG+YqBid0xVaft3YSnYppMDQ5IdbZOnW6zrfEMT8Jt8SMCsCF8W7doyQgeb+HtFM1FGA/hYyKm
sD8zjOwYah8cb5ls+3gEibN1IeyHLQ49hF8Ktg8H+KruhAmZ+r5Q2bsdvEVthITDigq8WyiwwV3F
ysyqVA44eOM2fggFEu4eY4Rm6ZwBiu7zDY1yW9TbZKvzttSxxf7WViwDYRpC8Ro96HRiMKG/W52T
TYZgKc9vbbSO6KECzWqbIVg2+Ri3lv/OloBMnwm1dnmoUqjx9gB2YSwb6rjEr7D0McLAwFCr8gRZ
9E+4xBDfzjzgE/YhSh1uOZzk4CncDY06ksR3yEx3XCcsh38FfaME6FO2wG7iRdEUyAxSXUp0mkui
+QnnDSSFEQhTJ6DrOjl0TjEBTAc2DDkJhrEGXQDbHMxe5gVtQGJIVAylBpfNdXIozyPtN4SR07QM
c7R4/NlXg0gzIjzvc8Nt/SmBMdpp0uUY5jLs+IfScTCmByOq10EOyUflUhXnlKj6KyRg2wtHUgRA
k5XAhXA1B3Q/kcjmiolHgGsBZLJmnpI88Ko/4W9aH9nKgh12V/WkZDOFqJgW3+Wu5PYQy2Uip65Z
QaWGdIuWuVExgkuaGYFI+w21gNzDVdtIHHYOKVS+xL55E4xeVy/ynQH8xSiDWifESCb6CX2urF46
8Owxq6E4qgDccPQPdQnE7V6Jqb21a0x2jQvg51Pjngy7cWwUf4Y7LvF5GoTYekscXb0rMEePy2J0
qPAHrLKAAlML2jGLF8BJ+bZUHdynAZNkcb3slND3YZyuH3yo3FG2nKznSep+/G4XUuLE6KZJ3gSr
7SCHJLxmYs4aaGseF8JYmws1dEMGlUwQPLJhre4mVnGSy8mkp40vQXmy/QIjcK1KWX/oJFL0HoHk
OX7bpCEXuaulfCJpiCSmmm3u1RGmBoQOlnq9W9BZn9jgh/NahpHL0UDBbigucZpO6MvUYw8W6jfa
tW1dqBTlSabjWrwwpIzeYCZu4Gfl5hGl5lwvbwBrepTRARSv6G8aPZ2DMU0woR39+rFyYXNbbV2v
s1aUzb2ZdfezpWk69AAjKLaMcm237tzN6PrO88hFk7mNuiVf1YJmP+7bAC5RMZ7ZgTftbKsMfjp1
+ZLG0vBz0AT1TWtU6/MxUktwE5bOGdzNdPqBMEEls9hNVZrRLVqHQwS3qc+OL8uco5grH+rQh7dR
KZ6cq8AihfMdXwrsndudZbUJb1tMu39AUZ8+cTgRfF45OoybvqJteRxpS+IDiZLVHRD3Mk7ZNPj6
OYZO8SmaymrIxjJdP0O/mH4Ke9/fqIn1O9LP+7UC4BL33z0jrs0ia/0nDBKiDDQZlGwY22P71ORe
osl8YADCkaFlwRXYzaih3iq6LacBB+gTxDQ2OHXJAqy0TUr/BKHwdjPbNK6ztRTtjTSH72bz2bQi
8WyJiC/SwyTgMZEn75BwRRv5Eray+kQ5FlfN6x4kpih2B2RIQp83gsdo8qlTeBQN4ojuV9mG94nc
1q8l0L4PXVzah9WIiR5FT98EWbPVjz9jOb9ubUuBME9S3jTxpgywv7g6x0NVnfBggszYJMEb3/pu
LSY7+i7D7Y8/lMG2zEWCCnrMXdDWIA0BaPvJNtS9eBsYwGgkOopngc75oRaOPwSs6SyOnlXajGLZ
4j21a/vUEL/M+82wSO2qegUAO5No+Iw4FxLi+GYMMH0XPFERTCfKyISMl9L336N4W3/wdTYESOQa
DzgXOv6zhyXa71E8N/jRZJhVXmLzLQF+AKMHJFmFL6EEUg2tnXefh7Dvwsz3DK4G7ThOZaFF2oxZ
KONyQYW4LrduWeomjwHUv4IOwxZY8gS9RGdq/RfghKbfz8nAf+DFCo9Jst33AevuRUPVHdvGWWWJ
Ye5hSIS8w56dflMdQsl/Qb/4s6lT+sfRMAyeJ2viGvz4dA5PELGuOWPiOkMcdukS0BLgG6HqQR3B
Eg9m1FxtGHy+ZibMLn0CZG3qYW7ep4i0OTYztiMa+usyb9il/nuYo1pbhAfvluV9/RgkiNebC64S
JbBLAThleq1KnKU7mG5SfqwTst2EFiPRqwiQ7FIBDtp6IzTGTDvvk2dS3oai+XTVTb9Uf69rA7yl
2kC/imy2yeQxSMLrVuKl9BtTJig/eqwVKctvxnef6ch/xfD7k1V+qf12fdqWrMK1Y1l+tHzLm/S6
KD7Gwz++QLWt27hZMLatgv5L3GGgJecv193sCwoRw/7KYBEAZ7MekQ6xTximoT+uu/bFtJlNQyXQ
GkKd3YU/NkxaxECX6ybZl8pvzJCgjBnedZpp8A1hcVNBZRtdxUZjl8pvtDdLx2IoNWGD0xQNuug3
zNKG66gJ6cV2yKIVKKJ9X4SOlrcUeIVh27UXT/64VJC+63ynNFiZzt4na5OHxl7lI8MuEyNgGgn0
PYGKKpqWN+CLSFKvPl61UtL3d+p/8Hr5hIFZQKGgKseVPdaqijK/SXfdhnKp/8Z8NBFbVUFuH2Ce
44fglDbVdVZMLL14N2NPCAy8DBy8GABaDDDAYUBzfd19uXg7Z7mU6QYfL3DwxNs8YDAFlO7Ka1+8
nd0Ci37A3eCZjOGxTd2u7el1Z8+lAHxOtqFMOT42AN2975svQumvV92RS/n3CB/NJH532EuZ23LP
1Hqsrd2K665+8WryFQwDWcLnsXHCIjh8LCjSKX5xYr5f5F8QUC713zHAHHj3QhTTeofaUbISgaoj
WcC/YAbDYWBbjTLHLqHLP7K0/v378n/kD/34n1e3f/sP/Pm7NgAOENJ08ce/veoO//zH+8/81/f8
8Sf+dvih7792P+zlN/3hZ3Ddf/y9xdfp6x/+gOhd0GWfMBFen39YpCH+/fr4hO/f+f/7xX/78fer
vK7mx19/+65dP71fTda6/+0fXzr9/tffwncN+r//z+v/44vvv8Bff/tSd9++fvM4qP7zav/1Iz++
2umvvzH2F5LAgiAVDPpvzANA9vc/3r8Sxn8JWRqBTChokmKICA5iD4539dffAhr/JcHLLESInidJ
4/dzwWr0efhaGP4lCiMKTJjE+DKBAen/+3B/eDz//bj+rXfdo0b3Y//6G/+7/Oq/F0kMHw0qIPGi
KcfuEYKQ/McdcUD21ArUlmTQwsfuuGLWPvUv0vSzLe+WDR5Qh2qsG3rXlDbZDyj3zomgI+x3Mcay
5dBkLE3ovh4anXdl7fVJYMBzrg0Gz/1kEHRRE/q8pvwj8gHPKYYtB2tqfxh4nIm0dBi+cQiUQJ3Y
ziANzUdvtkw6EX+PwAQpUmNfU/CoMH5f3gh4Xmi6SRU88UYCpXDpsMxI/1j77+/N6GlFlOtxTNBA
R9XWnxp8/CMGS/OLiThUip5pfg51kBzCMqJZD5IG5kQxoFcwyLIWMbCFjsyniE7fHBo+lnTomwkB
ZsvRDnFVgolguiOPyvmMv/TRNXQv1v4pHfn9wMBYZnXlzhBHNmmxrqofDlsVlvVPhnzgPutkJRVm
xSU9RHohJ9gl2wnvpUpua0fjr8PsLexegfYtJHrpBxqc/Kr8YYolMCzPgSx3fbuvWnKs04ai6QQ/
YI+5CqaWPrWFh04iCxDUvF+2+XvHJ/9kwtU8oLt0GYHMFNZmPim42hzSTZBDgLnuB7wVSBQ1BgjJ
pOMEMGFV5ghJf9zEZE5TwBZMBCv7QAegh4ud9TkI4gTGzmrIKZvkCVNkSDB6SV+BEwMkMXM/fR89
3YC0W/oJTIXovCYV+4LYxOAAzkB3rHD/ThzBTXiA9QQzkzqEEgVOxqaYohIZfyW0CiSNbx0U+Bmi
uDdYeZfjXtGqHjLi/Xo0wJ2rDJkN0ZgrQaY8NvP26utuzHHG25u1SeOnjlfBMTVjDdaJgytQZdSZ
A5F+FyFGB9k63MMEOGyOzJf0u+aL/sSbrjsqiNvzzSzhKVpY89rM6bLvNj1kEIo3mUTVc1NhJn0W
ZUJPGOFowIpzfw/KBOSkTQS/Xm8m0e0WqoK9q2h06zUJztAqUlt00voka5EPeCjHVn9dvZ8PoMqQ
w+C2UWfh5pMjGziZc9ZMaebFGOVAnuQtG+EjG1aDx7rm6oyWDpMiJABnZTS/cy1m9r2ag28U5K0U
cDlsoawP3kRL+0JPYjkAsRNfdW8H0CGr6AULZ8NKSVVhY7U8RVTH+8VqAgh6st/lFgU3pJHz84iU
nTwe6499F6UHYFcY5hMMwkm1YIK2zdUtyuMlt2XH9ibY6E4INu5jCXu0JQb7JiMYZHUg5lXpTwB2
w0GIPjqnzfokQb9AXGRfP8Fg+jAvwcMIHOUwdvpog7i7X8bkxkzdeCsicpz80L+kGygjWAb3aZy8
YIz1VYMakNXDePTJ1BRjDyM8L+YvayiCu03L52iOvm2xjDPXROOhGtYWzQFTLzQQKXw4a3rPR/oJ
zODkTQja7FlP3DEco+Ocdl8VjDf2iLOkmM63wG6C7Tsbg/mb/7/snUdz3ca6rv/LncOFHKYAVmQW
SYnSBEUqIIdGbvz6+4D2uVtc1OEqn9EZ3CqXt13bVBNAh6/f9I3FTR55DzVyI7Kfy9C1zdCN4ptk
WR7xC+1orH1XDvJ50uMnOTqPUdmGXaWUW7cnSteh3TGaUOzqKkxj+8s0rfiiVq0nrRi/O3oU+5WY
os1cxC+RLm5cdUm+pZZjE4dSOD7EQfITMecnyPfrri7p2jQrX+pU2y6disasQJMFl0PVdYDkfVKQ
O93qJg1e01R8GWM3sFPTb4wuCZCO3CaOOBqNo2zJ4j2CEDdbU9cubdfajR19lXqj2Sr4YzDiGGwX
jhOs/Rvv7V7vdkVGlJzvaEv6MAvL+kVufbFVnPienLwaXb68QKapbpMpqnyqjuu4R2dCPGQVEHK7
QN2RQmlqs+1XBg2yl8HduOUP08ibrSHSNmDPuHIlIHOEC+Io7Vo/lqZ+7cWAoY3iRv7YeMsevv8S
zn3x+6X4nnnzz3RRdhaIt2+byRW2iSMqD3QwRA76jpV8j/vsuIj4wR2rva22SEHNGZtOdGXUooXJ
50zpyZuKIvQxRWXfwe0/lAUaHFaGD6ikPw0K62lIs5uSjPg99DqISqLfTbqxgX24LbgC/MrjRFvV
Q/Y26b3cr1vlOks5PTO6O4PHa9V2EeUc2Ea9c1IPfpBk+01vLqDSVjr6goSnUF+ci2weR5i05VEt
qcbbrCHe0QCgCzjr72kNMATSWL4NnTZukFcWP100F588hY9mtPxsoNfV7HdZ3+80vRTfkaeA4bUz
UG2Rtz+WblzCmifdeboidqi/XSeMxynJLiZH9IDKjs0EJ3ZfDRKz96at7njRdS2hCfxoTGkhIIqp
eBmQYd3TDXZMw1atigHJ9TBO+0HW2VY49t2QRPVGGch7i/vECgZPWH6COumoF10UeJ0YNyXMXEoy
3GXZI1U2l0gJc89MA9sSFerFyELiKna6woJTKrEEmi7yrS1bZ6P18/ws1NJOw6zHDqqSW8ke3Qmc
7LYkV/6I5MxRwjHtxvmhtDkGj2kd52Kjl3YfZb49D0pzO2epjspm2ZSNaIJp0sptVhkDqvV0HwNa
pkP9bMH9izYOda8OOVkA0vKvquhSPxnVGLTf/DJnQ3/gxdyqnRU4Ygi9Wh2CxBKbKc3R9ZB+YyJv
KgBUgXV5f808kreFok4t5Eszykvb8noEDOpdk8k6SBr7VkOqEtQqJ2sfxROEheAZRerXUV7+gpHR
AoduEb6tVXPIJ1ThtBdvDgc5zaEoiufMlqY/RLYbmBCbFEOEP7aEklT6Q1uta9Mmxs3H/79FLP4i
EX7c2HXX7krPeEKxzc7ZeXGgWxVKOQOkW9b2YyrkVbKKsz1hkNLkoKIrlBYyWS3p9YwaxDfz2POn
XC5hZMnxkEMO7UvkyU6gWpEMczOeruhWlFxo7pTvC6/Nd6OU/L9d9RW9P70FnclWVD+q05Q4vz66
rE03ujbboghdS8k+T6JcLsbR6+9Hx/rmJEJsReUql3Lsf6Hw3wrBr6IyJZVyGg+UYfa3rNMwyOG3
Aexrp26Hgm+rtfWucxamkRua9vwll5HYFlOOfjAWSZDK/sJT7CfLLDu6EsrsAe4TZqBWI6YAElLL
NjkELZG+DCJKj7IUMqezW9cEAuryWWRt2Du6TXHT5xsOtqaSJFnqVQFdneqN51sOH1Xpl5IXgEPd
3ucx32OTKYpSbvQJhpvjIJaKuNME1TQ3uKLktDGxXLYXdT8bdoiKbEYOh0ytoEN1L1MBjZXXs7ud
4PPkVgffiGUqB7Q8itGGZeIqBNEqVY4aQTU0Gn6mUr1TM01Rg9K0u3Zbqkta3CqxNLRvnaHC2NAh
uytCpPyOC/mg5GZgQK0k11qjruKlGaEy4pl4wl+DODRqjh5Jg/1OoGf/UfexMyphuSyFvC4nt6uf
cGaoP2DCDYTLBHAoZcEqyoTvsdskR2BCFwEWb6V/oOWKfVGpaiJemt4dpnBWLEPbL+mSZIGolSV9
bChrj40Nz5Mr7GR0LBZJuo8yA35c7cxjgZLY77hsaBddO0aEi61ahG92F9kXqerObkyL2XFsryez
zLuLNk+Shy5tuhANckr8/VQNF7gg0vk4pIXmy9ZA7qrTl6A+IEgvedbBTDnw60pJ/IUhnl1H5hC+
pRxE7NsCneKltmAMpTouI/2ayK2RO4mOA+9gICF78HLLevGyMlY59zS3CZvFzoaNIUUO4bnIrkLd
by49f5i5LPptNmZxchhhDNpwmuG70TJX3bdKKrYV1rabKkE2Ey63l8in9acp7hTnWCGYZCeq9HRA
Fu+ZeUdT3axt9vHczsqnPGmXKShn4XafqpT8mC+a07FVG45M1a1aQDbR/K9X+9S3BwLgApGuuQ8Z
h1rvN3qcKmE1tkLZVXVdVRz+fWxfOVqZGsdZ05NiE2u0Kgt1Jbepf9kz2h/G2E+cO4mCfSciKPUy
N6KFEy/y4s9mX2nPvcvG69dVhDyKbPky5FAo6efVRp9UVL92uEgnna8ma+n2KTpZ7YdrjDDwKlK5
ESEt2C13GiHRqy1jVl8rPcffjsVlT8e6jxAMzK6S7Uw6Oo+fFXyoTZhleIRvVTE1HLOl5GJsZCnF
QN8g8zaVbvJlRyDQMEZPdeni41GRn6VFaQX9etq0XVpyjx3TAOVCHtpV5m2yTM77juZ4wYzO8uAu
hnrrCDW/JddtRHvv8V3bBiUQrX508dVb1fXebJpfoyR55MbE/MRxggQhqaIk0Fl2waB55dM02tmN
lo4Dfokeb7+s2n4MXQ3tlp/IWX32CtuUoeqqRH03Tu+h0TaSL9z1eiVsBeLgY1O4jhomixwu1pAZ
H7xYbL1oRtBgCy2qMZO0vXckW7YqwsYe8wf42uceadxVWnvtFocKRL1rXi/6CLDHByAN6EpHWIvA
K7vrYjNIkA1nx9IZ6LEVT1px08bZLylQy6Hayr0tctYYfM3WNkIgshlHPat913CHZ8WE2X8FZ/4V
PnWVfm/rrv7Vn6JPbwCrm+Zndd+3P3/2V8/N6X/5vxCnovXRRzjV1XPxIx1/dr/jVK8/8jdO5Rh/
2cBMjqXaGiotbY2i+xuncvS/AKJsVdXBiXQgT3Dnf3Aq5y9iaQ1C5A3DRoJnrwmw/wVTqX85qmqp
/KRl8oO2RybKv8Gp3kCZjuk4iDAN23NVz3FdTDZvUapUzjLFRqeG6fjJsz/VeVwx5wWCnfVm5rRt
eqH9uyg0xnQ15G0o+TTXWx/wBLeOvDkB44rVEGdTHmqEJwSSTKrNb5/hH0TudwTulXL4DwD3zzAm
bSE1eidr9mlmAOqx0iinRA0xS/m6Y2yMaI8EDn3aIH0z/VrnX/Ji35hBVxzFshFekKIPyUOqIxkf
uMxruBCOdnHdKCELtu/Z9nz+oiZ1TR+R54Jukfv5EE4gdLSJ0vhrUyq+e8nF1qF83EzAWahzW6pI
30iCuAyy5/yH8ezVO2sJFAKK9LBbtlkZyu/yu0CSMYVZvCWaG/wEPdqF411W8f2icJhPG5PjK984
4z6n+vt7/b6Bl39/Wysaefqy9DX+13UATa3TVJmpTYWKJFPFx4AyRKVgx/oXX2TZ+Cm3CmQJS4zw
ZrHvPv5Ib6nWv78RUl5P8xjcNk9jpoqqsWQdM6ya1PNWXbAFVh5qw49HeY3xOn06R9d5MMO2mXon
FM+ICnUWdKwIE+cwtqFwqEBQTF5NHofg+N2kjkTIbrfPpC13xbVm3ZRg+k22dZn+MliyYPZb86A9
iDpw59vW+5I7U1CpN45+1JyLtCVYAShtiQ7z9FUajzb6LGf8Gg/Xc/4yVme47z8+jqsCfvDqcFqc
2nRbmThz6WRqCOqg2Tc1V0OnyLZJfDlJNahTTpesBwIpAmecwxk82ZpuM4t/ZSar+9rdDc1NCYQA
xrE8W+kvhZpHmGHhzEgFH+34smjRrUwHbnNYep3s2jNDC4Fc3s7hlN/Zwzb1FN8ZzsSSvOVV/p4N
LugMeyGTUDvNGY+7JZqn3F5CDDWASGLZpjO6q9zlOol5g9UizDPz/rX7z+nU8DQXjJxNWn8XdWyg
oU0I8l7C2NSvvPQZdVF0nVjmZTLHgGsjIsMUkV7tsR0OjZHs3OWcB31ldE9+BZPeo7ZtWbbHcxtv
9+Caqt5paZUZDk6Fsl6/NLp2U84IwWSv7j5eCn8ai8rDYKWvy/00C4BGi6uTlg3ETbkuzuDXruNs
EeolfG913H482ttkodcPyinG0ecxUVXtNFJCNqS6o4uUod4bl3VGTF295pqVqHx9WbSfc4CvLO82
buaeWfJ/2FgY2THhgGDl1NNWz/M8i5xAIR4xSyp/MvuMGts+F2fxh1E42L3VjaCpmnU6Yc1B1cmU
r9lX+rjl6i9iWrQYMvz4Lb4GtZxMEEt1PI+zzNAc9ZRcz1MSRIxBxe4wFhtXcr8ogEwMalV2GaIW
i+ymUhDdKnMb+wr0xMfj/+FssDRGNdk4TcqVEyZr8aaiN20wrbRc+FTqMxjWTAv3EdtcJ+UxttKQ
GXxm1D9sBtD6MHIuUSSqflqZeEVnOlYRg6RVc75LMJwFnZdt1PTZjkYtsLPoHI/+xxHZVR1V16nd
TzM+cg1VKJc+jDTo431Tm9jEUWD5ES7qoFHyFP2l9w+x+98evH9YkCg/HdtCZAgzaa+/1G/CCW4n
ddePswxL7cbCzIynQVrh6NW/pGucKYn+OBaU6bruWYyn/DXOi0TJc8aKmmY70ZJ3U8+rPyIDIJWK
dmYJ/mk0RoKIpcZlt9HePlmEJxtpcwcoNTyOUp+AH2u013KMfeTWZ9bIn1Yi75BKD4XoupG+HcxQ
41mXjsZOg/Ep0GdlCqwCEcrHK+H9I0E0OxqGeQhmQ/dOduoBKXUM5csLzEdkYsW3ccxfEIQGJprI
MyfTu73TsxmH7kMujbZNTqe3T0RWM6YVlUtkpqaP6M6jHd6DBJ+e+ll2YIDRCMGkrZSXNZ75cq+x
Vm82HMa2oc51B4qZjfvkVpBI2QzGpK8FRvqdrInHLisLNMBTEXb1FOSqCEupb4ZkKreJmSRbFbsA
Zo9zTfXerUh+D0+1aPzneC6V6clXjebYpiFLi0l36X/orI4NfoWdjPJdDlCNpwUT6sdf+I+PTjlK
IUAHOYsogLevPRPuUs7joIYGDRRxqkThJLw7uA4AgsG6SubpqCPaRQmXe7TkMX9V+On6FZ0884us
A518A0h1dAT8Jpr9rimSqrgaYviUm9nKK6dYAgARVupQKJ/h+G9kgrcZO1m3I6ihVLLxMPTKHpvj
tQJteabkfHcEcN3kiqijUldNduOTI0DNwLtQ0C4hFvM4AMdb9+JAVJKQwBaTrp4cyyb59fEreA1T
fvsKHBWhBr2PuBpw1z2Zhjr+Vb1IXZAWrcaf8mvkehDHT3XzkxXjexMYWrSNKuBXeL+tt3wu7Wsz
v1a7b8X4eRgOuvIt8a5TAf3T+HfpjXUspn08eWGZB061G0Y/t37qZjizgN2DU9xHCdaXTaMf6vhz
Jr+Oya/SvZvyq/mcAk973f1On23dRuzVrWjwXt/Os0WxNZBE3mjW7k0oQu6ejvVDurclxrmWPImK
8AP7JpIPdXFBxP8gH+Cmp2ZbJlxgrOt2+qzFkx+LO3MQfto/2cOud57cZl9xqSWuofKlB1q/sw6l
67djiGVNKTnGgngj7Nt42hDAWXeQE2TDHArjMtXvquFOiX/oxdWoXxgNlPaVOW2/zvke/sexkcXd
GVo4J6HxNH8t9O3QfxmT+6K41vu9NaBs821Mwi9W8jSnT1jVbOUXBpvFPCBZhnOiTQasBwSs/AS5
Ei8IDvZEsPrSuu3bC330NfFYe3urZl49TN9RfZTppyrCfrXLCSHJQv3Rwfar3ibLNcV4AWlkb7sF
91foeFsu2ZZx0cR3eBC7CtoVbG96dKJ7AW/mXDrjjuJFwSFFIQpNI5wLpCeuuh+/dmIDWQoeDEMU
1+H4Xbu0osAebogRKHOkL36DNUg5ovPI5Hdbu02ifIsHahlfyuRlrjaSHpTNlbrszXbrlDhipgwv
JgkWxrNqXwlIGl93uYptovlCYJG1wsg8zGlQuWfO9/fbJXcnBwgPYEnFwHNyzXU5m8qKsOkwqQ3X
17TsgoIw28RK+WXMiPZx2dXPnIjvzl00TjbVr+UC6JgYPd9OY9ykddvOa4XPPwTlOJq+W6jnerlo
r5jQ6XKhLluVXpxL2irq+r1MEuls0drOkeE03hQNt5bA1u8IsqhMf/ne2XzJb037IIdPs/nDMH92
EBNjtyfWFx/tIelCrfIR5tiNv4whjLjS7GEgLG83aXjAiYvqQtt9IjJoi4VwHJ+SO5Jpo0/KBVIa
+oDVm+SOK4uJ34gi8KK/jI/OFX6OBCL6or/qLYJwfBSBiwi8nXXVXot7nQgiDDUyqLCHIjG4A1Co
vUBou/h6LC6bYY+swyv9g1H6FY6H72P/4Kb3lUevnV/LNlY3lQj1IVTqkEXfcIeXgpgnTDqq9aVZ
vvf13oouoEM1kGl5nXYHpdt68VPbXjfJXkctYoTos8ADXODvnJTjHQkb43SFHnqpWCJ+Irame+y6
r9g2+7to+VIXjyVAsckqG7VvLo7ivpyOvbb4I7yorTyb7t5sbgziYHu7Aui+HctjPewd4y6XPz7e
+99VWtwYVY4aAErTXv/37ffuYUAcYGu+t52JEPL+u9WSLKVY5sUSySj896PRwhDLClpCbhwns0u3
aXEGHSXDalqtRGB4k9ALn171Wkjj6jOjvb/PAfiCRLmerjqs2NOAuDbvSL2KpQwX14XgLscqjA0H
HdaSX5kDM48IgXmLSQ3XknaPTsn6VwJw7uWviDOVrKXRq8B+BUV+u3QgQa6TIed55wUOOi/SLKx0
rztTwvzhG+qeY+g2krL1pZ4ccXqBudvsYq42jrUtltahzy2uTFr0xr7jLvqZ1/q+RlnHAsUxUXCu
2su3UyajTWo5jEKGbW2LfaYcPRV8i2uI31tVGFUWJ6ybnGsof/qQrkZ9wlUAEAAYk396O6rbRIuw
kJOEeIJx2k8tFsMrfXlBv6CcecDTGwFDMYxOQWxQD7/zMmV4h2ObdIhw0rzhipOvoaUTLKj3aCQg
3NFxTNvQwZy1/Xh1nB4rK1yPftUAtDdWJevJI2rKYugzQUWQm1VHmT+QAQHq4OrOCP4wXVeje67l
yPtHXUkTw2DDN0CjT0+yEfqxLCv42jYGs+ym8UoouIbHnE1NfC9mArK4kThI6sozno7339PyuPWg
AsbB5nD3evs900KJawWDLmoSAfJJgthQr7Z7yfW/X7xPH7/aP43mra3UwI8ocE+fUzdQwhdK1rDN
I6NVzQpHJOkdWOrLzdTb53qgvvuS/IGsDsfgI+qQSCcP19hjv1BYVlCXcxsIOtH7TkQCjlD6JGib
4VdeEtzy8SO+AjW/H92ublCKAAFQlDvAcSfTBze9oiF+LsPavV3SrZd7G9xmbvvoCONmaBVfbajg
Jqjaaut6Mmiag1rScHs7KrfL9I0ogkXZJ62/qN+S8THTUM7VW8KHfau5HOor/o4gajN5jwKJl9MO
BAT4XnM7aI/8GU5FEtvWIguDWrfI1x9VytLHtrPUjx8/6LtvyXM6UL4UQuBkEHNvZ4471qZF6FMV
yqa9J4tOCUQDz9rMNUkNdmOc2V3fLREQFSbNSmp4HjjB+q1/28PnqZHYd8o05IAOJe59DnTPV0pM
iEVR/FqMpA4Iebodq3Ntv/84ssbwFJsEnrwq338bedFSW8Pvk4Yyy3+SvUS4CZmfgRgTZUe62Nbr
loBsL33xbv/tG+aRgefArzmsEUy+feRBT/POEFkKZ6jupBoPoNgOlx/ZExNENNnHo72jBtjA1veq
mSsSAgJ6slrIhCwaq1+QfxUdtFEXtgg99mU3H3DZyeuapJDKQ58MbRWT1NehXovPwYOvQPXb1cNx
DTsJ9svvAjXy9pnRkFpz2c4zm2/sl8VBqIofj4/aSHW4Bp+a6UadHsu9qsUPowKXCd+ZHsyk21XF
gQm/1AN5iflFr2xk/lzWl4qn+3ixET3EAQukuidMBm33VrVvPXHgos29EJ0XzragqUXYZ9tIPDel
r3c+i4m/swi1kcBAZTM28WEpPk/ptvdGalRS7BoGu4z4o5Oe2vBfszV8Emv9+uwjUIYg+2/fxphp
blxG1ggofJ3isvFdq+wvFtLUVld9EKOAicq1+4tXX4wK2toWmuzMwjutM9abDhAjlL5qUDudun7V
yEp7sVCaa2Oh+EuqbtC6IED67Mz0yUpbuVliZfvxXHy/t3D8Wq6la8YrUXqy2Au3EFlPQFe49Es4
DGh3liyNg9gEpjDPdWt/d0oY4E462CImmBUoPllmkLKi7tulX+sM28+MwQ0q2oz5pbGErRyDkfiW
M8/37p1SWHCJtFhn6vpqT57PTROndzqSXFGTx/uOKGawv22DlJMst+I57g1i9aQ458p7t5O9DosK
wWWJu2CMb6fT1OMimUzu/SQdk4CIdHSbeCXRerWrkO2WUj7G7o7eAlk4d3N7boNZN5A3a3sdHskd
Wwv3gXc8bjwvco2l7MOuTJ0dqRYWwUTQLBJwYeLSWg36TxKf3SOHmo5zwhqTbU/eXxClPWYSC2Xq
x9Ps/Wdgf+Wjr5WPqaIHefs+FoiRUfEmEY6KuGhxLcEWBOnEgUorcqQTU/1lys7cRd5NbQPyFRjM
0zVHp4o+GXOkgxK3L7QU3Jn6Y6G8FEjK3WlQricpHv7t860gMvqTdZZp3mnwf1rXxGCkbR0qLJud
ULnIO0SDqJ6CC3kIq9jzjpzg1ZnZ/X5BMbdUjc1Cd21QkpPrpZf2BMdWdcWOPQq/0zqyQFV1R/9R
uSk09SnPcGt9/KTvDy/iCLjMAt7bK2dxamavLMR0gsDXUJtHEoORyfrTGsdkL0N0qHQl5Q5fTMe8
KUlaHHSxJeo1CUYtP3Nmv19iHrInyhQqas/UT0vOockN+vwaZajSWHnuLbYRjwwx5IZBJJAnCibU
bCfhbC1nCMT3E+vtyCdvPZuWwenddWQndGY32oxe6pHSaDkbMpw+ft3nnnL9XX4riRqgK4fdqgw7
oXyT7qIFyWCgn4qJ3L5e+ktTp9EEMen/ri8Q7kZy8dddk4UJI4VU7O24ZCRbXjMk4Aex1gSD7Abc
NCjKP366P71JKhCqIRcVm3Zq1Y8XK6ODok7mTqlV2A7tUBqT37VxGrhETZ3bFtfz5e22iO9olWxR
UFus05NCOpMdYXhr46ZsLr6T+PirVrpAosQguyq6qiNSQzn+k8JxDpAWMYCqffj4gfUVK3j/K1iW
x9XMs5BEvX2vcQvP0cY9Bq/xW5OsSFzlJBB+WXUZNcgo0ZemF7VCkkhvas8kYCp+BIZYkOpNK25t
umy5gwWFodcbrRx/LlRgRH6XTUD+A5LppDrzzt5v3LwyR1+pa4pE3trb33cggtfQkNOFSabcNCMW
QrqZbWlVQbaq3BoJLkyiELUzx8W7eWFCTHFvRcQHWGfZJ4WCq0Ql7HWWh72djtu6yb4p0xx4pvPF
KHP3fzKYgYaS4EOAgdMO1nXkmj0hT9g8aHy+0zwCoqZc+zo0za6D8fl4Arx/MnRVrw5iIDJiEE+w
JPQO6tTSdTKc4/alFV21b1xvN5ApWGnCPvPx/jSYg1KFggsLBgD3248XdUOCyhhII7LE3rXtnYXx
0Ncl+blzav/6+MnenUUmWwXwH9UWx615urikMiOG0QClBbDj1sns0hee+1zhdNRKh4TRBEr54yFf
O2K9WU0nY54AgUoJzDum3NvcSODPsPNd3eADy6tBfcJkteGOBQEmNIyo9hxoSbuPE9074j9FKl58
WZa5Cu1ZwdwYuQW2NucM5vNu9fD7QTNyowRqttVTgcssh4jtz0xDr3GVcCiM4kbvX0Qd7ex6kMQm
J7duMZ3rDviHUdlcgEQYlq1fPZljNGUx9Y7ceTIPoShSS97QgAKUqeka41g33s9eOddf5pW4/8+X
cLnFGjaw2ipJXqf1qSZDLYjl8oSbhpEdeVu9uOg7nNwCJ+6GZf7o5THx8orMwsHTfnT58CTN5SKh
4zUBfUuDSTZ57shYO7Pdvj09//6tyEmjOgBSYIKf7CNDbbZTpCT0eWrsK3y/173APzV0cXZolsz3
jK9JSsY7hqszH15bl9ab96GD8AH4AU4TsPQO7Uuq2KRNhMdqSPt9NtuxjyB63+Lv2sq61XcqOkoi
MOcwItRzI+dkk8oL0vhJo2y/xdPy+cxKeXvu8CYoED3ueOt5jtrqtKv7nOHYUFvmRGpaGJCEATEd
KrHTbrwORHDN4V967wm2nigyWpyfWalvN4d/hudia6IHpzw+1VzRSkbF+8LwdDqtcdrPD8rcIT9W
b0XnJcSqKufSf94ugv8akeuXBdFjvLuBEWNgS2BPgl6FHgfYWeeb1AiW2i1DUu2MvRidgxE51t9b
7v+3K/yf1+Pjv4/V+DQ9Vz+efzcrvP7AP6Ea6l8uzDE4EzYwTdPWBrf/hGq4f7mUY8RfEpABTbby
cf8vVOMvKFmAMuwK/MQqWfqPW0H/i//aoYxClsXGupoc/oVZAZ7qzXq1VnU6Uii4JHWVJbFnvz0q
a/rKA/Y5932eWPjTaeOGHD/yDqKZ2s+6TldUepgW1wkBwnfVIt0r+uLML2pFJ4Qxi4zQSUr6+wxG
d42jZ/6qz9F0L1mND1YNdDVMnTzQ7Cb7vEjtQdHi5VGjn0FAS+j4DvvlcmH2qrVJOERHAnBjubUF
/07/DOJhBxPJ/0hoKFkV7rHso5H2JEVqxNtMadETNQhhNyLpx6fcFYgKsiRpHLpE4LKkrJ4HBMiL
bgeFbXQ3ekueRiYspDVR1JVHfGF0x2mFTW7B3DSLuy1tw4EKLry89c2J+FwZK+keIWWT+55l1NK3
erO5K2lFmxx6dRg+d7aWctab0rwrp9zZ8at0V2VkAtySnHFrNrhEKWansJZWc7DnVEHvXfVa6wt1
RneRxfRq044dbrxdZKTXpp2oF/RPCku1mW8n58kzhts+zXyZsUvYQvwSxjcLC9pdPE3ET7ovbS4v
DfqFROUFSsDjNPaPTqkGVj60m2nGM6a292oS/VAiUltFOz01dVQehmbUb1oTm62DRqM1aAGmZ/aL
jsPssuvFkVd14ybm/eyJZmOOA6r2SW4kGORLhuY9TBr3u6VnLXZhh0Tksv9h210OXuxpX2er+5oK
7zAhrCpbQkSSOCo+TZrMdpaY6x+Vat/bFUkCi/boauZ9ZKl7LiKk57bbLnLzoFL4J0FfCJzrNDDg
WssfTWefdps1SHEkpsRNq5if6BH10JaauMz06dkypIz9NGJzI+ayGSD0yILYjaVpoLsZ1v4AdfrQ
ZZOcfEO3Yhsli6pvoBTUX/XE9wL3NW2HKE4lmRPdt2k47IscT4lS4uMZDsLoMfKakTzOjo1ai4yV
8WksCnv4oaTDPZxaGFdfhUWDjoCamj4bpUz8WrqdvhFN4gbUWi3laNI6i2/RXAk/rgL5x+8sh2Pl
KfqwekHL8VLDbvasqE51242xvXGNIT5YaHVzfHeazP1+rlKiOwgXT7rysxITjqvT6NJKyt4X2CNk
avFvjnfrZJAXk+z2k9l9oXLZtEb5yYChLmP9PsOSggfXDHu9uRviIt1aM2kjloepdDBmtEDYeVSZ
bW2dEA2XjlQ+YttjV/A8QzNcVl2S7JshvTQGbg1uv0jsuO5lbusuZ9qEDqLCDNFZ3TX9i9TjYuR0
GyK8M+QegqJpxBE0Owt/M2lWYOaNsyv17oZGNh2QhoguK3XGRVQWl/iNSXGu2jLolHLcOErlhQmB
FT5p1fdlkrqHSs76g1Ja8R26gDW/mFeJUkBuPWcqVgnS8INM8i9l2h6U4lcvc7o6uYvYlMJWPle2
2R004e2TRnxpKlPf4llme8K2S9on+ix32E0z70PNyIDoMlqBjXZL3yPCDP1OSYAQe7UDgXIHO1gM
c2/OkbvVKkQwBmrrF4h5h1yVCacojWe/ytn7FNNvIVLoeGI12T6p5hdSWu4IEzZ9HAbcNsMsqfv7
bpQeOgZ8z1LFVGmVUbYbTHxSXfY94tUBcJKj00QWQSooqmjZUSTJ57jpvpOKn7/kVbfPWhqdtJMe
zAi2opJi3JzzgPd/k5rDdaVZnxQF97dKGkugm8N+dtUntWU5qh4dR3KyU3S+QYo5Px+JyajaYl9V
a76BUzS3PE4bYGNNr0uL8IFMy6K9Yg7TpnaNI/0s4g05uXsn1py9maSfVSwotH/Tv3rkAPPFUYE/
9NUSH7tSS7ZlqtNnxE5pD0VywGMRFV8yYe56GgqEhv0Vm93ajs01uTPqqRFt2GzNLwnn561hNMZj
Mw3s6m78oqU6a5e+FbKUqHgFLu16QadGXLkVlMVofp8gedh63MTXe0s5NF4BnjQnyoWhjurwXOR9
efF/2TuT5biVbMv+S80hQ99MA9Ew2IkUW2kCo6QrwOFoHT3+6H1H/Vgt8L58RQaZjGTWKM3K7Jom
V5QTgMPhfs7ea9tG1/4sR3cYVyPyzV+U9gp7TR4GKUWGQEmw8p/lunPt7QSe1stSEARxYZalcddJ
gHejjW13l+vOZRak3SWnQoVQSkXW1agMPG+KsgErd7CNNUKDB+WkZ54B9HtVW0T9lAF+KXgH8P8L
Nw81CTZ+5ZCPm2qxWI194KwMR4iTWTrTbvQpDVRxvLHz/NIGc6C6eAf3qRz77AQw/5I/lfXdii3o
ijSVnhC+4cTK3D9aUNZn1qgjSB4zt181o48Fqba1E2BM6bbUZbQFHI0otZ/PVF4bV4020g0auAVc
Qz+691DEB34hUX2bGzbPUfPU00LZRn1FimE3RdvRy8kz09uW3JRmOEntJbLAr917WgPlk2Zl8y0Z
RmIzRn1+YdUyvdeojO+hUWk72xLxKUF8yakEkHMJ+Hu61oRffReTG2urhK0IX8/Jj/aSwEQ+2K37
rVVacQ66obgnLq74mRjufEOQQbTW3ZHSP6EsWz/3oyu26hl2Zx2qN2ChX88Hjv+/D/5fi7Ppn2+D
d91T+1f+lL3aCS8/8vdGWPP9L6bBKQirFKxlXAxsNP/eCdMe/YJ2wqU7wp++Re/if7bChvcFE/gi
6KKrY/MXOO38t2/XsL5Q8YMF5zgIzHR2sZ/ZCFOqeb0RNjCKoRZxFy/H4ss5bClIEKG9NRdyZ9ej
2BAczeLhtHKdF+2VLvx80xpOjg0w/uOnRnGre0rbtr12DY7yBNu8WptJ1WxtFEUrukzTPiKSYG/i
avRWfuNtIpnshoI3HCss9H2ikn4SWYS0wYbwDgLlBwlOcsHOrGa4Vee+sEn10iCK2pZ+Lf3+schz
Du7R8GRgK1vFso//UIPvNzXZ5qE51H8cEpqow7vAxiw+RjBfdn2V3RSe5mw5YsAta7pp3CigFkDA
O7NY0R4k4ZJcBiTOTRdv20G/jY2UDqHwLD4ovv9AbYMknyy2C7HLVCpWSODkr6mt2vPJmFAm1Ahy
Tdw2YGAqFMgWqVcnkbAa4G0AOsIhIoulE+LSq7Dwci8v/AExsS2q0772xM7ya5MWnULaXCesxUPF
BsTRBALgpC53CXkRP+qos+D1tDoBemgxU+NOj4yU07p0d3OhxX+CJSB6VQUBYbk0yglFsON1kJrf
fZkhVKWgupI5bHRBoPrJIFGvY0t6jHNByJmat3ZuO3d8Mu6WrguhIHp8USRdDvPfN59KVWTxup5a
e41iNvmRDS3oKmM2CUOQfXPqjNl3HfHCb8erG1LzMpdVxZ0ey1prfppl/aTPE5JaWdlJu/KsmpXS
VGO/k4AMRu5mMMwrwilx7cG62Q+OFnwNlqCM2inrU6+MtJWbF/Vtu/SXKrfROKKhNa3M7HEmkWXv
E/O2hhehznxgbb9j5Xd8qV35WyjIT6u27jvzOnELS7toBzreJ+1otquhlWN+Hg2tlm4cJ5Gnc++k
HOhYifmqL+QaLEgk14xxXZz0pRZVD9QJZQopySy+JTEHupU5kogG5XAOS8drz+fYsc7JbfhGI3zc
OH0Psb1AzqYI7Q515T+4Q3YZ+CO2KDL78ip7MNuhxPRS3Tdkb68tNd1otW3fEG4qz7wyKSrk6zLX
1x3Na5KHEm+aHioEBPUjqSWolGrLP2lV326comse8CeJLZ9j75c/psi/ZKDNNxxLotMc1xTdHHd6
IJet2ZJ90d6kQ8unAq7+rV7mAZgNDx2eGh2YiwqjbJf6/dZzavObLFX2dYSU8Qi7xvqZdSUxsPqc
WhvRTWn5lcAKjfmQW2JLggl0M1ICriAW0XGdzJrDpZ+CqeIZwu5g11ueVE5zjb77j85pNpyGEigS
x+8VG81sDcDZWM/C6k6FT0JzkuRfsyh6lPq41npPP9GGr3VJV3V0bLl3lStOapX/1Y20CNzAKrZ1
r2/zlDAQ4IuAU3AwUtqFegGecrw1sgmMJPkzniJsKydLiBbUt0jEl+QC/Y50q/2rTRRHdhEYCWEJ
toy0ns1Qkmh3snEJJz5XsZZlzWVlS2qrm3ig0jltGuRUIti6TrTQppqh6u4peKApdi0YdFL+bqMM
LFFZuFdRk9inxHoCLmuv5lmDsBUjewxad1xp/pydoE/OT9hZohSm5Opdp8L5RQjWwpoM3NCMqh28
kmCT2SioI9Lr75skInJK++bWzeSGkUtsp836eNFx1oSKlqbngS+T72nQRl9xP/cXkcjji64rMqha
VhFtE6W5l3nHsXeDhHjrlPP5OIhzgCtnfgfjEMLKT3Oy9pjyEvTv6Mo5/oSmgFkXReqG9CZj3QT6
tTOTw1QVHtLydg4tB6VxA55lq8lanpb193oE0WQ5/SqusvaMAEj/SmWRwPBV9V/B6Uh0ZlZ6n3tE
RRGnWDSECJIgUhkp6qS2Vc5Wl5wBS30kZzPyvHxnGIRHcPIf1rOaf5GudU1yHjlRujX0+wrR2roQ
ifUH5tSGkB9wmV0/XS9rJq4Y92Kmf3DizAb+l47tv6uXe0Fs58qpa9KUx6S8pce89dClffUzrTgp
Rn38bToy2w5Ng64pnozTsRU3jY2+0FNTeWu5URaW3dCGFbSNNcSzYVOZaE/yXos3zF9ygwRdr1XR
6jeZ0spvfTO6KzHWjzizqJvXqbeBtfObdWo7gksKa503rhxVuvK6AJScTOr5pjWCeycuPfwoyZbd
gVzPffYQw2ldoRaMOS9ACQViqq5ic2Q+jmMbZiZiJhWdk2Yz/QDVRNskJsrDijJ9687DjrQu+pJj
u4uMIdskeUB2sJGHypR3dtbHu3pJD1J1jYLclv624Vt567XxXWTXisfc+ATDeDf9MD/O/SBv+gaB
fWQP/Tmu+/zEpscWlmOXbDs9WhQLWBgcjnKA73aGKMrLeOwum8DMN0Zt+mdBCmvLFuO0J7JpOkt8
0zjJOlTQkc13TI+IUSwHdFgFaRfUzsWqAW+CwYfimKihzRKhypIyFTA5I9iPxqX02H6APu+30k4x
4Hk93iA3GgEoLceSxalKhtktLPNt2tmP85wDh0WuUn9LSMoQfIAa00nJwuyTZ3pn4gAPNSejSjYJ
AV3evZbFcqdZfm+uTZn47VPTVMXXKSi/Foa5NdliyKy4Z+l2KLKYyCR6GIJUw4pNqxKMTJF50ha9
/UAOnrMbmuRkDIIL06uvyyIdcGNMIA+Bp3I44gvoXiwkHlfgLABwR7Ldimi9fawKnPCCRCUfZGFK
dmMsHvisPvV9vElNiotBIHHVMS38kfyaCeN83LqbSW8vYSRUrIwJsOBpXyScR0qXIob61VVxchH3
wXijDfSrPP+b6DmtJkjpTjRZAj5sJJUei6+dS5AbxyzmPCuXH8lfdZkYN1Urt1627NOSFL3REDl3
zlAlaydCUx+XXXAzmFjJzCH4ywm64qIziNzpR/vX2Mz5thxxgFPo7PmIRG1F7mh6vmBn2gWw1Q9m
sg6mSaQgudl4b6rOd5x2VZZgVi+UilHTkVJeyku7ocR8IbuGEsLKcsbU22tBOwxw/aJJ29tTkvYP
kqD14Nc0NZMZ/d0B+dSB6F/gbP9rqKP/IBq3sWjf/vl56dv//q+OQM3iZePg+Uf+Pi85zhcq/JAi
oNUhRjZsOnh/H5f4P+i6DNfFkIb0CfXV/5yWNJN2g2ew6gWLBxIdAe2of2COTOMLvXDaWBaiE2Qn
tCI+0TiwDttM/EpLa9cILORt2EQO+gamP7du2kRqXVBE1i69QcLs8ceCwnk/YnAjR5Fy/4q6RBqF
dh/07QpxljacGcq2ge8UAPHhBwXpvNP6koz3aIZTszdGE6N5X7dpdtohi4Zk7DW4Lu2KUrtfD4bg
TfYzbw3rD++ZoxLzqlCUBdfweElFs40pIaAo99Tv2E4DK8zrzvoWsVMh59AeHdbrLGjctRjIxgbt
SApXb1WPTeeWv6j3ez/tQpW/P18S+E9jdJkLIuefz97bp2J+KsSrw/7zj/w9e239CyhgC00gqn0P
aS9z9L/bXsEX5PwcpPhsLXN40fT/o+2lfyEPk3M4s5eJz5l+UUv+Y/oaxpfFOY92CGmBhcfX/8z0
XWbniy41Pm+gBqhsaI+zc8PA8brr1QuK0ShEgODoo8zhQNcYIIjCiXcv7srV3//iSwgU13kwDpgW
F9nLYrtGI8Bb/FLFFg0l8XEOlNHOa5DD1oW6p/Wj7kEjlg+y9uX24/HeXpdn4A3B4k7zf1k7Xo8n
TUVdb3HLBoqjzgIGXc1Rlx3xrr93VeiiHJRRuNeDQ8VL0qAowEeR4hPQzGunqWE+BqZIvkp/TpCa
Nnq+/vi6nMP7iJYVhsBiwzVttKZL8eaFGlCaduPXik4cRUTO0ZkQ4xoxETUSMqzHk/+3wQ5uYq1P
MxssnldNXNu4y8zSuoN1Sqx2zYH4s08swIvFHERzGKBGP8wFSVpdLzoHbi8B19p1WmEligdHHRnl
nftnLnQ4SuWuhSJk+f8v7p9BPbw1MSiu/GpKz8DftDtS5+G/AHAKP757b6YgF0QXxwA75SOp8A6H
EplFmWmg80dzc09ONyWswBmOvFjvjYIDEmSXwUKPSu/1BWV5R5g2wQV0xWxjJzs/C43ISY+oWZ69
hq/WCS4GhBRf4oDCIMXB18OYmseJTJcZBaNk8c5xYqFB7ldV0u4I/e4o6cz0+y6q3qmfYoUI+lwC
LTJ2I10/SlRzrtStSTYFNYImgBAdjeRurkRfZBdTYfhY9NsIBkNfciIJ27F1HboVHd2byNNLjfaN
Ef8ZGpoea8JvS3Ij+zR4cnHyTtQJLTGHhZM334JUr+u9EPNM2nNXet9j2zG6vzdy/5Srs1zr4b1g
ii64IjRPb7g6rANxk2g23fBJcgJwJldfgabProkKkd/cnrTBrO2MbTPq9Ayp4QVHdO3vPHPr2ajE
FgaN0aGEtG161zcGh2YuB0Z2zYqcW2vQjszfd14Vapg6cghU+2TbHCw1MXUJai2eXHV1N4Vmbzpn
Vqv3a72W7q+PX5U36yiLGWdhw+OyFqH+wUJDak8rKL+xa5Gq+O2NPXjawrE4kbnKwrlOScU5AqJ5
5x5iQ+DbzC5w0ZYseqUXC4FWjYJjEkPCMuASbcIbBTyQIx+Iw1FwYWMwR0CNCozd6xtXgFUoQZjs
8nZqBjHsjmjA/XlDf0zC+nYgVHd8D5ZPEaL8Q3mVkm5TJlqar1LDTU6NGXeLZzfjzcfP6b1R/t4u
4FNi6i3P8cVNK8eCPE0NWIAfjGTBdVW65rR7DE/0zigmRJhle26ZFjPw9Sj5YAASNvEtTIObn5Ej
CNUJP9TVx9eyPOCXbzEVFtRGDrpFjun8cbA8p4EA9CzwneEprK6FkedrrTOn30b+2+zITSkSc/Px
iIDED8fki7AgJoLnYdEAvL6yAhUg/j7a5ENOuQ0PZcFpPckLrdv4FSWQvd8F7oPd91G0Nkk8JUOG
r3wBU98klyavYIcZemZmJwkfLmgSukHJpXZjTGIpFq58I2xr8DfNkLY02rt8+tkEBiV1LFYIByjh
yj9zPWT2undbZa59qgkoG6w5JRTcahu1dvUizk4daSfV2qqo2K4Ma/aN1Zia2lczm4sqLGbPbgkx
sIYb8svtH3HDA9p2U0IjIIsjhbI4sIYTRSi5tcLslUOz1FSkSLaqm7+olgyL4nOp/UTDUBLTXXlL
8LDRLz1UPpd6OEYGvNIqypLHjC4ppPegAtli+3VVrrPaUN2mQfE+onMyUCPB/6JbHCjLoHzfweAJ
SYFwvR/ZaLgyLHu/ohjcA/kIXYLeKOtGSr/wqfv9RJik1XeB3sGxSNvBji3g9YVX4kA0itTOkLK4
3YyHZyrJi3H00ntAprrIIiLw23zxCtA6pDc71Q4h/wBgLRuH25kPUR7auTsQhtBPQ5StmqHwG5Ab
PhpgosnxfJVBP3oncUMoZBhUBRViJkG21vze/dkmKKXvtTKPnjwM4qT8AoFfShb+9A08tPZ7JJ17
hFqU17c9ISnaz8rV51tgvEtNqal92t6uMdzEvtPH+yod4IPYaQKkRmlBrd2RHzXSu9eE8di6TfJD
mypSSKrArL7XcSEimuCt11BTGgZPbol4qBLKah5Z7pqZDzagEfJ/t26aoLQIzbqrrVPZTz0FrE7r
f1DB0qsfnsxRzGm9HSXbNONgACKksqat5mY4Veqmt7St1sT03nLKTtNKS4fUBOpd9yb59Jr3QyuN
hg4OALl+NSYx85w0XutbpifCDYvUrdvftiA05IxyjqXtfWexaNd6FrehFuhttqXePF9x3430gTwo
Q/9FmTlr7yY4081JVxuQZ81KK4z1FE3eYzwWkUuSRpXekMMrLNQ0FTe2wKqPcB0sGKq6vI/1raMP
0gqBcuV46SHOe3/cXF/kKY1lp78aj2SXy77UU29lCuLbT/2AI/x5DWDNIODK7aufjdbkKb1R1c0I
k3o3mU/oEkXV71qvBGqYGOwVrut5hLOPsK66noIBV0dU5JpYMlrQDRHL7HRraWRI7IvOVgYG7c5u
6M7l9Z1hxjZck6zKi7NgJOGJhuDsxRvHEvaCa4rZ/RKZJfILhH5mc5EIIfNig5x8iO1dA9gYIH3D
cRadA8BXnTkOHHIkjaZ07GLNnZbyNLCDPF3HHPQa0sHn8gfsPXOfp97YXbHkJM3W7JWR0GlJMDrX
dH8iR31vPKtr27+U6DjCGCuqqU7pgUgKYl/iwy/ELO9TOnlxSCtHfO37DEOMUaXg/ZbYmjSOg808
y5qiXW+qxMCf6+Yx8pRszp5QM6b+yqtUN26qygxugxgGBPXPDgEgvNP6ni4xWIKB6HOH9AwrK7bl
kPXGarCxs4QqtzUV2hwQKDs/a9LsZ31a8KxVa0haGEJfclA40drAUYj5F9XbMKspC62+7pqzVgoz
WRXsUvGQj30cXdgx+1RgGtg/w6rWE0R0c85Z1O9T3T4ZSVTAY02Z/FIbSz7ZjjU4wyZtY2SSgmZ5
gYDSr3K62mTaZ3a8YKFbg98+ZdcyIudP85uWZt3wTXdjDjDILetxRweqJqbLtOFKT5UEJE1YmH6t
ZfocnVYEiFS8KFV8lbpZ/lWkvATspiNxw79B/2noRnCgUiE3PCszn7XZmAhAAznlDn44pH5i7Ikt
GoutUZX+DXfKJOFCG/LHcoq9KDRKN/urrelpr4rBpBKbzVEgQhadQpwS5hb9JLNm6tYVZwgLUL/n
amHVa9VPpH8ejdo0kbeWkbbddhR9re9bw6hJFHK0/kIj+8TctY2IwavFRJfxsmD523qsKvett0QB
6Kkyb+lVcXqsjB7YtarpKqCgc21jM0OZfqr4dFarXDcFETmaWf7IS1Qyq9ky6n1APgIywoYz0MrT
OlZrzzDme81jN7412yQZQuG2AwVyeqKgNGBz2akn6Il0eqdvZjOCmpToNbrKsvItSQs5b7hI4uDu
urSBZJAXg6pDch3t5C9R8o7c8WsSSqHy3qP1I7XUeZyTya3O2lz3ujPRtFi7csOrs02nuqII6akm
0Q+bH8Mm3tRetTdgNWK4V/48rAO3Q3bbJ0tqT1rrZnzTka8O0TWP6QnQ8aQ46RAlpF80UkM4J3oX
Nxme5L5hgkqzPPWzoiTUpao7uSnNWut2AbUUfTtTJp/3UxoE/XkhyYo+81l4aBKY9pRuyiiYUBuD
UcAzLntHDvtc8U3eekE9iftOt2skyq3Jn8TAONFllY9tgQpPFko/DxpCAfmGF2PjXztxXamfUVKS
szWkUdfuCkvSPor5OowES0wVmi8ESz66gwqdm8baQh58UCd3SsZRzVN1B8jaDejhDfwhzV45UYC1
maaXYEkdkqldzVPbxUiWXVJMNKGc5jTNKr5GXmsGAw5LQSKcU7gFH1T2Ttat0K2lPTgWOi845jvj
pEBKArdF62dqq4hDzX066ORFOAjV+nVNCtXOLy3WUFFzGtwUruQbxvG4ZA9DmlF/6gQEQNL2Y1M2
EUwyh0mxcAdrqn+XSjhRuunZtmCNnvlu7TqJLgZthAe9lWXWDzG2x3eeoSnmJCtFdEaOpHK3vPsy
XWk6WK81X7qAvo2L/aGmRFSHg4Eqe21MbnqX6AYyvtlCmoqWXOZE9pB8wv3NgEDm+cw74mfZAoxx
Mm3e8m1A55ih3N7Zqq3PrRiH3iZIpt7alMO4VI/RHt/TXNO+NnXtu2szUO4fn4eGaK+es3LTum6k
b/qIdMWIzu3cjn/waTrf0YC6/e2YjKO2oy8YAxNM/Am2fewo1Nts/R4sib5TOHpVnEsCtXyALYXP
smZZ43RqkfVi0trX8H4tDCNQgAIRQwCgSi6kVmcIu6oJ7lKVwWvOgoROXjMKHSabpwUkgTkEowSj
MvOtVnRejS6+tG6o11tqH2Ms6bCjUkdfZ8rjUO/lGdIlYrgcZ9U2uE5WpQZXK3TKxLnN3LT8aXvR
kO7qOJqpLbGigk2Xcwu8ztFcb2Mi/fCvvYKKztaN+8a7dAr6veQOjhncZeKN8aWZ9eksxgTlqVUa
t25bViBYZlk89a1XcH/aMXj+EAOCgVaqTK7HpkynlJLjijMBymjqMNbvrlaeuSpEBv3HSHKDTBHS
ZR/VIIlfczMawCtRSBrXwleFhCw4O4ITRsKniOO/9DaF5zfXncUkX5t9txDfisRI11ljBPWqZ04C
/HAb+77q9DgI2a1lZz1nG3/rNJW+OFgBS4VuKabrj49S1mHFgIMUyCgOh4v5A0/JwRlRd9icGnOb
w6Rm03Nq83IsiSpRNJ2XsYrcrcD4GOymKrLntScGKHMdSqOr2WgRRBD0VMrtRFdqWidFNjs7f8xp
xthu1ZZXGQyw4hvd6t4PE05s89aPtdTcxz1KqrbUin5DnJqIrjlq41POp4KwGat03e9I+xLv1pg9
a++0heutfVqn9zi0x/t0psfzdcqEoe9SybzYaRExeTRtbbQKuRq6/vvH9+jtLVosXxB88H5Cd1li
bF8e1pM6qaK4cOA+FYZxp7lzdEKXyZRoqFP9LkMeffvxgIcFIyqEyAUhqIAqwtFz6BTuCfDU5eQS
3Zfp2a9ZUzkKdRj4aI9bI/z0WDY1I/ojOA3pkRwUp6JYQRKxFqG0bK3t3PEedkk97AAzBOuPh3p7
aMdk5C/lT8eg0GoeVIqCIhKNk8c05vzqMRByuph8oY7cu7eDuIDIn7tES8/nkMOORQEZfk/3L0+6
9E+emsmVyolJ+Oyl8LKYuPCWd4YchIP6Te4rjjYcclZJkPUnhpAiNPQiP1KSPrSCUjBc/n1KKjRg
6b56B8OgcJWB06gKI1PLwo9CX0fhpxluGZJU5mih3+EVuEIcMXt37ghl4iblKDdvOLIDDTenyV6S
Cpza3U+dMXn7xIilF0ZePn7+4fJOGi7CWaB3/LE8lxcVLSuoNJvDNPfda79ZFfm9jVZ6R/oo7z1c
8EKofi26etQEXw9i0PQ122qimtlwDGFfWykfQ2rlT0cq02/eQMRgfNcYyKXdFhzWlyQ6w1q1MbFT
bttuEWuA5hA1wJnZHsgX+XgyvR2M1ubSZFuaDwsn4vVVJXNH4cqZSaCxZrWZM0gKWeffKxNByMcj
vSnVsX7ZHpU6MBRAog8XFtNWnqAZ1a2YvN3Knsphz9cs/SqSMr6IXBGAGQn0I9W6Nw9tWTRN3YVa
szRvnINaXeyrzmx8mgcir6I1UJFya9rM5udL+5Qo5F9TfPynNc6ZhC+e8hLy/iqE/eLp91P81Px6
Uq+EH8sP/bfwg9b50jPmbIUdE4YR8+vv1rltfaGBh+IDxAC1VEge/7d1Tnecv7vkc1BtX2QhPLZ/
dM6Jb0dBbyzrq+/yZfxcDPvh/ECRvBDy+A35NiDjP5gf0Dk7H02o5LCVjfvZp0RoL1iPFzfl6m3f
/HDq8+9zMSxMeGSD5Zpfv2T+whQYm7Rge12fcbK867v+oXPGDakxxMvazXTkrT68LIZahAf20vFx
HOQBrwccLYpddJLrsMUf8DVhA7XDP6YdWajejEI7yeOaFigXtTf/QA6QyjgfJrwCSBuBUU16Q+2P
AtqREv/yCF6W+MH4sfdBTofch4/eYfpNqkk/MxRnAZnjopuVgjocI/4T5xRXblFH/yLgTh25tMNt
F6oMYETMXDYljk0T4/UNnOY4bnHNNqHt1vHa6Nx2C79H2ywJx+eljjD34xlyuAyzJFoIN6juPjOs
D9vMiMGRQlIODTXLe/SiEiJRRQ6tHcv2yEhvHxoSJ8eBaGZQ7KGz9frKIkqnJlGLLa3WZDydZltS
QaVo/fH1vDcKS70JAC9gk39IzOjlkLrC79qQDSySYdBskcZkrJvxyEBvXi22qEDoWOJ5WA7su9eX
gzy8j+ckQBWbdXglBil3QV86oY9rg1T00vzTtG1+8vHVvfO0Fss6EphlE4Yy6PWguhe5YBNJ1WpN
u9i4djFukYGR5V0jdv14qMMbCaKLF8z3F+DeM/rhYKjAwdtdg4pKhzjdlfgR99EQHaOBHUz35Qxm
Lg1OnRUQMPwzLOzFBqquM05+5izDCZ8NSbiiDc3sPH/II+PYnv+dodiLkbzkESGymP9fX5DDob8a
R8IGdLJBrYSeQtAH3il1m3JP6Gp25FG9N9yi2GIesnkjEe31cHUz0HHqjAxRuOsQJbwUMFd9UnPE
zXoS/Do7o3v4qWfG3QTYwsSA5mZSWjjcoGOpR0QtBRkSRCnvKzu4kbXTfPrCTG4g29Fnj9mbR8Zm
uqbqUzLIODT7WM/tfZe16SaJauTIA3HDn7+oha7pgodhmhw+N9tflnt8HyGvu9h2XpVtsiDW/o2r
8pdBdJJdmPRsJF7u5AsrE1Nl+OTpSWihUaFlazArU1i2eUNlQBqbT18VXzCmIs/LWTYcr8fzbK3D
2sHEn6M8DVk0JcA9bNGfHQUbINsL/lv2AYdRPXQekc5P9DHrSrhrFDaKzKOm3H48ysGqxLRjrrHV
gP9tgDdf1LIv713rBo3wIUaGvsJ7hqQVN0sMHqe1rGNpkO8NBYUTSckSoAaY6mAo04i9eQAwMc6Z
S6HVHm8oJg3I5qYUleX/KDHf2Tu9NxR3buERAYrGzPh6qG7uu6yaA5iWbnxbdURkkN+Nq2Qauk/P
BYuqrIVOE+0FtIaDi4p0oxUkKOV8GWMEM73baSH6Eu/fuCBWdQIx2OMul/X6ghKr9Ia2yXISyrTm
AnbObFyahJjHl3oRVEckXwefj+c5QYaqjsQHCQsv1uvBhrSofUUbFxIIQATerv5CL2P/cxWJZZRF
6rqwBunAsI1+PUpOU42YzjYPB1WpTdrM3+0p845M73cuZZF5g5Rml4Q25mC3iVkhTSKDQTT8ThtR
KPtr3NbDxaen26tRDp6OWcVSFDk6CxENCfkgmbWa25qEZYz+N58dCqUuJl1ft8Fwsit7fdecQRsh
1i5V54FPL9UcR64l3dSHzO+0I0/o7VuEuJ0F7hn3uWhmXo8VSCnNwdYlPMbUPiNWsThvh5ioPJar
Ty92VMCWb5O5KGSMw4rCEJlaOeG4D0vW1Y2jJm0lTRrMH9+8t9912yUiA6KQCf6DkszrC6LaPmQ+
Yv0wiau4vzC7snzEuOO3Z70fWxUVdYh5R2bg2zE5fqDaZjtBJYGV4vWYNEhyOm+0Niq0aKtI6mpN
qqJDId1kq27RwP/4Gp/DcV4cfXivKPgS44VS0zc4iRwMWPJ0jKSsie/ugqgJPasK4p0bVE28aoPJ
v9cGN5A7l/UQBU7fNmBt0kr/bjZV89gix8RDmHaxGVYFPc2VGyTdVxvvmUaPgEbFDvlAo207W3PP
ZtuKf3z827+dcgjZ2CYvh17UlIcCMJU2MEeBM4cDmidaNnMPngPPG61jNBzOkfnw3miI4APsIix3
3LLXz6ZRWTWqin3ekGIXI5fJMe8ghrQqVHjukyOjvTMTKGNBhEbr61OMPvhU0PxKBbDHjKdO2OaI
JCTdFH0mkTyMxdSv+qpU1x/fzuWfPJgLC/xOhxsA+o1V8PUF6jG6J02CYsefuRWd+9c066jB9GQt
apTktj3cfDzge9fI20s0AxsW9O8HA9LsbRpc7KyEwwhHPrYeglFc1JmICIShw/TxaO88P24mNSJk
1tgL3pRws97yNGXnYcwpRdAQaqpbDRDMnpandUR5+95Yy+eQrgp1Ek73r2+lXzkKdFKGYMJvxk3i
lsQ49XF6mqFi2nx8We88NQ/nE3cPm8hSO349VAFA0PWjpgjngBCLupbenYmhYFMSlbXh8Jhu0H3H
R75hb58cxHLCe1k9HIqfh/FBpW92sxA674LbNOTA5NEGwZOxDwQwhMCw7e1nL5Jg+GXTvhyJkXse
LFOaCbcp8dmidcNIv7wvsep3OPbPs2TQT9NIjleaWTvrj0d9+xRRsS+5r4uknSrvwTvYACrDPc6o
apizHSoslDOyzsMMqNqRyem/efdYvwiafKaQL9aN10/RSgMv6wskPKlZdD2yAzu/qgMF9cgq5uI+
m2V2I5t6TrCQwN4/sti8nUOL14ZURS52qQ8dXCiIOAvAhFyEH6q9KLMcwheZmijX5wHNEdDh28hB
jXFk2Df7LZxwxL0TrsNCR/Xt4KlKkpKmokz52gV5sB/9ODuHunGMOPreKKyhtsV5j57K4bI297M5
6bXgfJ47IN4Bp4XoyLojM/TNXKHkxYuw3MFFMfAMoH1R32jbUfWGw97RIBt9s2zIVsYEnEQkw/zv
DEU1hbMinkbz8EOUzZ1qc6dD7oUE78R023Ft61O+0aHe7T5+A965d2ywHL5CC+LFOYwiyg0Bb8gc
83CsNA8xFKvNOlJZ+clqMkU87h7A0WX6U+063IYMZtOleYGRmqxVNAx6lGQ/XB8o0pE3+s1Efx6H
xAwccTYM2mVde/GUYuKpGycGSxPUpqhWSH96uoxVoEI50tMbS81stq05VZ+f6RxlqaTAlsVtdmha
klbqpG4xYZF3AniBkZY+OXKR4f4bj4v90HLog+sbLJP05eWpOVWeCy2HA0jnUOAVpKSATquOTIvn
at2rrQL3kYgOXiYMUh75sK8Hkp4sy24xvtvYwv1pg8DhNkvAP+ROti9166QSFG/Q9WFBhQjnBYV5
5CV4b2a++A28g7UjyMbG61ygA0OnuT2dYrd46OzZ+fb5O/pymIN12W3gCjS8XGFvjeNF/n/YO5Pm
uJE02/6X3qMM87BFjIzgGJRIShuYBiYGxzw5HL++D6h+XWJIxrB6615UWlVWphAAHD58373nBv5n
q6jGCyWpv9/LMn0sNkR2/++fpjmOM5LFZa+lYtFuAcrXBKUiT77w2v42+ik+QH7CyYns7Oxm8JiM
YmiI8XCyxkXNOhmnzjYlVSl2fHZYeYAEjaS8dMj46+0ZaGhxYRPe5p69KjU4VaBXXNae03JYJXM2
P+fxYF3Yvv5tBqavvZh0lh76mzXtt8GPhB7/NDyUVQQeK6wrZW8VkS5sXKWFcvw/HRd8zIsfd6md
M3tZZ68sXYgCDvek1RKVYJXUKRCIlnTx/4/rsInkEI+ThnXy/XUcpAaDXTFhYa9Ar9eNdrxzAB9d
2M/9+ew4ueNN15kTgdufn6S8arJr045HRgLt82wmMn1MELf6RnUpSHUZzO+nDrZUJqOP3uEiQTh7
cjmCZ83lKLkiuTvaZpXW7OpWFXeJa1R7URbdhfrUWdTlEv3G6d0G6c0Obinxnc1VmVM7ytSGaZUh
asru6jx3qm85J2NE3FbQ9g+JU+vPJVShagNYMzefyNwbvCv2DFr9+PHr/OM5/0pno5X5hls/n7Xa
0sySuhqnFdhDbZt6erHTKWY8JBYy6I8vxV7g7ElDNkAOQTeYPEo63Oeb5qiBPtlHqbfKq1JjplSl
NgZ3nrLt7qW0aj3L18KXDaib2dbsCHIIkZjzXTuCJMFUOVYZIBgyvRoxifQbmRgtENUirrqwmytY
jZy0Tg49RecggN10eNekMW3g2FgvNjxi9zg1RYCIrrVA6sPwauLPGuvTW3ckhagVjjPbPWtjIv/r
EdVNFa6osAA0yKsJJnOQt2lFue8U4R/qs1U/TFH0VEAc3ndFApszjDORRt/tAFxPsWGV8iW5vLOH
Xy80K2VlGK4Nr7a+A1IoPLVCz1qUDypB0dysqlgzcsgHfotSE1uQ1+EhEzGDYOgNN2tDmceWddOl
WaQh+8YAM2waGA3edTGKKM7xwLcFVOLMceByrvxsHrKfk6NF0wEdYh6tstJS0w+LtLCUCh+iM+T4
5TSmaCY7XAvrUp+L7NmarATs6JSqyD15YxUEV5igSuceMlDgbRvlWt1Vzws2V72qAmPj1rYiKQrA
nJWsZRVkzQ6JnhvcijkHgSo71GHXkWgadYfnINc+azGo2GM0gv765KvKchYipX4Y46R0Qg2rbfna
mJF6zapBM69nHBfdqoh0SPdMcLl+49oia69MCJvDVRxXOLQ6GZTuC+A8A6vyKF2SpeMo/mmzqfIJ
J44XbTc80jI+WnKK03hNMTBJnzU7icwwZlJGjmfbrfpR4hq37BDnY5J95WsT0TpqnDJ6jKLcdw8Y
pnxv2wlzMr8UkwG6xcII536b2kTPS0ogaYFnWKEWjzcAXIGeAhqe9FOc9EOEN6Pt3LsS4avcFHOj
e4dGlsE/LXqo15Y8PWBsHq6QvTXoCcLepiZeBVBqZGNYqLU7+GCsHXUn0+mTNbSRsco7m3gdU41O
+9qkkf7FspLOCzHXTEY4m3XPQtCkZbNtRSmvdeUCqaKcp8/PrTY2OJ/xsyxAIun1OO3YvIRGK9IX
E3oXcZAdrpmwc6KhWQ8UGQeQ33EVg+4qdcY2IltrneiT9cMYiSUFPDxjxwhoj6EzDyakzlhksruu
z4wfOpidlNgYNVs7KbTpUxCVfnvl6MDFN4mJyG6V2B3JeKIrQfwXed0427LWzdc4A9sM68mEATtz
EHfCzpgn4tml6L94WWHZN7HyuTAGCextSEBcPyyhslabVqBArqWdEIxnV4E8eLXDmatNRC0OfqR0
tbVlGf+QeJ60jVkAE4MK6PZfvTlz+s8pm+FhBS8NEpElXHZBFICbx66sdHXjidjsV40ENU3tlfQB
B3tS44nbutKjbls6kF3DvPATndSwsYhuULT61iqOeh+9fjPE9ipOM+vTLLQ5eZ5Tt+RlZDAoQ9KL
6KxnvWF/ZuJPnutgik7M3abYlJ2L/F0rCQTYw1IgW10yZ/7T6nb/xRnJQzxSNMi+BCOsu6PSJW6p
qGvcac0ePNLWOpznV92MjM/JSKM6pIPVk4ATk262o4jexCs5RZX7dazGVH+YqsLonota6Se91fo7
YzYoHkktIPuCeai8Q0c+5FdEa4IadiJY3StqQc1j3Y8E01eF5v8zqiiorlQ/Dc0Oiq6ZXteJoX/R
Et2BcKuyXNuhCYpfLWkYADT9LsB6ETT4w/oSbw9B4vhst0bawICLSxkYB1uS8w1inWxzbbDNl0zn
wI5Rysfay8c++elBxbp/NJQqZuLEk7Jcd04ltI0vYwsNZ7RwnINIJa4MZdVZ9wURG8ZaNB2JX7qY
bX9T+FIO3yPa+c1NV1QeAukhwSvAXOJJ1P+FmgBZZ/MD4utWfm31Tv/qu1EsPiN2EsYx7zTX3is7
YcpvICqi5x/AYq2MQaDzZy4ZzW3hd7UJRjSaXWMNswaPVWdNRfySG5P4Xo+N+ezmGI62tgFTbpVZ
ucHckLIGtJtpgIBMPcaKm1Ok5V3xKRdWGzzHok7jnZfzuYJK5ygSFpVlnixz1u2VmUV2djSiwMLq
mrQFgcy6jLK1B04/Wbe+GCJgXFVW3sUlxNFnd3GK7ARRAvO1FyMY+wwKAiuVrAFiMaeNebEWtAl9
BmLW9iucZiAS+zHT9F2rGOVfANYl7go373CwtXiSV/bMy9sEfqoDu1etiKAAVUrsy2Kaq39aIkcV
Z6ax+CYTz3ttAtdvf0xCgtpnRDXOJtUqjHf1rDVsEurCdZ6YNnKLFD4YcMEDsxXuyKqw4gmnGAc+
7K19Bi9rmHo0vGact9Gz2bhN+qgh4jUY7L6r1inE/Ha39PnHkzDsOnlEM9nbRH4aNUO68Ae72Pij
VxaffH2ulryPxB8YJXCSq5sWr4w4dHUb5Ps4tgMkdbNvqyhMOc+0z6XWZ71YBfDqAnxfGLUwmQZ0
9b85fdzFsMjqovthTUC+9gTIJM5tg9np1a5geIZSD3rnkCLbWHIGoBxfKXfUwAVWTMu7yO2FQDHg
+jzhVVlNafPEzgj8fIgrbvRw6OWG/ckWSjfu2oJa4rM7iC5+nHjSw06NmKkJEJjJF6K9mIy7LFZW
svKtIX+WrmmrE/6Yktwfu8ia73Rb+3gVCGUPV05q4m0D3zDLVYXrBNuG8qyD06Wqe6mTmZqcaWRF
GyK5n4+ZPkt/X3oZxfPJCMpmlXWjUSB+z/VxT3CmCZHbT436rlMtXjBZQ6EyVp3d82GGiT6U2tei
EJrcGUkTy62mcwWS41LpbTlX5saNwH0+raZ+KtwQemZmbpGhZLhz49mc7uNOE+YTVjHttmnBalyP
tHP7H3Wgk9FtxwqO/coTttE9JlgV27DopNlve82rjXsP+KS/03s7+KbBeOmesMfIEnUchuM8nAZt
cDYsT1RENS2rbBwtEbktVdjLxNe/1TFc0ZemiqFeGQua9m0z/X/y2//iuPzbueIP+e0xbdPv3/r0
nfh2+Vf+h1JtOPq/FiUIh3scSeCmqSn8Ut+iYP8XtUPOk+SY0V5cjif/A66y/7W0FTll+o7NWveW
X/v/xLcIc226u/xtTi4Lb8H9T7BVb1KHf582uQSdOgTaS48TLS+68LPz8+IztOJ+vFe2NDdxhYcG
D/rPMU/lz6VXcmU0vbOuOHOEgnbUOjPw5IPHt48mmq7Nb4/uL0KTtyz1978GyRFnMWcBwaFoWCol
v5UojCnNiySaxT2xzhA2Netg6EX+BCYZe6JWtnvCDQGzAZnY4sXuN6zg6To1gr02l1+tTLpYyYgl
aljRPk1W3u5GGpBXcyU4TU/KPjZWLukSBi/AIi+ps84i1JZH+Ut+QZfJR059DsKYsqgfvFHL7vW6
u8pLfVeWHMpyA9I+xDAiGbCMX/mz3x96cwzucdTH28gU+U7WjjwSpQUgshi7pzqPbp3pUBjG64XH
+/50/fYLl34UfXOEobgalvrXb493rHKbUyG/sCCd+2QX9fhPGpX2Kmld1kLKA0fdhxUzQ6ZhgwB4
r5kBF7iYF1EGE9PSdc0dbGv5UHLIvfXKuWJR5vAmtSUaXi/KxWqc70EP6XcNvtDrAG7qBruzu3am
IDp+fDvOMjZ/Hy04pCDdIJ9eEnopzpwVLjgseK3Q6vaO/FLJJK63nJWoptlb8h2idZwmkDmdZD51
nDqN49jr3xutd+/Szqj7VTpigA37OGeXAn8l1rr+Fjw7G4qognjazLX2o8g0P1oVbsCYZ3+oTU55
P3vJ8FqqDloZSc/5g6+TbI0TRVunlewgDqf9bp7tQg9pfZNsEJFVQhUsr46TsnQc/LXFjsZrfFhx
Y3OrBUp7iTJRP+ZN55YrrK5ZEHYkWn6NKpKGDbN/5ZU1BiwkHeDpQJvvluxAoj6DPq1fbFITNlE8
RsMBT1x7Yci8L006QO2WZj6oGlrtyKPPa4a6cJou7tLqcTaUEZaz4W57v7YvMITOZ6E/LnNW87Kt
onfIhKke+zmtd2xnk10+t8v2psI/bBv+TW0kXxmEcG+zuHgqI738FFjDp4KH9/Gost4XgbllVB40
YDEzUWxGs3VWBIbeMGUWxvHTXMzGZqA2c1vNjrcmr8q/HgzqREzm7U5OibZyRmn8A5dWu6bSkR9F
O88hVk/7YLNj5ASyPLMMF3PKmf4uz3ok9Bp20okm7s605b6IJZ9L63ZHoxDG3rV7TmKWXzlQLeZ9
PvfiOdHH6SaeVH3X+sDOvSRjd1Z3+n2QS+PEf4h9J5fkKU4r/0LZ/ayLwaNA60AvmbAEn4qxc95I
m6itRH3Cia+2TLKH5puM5wCPfzXrAZoE9+DWI9SKbJvK6rEp3NXHr+Is+m+5Pu8BdBE1efiiCOje
z1dks/Rubwv7FM12c3AiWmylJw/ugutoIpXvpQ5uAe7vuJEpJ21bTHjUlyM6f7/FpS3yayGUvCBe
+OOjWH6Wh7aY/hgClPO6Ydo75mABXThVhnp2e9O4ddLEvvr45s/m6l/3zoK80Jso651b0CjCRejn
Z+sUp761c00ZTm7VXtHavPDxva83Lw/ZQdO3MLXQwcGDXzrvvy0Kpp75HRqa6jRnRbzS4P12lCRF
su4IQnoqKvOSX2D5A3+btrngUkhfNC2o6QmxO1vkW9g0Q25Y/Sm2UYOP6m7qDOgA7k8gmus2LdZQ
Gy/hHv8ylGktEvHNlon6PVHf7+8STZZAhDTWp4mUNup+j4nycbIMu2LqvnsZlPzA20DgAXyR/GOa
l6ycf94z1ACk29Qh2Qja50X91C3ATNpyOkktiddj6aoHAZVv5Y29pChlfucnmQebE+elb/hssPoo
CNjfLb1VnDvous82eDZRBvXAkfyO6tJ8CxlnVWhGdZAInLIQFHYR5l06b2oOcttZFNGzncTj1lGi
2TeDP3xjOarus6gxdx+P7zNl3SKjQk3M2GMjsriBz+WDYkz5stkZ37mEfT0M/ugcikaaq6LoosdZ
Ipab8ijsI2FtiUQ9et0EuneSP32CSoA7lOl+YN+yTSqnYj7y5LrQGUeN47I8kL93oZ161iXh5xLF
y46UX7s4J4lZfD+ANDPPDE3M2l1ZjZRHOGWNw7Xh3ASWInm62sa9uZUaGdP5fOEVno0dXKH4oGzA
zTj0DVoVZ7Mg3vMya2Wv7hRlOb9XSBo6Zv0c8Spkf8PZVg0BsQF4mo/f0NkM9HZd2oV0oNDnY2Y7
u2PATqaPyGW+s2SarjsqGhtIJ7gdAr+/8HTP1ly0t/RPMb6AL1xYBH8I3ZQ0eqIBxL3K9QX9rF2X
s6ZtGNjBqoqGMFH29OXjuzs3V7NbR1GEM29RS/k+urf3L7Tg6EVPoZ1PiAuJmSkqf42ScIaEgIx0
7wF12MRjXFxZDb0u1bk/Ir2Nt5VXGgd9Rmg6SW3cYlnwd5peILf6+Oe9ze//niUx/qNYw72Fqw99
ySIvef/zHAjvJeuXOhFx87kyxLyJhzbd+b4KrgfKBisTCksILSd5yVIlr6M47W7TYcDXkOby6MFG
ga5gE1Mra1L/XJWv3I5mDklXXfLFHjtxZc7Q7TP6X1Hq1reFmcF5F/Ra+sl+GfyZrGdrmA5WN2br
j2/ubGH/dXOIofVlfeMv/tmkBGdFt/R4nE85TLNVYKUDnRApNjWwriFsEoxcOQXfQ+Z/HwDLQNEj
szwYigcG0WdTRZ21gogw/Pj4Z73/0PhVyzk4QHC1AGcZFmcfmuU0tP8jZZwok1k/HX8oidNrvFVT
dOUG2sn0xS+IjTQi/dJO5/0k/evKy7Lo//Kmns+FujfRwy4r45RGXr5tEw0VqwqMCyv9+w96uQp0
ZZw2jHVAzvR93w+pqI9daWBGODHFjbvWcp4buEdrvPaXbKnvv+dfV1oeJuAzdrveOcvdclto71bV
npw+i4lqMQYydYKjacANknRC04R0ggtfzJ+DirWdjSJVE8xfaC/PjoNQDaeR1WA4ZZwltq6WmPdu
Q+6JWWnk8zD5kAqr5NOAe2ejdzTY/QS5YOfaxRqQe7xPS5mtReZ1l2aa5cLvPuW3H7Z8w9i2PGIF
3z/3WU6l1VG1Ppm6zQYkNY2vqWkPxyiy5qsKZ/AxEjl9YJA0oQmb58DSklE9ECSuRNN1wilsmxNF
snPmzDzkHWGCS10WUM+qR+p8YS5+k0yc/1yTZ4hLClM4I/L9zzVL9HuaRVu5NaWznRs5FWHl6lTz
m3Hrwws58JEWO9tr7W3gD9NpHBfpBQ6K5KubaP6KPxPuvjEn15HVxbecsvrvTtMXOydIoyMEkOrV
LNPiELcERQrgocegpk4w2vQlRO0E14nplxt7SOvbttK/6kI0T0wMrR1qcNhvrTxhuZtle5vIKDiN
fe1vEyQZ4WCAn6oboH0JBsAV8vDk6uMZ4m0zfPZsmB5Yr5a5mSF2tmj47jQULkXwk4UXCm5xBQtG
NXSCK7/da1Xd38V5ou1HOdyT/DM/R4UffInUEijcFltm3n4jXAdrGKaMlaKEfavo+h4wWZTfP/6p
77f1yyfI7pptn8nh3WMdWSaD37b12VAWA3L1+kQoa78PVF6jvzHrsJpyZ93Pzn8os/51PTx2PBx2
9uiMzq7X5w6In6g+cczQX0AckTtJ4aNNAyoxqnevQP2ZFz75Pyc0jmHM05h48A2iuH5/zcLzqdfA
pD9Vk+GGrZma66S31YrP+RI64y+PE7UIGnxkQAyAP4p72ji6dselCHysoGxm8W2VCZBhiSgP+RCJ
C0vkn9db8M0BUzXlRJdq7/tb8wiNTdiDVCf6kNon+hAB7VowkEqvx42hZfUFgdMfax/78UUGhAPe
p0ztng2XDos26reUqgfUzP1sAJ0BjDaSi0N3s3ajKMzqAryeTn/n44G6FMffT49LlQHXJBIujoSc
Vt7f6uQObp3h5j6lgSa/TE06fa+Nen7qS+fWbBx69EyrW5Hq5q3WpM5WIFi6om1IGpShDaFWmpDg
qE8959me0GogJgKEqa1JYLzpzuVPXk/TVw38A+ShrgU4ZxEFZQ/t80AW0/Pg0Rsvg2zF15xuraZf
4pDBze4J5huO1VxdQFn/MWiX2yVuhXIsqBykqO9vt24jVciRkRQnyGv8Jkqh6o4+e9xc7T9+tH8s
w2eXOtvBR4Mq58hgDgDdO63ozr5ACko5OQTPfdK8mKo3LgzbNyX8uwmSgxJ9fUqyHBwWftX7u7Ox
CFau8vMTo1U/TDYaZbgAQfXiVo2xlkRwrywPCmsrzfumnce1m0p1g47/TnaZra+KpLU3dNUqEPRz
uq2l5Z6qLm0p3U9lqJzIC2etf12OEhsakOBMp3au0R9Vc3Zs/HndTH516At4tB8/y7MDIHeCF3qZ
8ZnhKJ3/WbZwdISuwSjYo5HJNCOK3QZDjxQICcwWpuy0RoX1SG8e9Q709UM0BRe+lD/mhOUXIGMD
OIC/mKPS+2eby5GavGjFadLQA0E8c+1XK7PEdhpt45Mib3R34Z6X5ez92zT4NDnmcQyE0/L26f62
iOgl3Z8sSfKTlTbuwR+jLRm7e6diKSaRut3HWmXfliO5WbU9E73W2ISRJ9OlWtifWzvuHMMuLTQ0
pRzEz2angS4x9ZE4P7WZSndDECQ7YXtVRo4VYWBD92pGUbI348nfRGMXUYlHmVOP44bygfMwRq3/
LYEd9/HT+fNDpoW3OFJ4NG/AtvevY+hMJFWaU57IcPafEVmStyjddOMIzXj4+FLmX14EJXhOgxyS
KZqcVx9ARlDA4pBwqjvAc5WfCPQadFfC2OliazMiOzwMll1uu8QJtilyvnsyqflnaP4eSsi/BMRp
FuWDMhM7g9wFjMgIKLgHYxWb9JjBcVvNygBovY/QySQXVupli3s2kDCwLOW3AKIdpbj3zwrhSERe
KUVG26cxXhI5v6W46V/6Rv9cSiCqLId5PHNMQudKaqYDxzflSBKgFr+m6A5k6j9XqBJXTurE+8HR
CDRbiIOWlgL3IigDyK+hPqOFmVe5bl5i2JyVHd8mDQAbDhw62gpw0Zbn8tsHFM20wshXrU5ayTm7
EHmwEcrMDmntfmLTN9+U6o68P+3oNfMn7CrD/hK98HzeonLDMMULzNYFqKB53sJBxTmYWl/JB4Ni
AdrNeVjbQv+ncEj7K7yu3cW652+tchw2BfWrohgvlMvPjj/8AB9xLdyFX2bac6+flcGc49jdnhBj
uat6JhGRAN2nMtO/xV2tkXeY2GtA5NRjkaRcmDPPBt6viwdLdtQyKiigvX8Bet5jLHHr7hRP6U9T
U/Y1FfDi08ef51u602/DmzHHhnd5xtwkIUnnRi3Xace5lu5wop7q7yxbxtuZlnTI61jI/GBu2T65
1RGkeLXt0yQhj1HKjZaQWu/WsyAV1p+/AT0Vt6WfTTsQ/NGLCur4S9zp6Q7WVLI1CU/cIpkdtn7f
O1vyludtCiE/XKo0+15yACnK+C6KJMXSYeyOU+KJnWckLyN86p01ecFGV0l76wpFeHkkNazKKjjO
81TdJFOTh17sZZ/GybNCvTPzbWJ2QRg1o01ubPW1abaVOo4q7XajZzfX8fbjZ3i+c+AZ2jpDfokS
oRTCavP+TRWjITrEvvOpCdIflvLlipx2HUdokDphVczmcpD3yzBLTbmLYlV/jZPuixgoEre5SL/X
VdHfjHVbP/hJH23iBHa6VidIaTPfPdbl4K+dopJ3ToIKOBidcu2YERq6oVLmjQVOd921cb6fm1m/
cGt/jEFATxRvOf2DR1qCK97fmVUQ+iMRX544MPQhKa7aA0mq0f1//gDpqwAqxXZBQdU8e4BuqkvU
ma1xGvKJ8NF0g5J4o1EddxM8M0b/mPjETE72LmXaE+hIx7K8N4pdGT/F3V1ZArG1FGnaRjgE5Sbu
93nbfxLEoPoEMCgUfHxsYW3JJ0SDlybKv7x9SrHGYvHEOA5c9GxXjBk4nt2g90+DVxVrD6E5rvGK
dFzbnPKr2ephg+cK170BWgr1Or3BsI2z6sZuOjt0bco5o/LJ88yIxWhGeSAl+gdUo3rnDE5waOhh
P4w6XQVf0/OfImiTLavQGKbmGK9xvNHbNE25r7Igv7B2n9cMGNjLfm2xPVJRgaR2tnkxMlsS8GBo
p0kQ3BBZVU8/OL7HjT+RWTzWN62WBE+dq/q1JQcQ+55ybmUzkoOtFmGunW4bXVdN2MxmbIVMKYuO
eXIxJ6SXoGFnexp+K6ASFuqlNUO18K1p89t6hW3NQ7w+mKdK0wyqyxVq+3pOVwKH8YXDyV8vRZGQ
Ix+eLr6N918FerQ5j9F2nEwCHTlxNfkOOJm7EQyv08efxvn+8ddtcV8mJ2q2z+dupMnpDTn3tXWy
cCHshR0b5ITHI3UiHZYNGFeMSVe5L+KdIg0YsIO5D4hLXvdpDLDZ4OvQs+rC9tHl/t6vGTSPia6h
FItAjHnh/f2jAadjN7fWCQfsP+ylIUTsRjd6yC3prT++/79eikWYF0o1iD7W+0sJh6xzB+HBaTKK
z9jmVChKKEiupsehtyDUP77cX0Y8M5BNlXmpzUCKOZvwYps4iIT0zVMwWNV3VwuClUEyBfnR9piH
PlKHl0maCzU/Kfdz5Gs/fQfdOgztCQqLy5HjvlbxxkbH9ayBervCSw+en4onvbYquwTBPjsmMzoo
eNBKojW8dKbPC55ynAqKiHP2OJMis9ZmU/6wjNraow2y6LCZw1Vbps6FXdH51nC5Knox1FiLKZoB
cDbjjTXuHrwKaPgH073KKvpNRenWW0Vuyl3bI/0oh8n6xrRM9nwVtHcQoBN033P/63X9n3bzv1hQ
fhu5f2g3r8qfVfnavQ8dfft3fok3ycj9FzgMWHIEWy2qIFbUX9rNgMjc5Ti2jG+6lTjN/1e7CRuV
GtZSJIC6ioNvqRT+r3ZT/xfu7aXRyUmWDxEs3X+SmPsW9vnvKYRvjCq0xR+EBmUp2jlnQ6iglVo6
TeYSnmGprgtI7GkHVHuq7TVK9oC0wqrTHHzcNXY1gBCDhbOGJru98grb7TaKLZV7MKNxLMK0r5Ra
CygDTVjaig/V7SASrzQ/HiQEeluft3FiR9+TuesSMEld/J1UiSoIZdc5XSgq0O+hxPnReFe+Rd4A
KI8eS4n2dQgqvf7ujZbfbpijTDOUaPMAqisKuOFUk8vziGs/ImYFLQwNP9dPx2y13P+8T41hyD8t
96GDYxZ9Z5LIpZU+sUxR9hSNVmZ8r6VXVvPNCJ2uOMZTlc9PicT6QNtH6O6OJLTyYSAHnSwIJkmT
f4aYudghrNVsLQLk5agXR9PKdJfarjBKgntMRP3ixii41qNjDaZHwsSUtGu90Zd/RaSuKo5tHpR6
FzoZaXE7JOK2+UV65EQ98DP5O26TL6gnu1EOZy7S329a1Orti0RD5x/byovtRwRWwRfqOpFYCeRU
aRvSkXFsrB1DJpJQREIOr3SnVXXTp6WBK8iq+zy6AqhnFaFD1ZZulpbpTJeC7IMHi4SW5nvS9FV1
Zylb1DeUqwyxG1NKgc9D68TPjZ0L7R7fCo2BPpFWt62zyem2+IL14ZXAsSJZz/yPY8OEmR1dj7X6
KpUjT7UoVC7vtHnOstegkrp9Mxtd2e1ka1XTTnQ8ui+NlkrtUUZwW7+XnInFnZNRYN1J2oDDUXoz
1QdJ5F2xLSwho8cRdckTXq6kuAJBY7SbStSa2CbwsuCqky7olC8WfpVphVStdm4dvVHDa57WvOsy
1l3x09LbzrrGQWRn33jOyfzQJW7/9mIp2RG3gU3OfsLSI8hw85oi7760djy4iweRvK2VAGU7sSi6
el3dFVk9m2S0wWraA20KkGkqKMk7iJxJhJw0mhmgi3u1OLJj4InXEfm168okxguBPwJm9D1VSSh7
zrdAM90jrqCLx/KIeZJMMFpY7jXF7CJ/1kfixHjfJY7NIXcRlShNkJok/Uzrr9zGiYerRGnc7egT
TI+CtU37U+07SLTKDp7GWoMQDyJUVMOutMcAZ57lJ/DlZGXuCIlP6n3iyNG4liIp7J1B34dAqbe/
sqIW81PmlL39U2Gov51a2xE3v3502aH03A2YZsWNl9Bc2eUT56InfzATNqi5UPf4DrT6IcLIWxx1
d560NWFuabYa3X7iwY36PLwabyMyxqhaHufIi5ovJOdl04MqQRhtsGAJDTOGVAgJMyW1r51I0p9V
PiVBCA3Vzk6EmERWEhL3qBlWCCCidI6xNvJHcCnTuQLeVqebVteSJkxqa442tUVyB3hMMa373lSC
X6WsfOcbItY3nL8q1wllpnnxVeWm2fz0604prRXTw2ALq/leW/Ey/l2j1w+V6vVNEWeYqkY/nc1r
Q3PIo6mGjEeFapV7h0HGm8mqXkvXqrQjaxfE9Dp2Pm03/WXqx+5zGwcZFSgdmWcZ2aY4emleJuy8
SmYiv46T4SrF7i9uCmrH06HL7T74RPpGmWw8c9T7qya2xgckjZx0CGCqxaZ3HAYeLVaPp9Op2Jbb
QQR0vdNJM93dPDAhb7VoNvgC05pRNGiijvjwR7GjvEdMUzZo83CfyuHnDPY1OaVNlc2HYdRNAg9H
s+n2gUP2WpOjidtJ01AyNHM+yBsDY2VzUjbq6m8DGyZj16kpjrimaXyL05rmQphQ/54e8oy7uiph
hvRX2lQwj9oyUHw8fQZ4G/eckw4H10TpzJ+NUbcNyzJG8kKuhiLiAJtKoyVPU+ZM7lYkSTndjh5I
7TgcNWJfyLK0hzi+z1pce9eOP2WzDEVvplzYsqbxWGbINopVE7lGscZvrTnXsVCWy/E35/1gsp/a
jTuZMMA5oE9W2KbKbZiahMUskHo4zGjmahjEKOAociO7Lja0DUPSDTY2WvjPhZ3aWmj3dYlTffnH
GyXtDgfT8pWpVjE6DFIL88d0mnF7//rueiZAtfcipBCrRE158FDWjcc+3HL6+XPWmJ2zrvO6H24V
iUb6w5CXOautFTXWNY2QJQXRMPqJlJko6ifOMHWAkO4m9hsiCdeDTlDdQzAE8fCl7FuvuJvLnP9b
l0hX7si5g1ezqoEZRfvEHn0vCicPTfzVr49/FPXI0le9/YkI4BmYv/5715Ms9qhY1VlSBWLScE6r
qApT/CL1taGCPrn5NV3lbwtfHvhifvr1mSBNZwme3M6RaquacvmgJ5ERBYPy0MMmEHICkcVw4czz
ppn59+ZoaX7DCnHpaFJcxOV/LgexYh03lxb9N2dnths3snTrJyLAMUne1lylWbJsqW8Slt3mTCaZ
nJ/+/1jVwLZkwMI5NxuN3mqJxcohYsUa9OmyxdFL8jmRXi+EnjTGD6w2BwIJCivV08lQk6vQUrlK
XHl9FxtbrEDGHFpqhSw989w42SCJtJwrF0FivIkzrAmuKpQo7VakfQucLUmnebBQkHZHN2nrfVd3
0zaUjfI3JUxy2JWIskbgCDvId73M2PuDX/NbwPHVK+iH5Mg3Bs6e32ra+8sn/j0xnqLoXaeJrf7i
ao5/lQcy6S1D7PftH+p7macZsWixhlK8j/nc2XMeuWP6SA52M58qoiIiqBdFSEwl+k2xZ+aziA1m
I3O/JmbTOJsIY95kiz9bTxmGHrFcZw6pJAglMsEV2rPXfHSgPkmlW5WGXrVETcc38yQ78iAbt+3e
cNBwwxcjbQvkrh1jsiJUeXJiG81PbsVxnvb+T0WW6q728tuETPgt3Hry4VxGXsn84vXsv5YrZ805
0JLn5a3L1ru1qupbTgDXaoLHJD1rZ2fxriqSe46U9ehnpDoFS8Z23d6SyfXQKYqkbDoNGjZE2yJ2
LaLwwUQifuN0Hsd9uHjbgihhSDxlJzZJox9T08KnDtLao5R+ue+rzj1Jzva1V45yXdoD1B2IqQ89
Ys256I9lKf4RaviqK+JV5UjoYxBZj5ZL9h7DYcSIc0sxKzAsEVgYIpkGZLWE/pcgAcC5IfJozyHU
gBLJsm9/mH7lpbckpgZ6fanY6KeDFnVofUvg1E5MwjuUY34z+j5CQfcQOcaNW8Z3yI+NdeIsHiJq
euua7EqM1rRKwuDfdAy/61I0D7XOWZaNywpPB/jzHZFUkdNpJtJpvPw5BejWPpsQgTa5jYTcye7j
vnky5uQ+j6ufYLVqFdX+kn/mfGnifl1b9B/kw12FTnTCQePekKGGtt+dbKbw67FPf8ROTaR5s27z
tNzhMiJWtkYM40e3ieH6qynz7xE9/CMM8TTOib5SWD/sq2iGXdTZzteMmV+A2HXGDG87oRLe2rn3
NQj1L1PnejvH3c8oap5tp+vWnWOoJRH3ly3nB+FPfCF58ODMxSnr4IQxB3tSCfWwMb34bemvlMJg
jtBT7B1me5PWdd9ujdBO8r3uubjXQ20ZkPH1rSXRY6b+lfbMn46wifMjcZiEztTFAW+4ibp5V7gp
YvsqIuIULY/fOuOmABLYa9//nrrWv3OuHurMefIWvB82E3VdJitziy3HdrDLfjdiNWcaRCysB6Bu
DC3cOnnLoGMnLO2GrIxOO7Pe1xqNCo5FRMOtZZ608rqqjTE8jZU3+XeIjYnOllObXLuhocvbRVA1
bhKs5Q+Ow021NYos/alaBkWgqoSIk1fskbC4U06LA0FapDcIWCO8a2Ur5CezQefD1A7EGt7QwnNl
xMns5KOJmipFX4RFFh9qPK37xwGAmOBEVGTONnHw218JvNWtlCg17sWVGcH42Mc6owRLVeD0j0HF
JX9Kx84nRaxKGp/2jELNPXja6uQuauISEZFXU9xF4LtyBYNhiq474tnUBlYkgbx2lxfMEUTPz7vt
hNsK274ads7g5HKLKBxXj6bMDePoI1vObjsLctkGZnGqqWPRgDwxe+4/81cEKX53dAeY8jDydQjA
4As5z5rfH92z9g3XQQqyn1rEzF9tzJDl3lKd8c1kWtEd6yCnx6ixlXAPtkpgJXHe8W8I+aFMFBne
JDfdkBSSUyEWxX1ZO0JvOK3aG2SQiiEoLy/CeWqMOSITzupybYzBnB/rcxnsSWfwDlh+O/+ieIv0
Wz93LkmF2No8XGq6albUPO6510kGi783JwELdXQnb0K402KJyz9GeuuRjvxKDC5VhTsEPB5kW6pY
e0Tbvq2MkHak7UIu6Yz3hGsFeG39Ri3Kv3ElMZdvtjYHplHME9EfUq5lnbure5sr1B9rGq5kbCky
p6HjPprTqM1erWLQ9Y0lRn6HGrSx9BKyN+u3GqkEfyJGPnXVlkMyf5Xo6IerAr+MAOcen6Z4pLWJ
N2iyqajLaeC+vvyZNnF5PEBKjMHwyDAojQup+aG48uksTQwE9GvrkKt2N0WF0LuwKnlFAdGh3VFA
kuMPYwYRAz+cO4UwDutsW5fz8hraeez+Nc5dVVchvnuVdst/Nihyuh/Sc+XKMIFSYXE2IiR3in3i
iS9/eVaKePFN7E7jmK/qc09/aS8uy7UzQj6WTzGgT0UgiSldwz5MzGTtoV6w9oQicvVfihJl42yJ
6JHokK3l9MzSlvDddpefOyXSnMtqTRTtED9w3vk+SbzhoNlmkFCyYC1QJfZ3ZEjX6qG3y7TelC2l
2lYNk9+yz5xqWcy2CnNzQ1DKElYWEaVo/yoslU/PhFOT+Rf7tOhHITHexN/Foz+qcYutb6DD8lY3
JHjm/jflkf7HTL9KRggxRg8Mo8q83/Dtd+LaMRzh5isHRE5vnaDP7Z4pZ0FbVGHioHdZLatsCyay
NGwkOurXy5vqXaxX9jLOcPBDk7t05yBOr4nhOO1bjMrmxe10iuKyZbCxAg7hC6ntid9VVprH1SEH
5ZHQ6aXYnUtyj/Yh0mUW+IBNEkOo0V4GnYLSQqzypECULGwqe2DisDyYRRe1RyAADVxQTb2ut9wA
7GpmRGwYXxXUi+OgDrCvzfj+slpkOfrBLQ2c+mHmRdLctXU7yH0KW75/KvOh0K+uQTpjviry1AHt
knyWq3m0SZpfuwYTt21vmJbxE8Gih3c3zjtfowZpw6pWJsPC0JBCHgYp0mgJnPfNo+VgA3/ye6Hn
TURYpbcFZhmSPTmQbMD/TkhqcL49cj/yfBVXMTkwyo58ooVJAmdNnRvpsURuBmGnjnlP5vn08GWz
bJDLGgb94sNHCATGhziVER1ZV6eJ+7WwPE23Kq37iJjleeUHaTx9wUWHH4xwp6L+Y0QxkfeQRfmz
mMnWfrCGoRcNUg8W7JtvihG6qOF47i8LCVK6pqfyyGgup1M1iDwgBj4I22NBR8Y6OR+2QKy5x3v1
/DWuQbQ2l5fnMsaJoING1sjZQGrpvnK1FWOl2i9N+lj4MWUBjNwDqt9k8ezxOKyaSTny1p7H0X8Y
RvCHK2xmGmc9Sm7LGKuVsBr/mdEEEceqK+wDvhFpz5nlN55oKMuoNYeVMwhOHBGWxnzr8Hsd7kUb
AuUFycjOQBnKEFS0dMbVj6kWdnVjUnR6/HjQbaS0xv5gV9ayWge76eyVwr4m69aZ1dfxQbAdvNMQ
G0QCrBRjehdbMK2nZB3m7dJUNbkHuTtuOvMa+1gY4GPf1eMeTEVoCJjJVF4pxy8qaMgopjk4/Lgm
VjmBZtTUdk+Vwxip2VzOnLzTyxHoOXwbF9BU+gTe3nhJ3agtaoOp2ntcBf+A5E/qWOVdOP9M/KKw
xpUGgBkPXeC3JjrrLs7hmM9FfWgCWunV2LrFsM+gKJKSlUIo31SBic2ThZNKsxkpDZn5hMFcXCWu
jRfcKlNl0WPv4VoJpA72whUERG44akhWqkWIU3e0XbrJzYQtEBR+KzVJXxCkCph70wjH2F0xtOIQ
kU7jlN96zd24xZSjeS2cFBDd8nqjPVB1J/ECG/Q9IHKbjutuijxWfMqQaEU0Kt7tNGjLpsVkTm1J
82YeQLWynAYiKbkmWcfna5L/gYxgVXjalIX9FoTTso2WM358oPlyqm8J0cPdfjYc5HKMmjvPjjZ5
Hxj+Q647V5a3Y9kC8ZoFHMx70Jraf4TFunwX2ANxl2VWwIVXVyXl+S4AGQGpsQs/C3755sBId+20
eT09peeTNbYsMl1ivyPYeT1Zeva4l1gJzm48X6t2ZHHuXMqUSwnhnY/7C3A4mGp5eg5y81YSNN0/
RBmH166oPTTBPdemu0fO0nxChbaXyfP/kAMMWxGn4seB7AqeLnqNj/1y31Jhte0I5xiqyyG1EKRy
HOTNcFO6aqJONSNHlBs+OmVhaOKs/TbTv0d7Y0hs+4BjE0xJwoo9d60FNJxHAxnmi8aJSK3c3nAk
Su/UbfdGRCL3TT+PTfpscbenKxUqMdxG1TwFx09ggIVi9/5TIaoCHKAuYIgCHvC+lDSbpGn9ANOa
S6WBq1iAZrKRqbmxKAnqVzY4V2IyEZj82Kd56lMWKEt+T3OKqXHxyDE4z5YRqjgUUwLjfhYje6L1
B/ZEfEa+fV9TKXKtI+/x+6Cvr6ekAaTiYKZcjxX5Ko/9kFn1wZrnubmRRmdF39QiLrzj7uqHPTxF
FvHfP/sHDhzfqIUCAk1LyOJ3YOF9+EZbUgUtqzfG3eyWFIpZxkD2NA+TORxcr4X61EUgazuJkMc9
WH4G2Dzo3i6C1VT5OFX//XH++CZEgNs2zH5E1wvp/sN43O90WEeqscGIO7P6ygC9dFZG7tJ7mAS+
y11MilR8zHCfQGqaCPmZnflH7aMIqCNsCDdIgmEmMnF4vxasXvsKJ7nyFIrJ2ZOlkeUnZivpF21a
Q/7suwDn7lAN8XYOyyQ5gMJH1q1bakzcbJUm5eMoex5UWUQ5PzKjHO7cEOONTygi718UfjQ+iluH
94RFDsypj7wFGkds8AgbP7kQUzGr9M5/w0qbMNkmtpPg+hrnMCjbphb9Y8KwKfvsLPjADaAoJUdl
obOTkkl6z0c3CGeIXT0S9n5y0p5SWAKvckkmrU2tGKapjK9SfNCSByC0M0y7dC74alI9XkaP6twe
mWNt4wDnVu19ao5t9MhdqqOrqp1i50sUzCj7cUkrum2HZ1O366tSq1d3tGr/uSrSuX/p/cyp8Dcc
jOga2NvPtwNJ8g17bByr/d+X58eek4/MPAtlDcLXZX1+WBxsWE5GmI6ncErD/tFv7aWps4tweIaM
xVn39z/3gQjB5kSICzXVJiIWmRIA5fvF2PpKZ8xNvH01+ZF4mbg3+a4bUJZmFZhxD9Iha/U621Ug
VtAHofldTt4kjU3jNEeTVQ2fbNE/HwpCBrFAvruEL6P5+XBapgXjYd9CcHuZ6OVTzKmUFgFFKw4c
nGWBV/JVW6poox+S9pA6GTuY+hdsAj1fI65PuV8/eVPvgRLeFKYTOM+BJUGEX3RdH96UMREfYWXJ
vsnCuP3RGXnZ/KypOxnwFGEe7SmDx3nteNI276XT++mB2HanvC7K3HT3uPyVwzF0Ox4cO8qy+ozS
snxT764YTAPgbsLg5NbE1eoDz8jqLXNIxyjbm0Xo6i8tDkE4IbGa0zXInkcy40IP11+8yfEWm9es
DfyHGjrgdOV7o8/h8skLs989EAuLNp7dawkO2uUOWIhRv9HZOgUj2BGyPkkrGuVuuXWL61Yxi1hh
HDsGO9yVZbvTRQq/sBrp2VdDObbxLkiGst1XQRW2G4SHbO1Pnuz9V8mTIQaF8cr4m/sIz+8PNxKo
DUQGpstgkM4o8dsfNZ5QuROphyro6ZGHNBr8E1rJ76ghM4WIJrV7MGc1eG9DrwAk11kIX2APiwCi
w98f70w++983uTweBIglhm0JYlu87N+/uKG18iGDaH9yMOfFhBJbuatgsDF89Q2tmx3CRyqX1vaR
XWoHI+KGSfhi9SraCodjiYgzcsmzvC4SZLnHzGplfNQlErtolXTSEVu3kUN5ExLpwS/Nz/gJzeM8
X8+2M7jYKcjc/zJlspPbv3+2P4sBDJ8XljbJeQCJGCu8/2w4nhm2zJiEVktu0i22M/FwbIcuZ4A3
THaxxQqpjr5fBmc1P4JXT+XSzzuUOP8/m3phj5+pRCTG8N7fP05TwSqh90r3+LzQZE7AlQrdU+nc
MM5p+rXJBJ/YJqwQpc/oirOhfhMXOERaPBWxQOz/y5QNu0dIK39/Xx/K4eUWhuSE+RcOcZTFZCh/
eMDUwnIVi+xjlzZ+8Gwa+FDAGJmn8Xma8ShnjIeh5GPpZj3ndq1qo2F6BmHoEM/Ksn8mSeR81aBE
4pRbdRK8FCIamLal+PMM1ZU3WMO0gvQ9m7CSdUNcTo6F43pwfX73BYaslYMFxPrvH+wDK5LPhR/M
YnwHNRdy7h9jMabZwhmX8TpbFeZD0vb+SRRDI066YRL3LPuwtT87I5fV9fvOohZFVQ3UzaWHr5L7
4WKJHNQOXirHI16Stvd9MNDMvhp2T4sBEAYfEg6ScSy6SrCR4tkMdrpN9BYgc/COfVxUMMi5mPcx
c1jM0Tu734DFOcNV5Ti5e2PI0voMoF/OovePzCVIwi8aDmpRPAreLwBfFHZewshmWD8xBg7LDiw0
FSGZfIEfm7SuZonpXt5S0hZzFt8nMJk+S5uDX/fHY7BtATV5AmuRpX14cxmqA74vyzx66QQ5yRJR
GG7iqW01InpmCI+YVlM/6LI08d2yau4aBIjLIlKM392DdkiJu0tRkleM3s/zA/I/qGowiF36tcTk
f41Ezt6iUPKZ30NQK6lyoaHXyY1XBnHIAbz8bGpNLPIRojQEC7MT9Q4q4KKvMMAqThfoq2kUBXET
pvyFMouESThsVa46enJnQd1bde+EhrCf6BZ8Y5/Gdlb9oK8e7nkJnX2PJXQjt5fnjLA2YJARtNH4
bDH0lzvtFGP0BEcDBMxxlPltdEU3gm7Xqroq7MTtnifM1vX28hEiDTHi2TJlmf4yM7ddCiyMD7zT
Yj81MCIzM0kfHmnvvnFHI/+OsRh+02kX6/jGwEp4pc8dUuQx7X1UxJkMgDzClfewC6y9ShrCoNZl
UfjVzsz6ObvRTBUxSMOeOzAZuBW62rfCWwD1c9dsV1lj36mOIm+b9nJu9mHmxRZAqxzNe5aV3UBZ
Szv7rhEJnzqKkhmeyEB0NvfOueO0RiP0XnBpZ/MaYd2bqGpYN9dhL5DQYOnfTyAyiTPxYRN8Ytni
5/5h0gOrwcCW29sOeJCLF/Y8/nq4SrDdUz+KCGx1cYt6wSCWnmxOWh4ykJlBKNr5SAi6iMa/Nb1k
2mkdEfN1qS/KYWIbNwaDtLvLf2sHldc/On1FCc3gkvVHCczXhyyJhXL5KhFwcVZeGqrRH1kuYFCy
eQkrLuddYbW1MLeOjNrqmOXSUofq/NYKQ/BwuNWq9NcwdpGxz4I5treWFkX6q43IL2Bt8ulxzQ35
ybrGnF6jsYLXoPYmg8RHfN3zZOvj+JTcxFFeSqbUdhru57Bw/T3WkH12RaBt2Z0o4jv9ZBW+OX0J
RlGOrwOyJW8NOYVxclG7uAKbqXSeZK5H45hDFD2Wug4fxjTyBD5F50eORvgwOyOAb3PAQMEtqlVY
0oxeN40PsO/g5+h8dVC4+sGWL6yLb+KQ6uKYtT2Sz82spjr9hWey9F5Ka7SHYzb3oryJTdGRJOVD
ceCHypR9n9Rd799FSP2A5Euwro3lq7Dd2qWX2wdWwNgcZO1jBQ7HzkhRfJfhtDeCuATmHccELRWG
nP1TQ74CfxJbzwXW04PfMGvIIDZ6OaPng3neizlLTUJR0iYnR0yL0z/OPFPR0rDWChfDwM747+OY
mnKlXZbQN5BjtgImNGn7mXPQGcx4f1xzYS/OshBgQoHV5/vjOgo9RfnqOsc5T8O3oHPJaghSvz1U
TosG0QVQWDkCqQGIu4d5ckkT+ZI6ZZNDcEAGuANhH6w99NNkYfnBtKgiltdziU543Iz1COV3Ie0V
p8lh3zziKy2zR0NbWb2elSbVsiZ+tL9zii6vN1DB5g6fMyv84dZl6+8dKt/4dSY0lJENvMFSrKqh
7edVXhdeuhGlcCfc4UNLro0sh11B6zwKZ9V7hTZv4zgRMW5ldZA95qU91uuI5VweFQPC6Tof7VGc
1CRHtV4ghVXUREmNLzUuz2v4ceI2b1Il9n8vJD5UlDQ8lJEBCh/eN3c6mOH7N04hK7q+mKddLGpW
BaCa7exLLZvksQOQIxmBOBxgYxH3zADSxtJXaPKSo/LZXJ/lmny8rRfCE3ZhgcC3B164WHqi33oe
Ib1ORSIcMWUsWXXMzXpbbxwd2DtbO9atUeQwJLjYnOmQgOaVj/AHOzD/v7+Us8fP78tw8Tegdl7M
Rxxa+48eT50C1igikhOGojR+mdIfjW3tqeLOHqKK/LyJ9LK96Ly4vHPcdmhwRY/BPeDhhWM+X7Xn
oZw0NSXuBVzxz+Qof1TMXNI0WbiXenZuO6Gm7kYCNOvbZvK68qnwbQcnP8KKvek2nFSt3iBjluqT
Uu6PSg6L5sUIAMkdxcof0FARLdNy0XvHasQaKjFn7EDCyILKoyQ6o73FBSNX3Lut/v73d3uWS//+
bvmrgO62BzNgadLOcvHfvuPAntNsQmNwvOxmjvzapqOVP+BA9OOqhUH9Vmd5kqyIcgmeVRFHj9KB
er5KmRkh+ZZpo+HKKmOPcACH86qvKCSr5V+0SVy591U/+922LcMwWYkiFxuOlLhcNdBl0mtnjJ0I
dVrhJCft+kSRrruk7aw1xhZDdRPFfTw8pobbP4rKR3XuM5VsQK9E+xRhdQHHyutgxPrgABT7bodC
vw6/txla16PdT95uxBCCIVgJ8kS0AkfKJosr5pQpMQHtlmui+CLKGKYRSNXcrJqpK4bNGHv1zSDZ
UicaZrkGB6YxwpcAK1A5j7LbQG1xK5qQrH8L8rA7+o1qPoncxUr5Y5lK04wEkxWx1HxU+u/3H9B/
ZERtHp/SpAcnMhlTaCZeGLXdTw6qs5U/RkxDkHv15hbZeFvf8sIZjAIc5eN6cmuHDKbI4wXH1mwy
JhvrhWSYLow0q5DewQ6VZ21CqBnVgeTNO3e5bk8pZ12694oGen1Zj2b1DXFFeNt7FQPygZJY36LA
ZEXWQ2gyIG+s5pvXl4LwHjw44myfu3n+jMcFBzseUJ26duz+OSKV6NUD1q9X8Bvz+RvDDtYL3Gd/
uG5FPEGILLhKwjnmiKUG0+22sXK/P5QhyShYsqr0CXEyEjDBAC/Y2J7Jx4lNaMmMDHnAtG2w+0Q6
2aJszkIeEAqzXUJ/gtKMT4tZr6RKuB4iIx52kSN9B5TG1UQuRN0wy1vQEmgEVsqJcoytsofeFJhB
ue66wrR3EYZHG5kluIUPETTyq6Yeu2431GZdbWy8/P0jnjHtapqrKt3kRp5667iN2SqdgfkFRvwm
q4ihcQzzeDJgxOV1P8H3H4P4R4B28bacsKK9J3RhtoEOcswEZ6huR5HI/MEKYzqh2mlcStEZM6hV
ALnkZyYaShVMpMPhYPBv541pMvd7sLKAw+3CEWGCGyRMl1J0CNDD/OZYOGMe3VyIJ2Ut5voaJ3WC
YM7cm0jQo91NIvfqN66IDlWDPZMiIkP1y7GzyNjmHaXWsW1S40DRLto77Rd6XfqdGHaVli4JU0ZZ
TUfR58M9QVRpj0e2mKNVVgQ9GTdt2Q24XXEk3qAuNjYOhSCp9kY9PbelARid2t30WfDlxxHAItZc
1HmArSaQ2UeJkyMKM0l92tv8zOi6XLCjGiQkk7kLjDuBZ72LVTLOFdsKEUH3iV3P2UX897MWiR7m
ATAAqKk8hlvLE/521tZNG7fw3OurYWqKnzBF0vEpsVH2bBhh1S+XCjgIyPLYizN3thzaWVzbsDf7
GyS/8MIH03BpJmVep0cSPnq4nSgusu2FNmRdwKUY3crXMqhoKfm+jOxqVIqslLgETju2SdjYRwhJ
df6MalPtm8m0p1uEW+uoSM2XWXkDG1kZiKiOciDoY51EUELWQcsAZdPUUDmebEO5Cj88C+A1WV+E
UFp1GPMFzsjpbTtT5Oww4TeyVauixfYNo0mmL00xHxMZ1cHey6ZcdLTHQzxsLrNa9OxMpqNpIajE
UlLWti1ku7eEEXRI+jlDxZtgnpx/C1kk4dZxOtxSk3yuqy1kPKZxFzKYKTOIYRc1xXBmXlUNzhb7
SomlUlYRmEODpKV8TcNGc8SddQ0Q8BZ4Ds4uqgdvLmc8bZtg6K5IcRSk+IR9PB8Wztk3v3ebcMVy
pq11CAiDoZam/fTG7dAodBONiL914OQvfSeHagfcuqDkgREb5GErs74SURsa8AKH1My2LjYa8ePl
OaVWDLFnR+TpfjQMZjOqn/R4SMa0hh2kJw61cmN1Y9XdiWay9WeA5gLA/W+FLmMB1yO5mw2CMx8l
/4eCnyE6SJJZ5vusa4k0YduDWcR6MO/KNMEgogoGcp6CDjYX2sBFokCLbN8XXtjLR1YfhIe/1ycf
1PzLE0HjZHhCD8KkU3zENH3ZxdPQxfWesDs/24Ypa38F4Wd+qCezi3GVmLkUc+TV1zlCGUY/l2+T
oyzfu5VZhRFM7iLHBTSY4hUkVAMqU0Oq3abIBgdWTpoY2zFoLf8IXwEWyJSaBC4o8MV1FIyOeVDu
KOqVlbW+QXIFvp17DQa9w+KhKf/fvgAC/CAMAOTDmmVuRsnxAcLtFABBT/7DroEWkDyqGoUSWkxs
dp5Vb3r1jimpHJ4vYMCl0c9wXW6/pFo1NWJfMY2f1CF/oLYeNrqLU5AwkZm7EAbfH1u9EfQdtnvp
vuBhmNQaLkAY3srGsIVr2zzAnith2cI8+lfA+LdtIoxdM9tV6HvsF5a8E/0KddYWN+Yc8N6jM2A2
+Trzd10CUE5SQZYhKq1zbEIuTAbLhU22HfCVpBHuDRy8Pp3LLWv5f2udV83L9oXJL2B+zUT/Q3XV
No12DNOs9hcUUviGeiWxmIOiDhQ9VtsrpU+VnyX2y4XRlTLhgMypGxoGGtLgLg1CNZ0I3fL8/TSm
dg0mt+jt/r4HPvhbn5+UsTVJDD7YvkdT9v4LaGJWIZS5al8g7S62bWygZqxwyiSNiuoqXiep0O2m
gn3k70FZ+hwWdm/qBwlFOVopPL2udOGEPo8HsX6vc2GDceQ2DjIpCsM7FIdoPNNuZC5tZ96ng1mx
POHv7xrzSNwSKJbwtiEE4OPd29WNUxRj4ZwG8MRhM4VDYJCtFYG3hc0IPTSCMhscOsfv4jXDipaR
hbTVd3U+si9s3EtF4zAvtxYZrlt/dYFOg51plgbmVcsocjzPkorBm0LmXREKV5Lrjfq+WgYH8GUW
vY0fTuZ4FcYdNn8pxJGB4ZfvMYlXWSr6Jzswki+EnqHiurBjEavym1O/B8/prVolezSzUXGdmW3G
COci1mHYwJpI3JyPUhIlArVyRDj4wBJ3nEcBifJnrBGWrY2mNPM7g6/qiRInfK0FGWob3cvhNKEO
vyVJqqx+WbCUo5UGrfgBn2qOtkWNZH9DxhvCWQGReToqMM5mj/ixufaybgKXmWqzOKAxCqd/Aij2
L58swj9Ac6YMCHW8ZZjvgZx/BM1bp1aayErEDNz++hWaHCv9IjO68ICy86naEl1R/gB4VtHO6hgo
3KWVRjEWTfAj9r6LuufoIe75ZeC+7qGMCeWM1dpQTffkf2YBhaZSqCyUnWt8GIvRQ/gnnHTnJngX
XGNbU/rbVPkhvumFp/sVXDN0NJepVWWk3rBNBz7HCiqSK+9CNToRxgihGWFsjZJ9HfoZCZ9A7bo6
9GNV4pd4HpddpNvUMtxqAFGNeptruqwT/dN8MB1JGynzinPKJU2jh+o7p+6tmWNFxMWRWgsd1ptY
YJciBBcSK0HAw1zry4UW3pWxw8wcdd2dX1UTnJ2sDTOIgwDUq0uhPkQ+xjOFTIqfLK8uXHlnYSiz
7xGaukek4lrGLk2LwYaFOtk0ndjCM6RSy1Jr/s5qgkHociWiEg9EU2x6O4Wi7M8jyt8EsjQ3qHTO
Z/DAP18EsBcCs25k/St1hty7Ff0ojr40Mvh8SscP2PN25f4yWYUnC/TOg0VztUJlizWmN9fLN4vq
U6JDM/WwNvqRPDETIq+1A6MieSY3IZ5EtcRsOyT3HZaKOBoY8aX7IPZiulcrmjD5nWq46X9fuIuB
woezB6tDj/gZIHuqiHAZBv1Wdce5Vc21coOTiTRjfCjPdO2ZwRBq/vOwWAao2LYDTo8QJT15JouO
oftP1ZZV8daV3tuFrnuZD0ySN7vu5KIviuV0ncL1kWvGIImzGac+u04SnT2lXTHLNb2wNW7g1EKG
7+Bl38V0vtY2KLowWFuhgoeti8ReXyiO2tcUvsVZMF1jeX6sp0pNt0r63j+Wl4dUOH1kxSdaRyuh
w6rn8BMuwZ+vipj50EM6AzXEBIl//6oKPpTEe8E4AXEY3oshK8QWdGjTeFPLIb1tRMvVP6m0YxCy
mPt8xuD5UO7BFsA1xTUX6ynCRBhifyxAGzUhndf5VU2VPh4nwipfdBTEFZU2UPBdGuUUbVj3ucBL
lixQ8kOy6w8XTlXnx8ubPndEuZ+Y8V4XPhmE/5FDc9eSV1WtbGvTWg19rXH+5iMsX7sbe2KosWqb
Lotw7iIgHHa7N3w1yJzI9/mZtX1hQf99eX6QVJ4LXKSRcESpsbBV/xiaktpMEAZk9/sy60nkvuxm
HPRhyHIpj9UxLY1i/E/5QYHGEr5s2J6JAbzjuqswwWCbJpsipG/eMpobxbqyh/mgx1pUG+VPQAFh
UYXZsSTzOdoRgEYkbpBRZO6juvUZygFO0JqpjOLuZwWZ9DMnH/rcD/sQr2Ms4wMoNLQQSxv+fnFp
lI49bo3yWJ2FDbNlpeV1XeWEoHZjhqggzIMCyfelALw4BjQwCeevIyJO/g9naBYhtVNW1c042Wb3
tSaPFo+EyE4oD0UacOOSmQRUvAKrG6fbrvAXlbiRO5r26UIKn89qas/XShzzIbLc2wvJTp9pTJeB
q1EI5MkX9b0b4j/APQ+5KyE/uc+j/l8Vw+MmccB1uteqd7v+VGC/k24J0sRPoT9XDGYAAeSq0gOc
aiKbB0o2cb4yPSTXCKid2Zj4sF6Pw/nlFs1VsTxtN8+Te2+h3qt/NC5JkTcmbEmUKZIYulVzrk0F
mgfwP29KWv1PxtC3unNFRTquAk3sH2XTuME/GZI9MJ2ZUfj+cild5EMXKZEqB7F4lJQd912XAMNd
XTrV/3RQZ1Ja7AfoAaJwOSADXEtg0weVob6wfVtjU7AIYJL/H2XntSQ3kmTRLwozaPGaSJ2lFVl8
gVE1tEZAxNfvQYK7O100I3cfpmemm12VCRHh4X7vuQQhixOoi9gMVB5igKI+ZcbmAJlNd6u4bQ7z
CCI+Sv90Uf9TUImBVv9htU2tBjRr1cSsL8AqRVk/NQMn7nuVMTWpKHMWwTytfsu4M2qM2LvVObDe
LJN4Py50fT3v06Lt6lMnXZuYKQI5pyMzfOk2m5V8kDkpZQxMgbwAhq0X9Kk2FYwBSIAJXsxDOgLB
Y058NUtOqePqDwmtI4J711PMCihYi1iETHjO3GHw4wkTTyKSn2YdgkAp1cwqFUDTHMNt7qq8nDaa
PapkCso2xdnOP9czHig5drg/l9PHqqorXJcrSUY2V94HfGnhN9MGqvTecmP/3oxHn/HElRritH4j
zhpMmmpXc+hxDoBgMgxIib1EXtCJGPkveCo1LwF+gOX/zdf9b+33zW3KuX0tr+urCW6Zk/GH1pMO
OD/XCtp87DxCyQuG6szXWobJgbLjvtz3FQfvJTu38zFOgRXuYpwGi+jbuGIeaKYszQsCThEUcY6s
inev6lPjcV194/U6Ck5P/Km8argBcpHbsRjXE1eIdJKF/zyYROR4bWwVFysnai7eaHJ2s1tsRywR
VUzrr9rMOTHZAx1cw1JBy+gmJT9NNnoAvj6MgsIxRLMv8La5B1imdMqnqPfEhljUJr9dH/9VX05O
H9FsTNtqEf0wCmmpJ16YPj9w0JrdjUWXwd91iZi7x5GpEcTLlAH5qdL7nI4SyUxjRbRC0aYHQVhj
rm0MQy7WIzNRfNo5qxf0CwNNq332tWJ8ykziVG9JKwHccnX6ra6/rJP6W6aJxP0Wxg1L/1igg3pi
/Osypo6gAMgDAq9JbGasHealyXg/g9kUymRg6c7DjoKIhFsubqKOVB3c6L6fCahhaCCT03psGkNk
Y5cmzmb5SII3go5q0mZUGZ6jdsWieti7aJtJJbq+Cx1NqEOTlxk7FJl2FEMu3aQN5hHL2bIacAZS
C4jAubaJVk8T0lE+PbNr2QR+SwPk7pfXCe0G40yKV17bjFEctTrRVfIYp4CmalintlEEJfIW9QDz
CVYFs4AJsgcymPozdOBUf/GvjoD151XXwxed0tB7b815iC+1ALbxSOi0rg5rib/OAMvBWqqtfKAd
tjwq/XSKcV6gzfOQSp7ILO8Lgm9zo+ZXGtr8jggLEI3fSxW+0kKN+o0+RNEtZLke9DjJvJQixDDg
xFmAPrVjYjDtcpnmBzO2HIGcYMFnLF9UveFdJl28RCtFBFASJiMjjdbob2BlsTZWeUvpDYMmXfjf
8/CJJcLzT7/e2avBbv3fq3soBpZEOHBvTMUr96YJ98hBF2hnPfqCBJBloc37TP0zoXapt4C2vXEX
F4mQFzRyUm4zbI5pQAp1blyqAp7jZriaknON7K4N090WPdAqn/Oo3njPkOIsDq901HCe5YPBsdTD
cM1KV434kEBKjfxEVRkLcCiqDOfG04dwuNh1Zy6v6ZUhMrgVF9RNCSd4Sy3FpsiEm38ZmCpGuUhT
KR0LvaSbfSZ+m1aB440cJGcufnExNU72z14JtOm2uS73sH74EetLDKRYeCCy3N45zrVi3/RzVsbz
UAN/RypicP4gMDzH8fdJRDpb9MqeIH5L8SWkVuCUDLHXINaqiO956K+YHDzIVn7roDo0+x0JMjzS
hZc4XAk7n7kSdU3X+UDE+9TUm3V58+zR51VvvK5n2wqvDtTrxcHeyouSuhofbnVaj3NGI28IIWJs
UpGzzf251LyKpv+zC8NobBGh083DJk/SxYdGXg+JUwOqn6O2oPiAVUOcyM4qsiLO0Du1rO+ccg15
Dwppkv9Qhixan6mMKa6YtnNqzJgJV+QJeV1349iLC/7Pn9D9KMxbin/6n8w6NYdzyEd9oNZWCCkd
sz2v9KEJtyXOdPyX8sBaX2PN1+32sYpMql3wGRJlCgLP9gCaTT96MsWIt5YDONAwTWcwftotyrgi
2ruZr9LtQnyKd+JKWkKcE4+HHorrvCdTuzfIz2w71Ftab5YH+qAw6lNHyw5Qm2Z4CVWkeecK35HP
u7wYcYdU57xPoE0Vjpuok1Wz17oyQ70mHXaNfErbHVyyuntNCV/nYW5yK/W3uVcOh64mFOopjaiZ
zwXyYrilmNqmXT5kPs/TnCCTBEdVeTWGdhd1tyTETr2tyt5lZIlTfgWIrQXtjCINx/p1/ah7go9J
57u2I6ZC8v6vAJ1S94S1lbqfjDtIXarbQjFqmoOhdWy0gyopNlaKT7MKgtfzVFLxpDbXysKj5kMo
fDU1063l7ycWLZYAn7Cc/3IatT7Ov5EjYE2At0NmJ8zxj9oEXNwjji8jOY9WxKtW6zazrKIYY7lv
6Ip5jzbuykcsg/QsYMrIaYe+zZk+awuRHK++6wMlWlwXYHJr0eIuZJZjHRjBMQlWmazU4/qTPb1x
ittobOBeySs4ILLtnO4ecg1su0E7Mcl8UwMepUBlFV3S2UoMfyvmet5Gg228r2cLk0pL7jNf7zP0
bHbrnixtMG81mUf6LQzqRnXoOsxGPDdkgMEI4PBfbiLA6s5hNXrD0td0hAqT/beX/9+OCk7WaJOJ
CEEojBqfE/ZH6e2Ckqy0tjtrfoyYh/wTSNMbFn0UhquQMpWRrm0zfAFhgGxdteVmPfFqCS2Pv5Bd
fxP1kFLOzaAbvOiBAZV8+DxpaVozUWX5JYonbm4eG0gcVrCVE5U+eT9S6AlW75ou/qEE+t98gzOh
y5/rPauUzx21HLv8PhIYqx9+VavXbT3rdcos3k+sEcGq8dSMjC3EQkTn7ei8aOFFXp9rUKgURYbZ
8ev/vJr91k1ZtHMGGm2orGi1P7qfYm3gwAIqACyEHottZVj5YzwwRzskGgFqnyO2NuIBC2micFyS
2o9//v2/rff0rRmaMdxgmsfg++Ml5v5iN5utiZ6HhVrSjUN0pzYeEXTM1yFOlxYSr72MRc6q3iCc
WkIf7msl4uzRczHonLFtUqDJmsz3vzwBv401+HiYANCF0echW/TjaC8MSWWPTV2ch+uNWEFWa1NC
g6pChLOooxOCyHTcwitAxlLYWnq3UosgrmBxJs23OBcINaYb04ZHtJvnRLETaGWq7lqM9dp5vr6v
673+8/W9wof/cz/13cVnpnvkyxOB91uzaponbxRoSy9mZOf5tjNExJD2Cr0sck0f922du+ZdfS2J
bN2ae5rH1hjTrK/y7seKAojybOBcYOfhuciq1n741ZS6ijAEamTxvDYlkEXl6iUsevBIifD69oD4
mgU4Y55YXERl2peO44UFaUwl6T3wVLHM15a1W8F1dM59N7l/27A/9HR4tMmwYnLETEd33Y8VhVEk
iEK91r6kLKx4x8s6L3e6sQiVNut0Ug6isB6jetK7v6xoH9WJSKMIrkGW6oK//X0yLKFfNap1BcTE
yhr/6ZM2JxnbjzR6kyYPdhd02cRLlcA9L7dxzl87MGQqsf+i67jqsP73OaCFR97AEq28BMjzSH3s
MFsJncNetemxx0hQP1lRaMqbVmkk4pbNnGYXxlhkl8VNZ/Zfwo7dFxf/XOd3M7yF/GVqjTn92rSy
8HYpUmGUwavZIG6b6k1EtPMOclHA/u0F/Pe0n7kijt1F2UsLi0MOd/HfHbmi4LQMw1sd1mN16eTs
bElDUXMCTNIkX34NQ5yZQ6WJhNB96q1KqL0WW020dSGjfP3zK+V8LADRf+EpJ9wYHyeTpo9bftsw
/Ik7ui/zmFJwrsJTrerd6CEUtZO9VnmREhE4jIyYdwNmHvscdWAuwiRPd5Ly3DyiyhrwZVSeANC0
uiyG6/plD403PK0WDkyOywbXRBI3w+qVnsopotRdJdbRJEzrqK6upMEv4NFcB5WIQq58J/dq5/Ah
fLQwiRZH+vqL1hlBLxMevJZbDYL2SnxaeT9OVKAo7wuW1vOIWRzlCMlZfgCeVwu361Cf8f/MxjyC
+ppe7eu/sMrRh04Sa2uHXWjeALKU6VNlpB5SwBStTFDWXVPfqpzW02Yds4sQM+PRngY2+PVdjEUR
47SS0cIHsmMVRpdWVml4UwMZw9Nowg3b534MAuvPtxXU1PIs/e87gvUL5xN0Ls0BnE9I8xVP9R9T
GFIG5l5KEZ0izo75HDSFXg06HCQtJ6DBWpB/Tw4dfYdq2B95BVYfxJi6fKYlixsSXYr6dLt6b0bD
5KusYoi2RHN8LyJ0Zv/UquUKF2gXv2WMYOs7JvTes2XqTXNCgGi+Z2DLPH7fUgxkyhzIrgU+A8z5
aujIQqr+5ykdyEZfS6PqujH7g1V/SbC/Ozs8dZncrp8ldnxKKXjDyPj5D5db2QLOA0IGxicop627
TlORyzO3fKzE853hKaPvVG/rBsHtzouBwW6V7bMnjKNm9o/rzKW72lIQUSzN3OtDpqmY+0jQAhxy
N3RM8Q/D69neWfw1eQY4BI94/ThZ5szhq9NHy83MChQ8oe8sV3R1n6wP8yxjLgAnXOwy5F9NRxVZ
jT9CdtPs6g3P1ZQ9uWICfqqVPW7qne2A4f5ndW2v6AO3Mdxx1yq+8L7TeqF/1qRnlf9k8TJgXG/Z
anhtbZAqaNZbZAdM1nv/7KeC6zEMIhxfimYKX1ev33piKcHMMiprdN6ebmZ0SW8pgalCN1Tz1G0+
aEn+ResL4FutpVL6XVHys45Kt3zQqausva2Jzyg+ff+0vtiNVfOwrHXvAunoL3ZBQtLevBZ96/u+
+g9t4oFxRCWWJm5D2YRgsfqrdWjdgkeBm2Y3Fj17fqwi/QcSgKE4+OY4mEenhPe8wbUvqOlNtwG1
YoJDOcGd7JpvvcHj8cRp0J+PhUmezm2EXf1/jGFFGc/FUWW9NrytdpyBF2Pej9VUdjB2r1ailAXK
3ruJ9JLnqO09XAIa2NRbckrpYsOmjlPns5GOLAGrx8rEdT+DIZ+T+ZSHRPQJbRz4bI7xiYaYc9LL
tN45yjCec89qAlMqazO5tYGq23L3aRVvcxR4yD/Du2wEltkWvvkzMkQcdKy8u7EWi3azdjFrmPau
zER8KZK5vqF9rIKehKJgziyw4TVIbFI9e9iffTY9oJnwGGCSN3ZiShPtcr8N7+zE/amQVe8Lr+1R
WkxP2TBa36pUYMZoOu9ZRZNEpOxP58Z2wkscTdqtSDwG+jjSmf600Q4So7qjqIz3TefKx7qbx4C8
kxkwrKgqGQCZcW91O2m3MqyO5ljLHbMlzKRlMmx7X2rAepXUN36Ux18ojtXZRdO3NWmM7crZam91
cn4dDh219dkYEu0b7J8xKDTXD7QmNZENiPi2Hhscgk1vXmaTiJxUh2myGQBfvUlrnk9207wgZGjR
/0ET3MJOSy9gaeZLBagImmsX3rUQ8g9zGRZI/QprN4nI2LfYn4xNoskvZEkmQafN3mPYiPSzhVz6
hLRCjzaYzmUQknd0kabUto3OwLRrRZbh8wTg1YnpnOnptItVHu+g/YxbdDm+tmjNtKPW0u9QpLua
W6pdY4ts3vrOIkxnl5zJ/iyMVO6pWrpH0RvxyTepSrScdNRqMD41RRXde3Ft7H0TGwrL7U0lkgeC
tetLTnW+C9MZMpubWIoehSr32oy0cBtXDm1sfG9y1+LOTrDYvWoIlwNYdARo6iL6psYsD8So56+y
mn5qIYFEZkpRl3rlV3yF2rwdXbbe53puYyOYQ/tT5g7R0dZjc7GEsdpwnTtrW0+F2rTd+KAQRGwi
4GhYxUtj60eph4ictKiDnKve2QFpS9vtPBX4+Erl5UGLv/xFLwx4pkam/H0V1SaWW+Vx/Ej8ILaZ
zso+h7WesL6pzkGTa6IGGlTcHkHFuF8wTwKn0wv/6FfiZ0te+blLbScI3Wa+LUUzbAxhiS9VZqWv
uMNBjw9Nf8OMJP2UCunWjDWM8mKFRgRRUX4teqQokVl5hxIr9BZAq0fSei8JW3BZebHwyoJhJ/1d
OrChtnW91n2sMOqP2xjB+hM6ryhAus+Vzw1/h+ZEj6gf/PKnLsfox5hYj2mmhz+K1J0e7NpMN9gE
p8/wiEsRmM7o7yrdHutPUsuMT6HyOU+jBXA2PF/pi6sP/g0mYuNi9eIpxJ68C+ngbusMPLOM3Xvh
0mQ9GgCiCnh1QkMSRaZggUzL3keWlR5m4VQnLxfZnVlDm0V1qT6TkmHjuiJuux1c9YrnI784uR/y
djvtcXYnC6uAyG+IlyXoQNT+0XUUE7fUXs4BdUo/aFPmOf/Q7fvmnyJyo/veZ1yh6017LiLnzUoa
88GkIskrEHUWZ4Ud+s4x8OSS5+eG87Yx52fgPuE7go+Jmz0g4s/07rnq8u4hZLQAYJ8wpnjWHqwm
awOZy/aUjjXMt67XyRTAntaJCA5PqfwhyI2M/DOvSrb1PDzPWR4/mr3z0xvmifVo8E92aM9Hc578
YyizJN6wi7mMSPLpS+aSzshQ+mZMEiswiCz+6jQ6sWa9HIcAh3Ae4CaKXkwT2b5pV22y6cfCeGts
pd9FjTa8ElLbvvrs1E+FuUTTWBhA7uLBoQ9MFOX3Ni/LAzkfdAt4DeDFEv9W6z7QKgfXgmdXJimI
w/xpyuxxwyPp5EE9296LETvRPgyZtCmWE6qsKP3iR736pGpUB4s3K9/5SFt4onADfS6tkvONVbAU
9rG7qZSoThZi471X1uOzdLxbD8/tycT++QBErr/H4J8eekWtzMNt3tvYpjcktdcHmoRzsuE0ONyk
ie2/ZQn8W8TdxhukgXivpbb5XdJ3PTFBrX7ITnoXt2krCKXG1O5btyyDWpPJHWN9K3DE7O2pTfog
F0PDyC4e+g1Zg30QWcXXotWKm7SB1okM3xc3Ym6tTTZw1ABekB6MeMRL70+Q6KZ6uJPI3UhLif3b
MoqjT1bf+tBAuSKSgeF7FqkmaPxYHXgb5i9ZOmQDMv3M3WUgxcm9Npn7Aypzv4+5cQftonwvZ80E
Ijjq7dZpYYoElJdWUEgJQ9ayfQaRsBP2elroX+0ooq4LhbPLkeypjRGJFk+cJzsN8xbhUBvbFQsi
Opb3mZn3n5u5qR7zHIXkDqtwEh3qOev32RR5z3A5vV1Vy2MZVtYhpJr5pMESsCNz2OVz4QajN6kb
aGd+UOo2yvGShZ1tsn5kd+yOFkFYW2ys1U1GLbqRZgRGV8+KPZtOvq/MfO8TUx1YMVPjyVbU0b2O
J9bp0gPX6U6APX3R8f/0mxDBzJ2oE6JWlBxQsmiNu0mRjR0K2b/bjLMOEpHhCTGtvyv92ITDADY8
i+v3iSUGt/Kstont0KF1ekLe9WL6AjDGuaWmuJtH1gUG5GLfOMapjnV4rI1L6Uz5GWBf6o49fPmv
nGRw38zpXUhxFiD6rHYuE8K936F6HidP21ICuFvTibr3pgrzO1DiWsBRPL+thk7c8Vy2VD79JDe9
Q59qwurHHmckzH2qsfsHd1158NxZkYQThQs0HlvtbOrf7SjVPjmFeHOM7IuspHmU0DzxpKOMeZV5
Oi722CHeEU1Rfs0yWR6xvXuPVlY5L1gHElDMWbsvGahsInfiRBCTYkjjBobN5CXfEZ3aBz/U4Tgm
jK026Qxf3tNLJDu9U94xipxwpC7AXLNgf4rlHaBwDT1Y4Vwwh3Z3OXT7i4fU48nvB33vuDI3NtnU
+s+oXNr5mA5DcqtZkfXAz8oAYXUmg0/nXRDrEZSkEFBMOPZZ9GO7QPVLSQawP1FeTrp+aq1BP8wA
iHeptBKicp3mrkbhsZub5j0B5rhtGnx8PUjXoG587cFwZu2xq5x2I9Ar3LcgKM8QkBteEZYRArrM
VxYbdZtCot50Q/SuYyhE9GAniCerLw5c203HBCqASp7zRM/g3zlGdk1Y7I2B9PLIZsTLwYsQTo+o
mn1fpyBi0e8NpyStqT1TTz3TnSq+604r3stC4wuUhX9huJK8mEAHC/SQeJpTnRNCiQj4KMk5+RzW
SzQxjrovPors29FuhhuVwOMFlFbuXfgIy/i9aDbgU6wpAEWp7UB2OvlG86L2gL6D5SwJb6G7Uvtx
Un5tQMLeFhO9E26HWIRvBR6+zMY2G6Y2+/B4HhgY/hANGY+Gm9yPNqmYU0mwESCM4nNpxDbFNnVD
1oww25MRULjJu+J66AR85B+tPxgXZ47rs1I9O1if39qcpd4IoGHkIMxyS5XufmswxjN3De27IU7J
DBJJ9xUpYP4urNgIeR1asSljzYe7Hs0bZfOBm8nERVQzYBrIcnGfZpwid4hQJ4YCwjs5o+fdtBJb
X2UaeOeLVl0Mr2s3dZK7GyIK2wuTuBaquwWcPNUdUhJKfzt35XcNcO2TU1oaSGVDhoQ3dvPWZ87H
vFx58ateePk51YS+DVtl7z3lDkhmazS7GAG2o8o+t4kbI83r6kvEIsYopy77bW/03ENz8F8LY8Ds
n0AwRBFl92cdle6ONirYSzVp9QO2s/QlM1y0ZqRYBPR6a2+Ty9jaT6mc7zFcDjda3FoHkBG1fFeZ
pbYhhrGd76b5ruip9tD09Gcrrpr4KZOFvccq1myjonubE807OIlrbMc+/lE3Uf+aT0X6FX+5v+3Q
EwUwyIwAMXRycsdC7Gi2y2QzhzXdNRdVgOXWhB6o3Jl3CoHaObaQ+eyiLC9f7Kz2aSRd8Rso69j7
jMShQ1MMPLVPfufqzTc5ACO6B/fjF6zXorQ32mSaZPtEZbN0OK/9PTvJkvDQ+plf3q2UHg03afEw
ZqrR9jUO3wL/kaeNWyxA0bCLQ6TTu1Glpn/M4C8iCqxzPdn2VmJ2geSQlL+sjIq1B6bGKRSXBD8s
xX+Wpt6e/K7lie/iWddeGP1Xr7rRpeSEiVaUr81kz8NmSqzG2ZWT5tVvxTiLm26wOFM3Pur0p9av
aKm0NM+mV7on9APMxK6agyaVfyJ4NI4OidnHzr1oYt88hxmOnpObpvkPg4u0azt6kVv6/Il2icyJ
i7biPSIeFeNgYMAs79YGYeJlsKmzuiF+ZnEf0TrCmUWPCb1d2J8rs3SqwxgnUfncT7g+7kUn+TRr
T3LlzLvR5HDCILBc3Muuz+luooYvcU1jx2NBbwBa7CN9IdCwfffvvvLa8JLMxXIvr12Y3OsGILwM
SGsuMhqezyvHYrr2j9SVMTnlHv2atUMy2TGVnGhpUN4MbKvW0SlmngOpTbN5Rvw+OPcrw8QHEWPc
540Bey5ghLtkJ/SpIy7OSNjMc600t0U1Uk+7KYSFau81CJ/lq40DQ51wgZnptnMTmrftlQfVX2/R
etd7tHphv6lRnBV7sotoNa2eTwSydOeSVJu/LrTD9G4BwE+XhMIG+tiES4AIu8GhWSSSuWt+FjGN
o5oSeupuJopBcTRhYsRLjAKIBnRH/LQV9lORiWZ/1mc5Mn1YKR5/aaF+HHeAI7Y5hzMqM22dlv1H
E5BeV0LSNfyF09cidrHbaJGwHPyhBhjdIWapIanjDb4ZLBoOt+zp3ffEbRp1RFpVuLuOX1GfQ1Sz
zLapmTWUKT59R+YLOQ3n+xanp3aEOuPFh5HYtW7/5y/x8Tv4CHg0hqIafWDLQoby74HDiNSf9ulc
wVI2K3WXGZNKT6PfLpkljf7Dj+gK4kLFl3eUdJRo+dZAkp7+/CGs3ybhPkNZ02Qoa4Dj/G3GkNZ6
WfUt+EvB8b69K2O3jG5o31TZnjwbjZlBYXvDF9uicfE4pPEihdQQeIkfTdkg0FsehGoTO21mPwoQ
tCgTrgKkVYeW5zU4ksCI02QOjInN8Vhq2MzQljLJc6rKfg97liMSngUlMjYBCBaDZbi7JLdQtRdD
HRtn0AqcbSpXuBkPu+en+86q5s/48zTk2yClWdZb+TDodIpPvS000kYnuGm3zLfRgdhzih12fRv+
fPX030QZi41rGRh5to1m4ONzWHtA2p1e+Ren8WkhW0kuixsg0m120icnIadM+k+d7nj61sDX8NL0
JGIG5QTP6WYorJLTOuwAZ/OXj/XRzccgmREk+GQcZozgvA/apmy2bR4ZN7yYwqVR3TGhqAKU4sRU
zohTkFTlqey/GRy0o8eSURKxaGltvpB4zi5qRa5kZOSGmdvfcmcKaw8QgMG319g9u9WfP+zvdjg+
Kpm2KFYZoJIS/+E9GJJpWArg5mYMJ5m+cZYfXBS6Q4nPIRrZkm9W45t99eOvIRZXSSXqNma9zjXO
b11wUWAjkfql4LtaX1ejlb7ysK82cmHq6Xxg8OK2QDriLL8jI7Jtg4HdMTxKqrlxa/pRo5azTNgA
9uGVPES2b4ig6vTzaqiIGwT8J5tPV990JrkLe4SrMXXCWA3zz1FrsnGzMNd+lvgd5FYZnnrjbWrD
G5NzXLNFZIBmCmlfP2IBiDheY61J+tOcKWc+qMnXOMFjMIuDSLPGcZOWI9kThnDjjOle0eV7R8AM
C0y/BJWLmCIJhpSXcGNFsdBujTYdjGJjaE0nb+yRw24AIp0RG3J7ZDsJLYC/CerMD9NKxDTcQSwz
jHyBP7Kc/Hs96wgdBg8ljMt6o9JKOuk50uta3lveEDlbV1DhBJi7uGsRB4vqTEJp/kUxl8FpSZCD
F2gp5zSyZthuT+Qxpvmdk3R2/cjEvH1e6Q6EtfGmuZnG9GCT+h2QQ0wj9TdTYjg/r76sYkABdWt2
SUSUJwiDCa6irX1dJfprKKczRqUi+3dCp9YiOjWe+9wJnUthasP8F6LN9av/x7yPSwMaE3UAFF7G
zLb5YbuikMJpncXupTGFKA4Ep5gHNXce+ni00aZ+1IlF0+/XyJZiDHX3rnNjEtRTeAT6fnVj0Okl
84yNpO67jck8t+OoCBjtxhU+fq7J5DAV8BrHFtxDi17NPEwN1770lL5tc52/Uw7gD7dFqKOOhncx
RDczg6uzpms9LcqoGAUX04bzH/z5Hf8gCmDgabNMLqSJZavDl/PBySRJHCwSZx44O1cEEmmy9Z4m
Z6q7C1WXMZHpKbNqg160OOkksvwUk4Wzve1BtAQeIDjC81gjFsmlrdiRqI2YG8lR7pWiWNrOwhSV
+MvC9EExxNuJiAGDAKQMGBUsox8UAVHbsEgUhjyv800YQJ3z6EcR29c6j1tBemvN4+tFVp8aHoCn
ubTMdwqKZNGPMVYL/i8E7d+BOAQU8/EY3FmAlGGef3jfHNuYfM5k41lijbsZfVyqD7VqXAD6Ypxp
VBtD7jFjjOcSBfmAYoaSrI1QrvskexrPfLXaOK6psgQdkwmwKVL/3bfFOLxZBjLtV45T1rQHaabd
UxOVCb2HUXVHhtqZfmkQRUyPDP4AvK7hPEgCW3lDoeuThTSWoJ5pcjcL23VN+7HGJjSDpg1z/yJJ
Xvjcw+zRdswIGe4hh0+1AN5FM3zHQ+80Z8cTQwlloYRtjwGhwb9pmhtEA1609yo7Kl/Dqk4kP3wu
yk0Sa+X8o6+1yWAoGc7CQ6ebYRIlRkOYJ8hwVHZEyqBvcxsb6/qqhOsmk8puFU13RYgTF7Jk+tVL
3Pm/zXPZVdjt2HWjsGbabQL+MqmaQAOWV2wdHsH5EJNfyffMZVUyeCmhcByFZSflLosa9OjkoGsa
M/eUziMbSXb2pnoWe6oDJN5gzgb/kriuoou+2nEEdZZ7qEQRYnJdK1QQxj0tm47T2BspN2N0twiB
yBjSHZEEHmGyNYM15mKXEA7z0jzjkL9DgBBavEJ4cQNROTDehk5vrJvExrRCFGgyt0Slivw4pFbX
EtNR49Qs3LI3SCPUSvdkM64hzpeWyT5zOcWdeNEFNjozolJgKF2qrSJ39dEv0qI/JMoxWdajvlnU
iMn8iI6uTI+oTErs2HMX4ztORZqds673zcNqCzOwEKFNoA0EcAYszes86irfrrL50ZaKPNx2nGi9
hx1s48qYyvxLomyZPOOIKMxNWZBmdj+5ZCP9ed0yflMtgkKwyRRYHN7LYvDhHYO9lVPA+wCioxJt
cl51zaPNaeNFaDaGJsAvY3KkGZ+L994rIR+F+jhP3BPK3p0zztgz05q00y3xILqkB0gnBdtPxMMJ
1LOrt3hesuKB82D1AA3RG06rO7M22IUCrw7tbZiWzqM1CnsPaq4qDhW/7pVxPOqk1qsob//ylf+t
g1pWPapRi5AXQpFY/D7uVbYyazb4wTh7V2X+oFdFcUbCRgxQUnUVam/l92faJbw24KsQ1P1yihSp
557KvKleW7Dt08H36NJdCiF6+wTrEpuC8ubc3U622bfHkTSj7BErTp095zkdxjIKk+gvUpvfRIlg
+iiubQAZOi5avta/a5LWx/KIVcX5RXNWGlEYnyynNfaQS2oJTCOyy1usy1V0SeE6eue4cafxdtB8
6QYeSMwFp54reycr+6UmyLKMNn4Ds3TvMq7AaNj0Qr3lHDppm11dgpqoGc+6NGy/ZDOWXCNW7Lwj
mrjqkiRQbX9yCGvjZSGDh/C9zmez/hl5mmBwfa1w/1/3E12bZ7FBUJKx+XJg/mhjJguttZADCuYX
DJ9fqnpS5rOVaQs8QZsppcTVZ77qL1ffkNOYia/T38Uqv+ubkT+k2KAhOAyixUQENTQPxivloWhB
k+ynLLKGbTbQ7aermGXtS4w8BbBQCJzrbxCcf59Yl6LZNVHo2ToiOziIHwGI4+woHa+njtRtCQXP
rm6YQiMp6xZFDoHtnKab5MyskDqpbqUk6DDMde9U9+0IT/Ua9KQMohnviACiyV3qaDZr9C027Ku2
ZR6XR0gXN3h0RfUPMcsZDVOEpZx8/3xvfj98m1AcfXB2nGh1mJIfH09jNKWbhfp5FCQLn1Sf1dWB
QF1YZw10hU+Tx95Dr5DeMdvEXLRMMAFg3bb1KGlPVgomEw38JY2QzUPeFPgCtU1slpncd7OIzoTS
eWpX254Ht4+Zx5cVeEB7Y3FsXH1N6JBwrnfAZcgRtgkh8g6KPeIX5aW8VtL+HPErlEZE372DJOAF
24pZkRk71xUppj3Okh3NoY6hILq2LyKP5/AHS7yrPs/jf1F3HsuRY1m2/ZW2nCMaWjzrrAEAF3Q6
tYyYwEgGCa0uNL7+LTCzqkhnNNnRszYrK8vMYBDuF8AV5+y99tA2Z02al9JXm8r3MxUifs1atpUs
cwtQnyu+f7kBpuOllICLp8Km1geXEtVtTredRByzpHplaCPKsxEhEP+lh2h2E8KkVR4tyrDJy19V
wdc7+p9P4/8Ln8vzv/b0zT/+i39/AjdACShqD/71H9dlzv/+a/k7//qZ93/jHyfxk2CufGk//anN
c3n6kD83hz/07jdz9b8/nf/QPrz7l1XRxu100T2L6fK56bL29VPwPZaf/J/+4X88v/6W66l6/vOP
p7Ij3ZrfFsZl8cfff3T0888/HOAI//n21//9Z8vn//OPTffw8zkru+r58O88PzTtn39IpvJNlnkT
TMcBbSprS51leP7nH8HmIzlFW2BQ5quemDy2NvrzD8X8hq2M1Zln02GDvkRVNyVIYv7I+IaLGJE/
E78MOkrX/vjnp3t3E/99U99GPb8n2hPvvGirTYvAGtZ6dJsHrymdWxO4eN/5Y67cYQ+lu8KU6g9j
g8dX/erc8boo/fu0+NflFgkyFFKKc/D03z/XQqetnCOM9EWgm1QRDDQ5uBqGH2E+dbt5YNF1Y7ye
wEZCK/pZdlNVbCuhKUdyOreySz4izO7Y6tTvQs2ybUxr6DIhmUFGBaCt9Y7QuzZH0WzFBCF2NrC7
xKSYviGVOjsCHio2VmjI6wwaMCor5tKZKOBdlqnqNQKfqvJQLXoxPS7ConP5aEKW2HimEbSdPxlW
vQ5pfYUu4F6SSYhJTC+GKLJTV3P65OLNc/T3nXp7Zw5m0L/GChwvaxvHa0w0B5AOKQhG8h+XsSI7
80ch8urGHExDWZksC55KlGblmiPmStqD0g/+SQ/XVEsoiEtFiywiJesmdWmh+IU1yoRrYYQvfKcp
wxsEtrbnpBBMvDaLxcTgLe7oTCbYM9Vb+YqTVbxWSlP52fRENCxmKZTMiCGOABIaqJAKc4u8wchd
CxzDMRKBasvBTNqXPcao2ZrpvsZaUz7Ls7gGuB22HuurOwexLL5wj72CMw6eKSwZxpJ8a3FKkg/G
iVJSVinLuYyTGo7WPlNcww7bHMCEDWVoUpJqTyyqtFEG022VziDVjzxaO0tlr2UN2kjIedy+ATIn
p/KtARvUDaDQQmgZs9XnN/UgJOj1pi6bT5ArbFsW/Nv7FyALLRALatb6Be0p8sjtADaRcx+LYHQp
r+BEU1DjkDGBvgsA6TqfHWOTpaL/wrN0UN79+4MwbCjwQbGQafr+gyRJXTMCSeunYUgv2xCjb48g
fAh5x1BB6vQWb6m54hfZrkYcPMeaRPWMBaykZAAIPh+X9wW2vz+NzakfcwLNIv3gHqIZneOUSFl/
brk3hsRZuqDk/dWjstRi3j8qzKhcxIS0y5x3CNo18qCwVLAkPj3ieq+WWXWEvk4dEPdRiAyQ9FwE
pDWqbFRSbYcKRW2D8pGOn+H3Yii7dYJBjsDLvghOhk7U/Rfr/sfZWGMhwArJ0DI/Kgc3pSuAstmj
3OB5le9Dc8HlDvKus88GUon+co391np+Vj3TNBTPz+3JQ/V/YC1eWDL//VrsPVTP/3H7LH6+W4uX
v/P3Wqyq38wlm4bdlcbig0n6X2uxanyj6Ua9yVicMupia/jnUmx9I54QaS89LYWCmfNmKda/QbpT
OU7iu1Mt2VB+Zyk+XBz5+0vIHuc6DKtY5vSDuQEchDqAMgndUZaMo1TP+UesJeZ3oyr1XY+L4UfF
VKV6mdBUNqUUEGMn1ZAjh3b+QB7QLgo6k+RfqiGgSokuAXsAhc6sWv0BpYt63NlyjnQ9Hliyglmt
0YoVk30fOIoEFTAdYj+dyvzOCYZuL42BP5ZIK+DEKNpWKI50h9cah1BSUhTqdOMxkXXpQc8nDZ+h
MkAyRkJpmCApsqyfjhDxD35qqvHNm5v6i4XxgFPJbmgxYmHDIoNHI+jitVr/xmJSTgn+pUJ7MSxD
pY5XpF6T1SM5kJ3gKBAu8eYFOdxbzr91TP+ue4ITiOchY1YAhINa7koiFQ1xnKX2t4AF4MLgxhFe
gqq7zMoqW8Eh6GUgUQL9msJ5BM27Pn9hJ/vl98AFhVpPpoL+YYHX+ia0jKF8qalPXuZB8IxVYwJB
lXSkYknoYMPyp6hG3aNvqQG+i8xLh8gCr50aOCB0v4geDpXHIAso4hj0Vp1c3vfJoB7ZYSSOU8gX
5xqigCNaRPEX5YeDmWq5B9QcOJzYvDa6cUizQtsMa8kJOWkE+b5gK7u3QxZ5nI/qXlmCBz+/5wd5
Ccs9B5BOE4Z7yl21Xj2mb+45qsx4omr83GnZvZQaNxEsrxXQKKRFZZEdEy8N8qaMC4/zH8/+mK8/
/wAHjPa/PsBiX8XgxAIFwuv9eklUwEjNvnyOZxyfLvjBHHkj7a6fJeryF3hItewFTQ/iqTXiVd3L
02NOpbmiOWVMD4OCZG2VC1r2BE6cGYUlSwCg2NdBy8hWczpZNCfltkJYnkvxcQ/lpkB+bUm3Rlmt
hyizMj9W+5JtXRNZ5EjOltsnyIrXVpKWD3nU1tdSYIepi/y1+qou8b5WyJd3mJvoA7MqkSJA4+D9
l19Uw2FEfKDWCwo+HLCBoUrWcC/GeiCtXI5LtJ2x/BJRocb6GtDiYEYIEAramXkVmREF+LEjKdQl
vgtcV1skhBFPVXfHXrY9jUzcTevRsC9MuzFux2gcTvlPwouiWneZjMqjoopwZRhlfD3a9oVl6dbR
5zf4wwO9nITwtvIqcjAhYO/9V+QVKcGsGY9VbWEACLJ5lWFzcWmv4o5PAt39/HLawVaEIeVQqLAB
1FhVeKgPDl51IrOZnZBPtc54bwShsYIKkvpF1ubJUQc88UGDV7rtpfk4ahEKgqhpLtW+gCWo9sxK
qhX2eyjDeKbTKg+f0FY097PQhHDTWXZ2kmzXAPQsGPkeHin6G5PaXMQIc64h0HKyqzGOXStj5edZ
NNeuXKKgc3uq4x527V5DkCl2jhZ3L7z/yplh9poHOcv5qqH/8dFSbOypdM8WjzFm0PfjjjlOH7Fs
PA1OQJktFLI/MVouSA2qcS49O9aXL8b+F0Nv8yqzmLMNl1GIvL9kFMdWi2aR0HuBayttZ1/NrNCH
mP8VZ/Fwu7/c5WWa5BYvsgU4xO8vxWKdS6ponianv0fGXQPpbZvsO9o0L5mdkpZxCL4vpdK5nHst
av/Awk4m3RzGL2bQAw7D8g6/PmwyRX0+EAjC9x8ldXKYo6rzWOojgvRpJmuoc3RxriaClKyxrxZJ
+jhZN0kwyIQL66F0HxXNgNHMTD3YYvXZqHVl5ivsh3lCx+LZsAMDHSMWgSWwI+i2fV2JxrWEKI7V
INYqN9OQx7hqEJhcMv9SYLFs2N5u6PlSFFR4Y2kVLieH1yX2zbIgx7NdZ5L5AICsDF0zG82fciNA
gvGan/VTixepoHlBFASdgVXFm/M8CiIVcP7pNsZmFd6JUFLH1W0tuQ672dpHdJtGDoZR8jjE4fQy
mSR6I0+YR/YSs3oFvq45TRFf3M+j1t+i+8aTKnW9itZ+C8svvkgjCDyuNdl97salzQCAgbAWe1VZ
bCElTd9TLCMKfuLsRq5a49g0ovlYr8puTwxGjggQeI3jktQGQglwYXKhmFrb+E7e0/z6fB56NVq/
ORK9jiDOellfWiOcTA+OHFrfNkMTqg8ZvBs8EOPA+SYnZqmzbEyCMrJlGncEClh0xEYkKaU5HlkR
OW3pnCCaRSae+HJvtS8jQDTfEizkbkJe2UnIwvjSajHncgF6iLhSIqFcqW3Kvwolv3WQ+Z9VHf+v
HXeWd/S/P+6swqlq31Ydlx//66Sjmd+WrRn1QVWhzYUO758HHVX/tgCXCCjWoMQoJIv966CjKd/Q
S1JI0WB3qvwUf+nvmqOqfFtSPMF6cmymO8GVfqPm+H7KB+LA72CmpwACvxU2x8FMZEtTqQidQsJg
6y7k/W0OqqqqwYzVhN1ntKzj6zcD84sjw/IQ//sh//uKTBXLVKzx8Q8WW+zkdiRmC1W7ZUMUA7Ae
xF8c3V93oB+vQUWFoqxJjeegn2qqwKIDB3V35SdHaP0z1Tdfgl28jd2z0X3mm7qd+STcXeU5X+xd
DnbHr9+PRRTxAXeP6N3DdsGUKRUZBdixAvEUNWdkr3PsqY4r+uZAh9hYnuZq6eXTy+fD+vG6toYC
j34wBRW4y4f6trjrUJnJXLfA8psCrpeEclqG9rFJEUcLV2NSXaiZsbHNH59feXlE3g22rVPuW7pl
VEiBsxwMNizHMpwmNfVKvYT91EN40KxqlfX9NaGmg48u2PjiBn94armkYy/MCl4qmy7Q+/Uz7g2A
sx2XbKrpscExv7NwlLqoMM972boRqFguMYZ9FUj9i8tSeUA/yPabUt0hKEMe+9oqY9x45Rwmijso
6iMJxw2x8unRkC56vp0+WNLT5+P74YVBd6ManK8R8VpURQ7Gt4YfVqdTmOCM0/HudOAu7yawveP6
8+u833Xz4C76HiYblWKcwa08mArMMDNFg/CdoxPsvFJZj2rqgl47HijJfn6p91uF5VKA8KiryTAk
TObEg69khj09t5oFH6SmG8+nI8BHff7iIh/HbbkIqlmIuPIyDbx/SCAQZqUiYbyJRbyOW4DhCPj6
1f/im1CnUjX2zHSKDy5CvkIiul5LPBGVZGP2KNfHuXrQEorGv38lNkKsJAsBxj6sl4bIhVTecR6D
SPaYtz0YsB4v3xdf6FejBr6KpUpXeQ4OAVEQ5W1drUrSIdTo2jLEVZ1VX1zitXT6fsYw0DLDnGFR
RPRyOGg4yzv0U9wZGsCCw5SmnnNmJxlAlFeznPthMQDpn5Su9zXJSbfCmQResE6+VEWvEHXSGi0O
hen3Kt+vjyUvGcNrM6+wBzu4maBLGqQbdcp+qrBCmlfBgIDDDi5/+06qHLL0pXNI/fsQ4JRLihbC
VwcRhTtQDbGES5mrc1j8/DIfV0Fo7ku7nykDyAm08/cvQCtXoNhiTJfsJB/RqIzEsifXsoPMUU4N
aaXK5bNjldQ0F3o3XICY82zdNbvYkNN9HdbxFtaCQcB2BW62017ajmPpwDnCn+VO/vn5x10G9+Ch
gHGAnpd3iQLc4UnQtEI9c3SLUZmusvGnFZzi/7uYtJvPL/O6/n64DtUF6gpLyuYhk09x5t4haST1
jJ6s54potAEn66ldohiDD930tQeQ0rLANbMBZxcuMAiCeMe8EOKTx9a5krP6i7n348rC1hD97rLp
o/VyuLLkVYOXtWtYQ6XQswWW9tHpH9J22xlHLXrZbVErXwkbjF8MOB5+nsHXpviHSVjKC1YVJfVq
3VqVgw32Ly52Qdl+UZ48nFHgc7FGM0UurSUO4Wxl32ZBJMRboQDhxlZTKJ3hDg78blCbL65yuHod
XmX5FG9OnxAiydgokK2DnlP9SAstLytn81jttXpFGbr74o4djt7h9ZY/f3O9SHbisO/5VgZ6IOV4
rm+V350nXi9BE5UGBLt9YmrfX8Is0S+3Dpdwsr1ZzC7YWxQB+VfTxDINvH0huAx9bZP3ARkD8MKD
aULFs5wmhcwLYYQDLgMJJyb0mO890vBTWRbNQ9M08jqmMDXm43kDy8Wdy8W89fmbeTgBvH6OhWK1
vAe0BQ++7phNStFgd/TCJtr0hQGxD/3hksi8atEpEjdXfvHMvE7oH746GxFmycWVdDjhwwlGjElM
Nml63bjRqzy4yLuxoOWsZaCb+uSKno/hT2mgg6LofRBQKiq06DxVwgoXwelc1FvNuoBRVV+3dXD6
+Yj84hmj/UqBiHmPqpV88IzhyedspA98vGBoniRbW/K9GpZC5Ahf1f6+utbyfr15nmtbKw01YVqc
yGCDd/DTnKAmxOUXX2m5iR9G/M1XOlhiZRP7ymLy8YbQsfdhUe0wo3qDqYOYji8nNQKoUXYPlqC4
9flg/mIa0tl0cHJmr8be/eDK9LSxbGmCx9yUIFgIMz0Wqv3VZHdQZQTJzrJCB0nhMLR8TetgHFkc
KTDFKtsauG9unOdbMk4k1yhlz6jMtUjCm3IIt05Q7Pou2kB++2Ji+nAQZOtOB5r2CK1QdIv2wUwY
SrlAy6DjIw7Dn1arn2ZadiWTouh2eXSmiPZa7lQfe4urEk35+SB/eIoOrn3wxLZl78hp0wvg7k8E
Z1Gqi12aBF/MFAeCCQb54DIHg6xUQ1kPlBG8epjwdndbS4of2kWUaKoV8IlwldL0rIlx1SxJp5KO
MU9p+s3nX/bDhLV8CkA9S3b4a0bc+1cmteoGsQ23uk2Tc3pKu1jC0a0kV1oWrNBW/fYEyfWWeQAZ
GnMl+Urvr2cDxElxL9OKgRnDlLEZx8I3eaZMIpf78n8zyFRx+XbAixHwLwLZNzNCJPU9lCjuJdii
bVTFu8joLwBp7gq9vlAS56QyBapMyrRwD1S3mlBxTeKrOfpwZ7TcagtJMf9PJwm07/tPkcbW0A2t
QjY98SPdNWxh5qhZaoAapbUubgv8OdVVpmsYrMasr4zLz2/yh2mDgzCBmEwYlHMY1IPdS9GMEjoY
NoXpPOwZZdRJZvSbFZTlsM0CBCaeggblwIPvWOITxm0gC68as++GAeSiis7t1rmEcn6P+vWL6skv
v9Kby6nvh3QAQQTpIVl67NhakIcR9NFdfT5syxv4bp4/+EoHwzbaekSxgbYhK6vhmoPwic9Y9QFv
I3PCF18IldSH63Ew1ti8UPrSqLodvhuBAeMCmbbkCpPm79hM5E0ZnSKJlw6nIz7PTLIlvzGlNFg5
CIkgSCHHhn3RGZqLGaUC/JK9AsJsO6nObNLho7sotI3sFHlCYe0ARiVEQ7STQYrgbI2n2aBI91Mh
W8faTHj8jwZGCQE8wFrP8oqcOqIWk/5FDIp4UYjX2KaiFucAZnJ0QFgWzgK5F+mNo+BsYtLo5v0w
OpcwC+xVgwP5hlCn/GKAbGTvY+Kq7O1EsMR3KPJNuaFLUF4IGSKUojRQ7M25H2/lQe3ZkGB+OCML
Iz8aTfCAMhCSl5hl9T7MwupEpYt9mlgGQQlpW231NH0xjGbWj6D2IsqoekWZvBDKYo3cBDZQK9CR
rCZ06uZmUjkgogQjQXxDLh/nIxASNHtssUbFr+5IewdN2RtyROmzifp7uXJQbjYBgVOOk8Qeiadd
cNS3sXaetsk6U9voeDCCYFeT6A41k2w9FYPUnSyls9gakyLvZaXQL2h1aP6UzFdmWrandVygUZ+j
RvXRY69RCq6DOgGXozSO5QVqCSJxKKJ2K5VBOTw2hETkXtuVw7rv9Jb4pNg6E32rnrcL3mMFtVRb
02oafYgMc3dF6rJ6Q1pUQ/b5HFeGP9qGkx/1djGT1lPJbgrOnoEjERQ0QAx1oR5drSEdfiC2cNBJ
bp6Lzq1tud5AgrHuTajTL0JGSTf1dM1p73hWNfuRPNXn+VihjMRi6UJjf7GJrHTLCJcqrZ5CIuk9
31TGtFPlQXLnTDd/klUVJR4KTvSkOJekeDBX1mwRUa7qoXZa52p6jkxBvuB+tWcjzkDlxKnnR0Oe
8b5z00I3DjPGWQdj4absp/H1vmg9OhY5sc+B9xILi0c4TKIcK4muekUt63dpMz9aWmx+TzKt2CvN
UK2CYvmAMVZErJ7VUVxas0L/VDrC6/dSabowvHSIajdP4xVR1HSwiN3K0ptkROBoEvVi93hAES5d
BtGzg0W1cOVwku5Hg6yRknvMtKS49aRdz5oovQGN786qcuKyJ0nakjA27BAiE3A0B/ZxxY8aQQUP
AwIZABuCHr25i8qFJkIWotKfmaxzHjhzZTuQ8eRm5JGP9Qr1yHWm1X3j8taFHqAnil59T+rKGP8o
moXoCcrOG8kE02SRrOo4q06wJ887Nk7pGQ1O7ecwdvIMoC/Sd4HAY5wcU5ZTBs9pi9C5t2BwDkF+
lrXzTW7cV8Fq6JThpuTxKC5UfLnlirTrYl1kMd7JxgFiKqVFejVItGtcWanVq05+IU0s82W7883I
8XFXfwce+hASIuaOikyQyUI65Na31wgWjeMmabIb8uBjX6kTc0WFPEp3LeTDugdo15HF1BHO8USO
krmO68Y5ykNmhdWSFy5DtxCVDoSvdadoyFzAG89WHx83mbEronA9TNVqxmch+lRfRbY55ivCL9oQ
sMLcexoeLhLLy9uwzyofy5SK84/EnoFIDrzktB2Rw6zmAfJaFG11u1nh8TqKct1Fdv3D6NQ1ajIf
PJGXzfG61wu85t3daKW+nMRcLvEzJWt/dnnYADmVtw1k4FYHpgqjFEpaoo0uqhR3kAeXcFefZQBv
TTm0255goLt6IBayKJp75jHfMTO538lTiJO7Ivhcnl9Mu/X0mBRU+PG3pGD1p8SPjX5oQs6r53Ss
1qxKyqMio07tiZVEk1eTra7PJzIBzPU6JsdTdYlKd9Z92DVP6JGe7NC4mGW08XYChtptg7w+q3Rg
kz1QJChFhX2lhdzpBoYXoj9YfASUI79BPFdfYsAjbNIGtuOSXApaS8kyj2iB9BErKBMp3he7URI3
D3vzVsYYuiVk4wRV/76NpNvC0O+TsvcqO5lcxNfnpgYS1Gq0bYif5dxI+/oSWL3mOs7I9FpIA9Hb
9VjzPIWdo4BMVUS+gz6mX+RgClxlDAQZY/CzkLuxPqCyuiOrU/UCImDgIhX1MO7IlS0go4SbYOT1
Dmape9HzqpNXCQ7Q6Lpoi+lck9Nxgz1d2ocmLPTN3OQWaQ0paQ2TPdsekef6SaZjF+estLeJvvOR
/nnkU3otUB13aO3cnRXlqenGO7kfzWpHO0FfdYC6nhzSmWqXuLR5MxvGeablFef1PPXJAz2Rh1TZ
sqmF2jH6nBZ8O512SALdTFSrtig8Nc51r58ir6saAuDp0Leo8QNjIaWitTTZedwlWYEAVM4KoV82
oaY9CwWUm4lTasUOdiUL80SToxMKJJsmaFazNUALJDH9NO5P44aCXgVuJcmi8ijLdNF4A1UX5Apm
fSmIfNplkRhwYmkxyoPBTu5RD07ZrkEMogDvRbOCbZ2ssMkZM15oXlEjqAHbCeMoCTVxC7HR2KE/
0dxOLtTas4sCEzQE49mrqU+4PMxy4rUw89xioo5DldR0CePYRkM4X5M5XvIFqxpsldb3hmfbwNtd
u4jitRNa8zYIO8tn4/MUylrx1JQ4uLxSqe6ZqR4oQVeUzFsdcQQAlguQxcN2NvP6FHYLyNQmkEcY
usGkQQvO8hI510iEcuikQ+YD5lDRGdnYvMjuSzk0SuRNkqHpl4aW3EipKMECIsXYZotjsqSMkCLN
xSS9VWsL3KgInfA0mWv7R41rbTM6xuywpBhj6KuNPTQ06woYe33s1IaXGeWdU4xekpj3jVWZvpah
oEPLNe5bVTrCgX0Ffan8EVtGu8n0uV5XpqRYjN4wrFrIHac5hKXzCNs+dGDnTkva+oRcxC0hkwN8
edwrGwtrgcdPhWfKWJaxZzFTgw+AZU9iF1rfcq7WckF4mJHQ66hh4PhT7SQnbR6Dng7D8D5UQSSt
gthmDs3rbdUiH3VVY/4O0RgIYGMnWxgX28iu4PlNTrVB/FuAEHYGmwrReBHowYboqGPFaOvLMgpj
f+Js7reRnm7zLor2hQ3GJsLvRGUxXOFY/y6SDpt4JqJVnV7kgX1dVEVz5gTWHUJI+IWQq2YD6L07
jgb9bWqRkk6C6n04MwzHWdODLGVB8JjEgtMGxvlWn/szJ4+u7NSACDF1bAjhbZILWpj5pabAJnRh
mwyv1B2JwDD9MqlV0kPRIu70qcQ1rkbNfTaNl2GmXGjBeCdN2mawsjbcZhlzTEYoGOmkMb8xNB/S
Abz8KhCalrspuVvnWszq0gZHYtb787gtmwBFjBQ4bmoX4nGIivquDWxxWbHTPaubovWGZq6uMYMf
T1Kfk/U6VJcxJiRfbduNlraWX5ZV+jJH8gby13hfVRaGTSumNkvS1G1kJGAmZPXB6uLnPJ/HfaSO
YbVyYiPYCas7iRN12CiAuTZY+OV1lMa3cF1KX0CS84cR6h4i1NAlxu84NErjjFBHdSNpdIkWKKDb
dLyWrVDJ25YMX2MeuKrnqPYTgkJTV4LckZTxgykiz+wr60VYJoWBtgrP8s7emXG6giW05iDqmfSt
sWiR6Juw+me1BttB0YptXzr92rSjZmsqdsGqaxPvJVlJ6A689L5Uzcvb54HfP8f66vapWp9YGTDa
GbZOQtIN9nwn5Sw7VBnLtEqbtz/WjL6MvFEEG3MkBzxTkCgBbqldeRKklpB8mG9SrZ2gAXEEeepC
K3AHY1A9vY6GHyJg32PE4aOpjhjJgjBkm9xcOg5u7noCNUCqVr6vhcCkOslTy9MfpUcCVs9JXbGl
itp2PAMhEPo2UsNynTjm6Jqd3Kd+nMohzTBqg64ToAquFHNd67R8iJqqPXCdogbHh3gKoKN0JEYC
KHs4tDqLpBW1q0RjDs0dQRGqjkvcuzksy7lNVkrcPBYTzc02iO9S5JTE9rF/muKaKTuN+mqdiU7f
IhxFZsoz0BMKNd4WugNZp5ROwzF9KdVOXCRmW2RrbXCysxhUlbptmTQjL+5gaHpKS8nFN4e6hOBS
q8XDPDgOPAtLI2Sin9Wq2I+FOs0wmWqoLdvUiJ1LUKPIMThQhqPfKXafeXHQ5unWwUNDsLMFbsty
HVbI9iRdYm/gAOFw9p0q5bNNhC2al4JKjbamu9IrfjzJUJPTHKgm4cd152py0tX+QKfc2RALZRuu
SIitjSxTWXWY0Ke7WOiqDscTWWVHJAGQmZBma9Xalpu2hcM2tEjL+Y6t1QgxlLMcmFlbG1/wMFcP
tRlAccf7XbAXMuTsZmrAOK2GcZpuKOWn2qauJgdeftq3fg9OERG+Fp1bTdZeOWbYfe9UIyhW4TxF
475K+mHHTyrSjyG0w3yTRMK+RWYHFGEqs1F7jIkcPeeMUTIFV4mmnbH7sIbbqFOLVRDGjuoG5JHa
txj8i+AsqvrGhkc5WvE+6RozPC21STbI/QwrpiPsHqw/7b4qI2U7iuFyIPnwSCpqsnJ18SzA9GN+
KhY7ec6pCmucIbRdnha1c1cWfdcdU3kGMypVmrNJU8PZxGy+2u1IyIRPLadw1coIwUVac2DyMDqn
k94OJ7Tb0bwnx4WktH5Q1GrjKrgSAew6ffpE2pu4iZUh2ldiyjhfKej2m47oW6OEynIT95ox9Jsq
uJacqzgmJdAsOXUnTCqzB/rbYxVZs8pVfXRaIi1P9Oc4rK9EstYC0CqquuccHu5YOnuf7NR4kEn5
uwBmOUOlhGWPEF+z8m00+4bhhfHA6UxqgH9GqmC9hajfqLFNSD3i0nXRKqve1ubCZ6BPsxjwWEyU
Fhx/Tdzp1o9pdrxZKPGapJ8S173QsgshVDPYJrkHp3eeeezIsjLKi6owfGs+54Ll/aAqyPr7BBY0
e/twVjhXnczBnbCJMaw8srwmKI9+lBgU4xJRr6NEf6S6IXlDTyadW4hiXzXxPqrl9qTlCGfaZH0x
SiaxAa4SiNiTxnZwiTje9OMsPxMUoXakW8+B5WkkrF5nbPyNlPduovfUi2McUNolZqf6dlDrm+oY
44fYQ0vLWCkrfrsgxJLDtdTqe1Vrq0z2yqKBQCqvUlU5NeskLJjNCUpZV8EQKetMToOz2DQnmKFA
qzmeJ243gtSQHlU0pmYBsR++nCczx4J4BgNWkSJR4NBUVhjsTCb3rPJgk3tEKqwcRsjSsHZihcqP
DGcGjhoLEMl00GJo2GkY1wIaenQxybkmrXVRRu1Jbki7SFV/OPM0PlkkcEF0hesKmUqzgcYULScZ
qzAfSLSgwlIQ4u0KSu/F3iahU6ylkfwElXfO70kSRZeUTc1pmBK82s0aWTwNBluGXmEy6LANXLfT
eJx2YWS7VgGGOpWPLBEM7Nf0bhxWZcgTfypNyuTWXXRdoyerVoOlPze6tsmt5q6tOXJt8xxGOvWp
CKoYnclTBXanC6C3XKW8J9dsQMNLWDZrA0RoCHM/MI5UhXrTPMjamT01jVhnUljj2qzzfrwmmg5s
ud7UXqzYAQFrVrOSw/Z6NIvKfOwIkd8nBItT7ogNT2Nh9tTZwLSA+5X5rlgDTQyko86QTtK0UYC0
ih0cuNMe0zBlNuIqpao67WR9VZSy4k+d3aS+0c59FfqdZCgYUspBizoeHCPdY82c4eaGEo/UXBgn
FWFYdBb66kEJhmT0JrbVO6vIVYoHKeI6KgcojaM+G8/6ImVWtOOZQ5dVvmRZlCUX8L/kKyegBeQR
qtkgtM6kuxLj836ULLk4SwsZfLvTjsFRZ9fwPFyhAuxyrUB08643GnmvoaayV0FQNgWbhYinLAtn
eB/pmKxTShWES8xpAfTDGY7IBInuykgjz76JVKgPdgrXdBVC6R7OcIOHyWZWJ2vaKVV4rffmJK0c
aZhbF4uD/iKjgB9WTcphsCdkwycssjpyCrV9wgs/XDes+T8zWaTSBkZqiv8C85qkT4rPrNeeZUlS
HBXIxU8TqVXW0A3nPbkgUEkcJQm3wYwG2wNCW2qmi5tdO8JER0yeDdnOXieNNdbFmgJ1lRuXVUtC
IHa3YXaioSb0ASRP+32INZ0DlqSPTcVBqbGY3V25C5H6KGsSSPkVNGdTpO4b4pNpXUcV+J+tUcTR
OZsn/YbC97nWzMU2zTUyUeTGOAMq0JFtAg2Y1XMAmddm2XXS80xRflDKhkiV3sZvC53LWKn1RKl9
C2mcYEpyxoER1NLDMCCRkWSYabnbj4ORYWmvs2n7e60DHrxX2RJENEAMuIDetyewBs1RVA4C57Pw
Y6pcE7O36VwH4xetncPW0nIhOnemYmICR1l50EVUob45ek+PgtZB61mJWnm5ktylkXnH2XTw6Ti1
qIT08ot2xWH/5fW6BqJwetFQWY3lc71trKH6DqUMSVtPGtxGFmF6mk9l9YW44bA7uVzFQMT2/9k7
s+W4kWzL/kr9AMowD68AIjiI4kyK1AtMIinAMbpjcgBffxeU2V0SM6900/qp27rMKq2slJmIQADu
x8/Ze22c+IHHX97dxnw0xqKouY0Q1hKntWC82gocQHhsG38+G2cwBL/+4d4Pf79fcR9QBgGTMhSy
P3+vsZhXp9MMDNvmylg/RAOxDoX3m4u8H/TsF2H6ifmQ4fqu/v35IpSULbK5XQ8ozuguc9Y6RDik
AnazX3+bv7sQVmKcULSAHOd9wKCsbbexd7WFS6s4N7KTsq36S7iR6lZk5W/m5n9zMVCYFoNOyKQE
B73TvsCKxuZYj1xs5kxI0UGBPXR9wtv7m/v3F4ECNxDvILoS1P4uCoF3N9AMyjVHR87T9xRdtSTQ
9Q9Zg4N5oo6hLS7gS5351u+e+b/5gixyfEX0TEj/339B0e9Aw4wDUT0QwFQMyvy0ZJj92wquYkbg
1G9u6N+8Y6gecTSAQN/fs3ffsqAX29crjwnI65KuLNC8ybUOv35E/v4i8EBs5IT2X7BtnkmloMmB
SPAyE/eiKk7khfs7i9zf3LpoR1DvalEscu8tGhNj1EE73Lo2vGrm21a/usVtXz/++ru8Q3cE33kP
1JWuj+UEI/T7CarpZ5Aly4UYkZqJWFk9DkJ/qdnIiMskNaK8RrlzxGrcQR/M8JWF8K39CzuYEhpO
DzaxM7ExuGsSddF1oId//jbyIqIK3f2Z6AnfrS3FSDj8RL1A18lqTiUUlXSGR3PWI8VJHMREp7++
HfsL9+P8ep8i4z0N4CKjiue3/XmZsXQAi0LyloTEoUT5mtRheFn2sO+nFbrKeFyL/utY1U+/vuxf
f2sXSTQgU55Z3njv3Tog2P1VhWcvaSSJNl6YLmOReIN/S9zWbx7ev72Ui494N+5H+At+/oZLqyp7
3lsUDd3filM3ohKr54D9m31of9N+vpNsCMg/2eggMPPr/XydlqlWNEjWUUeVAFjXdJwkY+TtoEmo
Wkdrr41/t8Y5769J4YCXdxfmeOhzondvf6h9pzcCdvYJZEG8LtbJWFikcoiJibj5MFjV89ANpznj
C2VyUq3o1TnjbVkysvz1D/qXb08YdoDSG5U73Km/7CKzYQ1rtUs7PMG3dW46bcKXbGKn54BWn7a/
c8b85bndr+exSuAVAazxnVT4Q21BojEPLUjOBNHr9fgBwFuKpO/T+A+lT7iEqVJsdKnoNHF7vnsd
W5/Wgc+JIaHrDc3IUwEc7/VWesY9RSicUHtOf30j/1LOvLui/fNjFMHFbGxmdYlfv/Y11oHaYEzC
rMEYjyVwzl9f7b2IDo0guDw2LKxcEODs9zUaeiQ82SE7ME7Qc4uYImdoUsnplMZIl5/aZNLl0jgW
8k8z+j9yUP4P0G7/F0HbMPr9cPN3KNxP1LYL8XX98qN18vvf/4d3EhIMtQImHgvnS8RDx3P2B7At
+jf/J9sVst3d3/D9B/oTEuM4/7ZAy8BJCHntLJsy9X/h2qJ/owDFOMaq98ef/hPr5PsF1EEqjUyZ
gmY3wP2F2jSsTjPgZGQONRMLFJH0PR3ClgTGwMr7u6D3l+sf7sv1H2vmjxSy9/U1hyES24HS8BV2
XOz+5z++2wOEXn8u3Dhf6jLtLRdBk218nds+O/76SuB0fl5BHQt/Csu1E4CkJaXQfPe6YVuHUjqO
KL3lCiv2UO8pf+adjBzDocGBaoJ5aYGsgg5RHi1muZGF1pgVAPBj0/vbXAtQyWMlrCTbz8STEFuE
bgiBRdwpv8huat+Rl4GRMUE2NG2dofOqu2kMPeNYY0QdU4OIO+ciWkStzooahHtSWHIiCNEgxvhl
sfp2OXqdDvITeLc+v4NtQlk/bSG558eWeKc6baqKfKuaEJ0pGZqwcS+zYGqGawjFwj4Qdb9WHwHn
Li+TFMOHXmwy+NKUS+d+DIl4u869PdBpDcRLjbQQ8ZNnQRrxbDQVS5oF0cbJqirzYfTiLaKQpTFg
Zh+7bamcCDBeRTOY2QN3MKVr7TGS0tbahRce5nsADoQq69QqDL/Yk4l8lZ/uD/VLns9W/dwaxegk
vTaaUn1YVoLI08X0HZyjUQZr9kNYKNDOjFu6cDBjt7I2kqhyGyTziloiczfnsDG/cRcaGE1FRu5I
tI0oUzXJTj+potTqo4eGpL0PoYDgc2k7z5uxi5NUaD4GeqmGNZG2szB2h9+HjwSlikf/5IiwsAMf
5y9G2yMTIc642M8qiESdQ2Vi+HdxohuFDK7GUfkNnAujURBTJG7dKaeBmDXAUBvXxVHNGMmjCxuM
ymoZxowlreCrbQpwemVDq5pPu+ttGw4r8Rx5KjdDD18IeukUjvwxXNcbvgBkj1SWA8hcJNfuwMDG
k0VXT+zsBVbOGGHnqm4DZxqa60YY7lWGDnw4DrDwm3SBbPJJ5SgaTtABrc1R9vSSUn5Hv00BbkRe
XIq+QPkvaqdKt9Evm9M9R4J8HivIUMQETf+ylRjHDqOcyvlkM2FWP0494F8v5t9mIiha53HKEYyY
Ik9mO4MibnCvu9RuSQyJVUDeZTp1UaDoxGowCS60PF4WQKqnDuPIJjXJYcpBOYfOFVGDA78mfS8m
R8RcIUGyPC3P9dB43aXl16FzUUPkr4kUmgtnjmmPG0Fi0lRZ7krQBcNpptT+tzLfYJ7MW2FfIosE
6R0vhfZJtw69DHGdX1XmablK5ociD3z5ZnY1k2MPDmT+YcCupZPBtvqvpP959Hw9sZyJkYD4c2kI
QnFAUdjM5c57BTF0Ogx9NfQWjo5oI0EwW0aDmKDOW9AljUyQ55PdApOnY1ZI6wS7CY1w6sQWbV2x
ylN7HXx0J76smj0mDz9qQTga2aZkXHWx6amhOpKDRWnVl157Sknom5jdCEAhkUyTYOpA142uq0hG
A1KhRt9j4LBzQpLXJTxhRDlZd/kCrXg4GMgyyseuw2Fx6oyLXIrEcVtPlc8LScO1kcjImsePfrgz
A6EcGuJ0RTdqpJMLzY4qWpi0W8rCkBckxZrFmcHBXp30OiteSff1NzjWJGHDx6gwWthEV12uoOMd
BJfmdiesei6Oni/pygKVVB+qbQnRvGzamw/gHD3m0GwDTVqRw7vc8VTqIF2J+HEfNLGaGgXUWOeC
KeISsUQ/c6aUTXXSw9out2eoTa6F4s7awrQ1Qmjgn4t2Xm37mYFQHvFcaoZlzpCnjRRtb8cumk38
bkClw0m/5oQoDCpMZndv0X7dLLuYicflfR2b5XVhUN+oh+8b0T+qhv7f5Em47Lj/PU8ifWu6l/7L
KF7+dfsmp681/6P79q+xePsXo5y8+7Fe2v9Nf6ImrH9zyoJYx2jIRlDus2v/US5ZNuA8/CCAJAIq
d9BR/xs1AWwP8bkXQUtgBouukGrtz3oJI+q/dyKaQ9YBzWkTgfU/KZg4fezngv8cBnd3ecgzjkaS
/3Cotvay44cSBhntbBgLKchiXYgK5mDNyXOYyC+HgG3u2M9hlWT6dU5TkywSaQsdX88DigBn4HxK
nArE1zoqxxg8YJUREugXaIqjdmAO39R9irhmEyc7RPDaZQ5F9N6U3xW0ylkEKmEEhz3+Z4vLvi4E
FBgc5PHsSPPM8ypyUEXoo0coLcyw5DhzVEf/p8WFm6PwieeIOOZ4Whf7k+G2PbGuXY3UMsi7/NA5
pqTduWPQEwS1m3FETtwXZ5OeR2YnRWMze/Q3/6Wg3f/MTR/DDx1rrBGjGapfsz4g9RW1YvFxQuyI
97jy64JxR9ATOlduEsmXv5GLve/WxKIP5hzrXmUPwhHtC3L4DeCPF4oyXkUHU90cxvp+6HRmMLYQ
U8hI12g/T+62QiMcLPuEJJZxixdaKKSc72lLRCXqOwOZI6nxmA73XGutPiknQhvHbE6ZjCGAT7C+
OG0OkpsAArITvXU96RokjonNWonuWUf6Sbd2wApUlag1wk3Un0O3a6x0tnuuE9Sz+w0h0nbVkAuF
zpcR3RKPDOydOLO64H4UkfwWoIqmSEAYsZwp9v321MgADB2jVeUtQccTAynXdbslLsfes48CCzX3
xS6nO3NhMsM6bJj3sqw8RFyoUVEMjOGjNxeYgOyudB67bBheKs5+I3GVi/kBcG355vT5/Dg7yxry
fDBliemu2zdF57qvwTQrKxYiN1HdspgWce/NzNMn6azlYZs7eO7Y80MffRduwBs4YWroEVq7RnbW
aIQnOFOFFqgqhh1aRwBzEKVNp8wQV0RoHv2GwuFkZkr6WY3LemmiPt2yE0u2RXuK0YZkTnDCJbLn
HO6XgGnHsDnMDdRiw7TlxGfTliOV18axQ5akFj3k3F0ldpMNgVoKfo+2Ny+wOqO1JFe38ci8J1IY
Larp8tcwUqt4bPsIdHM9kzF4Bi2yclFqZdHqfV5tl+8Jo8oSh67ikfywlVG0J2WKbDvLCGgkOtJW
DKQsqabqgE6hCxLSI2xyOghYGZJypvPIZm8EA+UwwN+PBhJE+8lpXTe/24iwR1Lmg7JMhj7cCJ/M
itp8mOuaLXMmCzX7THC6aB4n5dv60iyoBj5MFfC/J9RfUf2B5KqKOG45KRl9hc8hy9s6aNlNCbmy
3FuzYd6TFFpmxEYuCxo+KadgRjyOTjJdKhTq3LDIMFgPplA7Bz2s2rxzsX3ycJdlucVtmfVXJT8i
l7GCCZZUNjrec81YMSfCXllD2g7ChzXYSILg0Cn4z3ktsDSWpa4f2aB9nRhRv4g4N7BxbX2zhher
z6S7hIJmJo1GGXWGC3Z8c+eqCT8SS0YhlDeAqRMkkCRKRrDkrDhjsRmP6KKc6ctauNtdVsJRS1h9
S5EudSTFR0s1bnbwZ9UMt2brVxo7dOjeBLoLq2OBIunGX2y75ncvWJqYMuuSr+PpC5H5Wn/LQegc
7WzmnRY1qWAQpPlJqboh78a4bew7dqmyufNKIW4F88ElqdotpzVqIqxL+plTTBGPSByO9Fm9G44T
wwvZYNOTSyw0AYmlOR21B5ggDIx1Iu8R5SyxCTWoqq/5Arzl1IFXSn8nctB1Tb7gMzCyDIwD6Qr1
cBO1AvfZ1DLZpyHdjlkyroDEEmMyNWjwzAI67SIPu+LXH9wTMZFYhnnDbT4WdrQKlB3FRkRebhNk
FE2c3Th5RhWLkFTR+s2WBWVTOYXhkpDPuFD0hHVTc84RoTyZZ7M+p1mu0JaRe5NdVu1YPfg2ouAD
+jYW3Sgz/eu68gGCk9/pCALHDYfYIXh3T6Oanec6wE8Tt74ln12/pOrWayvRtfn1gC7bLMBkk/hX
Y/Bp/IWfzm5dRBgbQjiK8PbRUtFEYDhxr6ArbaGfab8Hd8bo9wPe99JaPzL2ri4FjuZvJJl5Aeg1
BL5dPg76RFk8cqe+g7wxzsIiNwFdT819lgftlIplIqS6Z88Bqh5YBEG71ozspCVB9MRRUwReDnkI
FpR6IA2OQGGxHgPkBYTSaxkgGwLPS2sgk/V8AO1R19St4Xpj9Z753NVCIY6zA6huHgL2RMhsfhGu
YebnCk2kH/dLFA1J7izeAHFyCh4WBAsyYZK/o7gNQl4TnlvntDOA8ZITxWoWZ1gAm0NRriN/NTrz
opHmGMRuSeZw0tpi4Ixhb71/WhHgplIhzblNm00bFuO2wZfp0teYKYFJBelYyvDe7ip+w0mv0W0N
CJSU+VKUX2t2Z7RRW8li1mRbd83xB+HJWlrOwyw3JwSoWQ9XPBfm51J5ENhCKbCVDdyRr1Q1NDZ0
MC7Pdaubr4AYg4Jd2SZdbnUUMSBT6xj3xeAWTzjyotcaHQNnIEoEnylgzofw1NoxpgYsy9ZZhGfk
8PF5qpoo8QuzV/yMKB6rOQ4wWVM6oMHl2cexHw8wN9oDeYyGdxfy3mhEwlaxQd+VtOCHRQ3NRVC3
eZMQ1mS8kRGLxEuOunQ5QxnybMtDnA2da+U+yl4repqjsruakJpj96gGwPVY8/srG01PCErRaMXB
Jkv5OgsyNZ4s0kH+jJbNq+KSfKPoYIu6MZMqZ2Xqxy5TB6foJieuDKtR6TS3pji40uFvz0AKzgRK
Mo0iH0BSq1TLUmTHvCpqksjCUJ4O1USRphFAo/jPUWpebgjynmfS0jlTzvP2zemxKsYuYb3LwVN0
Hy6GBedKGo3dduH3jnz1FmF8qjI7v8/XXPpxOOroq2y7Cq+iXa9vjRlkZCsOUj3ja4iao94M56KH
/DTjB0SnGPN/Ctjxw/bFwSngxTaopjHpM1gKyRaaJRKL1ZSPk8XpHa7IEFzW8ySnRCwsKImuNWfZ
ou/LDw6aBBujkcrOTW9WzkHhVbtpKWlfdd5ICyjB0NwNPbDaaF7K13xcUI/D/GtIUJ4d8VnpHIVp
I/r2YSra9a2Tq7wuNRrPhCFodN8HUXWutJ6+UMJm/H6W7l/Yk/ubTvroUGa8QIhVe1k+Ck9Y3+x+
3e6ijjRbWlEdn1gZ9ufZNJrbybDaPrZoCqyYhTjAuMOITBJmdvRV1XP+aQ1qDxl0Du8U3mz7VRJ6
U8M/XaOL0fGprtBLweugwgyfG54U9P6Ma2gJlXUZY6YZG1Bm9UZstWnXE7WwDC80/sktBluyqDTq
DN0kzGDlV18pprBrJfGzjP0k73Nj0acY8NFEt/kSXveui+KOmTCaY/i20d3agspMgmFbz9C0VkhK
ycD5xLoGC5j2KoqqlsU7T4zNCSiXnGHuDgTNe/1B7k8LotGQzg3n7+pAB8jHKhb2nj7C0R3fpD30
n12jRMXka7AyB5xwXRm79mh8ypZGvwBuNO9LVgyZ0B9E2iMo9B/WsqKhNmzl1B2j0d9Oty1zKBXq
LsoTiEFGBmN6IRnc88YZrawshIyB0/fdKX5Tl04XoK4caVlftYcWg2dEanXvUC6TswsZOKCaTkCa
+qz3nbsTq1cXKw3VsXGfDdmoE8tw5Tn/SPaoSN7FvU+VZaR4SFZESFWYO4ccXZz7cakz5MR9tPle
rIxaU1z6s/8JPvjAOM+bpYjDmXo9mcdG2rvUfpe+NmX3BqrNjw6ZptpN7bB3KVhxLrB1+E75ZeQp
oWHjLGxAhNCZnxdDcwqcCzn4rA7N4NE/CsYwkSYXPQi9OE/8zvLaqoT3TGqGkyfT1OtLw4jqp2y0
JzsOSBELcYmFBbpelHjHYDMAfHK+7JqUU5i7IUHI9Nu2N035SBb2GAwOI9F/nDJOsy6avENm18R/
IpJDjGXnJgLanuNeR0iDyyGS9LS1TRqin8i7VbVfHN0FM2g6Z4rD5WCDjk+MsbblKZZehPmdN+Ir
8qs2MGJ3Yq05YlJFzmmLfOGnKXKjSGs6zfJkWEmBiC1rRDVWuitBLP64cObIV7TYoWsoG3nZNvWX
hjcOCpbE0HxECDPbxxKJR5cg2Mu6uPFYypi6rsES0xlEHju1LtVmQJ95OFQ+TXk8b77w72qnhJTo
GDnH0gARYn7aOR3b1JL5o8QQ6s/lSbNVGfacDttPOjuN356NYR22Sd5WHBBKJEA6NjevphLfsmhK
PXYWAMbO0rYnFDTDvYGNtzrPSO+sY6eWKO/pXuPBqaVklZ1zz7uMNiJU0zbXxu3SUNieDP2E93r1
gSd/nMhhXBIrD/lqFYL317I35JyoYD8T06+SGSmsM4aEwvOH9ZzYKzhWtTvOD6quJvLJfBkxg4gG
2z63CzPKH8xIjeZBikrTgF1J9wbm5pV9DMoRYirvSxHF27CGKsUQ4Faw4NmG4kGJiBQthgsFBIZZ
GNzcsKT0dGqeX9cpCisdMCwaKQdClaUzFlU3ARY3W8lc1FN40jCiyM7ptxWceZq6kqe1CsrizA6K
PDjN2Zi7y0zXfXm6hblsPtrQYMQp+7/Ieb9HQhYJaF7HM4koo92dVQGZKmr/0xEyRHEMLUBeCZHX
w3hN8puWMcIjZb9mTiAllibsR5d57m4t2ep5rS6XAkYVTvlmK09KT0Ptl7AOrAMfsOqOFUJxhgpe
w2F/nLyxP1TDkMk053j4rTT1Zp3QEG+jFGN05JwXfLQtJo3OC68mTurkHwcCvPOyKUzPI9IccRZ5
qzuluVoXcTC21RZHF7Uxtk+bp/9mmG2TEIS6yrwjLsbASo3IhGvpmhlTnJSJ8EgfCct4eJzp7usz
vXQB2k+5mvNlDUWm+WCxRpAZ2cle3GcBJLtkFNmsn2cv53mMhYWT8nbeOGpeRE7t0WLW1UAS6coS
T+e7L881TzUhdAjrvaMTiSy7n+SMepd6eirZjifVrkfFAbfnkE735MADxXRiKfn+QD6LbbqoRmWN
SaOcrTvUi5uHCSd4ySim8cfi1CZu1zqQQiNL7E+7lWcohDUcfL+Nyq8EtRlPIRxidS67gbYtfb9u
SVducXMMscKPF70zrCM7qljx8qy5sx6wYWh54jsNZ8zQ3QA9OHJGAAgTJ8pjVeoW3nFphWtqb3ZZ
HIZxkCLxFVbKM1E103DGBj/xpHl9798qxy3K2yloLcXavqFLIY9FWUdP04FOZku0dmoRKcrO7XAr
Txz8pBc0lyeUHmL0O0wCuVhjQlX729Kvyy8aAbURy0Eyo1mnntK3HzajQftKxyH1sQ1dhn4bkFaZ
Nw2zk3r6HI5Wf0L60xye4II1/MPSb32Xtnzi7tC1HiVh0fGs69Zd6aGbWYj5tFzcdLVrxS+zhfIe
lkaEv0JbI7bxJWpXgiUMSs2+Clpcp50VdgeXRIFrmgM4mj3s3We03zqNFQT3bkKXv3kOlwXGqaGj
8VJsXbNCfLQKEoPC6DGa21XGm89Tm2RTF3y2BFZdFOYbfHecjZy1jBVmNIPE+ZwISQEc3uY+s1rS
R2Q7bzjPLgVK5NhFuiZTu4mizzUCY1S2xE4CUKDYYispfQx4fdANr7z8Bu6soFfrOb5Wa/3UC84H
Z2uUL4/T1DCyhNHSc3LMw4VStJrB99MLy6up/MjLhHGB+4s14bKWk5jqE9H1A4UU6vGxgTSK5dtP
faMR9YK1zKe9dpJNFu4ox/bbtbyd3blX4xl5zGGD1G5q3EoegZvL8Wj6k0eT1vDyQd6ZVbThVKWH
RIhRVlb6ZQo32xrjOph6580wXDdLA6Va40NBZjCFe4ZRqozbiayse1zlnjrgAPKnVPkVxvY8pFsk
j93amxnSd3dSED5QgUsXswF66BCZOknEx7kXxsQOENX+aY0rqk5nhbHmnLPgTMZuxQGuQNBFZ/zE
bdFm9yclWYLWl7leo/m2zs0mPHUR9bv82H4e3LaVuS5vA/MPKtS+njhVftCYRLsTmgMmR5hG5R47
D4fkguWikjqcXoqomPVHE4Nh8YTVxZyRtXdkWBd06ZrcdmKtbbvCj6GaVX3FX7Jmn0fbr6b7KmtG
WpfCzDglkKjh0xZjTjuMOLqDFrL0EwV1Mdx7+bbDJEH5FK+2MDSaWxbvxb/r6P5MKXJ5d+GhGiNB
zJpw5/Iq59HobtmQMg8bSV9KSaKsGg8uKRjnpZOvD6jvcV9htunwZYRTcGn2e5OXlBZ6l4YLJ59G
hZ8q25i8pMv75iyDtqewIBCch8d0mbdYL0X9Zq6ZepOdsB5HC+9xLDSRpQdHuZSHAiGAZHEFTXyS
A1Eq0oiUNePMrUTbpr0xBheBHHvrvJbRgrFfhhmGacsVxIY5bbichI6wkEPkkjrZ4hzOKsZM/24w
QvzTe4DdeO5sUw1JjvtNDasqbNw8Z1aThlGE1n1YrcFmpEdHiRaRqZ4iSxavRll7Ef2kyrhjlIzt
oESrbx9WukwbglJe7LN26Yrr2ebflGTaGD/SKsp1rJVmcEcIKyE1guHmdWt3NsSgcQzzmExsgsUq
uAqvhE0vj8MWaRJ7YSKQlGYUy8S6MsiNVzsT3yx6oHyFoMAQ2vTeQhPAXmCeMMHIBxBp4fyinNFl
ObcdTDRhtlt1ylX3T13rQDQI69m+LfW4zCk2QYuoaxLpRFBXt1XLmDeBngVUZPTVQ9iV6OuJ1Qrm
dByZLtJG3+cr1qzLMDUlKdh6YC4b8zRzGl8cSy3JJrfgc4cFQOKEtPu3OZj8MUU7UN2sAQC0Q7gF
5dVaEfyaFAJdC6HrgXdF5BfUB9LB51uXY0qXctQr3kYKRWStmJC5U72+G6N195cZQDa4MYN3jfdY
tnzEJWPtLXmfE2qIUjCsD6eVmbkoKlxjnf7UQMfmpCGBMkSBQFe4k9BwE8uMenSbS86OTHXwsJPT
Y5I0NpYuFsatcr4aItILC59svnXgL95mB0lKRqsIVzbLxYWReWziYmo5z8y5gm5AfCqnrYzc4UeX
mnhNsWHS8dfGqu8zhjDFWYT3RzOQEkuY4uUqdULurf64RAb0FS5dvnGaEsBYJaIQpxAhE3EiTmja
2hIL98gDemYLN1RJHdXim9cyXE7KsWVw40lkdgfXKamWS22ZW1pKM9gNM5VbpsL1lXvAw0nx1rMG
Fuf9RH5R2Y+0kboqAu/Bu8UUjoRbl1uiDOue5Dls2aCoTCQeTYhPOmJxcjGyEZgcMxVrq71Pw2DI
D3sOnrI3aH9w9PXvMu2Yj+HIaJ+IPKe4cXpT8SyVW1nGNf2m14rVnqaIDkeUn93MoZxmBkqBXkr1
Ei1qebB4n+C0ZdZwyXh+t976nXFTb7kQ9Ma7dYpR2TD/mmo7u+9dK5to3TrAitB5cqRXEYOQSwrD
8AaD7+QyTK/5J7NxIEchpwMcnEIi8E18Pqp4itSSGwkhtv7plrlaHsOQHnFi2krR0PHXpkpGyCPN
GSdA+47zW0AuN4XyYXBLb0nNTDYBTxYTOpABpbXtsZYbQ3/l9OXzsHXjt1LNO8WnqefXwN2a6tYf
hzFKbXNvBdOMYRgE2GK6xU0UGR/8oHUux8hbyPdyx/LJJynsRnMKGzHUub24GPh8FyosoyDWU7Y9
uoyeJI43NLd0fVr5jbwKKPcQoKg1BsPskU0EVnE7N0P3BQyUAqZsquFRRR0sHlPW3cv/H9OP6544
S2TMr+b0qPa+tK8/TuO//wN/qhdd1IuMoRGbwI1DnMVk/c9xPH9iuybC0p3P/MfM/U/1oufukbIh
fp0gQFT4PV3rz3G8GxFfCyI5NE30dzsJ/B9N43cJ+39m8QEPvWejkEQBze63U99/nsWbVDq9mc8m
PS65bQdnK3n1TUbpe+vbZ3uoAhqNFKZueJ1lm3/ohe0tJ3RVMMb+cNO4R2vetb9QNu4fBeEC+oLv
6DZsSz9/lNlVWg1ginm/8dLndZAdpr6/XUPQKP9nV3qnRg+AAzNtokSH3O4doIYQslr15RV6QPPw
60u91xB//1aWHTkQ23eJqv9Or1kH1loNjcXYBzr3CawUjWjMlWkkdH1oC4J+V1fRCbJXj+OKXo5G
GGXPv/4Q+zXe/chIYP/zGd7d2c0lFw1dqYlWsxBXDpOGlOSEGT3cuPzm1r7Tw/7xdVFpo9e1UItY
754nb50bnUmeJxhI0wURVh1IsBA3bwrXwKKt2ix6+Gc69O/XpH3v8TpYofmXJDjP2CrXK/h6exp8
ERvK0AfbMIoEeb9xiaqNwqMQ2+mvb6r9N6/O7pIhqYeOCR/inU1jpWVB9jna1oYYuE8hqYQXeTFt
5WGYtZ+Rv7YQmtoH7Q4hDPsodaOsNs8A/IQzJnWz8U+93CU9uDH9XqVd224uQtvSuGOTM65b38zl
lewrODhlowx1C1BNVMmvv8TfPRlw+TAVEfxgfV+2fpTi1BU7MQJ4Kwkwfa6UBVl1Wi6FT6G0ZNXT
ry8WBrtg+N2D6CIXQ36937HoPRd3pUG9tAQZIn8b8XRC8YEekmdFe4MTBiabMxWSJplbG7RbmMpe
YCpAKzxKj1mjAGgQMDTvMp3IhXZUbBWjvKBf7QcpQzWqEvSfDqQvBM1tqvrRLZhEjcs9Nh2LtKdw
7h7mJViah024oqCFNzXUUt7Y4g/P3Xk+zTKpGPsiqWQaGrbXLQNgSC5WC4k6DUS54t4IDcpdCcD9
1Jgz+g+0+2aZmpNoxXXfBa4+lSrUBRR5ZdVY2qvtc9stsj42pWt7H6lWaf8GWK7vEI+4X6fGKySs
AgyN6UBXdS8hNMO5TKLjiTYjfLFykzaVC4qLfR0W0621hPMJGBmObaM14Fbhv8Rh+6iF4U/Z2qjS
ZbKqp9FU0fXkNNkOsHLlg0diavBRz3MHekGBJ1o7WhQoqZg7ROBhGMeK2r4K+kE9c5u8HA6ZPb0i
gA/WI6Nz0TMwpWiOUTt5bxq4Zx1rSEYVPox6ePHdNfgkmsl/cix/seJOlv65xHr+MtjlhnLF6pwn
D4HAZV/q/M1abX2DZCbgWVNZ9blywi5Me8ZcoNDydbyBhGEXqGOk97gOEY1eKIPrHeFoTKAkFfzd
ZkDjP9ACniELyfB2C+gb0lqxV+LTEK679N3rjblIh2jBrpuJ4Y8Z7iPtcBhp3vUBTTojQroVc1OC
FwgIGYbxyhDf9jOBSEvXqC7cTJHMpusK/M+2msF8RTvDPldoQCQ8kK6+Zc8EOEDfCh8cDKPI3R6X
LDfnE99YXP+8gBXmnosQ0e9AmCSMCdpyYfnQZr0dJGHuDrguS81QsOuC/mHYwcdkg0cubM7dYnvm
Tg2z2IApNTMWgMcjM9HSo9PQdorGArSNQdiXut2TwVzgkhm9IxJXDn2jlpvchAGWDOw0KpYsZuBC
M4fJZ0N1/OJAnVkOW18ymeoLoC3AJ+bxs6Srp46GYWwEcs+Bt/4Xe2eyHDeSbdt/uXOUORpHc4cB
RMe+k0hxAhMlEX0PR/f1d0H5zEoMykjL+ZtlpSqFCATgfvycvddG3Yrf1k9JZkAd3jv9F5OdDO2X
OSemT84SeuWFI5SzpdBBnd2EEbUq7mCO61lJTb+gffEHz4BqU9BLORhxw2C7tRHWXWZL3dpBCTRy
3FsDB7wdHIaetoIZ8iig8Ca5YEPZ65XnElBaCjmR6TZHw4Eav7SXxtvjrnLnyxAipHbJeG+eHyeC
koZtWTcSbldJK/wXONJ0OkaQx5HaO85o03g0nCl/oV52LfyLtBwrqyzUV2iq8XBt9EYWXwtIbLT5
eVHOrWiOuyABfyZu60YzHyWqAJdm31y1e1r0mi8YtZWxL1RdFEHpdaHO9MxrydMsK+9RMIW1j2kz
gsF0cHGk9GI5Lh2ZdPXAQQgvusPHP+WB6cTWfYmw1gKZWVpoLerWpM/QaUieM4HgBLlFl2Kh8DQF
/iuX83bQBSsIi2Yl9UcQ59Bu6mh80aVahqcQJS8ZO1kZhs0ztod2QXQ/KmAM6GCGlQWDhlsW56EZ
Ns4Bwqs9OP4w9Da66rptDEbOiAUc67rINDXLwBNdHuUUTolp6MdQAxoQJFFiP+RKqmHjTZz7tyiU
LRQ97CXjpaGAA+1Hq+YhhL2j4fZNo1WQqE/9QwP9Pj4UKdGXm1y4Q+8r/jJzYzlT9jiDLQ0hSNb0
bLReAbqmzR/tUWZnxaXVwVc70PnuqnslZ3ByaOntr5myhwd7KL0LTW9jmgD2gl4v01HGLdKKzqtW
TTC3bEC9Ea2JSRDrHAPI+NJVZnhv0bYi5a8ZZMA4wyb6dyrK7+jQwt00Iv+bx3K+6xhHfomZQl0M
3tyDX3KHr3R2Fa9zhB7VoU42un47atNlHjfTVZrm3ys6hmQqhXa7LUfIN13fMhtBP7PtYnBblgH2
Rgsjciv6FURHOw31ZoLMaAPDWJzPUQeQzc22om42y5h+i2hIB5aZY6RQcS8PVaGSndZ63lOmPPo6
TnRLE8RIDszRLjLPCy9F2xPyAWMx8WLaIohNzqZCPIejBykISsAXF5wFDO92PLhaOnyXw4qcsNqB
HdcaJE+BGxFSEw/dLsnyeNeL+sBE5RH4GA1xq57c713RMV6t8uKAHEsdszbMv3mTMR0gyQ77omeJ
Ahvn7r0oZ/1w9GXe1tb0o/SqR2w6+QFKzBYpDIu9sYolXcRnO0dO6WU6lXRBHbM7z7raFEGqh8/W
aOn7ohorb6MAo7/oIEEQ0IQH5Hw/3LGWmY9N6LnJFm0VhrFvd2m2V0Ur8O+l4yprrBjGj/ZjuPLe
TNY3n2rSvdVmrDPFGu5rOuo1jWt7q3nxedc1PyZQJXSQ81smDkcCodM96JBHR3duRi/FaFOwH2fr
vcpyqHRRZhnB0s7K85nRo5TIy+EY0t/eJTI+6xL9AaO1RT+Eo7xXNs1uTDvnkFqhPAOGGG/KhMzY
RFsVx1QB+HMtSzwR5AkUAwTWvNdLw7xKsfhUm2Ze8IMZY6bIzoaeN2TNM9q3+L40BhjFrugbGbSo
2IytE9U3uT3bO1Ro4ZGa9QHHtX41JpK9xWjKa3AZZ23iHRjc15ifq5d4NK5SLzwzWpoLMGm6I4jX
5ayKnOvEYjriqQ7GXU0rzIGIJMt1AYF1NqeEBBUXDJ7iV2pC98VZFi0ovCX0Y5tBjKCJfJ4uNuIs
TxkAiBme8t6TC2iVDINmuK0bXi3jIp6HkFEsYkaryI6TTiFAbMe1Sp1fyIDpE5azcZAdjtBKvI6l
vaMc669rsoyRjbp75k6dX2vFj9BN28ACI8Xw3rqGdzlAG+5oNi/xbbY01JRNSiimQQc9aE2XvFAE
1zuzc9pdUTqBci2Mrl2zVfYkmUwsPqcZ+ulav6XcC48JuLqgyt1hm5TzbWW1Ebie4jliZnUPfeMs
c2vEn0LtixhxtBe6lyG2mR6kmeUNnFK07h5M5pHep99F8VNvhg+zAmQ8NO15XQkjqOMIbxobGA0H
nTlveFXk2tZO6maLKyM+r5llaCFljephozYLHGO0nr7T6GIfZ9TDzD9cjiOAMkBiJ1sG4PyfmduF
+yhNMafNVWI/VbPTB2KeXwUNtAAFUdCpYiFC7aUuTHp4oVEGHW3IqgZLmzjzsyVitY1ttV00r78w
3dWbM1eXFhUvss0kIpN2icYvLjRqaL2z1u5Rzg900VCZ+iNWwIF6pMVEjFCopwz1+mwJeorDp0hG
AKtjK55fDNUggZ8Yb95yr1MX2Rnkz0Jpy22C5v5+TqbyEfMSUCFHJg13rYgKBDFm7NJCHg3xy8EA
jurfVknj6+uc3s8TXE+cuwsUhOyV3HpydSUmRgZdRz3uDHcjNXT1tAsdHAUikY13pO0N9AflorXT
Q6u6AXRYh34TegRnii4+wy2DUYnTCvbHFlHsUWS5d9AmB6HTsqiUJ4dGKnI0YpBeItxauQ/Erksg
CZrtK7cxd9gDSqhn8ez9xGamD5gUlAU8rHEi3JiRBYWhG3vn2VOTxQADDfVwrDHBXXU0c7iNmggf
UlEMUZDjz7xz5ySvfFPT0ytBWH0WIIdzv+vMgFEN02xCItPJLkHlaWfxhm+Zhtu6NRqXNEPRA8FB
cqNW7Gi1bELLQOM8eDUOwdK4r4uaYbZHlwY40Yi6YmOAKB3Artb8M8NBjAg1k43XOtSJElSdBXOw
7rS630cI3+kkKy056ghLnyOTuTUweOMrfdAe/YrSuseRyWYbTEi18CAaZGpuiIVzoM65kX2BH68X
wWIMLf86Llue9MHpHA5vqvhqO2jZk6jgQdWN0nnQ3ZU77vYZlM6Y9ME8WEJw3WAJUu7VKilLQvrI
Pl7P8iaGwwoDG1EAWwJSDy7u9Pmzkzao+5mj1wcdVaA69obV/AoNJ3kuxnK4xXIyPruV1RxzVc8m
zzbUxa2Te/Kxb0PKvJzs4z3cLkScqQVx3q9HemIbAxwlk4VF6S9DnHiPFqqZCPdclLLcZhoALHNu
7S9drdlU6jyYw4ZAl/HOcprqJ9Y5XFvwmEN641MzX6iKqt/H1ThwHkFM36AR6axyr1V69at1Z+tZ
FKF8MG0ixzaVgTADrJusQ0RaXqsChLwjC9e04t6kB2rEplJAqV52MVMne9DvLJAgt1Eoi+Ss4yJ3
qL8AqNP5YWxryT5jlwQYAqq5U6to3F1eQoyJtzNi08JvZJR/DSuj+THkYrnOYDgAvtOYZvAsRM1D
kRr4bFC2yDEAzuQBjEACZgSRQhaH6MieOr9flsgMPKayz3YZujPf20h+aB0IFTbaEJo4XwiLZBj3
yWuZTOatMskzZP7pIMmlMlie3KXC5TO6TskBuh/mct8Zdf5lompH/1IW5U9NKStlIW6bO4BnHEDF
UjI5d1lpo22el+Jng5pnQUInRsfvDMhc2zGpqmULiJKSc1lGOKQL9piLxBy0EffrpH1DILTquRat
rvw2p6e6GdwJ6+KUaYw3iyx3ucn9zKlJhq2WbeMRLbbfY+nEkmGwXcRjSq6ZaeTyzkSl4240Svgv
+exY/LWETHAU6+tY32DpKvpDjMKn2ZJ5DqVfDTP40T7S8Rr0tn4sMFFCLkO+Pe0Qmqf9PhvQxV9K
ptqIh20j/apVHnMOJ7XiW1inms4wf2yrrVyYUgZN47bg5Ihci+gwrEcfrc2WX66Jh2vvETdNET8M
2p0biwmSfefgZjJWl9NO1u34xdZalCGOx9ekgi6bWx21GSLfkY7pwaVXAf0EIdVti74V+cLUiRCh
BjN9Hiwkqdsh65lLg5lhOWdK2HAeG3ZLQa413FnbfcQkCoeOsFbaF1EeGgq/b5h9/7ippb/raXl4
/1db3QoZWZu89Lz+cLNB87Pr0CyQ65E0cAcZOT0WdH0KXp1q3IL+Sg9M+Mp0y8m4uqonLdqpwdAe
Us6Nl120QGb8+BO9a8HygaDVkBZLP0+a7yhLnuwyxKxxYJhooJNUUY8jHahUlBAUsYhPgAR/uRyZ
tLR7DYMmHfS6t98/i5rWVpOdBJ4EsW6E8PEG2gr42M1X3BTmJ83e9Xa+aSF6eAdpvjmeYTko+U7M
gxaMISMRMgn6JQ6776S9Q2stohLdThxr87MxlCbjGjsvkKn19r/vpNNyWflDtmk51imapxRFRf+Q
ycHM4s3APUQg2NtijwV9/GQc8u6+OnjhDQOGjYAa48qTIcVgp9nCFJQAA9TXu6bAeW6mymSSb4+H
psyj7cePzV9aweuXMgAIMHSynZPfEdBjLuTauTeclq08jKdzXniWYLyan/yG7y5F2iRdQ8g0nrHm
pJ1cijxopwVLx6Ui1waKTjVTSo4DJqPo89/f6v97h/9nxaB85B0ui+9t9udQcv0P/plJ6vI/OvCT
NQ2WWElGGDxb/8wk3f8IeHoQiizhMdHA8ftfi7DzH2aF/Jmx/makUbMQ/r+ZJONK/jooeXRq1nA9
oH//Io3+7dPxm2vClbkSLzgx5qdwvwr265Qmy3owwF7rNR4ajJ4DDtzs6vDHPbl5P3J8C0r6fSkX
dQNXEYyqqHNP1q7ECdfh2OQbpkZLoDUxkVIeX0x0ki9iStj9SBfmS4rGZF8nQ3z8+PLmX76q65gS
pZxc43lXE/efe4ca4zksIrpxqASj+IaWn4trxk2QepsDdYlmpdR7ZjSqSxxG7S8OC0CW4jjS7x2T
jjV+r/DGsLzWCVALigKHKwcUFB20tnchanl9ZyxpUe4dPR1fma86KR3TuIn9xuW2thrtCj8dKk5p
cduUrxQ5aPQKFF6oSJweHkLvFZHf4g19iZx5eBwGaXwR2IgvvWHm1EtOQPzl45ui/w5h/O8S/8+v
wtrKYiTXX+V0ZDrXAkP3TIjSmHh0amDZGt/LQTrJZq4lalDEj9ajyA39e97Zhhk4aJzh11a1iDiu
m81PmuwGfksazTsthpgfdGiHfnQ0GKErD9jh6FCkkMaJtJIpLRtl/tAnQ+r7SGb9A54B8hswoOQv
UsVNjrzTbacDupXqaVKI4XyOm/OdbAqKn5b8HpqLNmqxwHPb/keKNfyhY2pebClv5vFKn1V8NUxd
Y5x1Vh3L6zjEyrTDslJ0R9HIcuALTZw+Cq9G3Ih1cFVV05KbOTxacRvEaIccFGdl/13kAklJSYZR
deyU4diXi1s5EIA6031GvOdmB6T6RDPFQ6svu6SdHCegyZw4AUTn/h5OYhTdmGU6Adxp3Pi7w/jF
PqBPY6Y/srMNvt06dDS6rlyabdaHJiIfjoa0A5iZYZ1tE5EFqUxcDrjWIm1ScQaLwYpZesry0ZGK
hp15zMyLgYAF57wLQ0jHoWXnd4ntJWLrgIzRA0PxTAfwhVrnkOiTZ/zgC9vyfA45QTGM5Jh7m4Uu
Qqkw0rxwh2m0Jr89xa2wy3kqCj9jrJEfQxNvYRAOqDhBrxheeZ3qKRSgaj1EBBKZnQnHRceXhjqn
IuLDGT1/lF1pU10PXfiiFtwbO6s36TnxI6FWT7XGJtlm9Kw4YApjzvS+C3cMvCzFBW+pfNyRHwci
U8wufe+PH/6/LUhkpKD8gPKoC8mS/eeCAENkzgahSN9ijrRHd2/RaOma60w30FIqpHzbZYAqPoiU
gwhm79ePr/+26Pj96nnUNcIWHqEvzilmste1CC1iTmIQ9PBt31bWuQGZ4cywCn1f6V568fH1fleH
J+86hCkmxa6N8NeVJ3oBu4n1qtYthWp7RA9ncQpuJxikSVu531WDzDg0FivoaQEjwhvEMW9q86Ua
s2reEYdjAyoOc/JINPOcXJXI2Xzy+d5W9+sNAXvlQsESDpQxy1xFAH9U90YhkKY1kIEbXDQ3FTaH
vaJPvB1FRrJpNDH+T6MpPpRDwVinmgxAlPiJdhVc9n1HH+aTHWvdEd7eL/ZrAa9xre4dyqi3n6fU
uhJahRJ4RazGIBsL6iWBF4g3P/nia3l5ciFqBIpdy4N+J+VJjabXmWRYOqMZgeZ7I/NeY/wQDtqv
wuqcXxxVZwxAqbTFRrSM1zfLDGl/Y9lQlza6GhmVA0gCMiUXU98pFA4icDQr3xdaFxaAjgq8vR9/
5PfPLgBWEw6hYXJjqEPe3hoqaNSrnMXRfS/1i25W3T6cwgLBaxnfJ4tmfVLFvpP2CIspP9hoA4iR
yytz8rJqTsaZSqNCHzRCX5rQWpkMrU3GADZrM7AZccb4e/LomnSf7Os4tqaNOrjTdh9/8bfPBKUL
xQuMO6AtOtLW39Xcn89ozJlTr3W6mZarjbcwSo0NGtz54eOr/May/PeJ+Ocy8GM4lbg2x69TniYA
UTbGLG58rSKkcm4wu2FoKew7TAPzD2XhueohfxHGYWmEJRBFxWitTAGTpWCkABo3BCbyv+M7J6nz
u48/3duFc/1wlsepl/OLAdnP9U7WkdpNjc4K+XDtWITHRrradsr1eF9mw5eIaPOtaxFUEjZZfC7m
obv/91dHeuTC3SF0mYTat49ewrAvstRKbF56HedVTlBVBWgGl2ocdcEyVdD6B2MsAr0WBIk5y/jv
0mN/f3/DMASPPuu2PD300y2JqfF4BgZGoIvf020dGdQ00w2WXpgWaU5IFjEp24+/+PvuB91JWD4G
3Q/WindgVyZ1Nq2lkYCMFIc3JkkhvuS0BGj9mlF2SanmbLWu0q9lYafSX2XnE7MvxoeEeuXEX9lC
xlPw8ad6uxKsD4N02LzYR0EaWRww3/4cPCPCzE2NrI8wxwpvRf1RiUl9tYjxOgeX4D5+fL110X37
ZrAQgLVdqUrrM3iy8pjTgoYgYxPTS9MLwAzJbaZnSM5bt78vasfd6lU87/CR2p/c//ev/p9Xptnz
9psuzBNzNzPh3JFaE0QyzLYhmoZPVtaTXfr3DXU5JbHIedxX+Xsl/GMXHD0MLRIXup+DxDiAMwkv
zZbReaMIwGBc0a5b3YvqdGdnFZ22iRMnQlIUiUtr1r2zrqiyY9paJRNl6X7y7lni7Vb1+9PRdrJZ
AKD4g/Rc//yPT6cqZXSzZzd+V483UWO60AbJTNiUAsc41XcbODlzbWAmA/XblVTF1oMhJ1Nt78bZ
lPl2mmaoAhxJEh2nRLFhDsP2ZjLCaRjZ9vaPwsDOgdjaQrpQRxAKMdTg+aJH7aXbvKN6rmFd7Hnw
F4hT3mMaiejCYcsItxmhxGsSX+LcxDn7KBKeXL1KhDtPljZBDCp7xIlbei9YhItOtCSBAmD6ocVh
E2/70TWOo5LFFDCkYmQWZkaISooMv63rzoBDmlFca7XuFpsittFX9CUXP88GrCM+ksvBCZCpJNeG
NsIr6mrdOIoKAt6Rknl1MiNZHTfIp+Q9Y/Qx9NXYYGlsLUgIfjnPA4BdBy0FdXthMrZL9L47m+ep
3xFRp+cB1bP76tIjmjfuZDdfbV15UOs4t5GaSaBwt5F90/4ymKMADJWFXII614gPTzuKadiTSwAF
gfQTaVZPeZh0v3CYN8xVZYHkTnZt+ivWOQEceTYtIlS6eZCbuQUZQ9WGe44Q8PJBWMhKd/bi5bjS
cnOE3CTCLNql7oph0St9vi5Vrv9SOPdeXD2OrzgbD+aDF9vJY+IwJ9pZSWddKmgGnIorA0N3QiN/
pBY1zMIvNOWtRgJIor4xiT6jl1uVzLVQ2yCBqxc+GTtD42KhM5MnkrX1K2ekseALALHIdUScgWsM
FTpPNG3IgFH7/x6fesGklzMjBBq5xxICCc6fWSETGTnL/ZxVhs4/ZFFlfinDI5AOoj41pgq6n9Xz
msouNZxJBqHVX10MEt/ToadVbqZCfDOoTX9ylJjBaegF0aaZEz3FGYPFIBOTPh3nfJbmJtZK84E5
Q/OtUqO4rQzdu8VYLwibnc30rKjSiNiqkhsPp3D0SE+1l+mqHxbCQsigmp0j38v5oROSDY+zgGC2
MSrLPCMuxg73nFs4wbeVqdot9tloOEdnyRFRszvX2BOrHjFoSsfUYZY9VnWQAk26HvpsJWRIwtQy
RIDTMXVjhkP5rJl8F+WK5My0sxZW6EC4j1+GGCZY6mPOp7pdQXsrsr7zpRMybKc1YIA4Y3iO4bqe
mlcrn+LvboU9ypfTggZpTjLm9Tj3GO1EhIWh2cpVm2FsRqF0xtTNgqOdZRpZq0as+VBHZvQG7Pgv
5JgvE3CBBjchX7+erhBHRfo+i2dKMIXYnbZMPaUigJSGFmxYTA7xQBTytMPUgVSGmbOsoaD0NoGZ
KgR4uU+IkSZrRSNWlHTsyuMR7yvjiZP7mPouENYrcLrItlvR28XBsAfRB22f2sQxLwJkp1W6PNiq
wL1Krpx3VfFDuQEHanhoA685GB0v6S8arSIGMrJLYjOIsnP5C/EhPkUrIJZJileTEiJT++vY5VC8
7V7RM8qhXT4hOKpW35OrtCPpY85zXfUamt25K34yg2pumUYR+ac0jOh7LYF0tTXmsDxvYbwVW/ow
zl1ltwnKWLfkpcp70/tmaKb7yqQvfAJTAKCoyNV6X6f1BTS97oFpGjoUA/ZHudWBr8iNTCL2ms5x
SUOXEYVXb+JoYtwnzZtIT5Zix4Yo+4PB2OKyj6za3doLt2YrCfZlOjQ0dBPqwbrzsPgi7W3dbgkq
TnoMqDI13tczG82mGgC3b2GeKSa0hsSaGy1DcZEkuqx3g9vH2Ghhnp2bolluBhjF90KgDgOkgMyC
HLtW0s/J46g64KVL0LVh7Ji2YOC0g9lDJfO7ydavmEua0452UHTQl/XJL6mdf0rdinJ/Aht/lvBE
oNjPgT1f6jMueghchaeArcNR3LnMH76AYbI4jhLSfauNRvlLLGb6yN9gvUIMUWMAKqX85hbt6KHE
yBB1JGFC9EtkJkDKZtB8gWAkXiLXE7gowQ0kd3ri2cu5TTpKoCClIwoyagBbVcOsyxetZ9+RfTx/
TcsJrQ/n++lxyNE5n80dD8sBUeucbeWAxpk0aDoAQVdDVThMMIppzDByJhRtHJdX1lD9yktDjvJN
544InYY1pXSBUttuVC1s6IkwYXwdzUeFAKrKF5hhXZWhCJcR+r9rxUo7XsSx3d3kjITsYNGBVPhd
mpM23bYTgZR1WRfPKIsh4oFNoxvltzjgWBH01pr3SQNcDVZaiVRBRworgyixYIyZxjIQgRUjl/Hd
oQ7R9AuFPNFCZcO6wRT+jDfHNhE02cNtVkm1A0Jif8Vdot0tlb70xyUvsks8m+yJMZwJmq2mUmqP
Y2Gbj5V2gZOrTg5WSGqm37VkyhDQvGkGKExL010WEC1/FXleP+rNeNMONn9mumd1VAAM+riE1d8f
oGwdlKXQGQvrJkfVt0VUXvF6ggscocBlek5RUqHmGueWKbWUbfYDTYiyVwbecp0ak15sEMJRIoSq
jgdy2pNxzQhhxdxkCiO4vzixem7rHIFB30AZCiCMJvApxAwxj5ZNrj6p+f9yEuEovn502r3CtMyT
03gzYc/Frj/5XiPQ7blmuq9n3PPQGfX+p3CaeyzDDMfJgCAquXLFj1pa00NiTrSNB1Ga02e3VJjv
zgX0IyzaBPDT0dafls1MqbEOZBnhKB6r8tkg2vUNGCvzuw18yvBB9Hl1kBta8tVBWolRv81A6+pj
kn4thKmwCaL9gXIHFXhNXqVxyou8BgtCWnavO1OPf0my+4oANyfERy92YRaFqUF0JZecKXyxwfwc
AVaThxuPhKlj3OJ9iMgTf2laYkDPltJrRh84nHZQmALZJHTcrJsBedO9KvShYgwzRw+MdePvDOCJ
Ce8jZb7SrhXfEHWRfJh5jSJotwzLCvchOM6gG50RphOiGrhsI0/cYRkdPTkn/tz+kgOXi0HDme23
mFHSvalnhfSLEo0bTeqk3OcYvqj0+t5ptmhXCu3crNDKBDJSctnYNpymfJqz14RwdRu0M7UA+n06
6YhhLWJ4yZi2LwRTr2d3aJfvQwq8Y9tWwLhROXlCgykj0ZIWozbgwMwBOgZyTvrBpwCqdrIsUI8U
ogq3eaSaR+W1Osl50qlNv4BSLXzCTPLnSGOcDgOxytFW4MTcu6SkvtoUa9YhV4O16ykfWYoWs4Yu
wLVJTkwzZGLoLvtrSE+oUWkQ5RdsYW7nN6KuOwCUMQE6HGjrSypVCTW/0qDwjB7+808am++PyGjQ
GKQjCqGdyDH57eveRrqrRBdi5W7dakdcIeb/1GQvKEmFrMvW/uR6a7vw7RGZrgRt1BUvwlD798zn
jzNaQZmDcATreGeU8tyDd/WIuLPY6ahHo0+u9X4pk0zUuAZtS4PclZPjv4KLkuQhCqsMts6Wbwpa
Nl0imiKOdk5zu9wafS6CDDL3lV0iNPt4KX1/azmHM1al9cCw1DLXVeGPr6qDG0GBpBFHHnvzFSqF
eq/NrRXYSkF4tZP0k5bwX46/Ju0O1m6Hkbo4zXircbePAPh6mitN9OTWM3piHYW7S8HyxcNrQ2UY
5rcff0l9XU7f/qCsaszm0CgIj5i3k/2CAVE7QFjq/M5L6ovcm7THtBPD2eyRhoyjQSfhpksDLVYh
81PUEZ7GrD/26vbq40/yl69vubqHSpFRlcdq+/Z2Axp06UfEfBACxGiL9/bWG8fhMFgSgXmMsFrM
mTh+fFHzL88YjzMsVV4d16Ul8vaqmUXgMGDZzjcJPP9Z8jRYSEoR3wdjgt9kR/AeBg+NMUa4L+2J
cIjQi+fvcW9gCmyoBstgqZEzbick8btGlyv4NlfqEkojyjk0GBxQrNEd+11W69o3YXaUyAjUHpa5
zoKI9FlYCNm8zSrPvPSI1taDsneQsZIrAbdawqobmMq5mCrmwsq3S4lyBrNaTcBz18yhHURME7u9
p1UdozmhAZgXyRRuq94JP0vS+UubyjFRljCRxKDJPOHt3WJ44BSgHka/KArjVegxvWGzSyFXfPyz
/KURh3QFCQO9YPzR5kknSOPKsDvhAiS9btJ8dS2OFIQjblVV3eLyZxWmokfeYrTjZ9/x/WuPa2s1
cq++bPQzJ0/EEpFPY08xE1Qj1vcY+cdtZKFSrj13PtNS71/rg2h4oMcgIIziQpAY9vaeiqGtFqst
yBiNvOWKHb1JGMdP4XXPy5/4BQMa7ZPb+/5nZCiIXQZaAE0f2zjZNMge5t/X/VrpoQeNe7IJ0POZ
GC8//hnfv1z0cjC+o/xc9R+/a9U/V1BVdV1rrZzTuUtueOfTnYo4+0VYIJ9UQcdDUpMfaVYOW7PQ
0k8UbX/ZqyQmA76fpA7jiHhyZ9E+LWJAlQEVyd0pZXo3ugJWWwhRPX38Tf/y0Ega1UxV2LCMd/1b
4XYRaDdqZ8dZ5vtYRYjXMVVUW9fj+CPjrPv67y9Irtz64zG6QrXz9rvxJgqtraCYuJlMdy7TkkNI
I+Ghcez5orHH9JPrGetm+3afsFEaGcyomBnx/p28klUJ2toWPDNtwfnKzxocuhuWAQy6huvs9U73
EESPan6obal1wBM966uWpTOBuw65bL4NEqjeQW9SV8jhbS1w0gi+visndZf2mkwDjHU02+cKSXow
Rp3+2ZDjL4+j9NZ5OCuFg7Ly5J4VKoaqZdJjimgLQ1GZsuuiSGgJNFLAspdRdDaNmonjLTWPuTEt
n8Wdvt/iWNQIY7TlOmVguvH2R4torUFrhN7qdGHst25h7icx1699mK35JOA8bFj/nxyo/vKys5Ia
AigDvmTjdM3GKzqrrvV6fzJ4KBfGWWdmnC6XHz+Pf7sKCiwmt7zr64Dh5KtVqIyMnKvYlbPcthRL
PrKR+h8V4I/pf6NfTN3foSV+YwdOnkICMRyHySUMDhJj316G98qhv1KMyKbNZ/rL2Gm6hs44x45j
UveNb+qac0NTmC46at1tmsTG1VDCdsvIxIxoDOat+GSVezc/1sWazMvbz+EOrZM03n4oQoe9Jskm
5WMGD6+xFgEHndPqa6/XOAlxEthbtw4LbGqQp7/xEJQbSbzAZ8fU9TIn94bhDjM89mY0NqdZsGUf
gR0iVgYLVgOLtWbG+qXLCuO+wXLoYGhexeDCsSBliwojrdviebwBaa//oI7GpFZlrvuZGvUvj7zL
oBne2lplcWZ4e2+6oXMLzH7oQrTwe4n19mh2tnkmSNXYegmnxBEhxCd34n31sApQGCDRy2OUZ50U
7m6uufkEwgHz2ZIeozDKA93KvA19YlhEbAZbsN/iIoay9+Pjt+Av3xYKA/uqSRnPJzhZYUC+au2a
pMBZOxM3MTPXa82Yi01ES+Uw48p74Zhaff/4osb7qyI+dKAGou9gozt996qkiNZ+Ge+eXWGd0aQy
+isKm6QOwJW7+PyzHotb3HiMcSD5Em2Xim7B2W2U/aMzGSln5tqCPz4LBPk72o2uhahLQQqk0z2m
tDZr/Qot2nyrMtf6hUuV9cvUQxo0EWS03QKKX4OFXdr2Ph4TY2Lz6+ZLKAPdJxvt+z0d2QO7Ol5x
k3f9tBVDoJMLYIs+oqYGuQfgmm+prDo8eEl1/Pi+vrvU76MnAkaDSEzyR08KsyxMcehV7gIXpH8A
qzXtQ0zkfh1DeP34Su8eWLZx2krrPJs5CnSZty8JrDBS4EZaXnT3k2AEMHss6ftgq4TLO2F2wENf
d3emUXa7j6/8XgzCw+oSy8g0eAX2/P7zP0o0egWmDMMIEp6dC8zqMRxf2C8XrWtXBzIKCD4okQVq
CwM+hirmVZd21a0eN3ja+8g5ZmnTXXXVunx8/MnebSg2n4w++up/QJFsn2wowivMiq8Oj2uyw8vY
VfY5/i3zkzxbUoBPV01KfHTSq1DZYRZgrS/XHzdAZsoomorEi6lCCLhLdA/gDE7OHHstQ9un3smr
JzHJVaolyRYIQhgPDFDNCkTgTPtvJtBLI1jPi2nTbNo+bp+9KXNfqrSa9G1cjqV7aXByL7djJsS9
pjXDNUi2vtnJZM1po0RqliA00iqkhSjwcOkNeRZHa2wMTOukPLRABRgKocdczHhLnEbT7vRBuZde
2oQQwR063huRxTQXZysh0wbsJ6fTbOloHCaZ+tbpgBFJh2vROFlOoSAKVvPySzUKTEkV57E4b2Nl
VWdRk9GbH1vVDZxzheiOYwYMfGN7eTofaw9wHvgPRDlBPZqqO+Djb5w7EiHaMFgiHohXoCfyC0y2
4ad0q6U8xEUBaoL1q0Z82Lbz6kokRGDHyZXhWYtQmfQGEAUv8EiMZ6ZKHTZWLYLUUaiJHr0kjvOm
L3oMGvxQIQpoR4t+yf9j7zya4zbSPv5V3to7XMjhsJcJHDBomERJ9AUlyRJyaKARP/37g+xdk+CQ
KPO8l/VaLg1S99NP+AcnRKW7UUXM8MAW5vdYYNgGhUO0j2kZmD8ZQ+uX06ADIYXKVHl7u/TQIs7H
rPjAMEhLLqYkhYdtg8gC14Mlwz1DQAujF8o82uNjViPpCeoFRVdUpA2wow3lkRPbJK5Dbzhc3azq
+8IKa/VQlaCRd1Ynwbb2spg+FVWhPpTShNHsQfuA6sliQAPDnjupQE9RkEbjuLoOERf/7uoQjvaF
V4+/I56IrKdAEPEBBiNGIhFORwoca0R6Nyk1Xb5ht6iwrru+oJUM7Dfykf5KYcPrYeGrwJJqn+6B
m52lotLUnZmoqFI5aOQCdRARMAWRjgOMNVfqP81Y1g0m3AWVNgeywL8KlAPa+6pWbwqkLSCP9XqJ
8gLytRub7EYj5U/7cBvliGVuhrzEUULIqgr3wNowkTITuHY7hIBUc6MFoWMcoqwfvlVMfg2I5YF3
prZ2Y+7bsRbJVanAL8eT0ay/1EQ5nDwj5CEQWmihHBvFZxyc9Y8tM/ty30Dca3cteuPhrPzv3XnY
ZnxMvAHjkJ5+7DeV0eK3ZoIfTE/as7/kJGv2ZhQaypvsMECeCoQ0byNcYUEMZvwYbeAIQg/XaAED
P1X0B7TMqn1dT+I7FUB7nqcGTOomH7t0h32J953uKjoKTSfkWYHSNlAAy+TFdI0EO173jiuQoyjo
3ZijUmbbgtYiQHUXjPSmQEGBIX2OGYhV2uJLNtH63sjIQFsDZanqUhul92PsOyiigR1h3qkiE5Pu
ytYV7aaLi4hRMww1ZWeAkyp20rU69awJgXBfZmSfR/J/9IFqpdR1GGtWqK+cUS/j8Tz40EGtIgpm
OrOS3tM4Gcs0z2I4/FszRA8yZW0fKqWa1s6jl0ehQ9AH9EkeQzm9DMcSM0LQHNhR1m3PCLVmufye
aZO2iQLFvWAtNTc6vPzLyqzGQxaV4hHwAWsGsv42Q4AZYrYufEy/8o0OKOfAVPkR2W3loeQz1Ctn
1KnT00Ek16CaZDr0ogqHadV0THpR14lMpzgLoSc/FLbL8CJh5HbJEBCnKccehjsCT3AnGDWfY9Ue
3yKbnbaXMxrKhtCn1Z8ZiaDa8/YReiKBocpVHTqbjAM5559/MnJQWMoOSqV6nhjfJGP6LcI4zSPW
Nysp6MsSiHYZCS9gZpcSkAHk80uBqCgzJUATL2L0C3kQJD9Zp5v8oC1i4y7jiQNWo+6WyVH4IYqH
8rJj2rtSHb48ytFwo2n3K5X5y6/w6VFelQaHJqNPmpPKoR8DfeOK4dGwpHnEoUXbv/16T16OUQiD
CQhwlBvPn3noaEO6Ds1Q5KmNI/rS+TccaNNzGApwnpCXX9sbL1owvGQGLzZYdtuBDbSYh8Qdstcq
JqZbe+hdH5xu9bHUTEZRAQIyRHjpB17g+D1yS3cNo6l9Be5+rYdx6qkpcUmXdHQI6Ck8f+rSDcce
Ci9Uq6DuHo16cr5aSfIDMLj1RZ8C7fPbL/nlGuaZScto2JgooFqLZ3a1LEWhvuRyhdWcZ9hsgKpD
cs8Zo/uVK524lKbB0AT8Sf2mL4mTOOMpkcn8dct8C9f7GBzLsGlr037sES9oLx248Y/0HbLwgHQs
XVpbjeMrtAc42dnY5h2iHu3nWEn0e6mEAIRgoSCh31mVBkVaC8RmiK0jlKjgVmXonm+EOmCoJVLE
BUiwK/XbhKcsqtcADw8ZrbaHovKir4Gqo7SA0oR62aOF9GGKcas509HxAVslk/zGDZKx29hDg7BJ
pSFLMFgoDKPGbITuXtRJ8RXrryje54pRfbMa8lvmrr1JvWYClpFKAgUFW2dV3/aqElkHxwi7n/Se
cUnRm6lm3tZ7dfgB6f5B3HZ5BCqg0KdM29E8y6ubt7/CieUFARn9UkfT+QzLeoShg7QtA1Fq0K+P
eW7rV6g2OTul68FjAfMoVmLkietR99DSpMJj/PRrPvQkZqAuFk8AlMhcPA2D9NEMFNBZDvIGCiFt
N0SmuhYrT6wzA5IM3St+Hb7M4iSFxWUpGnsIEO40HQdOsk2IrdYRuEzztZQREPuy0XaOreHFhmEe
oGOw505qf6k8dURyTcFlMlGNXYKfeL0S1E7eHCc8WreU2Ug4Pt/eiugxFTMph4Q2xJ+NCG+aRHYO
vSvbnlYK7Bd9CyovF1q0BdaDAeuSiCCxbo4UA+0M4SE0Egshrqp2Ui8BnQr+tYwOAXDrlQfUT31x
SmyUd+d+veMuIkpbJlGsWDxhh+4hVjOjbQeXBSpi5lll6p1NZh6E8ZmDVMXnSCiQKb2gmq1SgUTu
sPzrxiv2IufbmNDJQgg+T7+jZW9kjAAT8Rmclry3aL5N27oxBYIMucA0pQlMZ09Hrt13VpKKQ1Ul
5U+QwkwHW6XDBuntbfQSRUNFr+uaCwnMtA0+5fPv2LFlh4DW3ta12/pTTCvqjNYtxmKVhmlbGNQ5
7DxD2YYd8LUoM0ALpIo0YdrYzVUtvNp/+4ZOpI/cj4sCMsW2qi4JabWG8yhYaqBaRZVC+seQqdsw
NApXCnooyosuKEU8asxQnAke/HOxu2rYqF7VIEekhmPst5payv0IZBYp+6LX0JcHycncK4m+TrR+
5E7jMMWcuM3Dr8kAigFjViM6j+sANXyztPM7laTCuRAmeTfVeKOJbeuMwy0to+FznKHPvZ0wpkGx
sYmUGNRVFICmYrx4mYbphIVlYZd/UPJqP1J9cKjCVau4g9CbXDmjF92kGaDija3IJjhzVRXIdtIH
4rM2VYC3Ugcw2xYskf0zC0Q2nY2RCNkaOhblK3HwV+f8WfcYaB9DSM51Zlgm3PHnCyaUjpsgkW9t
wTVrJSKksGQVPMt6cDFTB/zQ0T7TldPvXAVZJwyehiG/qHLX/BRbgXGbdmYR3gZT2phnAfO1FpH9
If9ajHCjdxWuLICKuft27zQIl987CPA4e87SuP6Tifg/oYB/kcI/2XO7r/Lr//0ogJuOx6/5j3//
64AU2o+vyiZumq/tU72AX3/vT8EABQ9wm8EJw18ySXqoHvH/T8UARbN/Q91u1qlgXAQHxmEF/CVj
juE4HXXgePQmNajcs/b5X5IBmvrbf4UEmAxa/0Qw4Pl5YEGVBVSAXrrJUrRtVuPzJTiIYOy0AEMT
VbHHrd1IQ9nUeqEeAv7SHsWV+kEFPLu29BfFy5/XBd45D05QJFF/sWae5ADMjkqkf+PrKNwjYfSh
sxoKdar4ur+y4/yHSSuwCWLQusaakvICffPr0pxE7DoydyrrFxR5VBezXtTXXWzUl3lSiW6P0el0
hrtW8qDYOn04kM9NfDFqPenvYCCQxfCH8MZf0MOzJwvm1HhNfxY8f90Oou0IjDPCNuivL4JAj+is
bY7RdVyEEaFKs/UM2zOTCIUrstZuEjIQREaLiSILVQemSkhaB8D1PQzPtpmDWh7rE4TIynF2YmWg
Rsa5oRkU2Rwhz1dG4aWKPUzeMUpa6HAmFnWo/3V1/gCBZUBrLJgqcRnqAubB229k/uG/o+KfLwRM
FFRUV4OOutSwsECe5FEZXqssgm8Ag8tvA+QvurVDfJFpufYZj2/nRvFE+Um1k3DlsZ8nY39dncHO
/MQMPZfFT66ajU3CfkzCOvoUgz76Rr88wsdVDw9vP+fz4/mvK7lzSsRapN8+f4AnWwB/u0FMSnDE
hFp9cLVG+FreaisXOfU4M92ZWSBpF2n384t0pRWWIcSHMEA3Hwub4WEIVXUvBaXOP38ceh7UqUyL
GGnO6/zJ48z6WjI20usW3dePorHFtUOvfCV9PfU4aH0QrzSImuRbzy/Splaqo/p6XWgY2W+EFeXn
qinMu6SU40pn49Tn4VhGYmSmisMXf36psu8hnsTptVlPJJAyCustwv84tv3z1wYsyCGOg5t5QT6V
Xo9gZBrzstLpIxSe8KrBu2kl0zgV8+gR6cbcNjGJNXOC/uTjJJLB85TH11prMomIFfwON8IRXXEG
4Dz6WBi5vMf8xFKxhJM6sTdxc3dbV0BSD12HZPHKDZ14ufRw2F8A22bzjEVwmTK7tPLMPTayqM91
o6l90Lti//arfV51/NpgxFUNjCGwOZLyRVoKpJ3QLbSjrneQTdqgxQIMlcss/TZ49VoOzAtcBC17
TuYYfkNNeoEoc6QFXN4ajj3cuXOnxc1INUJr7ayY21vLq4DTdOYCw9bAsyw+YxGB3cv0I0rj+kXe
wGnA8w4pZmd25TJVsNCBbu71cowSwGWJ9cWyJ/zeaexfQThxz0k4x0+dSILPehJ2kMtUEI1oPyR3
VusVK6FnvpnlzTo6K5rEFvLrEjditnolaDscITkr11PZVd/skAS/HnHazcdQ9dVete7e/uQnzg4O
jr+vuQhCErG8NqH1mCCRpG4rqeioM0be3qDq3URGZQfYyUun22pWNl6BrlJu376BEwubChsMBKYW
wGV+VcJPNlpbAeklqhwdnIb3nVI3H4YoilcW26LS/LWy2TYAYDSb7gxo9OfrAE640AqpHkkqDGPf
DqXewm5QrQdt1BKIPuAMGeYZOaODCRwrPX0bCCBzKSXc5UZmY1Cj5Ii3vv3si7nun7fFhgMRAeaK
tHXRnZ00nWRFmEcAMy4ay2V0R38n+4Yhtb6fEJz9JIy+2Gko7qBRnVvDl6HAwwMATcz/87ybzlSK
Q10ieVvQm7/KciyVV27xxAEC7YruJuch22ipWtVNltdDZDi2caJdOFGpI+abdt0FoBnTLzEyv2/r
pnzEzqC8rOuedkwjHfwzRDNqjGEdfW+HtX4+VEV6UeRK9fHt+zu1fGDBG4zGbdfknHv+Ye2qbVTK
haNSW2hqMp9ElcptV3BjJ+IifQHG7vS0+VrLQzQctTBOw+6YVxpTNoHVx0OuJuhvTIE0zxA4yldO
7VPHD80BWMXkdUCE3PmrPNkV1UQr0dSa46C28lKTKaYKaWL+jt6HftPXBUYmymgOv/dODvBaTTBi
xRaquw8mOEsri/TEG2ZjgvhAc8JmirRoRaVABBA1ro9ZiAvqFLc/VX3IVlKHBWTu10YAR0114wHl
oBZcPK9EWTxIo+bI9B9fARcD3KhuMDoIIpIwMTnnWMcjJFxiraf3I1TyPAxmh8oRcsd2GmWEJHa9
hrs/cXhwU1R8oBIhqi2Pw1rWiBMq9bGHUA2+RnuspvZH76rfGP9t7Wk6NI6xdmCdetuEO4hcwMop
JxZHcFq5dmOV1dHoTcjXVS1gWJnWFmKN3JSmxnvAu7wd6Thn02c6hEfHaG+tUe6lhqbxnIP84/2F
tAVrkMUPeHguqp8uxMlwRefJAoPssD5noRc7VImclad++dB0tudx0a+MAGGP5xdRirBG51Ucc/jq
D7EaNx+1CFrBP30Sz6IMZXG5tIyhyT2/CLz8LBdWf8xbs/5u9HZ6MVmYx759kZfRkou4aHbSoUKb
cAlALiDIK5bdH6Xa6/eVhJQZTFMRIns3a8m9fa0TpwdVCmNdOh6IA4Eze/5Eo60m+OLURyebS1rg
cOFtNFjxJ6MZAC72A0xSvUqMBwhC7TnuMHDioqp6tCCcb4WtCvp+TucxmpMIxm163EfTfWOga7Fb
udE5RDxNbHjfFmNBEBguB9nLEGJZwWgE+rFmNpTtZqkaZBVKM7m2LBuepttYMXoNHmiqjd03Cv+L
Wzd25Age/MNFMN8JlQP6uYybX4qBpsaQuZEYj+gTTFvy0hTLAMDVbz/vcjlzEdzI0FODPIdC1BJg
OQJQVeAtYpLDi84sLbk2keRdYSK9OCJ+XWWugklngFMuhyD0oDSv88TRzmuUrlAWcy7i3jPO4gYv
J3W0nUPdR7c1zO+bwuqVHxJxywsddM/j20/7InYvbuTFxNcJQxvFkmNsNs0HjpHiRuh9ewM7/QNk
XHsvsLJ5KLVwW46Fd5E1RbEf3UHzHTvUs22pK+m48pWXSe3yjhYbYxinOKmD+jj1CprvBNk/Ajjr
t31vAy1NHRQVmCztU4xxN1ol/mk0m68OdN5gfqNr+gs0cQtHrI2t5ggLCUkIIcmoGytfCTSnHnEO
MczmoIYhRvN876MkapbTJI7hiLlLZKO3zuldAOHSMDQqoy8YjlYHxvD5AXN3deXiJz85vlpEbEb8
5O2LnCBTgIx4UhybxlXlZkAA8ypnkHzvIrxyzmTSulJqhTEow/kBNTs3L5haxgaYuA4jrK0d9ZNB
zxCNv5Wtd/LOLG3mmFIoO6Qrz9+LkRTw/zFXSvTQu0Q/gbQ+7oAkbYNE+UKwY7hCIXLO+FDdMmbx
cFdBKIzp9F2Z6ngI5pX4urI/lmXdvB7IaQCekEGBv1mcbrLL3dI2JDImo6Ls9DJqHrW4cdytwQTf
2LBYpV+KEaOPgW4RYjClhHttiq6/10aMhlE+ib1yO5kuajQILLSHJB4N/NEzVesuzFykP1bu+ES8
nqllREpiJOnPvPieZJ+cJmDvy/zYOUWITSeYvmjrqpOLc3EP72aTpVKh2RFiBbetXUdBFaEf+Nqk
dt1KTXwqls6Vm8snRWxpeaDWzPNDu6uOmiImKOut2h9sDc7z2rqZQ8LiiCLV8+AAoKhmE1KfPzKC
90Wix/MjG/hQucitfkvLCmxsKAYFOFQJw6+zW7D5E2JM+S6rc+toZ06pb1Uj/cdNVdYME0hKQ6aE
sPmXt+PKOtQn1/vQuKN3FRZmdtuhJPR7PFX9/dsf+8QL/hO0QkuVImoZvZ0oMLFCUj5gwzKcm4AZ
9kMqlBXlzfntLd4uPUjUdUGPM5pZkh2gm6Hbo7sfqro18T0c2h3aZczj0goEq0dS4L/9UC+jIwLH
HmMgkjH8Jpe5XjEFHfIj3Qes6povGKZIFP3BOFeb3m1NhEfUsDYvaU6KnijUj38U3WyX8fY9EG+W
T01mxhwKsA51Mzr5iyhJNYVcb1t9MCIcf7Zp3+HkYCSK/DLUk/fFMmT/QOnNfCJiwDp8N82uxxpX
CNncDDS0DGzmzcj6kOTI2m5yb/aOQHjIA/PphVN60LVyUj6rSuNMF6PI1AulNZBD81rJS22Rg5mQ
X8nDbqvbcjgyrE3vBZCg74wJoJdZqpbj6Dy5GEU5U2HmOxO0abe3cgdxtaJNb7uYoS4KFpX4LnF6
OZb9MH63bMQH96XIGm3Tx5kDitEajXPwBUPzQdrd0J8JBMS+j9LAo07SIk12eDa0d42p1cHWy6gz
kOzUg/ZMdcJ23E66nv6Bt4sAMosaxB0Sv2Wx7XCFp7AllQG8X/aPVWGMSDDpylRuyzTNxM7pDON3
zQh1RCQUrCRRy5ncawJqKbZcXE+xVleL9mJIPKgB3mC0viyYYgHSTCLUU0dh5wzSB81r1INXeVq1
790R74KdrGM3/i5TtYC8HHJ67KLa5Byh8ByLMyN1lXGLVJKbHzDtgrGTgE5IAdXHrpOFm4JzWNk6
itG6PrAs3frAnD0C9O4N8XAWtIo33HhF5x6MAF+7jWfWsvUbI9B+Fjih9ztpzHP6bsK6EhGvkLE/
g2q8OjBzysNN4NbTMTdEiriGRONyI0sgSrvaxjduB8+khPqtsTUfJB6ItLhMM/2odxY+K17XxMA4
gbLDDugpPxFTtjFrgdGHxFTHPAx0vBfWt0pucFzqdqbf2sBLtKPZDCiFdUFnI05mNRr07qZta1/j
4z6mSYMjj9QjLAIVANfBFi1kxpJKBpFx43ix9qNR6PAGkzL8XrZYZF4Uakm/Aheo+ntpIyJ0FPFY
5FsNo6Nsm4ayvJdZWDZYFbuJuZFGouHqiwrSzYhJ4l04CVaQOmai2bQCkSY4AIPjbcvaK8MdI1JW
NViYRoXz7aLy21tGMpyRemrgp2uj0zdRRYMVKPmIY1LbayNIEy/I632UK6ZxpWdt0u6QSQq/mjKS
6lloFM49ZqDDR2PU7RzxtiTqzpiDDWCzkyH9qA6Ny2mopri8Urt2NzjYdbdaybwOOkA5C1GhOf2H
nYKvOIPOpu9z4HGXAESrA/pW7NK+a/wSYpxxHlj8DFCjAO3WvkoesBUCwo6WW/QxFoV2hSCncins
MJqdwbQp2uRu1drnpVLIjxIM+vUgg6bYxFFMaBM0jz5J1S0MhOTAEe3bqTeJIaFowl1lduDBf4W8
/8Ea/mXrT4L/C1TDLom/la2MnwIa5r/xJ57BNH4jR6YgJGRzItHb+Q+cwdR+o2pnWDbr8dMCd8lK
/kYzwBub0crECNAOc6L7BM2gYZGHKC5kZ2xXzH+CZ3h+/s8iHjbmCwBJ+SVEVX9Rqp/kevQrQgYA
YH6E1of4qCCYlTi594/SuL+u4jLVwLPFhnm7SMvxr53muR1Y59Qcr0Iyx0+ZVq9ZrZMdPTtyWf08
D60Xk/dDpoFeBv/9ydNk+FkZeo+afdpKU4e6UOMQU1WBe+Oi5dfg3eqYO4wtkYzFy8zZhpVMup1n
dvKm8mzONNm1xcdi7LGOy6nwAVpgkmlciFQ1QTmE9eCc4aYG4CguyrjbSYmp6qYu2gFBHfiy5yZW
kbE/TUN70Bzk3rNdKBHlxxxqKB1upWuqYqe2gXUX40kCHsCrjGCeKE3xpjLp4BCgLTgybYcrHlAF
5CSwaTW+m97UAKcepHZAMaOGcwW8YNwoqA1fB6VZG5vS7ofLnunsHeYFbnzNqaF+GqFTpxsXe5eH
rss9dR8ORXk09V5mZzIUbXGmJPnQHIQM8nzft+oE4A3RKLwG6D3hARegobpLJrXEFMDCsRPmSaQR
ROKBIaU/BFHwqehl54IpC3DarFK3rPZx5uFtjJFwne3hPBbdJSd0mm8k1XKxLYoxPK/1fpJXvZWb
5leztLx8B5SmLD4VtVld1slkCtw5nfEG5bgcJ0sUNDAhw/003jj6GHPahoX4ivqG97WpvOGhcOvq
Z8fJhdNoiHVaiCnl77DMrO9d3Bk/0R23iseZoIbjWjZ02l4rQPn4XsTcYIM2axsjh4dE3F66hF2/
0qHI3nm2BIZn6VmHiJVwG3GpJigYbXK8HdIdnftW/13Ws94Y1Dy4hVKX5ozOyQb9oHqi6vcjlXtC
wG09+C4qp8U5wOoOAVAQPrhqhYlUkV8Mtf6L27qS1ATH6soXlU1rbAq7/6HOAJad//Hvf81s49ft
aT6MX2d/mqfRef4Lf9nTqNpvGvIbEKE1lJR+MWj/BJt5Ov8BYxCKIs1S+e/k939FZ939jbhMDxGR
L5OZ2Izd+Cs6e7/RjCOmAjMEpghz2X5/dFaAE2E/wQ8tKnB6xkNtiLbyyezKq8CV3pUpZ5LVk/dw
82cF9n9Fm9+UOJA2//7X8wnH3z+/6OoXSQWJUk0r39Gb8jxIhiskJ1J/7HuN/LpxImc7uA4lvSiK
lVJwjvR/l4J/X3JxAkR66XRV41S+pQs04LLGpQ6KQI1ugDYIw28R77duZKyEa7is52fC31dclPQ6
hgGQ2KbSj5D0Nbe9DoEtylo4wm+/xEUn9u8LLA4bgQE3XIyxnPUnu/Zcr3T0WPvaDT9noW73jENj
85tV6tdN1omrfEzcm0rplO8yahR1pR08X+vUa50f/smBhxeAwgpFA9M2B4RKetSJ1f2c+z8YdA3O
3n7S1y5CLvL0IlEnrRoQQOkbodHdF+gE/kwy4ZowpZDnX1mTr30uttTTiwwVbtoRAwpfxJh5b6Du
lh9Tb0Rp++2HeO33F01hKRFktuDi+Tab61gOdn9roVO1Msl87RUtav0SXY+Os6D0XT76Q4rBZ35I
CtcxNyPUV/3wrmdYahWpoRcxBg9KX+u6cq9osjyjG2avrKVX3tASjZAkmOXETlL5JaHntutqJkE5
M7M1+sYvrOqJxbpE42hFNcyk08q3off212Fsjep5Im233Vk2icZWVC0KxaFadnepDgXxHMGBrLpw
ZFOJKytvTFSnAlnWeNIjzgMReGa2O2mhrdHmXtvTS6W5Mcbgm/kRVuOTqyCiW+Kxu08Rm8jPIhUN
v0c4ptMPrepSDbRKh/8uJ0e5KyDjYMEiCqd758dYBBfLjPrOxe/Qb5Q+TzatCYddKVrv2/tW0iJu
tLghpEhhCx+0Y3FnqCkYEnQDGWy/7/cXISOMqynVEEnyUaHHtznA4/TBgZb16X0/vwgWsrfbwYB5
jQdyBgYZyvj3HpOQlXj32kZYhIpWC+tMdVLhKx7+IptKbWocdCPHeec2XgSLbKrJgyMXBR5VqsHG
00IBvkxHBOztt/NKMFoOIDlg6RMGHApjLUcsqJwejoc69UiQKFhc/Xz7Kvbpo2dJLQW5b46ZY1U+
TSrUyGl9/OiVVnMvG5ZudhyaNohXzoZXkodl+diS+IMPUwvfdPqBlBylHHnvaMPgfIDCKjXkzKFe
h2TgIur3bz/eK4tgOWHrIlVoBvRVHzWwxDtz5IDZHZ1XkIJvX+C197fY4Qa+AnIw+tIP06pAVmvU
jVLZ96gXVuhvazF4XY1B+O9vX+21x1ls+M5VKj0YhPDbZlY2p0OGv/3URsXD+35/seFxuwNBU+pk
rCmwpl1SNeUfZqYSVt73+4sdj2tdpRQirnworzF6BdimcTZkKx97QbP4by63tFdCxQXlETVBPL1y
poPRSzf7jvNhPOxVJY30R0VhynAW4Xdnb4ocAYUPmRX0o7KppOqshPz5w584HpfzgkLHEUDT+ERK
1XlfgtzQ/+jVCYPhHH2N2/e8RmgKz7MsW1EcW9QjaXiNFu42oSN40QeOsxITng9g/vMaKZCe/3yR
danqGLnw3XhMm62JAzvt1Qwbrk1YxjgyG/gn0wwJXNqxbTqmjw4q5N/ffrbTGwrZiucXj4Y4HYVJ
eqHi/p7T4Qzt5BzWv1Su40rplXtMpcvy7u2Lnd5PNOKeX6xS9DBwiowSqnGt8zjFsGoDOHgKVmL4
a7+/iA62QKhbDFL4EiuKHTL4GUtNdCuDstMBFfHg53eP+2PUzhqGOHabhbKTHv2mTRt2xQU9dbvf
SiN2fnaDBRDvfa9rER5GKxe2WXdsX4Y6m9YRDzVGISs//tqHX8QGI0OmR8Cr8e2+K9szyI3DveHB
Aj9MyjRcKmXi7N5+jNfW9yIz0MVklXFJXd5bWV48aJOr3utWHqE4VKjxF3ij7oNU8sA5g0gV5EzN
MUxaecrXVsQia8jdWC8NjfS8oJw9t+PWTbZqZ+Rr1nanww/mUs/XhEcr1GlUSphqDGdLrVRzejQB
dVpUUzOY1s3br/CVx1gqloWZUelYlFS+0ZXu1gOTvzVYdO97SUu8QJnXeeXN23IwguB+CirtXmFq
f/6+e19s+sCWcariD+NXIBYvLNnfK2hhn73vxxc7nrYq1ka65McHJnI1nImzWoRrhu2vvfb5z580
Cjrkw/IurHntjWFcogLkbY0ye1/GDCrx+a9Hii48tHHZ3nj2fU3CaEQPSLObd773xQZ3RdlkBfxk
P8nH8rq0lHEvPH01E3vt3Sx2NZQPrdKnnLsf+59GkqIcS/93/77Puti2Y5FmHgZOVEII8x+yxA63
E65O7yolLGexaRN1COibeKWPi/VF0U3hRqvsh3fd+VKrU5qNDIaMgBA5ZsuQtMTqz7bylSPolZe+
BNUjnIaYmtaWvjJY4ZlEcfO8q+rs2/vufbFTZal0WazyXgqFOXSvMJKOy1zs3vfri63qeGAjjIrU
HSkb43ZStcuQrGqFdfDai5n//MlOLeywYzjNaw/HCSOkpq1piRaa2q7RT167wGKzKp0FemO06CK5
+CX1bYFWT+W8LwA7i60qDOSGokYvfVmLGxMT40Rv3vnWF9s0KqTZeXZPRWZPSKWhZKEOVwVTpv6d
S3KxVV1LJBUQkdLHI8vAOy5QEoSh22b4/K5lsyTxWWBlEIcpS7+R1UggRgy/Rc10pcP+yme1F7m3
5gxtV2L0A5gwbrIPvZ0H+EA0WrWWILx2gUV+PaIuh7ajWvqY9ohxKzMxwnNugdS9L1QuUW9W7YST
NoeE3CgMv0RX/8pK3P59oXLJMYmKhpFrwDwAtqe5c0SZ7K0gXONQvvZy5j9/smulVaV1YtGiYHEm
94FpXWmFlV2/b+EsdmxVDY7a42yKrs7YH6ZEZt/tykX58O2fn1fIy8LTmqELT++9hDvvoVrHm9ED
nY0LJIzq4EthRuQ43u0kRumnQlor22COkqcut9jHedMZURdUnCtxlTjbcdCScVMMbv+gMIdu3vm5
F5t5wnCnS+AQ+IMyuFu1Cs1zoNTO+0LFEiIrGzNS85TFxIZ2zqqqbM89FNLflwpai62s1kFneAVB
FDpQfRjasr5w3OGdyZq12Me6gkYAsMfSR4hVu7JzEd0gDwZW6u3V9MpOsBZHL+JYiWaMXuZDWxw2
oaZO+8FZFQX+5XN7YvUs4dQVQhWNkTaFr4197u74V/EFmoGEcy5UgfxpNXTA/srAKY9JDqCt0Jo7
lPvTiyrIwitwYEgjl2Y8pSDMDN3eTPgDoZRagkrbwEZNfqRTF91KvQ6SD3TJaTS1boGU9FSkoM0i
KPUcynVgxr8LFf6Kz/RhSB/SfsoekiETcGsaw612rjkxxYB562MpYClnTlfG6gfkG7riMKA42B3Q
SkBqVknM1PruBaFhnDeOtH92FYCy22Eaw2lj2jXSU2NsuJ+iCLPANarKghj730aNucgbZ7GKqW/U
zBcjhlcbSDt2dhY1UG420+Rk4gDoeLS2KoiG6kqHMhUcEjeowx2Y037wwUJqHc4mmlnUK4nDfOVT
33URQKtmMFIdqwZqqwkwW6HHRxpVX4O+njbFZIDBSJrUcDdmJTwE6maj6fet10VwHccoLuI4LH07
yZFxkf1ex+h4JQrNi/7UUy1Cq1X0fdanMTLVjRRYF4b6uCNhz8H3ldl5W0/9x/c9xSKoNjVKsiFC
6H7m6vmDplXR5YQL0loH/rVNvYimQwMMYjKr3EdNdtopBTAqNfOM99V3S/uHTEstpdPNzI9AJULo
lA2DKKd1q8d3vZwXgq0lgEtk/TMf3Gt6QJ1TIoaK0cD7fn0R8Mag63tn1FM/QUf0MQhV71potbPC
YX/lzZuLWiMwlVj2TZr5ldrhMtyN9cEqPPt9J82vKPskbWmRBbeFhkp2GjpFe4CFov/RRaOhrPz+
K2f9EvmvBGLIsLZsgK6l+KtkiAexhXHB9Zit5tmn932BxS6DNdOnJsQaH2Vw6zJTq/Een65p5dft
03t4yQOOMnOgWxZJH09hxPQQeJwCODCGDsowQWS7rJJ6zSjjta+92GcFtixtm2TKQXXb9CpplD9i
b0rfVyEsFYomrU2aqBwwCRuz4QDupj7vahw13/4Ir3zqpZJvighQHBR67asgonPsmd3QglmV4xGd
Q2EoV86JV0b01pLihZC3k3lxVfvoXY3deQqLALxdpqePfWpE1aUFDzG+QOw84Rl1Ly12phG31sVg
YZB5bCPYFyu38srHWsrRVXaR433slr41RGLYwdQtP3OCK+bK4fHa7y+WtWXGiKd4SuG7Q/a563ge
QJ5rgKxXftyYV/uTna+Qpamx3UR+KIT5URMlYqzeOzeksQxaZWxQqQh+HFM4f3SNeK/p8v85O7Pl
SHGua18RESAJAaeQmaRdrsk1uk8IV3UXoxiEQEJX/6/siP+NsrrSGR+nPpCVQuPea6/nVp3nta5f
/v5b18MZnzOStDy3Foszo9jLn7p2isS+cXehirFa4HA8bUkeS1g/tbUPIguKRQ6vr5NrvXe+aqAB
0oCHRJIXNWffNSpQchN79tvrrV/ZrFyemBEFvH28Fte1gXsPJYq5wDlBTUZ70AMc5E40gCP6zl/i
bFbJxFdUw/hxPvU1P5h1w/dO6Hp6/ZdEf952XQ1kQJEEVyNE6cYvwvqfaAUs4D4YgHfMPb8f1RHx
Pd3fRwCQfH39P14ZO9fsYBYlSCHJWuS1NwVArwIllYIJMTEo6oK4TeFCst5iD12ZBRdB6u9zeDUx
kBZQHue6aGycVomWXSaoDw366z/m2j+4/MjfFkkFa1UfpAQvlz2IUCmDaVZ7EGYSduc/cNY49CpE
jo1X5Csv6u9a9NtHX/rJcV/3Lz/rt+5PIRkaswkPoirUg80rdPxNTG7l+68NjnNbtuCna4Kq/LPn
b8v7cNPJaUaF3c6RcdZFi5Jc3qIO54xK5eJO4i7+VqmbGrUrfXdFgEnZiRCWDiQPIJQE7wd4T3lk
dGK7pIwoWn458nSCGBrbtjhrq5MwHaNC/8CNB5V3BjKunXuHqwWMuw22QrLszgUg3We4Q7E7v6iL
nb/Bmfx96SUeZA3tWTDgSJjvqYdO++RzWdr5164J+q/I8bcJOgI6TldsSmcGCOu9inh/ElKVz/ta
d6Z/QfTFFog3Z1A21+XUd4aB0IV67Fs1M9dmkfPqFXIJp9HgH/hztHwloh8eVxuEt4z0rjXvHHKo
9wFSDO66ec+G7R0xm5mPPTR1zWnf+DgLeCDFtnAUHZ4tJCxdFm+9fROHov+/oaT/Fx/5Vyf029cF
aGbkvEMpD6Znf1qAdOgOnkatazYMnN/4yFduzK5OL5JlRDtb4BsEQ4VcOFtEkZFuCmvUhiAkc9g1
Vq5QD8pReGSh+uRMlxG1u0A2ZWQOdmYgXW1eyxmqNUExOffx5jVpWIjxU9dM/Pu+zjsrmazgVMFI
pTkbSZ6nCgGNcmL7Mm0u6rIrtYLprcAim6vxA718iW0C2+j1nl/7us4S1sYywK0QICyrCW4zAWym
Tda3yfI5aYJpZ/TKd9Yx8KR2GkH8OXO/UnDjhvlMmfUejXdm3XxnJXtGR1UTxtW5Uct8nBaoPFfz
fwP3/G+ZubK7MarieIPq/xyUm8rpBIKWibadgW5XUDe2q4YIiMJhfeUQIYOjFb7pqwZB4te/8J83
OdiwvDwp4aBBOumFFYovvM+bSLyHQMa3AATXGneOYQAPiUFJZn0mQ+Cdgx7PHaQP6efXu35F8Mhc
sVwJq/SSd+WFzDWhNLgc42rIohYv2HUCXiyrq4X9mNtS1J+N13jPgP/5UwOYHGLU59f7cO0XOktb
tZ4eV44Lvm2X6TnUqn3Xl030ZV/rl2X52w4eULmims6rzp1m5C6ap/nANpQ07Wv98pt+a52Dn2NC
RDjOsoHRDNVhmCdbe1PwfG1onFUNThH1I7BRzh5rEjAFkY1WazHsSifCQ+hl5+FsGpbTOJTnICl+
hTPALIiZVMd9I+OczCOyGiicx9N/WhBK9ws8/Y0GK+P11v+8qf4HLyQWlIACQVDkRY9EOph/ongH
AAZDicGwzP8378P/vy3BvOPlAEkGxsYoZ8xMDUhr3iRinrNl6+YbB/+Vz+tq4FB1yBtaWi+PytBD
einImNTN4fUhuta487JEsQziRv3i5bYC66oTrDk0W7FvVbm+yNOKrbSJ0TgKBysYMo7tm2GDmda+
rl+++m+rSnYjPEAaL8nhX1A/UGP9O8BN9ukX4If3snWBrJsFDSvJFyU4HBw2fiqUFDuH3VmyteBh
R1VfnqkafsVDN4BqAjLovoFxVizgtyhF8WYMe59UcKnScWqGvs5fb/3KorrYEPw+7BSuKP1SWMS7
xggFVYyghvowrJ3Kx2IbbtkBXpuXzqsYSTarUXqAFz1YMOd11eVxmPUtr9YrrbtCuKVBEWnSDEke
NU1zLFRS5lqQ/kYS5soIuVK4IDbwciyKIk9qJHBhCwM2aQoR5cVOpA/0vug/DHdffogSZjgrPEeK
nK99lHWmykG62bmpRc5xG8GjAPVk9eXIats0ULo7RkW8T+D9Hw/Pum/WyRuRW5Ac5ewyQnGxraj6
8PoMvfZ1L3//bWOILOox6oYWuR41S1FJ/G3eVLBvcf3HuH4MTS8tGocBEkmZKL6yxvuxr+POwi2W
ASKUpCvPoy3aO0rL6sEDhv5WDdG1cXFWbrINysI8qciZ3//0t+mug3PNjaP2WtvOeoUDfstpXSd5
opv2YZa914OLG0CbvGtoXDXcBIIbZPuwAppaE34tapY8d2176wF/pfeuGq5nTCem4kluIdd/6BAp
O1cL2XnGcmehAiasN2NwDOqJSTBYL6A6Q+Ybu81lRf5XNADn+peznfSE6aAei5waQQ8blCHYlIM5
PI2t0IeuavmuvDtzJXGkrXpILuTlWEGxLeANb7Wt69O+7+usWRDc8YQpsN93IzG5aqNHAQuWw+uN
Xxsi57QlY9wAfIwbFHwM1FOstqA9knWjKmMjajQewslU+0px4Mfz8nM03UhXvdRF3k1wMYWXyHqI
oH/Z+Q2cJcyTFYhDjmGaIgkmPW4Q/c8piIt9d33urGIYrJBkiyDfAS3Yv+NhU/9EUKLc94RzZXBb
j/2NKYH9J+SPjfSHrFjNvhAxLI5fjvuFhN4mAqksEtfTsV6C+tCFy7ZveroqOApvna5hlZevagOm
cAZ7mnaK7kq149e/7PsAPhpdoSxD/JNO7wu+FqkchnJXeBtQ35eti8jKMZ6QPLJBWaxprPsuhJ9b
0KNyKyqiZt/UdFk4JQruq6jA3AlWApOiqtR3Bq6rN2bmZa/8wy7nmjROehoSi7LdvFa1FXgkCqLe
qLIFR7IRFavSfga5LutF2zY3xu3KoRA6K1klXqj6Wnt5ReD4lCSrPkPrpR9f35Ou/SBnJVPQfCxD
aXfu1XHza7Bb+HmcefDRx2XOz9agG7/6XWe+v/7fHBvw/z1SXfDSFMNSs7E4+wd/4tUjqEhDcYBI
qC8+jP4kPgRcIBglkzkMHkD9g1pYaUuSUwwv02/wCwRpuRS2S0AeBCrysVxqBmQeh13wAToKrvcd
867SUM7ww95K5uVClSAYqBYKST9Sw9fXh+HKJ3WlY8AAlkEwGNxS/BJmuqpLzuCo7iuXBRPn5UJj
Y4cLOZsKdH79lbDmHz21486BcbYIGjergGsEHru+EWdfy/KOlN3OAJUrG5uEH88lZLi5t67veed9
hA/Xvpgz/GVejsoM3yOYua0AAOvgZ9nxL2Ex/dr3OZ1zXdcqFjRucSMpFmgk1267M9O4L+mOKM7L
jqM8tDZqQMdBD/sJQuXnhv/fuEb/W42uSGxrJXKBKLGHldpQ39MWVp6kp/6uTAVjzik+rFHMC7/H
OVsP7BuNvOQDAjA83zXori6sUJvSAwjteV8qebE3k2kl7b66RiCFXw662ZQMkQ1P8pHLf9Q4/7Wt
5b5hcaVg2PBgJz9CgBLgkfWtD3p+JrAz3Hf8uQqpuKoK3O5HLw9UXH+pq2L+NtVFtO+G4EqkmmJG
MoskuFXCc/Et4nVDbnlHj/s+qbNEk6jsIT0u4tyXffjJKjm8hwHIuHPCOKuUoGhc9x4mu1TDUmVe
UnVv1ej3+9JCUOG/nDLCI0srVuwCJedbLs1o4LXNhhtj86+35R9uHq5Gql6REdVlB92VUeJnBC1C
99YuA/2r8rZ5zJty+0BgdQgdhHgu1mQ98c7W/RHU3M3LTAJLgRxVPj9r+ALJI2dLC0MjnLAn6PRh
ZCvwF3WwVoafgUGN2Y1eXznoqLMFNJ0JF/j5x/lGQ8R1By+BwT6fTb/vKu/KrYzxFtHWEY66mi0n
5KLDdB50u2+lutKqjk5loy1sj0sNbH2ZlO+KpdoZe3K1VG18efNtQZFHG9J8wwiJkwjtLbbLlYF3
CWUAutsibhBJUBtbUM9SFEe/DvfZkjHiXOVXFcHfWIRFjnjC+I6PVfyponZ73LUNuLRaJJr7qBgX
9D3YSFqXPErn2dsnwmCu/jWKS1oLg+0XLrfxs1+X6kTGqvi0r+/OJrCwQXs8xnUa3lRfCwJDY6u2
7rCvceeuPq6s9UWAm0Dj+yKdFv5JF2yfMu4/nrqA5A1evOFm56Es4BTBceetsUv4ZVfXXf0XXSuw
yhrc7BJ4NuYC1UUpHG5v6e4u8+4Pe6Or/jIWbupsXKCBLFb1jcLT7pnYBabT0pv2FUzAHPnl9u7V
g+WzTuLcdLK7G8N+fhjCcJ8FBGxYX7beimLrYaIb5/XC/4Ib61Mk9hV5wmX4ZdMafxm1GnHxtWCn
l53q7oqxvcUdu7LRwNf5RZA7RmHBxFtc8kahvZM1pETAlfp0Xw0P+5ed8lsQXTchVZEHb+ceFW8H
z/cfUC5xS256TVDwb6XZb60vHTRGPGhxt/Yvtr86NliwoSn6tA8s13lHPbZk0qva5S4auq4/hrDE
hkt5P+Ktv29pOKsalit4E0sd59qD1zGSNuBj41De2bpzAnsLl0Hh2ThH9EU+a7XZM/yStxtB3ytf
3xWDCROYGiiLOGded8dhC32YAMPKdg2MKwHbVo8I1iKWP1R0RmE7+bzA535n4+5yrjhM7SXio0wk
03GJUEhs+FjccMW6Ni7OcrYDt2ATzLjjT6VBclWQY8Xrr/vGxVnQqH9AmTxRYPZqMbfZJuqugZJA
zHLfnPGdNV3qdRMrW+J8UAM8aOdKPFaiVZ/3dd+5h48eykgtmeI8jGV1hsSlypeNyn0vFFf5hUic
KVsQEnNdDfWpqdfuqGdzy7Tp2nd11qot5LzAch19l7LN+TyiiAflkDeCi9dad9bq3MP7F068GPco
/mASOmY9cHnHPcMOMN3LjVpALEMg04zyqZibb5B30496GcddF3HqeqhJCmuCseEc+m5bfwSpuHhK
6KB2Pd2Ap3vZd+IDoTT6FU7HOJnBP1FmfeKixr1539g4y9WfKR5XjPI81mYpjzXeoGUGY9HycV/7
zoqlRRVErEREro+X8Kljgfw8Glt+3Ne6s1xVqSamSI1nCk6lTyTq4g/VOtpdyxWEo5djP0QsqQFJ
iPOCDFPa6HlOy3XcF2cBS/Vl6xxMuDAwVZQP8KE+JmLzHsRYyA/7RsZZrlORAHNVsSi/KOoPU+nR
g/XaYOecd5br2mP7nS/n0xjSg+AXGnfob/umpKvmYnQzXWPwstVCLSXIBqS6E3IevJ3tOwGutVxa
64PRlg/N+HUbpyeALH+8PuqXWf3f2zh17czawogOhsNFDijR8A0uw7bJk9bvgjyR1b5b7X9Y97Pt
O+01iBXpFvcxNYIzxBr4XL7+E/68E1MXZYzInIRQEjjKEqA0PLWS3p/Tam2Kddf1A/TVl/M+8oqt
FgNeE5MJpnStgDxMdj7lqGtsxgzt9bJFca5AI2oP8N7mFDbVMdvnUg9c2cveL62MOyVjXPuiFX77
I7gQQHzdYsVeG3xn1bYU8pC4xI4zwsU0W+L2O9HeLVv4a407i3amSzNOBrftTQcS9vdQ7MFCdVfA
CJTbl+MytQquAACL5Mp6IhW9xw+llTeLiC9r8w8LyxV0wbqVd6LQSV63SVWe5wbs9PuZcPPei8e2
uI8DcBfg7j99LbfVLlmzzQ1QU57wvycjsk3BQpX6AkfO4Hup4Vp+Llg83jXQz/00wEOHELR35ufr
K+jKJuCqNIRuPFt3EseG7tYv4eoFbdrVE1jngTXe99f/yZWP6UrPJrHQVVgT5/2AEsEDUhlblZWy
KOi+ZerKz8IRnSUad1XTr/MXsoX9M1PrPrU3dRHSwL8YUZYEy2iq3k2hmVFBY5/3DY2zwczb5vFx
7uOcLKE9ga4TfZth0LPr3Udd9Vkc4LT2oWXJK5TwwZSxB6MoVSDSrYd93Xd2GERBSDfCNCW3arBP
IVRA34EEW7/sa93ZYboG5uLwksOz39j6x9qI9m4G8W5XCuY/5OgCfikQwFeIdRUgw6VlA0lwCjBA
GO87nVwR2kYiaZIBp5MH+lteUzCpelHf2mauLCpXhFZOUdIWC/ScQ6uAtqPpCCeMXePuKtASGB4s
kd+HeTGN4hTJ6R7sBr5vyrgCNFr1plwLL8xRoqyRcAimz3NopxtT5rKF/2Hv5c566mYb0arSUU7G
PrzTQM/8Q5S8EPvC4dSjTmOw+lO1BAU8csS+WDXlzt0bdfHw9LZTmMeetveJYLFJtdF6X8oK0KCX
59UGSK6VtAkRC29x+4j9LXxaukD4x33f21lncG6HMiPGoPmIr2SUTgrUsHFf9pq6KrGJTcyQi9SK
+gNPKz38lIG5ZTZ1ZRW4IrFuIzg9BzTOGFzcU7O0hqViitiuIA51dWJ2kQBlGFQNNFE8vodhoE3D
kei/dg28qxOLkUZlaxzzfB7oW/jl20NQzdVpX+POa1lYvAZ1E/F82LYgh79ilyt4i+1s/XKh+C0k
y7e6G2XMeA4v7DEtGf27aJNbfl3XvqqzimtFAUUGSB2ct246iq6E1o2u+16brjZsNAPbFMxw8nBb
3hXUH9N5BK399UH/N8/whw3IlYH1E27clSx4vo6sG85Ieqp7xQHkSIkdp0f4OQH3GlZsHNOatF6R
xrwGQvWSAWEw+h6BxU0a4KHTKDL2LUANvZfa0Svei7j3Ac1b46baFceiobPsO0QMBNDXCFByyNaa
BoaweA/uK5CkroQshP4f2q+K55OWJxx7X1s27+u4K/tCXWqy2hCRVW0LkifVtOSiD2+FVf9NMf7h
E7qyL+7308Ys7mQrBT7oGG+tKJ9g4jaXWQzj0Cldai/4UPvtVKKiOiyr+7Xu8bqdL7CxVIXl4h95
sBh+8KCnNoc1mvQnQpSvjq2eQp3GQHLoo7Sb+eHjXX7wCP9gFlz70qD3xHPUC1/uUiVSN30deBHC
86DA5TqpQFQXAcwK055K9s/r8/2ymfxhrNwEtrdOfTVqBBQtzBO9tCJVHGXM2uRvHg3s84acxtfX
/9OVPcFNZrOlgSdjJcN8bfvmxKtF/pWoQO5LYFE3mw0zxQi3HYLYoseXuxA2+4jT7Sxkp242u4/H
eRM+wQmuMVGzVgXDu3jx8frcNTiullDW0PpBGYpL1RCVAGiCHzyQcGfclTknST1gAiUNC/NBLj9B
t6xShKT21SVRV0zYXmK6JXDROS8LYJRt+SkJ4huv2ytzxhUTdpGifiIRYVnjcH7Tw1gfS9KP9706
Xf85xIpJEEnJ4adWqfdEeeEvA4rM075P6lz6wnpuIhtG+KQrIz90i34fSgjFbpXIXN3mnO0fZaiL
QPyBI+EcdQ8UDPmntiOyPfYVSPDgoqr2MyTg8Tthuo29QRCjV99E2MN41aD2/VNnSf+u4fEoD4hd
6A9ClpV/sFtrbFqVW+xlyDnOSNT6i34H5GRoM4C+h+aAxMHQA4UO26Ab0/9KgpgSZ7CgLq45qFch
trkmghiZl/ZXNRDGUmh1tuiutGVXvK1gFvYVmSH7ABkMOLRBHYh9mljqqihR3VXWrECpNvG98N9p
DHD5zpnmiihNWViIxEiUt1R6Ng06sQRZUNU7+R/U1VEOdE2g6EVmZVaM5QMsYo5NLKN9d0VXSpm0
awnGhx/mNoaFn4D98D0gls2+zDx6+fIqusEGEJeuS5TDb8qfepQIcSL/4d+qB7qyi7hqyqhcpFq1
CXFFYlGKExzRGlFNOwfHueuO0JbXG1c8LypcesGmLPunaizaXSlu6vrNbdGC5POsMPainO5oFaos
4qrfd71wxZQjsDu+UTM2725DUhEps/th2lk8Cfz2yw8LQlmHq1DM8HJUkHfATzQF4aU8vL7BXl4q
f7i6uKLHeAa3RPWYNmz2JctM1cMxmaDyubxvw4X/ev2/XJk8/5E+bspOs0Y+dyHT+smsVUXhEB1U
t/LFVwIervgRLpGh7VocE1JGz3IwHZxD/cHfMovKwWwrqvCfyB+GH22ICCbKxnE92/fDnI/TxQ3F
XXIL87GZfzSAZUux04SRuuD4xQu6OB51mEMFW7yHaXOfI6Xv71txrsgtYUzgzorrjF2C6iFmZXBe
QMfeF0xxRW7VLMza9wHN4yVZ3+mqkZ+SuGi+vj7qVyatK2+jjDdbX9YUopKx27KqqgcD6PyoniYY
eZt9AUBX5gYzqqVKhhK/ARfLtJjqT8yO4b6J4wrdOlaGtilXmhfNUBzLpt7Owch2njWu0K3oChMs
Qc/ygjfBSaz+gIJKf+dm7crcRjhUD17XsVyts5hSYz15XoN2bzrZFbpxRIuVV6L9MfHk2y30oQYH
ae7GNenKXvSv6+1vMRu4Cc1BVTYs9+TKIUhi/8wXBunrM/Na407GDj2Hs4zEQaNr27wJ2rpOqRz4
jZTdRULyh83aVbCtgzFBvyIk7c+DsJkc2pln8DHa4A1G4pGdZrLI79VK1I/Xf861QI4raysKUNBs
EFNI9gNEAeptDud0QwXIr0to6u0yxKK9vFdUt5wCU/CxgQ8mAoQHWvh0Ti1iTMFxDnuyprYf2uFx
iSfxpi0av0txW4z0ParpkA5/vbtX9gXXKa1qKnuhHdJc94EyKYfs5osPScKPcSr3uYVTl1o6d5FN
hK+xK4BOfpiCmWVe35sbx/GV+eMappGGeYMNLc2tJutZ0kV8DFGeuW/Pd7VynY4jOAf5JIfXyXSA
z7y67ydZ77sGuUZpeqSlnAaG1tfOprQj9Vvq7RTaU1crRxcoh3jU0xxeKvSOtgn5GNvkVr0Nv7Ky
nHN8bZAvkfDWzvsxEYjd9O34rbeya1OUxizDgfl83se2oq5p2gznlHkRNMgnO2DqAwUufsQr3XZN
IeJq53ipisYUEcnjCr5iR1aFINGNqptv2ZD/eY4SVz7XigH7/mUW6SRpzoAKFIcK0oqd3Xfkc2Lx
p6icqY98YRxnFePRAR9jn5KWJJfv//vmX8se8Uzg4nUVqeNW+OGhE9O+DDxJLvvSb613sylnjiR8
HuJ4z5ACgyWnYLvS2MQlinZeF80WyNqcDm3/1ADXl0YFHb68vnVe+6j0Zde3uGqZGPwg57JZvyBq
37xtjbhFhvrz/Zy4yrm1jxEPGeYgL8cJenUzzf2XqGTFX3DHmLxUzV6xpN5c+p/9alrXvISz6S6N
LUmclV1TEm7NqgPIJTWyHXAAzZA0Vnf7hs0573XIBNONCnKmhiafuvCEsrd99yziyuo2VcZxZ8Yg
b+WiP7O6CU8rCdVxV9ddizQ5RCSJBLrelVH9tz8Em0B1N0wa9jXvrGMbst6AAILTACH/r6qZF5Sn
EvK8r3VnHVdLvI64gfg5aMjdSSBmgKRhu89AnriKOorjPYh47OdzDTFmCozvDK6kDXfuoK6grtti
OFoFi5/rLigOkak0XFaSfZIO4irqolCWM9RLQQ4ZQP1jrHiIvM3eQBNx9XTAWIXDOhQBrPXMdK/B
TMrnoPF3RWqI65QWhQ1eob3Gh/XG6IuUtPtp23qtbszKP5/zJHbWa+R15VgLbHO1gGll6ntJZ9LV
g7Iplc3cPCFCy82+BeYK7Co2eyUco3CSbXS7gx/G9q6c1luaqT/r64irr7N1E4Af5fk57udGP1DS
RO+5ZRts9Wm4llmxRP109FGEQg7Tv3fVXSvPlbG1q2jXse/9vAYq751Pbfmglkqe9rXurGsbRWvs
l7Beh5da+X6YQR7otk3vm1yuhm2pRQm3sBrG7tEij1NY/QB4z96YWldO0Ojy998O/3Ca4PlssS4K
tq4/582Kz6HqbrEarrXunM9TH9OZiJLkUjA/BTBwyBLe35JRAR92WQH/fVsSFyvqIbEu4N5K8go8
Tgk1wDpsYQrfp6ZbUqis9HQ0JXgsd/7G4F4bmnY1F42J1x02S7j9tMCPGdJaGI79HXeWqrRmG4IP
oY4Skm2yF+uxmHpepCDR1lD5hZbXDzYZljqFpj4KD4maCj+bI1Q6ZYjWLUnGpzhaAI6b6iaLVUu2
rDSNr/O5aQaVNcM8bHlIV7qckxK3seOiwyVOQwDyFtgQL/1w2qiAWGXbrC/vUZK6yjeym8claxtk
cz7IEiDuc1gjInCsFgv2WUt4yNPaawh5s9gKbrZVudoKGcupXT7UAIt883HLU3+NC8DUaDhcq4ws
2jOZaKzf/qQrsyabxVqvqYC/YP2Y1LNfp/4WcJa3eP7qVEPs8gQ1K3ycuJo6mhZ+q7b7aLOYoMDV
oTzlU9EHcCJrla2ncxh5fvGGjp4lmUASx74NwVNrDptvt+K578eLagJbvCGpaZM4ATWple0zPOHb
f/Dh4uKYUCKDHwEpVPGOxh3HmRY2pk0nT3lBKnyf4X1ezFN3vyhEAjMDI2f/DPt9Ot0FsAwd0EVf
xlkQKdHjmsODZ8AY2ZZ5oBxGWVN6wSMJPZZ8EEBP3QEIKcPzBlP0EvhAaoqvljB/fSsJaZCURTSw
Du+pNy9FVg+lzw7ADfV/16Nu+mPpjU0Cj7E6UO/mFvLfzN+StT0q3CXel7oF+ytQlm5na228pq0u
CnWEW5m0J1VO5HvQVny6LzWD1RqZJ/HOjEX1FT2soeeCq2T3NDKzfa0r9RziUvrcevA/OkzjhhU1
bkR+7odlexSqY1/1NqvmSDYGscpCGzGkY9d4sHIO4BKXdoKTwxJx72MCu9lzp/CaQJAjmWQ2KbI9
EmhJyLmoFSImc8h1eO6qvieHQIaICsGRrJ7Tutpq5JG3gY9nHsjqLWDQXf+Zwa45OSZTpb5BKynq
w7bxRn1v6FjUJ6qjfjtNcRCTx6YQKzmZsSmaU4s8Jibt7Ov+MSZlGNxRkK0M6ImdnA8mjn3o6kPP
1AeG2mkvFbOZm2MSU7mdB6lMd0d5iCmJuVvW8KFWQZFkMfZ3pNK9dhvTrooQpZyaGaQpo5Jmymo2
BgxCkE6Tg4eX/7vKLnP8qPupuZ/iOGn/3uRKotMQCb95wyoAR3AdrGYkviT/1SCQ+INMPHwfjFSY
Y2Txdc/xIpa3Jds4vqc1zXSUGxvXj6tlZHkKQwxN1kpIeIFGlMv20G/Ee1qi1sIQAs7y/D2IzrVI
B1haDanQ4+Cj93C2eFcpEDMPocY6PyXx0uu3nVSJf8DHLOJjMFfR38XQd8vThhdvcYDSLY5OQSLH
hyhZEIuEMsJ7RgFEwLOqNB2iWnU9JgcyBkl79L1qfQDtCalfT8D//40YZJu8v/B8hUzlSC/wzHJC
9cTG5PwpxBBWBxb7nQenU6hM32yL3bps5cbAZirw6I9FYomjRme67CZDwKvjxc1xOukKI/+xsLVm
Zwok7vyGs/Fr1XpHUa/bs19O+C49jEH1IS5BDmhSHg4X181BRyQ+ssVjwC/2hot7GDCXLT5ZjIqg
BfYa5iFeggDZn4Ks9u0EHvaP2MSLelNDVr5+axbSL28bUTfmrvOCUM+X0yGqg5QNvUQYOK4gKPVt
0YnMRGoVGVcF/xaHCFoePV/Iv/2i1YfFQ+QD3/8ijVHHviuSg6mVyiMygtuu4E/P7fDXRUKQNgud
skq2vyofCsEUmAWo/uPwewGPvRM1qPnsUY91qNcVT8h4TDJfLHW2tatM8RoLPyJM4R16DVmzSfjy
Y1NhD78T/U0CX0bSCIv5nQ7iKYMDVX8okZXNukrjOhh74RFTpioxFKzCM1tE5Zum8ladLZJ770Ep
hTx6ji2GVQ+o+k5nn1VwDoKEIIWEfTnLQGclgLg4AmR5jORCD+C2fcEJVt0bOZDMh6timZZl8taa
XpUpkBfBIUS2doXLnPdJL9UzYUHxDJoQ+cg7DsL66o3p4OO4qTTBju5XdcbEvD1Os5qfAG1a3owN
8b93YzU/0WgsMlnXNvNZNDxKKfADOy8508B87030uIA6mopIiozxih/gBENSTEpy30EbBRm+iWAi
3DRfYN4QvQ/W4S9P1AjZbgIEh0brRyNQAMATbz5UBbxYprFAckol53ZFKDTsIDmgtPg4NN1H2rUm
i0umcm9QX6fa/hVKnxwNqgDzHv6Sqdeq+Z43Hmb4KOp/PFWEaduXHxvOnqXi7wGiepMkXJ2k6d9b
axKV2tWvf8IMh9hjuLTJlyZhJaJE8JGx63oMxRSfuxmg5WZEvoZOU5dZbcU/WNk8yGwrfw6DhUea
H4t7XE7ksavkg7/FOKyAqXhiAMb+VSzjHSXmfSekyYLOZ++47vKJ2Y8tKgzucFD4DxH/f5x92XLk
OLbkr7TVO/oSAMFl7FY/cIlNUmhNbS+0TElJEiABEuD+9eNRt2furbRp67EyKyszpaRQBEkA57j7
ca+23SSYTbwxmh/GZZ3erFJrIskQpVhj403BcZ0qVB+JrlWxMwE6Ga8awxTFRvVStOv6oEFzn0KC
x7eGR3TWF6ZJvBKO39Nk1/3QsfetDHDR5ioRceMSw9vdauAExGGuuOcdX8+UxByjTYUrE8jxhrRk
lL3DUmn8UY38BzyzeAqxitt7XfgCraM8OEpgtIJg+kOF9NSEh/52CNauU0nowzUaCw2XZ2BvVR0j
cASRC3joXH0bFnINkyiOyjdV4kAbAjckVadtnOMZyaPS2KxqK3YevEp+93vX32wBYdnUejs/LPuz
z1BMDkNzEijUUhqoLvcC6SGWq0WJxCb/xYHkPlhdLUnTt0d0xuK6mOdzXZEnVTH/gMWT01KE+ToP
ddIWdEsW4bFU9dXJDsVTUaop5YhpTxVdXNIgoxAshaxPs+dh5x75q6/H7xwWNmkH2WGTzHTpc3AG
w3fMcraZiUhdJuNcu0OosNOSNfLOMBsLbzmtfBwU2/yyQemeTZVxyMbhcTLUpe3SbR1nma6Mua8a
uos680Zn6nRuwipD0IROBlgBYm/R4r30l6jcL2DMGihzSu7vxUiGPrWUNAdmoyldq2JJOBUiWVAW
pGyb3tFLDj40RjQKEoNh9AbSFxZZpLYsV0I6X2etGvWWxlMoU2axJdKFlqcReUzLGePCdQJRYpB5
CAnNxot+E5ZkDMOC/FQXtNrPprBppet3eC6pBJ4nJWwMQ5ot4cifeniXpfWKiCH8ERZuh44XbISt
vu/vYqv6K9GO52mNv9Vbc+7b9jQi7egQxPUgnzFrGl+jHvTNvYY/Bg65aB5eEcE8r6m38HbEaukg
DJ3m+65Uq8xo0eNwELyLYckbSZq3gNTq62lz8U4Plt40UosqQTZREKV8XnyT+ETH6DRijvqixV6T
1ANsji0uxXWBRK3X0i407VH5P4g4kgmfPXKttyiv6vAKBVB/Q3jrqsSf3JxXXvQ6lu5kmgGhFg2K
NIXa7xae837ek3Xfuba9hdXD28ChW467Nk7ctIV9grHPKJ08heZF134aitDh0RAOVZLnneIy7Olh
81sSJv3imRO6E9ZCSivWnzXMZvZL0eo+U3Ytc8Tk9AlheuW7SfEaxStmOtMoKtWu9v0uHZV/7kGh
JaSsmiRkvdrZsA+fGUhBxFkhc7SHqVbSFD5+C51u0qwa167tBu9Y1bXLCpygY+oJtR0sw3MKU0ou
MIHX6q+G15alNS3NQ7FJICQCPVjSTXEbZ8UCI4GjFaG629Qy5vG4FFmj4WPXr7V5M347XndzNCIs
SpVIc9i6TNPJ7WwjUQRhimBHAdp906xzB+waOo9dp3OF8zon1VI/KBrTe4qaAqXiSnRKwjA+1otp
vyFrHEI1ZOci9bTp6uPoD/YOPdp041OKczHaIj0gBFXz1FcTLvFUR/7jZIf+ax7g2dorww5M8cZL
Ct2FxxqF+DUMZHlaL7334NpZ7bmiGJAZ8eBTaDFhU971feIWQRMKL0ab1Loznx5FSxtv05NYYpFJ
KztgOro5QbspMbWqy+emgLUnpvtM5eVjSEmQBFLJD1fO5hE0ZHtt5wnVcejciYXa4BErqyGJI0qO
8carbJYLOfFikEdNTZgDoY3UnZ37UeZKh0GIHTtcoAOCfVqx+mWVwZu2eJ6FNFGCZTm8xWuFQFg/
ouYG0pT621wM3qvgJa5dZRv9zLmjaKSJJSj+AwqWlDUvgdY2m+JLde3aJtiSUA/B0StdcNVPZfcu
ShD96HNQN6GrjPIihj+Xa+FBT+Cud92tWgyHwo06YVq2w83C4ZCawF6KpEM0TCqtBrLhdJJtgX4n
oCE4gAL9E19i9C+zm07LqqMz0AD6/RKJkyD4ssfDXKoZsUK2PE0LNSKxOrDPOHSiLg0CB4klfDLL
MNEx5hLbeTD7BZOhR2xx0aOsQvVCGzYjzIHcFA4i/MT6G9LoF4odsOjmMFMuxo7p94ve4Sieu1TW
45lAN5mhCI+/MHXbmxxPpZNnZTnmpi7zTOncAzCASD3EkcviM56THxjpnBElH99164jndpVLLoIx
NolcO+xwVbjJJ4QJXm0tAjzLwbyMHCBCskyep+EXJjueU1+xexrybnqbGqGXHfKPfYyzKYp4ILOl
81x7d0vTYicOWF+PmZo9gTmleWDvXWzX15mUk0pWY2KCja1A1uJcl+hMClI+VaJeAYNwAh3+1JVk
F/Eg3hK3CXeumKvGbI58dIPAQ4SXhCWMiZMJANDOXwly4SFB656LfnNZKAuEwghIDq5W1qCMYVx8
GhQiadcUOq+ws5zVxBTuj+NIWStoGR4iv1hPBQYMnyewS3nF/elK2OoZCqToqqsAGCnsCQnGx9QG
czkAOfC66TMDo+6jH84Kl6hm5aE1qtzjHJE309YOWcBWnTm/9HfSawPManl+mRQzGfOhtfrcg2RK
USSrZxuwbmfxdQr4RWYz4ngvh6EFyuCx9h0w6fQOwaHdB31bZtzNbb5iw0x5N5RHYGxo71bgqIBe
IAju1ouHnLD3Ek4QWVgF6rEuul4lkM5XXVp53fOEJIWET9NmEli3BjvE9G27XmFHnqjrspEGPG/h
1XucxpElA3aUWxGNVQLlMJ5w18wygRsiVxnFJps5VtBj4VvxE9pRcUChFB9Vh8YRL3jvK7wl+Njb
DBWgyOlYP6NvZTurxvA+CKPbUHflC9n06+hL8C+NykQbOJhHNcUT0sbkET5RzZA0C0JSEwn7YpR9
fp1iDAPNju/R6KoauExliOQzw2bsgjO8S4Hc6Ru4v7QJC+WUDiPEjouqV0yRj+rHJKhJHbIBrggb
2E4Rv9gFEhMf/VB0b6WTKKgXpLfUpBTZRqsxh7mju9etE3cdzuBviBmE7VfP50PPAFRsc3EIbVWf
pa1azKjDuGlppqfNp17iQ2mGPdxvTjWC7V+6vs41is9LNaaSrXZBTjU69gFcAnZ/laFtEmi26vum
C22K6OQqXyr6GQRlsB80HpGa9Qe5sDhhHCUY3Zoph73qzw3ms98jNBWnwEd6mq9Uk3TC0znYBHtL
bbiXSiypDdu3tSfTRXvd7wRlPG2MqBMyrnPeSD5lxYCP5Um+7oHM06OK17sVJdfeugqbLjdXoe9/
rO087k0d3XrhjE9QdndjLc6hj0ZxFhNgo4C8lbHw9n4sgarCIvA89UELYAQQd6JsuS8IwxBONGIe
BzOsT7PmZ8ovBZSQNIV7c5tDpfQakBolZaTe+RQNKR3CH7U0U8YQJn72PTVjlTiXSLeNrw2sxPJw
xQRWrVg6r0akMyaQ9qvWKi0NXG2rJYKTKN+aG9QnuKc4HBBEv3ltDhgAVZcR6CVgCYibMxAY/Hvl
rliXKG0t5s46uFZfcFGamNayF0m8/uTNUZ0NAdMJ6ocVmhX5ZvsSSNOiRO60f9tNCmWp1E906V5i
ExpUDL1Mp5I10ASWejfZxuZaFe+NpyAqDvx8gtPkuWSIaiQTvbeInbkv/GDMq2lCBVcpmegGMW3c
RjtSLnGGQProUPcNTSoq32TRiV0YzAtPRVyQlwA3AVD1VD3BPPg44nYnMYEEGI98sKN+gf2gM23q
WN3v4E7+EIH2drJsk62aVo0zvIlOIzLT7rxYxWmjPWxJYsIE1FKZ/uiQH3/Vx73IK1GiPTIWRmuz
A21YUOZSofrxWhI1dkkA959XVDvvqFnVyXG5njs+kjQg63qFaafqjva9w/k3bPhwQIqNTcgs+Bkg
q7oZS/5i56i5HXgZLhesWC+vPfQA6cx0gTeu+Bmeb3MyQQmTQOkxvS+yxvxLKHtcqgGjPPMMsNq1
cuantohxLk8QKxNAXlV4J0pkDOwX+E1ginoYpQQKXkz3vNqc2S1SOfZZ1ptNiYk4O2kxjyyVBbC9
pGCodZKgprE5t3M9V9c+cSxB99dmuLMWSxBnrnq/pJBUx4GHCBmGUbmmj5MXyx9roafwxY8v5UUy
NyI6G03X4yrDckKZggPwfWibiZ2Ao09hipGkywKG6HNHkKa6YXh5DH3UssbrMp9OaEcvcNxzYMbQ
Zji/fCjwBBHXFfWsfCzCsNEPHEaRy24py664Q4Rwtx+JRI/MnUKrObZTz2/qTdhTEUF0jYUg7jxv
9MYkBlVU3S8YRdRA6ub2pvd9O+5XRgebud6a8uTV29A9am/EOduodbR7hwEMmaiFLcWbK3xqc0Cg
4Feaof8GoQtDR3OpspJFUiSt9agEzL3nmMCEI+bybmHyBIvOBJzOvAtDgK2fbkDu+9VSE7dl5Yrc
46Qi2zj9pGrDIYw1Esy7qK7tNxfH5WEsGvOguNnMVRQ6eVviVMLCCETVHwdi66fRlGj+/Xj1n6K2
DR4tm822L6dLdVHWIax9sRqBifZBPyMXF9byPjq6Jfbv2mCgt/JiPb+zQWEAvw+LWeHXB539Max8
qW5wdvfqwDq4GB9bVtMDni+cXnqCEknW7XTbAC/4MHSQ1xhL7MBoNRSDC0hojyJEtK4KwQfol6pk
DDSTSHhopMxaIwp94NgtAJJCK37AnxWPMzoZfhzh68r3JAjMHRMOVjJmLFYMul+ci7FDFf0nnGCH
J4nxsAe7tGzJyg53CBy/tZ+DGD2Soe1m5A6x6+GhVTQERmR88Wj9UsufszbwP0HpiBydAo5oLilw
6Zu0CGeO4NoFHEQv23JGpdYVr/VodHWjkAHsZ7GteyyTilh9pYmSp7jv1XUDH0gvR4pKNyZIASuC
uzBwU9p4Q8fPHfHtkK2Vjru0I9UnB+mhUk4L2eVIZa8eYhFwTEv3aj2gkWU0GQUD4DPaGB76DQ63
BFyN+llSBlakirs5A669zVkxq+XnuNrwEUOQbN1JkHEnQauG/Gwp8OO8ip3FkHQt632IQeyTQpfb
X4RM0bOnwTVer/WwzmnHFzp8mLUOWJlEUs72TMbNkGOwBR6/V2ITVT5ruOXt2rZjJ+zV4XTqSnjQ
JTGdrU5XeFWKdAl4eIebIRS4Fq9HIdJEmMSFiUZks1aKB+TOWIWNrqJAGOjmA15jgzmMQT/pVKEW
gzCpn4taXg1+EXifHjDlYGfWsYwuvpswWf0QID3UFciTnt8TAgQoqwbWNHe62UARLjh79oEOhvXy
Oaqd2HQImz/fw94preI6DZBm/gxJ6foCn/j2JprmaDe22/QNggQA2A6H99UaCmdSjPHVc0J0oRH1
40/sh0bJ+NCBK3vqprGNj03dTWjvqRd6D1ZYd0NW0bUZ1mz1hXuwvc4yEuFBBITA6VEvOmVE+bfj
Itf7ZgHPXrXoLhPSSrQSrOW8PhJVAGsCtl+1qFAB2GQtleFzTN14i+Kf34EWKlRS1XKU8AKd4v6F
d0sdpTbedJEGgHAvxUY5uS9Kl4nsOK0RcxoPLL6v5LjtQ3QGCN6uMK/UNrM6B7EAgUC3fufNYuXY
NZcI0H5FaZd6UjTkONCQ1qBte8cUIJZOkRcdTAz3zsAOFdm8Y1Rcg01ux7vV0hCo/TYG3kctTP0e
A/C9HoopJGkM8wv/qtNsgbofuLVMF0BIoBRlxJ7Rxzmbr40UTwMJ3HFFB7zuw0DGz9zMaGvhndQd
13Jr2y8JW07YPmt7IXvBChy8xdvQY62bQiEcifKp7rlNCkq8Kt+Ciw1yN4GZT6a5cI+w19q+x/h/
kWylGHnCMdf9uarK0/thwFObTyhTHzqgEOjVVG2TlSjMea9i6empxB6GLWCNAIl12KdlDqvrxksb
uWIMG6JBUx/0JNbHeS7jH61UKN81m4dH1KHVIy0aXIhiXDQGEkHEfrRQjdSJwnHgwMd7UZzDBRDd
nfBBuTRlYY7FjJn+xG9Wc4eOfruyYguv5obDqw7xJ0qwrOl5saWma+gXZqFEuWNzVykkNqyNTgWE
5J9Vq4cPZjrWX+h1PR43oKlfvS5kkdMWkPTOUXSwQJpbnL3GKQ9Hrb/Qh0b3AK5p2NkuA59uVKrj
ANtFywmOpg2MfQGkuo6npCRF/AJgriyvSoX9A3CUIeUBeroeus96pmjs+7L5OQay/6HMhiMAbODy
OfWgLFPhdfM9q9c5usbhCTaDDi3YQF5Tjjp2mI+EtOLGzqYaT9ZS6acVaRGx44YV3BGVgfzWgaFj
eKKhfNzD4pNuufEa9ymAfH6QNuTtVQz/5yJbXQXcmNQaezgA1rLaexzGxGncgNROsWapn5UadBjK
yK3+1jZ++33QU+edtrZQ0a5oIvMJpn4Kk22Mm5SriH1e2o84hQS/ndLOFPOtNwyFSp3AZGgKIh17
vVcMz0EL/cWub6Kx3RcjwbHsi6KDJ/IWAAQmILtRbYWYJc1Kb25VbmEEx/NFAwDLUZ23bwto5gS7
iw9W27XdLhJqxk4rF33GJkyuvJmA0Y2m5Qdw49ik1B83AJNe0T0idhRPTO88gks6T4G3t9RhnnoW
JCwBxjUueqphPSCO2GS5SGhABqixaS2/hfPoPVtCxuYj7KHkwEDCtjnAFqrQ2bY4DH+PbRfdbK6c
5oz2xXAWVTz92IAdbOla65XujJ3RIeqlGUAQzwL+5xvCfFLMkFFyvYzegvYXONJu0ON6NVv86i2w
K8D2GFuT0UHLxuhrhbe/YleUWBFOXsbZIlLUKGg0ngz05cuCyImZIL1yQp2p0WfDpuhLRgRNWO/8
pU3IElOx01GsP8dCAA7w4HHjZ/7WTk8gj2e+8yo1TbuLt06ZkS0coZDhunuGlXG57QuMrH6Uk6fH
RAWxZfk0oHhLYVSpm/uG1g68hKqB/BEJUAKPtdLAZJoe4l7cihunaH3d+S1k7p4KijVxFGNmR7d1
bgA90qNu36aZ93lU6eYZ68PznqZoZQbXKbJRtqD9ZqlgzEBQgjbjJdIbjQ/D7MFEqo5Q0SQFxvLs
w7Ju/oBqVM3dT9q1a7zDn7Cv2NyQjF3JBpxV3/Y+ZBlhOYc5XOlNm8AloA6h4BHS31Ew0GMK/MJ8
OD6zJXd4EqYEWC7SMbwZTFbul0NgsooEuKxDuDUo2sNt/ShpycVN06NpQ/vZDdsFmgqW8RwCdr+K
NViwdOFMDXlTgvDYe2vR3c6Yzf4WFdXFC2QY/DeF9tTtHFQhU9Y3nTDZiC7Ee4FT3eDuqVnn8Krq
Zx9jyQBpfbEjQ7mi99a9334DPa7xL10QtZ8krIx3BgsQzbuVYA7VoCLF/FQCXAAHE1yVdPRSK5QR
UJzAGPXUrDhdMoS0+Wj0I+g90qDEQXNuQYQT8CE1GVIBGWB5s0qCjZM3pH/0G+2/GbaM7xCCzodY
mSrEx9sMtASMtdNxpq3fpOvahhdibo3YRyXbieOEH1DRbaj2cIX2vFbUbsngbVGb602xKMM5eeEj
mv4OuZj9U60rUN6Es/5sSY03HZi6qoAJT+NzT0r4FfaLfV4DxusMcSZ2O0Zl270uZeibtPSWaktx
w7GVIog9WFCit2xOYWUCUZk3jSXKvRnhSPchDb3uthY6mg4rdvA4J0NtaIoToLuJtIyiJMBo5yew
mLlIQ5TkAACk7d0lK8h3GRuXbrgetaxv5RYKksyWofmdsd1m2KL0doVzH8+zQLM4JDIAYAw5X/ww
Q52u0rELvTqtG0w6JGbZAF8Zjlr1FGvpAZhep7Y/MTeiHUTriW032rqlSYAhwa7QdHi0W0p8zCc2
rrnxp7VZ9yX8UvXrIMHlHcEe4lAJoUdaEyCxVOdRVEzeJWljarLNbyg9T7gWsOcumIwTL+qH6ds4
wnNAJ3UMryocGzKo7hAlUkKLVw7DE5ym6H0XcXWnomr+jkuFslhgbGA8RuNaKVQKXfAdIkIOmUIg
hhVz0a4LcnChMWLEVl58NTZYvXReqkqkAA3CdxqXK+hRpRcsO0W2a+dP/fUqJOiTYJzq3DDF3i1r
1kcvbKV+pha03cHFBV4SGGNoD7OHCPGf0SgbDBoXuG2580YdXJWepsttVHv25yjs+hEpMxVQOF36
dIK9oNyNhrEFcjtPNdkQcpYVXlvqnMBs5mdEffDegfM7kuCg9d4gHdzwHlsZIL58LMYyRYiif1hl
gXyuIFT7iIufepmRJDMFxOsQx0xw6HEHP5KEw+aBZwpaj+6uGFwkbxiWd5A3MStfkElj+qdoLICg
a4Qyikx5Pr9CBdZ7D5DKoMpNilVUP+eiM+cyxBBHttkS55zemhdv8rlJq3VpSa5ttT6G0A5M+BAl
upOyNLLNfURhlhnjmwjTLqg37Ag9rwzi+oS2yawDQJ4U51SVUPCjApB0YIrjMBD15oG0XJLR9YoC
vppHWMQMsl9yW3kgdWasxqva8+Ill0PEb4Kqb15sx1DUew40PfPCYoPgbwUrNG+YRU4FWpbHQrqV
HyVxVQF2py+KA4QuG6q2kDLQ0CU4yQ/MVxjgyDEe59S3m+AnZS6fAm1+89AuJLjvYwXMUXDcH6+Q
mZGsBsPupujYSYjG4Po09LgMQFdzBKq7GWc4Dy1QroWrgyKjukHJNcy7CU7dEd5kTD94IeqnzpoC
+MVCLIA9z5Edzp1a75rYbyBY6DBAlIOnjl6qqbSg6cOwRykGn88ehKho3knnjc9Nd4GUIPtu9UFX
m64QhtIBmpQuqu0uppO1u2okYZ1xcAkldCu8wcE3BPYJ8wfQllbS2ct1R5v/1ERV/7iOCLO/LwTH
so4ChGcl0sfUXVJBTqKzIO7rL9RtA7LXeI/LP4gK5XoUVGi1gRiyNcceAVS/ipQEIuyI/47K1QeN
VdQCtndRQ58LlF014EM6cCCsHWt22xAuZ43AdZm6ibnvM/SQL8XIaQt8gw+Zj6BJP+2nHgkRhhVq
yFStUaOsixlBfqGFxE40U/4tJANA41J1480lIlvu0SuVDnHf4Jt3YOY2c6q0HZcMHI8P8rHpfO9A
UTvKTKzk4gK/Nf3PaqzChylAMwopQgQX9FZveFnCLS7+xpoqTkUh/SNBOkB/Fas1SOMSM1P50Bug
cDMGrtvMRSX7IqpZHjdXOeiZLDVbNkJ9+tX4U2vSPhBIPeSiAoA2bkuBgNqYjA4i2M0BSqFNfVtB
SHy59EHzoYhy70UXYiF5k4D4CpYoVxC56SZ3UbD8rJ11EyqvDoYsbi3MjSoazlIy9oRmMcKUph1n
oenzciIGhRqKlmAHgGtxu3qKG40mfwu7/ewt/QJ6ldsY4/pGh+cickV9XdUDdiWmW7GANvS7Ehy1
ahVCS+ftwcAGqT6Pke4YiCSfLTtPyXjACX0ptVsxln46wODDPLdQjy7/Zlz2X2nKfxmNKkZB8Yni
yzBEt6DChmb9hx9p9/XXtPy/zFqsZFuWxQNLMdCtvdgxTdftYvi/mbz6Y9r8/yFY/9VYFBPzCNRc
a28fFChYj6TEKt0PMaQACaLNqj5ruY+6FC3w+gPNdPdB+8a3Wd0ilHRXocVqc5zvOjwuggR/bdjs
VztSsIi1CaG6xSYCWXRdNWtG5b/L6fgXsyvBLxNVKP6ZigQQk1777ats5/7HAsh8S/yh7+CHQ3vA
TX/p1v1qT1pWfah0zLc9nZfyaiUN1p1v2eNfe3Xx50kJ6vEZFn9227MVQ5iCT97R80yd/bVX/2UO
I9a1VzIkV+9X2Xm5N1C9QwAY/WtDPb+6nDY2Nl7U4L0bGrewfAz8kCGFR1b/ZsT/X6zJX11OySVi
0Ybzugdh/8NrpmTs9f1fuzC/LHf0GdwgD3XbYym+yTjOkSRt/uID88ta7/pxhDT2QgCqoEEuJ6M5
Pob5S04c7Fd/0wWqCtF5ctsj/U9embK3u37z/1pEDfvV3VRtXVOjwFj3vbP1Z9DZ5tZyU/0zHOE/
Ppb/VX6Zu//aktw//hNff5hutTV0O798+Y8n0+K//7z8zv/9mT//xj/2X+b8vf1yv/7Qn34Hr/vP
v5t9H77/6Qvw20DI78cvuz58ubEZ/nh9vMPLT/7/fvNvX3+8ytPaff3+2wdKgOHyati89G///Nbx
8/ffKOSyGEf7j//5F/757ctH+P23M+YGqr/dfP/4+oRjEEY7/+tl/8fvfn13w++/Mf53D1yVH8cR
JF1Q4WJueP764zve332BgWxACxwTPJCW/vY3fXnV33/z2d+htI0gOhLMjz3GsYScGf/4lvf3CP8Y
Rh4LuX/xKv8/b/FPt+m/b9vf9NjemVoP7vffwj8G2v/7hAkZAtxj6KVgZQdSKcAAzZ/3K28NelZh
QAL0spmig7eCLJAr+6q7MyzeXmUpL1UgzIZE9A6Fx2tVoXENZnRY6OP3urKfAI87aD9H8LADmDT0
dgpKDgB+whbJGL9x1BE7UEL7qIACbnUZF/2d8MPXTnT+LQq/+XOTdkxQPh1VBRWG6Hbe4s6m+cnh
RNd2l9q58eL6cRhCc7tVJw8u4bDsfFTw9IHSGxp1ubXgWMsk9lf1YHqLWptlKmr3JgB3twxZTNH8
0sWwHWzrNvjE1fFN3eq4gTAS2lBPQ8+ovzXGPsO//mZQ6obOVbnfVgxMabKTgU7bOgRwYTTP19Cp
bDEmuBWiYjdhue49DaYuntJ2AFdum29DyeO986E2rP0PPuACFijxkrIt5S1mvr7AMYaYUrkY5oEd
pkN3PYDxbkPAnTX97CNy6ASMJqD+eQknL28j0CA9NrkdmmWoibT/yCno1HEk0K1bsoPI5cVi1h9o
4RPMgr44FP3XBOM2yoRvWwueql3KHZfsUyODSVKI8ZaV3Ou6uPIwAXw3idE/dv6Q13VtMK0u/EcS
yfiEqaZkbLY9ofaHC/RhjYovtPwepNyQMW8XEXS5Xuzqqice+EHCfeflIQi1ZLBw4ViY/gxbq5IA
PsUPFWueKvtwsSAEdlYY8Bv98lgvcKxqYvcUMv4dIFTS+HK3GDIn0uJttpiI2sVgPVOwsV0iIkzr
kNqenWXDLbTdfjatw4Qyb6J5QQPM+HRlgLG18gBFYAAATuXIPwrTqCd90oUtpOiXBJRlBqKzUMDY
QRz2OTz9IpBPBvhwD5pimav3tRZtwuH3kUBOdycI+qNyiq5IRCKU8v+bujNbbhxJsugXoQw7EK8A
CO6k9u0FJikl7DsC29fPYXfPTPeYzZj14zyUVWVZpqQkiQj36/cer7yYv/BG01cdO4068ASUJjPW
LGY6UH6lSY0QBa89bzpyUu7FWdardBXUdn3cLq3FWEhGuynD/GDPpMxYJuZ3ZVJ7EqO6qtdftVO5
ATsOGtylFebbEuQwaY7Iftfd/t1JlJqgFRNSlhjTGxsicjykjPus71+ZWJRMZMgp9PK4RMaWz3jQ
qa3uw695sllpw8NRtF/ZlNqewzrFILYU811JlIxfmpu5VR41DD1YNxVJ8E6wSiNodN4CRgN3Vn0t
kui9xq4fiebgUoKsrzLXA/izGxGVe400TdCjBqJMr/d9YS47RuHRNet2oEYqX8h1v1TphokfolxZ
/9DjFhaGymXjIOoahviIWXnPODzQLACqafpujSknVFwvHu9K59tqbm4E0Z580Fs/M+dlZ3Pu7CzL
mRhBW2wxmunSS0J/W2PUHovK3kihYj1JdkQXqJw659dcjbPQ6/hCL/ppLZFzSRqLwQLc1vxv6Ra+
tB13AaEBrBziEI2nNNYNDE5Yo7Ky1B7kCt9hxuLtMevOTz15Pa+zeL4E7hqA/fvaHE0GYfK7LXBI
mEoeNuBtaZNrnyqCmR5KJ//VfLMU2AhciZuiUH/GLj3IJLlL+DF2OaZHX5+JJCbVJi0L8g+jeqU0
xrahHKNk8gdsUUJINLCOZyZGiTcUDUfR/KG1WuG5+kos0XCHXdswm9R1G1d6YeS+2U+vbraesgkN
Xa6YNZfVOcxR+2bMDGpWhchStjyM+cLbmis7u8o0j/+bHnF3b+kqJ28pessvcuXEFhpygC3wVeGs
H2quHHCsfCxleZyBH16I6GQbxyqnDdf7O6sGAmuYT4R2SAOY87eIVS836zAWDFzM9awkeOEsXGxQ
oKxdPPR3KaEFPs2c8o0cn9QIz0u7oiJ9xI2GeaNprbNjb51VeSNua/jJvGIJmb1E7T9dloYM7fhE
JMFzl/lVqQUDnnZ+X+R4ztI2cBekzzRugzVRxDl2JnkpzEo5KC6xO8Y9OFkrYKbtlG6sqqq+61FT
8GISQ+9K9Mc1TnxXrPeYnpcAKFPQWVerN/9oozEcCQXrATCK736eDc+OX6Z4yc54MOaPVI4iAJ/F
guqeCAi5rhQdQLct3XenhcCE67SmR47nPpvjz1bI46gOu9QedF+rtT2hXeSBsp/esgLHLvM/xpkm
16Ftt1fsNai5X4U1yABL1rsjZnwIzjtx2pEol7RDd90MgzoKX++hU9Ofp1pzpyn9Ma3tX0Am5Bfs
UcN8bB7SjI+1aEUa5NmI978Zv5uU+DQJwcFn6vscO4A2Wtv+JlKKrGQt5qOKUHAfm9yqEvRG42lM
ePYEXk3YWY3yXAxpv5GVpmxqUkxBxlYUYNl84ISZNC+aZg7nPsrlnaViN1zTsr3YUc6kJcmUCwZq
a1+PvXofT27yG+lDcRrspbprMekmx0SJ+60hBucN3RUJyparedL6fg3LZEleG6x+e0FL6bfranyJ
Popwk6QdZUVOXnGZ+dAaKJAd1mzHqeRrTPDns2sV89Byxm5azZaHPplVQmpr8RCr+IbjSh1m3DlF
uev1rHhg45Z+dRUlPRSjSz6mWnyrIDNMMqUJBUpwgxuv7n+FWzP7l1mFoT3KP232GwSt3lsHsyz7
K0Zf/bgay6ciouFPLkCRzVnZPgnZy4DzgtN37g4ZE+KgrbLpXo1XXCNqGX1LDK/4n11T24MAcIJs
aMnjWXpfndUpaY5G3vUb02pVlroXySHm4eZ477rhzirT9qwyQfKroggt+Wm5s6/MYAXI8Xbppq2T
a6kn8ppVLKe4+UPJplld191PiOuHngkUCxqAYGtrMo0MG8zpIljzRA4u6n2xAt5UkMKEl6XsH5rg
WdecT0m9kUVqvzH9aDYF9rZwqfRiCw9cfk0WzHEKyHrL0AlGSYan46V2EjXUipUKgSRu5knMhqOH
bUgPb1P697y9OXc4I/uCgCyuLDZQHvkzNp6kC2mLI6pVaESBzY0m+s+RZRVbyS73gqkAFsdgyu2j
s3SMPPRiXw3j8JwW86Xglbbc6SMriyPUC+7tYtrjHcyuUpZW4Ay4tWV8y15hTuH1xXhRYmfUCx0S
snpiTDUHyM8HEyYpQ5r85PYZfJShvnfqmoBjsfKXTwDr9eXiZ3nBEVbAD7B5inwyi8XzEo0vPcYp
xuBG7GF3LDcSz71RVXFY14LeETmgbfT6qoj6XJfuzrXNZ4b7OtCvsb3H37/JR/teJMdJ5wFcI3Io
pI4Z5VXM7XpCBKVowtKd71oWhKjdWatz6tCJ4B4q2i1rjOXDUOpnZnL4YpHE9WUvU+k1qhM2ZFew
5qYPUwxxcLLjOYwn9VCmBOTZHRSMrROooCy1Vn2BpXcpV4cboONUrMi4WxNbX1nwNspa3M+xLDe2
zsoPXF6YP14Mu2tPDlNOr0k0Yr+yWt5w0rxxfR8zu5kDOVg73f1FNBVXlKR4P9c9TwO/91OpXFyC
FfcH0bWgm5egs4fvuNXWgxRPcx6f2BQelsbNOT73025QGCdF+CRZGYG2KzC0MlzN+1fMlwm+btcr
eoHxT9zp81oFKp1OWbfXyJ0OzsCOAKuN0h8xgdaJRHYGlcu1M7xozP1OhpufKytdYTlEJIDjs9U/
Gz3PgEjHszrkJ5YSHIyVlMVaY7PXi/xRWErii+GwtDQfN6h2pQlyrCQXMLMv2vhTID0jZM0fedem
W1Ndj1pB7lQpGx/bK99qENWm65KcDP2YkCesDpjJ8R1jV4ptpvnlsGmI4KIQz9wVfAnlNuDrCJNW
lX3pC769uV57xqTkZvgxxRDGlpm+YnMzTt3SZs3fZZZ/S0u4Nj/V49D9/Aznz+b/g1pwI+b/71rB
6aevh6T+F43g9if+oRAIdADLVsmlIEgLoev/pRA4f6ncdjizyD+4/Ou/FQJFd/+ymEShDqgudkrn
xvr8h0SgGOpfBCBUQ1iW6rgamxT+DY2A6da/qrIu43ZDt0x+SNDbNrL5/1DAeqborcoOTFx+7Dkm
UMAYDL9jTiLlTTO7jbmMxalQ9WEz1PKgGu1HyyA+ssdd2zO/BHIqt1Y+hgSLKUVNvKy2TcU49vNj
a2AMyZr81Onuwzh0Fb7n4UIG+on4/XBV+hZjNSkN4fxxW+N7LHXV43Im0zTcdWmxZxBI5lSg4ZLs
369WJDmxK+xVBn2CYXQv0WSD8OuwrGDe9qpxuhqUCe2AEyUx61NVpFtb6e9stlf6dqKNftWu+wrE
fKs3ybEyp31Ua4ggsv+xjPVjGecNJrqE2M4Ukob4bWfcWUXRMK9cvzi2rzZsOU9piuJgtkNgOdmH
bQsZ2EYXOkn1q6xZ7XPgvxFcv5PEEn2hcpdbeC3Tk2nF+zR5mRViOxnxRN8ZXLaRgNOlCY11v1j4
Kccbt8bHhq08YdXhr0SJSnlK2td5cHM79ZseTkKzVo2Pp/uNVzoYitlk91MVFAYmR+r7I0G53jNk
f63S6R675dXAn7zqg99rTIeEk3GqVe9rRweBEeRA+eH4g1qdrTqqfK2jGCC51WzcXFdDhYDNdnVK
PI9c4HnBMgbGhvF6b0bF2ejKCwGeQ98lsHaIw3Yye4iXLqGfU+rQHnComorzrczRneLYh9lx+2Bp
+c1ugbHQGJZ2C+SiJMEHVt5jmK8ceRgoLF2QJHa9I9N3YUOrz9RY3lWdgXCRKo85bl6viugstElU
pP7XF8WMj2ZeP7bdSqapbb+41ZkFz4b2qzCc9ORiT7vREQ6X3BK9pK5G8N4gM1mnqbHXl+mAwZ9L
esaIx9YiaAwd7Q+eZqKtMRANu7/ruui31RhBSxCbObHDrjYnDt38mqYtA28zCfXRcUKx9EuoRKRq
shYhCkoJghQ9z+AcEqZg3sDiosVBVRiaUQ252JFq1vHBZM6Gpc0h/4zQENZt8pYTdzB0FxEmT03c
rYl1ymX31hXiWVWKs1MkS5i0KviHVCcrDeOoWC0KSJm9g2nLg6hraYeM5gWuDvtV9foyIXf45JrK
DR6HLyOTlAG4ztgzlW1SQ91xqzGibL0o5dkYgM/4pSR0VpqTRrB0ro9K1pIL6e1lCxWlDIg4cHWQ
amLsW3xPGu1qlXa1V7BOIxgyeWTFy7Mt4jEYpnJXtgXPd0L8LLb5YxndYZWfRvJcXhJZatj0CmNX
2AZ0NBh9W19LsQqP+lbv09xvZUFWPEX+YFXETqRzF+SELYYYJ1ZxTVm7zWWXEti8ryIlFOIj01pG
lm32HU+nURoiICJ8l5jA6IsMri9Bheok2cIOCYZoxaOhj82OMG17sjHOEpRpShqXqQ91NU72WMH3
Hemyj8JusEBpkfY2ie7RAuWyEDnwzVm2nlnF1qUZMDgsXMbo0yhAspJUnaWR7bl9cfFVmAHFNG7c
UnDjI3oa64whPj60hHp2bMmVJz4Ezd0klCNWmmNfiD+rMz7hBX0pSovGFF8F9oSf1B4FqoEabVQw
67HdsLlHpwBYjuT3UeVYkMVRnPk1ezP4JrWy64dcRbqdAFEBYzjri+E7CrHnNE596C+7WhnvElde
MtwyvqbGxY7WPMHiMR2l5R56YBtBIyp7twr1JEvlraVj9SDjq3gDgVBRrxd+o7vZF7nI8qBW9Ygu
Owfu2s0ntaiqrSxJj/ZONQVZP1uh0eKTG6tHyyne6QHrxdhV0827mRHYKcxiM4wxK0jyYnmKiv1a
dxzdUhuHmzMLj3hM7GZaNxRVh2SZegKghtt7inXLwFjmFMpUp5WN4OIi1zXfjKZbKCt2fs7t5Ko0
c4y9ceiBYCBuNcXA8NqJr1P5qbP6KrBqmflOvtAbmPbnKJs/KWoFZk9WAJiUpJ3QdkmNd2NQgzqq
sUb3rEhO7MMUYw7T0ouSpi+rlSJTjuWBIf4+tTh4LRzAo9Lz/hAodpfhhxXCtIZxcbQjN9rrdgWR
Jl4zH6ssUclqQ3AmsFt5Tgf3ubO5CWR0tPPpj6q1/hoLP2cnRBe5ybmJ1R9SmM8ajphNTfAyTDpc
WbVVlCxcmjWCBJUEOhPl4TJEoaialAivoRHrb+UuSQRsmk7eUpHTgzmq7zOwM4RKasS6+8xV/Hq4
xEp/MnI77JUiPwsWdwTjOr2zJq1h5VmvIRX0yI4qgVhvdqMuXPDVhBkpQtIZtrrTK6z887q+urYs
PCLA1A8N7l0DNwIjIKvZzTAawTnM2aGok4xYXzyG5qpU/EYnoRGb2TLURtjTEwDfX2pilPt1mfJd
r2JuXrW6DVIalxcLKtb7IqryXiVzJ5bR+Zt0E4eLZbWeJWafs/fRUMzXssr7p0wlNbo6r1VjDfs6
as0wGQD3xBPG75qJWqjkt4FvQZiURMqH6B0XDA/m2Zu9OGCxbNiL+jAzDPYqkvu9bZwiDZj4qlgt
Erb1mWViiyvF2t/09UdQJ6/6YnOZOQ+RI7fDNBqvZgx1w+qUsxFTwcd6Wx0mbah8o9Xo4Huuy4JF
AXvDVTFgdnhFEuTM+Eoc65AIdX/TcpEcMcnQlFhVu0txeXUOyWf0kNypT4TcaM1Z4F1YL07aApiw
MdQXftnSzUxELJdI68NiTA2s/81uIb9dChgVsgTg0pKBJyA2XQc4vslweygJmzf0Rzlyltramyxz
uDTrkyoVtPTEB5HjNSK6uol8RFnFC6R5YoE2V3R7EuE3IMRzX8y+odH0rplCFIC8drbQMOEIxxAO
3Ea7aLnkop/QWJQgszu/NPUfOv9trZ8qNiqlAtFYjp6VxzvTuour9Bv3+XHt7aCxJTa5mYIp5mkg
eOco8baMJIJ9w5YTfVu4vU/dFUrbPijDgE1RdLzlmLtDHBpOQNrhIadLMoCGYsyY2m08r883RyI/
yQSeJ5Fy18rpxdXgAcD9whK12FdQJreA7Vfs2Jh0uNAwp/wSSj6nbZ2FFsarqOp3hRZDOdOvfLKp
+dgqu66KZ7cinGose6W5G/vonMruq+sfFHV6JC9I6D8KGuOxrot3ovCvVa1tm8ENR9HtV6U4lbhO
nVZlxXEZwM/usKuhTsyIN7TwaTj3xCrKbvmtc/fNKrirOCByu32vne7HBNNHftGTUX3q02I76XJL
xHab5Nh60mabM8cbiZenNtx7c3xf2x2Lb7Z1G1PNd6FRCjZQXbB9f4yLfurjk2o+xPZ6T6jxKAvL
N80+dBNiNvCKbBWfeURMJ9E4zeq5O3YmxQ2mGPK36SeROpKBeUkMx6VoaipIa/rOJk/U5GdM0JEP
Kgzmopvz96pu4ADV/q1yPtiU0+ZpAbs9rOLctvW1Nrr7UbFCDpEzfY3n5O4dCv5m7R6MHgVZZdcH
KwCvRboMntLqZzVdkHN0I8Bae6Cwqkm1OsleLO8AD8LILl7TFCsslarVa0ekl5fUTJ6bykxJwMAs
WLTBL/BiFqm8qzUVeq1VBGNtgA5K5G6RxtVZvkfmXgSqPPz+S1C5itfNYi8r8TLYVC/tIA9Lp4az
bnRbaSj3o6E9t82bM9un2RbffJLSoBzyBz1mnjXaSQTbr4g3UzJ9YQMUG3aUhzocq3O1NAZU+HIH
1/uSZerdZK8buFvk9XtglpEk8FA6P3ZKzJvQ6kuq4G1rVwRv7rL49rEcxftMsZRxn6mVcioqsAnz
s4EYf9sZzymagtIyx4cqHUE69lcgc0ww5DHnIoTKRoh65B6Qs7WP1ogchP0+jlcwKBfglRD23UcB
Ngo+xZsZMb/l2OPi6Dpf6s2zXL9y+zOzlJ/VOKYKaVN7Y7dxfTv27oFX7vpVnmumefddnf2Z6/Rc
q9YLiWGLxM+yyc0BLx4Aq0i5WGj72BYPOkb0JW1+CWciQo2o02+gZ38So9/h+j3GqTpfYs3ykomd
NdiIoOMYB25u2jVwHeSZkMj5Z47CVJN75hxeutp/qpYsT9LXe4X83Q2ahPFu6s+4M+HMrpu4TXZI
qB+5q+BatX04QXNoIQdt3E5PESStz6IklTPFF6u77ZpQOGwMOaJ49pPmZ0nu+lE1bRS1i312vAEJ
TZpfJRs84Fgdb5P6kCvkQh2N0zx1xgGpcjL2GjZKfknIuXCfoiZ5b0BFZv0oTwQfL/BhXsb1Rrsz
qunQlHbkY/6FarEuIHrGNTCM7GtozMdaMeptNeSfiU5Babh1ux216nkcFwfCXLtXyoUhgNK9jVH7
Xua4lKngYx8JvfSdKfsu6Vr9bp3VA/ANh5iTK0lX2F8gZR7UvrICTbp3HbhJvhrTjaXur1B9mDrb
l9xkZpVlGtgTdjMgy63Who3ztpf1JExJQL0rNseA0pvlzsErvmXBoU3ial7Z57cUOBtr0HMN8JeE
HDXI2aw6FL1KYGlJo1dNAy3SwkGhQZ5vX01ewWlOMReYAsgqCXlzRq9TmOSqOnKeK1HoDVMe2U+z
+oQC74tsAE2mP7Ab0iPFDcugBzRpTRuBAcBwtDusVkSc0FEXJ2JAWOBMDTH5V2cH/vBeazMjcNxW
CWYm3GFiMy0gguA8pqOZbHhJmb/PwNpKmsiYamWu5zuCUCm+rTE6pXXZM75uFP1oyqoKmxIZPhNT
xc6+RtvreUa5BD3uI3Lncg8sgYzR/B2jNrokgxaTz0buvNWKe5oUOqVeP9hW+ety1xpL+ZFEqrur
lxqwQZtNAG/08aNMp5coq/bwAejdY+OwEir2V8HSW9U46SMfcxC8R+rTm1Od3aldmfp5M3oEdk82
zKG9o9VPUmtUQTbR4jM+KcmeqwWsFO0H/EXeTZ16uHZDp9LST60Avgiqt9gKmuttDMjFnxM5+VrT
LWI/GVR+G+LvBbO0dYAxYNxOj+iYxdF56Q3D69rV9plCdtR1+ouMki8pIJPM2nF0qovJJxFm3mfM
R61ylKfUZVSmNfmGILFfdFWIVxhmxaptrGTwiI9FyDBcy7BUTS9nXoUNWDKTk97NjGBr0zHuJChu
sYSNBqxG1mnn11Z11DTjklGqlXp16Kb0xwS6mZrjQaTGbiyTo9l+FXb0PPfu3TiNiO5WKF39AHkR
ubzwSWdkXjri/xWpT8rkq8unS1skx2J5j0EM19Vyb5jxFbbRm1I1pyaHukvRZoO5KEV6sFz13q0z
34Bx0ndKQphlOpEmY5CeIyXJu3h8VWtmk3VhH+FleOzMAbXTUyuCODd5Oados2aYfqWm3ckbUE9G
ZhNgqr6VSeuBACTV8aTCxFs2MhngUNBl8BEhR1o0S+5rjv7Vl1rQZtqFSVsIdek8qsanO5A6NMw/
w9RgFWx9RUfvwLVzm/3gLSZBmFHzrQZZQgCdtBmyIvjCNa/nThsSaQaz4wRL0TEyMXj+UNGEFCco
ovdJk23rSQrPMnKwvHR/S/ok2uUI7rn2erznEcKrZ2baDif90R3FrjI5OrHbb9c0DdPOSDd2IbxS
y7GY5wfVjO67Jf1Zl/IRZnkSSHX9FWn04Cbpp6i6t9w55AY4RQbkocqVrivOgw7/9Z7jQr1a5SHt
JQkI9or9yZ2VpG9ZPQo7tV8gzhaRt3S38yWzahqRQxfvrPl1mU7KUEIOkDXmJuNGOfKkWlpbk13s
930DTbDX22RDBM4MLXvCp+2kXe/pS07dQNKVcoO1FH6SO/G+jyuez7UZCPVNyd8Xgf1bkv45/e6A
Vv8O/1PO/xe/4P834R/73f+h+/vrzzdv7z/r/rc/8HfZX3Mx8gkEfBR+8Q+P39+NgZr+lypU2xS2
aiI3Gjcj7j+MgZb2l2pZFlZC0qGWad82W/ynMZCBgIXo6ZiqgY8ea+G/o/pjJmTs8E+0dAfXIX5A
0+IL8X0svuy/WgOXmIoE6Zobg2ftsa5wrs2rAH1oPGeV0jNcFpAWMzAdIK1qv5POZwsyA85D99pV
Kryh1sjB6Yos6Nwv1czvUxBGMRf/1NEIYpmk01QBTNzWXXjKYJ5XjsMLQbXjLWRFdZ8T4V+qLXiA
/drPvjkauJL7+Qj0ecck0PIoZjMLDZx5ZxfXZ6UC9JTUZ2aDH3apftfQlUwIRz3GDqc3DjBCMaGN
oTSRA18S8VPPx5GqelV3VgRX+0CK7qS5z3lrXPqM+GtLkpA4HMGnrSBG1RrWt2i+cqqFMT6rNnZH
IJ3Qicu7QcyBqlOzMStP25dirPbsyd24kkFzfGSzmO+AFM/Wx7U46+TcB4YnnqV8Z7n6vNrrfhLr
xRUN6Lhyp4gnFmF7tm7hmXpfKwsAmQqdi3hJSfvJyH6uz4vpdzagCfuLqMoiX3BhbnkZoesyToRR
d9GHQ0u2fCCq6vXWD2r7E0YAtHUlCnB6PHXxp8vwV4u4Ah9hNvuFnu2QQxEu9QCW/d2UgKBN9MDt
1DPr7Hcr5FYGoqZ1rnv0/nz+zjqYlCMurnG2goVNDY46XZOFotNwQzcf/+RdOOefdZMb7Kws/YUq
p1LSQNe3adzcL5W2E6PiG8rVHLhUSUsOe2Dq2X3Mt01iw8+NgzHedfpLJlBJrYVu/K4YDhlDR2Ao
4SKpAAncJPtE1qcx12ClUlxaUfeAdo3CdhdVEIYcI4BTckdd9NjdKpjWWrYEjS2vyfiVspD1rukb
HHu5j2v3iGcf80fqepXLUU2n6M+qGTYTYUCLV3fN8zdjXgZfB1Fnrtqvpv6Y8KUCvR4Jqr6ofQkH
hnvZoUEdXxscwPuhyRkU5IGaAZ5qF/25vzFQBTmpEuw9pfKy7sWASMHe1tS8cZ76+movZ8OWvxnp
px68d9VZgQsGMMIUYOXvJVuZRwmZyC2PKeq4WR2X5LHDg9XqQyCtz0UWz10sdnEWeYWkT1bHO2h8
gJbdU0/P5hr42PvUr5I/ibaGpla8Drp8jNIKCsrojasbEPS5DLfoXmrd905DYVXsC1PZTcZ0Xmr1
WxTWe7JofA7exLrrFS59HCCi7PZm/TLU3RFeTV2zC5iwtO3qx1GfMeGJBCq/ebcwHnS5qKKx/E2A
Q4BQW8A+TxrgB9hwq25dyDoOn47efYuOaNbf3o0hrBKIw9Tu3qyY+HuS9uAu2XuiRK+oAYQqLeO3
F+qPpqt0SFzcm+I2w4rSTcLWQh3EPVHGmyvqTmCYUWf3fpZKG5askSZPrlJcTPOjk8XvAoRoAEbI
ueL20D1ldfdJTRAWKX8JcBHjCmSmMDuiDrSxe0bu97uZU0EtdirOgYrpWbNJLestJ6o6pTsShj0n
yGM6fGvAdW7M3IBYFUvYki9I3ZeECf/fkuBQ3MFUFLRmqaJw/qAyXQtpzQ+cpET+neWkVTzTXYKx
AeY/QTr9CK+wfawT5QSQ1dxzsJvbdnmW8MtW1oDftbHzFml0OmNtPuakOhyKmI05AI8i8NF6KqyO
JSm80l70+7Kvrtlsx3u3mGRox826izqn3NQAP0N8UsbBAQe8mfL0I9f7Yw1IQ9aoeGON8QBbS20u
T1apvnbFcgee4pg51kXDxBKZR6nEa9CM6c+QKA+w76DZCvunI/wLYy9zg37Jkp1YdHMzsX720Jnl
HBAquxulpbwbg8CMaxMe9BdLlwTZJDPkDnC83dqBs/AYmazWiqa1u6Qtcx1g/z3j5OLkWFG7A0Az
gRFdquGCES3F/h2xSVfIjQuKwVNx+u51FwCk2pAUbOJyn0WqvXcHgQjbMTJzOnyUOF/OVPrR2wBD
JbTtOX3pBoY91pI093wwMjAZRMOdMp2PjKWtADMMtOACwA1tYEtQHRcyaukatIvNblQYYT5WlLPT
CWIfHW+awmMnk21sQEHU9G9LRXPTYMQxFjAL5pcreVo3YnUAlfYmhsG2Z24Bmr3+A9LxUVOUndEy
V130hz6t0ZgB6wV618hNx3l1x8XLMzMKu7p0hjmERjKMX/ge4Y7j09X2i4O1iKLE4rTVq4szuSum
pbG99sYqN4v9xOSk2c9sEPCqRXb+HP/CF9iQZvwwK1UNEhcf8GQwzGiGGf004JXGom+2VLBznu8H
pzI3ePLKIFnADM8YuZLsNpARyWsRQ7ugVYznRu7NhUY3X6ozluX8m8mzQp84ZYcoJwNXl5brtxkL
HRatXIDnC/e2qUHbTm1th7z4VAO2DhEG2YCVH3xq7bYIlbond6AAUYfM7xOpRq5vyoENW7evZkj4
udxlV/C5nwa95dZq4DP1WIZhrj9Nhn61VHfChW61J6lSHzgvBAzFFgO84XfZremvly89YwPLEs/p
0cU45au9u+xydhft2IlFB9OelxlvLRXT+hsPKeFLpQNoY3eva1X9Ge0Y/FOrbhK3lD52+bO2ZM9G
2lOeL+eE4PuqOKFhVDuYW0+MQQON8XIbrd+zk3/ULaWa0mw7XnZEyK1luFv7JqfMYWSeZjpuDfy6
qC1aDWsraFBJ/XqZNgV1GflTn0BdcVMPxte2iFyuqfZcW/lBzOU1FgxEp2vbW7uqUi64NsFz2Btl
RG6g5/d7kzUIOc+HqTUXXnvqh0fFxDTdoAi+11E/Htcbrwb+AQ9Boo7atYBxAmV3IggMqaH387IT
qr/SR+0d2JykDEmKdpgbApw1cFSGycQzPrRAF4N1Qvs31x5Jw+hHLMJYNcHM1KzSsToMUm1jOEcq
ZfsrV6gbE7L5x7GzUeFi1qrVzZrcg+nlXkz0Gh7PWCrgRyLSlnEhQr1Eah7HwdoYva75/cqtxOaT
9TgmpvKgJSLbymnFzpnkcLXQFj+WdG0fapqfDUg5aiRWAEWPJpwUrFk2vnwUFcPEVzKPV0t38n2L
+L/LYD28diZzSHMybDz/Y4obmnWrNJzN8pSti3buhIXblEkigDHghjVJ8XuhKp/WDajmgToZLu7g
3IaBNdVM2arKJSuxehG2TZ9UOal7UDi1Nyaqc0+6CCvoGFv7AsbQbgaktmGYi/aBhZbjDwO6Pc2Q
L7WpPHSpztXhtAaUXKIsxs5ojN0MG+0wivRNJ3EAtmRQrRuE+D+4O7PlxpH16r6Q4QAyMeUtCc6U
SA2l6QahKkmY5xlP74U+dvzV1e3qOJe/wzfuaLspggAy89t7rx2t594Ivcbp4quyMdSxAWiYZ9sh
Smxcuv43u+8Uyna+REcRbYPaZ5MyMT42FjNHngzTao6VfKaGxn/JZJMepRyYVGXZzEaRKPP7zByE
8btBX4vp0LY3OBSpjLkWv9QqdQ+jYY2c+gdSxDAuy/4DQoq5x+FGf23Yvll2iyAmpIbA05k3onDv
I2XtrBH4XhDg2LbdbVVTeKNrxwpm05oYcrbjSmorwks3Pq5RDC1PZoKBE46YGHH7r8N+HE/s2hsP
mtoMYBw+SgeOUyIqpyhAK5nk50g3zipkGZzc9KB3xaM7ZN9kOm/jtmRlwsNgFo8srkdsgBv4fq0H
8j7dWEH8qjFNWdmasYWGU24QGubNEDdX0aUBNod8TXQsQi3TJSNQ/yYVxU1poEM079yDBab8odwo
DOdFMq7KzL80lSbY/unNAbEyPMaLNpKIHkFKI7KSBebzPFBd0YGMlAAK1gBRvqvRJqNphfnKnqLo
GE9m+ShEhaVmnM3HGQkDIqKjVvbA8Y9RidgWsVF7ZVx/m9NZ3SdJ0q7yYHbXbWofM0cB53cgozLz
vFQLBLNEaGcOlDBCRR7ejKV2hJ6yFaW6n4y3IkJBK0HA9PAS9HzNirJxMnzEpP2xDG3Aj5yFw0WK
2VUqIMudNu6Ycq1dAwbGhF2Z0oxWc4/LUB6MJbUvz6VRVR+QDz66BqXdZb/tgSiot2nErW9Yujbw
lMGXhLki0G/tITnpoAoZwRbgVJyEYgA2pawbWnai2+SI+e42oOzpiAR/xTGKgu5Y7i5Vko6wJkQF
AafZmL7XgDH5Q9cbcfkCc1+ltZNvWS2cm6S3kt0sggX7JuUz2RTybSEOuZWRNPbWzHTrNm2JsGRN
Wl1CGfUbg/y/l/mBe2o6wUMBPiXbiiCNt4C4zD1+vvCoRWn+bdQ0tSH/F15TkS54LOk8y7SbdrZe
1/APyogEC70jzxXjuKvd25D57Cl9cOA17XWrb7ddDStz7abKeqafM70JewhLaa6phxwM47oqUjJU
DQInh5uhOlAUlD0PREgfgzTP3vEtt99RiexjO3faUcdh12y7ymi/IeF2ly5BmtbwBb3ZQUIIsU96
Agp53U9IR5m6VYPdvrSW8PFzxcE9DGgWJnRPNr0CNPBjJyf5BtArTDzXdoiCjKLyPYljbd/FCXEK
kTuPVl2JrZsn421C0vY0GxEHMocb1XYy48EXTNgZxWo3uRlMh4y2gVum6MQwTLvk1U9WBvcGQCD7
zCIwn2bT5AznWnX+3CasmwY+gjUKp/mglBW+wGqsa3gaU/PcAT4VOBNG8cQcYTzA0jKx9CTFRrPi
w9xq0WEMopqUFYLi/WhobO1ydrpEjKeES9OzULsNEQ0XS2Aam3Q02HlwVVT6fHVmT1imCYA1rzCW
dNxaTujvZqtCrvSFgZDicE7EJDSdEhWwRqgEd87YM6QuMIxUjdzEQ34OuWsjNR4MCIHka1ZSN5pF
wBoI3tuPmVZfWXdRSXp2Cz5SR9wR7sB0jr+CegSfY40xakTzKg1jJ4CsD5X1pABrLOO0OyCux1TT
EHy47dP4gM2m3+Qc1zcdaLXAJ0hHruGlwCO/E064HZS5oXSEw3cS3cVWs4BCBrZhyWtewHAAP/lS
Z9ltaZG+68BCPbomnFwdt/aqh9vBPgLCUolR7pTiR8jCr5mRielYjMn15y70D5RdbQbTYCLfIJ/V
Yj66uu/jjpTHMccTGA3QZwA1nguwIz1wrxWZBUSUzONouhwm71yH8g1E7H5v+53ypv7Onr/FsEum
lNkDYyXXTLyiCx/1CCwKofTCY8d60ImLW0sAtBuMgKOfUd6I8rNF3C/YeVlEqdI446hN5MlIbIsA
E8KyNjDXcCoiPa6n1AnOshS02Ol2hD9KDz7jJf2PPAuRMv2Ww3VqxqHeOFXDNivzzb0hGnbd1DxB
fSwvHK8OXMoPTboC+dDXNkHTQj0Z321hX3nJ8c5vYVnI8gO71UYvX3wKztc2w5PYx/qSF0vooFpO
anHv8kJISLLNOn++QTOCrWlPLSyVJqs4nary1NGJcQK8ZmyrMNw1PvpX7QajN2ND95KMySEoxxWS
5dZ0zzLdBnH8WtnGBQ3shxaqwSOlpJP8SCY4gb7rUbpi7liF3BU9D9D6iqzbwm+i3Q4Ne5MVWbVH
W8aLKIrmLphx7FaNy6slgwfVkIIdz36HmyNJiqearJcq3XfTJLDb5nm0M/Tkpk/2qnMeuhbVXyTz
jVHrqzDLYG0RCoM2uO6Q1GmIq4J16TdAuiVg2EZN3yFSnjvl45UP7WET5M3JjJCDjbogkaVgLzL+
XadWeNaZCm3swIzf8W5xE9pV8Qy27MsYWms7L6dRvU7pKXDFbdKatKoosmnxexpF+tkM7HPXkPhN
MIxjILHVzTjI8ZI04NmHovQoLD0Vpb8hjiFYlawvkpYsMo66sbkPyDI9UPdWPMlhdjZmylB30NqB
y0BDEvmeeqWHEM2xCVtnjfnTA3pJvw4qlIC2aW/rZN7ZUXCXUXu8kr14Ql4Xm2pWt1IEXK88m3Xm
M3jD6erZQi3mbgm+JYVEmsPaeCLLwQY+D6HvFVvX5y6tw/FKath6zBg2Rq7UtuB3qKsAuLorCix/
opjiXQxOlrBv4d4B/P1RDcFVzOaRv+SJNfEGuBSPvPsOn4Yp1yR4FcasjX4QoRqaawKW0Xosc31j
acW18vHiKYuRs5tEO+HTeUDwpNpMpntS7ICqfJzeWKyIPagI4tLonruEwjgl6BQaSD9deyJyF7YG
N0bbnOzluegHk9TmEN8lSnOOjR98Gn2YbHp7/mEvbSK2EbgPYzrz2CfFHcM0XpL12G2JvRR3dlIl
7D0KTG6F0bvbBuDxsbRK6zylinpYTQAYMzDcRQOuUX2iD7Uy5ZqF64oaWK6j0n6SXbIbJnKKAqfZ
lYVnl1e62hvU3l1aqj9XOe9gaocvhp09uPjMpl5+9OX8x6rEL+JPlcctmkBOdhIvj6tvljMme8rL
oSe1W93kUEHFbttVRHDecM1ZhOl1SfffAVyq54i7PsSEpROyCfUH+n6WA49bHSHr1StOYubDhNi0
c6EDPeY+qKTZHZfwmNQ2RIvwys76jRXi/Iti97UjqUmYlQQ+wzGm7bx4Ea4p8BrSYJUuMOdqCvmm
Y3mO9ZG6A0wPq06EySksfS/XL72wxmOsFdWqTjh0Of1G9HTk1TQF26SaExoqiaQtpVbalLJRWaRT
kAPKP+iGdjPgw+1RL0oibyL6xiZYrPta7KtaizcWzeQx5IGZIeyz7trNTdhQtmAujSVN1Rnkg/pd
zTs3iY1y5ZsuxXuc/mW2r1uGJKWNbPGSVAS/rKqwCNCS4fOjzkRUVCETBLZdRds0NyyX1srtJ9bB
uPwKtQrMQFJtIpfah6Sc460tuoaTX6hZR9quECYsKIcN2TUROKekyjEAkTvGy/1C2ZJ+6jsbDHUy
HLIsKPfQBLDN+TOOKKgKoJRnTLBdY3y6etouhq5zulx2LeMpkU11JHTdboxp2vRCci3r7wqINvqO
v4CIreFMh4HAO0toeIhrcmNm78laBMfMaH50qYNn0rc/QzwcfWAeO+bJQwhLoe9odE0CBbY2hnix
otOCKq4ka75XrvWelFAGabuTj6U7PHIbXLvMjjC1BZ/sfsSZ0OlRDrZ1gmx0ojUyw+vFPFhNWHhy
Sc1iP2J2ThMdOJG5CjttOAQlIGoxc6AsMnmTxOOVU8PFDoJnTKeMIMxsR1MZDfexOGYBelQNY5wK
1PCcmpRbUZqC8oyhy2Vru2L8yaRag+U+jzSdxOypADFJeQMt18FnkjzmeNDK+sKxlX5Yhx4Ix2bt
t9OtQ6gOLPsaM4GzAnsvvIzTMIPErVvWMN/DS28ad91CHKAYctOSiGVzoy64qbB6kPHaqvST/JmV
ceMXeqGtixGJvqDODQDBdWzjB6vNgoPVDRejro4gfCfcAtNth6W7rPQP345400eRtauiNoDQPRQX
p8OomdhtBuGDjplUTl7qvOm1/sVWe4/1O0cw6rZUxT2oCtz8FF1av/vAzyYJMJJyw2hSbqhkHS4T
GL564kRXOvNzu5TtuCU29Pw209I7hamb0eE6mtVRk9M+b83Ym1Wzs0d1HBSROi5/tDYGCnGq6a53
9Qsch/Ogf6scHkwsxkChdlnSQLLEy5bVzQM/K8UcyEp+zyap8dV1WuTHUvFmxhQUwJ24mMV86sAd
OPyaAW1WINxYNRw//BBhcGPQq7gSumAqnBaHwFLPDsvmii7NW6fWPTe4Ao5lKdeeu8WkPYrwYrtq
8lzJw9/FxXyJDB6pQRaY1Dqsu8xYXkj33xU932XE0gKVMuyCHRhUPEAj/EkLIAr/yY57Gpc0qmf3
0ZPlxZWJ+3ib2rdKZdvADrfKETeVD4IA53DajJsSBHlqvKbCwCBrfw/n7NQ5O5eTIw7pKdWIXnEV
pvrGzrUbkgZHhGK8PNq+6x3SJ/4JvmDFchzHbAPx8uu6samZvz3YtMHtzAIAalhVjORsfLypPj8o
FN/Hqhmth9KZMEXJwHgEDx6HK9/PNQQiIypOHJiPZo6Fz4L8AOmvexsafCVduuAETGvwJLd0zGGE
GfYCK61asiuzdggWYDVphk+V855cWnwxGs+ph6ObVbyHLxtXcB4S3MrCnFCIY0AJy4mohGl3qCDy
qR5DVlSzvaJDmU3hgqMotDvCL0ctDe7qGH+xa15CXOhHunV2WkKcxlTtSQg3PCpTG7ajGzwnZXiZ
aH4zgjr1ynR0Nsz2HMjQDa7GJoXooo+njAHjt7iovnSdeStuLRfiDB+gDWpBnFPTSvzPa3KqdDVp
lks30D42U6/o5/sMgorLseWub8z4LmxDtDWl8Z3KiJ0VUL8zpabwcVrafcUqxOGsRfOunX60fnXR
rfu88PeUa6zpDeJQV6MSp8VWNGJnTnQhkyUXreJw99G04ZY9/h5fPa8Z3mOHKI63edfvdOVuI2Zx
FbU9HeUtKoZKbYBKL3WPCsqYzJtTnNq8JBD3aCfNRfJuB5N2Gwm8Z/jZHYkBh1/NfKWKk+B+Q31K
C/HjaakTW0sgGcZqoKsa72fHt9OpPYvsR/BB66R+gqa+9S26eM1gG9SHuPfS8YxldmcGPxRn8m6y
1hVbAw2fIOvtykq/RLksvSPfSm2sJHqxiV3I9kdobgkqvVCY8+5P2lUfFveB9AJqY+eQ8VBCFqc9
p1T46NF7Dti/5OwZ806uWgA+zaaNWfeY0KT2a5alS+dH5LG7X7MhPDq4cEtHT73KivzHsio6lH3G
eomJPZEggn6YXc7dK7+09fs4JQpUB011pfidD56r/oBzSu0we4g1rtzou658c5d33NFax0tpXWPV
3KDeFwTPmDOgTEa6e0pc31z8BXzVKZxuyrJrjj6Gy13bW+WmyHLzKY8EJ7mx4b0fC4aNqjYTap3K
ixnnxqvl8ChbJe2/Bxy+Xw1FpAfoG902NnWK2Iy2n9i8hpBSY7e8H1MQMrJPvklEeLL0pjsRt4sz
/svNNWFb8DiyuV8HeepJo0Hls14qRT9VVjzEtfbNaQlWMGJ99adyUxZkTpyUl2khurtGN10WrSdk
9GJXTLjLfJr7VhnHhTyiq8fFWs3M2j/SP01azk9/iNgmR5Q80Yt6ECFUWVpZ26YM4QaljAs50Xf2
feu6R0Xz3q4crQs44AChUl70iAdlaWnZ4PMjcvDC2x44RdExK5Zexjmmt9AIHR/fZqXzoAzhvkTd
MEWxYDrbu2kYF+U0u9ZDS05J3gapeaks500T1j2uw2Ms2/Oc1rvYGmpmBUPCrzhre2D717SwHfaH
wcOox8dMti8mqyyvXQrRWjO09vTEbJmbDqCowodqlNdMx8utMa0uaGQcRsRImmlJhd/4fgFI3Om+
W8lXDWWUzl56kzitYixh9CuTscGu5ny1cJO5nLzcAxpGHaP0XMX/Mo1sUtMeM7IW0oHa3bkUKtCr
4u/kmLxhZCQyGpSfi6tR6tQlEoY51gS/4cxpeyCr7WoIx30OKkaaZGwJl+E2Y5hkFcjcVEL76okN
4q00NCrS6ug66vAmw4nuLHc1kVxcRVl2jiXLaiFdHjzMx7azvI6NzCO3RFvKNK3yhklJUfFFMUS+
lDMLVtgfDRPfqiOxpecKJkCZ7kAm7HK/fZvK7BL7AE4bN3yg1VBbVxX8696/7yQO81S85eZ0IJ63
ZFq2ATMLH6+zMDV9Gwj1CLyEEqmKoa+zqXWhe2ZX7dzclXtnole+zUaJU1GodWhSlzOk5i2YIOCj
8tpnzcGOM1hcTfBOHYhLkaP2ZnQT/J7G+IqNSa2BOh+RxAkXATsjLHUhUHxL8O9C/tWzm/ZFaMRp
+3qrOdO9o76rbhul+i0yYkmON6E1EWhEqpSXEg1pOQMler9P4+jTQiYlElCRyiFlFEB5YstBFyzq
tdkwasnEIWbINtKyNXUPrnOYIrF3CS6N2YNINK9t7cUcYAHs0a16zWGV45ufHHAFn6rJSTbhQMht
DKnRiPPo5MxNuqkWIBNMPPQ/plfzDGWo4ITLZJlNrt7SPVNWFL85qqZg1AarUobrsSkx6WT2hzZn
ZzwhD1YXbShxoJK+6yWY/eiubaCnaDGZ05H5OcbPeG0ELcXd0zF1zI+gbo95aN6js3tDZd8w68DH
ylMsCSKGnDNXhV1DT+8zZyeryXPyYjeV1q5TjYtGVBvATDqxyw3BoF0j/Yb8sDhZsC5URX/uXP3D
jLGWmpJARPbdd7LTpPrPLq0+NM3f0S8VeDYeA/hg9Y/WpQLZgl7OsnrvWuy6e/sQlQPGq+Cs4gZ5
Kl2PXYzS90W0rd+YziddV9/qMbm18FrAzyc2YRQCyFF5CYeZrueaHBZ9suTheI9S6nMqQkaRxZgy
h4rTFza7B72q39MufBkaHzJX5pzGwXia+uorR+BdILoaY3DtEY7vymAQxeP81c8zJQgFb8lAuOvO
td8ZI0P0ieiii8LqyjJ8FO50dV2SeJq5WywbTmpsEfspLwJ8w1ekftLlF7UI38R5dmF05+D8BDim
hvKMS7/lnzQycwadvR16Vs2OtaXw1kt1FNuUcsdAC851UzpezuRs1Qig7oS/oIVO2sEl4EmclA+p
jPEYBRCMe5PhLUYVY1va6mJY5EH9hNYBLk/2rbFTYmja97ltcUiFjwvfltIDMgF9TFk6aPdTBK+H
xkyEMrJhBbeiccrRHtb05BXrtoYK6/OYsjJouxKvz662oRP5IvqyYvUwmeRGiPAyust2ZIvfWrvz
yP7kJSrMVHONwzjynL5+y8mdmhwVwm1pYuE2S6watvWk2shDN7UYdDSEQnoNQnsevmt1/M2iGuKU
U+7qJSK1vlPO+WUvBPPQeB8GjlpZWb6KKD5HkPARJIJFmPreNuK1wBNpIabGrbXWbGXgLqp4ub0Q
lWUnlrJ1kiI7+4Saqzg6mK648kudNIU3DVXpClreKyk1KwWyRIoNIiV2MIWXrrlR4S12Idz/8YaI
0CEW5TGY631V9fcubIKDDk58bRn+o9Xa+CU6zDGTgb1RDUdbji9WXNm3+ijwt7f6w1xOq0BlJxqN
btvIeawEl1AK6AX11mQothoyW9u19BhogXz1i7taw/xWqnmrSV9HnETSysL7ivE0UzlqLNWdgcOx
DcbnwE7fyA9J4ozxQ6MlP3ociL7zCc2YnGl6HCyJBGIdRbvThl2ZUE1UYmBAiE3Sm+WJiIttGs7r
IP7WiW6ruvuIkQBYG9Obao62OjpHSW6KoQi49+04MTZqs2ip3uv0ozskWKCxiLn65huYbrpJF9E9
y5k631WhHdJlFPr3QCpqboZGP4qpjT6hBc/7jJzVZ+KkCZFDwsgzfsgvGbosLqLdGgmLUEYM+jbK
rGHyhGWYqK9T+5zg2LrFXZvtclefMBl0McTh1j1McyWJu+XNeWL3c86sJPwOvoqmSY2jq/RrmwPT
qG8zX6/3muOCx0MmfQGr847N/6a24nfqIM0NfV5EY+sWrUdzxAZ/YHnuw7mmSDxMbh2Z6QejARuU
cxl1n0HoRmr5k1PSKLESopNHI6V7peuSjzqoKffGwgD/f6aXZySSHubGBZDO8+T2mNrsp4Ysm0fX
b7Ucna5OTh2YBvZqRTFm+VjFtnZHr8sPW74X7CnWZUT0s9NvoHtcq8T6A3ioMYPYM0qCXebU2aYC
wreP+vZaRc49hjboQRAccSnjo6Kp8VhjoKYQlf5yJ+1uC9t4iaL2VIgfMV0xUc+5A3GmRYBukejj
ZJdMULKQqXw9enH1m8Gnl3Y4G3awpVGGYMy1cPo9OvmqYk/nGJ/agLwYavu40zy62t4INc1qwVM9
8dyuGQnT0x7Mb+yWp22nMfALGg3TSLNEQ6b5XTr+qV1qji27sNc+mjsbRXz+TrBhWHJLd87BEui4
U4CBUETPNSiv5cxS8VYJvDkGEzWyY4pzHFratXA5J/DiE5FnikORZdfKMXtKCbuNpFbohebNbCsL
9tQa5schBeE5F89hvuvL6FRE0128zJMGbglqiNP6ODWKc+0IcqXuH1KCD37vqlUAEMib3Wg8iDkO
NqlTv9aZ875UKC1gzu8+JMwnxoPhVs6KTT/1VrSJ6ds+X8QAHG1JmXD4h0zrKcfdGMmyYakje125
rKvpaDurNB3WtRXeBMm8pdv6eW7rU9Ni180t0M/g3utYfSjBS5IZi/bqkLhZT/SA3sTk91bwWU9a
Mex6ykQSjYiwFiXu0rvUs8kSA3UTo79ylP8RkoHuWqyvmupvqi48O+1n1FBnwnBKkPWdCKKM6Tvr
LQ/PgCWuGF/yudgUOa5Xl/UcvTxZDaoAX1uxK8uMH078oyZHTUG9uhkcNv8d/2BhIiUn0tGrWy/V
QQ1j1zSNeZUMLkSMMrzFXgdTkUUxcxzGo12xCVTwOLVBQeGJdD6zuoQUxdDNC4zymDfjTR3pT8jc
4boz0wETtpWRSEybjL8CrfaPzMG/lb74/y1XYQhAxP87UOn0mU9/ilX88X//r1yFafwn4QnHZEBm
MV0iQPE/OCUp+TfKxVeNjC3o2vspVwFoyZVS15VjEHpwbf7V/9CUzP8k+0Aaw2EkZuN9NNW/E6ww
folVSNNiqwPNCeaz4bownv8cq/BDLYL6Y3y3xpyu2xca20cbJ49l5doznIK6uuctMWgHEqOk2WlO
z/O7wrfY+FFtHJQfnSuzWj/2eSPH158u4n/joX/GQS9w+p9g0H/8aS6MNLwSDDp1E6RU+eP9PsoD
2NHGf6AhICEm3ccY2nTISc03s2XulPdrY6QpaPf7T/szBn5hTttIy1JiNMePLJcoy8+f1s9jXbOf
ILxGjxUtHnP6VI5Jeffvf4rUXR1zplDSsH653CE+U8mbIl4FE9JtksXNAU9if/v7T1n+1v935f71
XSRCrhAkcyB9Lz/6T1fO1QtMFgK+amlk8bYnLHBLSXi3z20rOCUYbDcIrJ+U+Uz/8PX+/JP99wdL
yFyuLXRQYL80AlR4nJqBtN5qGoJ0x6ZuONRsrLbGVFf/SnGRv/p7WPivFLDl9+IWcU3bMg1L6L9c
yTkfcV7MHPEtVqx115KpDOfqfdDmL11ydPn9Ff3LFyM7yFOtlvCRUsaCPvv5iqoMP2+ss1Szpj+3
JqZY8m2fk23M//C1lj/7Tz+dSxWVq0wefMeQUi5/yE8/HSnFpAbPwezEMDRPQJomtDn8YbYBKqEP
+UkR7rz8/tv95d53F+w7QS6DqBZvAl43P3+ob/YsaCj7q4QsFLiBoey+jI492z9cxb/9HJsPcsDI
OYb+S4arVwLQfcznzLCYXiwffSSIyvj777+N8Zdbg69j2ATV+B9wdMYvH2PFIONb5uoEJttuFZYi
JWvcm6R8kseyNhllFJzGzF1T+0x06j23C65oeG1MpiZFOypuiVtpz9ff/11/9+0NF1laCF26pvPL
PdTTqlaECtU9nq38YFgxlKye/s7ff8rf3KlKSAt2H9+cgqZffkt9jjO3N7nG2VCTMNCNYjRXVkMA
c42cRsLo9x/3d9cabD/PorMsJPKXjzOVT5w/RqHHuAlayHTfsA+cqGI9BlYR/MM7+u8/zNYVMURB
k+cvV9AqHMPBvB+uBpMSKWwe7R2yD6D3RJNig3eu+qdb6a+Po+ApNBzJEsmSLH75RCaL6JIGj2Ov
huo2Dt2XxmAKTHE4aTByGrDo25cF6jKC+J/9cvYyPdlnDWEqiGJMzILFvJDHTxDS63+49H+9n4Tk
lxa2xc9tGmr59z+9KhhjOw5/M4CpoAOlM5BpFjKbDr//gf96P/EpJlfBkaxaSv/lBzb8KHT5JA4p
jW5PJ/JB+Kb6GLfdLqCsWf3DlzKWVf3PL0A+z7YNfl7eBlz4P38rOfh6lVvYH0odQfDY91hPMfZO
9TkwwQXbZdt+j7EkowHWTeBuKgmpQg+RDzyc3MW/VQ7DE+QKKYWx7LR0cJMLJvPna4wcHriYMPHh
kc1p9gOp7nE/Tgv64/eX+e9+zJ8/6JflrIi70BoWj3pexem+YJfA8LP+p5fDH6++X68ui7PJuEa3
hTR/uWcoZqiKasH8B5ru37dR+seBxQ+/6lzqIx4cScR7jLto34poWIbbpCoZ/Ccwm3//hf/uvpKK
i6vTR8dr6pffuTBShwJy3oaJo83exJtxi7BJN0bZa/vff5TUxa831bIe8PNBKOUz+Yc//4x6w5wB
dYCsf8BEHphRT9m4WSugFNmQBzpWcFc9CnPMbHTbxsG2Ok5GwDplGeoDdJ77jYBWjuxFoVLfGiwq
xYxQRmTBLb6zx6/yH3UYdM4tvrbOJxIZhrSFsPMKYKLFc+W/tuXUGZgyFm79iI4GZ2kQY3KnwQXO
1rR0TPp9OEYsQflAPU7G0Xj28x18bgtLc8C0SPOMyZpbD6Vmph1g5OgKrhvzhzb3dbtVoqNwuR9t
6hGGepS7zFWaBqI+jj4YlqrWy2Gd2CdZqDnwXCNrQ/4EykV2jSoxiLeYGm3aIyYJzTcq/NprdRAS
O7BG2Dd44q03tkYyOyd1WotdZjuwlmVFvwEzPNkPKWDjlHJxsggZx4qAwukI29HNMqQN0rtQ66da
nfQiMOv4NS5zI1hEDzp3mYqEWa8AACjsu+E6rGt3cjmLB3V3cAq/fTcr2V7LLI3uHLd0oII2WdF7
cc0Bal1FZjlRIGHMD9h3q2CnU0blUCWaJ299m2UfNbNjZplJglbVTAiMa8rAFQqj479GWWywDyAw
CC+CBy86ipD22AMWAJcc2cgkwYtG+gjpXVB9eLR9Gb32mq3XJ4LQGNnXUzvJmukyUMsXfTCrBpJy
qr02cGxmLDdcNjBbPeBkLnBoVkd/ANhl4vnQzGugotw5VlmNGyXN2XB5XUnBqBe7frqbMYGAZc7b
CUA7rCHS7LCQcHP5GR69RDPoQSBWXJ7orp2eTCsj3A0HDj9rN2L9CqqIwpuAHiqJc78YKsOr8S9g
vZGlQYuiaxMujMNuvA/rfOnSMCb3EruVuqNhHdAh4dOZvMRgBiOc6kGUKZHkoYzGm9gpNEsh0sB8
QbBRbtDwwWmecscxpHgOOhCb67xtyzutSAlUT9Kuzw3unCVqrRvOY45bSb8fshifRSa7UO1K05jB
V6iWvMvTOOJHKxFq9IfEHe1640LhM3aKxI8THE2zAKLN8B3CVnSIWbQwrod4UPf4w6E5DmGXZrsx
dvWro+nx98GI2/CmGGG8e3mfRimbhdS9xfmP2dThuEA/IWCOGIcmtXXrJoBUu7KmwddW0dSEn9aU
Un2ZhM1Idhenq7saR6sBqSZikrxQEajZpsQB/ZD3g43zpi+JyCvR6liCq9mZQYrnNKra5CT5T9Lx
gpukoLebG85ofR64EdGnHDKsjrbbCtNjoEcPhjZiQ6gWF7/XE90kyII/CZx4hZG3dMDbreOiZvxd
OQhDiwM7Pdt0P/o4W4OFdwIBPcEEIoeRY2ZkUPkT5pNYkxF1tVUGuvXdULP1nE6E9pDw+/QQMRcU
Xp+TQ/cMXStfw2EY1GsyV3PzbPoxI74W7BH1Ia7BUzDXtiCjZuaw3mnGkEe3dkpnYzhOVm9ru+Eo
XaeZfOv9FvGHkgNWHUn1g+b5th7/CF2V9jTghkAWOX/kG4I61DvBsbKRmihmRNQhTVtt2Q849jpk
uEI9DA/0tOZ4ghgD/TmTS3drdQsl2HxJVRd/FS1QStKDHYw+9AxH4po2speEfoQMpQCIMg32OW8J
EmYw2buh78Gp+/6YrLW2yNodjh/rPsDWY5ODlIm1tmeqU8fVEBdy3U9BmJ7ytK2mh9Y2EmEgh7aV
uRMizFEjtRaAJd7ZWq/JLqW4E4dhjC70CRrBOuA5m5OnAbism+zZ/rOd3VRRV5f8irUju7b9JAVo
1a9ZWFpttSLHbdCNZk2YO7Ydu/ruOvaBoMpzLt6GIDYaun2tHGy/VSXJMSwsM+eNk46wK6NCp8e+
pk1IG9e1zPAoIjg5A2RgJSj3rf61S/y3pnr/N5kqBjux/330t3oP6/foz11t/D/8a/ZnUY4mBDf8
f7F3Zrt1I+mWfpVCXR8anIIRBE4foPesWbIlW/YNYcsy5yk48+n7o+2slLZdUruv+qKAqkpkOVPU
5o7x/9f6Fgdk31suLH/V/vgTRyqKfhaVNOFxMPkXU8X23qDmVcv9jdM2xzQO3D9rf7Z4IySHCcqF
C4bd96w/Kv0tJ/e/z4KSA73rcu6yKWtIDrre0VlQwCZIZIboGhM7Gp0k/1bmSfw5MZU8n2saatCW
a04vwLqLYAwPXVl7OzvCJEFyOzuqM7iv3DWoXf76K9n8Jpat+IvtHl23gCfC9xqJwTGquQPzm3T+
qa87rHZI04GNjHHwGUcA0icq+IhEK7CQdcVIL4g7vkgAYnwSk+Neq7r64nEtg4k5OO9QTbIcpNXg
vsegTapG6BofO7DiJKgN9noep5XZyfgK6/p4r1MXvMnoVxiqQxcFouyNPemZsbmeYkPTjvE8FLNt
GPiQWx35bppFuW2CZECsCPWanZxL26rjSLDqogL5m5aSZARVtVTWTQ4/K9sbpm9cuEJBvjcqEM4H
k/dp0kjncrYs85WT9vdL6vEXDSd/ofDwAOUd1UMQvGeJEUHoqGW3tXJ7a/OppxFr04AGvDWCiz7/
alUWTY4em/GnIld7ScsUZXZBQHMp3wHGhROO+XXlJ+NJnQHe7ACW8H/HDSiFNOY8CU7CVQd25z+6
gv0YpswIX9gE0FPaOBoT0NHbMkwaoq/SkHOr15a4kuJi/2TaXv94G0+LzctPOX5HHpUFrCSSm/7x
Rc8CQRHlHGwhN8AEMATfaRHcdDlo6/zTLKGgwlgv1y8/1H5+2eWzuUupmdIbH89EcXN0uQ4dDQPF
a7HoFTUJNpgrzwfED+jNgDt+FnbiPDKLYW/6VljeuOSCiJVOzOihoiF3LmLwtZnj2teda+a0+iOQ
GyYHkw8J6p27aMqcTa2HdD96OGQ4VuIGf+UD/DJh+QAsbz71ctuyhTr6AKwsswDNpPGO4I3XAJLX
Il0kkDNKCVR15U53jocnO5A7z+zAHE4OE9DEWlYCbjsRDZlhpIpk29HDKtHaVXOYHSPd5APGVWBp
p8JrbvKspTEOjnaT20JCgDeGq0H6zt6rzLftPBX4ycICzAzou5c/4HLtfjYsxNJm8fHPsDuSl7l8
/ic1FtEblBi7ocar7mpAi/qkxngHNNT9Rk9noySmhZef+LzGxZDgibZL3YGnKWIzjoY7+WUlDBqe
WGl9S6BJDi94QNxhnMJQdLYvP+yo2vLjaa7NX2n+CMG28vzzlWlKlcVdwhHJI8pa0e5A78qlZwm+
OIebVE+EF5XXJmdTZA3x+O3lX+D7in70gtnLKK3bJsPIPl6bcP7pqXPxwIWci/ZZmbun4IGCk2yh
zuFsC0Bz2DXxXBqzCP2Fdelwx0IeWeGX0f06HXt5Yvbo2ErJHdhpb1GOTls3QVFhpHhl7YhTEWws
rGJ5jswY9CY/zXM2flM3wKZMXF/jjauSHoGRZVyD1wbB6QmxHXo/fNskhrrtuV9AoYC2KBNu5rPP
GirGaMKv3qryzkJYtx5ZO6JB0Gs2Eu8EoXL5HjFUd2qV3D5jyVdHWPp49v31/efY9U+cWU9G0pKo
+yzv9qKcP5NbWXePT3F23/+ln31Xzl6YohwTktNSunSZ2T94dsTRsFQtk9qV/OV7R/Ynz86wCMGV
tOeoY3iC8tiy2fzVeOVgRmcGUJNFF4h2kPtHOTbH5S9+Kbl0XBzPZgvgWc8nnikTYYQC7/ZoEuBH
9og4zzskgLXXqOKPlhR+ZZ5lSerEvsv2zw37+bPSXtKWy5ASKr8PerJfFWF6IWWNh4a15owgKFRh
T76N32ynx+VMHkmmjbV0r2l3/rJpC9Juk8SGjG2ghtn0zmRsCx3Fr5wXn6+V3z+YoiZNZ51OJ9XT
o4NNxt5YB9zVKTURh3XCxu6t6QgJbt52saiUlojEV/bs33xximaZT9UNWS7D4fnLjBCwSZJRBnjU
6HFCd8J1jwhsWT5wL71yKvndB/QJTbI9azn5LIP46faTBE6N6lINyH6L6tIpfPHVpZZzIOqnOu1i
jTro5e/t+TFIcR2QPm5RAqAZJsyf4/0uHUxcASWlyyE6Q1vyhXgZ7NOdeN8kwj/PC8S3dfPKLnQ8
WJaHqkXPIN3vO9LRXIjaYCy9ccm2RNkM5JzEvyYrs1cGy69P4aBlSpcWp83EP86WxpWVG7OZocK3
qv4yxqtwUTfyy8vv73h00Cci64pumK1Maf9ygRknKH2V5pxcCUvf+UMKbQWG60ljdfnhjx+FpoQJ
7duSnfv48zRumETJICYKjtTq1hl5KGSHONNw71ADm1/5jpaR9vc+vQwMLrGsVyYHLLoH5tHAGOKy
zssGQJxBdfKQ+FPwIar67oOmm3CRWwDHvpNPXplsx+P/+1PJG/OX6yD3l+XPnxy/wtar60ohkoVh
097EARtoovzi3KkqvZ6mwhSvjP/fDBKK2LRoWSZNlvjlz588kLJhrcwcnnwc1GoL8zg4KAkk6+Wv
7vdPESh/WB/tX6Z1LAjWiXM0ww7molWbIDgZfSf485dHqQAdCBE8Dnud/fyzgCWR0WyC0Ri0Xe/L
VBiXAcrGUzuW9TdONPUr/e1f146lZ0dZgq2VHsux+GOC0p+XVT2jTpsPvGVofjNkhbLt7qvcoris
if7S1unL7/I3M86nq+OgAuEe9UuH1nNNO9cF4CrVTvgsOlFyYfX8A7yI7u7lR/3ytS1rlE25hioM
hZkFnvt0cNReZXT00KneK6e5GBaXbkG77k+HoCJFz0NismzaVHuOhuBs1GbiWjmM0glpFv5n6Nw0
Pa13f/hhllXKdJZRzg5NHfn5h0lqFfuqBYU6eRX47cFX7NCwGf7wKT4HDy5O1rJBe8i4nj/FtyGC
pS6DHAUqcpY+oOe0YLBffsovY4AZa8InhlfGSYq39/wpE/eLXpF4vpKuMk7hQ8zXSrqQ6L0m2b38
qF/GwPdH+a5CVeVR3Ftu9E8WCBNGzjQkhbtCUuog3s87CJcT4mJ7+/KDlgX12YLrC8mBRSxrrXQ4
ij5/kO5VV7b2zK2n8ojucgbCcw+xC6NsbctpAKULzAAiSg0mYmW4I8oO4A9q/OPPiyqOmWVROlru
iUevlvnq0C5GSIridQxPp6DyzT0yg6p85fP++h16GN2X1WMRNACUfv55jSDJQwTW6HVBAu0iv5Yr
QELdIXQq+/blV/vrd4haxXMFTGlkf1TGnj/Kmy1R65y4j6afqytpuAUNd8wqf/wUiiNcMiRPYa1f
PvCTkTIVoTc42YRTUhXhlo4+puJuiF55bb51/OIUdxiTO4TkZMvJRh2NSIGxdu6p7JO7EC2FUvav
ZmsOUf1VqjbQH40mTtwUTzfn000bVwGa6Bo6RLgPGygU7zzdSHBdI92SrTYM1NzaHg1rYwd5ap7H
aT5/laJ3AE4noNofF15asnYDl975hMBZvwuhHi5kgYKux5zUY4GAKrRSfWqOGAABEEZOTWe1gbFF
v2uy+glL80CjxfUvWaTDSZ0A8vHjmyQaUZgPjQq5nrOf1f2NGINpyVlOgDHBpOysG0kQZ7qyqoR6
MM4Bnw5wIia5n5xER2dd0lTvRVSae6fsyeSp+XTVVeCCRPkY6WHCt9Hk9OSQCQDLQFyCRcScytY/
pLFvFdezL8rphKCbmc584EI5sgjeGc85b085UYGScJhVMSTVko5Fz66AMWnDnLDTpZvTjnYs3pLp
QWJv1JDuA5dBGO5NSoganlASSG4Sa7aQ8ccza6KoGuqKhM/EhFalqiJJQWA0uLfR45unZStS546K
SUSvr6IVnX3OItcj+E0VjkN+jxMRDW4KYMptoer2oN1eEppokVyy0t4QfkqTQYXw0kebetpoxXdm
RAD1CWBvYvHcKXGjtbZ1GV/LKfLuFITP6VDOmApPei2db3PTjyYZnTQe8eBLsuxWAz18vWliOlT0
nrroJuxI6lrnki7bxitT0seynJ++dPuRoBm5NyTUXUQ2r6PMAyzlddTyLtPI9PzTAmHedUckjncL
96aZTugRF9glMBYMPu7pHkJZSE5PFhIcP4xNZHxRie7AzsxoVZpLneCUOhsI23G2lZH0+mucQ67W
zqSAnVQZeduFl3Mxc1mrob3YMYqY3ZirVr+r2rqLv0xaVPhgCZxWGnO3U7Vk66Seb9jhpkFmgaS/
yKEVI86vM3/AV1SHZv/Vd0qzPQerkjWPqAaQ06/9tEVVsXMnx7o0c1VEp00V4nSG82nVxPX0zUNq
KhwHgS/ja5Wb9Tej8RoSxkpEMGfhQNO9W3HAzoEDYbekV9A3jtM/zEmQ8K12GLqNE3+cvf6LSR+z
2IckjoHa8WsSr4xUIFyBwrlAlBKdUCQ251CtdeEZkN4gp2CGj+I6vBkzB4CFBbsYZFMbVc0+wh33
VTGp+n3UMocfqDKCNFRGXZy1c2hO59kYGNluUFWvThwwo+Z2YvIMmywSWLIGJwzPxk612VvfiVNr
H+MJMTbQYmp7axFYiqMx0rRCAz9QE2xAGuRk1qJwR7qV0mmIkoB4aFZSdjB03bwGY/IxMHtl4F2N
6YAdMStx1El+pLt1G4Nh38gItJFyASEuQiUH26wD0HLtNlUdrKnlhXiHG5k+zq2MOQBHmR2tKqJQ
rIPohmL4KFKkGidLmc8/0NXJnbOqATt53fnh4H1o2yQyeFe+6E48hZJj3zZhH2IyjsBi+EULoVC0
8YVZ+Ua4BWVYPpoW6RUX8GQnpma7wGHToCKSlo6rygh5Jf16ZZgleFs/6YbPbu+3RHXjorwFYpFh
59XST9Yp0/8yJR+cUClLxdNB4mfGtNqgKqXxxIX/MKSRJZDyoLLBp6/1fSkhPvLOsvyGimhhUhLN
jMt0Sut3LPySmF4UcjS87Z5VoyiaFltXXqGETesKnkWIyoWguEA0u5k4zOpqCmwzgh3bes2uibXI
1zHRV2pbiQR7f1uMWu1cqwKIUSKODO5DTjVc3Yl/tc4dvzX0JRm3MWBPLd1DSZ87IVHIjouPbdhF
yRYMgf/Ry9g417ZSg/etBqQEnMWyivZMNhGRdsGERZggEZUb515txnqjigxm5zxYDcatwezIHpqt
ycQaXNTd1rW7dtqZfW/NmyhoUW/hmjGsleVPiFxCs2zn04jZYu2ozQL3VV0xEkfQhzpejV4l8q0i
gSc5qU0TqUeIm8a+awn2wtIk3dA/NdnKUXgOyCtWI0UhzigeaRM7p6Bws03tSn5hWavNC49o2l1H
IDl2s15V5MOSaQicVZau/IQUqAfebyAQPZ26MET5Flm49YmjpihR4cHrGC0dXuTKnRZ2cF+KeQth
Ibwn6JBSGpEGqbkOLALVVnMlcd0bw4CqNBxtb1rPVsWhsPI9/VgaOiAGO55wPjGgPM74vkOkfb/I
yvopsmvUonjudkQ3u5/iSQ/vEismgSw3PKZilmnjqjICif+3SvoBB5UMYbolvU/IZWoDEZ18I0YW
SGZnghGzr5GN1CP9AUqNyTc7hwWNOcsiubfp8ukLqPGmXyeug0Mp1XXH2o4axlgNpgVAx6+sptva
2Olx9eVVB4Xd7rmv9lWDrt8eQBmy6PpAS4Pe+6AAtxUnxO4Y3baJLCr6JcwWD2YIljOqfkALvKYi
MkHbRqV2pZdkZ20mUMl5XuO+l3Nf2KsclFm9aij+Jxun72gJk1EzzBtZle1NNM+p5PeJoEKKNIFr
i/4kxwwPnmday2zOSSEdUm6cdPTKe5utjylfzPB/+lpDsx9E7Xwl5HuBVw0OZa0GdwxkWXYCEO95
XxtEjLEZbLRKigwGUVp8nrRbEljplNZtr/yQrSCzYSbBiY0w2iQDqL4ikVsZ9o28dBqYajtqC6Pi
gJRh0K0r2tGrDpuEva2Q0CQ7e6qC+hpUYB1ewdKv/HWLkpUkIZ30/XBWF8ns4JYPMahJYm+jizTN
Rpsm55CM72zYIGJdEseSXLqJO/d78umS8QAPm7GDg9uzzoIWud1ZxVmivS0S36ZNFMZuEGPh7cIK
41kE/wM4ughGc97lRqzck7KeyzY8R2MYiwdy03OCM3K7luGGJj+OzVWP6QOacbVwaz5xbLHLjZ6b
hqywGqLLxjXyjpjQRDZ74OSeOMShAaKmyvKgpScnBebmomsQW5WgutcuN8H72iCo8RQKOb3BItcW
VeFSTjeqi3HZxZ2/xDEYoMd3OvA6rOkqjMsNhR9Sbzl0OeREg4Li9de8AhR3nThtG6dp9p3bZjem
AVRn5WkxfyixDJacweuOXhZWorc6H/pT0SzgUfTV3XkY0MldkzXutWsn9IwFldpovR3awO/vO2zl
9xN3W4ab7XfWzgzaQq58ExbPrifvMdzyz802wS2kK9Wh95Vav+dh5ic2aQ14uSYoGm4xxReNEqkC
rgrFpgOPDj1Legz5AixyUk6UyHtqCuG2seLkPjAjVhBoBIDrO4dD4spp4h5GvpV0nzWbOlw0WM3J
qrcBTq41su8PdaJc7KuDDR2rsirvtknmLNsWFkDclZ2lLdr3MkcvwcFV41a3le4PU25lIKPmurgV
BvDrFSZ2uo0c++S1Z4YehOosI9/YiaPk3iaTJlkr0aONUCorDl5RBRNPpzmzqrtRvbUGGBTABJKs
3pAEkyerKKpRWbQ2bJdwqpiGSb2IBqC6ERceOrJ936AaeyhTTcl0XgwxG+5sw7dCTdUHUGTewQ0C
zlJmanFb4i5Q0h00UizRUjNXybmF62y27aihEFIEBQkjK9ILuA5hOmolglDkw7DHUHxuRwib1yMr
XXXnx7r2SIKTDUOpm1K5qX3XIuFDmsZORx7ZxGY65yC0gdhh3CzxcK97G/nmhuzF+aYrEuShPpvp
uTT6MDyN0Pze1V4ozbtK2cGw0jrtwTW5zjXCSdCgaiHDo8yPjK1n9hCWoq47r83eJdVTTBBMRFqV
X0j+Lkmy4MrIETvNuAzbXg3zEjIt6Q4Wcs5lOwgCMEIdmo/E46JxQ81jeARcVnyDay7EJjcads9Y
pLbeIN4tPo/IT9yV2+qirc5iSygKPubM/Agh88dZcJp3UxeA/If9dham8GA/2opr5c0U+BMU0hbx
zbgrLZiBd6nbD22+agqtrGI95tPUXkWFkTEnDXyvRLAVbR97LK8s8qtcE3Y7SGbXNssKQaxS5WTN
BpqpuA+bpL91uQnqteIS6mysuSgVIykBNFG2o1IkFFv92ThzZl/T0+cWwmSNGXNm50XTuLXdNnrU
NemNq6pU8+exbrqvSd1G/br02XQYpgZOjMqoEdQ7eZg2AFXT4kwAn4l2ua9USywmwZVb4GIcgOfc
dt6XsWO+7xMWb9bazIRrgK/8kBQFKXB1NpqXheugDc+NysNyzkH9a0jerb+XKgJfIzJyWdu2yHZp
Bf9u7dmzfy/GjiR2OwWCzsXLc0T1pYu5x90CEAz9T8TPT9Y2NYZ62kYjJ+9VirP+Dm0QUYNlb9ge
XHu0TpvAyUk0Ct15ds9y0Eu3LqxHeOacBAnN7Ckm+DcG1YzkDH6gksCr8YNDZWzMPfXY+gGlusvS
5iWcVWTbBZjVLVr1W2pNnMfL1kUXr+vKtrc9TLcDKcPIx4niRhFswHO/RV3cfUIS0AAHS03rXk3C
IyCWH4Lgu2WniAevfz/E2gRLpM1abDWD3yWOtBZstV1lgxKRlNBWVIerFhkMsux9jRSdHHPisB5y
HwErlAKJ68ETCdGl0PKaU6cou3E7RT76As6f+AiHruw+Az/W8fkgSqulCqKk3tP9DIIVJ43uLTYV
lEGWocbLwmpyf2uXNdG0eq7HtzOpGkDxiP2tuTwbRryn6odxiMOtrBiGg3eQchA9pQjqzkugi1Vf
lnGMgjpW6J3P+9wK75kBMP1ir6ralRS5fWuUaH1ZQjnrrprRW45ugMjO4rwbx42cjeQ9J76J8yd5
yNj4A8HcrweZhmvtFsiFRWuhF0oVRKd137n6QZYYI1b4yXrKPNJKsz1u/rbaMC5ZDUlFDonUCEFx
brIQj+I6JeDkUz0s/p8GwBa3a3PO7oxazVdBEo6POq9nMsFHgOKnQ9X3XxmXobN1PG6a3+YpLeo9
AAhELYEVY6fAvhnRnkbwmh0Uer9ij0CSjbO2VOeQl9Kb5qc8dxckuZOAINUEYX0Z65hlp8sjGLRB
PJQnqTHrjzg4NWemPtYkyjpzSsDYBbzI0c7fRShNmF91B8x3qDiRdJdmpeAxpvVsW5ty5qL6QN0g
yT+ZideTDaytpt03AGyIyqwTruq3MKRrgN/VYHvGPUTOGDIUnD5CLzF/pczTSJhZ8zZzMkE6MWpr
BP7kLVUXKvCGb8OYGtN6KsaUZdoO3B10fa4rsfTic6JkgkeI6fk3zrbdx6r3I/tDH1Rd9i0ZOXzv
cJk7C9K2tEnGaaqkfBdFYVXv7Uy10a3X0qumCFAn0C7btwUhD2R+4lUhJoih4SDrRtAJsxlJKjys
StgH3vOnJrfO60JfAbT+5hdIxqNKfi0ye/yIsr/Z5ir0954cTpvlxGmgEVT52JIFNNjuQ6jcKTr7
r4qpFKQFTNJIG1ax6ZvYuDa8wmm2KNiwU3oVluB1YjTtR6oSYmEWUoHd280grv5LlWMAixyqWJUX
4YgYH+oUfaKku/I7x3rHxcyKmdEgnHAVq+a68hdHI+es9O7lgu0vhVSEujRELNfEMuqIY0dx4feC
kekh0udtr/GSwZiqUHk2Jhrqlx91XIHmXkjbhRYSUgIsA4sw+GltWIzOSDL4QMY0OImLkDP3xm2n
8Q873jyFjohJx5uuCNqYo9p9g3O6LaPEWHWuREjH0n2OrsV55SlHGjL8yuiYfe7nnM3pM9rWUWu4
CVvt2i0oEn8wsmCnU3Ydwovcot7KJp0u49ZVl4XhQKSaei0uw0rjJkOiG4IFdzj/vPxuf/c1WiAX
HHxlLoqCo1+nF4FrGQZfI6flbj20EiGY2ZBlShDV9vuj/iO/+ucyVv696v02evzHftFffX6qvlr+
nR/iK8Ny3hA2RRGd3iLBnbQo/lJfAQx6w1ih9Qh+kj+jOf0v6Tv/lkIygQASxZAvXfTtf6mv+CNu
KabtS5piNgGgfyS+wvbHBPu7uyZoZHFVpfW5mOyVQCP2fAJyPbLgYWU39hhDE+USqVA9a3Hj5DLj
BiaSoKiuXPYm/1b2PnHDY1P7t6YWw1dE58BBQ5NEuLlS+bBqMpV9YLdVI7L1xD8hXs1h4Y5tmhC1
6W78KJ7flh5ZA2uzAv94CsRbGue1zM3kMJBHcde1Zv1JW4PqSV4Zh3YndNDUF7ERmaQO5FlYrzX6
DC6wJhEPadCBIQJF+MmPFcy8Pg4H4k1lhYmPEw/arqSfvXztxgP5NF6OJGRl9wNwzDQKyDvDddau
lTa0s546nP+rCStOsK3AiaOgjBVn9ap24AjpWrmQKc3gARqGxANjp+TrzPQNQpIFLI4kidPh2poU
Vkl/BAG78qY673eN1wbZOggHLoQibfolLHngRNXitimWaK7+tjJb97Lt5Oyu6nph3KLvJ5lgdn3u
6VpoaMS5VY8TDLDaSE4cN5q2hqkmLr+tn39Ik1aSf5S79YehSrmrUNAxyEAeR/AglU5gB9JhyYoN
NXQoPhJv0iW9D7xwpKOTgG5iMx4PuAHhs05DJLiYK52OBwPkL1YpSAV4+mb7q7AWUqzvVmO2IR2F
QmftlCn6bMk2tZ6qwWCToybG4SU3JeD+5WC0UaMx31Jcm0zrfWNHsUMTF1U0KZYibQ8Wy+XMqJlw
J1E6C04z1v92J+m3gQSp/HzY2sR+XZoqbU5zhFqAiM1w7Cm8+LPaNrSFozUN34ZQH3C/8Y+W/X8W
tX/SDHtpVTs8ftZf/3HSZJ+Lr/9Y/nvxQCT35+yv/695uth9/1k/Vju5LHawSGjCotEjZZzF5IfU
VNpvBCsaPW3WQf5nESb8JTUV9ptl8bEVFneUksLj3/pLaiqcN9j5cf/gc0ObobBp/89/PyOjNEd/
/9TasGx4f691pOa68BnQECAocFFwHbfwZ7dpG+6exgnxa2pX+PN8KqV38AGzwa6MCHTEwLHrLf2x
9KPXWu2LTOHZw+l8W5wKXN4PUhC17NZPuuB+O4Nd94PktE8bfc213SeMlISuD8Lz889ZQfJmaSEm
6GXQtietO079mvfJPa/3QIUWZV9u3co6SzrYNWvTtSxQjAWGQp2Z5T29MyzAtHqBEoopUA8ZnK7T
0Pfmt3MyzLdO0tgPfeFHd9Mc0XJLur2bzWNHFZ2ch4Qyw4U157RjUnk7ZnbYrPNZ4fKe8WffE38X
X2d+jMiHTBncgDkR9/bQgo43iXsEjheYV2wXyd2fnypeJGQ9yyj/t667ZcI/lNWkY/r+jJefC8Ai
pX72N9uijdvppnvU09vHpsvav4bW8k/+3/7hT3H27VQ9/q9/PpRd0S4/jVLpM2scW/2/P1T87+Jr
qfXzE8VfBwrrzXI0R6VksmMLzsucDH5MMeuNi2nY57Cx2DOYfgzAn1PMtd94DHcUTpLRv0gy/zXD
+CNE10wtC0bKMmP/6DjhL6eFvwe5XFAKKIEXCQaDnYPNctp4MsiJYyAvXGN4XSjKX+I+kdfuiIh2
8gi/m02uQI0G6U9rSt316HUOAUXVu6Cuztlnw70PL99vJywE5UmST/2VdCG3uP0I+I+m/hq9IOGq
c63YiMjKQYnzkJv60xxm/aY3phu8vrRHnRwTTefjvbFJM8k8LG9mQzJvj+Gew0X8qR7VR3pEyYbw
pLNpDO5ML3J2GMyjfVDrM4t22xr1xl3lWd3lPCSPAQ6xusQ4i2d/Y2ZD/qGe+n7bQPE9te2ypafY
ThjKLLnlckdgjzW2D9CP3/Kr5EQYEetTkq7j07tfURyNVwhj7SsS+OIdilFgDA0hO6kf12zBXr8J
qGps0qE9Q3Rk7KjaF9tZefOuHTRw7dL5St4xVZBB4dgV+b5TUX+bZNVbBwwZFJoPbk/uHHGX4psx
WqdqjKPbAJjSIZXDAQJudjBSn8YcusvTuVfF/4MV47bM+c/3mfavmfd9Nv39d/92uj6drf+zfywv
P+ePzfGP+v9wTi9H638/qVePWTw/Pt04l3/+5y1ByTdscuBIvptjmURsDj9mtaH8NzZKY48Jb/sU
hfiTn7PaUvxLdI6Qmv7cOP81qy3xBlkeDj6Br5b7h/qTXZMnPJnT+PZZU5De2Wzp/Cxu6s/ndAdV
fbnFNKBloxMVEWJb6NOwnndPXsf1j0Xi6eb8XFf98zEEcPqQzNicj3FNdH2RI88T/STDOCtJBs3I
8HK+OiMZiW76Y4wydH7PTPt+Ff97ofr5NDTjgkdxOTsGfaV8JMIZ52a/nIdDPMHruB7uY4OITZnn
1CwhxY4p3Fp3ghehouukhzse5O8KGV8QVHsy6rdIkNJdEDZfWJVvufa/f/mFfIc4/fI7Aj3k+s7L
xxPw/MVbgxPYoz82SGVYMiZrid10QCubhDommfEusupbXBEHERpvq5R+5GxUNbL08ZqI33PTHqkD
kmFCfdwmQ4ToBGPMX/nSvps8jn9HxpiFWc/DYSSOFISRK0qKfXWzx+FJNkONrqXTO2DRCUEs9qnh
lvfuyG2sAvI3J+NFGH3v2kkK6IQwRZ1Ym0aHIK3+NBTwe0MEiOU8rqQZ/JmM9Mc3DvGGEcxMQ3/L
xvl0azKWqzB3t2aPZTHfV/nUbIlfIVGJimZa+vLALbxZpbroCfUxNy9/l8tX9ctrgtxINcbFVOId
lWLMTlXcVhEZZZpTlBcwj4yPLz/ieJou/kw8CYxnYG8cNI8e4SkFBZhj3j4nwaKbmgPNqL1Veucv
P+YInMTPX54DCAueiMKxeyxup7qaT0kRNeBw9GNIevpFkxJaT6gcvUGKBvtUJeEGyQUkXThzVIv1
25d/BY/LwrO3ufwKFj4Zlj8AoL+wqAhakhn2UE0z3k/P0zgZtjqv+i+KbAPSBEpNXm07TB/iJUa1
NwLrY5gK5JdZp85Nen4RtYAsfuyrLIUHLUu1FrkznsyTN4Cj4EftPGE0n0YdXAS1f4mOIL8QhfT3
UHVP5mReElmsFXIc9t+eSrDVeVcdkvg9CjCI4aG86tNyNyZzcFeWFPXbBHA9JSCSKsjxM5dWcGqI
XWCN4a3bmu56XBi9g0vmnBuUV6qyCQOMsb+jukjWkAhTsCbROeAjcjJledJynaYGAdkdDgx8frZ8
YwAuafphsQ3d8YubV4TPkr6hwAZvvf7g2IO9dfrWPxfEfL78dTjLzHk6uJevQ3DpE7jALEqpRyOP
yEdFdm6j9xlEuq0NLREcE1Riloa31LfXxRC/bSOuD5y7xmJTVVG3l4V2TyIOfY9dLN53nYOPuSMD
rmRkr905l3vIRkiCUMdQKw0viBMnoDpkQeYjGx9GzR9WJEauNOnTn8KkmEARdwc2EbEJHawXlKW+
vfw5fzfBhBTYSBBM820d+d3IbRsFEQ1oxOzGuMvCuL0I5+a27rLHlx+0bKi/vE+2biqD/JfDNH/+
5BA94HDSxILrPeqd9FDUdADXCikbwgSTVSvrBuhWTfYxYRysXn707z7jQkMDuYFplOn9/NGmU2qr
aiu9b+IyfawbdRF5o/UxmJHwvPyk4+2eV8iV3lx8P6xWvzwpmBtSi82goiUor0VX0zLO3Hchxwx3
dq/joPr68vN+81IhsWKwo/mDpmE5YT19qZbRk0uIx3tvtrG7bRx5Snd1FZNBTgvIunBTi3ib/JUP
+ZvXyUMxy+AqR3F0fMowyoY4+XjQ+zx0SEb0knOqntMKvNprztbfLcu4MPjiMNNi6nWODgti4CRZ
p7Umsbd6DKcUCPow79FtrntfhxsxjCdD136ruQmtmzx9ePnt/vaDQlHhJIXLBc/r87fr1agJtM+4
0Yj7cyEuvKjdNcQZvPyY3wwaWCgYQUDIUGI6vl6SE0w9NSj0vpztfmfPxfuYeLByqjJ62dZtRcTt
+uUnfvf9H01G7rSCPXu5QiODff7JLKvWAJENmnQtUdtemK3tCr1s7LP6TgS/TGO0AY1QnaAzB/Rv
g3RTDWrXFuKD8Ib5JJoq7xWq8e+/bG755tLW+vX06iFtwEoR8WUH5q6VlJ5rNX2u/Ac9IkqQ82hs
XbO7htJPRnSrmldOfb/9GpZCH2YjnFlLwe7pXJKBkwg9+PVeDMnb1h/2iKbOba+4nOzwS5JN4R+e
nlgr8KkoYNFcargkLaW1Jwvi5BkhOxCNUtLrT+F+IbzqX/mef/eRHFYFxq+HSev4gBZ6SZcF81Dv
Q02emduSH4a8c9oN1nQfmuEZOVCvDKxlVzweWE+eKI+W2tCPEBAXE09c8oGTwOiv8MsC9ij6zw3h
RISDySIhAVCJjRyag+Ao13npx76xLzOvOviJGPeBbD73/4e5M1tuG8m26BehA2MCeAVIgqJmyZYt
vyAsD5iRmKevvwuuW7csii12Vb/cl4qOqlAnMeVwzt5rF8Sp1ApaUtuY9qmd/Hj/l576tsEjsbIT
Scwh8GjjPLdaqZJ/XkP9T5/sfLoejfrGSuP7/26Yo5cq6/tYiB69q2gJXVTQ2EU5cbIhBp4zs8iJ
7SNgpb8u6Oh1knnjJpQ+6yBZlm+JMWyLQbnNe/HUFefa2ye/1F/rnI2AniLb0VMebRXsRt7WQWpI
XBjmVdZDxAVXdwMZ+Fp18gslQ+2bmDKwrejh/Vt6fOpYvxvB+opB06QFvHL1f/9uIK4lo1rximGT
ULelcIaXtpiqz//dKEcrj+ySSY/ZmQUzPBhqBdsZAt/7Q5xYvFdBwko4gLDDPXt9IZMb1rQBjSpo
+ul6kOMz/o8HrU3v7Dh8VOsi31guUL33Bz357LCgrq18x8X1d7SvLUWvT8jLqwC3tRYo5RRtl/mh
ZFt7MdlMfkB/fRXrCkK13LgINfPDmR9wYmNNxYepDfMyaIdjWGs6zeGkTwXPr9K+yDr/RNw2cW7Z
SHhX8XGqs2ezSn52dPe2XUbcF3HrZ2beX+bXo1mKszLdazoNHPGPqTQSsbLIqrIKJJ3YYGnyH8mi
PQzlhLPKgv5FlNjsW3Z+X4+NcSiKbA1J1LdxYtrbiXPqhmJKdt/OYRxodXmIWpH6sh3y3eQ6G6MS
0wa5PEVaE1FriZeqkcuNaw0o8gflsW3i9lKLxqdZwQxRTqQLT24WdF0rSWYjV4awOrJpjUHdrMkM
eV0un/sk4UwXJUQhKwTWFTwxoSzzRiDIQc8CkRavHAVpI3vEDJPj1TLvqsa+SGMZ443AzbMipv14
LK7LqOquTCShnr4k276LPkxwwQi0NA4T6VSRkxhBFqO+NCInpV8iaEwSZ4oYd0YdSaLtNo2TfDco
9aNIZh1lZSQuwoWc7gkuWitBPcbZWD5ri4vaVoaXAFDHoF0UareOc4XrId/NqgLJA5Kup2v0lulg
aYeswTJAoeIn0tmXpM3AYcwXiZLSmG1ddFGysS57TVMuqFb//ZXfobXk0MDSwBSpR996SEa4W6hz
RVBUmfoLzm+II/G92iYwXNMH/urMR3hiXV4JMw6MGh34wTH3ADzgpKRxXRHaieegIhXJ72N1G2rZ
wVmGBFVLeeYS35S0mDXpXeoY6WGtIRlal4/fdhtmE+dz1goCMxfsHLU1Z1sKX+kjbu2OxOPka1/z
H8VACmrlWvdFUfzALXHFTyuvI70iOKuKyTF3SWi3kmm+tbqyfDGReu96TUDFdfJkPHOXjpRHv4oy
zgqQxsXuanyqRxPkTO7cTPJmFbRVcYWg8tBPSndYivjWMaqW+CJbQXZMx8Ot9Z+D4jyazdifmStO
7BNQrLBDQCrKjHUM1zHHGm15b0tWG+JJQIOy9bSQvuN9eH9eXF+yozkJdN86H8LKouJwtKYaLYGs
o5xkoGfFF5FaSMitMzvsE5szXCi0ok0Hmir+9tfvANUKJNHNIINs1J/asWl9UuqfkETsqcsg5WD3
IyLj3m6tc5yAU0vdL/WYahEeYrxZdDI8cMakEqzXJofMsX7kFfFwbXE3x+WdJa2ZvMvhDFjwxIYI
pAkv8XqcoGa0foS/vfGZ0zgkCGhcbUZO5RwujzVidjvJ3J0ZjmcGO3VraSRQD167HW+qGz0UYTnh
vA1yS9zRh85Q2hdrhsBlRdyxYtqPRi0e01j98v5bc+rG0r1A4SQAkVKven2R1ihiqZhaFQyaR6V3
W+kIw3OZQFiuta01k43RZNmn9wf9dSI9elcpUtKohZNBiWzVXby6tUNbtBYLWzAspH6ZSnuFOQTb
c0tAYUZwbhLNZN5OKMxEt6e8tCmz7FKbxUDi6cJtsd16S1GV7PGR3KyogRMDXsmwthClcdek30w0
Ad4qvomUsfWxuFmYJJtHO7NesOI+29ViAEzWPhoZnEqA1DcLAvWgVVy4wTL+WhFt6FE1jqg1OpfU
aQY0klm8Sd0s3jYtHgnbbnRysF1lMyT14/u3R1+/oze3h1Iah0iiCm3z6DuzcD9W7hTKYGoLNlMQ
CDx9PYBVyBTJ7rUO5tzbuypUD6Q8Vn6s6PWXfC53WZsvBNGam66P260tiwtrkSnIZWlyM2rTTxPz
WThpsYHZ4GJ+w1j5/k8/sTCRx4QxEyIF0j0YaK8ebBdZSZw1FauEwKwz8XtwXC3aZmyn6MqpeKp9
7Thnvp03bSvmVfos9IRQfqBkUY/OYhiDLL0Bsxo0o9nt0LgTepxTgahYlymBYLRMloKYU0sJd1We
aL6pcbJI01L13ND4SLbHC6q6p37ALTOqyz3MTfMw1Xm9VaWrnFlJT6xK6yaBuAHqJ3Bwjj+5qu0i
QKsm7H5Mhk2XfjAIE/YSDLF+jY5r/df8TCCfGiYaGjF1scdLpZ1Zl95OOCiZ2augLl4xw8cz6oSt
RAudsQyUObskXOBGVWP8xfOWBOdNObtXY8IW1iHM8P035O35gdwy4FcmRU5wrbwrr18Rq5kSKxwS
GeR9hQNSg+4eI9yfO8dXo5cmjB95S8lF7K/xr78/9pu1+Gjoo6ML/hHCktWcJbKb91lIrrOkf1AN
Z57wmWGOS+LOoOexXWd8BET9lXlPcbUNdHmu3vRmwV+vBgXYKnhhnjjmM0eA0HqDVORgnMzmIhS1
vMw1s9i+f89OP6+Vd0WTUGcHeLTx0xenR8CbSvoU2U7vzMdYmDciiV+Aat71UUF+TR5d1k2913vn
Hw3Ogq8DO2LfeZwCgnCl4zAQMXilHMreuO/D9Pucdb03V1/rjmjKNM4Rq34oZ3lx5sLfnDPX+/vb
2EcXnuLGwUDB2FHS7yw33zZi7dRy6JsFUQHDh9pMP0+O8oGk6Su4LGc+lDdT6Tq8iWp+Nb2seujX
30lU2tMyZi6Bmc5LTDJtU0SXY30LTWAPNvjMYOu1vFpxjgY7qoksSqRwgLbLoChJq3B0gn5halhY
oUmafv++nhtqfa1/21aFKs1DjoZl0CIhlmPhR8x+2vCgU5T/JyORwLIKAjG7Hs00htlXNX4yGWDd
MreVEGQqqPPEUXaZb/BGDP/kytZTB18kSvTjkiA5QJlFT7sMZuzKu0TPIrJM82oXNoVO6oZxjlh4
8k7+Nt7RG2KP2dDrBQ8tiao7Wxuv26a+qHESqnq3/we3knkGVRw74jd9lHSmOpwjeif2GiVA5Zg3
LsnT5DdgL83ONdPf7EnXl5G+AsVrJPhAVV+/Ia2ilyHkaK5rNvFJChykjbjp3Q5p2XKR5ugRFOPj
+xf4dlWmc089UPxqoaMYPPoCzEZV1C5cH16f+HLWFXgC8UsHdluLqguYM1d1XJOLlJOe0NmP+dCc
OVydWDVe/YCj76I30f6rE997TTxtkuM3pkORO+PD+xd6YtXgleEER8n6F6bu9c3Na7GIZOLmtpoW
H9ib116U9edeTQRXb2cUioQO+zJ2ggCujmbPtluYtjP2sEJXviQJaVJmWmA21uFIt+W2HdX4fq6m
cTsb87e5SmneUvIDgpQAJZ+IdlHqnw64QC9xdNSLkH0uup76Wl5Xj5mqi51NZPist5e1NK4xwN3P
JZy6NBHTxaDFYKISi/DjAS5GD6YIXIqrkLdefaQ+hWdbYlvrKHfvSN0wL8Oi7FbJS48EosskWAls
h9gTVbeBuZAlQTsUzk85qNG+gWpzJYdkP5QK9mijuMS9Z22wb7hr8PBB6w1nswzGZTiuxvzW7e+W
UllZ0dke+6IelDZXv0Kzqi4zb+rQ/BxR39pM9Hxrq8GKUEDacUzlo5Hm+RUP6YsFGYk4EcvAShwt
ng5waT/BQvOWObT30PlKT7fy+gL/aL9RiCnxifa87JdpL6scekGBYBnjcH2/hqAFfWmHt6ZZaAEq
OcJuBBoL0+LUJDQCf2NwFkmoPldt/2FUCKQxSv3WDrUL0pEIGhKzbu2athLoDXSIWYyL+lRvrwrb
WKkFynw9Z+q4ibMlvI9DfKslRu4DzXLHr/nCDnGj4mJdi4djnGU/cFzUBwGLAgoBW89+5X/1EZLQ
tLO2ItLTK2elJqiFedEA3NiaolMvCOS60hRITFYBiioxtWFbGtqjMZM2XsCTSsfHRDPGQ6IBRhrW
LPnOyb6VZl7d4Ol94ZgNVEu4G4P6ueeaCzpVgwjvUZX7EW3BFvgmGVBONnur0GdPNlkGql7bD5VD
bo8BW8adjS0Jc9aGtrGxx8p4S+WdZzeGQxwkU7ei6aT1ea6Q/ntTlPaXiHMAAzhGuMvTbkGjq8tx
WzTxYWyS9qOGyMVD6jfgSS70QCsigUvXlAezb6c9zuwYelvdbNNIfpZOm+8iXK7+6IzjPcnQINR0
oyf2JbyuxKx+GgFHHyI9yu6asDKUrexT22vdCRuTGV4JRzGJvTDHL1bZAKjkxoODQwVgEJot1Ho/
TJpyLcwaaD/KWgtDKIZ/Fz6SbkfxbjCWFuZArwegUvBKC0ES92BNQCOwvVpLVV0WtCouFHXaWm2b
BqkkNczV5ZOtYm0pRvnV6gHehqn1wDk6e6K3qeregALyoh5E9zU2qmKbghoMvXJuxx8kpemEZpjj
UB9cvR6djTIrkJDS/kMya3ubggUebsK+w2lbKSPxPW63y+NOHCbderbjSbusVQ3dXZXDJ7Pt5RZR
YOOPpFH2Dc9kMXpOyNj1m43Wc2Lz5Iw3qVzcIcg1LIFeCkXnSo+ir506im3Ysb4WhpUapKBHy21X
IS8LImdGXsix58Yu2pA5o+kzr9LmFmBFseg7dZGUPZ2IwL5Kb5EoRVGtB4rdjylupMlWAcfL6lZR
yuHaxnp+aDW+mR2QjXJbCKV9TOAPXJi5xGyNqSn5Nsnw1o6dluSEVmwlgZ7+oIbqvTLQM4Zgwkw2
F6K8InbkYhjbGzhbox/W5XerVybLr+IEyXTtLo2vJGuWUJiH4gJ6UtQCgm3GG6u0HjKj8NuOE7RL
FeYyy3BgF1Vobmrsrmpm3mZ9eodU8X7UzB0U6E/Yqr43c6V4tqtcWnl+40Tq3k7Gg7kAPLYTITc2
XC6/b7RPyrJQllGRYAA1p5Kc54cZmU2wtPLSEfn9oq4JTkmDxLslaYbzx2f0CO1GlKLbYfj/ZFus
GDUbH5+4+jun5RgyDb0WTHF3R83ue4F9mtDNedwMY3SBSwvU0ag+6Tn/GrQW8DrZ+zlStq4eLsMq
+Vj25mbEl7cGBfP4PrWi+BSrnMkHR+GQrFYPo9sROGZcK0QAeISOXDmJvR0VE9FT/TB05otpowca
xbgNl5mmdLKPuDPaDAmhC/nEntx+xRcIlbCacuc4/XUpooMN9Q3P9QiOilrUhkQH8DRNfBWSEhZ2
xQ8ASwfTfYolIMPK/ViWyY5a94U045846YO0aK+jPL6MrX47Of0PNS8/DqNJ1IA2HpZMX4ul7OLh
U6mp8WhryiWrv69xKIWxg0BfvTGiZ3T5hMCF8aehEtdGBhOMF7P2x6y802H1uoK5YIry8kHR+NKh
kTwZw+yNsxNolrylV+yLoYN7OCnfYgjyzK7RDYjajZloz4rZ3pvZJAl6br3ecb7wTX3JBkhJdgYQ
UStfXAp+UVxcquT6BZH7IEKxA/LgfC1kdt0V4rrptNxPB17HsVH2c24eutDS9gb/YjJCeQfYMt/U
pgXaQG38zBq2CRuSTel2KRhDcDomhDazbh+ycvoxzu1wqOndd4e8HSMxBbEYkvbzHE9Dcm8VZtnI
+1DaU7xFIyl2UZItByqYP9/fhp06Vq/CdgMVuY1d9Ti9PJxCu1dmKmWp3lzZRKKUIzo/51kfb2dd
vUWN+xSZ4753knNn6hMHS3rulHtVEnkJUj2qltXlNCi8RjJo28Z3Y2dPEq2fKY8yH2/cUNwZlXIR
qnRU25r3XPzQEuswN/Z9pwGxab+qubLpzikC3m5+UeliwVmLQuvx4mjLTya4EkVw18iMHfxR772V
eKOgBn3/rr/dlOLLo2lGQgNqXQ4Xrze/GYhNNxzycnWm+DhwV7KRNy0PpFN66hBvZH2uIPr2wlTU
M5CVdEpddBPW//7baddU4xptMNWT0RIXjkY0DJ6yRbE271/YiaPgKkF2sfJxYcZxBTROE7WkdSqD
oe3xt1lBAd0HnttOrc8l0Z56c9eDGZsfGN5rQMbRJUmgnWATkWbA9BIi3In5q14+wVZcfKMk74ks
vs3K7Kucc33PN0XL9ZD219DHQkxZNGEJ3kUGcz5fRgn9Azdfl/7qYnQyIidZEPvYPgymc6YYdPr+
/t81H38zMF4VeF2xDIzQ/aA17c4qq11flzc6pMD3H+WpN4YSAp548EdIQdfP97c3ZsIDPFXAl5BW
cNQ0tHuOKPB/+jOZ7idmAYsADlD2tEcdmjGvh4l0qYmF9n7QQ5US7icdlJfZG/u4zQAA2WekKqde
GhKEfvEsqDpz+Hw9nCp6W6/yju9gbg9gpw4ktCp7UlRflqaihMjthetofIxqUlTtczrQE/eUQelc
EzeCzfXYzp/FeTbIQvL4loKOQDdnuxSmit/0mnnmS3w7xay2wbVeBz+AvvPR1zFX7ZBMTS2DGDf3
ZWUVwO0KHdOqNSb7zELEtbTLtHWWTpxpG5042f82sqYetfIqpWRusLlIu3Uu1u5h6JjB++/mic9g
rQHxGDFUro7L108xWkSdLwnfnzV3l0SqOsaNwXGC5LIzA514OxEXoazB56xDzDyaqAvhNnE4Msc4
WfNZrx+aOfsuFWdbtxEQUHHm6z71eoCHp4qOS4Se5NGKuIBmWmP9uHOy8JtO7BpJpPJ07u6deEDr
+VBHQw4FlMby67sHoXmZ9ZhPDknCl2aVJlrm/fsP6OQQtAQo1uPOYrJ8PcSUl4tawewLpmS+FkVR
e3rnfPjvxlhfkt8mqEifShG7TFBpYfm0Hb0uO9d0OPFACG1gAsTljbL5V4P0tyFQvYwV5Ywy6Fz1
yZHJ96Ey97E6/4PVmf//1Q/IQRXN8NHtGiZoRapgnNJenoYifRkMgsBQjW/fv2Wnr+evcY5uGZTY
obYqantIdRRvyUjgdpwPNRX998c5/fj/Gmf9rH67b8o4G2jwuB4sfveqbdwrMCHOVLlPjmFhL1r9
VKQuHt2zfhaNcMN1fbLDbR/q+7o5t8U4PQSdSQqIQJeOa7Ewt5wJWQIF4E45pF15NQzm/v07dWIm
o9SIqAMbocW1HE2W6uCiTnQp98ol/2mG/fVcxC91W1wRSfL352UieOjPsa0lifu4T6c1YS54/CXI
NKf14oVLGv62VgVJDIJMg7Qw9GD2L57Nbw9ec2XmDpkoA3RIN65CVOLgDDuzTnw1dc4Uqk89nXXz
t0YZYeOwj9oOYoSX60qVsTr1fmkfovDcDHPqczGxh8CjWNWtb7Z5WiNFZA08nLm4Wk+VMswoMSZn
tC+nhkGCAjXAJtkQAMXrryVHQOJEIYuMYaeeKSdKlJx6iGt//1X7FYp11Fxb+QNrCANbLrT0r8dZ
qIWT2M4LQBH6Vs5UE+OdrtleVdUgha2dkqJAc22gZtaFRTlHi/RgbJ8zkQCo17ykLv3sW7GsewiS
CWoCBnU3yCT0vaI5lKP5WMplq9jZvjGAdRg3kDfPLJAnluNXV3C07rdxixLANQg57Ayqyy+dqQep
Kq91II6m3gTv37CTo5F3SvwMEmM6Qa/vV+T2ZExWvMwJqQjqcqvMM7jgGob4z8Q91yQ89RKw0/i/
wY6m5mLCvuckDKbG1GqdAgir7dni0z+5JINGJBtDVJRHO4wyzrrWmbiBE3RZPhh/UuMgQvdONoAk
cOP90U5f01+jHX2hA0ksKUCEMlikvbONObCUp1g/M62dHgQdh76q47A5v35KIZBPAM3IWBwF9FJ5
r7pyA737zKWcmqdXMM2fo6zvym8TWz4samsL8gxmYKSqe7l0k+dQ6tXM//Jyjl7xCnH0MBsMNBhy
4xTfcv3ZqvUzU8HJNxulEhwSjrHsN19fDWudMxS9tu4D2kAZfxoCkLlibyh3+Urtnjl0nbx3f412
7KVBu5D07chokdlup8jdLPhBZ0fnFf/b4lPWH3ddTZGJ0Fc8fhlErVYQjmZeBhUylhx3hWOfuXcn
37ffhjh6E9o+ctRBmXgTbB3Kx8GR/SY2/tH7hmGXzSeLGxr/10+Ifk4S0t0oOadeW7GKc0NuK5VT
8TkT5MmHwwJHLjL/eCP4jMzZLgnuYYtLy22yxXbWOjKbCIwpPrw/G7wdidqaxul31eURT7be2N8+
oVInkilN2OqUltgZRk2OCh2Sur9NOXi/P9R6d16vdAyFXWwF9P1y6r4eatCrWOuxvAWhYu+cen5C
/hDEWnyjZHFQGFe0a8v0XAbz2xeDQamxCfLdyDc65ldli5tDu13YLWTLVrU/uTK/KdrxzOv39tNl
FHL/OCeyb3zD8HG1Hs12wfMa02WLpYQGYLHN1E/JoFNVEGee2clr4thMRRRH8Bvleo2pzIpqvqeO
rGsNo0mu0C8cp+37z+vEMOCPgGgwCjixY2oBXcg8i9O5YKOl++y4r7hyr+7LMxPR2x0j9XZ6Z6aF
bQgV2fozfnsD1QWFb0LkK4lSakYqNnC/D04q0nMq8VOXg58MnBNie4Eq9PU4UTnkEBnhWJDk8mha
AJRH6w5zy9/eAK/yegMvBOd49ClHc4S2ABQkW7ZAQZpBDCejHNCedWY9OvG+kTMP+Q1ZK3rwY5lk
R0hNBQS2CHR3hpMrrwrVvRrmGtR4tS3N8uX9N+HccEfXxNF6DOnbFkE9zjtaEreOrntrF8Ctk00j
2+d/MBzEEfg9FKsRibx+UmVMeNIgBoaDuQ5hJwitJYhLw8sTAtHoDb4/3Il5CckLM6DAGcF5/+jF
mF1i5Bu1KIIRWtWkRV+tpd4i7/Nt6yaZ530/23slOrfxPzHxvhr1aBvWiypbZlkWAWoEv4Jrrg2w
w9skyArxx4f8t6CM/w4K9Yoc9Z/xpU6Dqv4f0qUg7Pz2JryJAb9Joh/Nawrtr7/4AzClmf/6VQAA
JwEZbj3L/smXggxnry4TCD6493lfeHR/8qWA0GIJQbhN8wzf9e/UuH9BU15PLMxAK3GAv/qTlXf3
xyr5HpYRTgEfwV+rKboHAEcmxQnGo3DLyvb6I7HzVjdTPG75kCbVFMzqRI6BoUukEkuuzs5NZUd0
nOlbZvE1Gseu2xgd+QEXENYdwjg4QpEsoYvmg92XSbupUNKOt6604shTrKTWkbP1teocqk4josWj
Dqfnkr/IVCIQaOfEXl2oSrLLdLtBdTqbKdIBNZXi2izbEb5pJBFINImKiaLolFnzpOi72B+mlBM1
IYFIkwTkECJucpl1Xk/aybVpxcqXRUmExUozksRjWfZ8bbbuGkiXkGZlFDqQR6LZsHDIAquNZ45Z
glTJiexqbypdXHhmNhaLn4Z6mvjGmLpEDokJHUOc2mPndQkMlZ0xCCmIuEgqyeY6E/PeRAT02bUz
/caMTaltuyiPbpulc7/G7J8+y6hzvleh7jZ+O1uwaWOyGFCm9zjUPoc6Q36KtJpGd2qOU3GNN8Yt
DuOQ5bgwJSl/m55NP6X3HDHyo7GkQDSWagExk9mL2/p2ZTtsUIY4jL3U6p0nKVt0S5YkjfkaBnt/
5YoQSLDRKTlpiknbLwfYMXV727ahml/ASgfxWwk9u6SVCj5KtuP0ueQ02e9q14kB9A9TGT6B9B7M
3UhqTbFHw9gYXiTq1EAt0dYvzVxKzYMVaH+LRUn6Rjg3YC1Do4tvcjKRBr9IJ3vbJv1sAZu1rW8E
3clmQ1DD2AZrwq3uuyhoFo8AdTICHEQtl6llKSt5nr/ZoXGqERgUFtgeFceOTaoliiB/0vhdAeUN
QLUNKRj7TirK93hQsP1NY5JcamEbPyhd0v7E+fixQ9qReXHLpszPO6eqvDx1kkccbmXCHcrqXZ5r
k+GD9G8UTyy68UmXU6Z5mamSVWPPlvXQm0OKtCjtWcaSOF8qb8gJ7/NCfWyJVZ6K6TOlbEP1SWIp
v+mdkrCaG5CcvEVYy32dC1j0k6YlxF8a0oHxWQ5L5rOoNT9ivQi/hWNR3hIyr70k6pLmO9fJIkAf
PR0wYhf4dNDd2fYQVBMIxLmsw2STpnXxCQ10X3kJGQwEO07l8tVUrOp2MKw1RqAmqASAknS6jUoy
g+s5UMoWL9bpuxz0bkWJJKouEz+yWnj/ajhSFtfxHy+f8ywKvxXocWxIXlInXsQha4kXuKjaR5cg
tXqLRm/8OXR6dlcrhk1aTJOp3+t60BeUDmLCYzukzmc2n+K+E51Lepydg5CuNJvIttzo5EU85sVt
TeQeBGbUNCZfm50S0Nc50Q+9nUG3W4ChVf7jSBwRGi9Cii1DEkAaTlP+cUTN5jKLxUv/MZV59Nyn
65Nx89X1oZBoBeOxX4aUSI4I/Rb+rtQbtTr8HBtOzRylRfW1i4XpIyJnJ9qGdjo/LfNoxLcDsCXB
Wyj67KHBEhFuDGzCsBIgVu9NPa5HtKjC6rYRQv58S6hHM5NeJAmRrKuU0iyZV2JBgKlA6nTDgkeZ
9exmPYWggYpYnsksYGN21bJLwIz0RBFk6xW6iSI3IN0Goq/yIblGv2yYIJuESw4peNtw4zQGSpKZ
fJ5nhQ7dM1hqJA7jqODvUWo9GhFUJKQFQ+ICe5n3EUUOQZvrFqXs+NISSHlZTdGSe3T2y47g52qq
Ni0F5wdScRZtKybdDL1xiYW2raZlkJuB5NZmU/G5lZ5hLB3iL5q7pT/j/hq3tg1t6jaM1fiiIUln
oaBoRw8JaO7OI5O135V6zZRcmyw+zpzjvC4iauPX4SJKedmRJUKO6JxGROuxBPVetlhpsXPConO3
AjHtl8RB2Or1STSVfle79kMbKiHB3wTViE3esdzxPk/JM7rgpPebloBN8oG05AMR713rLaEhD2Gh
40fMCIQAvm1WmASYTOGds2T0jTfX+ur5UwqEu5OWKzXBIzJpPZnqxVPSxmG5sTuYQF7NP4jpmdTq
SU9wc9HzzXgBBwQTsZ+XhfUcYzEhINIcsn4TTTYG4SzEmoBd0vw+uQkCaZZ6+DVWKNTywhxbaxyf
QlGoeuOJuNG+j11R3vTLklDZ1RabGi4pbgHykmxN5shvrElYH3UlWZ7zXm++xQozoU/0oPiutT0C
lFmq6tMkUxfFadvIn2ZkxTQL8H3m2rJ8STS9v3aJ+JNeHEr0eBXwOKz+hOZm8Bml9jB3i/aJlBoy
AwubToA38tefw9oYpYcHa3nIYJv/zJRuOGi2m9D3Js0vGPMUBmw82O6tqRfJ7KUr0cwbGh3slFrH
cvDIL9IurN7mnenHTDAx8tEkXtiPA1mRySA+ZJGyxr00oT14eWh29c5Mo6rfmFMzor61MvU6zuv4
WzspmeNNdQXIDG3g7NxHxoKsq004BN+0XUfIkRKBqsu8KS0LV2OJHxLja+aqXcwfLp3WX456VEx3
y1JYU+XpYgRcF7nakF2JSBlS1pVpCcsPgkNgRoMtNXkHMnsK9z1UPHX03KhQiUZRrFy9bwi60nzb
xMKwwR7rlptMGKSwyNrJL8suFg3AoFT7ZjvROH7X5jmqr2Qeon1i6i0QDeVun2zmMQuN9S9xoeZz
bLxEOWF8vqHOqwxUE2ZItFCfEE23TJ0aXhAx1sefxNIRhtQCYkihwA+l3ORhCuufkJqImr9getf8
wpq5MW6nzzx2onbDL71ptsZWHUuX3MxeOjbsXjdH6+IBwXDrctdY1qD+AHfFj1dWY3wwC9Sry2YA
UteNnkUEunPlJl04/+zcSc1uMGqLZtcZhdNcJ1kkm+tQzYgoiN1MW6xtwdZiGglQK9V8F49Vb5PJ
lZKmai6RJKdvMPPoBa5g427ICVN5TKlVdD4xf/xQPe5DQiVDAnknr5giw/zeT12fHyLUf9mdjTht
wYLvOkpQtnWnHsJqJgkAg85i7/NaqcWuVjlq+7ym0iApWSTaU6sS0xvgn2QnzItsTR8dIgMcr7SQ
VxADqNe1/YyYUvtMKO2kB4XThz/x5BgiKAmVnZklCBXzilBVU/gVvMybjoosQXP1YHf7Mm+y+YJ7
nvX+rCIL9EVDitdtysSTX8ap3v9Q2EVfO6j3vtjlrNo7jXiyZIckqKUO5Awc1scyKXV/sbVw8aVF
I2uzLHbicNMGeVM5rWJs515TKwr/VhRdKVxY7tuKoc2ew057AoNs1y/MCavtbGhJI0DXkZh+ZIyD
cwvXis9cc3ID8DmbjjroWeTJww51AkIxQak/4QdmbODJcWD7nS21sYXZgg5M0oYINxQ+p5zNx9Dl
eF0Ks/Fqa+J7C8n9qbyKdfOj6SYu/9Mw6w/SZDO943wMtKAZRxMCOoBGsa3sJH2omjn+WeoCMXo+
EN38K+ThsqtCdActO+oOfj69b082LUlbbS2QODZuIZyDFqOD8xtbjT8pGjAZvxcR4aWd0aSFX1p9
lnhDnanxndE3UX8BXYY80YEsQ3lpjnlNJgUxdLCzRyUt9+4oK9vPWL5JRe77rLyup4aoJZk7tX6Z
uXLOuXmNgqKzt6FjpMTsKhtF5SkQmyYyfAVyId+doluZb1SoeyHLQUNGW1rNZe9HYzvbmzGNR1S0
sES+DcqSs4luY/kjqpKcpOKQXKWXKq/MudnUkcLZgnN+tWwWobVy8WtpD06PQaITDXFZQ9dPcGkt
u9KGHacOF/8FnCOdWLmSCLVwO89Gp/tF3Q7uR8EiGu4yciLVh7iZQ+veash963zdJnLQJiYNQMgH
OY0p6RVRUxXd8kf15G8VF/6zusG7WPr/h+UDm0LQv4dTb5uka358/Z1Ovf7BH8UDkwwGdosm9WYb
xdeawfC/cGpDAI/H3o1xTQeX8at092fxwPkXDRK+QUCZmgtLhULV/4Y6aPq/kAZo/8PeefRGrpx7
/7vcPQ3msLgbsrvV0lGcqJkNoUnMORSLn/79UTZeTFONJuT1BWzgwMJxdRUrPOEfqJACxiPr195T
OzgtuDoMiXA96gGgQSlswJ49rRxAfcLPT3GJzV1FPwhknfcZ0idXf63GfyoWf2tTn9a3+L9FqYL/
MM4iCaO+Ssb8VdYFKVjpvUBC1s3y5rn38unoYMhwExdDPGLrJ7Z0l07ru68Dgg9GUPWV6c+jdTot
HoamcObMIo7oSBkmp77uE9HfZKWd7i7P7c0KLtBsZ5ke7FvjTWUcL8k0L5UKcQhsGr93paxx+6zj
T5dHeVWg+bvEwwAm6azDNiGTMPRVYVKzZRRrE+UTI/PqR6hZFRapQmk/6orSBHFeVb8hAWANYw6L
N73mDIdc68rnDnWBg6nN+bsgEa8rzN4FGr00jxfk3ekKdwY+ed7A70lNSx+h/IRKUOEP8hINerpR
lD3zNQFELJgIam3gVlZjRWVWFGUq0HxC0+GhbsTwCftFa5c4OebcGwt9Zq9SyKOURn1OBYi6/P2v
vYoTpJSVgLgWd6lxo7Ve+InX1923VLDurHGsHklimptYBdouWrgQJA405HjJgdIoqR0U6hhiu4z1
2z9pn8vDkpG8C731uvh0ethsSH/QJFmjKyUfetaoDVN1U8p9aKDji0/l8P6dTReHGiV9JQSr18IP
apkMMIcy23caNDqIcs1PmbM4pF5e8aVfvtrZ7CBuMwooKPevMTw4VJIAZBFMQX3uD7hNRNcpRhs/
KwmT0ygkpMSYUv0ehNkWMuHcqUKEi1YzyqTsLW3ZeX99bDokINTRVPfVNq5qP+1t5+ihl+AcsJHR
HkiUNKSQR90i7HBRno28tjvSjUXpfLBF9Xu0kFK7vBxn7hN2nQNcnrWnSmyc/iT47shjZRl3ZWGF
Txlia7u6c9/X6n3dQS6QORNZRYskYc1vUGJDlKaXcu9rCqohxawhoZa0pgMDyJoPAEfDn++fFy1s
tHWZHMnjMu+/ljpscrWpkmiRocaSmXWMMMbC+ff9o8BtABMPsZ5e7+qaFDpczjnyTN/LoE/Vc04B
ADjw4b8YBf1YgNvLw+auemCYmusauoIWpdd6fNSqPNm7zdxsAO/PXHtAzlAcoj5Dl2FtHKHopL1U
5yxfJ6a40mIBz0tSQRIKPfN3TwgBdVyVeJs1482l55RabSt9QXHekVShJqL/MpyrjZN+2lx73XR0
8ghd2HAehIUVckad2qLoVcriRWcP3JPCCTC13VPy2lWtjqsqBYfccB/H2Nu4MM8spQfE3uENocoK
af9087lWS55YJ5gHE5zj6NAVB0qHdqC35ZYw7fIYra4zruSFLgXNBrXs1SSdInP6iaeccnJ1QBV1
3AGHC2KV6he4+xv4o3JjWc/cGHSlUPelbQ6yc32BArF0+z7vTd+AIe9LFLN2i9fp+x9hEPYoHKEb
hwHZGgGg2xjx6sIxfascjWMVmiR7fdHeC8TnNw7xuX1CT95EKJ4nGOHS068VmRje2/AlfSDX0bUX
ufp1oQ7iCicX7TY1cBfSUX391M7ReMAIccts4txmWfAb9O1RzSHuOh0eywET8ihcYhJQnj3FzO9g
GfR3OfoOG4t6brNY4HBRkwCVgqjE6VAlGlK46I58ulY8TGH5QSYhdu3t/McOobRHqLu996CDdwDy
j/g0qH94J6cDDiU3pDsuKl9hYRzSLNT/SRJMr98/Cq1I6DMG+hw0P09HmTKzG9AZN/1Eq4ud0/X6
gZLYFlXo7Xcin0JRHL6cCgjYXY0CmqKcowjByLZaFO/U2Ps5VKL/hRD1fHV5Qq8Jw+mpBpULXw5T
WvQMUVo7nZGe0R0jWjR5TYSj+mHiUro0KMUbu0QbrQdPjMMUxK4YK5RwxsWxmH/Md1oj1J6a/5h8
n2kMxhCoqoyWnUr1KIrIynZ4Jrdf6qTR4v0kGqcLUm0odGrxRfEtoweS+Kqd92T/XpvcSZSPsp3e
j8LAr0FpfqGCjWdlEqtjDRbVpoHaV7r1KZQ9BPCsHDJM8hKzyA89NbAfIdINfzDKVR8sq0y/Vq6w
saGv+en8aMqk/1haaX6KKatYfp97ZXeI+NXfYmUeir1eJtat5ygR87Sb6CZc3ON37G0HjQavU+hF
RSbWeoNhTaBxc0qIG4S3txfdgrdDLwK+Ctpxa85KTrM4QSkZs8vO0u+Kof7uSi283vjUfMnVlwa0
w9WDujt82/VTgbtJ1S1cALxPM/lPCtDz6NaYoaGS3G3tqjNDYTKFNxUQOM7jalOlTaK2lUU3a54K
fF9sjICgtlnRrhhlvqUSdSbWdcCuI81DGk7WsCYyYMUdVyIniyrpL/8Ug4UbdpbX3mM71VTgCdBG
Ws9eEQZaq3ojQqu6/GXEoFCiKUufGsvrN5b6NbxerzXmTBqdFbhOYPJOT9VA4bCviHP9GhHmm762
4YSGRmIdldQrHV8tc/eusdhtPjoKjhtgPTvddyMaZ35Vzz3Uq8SiDApcmmQsR8z6qZlcVW7cmW8v
ab433Q+0rD38S4zVJV25KLKVE2FL2BT6j67Rpl1WK9YfMn8dlrhm30dxOvx+/zYkAyAlMRDbxKrg
dGmcOE9gZ0mWprKM2yJFdKBQE+0441azgVI7Nz+YZgtKBY65/spK+Csyz7Q0JclCXMBaAAeqOyPD
4UxPbVL9llZ67wjqku+fnAv0Bd1HshA8nU4nZ4SFVSBRQs1kEM2xw0L+S87/GMwoMm7JkJ95JaAG
wg0B0bUAulYLieVmRSTWEatr9XBNPdcOLGHUt0ozDxuB2Nmh2MrYZFGh46ydTsvlyaNyT9xCD0oc
wYCyO3LSt97cCvnOjsReNAFLUhExV08f4DQ8gUeSKRMxjEPF44oymuam1Ig96saXv9a5axcaJ1Uu
i/4lEzudVrwYwpbQUnycl7M7OZnzgazZ/vHuUXReV50tSIUH5ujpKCiya6PWcT3FjVY8ZG1WHWcV
p5X3TwbcMY+5haw/FKjVleOpIu1QeqUySG3juox14xadC/X4/skQmhCZgDAF6r6aDBcZZTAVlXKr
78anydPlLmo8fePgLhfP6vpcgNom+vrkoRQGT5fMQogIEyDFgvNi8CiaxR/caB+1xLlFJMHeWLgz
W45baHEtI9+FHLY6R3SAUdM3GIwHxnjWKgcTUTUWV22sv7+8RT2VDB4YNcKwuA2dzmsyFddOBbAv
B/+qW0jQ7sGNuy3xzTOrZ4DaI0sjoFtO0ukoVqdFVTqT0Li56hxdpR2uAfqYH5veRWrQEPpGxXTF
bF/SX/6LuuCy85jfmvoweZ0jWS2KTXWJ7r5TZvpXWGD9jUJV+mmutfkXEiLaR01mKCGN0TAeBb/v
6vLWPDdtrKmoJwDoBsu42pqzYU9hSIjnN7Sdjk2q10gKKfqXvl+wBmEvNo7CufG4OQD6cxxgNa72
TcEZCfOZWUctoIgW2dCDJ+L4cz+D8+DCVp4uz+/MPqUtoi4IXgo0uK6cftZ2nKiIvxaLlW44uIOn
7bQxAt7n2M//xUiU0BZ7UYQcDf10pCQ11RA/F0JlNdYDAUMx8NKx/CcfRvHu+gXazsBIQHjDC+ce
Ph0q8ipFi0zOdKOaj51ROl8UHETvbHfaatUsn391p/BwLVYryJ+gSLK67K1YR3g/ZKRWH7NHXoWP
rqPQDUfWf/Rjxy52I8iroxiJzy4v55lnhjoXha6l1A+mdXXq234SGR0WcCXx5H5mDZDryuN5Y3uc
2Y6Ic/BkUTJZULmrlaSuAY7A4G7BGSH3XWV+dhqi30iLf3eheP8FTRGDy5IqAmI160JGY8wkZjp3
pg3NjrfAUwNrgRDJVBUIqNvFxjY5t4S0W5Z2IvQTssfTbZLPCBSQ0lm4WzTThzzCTVIM8daJPjeK
w+NFMxMCBW4Wp6MQbOW1jpuIn8/x5yy0hz242q3c4OwgOpaodNQQq1BXEU6BAXbXhOShVR4jUFAP
1n0LZH9/ec+duywo/VNiZTYoqaz2HP7VjaY0ruUjkOhemcmrmreZ7iotVf6L7U1BBGoBd+/y5pyu
Wmz2NrEZAf1cI5yfRZN3mw6KtVEzXn7w+vgSxVPgoSVHoXV12yKMlRHXsgOmpEJWrLWivds51QE1
vvlaNBVeWEp9C8aJTYgU5cbbcm45id4ID3i3uD9Wc4wSDbNtdeQIF5n6Ja+76CUZPP2h9Izw3SmE
S9iD/uty1aOZtPpyajpEiewswsXRlUGnJOPHuBryq8kYo41Zvb0SGYoevEYpbrl/Vy+KaICgJtZM
2VoZG3xGDQvdz6axXhJlcrA0WSrmYH6XvuHh8vY8MzJ5y0IT4CFkTVfnuW3m2VbczgA8bYVXGUnw
x6yy3M/koG7sx5WR7In2kh1qIbRyLo/99luSEBKA0auhlU6j6HS/onoA3YvsAtSungRLYnbsszRC
Cd2ZN4Z6e9Yh1hOMQJUwQNBpq7Mehm5rVSYlLUcZnMesFD0O9+DBL0/ozChEYKACFj1bG7rU6YSo
tNbplDMhU0ZeYElLQZ8T7bn/YhRamUtQwFl/rcL8lUzjCSG5mAnH9Vzpj3ZTzL7RF+r+8ihnPg5b
n1uE5vsrueR0LpZdFYZWu4YfFrO6N/oR7UXg+UHXmfP15aGWB/H0RoH1opuU1lHXoSCxulFkrItC
UCz3c80qX3L4IXcy7ocXM0zkg8hqDJpiXXv3Q8agdCZ5zOjWcDmfzi+MHC+P2okiZxRG3yc5I3Aw
KtGPy1M7syMIM8CloB3jQpzRT0fRpGImjj6zI0ijD90sESjqCvn+HcEoXMmkT+R861HqygYu1jNK
W6bhns8GjqHI541Rzu0I6pakZkt7lQbN6Vw6lgfpAN3w6Z3Me8qWSKx57hzAHNwiuJ4p23Ebkgii
tE/xzl4rVwlaZ1JSKPMbp0LLNUHiY1GVGDqfMoJ2PfECfEuEae87TWl3QujFL1JVD5dNwPYQVON8
b7eW+JB2pY52vDTfXSdebmsPVaClUg/N/HQtWruSJtw9uipiKI5mhWpqp8Gqu7x73kaSjMJ5oOBD
z5TFPB0lasMw8ZD59CMnsr8ajlPeZN2MiHCuxhg4aWay8YnPbFc4ZlRKl0F5FlafWLo9clANn7iO
bPVO5MZ8iK1UvouCu2SpXJGEwRQUyNpwNTidlq70/TCDtfYzpzA+8zOeh3DYOnlnitHLRWxh7OGB
vKBVdDrKxJaRVr90MaravCtS176257L+2LU9mqlOEpVfiyzDz64oq7tMjfJfcxYPgLXHtLuznLjY
uOXOHB8qDQtcjNoTJd7VlpGta2VYLPAxSS4/mEjIYEzT9B/NHlHey/vmzFA8PtTulusAo4rVZzRz
J1JbHYBHWvTxQ5F2+S1OuN1BzGG7cRDODUUZCjwKUEFSqtVQRuWU/+7DNZXb/HDtslvUMZrdCP05
ff9xQB2LFhkaKehl2stx+evhG4QC4rSjs6hqYXts5im9jxXH24H9Vw6dTLa6tGdOA41TCq3ceUta
uPpinkkG4moFdnFNaO3TKkmOtiq3mLnrFWTNLBJutJApXlBnXc1K9FbTOy2jSKQejg1w/53qRsmn
FPj+O4/3Qm9eIAqU+xcl6/UWtIFY612W0/WmaxdghJjup66vNz7TypCZzc0wlILxuaO3AIR7FTiX
fYcc98gwUNB8q7CuUGf2jSSHeGAEQ+vsZ08PpqxOcWnTDp4Zfp5has1Ruyv06p1B/OtvWZjPdIA4
V+sKip5LVFscOrhWCZ3UoB/KM9+72OEYW44+6+2yAOVYX6ooQDOwjFh/SLtEfC4BluEWdXrj2Thj
dnq+1c8/Nwq9Bhqtr212cxVRGHneFAlH3286e/quWbL72pjl8+UL5MwgbEl01ZA843CvV002Q1wP
nWr6BdYXKOjrXWBayXvDFkp1Gvcy/ORXbvPaW8OusYacYAj6GXS6vU1c+49VetnWpjeXhf87vlzG
AYkAPxrIBSnOMtu/7g0dxwRBU9vwbRDPPytgjd9HHNu+z3aFKj98s/pPj8fZ56wOvRdDaM2LkVQp
fTGRLsRbMGyjH2q40fhg5+UjF57VHFWRI+5aqa3zSQxplQV2WTvtVRIWynU0V3WE3HjdPw7a6ExB
0tEPuiYGLm/LMkUfHOap8VPmmTLv8ZdTjuVYGdoOF1RjCJB9wVakxa0epRyMXIZdq4vmNrZEU/sN
tu3fjDYkzivyaYiOaBMiW8AbgnZy2ykv3eDlmT8iIGgufOvEOkCYyaBp5C7EoaMbKqodVASl0cPk
Ddl9Lh2kUUwNCfIe88KHmIOL1wcMBv2QFy10SE2Vc3utmvB/kb0qiq8Vlm4fXZnUMvDsObkr2sb4
pLq99lIL3ewgmjaTgGatIXIwEbqEe9ea+jsCguy7cPsGp4t4MrVD602ad9fAnC6PcaJX6XWKOqoO
I0yY0VUIaao+GO4ESzYz9XnGn6suC+iJdunu6tSKxysdzFX0GTbl1AetXRcO8Mkx/6eYaOTvyj5B
FDhshir1a0Vp68C2G/FSq7X2xZCiGYMsDrE9m8vS+4Rit41pPASJnzFKSATQ3gS9mOutfbKQbH00
xxYP+y6cimfCFuh1AuJbGEh0M21UJ2unCaykFcjpu3lzpyuG+UWv0EHGPczOvkCSBauS9aN97BQ0
/wGMu81wmPt0bKFEhVz/KdDmfNcXMx4f1QwWGyK3EAvBtm4UhNd0+wfmrvqXMUza6hgN0D790akm
SYxsNb/KCJXSO+BVsIILQzE+RWqG74FepOFXp5FjeHS0Ov7gjIP7WIeZcZ3KwbtOYrO9UeWI8AXY
OV8AyP4ukRr/Qgm/s5F8c7LCVwzMFwJscVNaQEkjsNNNR8j2YNOK6aqjsvFLnZws2dWowrDZXTdR
uARb5QdvW/acqaFXB+nQ5EPgAvmYAs+LxYfWGmeYrIhd1X7nNE2B/LwWSZwf8bLakf1mqi+j0fky
dlUKw4V//+c4TnlxNcNMvy09t+38pvfSY67WOZRTBAr43GmrefDBm+lXP+XOD4FZCW/3pIbtwajT
+OtEsaHchcKuHlFFNd1djrC+4UttcsOFVV2bii/Teoj3tCvm29ZNiukBHIX9ErcJ3BjhlVZz6DO7
7/dVj6UTKnila9+mOmzWB6trDeOTBVcS+xZXRhyGJu+joMRwxtjB+BbQ4ezMKZ/ASXTf4qVFdQV/
IkHhxLDG8FtqdGpxl8yxGLGxaLPnFgJ3jQBsY81B2STya97JZjEqz6oUAftZmQ+wq6bqFpGCTBxr
4Icl3bpu/NbGc1yxOWTO/dCXo4YcfR13sMHH9nlQp/FDhGT+5HusxXVpQGkH2de5yU1tDfq867XI
sXFZwO7CV03CZ/A6+UTwBeNDQCOOUEfRy7YHRDEjtH+LQlWB0XaCYk/VtEXrj33Kx5tz83tR2OpH
Hpvue91Dp9y5RmMdAfnVC4aprr/Vo+y8g6HYjbc3Yh3yniFa5GwiT8B3k1D60ajrysgHP8ofLdgd
X2I4go+jtJMeuz59XhjQUCKpe7uy9xXRWn9yrzpEppO/aIkZPWZhg/lAUqiVvAqnnDWJ1LT0fEl6
kAd1GJsYXc9uFQWFNzUhegyJ8dAXja7v+nwWVeBJvdT9GaY8FGkQv9GxcLpcRvuprwf9mrpoHmG4
7JXik2zD8SnShgzmSdy65pfGHCVaMlavfceEXPsO7xf+66BZk/GCFRgR1fUYGrQ6a9cLkf80MA8R
Zat/U7RxLLn/E90JgH1CD0MNAsKi4bE3G6PtEMSwFJvF1lyYoI2Xd0+JE6cdIItscK/0juzGh5Lp
ZXuhpfK+9eZx3sHNtLHw0dRm2jdTad4rSVh/SmYHIj1oOMe6seNh/A2Ea4YFmRjiYyYn0BpfhxIC
7XXTt+bnotjVdWvfDKpR/JGQvaQfxtZ8k2WjQJHBC+FsLI0mHQcVtxuCgXy+xIgENiiMdtXFJcTA
I9qILQ+1y1J3r61eUfF7VBv1u5i5BXapIt0fSgx8n/lN+e/aDPXejyws1w8dxe6ZW8YE3ptUo3xR
vCr+nFtVX/jCcHNzH3GgqIXnOVIK81ynbOAiT+w9+GPnw5zQNXcGzYh24PLDGwPqcIbnpctvN6NU
envLtusfiRiq4coFi1Pu8KEh95iLIblOelfEB6MpOoqzZjxSmvVmLUZmxCsmX0xhhnZRljz1WiLm
PU9YO/i9K63j6DXeR1fNiogPaU+Kr9J/snZaxJWxN7nynuop0aogzobaRLzOUDj7noPepqnil4Ea
+6j49dwM+RGHY+9pDsfJxAGlae6HfGrvh94x8VCKZ0w+AMPj01F19iMbfZ6CsuSB/6kZMZRCkyr+
eC8nUH533ZTh4DKHGkxtvx9C54+ZWwqWNFPtqg8a2Nh038EzMb9PuQ1Rk23t9A/qYEKD9DR26Z1u
Q0cFCg+j/kNidtx9CcoH8hAnoWk/d3o2yb05KENzpbc5mKqkg6R/p+S61D54HtZ+V0oWxjp2ako1
XMezg1GdFifCOoT43opA8XLx0ta9GB5kOhgf6jkMMQKaith0j1U+jRraCyFblYzYKr8NyWj8uRwQ
v0nSkBfGowIUPMCOBU92GkIaWdZxnUvIDFJUewQ3ECQxo+zBsUX0eHmoJTtaRatLc4XKEoCwpfNw
OhTcW3AjBvRRB6gp75Jt7+zWYK+b8KQPrR0ON0nU6dddLed91+HKc3n8s1MFtECBbwFCrjEEAqZr
FhcdaUwye4emt4zPTWhMOzdvm422x5s0g1WlG09Kv5AXCWhPpxpnSNVIF2xyFdIAVjRTosHVT+8s
URD+441lqjCAaK8AdjsdBZObMnQEL5feVdk+dYi+hsHsAU0hp3B57c58O/CcS70AGBPdhlU1ZFbd
fO5nMLw50i9YQRmAY60EOQM3to17LrLkkM41AkkpBvDCCt2fl8c/t6CvzRwgDzoFoNX4Tao4JSEc
uHI3bK6kDOu9sGijXh7l3A6B+0LVAv4QEKRVfl8PBZo0nlgkUqp6b05YW5sOgYUUoffuHUJxnmYG
HQigVIQIp9+u7c0ha0sXaEfipfuZrsCdjf7v78sTertsyyiQG3jZqC5pq8xdczQiGCpOSNcArtZH
hI/ElG5pQ76ti2gLL2RxYjBh4lJEP51MkrigDyKGUboc7SsgH3sjj4oDz4E37tqudu+nbhqINMbp
3i407NJklim+Bdjk2u3GkUJzlNBe9cqNZshyBE7vHDr59qubAqgMCsmnv6yQTWdWBNC+OdvqSzRa
ykHlAT4MISG6C1Gt9+0h3gKCnFt2DXjQAhWiUrs22kEvZqh4UpebTiuDrqgI4qfY2LjPzo4C8Y6W
HL1+e00JmrJB9NycSMCUhXvoCvFVVaethsXbEgMEVdhgEKmhHjGd0wXkQUvcyOZ9AMTv+XGvDc9l
hUO61mXOU1Vo/xHL/D8a/P/gR/7X4X2johe01Uu/UtFb/o3/qOh5/6KPrC87Gcw7/8B3Er+7/n//
RzP+ReX932Q3VN48k8P3HyK8af+Lm4W/gmagpcqO/P9EeFP/F83/pURFJYyaJn96h4reaicuPHs8
SCHp06EDhuquTtlgmc1AcxN7LX0aUdxQyp1bturhr/V4/Pep/ZsJ//qe/XWYX4cBicxFhhQ2SPzV
XsyFboyQp6LASbThg6136pfGxlHWT8ym/dCQAH+Ia7u6mw0A+35JZjiRaGN76qfNIiTqTlIJllzg
a9zJCM25cnTZyZKml2/Tc6ZIZxef4kzmGI5a9kRPjm7SPfyUmIpumSuJXw1TWu0NblIE8wxN+YZQ
h/ZR0BL4MmbZhOGbcJp0FyPS9DFBc1wl5rbUXZiX6T9NpmVKYHaZ++AOxqbG+uqkvood0FKi17zQ
v7S1O4EMs9LKAd8EgAODtvTundn9aJafI+vl8ndYxQJvBlp9hhlPUU10DNREw1fM1e6b3PVtA2ES
Yezp5PruNN30bb5R8F5d5Qvv0eIqp9AJg/mtvVCUJAPGIWrodxLbsrHyBOrAeYU7hhMezLFAwcUi
Z78811eYyF977nVUiuwL2pOIlZ7b6f3XEHyFHnmPPxuDhzfsmOyz3CkDIQv9scmKrqTGY2cHgVrf
Lm7wXpqkWe9yTszGU/bahj75KTzhiNTyhRfwGAiy059CwmsJpJkUv7crZHfHIbbuiOj1yU+MqVna
gSr5muxMD1PISEw7s8uLuyZJLdBMIzKKB7Uf1Fsq1zjAGmErvyaVwDG4yYYnZag8eVO3miaCEY2i
0DdxAJVXSGPK+tC0dt8EyFygUjeIfAxiuDdfJsUYcas0kGD0NUp1P5brRj1QLNFIkFvTlhD/U/mh
jkZewUnvEurMwlJumiiN91VldZ7vjDm1PM/q0u8NprbN7vLnW7biesko80NGXECm6rqbTXePirUc
FKo97lD7rt18kUTkP+pJ32K6vLZd12NBCcfYiE495MtVEFT0dQdUkQLhYCO5VSPVZweUB/pbUt3k
MYW8G0yOrQQdGqlIdSs1de6GGmxazcd2rMo8UIQy3FpGXGHT2ab7ysCyAj5g/852o04gBOcVCyZc
Mjza/MtN8lfbwHWyKZMVJHJZKuKqSL1sDDrEQncVJeQPOcT+an/5O7wChFaLQ4V2oZIASaGFtuqM
u6LMM2pFoGxSNXywcsf9HepFOX6XdRuVfpEqaPU0apwfC4n0IwafWejuE6sbXozWyD73uQE9Dq9I
ed0gAUclpMyQKBFWMX6m5D9wIShGWhwv/+zVu7YsFBCIBcxrIyNDq+V0odSG3T+bfFJRpx8xzEEw
CVdqRr88zJubbcGngTxFpGMhsq6hanKsMjvHvYTplMk3qcQK7qPtS1/V5RPddRG4TupugB3XiPpl
bhwMAKJAoxeA+WoTWJFjKPpQUKhRScVRA0QD8sryGqtCummov5lk4VS72lyIXVd1k7fLYgctR9o+
8uPl+Z9ZZooPdNmJRhYvmtVPMelkEl9UCndsRC+rB5yBqUK4tQfPDgOJgCb7a961uj8LKwfGYGGd
m82jep3bWbXPMjC+WCmGTgZcyjS/j2LKr0O9NoGZuotDdVbEP+uqTu7RuUKxcsAWA9BKvEVHOfvb
COIIsDVareswW1ZDZsRo0lLRjPudNajKNdFOtIGpPjMKNQmdzJbG4fKkne7nOmoxLfKQco1SrX90
KsDbeo2o6+XPuaSuq7POEUfbgf4/aKr1WXdcmgfzxDpTkSsOit1RM0Tv9YhU4nw/2Vl0NEw6UHPh
bPFPV5HJsqcJQcG80aJf4Der86on04hjMRvJTDvUYZMq5sSy35Sn1JTeTumn6o4ih/LsSCFwEa6j
9Ony3Nf4rtefQDMerxtUDFBHWW2yLmqoH7rLiyMSyMUKWmdtasb+DE7zoehz+7pu++iqG4zxOiTu
uAnxD8f43Z52c44sppYvnhiRRBzNBW2wcdOsYsTXX8cG4/6HjAaldRW6DVpFF4OELlCcVnvIqGU+
RR3BRJBTPb91c61uD5cX5Nxm4DFcLjYCuDdvzVSiuYq/JhL3KBmjudPNaMsp1Y8y8vJA04xul0Bo
uJOdK58vj3zmVsUIiJgD7AIwszWqzwNNXVgVOorG0BCQtQYbkp7yzotM1DUpe4b7Gpj8p3ePumTj
vBVoiROmrh66SY/acWlfo3PX/HFF1n+neBSO+75Su8GHNzwkwTTiOHB52FfW4urQuSbgRQ43CR/C
J6dHG0LP2KCricRqXrOXWmibNGQbXbuiDdPcRGUF0gfsW63QABq1m3pIjfHGKAYFLq5UeOIK9CaP
zaiqfxId0+sjukKId0ZZoRfBYEHC2CXo4P5ICmPWj97QoL1pRWNdBE5uNvmezGwWBy3Hcs9FhWKk
G0f0c9TMwZLXnV5QQpiKuaMcYtht9U+XgUA/SGQ+j0ZE7LlrwJ181rFvGlCo0J37VAxUTfUWUXMK
HKlNn8EZsNaZMKOFrz9lXutXAn+LjTf/tSa2XkkoGjZ2MQT+oIRPV9LwlHyw1JkT7MHOC1EmpRKo
KQaRbxQehgitwhSIPuCsXNyGdABuTSfR7zzQFEeZNdW1K4f6Oo0N7x7BTR3FaUGWufG5316x3N6O
A9iOY4X4zOlvlDoe8uUYR4GulvavlNsskEozbrDuzlynwPp4KICYQPFaR8+m104w6lPirrgm3yjc
uNjpwkYxy+3VZOeGlbzVQFxiNtK7tMczR93I+c48WHCdyfk0iBE8i8vf/4pUe5ENOEfYaI+nivas
6RKJB0+PNmCb5z75olfGkaWOCZ9lFbqTxeE5Y+VRYKWlcdtGqKR4oVkcpDWgCieL2sMKXtWvLL1N
EDGdkke9m73rOsl09LllW+Icz12dqrMaeFqMGKdM8y0Rmbc3KecbbOBSx+FiUVdrIT01Q3KXZ7VA
wS7oSyPel/gEfK1R/b6fJeBhGaWgANQt49Y14JRXA1obnMulTET1fc0xiE1jJOMhbMjV1rrK9ch6
wJ5aLN3D6FjNoFBi4Ax/KPsAoY6i7qbv1eoWHVLPD7FH2BI9e7sp+DmgeXm/lsB8TROwHA2xoxLo
SKO4466oBGbYiBhsHLFX/tLpPbBIR9FWAb5jY8G9OmNxp9fCQT7cn2Dp7o1MdLumlRPckQ6DIqXT
tGtFig+CpP/brKkhgNtUpH5Ug4LvErUyDxAmyv1iX1yQ9liFCKY0/qE7s3MF3oGyLSofGyd2ueXf
/ObX7BN+D4pUqwCIzmxR9T0lAiGqH6BGEHDU6CcTU9MR3Vigt+8rVENaW+wL8J1ABE/PZlSYECsl
6zOHZCfD3OaIvub01KRqf06qgqDCkltM97N7EaA+aESXqwUu+umoHS7Pbjsh+o9+tnqjhujF+Fhp
lFCC9eo5ws0eFf+kMgOFjArN7NlEm71zR4Rnp8TzE8uuN7pwb2OqpSYDXxY5BoMjsnp5S6OaBkEy
BYSsUw+KqHmwOsfMaEVXPfIuyRRuxFSvTLTVZ6atAbMKMozOzbwKMozYpkDgsfR6qRgfBjHJBBjR
LJ0bLLmq/gpTo3gCfGgmiCOD2EJqhtRcHKMkhH+1CELmyF6ieB9AI5/yHTz55Mqx53h6hjtSd0EO
GC99QO7aSw7YIxVJIC071jae2jM3mrlsHfIetAveUC4LJdJgPjANZ9TE05im6bFypQdtcWyvqhbt
KD0c0KWnobxlYvW2rrfcINQ+XqvpLOLqyrfTyksMzAJwTRjiD8ncWb+TrtCyoAdangaqMibKE2qr
3W2bRpb1WzXE/ClrXQwSI8to9pff8zPZOD8Hd1QYCmROPEOn2xroSwgCQqN4ZJbJJ9Gk1o5Srxf6
w6yMz3WOrYifaTL93IhuClLLI0AL61i9e//vsBY3cNygljqvtdpZiazV3I4i6jSoN36jwZTah67S
tbtkVLr5ijAoLPelnZn/5F0bI7zjiii5qTLsqt/99C8EpqWcjboPNkCrYwVWr4P0n0SUs03UQTVR
7ibAOBtH6cyFCVmDVadFQqCxvsRKoA+9W3GdCGeB61lNGnNiUtCzSmVPG1M6OxivKQUIer6AkE8/
conheo+oC5jHim5s0qbuS18Wz0KftC+Xv+OZJ3LRv1k0J4Cso+lzOhJ4qsTSouVkleH/Y+9MmuRE
1jX9X3rd3HZmWNwNEBE5j5JS0gZLSSVnnpzB4df3Q5172ipDMqWdfS/LZJUQjg+fv9879JdZM82k
6FX5O4j0745IZI4Wkgz4I+gPzx7jV6R5knjB1hdiqT902/JpGwlgv5T0nl692oL6QhBQmKyVCUle
mgWkH0P+sDC+22l01WswmcBr+GD9rHPZE2bjEVXBH7NlNLdoJ9vVF9Xzfz44wB+oH3hj+tVnRwhI
oxusNnSjSgfmgSw7jP8E0ed/fsr+Mc/2aEBD4EOcWeCZn9soV3UPCiJ5itFMXqzYUU+5pcyPdpv5
N9S16p2Z/DdT5/yBYGi7DBRXIOf8vttnpaEojvfZBfexFPP2xSKPJbE3NZ0QBEo4gqm+ISauBPEa
x0siI73DWGqyX/LFtkiuyrfLCQwycokRvPBUII99MFgo06Rz2Rr2jROOjbopRjW8U4H/br7iGkab
mQkLxeRsIllbqzGoT40IXkDPNXXIL4xVrO/ssr99io8qkntyiE5kr2j+cZvIxsGY3Iq7bst2fzVs
bhb55jC+85TfrXKXBHJsEMFzfznVNlnmzpJSg6k2DZNBex2qs9AuEmjjZh7/eZb97mGYn5lMMnp/
CNff/iS9uaIeqhXqXFZnNzkOzJc4ScsTfIrw8s+P+t3osc7xfWBX4Yw4+0bKLvul6ZlfmxuMUUMY
w2U11s47ANpvqsrdtwBzGS6de9fm7Q8qs9UfZrxy4GP7Y8wlYDi2G2lnjXrSqkkKaNrvfK9ffxdN
G9ZMgKTH4vp3Nitc2lKdPXH5k9xyIeTr7h6+pn5nhv/6oTDFswM4RVTK3GTPNh3TbEwQD46zeSLm
Qxg+dmE4B/sH08/eE93/7hftDu5s/WwGXJLejuFUmENmDDyLe51I+sDoI9mr7Z0N7jdVKKiezYTw
9slunVsKliums23aEDk1K+P7UHm4yZm1vNoQI1xMhZNHqqiGJ1HK4s7YEzYqWtR7vHpIZtIwc9le
p4vCN8YjoSF9Yg7T95LclWfsFxr4/ltBEEmThu9cW37zIXCWonGPjefe/jgr/Cqop3kdMsHUmO1X
yJa+iz8uIS1b7Br/vGR+ncyACZaF7Rf7AA87+xAOPLisNgFQFEqtyG5oBq6GR/aGjW8gJ+Egn/MA
ndw7P/Gcj0WJ8fa5Z78xHNNJY2y2h/2AcrqD/Vp0iM15FdjvCEZPmKd+nJUmuclfR+8+nMvXugwx
LV6NEsOLEeuwtVza1z8Px79QyLdnFC+2N564u0CPCM4GpPZW2s7hlseeyPruUa2bYXwUWE1XV6Au
WDRszWxVsSWl+TNQrEwkMymxA/4wFt2j281NGBNFJ+4ar6vcY5FNpJWB8QbPNAE954IPX3G7Xhzx
ad94W6xabYXeABMjg3o5dA9hV7Rr3OJoAFuXBgH+EHiKGHEQlBmFtcIC7moON6jLAulRH2G5o6E6
bptZJKMuybEDARN/VZvyngDNufNuyzI9gmGRgodUpfk+t2aursfJ7XIKmw4vUby/tItED550jKIn
b28qHyyUU3fv7WI62iyoKYr1xcYhPjuEAzlwscRDemCcrO4aaLFfYwvzHQKUtnL5rq2eNR1ARiFA
qQ/dGz8tScCpC6CpCOFo9sn3u5z1N/XbEnlpaH7qh6UJrhElhOpAzUbXKyeuayZHp93KqJtM89to
mM03qGtdQ72WCedYMiZbInRmQHowDOcDjWJJLTMP8mAGi+/uigJrQlEkOxr6jWV/8fvG+aFUV1mJ
dmfnSqZzK6MK7/9T0zVGoonk8SPQw6GMpSI4KkrVuH3v7al78QAqnI0RXtLGtbnF9+3jbFG7RsNi
q5C4Q9uvj5ivEk1pFTAo4R4MThiZZhoAw9AUigaddcspDzJnjkmezewT2pbqqV4K/VnB4/is1/rR
7qficsi9wTyQpjb81SvL/F7OffuShsb2sFW76G0tRvdHgOqH9ENgrvbBEQ1yNFyyOzQ8dZbBZVgb
34x7Z111Qt6QSxNdyvGDOU84m1S+Mj+BjNjbFYKuwD5UfjGbSZ35ZZe4Tb2e4A9Xy3HJ1iVLrHl0
x7ieO+vBZ+0+YhO1QugwA+NlzNfge9ENzh4GKbNnm//XjFethi0mltDx4m7rlq/KBC+PVGOIjyT3
1Lfu6FVZXFtak4w5mHZ9NTn+xDwL5GjyxQaJTZrrpc/rUiHRqWZp3iyeh/4GSdF4N6959a0s6uWu
cvzxWzmsiNh8hBaXPQGWKMu0x+Q0TfXcFkVGANyARy55RyjxwB20eU3yGnpY15usKurstsuOnokl
9UHYmywOIXktXdykxEdFazhlBLKPeHYmCAHTV0dvBocjAogl3tbUy2Ixh3WU1R2BbYYmVAHdgPvs
YmoxAgd7naQtOylJHFow4GITSP2jsQ0YJb0yy2TrxDQgCWlqUlzLsftU1cWeBkbuTx8Z9DC/TX5p
yLhr8mGKO+ng/KBq2/FOmiZRjVgybIaD9vK1vs5Fz6bSh+ZWXxjkru2LcLVfykERKVKbq33N+1qw
oaxq/lmafvPBnLh7RpPlLlPsj2q5wl3L95PNyhYCSpc6/6sNzaWKfGGkn71GInda0VvBpUrDr6Jt
5s9OG1R8N+IFywjoa/EjgLeeULo9SC4W4VTfE0SzI17glB8QmW+fpx2smAbPVFHmNIglEBJVGfFh
2/hJ9AtqlTlz1f1muisC0M21vvgEpj7kbNlk1RFL+gREsD2Gq4TwA0mZG1Leb/Z6gr3Qyyi1V2e+
6gMn3/M1B5NEWLMJ79EEVt9HZWZzQnz7cnC7wvESmRvL44bC7Fs/V+peLO2Ai7wzi28LYg8/MUKI
+UDnvShASbsuDoa8/DkNrnjB6svKqMiUfITulRcsaaLUYtYxqYQeGo4tatvNcxKLns3TEthgjqYm
FzcucuVf6W4bh2QPWLytphGjfNeZ++U6NaZaJ6LIqw84FfbBCcTL+WBa4ygjry+LJxH02Teub6Ds
aeoErxY4/0u+TjgaWLPeLnALsDoAA1Z3BOVqfBFZk/69AdVs6UV/N/ge8lqZiY35QdLUz1a768vo
S7t89uyt+szOHQY3wuHaHFVd134fvbTMLvzJ6Angwvh0heNVfURvudXks3FYRcGMS9MgaNgduLzS
cunXSRrXRo/m5zBtmVlEwQLpOlLzNGiWZruuUYeC5CbHl/DGHtPs1uhT8apMmNiRXKr1x1pq2cRF
ByR9GbpF3iAzaQjndMIs/FpC3u4j6B/DdcahXV25c93HZViYXmI1tnVHCDLnFioKZV5Yq5eyc9hp
eU9nGxt2iEdwyEJI0GOUgWBij9iwlyaFhcwkaTeHeqg0VqvFKN4i2n3N/fCVB6R4Jnmlyo4Zqtv2
4A929nEJtsE6pUS/DUWqosqW2ZVcWHCrMdDwLNOiJlIkyDuLtrphmDiQZfN6IYPNuCP1Jsti5Try
++aQF5hszmLd4bKAHRr9rZbsXheOgJE1y3dnc+wFlM2ukSk14d7wFIMODqk0nAXx50DMJ4L7dI6c
dAq+eYSOf6q8LhxuQtluByTyFYbjfZ193rbZ2dPWHE0ntnbEo1Vv4NSbJEH1NI42rUs2B+ldQt23
vuZ2SAi04XFwoIpZ/QfScGnTouzk7xlNnxEql/riZuh0aySdMNp7uZIeF+faHcXJWodFXiDHDj/3
MpAQK3KlrqbVI5yt6Ad9y9YshigFDE7vqgbXptpCrJiQK6uYLm7j3Otld0uuww4+n4Qu18ZWJ7Ay
LsttCpLUJNMQsdbYp8feMXC/8LNdmSRVUE03KV/uhzv4yxdQTaei85X6z7jnFERVDgVeCTYK2Fdq
Qii5qNUVE3x2xByZ7mK/rqheYRNS8xkx1EZBLqO/V6UFLqbYauN/1oGDFtadp6bwHiug8QlBY3bn
bb28zzLTX68axeq1Vii/lAOmfhqaISStdC5A4IMZ3mNcrGr9SvHHDaRzS6tIUrEMEq+NHBlj1+uV
bGJ3Vo9yrawvZS9KNq1tLR0icj3/rsIqPw6daaHnnYlk6vrwZ6E843WyaH+Kbc1wEjZ6O4cZJc0U
423ZHK18EfPRtlcTNduwjAirDGgwu9zx6NPB7p9KM53Jq++QNT+yPrIu1qNM27hlHZLCLY3gCzGd
WXXVFeTlXVeOM88Il6a1uPbrbIDRUolqSFRWFeVl6QrnFhVAa8bItSc3NkzQtMiChzDcuhPx1hx3
dVkfercK7aSf+mY8WcaKjtLHmr670kFRUieIYpBHIxVucQrnwYEeNaE5DY1Jf6wGo3hucyvUh4Gu
QxVVynBwmZXN8FG0NrGCzubOJjVLWRe7elmWB+0W5ZpMc1i+wJ3CoCINW/HJrX35AXlubV1Zvs6u
Wo1KJXHLrkZ8HK6U2UyVh8EnNgCWalBc4MaxFFfBPC23DQga90gN4SCC2zE1ybLNCGVn7VfTQXkK
Fxrf6cP5ktmuLxpkKXVih6gBIzzL/JtSC7M+kPle+zcVKa9BRF01Ub5kRihjROnhk1n7S3Bs0ZX/
mOdR+sdNV7KKh8pFzG/h/F7ETRtkP2e/SHk3ipVbosjFnZvublj+TndIsiWwvnN66k8sJlfHNpTy
x9ZeXBCTrn7oTJSKl52VDl9EFzb3cLlLXA/E0p9aks5hN1j1XlZ35qwJRBu9g+yGIucmX2V3jjON
3J070k9vhm0y5GETqTkckJd1F77XFipxFoqCSKwuedOIqn2FuK4uraSFvYafpj+VReyUyHiTAi/s
6dClSNcHsDkP98upavrIWbLtEwT7/s7kuqMPVCiA/SJ0WnEooYzRjFiysjsEokrnRJpzj/u+2dd1
BO/BWS9cmyDu6H/LbShtOcH+aV1KrIhSsY/lOJO6RkdG/YfuQP+69voCJyLkTtDPzrAj0mNFgz5b
0ni0slNnlOovv2xS8sUcLAXeucuCofxyk8X4DJoXzCWkGW8xFtdOqWptBPAwPsiOnUOVLKpQPxvD
InRI1NY7d+ffEMvQ5e6sLahMO5P2DKaye7gGnQOog9nEGIlxJqMajXw44sGsf6RZvZC11rD1mHX/
sTSC7r5fQ+cwuaiVB4MFjgSpN6a4MrQ+lWSlvmd6+DuwA9u+HVyFMYKF2NsRgUQpWk+RMLxK3lLP
ZMFjBkFo+TYHxgOB3iKemnZ9B/bev+nZd+BmD9MK5xgaRed+ar7kVGIm81S7na4NbS4BbhRFmNDg
247KJ4UmD+xpTwfV5TsI2K/PBl37W8G3Gx3RUXj7iy0ZpmXQ8OxhK1aaYEtwgSOL+qKs5pVqNH3A
E3uIlGG8J4X4TRecJ++xVlDNIHydy9rKqkJKZ2FEWq5uB0l//DFlDrAG7oJX6MVSln3gXqZStt9g
sJYk7s3qqup0+pfn6ewdaPPXD4+XDqwQWmh0wWkfvh0GnRshyfPEqipjma64BNVXtkj7wwYgitfH
Wn2me16889332fT2u0OVhbJD6xYiK8kybx9qYIaBZS9UT1sSNYj0hevCRjVEJkh2wz9Upz+v99+s
P8Y7ZMDxlwpscJezBxIUrPsO6qQy2vbYklx5kA6+DJum5uRk81Iz8bXDeUnbFtSyNCYOFqif2VMo
yI3eIPVekUIJmcnJyURBlEht/OeX/M2gcBgyMXYLOji+O/b5jwbHUsxBR+S7pBQhhHEpAc8h4mSF
fRS9+ePPz/pNyxq+NnZ3kA1hHmLxc/Ywg5ga3fiosea2vXE1CtG41SHBuPaSz0FsZ1gkxGPoyJdp
04Y82ZkIy0jg9xq8A+H/ppvPhwG/D8EUySU4D8iDk0cE9M5FyUPpjjeNUa+SUm2z7rD6890kHQP/
SBwjBKWG48dJVtuizEKYEfwwDBG+l9b2GwQ2wBOTdgLhIJCgrf1L/eNL5HZgdKSOA/cXg3XoK1Tv
215udFsZPNZZC9xdZ91JkoROkb5hEj7Z/bGf0vliKIr5ywwyeJg6lSZ//mq/zpD9vWhLQaFCDnPO
zR4sHdrryAwpqrpK9KYEYroVJZUMjItq698jKv66RUKFpReB3ARaLF3Xt+MwGrPomZA01ZsleFlp
YUX5OKoywt6GC4JcqbWLcoKjg33w8s5y2P/42z2CX8iGROeF7RJM/O3D2XkInwk3Gff4yiTjXPmH
hTvfO5PvN0PK1GMt7PnEuNqc/UTuWcVm7hzFjAvkhxLq9cNA/OBRNZu6DCpvfU++82sHg3OOJhkr
BWYzpcDbn1UCWkBz4qCd+kHeu7UIkqZo/NgZoaj9ebr85lE+fThEorsCTthnW/tcW4M57rKdrJrI
2R4VvnqwaqKtT/V7G+z+t86+1h6Rgknn3rzmh739WdJHqTaT9RdrndXX3tR0LxnpWx39xia4zWaJ
9VZK/MhNHRqCdAfrpzXnbQIlU8TdCJ48+W175WAPGfUT9mPgN+nRmxzkn2XpL1cVhNl33vm3w4NF
PVRhGKq0YN++8hxqSKOS1QSSVfzVaGPBrXFyH3OBY/ifv8SvOwoNa741vjIA2T717dmzUNiVVdBk
FHCGqO8x2lFBMrbYQRXZ0Ci0bXP1pfHMYrgqtCPpL1l5Nr9iwF2Oh2Eb+joOaphjiU0zw3rsslCG
79RDfzMn3nxC+BTk8WGgQFmM1uvsHe1RqLQSuKRstAzXF5lracYLso8wrsCxdSIN0rlOntngCDRq
K1w/wjdScItLP0207wrMXCZvgAfCHn/sO4xegFx6cOuAtZxG9ISMO6/oadfpZZVtjHedRdYBQqYu
0lPaLFe1aw+3U52r8jBWUh+UFJm+NKZU0JIwoGvfKXoW1jsL5e/T7uynIyra++KMAD6UZ3tNmtZc
XtuUWpBi87QYvaEx4ArKryARdptswVQXB9BEv0zK1dltYBwXJAw64XqLIAgWeZ+3xgyl3fOf1eQX
9teK9sOznRfrd98vgBKL0Nna2Bv59BFV2PS1qFt+vJidtcIILM8UfcY8e/7zxPtlEwXN3HNkWJO7
b8p5kdvLtCqpgrMYH6GO3pTrx92wLu+QKH8tr+AV7CYVewID1aR3NnUYqSA30xEK6ZR2N0U9hRiw
NavKEsLwcB/ciJv4iP1UA/CdN/UFTDysl/Kpa5O5o9cJYueGRiI1oT7X4B6pdcDtotjeoTz9OhqI
5aDW0sHEJ8Q9Z/V4AN+mpsEX+2ahT3JSWyS4dh7+0zFnobMNYk2/+4yeC+JASNyCxQqklPkShBxS
QTxvRd69M2v3QX07aWGO7P747GD+fo16u6cYu8pa1V4e41WWJW7umaQzbvqw1mPTngqpvet57x3F
SjvqanDz0j3++Zf+Uh+gL2A8EXTDksLI/uwKtQgCUfuNN3CsFqtbR7SRj0LtZvS1nAH0Rn1wDDM8
WbQNH/786F/ObR6Ndz6Ryns2Jd35tz9e04SfRG7QaV36LV5Qq9zScUyf2HTMR4yu6vjPz/vN1Nnv
xrijQGwENDgb7JRVDu8W6GXsSnGpK+fHikL/nS/6d/zb20+6S765Ee2azr0wf/urUu7nBKfPBUZV
tftSAlqXxyx0wPYHqobsUKhSlrQrMxQ6uZia+bCt9+PaIcJdQJr6a2C1+b7N1fTdcMxqxPGfvrE/
Oe10MTdN9WL7nv6WGtnEPtAq0HZlLdsTRDfrrvL90T9aS+5Pkd5aW0Uzb/pVd2ZoHCbs05xkY015
LB5jSfEkUzVXJNdvp/t27YwhqmBO0v1vDOM5hyyY/hVUdj9fILfx5BELRjs80KZNaywRQ6dKMBlt
5mR06nE7AEPXThKWBIMeOeg11zBOqhcLs0eM0MBZHx06Te2Hltvxeq2tcoOfruexx4kUNXg8Kl2Z
UYONXxPR5VafNyhbZpLJztVJkWXtzIhOrXUayy2kotjs9t4wUn9MsPijjUW6ovdI+jmOi5h0ph8K
Y5hfVed1EAlEsagvHe3oS9fvRnwVs2wb/rVl/H/flP+1gxv/59/mJL/YphzzpnptfuCTguvpuF7+
+O+//4d/uabY5n+hGkMkQP0PIIVJ7r9dUyyBNUqALfVOtt49erjO/49rii/+62+/Y0pswfGLN+f/
c01xw/8C5IAmDO/JYh2zZ/z7xR7+tQjV2X//08/k/NYqABLIxmSPJW4mhIB2duZNDiBqNnJqUb27
n/JG4tzqKQfrvWLZcaxND5x5dOKnWIBSZ1Gb02PAlVK0L5I64b3L2u9eCFiJ/EUI0XuE8xnGsUj8
80fPNxKznwGttswznqRkEwaywGB2tSbsXYoRVlWcdgH+i+CBsCZECn1IjACN//iS/zNg7w3QDnFB
zAZdgkJzVlR1Sq9L4K5GIgx3/GYao9TI7hYX21vuAMVxokH61e+soMe8Ezu0qAEAfKx7x+sSCY3b
eWcLPzsvyQxBdkLeHQKUXal+7rgkBqNJpa3cJGto9id9u8HxIfvX3nCR8uh+VDQ526NXBgGbWdma
hyFM5XvuUmdn5p5/REGGnpYDjJvZ30fAP7AFNVjKDggwScZx7l8crvQqbpAmTDGOx9ivLOMinz3D
zfJj1Sz+f4h68njAZ4p8NIGsj19UgSNiTIBlwpsbpckzXnt3cWKHrr2ViMmzuKltpY4Nt1WEntHe
e8/2+hz83O3dARSoOf82sfjlIF1C9l4tfDquDNJrUPgOPL5gavEeHsblcwD4hKNsvlpdjAc4PJp0
8rsP87aMezs+VF/mXDjv5Zf+snZ4q/0GyIxndMh5ZNf6J+Lj4gedLqEWBxojFtbA7UCuXTd6dkKY
qd2QYbn233SX2TkmKPv8gBlT3SozVIo8TfgO7ywelFjnE8Vmtu4TltKOa+MvUeLbAFF8VF2QDI3B
kUwX2ESf6IpF3ExiCeZH9gFpJkDV8lHTT3quV41zoN6FfHHQVfKbvdQb9C2WBf022HeYs9ela8aa
HvPXbG28AbZ5b5jP7E7OeJgnS25Xci2g03jTaH4K8FlKk6KYrPy0qCBbEq/yueVMkwVLpLZyr0dr
FBpf9FKXP8Vstjjr9EGNYTWbL64Ubhe0iVqBSpPZKENa9bmHOQP69aV68WoZQgkOcQeMF78d51tI
Gp48eEHv4qusnQpQZtmEEzUpzJKLpcS7JsL/tu/pKi+oPmRvL1ZS55P/XIdDEMROtdKvgycDVtfY
q21GVrqT/OZxTGvcvtMfRZjiTuo7tH7sKmt0JKAyGS8mmmUdYyBc/BTVBNnEUfne95IBrz463iiP
lBXrQ9Wl7fOkbRDA1qP+4vUtNaJinFPuvghDrBgj3hbCzTar5lRPmKofp9HCskdVubnFIwU6Ht1u
BeKBhegwJhvJA/kFVsniVRt0W0/90DYFQlTTK+O0nKfyOl0dDLuXzGtVMucyWyMbUdyD7q3SPWWG
vVpHaxoorNQ0W1OSAfmSJm3tyA88pNKJq810PuRznudAp9moE10bAbxI/tVEGVxOsPbpbj+kDTyr
uPe08xdRF2G0LRsG5oPtwW/Q9fdNW86VTSxE8UMYw1WTernxgEVhd+gQtc+J4/fjEplOp/s41FWT
X8q6IVNhJEOhe6jI1MqTIiVXPXKIvcbsqLAyzGlbR3OBUJAGDWdgwrTzuFxOU2euNzLfvm/88S+A
XEN/gJ+mQOvNHN5TO/UxGrCn1IKfGXnInlSsLW2NzxUxfcex8e6mQB3azSi+bJbCTMwvJbKV0GUC
D5MnnjJD9dkYtf7kvqKtY9mPgctKEfKv0luxN5Y22R1rr+91MK51Yi5loNABBKRCSNue/aSQwFVe
G5ZxKOuLeYN9E07qQ4d1NeyNyk8PuUMHE3XpB8xmVYuFQo/NfLYVGnehyj4uo7bty2xtsX4KOUkv
2iHdz6HCPvlbx9njYB5/78A6vJJcjW/ZLgNYb1l9Mtz5Y5XVYQSNo7vs3Hzk84ezCXJvNfJuMUcy
wpcSKpgyX2pRbO6Vazi6PGmzaaAuVNYFy+AkFgutTlNlEdBIXE3iE3mQt6tfb6/scvUjYKV6Fbm/
ZqgV6/pJLUW3JVXlGE+zduCUuTLwcKYyULmJ9cJ2U0zU6mW7MoYMwp5j37Zlk4xwPvfGfLQRfVXb
kSgr9oUmp/D3JI7tGgvoE/Zn++aq6DR39TgptJfy0u/Xz2k4Gu0Rhy6RXqglu9Vb+aVNdXPoLRA7
4LIorOqL3lpPq1rGi9pRF2nWXc+5Gc3pJVGKIq6ArC6cGcemS5hIBhu8Vg9WmgXXuS53yoMr1gai
4k5utZZkyevauEVGUyrAsCL/2E2mwVD7gz5sRl8/tyWu3GmPoze02JjvMd+laPLMA+ynR6f0FWJN
K71pHX/+WoS1/epLy/s4Q127rHrvIZycS6jOl3m4PbA73Ii6YmMDfi7L5rASxPXSV5Dk5L5XZJX5
ysl0ygp2PEGIZryI/CjTrEhk5l24tV6BdFCQ1v6dMurvoWGdBJL/z1ZWbHehm8HlE4Pj8HMdEc36
42yHUGl0GoxxINT04IdTwBQN5MkIIU2tuOURqnG1dGl6saZmcNVCDlNcC6PCXC+DcIyzBR83wurt
4rCabWvdqDZ005fam90HFKiwOyCOrtb1FtQwJ8TcvrRp6zxD+h62D2bX+Xd6aZrv9mK8NqmW933P
ZuAWlpXfjgGePj8qIzWba5qWYXbnC11ZnyvbXvxEWniDwwvqShMTbst4AvjAJd2YpOMdQdDsKrY9
bdmxs5ZFflLCK/9inKcbk0nQHcq51He9OVvzEarx6idIoOeXkCiv+uQz4ACXi8oO22z6x0aXGwfg
nH2UkNCu57arp6TLDWVHpreMtMPSpTjCe8lVUjjLdmGPmbjIzFzYt4tX1z/rdCIythD2khidhwGb
o9buVTQLQKKWkFTos5MAUAfdsTP0mF55shNoK7w8eOqDuXlyDVvbkV6zPEiIfXITiN/tT2/yG7bj
LVs/GuMEP0pk8xKcPKbfQzbm2jvaVQeltx7m7g4lSUVDrx2pa+hiHYdZIZJxVrOTVzN+B5ddsE2f
p800F5oCAqHO7C/FNe5NoYqkGukATviHcpeQSl0jSHblKzLOMYM4uEclNIDRSY8S6HYKy+wSYk0A
OhGOeXgMRsMaL5bd2CTi0ITxSiixxu2xqXtOZy4cWA8SLpJ+JjaBEGHdQ05HVEiFl7ijaw5xNjbV
nSpKL01W6sOo7Z3hRzE49hiVw/TS5jvvdiztxwFqYExQJdTHwuyH69G0DNGzKCrzxCGYJ7Isk3Tl
wmNX3oYz20h8ZYKcpUZeM2eL8aBgSKujo4SQEE+W8tAPXvFXURAlp7J+SqA90/s0pq05rqPLEbhc
bItHjRWNaYjTRF3BvamAJTA/8dEkO5ds3iszH7adUGZ7OVT1g/T3Q5nOL+yszQ+PpIaUF5CJxhtI
HZMZF0bezf6xTdF/P7qElR4zfz+fjK4MkxlruqOWhXeH38+N1X+tSGU6FSqrP45NbV3DUDs4pYNL
Xm6kh9abrwviUhTZ3kjp/Q/NLF9JVWmYTmG81ObR8rwL22zvUbV1h2qZbybt0l5ryqPetie05DKh
/yAu4aDaiZST9VRu0k6wZz8h7Xn1SNoYEsPzjOqaBWbdWXYhXvAW2YrEowytL6vOkealUKU4zK4S
2VVP7AJMaKss2HiMfvOxfi+mUFGhLgFOT/I2r5a2fcpcoPUH0Yg6/IFrehnKQ2pmOvxpUrCJ+6oy
xfxipoYEDau2tD/qbOld++g19RYcB+UtFYxasgcO9hoYFkIhKYR/5Eev/WchKWn2sjKzy6OhjHnS
d43T9/QzigLqliMdWkEkr+CoX0/pOj4BlhcVvl5+hVgjzy0PWi6c1JIov6fU8T9zvOEMxCz4FBaZ
fGm1hrgI/ffGK6Q4Tr2l7t2lLD50il67l44pOxQG9UGelse1c9q4r7z+Xi26+5EuS4Emo//Wj+QG
6q5i2+2QZYE0N5fe7IePEJnC23DssCaeOxqw6ULrVfcyqdqVeZ+lmjgwFVzRtp/+wsUYuiqdhYMB
60yzZPX44mSeSaEQtM9hRybKRo89LzBZMEAocFR1XdanVBeLBT0lMhdfPotFW5+gLoUXE+EfsAJ9
feLOWF3P9bjcVxmK8nqBFO7iFQXu55inpZHzcRPixnY2cc8O7T66VBWJyNzycwhL+n6aPMjHCFoN
TAst/ei5BmSLcPiEQBV1ka5nHOS97kLwyompRHvpN/Z4XTSDSiDjW/fDMvcH0dgXXSnzE1uU8QUO
6x3bwcrW4haKdAguJclalNx6UrQHL+yu13rsPUIKoSEHTpcT6F2P3ybCfhIFSFL4TXMw1y44Zhbx
OzB3t7hby9eu6T5C4/y/nJ3XdttKtq7fZV8f9EAuYIyzb0iQYFAOluUbDNmWUcg5Pv35uLrPXjba
Mnfz0rIEgoWqiRn+YB55Z91UCO2Rqal4j4SW8xA7OZDL0wOBriT8mBlyt27s6AVrtjvapKeBK74n
WiEfDHsQG6R/nngfyS3ogxBPhRLogBAJlDKzeUvVfNwEKJL4QE6S705i5gcpYTExfaIYnwOVMABK
cRzKg1k52K2nreJxoQmTHqd+L4b2xCTtsuc66ke/c7u7pBi0G6eR9tuYgzfqYDfdNtJIv5J3/egw
RyjMiPDmzEdjdB1vTPvmKJtub6WR8CPTLF5D3CssrUVgr4uv0xCrEa1tzMeMRizFIzYj+I6oxVrt
hgn0oeMcJVXylYnT2iouwukau2JzpendEVT1sEV2rib519aRsDc91sxXAGC/arHpYYu4HiI1e6rz
7ql2quLOdYr2SY4GP7eC6JBrxptuDl43Rum1IaPbvizxHaiT6opYmO7Ic4LVJBjfIYa5nwz1E/Ui
6oAnTGzHUcL87PRkmJOYn+cw1GGuGM8SiQ1LL64hWUUveWruIEvrHspuxVWlma+IEtdrB1jtNa5G
qSemkcyrbF44P+2GRgvd4oD0S60niNp52616AOksi/iem2awqo3ypRp7L0Vb2a10Z+0MJtP3kNWM
IyolS5EWDbkUFTf8jGFfTp5RmkdbcZ+KHOF6l1Hj1i3V4M7WSIPtYdxnKAI86mnwSXebbGf1mM9E
zgi+vquh/1VBunG6iSY8DX2IgCQrLnj4TV8n7W2uFtdW1kKBm81wi0JRdZzrHwbfvhjEF1vRvidu
9tR1IGvQOTikhcJAro+1tUK+BSIQ7w69n/ovUgzRBpPP7zCX1vip3EBDqPdgxodV7Zg5Si3YLOoq
CWt+mKfOc6r5Hh7ZzsgTr0utfeQwprA6vduGNVIcIeSxY4LgkgeVZGfmHUQZyD3qqlN6nppS53fu
4LjrIMrtZ4RrqzXy0LXfB9XRccNq0/AutbZFBlEtrMI6vZ771K8ZmKFv1oiVwrCDoVQW/JicMdul
BuPpScKzrvryaNZNuzWiyj1iKnFP3y7fp020arXWWrddFN7ptrvuWjAg0H85FJgngzzCFzo5Of+k
1+pU3M7deAuO8b6ieYBbdVQfRjxu/SiRxsGYqmyVS/ajXqkPWHeBFi/mL3NhfxoCsQtF/jTJ/tZW
YcMF+VSswGvsjBpWpGXPzq0ms43VaD/0ebpLymnTKO0+LkDfDnPnjzaZ6NjsKSqudGGQaDA9vnd0
bQ0z6pDYcBaZZN2n9ac6TG/acZdW6fNUjNeyqjcog2xL892YlDdFL6j5GnJr5bqiDqnL7JZR4b4e
IW0pwK3BZcWNtnE7lORgNG2KIfKDHLB/P7bfZ+m8Iqe2ZuxKCUmB21vDZjaOSjxf9yU9JAKV8lDR
FUSIQMx9eINjQii/I1hoBLd1lVjKE80TmMWlYqT52sIOrllrcYYZXdQlTrxNT/Sbq9KxGnPfmNLQ
d7Rpo3HHwrRAsJSgTWio0OvMt0EQx2m8GuvMtZ+qcoIPdPLFgTq4atCTwPRxnkqc3cwiba8x3TLh
+RQQxPQVHJrJdFaTKZTqszVZVfki4IoFt+FQ1vrnIBhF9qyGScBbUbESdmw/IHtAF3Bs250W2NlN
iJZE6Ikqke2+zZiR85vA80uKiFCJ3rGc2but6L6YYaV7StV8Mq3uO7tgfcqhx3l4RrKmhZwVZB6s
bOMNfznWAN2pbE9TRiN3JKPwRjse30qkglR1KH2aJN0qDvpuk1lt8IOOa+MFGX5hJkK9ctVI9Hey
rL5v7cneTgEQLdEG9Laj1gswX7oGGDDccrL1XTLa6S2TzWLV28pGlSqG11qYP7kjhrTrKk5qj4ZY
iPyi8mwqjvlFJ/WJ1a9zJEdCu3yE5Im1UTXKDVLBHDsnar8gqPwQl52ZrnnnfdFKhtCNa2zBnN3D
VLKenSFy17qI9z1tRixCdm1kZtoqid/KoRFeFjr6dlJpF7mJdofPW5V6cVv+cMvkeiA1fAAkF4NF
Mxv9qbbdfQdabJsXkbWeTmKv7TBXu0Lgpzlm0SaKYdHEZhcewjQZPKRckl3kdJSq6F9XlUK7WXew
8VqdFEhhc4hD2nbKAY4KKVb4TWGTMVqgZI7tuwjkNrz5em5WqKhib6V07jG2nc9ql+xRnat5gwy7
WNNeGTcmLiYh9bgy5jg5QluFwGPkd41VlnsuyBQongDkt013bJUcdqDm3Fm6ET3aJ5rGqGQvYUeu
Y0xICEUJDdMuVbagx+9KJQ1uzL6rruBeAFTMd4R19w4XqpPFFL2LlRYr3aFIm9lzKRJpRirVPrTr
fgVLIdjKXEbrKtCjz9VcqzvdaZ9MtE1XtRy7/ay0AFsGY0epO/oa2iIrTag1mBgITgLRIFDpLVqP
GHjVNyfJ4zfp6HJTI5btIdmPmF7RQ5o1MexcJ7Gl+UlDIzVwecm7iYU14BS9xH3We31uCXiiojM2
eqt/KQTqe6ZFtVxNzX4W1kOKQDmFm6V4UM3Ek0F2krPglPCtmT+njit3HC1i8tw/KBIzuSYCjyCl
Y+7U1vF0BTUVWrrTsSTl8txIUdYabnqrRBbDdRGgYmlZs7Mq5KsRZs7VGAzFjoYnxqJUHbAre/L3
YEwOdtwXfjOpAPYrc1zV1lzdBPQk/SRMlSv2oUa6jETxutLD8bmexGPrahC0wL2T8czpW9To961b
b7EwarwmHuA4q0Pm7Dohu50+ml8sSs5BNQooAq5zTN00fmnallq0j26CvBwOSqzQ/BTmLk3K5AoY
mfKqBUa6BWb4mgp5i/zyps+7W0k7bt2V1uCDJD02HZULeXnhl3r2aA26cVNmSg7ejlXTTDQ525y8
fooL6TELyFcB4k2INaWvYsisQ9/BLatdIDqBRQunRy0S6tkumiln0H2gKdQH4c5ym5tZzd8rvR23
gjctjX5cQaHK3SC4/RXLTLkPIuIPpfiVbVom/4KcmjoUI/SGkuOpQb+eSvvNmpDbpcg45lF0A215
Bx2o3MB1O43tcUulQeKqV3NSb2cGIbQnw5V08usMluG2N4d+m2e5Rj1ESTvN7ks11bdD7X4ySogw
66QOoiMgpKgAkBP6lUTHaGQA4+ex+cYrp3oO3P4Fsb1w5ahKviLVuXPJzehQTmm4MxUDcbUg7DeZ
Iox1ptrfekBOK7UL0q9qLaFIuCq2WLrTbxBKQLivLE6jmEDbdGq1nYMk9k2Et3Y2DdXrrJvdTQNR
dJpS+2iUmekDcty3dixWNjJMJyqp3PVD626Ccng29epVOuJJL0xI7UJS6cfz/dTXm97MDZ8DSwIE
j9xX7aE6ZLbYoWthfS4TJb5riwJfqSH1q27+UhSZu8nK5Ludw32DaOqPpobSc+7yQhjRHOxBwkH/
lT69NPWmwsxgNdLF8DDaEJ+1WlO2jMUFJFWhbUpDrKemFL49K+4nl9rK02dgP0Zuqnewd470FG5H
ZdbWetvbcOTVeus6IYuXugeJA0ccaulmyDr6HEHwqUMBz1jVgRo+F71129Ba2lRdNPiaEVTPTl3H
h0qOzAqtEDExjCzSLaS4wQec0q4tJ3Y2OcpD6y6ojQ3qEO19m+k5OjT9e93D9s/jKFp3BqybqiQ/
gppXPcXoepBM6D+SCqkKeMQTNLCTZoWBvEKbq8esjp4Lpzr0Sn+Hp/hVWQwGYxQHKKPtvFfoER9L
Uzzrct4DIDnwDDwrKNt9BoL/sUnbH4YW7TCuVyhWOtNrSouZGqwkkoVo6FYoOH1R6AKu8jlEYpi5
9yqwrHFVtJO81sO+2eIAmh0G6EF7WHTiZggGaEvRA2KWzaYFaQfjrI92gV2RXDI5QjLSC+mdMYMa
/TJv3ANatMnOhRoKh51VGNDMw7G3bSZPFD3BzIjLkF1rPEPJN+5Ig81PZgetd6RxASS3GTyDrOZY
g4qpPNNSMCHsqdoZ8VRHfYSxFfPbpCDyKlEJC9rUpc8YbuLtG5LAOkTK0hketFEHLqQY9QpTh94b
W2hvEO9R50SV193RKjpQmSTbeexpYvJAN5A5EmS3kHjpxvk0p3DsG72kVBqMYNOMqrq2ukl6rVLH
Wz0lW3JrNTnCFhd7q+bFqJKUeFCjD7i+pGgZ042jKfMYCC187+seMhsqAGtzTMk49TD/jrKROIqp
eXYQLVprRUq/PC0RpzyBJVRkMVaaUtwk9JI9MjIaaJA4bzk24QMWtNteUcUONq9xGJTEV5MmvLNN
gEdDSUWDSKkD1QIShacq47VWqNVhpJVKLmbdd3OXeqli3qMISypD4glaqT4AZlrDVHlrtelWEyOT
C1i1o1WTwVNKj330nfmntY5SeTTVie7ckBvUYMwnfMtwv4lW79ddh1xRyLtXTIlY67E770K4wHsB
AnMT28rAFsiZoCTNXL+loRX4vWFfF055HdqFvaPAKZ6ziqEqgepbqisAzpyuo1IfkuvJzR+cgFd6
PqT3eZjJY0Q9vZWjcrIdDT0t0UKP3v7nPq9jj3Jq2hd5Ut3ToK5vEI1u/Am/91WKVQk8/1ZcE8g4
Oyh/eOgPMVQUqBV0iUIFaoQnNMDY3ThUSTcC+UTBXWNOGqPIDp3UMw3nB8L/Yt3n2EEjWifJtuHc
Kmk7+NKKqv0cWNIzFEf7FoOrkBAXJrnN5mBX9GpyW5gZjjip0TzpHRmb7ONnMhNjPfRQ8TQ4HVtk
rJjpFRjj0LXL8X4EOA7FOb/tkGXxCPxoCSdueaWY8PFrotAKfY3W62aR+7kljR0ajFWxyhtDu2ri
DPWSsOiu+rlJIBXbWcNUuogqr+5NHCqyYAAc79oprYKisYb3gkYO0QGN/KukoTxGZdPoHoHNdCSQ
EEjdlQ60Qztk6mQqeHi27t0c23CZs7hlqkULrX9s8Yd+jPu4TMkbTx1OC2IpDREltZ/iQFJ9xUbX
YHECKl5da2ZIvyvI9DCiomR2dnqbF59ntEK+qYrifgHKU7042IsPOEKjpHeCtlsCi42cdIqOA/LB
uWp8ImtHvWUCebPqtM4BiRwnFT7irhr01/AgqaeF1QnHo0FXp98b+hXDbUKv+HtFXVGSxle53A6O
SNVjUydwgBRkWULm7DSzaBIFzBMhrOX3AvxIT8Gk4+E7xZG6rcAU05RqMLhbS1BOr3Rzevo+cHrj
1TQpwzELmACDhEF4Da3Fqf40okfReoUlZXhMY4DudH5LWWx0OWhIgYvxC6av2JFqY172J5zVBFRT
VzQD5Vh67Ed7nJJXg7Sy2GVV5XzNUxtEojqHxUvX97gBNzSPv5dJp34Li15DA7rFHpJDYsfu2s1F
fainmkJ/aubvJoMv9gs6Du+5Fhn3DM7SL6ki2ZVCYBW1TaArxnsDGvG0rpJKNzzyvfJb2HYEriys
Hdo0Ua1nCPA4SbEOwuQEBVMLVIZUIvuPXhlEerCrtle34dw6O5UCwWy0m9LKHlFGMX08Q7L9GDan
0Fom7Z0bk7h6Mw3EN00HWMEovjPoUteJhdJKSDN4M+f0Uo8pJjXQy+1p/hzJGIEYyFCKs5eM8cRJ
QWB8HuTgTjuGFQEJowxA9OBrhFmKZYme6VHZsV9Y0+rRqszWXOcIqyJ8M+FOvnfzFP2COQU+VMqT
5gh9z8GhVytQn8Xl1Rk3LbrVSCLUYCs8Mxn1Z1gydO01NC/KVeFEQ75HKInUTdRmMa8qLQsgGmdj
EqzTRqxr+EJfgCg4qA1It8eLws3ANIQgQb+Gadwh/pRnDDO0xqQ1EVaOS4sEk+r1BMv5IY9SSqUw
sot2rad23cIyHKv4AUhZws2qdn2DRpXp7BWdNq+ho/sE+6EcwYpnRilX6BNBCZAysR+AmXO8VDy5
b5CfqvE/Q8TnNRnq/kUKhuJqb6G1KcMoJkJLayRTg1qJIhQgVVzNeYkeTDXEilg1Tm7AQUdR781C
ynQ91Jb7qawq7TXHsjpduUCBwu1cJcWPsoyMBCDRML9aBiBHzn9m3GeOQdzhl8V6QNzqqYal1+Ii
JvAPQxwpbSidg9OOpSGHWEQWRS/jnGvtNq3bKtnG7Ignbaz7o0DeDrTXYBkYdMqqqD1bVDb1dyiE
e8XMO2IQA5xwvkY4KdOBwkQAK7Aw1x5zKqabxDUhTsSZ60zrXi1AJ6MI5HzXWrDo6HR1SPOUbVwT
Lofur9mlEjUAYWRjrudkwtIa94TQK+mbM12PEDPi7WFpX+suxiwgB/hMAxIoZY+CUNx1VP+DhHEf
tOTBudIg86GpRQMfJ2C/r8agG75FTt9gNFzDr/DmMdPQxdJnxslYqg90hjWwdp7bYAbAVqWByx7Q
HMY3Kc0yqPix6xJ5c/2JpokiyEpt4xYDSmL6ZCbwxAcA1yOGDD3Dp35MqmA9V435PaeKOMRQdry+
m5Fv4gYNe92WqXZIqK7ESloDkyau1sS8UNKTF73R4K+tWVP1Kep7TaVqdlN3NVZiYtKJfvxrVAdd
5I1I980+Ki/dg2nG8demEuNLRcuiwTbWyWY0PluXvGgmSWW+mHbdZtYK461IVMwlhwD2o60WILLn
FotqolCSCdYxpUOaYNrgcOBi+1WGpGTbJoxVDkGNj6rtdMwrZZ5o2MsL9IFcqnF7g0IV+rRU58xW
TlJw0SoX+Jp53UmdAfhQhSafEtTxF9x+Zjp6sc6zB13CXkSpb76VWFrzGDWnfkLDMU08qK98go0R
OhZfJZ3MIuq1eyVURHYI8sBJt4psC3SuEMDBKh3+tLaHM0evXaCH5G5ogKkde+nkxZMBjpPMEKQp
KGcDa2aEDpXIE1mXfdEqF8U1E+Y+gmhYmiCJgX8QpjaI52L+nTVIRDP7pB2R8tQbr3RaAmGQuslX
B7UHhrxxj2cGSiTTKgCOYx1MwNCA7vScyb+Lek+949tNycYuRWztEsUO7+3YUmZoJ9RNG+akItuN
PM/HGCuqwHNijZ5gXOWpsfo/VahPZTO5E2OvJPgEVwCcWyvMUW7JkcqZwb3av6pOVpz0v8CPsHKa
8W1wRr6s0AyFh6+bVBp23xjlGW7JkqFMRNZgd2CUAdKamZ67gGQOeTkFqO2C+sox5GYS4OYFoD3T
JiFFFISJioJCVt0mBU9b1KdyA+YdjrClkM9/hjIvkcPcCncB2tuENgQ+9MQk/Amzi6CuSJko15sA
jIS7Vo02SZkqVkJfq3l1AhjWs+aucqtuLUapBcJ4vR4a/0JU/0csgdvyPX9s6/f39vqt/L+nP/1W
lBNyoLL9C7z+97+uo2910RQ/2uVv/fJHQN7/9fkncP4v/yD5AJN/373X08M7baJ/fkD4Xpx+83/7
n/9C9j9N5ft//9e3osvb09VCREB/Bv1DrPnpiZyu/6+/u3nL+Lvrt/SNo4noxvv/8AT++pN/2atq
7j8A9J+6pUCL4fFC3vmnvarr/oMxHFh6zih2EJCV/iYK/MOADQBtR4fBBJpSg7yEbl0r//u/1H+g
/QvJhzmuDsMKRPB/5K+6YBcqiKCLU89uKa2Q9wL4TRIYe6Utot2UTwKdFUXJHsTUDUeUqy1Cmakr
L/bYlx7SJwyarLJK9nPoQGKaleJgiLa+IuF19ikoB7r5RjYGK9m2+nVQas5b2TXDXqoZsJbAoV6c
tJPUoDlEbbQfEHo6Q1BagJL//ioL+pNLqEKSH9hameL8A3LTKd8bgQoSzQpghRtLp2e9tiNb6bwE
jP0ViM9KXweOJhNvlF35XpCGf5ozu+pWXTXG5AykC+EKfGh6HWSW/joojnPjjpPDbEFLfYnzlL02
yjF7c2YAy97YZ9XrNLTOtkNuj3zaMa9wMxVnuIy/nvW/v+Ey3Axto85WbO0TCaJlhY5g+43glqlr
cEDKV2ig6QujGsGQjlEPMIOgFOco76c48jf96+/PXjAlRitvQZUX8x75P+XONVXttXKb4HM/Mpk4
gyz/lTj392csYlig0PGym2FmcxnjN4HEz9cILdZHMVny6BbReE7mRD+R1X73bTiNP0fLPBbQXnvT
2JMkqz+EIZ2HOqjV57bWwSVPOBDuyrgzMg8YhXKfjq64TdwxAI9ch+qz41bqM2JqzleMe/udUyWk
xLwX3XhdlzCFgb820wZZRe27pkR4OI3k1WfW6HSHv7vzBZ+xUCXuP1Hf+uRTPtOkA8oZ/xEF9e/l
139dlK4eoDqjcXKyGEZcMN9pYHp/iol3/7y/nwk3H931gjSYtHVuomLb+oFe3WqqfFC78MIFWYgV
uLIykISquOsm8bBj94xzqsIf3PTSCUaYQLkltaefpBGA6Bnw0b9IdbzyeAf979djKSRF1wSJApx0
0EhTN/hbgfjpvIuWeinjlIAvnwWaz76VqNtkijdOfM6J9qMFWcSADIFThK2txncr417q8XsdmJvL
7npx9OGQtHNeyNYvHPdrkQIctqsz1iMfRK6lfEY+Do5JO4YNolB829R+AOf0tHkaqzz8cdntL07l
2OmqFmR8Rit7pBYts3LfDBd012WXX5zMlNoVsyt2YnYa2dRUqKuh0ooz5LOPHuvicOauk5pakrR+
iZD47AyblpnhZTe+OJxNamYNIKjWpxUORjME7GBWj5dcG/ber+GqsYdaS8e49YXePGbQYGMUES+7
9CKVoJfOvDGPgFCPILBRDGko+v586dO7+t/jt1iWDJgg90bTZgSVZJhegizRdgGNyE8pvbeDCK34
IXSL/oyA1u+fLFZEvy5RHU8FAtucqiGjlqOvEk3nGIsfXXpxYM1Og8yJGrVvQDVBD93XZHTRbv83
rSWQx6aO6GnjU3aiOkJn4JwswUc3vTimWRmYelQ3ja8a4lOr9p9tWz9je3xa0t8918URnaQZ4Etb
Nr6QsbU1TAvUB94F8CeiimZoouz+vH8++gqLwxojSdM7dG99l5ksaF26mp1QzhkJfXT1xXlFpNbO
TJenqlfyyQ7eh1w5I4rwwZWXVOTARS0X7mjjV3pNpyAYX7J+OseR/Ojii/OKsDZuOC2Lkuqolcel
j6b4ZaFgybqUbpRLrawav7ZA50QlrfCIwfyZaPDRjS8OqNZJY4Ja3jCbdo5JOfopHJ6LNsqyITAW
BpswPW0UC58ThNcPuMWdqwY+uu/Tz3/qNsihSxm7tRwkt187dudNYXdRFiqWAmJNKMOh77vGt7Ts
k1uZX8sguXC1F2e0alBYpc/d+LpV4L7trGuIVJet9uJYVl1RmAH9MR8bg02pvzqg2S678uJIFqmV
S9kQs5zc2CNJyuTl4cyVT8fjNzFLLN6gjPSNMS/Y24yNDA+fEhIj8tz1MEg4UZPhXjW2rNx11FcC
1X0Zm7daU8U7AV+hZNLRJx02PaH1uXNG51Vm8OPTDD5y4mrirhBZALIqKsWbBK/zADLM3imAA5/V
hqmDC1gsRd8ewwbEdGcDmHhI43AL3jL1gZPJXSmjQYVTrGXfax0GC4a+E6h/MaGyNNNONdBfWBl0
X/daE3fvEewoJEacpmOEjuL402jnxSYA7/GgTMw50AVU2gdGkHG7agp7uCjDoRn460lQ+2SqkTJu
/Da01kGae01tX7ZdlxqcTaYh9hFwElCWfggK9QGc4YWXXsQdYx4Uezht1yDaJ3rqYctw2UEQi7zA
TsOgLVWuPIO9phXffZVCvXCtF1FHK4vMTtBW9qFM4MrRJODPg+7xzGn44DAYvz5I0eYnsUKKG2aj
RzgHB6SvLntnL6V857ILmizP2SPdwBDMZGaXaEm4uezGF6FHzjkSsZJTLGYdvMR0nJvgwm2yiD0N
byWkrUlq5s5YA79n/jVeFtaWclyQm8akQCDe70JnM462NzCs/POCLNrz/7+RIf5Ndap3+woptcYf
3Um+Qa/voA5Ppgc/xX1KiQUmUyWnv9HSuDlkMdXUSU72sjU7dY1/fjVimxLPXR8Tr6U2HKHlORtl
MtLL3o724uDGTZmbgv4mabfrWeMVZrCXHVx7cXB558LxbjUeSJPiuQwKNjQufNaLcxvBl8CQhm3E
MO1JzTVwX9Fw4YIsjm2QqQiKQ1zn2sotPgR+xrD0z/vodHu/eT3ai3Qhmex6jIOi8XO9vkuLfqMw
fz2zRz+69uLQZg1DcOt02yPk0yo8aNX7ZTe9OLLods1zaw2shzt6kPRW89kW8Af3vBSIRJ0jD5qO
SzfxNTSWtVE1Z0LYaff+ZqWXnnyapuBqnJvt3ghEDzLCUTwLjjnsUmO8LTEduawethZnE7kZLBkr
nqgDEXuVBP29E2NO+eeVX8jH/E/YsRZnU1fyEr2gkLM5z/YmEeO8obcCJQk/uJWK8BemF5N6wD8C
65h+rLeddbKzwAPvh+lW9mUvm6VpXjkaZoZC9l8H4hqSBFPA6Ox3/GgLnH7+U94fGWU5QIPjhZDa
iI8D8dfkmQJaPx2r322CxUkOk652TY33GD5EoHloAqY3BdboayAKwRY2nqGuZrusNlDVmRzBENhU
Y6nsnahxHyu7r1+nyM4PFQZksAls904o2KENA0tRhUBjVCMtNhAQ9KtCsQBWiTo48+Q/WJW/hms/
rcqcw6LERayGhZCpB2vWAg+0ufD+vK8+uvpiXerJbhLY5JWP4hJOiMnaGtQzgfkU23+z5H89ip9u
HEcvFFJLp/KxfHEeQVa3BwkY461Cbe+yu2dM+cuOwWpKr0TGU61IM0n18Zs+d+A+WBhrEUPTIk47
BmGct9aB4/mFMcBlD9RaBNEpQtLWtnhhZS3CLSDokBZp2zP96A9u21xUXVqI3CQADErFxr5W5/zR
dLoLi35zUY0gsZoa4B3pVkywzJw29+3G/n7RPjQXwRPRDPTOcDjyeQUc+mDATk6O51wvPlqURew0
LWkB4S37fY3bxVMLkAh8sTqciYl/6SX/ZqObi+QGo4osZh7X7St0TTZOCge775TXyVHdbaN3Ebr5
9NCCOFGPHXZRt5FhQRguUEVFw2A6Ml/q9m0cOTss5rRjf9J0Qloo3k2xoV2WN54AAr+EVka1TmVN
3X4qa8OHKIlFIC+sMzv69JB+twCLIBLUQ2DbyNX70yzGQ19b2T6GFH7bWk7kKYiWgGRCj+fM+/yj
T1sc+kwvk+bkrebXbtPdwF60r2DpmdeT5jTXaD+dRqSDGG8u25iLOID6CNKeMfMLUxTOQe961+sC
ntCfr/5BjFyKoQcMXO0eqb49dKfSR4FE3YdQRLwJWY6vf/6IDzb/UgRdIvvX5L2j+fVsVSu8Ub9H
fX5ZtFkqClqDDRtPUtZacvoRRuVnqEwXDXWFsQgIStm7ZYRhkq+kW0d916cLl2MRC0BEA3UvHPZq
nn0hA0xusF5zLlyPRSRAeG0EVNsZfs7JbeGV4TU2nas8P3qQyzOcDRYDOqqzrCiPtLzxJ3b8y/bI
4gDHc16XPRj9vZK3eBaqNP0f+8i6bFCHIvev0cfVx8Bup5ltEuo3A0WVdyInnzlC2kfrsjihddoG
JXKahm+kLi6fNsW243ThBrlbkKBwMOk7ttG3mKz4EaB55Oe1oxzdvERQZhggCwwiOPCqxA/xstVc
vOANwKPh4KaG30ZAhcAGxgAe2v2fL/5BxPhLxP6nrCrMdN4ceozEYH2yopRh390j+qB+ws8yff7z
Z3wQYf8CQf30GRBBi35U3Hqf6yqcOatKH0757QN6Z8PG7NEoNAu9fvzzh33w+PTFQbe0KYeQFhr+
VIfPGG/6ENrPXPp0pn/zXlramOSjVTHItXWfE+76pR2beFvFN9ochZvcIZJf9g0Wp97QZ6tOG1P3
U8P8oVrZjtHiZVHwL4jRT08i0Nt5qlpZ+67TF3t1rObNoInkzEY1Tuf7dwu02KmJOaQzWtIYt424
p13FcN+fsyJN145UwCNJkMSf3CAy7ij5oiulnx1c0FC7RcPDNO7qWcBhtdJ5uu7HqfmByBj6UEFY
33QyU295B+dbeofZHljzayxd6EZwQdeMpkHwxq0Mt50JtWXGLPiqi2GE5rZbbM1sLF4aa5LrGOTD
i4pM6la4iV2d+dIf7LclKBFuB66jcVj7FVo7vu4iLyn1y5AmYmmpkSMyP0s5Vj5wEyzLZGSjwCnO
jfe1Dw7mXz//aTt0gyudqZbFnlmwfUhAhG5is0qOU51KP51SAoKLmS1kgXAO5pWD1CSw7nzeNHnV
HIMiBBitk1rmV8BBMZ6QBroKLnJP29jO1cuQPLZYvk3MKBqRJmh9CIH9lStP2EW80s+8q34fADGU
+/VlgtRcMyhqMviVpmh+V/f5Js11PK160OgXHWhtkSPMQ6pP8RxVfsVHbZoUVqHVlPWFV1+EizaK
y0G2UveNKo4Q4XS7o6Yk57pQH22R07b/aYtIB9KdkoW6LyJ33M5NadzJhlBuVwi/gqcUz8bY5C9/
XqjfPwsQyL9+mEkf3O1RNN6nbKqX3jWGY4pe6B2EL+PM4z4Vl78JUX/1w376PmoRyTJKtXkfJ4p5
bAdhfsIWPH5qEPXdl/gebLCSgzShhfH6z1/qoxVc5BMizvS+jTR1j0c5MhpVMmA0m42lsTlhUg9T
VsxPhgDDcG4/nKLt777iIgpDHsYGu7fnvWX1SOcGeW3ihqxG+2ro3Rih3SHYaKkeHiIUYjAkVfEu
6PpgXeKk5mdIbh1F0habyIUKUwzQGLFTfseLHL5mGvXZBivk7DUccm1VKDPm6KKshq1qNs0Vrivj
JzMY7Fu9b9ChaLK0vnPrILxtC/CwdZA6W5IrqK5tiEnPXMMSw/RqwMZFQYv5/3F2Jrtx69oC/SIB
6ptplVSdXW5jJ/FESBxHEtWS6ih9/Vt1Bw/3+MYxcKZBUC5bFLm5m7VQhCZ5UbwACmljZx69s6jS
aPf3x/DRtfp9h2Rr5KmJNpbFFfL2bSEQZr+VsYIocevceOEtyo4NTGhopaP95jplcWZia3jMu6h8
Nma/u8vJN238lNH4Gd8OLNosMkAK5/nvARLpZ4/vz0/vfbelQCPRTD5Xa/9y+aX4eWY2Ovsk2vsg
gnnfb5mbVAZCmoGPo4Ql5ujQOWdQWF46sLqJDf7434Uw75UtaplMQ6SAT2at4Hzhx4K26X6WCfzg
yDXf7XjeAJRv1NV4ZOBpweXsrDC2PLWIf7dHvG/CnG3mndsRbFtrGTbzQohYboZOlff5AmQRU26b
6DVaSCnZy2dhxCWh9oeX9r36pZuZtkPcNx6Bk5c/ma5kiMluQ0BhbYadGrzDa9nPJthP2FtXS9Nl
3b9ccDbf6L92RCaSq7TltD52ZvSipX82Rrl88tnvePD/X2Yw321+UV1LjfBuPOY9ANdtZIrpaoCV
9Op2Y73L6mzU8WhGKcw8Ku9l7XtnZtzmH/BLaLL4+5v/0XJ5tx8C7J7dsDAbxm/zbxNbVExZ7zPZ
5AeFlP9RrkZpODmZDIbjLB0Su055JYJM2cyeWVRSVO9WB18V6irFfRhT62piLBE0fcHELDcTgO9P
jpkPgjnmY/75HIl4mVGtLCjp9WAkzB9Yh1BJIGg5vSTxwhzMoWlFl5jUyK+1x6zl5Cztrs/RuDAe
UMX1nCE2N/iaFP2BsPf5vKmCJfuk+Pnnw91/30zq0HTYdEwK77MQ33jGzFcMXAQstV25nzzp/wQK
//sW4QX8599g6IfOXppiOs4psX4Im3qIq8bjj+A10qOgMoUn0E/jT7GEi07mSXDFyKd8TdoeAWU1
Ts6j0nQIfTYB8cELgAzun98ItNDs9dgAjpMs1jewWvkzc1SWgJmu59jNALSSOYrLirejsQGH0CVU
ewp6S4H85+8vwJ9jHgSU//wOTV+SjVH5clTDN2vud2W6bF1QmWHw0x6CPTO0n5Qs/xzq+NG7+K2f
UhwljmsdytXYI2kZd9XF7mTlPuz/NS8SkAzZJ5v0R8vp3baVMXXtd2FvHexyGXYSXOKpWg1Ob4Tg
nyynP5+WuBj/+Xdb15r8mwvMS9uMGmeptW6YYX+uPToxqJCmyd8fz5/3J3BL735MQOZlWNt6LxZQ
BHrcwjr+ZP/94KPfN7IC2UVfMfHRwPDiyDpqRrz/1Zd+7+8CWrKoFWzt3g1bdZS9LmOG8J1PPv2D
hfS+kZVOYVlPBXLE0LIZ2C/9ywhZoZR7Q0J+OWRVZMJcCrpff/9lPto33qt1cld1Ti1khVlP+Pu+
nIJfqZ7Vs+8TuWhRpiBk+wpaQEE/CP9THeE4i73fehgk8roAkcJw8ycP7YOV/b4ZdkXakHm+mvcG
RLFgWNklkNOi8Pvkl/3z/cB/r3qb+6Ve87THYA/vZJdjjoQvFaqJwXUoF8W200W3R8aR3hnc4ssd
OtHpdy69+bPq0QeDnP77ttlqoYmChOm8h1AdNzaD7eMyMXRsEl0vSeTfVlmVKNncOjOE/H6Epubs
onKl0QIeVpD9Jh26BZ90BYgdqA0XdsY/0/7M2GhsC//kyfKTDPxHC/HdLoPZM6t8yEX7yfLMGNkL
VFhReIA1Z6gKq7kuN5ApPy3Of3RcXGxb/x2MQbufym5V1R6jG/DJEU32qz077SuExIEbJMMGW8AE
3iuS3/WXNVtgg4F26P5kTb36ZBv/T670D8do+G5HqkI3r4XpTfsF+ZK98cJMnCosGnE6eeIn155s
75fCOtJvF6/RGDcBks+I6nPeSFBC8DxxVFS9RkBii0TOs8JgUEBncjMhd43TOU8oXS8TcFxFS0yl
cGGiTj4Phk4fxWKSCzS19ea1A+zbv6/6D87A4N0fVrGeQ53mpHnAr9yKugt2zijp6+3Xdb2extE7
mS7MvMqf509KfR+8x8G7v6JhMMQ/+AYDLSs4Mpn5jNdDmpRXWVPIh7//Wh/9jHf1+a7NWoN59nEv
Xa4mAQEfxHLwz9bSD4e//4gPTsH3TcOwIV2YK+a49yEnxrlng7P0qvI60Ll5Y4Rd8ckm/MFZ9b6D
GHiH2ZRpPkKA9H4Mi5t9L7QMn/7dL/EuMCzXQXSOCqa9iUgU90uDQfaiWtwzOFXduQCePnnoH/0W
lwf1X7cpDQLJyam+7qOg3yGSjvtSJH//HT766Mu//9dHR02t1lRk9b4AilhOnILeJ8ftB4/4fX8r
uzB6Dsi/+2oN0sNaVd658NrM3JjaMw7ARvzPSvsftLv679tdeytLM7RKw15NfWtvAW6tydAUGuQa
XMolBTA0Nu2BGsUpRHm9yn+XksD19c+/XupFVhoFqqZbQZvHYmn6Q+P16797Nu9bXeHT9igYdMNj
lzerrH4Ic/nxrx77+17XxsBE6zdTs5/BmnNiavM0CvXZA/lgUfnvFlUGHA/hksHl2LO6raoKl+bm
/Ovfv/pl0f/hHPHf3QcAGsNdy7nyFdkUnFe3MLdZ73qPsnSsl7//CP8/i/RPP+TdER0YM6E4Eu29
sGrqI6sjgOTihlx2nfDLYw429hlrM8ym2W1uOqsTV2U2SljTDGogoRrmr5AjEMI9OSdQoSvQ3du2
vKCs07x9QcU87CDQ1DboMOhxTmGEu2o2hzex5usNYDmi6mAsfpjdEu0kqsxyg8ZufWPYgpJXIVgQ
icM1HIg04/UmzpTRiKVnTL/EIvQOVNL0Fba5vrczwyCNaou4z0V/GFQKDC1rpQQbnjvYle3ycewD
jpK+Wg89mbtefk2XFEbVNOe3oYbSkzYNaJty8IqDdOVkbUhbrjfN6losSKR/iwlzsbYpTZthpL4W
0ViAX0qX8mpUhuoQqQkTihFf5ZCT/r3h6tBA5fPLp6pt0xtjrfRjYzbGpphcLBcjdLwkp3EXDec8
mY92r+s4pKfxiZJ1vp9qyh54Y+bxHIW5SnwbOyQcUVfc1nkmoOf30SHt+xQ0WX/hH3EvDilIwrwA
7dEjPFKeApHUGs4hmtf0yM08iJGqFIdM5IgCmqxf3qoyt09FXeH+iHJj9DamKMCXTQvU8ntPRvhx
9VBTd1kbeVcti/uajpa4qs1LQFkz73DWs9tmMECRE3lOXYkdO56GVotjinPVtD08fYYhNmiCo24b
WhBDRC+jb0YAaBa0Yr5t9GhsbQ9y4aYEdYUlpQ6GJPJKJwaf1R7IN5WA+535i7Bk2ey015GDrxmS
8sD+YccoukaCz6+cbh/NmHgpJHZdAxYNTDdUuEGUsYdKoN6JHHThl3Gw3BkouMs+0FuQ5dcQEN0W
mvPy5VIlfLBJFgZXcz9ay33AL/KWdlP4o84GotYmMLwjF8MJRbEJ61IBGNnDeq6sxKPJRGymgOsu
cqEMRFvuKWsrg9Ky4pCM1ksF2wxPUFB1T1jdvXNore6hWfzuywoVaTvZXrS19NRuu3ACmU4229/R
T0+PrO+Pg7ufuTUCuwMUuJnEAhy2VrMfwweV4ItVAF8sWBvT28LFcgHh9ShFJ16MmrpB7R1CLSEG
r4Z1NayOmpyN3QHo3haDqq9nhqW2bae5KqiO9FdcoOAIfkNpbnKSEZDdfV3qHLHFgr6od8dDNziw
X0XWwNA1rAygmzdpgTRtLKbdgj5kC54PnZQf6hsxVsXBj8AbQhuMdrWv59MwosQ5upSxw7iCnuRv
wkkY3caqwuK28MzgHLnS2XSR3wN7NPpsu7TFZdAomqqD9qLqasz12u3S0kLTgnqjeC1MgPI3TcdY
9a0WxvSzyIC+7QPRN0MCdvC1YmL3hPMMtxfU10ZdYeKU5nM/RL/NWuR13HBUAMdBoJjHvVn4t7pd
xMGYF/tNQru5Va4vbj3bFmhA/FptcI6saAZsAyaUGBHbgnmbmmcxlAq1SSfv+frq15SFw7Q3qNs/
zkZUffGWCqKHH87tduAtTwaWQU1X3mIdW+FXl1KTPHmjVnLD9UWCAHb55LWwwDpNRI7XaOqKgy0X
6ws1/PC27aY+yTBuPkxw/OHEOmVwT5+l2qL1so0YhFcet60f3XpjTpm2l13cS61OlVWobVCMkiAu
kGfmpasY7ez0WCgr387uat6TzQySggQYphSjGTfGZPixsfAMfLpyDwwgyNvI0PmbKWHBo+nz3wCP
B680jhBrZXn902oD9gCzcMWGod1mO+UOl06rnm4lqM4d8pe2josq4wAISkSQZbZOkJM78JM4PBMe
ur6K5q68N925Acumup0yAwjci+daelPW6sYh5xN4OHQ3EXbC65neEr9qElWKIxjmTDC23jhJs66m
DcN1Sq+VG06/oilX8dhW7NwSAPKc4bSRwg3qzeCIbE502ObsrUjGM1NP8J8VbPS2ax5b4SDC8dj+
h02OVnDXirbW2465mr3pD5XDVrCWX0MAT18kVCvJ12pN1Gdh7uHRy5unvBuQTIzsiNDQ0/xuqJiR
utDxRMILtcRQZVSy9mtxo6E1ZjDhsuDJmwP1e5rIaVDqpV/UWNE4DGjBNzZMWc5kFRmP8Ge5aKRe
Ffywx97Ba9kb5REx1LpdcbmcZRQ61+3QFc9DWGtOLkCw29Gf2ydTpd0pXEKvi0177dkWxxoZJko9
HHrjSPsRuyWE4M2Y5TlagNJv4egKA0xmbug7N5+pU62eBsFZLvUuyHB9NrPd36g1C86m4hvnaGXs
bVa5zXktO0514fX1Xbs6DFGkVnSnLWM65pCiOuSCoSAMKJwEEaA69yQTMKrhN9ngkmvA/EpwzIYv
whdaWGgbCTz1uoQuMobM1t+KTIwnYywRjaWps48iYX2R6wJE28vmkFlCwUADgtBss4rZfjNVkJ0W
O7ffcle3B5fg4mGY8fO4lcQEX9mAgeElozkJOhCSYds8UUdTiO4G55CWhty5rRXum0aEV3AXAbYH
PXGKLpztQARHkgEIqmUDgr9pZSPD+yhaPRSlrcva8PMyqg6h75Uwq8pwNn5B2gV6H2V62KMu0AYS
AhXGBQHZvc6i8skJ0+6HpuHzKsun4VGSSHliS7UxdlhWo+Muimq5YV9k+62K8i5v30rPkYd64vSZ
zH7YRIMtrsWAjsIxMtHEAWjA61JreOdml+pHv8wV4sKezb1SrjwVsprvF1tXOxuxWJo0mQ7fRqt0
ktHE9neaxVxfNS2BGaDhSGZbVbQXBh6CvG4bge24H4rFAmVZ+iY8XbP9acBg/TbAcnwY+qDdweP2
j6o3mBJuDPsK21kU4NxcqNnR/6jAAYowJNEWEWc5ll5ewDFRmFgjjbBKeQ1mSxs5mw5yYHhNKaSP
fsnpUL+i4CAScOVdVi0DNrpp9PaqixZGoZW8MucU8Ksqy1tN2rTZZa5r7FfbUPMGVDag5xy5534M
fKQLanoeW1zZl5LpRKIvaK/BMgtnUwyN99O0aMhjvLB1fw2ZBCov8DnAGPfacWdaXAcLaw7PBiH9
U40R5TyadvMkXaMed8rNEOyVEqpUlgZ4iccFOABseR9HXtoVyFM6mjg2Xdgxc91DlaWy6RatHedj
KsKTxiQtfo2E3OhMNJmmFl/S1ewbNbYEtCTLpmW6u8I4su5tx2ijfc/b1W7x5Il6PxhOtPVdsPvJ
GFnEnJUo8jMAY73HSjOwQEXeTLibJu9EF1/zaniKPJrfGT8LRxvAq6v8Im0zQCjDfjJiqMDltCXw
LIqNY1hyW8M9iWuUln1S0beGOyStuM0wFSdnTjev9ylw51PCwC/tmQOS0adsdb1fWQeZLRrC4dKz
KWfEU370JORi1/Gg8bPS6LbAb3fxYGBGhEe5sJevg0tfpKbzL6gCMqGQ/pvrCxX5q7kMYxyw19GS
PphnyZMNNxeGIvi3Eg74llonE6INDUzIycoy2IGkpMnOCevsENVAl1HTlvsRs18W9uVbpWa5nxed
3hB/8iYpMSZeubyB/tPRA13Yvntwul4hhst6/8eSIshBK6EtGxOea9YgxAwZbtcVtjMgsaK8EUWH
rsShUg0KHZqDiRiF0fqW+/ch0syR5UaT0WZSdMBvuQyuNtEa4oIbPQ41NqMKqwCiqTxZiJ/mJIqk
R0sfI87Drh+HK7sOpNozeLe+ejid5O7vt0jL8S530j9dI98lCEM92JKXJD8sEhXIdlnb6gpOdH1T
qGLcFYhrknGwxxNo0vBlnEXvbGU7TkfqETivcux3Yc9rH+BhNLdS9t3e6C/j/ZY3UihALdxupLCI
E5YAH8a2XDLBai2XQO2s1ajO/EFmtDEG7qOtk2YUAsvBmq6Z0sNCF1QVKinHgahgp7AsAKp64q4o
2+5naTjpOepm19gYbUugAJfXgHKeYobcOMM6YrhoymdchlkJFD9UccsJ8NL1OoLo26/zEYZ8TZtk
6H5La9e858Ubr5ueuwEqNPqABkvPvISTHSK19MsVJiK5oq3HLgpIbvEXcUIrbrC5WyUHo08+uBRO
dU8XQfRUKX/+YrDDfJn9ND8ERoA+V4YuPaEBjBURW6nH4gp8eaxtlZ+p+l8i0K5GLDgDxgbEffm/
LRn9bzCNkde1uta/VeVFv8E9oqhjuM+/tgsEZWeYteUVYPf+hSkZe9kWUeviD7KXhzG32XwySUC7
iSJPp4mzttMPR6BqQpNsflcUdr4h9x2Oag7sfNcVZfOkVW+92JPNnbUIih0yZnnrstEV8VQyB3XZ
GVARAHUD3F2FJyVDL8O1tgpFxWqYn5uwje6Byi7P3JOf05lh5TgLyvI1kpN3lOHgPNXh6N7Auq7i
Ffk2j7BCMERM7iLpyVWXfpkX38swYGbyrCthUgrxUos5gNZUBLuze5RZhKbXpoGj2rRrR0q2Noer
sLX0o+k7Ksa0Jc8Vd5QegLElELFJ7vox1pNLimMyoZfXZeabuzmacATPJlUWgoLv3pCLr0tYC2tj
pn7wklbO4GwxQQ2/yAy03IYLMnZHMvq0w9RRZTwHxoDum4eGOmzpzMuVD229uMIZW+4dsq8LiGEz
xbOL9+AIvW+8maigzXj2IpdAC3AI1+XWtBb2QlGPdIU5+ltqetW9LErrqq3QgeiS/7bRkSdvDUZ1
rsbQ4u5uF32AWq0e3RcZIHqndSbo7E2QGdlNPhglz17o9MpbZXNMDc+9c1B3e1tVTiCUiW+LWzp5
1ONQGdZBWba+ziwnuAXaVTzRKhwiZhItL1hnYGyehRHsejco7lVBbBhP3G6/Q2erbgIfoGdJ7Efi
og9/ov5tH00xp+gDl+olaByAxXC/kNRFfpeAWFXx4BfOCHSXgYNNTYGgYJShF+mmnlsX44ORdfch
rYivzPSkV1SjCxGrtOmvI6Ln04QOj9C0qw6qD5YthfDwNUqj9Isnu4FsQIcQZ8wX51gWoWVt8VpZ
X/TojreDVazPbKlQ+iGBfoM8EOBwdPpnDFqrjC9FhbuoMfB6utls3xg4N7nK5ya8auLqIcad6h4M
bnN2MnLsRsy/NvnP2hzlbrE8uWMnt+bYql0boDOOy99O1k/PNBp6Dmx+K3zWLl1M275j6hjW6/TT
E5VnbBQV96TuxYLEKJDLVx0YRkaXFSkaI3ejr9Eq9VsosQOoiaBtuy6ZdTPYg/1Lm1O/WQb8QpvK
R/a8GygxOhzYXPUDnUZPBa7l12gcqiu4LQitAF01X1q7dJ9aB6VH5mp1A547enS7aeabYFL76fVe
Gyuw/ye1DsGOCT9CYBG6ZLtUU6VvnlnKFUrZPOxa2sqr4yQ4U5POa3DAUJL0HxjGJFSAh6d/69zw
D53Vj9wVSjeR5MHPRqkQu+giULG9DMUzhgJPJGyDy7UBMQsRWumQHElFxdz9gFeRO4WBUWIjW1tz
CpqdhmYua7yZANpmtaPpPTyL3CyKfcfVq08wtCN5jLR9EPklBimVg0DJbrhqeeniFIQRhbi2M2t9
G6TrPZe99Ej0NFGBI070j26PdQdVqrXwX61UP+W1kZ17Oaxn7aZMmga6Wo6TgxAWRx6hjD0Qe8T8
ibpbEjbFtY1nB4MgDqYuRnZV+QkgFOdLXWkOuLnGFr9pvaFGPz636HoiSq18En1gZ9uf1l3R5oi8
l775GYylv7XQGKsrNsMFm+HgO1ackr7YL2XTtlsEMc4hbIzhsQG6325o0wgPs48kkpb01rkrXXfd
0Vbj3jYNGoaq68lPtW1u+htzUda31qYRZgP6hHxWGS0brDsGrHwnPQRMyh8dVIkPmDvL66ZoeyB7
SJnLemko8uTF9brM/mHJ027nN2VF87iJuW5yzSuFKP1WTaZ1yIeuK0lmusGPSlL75h2oloQswELX
wUA37RDiddzoFcW4ZLCU7SakD70YiRmyIgpOq4vydDZcFau5IRsim/XR8uvuSVsrh2bphQhb/SJ/
ET4QdS73LORxtLP2Fno06QVMtiaT5b4FJN6RYXGEltLccKgx4Qg6HDFfRXlWJF6uI1RtqrJ/+NFQ
n6QZuiegSuMpGBmG0u6aIW2xOudbE/IBbQqhe7MSycaeDDx3y0PT9Q5MAnF0ja49m9b6pqmJHAKQ
+E8F/BISpJ1tdTFLMTpK1ua32kNgwD4S9jdGKQ13M+E435X02b5VqfIfioG7kbla632f28GRSxn2
odJaNM8IDSUezx4LiSwRJ6AAgKeOQG/5ybVN3qjOapJxXrOdNHrr1yTn4k4Y4Xxa/Ip8dTdk023J
O/pdkTJGzU53z0XVtludsTm6NbI7dioGHrW5QntSyNgU48XIqWC+w0QzDwOUZS675pAMcvCIcNHm
DY4378ZFFnu4CdHXke/0qNqwf4zsJt0Etml/ayi+HCC/yMTX7BthqX6EogyfKmm2MKmrTsa0RLjp
Fvek+dAraWL5wfyVdyFaLN/kVOsjm+BDVpjsY7ez5x+rZxl3quiWIqkY8UnaCBUk5RE8Xbkuou9T
QEvLdkVhFBLiumnikwSs4wD3jP1Q+GIYv6BAG7l+pOaKX3kJgmPqiWWJjc7L7U1uDhm2bJoeCRlb
V4p96Gn8DEEz6uOoGhvUUd1azsmdB/UD/aDRPQY6KPb5qOrX+j+PvkZo7eNGlhgUyM1qXMxYGtFR
LZPxOGbm0G+pPbbuU2Q4zpjokbpzAqie65Y5FIfeG8YEXbL72OZkv6w1l+vGdKPiugyjZjeFFDU2
/lxaIfEHFu14vah0ycW3mGSsaZci8z0TCViPuglxW5JiS/pQ6oTwDLsuuYBzHeTm9dIV7pbLYfRt
DLJgY/H1DkVN3jpQQh9ckpGkCIr6lUnrAMlCUz9Uowxvq3CQe2uty68L98SeeE11T4iZ+ruyaIav
gU2+xwAKsa9tX30NI+/RII7f2ehGjp1V0GCC56k6ITmYfkhJHB1IcZPnkf1iD2w5ZKuMrbCm/GXU
LaUdOS87Y52Wb8qnuu12ZBk3OKbT26AIV3sz9CEllnGyj66ysycKNNETntdm1zMltWfKjAmwoFvc
M1UDepl8MLDFxqVwc196yv2VDa785oU+MmRjyFdOb+jISW2L4mmdGeMTOmvfSLxzVull9NrEGSkU
FGr0bv3msi7Q9gXGxl8K2cYDfJHbhsrHubdU4SXtEHX3ixrCkOyfIU9BbptkcOg8YRPMLH1aDds+
ca0ebxgPzK+jnu4YepQ0ziIzMhRglLm8swozfKBMkF7VzDNxa8qs8KHVc3R0PSjwlVXmXxtt6+/r
mvZJ76yK9Jw17iZhO/UWcJx+YoizvyiI8ufWUPI0GtaUcATR5t/17qkmxfOLf+tj8iD1HQai6OzL
vI9dlcsYIr34lSH6IjmC7y7AsRo3Y5Yd0X7K/eCUzJJQYS1REHbeyZnG/EqaNYqiLg2qTaWL9dzV
bCDbfIm6m4CENDYkGiHIrfJIko66Wp1owAjM+q/OijyaxERvdvWPIs3NU6cwETcq8q+bpbOuhSqY
2VDhdAxhYz8WXgFSJcgpInBeqvJ71+FI5nxNu+PY+wz+UW6YKU4QUNxTawPP2QQFBFk1u5uuFj0X
GQoJO1IJwQ9PGWhJ5ja40/T+RfRtlYLeoE6qGaKiaH4VvRFQD2Jbz7HYf5+plB4Mum9jxmWxvK+W
hDWyBFUB+U5MGOrXzI5eyL/45yxYu3iYNDX5VF8cvLNsaQbrzWVPaqT82kYR0iM3lCqeA1+AiK2D
PQ5Z5xs4PRbFWgkaX1jC1o61WNCyVpMGcenerLaEz/pZZpcaYp6txinKTYInd176+5C/3m3XGUUi
DbyNszvm2OFwlY1OXn4L9Vi8Wl7K1kSifI6bnBIjSW7dnF1hSxZPtU5xtKTe2bcbgaqpsCHlDunj
Mmlmg7G8hpuMDOR+WDo3cZeFF4yGh5gDqThEyEV+swSbY70ih5nHiOlB1sNVRlo0mZ1QGtu5bGxM
OcvyRUb2cN3nVt9yMFMz2BZrpPaEoS/cOqcLsWfNiRwD87TaRcCNjXRWhnOKYM/A004y8oy5jFdz
sNL2kFs1/t3St8IbNcyW3LT1aJ25clX7daijHR2O1glUzfKy9G70Eth64E1CbgaSWuadhZJg0d+d
aI38BFFmd1sEQIS4ODWJUzjzjZptpjGd3q6OJedFmNRZPdyHGUGIaSG3yTMvekCRZh9n1+GsQIZw
duGjXIHPVOdZ9/pEpa5+kp7mblEyWkiN19/Z1uXEAFWEVDe3tqbGI0TRrGUPl1T70Xrv7WXO9nZY
mc8Zxy5Ffc9i1gAyT4SFnHT+htLC/BKRfflVQswAvtgJSoBBkx3CxdLHmqy2REtEUDbidtmRirfu
prwpNgRPTWxxPJ2YL84Pml/mLsLqQqA4lQXqvdS5EtwfL4ozrki1RsjpKfYyKvLZcSEBdmfQA2dv
DLl2L01ZmvfZkFonoMfWsTKt4Zw6nn3reUL9qpp2Ftd9t0y0JviDexgc5T+XYz18d1Gr/JyV6HeD
lzFIGw7L10ZQwr0araiwdvXSm9mGbqfpzOZO5sR1OZjFxT/F8/iubQAL+z71LJ4H31btPDrm36al
hzA3Fg0tfZI3p4q8C7u7iuYvdR3Vcd/oqDkY8DZJ89TTw5oHobUhNafi3J3AMvpeeDWUo3XE/2Uk
KejvE1Wo+bsTpNWuM5jDHUyhyRO4xi4daFdMgcG94kqgeK6sSCWUw9rY7+z0t/bSKIExUby1a0gS
2RVGS5ZtCndTW1r2VqOM2i3O5L66ztQcnKEazy6yOGJr9LAvrfDspKHMemfNfsOUllL2TUOi5mAG
tnGdj5O+4VbQQe5yyXbnKhpu6Z9EnREuhnweQemwypfQOKjC8Pejlc3XZjaJajNbjbNdixa7Id2Y
Y1KEvsOywqDSkUqnQIykq2075K4DUquhUJTG6s5pv7L9Mb7MEXas/WpV27QjhQFQsH2k9QJD42p3
yBwK5JGWDB3Mrqb/FNHF5yNp8i8ZrYVyxMK3f0wjt37A3OXcyLozk3JdvXsnEoK6Q5WdCACLEyW5
POHplU8MApCatDz7Ae8VEi5d1csDm19/JA6NSE9a5a91HJCD0WexHak9Muu0VtaDwbjRQ+m1xa+s
qd0ryeTCazlest6eXr1HlFslCd2s24XuEmJlX9NfkCp+ZoEaEmni0hxrpFcpYUQy5H1Kdr12Li/v
uMdISCXAor6viqncsarJAIq6R4be2TvuyNzbhGgWQrkme2YWFw2iDgdq+amYvwBO1nfQa5k/rjz6
XhRivgMYLju2Q7AeBi8RXRtU7/dlMA9xVNbVjULhdC2CsHzAI1aThfddQd1QT1dTPliPBVTwdJvX
F9G0Rf6+EGHxpajr+aYyEUiNXkc+XrN9PPi2JmfTZGuS6xLPtDJJ4OKP6dg4AWq/WX4YHCerMVRi
rECZrpaoTDct+//K5HnXx01J2iueS/IvlrVAsgHANRzY7HKTa5tZw/FMjelcNz4U2372cUYa0g6e
fKqFT7SWpDfcC1CQytz4mhrDvHPSxjiQ7JsPTpo7zmZapTgJ0pEcHG2kn3U0l19zGhOObWepcwW/
4tpSgYf0k+kypFdDhXgsSw2E6hlthQ1qx/9j7uy648S1bv1fzj37gEASuq0q2wV2Esex053cMJJO
AohPgZCAX//O6r3fcWIlbo+tqzNG+q6jqISWPpbmeias7ljdfMaiyuYHshTws7TwUrwJCTbjE3i5
ffy1n8qLc/mAB9IecFy9kxkJMZjJ9nAhHm14mvTwNZXKwAYVzw03NN6LR2ahj3qnA1RoRMbW82MM
OIC4rnB8k0dUgMn+xowbxd+JYsLKD/g31h8cef8T3BB6A1kDft1Jp6LEjrvXfxCswuU1jsr6rwiC
nHdRwJB1GRCeoD5w29e41+Ef/6gBznsDiqY8TElgjj2KHw+oWIWvJjbXI5TUKlsh2bxleCXDl45o
jCf+xL4JJlodNZ8ZvVKEie4Mt+kCvtppujb2CGQGL8rs8sFaeIgjYE94JcMNGncaEAkalSL3nkTl
G0V50T9EsLx+KtTYVic+VTCdR6UHanCqQU4wCgTT4BvOWhcX3Ap2lRlZkCjAe2WDFLPhBS6vccdj
/O+TxSFoq9gWHHec6RfYAaGUi8iueLL9VlvodBhcylm49jYvVVMOhxJIueDzgPzMeSJ40sY+bL5B
x5PwT73E68ChEmOAY19XU4kdr1z0EeOUJDd4guB/qS1MwytAchukF8jQ7jcRgdZ9nyoYL9f7RN7t
eBZCFqWpwu3AxjK50gn8m1fasC+EzngU6oO0J4d4h5tFAUXR+2Yr2OPcDVCYVBA1xTRaT9wuW96l
qDJOxEX7MSB7eEyxhOG0n8y0wqeD5B4XSyDC2jKMbsKUtXhkqmTfIaldmOtQlqhTQB0edDa9/YQP
ll5PyxTn3aXgSEF7/dVuGkVtMVJmbwtuk+KM4+4aXnWJUZ+QPdXfkeftP9Ulox9oGE/kIKGrusWT
DrRxFzffI5z39tO0lDigQyRO27dtva4/VLKK84CkDHLjgF58rUPYlR1mUlY300zCNyiAgj09knTY
lNNS3EhM7M8C2Et1NCJITrIYl8+oW2veVZB0fcBUrt7ObRN+ImZID0O8rm9IQbd3UbwyeAzYbTrB
mAp3EbWxD2kAe1nsHOxHq8v9OpGDwt47hI/7sC/XiP/1GDNJ7hIcb78n+pJZ4mnY/TGm24JJhVdr
DC2yq7zs0xzOXuavoKnxGD1XGq/MSBFw3eBFuRjG4QzRjPpiIMO5DWapb5O0+oE3qOJuA/4hOuCZ
s/wTRTowm286mbZHXTcwRAglp19Gep8056AHPoBQ2I3g8XQ6VJZ1+BHReIscgcgnkqIetDMWh5cq
HSRUQrAkv0X9x/7NptWGV0j4pCO/Kz/McO6666BD/0aXoPuU4KkRdO56nMzRQAt/gNFucDthilzj
EF1fGXjrvkcAiodhbIt3aknm44ID3vW6Rf2pnTakrwHnhm3jjKvjgMTUxB+FHOX9GAz9Fxu0yIDu
xYD3n0IP71vcT5KjRZFZ/G99/X/lRvc4dPjjGszBoef/2dDdfB8uJm6z+z/9f+hCRy6Uw//7t43e
f1zunrnQfay/6/5L97MJ3d9/4z8mdKH4F1zeIprEFPaw4YWa8W8Tuigk/4qSBMkb1MqJ6G9bkh4l
cnCaI/G/IKAII/whCUXSEmLg/5jQpf/CQSARsBzkHN5qaOT//G/P7v/9/gvrPoz0f+GFlKbMqelg
sI4c9nZY4WuJF3/+BbTkV8osfivETlMXWLvWLJrasbV5pe1fMR4JA1W+opF+qelLTcxPhQOjXEHf
QfzlWnJY7arooYk780rtwEuNO7p6IVCbh5dJm3MK9eE6dO9aWPS98i7/UuOXgoWfeo69CWoimEXn
lC93Imqb494Cy/nTrPvPt33V5wsj7pRqpGxuh4tJbZ4OrLiOmwBKPYHN2a/1y0/6qetrr+NQkdnk
w4baRZmKFs8MhHv23VHWl3CB1ik+Yq5KZeBWOhW3uNR6GURgZBxJ/VYATlvsbMmbFHq6FObJ4jWL
ksuc+0VmgaYdmYVtarMWzWZyKNJCcoZWFW4RO4GH+RdtdtQwLVtB8LhcmOA2gZmj78d2AndNd7n2
27rkfW2/VxRX+WH+5vWlXUYqId3Yzl285Gs0iuI93fs2q8le2ldgwy8EQeJ8jRSwXtmJasljBQiS
0APyy0v1WrXpS607i4NAnQGXesTA6ACJWTzQrebRb2CcpSFaIqQTI77g8Yhv7NCZqb9Pdm08x8VZ
HOYACqFFqSVfoLJ6CFG1eN4iTv0izKWwQuGpK5CG0Xk14WzQs/LUFvt7v5G5fIyfFocRWji2l+j6
JGKhTlsRjV9FHDVf/rn5ywj8JsgSZ3XAMQkCg7DQ+aWmBMUVrS3yJe66BwVsyQxpbR2+ApR5afY4
4Yxn64lgBul8nVAoaghysXgvO/3zz3ipcSdmWVtE7QbcTs5MXd93YIm8mWjyCo7ihcZdjilU/Cmt
Sb/kHRdQDoVD3jSlF+UVfrhOUKUUFolsCXUedCsynW21PKKG4ew1LC7KFM+QMZ8p8NdQNcrbKO1D
ZP3kaxC/l8bFiSpIvnZW2ljn/VhARwCmWP0OEoXdc1+MnV3XbileHEIMTT9PkI9Ibg5QJP3lNzSX
H/VTXMGQCsXHYafzMWbiUwC5zp/jHpFrv9adsNLCyBrG3mi9WpajFZM91qgp+ufGL4vib2I2dlZ5
0qoNal0+53Ki9odqKbmFZTi/DzagrI8dMvjNtehj6jdSLga+j4BVrZCsyvuWv1vW+gkGsDf//Ete
mEHEGSbkUJJAoog9D3QAGUbIHkEw9NzHY2fBQT2bmlPcWfPQXN7Yqh/rjsuiV8djZ72ZalL22mK9
aVN7G4v0EdX2H7yadjGrFoLRaYRvaI6KjTtowLKtew2E8tJwO2tNKBjy/yPUGahm2A8d2JhAYXlB
gtPUpalWyMqbEf7sqHUKmzd71Kw3gyXjH36j4qw1S1S0q5blnOMtC6BPqPa83NPQb2eVoUSuTagJ
5iAKaZrZnoray+IATTuBGlYEOpFJT7lCLUrcohRhmV4j5b70LZ3ZncB1tNr5hrImcBIu7BHQD09+
Y+1Mbi1nkjQBKqb2fv4j5nhi0bMPVRZVgA6EYBjHwcY1eq2r6E2nWyS5Er+9zgWg0mpEwhCPVXk8
km+22SCDt569dk6nO3JbAYr6pjyCEhRlXpBNeE4RF/hZi7DYI9ZDpcOHL0DVP6hL0ZHXd4ycmT1O
kDwNJUrL1irhV3Zo1M1SLc2VX+uXifnTBjqiQrdC0c+Ux1QdUU9xWiTx/JTOtmBSkk5d30w5HXt+
Yjz4BoTJD79uOzFJGW91zBDuURx/hjXUezlMfpv+36SWn0ZksMWAkqZywusaORTldwFdvF+nnYgc
Y3Ao08tYV8GOTO9fSBb4fUUXdZnOSOiWwPbkeK/6Vi0o2Yvt/NWr1y6fcgPRUS7xMOVkRZ2c7pbv
ReTl05umLp4yTUqOMq2L/m5DgQmPrprW+B1KXCIlm8cIGcV2ygcb3puJodahXo7/PCSX7eo3R7fQ
Dck0iNaRY5Fal0GFh0WhSPoo4PL6vesI7U6JTCcfvAhGyInPrQfOOozoBO33+obOBNoM+vDPv+KF
vcclUIqyQWHPjMGfR7YdBNAyKIhKvDgT6LgToeU8hHrVETZk0Wcsnd9tZvZLb7qMSbuLRIoOR9l9
S1GRclEsz90yvvJxXxoWJ0oHue7dWkCetkXbFUiWh7hovcKUu6bgnaBRudfYJkYOLsMqEmD/BvLR
53NyFweJgxsUXgvWrRTesfP6AYfCk1/LzsY5iz1oUCGK4uYR9Tmo3R34K7St34/1LxbgZWiCdI0K
jDVjUFAw/og3x/KV5fYSjb9GKd4Anm9toYH5N0pMIT0BgkEf+Bgr8dCzng4fi4XyJ7/Bufy0n7YL
MSkNgRoGB9LIcwMNoUoLz3F3NlBStbg0cKFyadTJrP3Z4Fzr12snOpsZ65YmqcrD+RuKxKHB8JyF
zoE23CEbGHb0OZm7O4VnQJQH1q980JdmixOZySIN7QeOoe4rVNoaKEIa6XeE4y45EVWgdpjxqJij
1FCe1cbn0zZI4rUbgav9fJZA6yeKRGC8054f2wX1G3vj9ylddGJAzAriCEZ8TeX1olCXtxZeyT7u
UhIxuDrkHOGJYuEbMALuIlzdvCagyzxETQiz68gwIHBXReEJPPE8x+Mye34KyMiWC68UhnqGy9KY
pte9DLy2hl/cvwmPyzisMR5xt6EuURyQj/Zs2gnIEDw6LFAUYuS2Oa0oi+fla/TFF8LGRQyqpG8b
vWGCAMMHx7D2DuZQnhPEicgast1esljlwS7JAyoMt8MUS+LXuusAHuF9i5MUpfwJir4PUDI9zuK1
y+Bl7/rN5uBC7jhUWJD0IXHITcvAQliQFN7WKIY4buXim9m3bT2uYdLNfouXS7sDya1qlr5DLLHo
ZJP5KyA/rWfbl3PqT1O+KdSmhs1OeTPtkCUXqYBkR/ql97hrmq0WSK1QFKdyu15UOyoDIsGz406s
bjIKeZyg6WFZ34c9+SBq9grT8oVZz53Ns5tqES1NhPHeVQ6yyqHogmuvtct1EEmbbuGyxJlc8BKY
p7AV4lqj3trLWj3lLrrSDvDDW1GEkKfdLg5djSsdg07Or/NuyE5JSAPRqDzaZYKySKiVeBd7QfdS
7oIFpwjofxQHAgW0F/y4cgoBuPRLfP7inJ0s+wpYBkJomNOcCsQqW7vOb1xcXCAu+w0xO/Z/0aLs
/7SH0xTdCFDQvHweMDROkC7dRhIoX1WOq9FR1UBjDF6OoGjaOemibpezXSKMOAxY8WJxr5XxW4Nd
XCD4D7LchFQYFnUr1+mER9grr5nowgLnkAgL6hQ2amhEBSuvIT5+79c0eb4grtC5kzLsptxSUJxL
aHqHw9iS/i+/5p1DLlgjkhbtBqlEV0cPa0XX87yn9Ltf606EpqQQXSUVDnSSfJdT9WeQpn6vKdwV
HaFGiJElalXezMUXFkxv53rxbds549ZVGwwWVKe8ncT3qFHHEcJWv+h0vbFDs7AhAb0sHwIUk16J
VQBnv440NX4zxrXHVjq1qGXEwtXUgqD2DwT1WfpNF1d3VAcxANgDYojN9u3eFVmimNejNoptn0/0
IVZtCesiHJEC8sdE0xyVW6d/nobi9yekv7kpPx0qqrhhQTFOuPW320zfR0oreZ2inMngzSkyGrCf
nX6URnN5BQCXTk5VPM/G74e5XsGoPdjiWS04D3N5RB3kfICQ2e/Jm7tmwcU8FoAyaqQd5ureFOOn
Kow995HEWeZDvP1DbD9g807ZeSn6p10Tv2yJq1BhkJgpjXR9vsb91VqVEKfPD//8sV84Lbn+vhps
h7EBLxOqERT5F6UBdGvxTDa46pTe1G0cTJdjWAiuGDbUDnWGfv12Fvp5LFvZAKOX1yH9kxh+3bSL
5wx0Fnmx9BfupMWxt0zOhloggvrqNReZl8bbWeNbZHUhwuI4ypDyfupQIdukXhlj7upc2mSeBwM+
Yr53pjgUi2KoVA2/eo23KxSE8Cpu0xazu7bqR8NB6Iu58tM4clcqGEg5aTNf3nC1qI/9GGXVnnjm
d1zX9FQEcHqeEPOd2j72cfoRV74/vQbF1QOCrLh2BlysXAx7+AP1hvy0T0PwWh7zhbniaotwjkl6
lFOgeTF8boUCKCeCUM3L2CPlrrooWTeK8hnkS/RavK8LdrgQjr0GJnbWwlqRaIou59IETpOHaY5R
mwz1vV/jzqE3iQqWGODy8jkGFYoy+r1ju2c6Jr58i582PxWUYL1OocoJbx6KeH3Tj41nfDoX02XX
UV9yNL1OKN4rcFifywe/IXFWwxaeHgzp5zEXuvgIk8MHYmLPpp3VEDjZ2GrgBvN0kXfFMoN1ZT3T
F64MZ0X5i4kXrLTUTN+w7t6prvc7S7synJk0DYpNsc7qtb5hQXnbpaNfFsA1OR7qOeWrRgaT7Q0w
gN3bxQ4fvL6jK8JZ91lLwNXGPJT62zrxt0ALep5PXE9jVELSWuzodiJMvpfBW6jK/SLS1eAEWoNU
kiIio96852P1IETgpSXgrnotHTe4JMfY1OIlfKqS8G5nnvHoqtcGYcJ4N92YcxU+qTDQh5KAqeH3
JZ2I1CuxsrkcIlC9cr1NaFxboHr8GndiEgWIqpMNABbNkAZXyx5dCOV29tvViHNEAacPpK4J+wJN
ihvgNd5VeHH16rirH+piBVE4YDg5CgQ/mTT80Aetl0acu/ohQ1cDTAG2HFQj1gfZB+uhNFvlF/Ou
f3IyrkybiuBMCCY2qsoWcYCRst8cd0VEOLOhak3SMWdL/yHV4lFX6ye/AXf2ygpLE1yUce23hs1H
mfanjb3qYfTC+SRy9kq+gHBTWkzDcTdgyYgG4PVOX/n13NktedCaob8kn8HrBkqMnFA26vkxndiU
qGPaggkJOTrb7YDHRbBkQqig/DruBKcttNUN3VReNAA8gmtxD0aoZ6olcmKznxcKgAGWw2WJIZEH
+LOuQz9RDnfFRKwm4x4u+J7AcgCUJ5+mcvbb2FwtEQC1vRE1ThEsAZiTcPYBFH4vVQh3tURlRBij
C26Z0gpQAW0H1GAIFLDX53TlRDUoGoUZ5jGvETc2rP6iNnpt37wch3/zFuXKiWwI4B/MEqd8WW39
ESvY8rACcpkXON2CqFAW42s5nd+H6i/mlFMII6ctlJCbcpRKq+GBhMEXnwH6xXMy3pYgVgxTMgF9
5cCDOgLTgBOvaPrFaLIV/W6a6rIMxMn11Ognw+mTX8edZQC3hxgAgmDMVS0+mJHDykB99Gka6Lbn
twhgGJOiGpMxLwp1wzcDMxDp97zlirdsV2lw3LB4BaoC/L9aylOwqtfsGH8/T7gr3qpaCsYHtukc
iOo7GsYZZ75NO+si5DJx0LYoM1yHGPy+sfoGi/HKb7cInXWxAD2Aab7iLDe1V3Ng7jdYNPh8y19s
f/tEqkQn0G6ZCZBTGGvrY7BRr8zeL1a+Ozc6SAcMStjKu3Sf3sL1w+sOzlwXXjwkBLDCFZd8pNwO
7TDfDsSzKvUX+90StuWocsAmt+gFLLRW3e8g0XjGvDtTCCE99KwT1kFgJSIAP03qNU9+cWCVKd4p
9wRPTyDkrG/AQI6ue1v5JSWZKyUSwShs2NoxX0hwg6qE7zrgf3jNQldHtE4dG7oAExxsL9Qo1scA
kCW/ph2VX6sV6liBnc43zYE9q+roUGrlt8i6SqIoHBrw1rE7mLD9FHfLXVImXvs+HPaeL7ITkCXF
FiAlKeLuJMbuweyF1z2FucapRElFoLnDSYhX7de46ugVGerGs/X4ecejYrYCBYm406Y7OF7wkQMb
kfotV6mzq6EWnSTwzsBrM3kvSHWTzK1ny05Y8uTiuGCwoDSA2p7HWdsDoN7k5DcLnRVclNHWTCMm
imDwajT77RopLw0ec+VEBTAicuKYKDuV15SE70UjvO7KzFUT7fDDupgkoNdy+LGuzXUv/HJ6zNUN
dQNNaWxwPOFA111rUJ5vmqkzXndOxtnzOVhSMg6ix5PStNK7aAzysS0fvb6kKxuqRQWdo4JagzIC
MCuIefCW8GvaOVcVoZG8nBE5UwXAn0D6rXrNOv33Jx/myoZwgu3JvmKSlIydkWa/LUK/JdBVDaEw
oOzHAB9yq/WnToCaCe/F0m+vdCVDIkrhj9Qj3PcqPA5xe5eEr4lAf6+UY66rLdKFLcpG8Q68K8GS
zx30sZ/bIRrrs16KkF2LdA7vtzCJJ7/f4mqIkG0v0qLGQKUiuVcleTNEg9+S65qRVoJBT1iIMe+H
tDtCs/i5pSC1ec1KV0FUJK0me4TsO2cFHKrbtzHfvN4MmKsdwlaxFMOMfs/zBKMtDneuuPfTVuCS
/HwN4LpeWjphvPVS/+hN/KQV7Hv+eUwubfx6tWWufAiuW8JaYFTzMayObc+mBxNLBhdL67eouyIi
VJh0BIZKIy6GoAQnevgijXwtzfLC1GfOJoqEQr1tEXLlHSc9jEZb/X2EhVEPy6NUV8cS3PJ7uLN4
rhDM2VnrYprgnQVZUSznP6KNvOGL9kqLMhdjpJd+LAXghvkuwOEPOmDo+tr41fowV1U0wDEHrp54
ZYEHQvyjCsMFGiALKvc/T6IX1mSaPp+gUTzhDQSJ7hyurdtTWKzyUzx1lV/YutKiGI4JE496DI1l
Q0Yi+H4OnbT3Xn13NRv9sGzwKQOcegLNcN3Kk599dgps+/NRWYNxBY4Y74jUgDgMtmIHM87Z+l0b
Xc3S3qDwDK5UY16ZFSVcYNnGxm8xczVLAndcy+AaAiRsJPsDiOMGdvHV/so++/dz02/WHFe41NMY
cGpYAeWAtsG/DV5121sNyUl9gk0kbENSvgyPSPeqh6mKwqdeatjVsaTj32D10dxWOubyGt6/4vZi
cvaUxrFa4YlW9u9rDaZ8k7bTdFB1uH7TAYUJGrbbubiDlS0Qo4FCW2Y0xUWqvvppdmGw8vxTg2M8
taYcQTgPO7ir3aYwSfObns4dBJBVuH0Wg8j6+SoI4dEEHKNfy+7aWbGQrDNapjFsvuf0zkJ74de0
s07auKeAwqLpSEhAp/cT0kl+62TiXD8qWACgEsNgPOhSHssSb3Xp3tkrr4670hy6zfA2JUpk8AuN
TjAGujc9+L9+jTurpCyWvWccjScBbH7oNRO936d0FSJl1cbzihKjDI5GJ5oq0Nwf/frsrGEURFHa
RrAEiRoJVCs/COv14sVc6oyUq01hOM8yntD2uOtZHiNgjP1GxJVB9Woeky7a+3yP1e2kxjdyEK+k
Ai+f63erlzO5Z7v3HC91TQ6PQPjo1SD13q3lJG53SxTU3aYdHlBqXNSHig2tX0S54iiw7Qkcfybk
wAHO/TNhO8i2e6Ok333NFUjVqzWJbRFVuAJ+B4AWBq3BX14zyNWJtmKAGUKDphPyBoU10+43Iq5E
FJg6beoJ7ZZre0yB4dVt7ReorkLUFFHNZuR+shA+OO8vh21YB9jus9eAuMqlRBdByzsJxxwVzqd0
qSo4tK2t37EgdvYLiMWLMhATyySl9S2ntIJFsapf2bpfOOi5SKSV8oC1fGSZgI/GG/CHi0elVt/V
14ksoQKSzCujWWrhfw3nCCWJ58LubBugOtt1N/D4i0JzIsPnetr9QscVMNUiTe0caZZpuMgOxTe1
e56qXf1SUixhDB4PWoYty6lMogcZjalfktBVMAH31TZTkdBMWvOu2Nc3s/V7Q2augGmLdwkzNUqz
UFVgLKuiO9iBeV5lXA1T2bM6obulWUfjDyBI308zffCKTFfDFKUoEYFLKs2wYGVTVOZT4neidiVM
1sgR3k89xbliq8/wnFvORVv5yfOYyz+aCIfZ6yJohnWluuZBqE966CovmTUjTlTOm4xn0yF0DOzR
QXPMqfZTdjFXwWQtRIu0X2CzZMWpCMSxTvwWKlfAVMIHK9rrjWZblHZXqVzCKxElfuJwmLI8P+6P
PBBFs6D11NLxCnal8RE+Cq8lNV5YZF0NU4Dk6UwspiHqlu6GRf4x7Inf7uAqmHRSJdUMa4VshpfK
F1zsuD3aWQaz36riopAabRVgpRG6Po7VTYzr2HnSkec3dS5Ze5WyOqwCmtXgN8mi18ekZ54xFDn7
ZgpDRx0TND6UCo4HUHYdbWKY33E0Is8njFBskFGU0syWEkSURBVA/GsYyvtJ0JnLRELhJTzdqimB
ddF4MmDjEyL8TkOulAmZZLggDm2YzTBSiKIiiy3xO8O5QqYNImuLupYwqw0qLld5rIjw2/BdIdMI
Ll7bz2WYqUB9GEn7qLrAS9nBXB0TDPLaZqzMnpGOfASmA8BGuDF4bUGuigmmOqPme7plIFPDRKsW
f1i+vvdrmz6fhA0MuHbVVTvsA4uWIMtSm8e56fxgAPDYed68sivcM8FYzSrKMwtD43Jinj13Ir9v
5EpiydeMLewN67urWYR+11BXprNVIwWfY18zMYTnaiZH3Xaes9sJ+r0ImmQqVvQaRj4Hu4lHVEP7
nTpdwlK/T/BnjODwuNKxuhqbEha/BR/8cvauSgellgIENAmbqpAfYNF71VeF1w5BXcIS7AyjGXsy
PM5HZPrwqNnAkTD502eGU5ewNDDcxcNa2Ay11lC80DfD4ocUoK5KpyAj3BbnYMnwBnDicwVX6cRr
tCG/eR44y9guc20qk8He7ZAk8COjXrlt6gKWBvDsVh4VSybZeiXT4toU3/1G2olImWxjNSzJghli
7QOjnJ7TEd5bfq07m3E7xN0aV+EC9ybFTxVACFcxXOT8GnfCEvCAmNTSLFlrKfyoozelZzkVFc5R
mclkrdOhNNkYL29nOMBCdeW16VDhXGBNrMqEqsFkqpvbA9wosqBNf3iNiKtZSoVJQZbGNFkTEA/a
HhbKVagDrzMndfFHdJWRnmAyCNlmbK4CIeihFDA+9Ou7EzydkgCdhuuS1X3wsEt7XTfsq1/Tzn7J
QT1YaSiXLAqarCD9+3RvP/o17YTPlqDuqaZ6ycDJui+I+Eh6Pz0+TZ3YAcrTLLhCLNnYtDet3c7c
k9hCXcnSLKtttQF63RKYAvWc3JYt/8tvRJzQiVpZoBJsXDLC/ixDexX1tddJkKZO5PS6hSEgE2gZ
JfF7t9wo+hqj6DLJfk0FwxTn+cpN+jaBJ4ddMj7AS+2KdxOHvVExkU8lHrrZgc+J9MszUVdhACMa
FUIbrrMyQFZ5meqnsZq011EFpZjOD5ltLMD6mbNUdPCs52e5Uq/0AXUFBlXFZW1gcpbtUftBkulE
29Xv1kNdbUGwxsCzw3cl6wz5Ecno87BEfnd8SKCeDwnT6ZTKVs8ZGb7TtTk1ovZbslwVAYUpNSk0
BrsY9iMeP69R+Ow3112Z26ptGA5iwbYc17cEbFU9Bn57sitzk0siKqAxdCaa8Vig8CSEI5tX7Lsa
t2KPx40Mic42aYsnWCnXdwVMZT1bd+Y2Y4rjOBHoLO7g6wjANL+N12HzO01wZyXnlZGLpDVuPfAb
hofUqSlrr1sPdZVucZikNgb8PrOa3cRivgM+9NpvxJ3JPeAZHeDxYM72WcA9vTiPDfdKF1BX6LbD
njqKbaUz9jk1V/Hg2ayzinO2SjG2tc4iExwpl9m6FE9eg+HK2QSX2CKRA8uWgAPpI88AQb0mr7pM
g9/sEK6eLU5WE1YtRqPmuri1iKJzwOTsd7RyBW3dykYLL6s5myR9ire0O/RiXvzixlUk2W0jI9xg
56zsZntmSzNd0VTPr8QN//3AuIokEfTRwkHCwNYp49xCsfxFjR0t8apZK5hWBnMZwQUdeGW/n+Nq
lMINLglmHuesKsP9MKaLOsLN5pU34Rc+sytR6rRKgtS0c9YH+3g9MjmeeN/1fmd/V0jUBHrt2ISt
CCZT4V0bcSzAkyc8mLpCogoF4RWZpykTERz0qq77k+rWDyFGXSkR7QmA6kRN2SD4216+h5vnB6+o
dUVE5ap0gmq2KYsbc7Ai/tZUg18awRUP6Kpep16i6WlAzQwOXgdml9dqCV+aKs5B186rlSNozVkX
BNNpGqbwBOtUv/3flQnYNhrgs51MWRQBPtSGd3oe/NYaVyIQw1LJmmWYsnRLTyEvDn3nJ9aAtefz
o5YVIeAsSTdl9VBc7+N3EhZ+4+GKBMI1BW87BBEzIvEJ5IBjqj3vWa5IgO01qQLwr7IJrqqLWA/p
2Pvtda4kceuGBuVJu8q6oSz/TO1a3+9hSb56BY6rVRNDlRYwI1NZCRgLbYtDt3rudi5HKtVb1S8N
moZBrD412yKPfBxXzxnoHlqWIQDNFq2rSN40w3KGNNwrnQov0uczEAy/shQwRcdeR/QJni/9uVog
I/YbcefsMl7qzeK9L7MIQjXs0u/T0e9Bj7qCtdp2tC7CVUJFFUEtXPSt/djNe+cHVKYu2gjLSVHM
Fdo32kYntTeflwDGvF7j4srWkiqNwdoP6NnMItdbfOAgB/o17aSFqrrbJ5PUHEbQy8mSFfYJLeBG
fo3T57NlA4xkCcaEnZM5PuwQxbHILzZdbVCo60SpujZnVZvkOq3K/UZvqTn59Tt+3m8opiZe0tKc
m4DdBVV1Jcx479e0G5vpHFGNTPMZNpv2EE4CHtm13+spdR3GWmtnAr2XOdfT9jjBjuQwBsIzh+Cy
jUTQ4cI5XwZlKWEhx9MMaHLPnrvioBg2YIldxXIWJcisKbHsiP773Q9dfVBXVCZoV47Gi+IDGDZ/
FNbvwOmKg6Zu7Oetj805aMdjJKsTN9wvMF1xUFSpLagsWZBhqk6GpNAHffGagq4waJmiziRsM+eQ
yk9t0F3bZvIcj8tZ7ifYGDbJbaoGa85Urbejqa/F7odepK4yaMRbG6kqZc5GdsW1KIPoYJKB+CXf
XGUQ/EsiiXcIc55WflKhfCp29eQ33M6WaboGV2a1mLPW0RtSlqD4kshPc4BSz+cDjrO3afvFYAJS
9VYIPiDbPPktVa40iPdhPaiqMWc770f8QzcxN37zxNUFzVPY0LrBx9y7MDhwMlwFdPfMkv0iCzKy
GFXYmvMw45lja3Z2BRz+N6+v6QqD4FFh6IJ65POwqpu9YwcMkt+u42qCwlQPyJOjaU6bYzvXx7H0
81+hLtiomKJN8QZNr+t+LcyF+iA8P6WzV06LCkEYR+TA0VUfhl4+peEk/Q4QrhxIodSLTmtvzr0M
jzRernrmeaZyhUCShqWJ8N9Z2OIHHq+OlWLf/eaIE5R1IuTeawROvCfXQziYQ4pEqt+QuFKgvtvm
ScrKnLtBfiDN1yHgXhUj1FUCqX4QZB4w2HG4Yk+gN6XSfgd7VwkUgsU7SIvBrmcQWNrqBhVFfpcd
Vwg0JKCBRXjvhR97f2DwBWHga3h9R5dmNEWIlKaT5lzW+6nhmR4Hv83dxem0xAzEBMFyXivYuS/V
AY7FfhlrV6cTqmlTYY/Vr7wYcNYpqp13TwMW6tJ0RClZE5XotxDT13anH0y7Sc/RdvZJ3oYBdPJo
u4rvlig9hvvu2bITj21U7SzEReG8jNvhfzj7tiVJdSzZX2nb7/RISNzGpvsBiEtG3i9VWVUvsqza
mQgECCEEgq8/nj19ZnpH97E+Fmb1UJmRQRCAltby5ct9Fe9D+nrJA8LPOTpTJeNo8nhAQHopweTO
l9ZctBnAUOmPGzsZYjnaPnVH46MYYiBgKU7KBhce/RNs/oc8TaYqrtxnum0pdSUYJK98bv1Fl5uf
03Q+C+xkGXHqlq2Hwa+HRV8mRcfPeTo0CUMPPwp3RPPO5PpTOiarLluUPON/vCi2TgTADeaOI1dZ
4brNPPpssf8mm/rbXvvPHQ6esT8ePps2lEua2CMBIkuOZJVjcCeHzIkionMrntuGNikaTOMiD9Bs
GOHaEy3zeBgzr5tDS7qa52TNvLqTmzdLDWfMll8GLfJz7ZmoxX41L609DlRAc47SD5iqXVSs83Px
mVkFkejgcnjchu47j6oGMPRlHln8nMUxa8ZlEip7TG19rNu0zqm5jLvFz2kc29YZlYIHfvTzEObG
zGsOVcv0wmVyhgSIOYqxZXl7pC27jhpfQtzqou2Fn9Or0pmkY5NZHDpbwnyJgisFwYILY8dZNK27
KprrYLFHRdzON/gAaPxeppTFz7mxccWc7MRoj1Xfd2U0r90OZvXsogyHn/O3hEhIB5bVZ9mRGCSr
HV8qzD9P4qJcmJ8zuJqmk4qSHmePO3tVN0beZNMSX5YN83PpKZctFWxaa3s08xcoZ90q11xU/vJz
YzVNqtpvFEcGHVzlScI+x8S3y5Ro+DmxyM1G28lg/TvsC3lFhS6mNPq4aA8+pxa5RsxQTcepi0h+
I9Nyxcbg37RePwP/v4jY5ySROaw3OXOB8w6rknt2zJLLpg/5OUlk6qZuiS3CVkg1L2A0RYsNzp6X
XZIzTJcsQxvVWPBHMenv2lcPWFH/JpRH/49L8vn7f0gc5iUOqzRtgUplvL+GulB/chlbCUaebXLR
3Cekmf/4GRSDcGQiEUJ6n6T50ttfYh4ug6T5P3FFahjLtkOI6BU1h9B+9316WVw8V0XC7h5ggBRH
JtlaFQ0jBYGXwmWbxTlZpJoGOvQbDi4TcytMi9aLuaglz89VkWKvtI4w0H+M+RCUXazug0pcBjzw
c8pIF/NwJAuzx/azdwtJgh9drS7MYs85IxNbtrEeuD2uTX3Lx64Yp/aygHhOGBEGejkJo3gGq7oG
UCpFASm3yxwU+TlFUY5Mb5riqqTDdOwlK1HTX9Sg4+cExVgHTReAoHjM6vYg4r5Iu/gi7iMsx/+4
Lon2dbxCtg0OYQGGHeZc1pf1Fvg5PzHyNm2hQoDHxNMcdJA0vgjr5ufkxDAejRoDHHiGBdRtUGV1
bpv4Mskmfk5QbDKXEhY6e0xEt1TlNJi+ygc5YIrlokh+Ti0Koe6ZQpfw824OxRC5L4xdNsPL/4lX
FA1mrQ3Sz9Z3YRlKf1xcJi8LV+ccIjMmAwykkYB2LT8sU5bLjFz2gJ8ziALaYu6rxaFZm5wAoZRy
uMxok5/ThwQkjraZzXjAg0zeKtHhmrdojV50L8/pQ5+0bch7kv7IWUVPMnBy36VTetniPOcPbR3P
RmoMjl7LmuS6tborfFeZy6RT+DmNKArWvonaoT+KvmtzgxxuWKvLdvxzHlE3haMRytijG7ccxLBr
Vcsvl131M1RJNjazhnbmCBdMt19ktBUBgXPAZUc/q4VW4IPT2Gb+WGcAwCP9EDfTZdvyOY1oY0E0
qmHzx9kHdQlNrHHnNbmwiDtnEoHGaWU8rv6o2/RrBdg37yN/2d55ziUSCsYGNDTrEY5+FvJTc3iw
mbpMHIif04nGkI/ouAp/7JJ16nJwOlhXZGZd3i+6peecItlrCNN43NIAp+yWZhebf8cR+ddUTn5O
KNKKutrPuKVovM4fGW4v31X9Mv7ShrfQ9ILCdfM12JLO7i77LuyPO/bmybAmGfHHeHoKbAD1l0vv
whl4sfVdxcET9ccIHhmTa/MpusyfgJ9TjIKVQ9s/xVWSi71vEnqgFxrk8HNNrGTdgm6qqT+ixICI
o97avB4vLETPGUYVF5Ajt6M/Cl6rL8COApevY8j+XVVHyd9win9RkJ6TjJrOYExWZcOxx/Azf4FH
sTzN8RxEN3LClOsTNJzo8GIrVcOUd92U1W8+XtgK8SUxtHOX1+h69QZGzFxvJ9jWQFLHb5Ucn2kX
R+aajq2rT+Ns1unOrlWd7RTBDPTVBH2fsezbMHJX6xQv6S2HoQPd9YJVXTlHFVQechFl1TceRGFa
tBtCQNkKo8fSRjF8NlkWtMtxqgEAPPDQBdFeTYRXh9iDN/WwDCkvtmj1fodO5WnuQv4VSZT7yYme
bqOvw2O/k08o8aWt0r0F2/mXw6etRQTXkPgI9T0Ib7GUpB8B+pGQxEHYqCB6UCfVnq2a62fahPPH
5qGxBLGpzjD4o8DP4Ep7FnW/035D1ysK2k4fZZM029dmkK3fT2kcrPsEs6HjFUaY2vQ6sNlsbqMu
6tkPyKKv7sig/V8XaTw1X2y1RlUhIlASC0f10F511VKNdx1UQ9eXGNajdak0BvwKVWV9XEAqPxL7
iW7Cnj491WVJerXye3SY6yXPRBhkP1dc9PEqCq2DCV+bsea1brwgV8GC+cHSx3Lq9mnchVWRMfQH
dnHig/sl2iTfQZ9hTQvOnYjv17run5awafSukq7njxqSEzibqe8/lfJ0SgpT2TbN/dT0ak+geMPu
lQzHtjDQlUd/apuh0ir7DpMViVowPLRwVwVF1id6KjcPFnpBlolCad2IGJJNlGt9SDMQ7HLDs+3r
YkHXyhuWDkGxEFXxfFtdovYQnCbZrrOuaorUj+7VtS2FrqckizuwKA6S9w3iauzIxECrA6MwcM/d
wGD8E0C+yRXCBMspISKBeDcoM1WxmSF8w8dYSIwl7XxCoT/EOVQaB/vNNalVOWDdJDvWkSUzhIhC
IOmeYxXlU89i9+AyvgqZ27Cat7zpNFvLyIug3zuVrnVhK+gIwwVn20She43h5oUlqd2NQwjaLG+J
qIswlarat8JyX1KQmN+WpvJzHhCtYRTRN06UKVHZ/GIcT14BHAhZDkuUjXknFrEcLH7dHl3Kpi2v
W8PTe7QOYptDFnnRB9Gl+L+RPolkHsSmndpcQeDHl6Nzcv1G10yCxwft+0a/J3U2ZiWpO8duWghW
vodb7ckhSAP/a4Snx4+1UuELTXsVA7Oog/FJVGojEJiJl+06kgtU2oqGjwPdTSKM+cPSrRHZu6pr
+6vViVAf5JIok9vIzfdmdm2/x9pirtDROPy+1Bw4roCEtjvCSChoDsE6V69ZjDnrwRFuIDQ5dsmX
JdLBSc34TV5D1SV5nYa0a4cdFC1brXaLnXn7WMei7T/QzaPxDrIyYerAJRYsPvmJQVcu7+cqkn2h
0BYaWB4TVq8Fvuw63g0x4fPBBDxMb4Zl+HwGgqRCWKqGCrcLdaF4xoRSTZ+VC+oejrFWUJMPpgKK
Fjfd8KWnhNS/p4Z11e8WHi6mJKNAil3Xbdxd15Dv9ld9TLf2fhub+GvrVcAKReYl2o9aOnuHaBr4
gtdOx3t0TpMwhyab6r5gfIRlXypNxSkd0NfH3LKw1WmIffzRurADe5cn/XLb9z3ShbCb7Stkax3s
16RrPqZ2nh609CLJuwErKijsFqruuXFbIEq6IcfIIR64sLJGvmQOZMAzQYJYpnc+ExU5qMCZatcg
VQsKkyYV2yUYIKpKm9aBzmVio2DXBMHyFvdpb6602kq2IXbkC/qdn5f3Kcxm7DUpEkgpeC7FCnnh
8X6r7G6o7aMKxmzbISQkOMNKCUTnPhWc7KdWEHoVAETXtGSYcPlq1gh4GY1t9jZSllynTC+38Rg0
+pQldccOETwuwj3HIphusQGeunUoDNTnnK9vsyWuMbLS8O02jXtzA1gLuzsDbyQs1qQXzV6rZJH5
yoH/51ig2Q/I+K13meRtUkDa+XvYmOz3KDPVz3AgQ/84JPWGJ6GmkhYxqdPSG6qwIUJBD9Jrq4Cc
Zgg7LNXWP/mc7meu3KnvidmhHSJLiPv0Oz2JQ+39kZNGl5FE68gm7DAySvKMrvei82POxNblGcTh
cgmJJzyXzSPSCJe3mMQtnA+WfINwgMqSrRRJ7HKhE33ThOGtp6qMkvGbWIJ5H5KmLh0cekrYld9s
ybgCylNpUE6wdytFN2eF1MGc5RQ6egdfQf8K0blNbrO0fXHr6BDP/c9EiGkPxUZexrNaXpK50qVp
INmN8f/RFBlMAB0e27RC+Im8P0HRLszhCvSiOCqIABEeW1v/ZU0DxMPKZDnHzS3AoaA5p+stXcWB
Nv42m0eyg+y9h5FqJ4spUXWxWnLXxu47LmO8MxAVPQLI+im52HaMLSVoraLs1uYDfiT1LnDoKKdw
PEMC4Nu99PKwdsIUVUamggwO24qjD6RL792anNgArmAdgeITJWmfJ5U7dNxkNwNvbyvplzKO18e2
Hwe1r33wncO6KleVup7m7ZZWQueC2i96UenJxum4q5b4Q9XznVBoFxc9rmHU6gkrQfvCkPQGJef2
uQNAlt3PGiGoDyZa56EYkW2xiNm9ZLHKUy/nImxlUPDBPFWJSI7hJKCJrskjxxAJtEragslwyJUb
82YgeE/SYwphBu9310ZcXQGsiKucLpgxUQCd87FvowcY1yfYaaoSX0j05QZzT5kPyWYfQkHjjyWu
pqrM5jp8qTVza2nmFo0eGjaquaERjYAdzI6ud7C/ScqF9EIeRNpKVeD70bCIgq6i+wTIlD8Rzeht
TAKpcy4wZpj7Uae/9Br15dCwIL1K2yp+Hbou8jlbJ/8NhpEx2WejqV6Xtl0scj6M/J2ykKceT+YI
9WQx1NuXjKP7tEuhWVt0ax++wh5Gj/nY1ONrMhjxMQr08a67zuHqOIU1heVkErh9182GDQRA2V0c
+HZ9GvtM9KdEkDTcj6EgYFx3wcR3Ax07XqZtL8B26pfqzkaVdYeWcfWj2yb1yViXvAcRWeKxCge7
LugWrpkrxdTiXDnGZdpHltX0l03gMvdFatK6PBwAtgIjXcw30nbGIalK6/ZYV0P/VU8rH77rKVk+
phispXyMGZj8IzJidCKXnvISouBh+jDLTutd6Fro1Kl+bdUxgb/ZM6G8UrtBSzyQxqUYDRf1BC9V
6ZLxfloWsSE1GScFYyTv+ofBDKIpOtczisDSkCkHwhrZfWb7jeajEqspMM9K7w2k/tWzgdyEvR8t
IWY/EGflvqEVcsOMYaC0WHyIQU98i37azwNrSq4JOSJpDrO1RCl4A5k3C/4zpSdob9jkGgrtIfKx
aNvGXYs480pCtvnfo7UC3VPPJpgO4wD17BIjn414VLApZVeGpbzCpWhils8zlbIgSdghrsTC5wvu
Z3uMoIYNAVOvMNkXiaYZHoPe9809pXFflxFSXppPGrJQD6hbYNHO7cbTHXLrB2gt1phqIim20m1e
1610iYyvG88jeUqpmMCviRMnQQO0aZXPzWaevUvHN24gindowaMPiriBZ33BlVw+dJDKMJfQGfjS
rwFkOHsTt+IIDX9kJbHHEEU5T8jd80Cn4/XU6GCnsJG/cceiF2sCdYKtCwqKpvcnhEIq7yI28TlX
avb8lEnRcJQAM4S7+bZ9qDmyX1HVpUneDmPFijEkx7AScheopZvKOUgNPzAeeF/omVP/ONFmWgum
27lErEu/bU5V0POGPXGPNTb03wKSpH7XtcgFbgwi73avkK7mDu6L+yruNflJJsu2AsVO0x+mYFV6
t2VUPIHfkdW7LQhmeko859m1GNz6AgtK+QGexywKa3RfHwzSrQb9pMXQcuPtzTR3S3jfqs/EqIf9
+nKEVqL+PQsbHj8kgm+7Ye1tUqD7d/SQ9PS5hfmmzquA30bjlqFChHFMDyuTarUA2jjjpYu5IIWs
lUI+lrDo0dRD8KTGWWInmlTymC6JdPdbZIfxYaFr97Nfeh9Co0DLIF9liO3JWjZCDHrYwruol/ND
bdWwV+1Sf5PN6s23isZ6LliFMTOWpUFQYgFgCFy09jPCr2bMEO3TaSz8toz1YVFbeJrTqW6gXrdx
X1iNWphAYKn9hqSujfOehw2c7HEiz1uWNe+RlMsj4HL2pU6iRe/kNskrCydcJElTvLZYkHFATjWY
P2Xj6byrkkkeJTp1ufRb2OxJ73x1rWbrxV09EvHFzNE9TLN5rkMMTYZykrskoAsrlhoUvl3MfK2u
7cAWKKe1bILOnlgx5SKGTO4mz0Vz5xq2BQcyK3ITpuPyWi0suO2DhE8li1sNCAEjSclxG1FX7Khh
bLytbCh/+qaXKifIZJfdGFGXXse0S45rplqwqcLZoM9NYznshsgEX1dFeQ4QISn6NGoPjnXmk2bz
a5jJHXcDfDyCNN6QU7RJUPYJZeIgKmObfBZb9pgt7famIy1OdBHznZKoBPPMd7S5TbGHrz9hQ7vO
u23FHniY+nk4erpVP4berXpnlqTHbiP9MO/7ipLhHpgcivI5RHoIG1LxO2ro9lnZCUzbeouPJp3n
5xHB8ipcWRVfEz/V6gEwfvcu0i4zxSDXqQyN704sqpDfqHG8mzIBlTSIASOMDRln3wx4WzwPoZq4
7Yzf9N00NJPYVdGS3FPYq07HSkwoS7uVRL+wsj/BGpKswdNofOtQ0GbDTd/64RiFjn+z4GN2yK+y
edl1VI94qrApNrmydXYVQ0aV52uT6KDwmZnDa6EikZUm6T+3hLZ+prW+UzNnpVLbqdlWkzfRQJ7g
D7jdDATmnbchS/3Lhr3C7FqxYMR8hKjKzlCdxFeD8z489cIlL9LCtgwXXXaqgLMO/YGrxtmpZqrf
CKj9Juwtoo5dfVktZn6IeYI4WtPAPkqZVrAell12rdvlHaTPeHuzmG9/78MZar4A8VSu5LoWPoAQ
7GER60rylWD6sE+ma7L5XcRbWu+6TvrbKmyOvuoe1s7yBeBEmFxh8wflDAqBpI+KAPNQv68ipcd5
3exzTUOnCkwcwUSEttSaK96lcLdILd+egq13NHctD9/AnVff59AxfiQd9qRiZpE3+2bFIJRq4cwg
1nC5tW4ekX4pHRxcBLyjWMZlkycCbWl3vVo0ZQs+huFwEyiS4uIvkryoisz2Lot4luxDsEDNM2jS
2hbdsnbuZap1/YEmw6RLbMEzYBhdDTjKhukdSEC6qLkJPK5/yHz8EOlOt3ttNhj/cjeu0TECgzTM
RQZB/XypKb9v0lBHxYzAfku0WN5k3XbJIVEDSD+IQg1UtiHYSMumqvWwh26R/c6lR5cXpneINhMk
FFShOcXOB383rOXByTA+Dkk/q6t6xRq/wizK8JyojEbXw1i3eKi5rsu5532Td9jQZI5UfshOK3Oh
ztHncUhwSefka/ppS1tiz4CtS7TCfmzPVcdtOY5d1u4T1tv6TldaoOoJ53jYuUnOPyfIcZGCziH6
jLNMXVpQU6fPUCxrRGGCOKpvCAOi8YIiIFuvmGMrfQkrGBj/nkiw9O+WVE3uFIFaFR7MXLXjQ9p1
A3vfql7JA1T4xMc8OVpfU1TrG1auGqN7WgMgKOVY18FDFW6QG8qpRCMCK92mIzZRivHe0q0dymkv
obn+FQZNCUQ+pjC6Y0A3wy4PEHX4Qxj15ET6JpnLJTEdyx3BxbhuMBzDDk2YGbXnHa7g16VTNtz5
yq+8nBO4ghRqmbr+m5tWRDe0uIy/HzxAytxFrG9zkSpSFVBPn0QJGdj5uWM1rO206GNQdhbU0zl2
Efkau8aOeycCQAducgOy3djS4U7B9y0sxZIk9bPvSTAUmK8kSzGMm58eEteYXdc71I2oQTq1F2lN
sw/ASNGy65M2MmhbIdPOLQCp4Qn01nmAjibecNWmJA5VXmkn571IAGR+M7SSnObALzDdgVXGgnuj
A0TazsoU+ihBn9VrnvDOzjcKWZb0eTyHoXirWJbJPCNcjfkEM6w3qfB/pEhNtORdt+F7wPJhfAPq
HcO0Hs3QqaiaEXeo65NtPC74gLbUnmBqr0EyHb8RDQuaYztENnrKlm4Ru7jCQ56Ha6IfSEsm9Ssd
Awj6DG1TNWWzEpmAUhBi5sOWHe89/2GjLch+sVkPQB5m45odqL8B6qdOTbxItCVZ7pGLr5eRGs+H
gycmVVMLPRwtDDWPfTam9wDL+IXtGHZGJhvpQDXpxuGYTsSXba90vvXy764t//HL/2f1rh/+u3lh
//pf+PkXJL7GupLT2Y9/fdEd/v3X53v+52/++I6/Ht713Vv3bs//6A/vwXH//rnl2/T2hx92/VRP
66N7H9end+va6W/Hxxl+/uX/74t/ev/bUV7W4f0vv/3Srp8+j4aQ2P/295eufv/Lb+HnDOF//OPx
//7i5xf4y2/PuAbgsPz3of7n79/f7PSX33j4ZwBeIEslUUJSgkT8tz8t75+vsOjPCTycSQIj45jF
yedMXq/HSeKl5M+MQho5wTspxxoCNc9qBEG8hONRCI5nGdA0qCGBhfV/z+sPd+Z/79Sfetc96Lqf
7F9+o3gD+ob/239KwijlMFhMMxpCXxEnesYEgmf76JspCIuaAQ4ofGhNHpk5NjuNxkm2h8O41wVg
wKwpiIGvTdE2PAq+t7FtbTEucE8vieKAkRiGPnw+scG2RdObNsm32U3wOx/DZSykZMNQIOeQ7Dpg
4RQVLdJtk9ewo9/KOpDRa7+sI0Kxi2lQMoqYd1qz1hIIVg5BHV9DYKl5RTcjiEuzyHYBc4EMLRvz
1rAKxaYjkJotswnxs96toB72v+KuD9M4T80UKfo1pHIyW44klrtnaBN53mAXXpNwJ9DEQcaFIBrV
HxtcC9EvzgwsHI1jE9rTbeLskxcG6HzXyIiVZhxDD6xvUj76YNQBRyvCyXl1C1WMkTykARU/m4RE
QJ6jNYQkUu5Q3E5fTYs6/iruvQkPsLSFbwJtBLCYFkBaaorApZtIgRyuzY8KG8RL28T2Hq2FHL0f
WoSLr47I+eQvG8RftWB3E5DvGW2Mm7CdDisheePZu6vlo2mxMRS2byFa6Aw4AQZI5TrBjytt9G0Q
dsuXTVpYRqV2vMkyynaRRrrfZcHNnGGnRWrU5SBtX0fr8BP4603asoPaAFhsyVep+d72Ky/GkQc3
kEwqqy2rn+MJ5+EAhSV2H8wr8KysCLTLsQEBGnP969yl30dQfME3aflyk3q0x7FyitVk+3rBYDe0
YZIXD1jdMKKwCSZ9mUFdeaqzgwXmnQ94XIsp87KgAFwWuvxM4Ci0g3bNzoEBDnx8Oc6Q3Qx7fkpx
wClHB0FfRQSwkk7DQ5RNr6ZTnUARKGsAcLqG5DRUbhfQmjyyugXWOTZuduDIfFmXsS9mPMgnDJsX
qZacF3pU96qN6ePYowkIcvgS7l1SkRw4J/qRQsF/Eky9ZV7DcsscIFFreol+0/QNgAWATrH9aDKT
XomAH+2yqIK1MVwj4P+401uYHQCovDUA8oomSB90Q8rNkJdI+McVlixNnlY90rvlut/aDort4zM3
PwAVHTfgvfsNbjDIAYAR290ybHlEErftNGP8RVdZUO0GUqmxpLBmyDM8RXnaDeidjU813+DOlIh+
P4/+rk5UnANcavMGVc3MyFDgwSllk+HrS32M4vUJPPBjMtRTuWwTfN4y/oW2yx4NM5KraFO3bBIR
liS7JhVwjCGYXuyKDi4qwqbIVnjd5jM9wngiyaP40bfZ+LZlTfzkNxbJfZiKLrgKkuxm0rAvq82t
C9jSwKVO9r/WLlsK1zd90bIq8HlYCyy+MYS9LYvj1wijiY9NuLQPCXMThvnlSzbPJspX1G8IZ1xn
bZ6OPPvs5vHXVQwao+0QhqB7vqwFTNJKkHV2aMUDg32v1S6G4bLOqdMdO8IibnpXK4Hor57xcDQr
RiBXcsfiVdxy2EqGp3AcAoxKJeA9tSc/DbeADVbggEWa2mZH4SCKrIoLirKZDfsAFd1w1bYB9HTg
O7fc2NClcIdrelGVAAbXvG/2DcFsQ0FrWDHeRWkfH7MUiV3B4iyqHleNS+vntJTSvwBLQ9fFbbmc
pi/EaJgE0Wq4IZE4VSP/huZJG/zsmAECGKf5mOqrhgJIrVPSkZyKnv2yGWAasvToKaHbcwts+K7W
iJOqzuD1IHTwwGN5Guvhru4tv65waaDlzO/bucEfpeBJIN9vczJPHMh144sKWWkxMPrRw40Kqk/4
dmw27+PSAfuVyY82C3ZsRt8pY6rLNwKzl9WLVzGjx6BIcOWnbvsS9kgzicjMVTOzO00jptADgXBv
YYdOvWm0dO/BvqlKGnV1OfL+qPrmgQXz3aoqZHhapUA7gZvsA4hlliG65BjBQ/d5qFFPhhkexyEa
y0Et17TZbi2f2Q7rBS/FnryCi1cXSApl8EgrE13ThCMpxxsdOnDPn1l5uhH88ElEx7h3BiKjS+Wn
yQQBjjdEdwo77NUgJov2hExhTw3L5zxegg+P+m5e56jcLHYTFItoQq7Js2DyeySWb0mkk5s1+wro
4KhTs/ezGXJsuzcb4tHabFcOwfFb1wiSJxl0dcebaLsCMSKHxfa9AvMDhQVqVxYN+abN12ok03Ul
PAorJAQ79COuvVW+cPUveEC6vJFVdOuB4D8xz6vf2fwOAdYd2hy4goG16qHG4kdl+IhBmDyi/jAJ
dZMkIcgOg7mvN27ztovJj8iapzXrb1rJnuL0bZii+aYiMJoEM3rcxD0qNtSsoNoG6PQUsTbtHnWo
/plV7n6A18ryf5g7k+XIkSTb/kr/AEoMM7BsDD7S3TkzIjaQYDCI0QDDPHx9H6/qRb8SeYve9SI3
mUnSBwCmevXcq5l+kYN+WosKOfkotGW3VDmc4klPh3Ax6x3DiQiq4KLl40O6QmHUuva2rvbVUfQb
A3dbWhM2ZqR/Fes5UoQDnsmGnd3y3Kp2lDIPnvat9KexqcirrXZUDh+TDwpdkGLHGM+PfeLKAjcv
95bM4bnmtvzDJDFsFA36pzfz+MpQUIqvUaFqLs2tSeVOLDMrUS4Jm1GAEAJVp6+5lXGb4WxkyFsA
NPQ9M7QsPzjDtdNe8NF9tKQ4o3SMnON+n3CO/oVUCTtVhQ5C2Yg0wWLKA/3Z1dmulvdrI0xgRBJ1
eUBNjhu63tVwrQu37CNFaFjJDg7KO7QbC/FGNLR6xRVVRGWv9mk+nXo4r4Hl5Y77p6L79XLzkRlF
XLZeKBmBoklRfPy0tQdpWhsNuNCpF8Zom/yLHKfYpwKr3MiRIEF+bFhfneD8NIz8cUQOcPP0tDSq
CDtyGsBOmDD1sae1D36lliBJ5wlIY/Cbp61vQtaynAzd2CHcBvXi35SH2lzKw+g8tuTbEpjdoMZk
hXGB5bUDhsNcK8JQT4VfUqhQWHvhbHczSr5HzIzvmweRyOPGbJk9cctk7rOqj7BacPGsfxQJ5aze
rMrITZY9W0lu85INYCaMC/iyVXNy0q1/2lrNONrWXJ8azc7xXcsl9mBN276/YFHl3q+HH/1qmcdC
NXSLjrvVPK6TvHuCPXmW3Q0pojlMUm+jsd1uhtdDYk1nY4g701sjw21QBEvp8ohsymfblOp9MQFO
nZRvoHQn5YdFK6PG+nbX8tH3l2PKjzDR9aNZypfUoAZZEaGwyAOwZKu+k2V37nzhBDBMD55gbZtZ
ici2VMD9x9GyZ3meCc0yq5h/Qrusf1j1nJ0IGOLqtpL0Pr6ajKAQixUyJPuNDHR03eKjSTNqx9l8
QVCOMyows82DleBNdhe+GvzlusuZiTgCccN7h4aI/BX9Ge3dGp5a437Fm1WkRnOX126I4yKSWh7O
zfqg52Ll++WDCcqmOGYu223FFErlHfK8WXdbOsRTwTrp2mKcz8WaL5hOBBMmZl/LOMazrKMskTul
iR9m7kTlokfJql6QV67FwoBPc00ydbuP+085XfUulvIlL7Rfvl1eYLWeNV18D9r0NvttwTmPKoCe
FQ6My4OBSum2zfWLWpMduUs7ubQXUenscpYnN9fDNSMIXCzGi271b4uoI7P57CtuL9fi4yjkWVQO
V4DzS++Xn/44//Q695KyjMnZWAadLxQhRrqvc/W2NAnauH0Ym9TZFaMvA9XVdpwOwnybXfBmB6cD
AaT2ys+2PHMZpGiTyEM7K6sjQkXsZlsowM9bJnrOGuHn5IsE4LC3dEfHkLNgZtljdv913xt4zoyl
PRDX/dDOa1ytObpbGw9m9ZQmJ782f3rJci65ToYljUlacthSK3ihRuxUnb8rGu+U1qhdEpYGcf5g
j/RZRfZz85w1sKmHYRnFb0OY0cKG0iZbqWCaG6Y+ZhKEbPbf2WCdQB4irfV/kzT/6ifua1pNe6fR
SVaskDOd5dMuz4lmwBuoDq1Gz6I6829OMS2R9MGPzO1c+CJIN9s+aXNZnJ0FLt4iFc83DZ5AZphu
h2wojZYB/Q8xi72v1tgw5M6dlXsi0Wjnuutz7uZHvbeuW1Y/JB1zNKoUnjBx2ze/KrAFxak+iyKm
lSEIagqZaTyoxD5l260RCgHrh7AEIuB3yjSQHadPOTJursagaTqGgAOESRpY9Q0FEIEK0ZdWKkhm
KqpUPG0IrbY9HZjx7crUCyDPIyGLX03VXTRHe++Hm8tEqbWzS59mgZ7+nl0UvGX1Gec5lzKbomKY
3xsWJIRZxcmxlVr5qlZ80+ECPMqU+zb1GQBjrn0zIYo1JvHUMukVHGlljLPYVVQhxItgWtvqDwyj
NT4krk2JJ0rG0ntsu6sRpKZXfLhj6fIQtBZLhePWJH+qLNeqIPXGBWGdqN8hhOZzkj04RInMKPX5
u7A5cAN3dIoTQzyPwpHtkr8z1clfvuilRdMzyG8QlzqLGjPJH6Qki/3FQpQ2A2aCa3vJZr84mgP6
U6Sla12Gk884mse+Vmj0LaV+o89jDLraeg/u5pgdLoZk6H5DxRaUeBn9akgKgKUFJXF+jKqraYWZ
WdN05sCS2a/Ko6Tf9VYnmPKskxOKEemBzDyjJNiyYBNCyNx/SNGrRzdGZF92rtMJoDQbPio2Mv0K
+tZ8mNtqXkYjE7/M1k9L0gYEDUllkP0eLNq6dkyHYF47KuTIzCx4KzYlE5TPgvum5P/QljpQskvi
WnNqda75dCmtJkN4kQY1+Zb2231Ezurfq51PwJIjGxITzr61+2HJ0VEhi9OhDg3znpVdTnn6sHnz
MkRJW+RXXtj8SsyHepgNzSwDBkLui3TvxFw+1eVrsajytWx9+23zk/lbs/VZRaQA+YAkWQ3NI3Qh
SRHo723FDIFH/1kxRt7BuVO9EWEO87RZabJFbeu27J+fbDlGLk8MN7QmesmgHTrnOUGIffWKbeLR
sk4FKruyZ+0BT4eswgH+0dn1DgA9d90my5joyMWLbCdH/XUd07xZlqq4/cfRBaCsIDBr1YxnykrP
YAwJ9xqWCydlaHlICzzEZ3sI0lwvXvTB9i3qAd8mATlvti3ovSn9nZdSeweSXtM9k5BcvMyznd8f
e5b4ydpM3Q57oyBveNa2P01uV1yApcxt4CdRa+E6r3r3L+PJ/0o3veR/uqZvvod/V0X/HyH1pv7W
L0P39+9w+a3+/f/8P6if2uiX/3/5NEQ47X5X//Gf313+53f9H89/1fhZ5X/+p6J6/w3/ElQN9x+Y
LMnL9XX/Thre4yL/Jajq1j9QSyEWaErRSMV9u/J/C6q6/g8hhOH6luHYLr5YbBz/Laga/0Dd9Q02
sFg2s32BE/9/IahymN2NGP9TUOUFmFTcLB4SDkfzvxsJx74gj6Cr9nkjJTfZMNu9qR0G0gVjTXOs
A8+bX05vKvhNf/xlbezDbZEVqH/95kN3p+XWpaqQQam59S5NdP+9tPJPE/4+iTb2R8Hz5c7eRVCO
IIzzOgQTsP+6ZrGebKk70T9/49LmS0Ts/+daGjqW1CGDuXK95iNbcE0cV6tWRzGq5T211fDQ0k8/
W3NnPzj6WiIyNYqfLrQCALsrbo3anLcky9b3ZSrccBj7L2vV+Y29bUA32IV7UMNkXmYHT0qu87Ni
5YmH3lJf2EcX9Uk13EgnLW+5PX4VxeBe3UouiAGmQR0NfsSu+i+ZJtpHXsvh1gzSDQvdbT7uE9Fr
xpL7/Zhp01GuuXsdB9V/51r+OUktO95/Upv5jaIExtHG+QtfxXqmjq4eUo+XPM/88WXR7O9Wg3LI
89I9eFvx6aZ8gJtrlrfO2zaEhPvbyGqXEWjG5/TPV+mtc3kTRute5/XOP/NT5dZHKXJGlPeMDRsC
fQ618PUo1Qb72ypE8+GPVrcx0Z2H26hLcbD7rLzZfpIdKWaWCM23j3jcffOtLm2gd7wJoWk987VW
1/fVapVvpuBjJoBC7JxhYruP5G2n9xc+GLzeNeGsGNu1vM2Ww1CYaDz3ujGIu3UaL992lTiPYy/K
cHWq0g46yubDhAkiBkzjWAavmyMzyYwvydF+mEszgbC2NVquf3556AYiQIct9/cPl23QzmFjAGgG
FMT2d+FWny2k5HUz5y/ZFZ9dz/DAaO3meP9Ya3NwD77FW65XPmCzlZ9bypk5afxRV6XOt+et3bdt
pfnRbPhCQI3YvGL2X+aSOFfLLtfrqnXWL6Mx+BQ9WJDBnh9xFswh4i6SpNm/i0Q86lUCyoMMaRxd
+GbEmLmtXrp2YPwHxX7T8rY868yU9+7EZrfAI4fqXZR6F5VJJ242I9BY9ab3IH0h4tTxiXbzzbnZ
6a6jRRq37bWVpKIItSRnBwH5gootI9cYu595SafvsPfqiGiVcTSbU5QxTyiRSdz0a5Odfaip4JAS
jSY5uND/X6Zo0AKGlVFi0I1Dw0nT2bQOW38ZUlQ7r/GGv8XMWnh3AuxBVPC30OqotFyUw9vMBe81
boGMuej06Oikexe+9qnFkv+hRm9+LiB0QXUNmoEKn9DvdOJGgMHozl5l64dUrPPzmrrFlat+/Ogy
TY+ZcbZTWI7tFLHTEXTS0dXJ3Wax0yW+FadvepM+7T4MMmbjqq1t8uw3LgQpgvDjKPISpri06ctb
41Ku/nZNFRz0nJA8bpXTEHa5EOHKYyNjVMC+y3Sg182EmFtim1Nvn8PyxS6Y4HVwRvMGojq/UGll
u9YbBUipm54qJQm/1bzFucxjaX5K/iwSYWUfR9n8GV2nf9Z5VM7BOi32iWGsHfu1f3WYZ0V1eicK
2v4VU5E5x3NZd7GJoyHGgdLyCutuZ07cEqbw7cjIDeuoQYmiLsv5NGnWe9P6zWM26vq1cJr8DTNE
dzJqzfrsewXfWBr0ozTAGUb3dihPsjeAGfzUM4+MWmlAnfwDMNv+GJVzMjcQnm2Ys1c3r5vY0QaP
C05ro02X6yHf5pUspRqE1qr75N02NJxe5bDegz+Gx9HBdNEBakEwSwqZ2SyH8J6pfwYO1CDr3eRZ
lJsfikRNbdgJJka2MzN9YtHttlPjBs+tAFi/lEr+dkODH0BbDmamu9FKrPsL2/j8w6gp4j887n3m
JlqRoGgNlNxZ53z0RW0c9aGWkDALC26XzI37UXRXPv8xGK2+8tGeilu25vXOI034DTpog57U6ZnI
pHlkmqWFWTJ4UWdby8/FdPNztiX0fP3oxz3wTACHI4KlNCqkSbrdsZsQfRujc4PUTX9vo8F76jKc
b0ZLv7RpP8qNNTp3UlnjVlma8rR5m7wAIqeR0RnGcawXJ+pyrKVdXWMUmQE/4lYufmyP2SG1FLd3
Mkx/Jmu8dAUscDPwfj3NPlfLYkV+X01H4az+QSXVAnEKoHauaFXiDsz+UrYNX4eep4sI1GTq52zx
u/NqZHctvTO4oDAqPWdCZQeKkjmUYllDphDzsROT89FNQsba7M1/tDX1qAFw+xH4zP4FJd96hc+K
MYN3XpdU3G8J8+pmqcFD2FqN06DXTDSc1KGZQEe2n3LWKB6AFVhCrOd0tGuzHUwbTAW0ooocbBTR
qCVufG9Krri+08DL+nYveSFsp/N4toqGG8LjQO4m99RvrXlypsS/MTUeYnpZDWmCk4rzrjgamVU8
oY4/V+O4XlN79s/5sJVf46w3mLDsFW65fk1kxfNZN+BMTEP+TfW1vjiSnQH9imYKE9vsOvrJR1n1
L5IN4YxUnMRFzkrmv2aXSh+sfi16nEwEBPiJNM6MPrQnIZ0iCbhS3RNbyPCo9VN7Q60VX4XnuOfe
8rJ3VPuf2sp4QqCtQ3Qxetz5di6fKriKhzXloYbqDJ+YEGnc2XnzbArDYoik49owVJ7chgbE0RL6
3lDZRThW+5S7+A1ZYczVDjmIw3Dtd7YmH0fat4hOanqp515GBATP+ySTN5XZ7+XqLo+aSKaoGyZG
Bm0K6uW7yCFmYG2mvHCvrmHachH3nnWaXVwQUil5c7v2sTc5AHJpvGZFjeC6fVLBrlGy5Nmu8e1f
fgKWVQ13c0EnsAN39CZ6tfqhcqsXM3f1Xdf5adzYi8Bco9kB9Y0WCn/o35M5c888aeoYjlTfsdIy
p5sqp89tWppfZTE3OcxRjvEHkf+o0RLd+hrS17UW/zlXPrPYZh4DeJ3tu/O7UzeL6UW3e5R9I9cg
b9mBZLVGuptSDHcYXe0InykMVOs1sZ233cFotC4myNuMMyytwHeOuVPzaP0xc6+Oq4xRb7yaix2w
i+zN4XC7yGJh9pGsunbEc7oqBveaMXPXGPY9FqWN1rUWbwyUnT+rjo+kpvDFI9Jncc/eh2hNxn4/
rkO7g7tedmazDDtv8lx6/gbXa7mcMp8NMMHILY0aMFyYCJshDjgn7h1hn4qilvumkZfK8mloO2fY
+9BFV5p3vAd577yZg/woIB3iDb98jKVXO4I8q71tL0aQZ4SfeZVjhQXAQggsnQSONj8tbVPssB7k
AYfDEuqpWyKO8YhLG3s7NDWW1c0iT2pawY28uuNGw9l2nlozw4o5jwdPH7y9IjNnr1mt+Fqz0tnT
Uq+BILAx5j0xUchHzH9GtT0uFAV12bZ/UkfKUOTdr94388Cy1uJpo17Zm/5iPTSo22E/eVfFvETb
qN30JZuDoq/Fyyr02+Dgfanh7sJmXL09B8PQIQsbUzz5Wv/HXzYLOEQb/iTZ6t833nJ1NWLTj3U9
ezoj4lXxHIccvwxlosE/2LZnROY0zmffY9UKwzXzkTtWHfXNsi+eAhgIWn3Ifwi3Lx9skTXXZEoG
JmCrvbxOg9b+ztUGy2002cHfeKSMva6HejMVF1nhfPQ8uSVBpxCKVd6DMIyT3j7bVlc/gTtoP3Uz
60h4stGwiDeamphTBTjSMur1cUpb7XnkFsWdgVL1aTdlcqAm7N/tBOsrJdK2HrW8t95giuxb7jvD
Linsdm87LiLHwDa9BceP5z3OvhIHVxPVzGk0tE9ThuE2MDFEFEHP/sojQXbqEwLP/eKg2I5oPZMR
DU6aPSLPsxOh4crLdA8DA8Dz+0xcX3zHzRnXTg0LXX02edQAoo+5WSsJmtmLJcw9s7hkpX3RtS6L
HLffTplssWP0NkqbWzC7W2iV0MMJPR0orJzR8oJMyd8l7GYk+346ewtrKd3sTsXDUAbpBDexpvaP
pccQNWv6m3RML6zd6avjX8WpBLZIG0x1I+f0w5iUVrxodCdyU33cut5vOGmI6W4aD2mXTQ9WKqqH
KR1+lyPmslZnfTFmqwmzAMV6wkX7xTAZtFdOz+6m9l6J3strfV9Xl5Xvc3lKR2eOp1H6hCK02s6X
Y4Pewyiz6MmSYjfDZ+l05RXB0/rWfcZ+c5rmD5gVsNnV7t29jPCzmEIeKH+e3Hr9teoMaM18Si8L
92u0FSM7TObEObm6nZ7qdsABYlpGlI/tAwyLHQia0qgjR2GvtGy7qm4sD6s76e+JrTHqdVckSo1Q
Y9sYHqZy/eLZWd7ZO4/oC3Klu6yMBVsosaa8J518LZf1RQ623A0Ey4VFvr7WTY1LtRcYY+e3RTL7
6vPC+qnmbDs3oKGP5prUJAm2SWC45vs2Tj8TudWPo+1m9IE6Sh23wkWpgtN8/MJXxdBP6p8LoDEj
FX9iZM0kS3QO+yBkUe0wDXRvQmvkQ8F7OzbUu7t2K16QGI74MMrAKufyR5UX4VQs2w0FAdk/7z7X
XHzW91oq18zXbuGUJFAgKqlsT4UsW3JQy1/QDkU46PYLfsfvBQ0Yeh5ZffnZzM20c5b5EYF0I/6+
Xx+SxNFOLKaEbnHMqDJ11Mkk4+3XuFNHXfvQJzx+VIAP8+iBIEwgJY1oITVRoy9moaYY60ZzKlOq
yUEopgalh2CBnLj30uJKWaoz+7LqoMCNH4tMrLECFD1uBjRNNowPpj01f5aGeRz2PaZ3ha1vkc8h
FwEiLa9a6npnjwHpLx/fVTR5dhpPVXpqhUG375t/yIhVpxlDvoHZ2quaS4kP5+a39bQvqIVDZKBv
ULDxOK9mG+CrZlAACrRLEib5+L/OheP/aqzpZessJpa+cclzHypm+p7t8Q/+hV3dlifDtadAp6bI
0Tsfmjo55w3nJkrONfOTfYUMpJnFuWgXnmxCypicrmYHYfkOE3LWfDIPcjVfLIVBAbsZjIDRfDtl
sRs748vWtmPqe1lUshgjBKa7jqOaQfVUh9szm2LSAj5a4X/k1LfhYIAM10DjeBTou33YPK8/VZDr
fQXjAejlvEwckiUXBNyU9rP0FhV0fmnt02X+gVGRSaHuBRNtYeoQM6kVKa31iF3ecm8MZuEyPLBV
s0BoxjEv70tGMGx6+UBLv31zgRM9VOAoBnfFYr+8q9SWWPysca/59YmgLywiQ/UmSCHANVXEhGhE
HNvv2oCVdKyWkyHGv+hzDJbU+rOqLeYHWW++GlryIU1te1KF+Nn0HY+ruf+ha+1TY+t/pSU/Wt//
nNf0u7C8h0nSuZjYf03/O630o6eou43KYLAihwpGIHvexuF31rTzed42rjZljjuHjXrp4HQ/lAZ0
7ep6eWMeaFIriuTBJSkeNs10oyrNSgrNvorA0eAzutY/cOIpKAK57q0qi3zTC0QLjlfZ2n5S8rT0
GJYb6yRraE1DwweTbl/1Bp/Fy+mDsmW0lrQ/+TBfhjo74EG41l62xFk17Uaz4liFVUg7J5SZhiJQ
dtWh2jIAhbpxbjXQeUWfFhSz/uIza0JnmnYiVzVQj1C7JvfD1FXPJbV56piYvR3apsp9xDy+b3x5
8ibn2OVN4NBVBPDajGSd7rRk+Xu1qUBbsz6QY/rbKUwOEWFS9c17xKbkzR3mKsRluktmWPxpctWB
Ov5J27QL98Oe3/LsbMXNyLs+3jb7iifqOCyAA6tXfRRp/zwpDsqkOduCQtpvx6gptje1AV+tjLoi
QhXMqLeyJ8m5Ba+6vhsLVpAquVl4DJPUFPuKkVzolz57FktIwXw8OI5KX83ax8PsjD+dpD/TD7fB
VDP8YtyZHSBX9f2C7y9QvcvVe+dj940SSbBtlfu76wx68BLkbnA1r8cYZKjnXk1viIT6vq80YsfS
ShC+Kqy91ZFcHnt5iSlP6oRjUccKgKd8dJEU2CYPm1DzRCYjZom2WucjHHBuVOFaWtXH5qfd0fPa
LX/uFlm/uJib/yS91H+ijFkHdpIYj76hyfHGYWKPJ290OYD7tDWCJc3TDYKT/4ruaOGvXXM7Kbli
eHzrBizoztBxXASmKvqfRZclkU9obx74Fm2JGId539UOVgl7wKPiM9/zBgMpT+befHZ70ySXwvaS
6ljYRQMq2E/Gsq8znRHesPp5HSDg9SmJWsKsYmlZVnedjTY1QGL0/lxioCIPYR5zUITaMLMbCA/C
qrLLPMi8usmCcZAMWCvqw10vjXioO1NGW7qUSdStrkXYXcMc+1AunfuEJLiJC2CxRHPt0oFRV9+B
rFbr9KqqimUwrm901ynztBXTeZ0ue9UoJKZ0YGkbMh53DJ5RKpazX3msQPSLYRvjrhStgylzEVcX
Fnbdr9Nc7zNLdCdgPygDz0cJxQmeAAqU49oevdliSCBoEySIo3wxwQP9s5k2VtTnLLb8SwvnjPta
mPOQ3jNy9B7y977Jg0UtWfemvA7Tm9LKT1JApP6r3nx/esj62fFOVkbU0BRUMzJ65DEFFQ9L60w/
DXchAXklCOSLq7fzY+QLpn2xm1QZNfsi8D2CyOU9wgxob2ArCyWW/PPk6DMjiXDuFdNjK52eH8Uh
EhkGWvWSb1MfrrLc1sOSrQUXZ9OIPwYJJireFka7h5Fxcx8UiWlOr4tCCBeiX31YJr4pXPaO2+1X
W5nD1+jIVmlPksb2bNhdDXqYC+9dx08VYdXexsA0N3fYV9v0BT2aPiZs6VwjxUJZ+neT1nSo1u3R
mj1ERfOTtW9MOBq4onG/lqK3w1nPLcb2nsnHTtwSSTmeHjd3sZ+r75NxrW4yAzWX+QtM0sCxVtUr
xSgbRgnutTv7ORcqXS5dVTPOzRPre5XT6IfI7Vn7UA5DPkd8mPzRRIc8vvqLKv6ye0QuO7voVXWr
7E6LZq9x9XOxQtvFG0dh9mxUrnFTiTB7QAKh6xGTlmaKwXexiLfkYnHga5NrbbttG5f3hDIweenm
YhojzUufi9wzsNsj/zpNJEGmwbfX7svQdYWkjH1ooQZhsRw2UgKxA6Pvux9CphzftO7V+8ZjOyKf
fNM+ZLrN7kftWIXclQxW5mhtpvJcNQZj7lUqrgLDH0jQVm7h/5jt0ugu6Exvo3G/PmYtUb9liqX9
ak267e2XxuNZk8PiB8AYQn8nlUGDvinJ5Tgavp4ym62KjsD93HrbGpsznxG1HbtqLH4ITD+/J3sa
rto8aSa2z9RQ6Mlli2MzSfEm5FOTUUi19ZOXpgJG0r2H5a9Myo2DyxWF793wIp0DFhDXQ7clBoTi
1K+GQ99q5004CSsixNbtspEHOxoqAGyWNvl+raT3SHeew5SuvQzGbB4QzJtVcXtZaqk+5p7or701
Y5YLwUqLIp7Rb6pxT+1Wo+g2Q/tgtNgjaLudCvi0xJbRIT3qVhVlU5GbkcfYZQ4amUnwLbZGXTJe
xkAIjlUnDxR73gAk5Dh/Exb0oj/MDSdRRfNKtJPrV5+VXVtrSMhZ+5XZzNdvRtmkdYi/WH3DDuk3
rQVJD1z+2LO/4pTfme62IeWxIvZZoKuKcyHNtTwj/yqHUlXlN2VZqRWPs+ZPJ9KNEPSGpC3DWmCr
4AbG6mBh1X6yJsON7hjEHJiNm8IdpqZWxTiOC00EPShbOLkQD0eRztV8lK0vNeSeEtd7WOP883f9
glbzvTQ4UnBtqNi15zzi/gvB9NdIS3R5hMkYoLqFc6Ok6/daM9QPejMWu4FpYkh1s98yNbzy3CfT
zRyKv73d4mtd+mTkOFvjZGRpRzRU1bveVpeNwqczS/peUnPJw2KtnWZ70PCbM4UNdMcTn2aOFLn+
0Bo2xbrJ+uQ2E8lLFRpAoowBY4f5B0EVbqrBgbCh0Voo+tmaWbvC0X6NzWYzHNCfBiqwr27kYaGY
Dg6+Jff63DN5IXXGof0+L1Rx0TQ7yYNyzBeJo5J8J+8IgIEV3gaTtgmuCVRjBKW7htlG2ZY10dIQ
v51i+srYA7TSC3Ql/sS0JwmibHebGv2fwOEqrHThh5tF8cD3Z75uNuC5dLzXLbUgldnhFDXwSrnG
YwyBLXaXaYgBbrwPj7O6Dlu9UzhQgEaLkfTcZjXivivXjQuVJ2KdU8Z2DU7NPO/yD2gdPg8COSCr
2rp9tQFHLtmavsnWynfuqt59WkzMIr49a7AkJZ9voIrVllcvcckxoaFyFCVuohd3wR3zae+TGVY2
dmw1+vKo3HI6bQ1a6oASsB8GO87An0GXq7M7zk+2lISb2I/Wpg60vEdNCAzRVmGFvdAeqe47aMXG
D6TsnhLi8XDUuuJu+sEQlY/rHMK4PNcVcnTvzbvB3DKyu9wH4fk5kK9+GwUNKelwRBBYG/Eym0G/
YJWfG6FYu3pZ6hdM+Xha1GKEeKFxp7i9CGllz+Miyn1dQAFYQmxT4AyOFbR96qBwbND4uU8YQErm
Ad9hWjy2Pj1b1g37lEyoJ1k557TVKU+M9ZjqVazR3hybvPiwLBnNQ5se6GMoyckRrE5+4dGiYG94
R+ydfxsQMmc6/o4WK//QVFae6/9i7zya48baLP1Xvpj1QANc+OWkt/QUzQZBJ3h34fHr+0FVdX1U
jkh2adMRE71RKEQKmYnEde97znP0+FFHGHrVJ+KhzzMMOBNJyu3guAydWq0t6S/RsK6KchTbAUnE
TOSsTqp3JbWuX6pl3G2Q1I9rSDLNm2t7r1ocsKUm/2pRplQ2E734HlMB33aV6Zwhq+AUMQbJAYei
MlVMi4Ve+dtE0fuVoVJ2QcnN16CJ8ZWZCX4F+tArt7J+oAme0blxb0RlXQyZvVWyGqSlU17KSu/i
mYTHsUiDul+JLLhtNHpoaH1vTVNDR1fjlBoxaM8qlMXnxKgq89oYnpx+jA96ZkVzPTLedJGyP9Xz
7NzRRqruTpAjhEIv6FV0xdq+12ajEz3ZqRpNtWQKdqKhvWgONfcT34rtGNfUvF4TRbKh6HuHExJq
NWiWx7pskOn3qAMAfd4qht2z4iOEoIvI1l3VnYc8FvYa4vAKuhYU6VCZ53hUI5R+6xA1eRv/iDNx
gJPzgjYPwomYtE5M08C6MnkTNZTFNC3cuJqy1KS/atSac7uyG1LrQrh87ZVwku2Q6+JsCLzLVLTP
UXSdW9F5rLA7Kl1jwTFir6rRmaHX7WKIlAvhF8omrQdOHHr6bMtkMRQ+nfKov6vDrD0zSzNdK3aE
Sbi3n0VbLzA9bnSV0IE8vyXxZdNGzSpNau2FoIB7Pwzq20S1FhS42K3G7gvBKpBNmIVkbT3IUo2X
YeavVJNnFmPiig32bkh0c850HGx0wzxHB5ucp7je6WsM464WnUJfpD/3A5qEXguVguyNZQWLNJIa
qCc9NojiiaDvqEZ/6CUS27J1VxYCOghfwk9nGL2PZuhepE3fnQsrPLfM5NbxnYlQBs23QHNuN2Le
GO3G69tnNyo4uqYBfi4lOjOTiLO2LW/zOtjVMl54cfGksw2MS6Wa1VX2UpnaGrN6PUsmrmCuZsG5
V2MIFNF33y7XYO0QRNSXrprvKy07t8NuMzruIoySDeDHsygvrH2lViiX6ZaxB2qxq0caqQJZuDNS
NAd5RicD3c/Clpqgb5Lf4sRe65iQLmXSpct8UFZjZezqJn6LWnEW5+XeBTyDnSfDFq1gNABmedCT
gFKGo9Lii/pnrY/ZP3AyX3p6bj7qMU3QNsCX4NGewRjhYGDjyAZyUlhT6RFmk9J3SFnt7sptfH3b
dhrHfK1GuaGVKf3P1oY1VQrjYDW1dlYZrGAiEJAZfdNrcGah4zODcNHJAU6mjRxmpDYFviLfi5Rh
5wZTMDGZSgYH4WyrBd45R0sAmklcLUx6XW7MG0s6SnQFi83YmleJGX8n4T0HOpOlGwfolYLgnPWJ
pirzqDGWB1kac7rDvEcpEgVFZMQpL/PWvRPgt2m79tyQOnJW21YuGtC5epV1FCnjAhKnWR6y1HEO
SVRW8yDuLkPDW49U9TlV4MJT48ZYN17r7Joqi9dd1e9rXZ6FGozUaNiDuLBnQrJrChMVq0muWZs4
r3kIOiO9JC9Bvyjb1CRvBBmME3uHyNewq4YbjilUWdtyHXvFOihlN+uLZ4EHYFlGtTZXsT4ZIzQ5
fH9bCFYHpZYHtBhHddS3eY1UnjppI/uFnua3BWCvRd90OTULdtwErnnOq+GUZjZvrFo0S7p+5ltn
6OExcrPoQKHVPfpUdndBWOqYZNgdLkhHMl4tnR1dWKY/YpeFkyZaukizkD28XTmXGvvkeTdw6EZi
5KJtLpwzPIrWIUWi+z8qS4q0k+t8CuT4WGXJd/9U5xjVk3+tmzB7+8mwPv3XP+WVKCUNTdNN13Ys
17F1FRHln/JK85ul4St02VroxFBxAPxbXql/++O3+ZHNwcuxVX70l7xS4XoWGAgcxFA1kWWS2PwP
9JWThvO9ulJH1Ykf3hK67bq8w9OogzhO86LJhrmHzMlbKtKDreFLu38b1YByOXWxxMM8DhmEXg71
174ps36dZlotj0nB7APFSrdNto4dnj10eOhYvNaK792w5GTQqx0FywYL30uYq8oT65ea7A01qFib
kXBVi1GYCkUbYJc3ajZ4FoLjAJRaODjWfa03FtMjiGBS3TNqO0qiFcHKM4J+a6CCyA6NrVDjh3sn
+y8yM+EI/HxjiKzAiufqKFhpPZ2mB/sG5ZLCdGasfMMOOB/iZq1Jtz0VWmYgheXOjWDMemnu3717
ji7+lLa+hwhMhIB3gldd5ZUpsCEiQY/LN3xClQi0xtD5XJyd2Z8iR6/PBiRqX6DzndMvHnTBxCjg
yUTe66jmKZ6/KyFbWvG8aiLNZ8ItO3yrY2xeqgqaVX1LjSRr9zYom/gSjwweYCULQuhIStPEy6pD
BweWvSniPAXlXdA2rUZfHgwF4RMmcShDMyXxdY7rJHoWq3SgfjXTMhshFfByAwOVWdq3xIjiZ69l
XSazEUKbge7IbJMFlczaXNVU+3GLDMZ1XOTG61AkZb5QAxPt2VU82skVgpWeXYwdQLgKxA+Z91a4
KFDmjTtkzeqTrto5zlYxQE8UIDYXZe7QNcQPUTy7Y5W8FaCvqDeprl7uUg770UIZehoYMhnV6Nhb
aEYA+qVM2JVsM5/TjFo+UA40yuVYORJvIVKCOTxVRyxRT4Uli3mFGc32E6+e50NjqRujTKrh0uNp
v3B9mqZsRWgsLI1CaPeiarEeQJjBPB76bf6WNgK8e9uVANAyMODrtHBFOTUnA2VhUup1FxxKvHgf
e+zS592YAAayHdDgs8LIfUFzwJ/1nlk+Q3ZKhrlwg+orZL72syTbUZmVHGY1ix6Ya6vqaUaPMuYh
PK7XnN36ziylctn2NRXZAPAlNSTsM2XBtpAP/NAFeD8SRz9LM0x0uD5x0WmB/2dsyP8o/f8XGTbv
Jo+JxPITKeXsrXhK3uv6//j9P1cex/kmQEdOU4irM8wnIv6fK4+jflOxeOiumP5wIKb+e+VRvxn8
owNkWrdcizPU3yuPsL7pCNZUzpu60OEwiX+y8Li/zvo0jdPo9EhJB7/uIrkBhSQvKyxB5wHew610
tXFpAhG8VMm6paUBFBE2rQK6ZS2ozq0j326u8lihxIu4bklf39sgBAqX+AeaH2k6+RbNIX7u9Kbd
UFrALuRHEabrIDSXao0tBpWVWNg+lrWU1sIaHRruTi+qzgIKqzMjoO87NzQ9n4um649O6vnXY5KN
S5C76ltMzW8RGYNE+Q9nAbp9GHOKSMNd3nbqzYh3ncY38ISrKeRja7m1c9+qJor8NEmeR7OPHqoY
JO+iVMpyZeW6Re0gBXOpaRH+OzV2jqJk0jDZvVKOVLJd19vQ4u0whHsd2Fceqr4zPejKuxIV9IgT
wqX8CPEms9GaGPqqL8v8LYSaiVsUrv68QeT/YHcVau1WesVZGeIDs9TWXEZhal7UyLUcpKT7Koy1
sxoS7ab0OlAUUZHcp8L0byFtWSztkdttSlclzdgI9PGxRdW5J7OUKStJ0vDes+OSqgTbljUYTxQq
oSgee5P1xBys6ofelMoZ58HmNR5rdTIo9dU89FlalT5QkYjFrbYtMVne9QQoL2Q16ruhhz0+Ew0t
OaRQkTAWZWDIO8/wad2B4NFeinJIX3KRZtuxropXv0nhwaO5O7hhXFxxPLMuxkKhOE5Hp6CJm7gi
wWgl8f5mjsD8DYOG3UxM7WnWOrHyowJEvBC+5oP5kKn2VDoCiaGwGzVZkHMtmapNZ5v2Y/2choHy
nCtxsh7Zr2NkQu9x3gQqHAE9u8gsD8iiSiB7LrFL0o4sATM4CB38jhrQTCl0/VXGJjAc5HzLKsUJ
UYjyJoN4DVx5jL0XVPY8j2MzUogbRpT7lDaK5CLpuRGRx7mWBZZjB2rIbGs6BRV9VmMF/aWf0hqI
8yEv55raeg8l3b9bwDEVjn4ez5tQOPXNpO4+9wonfvF111p7Gm6wqAZkPVglLk+7rOrtGLdAEEAf
OCvugNyLNkQjCM8bq1bR2c8l6/G9Haf+dZ8Dnkh8T96Zqg8Ih8zeYkmIcg6ztuO0rBsS56bttYLW
QpjH9zk1UDx/vVrtcl1RwHoHdnFXqG6wpfsJPrOTmHT9lrcFvrAAgDL2elDM4xbXAL3/sr2LKT5Q
J9JrdP0hCJbp81uw57ukWFgmvwuyGbN9PVBNigQfaA6WzECJPajGnS1He5i13dSTrovuKfYjPOCN
1FFASIEfb+M5bfMgJJabxEZRumdjUlwC7QAVw/mv2LtapaWHVgz5FfIHNAUYT85lZ5rQhQD6uQrK
iX0Nmu+M83i/qhIe3rlS4RzmlCwnTnIKZa0azHpRWkGFDbIa1TV15g4gYWksJZzqg5RBY+PGbNh0
y1GlL0r+xb2C9mAxFncabAeb4q3q/6CWBnakGOKLCMDgVU127r41MFOcNToMxxl/01b8pJ5btSF3
ZabEC4wI6QoYUIW5Vy8F7tzRec1iicM11YubhNr9Ni1q55h6UVHuZFKqADZb071UCuk8ZcFgrQ1T
998CSk0MoLDIt5h0cSWr0oBzVBdEj4RJ7s6rejSPg55qRy2tlQeas7ZL/a5hxkhbWtBK4GfDuu2D
5s1QPfEY4ejMZ2EWd7dZ3MiHHGnlljyUahFFJchuY6gfEWvDKhe5xVmcR8ivFrXmRlSk4naF+Shh
E2YqxXlQRR3kFj9I8TzIUMztgN3QDCnU5B8CIc1xB0pnbUQZ8qc+LjfeqLoVgt/SvGW6aS/hhSKE
C+xzs6LYRUMFPk9AkfyGOdq/0FpN3mkiy99aKeVVlzrNYw9sbs58SJ0HO8YLls70O7qz7EW30U/i
0WhgtmqxXdd8RtxEM8iUPnpnF0Pxqh8dZ9vrtXOwlLbc4SMaf2REt7x2gGiXTJMmqST9gG96Kp/K
VqiHkgbYMaB5i5vSi4BiORow4Ei0fPLKqYwl7R5r7/qplm6QNub7iDrA0QH0vw/bUcwS8qKiud0P
HkxUoDcKbZn7yFSN63Lo62vOef4yM9v2TCiKfxFXAQ1wpl77qBViLGdBo8fukkxMijdolamNYSS7
DqK+s2ZNRtwJogUNMSOeLTVcsI+Or2vsEfeOqfkgVwkUYGRW2lmsGO0jX984rjHwIJFk9q3mMRWN
AA++h1Iss0t3XQfu+Bp6LD+jTx7UjE22ueWwij04ZDu/rFXpX4egyx/kQDzFzvM09EpjD284V3xr
iaocrwcy/+zg0yXEM2PjRFgiM4TjST8KxGJjDzXFUaiJ95FuenOGvrqAIBJnhHYU/VoJpcfT0gmV
kBq/cuKFoPiDTb3I0mfpOPZdKcdoR/upvMccTpNQq4twplrZuFWqqHiinjfu0DsDuLGceoSw6uoP
fUYRp0OTSFPJq7WbKOjp9ES2vpKBViFz1KP2utKrcoecrt0pMjIXrhML+pk2zhkgBhEupao3RmK4
YxYDKE6V+UDQ9aTykU5HJk1a0fYDeuU9s7hUzoHYm/as6NPhHndy/4o2G1t+nQ64y5HHTh5Ta9m4
ZTeJQ+nVcGhBbThAWz62plltUlC4O1Dg1k1Wwjiah6NTXPTULrcwZN1Hm+PWURIb+GRWBh0XEAjg
GNARNyuEBTUsiipAXhH3DtX/aA8f57IbOlddoImhPu92vXWTFCoFbsVLC5xKUcL+Del/vcJ1V27H
LoSBKpqVCMNniMAkMJjVhdvkwUKzohd1SA65Zq/6iNmI4xl6XWg6Ld6NyrGKszHiAAgFPrvoYVUu
KCo7lz6NVERxQ0wfCmI4yic/idYFTHuaekI+RSpuEm5mkIm5KtNqhQcfaCgBSTsCUyKmMgzTi6Sw
SsrPRoBfr1GvUSEZa6sc1FU25ho69Eh3XwssRmu7G/u9rCNnn+t+uEyQ0yw9uwFKNOloFe7fcqyb
8AAu1jkLVMchBaepPcgMWBy8rJBvQ8hOdTBlvbTBIwGFa6glA9quN9i8BQpJPz4DUape2VGL/Lpz
gBl5IDMoI+YFKIu4wV6Fp7upt+1oNc++VSZby45N9Aclh2JSSjwT6KmqsJWjFxXOwfx3B+4oWn9H
mmKlQInt5z3f7YZuD0xPT+DKR6xsILIYbeuPDAjZr1W8Iuf4D5yDp9h00v1Ckz96fxLm24Vm823b
0S3KlRQsVNMCNVbZo9zBUaWxwMl/IwUMZRqRrj61r9t9JVNTX0WekpREh2Tolqi3a4fS78aVbFM6
skgSVqJxwsd4TJVXKhrQ2wLqHStdav7W09JiZfJyGUg1twRQ5LhPcNW4WhyNZ2YRjCs21Miysjqm
R5dqPdXrAhhD68pVTf4gvn8gCOvBqhE2jEWCoil9cMpuvNE0JUf431UHukreAXJ0f+YgzriINW/Y
RnmfrnS6RUstMYYVU4qxtfQmYPUIjPMA4OES4626boEpmLMMJld3rpmtUyLkyiAxYyuT41aDolAD
2AuLZxlgVq2Gpr8wc8W9cnRER3OVQv1RN+jPFj0cDbSbbvhQu4GEqeYk59iKjL1GdvyD63py2MWV
qUabfCzSg4payZupdqhUDzbL1BwLi4NzQi3SHz4713XhK7SJCErLQvJ/fa2fe0XExOH5Q74Q2R51
G8r+pCWXEabrhDLomoJDjeiJ3+A44Z8pcQliyYK+t0kwdPi4WDl0dG1uiZVwq3o9GgrmO1j1GAL4
CohjUjeelqW7EX3w91FpqzunTuplmQCqSghi2ZZFTAPdyfW1cB6hVJtri9QAd9ayL7gORyRovdAR
QNHPLJZmHQaXVdwiMkE7ANYnl2m8btqEE1YX6BdDHVr5mtHu+Qej7WBJdmFv5jOn6+iO91nrbhNW
5j2eEQtTXSNhPTOTt+PKqeoLAYOXvXYTHB0t0+QMK/KwpEtmz3UvcpNX/q3QXyI1RGLZBrlcyxTQ
C2BHf/I1UDzh4e/qGx9LPEFsYWd+b4rKvCstG5SDYg/drjGa/oAAst7WualiL+m9x0apUDhoKutN
no1wYgLNO0rb1VGV6h0qGataxmrkP6VGE1+51lBMdKDCQZSTGPdlD5mtNYgjU7OsuYQ6YWx0ZySH
jqb696oMrh1VDS4jv/VXWih9erJRaT9wrvO7VQcCde9i9F4ZOD/VC0WOjQLhtcOU3tkPBlvHt4bA
s1lYYaybmUaLDKNCIRrBDKRna6fuNu6twsOBnFk3ox6Mt/S4VlbVk0AYDLfIL93rNqRxP2uJhJjR
zV0mPagVJeyZFaCAduOi4nx075q6cTXUObZ3YzCWXZKTQeRgPaPVTDxJqlvDHbc7PXSGS2i6olBG
Qw5Av3yw03lmleyi6hhVXoUiftUYhv6gBo57N8Z0qEwjXQWRJTiZ2ATI0F27AzBkX3KSVu2tG3BP
Yb20GuzMurtJcR7vWgoTy9jKY4T15ojp1jWiGx1oLplG2PVDXWsXKIL8FVuRSS9ZsyNR7J6SZ0k7
h8IEvFHX0c8poFZ7OHHeZSW66mZAdIFIuU6POILoi3eCyB1sJ2O+TSAuzS3TBU1K1sK4JM8J3xEO
ULIMs6l9TlA6YKgxgao6g+zvHyVaV7kZ8oB2vkUo+wWgaRLe2BgZx2HUPfy47E0WgPZH7M1FUewn
+C4CQoG1KZJ1vYQcfdkiUkrI4DOYyxs0Mzh7SCKoBlyW7D2GrS3L7tlTNEqVQd+eY4nCbelZqMbz
NpsrmQk/h5kZqU+oFfZNmydut3Bti8MfQtDiyepGvNgQ1Lxlnlac5xUavLClNawrncp6pLdhGK4E
AJi7wcGnx840bo+DbNsnSLXiMko05D+x5hgriwfmPkL2x5A0HX/p0zw8JznGS8+F0VjVRrhoSXUe
sfVYqJQ/CDw+g66ERizqsx0JNvKHRd171uX2CKScY7/R6/5WlY0xwf0I9PmjpPePqps3/1/xnzX7
jxjzj5tr51Ut8/Zf+yZ7qoJQ/uv//P3X8F/bKnnKXn8uev5xub8abob1DfLyVMGkfschlN7Zn2VP
zTC/AT1XdTy2grLolDH7F8/EML6Zmq1TLOXnthBTRfuvhpuhf7O4iIbaVDdJbPlnZU/d+Ll2TlnR
pahCP8FQUWYIbWrtFS9PV6gsJp70/6YBYQkFO9StiRQwrglwKTVLWVpm9JzDmF8GhFQv0ob9aR3V
LlMwfK8mNqyjJYriCeHssITEPOK7TEyEDP44zxSSMDJkuUdmrGRmleN3Q+f8INkR4japm40SSGcB
PWU6aOvhZtR1ZWmqnrEfEB0dtKEP10iD3DWlJmPhV8YlM6C16rT4iT3QAGo+5FWIfFil1AbRryHW
ZeUsF3DmEgxXKpliFY3tThYA6NqkmCsFHXuc8cN8zIM9XXaUny7pmMOYzFw/e4QKBh0CD/2ZE9M2
R3z2DH/40mFuDoFApmP4HNpSn03/4HrqdyMo2cVU5Hnm40OFEHdWxeV1A5NEUR1I2dEYEpdKA7JV
8sfAGXAM5TV9CLMoVp1rK8vRsCAVFuhAgP//gIe7g0fv7exaGQH2xs/BgHK4CvJr326PPSU7ijoc
UsKWeTKDMDQHQ/MMj66lnjCEaxofLQZuNbopCy3ZAhQJzjnM1eQv5eOw96BhrMmh4KBg5BfsuIMF
6RsGWD3bWacuX5KEWHvoC+usASvKNhJxXfmosr/B0pORvod0EOE0fpOOuzD9U24lj+C8r7OBg/NY
F0uR8cumCT+uKyNzrrfKixYywToU/sB34rjlJLOQFNeW5BGD6A2smyYLXxWLmis6+8ey74qVnQz9
rkrI5hlFz2Q31CTn5U0PL1Aqw7zy2CX1oSqPKl+PwNhwjzIdFKckNE/G0Q/PIJpymN5jk+DXIqfV
RSE3S+l1lSPfB22rBj9LVTwWkWtucg2PAPZsDQUYgbIcSYyzYXp0er06ghRS2JK1zYGIo+bA8QFQ
P0kj6CQqOxVXOAKKZ7rieMfH5r7ozLUIGwcqtL7Jy/C5AMIK8iC/Dqy652CbPVaevPZQT7P8Z9cV
7xbhyH2mphdaRRljBFi5qqQSLyOB1KqJX4eoyRfGZPUJDV2Z2XrV77I8MVbQfeBdB346OXV2gSyu
XZYW5DR83jqLX0Vu3mi2dml6Q7Y2qcHizmH9i9FmzKshDs9yNQVuI4CREAjBlo4i/SHitAfEM2YP
Ew3JhYBxUveKv9D97FoOjLPBJTRq0C45C5Dx1SQ8dmH2wywsBRKlwv6RwMtZYanZOlQ4S4B4Zr8Q
EYTkpt0xCoPH0aJ2ofhZvkkibm1f2Cy2eAX0DcDZfOHBSThYo4mxxTOtZe2PR84p6LJNvk81pPiQ
wHvjXtTagXNEfx6KKluPVVUt3NhL5oVZ4Yd3pZhHPoqxDgjoXI25gKmXOMlhk6GQHxJOMeU9LBdo
d4PlL3DkVOsSFuZrnRMFERrlDtfyD88x1py7UNTZ7NSMkINpW5oXNtMizH8dwjuhdEk1ZmvX5wY0
DixS4fOKJVDLhaqM37mT1tJw1WOC+3CDJEhdtMYwzAJTjNi3cb2G3ZGgiR9On7Tfk6iIZoLYjLlR
AogPQ94ajRJwHBH87cYX/dZOIsrXQt7Hjv9MZfiJGn6C6a8M1wSFkPDoEaaoMbixbmLxiFFYUWFG
q+qYLTNt1oplHjowcGmyIMQxy12jRs0mxk587jj6uHEg4N9TsUiWjlNkh7TN5HORk2MJoVufeW1z
/OO5MWsq2gw2XOIOQ8qVo8C+JIeNqvGQ9cxHG4XK9szAxsg2tflTKfCPth//NYzah781vdZLDlrw
r2iLv177vzOCAvnDZ41VWAD+v/bTH9f/9+qnvcb0//5T2gMgjdONxSbDwY3FzuA/dxqa/s2BZgFU
TZCbiczi752GEN9MticGe4C/2qh/7zT4ESGSRNuh+7Hs6f/9kwbrz/oORWjGxGXj5X/eX6iUu7sA
M9HeN6mgjnBIk7lQFu9uxi8kKh9d/ESa0mK/oM7bqfsOXY7VVN+L0N+2rlh+fnlu6TsFzL/f+/Sy
7/ZGrV0PpElV6t7FQVMqM08N/9xL83z9OqCDzvYvrzy94rsrO+i46SY26h6LJrW2ftb2nGHGfD30
RwRI9Dbefu8jTNu/dy9EpGQpvJEXks5RkwebJezzC39063nY3l84RxcyAZVAkQmmcmHwpWKYcMbd
55f/6NafbEtD3WmVrpxuEBy54tYunj6/7jQYfnnnT3RGCh3xQS0Kba/hmEJsvXN9Gkapsupskg/i
9rxBIUJg7lyniqiI8oKz4typ3ZlrFgeMKee+hi6NfHmnrI9RQN9H3VmcqWdsXzafv8dpaPxbePX3
Y2egefjp1iLzam1SO/e9Gd0P9D3Jml6M8Q/MIjuKb+vPX+WDO2xMj+a7J0NLWuhpOXdYyx51vIM4
TD+/8AdPhnEy4v2MFkpSMeJtGA70Qq1+lTpfycU+uDUnAx4Se19bKm96yjIsCMAe2a1oL3Zwrkqx
8fIvPoL9wVNiTJ/t3c3x6xySN5qrvam/WX21L2EFoCRbDknnzUjOJGTU2WFvWmh5sstVc+VrzW0a
Z8shxgbtEM8xYOBQ2PB63hrWyUqxx3OaqwsJUg2L0ir1lSV568fI67CfARrxOrnpMecQj7ZsC2WF
Vh/sqrKWvstmGluY/N4PgOBqIpRNYjyP7LxnYDfmZhucDWp23pABjsl3lYuEUnp/1uELZENCc3OX
52KKil6C15+yDtdMPItQWNtKRUcWd2dK80hCAyDt11xwZgmHpSEtai6v/RhhdgITaaczx7iKRn2G
hvny956Tkzkw69ArghRU90N2XcpHg0zjXPlidhI/H2//PYZO5j10NjJtEsaQVRJ6Q93XqNHwpJ09
HytyB4ftUFc02i4A+M8bEawKuNw69Z4uDPYFoD9TH2ZOotxAqiJNq9nFcAUG1jL2r9F8gJT/+T2Y
hvSvhvrJLJrhsoaxwPNMFN+yE/exQp7A8KhBXsnl/QjpO6aG9flrmdPc+asXO5lTGZZwb5Va3euO
dzdE2qpyLqxKzj2ALqOrbIfkTYtshpYJBKima67CvbTsPTaEBfnZlK/BHjfqnU8NDOP05C3LlhJM
FT2mmaNL9BjFxvZSRH6o6jmj58LBJbBDzDizjQeTZytolINWQW4qfmhcRLbdlFUxi7BJxTGikDRf
i34k3teZg0XrtO95fiQtg+LcjRO/5Rid07qbf34/PpoAT1YCT3Garkm59wLpQjTBdLwvriw+uLR+
OoNryUTU1PhafRPnfwJxUMxUSAtyKvqBy8FqQNqyyOaq9ugMG3vEQEqqNOSruaRRYI13PelOg0a5
T9UOUXiZWf680axlRh7pF8/DR2/yZAGw8kgvbcsdgLsNwPJYzZSXz+/sBwvYacydG0aIbjLB0hIc
EAIuFQMfzmtaErmsfbE/+GCROY26Kzo/Ct2ORaZWWLG/t92Trrx9/u4/ui8nc39cpPSjaZbuXRer
0GYwv1hwP7or0+u9W1OKBHNtoXFdi2mEigKMBbxIcuuQEGzI68/f/Ef3Rf/5RSxqG60GuHHfeRe5
dRaVL/i7Pr/0R/flZK7Krc4ac39Q94FcZPqmNhdfXPeDeWmqkL6/MSVxWbbaYjkuMDWmkVxnZHYQ
pryAvAvWztna4YNEoC/kbRhtK1hHUW7cdDW+ugKlhUIKiJHMFey7ncSk15L3VJm7EDOkKaAzePqq
Hcu1knbzEod7IK1t2FxUYX/Z2mdYDWdV+lQZ2VIZtqTWocECgrJ01VXh3xl+9MWe7qObdzLZYNBH
2eDZbIqkstLLlXSV37uyOJlrrGKoCDdNp0PKVTQciBH/Yn744HnF2PHT11IEXpIamjXuU+DFJJmt
1JacEOuypz5ho57+4tvnar9YlMT06u9GRVmPoyK8mKkyWJPNIo0vBsJH7/5kpwhiBNko7GlyuhCh
g8yP7sbhxxSDBBbrizv0wZc6Havfv3fDyGszxPm+T/yXRtt7ZTb/vZsyveC7m1JEGBhEykotg2Xr
zyAjfn7dD2aHP3ZL765LhVEjBU6Me3xbK0uD4IAbUfG/mJM/uh0nE4RumrLSQ24HCPJF3UJhdL+4
Hx+975MZwgfMm6uxCwrNu65gNRkeu3AsHp/flY8elZOxCQTHN+Qg2ezTNLTjm169oOtBxqWYie71
89f44BOcqsxDJIeNjft0b8pNbdzacTULa+uLD/DBjddORmpIrkiDtYPbg8OSMfrVGf+j656MzWBE
u+KkXLd5ShBbf7U9+uiyJ0MTHSfwbuIa9p0KIQEa4+Lze/zRdU+GI3Rev5cJb7dG59tp15X1xcr3
0Zc3veC7YaPQ6TJBhY573z9v1UuNM5h+9nvv+WS9Tpoh7FrAQ3t4mAqU8fzq9657MhYRroD3n746
ZKWUdk3zi5H40T0+HYnpiDKkmN5vsLav8mb5e2/3ZAgKl3NIWXLZODwS8QNL4Leuq54sjjGUi05W
XDf1L3v9sezefu+6JyOujoEI44lk5refCIUN4NT83oVPhhwRc+Su4KaAyrkw/AUMuN+77smYgyY3
eklrjHvDuhbjdf3VAXZ6X79Yvic76fuhEYQdHIaaGxEVl1ZcXzYAcXqCGlWJdJhYsN979ycDEBaX
F0Y5rxKowWxQdnnv/97UqZ6MP/I2ynasCnU/BkuEIX3/e2uhejL+0gASVxgTZhUnm9ycR+7vDZTT
dj1c7KgpDa47cGho5vVf1rUPC9IfjGv1ZADqo1aSHsR80aW7zABx+8XU+evrau7JAMRRBLSpdPt9
Sh8u2wzKF0/E9P//3+dOc08GIJ5cAjNz7sPoPiGAMZpkPTRkpno0A+WN4QOCri9+5+HT3JMhSaSE
5rXSHjknU0pqbrTs+fMLT2PkV5/hZEymJYFldcGYVFFkC1Vdi4FlwFx9fvWP7vzJyCQD2U1Un71e
D6EBdec8ePwPzs5syW1c27ZfxAj2zStJ9U0q+3S+MOy0k33f8+vPkM+9ES6eVCpCD67YVbULgiBg
AViYa47bGp4txoga7iIzGPquWujG2mtv7PBsKTYI3jLgpRxO8TKa5DtejG/r8GwtjgoGZBxkiH3F
SUk3bbu7rd3ZXlgpLca8Ab9fFuwSEIMY3F2Z3Zdmxmw1VqpfK9Y5elgq3GYutlg0Zv61aPr3XPjF
xDsXVf4btFEc9b55PoBJ0Xs9BqcAGBi6iLFDWy8ZC1hhuUT1Vkw5DvVQo4H1lfSQSKtRXSoC1Uyj
CGfHv/JdpfOX+qo3s6UctmEuKBW9qTuDeh8KH8HsDdK2bVSbOhS7QXfYGg9DZ94U8/Ez+O/XhwnO
J6QJupgkOFE5dlddCfoXfjZztqCHrqLYK+GbGO0qAm6ae3dB1Fzp9aXGZ+u5qXm6as+zrVEkp0zi
pSk+hrhufT+X5fOk/epXmK3qBJO4qq7kYSdX5FI6SndKf5nhFh3k715NBYCVUXYgbOWx3en4zKQa
vG4FvxbVp7wK705ZXuYS0pJMcIHa404mbhuYid9370IwM5X//mSTDgQw7VnCgViSEtoM47XL36WW
Z8FhmIwy4bBC1MGCJt+gG/6+x5d+rllwUCEp1m1Mu6G0HagiVHVM+ym2/771v+mRr36uWYQAMD1m
uGazX9fIkvHzxq5HHDQnRkZi4CY/RMqnFb2KAFGi7ldmPKnYj/X8TJnuZuXvpFcpyluOxSt4v0Vd
U4KH6LyQ8XqcNMdKlE2BA77w8H1vz/P/i84as3iDLq226j4dd/DpEZHf1z2EI8yZkP5cWRwXfsVz
lfq/EY3nnrasFXHcYc5hRwl+27fFeGMWKxINEVCIEQh+PRArsMi7scOzUDFJWDWOBVm7nncSIaWu
Vq9W34/2pbGYBYoQFrNEndG4G7E8xlOxu/IrXmr3/M//uQUrkjahfZcIQIbOy2LvmMltiTSUr/9t
usRRkyKqHHQpj56V3b7eNhLyf5vF5Eqo9USDkoU46+RXi9uanS1tZOPJiHJ73PWZqx1vbna2pK0o
brALBNHbPeEi9atI6o/v+3shFJ3NgP794Qqt8HE04aG1q9aR8GMwQ0y9kvX3jV+YFfps5bVREWpB
P4w7FIC8GVa3ndn02brrRo7GeUazAwZZsl3e2NvZshu8BupETrPKXnugPvW2MZituF4UwqICs8JB
8KQZxnuCNc2Vpv/633wRO/XZqqt05f+tOg+mutT9sNiatcYpc2+pU8JJgaVf+/ciPAssBynfxSau
sSh4/1N7mdPkxSL2HgUBf/Yc/Mo9E5eCeYj0T3H1qpdcppEl1xFO6NCPwqncDBEYweiDmveNJo1r
01tr7UPTb3VzXVgbuAGNTaZxge8Rwj9Q5QgDRX2RgtU6y2tTsUKXKuGO+VyJb7cN7iw2NJpBwWjX
jzsVr0Td8Sr3+3Zn7jH/XyKAe8x/l4WBw2I5+uKw89HV6MYjOHQnlsRl2r95mH6Ev5Pkj5A+lv2r
1r37HH++/9xLC2YWPYJBbLys5KZtCossW6vj/rZ2Z+GD2iwxUy3MReOfXb4eb9xN5oZchjXEPpAT
mv3U8i2G79/39sKRQJuFDXY8aUzOv6oXveoc5pLpQdc/vP62x31pLjtU0snXTUgOvBi8KLCY1Sv5
jHP8+WI5arMAoqtFpuPaN/C0ndkQG/gD6yt60LIfXXrtMH5hipzhuP8GbDyoFU7gJAGlbgVi1iuu
TPkLG4F2/rx/dnCwCnVXqeffMl3p1K9FmeWo/rXHpUu9ni3UeDTbVI/pdY6AI9/0xeb7qaKcG/hq
zGcLFbI0mrKm5XDn7SUf3f+49XvV9cYnMXjGqocKzd7FRmaZ5NCRJMkWpKNkCcvw7Etdl2stqNaw
1bYZD5eKj89J0bpibtxLguYKArcUai6zP22xrsIn8Qykl3Ar5AEI/zA3iQfn+68h/c2JfvU9Zisf
2/POxAKJZHStAyHoF20BXIw35778HXmSc7ZC932F5+HUocJ6kWolXiNAWYYNmntba43NwGm/hkFQ
9EjSMtdU26WgU+3Lxk55vCxigSr6qNRUF/AmxKxsj7fAAIQmzwnYcbKwpOdB/a3IEZqbN6MQHlWp
W2pyepfHv8TmBaPTRY0FTeBTECdQngxQM+tCe1Q/inAfBAKKFn3ZAM0MXpNoaarlQeomdxjQh2mb
TGRNTBQI0ElsODDwtitNsk3zWSlStxp+JkkLiRDgioztLRXDFUZD+LAIIwBvo8ZuVwCd8jyhs0e7
7sXGivpnVOYeLl74DT9749lNXKV0VDvqJt6e+xj75nG0XGu0Fka/EvBCCCLxZEY6MCthUckS1tSf
OA4vguhdaeJTrbSOUta3xdwzq/rfBTWpHgYx2vmVRXF4IQOAemWunKfEF1Pl71L4Z6XyqGwmRs9Z
uyiecnNv/s73FUzHEFuDZQHrNd54+ZXldSEoKLPVFWo+1BCNm6SXbDs8UnEb1surL5MX4uVc29FJ
YH0svJR32PjZevWTAupw/EyUfZE8JfnGajeeck+xvmMZH7X/mBf9Fl6kEC9TwPBlYDidjk8PVT+W
euDStDaT8lFscVbHHakHfWUWUAPNh8rPX4JqmWDKoNf6MpUlR0ZRLViLtIhXaNB65HUtRUol4rTe
VeVtEL2Exn3mrxpjJRTXdIcXYqAy24QbXJ29URCZELgGeAKv4Pffz4gLDc9VHh4lUVUvMI5Q0MLx
VHVP37d74def2y5OgY6d7DmxYtaUz26HaI33+/dNn68XX8zhuYwZeXipjSlbZYd3sR//LqkGzxqJ
+pto2RGxsXfa9mbofv9pFw4Uczmzp2Azhcn6gBHhSaufqvhAkbnddFe+zKXmZ/cRUwJBiDUk55Vw
sCshXBQjdMXQ0fvoyrnwwkpRZyeL+mw00Z5PLGK2Uymjs8yNVwOm3Orxle9wYQ7NRc1y1kCMb9ig
uaoBokr6xfdDf6nd8z//J1hJSXh2RKbdWFtSw4bfxW3tns8D/7TbY6OnKToZTz3eDCI+0VcugZd+
y1nEo2q8krLKH3ckVDHNzpBPp06tniiDu6adujT3Z1t9JbSdap6fW/vyJSnfVeFYxfAwRLzCSYGJ
41lwfO1gcWn4ZzEn1+NWAHjDVbnJcAqkonP0bos6cx0rMKI8U4N63JlgbMNddO218cJcPxs+/vvL
SvEZYH5+FQyb+iD14ybPQ6dswc+IyVYUVPf7CfR3D/siBM2FqDC94fLKRDdD2WcCdSrK3jJKZxJP
U44rSwLO0frVjCcqD9lc8ZcfqMy707qeItaJQjnqZylkrCRbnEq3F8JVBeUMZ4OnonzOVKxBcHIy
sz9xehBMCHZhtcSzwdTN5ff9v5TlnatcB33Ab6tiZWXNW4ItRzl0kDe4Y6fdIgt+wdfjmAOtikeG
srgvvLtEvzfMXxXYPogbTgTJCgcVV44xjSOvBlzF7WCkQNurg3spfgHQkBrXIvCFreSvtfM/y3UY
BJwOGh4c1RgnSbdbgSP8fhwuzPC5EhH3kEhoz5uUX/1q8aOIqvZK0L3U8iysew11cUF5niDmR5af
hP7H9z2WLkjAJXkWzrGWDNrJ4oJ7NuWXq9z2q4e4f08lbOvJk43+u8+LQFK832Pz12quoeIK9yL5
7wp+Sq0cOSXJDgMfPlUOHX/87EfmZvQGuMuhagCZ2g+JmtkEsE6JEykgQwHnDQO4Ey470KBwFZOo
xaSwZBj/eMI+qXZBtBfTB5ybtXRXZPjBHxJt14x/8Nso1KUk/NBjzGlOQl2Hy6R5qkXU56IwYhzj
PxgVvAZcfV9jNeZ+h2HYj7G/8+PI1cx3DOYr3fW71zMVyPEgI0yQYNPp02ge1Kaym+Aw6b0dqFxQ
VBTvFMkCOMSE3A4osw6wHgubJ2N8CouT3D+V/cPUtm7rn8QMz+F96W1E4Rhnaz+FI3M3lo+RutOV
7RSabjBh1xMAvcTLpL+LQXdM1XOs7grld02NuS5tw9FbhVHnmvXvpOkXIoBJs6xfR4qeAv016Dun
Fu7putr+/v6XvzSjzqvjn1UAErsvc5GDGoUlUXMMhRvXwPnz/mlXTXUrzQfa7WWKUQ7TtVD8dxF9
ESPnmtCSYhA8CQcaFr0lz6J4jlkufBAf/51Ae04k92zB9/rDW2rTXjB+CNqHF09gUDaW+aqHf7Qh
fSiq5F4T1loXrwPjETeJpcbtNPcpsLtNGAVb8L/f3xObvgglVBge8GPN2In+laV63nO++v6zrRof
MSWKqIzZTYnGWzsEJVwpnpVh24nu2anvtmkx26QpoMY9EvPJXYoV6ujK0m1npLmu1NSzTDWKs1Ig
3kfYvXXu9/29lHeea0qBjmb/K7AByQjvA76G8TMA98iWcnbsbKWHwcdF8qMct0XIqw1+rX0OenSE
S782BuplMXk1sJYIO1wXp1/VeCSlcbYOaEqRqiZXzY5CfVR0KogWjRzYIs6HofwpW9E6S/8IZrFp
swzSsodD9zaGd+OZ09IPcdEonuvqLvEWTXswfMjER9iglqbd9ktJsy3B0oVRSj3u9GX5EEt7gwTG
90N6ITLMffSjbpBi1WcGS/JC/2jDK4eES83OAo6CPbaQnnMQIiTqQH/zyFzd1uFZyAGfWgit4PFY
8iH40nEwqiui1wsnhb8Z+X9iWdYOvtjXI4oPM7czbsp4gXTAcb7v9t9f6osVLcn/DRVBFihioKlc
BfEgrgJjp/YUUyWiTFaqWfrKH5MHTC/D9vnsLJHGCccVuF9hGR2bQmZrFt6NLPwDXu622C3NQsyE
dB0+GgOZ6s1v5RUPxt/ff9VLv/0sqvg98HVN6ieU61gau/K1o9yFdueyWd+Uw0KpaLflOBu4wZ+b
uivOjv2hwHNVFKOPkfXXStzeKEqWxNmSzZVUL4Wc7qa6DXKrvfr2cR7HL2aSODvEdWLUFgFeabvG
Q1ZhTCCLn02AW0W2jw0MtLvPbORi0bhRKWBGfk8i08GS3TaHh8z8CCKNst6Rel/5Lo+oQkneirF7
BNrqAEV22WW8lIo+MMGmZItNvq4RvXVvk3yc8pNfrpJk3Up4NHNbb+7gUCu+uLnth5jFjEhORKUs
GDD1XSm2ZX9bKDpbU/x7RqnHAeOjieES4ju/W4n1lfVz4bo4F+kGnRJJjaTwjq/e9VjqYylOfiTA
bBs4C8fL21bTXLPr98rYUox3BqVlbmc0y9p4um28ZwEgrydNLHBY3bXDuq1d48ZXrrlqV8g9f4IC
z5Yi7tu3/lq9w9fjLc5Fu4OitP5kdKjbqyed2t4s5430GdZyXj/eMiDiXL6r5HKhi35LbhDbwLYm
BdteOc59vbeIc7UubrSSpcn0XVd+4Etmy8q+Mq0rW8vXcVG0ZvFAgapq1ufG4dC247IWr7R7qdOz
9SgXqt+UIWdQLfqhW58JzymVESxuG+vZqoR8rg29zCQpqcb2HPVapy8Nxiw9Z4icm40c1UOzVId1
Vqxu6+5s9x6sEUBgS3cN76cv7VX/prca0ZqtwUmoKquUW2IeGDdx0ZY39ne2B5vTQCZIjAl68I8x
+EyuiEkvDO9cpDsaFHYqRkTGeeWduuebBtec78CtVomTTqPdvlpcM/y41NNzGPnnONdbqgUT/H97
Strn+56al1qdrTWvzrgDSMOw67XCiWJs9aZU/9XjsZur9TbBKSvzdo0uLQGIOjEmNGHK62fm84p4
KjBDsmtsc3NuGNG9gFgtyw5l9pIWb4nqr/sMHzFtckO//0AstygxiTAwJa281tGaeoJYKm9rLA+0
8NkMTxEVJ9VG646KTArlLpe7VVtojlG9Jl25SRXS09EPFCKwkCdlEwca8lc9gcVHaQzIMay4/WLj
xemmy+ttEOAuMYzFoW6A2WdbWI2N9zAMJFR2kIjqRF7JdYsF7yAjddXwdhUEF3/s09Tnu1BYjHq/
ltlRsDPtbTWdNlbebywrW6m+tDKpW85668kKAaUUga+vcyW56TrwfyhLuT+FhtfnPBVBuczBO90W
/PRZ8CtFZvmAFeMubPa1/IbjN84Tt4kScOD879wESxEWAG55SNV+t/LjmD59Pz3Pnfu/J0O8s/7b
bl1gX9wkE9UV47KDE6+2bxWT6vvGL0z9uTKpTqt+1GSfbYY6xgjHu/X37V7q9CwEVilgtE5ipINu
xUkc8PHyfIr6vvG/99ivhmQWCAGcVw0GSuwzgwBMT8KKELSG+FLhojdlnVNhL1hLPsafstuan4L+
VqB7xd97pXbdvXrV5+TC6M0VS5HpS02kE+hFE1z3S3rjmWUuWQrFEFds1A47uXipzTtQcN8P3IX+
/iXj/RM+pbYesGcmfCpL/3n8dVuj5w/7p9FcxHcWQ3Yk1xtvOV6ZP+fQ+8UvPFfhq3VhlW0XjDtj
slyVnPbUoJARdLR/V6L+ecv46hNmm7/WeHg1lpRmKJ6+hAYPCXhwE077Yf2UjG+3jc1sGYTIStUh
YsCTTXm47Y1CNGezHzd9XQU1zNgM6XPJH/+2o/JcPC/Uoqar5OF3kdosUuWhoLji+3G4EA7movmy
7atBpAIZNtCmHQCQo6VIo2slChem9Vw5j75PHqSWfmc1opxHkSq027o9OxjIxoTj+EB0jIz3Upju
zQTciZykV0blUr9n21HqlXWfhcyOcrqrx2NxTdNjfT21jdmKFMZ8iAWPt1TP9JwClRqPQk5MFU3q
xQ5oereSQ1BLD98P0gV1qziX1PttPuldzauwEuAbbrlN/g503tbEYdUn9UpNOwcryUVRlSRleZVp
T+B5v//sSyM4W8SKnvd9HRJ74geebK5Ehr9vnl+EBmO2aqsIkZlVEHwy098F7aKJc2xXtbuMjLqX
hC780HWmgpjg7DSm+UIUBTLVmwK0Z5ZlqxH34lT6QQuAbVax+ZKKd1O+jQGAD91LZLYbn6oUDwWh
J3W/+u5nXD/G9VqcNm3ZwaYyncr6DQZl8f0YfYkdhFlpzOIF2HZQR1o17RSJXA/2z8CKinTRY4Em
ttkOFY4ab0bIUGQNa8mppftQvjI3LgTZeT1AFGiUPEfcNtPg0MK186ZNLb8m1q43b3tXFedVAaNm
6g3zAEnIy/QQL78fswvzal4TUFVRnSSKOeySmN/SWHTjtTUvyxfq38S5YFjt0dwkwCp2pgYdqHXk
/Jfe733xzaw/etSFqbL2u7u4sJzM+NkFPo/uWzQkeIJWThsbdtetA39vFgNeZa+98Wrq2156Y8ba
YiqsTJywa4FaRuzWLPEk1XtD2Sj8J+0p81DUa06rVKspb1cCAr9cX+Pvuq4xQ4Mqb/En0R8G1dsW
VrGTqg/D6uywgKygSLY34LWi/sm1eiMbT0JlHvMGFaV6JMW+MDVzNYgFxtS4QICC6/LxYRpkNy62
jXfqpYzUo+56mYdjsedUwtozuFrpBfXfJsDU7JBbpev39YInZ4dSebeKHlISE+lUOAPuZZ3fPwSF
uNSEl6z4UxgSD9r8nbXC5BxqUbKQvcfM33qJvPMAJA3KaZpw08a9vXSxa7UN4ZDn206VnKBXnKb7
HIW9DGQ+l9bg7Zaw2xhNoGp5vii9P2L/s4fPpEJsG6Xos2CI9K51/LZfCOLRStdiDym3zNexBIhv
rAa7gEDUjeJmmGDjiFgaCn/6dDiNRN0y+yzFbdzUoEXe+7PyNsxJ4S413tIi+TUtdlb/JxQ3dfgi
55EjpgWJxsAdheNgdqs60l5q7yFGw19V6YMGY2ZkAVs8ZcMgwQ/B7WPd1drPPi/crCmoWYTvqZ2s
qLVD5Vgmky0Qlux+XEq+tUx80dWMylGIRoJXOY3V0O+PODqohQRERnEKqh+koXDNEACw8UjWjIwR
hC1z5QH8bcG3WLzTyfKuqmK7i/8YZXhUJ+yzqObsleOEA6JZaw5aTFuxfiag//weg3x9NQWSbbTp
go0UNUgtuqW1UBeR+qjJp9p68oenLtp3yakblwN/25z/tyac7SSdssRZ8rmIj/w146/dk7VqF1O5
5OW0shYObuQRefO0B0lorGq5smXu2cDbOnQoAe93+jGtdqX81owQ7XnWHbJPU4ZK+qHU76a5Ahg5
ej+k9jPh3xnSKsb6LoSMkiQCptqLKDl407snryMNnXDq+B30rLsiOcrJhuO0IzCgkuVRu4wa0/X6
Q5oeqnDRiw8WHA8QOVj6HmGi2VFQLMTxjjzO0hfKdWlivZ2+dbBdWpNKKU4X1XsabbK2OnjJiFHh
sBTlbNnAkTx7/AeCtTazAQLZHYJgpxGOWnfo9cYBRtKnlFSnP03tKYNHZNSJO1bt04B1mUxOApe8
A+ekRSPdAUPAYHRbTYKTxq+gUzRIjZ2/a3PZ1X2c/7VtlXV4aud4bVv2QNSZJmtX8DQPU5UyP4Bf
tRqjxma0+yiGzGSRFUFbMg0O8Dr8z1eKF9shyylI2oMVnjT1zhBPUAKdzkWLznOY1AbYJvw0qntJ
Hva+Kj8MCQIUBaBb/BKRUp0QOWU863JFN7PHuAnXViUAkFUWeKNmAk/DCHCT9gGGaDXEJ93UtlGS
254SrRTlwTNTO4mrM/vOFXkbGWoFkXlvy6nGVbR1rf7JsuBGgwk0yh96FVPUivQcJFPjD88JeZQ2
r9xIesSSF3BPb1fWM8ywv8vO9FXXCgbHMI8xI2ClP0MYST6co6hI1zzvw4DAq5g6ZkXb64j88+pZ
lZDk1eF6SDYaJedG51JqgMYqdivlxdIfPRln/Ooo4zrpU+pooegA27REVb8o6ne/I+WS1W+VOPyS
EPMZlnAYAAnZ2ZScbTMdUJG2V7XrSEwcX2k2gG3cLqb8QCx+5KjfEwgwIvqINtHcwjzbNsVLtX4a
YcgALV0OY+tWU+gambaMRigkza5IloG/bASyw/oqGx6njorUaJG1u6R+69W7tnzRZWr374Xsleyp
UGw1zjr8PwZYd4rwngX3PZOn9Cxubme32NSOUNPHyp3EjJHbRz/nOV72l3q3CqqFmd9FPTmqlyh8
VFknAWxR0dt6srXjXczJrMjV4/chL7bEaYtyM0EJSM6JSK+lRSE+dJK8itj0OuVZMR6mGp1l4iY9
RWfla+5R5mnFfNKm9w95li/UUiWjFiwMeXgKlfes2koCmdqgcFOBRByVZQi0MJ8V+ncAu3CMlZrz
XrHJtfvC/5Cm2rYQOA39Oiqhv/2Smm1El3J/i05qo3cNh8Fdp8m2Fz3140ro4Mt6L4iHpFxyLVW2
QXOIBrKr8GOgvs7q77Xa9etHq3yrzGU63AndtpXDTdM8kOdh90zG/mNSJVDG0UIWhFUyMYt+6BBk
uEYFUkV+zth2RFeIpXYZbeSIgupDlkkYKuScu6q1n492mi+T8Zi3kV1mBK7AraWTFOerDCPYsp6W
nhHZku8vQu1EHeAm8Y8TyeukXvfCHx37QvQ6Ikj5SCLnWTlkCLkUaZjzAbOzs2x0itSyz6FmghkC
o+upZX+v79N4Ofp3quIO8T6gwtIIV6KyYh9GNubEYWGHiStKP0VxPcg7TX2e2jtJfZGSk5K0vIzd
lwLaLWqXW9X25LvONJcSz09YYETshH3w2vhula15RcLP4SHsngW2vcrERB2+2jKdKvK2fAZVH1bm
3/k+MupIAD740+8EFqZq9121kVvPjdCU5eKisziLdWsjbw9wFuyqSR3V5EgwlXdy5SVM6GOS8gTB
gSWNYxdnYcdvNkTmo1HsWqJTXhQgnn0nsOqV0GuObPScsnBUzbqFTFV8C0FD8Jdxd4j6emVlAuZ4
rW2FS0rITlDw7KAmM8uLbxh8iuMhlncpZGt/IUinJNg27aOXtrZW/mgAQvn1KSyJwcOhCF+mEDfc
qXJNZdGc2Q7hjzp9jeRl3OM0Bw2H0hqwmXbus7O3EfgTKnVgNPfRZxWtqVFywixkEhlgIvFEIQIM
r5b1lBjrqTmWWu6WobZK2l1upUep6I+xj0QLT6BBCPcldmINUnshZGvRB9i96R+KlldDXj8UZekU
nueGU7IKuuKjGcr10C4MvrRnVU7ulfsUyGIk3nMuJBRAXfbv9OSnnMJNC0N3bAS3zuulJD8h/LEz
P3Ymc99pv2RpA6WccVVOtSfbHWuobuJdwxDoXC5CYaVHHVbSq0wslln8MbG1pRxcJo7zikn6gUms
cLgGZrfsIT/K4y+BQ7aOEXBbHUf/Z845WsScwgjWE6OcwVIOtOmu1cRFBjaZBWAF7dqvrUNDjZOi
/Taqehkb5sIXKAjzsk0DmUKpYLYzbyJYjon0PmRgmgH4iThAHKQG1IUGragJl1IIo7VeV1XpDgl1
hEAEBWsbt4dYbx8j/VNXT54OXv3E2bOp6xWg5MUUg7dFWSKVTh6t8Ydx9BbiwdQS3ylESQ8J2FwV
eEaqawc1j90arIiVy+u0GO16Sld5wsZWJqu6pBJMg+UXwX8nPDcqo9bKVFSpq0773VvY/I28OXTQ
qhXjqAzPxQi9Q153Yv8OB4KPV3a+FEPT9QhuPdKtj7FYiT64dbKwk34cOgMeLif5lsnIibwou1MI
lr6W7zMYOKZWsDAaR+As1eoD+uyeu8CwkozXIFWWU5vtuwxETzDg7FTeVxhVBpV0UjW2nL616zLe
yUrGNcBY+NEuLF2PNAScY6fuTKdM8QfTVZLBOeAlDjYVFNvQcAxxU1YcFGMaSBmUqoaBCbtzwFC6
OI3tXVlkyyKuD6GROakZrFGQA8XVHJNGDaQZUYFHtD7xvmeulSLed3h9KwzzJEx7K0M6pmo/EgIq
oDlb4lA0yZ8NNX66ByouTzd1v9GGxCkpHhosDvd40IDJWSjp8BBP/SpjcZp5h/8KVBQO8UMcnExp
OEBAOs820Wmy37qR38nhrsp/1oq30E2Zzat39bFeGzUC/eBYA+RJTc5ucGNSsOztgmstJW75Cldj
2/vsvBAm90urW2uxzJY4l+8Ua8v3SKTXQAtWwbi0hoWiDAsPx6FOWY2p+SfqcMmxskVsDG4A1uZc
LL1v+2aZj8vGuDMUOk5BX9ajUW/bY1kYC71/kOVx1ZD+yUXTxoRvOYTyfQV3s2zQQlaoV03ujIUr
6wHvYs8Nt0Nff/GD3CnRxXNyjHxvYfr5IpwMKlX7DWTQTwNbcLtvCG1GWx+K4hHjFluX79scMq4a
nEYiDQWQWbkKYbiiXEhTLJGHfQZ+ENecEuROsQtrWPIpnjKNkh8tc6dRIoa3jt3rGeVaOcJkc+0V
D3V16H2d6PgWWr/w5CvsAg/PGPKzEXL5CRvU+0Rx7ICVVjr2JimeCaq4VA5LSczduFIOPfYChqS4
rK1VMT1nFEr6bLxa/4iD4qIwcSn38qdeG55ErLvbJHZ476GmcVVLqwRcZzEJdgwF2xL6RdcbSzAR
aASctvcWZdDaevQk+YlryJYzjlwluEOCeodO5LuDly3a6cWoORKkKhwzfW1F0KpES1hl6B9TQmXc
YLtfDScLKCvmTBDaNe9lqmIn1YLjpFquLG6AHJ2s8hNIMHD13K6VwZ2oTJ6QmQ+D6jQSGQazPqoj
NMu7rPd2UyMv5IL1qO0s737iPh4EzcqzuAD7pSs3qgNiZpUFZ6J7ty9y9VPFkB6D/jI/NcrSyI6+
tMUO2rakH3L40gX3nRXYVrMnbiFkr8LDGQHWli0i6KWOq74ujk9CEDmeJztxnpx44eL8ADbRLFb6
aN0DLVp7o7VpYv+gpv1S8+XfMSdUvQv2vfEydiUPVZwYLLCYqLDCSllawHkzqmKzmOChCyvFCrYi
Kqy6A7GEFRznMugMnOsUBfOdFEw4dwned5e6J+w8/ahw06gN3pH7p9aYznDvgmcNZeUrh06n9vZs
Y58PdqJXC9nK4XYWTky0k1XpLhSCQ89rcS+6KlVgAied1Kc8SXYFGcbAqL8P5qeVBLuyjm0p/NVk
4TMPMnckRPBtkLZZwA6XtMbRVKunuvFWKO24LZzMPL8r4JoOD+c7qQPaeRE2ihP1hyTjbdmQD3o/
OqYKq53QM0L61atj4bENTD9xRHSMTLHlDLic+R6RTuxZRaSMkOKC50KGO9kJj8Og2xIq1s9JnOCh
ASNNpgZuISezxC39T8AXpLR8p2at1XjUj8rPAU2kzIOvbn14BuzVjhk8rrTWXOt/0aHKPogVt9Bh
2ZyraKpFkGpQ5RYVPTP6z9zQQeUZa604kmx0JH56XMRXvrkG0mrrSedYQrjUybqpHejThDUBEaAx
Kc8ezoFno/j1GqMirXn1AIkr2udE4Gyo9ow8/5gK3drn0JqAH2ilGPFx5Mhh8gkzz0GVDnfg/pwR
kdjHerV5jOS1WR55b6MABlez7E9Y/rRqbxeKzUoq2Xek8QQGemEkn8IEOk1byt4mMZXVEFhOMFUr
kVkbKZw/B22tcXrgbiwp0yIYpzP5U9mUhsm9Nnej1F+nSXfKrPdMagGuMYU0xW47zuq+eJzoWkNl
aw2FITTe0mkrGq8d6hxf+JOPJzIao/moufGiD39Xsrm3SAjFBmw6CIycqbI+psD7XdZ+pt62J8le
rXswYbW6rClDFuJDzEmuq9+ibJOTv1DbhSYevLCxGxSxffArw0M5CuDmsZiqUIWL9jlwYJm4XQ74
cCv1Ppb6RUlu+H84O4/lxrUtTb9KxRk3bsGbjrp3QAD0pERSJqUJQqmU4L3H0/eH7NvdeVipVIdG
J/JIAkGYvdf6128i/JQ0lE5AazC2+5u0Fx4rPC3bODtGrNNlQm5CmmyCEjGLNS2kCCZaccq6wYlD
ZZHTl06Dk9JpQ/ve+525NwJlnVLCpbq/sIbntGl3ondThCEi/JvcNx2hbJ3GelFrFcOs8BAxtRA5
X1/UufrdplHjG0ErqYzfU5OEeK9zu5LqL6+duOuczg+J9PFAKu+9yVtb5spkvKUT6BMayS6tHorM
s62J2irXdq2JmkYExG3mPlI7lMG4tWobSYBdGdDS9dQWElgldWqPUNStWCV5jkXcqhZ6ULt5PoAy
SegeejulKhhKFbAODipZK2XHA1hKSF4QKVM5Vflb3WYPhj+70kc3PqnBosaqoVuOVnpOWvT8ausE
UWkHcr/vTR6UNN7743GQk3NUDrfVkCGyZxGLhKUqhasu98ABkPVn/TpmqaqMZ0OPFyXUF5XHRRYp
Q4jgC2TWDf2xQZIlCdKpVK0HDUMX0Il7BLo2Nu+HcrLu46zfqLV0aNTuMHrDqoZFKwJqy8ImJUI6
Anucfz1SBarxzDWGaEGq9obtUB6rgB6TcszvDs34fTibjbJrmuZJ7mGhyHShrdcvfdkDzSVF3I+F
S9CCrlVQ0STAES2Qb8XKpPqtJjZ47BiMLlyTLvkqWsUqlSenFFHrpeo2lQSXlGlh1afPE3mhGkyD
USO1JHblMPYRP6H7F31nzJ+GGj50OR5lTyIdeZ/jzzE8KcawiL07zf/mV9aW0NwdtnZPwcTKbfWr
ahptLeIF0R/NjqQb6b3sHkuiOVRCKyeCGQlMcoO4cFO5vyGyclgYenCmKYEY4HQZjbr1LWjMbR9k
L0MPa1fPD2OpbaS4wkxCnEPajYZpFCMoGqGehSiOoMD3PF+j26uCbZR7Qer3SsU1Hi/+uDeFmyHi
lq3rIA1s0b+PDDfXKfOthoQCE5sKOdcdVavIcZlEu6xOGvZtrRD5FFGaPXnHcxlO74W6KqqCFBVi
+hY1fYZVNcuevj+w7sXqbET5SShL14rlbVaPQNflssbRx1cgQg0Xi3K1Lq1tVcj0ZjxhZmfhFVQs
9PC5ry8pwIVnyVuxMQA1y3zRVBo105Q7gnqM4o1vEq4MWrf0q3wtywTXHwNo+MSXOzn5DK6SlAlM
6rPmo2DpshdzFjXG7TKwZOZf7XL+NzkxSzLONyX/bZgPzP+eZaJePrkTxWAvmYsChVoTZnPfg1ES
B05biRIxwU5SnanYGxGnFqXcNxQM9RScDLldCFpgC5L2Png5xkK40NSpaesNchb9FiWjEzPRiXd9
CghTUUoPSnWpc2M19NWiZ+DsDeLSb8GfrBs/VBwRvksrlnYzthdSXF4KC+lBldlt+uwxbR3eterO
8F6nlm1SMJaNVqxKFSQYm4+u+GEUd6WxTa2OPbd2K7Ihg2xZt6GrtDe6KSwNfr2Y3uiO3U4rtm3d
rmqLDNfUQz5hLSgAdkTrDuKhrKKVPz4TlBtou1ROF2m2t/SHUqzdopcW/kQIJ6hBJLqmiExTku1Q
N1Dlv9Q8+wUQr8R4Tbaow3MA4xEZBRmsnhQQ61l9Czv5gajThNexXwF9nVNzKxTr2PDdvtmM2vQi
UnZWQ4PHFNpHf+P1a0Jb162Ap2cmLklXtvu2XXqSthR5EUYudhv8GOLsJaxT3jASLfWerfaHOQ52
PpgPoYLDpGXEFzOSbCmGRy9APZsi+YAXzNKPJWrrbdfv2DY2POCrphI3lcQ6EHfvOqtUXhfrSbrz
SS3ROf+Sqz+GLRCjZzijqb40TQdJLjyR47lQOvZoLcNIKwdAmqZsnXVm6hii6gzTiYwgybaA+4Zh
dDMl3GPYciIuZt/X8d7Up3UQyhtPENdiZtLVqfsgzE4SHK6mqVcePUGXqssy7tZqR+gIEwspOfjK
fTw+5tGrFb1G/YvPFiBhaxLvG+Ul74HamxtfO/b6qaNny7AJ9kEiAUwEIXHj6TWqH63xMW7fB5RW
2XhUuzUYPgxB0VyCoCqB5uoxCoXDPLmuJB/15S2zRKnKOMKtL59MUBlL3AjNduhPcXXwi6OaHKTg
EEpk7L4O8mzlfeExdLoiXraCcMIPNGNpmsTITjw0yXE/fgvQdNbGsdNuknkHvCuD+DzqNKRl6iZl
Z3MxfuT5a6UtCwVmY82OO7iDZ7lDaLMSmZi3BBedelcDhM8C7D19p1QKe4KVgjfg1lBpwJDJKlsl
Oc7t5WjdxsJN1YIeZQfBU86TUu01tjRfZQq4xpGcqduq1lAMU/1Pt1q/8dJ3/ElhWuxb8VUS/LWi
8EKRTBu5tfAwhPfVYMvSFqggwzAq7meLmnona6tCsZw0H7e0/4k53+9dayhHITzWzY2m4lrCoJc5
mg96uevjbdaaylM0ySuERbskf5YHa6+0Z7UesGHORIxorJc2b280QgYdq3vRxIcmkJZ0WkvfCgk7
JOmqcbPmO2v+afKttSooh9kZJ2lPZvCYtnDa23shfEgZFTUXs3CiwtyqwdakNF+rxg+hv2hPWbQR
qtqtR3VVi0cpvUHFz1jDrldmB9OUmHkPr55auRtTyU5Yj3uv5Lk9Kkl3CmPy5QMXb/RVIntPenAK
WBFIYyZGx54YGND4meEiM1bVhnYm1VW7NS+tkGwEhf5H5IMKQpnuIEm6YgsqKVwK/0fqp69WmbtT
Z+1Fxd/p8rSXC6bOda3YpQGtF+/VhDrcCk1XY/kOy6XO3JEQlBAU4BLTkqpZtOwb0nMas3WrAMpS
oDhyd08kIBbBNePmndi8ylW/hDK1kIE+EoAMLRWdRhIuQ/ED5VVZg2UU/CSL7ts+v5jtRRKFT2gd
H1AUru3B1MCvq7aHI0gcsJAxuv/Eduyj416RkqIhzdn/OK5ZL0vrUBhfI8VfO4KJYSjm2shxI2aY
7Vr8Klfyih6bkV4mFybkr7HCR5pb9An36wNtn6hdcYv8tFSGJhXYlBR9E4XPndC5ki6xxzKMldXV
EJe2n8jL1HozveGSBPWiAH/1rcrxUbtn3/U4/uRcPronV4QkBP5aEs3fsdQYTTnxF2/1FTGoi3vd
jHNuiZgeR0ZZzL6/RJ+59uMxJ93qwjRFLCQ5beSGn3F9PmCFXjvvhEplxp6MtJnNJtPSlWIeadsX
XjJ9wvv5iJujzkSm15dzmPn1P/+S/kco+o3QhUKPgSlwXWm3U7PyC2ps5uKdtDEicTEIxA8qyoaO
cRdqmqvKjx5Z39V0k1nMVjrWYZARycuPYtXdNOknIo0PT+2KjJh08SQGPmTjFNSbpFhk6mtsB/yi
2MftD2bQm7JdZ809RB9VPxS4p+sYWAilgYNDvEjoIeiECATce+mdrH1NuSteO/1wO3LABAuH2tQB
cyYk9WuP0Pwq/HIjSjNt61qE5Nowmh3lt/ZrluyierVe9HmVG9XEgdWV0CyI7/na+V6tFkYfS6pg
6bg1yrao0IY6Xzvu1atvVGpc9mHF6Y6y40M81IBBvnboq9efMDw5m1pEiFmzE5NlOHxtpb+28glI
Esj8bhx30uv0mP/488kqH1AJ/5uRTygLhjYaLMcqxCxoHp02G9ECnwxTyOA6uQlThRLQO1nCPLPG
E6Rivtgn+0J9YgQhCHs12oZUE0VEIpaskklroqsjx2r6kXU4yvbDcZ7Oh6K16qRvovfSlWdLFle6
cBf4HVyorTTpOA/zMqXS+c9fa1ZD/YZq+vPb/vKYG3IUSDKI/y7pLyM2JX3VEcNQ909KUb6EBV8x
8IavPaI/6a6/fNYYa6melDxKRnQzVUvDfPjzd/hgd7p241Eytc0kNWS19/d5NPcKfz7uB6v9teWh
rrYFNptcm07IWYgJYBQ8gCWT8O/PvGF/UsR/d/2vVoMuEhWx1HgHIjmwp+yU5XtRvcu75yaxQBk9
BsibTtnX+d5InrP6hm09zx5LQYDjFi9AMYGuEzsvX9Pu2RIunvEYyk8kq+sjgC1hGoSg1/PUUsBh
xwfayZNlXr4pzEkJwdblgu38PowftNCBxrwwGdlE1krCd8koA7sxDnK7MvpbERxR/B5GJ016taYn
0Ge7C26k4XbS5xi227SyjkK1G6JjmEM7yEuGjM8F+I5eVrd+pkCJhMHjn3EyNKuJeN38MqiiU6QP
nbctoWZbW7/9RPD9ER38p0PWL4+Zjh6siVrsiGZbDppBiE+MarDVHAeAfh3eo2VrvkTYRu4UdMIq
4LvlB19ynhOvXSDrwcqFHo3XbigPvrfuP2NRf/SQXy2Wcu6rgQB/YNe+m3fFJ3v6R4vatdfiGAq5
2ZUw9bPuUSNZFBYo8JiN4ZbqI/qtgePaajn4kiON+kIUJ8KlmUj4hlPUmyDe0O33zUpLRkBDLjZT
DUOTD34+fRPD+sZSM9gG+snMAgdTwZUEuDyE+saf1qmv2EEa7kfw5FjZp8SyhMpnou4PrtW1iVaj
Jn02xRI1wRbzgf5rBjTiT+uyXx6srmaaXQUcNjwyjQs/M0uZG5vfLAHX9llzzkCcpjwxnsZY7gea
ibVefXEvvM7tDOu+rUps53bhhP2Cm0afFKofnfR86X+5FpKQIrYuOG7gp7bVgXRAJum/Fpsoyler
okhSRyq2+JVLr0xHv9ZtXNsq1YKc1cmATMT45t3p3/+8R3z0qF2VR7Hu10IHTWe2Jakjp/5ixyVf
ve56X+deP1+B6dt0/Mzk44MN7dpBKW1Ny1K9lFrOKleVBRUdDpIhQpMwG+dL1+PaS0mNWFD6RBl2
+XPrZG9fO+hVUxRhxCyGJg9b9a00XFCcrx12vky/PMNpFRqWmFMnwmJkzGV9Ysvw0VW+AjBkza+E
XpZp4ZR2bUAATv3CNmplpSSfee9+9BFXb18sY6tpwsTFUp6hxFunnyIy6q34E9OiD0rda9OiVowC
RZAa1s+x3w9+t7CSfmcCZ47yLTqer5Xp195FUaL2+hBjmiunMMzXVuMvv3Zfr95JuVS7dqwl5PQP
/p3wxQf7+oVUcwa2IiMCTfI2gPrI2f98th+spNcGRLrn47o5dythvI4hOVFf5UHm/vngHyxP1zZE
skWacIrQcUZr+24zKl+7Gtc2RMUYaSDjXOK6Xo4zX/yTFuGDJ+/ahQj3glLGOmwkDQ5ScINnfQxn
7lSOkeup0ycf8sHbcx3kKeux6TcRHwIsOvM6mC+osL6U+msbzbU3kKIRFeLX2DnoZR0udFVycuiG
X7uhVzujr5lS3JrcUM3DCA7Th0+q5o8eFPnva6GJlXg6jpyzrDn9qxCt/ny6xkfX+updVJtes2Kr
H3YicrARO8AITtrg7yOMWYXhx+R3MB6RFNVoNcbSEQYR9dZGh3MpygudcVaSw+a60WUTAjAyjzJY
RYXC0DNd9dO9mo3zpH8XmLINWXI2BlWK4N5KVdcc9VU+gcoqK0nvHAAzW8U9w8u+z+oIIRahKjxP
NFkEOex1vPqGKdmpYgNV81JD7Q515ucYyabGCyN6V6LL8oH6dEYuQZKtpmTYyE3lNlj7mZkjTPo+
8ceNFfHj9k1jmNrcT5K/DBAldeltjZW/p55NGWZCKiNFvce7DnbBJ1WIZszX8zdF5LU9EiphSaI2
7THtbpDZPnjDvQbfSIBAmZuXfOT6eM99JKxkS9mMVrNs4mo71jozjK3RjMzl+3VqHDIP03L4qSqm
5YPFqLxYdOaPGZWI821loCOS89XsPjIobgwNwBe3UAVXvopWh5+O000Z/4jkF6QPKBzuMgaHmbqe
mD0P7XJQ4bFMPs6GTl+mTgjPO+xfcyRfuBfZal0vEsjCxjAgAVqrUrSMmW5MkJISBvXaDwKj9X6n
tE9dYq1Ss19pASAJDO3xey5/jwgpGfpNBC9DummSpWDBu2FmW0p2VWwG+R2Y3u719j6us5tCaHZj
zFCpY1KJPrlWcruCUubBMYkV7F/7h7GGKd3djlDm/ZQrER0NZnJo0+BIYYAW4rgvtOc6KOGAqesk
UO1hFM55A+fzRZLGRUuzWQT5Mp7ih4Ho7yR8yKfBzaudoi9zkVk9Vo6tVDkGP+zTh4kU5F7rTwLi
8VLlj+WwgyEriI4CYbwd5QWvQaEfscBaDMVaL5pFVZ/IzrCzsHUV9TUp99qoOZGe2UovPWZ1iUIR
Tjpn1YXKdx0Hd1Km1qGF4XrftUtxItQaTUoa1OehLGb2l6LV57FrHBMlRSsLDryN1RDewps20sxN
8CY3BMnuw27TwcL3jcQmUXIqSJwIpo2AwEo9kq3nJNDRLS0mI8O0JU5B46NLmCydDxVrHjC6suo5
qldtJK9edr2Oyam1lVB5Wt6Apip1A6NZt8zamjBwE8gKcTWsSv296bxlGFrrrGTiFSivmQ91GoGW
z4DWTEVXD2UnSy5jpczuMLYu4OpbJcdE/hEatyNSBkBSGzgEaqpFdF5qm0a7aQLNHmfJ4eRBJvqW
WMXJnLBjYoKiLQT0CIJwsKLmUDD4LQc3Vb+NJO9O4d7A+a5d0wjdgpfdmFO/l6yzFLwNPkJNCUpC
AbNdy+1BvRP7fmvFKxAl5qLeSoNvwUcvBn/JlM6wdNuCgw4tyKpJbzj0kghdLIOEWbp9Mt21JoKg
EtqoqC4y7piaPVbDo8iTCDVqYEjgdZ6dejlUqXRR+4JdjdiPkPgyWcZC6R+xPK7DwI4HJCYpzNQp
XfbKVoTmoDcBdDamlgVs3wQRwEseKygKN2WkLAJDISIRh78UUWO1D8dhiQEUroNuFF/i1IQ48NYp
5oJwGqneChm6dHCioeOGd7qtYBWkiGcNwTXCHZzDZZyzau25ztNlwDTDjO7S8VyLEMx9y+ZmwLHa
yYiFrQy+vcVzDBjZxI9CWmFKpKDFkNdJb558zbp0xg76VgrtuQi3PWbmxbDUK/3QskAb9TchQRMY
IxMNa0cs8GmOKK0w22JsAns2CWI3ab4NGu9nC02HsJFOecOs0ZZFBFij6hTaSwm7tRkemiFbiaHB
7PUUmzhmmmvIQVIT221AbOSse+zibT7dSGxhUvhYt7DioxdLV9dFoUM3rNaWIYLOdYscFWcC8VMQ
eekQ/Nzo6SmPeYwHbWHC6xet9WgdPIOkttrALDq3u+belGBvwrF38jh4E6Nk6weXlPk679K8IfYa
BCjjUe0zlsjMnRr/0WPa1UALTq30oPvPpg8VngeugT/XEw2zGCENFbyiovkQwfTISM/J4+lWL8X7
FE78mKIsHjLW5ch6TgVWxGCIq1Uy6I7eDHalgT1rVf5UdfqmE/eQUgOMYrB3QDWM+aieLZVw13Tf
peoQJgdZfDL7YRnl7MoDQ8l6dsvtd7LKtv9jbMpNXSirODrDNXRHLzvQAdgq940gmCq+aAV2zMgA
Gwt+bcPwyEvXkmEdKvnQVd9LJvJ+bzf41usNFoZ+4Y7mRquGRWncN+Yz2JIThZ1T6g9a+q7oly56
IjLMUZGS+BQdbfbdQMcwEboj18apim6LmqQU/xJVD2m45I1a9R5H05Lw4MfjbU8cWChs496AS8cK
DAcXW1WbiQtCPFhNcVQjBza3dSbafQp5IK0jt43OXt7sugydBlwcHZp3CXdTpzKhmdIt68kbz2Kc
wcOFwOIHd/504TQcEdKRaHbflc7bV+JJUO/7cNWACSOlGsJ+kwhbwwMTtg4xI6QCEvvslJKOxmub
s+N0bznavHBMlmk77BsDqZvF+1t+8yxpMwRMWWuYnQIPayKK6GW8hcaQbk6zFcKBUrinUDtr7Wfm
eT/x/evahC91be8WkJvoIYjpd9Z4bGrJCVmb6wpRePmu9tEqo7RqILqEVUb+E0p29AME/7q+Lth9
gPYtfJ/k9Bx7bG7epUpTJ9V86jzZyXk9oxzc0dw0bQfpCq172NhVIKyrNocVbqHVvFgJzNAsX+oN
pCqIwX+ubJED/Kbk4mtdW0fmTdDGRdCB9HbwFRME7/jWlKdAbte1UDohizFK43WvrMpi2pvSU2X+
gAO7kBPdMfJuEUxoLxFiFbA8hkhDjH1DuMhiQhbRTwhIBbdU2x20wnA4RUXiFrjN6/FtmyFajeRd
PXMJCwpURn2NiiDeKOwku4ulU4PnwdT0jpkrruiNDr3qjxQRqhVPy9DHkIqhwXgiK32ZI+QMNz06
sbC51WAxKSPxQ+J9hyujgZgk8g5J8AqVViu6ba+fI/apqM9cn17SbI1DFMNIA833qKwQsDFnyGMS
Enuk0/UWkyBpkZYhavJlhdq+ZzpdQQpiOZiq56ncYfdDJYRc2cgfRQHXa6DE2YG2FfZa6Z8bFq4R
JcBQL63yYGnHqnKa8CTn01qMNiP3vUbN5fmwioV8rci+DTmNumDrFSsv2ch9bet64EwsZ5oBnxOx
halCzpYKVzVvMhZlsWwXcpOzikP5REikvKjtuU/PAfozUNh8hqrDUwFRDrMMq7KWYUwBaq4EHZ2a
Iu7D5DgJz2wZMDJ7R6FyKrrzGDEn9Zeid5jYPKvyYk6m48srYVj0Z6M+lMO08OZZi7jzp5Oc3RnS
rRZXLjnHC5UhedgeWuNbjS4z2QwsazrlsibxJM+8eKwEYu77FD6b+EzEKP7ri9c/iOIp8L931S6M
Hj201SHPQsrzp2jHwv9uVWipOHB0l1fhHHZNrcGCa6LaZ6RFtILnm7cBKpzBgLdMBprbIkSsUvFu
SE45c3WD0AGItq6ZyhtLlpam7p3J43Zja0cGhhlXy6KAfi/L+yYPNhndjwdFPE90mFPcHmtkXFA+
5PVz6l3q8F5KrS0iIbwAlTtvaL8JYrFLeKVz43XSh1NH7CehCyS8ORmZZzX4U5vfqQ0rhIiQIci3
HuxPJeQCoJYOBf8CwcuukYl2IpvAeMpTj5SyYdF5x5HgzgKmW/niSedOzhcVQgzLwLpAvdfwpk1D
1LJivFeL+y5ZtcO3KB6dvN3iVDZnhFK2wsJSWRgl5ZDxKirFicDhBS8ZGnh0zKQ28LK/SNG5pbwQ
ufvWPfouIkea/qXydgpTYfkWuIRy35UhEjfTQVP3YTesTNNyMP9oxN3I/pGqzxFKh8F6UM03iTQ/
Pcxdv8vPhurfZ4i1QxxGsD9pcIB3Wg9qfMAOFNN/+th6r/ifUoKfwxisUunVa0bXHCgDYIXblbpW
g9XYlyjZdxJDzESn960f4yhHEB3Dm2sRtePA0NX3plDvxJy8mDJo6Jl1bz1RXudt/S3AG1u3WjRY
wUq1MDJgSqSjQewaeJ5p4/qoDmq1vNNba4Od/rFH1W+MsFoTJ9VxTpMQ3kmW3ZOuE82teE8phPq/
1W81xP+Bd5xVNPimeOayGSxmcyzjPmpljAXSKVgiaCrpAfq5mCNRzxKGZQDdN/MHx0Q0YdTbUNzL
+cMAgKYkI0KRyY49KnK0HJJunouJiJD5flrjKuvWdbeZNyE5Kd9DNVlHnmIjObfNCkGEehmBEFLQ
JgFJ1pT4DoIP3Co2YQsNWl8Pw7aOzBtDTRHWhgdFwR83gVRYNm7gryL8Vsw6PXuSumpQwvhVe/RU
ZYtl2kr1ZtmUeZ5Uc2O04q5OeBZZjUz8l3vtSUDy42UsTvXZh9xfVc9d5S2NFG7zHVE9xejtx8y4
JHG/lkxYh/jffLKVfbCRzdyAX3BwVEtcCPTSuxFRIZrooPoEt/85WPjNzn/tUNxLnd6rcjnszLa5
ZyE7erjzDDo1qIIpBNFQI7W/mUL4NN+waqD+0G2EZbtJkG7iwdyI9fQQmO+R5R8t7/3P3/Z3eOu8
bc9I1S/ftpqsEu68jltYoi5iCqCZntwX+SfIqPTR8ef//8vx1djsujJhnFeIitNM4n3vbzOZhKL+
PRQufisxlN9IPSzjZtuzH7ZjdEyMY/lp6u7PWcvvrvqM8f1yBviS5zrPH98QDGVCXS+PKVqQ0oVF
tvV6C8UF4ZL5zUB8QojKuWafSmV2mGzfFDtorgOOCqYsfgHnny/4FWQZIAILY4biu0BYSf39FH6C
LbKz8oV+90WvQEtDz9BusFftEN4vSqJ1QeLQJK6hRVxonBGGZDuKHxI8Ejtj4p+Fr2WCP73kiFN9
ydlNpkB1SgRq7AOuikx6QLOQZLS+p654Unx1qentUp3UbVB0biA8qbDDc8W8sfJvfdHZox+6afpQ
Tobdxyjhik1d773xIWtKB1MjCzWs1NxUUWSnGIpUgMyld6uYW5OVlPXMLvQ9qr+yfIzFFmgNXxsy
hAbEZKzsdY4YKJ5so3jCJiTxULJtmw7CkOjAAGlTg8IRibzQPAYskgNqoyFPZxTB9oR6MTsMlG1B
RfESBxSKMSRdzDOSBlVoYB4afdgIKmz+2aXDNZO9JboIWNUJqWJ5DPJNPXq2Bjwog0EMSrqO8N+K
aQnyBiG9tFGLeIGPG/rUfLyPmtyp2mBjWCYGW0+GQskebuJyWwCvkbAU+i/T8J7l/q5A5FMGcKdR
MOLOIisrrd9buFTnxBkwHttPU3iswpCdmJqdHbWXIt6V1PEH1N89UkZ/5S19TcJkyuBWI3sdniJV
PmT5u5KX68QcnaSdlf3bIrgLq+kp7il8dDSDuuTSbtpFyG6DRK/O7rr4IMcHSKJ4OnnR0hq/K6nk
jmJ0Npo3K3hV5cApejzjUgPQI6LPiheVLNpDthaKc2MUzqQU732drRthol97MtQdJHKkrs0+VRQX
LxOaeNXGTGnR6enthJC8R2tUdcOyzz3Ao2SP2O1nsLgfJE8mpIIgyYnK/RYDDreztBL/RGOKgJCM
XSodg+nQUDlWo3+vCY9jVO2s7M0IUNRqqTMopTuiKWh766gGyrbxle+hAvoAacMS34ROQXdMmlat
4VZbkK/+GKHZwlSsLZYW3hpZqt5GhvjJDOR3g5y557vaU8o46nhkvJ6KowMxvAx+4Agm9JEAZdz0
Gbvhg7XWnD/9l5UOk9ZMxkCo3zXxfUq6sFbvLSStf94ofjcSmb/C1UZhTRkNClXULhfXkU9O3jB+
1jv+ft0yr7YIw5dCFVS33w31oe0u7ACfHPh305b5lK9Wft1S8j4zQMlbrCE6b8IQDO84Mo4z8bPt
7XeDhvkjrlZzzciSOp40biwqjiJuiA7Ugcq2EXYlYXQfiKsxM1lnQttSTfvPd+Kj23y1zmcTOSjj
/LWq4EUx5qoQPR/y/z8f/aOLdjWiMuMgSKeW++xrIgHku0FuEJ/iPdf/+PMH/GTy/GafujbMjbwG
Fq2msAPq47xSb8IqPMaF+l3yAehJ5A1ZWRvp1egGWtvkmHrfzIp2ZA7AQ2yHw5LTFpiG+eM6Luhm
xfy7paebBq0lg7tl1UluFCW7jEr6kzP+4C5bV9dE1Edf9IqBMSPqQj1gpKDn+z65xMFTX3zzhwaH
Nf9pwo5LxfDDivHzMQTszJqF0MPoKpB11giRzFxknPSSCa8R3u9/Prf5Wf7NxbSuBvG1F0mYypng
iHAO2URGsME/H/kjROfaf7ikB5ZalSehyaLbVBtXZeq7VtNvZH1c5UjSBKlY1Hni4FePww9OHFn+
YCEOkgC0/WxtRr0d6c9SBIsyV7ZMmhZeAB81snPjux+xcseXcjYpAdKUJMoMokBF1ME9PlB+jZWW
iJ2bF69rs3GV4Cn2XmKtcNHGrYsxfsjHYR1DNU7CW4VBfka6ams9e55q19YqC7F9mIbv6qCeCYsG
IVA+uSofvB7X1sljbAV+iRP/TkpyAJDEHvAJJuONKe6/uev/+Tr8T/8tv/3fd6/+13/x79e8GKvQ
D5qrf/7rEL5WeZ2/N/81/9n//bW//9G/ji8dovf8+nf+9icc+d+f7Lw0L3/7B5qysBlP7Vs1ntGi
J83Pw3OO82/+//7wP95+HuVuLN7++ddr3mbNfDS8M7O//v2jzQ80GzoP6H/+evx///D4kvJ3h5e2
Cpuwrf/b37y91M0//9KVf2iiaBqGYoqKIYkWr0H/Nv9E0/+hmZosi4qiW5Iqztb5WV41wT//EiTx
HwoLoUG1zZ9a8tx41Xn782ey+A9N1jSZDU1SNZGImL/+z9n97Q79vzv2H1mb3uZh1swSlL+vEKYs
WxoOsqYkqzIfJF1b0E9RmWQxTjx2FhvSFrXHcK8DZQWYzAypDQzZQiMtdScqG9SyTT5FL73YG+8l
BgSfcBf+zmH/eSqShgJK1SQFH49rrmNmjbVgGti3QJat15qsT44hhHCwisTwbfx4/hd7Z7Jct9Ft
6Xe5cziA7JAYFk/DXiRFSqQ0QYiihL7v8fT1QbbrF3ldUnhQg4q4E9sK0cQ5ADJz77VX0zPFicKv
zfwvqSRWKGmkbwGteBC+Z96KOkwTOVMnEYIHTvzR9h4QXzl/S0noaqPmdyvx9c7342I6APLTKuDC
6m1DxcIy2slQQ+aOWvZLPHyRNWrgn17Dvx70zw/2ny9irTB8LVe+PefjkdjoXDsYIhWJd+5UBIuu
vpT3v77KD87sf3ZxvovPBXhUBKcIRZkYvK7gDNJ3JrdDjw3GTVTflxMCaDB0fDqij43B8xdxajB4
AMvD6ao1hRgWRitacPqdzhfnNZSSgQCGFRaBHYJLbstJrsbNQPYQrs+Vm130603425xlxer66fj5
8cGtG0hhA+V6JnjLJq0YqTjANMM+15UTIP9NyIPMmJg/hjZTmDGJlSDvpHK/oGZcr2enCh5iFWby
pAEvL5ClFUBTDp6lEBicgM6kCObHRI5Ml1Ra2idVkUwaFCWDDBG2qthDM032ybTIu76z/LIWWxfG
Uiie2sxk4XnsEbMyejwk5otrLrDI7UA8q9ahsRyHyAbnQddigyJbNegdrkJYGafyYztHDRLhdsDv
wOsHzEB0qiHpy7pD5b/Apv/dAfvf3i0+AzHBQUDdJrT3Y0/5qWyvdF052RgN+6LssmvHDVG4Jsyq
f/1uvT6wtickWSZWgMB5EmLrm0q1T+auIEut308u7XjQt8TSuRAM1Dy6x3HF0/nX19uajdevsjQs
Sulpnw1bv00BME5R6yFuYfj4RLU5GANir9GofVQj2mt4YeHQN/bff0kjlWT311ZidfemGgqC2Fe+
Cfu9nw23XVtnZ31MFTbJ4LZcsEr+9Vd8XYD/uKXW1a6vPHhmHD3bLf/pwUUdMop2sETJ47cPlh7g
PT9PLyRn2t80XT84pq/uJnHUAc+PfVxx8Jm3T8+rRTKx+THlzkoskrkBe5zCNk/XKrEPdqyvnKE1
uPtFAgBvafziWCaqZaLj4w5uFhT6SSftXz3I/4Ma5ab+Vt737bdv/fWX+v+DSmVTyf7fC5Ud5Upb
va5ttv/jzzLFM3941vqe9QNefCM3w/o/yxT7B9u6MYHhMWII5Eke5F9liif/cK2UAg0br5Qygl/3
V5Xi/WG0Dazreh77q+uSNf4vipTXry1+f1IITUFEdUIYDC/v69e2yjovhEqwH4kbODNhR26PnMZD
Skbn8ad78g+n5us95+8rcSHuxlYMbHvETwukZ95gwxLr39Ki54oZHxUnCvjzWPguFCxXZL9Z/69r
nj8vSLlhjL9tpWw8ry+4An7ECndioraSU2gSXk8U97x8XyzIVd4lYJtmFCrez23gfPz1l/2n22q0
DHwFqMvtfXNbw8lLqtgkdCIJbsddrdrlVHEIlXt8eqP8N7f2n65mjcsLpAQ7erAdyD/d2jkOezyQ
kWx5thSPWMdDOIomSz881cNv+bX/dF+t5bUMhDFauW+2n8Rb4qnKwTX9tDhVYnX2feY/qQxznbDC
mN3WqbzNBP/49T19fYj8eJ6Khwn5zxjP8OfX33I0OqszW+1Hg4PJypBNZ8yCUiO/hm3e7RaHg/nf
X9E3ruA8pisw+s19FaXtWtsCsbolTDyLReY+KMx4qWsRYxexrnsRTcNv1HF4UPBF/rO/88WoXF2K
EdB8zkP5tljn7K7UnInj2DscJcvcrrCElIDhMrCTvEy+CK/jygmDMz/ENujo9bE5j8PBfYAjDPNn
8jtM7BptlveLQ8jrvvSs/Ob16/hBp7J3QXrbccWgKINInFNFXcmuw7wXu7jyeWp9iBhY0apbGDwM
FmfRecUHlWdyGyJMHaY13YzZp7aNLtGxhyMOOkO53EBYGd/HfdUzeLRpeTfwRrgnQ5vr8JAjhb9w
RAVkk6U5TFqoY3KiHF31cphbXIL3a+YPYuckFZ59Y+NV1aWNEgCC49wufXEUvdYxPuhFkC3erlrS
dDxdaoXIMpYFVLl5TkestQZYgBiHTcVLn7fMrFvmZqeJl2TQ7VSHgU5Qa8bWbVPua1ys1D6eVrHL
m5KIixyrvvgQxWmO+LxO/ek0GYJxZCpblLDyHJDbo5P76+ex0pAGfcWWjklzLT9VY5dWxzh0CI+3
bZV9joxhk2kVL9c+aErvw1R7qjwNus5YvOU9PAqDkqbhQI4o/m8r3gbv9DILrA87ZK2kM/bf4m5k
WN3bIH2RFfURBtddukIQ9cyF0ekYnqUVZokf8YKCbkyadoZXatDh8LXScS2f0iph7jNx2ntPgYw7
ga6z6vzinc4ivHfayfGW6gCprow/ZkVXAZpwVuAHPePPXd+tReY6l0uT5nrexUOXYjGVjUjen5ws
wuEUcmgcvxsr4TAaJQ+gyaZ35dyr5iYTIxP4QlUqPcZ9keh9nliMybxqxroS+5bBDfaL29vsvauT
JL4o3GlR13E8VuQZSosDLzTnzPFxdnGxULzyKB+dp7jgfpQn7uz0jMfjwliyTOzi6eWTiJIcnzS/
FfnV1MhuOu1TRo0v1EMo9HfM8t0Ij0PTjxL3vJbn8s5TYRJ9dQen8u6VnUN5tHmSKIIHGsTse13E
8/QE077CHzFw8X4WulXhJxYYxsSMe7BEWvweU8mir/zvQ84s9yTtswyDV2+dWI+BxfgcO7RshB0/
jQ+F3/TriRtJ2McyiUixyIzCNGkk8AB1gU5x2yzCiaHWGsMyDEsmotijPdUyad4PilMaHm6Hk3wb
jEDYNs9gIPmwQRBUhKfF6hH/4A4VvnmLk2KWRU6SeufWEC9P8mqOoVmsTMTg9FcmvorsXLH80sW7
j423fihgBkBmmr0vAb6OnyTbyNdGBHDhGj5Tf6iIL0CtHLvPLQ3WS8Y4/MskQg29i6oXTzTbjD7e
REsIqlkY5840cYjxo6/l18hH+EqjVqr7cojrBj/HgPtZVH7zkNBVwW1vVonhaJdl36WICfrMldVf
fJIVN0NVB9N6NbpL8blJEJBIdLShccvzER8gckGmld/o++pFNjgGALL6/UWnxgxQOFa4AWZloT8x
2a6YMA5ZjKpBp6GDqZRbf6xd7WGL3vMvdBZxWO6nBOV1FlWQ2Ccvh6s2NqLeQg9gbsCOJOruxFHh
6p44sg4BwwXZXfSLwuugDcnqYgrAik6s5yUPji6hN4UqXoddm4z6qbbZRl+OfbyK29BhBoGhnv++
TyIYzbFtQt53pYrP3Zh2wQHxQFIcVVrB5DZ+7PQHQmkSOB9dWVSo25amuLbBGkJZd+IBE0gvWq7x
qARHR58bve+yIVtPoLDH59av6/gmsSaZDkWrnDDd++w1ITPDQiy3dQsQdy69oW4v5mIQ68mqZn+6
UFWBpVUnps0SmtUW7quxDpj0OUJiiN3A/5R9FoYPbVdW69GUnizY3ks53pvCgT5apKvZfHo5kLBw
6GSE5fnUEnHSmDk/JDGWorC4HUtXhp9IHH0L6jEKPkS1H0VXTlxCNIPuL9oj9FQHM8k0hyYk6jmP
XzzVjS1Ow5b5vZ/A0Dj3mgZn8VlC57nN6r5Wl+y5fsJCrGrLQT1gz45RN7EKGAG3HdZwcT0zF9RD
2L4ERK+Vl4uqC3XNF1vXp26wM5OHKIwWDhSFifT7LA0HcTP6OuoOOa6W6XM7F+SLhe2m1wi5tI/f
fgCiuSNFvImeTSmYP7ATKBDsbliA/cdplNV+GDtIuHXC9K+ypMWeQZas4A+P4kM0JN33uI7j99OU
wBj222SC5OU4L10zdNBbinkk+KiK09N0jjdy/mJYeqSnwPhzy5ypqTBcCodYTapKYKP2srKYXzG/
yXi0fu1wzI4h3uawzCqiVLq001/BYZctEWETkbbCQR4j+/ids7S42CemDHFInFr7tVvKih0o6Zpn
+KcJSpegA8QjdDYqziLXQnma5jL8aPIlRPlcRdiDH6c0nJ9ACef+xMOb71KmBKzzxKc1P6/duO5u
ljVfLygASGmFRxSi9zBpO1wFAwm311Naet69nGP7sYtmLKZt7dv10MU+1pflOo3ioNbUAGboBCev
UbuQiFYF8ruPEvz/ABggoV+MvhoLMka8TkP0033xmLTRap7Yvgey5J1qwKqkDi3OhHPgv0Se1U/N
igWt7o3zLiImi0dJ0vA7TDXyJ6iE+EhoNwHxX1tZmgN5v5U89lFF8MxsZnKZ0K7bdl+GToK+hKNp
3UmnZ8ibuZ6uzxT7POwDFtB0subLdlsdmGkYtjeC5IpqjD4r7S/XCb1YfjKO1D+QFmPnM6Hp4rrL
vRTJkY6ht/ZVVpUnZGWuL6jDuyso8YUg53hIMBBQsQ9fEqAKE9sisu3j5Ay9g+qhk+Z5tmQHnPrO
Eub4M/JwTvuBQKETx3QNu6jN5uxidixbJyVGEx7jbOmio9Mr8LUuxNX0smElVQ+Jju1w1SKjiC/d
hDQx5kEOx+Y+7oaVBImYYmIXqYiV0VcOjdGJIJ2o3XtNop5Az6PwpJj7NNjJTG3pSK5fdoepy0Py
H8icuSDsyycZDPfvZ99bF38X+WKhJg2W63UZoWy2IYcRtU6RBUck/Uu8L3pSvU7SOUk8eCODXIhP
7sPBvEwm8fAnzSrVih3DhSj8nspqbE+FmVmUbhLDFC0CUgN+WP3G9isxyml+yHnFPhrtV89OoJFE
RGLBD0a4PtwR4Cf3SxW5y4p1au/Dr49j8X2c8+RdP8HD6JqyeL/GOpDT+6RI2movnKAgA6FM6J4w
5d2Wa6Qu5RpPPq7ZQYgzuSs/YRXpfmkVlsAnMhqWz0ndePO5HaPks7+6WNjVFDsSkY+sCSSz9rvB
xeQuYBZHfVm17adGLKkiG22LOWmdMs6xk1DzTdyOVIBswMiOliWLMrLg5v4TphZEHwlvbBaMwZas
x8yqgqFPcYzhb1514suapOtjTpwBOT+Ln7zYJh3VwSsbwSN09XQdN01H6lHW2C9DHDT3gWrQGvHk
3bPew5T10OfhCg2l3ILYutY9W90KJCAJoqnfdaHnPMeTbs7Hugzm3YwyQ+4cmvsI3/ws/zJ0Q3Cr
JqEdBWsZR3jnlMMcd/Aus90efSzqECBNJDpe0hYf1jKZcLSlZCTngPaCKQvC04j5uyhuQ3eGWJaG
nXyq+gItEJlLjyoPM5LJWO1HKtHoOmzT9tPiD0GKfsPLrrTs8wcTNGtx0kwD6kCw+02Iq8aqIhwB
XF2u01ofIC+6n4dZjcmJ9BJ7mTgJ1tGdCM2jlw7dXTet60MfZTn5CL67UQKieZzIAFyI2ilKHR/r
FjXNSYze/KEOA+LCa0XDdZnGMF72pgmzLSojGAD9hIWUHZbLcpeTEI59v+JoLATwIXmCog/ggubM
wxW10wNDJ/qAgIr6nRssqMu9ytDGlTLvrxhHlAQHhOm87H800v+DDP7XL4HB/1VGVf7l5/Hl/0EF
hQLgAw20llGVdZXhb/5EBT0APmBYIAdlND+zzX3+Hl6qPyR7PqNLZotKet6GSPw9vPTsH8yiAAQ9
11BfapxB/gUu+CNv/T8ghAV95DLYi/AZXXCIt/zUKnZ7qZR/9FPRu6dtvgZo1Yp6SIb81MocRWM4
6vulS1K0J/OKOJht0dkJaMQvkcNiwynHFl+aBXQMwlY2P7VsbjeLHp3PfaIEW+AUT49t6pP41fVE
jKke+t1lPvQtxvrBaPDUL1rn66gcusnASVGtDkVZEs5FgxZggL7kdArZENxjRAWRzBfWJeVOVQte
8JZpxGk42Sh4dBMHZvsKfeGh0hmWHgqtwPeIlpBqNSpw8fVymGE7t0OIuiwp7qSsVq5AOZI++Lqc
fFjVmpylKs9zTAbDYUj3Y+vO6X7WmVU7LQW+TrZuwCGS0us/qoma/qKe6D0OXecnUDCjSqNSQORF
0BkG3Pmp75ZjhbB1sTWbyeSIFMJkLdPy+69BrDcTJdcy0kbyxng8AJFkmgja9BM4ONX1KhZjzhO3
9G8y158ew3AO6n83/nCRLvmWiZ+ntpGS+1bxE+QlMiPh3UwjcnL4lKopzlrY8fHZGK1J8hsoECMA
PvVPr6fHqEVI3kouyCQkeOslVRYrjUcyPAOvt0RWyCx/KgOfvL8g6KqzFfMmIlMryMUHvzMcVnhR
4mU9L2s7Hcg6g8sbzWABax9Pn9LWggLHPLSm+wYNlJjWpyjaKqM696JbbMirgU6gty4pAohDLuXi
IeQxXYeYVJiQd4+6tN18xWmj6XfgwUt8+hnRFjmNd4nLyXXg0cLdSs7AR7oVKCh27OW0XxWpVOsa
EX5KtzkHe+olXZxEU+LZh3CSNV11CyPusBJL0h5dW7d7mLbdpnTu2/osb+W0XPiJGeu9UxfSO2pk
Xy9uEftPC+9WttOtTVdcobGbPusS15wNa7vUZ2SGORZxRK6/9TbWF5OuJyI9fjSNaeYkI+byDYmJ
nAWiqecaNmRFMVHucMXTN62/EOnXrmLGWTVbi+esWVeYOvDHNwmdIXVMIT31TwO30LdzWXbBRWIS
ID+5cguoCLPsuY/GqCT7zyR2two/c/c+DiLgujSeDfkjUnzx4mghITMrwPyMQ0gFlm1OWJCWl5Xi
/bp6CpJ8HvsTt6Ma3nWy6Ah27AtiF9xxCi86jQhqi7pEj0MFjhfCGqjhMZYBcs2l9WuyAS2f80LV
Ei6SZvVfrVOcF+cgh8MD2CXkISeiXjiuIKCP6yg6Wr2WRHPiuIg3RuLe+SR4qyLevhWCH4I/mqm/
6B3LrTA6mLE9DgUgVASSc8I8H6nyIksLsoozH0UrHp3drrHNRBUEf9W/kPBFcBXPiw3blLNzHvcZ
vKlorZP6NG1MjOgcKAa9x9S4BKWQtkFwYJV4ABdj822KluxbrCwW0SO1PuRSQsBhHEdtcU5rx3yb
Wqk2e7a+FY2N9q9skFB7rC0pDN2q34lUlOUFIDGxJFam2cUKLQRd4rLqR2nX+cNEYs8G2vUHqsbp
24yJ/mPCXRR7X7VpvdOGhFImEDIDX16LodjVDDO3pnlsb43N4NjDQS/Lw1QiCTvxhi1NpmeMewM9
RH013OPHlML6vY6jdj1jX9nyXFqPkmdZltHBZhshI9LMAWIrMB6PJBeJ9Sneq7aGiVzi2Oh2xXCs
pS3iE0WC6ED0X1nuQ6yoW9LIFgZP/eSjjjRr8x0NjqYUrMrJ2ze9bj+s1iG9spSiffDibP6mhwmE
apKmIxgM2/BTZn0t4ngOxW88yszfQyCeCJ/MHGJk7TJWkOcXE95VeSwJgFtrzN6DYnU6oOscmVtk
ki0IVFT22Yohv3ZwGPEucVK032ORqBuVm+lbvFZ1e3AaqZkbtQTessBaUq3yKccVwqAj/wC41F4D
Gc7fB7DfCgdcGJJ1MSJL4x1JkNd5NXvV6k2CUryr3y/1wo+xkiRw7xAksGSS2r+J3AxEM4+A/3HL
9p3yaBcCNctI1Y+Stg/7en9F3Q32kwcbpaSfdnoMeQlXWyRnEHxGD8ViFZDvWrrIj/yE4cI0zgRW
5YtyG/pgt/kQckbibpKp8JtZtUHCLaQwRKnkqD1VTjBML2Rlh6/lXGaEzjUNvUHIO8vPTMQyXMXC
VHduN9fQXJu5QUWew5GhBYpWVZ3KqgTjQNiw9hbMuq+qk9XVZHY2g6cJdnBE4xC8EoBHskdAl1UF
6QxZvpDetaq2vhNLPcHoZC8Y98zSkpvV1xNuvYTVXs9pgk1kHWjzOYvcwp45S050kImkPpooXj60
jROaE886yLBi2yZnfdkxwJEGTGxfRamw7WnZ0aoFcMup4en+MLtol4UIsSyqkdo0lakvYklBsA/j
rIr2U5gw1Rpi636cut77RpqSfdFgPTyPJYpvpBbO0zzikHmiwBm+p9EiIVjhJTpcJF2izK7mRi4n
DcKrZCfsoLFZkCPCfkFxAwGj0CNm7CaOQDfdgEIkk7EbHXKFQyQxTglI+0g0GGjo3Mxkm+RGoWoF
o1lOxoDIJvI71/IhriPna5sG6lOw9v0Nv89/pP10v5ZhSP5TEHd4cvhytcQDCct0Mu882j2vdUdS
byOX2CDLje8wRgnTx9R3aO9MEGG9qcZxqnbSTQGWRVXo5pAoJZ/RdQgS9cQyUcgtQO+N4/Y3IZtw
ifH3Fpyt4lS5tFKV/hjRX933vPDtLlx0dtdmgt2/zgkcEiqyJECC74WwxRKeU5zl06c6GtGZD84a
V/tlCtd4r4q6uMCrn9RdC64M+J+W2e2UdgNHzxJUepdkcX+LXyFVZWC8/GshSyTIHsXS92YcyidY
PeGLzdwceXsa2Sc7Djx9r3Rcg8iviMjq8Svzkse6o5ac60WdyKAvxSHPZvNAVJT50kdD9KnoWXUn
wAxZdOJm4DRH7aYu2TvRSvJx4jgEnCRQs+L9OJbjU1GGYFwtezfhaVngOwSAZc2cX2bTVE9bkGcE
gKFHt/peeIvvcZR1grQhU32ual9+RQrK2CLm1AUGNciHCLWSmLkXeeaTCmf9vOVkn+L2lsFA+jTS
CpR4T2TpWUnCWXzltFm47PwxLqHFNmPeHf0QB4pDgBhspeHP/PIQwwurd6FuyFMUdbJ6tNkzWYJM
AHCjCVaydB+XSELnJdLUGd+TiRIwVZmm8l47MhTvJqebm7PWWXveyFKJuaXnqMgGIjASkNkbkRO1
2nsuwybCOobhzULTG1BkUp6ZBuuH4TRrUsGQbYDLSZ6fqJkYPRJeleUXja6LBVfYzkZgQmU06QmT
hJGmAX0p4czPwF+xOlsizP12VRWG+iqvPSMmKj/hpxG14xgWt45Zphrwm2ICyXXOOLPE+jvLYEYX
1K6O3JkcJ+XbZR1WkkSGwCFDdUbnF7+IVufOsShV6t/is6nNC4xbvg+ECmZWh3xhazzHFsEF0PC2
adewW6cyEDuorlVyrEPR1jhtzXwLnViMe4j3HRfS2H3IeR+6AGgqh4Zq0+HjujQrvrcDEOIROYMb
PkDHg9nFxrAm5khBItqzKCAlhqzborXiLomlgUZH1FBr3icrLUi0S2JYfYTPpT7HqFPyaff42WUx
k8LQVN2Hpe2HoMFwhkEO0Jaz+gfPjVR37cQ4vF2VDdk+1x1oNL4QtWMzonfimfb3PGR0694MjWLa
VXgIB+7qegzFvehqa64LiJlit8hl/Bg4q8vyy0JFjMdSUOTYaSVsJUyVfJxieCCd12K66mbtaGn1
GpGflZGcnjqvHsKDnoPxsjFLYhFBwrQk363lOIQR4Dw4VNgEfKdMaQ9JWKSYSOheYNxl/I7UXpoM
pEVBNqE3hoG3QwAvnkiXqpt92w3KO2tila/kaq+6Pg80NM8Lb2pigpuIxakOvuTm836FcA7r3sfy
ZFUL3Pa1mMkLafpcxoc+ZNh9WFoK831SOKq+YEaN4C4N6oh8E/r6k9iSzI1zRdcyZC2S9WzBuguk
PHSZCi1e3t/OVvLJyIoeC9R8leszlqdwT2gWJgB19HgEvO61Vfn7ydPDV5EG8mWl+42eHLdJnvK6
je6iqiQeCLQ660+M7BDurSO0N+GOIr0NK8WGrUXsbwktwbDw1ck5LYzH8V3yan9reSVItHTm5Az3
45Wky9ZqWgp3wX7Mt7qdz8k9Hj7MSvYfAZkpdJd1S8DJxy2uiDHddEdgYsd0c2bWfhp3MreEvNfc
sMktNZHmfmb3bhBFD25rik8r9RLBJZwQzn5mdJ8fm9iJWUJxtD6vfooBBFmJeUNgEPjgbnTnRJ0L
ndqvTehHd6FJZgKpyUcijrjNkL/lAS7VhyQtfMbjEv3Fn9ye/4HO/mszn/8Vqa788vIKO9t+/k9K
naPFH1S3gFQeu4k1sOf+Rs8cb4MK/sLLrPwD0rm1auO48l+bDuAvuExtKBu/w4VMtP3Fv2L6v2Hs
KOtZjIs27A1NwUYVeoOxgOC4TuVP0b0vA6wtnrs4LpHPwgQdm/5DYfVAzKHfzFO2weiDV5e3aQQg
0e/zNKq76Ti6WsNt6MWYpt2uYIozqXMVOZHvntKhyPRL3mdVl5yuydTX1U0wqjYSZ9KtvaA7n9oE
Nt01o4yMAD67+k4u7kjWscm9u3iKy8CmWOr1PiwH1RGGO9BMvUsnJGxbWLvv8ado5NygpfzzY3Vk
TDYp02evlVD2HCdo23sLm0hsp/jQIPTxyi4lNBGma6cQ7IReaMmlS1dLU37iJKXbhr9jRr0GfUBC
lAdTEQ0BzDqzEaReQ1kFspm6VDZ69ExUItau12407oFxtyUHGk+wKIIAQOZu80wYNLFRnEMiL+dj
VgNcfmTLmAg2ZUxouSV94YUlZPMeZgJ+EjycdDkfyU0P2pNWrrpQML4Gi+g/s6HkZuPf1vEEIGs2
PgZZZMZCyYgivyLGMo+GpokOaTzlfK7IhU3mEjY+iTg47aIUiRjc/SIU40UxM4etMDZgcnQnJ0Zy
HMaLN/ov8Ia86oPiPvLpKAu3X2haaDnibCbkAPh1IZSOH9eaalGcORxM/r0jM7/r8CEJe9e7XCXC
M/80C0Hg9NHCya6L66is0/qldZnwYxrYT9Xs71M1hL7PHs8wSZw1DWXVeGVn4pCW86wnTnMkkqFK
uVqjVcnXbmrP5SO0DVgATmFz4jnYXAzu9vmTgVEjMEsKG+35p0X/D6xR1vhPON/2yCE4b/IHBTcV
tvObR95mvTY5pIGPoF9z5OPDB/tiunDTCT4g/voVPm0HSt9smc4rSj5ecqfPpj4984pQm+zs1x/n
NfeRj6OBoEBUJfqijYb75uNQ6PWwYubwQ+cGII+7OXWjOcZHY1qc4lCbebtV4xQXJPjSKddmvJoT
bIl+F+nivSZDbh+E3Q89j1Fw3AOQ19dLYYXDmqJk9T8wfkTi/G6EgzGmp6TcJkbdBTwQWtFo4H1E
7C+ytakgrjSjx6uVLFZNBHevw/avcVoCgL9iqDXukH46LtK5KWZa8edK9kOUXc9VKLNrAhg9c/fr
u2nePlx47B6xeVq67MX+W/EnTFb2Jl0vHxANprGGjrtKbqMikAszkhimlBwvAgyTqt8qWr0fNNX/
IMjcQd9jf4NZza6Ciuftnl20nhriVUYfTAFfgjJ3LDK/OfbM33mGIYGUXNzHaZIXXFVtkRIe43Qj
fkvlqrtSvquRsbAi4iTaVuo4ejGjbqTp3vZeRAwt+j22o34a3FQD3ao+NUO5bSfTGFf8TtM2WDgx
bYUGGJ8Q9TTieVZkRKy+Z/aZsooVDqk4UgZ6cFRwZEKXsci6Og1Nc1xERTz2WdN1OR9zmRef38zQ
emDfYS6Nk9Gh6Oy2KmEfbHtS6MyGh49uR/GTCO0ZjxOGa+MWt4Rm2Na2FP7C39k/f8vYmO1Xu32a
8L1m1W0by1xTE44Xtiyj7evN+Bww3k8C1v1cdQ0XV5XnqfhrmNAe4T5BnMZUn2C65jbPbKIld7js
Vnbqwza/3uLHc2GIUKgTN+YAbIMixeirh01fJ+dAahCBcfhKMh5JCS1oDO/qDI6n86X6c4NEvtbw
8Gbq4rn+NHp9zq+WS8n9fnQz26feVZ6KKstwshFVOreQI1kNbLDr2POjU51vn9qqsOZ7BWk0Ovdq
7LddrfjzczZOMjn3ZY2FT7+vtA8/dCcW0Rbeccknt/OQKJuccVGJWKdzDxznsnk2ae/wmP76VdGm
uTQ3QPPb2zRDEpnfY+PfbenKWTdGpzrJ5148DFWzPdxEGy/NH/txshZqio/VQ3iRxeX2nk00Tma4
xOYcpuddGYqIW/rrZfmaTq4FK5JDjJ1lO2Qpj95UMyO6JrjdFsPJ1elbhtJdWMDdcuZxqxeobDRv
ya8v+Xon2C6poTUjfYKsz5bgbX//05AKk53GG1JdXGU0xHwh2dpV4yLV1tu1OKs2B7zGwK4S57++
8uuNdLuyYXwUWHpFgfbqbW5ZxmuuNozvKonBnQrYT70xn/++fu5Dk7n1gy7j+qHHwK76zYny366P
3MsyM2NqpkCu9JtvXmL10y/Wiy+ZCWUspsnP9bYth4HD+6bV6CzADJ4eF0LEYMqwTf7LG8BjpoQ2
MuCgdc1br3mImspwbHYXZWa21eyAl3AfoizxCCuNnF5v25NusKs71TC//MdfX//to2dWjcIFhE2w
Fyv3bZxDNk/KW3FMv4TpGK8PRJF29hh3JhwLIG6khN3RiJDY2l9fVrwuJrVApcWxE6CaQAbGO/fm
KMd0YJRrgelwKb24Gd75KCiWj0HRpus5TidcGd2uV8nHHpxAuoCNPixq+sJm26+TEIEDG2+TDlC8
O39jQIIuzm1SHltRuPzf9Icxb03quNs7TMVabH+KFLyL01Gyk7bkqneALRJWWap/s6JeF058PYFg
IWA4Crk2oON/UyCEGo+CSnjp/6bsvJrjRpYs/IsQAVcwr23pJZISx7wgRI0GpuBNwfz6/aoB3b0i
N6jYeWFI0yLQQFVW5slzTt72oXII7hLfVol9ahW0sjkOpVT4tzFQJVLhTsyG1bwOAYxz89iKAL3j
b17y25CC1BAtg4vyx/Z8LUH+dX+PQLKx08/ZrV8UBlOBY+z8HscyltOjd/mbj1/u+8sRucigQ594
woH25t1mqRB1qBZxQ+rrN6+cAD45Dv2Fot31bqMLnd9c8E1CxjP2yV9Qpej00KQefHPJroumJoz7
5qb0BohVKBFSjoEpLurlZeiADBPMJmNf5bfJ3KcC6+3S69z6wR76BSvXwnUis71161KO6q6gT8Kp
ZJVKn7YiNl12pB22yXA95bQEXhKz8uT9zCCUkL4Japzus1gGqFU7j99KtSFmwqi2O59n/lSPncGi
RbWg127uFTp5Rq6gM4L1vPIzP19e8glBL/94UDqr9WFpERB6mnB8PBiY5mJjlD3qVCMDK2ZwehXl
xfQIxS7mg6VsquWlU8UlZCkIjy++lUZckQWldwS0sxRsLI+azpv3mItELIUFknG1U6UR8onFL/WN
YhJmxIz6Vb3HRVB0JzzRKi51lavqQX8lnYlMmHzr59BlulnAePHK5s1GTD/nV1VRsHC/bcR8Yr4E
cGqPO2zqNq9zXGANErSGC+g+tkaLH35XwJQNr7NmIdV0pLCbVxNrar535o3j4pwEDMgEJ1x9uHes
dH2XazgmVSN9pSUd6a+qwF25lwp2wfIS55VOPZwGU47kAFecX5soh1XvOJ2Q92vFBE5lztmZ3oRB
m5vxT8XyUjJtnEeKkk4/TL9RugxMLYYSI1t2R51HppdftD6B9R9t+Zhbuqn7mAesJPQfBqTcdm+P
k6r/xeUsYIg51r7Ttx69zvJiiDhP+x1Ig4ivxuIiJWmG9LJcS8vmAUIX1kVNUcVtearZVqF3U9j1
GN6mg98NXzLyEJIafG/EEh76JuIBhZ5XOiVGn0VXFEefuo6ZVlnrujiOa4r7t35AALTvETh5zVEx
Apz3G0O9Z6/MfcKAiyihy/pY0ubBjNQDfqydY5VLQ6b4sTXR+IOWuCkwOi4vK28avZAJZpY3iT8X
w8244dwzeudTLL0Rj/ykjfUlgsxdeIB2lOmH25aVXtHRACD/WiCNJ+Pwy1G6D63ZjBK9wAKF/iuM
de7LaQxr/FFU0UBKlmQg5i8Tv2d5kV0yDN+lBTL1QpdRDZ8owYraPsGANeYX310QrHxy1poGEZJk
QUgxLh2jHbLFgu7atYEu+cex0evWDsaB22/dQIeRMUh1Zek3g8NiRVrtWcOurbNqjHZ+Wy/LibFF
+tgmGhILzgte1a169APZQ0vkdNFflMirj/R2jQJbAhfOdOn/KKiOssd1WQ+w8vk+l42rzE7ghrqo
wO6qo+pNvQwdhPXLS2Q00XJVG7DEmXUHR4UnWvuKpS1hcvANyPhZ4Zlta/1X46uqXzA5jQSoF6AQ
naVdP8UuO9XL5Bi3R7OhoclICzBYRo1kbaQefOnEI/P5BHkLG62cEp2dr990XWIMsZDLi8kABF6h
OzkL9cWAh5i9X7e6RENr/MEgSuUcwzV0yXZQXNURotTh7xI6en905b1JC549uT4mue7nFp0am1Zy
VHFtf2LZvdrCJYoAjOuQlQcmkbgZsb4gRdXMGb5R7sTmy9STXWDn67X6fjA7a/rnmlZQcqwcoTA3
oFVn8n9sE7+oFy+Y9EtCyAKf+dyoVD+hZbJi3PhhzwwhU9DFQP202GY1i1uXbhufL5oh50cYkK9W
yCsyarCtmOxHo+Yb4gKuc8j5skz9tGRjmolFMDo0FuKte5FW3kJNswbKtIwCAhddBsG6kxAAZbYv
EUZAugkNVCwvzbrZ0P2w7H1gtOWldeY5+AoOxdvdoUmJtNdeYlsmq6A2dOG4vpqfa/sS9TqeAm/V
z+iWwoy/RErsU7g9K2h1Xckhq0+BrIf9yha4RPrWg7jAqA6qBHnvlq1+A/FUsWDV4F0Ot/WUCAYc
2MXBYR5587qFB1OwmF+HzNKwAgo2mIcHbyLnyU4tPADWZdl0UZ7H+7pO+VYhDEPadk1JDQ+PEScK
3rClpM7P1yC+VItLlp7Te+CcToJOB5JkySy+EEJL0Z3+s9gwBoBXNS+om65UKfXnHXJ8vdNhcfB5
xlHoUznOTdbW9oJMcyr5oL3kyZI+Zd2sZ3hsx5zr9+Q0Y7Doc602Wn3qyKrXa6hrcH5IaJE4emko
N7Y1LEya4fnXci2D+zWu1FY+8vUHAe8EN+3QwTnryrJ7rCKvydOXof6zjmjRgVCDCvBj+5NVMiCt
P0zr1dfcrVgLhzgtTF6KJFViHUkCKl8uGkoWC8/F4Q++met/TMVZWPeZEczmHWwmgp3W6wR/t6jA
kz/iBWYkHohOZfyAc88shUtsyXOln9nsR3jqXMFdwNzgysoKncuNbsz2tcmWpscyG2J+o0KDSNAW
l6fP0BthZAfRjrTn8dIOS+mcDE/GDC91k3nk3XUuMBPgbj3q86QP2PXBXs1FFDOnMcnV0B0H08yG
8AgvSydH67INnVlfbcsEtuOeopwIcE1LcTBgOvFmynAfN1WJjsJmEq6xnJjcod8vb4gb3wLyljhu
C300QuZ+WprckJ1q19SLumw5uB+3CjEXBQS/Ex5tgk8wWFf/QvJHfWZvOe6wJlVl4E/8pW07+pgJ
4Yfxp2pNMPJLmipKW5BogRPrOOtk/cCCWRgIOj33Xa5NLNMk0tVPu8KeyI51kMos0fPtaycukkOu
eLrw2Fecyd1+I/khv5ETXaOlRdJrcCxXuYbYag1HvgY5rH3t9SUvr6GjWE9wS9NpFuZN5fRoKFNn
TWt0WpOndk0Pgex1tBBrPIzXI54R5Oy+1pv/U1oUS6o/1jfw0e69NSG110C0ZrZGG2PAy9hW5g+N
OwudJE+SIC+Ef52hCeYpp0YQdQyhuKzmIbZ0NZ6tey4LTek1OxEx8KNg8IwneXZBX0LIO6Um5sav
xfqyKw/txEtPNx1wPUwafeJ4Zs+1HBXHnfoSxarUQ1FKEKoXgP6OaEUJoDi615hiZJeaXJDL8QZB
aIp8OmY8U/u1a12y6b3WRLI46fXmKjsxh9ILk/3Q0YbNoA/0OqnOerA/ohTpBSu96XLRVJ/NMXVo
2+BnpN+rJ1P9FtaHtO0xq4uXdkDZnS65d72BFQaiDebGxCpA1LNDChLS4YDI58oS53iCEfMSTEcf
ukOeXsJyLliv+jqgHTsfygRa6+2mt+xVToZeixZHMitne8gB0lRWDid0BV28tgqW5kOnkGaZR/z7
yz44UoRMVX1w0zzusr8+Lu/eYhQA7ODFOIoBu9OJeItRwFSbKuiD+U2R1768bxK55vOLzk5mRfJX
HNWavv2/LuzQUXQF8IxLv8GxuPSvdTOU076BKJDcZHnSBK8QVUy/3asarTxHa2NMDB+CKucR5j++
8MWc7Fd43HPB30kbuTgA+ZsrJx6Qy7IE/Us1MD9aMhoHDS1e8msAMLDo5dF7DL4HWxjLzOJHVTYj
COX2ESdFJdgcnKzojccQ1hcgtFPZLTsf4mU7PmPhbRbdYchbMq5zmMCnBYpu8X44iyKLkUlP0mmF
+5xZEzRcuLOI2yvx3FeCTf4E/b6Ln0bGQ0zeXeMvs4m1mIBl4Q+4O1+aaOsChtkQc4FtNTumxrir
FfFmH+veZ4ZdAbe1gW0iLRQrr8V7vjM+11aVm0ysKTvy2OSPreNlTRhH5zCDa44EBAmhiSGlUc8l
mCwtMlqru9ZPY3Zk7GLybJ4oHgfbv4sZWNR9h5I46tOrFzahwLE4bfHRz3vK4hsh3TgKj0UBKDad
C6FLvpO0UK6ZR1EbCwOkPn7T1q92E7StPbQkPsAbRiXAJW/XGJJX2MihkM/Qu9zKPCHsmNmxdglA
TZRZ28MRZ3aW7jGgz6GWBvg4WgIevDNSLi9VQ5L4G0TlDaDCbdGzp7evRSiY571r9i5pbYt0Ttuv
cGtGvvyiKv0j77BBCO/7Won6iQZMUNGz6WGEjt/DPPTrGcMKNqfxHYMBzAPg3SP+8872WKmGgWBR
rsNpMZV9NgEvwwby740g89zrNs5osN9+/HB/RXchBqC9CE1MPLQ+wjPf7qJJoLas7cZ+tiDrMH6K
6QZLnDIlAeidkFxGZO14khljP9bndsbsx/7y8R286VhyB+xjy9OiDGxwkAb9GkHw7rcoNpvxGaaO
9MUfo4nXwMwMOKtgyUvfkQxD+FmpwPXRxGG/cObpN3jr+/vAgkt43IAL1/vdkyDpdguvaern9Wy3
BROjKYTXWgtKI8xKtOA2fht3DruenBmprAY9Pn4cv0ZyXghqJjewkVZxN/hnvQlrmURelEBU4oV0
RgUcSLvOcJg3homljX6S47mTDKuZfD/+TUh99wS4MN1OH4DX10/hDUK4zFUrmShVPyd4klBzECw0
RPcr0u9giU1u4SRKzS9RZIn8dw0HUH1e+X+FdlodoSXYVb7N8nx/qIxULRj7h/VzlQwT4c9ZN1iS
ockMrvIei1frHMhKp0FbI7Mo5hJcMqmibDR3shRQUk6WTHTIljBO5X16SSSTXugDwa3FpXux/mKH
ZnICSwWEDO3lmExIUmBvM2lw+gJftRqyT32EjYZxNH2Jn+A1chxXerc6oScQj1D4mlfBLEkaQwhP
KoOhGRB30/YpDgO9imuzHbL5BpYEtDBKoijwzFOWmDa3kq6UjD5sC90MBczTJ9Ua/jMFckfqtOhM
owspiLo7JSYnjc44NehDw7LT2IEvRhAV4clWGq4vp6XljLHKhQpzOwErE5Mav0aSIHv+nyxz7D5O
biWgW9wui6aKnEwLzwfrD5RkuXwomX5lTfdRDrLcMhkt5jueEJfCa7hrwcGYRoPUCKbvT4wemKJW
zcENSoxucP8YvLnfI3s3amagNBUn7QKqHLgnOCVkB7c4QkK7O+Gmo/uWY1ugmWVuS+8nAMZOmfL/
Fgb88PRGfFp4NLVaNEabDovLjeXYPEMF8YIW+t2tmPB8wpR+pasY7C4+uf0DcjGNVdNF0YQS+rb6
AUdrXeSjBCf1LhKLtiqG75pMZCIYnoorDnrdBS5H0gX60fWk4V97XVGUMvqm+8nLOU/zmhMeMFxE
hFDaExc6ijUZBpdzARva9rSkPKvkhE/PHAsJ7ZZZaerPybflHN8OQ5VSxtt55jPoIR0q8hGzD8Ui
T50q+/FfmH2XDj5jnXlGsDurDOQ1kyiQ0L2DQbuPRlzq4sFJSbr3/ro1FohZxKd+kU7dY6+AP01g
3DHFs02hbmKxgxzwkBpZkMCsDltb7eyQhlb36Ob9guSoDUPdu81Kd/HjqyIoQfExOVYpsePFcM1F
NTcGM2Hhl+alqcv7dqIRxYDlroiXW6+iRVdjiD0zv++ZHQMmgatK5CIWPpsMGGJrIgJulvRgRKSX
xfXWTjD9/pI2ozgQ6pDhR8H3JE1DiIEW5NKE9EH8eQEbw2F735aXaBCwXNMpV/j6t2ynsjEYOnKH
yMJ4JGsb/ePA/S56MlXDplnHaWraAlX1r+dYkzfW6FJBP63nBy1kcCDnUvJv9dCGi7lbt+CCGnx8
D+8OD10DCIEw1g14Ve+c+1Mfr9fWUI8rXrg1YS7lGgMB4TucyjChgf2bM+vy3X4J2FzMsn3aeTRp
sQt843yWeQVgGy6dT0ka0aY4MyUqDTNoT3ihGMfRncaku7eapGNwj0Uz06+O7EUJVhjKqF+Wr2Fi
tAP4fr3wto8F7ZWgPlkgrEZ41eEPyLv+CV6VS9Rne8PKG/UESx4bSeo6aPLj2cbFTlqnOPEB4TAS
7horP6eErto55A4olHn6+HG7v7bxOKYpfzw6QwHhlS7t28Pa8hrUsl4+POGV5Vntt2xyW/K8FBo1
mSmmWBr6sla8vExn3fzJKnfBEz5lvwVfNpgZJpcGAKwL2lrDu+ADVT2NfnYw56hB1ZT6gyYeZesv
RnCcZe1NP1iTOx5Do4VkSU1ssr9u6SR7RYoRSEz+cu1FIR3gE3LDhofdl4Y+jSyHLoX7o/ENuhG3
1pJyJ9ifTQlWKyk0q/FmqkfMDI4mOmA32FkgyE20r4FNJwYQNpEZDunjVDuQ965g+YTKONGWUJZN
tR4OFhRlwXkzMBdwwhSBC2NsoaEXauXUMk/s3cIrf1MlvE1kKQAxdXDJYMwAM8W31Musm9Iwmofw
0XFTpeo/V4x/SRjNKHY6ZyF6J5nSOMNk4173uwbr260HGxKTb+hudDjg2b5NpKuGWDvjp/IIyRTM
d8N8Zif3NVABQMcVSeCJCR+vwf/jumiorJD2LpW4+batiygW0ySm3DzSguW6bt3pdge0eR0fu8mB
TguYq8Hoj69rOW+SNFtTXfGP9DCx1lQ/HQ//ixGTJ2k5gVcujwpb75bv2DeFA1q+pqsEqMSubgDx
fN84zlTjtfjc5NRsqHKzZC7QGTaoRdrrKpkaZi7bHXnQn9CMsBQbfpPaWzr2/nd8sgH0bV4LtQYa
jHcUjnAyiwFBYfI4YfdDlbhhkm7rdcHf5AAZk+5AoqP2a6Y6eFtMHJqn7Dv130Cuu5UiES3Fpd4n
aZ8jw3Lw7W7GQ1v7+kF//Gx/pUYQVrQ9rzC1OyfeuLA5f320HaZywYQr2GcNfhNIvLUtjsbg0mG4
HBzp2GAdKmw8Q+aziV0/x6+0Hd0R+vhm3i0wGBFY9FIl6v8gLfx6MzpNwDIxUvQ6L7wBc4DTAdK1
ItddgOzjsStHuhIfX/fN4DH9FCDdUA3hvsbWelf24zcCoNe6RBq/ofFQtko3W8pywlpkj9uiphAu
VTWgjiH3TCrJeL9LzhV3jj4w+hAHIPhKOHCRGgor1U2SjZVXQF+Y0Q+uqJ2tZlytHmhoLXQC6aTp
HohbjVKk/378pcS7lYgbOwcl79bS+cLb7Rq6c7IIlanHjZUZ1lXofRqsZg6SY+ovXl1fKQiNS3mA
7tTI+CoFMO9ReK6tibgbG74NhtgWqaCibmGyg9sCVz0ttevjGwcz03MMTGY6Sted406hLU/4mZmo
c/0iEXK49nvXk87ZRYzW9l+VY5kMLF2TBXvE3oMke8XDN1pEO1AMd38lSwDxbrf4XRZPR38269w5
ezAWxIxlvmcq5ozLBA+Gm6HBGvR5QSLu9q/b68AHSSNSyzDrF4futHIoX1yrivlycW7l7Umt3FQQ
toLVvPFJc9xjeZsDRPEqoHZissl8lzvaxH3fhJ6YxzN1XlAsTNPF66I0ruPCrCuLLHgiG0bZZ6Uw
mT5+j+9OGyQZ0OFgA4K5vl+bHrpvjBFk/6hKR+/QpaKKec3XHgR0UP0MfSuHPtKlEt+t//fl9aaA
NCV0qUyt/uueJNfCdKtT9eMGZbp2aXK+yAEeHdSvC80dAZqmiOVxxkv/zfXfWP+zNzGFwbiY4RGa
mvZubya9m9EcbdRnGhO6qspy8jcwUkygsmEvUKTiFMHtLNRmDZADL9BeXN0AMjA6pKjYajPDHjVu
CGVB14JbR7ZcecFbOj9XSKGeo060pr9jZKYaGGgqLlfdVlYBV4uV1cZDX4ir2VdloRib1Q+Zd+ih
ARl0foOIqKHnr5RJYfwmQr4L1x5YIMxMWkpIday3qceUexJ1Xz183kIU5YhmOG2CFYdyFebBjLvG
tWadsFpmpvLQJsPH7ndqhLcJqesxzoNwDU6KqRLtgF8XRmRNDGNFv/9l66WsrABa/3ly6MKA9fjx
PniHzboYV2r+qauZ8ijJ3mT+oyG8GMpJ/IX5CClaQqYGULDtrBn0ipSxSkL1bXR9rFn7rsfTDwtO
i8bSXppgFO0uqSFt/25zvlM7wZ3nEeh8kN7A+yOrm3LaMFXBTO4w1pFkdqRD3ifh0ZP+rgna2rTH
a5BnUqyssuVyztCQhXAh1q4rG133irECoLruUkO/vf8mNPlZZ2f1efF5F0/NGCFB2Xdr/3VNQJuV
fQGdjHbfxm1PnU4TD9bedE5zDAsBmI144WLeDFkfsooZ+XdMlewxHYgNvxaHn0QTPx2oX3HOK3S3
fu3o1G14aZjRtOb2NhrctIJ3H7/ut7kAmx5hCaIcLNLxf3rL2Rx6KzVD+gTPW2VZtD5jDavUVNGJ
0hTP4x3zIfRu//i64MEs3P/N4KA+E+bIsC0TkQ1h7y0/08TQm9Wu7FMvksVAD5vFpUvThzkVDX0Y
ZtPwo7JSyEUoi8Mpio8I85Lqk702QjyHWguCmt9i4GYNIA0gq3EA6rP1dTbZAgTqmvm2hd8XzMFB
AcC23Sf4XLT3zLRl2va+8NFSZ5yvJgTGUznmA9OzoI8KqGMjbibw7CmacP3c2ix57Gh5g6tqRSBC
4o77x27QTejXDdiq8rpsmJdehoulzjWYUIcbS9aJ+r6CZyKLM6xyrO1QyUDXO86icPwXuUSCw9h3
DbyrjpFaUNzdYnIHcee8DNRCD6NJCwiGVJ7Udb4rhUyr7JzjGhTdW/qEoDwQIaaZBxmpmvHuc9uh
rCBtSjUtEThzieXVjEQfmA2vksmcDg52D4Y8bmQO0XXBxCzDGfyr2ndOi7xoV5GQGF/c0TQFfbcq
bBllLwFwbP+cBoL5xUdMf3osHEEe5zw+pqrrjOdg7ImFRTboIysyjdD/Dl6EhWgMx6mBFSxLNvGh
bfpxCuAeXdQkqQeUyEXEZGB3aBszKexBTZ3fxAyhn6EK7knpk8y5LsDdhvZLDC8pc27MJqTofYR6
lqUNcF/lmx2ataGWOAJOo/kKvcYOrnGbtTByl1OUDxgZ2oE+6DYJSn8JEmmQDLwQDATwIrxTWB+R
2ayw66bL2cgGBq+UyLMSw5j6ohMhJr1ruo4aOKgQFBujGIodwFKr/lk7gXFWsjwT3xs5RL0Z2L49
jBhB0ofJAiP7XbpNufjrHuMkh2VO7xjJKpUkhcevhwdbu/RQPotrVSWpo3Z5HcZV9sXyIx9xR1Em
0RV2lKHwYOhWZR62NfW9HflXerBIc5isKYVw2xMFDzX43t049tgJuIMVf8nzAdlo6BbxeG/7Rddh
ee16NybPYGAzk27E8iZooEvpQadhz8j5oeX/JefCxvn0UyaRnd4YNbDteQDQSQ+Yu6pvUSdnfA+x
VS3w7rHaJ8olZm83wJ35vl0CEtO6wufg2qvNKT9VTsQc+yaK/X6f9pMfuwcsDLG1CcOyfjCYU8hc
eRGz3oYiGQ+Yswm05kyWY0SDqMKbWCio/0z48e8oLsrwOAKbBHxZyWjncrDuh9Zlgh69B/tvywvT
m3wSzGGFhpo9tAVzY1vwj5epmOKd7NtvXpI0L4Zly4fcxc0Hry83xRLUZnxfocCrE9Q1d/BhOerx
cXOXNMTpvS068w4MzvgnVLFzpkFXHGYIlse6ZrH6oguu+K4W2A1FNmKApfriAb7sutAdQJrD5a7H
doJJTYw5/mrib3/qIbxWe2Xl3SeVNvVnjLzb+1jGy0nOvXjqAwOjutCs8NiudSsOduItyVR5xhF5
PliQwzUE5d+jzI2vajryX8xaiL9mO0i+Rl3fPs5QwO4wIAuv867FMnJoOvdQpRjK0odejt6UuRx9
SzZdm04/3FZZOn2q7M46LmObHSUzYsHdFSbXSDHnf3ArkM8N0sDPhWv2N1R8ycPomximGG3WHPOi
XW61Ov8Z2Di/seJIfA7sBbOSDEnSjtkWwa05ZO7XXAzt15C+zBntlrFXoo2uRDtg/w1dAR8GA9uC
Hfpa98pVXvmMSVFZ7cGdaWDg8PQtttPqDudmKJWw0p4t6dmHsW6d8+hX9r2NZcRhXNTyQ7ZR9YqZ
EhjeHBkYVGPA1S2R9WrRArjyqxn2dSrmT4tt9PcekwTPFq2162TEPZfpU/NtXqcBI+Tbyv2M3C6Y
joj1Sq5iRUcDfOC2rvGEz4IAXyRtuf4vnrgvoVcNDKgM1LmYsxAfd4eZjj2OIkUqzS8uAfhoTDL4
JGLfv8I2owJfx4UOtx1PfAmoO0mxmbrLtOKgKr8NRSZwCW0YOs/ShIcU1iP7BNO6BnyWLYNt+F0M
EPUNLwLjprH1HOPEC68F4eSxwuJ+x5lZvoBFLbtqUdk3vFaYbzTa5fS5EfgZRTXWDmFBL2M3jsrp
9wUGUq8EVKbU2/zIdhw8EvIqwtfdbBvNn7PhDyex1Nm1HOqBmJEs8pEeW/84ctjgSNGV5wEZ+C6A
vfnMrIMG//aisqRkgoNKoOBB0J/UKY+L7i/L78uHhP7g0RhxXTowMQIHmxju7xF442VklAMOvdUf
eGT018iyv6vOwUG6mBCwyulkDL7Ets1uTjCrauPa6hsZMho5Kq74Yrmzp11TP5BRJOEJ7VSkDg2e
7QgzDQikuyCqCa8l0oAdahjcdA1j2o+hwIzTrY2/GFSGd1KNH1a5467yf7ylZJRaYri3FVYof4dF
ZdxIOFNsLne6j11nvMF+L6t3cIgLxroGzV8jZ8etNQvvK32W5rGIGtM9lInsTzi+eC94wxftIYqM
9sbvhY/knCTwh5EUyQxyiovfvrUR2mMg3aX3zeQMgF9RVx9qyUTZXeiHURL86RZjsLe7dqa7xRO+
Qa1qM0tm7K+Txeueqrk0joOdJekJmqT5FCM1ULsyKCK+UEUsgQXwRNpuPFo0MX5Uzkz4CVPnDj4E
wzd58ObNiF/AMXCG4gtAPzTeaQm+YWkff8XtqsHLG80g3kE8tWcrzMQpmyykxSmzV85xFaR/u2T/
V1hJJ69u53TXbtT7ICcj9DNvsXNcM8uIrZmPeNpHYXOT2ikjOIqC9oIrsdRIa8yE66TZ5xgZP7ZQ
dbFPcOOrHMM5GIMdYz+FHd8Wi6pvm3R+4Ma/Z51XfG8WizEkmEweKukQuxunP6IeTPlXiIBupNuH
D6k/ucc5Fe3Jaca42IkxrQ+ZMMSdW08enujm32Bw7u0kJ7w+E4JQAdsTLwH27iFt6/xP/MQTBKyi
wsle9uFVjcfuFzzccjouUqYPRmzgtpt11VPZTurKw37mmlER7hkzalzsuTae+1iZPiWBUshDIFbn
pymTaXmWcZBkPwxScCjWXeTRiFhSTA0PcrE0tpAujQba4BVSONULiRqz6ZHJkkXaYZzGw6eNj7ZW
oCutcoMntlqoG8u+dp6GoNNcS0lAgRmzlmhBL/FivEowfyrHY0/7Kg/3E0ZwS/ri56zl/pBhZMBH
xIp9k1xpFGQVDC3gSgMzOeqhwBEFliICoCntY0b9iVA71a/dOgZGox0l7ccu+josRel+38jdk9HT
y953BbQMxsgotdzDE4nbKwYkGEyCAb5iogW7zisfsmLo1bCLQ9FnxwGzi+RodK3THgyjhDFpYIEc
/DDhDEQ36K6t4tZ2JSmegUh/PDU+3NhHd2yi7M9exFWPFRGwW/pENzqyLJjfMrfNWwDaSXhnMKm4
YdA4nAjYOiMq8PkYeWXi3U2DDxV7mSNE/aeI6S+461GkwzlVHW6w95uEKsMRNTkMFpnOYaWkhhdV
BDaZ9czowC4tmKRuAxf2CKwQW/zzs1llMybi3nFA824UjXac0fyqPkcyQsUHsVcu3rcxTxnTYriL
KbFusGT5eZOWMwVEtyfMOkZ8tFbIYb00ATVIwmP0E2V1/9Ls1+olcx51uTAJvM4hkNdYJ1oPa2qc
moZmW26soEKOCC92gY4Cj1uraeNRhRE+hd4xcjj82gdyKZYwrlxaAGWtygyHcRJFhkmg0c3xmU5A
zTVX5ZKx0Gq8XgnIWmUBzn1J+8vc0Y4EzLfgoDyxznU1T4cJEc6mecAZQP/dpvfYHAyq0dakusQc
dVfQxPJzelzrCCzwtIZG8zymn4giMyk1h5cqSHPjzRWW9ZNCY+CbSGW9G+lgSHQqV+i/W+nJa3ne
K0v/2jYu9Fgzgk8wWdeJr3A4vkZM5KSgZD6PpjpTfc+t/SlSVct039Dz2+yWurhRQMxIzMz6Zonx
kVAIQjj8C9SZyI/S/Wq8UMI17KCWJFOgeRZBhe5OXgEa6luNAP94U3NkGfDZ4Bgg+YSyJy2ow5De
tfykYkYGxVGTjPDJN43VSgj2zIAHIlfHl95m4g0mozbVQX8MUlq9P2AgxhWwNpaOwmf1eJq/PGgh
nZY6JsE1xTq9csRuGB1i0TEyjbw4W1U7zDBF12fV4MY2oSr1DWXTPrvQ09XqlaBse0ncHwbzClB8
lQ45kXnMmn7mxWwsdWcVepRVrUUu3aq7E+tr+sn7Rg1H572IcDkVB5WE+oVGJCy5uMukW0Mw3mjN
vlPwCDKv0fx9KgvdM/SmxJqyczHCQiL3iWQ7kw3SPuZWXFvgxodFH1ojen6dgYgEtxS99Botr3yd
107nsKDIwHeeVYv5H9uucb/SMtT95Z5mjpns04zK4X6KxRQwUWeVD21CNytztc7La5SiRpncMDEZ
00r/ZXrB7K7tXqvZxMzmtgpTwn++Sjc72/dT7mKk79z9FDwmOHRk58ZpPeNrRlgwv5hQUJioAaaU
FacBkxn1N1Vb+q3UNBnmcbehJZ9M3HHhzExOC+W+a5vMfUmWOMvvUg924qmlHvMe11jSe0gH6UE2
Csi1jwsj/WYItfDyEIj9h6q/brpNx4RTm+7QKqxfWYuFSvUTtXNG+7xszVu58tHVRTiImxNLsqwH
rdaDIAMChxqTmTZkmqmw5X3LrhV/j9jKhd+rhFT6VYpeF/rtKsbcNu2FkraiQPh4CU47r8m10oS5
MHb/VKCcLb7VNq2MAXvSYZrN3ezCCEr3azzaIMvsQmqDg6NvJzdA1c9zESC5jfzSrakHL6qwOhzp
TqyPqJWyxrxYRMHMJNuI8nH6c5VeWV0V86Tcldy4XNrJK0a5nth4M2pVVDm5+rS3A5iZaNUAVPjL
McKNkF7bRTC9xujtmJ99FCEM5ZmdHx1j40YM7XDsmB7DVVaB857m/K86E3v2NSM2h8FhT4e4rXLx
ZQ1lMGu0bGBDQVdhW7cCKLqNin5xxCyZQFP0nf7gcNFSRDjPIKuya72RwL30LVrTrHcqdtENiUmE
AQm33xY0Oyom5FwMJAB+NL94XSbAZvoTVVPrL08Wy0EOZVcfP8tIuU78Ku2pQm2hbEaEHLZA7KFH
ZLcvwtLsMQsTLI0+qijl5sJw1q9rXS/9quvJ0lGrIx0cpJYXT82QMa+nGT0NrAGJx3hBPl/JzPOP
m6wGs1O8gK6Vl+tIADSoc55VojUz2IRvUw5jXzWcc1VKpC88Ty/wtV/7k48xR7onqkK4fdlpU3Ku
781PTI0pby/bu2jpKk0mriAlxzrceGOkj+e06LRMw6/8i+LgwnfCHOXCNaIZaMCnXGCQkvxehHHt
5YxzF6mG9ipKcZsdcNe0Ma6/Af4MmvZsdVg2IXgLvWmis+0VLP4zKD+zAPcWBqQIOGSRKFglCgoC
9LsByeMUBpjb5cxBudpENwuD17lLhyEq+p7jWK9Wz6wczKnzMq/770yoqYCyndYt3PQgTPwmx5Nl
zbpVYNJC5smsIr1KhZpo/lOkTwLP6e/lpI+P3uXIMfLucn5fQP6YApSbK3zSkddupQdsDQi6lvoB
Tk2pM4D6IreJpBKcDltXfT28kOF4uB87ILhkt1tzj9lzpc9sYpq1VX2FYJSm000FA4hbWy6ae7c3
F8NBvIKyjYGpBiWl1uxiJPQAqZvS9BA7yeTLw0bspWWnbdbCwA8N+2vWB+g78fW47ORtGa8bukxU
70T3cWpMC6Jj2oNV83dnIdY+VqgZ1HxAn+fyLbZMx1nfP8aPvtO/Qtm/LK+LSjKOq4qlLUO0zMUR
P8qUZ2W6rY66CcRYYsHkuYqtUHvgQI/pKrE0Uefy0LcHKHHy5e0I0kz+WTW0eodmGBLzp3SiiY5n
78oW+B/Ozqu5biPN+19ly/eYRQ5vrefiRGZSki3bukFJsoycMz79+2t0a0Y6HpG7rHKViyIPDtDo
8IR/6HAtZwhbLYWFT8e6SxEgQKCU6RJvYJzBDqbQe6N4mIropnjIMKsE0sGUjELoQTMXVo0hrQOf
EB8UJkIRf2sdVgf1SFsndXmTZU3TWQ8VQR8Kb2WKQxhgMI5gPhdVxZr2e6wmB0r0M6BaERroYQTO
t0eRgSEq3SVqQeD3REd0dWYTJPJ+zWCNU3FG9qBAK2kLo1WTvmwB0vnXo2YlXnf42vlC0Yn3YkiN
pIaghRurtjBYnohjMIrDW3Oo/ziH3gfMg7xCV4ju+gKZBaJTutiZ2X7MMkeAYVS4SxGm5QVKyYeq
XTomkpozbW2KRi9sYYt/7MMW+OfZD0J6DOeEfiKqArgcEo4RlYllI1nqfq6LRabGFYigWCmwF8Uy
nMNerF59YjtxdkHnuYOOKS5AXoTbt7ONUrogcy4UI6ejZ+lrWaGLgDQ8+blcdCrzAK26JSAd3eJr
te0nsm2uVBwARuvclUqT0FzuO+NQ5klL/0NmpFEFvI+TOo17xkwe8mpNI2omn52cOD01sjG3GB78
Cc64kIMIHdMElQy1YWv5JECqPHwCrlpJYBWS5ajowJ7kT/qLJXZd1fKzF3gp7b6TR5tsMZd9JY4c
tWVDdRZ7+6DHA/+YSu5jnqa46Rxk/xnGpF2fYXVbk3Fdb9G3kh/Qagvqz22cGOx8x6EBTgPFcxto
OeUCJBAYI/lPpuQdewwBqaReiLPz69uU0gxR24mXr9sz9aYdUHJCqLXTBO/YGgjviaTgHTsLVbxB
c2EHB0hD7HQrdst6F9HZooxPyQn/TzXX5Xuw8LsV02IjT7d+JJQTpHxLJENudZAHQFr4qiCbxVms
fqJ8IF6RghyQEIoD2uiEhOtx9e3IAaogF0XT1eL5v0IJJUU0w4ie6VrOsyhYxFJfpAV1SQRlUGvh
+xR1RN1yX6Mv/F4pOkidgjgE1ieQVBuZXHKEgemKqS7PAVcWNKhRbqS0dRWM6M7C66o46sucNUKl
c2P/k9qJSYtQgdhqBUKX8Y7MSmRiSoltNDxRRwmExrNzi1x3OgHDoLwB1GgcZvEyFrZoNqCKCjZX
UaDFQpJzVdK74schbkJicgdUL8QkAynPNUW6xsdlDKOiRZyqYL8eBPgH5n0fTgCYdmptkX/R9IMR
ITZ/yX6VRZvI8qlg7h2qg16Eyq5Z8W5IRrfakJzJhca0JUna+vfTbAr0uQx21dGNwCRRpt3OWzYU
Q4AiDJNIXImUbKhqMGHcrTRibtBb2gQiyJNRVLfJj2AoJGK1yK4Fsi6VO0WWDmNNbZTwJtRuDMlD
M4uO/EdRb79i5ZDT4rWoua7GToutWextW7lFrTgZa87JBm5fJGhV0U2hlAr2pgyfwhBtuE/o2JDy
e2xk4vXKchdGf1uZTJ6hCi+s19lYEuBlnbZ2ABPiIXvwhlxfp32jz4FB1CPSmSptBcpBhtr0FASv
F2VjMXJI4tfLCTy13qLrIgn3HsaPnGEG+jniZJL1OcdKRUychQbTnL+n0sRBvgj8F/rt63srSMXm
rSAQbtuL/V2mAr7c5dVQA7cSx3ncYC9gXnluJ7A03hzG5nzvU050Ud6XMoyGSSzvHKjZzZxxSnJB
aVCoDQhItIhLZP1LJkDaDHDgHpKG4VAjHqyp8tUhUnRm0mT0tjb1jO9A2bDit0UnVQ8gMosh6qzM
9vKS/h66GOURuKFIB1RFU6X05GJi/qifhBcSf/KVSCwFD1imZIlyOqgSJpqES9tieuwD3y02Ur0q
udRR2nvmaTZn/RS7mhhSJRAgJ7IEncFE7Bm8Uu5V1CtJ/4gTHYB9ltZ1Z7lS2tmfuvuC7btC5Gos
lse8AQHqK0kMwJeCI6X0xNTpKAkNCkjdwQFlM0ga0hTjiFDC2o43Rl0Qq5yAaLcjlA4tEroSat/z
JvS+k/PsF+LUa6RoQOtK4YwtRouYdex/qp5SkdSJsLIdxVJVqZLlTiJsqCSTQW1WXhkKgp4SUypl
5FY5vkDNxwX1nuraBBLJTxDLLL/jIEXAribK3BRRM7MRVD7D8eN+3jtumFFjUnfbwWUgwVR6HHSW
xQNF7jLr7RkMsG8sB2p0An+XwxJlXUrZEFck/wwfi0RM0q04Tm2MV22tKPUsJxaxwOZL9R5ZFlCg
WrmIvJTSP0lpY4swo9VdERwLnDNX9fAZ4x+VjkqDODvjqVS8lDAe9dKVx3XWVkwFFZiMssC+ykhK
AcOJHLdr6kCHqELKsEbpO2nIX3p0xPoUbBPul0IgKlxdqkxXk9N7hI4ql1SiNTI+MLYUfxjQK4iO
cWPYffaO7U4E5mCzxBTAcU68UrxhkZphH8h8PwTlAc8JOMBWtIhzzUXRD1N7kdnaQhirP8icubLt
rUKWQaPEIAKEDTuPQlqpReFFBSWggJouq8+WiipgVEXsB1JTpLZtGS8eKzPDmpG4Sip0yANAEXWC
uYsQg/d7RAXpO22hqCo5K1kfF4wmrzCWUZ8/eyVNDIgQIiMuparDXBWimD0hj4RFUYWHCNr/WAdb
MxmlXxrGfIMzNpSsve8W+bDe17BeZucBPbqgC0StdA3rPP4ytzox1MnDVip922ega9xzbLqj40Op
MqJBP/ce0Cti93Ydhn3q9kvzBf5NNc4HJBLX7IFU28gPbk0Vbvitg0Fh4zqMolZKNWhdLZxjQopD
53X08F4S1SgD3TKvbG7HBlBUfA5yMvGnJR4H67rEZjd/XzKN/sLpskMNwsWJ/uSmHVawFPMWl3I8
0KmbamqG3/W6aasHz7DC4hyO3B8oKgvJmOqcmb62OMduNe0zNb94eJpb5tapMMNFP9cVFry3pvC6
yarUBBlUmR5xQcT2C9zEDqpl1+O+Nhz0aQb/ZXXxdNM6o4uzw0J+Z9yVmDhNhxpwl3vqaesNu8Bc
p+rWT/JVGO11QY+Bw+BD4EtOdj5psECTShvuNdDD+UIcayIZtEtoAc74OZXhlFkQ9fQSz0DT0HAq
3w84ti2gkPy0G2HVASzD1KNKYASluwTddQRiYvYH96CzDKxD49u6cxemMZZ8Oy3ORi+4Mdok6d2d
NRr6vB5GelbTY165RfuxckpQLcEYO9MtMpVDdVrsxSyhUub6VZKmxZ65146PNXqw9XVDxdO+D/Ku
0m6dahzqzz6bcv251l03pcaJcubyoVjBO2VHmLWjPe46dGxqKsP4PH5y84meE0DF39C5on21U3Vs
KZ/CFBGaPQ4Hd9xTa3SFg8HgWdUHBz94png7zFTbFLlGFg49pKW0O5AxpvsESIaR2bV2sFTWgVOB
CAFIMDlDshSOfRXReimXHX1NqqiV3JY1QCwsVaUuowJlGeJLmaMEbajxN59KO8mBDJGwdBaVNFQt
gWyakoIl8ZtSrmXGCze7l3ol8iKp7F+y+4kKmbyKYWyqx3Cv6OqoXkZaWJPPCmMdhMtBqqCoA0eW
PGWLNLTMZtubLdBmeyDUYuEPFaVsBIaKVINQYq6r82s4Nq3uP872Wmr+MesNmhdJ4okUaTVA+n3p
YJNhFyR18P6Vs4ngaDYadrcOcafql77GZOVT0mdu+OeEzDkKjPqoF2/6vLerv2R7Uz7toupOndCu
kfI9yTIlVJidXO9NmkFd/h52U7YcK6qLg3+CLxrN1sGKQ1GfyGTfK9mikoiHNMFwILCclHfOkNb+
eZkxlcMXz4Qy+tgYQ5QjJEo3GtbMgMkGxkJQ4qaOkAJ5z0fXKsP194HAA81+FyDluEd6jnrB0eoz
pKc+mrmZGtq5wvYyqsa3XsflveYKqI+B90lM9codNcQal7jCi/iAURCs631Tj2W0mwvdqY9D27TN
DtCUqaGVB5/+oZ6DBvDTMkUpIYDjZ6eEsOjk9HjqnYN+AZ4EyNsLUMaJzXeZrjX6Q4eE2wHm2EzL
KM//yFDHfN/7dXZV4Vf1mcOnrw+4HdOADZwQcbAl5ktzL+5vKSKCjG3HevoyJtTgrsjrqrcxVcyH
Apj0jZ+O43GYAhZiT33Z/rNGfqM8dDCr23M85vPn1gZStvNXc0JFqhvqT01Um+3dAgYILzvPe9ei
hno76al9B2FFGEZOsKtOplM0D64zp5/Qo2ke2d1wLnJSOz4lRWH9GtetduWF7POOcCO9MnNjQuyV
JFv/AOeLXS2vq/43YvnopuPl5+0urAYLv3Kwntcm1e8/kXbCRDKKYlAfbQAUgRYEg5fVnfmJFkTm
3JukeTgteVNq7DFyphTdtgkVcsMd3XPkEentEtpa7rXjrBiQUkCOUsBgZvdpLQsQSJGJ8+vOpn8H
jiKPUeoxUXozU73BXLygW1x6uZkdUhIk+nZNde0ViXVIDWu6S8PI+N3XK+/DMBnJ5yTOhhuQj9bj
NGO1hLZFeApqE0ObJrdvzAlv5n1PA3XemXrY3hiGWf3B2cbJMKKK9odm2OUpjlh3pHq/Dkj7/B6S
DyGnMqVPpR4Upx4TY6wq9flkWbP+wSzM+H2YOO7eCbLkNGlr+DZOwe54k5nTiR3Mea+VbvNQ2hZb
aqLF4wGEXdGcrcJL/pwrzXjX+V08H7NRbz+DfcUQAWQjBUA71sZ6V2cRO0tYG/O+aRFahKO1CPHQ
rH7w+7ntjvpgFsVhDLBN3vV6Mp4915s+prjMVIcy6vS9aYcjwJDZvk1DR7t3OONv12gANxgvzjvs
svPTkIaonxdzcO1gEAomsp+m8Brs5hAd2Zeqd/6wRHdVA13jWBPBvZmiBGOduo/I3kafjryV1l17
4EGsd5ag7T/pM/QlOtGpr+/raA7v+VpUMaNwPcEYKj7nmrU4v6T+iGQNnzj5oj/wV8KZ+RG/iTK8
0rXRHX4NFsBMzr0/zR6ShaTfa+D+4vi8oTlDA38ERH/O7RhAL0oPNFBRUdOG2Byo11ShYR0xaAfI
jYpYMT8iuJb19+YEDP8aeE5tXFNHy4xPy9IHc7r3g8nHoA0hp3TYeQarjb3FpGSMxBz6L8WjrptF
xsHPgtRn/HoXzQ1WC41BqLbpY4KnFEgi7LNL4sEb4Mqc73m7TAdszwbvfsYZjU50BfPubloiWrvl
iEjK2VyS9alC29zDQs3pnhKs66p8j1FAjPvHXAJJ22GqGUN3gatW7eucXtEBTkSPItcQNfo10yC3
ntIhd9YXac/f44SF6BKaTwZiwj4wEwAn3+OEzXpJwEJX89Oi6cFcf6Gx1jX5e6SKiuzjC8B/63vx
H8cEh2wyORFe900oAJc0U3teTb+C4PYUo2SIj16GCBLbQuzUNTulE9vjXF0VJppeGr/TAWxEUS3U
qkMH31GHkQkr/lA1+iy9nYH8byr6o2Et4u+2H5wQexVnT7sOJxk4FzYa6645WPwbNn2iAKPkc4fe
Bu92a0MNBUreT6x38zDQsOAvIaqt3IZPdUN7hx5ZKGpO6TCM79mF0nU+jimIRdCNmt1a4S6RN6pR
oeXBvNkUHw4j3csfYgA0TMhiah0uj4qqLh6PtGLWwb1ZXcB3Sin+EpmhNjw5bRQE+a+lHIiJU3xe
fmPt+p69N41+0K1HvBTGZLkpAKW5w4nZ7djNrTt32Ai8iRAf4QFKm5aFfVTC4ElXiEQb/6+YKofR
jGDWrpTy+Aib1i2unLmr7RjdJyL/iOmp63kCDo7iqHmIzbAZsruomRpe2ArNNtGv8SpN1vApt93E
SE/ViJ39uqfztInw5RMSHW9C4hP3Q5j74lYSq3RQU1Kq++odsKg6ccnaJqJ5q0pKQuUOiRLkqTsc
TqlZr5b1ALge99x9QB6KDZGVGSuhIXJ64v5WNDNwxjECIH/htUiCeeXaLB4ZEY2JtKjTkRyxDnGX
idYNxCvRYa6cCrsFOYU0eIu8GLM0UHA9hj3BeXGokKpq42ONxTQTzzbqjhnaIRZXaFdYDaJSfFBy
QuR0hh7eJLpuefMV1hroKx2iQfO66B5/Mjwsdm0YAXo94w87Dt5DrTfzHP9Cw7Sgf2K6mcO340fY
Mxq1N9BIRLmcLCe9TmpacuD0fXIOfTdaS2Dv+6TujbtOCqThwQGB8X7u08a5Et7l0TEy7c5NHlPQ
etwjGss1H31hPW+EsG+IPNDkIRCxqi0broGLWM73mwffjnHMnFdPI7w8u6VDblqaRQce3H2JommF
PyN6wC6l7r307aCWICqRvrTyWeLBcAqUQypTWJCYbg1e/72GkYkf/T5JsV8wZloAN1vql2Q0cNxz
Aya8CPcgSsquOsA3Fp7rHBIERtdz3emM7og8FB0rXF3E9ymrJNAxtA5nJ6RoCBJA+Cyt0tzJ4RL8
XQwnQFjB09o3mmNsg98tdrU5YpqBvC0SnntKsgScALAxT1+u/XAReVShjUJcJe87oTKjdN6atMzR
ZNuBdAuYyyn97RDjQW6l7m9zw7CK4OsHFywpEO8Me2ZsQSAzIoJ6gFhj8z8iyR6px9XwpvI31eGI
rHos6tNsOcUIS0dj1uO5Um8SuLEJ2h9oxCYYpDxaoLsIHxbKR2H7uNYZvkZAlbMaL5MyDRpKoOBe
NnmlqouTqrglTp3RD13cRVA5FaOzWyNcX/HJLYZN4tIGrhw9ui7sKmYnWt09Uj6Kzan8Q1Kns9fm
Cf1Ux2iuIM4ILSOzWTalYL222vDgjOhLJGcI+wsfVzYooblRSZFiFm1HpfOkWF1mDXmRdhltZK/e
k87g40Rc1LjpH50h8s6j2TmkXNcl/vOwfJS8TMCUWyxcvDTk7W6eXwnfM4hRbNAtXOH4HsTtPMO0
BOHtG/mEVvA0syhYH5Qma72x+iUqUDUFlGqFgmI8//Xfc1b5erxETKYrRRfMhP92ho90favC9ucH
1d1WMChFXZW9d6WXCytIlM1UQfB/Q/U3xaL/dlNgQSIC5xiWbUGKty55hQijeKINmPLa7GEBAYTo
MeiCQ8JuoGv7oeisdDqOdVWxVoJJcMXihFYvelkSw6BmK4JMoZc+xYQThbuL+RzLNaBnwrqTBQE4
fIIzNtC4ST4OlR8V49ssK0UBUQlxJRzALvYibNzE1M+POnIkF0/KYYRCCfs54maIx1zyZW1axtBf
++ixjCoUxo6EI35ZnQhFmPZHhR+kBCFOGtCgLqRCuYUHVVwXPrhcTrDi2vSbzEl3tT4Mw11PBF+e
QtdJWVMsFyRXVws/WyWHrqr0siejZE4VWkoiTj0bgyC0MoNCfKvCMuBDKnpqpIG0PvadBpF3OVJS
EiOlJKzdoUYnYJd1sUF7wewF/tVGa5nKvhToV7q+KdIDyMlhOmZQwgUcJDqczZSKlqM26QK1oQCX
QHaoCqU6W/wj2yMafLsSqYLlzgSiQq3Z17SWA1zp84ZzZC1As0kkkmFHRxaW80mhvWRTWJ9i9Bbe
WAi1Ze/gdQIMlUzcuaDiT+dC+hWUFIHb9TSAlK2KYyCtC7N+k6FdBq1DUW7mNdS3kjqsylHQDoVE
ol+0blLdjBPnXXWg5wHOsNIyP55QR1+RlBhuo7UQsIouDQSeROLkbb3eUFQ5iFrgEbLJrxCHbUNP
JrvqjDwCKqrwoP1sihavbLOnlZ0HV2VAB3m5SWX3Wd2w1xgChNJLzf5u8cU2TnomOla52YUeKrpl
nreiPVQtWBY7ZMeauatSsvnh0dHLOBrPPiWF3DyZmO/Q2cVyQDRSYClEW8dxG7wBj2PCtSzJ5mjY
g8lYEu1kJhRLsMKqPAGS7cE4swLTiBpH9CYZpzpqr00wCPF1jHMhgV1NsZovUOAaXducETjxGxrJ
S0AH4NMoxHRJcRI90uiJqW6RimJ8ayxp2SnRbaPiUDWv1GCaGro47dEfjHrtT2zpPht8u2oiBFQf
N/Who69pCVpXsochEFWPodci+xdIeKLlubVoWsiGVT8LmR/sscBSvV2SYqaqK6EIqv3EIckUUz+o
zg+KA+Kt9/YMnEnB0pWWFbK8gNav8F9a+3kH/rWuY2puKNi8q9EzyYihHRMPhXehawp1w0oj27Zu
ncigs7dXuGi1GPWk9EZvVzeRoWGlLDG5kXxhNGLFJJN9laBGmouO3JBTI1hQZN/m2gBK9npa0q7w
YSWIBs9Cnh5t0YiKEpR+tqwljrnOhnRCaydxhE1yaoXvIEMak37TIPKzuEcU/qeJagM8GKaOM7V1
2cOimnFHe6iqUjQO4eNnPRVXdxjKT/m2jUwsS/YDzv56hhyWrB796h1n9Br6UOGIWuazF0c4fe4S
vYizm9rU7KY+5JUejcFDTxLKnOyl8HLquw14p0lqdGgLEAKWt8NcdEAVbF1jWbLV+xUCX7xXclnj
qG9QJ6ksq1ABHFyiS2awoaD0VQaNqHkv0yC6ewr3piT1tQyrVfrjPCN7oRq9FSsRHjmqG324XuvO
f0Kl0Yn2yo5FoaynLc5U7joAZAaDAJMejKkfKyMHQLQbunAEG1hoGDnB6rRNP63fwWRd+aqMOING
dDYMkTfc0MifqWcLgRbuO6TRworMwlbAP5Q+lGp1W2VuICFeuHPw0Yafnt3bZgYodNe7C37ku7Tr
4AC/MeZ4dMd0r5bZpE2hgBsmU4u3CvbjaZsY+RNFqRhVAFAw21oefUCZxX1SZWIGWwgugVpNJFUA
ez0dU7zWJHXTv8oyeyv6emZGTToWyNZ6DAQ0qkp1TqKTl6A4EAU7CaKSrhMQHgWuJ4OPwVYQ8bRs
QLL/0CbQFbJblzgcrEwYgET13jRGDeoZsHsgfqfCcVtCbTSq39h6VZhD5/77BUsl+GsSUqHuR8Fh
JGBkDjW7tt6q9zVIDDk+cTZ5MWUATWzYMaJwYFaLFDvL/kS/DWmOeyUkS+dS+BmodHCsYzFBp5JW
n/W2CmBXOjTXEbb+Egko6KcwEfphoOdgjsybeoiyjQHlKfaYTqIwOdu2QWbrp83spxTPp7uioFGV
XtUzeS66/p4Li2LvoJ0/TWdX8hXqcXP2iIQj76ecegAEgmCt/BAd6Y38pR5QoQQtCfVSJhESzKO2
GAm4UpAPdVyGEurm4LHG6KsduxgmAZDR0VKH6CF1cxpJfADvqIvev4v4dPmkJNhH2U2lYSYSllw2
JBR9ZpAHpIIaQHwW8YsCKiWYULAIlK2Jqhg0WS0KO045CkB75Gy2cpWLFQfLPN2MGxQhjf6SaOlm
Enu0bvIt7Yb2VVid1YbUzKzzPBzWds1A68c/mTgbsTk44LBZhyqaT81oM5SYbeDDwvSIXxUSRaaY
JTmCDRz7npsLkLMiyUgEdjKHXehcd+ya+nxjogCKpqV6bjWJ1GB8BbGAASbYUjBk1aBWj6824cBj
GVq7nkDMxfhlQkqJMMZA0NzbxyYis9fmCPoxPE0y+CsHZ+XgXhwzLarbua81L79zWkhYNFcd4XyE
IA6b5SEPwcPYZFaN536w+UdiWWlB1YyhZXXHrKXb4+3K3hHVrYjIn09RaxalNN83RP2CeeHzsXAQ
L8qMfApDneXTYMNtvgWLsBt9b+JLmNUtxQq7Css+uIftm1LBSMDSccXWycX/AjtB4BYZGjucPyL5
H7gfJmSneTAFnqO2yy0iFsbt9tZAgg1uGCcIjH9SM6t/hXgh6nRWuzk/dussZq4sGxFAdPygCkWR
LAPW7eYNOSR0mDTAK6HAMTyfT1xmE6A9kENB8oekiWzu0hsyztsWAkVlPUwJxwyOP7k3p3SgNpiG
LeddZ05rlaDEO6ZWekvFn3n3/F38LZdEdDFAs86l/sVbudRm8fRYc22tM+/9jb+klk4WMxuAjW55
bTqPIgJRIMJCktXi1xh1GkjmofwD3sXA7w5NmO/z6jSs+qbD6+I+dvDcgj44buYHMh9QjA0wAXD+
z8+Pwt/ehUMX3bCI8imLG9S4vv9iE0uWIQ7s4d6RB64HaRqlbiWoNtgN6oIqFhiTIYBXFsm4/fnb
uBDKMSksiN3dMxgEEulL7UD6XWMXQZ+/x6hWVi1jAQmlhC2wbaT9gqahcvnnv9m4NKykqIDGomkj
jEZXwLvMbSFURUg/h9pdLDkhuReS9xz9tKlbSKQbf0qBk2bJ1hn8RqBoFUbGBu0Z/mLUwBpekoS6
nKKm4TEWDoWKwEDC6LJl4QIwQVAt1O++MvSkBi/tWOJ1OUUl1eErek+yZRzJgnlhnC6rHSbCbUhH
mrB+YP9wT9/PlNaFXu/YdHHpG9krEs7SyRQ826i/XaK+sQeIub2nf8wzV5SjDastjY/NgEB+tA8a
/BIoQ0deANvFGXOQJC/oZV4IweCmgc+rBX7Ug4WMKL/4/Te1KWxsF8OBqn9lbaZXCgHYA2F4Sa/s
wkQBxbQAuIWJwbYL1pluxMVY6KFOetCs9t1U+P4a/2Y5bV9nOJhlNqpAnBxsnVgtesXvJu+C6s88
ppuHSzSDYHiYPXQHpmNJGcfDdq7ZjC2mHNoXvlBCJewDUSFkf8UG4slDrT89/z4vFz76HrbjYw6L
Dovzd39Y9ucRFfzAu1ewTpWOK+MrSbbwN24g7u/gOY21cHipz9+E870cKwNpWkwr32PjQ831b3Ks
nKEjbZNquU+hzXGojU2Hk+p9MAZ5+D6aZw3Vnl5bAHK9WTlJRMDsh6KanUgVpQz1Mvuh95ylzs5Q
snWwI2EfZR9jzcAixNq5nTEiE+kPxLbJ2V5oYJOUREJCazLMiFochWD6XkBiRSyqwt6moI6H4bXu
CSV3VVuuonkErcbJD7IeL0Y8Yr19Sw1KfE7W9ZgSFZccJizQsfz1IUllBAWoC1VAqBoTOECmC8EH
Vo/vE76prdWFLKm9i/wAK9F9bY1eOx6pyFudXwL1S2NklsdsAZp/1sdGqyOeAHfE4oyblwAkR/5m
lJabcRzrR88hCKwPOjyAvr9pmziZ7CPlg1h///zbM/42h/DfYIfSHdBqsPkuTy3P5zwAl5/cq5p6
LR+fmIlM8oaCJMwiDNanPKDnKZHZjtQ3V8XLxlyFBiLIdFGg09dMyOGvtIP5SYKT1GNjNjVXv+oz
KkPTAbSlG77Usr3s2Lq0a5GIEx0eA4HTSzFwq05ryuV6e0cWVTvlZ7h3MV6bEoW8SnNztVJBPkH2
BysjuHLygIhH0DH6C6tjO3y/KTCzNEjVfJvTmb0VAbkLmUJN860WK6L4qpyW2revuaHejW4CDA9o
FBFTD55/BoTYGiRu6xB3ebm3k8XCWoFexdiad9nGtO31wge6BGB5mOqn5yfBZRWc0jdsNAOrG3gP
+t/9NxbSK8+rR+trdUrWv2blXdSmYqh0f65z7QSYoo69FMaq7/nv5n6s6/pc5TgOJTsTuLP2rq0S
rYr2VGnoaOwKG/RLcbSlcXwTF3kONCLJtZJauNMiabKLsbW04mOBWA0LVs4ZZ1tN22P+9+f5/0Vf
qic56t0//4efP1c1fNUo7i9+/Of5S/XwsfjS/Y/41L/+6vvP/POXquC/Z//kPvncVh2SBJd/9d11
+XZ1d4eP/cfvfjiWwtj+zfClXd5+oQfbb/fAc4i//N/+8r++bFf5Zam//PzTZ3xYenG1KKnKn9Sv
rv/8+Se6c9/MB3F99UsxEj//dF3+mbDS5KX+9fdfPnb9zz8F3j/ojphs7xZ+KIFjEXkh/8NvXP8f
/Gxg7wFN30e6jd+UVdvHP/9kOf9wdNqENFxR5eeE5VddhQAhn/oHGwb/6Humh4ZtQBP263N/9/7+
/T7/qxyKpyop++7nn76PFjTTAA5CG+lyTQUmRdsun70jkox5vFvXZfkNRPL88M0wqK97+fJmIEK6
b4IQvO6zZZpL7wiarm3fTu6qR79E81r99fz1RYTx763h6+2bwUWiEBRr5g9Z6B4ROQEBQZU5AFYC
4MPY6bZemBDhmz58IVb4z2NlBqIb+M3DdABb0ikq3eMs0tedr1sR+pOL6394/mG+7yr++2HEQ35z
fY+gsE4Dqq6DUdv3hjHZxTsq+Lp7h9YXNl2at7rtrlia+u3zX/ijBxJCtN98Ye3r9eiJLxyJfOYb
jHrCYW93Q5y8sHV/H7n/+4kuYlCfFjzCiJZzJFXzpht3sULMVbPOjO9w6EvNe2PA0HbfdE25AJLK
Edk90boY26tXPaB78cb8MkXJdErsc+2FnbV31+ALFWlM1J6//IWA7r+fT8Rz3w4gIogAu8C+D1E0
Nnvf9M90Lf+i0Y60Cnz1aSzoCHjaHfxhI0M6q6oIYbTIN4u752/hR6/wImHNo6UYkSNjhJF73lso
v3jITr1u+AI2n28fr2IjmHzkA4+wybzfsQWGyIJy8+Prbv3iOM/9NHE7dCqOGSZ+X3SOiDtEx7Lh
hZfzg5HxL7aeCi3OukHn8Jj33vjemBobdbDVe93GdmnS0lJZrWuzcY59hcLQEWOxsYWWUVXeK2//
Yuqac2T4C860x7myMUJZXHe2dyBE8uDw/PD/YOv0LtZmEYyTg4utdy6E2d1bAPnN8N5q1kC/6WkU
e2/oo1nu9fNf9qOXcbG1mSmZRtXVGj3FxXOfuoQs432BM/tfr7v+xU7W+fqgT7ND+FcZxXGJbA2A
ZZJ17QtvQ1znP5wz/sVgBVVm02lbwnOFom4B3cuox2M+LUZyaJLYDl75Ndb3C86i9OlP1GLPfT+Y
/VXpViVE5tLAgLVOUM193br2LzaNphIyOJganpEpXn9BjCh+LD03+OX5d/GjsbrYNaZs9ukgOsHZ
1OYEJ8XWs+4iGwj7bxlQ/fmFofrRjLrYPWI/wijAg6/Q5vZyrRWr/hhQi8t3zz/EDy7vXe4eYUId
G67befAaEwwA/Z8/0DisXzgYf3T5i7hlID+i8Om65zHnDfSQw482kMH6lXd/sXmQ5ZRLvqT+2YbO
xDtYfIhPnQ4e+ZVfcLGeswCVKlDD/hmDx6a8rg0HWb829dbphXzqRwN0saA9c7E6A33tcwAw7b3n
d93TjKr68sr7v1ho3tJiAaY73rkGZZfgrmbNAczFYtJft8Qua5VzsjRub7YeurRRbV93hYnDSTrY
7Utns5gp/2FH8i5W2QLTSgfu65+Rbaxb1BMtz3uCUD+6NxE+hxmeiuZS/p5DXPwwlNFUvrCT/yjm
8S4WXj5HwMbXia2Qrk59E2ugUUgcsoCo0e+n1O4pCaXrCBQLmuIpgzHjHVwb0et3o967w+sG2L1Y
oAsKlp6faeG58DS0TJPJO/tebr0wPy7K4f+K7C4R687Yz0ljNgEajWtbHVcjHPujQxc3v6oDy1se
o66guKbZU3FlryjXPcxABUt0sX0//d3PMHh74VZ+sBLci6WWt1Rdlzn1zi1UlXPUG3a+Q1sh+vNV
G517sdAGo3X9FAGKc1TP/h8Ox89DJzrer7u6eKhvAuTGioRkjgevJieT2WMrVqy7IUFq5oVp8INl
4F4s5C5Bs8KcW//cL1MoPD3bVv801wZLIqbYDOIRMzQk2fHkiT7jeEmj4nVPZn7/ZNZU5rzl1j27
flgMQHbMrtgtg629cot1Lxb4irxWM7ith3SLAy9/GXEBcKuXbE9+NKsuVjEYGb1Mm3k9QwTqz4hS
pTu3RYj5VYOz2X5/89qhncTaTCx5TtFc2JuwIg/hUv3fOhz/WpuOmAvfXJ20pPINiPFnutLoDsbG
b2VkvxTp/WBgnIuj08AzlzZ3tEJuW/p7JCZ1zs8mNtLXzRvnYjnH6UC9vF3WsxYWAV35OTuElm+f
XzfwF6sZeLhT9xlX70NYlJPldTuQoy/Z5P1obC5Ws1+aqz96vFYNOet9Zg0jOlxAEV937xdLOdW1
FlXVbj03RpKfuqAEV4Vg/un5q4sR+A/n5WVLtQyxHFkNbTrjdvOFvDAbTwga1OW5Byrwyie4WLI0
KsYSOMd0tli4b4O+So+GXWWvy5ediyXbI0tgT6s7nSuIXdc0R4ZDupSv3G7si/PU6Is89Nd0OEdd
bt8mCGjd13P+ulu/hDhwkoZZZlj9uamQoNgD+sDfFp7fSzZ3P5iY9sWideCuZRqyD8e6TOabrI/6
uyEM89ctKvtiyVIf1UbwYP0Jd9Ope2dN6O08Oi20/NfNm82h9JsNLTOSEYSeOROzDes+q50/FrRo
Xpj4Pxqbi0XrpFpmo8sxHoUYxM7qBgw+AzQUnl9WP7r6xaKlT2SbIVxPRl4DA0gAVgZzeHjdxc3v
N/qsXun6da66ddsExYMuxGtv/XK1On44+LExwkWgaGyKq3evH5iL1ZrpI64BdFuPcxqgL+FnA5x0
M33dsFsXqzWml13hkMnVbfNLk9j5CYn2V5aerIvzNaMH6UOgYGBWmqo5fAJSI3d+XWxgXazVube8
MF+y8eggJIYIwmjuwHL2rzteL2EZRYxuYWXpw7Ec13I3xcmXIV2NV476xemKMlKPGRrOpgVa0jvX
dv4QYhOvvPjFOtVDp0V0QEOxqNFRD5iTj92wdq+8+MUyxdF3RmN+GI6pG/x/zs6ty05V69q/yNYA
FfVWndOadUpVqnK8sa1krSgiiiiefv3XZ65S7uTN17jN3otJIQwG0Ed/akjhBF4M4WXs2Dp7u04j
H65gwkvQ9QT8nBHPI09QAbV/Kbb6Q4i5PoH9mu6tFt6pMHOwBSTbACPsHQCWcMPxwEh3CjM/q5d/
Cb9sWBNlNeoltkB1JvV8HRYazgHfnZpnh7VKRclMvyrsrOXY3iYNnChHVIm6nbCOogNrSji7bKEt
psT/CiTY8xj4z24dP65UmPuobfOmQtTeI8IjaECR4/0aO+ypiRAqol00FQ20qrmtw9delr3bB2WH
ddrBKc8ksbUFqhZh6NVE9xGswdwm+1FXhefbBcXAsXfq2vVfsdFPMBC4cxvwwyqNxVJ52K/hsLrR
cQIvZaxhpDn6lVvo/ald+GWiz1VoaxmYqYCKi3yGIxmgLGAcULdMgx0WqgUZmqBQ3xaqN3ver9G1
vq90HPbDflrGYohmYWwRbmbLlNLouvzby+sfQsxPivEvA4PiyEBoT00FXuWTh3is6EPrlfqT02f9
qRv6pXVU809QNgtMx/rqp6GWz1Es3D7pT2neL21DYZRcPZNtAccsEDvj9Us7xE9u/T6s0WAJ1gVm
luh3M75C2A2/xfEv4PM/DfhhhfZLWVaTX00nAgBL5jXlvdiJ4/3AT5D4L2NCUYEV7R7zTtCivVNb
9CUGv9AttFzlIL9uRh7K6hDNMSZt3T33VX8uVe0WyY/a40AvGzDE1DuBrnVjFnYXhG476M9Lzl8G
BLVCE+81znZcVfdxvxadKd3eQX/eEv/StGinFdI7dFqrD/sMy7roo9PkI4dds00a1MxJfMSglt/g
Pv0c79wtTh0LlS2K5VYgs6ZiGxv6um8TK6C4G3O3jh92TfhhQewlkqkYURQMVwm49ZbJZ7e2DytS
tmJEORsEnKFAdusR/g9gr44bGzmsSUxsOCkRbMm1AAIUlcweIAfR7LZwyDUS/DJRIMkEsBzQmtPA
IWvLY9xiu43JYUXC5W4IhnqbChtDbbH4o4bLCX91a/yQ2S54IN+2rhxPtNYgZOLxfYDjkONMOeyX
xloivRaNx2345MPoTwTb3zTz12H9zXXX/+i6gnAjA4pzT7BHfwrR9moBy3UZFEi+335KuogIDlkU
18ZwAbi3cPy6HeAK7jQqUMW9bb0eg7lFPouJEu483UnzoeW1U4IFPenbttcExEnUDE3F6m8T8L8o
5+lzoHaocAotEO69/QG9KBQmNVhDVaD/8Zb5Ex4fPriN+mF5ziiDQtEBxgWFoWEOUx7QHGMWOeUR
cId623EDxS7uo1d0HBW7tie36zy4rVAUF71tu4EXfxDV/ogCef+hheDwFMPLwnHEDysUjiTQRtp5
Kohun4G7AW+odkpSUOfxtt8Ghgxb5auxYCxk2aIojKCC5ofb5zzksxteFEYUpI9QAPAv1bjeiih8
cWr6qHxCGV0pY6Adig0epKD8XgnXqnGTLoAh/nZUeqA+Ya6A1vGEtOfdDk9Yf3R7l4eLxNvGrWaj
rGFjWPTQp8BUzhrvzpvJ9t5tZA7Lc4EzHUFhDr7ovP07IoNbx/ibW9OH5QkPMThW8X4sJK/er1pf
iFJu8/AoPprLGEWdbWDg6jvUpxkoktxru+9u/T4sTrEH5WhWORYJmDoy2B5V/Le08/qn/+8eRI8y
o8XDffCsI5hgqjlEYU/Em4eB6zVdGma3zK3/h0Uaym69YidM0Qr/a1sHnzwtX92aPizRFZLElkcw
8WTAit3MoKOkdA7cnuroUWFUsToUxmfoeEA/qdnrYI+tPzr1PDqs0XodtDSkHosQbpvLaUchbABO
a1tLt006OqzToK4qWMu2mJKr9ywUe4W9419U0Ncd5zez5lhM1sKKAgdmNF1uyTNsL9+VPnd6hqLR
YY22V1raMG+mgIc1K7yYTc+0WoSTFBclpG9jF4tmEs6gvxYl2bd0MzACDRwVXaiAedu4gknBtI61
KbpZk5TM0XkAhcMtoTuKlSYTWCCUMOQIj3fzxu7acHVbQ0eZElhFgMYPlSmisgL7GCjsxAi3dzNU
h74dlASzBDVQErixfn7y6XBvyOTW76O8yAi8TsBxYihGHn8S1Dy3cnA6xKHM722vSxRvy0o3puAY
mRROxlfQo4rd4uFR8j75zeA1sJ3Auw0wx7ABebZe8sEprBylSITgnNWFZCgq4SsAa3FRcbLE444D
c1ieTZNANtZsWDdwx4I/FefvW0F2xy96WJ5zAyAExHBDAaISIHRj8Iid1O31nB5lSNbr4j6EsVAx
9klAQM+ONzhqpXEyS6c7HHp8/R9wjxV7VunCN038NcJN342Var5x+rLH1/8J8M9t98O+gOtDknK8
R8ND3otOTq3zQ44O7S8BaK3DvKnqJco6XPwVZRkMbm8g9CiVQiUoHLfh31KA/ysHuPFo9cMmEdyw
3fp/iDMAYJBguYJGTA0TcVXx5uqXFrqdYI5iqSha1xhm76B4YfAzwiFa93Fyd+v7USw1tVAPjn6n
izGIqimlO5P/yG2FK6nT2Bz1Uqsw3CwrxqYHqyEVk/qwttRtvz5qpVrWL6APWox7F+ubbSTjGWXh
tducDw/hZvZhqAr7QV3APHv/RPqyuoErhJaOA3OINz5ifMg2fFYwSwcAZSyMnUFs7fng+AOHlAAP
ibLv9IyR98flYkz8oR5at3cF1C2+3aQiqYAGmIwuomB6EdX4vMjpxW3GHDL2Cj49fttWQxF1ydeu
X2haB8HfhLvX0f1N9nhUGpnNwxt9i0AWzhvM8qm+ld3fVEw/84rfNX7IegexQl4HkFkxcwmyBl6L
GyzYSMCwvFJJJW+U3pYXGFa2F3/0PV5MdT2Eryhxi4anIAlH85JEit9IvEv2N42ELWIaXW15Hqt1
iAmQEUEzmA/LwDybAavcyX/6uvaGjCOxZDkNcdd+irRdbd5S3JJlHK/U68XCQ7YpWLTWwaVE5e+W
UYLbhM8elL3ARvrNGOXwJkabYG1O+7kaknpEtR3bLRgtDLSSETj77it8GILyaQq413wbaTgMBZAF
yVyYFX9vrqc9PDUErJqsixgF7WGLKntT0b5K7jkKqtHlYWcvDG7r6cy4uWgBa8qC9Em8wTKrnYMc
dsVVCN+qJcAVdlvPQVa1WgEhNgOnm8VGgMiiemHo3ThU43huKQw07naM9pKFvpwvO2hIj6abSZCD
OzXvAIaacn9padNHblnIUVpjVDXPs56BtYEXzEcTDzvuULt4clu1R3HN0AlQvPekh42CBYyGNffg
YLsVxdCjtoZg5MIg1n2x9RpgaJB3mmIdiHBMLo/qGtoJCjhtowteqXA9sbGzO5w9QjnkTrHBP8Tk
ScHAwqsBs8f7wI9FB7chDPfcMmP/EJC1Xcw8bFFf1ECVB/CQitY2g70Zc7vR8w/xGGwRGLbCubRo
B0CQAVMefDxtxoy5PYFT/xCTFw2HP7JWSAFBIUotmBwnASq023Z4VDmqNbBcWr8veFj3uO2EIzqo
KG6z/qhw9EEbxwGq1QX85v+DC/dLGQm39RocPuuMF8i1Zeh3aMtiTNrbMqRul+LB4YuGMxRZFDen
BQrb17T0Epkm4E07jsnhcxpS+VzisRqIT4AgAAL9wRvz6rSOgsMe26Cse+4i0hd2s/oRlYPipvcn
5ThVDvlwDQaA7Rgfi8rI4D7AuQ1l1Xb64tT3o94LrJmy2Sts4XijgZOxpRzm6wsp3Fo/9H0hqGUO
RdejEhW4cu7DZDTlg+Fu+n54p7xNnMamqyBk6jEdOxvdAhFHvuJMu7ldBR/VXnBmHHY1IufDVdZ6
KYPSFhGZIrfoyw75DfNbm4jrKm2EqjJQXirwYpRym+9HyReFLYtdcU4uvK3z/6uhNv9vV1a5KT/p
UfQFAkHX1I3URcij2QOcvKMZKZcl/Mvb4R8K3+AX9fbLoh60LDlof8XewsvrVUsx91kZdUzny9h7
r6gIe/Rgyd/kyOJkklUJDnTn2gvD3u3r08PuuERwK+mU6QoBx/Fvqln878bDLuC0Mo6ymbEJuh5A
VVUgBXqM5v2uHSq3O92jaqZa8erCgRsqxpXVt7Q1cQrnlcVtSR+FM4vkIp6lrwpfxn2VNnE83NaR
7Wq3xIEdtgHUL3NigXktlm0AKctTDXw/VN3p1u0G4KjL48Tfcdy6ZiblRMs7JSqU+11pUMTxLzhs
BzuxBpXArCt8n4LSBUrOEqSNhKG049o+RFVY82FaMvzAZhnU4jvYlK333W1eHiIqMALblNi9K8AK
GjPYxf/YwYt06/hRm1cNOx1HGakCR4ozSGS3jI1utxdHaZ7yPFItMG4ppmAeM+kFeOFZ9vdug8Lf
BqMJrqEVXeauKK2JT+BiwU06FI6p8lEwFiRr7/OOqCIKuyYbkvhGBnRzHPLDXIGFeAW8jeiKJKiX
+9GATBBNzfz8fw/MNRb+5ox+1I0li9zg4o/9vd1hKf44kbFKTi2hfX/iyG47t2T/qCGLN14CaVv1
BbH+pEGymprrNyZJ77YXk8NerDwBU/dEIBqH7MVO5H1FS7dATw5zB+4PU0wM+o4bqjAXBlf5u6Wd
2+c9ysg6hF9PQhV4opEp38+bp19gEetWzQRm59t534qOWsLG9hoM4met/LAAyTF2HPRDpAcjRpES
YAU8huNWoh/iZy+ohOPAsLddt9vUbcArtFAIwMIpQ/Hh8GVvk352bP8Q5OEYU5Z6Mm2xm+gb7o4e
VFR/+r8X1XV0f7eoDks2AGkLM1y1KFrtyyYdRjv/B/6om10FOQrKBO4Rurq8DjswqHjbGOOL4qF1
mu7kKCi7Iqbg0o/Ol4AZn+AeqlPYkLiFSnKUlCV8j0B9wf0bXSZAxDsBPULWdF0zOx1CYTX7dtrE
YJxrZLZtQWu+5UBNkKce9XzvXb4suF1vW9+4wEl/Gby8otXa3zZgmT0yOD7av/T+583N/04dWOa+
/QEe+AyEDYupwy1IiwOlnb0Rch7MGQcxy84hGAVjPoTt2t97G04F9zpqBvWFATR0tjAHvUQB8NJp
spcWFl6bJ+U71YUgb6th2OCJXdXl/q0vN6AmO40sE5jaZv3uwy3xbgao73YT9Xz2S7ugCZhUAFSu
RLC/1hT1Lc/yaiTx2olYjzkObMGO/9UsWU2g/HxsdO3tOf7fIzw9WdnPThkNnNrfjgl0jcBroCD5
VJW0eZwTmdwzwSq3DZYc6Wzg1oQ9bkdlwVbyH9zOnxNaPblNl0OMwVlzUx5fZOHv0NmC1Hth/fg3
p4vrjP7dVDlEGWs9Ve3jKotBw0zjYoAhX/Jkg+ohX5CqVhee8Lb+4vSXHEVydID5aTCHsvC0x0+B
XNrzrtvqg1vr8dsvXG8wu/eNL4u5D8BHKvdPU8P+Nk7XtfmbcTqK5CiphAWlRBYcbvYvUFUH7+K6
Wv9ZG+r95YbnTz9xCDqkTKKK6UGextWXPK8nIJhFOhtctl8EfOrZXw7Vv99YyFHBsYIDbEe/T/JJ
BWI9M7Z80ODX/+1g9YcZFR+iG9QPlZ15Cyoi0NryDNdjCvGZ156E2mOWQTDudnsK49e3H7yqcTVT
mhbfpAOmWgb8E+Kc4/4YH+KFBz8T3DN0sqB4MZv85Tz59C/x/08f+pCURD6kojtKfHMJAuN0AXY+
PPdxgqd5XgEP5CReIPEhbIAKGXFQ0T24gMBIEKX01edkAL3PbbEd4sa4JYMQm2mKKAonINR64Mtr
6nb6J0ed3ixw5e5bWhciiIOzngEHjRPhdDFCjkI9wjUF7qEtczqLW1L6gF9wtzE/SvQ2n7RjP6Hp
fQ8ANR/OSjCnCxcYV7+d7BuM0MSYyDKXgt1FoXc3cLdLQtjevm0aqkU4HXNR5hoOxrdgFk2FF/ov
ThPlqNArw6ieN9/DZKfVeAJ7OEi3pA3Obq0fVilJpClD4okiEqO+g6j201Btbt6zsPN/Oy4Vjypv
ZlYULZAmZ5tM3Q0ZWjelKzmq9OAoj3dDZUQhmmbIdR3fexEA5E7jcpTS1X0ygdDeJXk3D4+y7QuY
27tt4kcp3Vava6UqJFLtZEXa2Y6Atxj+JTT+YW86KulmqPN3VPhhlo9zn0I1lmkOR2G3QTksoR0m
PeM8aYGqJbVlXaX7IS1Nl7gJ0sjR1itRG2ouZJig0KrfWRq3pbnrVync6iDJERdjeVd20eAnuVp2
vF09QwXwl5H5ed/8m/TmqKUL+A5GQlfVBd08f74jQoUoMKpgtvkKp6S+EOGVzR4NswpPHPfJSzZM
MpxhYan5dh5sQobTrmnF/lFRyOaijH0ROd3Ak6OSbfUGCt+N6XpcMlN1EYC32CsxaOxyt3lx2Ck7
ISYe0zrKV1NzRJCtsV1Wh2DWfHf7gcNmaSZpAVDT9mSB/jsp0MVynQROV57w+HwbpZBThb72lT3R
q+/XEg6o1A4iJ301OSrZAHgJxnJC47OFuXI7BkPag4X5l2n3h9V+1LEF4Lc3wnb2xBoKurCk8OXv
2m9Og34UsvWgWwAnW06nmdUqBQAVBVxrQNw2nqOQDRxFUDQ8fzr1UNakvTTVYxv500e3vh8yWxAt
tE8BTTx5Ca7fA7lXJ7GFjgNz2DOFWWiPh9jpBBNJ9tSB1PGNkz1yy1OOIrY9rJdhsvN46jreZrCW
hiMM+ESOM+awVNtkAp0+DscrUdWcw3KCAbgn3cQe5Kj39Rfm7y2o5ycftEEorqZXlFevbl0/yn0t
SIMl/O3G0xbRPZVEmiySjsnEUYIXSss9f8Co7wp2Lcu0/SCmdqslxB72NsJ4u1ZD2fr2VKF6Jk+W
us4Qj90e74Geeds6MLZBKWZkPpFm30blvyjA8xzH/JDZ1mBG9r0O7EkQAxSxZuWpLCGj+79X6R/O
cUcVTEvlwGTvx2detuH8BGq2UOeNs9acAwOQvduKOipiABcpA1BO7SlksZfPDOzTbrVuihgSsLfD
r+symiaO1quqE3kMOUyW9Nu///cI/SHAHyUxskE4gJ7RnPSqt0yooclHVbptfMFhV02Ax5xUGJrT
LO18VnXMUjgM724731GSuCmQ13ezmNNU7+2ZjvLDTpvQ7ZMeBYl7rYK9x13PScd1lCngZzJIUt2k
80Cmv/2kXbRFUxSX+uQBdps1uwbQHOCdv8z6P3zTox6xDILW0Ibrk5iGOttD1WYxrOVzpxlzFCNa
uuHK2VTxuWm6/XUnev3YkO5vXu9/6vv1338xRCj9ZaEWYuVTaCjqUa4Jh2b0b3eEf2r9sLGC6oTr
6i1JzoGHq/PZ+9633avbsBxWqaSMlgBcRGf4fIEqO++QyU71Ojrp+chR/kXb3u93YpJzqFUHIWKz
8vqe07aL3dbq0e4L1GaLLF4n52SkKTh0ty1xzMSO4i8YcQ3TxtC0CrD9XR/mOzdlLPCQb6cLAAqi
rKMhOe9X6yO50CAL6nhx25yOyq+GtPW0b30AXHh50xn9RLibmyD42m87jswGaZJSQc4h+Gk67z7o
xLPTTPwfyRdshGrjd0HOuFW0CHSLuut6UfaDW/uHJdppOjSt7aNz0IOHDXX+GNxeS/X+5id4DYK/
OekehUXCkzqIl5KflfbGmwkcYPU4RqSqTqhTjcpLpfalfpj28v/jcB1e09Pf/ehh+UYbK7u5GVoc
W9elWzPaipbpk5RYde25LlfZpkOvwJNJOx+4SiDBN9NFl77VQEyfcbBupErbXc7bpS43r/zH9xfI
7joCbbVM/WbblwVcd6OHe8lprB/msVwov6xeEA0yNXtbeSIlfiKAQDdACCIR6jk+XRomQ1/9o02t
LE0DGQl18QHBY32+4UAfVTng78sVEu436wss5JZZpKEEgwc235tYxy6liQXGNk02eLfLG6olhze9
wqXipFLUFbQWHRyjvvugmcJBpoma+IfSCv9s7BDMOYfu3E8tRkhm87wwUeybXUFdksQfu3963KpG
Nl0NJWC6AzVc1V86Ecjku6osSDwo5Nx7o1K4fTXb56ta7EbvalvTDqZRY7YsYqQyj1A4WZ52PNmw
k8fKdczKGDMtyWa+bKHK2byH5I7GM0/OIrS7Qm3V0G83sPHvsojrmT80xIo4J8Jf/KyO+IAsLFZx
HisY4KYgbPKhg36z6esqn34C0zPckKxVj54NnYlSkDAj1I3MoiiDCGkjYglX9hZfq69FamJkdmlC
vVblVnXs6zApni/bvkbfrdg3/6wNIOaPu2Ex/1gPIN49+hNw0Pd7Wce2ytsdNSrBOVkshSPCziPb
PqBCI8b30kJodK4ie1LZM4GrMbIxRfpd3mzcX5dvQ6wEmHf9jNvaS4Rix+SVrtE6blnbBSCJVbF3
tYFsbdstHqpYdsgU4aAT2dmeNnzLvr+wEBdp7MJlF9ep5DI5c1l3Wc/XRQFOGW7eOF8zy3m8I3aU
p8UgRj3yvrLN6wqoYgdUQ9X17DKHux+A0loHDC6x9dbmONfU8Zd48rv+Lll3HPzqkFjgwhc94bY9
TYD1Zcigpsn3/QwUOL95pjI2/AyDFbnedWyhuHYmE7zVdjwzT3OF+ieyjXyCpJDDZI209htrPdTM
mDkK9Av4lTTO63IMm284+8QtFo0K+jkfm7AfH6UlFX+FPGtQ52aLUCaU9KQPb/fQY/Ke1ovc/xVd
21tUzBivDx4HLNr61Ol6YxetaDN8qj0FCDPCm6x4mEYqSPQjmSZJvwVNWcZbWlaJqoplmefwlhgR
9J+bhW9hBs97gmr0agG6EdbOIW+/l9NSySqVg4y/gRc76E+oLt/rDM8/2LugdwfcFDrWMcZ/3HvB
974x835RTG/bq9wJpZmusZK+NwGm+U0l2f44JaQ6EzbEzbvY2IifSCx0/X6Q9bo/LRC6Mw8v0fAN
iPOrEzG/jMvUdT/AhW/ru4YP/lb0fdOWxcASau7skEQsawBAZl9izoLkX7rI8hEl5N4t3nn275D4
q7RZwiqvYBDk5avY4+UWkId5v4F5kP+5TUSQ5LpFteBztNVt90irUtDL0gu7nbwB1NSbZDOEFxFf
JflEeCnL9/WQVDrT2+TBE7EhyYhiAsXH+Xbex9A8jGSfyMXXXLcfQNYo+3cWRNX6TGrZR/kEJjNi
5xLGpj5DP03Nw5DM/HsLT4AuK3FluLyrV2IQSup+XU487CdT5QTPSfOdBHOSnMvKapQZeNFcvdbx
mAQXBd4kT6fSM/xbXSeNzqoOVPomjTtaEsCBAn+9jK0ap3xaGPHyaewYTbt2X/QXf0rQgzwkFYWd
4YpeCK8aTdqs3tiduqslTwpDu10+DgsK006hNstXRraFg39WgcWYAQXBH5AuVf+VWMJR1rQ1UxlX
S9h/2gY/DGFwpBQsz1Jf7ru4LBMqTV838OlMmdbDFK2I97te+j5tJmzTS4ob73n8Luk0Ve/nek/u
AHsz2BUkLGuS9y2aun5NPVlzChOO98hTtzAVpiii7MKiBRddnua58tstregU73fLOla4uljBf0pu
SLkhUUQ5W11fRrDQvHQ3QngvPJSG5XXArZePZKZJHm373nw0ZPebm3nal6SwqvfKfFhYud37QGw9
ETo24gXXR2yTqWjbKTnDOr6abhOJY8zjhnux+BxIgU1vKstwgOo4qNd7VZFGZv1u6JQF2kQeihfM
WIoFJXT7SN9PRCqUBnXBND2JFc9INz0edpvHHnZ3YkjnLQDmBubi6bCYhF6on4zTu3AcvO4fJta4
veetP2KidbVq63/9Nt4xHRR828YrJVjMZ/xla3MKlQzGD1zOdXk7VqLxL6hG5e2DNQxkrBNiUstz
AI388r8dfskwNh/rJrwZe1FVUNqiHAUTJYaZ0m3dTJu+0Y3yoWBlULSS06iBPkznaevYS+cl8e2s
2uRjzCQufGGTHpavAa1b7wek9i9XmfcNrFTYdp5AI3+B/HP9AdQ1sLjUwwaYzU0nf2hUeX1UKMMI
bzjCM03nZJDbDV26T9IETQ47ZPEepxp4JO3EA5CwNbuKsmRlmPqKANjwOOt1zvSIZO1JMrzrnavJ
Y/nSiJzB1fOZR928PLQ724JciGYMX1QyxN657j2d1WvPUtAkCKYBoO4ZseE+fjUNw7EsbmCkkk04
Cz40E+o+n+oAboo5ZE7l3YJ/eNirtsoFcifcLTDpr3kTmO2zNKaaMoUSn+0eloD+P7Uxaxo0/KFW
klzmcfT8AiX92r8MUGDdJFEcvOxUwQymTrDqXwnFWkwT5s2YD22YMYZ9nySN6HJEnXF43D0bn+Y4
6TJLynvdeOoDPHvnd5FFiM/DVvm5GPrvO6mHdFOl+Aq2SnMfLBvczpcRTyI3kpstQMYxrf2WExP6
06eBVigfRaK1h7AvnOA4CK8+iXmQ9osXvDKwYlguFk277/HsI957qGG6080I7XQD0XB1l/jTOv+A
vmYSaYJn0D0nHpvDuzia9vXfqFPLuZonSJeBwo35u3iYeJ0Nq1fr57pFMPzq96pMzehpv86U3Cwc
VcoqaPtUmkhXtzujk8mhOZpssYxcPSwKyeCPboqe/GlXNAfIt1IYqhpl6W3iDeUT07pczxBGdt17
aNam5gUGBPy+JqKcCzVs2/YYwQFB52bFy/klgFXOnCrLFpb66zDUn21nKvJV1P78rvHZ8KSN2et0
gQX7OOMRYl/5956Kgb5MICZ6n308hXmfAo5ICtumaQpRRRu0PNyySJiZZZUGgfa2FrvJhsFGuO/m
1pZZtIfzOZ5s0xQ4J+z6YYFo5SnBZhuZdF4UpFZV+MgS1WVbBKShKSHLQ/y2qdfYEvLj2mbM7NFp
5Ym4bEpk5dJ9UUB+pdEqlssCHV3Td5+gxtuyze+DjNWB5DA3WYBLMH3SYvtCQVfclAQmbXbLqzbQ
yOxHDVbfnNB7kGu9La9NTW7CBfrbrcSjaNDx6URR95u1rRlS4YcwXzC8+4Cs9yuX4TtLAWagE5Zo
sF2V2IqtyD/550okD7OfZP1AsTIoJUUt27nL9qbB65FHgheqluECCJg0KW1av5CBTjKLUr+nkbTx
rddEHSjcVf+Ic8Y0F6yNQj7jmxE1POp6qOGUQWEFe9ZJ0/YPvtKLh70CLgV3Ca/8vOmHaT2HVATz
O9oRA0NnvKwnr0HcLfV5boFeegID3f8cj8AG5WNQ4m4pFt7EH7dOl9GZmGZh7/Cg6Xfvx4nv78Kg
bWmh27731nS8Xl90ASIupP/QQMbFTDXOJntXJXclQqZeszgIqqcN0icvWzlW7/txXwZ4e7Q+ZUsG
m8xSZlFChX4nR9xhYvCqdjj5G+q22zNqcekJePmuyw0pmc6oqFv6EFh9JQXz8Zpcx5Du1lWWxHPI
cmUHQi0aQc14p6bo1MQtrLnSXaFE8FWjlNf/WI28vzedRVqf1VXjZbSB9SCmbrzOabRwBAlm4U9x
U/FFI6mMVoKzYAWkPWKFZxYwlvzAmy4CnSHPtsfCzFjIh1xute0KuWI/+RISs8xnFsmWgoFjYK5H
A+HH+Ra19fdkDqt09Ol+trFdP3ddWTMcecKyGR8t1HqIeAYpvbj1hV7w9l9u7+LtCt7dze7fjXEs
ySkGOWlF+oZUNzd74Icfl3b2qovkXTi92rak8/vOWJrhbW5gX7e2XOYsXIWXa1l/SFZr01l7/20S
5UQ9XnpSszb1TT1pmKMEqOtHsudn+z4lOo1wIB8g+5UvkyHshkm2FGtvk9OiIv9O+knyqUVCla1b
862CkfU7iiutp5oyXgFTML2Ey3zb99gZbuOl2v6luqEfhy6M6xsmapQX7M24Jw+Dx8wTWeA/DPv7
8AHOoTaN+QYnEkv2AmnL8LHClZN5mj0Ngfm0Rpn1ILkovfBjHHdjuvXxA54h4TGgI+WbdCTVHULc
fNlMzD4gulcnyRouU6XWCeIYwE5YuHhZtYAAkUssHYyPXRAzSnEjbFSdMDEADOPVdrvz+N84rqbn
gAXBLSfy/5F2ZstxI8mafpVjdY8+2JexU30BIJEbkykuoiTewKQShX3f8fTzgVUzrUxlMYc1XW0S
KSYRiAgPD19+/x2BU9LaiUT9LtXq7KM0p+PR1Mv4LhDLBqRTlyZJZY9iZA2NHeC/Td5Ew8Jpo/dy
8KRLY7lr48m03DivdCebu3n08jrWdhOAXPXjIJjGQ5AOCo0G5DY3hI2fGf2Q2j5nxYT4YQrF71Hr
T+1HTdP1ye6jbDQBJ0v9MLnRQqazTadxhgjIrKWppFd0VTVI2RgpRewGei8Ju15SqbOmYn8Qd3Uo
+dZtI4xN6/UwV4hPs57KumNNNHvfd2qpBc/4YllF0wxZkDdlVEbqTTz2Kf2Fg7xHtUplbT4pXVqK
x0rplHIFeceUw+fT6OG2EHor/SJwMmnCpk2RFrmDORSdPRE491dW2xmRU6dY3YPtK4KipPakTV30
x2hqSnXTj0U/f6PN2oCBH7amxu2dcpC10o6pxYpX8EL58ro20yi+GyWiWasiV5XMaw0Un4uPHhjb
agGUriojk5Uj9UqxtgcRrkiuZI2atZWoSBt/RNyi2bFrWrMUnckK+nDXVI0i6jY0Myb23xzL6XRH
sMeQiesAQp73TZM2aKIwN7Chyoyj/5AQfhm+JFpibVU6vRPyyQbji9QoifCcARkg8DMWGn03SauE
DtKB5W/7XZ/QAabuRrfPgtr8pMNS0T6ZQyian5umsuTY1YxKwFjxc03oH/RhjsfAFmTZULBy/Dpz
LF9J5dtmNsfph+rHVvq9jigUXJkxzSvvpzQcLSg0tKL+QNdyLRlXeQ9f8dqKBLn4oHM+0cGiUi8G
Au2RDMLfYQ5jxCZWxHDYKEmYiJmrzvVYF3aq63pAY4MCjxr3Ja6cCSMVwxq7px3u4hYTcVhbSZDU
T2kjFL1XxEJrbZvG6jR2bLaG2q3kdOyfE0ujnlQPE6t5boek6r0yEDPBsZJO2kdV4OtOBbSjvZni
WA3YEiOivLUhb+TUZV/hYVU6JENP3axaJtwTlX9TBHK1HvzRvK8UeWobu9XmuTxOaZraNR1ibert
gk6hY54ZF940mJgvJh7LsInFUV/J+qwKdmh1ht20A0a03Xbt0NwZ0mCEP3o69pirORHF0NUHOL0K
O2honbKZ9Uz7NtGgMYptpRAsf0eXcVVXnSadYwEPaxKF9TgjxmtD1iRj13K9xF+tOQrdKYf95FjI
Tb2KhGrugAoIvrDFY1NaRyQ8jmo0OS0OrGHKR6VvwT32QxiUWytc7iiWrJUgLS6KyOEiLLMnjcyU
6MVhmLduKWjRsOpH6nOIZQjUL85GKEW3ZjyIxIGiKbmlvKHbpn6k53an+d2uEInfHSw5aOUtRnf6
bMZhMdzmydDs2srI09A1p2l0NA3tQYQx8J9hc8EjCTJUahTXyaFtRYsKCZi8hm1qmKFTzhPtdihq
EjeRUSvpoWqVJj3Uftfsu7Is4q9yPZrJqjCT+pFYirLKBAVTjPfRze00G2rtpKM6PGlw7LzUsi6K
dgirTIQkY+3Y6WBknkK3886pcFgLxyRf39Px0RxJWqA8G2zSenTSjkCIA/+SNToUck2BLYVIcDUl
cuqU4L9AnkObIx8KK2+JGrbCbGU7Y+i18PM49NV8M6vceB9hrynkm0yPuqhxWqUvo31hgg6DGXAc
XVGP0XF+rx5l2r+7fWGMMbwcPl2bcywL404KFWIyfoOzb+t0dNzNsS+MwFqrdHYTMumYCn5Lbdwf
fk7Hma2cEEe0fbhPzJeiJbbGfYb3QsfJUQRIMbfouINgWkX7QM5Nrm8G2Awwfgdald6qHURNjmnW
5XDMSIl+U2fc2+c80NrwU1gElMwlbVmmoAEz9TGTLVwcGvfiCSR0SiEQREdIFGBffgojQh8Emhsv
abpJslEUox/ZMwFpzU0MPQzT/TQYRE9sqsyk57opc8UpiK/0x6kM5uFOLCvB+Dz4Vd4duz6yop0Z
Wvg1q6zzk2jbB+EohShdWfuRDBi2z8kUDFm/mq0SruykqOaPpA8yIHA9caZstEfu+Xozxs3A8Zar
J1kJFY9Mj7SHYoHbxNQgOrfzQe+Mj5yHIV1ZYRviuZhSPt4MZpcnX4aMkIyNI9upB0mQ9fyljC0r
cZPCr+VHQZ6z/nYSzbi/9Qv6vN2ZxFXl12hSd1s2ipL/0PLGMjajFKSio6rQZd9wmwXc2MGoyYPr
68Zolg6dskDnOrMEBOahh9tI3OnwNIl7DfqQdIfFNJY07hPH/GCVRFltvVQG2M7LsH4RNSUKb+XZ
z0EV+WKSb6CdF+QPVD0aeuHQw2keyN7kU+nRfXGoPXBqZeaQE9G6b/mQNQLtDefW3AopcZDPYppV
eBE65qMr1VYZ48Bg1Ga3HdG/xKF8oW06G0ofSd6DRtQw3bVWyDcCvWDDb3mZWCOz0v12PQSRObi1
VpbJKlUUs3Jl+sm0iV3V2RR6WFMpboEKARnQyXRp7kWvs8KNw8gad34LNN2hyiOwNBceBbGBFd3P
yEaTyCyCnd6PyuwQEyvVDXqyINdecY/ZRFGlxKbcc47dKsu71FPHTqpejEhLUgE7SVJbhW61cOH8
KJMspRorIb/VNk6fcSeqjpDW1lqXS3kat4lkKuZTV9OH5WaRubFk4pEaq04sjUpx1IwoHT8JzMbi
asDjKzpv4aLGyO/NuVdvu8U/2ftCkYxcNKBdoYea/CA4TpnUYJjVHYX8PYklgk2GQ6ZEG1pbbDIr
/yOaUNkg8yYjE1/qthcqr4M/FuOQY04AgF4zRb1rrKIzj1oY9wHXohnP35OQXMJzHA9F4qmBmgs4
w1Wp5LQ61uvoTsW04WqQLUPVvBLVXr2EpaoNpt1CwT7dDobamY8SgbWI5i1E79tvFmSsyVMpdIXw
oQhI19z1Vlw1FL5PZio7Rl/BSkzRW1mn2zAja4WQqKXi1QZGnr6iC2JX7anfC7TBmckAFRl0jrUR
Ga6o6a25H0ryQDdYEqZ+k3Sq2jzkaZzUOyNQhmIrdLQif1ZEER9dz0edmpkiEzo7NeRBuClEOHbu
hK7pos/CTFdBx8IKyFdTl5n1bdS01JFkmmj0j3MKINExxYYUTaSkOUxFdSC0f5h6U/qPCgEiR87p
ThD3806Y6Y5duwrMful2KANlsrE14tmRjLHtNlORW8qmJkY+rNNEn8UnKWw1bRcl5PGcUsxI36+o
BhZrHLycMD3B+2bUBK+qZblzFD2LBZszd9DLZolH5RosC54oAYyuvEiQyNboOQmayU5pkGbaUzWW
mluHhqZu2rGz5k2pjoKYQ8gmD51lJ0pApzM8MCm+0aS6aZ60Bk70FyNQu+xGJLJteKkWdtbDMJBY
cdOAGB+1hcDJPkR5nup7P0jz5GEwWZj9JJtJsxM7GuIQrQBfTsPwadY+xJ2RBbsxrq3kI0YtoSTC
hvoUVYQVzIx4swrDWiQ6HYe5FBwoJPSpdMniGablJYD5FgJi4wscfmIjOZYFBWS2ykjkNN3WyIaa
hW2NuKw/jDWLRsYTSaBnuGxY04PCslO7ZGlhMn8k90F0q+cke9Y8GzcaXpewlwWfMKKti3DPyUsS
zpTXYqzr5TqJjUq7mdOCumlJnor2yxB1FvG7pIOBwmtpMz2FtjQQiCVDKQOZEqvG7KG4q7PmOetV
U/5QQBPSyN5C1Crhv40avdPNerb62LGyYUjcKauXfnBto99qta/mW5U63GFT5WWnuEE/lfmN3MAy
Y49+IkpbdS415UZoJEnwyC22kZuagYVxXVZNSXhMySLl62jQnn3vz0E83hNVVlvC5aFfz9+VXFOC
b2VSiOlWVChR3IrRMFUHqv3r9jGFSjr8WOSaOt5IqtBMP6ZKi8ubqO8yYzV3mkkAxCJHbZOo68iJ
RPDa6X7VqodOzJrBaScafm5rXiF2u1mWEwdMu06uW1UXWGxvehaI5Nu0p6PvR3FIguZQt7OU7wza
1WEREPb2qVGw2omW642hxt+InAiEnzRTKBtChJhgTpMj59mKZFJCtAEVujgzw2KJWELdK84kCFLN
MTGrmjKHUlvWzirx1QObyK11bIw+FaAJiIzoe7fcjN+NjmAbNeBasK0KCyNERNOlD0pdy23nqAHh
+9ruUhUihkGhv5NBPFR0FVkTQMUoQeXfyqHRDh76EwrDPs2j/qWNx3K8KWYj0z5hBejqaMdV3O0m
ApLjJ9PIyv7IdR0omwY7xc4gS6lsevgEo5srBOi5bMk7fsAqtoxdE1IgcEtqI6NOna4FM/57leCa
a/SbVLX2a9cJlWlTsCMPxDTLhKhFXYX3oBukwO17einfxwASuRBpjQHlotWbvvVklKIFQDwXSUMR
5vLrqmjtiDo61S5M0v+KQ8q67l7wlgNiYnilYvsVl2yOBFtvAUDEtoZ6bWc7SAuKNGy45csh8Eaq
Ounpk4+qHn6hMJrItN0N9J6p1hm+RhQ7QwXt97DDGx41ya2VEASG+8+ALmdQZn1S86zIm3QlWp9j
9VHv/xkyXT6DRWqp0o8NDvpKie5NfJ5I+4f1J+cd2woo3yw/MgyPW0rEX7V68dCgLK/1lf8btieu
g1PYEl633ALnwu4WOARVWETtPhuEAiK1BmgLMbE+hlPfsCr5w9gQJXLohSuIDqFZfI63t2WBSF2A
6pwzyAQjgbZIqA2voBVo6kZUhBxA3lUO5hJpO1Ju5pUy/b9BIklnIK26aqZGVRTdo5q+Mh7aqfA7
twwiXaX0Gk+MMHgopBiF45RfKTH+G4TiOZlVDLgKZS5rnm7S0KKFs2VVEda6MqG/e/oZdKukHV5j
hJYG7CL7ltTS02CW/j9DnZ6zWWElV1kZ+JpHrgt7vZ62UZcq//DhZ/CsVpLavOh0zSPctQL1SIxV
Ir7xtkD93aqcnXN/JJGhWZHuBaLQcKX2Pn43l+8/e/rZaZeTUgFaw7rgqUFs21q0aJyLh7cf/jcS
es7ro9dka8oxRlxCw5K/N3mUDY6oTzJNeUw5K+2yA8q8oUJIK/9RbzvxnOMnNIPBgPBE8+glqn1S
q7q5jSWiM29P6FXQL5xu8QwabcSTovdToHqZaYXEuax8Gojj8t/LJLX6k4rhy7/kqpTr66iMH+M5
epSQNG3jN1EX4ioE4YrWht/HXglL2W4NLKI/3+6//xj/V/BSfPjzPZp//w/f/1GUUx0FYXv27b8f
i4z//8/yO//3M6e/8e/1S3H7NXtpzj908js8969x3a/t15NvVpjF7XTXvdTT/UvTpe3r83nD5ZP/
rz/8r5fXpzxO5cvvv/1BYLddngaRXP7bXz/afv/9t4U29b9/fvxfP1ve//ff7PrrHKXnn3/52rS/
/ybI5r9M1dBVYEGiLmrqUso6vLz+yFD+ZZmKKKuAciTdsJYf5XQLDX//TfuXrFuaYREBUCxRUpZC
0qbolh8RSf+XoUkkHymitih4gD7m/7zayd78Z6/+K++yDwWp0IYnn9wTFAFaDCCruqKJsqyp52U9
hVqKACiryRbloOy9RKpEY9dhy0LsIoh9d0Vz/zqcChE9cXfNkkkY/lJOXcajkdbKaFM/VPnPwRhN
6rNegYH+LuitXr2vzccyPVUTAVWxwhqDnpfoiVGeIO3VaFe4Y/cttHyPVaTH65/2+69F/XkRX++6
/5xH8B/srqFohC7YZY0wyOnNr8Ir7cehdOd+dh+9tb1yVhv3yhCn2NuzIYiRnmlKX2qreGaIg/v8
uGUA54qSfMWw/+0cGOBM0ZM0KUPiy3ee7Xmft/f33tZ2bhwGcjb7g7t3nCv8HW8vGgNyyH6uZmib
OpXbZUD37vO3Y2Af7dWXW0e0r6zcK8nmWxNTTsfJ4rpRxZiV847PW+/R89ifr85m5zxcGUl9pRJ7
a6jlEv2pQEPXcRclprTfHr3jxmUo29sfPM91vYPD9weXP13XsTd85R72rPGWzxwOfLtzXX62cXf8
bLXjSz7tbbdHd8NPD/zylo86zpanIWI8kscvH/EKfn/76B23W55m8zh7tfzY23rOMx/hFWxn+Re+
5puVbTsbZ8O4fJYnflgfefzedXnUM/+yXdmrFU/87B7s7fbRRtb4ndVqETnHWT624vd53vIw54Yv
DsyEN7pfhl9vnN3Tard8dLXbstC3jsvXzHqzLpi8w9t5qw1y5W0PbMTru635zXvnK0/d8NHd7cNm
87AsEwu1/LZ7OGT2MuyDwz9fOVav9T5vbdmisX7askYuDb+PkI67vbdfFss7vP7H38dnj3U/sg6H
54P3fDhWNptyeH5GiOybNS+9vV9v1+v1ar2+sW95+52z37BUX25uXqd6Yzu3GwSNXWXJXedu79js
/Wp35+z3zGy3uaJe/2yk+dZ0zqzypDeMvkDY92wUm3U8Luu8tV91ku1V9pFt+7bsMBM5LD/hgwfv
3rtf9gLZYn/46p5f2Nq3iIHHV4s+227Xt/y9eWCO7s65exXnIyu1HCQ26tbxvO2rkGx2ux3b6O5Z
QY7b0VsmGtobVpI1YB09l5Xa8yxW5fMB+XY3R5ffeXtnr27sma1kBn4hGKwEQzJH3s5eH1wkjaWw
mcKfsuVckafXwum31v/MB5wDYmMk1xCm52Ow4kBw0NiDV7G653+Mz6It5ymw2f/dj03pDPYPd7PZ
/Bjsu4crShbUNPL71gudXU1QzQ3TsGjZz2zv4WHjLJvCF+7RdfbbLYd384yAc3ZRACiN9WpVcdo8
b8MWH9zNohTcz97a857d7fGIeDCZ431g25+YmseuIjerHQfnM4d4Z79q8u16e9zev2wD++V+eei3
x+NzZD/O9rfA3qLquV6O93z78sISoZ42zu0D+pi/7zYPq4fNDwQNJWA/olRG2w7sNafr083t7afb
3Wb1cbvbfH+4c1Zr5w7t4KxWD6799WaRKOT+gVNlr3a7G/T7bsP2uyg3zh+nYev94G90LSOiajYH
1PRh72xWt0jm6wefHvjn5Rw/uPu7z59d98H5/rZcast188aGnLe/TvD2YdRd5HJzsD+zOv2ypF/W
HqduOX4rdoSX3S8n6A7dy9u//QbSq9Xz1iucXfVZaypxtsjEccv5dH5stpHNDi8nEZVwZNYcfL7l
PPOHzY3E6eanR+/RfdzeH9zPBa+8tj/vvy0HHPE+ru3144d+eXn0yD1S5DysUAOr0l7dfo3tHYLH
BSfb7h0q9NmyP65uF8Xj2ht3xSzt3aKurqgA9WSldcU0wQ7IkqHrlKYYvxCO9DP1IrDO47WCWXVB
+vWOAdhy9fZynkZa/hpFwf5TJdOSKbc8vUAKn/SESctXIB6xtfI7QbPrfEyxbefKjRJLeJdruYyn
waiIaylKsEfBGHs6XirNhmaNJqG+2lI9MnijF6b9tfqyX9eOIjvNMAxTeq1oODM3pc4EDSD6YK7V
UP4kRlW2bUvavrx37RjFwizHKcA8P6ecqckqhmSAAHMmKpXEISTCHVBNTetsAsSU7EjVED6+Peap
C/K6fpKoabIpmosfdU51aFGhVmZ0dISrNZd3olBpbt8k8UHszGv9qC8MhecHUJSiHXyEc9GQycIU
FIoxFE1NQZDns1dGXek0cZZeoez6VQo1XbVUFZdKoxXyeZW9VpKQEiB6B1fWxNsuinVw63F7oxaK
dRzqwrhiaVyammbopiXiwlKgdG5n+F0p5pDSAtAtbUVOwptGiObbMqrf1+z0db90zVQMnZIwE4/u
bCQpg4S86YByWq2RuEAYJuDmybXA3MX5/DTKmbVAm795igqS5VZahb0DK1c0uYksTM9K0FdXFm95
2H/0759T0kVVMThaEr0FzoyEfjbKupGYkjYXxzA0AtpcT9XTZErJzZjmoC/M7vO7pV7/ecgzMyCb
lbbQZLGy5caYQRsM+q1epxo1aF3w/zeUeaY6Sg3oGWyDla0XpCDGnnBbawCgm0bl5e1JXVBSuFSq
DkZFVWD3WTb1Z9vdAl4xC2FNhaDVfUiKMqZ5Tq68q+j7r92iqIvTpauoxLP5+BptB0PLqOyiAcWv
jIXu0cZBvxJDuDgXRSMepJj6cqhO5wJtN0GEfsGV5zTgu8sbNWy2oUJnsCvCd3EglWuR4LxCRvrs
PE1tMVPUgKaoc0qhNpnkg72Mez26Ms4ljaRDr4qIg7Glavd0QrVFaUFU0bpOqC1Fd0wrTXapnvkU
zzbho4VGbK+MeOkMIwsoXIsnonZPR4wFGO4jXanslojcOu27LwS8vsnUmq7eL3eGqIrycjea8jl1
h66JYTBoKIvQFwz6HjWmq9J37FqU9zTkswge8QJLNRUW8fWqOp1PKJgkCTRyohW8sHaTK3Q0m8N4
RQ1esM6HQrFLXaMrZgK3rtYCm6j6vLNnUb3GY/manjhVWLCF6Rg5CKem/dKrlJI2M5TGAiRvFCY7
2sD1XgVm5bHo60OgC+MOuFixqpNCshVEFuBJEjosTSuBHu0mobpiA/0qWxbbS/dDyLMlQz5niKbO
1k8ag3R7Elj6fQFifqUkTbwWuzT+1kb17L294b8qbMaTTS5z01Jk/jzdCVCy1hxUaE88qd7tAlA1
Q+UL60wNoIP8QgO993E2LHt/OuKZvp5kmtnDJgIiXSlMpy4o4ZsVeN3entevuoBR2NbFjjQk8dyW
VDVObiCMlQ1gB8QmdcOOYIGxenuUZXVOpYdRVEvWVeKry5+nqzdMDC/0jFKK5qDYA6XBui1T9au4
gwj8kWr7MHoeSj++a7oWZODbw1/avFelKgJXEuVzrjO9o1NiVYAET7O83oO7KrYUDM+HuBMo7TWp
hRKTWLqiIq4NeqZl83oe58niisfI1ge3p7JvL/ti4Jhm1hxkeFZat5gXCObbk710MhZbU1QW810+
pxMZSzOr0jrnZESS9rkVKKpf0ZAxXgN7E8k8gkn99PaIv2pda0lHcJeo2NXmOR08wIwh15oA6IsP
paEOVtel03NvC/l4zei8IK4aEoT+Ae/AnX+2qIk6z8mgq6U9DR3Ag4RmlGOrvd+UtjRVMihkFU1Z
1M6XMJ8ail/kqbQFoxxoEKRmNgilO7FKNJvu4VdUy4XDAcewIS6bplq/ZAzVNo/SMJxhRu/FZhea
AtQNeSbuikwzV6Wh94/jIAiAhoniXKNuuSAsjEgKCRlcvOSzg2kAqp+TlgtzBuX/IIdF9r0EMLot
an2GWij0tSun4oKsWDKpBZWx2MTzzgdYGjqW4YDhK/mdTY1tapfATKH+6IUrSufCAbRefVcMbH1x
Lk+VDuT8wBOCEvMjLPq93lXdNlNaMIAoKnhTjDa0U5pSXDl+F3aTkANxAK5tU5POR60htpjbllEV
2hAEwAOh3BiiotlphdLdjmoR2zmNmp0K+OaVoX85HK95PCpzJYw7LqmzzdQorSwrigjsIDZLWxZz
xcMI7N/FYsq9tIxCXOVVXBXl3HseAllvRh2djcXYtg6M30Lm+hR5Tu8VFQbSRMICnEKsIP3MHqY0
WKrHlnMR5brvSFKX3FO9CMg4DpO7tzXYpZVDr2AUmjRB50ScikqiRmqklWDTaAAHgrjqhPkZgHZ6
jc7oF+lfpoTVjWgQEeC0n44TzXFpDiIwSU1KJrcpJ3UPc0e2rcauuaJVLg1lcM7AcEqknZfU8s+e
UTv4OTBeIA4aTXFtwh2UEc7Tl7AQp837Fw+jiKNGg3lLOudTrjKT0gLqme1aFaNVLWCBhkNYXZGG
X86VJS4XDJcxiyca59SWZkDdNcxNBFFE88acR/LVehPaFHb3dlBJm2Q2N1mtbt+e24VVVPD5kAnG
NOVzP32SglKOG+Dvg0YFbCmJ8qoYzfjOr4L5y9tDXZBBhWilRktnlCOTPd2wvJgqiqDB8lt6/2Qa
ubLKZb98v1ScDLK8xE/+siFnVSgECSD5qvO9NgFUnyggZGXJupJ3uLRfhCmZEEEFZnPmikntWGWF
JGBTRtoIi05PeaeadHdyl80U4QEbp3JcnanhH8f12yv5q7OCrGgSpo+iqtLirZzOcq7SOKU9TWGr
gcUsKyl0RzohOH5Rd39g+LVuPvaEIyCFXnPlSUe1Bmsc9VgvjZaXXgg31f3b73Rpd9lXXVMkwrYY
MKevFIqkhMwRQUqM8NnoBIFiOr2/EgK8NAjl5Gh+wmVEHM/UmF4NMyzyGuxbFOFEzjTEegu7iFXq
V67W5W1P7HkW2LDIfiuyhXo5D7vQizcXFSDIdh5DBhaHim6Lg+BJWr9ZyvGvjHZpWiZhHss0VN2g
zOJ07bqx0cesLyhrbjV/D4C12pYoWff9O2QaxHiwwrhBzzs+GSmlbVOAwoybrL4pujBbjdTtvH+L
WDacLRQmG3W+cklOox0rQo1RahXepoOlUiGvhe8NWAELEgkbUFgErAJertMVo7CFwrPlACSRkh3g
EpPd0s/NKyr5NZxyJgYqdDC4GaRYFnE4HSajpYMmZgZUOp0f3RRNrHp6ANhYmSESK4YPfZfflILo
I+uGvycMvtMpALhy/fxi5jFXSZMUDDxCJMSHT19irkQYPegIb896L0urxKe/2zYOsky81boBqrNx
sNJoW/eWfM2tvXAMcBOAaMkUdZscudOhhWKh8cosSCeyWEkg5qLX1lBGNwpVPU7XQBHy/pPAXSQT
b8fwAjK2KN2f1Hcn0zBmFtEiahhG9tAotWcQ2L1yEn699KTFcySsZSoYDucQRinFX64NtlUPo8BJ
TaPYTvlsbFXfCq+I0K8ryFCmgrWKB8Sld7Z56Ep9KRWgbV6iQXQwFemCrgfl9JHiE+17CMOIf2V2
y6acCi2BLFnF2lNRX+p5a5YwqbQxqJTCLvNMcFWr0p6qbpi/VZ2RujQak78RLhn3ZagUGBRy8/y2
mvlVXCWFQIusE/vHWHplWPxpC7O8EoN+INYi0ozTTXXje1obz1pOQKSycirz1WtG53IKzyfMAV32
VFlCo2dr3AxRHMkLHDgXoIFQqq6j5LnPr+zkr/e9BHYQTmEN+eTuORtFjlvQcUVb2HUs1LNj0pTg
czVPUHjWpa9+qJJ+ppjXDNvcNtIUYr63l/WCzGrkd7mWVNJ6+jnqvZ5LI8kBvthC6leeFiRUClu+
FD4CvFeuMX1fUHyk1DHfDXIPLOv5CVFkIVGHVuTg680HIl/JI1QMidurdSq5ahNqD3QWxlkf/QFy
BlpAw6cjQAfwMcTQuNbg6cLKk5Og9MzE+l4C7adKQU6btp6rAWVfwapC0Lv9BtGe4ObiaNnp5CeH
xnySqiB891XGIpBdJ6QGjlPTzrS/mFmpVpVL1HCCCslpA1+Z11YvUVT9/r3FL1MtQkwyml4+nWBG
X0QfQOpSr9/5H/spVozVJFn+vo3U7hrt/yVBsohnkVa3CIeeX9CtCqmV0EIOOqu6uCulorsdIPNw
e5hoH9+e17IxZwdTZwiLmBlmDYJ7Oq8xhn4q1iiUF2J1eojpBPnRbI1+neRpusEzLr+/Pd6FqRHB
B4xMnmxJfi8//0n1UF0ZZd1UoNdh1XSFEK8augcS7fzO+7fMJBON8c/UEMsz6z/SqXVo2riAVFWt
A5sCX0qvtDlXthK53Gt9Ty7oVEiJmBhaDrZHUTmdWDzSqSHoBJj9sizGyg+b2BaqccDiNxv5OyRv
vbiuuGuu+DiXxiUOyZDKgjE5ryeCXEJKZcVg3IEEtT12kXorT2IGO0EUfhwKtbgx+1C4Ytxd2EZw
C5gABsaXgbt4Otve6NWsFaBlRUwn18855WVSFY5hNPqViNIFCaUCHTyBRDCZTMvZws7K0EFhg4T6
zTzDvzDL60nvzU1X+7E75IFwhav+0tRM2VrSLPSBsc4beVWDEVQj9HEkWlV9Kwsz/FCBVtzP5jt7
EC1hLAmLTaEq2QBljxFyuooq3TQp1fJzmxK69Fat4xmSPC303j5yF+5eooAAw2W4ITGlzs6BmFHA
DtVjYcMJDY+NL5r7UAiHKyG5i8umE6BgKMLV+pmCbOAKpBS5ZJRUg2QJhHo6bVTYvyt30kyxWr89
qUtSQQBr8WMwKjh1p0snihBbdRH6WGjbB6gq77KiGuA7wHoxKgg53j8aNuiCrCJQrcpnMljmTawr
JYe7nqpgl0e14jUJ1EDiOJb7eZi7K7O7sGVoZH3Ry9QE/ZLaTQwZFgFqBeyhL6FGm0NR7t2ggOjx
ysQu7BpDLHEzQsUqGbjTZRxLGCnbiHNMCMvI6Bhrda6RFGZkR5FfP7x7FVlEUpikxy1E/2wwf5TG
vA3M3NYt+mq7pFWrP/IaZgfYuPCGyT2o4fu1Ize2ha2rcmlze5/Ob6bkfAxHGRLGPvJpcx5Qfk62
q+k0YaX6ME+OozS4b0/z0ppikOC7YKQTKDybJtQ5HVX5TLPs2qjfokDbdJVPSQ+BR1KywP9gOEze
JSROlOu8VDVsY6HMBGJHRpPuZFLSKyguITJW5WtphQtXDeoXX36xTXA3lzP5092dtfBkhQ391lvq
O+EX14QPs+5bbgUP60oYrWlnVJH/6e3pXRwUcBJOtU4o7TyMUGfWAPuOktvNwKwi8Bsfs0n/GOp5
7Yl6pXhQMqhXxrzgnlkka9CYIl499srpRBtzJo6g1LmNpwSHX5jv4CRMP01+GP9RZEr2rGVi7WqU
0W/l4X9zdh7LcSNRFv2ijIA3WwBVRSNKJEVRojYIysH7BJCZXz+nehbTIhVi9CwU0dEyIIBE5jP3
3aO6N77J17H0uTnln7PR8zjWS10H1sehcuHFJ2uo7LvV6TF4KOfiWeTTemMikTNcPy03zMi/cfKd
F+bvseC5SsqXQlfg7PryonSnnRjDGoqUCcOt053IC/B7elgf//5CX9/eWXHG0DQ597nj+OLhlrIT
pTVznneSSchkqnofM0+D9/ZMD+To41qAL1CB30lOL/4tRcPrc4Orn/VGyPio5b883bewX6uKHmNC
OF9+LUy5lZkclqE/erkavsrVL57/fr+vtwPKlCwkTilyfSKK3xdTAOKVMJXtwFGNe8mv52b09pNT
RtHx71f605NFHmZTCyIdIlz6/UqbGKwKUyfS+hGnyywUbDY0DQZAgzFWVzZNrNzs2aissbmgNm3/
/Pv1/3CnBNucV1hgoMmMXrxZcgcnNi2nZA+Fuc+UBiBOWLpIcIebr8s3Nr7XX6nLm6S/SYkx5mN9
ET0ttWhqhbN3Aixq+sEBkjV73WR2k9sHySzyqej09DTu4XhiYtV7Yxm//li4OqV0dNBWaDM5+fvD
lmsQYAzC1ZF71df2GFiJX/fOf/4kz1eJUADQ/DlPEf5+FdZohHh7J0LcRXxVa+/9Filx+ff39sdb
wQaPrx59KwWF3y+ykM4LpGQ8yN2Mt2jVc00v3NreEnD94dujuO2wPENsmync/36dmLix22GdJtjT
+1k8MQEZ211xiUhPXUWRFP85JEXABIeHthkDpoxe/n69pcDFBQMiDJtF7R7aLWrf+9S9Dl2hvNu/
P8I/rUX0n9BtzgVLKiG/X6qrK4t8S3MIh/tyadWTl1JMgIih9/ZyXGbraqLtf+fP9fjEfOP4xqfw
+pA8R4rkK9TzMdN6+Qb9ttnQhBB856rA1maionjrgZaIElDok0olxpAm9apCz2/c+J+ubPNozx3l
iC7li3c6wLWj24wLtW0G64kXUQU4+vEhpmtZtAvaxKa5R9zlv7XZ/WGzIaVH4sALphj9su4vq2rB
U50EQNvTkgp+wkvMtMovdrg2b8StL+6RGgtnlU9DhrOYaODVuWjjgIqXxrmBN6zm6LZN/ZX7jML3
vS7a6BOW5UV9SVddv1UFf/Flnq987tahiaNIjCTk/Pv/irjyrew77LaqzNoXP7OjdjmBe6j/27nx
v1fhDrk9MgHGvX+/ijdauyS2rDLoaV2i/HA+rXJSp8iHUFT2ZwjGgoLWRyZ3+Ptn87KI+erSLw5H
xuKxiHLdKqvpyci4XbOtMJiwWhgsT8FivaeJ2l81rrjNFW5OE83eu3yVb32+LxbTPz8G0kOkOgiS
idtfrOJ5qBCJhyvovqJYr/wp0Ac8jzAerbb/zyv996VevNLAuCGonK3K1jiuDhJSQeaoZXjjlb7Y
as83xG4KPYOkgMznpcTJx0d+rKD8ZFXIhER9HL1ZVyUEmdZtmW3hEGk5lPtp8dO/v9E/rFg4BPQW
GXhnPuifubN/rVhX4zbhD3GRoZMobqQS9LlZwW9c5U+3d66asN+QSr4a4B/9Dtui3SF0kzjRfaPg
W/Yn6XZgI+xh6c01pD54K//x1ujm8xnQlUXrz2n5Yq3OmwwxVu291J9kcWHNuU4D9Ldv3NqrpUj5
PCamoOBF6kEF4PePsTRe6+RidFLdeBu2pCbCuR9vUXBKc/b3G/rDpRCHxRS0UQNxQr5Y9SNjT1he
xjbola08YKlpMsUphSXXNL9xV69emO2QTDEeEcaIIYi8f7+rta0Q+w8OvuKVLjZc9tvhQz1hKmzr
kn6QY4o3zqU/3RvTOuycaMZd6kS/XzCuBytvgHOktjWU9q3jY/f7WElMqL1kwUZTvtFSexEAMFnA
isAuw+UXlu7Ri3CwbgLc+ted17YAfsB5cTyJ3HSpI8LinuN3TPJ9rdO6U+673fX3N273T8+XqJsk
+azb8V7eriPimJC3dCCKF9FJGOkkXjBTh7aESzgwWHd/Xzqvr8dDpeXM2UvCgXbz98fb4OchpsbN
U1rrIV6oOIi2yiYKKOM7HMj+GwySezq/w/+73MvMZixUk9e5l6dO23gXTdtvWC6V8o1F+mrv4ipo
dki+Cbipar9YM/uGln8IbJFqR+UfgZnvibM63n9rWXEvbFrsjexf597Oy8AF77S2DPjfqWYvfoqt
oc9oHoxvFL5e38u50kswf1b6netfv7+g2rRrXqi4zsaw6BATFvIkkCS9MQHxx6ucSzOEnNQrXk7X
LIO7l2Mk6kzvxjoVQySPlbW89fZff8vs8eiWkEEzpIls9/d7oUKOlTWupZnY9JCUpcXA6W7XFyqn
R/73df3HS0V8R+z055GOF6HQbLjXYuKG6qqcaJqi8l6cPkyUsPc3VturqNI+m+vQ0yA9oWr36lLD
eby2qppsWmTxHVxJ94Br83Scal9lSzSIq4IyafLf7y9gO8RWkrAc+cHvj5J2KQyblcZJbKb5s8lt
/3KIfHFJlPXf+N/nb5Z2P4HIed6BatpLCK1lpkqPa9Rk426GU7y0v2Y3eKvj//ohokBBskG7hqMl
eLkxLLj4So8502z0Qv1pHYzJ5Hj2ZabEdGOVY3vTGyhhbzzF18v+fNXz7dGV4ox5sVHkAVQcD95D
5tqg1bBb1zhydtF/Xov0EpHZIG9j9opo4Pd3NYRW19uyrDNrBed7GvbxbC2KO3p3MXWOlJd/Xxrn
pf2v6t8/74ui2DkcYP7c9l5czle6aiZBKC6itbrtmtUkGlJZ2nmjc43Jed4l1Z67F14p8+e/X/pP
z5NvjvyVyXUGol984AqSjhBKkQUEgcqCFf5fI7HI/39chdI126F97ie+WPt+vVI6yyFIhM62Hd0R
52N7st+q3r4+Gckj0J7QOTzL1F8qXbai96bJwObKzeSdimYyd71ftVlBvronzMnHb5wnr7csREu0
t/8pVxPNnX//XxG3FGgw7WmDzkFh8Oj3tbnMq5Ui6sBgzluz5H/43n672Is3VUrPE1u411kUEmJI
adOXCsUQXZCPQABBWv5uC5elO/z91f3hobIhB3iDnR20kLn9fo/xGdEag4PLFgh5Q7ohLwBagiYm
SKsgXsqLxhuq7o2v/E/3Si2c2tu5zkCk/PtFhzzMwRt4VdYpq4ZTUI8gRKFRLYAwkwayZ5zKqNz2
U7FOCHv/fsd/eKsBY+YoJKg88FZfnN9euO/Lsq5dBtzBTqkn5Q/BLt0L4w7b979f6g9fH92jfyS0
TMdZL/Mayx4L5HWyy0qmNw5lb1lZv8fmjd3sjau8nF+Wa9hLD2fbDAF/mG725qetiX/8/VZePTXe
FZ1FMl4atZRmXzw1Rd5GQ7EeMr8R011LATyzFuy3S20Hn/9+qVfbJR3ss+QipkWDNOHlU+tn2Gc9
JvjYWvvuQ44aK7+EMMukdIbrvxVnnOU74ApvpwT3tcaA231jfdI2fXW/bGPIIwmOzz8Kdcfflyi9
6obxzGY6aN9qmEAXBoxLe7u1ZimaNMADH6E7/CzTxpAM5qVuEyvqrKBJbdp1+XSIK8vu7I+mc3X5
XDXoL7zLvY1G8ViGfTjKz7lu6r6+CMW2iB89juR5lIrKyvFUrpqtb+qDtRdWDsxXA9KwMrnR4q1P
Mq5n9wEcQSyGFKzDfv7zpZncpyksO/nLlta4fzaOCdz3Mxy37sfUeNgvO6uu7EONW+1UJ7Ut6+4K
+Gd1ZYV1UNMQqzf9BWSnpClO9mo1EK6FztdU2822wyMgM+Pcb7XTZLVbttEjBRbHu2ZAaLF+xAtj
V58a/qILt4+JLBv2J8Tg4gASLHDbbIzzLr6GqEC+Tfu03z/aGirzlAwSnmzW0Rhv0lrLeP6kPHeu
gcP5wr1o4xjIbca9DP7T1OrVNRl9Ejrq8I52Jr8PNDDcjnIBJi2TdTGXi9hPsqtrXk7LDxBmDKxU
VZjCXowBhekxt7KhzF19T8HR7n+0Yx+AdJaYBn6eFpL2LWvnYRTv0cgO+XtZxXCZp9VeKko8UKuz
LkBN8sVeQbswBWb63nwcgxEda1x4kYZqaU0yXUO/re+WsyVNlwlXrPFnP9fh8nVc5xZoHiWefv24
DDXF1mTr63bG/B7/dPuidB2p7oNKyYYUpjAr1o1tbZ0RQ60zr+ZzgMFi8anyo20SR7wL9q29bAEd
l3ch/EHGZbC4jby7fQ+Hdgd6Uuy6Tjm14Q0mlQ7U8HkOyXKpWPVjLB+NdjFzZzrCN+IuWtyi/e5x
fjtF2gkRFUtmdqiUEV1+y18/DgGjDj8dY7wCIKizTKUFsm0L6/L8umd7SUENYIGZYaW+F1yeDzl+
qHPdoVNfxyAyJ134ff8knc7GkL5m3e6cp+0a7l/ZxTbHSuTqNeZ2WiOkjyexxFCEEqfuZ78AayBd
PLCryDj5z2XuHcB/NUxCRhWE1rb1JfJgBzLF7ikzbyksuUk/jWVs7KvdGT3zyYPAVnx041z2D0wv
qjbz41xgGuu5BgK2JfMeJEylrZsOfzEm8ynCm8dWoBhhnHcNuPi8T+G7oRym+ZG4rnKOQ4TRqp8i
tVtKK2OayC7ExaRb+p1JP3laP/Vex4d67CwdRG4SNpZBFtLXop+ta3fGqDZOTe7Ldj/1pfBDaKBl
lIsoMU5DD+B6FcyPxqm9dav54ZeCzlWWlwvKH1iD2hq8I7KgPhqSxQb1YAMSNv3+hKpS1EXCXHuO
871TCJSpWP4gRT6D2Yrm2Z9mNVZpCHbbug+IspeIcR2dx3i6S2QxMEb20V+/d7WGVwTTqojnNT2r
LZblKrRJd+R7DPD9dr6cZVuO62lWzAnD8SAjCYNsdIPcf9e7ddCt2BhVZV9eSnZryAetHTONB35g
hjLqAS5p0mrFjdm5NG7H9vUJzI5e1/seZ+smZg+Jw93+NOO764VE6ADI6nMfUoQ3TBAqdR0hFFqc
AxgbD7vcWK/2YVnAKFhZLPZ6vu1qHEgvJpxEgEDZnRxwXI+hv8Q/og5y63aE/Bb8kmwp4bVtNYv1
NaycZXjoQjwBUPohUEJsyAzr8MNx2ZMTcOzukO6q2rZrK8Bh8EGTna+Plhzm9tS2ReBcE4SglbVU
Kb6FssPrCBL0eDnnpj3tfm7j5rBPhZ0wUlHcBLlTfoiZNjg6bdx8oJc20ufpwnjxH6IKtO6BmtOs
nIT281B+CMZtZ2R4dCdPfHHcRY/fuafK/SKDekGxywASCJUxpPFgl82qU6l6YJZIrK32GghC7mfB
TtCeNoABpy/u6kTCSkSHLf47ASKtvXeaqp3e2ZzA+e3kYfH9jv1u/GI8qoqPRR9P+ffQVFF3VzeA
8e7kBLv9C/qfaTgug4AsUtrjpk/Erlomm8K12Dtgu5//HBjynG+RqlbdURWVir+xZAfWXG4jcbmb
A6fvf8Q5cEJmDWeew2Ew2+z+rLyNWDERw+ywqlkjlrprPOX3n0HINPXHXpvJXJVobcEqeCpvm8e8
iKTVX3j7Eix4tvtzoewLRbKXA/rZo3r+tUV6t35ujTf1OxA7GzxxukjhOd+cWSlQZGUP8MRkTGVs
EFawVikKGI9xCS0v2YfyrESdS3dSSxpoqGw/w7WzrPbs+r8wqFsWjoyfJ2BQ42NYeV3FoQQPfAdT
x7ESOGkzaBdu3mqvHWbxZRGp+RRFZ4JfA35uuqmEj58C4pjVSyL87cFZO5BBIawuAQN3gapWtka7
sdMG9QW6SnuA/uyroUJKZDWVFz2qgmbpYw525EfRj3VEybLdGmreo/1oC+p1qctadNNwKubuO57y
0T2irhXkb2eV6i7od7ibfF85fBgXoje7z/Qlsmn2Jou7NU8LQp77Vg/1j6DyZXcxDsq9G/c9uGMW
FR7x+Vh4gugEXMmxl+Cq36dy/UikEFF4L/24O00Ge40Trji5PFhh7qnUHeLZvzCLhZgEiW/3ONgh
L0sbcTnP2rJhuuellZQj9gcp4ju8CfypbetjHfj5O8u3dJeMXWueAadW8eUonck7jOUCSK6WsjvM
k91gMX/ml3hWX5zIfDClGHUDYbBBC1RmY9cPVrohFM9mGhdwf7mPJxf9ZZtOOWdM6jcbL6XSLZ5E
G0pWmep5X5vLpdpCnXhbhDKNmCQu8C6CTpZVQC3UVYGBiU7qug8vmm6WCm+ZPbLhFXMMJfb5Uuk6
OA06Dxv8SjrbQyAyVznKRlhXlPdsd87nxR2gDzk6Xj55dVh88guV/yoZWr+zZ9w1eCJCWMeyGhDg
WOEMcZKx9HhP4mghWMV9CBLxCL6iuRsG0y8nx1vq8VINzOUcV1c66lPDkPuUeVMoqqT2l52kbGBp
BkvceYdcR9aQ1vydD+f3QDlcN8OWgiR3nJQYBTS9B8huRYuoOw6ROuy2JOhX5zne/e66cLHFyFAz
V9yDpaR7qoSZGGg3Vf114NVUabW34uhWC/ZVPfYJR2qXY4/2rmuclIyqO9Zey39SAyYGL5qoLxMX
4sfj3NR1fuEV+Q5bm0gF2QVM2SGN7RaabRtE5TF0alxuIN4EEibdYjGOFJsmTgYDvj0tN9S8ifDt
Eu4tJg3+wazdeL+HS+d/7Jqihh0biFomnQpHOCrlpNSNHxYj09eFGxdg2vbQzgbe5/h+MrBZh6Lu
KAS6rYJNArGb6DJcwcK5TANtuLNLNrPFVF577LtNfAAcbg3fIAhrwILsmUAU1VpkZTHxz7pNeIbR
E/22lwE4rQJ1eB9ex20deidAUNEZyhT3zc/GuGr/Cch3+dK1I+cJRK/KzQChxfNRmsLiXuylT4mW
vBYAGw2sq1zN/qPj6yW66nO0/yno6eLehEVvJSNq+2u15QSX274T5G1mjJ0sGLwCnjBFchwYS1Xd
wrV1vi5eXL6r2gHmvLTcQrIZghBP+3xjY9yN7X2awYx/hciVx4nYvMq+d9Yzz89H2tBBMZ82KmXN
Itf+PZ+lNvguKk6+IAeielsS1z6YVUCJtgYHsp/tr/CcMQE3Zx4X7N2iKCP3glcF2tqs5b6wVPv4
fmPEpD7kCkRrUtAlLi+qXUzBsUGe0yQbo0vhMZc5BWIj8g526KDsL94uziIoJjhroFdmOcTuhtY0
V2V+Ms5m4XXjF0V3EsTTIPhqd0/GKGyqdClW9i56wmHTJTtjkd3FzIzrLZU4p81oIm325RRKm6kw
Qc7C9xVUYjuhUlL1Re/BA7wmViFra3gt9QVFBv4dq179JVuUB2eYoZXyM4317qdjm+JHOQ77D7xg
yue9aNp3vY8CEDWFGG9NvTYPfS5a0IcsqC+rC6bmZDVu/zBDK2LP7GzjHkMVtAQFVh6LzCegcE+B
rezm0m275SGvCL5NSr7fydTI3r2fmavTB6aOxqzM64CzQHBqpWhpMbLKWxhtBIM9CerWusGtq2t8
MQwDTPERXb41H0U4h+pT3cdRcym9hnBYbhZopHbjHEqWqnflYYSlXCWBEOVTXTDXnjD0Z3UP9ar3
BRzrlLsntuLhBrZwzlivawIwdmscJB78YgiJVhH/smZH/bKkiH8tnk9mu9X5pNPVWn1as9HCeYao
rq0Sz+6cQ+6TnqN3OXtHQqydnvd9Z7qlKN2uAcVg3O9M/ZEDyRjAnZFi/hTl4fANsJ9wr1zG0k/0
TKMqpcc9T9iA2KBomFZpxrT2c/QXZTnZj9uQb3wugym+Bv24vwdqmj8DahJ3q+usd7GI9+Y0EvEg
0pQ+k8RhR8frUNX1dNy9bqkOsa2gF5ZrpW/2qVXWsfV29S3EnbRJfKHl9xr4aYe/TO8GWQ6+69Ra
TMhQuCnM82J5oBfpLPXqYmsW99u+ewBVY62H55HNwxxC6Ks3Tu1Yv5jl399vAoDm0Z2W4Hkr2vqh
9DHOYIyxXa4AMRMi+bRXtkSjltguoKGHOpv2qvulJkt86xdVw881Wn+sBokjzDKYtvxQV5NH77Tb
+p92u8w63XXcNActYJmjoWzXa9EpCPBur6dfReDlX7U7FndAxpfboC3lE7A3kG4bT+17OMn5WnWT
Tazf884TtD7KTttGEAe2bXke1fUWioiWp1tFF7Vc38czaXhSq0aSVenynCZEfnVrO53qj6NV+dTn
beyNjtuitxXeVOWHJzQf9lMgGz8AebUITAV8PneHUcuQQhU5fKYYZZ8TD4goWSmN94j+k9BQuV3F
2Eaj1HBl6MR6x90hsT84k0QwIj0pT2HNs8b/spPABVdnLZJ1CVlkYEq9D/kUlY/UQduH3VmpA5H4
rUvijvFkgR0d2EO6IFL3TVv4P7chbm/2pVrgxJXC9Q5xRBBznFUXybRZz+0cK7eLS3sKW3lUKo4f
ONOHKtv8qr+uA2uTl/PQBl+HzRU3qhbGP9pRWX4uCFhXgIBzfF/GuVbMOzbMFSyu8vNUl9N0iGwV
NheT7fV1Cn3Q+xFNrkKG0+ftNXhi8+jt6yjT2V+CPs0dDRZR82ZOHd3W/bhtpflCW1Wrd+wWfneM
ncY5dF4k93RCYUA4OxYkdzk3z9PRsf5C2c998EHvwXZmuDepJNWlpBDEAJnTaOsX5OnumhG/8xZO
9So4zlsFTZ3JGXkbgkbDxxeFGA/A7EGK6a71AQc2V9FwMhBdtkgE06EgbPdBUnrWpb/t3GbM4AMu
lMCjw4Tv2ftOTzP/ZI3e8tlDQv+VHoW+Ltq1RhoIXvNztG/DDyqB7e28jt232jfu5cBtzinNN9Jf
Rc8Imwx0/qjQ9ji/dGFuRVx31awokUvQoZa7Qej18okny55BHcTxl/sWJxGSfQdpBLtnON2Cj2/2
BE/f2kalI/yvm178mzCo5+e2arzPbii8EpuOVn5rlipsEtVS/0yXbgiwhfPr1knmdYme82InSF6B
v74z/qTmRPMQb/K1sSrGqdT6DktRghTLXu1M52E7MMo1iSDR5B1Pwi+rpwhIFD+3MzIGgnpjOHlj
nYOl22ZFCsQoKcm/qYbplHdiv8kjYO2Ear6SQLWcsEiXcojWA1GT7lNvMfUXpPn5rbMG+5Z05Ecm
RXRJ1EbHdbjoA1wKk20MwiEtIKHpq2jW8zMWbFDLTOyxdwvT3w29jD77hWvryzMA+2GU9fBdIqu+
YTJi0McqgHqaDDhffCFn72TicAIz8F9N9n279RwBeYnHJVtsEN6p3go/ry7AVXCinvdYbhtHxz7A
Cs0CWNbtlbRq97rFi5UjrHeHFYSqLb5U0YBlHDlDTkIaefhILUQt7zoD2yUZvXaCizxZwTch9rY4
lNPeXrg1GXHaFk3zoXfJJ6gD0UU/tVNev5sN5ginXMT2ZbQ04c+i8/orNPNEMe1GiGHLSD1QWQ6n
DOlxvqcqEhGIaH9Eyt5SEMPXkln5m4rm0/e9lXFwlHJwjn6wEdH3ADer1Jnn5cma9vg2QF6H6r3H
hiRp/K6d0xhHyGsamwPY17mpPuLiI8d0lL3THqtlI/aK8KwCvewW3cc1BjmdQmwCGys9W73zokLH
HIUSEFwNVi3pxjMo041W+8g7Hg2RG+PNnbOIJyRUjLgz6O4sGZzp5V3LRNx+0dCiegjFPpdXkHk4
HEvC6jJhLxIXILjVdrKKMQyz2Y+YTPcLNhmPYtlVbrfmwyLbKT4YVTbXutczDMDZ1zAOhV4+VHvA
qdaHBU3Ndp170Ng0iuCLA5v289E8T7Gypox32LxblXTsLN4XFnfb5N1nKZrxW9y1XpEGRCjfaTLo
mzrcZZmRM/fvpdKivbWwX5DFPYBf4JNqcOWsAc5X85Pt6o6wo1q99b2XO0WQRT0YwW+NERa85Eby
FYAd5y1YhOpkhkDs3RPE5pCx5mqOvwd+NUNOmxezP+35an+MaCRe6M0q+XDMtn4Zuj3+3q3Qn4+w
lvtHfNS9z9Bl6zndXdE9WRWnbmKRcX8yoo5L0pB4ONpzwCqNgxVSs1hWcOtqzcfqYqbWvSQOUCrz
rmjP/DNDWvwx8BbKizbYTp26FLCB1Y1NpBI8bwd1iGC8N5Q53O5jozBLwEkd9HWi5lI9Sa8mDHVC
ENcHUK5VkQ2QxJdERVO4ZJbR6obgGUhyr1s9pR0VverARD5s64me0LPQGwC57605lxS0NU13US2i
6OBEyF3SfZ80HNzK76lMgay0UqGVGThUxnlMBzrcvxwdWpgO8x4q58KP9/HrlK94n+bhOrkpNWbS
Gh26K5UeEQzj1eI5AqA1BxLVISz9qBLPY9mlvQHbutZ7826zxM7chtxJhQoTBORXCrhpUs5y3I+O
Q4yB/KZwSS3HbqYwzkDffT2vjsUf34b3tlufkdm1sbqjoerrAaitgruuRUMAaHsdqbg1XfgeRzw3
TOQYrD/QFKkVsKS2xgw5az9m3SxKClZjXNxuGjOchEJJY502dLN75iu8VlO/i6OZpeN4N22eL/ex
R/aewv7r7fP23T5XyoNYOtGf569XRNOJyO3twTFe/GHslFQwX6f6dukL28l8fCHuJMSyFdttiQF8
H+wO7Sq7XIkErMUBvrrGlIweu7IuTGbqYrPTAZK3uWm8hlQN6GUNg5nhIXUYjcBUU7RQO6+rObIv
5nGUWwLkLX8oWVUSLVEbldQqvKFgM674oCrmJYpEDUtDIhr4xWkt3MhkuAiPtDLzWhZJhDd4ngZr
rp69vpXWqSRLvaSm6n4Ywj34Vbqxt7JvFVKnCwsoTPy2NdaxMUVjsjl3tofdF51IbLvSC34YXhvS
hKnCLh27Edm3nmqlIiQYrkFY+wEpbPN+x1bNT2kG7xPR/h7d0CSaP+WIiy0EAJRCkmreDVU/W9II
qPbJoJ0DSn/r2BVnU2t77TdRVoaipBc3DzmqhPHQhSLWqSA/uI1VTeQUOO5cJpa1GOrMum0uc9dB
KiEVbZnEZ6Sqz0Ii1zld6fF1vEkzkAAoz59TeLXex3i2yattJh/vafnYlDAmeyUQWtcGinxET0qH
crxdK0LeDLRYc9k1JTHGVohtyra93L45ubZa4r19fAdFtbUvHZmLh9l47h2yX9MlvsxjKqxWP8+H
jm7fjRl8CmBl4ctP/zQZkniLx5/OOqsPos/lI/i9CVT8PNU/fbfhOB03Zb7tWswfXN2XP6cB2w6S
Azf/MOo+YAvKB+dxaz3cdTeqTxehMzjf85Utj1tljdEXNWu2qn7+GvaCwrwxGy5bawR72qIN+BU3
tdo/cM55H+igLfekqmZM3cLXX5AsiK89nQkOsrhUS9KutqhvsC+ln1TIafs46qjUp9CFXJyMTjj/
nC18WojWg58CD0krJRmN3jvOXlPpndXySaiOyLqUq3XT1uedRpVlftdzfMp0l/Z2TXOEiVvUvqFI
8mqxgxvlGy+gNdO1d8rWxLtcsv/gKBHgdrhx3kXhxmY1M5h4P0V9PV0veegoGkzd5mdF2FKmxO86
ci7WycMey8dVxc+k3etfPKHzZkWo2aQj5dRHey8pljYr2Vbie5Q9ij3Q/gWHoE1du8tphDumG+6a
s7vAMe4d/Y5tz+1JPwjvkyASw69cdJ6X9qqcSIU3d7ivVQz2mH55tRwBQ2P04qjKvpsJQYCOo9S6
XQj/Z7aDqKT5xPDGyjS8snCeLwvlHwHTj1vSsNcxkrRVob4ESL//jPwaIGtnr16Xskj0l22txUNh
13NFK3ien/smp1q7YeEPi1lt422AM+r3mZPnA5Vm+xbj4MG5nVCm5JTsugYSx7lDrOrenj/nVP6s
U+3q9baz7KW7zgNpTDLxeQVHxgLp/9XibF+t6JEfumUhlnejCgSmlMAUUtS85be+oTbLqOZMQivm
pqFNNDblrcME7HqY5TYfinyhxa+8xuX5aoegYm6t4K6hf4rbvymIFQbHGb5ZDY3pQ7+wFae6Bot5
iAYr/CVdS997et2W6zEKOHI0Ey820HhfPVMHD710QYl8CvDBLS8rDw35+ZhTwDPHwSX8GwrqdljP
OHlKWdd8qdVmP+mmjexkcxpxzaD78DMIdwrPWHbj9VrTAv68tuEWIiTo6OH7RThddovgX+7mbSKk
9cLWT8Ey+7/oe/h0O1ARnJvFHXNWvbeQZuHwbn2ndkJZvGdT29KG9qHzTs+d9akVHo1/URi/SveK
Lj915JxmfFhS/83wjxvum93V3xRC5CduCGALyUbbH0Jdx0HqTdsiTzsm/FcUfKz9fzg7r924kW0N
PxEBhmK6JdmtVg6WZUk3hGxrmHMokk9/Ps4+FxbVUMOzB9gYwDNTXcUKa60/LK9iC30jWiqhkhnh
2q/XWRTjjIabxotqlskTFNn4daA2+4LDpxafgVMXT02amO/tUsUTXZtdlZo/2NzPumrE9eQ6jWx3
5uhqv2CP14unhynCf5SdIjtXs1z+KGkkZV7oMc2igx42CBsZ5+Z/OI9TQ/WwASdOxnwmxIN50+ys
TInrXdcm4rLDYQK4aSrFe2gUVAK0ygmDuJWW3NvJArcwGUxVIWOolC66jsy0YM4gA4o/sV/nfTUM
Ru4XfLuLUqtUsGREmO9ZLfv7ulwIapWwC01/plxt7MzSnFK/VnNDvVzCvA09zIjMF0WfQITKyNH7
fUoC+2BnCh2wXVNR6HzbxvojTWFwA1C1mNjArvBtqXqN6ky0xgFeFIb1bU5/7pzLXZbf6GecCF7p
FFfiRavte7Wzxmgvlb54tWuiIz8pKVZ7uRKZvGd6Xj/2zWT+hj1PfabMhsr22h41jHgWuBdq18Y8
68tV1go6bBtZSLVpjEz7FkJ3nQUO7/ASxL3TcCkp5oCsbsQRYh/RyyU/C/PGTi91rg8qz3HTazvh
tsljmkU0XtVNqSS7Cl4S8q1Yp6xc99ZC7+UBPrGWLdmToZI5ePR2jyL+9XYJrFJfeo8nEoxj4KV5
7/DvFQGIj3ZhySLM0L651oWVOcpEQV9O32KW8qleFoTNU+omla9k3H3+GOsxbsdl1dR7SkLRXRev
nhy5tLQnRY2HH6haOH7lQCN5vl49dUEsnE74kVJDxRCho593KefvDZ4AF6SwS4Au3eCyzQizOJyl
3taellBiwNAEgiteiR1JbGI1PW2CCs04y3v8m3gN7HAnJpIIT2Szuy/HXkmvTAxcLc+Z1CnxohE3
Ij8vKagenNky32uziX+UXCkxi2AP55VGSBQ4cKDEw5Llw9Us1Cq5IjqzrmSt2uWZOZZj4ptmAamG
yIFqjaaNWhvQLkahALNEbJ7YNKuXcR6YSGMk0X1B0vVjIidAB6NUmBosdHj+njlRPaOiXGxoQDwd
6Q6ot72sa8KUfUFNPfNz2uAOSGaN9kYbZPVLyRUzuZyQYx9QXA+/rBFRl6rHQ3ND6R7Mq0cMOXMp
NdY/7lgkv2ew1fec6uuTqC2oE2GNi49vZBHRW98QmgfJWIvbHroHDDEwWLyTxnkCchhFhioCT3KM
NmX7ZqcVl+AQUy3nJent1k+zpONTSJut3zt1SYfxuBNPLtSjtzjXpie1sZ3BK/Ryeivxp9aCNB6V
e+KJ5alPG3687RTfhRjap2yqVNfjrtZShELwTmCOiZagZY7qBD25VS7kbktH93pMXyg1YCdPmau2
W8fThkm8mVovviNFGu6FQoLqdc7Y/dLVqCQeIQmqgxBY87xggoR04WBcJoSklp9jvlrBWcEyG4NP
AxfcsYZkwdEv6jPewvinLaTZ42w9LwbeTk1iBQImTBKELKDmwwm2Oash+8BPdCOBxIxPGPh5DWHL
W+9k9DF8YOG1dJi6Kh3KnSByWf2EvU3+O5vGtkJ3sOS3ZU7kuZvHqAbWAt4tAjcdxbSfUmDtZrKK
xp/tTDCzEKXkbgl5YMDGnem1ztTsjYQA7XZSKMujrs3q4DlKIx9FNKcP+jzSIUTXJCgcz0dV+/A1
QKZzp69uxz5sbgqhG9/bkkz/nrKTIfwG5tXrDM/1Jarm4ltnZYTY8MFTOGFJaDzF5lyhup8T40YB
5o4PVRk1b/FYrQxEcpDMk1i39WeDWmaKNw4u74UyDylwEmDio2VBakljOL+ebMr+fUTt8WqRgtK7
PjE4nwZBQkQFUltmL3YmAffKzQbL1+POvE/sxSR/KnCh9oZB1+4nQ073Bb3JasqVIn2DRUfiMffj
74k2NIUXd+vO7TqRVIelzsrnChCYTezmU+IrFANUD7wgdj0KTZSfFiuLr2MkBbbfCr3l7ZX8S/sm
FkNM24iYgniuKnN+EEUIWaiLpv4+6kJoFelKtfeEkPEMB21QnsnH81vDpLzNaqfKbd320R3CHUxy
Q60U57rWU/dtV1oSh8w0MYLMqsEJbAppTxQS6xc1wphjZ6s5tdixTbQbeJKl5aMuoVhFjmaBRKea
PfvcrRA2CLfK+3mgf0ugNAYfOe6BjwO2PVqWCJbesxIb9RQY8awepALkzr0dTW9ObYaPJpEL62Qp
w0/NWED2Eb4n9IDRzJnkXJHxkxYmZniB9aq8LRucYfZsfy4z6Hi8j5UJkRvUdWwionWjpcZU1BbP
w1y1V4rgPvHsPuqzoM9Fs3iKNYe3uquPD6Pu9D9H0Yv2oOHOcVnmwO9Ea1UIFCnMN2p3kivPbqND
ZaCkp/6aVGeqbGDzTEKpL5lqB53B1uPYnyHuvieWhNKihBOeTWph/VOLOLd2SjuWb+uVQGYGzkHj
A6KHczucCuwLwUhfGkdqKB5iIyp5lRSHkgx1iZu8RV4AJcYKbxY7p6HfQvEN/kG8VGPghlVUEwaJ
5GIxS6rWdQgfn6IFjI99o8zZTeZWPJhFU0id7dMaF5kJzoS3jVrl5E1W9qD2U/pLVov9GsMBh4QZ
G+qPbmlIhMwcdx0xxTBsIl1FXBgNakgobo3GD3ZhegUd/9cUdnnjG2VNhGcnxOT24ug4P5a5ekj1
Gg7TtABsckmnTbxLHcJ0b1TIPr0UiA6CkSv1c4g4sbPD0Q7Zt1UqxlsJAY4byuDpTctRPcRdw5Gg
2O/edXpt3NVUncsglIZ8aXReSjafkD/1kl5AHsQn63Ls4Ht5pVslT3IGIqMOJc1rlM+SHQ6hMt4N
kPlaPKBqQQZvZyAXVqupF3y4Fn5GNimPmTtFkNdW0mFl0qrqbGzGhEs2LF9a5LHP0uiqm1JNJuOQ
5rW6L5WpF2dcqE3m233VxwKmBGVAmgJRQ8jHi6wE89RW9BAeneOhwDfGw+SaBRhDkVid3yo6BV46
tCB2wDIfSHs0Ms4THyFs4S71pgXYMTrXmUzUnLopJfFrVGxUDMops2w6A7VwcilFUKHgrYj73Vjb
ubGnAw1l7HQw2ucq1eU78qvYwnkLlDlI+7n5ho5Wya8g9yaXKbdF4dtyzaTAlfkRUGSSyLOJt57x
G1Uu0XgDXduLTN9ELOQ7uB6jtlmXuQG1qty5bUVBEZgGhws5AD63IK2lY7Y/EN7V5mVsVsl3iAZ9
T5A11gM0mUSBJzIhQcr8toZ1dYgoo3VXCIW76xFy+eA7lLiWAw0S6yS+BV+d9EdYFctPgq0RDvxk
i7B76qMMOciuxWrLPleA799w85bPU2RMwxk4vFMFLpkwvIpBwQWSnJqCdmQvyouL9Rn2XI7l3sRD
5sYwwGKHgLqqvnVA95Cp1ET9qUCJKIMlycxwByHEhQ5FOloEooMXBLq9HgAxzJgS6qUzNr7TKp1F
VG3DLgPdcx/7qnHul8GQKgDlwjTRXjdnsGvl9TJ2CyW3hZshAAwZHiKI0gOYkJY11DGd7CmpgKaC
oapaPHdg/hFYZsVMfbgzuXJaLSPRdyCDaNDE+r6Hi6LEGbCCwrYBs8WuMasXOzw01JMT7I8Iav1K
1YEJgd1Ka4/fVx3tUizTnD3V+oy3ydCB4wTUcVyaWrpT+GU76gBVhhJ9I2CU4y5GFnqBaYxGVUUt
FYWEuGP7yknFy6BJizn0spnrHeyQIs857t8k0JBMbPhcS6q9mZmeIRwuscvEVXXMpqAwRvE7Xkru
QCWhHY2nGAV1WTeF9+sNXNYPbd7k3yEjGvWOTH56GqO4iM8Vgm3wjKQ27u1Ix0lr0mp2ZG+VvQZS
qGnXkoDmrUlH5xu2wC6EI9okhbvcXdCQLobe37ROor/GlW6bQZpO6vliRlV927pVey/n0lThaziw
1qs1nC9CI2t9oQ4wwYjCFSTXpdX9KOOc3DbF/pNLHuJmGFANF/dcB+BGqMyg4RplrigQ3pThjmtq
GX0jzeA11qnS72Xz7zsgenf0KrXqr7kawYbhDoXPqC/ywyzMeQogOQAJQu1pXmYUcl3QQHJrLjBJ
Uv+JptIxzlSFup5PaUDjKVGtdA64XBRnp0mDlBOD8f53EemdJIjOoie8dMf7OW5HXpjait7iJln+
0ULQkn3WutlPl0e63VkcLNCHJnUarGZSGy7oTJjps+MBuEWscG5QLhDskW5nv6jLl29VbSfS07CA
fwK5pS4ju36+rirpvqG9gsEDSmw2VP6XFJqyoTi/87RYfibkU8xKy+GxDYU9Cj9NUrNfITxz9NXE
zl8TPFxpEaQtGAkIqnMgncmq4+hGF4JoWS0FhBNV5eNHQHUXnZz13lNtHW49llhKDLMojdqdU7tQ
rXlb6KnkRGKJfEDY5oZ+Z+oc2KqlXplRSVOBRJN5dUbMmP1oKm5lgjjoRoNec/VDcix+QTFN71Dv
9nALE71QdrDAw7ue+yn2Ce01UrOkGr7p8MO/1+A1jybNKN8Er+NVUeXGQ5oborxvUjlgqeMm43zQ
nXH61sVdh93p0hrY/dR5H57NlZE+DLXRUW2SM0KVWV2oMBK7YI666E7m7MiMFGuXiIoUceoaqw30
nlOzi/pk4n50ZVuel2LSB0THUjgu9VST+8E0ev44RsLzq06WWvFxNavwaki1Of3pVJAlzhCpjeH1
SF4DiYsu8g8TXLl3QTrAp9ZUSSOniPp6KGIoZDOsFygNvZr/lO0UPoZE978xf1pLq/MkBRcBMeAO
+Y3xggYEdkeBJOilSSYe8rbX3LMmlxnIKqqg4jDB6XwgP6npa5zqHZR5E0GQ1JZG87sc6aOX6Xqe
wyqhMBKEIdIY4kjbvqMeTbRpogS4TFsod0FCQ0sHwGDgeYJQYzzpc5P8nBzYvH6e20S5qBzbxm9U
J7wrUwG3qJIZQS5Qa5ztK6OwvimFDnlnQLZ31ylav/iNEw5ILh0LBlNtq9WjntjtK1SzRdlP9tye
xUiDl8CJmvCCLSXyXdYWRKa5YpT3mtM7D3RWrF4cozGV/QiR4H3QkunnGAM3UWRJxU23KNlDN0vW
SbIf3mrA9Yl8UzbnLaKrcafh8977/C71USxufZiUNIQQQ/H0d5cl0ctcR+lr0c/G94Kk9/fQTEUC
HMue83SjUGYvgpdNMcnEqcPr4MH/yHPQGS0rQmq4xbgAyNtOfQbXvtF9cqSo4jUEhyNkhpzvDQYu
abuo7e2bPjWViQs810yqgGn63NZZ8uiGmXsHgEjtRYbhoqylrqnyHEtB5DIlgiRg5r57I5QgAdHh
W3q0cOU7IrEKf1oxRYt95zapCGZYES6Mr36+EItVYH2hru9OqjZ5shNjTIE2h9th7LTCsW/XDNTk
qhmW867qotYPB5rqBDg46VfduIjvUcbd5mGkmdCeiGRl77Q1QQ7Wze0/EleYq6Qpej0YWxXkPHHQ
F3hYGE2jb/ZNlHvjMivPeNXx5acZQ3QnWbRHY7Lxa2lgYOp8PwI3T2aVjgQnK937PgsX0yNtjwkl
Qk3jmKi68l0mxvI9TMZBgxq+VpzpjTC8ibQzGn+RVGT8hf4T4epjOAO9UT26K/iqCkRaEmxvNmzt
GuFYe+O4EdRjWyuI9yOB7XYAYiQn7n+Aer2bAX2XKZPhHsqoiA651rn3ShnjcuG6YPeXxijBNQDG
uyDs57lDbEEEcK6nwlW8rqfBcl+2ChlqDwC/I4UtUwSJaVXd67MGQQD2WIecJmQ7AZOMw66Z4rkO
WnXShO8sSKP9SR2Gt9GQitzJodXSvRu7GSctdi3iL6ioC0S6KEoDjeJg8nuKKNHshkXRRr+o0OET
rs0Z5Au30ZML3Mfc4lqOiXNnJlneBMa45Ai2Kth2t4h/gLcHFAssRmMUv7Ws1Lr9HC/hFMwTxat9
FBMuBxqr2AYLVzsRRwpexcLmtaJRH9LDh6SxiTAaGl8oUD5HQpOZI/yelxNd1hMUIA9VP+No09AE
4Jp2CP0z7FkBHFl11nVjgkD7xjLXkIydOsUfUYQaHFzuM1J2PX3otdQiaKamCidPQtAOcpREv6uw
nr9XuZbeCvjp6kodpIpMXdYmPa3qf5xwJCWkwkvVkDoicVhqAt30dq6+EgfK3idxKQlMx9a51Wqj
0c5C4SyvkSLVa+xDRvUSWZnxW5qasZZpcoiaeHdE55SI4wWkVC1vkRkYGmx+Y4gB3Glv4EMH4kTZ
U6rex7Q8yPxKqHywUVXNx6FrAZibwQLozdTOPZ+VqJdnku/9beFdnw6CGsd52sYg4cZINQmvseEK
agRvZwUP5YaYgUckV7tq9JaO0saZkzQt9As3rqLHYnCBnSDY6zCnysy5t4oKWiyPUHTb5HCKvZFV
/gFXfbxd0z9IOWqOMkxRqu4OxWT4K6upJfujMZF3iMnJIYzQUOXFjXFY86I6nm2YWjlFjCLF53a3
2gv+yim74Qur1/FjLMqefFh1mxf041ZOua3Mf0Va08KHCDOKS65LQR52elk/ahVcAG5amBjCxPHY
Szo6lQec4vnVna1lJLo3YIVIirYmfByCSRjTIn8QCaoGHzzK+mk6rX3Py9QZ+yqMQLzZuu1O7aOW
wL+tjdpfb+d5r6eUfHbp1FPQNp0FimTsFLcrG3UO4qmZrolnys46RGDb8y7GoaDB4q1RrruRt/SQ
VZVx7lApwYoVe3kS+2qqtdsOWeDvNlSXWytx8t6TUCyGg6gWJ7l06qTUKM9HvX219FZeP5EhKE+K
S1kUEKhWYedbKfFuL2vtJS8XKmoacX36y43SUfFIxGAohhqSqbO6gTP+w6ZxqQvg4pYmF4NBkQyW
bUQJHvpPMn+HWzrSYcNFuLQ3apQ8XjXM9Iz9Wm+9NVhCzI3ZJ9YNqLF0gRffR6lzrs2m20D7AQ4W
+iuNYkNvyJrhzM7kdKco+drCIIz4XP0Q5NmgnX09/FbuvQ5P21bE+A7Wsda2YwsK1raHtFJ4CK9I
jHKIzMNBhSNooO2sb0EoXG8xRXTZTjmk4K8H17Y6739H11UVzBGluaVudN5Cq4mugI+9LB9TTHl7
sI8BpLlF67XLe2niEebMZ2VJrq3LCOL1THIPW8P1okpwNwIwBhnMEp8KqnPi1x39cXQS1LEQ0HCF
3nhCNBM34SBISMsiotiJWi2CSpFTC8y6yqqCE2uh86H/9ClZ18KmDTIHA+NXoa1//offRalS5wTE
LL0sJOTYtVrIRVLQM3GXkWslELyoLUZo1GESJOSZqGV3WQnvhtiO0n9j9c9f/6KtOcX/fpDLtsDV
VNe3jVhqKUoJzl1yD5vOT5HYBhQ5JFO2l0zm9DMkxDhhDnFsM9qAApa5+uzi/LFZAjhPVdaBxSMJ
1O8sqCaEvRp83F6dzmHQuWd1iX67MqwTbR8+Dyws2MbWug/Btt3N2s+WglikrhEDlqpczU3n6xkM
7RKOhAF/u+mDxmmaB9fMo/3Xi/x5k30ceTNlp0L/CPsGsBEHPgRfFKKT+nshWn08pyYFsP71eFu7
Cg66ZWJHY6q4cGNYu/6eP3ZZN5uVlgiuGzojqRcR/Fae3Lo64bnzeeswCh0C2TaoMvi7j6MwdGK4
DXvZkFp/Ya70N6fQLgDm5TcbzvWJfXNsEXHcXi3BAAWxf/o4HA1VQ7dQ2KltzzvWUyr2qUD+QGCj
Hf5++biuhUofUyx/t9elpE2CANqkdI4RhPRTOfeOX9vdWJ7YF8dW0KEDu4r4HVXC1gAK3VjbTglP
UdjozTlBEsIvtMqJD5sUCXRLHfmE59mpETc+SRqpfVMMXHd1rMhf4UyFze3TtYTZxtkdrpCnfKCO
DiiggTDD1Qt68/JJGxZtFjPFHvweAnvcLReYWwxI/aV5A9NiOGEmeGzv0+sIPy0N81CMZz9uk2Sw
JMELAy6N3UCw7l2ITlPzH76ci7MujSBgLnGbfBzFqlozmh1GMcKIOt7oxueyxGnBn6LIVnZDTkxz
4lCvz+THpwN+tc5FjbXbeuzWlf7jUON4EqXluitDPdMmiNNZl55BQXebPQoX7AMQHCKribUhdXdf
H4ijQxs2h8FiQYW5Gbpyh5zoG/UzpR/tdU1De6rrfso/fXC6cu3IrPTj018PihkVW4dtY2ILudmq
IYT1qad1FRX/UX1GJpSBQmRhcsse0n4S70DSlEgQwxOnf53MZp0xgQXvpoMCV9vWkmrUkyp2Gu6Z
LhycFx3pd0q8oo0HWqQN+wiF9onVPbJj16CQhjCGxoP46baWbg/LLwdZg6AamBhs7gfF+Msm6Wvf
X14CBqLDPK0Jtzt2CZ3FMOH9ethEINLV7PCsmymnG0W6b/LQochkiDNhwGE9sXGPXNw2M1uH5/JG
JP1x47Zo322kpswvq6eLph9sH+aeCS1fDCd8mo5sVFoCGrQTwcwUL9PNE9/kqr5Is2DPIAIMlBaO
2WS2KHATUKX7Gr7yc6a5p1pPHJmguxrD0zzIpIfztkkCymnskEeWNuEEBmoLLwmNS3gWqcgVvj4U
R/aKu/rQ0mKDnjc0sPq4linqc8pJTDDEGShwewhNsjFP2cB9HgXbLuySMKFyeQe3fdXU0aGFR0NX
FgUngdtMZhD74nQ8EY8dGWW1zOMvrlCMqDZ5wYBwpShNl2fWhixaa6UJbSf+W+Njh4YgxAs4Y/Mg
0Gdh/Xh/XJuTGo8TmQbdKmGPFLctLjtVULVKH5+4N45Mh/tOw8pe5YqkY9XHgYCZRFSaNJBYJP6o
SaG3PszFE069ny+n1Y8Sd0+MRGxHmJtLUUexIaeSGqeumtkFd1gy75IOUkg9If/fIbWu55e/3XJY
82KkTJcIBGfM7eO8gLcH26YAAoKvdMBndN2ECpgvobL/DwPREhJSPJ+LvfdxIJrU02skJ0o2jJrU
KHbqfT1PU/D1KEdWkA4uRFwqTxn9LjfTGSp0rFXa8JaNduejz8FqyJ46OJYZuA3c/+evxzuyLRjP
WhtL8pjQ5+DjrCpLD8dsbcejQEHz4HBo+47bd/fXo2DJQzXMNLiHVGcTj1Byz5S+JjgAZXPuMaHA
JwJxwNnXo6y/9ePTyPnhHudlFPjNb+OA0Ipxm1q9NA262UHUxpQF0Yz8RuDaXCE4HX3RJqueJh2j
E71EPt/stIcgIF8RFl6wbTf0rEPIoU4oYgbZjYcsNdfiFpyp11wBL7xSdNL3O0KGOj+xX458Pwc/
WGx1uW91c+uNTd/JNNYxGPTGuFduUlMUXlfX8kTUuu7t7crSLQlElXOG7/HmjazqCV29AyHLzZ3y
DI1h2AOmD5a6EzCCxhMn7dh3xPiPety6otq2CjEYtKSCM0p+6EzJGfU8VJJJZs1+ZOv6Hdmjcm+Z
VrM3CHIfv95Cx5ZzjV/p9uHQnsrYHAc7oXocWSZMfEhGdxr+S7sKf8MTueKRQ857TJBMeG7y/5un
Bf+l2sAsHZawldleB5Hg1ZhwFYUL2wBjWd3h61kd+3xrSosFLTels/W9X7A2qZDrIbUpYhOeoojA
Ci1gUzhYuFadCAKOzo6Uew0C1qh8k3hjFQVPE8sELFVCSP205wW36Cp3yg9ZYardw4IUx/37Qddu
JQy3rugnj/hFhzdcLwhfZtqmARWhqZq5NCuMZmgVfuLQHVlP4jf60PHeEBVvE+NCZshe8blBo9Sj
9vGTZWryZ8RYdjMh2Z6lfiq7+tTMg41CCxFLX0NjjTh8cwKnwo0jC4TAczl7xS4Ze/VaTlh6uUlf
HkIHBEdLmg7YFUga6iwokRfNNrhcgWndif175JS4OJE4mCezBPa21hFLaJO0aKogvrTRjm628Osi
/VTicXzOfwyzfoY/YqPU6vNRDWlDEy7LZHntsLpd0a9RmH5huP0tu1k5VyUwl5PjX1vnmAFhY+7Q
HidVT1zwRzY1U14ThNXzXRWb0L3C3S20BVOOIHPzjrjdewf96HYAez2MHRnv10f22BJTj+ZB4WOb
VLg/zl1YC70V8En0bNNoMEJD0mPPhTwxq2Mb2aabN2kBbCr8aT+OAm1X5NNAvE5El7yXsRXvTHg2
SC/lfMJK+dgC2rDEqCoDy37KfcZETZqGLl5eZYnoGY2s+bwMruj2eYWvlWdl8G/3/2ENSbdWi3QV
VGPzzXBMhiigEXW0NA8PwhaGIHBNfGJiR78UwhLuOhQTBKMf1xBtU1jrtEulPXCUOHusisQQkGSh
gv56Osc+Fq8hTzpQwPp4fByoJfZ1ELYykNKrewV2emBXo31foxr+9l+Gol0D+RWvxrYIXnRT17sK
+6Ke+vrWCfsYeMSB1gu7SKbf/8Ng9BElAVKpIdmbTYilTYw9NRH8CPSwH4aehpcwxoOxz4v/sCOI
C1k7fNjXtfy4hHCahNUVFE/oVVHcY2fh3FjO6Jy4Htf/yiZaWo2S7bVAw6PkbEYp89Gak4V9V3bw
KL0B7ug597F8iilp7OsBxc/fryDFPiiL9JYk8N3EEwbltaiwANDw1Cr9dEEi16Y0CKP/U3ziY32e
GyU+wabgraWIsZ2bJPDOOzjWq6Iakk/Y3FdOe4ErnXVQ22Q8MbEjozlr1yiD/a6TuG4mJgdDocs4
wLopFesiKlzlMXVRZVBFXO6w6QtPxLmfzzIu1hotgghdCKa3PTcS1YLAr1QI20HXX+pVFlEYunz4
+nMdHYXuhhxjqhiM9HEXKspoTQsOTTDccGEVY9TeQOk85XJ+ZO3W8AughaRkLQZ/HIUqOgopB559
Oc7jnaaFK1kC5e+FKKT1Q2/C/J+/nhZbUAe5opBB7rqZlmHlbRLFpCK4jJEkFPrvpLT/sjc1dULy
EJo4caGvmOj2XdQVDCfKZSTHqwycdDv8Y6juitKHhIFITeWbnTjNn7/WWlM2bcoa+Al+ugubsUaF
M7rw+/JmuLKXNLxWB4nz09er9/l2R2JBsEzjVG53CiUfP5dTwPSB+pHhjtFXuyIr3peVZNZa6aku
WJ8mRJMS0nAb9EjT6YG3ScZx+22VQUWMqDVz8lJUSr3L+vhUffzYKOuhtQTPkkFPiI/zyclvVskt
rKE2h6OStEZ8JRKzOPH6fsoVmQygPR2wiJGArDfDwD+FZG4zTIvit/Gy0sF1R84yM67HoYYlmHYu
LD0k+dwxmGo2fw/H8Zys3cR4mHmZxfb5UrGIH8RawUMa5gSuId9LSMcnMrgjqylAGVTweepCEFE/
rmZKXX+yYgbRBxleooiBNaNE4YmmnmtQ+eHh4kJf25QQnxEzYUX9cZQ2Kbu276zXATVyvWbZyaFQ
7X2l6R4VRcIo5GV0wzix8z/VTtZRkThRNxZYE23vDbiK+AJP1us0XLixc1WMO70K/dxKg2V5/vqQ
be9EitOqbuEIT+ZC+vapaykWMbPVLNC62Jk/8FUJ/UEW46WCs/suEmG8+3q87aHejreJ4tuqonuY
ubIC41B6OB85DzwvvF9TH544CEeHohUQ7VFAoYlGP347oO4I4+EZ30rEVYzlKmutF78mHwX7KaLI
djv+O68/Blv//I/MLJo128EeDzkqjbyu4hIB7TIa+YnVOzLKWhNHY7fW9T416TGtMLSXhtVDAClR
TRThGQ4ufxsTMhfSEZPWGAIOvrXFt4ZBi6H6YwEJB8U8k+Du4GmLvf96J3yeC/UCZBcgMZTRCGc+
rhgShyU1LdSQYVLXZOZdvIPz+LdX+79ViT9G2XwXMh6MB6YRJwRIzB7mXC9qpr18PZPPG40SC/6v
Dt4xHCFrE5NNudLr0YJfW9WN1m9twjQiRwW8mlfYp5pBaetb9OeNRATDYJQ9QGLow6FvXkWJEYOY
RxCyYnHmCzdSEcPzVndXeLwXd7RbjX3CufoSh1ndn5JUP8eKN//Ly5eclReZLoQq1UhV32bJRTOU
XRHbz26C5KDBy9GfLKrxXy/rpw2yDiJI7v6NPD8ta4G3DF7F0Us2N4W7MxrDvChLMbtnXw/zb/H0
jxWFc8P/WEuieAu0c4sDqYupt3aq0P5Sl1oA70+7wnNtuDGHyDyLSS3RRE0mEkaUTzKj5Qiy4iE6
dyOssVT6f//duVgpQOux04l8HIfmn9sbsnRKWdeT9BbIyFftlOGJ1Bn9iTrHZnH/NwoRPRiRzhhb
kMgI7SQrCeQBzVG3WdZoBUOuaCeu4GOjELiRiBGNCC6tj2e8KIYRUCPGaaHEKwfxxXxZzG398PUX
3Jy/f+fCsUMqzk4hIt2E2YlT6lj0YUWBHAJVMT68N1aTySBBR3ciHlh/8Me9QqwBxgo3k4RZ3UJe
aCXQ2zoY3qta6xrvBW6u2UXZAVXeyYa+TPssWQr9AYe35NeS4C19gg605Wb+O1fYFQQ9Gg0dxRZW
EQJrf3vmu8Vp+zggZMIazDhbwuyAJfPBrNrXIZGvg0Z7IBF+K83heQJYn4lomz47x3f/VA3myCeG
hMkLq69lX0iSHz9xo816PKNpRe9tKecZX+mK+Hf49vUnPjXK5tYrxkFCWEAU11S97RlaZewyrO7/
/ugxF3ctZhINcRt8nEuLejYsc7brsETxXncnZV/r2Fj9h7ms5TeucPGZW+zSwCHH1Y1PWKXpK+Lr
7kYZFevEoTiyU3m5yQr/LcvbzmbFoHBE9Vgg3s4SDdpRUcc2EhMtIqiL+iu1xjBCH+r6whjT8fvX
Ezw2NEUDFVbXWpgXmy2BgrvUZMHHMqj5XU+aKd9ouaCcoyg37woM63Bls6w7iMenKIeftwlMfNI4
XEmInnEi+PgBFQlSpbQp1iCOaK7TrKwOsdudAo8+z88B0AQOA7ZlgttbLVab0VLrYvZQ/z2olvk2
CucxXKyLEXMY7GD7gy3avyPKcO5X2A9TAqq3a8l4E2MgaJJk8+WMwBVPhGe3xnP8UGtGYvm419Zx
oDnJgC+JDG3l/evPuUkR/h2aAj9cGYAkw9qmc9BxYtfNGNqxYDgbU5juqjpudrRRQj3Rt6cKGpvs
5//HEywtuR21p/X3/BFK45quJ4OL1U646iQ0jPV+5FEU7iGZp2go7fpQVk5y+HqSn9+QFd2E5g2Y
QdF1iybRCDtFf411I15Jip+plRLg3t7vo0UOJ26ZY0NZsFvWrAT8eMtWxQNuoTEk/jWYEkqdu1vN
1F3oJmWx19JFs07M7NOZgMQJC516w9r7FTxws5wTEm3HRNJhTliEKC3WWXVGT7a/XL+Vks8QK7LA
7tzynIwceZ9D5wIfeWcdaCJ7T22tD4omH0+M9Gk+/5L/TYah3wvX2/rnf2yPeJljFesjPEPnZjjH
n6TwUf6Uwdfz+bTpGcWw2H30nIaEt43p3RBO3oJdF56ChdPtZhmnZZBbsfkb8ZyDbVydihP74vPE
KJfgMMAn4jXlbz9ODMPSMbUbxNBu1pm7Jh7/j70zWa4buxbsr7zIOfKhbyqePQBwe/atpAlCpEj0
7QFwAHx9LchpO3WVJZZnNahwhCMyKBL3ojnYZzdrMSwa2csH4e7500XYwFNFW4BJ6oRn7OzpYtRL
QydFR9AQRSpOI8CcNhEEOj3Wa88z7hTd+SAK/OmQ5HXXdx2KTMqFxnk/YYFLcDIEg0Op6LRwAo1u
BV7dKzca0KZrz+1XFN7cb359BfWznRJPs000SOX7+0NNcePH8znZImH6DsmUvqOlwMessdGuALCE
2EgCa0MRzD91/hGYvT8///rY54Xan459FpISvQ12ux67Cb88VSGuD//b8ebrB0dZ/8qfo9Hzb3j2
ujPSTjOz9SiX7eYlDx7erN3Xp/uPzI9nObCfvsvZA1dMchjVnKOg2/aHQG7qnXGphx9lhr7PVP3q
26zr5p8e7N41Gi/JOM4YEtVyvdLN8+K/Pl4l/o0IvxKV+ZAUP1hNvneW/OqoZ89DKSrhQLQUfrsB
6hSQjghQ3wRuaIdfd59F+Aj+5oO1RVuvy6+OuT4wf/qm9BUXs5Z+PybtpwFwAv8J+uY1vtdHgJ6H
D26Tjw53trAYACf0Yj3cHLwsW3WH0WkjtslVeoj8Yjd8EN6eZyh+ul/ONrC5yRQgA3LrdUyCkv+Z
PsTKALjYB+fxL9aVPz/g3tmbzXUy4Vbr7e9an4Zon0LgbXBpWlUO7OKjEuZHt6d3tpxkrqJbIK3+
8bWKa+j/obPFLBY8pmEavjPAzYKi+u8fns/zV9HZU35eHJNxCaG+5cDGvX4UT/VVezReohvyS93s
N1/nh+qYXhs31sMHt81Hp/dsdYn7KbXr9TpCigyZ4ueuGfe8EIPId4JmU23i0A3c4KP+35+2uOff
92y9mfUqL8R6u1LS2qZ7LXwog8V/i/yG01tvdf+jlec8IDs/4NnCYyoomRKqt75WgTgfIyZB6m44
jrnz4bX8YMU+j209bLK8fzmUDF64k/zXyj++B/dPv7506wP9i/XlvFEbsElWKOtRli1mpQDsalAF
Hz19Hx3kbFWZigpIUMVBzNto18JaeWKq5Bh98Bb/aDU5D8zJ2BZmt34XZW8GMmDeyn91Lp3jR5u6
v3y+qTPShrgO4dn62aIscres1PUuwG+80Vi6jNDjhWcG3qkMsAPeihtg2btuZ154H63Qf3Vb/PnY
Z+cSbM1cWJJj96Hc2E/FNtnK7RzmW3HQ9x+lxP/quaaKYLB7peRD4efHt08GAzsjCSf8DrA8MncI
1SPCureh6sJsuf31rXj+bBEmr23oOoV9xgboQ/zxYHaf6lFSmEugGL2xBcMEsFnrUvRt8/LB62Bd
F/5813MoGlXpH2CT4zrsH388VOHq9qSPSLkixt5PtVdVdFIZxQevt/Oztx6FpI3JBoQhXLLTPx7F
RICNahKqUs/48TU8S+fYjQVS01kvr7OmLB+ZUdJu/uOzSBeQSSmQxANF8bOvVkNe6ESDBhKXZbMB
+coyZfblLST84qN78fx1wxdkD6dRFPy+QzhP6CH66RbPUebAqcbKC4BpiEcYc6CaOqs28odCG3tY
sqUDEpckslB8EIzlTZHN0ZPVV33td3CkxkNb2votTSot+qIubVy/UVEy/fq8/BRnU2RV2dtqpJoo
8HH7nF0N/BxV7zhII3Unt5pQ7xIvC7rVAhpOAoUshGlrnLIt8tTxawcA7TUWXuyGGuXAZZs1hv3R
+Pz5urh+JD6Jxd5+bQw6r54psKBSLPdTgL0hh2Fs6D6ei/KzMFJIB7IZ3ePc6ERE6Th9sFj+/LAZ
XDS63rz1eaM++OPZABKryJl5k6Dr3S8tPSGPPYyja8CeH/W7/sWRdIqQNnkMsgrs/H88UixWm56n
L1D7VmhJwvRUWM8ZUFKqU2+/vsg/P9dMf+veuibTS4A+5uxYjjqVNcSswIGts+m76RuLVvzBHvXn
u55mCfIXlCpIIFrq2WM9L6OM65Yb24XQbG/iOlLuzVyly8/r4docgBKDZfmPv9g6kMosFfl8SqFn
gXINyoYaEz75RYIUbhWR7tOun8NfH+WnNyg3JGOgVArd9Vrxmjk7f9TPjGwZxiBSksif0LD6WRkb
fhHP5TEdlnrjFFGx0dXMvKQxoXizyln74EP8xTX0aNNec14khMmsnH0GOepVMmcj3BhUoaCVABjj
6f7gKD/flaZqOJTF14kXOhrPLmI+G7nT028SpLKpLgtTaJjLNftQDtN/WqVbR6w42JpopgOaLPCP
X0ifVVFguIU6v6TxMauV5RBhegl+fe1+Xktc+ngYh6C4wgTZ90v7p40ic7zMssyuCLDOVqGqwtIp
QAXtKUwpG7e0JOzZSYyHSBF/NHn99+v0v+K3+uYfL07x9//hv19rwFFrI9rZf/79unmr7vvu7a2/
/Nr8z/qr//qnP/7i3y/T164W9Xt//q9++CX+/h/HD7/2X3/4j03Vp/18O7x1892bGIr++wH4pOu/
/L/94X+9ff8rD3Pz9rffXuuh6te/Fqd19dsfPzp8+9tvpJv+dBXWv//HD6++lvzeVRq/dT/9+7ev
oudXrd+JlygR0enJ3AHdwL/9l3xbf6L+rgHHWLOfLu/3tc2QV1FVd33yt99043duSSbcTaaF6d5Y
gyBRD+uPNO33dfCVDkGDWIL5Afe3f37xHy7Rvy/Zf1VDeVOnyM/+9huLBrfdv2MgWlB56aguHWz/
WMzUszdA2tHAFrf1JooLfTyV2VIDgVShyQey7chdGm6WBWKIVGevULRsg1q0vXo0Sta7HQU+egUT
OOL5DQK1sThGVCOAcbpz2t5I11CuVBqt8l0E7wjoomyj56JxXelPuBcAIPbJC3ZL99LrK831gd82
SWCL1jgOalfHL1LXmpjJL205unpf79jcR9sCC65zQlKiFtuI1OQk0Wx3gLY3HqYR2FGd2XSXc9+N
Ym+loocW3tnU6uG1gcXLqnbZLED5ygDCWrK8g82YnQt7nDWf+cAM1H5mO9mmocUr3kyQiNAcZEVi
qruZfg4Q05Y1qm9VW3httaXqQCkHXUDtrt4wiT1hX6LzMTZ9Fk3RF7fXZyRxGNGMK7seQGJF2FNs
YKB2kuPAHLu1A1Oxom/DUA/PbQ6yxG/nqGr92a3ULdXwUQSSBuu72cGxG6gtk0chzZPJTT4I1EPG
oDQXdQ38Opz0tkWPM6RRFPaqOuDYrVnQuqzR75puLrd9HJv4VVSS1P1cfELPaTjIt7zsCgmoqwYG
A2OvNSx9yfR/ldx7AnwQCDFP9WWHsaVkn/ilNOImAz/uDWmo1Sk9MmrTdYeoVVp2PZ6e4H6cVZt5
iDoyr/IiEU2YIvXSQjMbPmtSsgSOLuI4PZGbfMZ1ldY6dJZEt+/SxmxeGYDAOtohQNUAHlSfZhqk
9gvPVxVijF6elqK0vlUWBNmgSqRdb1JXVcB7m7E2BBqKxI0Ln+2+NEhCStq5GaHaSz3mXNkyAulN
33pcPxRjbzThGrsPX+KWpomLMq6le1GZ6P6QTFj2zHz3EtvC+CqBSXoaFXxPLFfNkuTztuuZxQy6
lOrQlaIvWrE+F3m9VYVZP9Aylp3MtvPQxdoXYz1dLl7/PtT053vNALEwamF7Fukhxk4SVAp0ti61
hlBtqXRO7nBRCAkeCGAAqsvuAccO1NE4VsOhUSFhTo77KrsGYh1sfB+4Idz+cbT2uVzcbWdNu1gH
8ZQkxbinD2UJAIE89YX6lJvYfmuzF9sFWDO+gqbYqfTjTo0XajLNtz3feY91bqcL5wlh5gaH2F5A
KvEB0XhgeeEkoNSBZLSo38RUfVpm+6W1EYnVNgpAO96a0nTflsL8hmCMkmp0o8yLfl8BQQxMCQwy
rZFrTlG5Yd5DD42Z0HvOErh10vlGY5JAsBVpfgIjKrQnNSRAb3fuoF0vLQIVaJeM807g05depi8j
1/s0Rd7OLuMLT7TcNNLSn6s6fgY7dfS8+AuQ5XuZmclquPniIckKMTO54agMsBAyutOT8pZxscOS
jTC5NRxeaAqPgNOboG+U6ziJ9llUPCf4UH1kmVXIbDgZBUw5j7lW2neMiT5ajfyslP21XHLcPf1J
zeKCtorhcorq8pFVHarz0NfvdoanrZZI1XRMuDVXcZqPsrHvMrkA7BrHeoNChxGtuJU4d4m+usLU
N2igJjxmlUXyR8VW2Ngj+9Vp1OFeF+nWtWt15fc3IMX7L+T3xy09ct9cTJKXuNOLq8rrbiBJylBD
RsvssO1diA7ArHQwEM+WcK/UCvB9M1h3ndCeC6lus9pQfS8xc6xz/T7LoOAatXUQqgcoLvqc2OZL
5bVF0DBHEBbm9AypZ7W5dxHFT3TvtiGSyyrNIVn20cay1WwfY/xGCQ+Mumu7o9UgVNFT49JIve4U
t3p2HBwlxz2kr3j68eTm4t4ZxE2jADHNAXiHg7O8Uq68KzWrPSIS6XbSkZ+KAiVmV6ObLeTUhlIF
45j2ur7Xon6va+N0BT/ewM0FjrxRVTCu7UU/mZteL+uNyJXscyqNXWfGL6UczIdRmteousO6h5mN
bqjcZK3m7cskdWFyj83ekt2jmIZvpV1f5nl6qhpsA+08PJW18VmQdA1YbJSrqcdvxy1XBL3S3NLD
MCHdnB6hX01bOiiPqlwu63Whl8XOGSI90LA7LiuPnVqlDYY02qWmydSuVu/tRGz7emTu2qh3YOXD
gtacoG+Vm3EYv9VqeZzj9srQ2oNYVOUwVuYt61t5hf4upgOth/2f6rZvWQ16lenRUqt36pFH20w2
c9vEODPrizGlR67T5mKLPfK2UEfg7R6lc2VSDmVrHptR9C8YNjZNhKCqrKnik7oB4AxgMEiW9rWu
55uycAEqN/1romJ8pZMJY3GXKr4rcY72Qt/magxv0jNCB8R5OXrflGm57vsC1nVmHW3pXAL5zBag
qhGJtT2v9hwUKaQ2lrtKBZv6rvZqDhGdm9GHoVqrpp+NKlcAfLO5NeqVaVw7qlK/ThpkfV4pjiEC
L+kX7clMynkbxU4PZDDRdO6prajRH706BphylBe9rqH7XLQSGLcRO8bQhB64wvU9Jt3CdR7cIc/l
RQ/M+sCAcKmQIUWomNq3ulvWEHpUhTdO/a5rA6amQ8uSoS9QgrzEVoMIZZAWpEksszDjwwoiJ1Da
+inVZLx8MVV0ZwAku2pytd2k5l6h74xKkVa2i4xan6odXM5J2SWxqPZeZ476IxdPr8crxFzqUZ0T
72aa2+lWiFR9od1Xb8KGd4WOHm20kum+c6y8tvaOktj6mr0ztm3XooZ4ziWbVyx8OUzT1Rq2qLeF
znOobGrFkGp/MLM6FmT8JocNhE3eJmtCRTWbuPwUzdAQQreuH1WtlIVynTK+JLTD4Obq56kq5NiH
bN7cYFnREnq19HWIrdokv5Nl0i1B5qeYSu50zY7ClLkGjHi5ErfZrilyNLNcByl2Ohz3nNwqrb6Q
EyOjm5HZqkOrk30vrLINixLEMKfXWCrLQBfVOBrSNgOrk5WXhhUIt3BYF/KFF80VXoRO3GBA6Vhk
O6Lr27mcZycwRFvupj7OiiD2XJF+xk33BSJqkz5qsaid+0lDc3lgi9fULylD6dmGEOqGKZCM98mi
R063jTCmXCYCbU1Yet0ogeCkC6I/RKQJQMBxJ8a+xSwGJ7RHl9VZ0fA2SnVObyRK1/5TX5dTeYhG
dUJF1hKWBdPESTfNNKU+VRfT8uDGdPpuR6HI7HoB4TK7m7TrXMpKku4pEkRRsstlyYho5ozZ9Fzh
/b2LSgYs/VjYGkT2tsFQnY5ea16BTUH5kyJIk7tqKtQGc03Wi6NRKPY+8lB4MZymZijkapP0NiFz
uVGwQ7nhonkMNo6RlwcyIaIJedKZEG8M9Io5thTU7GTFK7B3ZeZDqlvznnNcOdsIYUNx0Bp8HU+J
7AeSWrJDz9OUi/A2k8N4BidtdHNMAkvrox9FmzcvPaJTxe4+MZefwvrCvyrcvDgCWBbbwZr7XTc1
y7MeGc3nocgGYjWjLjov3WA60HcyzyJwOkoswmYqkUgnU3/wMmGhW+qViwnl74FRbBNVxyD3iznJ
gyKc9q4uWO2seQVBCyHDntN9tJcFbOmE5BH7XnJUXZYtvqWy8RKBKQQcdAKQVtBc2Ua8x7CbniDV
oseICrGl96p+EDR/B0J1i8CtkaAo9PZ9hc82HLMEkU4GdetCGeLuvZpbokSHGP+tiFT7vUPvkTNU
pysv7jCUha8po/PcJLmzqbsC4E3sttoWj91AyJPq28RZsU9Mgb26aY6kyp4iVIpRd2sbhFjUlF54
o7w0ru367K6jQGEI6KbV7PyF3WqyaeDn0DsJ43Wa6gS/IW/JQ5eq09ZK5heltuShQyaxtzoPG2+K
SixQhinbpDFLohLn9iFmDGCLRYxZcr36xAunQPo7NZ9oRo83Xq6gsW6i5KlRyykEEnvyBtGHRqFm
WFEbNibOAEjFG1hpGL8zxmdPoPnrZkQ6zFjnAXQLcw/S8U24bbwVVlLfIiW+KauxvIhTbvhFGk6Q
I6YlXC0yvJgOo+dF6emhLlvzkYTvIyj75JCp5poaQWcROxWncSSZ16jaUYs92gLbNH0tu3UL65T1
ZUlXsg9pHVFrJop7xCPsGqU5+dIcm2e+CcHp7A3jDk/IzB4ys3H2aAumWtEchlWG4OXjtDN0lAx8
kz7ffk88/JED+WGD/6/EynkO5v+YWfkhG/PLTM3/gzmYtbnpv/+Z6fgpBeMPsOm+pX9Owqy/8I8c
jKH+vg6MwB2iz5PeLIMcyD9yMLr3u8pAAtkZ8h+My9vkWf5IwSj672thiB/TiQTwiRfyv3Iwivk7
HfBr6oRp4e9FD+c/ScKQVf0hCWOBnuGDaTQe8f/rlMaapPlT1g5FdaqoRvM0W6Z6K1prQ62BPlwg
scdJuPtkLsxjYvdsu7WaqPGz4e4AmgeGPm2HPt/Y1v1o3E9wXTMXZdVceETXRJTIlEijBq5y1y/3
gJa2alce6/LU9tFFPeCKsemyfTbio0EDuvK16O09YuGNgaI8HIZReaq1b82ohf1yavV95RiBJV6U
tjvBJ8sPFdS10NGwHtSZ2m9ZDYis+o3jYmfhhW7Y7hsRDfOCOA4GfD85aogsHKKM+vJqQ4+vEVh4
G1MMhwIJsldagZ1dTW53Zy13qUHoiFjkPmEGPB7lsR2Vo4mXWlHwayMTQBRZw1rHWtMOwmBvvnrr
MpV2z3EXde1e6Yddp5cEm8UusdTTuj2Mxi+jM3ZI0kh+KtjREzv+VvM+w5B7Kc1L3Db4ag6YfNiF
qbpfeADhF2M4ipHPL+Bko5vWYIPgzPGbjNhXUbaSzcEgikDV543s35U6gZH6PiTGBjnBru4eXe9b
YpDrYcIACwO2S1O76rUWLjsJv50AAwTc5TK37Ee20Pbe0HhnTqobbz2LswLSxjJTH476W4J8xdSI
ndmG+LnDy0K225ZNc1VlCCJdplHnhtev7rSXapo2IPHio1Je6ObXfLI+8Yqjp01XPi/lS+ZNoeJc
Sq8+jMx5boymL7DS6C/RsFQ7bPHDiZFNcUWuH9+F9QQc0Y9smvAgCiXWmgQrA+TS6kMr0ULF0ZOG
91WjXLVJrGc7XXa1kFfMctgx6DdxnK3lxuuXZJe6pwpwLSf/AB09hMNrnSZz0piJLNgOjiZWQblm
EUJC+A1bi1OtDRgNhzdmrbmja+bk7Wqj1s3B4CZtk+5dy3Lfc8ud6ZXUcdOt1tbskk2tCxRrQivL
5tqI3Eu7yI4yZ8/V0IUT5UD2807ZKQ5SctPJ4L3HO21EIDS3YV+5e2dQN1zlIGMOQitkOHUT7ggl
lC4jlfktICDbT3g/TGjOXNDWSuNudDO9jkgdOvm4LUftlhnvQHXvTXQ2hJs6Tjso5eLSNQ2IK0xb
u9YetyGDZsoxXX01Rlgo6bYSr4IowUGU9BThxdVNmMlUW2oz8m7IQFUHmEtBjlJvnhXaSulBy7yg
Gr5M2Cft6nawmoOOlYHWFJpQ7ebaKMl7UkvZT6q8GyZrpy31tdlQT6F3xViteQq6U99V72T9jFjr
qIHIyQorNBOUcWkptup0lfXsy1A1WjxKIps2jnxXludU/cQElF80MAxkSRhXJ8yPD3KrKxfVdOit
u1zEtHSV5rDth1s43L6qllu9P06mvB/YSi3itubhT8cO/VRWXWRTuU+hdEfONZX5TQqIaNDjoF1I
Pc35S+/ADpc2lakp9vW0gSHH485b1iDj1eTKTZ1/thP9PYKwW+BQH8aHKUo/RcCYfZf8zaS9VI4M
HMktQpje9ZM/Ty99UwYVecMy4UmjWy1oEcBF+mMpCYF4zIkG8M/LYFreIuUd2bSPyTRorLvR1nd9
dptlEUvEFS3G3mkxtE9WWnBr0/uhxS9U/8nuiEemLuuwddSNpZBqRNO5ZMekZOCupWLYzcnRNeVN
1+VBxO1S9hJcfFIRBCXZHuzgtpjlGLoG4VcSsQAu0OWJBvuRU0OaZnn23K8eGiUpOcNJxbgxWLFU
eptYHWm1qSM+PC3f6HPyKHDK8d3pluPiKoSy92pySPqdOpjurWk0D6Jfey26z41J+B8re3SamKXK
yj4UdcsaH8fecuFqnRnqZnLVWWl/1VvE6higihfCsBu63kDueO2NU3pf1gQnpYlbavIx+iyVorZ+
11X59KWTKQbaytMu4lxsQIbtPKOOfdpzWxQuyXVZWrd6xz6J4caZL5aeuiy/6qISCQI+c7XVDlEp
LuVih43V2dumT8erenVjaLXMjjmqonbp1T00igFhUJX7Syzu2jJZtRTsUnrVKQ6tVA0vyMRoXUAk
nJ5tNrA79MrdIxMpKEV4yaq2ItimefqzphLXd3QJ+6NNAsuq9fxTV83QLcvmGFnqFOJrDPuoMDej
EMBXZYkyztO2WJX2Zuu+lo0WnxTRxQfbVRuo014aocwbjsXoEIxa+FbdDlkcOvc5qFNrJJnVc8OP
7nNiwB5NJNs4L30SUgSWxsvfc+StVXg8kcllO2mPkRJtGEWLEVwSy/qu9uTNnLvOvBOpHe/ybrkZ
F1ceKESGhL24x2BD+a0+NdupP8Vx826q8PedWq1etLZxjqsrdGGMA7uMiNiIB9xYWJNqNeZ5SrRH
HcUmu6YTTjHEhMtz33VhtEyveDnckG9gbnHeBLNlHzynOWg9bkJRcYGdoQzbCu8OL6XAsNgRAapK
caoMIWyoZ7WSn2pyuQ35QEQ7yEuq8ZCURPdNB7VHPHeO3CVdl4S2PqGqYu5mG1ftvo6vAQqHBe9+
4Szr68Vv1IWbymolxClF2ZdsKMlJcDJTpd8vmM3GZTj1k+2+ly7JyKKpRIhGrXpq8DhuwedOYWsJ
rECDIobAK/AJ+mmfGv0ODE5/2ytUEUqTrvTCcSLkZ2mCywYJ5PBQmZiwzCyNv9hmm1issl2nkYw3
qQgJ26KJnqihAbpWAC5l0W5SR4YWxajAHhr9popgdNlpJi7B9zskKWfz1sXBhwBtSoanqGFHdbB7
s7mNLKOefYERGMDGaKT7XKR9QGZnly9t3vnkG5yCJdRNcH6lEckBtFHe0VEaIkpnkF7hDyIvj3nL
c+QDBHNOPNXiOqf1DfW70vqeKPsL3NXTwBImrC+VmtROWLhL+kJ9s9varTJ8qrkZNuPQ9yrZi0iL
KY41I2UM3q9HFxDRhTmYDrFi3h9YEy2cS/G8zZeVcteDknfdfN5Bf19OPVNgt5QAkqDX5upS6Ul7
5+Zr5z3kjjxZhBdPQ5XPh96UzXbOtRgDkG1cMGck7xWRTJ9NPv2VTeIllFlEU17mORtXCPu2XmZq
jWKqb/koDDxm0x2dDBS2MnIBVYbbeda8QwahEczfYNJdp83L6yD1dMdMwgFdakGtkbIGL2N1KxJD
hNlEI0si1RN7VuWKjG31UqVq9ZQ4JFYt2VMkYKTaH2aX41ULnotaNCQEjGRjmFnyKDDXXKSUOTyt
CQuPKUVcIdvMoOgC6rY9qhVNdoqVP8ZF90zFLtp5UYzI0UZEk3UbYWXgupulPlK/TTddZc0PypLX
X0tmwp5SU0SI1nO5FyqRcsH4RBgNc7SlRcB+dCov2Sqy1veeHWlB20py8HRONofZVZKtl8e3XqZh
OnSH6NLs2uFUM/t3Zxb2a1pHx67qn9EnbVMEla34nMQPbb3IjQoM9TJPmgNZCEoai+bsI5IFURwl
1z0Zo40px4fUJRnRdmLgGfWSC3MyHxTMQ8GitpdKJNkARW4aaBb5IVxFb61k01Cls4qH3rnQWxKa
9RSYa0BCbLh32OUfGq0TF2lMwF6krzGicCJ0+xPZ2CeSxFbQTf12zKybyJSCAoJ5keXvxZrLmov0
LspEf0OluvSjjLYJ0tY5I9zLs6VQT7ImQtsszk590gaxTkY9Hr27wkWnqManGYW4XxgSnKb6jMP9
pjeEOPYCBHZC/ibWKn3nteKRCfzP9bpv0dmkxE5+1HSKtemsBLYt88vRxuReeatBwjMh4iYON4rt
HV3hFPcspgTFnbZsa4UhwnIarC3q16c4nbrLMjX1Q9/TxXbjULANF+7bt8xKKA8mUXToFMXZSE1x
qUfNVbpVrLo98JK1qDlGntzy0ItLjLjDVZ6m2W4YS8qJJYkfnozSC9OJQam4oxgTkg5z/KKNUTLa
CQWJ1hu1DU1dC/sot9QvSNNhEqlV0X2j84n0TtHUalhyf4fk+Cj09y1n20iOzawIcdGP8CKWauVo
1rLbN0oXDVscoijjbTH55rK3jGb5pNCLsGmVcWfP2lumNrtuaJ0wT2qagjT7M5ti6hTL9DVGmBtI
Jf6j0/b/Z1R+o2HzVymVY919+/pjG8z6C3+kVLzf155PhoXhE9kasJt/plQM83dYQjZdjESjKlPE
/06pGMbvBskXGCAGKChI0/y5P7paSMSQu2VaDD7EynCwjP8koULH0w8JFYr2IGq+H5+5e30lbfyY
UBmn1KPkNOCmS0Ztb+nlcEFni55t1qq8s+8R0fXwNtXsYIo8WbaKQ9RgKdjyyHMSCS2OPAjNeJIl
1g52+NOt3vafhzoNjUaRVyxK86NSOsaDrnReFdTDJHeNkU3bflGXiwn5QOqLpr8xgKBd0vpok1WX
mocMaRJ8Cl2xy27rNUZpHOmI7fWtmxtlg67M1pGb2WonLgfVHno0xjavbN92tSh/K6zCqr9GrjDJ
NRvC9FLfixNX8VMVD9lmniIdfHeflXZH9GXGbH9nxyTK4IWEg1eazkkyidyeGgd9Nn0vLEVlRj+3
EVGeYZNaljRlxrGFRlzKg1uTpvdTD58musrqMuXvsu2fjHTYVAyJ07zW9MTfV6moEz1Qp67Vd9Uw
2eZdpHRN1SFXdOvbOJrTg6DsGh8l7kdsSEuCE8ollEhJKTPD9WCsDUYyyDlPYMjAMbcnajejr2hK
+bktp8m5KNqmumpbVsk8Fst4jZkbPgSmqUdXRfN3ichlGq4Kr+HvSqppvD0rz/pqkErnO7CMFQ+q
PVclGXxlMCLOkp40C+nqYZiKoMBknTlboUSRHXY4up+HFVR/IvBFCkesrM4xnY+2poRZqrUiTMAd
PacGEDp2H6vuGQsyBQVlaWPjVKA8wpRseWMXGLkQywZYGJTiqQDkFSx6hyw9FwU1EiHHnG1zruYi
mKi7K59z6XVLYPQqaTSUWhP1EGFnHr07MJ42/QDH2U4aLPALjbsdxRKrVAJJBzG2ytQq8mBSltde
z7o5nKYFyT1xJNU4aaUxQ/R5qt7rXTHHO5Qn0VPvjvFXeu2xf4NnQy2CCdHDj5Yl+f0QS3aplkvu
0S8mtgR0/jtDHSRq5rLMN/Vwcu1JcpGGwbm2TCa4Qpd2mGvB1uO7TZy4Uhtb0YZKUjI5BhboHTQc
iRN9jtxTNBMhUaepI2rbdYOYFQadc6EojW75iBO9fWFAPfAT2lruysVRVD+FRAAMbTK9y5zzs/jF
UlSHvDPSdqsvGcKxggjvocN009LRmQ8vbkqMy/vLdL4ljhg8auuT+qlb+vnRaGo9Chpjrpk0a8r8
YYBs1vt1inzaN0ELgjtAJV9fDnNieDvEGgqspiSqqlPc0ehB+23dvg1Ivoh6MV4TrbZqqoS4pxm0
h7KmXRLhikPmusVJU1gQt0qDhyxEn8mg7oTmV72IXbWXYFWrdj0rdlNvF7Y1OjW/CB+pGAkBw8oG
IxoKLKparpdPSmctzWZxxoXW6dwrH9TeS0N7cM2rVdWXByMNptu0qqTBvWpjrreThCQtQwKDc7s0
zlRglyXZ7Pxv9s5kuY2kXc+3gvDmnBNh9F8DatqcCGHkLIqk1JI2iCKJrirUiBpQwwlHeOOL8Nqr
s/DOS+/6Tnwlfgog9LNASJSEdHf7j8PeNCkykZWVmd/0vu+XOtmisCJLnWpNv/ropaF/Y8Y421pa
qfJJqzRGti9eV9C2GMiYrsDNv4VTH52sEeSSx3Itz6uJUujzZTrT6BE5mNIfM/OnqnKhoO8z1AA7
pWGuE0hlcKSktTFwJv9R8cjrFnX6bdDpJKf5c+LZz0se7V9s7fPA+IXiBEpwwEfh7WCHv9hnBUBq
28EERSiTJioKgM+nkoc8+AV1RKohA6oeCI20ZYgn+4zlRrIekQMMK8YZ1c0fsc9bSf3nqFNIAJuG
dBpVDyRp1LYg8rzgEdSVlOuInzm+HBtn6zDVrpUEEbsB4C8nPUsptqOvHkQxCWdfUl3JGNMdqP8p
AwsHD2k5UNKPZH8H6SiydEdxR8a6UNJz2nwvP6nUwt0z7JTrjY0KjN6YDr0mAoZuopun+WoZeGcp
DRqdoYv1G8yW9Lj/ZGgJfZljWCsjYKDEYn2N2iXdHOXwkd6j/mc/9GVjlPmkb2bLQG5uvZWyAuiS
UnQa+ZFPk2ndTIx8BP3Ze4f4VH4NptbtDzXdAZMnaakTY+F8zR02qzLxx8s8Sc8VK3e0s2UN5gx4
vZRqNAzXEvk9QWOZnK6Wfa8GqEctnsePHMxlnFvz8XqAOPK0CiWHDiGgBqW3yFz101moobk69ecR
eePGUYCB60YaUQaS+3QXhEtS4YO9XcZ5Q9BdmlKrBYKERZkM9aVOT+cyz9NskiCc7SbjyCD5iJZ1
mujwdiJ5QCakWmpgI+vCd5pbo0WG3K19SdaaUy/WKIDfK5JXVcV51MorF+9ov+FSWaZ04y6tq4Ku
8ll5o6CJ3KxGKBbHRXharSstawBFFINw1dw0Ok06itGah0oCbGSUroGwqGQyKb/Ejjykx55l0Mk1
pBqjyzFGNdRXanKeaMswP/eKwP8s91cxiWbABBS0y9qVA4SxXFpCS1YarW+dgPNCXgZbhsCFIkc3
dG9X/Us1yzN/ZtBToxypwTLtj/WIds9jeVUAgDNTa64PZaeJtbHqQSs7bXIzzvXR3C8TsholDdhP
ak0pTjM8oGxcEOqCgIxi9HzTpaaUk4GTVsZUr50Bu8pZS+qZgi5FfIkMladP2h5xd1YUZvKwkv38
2lmv+UtZZc9xyxuDcdanmessdxrz2s2ySh5nJQyOoc5QF7yh5VtPo3fsiVWYObBZ1as+GsaylGiP
i5Yh+1an6e9Ul6pldbrOYjBnHr4NvTrNbEXT1OW6VmaVlmtOm7FSXVwVE8BsiSVQPiv9fOVjAqLM
HJIBKFbnFrQ58vFEfRR45LmTpO9kKzVuyGGU3km1ljIQWs18Pq+HNMBO5fdI7EjhTHG9Upsi8R8k
Uz/ox8WpE8xd5RSsyTpAVSFrtOWlVhsZoq2eNx/oH5EfQot/pOruUpkscwqAH9f+2sjf1gEJw1m+
BD72OW8c1IloXqNRjvMQ3TbAN1d+PH/bVOtSvdQ4/OsrdxU681Ec5Vr8ICPsW41WjqtfS7Q6tsjG
NPNJsfaBiiq45leyv1pd9VcyHefltWy+WzWrIjgJaNuMbxBn/XPXMhriTTw20oF+garWqvLkVljP
l94BNg7kidSny+nYBFrVHxqSHzoTgxZdt4VZaydWZaX0gpe9splA5HTfOZXqY9/xdYeZ1YDFKqi+
kFlehXgaekF/8qkUFt6pgWcyACZFWDBelmDGZ5APknvNWdbWxJuXtKNqJGvpj/rLPtmDQladMSLG
63cAa40bd+nRfYnb1NNpsp3R53hA6zWNfITmDyah1jZBMWLTeb+M17Wdod0FmDoE+QqaEX3+6Wow
5yyQhAzgUAC6p0Rdm/e4mavBOJZW0med5t7yeCXPzdOBq1mw7FTZP0M3hGzOiiQExPBaI5Wd19Wq
ABbnmsoktuYK8HwaDDdDRXels8ZBJRW0qxr+ZvSj4DzN0wFdfIOVeyo14dyNf/WtVXmra+09QsJu
vdDRBdLOPDUDneHQ7/aOEtLgKiHWqCb6GrWPEdFXgdMlL+srMi0YA6WQaMlrmnpmzlwuOrDJaz19
17QxEKntHKR/qiLvNcWSuc2Fz513HflQBifgzDhQjrJeR+NBYMmf9H5ecU8MivpdqtFafVLXznyA
+46mvfm27nOSVyB653SHJvx1TErBmZXHo4R2NxrNNXyVV5CGmZ5M0KYZYOlMvbR+TQBvJ8N5zuU1
BPVTgUTMTQBbyzp16CO/Ki1AQAMXSf5h3df1d96SPhbqFDEFn06BktaY1J2W0q/Euv38TK9Jxw11
JUfnoKReaowsWtE+KlLajyaa4WbRWRJUS3cowSwiExmlq2AyyA0rGJFclR/RYW/SmZJaaEb5VZIX
KfU4b55P1SpI9VHYj+bnid9AXChDE2pA5Pvq5QoOFzVXiKjxetJf6XOVPvSpWrwvLQTf6GeP2mUW
BKtrjgDPSmKhzpHc7K9PQ0IfdwgGI/61UdgbQwesGndNFhak5hTHokBdND5Rq+atNP+3CJkn85S9
AXwTjDAa0EkVrNtJ1qmv0V3bjaIRcuzBB5oq1lRwCrdw7gji+smV5OWD1f0yIwEI6jdGwWDszzXq
I5MSsIKSjld15jXTJllDrFD0dbkcIdwn6VN2Qv9DJmfZmhIhQLu1U6qowCEPfEUhFMYvAOz62mfl
/CEa0QBy+/NcnoNfsFyfRK8f2Pxe/cFY59ZNvSR4JFdf1XcljvJVmQUmMOxytfqoySWNy+mKYKhn
TamYME3S0vqtny0b2ib7RXQFLN27RTM8v1asOczZiCLdrxa95D+DeFt/WvbT5tLzHZqj04gNSLLu
pnfqOqE04qiVX0zDAbZxWADHhupXg8gDU+6tmbUbW/qwMoFJU+7OSDhkqqTjx6gxpFHNcmCgB1UI
mLgMq+ZinpVVW3kOnRPMaZvP1df+VPdIGs5cfZCfRTwK3DTfT2+ozpfFiJ7hywvV8qFxuKYWf8jM
Mr1aOyQykNRLljfmMskeyyyjkuzPw8FYlqihTWpzOScOpqcqUZdLTjyAfU3b+oiaRxOWpXEKb1Oj
7lqSI2zbHIfRVFKDGPizl5z1U4cyFfjb5BFMAphR3a3Sj7hnBfAPy1UfuF0r7PBAc/3hqvJzmnqZ
8/Sta9C2eGQ16xW06pB06FC25oCx2UrlSR7NvXBUypl/UauJgrdpJtKDvnL9/nBNc3prmGpW36H9
dA3CLVzp0R3VJzU6r0JnacCvNHF4oijO1SGNOPVsho5z3R+66Vr/hGYoJflajfXowuV0EgMDz+am
7xc0vQ9zeUBAiEptNC4GSRRODBlq6DAYZOtPhTJYflwCD2dYhJu58ZpWd1XCe8moJRbAIdd92clH
AOz7j2lhetJwOQipQaLZRZ/61KvniHJFmTMY6nltvm8/v5xkFRx9UNMqXDCSJ/TTMYZUR0wLc7Eq
1GHp9F2LC05dyRTlyiqcQqTW31Zz1VXGGvSXFqsSqLBU4rB/CWI6lWd9XEFvplsNjnkyoLo2phwo
nVTRvCH5nIXmBEzn3JyGYb+8KeeDzJnVGp4iEHN3wIpRRWrUYETjc20R80jSbVlRYEiCVRV9AMHa
BBZabQPPQttwSRABybaRblCslY27tE2mjXW6Vl/MSST3RwCLknf9HJwrj1emv8J3iOgU5Fmmk03r
pp9yHXtG3IcWo5eJV12uSiUJ6OYTEQCPa58jDyWi8Bpt6psr6x0MefOtk0bsEc8tqpu53rb0i9Wk
7fMq0yFoKOFDysjQxCEFQVBn6Zy7P8RVgLKCvlGYWbQmXSf1B9MJvOQ88vuyC2IB/PZQJ28G9itO
HJtaOwXKug5i/BJzHsyUqvT1sR/RM3achKmTD/8j/t7G3600wNcRhyPXfnwee7e/vY29IW9afJmm
Rr8pmg+1zPAt3FBWf+HQACdE95RMd/snT6E3f0P+hXAd6Xby4ojxfwm9jV+IxGl2ys8gkqqgFX8k
9IbTvJcab6fV6kIMZNTwZCQpu6F33OBNAvM9K/r+CueVxHIIlJfjmpyac8ARJkkmcm2BmZMTU63Y
fefNyQk1puXilc5XPhlgv7HuLBks+onOPtanXqjW/nlTRJV0HtMf40YxmqYc6c7SsqbLwYo6XtA0
/fYiJVOZTLM0UtL3rlxwaTt9DygDNTXijrGTOBqVuzzQa7+mDu7F59oy5f4/1UpfCsFINQRmlS4B
qPBwsuiBCMmIkvgARI9Lwvra9ZJ0FoUS0V0FZzPzVNWdlX0cBSrtOm51VI91/OwhojqSc1Xh/khX
NPuUEZdnVtJFpPf9j806tsITP8hl/SOKUa7t5Ekz7lf5uhlKm6b2yiCbWHVqxSlUMq0Zp8H8fQHK
CuMbQgYgAKL9ndz/VWWIsY86hnpTFmGTXoGhifsf01SHKgvXwLlZcrua6YiJJpXfkkpWwYUUG6Hm
juZOqL6N6JPp3kj9ulBQM5vThP2x8rTlAu0Gibq1SdRSjdcSlbRbx6XR8A2CpoPoU+Kkcc1V5aok
OavyEYyErDZjP43v3ZVR/5YH9QA2QlAgHz6BS6a/HdSBdJLNE5xAMOIhDJlMKy7h4jTLt4gpVyjq
ZIrydoXmbf+k0UmBj5dOJNfvzVgqF0v6KONZ0EEyxQnPSwNAHIiSu5VnUSvu18ZYouh8Ig3W3rsI
AuIJ+ev1UMvrmpBnmVVEL4qr3tZApWEioJMRVlPPM5wIM5PAo0bLxycdzvp5UfJbCkWLfG8VKSQw
4FJWYU6x1UVPkCK1hf7cCCgPCZc6J0kjD03VTEEGWQ2CcUgxIy3T5GPMVsLyOqEGAEIbBMakGsSK
eZ47JclNmrlX9akjqwYZkbjU++eFp4fBrJrr5rUyz/XirKmWS/dMnyer+XA1z4v1OHOLHCKIaRAt
Gqm/ik5JpZQ2VZLfAHuV04pOc+NAMgqctaC4JkIvxl5oNn1S0HpyUYehe9UPgdzl2kCPh4WVhleF
6oAxquZN/3IONiOdrgO1vq3TmvJ/rNXpSSXH63f0yqrfwlzWxopfV/0r4vriXRm3oQolJwTOQidw
Psh0NDhR3FhjzSJOxiSrw/5ssCaAHQ7maXCLeHHBSaLUfZqslME71GoS24kc/dOcHZa2besb+OA4
VjgkUtNooyBy+vWwQTgnweuKAF3ANyDtRaYpchBwhNJzsSz8/Fd9rrl3sJQGV6bPiqdr+udkYEEU
NwtX7/MCvED16CrVco67PM8HEBj6w1Xe51CVI44nWhsPXA4DtZiQdKdAMKxoM0/vTOxaVbBNh6Q7
WuYUrmzLoyKH1LKq3A3FSpHx95Rz5COlHF5zS8fKt9wsAraWqTWv0gbelg/AEhZXkpZAHaAs+nNi
wzFRBygNqYqWODmIUZhruGKRlZcwxyDOqFZ4PjeLFdwyE/WakBhoS0CD+LqCr0vlbZpYkMODUUtx
AVHREtloK880L9Uy08ryA3GtWatgGlL014da4gbSjIwLXU+HTjJwViN9Db9lmKGx476PnSDHwEeK
Xrr2ALJN9MGi/7b+Cept7N8h2VmCDJeLOL20/NxLL/V51nhwD9yUbFhcFlFxnbpVUQ6X6TJOIVyU
4ThKZfBl81TT7QJ8r8NdvTJOQssbzEDkKMMYsuFnl5c7JLDvk0sEsOrC2EcQOujfmrAL4WMHISDU
cInTX3E91EABfYJef3XZaBA/TV83b9xo5YzrdaNPUk9NA6ILs+jPrEKKToyqzD6pKljZMFUsgKlq
g39aAojxirVlDqUsgh8XWsEHUivGWyevI7C1McRUJc6ksZpD+6DLwOA0yqGjFXpSjspU8U/meqTP
6sQxTyUSVCBP6kr7vK7BaORl6I7DAo6/BMjpBDhpfGFxq/eH1YpSkp8SmIL60lCgXkJfnW8EshWl
UmYKMpApKliKNR2o6XLmKeDhqFreNFLegL8Li7OkkH7TB335zoDPogLOB5EKCEw9tdwk+hDUSz08
r1lrSH7GfU72J/3sOlzIZ8VyvV49zgM1iy8TL67kib80eOHIB2UfyL25yxEpULX+REnWpChN3BDB
l9PCwfyygjbsPPpetrRR41H6H/WKdO0FmMvInM6Xy/58zAGBfE1TenqKOoqxHlmOV5qjgZdF7yoa
Qc9IaqOmHBd6dKX7DUTsAbkCglO6BNVTZOI9QJYkMi4Dj3ahY9nnTl2F0LCWUEtHq5QMZOVYQHZW
Vlhfgw4dNBM1KiQLhaVWoQGh00D3J4Cx1Cmqc7S9kAHWN9Z6NQvUxPysFY1EFXegLIcSp/NdmK2M
i/nS12/ytDFg9Pm0UhhC3AD7gZZ//0Tqa9pnMCeNNCqAHk7nqBoREmm1DysCNaJRMXdze60TJTsn
kYu5GS7BWTYPmau57tXcd0pjWocAVGZzz6vP1UBXLsKELhnUdWF01UbfRShi4NSzrInICnFDwsHa
anb9fwQ1eZrqQQWVLc3oSV9loydyF0/2NVi+65ees3heDvSdkixUoLre+WakjRzMt0aAS+flxSOq
LQoEH03REL4BdrL5+k+9gGPy9M+G9YuK6hBgFZNqGF9bsMyzFXo59ZsXOjQ/9zvfeoDFZsnb+iCB
wpFL0IrTDAxa4hotz4kvBny2BLIi/zKAfKtbT5/0F3p4NLCOfHj1FyKqAaJr20d/8fBUQ/EWkaA2
0Ohpvzaf9xdagqNXQNF/aeFRdKLUt2vQff1gshBFRKjq6QC0MSnx8F9oBWT52BPQR4XJsgBj0MLj
6au7CHDxoAi2amgwW9qv7Sf+hRYBJbgjTwLXADpNJu2DwPRtvrrXgCT/IoHO03T1L7cDFO3YHdDm
ZBBka/Mu26+99y+Zv7SqhbRG/IE3/x3b44ulHLle8LgxpN4ieyZn9uov7MzoywGe7MdGuozL60u+
aPObrdbZduytKWm//9eH59JnmyP+7B9bxbdn33Z+N3vxy0/P/vyznv+o86QHH2H3wxNvkdrpg1tv
/qR+eqit5NqbKOefcu/Bfp6D01oj/feZvlB0+/vt1VmzL3da56fPXsVuRj/+78/ehAJWS/4HfBUj
O7IfO6+h1Yv89ltgQ+FIfusFz9AQjAI76uRY245/xw58uai8h3g3zvaIvLprXp/vbZtZ712zZdNF
j2n3Lr1VscCZev5JyNPtvm1P3aH9+fonvY+8fPHYu81tpA12w238wQF4rWOXZ8QAqR303oSLdO90
KQbJ7G98ApP5ki7/1qsd2al3f7/Yw5ZLZEnwNF4d/9Bd8sccYOReDem7DjAuesQ6vrgau/do/MAa
vPI7f4m79rf9nbDRo+zutKdH/s4tcPj6lltbtbeDf3DcrAuIJKt35IiTIo2TxW5Wm+tC0ja1nk0c
tjvGPzbNq1bl8+AR29iI45YAlRQO8N46cHSPXIjbVn700JxBb7aC8Mdsh7ftSejOWFfpQWXS6JWW
nujz0iUKL/eYz7hGtRWs2N6n0OMKdgiSpNBF0FtFx3//U4q/S8J+7wXHnrH3NiJkFHMj70E9joiK
Mh6w2+7j/MQHDe0AF+iAKWjlSnTk5mWk3zUF2K4m4uMuFxmw/twOu4uIhD79LU28ZCrlBmFC2zfp
6Ge7tB03XdzvRmpPHo3djfY/4lXLQLN/kwA5+oO+mKPe1SJ3F2nrdHTsKnoMdBtmFVWFHUKDL8hJ
rz3fn2eltla647H+hMf/fP5Pf/78R5P28tuFK53P2v3L7offcgSGC/LDnbu1VYX/6gv9TtuC0Cr6
zDd7zkure3zsyJOgd2sHa/sxTneDbbblt5yi75z0rMCbC+2g40e/tIbF3y+j7xz4JI4e2+vo+YRB
E+y+3dmvHx/4igVObafozFj+poP4nVO+JqAIu8Nary7xod35x7iFIDpIQ+32+/Owt+vudVy5F27f
8/n/vztwtpsSp+xe/sab+ZbB+84XNqqTtOjsMO2Fs/HjG2xmNzamDThiZ75tFvLYg3ya7gUfLRP1
6EGz1F4Eu3E2a9u2jjt62NRe7UbZDKrIu29//vB+jdvb8Wl//JWdF6Xt5bvpbWbb9m04dgkuFvc2
BczdQNtxBeywt+HeNtAFGIl3+Jkd8yC/9Fx/fGVv7eLR671J7fuu70Xnqd2y/PxuACuyN6oi4JA9
5SnaOfcmoZe+SFeIMPa/LrK8N7Qjf7cK7ebAH919+/OL8mkRLjpbDpr78aNexT023T9lvf3UFoWY
40efxQzbuy3uHz2CQO+hcxRJcIu4lqHB3vdOsxdeMk6FLENiPf4p3twXvcsis3cjbc77dnQBa/Rv
N5Pbyc2Hyfi/9NrNs0hZsP39T0TTdvahB62pEEbRff7V2+a5/Z48ecd/jP/RJmOO9T6+4an8WQn+
gJ4q3VtJwOX8JkIGpLOxXn2xrydkh3Gelfisnf0qYtxF1PXVlFbR9EgT/TWh1COHPYiGPnLMm0VS
3KPV04t/6xGY9+DmOZ3E/eBbcfh3+q7jRRg/YJv4mNc/T8AOHNExKI27zszrt8vrm7AlnKRx1wn/
VjL9O5fnSzlgkwOOvqzRbiO2d7MIazuyk0XvwyJ97KQDvpmN+84nQOPgntSl93zGrczvsQdp4tRJ
x762cIyjB12RB4i594LerKCG0LlTdAF3CpBKunN1hjVkAfP+mhjBkVfAHcd+Zod7Ti8MiKNXembf
dw+hKeD1zdw9M/Ay6V78cAbn5UaQJREn+/f/lS96j/90uo69tHPq5FbM6didfL6I6s42O1CJ+fG1
uPDu970CVLOPn+0Fme3c7RgXeoQKGNe731uFgQAbfkm93bEz8m+7GW5cZBFm5NKu4zzvbodvpru/
8xa+JLVZdu5gWROwvgy7N6iAU3yJIX3YgwiIiJwu7YLb1+tmymRdwFnejrxfQpNFmLnLuGnvX7AM
nb2mC9jGX2mbeKTJ2IzaDRxohLmb/M/nA7bXMFJqWWYXu+E25+5l9fPHL7ab3/+9iPa7TtLa8eh7
+IbIpIvOgXd4/LC3i/rBXQTBHgJFEjDjp0LzC9CB0rbOPNYs3S6iBYpmu4Ha94c48O7bn98dty3w
x+5dLOKoc1Doqixg8JjKUHdLg8oWMG6xJ/BIbfP4Ue/ibpSmtKjRo9/b7/8j7t3F4e//vgFXXae/
/8/owesCM0BxHv9BpLe8vdq90vYLOfYB7uyo2b+gFRFAuffOiwM+ELChyRPAo7R7UzvruEUg5o9f
DDCc3p5Pj0jn8eNOyMMAveq4BIoIA/v5RQyi6AI222cvvLfvy+6NIaIIsb1Db1+cb0PArTH00t4d
zlznEiVZevzre3NfLzrvzqD3ZkuVh6FgkYyFofzq/fTn5WG3OKh/wExs6rSX315+U0DSYBgH3nrP
rAnYRcPUbrqbU4QBauv6nXMqIjwcxUG8n9xoCQ3HGpvJQ7EPUtEFrOw0XUQPbpuZ2ktziLhWpnaA
3BHA6QO1JePVY/96gnRW1HuzRoD6+KW+JaYDrtLZGohqHD/w9RZdU+9G2oQapgDje71Ii+6gAmLm
92kBFKgzWUXECfmAv96Ao7efzxgo3u7br3nsf54Z0A9ASo81Cs+fpn1i6DvPfzRpQ+a/o/G++k9d
eupRZBZ5A4I+9rn+imVHoCZdmyTg4nwTARlMO3tYQKD8pkV6d+faKvYeazxAZTpeEe4G2obIu+++
dt5ev3+HccbCbqK3k0XaLNCa2/MpWiViAZO397BoLxkAxQ/n4IdF4MBa6bxBVcB0x4sotNMOeEUE
yuQ05cbsUqdEJOwmWb4PoIcQc/Q7GzWLB7e7tiISdkic7y+CIcDSTe00XhxyUkQY/SnAxIfFbknb
o2cKONEz7x5GyB4szRLw5mYF8Jls0TH7r0N1X78rZosUlFR3WBHrAKewu7oiMqyjNCbp0LkaCFR3
7/DnL8yTIuLO6SyCLCIFevrw4nKQRaRAT3M76M5WFrAKZ4t0b4PJioDMyxk4OWpdXYSfLMICXdj5
XlAri8jHXXi5W+y7JvJLItqP27bbIF7b/t4GFgGtufC41/MFXd4XXRyTLCKHeFFUixBkR+rsjtom
QhoIuOIv4+CRNemM23YYOtY5uYwje7+uKOCIUATNu5MVkZv8ChkKieTjFwL+Y9kNFiGOHT8s7dH3
vB4ELkUMi5jgXtFIFkFFv6GusxdsIEJx/ITbEw12sLMnYMIKGHhza5Lw6JYEREQdt8keMQWunYAJ
r+3g3k4fdyNtghlFxBKXi8eu8VBE8DJuSy9vthTE7pQFmLz3fsv96TiXigj78X6rR3DuRW2v9M60
RUBzPrTYTPbdyMs73oUiBJZCu4e2Ipx2N7SIqOZ2ke6XuEQg7ciOLlpA7OUedYV2v2IuZkjel/bD
4nE/0pOpwAgwVudxFq87q02LooH+emHn9ajh9//21fwxLYZo00DbI9WEaKEOXv+4Q0m0b2TdBKbW
WgLvP6RkT5uu2scxiLBKeBO/xYH/FJM/v4B0TgWiIshms8dMFKxeB3n+ie+9RUj+A2ZUf3NAxcJH
6l5YAgzaGyzlve0tuwMLyMq9SaF+dd0nAb4ILDUnsB8Xmft8i4oIZi+pbJFG7AwrYsJoVXfXVgQQ
ZpgWUbfKrwqYK7SK+/ix+85EhN23qde7gF7Y8aVFuDVUX7oVdRExMWR/p4fAvtO7fXPzfDvIIjB/
p1QxosUeOGojwXhsYMzI3Vcni4DNndlJd/vKImit53RXqpv96wyUym69fz7jt5UFOo/3CBpoMx4/
9hYRdGBsAXnVc5j6vvtySQSc6wu7y2nCgTt+LfBv7fjFEREBvCDDA8Fwby+LQLaR43n01l20rawL
sHUMbNO9qnO/bbR1jz3TV4uki7OV2x6kx47aoiLIXx+qv6BTK2J8hNH3rJ4solRC3xG68iQE4Nlu
lptkhBAMCqG3nXBtdEaWBeyOO9f29nNqG73ZY9/jnb30Xq40cL/dI/z8LXpne2Ded+NsFlmEh3EH
ILZ1C/d3hyLiRnrf3C8OLIeIZPYHb5EDUOqsh4ir7i3RXLzundLor0h6f+tN4C3GeXEgCpM1RRJg
Cp4+8LyI7MwFg/q33u5/vUMfagxEZMFvE7jBQX3ovkFhrZWfPvYkXHqPj6R0JnaW7wZr9+xWVejr
o3OLfJfY5tOq3bqej3JbxKp9+d8t0O75h6K/iICbtfvRz5/BjVWxeUGpF/yf//rfM9+u7d4srSGu
MYMTuJehvXtrnfuQ3IeuigCO3Xnwofvw+rpkNgOFa7VtyHXsa4NI4tv+brtnfxt7dlwTL3m9dwWE
m26Gy9AMxRDwoePYf4xZwDvbJ4z0uiJZltEizwS8vHO78FKvA0oBKkmTAEuAr3ht9wOv/wDeo59l
xe49tDv+6TMEZDFvibQPjCzgDrqwk9zdc2u2S/Oq4frzEkuHxCCPzTM9f5r2mvjzEYmHBEOPfcq/
ID5xK8uMZo0dxl2nXUAAOgR3A2fk+dkRUixrYe5xdNCICpj1KH6Is94/ny+Qk4ycfzn0MSJY15vo
vJULumyRgFCjDgDVRaAERnG8y2V3TKP26hXzeolk6i29529XREg2pRLainvtJMk31SnvIX2ZK/qm
uvd3+jNPHARK/fWLXJQI8cmn8TfpkvZlAyjofVGrblOBe9qwAoIstD877rkIvbiTBVXvpx26eYbL
hzHok2D3s87OAsy92xQ/7/Kd4zPcU6vdjbQx6SIYmSM3JegK7ezpcbofIGDmV4uyN7KDAyVPEXXg
K2+POi+iCvzBjhCK6bpPhgDv7AqJgu6oIs5su8CfFySaupBkSrK7d/nz2+7ayx9sj4N64DZGZ1vA
B9hJYSMNXR5Q5JHFeMTBvqCAgE2NkcrwVA9nykQIC28bXpwsgkVk/+fem+wBoB8CBpvL5q49sQSb
RHsjet52HQoRQfNd7ANi7exURUQG/o78bXe2InLvdwUwpL3JCtiZv/J6vWyz4NOC7p7diYuQV3nh
ZCoi4stRmwhdpPkXj3B3SFuToSGx3vbcU+nIRcxJ42UBYdsTROl20zKFzixRnPbeFuR18BcPXRx8
KJ8soQFpgh6gA8Hr0lvPA6LJEx/rj8GLHGotcGzg8/xpXg/vtn7n6Hkfq90EviX/PlvEqdOtPIhI
4d8U2V49Y9OB/diEz93v/xtFhHrxfLPSOGL37dcs2POV/GP3xaG2DLvXsnlXTy/2G0HukSrlh55d
dFetQz0h/vGeEsW3bXekP/bRfvJgv0mL+44xkl87Ja9HrsRgHgzjjbUb2un9fppCxCc4hRd0mcYi
amjtbGHjdyMuAbF8q404tF2byGj38K0BFYFxGNk1yPRDllFERWq0tztEeCrjOET3pdsNUET9Zzfu
YeVTEQV4Gt3t988TQVogqfBI+7miK5EkQqrsBIn/bpQvop5yxj7ee3+yCIF44qBWEWhfv04TkHcE
7JFnrexXp3Ani5DDvYZYmcdtE5tOIUkRIRK/DdzOvTzfxg5Xi7XXvUFEVGu3n3JRPHQdPEUEhpzw
MvIe7cdtrBnf09erewO+6pW9bm/acv92fUbsS/LLB/ILighq+XahPnjwfmkg2aYbW63r7a3wAi0i
Io89bEUoM7f3wcP7PnjJo36/W8+vubWvL+D7229+ggA20pCE5p50rWIIGHdEvyQAYrsl2BhVEdXb
W7vrFSkiMna3bdvRCdB6Uq9F9xiLINFvdycuTO7+/u/BIqyfr4omgja8eYBLm0/o8qmQ/RKhqL19
gK0V6P3zll//L88fQiXh8Goy5lAk88dE94eaz/2xQcChZ+9Eca/8wlNp+CGgJPGv/xcAAP//</cx:binary>
              </cx:geoCache>
            </cx:geography>
          </cx:layoutPr>
        </cx:series>
      </cx:plotAreaRegion>
    </cx:plotArea>
    <cx:legend pos="b"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6D_BE00D84C.xml><?xml version="1.0" encoding="utf-8"?>
<p188:cmLst xmlns:a="http://schemas.openxmlformats.org/drawingml/2006/main" xmlns:r="http://schemas.openxmlformats.org/officeDocument/2006/relationships" xmlns:p188="http://schemas.microsoft.com/office/powerpoint/2018/8/main">
  <p188:cm id="{60B734B6-84AD-4EDE-BD20-879ECB9A1BCF}" authorId="{D262F808-8AD5-6B98-1367-C2E3DECDD67F}" created="2025-02-11T22:21:53.012">
    <pc:sldMkLst xmlns:pc="http://schemas.microsoft.com/office/powerpoint/2013/main/command">
      <pc:docMk/>
      <pc:sldMk cId="3187726412" sldId="365"/>
    </pc:sldMkLst>
    <p188:txBody>
      <a:bodyPr/>
      <a:lstStyle/>
      <a:p>
        <a:r>
          <a:rPr lang="en-GB"/>
          <a:t>Trying to describe three separate business segments/verticals across one two or three slides dilutes the message, and detracts from the combined efficiency that is our edge.
This is a simple slide and works. We operate across the spectrum for a reason, it drives higher margins and larger share of wallet. Let’s keep it simple
There is perhaps a slide on base load versus peak but I would prefer that in stage 2.</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41458"/>
          </a:xfrm>
          <a:prstGeom prst="rect">
            <a:avLst/>
          </a:prstGeom>
        </p:spPr>
        <p:txBody>
          <a:bodyPr vert="horz" lIns="80275" tIns="40138" rIns="80275" bIns="40138" rtlCol="0"/>
          <a:lstStyle>
            <a:lvl1pPr algn="l">
              <a:defRPr sz="1100"/>
            </a:lvl1pPr>
          </a:lstStyle>
          <a:p>
            <a:endParaRPr lang="en-GB"/>
          </a:p>
        </p:txBody>
      </p:sp>
      <p:sp>
        <p:nvSpPr>
          <p:cNvPr id="3" name="Date Placeholder 2"/>
          <p:cNvSpPr>
            <a:spLocks noGrp="1"/>
          </p:cNvSpPr>
          <p:nvPr>
            <p:ph type="dt" idx="1"/>
          </p:nvPr>
        </p:nvSpPr>
        <p:spPr>
          <a:xfrm>
            <a:off x="5622510" y="0"/>
            <a:ext cx="4301543" cy="341458"/>
          </a:xfrm>
          <a:prstGeom prst="rect">
            <a:avLst/>
          </a:prstGeom>
        </p:spPr>
        <p:txBody>
          <a:bodyPr vert="horz" lIns="80275" tIns="40138" rIns="80275" bIns="40138" rtlCol="0"/>
          <a:lstStyle>
            <a:lvl1pPr algn="r">
              <a:defRPr sz="1100"/>
            </a:lvl1pPr>
          </a:lstStyle>
          <a:p>
            <a:fld id="{7815183A-C18F-4185-8F63-3050AE51C795}" type="datetimeFigureOut">
              <a:rPr lang="en-GB" smtClean="0"/>
              <a:t>05/03/2025</a:t>
            </a:fld>
            <a:endParaRPr lang="en-GB"/>
          </a:p>
        </p:txBody>
      </p:sp>
      <p:sp>
        <p:nvSpPr>
          <p:cNvPr id="4" name="Slide Image Placeholder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80275" tIns="40138" rIns="80275" bIns="40138" rtlCol="0" anchor="ctr"/>
          <a:lstStyle/>
          <a:p>
            <a:endParaRPr lang="en-GB"/>
          </a:p>
        </p:txBody>
      </p:sp>
      <p:sp>
        <p:nvSpPr>
          <p:cNvPr id="5" name="Notes Placeholder 4"/>
          <p:cNvSpPr>
            <a:spLocks noGrp="1"/>
          </p:cNvSpPr>
          <p:nvPr>
            <p:ph type="body" sz="quarter" idx="3"/>
          </p:nvPr>
        </p:nvSpPr>
        <p:spPr>
          <a:xfrm>
            <a:off x="992664" y="3271382"/>
            <a:ext cx="7941310" cy="2676584"/>
          </a:xfrm>
          <a:prstGeom prst="rect">
            <a:avLst/>
          </a:prstGeom>
        </p:spPr>
        <p:txBody>
          <a:bodyPr vert="horz" lIns="80275" tIns="40138" rIns="80275" bIns="401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219"/>
            <a:ext cx="4301543" cy="341457"/>
          </a:xfrm>
          <a:prstGeom prst="rect">
            <a:avLst/>
          </a:prstGeom>
        </p:spPr>
        <p:txBody>
          <a:bodyPr vert="horz" lIns="80275" tIns="40138" rIns="80275" bIns="40138" rtlCol="0" anchor="b"/>
          <a:lstStyle>
            <a:lvl1pPr algn="l">
              <a:defRPr sz="1100"/>
            </a:lvl1pPr>
          </a:lstStyle>
          <a:p>
            <a:endParaRPr lang="en-GB"/>
          </a:p>
        </p:txBody>
      </p:sp>
      <p:sp>
        <p:nvSpPr>
          <p:cNvPr id="7" name="Slide Number Placeholder 6"/>
          <p:cNvSpPr>
            <a:spLocks noGrp="1"/>
          </p:cNvSpPr>
          <p:nvPr>
            <p:ph type="sldNum" sz="quarter" idx="5"/>
          </p:nvPr>
        </p:nvSpPr>
        <p:spPr>
          <a:xfrm>
            <a:off x="5622510" y="6456219"/>
            <a:ext cx="4301543" cy="341457"/>
          </a:xfrm>
          <a:prstGeom prst="rect">
            <a:avLst/>
          </a:prstGeom>
        </p:spPr>
        <p:txBody>
          <a:bodyPr vert="horz" lIns="80275" tIns="40138" rIns="80275" bIns="40138" rtlCol="0" anchor="b"/>
          <a:lstStyle>
            <a:lvl1pPr algn="r">
              <a:defRPr sz="1100"/>
            </a:lvl1pPr>
          </a:lstStyle>
          <a:p>
            <a:fld id="{A37986DB-6071-4920-B694-2FA874DF3DDE}" type="slidenum">
              <a:rPr lang="en-GB" smtClean="0"/>
              <a:t>‹Nr.›</a:t>
            </a:fld>
            <a:endParaRPr lang="en-GB"/>
          </a:p>
        </p:txBody>
      </p:sp>
    </p:spTree>
    <p:extLst>
      <p:ext uri="{BB962C8B-B14F-4D97-AF65-F5344CB8AC3E}">
        <p14:creationId xmlns:p14="http://schemas.microsoft.com/office/powerpoint/2010/main" val="1626602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8A9D5-25D9-5EE2-DC34-4E2BA701E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EA626-5284-BDA5-8173-6F84C02B9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F1F27-9758-E88B-3ADD-81A9FF1A4730}"/>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49D51DE5-CDCD-E204-AF11-5D66522088EF}"/>
              </a:ext>
            </a:extLst>
          </p:cNvPr>
          <p:cNvSpPr>
            <a:spLocks noGrp="1"/>
          </p:cNvSpPr>
          <p:nvPr>
            <p:ph type="sldNum" sz="quarter" idx="5"/>
          </p:nvPr>
        </p:nvSpPr>
        <p:spPr/>
        <p:txBody>
          <a:bodyPr/>
          <a:lstStyle/>
          <a:p>
            <a:fld id="{A37986DB-6071-4920-B694-2FA874DF3DDE}" type="slidenum">
              <a:rPr lang="en-GB" smtClean="0"/>
              <a:t>6</a:t>
            </a:fld>
            <a:endParaRPr lang="en-GB"/>
          </a:p>
        </p:txBody>
      </p:sp>
    </p:spTree>
    <p:extLst>
      <p:ext uri="{BB962C8B-B14F-4D97-AF65-F5344CB8AC3E}">
        <p14:creationId xmlns:p14="http://schemas.microsoft.com/office/powerpoint/2010/main" val="1608670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15</a:t>
            </a:fld>
            <a:endParaRPr lang="en-GB"/>
          </a:p>
        </p:txBody>
      </p:sp>
    </p:spTree>
    <p:extLst>
      <p:ext uri="{BB962C8B-B14F-4D97-AF65-F5344CB8AC3E}">
        <p14:creationId xmlns:p14="http://schemas.microsoft.com/office/powerpoint/2010/main" val="3674306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16</a:t>
            </a:fld>
            <a:endParaRPr lang="en-GB"/>
          </a:p>
        </p:txBody>
      </p:sp>
    </p:spTree>
    <p:extLst>
      <p:ext uri="{BB962C8B-B14F-4D97-AF65-F5344CB8AC3E}">
        <p14:creationId xmlns:p14="http://schemas.microsoft.com/office/powerpoint/2010/main" val="966650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F3D0F-43D2-AA61-E376-AC934427A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B2CBE-E0E5-D4B5-5558-A0B7FE941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7294C-1CD0-6318-B88D-364113B01E6F}"/>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52E786DC-36A5-0D3F-6244-F80C4BC31E49}"/>
              </a:ext>
            </a:extLst>
          </p:cNvPr>
          <p:cNvSpPr>
            <a:spLocks noGrp="1"/>
          </p:cNvSpPr>
          <p:nvPr>
            <p:ph type="sldNum" sz="quarter" idx="5"/>
          </p:nvPr>
        </p:nvSpPr>
        <p:spPr/>
        <p:txBody>
          <a:bodyPr/>
          <a:lstStyle/>
          <a:p>
            <a:fld id="{A37986DB-6071-4920-B694-2FA874DF3DDE}" type="slidenum">
              <a:rPr lang="en-GB" smtClean="0"/>
              <a:t>17</a:t>
            </a:fld>
            <a:endParaRPr lang="en-GB"/>
          </a:p>
        </p:txBody>
      </p:sp>
    </p:spTree>
    <p:extLst>
      <p:ext uri="{BB962C8B-B14F-4D97-AF65-F5344CB8AC3E}">
        <p14:creationId xmlns:p14="http://schemas.microsoft.com/office/powerpoint/2010/main" val="176289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dirty="0"/>
              <a:t>If you want to invest for high impact and your mandate is for European investment, TCS offers an unrivalled exposure to the highest impact economies. (Ex-China)</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The corporate operating structure is to European standards, so the G in ESG meets the required levels.</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TCS brings vast global experience to a nimble, European managed firm.</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The opportunity is unrivalled. Unlike EU/NA clean energy, where demand significantly exceeds supply.</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The pipeline is unique when compared to our competition. This is a great risk diversifier and can enhance earnings growth.</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Where developed market opportunities are in a race to zero margins, we remain in a race to achieve a net-zero world, without compromising margins. </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18</a:t>
            </a:fld>
            <a:endParaRPr lang="en-GB"/>
          </a:p>
        </p:txBody>
      </p:sp>
    </p:spTree>
    <p:extLst>
      <p:ext uri="{BB962C8B-B14F-4D97-AF65-F5344CB8AC3E}">
        <p14:creationId xmlns:p14="http://schemas.microsoft.com/office/powerpoint/2010/main" val="1944089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3AC37-4568-2FEE-6DF9-8491AD619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89D9C-7C1A-A0E0-67EE-4C3092E05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6A19B-948B-0116-1AF7-A35F4F7BCC75}"/>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48281B4F-51B1-9D21-8FE6-E24C8B9F642A}"/>
              </a:ext>
            </a:extLst>
          </p:cNvPr>
          <p:cNvSpPr>
            <a:spLocks noGrp="1"/>
          </p:cNvSpPr>
          <p:nvPr>
            <p:ph type="sldNum" sz="quarter" idx="5"/>
          </p:nvPr>
        </p:nvSpPr>
        <p:spPr/>
        <p:txBody>
          <a:bodyPr/>
          <a:lstStyle/>
          <a:p>
            <a:fld id="{A37986DB-6071-4920-B694-2FA874DF3DDE}" type="slidenum">
              <a:rPr lang="en-GB" smtClean="0"/>
              <a:t>19</a:t>
            </a:fld>
            <a:endParaRPr lang="en-GB"/>
          </a:p>
        </p:txBody>
      </p:sp>
    </p:spTree>
    <p:extLst>
      <p:ext uri="{BB962C8B-B14F-4D97-AF65-F5344CB8AC3E}">
        <p14:creationId xmlns:p14="http://schemas.microsoft.com/office/powerpoint/2010/main" val="3115439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4F28-05DD-3072-1B49-C1CE06EE9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B4B07-684A-DD1B-A9E5-D20038C0B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75DB0-3D80-79A0-22B9-22105657C2A0}"/>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AC14D4F7-1C5E-7CFB-C3A0-99A48300F31C}"/>
              </a:ext>
            </a:extLst>
          </p:cNvPr>
          <p:cNvSpPr>
            <a:spLocks noGrp="1"/>
          </p:cNvSpPr>
          <p:nvPr>
            <p:ph type="sldNum" sz="quarter" idx="5"/>
          </p:nvPr>
        </p:nvSpPr>
        <p:spPr/>
        <p:txBody>
          <a:bodyPr/>
          <a:lstStyle/>
          <a:p>
            <a:fld id="{A37986DB-6071-4920-B694-2FA874DF3DDE}" type="slidenum">
              <a:rPr lang="en-GB" smtClean="0"/>
              <a:t>20</a:t>
            </a:fld>
            <a:endParaRPr lang="en-GB"/>
          </a:p>
        </p:txBody>
      </p:sp>
    </p:spTree>
    <p:extLst>
      <p:ext uri="{BB962C8B-B14F-4D97-AF65-F5344CB8AC3E}">
        <p14:creationId xmlns:p14="http://schemas.microsoft.com/office/powerpoint/2010/main" val="296818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26331-E817-4DEB-5EB3-CDC0A9A21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8FA84-9B3B-29FA-517E-D8C5E8C91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9A8A4-E79E-C671-10F9-7FE32E6B09F7}"/>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C588E985-E089-CD02-F625-6CC3DF347E99}"/>
              </a:ext>
            </a:extLst>
          </p:cNvPr>
          <p:cNvSpPr>
            <a:spLocks noGrp="1"/>
          </p:cNvSpPr>
          <p:nvPr>
            <p:ph type="sldNum" sz="quarter" idx="5"/>
          </p:nvPr>
        </p:nvSpPr>
        <p:spPr/>
        <p:txBody>
          <a:bodyPr/>
          <a:lstStyle/>
          <a:p>
            <a:fld id="{A37986DB-6071-4920-B694-2FA874DF3DDE}" type="slidenum">
              <a:rPr lang="en-GB" smtClean="0"/>
              <a:t>21</a:t>
            </a:fld>
            <a:endParaRPr lang="en-GB"/>
          </a:p>
        </p:txBody>
      </p:sp>
    </p:spTree>
    <p:extLst>
      <p:ext uri="{BB962C8B-B14F-4D97-AF65-F5344CB8AC3E}">
        <p14:creationId xmlns:p14="http://schemas.microsoft.com/office/powerpoint/2010/main" val="357618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845AC-7D84-9B6E-742B-A2BC3B89A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7CC99-664E-DCAD-429C-2D8D376A3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3E30B4-580E-4B34-CE3B-BC511BAC3C3F}"/>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1EF1EB68-BCF3-38A6-D697-E6D93397CBC4}"/>
              </a:ext>
            </a:extLst>
          </p:cNvPr>
          <p:cNvSpPr>
            <a:spLocks noGrp="1"/>
          </p:cNvSpPr>
          <p:nvPr>
            <p:ph type="sldNum" sz="quarter" idx="5"/>
          </p:nvPr>
        </p:nvSpPr>
        <p:spPr/>
        <p:txBody>
          <a:bodyPr/>
          <a:lstStyle/>
          <a:p>
            <a:fld id="{A37986DB-6071-4920-B694-2FA874DF3DDE}" type="slidenum">
              <a:rPr lang="en-GB" smtClean="0"/>
              <a:t>22</a:t>
            </a:fld>
            <a:endParaRPr lang="en-GB"/>
          </a:p>
        </p:txBody>
      </p:sp>
    </p:spTree>
    <p:extLst>
      <p:ext uri="{BB962C8B-B14F-4D97-AF65-F5344CB8AC3E}">
        <p14:creationId xmlns:p14="http://schemas.microsoft.com/office/powerpoint/2010/main" val="3295479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0EA17-0926-2590-7AA4-3B64F4EA8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4BED0-BB99-4534-E129-E68401DE8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E4AA2-D433-27DD-02A4-406A45832737}"/>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049782C2-288A-798D-C444-6C2A14B91200}"/>
              </a:ext>
            </a:extLst>
          </p:cNvPr>
          <p:cNvSpPr>
            <a:spLocks noGrp="1"/>
          </p:cNvSpPr>
          <p:nvPr>
            <p:ph type="sldNum" sz="quarter" idx="5"/>
          </p:nvPr>
        </p:nvSpPr>
        <p:spPr/>
        <p:txBody>
          <a:bodyPr/>
          <a:lstStyle/>
          <a:p>
            <a:fld id="{A37986DB-6071-4920-B694-2FA874DF3DDE}" type="slidenum">
              <a:rPr lang="en-GB" smtClean="0"/>
              <a:t>23</a:t>
            </a:fld>
            <a:endParaRPr lang="en-GB"/>
          </a:p>
        </p:txBody>
      </p:sp>
    </p:spTree>
    <p:extLst>
      <p:ext uri="{BB962C8B-B14F-4D97-AF65-F5344CB8AC3E}">
        <p14:creationId xmlns:p14="http://schemas.microsoft.com/office/powerpoint/2010/main" val="3259428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AFD55-B6B7-EE9D-77B9-AFC9B2F98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FC23F-54CF-45FB-D910-CD5EB0F13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6F252-3E9F-7085-AA6F-D748ABF8C99A}"/>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412E6056-C050-D83C-F56F-078E04896D21}"/>
              </a:ext>
            </a:extLst>
          </p:cNvPr>
          <p:cNvSpPr>
            <a:spLocks noGrp="1"/>
          </p:cNvSpPr>
          <p:nvPr>
            <p:ph type="sldNum" sz="quarter" idx="5"/>
          </p:nvPr>
        </p:nvSpPr>
        <p:spPr/>
        <p:txBody>
          <a:bodyPr/>
          <a:lstStyle/>
          <a:p>
            <a:fld id="{A37986DB-6071-4920-B694-2FA874DF3DDE}" type="slidenum">
              <a:rPr lang="en-GB" smtClean="0"/>
              <a:t>24</a:t>
            </a:fld>
            <a:endParaRPr lang="en-GB"/>
          </a:p>
        </p:txBody>
      </p:sp>
    </p:spTree>
    <p:extLst>
      <p:ext uri="{BB962C8B-B14F-4D97-AF65-F5344CB8AC3E}">
        <p14:creationId xmlns:p14="http://schemas.microsoft.com/office/powerpoint/2010/main" val="170304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F14E3-533D-E6C2-3301-7460CEC14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6043E-891F-5777-0663-A8FEF7892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A9DC0-4322-578F-296A-5989B141A7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F6023E-36D6-A033-B9BA-A54ABF0EF964}"/>
              </a:ext>
            </a:extLst>
          </p:cNvPr>
          <p:cNvSpPr>
            <a:spLocks noGrp="1"/>
          </p:cNvSpPr>
          <p:nvPr>
            <p:ph type="sldNum" sz="quarter" idx="5"/>
          </p:nvPr>
        </p:nvSpPr>
        <p:spPr/>
        <p:txBody>
          <a:bodyPr/>
          <a:lstStyle/>
          <a:p>
            <a:fld id="{A37986DB-6071-4920-B694-2FA874DF3DDE}" type="slidenum">
              <a:rPr lang="en-GB" smtClean="0"/>
              <a:t>7</a:t>
            </a:fld>
            <a:endParaRPr lang="en-GB"/>
          </a:p>
        </p:txBody>
      </p:sp>
    </p:spTree>
    <p:extLst>
      <p:ext uri="{BB962C8B-B14F-4D97-AF65-F5344CB8AC3E}">
        <p14:creationId xmlns:p14="http://schemas.microsoft.com/office/powerpoint/2010/main" val="3396972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744C6-6E86-7FFA-D02F-C43DEA4EF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7D7AA-2190-BF08-6443-510610F75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DADA1-4672-A241-2A8F-937947B4B075}"/>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DE2DA02F-1456-F539-886B-84FE3081C65C}"/>
              </a:ext>
            </a:extLst>
          </p:cNvPr>
          <p:cNvSpPr>
            <a:spLocks noGrp="1"/>
          </p:cNvSpPr>
          <p:nvPr>
            <p:ph type="sldNum" sz="quarter" idx="5"/>
          </p:nvPr>
        </p:nvSpPr>
        <p:spPr/>
        <p:txBody>
          <a:bodyPr/>
          <a:lstStyle/>
          <a:p>
            <a:fld id="{A37986DB-6071-4920-B694-2FA874DF3DDE}" type="slidenum">
              <a:rPr lang="en-GB" smtClean="0"/>
              <a:t>25</a:t>
            </a:fld>
            <a:endParaRPr lang="en-GB"/>
          </a:p>
        </p:txBody>
      </p:sp>
    </p:spTree>
    <p:extLst>
      <p:ext uri="{BB962C8B-B14F-4D97-AF65-F5344CB8AC3E}">
        <p14:creationId xmlns:p14="http://schemas.microsoft.com/office/powerpoint/2010/main" val="1792870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1F414-5883-155D-4204-03A6CC6C2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3D212-E324-C8FF-32AC-FBD5EFE06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A07F7-5190-55F6-0F99-49268B97A234}"/>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33C75F36-EF2F-8B06-51A1-A57C2368A7A7}"/>
              </a:ext>
            </a:extLst>
          </p:cNvPr>
          <p:cNvSpPr>
            <a:spLocks noGrp="1"/>
          </p:cNvSpPr>
          <p:nvPr>
            <p:ph type="sldNum" sz="quarter" idx="5"/>
          </p:nvPr>
        </p:nvSpPr>
        <p:spPr/>
        <p:txBody>
          <a:bodyPr/>
          <a:lstStyle/>
          <a:p>
            <a:fld id="{A37986DB-6071-4920-B694-2FA874DF3DDE}" type="slidenum">
              <a:rPr lang="en-GB" smtClean="0"/>
              <a:t>26</a:t>
            </a:fld>
            <a:endParaRPr lang="en-GB"/>
          </a:p>
        </p:txBody>
      </p:sp>
    </p:spTree>
    <p:extLst>
      <p:ext uri="{BB962C8B-B14F-4D97-AF65-F5344CB8AC3E}">
        <p14:creationId xmlns:p14="http://schemas.microsoft.com/office/powerpoint/2010/main" val="2688862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12150-7765-BA01-07BD-73D5A6942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2998F-64AB-CECB-221D-04044A78B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952E4-518B-76B6-7AFC-A52EFAE7C43F}"/>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31F6C566-BA41-43F0-EE22-C8341D809DEB}"/>
              </a:ext>
            </a:extLst>
          </p:cNvPr>
          <p:cNvSpPr>
            <a:spLocks noGrp="1"/>
          </p:cNvSpPr>
          <p:nvPr>
            <p:ph type="sldNum" sz="quarter" idx="5"/>
          </p:nvPr>
        </p:nvSpPr>
        <p:spPr/>
        <p:txBody>
          <a:bodyPr/>
          <a:lstStyle/>
          <a:p>
            <a:fld id="{A37986DB-6071-4920-B694-2FA874DF3DDE}" type="slidenum">
              <a:rPr lang="en-GB" smtClean="0"/>
              <a:t>27</a:t>
            </a:fld>
            <a:endParaRPr lang="en-GB"/>
          </a:p>
        </p:txBody>
      </p:sp>
    </p:spTree>
    <p:extLst>
      <p:ext uri="{BB962C8B-B14F-4D97-AF65-F5344CB8AC3E}">
        <p14:creationId xmlns:p14="http://schemas.microsoft.com/office/powerpoint/2010/main" val="4009233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dirty="0"/>
              <a:t>The key leaders in the group demonstrate our diversity of experience across technologies geographies and business models.</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We aim to attract and retain a balance of experience like this in as many segments of the business as we can.</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The depth and breadth experience of our team in clean energy and technology is, we firmly believe, the equal of any company operating in this space.</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Complimented by strong NED’s that bring additional balance to the leadership team.</a:t>
            </a:r>
          </a:p>
          <a:p>
            <a:endParaRPr lang="en-GB" dirty="0"/>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30</a:t>
            </a:fld>
            <a:endParaRPr lang="en-GB"/>
          </a:p>
        </p:txBody>
      </p:sp>
    </p:spTree>
    <p:extLst>
      <p:ext uri="{BB962C8B-B14F-4D97-AF65-F5344CB8AC3E}">
        <p14:creationId xmlns:p14="http://schemas.microsoft.com/office/powerpoint/2010/main" val="2773080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dirty="0"/>
              <a:t>Our diverse pipeline allows us to work with customers across the entire value chain, easier for them and better for our margins.</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TCS combines vast global experience to a nimble, European managed firm.</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The opportunity is unrivalled. Unlike EU/NA clean energy, demand significantly exceeds supply in Asia.</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The pipeline is markedly different from our peers. This is a great risk diversifier and can enhance earnings growth.</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Where developed market opportunities are in a race to zero margins, we remain in a race to achieve a net-zero world, without compromising margins. </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31</a:t>
            </a:fld>
            <a:endParaRPr lang="en-GB"/>
          </a:p>
        </p:txBody>
      </p:sp>
    </p:spTree>
    <p:extLst>
      <p:ext uri="{BB962C8B-B14F-4D97-AF65-F5344CB8AC3E}">
        <p14:creationId xmlns:p14="http://schemas.microsoft.com/office/powerpoint/2010/main" val="2294079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32</a:t>
            </a:fld>
            <a:endParaRPr lang="en-GB"/>
          </a:p>
        </p:txBody>
      </p:sp>
    </p:spTree>
    <p:extLst>
      <p:ext uri="{BB962C8B-B14F-4D97-AF65-F5344CB8AC3E}">
        <p14:creationId xmlns:p14="http://schemas.microsoft.com/office/powerpoint/2010/main" val="930634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dirty="0"/>
              <a:t>The key leaders in the group demonstrate our diversity of experience across technologies geographies and business models.</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We aim to attract and retain a balance of experience like this in as many segments of the business as we can.</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The depth and breadth experience of our team in clean energy and technology is, we firmly believe, the equal of any company operating in this space.</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Complimented by strong NED’s that bring additional balance to the leadership team.</a:t>
            </a:r>
          </a:p>
          <a:p>
            <a:endParaRPr lang="en-GB" dirty="0"/>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33</a:t>
            </a:fld>
            <a:endParaRPr lang="en-GB"/>
          </a:p>
        </p:txBody>
      </p:sp>
    </p:spTree>
    <p:extLst>
      <p:ext uri="{BB962C8B-B14F-4D97-AF65-F5344CB8AC3E}">
        <p14:creationId xmlns:p14="http://schemas.microsoft.com/office/powerpoint/2010/main" val="1317548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sz="1100" dirty="0">
                <a:solidFill>
                  <a:schemeClr val="bg1"/>
                </a:solidFill>
                <a:latin typeface="+mj-lt"/>
              </a:rPr>
              <a:t>We have experience, structure and ambition,</a:t>
            </a:r>
          </a:p>
          <a:p>
            <a:pPr marL="150516" indent="-150516">
              <a:buFont typeface="Arial" panose="020B0604020202020204" pitchFamily="34" charset="0"/>
              <a:buChar char="•"/>
            </a:pPr>
            <a:r>
              <a:rPr lang="en-GB" sz="1100" dirty="0">
                <a:solidFill>
                  <a:schemeClr val="bg1"/>
                </a:solidFill>
                <a:latin typeface="+mj-lt"/>
              </a:rPr>
              <a:t>We have a strong asset base/balance sheet</a:t>
            </a:r>
          </a:p>
          <a:p>
            <a:pPr marL="150516" indent="-150516">
              <a:buFont typeface="Arial" panose="020B0604020202020204" pitchFamily="34" charset="0"/>
              <a:buChar char="•"/>
            </a:pPr>
            <a:r>
              <a:rPr lang="en-GB" sz="1100" dirty="0">
                <a:solidFill>
                  <a:schemeClr val="bg1"/>
                </a:solidFill>
                <a:latin typeface="+mj-lt"/>
              </a:rPr>
              <a:t>We have a broad base of existing stakeholders</a:t>
            </a:r>
          </a:p>
          <a:p>
            <a:pPr marL="150516" indent="-150516">
              <a:buFont typeface="Arial" panose="020B0604020202020204" pitchFamily="34" charset="0"/>
              <a:buChar char="•"/>
            </a:pPr>
            <a:r>
              <a:rPr lang="en-GB" sz="1100" dirty="0">
                <a:solidFill>
                  <a:schemeClr val="bg1"/>
                </a:solidFill>
                <a:latin typeface="+mj-lt"/>
              </a:rPr>
              <a:t>We are ready to grow significantly from that base.</a:t>
            </a:r>
          </a:p>
          <a:p>
            <a:pPr marL="150516" indent="-150516">
              <a:buFont typeface="Arial" panose="020B0604020202020204" pitchFamily="34" charset="0"/>
              <a:buChar char="•"/>
            </a:pPr>
            <a:r>
              <a:rPr lang="en-GB" sz="1100" dirty="0">
                <a:solidFill>
                  <a:schemeClr val="bg1"/>
                </a:solidFill>
                <a:latin typeface="+mj-lt"/>
              </a:rPr>
              <a:t>We are different to most companies in this space. </a:t>
            </a:r>
          </a:p>
          <a:p>
            <a:pPr marL="150516" indent="-150516">
              <a:buFont typeface="Arial" panose="020B0604020202020204" pitchFamily="34" charset="0"/>
              <a:buChar char="•"/>
            </a:pPr>
            <a:r>
              <a:rPr lang="en-GB" sz="1100" dirty="0">
                <a:solidFill>
                  <a:schemeClr val="bg1"/>
                </a:solidFill>
                <a:latin typeface="+mj-lt"/>
              </a:rPr>
              <a:t>This is not a claim to be better than everyone else, but a justified claim to be different enough that we can play a strong part in any portfolio</a:t>
            </a:r>
          </a:p>
        </p:txBody>
      </p:sp>
      <p:sp>
        <p:nvSpPr>
          <p:cNvPr id="4" name="Slide Number Placeholder 3"/>
          <p:cNvSpPr>
            <a:spLocks noGrp="1"/>
          </p:cNvSpPr>
          <p:nvPr>
            <p:ph type="sldNum" sz="quarter" idx="5"/>
          </p:nvPr>
        </p:nvSpPr>
        <p:spPr/>
        <p:txBody>
          <a:bodyPr/>
          <a:lstStyle/>
          <a:p>
            <a:fld id="{A37986DB-6071-4920-B694-2FA874DF3DDE}" type="slidenum">
              <a:rPr lang="en-GB" smtClean="0"/>
              <a:t>34</a:t>
            </a:fld>
            <a:endParaRPr lang="en-GB"/>
          </a:p>
        </p:txBody>
      </p:sp>
    </p:spTree>
    <p:extLst>
      <p:ext uri="{BB962C8B-B14F-4D97-AF65-F5344CB8AC3E}">
        <p14:creationId xmlns:p14="http://schemas.microsoft.com/office/powerpoint/2010/main" val="10290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02752">
              <a:defRPr/>
            </a:pPr>
            <a:r>
              <a:rPr lang="en-US" sz="1100" dirty="0">
                <a:highlight>
                  <a:srgbClr val="FFFF00"/>
                </a:highlight>
                <a:latin typeface="Aptos" panose="020B0004020202020204" pitchFamily="34" charset="0"/>
                <a:ea typeface="Aptos" panose="020B0004020202020204" pitchFamily="34" charset="0"/>
                <a:cs typeface="Times New Roman" panose="02020603050405020304" pitchFamily="18" charset="0"/>
              </a:rPr>
              <a:t>The Group's mission is to achieve significant and consistent revenue growth by offering a diversified end-to end climate change and energy transitions service globally. </a:t>
            </a:r>
          </a:p>
          <a:p>
            <a:pPr defTabSz="802752">
              <a:defRPr/>
            </a:pPr>
            <a:endParaRPr lang="en-US" sz="1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defTabSz="802752">
              <a:defRPr/>
            </a:pPr>
            <a:endParaRPr lang="en-GB" sz="1100" dirty="0">
              <a:highlight>
                <a:srgbClr val="FFFF00"/>
              </a:highlight>
              <a:latin typeface="Aptos" panose="020B0004020202020204" pitchFamily="34" charset="0"/>
              <a:cs typeface="Times New Roman" panose="02020603050405020304" pitchFamily="18" charset="0"/>
            </a:endParaRPr>
          </a:p>
          <a:p>
            <a:pPr marL="150516" indent="-150516" defTabSz="802752">
              <a:buFont typeface="Arial" panose="020B0604020202020204" pitchFamily="34" charset="0"/>
              <a:buChar char="•"/>
              <a:defRPr/>
            </a:pPr>
            <a:r>
              <a:rPr lang="en-GB" sz="1100" dirty="0">
                <a:highlight>
                  <a:srgbClr val="FFFF00"/>
                </a:highlight>
                <a:latin typeface="Aptos" panose="020B0004020202020204" pitchFamily="34" charset="0"/>
                <a:cs typeface="Times New Roman" panose="02020603050405020304" pitchFamily="18" charset="0"/>
              </a:rPr>
              <a:t>Again, the opportunity set is beyond that of Western markets. We can do much more of the same, without compromising margins.</a:t>
            </a:r>
          </a:p>
          <a:p>
            <a:pPr marL="150516" indent="-150516" defTabSz="802752">
              <a:buFont typeface="Arial" panose="020B0604020202020204" pitchFamily="34" charset="0"/>
              <a:buChar char="•"/>
              <a:defRPr/>
            </a:pPr>
            <a:endParaRPr lang="en-GB" sz="1100" dirty="0">
              <a:highlight>
                <a:srgbClr val="FFFF00"/>
              </a:highlight>
              <a:latin typeface="Aptos" panose="020B0004020202020204" pitchFamily="34" charset="0"/>
              <a:cs typeface="Times New Roman" panose="02020603050405020304" pitchFamily="18" charset="0"/>
            </a:endParaRPr>
          </a:p>
          <a:p>
            <a:pPr marL="150516" indent="-150516" defTabSz="802752">
              <a:buFont typeface="Arial" panose="020B0604020202020204" pitchFamily="34" charset="0"/>
              <a:buChar char="•"/>
              <a:defRPr/>
            </a:pPr>
            <a:r>
              <a:rPr lang="en-GB" sz="1100" dirty="0">
                <a:highlight>
                  <a:srgbClr val="FFFF00"/>
                </a:highlight>
                <a:latin typeface="Aptos" panose="020B0004020202020204" pitchFamily="34" charset="0"/>
                <a:cs typeface="Times New Roman" panose="02020603050405020304" pitchFamily="18" charset="0"/>
              </a:rPr>
              <a:t>Our execution in the market allows us to pick the deals that provide both balance and return.</a:t>
            </a:r>
            <a:endParaRPr lang="en-GB" sz="1100" dirty="0"/>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35</a:t>
            </a:fld>
            <a:endParaRPr lang="en-GB"/>
          </a:p>
        </p:txBody>
      </p:sp>
    </p:spTree>
    <p:extLst>
      <p:ext uri="{BB962C8B-B14F-4D97-AF65-F5344CB8AC3E}">
        <p14:creationId xmlns:p14="http://schemas.microsoft.com/office/powerpoint/2010/main" val="3129587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24E74-47D3-5B9F-65D4-AAE9F11A2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94152-9952-4953-1C2E-B2DEAE2AF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34D28-582D-0FA2-8B00-A4304E8AF60B}"/>
              </a:ext>
            </a:extLst>
          </p:cNvPr>
          <p:cNvSpPr>
            <a:spLocks noGrp="1"/>
          </p:cNvSpPr>
          <p:nvPr>
            <p:ph type="body" idx="1"/>
          </p:nvPr>
        </p:nvSpPr>
        <p:spPr/>
        <p:txBody>
          <a:bodyPr/>
          <a:lstStyle/>
          <a:p>
            <a:pPr defTabSz="802752">
              <a:defRPr/>
            </a:pPr>
            <a:r>
              <a:rPr lang="en-US" sz="1100" dirty="0">
                <a:highlight>
                  <a:srgbClr val="FFFF00"/>
                </a:highlight>
                <a:latin typeface="Aptos" panose="020B0004020202020204" pitchFamily="34" charset="0"/>
                <a:ea typeface="Aptos" panose="020B0004020202020204" pitchFamily="34" charset="0"/>
                <a:cs typeface="Times New Roman" panose="02020603050405020304" pitchFamily="18" charset="0"/>
              </a:rPr>
              <a:t>The Group's mission is to achieve significant and consistent revenue growth by offering a diversified end-to end climate change and energy transitions service globally. </a:t>
            </a:r>
          </a:p>
          <a:p>
            <a:pPr defTabSz="802752">
              <a:defRPr/>
            </a:pPr>
            <a:endParaRPr lang="en-US" sz="1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defTabSz="802752">
              <a:defRPr/>
            </a:pPr>
            <a:endParaRPr lang="en-GB" sz="1100" dirty="0">
              <a:highlight>
                <a:srgbClr val="FFFF00"/>
              </a:highlight>
              <a:latin typeface="Aptos" panose="020B0004020202020204" pitchFamily="34" charset="0"/>
              <a:cs typeface="Times New Roman" panose="02020603050405020304" pitchFamily="18" charset="0"/>
            </a:endParaRPr>
          </a:p>
          <a:p>
            <a:pPr marL="150516" indent="-150516" defTabSz="802752">
              <a:buFont typeface="Arial" panose="020B0604020202020204" pitchFamily="34" charset="0"/>
              <a:buChar char="•"/>
              <a:defRPr/>
            </a:pPr>
            <a:r>
              <a:rPr lang="en-GB" sz="1100" dirty="0">
                <a:highlight>
                  <a:srgbClr val="FFFF00"/>
                </a:highlight>
                <a:latin typeface="Aptos" panose="020B0004020202020204" pitchFamily="34" charset="0"/>
                <a:cs typeface="Times New Roman" panose="02020603050405020304" pitchFamily="18" charset="0"/>
              </a:rPr>
              <a:t>Again, the opportunity set is beyond that of Western markets. We can do much more of the same, without compromising margins.</a:t>
            </a:r>
          </a:p>
          <a:p>
            <a:pPr marL="150516" indent="-150516" defTabSz="802752">
              <a:buFont typeface="Arial" panose="020B0604020202020204" pitchFamily="34" charset="0"/>
              <a:buChar char="•"/>
              <a:defRPr/>
            </a:pPr>
            <a:endParaRPr lang="en-GB" sz="1100" dirty="0">
              <a:highlight>
                <a:srgbClr val="FFFF00"/>
              </a:highlight>
              <a:latin typeface="Aptos" panose="020B0004020202020204" pitchFamily="34" charset="0"/>
              <a:cs typeface="Times New Roman" panose="02020603050405020304" pitchFamily="18" charset="0"/>
            </a:endParaRPr>
          </a:p>
          <a:p>
            <a:pPr marL="150516" indent="-150516" defTabSz="802752">
              <a:buFont typeface="Arial" panose="020B0604020202020204" pitchFamily="34" charset="0"/>
              <a:buChar char="•"/>
              <a:defRPr/>
            </a:pPr>
            <a:r>
              <a:rPr lang="en-GB" sz="1100" dirty="0">
                <a:highlight>
                  <a:srgbClr val="FFFF00"/>
                </a:highlight>
                <a:latin typeface="Aptos" panose="020B0004020202020204" pitchFamily="34" charset="0"/>
                <a:cs typeface="Times New Roman" panose="02020603050405020304" pitchFamily="18" charset="0"/>
              </a:rPr>
              <a:t>Our execution in the market allows us to pick the deals that provide both balance and return.</a:t>
            </a:r>
            <a:endParaRPr lang="en-GB" sz="1100" dirty="0"/>
          </a:p>
          <a:p>
            <a:endParaRPr lang="en-GB" dirty="0"/>
          </a:p>
        </p:txBody>
      </p:sp>
      <p:sp>
        <p:nvSpPr>
          <p:cNvPr id="4" name="Slide Number Placeholder 3">
            <a:extLst>
              <a:ext uri="{FF2B5EF4-FFF2-40B4-BE49-F238E27FC236}">
                <a16:creationId xmlns:a16="http://schemas.microsoft.com/office/drawing/2014/main" id="{43FEA413-DA61-DBF7-4063-19932A4A7C54}"/>
              </a:ext>
            </a:extLst>
          </p:cNvPr>
          <p:cNvSpPr>
            <a:spLocks noGrp="1"/>
          </p:cNvSpPr>
          <p:nvPr>
            <p:ph type="sldNum" sz="quarter" idx="5"/>
          </p:nvPr>
        </p:nvSpPr>
        <p:spPr/>
        <p:txBody>
          <a:bodyPr/>
          <a:lstStyle/>
          <a:p>
            <a:fld id="{A37986DB-6071-4920-B694-2FA874DF3DDE}" type="slidenum">
              <a:rPr lang="en-GB" smtClean="0"/>
              <a:t>36</a:t>
            </a:fld>
            <a:endParaRPr lang="en-GB"/>
          </a:p>
        </p:txBody>
      </p:sp>
    </p:spTree>
    <p:extLst>
      <p:ext uri="{BB962C8B-B14F-4D97-AF65-F5344CB8AC3E}">
        <p14:creationId xmlns:p14="http://schemas.microsoft.com/office/powerpoint/2010/main" val="2837549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259E4-5BA5-D890-05FC-DB9C960C1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51488-0154-90BE-F855-7A0844078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5AD8C-587C-F420-9557-86C7738F8D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216092-B53E-9BC8-DD30-AA5E46C85B48}"/>
              </a:ext>
            </a:extLst>
          </p:cNvPr>
          <p:cNvSpPr>
            <a:spLocks noGrp="1"/>
          </p:cNvSpPr>
          <p:nvPr>
            <p:ph type="sldNum" sz="quarter" idx="5"/>
          </p:nvPr>
        </p:nvSpPr>
        <p:spPr/>
        <p:txBody>
          <a:bodyPr/>
          <a:lstStyle/>
          <a:p>
            <a:fld id="{A37986DB-6071-4920-B694-2FA874DF3DDE}" type="slidenum">
              <a:rPr lang="en-GB" smtClean="0"/>
              <a:t>8</a:t>
            </a:fld>
            <a:endParaRPr lang="en-GB"/>
          </a:p>
        </p:txBody>
      </p:sp>
    </p:spTree>
    <p:extLst>
      <p:ext uri="{BB962C8B-B14F-4D97-AF65-F5344CB8AC3E}">
        <p14:creationId xmlns:p14="http://schemas.microsoft.com/office/powerpoint/2010/main" val="2656142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dirty="0"/>
              <a:t>The previous slide was to do more of the same, this is about diversifying revenue streams from proven but not yet commoditised technology.</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By being able to operate in these gaps in the market, we can generate returns in excess of the market average.</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Our platform approach allows for multiple complimentary projects that enhance the risk/return balance.</a:t>
            </a:r>
          </a:p>
        </p:txBody>
      </p:sp>
      <p:sp>
        <p:nvSpPr>
          <p:cNvPr id="4" name="Slide Number Placeholder 3"/>
          <p:cNvSpPr>
            <a:spLocks noGrp="1"/>
          </p:cNvSpPr>
          <p:nvPr>
            <p:ph type="sldNum" sz="quarter" idx="5"/>
          </p:nvPr>
        </p:nvSpPr>
        <p:spPr/>
        <p:txBody>
          <a:bodyPr/>
          <a:lstStyle/>
          <a:p>
            <a:fld id="{A37986DB-6071-4920-B694-2FA874DF3DDE}" type="slidenum">
              <a:rPr lang="en-GB" smtClean="0"/>
              <a:t>37</a:t>
            </a:fld>
            <a:endParaRPr lang="en-GB"/>
          </a:p>
        </p:txBody>
      </p:sp>
    </p:spTree>
    <p:extLst>
      <p:ext uri="{BB962C8B-B14F-4D97-AF65-F5344CB8AC3E}">
        <p14:creationId xmlns:p14="http://schemas.microsoft.com/office/powerpoint/2010/main" val="3438107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formally consolidating the group into one operating entity;</a:t>
            </a:r>
          </a:p>
          <a:p>
            <a:endParaRPr lang="en-GB" dirty="0"/>
          </a:p>
          <a:p>
            <a:pPr marL="150516" indent="-150516">
              <a:buFont typeface="Arial" panose="020B0604020202020204" pitchFamily="34" charset="0"/>
              <a:buChar char="•"/>
            </a:pPr>
            <a:r>
              <a:rPr lang="en-GB" dirty="0"/>
              <a:t>Our ability execute efficiently is further refined</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We can share IP more readily</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We can enhance returns and drive corporate and balance sheet efficiencies.</a:t>
            </a:r>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38</a:t>
            </a:fld>
            <a:endParaRPr lang="en-GB"/>
          </a:p>
        </p:txBody>
      </p:sp>
    </p:spTree>
    <p:extLst>
      <p:ext uri="{BB962C8B-B14F-4D97-AF65-F5344CB8AC3E}">
        <p14:creationId xmlns:p14="http://schemas.microsoft.com/office/powerpoint/2010/main" val="4213686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dirty="0"/>
              <a:t>Impact in Asia is higher than in the developed/Western world and yet, makes a global difference.</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The focus by many EU based competitors is on home markets, that have often had to rely on subsidies.</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Our markets need no subsidies, they need clean energy and technology.</a:t>
            </a:r>
          </a:p>
          <a:p>
            <a:pPr marL="150516" indent="-150516">
              <a:buFont typeface="Arial" panose="020B0604020202020204" pitchFamily="34" charset="0"/>
              <a:buChar char="•"/>
            </a:pPr>
            <a:endParaRPr lang="en-GB" dirty="0"/>
          </a:p>
          <a:p>
            <a:pPr marL="150516" indent="-150516">
              <a:buFont typeface="Arial" panose="020B0604020202020204" pitchFamily="34" charset="0"/>
              <a:buChar char="•"/>
            </a:pPr>
            <a:r>
              <a:rPr lang="en-GB" dirty="0"/>
              <a:t>Demand will continue to outstrip supply unless and until more firms like TCS operate in this space. This is a multi-year opportunity.</a:t>
            </a:r>
          </a:p>
        </p:txBody>
      </p:sp>
      <p:sp>
        <p:nvSpPr>
          <p:cNvPr id="4" name="Slide Number Placeholder 3"/>
          <p:cNvSpPr>
            <a:spLocks noGrp="1"/>
          </p:cNvSpPr>
          <p:nvPr>
            <p:ph type="sldNum" sz="quarter" idx="5"/>
          </p:nvPr>
        </p:nvSpPr>
        <p:spPr/>
        <p:txBody>
          <a:bodyPr/>
          <a:lstStyle/>
          <a:p>
            <a:fld id="{A37986DB-6071-4920-B694-2FA874DF3DDE}" type="slidenum">
              <a:rPr lang="en-GB" smtClean="0"/>
              <a:t>39</a:t>
            </a:fld>
            <a:endParaRPr lang="en-GB"/>
          </a:p>
        </p:txBody>
      </p:sp>
    </p:spTree>
    <p:extLst>
      <p:ext uri="{BB962C8B-B14F-4D97-AF65-F5344CB8AC3E}">
        <p14:creationId xmlns:p14="http://schemas.microsoft.com/office/powerpoint/2010/main" val="2408737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sz="1100" dirty="0">
                <a:solidFill>
                  <a:schemeClr val="bg1"/>
                </a:solidFill>
                <a:latin typeface="+mj-lt"/>
              </a:rPr>
              <a:t>We have experience, structure and ambition,</a:t>
            </a:r>
          </a:p>
          <a:p>
            <a:pPr marL="150516" indent="-150516">
              <a:buFont typeface="Arial" panose="020B0604020202020204" pitchFamily="34" charset="0"/>
              <a:buChar char="•"/>
            </a:pPr>
            <a:r>
              <a:rPr lang="en-GB" sz="1100" dirty="0">
                <a:solidFill>
                  <a:schemeClr val="bg1"/>
                </a:solidFill>
                <a:latin typeface="+mj-lt"/>
              </a:rPr>
              <a:t>We have a strong asset base/balance sheet</a:t>
            </a:r>
          </a:p>
          <a:p>
            <a:pPr marL="150516" indent="-150516">
              <a:buFont typeface="Arial" panose="020B0604020202020204" pitchFamily="34" charset="0"/>
              <a:buChar char="•"/>
            </a:pPr>
            <a:r>
              <a:rPr lang="en-GB" sz="1100" dirty="0">
                <a:solidFill>
                  <a:schemeClr val="bg1"/>
                </a:solidFill>
                <a:latin typeface="+mj-lt"/>
              </a:rPr>
              <a:t>We have a broad base of existing stakeholders</a:t>
            </a:r>
          </a:p>
          <a:p>
            <a:pPr marL="150516" indent="-150516">
              <a:buFont typeface="Arial" panose="020B0604020202020204" pitchFamily="34" charset="0"/>
              <a:buChar char="•"/>
            </a:pPr>
            <a:r>
              <a:rPr lang="en-GB" sz="1100" dirty="0">
                <a:solidFill>
                  <a:schemeClr val="bg1"/>
                </a:solidFill>
                <a:latin typeface="+mj-lt"/>
              </a:rPr>
              <a:t>We are ready to grow significantly from that base.</a:t>
            </a:r>
          </a:p>
          <a:p>
            <a:pPr marL="150516" indent="-150516">
              <a:buFont typeface="Arial" panose="020B0604020202020204" pitchFamily="34" charset="0"/>
              <a:buChar char="•"/>
            </a:pPr>
            <a:r>
              <a:rPr lang="en-GB" sz="1100" dirty="0">
                <a:solidFill>
                  <a:schemeClr val="bg1"/>
                </a:solidFill>
                <a:latin typeface="+mj-lt"/>
              </a:rPr>
              <a:t>We are different to most companies in this space. </a:t>
            </a:r>
          </a:p>
          <a:p>
            <a:pPr marL="150516" indent="-150516">
              <a:buFont typeface="Arial" panose="020B0604020202020204" pitchFamily="34" charset="0"/>
              <a:buChar char="•"/>
            </a:pPr>
            <a:r>
              <a:rPr lang="en-GB" sz="1100" dirty="0">
                <a:solidFill>
                  <a:schemeClr val="bg1"/>
                </a:solidFill>
                <a:latin typeface="+mj-lt"/>
              </a:rPr>
              <a:t>This is not a claim to be better than everyone else, but a justified claim to be different enough that we can play a strong part in any portfolio</a:t>
            </a:r>
          </a:p>
        </p:txBody>
      </p:sp>
      <p:sp>
        <p:nvSpPr>
          <p:cNvPr id="4" name="Slide Number Placeholder 3"/>
          <p:cNvSpPr>
            <a:spLocks noGrp="1"/>
          </p:cNvSpPr>
          <p:nvPr>
            <p:ph type="sldNum" sz="quarter" idx="5"/>
          </p:nvPr>
        </p:nvSpPr>
        <p:spPr/>
        <p:txBody>
          <a:bodyPr/>
          <a:lstStyle/>
          <a:p>
            <a:fld id="{A37986DB-6071-4920-B694-2FA874DF3DDE}" type="slidenum">
              <a:rPr lang="en-GB" smtClean="0"/>
              <a:t>40</a:t>
            </a:fld>
            <a:endParaRPr lang="en-GB"/>
          </a:p>
        </p:txBody>
      </p:sp>
    </p:spTree>
    <p:extLst>
      <p:ext uri="{BB962C8B-B14F-4D97-AF65-F5344CB8AC3E}">
        <p14:creationId xmlns:p14="http://schemas.microsoft.com/office/powerpoint/2010/main" val="3862440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sz="1100" dirty="0">
                <a:solidFill>
                  <a:schemeClr val="bg1"/>
                </a:solidFill>
                <a:latin typeface="+mj-lt"/>
              </a:rPr>
              <a:t>We have experience, structure and ambition,</a:t>
            </a:r>
          </a:p>
          <a:p>
            <a:pPr marL="150516" indent="-150516">
              <a:buFont typeface="Arial" panose="020B0604020202020204" pitchFamily="34" charset="0"/>
              <a:buChar char="•"/>
            </a:pPr>
            <a:r>
              <a:rPr lang="en-GB" sz="1100" dirty="0">
                <a:solidFill>
                  <a:schemeClr val="bg1"/>
                </a:solidFill>
                <a:latin typeface="+mj-lt"/>
              </a:rPr>
              <a:t>We have a strong asset base/balance sheet</a:t>
            </a:r>
          </a:p>
          <a:p>
            <a:pPr marL="150516" indent="-150516">
              <a:buFont typeface="Arial" panose="020B0604020202020204" pitchFamily="34" charset="0"/>
              <a:buChar char="•"/>
            </a:pPr>
            <a:r>
              <a:rPr lang="en-GB" sz="1100" dirty="0">
                <a:solidFill>
                  <a:schemeClr val="bg1"/>
                </a:solidFill>
                <a:latin typeface="+mj-lt"/>
              </a:rPr>
              <a:t>We have a broad base of existing stakeholders</a:t>
            </a:r>
          </a:p>
          <a:p>
            <a:pPr marL="150516" indent="-150516">
              <a:buFont typeface="Arial" panose="020B0604020202020204" pitchFamily="34" charset="0"/>
              <a:buChar char="•"/>
            </a:pPr>
            <a:r>
              <a:rPr lang="en-GB" sz="1100" dirty="0">
                <a:solidFill>
                  <a:schemeClr val="bg1"/>
                </a:solidFill>
                <a:latin typeface="+mj-lt"/>
              </a:rPr>
              <a:t>We are ready to grow significantly from that base.</a:t>
            </a:r>
          </a:p>
          <a:p>
            <a:pPr marL="150516" indent="-150516">
              <a:buFont typeface="Arial" panose="020B0604020202020204" pitchFamily="34" charset="0"/>
              <a:buChar char="•"/>
            </a:pPr>
            <a:r>
              <a:rPr lang="en-GB" sz="1100" dirty="0">
                <a:solidFill>
                  <a:schemeClr val="bg1"/>
                </a:solidFill>
                <a:latin typeface="+mj-lt"/>
              </a:rPr>
              <a:t>We are different to most companies in this space. </a:t>
            </a:r>
          </a:p>
          <a:p>
            <a:pPr marL="150516" indent="-150516">
              <a:buFont typeface="Arial" panose="020B0604020202020204" pitchFamily="34" charset="0"/>
              <a:buChar char="•"/>
            </a:pPr>
            <a:r>
              <a:rPr lang="en-GB" sz="1100" dirty="0">
                <a:solidFill>
                  <a:schemeClr val="bg1"/>
                </a:solidFill>
                <a:latin typeface="+mj-lt"/>
              </a:rPr>
              <a:t>This is not a claim to be better than everyone else, but a justified claim to be different enough that we can play a strong part in any portfolio</a:t>
            </a:r>
          </a:p>
        </p:txBody>
      </p:sp>
      <p:sp>
        <p:nvSpPr>
          <p:cNvPr id="4" name="Slide Number Placeholder 3"/>
          <p:cNvSpPr>
            <a:spLocks noGrp="1"/>
          </p:cNvSpPr>
          <p:nvPr>
            <p:ph type="sldNum" sz="quarter" idx="5"/>
          </p:nvPr>
        </p:nvSpPr>
        <p:spPr/>
        <p:txBody>
          <a:bodyPr/>
          <a:lstStyle/>
          <a:p>
            <a:fld id="{A37986DB-6071-4920-B694-2FA874DF3DDE}" type="slidenum">
              <a:rPr lang="en-GB" smtClean="0"/>
              <a:t>41</a:t>
            </a:fld>
            <a:endParaRPr lang="en-GB"/>
          </a:p>
        </p:txBody>
      </p:sp>
    </p:spTree>
    <p:extLst>
      <p:ext uri="{BB962C8B-B14F-4D97-AF65-F5344CB8AC3E}">
        <p14:creationId xmlns:p14="http://schemas.microsoft.com/office/powerpoint/2010/main" val="267769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sz="1100" dirty="0">
                <a:solidFill>
                  <a:schemeClr val="bg1"/>
                </a:solidFill>
                <a:latin typeface="+mj-lt"/>
              </a:rPr>
              <a:t>We have experience, structure and ambition,</a:t>
            </a:r>
          </a:p>
          <a:p>
            <a:pPr marL="150516" indent="-150516">
              <a:buFont typeface="Arial" panose="020B0604020202020204" pitchFamily="34" charset="0"/>
              <a:buChar char="•"/>
            </a:pPr>
            <a:r>
              <a:rPr lang="en-GB" sz="1100" dirty="0">
                <a:solidFill>
                  <a:schemeClr val="bg1"/>
                </a:solidFill>
                <a:latin typeface="+mj-lt"/>
              </a:rPr>
              <a:t>We have a strong asset base/balance sheet</a:t>
            </a:r>
          </a:p>
          <a:p>
            <a:pPr marL="150516" indent="-150516">
              <a:buFont typeface="Arial" panose="020B0604020202020204" pitchFamily="34" charset="0"/>
              <a:buChar char="•"/>
            </a:pPr>
            <a:r>
              <a:rPr lang="en-GB" sz="1100" dirty="0">
                <a:solidFill>
                  <a:schemeClr val="bg1"/>
                </a:solidFill>
                <a:latin typeface="+mj-lt"/>
              </a:rPr>
              <a:t>We have a broad base of existing stakeholders</a:t>
            </a:r>
          </a:p>
          <a:p>
            <a:pPr marL="150516" indent="-150516">
              <a:buFont typeface="Arial" panose="020B0604020202020204" pitchFamily="34" charset="0"/>
              <a:buChar char="•"/>
            </a:pPr>
            <a:r>
              <a:rPr lang="en-GB" sz="1100" dirty="0">
                <a:solidFill>
                  <a:schemeClr val="bg1"/>
                </a:solidFill>
                <a:latin typeface="+mj-lt"/>
              </a:rPr>
              <a:t>We are ready to grow significantly from that base.</a:t>
            </a:r>
          </a:p>
          <a:p>
            <a:pPr marL="150516" indent="-150516">
              <a:buFont typeface="Arial" panose="020B0604020202020204" pitchFamily="34" charset="0"/>
              <a:buChar char="•"/>
            </a:pPr>
            <a:r>
              <a:rPr lang="en-GB" sz="1100" dirty="0">
                <a:solidFill>
                  <a:schemeClr val="bg1"/>
                </a:solidFill>
                <a:latin typeface="+mj-lt"/>
              </a:rPr>
              <a:t>We are different to most companies in this space. </a:t>
            </a:r>
          </a:p>
          <a:p>
            <a:pPr marL="150516" indent="-150516">
              <a:buFont typeface="Arial" panose="020B0604020202020204" pitchFamily="34" charset="0"/>
              <a:buChar char="•"/>
            </a:pPr>
            <a:r>
              <a:rPr lang="en-GB" sz="1100" dirty="0">
                <a:solidFill>
                  <a:schemeClr val="bg1"/>
                </a:solidFill>
                <a:latin typeface="+mj-lt"/>
              </a:rPr>
              <a:t>This is not a claim to be better than everyone else, but a justified claim to be different enough that we can play a strong part in any portfolio</a:t>
            </a:r>
          </a:p>
        </p:txBody>
      </p:sp>
      <p:sp>
        <p:nvSpPr>
          <p:cNvPr id="4" name="Slide Number Placeholder 3"/>
          <p:cNvSpPr>
            <a:spLocks noGrp="1"/>
          </p:cNvSpPr>
          <p:nvPr>
            <p:ph type="sldNum" sz="quarter" idx="5"/>
          </p:nvPr>
        </p:nvSpPr>
        <p:spPr/>
        <p:txBody>
          <a:bodyPr/>
          <a:lstStyle/>
          <a:p>
            <a:fld id="{A37986DB-6071-4920-B694-2FA874DF3DDE}" type="slidenum">
              <a:rPr lang="en-GB" smtClean="0"/>
              <a:t>42</a:t>
            </a:fld>
            <a:endParaRPr lang="en-GB"/>
          </a:p>
        </p:txBody>
      </p:sp>
    </p:spTree>
    <p:extLst>
      <p:ext uri="{BB962C8B-B14F-4D97-AF65-F5344CB8AC3E}">
        <p14:creationId xmlns:p14="http://schemas.microsoft.com/office/powerpoint/2010/main" val="496889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Comments to be added shortly on these new slides</a:t>
            </a:r>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43</a:t>
            </a:fld>
            <a:endParaRPr lang="en-GB"/>
          </a:p>
        </p:txBody>
      </p:sp>
    </p:spTree>
    <p:extLst>
      <p:ext uri="{BB962C8B-B14F-4D97-AF65-F5344CB8AC3E}">
        <p14:creationId xmlns:p14="http://schemas.microsoft.com/office/powerpoint/2010/main" val="3428382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Comments to be added shortly on these new slides</a:t>
            </a:r>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44</a:t>
            </a:fld>
            <a:endParaRPr lang="en-GB"/>
          </a:p>
        </p:txBody>
      </p:sp>
    </p:spTree>
    <p:extLst>
      <p:ext uri="{BB962C8B-B14F-4D97-AF65-F5344CB8AC3E}">
        <p14:creationId xmlns:p14="http://schemas.microsoft.com/office/powerpoint/2010/main" val="1439141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sz="1100" dirty="0">
                <a:solidFill>
                  <a:schemeClr val="bg1"/>
                </a:solidFill>
                <a:latin typeface="+mj-lt"/>
              </a:rPr>
              <a:t>We have experience, structure and ambition,</a:t>
            </a:r>
          </a:p>
          <a:p>
            <a:pPr marL="150516" indent="-150516">
              <a:buFont typeface="Arial" panose="020B0604020202020204" pitchFamily="34" charset="0"/>
              <a:buChar char="•"/>
            </a:pPr>
            <a:r>
              <a:rPr lang="en-GB" sz="1100" dirty="0">
                <a:solidFill>
                  <a:schemeClr val="bg1"/>
                </a:solidFill>
                <a:latin typeface="+mj-lt"/>
              </a:rPr>
              <a:t>We have a strong asset base/balance sheet</a:t>
            </a:r>
          </a:p>
          <a:p>
            <a:pPr marL="150516" indent="-150516">
              <a:buFont typeface="Arial" panose="020B0604020202020204" pitchFamily="34" charset="0"/>
              <a:buChar char="•"/>
            </a:pPr>
            <a:r>
              <a:rPr lang="en-GB" sz="1100" dirty="0">
                <a:solidFill>
                  <a:schemeClr val="bg1"/>
                </a:solidFill>
                <a:latin typeface="+mj-lt"/>
              </a:rPr>
              <a:t>We have a broad base of existing stakeholders</a:t>
            </a:r>
          </a:p>
          <a:p>
            <a:pPr marL="150516" indent="-150516">
              <a:buFont typeface="Arial" panose="020B0604020202020204" pitchFamily="34" charset="0"/>
              <a:buChar char="•"/>
            </a:pPr>
            <a:r>
              <a:rPr lang="en-GB" sz="1100" dirty="0">
                <a:solidFill>
                  <a:schemeClr val="bg1"/>
                </a:solidFill>
                <a:latin typeface="+mj-lt"/>
              </a:rPr>
              <a:t>We are ready to grow significantly from that base.</a:t>
            </a:r>
          </a:p>
          <a:p>
            <a:pPr marL="150516" indent="-150516">
              <a:buFont typeface="Arial" panose="020B0604020202020204" pitchFamily="34" charset="0"/>
              <a:buChar char="•"/>
            </a:pPr>
            <a:r>
              <a:rPr lang="en-GB" sz="1100" dirty="0">
                <a:solidFill>
                  <a:schemeClr val="bg1"/>
                </a:solidFill>
                <a:latin typeface="+mj-lt"/>
              </a:rPr>
              <a:t>We are different to most companies in this space. </a:t>
            </a:r>
          </a:p>
          <a:p>
            <a:pPr marL="150516" indent="-150516">
              <a:buFont typeface="Arial" panose="020B0604020202020204" pitchFamily="34" charset="0"/>
              <a:buChar char="•"/>
            </a:pPr>
            <a:r>
              <a:rPr lang="en-GB" sz="1100" dirty="0">
                <a:solidFill>
                  <a:schemeClr val="bg1"/>
                </a:solidFill>
                <a:latin typeface="+mj-lt"/>
              </a:rPr>
              <a:t>This is not a claim to be better than everyone else, but a justified claim to be different enough that we can play a strong part in any portfolio</a:t>
            </a:r>
          </a:p>
        </p:txBody>
      </p:sp>
      <p:sp>
        <p:nvSpPr>
          <p:cNvPr id="4" name="Slide Number Placeholder 3"/>
          <p:cNvSpPr>
            <a:spLocks noGrp="1"/>
          </p:cNvSpPr>
          <p:nvPr>
            <p:ph type="sldNum" sz="quarter" idx="5"/>
          </p:nvPr>
        </p:nvSpPr>
        <p:spPr/>
        <p:txBody>
          <a:bodyPr/>
          <a:lstStyle/>
          <a:p>
            <a:fld id="{A37986DB-6071-4920-B694-2FA874DF3DDE}" type="slidenum">
              <a:rPr lang="en-GB" smtClean="0"/>
              <a:t>45</a:t>
            </a:fld>
            <a:endParaRPr lang="en-GB"/>
          </a:p>
        </p:txBody>
      </p:sp>
    </p:spTree>
    <p:extLst>
      <p:ext uri="{BB962C8B-B14F-4D97-AF65-F5344CB8AC3E}">
        <p14:creationId xmlns:p14="http://schemas.microsoft.com/office/powerpoint/2010/main" val="1903317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516" indent="-150516">
              <a:buFont typeface="Arial" panose="020B0604020202020204" pitchFamily="34" charset="0"/>
              <a:buChar char="•"/>
            </a:pPr>
            <a:r>
              <a:rPr lang="en-GB" sz="1100" dirty="0">
                <a:solidFill>
                  <a:schemeClr val="bg1"/>
                </a:solidFill>
                <a:latin typeface="+mj-lt"/>
              </a:rPr>
              <a:t>We have experience, structure and ambition,</a:t>
            </a:r>
          </a:p>
          <a:p>
            <a:pPr marL="150516" indent="-150516">
              <a:buFont typeface="Arial" panose="020B0604020202020204" pitchFamily="34" charset="0"/>
              <a:buChar char="•"/>
            </a:pPr>
            <a:r>
              <a:rPr lang="en-GB" sz="1100" dirty="0">
                <a:solidFill>
                  <a:schemeClr val="bg1"/>
                </a:solidFill>
                <a:latin typeface="+mj-lt"/>
              </a:rPr>
              <a:t>We have a strong asset base/balance sheet</a:t>
            </a:r>
          </a:p>
          <a:p>
            <a:pPr marL="150516" indent="-150516">
              <a:buFont typeface="Arial" panose="020B0604020202020204" pitchFamily="34" charset="0"/>
              <a:buChar char="•"/>
            </a:pPr>
            <a:r>
              <a:rPr lang="en-GB" sz="1100" dirty="0">
                <a:solidFill>
                  <a:schemeClr val="bg1"/>
                </a:solidFill>
                <a:latin typeface="+mj-lt"/>
              </a:rPr>
              <a:t>We have a broad base of existing stakeholders</a:t>
            </a:r>
          </a:p>
          <a:p>
            <a:pPr marL="150516" indent="-150516">
              <a:buFont typeface="Arial" panose="020B0604020202020204" pitchFamily="34" charset="0"/>
              <a:buChar char="•"/>
            </a:pPr>
            <a:r>
              <a:rPr lang="en-GB" sz="1100" dirty="0">
                <a:solidFill>
                  <a:schemeClr val="bg1"/>
                </a:solidFill>
                <a:latin typeface="+mj-lt"/>
              </a:rPr>
              <a:t>We are ready to grow significantly from that base.</a:t>
            </a:r>
          </a:p>
          <a:p>
            <a:pPr marL="150516" indent="-150516">
              <a:buFont typeface="Arial" panose="020B0604020202020204" pitchFamily="34" charset="0"/>
              <a:buChar char="•"/>
            </a:pPr>
            <a:r>
              <a:rPr lang="en-GB" sz="1100" dirty="0">
                <a:solidFill>
                  <a:schemeClr val="bg1"/>
                </a:solidFill>
                <a:latin typeface="+mj-lt"/>
              </a:rPr>
              <a:t>We are different to most companies in this space. </a:t>
            </a:r>
          </a:p>
          <a:p>
            <a:pPr marL="150516" indent="-150516">
              <a:buFont typeface="Arial" panose="020B0604020202020204" pitchFamily="34" charset="0"/>
              <a:buChar char="•"/>
            </a:pPr>
            <a:r>
              <a:rPr lang="en-GB" sz="1100" dirty="0">
                <a:solidFill>
                  <a:schemeClr val="bg1"/>
                </a:solidFill>
                <a:latin typeface="+mj-lt"/>
              </a:rPr>
              <a:t>This is not a claim to be better than everyone else, but a justified claim to be different enough that we can play a strong part in any portfolio</a:t>
            </a:r>
          </a:p>
        </p:txBody>
      </p:sp>
      <p:sp>
        <p:nvSpPr>
          <p:cNvPr id="4" name="Slide Number Placeholder 3"/>
          <p:cNvSpPr>
            <a:spLocks noGrp="1"/>
          </p:cNvSpPr>
          <p:nvPr>
            <p:ph type="sldNum" sz="quarter" idx="5"/>
          </p:nvPr>
        </p:nvSpPr>
        <p:spPr/>
        <p:txBody>
          <a:bodyPr/>
          <a:lstStyle/>
          <a:p>
            <a:fld id="{A37986DB-6071-4920-B694-2FA874DF3DDE}" type="slidenum">
              <a:rPr lang="en-GB" smtClean="0"/>
              <a:t>46</a:t>
            </a:fld>
            <a:endParaRPr lang="en-GB"/>
          </a:p>
        </p:txBody>
      </p:sp>
    </p:spTree>
    <p:extLst>
      <p:ext uri="{BB962C8B-B14F-4D97-AF65-F5344CB8AC3E}">
        <p14:creationId xmlns:p14="http://schemas.microsoft.com/office/powerpoint/2010/main" val="1446226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85C62-13B2-09D4-CB02-2CCD197C5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D5BF2-2094-C9B2-D391-CA27AFD41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56F3C-5E7A-A3D0-2576-14FE0586A6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858D2F7-3852-BB6C-FAF1-537EC86ABA9A}"/>
              </a:ext>
            </a:extLst>
          </p:cNvPr>
          <p:cNvSpPr>
            <a:spLocks noGrp="1"/>
          </p:cNvSpPr>
          <p:nvPr>
            <p:ph type="sldNum" sz="quarter" idx="5"/>
          </p:nvPr>
        </p:nvSpPr>
        <p:spPr/>
        <p:txBody>
          <a:bodyPr/>
          <a:lstStyle/>
          <a:p>
            <a:fld id="{A37986DB-6071-4920-B694-2FA874DF3DDE}" type="slidenum">
              <a:rPr lang="en-GB" smtClean="0"/>
              <a:t>9</a:t>
            </a:fld>
            <a:endParaRPr lang="en-GB"/>
          </a:p>
        </p:txBody>
      </p:sp>
    </p:spTree>
    <p:extLst>
      <p:ext uri="{BB962C8B-B14F-4D97-AF65-F5344CB8AC3E}">
        <p14:creationId xmlns:p14="http://schemas.microsoft.com/office/powerpoint/2010/main" val="35080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0126-3A35-32F4-3C82-06A4EAD78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BA60E-A620-AF23-6CAA-7C52C05A8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21C25-6FE7-2D06-4FF6-8B7966CD46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2E08DCB-C8A7-E5B7-9833-450EA7D32476}"/>
              </a:ext>
            </a:extLst>
          </p:cNvPr>
          <p:cNvSpPr>
            <a:spLocks noGrp="1"/>
          </p:cNvSpPr>
          <p:nvPr>
            <p:ph type="sldNum" sz="quarter" idx="5"/>
          </p:nvPr>
        </p:nvSpPr>
        <p:spPr/>
        <p:txBody>
          <a:bodyPr/>
          <a:lstStyle/>
          <a:p>
            <a:fld id="{A37986DB-6071-4920-B694-2FA874DF3DDE}" type="slidenum">
              <a:rPr lang="en-GB" smtClean="0"/>
              <a:t>10</a:t>
            </a:fld>
            <a:endParaRPr lang="en-GB"/>
          </a:p>
        </p:txBody>
      </p:sp>
    </p:spTree>
    <p:extLst>
      <p:ext uri="{BB962C8B-B14F-4D97-AF65-F5344CB8AC3E}">
        <p14:creationId xmlns:p14="http://schemas.microsoft.com/office/powerpoint/2010/main" val="246362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679F8-6096-7A9B-7308-CF671D300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C2FA9-3994-1129-A75D-824B8D4C6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1A9E4-51CE-1284-F5F9-954C4F3B51C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AD8FD1E-91BD-DE7F-7A5C-409F23421F97}"/>
              </a:ext>
            </a:extLst>
          </p:cNvPr>
          <p:cNvSpPr>
            <a:spLocks noGrp="1"/>
          </p:cNvSpPr>
          <p:nvPr>
            <p:ph type="sldNum" sz="quarter" idx="5"/>
          </p:nvPr>
        </p:nvSpPr>
        <p:spPr/>
        <p:txBody>
          <a:bodyPr/>
          <a:lstStyle/>
          <a:p>
            <a:fld id="{A37986DB-6071-4920-B694-2FA874DF3DDE}" type="slidenum">
              <a:rPr lang="en-GB" smtClean="0"/>
              <a:t>11</a:t>
            </a:fld>
            <a:endParaRPr lang="en-GB"/>
          </a:p>
        </p:txBody>
      </p:sp>
    </p:spTree>
    <p:extLst>
      <p:ext uri="{BB962C8B-B14F-4D97-AF65-F5344CB8AC3E}">
        <p14:creationId xmlns:p14="http://schemas.microsoft.com/office/powerpoint/2010/main" val="41821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37986DB-6071-4920-B694-2FA874DF3DDE}" type="slidenum">
              <a:rPr lang="en-GB" smtClean="0"/>
              <a:t>12</a:t>
            </a:fld>
            <a:endParaRPr lang="en-GB"/>
          </a:p>
        </p:txBody>
      </p:sp>
    </p:spTree>
    <p:extLst>
      <p:ext uri="{BB962C8B-B14F-4D97-AF65-F5344CB8AC3E}">
        <p14:creationId xmlns:p14="http://schemas.microsoft.com/office/powerpoint/2010/main" val="3930767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D1C97-908D-B2DD-CFA5-E6F449EBD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EB6A1-3300-603D-E0D1-949F82C73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526F0-5C0D-F555-2A5A-1EB1BB75ACCB}"/>
              </a:ext>
            </a:extLst>
          </p:cNvPr>
          <p:cNvSpPr>
            <a:spLocks noGrp="1"/>
          </p:cNvSpPr>
          <p:nvPr>
            <p:ph type="body" idx="1"/>
          </p:nvPr>
        </p:nvSpPr>
        <p:spPr/>
        <p:txBody>
          <a:bodyPr/>
          <a:lstStyle/>
          <a:p>
            <a:pPr marL="150516" indent="-150516">
              <a:buFont typeface="Arial" panose="020B0604020202020204" pitchFamily="34" charset="0"/>
              <a:buChar char="•"/>
            </a:pPr>
            <a:endParaRPr lang="en-GB" sz="1100" dirty="0">
              <a:solidFill>
                <a:schemeClr val="bg1"/>
              </a:solidFill>
              <a:latin typeface="+mj-lt"/>
            </a:endParaRPr>
          </a:p>
        </p:txBody>
      </p:sp>
      <p:sp>
        <p:nvSpPr>
          <p:cNvPr id="4" name="Slide Number Placeholder 3">
            <a:extLst>
              <a:ext uri="{FF2B5EF4-FFF2-40B4-BE49-F238E27FC236}">
                <a16:creationId xmlns:a16="http://schemas.microsoft.com/office/drawing/2014/main" id="{551670F3-0061-B2B4-DF17-EFF7093E8747}"/>
              </a:ext>
            </a:extLst>
          </p:cNvPr>
          <p:cNvSpPr>
            <a:spLocks noGrp="1"/>
          </p:cNvSpPr>
          <p:nvPr>
            <p:ph type="sldNum" sz="quarter" idx="5"/>
          </p:nvPr>
        </p:nvSpPr>
        <p:spPr/>
        <p:txBody>
          <a:bodyPr/>
          <a:lstStyle/>
          <a:p>
            <a:fld id="{A37986DB-6071-4920-B694-2FA874DF3DDE}" type="slidenum">
              <a:rPr lang="en-GB" smtClean="0"/>
              <a:t>13</a:t>
            </a:fld>
            <a:endParaRPr lang="en-GB"/>
          </a:p>
        </p:txBody>
      </p:sp>
    </p:spTree>
    <p:extLst>
      <p:ext uri="{BB962C8B-B14F-4D97-AF65-F5344CB8AC3E}">
        <p14:creationId xmlns:p14="http://schemas.microsoft.com/office/powerpoint/2010/main" val="98894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A83BB-1AB9-2471-5F84-D43BDB9EA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E1F6D-A5F2-146F-2A41-64A803D18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7CDB7-25B9-A8CF-982A-36FE3D07BC88}"/>
              </a:ext>
            </a:extLst>
          </p:cNvPr>
          <p:cNvSpPr>
            <a:spLocks noGrp="1"/>
          </p:cNvSpPr>
          <p:nvPr>
            <p:ph type="body" idx="1"/>
          </p:nvPr>
        </p:nvSpPr>
        <p:spPr/>
        <p:txBody>
          <a:bodyPr/>
          <a:lstStyle/>
          <a:p>
            <a:r>
              <a:rPr lang="en-GB" dirty="0"/>
              <a:t>Collectively, we have worked with a vast array of key market participants in the region, our network is the equal of any in the sector</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41AC2275-9C70-49C9-839F-2129125848DB}"/>
              </a:ext>
            </a:extLst>
          </p:cNvPr>
          <p:cNvSpPr>
            <a:spLocks noGrp="1"/>
          </p:cNvSpPr>
          <p:nvPr>
            <p:ph type="sldNum" sz="quarter" idx="5"/>
          </p:nvPr>
        </p:nvSpPr>
        <p:spPr/>
        <p:txBody>
          <a:bodyPr/>
          <a:lstStyle/>
          <a:p>
            <a:fld id="{A37986DB-6071-4920-B694-2FA874DF3DDE}" type="slidenum">
              <a:rPr lang="en-GB" smtClean="0"/>
              <a:t>14</a:t>
            </a:fld>
            <a:endParaRPr lang="en-GB"/>
          </a:p>
        </p:txBody>
      </p:sp>
    </p:spTree>
    <p:extLst>
      <p:ext uri="{BB962C8B-B14F-4D97-AF65-F5344CB8AC3E}">
        <p14:creationId xmlns:p14="http://schemas.microsoft.com/office/powerpoint/2010/main" val="3652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3/5/25</a:t>
            </a:fld>
            <a:endParaRPr lang="en-US"/>
          </a:p>
        </p:txBody>
      </p:sp>
      <p:sp>
        <p:nvSpPr>
          <p:cNvPr id="6" name="Holder 6"/>
          <p:cNvSpPr>
            <a:spLocks noGrp="1"/>
          </p:cNvSpPr>
          <p:nvPr>
            <p:ph type="sldNum" sz="quarter" idx="7"/>
          </p:nvPr>
        </p:nvSpPr>
        <p:spPr/>
        <p:txBody>
          <a:bodyPr lIns="0" tIns="0" rIns="0" bIns="0"/>
          <a:lstStyle>
            <a:lvl1pPr>
              <a:defRPr sz="700" b="0" i="0">
                <a:solidFill>
                  <a:srgbClr val="00E300"/>
                </a:solidFill>
                <a:latin typeface="Geneva"/>
                <a:cs typeface="Geneva"/>
              </a:defRPr>
            </a:lvl1pPr>
          </a:lstStyle>
          <a:p>
            <a:pPr marL="38100">
              <a:lnSpc>
                <a:spcPct val="100000"/>
              </a:lnSpc>
              <a:spcBef>
                <a:spcPts val="130"/>
              </a:spcBef>
            </a:pPr>
            <a:fld id="{81D60167-4931-47E6-BA6A-407CBD079E47}" type="slidenum">
              <a:rPr spc="-75" dirty="0"/>
              <a:t>‹Nr.›</a:t>
            </a:fld>
            <a:endParaRPr spc="-7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k object 16"/>
          <p:cNvSpPr/>
          <p:nvPr/>
        </p:nvSpPr>
        <p:spPr>
          <a:xfrm>
            <a:off x="0" y="0"/>
            <a:ext cx="7435850" cy="6858000"/>
          </a:xfrm>
          <a:custGeom>
            <a:avLst/>
            <a:gdLst/>
            <a:ahLst/>
            <a:cxnLst/>
            <a:rect l="l" t="t" r="r" b="b"/>
            <a:pathLst>
              <a:path w="7435850" h="6858000">
                <a:moveTo>
                  <a:pt x="0" y="6858000"/>
                </a:moveTo>
                <a:lnTo>
                  <a:pt x="7435799" y="6858000"/>
                </a:lnTo>
                <a:lnTo>
                  <a:pt x="7435799" y="0"/>
                </a:lnTo>
                <a:lnTo>
                  <a:pt x="0" y="0"/>
                </a:lnTo>
                <a:lnTo>
                  <a:pt x="0" y="6858000"/>
                </a:lnTo>
                <a:close/>
              </a:path>
            </a:pathLst>
          </a:custGeom>
          <a:solidFill>
            <a:srgbClr val="052369"/>
          </a:solidFill>
        </p:spPr>
        <p:txBody>
          <a:bodyPr wrap="square" lIns="0" tIns="0" rIns="0" bIns="0" rtlCol="0"/>
          <a:lstStyle/>
          <a:p>
            <a:endParaRPr/>
          </a:p>
        </p:txBody>
      </p:sp>
      <p:sp>
        <p:nvSpPr>
          <p:cNvPr id="17" name="bk object 17"/>
          <p:cNvSpPr/>
          <p:nvPr/>
        </p:nvSpPr>
        <p:spPr>
          <a:xfrm>
            <a:off x="5185926" y="0"/>
            <a:ext cx="7007859" cy="6858000"/>
          </a:xfrm>
          <a:custGeom>
            <a:avLst/>
            <a:gdLst/>
            <a:ahLst/>
            <a:cxnLst/>
            <a:rect l="l" t="t" r="r" b="b"/>
            <a:pathLst>
              <a:path w="7007859" h="6858000">
                <a:moveTo>
                  <a:pt x="7007266" y="0"/>
                </a:moveTo>
                <a:lnTo>
                  <a:pt x="1315771" y="0"/>
                </a:lnTo>
                <a:lnTo>
                  <a:pt x="1302521" y="14594"/>
                </a:lnTo>
                <a:lnTo>
                  <a:pt x="1270338" y="50735"/>
                </a:lnTo>
                <a:lnTo>
                  <a:pt x="1238494" y="87191"/>
                </a:lnTo>
                <a:lnTo>
                  <a:pt x="1206991" y="123962"/>
                </a:lnTo>
                <a:lnTo>
                  <a:pt x="1175831" y="161044"/>
                </a:lnTo>
                <a:lnTo>
                  <a:pt x="1145018" y="198434"/>
                </a:lnTo>
                <a:lnTo>
                  <a:pt x="1114553" y="236131"/>
                </a:lnTo>
                <a:lnTo>
                  <a:pt x="1084440" y="274131"/>
                </a:lnTo>
                <a:lnTo>
                  <a:pt x="1054681" y="312432"/>
                </a:lnTo>
                <a:lnTo>
                  <a:pt x="1025277" y="351031"/>
                </a:lnTo>
                <a:lnTo>
                  <a:pt x="996233" y="389926"/>
                </a:lnTo>
                <a:lnTo>
                  <a:pt x="967551" y="429114"/>
                </a:lnTo>
                <a:lnTo>
                  <a:pt x="939232" y="468593"/>
                </a:lnTo>
                <a:lnTo>
                  <a:pt x="911280" y="508360"/>
                </a:lnTo>
                <a:lnTo>
                  <a:pt x="883697" y="548412"/>
                </a:lnTo>
                <a:lnTo>
                  <a:pt x="856485" y="588747"/>
                </a:lnTo>
                <a:lnTo>
                  <a:pt x="829648" y="629363"/>
                </a:lnTo>
                <a:lnTo>
                  <a:pt x="803188" y="670256"/>
                </a:lnTo>
                <a:lnTo>
                  <a:pt x="777106" y="711425"/>
                </a:lnTo>
                <a:lnTo>
                  <a:pt x="751407" y="752865"/>
                </a:lnTo>
                <a:lnTo>
                  <a:pt x="726092" y="794576"/>
                </a:lnTo>
                <a:lnTo>
                  <a:pt x="701164" y="836555"/>
                </a:lnTo>
                <a:lnTo>
                  <a:pt x="676625" y="878798"/>
                </a:lnTo>
                <a:lnTo>
                  <a:pt x="652478" y="921303"/>
                </a:lnTo>
                <a:lnTo>
                  <a:pt x="628726" y="964068"/>
                </a:lnTo>
                <a:lnTo>
                  <a:pt x="605370" y="1007090"/>
                </a:lnTo>
                <a:lnTo>
                  <a:pt x="582415" y="1050367"/>
                </a:lnTo>
                <a:lnTo>
                  <a:pt x="559861" y="1093896"/>
                </a:lnTo>
                <a:lnTo>
                  <a:pt x="537712" y="1137674"/>
                </a:lnTo>
                <a:lnTo>
                  <a:pt x="515970" y="1181698"/>
                </a:lnTo>
                <a:lnTo>
                  <a:pt x="494638" y="1225967"/>
                </a:lnTo>
                <a:lnTo>
                  <a:pt x="473719" y="1270478"/>
                </a:lnTo>
                <a:lnTo>
                  <a:pt x="453214" y="1315227"/>
                </a:lnTo>
                <a:lnTo>
                  <a:pt x="433126" y="1360213"/>
                </a:lnTo>
                <a:lnTo>
                  <a:pt x="413459" y="1405433"/>
                </a:lnTo>
                <a:lnTo>
                  <a:pt x="394214" y="1450884"/>
                </a:lnTo>
                <a:lnTo>
                  <a:pt x="375394" y="1496564"/>
                </a:lnTo>
                <a:lnTo>
                  <a:pt x="357001" y="1542470"/>
                </a:lnTo>
                <a:lnTo>
                  <a:pt x="339039" y="1588600"/>
                </a:lnTo>
                <a:lnTo>
                  <a:pt x="321509" y="1634951"/>
                </a:lnTo>
                <a:lnTo>
                  <a:pt x="304414" y="1681520"/>
                </a:lnTo>
                <a:lnTo>
                  <a:pt x="287757" y="1728304"/>
                </a:lnTo>
                <a:lnTo>
                  <a:pt x="271540" y="1775303"/>
                </a:lnTo>
                <a:lnTo>
                  <a:pt x="255766" y="1822511"/>
                </a:lnTo>
                <a:lnTo>
                  <a:pt x="240438" y="1869928"/>
                </a:lnTo>
                <a:lnTo>
                  <a:pt x="225557" y="1917551"/>
                </a:lnTo>
                <a:lnTo>
                  <a:pt x="211127" y="1965376"/>
                </a:lnTo>
                <a:lnTo>
                  <a:pt x="197149" y="2013402"/>
                </a:lnTo>
                <a:lnTo>
                  <a:pt x="183627" y="2061625"/>
                </a:lnTo>
                <a:lnTo>
                  <a:pt x="170564" y="2110044"/>
                </a:lnTo>
                <a:lnTo>
                  <a:pt x="157960" y="2158655"/>
                </a:lnTo>
                <a:lnTo>
                  <a:pt x="145820" y="2207456"/>
                </a:lnTo>
                <a:lnTo>
                  <a:pt x="134146" y="2256445"/>
                </a:lnTo>
                <a:lnTo>
                  <a:pt x="122939" y="2305618"/>
                </a:lnTo>
                <a:lnTo>
                  <a:pt x="112204" y="2354974"/>
                </a:lnTo>
                <a:lnTo>
                  <a:pt x="101941" y="2404510"/>
                </a:lnTo>
                <a:lnTo>
                  <a:pt x="92155" y="2454223"/>
                </a:lnTo>
                <a:lnTo>
                  <a:pt x="82847" y="2504110"/>
                </a:lnTo>
                <a:lnTo>
                  <a:pt x="74020" y="2554170"/>
                </a:lnTo>
                <a:lnTo>
                  <a:pt x="65676" y="2604398"/>
                </a:lnTo>
                <a:lnTo>
                  <a:pt x="57818" y="2654794"/>
                </a:lnTo>
                <a:lnTo>
                  <a:pt x="50449" y="2705354"/>
                </a:lnTo>
                <a:lnTo>
                  <a:pt x="43571" y="2756075"/>
                </a:lnTo>
                <a:lnTo>
                  <a:pt x="37187" y="2806956"/>
                </a:lnTo>
                <a:lnTo>
                  <a:pt x="31298" y="2857993"/>
                </a:lnTo>
                <a:lnTo>
                  <a:pt x="25909" y="2909184"/>
                </a:lnTo>
                <a:lnTo>
                  <a:pt x="21020" y="2960527"/>
                </a:lnTo>
                <a:lnTo>
                  <a:pt x="16636" y="3012018"/>
                </a:lnTo>
                <a:lnTo>
                  <a:pt x="12757" y="3063655"/>
                </a:lnTo>
                <a:lnTo>
                  <a:pt x="9388" y="3115436"/>
                </a:lnTo>
                <a:lnTo>
                  <a:pt x="6530" y="3167359"/>
                </a:lnTo>
                <a:lnTo>
                  <a:pt x="4186" y="3219419"/>
                </a:lnTo>
                <a:lnTo>
                  <a:pt x="2358" y="3271616"/>
                </a:lnTo>
                <a:lnTo>
                  <a:pt x="1049" y="3323945"/>
                </a:lnTo>
                <a:lnTo>
                  <a:pt x="262" y="3376406"/>
                </a:lnTo>
                <a:lnTo>
                  <a:pt x="0" y="3428994"/>
                </a:lnTo>
                <a:lnTo>
                  <a:pt x="262" y="3481584"/>
                </a:lnTo>
                <a:lnTo>
                  <a:pt x="1049" y="3534044"/>
                </a:lnTo>
                <a:lnTo>
                  <a:pt x="2358" y="3586375"/>
                </a:lnTo>
                <a:lnTo>
                  <a:pt x="4186" y="3638572"/>
                </a:lnTo>
                <a:lnTo>
                  <a:pt x="6530" y="3690633"/>
                </a:lnTo>
                <a:lnTo>
                  <a:pt x="9388" y="3742555"/>
                </a:lnTo>
                <a:lnTo>
                  <a:pt x="12758" y="3794336"/>
                </a:lnTo>
                <a:lnTo>
                  <a:pt x="16636" y="3845974"/>
                </a:lnTo>
                <a:lnTo>
                  <a:pt x="21021" y="3897466"/>
                </a:lnTo>
                <a:lnTo>
                  <a:pt x="25910" y="3948809"/>
                </a:lnTo>
                <a:lnTo>
                  <a:pt x="31300" y="4000000"/>
                </a:lnTo>
                <a:lnTo>
                  <a:pt x="37188" y="4051038"/>
                </a:lnTo>
                <a:lnTo>
                  <a:pt x="43573" y="4101919"/>
                </a:lnTo>
                <a:lnTo>
                  <a:pt x="50451" y="4152640"/>
                </a:lnTo>
                <a:lnTo>
                  <a:pt x="57821" y="4203201"/>
                </a:lnTo>
                <a:lnTo>
                  <a:pt x="65679" y="4253597"/>
                </a:lnTo>
                <a:lnTo>
                  <a:pt x="74023" y="4303826"/>
                </a:lnTo>
                <a:lnTo>
                  <a:pt x="82850" y="4353885"/>
                </a:lnTo>
                <a:lnTo>
                  <a:pt x="92159" y="4403773"/>
                </a:lnTo>
                <a:lnTo>
                  <a:pt x="101946" y="4453486"/>
                </a:lnTo>
                <a:lnTo>
                  <a:pt x="112208" y="4503022"/>
                </a:lnTo>
                <a:lnTo>
                  <a:pt x="122944" y="4552378"/>
                </a:lnTo>
                <a:lnTo>
                  <a:pt x="134151" y="4601552"/>
                </a:lnTo>
                <a:lnTo>
                  <a:pt x="145826" y="4650541"/>
                </a:lnTo>
                <a:lnTo>
                  <a:pt x="157966" y="4699343"/>
                </a:lnTo>
                <a:lnTo>
                  <a:pt x="170570" y="4747954"/>
                </a:lnTo>
                <a:lnTo>
                  <a:pt x="183634" y="4796373"/>
                </a:lnTo>
                <a:lnTo>
                  <a:pt x="197157" y="4844596"/>
                </a:lnTo>
                <a:lnTo>
                  <a:pt x="211135" y="4892622"/>
                </a:lnTo>
                <a:lnTo>
                  <a:pt x="225566" y="4940448"/>
                </a:lnTo>
                <a:lnTo>
                  <a:pt x="240447" y="4988070"/>
                </a:lnTo>
                <a:lnTo>
                  <a:pt x="255776" y="5035487"/>
                </a:lnTo>
                <a:lnTo>
                  <a:pt x="271550" y="5082696"/>
                </a:lnTo>
                <a:lnTo>
                  <a:pt x="287768" y="5129695"/>
                </a:lnTo>
                <a:lnTo>
                  <a:pt x="304425" y="5176480"/>
                </a:lnTo>
                <a:lnTo>
                  <a:pt x="321520" y="5223049"/>
                </a:lnTo>
                <a:lnTo>
                  <a:pt x="339051" y="5269400"/>
                </a:lnTo>
                <a:lnTo>
                  <a:pt x="357014" y="5315529"/>
                </a:lnTo>
                <a:lnTo>
                  <a:pt x="375407" y="5361435"/>
                </a:lnTo>
                <a:lnTo>
                  <a:pt x="394228" y="5407115"/>
                </a:lnTo>
                <a:lnTo>
                  <a:pt x="413473" y="5452567"/>
                </a:lnTo>
                <a:lnTo>
                  <a:pt x="433142" y="5497787"/>
                </a:lnTo>
                <a:lnTo>
                  <a:pt x="453230" y="5542773"/>
                </a:lnTo>
                <a:lnTo>
                  <a:pt x="473735" y="5587523"/>
                </a:lnTo>
                <a:lnTo>
                  <a:pt x="494655" y="5632033"/>
                </a:lnTo>
                <a:lnTo>
                  <a:pt x="515988" y="5676302"/>
                </a:lnTo>
                <a:lnTo>
                  <a:pt x="537730" y="5720327"/>
                </a:lnTo>
                <a:lnTo>
                  <a:pt x="559880" y="5764105"/>
                </a:lnTo>
                <a:lnTo>
                  <a:pt x="582434" y="5807634"/>
                </a:lnTo>
                <a:lnTo>
                  <a:pt x="605390" y="5850910"/>
                </a:lnTo>
                <a:lnTo>
                  <a:pt x="628746" y="5893933"/>
                </a:lnTo>
                <a:lnTo>
                  <a:pt x="652499" y="5936698"/>
                </a:lnTo>
                <a:lnTo>
                  <a:pt x="676647" y="5979203"/>
                </a:lnTo>
                <a:lnTo>
                  <a:pt x="701186" y="6021446"/>
                </a:lnTo>
                <a:lnTo>
                  <a:pt x="726115" y="6063425"/>
                </a:lnTo>
                <a:lnTo>
                  <a:pt x="751431" y="6105136"/>
                </a:lnTo>
                <a:lnTo>
                  <a:pt x="777131" y="6146577"/>
                </a:lnTo>
                <a:lnTo>
                  <a:pt x="803213" y="6187745"/>
                </a:lnTo>
                <a:lnTo>
                  <a:pt x="829674" y="6228638"/>
                </a:lnTo>
                <a:lnTo>
                  <a:pt x="856512" y="6269254"/>
                </a:lnTo>
                <a:lnTo>
                  <a:pt x="883724" y="6309589"/>
                </a:lnTo>
                <a:lnTo>
                  <a:pt x="911307" y="6349642"/>
                </a:lnTo>
                <a:lnTo>
                  <a:pt x="939260" y="6389408"/>
                </a:lnTo>
                <a:lnTo>
                  <a:pt x="967579" y="6428887"/>
                </a:lnTo>
                <a:lnTo>
                  <a:pt x="996263" y="6468076"/>
                </a:lnTo>
                <a:lnTo>
                  <a:pt x="1025307" y="6506971"/>
                </a:lnTo>
                <a:lnTo>
                  <a:pt x="1054711" y="6545570"/>
                </a:lnTo>
                <a:lnTo>
                  <a:pt x="1084471" y="6583871"/>
                </a:lnTo>
                <a:lnTo>
                  <a:pt x="1114585" y="6621871"/>
                </a:lnTo>
                <a:lnTo>
                  <a:pt x="1145050" y="6659567"/>
                </a:lnTo>
                <a:lnTo>
                  <a:pt x="1175864" y="6696958"/>
                </a:lnTo>
                <a:lnTo>
                  <a:pt x="1207024" y="6734040"/>
                </a:lnTo>
                <a:lnTo>
                  <a:pt x="1238528" y="6770810"/>
                </a:lnTo>
                <a:lnTo>
                  <a:pt x="1270373" y="6807267"/>
                </a:lnTo>
                <a:lnTo>
                  <a:pt x="1302556" y="6843407"/>
                </a:lnTo>
                <a:lnTo>
                  <a:pt x="1315804" y="6858000"/>
                </a:lnTo>
                <a:lnTo>
                  <a:pt x="7007266" y="6858000"/>
                </a:lnTo>
                <a:lnTo>
                  <a:pt x="7007266" y="0"/>
                </a:lnTo>
                <a:close/>
              </a:path>
            </a:pathLst>
          </a:custGeom>
          <a:solidFill>
            <a:srgbClr val="F3F5F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600" b="0" i="0">
                <a:solidFill>
                  <a:srgbClr val="052369"/>
                </a:solidFill>
                <a:latin typeface="Geneva"/>
                <a:cs typeface="Genev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3/5/25</a:t>
            </a:fld>
            <a:endParaRPr lang="en-US"/>
          </a:p>
        </p:txBody>
      </p:sp>
      <p:sp>
        <p:nvSpPr>
          <p:cNvPr id="6" name="Holder 6"/>
          <p:cNvSpPr>
            <a:spLocks noGrp="1"/>
          </p:cNvSpPr>
          <p:nvPr>
            <p:ph type="sldNum" sz="quarter" idx="7"/>
          </p:nvPr>
        </p:nvSpPr>
        <p:spPr/>
        <p:txBody>
          <a:bodyPr lIns="0" tIns="0" rIns="0" bIns="0"/>
          <a:lstStyle>
            <a:lvl1pPr>
              <a:defRPr sz="700" b="0" i="0">
                <a:solidFill>
                  <a:srgbClr val="00E300"/>
                </a:solidFill>
                <a:latin typeface="Geneva"/>
                <a:cs typeface="Geneva"/>
              </a:defRPr>
            </a:lvl1pPr>
          </a:lstStyle>
          <a:p>
            <a:pPr marL="38100">
              <a:lnSpc>
                <a:spcPct val="100000"/>
              </a:lnSpc>
              <a:spcBef>
                <a:spcPts val="130"/>
              </a:spcBef>
            </a:pPr>
            <a:fld id="{81D60167-4931-47E6-BA6A-407CBD079E47}" type="slidenum">
              <a:rPr spc="-75" dirty="0"/>
              <a:t>‹Nr.›</a:t>
            </a:fld>
            <a:endParaRPr spc="-7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rgbClr val="052369"/>
                </a:solidFill>
                <a:latin typeface="Geneva"/>
                <a:cs typeface="Geneva"/>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3/5/25</a:t>
            </a:fld>
            <a:endParaRPr lang="en-US"/>
          </a:p>
        </p:txBody>
      </p:sp>
      <p:sp>
        <p:nvSpPr>
          <p:cNvPr id="7" name="Holder 7"/>
          <p:cNvSpPr>
            <a:spLocks noGrp="1"/>
          </p:cNvSpPr>
          <p:nvPr>
            <p:ph type="sldNum" sz="quarter" idx="7"/>
          </p:nvPr>
        </p:nvSpPr>
        <p:spPr/>
        <p:txBody>
          <a:bodyPr lIns="0" tIns="0" rIns="0" bIns="0"/>
          <a:lstStyle>
            <a:lvl1pPr>
              <a:defRPr sz="700" b="0" i="0">
                <a:solidFill>
                  <a:srgbClr val="00E300"/>
                </a:solidFill>
                <a:latin typeface="Geneva"/>
                <a:cs typeface="Geneva"/>
              </a:defRPr>
            </a:lvl1pPr>
          </a:lstStyle>
          <a:p>
            <a:pPr marL="38100">
              <a:lnSpc>
                <a:spcPct val="100000"/>
              </a:lnSpc>
              <a:spcBef>
                <a:spcPts val="130"/>
              </a:spcBef>
            </a:pPr>
            <a:fld id="{81D60167-4931-47E6-BA6A-407CBD079E47}" type="slidenum">
              <a:rPr spc="-75" dirty="0"/>
              <a:t>‹Nr.›</a:t>
            </a:fld>
            <a:endParaRPr spc="-7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rgbClr val="052369"/>
                </a:solidFill>
                <a:latin typeface="Geneva"/>
                <a:cs typeface="Genev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3/5/25</a:t>
            </a:fld>
            <a:endParaRPr lang="en-US"/>
          </a:p>
        </p:txBody>
      </p:sp>
      <p:sp>
        <p:nvSpPr>
          <p:cNvPr id="5" name="Holder 5"/>
          <p:cNvSpPr>
            <a:spLocks noGrp="1"/>
          </p:cNvSpPr>
          <p:nvPr>
            <p:ph type="sldNum" sz="quarter" idx="7"/>
          </p:nvPr>
        </p:nvSpPr>
        <p:spPr/>
        <p:txBody>
          <a:bodyPr lIns="0" tIns="0" rIns="0" bIns="0"/>
          <a:lstStyle>
            <a:lvl1pPr>
              <a:defRPr sz="700" b="0" i="0">
                <a:solidFill>
                  <a:srgbClr val="00E300"/>
                </a:solidFill>
                <a:latin typeface="Geneva"/>
                <a:cs typeface="Geneva"/>
              </a:defRPr>
            </a:lvl1pPr>
          </a:lstStyle>
          <a:p>
            <a:pPr marL="38100">
              <a:lnSpc>
                <a:spcPct val="100000"/>
              </a:lnSpc>
              <a:spcBef>
                <a:spcPts val="130"/>
              </a:spcBef>
            </a:pPr>
            <a:fld id="{81D60167-4931-47E6-BA6A-407CBD079E47}" type="slidenum">
              <a:rPr spc="-75" dirty="0"/>
              <a:t>‹Nr.›</a:t>
            </a:fld>
            <a:endParaRPr spc="-7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3/5/25</a:t>
            </a:fld>
            <a:endParaRPr lang="en-US"/>
          </a:p>
        </p:txBody>
      </p:sp>
      <p:sp>
        <p:nvSpPr>
          <p:cNvPr id="4" name="Holder 4"/>
          <p:cNvSpPr>
            <a:spLocks noGrp="1"/>
          </p:cNvSpPr>
          <p:nvPr>
            <p:ph type="sldNum" sz="quarter" idx="7"/>
          </p:nvPr>
        </p:nvSpPr>
        <p:spPr/>
        <p:txBody>
          <a:bodyPr lIns="0" tIns="0" rIns="0" bIns="0"/>
          <a:lstStyle>
            <a:lvl1pPr>
              <a:defRPr sz="700" b="0" i="0">
                <a:solidFill>
                  <a:srgbClr val="00E300"/>
                </a:solidFill>
                <a:latin typeface="Geneva"/>
                <a:cs typeface="Geneva"/>
              </a:defRPr>
            </a:lvl1pPr>
          </a:lstStyle>
          <a:p>
            <a:pPr marL="38100">
              <a:lnSpc>
                <a:spcPct val="100000"/>
              </a:lnSpc>
              <a:spcBef>
                <a:spcPts val="130"/>
              </a:spcBef>
            </a:pPr>
            <a:fld id="{81D60167-4931-47E6-BA6A-407CBD079E47}" type="slidenum">
              <a:rPr spc="-75" dirty="0"/>
              <a:t>‹Nr.›</a:t>
            </a:fld>
            <a:endParaRPr spc="-75"/>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48107" y="711775"/>
            <a:ext cx="8102135" cy="269240"/>
          </a:xfrm>
          <a:prstGeom prst="rect">
            <a:avLst/>
          </a:prstGeom>
        </p:spPr>
        <p:txBody>
          <a:bodyPr wrap="square" lIns="0" tIns="0" rIns="0" bIns="0">
            <a:spAutoFit/>
          </a:bodyPr>
          <a:lstStyle>
            <a:lvl1pPr>
              <a:defRPr sz="1600" b="0" i="0">
                <a:solidFill>
                  <a:srgbClr val="052369"/>
                </a:solidFill>
                <a:latin typeface="Geneva"/>
                <a:cs typeface="Geneva"/>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3/5/25</a:t>
            </a:fld>
            <a:endParaRPr lang="en-US"/>
          </a:p>
        </p:txBody>
      </p:sp>
      <p:sp>
        <p:nvSpPr>
          <p:cNvPr id="6" name="Holder 6"/>
          <p:cNvSpPr>
            <a:spLocks noGrp="1"/>
          </p:cNvSpPr>
          <p:nvPr>
            <p:ph type="sldNum" sz="quarter" idx="7"/>
          </p:nvPr>
        </p:nvSpPr>
        <p:spPr>
          <a:xfrm>
            <a:off x="11998979" y="6675999"/>
            <a:ext cx="176529" cy="142875"/>
          </a:xfrm>
          <a:prstGeom prst="rect">
            <a:avLst/>
          </a:prstGeom>
        </p:spPr>
        <p:txBody>
          <a:bodyPr wrap="square" lIns="0" tIns="0" rIns="0" bIns="0">
            <a:spAutoFit/>
          </a:bodyPr>
          <a:lstStyle>
            <a:lvl1pPr>
              <a:defRPr sz="700" b="0" i="0">
                <a:solidFill>
                  <a:srgbClr val="00E300"/>
                </a:solidFill>
                <a:latin typeface="Geneva"/>
                <a:cs typeface="Geneva"/>
              </a:defRPr>
            </a:lvl1pPr>
          </a:lstStyle>
          <a:p>
            <a:pPr marL="38100">
              <a:lnSpc>
                <a:spcPct val="100000"/>
              </a:lnSpc>
              <a:spcBef>
                <a:spcPts val="130"/>
              </a:spcBef>
            </a:pPr>
            <a:fld id="{81D60167-4931-47E6-BA6A-407CBD079E47}" type="slidenum">
              <a:rPr spc="-75" dirty="0"/>
              <a:t>‹Nr.›</a:t>
            </a:fld>
            <a:endParaRPr spc="-7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6" Type="http://schemas.openxmlformats.org/officeDocument/2006/relationships/image" Target="../media/image40.png"/><Relationship Id="rId21" Type="http://schemas.openxmlformats.org/officeDocument/2006/relationships/image" Target="../media/image35.jpg"/><Relationship Id="rId42" Type="http://schemas.openxmlformats.org/officeDocument/2006/relationships/image" Target="../media/image56.png"/><Relationship Id="rId47" Type="http://schemas.openxmlformats.org/officeDocument/2006/relationships/image" Target="../media/image61.png"/><Relationship Id="rId63" Type="http://schemas.openxmlformats.org/officeDocument/2006/relationships/image" Target="../media/image77.png"/><Relationship Id="rId68" Type="http://schemas.openxmlformats.org/officeDocument/2006/relationships/image" Target="../media/image82.png"/><Relationship Id="rId84" Type="http://schemas.openxmlformats.org/officeDocument/2006/relationships/image" Target="../media/image98.png"/><Relationship Id="rId16" Type="http://schemas.openxmlformats.org/officeDocument/2006/relationships/image" Target="../media/image30.png"/><Relationship Id="rId11" Type="http://schemas.openxmlformats.org/officeDocument/2006/relationships/image" Target="../media/image25.png"/><Relationship Id="rId32" Type="http://schemas.openxmlformats.org/officeDocument/2006/relationships/image" Target="../media/image46.png"/><Relationship Id="rId37" Type="http://schemas.openxmlformats.org/officeDocument/2006/relationships/image" Target="../media/image51.jpg"/><Relationship Id="rId53" Type="http://schemas.openxmlformats.org/officeDocument/2006/relationships/image" Target="../media/image67.png"/><Relationship Id="rId58" Type="http://schemas.openxmlformats.org/officeDocument/2006/relationships/image" Target="../media/image72.png"/><Relationship Id="rId74" Type="http://schemas.openxmlformats.org/officeDocument/2006/relationships/image" Target="../media/image88.png"/><Relationship Id="rId79" Type="http://schemas.openxmlformats.org/officeDocument/2006/relationships/image" Target="../media/image93.png"/><Relationship Id="rId5" Type="http://schemas.openxmlformats.org/officeDocument/2006/relationships/image" Target="../media/image19.jpg"/><Relationship Id="rId61" Type="http://schemas.openxmlformats.org/officeDocument/2006/relationships/image" Target="../media/image75.png"/><Relationship Id="rId82" Type="http://schemas.openxmlformats.org/officeDocument/2006/relationships/image" Target="../media/image96.png"/><Relationship Id="rId19" Type="http://schemas.openxmlformats.org/officeDocument/2006/relationships/image" Target="../media/image3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jp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jpg"/><Relationship Id="rId48" Type="http://schemas.openxmlformats.org/officeDocument/2006/relationships/image" Target="../media/image62.png"/><Relationship Id="rId56" Type="http://schemas.openxmlformats.org/officeDocument/2006/relationships/image" Target="../media/image70.png"/><Relationship Id="rId64" Type="http://schemas.openxmlformats.org/officeDocument/2006/relationships/image" Target="../media/image78.png"/><Relationship Id="rId69" Type="http://schemas.openxmlformats.org/officeDocument/2006/relationships/image" Target="../media/image83.png"/><Relationship Id="rId77" Type="http://schemas.openxmlformats.org/officeDocument/2006/relationships/image" Target="../media/image91.png"/><Relationship Id="rId8" Type="http://schemas.openxmlformats.org/officeDocument/2006/relationships/image" Target="../media/image22.jpg"/><Relationship Id="rId51" Type="http://schemas.openxmlformats.org/officeDocument/2006/relationships/image" Target="../media/image65.png"/><Relationship Id="rId72" Type="http://schemas.openxmlformats.org/officeDocument/2006/relationships/image" Target="../media/image86.png"/><Relationship Id="rId80" Type="http://schemas.openxmlformats.org/officeDocument/2006/relationships/image" Target="../media/image94.png"/><Relationship Id="rId3" Type="http://schemas.openxmlformats.org/officeDocument/2006/relationships/image" Target="../media/image17.jp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59" Type="http://schemas.openxmlformats.org/officeDocument/2006/relationships/image" Target="../media/image73.png"/><Relationship Id="rId67" Type="http://schemas.openxmlformats.org/officeDocument/2006/relationships/image" Target="../media/image81.png"/><Relationship Id="rId20" Type="http://schemas.openxmlformats.org/officeDocument/2006/relationships/image" Target="../media/image34.jpg"/><Relationship Id="rId41" Type="http://schemas.openxmlformats.org/officeDocument/2006/relationships/image" Target="../media/image55.jpg"/><Relationship Id="rId54" Type="http://schemas.openxmlformats.org/officeDocument/2006/relationships/image" Target="../media/image68.png"/><Relationship Id="rId62" Type="http://schemas.openxmlformats.org/officeDocument/2006/relationships/image" Target="../media/image76.png"/><Relationship Id="rId70" Type="http://schemas.openxmlformats.org/officeDocument/2006/relationships/image" Target="../media/image84.png"/><Relationship Id="rId75" Type="http://schemas.openxmlformats.org/officeDocument/2006/relationships/image" Target="../media/image89.png"/><Relationship Id="rId83"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49" Type="http://schemas.openxmlformats.org/officeDocument/2006/relationships/image" Target="../media/image63.png"/><Relationship Id="rId57" Type="http://schemas.openxmlformats.org/officeDocument/2006/relationships/image" Target="../media/image71.png"/><Relationship Id="rId10" Type="http://schemas.openxmlformats.org/officeDocument/2006/relationships/image" Target="../media/image24.jpg"/><Relationship Id="rId31" Type="http://schemas.openxmlformats.org/officeDocument/2006/relationships/image" Target="../media/image45.png"/><Relationship Id="rId44" Type="http://schemas.openxmlformats.org/officeDocument/2006/relationships/image" Target="../media/image58.jpg"/><Relationship Id="rId52" Type="http://schemas.openxmlformats.org/officeDocument/2006/relationships/image" Target="../media/image66.png"/><Relationship Id="rId60" Type="http://schemas.openxmlformats.org/officeDocument/2006/relationships/image" Target="../media/image74.png"/><Relationship Id="rId65" Type="http://schemas.openxmlformats.org/officeDocument/2006/relationships/image" Target="../media/image79.png"/><Relationship Id="rId73" Type="http://schemas.openxmlformats.org/officeDocument/2006/relationships/image" Target="../media/image87.png"/><Relationship Id="rId78" Type="http://schemas.openxmlformats.org/officeDocument/2006/relationships/image" Target="../media/image92.png"/><Relationship Id="rId81" Type="http://schemas.openxmlformats.org/officeDocument/2006/relationships/image" Target="../media/image95.png"/><Relationship Id="rId4" Type="http://schemas.openxmlformats.org/officeDocument/2006/relationships/image" Target="../media/image18.jpg"/><Relationship Id="rId9" Type="http://schemas.openxmlformats.org/officeDocument/2006/relationships/image" Target="../media/image23.png"/><Relationship Id="rId13" Type="http://schemas.openxmlformats.org/officeDocument/2006/relationships/image" Target="../media/image27.jpg"/><Relationship Id="rId18" Type="http://schemas.openxmlformats.org/officeDocument/2006/relationships/image" Target="../media/image32.png"/><Relationship Id="rId39" Type="http://schemas.openxmlformats.org/officeDocument/2006/relationships/image" Target="../media/image53.jpg"/><Relationship Id="rId34" Type="http://schemas.openxmlformats.org/officeDocument/2006/relationships/image" Target="../media/image48.png"/><Relationship Id="rId50" Type="http://schemas.openxmlformats.org/officeDocument/2006/relationships/image" Target="../media/image64.png"/><Relationship Id="rId55" Type="http://schemas.openxmlformats.org/officeDocument/2006/relationships/image" Target="../media/image69.png"/><Relationship Id="rId76" Type="http://schemas.openxmlformats.org/officeDocument/2006/relationships/image" Target="../media/image90.png"/><Relationship Id="rId7" Type="http://schemas.openxmlformats.org/officeDocument/2006/relationships/image" Target="../media/image21.png"/><Relationship Id="rId71" Type="http://schemas.openxmlformats.org/officeDocument/2006/relationships/image" Target="../media/image85.png"/><Relationship Id="rId2" Type="http://schemas.openxmlformats.org/officeDocument/2006/relationships/notesSlide" Target="../notesSlides/notesSlide7.xml"/><Relationship Id="rId29" Type="http://schemas.openxmlformats.org/officeDocument/2006/relationships/image" Target="../media/image43.png"/><Relationship Id="rId24" Type="http://schemas.openxmlformats.org/officeDocument/2006/relationships/image" Target="../media/image38.png"/><Relationship Id="rId40" Type="http://schemas.openxmlformats.org/officeDocument/2006/relationships/image" Target="../media/image54.jpg"/><Relationship Id="rId45" Type="http://schemas.openxmlformats.org/officeDocument/2006/relationships/image" Target="../media/image59.jpg"/><Relationship Id="rId66"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6D_BE00D84C.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26" Type="http://schemas.openxmlformats.org/officeDocument/2006/relationships/image" Target="../media/image40.png"/><Relationship Id="rId21" Type="http://schemas.openxmlformats.org/officeDocument/2006/relationships/image" Target="../media/image35.jpg"/><Relationship Id="rId42" Type="http://schemas.openxmlformats.org/officeDocument/2006/relationships/image" Target="../media/image56.png"/><Relationship Id="rId47" Type="http://schemas.openxmlformats.org/officeDocument/2006/relationships/image" Target="../media/image61.png"/><Relationship Id="rId63" Type="http://schemas.openxmlformats.org/officeDocument/2006/relationships/image" Target="../media/image77.png"/><Relationship Id="rId68" Type="http://schemas.openxmlformats.org/officeDocument/2006/relationships/image" Target="../media/image82.png"/><Relationship Id="rId84" Type="http://schemas.openxmlformats.org/officeDocument/2006/relationships/image" Target="../media/image108.png"/><Relationship Id="rId16" Type="http://schemas.openxmlformats.org/officeDocument/2006/relationships/image" Target="../media/image30.png"/><Relationship Id="rId11" Type="http://schemas.openxmlformats.org/officeDocument/2006/relationships/image" Target="../media/image25.png"/><Relationship Id="rId32" Type="http://schemas.openxmlformats.org/officeDocument/2006/relationships/image" Target="../media/image46.png"/><Relationship Id="rId37" Type="http://schemas.openxmlformats.org/officeDocument/2006/relationships/image" Target="../media/image51.jpg"/><Relationship Id="rId53" Type="http://schemas.openxmlformats.org/officeDocument/2006/relationships/image" Target="../media/image67.png"/><Relationship Id="rId58" Type="http://schemas.openxmlformats.org/officeDocument/2006/relationships/image" Target="../media/image72.png"/><Relationship Id="rId74" Type="http://schemas.openxmlformats.org/officeDocument/2006/relationships/image" Target="../media/image88.png"/><Relationship Id="rId79" Type="http://schemas.openxmlformats.org/officeDocument/2006/relationships/image" Target="../media/image93.png"/><Relationship Id="rId5" Type="http://schemas.openxmlformats.org/officeDocument/2006/relationships/image" Target="../media/image19.jpg"/><Relationship Id="rId61" Type="http://schemas.openxmlformats.org/officeDocument/2006/relationships/image" Target="../media/image75.png"/><Relationship Id="rId82" Type="http://schemas.openxmlformats.org/officeDocument/2006/relationships/image" Target="../media/image96.png"/><Relationship Id="rId19" Type="http://schemas.openxmlformats.org/officeDocument/2006/relationships/image" Target="../media/image3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jp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jpg"/><Relationship Id="rId48" Type="http://schemas.openxmlformats.org/officeDocument/2006/relationships/image" Target="../media/image62.png"/><Relationship Id="rId56" Type="http://schemas.openxmlformats.org/officeDocument/2006/relationships/image" Target="../media/image70.png"/><Relationship Id="rId64" Type="http://schemas.openxmlformats.org/officeDocument/2006/relationships/image" Target="../media/image78.png"/><Relationship Id="rId69" Type="http://schemas.openxmlformats.org/officeDocument/2006/relationships/image" Target="../media/image83.png"/><Relationship Id="rId77" Type="http://schemas.openxmlformats.org/officeDocument/2006/relationships/image" Target="../media/image91.png"/><Relationship Id="rId8" Type="http://schemas.openxmlformats.org/officeDocument/2006/relationships/image" Target="../media/image22.jpg"/><Relationship Id="rId51" Type="http://schemas.openxmlformats.org/officeDocument/2006/relationships/image" Target="../media/image65.png"/><Relationship Id="rId72" Type="http://schemas.openxmlformats.org/officeDocument/2006/relationships/image" Target="../media/image86.png"/><Relationship Id="rId80" Type="http://schemas.openxmlformats.org/officeDocument/2006/relationships/image" Target="../media/image94.png"/><Relationship Id="rId3" Type="http://schemas.openxmlformats.org/officeDocument/2006/relationships/image" Target="../media/image17.jp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59" Type="http://schemas.openxmlformats.org/officeDocument/2006/relationships/image" Target="../media/image73.png"/><Relationship Id="rId67" Type="http://schemas.openxmlformats.org/officeDocument/2006/relationships/image" Target="../media/image81.png"/><Relationship Id="rId20" Type="http://schemas.openxmlformats.org/officeDocument/2006/relationships/image" Target="../media/image34.jpg"/><Relationship Id="rId41" Type="http://schemas.openxmlformats.org/officeDocument/2006/relationships/image" Target="../media/image55.jpg"/><Relationship Id="rId54" Type="http://schemas.openxmlformats.org/officeDocument/2006/relationships/image" Target="../media/image68.png"/><Relationship Id="rId62" Type="http://schemas.openxmlformats.org/officeDocument/2006/relationships/image" Target="../media/image76.png"/><Relationship Id="rId70" Type="http://schemas.openxmlformats.org/officeDocument/2006/relationships/image" Target="../media/image84.png"/><Relationship Id="rId75" Type="http://schemas.openxmlformats.org/officeDocument/2006/relationships/image" Target="../media/image89.png"/><Relationship Id="rId83"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49" Type="http://schemas.openxmlformats.org/officeDocument/2006/relationships/image" Target="../media/image63.png"/><Relationship Id="rId57" Type="http://schemas.openxmlformats.org/officeDocument/2006/relationships/image" Target="../media/image71.png"/><Relationship Id="rId10" Type="http://schemas.openxmlformats.org/officeDocument/2006/relationships/image" Target="../media/image24.jpg"/><Relationship Id="rId31" Type="http://schemas.openxmlformats.org/officeDocument/2006/relationships/image" Target="../media/image45.png"/><Relationship Id="rId44" Type="http://schemas.openxmlformats.org/officeDocument/2006/relationships/image" Target="../media/image58.jpg"/><Relationship Id="rId52" Type="http://schemas.openxmlformats.org/officeDocument/2006/relationships/image" Target="../media/image66.png"/><Relationship Id="rId60" Type="http://schemas.openxmlformats.org/officeDocument/2006/relationships/image" Target="../media/image74.png"/><Relationship Id="rId65" Type="http://schemas.openxmlformats.org/officeDocument/2006/relationships/image" Target="../media/image79.png"/><Relationship Id="rId73" Type="http://schemas.openxmlformats.org/officeDocument/2006/relationships/image" Target="../media/image87.png"/><Relationship Id="rId78" Type="http://schemas.openxmlformats.org/officeDocument/2006/relationships/image" Target="../media/image92.png"/><Relationship Id="rId81" Type="http://schemas.openxmlformats.org/officeDocument/2006/relationships/image" Target="../media/image95.png"/><Relationship Id="rId4" Type="http://schemas.openxmlformats.org/officeDocument/2006/relationships/image" Target="../media/image18.jpg"/><Relationship Id="rId9" Type="http://schemas.openxmlformats.org/officeDocument/2006/relationships/image" Target="../media/image23.png"/><Relationship Id="rId13" Type="http://schemas.openxmlformats.org/officeDocument/2006/relationships/image" Target="../media/image27.jpg"/><Relationship Id="rId18" Type="http://schemas.openxmlformats.org/officeDocument/2006/relationships/image" Target="../media/image32.png"/><Relationship Id="rId39" Type="http://schemas.openxmlformats.org/officeDocument/2006/relationships/image" Target="../media/image53.jpg"/><Relationship Id="rId34" Type="http://schemas.openxmlformats.org/officeDocument/2006/relationships/image" Target="../media/image48.png"/><Relationship Id="rId50" Type="http://schemas.openxmlformats.org/officeDocument/2006/relationships/image" Target="../media/image64.png"/><Relationship Id="rId55" Type="http://schemas.openxmlformats.org/officeDocument/2006/relationships/image" Target="../media/image69.png"/><Relationship Id="rId76" Type="http://schemas.openxmlformats.org/officeDocument/2006/relationships/image" Target="../media/image90.png"/><Relationship Id="rId7" Type="http://schemas.openxmlformats.org/officeDocument/2006/relationships/image" Target="../media/image21.png"/><Relationship Id="rId71" Type="http://schemas.openxmlformats.org/officeDocument/2006/relationships/image" Target="../media/image85.png"/><Relationship Id="rId2" Type="http://schemas.openxmlformats.org/officeDocument/2006/relationships/notesSlide" Target="../notesSlides/notesSlide16.xml"/><Relationship Id="rId29" Type="http://schemas.openxmlformats.org/officeDocument/2006/relationships/image" Target="../media/image43.png"/><Relationship Id="rId24" Type="http://schemas.openxmlformats.org/officeDocument/2006/relationships/image" Target="../media/image38.png"/><Relationship Id="rId40" Type="http://schemas.openxmlformats.org/officeDocument/2006/relationships/image" Target="../media/image54.jpg"/><Relationship Id="rId45" Type="http://schemas.openxmlformats.org/officeDocument/2006/relationships/image" Target="../media/image59.jpg"/><Relationship Id="rId66"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1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00.png"/><Relationship Id="rId5" Type="http://schemas.microsoft.com/office/2014/relationships/chartEx" Target="../charts/chartEx1.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openxmlformats.org/officeDocument/2006/relationships/hyperlink" Target="https://www.cia.gov/the-world-factbook/countries/"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hyperlink" Target="http://www.thomas-lloyd.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7899" y="6420238"/>
            <a:ext cx="932815" cy="166712"/>
          </a:xfrm>
          <a:prstGeom prst="rect">
            <a:avLst/>
          </a:prstGeom>
        </p:spPr>
        <p:txBody>
          <a:bodyPr vert="horz" wrap="square" lIns="0" tIns="12700" rIns="0" bIns="0" rtlCol="0">
            <a:spAutoFit/>
          </a:bodyPr>
          <a:lstStyle/>
          <a:p>
            <a:pPr marL="12700">
              <a:lnSpc>
                <a:spcPct val="100000"/>
              </a:lnSpc>
              <a:spcBef>
                <a:spcPts val="100"/>
              </a:spcBef>
            </a:pPr>
            <a:r>
              <a:rPr lang="de-DE" sz="1000" dirty="0">
                <a:solidFill>
                  <a:srgbClr val="052369"/>
                </a:solidFill>
                <a:latin typeface="Hanken Grotesk"/>
                <a:cs typeface="Hanken Grotesk"/>
              </a:rPr>
              <a:t>March </a:t>
            </a:r>
            <a:r>
              <a:rPr sz="1000" spc="-20" dirty="0">
                <a:solidFill>
                  <a:srgbClr val="052369"/>
                </a:solidFill>
                <a:latin typeface="Hanken Grotesk"/>
                <a:cs typeface="Hanken Grotesk"/>
              </a:rPr>
              <a:t>202</a:t>
            </a:r>
            <a:r>
              <a:rPr lang="de-DE" sz="1000" spc="-20" dirty="0">
                <a:solidFill>
                  <a:srgbClr val="052369"/>
                </a:solidFill>
                <a:latin typeface="Hanken Grotesk"/>
                <a:cs typeface="Hanken Grotesk"/>
              </a:rPr>
              <a:t>5</a:t>
            </a:r>
            <a:endParaRPr sz="1000" dirty="0">
              <a:latin typeface="Hanken Grotesk"/>
              <a:cs typeface="Hanken Grotesk"/>
            </a:endParaRPr>
          </a:p>
        </p:txBody>
      </p:sp>
      <p:grpSp>
        <p:nvGrpSpPr>
          <p:cNvPr id="3" name="object 3"/>
          <p:cNvGrpSpPr/>
          <p:nvPr/>
        </p:nvGrpSpPr>
        <p:grpSpPr>
          <a:xfrm>
            <a:off x="4194327" y="-13948"/>
            <a:ext cx="7999095" cy="6885940"/>
            <a:chOff x="4194327" y="-13948"/>
            <a:chExt cx="7999095" cy="6885940"/>
          </a:xfrm>
        </p:grpSpPr>
        <p:pic>
          <p:nvPicPr>
            <p:cNvPr id="4" name="object 4"/>
            <p:cNvPicPr/>
            <p:nvPr/>
          </p:nvPicPr>
          <p:blipFill>
            <a:blip r:embed="rId2" cstate="print"/>
            <a:stretch>
              <a:fillRect/>
            </a:stretch>
          </p:blipFill>
          <p:spPr>
            <a:xfrm>
              <a:off x="4194327" y="0"/>
              <a:ext cx="7998879" cy="6858000"/>
            </a:xfrm>
            <a:prstGeom prst="rect">
              <a:avLst/>
            </a:prstGeom>
          </p:spPr>
        </p:pic>
        <p:sp>
          <p:nvSpPr>
            <p:cNvPr id="5" name="object 5"/>
            <p:cNvSpPr/>
            <p:nvPr/>
          </p:nvSpPr>
          <p:spPr>
            <a:xfrm>
              <a:off x="6537687" y="5760820"/>
              <a:ext cx="1877695" cy="1098550"/>
            </a:xfrm>
            <a:custGeom>
              <a:avLst/>
              <a:gdLst/>
              <a:ahLst/>
              <a:cxnLst/>
              <a:rect l="l" t="t" r="r" b="b"/>
              <a:pathLst>
                <a:path w="1877695" h="1098550">
                  <a:moveTo>
                    <a:pt x="1877575" y="1098354"/>
                  </a:moveTo>
                  <a:lnTo>
                    <a:pt x="1832022" y="1079976"/>
                  </a:lnTo>
                  <a:lnTo>
                    <a:pt x="1786543" y="1061267"/>
                  </a:lnTo>
                  <a:lnTo>
                    <a:pt x="1741139" y="1042227"/>
                  </a:lnTo>
                  <a:lnTo>
                    <a:pt x="1695810" y="1022856"/>
                  </a:lnTo>
                  <a:lnTo>
                    <a:pt x="1650559" y="1003151"/>
                  </a:lnTo>
                  <a:lnTo>
                    <a:pt x="1605387" y="983114"/>
                  </a:lnTo>
                  <a:lnTo>
                    <a:pt x="1560296" y="962744"/>
                  </a:lnTo>
                  <a:lnTo>
                    <a:pt x="1515286" y="942040"/>
                  </a:lnTo>
                  <a:lnTo>
                    <a:pt x="1470360" y="921003"/>
                  </a:lnTo>
                  <a:lnTo>
                    <a:pt x="1425519" y="899630"/>
                  </a:lnTo>
                  <a:lnTo>
                    <a:pt x="1380764" y="877923"/>
                  </a:lnTo>
                  <a:lnTo>
                    <a:pt x="1336097" y="855881"/>
                  </a:lnTo>
                  <a:lnTo>
                    <a:pt x="1291519" y="833502"/>
                  </a:lnTo>
                  <a:lnTo>
                    <a:pt x="1247031" y="810787"/>
                  </a:lnTo>
                  <a:lnTo>
                    <a:pt x="1202636" y="787736"/>
                  </a:lnTo>
                  <a:lnTo>
                    <a:pt x="1158334" y="764348"/>
                  </a:lnTo>
                  <a:lnTo>
                    <a:pt x="1114127" y="740621"/>
                  </a:lnTo>
                  <a:lnTo>
                    <a:pt x="1070017" y="716557"/>
                  </a:lnTo>
                  <a:lnTo>
                    <a:pt x="1026005" y="692155"/>
                  </a:lnTo>
                  <a:lnTo>
                    <a:pt x="982092" y="667414"/>
                  </a:lnTo>
                  <a:lnTo>
                    <a:pt x="938279" y="642333"/>
                  </a:lnTo>
                  <a:lnTo>
                    <a:pt x="894569" y="616912"/>
                  </a:lnTo>
                  <a:lnTo>
                    <a:pt x="850963" y="591152"/>
                  </a:lnTo>
                  <a:lnTo>
                    <a:pt x="807462" y="565050"/>
                  </a:lnTo>
                  <a:lnTo>
                    <a:pt x="764806" y="539067"/>
                  </a:lnTo>
                  <a:lnTo>
                    <a:pt x="722389" y="512837"/>
                  </a:lnTo>
                  <a:lnTo>
                    <a:pt x="680210" y="486361"/>
                  </a:lnTo>
                  <a:lnTo>
                    <a:pt x="638271" y="459639"/>
                  </a:lnTo>
                  <a:lnTo>
                    <a:pt x="596571" y="432675"/>
                  </a:lnTo>
                  <a:lnTo>
                    <a:pt x="555111" y="405469"/>
                  </a:lnTo>
                  <a:lnTo>
                    <a:pt x="513890" y="378022"/>
                  </a:lnTo>
                  <a:lnTo>
                    <a:pt x="472911" y="350337"/>
                  </a:lnTo>
                  <a:lnTo>
                    <a:pt x="432172" y="322414"/>
                  </a:lnTo>
                  <a:lnTo>
                    <a:pt x="391673" y="294255"/>
                  </a:lnTo>
                  <a:lnTo>
                    <a:pt x="351416" y="265862"/>
                  </a:lnTo>
                  <a:lnTo>
                    <a:pt x="311400" y="237235"/>
                  </a:lnTo>
                  <a:lnTo>
                    <a:pt x="271626" y="208377"/>
                  </a:lnTo>
                  <a:lnTo>
                    <a:pt x="232094" y="179288"/>
                  </a:lnTo>
                  <a:lnTo>
                    <a:pt x="192805" y="149970"/>
                  </a:lnTo>
                  <a:lnTo>
                    <a:pt x="153757" y="120425"/>
                  </a:lnTo>
                  <a:lnTo>
                    <a:pt x="114953" y="90654"/>
                  </a:lnTo>
                  <a:lnTo>
                    <a:pt x="76392" y="60659"/>
                  </a:lnTo>
                  <a:lnTo>
                    <a:pt x="38074" y="30440"/>
                  </a:lnTo>
                  <a:lnTo>
                    <a:pt x="0" y="0"/>
                  </a:lnTo>
                </a:path>
              </a:pathLst>
            </a:custGeom>
            <a:ln w="25401">
              <a:solidFill>
                <a:srgbClr val="00E300"/>
              </a:solidFill>
            </a:ln>
          </p:spPr>
          <p:txBody>
            <a:bodyPr wrap="square" lIns="0" tIns="0" rIns="0" bIns="0" rtlCol="0"/>
            <a:lstStyle/>
            <a:p>
              <a:endParaRPr/>
            </a:p>
          </p:txBody>
        </p:sp>
        <p:sp>
          <p:nvSpPr>
            <p:cNvPr id="6" name="object 6"/>
            <p:cNvSpPr/>
            <p:nvPr/>
          </p:nvSpPr>
          <p:spPr>
            <a:xfrm>
              <a:off x="6745393" y="2682"/>
              <a:ext cx="4624070" cy="4523740"/>
            </a:xfrm>
            <a:custGeom>
              <a:avLst/>
              <a:gdLst/>
              <a:ahLst/>
              <a:cxnLst/>
              <a:rect l="l" t="t" r="r" b="b"/>
              <a:pathLst>
                <a:path w="4624070" h="4523740">
                  <a:moveTo>
                    <a:pt x="4623764" y="4517423"/>
                  </a:moveTo>
                  <a:lnTo>
                    <a:pt x="4576205" y="4519711"/>
                  </a:lnTo>
                  <a:lnTo>
                    <a:pt x="4528659" y="4521473"/>
                  </a:lnTo>
                  <a:lnTo>
                    <a:pt x="4481131" y="4522710"/>
                  </a:lnTo>
                  <a:lnTo>
                    <a:pt x="4433625" y="4523424"/>
                  </a:lnTo>
                  <a:lnTo>
                    <a:pt x="4386146" y="4523616"/>
                  </a:lnTo>
                  <a:lnTo>
                    <a:pt x="4338697" y="4523287"/>
                  </a:lnTo>
                  <a:lnTo>
                    <a:pt x="4291283" y="4522438"/>
                  </a:lnTo>
                  <a:lnTo>
                    <a:pt x="4243908" y="4521071"/>
                  </a:lnTo>
                  <a:lnTo>
                    <a:pt x="4196576" y="4519187"/>
                  </a:lnTo>
                  <a:lnTo>
                    <a:pt x="4149291" y="4516786"/>
                  </a:lnTo>
                  <a:lnTo>
                    <a:pt x="4102058" y="4513871"/>
                  </a:lnTo>
                  <a:lnTo>
                    <a:pt x="4054881" y="4510443"/>
                  </a:lnTo>
                  <a:lnTo>
                    <a:pt x="4007763" y="4506502"/>
                  </a:lnTo>
                  <a:lnTo>
                    <a:pt x="3960710" y="4502050"/>
                  </a:lnTo>
                  <a:lnTo>
                    <a:pt x="3913724" y="4497089"/>
                  </a:lnTo>
                  <a:lnTo>
                    <a:pt x="3866811" y="4491619"/>
                  </a:lnTo>
                  <a:lnTo>
                    <a:pt x="3819975" y="4485641"/>
                  </a:lnTo>
                  <a:lnTo>
                    <a:pt x="3773220" y="4479158"/>
                  </a:lnTo>
                  <a:lnTo>
                    <a:pt x="3726549" y="4472170"/>
                  </a:lnTo>
                  <a:lnTo>
                    <a:pt x="3679968" y="4464679"/>
                  </a:lnTo>
                  <a:lnTo>
                    <a:pt x="3633480" y="4456685"/>
                  </a:lnTo>
                  <a:lnTo>
                    <a:pt x="3587089" y="4448190"/>
                  </a:lnTo>
                  <a:lnTo>
                    <a:pt x="3540800" y="4439195"/>
                  </a:lnTo>
                  <a:lnTo>
                    <a:pt x="3494618" y="4429702"/>
                  </a:lnTo>
                  <a:lnTo>
                    <a:pt x="3448545" y="4419712"/>
                  </a:lnTo>
                  <a:lnTo>
                    <a:pt x="3402587" y="4409225"/>
                  </a:lnTo>
                  <a:lnTo>
                    <a:pt x="3356747" y="4398244"/>
                  </a:lnTo>
                  <a:lnTo>
                    <a:pt x="3311029" y="4386769"/>
                  </a:lnTo>
                  <a:lnTo>
                    <a:pt x="3265439" y="4374802"/>
                  </a:lnTo>
                  <a:lnTo>
                    <a:pt x="3219980" y="4362343"/>
                  </a:lnTo>
                  <a:lnTo>
                    <a:pt x="3174655" y="4349395"/>
                  </a:lnTo>
                  <a:lnTo>
                    <a:pt x="3129471" y="4335958"/>
                  </a:lnTo>
                  <a:lnTo>
                    <a:pt x="3084430" y="4322034"/>
                  </a:lnTo>
                  <a:lnTo>
                    <a:pt x="3039536" y="4307624"/>
                  </a:lnTo>
                  <a:lnTo>
                    <a:pt x="2994795" y="4292729"/>
                  </a:lnTo>
                  <a:lnTo>
                    <a:pt x="2950210" y="4277350"/>
                  </a:lnTo>
                  <a:lnTo>
                    <a:pt x="2905785" y="4261489"/>
                  </a:lnTo>
                  <a:lnTo>
                    <a:pt x="2861525" y="4245147"/>
                  </a:lnTo>
                  <a:lnTo>
                    <a:pt x="2817433" y="4228325"/>
                  </a:lnTo>
                  <a:lnTo>
                    <a:pt x="2773514" y="4211024"/>
                  </a:lnTo>
                  <a:lnTo>
                    <a:pt x="2729773" y="4193246"/>
                  </a:lnTo>
                  <a:lnTo>
                    <a:pt x="2686212" y="4174992"/>
                  </a:lnTo>
                  <a:lnTo>
                    <a:pt x="2642838" y="4156263"/>
                  </a:lnTo>
                  <a:lnTo>
                    <a:pt x="2599652" y="4137060"/>
                  </a:lnTo>
                  <a:lnTo>
                    <a:pt x="2556661" y="4117385"/>
                  </a:lnTo>
                  <a:lnTo>
                    <a:pt x="2513868" y="4097238"/>
                  </a:lnTo>
                  <a:lnTo>
                    <a:pt x="2471277" y="4076622"/>
                  </a:lnTo>
                  <a:lnTo>
                    <a:pt x="2428892" y="4055537"/>
                  </a:lnTo>
                  <a:lnTo>
                    <a:pt x="2386718" y="4033984"/>
                  </a:lnTo>
                  <a:lnTo>
                    <a:pt x="2344759" y="4011966"/>
                  </a:lnTo>
                  <a:lnTo>
                    <a:pt x="2303018" y="3989482"/>
                  </a:lnTo>
                  <a:lnTo>
                    <a:pt x="2261501" y="3966534"/>
                  </a:lnTo>
                  <a:lnTo>
                    <a:pt x="2220211" y="3943125"/>
                  </a:lnTo>
                  <a:lnTo>
                    <a:pt x="2179153" y="3919253"/>
                  </a:lnTo>
                  <a:lnTo>
                    <a:pt x="2138330" y="3894922"/>
                  </a:lnTo>
                  <a:lnTo>
                    <a:pt x="2097747" y="3870133"/>
                  </a:lnTo>
                  <a:lnTo>
                    <a:pt x="2057409" y="3844885"/>
                  </a:lnTo>
                  <a:lnTo>
                    <a:pt x="2017318" y="3819182"/>
                  </a:lnTo>
                  <a:lnTo>
                    <a:pt x="1977480" y="3793023"/>
                  </a:lnTo>
                  <a:lnTo>
                    <a:pt x="1937899" y="3766411"/>
                  </a:lnTo>
                  <a:lnTo>
                    <a:pt x="1898579" y="3739346"/>
                  </a:lnTo>
                  <a:lnTo>
                    <a:pt x="1859523" y="3711830"/>
                  </a:lnTo>
                  <a:lnTo>
                    <a:pt x="1820737" y="3683863"/>
                  </a:lnTo>
                  <a:lnTo>
                    <a:pt x="1782224" y="3655449"/>
                  </a:lnTo>
                  <a:lnTo>
                    <a:pt x="1743989" y="3626586"/>
                  </a:lnTo>
                  <a:lnTo>
                    <a:pt x="1706036" y="3597277"/>
                  </a:lnTo>
                  <a:lnTo>
                    <a:pt x="1668368" y="3567523"/>
                  </a:lnTo>
                  <a:lnTo>
                    <a:pt x="1630991" y="3537326"/>
                  </a:lnTo>
                  <a:lnTo>
                    <a:pt x="1593908" y="3506685"/>
                  </a:lnTo>
                  <a:lnTo>
                    <a:pt x="1557123" y="3475604"/>
                  </a:lnTo>
                  <a:lnTo>
                    <a:pt x="1520641" y="3444082"/>
                  </a:lnTo>
                  <a:lnTo>
                    <a:pt x="1484467" y="3412121"/>
                  </a:lnTo>
                  <a:lnTo>
                    <a:pt x="1448603" y="3379723"/>
                  </a:lnTo>
                  <a:lnTo>
                    <a:pt x="1413054" y="3346889"/>
                  </a:lnTo>
                  <a:lnTo>
                    <a:pt x="1377825" y="3313619"/>
                  </a:lnTo>
                  <a:lnTo>
                    <a:pt x="1342919" y="3279916"/>
                  </a:lnTo>
                  <a:lnTo>
                    <a:pt x="1308342" y="3245780"/>
                  </a:lnTo>
                  <a:lnTo>
                    <a:pt x="1274096" y="3211212"/>
                  </a:lnTo>
                  <a:lnTo>
                    <a:pt x="1240187" y="3176215"/>
                  </a:lnTo>
                  <a:lnTo>
                    <a:pt x="1206618" y="3140788"/>
                  </a:lnTo>
                  <a:lnTo>
                    <a:pt x="1173393" y="3104934"/>
                  </a:lnTo>
                  <a:lnTo>
                    <a:pt x="1140517" y="3068654"/>
                  </a:lnTo>
                  <a:lnTo>
                    <a:pt x="1107994" y="3031948"/>
                  </a:lnTo>
                  <a:lnTo>
                    <a:pt x="1075829" y="2994818"/>
                  </a:lnTo>
                  <a:lnTo>
                    <a:pt x="1044024" y="2957266"/>
                  </a:lnTo>
                  <a:lnTo>
                    <a:pt x="1012586" y="2919293"/>
                  </a:lnTo>
                  <a:lnTo>
                    <a:pt x="981516" y="2880899"/>
                  </a:lnTo>
                  <a:lnTo>
                    <a:pt x="950821" y="2842086"/>
                  </a:lnTo>
                  <a:lnTo>
                    <a:pt x="920504" y="2802855"/>
                  </a:lnTo>
                  <a:lnTo>
                    <a:pt x="890569" y="2763208"/>
                  </a:lnTo>
                  <a:lnTo>
                    <a:pt x="861020" y="2723146"/>
                  </a:lnTo>
                  <a:lnTo>
                    <a:pt x="831863" y="2682670"/>
                  </a:lnTo>
                  <a:lnTo>
                    <a:pt x="803099" y="2641781"/>
                  </a:lnTo>
                  <a:lnTo>
                    <a:pt x="774735" y="2600481"/>
                  </a:lnTo>
                  <a:lnTo>
                    <a:pt x="746774" y="2558771"/>
                  </a:lnTo>
                  <a:lnTo>
                    <a:pt x="719221" y="2516651"/>
                  </a:lnTo>
                  <a:lnTo>
                    <a:pt x="692079" y="2474124"/>
                  </a:lnTo>
                  <a:lnTo>
                    <a:pt x="665353" y="2431190"/>
                  </a:lnTo>
                  <a:lnTo>
                    <a:pt x="639047" y="2387851"/>
                  </a:lnTo>
                  <a:lnTo>
                    <a:pt x="613164" y="2344108"/>
                  </a:lnTo>
                  <a:lnTo>
                    <a:pt x="587711" y="2299962"/>
                  </a:lnTo>
                  <a:lnTo>
                    <a:pt x="562689" y="2255415"/>
                  </a:lnTo>
                  <a:lnTo>
                    <a:pt x="538105" y="2210467"/>
                  </a:lnTo>
                  <a:lnTo>
                    <a:pt x="513666" y="2164560"/>
                  </a:lnTo>
                  <a:lnTo>
                    <a:pt x="489813" y="2118492"/>
                  </a:lnTo>
                  <a:lnTo>
                    <a:pt x="466545" y="2072268"/>
                  </a:lnTo>
                  <a:lnTo>
                    <a:pt x="443860" y="2025893"/>
                  </a:lnTo>
                  <a:lnTo>
                    <a:pt x="421757" y="1979370"/>
                  </a:lnTo>
                  <a:lnTo>
                    <a:pt x="400235" y="1932706"/>
                  </a:lnTo>
                  <a:lnTo>
                    <a:pt x="379292" y="1885902"/>
                  </a:lnTo>
                  <a:lnTo>
                    <a:pt x="358928" y="1838966"/>
                  </a:lnTo>
                  <a:lnTo>
                    <a:pt x="339140" y="1791899"/>
                  </a:lnTo>
                  <a:lnTo>
                    <a:pt x="319928" y="1744708"/>
                  </a:lnTo>
                  <a:lnTo>
                    <a:pt x="301290" y="1697397"/>
                  </a:lnTo>
                  <a:lnTo>
                    <a:pt x="283225" y="1649969"/>
                  </a:lnTo>
                  <a:lnTo>
                    <a:pt x="265732" y="1602430"/>
                  </a:lnTo>
                  <a:lnTo>
                    <a:pt x="248809" y="1554784"/>
                  </a:lnTo>
                  <a:lnTo>
                    <a:pt x="232455" y="1507035"/>
                  </a:lnTo>
                  <a:lnTo>
                    <a:pt x="216670" y="1459187"/>
                  </a:lnTo>
                  <a:lnTo>
                    <a:pt x="201451" y="1411246"/>
                  </a:lnTo>
                  <a:lnTo>
                    <a:pt x="186797" y="1363215"/>
                  </a:lnTo>
                  <a:lnTo>
                    <a:pt x="172707" y="1315099"/>
                  </a:lnTo>
                  <a:lnTo>
                    <a:pt x="159180" y="1266903"/>
                  </a:lnTo>
                  <a:lnTo>
                    <a:pt x="146214" y="1218630"/>
                  </a:lnTo>
                  <a:lnTo>
                    <a:pt x="133809" y="1170285"/>
                  </a:lnTo>
                  <a:lnTo>
                    <a:pt x="121962" y="1121874"/>
                  </a:lnTo>
                  <a:lnTo>
                    <a:pt x="110673" y="1073399"/>
                  </a:lnTo>
                  <a:lnTo>
                    <a:pt x="99940" y="1024866"/>
                  </a:lnTo>
                  <a:lnTo>
                    <a:pt x="89762" y="976278"/>
                  </a:lnTo>
                  <a:lnTo>
                    <a:pt x="80138" y="927642"/>
                  </a:lnTo>
                  <a:lnTo>
                    <a:pt x="71066" y="878959"/>
                  </a:lnTo>
                  <a:lnTo>
                    <a:pt x="62546" y="830237"/>
                  </a:lnTo>
                  <a:lnTo>
                    <a:pt x="54575" y="781477"/>
                  </a:lnTo>
                  <a:lnTo>
                    <a:pt x="47153" y="732686"/>
                  </a:lnTo>
                  <a:lnTo>
                    <a:pt x="40278" y="683868"/>
                  </a:lnTo>
                  <a:lnTo>
                    <a:pt x="33949" y="635026"/>
                  </a:lnTo>
                  <a:lnTo>
                    <a:pt x="28165" y="586166"/>
                  </a:lnTo>
                  <a:lnTo>
                    <a:pt x="22924" y="537291"/>
                  </a:lnTo>
                  <a:lnTo>
                    <a:pt x="18226" y="488407"/>
                  </a:lnTo>
                  <a:lnTo>
                    <a:pt x="14068" y="439517"/>
                  </a:lnTo>
                  <a:lnTo>
                    <a:pt x="10450" y="390626"/>
                  </a:lnTo>
                  <a:lnTo>
                    <a:pt x="7370" y="341739"/>
                  </a:lnTo>
                  <a:lnTo>
                    <a:pt x="4827" y="292860"/>
                  </a:lnTo>
                  <a:lnTo>
                    <a:pt x="2820" y="243993"/>
                  </a:lnTo>
                  <a:lnTo>
                    <a:pt x="1347" y="195143"/>
                  </a:lnTo>
                  <a:lnTo>
                    <a:pt x="407" y="146314"/>
                  </a:lnTo>
                  <a:lnTo>
                    <a:pt x="0" y="97511"/>
                  </a:lnTo>
                  <a:lnTo>
                    <a:pt x="122" y="48738"/>
                  </a:lnTo>
                  <a:lnTo>
                    <a:pt x="774" y="0"/>
                  </a:lnTo>
                </a:path>
              </a:pathLst>
            </a:custGeom>
            <a:ln w="25400">
              <a:solidFill>
                <a:srgbClr val="00E300"/>
              </a:solidFill>
            </a:ln>
          </p:spPr>
          <p:txBody>
            <a:bodyPr wrap="square" lIns="0" tIns="0" rIns="0" bIns="0" rtlCol="0"/>
            <a:lstStyle/>
            <a:p>
              <a:endParaRPr/>
            </a:p>
          </p:txBody>
        </p:sp>
        <p:sp>
          <p:nvSpPr>
            <p:cNvPr id="7" name="object 7"/>
            <p:cNvSpPr/>
            <p:nvPr/>
          </p:nvSpPr>
          <p:spPr>
            <a:xfrm>
              <a:off x="5420563" y="-1248"/>
              <a:ext cx="5947410" cy="5927725"/>
            </a:xfrm>
            <a:custGeom>
              <a:avLst/>
              <a:gdLst/>
              <a:ahLst/>
              <a:cxnLst/>
              <a:rect l="l" t="t" r="r" b="b"/>
              <a:pathLst>
                <a:path w="5947409" h="5927725">
                  <a:moveTo>
                    <a:pt x="5947269" y="5923677"/>
                  </a:moveTo>
                  <a:lnTo>
                    <a:pt x="5899873" y="5925226"/>
                  </a:lnTo>
                  <a:lnTo>
                    <a:pt x="5852491" y="5926377"/>
                  </a:lnTo>
                  <a:lnTo>
                    <a:pt x="5805126" y="5927129"/>
                  </a:lnTo>
                  <a:lnTo>
                    <a:pt x="5757781" y="5927484"/>
                  </a:lnTo>
                  <a:lnTo>
                    <a:pt x="5710457" y="5927442"/>
                  </a:lnTo>
                  <a:lnTo>
                    <a:pt x="5663158" y="5927004"/>
                  </a:lnTo>
                  <a:lnTo>
                    <a:pt x="5615885" y="5926170"/>
                  </a:lnTo>
                  <a:lnTo>
                    <a:pt x="5568642" y="5924943"/>
                  </a:lnTo>
                  <a:lnTo>
                    <a:pt x="5521430" y="5923321"/>
                  </a:lnTo>
                  <a:lnTo>
                    <a:pt x="5474252" y="5921306"/>
                  </a:lnTo>
                  <a:lnTo>
                    <a:pt x="5427111" y="5918899"/>
                  </a:lnTo>
                  <a:lnTo>
                    <a:pt x="5380008" y="5916101"/>
                  </a:lnTo>
                  <a:lnTo>
                    <a:pt x="5332947" y="5912911"/>
                  </a:lnTo>
                  <a:lnTo>
                    <a:pt x="5285930" y="5909331"/>
                  </a:lnTo>
                  <a:lnTo>
                    <a:pt x="5238958" y="5905362"/>
                  </a:lnTo>
                  <a:lnTo>
                    <a:pt x="5192036" y="5901003"/>
                  </a:lnTo>
                  <a:lnTo>
                    <a:pt x="5145164" y="5896257"/>
                  </a:lnTo>
                  <a:lnTo>
                    <a:pt x="5098346" y="5891124"/>
                  </a:lnTo>
                  <a:lnTo>
                    <a:pt x="5051583" y="5885603"/>
                  </a:lnTo>
                  <a:lnTo>
                    <a:pt x="5004879" y="5879697"/>
                  </a:lnTo>
                  <a:lnTo>
                    <a:pt x="4958236" y="5873406"/>
                  </a:lnTo>
                  <a:lnTo>
                    <a:pt x="4911656" y="5866731"/>
                  </a:lnTo>
                  <a:lnTo>
                    <a:pt x="4865141" y="5859671"/>
                  </a:lnTo>
                  <a:lnTo>
                    <a:pt x="4818694" y="5852229"/>
                  </a:lnTo>
                  <a:lnTo>
                    <a:pt x="4772318" y="5844404"/>
                  </a:lnTo>
                  <a:lnTo>
                    <a:pt x="4726015" y="5836198"/>
                  </a:lnTo>
                  <a:lnTo>
                    <a:pt x="4679787" y="5827611"/>
                  </a:lnTo>
                  <a:lnTo>
                    <a:pt x="4633637" y="5818644"/>
                  </a:lnTo>
                  <a:lnTo>
                    <a:pt x="4587567" y="5809298"/>
                  </a:lnTo>
                  <a:lnTo>
                    <a:pt x="4541580" y="5799572"/>
                  </a:lnTo>
                  <a:lnTo>
                    <a:pt x="4495678" y="5789469"/>
                  </a:lnTo>
                  <a:lnTo>
                    <a:pt x="4449863" y="5778989"/>
                  </a:lnTo>
                  <a:lnTo>
                    <a:pt x="4404138" y="5768132"/>
                  </a:lnTo>
                  <a:lnTo>
                    <a:pt x="4358506" y="5756900"/>
                  </a:lnTo>
                  <a:lnTo>
                    <a:pt x="4312968" y="5745292"/>
                  </a:lnTo>
                  <a:lnTo>
                    <a:pt x="4267527" y="5733310"/>
                  </a:lnTo>
                  <a:lnTo>
                    <a:pt x="4222187" y="5720954"/>
                  </a:lnTo>
                  <a:lnTo>
                    <a:pt x="4176948" y="5708226"/>
                  </a:lnTo>
                  <a:lnTo>
                    <a:pt x="4131813" y="5695125"/>
                  </a:lnTo>
                  <a:lnTo>
                    <a:pt x="4086786" y="5681653"/>
                  </a:lnTo>
                  <a:lnTo>
                    <a:pt x="4041868" y="5667811"/>
                  </a:lnTo>
                  <a:lnTo>
                    <a:pt x="3997062" y="5653598"/>
                  </a:lnTo>
                  <a:lnTo>
                    <a:pt x="3952369" y="5639016"/>
                  </a:lnTo>
                  <a:lnTo>
                    <a:pt x="3907794" y="5624065"/>
                  </a:lnTo>
                  <a:lnTo>
                    <a:pt x="3863338" y="5608747"/>
                  </a:lnTo>
                  <a:lnTo>
                    <a:pt x="3819003" y="5593061"/>
                  </a:lnTo>
                  <a:lnTo>
                    <a:pt x="3774792" y="5577009"/>
                  </a:lnTo>
                  <a:lnTo>
                    <a:pt x="3730707" y="5560592"/>
                  </a:lnTo>
                  <a:lnTo>
                    <a:pt x="3686752" y="5543809"/>
                  </a:lnTo>
                  <a:lnTo>
                    <a:pt x="3642927" y="5526662"/>
                  </a:lnTo>
                  <a:lnTo>
                    <a:pt x="3599236" y="5509152"/>
                  </a:lnTo>
                  <a:lnTo>
                    <a:pt x="3555681" y="5491279"/>
                  </a:lnTo>
                  <a:lnTo>
                    <a:pt x="3512265" y="5473044"/>
                  </a:lnTo>
                  <a:lnTo>
                    <a:pt x="3468990" y="5454448"/>
                  </a:lnTo>
                  <a:lnTo>
                    <a:pt x="3425858" y="5435491"/>
                  </a:lnTo>
                  <a:lnTo>
                    <a:pt x="3382872" y="5416174"/>
                  </a:lnTo>
                  <a:lnTo>
                    <a:pt x="3340034" y="5396498"/>
                  </a:lnTo>
                  <a:lnTo>
                    <a:pt x="3297347" y="5376463"/>
                  </a:lnTo>
                  <a:lnTo>
                    <a:pt x="3254812" y="5356071"/>
                  </a:lnTo>
                  <a:lnTo>
                    <a:pt x="3212434" y="5335322"/>
                  </a:lnTo>
                  <a:lnTo>
                    <a:pt x="3170213" y="5314216"/>
                  </a:lnTo>
                  <a:lnTo>
                    <a:pt x="3128153" y="5292755"/>
                  </a:lnTo>
                  <a:lnTo>
                    <a:pt x="3086256" y="5270939"/>
                  </a:lnTo>
                  <a:lnTo>
                    <a:pt x="3044524" y="5248769"/>
                  </a:lnTo>
                  <a:lnTo>
                    <a:pt x="3002959" y="5226246"/>
                  </a:lnTo>
                  <a:lnTo>
                    <a:pt x="2961565" y="5203370"/>
                  </a:lnTo>
                  <a:lnTo>
                    <a:pt x="2920343" y="5180142"/>
                  </a:lnTo>
                  <a:lnTo>
                    <a:pt x="2879296" y="5156563"/>
                  </a:lnTo>
                  <a:lnTo>
                    <a:pt x="2838427" y="5132633"/>
                  </a:lnTo>
                  <a:lnTo>
                    <a:pt x="2797737" y="5108354"/>
                  </a:lnTo>
                  <a:lnTo>
                    <a:pt x="2757230" y="5083725"/>
                  </a:lnTo>
                  <a:lnTo>
                    <a:pt x="2716907" y="5058748"/>
                  </a:lnTo>
                  <a:lnTo>
                    <a:pt x="2676772" y="5033424"/>
                  </a:lnTo>
                  <a:lnTo>
                    <a:pt x="2636826" y="5007752"/>
                  </a:lnTo>
                  <a:lnTo>
                    <a:pt x="2597072" y="4981735"/>
                  </a:lnTo>
                  <a:lnTo>
                    <a:pt x="2557513" y="4955372"/>
                  </a:lnTo>
                  <a:lnTo>
                    <a:pt x="2518150" y="4928664"/>
                  </a:lnTo>
                  <a:lnTo>
                    <a:pt x="2478987" y="4901612"/>
                  </a:lnTo>
                  <a:lnTo>
                    <a:pt x="2440025" y="4874217"/>
                  </a:lnTo>
                  <a:lnTo>
                    <a:pt x="2401267" y="4846480"/>
                  </a:lnTo>
                  <a:lnTo>
                    <a:pt x="2362716" y="4818400"/>
                  </a:lnTo>
                  <a:lnTo>
                    <a:pt x="2324375" y="4789980"/>
                  </a:lnTo>
                  <a:lnTo>
                    <a:pt x="2286244" y="4761219"/>
                  </a:lnTo>
                  <a:lnTo>
                    <a:pt x="2248327" y="4732119"/>
                  </a:lnTo>
                  <a:lnTo>
                    <a:pt x="2210627" y="4702679"/>
                  </a:lnTo>
                  <a:lnTo>
                    <a:pt x="2173146" y="4672901"/>
                  </a:lnTo>
                  <a:lnTo>
                    <a:pt x="2135885" y="4642786"/>
                  </a:lnTo>
                  <a:lnTo>
                    <a:pt x="2098848" y="4612334"/>
                  </a:lnTo>
                  <a:lnTo>
                    <a:pt x="2062037" y="4581546"/>
                  </a:lnTo>
                  <a:lnTo>
                    <a:pt x="2025455" y="4550423"/>
                  </a:lnTo>
                  <a:lnTo>
                    <a:pt x="1989104" y="4518965"/>
                  </a:lnTo>
                  <a:lnTo>
                    <a:pt x="1952985" y="4487173"/>
                  </a:lnTo>
                  <a:lnTo>
                    <a:pt x="1917103" y="4455048"/>
                  </a:lnTo>
                  <a:lnTo>
                    <a:pt x="1881459" y="4422590"/>
                  </a:lnTo>
                  <a:lnTo>
                    <a:pt x="1846055" y="4389801"/>
                  </a:lnTo>
                  <a:lnTo>
                    <a:pt x="1810894" y="4356681"/>
                  </a:lnTo>
                  <a:lnTo>
                    <a:pt x="1775979" y="4323230"/>
                  </a:lnTo>
                  <a:lnTo>
                    <a:pt x="1741312" y="4289450"/>
                  </a:lnTo>
                  <a:lnTo>
                    <a:pt x="1706895" y="4255342"/>
                  </a:lnTo>
                  <a:lnTo>
                    <a:pt x="1672731" y="4220905"/>
                  </a:lnTo>
                  <a:lnTo>
                    <a:pt x="1638822" y="4186140"/>
                  </a:lnTo>
                  <a:lnTo>
                    <a:pt x="1605170" y="4151049"/>
                  </a:lnTo>
                  <a:lnTo>
                    <a:pt x="1571779" y="4115632"/>
                  </a:lnTo>
                  <a:lnTo>
                    <a:pt x="1538650" y="4079890"/>
                  </a:lnTo>
                  <a:lnTo>
                    <a:pt x="1505786" y="4043823"/>
                  </a:lnTo>
                  <a:lnTo>
                    <a:pt x="1473190" y="4007433"/>
                  </a:lnTo>
                  <a:lnTo>
                    <a:pt x="1440863" y="3970719"/>
                  </a:lnTo>
                  <a:lnTo>
                    <a:pt x="1408808" y="3933683"/>
                  </a:lnTo>
                  <a:lnTo>
                    <a:pt x="1377028" y="3896326"/>
                  </a:lnTo>
                  <a:lnTo>
                    <a:pt x="1345525" y="3858647"/>
                  </a:lnTo>
                  <a:lnTo>
                    <a:pt x="1314302" y="3820649"/>
                  </a:lnTo>
                  <a:lnTo>
                    <a:pt x="1283360" y="3782331"/>
                  </a:lnTo>
                  <a:lnTo>
                    <a:pt x="1252703" y="3743694"/>
                  </a:lnTo>
                  <a:lnTo>
                    <a:pt x="1222332" y="3704739"/>
                  </a:lnTo>
                  <a:lnTo>
                    <a:pt x="1192251" y="3665467"/>
                  </a:lnTo>
                  <a:lnTo>
                    <a:pt x="1162462" y="3625879"/>
                  </a:lnTo>
                  <a:lnTo>
                    <a:pt x="1132966" y="3585974"/>
                  </a:lnTo>
                  <a:lnTo>
                    <a:pt x="1103767" y="3545755"/>
                  </a:lnTo>
                  <a:lnTo>
                    <a:pt x="1074867" y="3505221"/>
                  </a:lnTo>
                  <a:lnTo>
                    <a:pt x="1046268" y="3464373"/>
                  </a:lnTo>
                  <a:lnTo>
                    <a:pt x="1017973" y="3423212"/>
                  </a:lnTo>
                  <a:lnTo>
                    <a:pt x="989985" y="3381740"/>
                  </a:lnTo>
                  <a:lnTo>
                    <a:pt x="962305" y="3339955"/>
                  </a:lnTo>
                  <a:lnTo>
                    <a:pt x="934936" y="3297860"/>
                  </a:lnTo>
                  <a:lnTo>
                    <a:pt x="907880" y="3255455"/>
                  </a:lnTo>
                  <a:lnTo>
                    <a:pt x="881141" y="3212741"/>
                  </a:lnTo>
                  <a:lnTo>
                    <a:pt x="854720" y="3169718"/>
                  </a:lnTo>
                  <a:lnTo>
                    <a:pt x="828620" y="3126387"/>
                  </a:lnTo>
                  <a:lnTo>
                    <a:pt x="802843" y="3082749"/>
                  </a:lnTo>
                  <a:lnTo>
                    <a:pt x="777391" y="3038804"/>
                  </a:lnTo>
                  <a:lnTo>
                    <a:pt x="752268" y="2994554"/>
                  </a:lnTo>
                  <a:lnTo>
                    <a:pt x="727475" y="2949998"/>
                  </a:lnTo>
                  <a:lnTo>
                    <a:pt x="703016" y="2905139"/>
                  </a:lnTo>
                  <a:lnTo>
                    <a:pt x="678327" y="2858905"/>
                  </a:lnTo>
                  <a:lnTo>
                    <a:pt x="654095" y="2812547"/>
                  </a:lnTo>
                  <a:lnTo>
                    <a:pt x="630316" y="2766065"/>
                  </a:lnTo>
                  <a:lnTo>
                    <a:pt x="606992" y="2719463"/>
                  </a:lnTo>
                  <a:lnTo>
                    <a:pt x="584120" y="2672744"/>
                  </a:lnTo>
                  <a:lnTo>
                    <a:pt x="561701" y="2625910"/>
                  </a:lnTo>
                  <a:lnTo>
                    <a:pt x="539733" y="2578964"/>
                  </a:lnTo>
                  <a:lnTo>
                    <a:pt x="518216" y="2531908"/>
                  </a:lnTo>
                  <a:lnTo>
                    <a:pt x="497149" y="2484746"/>
                  </a:lnTo>
                  <a:lnTo>
                    <a:pt x="476531" y="2437479"/>
                  </a:lnTo>
                  <a:lnTo>
                    <a:pt x="456362" y="2390111"/>
                  </a:lnTo>
                  <a:lnTo>
                    <a:pt x="436640" y="2342644"/>
                  </a:lnTo>
                  <a:lnTo>
                    <a:pt x="417365" y="2295080"/>
                  </a:lnTo>
                  <a:lnTo>
                    <a:pt x="398536" y="2247424"/>
                  </a:lnTo>
                  <a:lnTo>
                    <a:pt x="380153" y="2199676"/>
                  </a:lnTo>
                  <a:lnTo>
                    <a:pt x="362214" y="2151840"/>
                  </a:lnTo>
                  <a:lnTo>
                    <a:pt x="344718" y="2103918"/>
                  </a:lnTo>
                  <a:lnTo>
                    <a:pt x="327666" y="2055914"/>
                  </a:lnTo>
                  <a:lnTo>
                    <a:pt x="311057" y="2007829"/>
                  </a:lnTo>
                  <a:lnTo>
                    <a:pt x="294888" y="1959666"/>
                  </a:lnTo>
                  <a:lnTo>
                    <a:pt x="279161" y="1911429"/>
                  </a:lnTo>
                  <a:lnTo>
                    <a:pt x="263873" y="1863119"/>
                  </a:lnTo>
                  <a:lnTo>
                    <a:pt x="249024" y="1814740"/>
                  </a:lnTo>
                  <a:lnTo>
                    <a:pt x="234614" y="1766293"/>
                  </a:lnTo>
                  <a:lnTo>
                    <a:pt x="220642" y="1717783"/>
                  </a:lnTo>
                  <a:lnTo>
                    <a:pt x="207106" y="1669210"/>
                  </a:lnTo>
                  <a:lnTo>
                    <a:pt x="194007" y="1620579"/>
                  </a:lnTo>
                  <a:lnTo>
                    <a:pt x="181343" y="1571891"/>
                  </a:lnTo>
                  <a:lnTo>
                    <a:pt x="169113" y="1523149"/>
                  </a:lnTo>
                  <a:lnTo>
                    <a:pt x="157317" y="1474357"/>
                  </a:lnTo>
                  <a:lnTo>
                    <a:pt x="145955" y="1425516"/>
                  </a:lnTo>
                  <a:lnTo>
                    <a:pt x="135024" y="1376629"/>
                  </a:lnTo>
                  <a:lnTo>
                    <a:pt x="124525" y="1327699"/>
                  </a:lnTo>
                  <a:lnTo>
                    <a:pt x="114457" y="1278728"/>
                  </a:lnTo>
                  <a:lnTo>
                    <a:pt x="104819" y="1229720"/>
                  </a:lnTo>
                  <a:lnTo>
                    <a:pt x="95610" y="1180677"/>
                  </a:lnTo>
                  <a:lnTo>
                    <a:pt x="86829" y="1131601"/>
                  </a:lnTo>
                  <a:lnTo>
                    <a:pt x="78476" y="1082495"/>
                  </a:lnTo>
                  <a:lnTo>
                    <a:pt x="70550" y="1033362"/>
                  </a:lnTo>
                  <a:lnTo>
                    <a:pt x="63050" y="984205"/>
                  </a:lnTo>
                  <a:lnTo>
                    <a:pt x="55975" y="935026"/>
                  </a:lnTo>
                  <a:lnTo>
                    <a:pt x="49325" y="885828"/>
                  </a:lnTo>
                  <a:lnTo>
                    <a:pt x="43099" y="836613"/>
                  </a:lnTo>
                  <a:lnTo>
                    <a:pt x="37296" y="787384"/>
                  </a:lnTo>
                  <a:lnTo>
                    <a:pt x="31915" y="738144"/>
                  </a:lnTo>
                  <a:lnTo>
                    <a:pt x="26955" y="688895"/>
                  </a:lnTo>
                  <a:lnTo>
                    <a:pt x="22416" y="639640"/>
                  </a:lnTo>
                  <a:lnTo>
                    <a:pt x="18298" y="590383"/>
                  </a:lnTo>
                  <a:lnTo>
                    <a:pt x="14598" y="541124"/>
                  </a:lnTo>
                  <a:lnTo>
                    <a:pt x="11317" y="491868"/>
                  </a:lnTo>
                  <a:lnTo>
                    <a:pt x="8453" y="442616"/>
                  </a:lnTo>
                  <a:lnTo>
                    <a:pt x="6007" y="393371"/>
                  </a:lnTo>
                  <a:lnTo>
                    <a:pt x="3976" y="344137"/>
                  </a:lnTo>
                  <a:lnTo>
                    <a:pt x="2361" y="294915"/>
                  </a:lnTo>
                  <a:lnTo>
                    <a:pt x="1160" y="245709"/>
                  </a:lnTo>
                  <a:lnTo>
                    <a:pt x="373" y="196520"/>
                  </a:lnTo>
                  <a:lnTo>
                    <a:pt x="0" y="147353"/>
                  </a:lnTo>
                  <a:lnTo>
                    <a:pt x="38" y="98208"/>
                  </a:lnTo>
                  <a:lnTo>
                    <a:pt x="488" y="49090"/>
                  </a:lnTo>
                  <a:lnTo>
                    <a:pt x="1349" y="0"/>
                  </a:lnTo>
                </a:path>
              </a:pathLst>
            </a:custGeom>
            <a:ln w="25400">
              <a:solidFill>
                <a:srgbClr val="FFFFFF"/>
              </a:solidFill>
            </a:ln>
          </p:spPr>
          <p:txBody>
            <a:bodyPr wrap="square" lIns="0" tIns="0" rIns="0" bIns="0" rtlCol="0"/>
            <a:lstStyle/>
            <a:p>
              <a:endParaRPr/>
            </a:p>
          </p:txBody>
        </p:sp>
      </p:grpSp>
      <p:sp>
        <p:nvSpPr>
          <p:cNvPr id="8" name="object 8"/>
          <p:cNvSpPr/>
          <p:nvPr/>
        </p:nvSpPr>
        <p:spPr>
          <a:xfrm>
            <a:off x="3900665" y="8095"/>
            <a:ext cx="160020" cy="1678305"/>
          </a:xfrm>
          <a:custGeom>
            <a:avLst/>
            <a:gdLst/>
            <a:ahLst/>
            <a:cxnLst/>
            <a:rect l="l" t="t" r="r" b="b"/>
            <a:pathLst>
              <a:path w="160020" h="1678305">
                <a:moveTo>
                  <a:pt x="159864" y="1677734"/>
                </a:moveTo>
                <a:lnTo>
                  <a:pt x="149330" y="1626511"/>
                </a:lnTo>
                <a:lnTo>
                  <a:pt x="139163" y="1575298"/>
                </a:lnTo>
                <a:lnTo>
                  <a:pt x="129363" y="1524095"/>
                </a:lnTo>
                <a:lnTo>
                  <a:pt x="119928" y="1472905"/>
                </a:lnTo>
                <a:lnTo>
                  <a:pt x="110858" y="1421728"/>
                </a:lnTo>
                <a:lnTo>
                  <a:pt x="102151" y="1370567"/>
                </a:lnTo>
                <a:lnTo>
                  <a:pt x="93808" y="1319422"/>
                </a:lnTo>
                <a:lnTo>
                  <a:pt x="85827" y="1268294"/>
                </a:lnTo>
                <a:lnTo>
                  <a:pt x="78207" y="1217186"/>
                </a:lnTo>
                <a:lnTo>
                  <a:pt x="70947" y="1166099"/>
                </a:lnTo>
                <a:lnTo>
                  <a:pt x="64046" y="1115033"/>
                </a:lnTo>
                <a:lnTo>
                  <a:pt x="57503" y="1063991"/>
                </a:lnTo>
                <a:lnTo>
                  <a:pt x="51319" y="1012974"/>
                </a:lnTo>
                <a:lnTo>
                  <a:pt x="45490" y="961983"/>
                </a:lnTo>
                <a:lnTo>
                  <a:pt x="40018" y="911019"/>
                </a:lnTo>
                <a:lnTo>
                  <a:pt x="34900" y="860085"/>
                </a:lnTo>
                <a:lnTo>
                  <a:pt x="30136" y="809181"/>
                </a:lnTo>
                <a:lnTo>
                  <a:pt x="25725" y="758309"/>
                </a:lnTo>
                <a:lnTo>
                  <a:pt x="21667" y="707470"/>
                </a:lnTo>
                <a:lnTo>
                  <a:pt x="17959" y="656666"/>
                </a:lnTo>
                <a:lnTo>
                  <a:pt x="14602" y="605898"/>
                </a:lnTo>
                <a:lnTo>
                  <a:pt x="11594" y="555167"/>
                </a:lnTo>
                <a:lnTo>
                  <a:pt x="8934" y="504475"/>
                </a:lnTo>
                <a:lnTo>
                  <a:pt x="6622" y="453823"/>
                </a:lnTo>
                <a:lnTo>
                  <a:pt x="4657" y="403213"/>
                </a:lnTo>
                <a:lnTo>
                  <a:pt x="3038" y="352646"/>
                </a:lnTo>
                <a:lnTo>
                  <a:pt x="1763" y="302124"/>
                </a:lnTo>
                <a:lnTo>
                  <a:pt x="832" y="251647"/>
                </a:lnTo>
                <a:lnTo>
                  <a:pt x="245" y="201217"/>
                </a:lnTo>
                <a:lnTo>
                  <a:pt x="0" y="150836"/>
                </a:lnTo>
                <a:lnTo>
                  <a:pt x="95" y="100506"/>
                </a:lnTo>
                <a:lnTo>
                  <a:pt x="532" y="50226"/>
                </a:lnTo>
                <a:lnTo>
                  <a:pt x="1307" y="0"/>
                </a:lnTo>
              </a:path>
            </a:pathLst>
          </a:custGeom>
          <a:ln w="25400">
            <a:solidFill>
              <a:srgbClr val="00E300"/>
            </a:solidFill>
          </a:ln>
        </p:spPr>
        <p:txBody>
          <a:bodyPr wrap="square" lIns="0" tIns="0" rIns="0" bIns="0" rtlCol="0"/>
          <a:lstStyle/>
          <a:p>
            <a:endParaRPr/>
          </a:p>
        </p:txBody>
      </p:sp>
      <p:sp>
        <p:nvSpPr>
          <p:cNvPr id="9" name="object 9"/>
          <p:cNvSpPr txBox="1"/>
          <p:nvPr/>
        </p:nvSpPr>
        <p:spPr>
          <a:xfrm>
            <a:off x="455299" y="4060148"/>
            <a:ext cx="5154926" cy="1177887"/>
          </a:xfrm>
          <a:prstGeom prst="rect">
            <a:avLst/>
          </a:prstGeom>
        </p:spPr>
        <p:txBody>
          <a:bodyPr vert="horz" wrap="square" lIns="0" tIns="13335" rIns="0" bIns="0" rtlCol="0">
            <a:spAutoFit/>
          </a:bodyPr>
          <a:lstStyle/>
          <a:p>
            <a:pPr marL="12700" marR="5080">
              <a:spcBef>
                <a:spcPts val="105"/>
              </a:spcBef>
            </a:pPr>
            <a:r>
              <a:rPr lang="en-US" sz="2000" b="1" spc="-10" dirty="0" err="1">
                <a:solidFill>
                  <a:srgbClr val="052369"/>
                </a:solidFill>
                <a:latin typeface="Hanken Grotesk SemiBold"/>
                <a:cs typeface="Hanken Grotesk SemiBold"/>
              </a:rPr>
              <a:t>Capitalising</a:t>
            </a:r>
            <a:r>
              <a:rPr lang="en-US" sz="2000" b="1" spc="-10" dirty="0">
                <a:solidFill>
                  <a:srgbClr val="052369"/>
                </a:solidFill>
                <a:latin typeface="Hanken Grotesk SemiBold"/>
                <a:cs typeface="Hanken Grotesk SemiBold"/>
              </a:rPr>
              <a:t> on the energy transition´s </a:t>
            </a:r>
          </a:p>
          <a:p>
            <a:pPr marL="12700" marR="5080">
              <a:spcBef>
                <a:spcPts val="105"/>
              </a:spcBef>
            </a:pPr>
            <a:r>
              <a:rPr lang="en-US" sz="2000" b="1" spc="-10" dirty="0">
                <a:solidFill>
                  <a:srgbClr val="052369"/>
                </a:solidFill>
                <a:latin typeface="Hanken Grotesk SemiBold"/>
                <a:cs typeface="Hanken Grotesk SemiBold"/>
              </a:rPr>
              <a:t>growth potential.</a:t>
            </a:r>
            <a:endParaRPr lang="en-US" sz="2000" dirty="0">
              <a:solidFill>
                <a:srgbClr val="052369"/>
              </a:solidFill>
              <a:latin typeface="Hanken Grotesk SemiBold"/>
              <a:cs typeface="Hanken Grotesk SemiBold"/>
            </a:endParaRPr>
          </a:p>
          <a:p>
            <a:pPr marL="12700" marR="5080">
              <a:lnSpc>
                <a:spcPct val="100000"/>
              </a:lnSpc>
              <a:spcBef>
                <a:spcPts val="105"/>
              </a:spcBef>
            </a:pPr>
            <a:endParaRPr sz="3400" dirty="0">
              <a:latin typeface="Hanken Grotesk SemiBold"/>
              <a:cs typeface="Hanken Grotesk SemiBold"/>
            </a:endParaRPr>
          </a:p>
        </p:txBody>
      </p:sp>
      <p:sp>
        <p:nvSpPr>
          <p:cNvPr id="10" name="object 10"/>
          <p:cNvSpPr txBox="1"/>
          <p:nvPr/>
        </p:nvSpPr>
        <p:spPr>
          <a:xfrm>
            <a:off x="453561" y="4782111"/>
            <a:ext cx="2595245" cy="211454"/>
          </a:xfrm>
          <a:prstGeom prst="rect">
            <a:avLst/>
          </a:prstGeom>
        </p:spPr>
        <p:txBody>
          <a:bodyPr vert="horz" wrap="square" lIns="0" tIns="14604" rIns="0" bIns="0" rtlCol="0">
            <a:spAutoFit/>
          </a:bodyPr>
          <a:lstStyle/>
          <a:p>
            <a:pPr marL="25400">
              <a:lnSpc>
                <a:spcPct val="100000"/>
              </a:lnSpc>
              <a:spcBef>
                <a:spcPts val="114"/>
              </a:spcBef>
            </a:pPr>
            <a:r>
              <a:rPr sz="1200" b="1" dirty="0">
                <a:solidFill>
                  <a:srgbClr val="00E300"/>
                </a:solidFill>
                <a:latin typeface="Hanken Grotesk"/>
                <a:cs typeface="Hanken Grotesk"/>
              </a:rPr>
              <a:t>ThomasLloyd</a:t>
            </a:r>
            <a:r>
              <a:rPr sz="1200" b="1" spc="20" dirty="0">
                <a:solidFill>
                  <a:srgbClr val="00E300"/>
                </a:solidFill>
                <a:latin typeface="Hanken Grotesk"/>
                <a:cs typeface="Hanken Grotesk"/>
              </a:rPr>
              <a:t> </a:t>
            </a:r>
            <a:r>
              <a:rPr sz="1200" b="1" dirty="0">
                <a:solidFill>
                  <a:srgbClr val="00E300"/>
                </a:solidFill>
                <a:latin typeface="Hanken Grotesk"/>
                <a:cs typeface="Hanken Grotesk"/>
              </a:rPr>
              <a:t>Climate</a:t>
            </a:r>
            <a:r>
              <a:rPr sz="1200" b="1" spc="20" dirty="0">
                <a:solidFill>
                  <a:srgbClr val="00E300"/>
                </a:solidFill>
                <a:latin typeface="Hanken Grotesk"/>
                <a:cs typeface="Hanken Grotesk"/>
              </a:rPr>
              <a:t> </a:t>
            </a:r>
            <a:r>
              <a:rPr sz="1200" b="1" dirty="0">
                <a:solidFill>
                  <a:srgbClr val="00E300"/>
                </a:solidFill>
                <a:latin typeface="Hanken Grotesk"/>
                <a:cs typeface="Hanken Grotesk"/>
              </a:rPr>
              <a:t>Solutions</a:t>
            </a:r>
            <a:r>
              <a:rPr sz="1200" b="1" spc="20" dirty="0">
                <a:solidFill>
                  <a:srgbClr val="00E300"/>
                </a:solidFill>
                <a:latin typeface="Hanken Grotesk"/>
                <a:cs typeface="Hanken Grotesk"/>
              </a:rPr>
              <a:t> </a:t>
            </a:r>
            <a:r>
              <a:rPr sz="1200" b="1" spc="-20" dirty="0">
                <a:solidFill>
                  <a:srgbClr val="00E300"/>
                </a:solidFill>
                <a:latin typeface="Hanken Grotesk"/>
                <a:cs typeface="Hanken Grotesk"/>
              </a:rPr>
              <a:t>N.V.</a:t>
            </a:r>
            <a:r>
              <a:rPr sz="1050" b="1" spc="-30" baseline="31746" dirty="0">
                <a:solidFill>
                  <a:srgbClr val="00E300"/>
                </a:solidFill>
                <a:latin typeface="Hanken Grotesk"/>
                <a:cs typeface="Hanken Grotesk"/>
              </a:rPr>
              <a:t>1</a:t>
            </a:r>
            <a:endParaRPr sz="1050" baseline="31746" dirty="0">
              <a:latin typeface="Hanken Grotesk"/>
              <a:cs typeface="Hanken Grotesk"/>
            </a:endParaRPr>
          </a:p>
        </p:txBody>
      </p:sp>
      <p:pic>
        <p:nvPicPr>
          <p:cNvPr id="11" name="object 11"/>
          <p:cNvPicPr/>
          <p:nvPr/>
        </p:nvPicPr>
        <p:blipFill>
          <a:blip r:embed="rId3" cstate="print"/>
          <a:stretch>
            <a:fillRect/>
          </a:stretch>
        </p:blipFill>
        <p:spPr>
          <a:xfrm>
            <a:off x="468000" y="693000"/>
            <a:ext cx="2376355" cy="657699"/>
          </a:xfrm>
          <a:prstGeom prst="rect">
            <a:avLst/>
          </a:prstGeom>
        </p:spPr>
      </p:pic>
      <p:sp>
        <p:nvSpPr>
          <p:cNvPr id="12" name="Textfeld 11">
            <a:extLst>
              <a:ext uri="{FF2B5EF4-FFF2-40B4-BE49-F238E27FC236}">
                <a16:creationId xmlns:a16="http://schemas.microsoft.com/office/drawing/2014/main" id="{9471AEB1-FEF6-CD81-4911-FA39F4624BEA}"/>
              </a:ext>
            </a:extLst>
          </p:cNvPr>
          <p:cNvSpPr txBox="1"/>
          <p:nvPr/>
        </p:nvSpPr>
        <p:spPr>
          <a:xfrm>
            <a:off x="423387" y="5410847"/>
            <a:ext cx="4244786" cy="830997"/>
          </a:xfrm>
          <a:prstGeom prst="rect">
            <a:avLst/>
          </a:prstGeom>
          <a:solidFill>
            <a:srgbClr val="FFFF00"/>
          </a:solidFill>
        </p:spPr>
        <p:txBody>
          <a:bodyPr wrap="square" rtlCol="0">
            <a:spAutoFit/>
          </a:bodyPr>
          <a:lstStyle/>
          <a:p>
            <a:r>
              <a:rPr lang="en-US" sz="800" dirty="0">
                <a:solidFill>
                  <a:srgbClr val="052369"/>
                </a:solidFill>
                <a:latin typeface="+mj-lt"/>
                <a:cs typeface="Calibri"/>
              </a:rPr>
              <a:t>Key statements: Connect, facilitate, </a:t>
            </a:r>
            <a:r>
              <a:rPr lang="en-US" sz="800" b="1" dirty="0">
                <a:solidFill>
                  <a:srgbClr val="052369"/>
                </a:solidFill>
                <a:latin typeface="+mj-lt"/>
                <a:cs typeface="Calibri"/>
              </a:rPr>
              <a:t>enable,</a:t>
            </a:r>
            <a:r>
              <a:rPr lang="en-US" sz="800" dirty="0">
                <a:solidFill>
                  <a:srgbClr val="052369"/>
                </a:solidFill>
                <a:latin typeface="+mj-lt"/>
                <a:cs typeface="Calibri"/>
              </a:rPr>
              <a:t> …….</a:t>
            </a:r>
          </a:p>
          <a:p>
            <a:r>
              <a:rPr lang="en-US" sz="800" dirty="0">
                <a:solidFill>
                  <a:srgbClr val="052369"/>
                </a:solidFill>
                <a:latin typeface="+mj-lt"/>
                <a:cs typeface="Calibri"/>
              </a:rPr>
              <a:t>first, at scale </a:t>
            </a:r>
            <a:r>
              <a:rPr lang="en-US" sz="800" dirty="0" err="1">
                <a:solidFill>
                  <a:srgbClr val="052369"/>
                </a:solidFill>
                <a:latin typeface="+mj-lt"/>
                <a:cs typeface="Calibri"/>
              </a:rPr>
              <a:t>Decarbonisation</a:t>
            </a:r>
            <a:r>
              <a:rPr lang="en-US" sz="800" dirty="0">
                <a:solidFill>
                  <a:srgbClr val="052369"/>
                </a:solidFill>
                <a:latin typeface="+mj-lt"/>
                <a:cs typeface="Calibri"/>
              </a:rPr>
              <a:t>-as- a-Service (DaaS) major for corporates and municipalities.</a:t>
            </a:r>
          </a:p>
          <a:p>
            <a:r>
              <a:rPr lang="en-US" sz="800" dirty="0">
                <a:solidFill>
                  <a:srgbClr val="052369"/>
                </a:solidFill>
                <a:latin typeface="+mj-lt"/>
                <a:cs typeface="Calibri"/>
              </a:rPr>
              <a:t>We create sustainable ecosystems </a:t>
            </a:r>
          </a:p>
          <a:p>
            <a:r>
              <a:rPr lang="en-US" sz="800" dirty="0">
                <a:solidFill>
                  <a:srgbClr val="052369"/>
                </a:solidFill>
                <a:latin typeface="+mj-lt"/>
                <a:cs typeface="Calibri"/>
              </a:rPr>
              <a:t>We are…. The first  ….. Eye catcher </a:t>
            </a:r>
          </a:p>
          <a:p>
            <a:r>
              <a:rPr lang="en-US" sz="800" dirty="0" err="1">
                <a:solidFill>
                  <a:srgbClr val="052369"/>
                </a:solidFill>
                <a:latin typeface="+mj-lt"/>
                <a:cs typeface="Calibri"/>
              </a:rPr>
              <a:t>Capitalisierung</a:t>
            </a:r>
            <a:r>
              <a:rPr lang="en-US" sz="800" dirty="0">
                <a:solidFill>
                  <a:srgbClr val="052369"/>
                </a:solidFill>
                <a:latin typeface="+mj-lt"/>
                <a:cs typeface="Calibri"/>
              </a:rPr>
              <a:t> on energy trans growth potential</a:t>
            </a:r>
          </a:p>
          <a:p>
            <a:r>
              <a:rPr lang="en-US" sz="800" dirty="0">
                <a:solidFill>
                  <a:srgbClr val="052369"/>
                </a:solidFill>
                <a:latin typeface="+mj-lt"/>
                <a:cs typeface="Calibri"/>
              </a:rPr>
              <a:t>B Corp, Impact,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7ABA-D46C-5BED-04A2-0CFC4897AFF7}"/>
            </a:ext>
          </a:extLst>
        </p:cNvPr>
        <p:cNvGrpSpPr/>
        <p:nvPr/>
      </p:nvGrpSpPr>
      <p:grpSpPr>
        <a:xfrm>
          <a:off x="0" y="0"/>
          <a:ext cx="0" cy="0"/>
          <a:chOff x="0" y="0"/>
          <a:chExt cx="0" cy="0"/>
        </a:xfrm>
      </p:grpSpPr>
      <p:pic>
        <p:nvPicPr>
          <p:cNvPr id="14" name="Grafik 13">
            <a:extLst>
              <a:ext uri="{FF2B5EF4-FFF2-40B4-BE49-F238E27FC236}">
                <a16:creationId xmlns:a16="http://schemas.microsoft.com/office/drawing/2014/main" id="{ED995DF6-7341-34F9-6F27-FF33155186AF}"/>
              </a:ext>
            </a:extLst>
          </p:cNvPr>
          <p:cNvPicPr>
            <a:picLocks noChangeAspect="1"/>
          </p:cNvPicPr>
          <p:nvPr/>
        </p:nvPicPr>
        <p:blipFill>
          <a:blip r:embed="rId3"/>
          <a:stretch>
            <a:fillRect/>
          </a:stretch>
        </p:blipFill>
        <p:spPr>
          <a:xfrm>
            <a:off x="0" y="1876"/>
            <a:ext cx="12192000" cy="6854247"/>
          </a:xfrm>
          <a:prstGeom prst="rect">
            <a:avLst/>
          </a:prstGeom>
        </p:spPr>
      </p:pic>
      <p:sp>
        <p:nvSpPr>
          <p:cNvPr id="15" name="Textfeld 14">
            <a:extLst>
              <a:ext uri="{FF2B5EF4-FFF2-40B4-BE49-F238E27FC236}">
                <a16:creationId xmlns:a16="http://schemas.microsoft.com/office/drawing/2014/main" id="{2E065BAC-EFF4-49D1-6B77-8950B5147EDD}"/>
              </a:ext>
            </a:extLst>
          </p:cNvPr>
          <p:cNvSpPr txBox="1"/>
          <p:nvPr/>
        </p:nvSpPr>
        <p:spPr>
          <a:xfrm>
            <a:off x="4168360" y="6067696"/>
            <a:ext cx="2545950" cy="461665"/>
          </a:xfrm>
          <a:prstGeom prst="rect">
            <a:avLst/>
          </a:prstGeom>
          <a:solidFill>
            <a:srgbClr val="FFC000"/>
          </a:solidFill>
        </p:spPr>
        <p:txBody>
          <a:bodyPr wrap="square" rtlCol="0">
            <a:spAutoFit/>
          </a:bodyPr>
          <a:lstStyle/>
          <a:p>
            <a:r>
              <a:rPr lang="de-DE" sz="800" dirty="0">
                <a:solidFill>
                  <a:srgbClr val="052369"/>
                </a:solidFill>
                <a:latin typeface="+mj-lt"/>
                <a:cs typeface="Calibri"/>
              </a:rPr>
              <a:t>Own </a:t>
            </a:r>
            <a:r>
              <a:rPr lang="de-DE" sz="800" dirty="0" err="1">
                <a:solidFill>
                  <a:srgbClr val="052369"/>
                </a:solidFill>
                <a:latin typeface="+mj-lt"/>
                <a:cs typeface="Calibri"/>
              </a:rPr>
              <a:t>the</a:t>
            </a:r>
            <a:r>
              <a:rPr lang="de-DE" sz="800" dirty="0">
                <a:solidFill>
                  <a:srgbClr val="052369"/>
                </a:solidFill>
                <a:latin typeface="+mj-lt"/>
                <a:cs typeface="Calibri"/>
              </a:rPr>
              <a:t> </a:t>
            </a:r>
            <a:r>
              <a:rPr lang="de-DE" sz="800" dirty="0" err="1">
                <a:solidFill>
                  <a:srgbClr val="052369"/>
                </a:solidFill>
                <a:latin typeface="+mj-lt"/>
                <a:cs typeface="Calibri"/>
              </a:rPr>
              <a:t>platform</a:t>
            </a:r>
            <a:endParaRPr lang="de-DE" sz="800" dirty="0">
              <a:solidFill>
                <a:srgbClr val="052369"/>
              </a:solidFill>
              <a:latin typeface="+mj-lt"/>
              <a:cs typeface="Calibri"/>
            </a:endParaRPr>
          </a:p>
          <a:p>
            <a:endParaRPr lang="de-DE" sz="800" dirty="0">
              <a:solidFill>
                <a:srgbClr val="052369"/>
              </a:solidFill>
              <a:latin typeface="+mj-lt"/>
              <a:cs typeface="Calibri"/>
            </a:endParaRPr>
          </a:p>
          <a:p>
            <a:pPr marL="171450" indent="-171450">
              <a:buFontTx/>
              <a:buChar char="-"/>
            </a:pPr>
            <a:endParaRPr lang="de-DE" sz="800" dirty="0">
              <a:solidFill>
                <a:srgbClr val="052369"/>
              </a:solidFill>
              <a:latin typeface="+mj-lt"/>
              <a:cs typeface="Calibri"/>
            </a:endParaRPr>
          </a:p>
        </p:txBody>
      </p:sp>
    </p:spTree>
    <p:extLst>
      <p:ext uri="{BB962C8B-B14F-4D97-AF65-F5344CB8AC3E}">
        <p14:creationId xmlns:p14="http://schemas.microsoft.com/office/powerpoint/2010/main" val="1786619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9A7B-52F5-3509-FAFC-4E761C657EC6}"/>
            </a:ext>
          </a:extLst>
        </p:cNvPr>
        <p:cNvGrpSpPr/>
        <p:nvPr/>
      </p:nvGrpSpPr>
      <p:grpSpPr>
        <a:xfrm>
          <a:off x="0" y="0"/>
          <a:ext cx="0" cy="0"/>
          <a:chOff x="0" y="0"/>
          <a:chExt cx="0" cy="0"/>
        </a:xfrm>
      </p:grpSpPr>
      <p:pic>
        <p:nvPicPr>
          <p:cNvPr id="21" name="Grafik 20">
            <a:extLst>
              <a:ext uri="{FF2B5EF4-FFF2-40B4-BE49-F238E27FC236}">
                <a16:creationId xmlns:a16="http://schemas.microsoft.com/office/drawing/2014/main" id="{8DD964B7-CEDE-B2D1-EBA1-AC713CA0A937}"/>
              </a:ext>
            </a:extLst>
          </p:cNvPr>
          <p:cNvPicPr>
            <a:picLocks noChangeAspect="1"/>
          </p:cNvPicPr>
          <p:nvPr/>
        </p:nvPicPr>
        <p:blipFill>
          <a:blip r:embed="rId3"/>
          <a:stretch>
            <a:fillRect/>
          </a:stretch>
        </p:blipFill>
        <p:spPr>
          <a:xfrm>
            <a:off x="4173" y="0"/>
            <a:ext cx="12183654" cy="6858000"/>
          </a:xfrm>
          <a:prstGeom prst="rect">
            <a:avLst/>
          </a:prstGeom>
        </p:spPr>
      </p:pic>
    </p:spTree>
    <p:extLst>
      <p:ext uri="{BB962C8B-B14F-4D97-AF65-F5344CB8AC3E}">
        <p14:creationId xmlns:p14="http://schemas.microsoft.com/office/powerpoint/2010/main" val="3800280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474" y="0"/>
            <a:ext cx="1215671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6181289" y="4096975"/>
            <a:ext cx="729615" cy="337820"/>
          </a:xfrm>
          <a:custGeom>
            <a:avLst/>
            <a:gdLst/>
            <a:ahLst/>
            <a:cxnLst/>
            <a:rect l="l" t="t" r="r" b="b"/>
            <a:pathLst>
              <a:path w="729615" h="337820">
                <a:moveTo>
                  <a:pt x="0" y="337200"/>
                </a:moveTo>
                <a:lnTo>
                  <a:pt x="47805" y="336028"/>
                </a:lnTo>
                <a:lnTo>
                  <a:pt x="95003" y="332548"/>
                </a:lnTo>
                <a:lnTo>
                  <a:pt x="141540" y="326815"/>
                </a:lnTo>
                <a:lnTo>
                  <a:pt x="187360" y="318884"/>
                </a:lnTo>
                <a:lnTo>
                  <a:pt x="232409" y="308810"/>
                </a:lnTo>
                <a:lnTo>
                  <a:pt x="276632" y="296647"/>
                </a:lnTo>
                <a:lnTo>
                  <a:pt x="319974" y="282451"/>
                </a:lnTo>
                <a:lnTo>
                  <a:pt x="362379" y="266277"/>
                </a:lnTo>
                <a:lnTo>
                  <a:pt x="403794" y="248179"/>
                </a:lnTo>
                <a:lnTo>
                  <a:pt x="444163" y="228212"/>
                </a:lnTo>
                <a:lnTo>
                  <a:pt x="483432" y="206430"/>
                </a:lnTo>
                <a:lnTo>
                  <a:pt x="521545" y="182890"/>
                </a:lnTo>
                <a:lnTo>
                  <a:pt x="558447" y="157646"/>
                </a:lnTo>
                <a:lnTo>
                  <a:pt x="594085" y="130752"/>
                </a:lnTo>
                <a:lnTo>
                  <a:pt x="628402" y="102264"/>
                </a:lnTo>
                <a:lnTo>
                  <a:pt x="661344" y="72236"/>
                </a:lnTo>
                <a:lnTo>
                  <a:pt x="692857" y="40724"/>
                </a:lnTo>
                <a:lnTo>
                  <a:pt x="722884" y="7782"/>
                </a:lnTo>
                <a:lnTo>
                  <a:pt x="729345" y="0"/>
                </a:lnTo>
              </a:path>
            </a:pathLst>
          </a:custGeom>
          <a:ln w="394652">
            <a:solidFill>
              <a:srgbClr val="00E300"/>
            </a:solidFill>
          </a:ln>
        </p:spPr>
        <p:txBody>
          <a:bodyPr wrap="square" lIns="0" tIns="0" rIns="0" bIns="0" rtlCol="0"/>
          <a:lstStyle/>
          <a:p>
            <a:endParaRPr/>
          </a:p>
        </p:txBody>
      </p:sp>
      <p:sp>
        <p:nvSpPr>
          <p:cNvPr id="4" name="object 4"/>
          <p:cNvSpPr/>
          <p:nvPr/>
        </p:nvSpPr>
        <p:spPr>
          <a:xfrm>
            <a:off x="5423067" y="4061365"/>
            <a:ext cx="758825" cy="373380"/>
          </a:xfrm>
          <a:custGeom>
            <a:avLst/>
            <a:gdLst/>
            <a:ahLst/>
            <a:cxnLst/>
            <a:rect l="l" t="t" r="r" b="b"/>
            <a:pathLst>
              <a:path w="758825" h="373379">
                <a:moveTo>
                  <a:pt x="0" y="0"/>
                </a:moveTo>
                <a:lnTo>
                  <a:pt x="35336" y="43392"/>
                </a:lnTo>
                <a:lnTo>
                  <a:pt x="65364" y="76334"/>
                </a:lnTo>
                <a:lnTo>
                  <a:pt x="96876" y="107847"/>
                </a:lnTo>
                <a:lnTo>
                  <a:pt x="129819" y="137874"/>
                </a:lnTo>
                <a:lnTo>
                  <a:pt x="164136" y="166363"/>
                </a:lnTo>
                <a:lnTo>
                  <a:pt x="199773" y="193256"/>
                </a:lnTo>
                <a:lnTo>
                  <a:pt x="236676" y="218501"/>
                </a:lnTo>
                <a:lnTo>
                  <a:pt x="274789" y="242041"/>
                </a:lnTo>
                <a:lnTo>
                  <a:pt x="314057" y="263822"/>
                </a:lnTo>
                <a:lnTo>
                  <a:pt x="354426" y="283789"/>
                </a:lnTo>
                <a:lnTo>
                  <a:pt x="395841" y="301887"/>
                </a:lnTo>
                <a:lnTo>
                  <a:pt x="438247" y="318062"/>
                </a:lnTo>
                <a:lnTo>
                  <a:pt x="481589" y="332258"/>
                </a:lnTo>
                <a:lnTo>
                  <a:pt x="525811" y="344420"/>
                </a:lnTo>
                <a:lnTo>
                  <a:pt x="570860" y="354495"/>
                </a:lnTo>
                <a:lnTo>
                  <a:pt x="616681" y="362426"/>
                </a:lnTo>
                <a:lnTo>
                  <a:pt x="663217" y="368159"/>
                </a:lnTo>
                <a:lnTo>
                  <a:pt x="710416" y="371639"/>
                </a:lnTo>
                <a:lnTo>
                  <a:pt x="758221" y="372811"/>
                </a:lnTo>
              </a:path>
            </a:pathLst>
          </a:custGeom>
          <a:ln w="394652">
            <a:solidFill>
              <a:srgbClr val="00E300"/>
            </a:solidFill>
          </a:ln>
        </p:spPr>
        <p:txBody>
          <a:bodyPr wrap="square" lIns="0" tIns="0" rIns="0" bIns="0" rtlCol="0"/>
          <a:lstStyle/>
          <a:p>
            <a:endParaRPr/>
          </a:p>
        </p:txBody>
      </p:sp>
      <p:sp>
        <p:nvSpPr>
          <p:cNvPr id="5" name="object 5"/>
          <p:cNvSpPr/>
          <p:nvPr/>
        </p:nvSpPr>
        <p:spPr>
          <a:xfrm>
            <a:off x="5223467" y="2535104"/>
            <a:ext cx="781050" cy="1292225"/>
          </a:xfrm>
          <a:custGeom>
            <a:avLst/>
            <a:gdLst/>
            <a:ahLst/>
            <a:cxnLst/>
            <a:rect l="l" t="t" r="r" b="b"/>
            <a:pathLst>
              <a:path w="781050" h="1292225">
                <a:moveTo>
                  <a:pt x="780545" y="0"/>
                </a:moveTo>
                <a:lnTo>
                  <a:pt x="725411" y="11819"/>
                </a:lnTo>
                <a:lnTo>
                  <a:pt x="681188" y="23982"/>
                </a:lnTo>
                <a:lnTo>
                  <a:pt x="637847" y="38178"/>
                </a:lnTo>
                <a:lnTo>
                  <a:pt x="595441" y="54353"/>
                </a:lnTo>
                <a:lnTo>
                  <a:pt x="554026" y="72451"/>
                </a:lnTo>
                <a:lnTo>
                  <a:pt x="513657" y="92418"/>
                </a:lnTo>
                <a:lnTo>
                  <a:pt x="474389" y="114199"/>
                </a:lnTo>
                <a:lnTo>
                  <a:pt x="436276" y="137739"/>
                </a:lnTo>
                <a:lnTo>
                  <a:pt x="399373" y="162984"/>
                </a:lnTo>
                <a:lnTo>
                  <a:pt x="363736" y="189877"/>
                </a:lnTo>
                <a:lnTo>
                  <a:pt x="329418" y="218365"/>
                </a:lnTo>
                <a:lnTo>
                  <a:pt x="296476" y="248393"/>
                </a:lnTo>
                <a:lnTo>
                  <a:pt x="264964" y="279906"/>
                </a:lnTo>
                <a:lnTo>
                  <a:pt x="234936" y="312848"/>
                </a:lnTo>
                <a:lnTo>
                  <a:pt x="206448" y="347165"/>
                </a:lnTo>
                <a:lnTo>
                  <a:pt x="179554" y="382803"/>
                </a:lnTo>
                <a:lnTo>
                  <a:pt x="154310" y="419705"/>
                </a:lnTo>
                <a:lnTo>
                  <a:pt x="130770" y="457818"/>
                </a:lnTo>
                <a:lnTo>
                  <a:pt x="108988" y="497087"/>
                </a:lnTo>
                <a:lnTo>
                  <a:pt x="89021" y="537456"/>
                </a:lnTo>
                <a:lnTo>
                  <a:pt x="70923" y="578870"/>
                </a:lnTo>
                <a:lnTo>
                  <a:pt x="54748" y="621276"/>
                </a:lnTo>
                <a:lnTo>
                  <a:pt x="40552" y="664618"/>
                </a:lnTo>
                <a:lnTo>
                  <a:pt x="28390" y="708840"/>
                </a:lnTo>
                <a:lnTo>
                  <a:pt x="18316" y="753889"/>
                </a:lnTo>
                <a:lnTo>
                  <a:pt x="10385" y="799710"/>
                </a:lnTo>
                <a:lnTo>
                  <a:pt x="4652" y="846247"/>
                </a:lnTo>
                <a:lnTo>
                  <a:pt x="1172" y="893445"/>
                </a:lnTo>
                <a:lnTo>
                  <a:pt x="0" y="941250"/>
                </a:lnTo>
                <a:lnTo>
                  <a:pt x="1172" y="989055"/>
                </a:lnTo>
                <a:lnTo>
                  <a:pt x="4652" y="1036254"/>
                </a:lnTo>
                <a:lnTo>
                  <a:pt x="10385" y="1082791"/>
                </a:lnTo>
                <a:lnTo>
                  <a:pt x="18316" y="1128611"/>
                </a:lnTo>
                <a:lnTo>
                  <a:pt x="28390" y="1173660"/>
                </a:lnTo>
                <a:lnTo>
                  <a:pt x="40552" y="1217883"/>
                </a:lnTo>
                <a:lnTo>
                  <a:pt x="54748" y="1261224"/>
                </a:lnTo>
                <a:lnTo>
                  <a:pt x="66543" y="1292146"/>
                </a:lnTo>
              </a:path>
            </a:pathLst>
          </a:custGeom>
          <a:ln w="394652">
            <a:solidFill>
              <a:srgbClr val="00E300"/>
            </a:solidFill>
          </a:ln>
        </p:spPr>
        <p:txBody>
          <a:bodyPr wrap="square" lIns="0" tIns="0" rIns="0" bIns="0" rtlCol="0"/>
          <a:lstStyle/>
          <a:p>
            <a:endParaRPr/>
          </a:p>
        </p:txBody>
      </p:sp>
      <p:sp>
        <p:nvSpPr>
          <p:cNvPr id="6" name="object 6"/>
          <p:cNvSpPr/>
          <p:nvPr/>
        </p:nvSpPr>
        <p:spPr>
          <a:xfrm>
            <a:off x="4897013" y="2844243"/>
            <a:ext cx="165100" cy="1155700"/>
          </a:xfrm>
          <a:custGeom>
            <a:avLst/>
            <a:gdLst/>
            <a:ahLst/>
            <a:cxnLst/>
            <a:rect l="l" t="t" r="r" b="b"/>
            <a:pathLst>
              <a:path w="165100" h="1155700">
                <a:moveTo>
                  <a:pt x="164781" y="0"/>
                </a:moveTo>
                <a:lnTo>
                  <a:pt x="139729" y="46541"/>
                </a:lnTo>
                <a:lnTo>
                  <a:pt x="119807" y="87424"/>
                </a:lnTo>
                <a:lnTo>
                  <a:pt x="101299" y="129099"/>
                </a:lnTo>
                <a:lnTo>
                  <a:pt x="84238" y="171534"/>
                </a:lnTo>
                <a:lnTo>
                  <a:pt x="68653" y="214699"/>
                </a:lnTo>
                <a:lnTo>
                  <a:pt x="54577" y="258562"/>
                </a:lnTo>
                <a:lnTo>
                  <a:pt x="42039" y="303091"/>
                </a:lnTo>
                <a:lnTo>
                  <a:pt x="31073" y="348257"/>
                </a:lnTo>
                <a:lnTo>
                  <a:pt x="21708" y="394027"/>
                </a:lnTo>
                <a:lnTo>
                  <a:pt x="13976" y="440371"/>
                </a:lnTo>
                <a:lnTo>
                  <a:pt x="7908" y="487257"/>
                </a:lnTo>
                <a:lnTo>
                  <a:pt x="3535" y="534654"/>
                </a:lnTo>
                <a:lnTo>
                  <a:pt x="889" y="582532"/>
                </a:lnTo>
                <a:lnTo>
                  <a:pt x="0" y="630858"/>
                </a:lnTo>
                <a:lnTo>
                  <a:pt x="889" y="679184"/>
                </a:lnTo>
                <a:lnTo>
                  <a:pt x="3535" y="727061"/>
                </a:lnTo>
                <a:lnTo>
                  <a:pt x="7908" y="774459"/>
                </a:lnTo>
                <a:lnTo>
                  <a:pt x="13976" y="821345"/>
                </a:lnTo>
                <a:lnTo>
                  <a:pt x="21708" y="867688"/>
                </a:lnTo>
                <a:lnTo>
                  <a:pt x="31073" y="913458"/>
                </a:lnTo>
                <a:lnTo>
                  <a:pt x="42039" y="958624"/>
                </a:lnTo>
                <a:lnTo>
                  <a:pt x="54577" y="1003153"/>
                </a:lnTo>
                <a:lnTo>
                  <a:pt x="68653" y="1047015"/>
                </a:lnTo>
                <a:lnTo>
                  <a:pt x="84238" y="1090180"/>
                </a:lnTo>
                <a:lnTo>
                  <a:pt x="101299" y="1132615"/>
                </a:lnTo>
                <a:lnTo>
                  <a:pt x="111293" y="1155119"/>
                </a:lnTo>
              </a:path>
            </a:pathLst>
          </a:custGeom>
          <a:ln w="259346">
            <a:solidFill>
              <a:srgbClr val="B7C0C6"/>
            </a:solidFill>
          </a:ln>
        </p:spPr>
        <p:txBody>
          <a:bodyPr wrap="square" lIns="0" tIns="0" rIns="0" bIns="0" rtlCol="0"/>
          <a:lstStyle/>
          <a:p>
            <a:endParaRPr/>
          </a:p>
        </p:txBody>
      </p:sp>
      <p:sp>
        <p:nvSpPr>
          <p:cNvPr id="7" name="object 7"/>
          <p:cNvSpPr/>
          <p:nvPr/>
        </p:nvSpPr>
        <p:spPr>
          <a:xfrm>
            <a:off x="6267348" y="2529528"/>
            <a:ext cx="812800" cy="1292225"/>
          </a:xfrm>
          <a:custGeom>
            <a:avLst/>
            <a:gdLst/>
            <a:ahLst/>
            <a:cxnLst/>
            <a:rect l="l" t="t" r="r" b="b"/>
            <a:pathLst>
              <a:path w="812800" h="1292225">
                <a:moveTo>
                  <a:pt x="748326" y="1292225"/>
                </a:moveTo>
                <a:lnTo>
                  <a:pt x="772218" y="1223461"/>
                </a:lnTo>
                <a:lnTo>
                  <a:pt x="784381" y="1179238"/>
                </a:lnTo>
                <a:lnTo>
                  <a:pt x="794455" y="1134189"/>
                </a:lnTo>
                <a:lnTo>
                  <a:pt x="802386" y="1088369"/>
                </a:lnTo>
                <a:lnTo>
                  <a:pt x="808119" y="1041832"/>
                </a:lnTo>
                <a:lnTo>
                  <a:pt x="811599" y="994633"/>
                </a:lnTo>
                <a:lnTo>
                  <a:pt x="812771" y="946828"/>
                </a:lnTo>
                <a:lnTo>
                  <a:pt x="811599" y="899023"/>
                </a:lnTo>
                <a:lnTo>
                  <a:pt x="808119" y="851825"/>
                </a:lnTo>
                <a:lnTo>
                  <a:pt x="802386" y="805288"/>
                </a:lnTo>
                <a:lnTo>
                  <a:pt x="794455" y="759467"/>
                </a:lnTo>
                <a:lnTo>
                  <a:pt x="784381" y="714418"/>
                </a:lnTo>
                <a:lnTo>
                  <a:pt x="772218" y="670196"/>
                </a:lnTo>
                <a:lnTo>
                  <a:pt x="758022" y="626854"/>
                </a:lnTo>
                <a:lnTo>
                  <a:pt x="741848" y="584448"/>
                </a:lnTo>
                <a:lnTo>
                  <a:pt x="723750" y="543034"/>
                </a:lnTo>
                <a:lnTo>
                  <a:pt x="703782" y="502665"/>
                </a:lnTo>
                <a:lnTo>
                  <a:pt x="682001" y="463396"/>
                </a:lnTo>
                <a:lnTo>
                  <a:pt x="658461" y="425283"/>
                </a:lnTo>
                <a:lnTo>
                  <a:pt x="633217" y="388381"/>
                </a:lnTo>
                <a:lnTo>
                  <a:pt x="606323" y="352743"/>
                </a:lnTo>
                <a:lnTo>
                  <a:pt x="577835" y="318426"/>
                </a:lnTo>
                <a:lnTo>
                  <a:pt x="547807" y="285484"/>
                </a:lnTo>
                <a:lnTo>
                  <a:pt x="516295" y="253971"/>
                </a:lnTo>
                <a:lnTo>
                  <a:pt x="483352" y="223943"/>
                </a:lnTo>
                <a:lnTo>
                  <a:pt x="449035" y="195455"/>
                </a:lnTo>
                <a:lnTo>
                  <a:pt x="413398" y="168562"/>
                </a:lnTo>
                <a:lnTo>
                  <a:pt x="376495" y="143317"/>
                </a:lnTo>
                <a:lnTo>
                  <a:pt x="338382" y="119777"/>
                </a:lnTo>
                <a:lnTo>
                  <a:pt x="299114" y="97996"/>
                </a:lnTo>
                <a:lnTo>
                  <a:pt x="258745" y="78029"/>
                </a:lnTo>
                <a:lnTo>
                  <a:pt x="217330" y="59931"/>
                </a:lnTo>
                <a:lnTo>
                  <a:pt x="174924" y="43756"/>
                </a:lnTo>
                <a:lnTo>
                  <a:pt x="131583" y="29560"/>
                </a:lnTo>
                <a:lnTo>
                  <a:pt x="87360" y="17397"/>
                </a:lnTo>
                <a:lnTo>
                  <a:pt x="42311" y="7323"/>
                </a:lnTo>
                <a:lnTo>
                  <a:pt x="0" y="0"/>
                </a:lnTo>
              </a:path>
            </a:pathLst>
          </a:custGeom>
          <a:ln w="394652">
            <a:solidFill>
              <a:srgbClr val="00E300"/>
            </a:solidFill>
          </a:ln>
        </p:spPr>
        <p:txBody>
          <a:bodyPr wrap="square" lIns="0" tIns="0" rIns="0" bIns="0" rtlCol="0"/>
          <a:lstStyle/>
          <a:p>
            <a:endParaRPr/>
          </a:p>
        </p:txBody>
      </p:sp>
      <p:sp>
        <p:nvSpPr>
          <p:cNvPr id="8" name="object 8"/>
          <p:cNvSpPr/>
          <p:nvPr/>
        </p:nvSpPr>
        <p:spPr>
          <a:xfrm>
            <a:off x="5333085" y="2624068"/>
            <a:ext cx="1703705" cy="1703705"/>
          </a:xfrm>
          <a:custGeom>
            <a:avLst/>
            <a:gdLst/>
            <a:ahLst/>
            <a:cxnLst/>
            <a:rect l="l" t="t" r="r" b="b"/>
            <a:pathLst>
              <a:path w="1703704" h="1703704">
                <a:moveTo>
                  <a:pt x="851788" y="0"/>
                </a:moveTo>
                <a:lnTo>
                  <a:pt x="803453" y="1348"/>
                </a:lnTo>
                <a:lnTo>
                  <a:pt x="755824" y="5345"/>
                </a:lnTo>
                <a:lnTo>
                  <a:pt x="708975" y="11919"/>
                </a:lnTo>
                <a:lnTo>
                  <a:pt x="662977" y="20998"/>
                </a:lnTo>
                <a:lnTo>
                  <a:pt x="617903" y="32511"/>
                </a:lnTo>
                <a:lnTo>
                  <a:pt x="573823" y="46384"/>
                </a:lnTo>
                <a:lnTo>
                  <a:pt x="530810" y="62547"/>
                </a:lnTo>
                <a:lnTo>
                  <a:pt x="488937" y="80927"/>
                </a:lnTo>
                <a:lnTo>
                  <a:pt x="448273" y="101453"/>
                </a:lnTo>
                <a:lnTo>
                  <a:pt x="408893" y="124052"/>
                </a:lnTo>
                <a:lnTo>
                  <a:pt x="370867" y="148653"/>
                </a:lnTo>
                <a:lnTo>
                  <a:pt x="334268" y="175184"/>
                </a:lnTo>
                <a:lnTo>
                  <a:pt x="299166" y="203572"/>
                </a:lnTo>
                <a:lnTo>
                  <a:pt x="265636" y="233747"/>
                </a:lnTo>
                <a:lnTo>
                  <a:pt x="233747" y="265636"/>
                </a:lnTo>
                <a:lnTo>
                  <a:pt x="203572" y="299166"/>
                </a:lnTo>
                <a:lnTo>
                  <a:pt x="175184" y="334268"/>
                </a:lnTo>
                <a:lnTo>
                  <a:pt x="148653" y="370867"/>
                </a:lnTo>
                <a:lnTo>
                  <a:pt x="124052" y="408893"/>
                </a:lnTo>
                <a:lnTo>
                  <a:pt x="101453" y="448273"/>
                </a:lnTo>
                <a:lnTo>
                  <a:pt x="80927" y="488937"/>
                </a:lnTo>
                <a:lnTo>
                  <a:pt x="62547" y="530810"/>
                </a:lnTo>
                <a:lnTo>
                  <a:pt x="46384" y="573823"/>
                </a:lnTo>
                <a:lnTo>
                  <a:pt x="32511" y="617903"/>
                </a:lnTo>
                <a:lnTo>
                  <a:pt x="20998" y="662977"/>
                </a:lnTo>
                <a:lnTo>
                  <a:pt x="11919" y="708975"/>
                </a:lnTo>
                <a:lnTo>
                  <a:pt x="5345" y="755824"/>
                </a:lnTo>
                <a:lnTo>
                  <a:pt x="1348" y="803453"/>
                </a:lnTo>
                <a:lnTo>
                  <a:pt x="0" y="851789"/>
                </a:lnTo>
                <a:lnTo>
                  <a:pt x="1348" y="900124"/>
                </a:lnTo>
                <a:lnTo>
                  <a:pt x="5345" y="947753"/>
                </a:lnTo>
                <a:lnTo>
                  <a:pt x="11919" y="994602"/>
                </a:lnTo>
                <a:lnTo>
                  <a:pt x="20998" y="1040600"/>
                </a:lnTo>
                <a:lnTo>
                  <a:pt x="32511" y="1085674"/>
                </a:lnTo>
                <a:lnTo>
                  <a:pt x="46384" y="1129754"/>
                </a:lnTo>
                <a:lnTo>
                  <a:pt x="62547" y="1172767"/>
                </a:lnTo>
                <a:lnTo>
                  <a:pt x="80927" y="1214640"/>
                </a:lnTo>
                <a:lnTo>
                  <a:pt x="101453" y="1255304"/>
                </a:lnTo>
                <a:lnTo>
                  <a:pt x="124052" y="1294684"/>
                </a:lnTo>
                <a:lnTo>
                  <a:pt x="148653" y="1332710"/>
                </a:lnTo>
                <a:lnTo>
                  <a:pt x="175184" y="1369309"/>
                </a:lnTo>
                <a:lnTo>
                  <a:pt x="203572" y="1404411"/>
                </a:lnTo>
                <a:lnTo>
                  <a:pt x="233747" y="1437941"/>
                </a:lnTo>
                <a:lnTo>
                  <a:pt x="265636" y="1469830"/>
                </a:lnTo>
                <a:lnTo>
                  <a:pt x="299166" y="1500005"/>
                </a:lnTo>
                <a:lnTo>
                  <a:pt x="334268" y="1528393"/>
                </a:lnTo>
                <a:lnTo>
                  <a:pt x="370867" y="1554924"/>
                </a:lnTo>
                <a:lnTo>
                  <a:pt x="408893" y="1579525"/>
                </a:lnTo>
                <a:lnTo>
                  <a:pt x="448273" y="1602124"/>
                </a:lnTo>
                <a:lnTo>
                  <a:pt x="488937" y="1622650"/>
                </a:lnTo>
                <a:lnTo>
                  <a:pt x="530810" y="1641030"/>
                </a:lnTo>
                <a:lnTo>
                  <a:pt x="573823" y="1657193"/>
                </a:lnTo>
                <a:lnTo>
                  <a:pt x="617903" y="1671066"/>
                </a:lnTo>
                <a:lnTo>
                  <a:pt x="662977" y="1682579"/>
                </a:lnTo>
                <a:lnTo>
                  <a:pt x="708975" y="1691658"/>
                </a:lnTo>
                <a:lnTo>
                  <a:pt x="755824" y="1698232"/>
                </a:lnTo>
                <a:lnTo>
                  <a:pt x="803453" y="1702229"/>
                </a:lnTo>
                <a:lnTo>
                  <a:pt x="851788" y="1703578"/>
                </a:lnTo>
                <a:lnTo>
                  <a:pt x="900124" y="1702229"/>
                </a:lnTo>
                <a:lnTo>
                  <a:pt x="947753" y="1698232"/>
                </a:lnTo>
                <a:lnTo>
                  <a:pt x="994602" y="1691658"/>
                </a:lnTo>
                <a:lnTo>
                  <a:pt x="1040600" y="1682579"/>
                </a:lnTo>
                <a:lnTo>
                  <a:pt x="1085674" y="1671066"/>
                </a:lnTo>
                <a:lnTo>
                  <a:pt x="1129754" y="1657193"/>
                </a:lnTo>
                <a:lnTo>
                  <a:pt x="1172767" y="1641030"/>
                </a:lnTo>
                <a:lnTo>
                  <a:pt x="1214640" y="1622650"/>
                </a:lnTo>
                <a:lnTo>
                  <a:pt x="1255304" y="1602124"/>
                </a:lnTo>
                <a:lnTo>
                  <a:pt x="1294684" y="1579525"/>
                </a:lnTo>
                <a:lnTo>
                  <a:pt x="1332710" y="1554924"/>
                </a:lnTo>
                <a:lnTo>
                  <a:pt x="1369309" y="1528393"/>
                </a:lnTo>
                <a:lnTo>
                  <a:pt x="1404411" y="1500005"/>
                </a:lnTo>
                <a:lnTo>
                  <a:pt x="1437941" y="1469830"/>
                </a:lnTo>
                <a:lnTo>
                  <a:pt x="1469830" y="1437941"/>
                </a:lnTo>
                <a:lnTo>
                  <a:pt x="1500005" y="1404411"/>
                </a:lnTo>
                <a:lnTo>
                  <a:pt x="1528393" y="1369309"/>
                </a:lnTo>
                <a:lnTo>
                  <a:pt x="1554924" y="1332710"/>
                </a:lnTo>
                <a:lnTo>
                  <a:pt x="1579525" y="1294684"/>
                </a:lnTo>
                <a:lnTo>
                  <a:pt x="1602124" y="1255304"/>
                </a:lnTo>
                <a:lnTo>
                  <a:pt x="1622650" y="1214640"/>
                </a:lnTo>
                <a:lnTo>
                  <a:pt x="1641030" y="1172767"/>
                </a:lnTo>
                <a:lnTo>
                  <a:pt x="1657193" y="1129754"/>
                </a:lnTo>
                <a:lnTo>
                  <a:pt x="1671066" y="1085674"/>
                </a:lnTo>
                <a:lnTo>
                  <a:pt x="1682579" y="1040600"/>
                </a:lnTo>
                <a:lnTo>
                  <a:pt x="1691658" y="994602"/>
                </a:lnTo>
                <a:lnTo>
                  <a:pt x="1698232" y="947753"/>
                </a:lnTo>
                <a:lnTo>
                  <a:pt x="1702229" y="900124"/>
                </a:lnTo>
                <a:lnTo>
                  <a:pt x="1703577" y="851789"/>
                </a:lnTo>
                <a:lnTo>
                  <a:pt x="1702229" y="803453"/>
                </a:lnTo>
                <a:lnTo>
                  <a:pt x="1698232" y="755824"/>
                </a:lnTo>
                <a:lnTo>
                  <a:pt x="1691658" y="708975"/>
                </a:lnTo>
                <a:lnTo>
                  <a:pt x="1682579" y="662977"/>
                </a:lnTo>
                <a:lnTo>
                  <a:pt x="1671066" y="617903"/>
                </a:lnTo>
                <a:lnTo>
                  <a:pt x="1657193" y="573823"/>
                </a:lnTo>
                <a:lnTo>
                  <a:pt x="1641030" y="530810"/>
                </a:lnTo>
                <a:lnTo>
                  <a:pt x="1622650" y="488937"/>
                </a:lnTo>
                <a:lnTo>
                  <a:pt x="1602124" y="448273"/>
                </a:lnTo>
                <a:lnTo>
                  <a:pt x="1579525" y="408893"/>
                </a:lnTo>
                <a:lnTo>
                  <a:pt x="1554924" y="370867"/>
                </a:lnTo>
                <a:lnTo>
                  <a:pt x="1528393" y="334268"/>
                </a:lnTo>
                <a:lnTo>
                  <a:pt x="1500005" y="299166"/>
                </a:lnTo>
                <a:lnTo>
                  <a:pt x="1469830" y="265636"/>
                </a:lnTo>
                <a:lnTo>
                  <a:pt x="1437941" y="233747"/>
                </a:lnTo>
                <a:lnTo>
                  <a:pt x="1404411" y="203572"/>
                </a:lnTo>
                <a:lnTo>
                  <a:pt x="1369309" y="175184"/>
                </a:lnTo>
                <a:lnTo>
                  <a:pt x="1332710" y="148653"/>
                </a:lnTo>
                <a:lnTo>
                  <a:pt x="1294684" y="124052"/>
                </a:lnTo>
                <a:lnTo>
                  <a:pt x="1255304" y="101453"/>
                </a:lnTo>
                <a:lnTo>
                  <a:pt x="1214640" y="80927"/>
                </a:lnTo>
                <a:lnTo>
                  <a:pt x="1172767" y="62547"/>
                </a:lnTo>
                <a:lnTo>
                  <a:pt x="1129754" y="46384"/>
                </a:lnTo>
                <a:lnTo>
                  <a:pt x="1085674" y="32511"/>
                </a:lnTo>
                <a:lnTo>
                  <a:pt x="1040600" y="20998"/>
                </a:lnTo>
                <a:lnTo>
                  <a:pt x="994602" y="11919"/>
                </a:lnTo>
                <a:lnTo>
                  <a:pt x="947753" y="5345"/>
                </a:lnTo>
                <a:lnTo>
                  <a:pt x="900124" y="1348"/>
                </a:lnTo>
                <a:lnTo>
                  <a:pt x="851788" y="0"/>
                </a:lnTo>
                <a:close/>
              </a:path>
            </a:pathLst>
          </a:custGeom>
          <a:solidFill>
            <a:srgbClr val="FFFFFF"/>
          </a:solidFill>
        </p:spPr>
        <p:txBody>
          <a:bodyPr wrap="square" lIns="0" tIns="0" rIns="0" bIns="0" rtlCol="0"/>
          <a:lstStyle/>
          <a:p>
            <a:endParaRPr/>
          </a:p>
        </p:txBody>
      </p:sp>
      <p:sp>
        <p:nvSpPr>
          <p:cNvPr id="9" name="object 9"/>
          <p:cNvSpPr/>
          <p:nvPr/>
        </p:nvSpPr>
        <p:spPr>
          <a:xfrm>
            <a:off x="8699436" y="4292996"/>
            <a:ext cx="629958" cy="49969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104600" y="4370287"/>
            <a:ext cx="318613" cy="29058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8774997" y="6109024"/>
            <a:ext cx="167640" cy="189865"/>
          </a:xfrm>
          <a:custGeom>
            <a:avLst/>
            <a:gdLst/>
            <a:ahLst/>
            <a:cxnLst/>
            <a:rect l="l" t="t" r="r" b="b"/>
            <a:pathLst>
              <a:path w="167640" h="189864">
                <a:moveTo>
                  <a:pt x="121996" y="1739"/>
                </a:moveTo>
                <a:lnTo>
                  <a:pt x="72180" y="2037"/>
                </a:lnTo>
                <a:lnTo>
                  <a:pt x="33661" y="22534"/>
                </a:lnTo>
                <a:lnTo>
                  <a:pt x="8810" y="55259"/>
                </a:lnTo>
                <a:lnTo>
                  <a:pt x="0" y="92240"/>
                </a:lnTo>
                <a:lnTo>
                  <a:pt x="7345" y="133990"/>
                </a:lnTo>
                <a:lnTo>
                  <a:pt x="27524" y="164449"/>
                </a:lnTo>
                <a:lnTo>
                  <a:pt x="57746" y="183101"/>
                </a:lnTo>
                <a:lnTo>
                  <a:pt x="95224" y="189433"/>
                </a:lnTo>
                <a:lnTo>
                  <a:pt x="123359" y="184711"/>
                </a:lnTo>
                <a:lnTo>
                  <a:pt x="124540" y="183997"/>
                </a:lnTo>
                <a:lnTo>
                  <a:pt x="101409" y="183997"/>
                </a:lnTo>
                <a:lnTo>
                  <a:pt x="76463" y="178366"/>
                </a:lnTo>
                <a:lnTo>
                  <a:pt x="55087" y="161726"/>
                </a:lnTo>
                <a:lnTo>
                  <a:pt x="39953" y="133282"/>
                </a:lnTo>
                <a:lnTo>
                  <a:pt x="33731" y="92240"/>
                </a:lnTo>
                <a:lnTo>
                  <a:pt x="40024" y="54745"/>
                </a:lnTo>
                <a:lnTo>
                  <a:pt x="57634" y="25487"/>
                </a:lnTo>
                <a:lnTo>
                  <a:pt x="82411" y="8047"/>
                </a:lnTo>
                <a:lnTo>
                  <a:pt x="110204" y="6008"/>
                </a:lnTo>
                <a:lnTo>
                  <a:pt x="136406" y="6008"/>
                </a:lnTo>
                <a:lnTo>
                  <a:pt x="130540" y="4377"/>
                </a:lnTo>
                <a:lnTo>
                  <a:pt x="121996" y="1739"/>
                </a:lnTo>
                <a:close/>
              </a:path>
              <a:path w="167640" h="189864">
                <a:moveTo>
                  <a:pt x="167271" y="128943"/>
                </a:moveTo>
                <a:lnTo>
                  <a:pt x="163106" y="129705"/>
                </a:lnTo>
                <a:lnTo>
                  <a:pt x="162166" y="132664"/>
                </a:lnTo>
                <a:lnTo>
                  <a:pt x="149474" y="158080"/>
                </a:lnTo>
                <a:lnTo>
                  <a:pt x="132916" y="173847"/>
                </a:lnTo>
                <a:lnTo>
                  <a:pt x="115794" y="181856"/>
                </a:lnTo>
                <a:lnTo>
                  <a:pt x="101409" y="183997"/>
                </a:lnTo>
                <a:lnTo>
                  <a:pt x="124540" y="183997"/>
                </a:lnTo>
                <a:lnTo>
                  <a:pt x="144195" y="172111"/>
                </a:lnTo>
                <a:lnTo>
                  <a:pt x="158336" y="153980"/>
                </a:lnTo>
                <a:lnTo>
                  <a:pt x="166382" y="132664"/>
                </a:lnTo>
                <a:lnTo>
                  <a:pt x="167271" y="128943"/>
                </a:lnTo>
                <a:close/>
              </a:path>
              <a:path w="167640" h="189864">
                <a:moveTo>
                  <a:pt x="136406" y="6008"/>
                </a:moveTo>
                <a:lnTo>
                  <a:pt x="110204" y="6008"/>
                </a:lnTo>
                <a:lnTo>
                  <a:pt x="136860" y="22956"/>
                </a:lnTo>
                <a:lnTo>
                  <a:pt x="158229" y="62471"/>
                </a:lnTo>
                <a:lnTo>
                  <a:pt x="158940" y="64706"/>
                </a:lnTo>
                <a:lnTo>
                  <a:pt x="160693" y="65214"/>
                </a:lnTo>
                <a:lnTo>
                  <a:pt x="161201" y="63474"/>
                </a:lnTo>
                <a:lnTo>
                  <a:pt x="157583" y="7433"/>
                </a:lnTo>
                <a:lnTo>
                  <a:pt x="150276" y="7433"/>
                </a:lnTo>
                <a:lnTo>
                  <a:pt x="141171" y="7334"/>
                </a:lnTo>
                <a:lnTo>
                  <a:pt x="136406" y="6008"/>
                </a:lnTo>
                <a:close/>
              </a:path>
              <a:path w="167640" h="189864">
                <a:moveTo>
                  <a:pt x="156717" y="0"/>
                </a:moveTo>
                <a:lnTo>
                  <a:pt x="154279" y="0"/>
                </a:lnTo>
                <a:lnTo>
                  <a:pt x="154241" y="1498"/>
                </a:lnTo>
                <a:lnTo>
                  <a:pt x="150276" y="7433"/>
                </a:lnTo>
                <a:lnTo>
                  <a:pt x="157583" y="7433"/>
                </a:lnTo>
                <a:lnTo>
                  <a:pt x="157200" y="1498"/>
                </a:lnTo>
                <a:lnTo>
                  <a:pt x="156717" y="0"/>
                </a:lnTo>
                <a:close/>
              </a:path>
            </a:pathLst>
          </a:custGeom>
          <a:solidFill>
            <a:srgbClr val="000000"/>
          </a:solidFill>
        </p:spPr>
        <p:txBody>
          <a:bodyPr wrap="square" lIns="0" tIns="0" rIns="0" bIns="0" rtlCol="0"/>
          <a:lstStyle/>
          <a:p>
            <a:endParaRPr/>
          </a:p>
        </p:txBody>
      </p:sp>
      <p:sp>
        <p:nvSpPr>
          <p:cNvPr id="12" name="object 12"/>
          <p:cNvSpPr/>
          <p:nvPr/>
        </p:nvSpPr>
        <p:spPr>
          <a:xfrm>
            <a:off x="8942608" y="6178583"/>
            <a:ext cx="123189" cy="120650"/>
          </a:xfrm>
          <a:custGeom>
            <a:avLst/>
            <a:gdLst/>
            <a:ahLst/>
            <a:cxnLst/>
            <a:rect l="l" t="t" r="r" b="b"/>
            <a:pathLst>
              <a:path w="123190" h="120650">
                <a:moveTo>
                  <a:pt x="73987" y="4078"/>
                </a:moveTo>
                <a:lnTo>
                  <a:pt x="49359" y="4078"/>
                </a:lnTo>
                <a:lnTo>
                  <a:pt x="55832" y="4811"/>
                </a:lnTo>
                <a:lnTo>
                  <a:pt x="62556" y="8260"/>
                </a:lnTo>
                <a:lnTo>
                  <a:pt x="67835" y="16305"/>
                </a:lnTo>
                <a:lnTo>
                  <a:pt x="69971" y="30825"/>
                </a:lnTo>
                <a:lnTo>
                  <a:pt x="69157" y="38845"/>
                </a:lnTo>
                <a:lnTo>
                  <a:pt x="65525" y="47062"/>
                </a:lnTo>
                <a:lnTo>
                  <a:pt x="57289" y="54106"/>
                </a:lnTo>
                <a:lnTo>
                  <a:pt x="9190" y="68761"/>
                </a:lnTo>
                <a:lnTo>
                  <a:pt x="0" y="89895"/>
                </a:lnTo>
                <a:lnTo>
                  <a:pt x="10449" y="110742"/>
                </a:lnTo>
                <a:lnTo>
                  <a:pt x="35893" y="120031"/>
                </a:lnTo>
                <a:lnTo>
                  <a:pt x="51409" y="114162"/>
                </a:lnTo>
                <a:lnTo>
                  <a:pt x="40202" y="114162"/>
                </a:lnTo>
                <a:lnTo>
                  <a:pt x="28521" y="107860"/>
                </a:lnTo>
                <a:lnTo>
                  <a:pt x="23799" y="93118"/>
                </a:lnTo>
                <a:lnTo>
                  <a:pt x="34657" y="73957"/>
                </a:lnTo>
                <a:lnTo>
                  <a:pt x="69717" y="54396"/>
                </a:lnTo>
                <a:lnTo>
                  <a:pt x="93263" y="54396"/>
                </a:lnTo>
                <a:lnTo>
                  <a:pt x="93263" y="21693"/>
                </a:lnTo>
                <a:lnTo>
                  <a:pt x="84987" y="7950"/>
                </a:lnTo>
                <a:lnTo>
                  <a:pt x="73987" y="4078"/>
                </a:lnTo>
                <a:close/>
              </a:path>
              <a:path w="123190" h="120650">
                <a:moveTo>
                  <a:pt x="97434" y="106491"/>
                </a:moveTo>
                <a:lnTo>
                  <a:pt x="71686" y="106491"/>
                </a:lnTo>
                <a:lnTo>
                  <a:pt x="83975" y="116672"/>
                </a:lnTo>
                <a:lnTo>
                  <a:pt x="99656" y="119904"/>
                </a:lnTo>
                <a:lnTo>
                  <a:pt x="113753" y="117051"/>
                </a:lnTo>
                <a:lnTo>
                  <a:pt x="117782" y="112738"/>
                </a:lnTo>
                <a:lnTo>
                  <a:pt x="111871" y="112738"/>
                </a:lnTo>
                <a:lnTo>
                  <a:pt x="103606" y="112193"/>
                </a:lnTo>
                <a:lnTo>
                  <a:pt x="97434" y="106491"/>
                </a:lnTo>
                <a:close/>
              </a:path>
              <a:path w="123190" h="120650">
                <a:moveTo>
                  <a:pt x="93263" y="54396"/>
                </a:moveTo>
                <a:lnTo>
                  <a:pt x="69717" y="54396"/>
                </a:lnTo>
                <a:lnTo>
                  <a:pt x="69717" y="88140"/>
                </a:lnTo>
                <a:lnTo>
                  <a:pt x="67304" y="98337"/>
                </a:lnTo>
                <a:lnTo>
                  <a:pt x="60822" y="107099"/>
                </a:lnTo>
                <a:lnTo>
                  <a:pt x="51410" y="112887"/>
                </a:lnTo>
                <a:lnTo>
                  <a:pt x="40202" y="114162"/>
                </a:lnTo>
                <a:lnTo>
                  <a:pt x="51409" y="114162"/>
                </a:lnTo>
                <a:lnTo>
                  <a:pt x="71686" y="106491"/>
                </a:lnTo>
                <a:lnTo>
                  <a:pt x="97434" y="106491"/>
                </a:lnTo>
                <a:lnTo>
                  <a:pt x="96367" y="105505"/>
                </a:lnTo>
                <a:lnTo>
                  <a:pt x="93263" y="93321"/>
                </a:lnTo>
                <a:lnTo>
                  <a:pt x="93263" y="54396"/>
                </a:lnTo>
                <a:close/>
              </a:path>
              <a:path w="123190" h="120650">
                <a:moveTo>
                  <a:pt x="119768" y="104751"/>
                </a:moveTo>
                <a:lnTo>
                  <a:pt x="111871" y="112738"/>
                </a:lnTo>
                <a:lnTo>
                  <a:pt x="117782" y="112738"/>
                </a:lnTo>
                <a:lnTo>
                  <a:pt x="121292" y="108980"/>
                </a:lnTo>
                <a:lnTo>
                  <a:pt x="122778" y="105996"/>
                </a:lnTo>
                <a:lnTo>
                  <a:pt x="119768" y="104751"/>
                </a:lnTo>
                <a:close/>
              </a:path>
              <a:path w="123190" h="120650">
                <a:moveTo>
                  <a:pt x="42214" y="0"/>
                </a:moveTo>
                <a:lnTo>
                  <a:pt x="23337" y="3837"/>
                </a:lnTo>
                <a:lnTo>
                  <a:pt x="7298" y="17424"/>
                </a:lnTo>
                <a:lnTo>
                  <a:pt x="9754" y="27786"/>
                </a:lnTo>
                <a:lnTo>
                  <a:pt x="20669" y="30019"/>
                </a:lnTo>
                <a:lnTo>
                  <a:pt x="30004" y="19217"/>
                </a:lnTo>
                <a:lnTo>
                  <a:pt x="34513" y="6568"/>
                </a:lnTo>
                <a:lnTo>
                  <a:pt x="41168" y="4078"/>
                </a:lnTo>
                <a:lnTo>
                  <a:pt x="73987" y="4078"/>
                </a:lnTo>
                <a:lnTo>
                  <a:pt x="65367" y="1045"/>
                </a:lnTo>
                <a:lnTo>
                  <a:pt x="42214" y="0"/>
                </a:lnTo>
                <a:close/>
              </a:path>
            </a:pathLst>
          </a:custGeom>
          <a:solidFill>
            <a:srgbClr val="000000"/>
          </a:solidFill>
        </p:spPr>
        <p:txBody>
          <a:bodyPr wrap="square" lIns="0" tIns="0" rIns="0" bIns="0" rtlCol="0"/>
          <a:lstStyle/>
          <a:p>
            <a:endParaRPr/>
          </a:p>
        </p:txBody>
      </p:sp>
      <p:sp>
        <p:nvSpPr>
          <p:cNvPr id="13" name="object 13"/>
          <p:cNvSpPr/>
          <p:nvPr/>
        </p:nvSpPr>
        <p:spPr>
          <a:xfrm>
            <a:off x="9058687" y="6178263"/>
            <a:ext cx="146050" cy="118745"/>
          </a:xfrm>
          <a:custGeom>
            <a:avLst/>
            <a:gdLst/>
            <a:ahLst/>
            <a:cxnLst/>
            <a:rect l="l" t="t" r="r" b="b"/>
            <a:pathLst>
              <a:path w="146050" h="118745">
                <a:moveTo>
                  <a:pt x="43129" y="1435"/>
                </a:moveTo>
                <a:lnTo>
                  <a:pt x="39890" y="1676"/>
                </a:lnTo>
                <a:lnTo>
                  <a:pt x="7924" y="5880"/>
                </a:lnTo>
                <a:lnTo>
                  <a:pt x="5956" y="6388"/>
                </a:lnTo>
                <a:lnTo>
                  <a:pt x="5956" y="7366"/>
                </a:lnTo>
                <a:lnTo>
                  <a:pt x="9639" y="8356"/>
                </a:lnTo>
                <a:lnTo>
                  <a:pt x="16598" y="8636"/>
                </a:lnTo>
                <a:lnTo>
                  <a:pt x="21094" y="13322"/>
                </a:lnTo>
                <a:lnTo>
                  <a:pt x="21094" y="107086"/>
                </a:lnTo>
                <a:lnTo>
                  <a:pt x="8559" y="114871"/>
                </a:lnTo>
                <a:lnTo>
                  <a:pt x="0" y="118478"/>
                </a:lnTo>
                <a:lnTo>
                  <a:pt x="8928" y="117970"/>
                </a:lnTo>
                <a:lnTo>
                  <a:pt x="67333" y="117970"/>
                </a:lnTo>
                <a:lnTo>
                  <a:pt x="61480" y="115252"/>
                </a:lnTo>
                <a:lnTo>
                  <a:pt x="53543" y="112268"/>
                </a:lnTo>
                <a:lnTo>
                  <a:pt x="44881" y="105816"/>
                </a:lnTo>
                <a:lnTo>
                  <a:pt x="44924" y="41834"/>
                </a:lnTo>
                <a:lnTo>
                  <a:pt x="47519" y="26456"/>
                </a:lnTo>
                <a:lnTo>
                  <a:pt x="54457" y="15035"/>
                </a:lnTo>
                <a:lnTo>
                  <a:pt x="54774" y="14808"/>
                </a:lnTo>
                <a:lnTo>
                  <a:pt x="45135" y="14808"/>
                </a:lnTo>
                <a:lnTo>
                  <a:pt x="44615" y="2667"/>
                </a:lnTo>
                <a:lnTo>
                  <a:pt x="43129" y="1435"/>
                </a:lnTo>
                <a:close/>
              </a:path>
              <a:path w="146050" h="118745">
                <a:moveTo>
                  <a:pt x="67333" y="117970"/>
                </a:moveTo>
                <a:lnTo>
                  <a:pt x="62966" y="117970"/>
                </a:lnTo>
                <a:lnTo>
                  <a:pt x="68427" y="118478"/>
                </a:lnTo>
                <a:lnTo>
                  <a:pt x="67333" y="117970"/>
                </a:lnTo>
                <a:close/>
              </a:path>
              <a:path w="146050" h="118745">
                <a:moveTo>
                  <a:pt x="113397" y="5651"/>
                </a:moveTo>
                <a:lnTo>
                  <a:pt x="75387" y="5651"/>
                </a:lnTo>
                <a:lnTo>
                  <a:pt x="86615" y="6701"/>
                </a:lnTo>
                <a:lnTo>
                  <a:pt x="95851" y="11465"/>
                </a:lnTo>
                <a:lnTo>
                  <a:pt x="102113" y="22368"/>
                </a:lnTo>
                <a:lnTo>
                  <a:pt x="104419" y="41834"/>
                </a:lnTo>
                <a:lnTo>
                  <a:pt x="104419" y="106312"/>
                </a:lnTo>
                <a:lnTo>
                  <a:pt x="93700" y="113754"/>
                </a:lnTo>
                <a:lnTo>
                  <a:pt x="88010" y="115748"/>
                </a:lnTo>
                <a:lnTo>
                  <a:pt x="84277" y="116738"/>
                </a:lnTo>
                <a:lnTo>
                  <a:pt x="82791" y="117970"/>
                </a:lnTo>
                <a:lnTo>
                  <a:pt x="141846" y="117970"/>
                </a:lnTo>
                <a:lnTo>
                  <a:pt x="144792" y="118224"/>
                </a:lnTo>
                <a:lnTo>
                  <a:pt x="146049" y="117221"/>
                </a:lnTo>
                <a:lnTo>
                  <a:pt x="143306" y="116484"/>
                </a:lnTo>
                <a:lnTo>
                  <a:pt x="129946" y="111265"/>
                </a:lnTo>
                <a:lnTo>
                  <a:pt x="128193" y="101359"/>
                </a:lnTo>
                <a:lnTo>
                  <a:pt x="128193" y="32664"/>
                </a:lnTo>
                <a:lnTo>
                  <a:pt x="122375" y="11795"/>
                </a:lnTo>
                <a:lnTo>
                  <a:pt x="113397" y="5651"/>
                </a:lnTo>
                <a:close/>
              </a:path>
              <a:path w="146050" h="118745">
                <a:moveTo>
                  <a:pt x="92516" y="0"/>
                </a:moveTo>
                <a:lnTo>
                  <a:pt x="49008" y="10677"/>
                </a:lnTo>
                <a:lnTo>
                  <a:pt x="45135" y="14808"/>
                </a:lnTo>
                <a:lnTo>
                  <a:pt x="54774" y="14808"/>
                </a:lnTo>
                <a:lnTo>
                  <a:pt x="64234" y="8032"/>
                </a:lnTo>
                <a:lnTo>
                  <a:pt x="75387" y="5651"/>
                </a:lnTo>
                <a:lnTo>
                  <a:pt x="113397" y="5651"/>
                </a:lnTo>
                <a:lnTo>
                  <a:pt x="108627" y="2387"/>
                </a:lnTo>
                <a:lnTo>
                  <a:pt x="92516" y="0"/>
                </a:lnTo>
                <a:close/>
              </a:path>
            </a:pathLst>
          </a:custGeom>
          <a:solidFill>
            <a:srgbClr val="000000"/>
          </a:solidFill>
        </p:spPr>
        <p:txBody>
          <a:bodyPr wrap="square" lIns="0" tIns="0" rIns="0" bIns="0" rtlCol="0"/>
          <a:lstStyle/>
          <a:p>
            <a:endParaRPr/>
          </a:p>
        </p:txBody>
      </p:sp>
      <p:sp>
        <p:nvSpPr>
          <p:cNvPr id="14" name="object 14"/>
          <p:cNvSpPr/>
          <p:nvPr/>
        </p:nvSpPr>
        <p:spPr>
          <a:xfrm>
            <a:off x="9323966" y="6114252"/>
            <a:ext cx="140335" cy="186690"/>
          </a:xfrm>
          <a:custGeom>
            <a:avLst/>
            <a:gdLst/>
            <a:ahLst/>
            <a:cxnLst/>
            <a:rect l="l" t="t" r="r" b="b"/>
            <a:pathLst>
              <a:path w="140334" h="186689">
                <a:moveTo>
                  <a:pt x="125316" y="172808"/>
                </a:moveTo>
                <a:lnTo>
                  <a:pt x="92773" y="172808"/>
                </a:lnTo>
                <a:lnTo>
                  <a:pt x="92544" y="173558"/>
                </a:lnTo>
                <a:lnTo>
                  <a:pt x="94741" y="183692"/>
                </a:lnTo>
                <a:lnTo>
                  <a:pt x="96977" y="186207"/>
                </a:lnTo>
                <a:lnTo>
                  <a:pt x="138391" y="181711"/>
                </a:lnTo>
                <a:lnTo>
                  <a:pt x="140144" y="181228"/>
                </a:lnTo>
                <a:lnTo>
                  <a:pt x="138391" y="180251"/>
                </a:lnTo>
                <a:lnTo>
                  <a:pt x="136944" y="179971"/>
                </a:lnTo>
                <a:lnTo>
                  <a:pt x="126892" y="174807"/>
                </a:lnTo>
                <a:lnTo>
                  <a:pt x="125316" y="172808"/>
                </a:lnTo>
                <a:close/>
              </a:path>
              <a:path w="140334" h="186689">
                <a:moveTo>
                  <a:pt x="59067" y="64173"/>
                </a:moveTo>
                <a:lnTo>
                  <a:pt x="31953" y="69830"/>
                </a:lnTo>
                <a:lnTo>
                  <a:pt x="13636" y="84488"/>
                </a:lnTo>
                <a:lnTo>
                  <a:pt x="3267" y="104672"/>
                </a:lnTo>
                <a:lnTo>
                  <a:pt x="0" y="126911"/>
                </a:lnTo>
                <a:lnTo>
                  <a:pt x="4528" y="149931"/>
                </a:lnTo>
                <a:lnTo>
                  <a:pt x="16851" y="168157"/>
                </a:lnTo>
                <a:lnTo>
                  <a:pt x="35077" y="180149"/>
                </a:lnTo>
                <a:lnTo>
                  <a:pt x="57315" y="184467"/>
                </a:lnTo>
                <a:lnTo>
                  <a:pt x="69104" y="183967"/>
                </a:lnTo>
                <a:lnTo>
                  <a:pt x="79240" y="182162"/>
                </a:lnTo>
                <a:lnTo>
                  <a:pt x="87277" y="178595"/>
                </a:lnTo>
                <a:lnTo>
                  <a:pt x="60553" y="178485"/>
                </a:lnTo>
                <a:lnTo>
                  <a:pt x="46622" y="174297"/>
                </a:lnTo>
                <a:lnTo>
                  <a:pt x="35242" y="162875"/>
                </a:lnTo>
                <a:lnTo>
                  <a:pt x="27567" y="145937"/>
                </a:lnTo>
                <a:lnTo>
                  <a:pt x="24752" y="125196"/>
                </a:lnTo>
                <a:lnTo>
                  <a:pt x="27567" y="104176"/>
                </a:lnTo>
                <a:lnTo>
                  <a:pt x="35242" y="86636"/>
                </a:lnTo>
                <a:lnTo>
                  <a:pt x="46622" y="74615"/>
                </a:lnTo>
                <a:lnTo>
                  <a:pt x="60553" y="70154"/>
                </a:lnTo>
                <a:lnTo>
                  <a:pt x="85142" y="70154"/>
                </a:lnTo>
                <a:lnTo>
                  <a:pt x="81096" y="67832"/>
                </a:lnTo>
                <a:lnTo>
                  <a:pt x="59067" y="64173"/>
                </a:lnTo>
                <a:close/>
              </a:path>
              <a:path w="140334" h="186689">
                <a:moveTo>
                  <a:pt x="85142" y="70154"/>
                </a:moveTo>
                <a:lnTo>
                  <a:pt x="60553" y="70154"/>
                </a:lnTo>
                <a:lnTo>
                  <a:pt x="74025" y="72503"/>
                </a:lnTo>
                <a:lnTo>
                  <a:pt x="84434" y="80965"/>
                </a:lnTo>
                <a:lnTo>
                  <a:pt x="91144" y="97661"/>
                </a:lnTo>
                <a:lnTo>
                  <a:pt x="93522" y="124713"/>
                </a:lnTo>
                <a:lnTo>
                  <a:pt x="91144" y="152570"/>
                </a:lnTo>
                <a:lnTo>
                  <a:pt x="84434" y="168892"/>
                </a:lnTo>
                <a:lnTo>
                  <a:pt x="74025" y="176568"/>
                </a:lnTo>
                <a:lnTo>
                  <a:pt x="60553" y="178485"/>
                </a:lnTo>
                <a:lnTo>
                  <a:pt x="87381" y="178485"/>
                </a:lnTo>
                <a:lnTo>
                  <a:pt x="92773" y="172808"/>
                </a:lnTo>
                <a:lnTo>
                  <a:pt x="125316" y="172808"/>
                </a:lnTo>
                <a:lnTo>
                  <a:pt x="120740" y="167004"/>
                </a:lnTo>
                <a:lnTo>
                  <a:pt x="117657" y="158126"/>
                </a:lnTo>
                <a:lnTo>
                  <a:pt x="116834" y="149931"/>
                </a:lnTo>
                <a:lnTo>
                  <a:pt x="116814" y="76742"/>
                </a:lnTo>
                <a:lnTo>
                  <a:pt x="96422" y="76742"/>
                </a:lnTo>
                <a:lnTo>
                  <a:pt x="92338" y="74285"/>
                </a:lnTo>
                <a:lnTo>
                  <a:pt x="85142" y="70154"/>
                </a:lnTo>
                <a:close/>
              </a:path>
              <a:path w="140334" h="186689">
                <a:moveTo>
                  <a:pt x="114579" y="0"/>
                </a:moveTo>
                <a:lnTo>
                  <a:pt x="72922" y="847"/>
                </a:lnTo>
                <a:lnTo>
                  <a:pt x="72409" y="1343"/>
                </a:lnTo>
                <a:lnTo>
                  <a:pt x="76877" y="2395"/>
                </a:lnTo>
                <a:lnTo>
                  <a:pt x="83362" y="4190"/>
                </a:lnTo>
                <a:lnTo>
                  <a:pt x="88002" y="6388"/>
                </a:lnTo>
                <a:lnTo>
                  <a:pt x="92403" y="10977"/>
                </a:lnTo>
                <a:lnTo>
                  <a:pt x="95687" y="18869"/>
                </a:lnTo>
                <a:lnTo>
                  <a:pt x="96977" y="30975"/>
                </a:lnTo>
                <a:lnTo>
                  <a:pt x="96861" y="70154"/>
                </a:lnTo>
                <a:lnTo>
                  <a:pt x="96422" y="76742"/>
                </a:lnTo>
                <a:lnTo>
                  <a:pt x="116814" y="76742"/>
                </a:lnTo>
                <a:lnTo>
                  <a:pt x="116814" y="469"/>
                </a:lnTo>
                <a:lnTo>
                  <a:pt x="112610" y="469"/>
                </a:lnTo>
                <a:lnTo>
                  <a:pt x="114579" y="0"/>
                </a:lnTo>
                <a:close/>
              </a:path>
            </a:pathLst>
          </a:custGeom>
          <a:solidFill>
            <a:srgbClr val="000000"/>
          </a:solidFill>
        </p:spPr>
        <p:txBody>
          <a:bodyPr wrap="square" lIns="0" tIns="0" rIns="0" bIns="0" rtlCol="0"/>
          <a:lstStyle/>
          <a:p>
            <a:endParaRPr/>
          </a:p>
        </p:txBody>
      </p:sp>
      <p:sp>
        <p:nvSpPr>
          <p:cNvPr id="15" name="object 15"/>
          <p:cNvSpPr/>
          <p:nvPr/>
        </p:nvSpPr>
        <p:spPr>
          <a:xfrm>
            <a:off x="9204469" y="6178453"/>
            <a:ext cx="123189" cy="120650"/>
          </a:xfrm>
          <a:custGeom>
            <a:avLst/>
            <a:gdLst/>
            <a:ahLst/>
            <a:cxnLst/>
            <a:rect l="l" t="t" r="r" b="b"/>
            <a:pathLst>
              <a:path w="123190" h="120650">
                <a:moveTo>
                  <a:pt x="73943" y="4071"/>
                </a:moveTo>
                <a:lnTo>
                  <a:pt x="49357" y="4071"/>
                </a:lnTo>
                <a:lnTo>
                  <a:pt x="55824" y="4804"/>
                </a:lnTo>
                <a:lnTo>
                  <a:pt x="62535" y="8256"/>
                </a:lnTo>
                <a:lnTo>
                  <a:pt x="67801" y="16308"/>
                </a:lnTo>
                <a:lnTo>
                  <a:pt x="69931" y="30843"/>
                </a:lnTo>
                <a:lnTo>
                  <a:pt x="69123" y="38869"/>
                </a:lnTo>
                <a:lnTo>
                  <a:pt x="65504" y="47083"/>
                </a:lnTo>
                <a:lnTo>
                  <a:pt x="57281" y="54121"/>
                </a:lnTo>
                <a:lnTo>
                  <a:pt x="9192" y="68771"/>
                </a:lnTo>
                <a:lnTo>
                  <a:pt x="0" y="89904"/>
                </a:lnTo>
                <a:lnTo>
                  <a:pt x="10446" y="110746"/>
                </a:lnTo>
                <a:lnTo>
                  <a:pt x="35888" y="120025"/>
                </a:lnTo>
                <a:lnTo>
                  <a:pt x="51291" y="114193"/>
                </a:lnTo>
                <a:lnTo>
                  <a:pt x="40162" y="114193"/>
                </a:lnTo>
                <a:lnTo>
                  <a:pt x="28506" y="107891"/>
                </a:lnTo>
                <a:lnTo>
                  <a:pt x="23787" y="93149"/>
                </a:lnTo>
                <a:lnTo>
                  <a:pt x="34635" y="73988"/>
                </a:lnTo>
                <a:lnTo>
                  <a:pt x="69677" y="54427"/>
                </a:lnTo>
                <a:lnTo>
                  <a:pt x="93236" y="54427"/>
                </a:lnTo>
                <a:lnTo>
                  <a:pt x="93236" y="21686"/>
                </a:lnTo>
                <a:lnTo>
                  <a:pt x="84964" y="7950"/>
                </a:lnTo>
                <a:lnTo>
                  <a:pt x="73943" y="4071"/>
                </a:lnTo>
                <a:close/>
              </a:path>
              <a:path w="123190" h="120650">
                <a:moveTo>
                  <a:pt x="97389" y="106471"/>
                </a:moveTo>
                <a:lnTo>
                  <a:pt x="71684" y="106471"/>
                </a:lnTo>
                <a:lnTo>
                  <a:pt x="83969" y="116665"/>
                </a:lnTo>
                <a:lnTo>
                  <a:pt x="99640" y="119906"/>
                </a:lnTo>
                <a:lnTo>
                  <a:pt x="113725" y="117049"/>
                </a:lnTo>
                <a:lnTo>
                  <a:pt x="117743" y="112724"/>
                </a:lnTo>
                <a:lnTo>
                  <a:pt x="111865" y="112724"/>
                </a:lnTo>
                <a:lnTo>
                  <a:pt x="103591" y="112185"/>
                </a:lnTo>
                <a:lnTo>
                  <a:pt x="97389" y="106471"/>
                </a:lnTo>
                <a:close/>
              </a:path>
              <a:path w="123190" h="120650">
                <a:moveTo>
                  <a:pt x="93236" y="54427"/>
                </a:moveTo>
                <a:lnTo>
                  <a:pt x="69677" y="54427"/>
                </a:lnTo>
                <a:lnTo>
                  <a:pt x="69677" y="88145"/>
                </a:lnTo>
                <a:lnTo>
                  <a:pt x="67264" y="98339"/>
                </a:lnTo>
                <a:lnTo>
                  <a:pt x="60783" y="107108"/>
                </a:lnTo>
                <a:lnTo>
                  <a:pt x="51370" y="112907"/>
                </a:lnTo>
                <a:lnTo>
                  <a:pt x="40162" y="114193"/>
                </a:lnTo>
                <a:lnTo>
                  <a:pt x="51291" y="114193"/>
                </a:lnTo>
                <a:lnTo>
                  <a:pt x="71684" y="106471"/>
                </a:lnTo>
                <a:lnTo>
                  <a:pt x="97389" y="106471"/>
                </a:lnTo>
                <a:lnTo>
                  <a:pt x="96344" y="105509"/>
                </a:lnTo>
                <a:lnTo>
                  <a:pt x="93236" y="93352"/>
                </a:lnTo>
                <a:lnTo>
                  <a:pt x="93236" y="54427"/>
                </a:lnTo>
                <a:close/>
              </a:path>
              <a:path w="123190" h="120650">
                <a:moveTo>
                  <a:pt x="119804" y="104744"/>
                </a:moveTo>
                <a:lnTo>
                  <a:pt x="118052" y="106471"/>
                </a:lnTo>
                <a:lnTo>
                  <a:pt x="111865" y="112724"/>
                </a:lnTo>
                <a:lnTo>
                  <a:pt x="117743" y="112724"/>
                </a:lnTo>
                <a:lnTo>
                  <a:pt x="121252" y="108948"/>
                </a:lnTo>
                <a:lnTo>
                  <a:pt x="122738" y="106001"/>
                </a:lnTo>
                <a:lnTo>
                  <a:pt x="119804" y="104744"/>
                </a:lnTo>
                <a:close/>
              </a:path>
              <a:path w="123190" h="120650">
                <a:moveTo>
                  <a:pt x="42197" y="0"/>
                </a:moveTo>
                <a:lnTo>
                  <a:pt x="23310" y="3830"/>
                </a:lnTo>
                <a:lnTo>
                  <a:pt x="7276" y="17432"/>
                </a:lnTo>
                <a:lnTo>
                  <a:pt x="9744" y="27792"/>
                </a:lnTo>
                <a:lnTo>
                  <a:pt x="20668" y="30012"/>
                </a:lnTo>
                <a:lnTo>
                  <a:pt x="30002" y="19197"/>
                </a:lnTo>
                <a:lnTo>
                  <a:pt x="34473" y="6548"/>
                </a:lnTo>
                <a:lnTo>
                  <a:pt x="41166" y="4071"/>
                </a:lnTo>
                <a:lnTo>
                  <a:pt x="73943" y="4071"/>
                </a:lnTo>
                <a:lnTo>
                  <a:pt x="65350" y="1047"/>
                </a:lnTo>
                <a:lnTo>
                  <a:pt x="42197" y="0"/>
                </a:lnTo>
                <a:close/>
              </a:path>
            </a:pathLst>
          </a:custGeom>
          <a:solidFill>
            <a:srgbClr val="000000"/>
          </a:solidFill>
        </p:spPr>
        <p:txBody>
          <a:bodyPr wrap="square" lIns="0" tIns="0" rIns="0" bIns="0" rtlCol="0"/>
          <a:lstStyle/>
          <a:p>
            <a:endParaRPr/>
          </a:p>
        </p:txBody>
      </p:sp>
      <p:sp>
        <p:nvSpPr>
          <p:cNvPr id="16" name="object 16"/>
          <p:cNvSpPr/>
          <p:nvPr/>
        </p:nvSpPr>
        <p:spPr>
          <a:xfrm>
            <a:off x="9462103" y="6178713"/>
            <a:ext cx="123189" cy="120650"/>
          </a:xfrm>
          <a:custGeom>
            <a:avLst/>
            <a:gdLst/>
            <a:ahLst/>
            <a:cxnLst/>
            <a:rect l="l" t="t" r="r" b="b"/>
            <a:pathLst>
              <a:path w="123190" h="120650">
                <a:moveTo>
                  <a:pt x="73970" y="4073"/>
                </a:moveTo>
                <a:lnTo>
                  <a:pt x="49380" y="4073"/>
                </a:lnTo>
                <a:lnTo>
                  <a:pt x="55825" y="4806"/>
                </a:lnTo>
                <a:lnTo>
                  <a:pt x="62539" y="8258"/>
                </a:lnTo>
                <a:lnTo>
                  <a:pt x="67816" y="16310"/>
                </a:lnTo>
                <a:lnTo>
                  <a:pt x="69954" y="30845"/>
                </a:lnTo>
                <a:lnTo>
                  <a:pt x="69146" y="38853"/>
                </a:lnTo>
                <a:lnTo>
                  <a:pt x="65526" y="47069"/>
                </a:lnTo>
                <a:lnTo>
                  <a:pt x="57304" y="54123"/>
                </a:lnTo>
                <a:lnTo>
                  <a:pt x="9198" y="68780"/>
                </a:lnTo>
                <a:lnTo>
                  <a:pt x="0" y="89904"/>
                </a:lnTo>
                <a:lnTo>
                  <a:pt x="10443" y="110746"/>
                </a:lnTo>
                <a:lnTo>
                  <a:pt x="35882" y="120034"/>
                </a:lnTo>
                <a:lnTo>
                  <a:pt x="51388" y="114170"/>
                </a:lnTo>
                <a:lnTo>
                  <a:pt x="40185" y="114170"/>
                </a:lnTo>
                <a:lnTo>
                  <a:pt x="28513" y="107855"/>
                </a:lnTo>
                <a:lnTo>
                  <a:pt x="23796" y="93111"/>
                </a:lnTo>
                <a:lnTo>
                  <a:pt x="34652" y="73956"/>
                </a:lnTo>
                <a:lnTo>
                  <a:pt x="69700" y="54403"/>
                </a:lnTo>
                <a:lnTo>
                  <a:pt x="93246" y="54403"/>
                </a:lnTo>
                <a:lnTo>
                  <a:pt x="93246" y="21675"/>
                </a:lnTo>
                <a:lnTo>
                  <a:pt x="84970" y="7941"/>
                </a:lnTo>
                <a:lnTo>
                  <a:pt x="73970" y="4073"/>
                </a:lnTo>
                <a:close/>
              </a:path>
              <a:path w="123190" h="120650">
                <a:moveTo>
                  <a:pt x="97444" y="106499"/>
                </a:moveTo>
                <a:lnTo>
                  <a:pt x="71668" y="106499"/>
                </a:lnTo>
                <a:lnTo>
                  <a:pt x="83957" y="116670"/>
                </a:lnTo>
                <a:lnTo>
                  <a:pt x="99639" y="119902"/>
                </a:lnTo>
                <a:lnTo>
                  <a:pt x="113736" y="117045"/>
                </a:lnTo>
                <a:lnTo>
                  <a:pt x="117750" y="112735"/>
                </a:lnTo>
                <a:lnTo>
                  <a:pt x="111885" y="112735"/>
                </a:lnTo>
                <a:lnTo>
                  <a:pt x="103607" y="112182"/>
                </a:lnTo>
                <a:lnTo>
                  <a:pt x="97444" y="106499"/>
                </a:lnTo>
                <a:close/>
              </a:path>
              <a:path w="123190" h="120650">
                <a:moveTo>
                  <a:pt x="93246" y="54403"/>
                </a:moveTo>
                <a:lnTo>
                  <a:pt x="69700" y="54403"/>
                </a:lnTo>
                <a:lnTo>
                  <a:pt x="69700" y="88135"/>
                </a:lnTo>
                <a:lnTo>
                  <a:pt x="67287" y="98344"/>
                </a:lnTo>
                <a:lnTo>
                  <a:pt x="60805" y="107110"/>
                </a:lnTo>
                <a:lnTo>
                  <a:pt x="51392" y="112897"/>
                </a:lnTo>
                <a:lnTo>
                  <a:pt x="40185" y="114170"/>
                </a:lnTo>
                <a:lnTo>
                  <a:pt x="51388" y="114170"/>
                </a:lnTo>
                <a:lnTo>
                  <a:pt x="71668" y="106499"/>
                </a:lnTo>
                <a:lnTo>
                  <a:pt x="97444" y="106499"/>
                </a:lnTo>
                <a:lnTo>
                  <a:pt x="96355" y="105495"/>
                </a:lnTo>
                <a:lnTo>
                  <a:pt x="93246" y="93329"/>
                </a:lnTo>
                <a:lnTo>
                  <a:pt x="93246" y="54403"/>
                </a:lnTo>
                <a:close/>
              </a:path>
              <a:path w="123190" h="120650">
                <a:moveTo>
                  <a:pt x="119776" y="104746"/>
                </a:moveTo>
                <a:lnTo>
                  <a:pt x="118074" y="106499"/>
                </a:lnTo>
                <a:lnTo>
                  <a:pt x="111885" y="112735"/>
                </a:lnTo>
                <a:lnTo>
                  <a:pt x="117750" y="112735"/>
                </a:lnTo>
                <a:lnTo>
                  <a:pt x="121275" y="108950"/>
                </a:lnTo>
                <a:lnTo>
                  <a:pt x="122760" y="105978"/>
                </a:lnTo>
                <a:lnTo>
                  <a:pt x="119776" y="104746"/>
                </a:lnTo>
                <a:close/>
              </a:path>
              <a:path w="123190" h="120650">
                <a:moveTo>
                  <a:pt x="42202" y="0"/>
                </a:moveTo>
                <a:lnTo>
                  <a:pt x="23332" y="3832"/>
                </a:lnTo>
                <a:lnTo>
                  <a:pt x="7294" y="17422"/>
                </a:lnTo>
                <a:lnTo>
                  <a:pt x="9753" y="27789"/>
                </a:lnTo>
                <a:lnTo>
                  <a:pt x="20675" y="30019"/>
                </a:lnTo>
                <a:lnTo>
                  <a:pt x="30025" y="19199"/>
                </a:lnTo>
                <a:lnTo>
                  <a:pt x="34495" y="6550"/>
                </a:lnTo>
                <a:lnTo>
                  <a:pt x="41188" y="4073"/>
                </a:lnTo>
                <a:lnTo>
                  <a:pt x="73970" y="4073"/>
                </a:lnTo>
                <a:lnTo>
                  <a:pt x="65352" y="1043"/>
                </a:lnTo>
                <a:lnTo>
                  <a:pt x="42202" y="0"/>
                </a:lnTo>
                <a:close/>
              </a:path>
            </a:pathLst>
          </a:custGeom>
          <a:solidFill>
            <a:srgbClr val="000000"/>
          </a:solidFill>
        </p:spPr>
        <p:txBody>
          <a:bodyPr wrap="square" lIns="0" tIns="0" rIns="0" bIns="0" rtlCol="0"/>
          <a:lstStyle/>
          <a:p>
            <a:endParaRPr/>
          </a:p>
        </p:txBody>
      </p:sp>
      <p:sp>
        <p:nvSpPr>
          <p:cNvPr id="17" name="object 17"/>
          <p:cNvSpPr/>
          <p:nvPr/>
        </p:nvSpPr>
        <p:spPr>
          <a:xfrm>
            <a:off x="9456407" y="6114224"/>
            <a:ext cx="27305" cy="55880"/>
          </a:xfrm>
          <a:custGeom>
            <a:avLst/>
            <a:gdLst/>
            <a:ahLst/>
            <a:cxnLst/>
            <a:rect l="l" t="t" r="r" b="b"/>
            <a:pathLst>
              <a:path w="27304" h="55879">
                <a:moveTo>
                  <a:pt x="0" y="0"/>
                </a:moveTo>
                <a:lnTo>
                  <a:pt x="27279" y="0"/>
                </a:lnTo>
                <a:lnTo>
                  <a:pt x="27279" y="55537"/>
                </a:lnTo>
                <a:lnTo>
                  <a:pt x="0" y="55537"/>
                </a:lnTo>
                <a:lnTo>
                  <a:pt x="0" y="0"/>
                </a:lnTo>
                <a:close/>
              </a:path>
            </a:pathLst>
          </a:custGeom>
          <a:solidFill>
            <a:srgbClr val="E72F36"/>
          </a:solidFill>
        </p:spPr>
        <p:txBody>
          <a:bodyPr wrap="square" lIns="0" tIns="0" rIns="0" bIns="0" rtlCol="0"/>
          <a:lstStyle/>
          <a:p>
            <a:endParaRPr/>
          </a:p>
        </p:txBody>
      </p:sp>
      <p:sp>
        <p:nvSpPr>
          <p:cNvPr id="18" name="object 18"/>
          <p:cNvSpPr/>
          <p:nvPr/>
        </p:nvSpPr>
        <p:spPr>
          <a:xfrm>
            <a:off x="9544227" y="6114224"/>
            <a:ext cx="27305" cy="55880"/>
          </a:xfrm>
          <a:custGeom>
            <a:avLst/>
            <a:gdLst/>
            <a:ahLst/>
            <a:cxnLst/>
            <a:rect l="l" t="t" r="r" b="b"/>
            <a:pathLst>
              <a:path w="27304" h="55879">
                <a:moveTo>
                  <a:pt x="0" y="0"/>
                </a:moveTo>
                <a:lnTo>
                  <a:pt x="27241" y="0"/>
                </a:lnTo>
                <a:lnTo>
                  <a:pt x="27241" y="55537"/>
                </a:lnTo>
                <a:lnTo>
                  <a:pt x="0" y="55537"/>
                </a:lnTo>
                <a:lnTo>
                  <a:pt x="0" y="0"/>
                </a:lnTo>
                <a:close/>
              </a:path>
            </a:pathLst>
          </a:custGeom>
          <a:solidFill>
            <a:srgbClr val="E72F36"/>
          </a:solidFill>
        </p:spPr>
        <p:txBody>
          <a:bodyPr wrap="square" lIns="0" tIns="0" rIns="0" bIns="0" rtlCol="0"/>
          <a:lstStyle/>
          <a:p>
            <a:endParaRPr/>
          </a:p>
        </p:txBody>
      </p:sp>
      <p:sp>
        <p:nvSpPr>
          <p:cNvPr id="19" name="object 19"/>
          <p:cNvSpPr/>
          <p:nvPr/>
        </p:nvSpPr>
        <p:spPr>
          <a:xfrm>
            <a:off x="9492058" y="6117846"/>
            <a:ext cx="44450" cy="48895"/>
          </a:xfrm>
          <a:custGeom>
            <a:avLst/>
            <a:gdLst/>
            <a:ahLst/>
            <a:cxnLst/>
            <a:rect l="l" t="t" r="r" b="b"/>
            <a:pathLst>
              <a:path w="44450" h="48895">
                <a:moveTo>
                  <a:pt x="33767" y="36614"/>
                </a:moveTo>
                <a:lnTo>
                  <a:pt x="20955" y="36614"/>
                </a:lnTo>
                <a:lnTo>
                  <a:pt x="20919" y="38696"/>
                </a:lnTo>
                <a:lnTo>
                  <a:pt x="20574" y="48450"/>
                </a:lnTo>
                <a:lnTo>
                  <a:pt x="23444" y="48450"/>
                </a:lnTo>
                <a:lnTo>
                  <a:pt x="23065" y="38696"/>
                </a:lnTo>
                <a:lnTo>
                  <a:pt x="23075" y="36715"/>
                </a:lnTo>
                <a:lnTo>
                  <a:pt x="33800" y="36715"/>
                </a:lnTo>
                <a:close/>
              </a:path>
              <a:path w="44450" h="48895">
                <a:moveTo>
                  <a:pt x="266" y="15608"/>
                </a:moveTo>
                <a:lnTo>
                  <a:pt x="2224" y="21983"/>
                </a:lnTo>
                <a:lnTo>
                  <a:pt x="2437" y="22771"/>
                </a:lnTo>
                <a:lnTo>
                  <a:pt x="2413" y="23266"/>
                </a:lnTo>
                <a:lnTo>
                  <a:pt x="1854" y="23672"/>
                </a:lnTo>
                <a:lnTo>
                  <a:pt x="0" y="24841"/>
                </a:lnTo>
                <a:lnTo>
                  <a:pt x="10312" y="33248"/>
                </a:lnTo>
                <a:lnTo>
                  <a:pt x="11163" y="33997"/>
                </a:lnTo>
                <a:lnTo>
                  <a:pt x="11087" y="34747"/>
                </a:lnTo>
                <a:lnTo>
                  <a:pt x="9563" y="38696"/>
                </a:lnTo>
                <a:lnTo>
                  <a:pt x="18262" y="37033"/>
                </a:lnTo>
                <a:lnTo>
                  <a:pt x="20167" y="36639"/>
                </a:lnTo>
                <a:lnTo>
                  <a:pt x="20955" y="36614"/>
                </a:lnTo>
                <a:lnTo>
                  <a:pt x="33767" y="36614"/>
                </a:lnTo>
                <a:lnTo>
                  <a:pt x="33121" y="34658"/>
                </a:lnTo>
                <a:lnTo>
                  <a:pt x="32740" y="34340"/>
                </a:lnTo>
                <a:lnTo>
                  <a:pt x="33820" y="33248"/>
                </a:lnTo>
                <a:lnTo>
                  <a:pt x="43903" y="24714"/>
                </a:lnTo>
                <a:lnTo>
                  <a:pt x="41262" y="23469"/>
                </a:lnTo>
                <a:lnTo>
                  <a:pt x="41643" y="22771"/>
                </a:lnTo>
                <a:lnTo>
                  <a:pt x="41848" y="21882"/>
                </a:lnTo>
                <a:lnTo>
                  <a:pt x="42420" y="19723"/>
                </a:lnTo>
                <a:lnTo>
                  <a:pt x="29438" y="19723"/>
                </a:lnTo>
                <a:lnTo>
                  <a:pt x="29258" y="19634"/>
                </a:lnTo>
                <a:lnTo>
                  <a:pt x="14516" y="19634"/>
                </a:lnTo>
                <a:lnTo>
                  <a:pt x="12158" y="16967"/>
                </a:lnTo>
                <a:lnTo>
                  <a:pt x="6591" y="16967"/>
                </a:lnTo>
                <a:lnTo>
                  <a:pt x="266" y="15608"/>
                </a:lnTo>
                <a:close/>
              </a:path>
              <a:path w="44450" h="48895">
                <a:moveTo>
                  <a:pt x="33800" y="36715"/>
                </a:moveTo>
                <a:lnTo>
                  <a:pt x="23888" y="36715"/>
                </a:lnTo>
                <a:lnTo>
                  <a:pt x="25044" y="36995"/>
                </a:lnTo>
                <a:lnTo>
                  <a:pt x="34455" y="38696"/>
                </a:lnTo>
                <a:lnTo>
                  <a:pt x="33800" y="36715"/>
                </a:lnTo>
                <a:close/>
              </a:path>
              <a:path w="44450" h="48895">
                <a:moveTo>
                  <a:pt x="35458" y="13233"/>
                </a:moveTo>
                <a:lnTo>
                  <a:pt x="30695" y="18313"/>
                </a:lnTo>
                <a:lnTo>
                  <a:pt x="29438" y="19723"/>
                </a:lnTo>
                <a:lnTo>
                  <a:pt x="42420" y="19723"/>
                </a:lnTo>
                <a:lnTo>
                  <a:pt x="43150" y="16967"/>
                </a:lnTo>
                <a:lnTo>
                  <a:pt x="37134" y="16967"/>
                </a:lnTo>
                <a:lnTo>
                  <a:pt x="36690" y="16129"/>
                </a:lnTo>
                <a:lnTo>
                  <a:pt x="35458" y="13233"/>
                </a:lnTo>
                <a:close/>
              </a:path>
              <a:path w="44450" h="48895">
                <a:moveTo>
                  <a:pt x="12979" y="5905"/>
                </a:moveTo>
                <a:lnTo>
                  <a:pt x="15328" y="17475"/>
                </a:lnTo>
                <a:lnTo>
                  <a:pt x="15735" y="18948"/>
                </a:lnTo>
                <a:lnTo>
                  <a:pt x="14516" y="19634"/>
                </a:lnTo>
                <a:lnTo>
                  <a:pt x="29258" y="19634"/>
                </a:lnTo>
                <a:lnTo>
                  <a:pt x="28206" y="19113"/>
                </a:lnTo>
                <a:lnTo>
                  <a:pt x="28976" y="15608"/>
                </a:lnTo>
                <a:lnTo>
                  <a:pt x="30427" y="8432"/>
                </a:lnTo>
                <a:lnTo>
                  <a:pt x="17818" y="8432"/>
                </a:lnTo>
                <a:lnTo>
                  <a:pt x="17195" y="8331"/>
                </a:lnTo>
                <a:lnTo>
                  <a:pt x="12979" y="5905"/>
                </a:lnTo>
                <a:close/>
              </a:path>
              <a:path w="44450" h="48895">
                <a:moveTo>
                  <a:pt x="8699" y="13055"/>
                </a:moveTo>
                <a:lnTo>
                  <a:pt x="7230" y="16129"/>
                </a:lnTo>
                <a:lnTo>
                  <a:pt x="6997" y="16675"/>
                </a:lnTo>
                <a:lnTo>
                  <a:pt x="6591" y="16967"/>
                </a:lnTo>
                <a:lnTo>
                  <a:pt x="12158" y="16967"/>
                </a:lnTo>
                <a:lnTo>
                  <a:pt x="8699" y="13055"/>
                </a:lnTo>
                <a:close/>
              </a:path>
              <a:path w="44450" h="48895">
                <a:moveTo>
                  <a:pt x="43497" y="15659"/>
                </a:moveTo>
                <a:lnTo>
                  <a:pt x="38620" y="16700"/>
                </a:lnTo>
                <a:lnTo>
                  <a:pt x="37134" y="16967"/>
                </a:lnTo>
                <a:lnTo>
                  <a:pt x="43150" y="16967"/>
                </a:lnTo>
                <a:lnTo>
                  <a:pt x="43497" y="15659"/>
                </a:lnTo>
                <a:close/>
              </a:path>
              <a:path w="44450" h="48895">
                <a:moveTo>
                  <a:pt x="22034" y="0"/>
                </a:moveTo>
                <a:lnTo>
                  <a:pt x="18122" y="7937"/>
                </a:lnTo>
                <a:lnTo>
                  <a:pt x="17818" y="8432"/>
                </a:lnTo>
                <a:lnTo>
                  <a:pt x="26339" y="8432"/>
                </a:lnTo>
                <a:lnTo>
                  <a:pt x="25895" y="7645"/>
                </a:lnTo>
                <a:lnTo>
                  <a:pt x="22034" y="0"/>
                </a:lnTo>
                <a:close/>
              </a:path>
              <a:path w="44450" h="48895">
                <a:moveTo>
                  <a:pt x="30848" y="6350"/>
                </a:moveTo>
                <a:lnTo>
                  <a:pt x="27533" y="8013"/>
                </a:lnTo>
                <a:lnTo>
                  <a:pt x="26758" y="8382"/>
                </a:lnTo>
                <a:lnTo>
                  <a:pt x="26339" y="8432"/>
                </a:lnTo>
                <a:lnTo>
                  <a:pt x="30427" y="8432"/>
                </a:lnTo>
                <a:lnTo>
                  <a:pt x="30848" y="6350"/>
                </a:lnTo>
                <a:close/>
              </a:path>
              <a:path w="44450" h="48895">
                <a:moveTo>
                  <a:pt x="18161" y="7759"/>
                </a:moveTo>
                <a:lnTo>
                  <a:pt x="18070" y="7937"/>
                </a:lnTo>
                <a:lnTo>
                  <a:pt x="18161" y="7759"/>
                </a:lnTo>
                <a:close/>
              </a:path>
            </a:pathLst>
          </a:custGeom>
          <a:solidFill>
            <a:srgbClr val="E72F36"/>
          </a:solidFill>
        </p:spPr>
        <p:txBody>
          <a:bodyPr wrap="square" lIns="0" tIns="0" rIns="0" bIns="0" rtlCol="0"/>
          <a:lstStyle/>
          <a:p>
            <a:endParaRPr/>
          </a:p>
        </p:txBody>
      </p:sp>
      <p:sp>
        <p:nvSpPr>
          <p:cNvPr id="20" name="object 20"/>
          <p:cNvSpPr/>
          <p:nvPr/>
        </p:nvSpPr>
        <p:spPr>
          <a:xfrm>
            <a:off x="4059094" y="5765139"/>
            <a:ext cx="1363971" cy="120924"/>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2498425" y="6058260"/>
            <a:ext cx="213232" cy="191871"/>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2159064" y="6063700"/>
            <a:ext cx="351790" cy="180975"/>
          </a:xfrm>
          <a:custGeom>
            <a:avLst/>
            <a:gdLst/>
            <a:ahLst/>
            <a:cxnLst/>
            <a:rect l="l" t="t" r="r" b="b"/>
            <a:pathLst>
              <a:path w="351789" h="180975">
                <a:moveTo>
                  <a:pt x="102831" y="0"/>
                </a:moveTo>
                <a:lnTo>
                  <a:pt x="0" y="0"/>
                </a:lnTo>
                <a:lnTo>
                  <a:pt x="0" y="180835"/>
                </a:lnTo>
                <a:lnTo>
                  <a:pt x="112217" y="180835"/>
                </a:lnTo>
                <a:lnTo>
                  <a:pt x="135349" y="179053"/>
                </a:lnTo>
                <a:lnTo>
                  <a:pt x="154387" y="173504"/>
                </a:lnTo>
                <a:lnTo>
                  <a:pt x="168834" y="163883"/>
                </a:lnTo>
                <a:lnTo>
                  <a:pt x="173523" y="156870"/>
                </a:lnTo>
                <a:lnTo>
                  <a:pt x="43256" y="156870"/>
                </a:lnTo>
                <a:lnTo>
                  <a:pt x="43256" y="100241"/>
                </a:lnTo>
                <a:lnTo>
                  <a:pt x="172179" y="100241"/>
                </a:lnTo>
                <a:lnTo>
                  <a:pt x="171692" y="99477"/>
                </a:lnTo>
                <a:lnTo>
                  <a:pt x="162655" y="91497"/>
                </a:lnTo>
                <a:lnTo>
                  <a:pt x="151645" y="85803"/>
                </a:lnTo>
                <a:lnTo>
                  <a:pt x="139217" y="82435"/>
                </a:lnTo>
                <a:lnTo>
                  <a:pt x="148643" y="76517"/>
                </a:lnTo>
                <a:lnTo>
                  <a:pt x="148872" y="76276"/>
                </a:lnTo>
                <a:lnTo>
                  <a:pt x="43230" y="76276"/>
                </a:lnTo>
                <a:lnTo>
                  <a:pt x="43230" y="23977"/>
                </a:lnTo>
                <a:lnTo>
                  <a:pt x="157913" y="23977"/>
                </a:lnTo>
                <a:lnTo>
                  <a:pt x="148931" y="12250"/>
                </a:lnTo>
                <a:lnTo>
                  <a:pt x="130185" y="3220"/>
                </a:lnTo>
                <a:lnTo>
                  <a:pt x="102882" y="38"/>
                </a:lnTo>
                <a:close/>
              </a:path>
              <a:path w="351789" h="180975">
                <a:moveTo>
                  <a:pt x="221449" y="149885"/>
                </a:moveTo>
                <a:lnTo>
                  <a:pt x="178193" y="149885"/>
                </a:lnTo>
                <a:lnTo>
                  <a:pt x="178193" y="180835"/>
                </a:lnTo>
                <a:lnTo>
                  <a:pt x="250405" y="180835"/>
                </a:lnTo>
                <a:lnTo>
                  <a:pt x="285086" y="178056"/>
                </a:lnTo>
                <a:lnTo>
                  <a:pt x="313578" y="169829"/>
                </a:lnTo>
                <a:lnTo>
                  <a:pt x="334826" y="156870"/>
                </a:lnTo>
                <a:lnTo>
                  <a:pt x="221449" y="156870"/>
                </a:lnTo>
                <a:lnTo>
                  <a:pt x="221449" y="149885"/>
                </a:lnTo>
                <a:close/>
              </a:path>
              <a:path w="351789" h="180975">
                <a:moveTo>
                  <a:pt x="172179" y="100241"/>
                </a:moveTo>
                <a:lnTo>
                  <a:pt x="102057" y="100241"/>
                </a:lnTo>
                <a:lnTo>
                  <a:pt x="117528" y="102244"/>
                </a:lnTo>
                <a:lnTo>
                  <a:pt x="128471" y="107943"/>
                </a:lnTo>
                <a:lnTo>
                  <a:pt x="134978" y="116895"/>
                </a:lnTo>
                <a:lnTo>
                  <a:pt x="137121" y="128562"/>
                </a:lnTo>
                <a:lnTo>
                  <a:pt x="134972" y="140234"/>
                </a:lnTo>
                <a:lnTo>
                  <a:pt x="128466" y="149159"/>
                </a:lnTo>
                <a:lnTo>
                  <a:pt x="117523" y="154863"/>
                </a:lnTo>
                <a:lnTo>
                  <a:pt x="102057" y="156870"/>
                </a:lnTo>
                <a:lnTo>
                  <a:pt x="173523" y="156870"/>
                </a:lnTo>
                <a:lnTo>
                  <a:pt x="178193" y="149885"/>
                </a:lnTo>
                <a:lnTo>
                  <a:pt x="221449" y="149885"/>
                </a:lnTo>
                <a:lnTo>
                  <a:pt x="221449" y="109702"/>
                </a:lnTo>
                <a:lnTo>
                  <a:pt x="178206" y="109702"/>
                </a:lnTo>
                <a:lnTo>
                  <a:pt x="172179" y="100241"/>
                </a:lnTo>
                <a:close/>
              </a:path>
              <a:path w="351789" h="180975">
                <a:moveTo>
                  <a:pt x="334843" y="23977"/>
                </a:moveTo>
                <a:lnTo>
                  <a:pt x="245363" y="23977"/>
                </a:lnTo>
                <a:lnTo>
                  <a:pt x="278158" y="28996"/>
                </a:lnTo>
                <a:lnTo>
                  <a:pt x="300431" y="42899"/>
                </a:lnTo>
                <a:lnTo>
                  <a:pt x="313111" y="63952"/>
                </a:lnTo>
                <a:lnTo>
                  <a:pt x="317131" y="90423"/>
                </a:lnTo>
                <a:lnTo>
                  <a:pt x="313111" y="116895"/>
                </a:lnTo>
                <a:lnTo>
                  <a:pt x="300431" y="137948"/>
                </a:lnTo>
                <a:lnTo>
                  <a:pt x="278158" y="151851"/>
                </a:lnTo>
                <a:lnTo>
                  <a:pt x="245363" y="156870"/>
                </a:lnTo>
                <a:lnTo>
                  <a:pt x="334826" y="156870"/>
                </a:lnTo>
                <a:lnTo>
                  <a:pt x="335741" y="156312"/>
                </a:lnTo>
                <a:lnTo>
                  <a:pt x="351434" y="137667"/>
                </a:lnTo>
                <a:lnTo>
                  <a:pt x="346095" y="126541"/>
                </a:lnTo>
                <a:lnTo>
                  <a:pt x="342276" y="114866"/>
                </a:lnTo>
                <a:lnTo>
                  <a:pt x="340016" y="102793"/>
                </a:lnTo>
                <a:lnTo>
                  <a:pt x="339359" y="90423"/>
                </a:lnTo>
                <a:lnTo>
                  <a:pt x="340014" y="78136"/>
                </a:lnTo>
                <a:lnTo>
                  <a:pt x="342282" y="66047"/>
                </a:lnTo>
                <a:lnTo>
                  <a:pt x="346120" y="54361"/>
                </a:lnTo>
                <a:lnTo>
                  <a:pt x="351485" y="43230"/>
                </a:lnTo>
                <a:lnTo>
                  <a:pt x="335791" y="24556"/>
                </a:lnTo>
                <a:lnTo>
                  <a:pt x="334843" y="23977"/>
                </a:lnTo>
                <a:close/>
              </a:path>
              <a:path w="351789" h="180975">
                <a:moveTo>
                  <a:pt x="250431" y="12"/>
                </a:moveTo>
                <a:lnTo>
                  <a:pt x="178206" y="12"/>
                </a:lnTo>
                <a:lnTo>
                  <a:pt x="178206" y="109702"/>
                </a:lnTo>
                <a:lnTo>
                  <a:pt x="221449" y="109702"/>
                </a:lnTo>
                <a:lnTo>
                  <a:pt x="221449" y="23977"/>
                </a:lnTo>
                <a:lnTo>
                  <a:pt x="334843" y="23977"/>
                </a:lnTo>
                <a:lnTo>
                  <a:pt x="313626" y="11025"/>
                </a:lnTo>
                <a:lnTo>
                  <a:pt x="285126" y="2791"/>
                </a:lnTo>
                <a:lnTo>
                  <a:pt x="250431" y="12"/>
                </a:lnTo>
                <a:close/>
              </a:path>
              <a:path w="351789" h="180975">
                <a:moveTo>
                  <a:pt x="157913" y="23977"/>
                </a:moveTo>
                <a:lnTo>
                  <a:pt x="85864" y="23977"/>
                </a:lnTo>
                <a:lnTo>
                  <a:pt x="100151" y="25831"/>
                </a:lnTo>
                <a:lnTo>
                  <a:pt x="110258" y="31100"/>
                </a:lnTo>
                <a:lnTo>
                  <a:pt x="116264" y="39349"/>
                </a:lnTo>
                <a:lnTo>
                  <a:pt x="118249" y="50139"/>
                </a:lnTo>
                <a:lnTo>
                  <a:pt x="116264" y="60909"/>
                </a:lnTo>
                <a:lnTo>
                  <a:pt x="110258" y="69151"/>
                </a:lnTo>
                <a:lnTo>
                  <a:pt x="100151" y="74421"/>
                </a:lnTo>
                <a:lnTo>
                  <a:pt x="85864" y="76276"/>
                </a:lnTo>
                <a:lnTo>
                  <a:pt x="148872" y="76276"/>
                </a:lnTo>
                <a:lnTo>
                  <a:pt x="156254" y="68494"/>
                </a:lnTo>
                <a:lnTo>
                  <a:pt x="161341" y="58018"/>
                </a:lnTo>
                <a:lnTo>
                  <a:pt x="163194" y="44742"/>
                </a:lnTo>
                <a:lnTo>
                  <a:pt x="159730" y="26350"/>
                </a:lnTo>
                <a:lnTo>
                  <a:pt x="157913" y="23977"/>
                </a:lnTo>
                <a:close/>
              </a:path>
            </a:pathLst>
          </a:custGeom>
          <a:solidFill>
            <a:srgbClr val="253367"/>
          </a:solidFill>
        </p:spPr>
        <p:txBody>
          <a:bodyPr wrap="square" lIns="0" tIns="0" rIns="0" bIns="0" rtlCol="0"/>
          <a:lstStyle/>
          <a:p>
            <a:endParaRPr/>
          </a:p>
        </p:txBody>
      </p:sp>
      <p:sp>
        <p:nvSpPr>
          <p:cNvPr id="23" name="object 23"/>
          <p:cNvSpPr txBox="1"/>
          <p:nvPr/>
        </p:nvSpPr>
        <p:spPr>
          <a:xfrm rot="2700000">
            <a:off x="5418224" y="4112433"/>
            <a:ext cx="149699"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C</a:t>
            </a:r>
            <a:endParaRPr sz="950">
              <a:latin typeface="Arial"/>
              <a:cs typeface="Arial"/>
            </a:endParaRPr>
          </a:p>
        </p:txBody>
      </p:sp>
      <p:sp>
        <p:nvSpPr>
          <p:cNvPr id="24" name="object 24"/>
          <p:cNvSpPr txBox="1"/>
          <p:nvPr/>
        </p:nvSpPr>
        <p:spPr>
          <a:xfrm rot="2460000">
            <a:off x="5476264" y="4165503"/>
            <a:ext cx="143981"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25" name="object 25"/>
          <p:cNvSpPr txBox="1"/>
          <p:nvPr/>
        </p:nvSpPr>
        <p:spPr>
          <a:xfrm rot="2220000">
            <a:off x="5526116" y="4202791"/>
            <a:ext cx="133035"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26" name="object 26"/>
          <p:cNvSpPr txBox="1"/>
          <p:nvPr/>
        </p:nvSpPr>
        <p:spPr>
          <a:xfrm rot="2040000">
            <a:off x="5568008" y="4237656"/>
            <a:ext cx="14398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p</a:t>
            </a:r>
            <a:endParaRPr sz="950">
              <a:latin typeface="Arial"/>
              <a:cs typeface="Arial"/>
            </a:endParaRPr>
          </a:p>
        </p:txBody>
      </p:sp>
      <p:sp>
        <p:nvSpPr>
          <p:cNvPr id="27" name="object 27"/>
          <p:cNvSpPr txBox="1"/>
          <p:nvPr/>
        </p:nvSpPr>
        <p:spPr>
          <a:xfrm rot="1800000">
            <a:off x="5627240" y="4275572"/>
            <a:ext cx="143981"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28" name="object 28"/>
          <p:cNvSpPr txBox="1"/>
          <p:nvPr/>
        </p:nvSpPr>
        <p:spPr>
          <a:xfrm rot="1560000">
            <a:off x="5683461" y="4303610"/>
            <a:ext cx="133035"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29" name="object 29"/>
          <p:cNvSpPr txBox="1"/>
          <p:nvPr/>
        </p:nvSpPr>
        <p:spPr>
          <a:xfrm rot="1380000">
            <a:off x="5730762" y="4328217"/>
            <a:ext cx="142103"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a</a:t>
            </a:r>
            <a:endParaRPr sz="950">
              <a:latin typeface="Arial"/>
              <a:cs typeface="Arial"/>
            </a:endParaRPr>
          </a:p>
        </p:txBody>
      </p:sp>
      <p:sp>
        <p:nvSpPr>
          <p:cNvPr id="30" name="object 30"/>
          <p:cNvSpPr txBox="1"/>
          <p:nvPr/>
        </p:nvSpPr>
        <p:spPr>
          <a:xfrm rot="1200000">
            <a:off x="5787002" y="4349025"/>
            <a:ext cx="132159"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31" name="object 31"/>
          <p:cNvSpPr txBox="1"/>
          <p:nvPr/>
        </p:nvSpPr>
        <p:spPr>
          <a:xfrm rot="960000">
            <a:off x="5832562" y="4366266"/>
            <a:ext cx="14241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32" name="object 32"/>
          <p:cNvSpPr txBox="1"/>
          <p:nvPr/>
        </p:nvSpPr>
        <p:spPr>
          <a:xfrm rot="600000">
            <a:off x="5930531" y="4391789"/>
            <a:ext cx="150053"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&amp;</a:t>
            </a:r>
            <a:endParaRPr sz="950">
              <a:latin typeface="Arial"/>
              <a:cs typeface="Arial"/>
            </a:endParaRPr>
          </a:p>
        </p:txBody>
      </p:sp>
      <p:sp>
        <p:nvSpPr>
          <p:cNvPr id="33" name="object 33"/>
          <p:cNvSpPr txBox="1"/>
          <p:nvPr/>
        </p:nvSpPr>
        <p:spPr>
          <a:xfrm rot="180000">
            <a:off x="6040535" y="4406593"/>
            <a:ext cx="148997"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P</a:t>
            </a:r>
            <a:endParaRPr sz="950">
              <a:latin typeface="Arial"/>
              <a:cs typeface="Arial"/>
            </a:endParaRPr>
          </a:p>
        </p:txBody>
      </p:sp>
      <p:sp>
        <p:nvSpPr>
          <p:cNvPr id="34" name="object 34"/>
          <p:cNvSpPr txBox="1"/>
          <p:nvPr/>
        </p:nvSpPr>
        <p:spPr>
          <a:xfrm>
            <a:off x="6141335" y="4376237"/>
            <a:ext cx="73025" cy="189865"/>
          </a:xfrm>
          <a:prstGeom prst="rect">
            <a:avLst/>
          </a:prstGeom>
        </p:spPr>
        <p:txBody>
          <a:bodyPr vert="horz" wrap="square" lIns="0" tIns="21590" rIns="0" bIns="0" rtlCol="0">
            <a:spAutoFit/>
          </a:bodyPr>
          <a:lstStyle/>
          <a:p>
            <a:pPr marL="12700">
              <a:lnSpc>
                <a:spcPct val="100000"/>
              </a:lnSpc>
              <a:spcBef>
                <a:spcPts val="170"/>
              </a:spcBef>
            </a:pPr>
            <a:r>
              <a:rPr sz="950" b="1" spc="-15">
                <a:solidFill>
                  <a:srgbClr val="052369"/>
                </a:solidFill>
                <a:latin typeface="Arial"/>
                <a:cs typeface="Arial"/>
              </a:rPr>
              <a:t>r</a:t>
            </a:r>
            <a:endParaRPr sz="950">
              <a:latin typeface="Arial"/>
              <a:cs typeface="Arial"/>
            </a:endParaRPr>
          </a:p>
        </p:txBody>
      </p:sp>
      <p:sp>
        <p:nvSpPr>
          <p:cNvPr id="35" name="object 35"/>
          <p:cNvSpPr txBox="1"/>
          <p:nvPr/>
        </p:nvSpPr>
        <p:spPr>
          <a:xfrm rot="21480000">
            <a:off x="6165171" y="4408341"/>
            <a:ext cx="143346"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36" name="object 36"/>
          <p:cNvSpPr txBox="1"/>
          <p:nvPr/>
        </p:nvSpPr>
        <p:spPr>
          <a:xfrm rot="21300000">
            <a:off x="6224108" y="4404566"/>
            <a:ext cx="128765"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j</a:t>
            </a:r>
            <a:endParaRPr sz="950">
              <a:latin typeface="Arial"/>
              <a:cs typeface="Arial"/>
            </a:endParaRPr>
          </a:p>
        </p:txBody>
      </p:sp>
      <p:sp>
        <p:nvSpPr>
          <p:cNvPr id="37" name="object 37"/>
          <p:cNvSpPr txBox="1"/>
          <p:nvPr/>
        </p:nvSpPr>
        <p:spPr>
          <a:xfrm rot="21060000">
            <a:off x="6266195" y="4398426"/>
            <a:ext cx="142103"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38" name="object 38"/>
          <p:cNvSpPr txBox="1"/>
          <p:nvPr/>
        </p:nvSpPr>
        <p:spPr>
          <a:xfrm rot="20880000">
            <a:off x="6333396" y="4385847"/>
            <a:ext cx="140895"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c</a:t>
            </a:r>
            <a:endParaRPr sz="950">
              <a:latin typeface="Arial"/>
              <a:cs typeface="Arial"/>
            </a:endParaRPr>
          </a:p>
        </p:txBody>
      </p:sp>
      <p:sp>
        <p:nvSpPr>
          <p:cNvPr id="39" name="object 39"/>
          <p:cNvSpPr txBox="1"/>
          <p:nvPr/>
        </p:nvSpPr>
        <p:spPr>
          <a:xfrm rot="20640000">
            <a:off x="6390581" y="4372418"/>
            <a:ext cx="13194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40" name="object 40"/>
          <p:cNvSpPr txBox="1"/>
          <p:nvPr/>
        </p:nvSpPr>
        <p:spPr>
          <a:xfrm rot="20400000">
            <a:off x="6467641" y="4344674"/>
            <a:ext cx="143032"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F</a:t>
            </a:r>
            <a:endParaRPr sz="950">
              <a:latin typeface="Arial"/>
              <a:cs typeface="Arial"/>
            </a:endParaRPr>
          </a:p>
        </p:txBody>
      </p:sp>
      <p:sp>
        <p:nvSpPr>
          <p:cNvPr id="41" name="object 41"/>
          <p:cNvSpPr txBox="1"/>
          <p:nvPr/>
        </p:nvSpPr>
        <p:spPr>
          <a:xfrm rot="20220000">
            <a:off x="6522244" y="4324787"/>
            <a:ext cx="129267"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i</a:t>
            </a:r>
            <a:endParaRPr sz="950">
              <a:latin typeface="Arial"/>
              <a:cs typeface="Arial"/>
            </a:endParaRPr>
          </a:p>
        </p:txBody>
      </p:sp>
      <p:sp>
        <p:nvSpPr>
          <p:cNvPr id="42" name="object 42"/>
          <p:cNvSpPr txBox="1"/>
          <p:nvPr/>
        </p:nvSpPr>
        <p:spPr>
          <a:xfrm rot="19980000">
            <a:off x="6561331" y="4302473"/>
            <a:ext cx="14398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43" name="object 43"/>
          <p:cNvSpPr txBox="1"/>
          <p:nvPr/>
        </p:nvSpPr>
        <p:spPr>
          <a:xfrm rot="19740000">
            <a:off x="6621269" y="4269234"/>
            <a:ext cx="14272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a</a:t>
            </a:r>
            <a:endParaRPr sz="950">
              <a:latin typeface="Arial"/>
              <a:cs typeface="Arial"/>
            </a:endParaRPr>
          </a:p>
        </p:txBody>
      </p:sp>
      <p:sp>
        <p:nvSpPr>
          <p:cNvPr id="44" name="object 44"/>
          <p:cNvSpPr txBox="1"/>
          <p:nvPr/>
        </p:nvSpPr>
        <p:spPr>
          <a:xfrm rot="19440000">
            <a:off x="6678230" y="4231641"/>
            <a:ext cx="14272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45" name="object 45"/>
          <p:cNvSpPr txBox="1"/>
          <p:nvPr/>
        </p:nvSpPr>
        <p:spPr>
          <a:xfrm rot="19320000">
            <a:off x="6733342" y="4190017"/>
            <a:ext cx="141495"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c</a:t>
            </a:r>
            <a:endParaRPr sz="950">
              <a:latin typeface="Arial"/>
              <a:cs typeface="Arial"/>
            </a:endParaRPr>
          </a:p>
        </p:txBody>
      </p:sp>
      <p:sp>
        <p:nvSpPr>
          <p:cNvPr id="46" name="object 46"/>
          <p:cNvSpPr txBox="1"/>
          <p:nvPr/>
        </p:nvSpPr>
        <p:spPr>
          <a:xfrm rot="19080000">
            <a:off x="6782247" y="4146379"/>
            <a:ext cx="14272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47" name="object 47"/>
          <p:cNvSpPr txBox="1"/>
          <p:nvPr/>
        </p:nvSpPr>
        <p:spPr>
          <a:xfrm rot="16500000">
            <a:off x="5106722" y="3372936"/>
            <a:ext cx="143346"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u</a:t>
            </a:r>
            <a:endParaRPr sz="950">
              <a:latin typeface="Arial"/>
              <a:cs typeface="Arial"/>
            </a:endParaRPr>
          </a:p>
        </p:txBody>
      </p:sp>
      <p:sp>
        <p:nvSpPr>
          <p:cNvPr id="48" name="object 48"/>
          <p:cNvSpPr txBox="1"/>
          <p:nvPr/>
        </p:nvSpPr>
        <p:spPr>
          <a:xfrm rot="16740000">
            <a:off x="5116442" y="3302363"/>
            <a:ext cx="140599"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49" name="object 49"/>
          <p:cNvSpPr txBox="1"/>
          <p:nvPr/>
        </p:nvSpPr>
        <p:spPr>
          <a:xfrm rot="17160000">
            <a:off x="5138861" y="3187824"/>
            <a:ext cx="143663"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50" name="object 50"/>
          <p:cNvSpPr txBox="1"/>
          <p:nvPr/>
        </p:nvSpPr>
        <p:spPr>
          <a:xfrm rot="17400000">
            <a:off x="5156372" y="3098640"/>
            <a:ext cx="165169" cy="123825"/>
          </a:xfrm>
          <a:prstGeom prst="rect">
            <a:avLst/>
          </a:prstGeom>
        </p:spPr>
        <p:txBody>
          <a:bodyPr vert="horz" wrap="square" lIns="0" tIns="0" rIns="0" bIns="0" rtlCol="0">
            <a:spAutoFit/>
          </a:bodyPr>
          <a:lstStyle/>
          <a:p>
            <a:pPr>
              <a:lnSpc>
                <a:spcPts val="975"/>
              </a:lnSpc>
            </a:pPr>
            <a:r>
              <a:rPr sz="950" b="1">
                <a:solidFill>
                  <a:srgbClr val="052369"/>
                </a:solidFill>
                <a:latin typeface="Arial"/>
                <a:cs typeface="Arial"/>
              </a:rPr>
              <a:t>m</a:t>
            </a:r>
            <a:endParaRPr sz="950">
              <a:latin typeface="Arial"/>
              <a:cs typeface="Arial"/>
            </a:endParaRPr>
          </a:p>
        </p:txBody>
      </p:sp>
      <p:sp>
        <p:nvSpPr>
          <p:cNvPr id="51" name="object 51"/>
          <p:cNvSpPr txBox="1"/>
          <p:nvPr/>
        </p:nvSpPr>
        <p:spPr>
          <a:xfrm rot="17760000">
            <a:off x="5203223" y="3013227"/>
            <a:ext cx="14272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52" name="object 52"/>
          <p:cNvSpPr txBox="1"/>
          <p:nvPr/>
        </p:nvSpPr>
        <p:spPr>
          <a:xfrm rot="17880000">
            <a:off x="5235428" y="2959201"/>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53" name="object 53"/>
          <p:cNvSpPr txBox="1"/>
          <p:nvPr/>
        </p:nvSpPr>
        <p:spPr>
          <a:xfrm rot="18180000">
            <a:off x="5260861" y="2907584"/>
            <a:ext cx="141194"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54" name="object 54"/>
          <p:cNvSpPr txBox="1"/>
          <p:nvPr/>
        </p:nvSpPr>
        <p:spPr>
          <a:xfrm rot="18480000">
            <a:off x="5317835" y="2818702"/>
            <a:ext cx="149699"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&amp;</a:t>
            </a:r>
            <a:endParaRPr sz="950">
              <a:latin typeface="Arial"/>
              <a:cs typeface="Arial"/>
            </a:endParaRPr>
          </a:p>
        </p:txBody>
      </p:sp>
      <p:sp>
        <p:nvSpPr>
          <p:cNvPr id="55" name="object 55"/>
          <p:cNvSpPr txBox="1"/>
          <p:nvPr/>
        </p:nvSpPr>
        <p:spPr>
          <a:xfrm rot="18900000">
            <a:off x="5394400" y="2729598"/>
            <a:ext cx="148997"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P</a:t>
            </a:r>
            <a:endParaRPr sz="950">
              <a:latin typeface="Arial"/>
              <a:cs typeface="Arial"/>
            </a:endParaRPr>
          </a:p>
        </p:txBody>
      </p:sp>
      <p:sp>
        <p:nvSpPr>
          <p:cNvPr id="56" name="object 56"/>
          <p:cNvSpPr txBox="1"/>
          <p:nvPr/>
        </p:nvSpPr>
        <p:spPr>
          <a:xfrm rot="19140000">
            <a:off x="5453815" y="2674974"/>
            <a:ext cx="143346"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u</a:t>
            </a:r>
            <a:endParaRPr sz="950">
              <a:latin typeface="Arial"/>
              <a:cs typeface="Arial"/>
            </a:endParaRPr>
          </a:p>
        </p:txBody>
      </p:sp>
      <p:sp>
        <p:nvSpPr>
          <p:cNvPr id="57" name="object 57"/>
          <p:cNvSpPr txBox="1"/>
          <p:nvPr/>
        </p:nvSpPr>
        <p:spPr>
          <a:xfrm rot="19380000">
            <a:off x="5511000" y="2627062"/>
            <a:ext cx="143032"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b</a:t>
            </a:r>
            <a:endParaRPr sz="950">
              <a:latin typeface="Arial"/>
              <a:cs typeface="Arial"/>
            </a:endParaRPr>
          </a:p>
        </p:txBody>
      </p:sp>
      <p:sp>
        <p:nvSpPr>
          <p:cNvPr id="58" name="object 58"/>
          <p:cNvSpPr txBox="1"/>
          <p:nvPr/>
        </p:nvSpPr>
        <p:spPr>
          <a:xfrm rot="19560000">
            <a:off x="5562359" y="2594511"/>
            <a:ext cx="129097"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l</a:t>
            </a:r>
            <a:endParaRPr sz="950">
              <a:latin typeface="Arial"/>
              <a:cs typeface="Arial"/>
            </a:endParaRPr>
          </a:p>
        </p:txBody>
      </p:sp>
      <p:sp>
        <p:nvSpPr>
          <p:cNvPr id="59" name="object 59"/>
          <p:cNvSpPr txBox="1"/>
          <p:nvPr/>
        </p:nvSpPr>
        <p:spPr>
          <a:xfrm rot="19680000">
            <a:off x="5591004" y="2575204"/>
            <a:ext cx="129616"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i</a:t>
            </a:r>
            <a:endParaRPr sz="950">
              <a:latin typeface="Arial"/>
              <a:cs typeface="Arial"/>
            </a:endParaRPr>
          </a:p>
        </p:txBody>
      </p:sp>
      <p:sp>
        <p:nvSpPr>
          <p:cNvPr id="60" name="object 60"/>
          <p:cNvSpPr txBox="1"/>
          <p:nvPr/>
        </p:nvSpPr>
        <p:spPr>
          <a:xfrm rot="19800000">
            <a:off x="5629540" y="2548125"/>
            <a:ext cx="140599"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c</a:t>
            </a:r>
            <a:endParaRPr sz="950">
              <a:latin typeface="Arial"/>
              <a:cs typeface="Arial"/>
            </a:endParaRPr>
          </a:p>
        </p:txBody>
      </p:sp>
      <p:sp>
        <p:nvSpPr>
          <p:cNvPr id="61" name="object 61"/>
          <p:cNvSpPr txBox="1"/>
          <p:nvPr/>
        </p:nvSpPr>
        <p:spPr>
          <a:xfrm rot="1020000">
            <a:off x="6405701" y="2461026"/>
            <a:ext cx="132374" cy="123825"/>
          </a:xfrm>
          <a:prstGeom prst="rect">
            <a:avLst/>
          </a:prstGeom>
        </p:spPr>
        <p:txBody>
          <a:bodyPr vert="horz" wrap="square" lIns="0" tIns="0" rIns="0" bIns="0" rtlCol="0">
            <a:spAutoFit/>
          </a:bodyPr>
          <a:lstStyle/>
          <a:p>
            <a:pPr>
              <a:lnSpc>
                <a:spcPts val="975"/>
              </a:lnSpc>
            </a:pPr>
            <a:r>
              <a:rPr sz="950" b="1" spc="25">
                <a:solidFill>
                  <a:srgbClr val="052369"/>
                </a:solidFill>
                <a:latin typeface="Arial"/>
                <a:cs typeface="Arial"/>
              </a:rPr>
              <a:t>(</a:t>
            </a:r>
            <a:endParaRPr sz="950">
              <a:latin typeface="Arial"/>
              <a:cs typeface="Arial"/>
            </a:endParaRPr>
          </a:p>
        </p:txBody>
      </p:sp>
      <p:sp>
        <p:nvSpPr>
          <p:cNvPr id="62" name="object 62"/>
          <p:cNvSpPr txBox="1"/>
          <p:nvPr/>
        </p:nvSpPr>
        <p:spPr>
          <a:xfrm rot="1260000">
            <a:off x="6455891" y="2482496"/>
            <a:ext cx="150053"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C</a:t>
            </a:r>
            <a:endParaRPr sz="950">
              <a:latin typeface="Arial"/>
              <a:cs typeface="Arial"/>
            </a:endParaRPr>
          </a:p>
        </p:txBody>
      </p:sp>
      <p:sp>
        <p:nvSpPr>
          <p:cNvPr id="63" name="object 63"/>
          <p:cNvSpPr txBox="1"/>
          <p:nvPr/>
        </p:nvSpPr>
        <p:spPr>
          <a:xfrm rot="1560000">
            <a:off x="6533452" y="2515163"/>
            <a:ext cx="143346"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64" name="object 64"/>
          <p:cNvSpPr txBox="1"/>
          <p:nvPr/>
        </p:nvSpPr>
        <p:spPr>
          <a:xfrm rot="1740000">
            <a:off x="6595097" y="2544922"/>
            <a:ext cx="133719" cy="123825"/>
          </a:xfrm>
          <a:prstGeom prst="rect">
            <a:avLst/>
          </a:prstGeom>
        </p:spPr>
        <p:txBody>
          <a:bodyPr vert="horz" wrap="square" lIns="0" tIns="0" rIns="0" bIns="0" rtlCol="0">
            <a:spAutoFit/>
          </a:bodyPr>
          <a:lstStyle/>
          <a:p>
            <a:pPr>
              <a:lnSpc>
                <a:spcPts val="975"/>
              </a:lnSpc>
            </a:pPr>
            <a:r>
              <a:rPr sz="950" b="1" spc="60">
                <a:solidFill>
                  <a:srgbClr val="052369"/>
                </a:solidFill>
                <a:latin typeface="Arial"/>
                <a:cs typeface="Arial"/>
              </a:rPr>
              <a:t>-</a:t>
            </a:r>
            <a:endParaRPr sz="950">
              <a:latin typeface="Arial"/>
              <a:cs typeface="Arial"/>
            </a:endParaRPr>
          </a:p>
        </p:txBody>
      </p:sp>
      <p:sp>
        <p:nvSpPr>
          <p:cNvPr id="65" name="object 65"/>
          <p:cNvSpPr txBox="1"/>
          <p:nvPr/>
        </p:nvSpPr>
        <p:spPr>
          <a:xfrm rot="1860000">
            <a:off x="6631694" y="2566339"/>
            <a:ext cx="133035" cy="123825"/>
          </a:xfrm>
          <a:prstGeom prst="rect">
            <a:avLst/>
          </a:prstGeom>
        </p:spPr>
        <p:txBody>
          <a:bodyPr vert="horz" wrap="square" lIns="0" tIns="0" rIns="0" bIns="0" rtlCol="0">
            <a:spAutoFit/>
          </a:bodyPr>
          <a:lstStyle/>
          <a:p>
            <a:pPr>
              <a:lnSpc>
                <a:spcPts val="975"/>
              </a:lnSpc>
            </a:pPr>
            <a:r>
              <a:rPr sz="950" b="1" spc="25">
                <a:solidFill>
                  <a:srgbClr val="052369"/>
                </a:solidFill>
                <a:latin typeface="Arial"/>
                <a:cs typeface="Arial"/>
              </a:rPr>
              <a:t>)</a:t>
            </a:r>
            <a:endParaRPr sz="950">
              <a:latin typeface="Arial"/>
              <a:cs typeface="Arial"/>
            </a:endParaRPr>
          </a:p>
        </p:txBody>
      </p:sp>
      <p:sp>
        <p:nvSpPr>
          <p:cNvPr id="66" name="object 66"/>
          <p:cNvSpPr txBox="1"/>
          <p:nvPr/>
        </p:nvSpPr>
        <p:spPr>
          <a:xfrm rot="2160000">
            <a:off x="6695166" y="2607622"/>
            <a:ext cx="129976"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I</a:t>
            </a:r>
            <a:endParaRPr sz="950">
              <a:latin typeface="Arial"/>
              <a:cs typeface="Arial"/>
            </a:endParaRPr>
          </a:p>
        </p:txBody>
      </p:sp>
      <p:sp>
        <p:nvSpPr>
          <p:cNvPr id="67" name="object 67"/>
          <p:cNvSpPr txBox="1"/>
          <p:nvPr/>
        </p:nvSpPr>
        <p:spPr>
          <a:xfrm rot="2340000">
            <a:off x="6733821" y="2642024"/>
            <a:ext cx="143032"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68" name="object 68"/>
          <p:cNvSpPr txBox="1"/>
          <p:nvPr/>
        </p:nvSpPr>
        <p:spPr>
          <a:xfrm rot="2460000">
            <a:off x="6786192" y="2686118"/>
            <a:ext cx="140895"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v</a:t>
            </a:r>
            <a:endParaRPr sz="950">
              <a:latin typeface="Arial"/>
              <a:cs typeface="Arial"/>
            </a:endParaRPr>
          </a:p>
        </p:txBody>
      </p:sp>
      <p:sp>
        <p:nvSpPr>
          <p:cNvPr id="69" name="object 69"/>
          <p:cNvSpPr txBox="1"/>
          <p:nvPr/>
        </p:nvSpPr>
        <p:spPr>
          <a:xfrm rot="2760000">
            <a:off x="6833628" y="2733026"/>
            <a:ext cx="141798"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70" name="object 70"/>
          <p:cNvSpPr txBox="1"/>
          <p:nvPr/>
        </p:nvSpPr>
        <p:spPr>
          <a:xfrm rot="3000000">
            <a:off x="6880901" y="2785130"/>
            <a:ext cx="140599"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71" name="object 71"/>
          <p:cNvSpPr txBox="1"/>
          <p:nvPr/>
        </p:nvSpPr>
        <p:spPr>
          <a:xfrm rot="3180000">
            <a:off x="6921018" y="2829862"/>
            <a:ext cx="131530"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72" name="object 72"/>
          <p:cNvSpPr txBox="1"/>
          <p:nvPr/>
        </p:nvSpPr>
        <p:spPr>
          <a:xfrm rot="3300000">
            <a:off x="6948426" y="2877667"/>
            <a:ext cx="144301"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73" name="object 73"/>
          <p:cNvSpPr txBox="1"/>
          <p:nvPr/>
        </p:nvSpPr>
        <p:spPr>
          <a:xfrm rot="3600000">
            <a:off x="6987373" y="2930704"/>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74" name="object 74"/>
          <p:cNvSpPr txBox="1"/>
          <p:nvPr/>
        </p:nvSpPr>
        <p:spPr>
          <a:xfrm rot="3720000">
            <a:off x="7011081" y="2982066"/>
            <a:ext cx="141194"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75" name="object 75"/>
          <p:cNvSpPr txBox="1"/>
          <p:nvPr/>
        </p:nvSpPr>
        <p:spPr>
          <a:xfrm rot="4080000">
            <a:off x="7051313" y="3080461"/>
            <a:ext cx="149347"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&amp;</a:t>
            </a:r>
            <a:endParaRPr sz="950">
              <a:latin typeface="Arial"/>
              <a:cs typeface="Arial"/>
            </a:endParaRPr>
          </a:p>
        </p:txBody>
      </p:sp>
      <p:sp>
        <p:nvSpPr>
          <p:cNvPr id="76" name="object 76"/>
          <p:cNvSpPr txBox="1"/>
          <p:nvPr/>
        </p:nvSpPr>
        <p:spPr>
          <a:xfrm rot="4500000">
            <a:off x="7088279" y="3191904"/>
            <a:ext cx="148303"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P</a:t>
            </a:r>
            <a:endParaRPr sz="950">
              <a:latin typeface="Arial"/>
              <a:cs typeface="Arial"/>
            </a:endParaRPr>
          </a:p>
        </p:txBody>
      </p:sp>
      <p:sp>
        <p:nvSpPr>
          <p:cNvPr id="77" name="object 77"/>
          <p:cNvSpPr txBox="1"/>
          <p:nvPr/>
        </p:nvSpPr>
        <p:spPr>
          <a:xfrm rot="4740000">
            <a:off x="7108804" y="3266772"/>
            <a:ext cx="141495"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a</a:t>
            </a:r>
            <a:endParaRPr sz="950">
              <a:latin typeface="Arial"/>
              <a:cs typeface="Arial"/>
            </a:endParaRPr>
          </a:p>
        </p:txBody>
      </p:sp>
      <p:sp>
        <p:nvSpPr>
          <p:cNvPr id="78" name="object 78"/>
          <p:cNvSpPr txBox="1"/>
          <p:nvPr/>
        </p:nvSpPr>
        <p:spPr>
          <a:xfrm rot="4920000">
            <a:off x="7122767" y="3325668"/>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79" name="object 79"/>
          <p:cNvSpPr txBox="1"/>
          <p:nvPr/>
        </p:nvSpPr>
        <p:spPr>
          <a:xfrm rot="5040000">
            <a:off x="7128375" y="3375278"/>
            <a:ext cx="132159"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80" name="object 80"/>
          <p:cNvSpPr txBox="1"/>
          <p:nvPr/>
        </p:nvSpPr>
        <p:spPr>
          <a:xfrm rot="5280000">
            <a:off x="7125867" y="3436051"/>
            <a:ext cx="14398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81" name="object 81"/>
          <p:cNvSpPr txBox="1"/>
          <p:nvPr/>
        </p:nvSpPr>
        <p:spPr>
          <a:xfrm>
            <a:off x="7101638" y="3520659"/>
            <a:ext cx="191135" cy="97790"/>
          </a:xfrm>
          <a:prstGeom prst="rect">
            <a:avLst/>
          </a:prstGeom>
        </p:spPr>
        <p:txBody>
          <a:bodyPr vert="vert" wrap="square" lIns="0" tIns="21590" rIns="0" bIns="0" rtlCol="0">
            <a:spAutoFit/>
          </a:bodyPr>
          <a:lstStyle/>
          <a:p>
            <a:pPr marL="12700">
              <a:lnSpc>
                <a:spcPct val="100000"/>
              </a:lnSpc>
              <a:spcBef>
                <a:spcPts val="170"/>
              </a:spcBef>
            </a:pPr>
            <a:r>
              <a:rPr sz="950" b="1">
                <a:solidFill>
                  <a:srgbClr val="052369"/>
                </a:solidFill>
                <a:latin typeface="Arial"/>
                <a:cs typeface="Arial"/>
              </a:rPr>
              <a:t>e</a:t>
            </a:r>
            <a:endParaRPr sz="950">
              <a:latin typeface="Arial"/>
              <a:cs typeface="Arial"/>
            </a:endParaRPr>
          </a:p>
        </p:txBody>
      </p:sp>
      <p:sp>
        <p:nvSpPr>
          <p:cNvPr id="82" name="object 82"/>
          <p:cNvSpPr txBox="1"/>
          <p:nvPr/>
        </p:nvSpPr>
        <p:spPr>
          <a:xfrm rot="5760000">
            <a:off x="7126628" y="3569167"/>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83" name="object 83"/>
          <p:cNvSpPr txBox="1"/>
          <p:nvPr/>
        </p:nvSpPr>
        <p:spPr>
          <a:xfrm rot="5880000">
            <a:off x="7114837" y="3627147"/>
            <a:ext cx="141194"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85" name="object 85"/>
          <p:cNvSpPr/>
          <p:nvPr/>
        </p:nvSpPr>
        <p:spPr>
          <a:xfrm>
            <a:off x="5376334" y="2662567"/>
            <a:ext cx="1604010" cy="1604010"/>
          </a:xfrm>
          <a:custGeom>
            <a:avLst/>
            <a:gdLst/>
            <a:ahLst/>
            <a:cxnLst/>
            <a:rect l="l" t="t" r="r" b="b"/>
            <a:pathLst>
              <a:path w="1604009" h="1604010">
                <a:moveTo>
                  <a:pt x="801738" y="0"/>
                </a:moveTo>
                <a:lnTo>
                  <a:pt x="752898" y="1463"/>
                </a:lnTo>
                <a:lnTo>
                  <a:pt x="704833" y="5796"/>
                </a:lnTo>
                <a:lnTo>
                  <a:pt x="657625" y="12917"/>
                </a:lnTo>
                <a:lnTo>
                  <a:pt x="611359" y="22740"/>
                </a:lnTo>
                <a:lnTo>
                  <a:pt x="566118" y="35182"/>
                </a:lnTo>
                <a:lnTo>
                  <a:pt x="521986" y="50159"/>
                </a:lnTo>
                <a:lnTo>
                  <a:pt x="479048" y="67587"/>
                </a:lnTo>
                <a:lnTo>
                  <a:pt x="437387" y="87382"/>
                </a:lnTo>
                <a:lnTo>
                  <a:pt x="397086" y="109461"/>
                </a:lnTo>
                <a:lnTo>
                  <a:pt x="358231" y="133739"/>
                </a:lnTo>
                <a:lnTo>
                  <a:pt x="320903" y="160133"/>
                </a:lnTo>
                <a:lnTo>
                  <a:pt x="285189" y="188559"/>
                </a:lnTo>
                <a:lnTo>
                  <a:pt x="251171" y="218933"/>
                </a:lnTo>
                <a:lnTo>
                  <a:pt x="218933" y="251171"/>
                </a:lnTo>
                <a:lnTo>
                  <a:pt x="188559" y="285189"/>
                </a:lnTo>
                <a:lnTo>
                  <a:pt x="160133" y="320903"/>
                </a:lnTo>
                <a:lnTo>
                  <a:pt x="133739" y="358231"/>
                </a:lnTo>
                <a:lnTo>
                  <a:pt x="109461" y="397086"/>
                </a:lnTo>
                <a:lnTo>
                  <a:pt x="87382" y="437387"/>
                </a:lnTo>
                <a:lnTo>
                  <a:pt x="67587" y="479048"/>
                </a:lnTo>
                <a:lnTo>
                  <a:pt x="50159" y="521986"/>
                </a:lnTo>
                <a:lnTo>
                  <a:pt x="35182" y="566118"/>
                </a:lnTo>
                <a:lnTo>
                  <a:pt x="22740" y="611359"/>
                </a:lnTo>
                <a:lnTo>
                  <a:pt x="12917" y="657625"/>
                </a:lnTo>
                <a:lnTo>
                  <a:pt x="5796" y="704833"/>
                </a:lnTo>
                <a:lnTo>
                  <a:pt x="1463" y="752898"/>
                </a:lnTo>
                <a:lnTo>
                  <a:pt x="0" y="801738"/>
                </a:lnTo>
                <a:lnTo>
                  <a:pt x="1463" y="850577"/>
                </a:lnTo>
                <a:lnTo>
                  <a:pt x="5796" y="898643"/>
                </a:lnTo>
                <a:lnTo>
                  <a:pt x="12917" y="945851"/>
                </a:lnTo>
                <a:lnTo>
                  <a:pt x="22740" y="992117"/>
                </a:lnTo>
                <a:lnTo>
                  <a:pt x="35182" y="1037358"/>
                </a:lnTo>
                <a:lnTo>
                  <a:pt x="50159" y="1081489"/>
                </a:lnTo>
                <a:lnTo>
                  <a:pt x="67587" y="1124428"/>
                </a:lnTo>
                <a:lnTo>
                  <a:pt x="87382" y="1166089"/>
                </a:lnTo>
                <a:lnTo>
                  <a:pt x="109461" y="1206389"/>
                </a:lnTo>
                <a:lnTo>
                  <a:pt x="133739" y="1245245"/>
                </a:lnTo>
                <a:lnTo>
                  <a:pt x="160133" y="1282572"/>
                </a:lnTo>
                <a:lnTo>
                  <a:pt x="188559" y="1318287"/>
                </a:lnTo>
                <a:lnTo>
                  <a:pt x="218933" y="1352305"/>
                </a:lnTo>
                <a:lnTo>
                  <a:pt x="251171" y="1384543"/>
                </a:lnTo>
                <a:lnTo>
                  <a:pt x="285189" y="1414917"/>
                </a:lnTo>
                <a:lnTo>
                  <a:pt x="320903" y="1443342"/>
                </a:lnTo>
                <a:lnTo>
                  <a:pt x="358231" y="1469736"/>
                </a:lnTo>
                <a:lnTo>
                  <a:pt x="397086" y="1494015"/>
                </a:lnTo>
                <a:lnTo>
                  <a:pt x="437387" y="1516094"/>
                </a:lnTo>
                <a:lnTo>
                  <a:pt x="479048" y="1535889"/>
                </a:lnTo>
                <a:lnTo>
                  <a:pt x="521986" y="1553317"/>
                </a:lnTo>
                <a:lnTo>
                  <a:pt x="566118" y="1568294"/>
                </a:lnTo>
                <a:lnTo>
                  <a:pt x="611359" y="1580736"/>
                </a:lnTo>
                <a:lnTo>
                  <a:pt x="657625" y="1590559"/>
                </a:lnTo>
                <a:lnTo>
                  <a:pt x="704833" y="1597679"/>
                </a:lnTo>
                <a:lnTo>
                  <a:pt x="752898" y="1602013"/>
                </a:lnTo>
                <a:lnTo>
                  <a:pt x="801738" y="1603476"/>
                </a:lnTo>
                <a:lnTo>
                  <a:pt x="850577" y="1602013"/>
                </a:lnTo>
                <a:lnTo>
                  <a:pt x="898643" y="1597679"/>
                </a:lnTo>
                <a:lnTo>
                  <a:pt x="945851" y="1590559"/>
                </a:lnTo>
                <a:lnTo>
                  <a:pt x="992117" y="1580736"/>
                </a:lnTo>
                <a:lnTo>
                  <a:pt x="1037358" y="1568294"/>
                </a:lnTo>
                <a:lnTo>
                  <a:pt x="1081489" y="1553317"/>
                </a:lnTo>
                <a:lnTo>
                  <a:pt x="1124428" y="1535889"/>
                </a:lnTo>
                <a:lnTo>
                  <a:pt x="1166089" y="1516094"/>
                </a:lnTo>
                <a:lnTo>
                  <a:pt x="1206389" y="1494015"/>
                </a:lnTo>
                <a:lnTo>
                  <a:pt x="1245245" y="1469736"/>
                </a:lnTo>
                <a:lnTo>
                  <a:pt x="1282572" y="1443342"/>
                </a:lnTo>
                <a:lnTo>
                  <a:pt x="1318287" y="1414917"/>
                </a:lnTo>
                <a:lnTo>
                  <a:pt x="1352305" y="1384543"/>
                </a:lnTo>
                <a:lnTo>
                  <a:pt x="1384543" y="1352305"/>
                </a:lnTo>
                <a:lnTo>
                  <a:pt x="1414917" y="1318287"/>
                </a:lnTo>
                <a:lnTo>
                  <a:pt x="1443342" y="1282572"/>
                </a:lnTo>
                <a:lnTo>
                  <a:pt x="1469736" y="1245245"/>
                </a:lnTo>
                <a:lnTo>
                  <a:pt x="1494015" y="1206389"/>
                </a:lnTo>
                <a:lnTo>
                  <a:pt x="1516094" y="1166089"/>
                </a:lnTo>
                <a:lnTo>
                  <a:pt x="1535889" y="1124428"/>
                </a:lnTo>
                <a:lnTo>
                  <a:pt x="1553317" y="1081489"/>
                </a:lnTo>
                <a:lnTo>
                  <a:pt x="1568294" y="1037358"/>
                </a:lnTo>
                <a:lnTo>
                  <a:pt x="1580736" y="992117"/>
                </a:lnTo>
                <a:lnTo>
                  <a:pt x="1590559" y="945851"/>
                </a:lnTo>
                <a:lnTo>
                  <a:pt x="1597679" y="898643"/>
                </a:lnTo>
                <a:lnTo>
                  <a:pt x="1602013" y="850577"/>
                </a:lnTo>
                <a:lnTo>
                  <a:pt x="1603476" y="801738"/>
                </a:lnTo>
                <a:lnTo>
                  <a:pt x="1602013" y="752898"/>
                </a:lnTo>
                <a:lnTo>
                  <a:pt x="1597679" y="704833"/>
                </a:lnTo>
                <a:lnTo>
                  <a:pt x="1590559" y="657625"/>
                </a:lnTo>
                <a:lnTo>
                  <a:pt x="1580736" y="611359"/>
                </a:lnTo>
                <a:lnTo>
                  <a:pt x="1568294" y="566118"/>
                </a:lnTo>
                <a:lnTo>
                  <a:pt x="1553317" y="521986"/>
                </a:lnTo>
                <a:lnTo>
                  <a:pt x="1535889" y="479048"/>
                </a:lnTo>
                <a:lnTo>
                  <a:pt x="1516094" y="437387"/>
                </a:lnTo>
                <a:lnTo>
                  <a:pt x="1494015" y="397086"/>
                </a:lnTo>
                <a:lnTo>
                  <a:pt x="1469736" y="358231"/>
                </a:lnTo>
                <a:lnTo>
                  <a:pt x="1443342" y="320903"/>
                </a:lnTo>
                <a:lnTo>
                  <a:pt x="1414917" y="285189"/>
                </a:lnTo>
                <a:lnTo>
                  <a:pt x="1384543" y="251171"/>
                </a:lnTo>
                <a:lnTo>
                  <a:pt x="1352305" y="218933"/>
                </a:lnTo>
                <a:lnTo>
                  <a:pt x="1318287" y="188559"/>
                </a:lnTo>
                <a:lnTo>
                  <a:pt x="1282572" y="160133"/>
                </a:lnTo>
                <a:lnTo>
                  <a:pt x="1245245" y="133739"/>
                </a:lnTo>
                <a:lnTo>
                  <a:pt x="1206389" y="109461"/>
                </a:lnTo>
                <a:lnTo>
                  <a:pt x="1166089" y="87382"/>
                </a:lnTo>
                <a:lnTo>
                  <a:pt x="1124428" y="67587"/>
                </a:lnTo>
                <a:lnTo>
                  <a:pt x="1081489" y="50159"/>
                </a:lnTo>
                <a:lnTo>
                  <a:pt x="1037358" y="35182"/>
                </a:lnTo>
                <a:lnTo>
                  <a:pt x="992117" y="22740"/>
                </a:lnTo>
                <a:lnTo>
                  <a:pt x="945851" y="12917"/>
                </a:lnTo>
                <a:lnTo>
                  <a:pt x="898643" y="5796"/>
                </a:lnTo>
                <a:lnTo>
                  <a:pt x="850577" y="1463"/>
                </a:lnTo>
                <a:lnTo>
                  <a:pt x="801738" y="0"/>
                </a:lnTo>
                <a:close/>
              </a:path>
            </a:pathLst>
          </a:custGeom>
          <a:solidFill>
            <a:srgbClr val="F3F5F7"/>
          </a:solidFill>
        </p:spPr>
        <p:txBody>
          <a:bodyPr wrap="square" lIns="0" tIns="0" rIns="0" bIns="0" rtlCol="0"/>
          <a:lstStyle/>
          <a:p>
            <a:endParaRPr/>
          </a:p>
        </p:txBody>
      </p:sp>
      <p:sp>
        <p:nvSpPr>
          <p:cNvPr id="86" name="object 86"/>
          <p:cNvSpPr txBox="1"/>
          <p:nvPr/>
        </p:nvSpPr>
        <p:spPr>
          <a:xfrm>
            <a:off x="7727301" y="3542954"/>
            <a:ext cx="1129665" cy="132080"/>
          </a:xfrm>
          <a:prstGeom prst="rect">
            <a:avLst/>
          </a:prstGeom>
        </p:spPr>
        <p:txBody>
          <a:bodyPr vert="horz" wrap="square" lIns="0" tIns="12700" rIns="0" bIns="0" rtlCol="0">
            <a:spAutoFit/>
          </a:bodyPr>
          <a:lstStyle/>
          <a:p>
            <a:pPr marL="12700">
              <a:lnSpc>
                <a:spcPct val="100000"/>
              </a:lnSpc>
              <a:spcBef>
                <a:spcPts val="100"/>
              </a:spcBef>
            </a:pPr>
            <a:r>
              <a:rPr sz="700">
                <a:solidFill>
                  <a:srgbClr val="052369"/>
                </a:solidFill>
                <a:latin typeface="Geneva"/>
                <a:cs typeface="Geneva"/>
              </a:rPr>
              <a:t>FE</a:t>
            </a:r>
            <a:r>
              <a:rPr sz="700" spc="-80">
                <a:solidFill>
                  <a:srgbClr val="052369"/>
                </a:solidFill>
                <a:latin typeface="Geneva"/>
                <a:cs typeface="Geneva"/>
              </a:rPr>
              <a:t> </a:t>
            </a:r>
            <a:r>
              <a:rPr sz="700">
                <a:solidFill>
                  <a:srgbClr val="052369"/>
                </a:solidFill>
                <a:latin typeface="Geneva"/>
                <a:cs typeface="Geneva"/>
              </a:rPr>
              <a:t>CLEAN</a:t>
            </a:r>
            <a:r>
              <a:rPr sz="700" spc="-75">
                <a:solidFill>
                  <a:srgbClr val="052369"/>
                </a:solidFill>
                <a:latin typeface="Geneva"/>
                <a:cs typeface="Geneva"/>
              </a:rPr>
              <a:t> </a:t>
            </a:r>
            <a:r>
              <a:rPr sz="700" spc="10">
                <a:solidFill>
                  <a:srgbClr val="052369"/>
                </a:solidFill>
                <a:latin typeface="Geneva"/>
                <a:cs typeface="Geneva"/>
              </a:rPr>
              <a:t>ENERGY</a:t>
            </a:r>
            <a:r>
              <a:rPr sz="700" spc="-75">
                <a:solidFill>
                  <a:srgbClr val="052369"/>
                </a:solidFill>
                <a:latin typeface="Geneva"/>
                <a:cs typeface="Geneva"/>
              </a:rPr>
              <a:t> </a:t>
            </a:r>
            <a:r>
              <a:rPr sz="700" spc="15">
                <a:solidFill>
                  <a:srgbClr val="052369"/>
                </a:solidFill>
                <a:latin typeface="Geneva"/>
                <a:cs typeface="Geneva"/>
              </a:rPr>
              <a:t>GROUP</a:t>
            </a:r>
            <a:endParaRPr sz="700">
              <a:latin typeface="Geneva"/>
              <a:cs typeface="Geneva"/>
            </a:endParaRPr>
          </a:p>
        </p:txBody>
      </p:sp>
      <p:sp>
        <p:nvSpPr>
          <p:cNvPr id="87" name="object 87"/>
          <p:cNvSpPr/>
          <p:nvPr/>
        </p:nvSpPr>
        <p:spPr>
          <a:xfrm>
            <a:off x="6080645" y="480019"/>
            <a:ext cx="158115" cy="1840230"/>
          </a:xfrm>
          <a:custGeom>
            <a:avLst/>
            <a:gdLst/>
            <a:ahLst/>
            <a:cxnLst/>
            <a:rect l="l" t="t" r="r" b="b"/>
            <a:pathLst>
              <a:path w="158114" h="1840230">
                <a:moveTo>
                  <a:pt x="0" y="1839683"/>
                </a:moveTo>
                <a:lnTo>
                  <a:pt x="157860" y="1839683"/>
                </a:lnTo>
                <a:lnTo>
                  <a:pt x="157860" y="0"/>
                </a:lnTo>
                <a:lnTo>
                  <a:pt x="0" y="0"/>
                </a:lnTo>
                <a:lnTo>
                  <a:pt x="0" y="1839683"/>
                </a:lnTo>
                <a:close/>
              </a:path>
            </a:pathLst>
          </a:custGeom>
          <a:solidFill>
            <a:srgbClr val="00E300"/>
          </a:solidFill>
        </p:spPr>
        <p:txBody>
          <a:bodyPr wrap="square" lIns="0" tIns="0" rIns="0" bIns="0" rtlCol="0"/>
          <a:lstStyle/>
          <a:p>
            <a:endParaRPr/>
          </a:p>
        </p:txBody>
      </p:sp>
      <p:sp>
        <p:nvSpPr>
          <p:cNvPr id="88" name="object 88"/>
          <p:cNvSpPr/>
          <p:nvPr/>
        </p:nvSpPr>
        <p:spPr>
          <a:xfrm>
            <a:off x="6159576" y="66600"/>
            <a:ext cx="0" cy="158115"/>
          </a:xfrm>
          <a:custGeom>
            <a:avLst/>
            <a:gdLst/>
            <a:ahLst/>
            <a:cxnLst/>
            <a:rect l="l" t="t" r="r" b="b"/>
            <a:pathLst>
              <a:path h="158115">
                <a:moveTo>
                  <a:pt x="0" y="0"/>
                </a:moveTo>
                <a:lnTo>
                  <a:pt x="0" y="157861"/>
                </a:lnTo>
              </a:path>
            </a:pathLst>
          </a:custGeom>
          <a:ln w="3175">
            <a:solidFill>
              <a:srgbClr val="00E300"/>
            </a:solidFill>
          </a:ln>
        </p:spPr>
        <p:txBody>
          <a:bodyPr wrap="square" lIns="0" tIns="0" rIns="0" bIns="0" rtlCol="0"/>
          <a:lstStyle/>
          <a:p>
            <a:endParaRPr/>
          </a:p>
        </p:txBody>
      </p:sp>
      <p:sp>
        <p:nvSpPr>
          <p:cNvPr id="89" name="object 89"/>
          <p:cNvSpPr/>
          <p:nvPr/>
        </p:nvSpPr>
        <p:spPr>
          <a:xfrm>
            <a:off x="6159576" y="2408010"/>
            <a:ext cx="0" cy="158115"/>
          </a:xfrm>
          <a:custGeom>
            <a:avLst/>
            <a:gdLst/>
            <a:ahLst/>
            <a:cxnLst/>
            <a:rect l="l" t="t" r="r" b="b"/>
            <a:pathLst>
              <a:path h="158114">
                <a:moveTo>
                  <a:pt x="0" y="0"/>
                </a:moveTo>
                <a:lnTo>
                  <a:pt x="0" y="157860"/>
                </a:lnTo>
              </a:path>
            </a:pathLst>
          </a:custGeom>
          <a:ln w="3175">
            <a:solidFill>
              <a:srgbClr val="00E300"/>
            </a:solidFill>
          </a:ln>
        </p:spPr>
        <p:txBody>
          <a:bodyPr wrap="square" lIns="0" tIns="0" rIns="0" bIns="0" rtlCol="0"/>
          <a:lstStyle/>
          <a:p>
            <a:endParaRPr/>
          </a:p>
        </p:txBody>
      </p:sp>
      <p:sp>
        <p:nvSpPr>
          <p:cNvPr id="90" name="object 90"/>
          <p:cNvSpPr/>
          <p:nvPr/>
        </p:nvSpPr>
        <p:spPr>
          <a:xfrm>
            <a:off x="2264829" y="4058983"/>
            <a:ext cx="2894330" cy="1681480"/>
          </a:xfrm>
          <a:custGeom>
            <a:avLst/>
            <a:gdLst/>
            <a:ahLst/>
            <a:cxnLst/>
            <a:rect l="l" t="t" r="r" b="b"/>
            <a:pathLst>
              <a:path w="2894329" h="1681479">
                <a:moveTo>
                  <a:pt x="0" y="1681098"/>
                </a:moveTo>
                <a:lnTo>
                  <a:pt x="2893936" y="0"/>
                </a:lnTo>
              </a:path>
            </a:pathLst>
          </a:custGeom>
          <a:ln w="157861">
            <a:solidFill>
              <a:srgbClr val="00E300"/>
            </a:solidFill>
            <a:prstDash val="dot"/>
          </a:ln>
        </p:spPr>
        <p:txBody>
          <a:bodyPr wrap="square" lIns="0" tIns="0" rIns="0" bIns="0" rtlCol="0"/>
          <a:lstStyle/>
          <a:p>
            <a:endParaRPr/>
          </a:p>
        </p:txBody>
      </p:sp>
      <p:sp>
        <p:nvSpPr>
          <p:cNvPr id="91" name="object 91"/>
          <p:cNvSpPr/>
          <p:nvPr/>
        </p:nvSpPr>
        <p:spPr>
          <a:xfrm>
            <a:off x="1989216" y="5821254"/>
            <a:ext cx="0" cy="158115"/>
          </a:xfrm>
          <a:custGeom>
            <a:avLst/>
            <a:gdLst/>
            <a:ahLst/>
            <a:cxnLst/>
            <a:rect l="l" t="t" r="r" b="b"/>
            <a:pathLst>
              <a:path h="158114">
                <a:moveTo>
                  <a:pt x="0" y="0"/>
                </a:moveTo>
                <a:lnTo>
                  <a:pt x="0" y="157861"/>
                </a:lnTo>
              </a:path>
            </a:pathLst>
          </a:custGeom>
          <a:ln w="3175">
            <a:solidFill>
              <a:srgbClr val="00E300"/>
            </a:solidFill>
          </a:ln>
        </p:spPr>
        <p:txBody>
          <a:bodyPr wrap="square" lIns="0" tIns="0" rIns="0" bIns="0" rtlCol="0"/>
          <a:lstStyle/>
          <a:p>
            <a:endParaRPr/>
          </a:p>
        </p:txBody>
      </p:sp>
      <p:sp>
        <p:nvSpPr>
          <p:cNvPr id="92" name="object 92"/>
          <p:cNvSpPr/>
          <p:nvPr/>
        </p:nvSpPr>
        <p:spPr>
          <a:xfrm>
            <a:off x="5296575" y="3900011"/>
            <a:ext cx="0" cy="158115"/>
          </a:xfrm>
          <a:custGeom>
            <a:avLst/>
            <a:gdLst/>
            <a:ahLst/>
            <a:cxnLst/>
            <a:rect l="l" t="t" r="r" b="b"/>
            <a:pathLst>
              <a:path h="158114">
                <a:moveTo>
                  <a:pt x="0" y="0"/>
                </a:moveTo>
                <a:lnTo>
                  <a:pt x="0" y="157861"/>
                </a:lnTo>
              </a:path>
            </a:pathLst>
          </a:custGeom>
          <a:ln w="3175">
            <a:solidFill>
              <a:srgbClr val="00E300"/>
            </a:solidFill>
          </a:ln>
        </p:spPr>
        <p:txBody>
          <a:bodyPr wrap="square" lIns="0" tIns="0" rIns="0" bIns="0" rtlCol="0"/>
          <a:lstStyle/>
          <a:p>
            <a:endParaRPr/>
          </a:p>
        </p:txBody>
      </p:sp>
      <p:sp>
        <p:nvSpPr>
          <p:cNvPr id="93" name="object 93"/>
          <p:cNvSpPr/>
          <p:nvPr/>
        </p:nvSpPr>
        <p:spPr>
          <a:xfrm>
            <a:off x="4914235" y="3685042"/>
            <a:ext cx="94615" cy="314325"/>
          </a:xfrm>
          <a:custGeom>
            <a:avLst/>
            <a:gdLst/>
            <a:ahLst/>
            <a:cxnLst/>
            <a:rect l="l" t="t" r="r" b="b"/>
            <a:pathLst>
              <a:path w="94614" h="314325">
                <a:moveTo>
                  <a:pt x="0" y="0"/>
                </a:moveTo>
                <a:lnTo>
                  <a:pt x="13851" y="72659"/>
                </a:lnTo>
                <a:lnTo>
                  <a:pt x="24817" y="117825"/>
                </a:lnTo>
                <a:lnTo>
                  <a:pt x="37354" y="162354"/>
                </a:lnTo>
                <a:lnTo>
                  <a:pt x="51431" y="206217"/>
                </a:lnTo>
                <a:lnTo>
                  <a:pt x="67015" y="249381"/>
                </a:lnTo>
                <a:lnTo>
                  <a:pt x="84077" y="291816"/>
                </a:lnTo>
                <a:lnTo>
                  <a:pt x="94071" y="314320"/>
                </a:lnTo>
              </a:path>
            </a:pathLst>
          </a:custGeom>
          <a:ln w="259346">
            <a:solidFill>
              <a:srgbClr val="A0AAB4"/>
            </a:solidFill>
          </a:ln>
        </p:spPr>
        <p:txBody>
          <a:bodyPr wrap="square" lIns="0" tIns="0" rIns="0" bIns="0" rtlCol="0"/>
          <a:lstStyle/>
          <a:p>
            <a:endParaRPr/>
          </a:p>
        </p:txBody>
      </p:sp>
      <p:sp>
        <p:nvSpPr>
          <p:cNvPr id="94" name="object 94"/>
          <p:cNvSpPr/>
          <p:nvPr/>
        </p:nvSpPr>
        <p:spPr>
          <a:xfrm>
            <a:off x="5041672" y="2208060"/>
            <a:ext cx="961390" cy="675005"/>
          </a:xfrm>
          <a:custGeom>
            <a:avLst/>
            <a:gdLst/>
            <a:ahLst/>
            <a:cxnLst/>
            <a:rect l="l" t="t" r="r" b="b"/>
            <a:pathLst>
              <a:path w="961389" h="675005">
                <a:moveTo>
                  <a:pt x="961173" y="0"/>
                </a:moveTo>
                <a:lnTo>
                  <a:pt x="892917" y="11176"/>
                </a:lnTo>
                <a:lnTo>
                  <a:pt x="848435" y="20647"/>
                </a:lnTo>
                <a:lnTo>
                  <a:pt x="804200" y="31720"/>
                </a:lnTo>
                <a:lnTo>
                  <a:pt x="760256" y="44401"/>
                </a:lnTo>
                <a:lnTo>
                  <a:pt x="716647" y="58695"/>
                </a:lnTo>
                <a:lnTo>
                  <a:pt x="673416" y="74607"/>
                </a:lnTo>
                <a:lnTo>
                  <a:pt x="630607" y="92142"/>
                </a:lnTo>
                <a:lnTo>
                  <a:pt x="588264" y="111307"/>
                </a:lnTo>
                <a:lnTo>
                  <a:pt x="546431" y="132106"/>
                </a:lnTo>
                <a:lnTo>
                  <a:pt x="505151" y="154545"/>
                </a:lnTo>
                <a:lnTo>
                  <a:pt x="464468" y="178629"/>
                </a:lnTo>
                <a:lnTo>
                  <a:pt x="424425" y="204364"/>
                </a:lnTo>
                <a:lnTo>
                  <a:pt x="385068" y="231755"/>
                </a:lnTo>
                <a:lnTo>
                  <a:pt x="346438" y="260806"/>
                </a:lnTo>
                <a:lnTo>
                  <a:pt x="308905" y="291260"/>
                </a:lnTo>
                <a:lnTo>
                  <a:pt x="272807" y="322821"/>
                </a:lnTo>
                <a:lnTo>
                  <a:pt x="238150" y="355448"/>
                </a:lnTo>
                <a:lnTo>
                  <a:pt x="204939" y="389095"/>
                </a:lnTo>
                <a:lnTo>
                  <a:pt x="173181" y="423720"/>
                </a:lnTo>
                <a:lnTo>
                  <a:pt x="142879" y="459278"/>
                </a:lnTo>
                <a:lnTo>
                  <a:pt x="114041" y="495726"/>
                </a:lnTo>
                <a:lnTo>
                  <a:pt x="86670" y="533021"/>
                </a:lnTo>
                <a:lnTo>
                  <a:pt x="60772" y="571117"/>
                </a:lnTo>
                <a:lnTo>
                  <a:pt x="36354" y="609973"/>
                </a:lnTo>
                <a:lnTo>
                  <a:pt x="13419" y="649543"/>
                </a:lnTo>
                <a:lnTo>
                  <a:pt x="0" y="674724"/>
                </a:lnTo>
              </a:path>
            </a:pathLst>
          </a:custGeom>
          <a:ln w="259346">
            <a:solidFill>
              <a:srgbClr val="CFD5D9"/>
            </a:solidFill>
          </a:ln>
        </p:spPr>
        <p:txBody>
          <a:bodyPr wrap="square" lIns="0" tIns="0" rIns="0" bIns="0" rtlCol="0"/>
          <a:lstStyle/>
          <a:p>
            <a:endParaRPr/>
          </a:p>
        </p:txBody>
      </p:sp>
      <p:sp>
        <p:nvSpPr>
          <p:cNvPr id="95" name="object 95"/>
          <p:cNvSpPr txBox="1"/>
          <p:nvPr/>
        </p:nvSpPr>
        <p:spPr>
          <a:xfrm rot="15960000">
            <a:off x="4814303" y="3486653"/>
            <a:ext cx="148997"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C</a:t>
            </a:r>
            <a:endParaRPr sz="950">
              <a:latin typeface="Arial"/>
              <a:cs typeface="Arial"/>
            </a:endParaRPr>
          </a:p>
        </p:txBody>
      </p:sp>
      <p:sp>
        <p:nvSpPr>
          <p:cNvPr id="96" name="object 96"/>
          <p:cNvSpPr txBox="1"/>
          <p:nvPr/>
        </p:nvSpPr>
        <p:spPr>
          <a:xfrm>
            <a:off x="4790781" y="3419697"/>
            <a:ext cx="478790" cy="149860"/>
          </a:xfrm>
          <a:prstGeom prst="rect">
            <a:avLst/>
          </a:prstGeom>
        </p:spPr>
        <p:txBody>
          <a:bodyPr vert="vert270" wrap="square" lIns="0" tIns="21590" rIns="0" bIns="0" rtlCol="0">
            <a:spAutoFit/>
          </a:bodyPr>
          <a:lstStyle/>
          <a:p>
            <a:pPr marL="66040">
              <a:lnSpc>
                <a:spcPct val="100000"/>
              </a:lnSpc>
              <a:spcBef>
                <a:spcPts val="170"/>
              </a:spcBef>
            </a:pPr>
            <a:r>
              <a:rPr sz="950" b="1">
                <a:solidFill>
                  <a:srgbClr val="052369"/>
                </a:solidFill>
                <a:latin typeface="Arial"/>
                <a:cs typeface="Arial"/>
              </a:rPr>
              <a:t>o</a:t>
            </a:r>
            <a:endParaRPr sz="950">
              <a:latin typeface="Arial"/>
              <a:cs typeface="Arial"/>
            </a:endParaRPr>
          </a:p>
          <a:p>
            <a:pPr marL="12700">
              <a:lnSpc>
                <a:spcPct val="100000"/>
              </a:lnSpc>
              <a:spcBef>
                <a:spcPts val="1140"/>
              </a:spcBef>
            </a:pPr>
            <a:r>
              <a:rPr sz="950" b="1">
                <a:solidFill>
                  <a:srgbClr val="052369"/>
                </a:solidFill>
                <a:latin typeface="Arial"/>
                <a:cs typeface="Arial"/>
              </a:rPr>
              <a:t>C</a:t>
            </a:r>
            <a:endParaRPr sz="950">
              <a:latin typeface="Arial"/>
              <a:cs typeface="Arial"/>
            </a:endParaRPr>
          </a:p>
        </p:txBody>
      </p:sp>
      <p:sp>
        <p:nvSpPr>
          <p:cNvPr id="97" name="object 97"/>
          <p:cNvSpPr txBox="1"/>
          <p:nvPr/>
        </p:nvSpPr>
        <p:spPr>
          <a:xfrm rot="16380000">
            <a:off x="4820862" y="3344332"/>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98" name="object 98"/>
          <p:cNvSpPr txBox="1"/>
          <p:nvPr/>
        </p:nvSpPr>
        <p:spPr>
          <a:xfrm rot="16620000">
            <a:off x="4820929" y="3282759"/>
            <a:ext cx="143032"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p</a:t>
            </a:r>
            <a:endParaRPr sz="950">
              <a:latin typeface="Arial"/>
              <a:cs typeface="Arial"/>
            </a:endParaRPr>
          </a:p>
        </p:txBody>
      </p:sp>
      <p:sp>
        <p:nvSpPr>
          <p:cNvPr id="99" name="object 99"/>
          <p:cNvSpPr txBox="1"/>
          <p:nvPr/>
        </p:nvSpPr>
        <p:spPr>
          <a:xfrm rot="16920000">
            <a:off x="4831465" y="3208708"/>
            <a:ext cx="144301"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100" name="object 100"/>
          <p:cNvSpPr txBox="1"/>
          <p:nvPr/>
        </p:nvSpPr>
        <p:spPr>
          <a:xfrm rot="16920000">
            <a:off x="5130912" y="3245798"/>
            <a:ext cx="13194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01" name="object 101"/>
          <p:cNvSpPr txBox="1"/>
          <p:nvPr/>
        </p:nvSpPr>
        <p:spPr>
          <a:xfrm rot="17040000">
            <a:off x="4850394" y="3148641"/>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102" name="object 102"/>
          <p:cNvSpPr txBox="1"/>
          <p:nvPr/>
        </p:nvSpPr>
        <p:spPr>
          <a:xfrm rot="17220000">
            <a:off x="4861730" y="3091253"/>
            <a:ext cx="141798"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a</a:t>
            </a:r>
            <a:endParaRPr sz="950">
              <a:latin typeface="Arial"/>
              <a:cs typeface="Arial"/>
            </a:endParaRPr>
          </a:p>
        </p:txBody>
      </p:sp>
      <p:sp>
        <p:nvSpPr>
          <p:cNvPr id="103" name="object 103"/>
          <p:cNvSpPr txBox="1"/>
          <p:nvPr/>
        </p:nvSpPr>
        <p:spPr>
          <a:xfrm rot="17460000">
            <a:off x="4885657" y="3035734"/>
            <a:ext cx="13173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04" name="object 104"/>
          <p:cNvSpPr txBox="1"/>
          <p:nvPr/>
        </p:nvSpPr>
        <p:spPr>
          <a:xfrm rot="17640000">
            <a:off x="4901475" y="2983130"/>
            <a:ext cx="14241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105" name="object 105"/>
          <p:cNvSpPr txBox="1"/>
          <p:nvPr/>
        </p:nvSpPr>
        <p:spPr>
          <a:xfrm rot="17880000">
            <a:off x="4932186" y="2919885"/>
            <a:ext cx="140599"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106" name="object 106"/>
          <p:cNvSpPr txBox="1"/>
          <p:nvPr/>
        </p:nvSpPr>
        <p:spPr>
          <a:xfrm rot="14580000">
            <a:off x="4923586" y="3874889"/>
            <a:ext cx="147616" cy="123825"/>
          </a:xfrm>
          <a:prstGeom prst="rect">
            <a:avLst/>
          </a:prstGeom>
        </p:spPr>
        <p:txBody>
          <a:bodyPr vert="horz" wrap="square" lIns="0" tIns="0" rIns="0" bIns="0" rtlCol="0">
            <a:spAutoFit/>
          </a:bodyPr>
          <a:lstStyle/>
          <a:p>
            <a:pPr>
              <a:lnSpc>
                <a:spcPts val="975"/>
              </a:lnSpc>
            </a:pPr>
            <a:r>
              <a:rPr sz="950" b="1" spc="-65">
                <a:solidFill>
                  <a:srgbClr val="052369"/>
                </a:solidFill>
                <a:latin typeface="Arial"/>
                <a:cs typeface="Arial"/>
              </a:rPr>
              <a:t>R</a:t>
            </a:r>
            <a:endParaRPr sz="950">
              <a:latin typeface="Arial"/>
              <a:cs typeface="Arial"/>
            </a:endParaRPr>
          </a:p>
        </p:txBody>
      </p:sp>
      <p:sp>
        <p:nvSpPr>
          <p:cNvPr id="107" name="object 107"/>
          <p:cNvSpPr txBox="1"/>
          <p:nvPr/>
        </p:nvSpPr>
        <p:spPr>
          <a:xfrm rot="14940000">
            <a:off x="4879930" y="3777890"/>
            <a:ext cx="149347"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&amp;</a:t>
            </a:r>
            <a:endParaRPr sz="950">
              <a:latin typeface="Arial"/>
              <a:cs typeface="Arial"/>
            </a:endParaRPr>
          </a:p>
        </p:txBody>
      </p:sp>
      <p:sp>
        <p:nvSpPr>
          <p:cNvPr id="108" name="object 108"/>
          <p:cNvSpPr txBox="1"/>
          <p:nvPr/>
        </p:nvSpPr>
        <p:spPr>
          <a:xfrm rot="15300000">
            <a:off x="4846908" y="3676297"/>
            <a:ext cx="149347" cy="123825"/>
          </a:xfrm>
          <a:prstGeom prst="rect">
            <a:avLst/>
          </a:prstGeom>
        </p:spPr>
        <p:txBody>
          <a:bodyPr vert="horz" wrap="square" lIns="0" tIns="0" rIns="0" bIns="0" rtlCol="0">
            <a:spAutoFit/>
          </a:bodyPr>
          <a:lstStyle/>
          <a:p>
            <a:pPr>
              <a:lnSpc>
                <a:spcPts val="975"/>
              </a:lnSpc>
            </a:pPr>
            <a:r>
              <a:rPr sz="950" b="1" spc="-55">
                <a:solidFill>
                  <a:srgbClr val="052369"/>
                </a:solidFill>
                <a:latin typeface="Arial"/>
                <a:cs typeface="Arial"/>
              </a:rPr>
              <a:t>D</a:t>
            </a:r>
            <a:endParaRPr sz="950">
              <a:latin typeface="Arial"/>
              <a:cs typeface="Arial"/>
            </a:endParaRPr>
          </a:p>
        </p:txBody>
      </p:sp>
      <p:sp>
        <p:nvSpPr>
          <p:cNvPr id="109" name="object 109"/>
          <p:cNvSpPr txBox="1"/>
          <p:nvPr/>
        </p:nvSpPr>
        <p:spPr>
          <a:xfrm rot="18420000">
            <a:off x="5153852" y="2564608"/>
            <a:ext cx="130161"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I</a:t>
            </a:r>
            <a:endParaRPr sz="950">
              <a:latin typeface="Arial"/>
              <a:cs typeface="Arial"/>
            </a:endParaRPr>
          </a:p>
        </p:txBody>
      </p:sp>
      <p:sp>
        <p:nvSpPr>
          <p:cNvPr id="110" name="object 110"/>
          <p:cNvSpPr txBox="1"/>
          <p:nvPr/>
        </p:nvSpPr>
        <p:spPr>
          <a:xfrm rot="18600000">
            <a:off x="5182270" y="2520046"/>
            <a:ext cx="143663"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111" name="object 111"/>
          <p:cNvSpPr txBox="1"/>
          <p:nvPr/>
        </p:nvSpPr>
        <p:spPr>
          <a:xfrm rot="18840000">
            <a:off x="5231291" y="2467097"/>
            <a:ext cx="140599"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112" name="object 112"/>
          <p:cNvSpPr txBox="1"/>
          <p:nvPr/>
        </p:nvSpPr>
        <p:spPr>
          <a:xfrm rot="19020000">
            <a:off x="5276230" y="2426796"/>
            <a:ext cx="13194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13" name="object 113"/>
          <p:cNvSpPr txBox="1"/>
          <p:nvPr/>
        </p:nvSpPr>
        <p:spPr>
          <a:xfrm rot="19200000">
            <a:off x="5307644" y="2399807"/>
            <a:ext cx="129440"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i</a:t>
            </a:r>
            <a:endParaRPr sz="950">
              <a:latin typeface="Arial"/>
              <a:cs typeface="Arial"/>
            </a:endParaRPr>
          </a:p>
        </p:txBody>
      </p:sp>
      <p:sp>
        <p:nvSpPr>
          <p:cNvPr id="114" name="object 114"/>
          <p:cNvSpPr txBox="1"/>
          <p:nvPr/>
        </p:nvSpPr>
        <p:spPr>
          <a:xfrm rot="19320000">
            <a:off x="5338008" y="2373671"/>
            <a:ext cx="131530"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15" name="object 115"/>
          <p:cNvSpPr txBox="1"/>
          <p:nvPr/>
        </p:nvSpPr>
        <p:spPr>
          <a:xfrm rot="19500000">
            <a:off x="5379122" y="2338269"/>
            <a:ext cx="143032"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u</a:t>
            </a:r>
            <a:endParaRPr sz="950">
              <a:latin typeface="Arial"/>
              <a:cs typeface="Arial"/>
            </a:endParaRPr>
          </a:p>
        </p:txBody>
      </p:sp>
      <p:sp>
        <p:nvSpPr>
          <p:cNvPr id="116" name="object 116"/>
          <p:cNvSpPr txBox="1"/>
          <p:nvPr/>
        </p:nvSpPr>
        <p:spPr>
          <a:xfrm rot="19680000">
            <a:off x="5434232" y="2305070"/>
            <a:ext cx="13194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17" name="object 117"/>
          <p:cNvSpPr txBox="1"/>
          <p:nvPr/>
        </p:nvSpPr>
        <p:spPr>
          <a:xfrm rot="19860000">
            <a:off x="5470057" y="2284206"/>
            <a:ext cx="129440"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i</a:t>
            </a:r>
            <a:endParaRPr sz="950">
              <a:latin typeface="Arial"/>
              <a:cs typeface="Arial"/>
            </a:endParaRPr>
          </a:p>
        </p:txBody>
      </p:sp>
      <p:sp>
        <p:nvSpPr>
          <p:cNvPr id="118" name="object 118"/>
          <p:cNvSpPr txBox="1"/>
          <p:nvPr/>
        </p:nvSpPr>
        <p:spPr>
          <a:xfrm rot="19980000">
            <a:off x="5510936" y="2258199"/>
            <a:ext cx="143032"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119" name="object 119"/>
          <p:cNvSpPr txBox="1"/>
          <p:nvPr/>
        </p:nvSpPr>
        <p:spPr>
          <a:xfrm rot="20280000">
            <a:off x="5578161" y="2226516"/>
            <a:ext cx="14398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120" name="object 120"/>
          <p:cNvSpPr txBox="1"/>
          <p:nvPr/>
        </p:nvSpPr>
        <p:spPr>
          <a:xfrm rot="20520000">
            <a:off x="5645915" y="2200880"/>
            <a:ext cx="141194"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121" name="object 121"/>
          <p:cNvSpPr/>
          <p:nvPr/>
        </p:nvSpPr>
        <p:spPr>
          <a:xfrm>
            <a:off x="1815327" y="1433661"/>
            <a:ext cx="3054985" cy="1361440"/>
          </a:xfrm>
          <a:custGeom>
            <a:avLst/>
            <a:gdLst/>
            <a:ahLst/>
            <a:cxnLst/>
            <a:rect l="l" t="t" r="r" b="b"/>
            <a:pathLst>
              <a:path w="3054985" h="1361439">
                <a:moveTo>
                  <a:pt x="0" y="0"/>
                </a:moveTo>
                <a:lnTo>
                  <a:pt x="3054807" y="1361109"/>
                </a:lnTo>
              </a:path>
            </a:pathLst>
          </a:custGeom>
          <a:ln w="45097">
            <a:solidFill>
              <a:srgbClr val="607281"/>
            </a:solidFill>
            <a:prstDash val="dot"/>
          </a:ln>
        </p:spPr>
        <p:txBody>
          <a:bodyPr wrap="square" lIns="0" tIns="0" rIns="0" bIns="0" rtlCol="0"/>
          <a:lstStyle/>
          <a:p>
            <a:endParaRPr/>
          </a:p>
        </p:txBody>
      </p:sp>
      <p:sp>
        <p:nvSpPr>
          <p:cNvPr id="122" name="object 122"/>
          <p:cNvSpPr/>
          <p:nvPr/>
        </p:nvSpPr>
        <p:spPr>
          <a:xfrm>
            <a:off x="1733864" y="1397365"/>
            <a:ext cx="0" cy="0"/>
          </a:xfrm>
          <a:custGeom>
            <a:avLst/>
            <a:gdLst/>
            <a:ahLst/>
            <a:cxnLst/>
            <a:rect l="l" t="t" r="r" b="b"/>
            <a:pathLst>
              <a:path>
                <a:moveTo>
                  <a:pt x="0" y="0"/>
                </a:moveTo>
                <a:lnTo>
                  <a:pt x="0" y="0"/>
                </a:lnTo>
              </a:path>
            </a:pathLst>
          </a:custGeom>
          <a:ln w="45097">
            <a:solidFill>
              <a:srgbClr val="607281"/>
            </a:solidFill>
          </a:ln>
        </p:spPr>
        <p:txBody>
          <a:bodyPr wrap="square" lIns="0" tIns="0" rIns="0" bIns="0" rtlCol="0"/>
          <a:lstStyle/>
          <a:p>
            <a:endParaRPr/>
          </a:p>
        </p:txBody>
      </p:sp>
      <p:sp>
        <p:nvSpPr>
          <p:cNvPr id="123" name="object 123"/>
          <p:cNvSpPr/>
          <p:nvPr/>
        </p:nvSpPr>
        <p:spPr>
          <a:xfrm>
            <a:off x="4910871" y="2812920"/>
            <a:ext cx="0" cy="0"/>
          </a:xfrm>
          <a:custGeom>
            <a:avLst/>
            <a:gdLst/>
            <a:ahLst/>
            <a:cxnLst/>
            <a:rect l="l" t="t" r="r" b="b"/>
            <a:pathLst>
              <a:path>
                <a:moveTo>
                  <a:pt x="0" y="0"/>
                </a:moveTo>
                <a:lnTo>
                  <a:pt x="0" y="0"/>
                </a:lnTo>
              </a:path>
            </a:pathLst>
          </a:custGeom>
          <a:ln w="45097">
            <a:solidFill>
              <a:srgbClr val="607281"/>
            </a:solidFill>
          </a:ln>
        </p:spPr>
        <p:txBody>
          <a:bodyPr wrap="square" lIns="0" tIns="0" rIns="0" bIns="0" rtlCol="0"/>
          <a:lstStyle/>
          <a:p>
            <a:endParaRPr/>
          </a:p>
        </p:txBody>
      </p:sp>
      <p:sp>
        <p:nvSpPr>
          <p:cNvPr id="124" name="object 124"/>
          <p:cNvSpPr/>
          <p:nvPr/>
        </p:nvSpPr>
        <p:spPr>
          <a:xfrm>
            <a:off x="7179204" y="4059788"/>
            <a:ext cx="2921000" cy="1689100"/>
          </a:xfrm>
          <a:custGeom>
            <a:avLst/>
            <a:gdLst/>
            <a:ahLst/>
            <a:cxnLst/>
            <a:rect l="l" t="t" r="r" b="b"/>
            <a:pathLst>
              <a:path w="2921000" h="1689100">
                <a:moveTo>
                  <a:pt x="2920936" y="1688477"/>
                </a:moveTo>
                <a:lnTo>
                  <a:pt x="0" y="0"/>
                </a:lnTo>
              </a:path>
            </a:pathLst>
          </a:custGeom>
          <a:ln w="157861">
            <a:solidFill>
              <a:srgbClr val="00E300"/>
            </a:solidFill>
            <a:prstDash val="dot"/>
          </a:ln>
        </p:spPr>
        <p:txBody>
          <a:bodyPr wrap="square" lIns="0" tIns="0" rIns="0" bIns="0" rtlCol="0"/>
          <a:lstStyle/>
          <a:p>
            <a:endParaRPr/>
          </a:p>
        </p:txBody>
      </p:sp>
      <p:sp>
        <p:nvSpPr>
          <p:cNvPr id="125" name="object 125"/>
          <p:cNvSpPr/>
          <p:nvPr/>
        </p:nvSpPr>
        <p:spPr>
          <a:xfrm>
            <a:off x="10378325" y="5830142"/>
            <a:ext cx="0" cy="158115"/>
          </a:xfrm>
          <a:custGeom>
            <a:avLst/>
            <a:gdLst/>
            <a:ahLst/>
            <a:cxnLst/>
            <a:rect l="l" t="t" r="r" b="b"/>
            <a:pathLst>
              <a:path h="158114">
                <a:moveTo>
                  <a:pt x="0" y="0"/>
                </a:moveTo>
                <a:lnTo>
                  <a:pt x="0" y="157860"/>
                </a:lnTo>
              </a:path>
            </a:pathLst>
          </a:custGeom>
          <a:ln w="3175">
            <a:solidFill>
              <a:srgbClr val="00E300"/>
            </a:solidFill>
          </a:ln>
        </p:spPr>
        <p:txBody>
          <a:bodyPr wrap="square" lIns="0" tIns="0" rIns="0" bIns="0" rtlCol="0"/>
          <a:lstStyle/>
          <a:p>
            <a:endParaRPr/>
          </a:p>
        </p:txBody>
      </p:sp>
      <p:sp>
        <p:nvSpPr>
          <p:cNvPr id="126" name="object 126"/>
          <p:cNvSpPr/>
          <p:nvPr/>
        </p:nvSpPr>
        <p:spPr>
          <a:xfrm>
            <a:off x="7040105" y="3900465"/>
            <a:ext cx="0" cy="158115"/>
          </a:xfrm>
          <a:custGeom>
            <a:avLst/>
            <a:gdLst/>
            <a:ahLst/>
            <a:cxnLst/>
            <a:rect l="l" t="t" r="r" b="b"/>
            <a:pathLst>
              <a:path h="158114">
                <a:moveTo>
                  <a:pt x="0" y="0"/>
                </a:moveTo>
                <a:lnTo>
                  <a:pt x="0" y="157861"/>
                </a:lnTo>
              </a:path>
            </a:pathLst>
          </a:custGeom>
          <a:ln w="3175">
            <a:solidFill>
              <a:srgbClr val="00E300"/>
            </a:solidFill>
          </a:ln>
        </p:spPr>
        <p:txBody>
          <a:bodyPr wrap="square" lIns="0" tIns="0" rIns="0" bIns="0" rtlCol="0"/>
          <a:lstStyle/>
          <a:p>
            <a:endParaRPr/>
          </a:p>
        </p:txBody>
      </p:sp>
      <p:sp>
        <p:nvSpPr>
          <p:cNvPr id="127" name="object 127"/>
          <p:cNvSpPr/>
          <p:nvPr/>
        </p:nvSpPr>
        <p:spPr>
          <a:xfrm>
            <a:off x="2927863" y="2467229"/>
            <a:ext cx="1159834" cy="500169"/>
          </a:xfrm>
          <a:prstGeom prst="rect">
            <a:avLst/>
          </a:prstGeom>
          <a:blipFill>
            <a:blip r:embed="rId8" cstate="print"/>
            <a:stretch>
              <a:fillRect/>
            </a:stretch>
          </a:blipFill>
        </p:spPr>
        <p:txBody>
          <a:bodyPr wrap="square" lIns="0" tIns="0" rIns="0" bIns="0" rtlCol="0"/>
          <a:lstStyle/>
          <a:p>
            <a:endParaRPr/>
          </a:p>
        </p:txBody>
      </p:sp>
      <p:sp>
        <p:nvSpPr>
          <p:cNvPr id="128" name="object 128"/>
          <p:cNvSpPr/>
          <p:nvPr/>
        </p:nvSpPr>
        <p:spPr>
          <a:xfrm>
            <a:off x="3342837" y="860685"/>
            <a:ext cx="546853" cy="546853"/>
          </a:xfrm>
          <a:prstGeom prst="rect">
            <a:avLst/>
          </a:prstGeom>
          <a:blipFill>
            <a:blip r:embed="rId9" cstate="print"/>
            <a:stretch>
              <a:fillRect/>
            </a:stretch>
          </a:blipFill>
        </p:spPr>
        <p:txBody>
          <a:bodyPr wrap="square" lIns="0" tIns="0" rIns="0" bIns="0" rtlCol="0"/>
          <a:lstStyle/>
          <a:p>
            <a:endParaRPr/>
          </a:p>
        </p:txBody>
      </p:sp>
      <p:sp>
        <p:nvSpPr>
          <p:cNvPr id="129" name="object 129"/>
          <p:cNvSpPr/>
          <p:nvPr/>
        </p:nvSpPr>
        <p:spPr>
          <a:xfrm>
            <a:off x="4138885" y="1300581"/>
            <a:ext cx="794531" cy="512591"/>
          </a:xfrm>
          <a:prstGeom prst="rect">
            <a:avLst/>
          </a:prstGeom>
          <a:blipFill>
            <a:blip r:embed="rId10" cstate="print"/>
            <a:stretch>
              <a:fillRect/>
            </a:stretch>
          </a:blipFill>
        </p:spPr>
        <p:txBody>
          <a:bodyPr wrap="square" lIns="0" tIns="0" rIns="0" bIns="0" rtlCol="0"/>
          <a:lstStyle/>
          <a:p>
            <a:endParaRPr/>
          </a:p>
        </p:txBody>
      </p:sp>
      <p:sp>
        <p:nvSpPr>
          <p:cNvPr id="130" name="object 130"/>
          <p:cNvSpPr/>
          <p:nvPr/>
        </p:nvSpPr>
        <p:spPr>
          <a:xfrm>
            <a:off x="3383763" y="1467705"/>
            <a:ext cx="648000" cy="648000"/>
          </a:xfrm>
          <a:prstGeom prst="rect">
            <a:avLst/>
          </a:prstGeom>
          <a:blipFill>
            <a:blip r:embed="rId11" cstate="print"/>
            <a:stretch>
              <a:fillRect/>
            </a:stretch>
          </a:blipFill>
        </p:spPr>
        <p:txBody>
          <a:bodyPr wrap="square" lIns="0" tIns="0" rIns="0" bIns="0" rtlCol="0"/>
          <a:lstStyle/>
          <a:p>
            <a:endParaRPr/>
          </a:p>
        </p:txBody>
      </p:sp>
      <p:sp>
        <p:nvSpPr>
          <p:cNvPr id="131" name="object 131"/>
          <p:cNvSpPr txBox="1"/>
          <p:nvPr/>
        </p:nvSpPr>
        <p:spPr>
          <a:xfrm>
            <a:off x="5611224" y="5296575"/>
            <a:ext cx="1479550" cy="1163320"/>
          </a:xfrm>
          <a:prstGeom prst="rect">
            <a:avLst/>
          </a:prstGeom>
        </p:spPr>
        <p:txBody>
          <a:bodyPr vert="horz" wrap="square" lIns="0" tIns="12700" rIns="0" bIns="0" rtlCol="0">
            <a:spAutoFit/>
          </a:bodyPr>
          <a:lstStyle/>
          <a:p>
            <a:pPr marL="12700" marR="5080">
              <a:lnSpc>
                <a:spcPct val="100000"/>
              </a:lnSpc>
              <a:spcBef>
                <a:spcPts val="100"/>
              </a:spcBef>
            </a:pPr>
            <a:r>
              <a:rPr sz="650" spc="-15" dirty="0">
                <a:solidFill>
                  <a:srgbClr val="052369"/>
                </a:solidFill>
                <a:latin typeface="Geneva"/>
                <a:cs typeface="Geneva"/>
              </a:rPr>
              <a:t>The</a:t>
            </a:r>
            <a:r>
              <a:rPr sz="650" spc="-65" dirty="0">
                <a:solidFill>
                  <a:srgbClr val="052369"/>
                </a:solidFill>
                <a:latin typeface="Geneva"/>
                <a:cs typeface="Geneva"/>
              </a:rPr>
              <a:t> </a:t>
            </a:r>
            <a:r>
              <a:rPr sz="650" spc="-15" dirty="0">
                <a:solidFill>
                  <a:srgbClr val="052369"/>
                </a:solidFill>
                <a:latin typeface="Geneva"/>
                <a:cs typeface="Geneva"/>
              </a:rPr>
              <a:t>Investors</a:t>
            </a:r>
            <a:r>
              <a:rPr sz="650" spc="-65" dirty="0">
                <a:solidFill>
                  <a:srgbClr val="052369"/>
                </a:solidFill>
                <a:latin typeface="Geneva"/>
                <a:cs typeface="Geneva"/>
              </a:rPr>
              <a:t> </a:t>
            </a:r>
            <a:r>
              <a:rPr sz="650" spc="-5" dirty="0">
                <a:solidFill>
                  <a:srgbClr val="052369"/>
                </a:solidFill>
                <a:latin typeface="Geneva"/>
                <a:cs typeface="Geneva"/>
              </a:rPr>
              <a:t>in</a:t>
            </a:r>
            <a:r>
              <a:rPr sz="650" spc="-60" dirty="0">
                <a:solidFill>
                  <a:srgbClr val="052369"/>
                </a:solidFill>
                <a:latin typeface="Geneva"/>
                <a:cs typeface="Geneva"/>
              </a:rPr>
              <a:t> </a:t>
            </a:r>
            <a:r>
              <a:rPr sz="650" b="1" spc="-5" dirty="0">
                <a:solidFill>
                  <a:srgbClr val="052369"/>
                </a:solidFill>
                <a:latin typeface="Arial"/>
                <a:cs typeface="Arial"/>
              </a:rPr>
              <a:t>Managed</a:t>
            </a:r>
            <a:r>
              <a:rPr sz="650" b="1" spc="-30" dirty="0">
                <a:solidFill>
                  <a:srgbClr val="052369"/>
                </a:solidFill>
                <a:latin typeface="Arial"/>
                <a:cs typeface="Arial"/>
              </a:rPr>
              <a:t> </a:t>
            </a:r>
            <a:r>
              <a:rPr sz="650" b="1" spc="-10" dirty="0">
                <a:solidFill>
                  <a:srgbClr val="052369"/>
                </a:solidFill>
                <a:latin typeface="Arial"/>
                <a:cs typeface="Arial"/>
              </a:rPr>
              <a:t>Co-Lending  </a:t>
            </a:r>
            <a:r>
              <a:rPr sz="650" b="1" spc="-5" dirty="0">
                <a:solidFill>
                  <a:srgbClr val="052369"/>
                </a:solidFill>
                <a:latin typeface="Arial"/>
                <a:cs typeface="Arial"/>
              </a:rPr>
              <a:t>Portfolio </a:t>
            </a:r>
            <a:r>
              <a:rPr sz="650" b="1" spc="-10" dirty="0">
                <a:solidFill>
                  <a:srgbClr val="052369"/>
                </a:solidFill>
                <a:latin typeface="Arial"/>
                <a:cs typeface="Arial"/>
              </a:rPr>
              <a:t>Program </a:t>
            </a:r>
            <a:r>
              <a:rPr sz="650" b="1" dirty="0">
                <a:solidFill>
                  <a:srgbClr val="052369"/>
                </a:solidFill>
                <a:latin typeface="Arial"/>
                <a:cs typeface="Arial"/>
              </a:rPr>
              <a:t>(MCPP)</a:t>
            </a:r>
            <a:r>
              <a:rPr sz="650" b="1" spc="-45" dirty="0">
                <a:solidFill>
                  <a:srgbClr val="052369"/>
                </a:solidFill>
                <a:latin typeface="Arial"/>
                <a:cs typeface="Arial"/>
              </a:rPr>
              <a:t> </a:t>
            </a:r>
            <a:r>
              <a:rPr sz="650" spc="-10" dirty="0">
                <a:solidFill>
                  <a:srgbClr val="052369"/>
                </a:solidFill>
                <a:latin typeface="Geneva"/>
                <a:cs typeface="Geneva"/>
              </a:rPr>
              <a:t>include:</a:t>
            </a:r>
            <a:endParaRPr sz="650" dirty="0">
              <a:latin typeface="Geneva"/>
              <a:cs typeface="Geneva"/>
            </a:endParaRPr>
          </a:p>
          <a:p>
            <a:pPr marL="95250" indent="-73025">
              <a:lnSpc>
                <a:spcPct val="100000"/>
              </a:lnSpc>
              <a:spcBef>
                <a:spcPts val="505"/>
              </a:spcBef>
              <a:buChar char="•"/>
              <a:tabLst>
                <a:tab pos="95885" algn="l"/>
              </a:tabLst>
            </a:pPr>
            <a:r>
              <a:rPr sz="650" spc="-5" dirty="0" err="1">
                <a:solidFill>
                  <a:srgbClr val="052369"/>
                </a:solidFill>
                <a:latin typeface="Geneva"/>
                <a:cs typeface="Geneva"/>
              </a:rPr>
              <a:t>Peoples’s</a:t>
            </a:r>
            <a:r>
              <a:rPr sz="650" spc="-85" dirty="0">
                <a:solidFill>
                  <a:srgbClr val="052369"/>
                </a:solidFill>
                <a:latin typeface="Geneva"/>
                <a:cs typeface="Geneva"/>
              </a:rPr>
              <a:t> </a:t>
            </a:r>
            <a:r>
              <a:rPr sz="650" dirty="0">
                <a:solidFill>
                  <a:srgbClr val="052369"/>
                </a:solidFill>
                <a:latin typeface="Geneva"/>
                <a:cs typeface="Geneva"/>
              </a:rPr>
              <a:t>Bank</a:t>
            </a:r>
            <a:r>
              <a:rPr sz="650" spc="-80" dirty="0">
                <a:solidFill>
                  <a:srgbClr val="052369"/>
                </a:solidFill>
                <a:latin typeface="Geneva"/>
                <a:cs typeface="Geneva"/>
              </a:rPr>
              <a:t> </a:t>
            </a:r>
            <a:r>
              <a:rPr sz="650" spc="-25" dirty="0">
                <a:solidFill>
                  <a:srgbClr val="052369"/>
                </a:solidFill>
                <a:latin typeface="Geneva"/>
                <a:cs typeface="Geneva"/>
              </a:rPr>
              <a:t>of</a:t>
            </a:r>
            <a:r>
              <a:rPr sz="650" spc="-80" dirty="0">
                <a:solidFill>
                  <a:srgbClr val="052369"/>
                </a:solidFill>
                <a:latin typeface="Geneva"/>
                <a:cs typeface="Geneva"/>
              </a:rPr>
              <a:t> </a:t>
            </a:r>
            <a:r>
              <a:rPr sz="650" spc="5" dirty="0">
                <a:solidFill>
                  <a:srgbClr val="052369"/>
                </a:solidFill>
                <a:latin typeface="Geneva"/>
                <a:cs typeface="Geneva"/>
              </a:rPr>
              <a:t>China</a:t>
            </a:r>
            <a:endParaRPr sz="650" dirty="0">
              <a:latin typeface="Geneva"/>
              <a:cs typeface="Geneva"/>
            </a:endParaRPr>
          </a:p>
          <a:p>
            <a:pPr marL="95250" indent="-73025">
              <a:lnSpc>
                <a:spcPct val="100000"/>
              </a:lnSpc>
              <a:spcBef>
                <a:spcPts val="95"/>
              </a:spcBef>
              <a:buChar char="•"/>
              <a:tabLst>
                <a:tab pos="95885" algn="l"/>
              </a:tabLst>
            </a:pPr>
            <a:r>
              <a:rPr sz="650" dirty="0">
                <a:solidFill>
                  <a:srgbClr val="052369"/>
                </a:solidFill>
                <a:latin typeface="Geneva"/>
                <a:cs typeface="Geneva"/>
              </a:rPr>
              <a:t>Allianz Global</a:t>
            </a:r>
            <a:r>
              <a:rPr sz="650" spc="-165" dirty="0">
                <a:solidFill>
                  <a:srgbClr val="052369"/>
                </a:solidFill>
                <a:latin typeface="Geneva"/>
                <a:cs typeface="Geneva"/>
              </a:rPr>
              <a:t> </a:t>
            </a:r>
            <a:r>
              <a:rPr sz="650" spc="-10" dirty="0">
                <a:solidFill>
                  <a:srgbClr val="052369"/>
                </a:solidFill>
                <a:latin typeface="Geneva"/>
                <a:cs typeface="Geneva"/>
              </a:rPr>
              <a:t>Investors</a:t>
            </a:r>
            <a:endParaRPr sz="650" dirty="0">
              <a:latin typeface="Geneva"/>
              <a:cs typeface="Geneva"/>
            </a:endParaRPr>
          </a:p>
          <a:p>
            <a:pPr marL="95250" indent="-73025">
              <a:lnSpc>
                <a:spcPct val="100000"/>
              </a:lnSpc>
              <a:spcBef>
                <a:spcPts val="90"/>
              </a:spcBef>
              <a:buChar char="•"/>
              <a:tabLst>
                <a:tab pos="95885" algn="l"/>
              </a:tabLst>
            </a:pPr>
            <a:r>
              <a:rPr sz="650" spc="-5" dirty="0" err="1">
                <a:solidFill>
                  <a:srgbClr val="052369"/>
                </a:solidFill>
                <a:latin typeface="Geneva"/>
                <a:cs typeface="Geneva"/>
              </a:rPr>
              <a:t>Eastspring</a:t>
            </a:r>
            <a:r>
              <a:rPr sz="650" spc="-100" dirty="0">
                <a:solidFill>
                  <a:srgbClr val="052369"/>
                </a:solidFill>
                <a:latin typeface="Geneva"/>
                <a:cs typeface="Geneva"/>
              </a:rPr>
              <a:t> </a:t>
            </a:r>
            <a:r>
              <a:rPr sz="650" spc="-15" dirty="0">
                <a:solidFill>
                  <a:srgbClr val="052369"/>
                </a:solidFill>
                <a:latin typeface="Geneva"/>
                <a:cs typeface="Geneva"/>
              </a:rPr>
              <a:t>Investments</a:t>
            </a:r>
            <a:endParaRPr sz="650" dirty="0">
              <a:latin typeface="Geneva"/>
              <a:cs typeface="Geneva"/>
            </a:endParaRPr>
          </a:p>
          <a:p>
            <a:pPr marL="95250" indent="-73025">
              <a:lnSpc>
                <a:spcPct val="100000"/>
              </a:lnSpc>
              <a:spcBef>
                <a:spcPts val="95"/>
              </a:spcBef>
              <a:buChar char="•"/>
              <a:tabLst>
                <a:tab pos="95885" algn="l"/>
              </a:tabLst>
            </a:pPr>
            <a:r>
              <a:rPr sz="650" spc="10" dirty="0">
                <a:solidFill>
                  <a:srgbClr val="052369"/>
                </a:solidFill>
                <a:latin typeface="Geneva"/>
                <a:cs typeface="Geneva"/>
              </a:rPr>
              <a:t>AXA</a:t>
            </a:r>
            <a:endParaRPr sz="650" dirty="0">
              <a:latin typeface="Geneva"/>
              <a:cs typeface="Geneva"/>
            </a:endParaRPr>
          </a:p>
          <a:p>
            <a:pPr marL="95250" indent="-73025">
              <a:lnSpc>
                <a:spcPct val="100000"/>
              </a:lnSpc>
              <a:spcBef>
                <a:spcPts val="90"/>
              </a:spcBef>
              <a:buChar char="•"/>
              <a:tabLst>
                <a:tab pos="95885" algn="l"/>
              </a:tabLst>
            </a:pPr>
            <a:r>
              <a:rPr sz="650" spc="-5" dirty="0">
                <a:solidFill>
                  <a:srgbClr val="052369"/>
                </a:solidFill>
                <a:latin typeface="Geneva"/>
                <a:cs typeface="Geneva"/>
              </a:rPr>
              <a:t>Hong </a:t>
            </a:r>
            <a:r>
              <a:rPr sz="650" spc="-20" dirty="0">
                <a:solidFill>
                  <a:srgbClr val="052369"/>
                </a:solidFill>
                <a:latin typeface="Geneva"/>
                <a:cs typeface="Geneva"/>
              </a:rPr>
              <a:t>Kong </a:t>
            </a:r>
            <a:r>
              <a:rPr sz="650" spc="-10" dirty="0">
                <a:solidFill>
                  <a:srgbClr val="052369"/>
                </a:solidFill>
                <a:latin typeface="Geneva"/>
                <a:cs typeface="Geneva"/>
              </a:rPr>
              <a:t>Monetary</a:t>
            </a:r>
            <a:r>
              <a:rPr sz="650" spc="-145" dirty="0">
                <a:solidFill>
                  <a:srgbClr val="052369"/>
                </a:solidFill>
                <a:latin typeface="Geneva"/>
                <a:cs typeface="Geneva"/>
              </a:rPr>
              <a:t> </a:t>
            </a:r>
            <a:r>
              <a:rPr sz="650" spc="-25" dirty="0">
                <a:solidFill>
                  <a:srgbClr val="052369"/>
                </a:solidFill>
                <a:latin typeface="Geneva"/>
                <a:cs typeface="Geneva"/>
              </a:rPr>
              <a:t>Authority</a:t>
            </a:r>
            <a:endParaRPr sz="650" dirty="0">
              <a:latin typeface="Geneva"/>
              <a:cs typeface="Geneva"/>
            </a:endParaRPr>
          </a:p>
          <a:p>
            <a:pPr marL="95250" indent="-73025">
              <a:lnSpc>
                <a:spcPct val="100000"/>
              </a:lnSpc>
              <a:spcBef>
                <a:spcPts val="95"/>
              </a:spcBef>
              <a:buChar char="•"/>
              <a:tabLst>
                <a:tab pos="95885" algn="l"/>
              </a:tabLst>
            </a:pPr>
            <a:r>
              <a:rPr sz="650" spc="-15" dirty="0">
                <a:solidFill>
                  <a:srgbClr val="052369"/>
                </a:solidFill>
                <a:latin typeface="Geneva"/>
                <a:cs typeface="Geneva"/>
              </a:rPr>
              <a:t>Liberty </a:t>
            </a:r>
            <a:r>
              <a:rPr sz="650" spc="-10" dirty="0">
                <a:solidFill>
                  <a:srgbClr val="052369"/>
                </a:solidFill>
                <a:latin typeface="Geneva"/>
                <a:cs typeface="Geneva"/>
              </a:rPr>
              <a:t>Specialty</a:t>
            </a:r>
            <a:r>
              <a:rPr sz="650" spc="-100" dirty="0">
                <a:solidFill>
                  <a:srgbClr val="052369"/>
                </a:solidFill>
                <a:latin typeface="Geneva"/>
                <a:cs typeface="Geneva"/>
              </a:rPr>
              <a:t> </a:t>
            </a:r>
            <a:r>
              <a:rPr sz="650" spc="-5" dirty="0">
                <a:solidFill>
                  <a:srgbClr val="052369"/>
                </a:solidFill>
                <a:latin typeface="Geneva"/>
                <a:cs typeface="Geneva"/>
              </a:rPr>
              <a:t>Markets</a:t>
            </a:r>
            <a:endParaRPr sz="650" dirty="0">
              <a:latin typeface="Geneva"/>
              <a:cs typeface="Geneva"/>
            </a:endParaRPr>
          </a:p>
          <a:p>
            <a:pPr marL="95250" indent="-73025">
              <a:lnSpc>
                <a:spcPct val="100000"/>
              </a:lnSpc>
              <a:spcBef>
                <a:spcPts val="95"/>
              </a:spcBef>
              <a:buChar char="•"/>
              <a:tabLst>
                <a:tab pos="95885" algn="l"/>
              </a:tabLst>
            </a:pPr>
            <a:r>
              <a:rPr sz="650" spc="10" dirty="0">
                <a:solidFill>
                  <a:srgbClr val="052369"/>
                </a:solidFill>
                <a:latin typeface="Geneva"/>
                <a:cs typeface="Geneva"/>
              </a:rPr>
              <a:t>Munich</a:t>
            </a:r>
            <a:r>
              <a:rPr sz="650" spc="-60" dirty="0">
                <a:solidFill>
                  <a:srgbClr val="052369"/>
                </a:solidFill>
                <a:latin typeface="Geneva"/>
                <a:cs typeface="Geneva"/>
              </a:rPr>
              <a:t> </a:t>
            </a:r>
            <a:r>
              <a:rPr sz="650" dirty="0">
                <a:solidFill>
                  <a:srgbClr val="052369"/>
                </a:solidFill>
                <a:latin typeface="Geneva"/>
                <a:cs typeface="Geneva"/>
              </a:rPr>
              <a:t>Re</a:t>
            </a:r>
            <a:endParaRPr sz="650" dirty="0">
              <a:latin typeface="Geneva"/>
              <a:cs typeface="Geneva"/>
            </a:endParaRPr>
          </a:p>
          <a:p>
            <a:pPr marL="95250" indent="-73025">
              <a:lnSpc>
                <a:spcPct val="100000"/>
              </a:lnSpc>
              <a:spcBef>
                <a:spcPts val="90"/>
              </a:spcBef>
              <a:buChar char="•"/>
              <a:tabLst>
                <a:tab pos="95885" algn="l"/>
              </a:tabLst>
            </a:pPr>
            <a:r>
              <a:rPr sz="650" spc="10" dirty="0">
                <a:solidFill>
                  <a:srgbClr val="052369"/>
                </a:solidFill>
                <a:latin typeface="Geneva"/>
                <a:cs typeface="Geneva"/>
              </a:rPr>
              <a:t>Swiss</a:t>
            </a:r>
            <a:r>
              <a:rPr sz="650" spc="-60" dirty="0">
                <a:solidFill>
                  <a:srgbClr val="052369"/>
                </a:solidFill>
                <a:latin typeface="Geneva"/>
                <a:cs typeface="Geneva"/>
              </a:rPr>
              <a:t> </a:t>
            </a:r>
            <a:r>
              <a:rPr sz="650" dirty="0">
                <a:solidFill>
                  <a:srgbClr val="052369"/>
                </a:solidFill>
                <a:latin typeface="Geneva"/>
                <a:cs typeface="Geneva"/>
              </a:rPr>
              <a:t>Re</a:t>
            </a:r>
            <a:endParaRPr sz="650" dirty="0">
              <a:latin typeface="Geneva"/>
              <a:cs typeface="Geneva"/>
            </a:endParaRPr>
          </a:p>
        </p:txBody>
      </p:sp>
      <p:sp>
        <p:nvSpPr>
          <p:cNvPr id="133" name="object 133"/>
          <p:cNvSpPr/>
          <p:nvPr/>
        </p:nvSpPr>
        <p:spPr>
          <a:xfrm>
            <a:off x="7312840" y="6207671"/>
            <a:ext cx="1260740" cy="198948"/>
          </a:xfrm>
          <a:prstGeom prst="rect">
            <a:avLst/>
          </a:prstGeom>
          <a:blipFill>
            <a:blip r:embed="rId12" cstate="print"/>
            <a:stretch>
              <a:fillRect/>
            </a:stretch>
          </a:blipFill>
        </p:spPr>
        <p:txBody>
          <a:bodyPr wrap="square" lIns="0" tIns="0" rIns="0" bIns="0" rtlCol="0"/>
          <a:lstStyle/>
          <a:p>
            <a:endParaRPr/>
          </a:p>
        </p:txBody>
      </p:sp>
      <p:sp>
        <p:nvSpPr>
          <p:cNvPr id="134" name="object 134"/>
          <p:cNvSpPr/>
          <p:nvPr/>
        </p:nvSpPr>
        <p:spPr>
          <a:xfrm>
            <a:off x="5024482" y="828001"/>
            <a:ext cx="651097" cy="486981"/>
          </a:xfrm>
          <a:prstGeom prst="rect">
            <a:avLst/>
          </a:prstGeom>
          <a:blipFill>
            <a:blip r:embed="rId13" cstate="print"/>
            <a:stretch>
              <a:fillRect/>
            </a:stretch>
          </a:blipFill>
        </p:spPr>
        <p:txBody>
          <a:bodyPr wrap="square" lIns="0" tIns="0" rIns="0" bIns="0" rtlCol="0"/>
          <a:lstStyle/>
          <a:p>
            <a:endParaRPr/>
          </a:p>
        </p:txBody>
      </p:sp>
      <p:sp>
        <p:nvSpPr>
          <p:cNvPr id="135" name="object 135"/>
          <p:cNvSpPr/>
          <p:nvPr/>
        </p:nvSpPr>
        <p:spPr>
          <a:xfrm>
            <a:off x="4519185" y="1952880"/>
            <a:ext cx="358706" cy="504149"/>
          </a:xfrm>
          <a:prstGeom prst="rect">
            <a:avLst/>
          </a:prstGeom>
          <a:blipFill>
            <a:blip r:embed="rId14" cstate="print"/>
            <a:stretch>
              <a:fillRect/>
            </a:stretch>
          </a:blipFill>
        </p:spPr>
        <p:txBody>
          <a:bodyPr wrap="square" lIns="0" tIns="0" rIns="0" bIns="0" rtlCol="0"/>
          <a:lstStyle/>
          <a:p>
            <a:endParaRPr/>
          </a:p>
        </p:txBody>
      </p:sp>
      <p:sp>
        <p:nvSpPr>
          <p:cNvPr id="136" name="object 136"/>
          <p:cNvSpPr/>
          <p:nvPr/>
        </p:nvSpPr>
        <p:spPr>
          <a:xfrm>
            <a:off x="5208072" y="1463776"/>
            <a:ext cx="519208" cy="521770"/>
          </a:xfrm>
          <a:prstGeom prst="rect">
            <a:avLst/>
          </a:prstGeom>
          <a:blipFill>
            <a:blip r:embed="rId15" cstate="print"/>
            <a:stretch>
              <a:fillRect/>
            </a:stretch>
          </a:blipFill>
        </p:spPr>
        <p:txBody>
          <a:bodyPr wrap="square" lIns="0" tIns="0" rIns="0" bIns="0" rtlCol="0"/>
          <a:lstStyle/>
          <a:p>
            <a:endParaRPr/>
          </a:p>
        </p:txBody>
      </p:sp>
      <p:sp>
        <p:nvSpPr>
          <p:cNvPr id="137" name="object 137"/>
          <p:cNvSpPr/>
          <p:nvPr/>
        </p:nvSpPr>
        <p:spPr>
          <a:xfrm>
            <a:off x="5387267" y="4661881"/>
            <a:ext cx="461803" cy="227605"/>
          </a:xfrm>
          <a:prstGeom prst="rect">
            <a:avLst/>
          </a:prstGeom>
          <a:blipFill>
            <a:blip r:embed="rId16" cstate="print"/>
            <a:stretch>
              <a:fillRect/>
            </a:stretch>
          </a:blipFill>
        </p:spPr>
        <p:txBody>
          <a:bodyPr wrap="square" lIns="0" tIns="0" rIns="0" bIns="0" rtlCol="0"/>
          <a:lstStyle/>
          <a:p>
            <a:endParaRPr/>
          </a:p>
        </p:txBody>
      </p:sp>
      <p:sp>
        <p:nvSpPr>
          <p:cNvPr id="138" name="object 138"/>
          <p:cNvSpPr/>
          <p:nvPr/>
        </p:nvSpPr>
        <p:spPr>
          <a:xfrm>
            <a:off x="5886646" y="4710832"/>
            <a:ext cx="0" cy="146050"/>
          </a:xfrm>
          <a:custGeom>
            <a:avLst/>
            <a:gdLst/>
            <a:ahLst/>
            <a:cxnLst/>
            <a:rect l="l" t="t" r="r" b="b"/>
            <a:pathLst>
              <a:path h="146050">
                <a:moveTo>
                  <a:pt x="0" y="0"/>
                </a:moveTo>
                <a:lnTo>
                  <a:pt x="0" y="145643"/>
                </a:lnTo>
              </a:path>
            </a:pathLst>
          </a:custGeom>
          <a:ln w="40487">
            <a:solidFill>
              <a:srgbClr val="B11116"/>
            </a:solidFill>
          </a:ln>
        </p:spPr>
        <p:txBody>
          <a:bodyPr wrap="square" lIns="0" tIns="0" rIns="0" bIns="0" rtlCol="0"/>
          <a:lstStyle/>
          <a:p>
            <a:endParaRPr/>
          </a:p>
        </p:txBody>
      </p:sp>
      <p:sp>
        <p:nvSpPr>
          <p:cNvPr id="139" name="object 139"/>
          <p:cNvSpPr/>
          <p:nvPr/>
        </p:nvSpPr>
        <p:spPr>
          <a:xfrm>
            <a:off x="2829534" y="6207611"/>
            <a:ext cx="1060151" cy="174128"/>
          </a:xfrm>
          <a:prstGeom prst="rect">
            <a:avLst/>
          </a:prstGeom>
          <a:blipFill>
            <a:blip r:embed="rId17" cstate="print"/>
            <a:stretch>
              <a:fillRect/>
            </a:stretch>
          </a:blipFill>
        </p:spPr>
        <p:txBody>
          <a:bodyPr wrap="square" lIns="0" tIns="0" rIns="0" bIns="0" rtlCol="0"/>
          <a:lstStyle/>
          <a:p>
            <a:endParaRPr/>
          </a:p>
        </p:txBody>
      </p:sp>
      <p:sp>
        <p:nvSpPr>
          <p:cNvPr id="140" name="object 140"/>
          <p:cNvSpPr/>
          <p:nvPr/>
        </p:nvSpPr>
        <p:spPr>
          <a:xfrm>
            <a:off x="9147590" y="3239123"/>
            <a:ext cx="1139916" cy="60308"/>
          </a:xfrm>
          <a:prstGeom prst="rect">
            <a:avLst/>
          </a:prstGeom>
          <a:blipFill>
            <a:blip r:embed="rId18" cstate="print"/>
            <a:stretch>
              <a:fillRect/>
            </a:stretch>
          </a:blipFill>
        </p:spPr>
        <p:txBody>
          <a:bodyPr wrap="square" lIns="0" tIns="0" rIns="0" bIns="0" rtlCol="0"/>
          <a:lstStyle/>
          <a:p>
            <a:endParaRPr/>
          </a:p>
        </p:txBody>
      </p:sp>
      <p:sp>
        <p:nvSpPr>
          <p:cNvPr id="141" name="object 141"/>
          <p:cNvSpPr/>
          <p:nvPr/>
        </p:nvSpPr>
        <p:spPr>
          <a:xfrm>
            <a:off x="8774100" y="3068726"/>
            <a:ext cx="311785" cy="311785"/>
          </a:xfrm>
          <a:custGeom>
            <a:avLst/>
            <a:gdLst/>
            <a:ahLst/>
            <a:cxnLst/>
            <a:rect l="l" t="t" r="r" b="b"/>
            <a:pathLst>
              <a:path w="311784" h="311785">
                <a:moveTo>
                  <a:pt x="0" y="0"/>
                </a:moveTo>
                <a:lnTo>
                  <a:pt x="311238" y="0"/>
                </a:lnTo>
                <a:lnTo>
                  <a:pt x="311238" y="311238"/>
                </a:lnTo>
                <a:lnTo>
                  <a:pt x="0" y="311238"/>
                </a:lnTo>
                <a:lnTo>
                  <a:pt x="0" y="0"/>
                </a:lnTo>
                <a:close/>
              </a:path>
            </a:pathLst>
          </a:custGeom>
          <a:solidFill>
            <a:srgbClr val="002569"/>
          </a:solidFill>
        </p:spPr>
        <p:txBody>
          <a:bodyPr wrap="square" lIns="0" tIns="0" rIns="0" bIns="0" rtlCol="0"/>
          <a:lstStyle/>
          <a:p>
            <a:endParaRPr/>
          </a:p>
        </p:txBody>
      </p:sp>
      <p:sp>
        <p:nvSpPr>
          <p:cNvPr id="142" name="object 142"/>
          <p:cNvSpPr/>
          <p:nvPr/>
        </p:nvSpPr>
        <p:spPr>
          <a:xfrm>
            <a:off x="8781877" y="3199048"/>
            <a:ext cx="289072" cy="103110"/>
          </a:xfrm>
          <a:prstGeom prst="rect">
            <a:avLst/>
          </a:prstGeom>
          <a:blipFill>
            <a:blip r:embed="rId19" cstate="print"/>
            <a:stretch>
              <a:fillRect/>
            </a:stretch>
          </a:blipFill>
        </p:spPr>
        <p:txBody>
          <a:bodyPr wrap="square" lIns="0" tIns="0" rIns="0" bIns="0" rtlCol="0"/>
          <a:lstStyle/>
          <a:p>
            <a:endParaRPr/>
          </a:p>
        </p:txBody>
      </p:sp>
      <p:sp>
        <p:nvSpPr>
          <p:cNvPr id="143" name="object 143"/>
          <p:cNvSpPr/>
          <p:nvPr/>
        </p:nvSpPr>
        <p:spPr>
          <a:xfrm>
            <a:off x="7668694" y="3868204"/>
            <a:ext cx="1456661" cy="296138"/>
          </a:xfrm>
          <a:prstGeom prst="rect">
            <a:avLst/>
          </a:prstGeom>
          <a:blipFill>
            <a:blip r:embed="rId20" cstate="print"/>
            <a:stretch>
              <a:fillRect/>
            </a:stretch>
          </a:blipFill>
        </p:spPr>
        <p:txBody>
          <a:bodyPr wrap="square" lIns="0" tIns="0" rIns="0" bIns="0" rtlCol="0"/>
          <a:lstStyle/>
          <a:p>
            <a:endParaRPr/>
          </a:p>
        </p:txBody>
      </p:sp>
      <p:sp>
        <p:nvSpPr>
          <p:cNvPr id="144" name="object 144"/>
          <p:cNvSpPr/>
          <p:nvPr/>
        </p:nvSpPr>
        <p:spPr>
          <a:xfrm>
            <a:off x="8140966" y="908136"/>
            <a:ext cx="1322627" cy="434494"/>
          </a:xfrm>
          <a:prstGeom prst="rect">
            <a:avLst/>
          </a:prstGeom>
          <a:blipFill>
            <a:blip r:embed="rId21" cstate="print"/>
            <a:stretch>
              <a:fillRect/>
            </a:stretch>
          </a:blipFill>
        </p:spPr>
        <p:txBody>
          <a:bodyPr wrap="square" lIns="0" tIns="0" rIns="0" bIns="0" rtlCol="0"/>
          <a:lstStyle/>
          <a:p>
            <a:endParaRPr/>
          </a:p>
        </p:txBody>
      </p:sp>
      <p:sp>
        <p:nvSpPr>
          <p:cNvPr id="145" name="object 145"/>
          <p:cNvSpPr/>
          <p:nvPr/>
        </p:nvSpPr>
        <p:spPr>
          <a:xfrm>
            <a:off x="10459656" y="3457295"/>
            <a:ext cx="339090" cy="274320"/>
          </a:xfrm>
          <a:custGeom>
            <a:avLst/>
            <a:gdLst/>
            <a:ahLst/>
            <a:cxnLst/>
            <a:rect l="l" t="t" r="r" b="b"/>
            <a:pathLst>
              <a:path w="339090" h="274320">
                <a:moveTo>
                  <a:pt x="0" y="273823"/>
                </a:moveTo>
                <a:lnTo>
                  <a:pt x="338759" y="273823"/>
                </a:lnTo>
                <a:lnTo>
                  <a:pt x="338759" y="0"/>
                </a:lnTo>
                <a:lnTo>
                  <a:pt x="0" y="0"/>
                </a:lnTo>
                <a:lnTo>
                  <a:pt x="0" y="273823"/>
                </a:lnTo>
                <a:close/>
              </a:path>
            </a:pathLst>
          </a:custGeom>
          <a:solidFill>
            <a:srgbClr val="0038A8"/>
          </a:solidFill>
        </p:spPr>
        <p:txBody>
          <a:bodyPr wrap="square" lIns="0" tIns="0" rIns="0" bIns="0" rtlCol="0"/>
          <a:lstStyle/>
          <a:p>
            <a:endParaRPr/>
          </a:p>
        </p:txBody>
      </p:sp>
      <p:sp>
        <p:nvSpPr>
          <p:cNvPr id="146" name="object 146"/>
          <p:cNvSpPr/>
          <p:nvPr/>
        </p:nvSpPr>
        <p:spPr>
          <a:xfrm>
            <a:off x="10459663" y="3457296"/>
            <a:ext cx="339090" cy="320675"/>
          </a:xfrm>
          <a:custGeom>
            <a:avLst/>
            <a:gdLst/>
            <a:ahLst/>
            <a:cxnLst/>
            <a:rect l="l" t="t" r="r" b="b"/>
            <a:pathLst>
              <a:path w="339090" h="320675">
                <a:moveTo>
                  <a:pt x="0" y="0"/>
                </a:moveTo>
                <a:lnTo>
                  <a:pt x="338759" y="0"/>
                </a:lnTo>
                <a:lnTo>
                  <a:pt x="338759" y="320560"/>
                </a:lnTo>
                <a:lnTo>
                  <a:pt x="0" y="320560"/>
                </a:lnTo>
                <a:lnTo>
                  <a:pt x="0" y="0"/>
                </a:lnTo>
                <a:close/>
              </a:path>
            </a:pathLst>
          </a:custGeom>
          <a:ln w="141884">
            <a:solidFill>
              <a:srgbClr val="0038A8"/>
            </a:solidFill>
          </a:ln>
        </p:spPr>
        <p:txBody>
          <a:bodyPr wrap="square" lIns="0" tIns="0" rIns="0" bIns="0" rtlCol="0"/>
          <a:lstStyle/>
          <a:p>
            <a:endParaRPr/>
          </a:p>
        </p:txBody>
      </p:sp>
      <p:sp>
        <p:nvSpPr>
          <p:cNvPr id="147" name="object 147"/>
          <p:cNvSpPr/>
          <p:nvPr/>
        </p:nvSpPr>
        <p:spPr>
          <a:xfrm>
            <a:off x="10390511" y="3759522"/>
            <a:ext cx="266065" cy="82550"/>
          </a:xfrm>
          <a:custGeom>
            <a:avLst/>
            <a:gdLst/>
            <a:ahLst/>
            <a:cxnLst/>
            <a:rect l="l" t="t" r="r" b="b"/>
            <a:pathLst>
              <a:path w="266065" h="82550">
                <a:moveTo>
                  <a:pt x="265772" y="0"/>
                </a:moveTo>
                <a:lnTo>
                  <a:pt x="12001" y="49517"/>
                </a:lnTo>
                <a:lnTo>
                  <a:pt x="0" y="70104"/>
                </a:lnTo>
                <a:lnTo>
                  <a:pt x="20701" y="82067"/>
                </a:lnTo>
                <a:lnTo>
                  <a:pt x="265772" y="0"/>
                </a:lnTo>
                <a:close/>
              </a:path>
            </a:pathLst>
          </a:custGeom>
          <a:solidFill>
            <a:srgbClr val="FCD116"/>
          </a:solidFill>
        </p:spPr>
        <p:txBody>
          <a:bodyPr wrap="square" lIns="0" tIns="0" rIns="0" bIns="0" rtlCol="0"/>
          <a:lstStyle/>
          <a:p>
            <a:endParaRPr/>
          </a:p>
        </p:txBody>
      </p:sp>
      <p:sp>
        <p:nvSpPr>
          <p:cNvPr id="148" name="object 148"/>
          <p:cNvSpPr/>
          <p:nvPr/>
        </p:nvSpPr>
        <p:spPr>
          <a:xfrm>
            <a:off x="10410152" y="3603673"/>
            <a:ext cx="246133" cy="259486"/>
          </a:xfrm>
          <a:prstGeom prst="rect">
            <a:avLst/>
          </a:prstGeom>
          <a:blipFill>
            <a:blip r:embed="rId22" cstate="print"/>
            <a:stretch>
              <a:fillRect/>
            </a:stretch>
          </a:blipFill>
        </p:spPr>
        <p:txBody>
          <a:bodyPr wrap="square" lIns="0" tIns="0" rIns="0" bIns="0" rtlCol="0"/>
          <a:lstStyle/>
          <a:p>
            <a:endParaRPr/>
          </a:p>
        </p:txBody>
      </p:sp>
      <p:sp>
        <p:nvSpPr>
          <p:cNvPr id="149" name="object 149"/>
          <p:cNvSpPr/>
          <p:nvPr/>
        </p:nvSpPr>
        <p:spPr>
          <a:xfrm>
            <a:off x="10573514" y="3495006"/>
            <a:ext cx="83185" cy="264795"/>
          </a:xfrm>
          <a:custGeom>
            <a:avLst/>
            <a:gdLst/>
            <a:ahLst/>
            <a:cxnLst/>
            <a:rect l="l" t="t" r="r" b="b"/>
            <a:pathLst>
              <a:path w="83184" h="264795">
                <a:moveTo>
                  <a:pt x="12001" y="0"/>
                </a:moveTo>
                <a:lnTo>
                  <a:pt x="0" y="20586"/>
                </a:lnTo>
                <a:lnTo>
                  <a:pt x="82765" y="264515"/>
                </a:lnTo>
                <a:lnTo>
                  <a:pt x="32702" y="11963"/>
                </a:lnTo>
                <a:lnTo>
                  <a:pt x="12001" y="0"/>
                </a:lnTo>
                <a:close/>
              </a:path>
            </a:pathLst>
          </a:custGeom>
          <a:solidFill>
            <a:srgbClr val="FCD116"/>
          </a:solidFill>
        </p:spPr>
        <p:txBody>
          <a:bodyPr wrap="square" lIns="0" tIns="0" rIns="0" bIns="0" rtlCol="0"/>
          <a:lstStyle/>
          <a:p>
            <a:endParaRPr/>
          </a:p>
        </p:txBody>
      </p:sp>
      <p:sp>
        <p:nvSpPr>
          <p:cNvPr id="150" name="object 150"/>
          <p:cNvSpPr/>
          <p:nvPr/>
        </p:nvSpPr>
        <p:spPr>
          <a:xfrm>
            <a:off x="10551867" y="3514592"/>
            <a:ext cx="260845" cy="244934"/>
          </a:xfrm>
          <a:prstGeom prst="rect">
            <a:avLst/>
          </a:prstGeom>
          <a:blipFill>
            <a:blip r:embed="rId23" cstate="print"/>
            <a:stretch>
              <a:fillRect/>
            </a:stretch>
          </a:blipFill>
        </p:spPr>
        <p:txBody>
          <a:bodyPr wrap="square" lIns="0" tIns="0" rIns="0" bIns="0" rtlCol="0"/>
          <a:lstStyle/>
          <a:p>
            <a:endParaRPr/>
          </a:p>
        </p:txBody>
      </p:sp>
      <p:sp>
        <p:nvSpPr>
          <p:cNvPr id="151" name="object 151"/>
          <p:cNvSpPr/>
          <p:nvPr/>
        </p:nvSpPr>
        <p:spPr>
          <a:xfrm>
            <a:off x="10389792" y="3849724"/>
            <a:ext cx="480059" cy="19050"/>
          </a:xfrm>
          <a:custGeom>
            <a:avLst/>
            <a:gdLst/>
            <a:ahLst/>
            <a:cxnLst/>
            <a:rect l="l" t="t" r="r" b="b"/>
            <a:pathLst>
              <a:path w="480059" h="19050">
                <a:moveTo>
                  <a:pt x="0" y="18986"/>
                </a:moveTo>
                <a:lnTo>
                  <a:pt x="479628" y="18986"/>
                </a:lnTo>
                <a:lnTo>
                  <a:pt x="479628" y="0"/>
                </a:lnTo>
                <a:lnTo>
                  <a:pt x="0" y="0"/>
                </a:lnTo>
                <a:lnTo>
                  <a:pt x="0" y="18986"/>
                </a:lnTo>
                <a:close/>
              </a:path>
            </a:pathLst>
          </a:custGeom>
          <a:solidFill>
            <a:srgbClr val="009E00"/>
          </a:solidFill>
        </p:spPr>
        <p:txBody>
          <a:bodyPr wrap="square" lIns="0" tIns="0" rIns="0" bIns="0" rtlCol="0"/>
          <a:lstStyle/>
          <a:p>
            <a:endParaRPr/>
          </a:p>
        </p:txBody>
      </p:sp>
      <p:sp>
        <p:nvSpPr>
          <p:cNvPr id="152" name="object 152"/>
          <p:cNvSpPr/>
          <p:nvPr/>
        </p:nvSpPr>
        <p:spPr>
          <a:xfrm>
            <a:off x="10427835" y="3768368"/>
            <a:ext cx="403860" cy="43180"/>
          </a:xfrm>
          <a:custGeom>
            <a:avLst/>
            <a:gdLst/>
            <a:ahLst/>
            <a:cxnLst/>
            <a:rect l="l" t="t" r="r" b="b"/>
            <a:pathLst>
              <a:path w="403859" h="43179">
                <a:moveTo>
                  <a:pt x="0" y="0"/>
                </a:moveTo>
                <a:lnTo>
                  <a:pt x="403301" y="0"/>
                </a:lnTo>
                <a:lnTo>
                  <a:pt x="403301" y="42926"/>
                </a:lnTo>
                <a:lnTo>
                  <a:pt x="0" y="42926"/>
                </a:lnTo>
                <a:lnTo>
                  <a:pt x="0" y="0"/>
                </a:lnTo>
                <a:close/>
              </a:path>
            </a:pathLst>
          </a:custGeom>
          <a:ln w="76860">
            <a:solidFill>
              <a:srgbClr val="0038A8"/>
            </a:solidFill>
          </a:ln>
        </p:spPr>
        <p:txBody>
          <a:bodyPr wrap="square" lIns="0" tIns="0" rIns="0" bIns="0" rtlCol="0"/>
          <a:lstStyle/>
          <a:p>
            <a:endParaRPr/>
          </a:p>
        </p:txBody>
      </p:sp>
      <p:sp>
        <p:nvSpPr>
          <p:cNvPr id="153" name="object 153"/>
          <p:cNvSpPr/>
          <p:nvPr/>
        </p:nvSpPr>
        <p:spPr>
          <a:xfrm>
            <a:off x="10525486" y="3630727"/>
            <a:ext cx="259715" cy="204470"/>
          </a:xfrm>
          <a:custGeom>
            <a:avLst/>
            <a:gdLst/>
            <a:ahLst/>
            <a:cxnLst/>
            <a:rect l="l" t="t" r="r" b="b"/>
            <a:pathLst>
              <a:path w="259715" h="204470">
                <a:moveTo>
                  <a:pt x="121129" y="0"/>
                </a:moveTo>
                <a:lnTo>
                  <a:pt x="83151" y="8420"/>
                </a:lnTo>
                <a:lnTo>
                  <a:pt x="49372" y="27615"/>
                </a:lnTo>
                <a:lnTo>
                  <a:pt x="22332" y="56608"/>
                </a:lnTo>
                <a:lnTo>
                  <a:pt x="5344" y="92371"/>
                </a:lnTo>
                <a:lnTo>
                  <a:pt x="0" y="130719"/>
                </a:lnTo>
                <a:lnTo>
                  <a:pt x="6266" y="168944"/>
                </a:lnTo>
                <a:lnTo>
                  <a:pt x="24110" y="204335"/>
                </a:lnTo>
                <a:lnTo>
                  <a:pt x="259581" y="113720"/>
                </a:lnTo>
                <a:lnTo>
                  <a:pt x="248784" y="75618"/>
                </a:lnTo>
                <a:lnTo>
                  <a:pt x="227507" y="43167"/>
                </a:lnTo>
                <a:lnTo>
                  <a:pt x="197563" y="18396"/>
                </a:lnTo>
                <a:lnTo>
                  <a:pt x="160762" y="3332"/>
                </a:lnTo>
                <a:lnTo>
                  <a:pt x="121129" y="0"/>
                </a:lnTo>
                <a:close/>
              </a:path>
            </a:pathLst>
          </a:custGeom>
          <a:solidFill>
            <a:srgbClr val="FCD116"/>
          </a:solidFill>
        </p:spPr>
        <p:txBody>
          <a:bodyPr wrap="square" lIns="0" tIns="0" rIns="0" bIns="0" rtlCol="0"/>
          <a:lstStyle/>
          <a:p>
            <a:endParaRPr/>
          </a:p>
        </p:txBody>
      </p:sp>
      <p:sp>
        <p:nvSpPr>
          <p:cNvPr id="154" name="object 154"/>
          <p:cNvSpPr/>
          <p:nvPr/>
        </p:nvSpPr>
        <p:spPr>
          <a:xfrm>
            <a:off x="10393919" y="3681628"/>
            <a:ext cx="475615" cy="173355"/>
          </a:xfrm>
          <a:custGeom>
            <a:avLst/>
            <a:gdLst/>
            <a:ahLst/>
            <a:cxnLst/>
            <a:rect l="l" t="t" r="r" b="b"/>
            <a:pathLst>
              <a:path w="475615" h="173354">
                <a:moveTo>
                  <a:pt x="421479" y="0"/>
                </a:moveTo>
                <a:lnTo>
                  <a:pt x="376275" y="3390"/>
                </a:lnTo>
                <a:lnTo>
                  <a:pt x="332347" y="10620"/>
                </a:lnTo>
                <a:lnTo>
                  <a:pt x="278374" y="22117"/>
                </a:lnTo>
                <a:lnTo>
                  <a:pt x="213296" y="37452"/>
                </a:lnTo>
                <a:lnTo>
                  <a:pt x="79654" y="89331"/>
                </a:lnTo>
                <a:lnTo>
                  <a:pt x="0" y="162445"/>
                </a:lnTo>
                <a:lnTo>
                  <a:pt x="12052" y="168465"/>
                </a:lnTo>
                <a:lnTo>
                  <a:pt x="457238" y="173189"/>
                </a:lnTo>
                <a:lnTo>
                  <a:pt x="475589" y="140690"/>
                </a:lnTo>
                <a:lnTo>
                  <a:pt x="475322" y="3390"/>
                </a:lnTo>
                <a:lnTo>
                  <a:pt x="442678" y="847"/>
                </a:lnTo>
                <a:lnTo>
                  <a:pt x="421479" y="0"/>
                </a:lnTo>
                <a:close/>
              </a:path>
            </a:pathLst>
          </a:custGeom>
          <a:solidFill>
            <a:srgbClr val="009E00"/>
          </a:solidFill>
        </p:spPr>
        <p:txBody>
          <a:bodyPr wrap="square" lIns="0" tIns="0" rIns="0" bIns="0" rtlCol="0"/>
          <a:lstStyle/>
          <a:p>
            <a:endParaRPr/>
          </a:p>
        </p:txBody>
      </p:sp>
      <p:sp>
        <p:nvSpPr>
          <p:cNvPr id="155" name="object 155"/>
          <p:cNvSpPr/>
          <p:nvPr/>
        </p:nvSpPr>
        <p:spPr>
          <a:xfrm>
            <a:off x="10387530" y="3685618"/>
            <a:ext cx="386080" cy="161290"/>
          </a:xfrm>
          <a:custGeom>
            <a:avLst/>
            <a:gdLst/>
            <a:ahLst/>
            <a:cxnLst/>
            <a:rect l="l" t="t" r="r" b="b"/>
            <a:pathLst>
              <a:path w="386079" h="161289">
                <a:moveTo>
                  <a:pt x="385749" y="0"/>
                </a:moveTo>
                <a:lnTo>
                  <a:pt x="335215" y="2037"/>
                </a:lnTo>
                <a:lnTo>
                  <a:pt x="286019" y="7183"/>
                </a:lnTo>
                <a:lnTo>
                  <a:pt x="237823" y="15441"/>
                </a:lnTo>
                <a:lnTo>
                  <a:pt x="190288" y="26816"/>
                </a:lnTo>
                <a:lnTo>
                  <a:pt x="143077" y="41312"/>
                </a:lnTo>
                <a:lnTo>
                  <a:pt x="95851" y="58935"/>
                </a:lnTo>
                <a:lnTo>
                  <a:pt x="48271" y="79690"/>
                </a:lnTo>
                <a:lnTo>
                  <a:pt x="0" y="103581"/>
                </a:lnTo>
                <a:lnTo>
                  <a:pt x="161" y="118912"/>
                </a:lnTo>
                <a:lnTo>
                  <a:pt x="854" y="135323"/>
                </a:lnTo>
                <a:lnTo>
                  <a:pt x="2846" y="150160"/>
                </a:lnTo>
                <a:lnTo>
                  <a:pt x="6908" y="160769"/>
                </a:lnTo>
                <a:lnTo>
                  <a:pt x="51942" y="130135"/>
                </a:lnTo>
                <a:lnTo>
                  <a:pt x="96449" y="103673"/>
                </a:lnTo>
                <a:lnTo>
                  <a:pt x="141023" y="80803"/>
                </a:lnTo>
                <a:lnTo>
                  <a:pt x="186261" y="60944"/>
                </a:lnTo>
                <a:lnTo>
                  <a:pt x="232757" y="43514"/>
                </a:lnTo>
                <a:lnTo>
                  <a:pt x="281107" y="27934"/>
                </a:lnTo>
                <a:lnTo>
                  <a:pt x="331906" y="13623"/>
                </a:lnTo>
                <a:lnTo>
                  <a:pt x="385749" y="0"/>
                </a:lnTo>
                <a:close/>
              </a:path>
            </a:pathLst>
          </a:custGeom>
          <a:solidFill>
            <a:srgbClr val="FFFFFF"/>
          </a:solidFill>
        </p:spPr>
        <p:txBody>
          <a:bodyPr wrap="square" lIns="0" tIns="0" rIns="0" bIns="0" rtlCol="0"/>
          <a:lstStyle/>
          <a:p>
            <a:endParaRPr/>
          </a:p>
        </p:txBody>
      </p:sp>
      <p:sp>
        <p:nvSpPr>
          <p:cNvPr id="156" name="object 156"/>
          <p:cNvSpPr/>
          <p:nvPr/>
        </p:nvSpPr>
        <p:spPr>
          <a:xfrm>
            <a:off x="10446466" y="3887351"/>
            <a:ext cx="101390" cy="103101"/>
          </a:xfrm>
          <a:prstGeom prst="rect">
            <a:avLst/>
          </a:prstGeom>
          <a:blipFill>
            <a:blip r:embed="rId24" cstate="print"/>
            <a:stretch>
              <a:fillRect/>
            </a:stretch>
          </a:blipFill>
        </p:spPr>
        <p:txBody>
          <a:bodyPr wrap="square" lIns="0" tIns="0" rIns="0" bIns="0" rtlCol="0"/>
          <a:lstStyle/>
          <a:p>
            <a:endParaRPr/>
          </a:p>
        </p:txBody>
      </p:sp>
      <p:sp>
        <p:nvSpPr>
          <p:cNvPr id="157" name="object 157"/>
          <p:cNvSpPr/>
          <p:nvPr/>
        </p:nvSpPr>
        <p:spPr>
          <a:xfrm>
            <a:off x="10574073" y="3887213"/>
            <a:ext cx="82580" cy="103844"/>
          </a:xfrm>
          <a:prstGeom prst="rect">
            <a:avLst/>
          </a:prstGeom>
          <a:blipFill>
            <a:blip r:embed="rId25" cstate="print"/>
            <a:stretch>
              <a:fillRect/>
            </a:stretch>
          </a:blipFill>
        </p:spPr>
        <p:txBody>
          <a:bodyPr wrap="square" lIns="0" tIns="0" rIns="0" bIns="0" rtlCol="0"/>
          <a:lstStyle/>
          <a:p>
            <a:endParaRPr/>
          </a:p>
        </p:txBody>
      </p:sp>
      <p:sp>
        <p:nvSpPr>
          <p:cNvPr id="158" name="object 158"/>
          <p:cNvSpPr/>
          <p:nvPr/>
        </p:nvSpPr>
        <p:spPr>
          <a:xfrm>
            <a:off x="10687915" y="3888087"/>
            <a:ext cx="19050" cy="101600"/>
          </a:xfrm>
          <a:custGeom>
            <a:avLst/>
            <a:gdLst/>
            <a:ahLst/>
            <a:cxnLst/>
            <a:rect l="l" t="t" r="r" b="b"/>
            <a:pathLst>
              <a:path w="19050" h="101600">
                <a:moveTo>
                  <a:pt x="18872" y="0"/>
                </a:moveTo>
                <a:lnTo>
                  <a:pt x="0" y="0"/>
                </a:lnTo>
                <a:lnTo>
                  <a:pt x="1697" y="20732"/>
                </a:lnTo>
                <a:lnTo>
                  <a:pt x="2574" y="32900"/>
                </a:lnTo>
                <a:lnTo>
                  <a:pt x="2964" y="41957"/>
                </a:lnTo>
                <a:lnTo>
                  <a:pt x="3028" y="64005"/>
                </a:lnTo>
                <a:lnTo>
                  <a:pt x="2994" y="67140"/>
                </a:lnTo>
                <a:lnTo>
                  <a:pt x="2427" y="83487"/>
                </a:lnTo>
                <a:lnTo>
                  <a:pt x="1851" y="96079"/>
                </a:lnTo>
                <a:lnTo>
                  <a:pt x="1574" y="101409"/>
                </a:lnTo>
                <a:lnTo>
                  <a:pt x="18872" y="100888"/>
                </a:lnTo>
                <a:lnTo>
                  <a:pt x="17917" y="83134"/>
                </a:lnTo>
                <a:lnTo>
                  <a:pt x="17456" y="72691"/>
                </a:lnTo>
                <a:lnTo>
                  <a:pt x="17352" y="67140"/>
                </a:lnTo>
                <a:lnTo>
                  <a:pt x="17302" y="52666"/>
                </a:lnTo>
                <a:lnTo>
                  <a:pt x="17559" y="38211"/>
                </a:lnTo>
                <a:lnTo>
                  <a:pt x="18105" y="20561"/>
                </a:lnTo>
                <a:lnTo>
                  <a:pt x="18872" y="0"/>
                </a:lnTo>
                <a:close/>
              </a:path>
            </a:pathLst>
          </a:custGeom>
          <a:solidFill>
            <a:srgbClr val="000000"/>
          </a:solidFill>
        </p:spPr>
        <p:txBody>
          <a:bodyPr wrap="square" lIns="0" tIns="0" rIns="0" bIns="0" rtlCol="0"/>
          <a:lstStyle/>
          <a:p>
            <a:endParaRPr/>
          </a:p>
        </p:txBody>
      </p:sp>
      <p:sp>
        <p:nvSpPr>
          <p:cNvPr id="159" name="object 159"/>
          <p:cNvSpPr/>
          <p:nvPr/>
        </p:nvSpPr>
        <p:spPr>
          <a:xfrm>
            <a:off x="10738896" y="3887364"/>
            <a:ext cx="82580" cy="103844"/>
          </a:xfrm>
          <a:prstGeom prst="rect">
            <a:avLst/>
          </a:prstGeom>
          <a:blipFill>
            <a:blip r:embed="rId26" cstate="print"/>
            <a:stretch>
              <a:fillRect/>
            </a:stretch>
          </a:blipFill>
        </p:spPr>
        <p:txBody>
          <a:bodyPr wrap="square" lIns="0" tIns="0" rIns="0" bIns="0" rtlCol="0"/>
          <a:lstStyle/>
          <a:p>
            <a:endParaRPr/>
          </a:p>
        </p:txBody>
      </p:sp>
      <p:sp>
        <p:nvSpPr>
          <p:cNvPr id="160" name="object 160"/>
          <p:cNvSpPr/>
          <p:nvPr/>
        </p:nvSpPr>
        <p:spPr>
          <a:xfrm>
            <a:off x="8127009" y="441007"/>
            <a:ext cx="1102013" cy="276694"/>
          </a:xfrm>
          <a:prstGeom prst="rect">
            <a:avLst/>
          </a:prstGeom>
          <a:blipFill>
            <a:blip r:embed="rId27" cstate="print"/>
            <a:stretch>
              <a:fillRect/>
            </a:stretch>
          </a:blipFill>
        </p:spPr>
        <p:txBody>
          <a:bodyPr wrap="square" lIns="0" tIns="0" rIns="0" bIns="0" rtlCol="0"/>
          <a:lstStyle/>
          <a:p>
            <a:endParaRPr/>
          </a:p>
        </p:txBody>
      </p:sp>
      <p:sp>
        <p:nvSpPr>
          <p:cNvPr id="161" name="object 161"/>
          <p:cNvSpPr/>
          <p:nvPr/>
        </p:nvSpPr>
        <p:spPr>
          <a:xfrm>
            <a:off x="6463796" y="268201"/>
            <a:ext cx="1364615" cy="1032510"/>
          </a:xfrm>
          <a:custGeom>
            <a:avLst/>
            <a:gdLst/>
            <a:ahLst/>
            <a:cxnLst/>
            <a:rect l="l" t="t" r="r" b="b"/>
            <a:pathLst>
              <a:path w="1364615" h="1032510">
                <a:moveTo>
                  <a:pt x="1332103" y="0"/>
                </a:moveTo>
                <a:lnTo>
                  <a:pt x="31965" y="0"/>
                </a:lnTo>
                <a:lnTo>
                  <a:pt x="19523" y="2512"/>
                </a:lnTo>
                <a:lnTo>
                  <a:pt x="9363" y="9363"/>
                </a:lnTo>
                <a:lnTo>
                  <a:pt x="2512" y="19523"/>
                </a:lnTo>
                <a:lnTo>
                  <a:pt x="0" y="31965"/>
                </a:lnTo>
                <a:lnTo>
                  <a:pt x="0" y="1000404"/>
                </a:lnTo>
                <a:lnTo>
                  <a:pt x="2512" y="1012846"/>
                </a:lnTo>
                <a:lnTo>
                  <a:pt x="9363" y="1023007"/>
                </a:lnTo>
                <a:lnTo>
                  <a:pt x="19523" y="1029858"/>
                </a:lnTo>
                <a:lnTo>
                  <a:pt x="31965" y="1032370"/>
                </a:lnTo>
                <a:lnTo>
                  <a:pt x="1332103" y="1032370"/>
                </a:lnTo>
                <a:lnTo>
                  <a:pt x="1344545" y="1029858"/>
                </a:lnTo>
                <a:lnTo>
                  <a:pt x="1354705" y="1023007"/>
                </a:lnTo>
                <a:lnTo>
                  <a:pt x="1361556" y="1012846"/>
                </a:lnTo>
                <a:lnTo>
                  <a:pt x="1364068" y="1000404"/>
                </a:lnTo>
                <a:lnTo>
                  <a:pt x="1364068" y="31965"/>
                </a:lnTo>
                <a:lnTo>
                  <a:pt x="1361556" y="19523"/>
                </a:lnTo>
                <a:lnTo>
                  <a:pt x="1354705" y="9363"/>
                </a:lnTo>
                <a:lnTo>
                  <a:pt x="1344545" y="2512"/>
                </a:lnTo>
                <a:lnTo>
                  <a:pt x="1332103" y="0"/>
                </a:lnTo>
                <a:close/>
              </a:path>
            </a:pathLst>
          </a:custGeom>
          <a:solidFill>
            <a:srgbClr val="F3F5F7"/>
          </a:solidFill>
        </p:spPr>
        <p:txBody>
          <a:bodyPr wrap="square" lIns="0" tIns="0" rIns="0" bIns="0" rtlCol="0"/>
          <a:lstStyle/>
          <a:p>
            <a:endParaRPr/>
          </a:p>
        </p:txBody>
      </p:sp>
      <p:sp>
        <p:nvSpPr>
          <p:cNvPr id="162" name="object 162"/>
          <p:cNvSpPr txBox="1"/>
          <p:nvPr/>
        </p:nvSpPr>
        <p:spPr>
          <a:xfrm>
            <a:off x="6483713" y="681428"/>
            <a:ext cx="1276350" cy="549910"/>
          </a:xfrm>
          <a:prstGeom prst="rect">
            <a:avLst/>
          </a:prstGeom>
        </p:spPr>
        <p:txBody>
          <a:bodyPr vert="horz" wrap="square" lIns="0" tIns="44450" rIns="0" bIns="0" rtlCol="0">
            <a:spAutoFit/>
          </a:bodyPr>
          <a:lstStyle/>
          <a:p>
            <a:pPr marL="12700">
              <a:lnSpc>
                <a:spcPct val="100000"/>
              </a:lnSpc>
              <a:spcBef>
                <a:spcPts val="350"/>
              </a:spcBef>
            </a:pPr>
            <a:r>
              <a:rPr sz="650" spc="-15">
                <a:solidFill>
                  <a:srgbClr val="052369"/>
                </a:solidFill>
                <a:latin typeface="Geneva"/>
                <a:cs typeface="Geneva"/>
              </a:rPr>
              <a:t>The Investors </a:t>
            </a:r>
            <a:r>
              <a:rPr sz="650" spc="-5">
                <a:solidFill>
                  <a:srgbClr val="052369"/>
                </a:solidFill>
                <a:latin typeface="Geneva"/>
                <a:cs typeface="Geneva"/>
              </a:rPr>
              <a:t>in</a:t>
            </a:r>
            <a:r>
              <a:rPr sz="650" spc="-140">
                <a:solidFill>
                  <a:srgbClr val="052369"/>
                </a:solidFill>
                <a:latin typeface="Geneva"/>
                <a:cs typeface="Geneva"/>
              </a:rPr>
              <a:t> </a:t>
            </a:r>
            <a:r>
              <a:rPr sz="650" b="1" spc="-45">
                <a:solidFill>
                  <a:srgbClr val="052369"/>
                </a:solidFill>
                <a:latin typeface="Arial"/>
                <a:cs typeface="Arial"/>
              </a:rPr>
              <a:t>GEEREF </a:t>
            </a:r>
            <a:r>
              <a:rPr sz="650" spc="-10">
                <a:solidFill>
                  <a:srgbClr val="052369"/>
                </a:solidFill>
                <a:latin typeface="Geneva"/>
                <a:cs typeface="Geneva"/>
              </a:rPr>
              <a:t>include:</a:t>
            </a:r>
            <a:endParaRPr sz="650">
              <a:latin typeface="Geneva"/>
              <a:cs typeface="Geneva"/>
            </a:endParaRPr>
          </a:p>
          <a:p>
            <a:pPr marL="84455" indent="-72390">
              <a:lnSpc>
                <a:spcPct val="100000"/>
              </a:lnSpc>
              <a:spcBef>
                <a:spcPts val="250"/>
              </a:spcBef>
              <a:buChar char="•"/>
              <a:tabLst>
                <a:tab pos="85090" algn="l"/>
              </a:tabLst>
            </a:pPr>
            <a:r>
              <a:rPr sz="650" spc="-10">
                <a:solidFill>
                  <a:srgbClr val="052369"/>
                </a:solidFill>
                <a:latin typeface="Geneva"/>
                <a:cs typeface="Geneva"/>
              </a:rPr>
              <a:t>European</a:t>
            </a:r>
            <a:r>
              <a:rPr sz="650" spc="-60">
                <a:solidFill>
                  <a:srgbClr val="052369"/>
                </a:solidFill>
                <a:latin typeface="Geneva"/>
                <a:cs typeface="Geneva"/>
              </a:rPr>
              <a:t> </a:t>
            </a:r>
            <a:r>
              <a:rPr sz="650">
                <a:solidFill>
                  <a:srgbClr val="052369"/>
                </a:solidFill>
                <a:latin typeface="Geneva"/>
                <a:cs typeface="Geneva"/>
              </a:rPr>
              <a:t>Union</a:t>
            </a:r>
            <a:endParaRPr sz="650">
              <a:latin typeface="Geneva"/>
              <a:cs typeface="Geneva"/>
            </a:endParaRPr>
          </a:p>
          <a:p>
            <a:pPr marL="84455" indent="-72390">
              <a:lnSpc>
                <a:spcPct val="100000"/>
              </a:lnSpc>
              <a:spcBef>
                <a:spcPts val="254"/>
              </a:spcBef>
              <a:buChar char="•"/>
              <a:tabLst>
                <a:tab pos="85090" algn="l"/>
              </a:tabLst>
            </a:pPr>
            <a:r>
              <a:rPr sz="650" spc="-10">
                <a:solidFill>
                  <a:srgbClr val="052369"/>
                </a:solidFill>
                <a:latin typeface="Geneva"/>
                <a:cs typeface="Geneva"/>
              </a:rPr>
              <a:t>Germany</a:t>
            </a:r>
            <a:endParaRPr sz="650">
              <a:latin typeface="Geneva"/>
              <a:cs typeface="Geneva"/>
            </a:endParaRPr>
          </a:p>
          <a:p>
            <a:pPr marL="84455" indent="-72390">
              <a:lnSpc>
                <a:spcPct val="100000"/>
              </a:lnSpc>
              <a:spcBef>
                <a:spcPts val="250"/>
              </a:spcBef>
              <a:buChar char="•"/>
              <a:tabLst>
                <a:tab pos="85090" algn="l"/>
              </a:tabLst>
            </a:pPr>
            <a:r>
              <a:rPr sz="650" spc="-15">
                <a:solidFill>
                  <a:srgbClr val="052369"/>
                </a:solidFill>
                <a:latin typeface="Geneva"/>
                <a:cs typeface="Geneva"/>
              </a:rPr>
              <a:t>Norway</a:t>
            </a:r>
            <a:endParaRPr sz="650">
              <a:latin typeface="Geneva"/>
              <a:cs typeface="Geneva"/>
            </a:endParaRPr>
          </a:p>
        </p:txBody>
      </p:sp>
      <p:sp>
        <p:nvSpPr>
          <p:cNvPr id="163" name="object 163"/>
          <p:cNvSpPr/>
          <p:nvPr/>
        </p:nvSpPr>
        <p:spPr>
          <a:xfrm>
            <a:off x="7745396" y="1492200"/>
            <a:ext cx="1247775" cy="1301115"/>
          </a:xfrm>
          <a:custGeom>
            <a:avLst/>
            <a:gdLst/>
            <a:ahLst/>
            <a:cxnLst/>
            <a:rect l="l" t="t" r="r" b="b"/>
            <a:pathLst>
              <a:path w="1247775" h="1301114">
                <a:moveTo>
                  <a:pt x="1215555" y="0"/>
                </a:moveTo>
                <a:lnTo>
                  <a:pt x="31965" y="0"/>
                </a:lnTo>
                <a:lnTo>
                  <a:pt x="19523" y="2512"/>
                </a:lnTo>
                <a:lnTo>
                  <a:pt x="9363" y="9363"/>
                </a:lnTo>
                <a:lnTo>
                  <a:pt x="2512" y="19523"/>
                </a:lnTo>
                <a:lnTo>
                  <a:pt x="0" y="31965"/>
                </a:lnTo>
                <a:lnTo>
                  <a:pt x="0" y="1268933"/>
                </a:lnTo>
                <a:lnTo>
                  <a:pt x="2512" y="1281373"/>
                </a:lnTo>
                <a:lnTo>
                  <a:pt x="9363" y="1291529"/>
                </a:lnTo>
                <a:lnTo>
                  <a:pt x="19523" y="1298376"/>
                </a:lnTo>
                <a:lnTo>
                  <a:pt x="31965" y="1300886"/>
                </a:lnTo>
                <a:lnTo>
                  <a:pt x="1215555" y="1300886"/>
                </a:lnTo>
                <a:lnTo>
                  <a:pt x="1227995" y="1298376"/>
                </a:lnTo>
                <a:lnTo>
                  <a:pt x="1238151" y="1291529"/>
                </a:lnTo>
                <a:lnTo>
                  <a:pt x="1244998" y="1281373"/>
                </a:lnTo>
                <a:lnTo>
                  <a:pt x="1247508" y="1268933"/>
                </a:lnTo>
                <a:lnTo>
                  <a:pt x="1247508" y="31965"/>
                </a:lnTo>
                <a:lnTo>
                  <a:pt x="1244998" y="19523"/>
                </a:lnTo>
                <a:lnTo>
                  <a:pt x="1238151" y="9363"/>
                </a:lnTo>
                <a:lnTo>
                  <a:pt x="1227995" y="2512"/>
                </a:lnTo>
                <a:lnTo>
                  <a:pt x="1215555" y="0"/>
                </a:lnTo>
                <a:close/>
              </a:path>
            </a:pathLst>
          </a:custGeom>
          <a:solidFill>
            <a:srgbClr val="F3F5F7"/>
          </a:solidFill>
        </p:spPr>
        <p:txBody>
          <a:bodyPr wrap="square" lIns="0" tIns="0" rIns="0" bIns="0" rtlCol="0"/>
          <a:lstStyle/>
          <a:p>
            <a:endParaRPr/>
          </a:p>
        </p:txBody>
      </p:sp>
      <p:sp>
        <p:nvSpPr>
          <p:cNvPr id="164" name="object 164"/>
          <p:cNvSpPr txBox="1"/>
          <p:nvPr/>
        </p:nvSpPr>
        <p:spPr>
          <a:xfrm>
            <a:off x="7767868" y="1873728"/>
            <a:ext cx="1184910" cy="847090"/>
          </a:xfrm>
          <a:prstGeom prst="rect">
            <a:avLst/>
          </a:prstGeom>
        </p:spPr>
        <p:txBody>
          <a:bodyPr vert="horz" wrap="square" lIns="0" tIns="44450" rIns="0" bIns="0" rtlCol="0">
            <a:spAutoFit/>
          </a:bodyPr>
          <a:lstStyle/>
          <a:p>
            <a:pPr marL="12700">
              <a:lnSpc>
                <a:spcPct val="100000"/>
              </a:lnSpc>
              <a:spcBef>
                <a:spcPts val="350"/>
              </a:spcBef>
            </a:pPr>
            <a:r>
              <a:rPr sz="650" spc="-15">
                <a:solidFill>
                  <a:srgbClr val="052369"/>
                </a:solidFill>
                <a:latin typeface="Geneva"/>
                <a:cs typeface="Geneva"/>
              </a:rPr>
              <a:t>The Investors </a:t>
            </a:r>
            <a:r>
              <a:rPr sz="650" spc="-5">
                <a:solidFill>
                  <a:srgbClr val="052369"/>
                </a:solidFill>
                <a:latin typeface="Geneva"/>
                <a:cs typeface="Geneva"/>
              </a:rPr>
              <a:t>in</a:t>
            </a:r>
            <a:r>
              <a:rPr sz="650" spc="-165">
                <a:solidFill>
                  <a:srgbClr val="052369"/>
                </a:solidFill>
                <a:latin typeface="Geneva"/>
                <a:cs typeface="Geneva"/>
              </a:rPr>
              <a:t> </a:t>
            </a:r>
            <a:r>
              <a:rPr sz="650" b="1" spc="-10">
                <a:solidFill>
                  <a:srgbClr val="052369"/>
                </a:solidFill>
                <a:latin typeface="Arial"/>
                <a:cs typeface="Arial"/>
              </a:rPr>
              <a:t>CIIF </a:t>
            </a:r>
            <a:r>
              <a:rPr sz="650" spc="-10">
                <a:solidFill>
                  <a:srgbClr val="052369"/>
                </a:solidFill>
                <a:latin typeface="Geneva"/>
                <a:cs typeface="Geneva"/>
              </a:rPr>
              <a:t>include:</a:t>
            </a:r>
            <a:endParaRPr sz="650">
              <a:latin typeface="Geneva"/>
              <a:cs typeface="Geneva"/>
            </a:endParaRPr>
          </a:p>
          <a:p>
            <a:pPr marL="84455" marR="5080" indent="-72390">
              <a:lnSpc>
                <a:spcPct val="100000"/>
              </a:lnSpc>
              <a:spcBef>
                <a:spcPts val="250"/>
              </a:spcBef>
              <a:buChar char="•"/>
              <a:tabLst>
                <a:tab pos="85090" algn="l"/>
              </a:tabLst>
            </a:pPr>
            <a:r>
              <a:rPr sz="650" spc="5">
                <a:solidFill>
                  <a:srgbClr val="052369"/>
                </a:solidFill>
                <a:latin typeface="Geneva"/>
                <a:cs typeface="Geneva"/>
              </a:rPr>
              <a:t>Japan</a:t>
            </a:r>
            <a:r>
              <a:rPr sz="650" spc="-70">
                <a:solidFill>
                  <a:srgbClr val="052369"/>
                </a:solidFill>
                <a:latin typeface="Geneva"/>
                <a:cs typeface="Geneva"/>
              </a:rPr>
              <a:t> </a:t>
            </a:r>
            <a:r>
              <a:rPr sz="650">
                <a:solidFill>
                  <a:srgbClr val="052369"/>
                </a:solidFill>
                <a:latin typeface="Geneva"/>
                <a:cs typeface="Geneva"/>
              </a:rPr>
              <a:t>Bank</a:t>
            </a:r>
            <a:r>
              <a:rPr sz="650" spc="-65">
                <a:solidFill>
                  <a:srgbClr val="052369"/>
                </a:solidFill>
                <a:latin typeface="Geneva"/>
                <a:cs typeface="Geneva"/>
              </a:rPr>
              <a:t> </a:t>
            </a:r>
            <a:r>
              <a:rPr sz="650" spc="-20">
                <a:solidFill>
                  <a:srgbClr val="052369"/>
                </a:solidFill>
                <a:latin typeface="Geneva"/>
                <a:cs typeface="Geneva"/>
              </a:rPr>
              <a:t>for</a:t>
            </a:r>
            <a:r>
              <a:rPr sz="650" spc="-70">
                <a:solidFill>
                  <a:srgbClr val="052369"/>
                </a:solidFill>
                <a:latin typeface="Geneva"/>
                <a:cs typeface="Geneva"/>
              </a:rPr>
              <a:t> </a:t>
            </a:r>
            <a:r>
              <a:rPr sz="650" spc="-10">
                <a:solidFill>
                  <a:srgbClr val="052369"/>
                </a:solidFill>
                <a:latin typeface="Geneva"/>
                <a:cs typeface="Geneva"/>
              </a:rPr>
              <a:t>International  Cooperation</a:t>
            </a:r>
            <a:endParaRPr sz="650">
              <a:latin typeface="Geneva"/>
              <a:cs typeface="Geneva"/>
            </a:endParaRPr>
          </a:p>
          <a:p>
            <a:pPr marL="84455" marR="101600" indent="-72390">
              <a:lnSpc>
                <a:spcPct val="100000"/>
              </a:lnSpc>
              <a:spcBef>
                <a:spcPts val="254"/>
              </a:spcBef>
              <a:buChar char="•"/>
              <a:tabLst>
                <a:tab pos="85090" algn="l"/>
              </a:tabLst>
            </a:pPr>
            <a:r>
              <a:rPr sz="650" spc="-10">
                <a:solidFill>
                  <a:srgbClr val="052369"/>
                </a:solidFill>
                <a:latin typeface="Geneva"/>
                <a:cs typeface="Geneva"/>
              </a:rPr>
              <a:t>Sumitomo </a:t>
            </a:r>
            <a:r>
              <a:rPr sz="650" spc="10">
                <a:solidFill>
                  <a:srgbClr val="052369"/>
                </a:solidFill>
                <a:latin typeface="Geneva"/>
                <a:cs typeface="Geneva"/>
              </a:rPr>
              <a:t>Mitsui</a:t>
            </a:r>
            <a:r>
              <a:rPr sz="650" spc="-155">
                <a:solidFill>
                  <a:srgbClr val="052369"/>
                </a:solidFill>
                <a:latin typeface="Geneva"/>
                <a:cs typeface="Geneva"/>
              </a:rPr>
              <a:t> </a:t>
            </a:r>
            <a:r>
              <a:rPr sz="650">
                <a:solidFill>
                  <a:srgbClr val="052369"/>
                </a:solidFill>
                <a:latin typeface="Geneva"/>
                <a:cs typeface="Geneva"/>
              </a:rPr>
              <a:t>Banking  </a:t>
            </a:r>
            <a:r>
              <a:rPr sz="650" spc="-10">
                <a:solidFill>
                  <a:srgbClr val="052369"/>
                </a:solidFill>
                <a:latin typeface="Geneva"/>
                <a:cs typeface="Geneva"/>
              </a:rPr>
              <a:t>Cooperation</a:t>
            </a:r>
            <a:endParaRPr sz="650">
              <a:latin typeface="Geneva"/>
              <a:cs typeface="Geneva"/>
            </a:endParaRPr>
          </a:p>
          <a:p>
            <a:pPr marL="84455" marR="454025" indent="-72390">
              <a:lnSpc>
                <a:spcPct val="100000"/>
              </a:lnSpc>
              <a:spcBef>
                <a:spcPts val="250"/>
              </a:spcBef>
              <a:buChar char="•"/>
              <a:tabLst>
                <a:tab pos="85090" algn="l"/>
              </a:tabLst>
            </a:pPr>
            <a:r>
              <a:rPr sz="650" spc="-5">
                <a:solidFill>
                  <a:srgbClr val="052369"/>
                </a:solidFill>
                <a:latin typeface="Geneva"/>
                <a:cs typeface="Geneva"/>
              </a:rPr>
              <a:t>Brookfield</a:t>
            </a:r>
            <a:r>
              <a:rPr sz="650" spc="-105">
                <a:solidFill>
                  <a:srgbClr val="052369"/>
                </a:solidFill>
                <a:latin typeface="Geneva"/>
                <a:cs typeface="Geneva"/>
              </a:rPr>
              <a:t> </a:t>
            </a:r>
            <a:r>
              <a:rPr sz="650" spc="-15">
                <a:solidFill>
                  <a:srgbClr val="052369"/>
                </a:solidFill>
                <a:latin typeface="Geneva"/>
                <a:cs typeface="Geneva"/>
              </a:rPr>
              <a:t>Asset  </a:t>
            </a:r>
            <a:r>
              <a:rPr sz="650" spc="-5">
                <a:solidFill>
                  <a:srgbClr val="052369"/>
                </a:solidFill>
                <a:latin typeface="Geneva"/>
                <a:cs typeface="Geneva"/>
              </a:rPr>
              <a:t>Management</a:t>
            </a:r>
            <a:endParaRPr sz="650">
              <a:latin typeface="Geneva"/>
              <a:cs typeface="Geneva"/>
            </a:endParaRPr>
          </a:p>
        </p:txBody>
      </p:sp>
      <p:sp>
        <p:nvSpPr>
          <p:cNvPr id="165" name="object 165"/>
          <p:cNvSpPr/>
          <p:nvPr/>
        </p:nvSpPr>
        <p:spPr>
          <a:xfrm>
            <a:off x="7435798" y="5591175"/>
            <a:ext cx="86360" cy="0"/>
          </a:xfrm>
          <a:custGeom>
            <a:avLst/>
            <a:gdLst/>
            <a:ahLst/>
            <a:cxnLst/>
            <a:rect l="l" t="t" r="r" b="b"/>
            <a:pathLst>
              <a:path w="86359">
                <a:moveTo>
                  <a:pt x="0" y="0"/>
                </a:moveTo>
                <a:lnTo>
                  <a:pt x="85801" y="0"/>
                </a:lnTo>
              </a:path>
            </a:pathLst>
          </a:custGeom>
          <a:ln w="12369">
            <a:solidFill>
              <a:srgbClr val="FF9933"/>
            </a:solidFill>
          </a:ln>
        </p:spPr>
        <p:txBody>
          <a:bodyPr wrap="square" lIns="0" tIns="0" rIns="0" bIns="0" rtlCol="0"/>
          <a:lstStyle/>
          <a:p>
            <a:endParaRPr/>
          </a:p>
        </p:txBody>
      </p:sp>
      <p:sp>
        <p:nvSpPr>
          <p:cNvPr id="166" name="object 166"/>
          <p:cNvSpPr/>
          <p:nvPr/>
        </p:nvSpPr>
        <p:spPr>
          <a:xfrm>
            <a:off x="7668882" y="5591130"/>
            <a:ext cx="86360" cy="0"/>
          </a:xfrm>
          <a:custGeom>
            <a:avLst/>
            <a:gdLst/>
            <a:ahLst/>
            <a:cxnLst/>
            <a:rect l="l" t="t" r="r" b="b"/>
            <a:pathLst>
              <a:path w="86359">
                <a:moveTo>
                  <a:pt x="0" y="0"/>
                </a:moveTo>
                <a:lnTo>
                  <a:pt x="85750" y="0"/>
                </a:lnTo>
              </a:path>
            </a:pathLst>
          </a:custGeom>
          <a:ln w="12382">
            <a:solidFill>
              <a:srgbClr val="138808"/>
            </a:solidFill>
          </a:ln>
        </p:spPr>
        <p:txBody>
          <a:bodyPr wrap="square" lIns="0" tIns="0" rIns="0" bIns="0" rtlCol="0"/>
          <a:lstStyle/>
          <a:p>
            <a:endParaRPr/>
          </a:p>
        </p:txBody>
      </p:sp>
      <p:sp>
        <p:nvSpPr>
          <p:cNvPr id="167" name="object 167"/>
          <p:cNvSpPr/>
          <p:nvPr/>
        </p:nvSpPr>
        <p:spPr>
          <a:xfrm>
            <a:off x="7435794" y="5611597"/>
            <a:ext cx="149225" cy="69215"/>
          </a:xfrm>
          <a:custGeom>
            <a:avLst/>
            <a:gdLst/>
            <a:ahLst/>
            <a:cxnLst/>
            <a:rect l="l" t="t" r="r" b="b"/>
            <a:pathLst>
              <a:path w="149225" h="69214">
                <a:moveTo>
                  <a:pt x="30645" y="0"/>
                </a:moveTo>
                <a:lnTo>
                  <a:pt x="0" y="0"/>
                </a:lnTo>
                <a:lnTo>
                  <a:pt x="11583" y="27427"/>
                </a:lnTo>
                <a:lnTo>
                  <a:pt x="31048" y="49172"/>
                </a:lnTo>
                <a:lnTo>
                  <a:pt x="56442" y="63495"/>
                </a:lnTo>
                <a:lnTo>
                  <a:pt x="85813" y="68656"/>
                </a:lnTo>
                <a:lnTo>
                  <a:pt x="103434" y="66861"/>
                </a:lnTo>
                <a:lnTo>
                  <a:pt x="120137" y="61623"/>
                </a:lnTo>
                <a:lnTo>
                  <a:pt x="135461" y="53161"/>
                </a:lnTo>
                <a:lnTo>
                  <a:pt x="148945" y="41694"/>
                </a:lnTo>
                <a:lnTo>
                  <a:pt x="147111" y="38963"/>
                </a:lnTo>
                <a:lnTo>
                  <a:pt x="85928" y="38963"/>
                </a:lnTo>
                <a:lnTo>
                  <a:pt x="67983" y="36109"/>
                </a:lnTo>
                <a:lnTo>
                  <a:pt x="52128" y="28106"/>
                </a:lnTo>
                <a:lnTo>
                  <a:pt x="39352" y="15791"/>
                </a:lnTo>
                <a:lnTo>
                  <a:pt x="30645" y="0"/>
                </a:lnTo>
                <a:close/>
              </a:path>
              <a:path w="149225" h="69214">
                <a:moveTo>
                  <a:pt x="134353" y="13233"/>
                </a:moveTo>
                <a:lnTo>
                  <a:pt x="124925" y="23988"/>
                </a:lnTo>
                <a:lnTo>
                  <a:pt x="113360" y="32084"/>
                </a:lnTo>
                <a:lnTo>
                  <a:pt x="100184" y="37188"/>
                </a:lnTo>
                <a:lnTo>
                  <a:pt x="85928" y="38963"/>
                </a:lnTo>
                <a:lnTo>
                  <a:pt x="147111" y="38963"/>
                </a:lnTo>
                <a:lnTo>
                  <a:pt x="144506" y="35084"/>
                </a:lnTo>
                <a:lnTo>
                  <a:pt x="140587" y="28106"/>
                </a:lnTo>
                <a:lnTo>
                  <a:pt x="137199" y="20807"/>
                </a:lnTo>
                <a:lnTo>
                  <a:pt x="134353" y="13233"/>
                </a:lnTo>
                <a:close/>
              </a:path>
            </a:pathLst>
          </a:custGeom>
          <a:solidFill>
            <a:srgbClr val="1D1D1D"/>
          </a:solidFill>
        </p:spPr>
        <p:txBody>
          <a:bodyPr wrap="square" lIns="0" tIns="0" rIns="0" bIns="0" rtlCol="0"/>
          <a:lstStyle/>
          <a:p>
            <a:endParaRPr/>
          </a:p>
        </p:txBody>
      </p:sp>
      <p:sp>
        <p:nvSpPr>
          <p:cNvPr id="168" name="object 168"/>
          <p:cNvSpPr/>
          <p:nvPr/>
        </p:nvSpPr>
        <p:spPr>
          <a:xfrm>
            <a:off x="7605700" y="5502094"/>
            <a:ext cx="149225" cy="69215"/>
          </a:xfrm>
          <a:custGeom>
            <a:avLst/>
            <a:gdLst/>
            <a:ahLst/>
            <a:cxnLst/>
            <a:rect l="l" t="t" r="r" b="b"/>
            <a:pathLst>
              <a:path w="149225" h="69214">
                <a:moveTo>
                  <a:pt x="127021" y="29692"/>
                </a:moveTo>
                <a:lnTo>
                  <a:pt x="63131" y="29692"/>
                </a:lnTo>
                <a:lnTo>
                  <a:pt x="81074" y="32546"/>
                </a:lnTo>
                <a:lnTo>
                  <a:pt x="96915" y="40551"/>
                </a:lnTo>
                <a:lnTo>
                  <a:pt x="109653" y="52870"/>
                </a:lnTo>
                <a:lnTo>
                  <a:pt x="118287" y="68668"/>
                </a:lnTo>
                <a:lnTo>
                  <a:pt x="148932" y="68668"/>
                </a:lnTo>
                <a:lnTo>
                  <a:pt x="137355" y="41239"/>
                </a:lnTo>
                <a:lnTo>
                  <a:pt x="127021" y="29692"/>
                </a:lnTo>
                <a:close/>
              </a:path>
              <a:path w="149225" h="69214">
                <a:moveTo>
                  <a:pt x="63131" y="0"/>
                </a:moveTo>
                <a:lnTo>
                  <a:pt x="45505" y="1796"/>
                </a:lnTo>
                <a:lnTo>
                  <a:pt x="28803" y="7038"/>
                </a:lnTo>
                <a:lnTo>
                  <a:pt x="13482" y="15505"/>
                </a:lnTo>
                <a:lnTo>
                  <a:pt x="0" y="26974"/>
                </a:lnTo>
                <a:lnTo>
                  <a:pt x="4451" y="33630"/>
                </a:lnTo>
                <a:lnTo>
                  <a:pt x="8410" y="40600"/>
                </a:lnTo>
                <a:lnTo>
                  <a:pt x="11840" y="47872"/>
                </a:lnTo>
                <a:lnTo>
                  <a:pt x="14706" y="55435"/>
                </a:lnTo>
                <a:lnTo>
                  <a:pt x="24133" y="44678"/>
                </a:lnTo>
                <a:lnTo>
                  <a:pt x="35699" y="36577"/>
                </a:lnTo>
                <a:lnTo>
                  <a:pt x="48875" y="31470"/>
                </a:lnTo>
                <a:lnTo>
                  <a:pt x="63131" y="29692"/>
                </a:lnTo>
                <a:lnTo>
                  <a:pt x="127021" y="29692"/>
                </a:lnTo>
                <a:lnTo>
                  <a:pt x="117890" y="19489"/>
                </a:lnTo>
                <a:lnTo>
                  <a:pt x="92497" y="5162"/>
                </a:lnTo>
                <a:lnTo>
                  <a:pt x="63131" y="0"/>
                </a:lnTo>
                <a:close/>
              </a:path>
            </a:pathLst>
          </a:custGeom>
          <a:solidFill>
            <a:srgbClr val="1D1D1D"/>
          </a:solidFill>
        </p:spPr>
        <p:txBody>
          <a:bodyPr wrap="square" lIns="0" tIns="0" rIns="0" bIns="0" rtlCol="0"/>
          <a:lstStyle/>
          <a:p>
            <a:endParaRPr/>
          </a:p>
        </p:txBody>
      </p:sp>
      <p:sp>
        <p:nvSpPr>
          <p:cNvPr id="169" name="object 169"/>
          <p:cNvSpPr/>
          <p:nvPr/>
        </p:nvSpPr>
        <p:spPr>
          <a:xfrm>
            <a:off x="7435798" y="5502093"/>
            <a:ext cx="319405" cy="178435"/>
          </a:xfrm>
          <a:custGeom>
            <a:avLst/>
            <a:gdLst/>
            <a:ahLst/>
            <a:cxnLst/>
            <a:rect l="l" t="t" r="r" b="b"/>
            <a:pathLst>
              <a:path w="319404" h="178435">
                <a:moveTo>
                  <a:pt x="150570" y="29692"/>
                </a:moveTo>
                <a:lnTo>
                  <a:pt x="85928" y="29692"/>
                </a:lnTo>
                <a:lnTo>
                  <a:pt x="108827" y="34362"/>
                </a:lnTo>
                <a:lnTo>
                  <a:pt x="127530" y="47094"/>
                </a:lnTo>
                <a:lnTo>
                  <a:pt x="140142" y="65975"/>
                </a:lnTo>
                <a:lnTo>
                  <a:pt x="151714" y="123727"/>
                </a:lnTo>
                <a:lnTo>
                  <a:pt x="170649" y="152045"/>
                </a:lnTo>
                <a:lnTo>
                  <a:pt x="198709" y="171156"/>
                </a:lnTo>
                <a:lnTo>
                  <a:pt x="233032" y="178168"/>
                </a:lnTo>
                <a:lnTo>
                  <a:pt x="262744" y="172971"/>
                </a:lnTo>
                <a:lnTo>
                  <a:pt x="288174" y="158588"/>
                </a:lnTo>
                <a:lnTo>
                  <a:pt x="297161" y="148475"/>
                </a:lnTo>
                <a:lnTo>
                  <a:pt x="232905" y="148475"/>
                </a:lnTo>
                <a:lnTo>
                  <a:pt x="210006" y="143806"/>
                </a:lnTo>
                <a:lnTo>
                  <a:pt x="191303" y="131075"/>
                </a:lnTo>
                <a:lnTo>
                  <a:pt x="178691" y="112197"/>
                </a:lnTo>
                <a:lnTo>
                  <a:pt x="167118" y="54446"/>
                </a:lnTo>
                <a:lnTo>
                  <a:pt x="150570" y="29692"/>
                </a:lnTo>
                <a:close/>
              </a:path>
              <a:path w="319404" h="178435">
                <a:moveTo>
                  <a:pt x="318960" y="109499"/>
                </a:moveTo>
                <a:lnTo>
                  <a:pt x="288188" y="109499"/>
                </a:lnTo>
                <a:lnTo>
                  <a:pt x="279652" y="125196"/>
                </a:lnTo>
                <a:lnTo>
                  <a:pt x="266980" y="137526"/>
                </a:lnTo>
                <a:lnTo>
                  <a:pt x="251092" y="145587"/>
                </a:lnTo>
                <a:lnTo>
                  <a:pt x="232905" y="148475"/>
                </a:lnTo>
                <a:lnTo>
                  <a:pt x="297161" y="148475"/>
                </a:lnTo>
                <a:lnTo>
                  <a:pt x="307514" y="136827"/>
                </a:lnTo>
                <a:lnTo>
                  <a:pt x="318960" y="109499"/>
                </a:lnTo>
                <a:close/>
              </a:path>
              <a:path w="319404" h="178435">
                <a:moveTo>
                  <a:pt x="85813" y="0"/>
                </a:moveTo>
                <a:lnTo>
                  <a:pt x="56114" y="5196"/>
                </a:lnTo>
                <a:lnTo>
                  <a:pt x="30724" y="19580"/>
                </a:lnTo>
                <a:lnTo>
                  <a:pt x="11426" y="41340"/>
                </a:lnTo>
                <a:lnTo>
                  <a:pt x="0" y="68668"/>
                </a:lnTo>
                <a:lnTo>
                  <a:pt x="30645" y="68668"/>
                </a:lnTo>
                <a:lnTo>
                  <a:pt x="39181" y="52977"/>
                </a:lnTo>
                <a:lnTo>
                  <a:pt x="51852" y="40646"/>
                </a:lnTo>
                <a:lnTo>
                  <a:pt x="67740" y="32582"/>
                </a:lnTo>
                <a:lnTo>
                  <a:pt x="85928" y="29692"/>
                </a:lnTo>
                <a:lnTo>
                  <a:pt x="150570" y="29692"/>
                </a:lnTo>
                <a:lnTo>
                  <a:pt x="148185" y="26123"/>
                </a:lnTo>
                <a:lnTo>
                  <a:pt x="120129" y="7012"/>
                </a:lnTo>
                <a:lnTo>
                  <a:pt x="85813" y="0"/>
                </a:lnTo>
                <a:close/>
              </a:path>
            </a:pathLst>
          </a:custGeom>
          <a:solidFill>
            <a:srgbClr val="1D1D1D"/>
          </a:solidFill>
        </p:spPr>
        <p:txBody>
          <a:bodyPr wrap="square" lIns="0" tIns="0" rIns="0" bIns="0" rtlCol="0"/>
          <a:lstStyle/>
          <a:p>
            <a:endParaRPr/>
          </a:p>
        </p:txBody>
      </p:sp>
      <p:sp>
        <p:nvSpPr>
          <p:cNvPr id="170" name="object 170"/>
          <p:cNvSpPr/>
          <p:nvPr/>
        </p:nvSpPr>
        <p:spPr>
          <a:xfrm>
            <a:off x="7803171" y="5639396"/>
            <a:ext cx="7620" cy="40005"/>
          </a:xfrm>
          <a:custGeom>
            <a:avLst/>
            <a:gdLst/>
            <a:ahLst/>
            <a:cxnLst/>
            <a:rect l="l" t="t" r="r" b="b"/>
            <a:pathLst>
              <a:path w="7620" h="40004">
                <a:moveTo>
                  <a:pt x="0" y="39839"/>
                </a:moveTo>
                <a:lnTo>
                  <a:pt x="7213" y="39839"/>
                </a:lnTo>
                <a:lnTo>
                  <a:pt x="7213" y="0"/>
                </a:lnTo>
                <a:lnTo>
                  <a:pt x="0" y="0"/>
                </a:lnTo>
                <a:lnTo>
                  <a:pt x="0" y="39839"/>
                </a:lnTo>
                <a:close/>
              </a:path>
            </a:pathLst>
          </a:custGeom>
          <a:solidFill>
            <a:srgbClr val="1D1D1D"/>
          </a:solidFill>
        </p:spPr>
        <p:txBody>
          <a:bodyPr wrap="square" lIns="0" tIns="0" rIns="0" bIns="0" rtlCol="0"/>
          <a:lstStyle/>
          <a:p>
            <a:endParaRPr/>
          </a:p>
        </p:txBody>
      </p:sp>
      <p:sp>
        <p:nvSpPr>
          <p:cNvPr id="171" name="object 171"/>
          <p:cNvSpPr/>
          <p:nvPr/>
        </p:nvSpPr>
        <p:spPr>
          <a:xfrm>
            <a:off x="7821534" y="5639401"/>
            <a:ext cx="36830" cy="40005"/>
          </a:xfrm>
          <a:custGeom>
            <a:avLst/>
            <a:gdLst/>
            <a:ahLst/>
            <a:cxnLst/>
            <a:rect l="l" t="t" r="r" b="b"/>
            <a:pathLst>
              <a:path w="36829" h="40004">
                <a:moveTo>
                  <a:pt x="9563" y="0"/>
                </a:moveTo>
                <a:lnTo>
                  <a:pt x="0" y="0"/>
                </a:lnTo>
                <a:lnTo>
                  <a:pt x="0" y="39839"/>
                </a:lnTo>
                <a:lnTo>
                  <a:pt x="7213" y="39839"/>
                </a:lnTo>
                <a:lnTo>
                  <a:pt x="7213" y="9283"/>
                </a:lnTo>
                <a:lnTo>
                  <a:pt x="15712" y="9283"/>
                </a:lnTo>
                <a:lnTo>
                  <a:pt x="9563" y="0"/>
                </a:lnTo>
                <a:close/>
              </a:path>
              <a:path w="36829" h="40004">
                <a:moveTo>
                  <a:pt x="15712" y="9283"/>
                </a:moveTo>
                <a:lnTo>
                  <a:pt x="7327" y="9283"/>
                </a:lnTo>
                <a:lnTo>
                  <a:pt x="27343" y="39839"/>
                </a:lnTo>
                <a:lnTo>
                  <a:pt x="36487" y="39839"/>
                </a:lnTo>
                <a:lnTo>
                  <a:pt x="36487" y="29603"/>
                </a:lnTo>
                <a:lnTo>
                  <a:pt x="29171" y="29603"/>
                </a:lnTo>
                <a:lnTo>
                  <a:pt x="15712" y="9283"/>
                </a:lnTo>
                <a:close/>
              </a:path>
              <a:path w="36829" h="40004">
                <a:moveTo>
                  <a:pt x="36487" y="0"/>
                </a:moveTo>
                <a:lnTo>
                  <a:pt x="29286" y="0"/>
                </a:lnTo>
                <a:lnTo>
                  <a:pt x="29286" y="29603"/>
                </a:lnTo>
                <a:lnTo>
                  <a:pt x="36487" y="29603"/>
                </a:lnTo>
                <a:lnTo>
                  <a:pt x="36487" y="0"/>
                </a:lnTo>
                <a:close/>
              </a:path>
            </a:pathLst>
          </a:custGeom>
          <a:solidFill>
            <a:srgbClr val="1D1D1D"/>
          </a:solidFill>
        </p:spPr>
        <p:txBody>
          <a:bodyPr wrap="square" lIns="0" tIns="0" rIns="0" bIns="0" rtlCol="0"/>
          <a:lstStyle/>
          <a:p>
            <a:endParaRPr/>
          </a:p>
        </p:txBody>
      </p:sp>
      <p:sp>
        <p:nvSpPr>
          <p:cNvPr id="172" name="object 172"/>
          <p:cNvSpPr/>
          <p:nvPr/>
        </p:nvSpPr>
        <p:spPr>
          <a:xfrm>
            <a:off x="7869337" y="5639401"/>
            <a:ext cx="26670" cy="40005"/>
          </a:xfrm>
          <a:custGeom>
            <a:avLst/>
            <a:gdLst/>
            <a:ahLst/>
            <a:cxnLst/>
            <a:rect l="l" t="t" r="r" b="b"/>
            <a:pathLst>
              <a:path w="26670" h="40004">
                <a:moveTo>
                  <a:pt x="26123" y="0"/>
                </a:moveTo>
                <a:lnTo>
                  <a:pt x="0" y="0"/>
                </a:lnTo>
                <a:lnTo>
                  <a:pt x="0" y="39839"/>
                </a:lnTo>
                <a:lnTo>
                  <a:pt x="7200" y="39839"/>
                </a:lnTo>
                <a:lnTo>
                  <a:pt x="7200" y="23291"/>
                </a:lnTo>
                <a:lnTo>
                  <a:pt x="25044" y="23291"/>
                </a:lnTo>
                <a:lnTo>
                  <a:pt x="25044" y="16878"/>
                </a:lnTo>
                <a:lnTo>
                  <a:pt x="7200" y="16878"/>
                </a:lnTo>
                <a:lnTo>
                  <a:pt x="7200" y="6413"/>
                </a:lnTo>
                <a:lnTo>
                  <a:pt x="26123" y="6413"/>
                </a:lnTo>
                <a:lnTo>
                  <a:pt x="26123" y="0"/>
                </a:lnTo>
                <a:close/>
              </a:path>
            </a:pathLst>
          </a:custGeom>
          <a:solidFill>
            <a:srgbClr val="1D1D1D"/>
          </a:solidFill>
        </p:spPr>
        <p:txBody>
          <a:bodyPr wrap="square" lIns="0" tIns="0" rIns="0" bIns="0" rtlCol="0"/>
          <a:lstStyle/>
          <a:p>
            <a:endParaRPr/>
          </a:p>
        </p:txBody>
      </p:sp>
      <p:sp>
        <p:nvSpPr>
          <p:cNvPr id="173" name="object 173"/>
          <p:cNvSpPr/>
          <p:nvPr/>
        </p:nvSpPr>
        <p:spPr>
          <a:xfrm>
            <a:off x="7904457" y="5639406"/>
            <a:ext cx="31115" cy="40005"/>
          </a:xfrm>
          <a:custGeom>
            <a:avLst/>
            <a:gdLst/>
            <a:ahLst/>
            <a:cxnLst/>
            <a:rect l="l" t="t" r="r" b="b"/>
            <a:pathLst>
              <a:path w="31115" h="40004">
                <a:moveTo>
                  <a:pt x="16002" y="0"/>
                </a:moveTo>
                <a:lnTo>
                  <a:pt x="0" y="0"/>
                </a:lnTo>
                <a:lnTo>
                  <a:pt x="0" y="39839"/>
                </a:lnTo>
                <a:lnTo>
                  <a:pt x="7200" y="39839"/>
                </a:lnTo>
                <a:lnTo>
                  <a:pt x="7200" y="22948"/>
                </a:lnTo>
                <a:lnTo>
                  <a:pt x="20215" y="22948"/>
                </a:lnTo>
                <a:lnTo>
                  <a:pt x="19773" y="22225"/>
                </a:lnTo>
                <a:lnTo>
                  <a:pt x="22783" y="21805"/>
                </a:lnTo>
                <a:lnTo>
                  <a:pt x="25095" y="20624"/>
                </a:lnTo>
                <a:lnTo>
                  <a:pt x="28207" y="16878"/>
                </a:lnTo>
                <a:lnTo>
                  <a:pt x="7200" y="16878"/>
                </a:lnTo>
                <a:lnTo>
                  <a:pt x="7200" y="6070"/>
                </a:lnTo>
                <a:lnTo>
                  <a:pt x="28021" y="6070"/>
                </a:lnTo>
                <a:lnTo>
                  <a:pt x="27063" y="4381"/>
                </a:lnTo>
                <a:lnTo>
                  <a:pt x="25933" y="3225"/>
                </a:lnTo>
                <a:lnTo>
                  <a:pt x="23114" y="1498"/>
                </a:lnTo>
                <a:lnTo>
                  <a:pt x="21488" y="901"/>
                </a:lnTo>
                <a:lnTo>
                  <a:pt x="19659" y="558"/>
                </a:lnTo>
                <a:lnTo>
                  <a:pt x="17868" y="190"/>
                </a:lnTo>
                <a:lnTo>
                  <a:pt x="16002" y="0"/>
                </a:lnTo>
                <a:close/>
              </a:path>
              <a:path w="31115" h="40004">
                <a:moveTo>
                  <a:pt x="20215" y="22948"/>
                </a:moveTo>
                <a:lnTo>
                  <a:pt x="12458" y="22948"/>
                </a:lnTo>
                <a:lnTo>
                  <a:pt x="21831" y="39839"/>
                </a:lnTo>
                <a:lnTo>
                  <a:pt x="30530" y="39839"/>
                </a:lnTo>
                <a:lnTo>
                  <a:pt x="20215" y="22948"/>
                </a:lnTo>
                <a:close/>
              </a:path>
              <a:path w="31115" h="40004">
                <a:moveTo>
                  <a:pt x="28021" y="6070"/>
                </a:moveTo>
                <a:lnTo>
                  <a:pt x="14351" y="6070"/>
                </a:lnTo>
                <a:lnTo>
                  <a:pt x="15278" y="6134"/>
                </a:lnTo>
                <a:lnTo>
                  <a:pt x="17221" y="6362"/>
                </a:lnTo>
                <a:lnTo>
                  <a:pt x="21602" y="10198"/>
                </a:lnTo>
                <a:lnTo>
                  <a:pt x="21602" y="12674"/>
                </a:lnTo>
                <a:lnTo>
                  <a:pt x="13830" y="16878"/>
                </a:lnTo>
                <a:lnTo>
                  <a:pt x="28207" y="16878"/>
                </a:lnTo>
                <a:lnTo>
                  <a:pt x="28333" y="16725"/>
                </a:lnTo>
                <a:lnTo>
                  <a:pt x="29095" y="14465"/>
                </a:lnTo>
                <a:lnTo>
                  <a:pt x="29146" y="9169"/>
                </a:lnTo>
                <a:lnTo>
                  <a:pt x="28727" y="7315"/>
                </a:lnTo>
                <a:lnTo>
                  <a:pt x="28021" y="6070"/>
                </a:lnTo>
                <a:close/>
              </a:path>
            </a:pathLst>
          </a:custGeom>
          <a:solidFill>
            <a:srgbClr val="1D1D1D"/>
          </a:solidFill>
        </p:spPr>
        <p:txBody>
          <a:bodyPr wrap="square" lIns="0" tIns="0" rIns="0" bIns="0" rtlCol="0"/>
          <a:lstStyle/>
          <a:p>
            <a:endParaRPr/>
          </a:p>
        </p:txBody>
      </p:sp>
      <p:sp>
        <p:nvSpPr>
          <p:cNvPr id="174" name="object 174"/>
          <p:cNvSpPr/>
          <p:nvPr/>
        </p:nvSpPr>
        <p:spPr>
          <a:xfrm>
            <a:off x="7938234" y="5639399"/>
            <a:ext cx="41910" cy="40005"/>
          </a:xfrm>
          <a:custGeom>
            <a:avLst/>
            <a:gdLst/>
            <a:ahLst/>
            <a:cxnLst/>
            <a:rect l="l" t="t" r="r" b="b"/>
            <a:pathLst>
              <a:path w="41909" h="40004">
                <a:moveTo>
                  <a:pt x="23850" y="0"/>
                </a:moveTo>
                <a:lnTo>
                  <a:pt x="17614" y="0"/>
                </a:lnTo>
                <a:lnTo>
                  <a:pt x="0" y="39839"/>
                </a:lnTo>
                <a:lnTo>
                  <a:pt x="8064" y="39839"/>
                </a:lnTo>
                <a:lnTo>
                  <a:pt x="11722" y="30721"/>
                </a:lnTo>
                <a:lnTo>
                  <a:pt x="37296" y="30721"/>
                </a:lnTo>
                <a:lnTo>
                  <a:pt x="34639" y="24650"/>
                </a:lnTo>
                <a:lnTo>
                  <a:pt x="14185" y="24650"/>
                </a:lnTo>
                <a:lnTo>
                  <a:pt x="20523" y="8445"/>
                </a:lnTo>
                <a:lnTo>
                  <a:pt x="27547" y="8445"/>
                </a:lnTo>
                <a:lnTo>
                  <a:pt x="23850" y="0"/>
                </a:lnTo>
                <a:close/>
              </a:path>
              <a:path w="41909" h="40004">
                <a:moveTo>
                  <a:pt x="37296" y="30721"/>
                </a:moveTo>
                <a:lnTo>
                  <a:pt x="29273" y="30721"/>
                </a:lnTo>
                <a:lnTo>
                  <a:pt x="33045" y="39839"/>
                </a:lnTo>
                <a:lnTo>
                  <a:pt x="41287" y="39839"/>
                </a:lnTo>
                <a:lnTo>
                  <a:pt x="37296" y="30721"/>
                </a:lnTo>
                <a:close/>
              </a:path>
              <a:path w="41909" h="40004">
                <a:moveTo>
                  <a:pt x="27547" y="8445"/>
                </a:moveTo>
                <a:lnTo>
                  <a:pt x="20523" y="8445"/>
                </a:lnTo>
                <a:lnTo>
                  <a:pt x="26758" y="24650"/>
                </a:lnTo>
                <a:lnTo>
                  <a:pt x="34639" y="24650"/>
                </a:lnTo>
                <a:lnTo>
                  <a:pt x="27547" y="8445"/>
                </a:lnTo>
                <a:close/>
              </a:path>
            </a:pathLst>
          </a:custGeom>
          <a:solidFill>
            <a:srgbClr val="1D1D1D"/>
          </a:solidFill>
        </p:spPr>
        <p:txBody>
          <a:bodyPr wrap="square" lIns="0" tIns="0" rIns="0" bIns="0" rtlCol="0"/>
          <a:lstStyle/>
          <a:p>
            <a:endParaRPr/>
          </a:p>
        </p:txBody>
      </p:sp>
      <p:sp>
        <p:nvSpPr>
          <p:cNvPr id="175" name="object 175"/>
          <p:cNvSpPr/>
          <p:nvPr/>
        </p:nvSpPr>
        <p:spPr>
          <a:xfrm>
            <a:off x="8005507" y="5639404"/>
            <a:ext cx="26670" cy="40005"/>
          </a:xfrm>
          <a:custGeom>
            <a:avLst/>
            <a:gdLst/>
            <a:ahLst/>
            <a:cxnLst/>
            <a:rect l="l" t="t" r="r" b="b"/>
            <a:pathLst>
              <a:path w="26670" h="40004">
                <a:moveTo>
                  <a:pt x="26123" y="0"/>
                </a:moveTo>
                <a:lnTo>
                  <a:pt x="0" y="0"/>
                </a:lnTo>
                <a:lnTo>
                  <a:pt x="0" y="39839"/>
                </a:lnTo>
                <a:lnTo>
                  <a:pt x="7200" y="39839"/>
                </a:lnTo>
                <a:lnTo>
                  <a:pt x="7200" y="23291"/>
                </a:lnTo>
                <a:lnTo>
                  <a:pt x="25044" y="23291"/>
                </a:lnTo>
                <a:lnTo>
                  <a:pt x="25044" y="16878"/>
                </a:lnTo>
                <a:lnTo>
                  <a:pt x="7200" y="16878"/>
                </a:lnTo>
                <a:lnTo>
                  <a:pt x="7200" y="6413"/>
                </a:lnTo>
                <a:lnTo>
                  <a:pt x="26123" y="6413"/>
                </a:lnTo>
                <a:lnTo>
                  <a:pt x="26123" y="0"/>
                </a:lnTo>
                <a:close/>
              </a:path>
            </a:pathLst>
          </a:custGeom>
          <a:solidFill>
            <a:srgbClr val="1D1D1D"/>
          </a:solidFill>
        </p:spPr>
        <p:txBody>
          <a:bodyPr wrap="square" lIns="0" tIns="0" rIns="0" bIns="0" rtlCol="0"/>
          <a:lstStyle/>
          <a:p>
            <a:endParaRPr/>
          </a:p>
        </p:txBody>
      </p:sp>
      <p:sp>
        <p:nvSpPr>
          <p:cNvPr id="176" name="object 176"/>
          <p:cNvSpPr/>
          <p:nvPr/>
        </p:nvSpPr>
        <p:spPr>
          <a:xfrm>
            <a:off x="8040458" y="5639396"/>
            <a:ext cx="7620" cy="40005"/>
          </a:xfrm>
          <a:custGeom>
            <a:avLst/>
            <a:gdLst/>
            <a:ahLst/>
            <a:cxnLst/>
            <a:rect l="l" t="t" r="r" b="b"/>
            <a:pathLst>
              <a:path w="7620" h="40004">
                <a:moveTo>
                  <a:pt x="0" y="0"/>
                </a:moveTo>
                <a:lnTo>
                  <a:pt x="7200" y="0"/>
                </a:lnTo>
                <a:lnTo>
                  <a:pt x="7200" y="39839"/>
                </a:lnTo>
                <a:lnTo>
                  <a:pt x="0" y="39839"/>
                </a:lnTo>
                <a:lnTo>
                  <a:pt x="0" y="0"/>
                </a:lnTo>
                <a:close/>
              </a:path>
            </a:pathLst>
          </a:custGeom>
          <a:solidFill>
            <a:srgbClr val="1D1D1D"/>
          </a:solidFill>
        </p:spPr>
        <p:txBody>
          <a:bodyPr wrap="square" lIns="0" tIns="0" rIns="0" bIns="0" rtlCol="0"/>
          <a:lstStyle/>
          <a:p>
            <a:endParaRPr/>
          </a:p>
        </p:txBody>
      </p:sp>
      <p:sp>
        <p:nvSpPr>
          <p:cNvPr id="177" name="object 177"/>
          <p:cNvSpPr/>
          <p:nvPr/>
        </p:nvSpPr>
        <p:spPr>
          <a:xfrm>
            <a:off x="8058822" y="5639404"/>
            <a:ext cx="36830" cy="40005"/>
          </a:xfrm>
          <a:custGeom>
            <a:avLst/>
            <a:gdLst/>
            <a:ahLst/>
            <a:cxnLst/>
            <a:rect l="l" t="t" r="r" b="b"/>
            <a:pathLst>
              <a:path w="36829" h="40004">
                <a:moveTo>
                  <a:pt x="9550" y="0"/>
                </a:moveTo>
                <a:lnTo>
                  <a:pt x="0" y="0"/>
                </a:lnTo>
                <a:lnTo>
                  <a:pt x="0" y="39839"/>
                </a:lnTo>
                <a:lnTo>
                  <a:pt x="7200" y="39839"/>
                </a:lnTo>
                <a:lnTo>
                  <a:pt x="7200" y="9283"/>
                </a:lnTo>
                <a:lnTo>
                  <a:pt x="15702" y="9283"/>
                </a:lnTo>
                <a:lnTo>
                  <a:pt x="9550" y="0"/>
                </a:lnTo>
                <a:close/>
              </a:path>
              <a:path w="36829" h="40004">
                <a:moveTo>
                  <a:pt x="15702" y="9283"/>
                </a:moveTo>
                <a:lnTo>
                  <a:pt x="7315" y="9283"/>
                </a:lnTo>
                <a:lnTo>
                  <a:pt x="27330" y="39839"/>
                </a:lnTo>
                <a:lnTo>
                  <a:pt x="36474" y="39839"/>
                </a:lnTo>
                <a:lnTo>
                  <a:pt x="36474" y="29591"/>
                </a:lnTo>
                <a:lnTo>
                  <a:pt x="29159" y="29591"/>
                </a:lnTo>
                <a:lnTo>
                  <a:pt x="15702" y="9283"/>
                </a:lnTo>
                <a:close/>
              </a:path>
              <a:path w="36829" h="40004">
                <a:moveTo>
                  <a:pt x="36474" y="0"/>
                </a:moveTo>
                <a:lnTo>
                  <a:pt x="29273" y="0"/>
                </a:lnTo>
                <a:lnTo>
                  <a:pt x="29273" y="29591"/>
                </a:lnTo>
                <a:lnTo>
                  <a:pt x="36474" y="29591"/>
                </a:lnTo>
                <a:lnTo>
                  <a:pt x="36474" y="0"/>
                </a:lnTo>
                <a:close/>
              </a:path>
            </a:pathLst>
          </a:custGeom>
          <a:solidFill>
            <a:srgbClr val="1D1D1D"/>
          </a:solidFill>
        </p:spPr>
        <p:txBody>
          <a:bodyPr wrap="square" lIns="0" tIns="0" rIns="0" bIns="0" rtlCol="0"/>
          <a:lstStyle/>
          <a:p>
            <a:endParaRPr/>
          </a:p>
        </p:txBody>
      </p:sp>
      <p:sp>
        <p:nvSpPr>
          <p:cNvPr id="178" name="object 178"/>
          <p:cNvSpPr/>
          <p:nvPr/>
        </p:nvSpPr>
        <p:spPr>
          <a:xfrm>
            <a:off x="8102099" y="5639399"/>
            <a:ext cx="41275" cy="40005"/>
          </a:xfrm>
          <a:custGeom>
            <a:avLst/>
            <a:gdLst/>
            <a:ahLst/>
            <a:cxnLst/>
            <a:rect l="l" t="t" r="r" b="b"/>
            <a:pathLst>
              <a:path w="41275" h="40004">
                <a:moveTo>
                  <a:pt x="23837" y="0"/>
                </a:moveTo>
                <a:lnTo>
                  <a:pt x="17614" y="0"/>
                </a:lnTo>
                <a:lnTo>
                  <a:pt x="0" y="39839"/>
                </a:lnTo>
                <a:lnTo>
                  <a:pt x="8064" y="39839"/>
                </a:lnTo>
                <a:lnTo>
                  <a:pt x="11722" y="30721"/>
                </a:lnTo>
                <a:lnTo>
                  <a:pt x="37283" y="30721"/>
                </a:lnTo>
                <a:lnTo>
                  <a:pt x="34627" y="24650"/>
                </a:lnTo>
                <a:lnTo>
                  <a:pt x="14185" y="24650"/>
                </a:lnTo>
                <a:lnTo>
                  <a:pt x="20523" y="8445"/>
                </a:lnTo>
                <a:lnTo>
                  <a:pt x="27534" y="8445"/>
                </a:lnTo>
                <a:lnTo>
                  <a:pt x="23837" y="0"/>
                </a:lnTo>
                <a:close/>
              </a:path>
              <a:path w="41275" h="40004">
                <a:moveTo>
                  <a:pt x="37283" y="30721"/>
                </a:moveTo>
                <a:lnTo>
                  <a:pt x="29273" y="30721"/>
                </a:lnTo>
                <a:lnTo>
                  <a:pt x="33045" y="39839"/>
                </a:lnTo>
                <a:lnTo>
                  <a:pt x="41274" y="39839"/>
                </a:lnTo>
                <a:lnTo>
                  <a:pt x="37283" y="30721"/>
                </a:lnTo>
                <a:close/>
              </a:path>
              <a:path w="41275" h="40004">
                <a:moveTo>
                  <a:pt x="27534" y="8445"/>
                </a:moveTo>
                <a:lnTo>
                  <a:pt x="20523" y="8445"/>
                </a:lnTo>
                <a:lnTo>
                  <a:pt x="26758" y="24650"/>
                </a:lnTo>
                <a:lnTo>
                  <a:pt x="34627" y="24650"/>
                </a:lnTo>
                <a:lnTo>
                  <a:pt x="27534" y="8445"/>
                </a:lnTo>
                <a:close/>
              </a:path>
            </a:pathLst>
          </a:custGeom>
          <a:solidFill>
            <a:srgbClr val="1D1D1D"/>
          </a:solidFill>
        </p:spPr>
        <p:txBody>
          <a:bodyPr wrap="square" lIns="0" tIns="0" rIns="0" bIns="0" rtlCol="0"/>
          <a:lstStyle/>
          <a:p>
            <a:endParaRPr/>
          </a:p>
        </p:txBody>
      </p:sp>
      <p:sp>
        <p:nvSpPr>
          <p:cNvPr id="179" name="object 179"/>
          <p:cNvSpPr/>
          <p:nvPr/>
        </p:nvSpPr>
        <p:spPr>
          <a:xfrm>
            <a:off x="8150162" y="5639404"/>
            <a:ext cx="36830" cy="40005"/>
          </a:xfrm>
          <a:custGeom>
            <a:avLst/>
            <a:gdLst/>
            <a:ahLst/>
            <a:cxnLst/>
            <a:rect l="l" t="t" r="r" b="b"/>
            <a:pathLst>
              <a:path w="36829" h="40004">
                <a:moveTo>
                  <a:pt x="9550" y="0"/>
                </a:moveTo>
                <a:lnTo>
                  <a:pt x="0" y="0"/>
                </a:lnTo>
                <a:lnTo>
                  <a:pt x="0" y="39839"/>
                </a:lnTo>
                <a:lnTo>
                  <a:pt x="7213" y="39839"/>
                </a:lnTo>
                <a:lnTo>
                  <a:pt x="7213" y="9283"/>
                </a:lnTo>
                <a:lnTo>
                  <a:pt x="15702" y="9283"/>
                </a:lnTo>
                <a:lnTo>
                  <a:pt x="9550" y="0"/>
                </a:lnTo>
                <a:close/>
              </a:path>
              <a:path w="36829" h="40004">
                <a:moveTo>
                  <a:pt x="15702" y="9283"/>
                </a:moveTo>
                <a:lnTo>
                  <a:pt x="7327" y="9283"/>
                </a:lnTo>
                <a:lnTo>
                  <a:pt x="27330" y="39839"/>
                </a:lnTo>
                <a:lnTo>
                  <a:pt x="36474" y="39839"/>
                </a:lnTo>
                <a:lnTo>
                  <a:pt x="36474" y="29591"/>
                </a:lnTo>
                <a:lnTo>
                  <a:pt x="29159" y="29591"/>
                </a:lnTo>
                <a:lnTo>
                  <a:pt x="15702" y="9283"/>
                </a:lnTo>
                <a:close/>
              </a:path>
              <a:path w="36829" h="40004">
                <a:moveTo>
                  <a:pt x="36474" y="0"/>
                </a:moveTo>
                <a:lnTo>
                  <a:pt x="29273" y="0"/>
                </a:lnTo>
                <a:lnTo>
                  <a:pt x="29273" y="29591"/>
                </a:lnTo>
                <a:lnTo>
                  <a:pt x="36474" y="29591"/>
                </a:lnTo>
                <a:lnTo>
                  <a:pt x="36474" y="0"/>
                </a:lnTo>
                <a:close/>
              </a:path>
            </a:pathLst>
          </a:custGeom>
          <a:solidFill>
            <a:srgbClr val="1D1D1D"/>
          </a:solidFill>
        </p:spPr>
        <p:txBody>
          <a:bodyPr wrap="square" lIns="0" tIns="0" rIns="0" bIns="0" rtlCol="0"/>
          <a:lstStyle/>
          <a:p>
            <a:endParaRPr/>
          </a:p>
        </p:txBody>
      </p:sp>
      <p:sp>
        <p:nvSpPr>
          <p:cNvPr id="180" name="object 180"/>
          <p:cNvSpPr/>
          <p:nvPr/>
        </p:nvSpPr>
        <p:spPr>
          <a:xfrm>
            <a:off x="8195888" y="5638394"/>
            <a:ext cx="36830" cy="41910"/>
          </a:xfrm>
          <a:custGeom>
            <a:avLst/>
            <a:gdLst/>
            <a:ahLst/>
            <a:cxnLst/>
            <a:rect l="l" t="t" r="r" b="b"/>
            <a:pathLst>
              <a:path w="36829" h="41910">
                <a:moveTo>
                  <a:pt x="24027" y="0"/>
                </a:moveTo>
                <a:lnTo>
                  <a:pt x="18159" y="0"/>
                </a:lnTo>
                <a:lnTo>
                  <a:pt x="15276" y="508"/>
                </a:lnTo>
                <a:lnTo>
                  <a:pt x="12647" y="1524"/>
                </a:lnTo>
                <a:lnTo>
                  <a:pt x="10057" y="2489"/>
                </a:lnTo>
                <a:lnTo>
                  <a:pt x="0" y="24752"/>
                </a:lnTo>
                <a:lnTo>
                  <a:pt x="430" y="27038"/>
                </a:lnTo>
                <a:lnTo>
                  <a:pt x="18159" y="41859"/>
                </a:lnTo>
                <a:lnTo>
                  <a:pt x="24255" y="41859"/>
                </a:lnTo>
                <a:lnTo>
                  <a:pt x="27049" y="41300"/>
                </a:lnTo>
                <a:lnTo>
                  <a:pt x="32320" y="39052"/>
                </a:lnTo>
                <a:lnTo>
                  <a:pt x="34542" y="37249"/>
                </a:lnTo>
                <a:lnTo>
                  <a:pt x="35874" y="35445"/>
                </a:lnTo>
                <a:lnTo>
                  <a:pt x="19239" y="35445"/>
                </a:lnTo>
                <a:lnTo>
                  <a:pt x="17334" y="35064"/>
                </a:lnTo>
                <a:lnTo>
                  <a:pt x="7440" y="22783"/>
                </a:lnTo>
                <a:lnTo>
                  <a:pt x="7440" y="18656"/>
                </a:lnTo>
                <a:lnTo>
                  <a:pt x="11276" y="10579"/>
                </a:lnTo>
                <a:lnTo>
                  <a:pt x="12495" y="9258"/>
                </a:lnTo>
                <a:lnTo>
                  <a:pt x="13943" y="8242"/>
                </a:lnTo>
                <a:lnTo>
                  <a:pt x="17334" y="6781"/>
                </a:lnTo>
                <a:lnTo>
                  <a:pt x="19239" y="6413"/>
                </a:lnTo>
                <a:lnTo>
                  <a:pt x="35299" y="6413"/>
                </a:lnTo>
                <a:lnTo>
                  <a:pt x="35457" y="6299"/>
                </a:lnTo>
                <a:lnTo>
                  <a:pt x="33437" y="4013"/>
                </a:lnTo>
                <a:lnTo>
                  <a:pt x="31240" y="2400"/>
                </a:lnTo>
                <a:lnTo>
                  <a:pt x="28891" y="1460"/>
                </a:lnTo>
                <a:lnTo>
                  <a:pt x="26554" y="482"/>
                </a:lnTo>
                <a:lnTo>
                  <a:pt x="24027" y="0"/>
                </a:lnTo>
                <a:close/>
              </a:path>
              <a:path w="36829" h="41910">
                <a:moveTo>
                  <a:pt x="30427" y="30607"/>
                </a:moveTo>
                <a:lnTo>
                  <a:pt x="22973" y="35445"/>
                </a:lnTo>
                <a:lnTo>
                  <a:pt x="35874" y="35445"/>
                </a:lnTo>
                <a:lnTo>
                  <a:pt x="36371" y="34772"/>
                </a:lnTo>
                <a:lnTo>
                  <a:pt x="30427" y="30607"/>
                </a:lnTo>
                <a:close/>
              </a:path>
              <a:path w="36829" h="41910">
                <a:moveTo>
                  <a:pt x="35299" y="6413"/>
                </a:moveTo>
                <a:lnTo>
                  <a:pt x="22744" y="6413"/>
                </a:lnTo>
                <a:lnTo>
                  <a:pt x="24141" y="6680"/>
                </a:lnTo>
                <a:lnTo>
                  <a:pt x="26922" y="7721"/>
                </a:lnTo>
                <a:lnTo>
                  <a:pt x="28370" y="8775"/>
                </a:lnTo>
                <a:lnTo>
                  <a:pt x="29856" y="10350"/>
                </a:lnTo>
                <a:lnTo>
                  <a:pt x="35299" y="6413"/>
                </a:lnTo>
                <a:close/>
              </a:path>
            </a:pathLst>
          </a:custGeom>
          <a:solidFill>
            <a:srgbClr val="1D1D1D"/>
          </a:solidFill>
        </p:spPr>
        <p:txBody>
          <a:bodyPr wrap="square" lIns="0" tIns="0" rIns="0" bIns="0" rtlCol="0"/>
          <a:lstStyle/>
          <a:p>
            <a:endParaRPr/>
          </a:p>
        </p:txBody>
      </p:sp>
      <p:sp>
        <p:nvSpPr>
          <p:cNvPr id="181" name="object 181"/>
          <p:cNvSpPr/>
          <p:nvPr/>
        </p:nvSpPr>
        <p:spPr>
          <a:xfrm>
            <a:off x="8239383" y="5639404"/>
            <a:ext cx="27940" cy="40005"/>
          </a:xfrm>
          <a:custGeom>
            <a:avLst/>
            <a:gdLst/>
            <a:ahLst/>
            <a:cxnLst/>
            <a:rect l="l" t="t" r="r" b="b"/>
            <a:pathLst>
              <a:path w="27940" h="40004">
                <a:moveTo>
                  <a:pt x="26822" y="0"/>
                </a:moveTo>
                <a:lnTo>
                  <a:pt x="0" y="0"/>
                </a:lnTo>
                <a:lnTo>
                  <a:pt x="0" y="39839"/>
                </a:lnTo>
                <a:lnTo>
                  <a:pt x="27851" y="39839"/>
                </a:lnTo>
                <a:lnTo>
                  <a:pt x="27851" y="33426"/>
                </a:lnTo>
                <a:lnTo>
                  <a:pt x="7200" y="33426"/>
                </a:lnTo>
                <a:lnTo>
                  <a:pt x="7200" y="22618"/>
                </a:lnTo>
                <a:lnTo>
                  <a:pt x="25793" y="22618"/>
                </a:lnTo>
                <a:lnTo>
                  <a:pt x="25793" y="16205"/>
                </a:lnTo>
                <a:lnTo>
                  <a:pt x="7200" y="16205"/>
                </a:lnTo>
                <a:lnTo>
                  <a:pt x="7200" y="6413"/>
                </a:lnTo>
                <a:lnTo>
                  <a:pt x="26822" y="6413"/>
                </a:lnTo>
                <a:lnTo>
                  <a:pt x="26822" y="0"/>
                </a:lnTo>
                <a:close/>
              </a:path>
            </a:pathLst>
          </a:custGeom>
          <a:solidFill>
            <a:srgbClr val="1D1D1D"/>
          </a:solidFill>
        </p:spPr>
        <p:txBody>
          <a:bodyPr wrap="square" lIns="0" tIns="0" rIns="0" bIns="0" rtlCol="0"/>
          <a:lstStyle/>
          <a:p>
            <a:endParaRPr/>
          </a:p>
        </p:txBody>
      </p:sp>
      <p:sp>
        <p:nvSpPr>
          <p:cNvPr id="182" name="object 182"/>
          <p:cNvSpPr/>
          <p:nvPr/>
        </p:nvSpPr>
        <p:spPr>
          <a:xfrm>
            <a:off x="7803175" y="5502095"/>
            <a:ext cx="463082" cy="103200"/>
          </a:xfrm>
          <a:prstGeom prst="rect">
            <a:avLst/>
          </a:prstGeom>
          <a:blipFill>
            <a:blip r:embed="rId28" cstate="print"/>
            <a:stretch>
              <a:fillRect/>
            </a:stretch>
          </a:blipFill>
        </p:spPr>
        <p:txBody>
          <a:bodyPr wrap="square" lIns="0" tIns="0" rIns="0" bIns="0" rtlCol="0"/>
          <a:lstStyle/>
          <a:p>
            <a:endParaRPr/>
          </a:p>
        </p:txBody>
      </p:sp>
      <p:sp>
        <p:nvSpPr>
          <p:cNvPr id="183" name="object 183"/>
          <p:cNvSpPr/>
          <p:nvPr/>
        </p:nvSpPr>
        <p:spPr>
          <a:xfrm>
            <a:off x="8386202" y="5793958"/>
            <a:ext cx="439990" cy="112420"/>
          </a:xfrm>
          <a:prstGeom prst="rect">
            <a:avLst/>
          </a:prstGeom>
          <a:blipFill>
            <a:blip r:embed="rId29" cstate="print"/>
            <a:stretch>
              <a:fillRect/>
            </a:stretch>
          </a:blipFill>
        </p:spPr>
        <p:txBody>
          <a:bodyPr wrap="square" lIns="0" tIns="0" rIns="0" bIns="0" rtlCol="0"/>
          <a:lstStyle/>
          <a:p>
            <a:endParaRPr/>
          </a:p>
        </p:txBody>
      </p:sp>
      <p:sp>
        <p:nvSpPr>
          <p:cNvPr id="184" name="object 184"/>
          <p:cNvSpPr/>
          <p:nvPr/>
        </p:nvSpPr>
        <p:spPr>
          <a:xfrm>
            <a:off x="8881757" y="5791934"/>
            <a:ext cx="86995" cy="116839"/>
          </a:xfrm>
          <a:custGeom>
            <a:avLst/>
            <a:gdLst/>
            <a:ahLst/>
            <a:cxnLst/>
            <a:rect l="l" t="t" r="r" b="b"/>
            <a:pathLst>
              <a:path w="86995" h="116839">
                <a:moveTo>
                  <a:pt x="59918" y="0"/>
                </a:moveTo>
                <a:lnTo>
                  <a:pt x="36133" y="4062"/>
                </a:lnTo>
                <a:lnTo>
                  <a:pt x="17138" y="15794"/>
                </a:lnTo>
                <a:lnTo>
                  <a:pt x="4554" y="34509"/>
                </a:lnTo>
                <a:lnTo>
                  <a:pt x="0" y="59524"/>
                </a:lnTo>
                <a:lnTo>
                  <a:pt x="3930" y="82869"/>
                </a:lnTo>
                <a:lnTo>
                  <a:pt x="15241" y="100757"/>
                </a:lnTo>
                <a:lnTo>
                  <a:pt x="33213" y="112208"/>
                </a:lnTo>
                <a:lnTo>
                  <a:pt x="57124" y="116243"/>
                </a:lnTo>
                <a:lnTo>
                  <a:pt x="66724" y="115785"/>
                </a:lnTo>
                <a:lnTo>
                  <a:pt x="74945" y="114609"/>
                </a:lnTo>
                <a:lnTo>
                  <a:pt x="81495" y="113012"/>
                </a:lnTo>
                <a:lnTo>
                  <a:pt x="86080" y="111290"/>
                </a:lnTo>
                <a:lnTo>
                  <a:pt x="83569" y="99021"/>
                </a:lnTo>
                <a:lnTo>
                  <a:pt x="60579" y="99021"/>
                </a:lnTo>
                <a:lnTo>
                  <a:pt x="44062" y="96172"/>
                </a:lnTo>
                <a:lnTo>
                  <a:pt x="31823" y="88047"/>
                </a:lnTo>
                <a:lnTo>
                  <a:pt x="24217" y="75281"/>
                </a:lnTo>
                <a:lnTo>
                  <a:pt x="21602" y="58508"/>
                </a:lnTo>
                <a:lnTo>
                  <a:pt x="24531" y="40516"/>
                </a:lnTo>
                <a:lnTo>
                  <a:pt x="32670" y="27482"/>
                </a:lnTo>
                <a:lnTo>
                  <a:pt x="45048" y="19554"/>
                </a:lnTo>
                <a:lnTo>
                  <a:pt x="60693" y="16878"/>
                </a:lnTo>
                <a:lnTo>
                  <a:pt x="83871" y="16878"/>
                </a:lnTo>
                <a:lnTo>
                  <a:pt x="86969" y="4838"/>
                </a:lnTo>
                <a:lnTo>
                  <a:pt x="82901" y="3177"/>
                </a:lnTo>
                <a:lnTo>
                  <a:pt x="76954" y="1614"/>
                </a:lnTo>
                <a:lnTo>
                  <a:pt x="69251" y="454"/>
                </a:lnTo>
                <a:lnTo>
                  <a:pt x="59918" y="0"/>
                </a:lnTo>
                <a:close/>
              </a:path>
              <a:path w="86995" h="116839">
                <a:moveTo>
                  <a:pt x="82740" y="94970"/>
                </a:moveTo>
                <a:lnTo>
                  <a:pt x="77292" y="97332"/>
                </a:lnTo>
                <a:lnTo>
                  <a:pt x="68707" y="99021"/>
                </a:lnTo>
                <a:lnTo>
                  <a:pt x="83569" y="99021"/>
                </a:lnTo>
                <a:lnTo>
                  <a:pt x="82740" y="94970"/>
                </a:lnTo>
                <a:close/>
              </a:path>
              <a:path w="86995" h="116839">
                <a:moveTo>
                  <a:pt x="83871" y="16878"/>
                </a:moveTo>
                <a:lnTo>
                  <a:pt x="69938" y="16878"/>
                </a:lnTo>
                <a:lnTo>
                  <a:pt x="77508" y="18910"/>
                </a:lnTo>
                <a:lnTo>
                  <a:pt x="82740" y="21272"/>
                </a:lnTo>
                <a:lnTo>
                  <a:pt x="83871" y="16878"/>
                </a:lnTo>
                <a:close/>
              </a:path>
            </a:pathLst>
          </a:custGeom>
          <a:solidFill>
            <a:srgbClr val="1560A9"/>
          </a:solidFill>
        </p:spPr>
        <p:txBody>
          <a:bodyPr wrap="square" lIns="0" tIns="0" rIns="0" bIns="0" rtlCol="0"/>
          <a:lstStyle/>
          <a:p>
            <a:endParaRPr/>
          </a:p>
        </p:txBody>
      </p:sp>
      <p:sp>
        <p:nvSpPr>
          <p:cNvPr id="185" name="object 185"/>
          <p:cNvSpPr/>
          <p:nvPr/>
        </p:nvSpPr>
        <p:spPr>
          <a:xfrm>
            <a:off x="8978300" y="5793511"/>
            <a:ext cx="98425" cy="113030"/>
          </a:xfrm>
          <a:custGeom>
            <a:avLst/>
            <a:gdLst/>
            <a:ahLst/>
            <a:cxnLst/>
            <a:rect l="l" t="t" r="r" b="b"/>
            <a:pathLst>
              <a:path w="98425" h="113029">
                <a:moveTo>
                  <a:pt x="61810" y="0"/>
                </a:moveTo>
                <a:lnTo>
                  <a:pt x="35750" y="0"/>
                </a:lnTo>
                <a:lnTo>
                  <a:pt x="0" y="112864"/>
                </a:lnTo>
                <a:lnTo>
                  <a:pt x="21043" y="112864"/>
                </a:lnTo>
                <a:lnTo>
                  <a:pt x="30746" y="80898"/>
                </a:lnTo>
                <a:lnTo>
                  <a:pt x="87909" y="80898"/>
                </a:lnTo>
                <a:lnTo>
                  <a:pt x="82902" y="65379"/>
                </a:lnTo>
                <a:lnTo>
                  <a:pt x="33858" y="65379"/>
                </a:lnTo>
                <a:lnTo>
                  <a:pt x="42532" y="37591"/>
                </a:lnTo>
                <a:lnTo>
                  <a:pt x="44551" y="30835"/>
                </a:lnTo>
                <a:lnTo>
                  <a:pt x="46215" y="22948"/>
                </a:lnTo>
                <a:lnTo>
                  <a:pt x="47777" y="16433"/>
                </a:lnTo>
                <a:lnTo>
                  <a:pt x="67112" y="16433"/>
                </a:lnTo>
                <a:lnTo>
                  <a:pt x="61810" y="0"/>
                </a:lnTo>
                <a:close/>
              </a:path>
              <a:path w="98425" h="113029">
                <a:moveTo>
                  <a:pt x="87909" y="80898"/>
                </a:moveTo>
                <a:lnTo>
                  <a:pt x="66141" y="80898"/>
                </a:lnTo>
                <a:lnTo>
                  <a:pt x="76288" y="112864"/>
                </a:lnTo>
                <a:lnTo>
                  <a:pt x="98221" y="112864"/>
                </a:lnTo>
                <a:lnTo>
                  <a:pt x="87909" y="80898"/>
                </a:lnTo>
                <a:close/>
              </a:path>
              <a:path w="98425" h="113029">
                <a:moveTo>
                  <a:pt x="67112" y="16433"/>
                </a:moveTo>
                <a:lnTo>
                  <a:pt x="48107" y="16433"/>
                </a:lnTo>
                <a:lnTo>
                  <a:pt x="48107" y="16649"/>
                </a:lnTo>
                <a:lnTo>
                  <a:pt x="49784" y="23190"/>
                </a:lnTo>
                <a:lnTo>
                  <a:pt x="51562" y="30835"/>
                </a:lnTo>
                <a:lnTo>
                  <a:pt x="53670" y="37591"/>
                </a:lnTo>
                <a:lnTo>
                  <a:pt x="62471" y="65379"/>
                </a:lnTo>
                <a:lnTo>
                  <a:pt x="82902" y="65379"/>
                </a:lnTo>
                <a:lnTo>
                  <a:pt x="67112" y="16433"/>
                </a:lnTo>
                <a:close/>
              </a:path>
            </a:pathLst>
          </a:custGeom>
          <a:solidFill>
            <a:srgbClr val="1560A9"/>
          </a:solidFill>
        </p:spPr>
        <p:txBody>
          <a:bodyPr wrap="square" lIns="0" tIns="0" rIns="0" bIns="0" rtlCol="0"/>
          <a:lstStyle/>
          <a:p>
            <a:endParaRPr/>
          </a:p>
        </p:txBody>
      </p:sp>
      <p:sp>
        <p:nvSpPr>
          <p:cNvPr id="186" name="object 186"/>
          <p:cNvSpPr/>
          <p:nvPr/>
        </p:nvSpPr>
        <p:spPr>
          <a:xfrm>
            <a:off x="9092003" y="5792721"/>
            <a:ext cx="75565" cy="113664"/>
          </a:xfrm>
          <a:custGeom>
            <a:avLst/>
            <a:gdLst/>
            <a:ahLst/>
            <a:cxnLst/>
            <a:rect l="l" t="t" r="r" b="b"/>
            <a:pathLst>
              <a:path w="75565" h="113664">
                <a:moveTo>
                  <a:pt x="33299" y="0"/>
                </a:moveTo>
                <a:lnTo>
                  <a:pt x="31178" y="0"/>
                </a:lnTo>
                <a:lnTo>
                  <a:pt x="21627" y="177"/>
                </a:lnTo>
                <a:lnTo>
                  <a:pt x="13293" y="661"/>
                </a:lnTo>
                <a:lnTo>
                  <a:pt x="6107" y="1376"/>
                </a:lnTo>
                <a:lnTo>
                  <a:pt x="0" y="2247"/>
                </a:lnTo>
                <a:lnTo>
                  <a:pt x="0" y="113652"/>
                </a:lnTo>
                <a:lnTo>
                  <a:pt x="20269" y="113652"/>
                </a:lnTo>
                <a:lnTo>
                  <a:pt x="20269" y="70891"/>
                </a:lnTo>
                <a:lnTo>
                  <a:pt x="40254" y="70891"/>
                </a:lnTo>
                <a:lnTo>
                  <a:pt x="68724" y="55587"/>
                </a:lnTo>
                <a:lnTo>
                  <a:pt x="26060" y="55587"/>
                </a:lnTo>
                <a:lnTo>
                  <a:pt x="22948" y="55371"/>
                </a:lnTo>
                <a:lnTo>
                  <a:pt x="20269" y="54571"/>
                </a:lnTo>
                <a:lnTo>
                  <a:pt x="20269" y="16878"/>
                </a:lnTo>
                <a:lnTo>
                  <a:pt x="22377" y="16319"/>
                </a:lnTo>
                <a:lnTo>
                  <a:pt x="26390" y="15874"/>
                </a:lnTo>
                <a:lnTo>
                  <a:pt x="69859" y="15874"/>
                </a:lnTo>
                <a:lnTo>
                  <a:pt x="68616" y="13777"/>
                </a:lnTo>
                <a:lnTo>
                  <a:pt x="64349" y="9232"/>
                </a:lnTo>
                <a:lnTo>
                  <a:pt x="64033" y="9232"/>
                </a:lnTo>
                <a:lnTo>
                  <a:pt x="58888" y="5750"/>
                </a:lnTo>
                <a:lnTo>
                  <a:pt x="52771" y="3082"/>
                </a:lnTo>
                <a:lnTo>
                  <a:pt x="45631" y="1239"/>
                </a:lnTo>
                <a:lnTo>
                  <a:pt x="37414" y="228"/>
                </a:lnTo>
                <a:lnTo>
                  <a:pt x="33299" y="0"/>
                </a:lnTo>
                <a:close/>
              </a:path>
              <a:path w="75565" h="113664">
                <a:moveTo>
                  <a:pt x="40254" y="70891"/>
                </a:moveTo>
                <a:lnTo>
                  <a:pt x="20269" y="70891"/>
                </a:lnTo>
                <a:lnTo>
                  <a:pt x="23050" y="71564"/>
                </a:lnTo>
                <a:lnTo>
                  <a:pt x="26390" y="71793"/>
                </a:lnTo>
                <a:lnTo>
                  <a:pt x="32740" y="71793"/>
                </a:lnTo>
                <a:lnTo>
                  <a:pt x="35191" y="71691"/>
                </a:lnTo>
                <a:lnTo>
                  <a:pt x="37528" y="71348"/>
                </a:lnTo>
                <a:lnTo>
                  <a:pt x="40254" y="70891"/>
                </a:lnTo>
                <a:close/>
              </a:path>
              <a:path w="75565" h="113664">
                <a:moveTo>
                  <a:pt x="37528" y="54914"/>
                </a:moveTo>
                <a:lnTo>
                  <a:pt x="35306" y="55371"/>
                </a:lnTo>
                <a:lnTo>
                  <a:pt x="32854" y="55587"/>
                </a:lnTo>
                <a:lnTo>
                  <a:pt x="68724" y="55587"/>
                </a:lnTo>
                <a:lnTo>
                  <a:pt x="68993" y="55257"/>
                </a:lnTo>
                <a:lnTo>
                  <a:pt x="37414" y="55257"/>
                </a:lnTo>
                <a:lnTo>
                  <a:pt x="37528" y="54914"/>
                </a:lnTo>
                <a:close/>
              </a:path>
              <a:path w="75565" h="113664">
                <a:moveTo>
                  <a:pt x="69859" y="15874"/>
                </a:moveTo>
                <a:lnTo>
                  <a:pt x="33959" y="15874"/>
                </a:lnTo>
                <a:lnTo>
                  <a:pt x="35750" y="15976"/>
                </a:lnTo>
                <a:lnTo>
                  <a:pt x="37414" y="16319"/>
                </a:lnTo>
                <a:lnTo>
                  <a:pt x="44713" y="18400"/>
                </a:lnTo>
                <a:lnTo>
                  <a:pt x="50134" y="22253"/>
                </a:lnTo>
                <a:lnTo>
                  <a:pt x="53510" y="27835"/>
                </a:lnTo>
                <a:lnTo>
                  <a:pt x="54673" y="35102"/>
                </a:lnTo>
                <a:lnTo>
                  <a:pt x="53510" y="42509"/>
                </a:lnTo>
                <a:lnTo>
                  <a:pt x="50128" y="48433"/>
                </a:lnTo>
                <a:lnTo>
                  <a:pt x="44713" y="52722"/>
                </a:lnTo>
                <a:lnTo>
                  <a:pt x="37414" y="55257"/>
                </a:lnTo>
                <a:lnTo>
                  <a:pt x="68993" y="55257"/>
                </a:lnTo>
                <a:lnTo>
                  <a:pt x="69704" y="54385"/>
                </a:lnTo>
                <a:lnTo>
                  <a:pt x="72665" y="48428"/>
                </a:lnTo>
                <a:lnTo>
                  <a:pt x="74455" y="41615"/>
                </a:lnTo>
                <a:lnTo>
                  <a:pt x="75057" y="33985"/>
                </a:lnTo>
                <a:lnTo>
                  <a:pt x="74275" y="26361"/>
                </a:lnTo>
                <a:lnTo>
                  <a:pt x="72062" y="19594"/>
                </a:lnTo>
                <a:lnTo>
                  <a:pt x="69859" y="15874"/>
                </a:lnTo>
                <a:close/>
              </a:path>
              <a:path w="75565" h="113664">
                <a:moveTo>
                  <a:pt x="64135" y="9004"/>
                </a:moveTo>
                <a:lnTo>
                  <a:pt x="64033" y="9232"/>
                </a:lnTo>
                <a:lnTo>
                  <a:pt x="64349" y="9232"/>
                </a:lnTo>
                <a:lnTo>
                  <a:pt x="64135" y="9004"/>
                </a:lnTo>
                <a:close/>
              </a:path>
            </a:pathLst>
          </a:custGeom>
          <a:solidFill>
            <a:srgbClr val="1560A9"/>
          </a:solidFill>
        </p:spPr>
        <p:txBody>
          <a:bodyPr wrap="square" lIns="0" tIns="0" rIns="0" bIns="0" rtlCol="0"/>
          <a:lstStyle/>
          <a:p>
            <a:endParaRPr/>
          </a:p>
        </p:txBody>
      </p:sp>
      <p:sp>
        <p:nvSpPr>
          <p:cNvPr id="187" name="object 187"/>
          <p:cNvSpPr/>
          <p:nvPr/>
        </p:nvSpPr>
        <p:spPr>
          <a:xfrm>
            <a:off x="9194851" y="5793511"/>
            <a:ext cx="0" cy="113030"/>
          </a:xfrm>
          <a:custGeom>
            <a:avLst/>
            <a:gdLst/>
            <a:ahLst/>
            <a:cxnLst/>
            <a:rect l="l" t="t" r="r" b="b"/>
            <a:pathLst>
              <a:path h="113029">
                <a:moveTo>
                  <a:pt x="0" y="0"/>
                </a:moveTo>
                <a:lnTo>
                  <a:pt x="0" y="112864"/>
                </a:lnTo>
              </a:path>
            </a:pathLst>
          </a:custGeom>
          <a:ln w="20370">
            <a:solidFill>
              <a:srgbClr val="1560A9"/>
            </a:solidFill>
          </a:ln>
        </p:spPr>
        <p:txBody>
          <a:bodyPr wrap="square" lIns="0" tIns="0" rIns="0" bIns="0" rtlCol="0"/>
          <a:lstStyle/>
          <a:p>
            <a:endParaRPr/>
          </a:p>
        </p:txBody>
      </p:sp>
      <p:sp>
        <p:nvSpPr>
          <p:cNvPr id="188" name="object 188"/>
          <p:cNvSpPr/>
          <p:nvPr/>
        </p:nvSpPr>
        <p:spPr>
          <a:xfrm>
            <a:off x="9260062" y="5810732"/>
            <a:ext cx="0" cy="95885"/>
          </a:xfrm>
          <a:custGeom>
            <a:avLst/>
            <a:gdLst/>
            <a:ahLst/>
            <a:cxnLst/>
            <a:rect l="l" t="t" r="r" b="b"/>
            <a:pathLst>
              <a:path h="95885">
                <a:moveTo>
                  <a:pt x="0" y="0"/>
                </a:moveTo>
                <a:lnTo>
                  <a:pt x="0" y="95643"/>
                </a:lnTo>
              </a:path>
            </a:pathLst>
          </a:custGeom>
          <a:ln w="20269">
            <a:solidFill>
              <a:srgbClr val="1560A9"/>
            </a:solidFill>
          </a:ln>
        </p:spPr>
        <p:txBody>
          <a:bodyPr wrap="square" lIns="0" tIns="0" rIns="0" bIns="0" rtlCol="0"/>
          <a:lstStyle/>
          <a:p>
            <a:endParaRPr/>
          </a:p>
        </p:txBody>
      </p:sp>
      <p:sp>
        <p:nvSpPr>
          <p:cNvPr id="189" name="object 189"/>
          <p:cNvSpPr/>
          <p:nvPr/>
        </p:nvSpPr>
        <p:spPr>
          <a:xfrm>
            <a:off x="9217962" y="5793511"/>
            <a:ext cx="84455" cy="17780"/>
          </a:xfrm>
          <a:custGeom>
            <a:avLst/>
            <a:gdLst/>
            <a:ahLst/>
            <a:cxnLst/>
            <a:rect l="l" t="t" r="r" b="b"/>
            <a:pathLst>
              <a:path w="84454" h="17779">
                <a:moveTo>
                  <a:pt x="84416" y="0"/>
                </a:moveTo>
                <a:lnTo>
                  <a:pt x="0" y="0"/>
                </a:lnTo>
                <a:lnTo>
                  <a:pt x="0" y="17221"/>
                </a:lnTo>
                <a:lnTo>
                  <a:pt x="84416" y="17221"/>
                </a:lnTo>
                <a:lnTo>
                  <a:pt x="84416" y="0"/>
                </a:lnTo>
                <a:close/>
              </a:path>
            </a:pathLst>
          </a:custGeom>
          <a:solidFill>
            <a:srgbClr val="1560A9"/>
          </a:solidFill>
        </p:spPr>
        <p:txBody>
          <a:bodyPr wrap="square" lIns="0" tIns="0" rIns="0" bIns="0" rtlCol="0"/>
          <a:lstStyle/>
          <a:p>
            <a:endParaRPr/>
          </a:p>
        </p:txBody>
      </p:sp>
      <p:sp>
        <p:nvSpPr>
          <p:cNvPr id="190" name="object 190"/>
          <p:cNvSpPr/>
          <p:nvPr/>
        </p:nvSpPr>
        <p:spPr>
          <a:xfrm>
            <a:off x="9295114" y="5793511"/>
            <a:ext cx="98425" cy="113030"/>
          </a:xfrm>
          <a:custGeom>
            <a:avLst/>
            <a:gdLst/>
            <a:ahLst/>
            <a:cxnLst/>
            <a:rect l="l" t="t" r="r" b="b"/>
            <a:pathLst>
              <a:path w="98425" h="113029">
                <a:moveTo>
                  <a:pt x="61810" y="0"/>
                </a:moveTo>
                <a:lnTo>
                  <a:pt x="35750" y="0"/>
                </a:lnTo>
                <a:lnTo>
                  <a:pt x="0" y="112864"/>
                </a:lnTo>
                <a:lnTo>
                  <a:pt x="21056" y="112864"/>
                </a:lnTo>
                <a:lnTo>
                  <a:pt x="30746" y="80898"/>
                </a:lnTo>
                <a:lnTo>
                  <a:pt x="87909" y="80898"/>
                </a:lnTo>
                <a:lnTo>
                  <a:pt x="82902" y="65379"/>
                </a:lnTo>
                <a:lnTo>
                  <a:pt x="33972" y="65379"/>
                </a:lnTo>
                <a:lnTo>
                  <a:pt x="42545" y="37591"/>
                </a:lnTo>
                <a:lnTo>
                  <a:pt x="44551" y="30835"/>
                </a:lnTo>
                <a:lnTo>
                  <a:pt x="46228" y="22948"/>
                </a:lnTo>
                <a:lnTo>
                  <a:pt x="47891" y="16433"/>
                </a:lnTo>
                <a:lnTo>
                  <a:pt x="67112" y="16433"/>
                </a:lnTo>
                <a:lnTo>
                  <a:pt x="61810" y="0"/>
                </a:lnTo>
                <a:close/>
              </a:path>
              <a:path w="98425" h="113029">
                <a:moveTo>
                  <a:pt x="87909" y="80898"/>
                </a:moveTo>
                <a:lnTo>
                  <a:pt x="66268" y="80898"/>
                </a:lnTo>
                <a:lnTo>
                  <a:pt x="76403" y="112864"/>
                </a:lnTo>
                <a:lnTo>
                  <a:pt x="98221" y="112864"/>
                </a:lnTo>
                <a:lnTo>
                  <a:pt x="87909" y="80898"/>
                </a:lnTo>
                <a:close/>
              </a:path>
              <a:path w="98425" h="113029">
                <a:moveTo>
                  <a:pt x="67112" y="16433"/>
                </a:moveTo>
                <a:lnTo>
                  <a:pt x="48234" y="16433"/>
                </a:lnTo>
                <a:lnTo>
                  <a:pt x="48234" y="16763"/>
                </a:lnTo>
                <a:lnTo>
                  <a:pt x="49898" y="23291"/>
                </a:lnTo>
                <a:lnTo>
                  <a:pt x="51676" y="30835"/>
                </a:lnTo>
                <a:lnTo>
                  <a:pt x="62585" y="65379"/>
                </a:lnTo>
                <a:lnTo>
                  <a:pt x="82902" y="65379"/>
                </a:lnTo>
                <a:lnTo>
                  <a:pt x="67112" y="16433"/>
                </a:lnTo>
                <a:close/>
              </a:path>
            </a:pathLst>
          </a:custGeom>
          <a:solidFill>
            <a:srgbClr val="1560A9"/>
          </a:solidFill>
        </p:spPr>
        <p:txBody>
          <a:bodyPr wrap="square" lIns="0" tIns="0" rIns="0" bIns="0" rtlCol="0"/>
          <a:lstStyle/>
          <a:p>
            <a:endParaRPr/>
          </a:p>
        </p:txBody>
      </p:sp>
      <p:sp>
        <p:nvSpPr>
          <p:cNvPr id="191" name="object 191"/>
          <p:cNvSpPr/>
          <p:nvPr/>
        </p:nvSpPr>
        <p:spPr>
          <a:xfrm>
            <a:off x="9408830" y="5889160"/>
            <a:ext cx="66675" cy="17780"/>
          </a:xfrm>
          <a:custGeom>
            <a:avLst/>
            <a:gdLst/>
            <a:ahLst/>
            <a:cxnLst/>
            <a:rect l="l" t="t" r="r" b="b"/>
            <a:pathLst>
              <a:path w="66675" h="17779">
                <a:moveTo>
                  <a:pt x="0" y="17780"/>
                </a:moveTo>
                <a:lnTo>
                  <a:pt x="66255" y="17780"/>
                </a:lnTo>
                <a:lnTo>
                  <a:pt x="66255" y="0"/>
                </a:lnTo>
                <a:lnTo>
                  <a:pt x="0" y="0"/>
                </a:lnTo>
                <a:lnTo>
                  <a:pt x="0" y="17780"/>
                </a:lnTo>
                <a:close/>
              </a:path>
            </a:pathLst>
          </a:custGeom>
          <a:solidFill>
            <a:srgbClr val="1560A9"/>
          </a:solidFill>
        </p:spPr>
        <p:txBody>
          <a:bodyPr wrap="square" lIns="0" tIns="0" rIns="0" bIns="0" rtlCol="0"/>
          <a:lstStyle/>
          <a:p>
            <a:endParaRPr/>
          </a:p>
        </p:txBody>
      </p:sp>
      <p:sp>
        <p:nvSpPr>
          <p:cNvPr id="192" name="object 192"/>
          <p:cNvSpPr/>
          <p:nvPr/>
        </p:nvSpPr>
        <p:spPr>
          <a:xfrm>
            <a:off x="9419015" y="5793910"/>
            <a:ext cx="0" cy="95250"/>
          </a:xfrm>
          <a:custGeom>
            <a:avLst/>
            <a:gdLst/>
            <a:ahLst/>
            <a:cxnLst/>
            <a:rect l="l" t="t" r="r" b="b"/>
            <a:pathLst>
              <a:path h="95250">
                <a:moveTo>
                  <a:pt x="0" y="0"/>
                </a:moveTo>
                <a:lnTo>
                  <a:pt x="0" y="95250"/>
                </a:lnTo>
              </a:path>
            </a:pathLst>
          </a:custGeom>
          <a:ln w="20370">
            <a:solidFill>
              <a:srgbClr val="1560A9"/>
            </a:solidFill>
          </a:ln>
        </p:spPr>
        <p:txBody>
          <a:bodyPr wrap="square" lIns="0" tIns="0" rIns="0" bIns="0" rtlCol="0"/>
          <a:lstStyle/>
          <a:p>
            <a:endParaRPr/>
          </a:p>
        </p:txBody>
      </p:sp>
      <p:sp>
        <p:nvSpPr>
          <p:cNvPr id="193" name="object 193"/>
          <p:cNvSpPr/>
          <p:nvPr/>
        </p:nvSpPr>
        <p:spPr>
          <a:xfrm>
            <a:off x="7410106" y="4808753"/>
            <a:ext cx="527049" cy="13246"/>
          </a:xfrm>
          <a:prstGeom prst="rect">
            <a:avLst/>
          </a:prstGeom>
          <a:blipFill>
            <a:blip r:embed="rId30" cstate="print"/>
            <a:stretch>
              <a:fillRect/>
            </a:stretch>
          </a:blipFill>
        </p:spPr>
        <p:txBody>
          <a:bodyPr wrap="square" lIns="0" tIns="0" rIns="0" bIns="0" rtlCol="0"/>
          <a:lstStyle/>
          <a:p>
            <a:endParaRPr/>
          </a:p>
        </p:txBody>
      </p:sp>
      <p:sp>
        <p:nvSpPr>
          <p:cNvPr id="194" name="object 194"/>
          <p:cNvSpPr/>
          <p:nvPr/>
        </p:nvSpPr>
        <p:spPr>
          <a:xfrm>
            <a:off x="7436604" y="4706056"/>
            <a:ext cx="672045" cy="268681"/>
          </a:xfrm>
          <a:prstGeom prst="rect">
            <a:avLst/>
          </a:prstGeom>
          <a:blipFill>
            <a:blip r:embed="rId31" cstate="print"/>
            <a:stretch>
              <a:fillRect/>
            </a:stretch>
          </a:blipFill>
        </p:spPr>
        <p:txBody>
          <a:bodyPr wrap="square" lIns="0" tIns="0" rIns="0" bIns="0" rtlCol="0"/>
          <a:lstStyle/>
          <a:p>
            <a:endParaRPr/>
          </a:p>
        </p:txBody>
      </p:sp>
      <p:sp>
        <p:nvSpPr>
          <p:cNvPr id="195" name="object 195"/>
          <p:cNvSpPr/>
          <p:nvPr/>
        </p:nvSpPr>
        <p:spPr>
          <a:xfrm>
            <a:off x="8115648" y="4918052"/>
            <a:ext cx="12700" cy="20320"/>
          </a:xfrm>
          <a:custGeom>
            <a:avLst/>
            <a:gdLst/>
            <a:ahLst/>
            <a:cxnLst/>
            <a:rect l="l" t="t" r="r" b="b"/>
            <a:pathLst>
              <a:path w="12700" h="20320">
                <a:moveTo>
                  <a:pt x="12509" y="0"/>
                </a:moveTo>
                <a:lnTo>
                  <a:pt x="0" y="0"/>
                </a:lnTo>
                <a:lnTo>
                  <a:pt x="0" y="20243"/>
                </a:lnTo>
                <a:lnTo>
                  <a:pt x="368" y="19875"/>
                </a:lnTo>
                <a:lnTo>
                  <a:pt x="12509" y="19875"/>
                </a:lnTo>
                <a:lnTo>
                  <a:pt x="12509" y="18402"/>
                </a:lnTo>
                <a:lnTo>
                  <a:pt x="2209" y="18402"/>
                </a:lnTo>
                <a:lnTo>
                  <a:pt x="2209" y="10680"/>
                </a:lnTo>
                <a:lnTo>
                  <a:pt x="11036" y="10680"/>
                </a:lnTo>
                <a:lnTo>
                  <a:pt x="11036" y="9207"/>
                </a:lnTo>
                <a:lnTo>
                  <a:pt x="2209" y="9207"/>
                </a:lnTo>
                <a:lnTo>
                  <a:pt x="2209" y="1841"/>
                </a:lnTo>
                <a:lnTo>
                  <a:pt x="12509" y="1841"/>
                </a:lnTo>
                <a:lnTo>
                  <a:pt x="12509" y="0"/>
                </a:lnTo>
                <a:close/>
              </a:path>
            </a:pathLst>
          </a:custGeom>
          <a:solidFill>
            <a:srgbClr val="000000"/>
          </a:solidFill>
        </p:spPr>
        <p:txBody>
          <a:bodyPr wrap="square" lIns="0" tIns="0" rIns="0" bIns="0" rtlCol="0"/>
          <a:lstStyle/>
          <a:p>
            <a:endParaRPr/>
          </a:p>
        </p:txBody>
      </p:sp>
      <p:sp>
        <p:nvSpPr>
          <p:cNvPr id="196" name="object 196"/>
          <p:cNvSpPr/>
          <p:nvPr/>
        </p:nvSpPr>
        <p:spPr>
          <a:xfrm>
            <a:off x="7255800" y="5096653"/>
            <a:ext cx="935654" cy="295227"/>
          </a:xfrm>
          <a:prstGeom prst="rect">
            <a:avLst/>
          </a:prstGeom>
          <a:blipFill>
            <a:blip r:embed="rId32" cstate="print"/>
            <a:stretch>
              <a:fillRect/>
            </a:stretch>
          </a:blipFill>
        </p:spPr>
        <p:txBody>
          <a:bodyPr wrap="square" lIns="0" tIns="0" rIns="0" bIns="0" rtlCol="0"/>
          <a:lstStyle/>
          <a:p>
            <a:endParaRPr/>
          </a:p>
        </p:txBody>
      </p:sp>
      <p:sp>
        <p:nvSpPr>
          <p:cNvPr id="197" name="object 197"/>
          <p:cNvSpPr/>
          <p:nvPr/>
        </p:nvSpPr>
        <p:spPr>
          <a:xfrm>
            <a:off x="6938206" y="2073423"/>
            <a:ext cx="302784" cy="196138"/>
          </a:xfrm>
          <a:prstGeom prst="rect">
            <a:avLst/>
          </a:prstGeom>
          <a:blipFill>
            <a:blip r:embed="rId33" cstate="print"/>
            <a:stretch>
              <a:fillRect/>
            </a:stretch>
          </a:blipFill>
        </p:spPr>
        <p:txBody>
          <a:bodyPr wrap="square" lIns="0" tIns="0" rIns="0" bIns="0" rtlCol="0"/>
          <a:lstStyle/>
          <a:p>
            <a:endParaRPr/>
          </a:p>
        </p:txBody>
      </p:sp>
      <p:sp>
        <p:nvSpPr>
          <p:cNvPr id="198" name="object 198"/>
          <p:cNvSpPr/>
          <p:nvPr/>
        </p:nvSpPr>
        <p:spPr>
          <a:xfrm>
            <a:off x="7271201" y="2077476"/>
            <a:ext cx="118351" cy="188480"/>
          </a:xfrm>
          <a:prstGeom prst="rect">
            <a:avLst/>
          </a:prstGeom>
          <a:blipFill>
            <a:blip r:embed="rId34" cstate="print"/>
            <a:stretch>
              <a:fillRect/>
            </a:stretch>
          </a:blipFill>
        </p:spPr>
        <p:txBody>
          <a:bodyPr wrap="square" lIns="0" tIns="0" rIns="0" bIns="0" rtlCol="0"/>
          <a:lstStyle/>
          <a:p>
            <a:endParaRPr/>
          </a:p>
        </p:txBody>
      </p:sp>
      <p:sp>
        <p:nvSpPr>
          <p:cNvPr id="199" name="object 199"/>
          <p:cNvSpPr/>
          <p:nvPr/>
        </p:nvSpPr>
        <p:spPr>
          <a:xfrm>
            <a:off x="7422921" y="2077250"/>
            <a:ext cx="137083" cy="188696"/>
          </a:xfrm>
          <a:prstGeom prst="rect">
            <a:avLst/>
          </a:prstGeom>
          <a:blipFill>
            <a:blip r:embed="rId35" cstate="print"/>
            <a:stretch>
              <a:fillRect/>
            </a:stretch>
          </a:blipFill>
        </p:spPr>
        <p:txBody>
          <a:bodyPr wrap="square" lIns="0" tIns="0" rIns="0" bIns="0" rtlCol="0"/>
          <a:lstStyle/>
          <a:p>
            <a:endParaRPr/>
          </a:p>
        </p:txBody>
      </p:sp>
      <p:sp>
        <p:nvSpPr>
          <p:cNvPr id="200" name="object 200"/>
          <p:cNvSpPr/>
          <p:nvPr/>
        </p:nvSpPr>
        <p:spPr>
          <a:xfrm>
            <a:off x="6645799" y="2051994"/>
            <a:ext cx="243713" cy="222745"/>
          </a:xfrm>
          <a:prstGeom prst="rect">
            <a:avLst/>
          </a:prstGeom>
          <a:blipFill>
            <a:blip r:embed="rId36" cstate="print"/>
            <a:stretch>
              <a:fillRect/>
            </a:stretch>
          </a:blipFill>
        </p:spPr>
        <p:txBody>
          <a:bodyPr wrap="square" lIns="0" tIns="0" rIns="0" bIns="0" rtlCol="0"/>
          <a:lstStyle/>
          <a:p>
            <a:endParaRPr/>
          </a:p>
        </p:txBody>
      </p:sp>
      <p:sp>
        <p:nvSpPr>
          <p:cNvPr id="201" name="object 201"/>
          <p:cNvSpPr/>
          <p:nvPr/>
        </p:nvSpPr>
        <p:spPr>
          <a:xfrm>
            <a:off x="1377111" y="3696169"/>
            <a:ext cx="3334385" cy="261620"/>
          </a:xfrm>
          <a:custGeom>
            <a:avLst/>
            <a:gdLst/>
            <a:ahLst/>
            <a:cxnLst/>
            <a:rect l="l" t="t" r="r" b="b"/>
            <a:pathLst>
              <a:path w="3334385" h="261620">
                <a:moveTo>
                  <a:pt x="0" y="261454"/>
                </a:moveTo>
                <a:lnTo>
                  <a:pt x="3334092" y="0"/>
                </a:lnTo>
              </a:path>
            </a:pathLst>
          </a:custGeom>
          <a:ln w="45097">
            <a:solidFill>
              <a:srgbClr val="607281"/>
            </a:solidFill>
            <a:prstDash val="dot"/>
          </a:ln>
        </p:spPr>
        <p:txBody>
          <a:bodyPr wrap="square" lIns="0" tIns="0" rIns="0" bIns="0" rtlCol="0"/>
          <a:lstStyle/>
          <a:p>
            <a:endParaRPr/>
          </a:p>
        </p:txBody>
      </p:sp>
      <p:sp>
        <p:nvSpPr>
          <p:cNvPr id="202" name="object 202"/>
          <p:cNvSpPr/>
          <p:nvPr/>
        </p:nvSpPr>
        <p:spPr>
          <a:xfrm>
            <a:off x="1288201" y="3964597"/>
            <a:ext cx="0" cy="0"/>
          </a:xfrm>
          <a:custGeom>
            <a:avLst/>
            <a:gdLst/>
            <a:ahLst/>
            <a:cxnLst/>
            <a:rect l="l" t="t" r="r" b="b"/>
            <a:pathLst>
              <a:path>
                <a:moveTo>
                  <a:pt x="0" y="0"/>
                </a:moveTo>
                <a:lnTo>
                  <a:pt x="0" y="0"/>
                </a:lnTo>
              </a:path>
            </a:pathLst>
          </a:custGeom>
          <a:ln w="45097">
            <a:solidFill>
              <a:srgbClr val="607281"/>
            </a:solidFill>
          </a:ln>
        </p:spPr>
        <p:txBody>
          <a:bodyPr wrap="square" lIns="0" tIns="0" rIns="0" bIns="0" rtlCol="0"/>
          <a:lstStyle/>
          <a:p>
            <a:endParaRPr/>
          </a:p>
        </p:txBody>
      </p:sp>
      <p:sp>
        <p:nvSpPr>
          <p:cNvPr id="203" name="object 203"/>
          <p:cNvSpPr/>
          <p:nvPr/>
        </p:nvSpPr>
        <p:spPr>
          <a:xfrm>
            <a:off x="4755657" y="3692677"/>
            <a:ext cx="0" cy="0"/>
          </a:xfrm>
          <a:custGeom>
            <a:avLst/>
            <a:gdLst/>
            <a:ahLst/>
            <a:cxnLst/>
            <a:rect l="l" t="t" r="r" b="b"/>
            <a:pathLst>
              <a:path>
                <a:moveTo>
                  <a:pt x="0" y="0"/>
                </a:moveTo>
                <a:lnTo>
                  <a:pt x="0" y="0"/>
                </a:lnTo>
              </a:path>
            </a:pathLst>
          </a:custGeom>
          <a:ln w="45097">
            <a:solidFill>
              <a:srgbClr val="607281"/>
            </a:solidFill>
          </a:ln>
        </p:spPr>
        <p:txBody>
          <a:bodyPr wrap="square" lIns="0" tIns="0" rIns="0" bIns="0" rtlCol="0"/>
          <a:lstStyle/>
          <a:p>
            <a:endParaRPr/>
          </a:p>
        </p:txBody>
      </p:sp>
      <p:sp>
        <p:nvSpPr>
          <p:cNvPr id="204" name="object 204"/>
          <p:cNvSpPr/>
          <p:nvPr/>
        </p:nvSpPr>
        <p:spPr>
          <a:xfrm>
            <a:off x="3152792" y="3897274"/>
            <a:ext cx="1167201" cy="548716"/>
          </a:xfrm>
          <a:prstGeom prst="rect">
            <a:avLst/>
          </a:prstGeom>
          <a:blipFill>
            <a:blip r:embed="rId37" cstate="print"/>
            <a:stretch>
              <a:fillRect/>
            </a:stretch>
          </a:blipFill>
        </p:spPr>
        <p:txBody>
          <a:bodyPr wrap="square" lIns="0" tIns="0" rIns="0" bIns="0" rtlCol="0"/>
          <a:lstStyle/>
          <a:p>
            <a:endParaRPr/>
          </a:p>
        </p:txBody>
      </p:sp>
      <p:sp>
        <p:nvSpPr>
          <p:cNvPr id="205" name="object 205"/>
          <p:cNvSpPr/>
          <p:nvPr/>
        </p:nvSpPr>
        <p:spPr>
          <a:xfrm>
            <a:off x="2431783" y="4541570"/>
            <a:ext cx="736216" cy="498424"/>
          </a:xfrm>
          <a:prstGeom prst="rect">
            <a:avLst/>
          </a:prstGeom>
          <a:blipFill>
            <a:blip r:embed="rId38" cstate="print"/>
            <a:stretch>
              <a:fillRect/>
            </a:stretch>
          </a:blipFill>
        </p:spPr>
        <p:txBody>
          <a:bodyPr wrap="square" lIns="0" tIns="0" rIns="0" bIns="0" rtlCol="0"/>
          <a:lstStyle/>
          <a:p>
            <a:endParaRPr/>
          </a:p>
        </p:txBody>
      </p:sp>
      <p:sp>
        <p:nvSpPr>
          <p:cNvPr id="206" name="object 206"/>
          <p:cNvSpPr/>
          <p:nvPr/>
        </p:nvSpPr>
        <p:spPr>
          <a:xfrm>
            <a:off x="1562356" y="4061969"/>
            <a:ext cx="735392" cy="718060"/>
          </a:xfrm>
          <a:prstGeom prst="rect">
            <a:avLst/>
          </a:prstGeom>
          <a:blipFill>
            <a:blip r:embed="rId39" cstate="print"/>
            <a:stretch>
              <a:fillRect/>
            </a:stretch>
          </a:blipFill>
        </p:spPr>
        <p:txBody>
          <a:bodyPr wrap="square" lIns="0" tIns="0" rIns="0" bIns="0" rtlCol="0"/>
          <a:lstStyle/>
          <a:p>
            <a:endParaRPr/>
          </a:p>
        </p:txBody>
      </p:sp>
      <p:sp>
        <p:nvSpPr>
          <p:cNvPr id="207" name="object 207"/>
          <p:cNvSpPr/>
          <p:nvPr/>
        </p:nvSpPr>
        <p:spPr>
          <a:xfrm>
            <a:off x="2649679" y="3538604"/>
            <a:ext cx="113030" cy="138430"/>
          </a:xfrm>
          <a:custGeom>
            <a:avLst/>
            <a:gdLst/>
            <a:ahLst/>
            <a:cxnLst/>
            <a:rect l="l" t="t" r="r" b="b"/>
            <a:pathLst>
              <a:path w="113030" h="138429">
                <a:moveTo>
                  <a:pt x="71221" y="0"/>
                </a:moveTo>
                <a:lnTo>
                  <a:pt x="42969" y="4783"/>
                </a:lnTo>
                <a:lnTo>
                  <a:pt x="20389" y="18542"/>
                </a:lnTo>
                <a:lnTo>
                  <a:pt x="5420" y="40387"/>
                </a:lnTo>
                <a:lnTo>
                  <a:pt x="0" y="69430"/>
                </a:lnTo>
                <a:lnTo>
                  <a:pt x="4710" y="98208"/>
                </a:lnTo>
                <a:lnTo>
                  <a:pt x="18345" y="119727"/>
                </a:lnTo>
                <a:lnTo>
                  <a:pt x="40162" y="133233"/>
                </a:lnTo>
                <a:lnTo>
                  <a:pt x="69418" y="137972"/>
                </a:lnTo>
                <a:lnTo>
                  <a:pt x="83772" y="136806"/>
                </a:lnTo>
                <a:lnTo>
                  <a:pt x="95805" y="133840"/>
                </a:lnTo>
                <a:lnTo>
                  <a:pt x="105490" y="129877"/>
                </a:lnTo>
                <a:lnTo>
                  <a:pt x="112801" y="125717"/>
                </a:lnTo>
                <a:lnTo>
                  <a:pt x="112801" y="110921"/>
                </a:lnTo>
                <a:lnTo>
                  <a:pt x="70180" y="110921"/>
                </a:lnTo>
                <a:lnTo>
                  <a:pt x="57041" y="108437"/>
                </a:lnTo>
                <a:lnTo>
                  <a:pt x="46797" y="100864"/>
                </a:lnTo>
                <a:lnTo>
                  <a:pt x="40142" y="88027"/>
                </a:lnTo>
                <a:lnTo>
                  <a:pt x="37769" y="69748"/>
                </a:lnTo>
                <a:lnTo>
                  <a:pt x="40265" y="51289"/>
                </a:lnTo>
                <a:lnTo>
                  <a:pt x="47212" y="38046"/>
                </a:lnTo>
                <a:lnTo>
                  <a:pt x="57797" y="30064"/>
                </a:lnTo>
                <a:lnTo>
                  <a:pt x="71208" y="27393"/>
                </a:lnTo>
                <a:lnTo>
                  <a:pt x="112306" y="27393"/>
                </a:lnTo>
                <a:lnTo>
                  <a:pt x="112306" y="9194"/>
                </a:lnTo>
                <a:lnTo>
                  <a:pt x="105384" y="5925"/>
                </a:lnTo>
                <a:lnTo>
                  <a:pt x="96550" y="2968"/>
                </a:lnTo>
                <a:lnTo>
                  <a:pt x="85322" y="825"/>
                </a:lnTo>
                <a:lnTo>
                  <a:pt x="71221" y="0"/>
                </a:lnTo>
                <a:close/>
              </a:path>
              <a:path w="113030" h="138429">
                <a:moveTo>
                  <a:pt x="112801" y="100203"/>
                </a:moveTo>
                <a:lnTo>
                  <a:pt x="100037" y="100203"/>
                </a:lnTo>
                <a:lnTo>
                  <a:pt x="95235" y="104154"/>
                </a:lnTo>
                <a:lnTo>
                  <a:pt x="88942" y="107586"/>
                </a:lnTo>
                <a:lnTo>
                  <a:pt x="80733" y="110006"/>
                </a:lnTo>
                <a:lnTo>
                  <a:pt x="70180" y="110921"/>
                </a:lnTo>
                <a:lnTo>
                  <a:pt x="112801" y="110921"/>
                </a:lnTo>
                <a:lnTo>
                  <a:pt x="112801" y="100203"/>
                </a:lnTo>
                <a:close/>
              </a:path>
              <a:path w="113030" h="138429">
                <a:moveTo>
                  <a:pt x="112306" y="27393"/>
                </a:moveTo>
                <a:lnTo>
                  <a:pt x="71208" y="27393"/>
                </a:lnTo>
                <a:lnTo>
                  <a:pt x="79707" y="28190"/>
                </a:lnTo>
                <a:lnTo>
                  <a:pt x="87112" y="30324"/>
                </a:lnTo>
                <a:lnTo>
                  <a:pt x="93265" y="33416"/>
                </a:lnTo>
                <a:lnTo>
                  <a:pt x="98005" y="37084"/>
                </a:lnTo>
                <a:lnTo>
                  <a:pt x="112306" y="37084"/>
                </a:lnTo>
                <a:lnTo>
                  <a:pt x="112306" y="27393"/>
                </a:lnTo>
                <a:close/>
              </a:path>
            </a:pathLst>
          </a:custGeom>
          <a:solidFill>
            <a:srgbClr val="0066A1"/>
          </a:solidFill>
        </p:spPr>
        <p:txBody>
          <a:bodyPr wrap="square" lIns="0" tIns="0" rIns="0" bIns="0" rtlCol="0"/>
          <a:lstStyle/>
          <a:p>
            <a:endParaRPr/>
          </a:p>
        </p:txBody>
      </p:sp>
      <p:sp>
        <p:nvSpPr>
          <p:cNvPr id="208" name="object 208"/>
          <p:cNvSpPr/>
          <p:nvPr/>
        </p:nvSpPr>
        <p:spPr>
          <a:xfrm>
            <a:off x="2770673" y="3538680"/>
            <a:ext cx="137160" cy="138430"/>
          </a:xfrm>
          <a:custGeom>
            <a:avLst/>
            <a:gdLst/>
            <a:ahLst/>
            <a:cxnLst/>
            <a:rect l="l" t="t" r="r" b="b"/>
            <a:pathLst>
              <a:path w="137160" h="138429">
                <a:moveTo>
                  <a:pt x="68402" y="0"/>
                </a:moveTo>
                <a:lnTo>
                  <a:pt x="41772" y="4823"/>
                </a:lnTo>
                <a:lnTo>
                  <a:pt x="20029" y="18667"/>
                </a:lnTo>
                <a:lnTo>
                  <a:pt x="5373" y="40596"/>
                </a:lnTo>
                <a:lnTo>
                  <a:pt x="0" y="69672"/>
                </a:lnTo>
                <a:lnTo>
                  <a:pt x="5376" y="98381"/>
                </a:lnTo>
                <a:lnTo>
                  <a:pt x="20037" y="119800"/>
                </a:lnTo>
                <a:lnTo>
                  <a:pt x="41780" y="133192"/>
                </a:lnTo>
                <a:lnTo>
                  <a:pt x="68402" y="137820"/>
                </a:lnTo>
                <a:lnTo>
                  <a:pt x="95024" y="133235"/>
                </a:lnTo>
                <a:lnTo>
                  <a:pt x="116766" y="119914"/>
                </a:lnTo>
                <a:lnTo>
                  <a:pt x="122683" y="111277"/>
                </a:lnTo>
                <a:lnTo>
                  <a:pt x="68402" y="111277"/>
                </a:lnTo>
                <a:lnTo>
                  <a:pt x="55962" y="108911"/>
                </a:lnTo>
                <a:lnTo>
                  <a:pt x="46278" y="101523"/>
                </a:lnTo>
                <a:lnTo>
                  <a:pt x="39995" y="88678"/>
                </a:lnTo>
                <a:lnTo>
                  <a:pt x="37757" y="69938"/>
                </a:lnTo>
                <a:lnTo>
                  <a:pt x="39995" y="50878"/>
                </a:lnTo>
                <a:lnTo>
                  <a:pt x="46278" y="37325"/>
                </a:lnTo>
                <a:lnTo>
                  <a:pt x="55962" y="29230"/>
                </a:lnTo>
                <a:lnTo>
                  <a:pt x="68402" y="26543"/>
                </a:lnTo>
                <a:lnTo>
                  <a:pt x="122036" y="26543"/>
                </a:lnTo>
                <a:lnTo>
                  <a:pt x="116764" y="18662"/>
                </a:lnTo>
                <a:lnTo>
                  <a:pt x="95019" y="4821"/>
                </a:lnTo>
                <a:lnTo>
                  <a:pt x="68402" y="0"/>
                </a:lnTo>
                <a:close/>
              </a:path>
              <a:path w="137160" h="138429">
                <a:moveTo>
                  <a:pt x="136766" y="69875"/>
                </a:moveTo>
                <a:lnTo>
                  <a:pt x="99021" y="69875"/>
                </a:lnTo>
                <a:lnTo>
                  <a:pt x="96786" y="88506"/>
                </a:lnTo>
                <a:lnTo>
                  <a:pt x="90508" y="101387"/>
                </a:lnTo>
                <a:lnTo>
                  <a:pt x="80832" y="108862"/>
                </a:lnTo>
                <a:lnTo>
                  <a:pt x="68402" y="111277"/>
                </a:lnTo>
                <a:lnTo>
                  <a:pt x="122683" y="111277"/>
                </a:lnTo>
                <a:lnTo>
                  <a:pt x="131427" y="98510"/>
                </a:lnTo>
                <a:lnTo>
                  <a:pt x="136766" y="69875"/>
                </a:lnTo>
                <a:close/>
              </a:path>
              <a:path w="137160" h="138429">
                <a:moveTo>
                  <a:pt x="122036" y="26543"/>
                </a:moveTo>
                <a:lnTo>
                  <a:pt x="68402" y="26543"/>
                </a:lnTo>
                <a:lnTo>
                  <a:pt x="80832" y="29230"/>
                </a:lnTo>
                <a:lnTo>
                  <a:pt x="90508" y="37325"/>
                </a:lnTo>
                <a:lnTo>
                  <a:pt x="96786" y="50878"/>
                </a:lnTo>
                <a:lnTo>
                  <a:pt x="99018" y="69906"/>
                </a:lnTo>
                <a:lnTo>
                  <a:pt x="136766" y="69875"/>
                </a:lnTo>
                <a:lnTo>
                  <a:pt x="136804" y="69672"/>
                </a:lnTo>
                <a:lnTo>
                  <a:pt x="131426" y="40590"/>
                </a:lnTo>
                <a:lnTo>
                  <a:pt x="122036" y="26543"/>
                </a:lnTo>
                <a:close/>
              </a:path>
            </a:pathLst>
          </a:custGeom>
          <a:solidFill>
            <a:srgbClr val="0066A1"/>
          </a:solidFill>
        </p:spPr>
        <p:txBody>
          <a:bodyPr wrap="square" lIns="0" tIns="0" rIns="0" bIns="0" rtlCol="0"/>
          <a:lstStyle/>
          <a:p>
            <a:endParaRPr/>
          </a:p>
        </p:txBody>
      </p:sp>
      <p:sp>
        <p:nvSpPr>
          <p:cNvPr id="209" name="object 209"/>
          <p:cNvSpPr/>
          <p:nvPr/>
        </p:nvSpPr>
        <p:spPr>
          <a:xfrm>
            <a:off x="3064494" y="3538604"/>
            <a:ext cx="113030" cy="138430"/>
          </a:xfrm>
          <a:custGeom>
            <a:avLst/>
            <a:gdLst/>
            <a:ahLst/>
            <a:cxnLst/>
            <a:rect l="l" t="t" r="r" b="b"/>
            <a:pathLst>
              <a:path w="113030" h="138429">
                <a:moveTo>
                  <a:pt x="71221" y="0"/>
                </a:moveTo>
                <a:lnTo>
                  <a:pt x="42969" y="4783"/>
                </a:lnTo>
                <a:lnTo>
                  <a:pt x="20389" y="18542"/>
                </a:lnTo>
                <a:lnTo>
                  <a:pt x="5420" y="40387"/>
                </a:lnTo>
                <a:lnTo>
                  <a:pt x="0" y="69430"/>
                </a:lnTo>
                <a:lnTo>
                  <a:pt x="4713" y="98208"/>
                </a:lnTo>
                <a:lnTo>
                  <a:pt x="18353" y="119727"/>
                </a:lnTo>
                <a:lnTo>
                  <a:pt x="40167" y="133233"/>
                </a:lnTo>
                <a:lnTo>
                  <a:pt x="69405" y="137972"/>
                </a:lnTo>
                <a:lnTo>
                  <a:pt x="83760" y="136806"/>
                </a:lnTo>
                <a:lnTo>
                  <a:pt x="95794" y="133840"/>
                </a:lnTo>
                <a:lnTo>
                  <a:pt x="105483" y="129877"/>
                </a:lnTo>
                <a:lnTo>
                  <a:pt x="112801" y="125717"/>
                </a:lnTo>
                <a:lnTo>
                  <a:pt x="112801" y="110921"/>
                </a:lnTo>
                <a:lnTo>
                  <a:pt x="70167" y="110921"/>
                </a:lnTo>
                <a:lnTo>
                  <a:pt x="57029" y="108446"/>
                </a:lnTo>
                <a:lnTo>
                  <a:pt x="46785" y="100888"/>
                </a:lnTo>
                <a:lnTo>
                  <a:pt x="40129" y="88054"/>
                </a:lnTo>
                <a:lnTo>
                  <a:pt x="37757" y="69748"/>
                </a:lnTo>
                <a:lnTo>
                  <a:pt x="40257" y="51246"/>
                </a:lnTo>
                <a:lnTo>
                  <a:pt x="47212" y="37988"/>
                </a:lnTo>
                <a:lnTo>
                  <a:pt x="57806" y="30022"/>
                </a:lnTo>
                <a:lnTo>
                  <a:pt x="71221" y="27393"/>
                </a:lnTo>
                <a:lnTo>
                  <a:pt x="112306" y="27393"/>
                </a:lnTo>
                <a:lnTo>
                  <a:pt x="112306" y="9194"/>
                </a:lnTo>
                <a:lnTo>
                  <a:pt x="105384" y="5925"/>
                </a:lnTo>
                <a:lnTo>
                  <a:pt x="96550" y="2968"/>
                </a:lnTo>
                <a:lnTo>
                  <a:pt x="85322" y="825"/>
                </a:lnTo>
                <a:lnTo>
                  <a:pt x="71221" y="0"/>
                </a:lnTo>
                <a:close/>
              </a:path>
              <a:path w="113030" h="138429">
                <a:moveTo>
                  <a:pt x="112801" y="100203"/>
                </a:moveTo>
                <a:lnTo>
                  <a:pt x="100037" y="100203"/>
                </a:lnTo>
                <a:lnTo>
                  <a:pt x="95224" y="104154"/>
                </a:lnTo>
                <a:lnTo>
                  <a:pt x="88931" y="107586"/>
                </a:lnTo>
                <a:lnTo>
                  <a:pt x="80724" y="110006"/>
                </a:lnTo>
                <a:lnTo>
                  <a:pt x="70167" y="110921"/>
                </a:lnTo>
                <a:lnTo>
                  <a:pt x="112801" y="110921"/>
                </a:lnTo>
                <a:lnTo>
                  <a:pt x="112801" y="100203"/>
                </a:lnTo>
                <a:close/>
              </a:path>
              <a:path w="113030" h="138429">
                <a:moveTo>
                  <a:pt x="112306" y="27393"/>
                </a:moveTo>
                <a:lnTo>
                  <a:pt x="71221" y="27393"/>
                </a:lnTo>
                <a:lnTo>
                  <a:pt x="79719" y="28190"/>
                </a:lnTo>
                <a:lnTo>
                  <a:pt x="87125" y="30324"/>
                </a:lnTo>
                <a:lnTo>
                  <a:pt x="93277" y="33416"/>
                </a:lnTo>
                <a:lnTo>
                  <a:pt x="98018" y="37084"/>
                </a:lnTo>
                <a:lnTo>
                  <a:pt x="112306" y="37084"/>
                </a:lnTo>
                <a:lnTo>
                  <a:pt x="112306" y="27393"/>
                </a:lnTo>
                <a:close/>
              </a:path>
            </a:pathLst>
          </a:custGeom>
          <a:solidFill>
            <a:srgbClr val="0066A1"/>
          </a:solidFill>
        </p:spPr>
        <p:txBody>
          <a:bodyPr wrap="square" lIns="0" tIns="0" rIns="0" bIns="0" rtlCol="0"/>
          <a:lstStyle/>
          <a:p>
            <a:endParaRPr/>
          </a:p>
        </p:txBody>
      </p:sp>
      <p:sp>
        <p:nvSpPr>
          <p:cNvPr id="210" name="object 210"/>
          <p:cNvSpPr/>
          <p:nvPr/>
        </p:nvSpPr>
        <p:spPr>
          <a:xfrm>
            <a:off x="3186512" y="3508203"/>
            <a:ext cx="80645" cy="168910"/>
          </a:xfrm>
          <a:custGeom>
            <a:avLst/>
            <a:gdLst/>
            <a:ahLst/>
            <a:cxnLst/>
            <a:rect l="l" t="t" r="r" b="b"/>
            <a:pathLst>
              <a:path w="80645" h="168910">
                <a:moveTo>
                  <a:pt x="52958" y="57975"/>
                </a:moveTo>
                <a:lnTo>
                  <a:pt x="15773" y="57975"/>
                </a:lnTo>
                <a:lnTo>
                  <a:pt x="15773" y="130695"/>
                </a:lnTo>
                <a:lnTo>
                  <a:pt x="39685" y="166580"/>
                </a:lnTo>
                <a:lnTo>
                  <a:pt x="64896" y="168706"/>
                </a:lnTo>
                <a:lnTo>
                  <a:pt x="72821" y="167513"/>
                </a:lnTo>
                <a:lnTo>
                  <a:pt x="80403" y="165100"/>
                </a:lnTo>
                <a:lnTo>
                  <a:pt x="80403" y="142646"/>
                </a:lnTo>
                <a:lnTo>
                  <a:pt x="58000" y="142646"/>
                </a:lnTo>
                <a:lnTo>
                  <a:pt x="52958" y="139090"/>
                </a:lnTo>
                <a:lnTo>
                  <a:pt x="52958" y="57975"/>
                </a:lnTo>
                <a:close/>
              </a:path>
              <a:path w="80645" h="168910">
                <a:moveTo>
                  <a:pt x="79921" y="33032"/>
                </a:moveTo>
                <a:lnTo>
                  <a:pt x="0" y="33032"/>
                </a:lnTo>
                <a:lnTo>
                  <a:pt x="0" y="57975"/>
                </a:lnTo>
                <a:lnTo>
                  <a:pt x="79921" y="57975"/>
                </a:lnTo>
                <a:lnTo>
                  <a:pt x="79921" y="33032"/>
                </a:lnTo>
                <a:close/>
              </a:path>
              <a:path w="80645" h="168910">
                <a:moveTo>
                  <a:pt x="50812" y="0"/>
                </a:moveTo>
                <a:lnTo>
                  <a:pt x="15836" y="0"/>
                </a:lnTo>
                <a:lnTo>
                  <a:pt x="15836" y="33032"/>
                </a:lnTo>
                <a:lnTo>
                  <a:pt x="52920" y="33032"/>
                </a:lnTo>
                <a:lnTo>
                  <a:pt x="52920" y="3340"/>
                </a:lnTo>
                <a:lnTo>
                  <a:pt x="50812" y="0"/>
                </a:lnTo>
                <a:close/>
              </a:path>
            </a:pathLst>
          </a:custGeom>
          <a:solidFill>
            <a:srgbClr val="0066A1"/>
          </a:solidFill>
        </p:spPr>
        <p:txBody>
          <a:bodyPr wrap="square" lIns="0" tIns="0" rIns="0" bIns="0" rtlCol="0"/>
          <a:lstStyle/>
          <a:p>
            <a:endParaRPr/>
          </a:p>
        </p:txBody>
      </p:sp>
      <p:sp>
        <p:nvSpPr>
          <p:cNvPr id="211" name="object 211"/>
          <p:cNvSpPr/>
          <p:nvPr/>
        </p:nvSpPr>
        <p:spPr>
          <a:xfrm>
            <a:off x="2920088" y="3541235"/>
            <a:ext cx="129539" cy="135890"/>
          </a:xfrm>
          <a:custGeom>
            <a:avLst/>
            <a:gdLst/>
            <a:ahLst/>
            <a:cxnLst/>
            <a:rect l="l" t="t" r="r" b="b"/>
            <a:pathLst>
              <a:path w="129539" h="135889">
                <a:moveTo>
                  <a:pt x="56997" y="0"/>
                </a:moveTo>
                <a:lnTo>
                  <a:pt x="36068" y="3442"/>
                </a:lnTo>
                <a:lnTo>
                  <a:pt x="17811" y="14946"/>
                </a:lnTo>
                <a:lnTo>
                  <a:pt x="4898" y="36277"/>
                </a:lnTo>
                <a:lnTo>
                  <a:pt x="0" y="69202"/>
                </a:lnTo>
                <a:lnTo>
                  <a:pt x="4128" y="98253"/>
                </a:lnTo>
                <a:lnTo>
                  <a:pt x="15460" y="119002"/>
                </a:lnTo>
                <a:lnTo>
                  <a:pt x="32420" y="131449"/>
                </a:lnTo>
                <a:lnTo>
                  <a:pt x="53428" y="135597"/>
                </a:lnTo>
                <a:lnTo>
                  <a:pt x="65746" y="134295"/>
                </a:lnTo>
                <a:lnTo>
                  <a:pt x="76368" y="130705"/>
                </a:lnTo>
                <a:lnTo>
                  <a:pt x="85318" y="125300"/>
                </a:lnTo>
                <a:lnTo>
                  <a:pt x="92621" y="118554"/>
                </a:lnTo>
                <a:lnTo>
                  <a:pt x="129006" y="118554"/>
                </a:lnTo>
                <a:lnTo>
                  <a:pt x="129006" y="109664"/>
                </a:lnTo>
                <a:lnTo>
                  <a:pt x="64122" y="109664"/>
                </a:lnTo>
                <a:lnTo>
                  <a:pt x="52471" y="107359"/>
                </a:lnTo>
                <a:lnTo>
                  <a:pt x="44213" y="99998"/>
                </a:lnTo>
                <a:lnTo>
                  <a:pt x="39295" y="86909"/>
                </a:lnTo>
                <a:lnTo>
                  <a:pt x="37668" y="67424"/>
                </a:lnTo>
                <a:lnTo>
                  <a:pt x="40329" y="46958"/>
                </a:lnTo>
                <a:lnTo>
                  <a:pt x="47331" y="34437"/>
                </a:lnTo>
                <a:lnTo>
                  <a:pt x="57197" y="28167"/>
                </a:lnTo>
                <a:lnTo>
                  <a:pt x="68453" y="26454"/>
                </a:lnTo>
                <a:lnTo>
                  <a:pt x="129006" y="26454"/>
                </a:lnTo>
                <a:lnTo>
                  <a:pt x="129006" y="20866"/>
                </a:lnTo>
                <a:lnTo>
                  <a:pt x="128540" y="11950"/>
                </a:lnTo>
                <a:lnTo>
                  <a:pt x="91859" y="11950"/>
                </a:lnTo>
                <a:lnTo>
                  <a:pt x="85376" y="7083"/>
                </a:lnTo>
                <a:lnTo>
                  <a:pt x="77771" y="3308"/>
                </a:lnTo>
                <a:lnTo>
                  <a:pt x="68495" y="867"/>
                </a:lnTo>
                <a:lnTo>
                  <a:pt x="56997" y="0"/>
                </a:lnTo>
                <a:close/>
              </a:path>
              <a:path w="129539" h="135889">
                <a:moveTo>
                  <a:pt x="129006" y="118554"/>
                </a:moveTo>
                <a:lnTo>
                  <a:pt x="92621" y="118554"/>
                </a:lnTo>
                <a:lnTo>
                  <a:pt x="94145" y="131025"/>
                </a:lnTo>
                <a:lnTo>
                  <a:pt x="97447" y="133565"/>
                </a:lnTo>
                <a:lnTo>
                  <a:pt x="129006" y="133565"/>
                </a:lnTo>
                <a:lnTo>
                  <a:pt x="129006" y="118554"/>
                </a:lnTo>
                <a:close/>
              </a:path>
              <a:path w="129539" h="135889">
                <a:moveTo>
                  <a:pt x="129006" y="26454"/>
                </a:moveTo>
                <a:lnTo>
                  <a:pt x="78625" y="26454"/>
                </a:lnTo>
                <a:lnTo>
                  <a:pt x="86004" y="28752"/>
                </a:lnTo>
                <a:lnTo>
                  <a:pt x="91859" y="33096"/>
                </a:lnTo>
                <a:lnTo>
                  <a:pt x="91859" y="97967"/>
                </a:lnTo>
                <a:lnTo>
                  <a:pt x="85092" y="103117"/>
                </a:lnTo>
                <a:lnTo>
                  <a:pt x="78562" y="106768"/>
                </a:lnTo>
                <a:lnTo>
                  <a:pt x="71745" y="108944"/>
                </a:lnTo>
                <a:lnTo>
                  <a:pt x="64122" y="109664"/>
                </a:lnTo>
                <a:lnTo>
                  <a:pt x="129006" y="109664"/>
                </a:lnTo>
                <a:lnTo>
                  <a:pt x="129006" y="26454"/>
                </a:lnTo>
                <a:close/>
              </a:path>
              <a:path w="129539" h="135889">
                <a:moveTo>
                  <a:pt x="114439" y="0"/>
                </a:moveTo>
                <a:lnTo>
                  <a:pt x="91859" y="0"/>
                </a:lnTo>
                <a:lnTo>
                  <a:pt x="91859" y="11950"/>
                </a:lnTo>
                <a:lnTo>
                  <a:pt x="128540" y="11950"/>
                </a:lnTo>
                <a:lnTo>
                  <a:pt x="128450" y="10228"/>
                </a:lnTo>
                <a:lnTo>
                  <a:pt x="126366" y="3875"/>
                </a:lnTo>
                <a:lnTo>
                  <a:pt x="121961" y="801"/>
                </a:lnTo>
                <a:lnTo>
                  <a:pt x="114439" y="0"/>
                </a:lnTo>
                <a:close/>
              </a:path>
            </a:pathLst>
          </a:custGeom>
          <a:solidFill>
            <a:srgbClr val="0066A1"/>
          </a:solidFill>
        </p:spPr>
        <p:txBody>
          <a:bodyPr wrap="square" lIns="0" tIns="0" rIns="0" bIns="0" rtlCol="0"/>
          <a:lstStyle/>
          <a:p>
            <a:endParaRPr/>
          </a:p>
        </p:txBody>
      </p:sp>
      <p:sp>
        <p:nvSpPr>
          <p:cNvPr id="212" name="object 212"/>
          <p:cNvSpPr/>
          <p:nvPr/>
        </p:nvSpPr>
        <p:spPr>
          <a:xfrm>
            <a:off x="2511000" y="3538611"/>
            <a:ext cx="125730" cy="137795"/>
          </a:xfrm>
          <a:custGeom>
            <a:avLst/>
            <a:gdLst/>
            <a:ahLst/>
            <a:cxnLst/>
            <a:rect l="l" t="t" r="r" b="b"/>
            <a:pathLst>
              <a:path w="125730" h="137795">
                <a:moveTo>
                  <a:pt x="65138" y="0"/>
                </a:moveTo>
                <a:lnTo>
                  <a:pt x="39288" y="4948"/>
                </a:lnTo>
                <a:lnTo>
                  <a:pt x="18638" y="18984"/>
                </a:lnTo>
                <a:lnTo>
                  <a:pt x="4953" y="40896"/>
                </a:lnTo>
                <a:lnTo>
                  <a:pt x="0" y="69468"/>
                </a:lnTo>
                <a:lnTo>
                  <a:pt x="4419" y="97796"/>
                </a:lnTo>
                <a:lnTo>
                  <a:pt x="17429" y="119179"/>
                </a:lnTo>
                <a:lnTo>
                  <a:pt x="38656" y="132691"/>
                </a:lnTo>
                <a:lnTo>
                  <a:pt x="67729" y="137401"/>
                </a:lnTo>
                <a:lnTo>
                  <a:pt x="85691" y="136232"/>
                </a:lnTo>
                <a:lnTo>
                  <a:pt x="99964" y="133203"/>
                </a:lnTo>
                <a:lnTo>
                  <a:pt x="111223" y="129032"/>
                </a:lnTo>
                <a:lnTo>
                  <a:pt x="120142" y="124434"/>
                </a:lnTo>
                <a:lnTo>
                  <a:pt x="120142" y="111188"/>
                </a:lnTo>
                <a:lnTo>
                  <a:pt x="73329" y="111188"/>
                </a:lnTo>
                <a:lnTo>
                  <a:pt x="59391" y="109620"/>
                </a:lnTo>
                <a:lnTo>
                  <a:pt x="48702" y="104165"/>
                </a:lnTo>
                <a:lnTo>
                  <a:pt x="41545" y="93700"/>
                </a:lnTo>
                <a:lnTo>
                  <a:pt x="38201" y="77101"/>
                </a:lnTo>
                <a:lnTo>
                  <a:pt x="124675" y="77101"/>
                </a:lnTo>
                <a:lnTo>
                  <a:pt x="124675" y="75831"/>
                </a:lnTo>
                <a:lnTo>
                  <a:pt x="125183" y="70230"/>
                </a:lnTo>
                <a:lnTo>
                  <a:pt x="125183" y="65658"/>
                </a:lnTo>
                <a:lnTo>
                  <a:pt x="123713" y="54711"/>
                </a:lnTo>
                <a:lnTo>
                  <a:pt x="38722" y="54711"/>
                </a:lnTo>
                <a:lnTo>
                  <a:pt x="42187" y="39297"/>
                </a:lnTo>
                <a:lnTo>
                  <a:pt x="48110" y="29705"/>
                </a:lnTo>
                <a:lnTo>
                  <a:pt x="55953" y="24790"/>
                </a:lnTo>
                <a:lnTo>
                  <a:pt x="65176" y="23406"/>
                </a:lnTo>
                <a:lnTo>
                  <a:pt x="113813" y="23406"/>
                </a:lnTo>
                <a:lnTo>
                  <a:pt x="109853" y="16317"/>
                </a:lnTo>
                <a:lnTo>
                  <a:pt x="91049" y="4067"/>
                </a:lnTo>
                <a:lnTo>
                  <a:pt x="65138" y="0"/>
                </a:lnTo>
                <a:close/>
              </a:path>
              <a:path w="125730" h="137795">
                <a:moveTo>
                  <a:pt x="120142" y="99999"/>
                </a:moveTo>
                <a:lnTo>
                  <a:pt x="108686" y="99999"/>
                </a:lnTo>
                <a:lnTo>
                  <a:pt x="100618" y="104921"/>
                </a:lnTo>
                <a:lnTo>
                  <a:pt x="91922" y="108465"/>
                </a:lnTo>
                <a:lnTo>
                  <a:pt x="82769" y="110574"/>
                </a:lnTo>
                <a:lnTo>
                  <a:pt x="73329" y="111188"/>
                </a:lnTo>
                <a:lnTo>
                  <a:pt x="120142" y="111188"/>
                </a:lnTo>
                <a:lnTo>
                  <a:pt x="120142" y="99999"/>
                </a:lnTo>
                <a:close/>
              </a:path>
              <a:path w="125730" h="137795">
                <a:moveTo>
                  <a:pt x="113813" y="23406"/>
                </a:moveTo>
                <a:lnTo>
                  <a:pt x="65176" y="23406"/>
                </a:lnTo>
                <a:lnTo>
                  <a:pt x="74852" y="24970"/>
                </a:lnTo>
                <a:lnTo>
                  <a:pt x="82042" y="30186"/>
                </a:lnTo>
                <a:lnTo>
                  <a:pt x="86650" y="39838"/>
                </a:lnTo>
                <a:lnTo>
                  <a:pt x="88582" y="54711"/>
                </a:lnTo>
                <a:lnTo>
                  <a:pt x="123713" y="54711"/>
                </a:lnTo>
                <a:lnTo>
                  <a:pt x="121311" y="36824"/>
                </a:lnTo>
                <a:lnTo>
                  <a:pt x="113813" y="23406"/>
                </a:lnTo>
                <a:close/>
              </a:path>
            </a:pathLst>
          </a:custGeom>
          <a:solidFill>
            <a:srgbClr val="0066A1"/>
          </a:solidFill>
        </p:spPr>
        <p:txBody>
          <a:bodyPr wrap="square" lIns="0" tIns="0" rIns="0" bIns="0" rtlCol="0"/>
          <a:lstStyle/>
          <a:p>
            <a:endParaRPr/>
          </a:p>
        </p:txBody>
      </p:sp>
      <p:sp>
        <p:nvSpPr>
          <p:cNvPr id="213" name="object 213"/>
          <p:cNvSpPr/>
          <p:nvPr/>
        </p:nvSpPr>
        <p:spPr>
          <a:xfrm>
            <a:off x="1499396" y="1952999"/>
            <a:ext cx="1226185" cy="1189990"/>
          </a:xfrm>
          <a:custGeom>
            <a:avLst/>
            <a:gdLst/>
            <a:ahLst/>
            <a:cxnLst/>
            <a:rect l="l" t="t" r="r" b="b"/>
            <a:pathLst>
              <a:path w="1226185" h="1189989">
                <a:moveTo>
                  <a:pt x="1200492" y="0"/>
                </a:moveTo>
                <a:lnTo>
                  <a:pt x="25095" y="0"/>
                </a:lnTo>
                <a:lnTo>
                  <a:pt x="15328" y="1972"/>
                </a:lnTo>
                <a:lnTo>
                  <a:pt x="7351" y="7351"/>
                </a:lnTo>
                <a:lnTo>
                  <a:pt x="1972" y="15328"/>
                </a:lnTo>
                <a:lnTo>
                  <a:pt x="0" y="25095"/>
                </a:lnTo>
                <a:lnTo>
                  <a:pt x="0" y="1164704"/>
                </a:lnTo>
                <a:lnTo>
                  <a:pt x="1972" y="1174476"/>
                </a:lnTo>
                <a:lnTo>
                  <a:pt x="7351" y="1182452"/>
                </a:lnTo>
                <a:lnTo>
                  <a:pt x="15328" y="1187828"/>
                </a:lnTo>
                <a:lnTo>
                  <a:pt x="25095" y="1189799"/>
                </a:lnTo>
                <a:lnTo>
                  <a:pt x="1200492" y="1189799"/>
                </a:lnTo>
                <a:lnTo>
                  <a:pt x="1210259" y="1187828"/>
                </a:lnTo>
                <a:lnTo>
                  <a:pt x="1218236" y="1182452"/>
                </a:lnTo>
                <a:lnTo>
                  <a:pt x="1223615" y="1174476"/>
                </a:lnTo>
                <a:lnTo>
                  <a:pt x="1225588" y="1164704"/>
                </a:lnTo>
                <a:lnTo>
                  <a:pt x="1225588" y="25095"/>
                </a:lnTo>
                <a:lnTo>
                  <a:pt x="1223615" y="15328"/>
                </a:lnTo>
                <a:lnTo>
                  <a:pt x="1218236" y="7351"/>
                </a:lnTo>
                <a:lnTo>
                  <a:pt x="1210259" y="1972"/>
                </a:lnTo>
                <a:lnTo>
                  <a:pt x="1200492" y="0"/>
                </a:lnTo>
                <a:close/>
              </a:path>
            </a:pathLst>
          </a:custGeom>
          <a:solidFill>
            <a:srgbClr val="F3F5F7"/>
          </a:solidFill>
        </p:spPr>
        <p:txBody>
          <a:bodyPr wrap="square" lIns="0" tIns="0" rIns="0" bIns="0" rtlCol="0"/>
          <a:lstStyle/>
          <a:p>
            <a:endParaRPr/>
          </a:p>
        </p:txBody>
      </p:sp>
      <p:sp>
        <p:nvSpPr>
          <p:cNvPr id="214" name="object 214"/>
          <p:cNvSpPr txBox="1"/>
          <p:nvPr/>
        </p:nvSpPr>
        <p:spPr>
          <a:xfrm>
            <a:off x="1715874" y="2640387"/>
            <a:ext cx="820419" cy="405765"/>
          </a:xfrm>
          <a:prstGeom prst="rect">
            <a:avLst/>
          </a:prstGeom>
        </p:spPr>
        <p:txBody>
          <a:bodyPr vert="horz" wrap="square" lIns="0" tIns="29209" rIns="0" bIns="0" rtlCol="0">
            <a:spAutoFit/>
          </a:bodyPr>
          <a:lstStyle/>
          <a:p>
            <a:pPr algn="ctr">
              <a:lnSpc>
                <a:spcPct val="100000"/>
              </a:lnSpc>
              <a:spcBef>
                <a:spcPts val="229"/>
              </a:spcBef>
            </a:pPr>
            <a:r>
              <a:rPr sz="900" b="1" spc="10">
                <a:solidFill>
                  <a:srgbClr val="052369"/>
                </a:solidFill>
                <a:latin typeface="Arial"/>
                <a:cs typeface="Arial"/>
              </a:rPr>
              <a:t>5,000+</a:t>
            </a:r>
            <a:endParaRPr sz="900">
              <a:latin typeface="Arial"/>
              <a:cs typeface="Arial"/>
            </a:endParaRPr>
          </a:p>
          <a:p>
            <a:pPr marL="12700" marR="5080" algn="ctr">
              <a:lnSpc>
                <a:spcPct val="100000"/>
              </a:lnSpc>
              <a:spcBef>
                <a:spcPts val="100"/>
              </a:spcBef>
            </a:pPr>
            <a:r>
              <a:rPr sz="700" spc="10">
                <a:solidFill>
                  <a:srgbClr val="052369"/>
                </a:solidFill>
                <a:latin typeface="Geneva"/>
                <a:cs typeface="Geneva"/>
              </a:rPr>
              <a:t>Small</a:t>
            </a:r>
            <a:r>
              <a:rPr sz="700" spc="-180">
                <a:solidFill>
                  <a:srgbClr val="052369"/>
                </a:solidFill>
                <a:latin typeface="Geneva"/>
                <a:cs typeface="Geneva"/>
              </a:rPr>
              <a:t> </a:t>
            </a:r>
            <a:r>
              <a:rPr sz="700" spc="-10">
                <a:solidFill>
                  <a:srgbClr val="052369"/>
                </a:solidFill>
                <a:latin typeface="Geneva"/>
                <a:cs typeface="Geneva"/>
              </a:rPr>
              <a:t>and medium-  sized</a:t>
            </a:r>
            <a:r>
              <a:rPr sz="700" spc="-70">
                <a:solidFill>
                  <a:srgbClr val="052369"/>
                </a:solidFill>
                <a:latin typeface="Geneva"/>
                <a:cs typeface="Geneva"/>
              </a:rPr>
              <a:t> </a:t>
            </a:r>
            <a:r>
              <a:rPr sz="700" spc="-10">
                <a:solidFill>
                  <a:srgbClr val="052369"/>
                </a:solidFill>
                <a:latin typeface="Geneva"/>
                <a:cs typeface="Geneva"/>
              </a:rPr>
              <a:t>farmers</a:t>
            </a:r>
            <a:endParaRPr sz="700">
              <a:latin typeface="Geneva"/>
              <a:cs typeface="Geneva"/>
            </a:endParaRPr>
          </a:p>
        </p:txBody>
      </p:sp>
      <p:sp>
        <p:nvSpPr>
          <p:cNvPr id="215" name="object 215"/>
          <p:cNvSpPr/>
          <p:nvPr/>
        </p:nvSpPr>
        <p:spPr>
          <a:xfrm>
            <a:off x="1593546" y="2045512"/>
            <a:ext cx="1037283" cy="574192"/>
          </a:xfrm>
          <a:prstGeom prst="rect">
            <a:avLst/>
          </a:prstGeom>
          <a:blipFill>
            <a:blip r:embed="rId40" cstate="print"/>
            <a:stretch>
              <a:fillRect/>
            </a:stretch>
          </a:blipFill>
        </p:spPr>
        <p:txBody>
          <a:bodyPr wrap="square" lIns="0" tIns="0" rIns="0" bIns="0" rtlCol="0"/>
          <a:lstStyle/>
          <a:p>
            <a:endParaRPr/>
          </a:p>
        </p:txBody>
      </p:sp>
      <p:sp>
        <p:nvSpPr>
          <p:cNvPr id="216" name="object 216"/>
          <p:cNvSpPr/>
          <p:nvPr/>
        </p:nvSpPr>
        <p:spPr>
          <a:xfrm>
            <a:off x="9527396" y="4213800"/>
            <a:ext cx="1226185" cy="1189990"/>
          </a:xfrm>
          <a:custGeom>
            <a:avLst/>
            <a:gdLst/>
            <a:ahLst/>
            <a:cxnLst/>
            <a:rect l="l" t="t" r="r" b="b"/>
            <a:pathLst>
              <a:path w="1226184" h="1189989">
                <a:moveTo>
                  <a:pt x="1200492" y="0"/>
                </a:moveTo>
                <a:lnTo>
                  <a:pt x="25095" y="0"/>
                </a:lnTo>
                <a:lnTo>
                  <a:pt x="15328" y="1972"/>
                </a:lnTo>
                <a:lnTo>
                  <a:pt x="7351" y="7351"/>
                </a:lnTo>
                <a:lnTo>
                  <a:pt x="1972" y="15328"/>
                </a:lnTo>
                <a:lnTo>
                  <a:pt x="0" y="25095"/>
                </a:lnTo>
                <a:lnTo>
                  <a:pt x="0" y="1164704"/>
                </a:lnTo>
                <a:lnTo>
                  <a:pt x="1972" y="1174476"/>
                </a:lnTo>
                <a:lnTo>
                  <a:pt x="7351" y="1182452"/>
                </a:lnTo>
                <a:lnTo>
                  <a:pt x="15328" y="1187828"/>
                </a:lnTo>
                <a:lnTo>
                  <a:pt x="25095" y="1189799"/>
                </a:lnTo>
                <a:lnTo>
                  <a:pt x="1200492" y="1189799"/>
                </a:lnTo>
                <a:lnTo>
                  <a:pt x="1210259" y="1187828"/>
                </a:lnTo>
                <a:lnTo>
                  <a:pt x="1218236" y="1182452"/>
                </a:lnTo>
                <a:lnTo>
                  <a:pt x="1223615" y="1174476"/>
                </a:lnTo>
                <a:lnTo>
                  <a:pt x="1225588" y="1164704"/>
                </a:lnTo>
                <a:lnTo>
                  <a:pt x="1225588" y="25095"/>
                </a:lnTo>
                <a:lnTo>
                  <a:pt x="1223615" y="15328"/>
                </a:lnTo>
                <a:lnTo>
                  <a:pt x="1218236" y="7351"/>
                </a:lnTo>
                <a:lnTo>
                  <a:pt x="1210259" y="1972"/>
                </a:lnTo>
                <a:lnTo>
                  <a:pt x="1200492" y="0"/>
                </a:lnTo>
                <a:close/>
              </a:path>
            </a:pathLst>
          </a:custGeom>
          <a:solidFill>
            <a:srgbClr val="F3F5F7"/>
          </a:solidFill>
        </p:spPr>
        <p:txBody>
          <a:bodyPr wrap="square" lIns="0" tIns="0" rIns="0" bIns="0" rtlCol="0"/>
          <a:lstStyle/>
          <a:p>
            <a:endParaRPr/>
          </a:p>
        </p:txBody>
      </p:sp>
      <p:sp>
        <p:nvSpPr>
          <p:cNvPr id="217" name="object 217"/>
          <p:cNvSpPr txBox="1"/>
          <p:nvPr/>
        </p:nvSpPr>
        <p:spPr>
          <a:xfrm>
            <a:off x="9655149" y="4901186"/>
            <a:ext cx="998219" cy="405765"/>
          </a:xfrm>
          <a:prstGeom prst="rect">
            <a:avLst/>
          </a:prstGeom>
        </p:spPr>
        <p:txBody>
          <a:bodyPr vert="horz" wrap="square" lIns="0" tIns="29209" rIns="0" bIns="0" rtlCol="0">
            <a:spAutoFit/>
          </a:bodyPr>
          <a:lstStyle/>
          <a:p>
            <a:pPr algn="ctr">
              <a:lnSpc>
                <a:spcPct val="100000"/>
              </a:lnSpc>
              <a:spcBef>
                <a:spcPts val="229"/>
              </a:spcBef>
            </a:pPr>
            <a:r>
              <a:rPr sz="900" b="1" spc="10">
                <a:solidFill>
                  <a:srgbClr val="052369"/>
                </a:solidFill>
                <a:latin typeface="Arial"/>
                <a:cs typeface="Arial"/>
              </a:rPr>
              <a:t>20,000+</a:t>
            </a:r>
            <a:endParaRPr sz="900">
              <a:latin typeface="Arial"/>
              <a:cs typeface="Arial"/>
            </a:endParaRPr>
          </a:p>
          <a:p>
            <a:pPr marL="37465" marR="30480" algn="ctr">
              <a:lnSpc>
                <a:spcPct val="100000"/>
              </a:lnSpc>
              <a:spcBef>
                <a:spcPts val="100"/>
              </a:spcBef>
            </a:pPr>
            <a:r>
              <a:rPr sz="700" spc="-20">
                <a:solidFill>
                  <a:srgbClr val="052369"/>
                </a:solidFill>
                <a:latin typeface="Geneva"/>
                <a:cs typeface="Geneva"/>
              </a:rPr>
              <a:t>Private, </a:t>
            </a:r>
            <a:r>
              <a:rPr sz="700" spc="-5">
                <a:solidFill>
                  <a:srgbClr val="052369"/>
                </a:solidFill>
                <a:latin typeface="Geneva"/>
                <a:cs typeface="Geneva"/>
              </a:rPr>
              <a:t>wholesale</a:t>
            </a:r>
            <a:r>
              <a:rPr sz="700" spc="-120">
                <a:solidFill>
                  <a:srgbClr val="052369"/>
                </a:solidFill>
                <a:latin typeface="Geneva"/>
                <a:cs typeface="Geneva"/>
              </a:rPr>
              <a:t> </a:t>
            </a:r>
            <a:r>
              <a:rPr sz="700" spc="-10">
                <a:solidFill>
                  <a:srgbClr val="052369"/>
                </a:solidFill>
                <a:latin typeface="Geneva"/>
                <a:cs typeface="Geneva"/>
              </a:rPr>
              <a:t>and  institutional</a:t>
            </a:r>
            <a:r>
              <a:rPr sz="700" spc="-75">
                <a:solidFill>
                  <a:srgbClr val="052369"/>
                </a:solidFill>
                <a:latin typeface="Geneva"/>
                <a:cs typeface="Geneva"/>
              </a:rPr>
              <a:t> </a:t>
            </a:r>
            <a:r>
              <a:rPr sz="700" spc="-10">
                <a:solidFill>
                  <a:srgbClr val="052369"/>
                </a:solidFill>
                <a:latin typeface="Geneva"/>
                <a:cs typeface="Geneva"/>
              </a:rPr>
              <a:t>clients</a:t>
            </a:r>
            <a:r>
              <a:rPr sz="600" spc="-15" baseline="34722">
                <a:solidFill>
                  <a:srgbClr val="052369"/>
                </a:solidFill>
                <a:latin typeface="Geneva"/>
                <a:cs typeface="Geneva"/>
              </a:rPr>
              <a:t>2</a:t>
            </a:r>
            <a:endParaRPr sz="600" baseline="34722">
              <a:latin typeface="Geneva"/>
              <a:cs typeface="Geneva"/>
            </a:endParaRPr>
          </a:p>
        </p:txBody>
      </p:sp>
      <p:sp>
        <p:nvSpPr>
          <p:cNvPr id="218" name="object 218"/>
          <p:cNvSpPr/>
          <p:nvPr/>
        </p:nvSpPr>
        <p:spPr>
          <a:xfrm>
            <a:off x="9621545" y="4306315"/>
            <a:ext cx="1037285" cy="574188"/>
          </a:xfrm>
          <a:prstGeom prst="rect">
            <a:avLst/>
          </a:prstGeom>
          <a:blipFill>
            <a:blip r:embed="rId41" cstate="print"/>
            <a:stretch>
              <a:fillRect/>
            </a:stretch>
          </a:blipFill>
        </p:spPr>
        <p:txBody>
          <a:bodyPr wrap="square" lIns="0" tIns="0" rIns="0" bIns="0" rtlCol="0"/>
          <a:lstStyle/>
          <a:p>
            <a:endParaRPr/>
          </a:p>
        </p:txBody>
      </p:sp>
      <p:sp>
        <p:nvSpPr>
          <p:cNvPr id="219" name="object 219"/>
          <p:cNvSpPr/>
          <p:nvPr/>
        </p:nvSpPr>
        <p:spPr>
          <a:xfrm>
            <a:off x="1452600" y="3276320"/>
            <a:ext cx="1139825" cy="107950"/>
          </a:xfrm>
          <a:custGeom>
            <a:avLst/>
            <a:gdLst/>
            <a:ahLst/>
            <a:cxnLst/>
            <a:rect l="l" t="t" r="r" b="b"/>
            <a:pathLst>
              <a:path w="1139825" h="107950">
                <a:moveTo>
                  <a:pt x="189953" y="1917"/>
                </a:moveTo>
                <a:lnTo>
                  <a:pt x="159664" y="1917"/>
                </a:lnTo>
                <a:lnTo>
                  <a:pt x="159664" y="105714"/>
                </a:lnTo>
                <a:lnTo>
                  <a:pt x="189953" y="105714"/>
                </a:lnTo>
                <a:lnTo>
                  <a:pt x="189953" y="1917"/>
                </a:lnTo>
                <a:close/>
              </a:path>
              <a:path w="1139825" h="107950">
                <a:moveTo>
                  <a:pt x="781507" y="1917"/>
                </a:moveTo>
                <a:lnTo>
                  <a:pt x="759777" y="1917"/>
                </a:lnTo>
                <a:lnTo>
                  <a:pt x="759777" y="105714"/>
                </a:lnTo>
                <a:lnTo>
                  <a:pt x="785355" y="105714"/>
                </a:lnTo>
                <a:lnTo>
                  <a:pt x="785355" y="44094"/>
                </a:lnTo>
                <a:lnTo>
                  <a:pt x="831418" y="44094"/>
                </a:lnTo>
                <a:lnTo>
                  <a:pt x="781507" y="1917"/>
                </a:lnTo>
                <a:close/>
              </a:path>
              <a:path w="1139825" h="107950">
                <a:moveTo>
                  <a:pt x="831418" y="44094"/>
                </a:moveTo>
                <a:lnTo>
                  <a:pt x="785355" y="44094"/>
                </a:lnTo>
                <a:lnTo>
                  <a:pt x="858126" y="105714"/>
                </a:lnTo>
                <a:lnTo>
                  <a:pt x="878890" y="105714"/>
                </a:lnTo>
                <a:lnTo>
                  <a:pt x="878890" y="62585"/>
                </a:lnTo>
                <a:lnTo>
                  <a:pt x="853300" y="62585"/>
                </a:lnTo>
                <a:lnTo>
                  <a:pt x="831418" y="44094"/>
                </a:lnTo>
                <a:close/>
              </a:path>
              <a:path w="1139825" h="107950">
                <a:moveTo>
                  <a:pt x="878890" y="1917"/>
                </a:moveTo>
                <a:lnTo>
                  <a:pt x="853300" y="1917"/>
                </a:lnTo>
                <a:lnTo>
                  <a:pt x="853300" y="62585"/>
                </a:lnTo>
                <a:lnTo>
                  <a:pt x="878890" y="62585"/>
                </a:lnTo>
                <a:lnTo>
                  <a:pt x="878890" y="1917"/>
                </a:lnTo>
                <a:close/>
              </a:path>
              <a:path w="1139825" h="107950">
                <a:moveTo>
                  <a:pt x="965250" y="0"/>
                </a:moveTo>
                <a:lnTo>
                  <a:pt x="936466" y="3768"/>
                </a:lnTo>
                <a:lnTo>
                  <a:pt x="912914" y="14498"/>
                </a:lnTo>
                <a:lnTo>
                  <a:pt x="897010" y="31327"/>
                </a:lnTo>
                <a:lnTo>
                  <a:pt x="891171" y="53390"/>
                </a:lnTo>
                <a:lnTo>
                  <a:pt x="896922" y="75816"/>
                </a:lnTo>
                <a:lnTo>
                  <a:pt x="912688" y="92921"/>
                </a:lnTo>
                <a:lnTo>
                  <a:pt x="936241" y="103827"/>
                </a:lnTo>
                <a:lnTo>
                  <a:pt x="965352" y="107657"/>
                </a:lnTo>
                <a:lnTo>
                  <a:pt x="980136" y="106764"/>
                </a:lnTo>
                <a:lnTo>
                  <a:pt x="993868" y="104295"/>
                </a:lnTo>
                <a:lnTo>
                  <a:pt x="1006341" y="100564"/>
                </a:lnTo>
                <a:lnTo>
                  <a:pt x="1017346" y="95885"/>
                </a:lnTo>
                <a:lnTo>
                  <a:pt x="1017346" y="84099"/>
                </a:lnTo>
                <a:lnTo>
                  <a:pt x="966635" y="84099"/>
                </a:lnTo>
                <a:lnTo>
                  <a:pt x="949938" y="81830"/>
                </a:lnTo>
                <a:lnTo>
                  <a:pt x="936485" y="75488"/>
                </a:lnTo>
                <a:lnTo>
                  <a:pt x="927508" y="65775"/>
                </a:lnTo>
                <a:lnTo>
                  <a:pt x="924242" y="53390"/>
                </a:lnTo>
                <a:lnTo>
                  <a:pt x="927467" y="41271"/>
                </a:lnTo>
                <a:lnTo>
                  <a:pt x="936393" y="31721"/>
                </a:lnTo>
                <a:lnTo>
                  <a:pt x="949895" y="25462"/>
                </a:lnTo>
                <a:lnTo>
                  <a:pt x="966851" y="23215"/>
                </a:lnTo>
                <a:lnTo>
                  <a:pt x="1016380" y="23215"/>
                </a:lnTo>
                <a:lnTo>
                  <a:pt x="1016380" y="9512"/>
                </a:lnTo>
                <a:lnTo>
                  <a:pt x="1005005" y="5545"/>
                </a:lnTo>
                <a:lnTo>
                  <a:pt x="992616" y="2551"/>
                </a:lnTo>
                <a:lnTo>
                  <a:pt x="979326" y="659"/>
                </a:lnTo>
                <a:lnTo>
                  <a:pt x="965250" y="0"/>
                </a:lnTo>
                <a:close/>
              </a:path>
              <a:path w="1139825" h="107950">
                <a:moveTo>
                  <a:pt x="1017346" y="70192"/>
                </a:moveTo>
                <a:lnTo>
                  <a:pt x="1005689" y="76110"/>
                </a:lnTo>
                <a:lnTo>
                  <a:pt x="993590" y="80475"/>
                </a:lnTo>
                <a:lnTo>
                  <a:pt x="980691" y="83174"/>
                </a:lnTo>
                <a:lnTo>
                  <a:pt x="966635" y="84099"/>
                </a:lnTo>
                <a:lnTo>
                  <a:pt x="1017346" y="84099"/>
                </a:lnTo>
                <a:lnTo>
                  <a:pt x="1017346" y="70192"/>
                </a:lnTo>
                <a:close/>
              </a:path>
              <a:path w="1139825" h="107950">
                <a:moveTo>
                  <a:pt x="1016380" y="23215"/>
                </a:moveTo>
                <a:lnTo>
                  <a:pt x="966851" y="23215"/>
                </a:lnTo>
                <a:lnTo>
                  <a:pt x="981280" y="24172"/>
                </a:lnTo>
                <a:lnTo>
                  <a:pt x="994140" y="26784"/>
                </a:lnTo>
                <a:lnTo>
                  <a:pt x="1005738" y="30662"/>
                </a:lnTo>
                <a:lnTo>
                  <a:pt x="1016380" y="35420"/>
                </a:lnTo>
                <a:lnTo>
                  <a:pt x="1016380" y="23215"/>
                </a:lnTo>
                <a:close/>
              </a:path>
              <a:path w="1139825" h="107950">
                <a:moveTo>
                  <a:pt x="459727" y="1917"/>
                </a:moveTo>
                <a:lnTo>
                  <a:pt x="358482" y="1917"/>
                </a:lnTo>
                <a:lnTo>
                  <a:pt x="358482" y="105714"/>
                </a:lnTo>
                <a:lnTo>
                  <a:pt x="388772" y="105714"/>
                </a:lnTo>
                <a:lnTo>
                  <a:pt x="388772" y="72212"/>
                </a:lnTo>
                <a:lnTo>
                  <a:pt x="458101" y="72212"/>
                </a:lnTo>
                <a:lnTo>
                  <a:pt x="458101" y="49961"/>
                </a:lnTo>
                <a:lnTo>
                  <a:pt x="388772" y="49961"/>
                </a:lnTo>
                <a:lnTo>
                  <a:pt x="388772" y="24168"/>
                </a:lnTo>
                <a:lnTo>
                  <a:pt x="459727" y="24168"/>
                </a:lnTo>
                <a:lnTo>
                  <a:pt x="459727" y="1917"/>
                </a:lnTo>
                <a:close/>
              </a:path>
              <a:path w="1139825" h="107950">
                <a:moveTo>
                  <a:pt x="1139774" y="1917"/>
                </a:moveTo>
                <a:lnTo>
                  <a:pt x="1034694" y="1917"/>
                </a:lnTo>
                <a:lnTo>
                  <a:pt x="1034694" y="105714"/>
                </a:lnTo>
                <a:lnTo>
                  <a:pt x="1139456" y="105714"/>
                </a:lnTo>
                <a:lnTo>
                  <a:pt x="1139456" y="83451"/>
                </a:lnTo>
                <a:lnTo>
                  <a:pt x="1064958" y="83451"/>
                </a:lnTo>
                <a:lnTo>
                  <a:pt x="1064958" y="64401"/>
                </a:lnTo>
                <a:lnTo>
                  <a:pt x="1138593" y="64401"/>
                </a:lnTo>
                <a:lnTo>
                  <a:pt x="1138593" y="42151"/>
                </a:lnTo>
                <a:lnTo>
                  <a:pt x="1064958" y="42151"/>
                </a:lnTo>
                <a:lnTo>
                  <a:pt x="1064958" y="24168"/>
                </a:lnTo>
                <a:lnTo>
                  <a:pt x="1139774" y="24168"/>
                </a:lnTo>
                <a:lnTo>
                  <a:pt x="1139774" y="1917"/>
                </a:lnTo>
                <a:close/>
              </a:path>
              <a:path w="1139825" h="107950">
                <a:moveTo>
                  <a:pt x="543826" y="1917"/>
                </a:moveTo>
                <a:lnTo>
                  <a:pt x="478231" y="1917"/>
                </a:lnTo>
                <a:lnTo>
                  <a:pt x="478231" y="105714"/>
                </a:lnTo>
                <a:lnTo>
                  <a:pt x="508508" y="105714"/>
                </a:lnTo>
                <a:lnTo>
                  <a:pt x="508508" y="71374"/>
                </a:lnTo>
                <a:lnTo>
                  <a:pt x="569861" y="71374"/>
                </a:lnTo>
                <a:lnTo>
                  <a:pt x="564908" y="66763"/>
                </a:lnTo>
                <a:lnTo>
                  <a:pt x="573282" y="62942"/>
                </a:lnTo>
                <a:lnTo>
                  <a:pt x="582207" y="56502"/>
                </a:lnTo>
                <a:lnTo>
                  <a:pt x="587348" y="49644"/>
                </a:lnTo>
                <a:lnTo>
                  <a:pt x="508508" y="49644"/>
                </a:lnTo>
                <a:lnTo>
                  <a:pt x="508508" y="24168"/>
                </a:lnTo>
                <a:lnTo>
                  <a:pt x="589931" y="24168"/>
                </a:lnTo>
                <a:lnTo>
                  <a:pt x="589428" y="21961"/>
                </a:lnTo>
                <a:lnTo>
                  <a:pt x="580777" y="11682"/>
                </a:lnTo>
                <a:lnTo>
                  <a:pt x="565744" y="4572"/>
                </a:lnTo>
                <a:lnTo>
                  <a:pt x="543826" y="1917"/>
                </a:lnTo>
                <a:close/>
              </a:path>
              <a:path w="1139825" h="107950">
                <a:moveTo>
                  <a:pt x="569861" y="71374"/>
                </a:moveTo>
                <a:lnTo>
                  <a:pt x="528954" y="71374"/>
                </a:lnTo>
                <a:lnTo>
                  <a:pt x="529818" y="71691"/>
                </a:lnTo>
                <a:lnTo>
                  <a:pt x="562559" y="103454"/>
                </a:lnTo>
                <a:lnTo>
                  <a:pt x="567258" y="105714"/>
                </a:lnTo>
                <a:lnTo>
                  <a:pt x="606755" y="105714"/>
                </a:lnTo>
                <a:lnTo>
                  <a:pt x="569861" y="71374"/>
                </a:lnTo>
                <a:close/>
              </a:path>
              <a:path w="1139825" h="107950">
                <a:moveTo>
                  <a:pt x="589931" y="24168"/>
                </a:moveTo>
                <a:lnTo>
                  <a:pt x="553351" y="24168"/>
                </a:lnTo>
                <a:lnTo>
                  <a:pt x="558495" y="29844"/>
                </a:lnTo>
                <a:lnTo>
                  <a:pt x="558495" y="43535"/>
                </a:lnTo>
                <a:lnTo>
                  <a:pt x="552704" y="49644"/>
                </a:lnTo>
                <a:lnTo>
                  <a:pt x="587348" y="49644"/>
                </a:lnTo>
                <a:lnTo>
                  <a:pt x="589306" y="47032"/>
                </a:lnTo>
                <a:lnTo>
                  <a:pt x="592201" y="34124"/>
                </a:lnTo>
                <a:lnTo>
                  <a:pt x="589931" y="24168"/>
                </a:lnTo>
                <a:close/>
              </a:path>
              <a:path w="1139825" h="107950">
                <a:moveTo>
                  <a:pt x="283895" y="1917"/>
                </a:moveTo>
                <a:lnTo>
                  <a:pt x="218300" y="1917"/>
                </a:lnTo>
                <a:lnTo>
                  <a:pt x="218300" y="105714"/>
                </a:lnTo>
                <a:lnTo>
                  <a:pt x="248589" y="105714"/>
                </a:lnTo>
                <a:lnTo>
                  <a:pt x="248589" y="71374"/>
                </a:lnTo>
                <a:lnTo>
                  <a:pt x="309929" y="71374"/>
                </a:lnTo>
                <a:lnTo>
                  <a:pt x="304977" y="66763"/>
                </a:lnTo>
                <a:lnTo>
                  <a:pt x="313349" y="62942"/>
                </a:lnTo>
                <a:lnTo>
                  <a:pt x="322270" y="56502"/>
                </a:lnTo>
                <a:lnTo>
                  <a:pt x="327408" y="49644"/>
                </a:lnTo>
                <a:lnTo>
                  <a:pt x="248589" y="49644"/>
                </a:lnTo>
                <a:lnTo>
                  <a:pt x="248589" y="24168"/>
                </a:lnTo>
                <a:lnTo>
                  <a:pt x="329989" y="24168"/>
                </a:lnTo>
                <a:lnTo>
                  <a:pt x="329487" y="21961"/>
                </a:lnTo>
                <a:lnTo>
                  <a:pt x="320840" y="11682"/>
                </a:lnTo>
                <a:lnTo>
                  <a:pt x="305811" y="4572"/>
                </a:lnTo>
                <a:lnTo>
                  <a:pt x="283895" y="1917"/>
                </a:lnTo>
                <a:close/>
              </a:path>
              <a:path w="1139825" h="107950">
                <a:moveTo>
                  <a:pt x="309929" y="71374"/>
                </a:moveTo>
                <a:lnTo>
                  <a:pt x="269024" y="71374"/>
                </a:lnTo>
                <a:lnTo>
                  <a:pt x="269887" y="71691"/>
                </a:lnTo>
                <a:lnTo>
                  <a:pt x="298869" y="99834"/>
                </a:lnTo>
                <a:lnTo>
                  <a:pt x="302641" y="103454"/>
                </a:lnTo>
                <a:lnTo>
                  <a:pt x="307327" y="105714"/>
                </a:lnTo>
                <a:lnTo>
                  <a:pt x="346811" y="105714"/>
                </a:lnTo>
                <a:lnTo>
                  <a:pt x="309929" y="71374"/>
                </a:lnTo>
                <a:close/>
              </a:path>
              <a:path w="1139825" h="107950">
                <a:moveTo>
                  <a:pt x="329989" y="24168"/>
                </a:moveTo>
                <a:lnTo>
                  <a:pt x="293420" y="24168"/>
                </a:lnTo>
                <a:lnTo>
                  <a:pt x="298564" y="29844"/>
                </a:lnTo>
                <a:lnTo>
                  <a:pt x="298564" y="43535"/>
                </a:lnTo>
                <a:lnTo>
                  <a:pt x="292773" y="49644"/>
                </a:lnTo>
                <a:lnTo>
                  <a:pt x="327408" y="49644"/>
                </a:lnTo>
                <a:lnTo>
                  <a:pt x="329364" y="47032"/>
                </a:lnTo>
                <a:lnTo>
                  <a:pt x="332257" y="34124"/>
                </a:lnTo>
                <a:lnTo>
                  <a:pt x="329989" y="24168"/>
                </a:lnTo>
                <a:close/>
              </a:path>
              <a:path w="1139825" h="107950">
                <a:moveTo>
                  <a:pt x="84112" y="2019"/>
                </a:moveTo>
                <a:lnTo>
                  <a:pt x="57784" y="2019"/>
                </a:lnTo>
                <a:lnTo>
                  <a:pt x="0" y="105714"/>
                </a:lnTo>
                <a:lnTo>
                  <a:pt x="28879" y="105714"/>
                </a:lnTo>
                <a:lnTo>
                  <a:pt x="40982" y="82918"/>
                </a:lnTo>
                <a:lnTo>
                  <a:pt x="135197" y="82918"/>
                </a:lnTo>
                <a:lnTo>
                  <a:pt x="121556" y="61315"/>
                </a:lnTo>
                <a:lnTo>
                  <a:pt x="52552" y="61315"/>
                </a:lnTo>
                <a:lnTo>
                  <a:pt x="68808" y="29641"/>
                </a:lnTo>
                <a:lnTo>
                  <a:pt x="101555" y="29641"/>
                </a:lnTo>
                <a:lnTo>
                  <a:pt x="84112" y="2019"/>
                </a:lnTo>
                <a:close/>
              </a:path>
              <a:path w="1139825" h="107950">
                <a:moveTo>
                  <a:pt x="135197" y="82918"/>
                </a:moveTo>
                <a:lnTo>
                  <a:pt x="98983" y="82918"/>
                </a:lnTo>
                <a:lnTo>
                  <a:pt x="112255" y="105714"/>
                </a:lnTo>
                <a:lnTo>
                  <a:pt x="149593" y="105714"/>
                </a:lnTo>
                <a:lnTo>
                  <a:pt x="135197" y="82918"/>
                </a:lnTo>
                <a:close/>
              </a:path>
              <a:path w="1139825" h="107950">
                <a:moveTo>
                  <a:pt x="101555" y="29641"/>
                </a:moveTo>
                <a:lnTo>
                  <a:pt x="68808" y="29641"/>
                </a:lnTo>
                <a:lnTo>
                  <a:pt x="86359" y="61315"/>
                </a:lnTo>
                <a:lnTo>
                  <a:pt x="121556" y="61315"/>
                </a:lnTo>
                <a:lnTo>
                  <a:pt x="101555" y="29641"/>
                </a:lnTo>
                <a:close/>
              </a:path>
              <a:path w="1139825" h="107950">
                <a:moveTo>
                  <a:pt x="689571" y="2019"/>
                </a:moveTo>
                <a:lnTo>
                  <a:pt x="663994" y="2019"/>
                </a:lnTo>
                <a:lnTo>
                  <a:pt x="607720" y="105714"/>
                </a:lnTo>
                <a:lnTo>
                  <a:pt x="635863" y="105714"/>
                </a:lnTo>
                <a:lnTo>
                  <a:pt x="647522" y="82918"/>
                </a:lnTo>
                <a:lnTo>
                  <a:pt x="739250" y="82918"/>
                </a:lnTo>
                <a:lnTo>
                  <a:pt x="725984" y="61315"/>
                </a:lnTo>
                <a:lnTo>
                  <a:pt x="658863" y="61315"/>
                </a:lnTo>
                <a:lnTo>
                  <a:pt x="674700" y="29641"/>
                </a:lnTo>
                <a:lnTo>
                  <a:pt x="706534" y="29641"/>
                </a:lnTo>
                <a:lnTo>
                  <a:pt x="689571" y="2019"/>
                </a:lnTo>
                <a:close/>
              </a:path>
              <a:path w="1139825" h="107950">
                <a:moveTo>
                  <a:pt x="739250" y="82918"/>
                </a:moveTo>
                <a:lnTo>
                  <a:pt x="704024" y="82918"/>
                </a:lnTo>
                <a:lnTo>
                  <a:pt x="716965" y="105714"/>
                </a:lnTo>
                <a:lnTo>
                  <a:pt x="753249" y="105714"/>
                </a:lnTo>
                <a:lnTo>
                  <a:pt x="739250" y="82918"/>
                </a:lnTo>
                <a:close/>
              </a:path>
              <a:path w="1139825" h="107950">
                <a:moveTo>
                  <a:pt x="706534" y="29641"/>
                </a:moveTo>
                <a:lnTo>
                  <a:pt x="674700" y="29641"/>
                </a:lnTo>
                <a:lnTo>
                  <a:pt x="691819" y="61315"/>
                </a:lnTo>
                <a:lnTo>
                  <a:pt x="725984" y="61315"/>
                </a:lnTo>
                <a:lnTo>
                  <a:pt x="706534" y="29641"/>
                </a:lnTo>
                <a:close/>
              </a:path>
            </a:pathLst>
          </a:custGeom>
          <a:solidFill>
            <a:srgbClr val="051039"/>
          </a:solidFill>
        </p:spPr>
        <p:txBody>
          <a:bodyPr wrap="square" lIns="0" tIns="0" rIns="0" bIns="0" rtlCol="0"/>
          <a:lstStyle/>
          <a:p>
            <a:endParaRPr/>
          </a:p>
        </p:txBody>
      </p:sp>
      <p:sp>
        <p:nvSpPr>
          <p:cNvPr id="220" name="object 220"/>
          <p:cNvSpPr/>
          <p:nvPr/>
        </p:nvSpPr>
        <p:spPr>
          <a:xfrm>
            <a:off x="2623633" y="3268656"/>
            <a:ext cx="168160" cy="113347"/>
          </a:xfrm>
          <a:prstGeom prst="rect">
            <a:avLst/>
          </a:prstGeom>
          <a:blipFill>
            <a:blip r:embed="rId42" cstate="print"/>
            <a:stretch>
              <a:fillRect/>
            </a:stretch>
          </a:blipFill>
        </p:spPr>
        <p:txBody>
          <a:bodyPr wrap="square" lIns="0" tIns="0" rIns="0" bIns="0" rtlCol="0"/>
          <a:lstStyle/>
          <a:p>
            <a:endParaRPr/>
          </a:p>
        </p:txBody>
      </p:sp>
      <p:sp>
        <p:nvSpPr>
          <p:cNvPr id="221" name="object 221"/>
          <p:cNvSpPr/>
          <p:nvPr/>
        </p:nvSpPr>
        <p:spPr>
          <a:xfrm>
            <a:off x="7595999" y="3007576"/>
            <a:ext cx="683384" cy="260336"/>
          </a:xfrm>
          <a:prstGeom prst="rect">
            <a:avLst/>
          </a:prstGeom>
          <a:blipFill>
            <a:blip r:embed="rId43" cstate="print"/>
            <a:stretch>
              <a:fillRect/>
            </a:stretch>
          </a:blipFill>
        </p:spPr>
        <p:txBody>
          <a:bodyPr wrap="square" lIns="0" tIns="0" rIns="0" bIns="0" rtlCol="0"/>
          <a:lstStyle/>
          <a:p>
            <a:endParaRPr/>
          </a:p>
        </p:txBody>
      </p:sp>
      <p:sp>
        <p:nvSpPr>
          <p:cNvPr id="222" name="object 222"/>
          <p:cNvSpPr/>
          <p:nvPr/>
        </p:nvSpPr>
        <p:spPr>
          <a:xfrm>
            <a:off x="9161995" y="2735973"/>
            <a:ext cx="1519199" cy="157861"/>
          </a:xfrm>
          <a:prstGeom prst="rect">
            <a:avLst/>
          </a:prstGeom>
          <a:blipFill>
            <a:blip r:embed="rId44" cstate="print"/>
            <a:stretch>
              <a:fillRect/>
            </a:stretch>
          </a:blipFill>
        </p:spPr>
        <p:txBody>
          <a:bodyPr wrap="square" lIns="0" tIns="0" rIns="0" bIns="0" rtlCol="0"/>
          <a:lstStyle/>
          <a:p>
            <a:endParaRPr/>
          </a:p>
        </p:txBody>
      </p:sp>
      <p:sp>
        <p:nvSpPr>
          <p:cNvPr id="223" name="object 223"/>
          <p:cNvSpPr/>
          <p:nvPr/>
        </p:nvSpPr>
        <p:spPr>
          <a:xfrm>
            <a:off x="9329394" y="2268016"/>
            <a:ext cx="1556423" cy="275971"/>
          </a:xfrm>
          <a:prstGeom prst="rect">
            <a:avLst/>
          </a:prstGeom>
          <a:blipFill>
            <a:blip r:embed="rId45" cstate="print"/>
            <a:stretch>
              <a:fillRect/>
            </a:stretch>
          </a:blipFill>
        </p:spPr>
        <p:txBody>
          <a:bodyPr wrap="square" lIns="0" tIns="0" rIns="0" bIns="0" rtlCol="0"/>
          <a:lstStyle/>
          <a:p>
            <a:endParaRPr/>
          </a:p>
        </p:txBody>
      </p:sp>
      <p:sp>
        <p:nvSpPr>
          <p:cNvPr id="224" name="object 224"/>
          <p:cNvSpPr/>
          <p:nvPr/>
        </p:nvSpPr>
        <p:spPr>
          <a:xfrm>
            <a:off x="4158005" y="6056504"/>
            <a:ext cx="1081354" cy="271854"/>
          </a:xfrm>
          <a:prstGeom prst="rect">
            <a:avLst/>
          </a:prstGeom>
          <a:blipFill>
            <a:blip r:embed="rId46" cstate="print"/>
            <a:stretch>
              <a:fillRect/>
            </a:stretch>
          </a:blipFill>
        </p:spPr>
        <p:txBody>
          <a:bodyPr wrap="square" lIns="0" tIns="0" rIns="0" bIns="0" rtlCol="0"/>
          <a:lstStyle/>
          <a:p>
            <a:endParaRPr/>
          </a:p>
        </p:txBody>
      </p:sp>
      <p:sp>
        <p:nvSpPr>
          <p:cNvPr id="225" name="object 225"/>
          <p:cNvSpPr/>
          <p:nvPr/>
        </p:nvSpPr>
        <p:spPr>
          <a:xfrm>
            <a:off x="8460003" y="5149795"/>
            <a:ext cx="452523" cy="404296"/>
          </a:xfrm>
          <a:prstGeom prst="rect">
            <a:avLst/>
          </a:prstGeom>
          <a:blipFill>
            <a:blip r:embed="rId47" cstate="print"/>
            <a:stretch>
              <a:fillRect/>
            </a:stretch>
          </a:blipFill>
        </p:spPr>
        <p:txBody>
          <a:bodyPr wrap="square" lIns="0" tIns="0" rIns="0" bIns="0" rtlCol="0"/>
          <a:lstStyle/>
          <a:p>
            <a:endParaRPr/>
          </a:p>
        </p:txBody>
      </p:sp>
      <p:sp>
        <p:nvSpPr>
          <p:cNvPr id="226" name="object 226"/>
          <p:cNvSpPr/>
          <p:nvPr/>
        </p:nvSpPr>
        <p:spPr>
          <a:xfrm>
            <a:off x="8568332" y="5209804"/>
            <a:ext cx="255904" cy="68580"/>
          </a:xfrm>
          <a:custGeom>
            <a:avLst/>
            <a:gdLst/>
            <a:ahLst/>
            <a:cxnLst/>
            <a:rect l="l" t="t" r="r" b="b"/>
            <a:pathLst>
              <a:path w="255904" h="68579">
                <a:moveTo>
                  <a:pt x="1460" y="0"/>
                </a:moveTo>
                <a:lnTo>
                  <a:pt x="0" y="1905"/>
                </a:lnTo>
                <a:lnTo>
                  <a:pt x="255803" y="68211"/>
                </a:lnTo>
                <a:lnTo>
                  <a:pt x="254838" y="65671"/>
                </a:lnTo>
                <a:lnTo>
                  <a:pt x="1460" y="0"/>
                </a:lnTo>
                <a:close/>
              </a:path>
            </a:pathLst>
          </a:custGeom>
          <a:solidFill>
            <a:srgbClr val="4B70B0"/>
          </a:solidFill>
        </p:spPr>
        <p:txBody>
          <a:bodyPr wrap="square" lIns="0" tIns="0" rIns="0" bIns="0" rtlCol="0"/>
          <a:lstStyle/>
          <a:p>
            <a:endParaRPr/>
          </a:p>
        </p:txBody>
      </p:sp>
      <p:sp>
        <p:nvSpPr>
          <p:cNvPr id="227" name="object 227"/>
          <p:cNvSpPr/>
          <p:nvPr/>
        </p:nvSpPr>
        <p:spPr>
          <a:xfrm>
            <a:off x="8566881" y="5211714"/>
            <a:ext cx="258445" cy="69215"/>
          </a:xfrm>
          <a:custGeom>
            <a:avLst/>
            <a:gdLst/>
            <a:ahLst/>
            <a:cxnLst/>
            <a:rect l="l" t="t" r="r" b="b"/>
            <a:pathLst>
              <a:path w="258445" h="69214">
                <a:moveTo>
                  <a:pt x="1447" y="0"/>
                </a:moveTo>
                <a:lnTo>
                  <a:pt x="0" y="1905"/>
                </a:lnTo>
                <a:lnTo>
                  <a:pt x="258152" y="68821"/>
                </a:lnTo>
                <a:lnTo>
                  <a:pt x="257238" y="66294"/>
                </a:lnTo>
                <a:lnTo>
                  <a:pt x="1447" y="0"/>
                </a:lnTo>
                <a:close/>
              </a:path>
            </a:pathLst>
          </a:custGeom>
          <a:solidFill>
            <a:srgbClr val="4C74B3"/>
          </a:solidFill>
        </p:spPr>
        <p:txBody>
          <a:bodyPr wrap="square" lIns="0" tIns="0" rIns="0" bIns="0" rtlCol="0"/>
          <a:lstStyle/>
          <a:p>
            <a:endParaRPr/>
          </a:p>
        </p:txBody>
      </p:sp>
      <p:sp>
        <p:nvSpPr>
          <p:cNvPr id="228" name="object 228"/>
          <p:cNvSpPr/>
          <p:nvPr/>
        </p:nvSpPr>
        <p:spPr>
          <a:xfrm>
            <a:off x="8565481" y="5213631"/>
            <a:ext cx="260985" cy="69850"/>
          </a:xfrm>
          <a:custGeom>
            <a:avLst/>
            <a:gdLst/>
            <a:ahLst/>
            <a:cxnLst/>
            <a:rect l="l" t="t" r="r" b="b"/>
            <a:pathLst>
              <a:path w="260984" h="69850">
                <a:moveTo>
                  <a:pt x="1397" y="0"/>
                </a:moveTo>
                <a:lnTo>
                  <a:pt x="0" y="1930"/>
                </a:lnTo>
                <a:lnTo>
                  <a:pt x="260451" y="69430"/>
                </a:lnTo>
                <a:lnTo>
                  <a:pt x="259549" y="66903"/>
                </a:lnTo>
                <a:lnTo>
                  <a:pt x="1397" y="0"/>
                </a:lnTo>
                <a:close/>
              </a:path>
            </a:pathLst>
          </a:custGeom>
          <a:solidFill>
            <a:srgbClr val="5177B5"/>
          </a:solidFill>
        </p:spPr>
        <p:txBody>
          <a:bodyPr wrap="square" lIns="0" tIns="0" rIns="0" bIns="0" rtlCol="0"/>
          <a:lstStyle/>
          <a:p>
            <a:endParaRPr/>
          </a:p>
        </p:txBody>
      </p:sp>
      <p:sp>
        <p:nvSpPr>
          <p:cNvPr id="229" name="object 229"/>
          <p:cNvSpPr/>
          <p:nvPr/>
        </p:nvSpPr>
        <p:spPr>
          <a:xfrm>
            <a:off x="8564081" y="5215556"/>
            <a:ext cx="262890" cy="70485"/>
          </a:xfrm>
          <a:custGeom>
            <a:avLst/>
            <a:gdLst/>
            <a:ahLst/>
            <a:cxnLst/>
            <a:rect l="l" t="t" r="r" b="b"/>
            <a:pathLst>
              <a:path w="262890" h="70485">
                <a:moveTo>
                  <a:pt x="1397" y="0"/>
                </a:moveTo>
                <a:lnTo>
                  <a:pt x="0" y="1930"/>
                </a:lnTo>
                <a:lnTo>
                  <a:pt x="262699" y="70015"/>
                </a:lnTo>
                <a:lnTo>
                  <a:pt x="262407" y="69176"/>
                </a:lnTo>
                <a:lnTo>
                  <a:pt x="262140" y="68326"/>
                </a:lnTo>
                <a:lnTo>
                  <a:pt x="261848" y="67500"/>
                </a:lnTo>
                <a:lnTo>
                  <a:pt x="1397" y="0"/>
                </a:lnTo>
                <a:close/>
              </a:path>
            </a:pathLst>
          </a:custGeom>
          <a:solidFill>
            <a:srgbClr val="527AB7"/>
          </a:solidFill>
        </p:spPr>
        <p:txBody>
          <a:bodyPr wrap="square" lIns="0" tIns="0" rIns="0" bIns="0" rtlCol="0"/>
          <a:lstStyle/>
          <a:p>
            <a:endParaRPr/>
          </a:p>
        </p:txBody>
      </p:sp>
      <p:sp>
        <p:nvSpPr>
          <p:cNvPr id="230" name="object 230"/>
          <p:cNvSpPr/>
          <p:nvPr/>
        </p:nvSpPr>
        <p:spPr>
          <a:xfrm>
            <a:off x="8562736" y="5217479"/>
            <a:ext cx="265430" cy="71120"/>
          </a:xfrm>
          <a:custGeom>
            <a:avLst/>
            <a:gdLst/>
            <a:ahLst/>
            <a:cxnLst/>
            <a:rect l="l" t="t" r="r" b="b"/>
            <a:pathLst>
              <a:path w="265429" h="71120">
                <a:moveTo>
                  <a:pt x="1346" y="0"/>
                </a:moveTo>
                <a:lnTo>
                  <a:pt x="888" y="635"/>
                </a:lnTo>
                <a:lnTo>
                  <a:pt x="0" y="1943"/>
                </a:lnTo>
                <a:lnTo>
                  <a:pt x="264896" y="70599"/>
                </a:lnTo>
                <a:lnTo>
                  <a:pt x="264045" y="68084"/>
                </a:lnTo>
                <a:lnTo>
                  <a:pt x="1346" y="0"/>
                </a:lnTo>
                <a:close/>
              </a:path>
            </a:pathLst>
          </a:custGeom>
          <a:solidFill>
            <a:srgbClr val="577CB8"/>
          </a:solidFill>
        </p:spPr>
        <p:txBody>
          <a:bodyPr wrap="square" lIns="0" tIns="0" rIns="0" bIns="0" rtlCol="0"/>
          <a:lstStyle/>
          <a:p>
            <a:endParaRPr/>
          </a:p>
        </p:txBody>
      </p:sp>
      <p:sp>
        <p:nvSpPr>
          <p:cNvPr id="231" name="object 231"/>
          <p:cNvSpPr/>
          <p:nvPr/>
        </p:nvSpPr>
        <p:spPr>
          <a:xfrm>
            <a:off x="8561383" y="5219418"/>
            <a:ext cx="267335" cy="71755"/>
          </a:xfrm>
          <a:custGeom>
            <a:avLst/>
            <a:gdLst/>
            <a:ahLst/>
            <a:cxnLst/>
            <a:rect l="l" t="t" r="r" b="b"/>
            <a:pathLst>
              <a:path w="267334" h="71754">
                <a:moveTo>
                  <a:pt x="1346" y="0"/>
                </a:moveTo>
                <a:lnTo>
                  <a:pt x="0" y="1943"/>
                </a:lnTo>
                <a:lnTo>
                  <a:pt x="267030" y="71145"/>
                </a:lnTo>
                <a:lnTo>
                  <a:pt x="266242" y="68656"/>
                </a:lnTo>
                <a:lnTo>
                  <a:pt x="1346" y="0"/>
                </a:lnTo>
                <a:close/>
              </a:path>
            </a:pathLst>
          </a:custGeom>
          <a:solidFill>
            <a:srgbClr val="5B80BB"/>
          </a:solidFill>
        </p:spPr>
        <p:txBody>
          <a:bodyPr wrap="square" lIns="0" tIns="0" rIns="0" bIns="0" rtlCol="0"/>
          <a:lstStyle/>
          <a:p>
            <a:endParaRPr/>
          </a:p>
        </p:txBody>
      </p:sp>
      <p:sp>
        <p:nvSpPr>
          <p:cNvPr id="232" name="object 232"/>
          <p:cNvSpPr/>
          <p:nvPr/>
        </p:nvSpPr>
        <p:spPr>
          <a:xfrm>
            <a:off x="8560086" y="5221356"/>
            <a:ext cx="269240" cy="71755"/>
          </a:xfrm>
          <a:custGeom>
            <a:avLst/>
            <a:gdLst/>
            <a:ahLst/>
            <a:cxnLst/>
            <a:rect l="l" t="t" r="r" b="b"/>
            <a:pathLst>
              <a:path w="269240" h="71754">
                <a:moveTo>
                  <a:pt x="1295" y="0"/>
                </a:moveTo>
                <a:lnTo>
                  <a:pt x="850" y="647"/>
                </a:lnTo>
                <a:lnTo>
                  <a:pt x="0" y="1955"/>
                </a:lnTo>
                <a:lnTo>
                  <a:pt x="269125" y="71704"/>
                </a:lnTo>
                <a:lnTo>
                  <a:pt x="268871" y="70866"/>
                </a:lnTo>
                <a:lnTo>
                  <a:pt x="268325" y="69215"/>
                </a:lnTo>
                <a:lnTo>
                  <a:pt x="1295" y="0"/>
                </a:lnTo>
                <a:close/>
              </a:path>
            </a:pathLst>
          </a:custGeom>
          <a:solidFill>
            <a:srgbClr val="5D83BD"/>
          </a:solidFill>
        </p:spPr>
        <p:txBody>
          <a:bodyPr wrap="square" lIns="0" tIns="0" rIns="0" bIns="0" rtlCol="0"/>
          <a:lstStyle/>
          <a:p>
            <a:endParaRPr/>
          </a:p>
        </p:txBody>
      </p:sp>
      <p:sp>
        <p:nvSpPr>
          <p:cNvPr id="233" name="object 233"/>
          <p:cNvSpPr/>
          <p:nvPr/>
        </p:nvSpPr>
        <p:spPr>
          <a:xfrm>
            <a:off x="8558795" y="5223307"/>
            <a:ext cx="271780" cy="72390"/>
          </a:xfrm>
          <a:custGeom>
            <a:avLst/>
            <a:gdLst/>
            <a:ahLst/>
            <a:cxnLst/>
            <a:rect l="l" t="t" r="r" b="b"/>
            <a:pathLst>
              <a:path w="271779" h="72389">
                <a:moveTo>
                  <a:pt x="1295" y="0"/>
                </a:moveTo>
                <a:lnTo>
                  <a:pt x="0" y="1955"/>
                </a:lnTo>
                <a:lnTo>
                  <a:pt x="271157" y="72224"/>
                </a:lnTo>
                <a:lnTo>
                  <a:pt x="270421" y="69748"/>
                </a:lnTo>
                <a:lnTo>
                  <a:pt x="1295" y="0"/>
                </a:lnTo>
                <a:close/>
              </a:path>
            </a:pathLst>
          </a:custGeom>
          <a:solidFill>
            <a:srgbClr val="6187BF"/>
          </a:solidFill>
        </p:spPr>
        <p:txBody>
          <a:bodyPr wrap="square" lIns="0" tIns="0" rIns="0" bIns="0" rtlCol="0"/>
          <a:lstStyle/>
          <a:p>
            <a:endParaRPr/>
          </a:p>
        </p:txBody>
      </p:sp>
      <p:sp>
        <p:nvSpPr>
          <p:cNvPr id="234" name="object 234"/>
          <p:cNvSpPr/>
          <p:nvPr/>
        </p:nvSpPr>
        <p:spPr>
          <a:xfrm>
            <a:off x="8557546" y="5225258"/>
            <a:ext cx="273685" cy="73025"/>
          </a:xfrm>
          <a:custGeom>
            <a:avLst/>
            <a:gdLst/>
            <a:ahLst/>
            <a:cxnLst/>
            <a:rect l="l" t="t" r="r" b="b"/>
            <a:pathLst>
              <a:path w="273684" h="73025">
                <a:moveTo>
                  <a:pt x="1244" y="0"/>
                </a:moveTo>
                <a:lnTo>
                  <a:pt x="0" y="1968"/>
                </a:lnTo>
                <a:lnTo>
                  <a:pt x="273151" y="72758"/>
                </a:lnTo>
                <a:lnTo>
                  <a:pt x="272414" y="70281"/>
                </a:lnTo>
                <a:lnTo>
                  <a:pt x="1244" y="0"/>
                </a:lnTo>
                <a:close/>
              </a:path>
            </a:pathLst>
          </a:custGeom>
          <a:solidFill>
            <a:srgbClr val="648AC1"/>
          </a:solidFill>
        </p:spPr>
        <p:txBody>
          <a:bodyPr wrap="square" lIns="0" tIns="0" rIns="0" bIns="0" rtlCol="0"/>
          <a:lstStyle/>
          <a:p>
            <a:endParaRPr/>
          </a:p>
        </p:txBody>
      </p:sp>
      <p:sp>
        <p:nvSpPr>
          <p:cNvPr id="235" name="object 235"/>
          <p:cNvSpPr/>
          <p:nvPr/>
        </p:nvSpPr>
        <p:spPr>
          <a:xfrm>
            <a:off x="8556296" y="5227224"/>
            <a:ext cx="275590" cy="73660"/>
          </a:xfrm>
          <a:custGeom>
            <a:avLst/>
            <a:gdLst/>
            <a:ahLst/>
            <a:cxnLst/>
            <a:rect l="l" t="t" r="r" b="b"/>
            <a:pathLst>
              <a:path w="275590" h="73660">
                <a:moveTo>
                  <a:pt x="1244" y="0"/>
                </a:moveTo>
                <a:lnTo>
                  <a:pt x="0" y="1968"/>
                </a:lnTo>
                <a:lnTo>
                  <a:pt x="275107" y="73266"/>
                </a:lnTo>
                <a:lnTo>
                  <a:pt x="274408" y="70802"/>
                </a:lnTo>
                <a:lnTo>
                  <a:pt x="1244" y="0"/>
                </a:lnTo>
                <a:close/>
              </a:path>
            </a:pathLst>
          </a:custGeom>
          <a:solidFill>
            <a:srgbClr val="678DC3"/>
          </a:solidFill>
        </p:spPr>
        <p:txBody>
          <a:bodyPr wrap="square" lIns="0" tIns="0" rIns="0" bIns="0" rtlCol="0"/>
          <a:lstStyle/>
          <a:p>
            <a:endParaRPr/>
          </a:p>
        </p:txBody>
      </p:sp>
      <p:sp>
        <p:nvSpPr>
          <p:cNvPr id="236" name="object 236"/>
          <p:cNvSpPr/>
          <p:nvPr/>
        </p:nvSpPr>
        <p:spPr>
          <a:xfrm>
            <a:off x="8555097" y="5229189"/>
            <a:ext cx="277495" cy="74295"/>
          </a:xfrm>
          <a:custGeom>
            <a:avLst/>
            <a:gdLst/>
            <a:ahLst/>
            <a:cxnLst/>
            <a:rect l="l" t="t" r="r" b="b"/>
            <a:pathLst>
              <a:path w="277495" h="74295">
                <a:moveTo>
                  <a:pt x="1206" y="0"/>
                </a:moveTo>
                <a:lnTo>
                  <a:pt x="0" y="1968"/>
                </a:lnTo>
                <a:lnTo>
                  <a:pt x="276999" y="73761"/>
                </a:lnTo>
                <a:lnTo>
                  <a:pt x="276313" y="71297"/>
                </a:lnTo>
                <a:lnTo>
                  <a:pt x="1206" y="0"/>
                </a:lnTo>
                <a:close/>
              </a:path>
            </a:pathLst>
          </a:custGeom>
          <a:solidFill>
            <a:srgbClr val="6B90C5"/>
          </a:solidFill>
        </p:spPr>
        <p:txBody>
          <a:bodyPr wrap="square" lIns="0" tIns="0" rIns="0" bIns="0" rtlCol="0"/>
          <a:lstStyle/>
          <a:p>
            <a:endParaRPr/>
          </a:p>
        </p:txBody>
      </p:sp>
      <p:sp>
        <p:nvSpPr>
          <p:cNvPr id="237" name="object 237"/>
          <p:cNvSpPr/>
          <p:nvPr/>
        </p:nvSpPr>
        <p:spPr>
          <a:xfrm>
            <a:off x="8553901" y="5231161"/>
            <a:ext cx="279400" cy="74295"/>
          </a:xfrm>
          <a:custGeom>
            <a:avLst/>
            <a:gdLst/>
            <a:ahLst/>
            <a:cxnLst/>
            <a:rect l="l" t="t" r="r" b="b"/>
            <a:pathLst>
              <a:path w="279400" h="74295">
                <a:moveTo>
                  <a:pt x="1193" y="0"/>
                </a:moveTo>
                <a:lnTo>
                  <a:pt x="0" y="1981"/>
                </a:lnTo>
                <a:lnTo>
                  <a:pt x="278853" y="74244"/>
                </a:lnTo>
                <a:lnTo>
                  <a:pt x="278180" y="71793"/>
                </a:lnTo>
                <a:lnTo>
                  <a:pt x="1193" y="0"/>
                </a:lnTo>
                <a:close/>
              </a:path>
            </a:pathLst>
          </a:custGeom>
          <a:solidFill>
            <a:srgbClr val="6C95C9"/>
          </a:solidFill>
        </p:spPr>
        <p:txBody>
          <a:bodyPr wrap="square" lIns="0" tIns="0" rIns="0" bIns="0" rtlCol="0"/>
          <a:lstStyle/>
          <a:p>
            <a:endParaRPr/>
          </a:p>
        </p:txBody>
      </p:sp>
      <p:sp>
        <p:nvSpPr>
          <p:cNvPr id="238" name="object 238"/>
          <p:cNvSpPr/>
          <p:nvPr/>
        </p:nvSpPr>
        <p:spPr>
          <a:xfrm>
            <a:off x="8552729" y="5233140"/>
            <a:ext cx="280670" cy="74930"/>
          </a:xfrm>
          <a:custGeom>
            <a:avLst/>
            <a:gdLst/>
            <a:ahLst/>
            <a:cxnLst/>
            <a:rect l="l" t="t" r="r" b="b"/>
            <a:pathLst>
              <a:path w="280670" h="74929">
                <a:moveTo>
                  <a:pt x="1168" y="0"/>
                </a:moveTo>
                <a:lnTo>
                  <a:pt x="0" y="1981"/>
                </a:lnTo>
                <a:lnTo>
                  <a:pt x="280657" y="74726"/>
                </a:lnTo>
                <a:lnTo>
                  <a:pt x="280022" y="72275"/>
                </a:lnTo>
                <a:lnTo>
                  <a:pt x="1168" y="0"/>
                </a:lnTo>
                <a:close/>
              </a:path>
            </a:pathLst>
          </a:custGeom>
          <a:solidFill>
            <a:srgbClr val="7099CB"/>
          </a:solidFill>
        </p:spPr>
        <p:txBody>
          <a:bodyPr wrap="square" lIns="0" tIns="0" rIns="0" bIns="0" rtlCol="0"/>
          <a:lstStyle/>
          <a:p>
            <a:endParaRPr/>
          </a:p>
        </p:txBody>
      </p:sp>
      <p:sp>
        <p:nvSpPr>
          <p:cNvPr id="239" name="object 239"/>
          <p:cNvSpPr/>
          <p:nvPr/>
        </p:nvSpPr>
        <p:spPr>
          <a:xfrm>
            <a:off x="8551588" y="5235126"/>
            <a:ext cx="282575" cy="75565"/>
          </a:xfrm>
          <a:custGeom>
            <a:avLst/>
            <a:gdLst/>
            <a:ahLst/>
            <a:cxnLst/>
            <a:rect l="l" t="t" r="r" b="b"/>
            <a:pathLst>
              <a:path w="282575" h="75564">
                <a:moveTo>
                  <a:pt x="1143" y="0"/>
                </a:moveTo>
                <a:lnTo>
                  <a:pt x="0" y="1993"/>
                </a:lnTo>
                <a:lnTo>
                  <a:pt x="282422" y="75196"/>
                </a:lnTo>
                <a:lnTo>
                  <a:pt x="281800" y="72732"/>
                </a:lnTo>
                <a:lnTo>
                  <a:pt x="1143" y="0"/>
                </a:lnTo>
                <a:close/>
              </a:path>
            </a:pathLst>
          </a:custGeom>
          <a:solidFill>
            <a:srgbClr val="739BCD"/>
          </a:solidFill>
        </p:spPr>
        <p:txBody>
          <a:bodyPr wrap="square" lIns="0" tIns="0" rIns="0" bIns="0" rtlCol="0"/>
          <a:lstStyle/>
          <a:p>
            <a:endParaRPr/>
          </a:p>
        </p:txBody>
      </p:sp>
      <p:sp>
        <p:nvSpPr>
          <p:cNvPr id="240" name="object 240"/>
          <p:cNvSpPr/>
          <p:nvPr/>
        </p:nvSpPr>
        <p:spPr>
          <a:xfrm>
            <a:off x="8550452" y="5237119"/>
            <a:ext cx="284480" cy="76200"/>
          </a:xfrm>
          <a:custGeom>
            <a:avLst/>
            <a:gdLst/>
            <a:ahLst/>
            <a:cxnLst/>
            <a:rect l="l" t="t" r="r" b="b"/>
            <a:pathLst>
              <a:path w="284479" h="76200">
                <a:moveTo>
                  <a:pt x="1130" y="0"/>
                </a:moveTo>
                <a:lnTo>
                  <a:pt x="0" y="1993"/>
                </a:lnTo>
                <a:lnTo>
                  <a:pt x="284137" y="75641"/>
                </a:lnTo>
                <a:lnTo>
                  <a:pt x="283552" y="73202"/>
                </a:lnTo>
                <a:lnTo>
                  <a:pt x="1130" y="0"/>
                </a:lnTo>
                <a:close/>
              </a:path>
            </a:pathLst>
          </a:custGeom>
          <a:solidFill>
            <a:srgbClr val="769FCF"/>
          </a:solidFill>
        </p:spPr>
        <p:txBody>
          <a:bodyPr wrap="square" lIns="0" tIns="0" rIns="0" bIns="0" rtlCol="0"/>
          <a:lstStyle/>
          <a:p>
            <a:endParaRPr/>
          </a:p>
        </p:txBody>
      </p:sp>
      <p:sp>
        <p:nvSpPr>
          <p:cNvPr id="241" name="object 241"/>
          <p:cNvSpPr/>
          <p:nvPr/>
        </p:nvSpPr>
        <p:spPr>
          <a:xfrm>
            <a:off x="8549344" y="5239111"/>
            <a:ext cx="286385" cy="76200"/>
          </a:xfrm>
          <a:custGeom>
            <a:avLst/>
            <a:gdLst/>
            <a:ahLst/>
            <a:cxnLst/>
            <a:rect l="l" t="t" r="r" b="b"/>
            <a:pathLst>
              <a:path w="286384" h="76200">
                <a:moveTo>
                  <a:pt x="1104" y="0"/>
                </a:moveTo>
                <a:lnTo>
                  <a:pt x="0" y="1993"/>
                </a:lnTo>
                <a:lnTo>
                  <a:pt x="285838" y="76085"/>
                </a:lnTo>
                <a:lnTo>
                  <a:pt x="285254" y="73647"/>
                </a:lnTo>
                <a:lnTo>
                  <a:pt x="1104" y="0"/>
                </a:lnTo>
                <a:close/>
              </a:path>
            </a:pathLst>
          </a:custGeom>
          <a:solidFill>
            <a:srgbClr val="7AA3D1"/>
          </a:solidFill>
        </p:spPr>
        <p:txBody>
          <a:bodyPr wrap="square" lIns="0" tIns="0" rIns="0" bIns="0" rtlCol="0"/>
          <a:lstStyle/>
          <a:p>
            <a:endParaRPr/>
          </a:p>
        </p:txBody>
      </p:sp>
      <p:sp>
        <p:nvSpPr>
          <p:cNvPr id="242" name="object 242"/>
          <p:cNvSpPr/>
          <p:nvPr/>
        </p:nvSpPr>
        <p:spPr>
          <a:xfrm>
            <a:off x="8548251" y="5241112"/>
            <a:ext cx="287655" cy="76835"/>
          </a:xfrm>
          <a:custGeom>
            <a:avLst/>
            <a:gdLst/>
            <a:ahLst/>
            <a:cxnLst/>
            <a:rect l="l" t="t" r="r" b="b"/>
            <a:pathLst>
              <a:path w="287654" h="76835">
                <a:moveTo>
                  <a:pt x="1104" y="0"/>
                </a:moveTo>
                <a:lnTo>
                  <a:pt x="0" y="2006"/>
                </a:lnTo>
                <a:lnTo>
                  <a:pt x="287477" y="76504"/>
                </a:lnTo>
                <a:lnTo>
                  <a:pt x="286931" y="74079"/>
                </a:lnTo>
                <a:lnTo>
                  <a:pt x="1104" y="0"/>
                </a:lnTo>
                <a:close/>
              </a:path>
            </a:pathLst>
          </a:custGeom>
          <a:solidFill>
            <a:srgbClr val="7DA7D5"/>
          </a:solidFill>
        </p:spPr>
        <p:txBody>
          <a:bodyPr wrap="square" lIns="0" tIns="0" rIns="0" bIns="0" rtlCol="0"/>
          <a:lstStyle/>
          <a:p>
            <a:endParaRPr/>
          </a:p>
        </p:txBody>
      </p:sp>
      <p:sp>
        <p:nvSpPr>
          <p:cNvPr id="243" name="object 243"/>
          <p:cNvSpPr/>
          <p:nvPr/>
        </p:nvSpPr>
        <p:spPr>
          <a:xfrm>
            <a:off x="8547203" y="5243118"/>
            <a:ext cx="289560" cy="77470"/>
          </a:xfrm>
          <a:custGeom>
            <a:avLst/>
            <a:gdLst/>
            <a:ahLst/>
            <a:cxnLst/>
            <a:rect l="l" t="t" r="r" b="b"/>
            <a:pathLst>
              <a:path w="289559" h="77470">
                <a:moveTo>
                  <a:pt x="1054" y="0"/>
                </a:moveTo>
                <a:lnTo>
                  <a:pt x="0" y="2019"/>
                </a:lnTo>
                <a:lnTo>
                  <a:pt x="289064" y="76923"/>
                </a:lnTo>
                <a:lnTo>
                  <a:pt x="288531" y="74498"/>
                </a:lnTo>
                <a:lnTo>
                  <a:pt x="1054" y="0"/>
                </a:lnTo>
                <a:close/>
              </a:path>
            </a:pathLst>
          </a:custGeom>
          <a:solidFill>
            <a:srgbClr val="82AAD6"/>
          </a:solidFill>
        </p:spPr>
        <p:txBody>
          <a:bodyPr wrap="square" lIns="0" tIns="0" rIns="0" bIns="0" rtlCol="0"/>
          <a:lstStyle/>
          <a:p>
            <a:endParaRPr/>
          </a:p>
        </p:txBody>
      </p:sp>
      <p:sp>
        <p:nvSpPr>
          <p:cNvPr id="244" name="object 244"/>
          <p:cNvSpPr/>
          <p:nvPr/>
        </p:nvSpPr>
        <p:spPr>
          <a:xfrm>
            <a:off x="8546152" y="5245131"/>
            <a:ext cx="290830" cy="77470"/>
          </a:xfrm>
          <a:custGeom>
            <a:avLst/>
            <a:gdLst/>
            <a:ahLst/>
            <a:cxnLst/>
            <a:rect l="l" t="t" r="r" b="b"/>
            <a:pathLst>
              <a:path w="290829" h="77470">
                <a:moveTo>
                  <a:pt x="1054" y="0"/>
                </a:moveTo>
                <a:lnTo>
                  <a:pt x="0" y="2019"/>
                </a:lnTo>
                <a:lnTo>
                  <a:pt x="290626" y="77330"/>
                </a:lnTo>
                <a:lnTo>
                  <a:pt x="290118" y="74917"/>
                </a:lnTo>
                <a:lnTo>
                  <a:pt x="1054" y="0"/>
                </a:lnTo>
                <a:close/>
              </a:path>
            </a:pathLst>
          </a:custGeom>
          <a:solidFill>
            <a:srgbClr val="86AFD9"/>
          </a:solidFill>
        </p:spPr>
        <p:txBody>
          <a:bodyPr wrap="square" lIns="0" tIns="0" rIns="0" bIns="0" rtlCol="0"/>
          <a:lstStyle/>
          <a:p>
            <a:endParaRPr/>
          </a:p>
        </p:txBody>
      </p:sp>
      <p:sp>
        <p:nvSpPr>
          <p:cNvPr id="245" name="object 245"/>
          <p:cNvSpPr/>
          <p:nvPr/>
        </p:nvSpPr>
        <p:spPr>
          <a:xfrm>
            <a:off x="8545124" y="5247145"/>
            <a:ext cx="292735" cy="78105"/>
          </a:xfrm>
          <a:custGeom>
            <a:avLst/>
            <a:gdLst/>
            <a:ahLst/>
            <a:cxnLst/>
            <a:rect l="l" t="t" r="r" b="b"/>
            <a:pathLst>
              <a:path w="292734" h="78104">
                <a:moveTo>
                  <a:pt x="1028" y="0"/>
                </a:moveTo>
                <a:lnTo>
                  <a:pt x="0" y="2019"/>
                </a:lnTo>
                <a:lnTo>
                  <a:pt x="292138" y="77736"/>
                </a:lnTo>
                <a:lnTo>
                  <a:pt x="291655" y="75323"/>
                </a:lnTo>
                <a:lnTo>
                  <a:pt x="1028" y="0"/>
                </a:lnTo>
                <a:close/>
              </a:path>
            </a:pathLst>
          </a:custGeom>
          <a:solidFill>
            <a:srgbClr val="87B2DB"/>
          </a:solidFill>
        </p:spPr>
        <p:txBody>
          <a:bodyPr wrap="square" lIns="0" tIns="0" rIns="0" bIns="0" rtlCol="0"/>
          <a:lstStyle/>
          <a:p>
            <a:endParaRPr/>
          </a:p>
        </p:txBody>
      </p:sp>
      <p:sp>
        <p:nvSpPr>
          <p:cNvPr id="246" name="object 246"/>
          <p:cNvSpPr/>
          <p:nvPr/>
        </p:nvSpPr>
        <p:spPr>
          <a:xfrm>
            <a:off x="8544127" y="5249165"/>
            <a:ext cx="294005" cy="78740"/>
          </a:xfrm>
          <a:custGeom>
            <a:avLst/>
            <a:gdLst/>
            <a:ahLst/>
            <a:cxnLst/>
            <a:rect l="l" t="t" r="r" b="b"/>
            <a:pathLst>
              <a:path w="294004" h="78739">
                <a:moveTo>
                  <a:pt x="1003" y="0"/>
                </a:moveTo>
                <a:lnTo>
                  <a:pt x="0" y="2031"/>
                </a:lnTo>
                <a:lnTo>
                  <a:pt x="293623" y="78130"/>
                </a:lnTo>
                <a:lnTo>
                  <a:pt x="293141" y="75717"/>
                </a:lnTo>
                <a:lnTo>
                  <a:pt x="1003" y="0"/>
                </a:lnTo>
                <a:close/>
              </a:path>
            </a:pathLst>
          </a:custGeom>
          <a:solidFill>
            <a:srgbClr val="8DB8E0"/>
          </a:solidFill>
        </p:spPr>
        <p:txBody>
          <a:bodyPr wrap="square" lIns="0" tIns="0" rIns="0" bIns="0" rtlCol="0"/>
          <a:lstStyle/>
          <a:p>
            <a:endParaRPr/>
          </a:p>
        </p:txBody>
      </p:sp>
      <p:sp>
        <p:nvSpPr>
          <p:cNvPr id="247" name="object 247"/>
          <p:cNvSpPr/>
          <p:nvPr/>
        </p:nvSpPr>
        <p:spPr>
          <a:xfrm>
            <a:off x="8543136" y="5251193"/>
            <a:ext cx="295275" cy="78740"/>
          </a:xfrm>
          <a:custGeom>
            <a:avLst/>
            <a:gdLst/>
            <a:ahLst/>
            <a:cxnLst/>
            <a:rect l="l" t="t" r="r" b="b"/>
            <a:pathLst>
              <a:path w="295275" h="78739">
                <a:moveTo>
                  <a:pt x="990" y="0"/>
                </a:moveTo>
                <a:lnTo>
                  <a:pt x="0" y="2031"/>
                </a:lnTo>
                <a:lnTo>
                  <a:pt x="295059" y="78498"/>
                </a:lnTo>
                <a:lnTo>
                  <a:pt x="294614" y="76098"/>
                </a:lnTo>
                <a:lnTo>
                  <a:pt x="990" y="0"/>
                </a:lnTo>
                <a:close/>
              </a:path>
            </a:pathLst>
          </a:custGeom>
          <a:solidFill>
            <a:srgbClr val="90BAE1"/>
          </a:solidFill>
        </p:spPr>
        <p:txBody>
          <a:bodyPr wrap="square" lIns="0" tIns="0" rIns="0" bIns="0" rtlCol="0"/>
          <a:lstStyle/>
          <a:p>
            <a:endParaRPr/>
          </a:p>
        </p:txBody>
      </p:sp>
      <p:sp>
        <p:nvSpPr>
          <p:cNvPr id="248" name="object 248"/>
          <p:cNvSpPr/>
          <p:nvPr/>
        </p:nvSpPr>
        <p:spPr>
          <a:xfrm>
            <a:off x="8542164" y="5253226"/>
            <a:ext cx="296545" cy="79375"/>
          </a:xfrm>
          <a:custGeom>
            <a:avLst/>
            <a:gdLst/>
            <a:ahLst/>
            <a:cxnLst/>
            <a:rect l="l" t="t" r="r" b="b"/>
            <a:pathLst>
              <a:path w="296545" h="79375">
                <a:moveTo>
                  <a:pt x="965" y="0"/>
                </a:moveTo>
                <a:lnTo>
                  <a:pt x="0" y="2031"/>
                </a:lnTo>
                <a:lnTo>
                  <a:pt x="296468" y="78879"/>
                </a:lnTo>
                <a:lnTo>
                  <a:pt x="296024" y="76479"/>
                </a:lnTo>
                <a:lnTo>
                  <a:pt x="965" y="0"/>
                </a:lnTo>
                <a:close/>
              </a:path>
            </a:pathLst>
          </a:custGeom>
          <a:solidFill>
            <a:srgbClr val="94BFE3"/>
          </a:solidFill>
        </p:spPr>
        <p:txBody>
          <a:bodyPr wrap="square" lIns="0" tIns="0" rIns="0" bIns="0" rtlCol="0"/>
          <a:lstStyle/>
          <a:p>
            <a:endParaRPr/>
          </a:p>
        </p:txBody>
      </p:sp>
      <p:sp>
        <p:nvSpPr>
          <p:cNvPr id="249" name="object 249"/>
          <p:cNvSpPr/>
          <p:nvPr/>
        </p:nvSpPr>
        <p:spPr>
          <a:xfrm>
            <a:off x="8541209" y="5255261"/>
            <a:ext cx="298450" cy="79375"/>
          </a:xfrm>
          <a:custGeom>
            <a:avLst/>
            <a:gdLst/>
            <a:ahLst/>
            <a:cxnLst/>
            <a:rect l="l" t="t" r="r" b="b"/>
            <a:pathLst>
              <a:path w="298450" h="79375">
                <a:moveTo>
                  <a:pt x="965" y="0"/>
                </a:moveTo>
                <a:lnTo>
                  <a:pt x="0" y="2044"/>
                </a:lnTo>
                <a:lnTo>
                  <a:pt x="297840" y="79235"/>
                </a:lnTo>
                <a:lnTo>
                  <a:pt x="297421" y="76835"/>
                </a:lnTo>
                <a:lnTo>
                  <a:pt x="965" y="0"/>
                </a:lnTo>
                <a:close/>
              </a:path>
            </a:pathLst>
          </a:custGeom>
          <a:solidFill>
            <a:srgbClr val="99C3E5"/>
          </a:solidFill>
        </p:spPr>
        <p:txBody>
          <a:bodyPr wrap="square" lIns="0" tIns="0" rIns="0" bIns="0" rtlCol="0"/>
          <a:lstStyle/>
          <a:p>
            <a:endParaRPr/>
          </a:p>
        </p:txBody>
      </p:sp>
      <p:sp>
        <p:nvSpPr>
          <p:cNvPr id="250" name="object 250"/>
          <p:cNvSpPr/>
          <p:nvPr/>
        </p:nvSpPr>
        <p:spPr>
          <a:xfrm>
            <a:off x="8540286" y="5257301"/>
            <a:ext cx="299720" cy="80010"/>
          </a:xfrm>
          <a:custGeom>
            <a:avLst/>
            <a:gdLst/>
            <a:ahLst/>
            <a:cxnLst/>
            <a:rect l="l" t="t" r="r" b="b"/>
            <a:pathLst>
              <a:path w="299720" h="80010">
                <a:moveTo>
                  <a:pt x="927" y="0"/>
                </a:moveTo>
                <a:lnTo>
                  <a:pt x="0" y="2044"/>
                </a:lnTo>
                <a:lnTo>
                  <a:pt x="299161" y="79578"/>
                </a:lnTo>
                <a:lnTo>
                  <a:pt x="298767" y="77190"/>
                </a:lnTo>
                <a:lnTo>
                  <a:pt x="927" y="0"/>
                </a:lnTo>
                <a:close/>
              </a:path>
            </a:pathLst>
          </a:custGeom>
          <a:solidFill>
            <a:srgbClr val="9CC8E8"/>
          </a:solidFill>
        </p:spPr>
        <p:txBody>
          <a:bodyPr wrap="square" lIns="0" tIns="0" rIns="0" bIns="0" rtlCol="0"/>
          <a:lstStyle/>
          <a:p>
            <a:endParaRPr/>
          </a:p>
        </p:txBody>
      </p:sp>
      <p:sp>
        <p:nvSpPr>
          <p:cNvPr id="251" name="object 251"/>
          <p:cNvSpPr/>
          <p:nvPr/>
        </p:nvSpPr>
        <p:spPr>
          <a:xfrm>
            <a:off x="8539365" y="5259349"/>
            <a:ext cx="300990" cy="80010"/>
          </a:xfrm>
          <a:custGeom>
            <a:avLst/>
            <a:gdLst/>
            <a:ahLst/>
            <a:cxnLst/>
            <a:rect l="l" t="t" r="r" b="b"/>
            <a:pathLst>
              <a:path w="300990" h="80010">
                <a:moveTo>
                  <a:pt x="927" y="0"/>
                </a:moveTo>
                <a:lnTo>
                  <a:pt x="0" y="2044"/>
                </a:lnTo>
                <a:lnTo>
                  <a:pt x="300469" y="79921"/>
                </a:lnTo>
                <a:lnTo>
                  <a:pt x="300075" y="77533"/>
                </a:lnTo>
                <a:lnTo>
                  <a:pt x="927" y="0"/>
                </a:lnTo>
                <a:close/>
              </a:path>
            </a:pathLst>
          </a:custGeom>
          <a:solidFill>
            <a:srgbClr val="A1CBE9"/>
          </a:solidFill>
        </p:spPr>
        <p:txBody>
          <a:bodyPr wrap="square" lIns="0" tIns="0" rIns="0" bIns="0" rtlCol="0"/>
          <a:lstStyle/>
          <a:p>
            <a:endParaRPr/>
          </a:p>
        </p:txBody>
      </p:sp>
      <p:sp>
        <p:nvSpPr>
          <p:cNvPr id="252" name="object 252"/>
          <p:cNvSpPr/>
          <p:nvPr/>
        </p:nvSpPr>
        <p:spPr>
          <a:xfrm>
            <a:off x="8538482" y="5261404"/>
            <a:ext cx="302260" cy="80645"/>
          </a:xfrm>
          <a:custGeom>
            <a:avLst/>
            <a:gdLst/>
            <a:ahLst/>
            <a:cxnLst/>
            <a:rect l="l" t="t" r="r" b="b"/>
            <a:pathLst>
              <a:path w="302259" h="80645">
                <a:moveTo>
                  <a:pt x="889" y="0"/>
                </a:moveTo>
                <a:lnTo>
                  <a:pt x="0" y="2057"/>
                </a:lnTo>
                <a:lnTo>
                  <a:pt x="301701" y="80251"/>
                </a:lnTo>
                <a:lnTo>
                  <a:pt x="301345" y="77876"/>
                </a:lnTo>
                <a:lnTo>
                  <a:pt x="889" y="0"/>
                </a:lnTo>
                <a:close/>
              </a:path>
            </a:pathLst>
          </a:custGeom>
          <a:solidFill>
            <a:srgbClr val="A4D0EE"/>
          </a:solidFill>
        </p:spPr>
        <p:txBody>
          <a:bodyPr wrap="square" lIns="0" tIns="0" rIns="0" bIns="0" rtlCol="0"/>
          <a:lstStyle/>
          <a:p>
            <a:endParaRPr/>
          </a:p>
        </p:txBody>
      </p:sp>
      <p:sp>
        <p:nvSpPr>
          <p:cNvPr id="253" name="object 253"/>
          <p:cNvSpPr/>
          <p:nvPr/>
        </p:nvSpPr>
        <p:spPr>
          <a:xfrm>
            <a:off x="8537602" y="5263458"/>
            <a:ext cx="303530" cy="80645"/>
          </a:xfrm>
          <a:custGeom>
            <a:avLst/>
            <a:gdLst/>
            <a:ahLst/>
            <a:cxnLst/>
            <a:rect l="l" t="t" r="r" b="b"/>
            <a:pathLst>
              <a:path w="303529" h="80645">
                <a:moveTo>
                  <a:pt x="876" y="0"/>
                </a:moveTo>
                <a:lnTo>
                  <a:pt x="0" y="2057"/>
                </a:lnTo>
                <a:lnTo>
                  <a:pt x="302933" y="80568"/>
                </a:lnTo>
                <a:lnTo>
                  <a:pt x="302577" y="78193"/>
                </a:lnTo>
                <a:lnTo>
                  <a:pt x="876" y="0"/>
                </a:lnTo>
                <a:close/>
              </a:path>
            </a:pathLst>
          </a:custGeom>
          <a:solidFill>
            <a:srgbClr val="A9D5F0"/>
          </a:solidFill>
        </p:spPr>
        <p:txBody>
          <a:bodyPr wrap="square" lIns="0" tIns="0" rIns="0" bIns="0" rtlCol="0"/>
          <a:lstStyle/>
          <a:p>
            <a:endParaRPr/>
          </a:p>
        </p:txBody>
      </p:sp>
      <p:sp>
        <p:nvSpPr>
          <p:cNvPr id="254" name="object 254"/>
          <p:cNvSpPr/>
          <p:nvPr/>
        </p:nvSpPr>
        <p:spPr>
          <a:xfrm>
            <a:off x="8531052" y="5265513"/>
            <a:ext cx="311785" cy="97790"/>
          </a:xfrm>
          <a:custGeom>
            <a:avLst/>
            <a:gdLst/>
            <a:ahLst/>
            <a:cxnLst/>
            <a:rect l="l" t="t" r="r" b="b"/>
            <a:pathLst>
              <a:path w="311784" h="97789">
                <a:moveTo>
                  <a:pt x="6553" y="0"/>
                </a:moveTo>
                <a:lnTo>
                  <a:pt x="4229" y="5524"/>
                </a:lnTo>
                <a:lnTo>
                  <a:pt x="2031" y="11188"/>
                </a:lnTo>
                <a:lnTo>
                  <a:pt x="0" y="16992"/>
                </a:lnTo>
                <a:lnTo>
                  <a:pt x="311657" y="97764"/>
                </a:lnTo>
                <a:lnTo>
                  <a:pt x="311099" y="91274"/>
                </a:lnTo>
                <a:lnTo>
                  <a:pt x="310375" y="84848"/>
                </a:lnTo>
                <a:lnTo>
                  <a:pt x="309486" y="78511"/>
                </a:lnTo>
                <a:lnTo>
                  <a:pt x="6553" y="0"/>
                </a:lnTo>
                <a:close/>
              </a:path>
            </a:pathLst>
          </a:custGeom>
          <a:solidFill>
            <a:srgbClr val="A9D5F0"/>
          </a:solidFill>
        </p:spPr>
        <p:txBody>
          <a:bodyPr wrap="square" lIns="0" tIns="0" rIns="0" bIns="0" rtlCol="0"/>
          <a:lstStyle/>
          <a:p>
            <a:endParaRPr/>
          </a:p>
        </p:txBody>
      </p:sp>
      <p:sp>
        <p:nvSpPr>
          <p:cNvPr id="255" name="object 255"/>
          <p:cNvSpPr/>
          <p:nvPr/>
        </p:nvSpPr>
        <p:spPr>
          <a:xfrm>
            <a:off x="8536729" y="5265520"/>
            <a:ext cx="304165" cy="81280"/>
          </a:xfrm>
          <a:custGeom>
            <a:avLst/>
            <a:gdLst/>
            <a:ahLst/>
            <a:cxnLst/>
            <a:rect l="l" t="t" r="r" b="b"/>
            <a:pathLst>
              <a:path w="304165" h="81279">
                <a:moveTo>
                  <a:pt x="876" y="0"/>
                </a:moveTo>
                <a:lnTo>
                  <a:pt x="0" y="2057"/>
                </a:lnTo>
                <a:lnTo>
                  <a:pt x="304126" y="80886"/>
                </a:lnTo>
                <a:lnTo>
                  <a:pt x="303809" y="78511"/>
                </a:lnTo>
                <a:lnTo>
                  <a:pt x="876" y="0"/>
                </a:lnTo>
                <a:close/>
              </a:path>
            </a:pathLst>
          </a:custGeom>
          <a:solidFill>
            <a:srgbClr val="A9D5F0"/>
          </a:solidFill>
        </p:spPr>
        <p:txBody>
          <a:bodyPr wrap="square" lIns="0" tIns="0" rIns="0" bIns="0" rtlCol="0"/>
          <a:lstStyle/>
          <a:p>
            <a:endParaRPr/>
          </a:p>
        </p:txBody>
      </p:sp>
      <p:sp>
        <p:nvSpPr>
          <p:cNvPr id="256" name="object 256"/>
          <p:cNvSpPr/>
          <p:nvPr/>
        </p:nvSpPr>
        <p:spPr>
          <a:xfrm>
            <a:off x="8535907" y="5267581"/>
            <a:ext cx="305435" cy="81280"/>
          </a:xfrm>
          <a:custGeom>
            <a:avLst/>
            <a:gdLst/>
            <a:ahLst/>
            <a:cxnLst/>
            <a:rect l="l" t="t" r="r" b="b"/>
            <a:pathLst>
              <a:path w="305434" h="81279">
                <a:moveTo>
                  <a:pt x="825" y="0"/>
                </a:moveTo>
                <a:lnTo>
                  <a:pt x="0" y="2070"/>
                </a:lnTo>
                <a:lnTo>
                  <a:pt x="305257" y="81191"/>
                </a:lnTo>
                <a:lnTo>
                  <a:pt x="304952" y="78816"/>
                </a:lnTo>
                <a:lnTo>
                  <a:pt x="825" y="0"/>
                </a:lnTo>
                <a:close/>
              </a:path>
            </a:pathLst>
          </a:custGeom>
          <a:solidFill>
            <a:srgbClr val="A7D3EF"/>
          </a:solidFill>
        </p:spPr>
        <p:txBody>
          <a:bodyPr wrap="square" lIns="0" tIns="0" rIns="0" bIns="0" rtlCol="0"/>
          <a:lstStyle/>
          <a:p>
            <a:endParaRPr/>
          </a:p>
        </p:txBody>
      </p:sp>
      <p:sp>
        <p:nvSpPr>
          <p:cNvPr id="257" name="object 257"/>
          <p:cNvSpPr/>
          <p:nvPr/>
        </p:nvSpPr>
        <p:spPr>
          <a:xfrm>
            <a:off x="8535075" y="5269650"/>
            <a:ext cx="306705" cy="81915"/>
          </a:xfrm>
          <a:custGeom>
            <a:avLst/>
            <a:gdLst/>
            <a:ahLst/>
            <a:cxnLst/>
            <a:rect l="l" t="t" r="r" b="b"/>
            <a:pathLst>
              <a:path w="306704" h="81914">
                <a:moveTo>
                  <a:pt x="825" y="0"/>
                </a:moveTo>
                <a:lnTo>
                  <a:pt x="0" y="2070"/>
                </a:lnTo>
                <a:lnTo>
                  <a:pt x="306387" y="81483"/>
                </a:lnTo>
                <a:lnTo>
                  <a:pt x="306082" y="79108"/>
                </a:lnTo>
                <a:lnTo>
                  <a:pt x="825" y="0"/>
                </a:lnTo>
                <a:close/>
              </a:path>
            </a:pathLst>
          </a:custGeom>
          <a:solidFill>
            <a:srgbClr val="A2CEED"/>
          </a:solidFill>
        </p:spPr>
        <p:txBody>
          <a:bodyPr wrap="square" lIns="0" tIns="0" rIns="0" bIns="0" rtlCol="0"/>
          <a:lstStyle/>
          <a:p>
            <a:endParaRPr/>
          </a:p>
        </p:txBody>
      </p:sp>
      <p:sp>
        <p:nvSpPr>
          <p:cNvPr id="258" name="object 258"/>
          <p:cNvSpPr/>
          <p:nvPr/>
        </p:nvSpPr>
        <p:spPr>
          <a:xfrm>
            <a:off x="8534262" y="5271725"/>
            <a:ext cx="307975" cy="81915"/>
          </a:xfrm>
          <a:custGeom>
            <a:avLst/>
            <a:gdLst/>
            <a:ahLst/>
            <a:cxnLst/>
            <a:rect l="l" t="t" r="r" b="b"/>
            <a:pathLst>
              <a:path w="307975" h="81914">
                <a:moveTo>
                  <a:pt x="800" y="0"/>
                </a:moveTo>
                <a:lnTo>
                  <a:pt x="0" y="2070"/>
                </a:lnTo>
                <a:lnTo>
                  <a:pt x="307466" y="81762"/>
                </a:lnTo>
                <a:lnTo>
                  <a:pt x="307200" y="79413"/>
                </a:lnTo>
                <a:lnTo>
                  <a:pt x="800" y="0"/>
                </a:lnTo>
                <a:close/>
              </a:path>
            </a:pathLst>
          </a:custGeom>
          <a:solidFill>
            <a:srgbClr val="9DCAE9"/>
          </a:solidFill>
        </p:spPr>
        <p:txBody>
          <a:bodyPr wrap="square" lIns="0" tIns="0" rIns="0" bIns="0" rtlCol="0"/>
          <a:lstStyle/>
          <a:p>
            <a:endParaRPr/>
          </a:p>
        </p:txBody>
      </p:sp>
      <p:sp>
        <p:nvSpPr>
          <p:cNvPr id="259" name="object 259"/>
          <p:cNvSpPr/>
          <p:nvPr/>
        </p:nvSpPr>
        <p:spPr>
          <a:xfrm>
            <a:off x="8533472" y="5273800"/>
            <a:ext cx="308610" cy="82550"/>
          </a:xfrm>
          <a:custGeom>
            <a:avLst/>
            <a:gdLst/>
            <a:ahLst/>
            <a:cxnLst/>
            <a:rect l="l" t="t" r="r" b="b"/>
            <a:pathLst>
              <a:path w="308609" h="82550">
                <a:moveTo>
                  <a:pt x="787" y="0"/>
                </a:moveTo>
                <a:lnTo>
                  <a:pt x="0" y="2082"/>
                </a:lnTo>
                <a:lnTo>
                  <a:pt x="308521" y="82041"/>
                </a:lnTo>
                <a:lnTo>
                  <a:pt x="308254" y="79692"/>
                </a:lnTo>
                <a:lnTo>
                  <a:pt x="787" y="0"/>
                </a:lnTo>
                <a:close/>
              </a:path>
            </a:pathLst>
          </a:custGeom>
          <a:solidFill>
            <a:srgbClr val="9CC6E7"/>
          </a:solidFill>
        </p:spPr>
        <p:txBody>
          <a:bodyPr wrap="square" lIns="0" tIns="0" rIns="0" bIns="0" rtlCol="0"/>
          <a:lstStyle/>
          <a:p>
            <a:endParaRPr/>
          </a:p>
        </p:txBody>
      </p:sp>
      <p:sp>
        <p:nvSpPr>
          <p:cNvPr id="260" name="object 260"/>
          <p:cNvSpPr/>
          <p:nvPr/>
        </p:nvSpPr>
        <p:spPr>
          <a:xfrm>
            <a:off x="8532681" y="5275883"/>
            <a:ext cx="309880" cy="82550"/>
          </a:xfrm>
          <a:custGeom>
            <a:avLst/>
            <a:gdLst/>
            <a:ahLst/>
            <a:cxnLst/>
            <a:rect l="l" t="t" r="r" b="b"/>
            <a:pathLst>
              <a:path w="309879" h="82550">
                <a:moveTo>
                  <a:pt x="787" y="0"/>
                </a:moveTo>
                <a:lnTo>
                  <a:pt x="0" y="2082"/>
                </a:lnTo>
                <a:lnTo>
                  <a:pt x="309549" y="82308"/>
                </a:lnTo>
                <a:lnTo>
                  <a:pt x="309321" y="79971"/>
                </a:lnTo>
                <a:lnTo>
                  <a:pt x="787" y="0"/>
                </a:lnTo>
                <a:close/>
              </a:path>
            </a:pathLst>
          </a:custGeom>
          <a:solidFill>
            <a:srgbClr val="99C3E5"/>
          </a:solidFill>
        </p:spPr>
        <p:txBody>
          <a:bodyPr wrap="square" lIns="0" tIns="0" rIns="0" bIns="0" rtlCol="0"/>
          <a:lstStyle/>
          <a:p>
            <a:endParaRPr/>
          </a:p>
        </p:txBody>
      </p:sp>
      <p:sp>
        <p:nvSpPr>
          <p:cNvPr id="261" name="object 261"/>
          <p:cNvSpPr/>
          <p:nvPr/>
        </p:nvSpPr>
        <p:spPr>
          <a:xfrm>
            <a:off x="8531936" y="5277972"/>
            <a:ext cx="311150" cy="83185"/>
          </a:xfrm>
          <a:custGeom>
            <a:avLst/>
            <a:gdLst/>
            <a:ahLst/>
            <a:cxnLst/>
            <a:rect l="l" t="t" r="r" b="b"/>
            <a:pathLst>
              <a:path w="311150" h="83185">
                <a:moveTo>
                  <a:pt x="749" y="0"/>
                </a:moveTo>
                <a:lnTo>
                  <a:pt x="0" y="2082"/>
                </a:lnTo>
                <a:lnTo>
                  <a:pt x="310527" y="82575"/>
                </a:lnTo>
                <a:lnTo>
                  <a:pt x="310299" y="80225"/>
                </a:lnTo>
                <a:lnTo>
                  <a:pt x="749" y="0"/>
                </a:lnTo>
                <a:close/>
              </a:path>
            </a:pathLst>
          </a:custGeom>
          <a:solidFill>
            <a:srgbClr val="94BFE3"/>
          </a:solidFill>
        </p:spPr>
        <p:txBody>
          <a:bodyPr wrap="square" lIns="0" tIns="0" rIns="0" bIns="0" rtlCol="0"/>
          <a:lstStyle/>
          <a:p>
            <a:endParaRPr/>
          </a:p>
        </p:txBody>
      </p:sp>
      <p:sp>
        <p:nvSpPr>
          <p:cNvPr id="262" name="object 262"/>
          <p:cNvSpPr/>
          <p:nvPr/>
        </p:nvSpPr>
        <p:spPr>
          <a:xfrm>
            <a:off x="8531180" y="5280061"/>
            <a:ext cx="311785" cy="83185"/>
          </a:xfrm>
          <a:custGeom>
            <a:avLst/>
            <a:gdLst/>
            <a:ahLst/>
            <a:cxnLst/>
            <a:rect l="l" t="t" r="r" b="b"/>
            <a:pathLst>
              <a:path w="311784" h="83185">
                <a:moveTo>
                  <a:pt x="749" y="0"/>
                </a:moveTo>
                <a:lnTo>
                  <a:pt x="0" y="2082"/>
                </a:lnTo>
                <a:lnTo>
                  <a:pt x="311492" y="82829"/>
                </a:lnTo>
                <a:lnTo>
                  <a:pt x="311429" y="82041"/>
                </a:lnTo>
                <a:lnTo>
                  <a:pt x="311340" y="81267"/>
                </a:lnTo>
                <a:lnTo>
                  <a:pt x="311276" y="80479"/>
                </a:lnTo>
                <a:lnTo>
                  <a:pt x="749" y="0"/>
                </a:lnTo>
                <a:close/>
              </a:path>
            </a:pathLst>
          </a:custGeom>
          <a:solidFill>
            <a:srgbClr val="92BDE2"/>
          </a:solidFill>
        </p:spPr>
        <p:txBody>
          <a:bodyPr wrap="square" lIns="0" tIns="0" rIns="0" bIns="0" rtlCol="0"/>
          <a:lstStyle/>
          <a:p>
            <a:endParaRPr/>
          </a:p>
        </p:txBody>
      </p:sp>
      <p:sp>
        <p:nvSpPr>
          <p:cNvPr id="263" name="object 263"/>
          <p:cNvSpPr/>
          <p:nvPr/>
        </p:nvSpPr>
        <p:spPr>
          <a:xfrm>
            <a:off x="8530456" y="5282157"/>
            <a:ext cx="312420" cy="83185"/>
          </a:xfrm>
          <a:custGeom>
            <a:avLst/>
            <a:gdLst/>
            <a:ahLst/>
            <a:cxnLst/>
            <a:rect l="l" t="t" r="r" b="b"/>
            <a:pathLst>
              <a:path w="312420" h="83185">
                <a:moveTo>
                  <a:pt x="723" y="0"/>
                </a:moveTo>
                <a:lnTo>
                  <a:pt x="0" y="2108"/>
                </a:lnTo>
                <a:lnTo>
                  <a:pt x="312394" y="83070"/>
                </a:lnTo>
                <a:lnTo>
                  <a:pt x="312216" y="80733"/>
                </a:lnTo>
                <a:lnTo>
                  <a:pt x="723" y="0"/>
                </a:lnTo>
                <a:close/>
              </a:path>
            </a:pathLst>
          </a:custGeom>
          <a:solidFill>
            <a:srgbClr val="90B9E0"/>
          </a:solidFill>
        </p:spPr>
        <p:txBody>
          <a:bodyPr wrap="square" lIns="0" tIns="0" rIns="0" bIns="0" rtlCol="0"/>
          <a:lstStyle/>
          <a:p>
            <a:endParaRPr/>
          </a:p>
        </p:txBody>
      </p:sp>
      <p:sp>
        <p:nvSpPr>
          <p:cNvPr id="264" name="object 264"/>
          <p:cNvSpPr/>
          <p:nvPr/>
        </p:nvSpPr>
        <p:spPr>
          <a:xfrm>
            <a:off x="8529748" y="5284252"/>
            <a:ext cx="313690" cy="83820"/>
          </a:xfrm>
          <a:custGeom>
            <a:avLst/>
            <a:gdLst/>
            <a:ahLst/>
            <a:cxnLst/>
            <a:rect l="l" t="t" r="r" b="b"/>
            <a:pathLst>
              <a:path w="313690" h="83820">
                <a:moveTo>
                  <a:pt x="711" y="0"/>
                </a:moveTo>
                <a:lnTo>
                  <a:pt x="0" y="2108"/>
                </a:lnTo>
                <a:lnTo>
                  <a:pt x="313296" y="83299"/>
                </a:lnTo>
                <a:lnTo>
                  <a:pt x="313105" y="80962"/>
                </a:lnTo>
                <a:lnTo>
                  <a:pt x="711" y="0"/>
                </a:lnTo>
                <a:close/>
              </a:path>
            </a:pathLst>
          </a:custGeom>
          <a:solidFill>
            <a:srgbClr val="8BB6DE"/>
          </a:solidFill>
        </p:spPr>
        <p:txBody>
          <a:bodyPr wrap="square" lIns="0" tIns="0" rIns="0" bIns="0" rtlCol="0"/>
          <a:lstStyle/>
          <a:p>
            <a:endParaRPr/>
          </a:p>
        </p:txBody>
      </p:sp>
      <p:sp>
        <p:nvSpPr>
          <p:cNvPr id="265" name="object 265"/>
          <p:cNvSpPr/>
          <p:nvPr/>
        </p:nvSpPr>
        <p:spPr>
          <a:xfrm>
            <a:off x="8529046" y="5286356"/>
            <a:ext cx="314325" cy="83820"/>
          </a:xfrm>
          <a:custGeom>
            <a:avLst/>
            <a:gdLst/>
            <a:ahLst/>
            <a:cxnLst/>
            <a:rect l="l" t="t" r="r" b="b"/>
            <a:pathLst>
              <a:path w="314325" h="83820">
                <a:moveTo>
                  <a:pt x="698" y="0"/>
                </a:moveTo>
                <a:lnTo>
                  <a:pt x="0" y="2108"/>
                </a:lnTo>
                <a:lnTo>
                  <a:pt x="314159" y="83527"/>
                </a:lnTo>
                <a:lnTo>
                  <a:pt x="313994" y="81191"/>
                </a:lnTo>
                <a:lnTo>
                  <a:pt x="698" y="0"/>
                </a:lnTo>
                <a:close/>
              </a:path>
            </a:pathLst>
          </a:custGeom>
          <a:solidFill>
            <a:srgbClr val="88B0DA"/>
          </a:solidFill>
        </p:spPr>
        <p:txBody>
          <a:bodyPr wrap="square" lIns="0" tIns="0" rIns="0" bIns="0" rtlCol="0"/>
          <a:lstStyle/>
          <a:p>
            <a:endParaRPr/>
          </a:p>
        </p:txBody>
      </p:sp>
      <p:sp>
        <p:nvSpPr>
          <p:cNvPr id="266" name="object 266"/>
          <p:cNvSpPr/>
          <p:nvPr/>
        </p:nvSpPr>
        <p:spPr>
          <a:xfrm>
            <a:off x="8528370" y="5288465"/>
            <a:ext cx="315595" cy="83820"/>
          </a:xfrm>
          <a:custGeom>
            <a:avLst/>
            <a:gdLst/>
            <a:ahLst/>
            <a:cxnLst/>
            <a:rect l="l" t="t" r="r" b="b"/>
            <a:pathLst>
              <a:path w="315595" h="83820">
                <a:moveTo>
                  <a:pt x="673" y="0"/>
                </a:moveTo>
                <a:lnTo>
                  <a:pt x="0" y="2120"/>
                </a:lnTo>
                <a:lnTo>
                  <a:pt x="314972" y="83743"/>
                </a:lnTo>
                <a:lnTo>
                  <a:pt x="314832" y="81419"/>
                </a:lnTo>
                <a:lnTo>
                  <a:pt x="673" y="0"/>
                </a:lnTo>
                <a:close/>
              </a:path>
            </a:pathLst>
          </a:custGeom>
          <a:solidFill>
            <a:srgbClr val="83AED8"/>
          </a:solidFill>
        </p:spPr>
        <p:txBody>
          <a:bodyPr wrap="square" lIns="0" tIns="0" rIns="0" bIns="0" rtlCol="0"/>
          <a:lstStyle/>
          <a:p>
            <a:endParaRPr/>
          </a:p>
        </p:txBody>
      </p:sp>
      <p:sp>
        <p:nvSpPr>
          <p:cNvPr id="267" name="object 267"/>
          <p:cNvSpPr/>
          <p:nvPr/>
        </p:nvSpPr>
        <p:spPr>
          <a:xfrm>
            <a:off x="8527697" y="5290574"/>
            <a:ext cx="316230" cy="84455"/>
          </a:xfrm>
          <a:custGeom>
            <a:avLst/>
            <a:gdLst/>
            <a:ahLst/>
            <a:cxnLst/>
            <a:rect l="l" t="t" r="r" b="b"/>
            <a:pathLst>
              <a:path w="316229" h="84454">
                <a:moveTo>
                  <a:pt x="673" y="0"/>
                </a:moveTo>
                <a:lnTo>
                  <a:pt x="0" y="2120"/>
                </a:lnTo>
                <a:lnTo>
                  <a:pt x="315785" y="83959"/>
                </a:lnTo>
                <a:lnTo>
                  <a:pt x="315645" y="81622"/>
                </a:lnTo>
                <a:lnTo>
                  <a:pt x="673" y="0"/>
                </a:lnTo>
                <a:close/>
              </a:path>
            </a:pathLst>
          </a:custGeom>
          <a:solidFill>
            <a:srgbClr val="82ACD7"/>
          </a:solidFill>
        </p:spPr>
        <p:txBody>
          <a:bodyPr wrap="square" lIns="0" tIns="0" rIns="0" bIns="0" rtlCol="0"/>
          <a:lstStyle/>
          <a:p>
            <a:endParaRPr/>
          </a:p>
        </p:txBody>
      </p:sp>
      <p:sp>
        <p:nvSpPr>
          <p:cNvPr id="268" name="object 268"/>
          <p:cNvSpPr/>
          <p:nvPr/>
        </p:nvSpPr>
        <p:spPr>
          <a:xfrm>
            <a:off x="8527049" y="5292692"/>
            <a:ext cx="316865" cy="84455"/>
          </a:xfrm>
          <a:custGeom>
            <a:avLst/>
            <a:gdLst/>
            <a:ahLst/>
            <a:cxnLst/>
            <a:rect l="l" t="t" r="r" b="b"/>
            <a:pathLst>
              <a:path w="316865" h="84454">
                <a:moveTo>
                  <a:pt x="647" y="0"/>
                </a:moveTo>
                <a:lnTo>
                  <a:pt x="0" y="2120"/>
                </a:lnTo>
                <a:lnTo>
                  <a:pt x="316534" y="84162"/>
                </a:lnTo>
                <a:lnTo>
                  <a:pt x="316433" y="81838"/>
                </a:lnTo>
                <a:lnTo>
                  <a:pt x="647" y="0"/>
                </a:lnTo>
                <a:close/>
              </a:path>
            </a:pathLst>
          </a:custGeom>
          <a:solidFill>
            <a:srgbClr val="7FA8D5"/>
          </a:solidFill>
        </p:spPr>
        <p:txBody>
          <a:bodyPr wrap="square" lIns="0" tIns="0" rIns="0" bIns="0" rtlCol="0"/>
          <a:lstStyle/>
          <a:p>
            <a:endParaRPr/>
          </a:p>
        </p:txBody>
      </p:sp>
      <p:sp>
        <p:nvSpPr>
          <p:cNvPr id="269" name="object 269"/>
          <p:cNvSpPr/>
          <p:nvPr/>
        </p:nvSpPr>
        <p:spPr>
          <a:xfrm>
            <a:off x="8526415" y="5294807"/>
            <a:ext cx="317500" cy="84455"/>
          </a:xfrm>
          <a:custGeom>
            <a:avLst/>
            <a:gdLst/>
            <a:ahLst/>
            <a:cxnLst/>
            <a:rect l="l" t="t" r="r" b="b"/>
            <a:pathLst>
              <a:path w="317500" h="84454">
                <a:moveTo>
                  <a:pt x="634" y="0"/>
                </a:moveTo>
                <a:lnTo>
                  <a:pt x="0" y="2120"/>
                </a:lnTo>
                <a:lnTo>
                  <a:pt x="317271" y="84353"/>
                </a:lnTo>
                <a:lnTo>
                  <a:pt x="317169" y="82042"/>
                </a:lnTo>
                <a:lnTo>
                  <a:pt x="634" y="0"/>
                </a:lnTo>
                <a:close/>
              </a:path>
            </a:pathLst>
          </a:custGeom>
          <a:solidFill>
            <a:srgbClr val="7AA3D1"/>
          </a:solidFill>
        </p:spPr>
        <p:txBody>
          <a:bodyPr wrap="square" lIns="0" tIns="0" rIns="0" bIns="0" rtlCol="0"/>
          <a:lstStyle/>
          <a:p>
            <a:endParaRPr/>
          </a:p>
        </p:txBody>
      </p:sp>
      <p:sp>
        <p:nvSpPr>
          <p:cNvPr id="270" name="object 270"/>
          <p:cNvSpPr/>
          <p:nvPr/>
        </p:nvSpPr>
        <p:spPr>
          <a:xfrm>
            <a:off x="8525782" y="5296931"/>
            <a:ext cx="318135" cy="85090"/>
          </a:xfrm>
          <a:custGeom>
            <a:avLst/>
            <a:gdLst/>
            <a:ahLst/>
            <a:cxnLst/>
            <a:rect l="l" t="t" r="r" b="b"/>
            <a:pathLst>
              <a:path w="318134" h="85089">
                <a:moveTo>
                  <a:pt x="634" y="0"/>
                </a:moveTo>
                <a:lnTo>
                  <a:pt x="431" y="711"/>
                </a:lnTo>
                <a:lnTo>
                  <a:pt x="203" y="1409"/>
                </a:lnTo>
                <a:lnTo>
                  <a:pt x="0" y="2120"/>
                </a:lnTo>
                <a:lnTo>
                  <a:pt x="317995" y="84531"/>
                </a:lnTo>
                <a:lnTo>
                  <a:pt x="317906" y="82232"/>
                </a:lnTo>
                <a:lnTo>
                  <a:pt x="634" y="0"/>
                </a:lnTo>
                <a:close/>
              </a:path>
            </a:pathLst>
          </a:custGeom>
          <a:solidFill>
            <a:srgbClr val="78A0D0"/>
          </a:solidFill>
        </p:spPr>
        <p:txBody>
          <a:bodyPr wrap="square" lIns="0" tIns="0" rIns="0" bIns="0" rtlCol="0"/>
          <a:lstStyle/>
          <a:p>
            <a:endParaRPr/>
          </a:p>
        </p:txBody>
      </p:sp>
      <p:sp>
        <p:nvSpPr>
          <p:cNvPr id="271" name="object 271"/>
          <p:cNvSpPr/>
          <p:nvPr/>
        </p:nvSpPr>
        <p:spPr>
          <a:xfrm>
            <a:off x="8525189" y="5299054"/>
            <a:ext cx="318770" cy="85090"/>
          </a:xfrm>
          <a:custGeom>
            <a:avLst/>
            <a:gdLst/>
            <a:ahLst/>
            <a:cxnLst/>
            <a:rect l="l" t="t" r="r" b="b"/>
            <a:pathLst>
              <a:path w="318770" h="85089">
                <a:moveTo>
                  <a:pt x="596" y="0"/>
                </a:moveTo>
                <a:lnTo>
                  <a:pt x="0" y="2133"/>
                </a:lnTo>
                <a:lnTo>
                  <a:pt x="318643" y="84721"/>
                </a:lnTo>
                <a:lnTo>
                  <a:pt x="318592" y="82410"/>
                </a:lnTo>
                <a:lnTo>
                  <a:pt x="596" y="0"/>
                </a:lnTo>
                <a:close/>
              </a:path>
            </a:pathLst>
          </a:custGeom>
          <a:solidFill>
            <a:srgbClr val="769FCF"/>
          </a:solidFill>
        </p:spPr>
        <p:txBody>
          <a:bodyPr wrap="square" lIns="0" tIns="0" rIns="0" bIns="0" rtlCol="0"/>
          <a:lstStyle/>
          <a:p>
            <a:endParaRPr/>
          </a:p>
        </p:txBody>
      </p:sp>
      <p:sp>
        <p:nvSpPr>
          <p:cNvPr id="272" name="object 272"/>
          <p:cNvSpPr/>
          <p:nvPr/>
        </p:nvSpPr>
        <p:spPr>
          <a:xfrm>
            <a:off x="8524599" y="5301191"/>
            <a:ext cx="319405" cy="85090"/>
          </a:xfrm>
          <a:custGeom>
            <a:avLst/>
            <a:gdLst/>
            <a:ahLst/>
            <a:cxnLst/>
            <a:rect l="l" t="t" r="r" b="b"/>
            <a:pathLst>
              <a:path w="319404" h="85089">
                <a:moveTo>
                  <a:pt x="596" y="0"/>
                </a:moveTo>
                <a:lnTo>
                  <a:pt x="0" y="2133"/>
                </a:lnTo>
                <a:lnTo>
                  <a:pt x="319303" y="84886"/>
                </a:lnTo>
                <a:lnTo>
                  <a:pt x="319239" y="82588"/>
                </a:lnTo>
                <a:lnTo>
                  <a:pt x="596" y="0"/>
                </a:lnTo>
                <a:close/>
              </a:path>
            </a:pathLst>
          </a:custGeom>
          <a:solidFill>
            <a:srgbClr val="739BCD"/>
          </a:solidFill>
        </p:spPr>
        <p:txBody>
          <a:bodyPr wrap="square" lIns="0" tIns="0" rIns="0" bIns="0" rtlCol="0"/>
          <a:lstStyle/>
          <a:p>
            <a:endParaRPr/>
          </a:p>
        </p:txBody>
      </p:sp>
      <p:sp>
        <p:nvSpPr>
          <p:cNvPr id="273" name="object 273"/>
          <p:cNvSpPr/>
          <p:nvPr/>
        </p:nvSpPr>
        <p:spPr>
          <a:xfrm>
            <a:off x="8524033" y="5303329"/>
            <a:ext cx="320040" cy="85090"/>
          </a:xfrm>
          <a:custGeom>
            <a:avLst/>
            <a:gdLst/>
            <a:ahLst/>
            <a:cxnLst/>
            <a:rect l="l" t="t" r="r" b="b"/>
            <a:pathLst>
              <a:path w="320040" h="85089">
                <a:moveTo>
                  <a:pt x="571" y="0"/>
                </a:moveTo>
                <a:lnTo>
                  <a:pt x="0" y="2133"/>
                </a:lnTo>
                <a:lnTo>
                  <a:pt x="319912" y="85051"/>
                </a:lnTo>
                <a:lnTo>
                  <a:pt x="319862" y="82753"/>
                </a:lnTo>
                <a:lnTo>
                  <a:pt x="571" y="0"/>
                </a:lnTo>
                <a:close/>
              </a:path>
            </a:pathLst>
          </a:custGeom>
          <a:solidFill>
            <a:srgbClr val="7099CB"/>
          </a:solidFill>
        </p:spPr>
        <p:txBody>
          <a:bodyPr wrap="square" lIns="0" tIns="0" rIns="0" bIns="0" rtlCol="0"/>
          <a:lstStyle/>
          <a:p>
            <a:endParaRPr/>
          </a:p>
        </p:txBody>
      </p:sp>
      <p:sp>
        <p:nvSpPr>
          <p:cNvPr id="274" name="object 274"/>
          <p:cNvSpPr/>
          <p:nvPr/>
        </p:nvSpPr>
        <p:spPr>
          <a:xfrm>
            <a:off x="8523468" y="5305465"/>
            <a:ext cx="320675" cy="85725"/>
          </a:xfrm>
          <a:custGeom>
            <a:avLst/>
            <a:gdLst/>
            <a:ahLst/>
            <a:cxnLst/>
            <a:rect l="l" t="t" r="r" b="b"/>
            <a:pathLst>
              <a:path w="320675" h="85725">
                <a:moveTo>
                  <a:pt x="558" y="0"/>
                </a:moveTo>
                <a:lnTo>
                  <a:pt x="0" y="2146"/>
                </a:lnTo>
                <a:lnTo>
                  <a:pt x="320484" y="85204"/>
                </a:lnTo>
                <a:lnTo>
                  <a:pt x="320471" y="82918"/>
                </a:lnTo>
                <a:lnTo>
                  <a:pt x="558" y="0"/>
                </a:lnTo>
                <a:close/>
              </a:path>
            </a:pathLst>
          </a:custGeom>
          <a:solidFill>
            <a:srgbClr val="6F95C9"/>
          </a:solidFill>
        </p:spPr>
        <p:txBody>
          <a:bodyPr wrap="square" lIns="0" tIns="0" rIns="0" bIns="0" rtlCol="0"/>
          <a:lstStyle/>
          <a:p>
            <a:endParaRPr/>
          </a:p>
        </p:txBody>
      </p:sp>
      <p:sp>
        <p:nvSpPr>
          <p:cNvPr id="275" name="object 275"/>
          <p:cNvSpPr/>
          <p:nvPr/>
        </p:nvSpPr>
        <p:spPr>
          <a:xfrm>
            <a:off x="8522911" y="5307610"/>
            <a:ext cx="321310" cy="85725"/>
          </a:xfrm>
          <a:custGeom>
            <a:avLst/>
            <a:gdLst/>
            <a:ahLst/>
            <a:cxnLst/>
            <a:rect l="l" t="t" r="r" b="b"/>
            <a:pathLst>
              <a:path w="321309" h="85725">
                <a:moveTo>
                  <a:pt x="558" y="0"/>
                </a:moveTo>
                <a:lnTo>
                  <a:pt x="0" y="2146"/>
                </a:lnTo>
                <a:lnTo>
                  <a:pt x="321068" y="85356"/>
                </a:lnTo>
                <a:lnTo>
                  <a:pt x="321043" y="83058"/>
                </a:lnTo>
                <a:lnTo>
                  <a:pt x="558" y="0"/>
                </a:lnTo>
                <a:close/>
              </a:path>
            </a:pathLst>
          </a:custGeom>
          <a:solidFill>
            <a:srgbClr val="6D93C8"/>
          </a:solidFill>
        </p:spPr>
        <p:txBody>
          <a:bodyPr wrap="square" lIns="0" tIns="0" rIns="0" bIns="0" rtlCol="0"/>
          <a:lstStyle/>
          <a:p>
            <a:endParaRPr/>
          </a:p>
        </p:txBody>
      </p:sp>
      <p:sp>
        <p:nvSpPr>
          <p:cNvPr id="276" name="object 276"/>
          <p:cNvSpPr/>
          <p:nvPr/>
        </p:nvSpPr>
        <p:spPr>
          <a:xfrm>
            <a:off x="8522399" y="5309754"/>
            <a:ext cx="321945" cy="85725"/>
          </a:xfrm>
          <a:custGeom>
            <a:avLst/>
            <a:gdLst/>
            <a:ahLst/>
            <a:cxnLst/>
            <a:rect l="l" t="t" r="r" b="b"/>
            <a:pathLst>
              <a:path w="321945" h="85725">
                <a:moveTo>
                  <a:pt x="520" y="0"/>
                </a:moveTo>
                <a:lnTo>
                  <a:pt x="0" y="2158"/>
                </a:lnTo>
                <a:lnTo>
                  <a:pt x="321564" y="85496"/>
                </a:lnTo>
                <a:lnTo>
                  <a:pt x="321589" y="83210"/>
                </a:lnTo>
                <a:lnTo>
                  <a:pt x="520" y="0"/>
                </a:lnTo>
                <a:close/>
              </a:path>
            </a:pathLst>
          </a:custGeom>
          <a:solidFill>
            <a:srgbClr val="6890C5"/>
          </a:solidFill>
        </p:spPr>
        <p:txBody>
          <a:bodyPr wrap="square" lIns="0" tIns="0" rIns="0" bIns="0" rtlCol="0"/>
          <a:lstStyle/>
          <a:p>
            <a:endParaRPr/>
          </a:p>
        </p:txBody>
      </p:sp>
      <p:sp>
        <p:nvSpPr>
          <p:cNvPr id="277" name="object 277"/>
          <p:cNvSpPr/>
          <p:nvPr/>
        </p:nvSpPr>
        <p:spPr>
          <a:xfrm>
            <a:off x="8521877" y="5311904"/>
            <a:ext cx="322580" cy="85725"/>
          </a:xfrm>
          <a:custGeom>
            <a:avLst/>
            <a:gdLst/>
            <a:ahLst/>
            <a:cxnLst/>
            <a:rect l="l" t="t" r="r" b="b"/>
            <a:pathLst>
              <a:path w="322579" h="85725">
                <a:moveTo>
                  <a:pt x="520" y="0"/>
                </a:moveTo>
                <a:lnTo>
                  <a:pt x="0" y="2146"/>
                </a:lnTo>
                <a:lnTo>
                  <a:pt x="322072" y="85623"/>
                </a:lnTo>
                <a:lnTo>
                  <a:pt x="322084" y="83337"/>
                </a:lnTo>
                <a:lnTo>
                  <a:pt x="520" y="0"/>
                </a:lnTo>
                <a:close/>
              </a:path>
            </a:pathLst>
          </a:custGeom>
          <a:solidFill>
            <a:srgbClr val="678DC3"/>
          </a:solidFill>
        </p:spPr>
        <p:txBody>
          <a:bodyPr wrap="square" lIns="0" tIns="0" rIns="0" bIns="0" rtlCol="0"/>
          <a:lstStyle/>
          <a:p>
            <a:endParaRPr/>
          </a:p>
        </p:txBody>
      </p:sp>
      <p:sp>
        <p:nvSpPr>
          <p:cNvPr id="278" name="object 278"/>
          <p:cNvSpPr/>
          <p:nvPr/>
        </p:nvSpPr>
        <p:spPr>
          <a:xfrm>
            <a:off x="8521389" y="5314055"/>
            <a:ext cx="322580" cy="86360"/>
          </a:xfrm>
          <a:custGeom>
            <a:avLst/>
            <a:gdLst/>
            <a:ahLst/>
            <a:cxnLst/>
            <a:rect l="l" t="t" r="r" b="b"/>
            <a:pathLst>
              <a:path w="322579" h="86360">
                <a:moveTo>
                  <a:pt x="495" y="0"/>
                </a:moveTo>
                <a:lnTo>
                  <a:pt x="0" y="2158"/>
                </a:lnTo>
                <a:lnTo>
                  <a:pt x="322541" y="85750"/>
                </a:lnTo>
                <a:lnTo>
                  <a:pt x="322554" y="83464"/>
                </a:lnTo>
                <a:lnTo>
                  <a:pt x="495" y="0"/>
                </a:lnTo>
                <a:close/>
              </a:path>
            </a:pathLst>
          </a:custGeom>
          <a:solidFill>
            <a:srgbClr val="648AC1"/>
          </a:solidFill>
        </p:spPr>
        <p:txBody>
          <a:bodyPr wrap="square" lIns="0" tIns="0" rIns="0" bIns="0" rtlCol="0"/>
          <a:lstStyle/>
          <a:p>
            <a:endParaRPr/>
          </a:p>
        </p:txBody>
      </p:sp>
      <p:sp>
        <p:nvSpPr>
          <p:cNvPr id="279" name="object 279"/>
          <p:cNvSpPr/>
          <p:nvPr/>
        </p:nvSpPr>
        <p:spPr>
          <a:xfrm>
            <a:off x="8520892" y="5316213"/>
            <a:ext cx="323215" cy="86360"/>
          </a:xfrm>
          <a:custGeom>
            <a:avLst/>
            <a:gdLst/>
            <a:ahLst/>
            <a:cxnLst/>
            <a:rect l="l" t="t" r="r" b="b"/>
            <a:pathLst>
              <a:path w="323215" h="86360">
                <a:moveTo>
                  <a:pt x="482" y="0"/>
                </a:moveTo>
                <a:lnTo>
                  <a:pt x="0" y="2158"/>
                </a:lnTo>
                <a:lnTo>
                  <a:pt x="322973" y="85864"/>
                </a:lnTo>
                <a:lnTo>
                  <a:pt x="323037" y="83591"/>
                </a:lnTo>
                <a:lnTo>
                  <a:pt x="482" y="0"/>
                </a:lnTo>
                <a:close/>
              </a:path>
            </a:pathLst>
          </a:custGeom>
          <a:solidFill>
            <a:srgbClr val="6187BF"/>
          </a:solidFill>
        </p:spPr>
        <p:txBody>
          <a:bodyPr wrap="square" lIns="0" tIns="0" rIns="0" bIns="0" rtlCol="0"/>
          <a:lstStyle/>
          <a:p>
            <a:endParaRPr/>
          </a:p>
        </p:txBody>
      </p:sp>
      <p:sp>
        <p:nvSpPr>
          <p:cNvPr id="280" name="object 280"/>
          <p:cNvSpPr/>
          <p:nvPr/>
        </p:nvSpPr>
        <p:spPr>
          <a:xfrm>
            <a:off x="8520418" y="5318377"/>
            <a:ext cx="323850" cy="86360"/>
          </a:xfrm>
          <a:custGeom>
            <a:avLst/>
            <a:gdLst/>
            <a:ahLst/>
            <a:cxnLst/>
            <a:rect l="l" t="t" r="r" b="b"/>
            <a:pathLst>
              <a:path w="323850" h="86360">
                <a:moveTo>
                  <a:pt x="482" y="0"/>
                </a:moveTo>
                <a:lnTo>
                  <a:pt x="0" y="2158"/>
                </a:lnTo>
                <a:lnTo>
                  <a:pt x="323392" y="85979"/>
                </a:lnTo>
                <a:lnTo>
                  <a:pt x="323456" y="83705"/>
                </a:lnTo>
                <a:lnTo>
                  <a:pt x="482" y="0"/>
                </a:lnTo>
                <a:close/>
              </a:path>
            </a:pathLst>
          </a:custGeom>
          <a:solidFill>
            <a:srgbClr val="5E85BE"/>
          </a:solidFill>
        </p:spPr>
        <p:txBody>
          <a:bodyPr wrap="square" lIns="0" tIns="0" rIns="0" bIns="0" rtlCol="0"/>
          <a:lstStyle/>
          <a:p>
            <a:endParaRPr/>
          </a:p>
        </p:txBody>
      </p:sp>
      <p:sp>
        <p:nvSpPr>
          <p:cNvPr id="281" name="object 281"/>
          <p:cNvSpPr/>
          <p:nvPr/>
        </p:nvSpPr>
        <p:spPr>
          <a:xfrm>
            <a:off x="8519962" y="5320543"/>
            <a:ext cx="323850" cy="86360"/>
          </a:xfrm>
          <a:custGeom>
            <a:avLst/>
            <a:gdLst/>
            <a:ahLst/>
            <a:cxnLst/>
            <a:rect l="l" t="t" r="r" b="b"/>
            <a:pathLst>
              <a:path w="323850" h="86360">
                <a:moveTo>
                  <a:pt x="457" y="0"/>
                </a:moveTo>
                <a:lnTo>
                  <a:pt x="0" y="2171"/>
                </a:lnTo>
                <a:lnTo>
                  <a:pt x="323773" y="86080"/>
                </a:lnTo>
                <a:lnTo>
                  <a:pt x="323849" y="83819"/>
                </a:lnTo>
                <a:lnTo>
                  <a:pt x="457" y="0"/>
                </a:lnTo>
                <a:close/>
              </a:path>
            </a:pathLst>
          </a:custGeom>
          <a:solidFill>
            <a:srgbClr val="5E82BC"/>
          </a:solidFill>
        </p:spPr>
        <p:txBody>
          <a:bodyPr wrap="square" lIns="0" tIns="0" rIns="0" bIns="0" rtlCol="0"/>
          <a:lstStyle/>
          <a:p>
            <a:endParaRPr/>
          </a:p>
        </p:txBody>
      </p:sp>
      <p:sp>
        <p:nvSpPr>
          <p:cNvPr id="282" name="object 282"/>
          <p:cNvSpPr/>
          <p:nvPr/>
        </p:nvSpPr>
        <p:spPr>
          <a:xfrm>
            <a:off x="8519521" y="5322714"/>
            <a:ext cx="324485" cy="86360"/>
          </a:xfrm>
          <a:custGeom>
            <a:avLst/>
            <a:gdLst/>
            <a:ahLst/>
            <a:cxnLst/>
            <a:rect l="l" t="t" r="r" b="b"/>
            <a:pathLst>
              <a:path w="324484" h="86360">
                <a:moveTo>
                  <a:pt x="444" y="0"/>
                </a:moveTo>
                <a:lnTo>
                  <a:pt x="0" y="2171"/>
                </a:lnTo>
                <a:lnTo>
                  <a:pt x="324116" y="86182"/>
                </a:lnTo>
                <a:lnTo>
                  <a:pt x="324218" y="83908"/>
                </a:lnTo>
                <a:lnTo>
                  <a:pt x="444" y="0"/>
                </a:lnTo>
                <a:close/>
              </a:path>
            </a:pathLst>
          </a:custGeom>
          <a:solidFill>
            <a:srgbClr val="5B80BB"/>
          </a:solidFill>
        </p:spPr>
        <p:txBody>
          <a:bodyPr wrap="square" lIns="0" tIns="0" rIns="0" bIns="0" rtlCol="0"/>
          <a:lstStyle/>
          <a:p>
            <a:endParaRPr/>
          </a:p>
        </p:txBody>
      </p:sp>
      <p:sp>
        <p:nvSpPr>
          <p:cNvPr id="283" name="object 283"/>
          <p:cNvSpPr/>
          <p:nvPr/>
        </p:nvSpPr>
        <p:spPr>
          <a:xfrm>
            <a:off x="8519082" y="5324885"/>
            <a:ext cx="325120" cy="86360"/>
          </a:xfrm>
          <a:custGeom>
            <a:avLst/>
            <a:gdLst/>
            <a:ahLst/>
            <a:cxnLst/>
            <a:rect l="l" t="t" r="r" b="b"/>
            <a:pathLst>
              <a:path w="325120" h="86360">
                <a:moveTo>
                  <a:pt x="444" y="0"/>
                </a:moveTo>
                <a:lnTo>
                  <a:pt x="0" y="2171"/>
                </a:lnTo>
                <a:lnTo>
                  <a:pt x="324459" y="86271"/>
                </a:lnTo>
                <a:lnTo>
                  <a:pt x="324561" y="83997"/>
                </a:lnTo>
                <a:lnTo>
                  <a:pt x="444" y="0"/>
                </a:lnTo>
                <a:close/>
              </a:path>
            </a:pathLst>
          </a:custGeom>
          <a:solidFill>
            <a:srgbClr val="577CB8"/>
          </a:solidFill>
        </p:spPr>
        <p:txBody>
          <a:bodyPr wrap="square" lIns="0" tIns="0" rIns="0" bIns="0" rtlCol="0"/>
          <a:lstStyle/>
          <a:p>
            <a:endParaRPr/>
          </a:p>
        </p:txBody>
      </p:sp>
      <p:sp>
        <p:nvSpPr>
          <p:cNvPr id="284" name="object 284"/>
          <p:cNvSpPr/>
          <p:nvPr/>
        </p:nvSpPr>
        <p:spPr>
          <a:xfrm>
            <a:off x="8518680" y="5327064"/>
            <a:ext cx="325120" cy="86360"/>
          </a:xfrm>
          <a:custGeom>
            <a:avLst/>
            <a:gdLst/>
            <a:ahLst/>
            <a:cxnLst/>
            <a:rect l="l" t="t" r="r" b="b"/>
            <a:pathLst>
              <a:path w="325120" h="86360">
                <a:moveTo>
                  <a:pt x="406" y="0"/>
                </a:moveTo>
                <a:lnTo>
                  <a:pt x="0" y="2184"/>
                </a:lnTo>
                <a:lnTo>
                  <a:pt x="324751" y="86347"/>
                </a:lnTo>
                <a:lnTo>
                  <a:pt x="324866" y="84086"/>
                </a:lnTo>
                <a:lnTo>
                  <a:pt x="406" y="0"/>
                </a:lnTo>
                <a:close/>
              </a:path>
            </a:pathLst>
          </a:custGeom>
          <a:solidFill>
            <a:srgbClr val="567AB7"/>
          </a:solidFill>
        </p:spPr>
        <p:txBody>
          <a:bodyPr wrap="square" lIns="0" tIns="0" rIns="0" bIns="0" rtlCol="0"/>
          <a:lstStyle/>
          <a:p>
            <a:endParaRPr/>
          </a:p>
        </p:txBody>
      </p:sp>
      <p:sp>
        <p:nvSpPr>
          <p:cNvPr id="285" name="object 285"/>
          <p:cNvSpPr/>
          <p:nvPr/>
        </p:nvSpPr>
        <p:spPr>
          <a:xfrm>
            <a:off x="8518280" y="5329242"/>
            <a:ext cx="325755" cy="86995"/>
          </a:xfrm>
          <a:custGeom>
            <a:avLst/>
            <a:gdLst/>
            <a:ahLst/>
            <a:cxnLst/>
            <a:rect l="l" t="t" r="r" b="b"/>
            <a:pathLst>
              <a:path w="325754" h="86995">
                <a:moveTo>
                  <a:pt x="406" y="0"/>
                </a:moveTo>
                <a:lnTo>
                  <a:pt x="0" y="2184"/>
                </a:lnTo>
                <a:lnTo>
                  <a:pt x="325005" y="86423"/>
                </a:lnTo>
                <a:lnTo>
                  <a:pt x="325145" y="84162"/>
                </a:lnTo>
                <a:lnTo>
                  <a:pt x="406" y="0"/>
                </a:lnTo>
                <a:close/>
              </a:path>
            </a:pathLst>
          </a:custGeom>
          <a:solidFill>
            <a:srgbClr val="5177B5"/>
          </a:solidFill>
        </p:spPr>
        <p:txBody>
          <a:bodyPr wrap="square" lIns="0" tIns="0" rIns="0" bIns="0" rtlCol="0"/>
          <a:lstStyle/>
          <a:p>
            <a:endParaRPr/>
          </a:p>
        </p:txBody>
      </p:sp>
      <p:sp>
        <p:nvSpPr>
          <p:cNvPr id="286" name="object 286"/>
          <p:cNvSpPr/>
          <p:nvPr/>
        </p:nvSpPr>
        <p:spPr>
          <a:xfrm>
            <a:off x="8517901" y="5331426"/>
            <a:ext cx="325755" cy="86995"/>
          </a:xfrm>
          <a:custGeom>
            <a:avLst/>
            <a:gdLst/>
            <a:ahLst/>
            <a:cxnLst/>
            <a:rect l="l" t="t" r="r" b="b"/>
            <a:pathLst>
              <a:path w="325754" h="86995">
                <a:moveTo>
                  <a:pt x="380" y="0"/>
                </a:moveTo>
                <a:lnTo>
                  <a:pt x="0" y="2184"/>
                </a:lnTo>
                <a:lnTo>
                  <a:pt x="325246" y="86487"/>
                </a:lnTo>
                <a:lnTo>
                  <a:pt x="325310" y="85737"/>
                </a:lnTo>
                <a:lnTo>
                  <a:pt x="325386" y="84239"/>
                </a:lnTo>
                <a:lnTo>
                  <a:pt x="380" y="0"/>
                </a:lnTo>
                <a:close/>
              </a:path>
            </a:pathLst>
          </a:custGeom>
          <a:solidFill>
            <a:srgbClr val="4F76B4"/>
          </a:solidFill>
        </p:spPr>
        <p:txBody>
          <a:bodyPr wrap="square" lIns="0" tIns="0" rIns="0" bIns="0" rtlCol="0"/>
          <a:lstStyle/>
          <a:p>
            <a:endParaRPr/>
          </a:p>
        </p:txBody>
      </p:sp>
      <p:sp>
        <p:nvSpPr>
          <p:cNvPr id="287" name="object 287"/>
          <p:cNvSpPr/>
          <p:nvPr/>
        </p:nvSpPr>
        <p:spPr>
          <a:xfrm>
            <a:off x="8517522" y="5333612"/>
            <a:ext cx="325755" cy="86995"/>
          </a:xfrm>
          <a:custGeom>
            <a:avLst/>
            <a:gdLst/>
            <a:ahLst/>
            <a:cxnLst/>
            <a:rect l="l" t="t" r="r" b="b"/>
            <a:pathLst>
              <a:path w="325754" h="86995">
                <a:moveTo>
                  <a:pt x="368" y="0"/>
                </a:moveTo>
                <a:lnTo>
                  <a:pt x="0" y="2197"/>
                </a:lnTo>
                <a:lnTo>
                  <a:pt x="325462" y="86537"/>
                </a:lnTo>
                <a:lnTo>
                  <a:pt x="325627" y="84302"/>
                </a:lnTo>
                <a:lnTo>
                  <a:pt x="368" y="0"/>
                </a:lnTo>
                <a:close/>
              </a:path>
            </a:pathLst>
          </a:custGeom>
          <a:solidFill>
            <a:srgbClr val="4C74B3"/>
          </a:solidFill>
        </p:spPr>
        <p:txBody>
          <a:bodyPr wrap="square" lIns="0" tIns="0" rIns="0" bIns="0" rtlCol="0"/>
          <a:lstStyle/>
          <a:p>
            <a:endParaRPr/>
          </a:p>
        </p:txBody>
      </p:sp>
      <p:sp>
        <p:nvSpPr>
          <p:cNvPr id="288" name="object 288"/>
          <p:cNvSpPr/>
          <p:nvPr/>
        </p:nvSpPr>
        <p:spPr>
          <a:xfrm>
            <a:off x="8517158" y="5335804"/>
            <a:ext cx="326390" cy="86995"/>
          </a:xfrm>
          <a:custGeom>
            <a:avLst/>
            <a:gdLst/>
            <a:ahLst/>
            <a:cxnLst/>
            <a:rect l="l" t="t" r="r" b="b"/>
            <a:pathLst>
              <a:path w="326390" h="86995">
                <a:moveTo>
                  <a:pt x="368" y="0"/>
                </a:moveTo>
                <a:lnTo>
                  <a:pt x="0" y="2197"/>
                </a:lnTo>
                <a:lnTo>
                  <a:pt x="325653" y="86588"/>
                </a:lnTo>
                <a:lnTo>
                  <a:pt x="325818" y="84353"/>
                </a:lnTo>
                <a:lnTo>
                  <a:pt x="368" y="0"/>
                </a:lnTo>
                <a:close/>
              </a:path>
            </a:pathLst>
          </a:custGeom>
          <a:solidFill>
            <a:srgbClr val="4870B0"/>
          </a:solidFill>
        </p:spPr>
        <p:txBody>
          <a:bodyPr wrap="square" lIns="0" tIns="0" rIns="0" bIns="0" rtlCol="0"/>
          <a:lstStyle/>
          <a:p>
            <a:endParaRPr/>
          </a:p>
        </p:txBody>
      </p:sp>
      <p:sp>
        <p:nvSpPr>
          <p:cNvPr id="289" name="object 289"/>
          <p:cNvSpPr/>
          <p:nvPr/>
        </p:nvSpPr>
        <p:spPr>
          <a:xfrm>
            <a:off x="8516819" y="5337996"/>
            <a:ext cx="326390" cy="86995"/>
          </a:xfrm>
          <a:custGeom>
            <a:avLst/>
            <a:gdLst/>
            <a:ahLst/>
            <a:cxnLst/>
            <a:rect l="l" t="t" r="r" b="b"/>
            <a:pathLst>
              <a:path w="326390" h="86995">
                <a:moveTo>
                  <a:pt x="342" y="0"/>
                </a:moveTo>
                <a:lnTo>
                  <a:pt x="0" y="2197"/>
                </a:lnTo>
                <a:lnTo>
                  <a:pt x="325805" y="86639"/>
                </a:lnTo>
                <a:lnTo>
                  <a:pt x="325882" y="85890"/>
                </a:lnTo>
                <a:lnTo>
                  <a:pt x="325983" y="84404"/>
                </a:lnTo>
                <a:lnTo>
                  <a:pt x="342" y="0"/>
                </a:lnTo>
                <a:close/>
              </a:path>
            </a:pathLst>
          </a:custGeom>
          <a:solidFill>
            <a:srgbClr val="476DAE"/>
          </a:solidFill>
        </p:spPr>
        <p:txBody>
          <a:bodyPr wrap="square" lIns="0" tIns="0" rIns="0" bIns="0" rtlCol="0"/>
          <a:lstStyle/>
          <a:p>
            <a:endParaRPr/>
          </a:p>
        </p:txBody>
      </p:sp>
      <p:sp>
        <p:nvSpPr>
          <p:cNvPr id="290" name="object 290"/>
          <p:cNvSpPr/>
          <p:nvPr/>
        </p:nvSpPr>
        <p:spPr>
          <a:xfrm>
            <a:off x="8516495" y="5340196"/>
            <a:ext cx="326390" cy="86995"/>
          </a:xfrm>
          <a:custGeom>
            <a:avLst/>
            <a:gdLst/>
            <a:ahLst/>
            <a:cxnLst/>
            <a:rect l="l" t="t" r="r" b="b"/>
            <a:pathLst>
              <a:path w="326390" h="86995">
                <a:moveTo>
                  <a:pt x="330" y="0"/>
                </a:moveTo>
                <a:lnTo>
                  <a:pt x="0" y="2209"/>
                </a:lnTo>
                <a:lnTo>
                  <a:pt x="325920" y="86677"/>
                </a:lnTo>
                <a:lnTo>
                  <a:pt x="325983" y="85928"/>
                </a:lnTo>
                <a:lnTo>
                  <a:pt x="326072" y="85191"/>
                </a:lnTo>
                <a:lnTo>
                  <a:pt x="326135" y="84442"/>
                </a:lnTo>
                <a:lnTo>
                  <a:pt x="330" y="0"/>
                </a:lnTo>
                <a:close/>
              </a:path>
            </a:pathLst>
          </a:custGeom>
          <a:solidFill>
            <a:srgbClr val="456BAD"/>
          </a:solidFill>
        </p:spPr>
        <p:txBody>
          <a:bodyPr wrap="square" lIns="0" tIns="0" rIns="0" bIns="0" rtlCol="0"/>
          <a:lstStyle/>
          <a:p>
            <a:endParaRPr/>
          </a:p>
        </p:txBody>
      </p:sp>
      <p:sp>
        <p:nvSpPr>
          <p:cNvPr id="291" name="object 291"/>
          <p:cNvSpPr/>
          <p:nvPr/>
        </p:nvSpPr>
        <p:spPr>
          <a:xfrm>
            <a:off x="8516173" y="5342402"/>
            <a:ext cx="326390" cy="86995"/>
          </a:xfrm>
          <a:custGeom>
            <a:avLst/>
            <a:gdLst/>
            <a:ahLst/>
            <a:cxnLst/>
            <a:rect l="l" t="t" r="r" b="b"/>
            <a:pathLst>
              <a:path w="326390" h="86995">
                <a:moveTo>
                  <a:pt x="330" y="0"/>
                </a:moveTo>
                <a:lnTo>
                  <a:pt x="0" y="2209"/>
                </a:lnTo>
                <a:lnTo>
                  <a:pt x="326034" y="86702"/>
                </a:lnTo>
                <a:lnTo>
                  <a:pt x="326250" y="84467"/>
                </a:lnTo>
                <a:lnTo>
                  <a:pt x="330" y="0"/>
                </a:lnTo>
                <a:close/>
              </a:path>
            </a:pathLst>
          </a:custGeom>
          <a:solidFill>
            <a:srgbClr val="3F6AAC"/>
          </a:solidFill>
        </p:spPr>
        <p:txBody>
          <a:bodyPr wrap="square" lIns="0" tIns="0" rIns="0" bIns="0" rtlCol="0"/>
          <a:lstStyle/>
          <a:p>
            <a:endParaRPr/>
          </a:p>
        </p:txBody>
      </p:sp>
      <p:sp>
        <p:nvSpPr>
          <p:cNvPr id="292" name="object 292"/>
          <p:cNvSpPr/>
          <p:nvPr/>
        </p:nvSpPr>
        <p:spPr>
          <a:xfrm>
            <a:off x="8515880" y="5344607"/>
            <a:ext cx="326390" cy="86995"/>
          </a:xfrm>
          <a:custGeom>
            <a:avLst/>
            <a:gdLst/>
            <a:ahLst/>
            <a:cxnLst/>
            <a:rect l="l" t="t" r="r" b="b"/>
            <a:pathLst>
              <a:path w="326390" h="86995">
                <a:moveTo>
                  <a:pt x="292" y="0"/>
                </a:moveTo>
                <a:lnTo>
                  <a:pt x="0" y="2209"/>
                </a:lnTo>
                <a:lnTo>
                  <a:pt x="326097" y="86728"/>
                </a:lnTo>
                <a:lnTo>
                  <a:pt x="326326" y="84505"/>
                </a:lnTo>
                <a:lnTo>
                  <a:pt x="292" y="0"/>
                </a:lnTo>
                <a:close/>
              </a:path>
            </a:pathLst>
          </a:custGeom>
          <a:solidFill>
            <a:srgbClr val="3F67AA"/>
          </a:solidFill>
        </p:spPr>
        <p:txBody>
          <a:bodyPr wrap="square" lIns="0" tIns="0" rIns="0" bIns="0" rtlCol="0"/>
          <a:lstStyle/>
          <a:p>
            <a:endParaRPr/>
          </a:p>
        </p:txBody>
      </p:sp>
      <p:sp>
        <p:nvSpPr>
          <p:cNvPr id="293" name="object 293"/>
          <p:cNvSpPr/>
          <p:nvPr/>
        </p:nvSpPr>
        <p:spPr>
          <a:xfrm>
            <a:off x="8515592" y="5346820"/>
            <a:ext cx="326390" cy="86995"/>
          </a:xfrm>
          <a:custGeom>
            <a:avLst/>
            <a:gdLst/>
            <a:ahLst/>
            <a:cxnLst/>
            <a:rect l="l" t="t" r="r" b="b"/>
            <a:pathLst>
              <a:path w="326390" h="86995">
                <a:moveTo>
                  <a:pt x="292" y="0"/>
                </a:moveTo>
                <a:lnTo>
                  <a:pt x="0" y="2209"/>
                </a:lnTo>
                <a:lnTo>
                  <a:pt x="326136" y="86741"/>
                </a:lnTo>
                <a:lnTo>
                  <a:pt x="326390" y="84518"/>
                </a:lnTo>
                <a:lnTo>
                  <a:pt x="292" y="0"/>
                </a:lnTo>
                <a:close/>
              </a:path>
            </a:pathLst>
          </a:custGeom>
          <a:solidFill>
            <a:srgbClr val="3C66A9"/>
          </a:solidFill>
        </p:spPr>
        <p:txBody>
          <a:bodyPr wrap="square" lIns="0" tIns="0" rIns="0" bIns="0" rtlCol="0"/>
          <a:lstStyle/>
          <a:p>
            <a:endParaRPr/>
          </a:p>
        </p:txBody>
      </p:sp>
      <p:sp>
        <p:nvSpPr>
          <p:cNvPr id="294" name="object 294"/>
          <p:cNvSpPr/>
          <p:nvPr/>
        </p:nvSpPr>
        <p:spPr>
          <a:xfrm>
            <a:off x="8515315" y="5349032"/>
            <a:ext cx="327025" cy="86995"/>
          </a:xfrm>
          <a:custGeom>
            <a:avLst/>
            <a:gdLst/>
            <a:ahLst/>
            <a:cxnLst/>
            <a:rect l="l" t="t" r="r" b="b"/>
            <a:pathLst>
              <a:path w="327025" h="86995">
                <a:moveTo>
                  <a:pt x="279" y="0"/>
                </a:moveTo>
                <a:lnTo>
                  <a:pt x="0" y="2222"/>
                </a:lnTo>
                <a:lnTo>
                  <a:pt x="326161" y="86753"/>
                </a:lnTo>
                <a:lnTo>
                  <a:pt x="326415" y="84518"/>
                </a:lnTo>
                <a:lnTo>
                  <a:pt x="279" y="0"/>
                </a:lnTo>
                <a:close/>
              </a:path>
            </a:pathLst>
          </a:custGeom>
          <a:solidFill>
            <a:srgbClr val="3863A8"/>
          </a:solidFill>
        </p:spPr>
        <p:txBody>
          <a:bodyPr wrap="square" lIns="0" tIns="0" rIns="0" bIns="0" rtlCol="0"/>
          <a:lstStyle/>
          <a:p>
            <a:endParaRPr/>
          </a:p>
        </p:txBody>
      </p:sp>
      <p:sp>
        <p:nvSpPr>
          <p:cNvPr id="295" name="object 295"/>
          <p:cNvSpPr/>
          <p:nvPr/>
        </p:nvSpPr>
        <p:spPr>
          <a:xfrm>
            <a:off x="8515067" y="5351245"/>
            <a:ext cx="327025" cy="86995"/>
          </a:xfrm>
          <a:custGeom>
            <a:avLst/>
            <a:gdLst/>
            <a:ahLst/>
            <a:cxnLst/>
            <a:rect l="l" t="t" r="r" b="b"/>
            <a:pathLst>
              <a:path w="327025" h="86995">
                <a:moveTo>
                  <a:pt x="253" y="0"/>
                </a:moveTo>
                <a:lnTo>
                  <a:pt x="0" y="2222"/>
                </a:lnTo>
                <a:lnTo>
                  <a:pt x="326135" y="86753"/>
                </a:lnTo>
                <a:lnTo>
                  <a:pt x="326402" y="84531"/>
                </a:lnTo>
                <a:lnTo>
                  <a:pt x="253" y="0"/>
                </a:lnTo>
                <a:close/>
              </a:path>
            </a:pathLst>
          </a:custGeom>
          <a:solidFill>
            <a:srgbClr val="3561A6"/>
          </a:solidFill>
        </p:spPr>
        <p:txBody>
          <a:bodyPr wrap="square" lIns="0" tIns="0" rIns="0" bIns="0" rtlCol="0"/>
          <a:lstStyle/>
          <a:p>
            <a:endParaRPr/>
          </a:p>
        </p:txBody>
      </p:sp>
      <p:sp>
        <p:nvSpPr>
          <p:cNvPr id="296" name="object 296"/>
          <p:cNvSpPr/>
          <p:nvPr/>
        </p:nvSpPr>
        <p:spPr>
          <a:xfrm>
            <a:off x="8514812" y="5353465"/>
            <a:ext cx="326390" cy="86995"/>
          </a:xfrm>
          <a:custGeom>
            <a:avLst/>
            <a:gdLst/>
            <a:ahLst/>
            <a:cxnLst/>
            <a:rect l="l" t="t" r="r" b="b"/>
            <a:pathLst>
              <a:path w="326390" h="86995">
                <a:moveTo>
                  <a:pt x="253" y="0"/>
                </a:moveTo>
                <a:lnTo>
                  <a:pt x="0" y="2222"/>
                </a:lnTo>
                <a:lnTo>
                  <a:pt x="326097" y="86741"/>
                </a:lnTo>
                <a:lnTo>
                  <a:pt x="326389" y="84531"/>
                </a:lnTo>
                <a:lnTo>
                  <a:pt x="253" y="0"/>
                </a:lnTo>
                <a:close/>
              </a:path>
            </a:pathLst>
          </a:custGeom>
          <a:solidFill>
            <a:srgbClr val="345EA4"/>
          </a:solidFill>
        </p:spPr>
        <p:txBody>
          <a:bodyPr wrap="square" lIns="0" tIns="0" rIns="0" bIns="0" rtlCol="0"/>
          <a:lstStyle/>
          <a:p>
            <a:endParaRPr/>
          </a:p>
        </p:txBody>
      </p:sp>
      <p:sp>
        <p:nvSpPr>
          <p:cNvPr id="297" name="object 297"/>
          <p:cNvSpPr/>
          <p:nvPr/>
        </p:nvSpPr>
        <p:spPr>
          <a:xfrm>
            <a:off x="8514590" y="5355691"/>
            <a:ext cx="326390" cy="86995"/>
          </a:xfrm>
          <a:custGeom>
            <a:avLst/>
            <a:gdLst/>
            <a:ahLst/>
            <a:cxnLst/>
            <a:rect l="l" t="t" r="r" b="b"/>
            <a:pathLst>
              <a:path w="326390" h="86995">
                <a:moveTo>
                  <a:pt x="228" y="0"/>
                </a:moveTo>
                <a:lnTo>
                  <a:pt x="0" y="2235"/>
                </a:lnTo>
                <a:lnTo>
                  <a:pt x="326034" y="86728"/>
                </a:lnTo>
                <a:lnTo>
                  <a:pt x="326326" y="84518"/>
                </a:lnTo>
                <a:lnTo>
                  <a:pt x="228" y="0"/>
                </a:lnTo>
                <a:close/>
              </a:path>
            </a:pathLst>
          </a:custGeom>
          <a:solidFill>
            <a:srgbClr val="315DA3"/>
          </a:solidFill>
        </p:spPr>
        <p:txBody>
          <a:bodyPr wrap="square" lIns="0" tIns="0" rIns="0" bIns="0" rtlCol="0"/>
          <a:lstStyle/>
          <a:p>
            <a:endParaRPr/>
          </a:p>
        </p:txBody>
      </p:sp>
      <p:sp>
        <p:nvSpPr>
          <p:cNvPr id="298" name="object 298"/>
          <p:cNvSpPr/>
          <p:nvPr/>
        </p:nvSpPr>
        <p:spPr>
          <a:xfrm>
            <a:off x="8514377" y="5357917"/>
            <a:ext cx="326390" cy="86995"/>
          </a:xfrm>
          <a:custGeom>
            <a:avLst/>
            <a:gdLst/>
            <a:ahLst/>
            <a:cxnLst/>
            <a:rect l="l" t="t" r="r" b="b"/>
            <a:pathLst>
              <a:path w="326390" h="86995">
                <a:moveTo>
                  <a:pt x="215" y="0"/>
                </a:moveTo>
                <a:lnTo>
                  <a:pt x="0" y="2235"/>
                </a:lnTo>
                <a:lnTo>
                  <a:pt x="325920" y="86702"/>
                </a:lnTo>
                <a:lnTo>
                  <a:pt x="326021" y="85966"/>
                </a:lnTo>
                <a:lnTo>
                  <a:pt x="326148" y="85242"/>
                </a:lnTo>
                <a:lnTo>
                  <a:pt x="326250" y="84505"/>
                </a:lnTo>
                <a:lnTo>
                  <a:pt x="215" y="0"/>
                </a:lnTo>
                <a:close/>
              </a:path>
            </a:pathLst>
          </a:custGeom>
          <a:solidFill>
            <a:srgbClr val="2B5BA3"/>
          </a:solidFill>
        </p:spPr>
        <p:txBody>
          <a:bodyPr wrap="square" lIns="0" tIns="0" rIns="0" bIns="0" rtlCol="0"/>
          <a:lstStyle/>
          <a:p>
            <a:endParaRPr/>
          </a:p>
        </p:txBody>
      </p:sp>
      <p:sp>
        <p:nvSpPr>
          <p:cNvPr id="299" name="object 299"/>
          <p:cNvSpPr/>
          <p:nvPr/>
        </p:nvSpPr>
        <p:spPr>
          <a:xfrm>
            <a:off x="8514164" y="5360151"/>
            <a:ext cx="326390" cy="86995"/>
          </a:xfrm>
          <a:custGeom>
            <a:avLst/>
            <a:gdLst/>
            <a:ahLst/>
            <a:cxnLst/>
            <a:rect l="l" t="t" r="r" b="b"/>
            <a:pathLst>
              <a:path w="326390" h="86995">
                <a:moveTo>
                  <a:pt x="215" y="0"/>
                </a:moveTo>
                <a:lnTo>
                  <a:pt x="0" y="2235"/>
                </a:lnTo>
                <a:lnTo>
                  <a:pt x="325805" y="86677"/>
                </a:lnTo>
                <a:lnTo>
                  <a:pt x="326136" y="84467"/>
                </a:lnTo>
                <a:lnTo>
                  <a:pt x="215" y="0"/>
                </a:lnTo>
                <a:close/>
              </a:path>
            </a:pathLst>
          </a:custGeom>
          <a:solidFill>
            <a:srgbClr val="2A589F"/>
          </a:solidFill>
        </p:spPr>
        <p:txBody>
          <a:bodyPr wrap="square" lIns="0" tIns="0" rIns="0" bIns="0" rtlCol="0"/>
          <a:lstStyle/>
          <a:p>
            <a:endParaRPr/>
          </a:p>
        </p:txBody>
      </p:sp>
      <p:sp>
        <p:nvSpPr>
          <p:cNvPr id="300" name="object 300"/>
          <p:cNvSpPr/>
          <p:nvPr/>
        </p:nvSpPr>
        <p:spPr>
          <a:xfrm>
            <a:off x="8513981" y="5362384"/>
            <a:ext cx="326390" cy="86995"/>
          </a:xfrm>
          <a:custGeom>
            <a:avLst/>
            <a:gdLst/>
            <a:ahLst/>
            <a:cxnLst/>
            <a:rect l="l" t="t" r="r" b="b"/>
            <a:pathLst>
              <a:path w="326390" h="86995">
                <a:moveTo>
                  <a:pt x="177" y="0"/>
                </a:moveTo>
                <a:lnTo>
                  <a:pt x="0" y="2235"/>
                </a:lnTo>
                <a:lnTo>
                  <a:pt x="325640" y="86639"/>
                </a:lnTo>
                <a:lnTo>
                  <a:pt x="325983" y="84442"/>
                </a:lnTo>
                <a:lnTo>
                  <a:pt x="177" y="0"/>
                </a:lnTo>
                <a:close/>
              </a:path>
            </a:pathLst>
          </a:custGeom>
          <a:solidFill>
            <a:srgbClr val="27579F"/>
          </a:solidFill>
        </p:spPr>
        <p:txBody>
          <a:bodyPr wrap="square" lIns="0" tIns="0" rIns="0" bIns="0" rtlCol="0"/>
          <a:lstStyle/>
          <a:p>
            <a:endParaRPr/>
          </a:p>
        </p:txBody>
      </p:sp>
      <p:sp>
        <p:nvSpPr>
          <p:cNvPr id="301" name="object 301"/>
          <p:cNvSpPr/>
          <p:nvPr/>
        </p:nvSpPr>
        <p:spPr>
          <a:xfrm>
            <a:off x="8513809" y="5364624"/>
            <a:ext cx="326390" cy="86995"/>
          </a:xfrm>
          <a:custGeom>
            <a:avLst/>
            <a:gdLst/>
            <a:ahLst/>
            <a:cxnLst/>
            <a:rect l="l" t="t" r="r" b="b"/>
            <a:pathLst>
              <a:path w="326390" h="86995">
                <a:moveTo>
                  <a:pt x="177" y="0"/>
                </a:moveTo>
                <a:lnTo>
                  <a:pt x="0" y="2235"/>
                </a:lnTo>
                <a:lnTo>
                  <a:pt x="325462" y="86588"/>
                </a:lnTo>
                <a:lnTo>
                  <a:pt x="325818" y="84404"/>
                </a:lnTo>
                <a:lnTo>
                  <a:pt x="177" y="0"/>
                </a:lnTo>
                <a:close/>
              </a:path>
            </a:pathLst>
          </a:custGeom>
          <a:solidFill>
            <a:srgbClr val="22549D"/>
          </a:solidFill>
        </p:spPr>
        <p:txBody>
          <a:bodyPr wrap="square" lIns="0" tIns="0" rIns="0" bIns="0" rtlCol="0"/>
          <a:lstStyle/>
          <a:p>
            <a:endParaRPr/>
          </a:p>
        </p:txBody>
      </p:sp>
      <p:sp>
        <p:nvSpPr>
          <p:cNvPr id="302" name="object 302"/>
          <p:cNvSpPr/>
          <p:nvPr/>
        </p:nvSpPr>
        <p:spPr>
          <a:xfrm>
            <a:off x="8513644" y="5366865"/>
            <a:ext cx="325755" cy="86995"/>
          </a:xfrm>
          <a:custGeom>
            <a:avLst/>
            <a:gdLst/>
            <a:ahLst/>
            <a:cxnLst/>
            <a:rect l="l" t="t" r="r" b="b"/>
            <a:pathLst>
              <a:path w="325754" h="86995">
                <a:moveTo>
                  <a:pt x="165" y="0"/>
                </a:moveTo>
                <a:lnTo>
                  <a:pt x="0" y="2247"/>
                </a:lnTo>
                <a:lnTo>
                  <a:pt x="325259" y="86537"/>
                </a:lnTo>
                <a:lnTo>
                  <a:pt x="325628" y="84353"/>
                </a:lnTo>
                <a:lnTo>
                  <a:pt x="165" y="0"/>
                </a:lnTo>
                <a:close/>
              </a:path>
            </a:pathLst>
          </a:custGeom>
          <a:solidFill>
            <a:srgbClr val="1E529C"/>
          </a:solidFill>
        </p:spPr>
        <p:txBody>
          <a:bodyPr wrap="square" lIns="0" tIns="0" rIns="0" bIns="0" rtlCol="0"/>
          <a:lstStyle/>
          <a:p>
            <a:endParaRPr/>
          </a:p>
        </p:txBody>
      </p:sp>
      <p:sp>
        <p:nvSpPr>
          <p:cNvPr id="303" name="object 303"/>
          <p:cNvSpPr/>
          <p:nvPr/>
        </p:nvSpPr>
        <p:spPr>
          <a:xfrm>
            <a:off x="8513504" y="5369112"/>
            <a:ext cx="325755" cy="86995"/>
          </a:xfrm>
          <a:custGeom>
            <a:avLst/>
            <a:gdLst/>
            <a:ahLst/>
            <a:cxnLst/>
            <a:rect l="l" t="t" r="r" b="b"/>
            <a:pathLst>
              <a:path w="325754" h="86995">
                <a:moveTo>
                  <a:pt x="139" y="0"/>
                </a:moveTo>
                <a:lnTo>
                  <a:pt x="0" y="2247"/>
                </a:lnTo>
                <a:lnTo>
                  <a:pt x="325005" y="86487"/>
                </a:lnTo>
                <a:lnTo>
                  <a:pt x="325399" y="84302"/>
                </a:lnTo>
                <a:lnTo>
                  <a:pt x="139" y="0"/>
                </a:lnTo>
                <a:close/>
              </a:path>
            </a:pathLst>
          </a:custGeom>
          <a:solidFill>
            <a:srgbClr val="1D509B"/>
          </a:solidFill>
        </p:spPr>
        <p:txBody>
          <a:bodyPr wrap="square" lIns="0" tIns="0" rIns="0" bIns="0" rtlCol="0"/>
          <a:lstStyle/>
          <a:p>
            <a:endParaRPr/>
          </a:p>
        </p:txBody>
      </p:sp>
      <p:sp>
        <p:nvSpPr>
          <p:cNvPr id="304" name="object 304"/>
          <p:cNvSpPr/>
          <p:nvPr/>
        </p:nvSpPr>
        <p:spPr>
          <a:xfrm>
            <a:off x="8513367" y="5371365"/>
            <a:ext cx="325755" cy="86995"/>
          </a:xfrm>
          <a:custGeom>
            <a:avLst/>
            <a:gdLst/>
            <a:ahLst/>
            <a:cxnLst/>
            <a:rect l="l" t="t" r="r" b="b"/>
            <a:pathLst>
              <a:path w="325754" h="86995">
                <a:moveTo>
                  <a:pt x="139" y="0"/>
                </a:moveTo>
                <a:lnTo>
                  <a:pt x="0" y="2247"/>
                </a:lnTo>
                <a:lnTo>
                  <a:pt x="324738" y="86423"/>
                </a:lnTo>
                <a:lnTo>
                  <a:pt x="325145" y="84239"/>
                </a:lnTo>
                <a:lnTo>
                  <a:pt x="139" y="0"/>
                </a:lnTo>
                <a:close/>
              </a:path>
            </a:pathLst>
          </a:custGeom>
          <a:solidFill>
            <a:srgbClr val="154E9A"/>
          </a:solidFill>
        </p:spPr>
        <p:txBody>
          <a:bodyPr wrap="square" lIns="0" tIns="0" rIns="0" bIns="0" rtlCol="0"/>
          <a:lstStyle/>
          <a:p>
            <a:endParaRPr/>
          </a:p>
        </p:txBody>
      </p:sp>
      <p:sp>
        <p:nvSpPr>
          <p:cNvPr id="305" name="object 305"/>
          <p:cNvSpPr/>
          <p:nvPr/>
        </p:nvSpPr>
        <p:spPr>
          <a:xfrm>
            <a:off x="8513255" y="5373620"/>
            <a:ext cx="325120" cy="86360"/>
          </a:xfrm>
          <a:custGeom>
            <a:avLst/>
            <a:gdLst/>
            <a:ahLst/>
            <a:cxnLst/>
            <a:rect l="l" t="t" r="r" b="b"/>
            <a:pathLst>
              <a:path w="325120" h="86360">
                <a:moveTo>
                  <a:pt x="114" y="0"/>
                </a:moveTo>
                <a:lnTo>
                  <a:pt x="0" y="2247"/>
                </a:lnTo>
                <a:lnTo>
                  <a:pt x="324459" y="86347"/>
                </a:lnTo>
                <a:lnTo>
                  <a:pt x="324853" y="84162"/>
                </a:lnTo>
                <a:lnTo>
                  <a:pt x="114" y="0"/>
                </a:lnTo>
                <a:close/>
              </a:path>
            </a:pathLst>
          </a:custGeom>
          <a:solidFill>
            <a:srgbClr val="124C98"/>
          </a:solidFill>
        </p:spPr>
        <p:txBody>
          <a:bodyPr wrap="square" lIns="0" tIns="0" rIns="0" bIns="0" rtlCol="0"/>
          <a:lstStyle/>
          <a:p>
            <a:endParaRPr/>
          </a:p>
        </p:txBody>
      </p:sp>
      <p:sp>
        <p:nvSpPr>
          <p:cNvPr id="306" name="object 306"/>
          <p:cNvSpPr/>
          <p:nvPr/>
        </p:nvSpPr>
        <p:spPr>
          <a:xfrm>
            <a:off x="8513150" y="5375874"/>
            <a:ext cx="325120" cy="86360"/>
          </a:xfrm>
          <a:custGeom>
            <a:avLst/>
            <a:gdLst/>
            <a:ahLst/>
            <a:cxnLst/>
            <a:rect l="l" t="t" r="r" b="b"/>
            <a:pathLst>
              <a:path w="325120" h="86360">
                <a:moveTo>
                  <a:pt x="101" y="0"/>
                </a:moveTo>
                <a:lnTo>
                  <a:pt x="0" y="2260"/>
                </a:lnTo>
                <a:lnTo>
                  <a:pt x="324116" y="86271"/>
                </a:lnTo>
                <a:lnTo>
                  <a:pt x="324561" y="84086"/>
                </a:lnTo>
                <a:lnTo>
                  <a:pt x="101" y="0"/>
                </a:lnTo>
                <a:close/>
              </a:path>
            </a:pathLst>
          </a:custGeom>
          <a:solidFill>
            <a:srgbClr val="0F4A96"/>
          </a:solidFill>
        </p:spPr>
        <p:txBody>
          <a:bodyPr wrap="square" lIns="0" tIns="0" rIns="0" bIns="0" rtlCol="0"/>
          <a:lstStyle/>
          <a:p>
            <a:endParaRPr/>
          </a:p>
        </p:txBody>
      </p:sp>
      <p:sp>
        <p:nvSpPr>
          <p:cNvPr id="307" name="object 307"/>
          <p:cNvSpPr/>
          <p:nvPr/>
        </p:nvSpPr>
        <p:spPr>
          <a:xfrm>
            <a:off x="8513054" y="5378134"/>
            <a:ext cx="324485" cy="86360"/>
          </a:xfrm>
          <a:custGeom>
            <a:avLst/>
            <a:gdLst/>
            <a:ahLst/>
            <a:cxnLst/>
            <a:rect l="l" t="t" r="r" b="b"/>
            <a:pathLst>
              <a:path w="324484" h="86360">
                <a:moveTo>
                  <a:pt x="101" y="0"/>
                </a:moveTo>
                <a:lnTo>
                  <a:pt x="0" y="2260"/>
                </a:lnTo>
                <a:lnTo>
                  <a:pt x="323773" y="86169"/>
                </a:lnTo>
                <a:lnTo>
                  <a:pt x="324218" y="83997"/>
                </a:lnTo>
                <a:lnTo>
                  <a:pt x="101" y="0"/>
                </a:lnTo>
                <a:close/>
              </a:path>
            </a:pathLst>
          </a:custGeom>
          <a:solidFill>
            <a:srgbClr val="034895"/>
          </a:solidFill>
        </p:spPr>
        <p:txBody>
          <a:bodyPr wrap="square" lIns="0" tIns="0" rIns="0" bIns="0" rtlCol="0"/>
          <a:lstStyle/>
          <a:p>
            <a:endParaRPr/>
          </a:p>
        </p:txBody>
      </p:sp>
      <p:sp>
        <p:nvSpPr>
          <p:cNvPr id="308" name="object 308"/>
          <p:cNvSpPr/>
          <p:nvPr/>
        </p:nvSpPr>
        <p:spPr>
          <a:xfrm>
            <a:off x="8512990" y="5380395"/>
            <a:ext cx="323850" cy="86360"/>
          </a:xfrm>
          <a:custGeom>
            <a:avLst/>
            <a:gdLst/>
            <a:ahLst/>
            <a:cxnLst/>
            <a:rect l="l" t="t" r="r" b="b"/>
            <a:pathLst>
              <a:path w="323850" h="86360">
                <a:moveTo>
                  <a:pt x="63" y="0"/>
                </a:moveTo>
                <a:lnTo>
                  <a:pt x="0" y="2273"/>
                </a:lnTo>
                <a:lnTo>
                  <a:pt x="323380" y="86080"/>
                </a:lnTo>
                <a:lnTo>
                  <a:pt x="323837" y="83908"/>
                </a:lnTo>
                <a:lnTo>
                  <a:pt x="63" y="0"/>
                </a:lnTo>
                <a:close/>
              </a:path>
            </a:pathLst>
          </a:custGeom>
          <a:solidFill>
            <a:srgbClr val="034694"/>
          </a:solidFill>
        </p:spPr>
        <p:txBody>
          <a:bodyPr wrap="square" lIns="0" tIns="0" rIns="0" bIns="0" rtlCol="0"/>
          <a:lstStyle/>
          <a:p>
            <a:endParaRPr/>
          </a:p>
        </p:txBody>
      </p:sp>
      <p:sp>
        <p:nvSpPr>
          <p:cNvPr id="309" name="object 309"/>
          <p:cNvSpPr/>
          <p:nvPr/>
        </p:nvSpPr>
        <p:spPr>
          <a:xfrm>
            <a:off x="8512907" y="5382670"/>
            <a:ext cx="323850" cy="101600"/>
          </a:xfrm>
          <a:custGeom>
            <a:avLst/>
            <a:gdLst/>
            <a:ahLst/>
            <a:cxnLst/>
            <a:rect l="l" t="t" r="r" b="b"/>
            <a:pathLst>
              <a:path w="323850" h="101600">
                <a:moveTo>
                  <a:pt x="76" y="0"/>
                </a:moveTo>
                <a:lnTo>
                  <a:pt x="0" y="18668"/>
                </a:lnTo>
                <a:lnTo>
                  <a:pt x="319189" y="101396"/>
                </a:lnTo>
                <a:lnTo>
                  <a:pt x="320763" y="95643"/>
                </a:lnTo>
                <a:lnTo>
                  <a:pt x="322186" y="89776"/>
                </a:lnTo>
                <a:lnTo>
                  <a:pt x="323468" y="83819"/>
                </a:lnTo>
                <a:lnTo>
                  <a:pt x="76" y="0"/>
                </a:lnTo>
                <a:close/>
              </a:path>
            </a:pathLst>
          </a:custGeom>
          <a:solidFill>
            <a:srgbClr val="034694"/>
          </a:solidFill>
        </p:spPr>
        <p:txBody>
          <a:bodyPr wrap="square" lIns="0" tIns="0" rIns="0" bIns="0" rtlCol="0"/>
          <a:lstStyle/>
          <a:p>
            <a:endParaRPr/>
          </a:p>
        </p:txBody>
      </p:sp>
      <p:sp>
        <p:nvSpPr>
          <p:cNvPr id="310" name="object 310"/>
          <p:cNvSpPr/>
          <p:nvPr/>
        </p:nvSpPr>
        <p:spPr>
          <a:xfrm>
            <a:off x="8512933" y="5382670"/>
            <a:ext cx="323850" cy="86360"/>
          </a:xfrm>
          <a:custGeom>
            <a:avLst/>
            <a:gdLst/>
            <a:ahLst/>
            <a:cxnLst/>
            <a:rect l="l" t="t" r="r" b="b"/>
            <a:pathLst>
              <a:path w="323850" h="86360">
                <a:moveTo>
                  <a:pt x="50" y="0"/>
                </a:moveTo>
                <a:lnTo>
                  <a:pt x="0" y="2273"/>
                </a:lnTo>
                <a:lnTo>
                  <a:pt x="322961" y="85978"/>
                </a:lnTo>
                <a:lnTo>
                  <a:pt x="323443" y="83819"/>
                </a:lnTo>
                <a:lnTo>
                  <a:pt x="50" y="0"/>
                </a:lnTo>
                <a:close/>
              </a:path>
            </a:pathLst>
          </a:custGeom>
          <a:solidFill>
            <a:srgbClr val="034694"/>
          </a:solidFill>
        </p:spPr>
        <p:txBody>
          <a:bodyPr wrap="square" lIns="0" tIns="0" rIns="0" bIns="0" rtlCol="0"/>
          <a:lstStyle/>
          <a:p>
            <a:endParaRPr/>
          </a:p>
        </p:txBody>
      </p:sp>
      <p:sp>
        <p:nvSpPr>
          <p:cNvPr id="311" name="object 311"/>
          <p:cNvSpPr/>
          <p:nvPr/>
        </p:nvSpPr>
        <p:spPr>
          <a:xfrm>
            <a:off x="8512865" y="5384938"/>
            <a:ext cx="323215" cy="86360"/>
          </a:xfrm>
          <a:custGeom>
            <a:avLst/>
            <a:gdLst/>
            <a:ahLst/>
            <a:cxnLst/>
            <a:rect l="l" t="t" r="r" b="b"/>
            <a:pathLst>
              <a:path w="323215" h="86360">
                <a:moveTo>
                  <a:pt x="63" y="0"/>
                </a:moveTo>
                <a:lnTo>
                  <a:pt x="0" y="2273"/>
                </a:lnTo>
                <a:lnTo>
                  <a:pt x="322554" y="85864"/>
                </a:lnTo>
                <a:lnTo>
                  <a:pt x="323037" y="83705"/>
                </a:lnTo>
                <a:lnTo>
                  <a:pt x="63" y="0"/>
                </a:lnTo>
                <a:close/>
              </a:path>
            </a:pathLst>
          </a:custGeom>
          <a:solidFill>
            <a:srgbClr val="0A4895"/>
          </a:solidFill>
        </p:spPr>
        <p:txBody>
          <a:bodyPr wrap="square" lIns="0" tIns="0" rIns="0" bIns="0" rtlCol="0"/>
          <a:lstStyle/>
          <a:p>
            <a:endParaRPr/>
          </a:p>
        </p:txBody>
      </p:sp>
      <p:sp>
        <p:nvSpPr>
          <p:cNvPr id="312" name="object 312"/>
          <p:cNvSpPr/>
          <p:nvPr/>
        </p:nvSpPr>
        <p:spPr>
          <a:xfrm>
            <a:off x="8512843" y="5387213"/>
            <a:ext cx="322580" cy="86360"/>
          </a:xfrm>
          <a:custGeom>
            <a:avLst/>
            <a:gdLst/>
            <a:ahLst/>
            <a:cxnLst/>
            <a:rect l="l" t="t" r="r" b="b"/>
            <a:pathLst>
              <a:path w="322579" h="86360">
                <a:moveTo>
                  <a:pt x="25" y="0"/>
                </a:moveTo>
                <a:lnTo>
                  <a:pt x="0" y="2285"/>
                </a:lnTo>
                <a:lnTo>
                  <a:pt x="322071" y="85750"/>
                </a:lnTo>
                <a:lnTo>
                  <a:pt x="322579" y="83591"/>
                </a:lnTo>
                <a:lnTo>
                  <a:pt x="25" y="0"/>
                </a:lnTo>
                <a:close/>
              </a:path>
            </a:pathLst>
          </a:custGeom>
          <a:solidFill>
            <a:srgbClr val="0F4B98"/>
          </a:solidFill>
        </p:spPr>
        <p:txBody>
          <a:bodyPr wrap="square" lIns="0" tIns="0" rIns="0" bIns="0" rtlCol="0"/>
          <a:lstStyle/>
          <a:p>
            <a:endParaRPr/>
          </a:p>
        </p:txBody>
      </p:sp>
      <p:sp>
        <p:nvSpPr>
          <p:cNvPr id="313" name="object 313"/>
          <p:cNvSpPr/>
          <p:nvPr/>
        </p:nvSpPr>
        <p:spPr>
          <a:xfrm>
            <a:off x="8512821" y="5389493"/>
            <a:ext cx="322580" cy="85725"/>
          </a:xfrm>
          <a:custGeom>
            <a:avLst/>
            <a:gdLst/>
            <a:ahLst/>
            <a:cxnLst/>
            <a:rect l="l" t="t" r="r" b="b"/>
            <a:pathLst>
              <a:path w="322579" h="85725">
                <a:moveTo>
                  <a:pt x="25" y="0"/>
                </a:moveTo>
                <a:lnTo>
                  <a:pt x="0" y="2286"/>
                </a:lnTo>
                <a:lnTo>
                  <a:pt x="321576" y="85623"/>
                </a:lnTo>
                <a:lnTo>
                  <a:pt x="322084" y="83464"/>
                </a:lnTo>
                <a:lnTo>
                  <a:pt x="25" y="0"/>
                </a:lnTo>
                <a:close/>
              </a:path>
            </a:pathLst>
          </a:custGeom>
          <a:solidFill>
            <a:srgbClr val="0E4D99"/>
          </a:solidFill>
        </p:spPr>
        <p:txBody>
          <a:bodyPr wrap="square" lIns="0" tIns="0" rIns="0" bIns="0" rtlCol="0"/>
          <a:lstStyle/>
          <a:p>
            <a:endParaRPr/>
          </a:p>
        </p:txBody>
      </p:sp>
      <p:sp>
        <p:nvSpPr>
          <p:cNvPr id="314" name="object 314"/>
          <p:cNvSpPr/>
          <p:nvPr/>
        </p:nvSpPr>
        <p:spPr>
          <a:xfrm>
            <a:off x="8512813" y="5391782"/>
            <a:ext cx="321945" cy="85725"/>
          </a:xfrm>
          <a:custGeom>
            <a:avLst/>
            <a:gdLst/>
            <a:ahLst/>
            <a:cxnLst/>
            <a:rect l="l" t="t" r="r" b="b"/>
            <a:pathLst>
              <a:path w="321945" h="85725">
                <a:moveTo>
                  <a:pt x="12" y="0"/>
                </a:moveTo>
                <a:lnTo>
                  <a:pt x="0" y="2285"/>
                </a:lnTo>
                <a:lnTo>
                  <a:pt x="321055" y="85496"/>
                </a:lnTo>
                <a:lnTo>
                  <a:pt x="321246" y="84772"/>
                </a:lnTo>
                <a:lnTo>
                  <a:pt x="321576" y="83337"/>
                </a:lnTo>
                <a:lnTo>
                  <a:pt x="12" y="0"/>
                </a:lnTo>
                <a:close/>
              </a:path>
            </a:pathLst>
          </a:custGeom>
          <a:solidFill>
            <a:srgbClr val="12509B"/>
          </a:solidFill>
        </p:spPr>
        <p:txBody>
          <a:bodyPr wrap="square" lIns="0" tIns="0" rIns="0" bIns="0" rtlCol="0"/>
          <a:lstStyle/>
          <a:p>
            <a:endParaRPr/>
          </a:p>
        </p:txBody>
      </p:sp>
      <p:sp>
        <p:nvSpPr>
          <p:cNvPr id="315" name="object 315"/>
          <p:cNvSpPr/>
          <p:nvPr/>
        </p:nvSpPr>
        <p:spPr>
          <a:xfrm>
            <a:off x="8512812" y="5394063"/>
            <a:ext cx="321310" cy="85725"/>
          </a:xfrm>
          <a:custGeom>
            <a:avLst/>
            <a:gdLst/>
            <a:ahLst/>
            <a:cxnLst/>
            <a:rect l="l" t="t" r="r" b="b"/>
            <a:pathLst>
              <a:path w="321309" h="85725">
                <a:moveTo>
                  <a:pt x="0" y="0"/>
                </a:moveTo>
                <a:lnTo>
                  <a:pt x="25" y="2298"/>
                </a:lnTo>
                <a:lnTo>
                  <a:pt x="320509" y="85356"/>
                </a:lnTo>
                <a:lnTo>
                  <a:pt x="321056" y="83210"/>
                </a:lnTo>
                <a:lnTo>
                  <a:pt x="0" y="0"/>
                </a:lnTo>
                <a:close/>
              </a:path>
            </a:pathLst>
          </a:custGeom>
          <a:solidFill>
            <a:srgbClr val="1C519B"/>
          </a:solidFill>
        </p:spPr>
        <p:txBody>
          <a:bodyPr wrap="square" lIns="0" tIns="0" rIns="0" bIns="0" rtlCol="0"/>
          <a:lstStyle/>
          <a:p>
            <a:endParaRPr/>
          </a:p>
        </p:txBody>
      </p:sp>
      <p:sp>
        <p:nvSpPr>
          <p:cNvPr id="316" name="object 316"/>
          <p:cNvSpPr/>
          <p:nvPr/>
        </p:nvSpPr>
        <p:spPr>
          <a:xfrm>
            <a:off x="8512840" y="5396352"/>
            <a:ext cx="320675" cy="85725"/>
          </a:xfrm>
          <a:custGeom>
            <a:avLst/>
            <a:gdLst/>
            <a:ahLst/>
            <a:cxnLst/>
            <a:rect l="l" t="t" r="r" b="b"/>
            <a:pathLst>
              <a:path w="320675" h="85725">
                <a:moveTo>
                  <a:pt x="0" y="0"/>
                </a:moveTo>
                <a:lnTo>
                  <a:pt x="25" y="2298"/>
                </a:lnTo>
                <a:lnTo>
                  <a:pt x="319925" y="85204"/>
                </a:lnTo>
                <a:lnTo>
                  <a:pt x="320484" y="83057"/>
                </a:lnTo>
                <a:lnTo>
                  <a:pt x="0" y="0"/>
                </a:lnTo>
                <a:close/>
              </a:path>
            </a:pathLst>
          </a:custGeom>
          <a:solidFill>
            <a:srgbClr val="1C539D"/>
          </a:solidFill>
        </p:spPr>
        <p:txBody>
          <a:bodyPr wrap="square" lIns="0" tIns="0" rIns="0" bIns="0" rtlCol="0"/>
          <a:lstStyle/>
          <a:p>
            <a:endParaRPr/>
          </a:p>
        </p:txBody>
      </p:sp>
      <p:sp>
        <p:nvSpPr>
          <p:cNvPr id="317" name="object 317"/>
          <p:cNvSpPr/>
          <p:nvPr/>
        </p:nvSpPr>
        <p:spPr>
          <a:xfrm>
            <a:off x="8512854" y="5398646"/>
            <a:ext cx="320040" cy="85090"/>
          </a:xfrm>
          <a:custGeom>
            <a:avLst/>
            <a:gdLst/>
            <a:ahLst/>
            <a:cxnLst/>
            <a:rect l="l" t="t" r="r" b="b"/>
            <a:pathLst>
              <a:path w="320040" h="85089">
                <a:moveTo>
                  <a:pt x="0" y="0"/>
                </a:moveTo>
                <a:lnTo>
                  <a:pt x="38" y="2298"/>
                </a:lnTo>
                <a:lnTo>
                  <a:pt x="319341" y="85051"/>
                </a:lnTo>
                <a:lnTo>
                  <a:pt x="319913" y="82918"/>
                </a:lnTo>
                <a:lnTo>
                  <a:pt x="0" y="0"/>
                </a:lnTo>
                <a:close/>
              </a:path>
            </a:pathLst>
          </a:custGeom>
          <a:solidFill>
            <a:srgbClr val="24559E"/>
          </a:solidFill>
        </p:spPr>
        <p:txBody>
          <a:bodyPr wrap="square" lIns="0" tIns="0" rIns="0" bIns="0" rtlCol="0"/>
          <a:lstStyle/>
          <a:p>
            <a:endParaRPr/>
          </a:p>
        </p:txBody>
      </p:sp>
      <p:sp>
        <p:nvSpPr>
          <p:cNvPr id="318" name="object 318"/>
          <p:cNvSpPr/>
          <p:nvPr/>
        </p:nvSpPr>
        <p:spPr>
          <a:xfrm>
            <a:off x="8512895" y="5400949"/>
            <a:ext cx="319405" cy="85090"/>
          </a:xfrm>
          <a:custGeom>
            <a:avLst/>
            <a:gdLst/>
            <a:ahLst/>
            <a:cxnLst/>
            <a:rect l="l" t="t" r="r" b="b"/>
            <a:pathLst>
              <a:path w="319404" h="85089">
                <a:moveTo>
                  <a:pt x="0" y="0"/>
                </a:moveTo>
                <a:lnTo>
                  <a:pt x="63" y="2298"/>
                </a:lnTo>
                <a:lnTo>
                  <a:pt x="318706" y="84886"/>
                </a:lnTo>
                <a:lnTo>
                  <a:pt x="319290" y="82753"/>
                </a:lnTo>
                <a:lnTo>
                  <a:pt x="0" y="0"/>
                </a:lnTo>
                <a:close/>
              </a:path>
            </a:pathLst>
          </a:custGeom>
          <a:solidFill>
            <a:srgbClr val="2659A1"/>
          </a:solidFill>
        </p:spPr>
        <p:txBody>
          <a:bodyPr wrap="square" lIns="0" tIns="0" rIns="0" bIns="0" rtlCol="0"/>
          <a:lstStyle/>
          <a:p>
            <a:endParaRPr/>
          </a:p>
        </p:txBody>
      </p:sp>
      <p:sp>
        <p:nvSpPr>
          <p:cNvPr id="319" name="object 319"/>
          <p:cNvSpPr/>
          <p:nvPr/>
        </p:nvSpPr>
        <p:spPr>
          <a:xfrm>
            <a:off x="8512957" y="5403251"/>
            <a:ext cx="318770" cy="85090"/>
          </a:xfrm>
          <a:custGeom>
            <a:avLst/>
            <a:gdLst/>
            <a:ahLst/>
            <a:cxnLst/>
            <a:rect l="l" t="t" r="r" b="b"/>
            <a:pathLst>
              <a:path w="318770" h="85089">
                <a:moveTo>
                  <a:pt x="0" y="0"/>
                </a:moveTo>
                <a:lnTo>
                  <a:pt x="63" y="2298"/>
                </a:lnTo>
                <a:lnTo>
                  <a:pt x="318046" y="84721"/>
                </a:lnTo>
                <a:lnTo>
                  <a:pt x="318643" y="82588"/>
                </a:lnTo>
                <a:lnTo>
                  <a:pt x="0" y="0"/>
                </a:lnTo>
                <a:close/>
              </a:path>
            </a:pathLst>
          </a:custGeom>
          <a:solidFill>
            <a:srgbClr val="2B5BA3"/>
          </a:solidFill>
        </p:spPr>
        <p:txBody>
          <a:bodyPr wrap="square" lIns="0" tIns="0" rIns="0" bIns="0" rtlCol="0"/>
          <a:lstStyle/>
          <a:p>
            <a:endParaRPr/>
          </a:p>
        </p:txBody>
      </p:sp>
      <p:sp>
        <p:nvSpPr>
          <p:cNvPr id="320" name="object 320"/>
          <p:cNvSpPr/>
          <p:nvPr/>
        </p:nvSpPr>
        <p:spPr>
          <a:xfrm>
            <a:off x="8513019" y="5405552"/>
            <a:ext cx="318135" cy="85090"/>
          </a:xfrm>
          <a:custGeom>
            <a:avLst/>
            <a:gdLst/>
            <a:ahLst/>
            <a:cxnLst/>
            <a:rect l="l" t="t" r="r" b="b"/>
            <a:pathLst>
              <a:path w="318134" h="85089">
                <a:moveTo>
                  <a:pt x="0" y="0"/>
                </a:moveTo>
                <a:lnTo>
                  <a:pt x="88" y="2311"/>
                </a:lnTo>
                <a:lnTo>
                  <a:pt x="317360" y="84543"/>
                </a:lnTo>
                <a:lnTo>
                  <a:pt x="317995" y="82410"/>
                </a:lnTo>
                <a:lnTo>
                  <a:pt x="0" y="0"/>
                </a:lnTo>
                <a:close/>
              </a:path>
            </a:pathLst>
          </a:custGeom>
          <a:solidFill>
            <a:srgbClr val="2E5DA3"/>
          </a:solidFill>
        </p:spPr>
        <p:txBody>
          <a:bodyPr wrap="square" lIns="0" tIns="0" rIns="0" bIns="0" rtlCol="0"/>
          <a:lstStyle/>
          <a:p>
            <a:endParaRPr/>
          </a:p>
        </p:txBody>
      </p:sp>
      <p:sp>
        <p:nvSpPr>
          <p:cNvPr id="321" name="object 321"/>
          <p:cNvSpPr/>
          <p:nvPr/>
        </p:nvSpPr>
        <p:spPr>
          <a:xfrm>
            <a:off x="8513108" y="5407861"/>
            <a:ext cx="317500" cy="84455"/>
          </a:xfrm>
          <a:custGeom>
            <a:avLst/>
            <a:gdLst/>
            <a:ahLst/>
            <a:cxnLst/>
            <a:rect l="l" t="t" r="r" b="b"/>
            <a:pathLst>
              <a:path w="317500" h="84454">
                <a:moveTo>
                  <a:pt x="0" y="0"/>
                </a:moveTo>
                <a:lnTo>
                  <a:pt x="101" y="2311"/>
                </a:lnTo>
                <a:lnTo>
                  <a:pt x="316636" y="84353"/>
                </a:lnTo>
                <a:lnTo>
                  <a:pt x="317271" y="82232"/>
                </a:lnTo>
                <a:lnTo>
                  <a:pt x="0" y="0"/>
                </a:lnTo>
                <a:close/>
              </a:path>
            </a:pathLst>
          </a:custGeom>
          <a:solidFill>
            <a:srgbClr val="2E5FA5"/>
          </a:solidFill>
        </p:spPr>
        <p:txBody>
          <a:bodyPr wrap="square" lIns="0" tIns="0" rIns="0" bIns="0" rtlCol="0"/>
          <a:lstStyle/>
          <a:p>
            <a:endParaRPr/>
          </a:p>
        </p:txBody>
      </p:sp>
      <p:sp>
        <p:nvSpPr>
          <p:cNvPr id="322" name="object 322"/>
          <p:cNvSpPr/>
          <p:nvPr/>
        </p:nvSpPr>
        <p:spPr>
          <a:xfrm>
            <a:off x="8513205" y="5410178"/>
            <a:ext cx="316865" cy="84455"/>
          </a:xfrm>
          <a:custGeom>
            <a:avLst/>
            <a:gdLst/>
            <a:ahLst/>
            <a:cxnLst/>
            <a:rect l="l" t="t" r="r" b="b"/>
            <a:pathLst>
              <a:path w="316865" h="84454">
                <a:moveTo>
                  <a:pt x="0" y="0"/>
                </a:moveTo>
                <a:lnTo>
                  <a:pt x="101" y="2311"/>
                </a:lnTo>
                <a:lnTo>
                  <a:pt x="315887" y="84162"/>
                </a:lnTo>
                <a:lnTo>
                  <a:pt x="316534" y="82042"/>
                </a:lnTo>
                <a:lnTo>
                  <a:pt x="0" y="0"/>
                </a:lnTo>
                <a:close/>
              </a:path>
            </a:pathLst>
          </a:custGeom>
          <a:solidFill>
            <a:srgbClr val="3463A8"/>
          </a:solidFill>
        </p:spPr>
        <p:txBody>
          <a:bodyPr wrap="square" lIns="0" tIns="0" rIns="0" bIns="0" rtlCol="0"/>
          <a:lstStyle/>
          <a:p>
            <a:endParaRPr/>
          </a:p>
        </p:txBody>
      </p:sp>
      <p:sp>
        <p:nvSpPr>
          <p:cNvPr id="323" name="object 323"/>
          <p:cNvSpPr/>
          <p:nvPr/>
        </p:nvSpPr>
        <p:spPr>
          <a:xfrm>
            <a:off x="8513314" y="5412493"/>
            <a:ext cx="316230" cy="84455"/>
          </a:xfrm>
          <a:custGeom>
            <a:avLst/>
            <a:gdLst/>
            <a:ahLst/>
            <a:cxnLst/>
            <a:rect l="l" t="t" r="r" b="b"/>
            <a:pathLst>
              <a:path w="316229" h="84454">
                <a:moveTo>
                  <a:pt x="0" y="0"/>
                </a:moveTo>
                <a:lnTo>
                  <a:pt x="139" y="2324"/>
                </a:lnTo>
                <a:lnTo>
                  <a:pt x="315112" y="83959"/>
                </a:lnTo>
                <a:lnTo>
                  <a:pt x="315785" y="81838"/>
                </a:lnTo>
                <a:lnTo>
                  <a:pt x="0" y="0"/>
                </a:lnTo>
                <a:close/>
              </a:path>
            </a:pathLst>
          </a:custGeom>
          <a:solidFill>
            <a:srgbClr val="3764A9"/>
          </a:solidFill>
        </p:spPr>
        <p:txBody>
          <a:bodyPr wrap="square" lIns="0" tIns="0" rIns="0" bIns="0" rtlCol="0"/>
          <a:lstStyle/>
          <a:p>
            <a:endParaRPr/>
          </a:p>
        </p:txBody>
      </p:sp>
      <p:sp>
        <p:nvSpPr>
          <p:cNvPr id="324" name="object 324"/>
          <p:cNvSpPr/>
          <p:nvPr/>
        </p:nvSpPr>
        <p:spPr>
          <a:xfrm>
            <a:off x="8513451" y="5414816"/>
            <a:ext cx="315595" cy="83820"/>
          </a:xfrm>
          <a:custGeom>
            <a:avLst/>
            <a:gdLst/>
            <a:ahLst/>
            <a:cxnLst/>
            <a:rect l="l" t="t" r="r" b="b"/>
            <a:pathLst>
              <a:path w="315595" h="83820">
                <a:moveTo>
                  <a:pt x="0" y="0"/>
                </a:moveTo>
                <a:lnTo>
                  <a:pt x="139" y="2324"/>
                </a:lnTo>
                <a:lnTo>
                  <a:pt x="314299" y="83743"/>
                </a:lnTo>
                <a:lnTo>
                  <a:pt x="314972" y="81622"/>
                </a:lnTo>
                <a:lnTo>
                  <a:pt x="0" y="0"/>
                </a:lnTo>
                <a:close/>
              </a:path>
            </a:pathLst>
          </a:custGeom>
          <a:solidFill>
            <a:srgbClr val="3B67AA"/>
          </a:solidFill>
        </p:spPr>
        <p:txBody>
          <a:bodyPr wrap="square" lIns="0" tIns="0" rIns="0" bIns="0" rtlCol="0"/>
          <a:lstStyle/>
          <a:p>
            <a:endParaRPr/>
          </a:p>
        </p:txBody>
      </p:sp>
      <p:sp>
        <p:nvSpPr>
          <p:cNvPr id="325" name="object 325"/>
          <p:cNvSpPr/>
          <p:nvPr/>
        </p:nvSpPr>
        <p:spPr>
          <a:xfrm>
            <a:off x="8513595" y="5417139"/>
            <a:ext cx="314325" cy="83820"/>
          </a:xfrm>
          <a:custGeom>
            <a:avLst/>
            <a:gdLst/>
            <a:ahLst/>
            <a:cxnLst/>
            <a:rect l="l" t="t" r="r" b="b"/>
            <a:pathLst>
              <a:path w="314325" h="83820">
                <a:moveTo>
                  <a:pt x="0" y="0"/>
                </a:moveTo>
                <a:lnTo>
                  <a:pt x="152" y="2324"/>
                </a:lnTo>
                <a:lnTo>
                  <a:pt x="313461" y="83527"/>
                </a:lnTo>
                <a:lnTo>
                  <a:pt x="314159" y="81419"/>
                </a:lnTo>
                <a:lnTo>
                  <a:pt x="0" y="0"/>
                </a:lnTo>
                <a:close/>
              </a:path>
            </a:pathLst>
          </a:custGeom>
          <a:solidFill>
            <a:srgbClr val="3E68AB"/>
          </a:solidFill>
        </p:spPr>
        <p:txBody>
          <a:bodyPr wrap="square" lIns="0" tIns="0" rIns="0" bIns="0" rtlCol="0"/>
          <a:lstStyle/>
          <a:p>
            <a:endParaRPr/>
          </a:p>
        </p:txBody>
      </p:sp>
      <p:sp>
        <p:nvSpPr>
          <p:cNvPr id="326" name="object 326"/>
          <p:cNvSpPr/>
          <p:nvPr/>
        </p:nvSpPr>
        <p:spPr>
          <a:xfrm>
            <a:off x="8513753" y="5419468"/>
            <a:ext cx="313690" cy="83820"/>
          </a:xfrm>
          <a:custGeom>
            <a:avLst/>
            <a:gdLst/>
            <a:ahLst/>
            <a:cxnLst/>
            <a:rect l="l" t="t" r="r" b="b"/>
            <a:pathLst>
              <a:path w="313690" h="83820">
                <a:moveTo>
                  <a:pt x="0" y="0"/>
                </a:moveTo>
                <a:lnTo>
                  <a:pt x="190" y="2336"/>
                </a:lnTo>
                <a:lnTo>
                  <a:pt x="312585" y="83299"/>
                </a:lnTo>
                <a:lnTo>
                  <a:pt x="313296" y="81191"/>
                </a:lnTo>
                <a:lnTo>
                  <a:pt x="0" y="0"/>
                </a:lnTo>
                <a:close/>
              </a:path>
            </a:pathLst>
          </a:custGeom>
          <a:solidFill>
            <a:srgbClr val="3F6BAD"/>
          </a:solidFill>
        </p:spPr>
        <p:txBody>
          <a:bodyPr wrap="square" lIns="0" tIns="0" rIns="0" bIns="0" rtlCol="0"/>
          <a:lstStyle/>
          <a:p>
            <a:endParaRPr/>
          </a:p>
        </p:txBody>
      </p:sp>
      <p:sp>
        <p:nvSpPr>
          <p:cNvPr id="327" name="object 327"/>
          <p:cNvSpPr/>
          <p:nvPr/>
        </p:nvSpPr>
        <p:spPr>
          <a:xfrm>
            <a:off x="8513940" y="5421805"/>
            <a:ext cx="312420" cy="83185"/>
          </a:xfrm>
          <a:custGeom>
            <a:avLst/>
            <a:gdLst/>
            <a:ahLst/>
            <a:cxnLst/>
            <a:rect l="l" t="t" r="r" b="b"/>
            <a:pathLst>
              <a:path w="312420" h="83185">
                <a:moveTo>
                  <a:pt x="0" y="0"/>
                </a:moveTo>
                <a:lnTo>
                  <a:pt x="114" y="1562"/>
                </a:lnTo>
                <a:lnTo>
                  <a:pt x="190" y="2336"/>
                </a:lnTo>
                <a:lnTo>
                  <a:pt x="311670" y="83070"/>
                </a:lnTo>
                <a:lnTo>
                  <a:pt x="311924" y="82372"/>
                </a:lnTo>
                <a:lnTo>
                  <a:pt x="312394" y="80962"/>
                </a:lnTo>
                <a:lnTo>
                  <a:pt x="0" y="0"/>
                </a:lnTo>
                <a:close/>
              </a:path>
            </a:pathLst>
          </a:custGeom>
          <a:solidFill>
            <a:srgbClr val="446DAE"/>
          </a:solidFill>
        </p:spPr>
        <p:txBody>
          <a:bodyPr wrap="square" lIns="0" tIns="0" rIns="0" bIns="0" rtlCol="0"/>
          <a:lstStyle/>
          <a:p>
            <a:endParaRPr/>
          </a:p>
        </p:txBody>
      </p:sp>
      <p:sp>
        <p:nvSpPr>
          <p:cNvPr id="328" name="object 328"/>
          <p:cNvSpPr/>
          <p:nvPr/>
        </p:nvSpPr>
        <p:spPr>
          <a:xfrm>
            <a:off x="8514118" y="5424140"/>
            <a:ext cx="311785" cy="83185"/>
          </a:xfrm>
          <a:custGeom>
            <a:avLst/>
            <a:gdLst/>
            <a:ahLst/>
            <a:cxnLst/>
            <a:rect l="l" t="t" r="r" b="b"/>
            <a:pathLst>
              <a:path w="311784" h="83185">
                <a:moveTo>
                  <a:pt x="0" y="0"/>
                </a:moveTo>
                <a:lnTo>
                  <a:pt x="215" y="2349"/>
                </a:lnTo>
                <a:lnTo>
                  <a:pt x="310743" y="82829"/>
                </a:lnTo>
                <a:lnTo>
                  <a:pt x="311492" y="80733"/>
                </a:lnTo>
                <a:lnTo>
                  <a:pt x="0" y="0"/>
                </a:lnTo>
                <a:close/>
              </a:path>
            </a:pathLst>
          </a:custGeom>
          <a:solidFill>
            <a:srgbClr val="4671B1"/>
          </a:solidFill>
        </p:spPr>
        <p:txBody>
          <a:bodyPr wrap="square" lIns="0" tIns="0" rIns="0" bIns="0" rtlCol="0"/>
          <a:lstStyle/>
          <a:p>
            <a:endParaRPr/>
          </a:p>
        </p:txBody>
      </p:sp>
      <p:sp>
        <p:nvSpPr>
          <p:cNvPr id="329" name="object 329"/>
          <p:cNvSpPr/>
          <p:nvPr/>
        </p:nvSpPr>
        <p:spPr>
          <a:xfrm>
            <a:off x="8514337" y="5426483"/>
            <a:ext cx="311150" cy="83185"/>
          </a:xfrm>
          <a:custGeom>
            <a:avLst/>
            <a:gdLst/>
            <a:ahLst/>
            <a:cxnLst/>
            <a:rect l="l" t="t" r="r" b="b"/>
            <a:pathLst>
              <a:path w="311150" h="83185">
                <a:moveTo>
                  <a:pt x="0" y="0"/>
                </a:moveTo>
                <a:lnTo>
                  <a:pt x="63" y="787"/>
                </a:lnTo>
                <a:lnTo>
                  <a:pt x="228" y="2349"/>
                </a:lnTo>
                <a:lnTo>
                  <a:pt x="309765" y="82575"/>
                </a:lnTo>
                <a:lnTo>
                  <a:pt x="310527" y="80479"/>
                </a:lnTo>
                <a:lnTo>
                  <a:pt x="0" y="0"/>
                </a:lnTo>
                <a:close/>
              </a:path>
            </a:pathLst>
          </a:custGeom>
          <a:solidFill>
            <a:srgbClr val="4A74B3"/>
          </a:solidFill>
        </p:spPr>
        <p:txBody>
          <a:bodyPr wrap="square" lIns="0" tIns="0" rIns="0" bIns="0" rtlCol="0"/>
          <a:lstStyle/>
          <a:p>
            <a:endParaRPr/>
          </a:p>
        </p:txBody>
      </p:sp>
      <p:sp>
        <p:nvSpPr>
          <p:cNvPr id="330" name="object 330"/>
          <p:cNvSpPr/>
          <p:nvPr/>
        </p:nvSpPr>
        <p:spPr>
          <a:xfrm>
            <a:off x="8514564" y="5428828"/>
            <a:ext cx="309880" cy="82550"/>
          </a:xfrm>
          <a:custGeom>
            <a:avLst/>
            <a:gdLst/>
            <a:ahLst/>
            <a:cxnLst/>
            <a:rect l="l" t="t" r="r" b="b"/>
            <a:pathLst>
              <a:path w="309879" h="82550">
                <a:moveTo>
                  <a:pt x="0" y="0"/>
                </a:moveTo>
                <a:lnTo>
                  <a:pt x="228" y="2349"/>
                </a:lnTo>
                <a:lnTo>
                  <a:pt x="308762" y="82308"/>
                </a:lnTo>
                <a:lnTo>
                  <a:pt x="309549" y="80225"/>
                </a:lnTo>
                <a:lnTo>
                  <a:pt x="0" y="0"/>
                </a:lnTo>
                <a:close/>
              </a:path>
            </a:pathLst>
          </a:custGeom>
          <a:solidFill>
            <a:srgbClr val="4B76B5"/>
          </a:solidFill>
        </p:spPr>
        <p:txBody>
          <a:bodyPr wrap="square" lIns="0" tIns="0" rIns="0" bIns="0" rtlCol="0"/>
          <a:lstStyle/>
          <a:p>
            <a:endParaRPr/>
          </a:p>
        </p:txBody>
      </p:sp>
      <p:sp>
        <p:nvSpPr>
          <p:cNvPr id="331" name="object 331"/>
          <p:cNvSpPr/>
          <p:nvPr/>
        </p:nvSpPr>
        <p:spPr>
          <a:xfrm>
            <a:off x="8514798" y="5431177"/>
            <a:ext cx="308610" cy="82550"/>
          </a:xfrm>
          <a:custGeom>
            <a:avLst/>
            <a:gdLst/>
            <a:ahLst/>
            <a:cxnLst/>
            <a:rect l="l" t="t" r="r" b="b"/>
            <a:pathLst>
              <a:path w="308609" h="82550">
                <a:moveTo>
                  <a:pt x="0" y="0"/>
                </a:moveTo>
                <a:lnTo>
                  <a:pt x="266" y="2362"/>
                </a:lnTo>
                <a:lnTo>
                  <a:pt x="307733" y="82042"/>
                </a:lnTo>
                <a:lnTo>
                  <a:pt x="308533" y="79971"/>
                </a:lnTo>
                <a:lnTo>
                  <a:pt x="0" y="0"/>
                </a:lnTo>
                <a:close/>
              </a:path>
            </a:pathLst>
          </a:custGeom>
          <a:solidFill>
            <a:srgbClr val="4E78B6"/>
          </a:solidFill>
        </p:spPr>
        <p:txBody>
          <a:bodyPr wrap="square" lIns="0" tIns="0" rIns="0" bIns="0" rtlCol="0"/>
          <a:lstStyle/>
          <a:p>
            <a:endParaRPr/>
          </a:p>
        </p:txBody>
      </p:sp>
      <p:sp>
        <p:nvSpPr>
          <p:cNvPr id="332" name="object 332"/>
          <p:cNvSpPr/>
          <p:nvPr/>
        </p:nvSpPr>
        <p:spPr>
          <a:xfrm>
            <a:off x="8515067" y="5433535"/>
            <a:ext cx="307975" cy="81915"/>
          </a:xfrm>
          <a:custGeom>
            <a:avLst/>
            <a:gdLst/>
            <a:ahLst/>
            <a:cxnLst/>
            <a:rect l="l" t="t" r="r" b="b"/>
            <a:pathLst>
              <a:path w="307975" h="81914">
                <a:moveTo>
                  <a:pt x="0" y="0"/>
                </a:moveTo>
                <a:lnTo>
                  <a:pt x="266" y="2362"/>
                </a:lnTo>
                <a:lnTo>
                  <a:pt x="306666" y="81762"/>
                </a:lnTo>
                <a:lnTo>
                  <a:pt x="307467" y="79692"/>
                </a:lnTo>
                <a:lnTo>
                  <a:pt x="0" y="0"/>
                </a:lnTo>
                <a:close/>
              </a:path>
            </a:pathLst>
          </a:custGeom>
          <a:solidFill>
            <a:srgbClr val="527CB9"/>
          </a:solidFill>
        </p:spPr>
        <p:txBody>
          <a:bodyPr wrap="square" lIns="0" tIns="0" rIns="0" bIns="0" rtlCol="0"/>
          <a:lstStyle/>
          <a:p>
            <a:endParaRPr/>
          </a:p>
        </p:txBody>
      </p:sp>
      <p:sp>
        <p:nvSpPr>
          <p:cNvPr id="333" name="object 333"/>
          <p:cNvSpPr/>
          <p:nvPr/>
        </p:nvSpPr>
        <p:spPr>
          <a:xfrm>
            <a:off x="8515334" y="5435892"/>
            <a:ext cx="306705" cy="81915"/>
          </a:xfrm>
          <a:custGeom>
            <a:avLst/>
            <a:gdLst/>
            <a:ahLst/>
            <a:cxnLst/>
            <a:rect l="l" t="t" r="r" b="b"/>
            <a:pathLst>
              <a:path w="306704" h="81914">
                <a:moveTo>
                  <a:pt x="0" y="0"/>
                </a:moveTo>
                <a:lnTo>
                  <a:pt x="292" y="2362"/>
                </a:lnTo>
                <a:lnTo>
                  <a:pt x="305562" y="81483"/>
                </a:lnTo>
                <a:lnTo>
                  <a:pt x="306400" y="79413"/>
                </a:lnTo>
                <a:lnTo>
                  <a:pt x="0" y="0"/>
                </a:lnTo>
                <a:close/>
              </a:path>
            </a:pathLst>
          </a:custGeom>
          <a:solidFill>
            <a:srgbClr val="557EBA"/>
          </a:solidFill>
        </p:spPr>
        <p:txBody>
          <a:bodyPr wrap="square" lIns="0" tIns="0" rIns="0" bIns="0" rtlCol="0"/>
          <a:lstStyle/>
          <a:p>
            <a:endParaRPr/>
          </a:p>
        </p:txBody>
      </p:sp>
      <p:sp>
        <p:nvSpPr>
          <p:cNvPr id="334" name="object 334"/>
          <p:cNvSpPr/>
          <p:nvPr/>
        </p:nvSpPr>
        <p:spPr>
          <a:xfrm>
            <a:off x="8515629" y="5438255"/>
            <a:ext cx="305435" cy="81280"/>
          </a:xfrm>
          <a:custGeom>
            <a:avLst/>
            <a:gdLst/>
            <a:ahLst/>
            <a:cxnLst/>
            <a:rect l="l" t="t" r="r" b="b"/>
            <a:pathLst>
              <a:path w="305434" h="81279">
                <a:moveTo>
                  <a:pt x="0" y="0"/>
                </a:moveTo>
                <a:lnTo>
                  <a:pt x="304" y="2362"/>
                </a:lnTo>
                <a:lnTo>
                  <a:pt x="304431" y="81191"/>
                </a:lnTo>
                <a:lnTo>
                  <a:pt x="305257" y="79108"/>
                </a:lnTo>
                <a:lnTo>
                  <a:pt x="0" y="0"/>
                </a:lnTo>
                <a:close/>
              </a:path>
            </a:pathLst>
          </a:custGeom>
          <a:solidFill>
            <a:srgbClr val="5981BC"/>
          </a:solidFill>
        </p:spPr>
        <p:txBody>
          <a:bodyPr wrap="square" lIns="0" tIns="0" rIns="0" bIns="0" rtlCol="0"/>
          <a:lstStyle/>
          <a:p>
            <a:endParaRPr/>
          </a:p>
        </p:txBody>
      </p:sp>
      <p:sp>
        <p:nvSpPr>
          <p:cNvPr id="335" name="object 335"/>
          <p:cNvSpPr/>
          <p:nvPr/>
        </p:nvSpPr>
        <p:spPr>
          <a:xfrm>
            <a:off x="8515939" y="5440619"/>
            <a:ext cx="304165" cy="81280"/>
          </a:xfrm>
          <a:custGeom>
            <a:avLst/>
            <a:gdLst/>
            <a:ahLst/>
            <a:cxnLst/>
            <a:rect l="l" t="t" r="r" b="b"/>
            <a:pathLst>
              <a:path w="304165" h="81279">
                <a:moveTo>
                  <a:pt x="0" y="0"/>
                </a:moveTo>
                <a:lnTo>
                  <a:pt x="317" y="2374"/>
                </a:lnTo>
                <a:lnTo>
                  <a:pt x="303250" y="80886"/>
                </a:lnTo>
                <a:lnTo>
                  <a:pt x="304126" y="78828"/>
                </a:lnTo>
                <a:lnTo>
                  <a:pt x="0" y="0"/>
                </a:lnTo>
                <a:close/>
              </a:path>
            </a:pathLst>
          </a:custGeom>
          <a:solidFill>
            <a:srgbClr val="5984BE"/>
          </a:solidFill>
        </p:spPr>
        <p:txBody>
          <a:bodyPr wrap="square" lIns="0" tIns="0" rIns="0" bIns="0" rtlCol="0"/>
          <a:lstStyle/>
          <a:p>
            <a:endParaRPr/>
          </a:p>
        </p:txBody>
      </p:sp>
      <p:sp>
        <p:nvSpPr>
          <p:cNvPr id="336" name="object 336"/>
          <p:cNvSpPr/>
          <p:nvPr/>
        </p:nvSpPr>
        <p:spPr>
          <a:xfrm>
            <a:off x="8516255" y="5442990"/>
            <a:ext cx="303530" cy="80645"/>
          </a:xfrm>
          <a:custGeom>
            <a:avLst/>
            <a:gdLst/>
            <a:ahLst/>
            <a:cxnLst/>
            <a:rect l="l" t="t" r="r" b="b"/>
            <a:pathLst>
              <a:path w="303529" h="80645">
                <a:moveTo>
                  <a:pt x="0" y="0"/>
                </a:moveTo>
                <a:lnTo>
                  <a:pt x="355" y="2374"/>
                </a:lnTo>
                <a:lnTo>
                  <a:pt x="302056" y="80581"/>
                </a:lnTo>
                <a:lnTo>
                  <a:pt x="302361" y="79895"/>
                </a:lnTo>
                <a:lnTo>
                  <a:pt x="302933" y="78511"/>
                </a:lnTo>
                <a:lnTo>
                  <a:pt x="0" y="0"/>
                </a:lnTo>
                <a:close/>
              </a:path>
            </a:pathLst>
          </a:custGeom>
          <a:solidFill>
            <a:srgbClr val="5C86BF"/>
          </a:solidFill>
        </p:spPr>
        <p:txBody>
          <a:bodyPr wrap="square" lIns="0" tIns="0" rIns="0" bIns="0" rtlCol="0"/>
          <a:lstStyle/>
          <a:p>
            <a:endParaRPr/>
          </a:p>
        </p:txBody>
      </p:sp>
      <p:sp>
        <p:nvSpPr>
          <p:cNvPr id="337" name="object 337"/>
          <p:cNvSpPr/>
          <p:nvPr/>
        </p:nvSpPr>
        <p:spPr>
          <a:xfrm>
            <a:off x="8516612" y="5445375"/>
            <a:ext cx="302260" cy="80645"/>
          </a:xfrm>
          <a:custGeom>
            <a:avLst/>
            <a:gdLst/>
            <a:ahLst/>
            <a:cxnLst/>
            <a:rect l="l" t="t" r="r" b="b"/>
            <a:pathLst>
              <a:path w="302259" h="80645">
                <a:moveTo>
                  <a:pt x="0" y="0"/>
                </a:moveTo>
                <a:lnTo>
                  <a:pt x="355" y="2374"/>
                </a:lnTo>
                <a:lnTo>
                  <a:pt x="300812" y="80251"/>
                </a:lnTo>
                <a:lnTo>
                  <a:pt x="301701" y="78193"/>
                </a:lnTo>
                <a:lnTo>
                  <a:pt x="0" y="0"/>
                </a:lnTo>
                <a:close/>
              </a:path>
            </a:pathLst>
          </a:custGeom>
          <a:solidFill>
            <a:srgbClr val="5F8AC1"/>
          </a:solidFill>
        </p:spPr>
        <p:txBody>
          <a:bodyPr wrap="square" lIns="0" tIns="0" rIns="0" bIns="0" rtlCol="0"/>
          <a:lstStyle/>
          <a:p>
            <a:endParaRPr/>
          </a:p>
        </p:txBody>
      </p:sp>
      <p:sp>
        <p:nvSpPr>
          <p:cNvPr id="338" name="object 338"/>
          <p:cNvSpPr/>
          <p:nvPr/>
        </p:nvSpPr>
        <p:spPr>
          <a:xfrm>
            <a:off x="8516963" y="5447752"/>
            <a:ext cx="300990" cy="80010"/>
          </a:xfrm>
          <a:custGeom>
            <a:avLst/>
            <a:gdLst/>
            <a:ahLst/>
            <a:cxnLst/>
            <a:rect l="l" t="t" r="r" b="b"/>
            <a:pathLst>
              <a:path w="300990" h="80010">
                <a:moveTo>
                  <a:pt x="0" y="0"/>
                </a:moveTo>
                <a:lnTo>
                  <a:pt x="381" y="2387"/>
                </a:lnTo>
                <a:lnTo>
                  <a:pt x="299542" y="79921"/>
                </a:lnTo>
                <a:lnTo>
                  <a:pt x="300164" y="78562"/>
                </a:lnTo>
                <a:lnTo>
                  <a:pt x="300456" y="77876"/>
                </a:lnTo>
                <a:lnTo>
                  <a:pt x="0" y="0"/>
                </a:lnTo>
                <a:close/>
              </a:path>
            </a:pathLst>
          </a:custGeom>
          <a:solidFill>
            <a:srgbClr val="628DC4"/>
          </a:solidFill>
        </p:spPr>
        <p:txBody>
          <a:bodyPr wrap="square" lIns="0" tIns="0" rIns="0" bIns="0" rtlCol="0"/>
          <a:lstStyle/>
          <a:p>
            <a:endParaRPr/>
          </a:p>
        </p:txBody>
      </p:sp>
      <p:sp>
        <p:nvSpPr>
          <p:cNvPr id="339" name="object 339"/>
          <p:cNvSpPr/>
          <p:nvPr/>
        </p:nvSpPr>
        <p:spPr>
          <a:xfrm>
            <a:off x="8517347" y="5450144"/>
            <a:ext cx="299720" cy="80010"/>
          </a:xfrm>
          <a:custGeom>
            <a:avLst/>
            <a:gdLst/>
            <a:ahLst/>
            <a:cxnLst/>
            <a:rect l="l" t="t" r="r" b="b"/>
            <a:pathLst>
              <a:path w="299720" h="80010">
                <a:moveTo>
                  <a:pt x="0" y="0"/>
                </a:moveTo>
                <a:lnTo>
                  <a:pt x="393" y="2387"/>
                </a:lnTo>
                <a:lnTo>
                  <a:pt x="298234" y="79578"/>
                </a:lnTo>
                <a:lnTo>
                  <a:pt x="298551" y="78905"/>
                </a:lnTo>
                <a:lnTo>
                  <a:pt x="299148" y="77533"/>
                </a:lnTo>
                <a:lnTo>
                  <a:pt x="0" y="0"/>
                </a:lnTo>
                <a:close/>
              </a:path>
            </a:pathLst>
          </a:custGeom>
          <a:solidFill>
            <a:srgbClr val="6791C7"/>
          </a:solidFill>
        </p:spPr>
        <p:txBody>
          <a:bodyPr wrap="square" lIns="0" tIns="0" rIns="0" bIns="0" rtlCol="0"/>
          <a:lstStyle/>
          <a:p>
            <a:endParaRPr/>
          </a:p>
        </p:txBody>
      </p:sp>
      <p:sp>
        <p:nvSpPr>
          <p:cNvPr id="340" name="object 340"/>
          <p:cNvSpPr/>
          <p:nvPr/>
        </p:nvSpPr>
        <p:spPr>
          <a:xfrm>
            <a:off x="8517746" y="5452527"/>
            <a:ext cx="298450" cy="79375"/>
          </a:xfrm>
          <a:custGeom>
            <a:avLst/>
            <a:gdLst/>
            <a:ahLst/>
            <a:cxnLst/>
            <a:rect l="l" t="t" r="r" b="b"/>
            <a:pathLst>
              <a:path w="298450" h="79375">
                <a:moveTo>
                  <a:pt x="0" y="0"/>
                </a:moveTo>
                <a:lnTo>
                  <a:pt x="406" y="2387"/>
                </a:lnTo>
                <a:lnTo>
                  <a:pt x="296875" y="79235"/>
                </a:lnTo>
                <a:lnTo>
                  <a:pt x="297840" y="77190"/>
                </a:lnTo>
                <a:lnTo>
                  <a:pt x="0" y="0"/>
                </a:lnTo>
                <a:close/>
              </a:path>
            </a:pathLst>
          </a:custGeom>
          <a:solidFill>
            <a:srgbClr val="6794C9"/>
          </a:solidFill>
        </p:spPr>
        <p:txBody>
          <a:bodyPr wrap="square" lIns="0" tIns="0" rIns="0" bIns="0" rtlCol="0"/>
          <a:lstStyle/>
          <a:p>
            <a:endParaRPr/>
          </a:p>
        </p:txBody>
      </p:sp>
      <p:sp>
        <p:nvSpPr>
          <p:cNvPr id="341" name="object 341"/>
          <p:cNvSpPr/>
          <p:nvPr/>
        </p:nvSpPr>
        <p:spPr>
          <a:xfrm>
            <a:off x="8518159" y="5454926"/>
            <a:ext cx="296545" cy="79375"/>
          </a:xfrm>
          <a:custGeom>
            <a:avLst/>
            <a:gdLst/>
            <a:ahLst/>
            <a:cxnLst/>
            <a:rect l="l" t="t" r="r" b="b"/>
            <a:pathLst>
              <a:path w="296545" h="79375">
                <a:moveTo>
                  <a:pt x="0" y="0"/>
                </a:moveTo>
                <a:lnTo>
                  <a:pt x="444" y="2400"/>
                </a:lnTo>
                <a:lnTo>
                  <a:pt x="295503" y="78879"/>
                </a:lnTo>
                <a:lnTo>
                  <a:pt x="295833" y="78206"/>
                </a:lnTo>
                <a:lnTo>
                  <a:pt x="296138" y="77508"/>
                </a:lnTo>
                <a:lnTo>
                  <a:pt x="296468" y="76835"/>
                </a:lnTo>
                <a:lnTo>
                  <a:pt x="0" y="0"/>
                </a:lnTo>
                <a:close/>
              </a:path>
            </a:pathLst>
          </a:custGeom>
          <a:solidFill>
            <a:srgbClr val="6C96CA"/>
          </a:solidFill>
        </p:spPr>
        <p:txBody>
          <a:bodyPr wrap="square" lIns="0" tIns="0" rIns="0" bIns="0" rtlCol="0"/>
          <a:lstStyle/>
          <a:p>
            <a:endParaRPr/>
          </a:p>
        </p:txBody>
      </p:sp>
      <p:sp>
        <p:nvSpPr>
          <p:cNvPr id="342" name="object 342"/>
          <p:cNvSpPr/>
          <p:nvPr/>
        </p:nvSpPr>
        <p:spPr>
          <a:xfrm>
            <a:off x="8518598" y="5457324"/>
            <a:ext cx="295275" cy="78740"/>
          </a:xfrm>
          <a:custGeom>
            <a:avLst/>
            <a:gdLst/>
            <a:ahLst/>
            <a:cxnLst/>
            <a:rect l="l" t="t" r="r" b="b"/>
            <a:pathLst>
              <a:path w="295275" h="78739">
                <a:moveTo>
                  <a:pt x="0" y="0"/>
                </a:moveTo>
                <a:lnTo>
                  <a:pt x="444" y="2400"/>
                </a:lnTo>
                <a:lnTo>
                  <a:pt x="294068" y="78498"/>
                </a:lnTo>
                <a:lnTo>
                  <a:pt x="295059" y="76479"/>
                </a:lnTo>
                <a:lnTo>
                  <a:pt x="0" y="0"/>
                </a:lnTo>
                <a:close/>
              </a:path>
            </a:pathLst>
          </a:custGeom>
          <a:solidFill>
            <a:srgbClr val="6E9ACC"/>
          </a:solidFill>
        </p:spPr>
        <p:txBody>
          <a:bodyPr wrap="square" lIns="0" tIns="0" rIns="0" bIns="0" rtlCol="0"/>
          <a:lstStyle/>
          <a:p>
            <a:endParaRPr/>
          </a:p>
        </p:txBody>
      </p:sp>
      <p:sp>
        <p:nvSpPr>
          <p:cNvPr id="343" name="object 343"/>
          <p:cNvSpPr/>
          <p:nvPr/>
        </p:nvSpPr>
        <p:spPr>
          <a:xfrm>
            <a:off x="8519045" y="5459729"/>
            <a:ext cx="294005" cy="78740"/>
          </a:xfrm>
          <a:custGeom>
            <a:avLst/>
            <a:gdLst/>
            <a:ahLst/>
            <a:cxnLst/>
            <a:rect l="l" t="t" r="r" b="b"/>
            <a:pathLst>
              <a:path w="294004" h="78739">
                <a:moveTo>
                  <a:pt x="0" y="0"/>
                </a:moveTo>
                <a:lnTo>
                  <a:pt x="482" y="2413"/>
                </a:lnTo>
                <a:lnTo>
                  <a:pt x="292620" y="78130"/>
                </a:lnTo>
                <a:lnTo>
                  <a:pt x="293624" y="76098"/>
                </a:lnTo>
                <a:lnTo>
                  <a:pt x="0" y="0"/>
                </a:lnTo>
                <a:close/>
              </a:path>
            </a:pathLst>
          </a:custGeom>
          <a:solidFill>
            <a:srgbClr val="6E9DCF"/>
          </a:solidFill>
        </p:spPr>
        <p:txBody>
          <a:bodyPr wrap="square" lIns="0" tIns="0" rIns="0" bIns="0" rtlCol="0"/>
          <a:lstStyle/>
          <a:p>
            <a:endParaRPr/>
          </a:p>
        </p:txBody>
      </p:sp>
      <p:sp>
        <p:nvSpPr>
          <p:cNvPr id="344" name="object 344"/>
          <p:cNvSpPr/>
          <p:nvPr/>
        </p:nvSpPr>
        <p:spPr>
          <a:xfrm>
            <a:off x="8519527" y="5462141"/>
            <a:ext cx="292735" cy="78105"/>
          </a:xfrm>
          <a:custGeom>
            <a:avLst/>
            <a:gdLst/>
            <a:ahLst/>
            <a:cxnLst/>
            <a:rect l="l" t="t" r="r" b="b"/>
            <a:pathLst>
              <a:path w="292734" h="78104">
                <a:moveTo>
                  <a:pt x="0" y="0"/>
                </a:moveTo>
                <a:lnTo>
                  <a:pt x="482" y="2413"/>
                </a:lnTo>
                <a:lnTo>
                  <a:pt x="291109" y="77736"/>
                </a:lnTo>
                <a:lnTo>
                  <a:pt x="292138" y="75717"/>
                </a:lnTo>
                <a:lnTo>
                  <a:pt x="0" y="0"/>
                </a:lnTo>
                <a:close/>
              </a:path>
            </a:pathLst>
          </a:custGeom>
          <a:solidFill>
            <a:srgbClr val="72A0D1"/>
          </a:solidFill>
        </p:spPr>
        <p:txBody>
          <a:bodyPr wrap="square" lIns="0" tIns="0" rIns="0" bIns="0" rtlCol="0"/>
          <a:lstStyle/>
          <a:p>
            <a:endParaRPr/>
          </a:p>
        </p:txBody>
      </p:sp>
      <p:sp>
        <p:nvSpPr>
          <p:cNvPr id="345" name="object 345"/>
          <p:cNvSpPr/>
          <p:nvPr/>
        </p:nvSpPr>
        <p:spPr>
          <a:xfrm>
            <a:off x="8520013" y="5464554"/>
            <a:ext cx="290830" cy="77470"/>
          </a:xfrm>
          <a:custGeom>
            <a:avLst/>
            <a:gdLst/>
            <a:ahLst/>
            <a:cxnLst/>
            <a:rect l="l" t="t" r="r" b="b"/>
            <a:pathLst>
              <a:path w="290829" h="77470">
                <a:moveTo>
                  <a:pt x="0" y="0"/>
                </a:moveTo>
                <a:lnTo>
                  <a:pt x="507" y="2413"/>
                </a:lnTo>
                <a:lnTo>
                  <a:pt x="289572" y="77343"/>
                </a:lnTo>
                <a:lnTo>
                  <a:pt x="290626" y="75323"/>
                </a:lnTo>
                <a:lnTo>
                  <a:pt x="0" y="0"/>
                </a:lnTo>
                <a:close/>
              </a:path>
            </a:pathLst>
          </a:custGeom>
          <a:solidFill>
            <a:srgbClr val="76A4D3"/>
          </a:solidFill>
        </p:spPr>
        <p:txBody>
          <a:bodyPr wrap="square" lIns="0" tIns="0" rIns="0" bIns="0" rtlCol="0"/>
          <a:lstStyle/>
          <a:p>
            <a:endParaRPr/>
          </a:p>
        </p:txBody>
      </p:sp>
      <p:sp>
        <p:nvSpPr>
          <p:cNvPr id="346" name="object 346"/>
          <p:cNvSpPr/>
          <p:nvPr/>
        </p:nvSpPr>
        <p:spPr>
          <a:xfrm>
            <a:off x="8520528" y="5466980"/>
            <a:ext cx="289560" cy="77470"/>
          </a:xfrm>
          <a:custGeom>
            <a:avLst/>
            <a:gdLst/>
            <a:ahLst/>
            <a:cxnLst/>
            <a:rect l="l" t="t" r="r" b="b"/>
            <a:pathLst>
              <a:path w="289559" h="77470">
                <a:moveTo>
                  <a:pt x="0" y="0"/>
                </a:moveTo>
                <a:lnTo>
                  <a:pt x="533" y="2425"/>
                </a:lnTo>
                <a:lnTo>
                  <a:pt x="288010" y="76923"/>
                </a:lnTo>
                <a:lnTo>
                  <a:pt x="289064" y="74917"/>
                </a:lnTo>
                <a:lnTo>
                  <a:pt x="0" y="0"/>
                </a:lnTo>
                <a:close/>
              </a:path>
            </a:pathLst>
          </a:custGeom>
          <a:solidFill>
            <a:srgbClr val="7AA7D5"/>
          </a:solidFill>
        </p:spPr>
        <p:txBody>
          <a:bodyPr wrap="square" lIns="0" tIns="0" rIns="0" bIns="0" rtlCol="0"/>
          <a:lstStyle/>
          <a:p>
            <a:endParaRPr/>
          </a:p>
        </p:txBody>
      </p:sp>
      <p:sp>
        <p:nvSpPr>
          <p:cNvPr id="347" name="object 347"/>
          <p:cNvSpPr/>
          <p:nvPr/>
        </p:nvSpPr>
        <p:spPr>
          <a:xfrm>
            <a:off x="8521065" y="5469404"/>
            <a:ext cx="287655" cy="76835"/>
          </a:xfrm>
          <a:custGeom>
            <a:avLst/>
            <a:gdLst/>
            <a:ahLst/>
            <a:cxnLst/>
            <a:rect l="l" t="t" r="r" b="b"/>
            <a:pathLst>
              <a:path w="287654" h="76835">
                <a:moveTo>
                  <a:pt x="0" y="0"/>
                </a:moveTo>
                <a:lnTo>
                  <a:pt x="546" y="2438"/>
                </a:lnTo>
                <a:lnTo>
                  <a:pt x="286372" y="76504"/>
                </a:lnTo>
                <a:lnTo>
                  <a:pt x="287121" y="75184"/>
                </a:lnTo>
                <a:lnTo>
                  <a:pt x="287477" y="74510"/>
                </a:lnTo>
                <a:lnTo>
                  <a:pt x="0" y="0"/>
                </a:lnTo>
                <a:close/>
              </a:path>
            </a:pathLst>
          </a:custGeom>
          <a:solidFill>
            <a:srgbClr val="7CAAD7"/>
          </a:solidFill>
        </p:spPr>
        <p:txBody>
          <a:bodyPr wrap="square" lIns="0" tIns="0" rIns="0" bIns="0" rtlCol="0"/>
          <a:lstStyle/>
          <a:p>
            <a:endParaRPr/>
          </a:p>
        </p:txBody>
      </p:sp>
      <p:sp>
        <p:nvSpPr>
          <p:cNvPr id="348" name="object 348"/>
          <p:cNvSpPr/>
          <p:nvPr/>
        </p:nvSpPr>
        <p:spPr>
          <a:xfrm>
            <a:off x="8521608" y="5471831"/>
            <a:ext cx="286385" cy="76200"/>
          </a:xfrm>
          <a:custGeom>
            <a:avLst/>
            <a:gdLst/>
            <a:ahLst/>
            <a:cxnLst/>
            <a:rect l="l" t="t" r="r" b="b"/>
            <a:pathLst>
              <a:path w="286384" h="76200">
                <a:moveTo>
                  <a:pt x="0" y="0"/>
                </a:moveTo>
                <a:lnTo>
                  <a:pt x="584" y="2438"/>
                </a:lnTo>
                <a:lnTo>
                  <a:pt x="284734" y="76085"/>
                </a:lnTo>
                <a:lnTo>
                  <a:pt x="285115" y="75425"/>
                </a:lnTo>
                <a:lnTo>
                  <a:pt x="285826" y="74079"/>
                </a:lnTo>
                <a:lnTo>
                  <a:pt x="0" y="0"/>
                </a:lnTo>
                <a:close/>
              </a:path>
            </a:pathLst>
          </a:custGeom>
          <a:solidFill>
            <a:srgbClr val="7FB0DB"/>
          </a:solidFill>
        </p:spPr>
        <p:txBody>
          <a:bodyPr wrap="square" lIns="0" tIns="0" rIns="0" bIns="0" rtlCol="0"/>
          <a:lstStyle/>
          <a:p>
            <a:endParaRPr/>
          </a:p>
        </p:txBody>
      </p:sp>
      <p:sp>
        <p:nvSpPr>
          <p:cNvPr id="349" name="object 349"/>
          <p:cNvSpPr/>
          <p:nvPr/>
        </p:nvSpPr>
        <p:spPr>
          <a:xfrm>
            <a:off x="8522192" y="5474270"/>
            <a:ext cx="284480" cy="76200"/>
          </a:xfrm>
          <a:custGeom>
            <a:avLst/>
            <a:gdLst/>
            <a:ahLst/>
            <a:cxnLst/>
            <a:rect l="l" t="t" r="r" b="b"/>
            <a:pathLst>
              <a:path w="284479" h="76200">
                <a:moveTo>
                  <a:pt x="0" y="0"/>
                </a:moveTo>
                <a:lnTo>
                  <a:pt x="584" y="2438"/>
                </a:lnTo>
                <a:lnTo>
                  <a:pt x="283006" y="75641"/>
                </a:lnTo>
                <a:lnTo>
                  <a:pt x="283781" y="74320"/>
                </a:lnTo>
                <a:lnTo>
                  <a:pt x="284149" y="73647"/>
                </a:lnTo>
                <a:lnTo>
                  <a:pt x="0" y="0"/>
                </a:lnTo>
                <a:close/>
              </a:path>
            </a:pathLst>
          </a:custGeom>
          <a:solidFill>
            <a:srgbClr val="83B4DE"/>
          </a:solidFill>
        </p:spPr>
        <p:txBody>
          <a:bodyPr wrap="square" lIns="0" tIns="0" rIns="0" bIns="0" rtlCol="0"/>
          <a:lstStyle/>
          <a:p>
            <a:endParaRPr/>
          </a:p>
        </p:txBody>
      </p:sp>
      <p:sp>
        <p:nvSpPr>
          <p:cNvPr id="350" name="object 350"/>
          <p:cNvSpPr/>
          <p:nvPr/>
        </p:nvSpPr>
        <p:spPr>
          <a:xfrm>
            <a:off x="8522776" y="5476709"/>
            <a:ext cx="282575" cy="75565"/>
          </a:xfrm>
          <a:custGeom>
            <a:avLst/>
            <a:gdLst/>
            <a:ahLst/>
            <a:cxnLst/>
            <a:rect l="l" t="t" r="r" b="b"/>
            <a:pathLst>
              <a:path w="282575" h="75564">
                <a:moveTo>
                  <a:pt x="0" y="0"/>
                </a:moveTo>
                <a:lnTo>
                  <a:pt x="622" y="2451"/>
                </a:lnTo>
                <a:lnTo>
                  <a:pt x="281292" y="75184"/>
                </a:lnTo>
                <a:lnTo>
                  <a:pt x="282422" y="73202"/>
                </a:lnTo>
                <a:lnTo>
                  <a:pt x="0" y="0"/>
                </a:lnTo>
                <a:close/>
              </a:path>
            </a:pathLst>
          </a:custGeom>
          <a:solidFill>
            <a:srgbClr val="86B6DF"/>
          </a:solidFill>
        </p:spPr>
        <p:txBody>
          <a:bodyPr wrap="square" lIns="0" tIns="0" rIns="0" bIns="0" rtlCol="0"/>
          <a:lstStyle/>
          <a:p>
            <a:endParaRPr/>
          </a:p>
        </p:txBody>
      </p:sp>
      <p:sp>
        <p:nvSpPr>
          <p:cNvPr id="351" name="object 351"/>
          <p:cNvSpPr/>
          <p:nvPr/>
        </p:nvSpPr>
        <p:spPr>
          <a:xfrm>
            <a:off x="8523409" y="5479163"/>
            <a:ext cx="280670" cy="88900"/>
          </a:xfrm>
          <a:custGeom>
            <a:avLst/>
            <a:gdLst/>
            <a:ahLst/>
            <a:cxnLst/>
            <a:rect l="l" t="t" r="r" b="b"/>
            <a:pathLst>
              <a:path w="280670" h="88900">
                <a:moveTo>
                  <a:pt x="0" y="0"/>
                </a:moveTo>
                <a:lnTo>
                  <a:pt x="1765" y="6896"/>
                </a:lnTo>
                <a:lnTo>
                  <a:pt x="3733" y="13639"/>
                </a:lnTo>
                <a:lnTo>
                  <a:pt x="5905" y="20218"/>
                </a:lnTo>
                <a:lnTo>
                  <a:pt x="270433" y="88772"/>
                </a:lnTo>
                <a:lnTo>
                  <a:pt x="274002" y="83654"/>
                </a:lnTo>
                <a:lnTo>
                  <a:pt x="277406" y="78308"/>
                </a:lnTo>
                <a:lnTo>
                  <a:pt x="280657" y="72745"/>
                </a:lnTo>
                <a:lnTo>
                  <a:pt x="0" y="0"/>
                </a:lnTo>
                <a:close/>
              </a:path>
            </a:pathLst>
          </a:custGeom>
          <a:solidFill>
            <a:srgbClr val="86B6DF"/>
          </a:solidFill>
        </p:spPr>
        <p:txBody>
          <a:bodyPr wrap="square" lIns="0" tIns="0" rIns="0" bIns="0" rtlCol="0"/>
          <a:lstStyle/>
          <a:p>
            <a:endParaRPr/>
          </a:p>
        </p:txBody>
      </p:sp>
      <p:sp>
        <p:nvSpPr>
          <p:cNvPr id="352" name="object 352"/>
          <p:cNvSpPr/>
          <p:nvPr/>
        </p:nvSpPr>
        <p:spPr>
          <a:xfrm>
            <a:off x="8523409" y="5479163"/>
            <a:ext cx="280670" cy="74930"/>
          </a:xfrm>
          <a:custGeom>
            <a:avLst/>
            <a:gdLst/>
            <a:ahLst/>
            <a:cxnLst/>
            <a:rect l="l" t="t" r="r" b="b"/>
            <a:pathLst>
              <a:path w="280670" h="74929">
                <a:moveTo>
                  <a:pt x="0" y="0"/>
                </a:moveTo>
                <a:lnTo>
                  <a:pt x="635" y="2451"/>
                </a:lnTo>
                <a:lnTo>
                  <a:pt x="279488" y="74726"/>
                </a:lnTo>
                <a:lnTo>
                  <a:pt x="280657" y="72732"/>
                </a:lnTo>
                <a:lnTo>
                  <a:pt x="0" y="0"/>
                </a:lnTo>
                <a:close/>
              </a:path>
            </a:pathLst>
          </a:custGeom>
          <a:solidFill>
            <a:srgbClr val="86B6DF"/>
          </a:solidFill>
        </p:spPr>
        <p:txBody>
          <a:bodyPr wrap="square" lIns="0" tIns="0" rIns="0" bIns="0" rtlCol="0"/>
          <a:lstStyle/>
          <a:p>
            <a:endParaRPr/>
          </a:p>
        </p:txBody>
      </p:sp>
      <p:sp>
        <p:nvSpPr>
          <p:cNvPr id="353" name="object 353"/>
          <p:cNvSpPr/>
          <p:nvPr/>
        </p:nvSpPr>
        <p:spPr>
          <a:xfrm>
            <a:off x="8524040" y="5481617"/>
            <a:ext cx="279400" cy="74295"/>
          </a:xfrm>
          <a:custGeom>
            <a:avLst/>
            <a:gdLst/>
            <a:ahLst/>
            <a:cxnLst/>
            <a:rect l="l" t="t" r="r" b="b"/>
            <a:pathLst>
              <a:path w="279400" h="74295">
                <a:moveTo>
                  <a:pt x="0" y="0"/>
                </a:moveTo>
                <a:lnTo>
                  <a:pt x="660" y="2463"/>
                </a:lnTo>
                <a:lnTo>
                  <a:pt x="277660" y="74244"/>
                </a:lnTo>
                <a:lnTo>
                  <a:pt x="278853" y="72275"/>
                </a:lnTo>
                <a:lnTo>
                  <a:pt x="0" y="0"/>
                </a:lnTo>
                <a:close/>
              </a:path>
            </a:pathLst>
          </a:custGeom>
          <a:solidFill>
            <a:srgbClr val="82B2DD"/>
          </a:solidFill>
        </p:spPr>
        <p:txBody>
          <a:bodyPr wrap="square" lIns="0" tIns="0" rIns="0" bIns="0" rtlCol="0"/>
          <a:lstStyle/>
          <a:p>
            <a:endParaRPr/>
          </a:p>
        </p:txBody>
      </p:sp>
      <p:sp>
        <p:nvSpPr>
          <p:cNvPr id="354" name="object 354"/>
          <p:cNvSpPr/>
          <p:nvPr/>
        </p:nvSpPr>
        <p:spPr>
          <a:xfrm>
            <a:off x="8524707" y="5484077"/>
            <a:ext cx="277495" cy="74295"/>
          </a:xfrm>
          <a:custGeom>
            <a:avLst/>
            <a:gdLst/>
            <a:ahLst/>
            <a:cxnLst/>
            <a:rect l="l" t="t" r="r" b="b"/>
            <a:pathLst>
              <a:path w="277495" h="74295">
                <a:moveTo>
                  <a:pt x="0" y="0"/>
                </a:moveTo>
                <a:lnTo>
                  <a:pt x="685" y="2463"/>
                </a:lnTo>
                <a:lnTo>
                  <a:pt x="275793" y="73761"/>
                </a:lnTo>
                <a:lnTo>
                  <a:pt x="276999" y="71793"/>
                </a:lnTo>
                <a:lnTo>
                  <a:pt x="0" y="0"/>
                </a:lnTo>
                <a:close/>
              </a:path>
            </a:pathLst>
          </a:custGeom>
          <a:solidFill>
            <a:srgbClr val="7FAEDA"/>
          </a:solidFill>
        </p:spPr>
        <p:txBody>
          <a:bodyPr wrap="square" lIns="0" tIns="0" rIns="0" bIns="0" rtlCol="0"/>
          <a:lstStyle/>
          <a:p>
            <a:endParaRPr/>
          </a:p>
        </p:txBody>
      </p:sp>
      <p:sp>
        <p:nvSpPr>
          <p:cNvPr id="355" name="object 355"/>
          <p:cNvSpPr/>
          <p:nvPr/>
        </p:nvSpPr>
        <p:spPr>
          <a:xfrm>
            <a:off x="8525395" y="5486537"/>
            <a:ext cx="275590" cy="73660"/>
          </a:xfrm>
          <a:custGeom>
            <a:avLst/>
            <a:gdLst/>
            <a:ahLst/>
            <a:cxnLst/>
            <a:rect l="l" t="t" r="r" b="b"/>
            <a:pathLst>
              <a:path w="275590" h="73660">
                <a:moveTo>
                  <a:pt x="0" y="0"/>
                </a:moveTo>
                <a:lnTo>
                  <a:pt x="698" y="2463"/>
                </a:lnTo>
                <a:lnTo>
                  <a:pt x="273862" y="73266"/>
                </a:lnTo>
                <a:lnTo>
                  <a:pt x="275107" y="71297"/>
                </a:lnTo>
                <a:lnTo>
                  <a:pt x="0" y="0"/>
                </a:lnTo>
                <a:close/>
              </a:path>
            </a:pathLst>
          </a:custGeom>
          <a:solidFill>
            <a:srgbClr val="7AA8D5"/>
          </a:solidFill>
        </p:spPr>
        <p:txBody>
          <a:bodyPr wrap="square" lIns="0" tIns="0" rIns="0" bIns="0" rtlCol="0"/>
          <a:lstStyle/>
          <a:p>
            <a:endParaRPr/>
          </a:p>
        </p:txBody>
      </p:sp>
      <p:sp>
        <p:nvSpPr>
          <p:cNvPr id="356" name="object 356"/>
          <p:cNvSpPr/>
          <p:nvPr/>
        </p:nvSpPr>
        <p:spPr>
          <a:xfrm>
            <a:off x="8526095" y="5489011"/>
            <a:ext cx="273685" cy="73025"/>
          </a:xfrm>
          <a:custGeom>
            <a:avLst/>
            <a:gdLst/>
            <a:ahLst/>
            <a:cxnLst/>
            <a:rect l="l" t="t" r="r" b="b"/>
            <a:pathLst>
              <a:path w="273684" h="73025">
                <a:moveTo>
                  <a:pt x="0" y="0"/>
                </a:moveTo>
                <a:lnTo>
                  <a:pt x="736" y="2476"/>
                </a:lnTo>
                <a:lnTo>
                  <a:pt x="271907" y="72758"/>
                </a:lnTo>
                <a:lnTo>
                  <a:pt x="273164" y="70802"/>
                </a:lnTo>
                <a:lnTo>
                  <a:pt x="0" y="0"/>
                </a:lnTo>
                <a:close/>
              </a:path>
            </a:pathLst>
          </a:custGeom>
          <a:solidFill>
            <a:srgbClr val="76A4D3"/>
          </a:solidFill>
        </p:spPr>
        <p:txBody>
          <a:bodyPr wrap="square" lIns="0" tIns="0" rIns="0" bIns="0" rtlCol="0"/>
          <a:lstStyle/>
          <a:p>
            <a:endParaRPr/>
          </a:p>
        </p:txBody>
      </p:sp>
      <p:sp>
        <p:nvSpPr>
          <p:cNvPr id="357" name="object 357"/>
          <p:cNvSpPr/>
          <p:nvPr/>
        </p:nvSpPr>
        <p:spPr>
          <a:xfrm>
            <a:off x="8526832" y="5491491"/>
            <a:ext cx="271780" cy="72390"/>
          </a:xfrm>
          <a:custGeom>
            <a:avLst/>
            <a:gdLst/>
            <a:ahLst/>
            <a:cxnLst/>
            <a:rect l="l" t="t" r="r" b="b"/>
            <a:pathLst>
              <a:path w="271779" h="72389">
                <a:moveTo>
                  <a:pt x="0" y="0"/>
                </a:moveTo>
                <a:lnTo>
                  <a:pt x="749" y="2476"/>
                </a:lnTo>
                <a:lnTo>
                  <a:pt x="269875" y="72224"/>
                </a:lnTo>
                <a:lnTo>
                  <a:pt x="271170" y="70281"/>
                </a:lnTo>
                <a:lnTo>
                  <a:pt x="0" y="0"/>
                </a:lnTo>
                <a:close/>
              </a:path>
            </a:pathLst>
          </a:custGeom>
          <a:solidFill>
            <a:srgbClr val="72A0D1"/>
          </a:solidFill>
        </p:spPr>
        <p:txBody>
          <a:bodyPr wrap="square" lIns="0" tIns="0" rIns="0" bIns="0" rtlCol="0"/>
          <a:lstStyle/>
          <a:p>
            <a:endParaRPr/>
          </a:p>
        </p:txBody>
      </p:sp>
      <p:sp>
        <p:nvSpPr>
          <p:cNvPr id="358" name="object 358"/>
          <p:cNvSpPr/>
          <p:nvPr/>
        </p:nvSpPr>
        <p:spPr>
          <a:xfrm>
            <a:off x="8527580" y="5493965"/>
            <a:ext cx="269240" cy="71755"/>
          </a:xfrm>
          <a:custGeom>
            <a:avLst/>
            <a:gdLst/>
            <a:ahLst/>
            <a:cxnLst/>
            <a:rect l="l" t="t" r="r" b="b"/>
            <a:pathLst>
              <a:path w="269240" h="71754">
                <a:moveTo>
                  <a:pt x="0" y="0"/>
                </a:moveTo>
                <a:lnTo>
                  <a:pt x="800" y="2489"/>
                </a:lnTo>
                <a:lnTo>
                  <a:pt x="267830" y="71704"/>
                </a:lnTo>
                <a:lnTo>
                  <a:pt x="269125" y="69748"/>
                </a:lnTo>
                <a:lnTo>
                  <a:pt x="0" y="0"/>
                </a:lnTo>
                <a:close/>
              </a:path>
            </a:pathLst>
          </a:custGeom>
          <a:solidFill>
            <a:srgbClr val="6F9BCD"/>
          </a:solidFill>
        </p:spPr>
        <p:txBody>
          <a:bodyPr wrap="square" lIns="0" tIns="0" rIns="0" bIns="0" rtlCol="0"/>
          <a:lstStyle/>
          <a:p>
            <a:endParaRPr/>
          </a:p>
        </p:txBody>
      </p:sp>
      <p:sp>
        <p:nvSpPr>
          <p:cNvPr id="359" name="object 359"/>
          <p:cNvSpPr/>
          <p:nvPr/>
        </p:nvSpPr>
        <p:spPr>
          <a:xfrm>
            <a:off x="8528377" y="5496459"/>
            <a:ext cx="267335" cy="71755"/>
          </a:xfrm>
          <a:custGeom>
            <a:avLst/>
            <a:gdLst/>
            <a:ahLst/>
            <a:cxnLst/>
            <a:rect l="l" t="t" r="r" b="b"/>
            <a:pathLst>
              <a:path w="267334" h="71754">
                <a:moveTo>
                  <a:pt x="0" y="0"/>
                </a:moveTo>
                <a:lnTo>
                  <a:pt x="787" y="2489"/>
                </a:lnTo>
                <a:lnTo>
                  <a:pt x="265684" y="71145"/>
                </a:lnTo>
                <a:lnTo>
                  <a:pt x="266598" y="69862"/>
                </a:lnTo>
                <a:lnTo>
                  <a:pt x="267030" y="69215"/>
                </a:lnTo>
                <a:lnTo>
                  <a:pt x="0" y="0"/>
                </a:lnTo>
                <a:close/>
              </a:path>
            </a:pathLst>
          </a:custGeom>
          <a:solidFill>
            <a:srgbClr val="6B98CB"/>
          </a:solidFill>
        </p:spPr>
        <p:txBody>
          <a:bodyPr wrap="square" lIns="0" tIns="0" rIns="0" bIns="0" rtlCol="0"/>
          <a:lstStyle/>
          <a:p>
            <a:endParaRPr/>
          </a:p>
        </p:txBody>
      </p:sp>
      <p:sp>
        <p:nvSpPr>
          <p:cNvPr id="360" name="object 360"/>
          <p:cNvSpPr/>
          <p:nvPr/>
        </p:nvSpPr>
        <p:spPr>
          <a:xfrm>
            <a:off x="8529167" y="5498953"/>
            <a:ext cx="265430" cy="71120"/>
          </a:xfrm>
          <a:custGeom>
            <a:avLst/>
            <a:gdLst/>
            <a:ahLst/>
            <a:cxnLst/>
            <a:rect l="l" t="t" r="r" b="b"/>
            <a:pathLst>
              <a:path w="265429" h="71120">
                <a:moveTo>
                  <a:pt x="0" y="0"/>
                </a:moveTo>
                <a:lnTo>
                  <a:pt x="850" y="2501"/>
                </a:lnTo>
                <a:lnTo>
                  <a:pt x="263550" y="70599"/>
                </a:lnTo>
                <a:lnTo>
                  <a:pt x="264896" y="68656"/>
                </a:lnTo>
                <a:lnTo>
                  <a:pt x="0" y="0"/>
                </a:lnTo>
                <a:close/>
              </a:path>
            </a:pathLst>
          </a:custGeom>
          <a:solidFill>
            <a:srgbClr val="6794C9"/>
          </a:solidFill>
        </p:spPr>
        <p:txBody>
          <a:bodyPr wrap="square" lIns="0" tIns="0" rIns="0" bIns="0" rtlCol="0"/>
          <a:lstStyle/>
          <a:p>
            <a:endParaRPr/>
          </a:p>
        </p:txBody>
      </p:sp>
      <p:sp>
        <p:nvSpPr>
          <p:cNvPr id="361" name="object 361"/>
          <p:cNvSpPr/>
          <p:nvPr/>
        </p:nvSpPr>
        <p:spPr>
          <a:xfrm>
            <a:off x="8530011" y="5501462"/>
            <a:ext cx="262890" cy="70485"/>
          </a:xfrm>
          <a:custGeom>
            <a:avLst/>
            <a:gdLst/>
            <a:ahLst/>
            <a:cxnLst/>
            <a:rect l="l" t="t" r="r" b="b"/>
            <a:pathLst>
              <a:path w="262890" h="70485">
                <a:moveTo>
                  <a:pt x="0" y="0"/>
                </a:moveTo>
                <a:lnTo>
                  <a:pt x="850" y="2501"/>
                </a:lnTo>
                <a:lnTo>
                  <a:pt x="261302" y="70015"/>
                </a:lnTo>
                <a:lnTo>
                  <a:pt x="262699" y="68084"/>
                </a:lnTo>
                <a:lnTo>
                  <a:pt x="0" y="0"/>
                </a:lnTo>
                <a:close/>
              </a:path>
            </a:pathLst>
          </a:custGeom>
          <a:solidFill>
            <a:srgbClr val="6791C7"/>
          </a:solidFill>
        </p:spPr>
        <p:txBody>
          <a:bodyPr wrap="square" lIns="0" tIns="0" rIns="0" bIns="0" rtlCol="0"/>
          <a:lstStyle/>
          <a:p>
            <a:endParaRPr/>
          </a:p>
        </p:txBody>
      </p:sp>
      <p:sp>
        <p:nvSpPr>
          <p:cNvPr id="362" name="object 362"/>
          <p:cNvSpPr/>
          <p:nvPr/>
        </p:nvSpPr>
        <p:spPr>
          <a:xfrm>
            <a:off x="8530864" y="5503970"/>
            <a:ext cx="260985" cy="69850"/>
          </a:xfrm>
          <a:custGeom>
            <a:avLst/>
            <a:gdLst/>
            <a:ahLst/>
            <a:cxnLst/>
            <a:rect l="l" t="t" r="r" b="b"/>
            <a:pathLst>
              <a:path w="260984" h="69850">
                <a:moveTo>
                  <a:pt x="0" y="0"/>
                </a:moveTo>
                <a:lnTo>
                  <a:pt x="901" y="2527"/>
                </a:lnTo>
                <a:lnTo>
                  <a:pt x="259054" y="69430"/>
                </a:lnTo>
                <a:lnTo>
                  <a:pt x="260451" y="67500"/>
                </a:lnTo>
                <a:lnTo>
                  <a:pt x="0" y="0"/>
                </a:lnTo>
                <a:close/>
              </a:path>
            </a:pathLst>
          </a:custGeom>
          <a:solidFill>
            <a:srgbClr val="628DC4"/>
          </a:solidFill>
        </p:spPr>
        <p:txBody>
          <a:bodyPr wrap="square" lIns="0" tIns="0" rIns="0" bIns="0" rtlCol="0"/>
          <a:lstStyle/>
          <a:p>
            <a:endParaRPr/>
          </a:p>
        </p:txBody>
      </p:sp>
      <p:sp>
        <p:nvSpPr>
          <p:cNvPr id="363" name="object 363"/>
          <p:cNvSpPr/>
          <p:nvPr/>
        </p:nvSpPr>
        <p:spPr>
          <a:xfrm>
            <a:off x="8531758" y="5506492"/>
            <a:ext cx="258445" cy="69215"/>
          </a:xfrm>
          <a:custGeom>
            <a:avLst/>
            <a:gdLst/>
            <a:ahLst/>
            <a:cxnLst/>
            <a:rect l="l" t="t" r="r" b="b"/>
            <a:pathLst>
              <a:path w="258445" h="69214">
                <a:moveTo>
                  <a:pt x="0" y="0"/>
                </a:moveTo>
                <a:lnTo>
                  <a:pt x="901" y="2527"/>
                </a:lnTo>
                <a:lnTo>
                  <a:pt x="256705" y="68821"/>
                </a:lnTo>
                <a:lnTo>
                  <a:pt x="258152" y="66903"/>
                </a:lnTo>
                <a:lnTo>
                  <a:pt x="0" y="0"/>
                </a:lnTo>
                <a:close/>
              </a:path>
            </a:pathLst>
          </a:custGeom>
          <a:solidFill>
            <a:srgbClr val="5C89C1"/>
          </a:solidFill>
        </p:spPr>
        <p:txBody>
          <a:bodyPr wrap="square" lIns="0" tIns="0" rIns="0" bIns="0" rtlCol="0"/>
          <a:lstStyle/>
          <a:p>
            <a:endParaRPr/>
          </a:p>
        </p:txBody>
      </p:sp>
      <p:sp>
        <p:nvSpPr>
          <p:cNvPr id="364" name="object 364"/>
          <p:cNvSpPr/>
          <p:nvPr/>
        </p:nvSpPr>
        <p:spPr>
          <a:xfrm>
            <a:off x="8532665" y="5509014"/>
            <a:ext cx="255904" cy="68580"/>
          </a:xfrm>
          <a:custGeom>
            <a:avLst/>
            <a:gdLst/>
            <a:ahLst/>
            <a:cxnLst/>
            <a:rect l="l" t="t" r="r" b="b"/>
            <a:pathLst>
              <a:path w="255904" h="68579">
                <a:moveTo>
                  <a:pt x="0" y="0"/>
                </a:moveTo>
                <a:lnTo>
                  <a:pt x="952" y="2539"/>
                </a:lnTo>
                <a:lnTo>
                  <a:pt x="254342" y="68211"/>
                </a:lnTo>
                <a:lnTo>
                  <a:pt x="255803" y="66293"/>
                </a:lnTo>
                <a:lnTo>
                  <a:pt x="0" y="0"/>
                </a:lnTo>
                <a:close/>
              </a:path>
            </a:pathLst>
          </a:custGeom>
          <a:solidFill>
            <a:srgbClr val="5C86BF"/>
          </a:solidFill>
        </p:spPr>
        <p:txBody>
          <a:bodyPr wrap="square" lIns="0" tIns="0" rIns="0" bIns="0" rtlCol="0"/>
          <a:lstStyle/>
          <a:p>
            <a:endParaRPr/>
          </a:p>
        </p:txBody>
      </p:sp>
      <p:sp>
        <p:nvSpPr>
          <p:cNvPr id="365" name="object 365"/>
          <p:cNvSpPr/>
          <p:nvPr/>
        </p:nvSpPr>
        <p:spPr>
          <a:xfrm>
            <a:off x="8533620" y="5511549"/>
            <a:ext cx="253377" cy="125675"/>
          </a:xfrm>
          <a:prstGeom prst="rect">
            <a:avLst/>
          </a:prstGeom>
          <a:blipFill>
            <a:blip r:embed="rId48" cstate="print"/>
            <a:stretch>
              <a:fillRect/>
            </a:stretch>
          </a:blipFill>
        </p:spPr>
        <p:txBody>
          <a:bodyPr wrap="square" lIns="0" tIns="0" rIns="0" bIns="0" rtlCol="0"/>
          <a:lstStyle/>
          <a:p>
            <a:endParaRPr/>
          </a:p>
        </p:txBody>
      </p:sp>
      <p:sp>
        <p:nvSpPr>
          <p:cNvPr id="366" name="object 366"/>
          <p:cNvSpPr/>
          <p:nvPr/>
        </p:nvSpPr>
        <p:spPr>
          <a:xfrm>
            <a:off x="8588967" y="5153140"/>
            <a:ext cx="253288" cy="216813"/>
          </a:xfrm>
          <a:prstGeom prst="rect">
            <a:avLst/>
          </a:prstGeom>
          <a:blipFill>
            <a:blip r:embed="rId49" cstate="print"/>
            <a:stretch>
              <a:fillRect/>
            </a:stretch>
          </a:blipFill>
        </p:spPr>
        <p:txBody>
          <a:bodyPr wrap="square" lIns="0" tIns="0" rIns="0" bIns="0" rtlCol="0"/>
          <a:lstStyle/>
          <a:p>
            <a:endParaRPr/>
          </a:p>
        </p:txBody>
      </p:sp>
      <p:sp>
        <p:nvSpPr>
          <p:cNvPr id="367" name="object 367"/>
          <p:cNvSpPr/>
          <p:nvPr/>
        </p:nvSpPr>
        <p:spPr>
          <a:xfrm>
            <a:off x="8587766" y="5222187"/>
            <a:ext cx="255270" cy="150495"/>
          </a:xfrm>
          <a:custGeom>
            <a:avLst/>
            <a:gdLst/>
            <a:ahLst/>
            <a:cxnLst/>
            <a:rect l="l" t="t" r="r" b="b"/>
            <a:pathLst>
              <a:path w="255270" h="150495">
                <a:moveTo>
                  <a:pt x="1206" y="0"/>
                </a:moveTo>
                <a:lnTo>
                  <a:pt x="0" y="1892"/>
                </a:lnTo>
                <a:lnTo>
                  <a:pt x="254647" y="150469"/>
                </a:lnTo>
                <a:lnTo>
                  <a:pt x="254495" y="147764"/>
                </a:lnTo>
                <a:lnTo>
                  <a:pt x="1206" y="0"/>
                </a:lnTo>
                <a:close/>
              </a:path>
            </a:pathLst>
          </a:custGeom>
          <a:solidFill>
            <a:srgbClr val="5F8CC3"/>
          </a:solidFill>
        </p:spPr>
        <p:txBody>
          <a:bodyPr wrap="square" lIns="0" tIns="0" rIns="0" bIns="0" rtlCol="0"/>
          <a:lstStyle/>
          <a:p>
            <a:endParaRPr/>
          </a:p>
        </p:txBody>
      </p:sp>
      <p:sp>
        <p:nvSpPr>
          <p:cNvPr id="368" name="object 368"/>
          <p:cNvSpPr/>
          <p:nvPr/>
        </p:nvSpPr>
        <p:spPr>
          <a:xfrm>
            <a:off x="8586613" y="5224084"/>
            <a:ext cx="256540" cy="151765"/>
          </a:xfrm>
          <a:custGeom>
            <a:avLst/>
            <a:gdLst/>
            <a:ahLst/>
            <a:cxnLst/>
            <a:rect l="l" t="t" r="r" b="b"/>
            <a:pathLst>
              <a:path w="256540" h="151764">
                <a:moveTo>
                  <a:pt x="1155" y="0"/>
                </a:moveTo>
                <a:lnTo>
                  <a:pt x="0" y="1930"/>
                </a:lnTo>
                <a:lnTo>
                  <a:pt x="255955" y="151257"/>
                </a:lnTo>
                <a:lnTo>
                  <a:pt x="255803" y="148564"/>
                </a:lnTo>
                <a:lnTo>
                  <a:pt x="1155" y="0"/>
                </a:lnTo>
                <a:close/>
              </a:path>
            </a:pathLst>
          </a:custGeom>
          <a:solidFill>
            <a:srgbClr val="618FC5"/>
          </a:solidFill>
        </p:spPr>
        <p:txBody>
          <a:bodyPr wrap="square" lIns="0" tIns="0" rIns="0" bIns="0" rtlCol="0"/>
          <a:lstStyle/>
          <a:p>
            <a:endParaRPr/>
          </a:p>
        </p:txBody>
      </p:sp>
      <p:sp>
        <p:nvSpPr>
          <p:cNvPr id="369" name="object 369"/>
          <p:cNvSpPr/>
          <p:nvPr/>
        </p:nvSpPr>
        <p:spPr>
          <a:xfrm>
            <a:off x="8585452" y="5226001"/>
            <a:ext cx="257810" cy="152400"/>
          </a:xfrm>
          <a:custGeom>
            <a:avLst/>
            <a:gdLst/>
            <a:ahLst/>
            <a:cxnLst/>
            <a:rect l="l" t="t" r="r" b="b"/>
            <a:pathLst>
              <a:path w="257809" h="152400">
                <a:moveTo>
                  <a:pt x="1155" y="0"/>
                </a:moveTo>
                <a:lnTo>
                  <a:pt x="0" y="1930"/>
                </a:lnTo>
                <a:lnTo>
                  <a:pt x="257225" y="152006"/>
                </a:lnTo>
                <a:lnTo>
                  <a:pt x="257111" y="149326"/>
                </a:lnTo>
                <a:lnTo>
                  <a:pt x="1155" y="0"/>
                </a:lnTo>
                <a:close/>
              </a:path>
            </a:pathLst>
          </a:custGeom>
          <a:solidFill>
            <a:srgbClr val="6493C9"/>
          </a:solidFill>
        </p:spPr>
        <p:txBody>
          <a:bodyPr wrap="square" lIns="0" tIns="0" rIns="0" bIns="0" rtlCol="0"/>
          <a:lstStyle/>
          <a:p>
            <a:endParaRPr/>
          </a:p>
        </p:txBody>
      </p:sp>
      <p:sp>
        <p:nvSpPr>
          <p:cNvPr id="370" name="object 370"/>
          <p:cNvSpPr/>
          <p:nvPr/>
        </p:nvSpPr>
        <p:spPr>
          <a:xfrm>
            <a:off x="8584317" y="5227924"/>
            <a:ext cx="259079" cy="153035"/>
          </a:xfrm>
          <a:custGeom>
            <a:avLst/>
            <a:gdLst/>
            <a:ahLst/>
            <a:cxnLst/>
            <a:rect l="l" t="t" r="r" b="b"/>
            <a:pathLst>
              <a:path w="259079" h="153035">
                <a:moveTo>
                  <a:pt x="1130" y="0"/>
                </a:moveTo>
                <a:lnTo>
                  <a:pt x="0" y="1943"/>
                </a:lnTo>
                <a:lnTo>
                  <a:pt x="258470" y="152742"/>
                </a:lnTo>
                <a:lnTo>
                  <a:pt x="258368" y="150075"/>
                </a:lnTo>
                <a:lnTo>
                  <a:pt x="1130" y="0"/>
                </a:lnTo>
                <a:close/>
              </a:path>
            </a:pathLst>
          </a:custGeom>
          <a:solidFill>
            <a:srgbClr val="6897CB"/>
          </a:solidFill>
        </p:spPr>
        <p:txBody>
          <a:bodyPr wrap="square" lIns="0" tIns="0" rIns="0" bIns="0" rtlCol="0"/>
          <a:lstStyle/>
          <a:p>
            <a:endParaRPr/>
          </a:p>
        </p:txBody>
      </p:sp>
      <p:sp>
        <p:nvSpPr>
          <p:cNvPr id="371" name="object 371"/>
          <p:cNvSpPr/>
          <p:nvPr/>
        </p:nvSpPr>
        <p:spPr>
          <a:xfrm>
            <a:off x="8583202" y="5229870"/>
            <a:ext cx="259715" cy="153670"/>
          </a:xfrm>
          <a:custGeom>
            <a:avLst/>
            <a:gdLst/>
            <a:ahLst/>
            <a:cxnLst/>
            <a:rect l="l" t="t" r="r" b="b"/>
            <a:pathLst>
              <a:path w="259715" h="153670">
                <a:moveTo>
                  <a:pt x="1117" y="0"/>
                </a:moveTo>
                <a:lnTo>
                  <a:pt x="0" y="1943"/>
                </a:lnTo>
                <a:lnTo>
                  <a:pt x="259676" y="153454"/>
                </a:lnTo>
                <a:lnTo>
                  <a:pt x="259587" y="150799"/>
                </a:lnTo>
                <a:lnTo>
                  <a:pt x="1117" y="0"/>
                </a:lnTo>
                <a:close/>
              </a:path>
            </a:pathLst>
          </a:custGeom>
          <a:solidFill>
            <a:srgbClr val="6C9BCD"/>
          </a:solidFill>
        </p:spPr>
        <p:txBody>
          <a:bodyPr wrap="square" lIns="0" tIns="0" rIns="0" bIns="0" rtlCol="0"/>
          <a:lstStyle/>
          <a:p>
            <a:endParaRPr/>
          </a:p>
        </p:txBody>
      </p:sp>
      <p:sp>
        <p:nvSpPr>
          <p:cNvPr id="372" name="object 372"/>
          <p:cNvSpPr/>
          <p:nvPr/>
        </p:nvSpPr>
        <p:spPr>
          <a:xfrm>
            <a:off x="8582100" y="5231814"/>
            <a:ext cx="260985" cy="154305"/>
          </a:xfrm>
          <a:custGeom>
            <a:avLst/>
            <a:gdLst/>
            <a:ahLst/>
            <a:cxnLst/>
            <a:rect l="l" t="t" r="r" b="b"/>
            <a:pathLst>
              <a:path w="260984" h="154304">
                <a:moveTo>
                  <a:pt x="1092" y="0"/>
                </a:moveTo>
                <a:lnTo>
                  <a:pt x="0" y="1955"/>
                </a:lnTo>
                <a:lnTo>
                  <a:pt x="260832" y="154139"/>
                </a:lnTo>
                <a:lnTo>
                  <a:pt x="260781" y="151511"/>
                </a:lnTo>
                <a:lnTo>
                  <a:pt x="1092" y="0"/>
                </a:lnTo>
                <a:close/>
              </a:path>
            </a:pathLst>
          </a:custGeom>
          <a:solidFill>
            <a:srgbClr val="6E9FD2"/>
          </a:solidFill>
        </p:spPr>
        <p:txBody>
          <a:bodyPr wrap="square" lIns="0" tIns="0" rIns="0" bIns="0" rtlCol="0"/>
          <a:lstStyle/>
          <a:p>
            <a:endParaRPr/>
          </a:p>
        </p:txBody>
      </p:sp>
      <p:sp>
        <p:nvSpPr>
          <p:cNvPr id="373" name="object 373"/>
          <p:cNvSpPr/>
          <p:nvPr/>
        </p:nvSpPr>
        <p:spPr>
          <a:xfrm>
            <a:off x="8581021" y="5233772"/>
            <a:ext cx="262255" cy="154940"/>
          </a:xfrm>
          <a:custGeom>
            <a:avLst/>
            <a:gdLst/>
            <a:ahLst/>
            <a:cxnLst/>
            <a:rect l="l" t="t" r="r" b="b"/>
            <a:pathLst>
              <a:path w="262254" h="154939">
                <a:moveTo>
                  <a:pt x="1079" y="0"/>
                </a:moveTo>
                <a:lnTo>
                  <a:pt x="0" y="1968"/>
                </a:lnTo>
                <a:lnTo>
                  <a:pt x="261988" y="154813"/>
                </a:lnTo>
                <a:lnTo>
                  <a:pt x="261924" y="152184"/>
                </a:lnTo>
                <a:lnTo>
                  <a:pt x="1079" y="0"/>
                </a:lnTo>
                <a:close/>
              </a:path>
            </a:pathLst>
          </a:custGeom>
          <a:solidFill>
            <a:srgbClr val="72A3D4"/>
          </a:solidFill>
        </p:spPr>
        <p:txBody>
          <a:bodyPr wrap="square" lIns="0" tIns="0" rIns="0" bIns="0" rtlCol="0"/>
          <a:lstStyle/>
          <a:p>
            <a:endParaRPr/>
          </a:p>
        </p:txBody>
      </p:sp>
      <p:sp>
        <p:nvSpPr>
          <p:cNvPr id="374" name="object 374"/>
          <p:cNvSpPr/>
          <p:nvPr/>
        </p:nvSpPr>
        <p:spPr>
          <a:xfrm>
            <a:off x="8579954" y="5235745"/>
            <a:ext cx="263525" cy="155575"/>
          </a:xfrm>
          <a:custGeom>
            <a:avLst/>
            <a:gdLst/>
            <a:ahLst/>
            <a:cxnLst/>
            <a:rect l="l" t="t" r="r" b="b"/>
            <a:pathLst>
              <a:path w="263525" h="155575">
                <a:moveTo>
                  <a:pt x="1066" y="0"/>
                </a:moveTo>
                <a:lnTo>
                  <a:pt x="0" y="1981"/>
                </a:lnTo>
                <a:lnTo>
                  <a:pt x="263080" y="155460"/>
                </a:lnTo>
                <a:lnTo>
                  <a:pt x="263055" y="152844"/>
                </a:lnTo>
                <a:lnTo>
                  <a:pt x="1066" y="0"/>
                </a:lnTo>
                <a:close/>
              </a:path>
            </a:pathLst>
          </a:custGeom>
          <a:solidFill>
            <a:srgbClr val="76A7D6"/>
          </a:solidFill>
        </p:spPr>
        <p:txBody>
          <a:bodyPr wrap="square" lIns="0" tIns="0" rIns="0" bIns="0" rtlCol="0"/>
          <a:lstStyle/>
          <a:p>
            <a:endParaRPr/>
          </a:p>
        </p:txBody>
      </p:sp>
      <p:sp>
        <p:nvSpPr>
          <p:cNvPr id="375" name="object 375"/>
          <p:cNvSpPr/>
          <p:nvPr/>
        </p:nvSpPr>
        <p:spPr>
          <a:xfrm>
            <a:off x="8578915" y="5237723"/>
            <a:ext cx="264160" cy="156210"/>
          </a:xfrm>
          <a:custGeom>
            <a:avLst/>
            <a:gdLst/>
            <a:ahLst/>
            <a:cxnLst/>
            <a:rect l="l" t="t" r="r" b="b"/>
            <a:pathLst>
              <a:path w="264159" h="156210">
                <a:moveTo>
                  <a:pt x="1041" y="0"/>
                </a:moveTo>
                <a:lnTo>
                  <a:pt x="0" y="1993"/>
                </a:lnTo>
                <a:lnTo>
                  <a:pt x="264134" y="156095"/>
                </a:lnTo>
                <a:lnTo>
                  <a:pt x="264121" y="153479"/>
                </a:lnTo>
                <a:lnTo>
                  <a:pt x="1041" y="0"/>
                </a:lnTo>
                <a:close/>
              </a:path>
            </a:pathLst>
          </a:custGeom>
          <a:solidFill>
            <a:srgbClr val="76ABDC"/>
          </a:solidFill>
        </p:spPr>
        <p:txBody>
          <a:bodyPr wrap="square" lIns="0" tIns="0" rIns="0" bIns="0" rtlCol="0"/>
          <a:lstStyle/>
          <a:p>
            <a:endParaRPr/>
          </a:p>
        </p:txBody>
      </p:sp>
      <p:sp>
        <p:nvSpPr>
          <p:cNvPr id="376" name="object 376"/>
          <p:cNvSpPr/>
          <p:nvPr/>
        </p:nvSpPr>
        <p:spPr>
          <a:xfrm>
            <a:off x="8577870" y="5239717"/>
            <a:ext cx="265430" cy="156845"/>
          </a:xfrm>
          <a:custGeom>
            <a:avLst/>
            <a:gdLst/>
            <a:ahLst/>
            <a:cxnLst/>
            <a:rect l="l" t="t" r="r" b="b"/>
            <a:pathLst>
              <a:path w="265429" h="156845">
                <a:moveTo>
                  <a:pt x="1041" y="0"/>
                </a:moveTo>
                <a:lnTo>
                  <a:pt x="0" y="1993"/>
                </a:lnTo>
                <a:lnTo>
                  <a:pt x="265175" y="156705"/>
                </a:lnTo>
                <a:lnTo>
                  <a:pt x="265175" y="154101"/>
                </a:lnTo>
                <a:lnTo>
                  <a:pt x="1041" y="0"/>
                </a:lnTo>
                <a:close/>
              </a:path>
            </a:pathLst>
          </a:custGeom>
          <a:solidFill>
            <a:srgbClr val="7AAFDE"/>
          </a:solidFill>
        </p:spPr>
        <p:txBody>
          <a:bodyPr wrap="square" lIns="0" tIns="0" rIns="0" bIns="0" rtlCol="0"/>
          <a:lstStyle/>
          <a:p>
            <a:endParaRPr/>
          </a:p>
        </p:txBody>
      </p:sp>
      <p:sp>
        <p:nvSpPr>
          <p:cNvPr id="377" name="object 377"/>
          <p:cNvSpPr/>
          <p:nvPr/>
        </p:nvSpPr>
        <p:spPr>
          <a:xfrm>
            <a:off x="8576871" y="5241710"/>
            <a:ext cx="266700" cy="157480"/>
          </a:xfrm>
          <a:custGeom>
            <a:avLst/>
            <a:gdLst/>
            <a:ahLst/>
            <a:cxnLst/>
            <a:rect l="l" t="t" r="r" b="b"/>
            <a:pathLst>
              <a:path w="266700" h="157479">
                <a:moveTo>
                  <a:pt x="1003" y="0"/>
                </a:moveTo>
                <a:lnTo>
                  <a:pt x="660" y="660"/>
                </a:lnTo>
                <a:lnTo>
                  <a:pt x="0" y="2019"/>
                </a:lnTo>
                <a:lnTo>
                  <a:pt x="266153" y="157289"/>
                </a:lnTo>
                <a:lnTo>
                  <a:pt x="266166" y="154698"/>
                </a:lnTo>
                <a:lnTo>
                  <a:pt x="1003" y="0"/>
                </a:lnTo>
                <a:close/>
              </a:path>
            </a:pathLst>
          </a:custGeom>
          <a:solidFill>
            <a:srgbClr val="7AAFDE"/>
          </a:solidFill>
        </p:spPr>
        <p:txBody>
          <a:bodyPr wrap="square" lIns="0" tIns="0" rIns="0" bIns="0" rtlCol="0"/>
          <a:lstStyle/>
          <a:p>
            <a:endParaRPr/>
          </a:p>
        </p:txBody>
      </p:sp>
      <p:sp>
        <p:nvSpPr>
          <p:cNvPr id="378" name="object 378"/>
          <p:cNvSpPr/>
          <p:nvPr/>
        </p:nvSpPr>
        <p:spPr>
          <a:xfrm>
            <a:off x="8575868" y="5243723"/>
            <a:ext cx="267335" cy="158115"/>
          </a:xfrm>
          <a:custGeom>
            <a:avLst/>
            <a:gdLst/>
            <a:ahLst/>
            <a:cxnLst/>
            <a:rect l="l" t="t" r="r" b="b"/>
            <a:pathLst>
              <a:path w="267334" h="158114">
                <a:moveTo>
                  <a:pt x="1003" y="0"/>
                </a:moveTo>
                <a:lnTo>
                  <a:pt x="0" y="2019"/>
                </a:lnTo>
                <a:lnTo>
                  <a:pt x="267131" y="157861"/>
                </a:lnTo>
                <a:lnTo>
                  <a:pt x="267157" y="155282"/>
                </a:lnTo>
                <a:lnTo>
                  <a:pt x="1003" y="0"/>
                </a:lnTo>
                <a:close/>
              </a:path>
            </a:pathLst>
          </a:custGeom>
          <a:solidFill>
            <a:srgbClr val="79ABDC"/>
          </a:solidFill>
        </p:spPr>
        <p:txBody>
          <a:bodyPr wrap="square" lIns="0" tIns="0" rIns="0" bIns="0" rtlCol="0"/>
          <a:lstStyle/>
          <a:p>
            <a:endParaRPr/>
          </a:p>
        </p:txBody>
      </p:sp>
      <p:sp>
        <p:nvSpPr>
          <p:cNvPr id="379" name="object 379"/>
          <p:cNvSpPr/>
          <p:nvPr/>
        </p:nvSpPr>
        <p:spPr>
          <a:xfrm>
            <a:off x="8574902" y="5245736"/>
            <a:ext cx="268605" cy="158750"/>
          </a:xfrm>
          <a:custGeom>
            <a:avLst/>
            <a:gdLst/>
            <a:ahLst/>
            <a:cxnLst/>
            <a:rect l="l" t="t" r="r" b="b"/>
            <a:pathLst>
              <a:path w="268604" h="158750">
                <a:moveTo>
                  <a:pt x="965" y="0"/>
                </a:moveTo>
                <a:lnTo>
                  <a:pt x="0" y="2032"/>
                </a:lnTo>
                <a:lnTo>
                  <a:pt x="268033" y="158419"/>
                </a:lnTo>
                <a:lnTo>
                  <a:pt x="268097" y="155854"/>
                </a:lnTo>
                <a:lnTo>
                  <a:pt x="965" y="0"/>
                </a:lnTo>
                <a:close/>
              </a:path>
            </a:pathLst>
          </a:custGeom>
          <a:solidFill>
            <a:srgbClr val="76A7D6"/>
          </a:solidFill>
        </p:spPr>
        <p:txBody>
          <a:bodyPr wrap="square" lIns="0" tIns="0" rIns="0" bIns="0" rtlCol="0"/>
          <a:lstStyle/>
          <a:p>
            <a:endParaRPr/>
          </a:p>
        </p:txBody>
      </p:sp>
      <p:sp>
        <p:nvSpPr>
          <p:cNvPr id="380" name="object 380"/>
          <p:cNvSpPr/>
          <p:nvPr/>
        </p:nvSpPr>
        <p:spPr>
          <a:xfrm>
            <a:off x="8573934" y="5247776"/>
            <a:ext cx="269240" cy="159385"/>
          </a:xfrm>
          <a:custGeom>
            <a:avLst/>
            <a:gdLst/>
            <a:ahLst/>
            <a:cxnLst/>
            <a:rect l="l" t="t" r="r" b="b"/>
            <a:pathLst>
              <a:path w="269240" h="159385">
                <a:moveTo>
                  <a:pt x="965" y="0"/>
                </a:moveTo>
                <a:lnTo>
                  <a:pt x="0" y="2032"/>
                </a:lnTo>
                <a:lnTo>
                  <a:pt x="268947" y="158940"/>
                </a:lnTo>
                <a:lnTo>
                  <a:pt x="268998" y="156375"/>
                </a:lnTo>
                <a:lnTo>
                  <a:pt x="965" y="0"/>
                </a:lnTo>
                <a:close/>
              </a:path>
            </a:pathLst>
          </a:custGeom>
          <a:solidFill>
            <a:srgbClr val="72A4D3"/>
          </a:solidFill>
        </p:spPr>
        <p:txBody>
          <a:bodyPr wrap="square" lIns="0" tIns="0" rIns="0" bIns="0" rtlCol="0"/>
          <a:lstStyle/>
          <a:p>
            <a:endParaRPr/>
          </a:p>
        </p:txBody>
      </p:sp>
      <p:sp>
        <p:nvSpPr>
          <p:cNvPr id="381" name="object 381"/>
          <p:cNvSpPr/>
          <p:nvPr/>
        </p:nvSpPr>
        <p:spPr>
          <a:xfrm>
            <a:off x="8572997" y="5249811"/>
            <a:ext cx="269875" cy="160020"/>
          </a:xfrm>
          <a:custGeom>
            <a:avLst/>
            <a:gdLst/>
            <a:ahLst/>
            <a:cxnLst/>
            <a:rect l="l" t="t" r="r" b="b"/>
            <a:pathLst>
              <a:path w="269875" h="160020">
                <a:moveTo>
                  <a:pt x="939" y="0"/>
                </a:moveTo>
                <a:lnTo>
                  <a:pt x="0" y="2044"/>
                </a:lnTo>
                <a:lnTo>
                  <a:pt x="269786" y="159448"/>
                </a:lnTo>
                <a:lnTo>
                  <a:pt x="269874" y="156908"/>
                </a:lnTo>
                <a:lnTo>
                  <a:pt x="939" y="0"/>
                </a:lnTo>
                <a:close/>
              </a:path>
            </a:pathLst>
          </a:custGeom>
          <a:solidFill>
            <a:srgbClr val="70A1D1"/>
          </a:solidFill>
        </p:spPr>
        <p:txBody>
          <a:bodyPr wrap="square" lIns="0" tIns="0" rIns="0" bIns="0" rtlCol="0"/>
          <a:lstStyle/>
          <a:p>
            <a:endParaRPr/>
          </a:p>
        </p:txBody>
      </p:sp>
      <p:sp>
        <p:nvSpPr>
          <p:cNvPr id="382" name="object 382"/>
          <p:cNvSpPr/>
          <p:nvPr/>
        </p:nvSpPr>
        <p:spPr>
          <a:xfrm>
            <a:off x="8572068" y="5251858"/>
            <a:ext cx="271145" cy="160020"/>
          </a:xfrm>
          <a:custGeom>
            <a:avLst/>
            <a:gdLst/>
            <a:ahLst/>
            <a:cxnLst/>
            <a:rect l="l" t="t" r="r" b="b"/>
            <a:pathLst>
              <a:path w="271145" h="160020">
                <a:moveTo>
                  <a:pt x="927" y="0"/>
                </a:moveTo>
                <a:lnTo>
                  <a:pt x="0" y="2057"/>
                </a:lnTo>
                <a:lnTo>
                  <a:pt x="270624" y="159943"/>
                </a:lnTo>
                <a:lnTo>
                  <a:pt x="270713" y="157403"/>
                </a:lnTo>
                <a:lnTo>
                  <a:pt x="927" y="0"/>
                </a:lnTo>
                <a:close/>
              </a:path>
            </a:pathLst>
          </a:custGeom>
          <a:solidFill>
            <a:srgbClr val="6C9DCF"/>
          </a:solidFill>
        </p:spPr>
        <p:txBody>
          <a:bodyPr wrap="square" lIns="0" tIns="0" rIns="0" bIns="0" rtlCol="0"/>
          <a:lstStyle/>
          <a:p>
            <a:endParaRPr/>
          </a:p>
        </p:txBody>
      </p:sp>
      <p:sp>
        <p:nvSpPr>
          <p:cNvPr id="383" name="object 383"/>
          <p:cNvSpPr/>
          <p:nvPr/>
        </p:nvSpPr>
        <p:spPr>
          <a:xfrm>
            <a:off x="8571147" y="5253921"/>
            <a:ext cx="271780" cy="160655"/>
          </a:xfrm>
          <a:custGeom>
            <a:avLst/>
            <a:gdLst/>
            <a:ahLst/>
            <a:cxnLst/>
            <a:rect l="l" t="t" r="r" b="b"/>
            <a:pathLst>
              <a:path w="271779" h="160654">
                <a:moveTo>
                  <a:pt x="914" y="0"/>
                </a:moveTo>
                <a:lnTo>
                  <a:pt x="0" y="2070"/>
                </a:lnTo>
                <a:lnTo>
                  <a:pt x="271424" y="160426"/>
                </a:lnTo>
                <a:lnTo>
                  <a:pt x="271538" y="157886"/>
                </a:lnTo>
                <a:lnTo>
                  <a:pt x="914" y="0"/>
                </a:lnTo>
                <a:close/>
              </a:path>
            </a:pathLst>
          </a:custGeom>
          <a:solidFill>
            <a:srgbClr val="6B99CB"/>
          </a:solidFill>
        </p:spPr>
        <p:txBody>
          <a:bodyPr wrap="square" lIns="0" tIns="0" rIns="0" bIns="0" rtlCol="0"/>
          <a:lstStyle/>
          <a:p>
            <a:endParaRPr/>
          </a:p>
        </p:txBody>
      </p:sp>
      <p:sp>
        <p:nvSpPr>
          <p:cNvPr id="384" name="object 384"/>
          <p:cNvSpPr/>
          <p:nvPr/>
        </p:nvSpPr>
        <p:spPr>
          <a:xfrm>
            <a:off x="8570257" y="5255988"/>
            <a:ext cx="272415" cy="161290"/>
          </a:xfrm>
          <a:custGeom>
            <a:avLst/>
            <a:gdLst/>
            <a:ahLst/>
            <a:cxnLst/>
            <a:rect l="l" t="t" r="r" b="b"/>
            <a:pathLst>
              <a:path w="272415" h="161289">
                <a:moveTo>
                  <a:pt x="889" y="0"/>
                </a:moveTo>
                <a:lnTo>
                  <a:pt x="0" y="2070"/>
                </a:lnTo>
                <a:lnTo>
                  <a:pt x="272173" y="160870"/>
                </a:lnTo>
                <a:lnTo>
                  <a:pt x="272313" y="158356"/>
                </a:lnTo>
                <a:lnTo>
                  <a:pt x="889" y="0"/>
                </a:lnTo>
                <a:close/>
              </a:path>
            </a:pathLst>
          </a:custGeom>
          <a:solidFill>
            <a:srgbClr val="6695C8"/>
          </a:solidFill>
        </p:spPr>
        <p:txBody>
          <a:bodyPr wrap="square" lIns="0" tIns="0" rIns="0" bIns="0" rtlCol="0"/>
          <a:lstStyle/>
          <a:p>
            <a:endParaRPr/>
          </a:p>
        </p:txBody>
      </p:sp>
      <p:sp>
        <p:nvSpPr>
          <p:cNvPr id="385" name="object 385"/>
          <p:cNvSpPr/>
          <p:nvPr/>
        </p:nvSpPr>
        <p:spPr>
          <a:xfrm>
            <a:off x="8569372" y="5258064"/>
            <a:ext cx="273685" cy="161925"/>
          </a:xfrm>
          <a:custGeom>
            <a:avLst/>
            <a:gdLst/>
            <a:ahLst/>
            <a:cxnLst/>
            <a:rect l="l" t="t" r="r" b="b"/>
            <a:pathLst>
              <a:path w="273684" h="161925">
                <a:moveTo>
                  <a:pt x="889" y="0"/>
                </a:moveTo>
                <a:lnTo>
                  <a:pt x="0" y="2082"/>
                </a:lnTo>
                <a:lnTo>
                  <a:pt x="272923" y="161315"/>
                </a:lnTo>
                <a:lnTo>
                  <a:pt x="273062" y="158788"/>
                </a:lnTo>
                <a:lnTo>
                  <a:pt x="889" y="0"/>
                </a:lnTo>
                <a:close/>
              </a:path>
            </a:pathLst>
          </a:custGeom>
          <a:solidFill>
            <a:srgbClr val="6692C5"/>
          </a:solidFill>
        </p:spPr>
        <p:txBody>
          <a:bodyPr wrap="square" lIns="0" tIns="0" rIns="0" bIns="0" rtlCol="0"/>
          <a:lstStyle/>
          <a:p>
            <a:endParaRPr/>
          </a:p>
        </p:txBody>
      </p:sp>
      <p:sp>
        <p:nvSpPr>
          <p:cNvPr id="386" name="object 386"/>
          <p:cNvSpPr/>
          <p:nvPr/>
        </p:nvSpPr>
        <p:spPr>
          <a:xfrm>
            <a:off x="8568515" y="5260147"/>
            <a:ext cx="274320" cy="161925"/>
          </a:xfrm>
          <a:custGeom>
            <a:avLst/>
            <a:gdLst/>
            <a:ahLst/>
            <a:cxnLst/>
            <a:rect l="l" t="t" r="r" b="b"/>
            <a:pathLst>
              <a:path w="274320" h="161925">
                <a:moveTo>
                  <a:pt x="850" y="0"/>
                </a:moveTo>
                <a:lnTo>
                  <a:pt x="0" y="2108"/>
                </a:lnTo>
                <a:lnTo>
                  <a:pt x="273608" y="161721"/>
                </a:lnTo>
                <a:lnTo>
                  <a:pt x="273773" y="159232"/>
                </a:lnTo>
                <a:lnTo>
                  <a:pt x="850" y="0"/>
                </a:lnTo>
                <a:close/>
              </a:path>
            </a:pathLst>
          </a:custGeom>
          <a:solidFill>
            <a:srgbClr val="618EC3"/>
          </a:solidFill>
        </p:spPr>
        <p:txBody>
          <a:bodyPr wrap="square" lIns="0" tIns="0" rIns="0" bIns="0" rtlCol="0"/>
          <a:lstStyle/>
          <a:p>
            <a:endParaRPr/>
          </a:p>
        </p:txBody>
      </p:sp>
      <p:sp>
        <p:nvSpPr>
          <p:cNvPr id="387" name="object 387"/>
          <p:cNvSpPr/>
          <p:nvPr/>
        </p:nvSpPr>
        <p:spPr>
          <a:xfrm>
            <a:off x="8567651" y="5262250"/>
            <a:ext cx="274955" cy="162560"/>
          </a:xfrm>
          <a:custGeom>
            <a:avLst/>
            <a:gdLst/>
            <a:ahLst/>
            <a:cxnLst/>
            <a:rect l="l" t="t" r="r" b="b"/>
            <a:pathLst>
              <a:path w="274954" h="162560">
                <a:moveTo>
                  <a:pt x="863" y="0"/>
                </a:moveTo>
                <a:lnTo>
                  <a:pt x="0" y="2108"/>
                </a:lnTo>
                <a:lnTo>
                  <a:pt x="274294" y="162128"/>
                </a:lnTo>
                <a:lnTo>
                  <a:pt x="274472" y="159626"/>
                </a:lnTo>
                <a:lnTo>
                  <a:pt x="863" y="0"/>
                </a:lnTo>
                <a:close/>
              </a:path>
            </a:pathLst>
          </a:custGeom>
          <a:solidFill>
            <a:srgbClr val="608BBF"/>
          </a:solidFill>
        </p:spPr>
        <p:txBody>
          <a:bodyPr wrap="square" lIns="0" tIns="0" rIns="0" bIns="0" rtlCol="0"/>
          <a:lstStyle/>
          <a:p>
            <a:endParaRPr/>
          </a:p>
        </p:txBody>
      </p:sp>
      <p:sp>
        <p:nvSpPr>
          <p:cNvPr id="388" name="object 388"/>
          <p:cNvSpPr/>
          <p:nvPr/>
        </p:nvSpPr>
        <p:spPr>
          <a:xfrm>
            <a:off x="8566830" y="5264345"/>
            <a:ext cx="275590" cy="162560"/>
          </a:xfrm>
          <a:custGeom>
            <a:avLst/>
            <a:gdLst/>
            <a:ahLst/>
            <a:cxnLst/>
            <a:rect l="l" t="t" r="r" b="b"/>
            <a:pathLst>
              <a:path w="275590" h="162560">
                <a:moveTo>
                  <a:pt x="825" y="0"/>
                </a:moveTo>
                <a:lnTo>
                  <a:pt x="0" y="2120"/>
                </a:lnTo>
                <a:lnTo>
                  <a:pt x="274916" y="162509"/>
                </a:lnTo>
                <a:lnTo>
                  <a:pt x="274993" y="161683"/>
                </a:lnTo>
                <a:lnTo>
                  <a:pt x="275107" y="160020"/>
                </a:lnTo>
                <a:lnTo>
                  <a:pt x="825" y="0"/>
                </a:lnTo>
                <a:close/>
              </a:path>
            </a:pathLst>
          </a:custGeom>
          <a:solidFill>
            <a:srgbClr val="5C87BD"/>
          </a:solidFill>
        </p:spPr>
        <p:txBody>
          <a:bodyPr wrap="square" lIns="0" tIns="0" rIns="0" bIns="0" rtlCol="0"/>
          <a:lstStyle/>
          <a:p>
            <a:endParaRPr/>
          </a:p>
        </p:txBody>
      </p:sp>
      <p:sp>
        <p:nvSpPr>
          <p:cNvPr id="389" name="object 389"/>
          <p:cNvSpPr/>
          <p:nvPr/>
        </p:nvSpPr>
        <p:spPr>
          <a:xfrm>
            <a:off x="8565998" y="5266468"/>
            <a:ext cx="276225" cy="163195"/>
          </a:xfrm>
          <a:custGeom>
            <a:avLst/>
            <a:gdLst/>
            <a:ahLst/>
            <a:cxnLst/>
            <a:rect l="l" t="t" r="r" b="b"/>
            <a:pathLst>
              <a:path w="276225" h="163195">
                <a:moveTo>
                  <a:pt x="825" y="0"/>
                </a:moveTo>
                <a:lnTo>
                  <a:pt x="0" y="2120"/>
                </a:lnTo>
                <a:lnTo>
                  <a:pt x="275526" y="162864"/>
                </a:lnTo>
                <a:lnTo>
                  <a:pt x="275742" y="160388"/>
                </a:lnTo>
                <a:lnTo>
                  <a:pt x="825" y="0"/>
                </a:lnTo>
                <a:close/>
              </a:path>
            </a:pathLst>
          </a:custGeom>
          <a:solidFill>
            <a:srgbClr val="5785BC"/>
          </a:solidFill>
        </p:spPr>
        <p:txBody>
          <a:bodyPr wrap="square" lIns="0" tIns="0" rIns="0" bIns="0" rtlCol="0"/>
          <a:lstStyle/>
          <a:p>
            <a:endParaRPr/>
          </a:p>
        </p:txBody>
      </p:sp>
      <p:sp>
        <p:nvSpPr>
          <p:cNvPr id="390" name="object 390"/>
          <p:cNvSpPr/>
          <p:nvPr/>
        </p:nvSpPr>
        <p:spPr>
          <a:xfrm>
            <a:off x="8565206" y="5268585"/>
            <a:ext cx="276860" cy="163830"/>
          </a:xfrm>
          <a:custGeom>
            <a:avLst/>
            <a:gdLst/>
            <a:ahLst/>
            <a:cxnLst/>
            <a:rect l="l" t="t" r="r" b="b"/>
            <a:pathLst>
              <a:path w="276859" h="163829">
                <a:moveTo>
                  <a:pt x="800" y="0"/>
                </a:moveTo>
                <a:lnTo>
                  <a:pt x="0" y="2133"/>
                </a:lnTo>
                <a:lnTo>
                  <a:pt x="276110" y="163220"/>
                </a:lnTo>
                <a:lnTo>
                  <a:pt x="276326" y="160743"/>
                </a:lnTo>
                <a:lnTo>
                  <a:pt x="800" y="0"/>
                </a:lnTo>
                <a:close/>
              </a:path>
            </a:pathLst>
          </a:custGeom>
          <a:solidFill>
            <a:srgbClr val="5682B9"/>
          </a:solidFill>
        </p:spPr>
        <p:txBody>
          <a:bodyPr wrap="square" lIns="0" tIns="0" rIns="0" bIns="0" rtlCol="0"/>
          <a:lstStyle/>
          <a:p>
            <a:endParaRPr/>
          </a:p>
        </p:txBody>
      </p:sp>
      <p:sp>
        <p:nvSpPr>
          <p:cNvPr id="391" name="object 391"/>
          <p:cNvSpPr/>
          <p:nvPr/>
        </p:nvSpPr>
        <p:spPr>
          <a:xfrm>
            <a:off x="8564415" y="5270715"/>
            <a:ext cx="277495" cy="163830"/>
          </a:xfrm>
          <a:custGeom>
            <a:avLst/>
            <a:gdLst/>
            <a:ahLst/>
            <a:cxnLst/>
            <a:rect l="l" t="t" r="r" b="b"/>
            <a:pathLst>
              <a:path w="277495" h="163829">
                <a:moveTo>
                  <a:pt x="787" y="0"/>
                </a:moveTo>
                <a:lnTo>
                  <a:pt x="0" y="2146"/>
                </a:lnTo>
                <a:lnTo>
                  <a:pt x="276644" y="163537"/>
                </a:lnTo>
                <a:lnTo>
                  <a:pt x="276898" y="161086"/>
                </a:lnTo>
                <a:lnTo>
                  <a:pt x="787" y="0"/>
                </a:lnTo>
                <a:close/>
              </a:path>
            </a:pathLst>
          </a:custGeom>
          <a:solidFill>
            <a:srgbClr val="527FB6"/>
          </a:solidFill>
        </p:spPr>
        <p:txBody>
          <a:bodyPr wrap="square" lIns="0" tIns="0" rIns="0" bIns="0" rtlCol="0"/>
          <a:lstStyle/>
          <a:p>
            <a:endParaRPr/>
          </a:p>
        </p:txBody>
      </p:sp>
      <p:sp>
        <p:nvSpPr>
          <p:cNvPr id="392" name="object 392"/>
          <p:cNvSpPr/>
          <p:nvPr/>
        </p:nvSpPr>
        <p:spPr>
          <a:xfrm>
            <a:off x="8563633" y="5272859"/>
            <a:ext cx="277495" cy="164465"/>
          </a:xfrm>
          <a:custGeom>
            <a:avLst/>
            <a:gdLst/>
            <a:ahLst/>
            <a:cxnLst/>
            <a:rect l="l" t="t" r="r" b="b"/>
            <a:pathLst>
              <a:path w="277495" h="164464">
                <a:moveTo>
                  <a:pt x="787" y="0"/>
                </a:moveTo>
                <a:lnTo>
                  <a:pt x="0" y="2146"/>
                </a:lnTo>
                <a:lnTo>
                  <a:pt x="277177" y="163855"/>
                </a:lnTo>
                <a:lnTo>
                  <a:pt x="277431" y="161391"/>
                </a:lnTo>
                <a:lnTo>
                  <a:pt x="787" y="0"/>
                </a:lnTo>
                <a:close/>
              </a:path>
            </a:pathLst>
          </a:custGeom>
          <a:solidFill>
            <a:srgbClr val="517CB4"/>
          </a:solidFill>
        </p:spPr>
        <p:txBody>
          <a:bodyPr wrap="square" lIns="0" tIns="0" rIns="0" bIns="0" rtlCol="0"/>
          <a:lstStyle/>
          <a:p>
            <a:endParaRPr/>
          </a:p>
        </p:txBody>
      </p:sp>
      <p:sp>
        <p:nvSpPr>
          <p:cNvPr id="393" name="object 393"/>
          <p:cNvSpPr/>
          <p:nvPr/>
        </p:nvSpPr>
        <p:spPr>
          <a:xfrm>
            <a:off x="8562887" y="5275003"/>
            <a:ext cx="278130" cy="164465"/>
          </a:xfrm>
          <a:custGeom>
            <a:avLst/>
            <a:gdLst/>
            <a:ahLst/>
            <a:cxnLst/>
            <a:rect l="l" t="t" r="r" b="b"/>
            <a:pathLst>
              <a:path w="278129" h="164464">
                <a:moveTo>
                  <a:pt x="749" y="0"/>
                </a:moveTo>
                <a:lnTo>
                  <a:pt x="0" y="2158"/>
                </a:lnTo>
                <a:lnTo>
                  <a:pt x="277647" y="164147"/>
                </a:lnTo>
                <a:lnTo>
                  <a:pt x="277926" y="161709"/>
                </a:lnTo>
                <a:lnTo>
                  <a:pt x="749" y="0"/>
                </a:lnTo>
                <a:close/>
              </a:path>
            </a:pathLst>
          </a:custGeom>
          <a:solidFill>
            <a:srgbClr val="4D78B2"/>
          </a:solidFill>
        </p:spPr>
        <p:txBody>
          <a:bodyPr wrap="square" lIns="0" tIns="0" rIns="0" bIns="0" rtlCol="0"/>
          <a:lstStyle/>
          <a:p>
            <a:endParaRPr/>
          </a:p>
        </p:txBody>
      </p:sp>
      <p:sp>
        <p:nvSpPr>
          <p:cNvPr id="394" name="object 394"/>
          <p:cNvSpPr/>
          <p:nvPr/>
        </p:nvSpPr>
        <p:spPr>
          <a:xfrm>
            <a:off x="8562137" y="5277168"/>
            <a:ext cx="278765" cy="164465"/>
          </a:xfrm>
          <a:custGeom>
            <a:avLst/>
            <a:gdLst/>
            <a:ahLst/>
            <a:cxnLst/>
            <a:rect l="l" t="t" r="r" b="b"/>
            <a:pathLst>
              <a:path w="278765" h="164464">
                <a:moveTo>
                  <a:pt x="749" y="0"/>
                </a:moveTo>
                <a:lnTo>
                  <a:pt x="0" y="2158"/>
                </a:lnTo>
                <a:lnTo>
                  <a:pt x="278104" y="164414"/>
                </a:lnTo>
                <a:lnTo>
                  <a:pt x="278396" y="161988"/>
                </a:lnTo>
                <a:lnTo>
                  <a:pt x="749" y="0"/>
                </a:lnTo>
                <a:close/>
              </a:path>
            </a:pathLst>
          </a:custGeom>
          <a:solidFill>
            <a:srgbClr val="4B75AF"/>
          </a:solidFill>
        </p:spPr>
        <p:txBody>
          <a:bodyPr wrap="square" lIns="0" tIns="0" rIns="0" bIns="0" rtlCol="0"/>
          <a:lstStyle/>
          <a:p>
            <a:endParaRPr/>
          </a:p>
        </p:txBody>
      </p:sp>
      <p:sp>
        <p:nvSpPr>
          <p:cNvPr id="395" name="object 395"/>
          <p:cNvSpPr/>
          <p:nvPr/>
        </p:nvSpPr>
        <p:spPr>
          <a:xfrm>
            <a:off x="8561413" y="5279332"/>
            <a:ext cx="279400" cy="165100"/>
          </a:xfrm>
          <a:custGeom>
            <a:avLst/>
            <a:gdLst/>
            <a:ahLst/>
            <a:cxnLst/>
            <a:rect l="l" t="t" r="r" b="b"/>
            <a:pathLst>
              <a:path w="279400" h="165100">
                <a:moveTo>
                  <a:pt x="723" y="0"/>
                </a:moveTo>
                <a:lnTo>
                  <a:pt x="0" y="2184"/>
                </a:lnTo>
                <a:lnTo>
                  <a:pt x="278536" y="164680"/>
                </a:lnTo>
                <a:lnTo>
                  <a:pt x="278828" y="162255"/>
                </a:lnTo>
                <a:lnTo>
                  <a:pt x="723" y="0"/>
                </a:lnTo>
                <a:close/>
              </a:path>
            </a:pathLst>
          </a:custGeom>
          <a:solidFill>
            <a:srgbClr val="4772AC"/>
          </a:solidFill>
        </p:spPr>
        <p:txBody>
          <a:bodyPr wrap="square" lIns="0" tIns="0" rIns="0" bIns="0" rtlCol="0"/>
          <a:lstStyle/>
          <a:p>
            <a:endParaRPr/>
          </a:p>
        </p:txBody>
      </p:sp>
      <p:sp>
        <p:nvSpPr>
          <p:cNvPr id="396" name="object 396"/>
          <p:cNvSpPr/>
          <p:nvPr/>
        </p:nvSpPr>
        <p:spPr>
          <a:xfrm>
            <a:off x="8560705" y="5281510"/>
            <a:ext cx="279400" cy="165100"/>
          </a:xfrm>
          <a:custGeom>
            <a:avLst/>
            <a:gdLst/>
            <a:ahLst/>
            <a:cxnLst/>
            <a:rect l="l" t="t" r="r" b="b"/>
            <a:pathLst>
              <a:path w="279400" h="165100">
                <a:moveTo>
                  <a:pt x="711" y="0"/>
                </a:moveTo>
                <a:lnTo>
                  <a:pt x="0" y="2184"/>
                </a:lnTo>
                <a:lnTo>
                  <a:pt x="278917" y="164909"/>
                </a:lnTo>
                <a:lnTo>
                  <a:pt x="279247" y="162509"/>
                </a:lnTo>
                <a:lnTo>
                  <a:pt x="711" y="0"/>
                </a:lnTo>
                <a:close/>
              </a:path>
            </a:pathLst>
          </a:custGeom>
          <a:solidFill>
            <a:srgbClr val="426FAA"/>
          </a:solidFill>
        </p:spPr>
        <p:txBody>
          <a:bodyPr wrap="square" lIns="0" tIns="0" rIns="0" bIns="0" rtlCol="0"/>
          <a:lstStyle/>
          <a:p>
            <a:endParaRPr/>
          </a:p>
        </p:txBody>
      </p:sp>
      <p:sp>
        <p:nvSpPr>
          <p:cNvPr id="397" name="object 397"/>
          <p:cNvSpPr/>
          <p:nvPr/>
        </p:nvSpPr>
        <p:spPr>
          <a:xfrm>
            <a:off x="8560003" y="5283689"/>
            <a:ext cx="280035" cy="165735"/>
          </a:xfrm>
          <a:custGeom>
            <a:avLst/>
            <a:gdLst/>
            <a:ahLst/>
            <a:cxnLst/>
            <a:rect l="l" t="t" r="r" b="b"/>
            <a:pathLst>
              <a:path w="280034" h="165735">
                <a:moveTo>
                  <a:pt x="698" y="0"/>
                </a:moveTo>
                <a:lnTo>
                  <a:pt x="0" y="2197"/>
                </a:lnTo>
                <a:lnTo>
                  <a:pt x="279298" y="165138"/>
                </a:lnTo>
                <a:lnTo>
                  <a:pt x="279628" y="162725"/>
                </a:lnTo>
                <a:lnTo>
                  <a:pt x="698" y="0"/>
                </a:lnTo>
                <a:close/>
              </a:path>
            </a:pathLst>
          </a:custGeom>
          <a:solidFill>
            <a:srgbClr val="406CA8"/>
          </a:solidFill>
        </p:spPr>
        <p:txBody>
          <a:bodyPr wrap="square" lIns="0" tIns="0" rIns="0" bIns="0" rtlCol="0"/>
          <a:lstStyle/>
          <a:p>
            <a:endParaRPr/>
          </a:p>
        </p:txBody>
      </p:sp>
      <p:sp>
        <p:nvSpPr>
          <p:cNvPr id="398" name="object 398"/>
          <p:cNvSpPr/>
          <p:nvPr/>
        </p:nvSpPr>
        <p:spPr>
          <a:xfrm>
            <a:off x="8559314" y="5285882"/>
            <a:ext cx="280035" cy="165735"/>
          </a:xfrm>
          <a:custGeom>
            <a:avLst/>
            <a:gdLst/>
            <a:ahLst/>
            <a:cxnLst/>
            <a:rect l="l" t="t" r="r" b="b"/>
            <a:pathLst>
              <a:path w="280034" h="165735">
                <a:moveTo>
                  <a:pt x="685" y="0"/>
                </a:moveTo>
                <a:lnTo>
                  <a:pt x="0" y="2209"/>
                </a:lnTo>
                <a:lnTo>
                  <a:pt x="279628" y="165341"/>
                </a:lnTo>
                <a:lnTo>
                  <a:pt x="279984" y="162940"/>
                </a:lnTo>
                <a:lnTo>
                  <a:pt x="685" y="0"/>
                </a:lnTo>
                <a:close/>
              </a:path>
            </a:pathLst>
          </a:custGeom>
          <a:solidFill>
            <a:srgbClr val="3B6BA6"/>
          </a:solidFill>
        </p:spPr>
        <p:txBody>
          <a:bodyPr wrap="square" lIns="0" tIns="0" rIns="0" bIns="0" rtlCol="0"/>
          <a:lstStyle/>
          <a:p>
            <a:endParaRPr/>
          </a:p>
        </p:txBody>
      </p:sp>
      <p:sp>
        <p:nvSpPr>
          <p:cNvPr id="399" name="object 399"/>
          <p:cNvSpPr/>
          <p:nvPr/>
        </p:nvSpPr>
        <p:spPr>
          <a:xfrm>
            <a:off x="8558635" y="5288086"/>
            <a:ext cx="280670" cy="165735"/>
          </a:xfrm>
          <a:custGeom>
            <a:avLst/>
            <a:gdLst/>
            <a:ahLst/>
            <a:cxnLst/>
            <a:rect l="l" t="t" r="r" b="b"/>
            <a:pathLst>
              <a:path w="280670" h="165735">
                <a:moveTo>
                  <a:pt x="685" y="0"/>
                </a:moveTo>
                <a:lnTo>
                  <a:pt x="0" y="2209"/>
                </a:lnTo>
                <a:lnTo>
                  <a:pt x="279946" y="165531"/>
                </a:lnTo>
                <a:lnTo>
                  <a:pt x="280314" y="163131"/>
                </a:lnTo>
                <a:lnTo>
                  <a:pt x="685" y="0"/>
                </a:lnTo>
                <a:close/>
              </a:path>
            </a:pathLst>
          </a:custGeom>
          <a:solidFill>
            <a:srgbClr val="3B68A4"/>
          </a:solidFill>
        </p:spPr>
        <p:txBody>
          <a:bodyPr wrap="square" lIns="0" tIns="0" rIns="0" bIns="0" rtlCol="0"/>
          <a:lstStyle/>
          <a:p>
            <a:endParaRPr/>
          </a:p>
        </p:txBody>
      </p:sp>
      <p:sp>
        <p:nvSpPr>
          <p:cNvPr id="400" name="object 400"/>
          <p:cNvSpPr/>
          <p:nvPr/>
        </p:nvSpPr>
        <p:spPr>
          <a:xfrm>
            <a:off x="8557993" y="5290292"/>
            <a:ext cx="280670" cy="165735"/>
          </a:xfrm>
          <a:custGeom>
            <a:avLst/>
            <a:gdLst/>
            <a:ahLst/>
            <a:cxnLst/>
            <a:rect l="l" t="t" r="r" b="b"/>
            <a:pathLst>
              <a:path w="280670" h="165735">
                <a:moveTo>
                  <a:pt x="647" y="0"/>
                </a:moveTo>
                <a:lnTo>
                  <a:pt x="0" y="2222"/>
                </a:lnTo>
                <a:lnTo>
                  <a:pt x="280212" y="165709"/>
                </a:lnTo>
                <a:lnTo>
                  <a:pt x="280593" y="163322"/>
                </a:lnTo>
                <a:lnTo>
                  <a:pt x="647" y="0"/>
                </a:lnTo>
                <a:close/>
              </a:path>
            </a:pathLst>
          </a:custGeom>
          <a:solidFill>
            <a:srgbClr val="3665A2"/>
          </a:solidFill>
        </p:spPr>
        <p:txBody>
          <a:bodyPr wrap="square" lIns="0" tIns="0" rIns="0" bIns="0" rtlCol="0"/>
          <a:lstStyle/>
          <a:p>
            <a:endParaRPr/>
          </a:p>
        </p:txBody>
      </p:sp>
      <p:sp>
        <p:nvSpPr>
          <p:cNvPr id="401" name="object 401"/>
          <p:cNvSpPr/>
          <p:nvPr/>
        </p:nvSpPr>
        <p:spPr>
          <a:xfrm>
            <a:off x="8557346" y="5292512"/>
            <a:ext cx="281305" cy="166370"/>
          </a:xfrm>
          <a:custGeom>
            <a:avLst/>
            <a:gdLst/>
            <a:ahLst/>
            <a:cxnLst/>
            <a:rect l="l" t="t" r="r" b="b"/>
            <a:pathLst>
              <a:path w="281304" h="166370">
                <a:moveTo>
                  <a:pt x="647" y="0"/>
                </a:moveTo>
                <a:lnTo>
                  <a:pt x="0" y="2222"/>
                </a:lnTo>
                <a:lnTo>
                  <a:pt x="280454" y="165849"/>
                </a:lnTo>
                <a:lnTo>
                  <a:pt x="280860" y="163474"/>
                </a:lnTo>
                <a:lnTo>
                  <a:pt x="647" y="0"/>
                </a:lnTo>
                <a:close/>
              </a:path>
            </a:pathLst>
          </a:custGeom>
          <a:solidFill>
            <a:srgbClr val="3463A0"/>
          </a:solidFill>
        </p:spPr>
        <p:txBody>
          <a:bodyPr wrap="square" lIns="0" tIns="0" rIns="0" bIns="0" rtlCol="0"/>
          <a:lstStyle/>
          <a:p>
            <a:endParaRPr/>
          </a:p>
        </p:txBody>
      </p:sp>
      <p:sp>
        <p:nvSpPr>
          <p:cNvPr id="402" name="object 402"/>
          <p:cNvSpPr/>
          <p:nvPr/>
        </p:nvSpPr>
        <p:spPr>
          <a:xfrm>
            <a:off x="8556732" y="5294739"/>
            <a:ext cx="281305" cy="166370"/>
          </a:xfrm>
          <a:custGeom>
            <a:avLst/>
            <a:gdLst/>
            <a:ahLst/>
            <a:cxnLst/>
            <a:rect l="l" t="t" r="r" b="b"/>
            <a:pathLst>
              <a:path w="281304" h="166370">
                <a:moveTo>
                  <a:pt x="622" y="0"/>
                </a:moveTo>
                <a:lnTo>
                  <a:pt x="0" y="2235"/>
                </a:lnTo>
                <a:lnTo>
                  <a:pt x="280682" y="165989"/>
                </a:lnTo>
                <a:lnTo>
                  <a:pt x="281076" y="163626"/>
                </a:lnTo>
                <a:lnTo>
                  <a:pt x="622" y="0"/>
                </a:lnTo>
                <a:close/>
              </a:path>
            </a:pathLst>
          </a:custGeom>
          <a:solidFill>
            <a:srgbClr val="2F609E"/>
          </a:solidFill>
        </p:spPr>
        <p:txBody>
          <a:bodyPr wrap="square" lIns="0" tIns="0" rIns="0" bIns="0" rtlCol="0"/>
          <a:lstStyle/>
          <a:p>
            <a:endParaRPr/>
          </a:p>
        </p:txBody>
      </p:sp>
      <p:sp>
        <p:nvSpPr>
          <p:cNvPr id="403" name="object 403"/>
          <p:cNvSpPr/>
          <p:nvPr/>
        </p:nvSpPr>
        <p:spPr>
          <a:xfrm>
            <a:off x="8556119" y="5296973"/>
            <a:ext cx="281305" cy="166370"/>
          </a:xfrm>
          <a:custGeom>
            <a:avLst/>
            <a:gdLst/>
            <a:ahLst/>
            <a:cxnLst/>
            <a:rect l="l" t="t" r="r" b="b"/>
            <a:pathLst>
              <a:path w="281304" h="166370">
                <a:moveTo>
                  <a:pt x="609" y="0"/>
                </a:moveTo>
                <a:lnTo>
                  <a:pt x="0" y="2247"/>
                </a:lnTo>
                <a:lnTo>
                  <a:pt x="280860" y="166103"/>
                </a:lnTo>
                <a:lnTo>
                  <a:pt x="281292" y="163753"/>
                </a:lnTo>
                <a:lnTo>
                  <a:pt x="609" y="0"/>
                </a:lnTo>
                <a:close/>
              </a:path>
            </a:pathLst>
          </a:custGeom>
          <a:solidFill>
            <a:srgbClr val="295D9C"/>
          </a:solidFill>
        </p:spPr>
        <p:txBody>
          <a:bodyPr wrap="square" lIns="0" tIns="0" rIns="0" bIns="0" rtlCol="0"/>
          <a:lstStyle/>
          <a:p>
            <a:endParaRPr/>
          </a:p>
        </p:txBody>
      </p:sp>
      <p:sp>
        <p:nvSpPr>
          <p:cNvPr id="404" name="object 404"/>
          <p:cNvSpPr/>
          <p:nvPr/>
        </p:nvSpPr>
        <p:spPr>
          <a:xfrm>
            <a:off x="8555508" y="5299219"/>
            <a:ext cx="281940" cy="166370"/>
          </a:xfrm>
          <a:custGeom>
            <a:avLst/>
            <a:gdLst/>
            <a:ahLst/>
            <a:cxnLst/>
            <a:rect l="l" t="t" r="r" b="b"/>
            <a:pathLst>
              <a:path w="281940" h="166370">
                <a:moveTo>
                  <a:pt x="609" y="0"/>
                </a:moveTo>
                <a:lnTo>
                  <a:pt x="0" y="2247"/>
                </a:lnTo>
                <a:lnTo>
                  <a:pt x="281038" y="166204"/>
                </a:lnTo>
                <a:lnTo>
                  <a:pt x="281470" y="163855"/>
                </a:lnTo>
                <a:lnTo>
                  <a:pt x="609" y="0"/>
                </a:lnTo>
                <a:close/>
              </a:path>
            </a:pathLst>
          </a:custGeom>
          <a:solidFill>
            <a:srgbClr val="275A9A"/>
          </a:solidFill>
        </p:spPr>
        <p:txBody>
          <a:bodyPr wrap="square" lIns="0" tIns="0" rIns="0" bIns="0" rtlCol="0"/>
          <a:lstStyle/>
          <a:p>
            <a:endParaRPr/>
          </a:p>
        </p:txBody>
      </p:sp>
      <p:sp>
        <p:nvSpPr>
          <p:cNvPr id="405" name="object 405"/>
          <p:cNvSpPr/>
          <p:nvPr/>
        </p:nvSpPr>
        <p:spPr>
          <a:xfrm>
            <a:off x="8554948" y="5301466"/>
            <a:ext cx="281940" cy="166370"/>
          </a:xfrm>
          <a:custGeom>
            <a:avLst/>
            <a:gdLst/>
            <a:ahLst/>
            <a:cxnLst/>
            <a:rect l="l" t="t" r="r" b="b"/>
            <a:pathLst>
              <a:path w="281940" h="166370">
                <a:moveTo>
                  <a:pt x="571" y="0"/>
                </a:moveTo>
                <a:lnTo>
                  <a:pt x="368" y="749"/>
                </a:lnTo>
                <a:lnTo>
                  <a:pt x="0" y="2273"/>
                </a:lnTo>
                <a:lnTo>
                  <a:pt x="281152" y="166293"/>
                </a:lnTo>
                <a:lnTo>
                  <a:pt x="281609" y="163956"/>
                </a:lnTo>
                <a:lnTo>
                  <a:pt x="571" y="0"/>
                </a:lnTo>
                <a:close/>
              </a:path>
            </a:pathLst>
          </a:custGeom>
          <a:solidFill>
            <a:srgbClr val="215898"/>
          </a:solidFill>
        </p:spPr>
        <p:txBody>
          <a:bodyPr wrap="square" lIns="0" tIns="0" rIns="0" bIns="0" rtlCol="0"/>
          <a:lstStyle/>
          <a:p>
            <a:endParaRPr/>
          </a:p>
        </p:txBody>
      </p:sp>
      <p:sp>
        <p:nvSpPr>
          <p:cNvPr id="406" name="object 406"/>
          <p:cNvSpPr/>
          <p:nvPr/>
        </p:nvSpPr>
        <p:spPr>
          <a:xfrm>
            <a:off x="8554371" y="5303734"/>
            <a:ext cx="281940" cy="166370"/>
          </a:xfrm>
          <a:custGeom>
            <a:avLst/>
            <a:gdLst/>
            <a:ahLst/>
            <a:cxnLst/>
            <a:rect l="l" t="t" r="r" b="b"/>
            <a:pathLst>
              <a:path w="281940" h="166370">
                <a:moveTo>
                  <a:pt x="571" y="0"/>
                </a:moveTo>
                <a:lnTo>
                  <a:pt x="0" y="2273"/>
                </a:lnTo>
                <a:lnTo>
                  <a:pt x="281254" y="166357"/>
                </a:lnTo>
                <a:lnTo>
                  <a:pt x="281724" y="164033"/>
                </a:lnTo>
                <a:lnTo>
                  <a:pt x="571" y="0"/>
                </a:lnTo>
                <a:close/>
              </a:path>
            </a:pathLst>
          </a:custGeom>
          <a:solidFill>
            <a:srgbClr val="215596"/>
          </a:solidFill>
        </p:spPr>
        <p:txBody>
          <a:bodyPr wrap="square" lIns="0" tIns="0" rIns="0" bIns="0" rtlCol="0"/>
          <a:lstStyle/>
          <a:p>
            <a:endParaRPr/>
          </a:p>
        </p:txBody>
      </p:sp>
      <p:sp>
        <p:nvSpPr>
          <p:cNvPr id="407" name="object 407"/>
          <p:cNvSpPr/>
          <p:nvPr/>
        </p:nvSpPr>
        <p:spPr>
          <a:xfrm>
            <a:off x="8553827" y="5306001"/>
            <a:ext cx="281940" cy="167005"/>
          </a:xfrm>
          <a:custGeom>
            <a:avLst/>
            <a:gdLst/>
            <a:ahLst/>
            <a:cxnLst/>
            <a:rect l="l" t="t" r="r" b="b"/>
            <a:pathLst>
              <a:path w="281940" h="167004">
                <a:moveTo>
                  <a:pt x="546" y="0"/>
                </a:moveTo>
                <a:lnTo>
                  <a:pt x="0" y="2286"/>
                </a:lnTo>
                <a:lnTo>
                  <a:pt x="281343" y="166420"/>
                </a:lnTo>
                <a:lnTo>
                  <a:pt x="281813" y="164096"/>
                </a:lnTo>
                <a:lnTo>
                  <a:pt x="546" y="0"/>
                </a:lnTo>
                <a:close/>
              </a:path>
            </a:pathLst>
          </a:custGeom>
          <a:solidFill>
            <a:srgbClr val="195395"/>
          </a:solidFill>
        </p:spPr>
        <p:txBody>
          <a:bodyPr wrap="square" lIns="0" tIns="0" rIns="0" bIns="0" rtlCol="0"/>
          <a:lstStyle/>
          <a:p>
            <a:endParaRPr/>
          </a:p>
        </p:txBody>
      </p:sp>
      <p:sp>
        <p:nvSpPr>
          <p:cNvPr id="408" name="object 408"/>
          <p:cNvSpPr/>
          <p:nvPr/>
        </p:nvSpPr>
        <p:spPr>
          <a:xfrm>
            <a:off x="8553290" y="5308283"/>
            <a:ext cx="281940" cy="167005"/>
          </a:xfrm>
          <a:custGeom>
            <a:avLst/>
            <a:gdLst/>
            <a:ahLst/>
            <a:cxnLst/>
            <a:rect l="l" t="t" r="r" b="b"/>
            <a:pathLst>
              <a:path w="281940" h="167004">
                <a:moveTo>
                  <a:pt x="533" y="0"/>
                </a:moveTo>
                <a:lnTo>
                  <a:pt x="0" y="2285"/>
                </a:lnTo>
                <a:lnTo>
                  <a:pt x="281368" y="166446"/>
                </a:lnTo>
                <a:lnTo>
                  <a:pt x="281876" y="164134"/>
                </a:lnTo>
                <a:lnTo>
                  <a:pt x="533" y="0"/>
                </a:lnTo>
                <a:close/>
              </a:path>
            </a:pathLst>
          </a:custGeom>
          <a:solidFill>
            <a:srgbClr val="175193"/>
          </a:solidFill>
        </p:spPr>
        <p:txBody>
          <a:bodyPr wrap="square" lIns="0" tIns="0" rIns="0" bIns="0" rtlCol="0"/>
          <a:lstStyle/>
          <a:p>
            <a:endParaRPr/>
          </a:p>
        </p:txBody>
      </p:sp>
      <p:sp>
        <p:nvSpPr>
          <p:cNvPr id="409" name="object 409"/>
          <p:cNvSpPr/>
          <p:nvPr/>
        </p:nvSpPr>
        <p:spPr>
          <a:xfrm>
            <a:off x="8552767" y="5310564"/>
            <a:ext cx="281940" cy="167005"/>
          </a:xfrm>
          <a:custGeom>
            <a:avLst/>
            <a:gdLst/>
            <a:ahLst/>
            <a:cxnLst/>
            <a:rect l="l" t="t" r="r" b="b"/>
            <a:pathLst>
              <a:path w="281940" h="167004">
                <a:moveTo>
                  <a:pt x="520" y="0"/>
                </a:moveTo>
                <a:lnTo>
                  <a:pt x="0" y="2298"/>
                </a:lnTo>
                <a:lnTo>
                  <a:pt x="281393" y="166458"/>
                </a:lnTo>
                <a:lnTo>
                  <a:pt x="281889" y="164147"/>
                </a:lnTo>
                <a:lnTo>
                  <a:pt x="520" y="0"/>
                </a:lnTo>
                <a:close/>
              </a:path>
            </a:pathLst>
          </a:custGeom>
          <a:solidFill>
            <a:srgbClr val="124E91"/>
          </a:solidFill>
        </p:spPr>
        <p:txBody>
          <a:bodyPr wrap="square" lIns="0" tIns="0" rIns="0" bIns="0" rtlCol="0"/>
          <a:lstStyle/>
          <a:p>
            <a:endParaRPr/>
          </a:p>
        </p:txBody>
      </p:sp>
      <p:sp>
        <p:nvSpPr>
          <p:cNvPr id="410" name="object 410"/>
          <p:cNvSpPr/>
          <p:nvPr/>
        </p:nvSpPr>
        <p:spPr>
          <a:xfrm>
            <a:off x="8552262" y="5312859"/>
            <a:ext cx="281940" cy="167005"/>
          </a:xfrm>
          <a:custGeom>
            <a:avLst/>
            <a:gdLst/>
            <a:ahLst/>
            <a:cxnLst/>
            <a:rect l="l" t="t" r="r" b="b"/>
            <a:pathLst>
              <a:path w="281940" h="167004">
                <a:moveTo>
                  <a:pt x="495" y="0"/>
                </a:moveTo>
                <a:lnTo>
                  <a:pt x="317" y="762"/>
                </a:lnTo>
                <a:lnTo>
                  <a:pt x="0" y="2311"/>
                </a:lnTo>
                <a:lnTo>
                  <a:pt x="281368" y="166458"/>
                </a:lnTo>
                <a:lnTo>
                  <a:pt x="281889" y="164172"/>
                </a:lnTo>
                <a:lnTo>
                  <a:pt x="495" y="0"/>
                </a:lnTo>
                <a:close/>
              </a:path>
            </a:pathLst>
          </a:custGeom>
          <a:solidFill>
            <a:srgbClr val="124E91"/>
          </a:solidFill>
        </p:spPr>
        <p:txBody>
          <a:bodyPr wrap="square" lIns="0" tIns="0" rIns="0" bIns="0" rtlCol="0"/>
          <a:lstStyle/>
          <a:p>
            <a:endParaRPr/>
          </a:p>
        </p:txBody>
      </p:sp>
      <p:sp>
        <p:nvSpPr>
          <p:cNvPr id="411" name="object 411"/>
          <p:cNvSpPr/>
          <p:nvPr/>
        </p:nvSpPr>
        <p:spPr>
          <a:xfrm>
            <a:off x="8551760" y="5315168"/>
            <a:ext cx="281940" cy="167005"/>
          </a:xfrm>
          <a:custGeom>
            <a:avLst/>
            <a:gdLst/>
            <a:ahLst/>
            <a:cxnLst/>
            <a:rect l="l" t="t" r="r" b="b"/>
            <a:pathLst>
              <a:path w="281940" h="167004">
                <a:moveTo>
                  <a:pt x="495" y="0"/>
                </a:moveTo>
                <a:lnTo>
                  <a:pt x="152" y="1536"/>
                </a:lnTo>
                <a:lnTo>
                  <a:pt x="0" y="2311"/>
                </a:lnTo>
                <a:lnTo>
                  <a:pt x="281330" y="166446"/>
                </a:lnTo>
                <a:lnTo>
                  <a:pt x="281863" y="164147"/>
                </a:lnTo>
                <a:lnTo>
                  <a:pt x="495" y="0"/>
                </a:lnTo>
                <a:close/>
              </a:path>
            </a:pathLst>
          </a:custGeom>
          <a:solidFill>
            <a:srgbClr val="135193"/>
          </a:solidFill>
        </p:spPr>
        <p:txBody>
          <a:bodyPr wrap="square" lIns="0" tIns="0" rIns="0" bIns="0" rtlCol="0"/>
          <a:lstStyle/>
          <a:p>
            <a:endParaRPr/>
          </a:p>
        </p:txBody>
      </p:sp>
      <p:sp>
        <p:nvSpPr>
          <p:cNvPr id="412" name="object 412"/>
          <p:cNvSpPr/>
          <p:nvPr/>
        </p:nvSpPr>
        <p:spPr>
          <a:xfrm>
            <a:off x="8551285" y="5317470"/>
            <a:ext cx="281940" cy="167005"/>
          </a:xfrm>
          <a:custGeom>
            <a:avLst/>
            <a:gdLst/>
            <a:ahLst/>
            <a:cxnLst/>
            <a:rect l="l" t="t" r="r" b="b"/>
            <a:pathLst>
              <a:path w="281940" h="167004">
                <a:moveTo>
                  <a:pt x="469" y="0"/>
                </a:moveTo>
                <a:lnTo>
                  <a:pt x="0" y="2324"/>
                </a:lnTo>
                <a:lnTo>
                  <a:pt x="281254" y="166420"/>
                </a:lnTo>
                <a:lnTo>
                  <a:pt x="281800" y="164134"/>
                </a:lnTo>
                <a:lnTo>
                  <a:pt x="469" y="0"/>
                </a:lnTo>
                <a:close/>
              </a:path>
            </a:pathLst>
          </a:custGeom>
          <a:solidFill>
            <a:srgbClr val="135294"/>
          </a:solidFill>
        </p:spPr>
        <p:txBody>
          <a:bodyPr wrap="square" lIns="0" tIns="0" rIns="0" bIns="0" rtlCol="0"/>
          <a:lstStyle/>
          <a:p>
            <a:endParaRPr/>
          </a:p>
        </p:txBody>
      </p:sp>
      <p:sp>
        <p:nvSpPr>
          <p:cNvPr id="413" name="object 413"/>
          <p:cNvSpPr/>
          <p:nvPr/>
        </p:nvSpPr>
        <p:spPr>
          <a:xfrm>
            <a:off x="8550810" y="5319800"/>
            <a:ext cx="281940" cy="166370"/>
          </a:xfrm>
          <a:custGeom>
            <a:avLst/>
            <a:gdLst/>
            <a:ahLst/>
            <a:cxnLst/>
            <a:rect l="l" t="t" r="r" b="b"/>
            <a:pathLst>
              <a:path w="281940" h="166370">
                <a:moveTo>
                  <a:pt x="469" y="0"/>
                </a:moveTo>
                <a:lnTo>
                  <a:pt x="0" y="2324"/>
                </a:lnTo>
                <a:lnTo>
                  <a:pt x="281152" y="166357"/>
                </a:lnTo>
                <a:lnTo>
                  <a:pt x="281736" y="164096"/>
                </a:lnTo>
                <a:lnTo>
                  <a:pt x="469" y="0"/>
                </a:lnTo>
                <a:close/>
              </a:path>
            </a:pathLst>
          </a:custGeom>
          <a:solidFill>
            <a:srgbClr val="1D5395"/>
          </a:solidFill>
        </p:spPr>
        <p:txBody>
          <a:bodyPr wrap="square" lIns="0" tIns="0" rIns="0" bIns="0" rtlCol="0"/>
          <a:lstStyle/>
          <a:p>
            <a:endParaRPr/>
          </a:p>
        </p:txBody>
      </p:sp>
      <p:sp>
        <p:nvSpPr>
          <p:cNvPr id="414" name="object 414"/>
          <p:cNvSpPr/>
          <p:nvPr/>
        </p:nvSpPr>
        <p:spPr>
          <a:xfrm>
            <a:off x="8550368" y="5322122"/>
            <a:ext cx="281940" cy="166370"/>
          </a:xfrm>
          <a:custGeom>
            <a:avLst/>
            <a:gdLst/>
            <a:ahLst/>
            <a:cxnLst/>
            <a:rect l="l" t="t" r="r" b="b"/>
            <a:pathLst>
              <a:path w="281940" h="166370">
                <a:moveTo>
                  <a:pt x="444" y="0"/>
                </a:moveTo>
                <a:lnTo>
                  <a:pt x="0" y="2336"/>
                </a:lnTo>
                <a:lnTo>
                  <a:pt x="281025" y="166293"/>
                </a:lnTo>
                <a:lnTo>
                  <a:pt x="281228" y="165544"/>
                </a:lnTo>
                <a:lnTo>
                  <a:pt x="281597" y="164033"/>
                </a:lnTo>
                <a:lnTo>
                  <a:pt x="444" y="0"/>
                </a:lnTo>
                <a:close/>
              </a:path>
            </a:pathLst>
          </a:custGeom>
          <a:solidFill>
            <a:srgbClr val="1F5697"/>
          </a:solidFill>
        </p:spPr>
        <p:txBody>
          <a:bodyPr wrap="square" lIns="0" tIns="0" rIns="0" bIns="0" rtlCol="0"/>
          <a:lstStyle/>
          <a:p>
            <a:endParaRPr/>
          </a:p>
        </p:txBody>
      </p:sp>
      <p:sp>
        <p:nvSpPr>
          <p:cNvPr id="415" name="object 415"/>
          <p:cNvSpPr/>
          <p:nvPr/>
        </p:nvSpPr>
        <p:spPr>
          <a:xfrm>
            <a:off x="8549934" y="5324459"/>
            <a:ext cx="281940" cy="166370"/>
          </a:xfrm>
          <a:custGeom>
            <a:avLst/>
            <a:gdLst/>
            <a:ahLst/>
            <a:cxnLst/>
            <a:rect l="l" t="t" r="r" b="b"/>
            <a:pathLst>
              <a:path w="281940" h="166370">
                <a:moveTo>
                  <a:pt x="431" y="0"/>
                </a:moveTo>
                <a:lnTo>
                  <a:pt x="0" y="2349"/>
                </a:lnTo>
                <a:lnTo>
                  <a:pt x="280860" y="166204"/>
                </a:lnTo>
                <a:lnTo>
                  <a:pt x="281470" y="163956"/>
                </a:lnTo>
                <a:lnTo>
                  <a:pt x="431" y="0"/>
                </a:lnTo>
                <a:close/>
              </a:path>
            </a:pathLst>
          </a:custGeom>
          <a:solidFill>
            <a:srgbClr val="215898"/>
          </a:solidFill>
        </p:spPr>
        <p:txBody>
          <a:bodyPr wrap="square" lIns="0" tIns="0" rIns="0" bIns="0" rtlCol="0"/>
          <a:lstStyle/>
          <a:p>
            <a:endParaRPr/>
          </a:p>
        </p:txBody>
      </p:sp>
      <p:sp>
        <p:nvSpPr>
          <p:cNvPr id="416" name="object 416"/>
          <p:cNvSpPr/>
          <p:nvPr/>
        </p:nvSpPr>
        <p:spPr>
          <a:xfrm>
            <a:off x="8549501" y="5326809"/>
            <a:ext cx="281305" cy="166370"/>
          </a:xfrm>
          <a:custGeom>
            <a:avLst/>
            <a:gdLst/>
            <a:ahLst/>
            <a:cxnLst/>
            <a:rect l="l" t="t" r="r" b="b"/>
            <a:pathLst>
              <a:path w="281304" h="166370">
                <a:moveTo>
                  <a:pt x="431" y="0"/>
                </a:moveTo>
                <a:lnTo>
                  <a:pt x="0" y="2349"/>
                </a:lnTo>
                <a:lnTo>
                  <a:pt x="280682" y="166103"/>
                </a:lnTo>
                <a:lnTo>
                  <a:pt x="281292" y="163855"/>
                </a:lnTo>
                <a:lnTo>
                  <a:pt x="431" y="0"/>
                </a:lnTo>
                <a:close/>
              </a:path>
            </a:pathLst>
          </a:custGeom>
          <a:solidFill>
            <a:srgbClr val="245A9A"/>
          </a:solidFill>
        </p:spPr>
        <p:txBody>
          <a:bodyPr wrap="square" lIns="0" tIns="0" rIns="0" bIns="0" rtlCol="0"/>
          <a:lstStyle/>
          <a:p>
            <a:endParaRPr/>
          </a:p>
        </p:txBody>
      </p:sp>
      <p:sp>
        <p:nvSpPr>
          <p:cNvPr id="417" name="object 417"/>
          <p:cNvSpPr/>
          <p:nvPr/>
        </p:nvSpPr>
        <p:spPr>
          <a:xfrm>
            <a:off x="8549106" y="5329159"/>
            <a:ext cx="281305" cy="166370"/>
          </a:xfrm>
          <a:custGeom>
            <a:avLst/>
            <a:gdLst/>
            <a:ahLst/>
            <a:cxnLst/>
            <a:rect l="l" t="t" r="r" b="b"/>
            <a:pathLst>
              <a:path w="281304" h="166370">
                <a:moveTo>
                  <a:pt x="393" y="0"/>
                </a:moveTo>
                <a:lnTo>
                  <a:pt x="0" y="2374"/>
                </a:lnTo>
                <a:lnTo>
                  <a:pt x="280454" y="165989"/>
                </a:lnTo>
                <a:lnTo>
                  <a:pt x="281076" y="163753"/>
                </a:lnTo>
                <a:lnTo>
                  <a:pt x="393" y="0"/>
                </a:lnTo>
                <a:close/>
              </a:path>
            </a:pathLst>
          </a:custGeom>
          <a:solidFill>
            <a:srgbClr val="2A5D9B"/>
          </a:solidFill>
        </p:spPr>
        <p:txBody>
          <a:bodyPr wrap="square" lIns="0" tIns="0" rIns="0" bIns="0" rtlCol="0"/>
          <a:lstStyle/>
          <a:p>
            <a:endParaRPr/>
          </a:p>
        </p:txBody>
      </p:sp>
      <p:sp>
        <p:nvSpPr>
          <p:cNvPr id="418" name="object 418"/>
          <p:cNvSpPr/>
          <p:nvPr/>
        </p:nvSpPr>
        <p:spPr>
          <a:xfrm>
            <a:off x="8548709" y="5331531"/>
            <a:ext cx="281305" cy="166370"/>
          </a:xfrm>
          <a:custGeom>
            <a:avLst/>
            <a:gdLst/>
            <a:ahLst/>
            <a:cxnLst/>
            <a:rect l="l" t="t" r="r" b="b"/>
            <a:pathLst>
              <a:path w="281304" h="166370">
                <a:moveTo>
                  <a:pt x="393" y="0"/>
                </a:moveTo>
                <a:lnTo>
                  <a:pt x="0" y="2362"/>
                </a:lnTo>
                <a:lnTo>
                  <a:pt x="280200" y="165849"/>
                </a:lnTo>
                <a:lnTo>
                  <a:pt x="280428" y="165112"/>
                </a:lnTo>
                <a:lnTo>
                  <a:pt x="280847" y="163626"/>
                </a:lnTo>
                <a:lnTo>
                  <a:pt x="393" y="0"/>
                </a:lnTo>
                <a:close/>
              </a:path>
            </a:pathLst>
          </a:custGeom>
          <a:solidFill>
            <a:srgbClr val="2B5F9D"/>
          </a:solidFill>
        </p:spPr>
        <p:txBody>
          <a:bodyPr wrap="square" lIns="0" tIns="0" rIns="0" bIns="0" rtlCol="0"/>
          <a:lstStyle/>
          <a:p>
            <a:endParaRPr/>
          </a:p>
        </p:txBody>
      </p:sp>
      <p:sp>
        <p:nvSpPr>
          <p:cNvPr id="419" name="object 419"/>
          <p:cNvSpPr/>
          <p:nvPr/>
        </p:nvSpPr>
        <p:spPr>
          <a:xfrm>
            <a:off x="8548335" y="5333894"/>
            <a:ext cx="280670" cy="165735"/>
          </a:xfrm>
          <a:custGeom>
            <a:avLst/>
            <a:gdLst/>
            <a:ahLst/>
            <a:cxnLst/>
            <a:rect l="l" t="t" r="r" b="b"/>
            <a:pathLst>
              <a:path w="280670" h="165735">
                <a:moveTo>
                  <a:pt x="368" y="0"/>
                </a:moveTo>
                <a:lnTo>
                  <a:pt x="0" y="2387"/>
                </a:lnTo>
                <a:lnTo>
                  <a:pt x="279933" y="165709"/>
                </a:lnTo>
                <a:lnTo>
                  <a:pt x="280581" y="163474"/>
                </a:lnTo>
                <a:lnTo>
                  <a:pt x="368" y="0"/>
                </a:lnTo>
                <a:close/>
              </a:path>
            </a:pathLst>
          </a:custGeom>
          <a:solidFill>
            <a:srgbClr val="2F609E"/>
          </a:solidFill>
        </p:spPr>
        <p:txBody>
          <a:bodyPr wrap="square" lIns="0" tIns="0" rIns="0" bIns="0" rtlCol="0"/>
          <a:lstStyle/>
          <a:p>
            <a:endParaRPr/>
          </a:p>
        </p:txBody>
      </p:sp>
      <p:sp>
        <p:nvSpPr>
          <p:cNvPr id="420" name="object 420"/>
          <p:cNvSpPr/>
          <p:nvPr/>
        </p:nvSpPr>
        <p:spPr>
          <a:xfrm>
            <a:off x="8547963" y="5336279"/>
            <a:ext cx="280670" cy="165735"/>
          </a:xfrm>
          <a:custGeom>
            <a:avLst/>
            <a:gdLst/>
            <a:ahLst/>
            <a:cxnLst/>
            <a:rect l="l" t="t" r="r" b="b"/>
            <a:pathLst>
              <a:path w="280670" h="165735">
                <a:moveTo>
                  <a:pt x="368" y="0"/>
                </a:moveTo>
                <a:lnTo>
                  <a:pt x="0" y="2387"/>
                </a:lnTo>
                <a:lnTo>
                  <a:pt x="279628" y="165531"/>
                </a:lnTo>
                <a:lnTo>
                  <a:pt x="280314" y="163321"/>
                </a:lnTo>
                <a:lnTo>
                  <a:pt x="368" y="0"/>
                </a:lnTo>
                <a:close/>
              </a:path>
            </a:pathLst>
          </a:custGeom>
          <a:solidFill>
            <a:srgbClr val="3463A0"/>
          </a:solidFill>
        </p:spPr>
        <p:txBody>
          <a:bodyPr wrap="square" lIns="0" tIns="0" rIns="0" bIns="0" rtlCol="0"/>
          <a:lstStyle/>
          <a:p>
            <a:endParaRPr/>
          </a:p>
        </p:txBody>
      </p:sp>
      <p:sp>
        <p:nvSpPr>
          <p:cNvPr id="421" name="object 421"/>
          <p:cNvSpPr/>
          <p:nvPr/>
        </p:nvSpPr>
        <p:spPr>
          <a:xfrm>
            <a:off x="8547613" y="5338663"/>
            <a:ext cx="280035" cy="165735"/>
          </a:xfrm>
          <a:custGeom>
            <a:avLst/>
            <a:gdLst/>
            <a:ahLst/>
            <a:cxnLst/>
            <a:rect l="l" t="t" r="r" b="b"/>
            <a:pathLst>
              <a:path w="280034" h="165735">
                <a:moveTo>
                  <a:pt x="355" y="0"/>
                </a:moveTo>
                <a:lnTo>
                  <a:pt x="0" y="2387"/>
                </a:lnTo>
                <a:lnTo>
                  <a:pt x="279298" y="165341"/>
                </a:lnTo>
                <a:lnTo>
                  <a:pt x="279984" y="163131"/>
                </a:lnTo>
                <a:lnTo>
                  <a:pt x="355" y="0"/>
                </a:lnTo>
                <a:close/>
              </a:path>
            </a:pathLst>
          </a:custGeom>
          <a:solidFill>
            <a:srgbClr val="3764A1"/>
          </a:solidFill>
        </p:spPr>
        <p:txBody>
          <a:bodyPr wrap="square" lIns="0" tIns="0" rIns="0" bIns="0" rtlCol="0"/>
          <a:lstStyle/>
          <a:p>
            <a:endParaRPr/>
          </a:p>
        </p:txBody>
      </p:sp>
      <p:sp>
        <p:nvSpPr>
          <p:cNvPr id="422" name="object 422"/>
          <p:cNvSpPr/>
          <p:nvPr/>
        </p:nvSpPr>
        <p:spPr>
          <a:xfrm>
            <a:off x="8547287" y="5341061"/>
            <a:ext cx="280035" cy="165735"/>
          </a:xfrm>
          <a:custGeom>
            <a:avLst/>
            <a:gdLst/>
            <a:ahLst/>
            <a:cxnLst/>
            <a:rect l="l" t="t" r="r" b="b"/>
            <a:pathLst>
              <a:path w="280034" h="165735">
                <a:moveTo>
                  <a:pt x="330" y="0"/>
                </a:moveTo>
                <a:lnTo>
                  <a:pt x="0" y="2413"/>
                </a:lnTo>
                <a:lnTo>
                  <a:pt x="278930" y="165138"/>
                </a:lnTo>
                <a:lnTo>
                  <a:pt x="279628" y="162941"/>
                </a:lnTo>
                <a:lnTo>
                  <a:pt x="330" y="0"/>
                </a:lnTo>
                <a:close/>
              </a:path>
            </a:pathLst>
          </a:custGeom>
          <a:solidFill>
            <a:srgbClr val="3767A3"/>
          </a:solidFill>
        </p:spPr>
        <p:txBody>
          <a:bodyPr wrap="square" lIns="0" tIns="0" rIns="0" bIns="0" rtlCol="0"/>
          <a:lstStyle/>
          <a:p>
            <a:endParaRPr/>
          </a:p>
        </p:txBody>
      </p:sp>
      <p:sp>
        <p:nvSpPr>
          <p:cNvPr id="423" name="object 423"/>
          <p:cNvSpPr/>
          <p:nvPr/>
        </p:nvSpPr>
        <p:spPr>
          <a:xfrm>
            <a:off x="8546970" y="5343466"/>
            <a:ext cx="279400" cy="165100"/>
          </a:xfrm>
          <a:custGeom>
            <a:avLst/>
            <a:gdLst/>
            <a:ahLst/>
            <a:cxnLst/>
            <a:rect l="l" t="t" r="r" b="b"/>
            <a:pathLst>
              <a:path w="279400" h="165100">
                <a:moveTo>
                  <a:pt x="317" y="0"/>
                </a:moveTo>
                <a:lnTo>
                  <a:pt x="0" y="2412"/>
                </a:lnTo>
                <a:lnTo>
                  <a:pt x="278523" y="164909"/>
                </a:lnTo>
                <a:lnTo>
                  <a:pt x="279247" y="162725"/>
                </a:lnTo>
                <a:lnTo>
                  <a:pt x="317" y="0"/>
                </a:lnTo>
                <a:close/>
              </a:path>
            </a:pathLst>
          </a:custGeom>
          <a:solidFill>
            <a:srgbClr val="3969A5"/>
          </a:solidFill>
        </p:spPr>
        <p:txBody>
          <a:bodyPr wrap="square" lIns="0" tIns="0" rIns="0" bIns="0" rtlCol="0"/>
          <a:lstStyle/>
          <a:p>
            <a:endParaRPr/>
          </a:p>
        </p:txBody>
      </p:sp>
      <p:sp>
        <p:nvSpPr>
          <p:cNvPr id="424" name="object 424"/>
          <p:cNvSpPr/>
          <p:nvPr/>
        </p:nvSpPr>
        <p:spPr>
          <a:xfrm>
            <a:off x="8546672" y="5345878"/>
            <a:ext cx="279400" cy="165100"/>
          </a:xfrm>
          <a:custGeom>
            <a:avLst/>
            <a:gdLst/>
            <a:ahLst/>
            <a:cxnLst/>
            <a:rect l="l" t="t" r="r" b="b"/>
            <a:pathLst>
              <a:path w="279400" h="165100">
                <a:moveTo>
                  <a:pt x="292" y="0"/>
                </a:moveTo>
                <a:lnTo>
                  <a:pt x="0" y="2425"/>
                </a:lnTo>
                <a:lnTo>
                  <a:pt x="278104" y="164680"/>
                </a:lnTo>
                <a:lnTo>
                  <a:pt x="278828" y="162509"/>
                </a:lnTo>
                <a:lnTo>
                  <a:pt x="292" y="0"/>
                </a:lnTo>
                <a:close/>
              </a:path>
            </a:pathLst>
          </a:custGeom>
          <a:solidFill>
            <a:srgbClr val="3F6BA6"/>
          </a:solidFill>
        </p:spPr>
        <p:txBody>
          <a:bodyPr wrap="square" lIns="0" tIns="0" rIns="0" bIns="0" rtlCol="0"/>
          <a:lstStyle/>
          <a:p>
            <a:endParaRPr/>
          </a:p>
        </p:txBody>
      </p:sp>
      <p:sp>
        <p:nvSpPr>
          <p:cNvPr id="425" name="object 425"/>
          <p:cNvSpPr/>
          <p:nvPr/>
        </p:nvSpPr>
        <p:spPr>
          <a:xfrm>
            <a:off x="8546377" y="5348305"/>
            <a:ext cx="278765" cy="164465"/>
          </a:xfrm>
          <a:custGeom>
            <a:avLst/>
            <a:gdLst/>
            <a:ahLst/>
            <a:cxnLst/>
            <a:rect l="l" t="t" r="r" b="b"/>
            <a:pathLst>
              <a:path w="278765" h="164464">
                <a:moveTo>
                  <a:pt x="292" y="0"/>
                </a:moveTo>
                <a:lnTo>
                  <a:pt x="0" y="2438"/>
                </a:lnTo>
                <a:lnTo>
                  <a:pt x="277647" y="164414"/>
                </a:lnTo>
                <a:lnTo>
                  <a:pt x="278396" y="162255"/>
                </a:lnTo>
                <a:lnTo>
                  <a:pt x="292" y="0"/>
                </a:lnTo>
                <a:close/>
              </a:path>
            </a:pathLst>
          </a:custGeom>
          <a:solidFill>
            <a:srgbClr val="406CA8"/>
          </a:solidFill>
        </p:spPr>
        <p:txBody>
          <a:bodyPr wrap="square" lIns="0" tIns="0" rIns="0" bIns="0" rtlCol="0"/>
          <a:lstStyle/>
          <a:p>
            <a:endParaRPr/>
          </a:p>
        </p:txBody>
      </p:sp>
      <p:sp>
        <p:nvSpPr>
          <p:cNvPr id="426" name="object 426"/>
          <p:cNvSpPr/>
          <p:nvPr/>
        </p:nvSpPr>
        <p:spPr>
          <a:xfrm>
            <a:off x="8546101" y="5350737"/>
            <a:ext cx="278130" cy="164465"/>
          </a:xfrm>
          <a:custGeom>
            <a:avLst/>
            <a:gdLst/>
            <a:ahLst/>
            <a:cxnLst/>
            <a:rect l="l" t="t" r="r" b="b"/>
            <a:pathLst>
              <a:path w="278129" h="164464">
                <a:moveTo>
                  <a:pt x="279" y="0"/>
                </a:moveTo>
                <a:lnTo>
                  <a:pt x="0" y="2438"/>
                </a:lnTo>
                <a:lnTo>
                  <a:pt x="277177" y="164147"/>
                </a:lnTo>
                <a:lnTo>
                  <a:pt x="277926" y="161975"/>
                </a:lnTo>
                <a:lnTo>
                  <a:pt x="279" y="0"/>
                </a:lnTo>
                <a:close/>
              </a:path>
            </a:pathLst>
          </a:custGeom>
          <a:solidFill>
            <a:srgbClr val="426FAA"/>
          </a:solidFill>
        </p:spPr>
        <p:txBody>
          <a:bodyPr wrap="square" lIns="0" tIns="0" rIns="0" bIns="0" rtlCol="0"/>
          <a:lstStyle/>
          <a:p>
            <a:endParaRPr/>
          </a:p>
        </p:txBody>
      </p:sp>
      <p:sp>
        <p:nvSpPr>
          <p:cNvPr id="427" name="object 427"/>
          <p:cNvSpPr/>
          <p:nvPr/>
        </p:nvSpPr>
        <p:spPr>
          <a:xfrm>
            <a:off x="8545852" y="5353177"/>
            <a:ext cx="277495" cy="164465"/>
          </a:xfrm>
          <a:custGeom>
            <a:avLst/>
            <a:gdLst/>
            <a:ahLst/>
            <a:cxnLst/>
            <a:rect l="l" t="t" r="r" b="b"/>
            <a:pathLst>
              <a:path w="277495" h="164464">
                <a:moveTo>
                  <a:pt x="253" y="0"/>
                </a:moveTo>
                <a:lnTo>
                  <a:pt x="0" y="2451"/>
                </a:lnTo>
                <a:lnTo>
                  <a:pt x="276644" y="163855"/>
                </a:lnTo>
                <a:lnTo>
                  <a:pt x="276898" y="163131"/>
                </a:lnTo>
                <a:lnTo>
                  <a:pt x="277177" y="162433"/>
                </a:lnTo>
                <a:lnTo>
                  <a:pt x="277431" y="161709"/>
                </a:lnTo>
                <a:lnTo>
                  <a:pt x="253" y="0"/>
                </a:lnTo>
                <a:close/>
              </a:path>
            </a:pathLst>
          </a:custGeom>
          <a:solidFill>
            <a:srgbClr val="4571AB"/>
          </a:solidFill>
        </p:spPr>
        <p:txBody>
          <a:bodyPr wrap="square" lIns="0" tIns="0" rIns="0" bIns="0" rtlCol="0"/>
          <a:lstStyle/>
          <a:p>
            <a:endParaRPr/>
          </a:p>
        </p:txBody>
      </p:sp>
      <p:sp>
        <p:nvSpPr>
          <p:cNvPr id="428" name="object 428"/>
          <p:cNvSpPr/>
          <p:nvPr/>
        </p:nvSpPr>
        <p:spPr>
          <a:xfrm>
            <a:off x="8545597" y="5355629"/>
            <a:ext cx="277495" cy="163830"/>
          </a:xfrm>
          <a:custGeom>
            <a:avLst/>
            <a:gdLst/>
            <a:ahLst/>
            <a:cxnLst/>
            <a:rect l="l" t="t" r="r" b="b"/>
            <a:pathLst>
              <a:path w="277495" h="163829">
                <a:moveTo>
                  <a:pt x="253" y="0"/>
                </a:moveTo>
                <a:lnTo>
                  <a:pt x="0" y="2451"/>
                </a:lnTo>
                <a:lnTo>
                  <a:pt x="276110" y="163537"/>
                </a:lnTo>
                <a:lnTo>
                  <a:pt x="276898" y="161391"/>
                </a:lnTo>
                <a:lnTo>
                  <a:pt x="253" y="0"/>
                </a:lnTo>
                <a:close/>
              </a:path>
            </a:pathLst>
          </a:custGeom>
          <a:solidFill>
            <a:srgbClr val="4674AE"/>
          </a:solidFill>
        </p:spPr>
        <p:txBody>
          <a:bodyPr wrap="square" lIns="0" tIns="0" rIns="0" bIns="0" rtlCol="0"/>
          <a:lstStyle/>
          <a:p>
            <a:endParaRPr/>
          </a:p>
        </p:txBody>
      </p:sp>
      <p:sp>
        <p:nvSpPr>
          <p:cNvPr id="429" name="object 429"/>
          <p:cNvSpPr/>
          <p:nvPr/>
        </p:nvSpPr>
        <p:spPr>
          <a:xfrm>
            <a:off x="8545381" y="5358083"/>
            <a:ext cx="276860" cy="163830"/>
          </a:xfrm>
          <a:custGeom>
            <a:avLst/>
            <a:gdLst/>
            <a:ahLst/>
            <a:cxnLst/>
            <a:rect l="l" t="t" r="r" b="b"/>
            <a:pathLst>
              <a:path w="276859" h="163829">
                <a:moveTo>
                  <a:pt x="215" y="0"/>
                </a:moveTo>
                <a:lnTo>
                  <a:pt x="0" y="2476"/>
                </a:lnTo>
                <a:lnTo>
                  <a:pt x="275526" y="163220"/>
                </a:lnTo>
                <a:lnTo>
                  <a:pt x="276326" y="161086"/>
                </a:lnTo>
                <a:lnTo>
                  <a:pt x="215" y="0"/>
                </a:lnTo>
                <a:close/>
              </a:path>
            </a:pathLst>
          </a:custGeom>
          <a:solidFill>
            <a:srgbClr val="4A77B0"/>
          </a:solidFill>
        </p:spPr>
        <p:txBody>
          <a:bodyPr wrap="square" lIns="0" tIns="0" rIns="0" bIns="0" rtlCol="0"/>
          <a:lstStyle/>
          <a:p>
            <a:endParaRPr/>
          </a:p>
        </p:txBody>
      </p:sp>
      <p:sp>
        <p:nvSpPr>
          <p:cNvPr id="430" name="object 430"/>
          <p:cNvSpPr/>
          <p:nvPr/>
        </p:nvSpPr>
        <p:spPr>
          <a:xfrm>
            <a:off x="8545162" y="5360556"/>
            <a:ext cx="276225" cy="163195"/>
          </a:xfrm>
          <a:custGeom>
            <a:avLst/>
            <a:gdLst/>
            <a:ahLst/>
            <a:cxnLst/>
            <a:rect l="l" t="t" r="r" b="b"/>
            <a:pathLst>
              <a:path w="276225" h="163195">
                <a:moveTo>
                  <a:pt x="215" y="0"/>
                </a:moveTo>
                <a:lnTo>
                  <a:pt x="0" y="2476"/>
                </a:lnTo>
                <a:lnTo>
                  <a:pt x="274916" y="162864"/>
                </a:lnTo>
                <a:lnTo>
                  <a:pt x="275742" y="160743"/>
                </a:lnTo>
                <a:lnTo>
                  <a:pt x="215" y="0"/>
                </a:lnTo>
                <a:close/>
              </a:path>
            </a:pathLst>
          </a:custGeom>
          <a:solidFill>
            <a:srgbClr val="4D78B2"/>
          </a:solidFill>
        </p:spPr>
        <p:txBody>
          <a:bodyPr wrap="square" lIns="0" tIns="0" rIns="0" bIns="0" rtlCol="0"/>
          <a:lstStyle/>
          <a:p>
            <a:endParaRPr/>
          </a:p>
        </p:txBody>
      </p:sp>
      <p:sp>
        <p:nvSpPr>
          <p:cNvPr id="431" name="object 431"/>
          <p:cNvSpPr/>
          <p:nvPr/>
        </p:nvSpPr>
        <p:spPr>
          <a:xfrm>
            <a:off x="8544962" y="5363030"/>
            <a:ext cx="275590" cy="162560"/>
          </a:xfrm>
          <a:custGeom>
            <a:avLst/>
            <a:gdLst/>
            <a:ahLst/>
            <a:cxnLst/>
            <a:rect l="l" t="t" r="r" b="b"/>
            <a:pathLst>
              <a:path w="275590" h="162560">
                <a:moveTo>
                  <a:pt x="203" y="0"/>
                </a:moveTo>
                <a:lnTo>
                  <a:pt x="0" y="2489"/>
                </a:lnTo>
                <a:lnTo>
                  <a:pt x="274294" y="162509"/>
                </a:lnTo>
                <a:lnTo>
                  <a:pt x="275120" y="160388"/>
                </a:lnTo>
                <a:lnTo>
                  <a:pt x="203" y="0"/>
                </a:lnTo>
                <a:close/>
              </a:path>
            </a:pathLst>
          </a:custGeom>
          <a:solidFill>
            <a:srgbClr val="4E7AB3"/>
          </a:solidFill>
        </p:spPr>
        <p:txBody>
          <a:bodyPr wrap="square" lIns="0" tIns="0" rIns="0" bIns="0" rtlCol="0"/>
          <a:lstStyle/>
          <a:p>
            <a:endParaRPr/>
          </a:p>
        </p:txBody>
      </p:sp>
      <p:sp>
        <p:nvSpPr>
          <p:cNvPr id="432" name="object 432"/>
          <p:cNvSpPr/>
          <p:nvPr/>
        </p:nvSpPr>
        <p:spPr>
          <a:xfrm>
            <a:off x="8544794" y="5365519"/>
            <a:ext cx="274955" cy="162560"/>
          </a:xfrm>
          <a:custGeom>
            <a:avLst/>
            <a:gdLst/>
            <a:ahLst/>
            <a:cxnLst/>
            <a:rect l="l" t="t" r="r" b="b"/>
            <a:pathLst>
              <a:path w="274954" h="162560">
                <a:moveTo>
                  <a:pt x="177" y="0"/>
                </a:moveTo>
                <a:lnTo>
                  <a:pt x="0" y="2489"/>
                </a:lnTo>
                <a:lnTo>
                  <a:pt x="273608" y="162128"/>
                </a:lnTo>
                <a:lnTo>
                  <a:pt x="274459" y="160019"/>
                </a:lnTo>
                <a:lnTo>
                  <a:pt x="177" y="0"/>
                </a:lnTo>
                <a:close/>
              </a:path>
            </a:pathLst>
          </a:custGeom>
          <a:solidFill>
            <a:srgbClr val="507DB4"/>
          </a:solidFill>
        </p:spPr>
        <p:txBody>
          <a:bodyPr wrap="square" lIns="0" tIns="0" rIns="0" bIns="0" rtlCol="0"/>
          <a:lstStyle/>
          <a:p>
            <a:endParaRPr/>
          </a:p>
        </p:txBody>
      </p:sp>
      <p:sp>
        <p:nvSpPr>
          <p:cNvPr id="433" name="object 433"/>
          <p:cNvSpPr/>
          <p:nvPr/>
        </p:nvSpPr>
        <p:spPr>
          <a:xfrm>
            <a:off x="8544615" y="5368013"/>
            <a:ext cx="274320" cy="161925"/>
          </a:xfrm>
          <a:custGeom>
            <a:avLst/>
            <a:gdLst/>
            <a:ahLst/>
            <a:cxnLst/>
            <a:rect l="l" t="t" r="r" b="b"/>
            <a:pathLst>
              <a:path w="274320" h="161925">
                <a:moveTo>
                  <a:pt x="177" y="0"/>
                </a:moveTo>
                <a:lnTo>
                  <a:pt x="0" y="2501"/>
                </a:lnTo>
                <a:lnTo>
                  <a:pt x="272935" y="161721"/>
                </a:lnTo>
                <a:lnTo>
                  <a:pt x="273786" y="159626"/>
                </a:lnTo>
                <a:lnTo>
                  <a:pt x="177" y="0"/>
                </a:lnTo>
                <a:close/>
              </a:path>
            </a:pathLst>
          </a:custGeom>
          <a:solidFill>
            <a:srgbClr val="5480B8"/>
          </a:solidFill>
        </p:spPr>
        <p:txBody>
          <a:bodyPr wrap="square" lIns="0" tIns="0" rIns="0" bIns="0" rtlCol="0"/>
          <a:lstStyle/>
          <a:p>
            <a:endParaRPr/>
          </a:p>
        </p:txBody>
      </p:sp>
      <p:sp>
        <p:nvSpPr>
          <p:cNvPr id="434" name="object 434"/>
          <p:cNvSpPr/>
          <p:nvPr/>
        </p:nvSpPr>
        <p:spPr>
          <a:xfrm>
            <a:off x="8544482" y="5370513"/>
            <a:ext cx="273685" cy="161925"/>
          </a:xfrm>
          <a:custGeom>
            <a:avLst/>
            <a:gdLst/>
            <a:ahLst/>
            <a:cxnLst/>
            <a:rect l="l" t="t" r="r" b="b"/>
            <a:pathLst>
              <a:path w="273684" h="161925">
                <a:moveTo>
                  <a:pt x="139" y="0"/>
                </a:moveTo>
                <a:lnTo>
                  <a:pt x="0" y="2527"/>
                </a:lnTo>
                <a:lnTo>
                  <a:pt x="272173" y="161315"/>
                </a:lnTo>
                <a:lnTo>
                  <a:pt x="273062" y="159232"/>
                </a:lnTo>
                <a:lnTo>
                  <a:pt x="139" y="0"/>
                </a:lnTo>
                <a:close/>
              </a:path>
            </a:pathLst>
          </a:custGeom>
          <a:solidFill>
            <a:srgbClr val="5682B9"/>
          </a:solidFill>
        </p:spPr>
        <p:txBody>
          <a:bodyPr wrap="square" lIns="0" tIns="0" rIns="0" bIns="0" rtlCol="0"/>
          <a:lstStyle/>
          <a:p>
            <a:endParaRPr/>
          </a:p>
        </p:txBody>
      </p:sp>
      <p:sp>
        <p:nvSpPr>
          <p:cNvPr id="435" name="object 435"/>
          <p:cNvSpPr/>
          <p:nvPr/>
        </p:nvSpPr>
        <p:spPr>
          <a:xfrm>
            <a:off x="8544337" y="5373029"/>
            <a:ext cx="272415" cy="161290"/>
          </a:xfrm>
          <a:custGeom>
            <a:avLst/>
            <a:gdLst/>
            <a:ahLst/>
            <a:cxnLst/>
            <a:rect l="l" t="t" r="r" b="b"/>
            <a:pathLst>
              <a:path w="272415" h="161289">
                <a:moveTo>
                  <a:pt x="139" y="0"/>
                </a:moveTo>
                <a:lnTo>
                  <a:pt x="0" y="2527"/>
                </a:lnTo>
                <a:lnTo>
                  <a:pt x="271424" y="160870"/>
                </a:lnTo>
                <a:lnTo>
                  <a:pt x="272313" y="158788"/>
                </a:lnTo>
                <a:lnTo>
                  <a:pt x="139" y="0"/>
                </a:lnTo>
                <a:close/>
              </a:path>
            </a:pathLst>
          </a:custGeom>
          <a:solidFill>
            <a:srgbClr val="5785BC"/>
          </a:solidFill>
        </p:spPr>
        <p:txBody>
          <a:bodyPr wrap="square" lIns="0" tIns="0" rIns="0" bIns="0" rtlCol="0"/>
          <a:lstStyle/>
          <a:p>
            <a:endParaRPr/>
          </a:p>
        </p:txBody>
      </p:sp>
      <p:sp>
        <p:nvSpPr>
          <p:cNvPr id="436" name="object 436"/>
          <p:cNvSpPr/>
          <p:nvPr/>
        </p:nvSpPr>
        <p:spPr>
          <a:xfrm>
            <a:off x="8544225" y="5375550"/>
            <a:ext cx="271780" cy="160655"/>
          </a:xfrm>
          <a:custGeom>
            <a:avLst/>
            <a:gdLst/>
            <a:ahLst/>
            <a:cxnLst/>
            <a:rect l="l" t="t" r="r" b="b"/>
            <a:pathLst>
              <a:path w="271779" h="160654">
                <a:moveTo>
                  <a:pt x="114" y="0"/>
                </a:moveTo>
                <a:lnTo>
                  <a:pt x="0" y="2539"/>
                </a:lnTo>
                <a:lnTo>
                  <a:pt x="270624" y="160426"/>
                </a:lnTo>
                <a:lnTo>
                  <a:pt x="271538" y="158356"/>
                </a:lnTo>
                <a:lnTo>
                  <a:pt x="114" y="0"/>
                </a:lnTo>
                <a:close/>
              </a:path>
            </a:pathLst>
          </a:custGeom>
          <a:solidFill>
            <a:srgbClr val="5C87BD"/>
          </a:solidFill>
        </p:spPr>
        <p:txBody>
          <a:bodyPr wrap="square" lIns="0" tIns="0" rIns="0" bIns="0" rtlCol="0"/>
          <a:lstStyle/>
          <a:p>
            <a:endParaRPr/>
          </a:p>
        </p:txBody>
      </p:sp>
      <p:sp>
        <p:nvSpPr>
          <p:cNvPr id="437" name="object 437"/>
          <p:cNvSpPr/>
          <p:nvPr/>
        </p:nvSpPr>
        <p:spPr>
          <a:xfrm>
            <a:off x="8544128" y="5378086"/>
            <a:ext cx="271145" cy="160020"/>
          </a:xfrm>
          <a:custGeom>
            <a:avLst/>
            <a:gdLst/>
            <a:ahLst/>
            <a:cxnLst/>
            <a:rect l="l" t="t" r="r" b="b"/>
            <a:pathLst>
              <a:path w="271145" h="160020">
                <a:moveTo>
                  <a:pt x="101" y="0"/>
                </a:moveTo>
                <a:lnTo>
                  <a:pt x="0" y="2539"/>
                </a:lnTo>
                <a:lnTo>
                  <a:pt x="269786" y="159943"/>
                </a:lnTo>
                <a:lnTo>
                  <a:pt x="270725" y="157886"/>
                </a:lnTo>
                <a:lnTo>
                  <a:pt x="101" y="0"/>
                </a:lnTo>
                <a:close/>
              </a:path>
            </a:pathLst>
          </a:custGeom>
          <a:solidFill>
            <a:srgbClr val="5F89BE"/>
          </a:solidFill>
        </p:spPr>
        <p:txBody>
          <a:bodyPr wrap="square" lIns="0" tIns="0" rIns="0" bIns="0" rtlCol="0"/>
          <a:lstStyle/>
          <a:p>
            <a:endParaRPr/>
          </a:p>
        </p:txBody>
      </p:sp>
      <p:sp>
        <p:nvSpPr>
          <p:cNvPr id="438" name="object 438"/>
          <p:cNvSpPr/>
          <p:nvPr/>
        </p:nvSpPr>
        <p:spPr>
          <a:xfrm>
            <a:off x="8544038" y="5380629"/>
            <a:ext cx="269875" cy="160020"/>
          </a:xfrm>
          <a:custGeom>
            <a:avLst/>
            <a:gdLst/>
            <a:ahLst/>
            <a:cxnLst/>
            <a:rect l="l" t="t" r="r" b="b"/>
            <a:pathLst>
              <a:path w="269875" h="160020">
                <a:moveTo>
                  <a:pt x="88" y="0"/>
                </a:moveTo>
                <a:lnTo>
                  <a:pt x="0" y="2552"/>
                </a:lnTo>
                <a:lnTo>
                  <a:pt x="268935" y="159448"/>
                </a:lnTo>
                <a:lnTo>
                  <a:pt x="269874" y="157403"/>
                </a:lnTo>
                <a:lnTo>
                  <a:pt x="88" y="0"/>
                </a:lnTo>
                <a:close/>
              </a:path>
            </a:pathLst>
          </a:custGeom>
          <a:solidFill>
            <a:srgbClr val="5F8CC2"/>
          </a:solidFill>
        </p:spPr>
        <p:txBody>
          <a:bodyPr wrap="square" lIns="0" tIns="0" rIns="0" bIns="0" rtlCol="0"/>
          <a:lstStyle/>
          <a:p>
            <a:endParaRPr/>
          </a:p>
        </p:txBody>
      </p:sp>
      <p:sp>
        <p:nvSpPr>
          <p:cNvPr id="439" name="object 439"/>
          <p:cNvSpPr/>
          <p:nvPr/>
        </p:nvSpPr>
        <p:spPr>
          <a:xfrm>
            <a:off x="8543974" y="5383171"/>
            <a:ext cx="269240" cy="159385"/>
          </a:xfrm>
          <a:custGeom>
            <a:avLst/>
            <a:gdLst/>
            <a:ahLst/>
            <a:cxnLst/>
            <a:rect l="l" t="t" r="r" b="b"/>
            <a:pathLst>
              <a:path w="269240" h="159385">
                <a:moveTo>
                  <a:pt x="63" y="0"/>
                </a:moveTo>
                <a:lnTo>
                  <a:pt x="0" y="2565"/>
                </a:lnTo>
                <a:lnTo>
                  <a:pt x="268046" y="158940"/>
                </a:lnTo>
                <a:lnTo>
                  <a:pt x="268998" y="156908"/>
                </a:lnTo>
                <a:lnTo>
                  <a:pt x="63" y="0"/>
                </a:lnTo>
                <a:close/>
              </a:path>
            </a:pathLst>
          </a:custGeom>
          <a:solidFill>
            <a:srgbClr val="618FC4"/>
          </a:solidFill>
        </p:spPr>
        <p:txBody>
          <a:bodyPr wrap="square" lIns="0" tIns="0" rIns="0" bIns="0" rtlCol="0"/>
          <a:lstStyle/>
          <a:p>
            <a:endParaRPr/>
          </a:p>
        </p:txBody>
      </p:sp>
      <p:sp>
        <p:nvSpPr>
          <p:cNvPr id="440" name="object 440"/>
          <p:cNvSpPr/>
          <p:nvPr/>
        </p:nvSpPr>
        <p:spPr>
          <a:xfrm>
            <a:off x="8543912" y="5385734"/>
            <a:ext cx="268605" cy="158750"/>
          </a:xfrm>
          <a:custGeom>
            <a:avLst/>
            <a:gdLst/>
            <a:ahLst/>
            <a:cxnLst/>
            <a:rect l="l" t="t" r="r" b="b"/>
            <a:pathLst>
              <a:path w="268604" h="158750">
                <a:moveTo>
                  <a:pt x="63" y="0"/>
                </a:moveTo>
                <a:lnTo>
                  <a:pt x="0" y="2565"/>
                </a:lnTo>
                <a:lnTo>
                  <a:pt x="267131" y="158419"/>
                </a:lnTo>
                <a:lnTo>
                  <a:pt x="267461" y="157746"/>
                </a:lnTo>
                <a:lnTo>
                  <a:pt x="267766" y="157048"/>
                </a:lnTo>
                <a:lnTo>
                  <a:pt x="268096" y="156375"/>
                </a:lnTo>
                <a:lnTo>
                  <a:pt x="63" y="0"/>
                </a:lnTo>
                <a:close/>
              </a:path>
            </a:pathLst>
          </a:custGeom>
          <a:solidFill>
            <a:srgbClr val="6692C5"/>
          </a:solidFill>
        </p:spPr>
        <p:txBody>
          <a:bodyPr wrap="square" lIns="0" tIns="0" rIns="0" bIns="0" rtlCol="0"/>
          <a:lstStyle/>
          <a:p>
            <a:endParaRPr/>
          </a:p>
        </p:txBody>
      </p:sp>
      <p:sp>
        <p:nvSpPr>
          <p:cNvPr id="441" name="object 441"/>
          <p:cNvSpPr/>
          <p:nvPr/>
        </p:nvSpPr>
        <p:spPr>
          <a:xfrm>
            <a:off x="8543887" y="5388305"/>
            <a:ext cx="267335" cy="158115"/>
          </a:xfrm>
          <a:custGeom>
            <a:avLst/>
            <a:gdLst/>
            <a:ahLst/>
            <a:cxnLst/>
            <a:rect l="l" t="t" r="r" b="b"/>
            <a:pathLst>
              <a:path w="267334" h="158114">
                <a:moveTo>
                  <a:pt x="25" y="0"/>
                </a:moveTo>
                <a:lnTo>
                  <a:pt x="0" y="2578"/>
                </a:lnTo>
                <a:lnTo>
                  <a:pt x="266153" y="157860"/>
                </a:lnTo>
                <a:lnTo>
                  <a:pt x="267157" y="155841"/>
                </a:lnTo>
                <a:lnTo>
                  <a:pt x="25" y="0"/>
                </a:lnTo>
                <a:close/>
              </a:path>
            </a:pathLst>
          </a:custGeom>
          <a:solidFill>
            <a:srgbClr val="6795C7"/>
          </a:solidFill>
        </p:spPr>
        <p:txBody>
          <a:bodyPr wrap="square" lIns="0" tIns="0" rIns="0" bIns="0" rtlCol="0"/>
          <a:lstStyle/>
          <a:p>
            <a:endParaRPr/>
          </a:p>
        </p:txBody>
      </p:sp>
      <p:sp>
        <p:nvSpPr>
          <p:cNvPr id="442" name="object 442"/>
          <p:cNvSpPr/>
          <p:nvPr/>
        </p:nvSpPr>
        <p:spPr>
          <a:xfrm>
            <a:off x="8543861" y="5390888"/>
            <a:ext cx="266700" cy="157480"/>
          </a:xfrm>
          <a:custGeom>
            <a:avLst/>
            <a:gdLst/>
            <a:ahLst/>
            <a:cxnLst/>
            <a:rect l="l" t="t" r="r" b="b"/>
            <a:pathLst>
              <a:path w="266700" h="157479">
                <a:moveTo>
                  <a:pt x="25" y="0"/>
                </a:moveTo>
                <a:lnTo>
                  <a:pt x="0" y="2578"/>
                </a:lnTo>
                <a:lnTo>
                  <a:pt x="265175" y="157289"/>
                </a:lnTo>
                <a:lnTo>
                  <a:pt x="266179" y="155270"/>
                </a:lnTo>
                <a:lnTo>
                  <a:pt x="25" y="0"/>
                </a:lnTo>
                <a:close/>
              </a:path>
            </a:pathLst>
          </a:custGeom>
          <a:solidFill>
            <a:srgbClr val="6997C9"/>
          </a:solidFill>
        </p:spPr>
        <p:txBody>
          <a:bodyPr wrap="square" lIns="0" tIns="0" rIns="0" bIns="0" rtlCol="0"/>
          <a:lstStyle/>
          <a:p>
            <a:endParaRPr/>
          </a:p>
        </p:txBody>
      </p:sp>
      <p:sp>
        <p:nvSpPr>
          <p:cNvPr id="443" name="object 443"/>
          <p:cNvSpPr/>
          <p:nvPr/>
        </p:nvSpPr>
        <p:spPr>
          <a:xfrm>
            <a:off x="8543866" y="5393472"/>
            <a:ext cx="265430" cy="156845"/>
          </a:xfrm>
          <a:custGeom>
            <a:avLst/>
            <a:gdLst/>
            <a:ahLst/>
            <a:cxnLst/>
            <a:rect l="l" t="t" r="r" b="b"/>
            <a:pathLst>
              <a:path w="265429" h="156845">
                <a:moveTo>
                  <a:pt x="0" y="0"/>
                </a:moveTo>
                <a:lnTo>
                  <a:pt x="0" y="2603"/>
                </a:lnTo>
                <a:lnTo>
                  <a:pt x="264134" y="156705"/>
                </a:lnTo>
                <a:lnTo>
                  <a:pt x="265163" y="154698"/>
                </a:lnTo>
                <a:lnTo>
                  <a:pt x="0" y="0"/>
                </a:lnTo>
                <a:close/>
              </a:path>
            </a:pathLst>
          </a:custGeom>
          <a:solidFill>
            <a:srgbClr val="6B99CB"/>
          </a:solidFill>
        </p:spPr>
        <p:txBody>
          <a:bodyPr wrap="square" lIns="0" tIns="0" rIns="0" bIns="0" rtlCol="0"/>
          <a:lstStyle/>
          <a:p>
            <a:endParaRPr/>
          </a:p>
        </p:txBody>
      </p:sp>
      <p:sp>
        <p:nvSpPr>
          <p:cNvPr id="444" name="object 444"/>
          <p:cNvSpPr/>
          <p:nvPr/>
        </p:nvSpPr>
        <p:spPr>
          <a:xfrm>
            <a:off x="8543866" y="5396069"/>
            <a:ext cx="264160" cy="156210"/>
          </a:xfrm>
          <a:custGeom>
            <a:avLst/>
            <a:gdLst/>
            <a:ahLst/>
            <a:cxnLst/>
            <a:rect l="l" t="t" r="r" b="b"/>
            <a:pathLst>
              <a:path w="264159" h="156210">
                <a:moveTo>
                  <a:pt x="0" y="0"/>
                </a:moveTo>
                <a:lnTo>
                  <a:pt x="25" y="2616"/>
                </a:lnTo>
                <a:lnTo>
                  <a:pt x="263093" y="156095"/>
                </a:lnTo>
                <a:lnTo>
                  <a:pt x="264134" y="154101"/>
                </a:lnTo>
                <a:lnTo>
                  <a:pt x="0" y="0"/>
                </a:lnTo>
                <a:close/>
              </a:path>
            </a:pathLst>
          </a:custGeom>
          <a:solidFill>
            <a:srgbClr val="6C9DCF"/>
          </a:solidFill>
        </p:spPr>
        <p:txBody>
          <a:bodyPr wrap="square" lIns="0" tIns="0" rIns="0" bIns="0" rtlCol="0"/>
          <a:lstStyle/>
          <a:p>
            <a:endParaRPr/>
          </a:p>
        </p:txBody>
      </p:sp>
      <p:sp>
        <p:nvSpPr>
          <p:cNvPr id="445" name="object 445"/>
          <p:cNvSpPr/>
          <p:nvPr/>
        </p:nvSpPr>
        <p:spPr>
          <a:xfrm>
            <a:off x="8543887" y="5398688"/>
            <a:ext cx="263525" cy="155575"/>
          </a:xfrm>
          <a:custGeom>
            <a:avLst/>
            <a:gdLst/>
            <a:ahLst/>
            <a:cxnLst/>
            <a:rect l="l" t="t" r="r" b="b"/>
            <a:pathLst>
              <a:path w="263525" h="155575">
                <a:moveTo>
                  <a:pt x="0" y="0"/>
                </a:moveTo>
                <a:lnTo>
                  <a:pt x="25" y="2616"/>
                </a:lnTo>
                <a:lnTo>
                  <a:pt x="262001" y="155460"/>
                </a:lnTo>
                <a:lnTo>
                  <a:pt x="263067" y="153479"/>
                </a:lnTo>
                <a:lnTo>
                  <a:pt x="0" y="0"/>
                </a:lnTo>
                <a:close/>
              </a:path>
            </a:pathLst>
          </a:custGeom>
          <a:solidFill>
            <a:srgbClr val="70A1D1"/>
          </a:solidFill>
        </p:spPr>
        <p:txBody>
          <a:bodyPr wrap="square" lIns="0" tIns="0" rIns="0" bIns="0" rtlCol="0"/>
          <a:lstStyle/>
          <a:p>
            <a:endParaRPr/>
          </a:p>
        </p:txBody>
      </p:sp>
      <p:sp>
        <p:nvSpPr>
          <p:cNvPr id="446" name="object 446"/>
          <p:cNvSpPr/>
          <p:nvPr/>
        </p:nvSpPr>
        <p:spPr>
          <a:xfrm>
            <a:off x="8543907" y="5401299"/>
            <a:ext cx="262255" cy="154940"/>
          </a:xfrm>
          <a:custGeom>
            <a:avLst/>
            <a:gdLst/>
            <a:ahLst/>
            <a:cxnLst/>
            <a:rect l="l" t="t" r="r" b="b"/>
            <a:pathLst>
              <a:path w="262254" h="154939">
                <a:moveTo>
                  <a:pt x="0" y="0"/>
                </a:moveTo>
                <a:lnTo>
                  <a:pt x="63" y="2641"/>
                </a:lnTo>
                <a:lnTo>
                  <a:pt x="260896" y="154813"/>
                </a:lnTo>
                <a:lnTo>
                  <a:pt x="261988" y="152844"/>
                </a:lnTo>
                <a:lnTo>
                  <a:pt x="0" y="0"/>
                </a:lnTo>
                <a:close/>
              </a:path>
            </a:pathLst>
          </a:custGeom>
          <a:solidFill>
            <a:srgbClr val="72A3D2"/>
          </a:solidFill>
        </p:spPr>
        <p:txBody>
          <a:bodyPr wrap="square" lIns="0" tIns="0" rIns="0" bIns="0" rtlCol="0"/>
          <a:lstStyle/>
          <a:p>
            <a:endParaRPr/>
          </a:p>
        </p:txBody>
      </p:sp>
      <p:sp>
        <p:nvSpPr>
          <p:cNvPr id="447" name="object 447"/>
          <p:cNvSpPr/>
          <p:nvPr/>
        </p:nvSpPr>
        <p:spPr>
          <a:xfrm>
            <a:off x="8543969" y="5403931"/>
            <a:ext cx="260985" cy="154305"/>
          </a:xfrm>
          <a:custGeom>
            <a:avLst/>
            <a:gdLst/>
            <a:ahLst/>
            <a:cxnLst/>
            <a:rect l="l" t="t" r="r" b="b"/>
            <a:pathLst>
              <a:path w="260984" h="154304">
                <a:moveTo>
                  <a:pt x="0" y="0"/>
                </a:moveTo>
                <a:lnTo>
                  <a:pt x="63" y="2641"/>
                </a:lnTo>
                <a:lnTo>
                  <a:pt x="259740" y="154139"/>
                </a:lnTo>
                <a:lnTo>
                  <a:pt x="260121" y="153492"/>
                </a:lnTo>
                <a:lnTo>
                  <a:pt x="260832" y="152184"/>
                </a:lnTo>
                <a:lnTo>
                  <a:pt x="0" y="0"/>
                </a:lnTo>
                <a:close/>
              </a:path>
            </a:pathLst>
          </a:custGeom>
          <a:solidFill>
            <a:srgbClr val="73A6D6"/>
          </a:solidFill>
        </p:spPr>
        <p:txBody>
          <a:bodyPr wrap="square" lIns="0" tIns="0" rIns="0" bIns="0" rtlCol="0"/>
          <a:lstStyle/>
          <a:p>
            <a:endParaRPr/>
          </a:p>
        </p:txBody>
      </p:sp>
      <p:sp>
        <p:nvSpPr>
          <p:cNvPr id="448" name="object 448"/>
          <p:cNvSpPr/>
          <p:nvPr/>
        </p:nvSpPr>
        <p:spPr>
          <a:xfrm>
            <a:off x="8544031" y="5406570"/>
            <a:ext cx="259715" cy="153670"/>
          </a:xfrm>
          <a:custGeom>
            <a:avLst/>
            <a:gdLst/>
            <a:ahLst/>
            <a:cxnLst/>
            <a:rect l="l" t="t" r="r" b="b"/>
            <a:pathLst>
              <a:path w="259715" h="153670">
                <a:moveTo>
                  <a:pt x="0" y="0"/>
                </a:moveTo>
                <a:lnTo>
                  <a:pt x="101" y="2654"/>
                </a:lnTo>
                <a:lnTo>
                  <a:pt x="258559" y="153441"/>
                </a:lnTo>
                <a:lnTo>
                  <a:pt x="259689" y="151498"/>
                </a:lnTo>
                <a:lnTo>
                  <a:pt x="0" y="0"/>
                </a:lnTo>
                <a:close/>
              </a:path>
            </a:pathLst>
          </a:custGeom>
          <a:solidFill>
            <a:srgbClr val="75A8D7"/>
          </a:solidFill>
        </p:spPr>
        <p:txBody>
          <a:bodyPr wrap="square" lIns="0" tIns="0" rIns="0" bIns="0" rtlCol="0"/>
          <a:lstStyle/>
          <a:p>
            <a:endParaRPr/>
          </a:p>
        </p:txBody>
      </p:sp>
      <p:sp>
        <p:nvSpPr>
          <p:cNvPr id="449" name="object 449"/>
          <p:cNvSpPr/>
          <p:nvPr/>
        </p:nvSpPr>
        <p:spPr>
          <a:xfrm>
            <a:off x="8544127" y="5409222"/>
            <a:ext cx="259079" cy="153035"/>
          </a:xfrm>
          <a:custGeom>
            <a:avLst/>
            <a:gdLst/>
            <a:ahLst/>
            <a:cxnLst/>
            <a:rect l="l" t="t" r="r" b="b"/>
            <a:pathLst>
              <a:path w="259079" h="153035">
                <a:moveTo>
                  <a:pt x="0" y="0"/>
                </a:moveTo>
                <a:lnTo>
                  <a:pt x="101" y="2654"/>
                </a:lnTo>
                <a:lnTo>
                  <a:pt x="257340" y="152742"/>
                </a:lnTo>
                <a:lnTo>
                  <a:pt x="258470" y="150799"/>
                </a:lnTo>
                <a:lnTo>
                  <a:pt x="0" y="0"/>
                </a:lnTo>
                <a:close/>
              </a:path>
            </a:pathLst>
          </a:custGeom>
          <a:solidFill>
            <a:srgbClr val="79ABDC"/>
          </a:solidFill>
        </p:spPr>
        <p:txBody>
          <a:bodyPr wrap="square" lIns="0" tIns="0" rIns="0" bIns="0" rtlCol="0"/>
          <a:lstStyle/>
          <a:p>
            <a:endParaRPr/>
          </a:p>
        </p:txBody>
      </p:sp>
      <p:sp>
        <p:nvSpPr>
          <p:cNvPr id="450" name="object 450"/>
          <p:cNvSpPr/>
          <p:nvPr/>
        </p:nvSpPr>
        <p:spPr>
          <a:xfrm>
            <a:off x="8544229" y="5411889"/>
            <a:ext cx="257810" cy="152400"/>
          </a:xfrm>
          <a:custGeom>
            <a:avLst/>
            <a:gdLst/>
            <a:ahLst/>
            <a:cxnLst/>
            <a:rect l="l" t="t" r="r" b="b"/>
            <a:pathLst>
              <a:path w="257809" h="152400">
                <a:moveTo>
                  <a:pt x="0" y="0"/>
                </a:moveTo>
                <a:lnTo>
                  <a:pt x="127" y="2667"/>
                </a:lnTo>
                <a:lnTo>
                  <a:pt x="256070" y="152006"/>
                </a:lnTo>
                <a:lnTo>
                  <a:pt x="257238" y="150075"/>
                </a:lnTo>
                <a:lnTo>
                  <a:pt x="0" y="0"/>
                </a:lnTo>
                <a:close/>
              </a:path>
            </a:pathLst>
          </a:custGeom>
          <a:solidFill>
            <a:srgbClr val="7AAFDE"/>
          </a:solidFill>
        </p:spPr>
        <p:txBody>
          <a:bodyPr wrap="square" lIns="0" tIns="0" rIns="0" bIns="0" rtlCol="0"/>
          <a:lstStyle/>
          <a:p>
            <a:endParaRPr/>
          </a:p>
        </p:txBody>
      </p:sp>
      <p:sp>
        <p:nvSpPr>
          <p:cNvPr id="451" name="object 451"/>
          <p:cNvSpPr/>
          <p:nvPr/>
        </p:nvSpPr>
        <p:spPr>
          <a:xfrm>
            <a:off x="8544354" y="5414554"/>
            <a:ext cx="256540" cy="151765"/>
          </a:xfrm>
          <a:custGeom>
            <a:avLst/>
            <a:gdLst/>
            <a:ahLst/>
            <a:cxnLst/>
            <a:rect l="l" t="t" r="r" b="b"/>
            <a:pathLst>
              <a:path w="256540" h="151764">
                <a:moveTo>
                  <a:pt x="0" y="0"/>
                </a:moveTo>
                <a:lnTo>
                  <a:pt x="152" y="2692"/>
                </a:lnTo>
                <a:lnTo>
                  <a:pt x="254787" y="151244"/>
                </a:lnTo>
                <a:lnTo>
                  <a:pt x="255955" y="149326"/>
                </a:lnTo>
                <a:lnTo>
                  <a:pt x="0" y="0"/>
                </a:lnTo>
                <a:close/>
              </a:path>
            </a:pathLst>
          </a:custGeom>
          <a:solidFill>
            <a:srgbClr val="7AAFDE"/>
          </a:solidFill>
        </p:spPr>
        <p:txBody>
          <a:bodyPr wrap="square" lIns="0" tIns="0" rIns="0" bIns="0" rtlCol="0"/>
          <a:lstStyle/>
          <a:p>
            <a:endParaRPr/>
          </a:p>
        </p:txBody>
      </p:sp>
      <p:sp>
        <p:nvSpPr>
          <p:cNvPr id="452" name="object 452"/>
          <p:cNvSpPr/>
          <p:nvPr/>
        </p:nvSpPr>
        <p:spPr>
          <a:xfrm>
            <a:off x="8544499" y="5417242"/>
            <a:ext cx="255270" cy="150495"/>
          </a:xfrm>
          <a:custGeom>
            <a:avLst/>
            <a:gdLst/>
            <a:ahLst/>
            <a:cxnLst/>
            <a:rect l="l" t="t" r="r" b="b"/>
            <a:pathLst>
              <a:path w="255270" h="150495">
                <a:moveTo>
                  <a:pt x="0" y="0"/>
                </a:moveTo>
                <a:lnTo>
                  <a:pt x="152" y="2692"/>
                </a:lnTo>
                <a:lnTo>
                  <a:pt x="253441" y="150469"/>
                </a:lnTo>
                <a:lnTo>
                  <a:pt x="254647" y="148564"/>
                </a:lnTo>
                <a:lnTo>
                  <a:pt x="0" y="0"/>
                </a:lnTo>
                <a:close/>
              </a:path>
            </a:pathLst>
          </a:custGeom>
          <a:solidFill>
            <a:srgbClr val="77A9DA"/>
          </a:solidFill>
        </p:spPr>
        <p:txBody>
          <a:bodyPr wrap="square" lIns="0" tIns="0" rIns="0" bIns="0" rtlCol="0"/>
          <a:lstStyle/>
          <a:p>
            <a:endParaRPr/>
          </a:p>
        </p:txBody>
      </p:sp>
      <p:sp>
        <p:nvSpPr>
          <p:cNvPr id="453" name="object 453"/>
          <p:cNvSpPr/>
          <p:nvPr/>
        </p:nvSpPr>
        <p:spPr>
          <a:xfrm>
            <a:off x="8468137" y="5169291"/>
            <a:ext cx="451994" cy="467466"/>
          </a:xfrm>
          <a:prstGeom prst="rect">
            <a:avLst/>
          </a:prstGeom>
          <a:blipFill>
            <a:blip r:embed="rId50" cstate="print"/>
            <a:stretch>
              <a:fillRect/>
            </a:stretch>
          </a:blipFill>
        </p:spPr>
        <p:txBody>
          <a:bodyPr wrap="square" lIns="0" tIns="0" rIns="0" bIns="0" rtlCol="0"/>
          <a:lstStyle/>
          <a:p>
            <a:endParaRPr/>
          </a:p>
        </p:txBody>
      </p:sp>
      <p:sp>
        <p:nvSpPr>
          <p:cNvPr id="454" name="object 454"/>
          <p:cNvSpPr/>
          <p:nvPr/>
        </p:nvSpPr>
        <p:spPr>
          <a:xfrm>
            <a:off x="3483000" y="5221800"/>
            <a:ext cx="334441" cy="379274"/>
          </a:xfrm>
          <a:prstGeom prst="rect">
            <a:avLst/>
          </a:prstGeom>
          <a:blipFill>
            <a:blip r:embed="rId51" cstate="print"/>
            <a:stretch>
              <a:fillRect/>
            </a:stretch>
          </a:blipFill>
        </p:spPr>
        <p:txBody>
          <a:bodyPr wrap="square" lIns="0" tIns="0" rIns="0" bIns="0" rtlCol="0"/>
          <a:lstStyle/>
          <a:p>
            <a:endParaRPr/>
          </a:p>
        </p:txBody>
      </p:sp>
      <p:sp>
        <p:nvSpPr>
          <p:cNvPr id="455" name="object 455"/>
          <p:cNvSpPr/>
          <p:nvPr/>
        </p:nvSpPr>
        <p:spPr>
          <a:xfrm>
            <a:off x="3964193" y="4897799"/>
            <a:ext cx="618974" cy="329454"/>
          </a:xfrm>
          <a:prstGeom prst="rect">
            <a:avLst/>
          </a:prstGeom>
          <a:blipFill>
            <a:blip r:embed="rId52" cstate="print"/>
            <a:stretch>
              <a:fillRect/>
            </a:stretch>
          </a:blipFill>
        </p:spPr>
        <p:txBody>
          <a:bodyPr wrap="square" lIns="0" tIns="0" rIns="0" bIns="0" rtlCol="0"/>
          <a:lstStyle/>
          <a:p>
            <a:endParaRPr/>
          </a:p>
        </p:txBody>
      </p:sp>
      <p:sp>
        <p:nvSpPr>
          <p:cNvPr id="456" name="object 456"/>
          <p:cNvSpPr/>
          <p:nvPr/>
        </p:nvSpPr>
        <p:spPr>
          <a:xfrm>
            <a:off x="4892922" y="4967425"/>
            <a:ext cx="220802" cy="219138"/>
          </a:xfrm>
          <a:prstGeom prst="rect">
            <a:avLst/>
          </a:prstGeom>
          <a:blipFill>
            <a:blip r:embed="rId53" cstate="print"/>
            <a:stretch>
              <a:fillRect/>
            </a:stretch>
          </a:blipFill>
        </p:spPr>
        <p:txBody>
          <a:bodyPr wrap="square" lIns="0" tIns="0" rIns="0" bIns="0" rtlCol="0"/>
          <a:lstStyle/>
          <a:p>
            <a:endParaRPr/>
          </a:p>
        </p:txBody>
      </p:sp>
      <p:sp>
        <p:nvSpPr>
          <p:cNvPr id="457" name="object 457"/>
          <p:cNvSpPr/>
          <p:nvPr/>
        </p:nvSpPr>
        <p:spPr>
          <a:xfrm>
            <a:off x="4631144" y="5234536"/>
            <a:ext cx="68580" cy="86360"/>
          </a:xfrm>
          <a:custGeom>
            <a:avLst/>
            <a:gdLst/>
            <a:ahLst/>
            <a:cxnLst/>
            <a:rect l="l" t="t" r="r" b="b"/>
            <a:pathLst>
              <a:path w="68579" h="86360">
                <a:moveTo>
                  <a:pt x="26606" y="0"/>
                </a:moveTo>
                <a:lnTo>
                  <a:pt x="0" y="0"/>
                </a:lnTo>
                <a:lnTo>
                  <a:pt x="0" y="86118"/>
                </a:lnTo>
                <a:lnTo>
                  <a:pt x="68135" y="86118"/>
                </a:lnTo>
                <a:lnTo>
                  <a:pt x="68135" y="64909"/>
                </a:lnTo>
                <a:lnTo>
                  <a:pt x="26606" y="64909"/>
                </a:lnTo>
                <a:lnTo>
                  <a:pt x="26606" y="0"/>
                </a:lnTo>
                <a:close/>
              </a:path>
            </a:pathLst>
          </a:custGeom>
          <a:solidFill>
            <a:srgbClr val="1CB14D"/>
          </a:solidFill>
        </p:spPr>
        <p:txBody>
          <a:bodyPr wrap="square" lIns="0" tIns="0" rIns="0" bIns="0" rtlCol="0"/>
          <a:lstStyle/>
          <a:p>
            <a:endParaRPr/>
          </a:p>
        </p:txBody>
      </p:sp>
      <p:sp>
        <p:nvSpPr>
          <p:cNvPr id="458" name="object 458"/>
          <p:cNvSpPr/>
          <p:nvPr/>
        </p:nvSpPr>
        <p:spPr>
          <a:xfrm>
            <a:off x="4702808" y="5234537"/>
            <a:ext cx="93980" cy="86360"/>
          </a:xfrm>
          <a:custGeom>
            <a:avLst/>
            <a:gdLst/>
            <a:ahLst/>
            <a:cxnLst/>
            <a:rect l="l" t="t" r="r" b="b"/>
            <a:pathLst>
              <a:path w="93979" h="86360">
                <a:moveTo>
                  <a:pt x="61379" y="0"/>
                </a:moveTo>
                <a:lnTo>
                  <a:pt x="32359" y="0"/>
                </a:lnTo>
                <a:lnTo>
                  <a:pt x="0" y="86106"/>
                </a:lnTo>
                <a:lnTo>
                  <a:pt x="27190" y="86106"/>
                </a:lnTo>
                <a:lnTo>
                  <a:pt x="31368" y="71894"/>
                </a:lnTo>
                <a:lnTo>
                  <a:pt x="88408" y="71894"/>
                </a:lnTo>
                <a:lnTo>
                  <a:pt x="81408" y="53276"/>
                </a:lnTo>
                <a:lnTo>
                  <a:pt x="37122" y="53276"/>
                </a:lnTo>
                <a:lnTo>
                  <a:pt x="46583" y="22326"/>
                </a:lnTo>
                <a:lnTo>
                  <a:pt x="69772" y="22326"/>
                </a:lnTo>
                <a:lnTo>
                  <a:pt x="61379" y="0"/>
                </a:lnTo>
                <a:close/>
              </a:path>
              <a:path w="93979" h="86360">
                <a:moveTo>
                  <a:pt x="88408" y="71894"/>
                </a:moveTo>
                <a:lnTo>
                  <a:pt x="61683" y="71894"/>
                </a:lnTo>
                <a:lnTo>
                  <a:pt x="65912" y="86106"/>
                </a:lnTo>
                <a:lnTo>
                  <a:pt x="93751" y="86106"/>
                </a:lnTo>
                <a:lnTo>
                  <a:pt x="88408" y="71894"/>
                </a:lnTo>
                <a:close/>
              </a:path>
              <a:path w="93979" h="86360">
                <a:moveTo>
                  <a:pt x="69772" y="22326"/>
                </a:moveTo>
                <a:lnTo>
                  <a:pt x="46583" y="22326"/>
                </a:lnTo>
                <a:lnTo>
                  <a:pt x="56095" y="53276"/>
                </a:lnTo>
                <a:lnTo>
                  <a:pt x="81408" y="53276"/>
                </a:lnTo>
                <a:lnTo>
                  <a:pt x="69772" y="22326"/>
                </a:lnTo>
                <a:close/>
              </a:path>
            </a:pathLst>
          </a:custGeom>
          <a:solidFill>
            <a:srgbClr val="1CB14D"/>
          </a:solidFill>
        </p:spPr>
        <p:txBody>
          <a:bodyPr wrap="square" lIns="0" tIns="0" rIns="0" bIns="0" rtlCol="0"/>
          <a:lstStyle/>
          <a:p>
            <a:endParaRPr/>
          </a:p>
        </p:txBody>
      </p:sp>
      <p:sp>
        <p:nvSpPr>
          <p:cNvPr id="459" name="object 459"/>
          <p:cNvSpPr/>
          <p:nvPr/>
        </p:nvSpPr>
        <p:spPr>
          <a:xfrm>
            <a:off x="4805192" y="5234536"/>
            <a:ext cx="82550" cy="86360"/>
          </a:xfrm>
          <a:custGeom>
            <a:avLst/>
            <a:gdLst/>
            <a:ahLst/>
            <a:cxnLst/>
            <a:rect l="l" t="t" r="r" b="b"/>
            <a:pathLst>
              <a:path w="82550" h="86360">
                <a:moveTo>
                  <a:pt x="24853" y="0"/>
                </a:moveTo>
                <a:lnTo>
                  <a:pt x="0" y="0"/>
                </a:lnTo>
                <a:lnTo>
                  <a:pt x="0" y="86118"/>
                </a:lnTo>
                <a:lnTo>
                  <a:pt x="25019" y="86118"/>
                </a:lnTo>
                <a:lnTo>
                  <a:pt x="25019" y="38823"/>
                </a:lnTo>
                <a:lnTo>
                  <a:pt x="51278" y="38823"/>
                </a:lnTo>
                <a:lnTo>
                  <a:pt x="24853" y="0"/>
                </a:lnTo>
                <a:close/>
              </a:path>
              <a:path w="82550" h="86360">
                <a:moveTo>
                  <a:pt x="51278" y="38823"/>
                </a:moveTo>
                <a:lnTo>
                  <a:pt x="25018" y="38823"/>
                </a:lnTo>
                <a:lnTo>
                  <a:pt x="57277" y="86118"/>
                </a:lnTo>
                <a:lnTo>
                  <a:pt x="82359" y="86118"/>
                </a:lnTo>
                <a:lnTo>
                  <a:pt x="82359" y="47637"/>
                </a:lnTo>
                <a:lnTo>
                  <a:pt x="57277" y="47637"/>
                </a:lnTo>
                <a:lnTo>
                  <a:pt x="51278" y="38823"/>
                </a:lnTo>
                <a:close/>
              </a:path>
              <a:path w="82550" h="86360">
                <a:moveTo>
                  <a:pt x="82359" y="0"/>
                </a:moveTo>
                <a:lnTo>
                  <a:pt x="57277" y="0"/>
                </a:lnTo>
                <a:lnTo>
                  <a:pt x="57277" y="47637"/>
                </a:lnTo>
                <a:lnTo>
                  <a:pt x="82359" y="47637"/>
                </a:lnTo>
                <a:lnTo>
                  <a:pt x="82359" y="0"/>
                </a:lnTo>
                <a:close/>
              </a:path>
            </a:pathLst>
          </a:custGeom>
          <a:solidFill>
            <a:srgbClr val="1CB14D"/>
          </a:solidFill>
        </p:spPr>
        <p:txBody>
          <a:bodyPr wrap="square" lIns="0" tIns="0" rIns="0" bIns="0" rtlCol="0"/>
          <a:lstStyle/>
          <a:p>
            <a:endParaRPr/>
          </a:p>
        </p:txBody>
      </p:sp>
      <p:sp>
        <p:nvSpPr>
          <p:cNvPr id="460" name="object 460"/>
          <p:cNvSpPr/>
          <p:nvPr/>
        </p:nvSpPr>
        <p:spPr>
          <a:xfrm>
            <a:off x="4905700" y="5234530"/>
            <a:ext cx="79375" cy="86360"/>
          </a:xfrm>
          <a:custGeom>
            <a:avLst/>
            <a:gdLst/>
            <a:ahLst/>
            <a:cxnLst/>
            <a:rect l="l" t="t" r="r" b="b"/>
            <a:pathLst>
              <a:path w="79375" h="86360">
                <a:moveTo>
                  <a:pt x="47320" y="0"/>
                </a:moveTo>
                <a:lnTo>
                  <a:pt x="0" y="0"/>
                </a:lnTo>
                <a:lnTo>
                  <a:pt x="0" y="86118"/>
                </a:lnTo>
                <a:lnTo>
                  <a:pt x="44272" y="86118"/>
                </a:lnTo>
                <a:lnTo>
                  <a:pt x="49555" y="85331"/>
                </a:lnTo>
                <a:lnTo>
                  <a:pt x="75095" y="66560"/>
                </a:lnTo>
                <a:lnTo>
                  <a:pt x="26606" y="66560"/>
                </a:lnTo>
                <a:lnTo>
                  <a:pt x="26606" y="19507"/>
                </a:lnTo>
                <a:lnTo>
                  <a:pt x="75059" y="19507"/>
                </a:lnTo>
                <a:lnTo>
                  <a:pt x="73444" y="16230"/>
                </a:lnTo>
                <a:lnTo>
                  <a:pt x="67183" y="8331"/>
                </a:lnTo>
                <a:lnTo>
                  <a:pt x="63195" y="5295"/>
                </a:lnTo>
                <a:lnTo>
                  <a:pt x="53606" y="1066"/>
                </a:lnTo>
                <a:lnTo>
                  <a:pt x="47320" y="0"/>
                </a:lnTo>
                <a:close/>
              </a:path>
              <a:path w="79375" h="86360">
                <a:moveTo>
                  <a:pt x="75059" y="19507"/>
                </a:moveTo>
                <a:lnTo>
                  <a:pt x="40132" y="19507"/>
                </a:lnTo>
                <a:lnTo>
                  <a:pt x="45072" y="21196"/>
                </a:lnTo>
                <a:lnTo>
                  <a:pt x="51015" y="27927"/>
                </a:lnTo>
                <a:lnTo>
                  <a:pt x="52514" y="34175"/>
                </a:lnTo>
                <a:lnTo>
                  <a:pt x="52514" y="50190"/>
                </a:lnTo>
                <a:lnTo>
                  <a:pt x="38684" y="66560"/>
                </a:lnTo>
                <a:lnTo>
                  <a:pt x="75095" y="66560"/>
                </a:lnTo>
                <a:lnTo>
                  <a:pt x="78181" y="59118"/>
                </a:lnTo>
                <a:lnTo>
                  <a:pt x="79235" y="51968"/>
                </a:lnTo>
                <a:lnTo>
                  <a:pt x="79235" y="36893"/>
                </a:lnTo>
                <a:lnTo>
                  <a:pt x="78536" y="31330"/>
                </a:lnTo>
                <a:lnTo>
                  <a:pt x="75717" y="20840"/>
                </a:lnTo>
                <a:lnTo>
                  <a:pt x="75059" y="19507"/>
                </a:lnTo>
                <a:close/>
              </a:path>
            </a:pathLst>
          </a:custGeom>
          <a:solidFill>
            <a:srgbClr val="1CB14D"/>
          </a:solidFill>
        </p:spPr>
        <p:txBody>
          <a:bodyPr wrap="square" lIns="0" tIns="0" rIns="0" bIns="0" rtlCol="0"/>
          <a:lstStyle/>
          <a:p>
            <a:endParaRPr/>
          </a:p>
        </p:txBody>
      </p:sp>
      <p:sp>
        <p:nvSpPr>
          <p:cNvPr id="461" name="object 461"/>
          <p:cNvSpPr/>
          <p:nvPr/>
        </p:nvSpPr>
        <p:spPr>
          <a:xfrm>
            <a:off x="4998914" y="5234532"/>
            <a:ext cx="80010" cy="86360"/>
          </a:xfrm>
          <a:custGeom>
            <a:avLst/>
            <a:gdLst/>
            <a:ahLst/>
            <a:cxnLst/>
            <a:rect l="l" t="t" r="r" b="b"/>
            <a:pathLst>
              <a:path w="80010" h="86360">
                <a:moveTo>
                  <a:pt x="58115" y="0"/>
                </a:moveTo>
                <a:lnTo>
                  <a:pt x="0" y="0"/>
                </a:lnTo>
                <a:lnTo>
                  <a:pt x="0" y="86118"/>
                </a:lnTo>
                <a:lnTo>
                  <a:pt x="47891" y="86118"/>
                </a:lnTo>
                <a:lnTo>
                  <a:pt x="51866" y="85724"/>
                </a:lnTo>
                <a:lnTo>
                  <a:pt x="79200" y="67614"/>
                </a:lnTo>
                <a:lnTo>
                  <a:pt x="26847" y="67614"/>
                </a:lnTo>
                <a:lnTo>
                  <a:pt x="26847" y="50164"/>
                </a:lnTo>
                <a:lnTo>
                  <a:pt x="76958" y="50164"/>
                </a:lnTo>
                <a:lnTo>
                  <a:pt x="75183" y="47993"/>
                </a:lnTo>
                <a:lnTo>
                  <a:pt x="72301" y="44348"/>
                </a:lnTo>
                <a:lnTo>
                  <a:pt x="67754" y="41795"/>
                </a:lnTo>
                <a:lnTo>
                  <a:pt x="61556" y="40297"/>
                </a:lnTo>
                <a:lnTo>
                  <a:pt x="65633" y="38887"/>
                </a:lnTo>
                <a:lnTo>
                  <a:pt x="68732" y="36969"/>
                </a:lnTo>
                <a:lnTo>
                  <a:pt x="71506" y="33781"/>
                </a:lnTo>
                <a:lnTo>
                  <a:pt x="26847" y="33781"/>
                </a:lnTo>
                <a:lnTo>
                  <a:pt x="26847" y="17449"/>
                </a:lnTo>
                <a:lnTo>
                  <a:pt x="75603" y="17449"/>
                </a:lnTo>
                <a:lnTo>
                  <a:pt x="75603" y="15379"/>
                </a:lnTo>
                <a:lnTo>
                  <a:pt x="73367" y="10286"/>
                </a:lnTo>
                <a:lnTo>
                  <a:pt x="64477" y="2057"/>
                </a:lnTo>
                <a:lnTo>
                  <a:pt x="58115" y="0"/>
                </a:lnTo>
                <a:close/>
              </a:path>
              <a:path w="80010" h="86360">
                <a:moveTo>
                  <a:pt x="76958" y="50164"/>
                </a:moveTo>
                <a:lnTo>
                  <a:pt x="45021" y="50164"/>
                </a:lnTo>
                <a:lnTo>
                  <a:pt x="48272" y="50952"/>
                </a:lnTo>
                <a:lnTo>
                  <a:pt x="50114" y="52514"/>
                </a:lnTo>
                <a:lnTo>
                  <a:pt x="51993" y="54038"/>
                </a:lnTo>
                <a:lnTo>
                  <a:pt x="52933" y="56083"/>
                </a:lnTo>
                <a:lnTo>
                  <a:pt x="52933" y="61366"/>
                </a:lnTo>
                <a:lnTo>
                  <a:pt x="51993" y="63563"/>
                </a:lnTo>
                <a:lnTo>
                  <a:pt x="48234" y="66814"/>
                </a:lnTo>
                <a:lnTo>
                  <a:pt x="44996" y="67614"/>
                </a:lnTo>
                <a:lnTo>
                  <a:pt x="79200" y="67614"/>
                </a:lnTo>
                <a:lnTo>
                  <a:pt x="79590" y="66090"/>
                </a:lnTo>
                <a:lnTo>
                  <a:pt x="79570" y="56083"/>
                </a:lnTo>
                <a:lnTo>
                  <a:pt x="78130" y="51600"/>
                </a:lnTo>
                <a:lnTo>
                  <a:pt x="76958" y="50164"/>
                </a:lnTo>
                <a:close/>
              </a:path>
              <a:path w="80010" h="86360">
                <a:moveTo>
                  <a:pt x="75603" y="17449"/>
                </a:moveTo>
                <a:lnTo>
                  <a:pt x="42633" y="17449"/>
                </a:lnTo>
                <a:lnTo>
                  <a:pt x="45453" y="18160"/>
                </a:lnTo>
                <a:lnTo>
                  <a:pt x="47053" y="19570"/>
                </a:lnTo>
                <a:lnTo>
                  <a:pt x="48704" y="20980"/>
                </a:lnTo>
                <a:lnTo>
                  <a:pt x="49517" y="22936"/>
                </a:lnTo>
                <a:lnTo>
                  <a:pt x="49517" y="28143"/>
                </a:lnTo>
                <a:lnTo>
                  <a:pt x="48704" y="30213"/>
                </a:lnTo>
                <a:lnTo>
                  <a:pt x="45453" y="33070"/>
                </a:lnTo>
                <a:lnTo>
                  <a:pt x="42570" y="33781"/>
                </a:lnTo>
                <a:lnTo>
                  <a:pt x="71506" y="33781"/>
                </a:lnTo>
                <a:lnTo>
                  <a:pt x="74015" y="30899"/>
                </a:lnTo>
                <a:lnTo>
                  <a:pt x="75603" y="26530"/>
                </a:lnTo>
                <a:lnTo>
                  <a:pt x="75603" y="17449"/>
                </a:lnTo>
                <a:close/>
              </a:path>
            </a:pathLst>
          </a:custGeom>
          <a:solidFill>
            <a:srgbClr val="1CB14D"/>
          </a:solidFill>
        </p:spPr>
        <p:txBody>
          <a:bodyPr wrap="square" lIns="0" tIns="0" rIns="0" bIns="0" rtlCol="0"/>
          <a:lstStyle/>
          <a:p>
            <a:endParaRPr/>
          </a:p>
        </p:txBody>
      </p:sp>
      <p:sp>
        <p:nvSpPr>
          <p:cNvPr id="462" name="object 462"/>
          <p:cNvSpPr/>
          <p:nvPr/>
        </p:nvSpPr>
        <p:spPr>
          <a:xfrm>
            <a:off x="5081565" y="5234537"/>
            <a:ext cx="93980" cy="86360"/>
          </a:xfrm>
          <a:custGeom>
            <a:avLst/>
            <a:gdLst/>
            <a:ahLst/>
            <a:cxnLst/>
            <a:rect l="l" t="t" r="r" b="b"/>
            <a:pathLst>
              <a:path w="93979" h="86360">
                <a:moveTo>
                  <a:pt x="61379" y="0"/>
                </a:moveTo>
                <a:lnTo>
                  <a:pt x="32359" y="0"/>
                </a:lnTo>
                <a:lnTo>
                  <a:pt x="0" y="86106"/>
                </a:lnTo>
                <a:lnTo>
                  <a:pt x="27190" y="86106"/>
                </a:lnTo>
                <a:lnTo>
                  <a:pt x="31368" y="71894"/>
                </a:lnTo>
                <a:lnTo>
                  <a:pt x="88408" y="71894"/>
                </a:lnTo>
                <a:lnTo>
                  <a:pt x="81408" y="53276"/>
                </a:lnTo>
                <a:lnTo>
                  <a:pt x="37122" y="53276"/>
                </a:lnTo>
                <a:lnTo>
                  <a:pt x="46583" y="22326"/>
                </a:lnTo>
                <a:lnTo>
                  <a:pt x="69772" y="22326"/>
                </a:lnTo>
                <a:lnTo>
                  <a:pt x="61379" y="0"/>
                </a:lnTo>
                <a:close/>
              </a:path>
              <a:path w="93979" h="86360">
                <a:moveTo>
                  <a:pt x="88408" y="71894"/>
                </a:moveTo>
                <a:lnTo>
                  <a:pt x="61683" y="71894"/>
                </a:lnTo>
                <a:lnTo>
                  <a:pt x="65912" y="86106"/>
                </a:lnTo>
                <a:lnTo>
                  <a:pt x="93751" y="86106"/>
                </a:lnTo>
                <a:lnTo>
                  <a:pt x="88408" y="71894"/>
                </a:lnTo>
                <a:close/>
              </a:path>
              <a:path w="93979" h="86360">
                <a:moveTo>
                  <a:pt x="69772" y="22326"/>
                </a:moveTo>
                <a:lnTo>
                  <a:pt x="46583" y="22326"/>
                </a:lnTo>
                <a:lnTo>
                  <a:pt x="56095" y="53276"/>
                </a:lnTo>
                <a:lnTo>
                  <a:pt x="81408" y="53276"/>
                </a:lnTo>
                <a:lnTo>
                  <a:pt x="69772" y="22326"/>
                </a:lnTo>
                <a:close/>
              </a:path>
            </a:pathLst>
          </a:custGeom>
          <a:solidFill>
            <a:srgbClr val="1CB14D"/>
          </a:solidFill>
        </p:spPr>
        <p:txBody>
          <a:bodyPr wrap="square" lIns="0" tIns="0" rIns="0" bIns="0" rtlCol="0"/>
          <a:lstStyle/>
          <a:p>
            <a:endParaRPr/>
          </a:p>
        </p:txBody>
      </p:sp>
      <p:sp>
        <p:nvSpPr>
          <p:cNvPr id="463" name="object 463"/>
          <p:cNvSpPr/>
          <p:nvPr/>
        </p:nvSpPr>
        <p:spPr>
          <a:xfrm>
            <a:off x="5183949" y="5234536"/>
            <a:ext cx="82550" cy="86360"/>
          </a:xfrm>
          <a:custGeom>
            <a:avLst/>
            <a:gdLst/>
            <a:ahLst/>
            <a:cxnLst/>
            <a:rect l="l" t="t" r="r" b="b"/>
            <a:pathLst>
              <a:path w="82550" h="86360">
                <a:moveTo>
                  <a:pt x="24853" y="0"/>
                </a:moveTo>
                <a:lnTo>
                  <a:pt x="0" y="0"/>
                </a:lnTo>
                <a:lnTo>
                  <a:pt x="0" y="86118"/>
                </a:lnTo>
                <a:lnTo>
                  <a:pt x="25019" y="86118"/>
                </a:lnTo>
                <a:lnTo>
                  <a:pt x="25019" y="38823"/>
                </a:lnTo>
                <a:lnTo>
                  <a:pt x="51278" y="38823"/>
                </a:lnTo>
                <a:lnTo>
                  <a:pt x="24853" y="0"/>
                </a:lnTo>
                <a:close/>
              </a:path>
              <a:path w="82550" h="86360">
                <a:moveTo>
                  <a:pt x="51278" y="38823"/>
                </a:moveTo>
                <a:lnTo>
                  <a:pt x="25018" y="38823"/>
                </a:lnTo>
                <a:lnTo>
                  <a:pt x="57277" y="86118"/>
                </a:lnTo>
                <a:lnTo>
                  <a:pt x="82359" y="86118"/>
                </a:lnTo>
                <a:lnTo>
                  <a:pt x="82359" y="47637"/>
                </a:lnTo>
                <a:lnTo>
                  <a:pt x="57277" y="47637"/>
                </a:lnTo>
                <a:lnTo>
                  <a:pt x="51278" y="38823"/>
                </a:lnTo>
                <a:close/>
              </a:path>
              <a:path w="82550" h="86360">
                <a:moveTo>
                  <a:pt x="82359" y="0"/>
                </a:moveTo>
                <a:lnTo>
                  <a:pt x="57277" y="0"/>
                </a:lnTo>
                <a:lnTo>
                  <a:pt x="57277" y="47637"/>
                </a:lnTo>
                <a:lnTo>
                  <a:pt x="82359" y="47637"/>
                </a:lnTo>
                <a:lnTo>
                  <a:pt x="82359" y="0"/>
                </a:lnTo>
                <a:close/>
              </a:path>
            </a:pathLst>
          </a:custGeom>
          <a:solidFill>
            <a:srgbClr val="1CB14D"/>
          </a:solidFill>
        </p:spPr>
        <p:txBody>
          <a:bodyPr wrap="square" lIns="0" tIns="0" rIns="0" bIns="0" rtlCol="0"/>
          <a:lstStyle/>
          <a:p>
            <a:endParaRPr/>
          </a:p>
        </p:txBody>
      </p:sp>
      <p:sp>
        <p:nvSpPr>
          <p:cNvPr id="464" name="object 464"/>
          <p:cNvSpPr/>
          <p:nvPr/>
        </p:nvSpPr>
        <p:spPr>
          <a:xfrm>
            <a:off x="5284219" y="5234536"/>
            <a:ext cx="91440" cy="86360"/>
          </a:xfrm>
          <a:custGeom>
            <a:avLst/>
            <a:gdLst/>
            <a:ahLst/>
            <a:cxnLst/>
            <a:rect l="l" t="t" r="r" b="b"/>
            <a:pathLst>
              <a:path w="91439" h="86360">
                <a:moveTo>
                  <a:pt x="26606" y="0"/>
                </a:moveTo>
                <a:lnTo>
                  <a:pt x="0" y="0"/>
                </a:lnTo>
                <a:lnTo>
                  <a:pt x="0" y="86118"/>
                </a:lnTo>
                <a:lnTo>
                  <a:pt x="26606" y="86118"/>
                </a:lnTo>
                <a:lnTo>
                  <a:pt x="26606" y="65087"/>
                </a:lnTo>
                <a:lnTo>
                  <a:pt x="40347" y="50685"/>
                </a:lnTo>
                <a:lnTo>
                  <a:pt x="69627" y="50685"/>
                </a:lnTo>
                <a:lnTo>
                  <a:pt x="58539" y="32537"/>
                </a:lnTo>
                <a:lnTo>
                  <a:pt x="26606" y="32537"/>
                </a:lnTo>
                <a:lnTo>
                  <a:pt x="26606" y="0"/>
                </a:lnTo>
                <a:close/>
              </a:path>
              <a:path w="91439" h="86360">
                <a:moveTo>
                  <a:pt x="69627" y="50685"/>
                </a:moveTo>
                <a:lnTo>
                  <a:pt x="40347" y="50685"/>
                </a:lnTo>
                <a:lnTo>
                  <a:pt x="58508" y="86118"/>
                </a:lnTo>
                <a:lnTo>
                  <a:pt x="91274" y="86118"/>
                </a:lnTo>
                <a:lnTo>
                  <a:pt x="69627" y="50685"/>
                </a:lnTo>
                <a:close/>
              </a:path>
              <a:path w="91439" h="86360">
                <a:moveTo>
                  <a:pt x="89877" y="0"/>
                </a:moveTo>
                <a:lnTo>
                  <a:pt x="54508" y="0"/>
                </a:lnTo>
                <a:lnTo>
                  <a:pt x="26606" y="32537"/>
                </a:lnTo>
                <a:lnTo>
                  <a:pt x="58539" y="32537"/>
                </a:lnTo>
                <a:lnTo>
                  <a:pt x="89877" y="0"/>
                </a:lnTo>
                <a:close/>
              </a:path>
            </a:pathLst>
          </a:custGeom>
          <a:solidFill>
            <a:srgbClr val="1CB14D"/>
          </a:solidFill>
        </p:spPr>
        <p:txBody>
          <a:bodyPr wrap="square" lIns="0" tIns="0" rIns="0" bIns="0" rtlCol="0"/>
          <a:lstStyle/>
          <a:p>
            <a:endParaRPr/>
          </a:p>
        </p:txBody>
      </p:sp>
      <p:sp>
        <p:nvSpPr>
          <p:cNvPr id="465" name="object 465"/>
          <p:cNvSpPr/>
          <p:nvPr/>
        </p:nvSpPr>
        <p:spPr>
          <a:xfrm>
            <a:off x="4068869" y="5471824"/>
            <a:ext cx="126364" cy="141605"/>
          </a:xfrm>
          <a:custGeom>
            <a:avLst/>
            <a:gdLst/>
            <a:ahLst/>
            <a:cxnLst/>
            <a:rect l="l" t="t" r="r" b="b"/>
            <a:pathLst>
              <a:path w="126364" h="141604">
                <a:moveTo>
                  <a:pt x="42265" y="0"/>
                </a:moveTo>
                <a:lnTo>
                  <a:pt x="0" y="0"/>
                </a:lnTo>
                <a:lnTo>
                  <a:pt x="0" y="141401"/>
                </a:lnTo>
                <a:lnTo>
                  <a:pt x="32524" y="141401"/>
                </a:lnTo>
                <a:lnTo>
                  <a:pt x="32524" y="44526"/>
                </a:lnTo>
                <a:lnTo>
                  <a:pt x="66572" y="44526"/>
                </a:lnTo>
                <a:lnTo>
                  <a:pt x="42265" y="0"/>
                </a:lnTo>
                <a:close/>
              </a:path>
              <a:path w="126364" h="141604">
                <a:moveTo>
                  <a:pt x="66572" y="44526"/>
                </a:moveTo>
                <a:lnTo>
                  <a:pt x="32524" y="44526"/>
                </a:lnTo>
                <a:lnTo>
                  <a:pt x="85572" y="141401"/>
                </a:lnTo>
                <a:lnTo>
                  <a:pt x="126098" y="141401"/>
                </a:lnTo>
                <a:lnTo>
                  <a:pt x="126098" y="94614"/>
                </a:lnTo>
                <a:lnTo>
                  <a:pt x="93916" y="94614"/>
                </a:lnTo>
                <a:lnTo>
                  <a:pt x="66572" y="44526"/>
                </a:lnTo>
                <a:close/>
              </a:path>
              <a:path w="126364" h="141604">
                <a:moveTo>
                  <a:pt x="126098" y="0"/>
                </a:moveTo>
                <a:lnTo>
                  <a:pt x="93916" y="0"/>
                </a:lnTo>
                <a:lnTo>
                  <a:pt x="93916" y="94614"/>
                </a:lnTo>
                <a:lnTo>
                  <a:pt x="126098" y="94614"/>
                </a:lnTo>
                <a:lnTo>
                  <a:pt x="126098" y="0"/>
                </a:lnTo>
                <a:close/>
              </a:path>
            </a:pathLst>
          </a:custGeom>
          <a:solidFill>
            <a:srgbClr val="182257"/>
          </a:solidFill>
        </p:spPr>
        <p:txBody>
          <a:bodyPr wrap="square" lIns="0" tIns="0" rIns="0" bIns="0" rtlCol="0"/>
          <a:lstStyle/>
          <a:p>
            <a:endParaRPr/>
          </a:p>
        </p:txBody>
      </p:sp>
      <p:sp>
        <p:nvSpPr>
          <p:cNvPr id="466" name="object 466"/>
          <p:cNvSpPr/>
          <p:nvPr/>
        </p:nvSpPr>
        <p:spPr>
          <a:xfrm>
            <a:off x="4207146" y="5469213"/>
            <a:ext cx="145415" cy="146685"/>
          </a:xfrm>
          <a:custGeom>
            <a:avLst/>
            <a:gdLst/>
            <a:ahLst/>
            <a:cxnLst/>
            <a:rect l="l" t="t" r="r" b="b"/>
            <a:pathLst>
              <a:path w="145414" h="146685">
                <a:moveTo>
                  <a:pt x="72174" y="0"/>
                </a:moveTo>
                <a:lnTo>
                  <a:pt x="41817" y="5720"/>
                </a:lnTo>
                <a:lnTo>
                  <a:pt x="19127" y="21370"/>
                </a:lnTo>
                <a:lnTo>
                  <a:pt x="4917" y="44684"/>
                </a:lnTo>
                <a:lnTo>
                  <a:pt x="0" y="73393"/>
                </a:lnTo>
                <a:lnTo>
                  <a:pt x="4917" y="102082"/>
                </a:lnTo>
                <a:lnTo>
                  <a:pt x="19127" y="125337"/>
                </a:lnTo>
                <a:lnTo>
                  <a:pt x="41817" y="140928"/>
                </a:lnTo>
                <a:lnTo>
                  <a:pt x="72174" y="146621"/>
                </a:lnTo>
                <a:lnTo>
                  <a:pt x="102613" y="140875"/>
                </a:lnTo>
                <a:lnTo>
                  <a:pt x="125487" y="125183"/>
                </a:lnTo>
                <a:lnTo>
                  <a:pt x="131467" y="115493"/>
                </a:lnTo>
                <a:lnTo>
                  <a:pt x="72174" y="115493"/>
                </a:lnTo>
                <a:lnTo>
                  <a:pt x="56156" y="112166"/>
                </a:lnTo>
                <a:lnTo>
                  <a:pt x="44494" y="103100"/>
                </a:lnTo>
                <a:lnTo>
                  <a:pt x="37366" y="89663"/>
                </a:lnTo>
                <a:lnTo>
                  <a:pt x="34950" y="73228"/>
                </a:lnTo>
                <a:lnTo>
                  <a:pt x="37366" y="56792"/>
                </a:lnTo>
                <a:lnTo>
                  <a:pt x="44494" y="43356"/>
                </a:lnTo>
                <a:lnTo>
                  <a:pt x="56156" y="34289"/>
                </a:lnTo>
                <a:lnTo>
                  <a:pt x="72174" y="30962"/>
                </a:lnTo>
                <a:lnTo>
                  <a:pt x="131434" y="30962"/>
                </a:lnTo>
                <a:lnTo>
                  <a:pt x="125487" y="21350"/>
                </a:lnTo>
                <a:lnTo>
                  <a:pt x="102613" y="5717"/>
                </a:lnTo>
                <a:lnTo>
                  <a:pt x="72174" y="0"/>
                </a:lnTo>
                <a:close/>
              </a:path>
              <a:path w="145414" h="146685">
                <a:moveTo>
                  <a:pt x="131434" y="30962"/>
                </a:moveTo>
                <a:lnTo>
                  <a:pt x="72174" y="30962"/>
                </a:lnTo>
                <a:lnTo>
                  <a:pt x="88287" y="34239"/>
                </a:lnTo>
                <a:lnTo>
                  <a:pt x="99998" y="43222"/>
                </a:lnTo>
                <a:lnTo>
                  <a:pt x="107144" y="56642"/>
                </a:lnTo>
                <a:lnTo>
                  <a:pt x="109562" y="73228"/>
                </a:lnTo>
                <a:lnTo>
                  <a:pt x="107121" y="89808"/>
                </a:lnTo>
                <a:lnTo>
                  <a:pt x="99936" y="103228"/>
                </a:lnTo>
                <a:lnTo>
                  <a:pt x="88217" y="112215"/>
                </a:lnTo>
                <a:lnTo>
                  <a:pt x="72174" y="115493"/>
                </a:lnTo>
                <a:lnTo>
                  <a:pt x="131467" y="115493"/>
                </a:lnTo>
                <a:lnTo>
                  <a:pt x="139880" y="101862"/>
                </a:lnTo>
                <a:lnTo>
                  <a:pt x="144881" y="73228"/>
                </a:lnTo>
                <a:lnTo>
                  <a:pt x="139880" y="44614"/>
                </a:lnTo>
                <a:lnTo>
                  <a:pt x="131434" y="30962"/>
                </a:lnTo>
                <a:close/>
              </a:path>
            </a:pathLst>
          </a:custGeom>
          <a:solidFill>
            <a:srgbClr val="182257"/>
          </a:solidFill>
        </p:spPr>
        <p:txBody>
          <a:bodyPr wrap="square" lIns="0" tIns="0" rIns="0" bIns="0" rtlCol="0"/>
          <a:lstStyle/>
          <a:p>
            <a:endParaRPr/>
          </a:p>
        </p:txBody>
      </p:sp>
      <p:sp>
        <p:nvSpPr>
          <p:cNvPr id="467" name="object 467"/>
          <p:cNvSpPr/>
          <p:nvPr/>
        </p:nvSpPr>
        <p:spPr>
          <a:xfrm>
            <a:off x="4364192" y="5471824"/>
            <a:ext cx="123825" cy="141605"/>
          </a:xfrm>
          <a:custGeom>
            <a:avLst/>
            <a:gdLst/>
            <a:ahLst/>
            <a:cxnLst/>
            <a:rect l="l" t="t" r="r" b="b"/>
            <a:pathLst>
              <a:path w="123825" h="141604">
                <a:moveTo>
                  <a:pt x="96752" y="92354"/>
                </a:moveTo>
                <a:lnTo>
                  <a:pt x="60185" y="92354"/>
                </a:lnTo>
                <a:lnTo>
                  <a:pt x="85750" y="141401"/>
                </a:lnTo>
                <a:lnTo>
                  <a:pt x="123672" y="141579"/>
                </a:lnTo>
                <a:lnTo>
                  <a:pt x="96752" y="92354"/>
                </a:lnTo>
                <a:close/>
              </a:path>
              <a:path w="123825" h="141604">
                <a:moveTo>
                  <a:pt x="66446" y="0"/>
                </a:moveTo>
                <a:lnTo>
                  <a:pt x="0" y="0"/>
                </a:lnTo>
                <a:lnTo>
                  <a:pt x="0" y="141401"/>
                </a:lnTo>
                <a:lnTo>
                  <a:pt x="33921" y="141401"/>
                </a:lnTo>
                <a:lnTo>
                  <a:pt x="33921" y="92354"/>
                </a:lnTo>
                <a:lnTo>
                  <a:pt x="96752" y="92354"/>
                </a:lnTo>
                <a:lnTo>
                  <a:pt x="93230" y="85915"/>
                </a:lnTo>
                <a:lnTo>
                  <a:pt x="102836" y="79847"/>
                </a:lnTo>
                <a:lnTo>
                  <a:pt x="111253" y="71024"/>
                </a:lnTo>
                <a:lnTo>
                  <a:pt x="114239" y="65227"/>
                </a:lnTo>
                <a:lnTo>
                  <a:pt x="33921" y="65227"/>
                </a:lnTo>
                <a:lnTo>
                  <a:pt x="33921" y="30264"/>
                </a:lnTo>
                <a:lnTo>
                  <a:pt x="116743" y="30264"/>
                </a:lnTo>
                <a:lnTo>
                  <a:pt x="116122" y="26928"/>
                </a:lnTo>
                <a:lnTo>
                  <a:pt x="106081" y="12674"/>
                </a:lnTo>
                <a:lnTo>
                  <a:pt x="89485" y="3345"/>
                </a:lnTo>
                <a:lnTo>
                  <a:pt x="66446" y="0"/>
                </a:lnTo>
                <a:close/>
              </a:path>
              <a:path w="123825" h="141604">
                <a:moveTo>
                  <a:pt x="116743" y="30264"/>
                </a:moveTo>
                <a:lnTo>
                  <a:pt x="65747" y="30264"/>
                </a:lnTo>
                <a:lnTo>
                  <a:pt x="73387" y="31516"/>
                </a:lnTo>
                <a:lnTo>
                  <a:pt x="79509" y="34918"/>
                </a:lnTo>
                <a:lnTo>
                  <a:pt x="83576" y="40340"/>
                </a:lnTo>
                <a:lnTo>
                  <a:pt x="85051" y="47650"/>
                </a:lnTo>
                <a:lnTo>
                  <a:pt x="83601" y="55020"/>
                </a:lnTo>
                <a:lnTo>
                  <a:pt x="79576" y="60548"/>
                </a:lnTo>
                <a:lnTo>
                  <a:pt x="73462" y="64022"/>
                </a:lnTo>
                <a:lnTo>
                  <a:pt x="65747" y="65227"/>
                </a:lnTo>
                <a:lnTo>
                  <a:pt x="114239" y="65227"/>
                </a:lnTo>
                <a:lnTo>
                  <a:pt x="117224" y="59430"/>
                </a:lnTo>
                <a:lnTo>
                  <a:pt x="119494" y="45046"/>
                </a:lnTo>
                <a:lnTo>
                  <a:pt x="116743" y="30264"/>
                </a:lnTo>
                <a:close/>
              </a:path>
            </a:pathLst>
          </a:custGeom>
          <a:solidFill>
            <a:srgbClr val="182257"/>
          </a:solidFill>
        </p:spPr>
        <p:txBody>
          <a:bodyPr wrap="square" lIns="0" tIns="0" rIns="0" bIns="0" rtlCol="0"/>
          <a:lstStyle/>
          <a:p>
            <a:endParaRPr/>
          </a:p>
        </p:txBody>
      </p:sp>
      <p:sp>
        <p:nvSpPr>
          <p:cNvPr id="468" name="object 468"/>
          <p:cNvSpPr/>
          <p:nvPr/>
        </p:nvSpPr>
        <p:spPr>
          <a:xfrm>
            <a:off x="4497598" y="5471824"/>
            <a:ext cx="131445" cy="141605"/>
          </a:xfrm>
          <a:custGeom>
            <a:avLst/>
            <a:gdLst/>
            <a:ahLst/>
            <a:cxnLst/>
            <a:rect l="l" t="t" r="r" b="b"/>
            <a:pathLst>
              <a:path w="131445" h="141604">
                <a:moveTo>
                  <a:pt x="58610" y="0"/>
                </a:moveTo>
                <a:lnTo>
                  <a:pt x="0" y="0"/>
                </a:lnTo>
                <a:lnTo>
                  <a:pt x="0" y="141401"/>
                </a:lnTo>
                <a:lnTo>
                  <a:pt x="58610" y="141579"/>
                </a:lnTo>
                <a:lnTo>
                  <a:pt x="89859" y="136167"/>
                </a:lnTo>
                <a:lnTo>
                  <a:pt x="112642" y="121248"/>
                </a:lnTo>
                <a:lnTo>
                  <a:pt x="118811" y="111315"/>
                </a:lnTo>
                <a:lnTo>
                  <a:pt x="33921" y="111315"/>
                </a:lnTo>
                <a:lnTo>
                  <a:pt x="33921" y="30441"/>
                </a:lnTo>
                <a:lnTo>
                  <a:pt x="118925" y="30441"/>
                </a:lnTo>
                <a:lnTo>
                  <a:pt x="112642" y="20326"/>
                </a:lnTo>
                <a:lnTo>
                  <a:pt x="89859" y="5410"/>
                </a:lnTo>
                <a:lnTo>
                  <a:pt x="58610" y="0"/>
                </a:lnTo>
                <a:close/>
              </a:path>
              <a:path w="131445" h="141604">
                <a:moveTo>
                  <a:pt x="118925" y="30441"/>
                </a:moveTo>
                <a:lnTo>
                  <a:pt x="58610" y="30441"/>
                </a:lnTo>
                <a:lnTo>
                  <a:pt x="74826" y="33247"/>
                </a:lnTo>
                <a:lnTo>
                  <a:pt x="86590" y="41286"/>
                </a:lnTo>
                <a:lnTo>
                  <a:pt x="93755" y="53989"/>
                </a:lnTo>
                <a:lnTo>
                  <a:pt x="96177" y="70789"/>
                </a:lnTo>
                <a:lnTo>
                  <a:pt x="93780" y="87612"/>
                </a:lnTo>
                <a:lnTo>
                  <a:pt x="86656" y="100377"/>
                </a:lnTo>
                <a:lnTo>
                  <a:pt x="74901" y="108480"/>
                </a:lnTo>
                <a:lnTo>
                  <a:pt x="58610" y="111315"/>
                </a:lnTo>
                <a:lnTo>
                  <a:pt x="118811" y="111315"/>
                </a:lnTo>
                <a:lnTo>
                  <a:pt x="126586" y="98797"/>
                </a:lnTo>
                <a:lnTo>
                  <a:pt x="131318" y="70789"/>
                </a:lnTo>
                <a:lnTo>
                  <a:pt x="126586" y="42776"/>
                </a:lnTo>
                <a:lnTo>
                  <a:pt x="118925" y="30441"/>
                </a:lnTo>
                <a:close/>
              </a:path>
            </a:pathLst>
          </a:custGeom>
          <a:solidFill>
            <a:srgbClr val="182257"/>
          </a:solidFill>
        </p:spPr>
        <p:txBody>
          <a:bodyPr wrap="square" lIns="0" tIns="0" rIns="0" bIns="0" rtlCol="0"/>
          <a:lstStyle/>
          <a:p>
            <a:endParaRPr/>
          </a:p>
        </p:txBody>
      </p:sp>
      <p:sp>
        <p:nvSpPr>
          <p:cNvPr id="469" name="object 469"/>
          <p:cNvSpPr/>
          <p:nvPr/>
        </p:nvSpPr>
        <p:spPr>
          <a:xfrm>
            <a:off x="4707876" y="5582746"/>
            <a:ext cx="80010" cy="30480"/>
          </a:xfrm>
          <a:custGeom>
            <a:avLst/>
            <a:gdLst/>
            <a:ahLst/>
            <a:cxnLst/>
            <a:rect l="l" t="t" r="r" b="b"/>
            <a:pathLst>
              <a:path w="80010" h="30479">
                <a:moveTo>
                  <a:pt x="0" y="30480"/>
                </a:moveTo>
                <a:lnTo>
                  <a:pt x="79654" y="30480"/>
                </a:lnTo>
                <a:lnTo>
                  <a:pt x="79654" y="0"/>
                </a:lnTo>
                <a:lnTo>
                  <a:pt x="0" y="0"/>
                </a:lnTo>
                <a:lnTo>
                  <a:pt x="0" y="30480"/>
                </a:lnTo>
                <a:close/>
              </a:path>
            </a:pathLst>
          </a:custGeom>
          <a:solidFill>
            <a:srgbClr val="182257"/>
          </a:solidFill>
        </p:spPr>
        <p:txBody>
          <a:bodyPr wrap="square" lIns="0" tIns="0" rIns="0" bIns="0" rtlCol="0"/>
          <a:lstStyle/>
          <a:p>
            <a:endParaRPr/>
          </a:p>
        </p:txBody>
      </p:sp>
      <p:sp>
        <p:nvSpPr>
          <p:cNvPr id="470" name="object 470"/>
          <p:cNvSpPr/>
          <p:nvPr/>
        </p:nvSpPr>
        <p:spPr>
          <a:xfrm>
            <a:off x="4724748" y="5472255"/>
            <a:ext cx="0" cy="110489"/>
          </a:xfrm>
          <a:custGeom>
            <a:avLst/>
            <a:gdLst/>
            <a:ahLst/>
            <a:cxnLst/>
            <a:rect l="l" t="t" r="r" b="b"/>
            <a:pathLst>
              <a:path h="110489">
                <a:moveTo>
                  <a:pt x="0" y="0"/>
                </a:moveTo>
                <a:lnTo>
                  <a:pt x="0" y="110489"/>
                </a:lnTo>
              </a:path>
            </a:pathLst>
          </a:custGeom>
          <a:ln w="33743">
            <a:solidFill>
              <a:srgbClr val="182257"/>
            </a:solidFill>
          </a:ln>
        </p:spPr>
        <p:txBody>
          <a:bodyPr wrap="square" lIns="0" tIns="0" rIns="0" bIns="0" rtlCol="0"/>
          <a:lstStyle/>
          <a:p>
            <a:endParaRPr/>
          </a:p>
        </p:txBody>
      </p:sp>
      <p:sp>
        <p:nvSpPr>
          <p:cNvPr id="471" name="object 471"/>
          <p:cNvSpPr/>
          <p:nvPr/>
        </p:nvSpPr>
        <p:spPr>
          <a:xfrm>
            <a:off x="4799882" y="5471824"/>
            <a:ext cx="121285" cy="141605"/>
          </a:xfrm>
          <a:custGeom>
            <a:avLst/>
            <a:gdLst/>
            <a:ahLst/>
            <a:cxnLst/>
            <a:rect l="l" t="t" r="r" b="b"/>
            <a:pathLst>
              <a:path w="121285" h="141604">
                <a:moveTo>
                  <a:pt x="67132" y="0"/>
                </a:moveTo>
                <a:lnTo>
                  <a:pt x="0" y="0"/>
                </a:lnTo>
                <a:lnTo>
                  <a:pt x="0" y="141401"/>
                </a:lnTo>
                <a:lnTo>
                  <a:pt x="71310" y="141401"/>
                </a:lnTo>
                <a:lnTo>
                  <a:pt x="92234" y="138459"/>
                </a:lnTo>
                <a:lnTo>
                  <a:pt x="107745" y="130119"/>
                </a:lnTo>
                <a:lnTo>
                  <a:pt x="117385" y="117114"/>
                </a:lnTo>
                <a:lnTo>
                  <a:pt x="118317" y="112356"/>
                </a:lnTo>
                <a:lnTo>
                  <a:pt x="33921" y="112356"/>
                </a:lnTo>
                <a:lnTo>
                  <a:pt x="33921" y="81914"/>
                </a:lnTo>
                <a:lnTo>
                  <a:pt x="115686" y="81914"/>
                </a:lnTo>
                <a:lnTo>
                  <a:pt x="114787" y="80003"/>
                </a:lnTo>
                <a:lnTo>
                  <a:pt x="107493" y="72295"/>
                </a:lnTo>
                <a:lnTo>
                  <a:pt x="97396" y="66611"/>
                </a:lnTo>
                <a:lnTo>
                  <a:pt x="105046" y="61274"/>
                </a:lnTo>
                <a:lnTo>
                  <a:pt x="110075" y="55130"/>
                </a:lnTo>
                <a:lnTo>
                  <a:pt x="33921" y="55130"/>
                </a:lnTo>
                <a:lnTo>
                  <a:pt x="33921" y="29044"/>
                </a:lnTo>
                <a:lnTo>
                  <a:pt x="114246" y="29044"/>
                </a:lnTo>
                <a:lnTo>
                  <a:pt x="112580" y="21206"/>
                </a:lnTo>
                <a:lnTo>
                  <a:pt x="103095" y="9718"/>
                </a:lnTo>
                <a:lnTo>
                  <a:pt x="87804" y="2503"/>
                </a:lnTo>
                <a:lnTo>
                  <a:pt x="67132" y="0"/>
                </a:lnTo>
                <a:close/>
              </a:path>
              <a:path w="121285" h="141604">
                <a:moveTo>
                  <a:pt x="115686" y="81914"/>
                </a:moveTo>
                <a:lnTo>
                  <a:pt x="79489" y="81914"/>
                </a:lnTo>
                <a:lnTo>
                  <a:pt x="85750" y="88010"/>
                </a:lnTo>
                <a:lnTo>
                  <a:pt x="85750" y="106794"/>
                </a:lnTo>
                <a:lnTo>
                  <a:pt x="79133" y="112356"/>
                </a:lnTo>
                <a:lnTo>
                  <a:pt x="118317" y="112356"/>
                </a:lnTo>
                <a:lnTo>
                  <a:pt x="120700" y="100177"/>
                </a:lnTo>
                <a:lnTo>
                  <a:pt x="119211" y="89407"/>
                </a:lnTo>
                <a:lnTo>
                  <a:pt x="115686" y="81914"/>
                </a:lnTo>
                <a:close/>
              </a:path>
              <a:path w="121285" h="141604">
                <a:moveTo>
                  <a:pt x="114246" y="29044"/>
                </a:moveTo>
                <a:lnTo>
                  <a:pt x="75133" y="29044"/>
                </a:lnTo>
                <a:lnTo>
                  <a:pt x="81394" y="32867"/>
                </a:lnTo>
                <a:lnTo>
                  <a:pt x="81394" y="50266"/>
                </a:lnTo>
                <a:lnTo>
                  <a:pt x="75133" y="55130"/>
                </a:lnTo>
                <a:lnTo>
                  <a:pt x="110075" y="55130"/>
                </a:lnTo>
                <a:lnTo>
                  <a:pt x="110855" y="54178"/>
                </a:lnTo>
                <a:lnTo>
                  <a:pt x="114544" y="45776"/>
                </a:lnTo>
                <a:lnTo>
                  <a:pt x="115836" y="36525"/>
                </a:lnTo>
                <a:lnTo>
                  <a:pt x="114246" y="29044"/>
                </a:lnTo>
                <a:close/>
              </a:path>
            </a:pathLst>
          </a:custGeom>
          <a:solidFill>
            <a:srgbClr val="182257"/>
          </a:solidFill>
        </p:spPr>
        <p:txBody>
          <a:bodyPr wrap="square" lIns="0" tIns="0" rIns="0" bIns="0" rtlCol="0"/>
          <a:lstStyle/>
          <a:p>
            <a:endParaRPr/>
          </a:p>
        </p:txBody>
      </p:sp>
      <p:sp>
        <p:nvSpPr>
          <p:cNvPr id="472" name="object 472"/>
          <p:cNvSpPr/>
          <p:nvPr/>
        </p:nvSpPr>
        <p:spPr>
          <a:xfrm>
            <a:off x="4625954" y="5437037"/>
            <a:ext cx="71120" cy="199390"/>
          </a:xfrm>
          <a:custGeom>
            <a:avLst/>
            <a:gdLst/>
            <a:ahLst/>
            <a:cxnLst/>
            <a:rect l="l" t="t" r="r" b="b"/>
            <a:pathLst>
              <a:path w="71120" h="199389">
                <a:moveTo>
                  <a:pt x="70789" y="0"/>
                </a:moveTo>
                <a:lnTo>
                  <a:pt x="54610" y="0"/>
                </a:lnTo>
                <a:lnTo>
                  <a:pt x="0" y="199313"/>
                </a:lnTo>
                <a:lnTo>
                  <a:pt x="16179" y="199313"/>
                </a:lnTo>
                <a:lnTo>
                  <a:pt x="70789" y="0"/>
                </a:lnTo>
                <a:close/>
              </a:path>
            </a:pathLst>
          </a:custGeom>
          <a:solidFill>
            <a:srgbClr val="7C7C7C"/>
          </a:solidFill>
        </p:spPr>
        <p:txBody>
          <a:bodyPr wrap="square" lIns="0" tIns="0" rIns="0" bIns="0" rtlCol="0"/>
          <a:lstStyle/>
          <a:p>
            <a:endParaRPr/>
          </a:p>
        </p:txBody>
      </p:sp>
      <p:sp>
        <p:nvSpPr>
          <p:cNvPr id="473" name="object 473"/>
          <p:cNvSpPr/>
          <p:nvPr/>
        </p:nvSpPr>
        <p:spPr>
          <a:xfrm>
            <a:off x="3296104" y="5711866"/>
            <a:ext cx="53975" cy="58419"/>
          </a:xfrm>
          <a:custGeom>
            <a:avLst/>
            <a:gdLst/>
            <a:ahLst/>
            <a:cxnLst/>
            <a:rect l="l" t="t" r="r" b="b"/>
            <a:pathLst>
              <a:path w="53975" h="58420">
                <a:moveTo>
                  <a:pt x="40144" y="0"/>
                </a:moveTo>
                <a:lnTo>
                  <a:pt x="30454" y="0"/>
                </a:lnTo>
                <a:lnTo>
                  <a:pt x="18323" y="2153"/>
                </a:lnTo>
                <a:lnTo>
                  <a:pt x="8674" y="8159"/>
                </a:lnTo>
                <a:lnTo>
                  <a:pt x="2301" y="17337"/>
                </a:lnTo>
                <a:lnTo>
                  <a:pt x="0" y="29006"/>
                </a:lnTo>
                <a:lnTo>
                  <a:pt x="2299" y="40675"/>
                </a:lnTo>
                <a:lnTo>
                  <a:pt x="8664" y="49853"/>
                </a:lnTo>
                <a:lnTo>
                  <a:pt x="18291" y="55860"/>
                </a:lnTo>
                <a:lnTo>
                  <a:pt x="30378" y="58013"/>
                </a:lnTo>
                <a:lnTo>
                  <a:pt x="40144" y="58013"/>
                </a:lnTo>
                <a:lnTo>
                  <a:pt x="48247" y="54495"/>
                </a:lnTo>
                <a:lnTo>
                  <a:pt x="53530" y="48006"/>
                </a:lnTo>
                <a:lnTo>
                  <a:pt x="52403" y="46964"/>
                </a:lnTo>
                <a:lnTo>
                  <a:pt x="20599" y="46964"/>
                </a:lnTo>
                <a:lnTo>
                  <a:pt x="13144" y="39585"/>
                </a:lnTo>
                <a:lnTo>
                  <a:pt x="13144" y="18427"/>
                </a:lnTo>
                <a:lnTo>
                  <a:pt x="20599" y="11049"/>
                </a:lnTo>
                <a:lnTo>
                  <a:pt x="52320" y="11049"/>
                </a:lnTo>
                <a:lnTo>
                  <a:pt x="53530" y="9931"/>
                </a:lnTo>
                <a:lnTo>
                  <a:pt x="48247" y="3517"/>
                </a:lnTo>
                <a:lnTo>
                  <a:pt x="40144" y="0"/>
                </a:lnTo>
                <a:close/>
              </a:path>
              <a:path w="53975" h="58420">
                <a:moveTo>
                  <a:pt x="45199" y="40309"/>
                </a:moveTo>
                <a:lnTo>
                  <a:pt x="41427" y="44716"/>
                </a:lnTo>
                <a:lnTo>
                  <a:pt x="36703" y="46964"/>
                </a:lnTo>
                <a:lnTo>
                  <a:pt x="52403" y="46964"/>
                </a:lnTo>
                <a:lnTo>
                  <a:pt x="45199" y="40309"/>
                </a:lnTo>
                <a:close/>
              </a:path>
              <a:path w="53975" h="58420">
                <a:moveTo>
                  <a:pt x="52320" y="11049"/>
                </a:moveTo>
                <a:lnTo>
                  <a:pt x="36703" y="11049"/>
                </a:lnTo>
                <a:lnTo>
                  <a:pt x="41427" y="13296"/>
                </a:lnTo>
                <a:lnTo>
                  <a:pt x="45199" y="17627"/>
                </a:lnTo>
                <a:lnTo>
                  <a:pt x="52320" y="11049"/>
                </a:lnTo>
                <a:close/>
              </a:path>
            </a:pathLst>
          </a:custGeom>
          <a:solidFill>
            <a:srgbClr val="34393B"/>
          </a:solidFill>
        </p:spPr>
        <p:txBody>
          <a:bodyPr wrap="square" lIns="0" tIns="0" rIns="0" bIns="0" rtlCol="0"/>
          <a:lstStyle/>
          <a:p>
            <a:endParaRPr/>
          </a:p>
        </p:txBody>
      </p:sp>
      <p:sp>
        <p:nvSpPr>
          <p:cNvPr id="474" name="object 474"/>
          <p:cNvSpPr/>
          <p:nvPr/>
        </p:nvSpPr>
        <p:spPr>
          <a:xfrm>
            <a:off x="3358356" y="5712825"/>
            <a:ext cx="41275" cy="56515"/>
          </a:xfrm>
          <a:custGeom>
            <a:avLst/>
            <a:gdLst/>
            <a:ahLst/>
            <a:cxnLst/>
            <a:rect l="l" t="t" r="r" b="b"/>
            <a:pathLst>
              <a:path w="41275" h="56514">
                <a:moveTo>
                  <a:pt x="12979" y="0"/>
                </a:moveTo>
                <a:lnTo>
                  <a:pt x="0" y="0"/>
                </a:lnTo>
                <a:lnTo>
                  <a:pt x="0" y="56095"/>
                </a:lnTo>
                <a:lnTo>
                  <a:pt x="41109" y="56095"/>
                </a:lnTo>
                <a:lnTo>
                  <a:pt x="41109" y="45516"/>
                </a:lnTo>
                <a:lnTo>
                  <a:pt x="12979" y="45516"/>
                </a:lnTo>
                <a:lnTo>
                  <a:pt x="12979" y="0"/>
                </a:lnTo>
                <a:close/>
              </a:path>
            </a:pathLst>
          </a:custGeom>
          <a:solidFill>
            <a:srgbClr val="34393B"/>
          </a:solidFill>
        </p:spPr>
        <p:txBody>
          <a:bodyPr wrap="square" lIns="0" tIns="0" rIns="0" bIns="0" rtlCol="0"/>
          <a:lstStyle/>
          <a:p>
            <a:endParaRPr/>
          </a:p>
        </p:txBody>
      </p:sp>
      <p:sp>
        <p:nvSpPr>
          <p:cNvPr id="475" name="object 475"/>
          <p:cNvSpPr/>
          <p:nvPr/>
        </p:nvSpPr>
        <p:spPr>
          <a:xfrm>
            <a:off x="3406749" y="5712828"/>
            <a:ext cx="13335" cy="56515"/>
          </a:xfrm>
          <a:custGeom>
            <a:avLst/>
            <a:gdLst/>
            <a:ahLst/>
            <a:cxnLst/>
            <a:rect l="l" t="t" r="r" b="b"/>
            <a:pathLst>
              <a:path w="13335" h="56514">
                <a:moveTo>
                  <a:pt x="0" y="0"/>
                </a:moveTo>
                <a:lnTo>
                  <a:pt x="12979" y="0"/>
                </a:lnTo>
                <a:lnTo>
                  <a:pt x="12979" y="56095"/>
                </a:lnTo>
                <a:lnTo>
                  <a:pt x="0" y="56095"/>
                </a:lnTo>
                <a:lnTo>
                  <a:pt x="0" y="0"/>
                </a:lnTo>
                <a:close/>
              </a:path>
            </a:pathLst>
          </a:custGeom>
          <a:solidFill>
            <a:srgbClr val="34393B"/>
          </a:solidFill>
        </p:spPr>
        <p:txBody>
          <a:bodyPr wrap="square" lIns="0" tIns="0" rIns="0" bIns="0" rtlCol="0"/>
          <a:lstStyle/>
          <a:p>
            <a:endParaRPr/>
          </a:p>
        </p:txBody>
      </p:sp>
      <p:sp>
        <p:nvSpPr>
          <p:cNvPr id="476" name="object 476"/>
          <p:cNvSpPr/>
          <p:nvPr/>
        </p:nvSpPr>
        <p:spPr>
          <a:xfrm>
            <a:off x="3433015" y="5712825"/>
            <a:ext cx="63500" cy="56515"/>
          </a:xfrm>
          <a:custGeom>
            <a:avLst/>
            <a:gdLst/>
            <a:ahLst/>
            <a:cxnLst/>
            <a:rect l="l" t="t" r="r" b="b"/>
            <a:pathLst>
              <a:path w="63500" h="56514">
                <a:moveTo>
                  <a:pt x="10744" y="0"/>
                </a:moveTo>
                <a:lnTo>
                  <a:pt x="0" y="0"/>
                </a:lnTo>
                <a:lnTo>
                  <a:pt x="0" y="56095"/>
                </a:lnTo>
                <a:lnTo>
                  <a:pt x="12191" y="56095"/>
                </a:lnTo>
                <a:lnTo>
                  <a:pt x="12191" y="23152"/>
                </a:lnTo>
                <a:lnTo>
                  <a:pt x="24686" y="23152"/>
                </a:lnTo>
                <a:lnTo>
                  <a:pt x="10744" y="0"/>
                </a:lnTo>
                <a:close/>
              </a:path>
              <a:path w="63500" h="56514">
                <a:moveTo>
                  <a:pt x="63134" y="22440"/>
                </a:moveTo>
                <a:lnTo>
                  <a:pt x="50977" y="22440"/>
                </a:lnTo>
                <a:lnTo>
                  <a:pt x="51053" y="56095"/>
                </a:lnTo>
                <a:lnTo>
                  <a:pt x="63233" y="56095"/>
                </a:lnTo>
                <a:lnTo>
                  <a:pt x="63134" y="22440"/>
                </a:lnTo>
                <a:close/>
              </a:path>
              <a:path w="63500" h="56514">
                <a:moveTo>
                  <a:pt x="24686" y="23152"/>
                </a:moveTo>
                <a:lnTo>
                  <a:pt x="12191" y="23152"/>
                </a:lnTo>
                <a:lnTo>
                  <a:pt x="28613" y="50165"/>
                </a:lnTo>
                <a:lnTo>
                  <a:pt x="34467" y="50165"/>
                </a:lnTo>
                <a:lnTo>
                  <a:pt x="43581" y="34861"/>
                </a:lnTo>
                <a:lnTo>
                  <a:pt x="31737" y="34861"/>
                </a:lnTo>
                <a:lnTo>
                  <a:pt x="24686" y="23152"/>
                </a:lnTo>
                <a:close/>
              </a:path>
              <a:path w="63500" h="56514">
                <a:moveTo>
                  <a:pt x="63068" y="0"/>
                </a:moveTo>
                <a:lnTo>
                  <a:pt x="52412" y="0"/>
                </a:lnTo>
                <a:lnTo>
                  <a:pt x="31737" y="34861"/>
                </a:lnTo>
                <a:lnTo>
                  <a:pt x="43581" y="34861"/>
                </a:lnTo>
                <a:lnTo>
                  <a:pt x="50977" y="22440"/>
                </a:lnTo>
                <a:lnTo>
                  <a:pt x="63134" y="22440"/>
                </a:lnTo>
                <a:lnTo>
                  <a:pt x="63068" y="0"/>
                </a:lnTo>
                <a:close/>
              </a:path>
            </a:pathLst>
          </a:custGeom>
          <a:solidFill>
            <a:srgbClr val="34393B"/>
          </a:solidFill>
        </p:spPr>
        <p:txBody>
          <a:bodyPr wrap="square" lIns="0" tIns="0" rIns="0" bIns="0" rtlCol="0"/>
          <a:lstStyle/>
          <a:p>
            <a:endParaRPr/>
          </a:p>
        </p:txBody>
      </p:sp>
      <p:sp>
        <p:nvSpPr>
          <p:cNvPr id="477" name="object 477"/>
          <p:cNvSpPr/>
          <p:nvPr/>
        </p:nvSpPr>
        <p:spPr>
          <a:xfrm>
            <a:off x="3502158" y="5712830"/>
            <a:ext cx="63500" cy="56515"/>
          </a:xfrm>
          <a:custGeom>
            <a:avLst/>
            <a:gdLst/>
            <a:ahLst/>
            <a:cxnLst/>
            <a:rect l="l" t="t" r="r" b="b"/>
            <a:pathLst>
              <a:path w="63500" h="56514">
                <a:moveTo>
                  <a:pt x="37833" y="0"/>
                </a:moveTo>
                <a:lnTo>
                  <a:pt x="25006" y="0"/>
                </a:lnTo>
                <a:lnTo>
                  <a:pt x="0" y="56095"/>
                </a:lnTo>
                <a:lnTo>
                  <a:pt x="13309" y="56095"/>
                </a:lnTo>
                <a:lnTo>
                  <a:pt x="18275" y="44068"/>
                </a:lnTo>
                <a:lnTo>
                  <a:pt x="57538" y="44068"/>
                </a:lnTo>
                <a:lnTo>
                  <a:pt x="53131" y="34213"/>
                </a:lnTo>
                <a:lnTo>
                  <a:pt x="22440" y="34213"/>
                </a:lnTo>
                <a:lnTo>
                  <a:pt x="31343" y="12738"/>
                </a:lnTo>
                <a:lnTo>
                  <a:pt x="43528" y="12738"/>
                </a:lnTo>
                <a:lnTo>
                  <a:pt x="37833" y="0"/>
                </a:lnTo>
                <a:close/>
              </a:path>
              <a:path w="63500" h="56514">
                <a:moveTo>
                  <a:pt x="57538" y="44068"/>
                </a:moveTo>
                <a:lnTo>
                  <a:pt x="44323" y="44068"/>
                </a:lnTo>
                <a:lnTo>
                  <a:pt x="49288" y="56095"/>
                </a:lnTo>
                <a:lnTo>
                  <a:pt x="62915" y="56095"/>
                </a:lnTo>
                <a:lnTo>
                  <a:pt x="57538" y="44068"/>
                </a:lnTo>
                <a:close/>
              </a:path>
              <a:path w="63500" h="56514">
                <a:moveTo>
                  <a:pt x="43528" y="12738"/>
                </a:moveTo>
                <a:lnTo>
                  <a:pt x="31343" y="12738"/>
                </a:lnTo>
                <a:lnTo>
                  <a:pt x="40233" y="34213"/>
                </a:lnTo>
                <a:lnTo>
                  <a:pt x="53131" y="34213"/>
                </a:lnTo>
                <a:lnTo>
                  <a:pt x="43528" y="12738"/>
                </a:lnTo>
                <a:close/>
              </a:path>
            </a:pathLst>
          </a:custGeom>
          <a:solidFill>
            <a:srgbClr val="34393B"/>
          </a:solidFill>
        </p:spPr>
        <p:txBody>
          <a:bodyPr wrap="square" lIns="0" tIns="0" rIns="0" bIns="0" rtlCol="0"/>
          <a:lstStyle/>
          <a:p>
            <a:endParaRPr/>
          </a:p>
        </p:txBody>
      </p:sp>
      <p:sp>
        <p:nvSpPr>
          <p:cNvPr id="478" name="object 478"/>
          <p:cNvSpPr/>
          <p:nvPr/>
        </p:nvSpPr>
        <p:spPr>
          <a:xfrm>
            <a:off x="3561843" y="5712824"/>
            <a:ext cx="48895" cy="56515"/>
          </a:xfrm>
          <a:custGeom>
            <a:avLst/>
            <a:gdLst/>
            <a:ahLst/>
            <a:cxnLst/>
            <a:rect l="l" t="t" r="r" b="b"/>
            <a:pathLst>
              <a:path w="48895" h="56514">
                <a:moveTo>
                  <a:pt x="30937" y="10579"/>
                </a:moveTo>
                <a:lnTo>
                  <a:pt x="17957" y="10579"/>
                </a:lnTo>
                <a:lnTo>
                  <a:pt x="17957" y="56095"/>
                </a:lnTo>
                <a:lnTo>
                  <a:pt x="30937" y="56095"/>
                </a:lnTo>
                <a:lnTo>
                  <a:pt x="30937" y="10579"/>
                </a:lnTo>
                <a:close/>
              </a:path>
              <a:path w="48895" h="56514">
                <a:moveTo>
                  <a:pt x="48882" y="0"/>
                </a:moveTo>
                <a:lnTo>
                  <a:pt x="0" y="0"/>
                </a:lnTo>
                <a:lnTo>
                  <a:pt x="0" y="10579"/>
                </a:lnTo>
                <a:lnTo>
                  <a:pt x="48882" y="10579"/>
                </a:lnTo>
                <a:lnTo>
                  <a:pt x="48882" y="0"/>
                </a:lnTo>
                <a:close/>
              </a:path>
            </a:pathLst>
          </a:custGeom>
          <a:solidFill>
            <a:srgbClr val="34393B"/>
          </a:solidFill>
        </p:spPr>
        <p:txBody>
          <a:bodyPr wrap="square" lIns="0" tIns="0" rIns="0" bIns="0" rtlCol="0"/>
          <a:lstStyle/>
          <a:p>
            <a:endParaRPr/>
          </a:p>
        </p:txBody>
      </p:sp>
      <p:sp>
        <p:nvSpPr>
          <p:cNvPr id="479" name="object 479"/>
          <p:cNvSpPr/>
          <p:nvPr/>
        </p:nvSpPr>
        <p:spPr>
          <a:xfrm>
            <a:off x="3617693" y="5712821"/>
            <a:ext cx="43815" cy="56515"/>
          </a:xfrm>
          <a:custGeom>
            <a:avLst/>
            <a:gdLst/>
            <a:ahLst/>
            <a:cxnLst/>
            <a:rect l="l" t="t" r="r" b="b"/>
            <a:pathLst>
              <a:path w="43814" h="56514">
                <a:moveTo>
                  <a:pt x="42392" y="0"/>
                </a:moveTo>
                <a:lnTo>
                  <a:pt x="0" y="0"/>
                </a:lnTo>
                <a:lnTo>
                  <a:pt x="0" y="56095"/>
                </a:lnTo>
                <a:lnTo>
                  <a:pt x="43434" y="56095"/>
                </a:lnTo>
                <a:lnTo>
                  <a:pt x="43434" y="45681"/>
                </a:lnTo>
                <a:lnTo>
                  <a:pt x="12903" y="45681"/>
                </a:lnTo>
                <a:lnTo>
                  <a:pt x="12903" y="32702"/>
                </a:lnTo>
                <a:lnTo>
                  <a:pt x="38950" y="32702"/>
                </a:lnTo>
                <a:lnTo>
                  <a:pt x="38950" y="22605"/>
                </a:lnTo>
                <a:lnTo>
                  <a:pt x="12903" y="22605"/>
                </a:lnTo>
                <a:lnTo>
                  <a:pt x="12903" y="10426"/>
                </a:lnTo>
                <a:lnTo>
                  <a:pt x="42392" y="10426"/>
                </a:lnTo>
                <a:lnTo>
                  <a:pt x="42392" y="0"/>
                </a:lnTo>
                <a:close/>
              </a:path>
            </a:pathLst>
          </a:custGeom>
          <a:solidFill>
            <a:srgbClr val="34393B"/>
          </a:solidFill>
        </p:spPr>
        <p:txBody>
          <a:bodyPr wrap="square" lIns="0" tIns="0" rIns="0" bIns="0" rtlCol="0"/>
          <a:lstStyle/>
          <a:p>
            <a:endParaRPr/>
          </a:p>
        </p:txBody>
      </p:sp>
      <p:sp>
        <p:nvSpPr>
          <p:cNvPr id="480" name="object 480"/>
          <p:cNvSpPr/>
          <p:nvPr/>
        </p:nvSpPr>
        <p:spPr>
          <a:xfrm>
            <a:off x="3276955" y="5789942"/>
            <a:ext cx="13335" cy="56515"/>
          </a:xfrm>
          <a:custGeom>
            <a:avLst/>
            <a:gdLst/>
            <a:ahLst/>
            <a:cxnLst/>
            <a:rect l="l" t="t" r="r" b="b"/>
            <a:pathLst>
              <a:path w="13335" h="56514">
                <a:moveTo>
                  <a:pt x="0" y="0"/>
                </a:moveTo>
                <a:lnTo>
                  <a:pt x="12979" y="0"/>
                </a:lnTo>
                <a:lnTo>
                  <a:pt x="12979" y="56095"/>
                </a:lnTo>
                <a:lnTo>
                  <a:pt x="0" y="56095"/>
                </a:lnTo>
                <a:lnTo>
                  <a:pt x="0" y="0"/>
                </a:lnTo>
                <a:close/>
              </a:path>
            </a:pathLst>
          </a:custGeom>
          <a:solidFill>
            <a:srgbClr val="34393B"/>
          </a:solidFill>
        </p:spPr>
        <p:txBody>
          <a:bodyPr wrap="square" lIns="0" tIns="0" rIns="0" bIns="0" rtlCol="0"/>
          <a:lstStyle/>
          <a:p>
            <a:endParaRPr/>
          </a:p>
        </p:txBody>
      </p:sp>
      <p:sp>
        <p:nvSpPr>
          <p:cNvPr id="481" name="object 481"/>
          <p:cNvSpPr/>
          <p:nvPr/>
        </p:nvSpPr>
        <p:spPr>
          <a:xfrm>
            <a:off x="3303233" y="5789942"/>
            <a:ext cx="52069" cy="56515"/>
          </a:xfrm>
          <a:custGeom>
            <a:avLst/>
            <a:gdLst/>
            <a:ahLst/>
            <a:cxnLst/>
            <a:rect l="l" t="t" r="r" b="b"/>
            <a:pathLst>
              <a:path w="52070" h="56514">
                <a:moveTo>
                  <a:pt x="10744" y="0"/>
                </a:moveTo>
                <a:lnTo>
                  <a:pt x="0" y="0"/>
                </a:lnTo>
                <a:lnTo>
                  <a:pt x="0" y="56095"/>
                </a:lnTo>
                <a:lnTo>
                  <a:pt x="12826" y="56095"/>
                </a:lnTo>
                <a:lnTo>
                  <a:pt x="12826" y="22034"/>
                </a:lnTo>
                <a:lnTo>
                  <a:pt x="28785" y="22034"/>
                </a:lnTo>
                <a:lnTo>
                  <a:pt x="10744" y="0"/>
                </a:lnTo>
                <a:close/>
              </a:path>
              <a:path w="52070" h="56514">
                <a:moveTo>
                  <a:pt x="28785" y="22034"/>
                </a:moveTo>
                <a:lnTo>
                  <a:pt x="12826" y="22034"/>
                </a:lnTo>
                <a:lnTo>
                  <a:pt x="40792" y="56095"/>
                </a:lnTo>
                <a:lnTo>
                  <a:pt x="51447" y="56095"/>
                </a:lnTo>
                <a:lnTo>
                  <a:pt x="51447" y="34061"/>
                </a:lnTo>
                <a:lnTo>
                  <a:pt x="38633" y="34061"/>
                </a:lnTo>
                <a:lnTo>
                  <a:pt x="28785" y="22034"/>
                </a:lnTo>
                <a:close/>
              </a:path>
              <a:path w="52070" h="56514">
                <a:moveTo>
                  <a:pt x="51447" y="0"/>
                </a:moveTo>
                <a:lnTo>
                  <a:pt x="38633" y="0"/>
                </a:lnTo>
                <a:lnTo>
                  <a:pt x="38633" y="34061"/>
                </a:lnTo>
                <a:lnTo>
                  <a:pt x="51447" y="34061"/>
                </a:lnTo>
                <a:lnTo>
                  <a:pt x="51447" y="0"/>
                </a:lnTo>
                <a:close/>
              </a:path>
            </a:pathLst>
          </a:custGeom>
          <a:solidFill>
            <a:srgbClr val="34393B"/>
          </a:solidFill>
        </p:spPr>
        <p:txBody>
          <a:bodyPr wrap="square" lIns="0" tIns="0" rIns="0" bIns="0" rtlCol="0"/>
          <a:lstStyle/>
          <a:p>
            <a:endParaRPr/>
          </a:p>
        </p:txBody>
      </p:sp>
      <p:sp>
        <p:nvSpPr>
          <p:cNvPr id="482" name="object 482"/>
          <p:cNvSpPr/>
          <p:nvPr/>
        </p:nvSpPr>
        <p:spPr>
          <a:xfrm>
            <a:off x="3360359" y="5789942"/>
            <a:ext cx="61594" cy="56515"/>
          </a:xfrm>
          <a:custGeom>
            <a:avLst/>
            <a:gdLst/>
            <a:ahLst/>
            <a:cxnLst/>
            <a:rect l="l" t="t" r="r" b="b"/>
            <a:pathLst>
              <a:path w="61595" h="56514">
                <a:moveTo>
                  <a:pt x="14020" y="0"/>
                </a:moveTo>
                <a:lnTo>
                  <a:pt x="0" y="0"/>
                </a:lnTo>
                <a:lnTo>
                  <a:pt x="24193" y="56095"/>
                </a:lnTo>
                <a:lnTo>
                  <a:pt x="37020" y="56095"/>
                </a:lnTo>
                <a:lnTo>
                  <a:pt x="43958" y="40068"/>
                </a:lnTo>
                <a:lnTo>
                  <a:pt x="31089" y="40068"/>
                </a:lnTo>
                <a:lnTo>
                  <a:pt x="14020" y="0"/>
                </a:lnTo>
                <a:close/>
              </a:path>
              <a:path w="61595" h="56514">
                <a:moveTo>
                  <a:pt x="61302" y="0"/>
                </a:moveTo>
                <a:lnTo>
                  <a:pt x="48399" y="0"/>
                </a:lnTo>
                <a:lnTo>
                  <a:pt x="31089" y="40068"/>
                </a:lnTo>
                <a:lnTo>
                  <a:pt x="43958" y="40068"/>
                </a:lnTo>
                <a:lnTo>
                  <a:pt x="61302" y="0"/>
                </a:lnTo>
                <a:close/>
              </a:path>
            </a:pathLst>
          </a:custGeom>
          <a:solidFill>
            <a:srgbClr val="34393B"/>
          </a:solidFill>
        </p:spPr>
        <p:txBody>
          <a:bodyPr wrap="square" lIns="0" tIns="0" rIns="0" bIns="0" rtlCol="0"/>
          <a:lstStyle/>
          <a:p>
            <a:endParaRPr/>
          </a:p>
        </p:txBody>
      </p:sp>
      <p:sp>
        <p:nvSpPr>
          <p:cNvPr id="483" name="object 483"/>
          <p:cNvSpPr/>
          <p:nvPr/>
        </p:nvSpPr>
        <p:spPr>
          <a:xfrm>
            <a:off x="3426294" y="5789939"/>
            <a:ext cx="43815" cy="56515"/>
          </a:xfrm>
          <a:custGeom>
            <a:avLst/>
            <a:gdLst/>
            <a:ahLst/>
            <a:cxnLst/>
            <a:rect l="l" t="t" r="r" b="b"/>
            <a:pathLst>
              <a:path w="43814" h="56514">
                <a:moveTo>
                  <a:pt x="42392" y="0"/>
                </a:moveTo>
                <a:lnTo>
                  <a:pt x="0" y="0"/>
                </a:lnTo>
                <a:lnTo>
                  <a:pt x="0" y="56095"/>
                </a:lnTo>
                <a:lnTo>
                  <a:pt x="43434" y="56095"/>
                </a:lnTo>
                <a:lnTo>
                  <a:pt x="43434" y="45681"/>
                </a:lnTo>
                <a:lnTo>
                  <a:pt x="12903" y="45681"/>
                </a:lnTo>
                <a:lnTo>
                  <a:pt x="12903" y="32702"/>
                </a:lnTo>
                <a:lnTo>
                  <a:pt x="38950" y="32702"/>
                </a:lnTo>
                <a:lnTo>
                  <a:pt x="38950" y="22605"/>
                </a:lnTo>
                <a:lnTo>
                  <a:pt x="12903" y="22605"/>
                </a:lnTo>
                <a:lnTo>
                  <a:pt x="12903" y="10426"/>
                </a:lnTo>
                <a:lnTo>
                  <a:pt x="42392" y="10426"/>
                </a:lnTo>
                <a:lnTo>
                  <a:pt x="42392" y="0"/>
                </a:lnTo>
                <a:close/>
              </a:path>
            </a:pathLst>
          </a:custGeom>
          <a:solidFill>
            <a:srgbClr val="34393B"/>
          </a:solidFill>
        </p:spPr>
        <p:txBody>
          <a:bodyPr wrap="square" lIns="0" tIns="0" rIns="0" bIns="0" rtlCol="0"/>
          <a:lstStyle/>
          <a:p>
            <a:endParaRPr/>
          </a:p>
        </p:txBody>
      </p:sp>
      <p:sp>
        <p:nvSpPr>
          <p:cNvPr id="484" name="object 484"/>
          <p:cNvSpPr/>
          <p:nvPr/>
        </p:nvSpPr>
        <p:spPr>
          <a:xfrm>
            <a:off x="3475645" y="5788986"/>
            <a:ext cx="46990" cy="58419"/>
          </a:xfrm>
          <a:custGeom>
            <a:avLst/>
            <a:gdLst/>
            <a:ahLst/>
            <a:cxnLst/>
            <a:rect l="l" t="t" r="r" b="b"/>
            <a:pathLst>
              <a:path w="46989" h="58420">
                <a:moveTo>
                  <a:pt x="4406" y="41744"/>
                </a:moveTo>
                <a:lnTo>
                  <a:pt x="0" y="51523"/>
                </a:lnTo>
                <a:lnTo>
                  <a:pt x="4965" y="55372"/>
                </a:lnTo>
                <a:lnTo>
                  <a:pt x="13944" y="58013"/>
                </a:lnTo>
                <a:lnTo>
                  <a:pt x="22834" y="58013"/>
                </a:lnTo>
                <a:lnTo>
                  <a:pt x="33316" y="56615"/>
                </a:lnTo>
                <a:lnTo>
                  <a:pt x="40751" y="52835"/>
                </a:lnTo>
                <a:lnTo>
                  <a:pt x="44938" y="47599"/>
                </a:lnTo>
                <a:lnTo>
                  <a:pt x="16179" y="47599"/>
                </a:lnTo>
                <a:lnTo>
                  <a:pt x="9131" y="45186"/>
                </a:lnTo>
                <a:lnTo>
                  <a:pt x="4406" y="41744"/>
                </a:lnTo>
                <a:close/>
              </a:path>
              <a:path w="46989" h="58420">
                <a:moveTo>
                  <a:pt x="31813" y="0"/>
                </a:moveTo>
                <a:lnTo>
                  <a:pt x="24765" y="0"/>
                </a:lnTo>
                <a:lnTo>
                  <a:pt x="14340" y="1387"/>
                </a:lnTo>
                <a:lnTo>
                  <a:pt x="6959" y="5154"/>
                </a:lnTo>
                <a:lnTo>
                  <a:pt x="2569" y="10710"/>
                </a:lnTo>
                <a:lnTo>
                  <a:pt x="1117" y="17462"/>
                </a:lnTo>
                <a:lnTo>
                  <a:pt x="6215" y="28548"/>
                </a:lnTo>
                <a:lnTo>
                  <a:pt x="17430" y="33404"/>
                </a:lnTo>
                <a:lnTo>
                  <a:pt x="28646" y="36322"/>
                </a:lnTo>
                <a:lnTo>
                  <a:pt x="33743" y="41592"/>
                </a:lnTo>
                <a:lnTo>
                  <a:pt x="33743" y="45034"/>
                </a:lnTo>
                <a:lnTo>
                  <a:pt x="30619" y="47599"/>
                </a:lnTo>
                <a:lnTo>
                  <a:pt x="44938" y="47599"/>
                </a:lnTo>
                <a:lnTo>
                  <a:pt x="45180" y="47297"/>
                </a:lnTo>
                <a:lnTo>
                  <a:pt x="46647" y="40627"/>
                </a:lnTo>
                <a:lnTo>
                  <a:pt x="41549" y="29671"/>
                </a:lnTo>
                <a:lnTo>
                  <a:pt x="30333" y="24879"/>
                </a:lnTo>
                <a:lnTo>
                  <a:pt x="19118" y="22010"/>
                </a:lnTo>
                <a:lnTo>
                  <a:pt x="14020" y="16827"/>
                </a:lnTo>
                <a:lnTo>
                  <a:pt x="14020" y="13296"/>
                </a:lnTo>
                <a:lnTo>
                  <a:pt x="16992" y="10414"/>
                </a:lnTo>
                <a:lnTo>
                  <a:pt x="42022" y="10414"/>
                </a:lnTo>
                <a:lnTo>
                  <a:pt x="44234" y="4965"/>
                </a:lnTo>
                <a:lnTo>
                  <a:pt x="39027" y="1676"/>
                </a:lnTo>
                <a:lnTo>
                  <a:pt x="31813" y="0"/>
                </a:lnTo>
                <a:close/>
              </a:path>
              <a:path w="46989" h="58420">
                <a:moveTo>
                  <a:pt x="42022" y="10414"/>
                </a:moveTo>
                <a:lnTo>
                  <a:pt x="29654" y="10414"/>
                </a:lnTo>
                <a:lnTo>
                  <a:pt x="35026" y="11861"/>
                </a:lnTo>
                <a:lnTo>
                  <a:pt x="40233" y="14820"/>
                </a:lnTo>
                <a:lnTo>
                  <a:pt x="42022" y="10414"/>
                </a:lnTo>
                <a:close/>
              </a:path>
            </a:pathLst>
          </a:custGeom>
          <a:solidFill>
            <a:srgbClr val="34393B"/>
          </a:solidFill>
        </p:spPr>
        <p:txBody>
          <a:bodyPr wrap="square" lIns="0" tIns="0" rIns="0" bIns="0" rtlCol="0"/>
          <a:lstStyle/>
          <a:p>
            <a:endParaRPr/>
          </a:p>
        </p:txBody>
      </p:sp>
      <p:sp>
        <p:nvSpPr>
          <p:cNvPr id="485" name="object 485"/>
          <p:cNvSpPr/>
          <p:nvPr/>
        </p:nvSpPr>
        <p:spPr>
          <a:xfrm>
            <a:off x="3524107" y="5789941"/>
            <a:ext cx="48895" cy="56515"/>
          </a:xfrm>
          <a:custGeom>
            <a:avLst/>
            <a:gdLst/>
            <a:ahLst/>
            <a:cxnLst/>
            <a:rect l="l" t="t" r="r" b="b"/>
            <a:pathLst>
              <a:path w="48895" h="56514">
                <a:moveTo>
                  <a:pt x="30937" y="10579"/>
                </a:moveTo>
                <a:lnTo>
                  <a:pt x="17957" y="10579"/>
                </a:lnTo>
                <a:lnTo>
                  <a:pt x="17957" y="56095"/>
                </a:lnTo>
                <a:lnTo>
                  <a:pt x="30937" y="56095"/>
                </a:lnTo>
                <a:lnTo>
                  <a:pt x="30937" y="10579"/>
                </a:lnTo>
                <a:close/>
              </a:path>
              <a:path w="48895" h="56514">
                <a:moveTo>
                  <a:pt x="48882" y="0"/>
                </a:moveTo>
                <a:lnTo>
                  <a:pt x="0" y="0"/>
                </a:lnTo>
                <a:lnTo>
                  <a:pt x="0" y="10579"/>
                </a:lnTo>
                <a:lnTo>
                  <a:pt x="48882" y="10579"/>
                </a:lnTo>
                <a:lnTo>
                  <a:pt x="48882" y="0"/>
                </a:lnTo>
                <a:close/>
              </a:path>
            </a:pathLst>
          </a:custGeom>
          <a:solidFill>
            <a:srgbClr val="34393B"/>
          </a:solidFill>
        </p:spPr>
        <p:txBody>
          <a:bodyPr wrap="square" lIns="0" tIns="0" rIns="0" bIns="0" rtlCol="0"/>
          <a:lstStyle/>
          <a:p>
            <a:endParaRPr/>
          </a:p>
        </p:txBody>
      </p:sp>
      <p:sp>
        <p:nvSpPr>
          <p:cNvPr id="486" name="object 486"/>
          <p:cNvSpPr/>
          <p:nvPr/>
        </p:nvSpPr>
        <p:spPr>
          <a:xfrm>
            <a:off x="3579950" y="5789943"/>
            <a:ext cx="63500" cy="56515"/>
          </a:xfrm>
          <a:custGeom>
            <a:avLst/>
            <a:gdLst/>
            <a:ahLst/>
            <a:cxnLst/>
            <a:rect l="l" t="t" r="r" b="b"/>
            <a:pathLst>
              <a:path w="63500" h="56514">
                <a:moveTo>
                  <a:pt x="10744" y="0"/>
                </a:moveTo>
                <a:lnTo>
                  <a:pt x="0" y="0"/>
                </a:lnTo>
                <a:lnTo>
                  <a:pt x="0" y="56095"/>
                </a:lnTo>
                <a:lnTo>
                  <a:pt x="12191" y="56095"/>
                </a:lnTo>
                <a:lnTo>
                  <a:pt x="12191" y="23152"/>
                </a:lnTo>
                <a:lnTo>
                  <a:pt x="24686" y="23152"/>
                </a:lnTo>
                <a:lnTo>
                  <a:pt x="10744" y="0"/>
                </a:lnTo>
                <a:close/>
              </a:path>
              <a:path w="63500" h="56514">
                <a:moveTo>
                  <a:pt x="63134" y="22440"/>
                </a:moveTo>
                <a:lnTo>
                  <a:pt x="50977" y="22440"/>
                </a:lnTo>
                <a:lnTo>
                  <a:pt x="51053" y="56095"/>
                </a:lnTo>
                <a:lnTo>
                  <a:pt x="63233" y="56095"/>
                </a:lnTo>
                <a:lnTo>
                  <a:pt x="63134" y="22440"/>
                </a:lnTo>
                <a:close/>
              </a:path>
              <a:path w="63500" h="56514">
                <a:moveTo>
                  <a:pt x="24686" y="23152"/>
                </a:moveTo>
                <a:lnTo>
                  <a:pt x="12191" y="23152"/>
                </a:lnTo>
                <a:lnTo>
                  <a:pt x="28613" y="50165"/>
                </a:lnTo>
                <a:lnTo>
                  <a:pt x="34467" y="50165"/>
                </a:lnTo>
                <a:lnTo>
                  <a:pt x="43581" y="34861"/>
                </a:lnTo>
                <a:lnTo>
                  <a:pt x="31737" y="34861"/>
                </a:lnTo>
                <a:lnTo>
                  <a:pt x="24686" y="23152"/>
                </a:lnTo>
                <a:close/>
              </a:path>
              <a:path w="63500" h="56514">
                <a:moveTo>
                  <a:pt x="63068" y="0"/>
                </a:moveTo>
                <a:lnTo>
                  <a:pt x="52412" y="0"/>
                </a:lnTo>
                <a:lnTo>
                  <a:pt x="31737" y="34861"/>
                </a:lnTo>
                <a:lnTo>
                  <a:pt x="43581" y="34861"/>
                </a:lnTo>
                <a:lnTo>
                  <a:pt x="50977" y="22440"/>
                </a:lnTo>
                <a:lnTo>
                  <a:pt x="63134" y="22440"/>
                </a:lnTo>
                <a:lnTo>
                  <a:pt x="63068" y="0"/>
                </a:lnTo>
                <a:close/>
              </a:path>
            </a:pathLst>
          </a:custGeom>
          <a:solidFill>
            <a:srgbClr val="34393B"/>
          </a:solidFill>
        </p:spPr>
        <p:txBody>
          <a:bodyPr wrap="square" lIns="0" tIns="0" rIns="0" bIns="0" rtlCol="0"/>
          <a:lstStyle/>
          <a:p>
            <a:endParaRPr/>
          </a:p>
        </p:txBody>
      </p:sp>
      <p:sp>
        <p:nvSpPr>
          <p:cNvPr id="487" name="object 487"/>
          <p:cNvSpPr/>
          <p:nvPr/>
        </p:nvSpPr>
        <p:spPr>
          <a:xfrm>
            <a:off x="3656472" y="5789939"/>
            <a:ext cx="43815" cy="56515"/>
          </a:xfrm>
          <a:custGeom>
            <a:avLst/>
            <a:gdLst/>
            <a:ahLst/>
            <a:cxnLst/>
            <a:rect l="l" t="t" r="r" b="b"/>
            <a:pathLst>
              <a:path w="43814" h="56514">
                <a:moveTo>
                  <a:pt x="42392" y="0"/>
                </a:moveTo>
                <a:lnTo>
                  <a:pt x="0" y="0"/>
                </a:lnTo>
                <a:lnTo>
                  <a:pt x="0" y="56095"/>
                </a:lnTo>
                <a:lnTo>
                  <a:pt x="43434" y="56095"/>
                </a:lnTo>
                <a:lnTo>
                  <a:pt x="43434" y="45681"/>
                </a:lnTo>
                <a:lnTo>
                  <a:pt x="12903" y="45681"/>
                </a:lnTo>
                <a:lnTo>
                  <a:pt x="12903" y="32702"/>
                </a:lnTo>
                <a:lnTo>
                  <a:pt x="38950" y="32702"/>
                </a:lnTo>
                <a:lnTo>
                  <a:pt x="38950" y="22605"/>
                </a:lnTo>
                <a:lnTo>
                  <a:pt x="12903" y="22605"/>
                </a:lnTo>
                <a:lnTo>
                  <a:pt x="12903" y="10426"/>
                </a:lnTo>
                <a:lnTo>
                  <a:pt x="42392" y="10426"/>
                </a:lnTo>
                <a:lnTo>
                  <a:pt x="42392" y="0"/>
                </a:lnTo>
                <a:close/>
              </a:path>
            </a:pathLst>
          </a:custGeom>
          <a:solidFill>
            <a:srgbClr val="34393B"/>
          </a:solidFill>
        </p:spPr>
        <p:txBody>
          <a:bodyPr wrap="square" lIns="0" tIns="0" rIns="0" bIns="0" rtlCol="0"/>
          <a:lstStyle/>
          <a:p>
            <a:endParaRPr/>
          </a:p>
        </p:txBody>
      </p:sp>
      <p:sp>
        <p:nvSpPr>
          <p:cNvPr id="488" name="object 488"/>
          <p:cNvSpPr/>
          <p:nvPr/>
        </p:nvSpPr>
        <p:spPr>
          <a:xfrm>
            <a:off x="3710228" y="5789942"/>
            <a:ext cx="52069" cy="56515"/>
          </a:xfrm>
          <a:custGeom>
            <a:avLst/>
            <a:gdLst/>
            <a:ahLst/>
            <a:cxnLst/>
            <a:rect l="l" t="t" r="r" b="b"/>
            <a:pathLst>
              <a:path w="52070" h="56514">
                <a:moveTo>
                  <a:pt x="10744" y="0"/>
                </a:moveTo>
                <a:lnTo>
                  <a:pt x="0" y="0"/>
                </a:lnTo>
                <a:lnTo>
                  <a:pt x="0" y="56095"/>
                </a:lnTo>
                <a:lnTo>
                  <a:pt x="12826" y="56095"/>
                </a:lnTo>
                <a:lnTo>
                  <a:pt x="12826" y="22034"/>
                </a:lnTo>
                <a:lnTo>
                  <a:pt x="28785" y="22034"/>
                </a:lnTo>
                <a:lnTo>
                  <a:pt x="10744" y="0"/>
                </a:lnTo>
                <a:close/>
              </a:path>
              <a:path w="52070" h="56514">
                <a:moveTo>
                  <a:pt x="28785" y="22034"/>
                </a:moveTo>
                <a:lnTo>
                  <a:pt x="12826" y="22034"/>
                </a:lnTo>
                <a:lnTo>
                  <a:pt x="40792" y="56095"/>
                </a:lnTo>
                <a:lnTo>
                  <a:pt x="51447" y="56095"/>
                </a:lnTo>
                <a:lnTo>
                  <a:pt x="51447" y="34061"/>
                </a:lnTo>
                <a:lnTo>
                  <a:pt x="38633" y="34061"/>
                </a:lnTo>
                <a:lnTo>
                  <a:pt x="28785" y="22034"/>
                </a:lnTo>
                <a:close/>
              </a:path>
              <a:path w="52070" h="56514">
                <a:moveTo>
                  <a:pt x="51447" y="0"/>
                </a:moveTo>
                <a:lnTo>
                  <a:pt x="38633" y="0"/>
                </a:lnTo>
                <a:lnTo>
                  <a:pt x="38633" y="34061"/>
                </a:lnTo>
                <a:lnTo>
                  <a:pt x="51447" y="34061"/>
                </a:lnTo>
                <a:lnTo>
                  <a:pt x="51447" y="0"/>
                </a:lnTo>
                <a:close/>
              </a:path>
            </a:pathLst>
          </a:custGeom>
          <a:solidFill>
            <a:srgbClr val="34393B"/>
          </a:solidFill>
        </p:spPr>
        <p:txBody>
          <a:bodyPr wrap="square" lIns="0" tIns="0" rIns="0" bIns="0" rtlCol="0"/>
          <a:lstStyle/>
          <a:p>
            <a:endParaRPr/>
          </a:p>
        </p:txBody>
      </p:sp>
      <p:sp>
        <p:nvSpPr>
          <p:cNvPr id="489" name="object 489"/>
          <p:cNvSpPr/>
          <p:nvPr/>
        </p:nvSpPr>
        <p:spPr>
          <a:xfrm>
            <a:off x="3768625" y="5789941"/>
            <a:ext cx="48895" cy="56515"/>
          </a:xfrm>
          <a:custGeom>
            <a:avLst/>
            <a:gdLst/>
            <a:ahLst/>
            <a:cxnLst/>
            <a:rect l="l" t="t" r="r" b="b"/>
            <a:pathLst>
              <a:path w="48895" h="56514">
                <a:moveTo>
                  <a:pt x="30937" y="10579"/>
                </a:moveTo>
                <a:lnTo>
                  <a:pt x="17957" y="10579"/>
                </a:lnTo>
                <a:lnTo>
                  <a:pt x="17957" y="56095"/>
                </a:lnTo>
                <a:lnTo>
                  <a:pt x="30937" y="56095"/>
                </a:lnTo>
                <a:lnTo>
                  <a:pt x="30937" y="10579"/>
                </a:lnTo>
                <a:close/>
              </a:path>
              <a:path w="48895" h="56514">
                <a:moveTo>
                  <a:pt x="48882" y="0"/>
                </a:moveTo>
                <a:lnTo>
                  <a:pt x="0" y="0"/>
                </a:lnTo>
                <a:lnTo>
                  <a:pt x="0" y="10579"/>
                </a:lnTo>
                <a:lnTo>
                  <a:pt x="48882" y="10579"/>
                </a:lnTo>
                <a:lnTo>
                  <a:pt x="48882" y="0"/>
                </a:lnTo>
                <a:close/>
              </a:path>
            </a:pathLst>
          </a:custGeom>
          <a:solidFill>
            <a:srgbClr val="34393B"/>
          </a:solidFill>
        </p:spPr>
        <p:txBody>
          <a:bodyPr wrap="square" lIns="0" tIns="0" rIns="0" bIns="0" rtlCol="0"/>
          <a:lstStyle/>
          <a:p>
            <a:endParaRPr/>
          </a:p>
        </p:txBody>
      </p:sp>
      <p:sp>
        <p:nvSpPr>
          <p:cNvPr id="490" name="object 490"/>
          <p:cNvSpPr/>
          <p:nvPr/>
        </p:nvSpPr>
        <p:spPr>
          <a:xfrm>
            <a:off x="3073822" y="5617555"/>
            <a:ext cx="467941" cy="306595"/>
          </a:xfrm>
          <a:prstGeom prst="rect">
            <a:avLst/>
          </a:prstGeom>
          <a:blipFill>
            <a:blip r:embed="rId54" cstate="print"/>
            <a:stretch>
              <a:fillRect/>
            </a:stretch>
          </a:blipFill>
        </p:spPr>
        <p:txBody>
          <a:bodyPr wrap="square" lIns="0" tIns="0" rIns="0" bIns="0" rtlCol="0"/>
          <a:lstStyle/>
          <a:p>
            <a:endParaRPr/>
          </a:p>
        </p:txBody>
      </p:sp>
      <p:sp>
        <p:nvSpPr>
          <p:cNvPr id="491" name="object 491"/>
          <p:cNvSpPr/>
          <p:nvPr/>
        </p:nvSpPr>
        <p:spPr>
          <a:xfrm>
            <a:off x="2587805" y="5709657"/>
            <a:ext cx="195529" cy="217233"/>
          </a:xfrm>
          <a:prstGeom prst="rect">
            <a:avLst/>
          </a:prstGeom>
          <a:blipFill>
            <a:blip r:embed="rId55" cstate="print"/>
            <a:stretch>
              <a:fillRect/>
            </a:stretch>
          </a:blipFill>
        </p:spPr>
        <p:txBody>
          <a:bodyPr wrap="square" lIns="0" tIns="0" rIns="0" bIns="0" rtlCol="0"/>
          <a:lstStyle/>
          <a:p>
            <a:endParaRPr/>
          </a:p>
        </p:txBody>
      </p:sp>
      <p:sp>
        <p:nvSpPr>
          <p:cNvPr id="492" name="object 492"/>
          <p:cNvSpPr/>
          <p:nvPr/>
        </p:nvSpPr>
        <p:spPr>
          <a:xfrm>
            <a:off x="2820517" y="5712828"/>
            <a:ext cx="0" cy="211454"/>
          </a:xfrm>
          <a:custGeom>
            <a:avLst/>
            <a:gdLst/>
            <a:ahLst/>
            <a:cxnLst/>
            <a:rect l="l" t="t" r="r" b="b"/>
            <a:pathLst>
              <a:path h="211454">
                <a:moveTo>
                  <a:pt x="0" y="0"/>
                </a:moveTo>
                <a:lnTo>
                  <a:pt x="0" y="210896"/>
                </a:lnTo>
              </a:path>
            </a:pathLst>
          </a:custGeom>
          <a:ln w="26517">
            <a:solidFill>
              <a:srgbClr val="34393B"/>
            </a:solidFill>
          </a:ln>
        </p:spPr>
        <p:txBody>
          <a:bodyPr wrap="square" lIns="0" tIns="0" rIns="0" bIns="0" rtlCol="0"/>
          <a:lstStyle/>
          <a:p>
            <a:endParaRPr/>
          </a:p>
        </p:txBody>
      </p:sp>
      <p:sp>
        <p:nvSpPr>
          <p:cNvPr id="493" name="object 493"/>
          <p:cNvSpPr/>
          <p:nvPr/>
        </p:nvSpPr>
        <p:spPr>
          <a:xfrm>
            <a:off x="2888966" y="5830023"/>
            <a:ext cx="0" cy="93980"/>
          </a:xfrm>
          <a:custGeom>
            <a:avLst/>
            <a:gdLst/>
            <a:ahLst/>
            <a:cxnLst/>
            <a:rect l="l" t="t" r="r" b="b"/>
            <a:pathLst>
              <a:path h="93979">
                <a:moveTo>
                  <a:pt x="0" y="0"/>
                </a:moveTo>
                <a:lnTo>
                  <a:pt x="0" y="93979"/>
                </a:lnTo>
              </a:path>
            </a:pathLst>
          </a:custGeom>
          <a:ln w="26504">
            <a:solidFill>
              <a:srgbClr val="34393B"/>
            </a:solidFill>
          </a:ln>
        </p:spPr>
        <p:txBody>
          <a:bodyPr wrap="square" lIns="0" tIns="0" rIns="0" bIns="0" rtlCol="0"/>
          <a:lstStyle/>
          <a:p>
            <a:endParaRPr/>
          </a:p>
        </p:txBody>
      </p:sp>
      <p:sp>
        <p:nvSpPr>
          <p:cNvPr id="494" name="object 494"/>
          <p:cNvSpPr/>
          <p:nvPr/>
        </p:nvSpPr>
        <p:spPr>
          <a:xfrm>
            <a:off x="2875714" y="5817323"/>
            <a:ext cx="141605" cy="0"/>
          </a:xfrm>
          <a:custGeom>
            <a:avLst/>
            <a:gdLst/>
            <a:ahLst/>
            <a:cxnLst/>
            <a:rect l="l" t="t" r="r" b="b"/>
            <a:pathLst>
              <a:path w="141605">
                <a:moveTo>
                  <a:pt x="0" y="0"/>
                </a:moveTo>
                <a:lnTo>
                  <a:pt x="141147" y="0"/>
                </a:lnTo>
              </a:path>
            </a:pathLst>
          </a:custGeom>
          <a:ln w="25400">
            <a:solidFill>
              <a:srgbClr val="34393B"/>
            </a:solidFill>
          </a:ln>
        </p:spPr>
        <p:txBody>
          <a:bodyPr wrap="square" lIns="0" tIns="0" rIns="0" bIns="0" rtlCol="0"/>
          <a:lstStyle/>
          <a:p>
            <a:endParaRPr/>
          </a:p>
        </p:txBody>
      </p:sp>
      <p:sp>
        <p:nvSpPr>
          <p:cNvPr id="495" name="object 495"/>
          <p:cNvSpPr/>
          <p:nvPr/>
        </p:nvSpPr>
        <p:spPr>
          <a:xfrm>
            <a:off x="2875714" y="5738583"/>
            <a:ext cx="26670" cy="66040"/>
          </a:xfrm>
          <a:custGeom>
            <a:avLst/>
            <a:gdLst/>
            <a:ahLst/>
            <a:cxnLst/>
            <a:rect l="l" t="t" r="r" b="b"/>
            <a:pathLst>
              <a:path w="26669" h="66039">
                <a:moveTo>
                  <a:pt x="0" y="66040"/>
                </a:moveTo>
                <a:lnTo>
                  <a:pt x="26504" y="66040"/>
                </a:lnTo>
                <a:lnTo>
                  <a:pt x="26504" y="0"/>
                </a:lnTo>
                <a:lnTo>
                  <a:pt x="0" y="0"/>
                </a:lnTo>
                <a:lnTo>
                  <a:pt x="0" y="66040"/>
                </a:lnTo>
                <a:close/>
              </a:path>
            </a:pathLst>
          </a:custGeom>
          <a:solidFill>
            <a:srgbClr val="34393B"/>
          </a:solidFill>
        </p:spPr>
        <p:txBody>
          <a:bodyPr wrap="square" lIns="0" tIns="0" rIns="0" bIns="0" rtlCol="0"/>
          <a:lstStyle/>
          <a:p>
            <a:endParaRPr/>
          </a:p>
        </p:txBody>
      </p:sp>
      <p:sp>
        <p:nvSpPr>
          <p:cNvPr id="496" name="object 496"/>
          <p:cNvSpPr/>
          <p:nvPr/>
        </p:nvSpPr>
        <p:spPr>
          <a:xfrm>
            <a:off x="2875714" y="5725883"/>
            <a:ext cx="147320" cy="0"/>
          </a:xfrm>
          <a:custGeom>
            <a:avLst/>
            <a:gdLst/>
            <a:ahLst/>
            <a:cxnLst/>
            <a:rect l="l" t="t" r="r" b="b"/>
            <a:pathLst>
              <a:path w="147319">
                <a:moveTo>
                  <a:pt x="0" y="0"/>
                </a:moveTo>
                <a:lnTo>
                  <a:pt x="147180" y="0"/>
                </a:lnTo>
              </a:path>
            </a:pathLst>
          </a:custGeom>
          <a:ln w="25400">
            <a:solidFill>
              <a:srgbClr val="34393B"/>
            </a:solidFill>
          </a:ln>
        </p:spPr>
        <p:txBody>
          <a:bodyPr wrap="square" lIns="0" tIns="0" rIns="0" bIns="0" rtlCol="0"/>
          <a:lstStyle/>
          <a:p>
            <a:endParaRPr/>
          </a:p>
        </p:txBody>
      </p:sp>
      <p:sp>
        <p:nvSpPr>
          <p:cNvPr id="497" name="object 497"/>
          <p:cNvSpPr/>
          <p:nvPr/>
        </p:nvSpPr>
        <p:spPr>
          <a:xfrm>
            <a:off x="9672959" y="1476051"/>
            <a:ext cx="23495" cy="38100"/>
          </a:xfrm>
          <a:custGeom>
            <a:avLst/>
            <a:gdLst/>
            <a:ahLst/>
            <a:cxnLst/>
            <a:rect l="l" t="t" r="r" b="b"/>
            <a:pathLst>
              <a:path w="23495" h="38100">
                <a:moveTo>
                  <a:pt x="0" y="28981"/>
                </a:moveTo>
                <a:lnTo>
                  <a:pt x="1473" y="35852"/>
                </a:lnTo>
                <a:lnTo>
                  <a:pt x="4432" y="37325"/>
                </a:lnTo>
                <a:lnTo>
                  <a:pt x="8369" y="37325"/>
                </a:lnTo>
                <a:lnTo>
                  <a:pt x="15748" y="37820"/>
                </a:lnTo>
                <a:lnTo>
                  <a:pt x="23139" y="32905"/>
                </a:lnTo>
                <a:lnTo>
                  <a:pt x="23139" y="30454"/>
                </a:lnTo>
                <a:lnTo>
                  <a:pt x="3441" y="30454"/>
                </a:lnTo>
                <a:lnTo>
                  <a:pt x="0" y="28981"/>
                </a:lnTo>
                <a:close/>
              </a:path>
              <a:path w="23495" h="38100">
                <a:moveTo>
                  <a:pt x="23139" y="0"/>
                </a:moveTo>
                <a:lnTo>
                  <a:pt x="14770" y="0"/>
                </a:lnTo>
                <a:lnTo>
                  <a:pt x="14770" y="22593"/>
                </a:lnTo>
                <a:lnTo>
                  <a:pt x="14274" y="22593"/>
                </a:lnTo>
                <a:lnTo>
                  <a:pt x="14274" y="28486"/>
                </a:lnTo>
                <a:lnTo>
                  <a:pt x="9842" y="30454"/>
                </a:lnTo>
                <a:lnTo>
                  <a:pt x="23139" y="30454"/>
                </a:lnTo>
                <a:lnTo>
                  <a:pt x="23139" y="0"/>
                </a:lnTo>
                <a:close/>
              </a:path>
            </a:pathLst>
          </a:custGeom>
          <a:solidFill>
            <a:srgbClr val="6F1D46"/>
          </a:solidFill>
        </p:spPr>
        <p:txBody>
          <a:bodyPr wrap="square" lIns="0" tIns="0" rIns="0" bIns="0" rtlCol="0"/>
          <a:lstStyle/>
          <a:p>
            <a:endParaRPr/>
          </a:p>
        </p:txBody>
      </p:sp>
      <p:sp>
        <p:nvSpPr>
          <p:cNvPr id="498" name="object 498"/>
          <p:cNvSpPr/>
          <p:nvPr/>
        </p:nvSpPr>
        <p:spPr>
          <a:xfrm>
            <a:off x="9705455" y="1463283"/>
            <a:ext cx="318770" cy="43815"/>
          </a:xfrm>
          <a:custGeom>
            <a:avLst/>
            <a:gdLst/>
            <a:ahLst/>
            <a:cxnLst/>
            <a:rect l="l" t="t" r="r" b="b"/>
            <a:pathLst>
              <a:path w="318770" h="43815">
                <a:moveTo>
                  <a:pt x="122803" y="37820"/>
                </a:moveTo>
                <a:lnTo>
                  <a:pt x="100926" y="37820"/>
                </a:lnTo>
                <a:lnTo>
                  <a:pt x="103390" y="40766"/>
                </a:lnTo>
                <a:lnTo>
                  <a:pt x="106832" y="43218"/>
                </a:lnTo>
                <a:lnTo>
                  <a:pt x="117170" y="43218"/>
                </a:lnTo>
                <a:lnTo>
                  <a:pt x="121107" y="40766"/>
                </a:lnTo>
                <a:lnTo>
                  <a:pt x="122803" y="37820"/>
                </a:lnTo>
                <a:close/>
              </a:path>
              <a:path w="318770" h="43815">
                <a:moveTo>
                  <a:pt x="318541" y="35356"/>
                </a:moveTo>
                <a:lnTo>
                  <a:pt x="280149" y="35356"/>
                </a:lnTo>
                <a:lnTo>
                  <a:pt x="282600" y="40271"/>
                </a:lnTo>
                <a:lnTo>
                  <a:pt x="286054" y="41249"/>
                </a:lnTo>
                <a:lnTo>
                  <a:pt x="293433" y="41249"/>
                </a:lnTo>
                <a:lnTo>
                  <a:pt x="298361" y="39293"/>
                </a:lnTo>
                <a:lnTo>
                  <a:pt x="299338" y="35852"/>
                </a:lnTo>
                <a:lnTo>
                  <a:pt x="318335" y="35852"/>
                </a:lnTo>
                <a:lnTo>
                  <a:pt x="318541" y="35356"/>
                </a:lnTo>
                <a:close/>
              </a:path>
              <a:path w="318770" h="43815">
                <a:moveTo>
                  <a:pt x="318335" y="35852"/>
                </a:moveTo>
                <a:lnTo>
                  <a:pt x="299338" y="35852"/>
                </a:lnTo>
                <a:lnTo>
                  <a:pt x="301802" y="39293"/>
                </a:lnTo>
                <a:lnTo>
                  <a:pt x="304266" y="41249"/>
                </a:lnTo>
                <a:lnTo>
                  <a:pt x="316090" y="41249"/>
                </a:lnTo>
                <a:lnTo>
                  <a:pt x="318335" y="35852"/>
                </a:lnTo>
                <a:close/>
              </a:path>
              <a:path w="318770" h="43815">
                <a:moveTo>
                  <a:pt x="220814" y="37325"/>
                </a:moveTo>
                <a:lnTo>
                  <a:pt x="123088" y="37325"/>
                </a:lnTo>
                <a:lnTo>
                  <a:pt x="125044" y="38798"/>
                </a:lnTo>
                <a:lnTo>
                  <a:pt x="127507" y="40271"/>
                </a:lnTo>
                <a:lnTo>
                  <a:pt x="217119" y="40271"/>
                </a:lnTo>
                <a:lnTo>
                  <a:pt x="220078" y="38798"/>
                </a:lnTo>
                <a:lnTo>
                  <a:pt x="220814" y="37325"/>
                </a:lnTo>
                <a:close/>
              </a:path>
              <a:path w="318770" h="43815">
                <a:moveTo>
                  <a:pt x="250113" y="35852"/>
                </a:moveTo>
                <a:lnTo>
                  <a:pt x="221551" y="35852"/>
                </a:lnTo>
                <a:lnTo>
                  <a:pt x="223024" y="37820"/>
                </a:lnTo>
                <a:lnTo>
                  <a:pt x="225983" y="40271"/>
                </a:lnTo>
                <a:lnTo>
                  <a:pt x="245681" y="40271"/>
                </a:lnTo>
                <a:lnTo>
                  <a:pt x="248627" y="38798"/>
                </a:lnTo>
                <a:lnTo>
                  <a:pt x="250113" y="35852"/>
                </a:lnTo>
                <a:close/>
              </a:path>
              <a:path w="318770" h="43815">
                <a:moveTo>
                  <a:pt x="125380" y="19646"/>
                </a:moveTo>
                <a:lnTo>
                  <a:pt x="116192" y="19646"/>
                </a:lnTo>
                <a:lnTo>
                  <a:pt x="117665" y="23088"/>
                </a:lnTo>
                <a:lnTo>
                  <a:pt x="117665" y="32410"/>
                </a:lnTo>
                <a:lnTo>
                  <a:pt x="116192" y="35852"/>
                </a:lnTo>
                <a:lnTo>
                  <a:pt x="250113" y="35852"/>
                </a:lnTo>
                <a:lnTo>
                  <a:pt x="251586" y="37820"/>
                </a:lnTo>
                <a:lnTo>
                  <a:pt x="254546" y="40271"/>
                </a:lnTo>
                <a:lnTo>
                  <a:pt x="275716" y="40271"/>
                </a:lnTo>
                <a:lnTo>
                  <a:pt x="278663" y="38315"/>
                </a:lnTo>
                <a:lnTo>
                  <a:pt x="280149" y="35356"/>
                </a:lnTo>
                <a:lnTo>
                  <a:pt x="318541" y="35356"/>
                </a:lnTo>
                <a:lnTo>
                  <a:pt x="318541" y="34874"/>
                </a:lnTo>
                <a:lnTo>
                  <a:pt x="283590" y="34874"/>
                </a:lnTo>
                <a:lnTo>
                  <a:pt x="281127" y="32410"/>
                </a:lnTo>
                <a:lnTo>
                  <a:pt x="281127" y="31432"/>
                </a:lnTo>
                <a:lnTo>
                  <a:pt x="127507" y="31432"/>
                </a:lnTo>
                <a:lnTo>
                  <a:pt x="126530" y="29463"/>
                </a:lnTo>
                <a:lnTo>
                  <a:pt x="126034" y="27508"/>
                </a:lnTo>
                <a:lnTo>
                  <a:pt x="126034" y="20624"/>
                </a:lnTo>
                <a:lnTo>
                  <a:pt x="125380" y="19646"/>
                </a:lnTo>
                <a:close/>
              </a:path>
              <a:path w="318770" h="43815">
                <a:moveTo>
                  <a:pt x="8369" y="0"/>
                </a:moveTo>
                <a:lnTo>
                  <a:pt x="0" y="0"/>
                </a:lnTo>
                <a:lnTo>
                  <a:pt x="80" y="32410"/>
                </a:lnTo>
                <a:lnTo>
                  <a:pt x="482" y="39776"/>
                </a:lnTo>
                <a:lnTo>
                  <a:pt x="96989" y="39776"/>
                </a:lnTo>
                <a:lnTo>
                  <a:pt x="100926" y="37820"/>
                </a:lnTo>
                <a:lnTo>
                  <a:pt x="122803" y="37820"/>
                </a:lnTo>
                <a:lnTo>
                  <a:pt x="123088" y="37325"/>
                </a:lnTo>
                <a:lnTo>
                  <a:pt x="220814" y="37325"/>
                </a:lnTo>
                <a:lnTo>
                  <a:pt x="221551" y="35852"/>
                </a:lnTo>
                <a:lnTo>
                  <a:pt x="107327" y="35852"/>
                </a:lnTo>
                <a:lnTo>
                  <a:pt x="105854" y="32410"/>
                </a:lnTo>
                <a:lnTo>
                  <a:pt x="105854" y="31432"/>
                </a:lnTo>
                <a:lnTo>
                  <a:pt x="9842" y="31432"/>
                </a:lnTo>
                <a:lnTo>
                  <a:pt x="8369" y="29959"/>
                </a:lnTo>
                <a:lnTo>
                  <a:pt x="8369" y="0"/>
                </a:lnTo>
                <a:close/>
              </a:path>
              <a:path w="318770" h="43815">
                <a:moveTo>
                  <a:pt x="299338" y="14236"/>
                </a:moveTo>
                <a:lnTo>
                  <a:pt x="290969" y="14236"/>
                </a:lnTo>
                <a:lnTo>
                  <a:pt x="290969" y="31927"/>
                </a:lnTo>
                <a:lnTo>
                  <a:pt x="289991" y="34874"/>
                </a:lnTo>
                <a:lnTo>
                  <a:pt x="301802" y="34874"/>
                </a:lnTo>
                <a:lnTo>
                  <a:pt x="299338" y="32410"/>
                </a:lnTo>
                <a:lnTo>
                  <a:pt x="299338" y="14236"/>
                </a:lnTo>
                <a:close/>
              </a:path>
              <a:path w="318770" h="43815">
                <a:moveTo>
                  <a:pt x="318541" y="12776"/>
                </a:moveTo>
                <a:lnTo>
                  <a:pt x="310172" y="12776"/>
                </a:lnTo>
                <a:lnTo>
                  <a:pt x="310172" y="28981"/>
                </a:lnTo>
                <a:lnTo>
                  <a:pt x="309194" y="28981"/>
                </a:lnTo>
                <a:lnTo>
                  <a:pt x="309194" y="31927"/>
                </a:lnTo>
                <a:lnTo>
                  <a:pt x="308203" y="34874"/>
                </a:lnTo>
                <a:lnTo>
                  <a:pt x="318541" y="34874"/>
                </a:lnTo>
                <a:lnTo>
                  <a:pt x="318541" y="12776"/>
                </a:lnTo>
                <a:close/>
              </a:path>
              <a:path w="318770" h="43815">
                <a:moveTo>
                  <a:pt x="121107" y="13258"/>
                </a:moveTo>
                <a:lnTo>
                  <a:pt x="102400" y="13258"/>
                </a:lnTo>
                <a:lnTo>
                  <a:pt x="97485" y="20624"/>
                </a:lnTo>
                <a:lnTo>
                  <a:pt x="97485" y="30937"/>
                </a:lnTo>
                <a:lnTo>
                  <a:pt x="95021" y="31432"/>
                </a:lnTo>
                <a:lnTo>
                  <a:pt x="105854" y="31432"/>
                </a:lnTo>
                <a:lnTo>
                  <a:pt x="105854" y="23088"/>
                </a:lnTo>
                <a:lnTo>
                  <a:pt x="107327" y="19646"/>
                </a:lnTo>
                <a:lnTo>
                  <a:pt x="125380" y="19646"/>
                </a:lnTo>
                <a:lnTo>
                  <a:pt x="121107" y="13258"/>
                </a:lnTo>
                <a:close/>
              </a:path>
              <a:path w="318770" h="43815">
                <a:moveTo>
                  <a:pt x="224015" y="14236"/>
                </a:moveTo>
                <a:lnTo>
                  <a:pt x="215645" y="14236"/>
                </a:lnTo>
                <a:lnTo>
                  <a:pt x="215645" y="29959"/>
                </a:lnTo>
                <a:lnTo>
                  <a:pt x="214172" y="31432"/>
                </a:lnTo>
                <a:lnTo>
                  <a:pt x="226479" y="31432"/>
                </a:lnTo>
                <a:lnTo>
                  <a:pt x="224015" y="28981"/>
                </a:lnTo>
                <a:lnTo>
                  <a:pt x="224015" y="14236"/>
                </a:lnTo>
                <a:close/>
              </a:path>
              <a:path w="318770" h="43815">
                <a:moveTo>
                  <a:pt x="252082" y="14236"/>
                </a:moveTo>
                <a:lnTo>
                  <a:pt x="243712" y="14236"/>
                </a:lnTo>
                <a:lnTo>
                  <a:pt x="243712" y="29959"/>
                </a:lnTo>
                <a:lnTo>
                  <a:pt x="242227" y="31432"/>
                </a:lnTo>
                <a:lnTo>
                  <a:pt x="254546" y="31432"/>
                </a:lnTo>
                <a:lnTo>
                  <a:pt x="252082" y="28981"/>
                </a:lnTo>
                <a:lnTo>
                  <a:pt x="252082" y="14236"/>
                </a:lnTo>
                <a:close/>
              </a:path>
              <a:path w="318770" h="43815">
                <a:moveTo>
                  <a:pt x="281127" y="14236"/>
                </a:moveTo>
                <a:lnTo>
                  <a:pt x="272757" y="14236"/>
                </a:lnTo>
                <a:lnTo>
                  <a:pt x="272757" y="30454"/>
                </a:lnTo>
                <a:lnTo>
                  <a:pt x="271271" y="31432"/>
                </a:lnTo>
                <a:lnTo>
                  <a:pt x="281127" y="31432"/>
                </a:lnTo>
                <a:lnTo>
                  <a:pt x="281127" y="14236"/>
                </a:lnTo>
                <a:close/>
              </a:path>
            </a:pathLst>
          </a:custGeom>
          <a:solidFill>
            <a:srgbClr val="6F1D46"/>
          </a:solidFill>
        </p:spPr>
        <p:txBody>
          <a:bodyPr wrap="square" lIns="0" tIns="0" rIns="0" bIns="0" rtlCol="0"/>
          <a:lstStyle/>
          <a:p>
            <a:endParaRPr/>
          </a:p>
        </p:txBody>
      </p:sp>
      <p:sp>
        <p:nvSpPr>
          <p:cNvPr id="499" name="object 499"/>
          <p:cNvSpPr/>
          <p:nvPr/>
        </p:nvSpPr>
        <p:spPr>
          <a:xfrm>
            <a:off x="10028432" y="1463291"/>
            <a:ext cx="55880" cy="40005"/>
          </a:xfrm>
          <a:custGeom>
            <a:avLst/>
            <a:gdLst/>
            <a:ahLst/>
            <a:cxnLst/>
            <a:rect l="l" t="t" r="r" b="b"/>
            <a:pathLst>
              <a:path w="55879" h="40005">
                <a:moveTo>
                  <a:pt x="26098" y="0"/>
                </a:moveTo>
                <a:lnTo>
                  <a:pt x="17729" y="0"/>
                </a:lnTo>
                <a:lnTo>
                  <a:pt x="17729" y="29464"/>
                </a:lnTo>
                <a:lnTo>
                  <a:pt x="16738" y="30937"/>
                </a:lnTo>
                <a:lnTo>
                  <a:pt x="15747" y="31419"/>
                </a:lnTo>
                <a:lnTo>
                  <a:pt x="3441" y="31419"/>
                </a:lnTo>
                <a:lnTo>
                  <a:pt x="0" y="39776"/>
                </a:lnTo>
                <a:lnTo>
                  <a:pt x="19697" y="39776"/>
                </a:lnTo>
                <a:lnTo>
                  <a:pt x="22644" y="37807"/>
                </a:lnTo>
                <a:lnTo>
                  <a:pt x="24117" y="35839"/>
                </a:lnTo>
                <a:lnTo>
                  <a:pt x="55089" y="35839"/>
                </a:lnTo>
                <a:lnTo>
                  <a:pt x="55638" y="30937"/>
                </a:lnTo>
                <a:lnTo>
                  <a:pt x="28562" y="30937"/>
                </a:lnTo>
                <a:lnTo>
                  <a:pt x="26098" y="28968"/>
                </a:lnTo>
                <a:lnTo>
                  <a:pt x="26098" y="0"/>
                </a:lnTo>
                <a:close/>
              </a:path>
              <a:path w="55879" h="40005">
                <a:moveTo>
                  <a:pt x="55089" y="35839"/>
                </a:moveTo>
                <a:lnTo>
                  <a:pt x="24117" y="35839"/>
                </a:lnTo>
                <a:lnTo>
                  <a:pt x="25603" y="37807"/>
                </a:lnTo>
                <a:lnTo>
                  <a:pt x="28562" y="39776"/>
                </a:lnTo>
                <a:lnTo>
                  <a:pt x="54648" y="39776"/>
                </a:lnTo>
                <a:lnTo>
                  <a:pt x="55089" y="35839"/>
                </a:lnTo>
                <a:close/>
              </a:path>
              <a:path w="55879" h="40005">
                <a:moveTo>
                  <a:pt x="8369" y="977"/>
                </a:moveTo>
                <a:lnTo>
                  <a:pt x="0" y="977"/>
                </a:lnTo>
                <a:lnTo>
                  <a:pt x="7391" y="31419"/>
                </a:lnTo>
                <a:lnTo>
                  <a:pt x="15747" y="31419"/>
                </a:lnTo>
                <a:lnTo>
                  <a:pt x="8369" y="977"/>
                </a:lnTo>
                <a:close/>
              </a:path>
              <a:path w="55879" h="40005">
                <a:moveTo>
                  <a:pt x="55638" y="0"/>
                </a:moveTo>
                <a:lnTo>
                  <a:pt x="47269" y="0"/>
                </a:lnTo>
                <a:lnTo>
                  <a:pt x="47269" y="27495"/>
                </a:lnTo>
                <a:lnTo>
                  <a:pt x="46774" y="27495"/>
                </a:lnTo>
                <a:lnTo>
                  <a:pt x="46774" y="29946"/>
                </a:lnTo>
                <a:lnTo>
                  <a:pt x="45288" y="30937"/>
                </a:lnTo>
                <a:lnTo>
                  <a:pt x="55638" y="30937"/>
                </a:lnTo>
                <a:lnTo>
                  <a:pt x="55638" y="0"/>
                </a:lnTo>
                <a:close/>
              </a:path>
            </a:pathLst>
          </a:custGeom>
          <a:solidFill>
            <a:srgbClr val="6F1D46"/>
          </a:solidFill>
        </p:spPr>
        <p:txBody>
          <a:bodyPr wrap="square" lIns="0" tIns="0" rIns="0" bIns="0" rtlCol="0"/>
          <a:lstStyle/>
          <a:p>
            <a:endParaRPr/>
          </a:p>
        </p:txBody>
      </p:sp>
      <p:sp>
        <p:nvSpPr>
          <p:cNvPr id="500" name="object 500"/>
          <p:cNvSpPr/>
          <p:nvPr/>
        </p:nvSpPr>
        <p:spPr>
          <a:xfrm>
            <a:off x="10103764" y="1462799"/>
            <a:ext cx="204470" cy="50800"/>
          </a:xfrm>
          <a:custGeom>
            <a:avLst/>
            <a:gdLst/>
            <a:ahLst/>
            <a:cxnLst/>
            <a:rect l="l" t="t" r="r" b="b"/>
            <a:pathLst>
              <a:path w="204470" h="50800">
                <a:moveTo>
                  <a:pt x="0" y="41732"/>
                </a:moveTo>
                <a:lnTo>
                  <a:pt x="1473" y="48615"/>
                </a:lnTo>
                <a:lnTo>
                  <a:pt x="4432" y="50088"/>
                </a:lnTo>
                <a:lnTo>
                  <a:pt x="8369" y="50088"/>
                </a:lnTo>
                <a:lnTo>
                  <a:pt x="15265" y="50571"/>
                </a:lnTo>
                <a:lnTo>
                  <a:pt x="22148" y="46151"/>
                </a:lnTo>
                <a:lnTo>
                  <a:pt x="22498" y="43205"/>
                </a:lnTo>
                <a:lnTo>
                  <a:pt x="3441" y="43205"/>
                </a:lnTo>
                <a:lnTo>
                  <a:pt x="0" y="41732"/>
                </a:lnTo>
                <a:close/>
              </a:path>
              <a:path w="204470" h="50800">
                <a:moveTo>
                  <a:pt x="22644" y="14236"/>
                </a:moveTo>
                <a:lnTo>
                  <a:pt x="14274" y="14236"/>
                </a:lnTo>
                <a:lnTo>
                  <a:pt x="14274" y="41249"/>
                </a:lnTo>
                <a:lnTo>
                  <a:pt x="9842" y="43205"/>
                </a:lnTo>
                <a:lnTo>
                  <a:pt x="22498" y="43205"/>
                </a:lnTo>
                <a:lnTo>
                  <a:pt x="23139" y="37807"/>
                </a:lnTo>
                <a:lnTo>
                  <a:pt x="203942" y="37807"/>
                </a:lnTo>
                <a:lnTo>
                  <a:pt x="204264" y="31915"/>
                </a:lnTo>
                <a:lnTo>
                  <a:pt x="135394" y="31915"/>
                </a:lnTo>
                <a:lnTo>
                  <a:pt x="135494" y="31419"/>
                </a:lnTo>
                <a:lnTo>
                  <a:pt x="25107" y="31419"/>
                </a:lnTo>
                <a:lnTo>
                  <a:pt x="22644" y="29464"/>
                </a:lnTo>
                <a:lnTo>
                  <a:pt x="22644" y="14236"/>
                </a:lnTo>
                <a:close/>
              </a:path>
              <a:path w="204470" h="50800">
                <a:moveTo>
                  <a:pt x="203942" y="37807"/>
                </a:moveTo>
                <a:lnTo>
                  <a:pt x="23139" y="37807"/>
                </a:lnTo>
                <a:lnTo>
                  <a:pt x="24612" y="38785"/>
                </a:lnTo>
                <a:lnTo>
                  <a:pt x="26581" y="39776"/>
                </a:lnTo>
                <a:lnTo>
                  <a:pt x="203835" y="39776"/>
                </a:lnTo>
                <a:lnTo>
                  <a:pt x="203942" y="37807"/>
                </a:lnTo>
                <a:close/>
              </a:path>
              <a:path w="204470" h="50800">
                <a:moveTo>
                  <a:pt x="158038" y="11772"/>
                </a:moveTo>
                <a:lnTo>
                  <a:pt x="146723" y="11772"/>
                </a:lnTo>
                <a:lnTo>
                  <a:pt x="139331" y="13741"/>
                </a:lnTo>
                <a:lnTo>
                  <a:pt x="134899" y="19151"/>
                </a:lnTo>
                <a:lnTo>
                  <a:pt x="142290" y="19151"/>
                </a:lnTo>
                <a:lnTo>
                  <a:pt x="151638" y="19634"/>
                </a:lnTo>
                <a:lnTo>
                  <a:pt x="154101" y="19634"/>
                </a:lnTo>
                <a:lnTo>
                  <a:pt x="159524" y="21107"/>
                </a:lnTo>
                <a:lnTo>
                  <a:pt x="159524" y="29464"/>
                </a:lnTo>
                <a:lnTo>
                  <a:pt x="156565" y="31915"/>
                </a:lnTo>
                <a:lnTo>
                  <a:pt x="204264" y="31915"/>
                </a:lnTo>
                <a:lnTo>
                  <a:pt x="204291" y="31419"/>
                </a:lnTo>
                <a:lnTo>
                  <a:pt x="166408" y="31419"/>
                </a:lnTo>
                <a:lnTo>
                  <a:pt x="166903" y="29946"/>
                </a:lnTo>
                <a:lnTo>
                  <a:pt x="167276" y="28473"/>
                </a:lnTo>
                <a:lnTo>
                  <a:pt x="167398" y="16687"/>
                </a:lnTo>
                <a:lnTo>
                  <a:pt x="158038" y="11772"/>
                </a:lnTo>
                <a:close/>
              </a:path>
              <a:path w="204470" h="50800">
                <a:moveTo>
                  <a:pt x="135394" y="0"/>
                </a:moveTo>
                <a:lnTo>
                  <a:pt x="127025" y="0"/>
                </a:lnTo>
                <a:lnTo>
                  <a:pt x="127025" y="31419"/>
                </a:lnTo>
                <a:lnTo>
                  <a:pt x="135494" y="31419"/>
                </a:lnTo>
                <a:lnTo>
                  <a:pt x="136385" y="27000"/>
                </a:lnTo>
                <a:lnTo>
                  <a:pt x="142290" y="19151"/>
                </a:lnTo>
                <a:lnTo>
                  <a:pt x="134899" y="19151"/>
                </a:lnTo>
                <a:lnTo>
                  <a:pt x="135394" y="0"/>
                </a:lnTo>
                <a:close/>
              </a:path>
              <a:path w="204470" h="50800">
                <a:moveTo>
                  <a:pt x="204317" y="25044"/>
                </a:moveTo>
                <a:lnTo>
                  <a:pt x="194970" y="25044"/>
                </a:lnTo>
                <a:lnTo>
                  <a:pt x="194970" y="30441"/>
                </a:lnTo>
                <a:lnTo>
                  <a:pt x="193484" y="31419"/>
                </a:lnTo>
                <a:lnTo>
                  <a:pt x="204291" y="31419"/>
                </a:lnTo>
                <a:lnTo>
                  <a:pt x="204317" y="25044"/>
                </a:lnTo>
                <a:close/>
              </a:path>
              <a:path w="204470" h="50800">
                <a:moveTo>
                  <a:pt x="204317" y="9817"/>
                </a:moveTo>
                <a:lnTo>
                  <a:pt x="194573" y="9908"/>
                </a:lnTo>
                <a:lnTo>
                  <a:pt x="186534" y="10920"/>
                </a:lnTo>
                <a:lnTo>
                  <a:pt x="180986" y="13958"/>
                </a:lnTo>
                <a:lnTo>
                  <a:pt x="178714" y="20129"/>
                </a:lnTo>
                <a:lnTo>
                  <a:pt x="178714" y="25539"/>
                </a:lnTo>
                <a:lnTo>
                  <a:pt x="183642" y="28473"/>
                </a:lnTo>
                <a:lnTo>
                  <a:pt x="190538" y="28473"/>
                </a:lnTo>
                <a:lnTo>
                  <a:pt x="193484" y="27495"/>
                </a:lnTo>
                <a:lnTo>
                  <a:pt x="194970" y="25044"/>
                </a:lnTo>
                <a:lnTo>
                  <a:pt x="204317" y="25044"/>
                </a:lnTo>
                <a:lnTo>
                  <a:pt x="204317" y="23075"/>
                </a:lnTo>
                <a:lnTo>
                  <a:pt x="188074" y="23075"/>
                </a:lnTo>
                <a:lnTo>
                  <a:pt x="186601" y="21602"/>
                </a:lnTo>
                <a:lnTo>
                  <a:pt x="186601" y="14732"/>
                </a:lnTo>
                <a:lnTo>
                  <a:pt x="204317" y="14732"/>
                </a:lnTo>
                <a:lnTo>
                  <a:pt x="204317" y="9817"/>
                </a:lnTo>
                <a:close/>
              </a:path>
              <a:path w="204470" h="50800">
                <a:moveTo>
                  <a:pt x="204317" y="14732"/>
                </a:moveTo>
                <a:lnTo>
                  <a:pt x="195465" y="14732"/>
                </a:lnTo>
                <a:lnTo>
                  <a:pt x="195465" y="23075"/>
                </a:lnTo>
                <a:lnTo>
                  <a:pt x="204317" y="23075"/>
                </a:lnTo>
                <a:lnTo>
                  <a:pt x="204317" y="14732"/>
                </a:lnTo>
                <a:close/>
              </a:path>
            </a:pathLst>
          </a:custGeom>
          <a:solidFill>
            <a:srgbClr val="6F1D46"/>
          </a:solidFill>
        </p:spPr>
        <p:txBody>
          <a:bodyPr wrap="square" lIns="0" tIns="0" rIns="0" bIns="0" rtlCol="0"/>
          <a:lstStyle/>
          <a:p>
            <a:endParaRPr/>
          </a:p>
        </p:txBody>
      </p:sp>
      <p:sp>
        <p:nvSpPr>
          <p:cNvPr id="501" name="object 501"/>
          <p:cNvSpPr/>
          <p:nvPr/>
        </p:nvSpPr>
        <p:spPr>
          <a:xfrm>
            <a:off x="10327290" y="1476051"/>
            <a:ext cx="23495" cy="38100"/>
          </a:xfrm>
          <a:custGeom>
            <a:avLst/>
            <a:gdLst/>
            <a:ahLst/>
            <a:cxnLst/>
            <a:rect l="l" t="t" r="r" b="b"/>
            <a:pathLst>
              <a:path w="23495" h="38100">
                <a:moveTo>
                  <a:pt x="0" y="28981"/>
                </a:moveTo>
                <a:lnTo>
                  <a:pt x="1473" y="35852"/>
                </a:lnTo>
                <a:lnTo>
                  <a:pt x="4432" y="37325"/>
                </a:lnTo>
                <a:lnTo>
                  <a:pt x="8369" y="37325"/>
                </a:lnTo>
                <a:lnTo>
                  <a:pt x="15760" y="37820"/>
                </a:lnTo>
                <a:lnTo>
                  <a:pt x="23139" y="32905"/>
                </a:lnTo>
                <a:lnTo>
                  <a:pt x="23139" y="30454"/>
                </a:lnTo>
                <a:lnTo>
                  <a:pt x="3441" y="30454"/>
                </a:lnTo>
                <a:lnTo>
                  <a:pt x="0" y="28981"/>
                </a:lnTo>
                <a:close/>
              </a:path>
              <a:path w="23495" h="38100">
                <a:moveTo>
                  <a:pt x="23139" y="0"/>
                </a:moveTo>
                <a:lnTo>
                  <a:pt x="14770" y="0"/>
                </a:lnTo>
                <a:lnTo>
                  <a:pt x="14770" y="22593"/>
                </a:lnTo>
                <a:lnTo>
                  <a:pt x="14274" y="22593"/>
                </a:lnTo>
                <a:lnTo>
                  <a:pt x="14274" y="28486"/>
                </a:lnTo>
                <a:lnTo>
                  <a:pt x="9842" y="30454"/>
                </a:lnTo>
                <a:lnTo>
                  <a:pt x="23139" y="30454"/>
                </a:lnTo>
                <a:lnTo>
                  <a:pt x="23139" y="0"/>
                </a:lnTo>
                <a:close/>
              </a:path>
            </a:pathLst>
          </a:custGeom>
          <a:solidFill>
            <a:srgbClr val="6F1D46"/>
          </a:solidFill>
        </p:spPr>
        <p:txBody>
          <a:bodyPr wrap="square" lIns="0" tIns="0" rIns="0" bIns="0" rtlCol="0"/>
          <a:lstStyle/>
          <a:p>
            <a:endParaRPr/>
          </a:p>
        </p:txBody>
      </p:sp>
      <p:sp>
        <p:nvSpPr>
          <p:cNvPr id="502" name="object 502"/>
          <p:cNvSpPr/>
          <p:nvPr/>
        </p:nvSpPr>
        <p:spPr>
          <a:xfrm>
            <a:off x="10359290" y="1463285"/>
            <a:ext cx="179070" cy="51435"/>
          </a:xfrm>
          <a:custGeom>
            <a:avLst/>
            <a:gdLst/>
            <a:ahLst/>
            <a:cxnLst/>
            <a:rect l="l" t="t" r="r" b="b"/>
            <a:pathLst>
              <a:path w="179070" h="51434">
                <a:moveTo>
                  <a:pt x="8369" y="0"/>
                </a:moveTo>
                <a:lnTo>
                  <a:pt x="0" y="0"/>
                </a:lnTo>
                <a:lnTo>
                  <a:pt x="82" y="32410"/>
                </a:lnTo>
                <a:lnTo>
                  <a:pt x="495" y="39776"/>
                </a:lnTo>
                <a:lnTo>
                  <a:pt x="108813" y="39776"/>
                </a:lnTo>
                <a:lnTo>
                  <a:pt x="109791" y="44691"/>
                </a:lnTo>
                <a:lnTo>
                  <a:pt x="113245" y="51079"/>
                </a:lnTo>
                <a:lnTo>
                  <a:pt x="128498" y="51079"/>
                </a:lnTo>
                <a:lnTo>
                  <a:pt x="132930" y="47637"/>
                </a:lnTo>
                <a:lnTo>
                  <a:pt x="132930" y="44691"/>
                </a:lnTo>
                <a:lnTo>
                  <a:pt x="118656" y="44691"/>
                </a:lnTo>
                <a:lnTo>
                  <a:pt x="117182" y="39776"/>
                </a:lnTo>
                <a:lnTo>
                  <a:pt x="117182" y="39293"/>
                </a:lnTo>
                <a:lnTo>
                  <a:pt x="178727" y="39293"/>
                </a:lnTo>
                <a:lnTo>
                  <a:pt x="178727" y="32410"/>
                </a:lnTo>
                <a:lnTo>
                  <a:pt x="117678" y="32410"/>
                </a:lnTo>
                <a:lnTo>
                  <a:pt x="117678" y="31432"/>
                </a:lnTo>
                <a:lnTo>
                  <a:pt x="9842" y="31432"/>
                </a:lnTo>
                <a:lnTo>
                  <a:pt x="8369" y="29959"/>
                </a:lnTo>
                <a:lnTo>
                  <a:pt x="8369" y="0"/>
                </a:lnTo>
                <a:close/>
              </a:path>
              <a:path w="179070" h="51434">
                <a:moveTo>
                  <a:pt x="178727" y="39293"/>
                </a:moveTo>
                <a:lnTo>
                  <a:pt x="124561" y="39293"/>
                </a:lnTo>
                <a:lnTo>
                  <a:pt x="126034" y="40271"/>
                </a:lnTo>
                <a:lnTo>
                  <a:pt x="126034" y="42227"/>
                </a:lnTo>
                <a:lnTo>
                  <a:pt x="124561" y="44691"/>
                </a:lnTo>
                <a:lnTo>
                  <a:pt x="132930" y="44691"/>
                </a:lnTo>
                <a:lnTo>
                  <a:pt x="132930" y="41249"/>
                </a:lnTo>
                <a:lnTo>
                  <a:pt x="131457" y="39776"/>
                </a:lnTo>
                <a:lnTo>
                  <a:pt x="178727" y="39776"/>
                </a:lnTo>
                <a:lnTo>
                  <a:pt x="178727" y="39293"/>
                </a:lnTo>
                <a:close/>
              </a:path>
              <a:path w="179070" h="51434">
                <a:moveTo>
                  <a:pt x="129984" y="15722"/>
                </a:moveTo>
                <a:lnTo>
                  <a:pt x="121615" y="15722"/>
                </a:lnTo>
                <a:lnTo>
                  <a:pt x="122593" y="16700"/>
                </a:lnTo>
                <a:lnTo>
                  <a:pt x="122593" y="29959"/>
                </a:lnTo>
                <a:lnTo>
                  <a:pt x="120624" y="32410"/>
                </a:lnTo>
                <a:lnTo>
                  <a:pt x="178727" y="32410"/>
                </a:lnTo>
                <a:lnTo>
                  <a:pt x="178727" y="31432"/>
                </a:lnTo>
                <a:lnTo>
                  <a:pt x="128498" y="31432"/>
                </a:lnTo>
                <a:lnTo>
                  <a:pt x="129489" y="30454"/>
                </a:lnTo>
                <a:lnTo>
                  <a:pt x="129984" y="29464"/>
                </a:lnTo>
                <a:lnTo>
                  <a:pt x="129984" y="15722"/>
                </a:lnTo>
                <a:close/>
              </a:path>
              <a:path w="179070" h="51434">
                <a:moveTo>
                  <a:pt x="125552" y="7861"/>
                </a:moveTo>
                <a:lnTo>
                  <a:pt x="113728" y="7861"/>
                </a:lnTo>
                <a:lnTo>
                  <a:pt x="109308" y="11785"/>
                </a:lnTo>
                <a:lnTo>
                  <a:pt x="109308" y="31432"/>
                </a:lnTo>
                <a:lnTo>
                  <a:pt x="117678" y="31432"/>
                </a:lnTo>
                <a:lnTo>
                  <a:pt x="117678" y="17195"/>
                </a:lnTo>
                <a:lnTo>
                  <a:pt x="118656" y="15722"/>
                </a:lnTo>
                <a:lnTo>
                  <a:pt x="129984" y="15722"/>
                </a:lnTo>
                <a:lnTo>
                  <a:pt x="129984" y="12280"/>
                </a:lnTo>
                <a:lnTo>
                  <a:pt x="125552" y="7861"/>
                </a:lnTo>
                <a:close/>
              </a:path>
              <a:path w="179070" h="51434">
                <a:moveTo>
                  <a:pt x="174430" y="18173"/>
                </a:moveTo>
                <a:lnTo>
                  <a:pt x="166903" y="18173"/>
                </a:lnTo>
                <a:lnTo>
                  <a:pt x="171335" y="24066"/>
                </a:lnTo>
                <a:lnTo>
                  <a:pt x="171335" y="31432"/>
                </a:lnTo>
                <a:lnTo>
                  <a:pt x="178727" y="31432"/>
                </a:lnTo>
                <a:lnTo>
                  <a:pt x="177654" y="23237"/>
                </a:lnTo>
                <a:lnTo>
                  <a:pt x="174430" y="18173"/>
                </a:lnTo>
                <a:close/>
              </a:path>
              <a:path w="179070" h="51434">
                <a:moveTo>
                  <a:pt x="159029" y="10807"/>
                </a:moveTo>
                <a:lnTo>
                  <a:pt x="151638" y="10807"/>
                </a:lnTo>
                <a:lnTo>
                  <a:pt x="143764" y="14732"/>
                </a:lnTo>
                <a:lnTo>
                  <a:pt x="143268" y="24561"/>
                </a:lnTo>
                <a:lnTo>
                  <a:pt x="151155" y="24561"/>
                </a:lnTo>
                <a:lnTo>
                  <a:pt x="151638" y="20142"/>
                </a:lnTo>
                <a:lnTo>
                  <a:pt x="155092" y="18173"/>
                </a:lnTo>
                <a:lnTo>
                  <a:pt x="174430" y="18173"/>
                </a:lnTo>
                <a:lnTo>
                  <a:pt x="173493" y="16700"/>
                </a:lnTo>
                <a:lnTo>
                  <a:pt x="167023" y="12372"/>
                </a:lnTo>
                <a:lnTo>
                  <a:pt x="159029" y="10807"/>
                </a:lnTo>
                <a:close/>
              </a:path>
            </a:pathLst>
          </a:custGeom>
          <a:solidFill>
            <a:srgbClr val="6F1D46"/>
          </a:solidFill>
        </p:spPr>
        <p:txBody>
          <a:bodyPr wrap="square" lIns="0" tIns="0" rIns="0" bIns="0" rtlCol="0"/>
          <a:lstStyle/>
          <a:p>
            <a:endParaRPr/>
          </a:p>
        </p:txBody>
      </p:sp>
      <p:sp>
        <p:nvSpPr>
          <p:cNvPr id="503" name="object 503"/>
          <p:cNvSpPr/>
          <p:nvPr/>
        </p:nvSpPr>
        <p:spPr>
          <a:xfrm>
            <a:off x="10341566" y="1461811"/>
            <a:ext cx="8890" cy="8255"/>
          </a:xfrm>
          <a:custGeom>
            <a:avLst/>
            <a:gdLst/>
            <a:ahLst/>
            <a:cxnLst/>
            <a:rect l="l" t="t" r="r" b="b"/>
            <a:pathLst>
              <a:path w="8890" h="8255">
                <a:moveTo>
                  <a:pt x="6896" y="0"/>
                </a:moveTo>
                <a:lnTo>
                  <a:pt x="1968" y="0"/>
                </a:lnTo>
                <a:lnTo>
                  <a:pt x="0" y="1968"/>
                </a:lnTo>
                <a:lnTo>
                  <a:pt x="495" y="3924"/>
                </a:lnTo>
                <a:lnTo>
                  <a:pt x="495" y="5892"/>
                </a:lnTo>
                <a:lnTo>
                  <a:pt x="1968" y="7861"/>
                </a:lnTo>
                <a:lnTo>
                  <a:pt x="6400" y="7861"/>
                </a:lnTo>
                <a:lnTo>
                  <a:pt x="8369" y="6388"/>
                </a:lnTo>
                <a:lnTo>
                  <a:pt x="8369" y="1968"/>
                </a:lnTo>
                <a:lnTo>
                  <a:pt x="6896" y="0"/>
                </a:lnTo>
                <a:close/>
              </a:path>
            </a:pathLst>
          </a:custGeom>
          <a:solidFill>
            <a:srgbClr val="6F1D46"/>
          </a:solidFill>
        </p:spPr>
        <p:txBody>
          <a:bodyPr wrap="square" lIns="0" tIns="0" rIns="0" bIns="0" rtlCol="0"/>
          <a:lstStyle/>
          <a:p>
            <a:endParaRPr/>
          </a:p>
        </p:txBody>
      </p:sp>
      <p:sp>
        <p:nvSpPr>
          <p:cNvPr id="504" name="object 504"/>
          <p:cNvSpPr/>
          <p:nvPr/>
        </p:nvSpPr>
        <p:spPr>
          <a:xfrm>
            <a:off x="10514873" y="1506503"/>
            <a:ext cx="8890" cy="8255"/>
          </a:xfrm>
          <a:custGeom>
            <a:avLst/>
            <a:gdLst/>
            <a:ahLst/>
            <a:cxnLst/>
            <a:rect l="l" t="t" r="r" b="b"/>
            <a:pathLst>
              <a:path w="8890" h="8255">
                <a:moveTo>
                  <a:pt x="6896" y="0"/>
                </a:moveTo>
                <a:lnTo>
                  <a:pt x="1968" y="0"/>
                </a:lnTo>
                <a:lnTo>
                  <a:pt x="0" y="1473"/>
                </a:lnTo>
                <a:lnTo>
                  <a:pt x="495" y="3924"/>
                </a:lnTo>
                <a:lnTo>
                  <a:pt x="495" y="5892"/>
                </a:lnTo>
                <a:lnTo>
                  <a:pt x="1968" y="7861"/>
                </a:lnTo>
                <a:lnTo>
                  <a:pt x="6400" y="7861"/>
                </a:lnTo>
                <a:lnTo>
                  <a:pt x="8369" y="6388"/>
                </a:lnTo>
                <a:lnTo>
                  <a:pt x="8369" y="1968"/>
                </a:lnTo>
                <a:lnTo>
                  <a:pt x="6896" y="0"/>
                </a:lnTo>
                <a:close/>
              </a:path>
            </a:pathLst>
          </a:custGeom>
          <a:solidFill>
            <a:srgbClr val="6F1D46"/>
          </a:solidFill>
        </p:spPr>
        <p:txBody>
          <a:bodyPr wrap="square" lIns="0" tIns="0" rIns="0" bIns="0" rtlCol="0"/>
          <a:lstStyle/>
          <a:p>
            <a:endParaRPr/>
          </a:p>
        </p:txBody>
      </p:sp>
      <p:sp>
        <p:nvSpPr>
          <p:cNvPr id="505" name="object 505"/>
          <p:cNvSpPr/>
          <p:nvPr/>
        </p:nvSpPr>
        <p:spPr>
          <a:xfrm>
            <a:off x="10299226" y="1457392"/>
            <a:ext cx="8255" cy="8255"/>
          </a:xfrm>
          <a:custGeom>
            <a:avLst/>
            <a:gdLst/>
            <a:ahLst/>
            <a:cxnLst/>
            <a:rect l="l" t="t" r="r" b="b"/>
            <a:pathLst>
              <a:path w="8254" h="8255">
                <a:moveTo>
                  <a:pt x="6400" y="0"/>
                </a:moveTo>
                <a:lnTo>
                  <a:pt x="1968" y="0"/>
                </a:lnTo>
                <a:lnTo>
                  <a:pt x="0" y="1968"/>
                </a:lnTo>
                <a:lnTo>
                  <a:pt x="0" y="5892"/>
                </a:lnTo>
                <a:lnTo>
                  <a:pt x="1473" y="7861"/>
                </a:lnTo>
                <a:lnTo>
                  <a:pt x="5905" y="7861"/>
                </a:lnTo>
                <a:lnTo>
                  <a:pt x="7873" y="6388"/>
                </a:lnTo>
                <a:lnTo>
                  <a:pt x="7873" y="1968"/>
                </a:lnTo>
                <a:lnTo>
                  <a:pt x="6400" y="0"/>
                </a:lnTo>
                <a:close/>
              </a:path>
            </a:pathLst>
          </a:custGeom>
          <a:solidFill>
            <a:srgbClr val="6F1D46"/>
          </a:solidFill>
        </p:spPr>
        <p:txBody>
          <a:bodyPr wrap="square" lIns="0" tIns="0" rIns="0" bIns="0" rtlCol="0"/>
          <a:lstStyle/>
          <a:p>
            <a:endParaRPr/>
          </a:p>
        </p:txBody>
      </p:sp>
      <p:sp>
        <p:nvSpPr>
          <p:cNvPr id="506" name="object 506"/>
          <p:cNvSpPr/>
          <p:nvPr/>
        </p:nvSpPr>
        <p:spPr>
          <a:xfrm>
            <a:off x="10286913" y="1457392"/>
            <a:ext cx="8890" cy="8255"/>
          </a:xfrm>
          <a:custGeom>
            <a:avLst/>
            <a:gdLst/>
            <a:ahLst/>
            <a:cxnLst/>
            <a:rect l="l" t="t" r="r" b="b"/>
            <a:pathLst>
              <a:path w="8890" h="8255">
                <a:moveTo>
                  <a:pt x="6896" y="0"/>
                </a:moveTo>
                <a:lnTo>
                  <a:pt x="1968" y="0"/>
                </a:lnTo>
                <a:lnTo>
                  <a:pt x="0" y="1968"/>
                </a:lnTo>
                <a:lnTo>
                  <a:pt x="495" y="3924"/>
                </a:lnTo>
                <a:lnTo>
                  <a:pt x="495" y="5892"/>
                </a:lnTo>
                <a:lnTo>
                  <a:pt x="1968" y="7861"/>
                </a:lnTo>
                <a:lnTo>
                  <a:pt x="6400" y="7861"/>
                </a:lnTo>
                <a:lnTo>
                  <a:pt x="8369" y="6388"/>
                </a:lnTo>
                <a:lnTo>
                  <a:pt x="8369" y="1968"/>
                </a:lnTo>
                <a:lnTo>
                  <a:pt x="6896" y="0"/>
                </a:lnTo>
                <a:close/>
              </a:path>
            </a:pathLst>
          </a:custGeom>
          <a:solidFill>
            <a:srgbClr val="6F1D46"/>
          </a:solidFill>
        </p:spPr>
        <p:txBody>
          <a:bodyPr wrap="square" lIns="0" tIns="0" rIns="0" bIns="0" rtlCol="0"/>
          <a:lstStyle/>
          <a:p>
            <a:endParaRPr/>
          </a:p>
        </p:txBody>
      </p:sp>
      <p:sp>
        <p:nvSpPr>
          <p:cNvPr id="507" name="object 507"/>
          <p:cNvSpPr/>
          <p:nvPr/>
        </p:nvSpPr>
        <p:spPr>
          <a:xfrm>
            <a:off x="9926519" y="1466232"/>
            <a:ext cx="7620" cy="6985"/>
          </a:xfrm>
          <a:custGeom>
            <a:avLst/>
            <a:gdLst/>
            <a:ahLst/>
            <a:cxnLst/>
            <a:rect l="l" t="t" r="r" b="b"/>
            <a:pathLst>
              <a:path w="7620" h="6984">
                <a:moveTo>
                  <a:pt x="5905" y="0"/>
                </a:moveTo>
                <a:lnTo>
                  <a:pt x="1968" y="0"/>
                </a:lnTo>
                <a:lnTo>
                  <a:pt x="0" y="1968"/>
                </a:lnTo>
                <a:lnTo>
                  <a:pt x="495" y="3441"/>
                </a:lnTo>
                <a:lnTo>
                  <a:pt x="495" y="5397"/>
                </a:lnTo>
                <a:lnTo>
                  <a:pt x="1968" y="6883"/>
                </a:lnTo>
                <a:lnTo>
                  <a:pt x="5905" y="6883"/>
                </a:lnTo>
                <a:lnTo>
                  <a:pt x="7378" y="5397"/>
                </a:lnTo>
                <a:lnTo>
                  <a:pt x="7378" y="1473"/>
                </a:lnTo>
                <a:lnTo>
                  <a:pt x="5905" y="0"/>
                </a:lnTo>
                <a:close/>
              </a:path>
            </a:pathLst>
          </a:custGeom>
          <a:solidFill>
            <a:srgbClr val="6F1D46"/>
          </a:solidFill>
        </p:spPr>
        <p:txBody>
          <a:bodyPr wrap="square" lIns="0" tIns="0" rIns="0" bIns="0" rtlCol="0"/>
          <a:lstStyle/>
          <a:p>
            <a:endParaRPr/>
          </a:p>
        </p:txBody>
      </p:sp>
      <p:sp>
        <p:nvSpPr>
          <p:cNvPr id="508" name="object 508"/>
          <p:cNvSpPr/>
          <p:nvPr/>
        </p:nvSpPr>
        <p:spPr>
          <a:xfrm>
            <a:off x="9915686" y="1466232"/>
            <a:ext cx="7620" cy="6985"/>
          </a:xfrm>
          <a:custGeom>
            <a:avLst/>
            <a:gdLst/>
            <a:ahLst/>
            <a:cxnLst/>
            <a:rect l="l" t="t" r="r" b="b"/>
            <a:pathLst>
              <a:path w="7620" h="6984">
                <a:moveTo>
                  <a:pt x="5905" y="0"/>
                </a:moveTo>
                <a:lnTo>
                  <a:pt x="1968" y="0"/>
                </a:lnTo>
                <a:lnTo>
                  <a:pt x="0" y="1968"/>
                </a:lnTo>
                <a:lnTo>
                  <a:pt x="495" y="3441"/>
                </a:lnTo>
                <a:lnTo>
                  <a:pt x="495" y="5397"/>
                </a:lnTo>
                <a:lnTo>
                  <a:pt x="1968" y="6883"/>
                </a:lnTo>
                <a:lnTo>
                  <a:pt x="5905" y="6883"/>
                </a:lnTo>
                <a:lnTo>
                  <a:pt x="7378" y="5397"/>
                </a:lnTo>
                <a:lnTo>
                  <a:pt x="7378" y="1473"/>
                </a:lnTo>
                <a:lnTo>
                  <a:pt x="5905" y="0"/>
                </a:lnTo>
                <a:close/>
              </a:path>
            </a:pathLst>
          </a:custGeom>
          <a:solidFill>
            <a:srgbClr val="6F1D46"/>
          </a:solidFill>
        </p:spPr>
        <p:txBody>
          <a:bodyPr wrap="square" lIns="0" tIns="0" rIns="0" bIns="0" rtlCol="0"/>
          <a:lstStyle/>
          <a:p>
            <a:endParaRPr/>
          </a:p>
        </p:txBody>
      </p:sp>
      <p:sp>
        <p:nvSpPr>
          <p:cNvPr id="509" name="object 509"/>
          <p:cNvSpPr/>
          <p:nvPr/>
        </p:nvSpPr>
        <p:spPr>
          <a:xfrm>
            <a:off x="9921595" y="1457392"/>
            <a:ext cx="6985" cy="6985"/>
          </a:xfrm>
          <a:custGeom>
            <a:avLst/>
            <a:gdLst/>
            <a:ahLst/>
            <a:cxnLst/>
            <a:rect l="l" t="t" r="r" b="b"/>
            <a:pathLst>
              <a:path w="6984" h="6984">
                <a:moveTo>
                  <a:pt x="5410" y="0"/>
                </a:moveTo>
                <a:lnTo>
                  <a:pt x="1473" y="0"/>
                </a:lnTo>
                <a:lnTo>
                  <a:pt x="0" y="1473"/>
                </a:lnTo>
                <a:lnTo>
                  <a:pt x="0" y="5397"/>
                </a:lnTo>
                <a:lnTo>
                  <a:pt x="1473" y="6883"/>
                </a:lnTo>
                <a:lnTo>
                  <a:pt x="5410" y="6883"/>
                </a:lnTo>
                <a:lnTo>
                  <a:pt x="6883" y="5397"/>
                </a:lnTo>
                <a:lnTo>
                  <a:pt x="6883" y="1473"/>
                </a:lnTo>
                <a:lnTo>
                  <a:pt x="5410" y="0"/>
                </a:lnTo>
                <a:close/>
              </a:path>
            </a:pathLst>
          </a:custGeom>
          <a:solidFill>
            <a:srgbClr val="6F1D46"/>
          </a:solidFill>
        </p:spPr>
        <p:txBody>
          <a:bodyPr wrap="square" lIns="0" tIns="0" rIns="0" bIns="0" rtlCol="0"/>
          <a:lstStyle/>
          <a:p>
            <a:endParaRPr/>
          </a:p>
        </p:txBody>
      </p:sp>
      <p:sp>
        <p:nvSpPr>
          <p:cNvPr id="510" name="object 510"/>
          <p:cNvSpPr/>
          <p:nvPr/>
        </p:nvSpPr>
        <p:spPr>
          <a:xfrm>
            <a:off x="9949660" y="1461811"/>
            <a:ext cx="8255" cy="8255"/>
          </a:xfrm>
          <a:custGeom>
            <a:avLst/>
            <a:gdLst/>
            <a:ahLst/>
            <a:cxnLst/>
            <a:rect l="l" t="t" r="r" b="b"/>
            <a:pathLst>
              <a:path w="8254" h="8255">
                <a:moveTo>
                  <a:pt x="6400" y="0"/>
                </a:moveTo>
                <a:lnTo>
                  <a:pt x="1968" y="0"/>
                </a:lnTo>
                <a:lnTo>
                  <a:pt x="0" y="1968"/>
                </a:lnTo>
                <a:lnTo>
                  <a:pt x="0" y="5892"/>
                </a:lnTo>
                <a:lnTo>
                  <a:pt x="1473" y="7861"/>
                </a:lnTo>
                <a:lnTo>
                  <a:pt x="5905" y="7861"/>
                </a:lnTo>
                <a:lnTo>
                  <a:pt x="7873" y="6388"/>
                </a:lnTo>
                <a:lnTo>
                  <a:pt x="7873" y="1968"/>
                </a:lnTo>
                <a:lnTo>
                  <a:pt x="6400" y="0"/>
                </a:lnTo>
                <a:close/>
              </a:path>
            </a:pathLst>
          </a:custGeom>
          <a:solidFill>
            <a:srgbClr val="6F1D46"/>
          </a:solidFill>
        </p:spPr>
        <p:txBody>
          <a:bodyPr wrap="square" lIns="0" tIns="0" rIns="0" bIns="0" rtlCol="0"/>
          <a:lstStyle/>
          <a:p>
            <a:endParaRPr/>
          </a:p>
        </p:txBody>
      </p:sp>
      <p:sp>
        <p:nvSpPr>
          <p:cNvPr id="511" name="object 511"/>
          <p:cNvSpPr/>
          <p:nvPr/>
        </p:nvSpPr>
        <p:spPr>
          <a:xfrm>
            <a:off x="9937346" y="1461811"/>
            <a:ext cx="8890" cy="8255"/>
          </a:xfrm>
          <a:custGeom>
            <a:avLst/>
            <a:gdLst/>
            <a:ahLst/>
            <a:cxnLst/>
            <a:rect l="l" t="t" r="r" b="b"/>
            <a:pathLst>
              <a:path w="8890" h="8255">
                <a:moveTo>
                  <a:pt x="6896" y="0"/>
                </a:moveTo>
                <a:lnTo>
                  <a:pt x="1968" y="0"/>
                </a:lnTo>
                <a:lnTo>
                  <a:pt x="0" y="1968"/>
                </a:lnTo>
                <a:lnTo>
                  <a:pt x="495" y="3924"/>
                </a:lnTo>
                <a:lnTo>
                  <a:pt x="495" y="5892"/>
                </a:lnTo>
                <a:lnTo>
                  <a:pt x="1968" y="7861"/>
                </a:lnTo>
                <a:lnTo>
                  <a:pt x="6400" y="7861"/>
                </a:lnTo>
                <a:lnTo>
                  <a:pt x="8369" y="6388"/>
                </a:lnTo>
                <a:lnTo>
                  <a:pt x="8369" y="1968"/>
                </a:lnTo>
                <a:lnTo>
                  <a:pt x="6896" y="0"/>
                </a:lnTo>
                <a:close/>
              </a:path>
            </a:pathLst>
          </a:custGeom>
          <a:solidFill>
            <a:srgbClr val="6F1D46"/>
          </a:solidFill>
        </p:spPr>
        <p:txBody>
          <a:bodyPr wrap="square" lIns="0" tIns="0" rIns="0" bIns="0" rtlCol="0"/>
          <a:lstStyle/>
          <a:p>
            <a:endParaRPr/>
          </a:p>
        </p:txBody>
      </p:sp>
      <p:sp>
        <p:nvSpPr>
          <p:cNvPr id="512" name="object 512"/>
          <p:cNvSpPr/>
          <p:nvPr/>
        </p:nvSpPr>
        <p:spPr>
          <a:xfrm>
            <a:off x="9352927" y="1331175"/>
            <a:ext cx="274320" cy="273050"/>
          </a:xfrm>
          <a:custGeom>
            <a:avLst/>
            <a:gdLst/>
            <a:ahLst/>
            <a:cxnLst/>
            <a:rect l="l" t="t" r="r" b="b"/>
            <a:pathLst>
              <a:path w="274320" h="273050">
                <a:moveTo>
                  <a:pt x="273748" y="0"/>
                </a:moveTo>
                <a:lnTo>
                  <a:pt x="0" y="0"/>
                </a:lnTo>
                <a:lnTo>
                  <a:pt x="0" y="273050"/>
                </a:lnTo>
                <a:lnTo>
                  <a:pt x="273748" y="273050"/>
                </a:lnTo>
                <a:lnTo>
                  <a:pt x="273748" y="0"/>
                </a:lnTo>
                <a:close/>
              </a:path>
            </a:pathLst>
          </a:custGeom>
          <a:solidFill>
            <a:srgbClr val="6F1D46"/>
          </a:solidFill>
        </p:spPr>
        <p:txBody>
          <a:bodyPr wrap="square" lIns="0" tIns="0" rIns="0" bIns="0" rtlCol="0"/>
          <a:lstStyle/>
          <a:p>
            <a:endParaRPr/>
          </a:p>
        </p:txBody>
      </p:sp>
      <p:sp>
        <p:nvSpPr>
          <p:cNvPr id="513" name="object 513"/>
          <p:cNvSpPr/>
          <p:nvPr/>
        </p:nvSpPr>
        <p:spPr>
          <a:xfrm>
            <a:off x="9553314" y="1555612"/>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4" name="object 514"/>
          <p:cNvSpPr/>
          <p:nvPr/>
        </p:nvSpPr>
        <p:spPr>
          <a:xfrm>
            <a:off x="9577932" y="1555612"/>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5" name="object 515"/>
          <p:cNvSpPr/>
          <p:nvPr/>
        </p:nvSpPr>
        <p:spPr>
          <a:xfrm>
            <a:off x="9553314" y="1531058"/>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6" name="object 516"/>
          <p:cNvSpPr/>
          <p:nvPr/>
        </p:nvSpPr>
        <p:spPr>
          <a:xfrm>
            <a:off x="9577932" y="1531058"/>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7" name="object 517"/>
          <p:cNvSpPr/>
          <p:nvPr/>
        </p:nvSpPr>
        <p:spPr>
          <a:xfrm>
            <a:off x="9553314" y="1506503"/>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8" name="object 518"/>
          <p:cNvSpPr/>
          <p:nvPr/>
        </p:nvSpPr>
        <p:spPr>
          <a:xfrm>
            <a:off x="9577932" y="1506503"/>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9" name="object 519"/>
          <p:cNvSpPr/>
          <p:nvPr/>
        </p:nvSpPr>
        <p:spPr>
          <a:xfrm>
            <a:off x="9553314" y="1481949"/>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0" name="object 520"/>
          <p:cNvSpPr/>
          <p:nvPr/>
        </p:nvSpPr>
        <p:spPr>
          <a:xfrm>
            <a:off x="9577932" y="1481949"/>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1" name="object 521"/>
          <p:cNvSpPr/>
          <p:nvPr/>
        </p:nvSpPr>
        <p:spPr>
          <a:xfrm>
            <a:off x="9553314" y="145739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2" name="object 522"/>
          <p:cNvSpPr/>
          <p:nvPr/>
        </p:nvSpPr>
        <p:spPr>
          <a:xfrm>
            <a:off x="9577932" y="145739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3" name="object 523"/>
          <p:cNvSpPr/>
          <p:nvPr/>
        </p:nvSpPr>
        <p:spPr>
          <a:xfrm>
            <a:off x="9553314" y="143283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4" name="object 524"/>
          <p:cNvSpPr/>
          <p:nvPr/>
        </p:nvSpPr>
        <p:spPr>
          <a:xfrm>
            <a:off x="9577932" y="143283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5" name="object 525"/>
          <p:cNvSpPr/>
          <p:nvPr/>
        </p:nvSpPr>
        <p:spPr>
          <a:xfrm>
            <a:off x="9553314" y="1408282"/>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6" name="object 526"/>
          <p:cNvSpPr/>
          <p:nvPr/>
        </p:nvSpPr>
        <p:spPr>
          <a:xfrm>
            <a:off x="9577932" y="1408282"/>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7" name="object 527"/>
          <p:cNvSpPr/>
          <p:nvPr/>
        </p:nvSpPr>
        <p:spPr>
          <a:xfrm>
            <a:off x="9553314"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8" name="object 528"/>
          <p:cNvSpPr/>
          <p:nvPr/>
        </p:nvSpPr>
        <p:spPr>
          <a:xfrm>
            <a:off x="9577932"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9" name="object 529"/>
          <p:cNvSpPr/>
          <p:nvPr/>
        </p:nvSpPr>
        <p:spPr>
          <a:xfrm>
            <a:off x="9553314" y="135917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0" name="object 530"/>
          <p:cNvSpPr/>
          <p:nvPr/>
        </p:nvSpPr>
        <p:spPr>
          <a:xfrm>
            <a:off x="9577932" y="135917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1" name="object 531"/>
          <p:cNvSpPr/>
          <p:nvPr/>
        </p:nvSpPr>
        <p:spPr>
          <a:xfrm>
            <a:off x="9504079"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2" name="object 532"/>
          <p:cNvSpPr/>
          <p:nvPr/>
        </p:nvSpPr>
        <p:spPr>
          <a:xfrm>
            <a:off x="9528696"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3" name="object 533"/>
          <p:cNvSpPr/>
          <p:nvPr/>
        </p:nvSpPr>
        <p:spPr>
          <a:xfrm>
            <a:off x="9504079" y="135917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4" name="object 534"/>
          <p:cNvSpPr/>
          <p:nvPr/>
        </p:nvSpPr>
        <p:spPr>
          <a:xfrm>
            <a:off x="9528696" y="135917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5" name="object 535"/>
          <p:cNvSpPr/>
          <p:nvPr/>
        </p:nvSpPr>
        <p:spPr>
          <a:xfrm>
            <a:off x="9454845"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6" name="object 536"/>
          <p:cNvSpPr/>
          <p:nvPr/>
        </p:nvSpPr>
        <p:spPr>
          <a:xfrm>
            <a:off x="9479463"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7" name="object 537"/>
          <p:cNvSpPr/>
          <p:nvPr/>
        </p:nvSpPr>
        <p:spPr>
          <a:xfrm>
            <a:off x="9454845" y="1359173"/>
            <a:ext cx="21590" cy="21590"/>
          </a:xfrm>
          <a:custGeom>
            <a:avLst/>
            <a:gdLst/>
            <a:ahLst/>
            <a:cxnLst/>
            <a:rect l="l" t="t" r="r" b="b"/>
            <a:pathLst>
              <a:path w="21590" h="21590">
                <a:moveTo>
                  <a:pt x="16243" y="0"/>
                </a:moveTo>
                <a:lnTo>
                  <a:pt x="4927" y="0"/>
                </a:lnTo>
                <a:lnTo>
                  <a:pt x="0" y="4419"/>
                </a:lnTo>
                <a:lnTo>
                  <a:pt x="0" y="16205"/>
                </a:lnTo>
                <a:lnTo>
                  <a:pt x="4432"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38" name="object 538"/>
          <p:cNvSpPr/>
          <p:nvPr/>
        </p:nvSpPr>
        <p:spPr>
          <a:xfrm>
            <a:off x="9479463" y="1359173"/>
            <a:ext cx="21590" cy="21590"/>
          </a:xfrm>
          <a:custGeom>
            <a:avLst/>
            <a:gdLst/>
            <a:ahLst/>
            <a:cxnLst/>
            <a:rect l="l" t="t" r="r" b="b"/>
            <a:pathLst>
              <a:path w="21590" h="21590">
                <a:moveTo>
                  <a:pt x="16243" y="0"/>
                </a:moveTo>
                <a:lnTo>
                  <a:pt x="4927" y="0"/>
                </a:lnTo>
                <a:lnTo>
                  <a:pt x="0" y="4419"/>
                </a:lnTo>
                <a:lnTo>
                  <a:pt x="0" y="16205"/>
                </a:lnTo>
                <a:lnTo>
                  <a:pt x="4432"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39" name="object 539"/>
          <p:cNvSpPr/>
          <p:nvPr/>
        </p:nvSpPr>
        <p:spPr>
          <a:xfrm>
            <a:off x="9405609" y="1383728"/>
            <a:ext cx="20955" cy="21590"/>
          </a:xfrm>
          <a:custGeom>
            <a:avLst/>
            <a:gdLst/>
            <a:ahLst/>
            <a:cxnLst/>
            <a:rect l="l" t="t" r="r" b="b"/>
            <a:pathLst>
              <a:path w="20954" h="21590">
                <a:moveTo>
                  <a:pt x="16243" y="0"/>
                </a:moveTo>
                <a:lnTo>
                  <a:pt x="4927" y="0"/>
                </a:lnTo>
                <a:lnTo>
                  <a:pt x="0" y="4419"/>
                </a:lnTo>
                <a:lnTo>
                  <a:pt x="0" y="16205"/>
                </a:lnTo>
                <a:lnTo>
                  <a:pt x="4927"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40" name="object 540"/>
          <p:cNvSpPr/>
          <p:nvPr/>
        </p:nvSpPr>
        <p:spPr>
          <a:xfrm>
            <a:off x="9430227" y="1383728"/>
            <a:ext cx="20955" cy="21590"/>
          </a:xfrm>
          <a:custGeom>
            <a:avLst/>
            <a:gdLst/>
            <a:ahLst/>
            <a:cxnLst/>
            <a:rect l="l" t="t" r="r" b="b"/>
            <a:pathLst>
              <a:path w="20954" h="21590">
                <a:moveTo>
                  <a:pt x="16243" y="0"/>
                </a:moveTo>
                <a:lnTo>
                  <a:pt x="4927" y="0"/>
                </a:lnTo>
                <a:lnTo>
                  <a:pt x="0" y="4419"/>
                </a:lnTo>
                <a:lnTo>
                  <a:pt x="0" y="16205"/>
                </a:lnTo>
                <a:lnTo>
                  <a:pt x="4927"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41" name="object 541"/>
          <p:cNvSpPr/>
          <p:nvPr/>
        </p:nvSpPr>
        <p:spPr>
          <a:xfrm>
            <a:off x="9405609" y="1359173"/>
            <a:ext cx="21590" cy="21590"/>
          </a:xfrm>
          <a:custGeom>
            <a:avLst/>
            <a:gdLst/>
            <a:ahLst/>
            <a:cxnLst/>
            <a:rect l="l" t="t" r="r" b="b"/>
            <a:pathLst>
              <a:path w="21590" h="21590">
                <a:moveTo>
                  <a:pt x="16243" y="0"/>
                </a:moveTo>
                <a:lnTo>
                  <a:pt x="4927" y="0"/>
                </a:lnTo>
                <a:lnTo>
                  <a:pt x="0" y="4419"/>
                </a:lnTo>
                <a:lnTo>
                  <a:pt x="0" y="16205"/>
                </a:lnTo>
                <a:lnTo>
                  <a:pt x="4927"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2" name="object 542"/>
          <p:cNvSpPr/>
          <p:nvPr/>
        </p:nvSpPr>
        <p:spPr>
          <a:xfrm>
            <a:off x="9430227" y="1359173"/>
            <a:ext cx="21590" cy="21590"/>
          </a:xfrm>
          <a:custGeom>
            <a:avLst/>
            <a:gdLst/>
            <a:ahLst/>
            <a:cxnLst/>
            <a:rect l="l" t="t" r="r" b="b"/>
            <a:pathLst>
              <a:path w="21590" h="21590">
                <a:moveTo>
                  <a:pt x="16243" y="0"/>
                </a:moveTo>
                <a:lnTo>
                  <a:pt x="4927" y="0"/>
                </a:lnTo>
                <a:lnTo>
                  <a:pt x="0" y="4419"/>
                </a:lnTo>
                <a:lnTo>
                  <a:pt x="0" y="16205"/>
                </a:lnTo>
                <a:lnTo>
                  <a:pt x="4927"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3" name="object 543"/>
          <p:cNvSpPr/>
          <p:nvPr/>
        </p:nvSpPr>
        <p:spPr>
          <a:xfrm>
            <a:off x="9380992" y="1383728"/>
            <a:ext cx="21590" cy="21590"/>
          </a:xfrm>
          <a:custGeom>
            <a:avLst/>
            <a:gdLst/>
            <a:ahLst/>
            <a:cxnLst/>
            <a:rect l="l" t="t" r="r" b="b"/>
            <a:pathLst>
              <a:path w="21590" h="21590">
                <a:moveTo>
                  <a:pt x="16243" y="0"/>
                </a:moveTo>
                <a:lnTo>
                  <a:pt x="4927" y="0"/>
                </a:lnTo>
                <a:lnTo>
                  <a:pt x="0" y="4419"/>
                </a:lnTo>
                <a:lnTo>
                  <a:pt x="0" y="16205"/>
                </a:lnTo>
                <a:lnTo>
                  <a:pt x="4927"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4" name="object 544"/>
          <p:cNvSpPr/>
          <p:nvPr/>
        </p:nvSpPr>
        <p:spPr>
          <a:xfrm>
            <a:off x="9380992" y="1359173"/>
            <a:ext cx="21590" cy="21590"/>
          </a:xfrm>
          <a:custGeom>
            <a:avLst/>
            <a:gdLst/>
            <a:ahLst/>
            <a:cxnLst/>
            <a:rect l="l" t="t" r="r" b="b"/>
            <a:pathLst>
              <a:path w="21590" h="21590">
                <a:moveTo>
                  <a:pt x="16243" y="0"/>
                </a:moveTo>
                <a:lnTo>
                  <a:pt x="4927" y="0"/>
                </a:lnTo>
                <a:lnTo>
                  <a:pt x="0" y="4419"/>
                </a:lnTo>
                <a:lnTo>
                  <a:pt x="0" y="16205"/>
                </a:lnTo>
                <a:lnTo>
                  <a:pt x="4927"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5" name="object 545"/>
          <p:cNvSpPr/>
          <p:nvPr/>
        </p:nvSpPr>
        <p:spPr>
          <a:xfrm>
            <a:off x="9405611" y="1433329"/>
            <a:ext cx="21590" cy="20955"/>
          </a:xfrm>
          <a:custGeom>
            <a:avLst/>
            <a:gdLst/>
            <a:ahLst/>
            <a:cxnLst/>
            <a:rect l="l" t="t" r="r" b="b"/>
            <a:pathLst>
              <a:path w="21590" h="20955">
                <a:moveTo>
                  <a:pt x="15747" y="0"/>
                </a:moveTo>
                <a:lnTo>
                  <a:pt x="4927" y="0"/>
                </a:lnTo>
                <a:lnTo>
                  <a:pt x="0" y="4419"/>
                </a:lnTo>
                <a:lnTo>
                  <a:pt x="0" y="15709"/>
                </a:lnTo>
                <a:lnTo>
                  <a:pt x="4432" y="20624"/>
                </a:lnTo>
                <a:lnTo>
                  <a:pt x="16243" y="20624"/>
                </a:lnTo>
                <a:lnTo>
                  <a:pt x="21170" y="15709"/>
                </a:lnTo>
                <a:lnTo>
                  <a:pt x="20675" y="10312"/>
                </a:lnTo>
                <a:lnTo>
                  <a:pt x="20675" y="4914"/>
                </a:lnTo>
                <a:lnTo>
                  <a:pt x="15747" y="0"/>
                </a:lnTo>
                <a:close/>
              </a:path>
            </a:pathLst>
          </a:custGeom>
          <a:solidFill>
            <a:srgbClr val="FFFFFF"/>
          </a:solidFill>
        </p:spPr>
        <p:txBody>
          <a:bodyPr wrap="square" lIns="0" tIns="0" rIns="0" bIns="0" rtlCol="0"/>
          <a:lstStyle/>
          <a:p>
            <a:endParaRPr/>
          </a:p>
        </p:txBody>
      </p:sp>
      <p:sp>
        <p:nvSpPr>
          <p:cNvPr id="546" name="object 546"/>
          <p:cNvSpPr/>
          <p:nvPr/>
        </p:nvSpPr>
        <p:spPr>
          <a:xfrm>
            <a:off x="9405611" y="1408774"/>
            <a:ext cx="21590" cy="20955"/>
          </a:xfrm>
          <a:custGeom>
            <a:avLst/>
            <a:gdLst/>
            <a:ahLst/>
            <a:cxnLst/>
            <a:rect l="l" t="t" r="r" b="b"/>
            <a:pathLst>
              <a:path w="21590" h="20955">
                <a:moveTo>
                  <a:pt x="15747" y="0"/>
                </a:moveTo>
                <a:lnTo>
                  <a:pt x="4927" y="0"/>
                </a:lnTo>
                <a:lnTo>
                  <a:pt x="0" y="4419"/>
                </a:lnTo>
                <a:lnTo>
                  <a:pt x="0" y="15709"/>
                </a:lnTo>
                <a:lnTo>
                  <a:pt x="4432" y="20624"/>
                </a:lnTo>
                <a:lnTo>
                  <a:pt x="16243" y="20624"/>
                </a:lnTo>
                <a:lnTo>
                  <a:pt x="21170" y="15709"/>
                </a:lnTo>
                <a:lnTo>
                  <a:pt x="20675" y="10312"/>
                </a:lnTo>
                <a:lnTo>
                  <a:pt x="20675" y="4914"/>
                </a:lnTo>
                <a:lnTo>
                  <a:pt x="15747" y="0"/>
                </a:lnTo>
                <a:close/>
              </a:path>
            </a:pathLst>
          </a:custGeom>
          <a:solidFill>
            <a:srgbClr val="FFFFFF"/>
          </a:solidFill>
        </p:spPr>
        <p:txBody>
          <a:bodyPr wrap="square" lIns="0" tIns="0" rIns="0" bIns="0" rtlCol="0"/>
          <a:lstStyle/>
          <a:p>
            <a:endParaRPr/>
          </a:p>
        </p:txBody>
      </p:sp>
      <p:sp>
        <p:nvSpPr>
          <p:cNvPr id="547" name="object 547"/>
          <p:cNvSpPr/>
          <p:nvPr/>
        </p:nvSpPr>
        <p:spPr>
          <a:xfrm>
            <a:off x="9380994" y="1433329"/>
            <a:ext cx="21590" cy="20955"/>
          </a:xfrm>
          <a:custGeom>
            <a:avLst/>
            <a:gdLst/>
            <a:ahLst/>
            <a:cxnLst/>
            <a:rect l="l" t="t" r="r" b="b"/>
            <a:pathLst>
              <a:path w="21590" h="20955">
                <a:moveTo>
                  <a:pt x="16243" y="0"/>
                </a:moveTo>
                <a:lnTo>
                  <a:pt x="4927" y="0"/>
                </a:lnTo>
                <a:lnTo>
                  <a:pt x="0" y="4419"/>
                </a:lnTo>
                <a:lnTo>
                  <a:pt x="0" y="15709"/>
                </a:lnTo>
                <a:lnTo>
                  <a:pt x="4432" y="20624"/>
                </a:lnTo>
                <a:lnTo>
                  <a:pt x="16243" y="20624"/>
                </a:lnTo>
                <a:lnTo>
                  <a:pt x="21170" y="15709"/>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8" name="object 548"/>
          <p:cNvSpPr/>
          <p:nvPr/>
        </p:nvSpPr>
        <p:spPr>
          <a:xfrm>
            <a:off x="9380994" y="1408774"/>
            <a:ext cx="21590" cy="20955"/>
          </a:xfrm>
          <a:custGeom>
            <a:avLst/>
            <a:gdLst/>
            <a:ahLst/>
            <a:cxnLst/>
            <a:rect l="l" t="t" r="r" b="b"/>
            <a:pathLst>
              <a:path w="21590" h="20955">
                <a:moveTo>
                  <a:pt x="16243" y="0"/>
                </a:moveTo>
                <a:lnTo>
                  <a:pt x="4927" y="0"/>
                </a:lnTo>
                <a:lnTo>
                  <a:pt x="0" y="4419"/>
                </a:lnTo>
                <a:lnTo>
                  <a:pt x="0" y="15709"/>
                </a:lnTo>
                <a:lnTo>
                  <a:pt x="4432" y="20624"/>
                </a:lnTo>
                <a:lnTo>
                  <a:pt x="16243" y="20624"/>
                </a:lnTo>
                <a:lnTo>
                  <a:pt x="21170" y="15709"/>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9" name="object 549"/>
          <p:cNvSpPr/>
          <p:nvPr/>
        </p:nvSpPr>
        <p:spPr>
          <a:xfrm>
            <a:off x="9405611" y="1457885"/>
            <a:ext cx="21590" cy="20955"/>
          </a:xfrm>
          <a:custGeom>
            <a:avLst/>
            <a:gdLst/>
            <a:ahLst/>
            <a:cxnLst/>
            <a:rect l="l" t="t" r="r" b="b"/>
            <a:pathLst>
              <a:path w="21590" h="20955">
                <a:moveTo>
                  <a:pt x="15747" y="0"/>
                </a:moveTo>
                <a:lnTo>
                  <a:pt x="4927" y="0"/>
                </a:lnTo>
                <a:lnTo>
                  <a:pt x="0" y="4419"/>
                </a:lnTo>
                <a:lnTo>
                  <a:pt x="0" y="15709"/>
                </a:lnTo>
                <a:lnTo>
                  <a:pt x="4432" y="20624"/>
                </a:lnTo>
                <a:lnTo>
                  <a:pt x="16243" y="20624"/>
                </a:lnTo>
                <a:lnTo>
                  <a:pt x="21170" y="15709"/>
                </a:lnTo>
                <a:lnTo>
                  <a:pt x="20675" y="10312"/>
                </a:lnTo>
                <a:lnTo>
                  <a:pt x="20675" y="4914"/>
                </a:lnTo>
                <a:lnTo>
                  <a:pt x="15747" y="0"/>
                </a:lnTo>
                <a:close/>
              </a:path>
            </a:pathLst>
          </a:custGeom>
          <a:solidFill>
            <a:srgbClr val="FFFFFF"/>
          </a:solidFill>
        </p:spPr>
        <p:txBody>
          <a:bodyPr wrap="square" lIns="0" tIns="0" rIns="0" bIns="0" rtlCol="0"/>
          <a:lstStyle/>
          <a:p>
            <a:endParaRPr/>
          </a:p>
        </p:txBody>
      </p:sp>
      <p:sp>
        <p:nvSpPr>
          <p:cNvPr id="550" name="object 550"/>
          <p:cNvSpPr/>
          <p:nvPr/>
        </p:nvSpPr>
        <p:spPr>
          <a:xfrm>
            <a:off x="9380994" y="1457885"/>
            <a:ext cx="21590" cy="20955"/>
          </a:xfrm>
          <a:custGeom>
            <a:avLst/>
            <a:gdLst/>
            <a:ahLst/>
            <a:cxnLst/>
            <a:rect l="l" t="t" r="r" b="b"/>
            <a:pathLst>
              <a:path w="21590" h="20955">
                <a:moveTo>
                  <a:pt x="16243" y="0"/>
                </a:moveTo>
                <a:lnTo>
                  <a:pt x="4927" y="0"/>
                </a:lnTo>
                <a:lnTo>
                  <a:pt x="0" y="4419"/>
                </a:lnTo>
                <a:lnTo>
                  <a:pt x="0" y="15709"/>
                </a:lnTo>
                <a:lnTo>
                  <a:pt x="4432" y="20624"/>
                </a:lnTo>
                <a:lnTo>
                  <a:pt x="16243" y="20624"/>
                </a:lnTo>
                <a:lnTo>
                  <a:pt x="21170" y="15709"/>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51" name="object 551"/>
          <p:cNvSpPr/>
          <p:nvPr/>
        </p:nvSpPr>
        <p:spPr>
          <a:xfrm>
            <a:off x="9713814" y="1536457"/>
            <a:ext cx="41910" cy="40640"/>
          </a:xfrm>
          <a:custGeom>
            <a:avLst/>
            <a:gdLst/>
            <a:ahLst/>
            <a:cxnLst/>
            <a:rect l="l" t="t" r="r" b="b"/>
            <a:pathLst>
              <a:path w="41909" h="40640">
                <a:moveTo>
                  <a:pt x="21170" y="0"/>
                </a:moveTo>
                <a:lnTo>
                  <a:pt x="7886" y="28486"/>
                </a:lnTo>
                <a:lnTo>
                  <a:pt x="6400" y="31927"/>
                </a:lnTo>
                <a:lnTo>
                  <a:pt x="4927" y="33896"/>
                </a:lnTo>
                <a:lnTo>
                  <a:pt x="2959" y="36347"/>
                </a:lnTo>
                <a:lnTo>
                  <a:pt x="990" y="39293"/>
                </a:lnTo>
                <a:lnTo>
                  <a:pt x="0" y="40271"/>
                </a:lnTo>
                <a:lnTo>
                  <a:pt x="9855" y="40271"/>
                </a:lnTo>
                <a:lnTo>
                  <a:pt x="9855" y="37820"/>
                </a:lnTo>
                <a:lnTo>
                  <a:pt x="10833" y="32905"/>
                </a:lnTo>
                <a:lnTo>
                  <a:pt x="11823" y="30937"/>
                </a:lnTo>
                <a:lnTo>
                  <a:pt x="12814" y="28486"/>
                </a:lnTo>
                <a:lnTo>
                  <a:pt x="12814" y="27990"/>
                </a:lnTo>
                <a:lnTo>
                  <a:pt x="34236" y="27990"/>
                </a:lnTo>
                <a:lnTo>
                  <a:pt x="31717" y="22593"/>
                </a:lnTo>
                <a:lnTo>
                  <a:pt x="15760" y="22593"/>
                </a:lnTo>
                <a:lnTo>
                  <a:pt x="21170" y="10807"/>
                </a:lnTo>
                <a:lnTo>
                  <a:pt x="26215" y="10807"/>
                </a:lnTo>
                <a:lnTo>
                  <a:pt x="21170" y="0"/>
                </a:lnTo>
                <a:close/>
              </a:path>
              <a:path w="41909" h="40640">
                <a:moveTo>
                  <a:pt x="34236" y="27990"/>
                </a:moveTo>
                <a:lnTo>
                  <a:pt x="27584" y="27990"/>
                </a:lnTo>
                <a:lnTo>
                  <a:pt x="30035" y="32905"/>
                </a:lnTo>
                <a:lnTo>
                  <a:pt x="30530" y="34874"/>
                </a:lnTo>
                <a:lnTo>
                  <a:pt x="31521" y="37820"/>
                </a:lnTo>
                <a:lnTo>
                  <a:pt x="31521" y="39789"/>
                </a:lnTo>
                <a:lnTo>
                  <a:pt x="41363" y="39789"/>
                </a:lnTo>
                <a:lnTo>
                  <a:pt x="40373" y="38798"/>
                </a:lnTo>
                <a:lnTo>
                  <a:pt x="37426" y="34378"/>
                </a:lnTo>
                <a:lnTo>
                  <a:pt x="35953" y="31927"/>
                </a:lnTo>
                <a:lnTo>
                  <a:pt x="34467" y="28486"/>
                </a:lnTo>
                <a:lnTo>
                  <a:pt x="34236" y="27990"/>
                </a:lnTo>
                <a:close/>
              </a:path>
              <a:path w="41909" h="40640">
                <a:moveTo>
                  <a:pt x="26215" y="10807"/>
                </a:moveTo>
                <a:lnTo>
                  <a:pt x="21170" y="10807"/>
                </a:lnTo>
                <a:lnTo>
                  <a:pt x="26098" y="22593"/>
                </a:lnTo>
                <a:lnTo>
                  <a:pt x="31717" y="22593"/>
                </a:lnTo>
                <a:lnTo>
                  <a:pt x="26215" y="10807"/>
                </a:lnTo>
                <a:close/>
              </a:path>
            </a:pathLst>
          </a:custGeom>
          <a:solidFill>
            <a:srgbClr val="6F1D46"/>
          </a:solidFill>
        </p:spPr>
        <p:txBody>
          <a:bodyPr wrap="square" lIns="0" tIns="0" rIns="0" bIns="0" rtlCol="0"/>
          <a:lstStyle/>
          <a:p>
            <a:endParaRPr/>
          </a:p>
        </p:txBody>
      </p:sp>
      <p:sp>
        <p:nvSpPr>
          <p:cNvPr id="552" name="object 552"/>
          <p:cNvSpPr/>
          <p:nvPr/>
        </p:nvSpPr>
        <p:spPr>
          <a:xfrm>
            <a:off x="9756655" y="1536952"/>
            <a:ext cx="31115" cy="39370"/>
          </a:xfrm>
          <a:custGeom>
            <a:avLst/>
            <a:gdLst/>
            <a:ahLst/>
            <a:cxnLst/>
            <a:rect l="l" t="t" r="r" b="b"/>
            <a:pathLst>
              <a:path w="31115" h="39369">
                <a:moveTo>
                  <a:pt x="18211" y="4419"/>
                </a:moveTo>
                <a:lnTo>
                  <a:pt x="12801" y="4419"/>
                </a:lnTo>
                <a:lnTo>
                  <a:pt x="12801" y="32410"/>
                </a:lnTo>
                <a:lnTo>
                  <a:pt x="11811" y="33883"/>
                </a:lnTo>
                <a:lnTo>
                  <a:pt x="11811" y="35356"/>
                </a:lnTo>
                <a:lnTo>
                  <a:pt x="10833" y="39293"/>
                </a:lnTo>
                <a:lnTo>
                  <a:pt x="19697" y="39293"/>
                </a:lnTo>
                <a:lnTo>
                  <a:pt x="18707" y="35356"/>
                </a:lnTo>
                <a:lnTo>
                  <a:pt x="18707" y="33883"/>
                </a:lnTo>
                <a:lnTo>
                  <a:pt x="18211" y="32410"/>
                </a:lnTo>
                <a:lnTo>
                  <a:pt x="18211" y="4419"/>
                </a:lnTo>
                <a:close/>
              </a:path>
              <a:path w="31115" h="39369">
                <a:moveTo>
                  <a:pt x="30530" y="0"/>
                </a:moveTo>
                <a:lnTo>
                  <a:pt x="1968" y="0"/>
                </a:lnTo>
                <a:lnTo>
                  <a:pt x="0" y="6870"/>
                </a:lnTo>
                <a:lnTo>
                  <a:pt x="1968" y="5892"/>
                </a:lnTo>
                <a:lnTo>
                  <a:pt x="4432" y="5397"/>
                </a:lnTo>
                <a:lnTo>
                  <a:pt x="7391"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53" name="object 553"/>
          <p:cNvSpPr/>
          <p:nvPr/>
        </p:nvSpPr>
        <p:spPr>
          <a:xfrm>
            <a:off x="9786692" y="1536457"/>
            <a:ext cx="41910" cy="40640"/>
          </a:xfrm>
          <a:custGeom>
            <a:avLst/>
            <a:gdLst/>
            <a:ahLst/>
            <a:cxnLst/>
            <a:rect l="l" t="t" r="r" b="b"/>
            <a:pathLst>
              <a:path w="41909" h="40640">
                <a:moveTo>
                  <a:pt x="21170" y="0"/>
                </a:moveTo>
                <a:lnTo>
                  <a:pt x="7873" y="28486"/>
                </a:lnTo>
                <a:lnTo>
                  <a:pt x="6400" y="31927"/>
                </a:lnTo>
                <a:lnTo>
                  <a:pt x="5410" y="33896"/>
                </a:lnTo>
                <a:lnTo>
                  <a:pt x="2946" y="36347"/>
                </a:lnTo>
                <a:lnTo>
                  <a:pt x="977" y="39293"/>
                </a:lnTo>
                <a:lnTo>
                  <a:pt x="0" y="40271"/>
                </a:lnTo>
                <a:lnTo>
                  <a:pt x="9842" y="40271"/>
                </a:lnTo>
                <a:lnTo>
                  <a:pt x="9842" y="37820"/>
                </a:lnTo>
                <a:lnTo>
                  <a:pt x="10833" y="32905"/>
                </a:lnTo>
                <a:lnTo>
                  <a:pt x="11810" y="30937"/>
                </a:lnTo>
                <a:lnTo>
                  <a:pt x="12801" y="28486"/>
                </a:lnTo>
                <a:lnTo>
                  <a:pt x="12801" y="27990"/>
                </a:lnTo>
                <a:lnTo>
                  <a:pt x="34224" y="27990"/>
                </a:lnTo>
                <a:lnTo>
                  <a:pt x="31707" y="22593"/>
                </a:lnTo>
                <a:lnTo>
                  <a:pt x="16243" y="22593"/>
                </a:lnTo>
                <a:lnTo>
                  <a:pt x="21666" y="10807"/>
                </a:lnTo>
                <a:lnTo>
                  <a:pt x="26210" y="10807"/>
                </a:lnTo>
                <a:lnTo>
                  <a:pt x="21170" y="0"/>
                </a:lnTo>
                <a:close/>
              </a:path>
              <a:path w="41909" h="40640">
                <a:moveTo>
                  <a:pt x="34224" y="27990"/>
                </a:moveTo>
                <a:lnTo>
                  <a:pt x="27571" y="27990"/>
                </a:lnTo>
                <a:lnTo>
                  <a:pt x="30022" y="32905"/>
                </a:lnTo>
                <a:lnTo>
                  <a:pt x="30518" y="34874"/>
                </a:lnTo>
                <a:lnTo>
                  <a:pt x="31508" y="37820"/>
                </a:lnTo>
                <a:lnTo>
                  <a:pt x="31508" y="39789"/>
                </a:lnTo>
                <a:lnTo>
                  <a:pt x="41351" y="39789"/>
                </a:lnTo>
                <a:lnTo>
                  <a:pt x="40373" y="38798"/>
                </a:lnTo>
                <a:lnTo>
                  <a:pt x="37414" y="34378"/>
                </a:lnTo>
                <a:lnTo>
                  <a:pt x="35940" y="31927"/>
                </a:lnTo>
                <a:lnTo>
                  <a:pt x="34455" y="28486"/>
                </a:lnTo>
                <a:lnTo>
                  <a:pt x="34224" y="27990"/>
                </a:lnTo>
                <a:close/>
              </a:path>
              <a:path w="41909" h="40640">
                <a:moveTo>
                  <a:pt x="26210" y="10807"/>
                </a:moveTo>
                <a:lnTo>
                  <a:pt x="21666" y="10807"/>
                </a:lnTo>
                <a:lnTo>
                  <a:pt x="26581" y="22593"/>
                </a:lnTo>
                <a:lnTo>
                  <a:pt x="31707" y="22593"/>
                </a:lnTo>
                <a:lnTo>
                  <a:pt x="26210" y="10807"/>
                </a:lnTo>
                <a:close/>
              </a:path>
            </a:pathLst>
          </a:custGeom>
          <a:solidFill>
            <a:srgbClr val="6F1D46"/>
          </a:solidFill>
        </p:spPr>
        <p:txBody>
          <a:bodyPr wrap="square" lIns="0" tIns="0" rIns="0" bIns="0" rtlCol="0"/>
          <a:lstStyle/>
          <a:p>
            <a:endParaRPr/>
          </a:p>
        </p:txBody>
      </p:sp>
      <p:sp>
        <p:nvSpPr>
          <p:cNvPr id="554" name="object 554"/>
          <p:cNvSpPr/>
          <p:nvPr/>
        </p:nvSpPr>
        <p:spPr>
          <a:xfrm>
            <a:off x="9832482" y="1536465"/>
            <a:ext cx="31115" cy="40640"/>
          </a:xfrm>
          <a:custGeom>
            <a:avLst/>
            <a:gdLst/>
            <a:ahLst/>
            <a:cxnLst/>
            <a:rect l="l" t="t" r="r" b="b"/>
            <a:pathLst>
              <a:path w="31115" h="40640">
                <a:moveTo>
                  <a:pt x="12801" y="0"/>
                </a:moveTo>
                <a:lnTo>
                  <a:pt x="0" y="0"/>
                </a:lnTo>
                <a:lnTo>
                  <a:pt x="977" y="3924"/>
                </a:lnTo>
                <a:lnTo>
                  <a:pt x="977" y="5397"/>
                </a:lnTo>
                <a:lnTo>
                  <a:pt x="1473" y="7365"/>
                </a:lnTo>
                <a:lnTo>
                  <a:pt x="1473" y="36829"/>
                </a:lnTo>
                <a:lnTo>
                  <a:pt x="977" y="38303"/>
                </a:lnTo>
                <a:lnTo>
                  <a:pt x="495" y="40258"/>
                </a:lnTo>
                <a:lnTo>
                  <a:pt x="9347" y="40258"/>
                </a:lnTo>
                <a:lnTo>
                  <a:pt x="8492" y="36829"/>
                </a:lnTo>
                <a:lnTo>
                  <a:pt x="8369" y="34861"/>
                </a:lnTo>
                <a:lnTo>
                  <a:pt x="7998" y="33388"/>
                </a:lnTo>
                <a:lnTo>
                  <a:pt x="7874" y="21602"/>
                </a:lnTo>
                <a:lnTo>
                  <a:pt x="16574" y="21602"/>
                </a:lnTo>
                <a:lnTo>
                  <a:pt x="16243" y="21107"/>
                </a:lnTo>
                <a:lnTo>
                  <a:pt x="18207" y="20129"/>
                </a:lnTo>
                <a:lnTo>
                  <a:pt x="8369" y="20129"/>
                </a:lnTo>
                <a:lnTo>
                  <a:pt x="8369" y="4419"/>
                </a:lnTo>
                <a:lnTo>
                  <a:pt x="21917" y="4419"/>
                </a:lnTo>
                <a:lnTo>
                  <a:pt x="16738" y="977"/>
                </a:lnTo>
                <a:lnTo>
                  <a:pt x="12801" y="0"/>
                </a:lnTo>
                <a:close/>
              </a:path>
              <a:path w="31115" h="40640">
                <a:moveTo>
                  <a:pt x="16574" y="21602"/>
                </a:moveTo>
                <a:lnTo>
                  <a:pt x="7874" y="21602"/>
                </a:lnTo>
                <a:lnTo>
                  <a:pt x="8851" y="22593"/>
                </a:lnTo>
                <a:lnTo>
                  <a:pt x="10820" y="25526"/>
                </a:lnTo>
                <a:lnTo>
                  <a:pt x="13284" y="28473"/>
                </a:lnTo>
                <a:lnTo>
                  <a:pt x="18211" y="35356"/>
                </a:lnTo>
                <a:lnTo>
                  <a:pt x="20675" y="37807"/>
                </a:lnTo>
                <a:lnTo>
                  <a:pt x="22644" y="39281"/>
                </a:lnTo>
                <a:lnTo>
                  <a:pt x="30518" y="39281"/>
                </a:lnTo>
                <a:lnTo>
                  <a:pt x="27571" y="35852"/>
                </a:lnTo>
                <a:lnTo>
                  <a:pt x="25107" y="33388"/>
                </a:lnTo>
                <a:lnTo>
                  <a:pt x="19202" y="25526"/>
                </a:lnTo>
                <a:lnTo>
                  <a:pt x="16574" y="21602"/>
                </a:lnTo>
                <a:close/>
              </a:path>
              <a:path w="31115" h="40640">
                <a:moveTo>
                  <a:pt x="21917" y="4419"/>
                </a:moveTo>
                <a:lnTo>
                  <a:pt x="10820" y="4419"/>
                </a:lnTo>
                <a:lnTo>
                  <a:pt x="13284" y="4902"/>
                </a:lnTo>
                <a:lnTo>
                  <a:pt x="16243" y="7848"/>
                </a:lnTo>
                <a:lnTo>
                  <a:pt x="17221" y="9321"/>
                </a:lnTo>
                <a:lnTo>
                  <a:pt x="17221" y="14236"/>
                </a:lnTo>
                <a:lnTo>
                  <a:pt x="16243" y="16205"/>
                </a:lnTo>
                <a:lnTo>
                  <a:pt x="14274" y="17665"/>
                </a:lnTo>
                <a:lnTo>
                  <a:pt x="12801" y="19151"/>
                </a:lnTo>
                <a:lnTo>
                  <a:pt x="10337" y="20129"/>
                </a:lnTo>
                <a:lnTo>
                  <a:pt x="18207" y="20129"/>
                </a:lnTo>
                <a:lnTo>
                  <a:pt x="19202" y="19634"/>
                </a:lnTo>
                <a:lnTo>
                  <a:pt x="22148" y="17665"/>
                </a:lnTo>
                <a:lnTo>
                  <a:pt x="23622" y="15214"/>
                </a:lnTo>
                <a:lnTo>
                  <a:pt x="23622" y="7848"/>
                </a:lnTo>
                <a:lnTo>
                  <a:pt x="22644" y="4902"/>
                </a:lnTo>
                <a:lnTo>
                  <a:pt x="21917" y="4419"/>
                </a:lnTo>
                <a:close/>
              </a:path>
            </a:pathLst>
          </a:custGeom>
          <a:solidFill>
            <a:srgbClr val="6F1D46"/>
          </a:solidFill>
        </p:spPr>
        <p:txBody>
          <a:bodyPr wrap="square" lIns="0" tIns="0" rIns="0" bIns="0" rtlCol="0"/>
          <a:lstStyle/>
          <a:p>
            <a:endParaRPr/>
          </a:p>
        </p:txBody>
      </p:sp>
      <p:sp>
        <p:nvSpPr>
          <p:cNvPr id="555" name="object 555"/>
          <p:cNvSpPr/>
          <p:nvPr/>
        </p:nvSpPr>
        <p:spPr>
          <a:xfrm>
            <a:off x="9880729" y="1536457"/>
            <a:ext cx="8890" cy="40005"/>
          </a:xfrm>
          <a:custGeom>
            <a:avLst/>
            <a:gdLst/>
            <a:ahLst/>
            <a:cxnLst/>
            <a:rect l="l" t="t" r="r" b="b"/>
            <a:pathLst>
              <a:path w="8890" h="40005">
                <a:moveTo>
                  <a:pt x="8851" y="0"/>
                </a:moveTo>
                <a:lnTo>
                  <a:pt x="0" y="0"/>
                </a:lnTo>
                <a:lnTo>
                  <a:pt x="854" y="3441"/>
                </a:lnTo>
                <a:lnTo>
                  <a:pt x="977" y="5410"/>
                </a:lnTo>
                <a:lnTo>
                  <a:pt x="1473" y="7365"/>
                </a:lnTo>
                <a:lnTo>
                  <a:pt x="1473" y="32905"/>
                </a:lnTo>
                <a:lnTo>
                  <a:pt x="1102" y="34378"/>
                </a:lnTo>
                <a:lnTo>
                  <a:pt x="977" y="36347"/>
                </a:lnTo>
                <a:lnTo>
                  <a:pt x="495" y="37820"/>
                </a:lnTo>
                <a:lnTo>
                  <a:pt x="0" y="39789"/>
                </a:lnTo>
                <a:lnTo>
                  <a:pt x="8851" y="39789"/>
                </a:lnTo>
                <a:lnTo>
                  <a:pt x="7997" y="36347"/>
                </a:lnTo>
                <a:lnTo>
                  <a:pt x="7873" y="34378"/>
                </a:lnTo>
                <a:lnTo>
                  <a:pt x="7503" y="32905"/>
                </a:lnTo>
                <a:lnTo>
                  <a:pt x="7378" y="8839"/>
                </a:lnTo>
                <a:lnTo>
                  <a:pt x="7873" y="6388"/>
                </a:lnTo>
                <a:lnTo>
                  <a:pt x="7873" y="3441"/>
                </a:lnTo>
                <a:lnTo>
                  <a:pt x="8369" y="1968"/>
                </a:lnTo>
                <a:lnTo>
                  <a:pt x="8851" y="0"/>
                </a:lnTo>
                <a:close/>
              </a:path>
            </a:pathLst>
          </a:custGeom>
          <a:solidFill>
            <a:srgbClr val="6F1D46"/>
          </a:solidFill>
        </p:spPr>
        <p:txBody>
          <a:bodyPr wrap="square" lIns="0" tIns="0" rIns="0" bIns="0" rtlCol="0"/>
          <a:lstStyle/>
          <a:p>
            <a:endParaRPr/>
          </a:p>
        </p:txBody>
      </p:sp>
      <p:sp>
        <p:nvSpPr>
          <p:cNvPr id="556" name="object 556"/>
          <p:cNvSpPr/>
          <p:nvPr/>
        </p:nvSpPr>
        <p:spPr>
          <a:xfrm>
            <a:off x="9894515" y="1537448"/>
            <a:ext cx="37465" cy="39370"/>
          </a:xfrm>
          <a:custGeom>
            <a:avLst/>
            <a:gdLst/>
            <a:ahLst/>
            <a:cxnLst/>
            <a:rect l="l" t="t" r="r" b="b"/>
            <a:pathLst>
              <a:path w="37465" h="39369">
                <a:moveTo>
                  <a:pt x="9347" y="0"/>
                </a:moveTo>
                <a:lnTo>
                  <a:pt x="0" y="0"/>
                </a:lnTo>
                <a:lnTo>
                  <a:pt x="3936" y="3924"/>
                </a:lnTo>
                <a:lnTo>
                  <a:pt x="4432" y="4902"/>
                </a:lnTo>
                <a:lnTo>
                  <a:pt x="5410" y="5880"/>
                </a:lnTo>
                <a:lnTo>
                  <a:pt x="5410" y="30441"/>
                </a:lnTo>
                <a:lnTo>
                  <a:pt x="4927" y="32893"/>
                </a:lnTo>
                <a:lnTo>
                  <a:pt x="4927" y="35839"/>
                </a:lnTo>
                <a:lnTo>
                  <a:pt x="4432" y="37312"/>
                </a:lnTo>
                <a:lnTo>
                  <a:pt x="3936" y="39281"/>
                </a:lnTo>
                <a:lnTo>
                  <a:pt x="11810" y="39281"/>
                </a:lnTo>
                <a:lnTo>
                  <a:pt x="10953" y="35839"/>
                </a:lnTo>
                <a:lnTo>
                  <a:pt x="10833" y="33883"/>
                </a:lnTo>
                <a:lnTo>
                  <a:pt x="10337" y="31915"/>
                </a:lnTo>
                <a:lnTo>
                  <a:pt x="10337" y="12268"/>
                </a:lnTo>
                <a:lnTo>
                  <a:pt x="17227" y="12268"/>
                </a:lnTo>
                <a:lnTo>
                  <a:pt x="15747" y="10299"/>
                </a:lnTo>
                <a:lnTo>
                  <a:pt x="14770" y="8343"/>
                </a:lnTo>
                <a:lnTo>
                  <a:pt x="13284" y="6870"/>
                </a:lnTo>
                <a:lnTo>
                  <a:pt x="11328" y="3924"/>
                </a:lnTo>
                <a:lnTo>
                  <a:pt x="9347" y="0"/>
                </a:lnTo>
                <a:close/>
              </a:path>
              <a:path w="37465" h="39369">
                <a:moveTo>
                  <a:pt x="17227" y="12268"/>
                </a:moveTo>
                <a:lnTo>
                  <a:pt x="10337" y="12268"/>
                </a:lnTo>
                <a:lnTo>
                  <a:pt x="25107" y="31419"/>
                </a:lnTo>
                <a:lnTo>
                  <a:pt x="29044" y="37312"/>
                </a:lnTo>
                <a:lnTo>
                  <a:pt x="29540" y="38303"/>
                </a:lnTo>
                <a:lnTo>
                  <a:pt x="29540" y="38798"/>
                </a:lnTo>
                <a:lnTo>
                  <a:pt x="36931" y="38798"/>
                </a:lnTo>
                <a:lnTo>
                  <a:pt x="36436" y="37807"/>
                </a:lnTo>
                <a:lnTo>
                  <a:pt x="36436" y="36830"/>
                </a:lnTo>
                <a:lnTo>
                  <a:pt x="35940" y="34861"/>
                </a:lnTo>
                <a:lnTo>
                  <a:pt x="35445" y="33388"/>
                </a:lnTo>
                <a:lnTo>
                  <a:pt x="35445" y="29946"/>
                </a:lnTo>
                <a:lnTo>
                  <a:pt x="30518" y="29946"/>
                </a:lnTo>
                <a:lnTo>
                  <a:pt x="17227" y="12268"/>
                </a:lnTo>
                <a:close/>
              </a:path>
              <a:path w="37465" h="39369">
                <a:moveTo>
                  <a:pt x="36931" y="0"/>
                </a:moveTo>
                <a:lnTo>
                  <a:pt x="29044" y="0"/>
                </a:lnTo>
                <a:lnTo>
                  <a:pt x="30035" y="3924"/>
                </a:lnTo>
                <a:lnTo>
                  <a:pt x="30153" y="5880"/>
                </a:lnTo>
                <a:lnTo>
                  <a:pt x="30396" y="6870"/>
                </a:lnTo>
                <a:lnTo>
                  <a:pt x="30518" y="29946"/>
                </a:lnTo>
                <a:lnTo>
                  <a:pt x="35445" y="29946"/>
                </a:lnTo>
                <a:lnTo>
                  <a:pt x="35545" y="8343"/>
                </a:lnTo>
                <a:lnTo>
                  <a:pt x="35841" y="6870"/>
                </a:lnTo>
                <a:lnTo>
                  <a:pt x="35940" y="3429"/>
                </a:lnTo>
                <a:lnTo>
                  <a:pt x="36436" y="1955"/>
                </a:lnTo>
                <a:lnTo>
                  <a:pt x="36931" y="0"/>
                </a:lnTo>
                <a:close/>
              </a:path>
            </a:pathLst>
          </a:custGeom>
          <a:solidFill>
            <a:srgbClr val="6F1D46"/>
          </a:solidFill>
        </p:spPr>
        <p:txBody>
          <a:bodyPr wrap="square" lIns="0" tIns="0" rIns="0" bIns="0" rtlCol="0"/>
          <a:lstStyle/>
          <a:p>
            <a:endParaRPr/>
          </a:p>
        </p:txBody>
      </p:sp>
      <p:sp>
        <p:nvSpPr>
          <p:cNvPr id="557" name="object 557"/>
          <p:cNvSpPr/>
          <p:nvPr/>
        </p:nvSpPr>
        <p:spPr>
          <a:xfrm>
            <a:off x="9935867" y="1536459"/>
            <a:ext cx="38100" cy="39370"/>
          </a:xfrm>
          <a:custGeom>
            <a:avLst/>
            <a:gdLst/>
            <a:ahLst/>
            <a:cxnLst/>
            <a:rect l="l" t="t" r="r" b="b"/>
            <a:pathLst>
              <a:path w="38100" h="39369">
                <a:moveTo>
                  <a:pt x="10833" y="0"/>
                </a:moveTo>
                <a:lnTo>
                  <a:pt x="0" y="0"/>
                </a:lnTo>
                <a:lnTo>
                  <a:pt x="1473" y="1968"/>
                </a:lnTo>
                <a:lnTo>
                  <a:pt x="2463" y="3924"/>
                </a:lnTo>
                <a:lnTo>
                  <a:pt x="3454" y="5397"/>
                </a:lnTo>
                <a:lnTo>
                  <a:pt x="5422" y="9334"/>
                </a:lnTo>
                <a:lnTo>
                  <a:pt x="6400" y="11785"/>
                </a:lnTo>
                <a:lnTo>
                  <a:pt x="15760" y="39281"/>
                </a:lnTo>
                <a:lnTo>
                  <a:pt x="20675" y="39281"/>
                </a:lnTo>
                <a:lnTo>
                  <a:pt x="24844" y="28981"/>
                </a:lnTo>
                <a:lnTo>
                  <a:pt x="18707" y="28981"/>
                </a:lnTo>
                <a:lnTo>
                  <a:pt x="11328" y="7365"/>
                </a:lnTo>
                <a:lnTo>
                  <a:pt x="10833" y="5397"/>
                </a:lnTo>
                <a:lnTo>
                  <a:pt x="10833" y="3924"/>
                </a:lnTo>
                <a:lnTo>
                  <a:pt x="10337" y="2451"/>
                </a:lnTo>
                <a:lnTo>
                  <a:pt x="10337" y="977"/>
                </a:lnTo>
                <a:lnTo>
                  <a:pt x="10833" y="0"/>
                </a:lnTo>
                <a:close/>
              </a:path>
              <a:path w="38100" h="39369">
                <a:moveTo>
                  <a:pt x="37909" y="0"/>
                </a:moveTo>
                <a:lnTo>
                  <a:pt x="28067" y="0"/>
                </a:lnTo>
                <a:lnTo>
                  <a:pt x="28067" y="3924"/>
                </a:lnTo>
                <a:lnTo>
                  <a:pt x="27571" y="5397"/>
                </a:lnTo>
                <a:lnTo>
                  <a:pt x="27076" y="7365"/>
                </a:lnTo>
                <a:lnTo>
                  <a:pt x="26593" y="8839"/>
                </a:lnTo>
                <a:lnTo>
                  <a:pt x="18707" y="28981"/>
                </a:lnTo>
                <a:lnTo>
                  <a:pt x="24844" y="28981"/>
                </a:lnTo>
                <a:lnTo>
                  <a:pt x="32004" y="11290"/>
                </a:lnTo>
                <a:lnTo>
                  <a:pt x="33489" y="8343"/>
                </a:lnTo>
                <a:lnTo>
                  <a:pt x="34467" y="5397"/>
                </a:lnTo>
                <a:lnTo>
                  <a:pt x="35445" y="3924"/>
                </a:lnTo>
                <a:lnTo>
                  <a:pt x="36931" y="977"/>
                </a:lnTo>
                <a:lnTo>
                  <a:pt x="37909" y="0"/>
                </a:lnTo>
                <a:close/>
              </a:path>
            </a:pathLst>
          </a:custGeom>
          <a:solidFill>
            <a:srgbClr val="6F1D46"/>
          </a:solidFill>
        </p:spPr>
        <p:txBody>
          <a:bodyPr wrap="square" lIns="0" tIns="0" rIns="0" bIns="0" rtlCol="0"/>
          <a:lstStyle/>
          <a:p>
            <a:endParaRPr/>
          </a:p>
        </p:txBody>
      </p:sp>
      <p:sp>
        <p:nvSpPr>
          <p:cNvPr id="558" name="object 558"/>
          <p:cNvSpPr/>
          <p:nvPr/>
        </p:nvSpPr>
        <p:spPr>
          <a:xfrm>
            <a:off x="9979198" y="1536462"/>
            <a:ext cx="24130" cy="40005"/>
          </a:xfrm>
          <a:custGeom>
            <a:avLst/>
            <a:gdLst/>
            <a:ahLst/>
            <a:cxnLst/>
            <a:rect l="l" t="t" r="r" b="b"/>
            <a:pathLst>
              <a:path w="24129" h="40005">
                <a:moveTo>
                  <a:pt x="124" y="39281"/>
                </a:moveTo>
                <a:lnTo>
                  <a:pt x="0" y="39776"/>
                </a:lnTo>
                <a:lnTo>
                  <a:pt x="124" y="39281"/>
                </a:lnTo>
                <a:close/>
              </a:path>
              <a:path w="24129" h="40005">
                <a:moveTo>
                  <a:pt x="21666" y="0"/>
                </a:moveTo>
                <a:lnTo>
                  <a:pt x="0" y="0"/>
                </a:lnTo>
                <a:lnTo>
                  <a:pt x="977" y="3924"/>
                </a:lnTo>
                <a:lnTo>
                  <a:pt x="1102" y="5892"/>
                </a:lnTo>
                <a:lnTo>
                  <a:pt x="1348" y="6870"/>
                </a:lnTo>
                <a:lnTo>
                  <a:pt x="1373" y="31432"/>
                </a:lnTo>
                <a:lnTo>
                  <a:pt x="1077" y="32893"/>
                </a:lnTo>
                <a:lnTo>
                  <a:pt x="977" y="36334"/>
                </a:lnTo>
                <a:lnTo>
                  <a:pt x="495" y="37807"/>
                </a:lnTo>
                <a:lnTo>
                  <a:pt x="124" y="39281"/>
                </a:lnTo>
                <a:lnTo>
                  <a:pt x="20675" y="39281"/>
                </a:lnTo>
                <a:lnTo>
                  <a:pt x="22155" y="35356"/>
                </a:lnTo>
                <a:lnTo>
                  <a:pt x="6896" y="35356"/>
                </a:lnTo>
                <a:lnTo>
                  <a:pt x="6896" y="21602"/>
                </a:lnTo>
                <a:lnTo>
                  <a:pt x="17558" y="21602"/>
                </a:lnTo>
                <a:lnTo>
                  <a:pt x="20180" y="17678"/>
                </a:lnTo>
                <a:lnTo>
                  <a:pt x="7391" y="17678"/>
                </a:lnTo>
                <a:lnTo>
                  <a:pt x="7391" y="4902"/>
                </a:lnTo>
                <a:lnTo>
                  <a:pt x="19554" y="4902"/>
                </a:lnTo>
                <a:lnTo>
                  <a:pt x="21666" y="0"/>
                </a:lnTo>
                <a:close/>
              </a:path>
              <a:path w="24129" h="40005">
                <a:moveTo>
                  <a:pt x="23634" y="31432"/>
                </a:moveTo>
                <a:lnTo>
                  <a:pt x="21666" y="32893"/>
                </a:lnTo>
                <a:lnTo>
                  <a:pt x="18707" y="33883"/>
                </a:lnTo>
                <a:lnTo>
                  <a:pt x="15748" y="34378"/>
                </a:lnTo>
                <a:lnTo>
                  <a:pt x="13284" y="34861"/>
                </a:lnTo>
                <a:lnTo>
                  <a:pt x="10337" y="35356"/>
                </a:lnTo>
                <a:lnTo>
                  <a:pt x="22155" y="35356"/>
                </a:lnTo>
                <a:lnTo>
                  <a:pt x="23634" y="31432"/>
                </a:lnTo>
                <a:close/>
              </a:path>
              <a:path w="24129" h="40005">
                <a:moveTo>
                  <a:pt x="17558" y="21602"/>
                </a:moveTo>
                <a:lnTo>
                  <a:pt x="10833" y="21602"/>
                </a:lnTo>
                <a:lnTo>
                  <a:pt x="12306" y="22098"/>
                </a:lnTo>
                <a:lnTo>
                  <a:pt x="13779" y="22098"/>
                </a:lnTo>
                <a:lnTo>
                  <a:pt x="14770" y="22580"/>
                </a:lnTo>
                <a:lnTo>
                  <a:pt x="16243" y="23571"/>
                </a:lnTo>
                <a:lnTo>
                  <a:pt x="17558" y="21602"/>
                </a:lnTo>
                <a:close/>
              </a:path>
              <a:path w="24129" h="40005">
                <a:moveTo>
                  <a:pt x="19554" y="4902"/>
                </a:moveTo>
                <a:lnTo>
                  <a:pt x="12801" y="4902"/>
                </a:lnTo>
                <a:lnTo>
                  <a:pt x="14274" y="5397"/>
                </a:lnTo>
                <a:lnTo>
                  <a:pt x="15748" y="5397"/>
                </a:lnTo>
                <a:lnTo>
                  <a:pt x="17233" y="5892"/>
                </a:lnTo>
                <a:lnTo>
                  <a:pt x="18707" y="6870"/>
                </a:lnTo>
                <a:lnTo>
                  <a:pt x="19554" y="4902"/>
                </a:lnTo>
                <a:close/>
              </a:path>
            </a:pathLst>
          </a:custGeom>
          <a:solidFill>
            <a:srgbClr val="6F1D46"/>
          </a:solidFill>
        </p:spPr>
        <p:txBody>
          <a:bodyPr wrap="square" lIns="0" tIns="0" rIns="0" bIns="0" rtlCol="0"/>
          <a:lstStyle/>
          <a:p>
            <a:endParaRPr/>
          </a:p>
        </p:txBody>
      </p:sp>
      <p:sp>
        <p:nvSpPr>
          <p:cNvPr id="559" name="object 559"/>
          <p:cNvSpPr/>
          <p:nvPr/>
        </p:nvSpPr>
        <p:spPr>
          <a:xfrm>
            <a:off x="10007261" y="1536947"/>
            <a:ext cx="21590" cy="40640"/>
          </a:xfrm>
          <a:custGeom>
            <a:avLst/>
            <a:gdLst/>
            <a:ahLst/>
            <a:cxnLst/>
            <a:rect l="l" t="t" r="r" b="b"/>
            <a:pathLst>
              <a:path w="21590" h="40640">
                <a:moveTo>
                  <a:pt x="0" y="30937"/>
                </a:moveTo>
                <a:lnTo>
                  <a:pt x="0" y="38315"/>
                </a:lnTo>
                <a:lnTo>
                  <a:pt x="1968" y="39293"/>
                </a:lnTo>
                <a:lnTo>
                  <a:pt x="2959" y="39293"/>
                </a:lnTo>
                <a:lnTo>
                  <a:pt x="4432" y="39789"/>
                </a:lnTo>
                <a:lnTo>
                  <a:pt x="5422" y="40271"/>
                </a:lnTo>
                <a:lnTo>
                  <a:pt x="12306" y="40271"/>
                </a:lnTo>
                <a:lnTo>
                  <a:pt x="15265" y="38798"/>
                </a:lnTo>
                <a:lnTo>
                  <a:pt x="17729" y="36830"/>
                </a:lnTo>
                <a:lnTo>
                  <a:pt x="19210" y="35356"/>
                </a:lnTo>
                <a:lnTo>
                  <a:pt x="6400" y="35356"/>
                </a:lnTo>
                <a:lnTo>
                  <a:pt x="5422" y="34874"/>
                </a:lnTo>
                <a:lnTo>
                  <a:pt x="3936" y="34378"/>
                </a:lnTo>
                <a:lnTo>
                  <a:pt x="990" y="32410"/>
                </a:lnTo>
                <a:lnTo>
                  <a:pt x="0" y="30937"/>
                </a:lnTo>
                <a:close/>
              </a:path>
              <a:path w="21590" h="40640">
                <a:moveTo>
                  <a:pt x="15265" y="0"/>
                </a:moveTo>
                <a:lnTo>
                  <a:pt x="9359" y="0"/>
                </a:lnTo>
                <a:lnTo>
                  <a:pt x="6400" y="990"/>
                </a:lnTo>
                <a:lnTo>
                  <a:pt x="3936" y="2946"/>
                </a:lnTo>
                <a:lnTo>
                  <a:pt x="1473" y="5397"/>
                </a:lnTo>
                <a:lnTo>
                  <a:pt x="495" y="7861"/>
                </a:lnTo>
                <a:lnTo>
                  <a:pt x="495" y="12776"/>
                </a:lnTo>
                <a:lnTo>
                  <a:pt x="9359" y="22098"/>
                </a:lnTo>
                <a:lnTo>
                  <a:pt x="11328" y="23583"/>
                </a:lnTo>
                <a:lnTo>
                  <a:pt x="14770" y="27012"/>
                </a:lnTo>
                <a:lnTo>
                  <a:pt x="15265" y="28486"/>
                </a:lnTo>
                <a:lnTo>
                  <a:pt x="15265" y="31432"/>
                </a:lnTo>
                <a:lnTo>
                  <a:pt x="14770" y="32905"/>
                </a:lnTo>
                <a:lnTo>
                  <a:pt x="11823" y="34874"/>
                </a:lnTo>
                <a:lnTo>
                  <a:pt x="10337" y="35356"/>
                </a:lnTo>
                <a:lnTo>
                  <a:pt x="19210" y="35356"/>
                </a:lnTo>
                <a:lnTo>
                  <a:pt x="20192" y="34378"/>
                </a:lnTo>
                <a:lnTo>
                  <a:pt x="21170" y="31927"/>
                </a:lnTo>
                <a:lnTo>
                  <a:pt x="21170" y="26035"/>
                </a:lnTo>
                <a:lnTo>
                  <a:pt x="20675" y="24066"/>
                </a:lnTo>
                <a:lnTo>
                  <a:pt x="17729" y="20142"/>
                </a:lnTo>
                <a:lnTo>
                  <a:pt x="15760" y="18173"/>
                </a:lnTo>
                <a:lnTo>
                  <a:pt x="12306" y="16205"/>
                </a:lnTo>
                <a:lnTo>
                  <a:pt x="10337" y="14744"/>
                </a:lnTo>
                <a:lnTo>
                  <a:pt x="8864" y="13754"/>
                </a:lnTo>
                <a:lnTo>
                  <a:pt x="6896" y="11785"/>
                </a:lnTo>
                <a:lnTo>
                  <a:pt x="6400" y="10807"/>
                </a:lnTo>
                <a:lnTo>
                  <a:pt x="6400" y="7861"/>
                </a:lnTo>
                <a:lnTo>
                  <a:pt x="6896" y="6388"/>
                </a:lnTo>
                <a:lnTo>
                  <a:pt x="8864" y="4419"/>
                </a:lnTo>
                <a:lnTo>
                  <a:pt x="10337" y="3937"/>
                </a:lnTo>
                <a:lnTo>
                  <a:pt x="19697" y="3937"/>
                </a:lnTo>
                <a:lnTo>
                  <a:pt x="19697" y="1473"/>
                </a:lnTo>
                <a:lnTo>
                  <a:pt x="18707" y="990"/>
                </a:lnTo>
                <a:lnTo>
                  <a:pt x="17729" y="990"/>
                </a:lnTo>
                <a:lnTo>
                  <a:pt x="16738" y="495"/>
                </a:lnTo>
                <a:lnTo>
                  <a:pt x="15265" y="0"/>
                </a:lnTo>
                <a:close/>
              </a:path>
              <a:path w="21590" h="40640">
                <a:moveTo>
                  <a:pt x="19697" y="3937"/>
                </a:moveTo>
                <a:lnTo>
                  <a:pt x="13296" y="3937"/>
                </a:lnTo>
                <a:lnTo>
                  <a:pt x="14770" y="4419"/>
                </a:lnTo>
                <a:lnTo>
                  <a:pt x="15760" y="4914"/>
                </a:lnTo>
                <a:lnTo>
                  <a:pt x="16738" y="5892"/>
                </a:lnTo>
                <a:lnTo>
                  <a:pt x="18211" y="6388"/>
                </a:lnTo>
                <a:lnTo>
                  <a:pt x="19202" y="7861"/>
                </a:lnTo>
                <a:lnTo>
                  <a:pt x="19697" y="7861"/>
                </a:lnTo>
                <a:lnTo>
                  <a:pt x="19697" y="3937"/>
                </a:lnTo>
                <a:close/>
              </a:path>
            </a:pathLst>
          </a:custGeom>
          <a:solidFill>
            <a:srgbClr val="6F1D46"/>
          </a:solidFill>
        </p:spPr>
        <p:txBody>
          <a:bodyPr wrap="square" lIns="0" tIns="0" rIns="0" bIns="0" rtlCol="0"/>
          <a:lstStyle/>
          <a:p>
            <a:endParaRPr/>
          </a:p>
        </p:txBody>
      </p:sp>
      <p:sp>
        <p:nvSpPr>
          <p:cNvPr id="560" name="object 560"/>
          <p:cNvSpPr/>
          <p:nvPr/>
        </p:nvSpPr>
        <p:spPr>
          <a:xfrm>
            <a:off x="10030894" y="1536952"/>
            <a:ext cx="31115" cy="39370"/>
          </a:xfrm>
          <a:custGeom>
            <a:avLst/>
            <a:gdLst/>
            <a:ahLst/>
            <a:cxnLst/>
            <a:rect l="l" t="t" r="r" b="b"/>
            <a:pathLst>
              <a:path w="31115" h="39369">
                <a:moveTo>
                  <a:pt x="18224" y="4419"/>
                </a:moveTo>
                <a:lnTo>
                  <a:pt x="12801" y="4419"/>
                </a:lnTo>
                <a:lnTo>
                  <a:pt x="12801" y="32410"/>
                </a:lnTo>
                <a:lnTo>
                  <a:pt x="12306" y="33883"/>
                </a:lnTo>
                <a:lnTo>
                  <a:pt x="12306" y="35356"/>
                </a:lnTo>
                <a:lnTo>
                  <a:pt x="11328" y="39293"/>
                </a:lnTo>
                <a:lnTo>
                  <a:pt x="19697" y="39293"/>
                </a:lnTo>
                <a:lnTo>
                  <a:pt x="18707" y="35356"/>
                </a:lnTo>
                <a:lnTo>
                  <a:pt x="18707" y="33883"/>
                </a:lnTo>
                <a:lnTo>
                  <a:pt x="18224" y="32410"/>
                </a:lnTo>
                <a:lnTo>
                  <a:pt x="18224" y="4419"/>
                </a:lnTo>
                <a:close/>
              </a:path>
              <a:path w="31115" h="39369">
                <a:moveTo>
                  <a:pt x="30530" y="0"/>
                </a:moveTo>
                <a:lnTo>
                  <a:pt x="1968" y="0"/>
                </a:lnTo>
                <a:lnTo>
                  <a:pt x="0" y="6870"/>
                </a:lnTo>
                <a:lnTo>
                  <a:pt x="1968" y="5892"/>
                </a:lnTo>
                <a:lnTo>
                  <a:pt x="4432" y="5397"/>
                </a:lnTo>
                <a:lnTo>
                  <a:pt x="7391"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61" name="object 561"/>
          <p:cNvSpPr/>
          <p:nvPr/>
        </p:nvSpPr>
        <p:spPr>
          <a:xfrm>
            <a:off x="10063393" y="1537448"/>
            <a:ext cx="45085" cy="41275"/>
          </a:xfrm>
          <a:custGeom>
            <a:avLst/>
            <a:gdLst/>
            <a:ahLst/>
            <a:cxnLst/>
            <a:rect l="l" t="t" r="r" b="b"/>
            <a:pathLst>
              <a:path w="45084" h="41275">
                <a:moveTo>
                  <a:pt x="41846" y="12763"/>
                </a:moveTo>
                <a:lnTo>
                  <a:pt x="35940" y="12763"/>
                </a:lnTo>
                <a:lnTo>
                  <a:pt x="35940" y="31915"/>
                </a:lnTo>
                <a:lnTo>
                  <a:pt x="35543" y="33883"/>
                </a:lnTo>
                <a:lnTo>
                  <a:pt x="35445" y="37312"/>
                </a:lnTo>
                <a:lnTo>
                  <a:pt x="34950" y="38798"/>
                </a:lnTo>
                <a:lnTo>
                  <a:pt x="34455" y="40754"/>
                </a:lnTo>
                <a:lnTo>
                  <a:pt x="43319" y="40754"/>
                </a:lnTo>
                <a:lnTo>
                  <a:pt x="42462" y="37312"/>
                </a:lnTo>
                <a:lnTo>
                  <a:pt x="42341" y="35356"/>
                </a:lnTo>
                <a:lnTo>
                  <a:pt x="41971" y="33883"/>
                </a:lnTo>
                <a:lnTo>
                  <a:pt x="41846" y="12763"/>
                </a:lnTo>
                <a:close/>
              </a:path>
              <a:path w="45084" h="41275">
                <a:moveTo>
                  <a:pt x="8851" y="0"/>
                </a:moveTo>
                <a:lnTo>
                  <a:pt x="0" y="0"/>
                </a:lnTo>
                <a:lnTo>
                  <a:pt x="3936" y="4902"/>
                </a:lnTo>
                <a:lnTo>
                  <a:pt x="3936" y="30441"/>
                </a:lnTo>
                <a:lnTo>
                  <a:pt x="3441" y="32893"/>
                </a:lnTo>
                <a:lnTo>
                  <a:pt x="3441" y="35839"/>
                </a:lnTo>
                <a:lnTo>
                  <a:pt x="2946" y="37312"/>
                </a:lnTo>
                <a:lnTo>
                  <a:pt x="2451" y="39281"/>
                </a:lnTo>
                <a:lnTo>
                  <a:pt x="11315" y="39281"/>
                </a:lnTo>
                <a:lnTo>
                  <a:pt x="10458" y="35839"/>
                </a:lnTo>
                <a:lnTo>
                  <a:pt x="10337" y="33883"/>
                </a:lnTo>
                <a:lnTo>
                  <a:pt x="9842" y="31915"/>
                </a:lnTo>
                <a:lnTo>
                  <a:pt x="9842" y="27495"/>
                </a:lnTo>
                <a:lnTo>
                  <a:pt x="10337" y="27495"/>
                </a:lnTo>
                <a:lnTo>
                  <a:pt x="10337" y="13258"/>
                </a:lnTo>
                <a:lnTo>
                  <a:pt x="17881" y="13258"/>
                </a:lnTo>
                <a:lnTo>
                  <a:pt x="10337" y="3924"/>
                </a:lnTo>
                <a:lnTo>
                  <a:pt x="9842" y="3429"/>
                </a:lnTo>
                <a:lnTo>
                  <a:pt x="9842" y="2451"/>
                </a:lnTo>
                <a:lnTo>
                  <a:pt x="9347" y="1955"/>
                </a:lnTo>
                <a:lnTo>
                  <a:pt x="8851" y="977"/>
                </a:lnTo>
                <a:lnTo>
                  <a:pt x="8851" y="0"/>
                </a:lnTo>
                <a:close/>
              </a:path>
              <a:path w="45084" h="41275">
                <a:moveTo>
                  <a:pt x="17881" y="13258"/>
                </a:moveTo>
                <a:lnTo>
                  <a:pt x="10337" y="13258"/>
                </a:lnTo>
                <a:lnTo>
                  <a:pt x="23139" y="29464"/>
                </a:lnTo>
                <a:lnTo>
                  <a:pt x="31044" y="19151"/>
                </a:lnTo>
                <a:lnTo>
                  <a:pt x="22644" y="19151"/>
                </a:lnTo>
                <a:lnTo>
                  <a:pt x="17881" y="13258"/>
                </a:lnTo>
                <a:close/>
              </a:path>
              <a:path w="45084" h="41275">
                <a:moveTo>
                  <a:pt x="44792" y="482"/>
                </a:moveTo>
                <a:lnTo>
                  <a:pt x="35940" y="482"/>
                </a:lnTo>
                <a:lnTo>
                  <a:pt x="35940" y="1460"/>
                </a:lnTo>
                <a:lnTo>
                  <a:pt x="34950" y="3429"/>
                </a:lnTo>
                <a:lnTo>
                  <a:pt x="34455" y="3924"/>
                </a:lnTo>
                <a:lnTo>
                  <a:pt x="33972" y="4902"/>
                </a:lnTo>
                <a:lnTo>
                  <a:pt x="22644" y="19151"/>
                </a:lnTo>
                <a:lnTo>
                  <a:pt x="31044" y="19151"/>
                </a:lnTo>
                <a:lnTo>
                  <a:pt x="35940" y="12763"/>
                </a:lnTo>
                <a:lnTo>
                  <a:pt x="41846" y="12763"/>
                </a:lnTo>
                <a:lnTo>
                  <a:pt x="41846" y="7366"/>
                </a:lnTo>
                <a:lnTo>
                  <a:pt x="42341" y="5880"/>
                </a:lnTo>
                <a:lnTo>
                  <a:pt x="42824" y="3924"/>
                </a:lnTo>
                <a:lnTo>
                  <a:pt x="43814" y="2451"/>
                </a:lnTo>
                <a:lnTo>
                  <a:pt x="44792" y="482"/>
                </a:lnTo>
                <a:close/>
              </a:path>
            </a:pathLst>
          </a:custGeom>
          <a:solidFill>
            <a:srgbClr val="6F1D46"/>
          </a:solidFill>
        </p:spPr>
        <p:txBody>
          <a:bodyPr wrap="square" lIns="0" tIns="0" rIns="0" bIns="0" rtlCol="0"/>
          <a:lstStyle/>
          <a:p>
            <a:endParaRPr/>
          </a:p>
        </p:txBody>
      </p:sp>
      <p:sp>
        <p:nvSpPr>
          <p:cNvPr id="562" name="object 562"/>
          <p:cNvSpPr/>
          <p:nvPr/>
        </p:nvSpPr>
        <p:spPr>
          <a:xfrm>
            <a:off x="10114101" y="1536462"/>
            <a:ext cx="23495" cy="40005"/>
          </a:xfrm>
          <a:custGeom>
            <a:avLst/>
            <a:gdLst/>
            <a:ahLst/>
            <a:cxnLst/>
            <a:rect l="l" t="t" r="r" b="b"/>
            <a:pathLst>
              <a:path w="23495" h="40005">
                <a:moveTo>
                  <a:pt x="124" y="39281"/>
                </a:moveTo>
                <a:lnTo>
                  <a:pt x="0" y="39776"/>
                </a:lnTo>
                <a:lnTo>
                  <a:pt x="124" y="39281"/>
                </a:lnTo>
                <a:close/>
              </a:path>
              <a:path w="23495" h="40005">
                <a:moveTo>
                  <a:pt x="21666" y="0"/>
                </a:moveTo>
                <a:lnTo>
                  <a:pt x="0" y="0"/>
                </a:lnTo>
                <a:lnTo>
                  <a:pt x="990" y="3924"/>
                </a:lnTo>
                <a:lnTo>
                  <a:pt x="1112" y="5892"/>
                </a:lnTo>
                <a:lnTo>
                  <a:pt x="1351" y="6870"/>
                </a:lnTo>
                <a:lnTo>
                  <a:pt x="1375" y="31432"/>
                </a:lnTo>
                <a:lnTo>
                  <a:pt x="1088" y="32893"/>
                </a:lnTo>
                <a:lnTo>
                  <a:pt x="990" y="36334"/>
                </a:lnTo>
                <a:lnTo>
                  <a:pt x="495" y="37807"/>
                </a:lnTo>
                <a:lnTo>
                  <a:pt x="124" y="39281"/>
                </a:lnTo>
                <a:lnTo>
                  <a:pt x="20193" y="39281"/>
                </a:lnTo>
                <a:lnTo>
                  <a:pt x="21666" y="35356"/>
                </a:lnTo>
                <a:lnTo>
                  <a:pt x="6400" y="35356"/>
                </a:lnTo>
                <a:lnTo>
                  <a:pt x="6400" y="21602"/>
                </a:lnTo>
                <a:lnTo>
                  <a:pt x="17075" y="21602"/>
                </a:lnTo>
                <a:lnTo>
                  <a:pt x="19697" y="17678"/>
                </a:lnTo>
                <a:lnTo>
                  <a:pt x="6896" y="17678"/>
                </a:lnTo>
                <a:lnTo>
                  <a:pt x="6896" y="4902"/>
                </a:lnTo>
                <a:lnTo>
                  <a:pt x="19554" y="4902"/>
                </a:lnTo>
                <a:lnTo>
                  <a:pt x="21666" y="0"/>
                </a:lnTo>
                <a:close/>
              </a:path>
              <a:path w="23495" h="40005">
                <a:moveTo>
                  <a:pt x="23139" y="31432"/>
                </a:moveTo>
                <a:lnTo>
                  <a:pt x="21170" y="32893"/>
                </a:lnTo>
                <a:lnTo>
                  <a:pt x="18211" y="33883"/>
                </a:lnTo>
                <a:lnTo>
                  <a:pt x="15265" y="34378"/>
                </a:lnTo>
                <a:lnTo>
                  <a:pt x="12801" y="34861"/>
                </a:lnTo>
                <a:lnTo>
                  <a:pt x="9842" y="35356"/>
                </a:lnTo>
                <a:lnTo>
                  <a:pt x="21666" y="35356"/>
                </a:lnTo>
                <a:lnTo>
                  <a:pt x="23139" y="31432"/>
                </a:lnTo>
                <a:close/>
              </a:path>
              <a:path w="23495" h="40005">
                <a:moveTo>
                  <a:pt x="17075" y="21602"/>
                </a:moveTo>
                <a:lnTo>
                  <a:pt x="10337" y="21602"/>
                </a:lnTo>
                <a:lnTo>
                  <a:pt x="11823" y="22098"/>
                </a:lnTo>
                <a:lnTo>
                  <a:pt x="13296" y="22098"/>
                </a:lnTo>
                <a:lnTo>
                  <a:pt x="14274" y="22580"/>
                </a:lnTo>
                <a:lnTo>
                  <a:pt x="15760" y="23571"/>
                </a:lnTo>
                <a:lnTo>
                  <a:pt x="17075" y="21602"/>
                </a:lnTo>
                <a:close/>
              </a:path>
              <a:path w="23495" h="40005">
                <a:moveTo>
                  <a:pt x="19554" y="4902"/>
                </a:moveTo>
                <a:lnTo>
                  <a:pt x="12801" y="4902"/>
                </a:lnTo>
                <a:lnTo>
                  <a:pt x="14274" y="5397"/>
                </a:lnTo>
                <a:lnTo>
                  <a:pt x="15760" y="5397"/>
                </a:lnTo>
                <a:lnTo>
                  <a:pt x="17233" y="5892"/>
                </a:lnTo>
                <a:lnTo>
                  <a:pt x="18707" y="6870"/>
                </a:lnTo>
                <a:lnTo>
                  <a:pt x="19554" y="4902"/>
                </a:lnTo>
                <a:close/>
              </a:path>
            </a:pathLst>
          </a:custGeom>
          <a:solidFill>
            <a:srgbClr val="6F1D46"/>
          </a:solidFill>
        </p:spPr>
        <p:txBody>
          <a:bodyPr wrap="square" lIns="0" tIns="0" rIns="0" bIns="0" rtlCol="0"/>
          <a:lstStyle/>
          <a:p>
            <a:endParaRPr/>
          </a:p>
        </p:txBody>
      </p:sp>
      <p:sp>
        <p:nvSpPr>
          <p:cNvPr id="563" name="object 563"/>
          <p:cNvSpPr/>
          <p:nvPr/>
        </p:nvSpPr>
        <p:spPr>
          <a:xfrm>
            <a:off x="10139212" y="1537448"/>
            <a:ext cx="37465" cy="39370"/>
          </a:xfrm>
          <a:custGeom>
            <a:avLst/>
            <a:gdLst/>
            <a:ahLst/>
            <a:cxnLst/>
            <a:rect l="l" t="t" r="r" b="b"/>
            <a:pathLst>
              <a:path w="37465" h="39369">
                <a:moveTo>
                  <a:pt x="9347" y="0"/>
                </a:moveTo>
                <a:lnTo>
                  <a:pt x="0" y="0"/>
                </a:lnTo>
                <a:lnTo>
                  <a:pt x="3936" y="3924"/>
                </a:lnTo>
                <a:lnTo>
                  <a:pt x="4432" y="4902"/>
                </a:lnTo>
                <a:lnTo>
                  <a:pt x="5410" y="5880"/>
                </a:lnTo>
                <a:lnTo>
                  <a:pt x="5410" y="30441"/>
                </a:lnTo>
                <a:lnTo>
                  <a:pt x="4927" y="32893"/>
                </a:lnTo>
                <a:lnTo>
                  <a:pt x="4927" y="35839"/>
                </a:lnTo>
                <a:lnTo>
                  <a:pt x="4432" y="37312"/>
                </a:lnTo>
                <a:lnTo>
                  <a:pt x="3936" y="39281"/>
                </a:lnTo>
                <a:lnTo>
                  <a:pt x="11810" y="39281"/>
                </a:lnTo>
                <a:lnTo>
                  <a:pt x="10953" y="35839"/>
                </a:lnTo>
                <a:lnTo>
                  <a:pt x="10833" y="33883"/>
                </a:lnTo>
                <a:lnTo>
                  <a:pt x="10337" y="31915"/>
                </a:lnTo>
                <a:lnTo>
                  <a:pt x="10337" y="27495"/>
                </a:lnTo>
                <a:lnTo>
                  <a:pt x="9842" y="27495"/>
                </a:lnTo>
                <a:lnTo>
                  <a:pt x="9842" y="12268"/>
                </a:lnTo>
                <a:lnTo>
                  <a:pt x="17229" y="12268"/>
                </a:lnTo>
                <a:lnTo>
                  <a:pt x="15747" y="10299"/>
                </a:lnTo>
                <a:lnTo>
                  <a:pt x="14770" y="8343"/>
                </a:lnTo>
                <a:lnTo>
                  <a:pt x="13284" y="6870"/>
                </a:lnTo>
                <a:lnTo>
                  <a:pt x="11328" y="3924"/>
                </a:lnTo>
                <a:lnTo>
                  <a:pt x="9347" y="0"/>
                </a:lnTo>
                <a:close/>
              </a:path>
              <a:path w="37465" h="39369">
                <a:moveTo>
                  <a:pt x="17229" y="12268"/>
                </a:moveTo>
                <a:lnTo>
                  <a:pt x="9842" y="12268"/>
                </a:lnTo>
                <a:lnTo>
                  <a:pt x="24612" y="31419"/>
                </a:lnTo>
                <a:lnTo>
                  <a:pt x="28549" y="37312"/>
                </a:lnTo>
                <a:lnTo>
                  <a:pt x="29044" y="38303"/>
                </a:lnTo>
                <a:lnTo>
                  <a:pt x="29044" y="38798"/>
                </a:lnTo>
                <a:lnTo>
                  <a:pt x="36931" y="38798"/>
                </a:lnTo>
                <a:lnTo>
                  <a:pt x="36436" y="37807"/>
                </a:lnTo>
                <a:lnTo>
                  <a:pt x="36436" y="36830"/>
                </a:lnTo>
                <a:lnTo>
                  <a:pt x="35940" y="34861"/>
                </a:lnTo>
                <a:lnTo>
                  <a:pt x="35445" y="33388"/>
                </a:lnTo>
                <a:lnTo>
                  <a:pt x="35445" y="29946"/>
                </a:lnTo>
                <a:lnTo>
                  <a:pt x="30530" y="29946"/>
                </a:lnTo>
                <a:lnTo>
                  <a:pt x="17229" y="12268"/>
                </a:lnTo>
                <a:close/>
              </a:path>
              <a:path w="37465" h="39369">
                <a:moveTo>
                  <a:pt x="36931" y="0"/>
                </a:moveTo>
                <a:lnTo>
                  <a:pt x="29044" y="0"/>
                </a:lnTo>
                <a:lnTo>
                  <a:pt x="30035" y="3924"/>
                </a:lnTo>
                <a:lnTo>
                  <a:pt x="30156" y="5880"/>
                </a:lnTo>
                <a:lnTo>
                  <a:pt x="30406" y="6870"/>
                </a:lnTo>
                <a:lnTo>
                  <a:pt x="30530" y="29946"/>
                </a:lnTo>
                <a:lnTo>
                  <a:pt x="35445" y="29946"/>
                </a:lnTo>
                <a:lnTo>
                  <a:pt x="35545" y="8343"/>
                </a:lnTo>
                <a:lnTo>
                  <a:pt x="35841" y="6870"/>
                </a:lnTo>
                <a:lnTo>
                  <a:pt x="35940" y="3429"/>
                </a:lnTo>
                <a:lnTo>
                  <a:pt x="36436" y="1955"/>
                </a:lnTo>
                <a:lnTo>
                  <a:pt x="36931" y="0"/>
                </a:lnTo>
                <a:close/>
              </a:path>
            </a:pathLst>
          </a:custGeom>
          <a:solidFill>
            <a:srgbClr val="6F1D46"/>
          </a:solidFill>
        </p:spPr>
        <p:txBody>
          <a:bodyPr wrap="square" lIns="0" tIns="0" rIns="0" bIns="0" rtlCol="0"/>
          <a:lstStyle/>
          <a:p>
            <a:endParaRPr/>
          </a:p>
        </p:txBody>
      </p:sp>
      <p:sp>
        <p:nvSpPr>
          <p:cNvPr id="564" name="object 564"/>
          <p:cNvSpPr/>
          <p:nvPr/>
        </p:nvSpPr>
        <p:spPr>
          <a:xfrm>
            <a:off x="10181060" y="1536952"/>
            <a:ext cx="31115" cy="39370"/>
          </a:xfrm>
          <a:custGeom>
            <a:avLst/>
            <a:gdLst/>
            <a:ahLst/>
            <a:cxnLst/>
            <a:rect l="l" t="t" r="r" b="b"/>
            <a:pathLst>
              <a:path w="31115" h="39369">
                <a:moveTo>
                  <a:pt x="18224" y="4419"/>
                </a:moveTo>
                <a:lnTo>
                  <a:pt x="12801" y="4419"/>
                </a:lnTo>
                <a:lnTo>
                  <a:pt x="12801" y="30441"/>
                </a:lnTo>
                <a:lnTo>
                  <a:pt x="12306" y="32410"/>
                </a:lnTo>
                <a:lnTo>
                  <a:pt x="11811" y="33883"/>
                </a:lnTo>
                <a:lnTo>
                  <a:pt x="11811" y="35356"/>
                </a:lnTo>
                <a:lnTo>
                  <a:pt x="10833" y="39293"/>
                </a:lnTo>
                <a:lnTo>
                  <a:pt x="19697" y="39293"/>
                </a:lnTo>
                <a:lnTo>
                  <a:pt x="18707" y="35356"/>
                </a:lnTo>
                <a:lnTo>
                  <a:pt x="18707" y="33883"/>
                </a:lnTo>
                <a:lnTo>
                  <a:pt x="18224" y="32410"/>
                </a:lnTo>
                <a:lnTo>
                  <a:pt x="18224" y="4419"/>
                </a:lnTo>
                <a:close/>
              </a:path>
              <a:path w="31115" h="39369">
                <a:moveTo>
                  <a:pt x="30530" y="0"/>
                </a:moveTo>
                <a:lnTo>
                  <a:pt x="1968" y="0"/>
                </a:lnTo>
                <a:lnTo>
                  <a:pt x="0" y="6870"/>
                </a:lnTo>
                <a:lnTo>
                  <a:pt x="1968" y="5892"/>
                </a:lnTo>
                <a:lnTo>
                  <a:pt x="4432" y="5397"/>
                </a:lnTo>
                <a:lnTo>
                  <a:pt x="7391"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65" name="object 565"/>
          <p:cNvSpPr/>
          <p:nvPr/>
        </p:nvSpPr>
        <p:spPr>
          <a:xfrm>
            <a:off x="10227335" y="1536457"/>
            <a:ext cx="41910" cy="40640"/>
          </a:xfrm>
          <a:custGeom>
            <a:avLst/>
            <a:gdLst/>
            <a:ahLst/>
            <a:cxnLst/>
            <a:rect l="l" t="t" r="r" b="b"/>
            <a:pathLst>
              <a:path w="41909" h="40640">
                <a:moveTo>
                  <a:pt x="21183" y="0"/>
                </a:moveTo>
                <a:lnTo>
                  <a:pt x="7886" y="28486"/>
                </a:lnTo>
                <a:lnTo>
                  <a:pt x="6413" y="31927"/>
                </a:lnTo>
                <a:lnTo>
                  <a:pt x="4927" y="33896"/>
                </a:lnTo>
                <a:lnTo>
                  <a:pt x="2959" y="36347"/>
                </a:lnTo>
                <a:lnTo>
                  <a:pt x="990" y="39293"/>
                </a:lnTo>
                <a:lnTo>
                  <a:pt x="0" y="40271"/>
                </a:lnTo>
                <a:lnTo>
                  <a:pt x="9855" y="40271"/>
                </a:lnTo>
                <a:lnTo>
                  <a:pt x="9855" y="37820"/>
                </a:lnTo>
                <a:lnTo>
                  <a:pt x="10833" y="32905"/>
                </a:lnTo>
                <a:lnTo>
                  <a:pt x="11823" y="30937"/>
                </a:lnTo>
                <a:lnTo>
                  <a:pt x="12814" y="28486"/>
                </a:lnTo>
                <a:lnTo>
                  <a:pt x="12814" y="27990"/>
                </a:lnTo>
                <a:lnTo>
                  <a:pt x="34236" y="27990"/>
                </a:lnTo>
                <a:lnTo>
                  <a:pt x="31719" y="22593"/>
                </a:lnTo>
                <a:lnTo>
                  <a:pt x="15760" y="22593"/>
                </a:lnTo>
                <a:lnTo>
                  <a:pt x="21183" y="10807"/>
                </a:lnTo>
                <a:lnTo>
                  <a:pt x="26223" y="10807"/>
                </a:lnTo>
                <a:lnTo>
                  <a:pt x="21183" y="0"/>
                </a:lnTo>
                <a:close/>
              </a:path>
              <a:path w="41909" h="40640">
                <a:moveTo>
                  <a:pt x="34236" y="27990"/>
                </a:moveTo>
                <a:lnTo>
                  <a:pt x="27584" y="27990"/>
                </a:lnTo>
                <a:lnTo>
                  <a:pt x="30035" y="32905"/>
                </a:lnTo>
                <a:lnTo>
                  <a:pt x="30530" y="34874"/>
                </a:lnTo>
                <a:lnTo>
                  <a:pt x="31521" y="37820"/>
                </a:lnTo>
                <a:lnTo>
                  <a:pt x="31521" y="39789"/>
                </a:lnTo>
                <a:lnTo>
                  <a:pt x="41363" y="39789"/>
                </a:lnTo>
                <a:lnTo>
                  <a:pt x="40373" y="38798"/>
                </a:lnTo>
                <a:lnTo>
                  <a:pt x="37426" y="34378"/>
                </a:lnTo>
                <a:lnTo>
                  <a:pt x="35953" y="31927"/>
                </a:lnTo>
                <a:lnTo>
                  <a:pt x="34467" y="28486"/>
                </a:lnTo>
                <a:lnTo>
                  <a:pt x="34236" y="27990"/>
                </a:lnTo>
                <a:close/>
              </a:path>
              <a:path w="41909" h="40640">
                <a:moveTo>
                  <a:pt x="26223" y="10807"/>
                </a:moveTo>
                <a:lnTo>
                  <a:pt x="21183" y="10807"/>
                </a:lnTo>
                <a:lnTo>
                  <a:pt x="26098" y="22593"/>
                </a:lnTo>
                <a:lnTo>
                  <a:pt x="31719" y="22593"/>
                </a:lnTo>
                <a:lnTo>
                  <a:pt x="26223" y="10807"/>
                </a:lnTo>
                <a:close/>
              </a:path>
            </a:pathLst>
          </a:custGeom>
          <a:solidFill>
            <a:srgbClr val="6F1D46"/>
          </a:solidFill>
        </p:spPr>
        <p:txBody>
          <a:bodyPr wrap="square" lIns="0" tIns="0" rIns="0" bIns="0" rtlCol="0"/>
          <a:lstStyle/>
          <a:p>
            <a:endParaRPr/>
          </a:p>
        </p:txBody>
      </p:sp>
      <p:sp>
        <p:nvSpPr>
          <p:cNvPr id="566" name="object 566"/>
          <p:cNvSpPr/>
          <p:nvPr/>
        </p:nvSpPr>
        <p:spPr>
          <a:xfrm>
            <a:off x="10311041" y="1536952"/>
            <a:ext cx="31115" cy="39370"/>
          </a:xfrm>
          <a:custGeom>
            <a:avLst/>
            <a:gdLst/>
            <a:ahLst/>
            <a:cxnLst/>
            <a:rect l="l" t="t" r="r" b="b"/>
            <a:pathLst>
              <a:path w="31115" h="39369">
                <a:moveTo>
                  <a:pt x="18211" y="4419"/>
                </a:moveTo>
                <a:lnTo>
                  <a:pt x="12801" y="4419"/>
                </a:lnTo>
                <a:lnTo>
                  <a:pt x="12801" y="30441"/>
                </a:lnTo>
                <a:lnTo>
                  <a:pt x="12306" y="32410"/>
                </a:lnTo>
                <a:lnTo>
                  <a:pt x="11811" y="33883"/>
                </a:lnTo>
                <a:lnTo>
                  <a:pt x="11811" y="35356"/>
                </a:lnTo>
                <a:lnTo>
                  <a:pt x="10833" y="39293"/>
                </a:lnTo>
                <a:lnTo>
                  <a:pt x="19697" y="39293"/>
                </a:lnTo>
                <a:lnTo>
                  <a:pt x="18707" y="35356"/>
                </a:lnTo>
                <a:lnTo>
                  <a:pt x="18707" y="33883"/>
                </a:lnTo>
                <a:lnTo>
                  <a:pt x="18211" y="32410"/>
                </a:lnTo>
                <a:lnTo>
                  <a:pt x="18211" y="4419"/>
                </a:lnTo>
                <a:close/>
              </a:path>
              <a:path w="31115" h="39369">
                <a:moveTo>
                  <a:pt x="30530" y="0"/>
                </a:moveTo>
                <a:lnTo>
                  <a:pt x="1968" y="0"/>
                </a:lnTo>
                <a:lnTo>
                  <a:pt x="0" y="6870"/>
                </a:lnTo>
                <a:lnTo>
                  <a:pt x="1968" y="5892"/>
                </a:lnTo>
                <a:lnTo>
                  <a:pt x="4432" y="5397"/>
                </a:lnTo>
                <a:lnTo>
                  <a:pt x="7378"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67" name="object 567"/>
          <p:cNvSpPr/>
          <p:nvPr/>
        </p:nvSpPr>
        <p:spPr>
          <a:xfrm>
            <a:off x="10346001" y="1535974"/>
            <a:ext cx="31750" cy="40640"/>
          </a:xfrm>
          <a:custGeom>
            <a:avLst/>
            <a:gdLst/>
            <a:ahLst/>
            <a:cxnLst/>
            <a:rect l="l" t="t" r="r" b="b"/>
            <a:pathLst>
              <a:path w="31750" h="40640">
                <a:moveTo>
                  <a:pt x="8864" y="482"/>
                </a:moveTo>
                <a:lnTo>
                  <a:pt x="0" y="482"/>
                </a:lnTo>
                <a:lnTo>
                  <a:pt x="977" y="4419"/>
                </a:lnTo>
                <a:lnTo>
                  <a:pt x="1100" y="6375"/>
                </a:lnTo>
                <a:lnTo>
                  <a:pt x="1347" y="7353"/>
                </a:lnTo>
                <a:lnTo>
                  <a:pt x="1473" y="33388"/>
                </a:lnTo>
                <a:lnTo>
                  <a:pt x="1102" y="34861"/>
                </a:lnTo>
                <a:lnTo>
                  <a:pt x="977" y="36830"/>
                </a:lnTo>
                <a:lnTo>
                  <a:pt x="482" y="38303"/>
                </a:lnTo>
                <a:lnTo>
                  <a:pt x="0" y="40271"/>
                </a:lnTo>
                <a:lnTo>
                  <a:pt x="8864" y="40271"/>
                </a:lnTo>
                <a:lnTo>
                  <a:pt x="7998" y="36830"/>
                </a:lnTo>
                <a:lnTo>
                  <a:pt x="7873" y="34861"/>
                </a:lnTo>
                <a:lnTo>
                  <a:pt x="7503" y="33388"/>
                </a:lnTo>
                <a:lnTo>
                  <a:pt x="7378" y="22580"/>
                </a:lnTo>
                <a:lnTo>
                  <a:pt x="30022" y="22580"/>
                </a:lnTo>
                <a:lnTo>
                  <a:pt x="30022" y="17183"/>
                </a:lnTo>
                <a:lnTo>
                  <a:pt x="7378" y="17183"/>
                </a:lnTo>
                <a:lnTo>
                  <a:pt x="7476" y="8839"/>
                </a:lnTo>
                <a:lnTo>
                  <a:pt x="7776" y="7353"/>
                </a:lnTo>
                <a:lnTo>
                  <a:pt x="7873" y="3924"/>
                </a:lnTo>
                <a:lnTo>
                  <a:pt x="8369" y="2451"/>
                </a:lnTo>
                <a:lnTo>
                  <a:pt x="8864" y="482"/>
                </a:lnTo>
                <a:close/>
              </a:path>
              <a:path w="31750" h="40640">
                <a:moveTo>
                  <a:pt x="30022" y="22580"/>
                </a:moveTo>
                <a:lnTo>
                  <a:pt x="24129" y="22580"/>
                </a:lnTo>
                <a:lnTo>
                  <a:pt x="24129" y="30937"/>
                </a:lnTo>
                <a:lnTo>
                  <a:pt x="23734" y="32893"/>
                </a:lnTo>
                <a:lnTo>
                  <a:pt x="23634" y="36334"/>
                </a:lnTo>
                <a:lnTo>
                  <a:pt x="23139" y="37807"/>
                </a:lnTo>
                <a:lnTo>
                  <a:pt x="22644" y="39776"/>
                </a:lnTo>
                <a:lnTo>
                  <a:pt x="31508" y="39776"/>
                </a:lnTo>
                <a:lnTo>
                  <a:pt x="30642" y="36334"/>
                </a:lnTo>
                <a:lnTo>
                  <a:pt x="30518" y="34366"/>
                </a:lnTo>
                <a:lnTo>
                  <a:pt x="30145" y="32893"/>
                </a:lnTo>
                <a:lnTo>
                  <a:pt x="30022" y="22580"/>
                </a:lnTo>
                <a:close/>
              </a:path>
              <a:path w="31750" h="40640">
                <a:moveTo>
                  <a:pt x="31508" y="0"/>
                </a:moveTo>
                <a:lnTo>
                  <a:pt x="22644" y="0"/>
                </a:lnTo>
                <a:lnTo>
                  <a:pt x="23634" y="3924"/>
                </a:lnTo>
                <a:lnTo>
                  <a:pt x="23760" y="5892"/>
                </a:lnTo>
                <a:lnTo>
                  <a:pt x="24007" y="6870"/>
                </a:lnTo>
                <a:lnTo>
                  <a:pt x="24129" y="17183"/>
                </a:lnTo>
                <a:lnTo>
                  <a:pt x="30022" y="17183"/>
                </a:lnTo>
                <a:lnTo>
                  <a:pt x="30022" y="8839"/>
                </a:lnTo>
                <a:lnTo>
                  <a:pt x="30418" y="6870"/>
                </a:lnTo>
                <a:lnTo>
                  <a:pt x="30518" y="3429"/>
                </a:lnTo>
                <a:lnTo>
                  <a:pt x="31013" y="1955"/>
                </a:lnTo>
                <a:lnTo>
                  <a:pt x="31508" y="0"/>
                </a:lnTo>
                <a:close/>
              </a:path>
            </a:pathLst>
          </a:custGeom>
          <a:solidFill>
            <a:srgbClr val="6F1D46"/>
          </a:solidFill>
        </p:spPr>
        <p:txBody>
          <a:bodyPr wrap="square" lIns="0" tIns="0" rIns="0" bIns="0" rtlCol="0"/>
          <a:lstStyle/>
          <a:p>
            <a:endParaRPr/>
          </a:p>
        </p:txBody>
      </p:sp>
      <p:sp>
        <p:nvSpPr>
          <p:cNvPr id="568" name="object 568"/>
          <p:cNvSpPr/>
          <p:nvPr/>
        </p:nvSpPr>
        <p:spPr>
          <a:xfrm>
            <a:off x="10383415" y="1536453"/>
            <a:ext cx="40005" cy="41275"/>
          </a:xfrm>
          <a:custGeom>
            <a:avLst/>
            <a:gdLst/>
            <a:ahLst/>
            <a:cxnLst/>
            <a:rect l="l" t="t" r="r" b="b"/>
            <a:pathLst>
              <a:path w="40004" h="41275">
                <a:moveTo>
                  <a:pt x="26098" y="0"/>
                </a:moveTo>
                <a:lnTo>
                  <a:pt x="14770" y="0"/>
                </a:lnTo>
                <a:lnTo>
                  <a:pt x="9842" y="1968"/>
                </a:lnTo>
                <a:lnTo>
                  <a:pt x="1968" y="9829"/>
                </a:lnTo>
                <a:lnTo>
                  <a:pt x="0" y="14249"/>
                </a:lnTo>
                <a:lnTo>
                  <a:pt x="0" y="26035"/>
                </a:lnTo>
                <a:lnTo>
                  <a:pt x="19202" y="40767"/>
                </a:lnTo>
                <a:lnTo>
                  <a:pt x="25107" y="40767"/>
                </a:lnTo>
                <a:lnTo>
                  <a:pt x="30035" y="38811"/>
                </a:lnTo>
                <a:lnTo>
                  <a:pt x="32999" y="35852"/>
                </a:lnTo>
                <a:lnTo>
                  <a:pt x="16256" y="35852"/>
                </a:lnTo>
                <a:lnTo>
                  <a:pt x="12801" y="33896"/>
                </a:lnTo>
                <a:lnTo>
                  <a:pt x="7874" y="28003"/>
                </a:lnTo>
                <a:lnTo>
                  <a:pt x="6400" y="24066"/>
                </a:lnTo>
                <a:lnTo>
                  <a:pt x="6400" y="14732"/>
                </a:lnTo>
                <a:lnTo>
                  <a:pt x="7378" y="11303"/>
                </a:lnTo>
                <a:lnTo>
                  <a:pt x="12306" y="6388"/>
                </a:lnTo>
                <a:lnTo>
                  <a:pt x="15760" y="4914"/>
                </a:lnTo>
                <a:lnTo>
                  <a:pt x="33605" y="4914"/>
                </a:lnTo>
                <a:lnTo>
                  <a:pt x="31026" y="1968"/>
                </a:lnTo>
                <a:lnTo>
                  <a:pt x="26098" y="0"/>
                </a:lnTo>
                <a:close/>
              </a:path>
              <a:path w="40004" h="41275">
                <a:moveTo>
                  <a:pt x="33605" y="4914"/>
                </a:moveTo>
                <a:lnTo>
                  <a:pt x="23634" y="4914"/>
                </a:lnTo>
                <a:lnTo>
                  <a:pt x="27076" y="6883"/>
                </a:lnTo>
                <a:lnTo>
                  <a:pt x="32004" y="12776"/>
                </a:lnTo>
                <a:lnTo>
                  <a:pt x="33477" y="16700"/>
                </a:lnTo>
                <a:lnTo>
                  <a:pt x="33477" y="26035"/>
                </a:lnTo>
                <a:lnTo>
                  <a:pt x="32499" y="29464"/>
                </a:lnTo>
                <a:lnTo>
                  <a:pt x="27571" y="34391"/>
                </a:lnTo>
                <a:lnTo>
                  <a:pt x="24612" y="35852"/>
                </a:lnTo>
                <a:lnTo>
                  <a:pt x="32999" y="35852"/>
                </a:lnTo>
                <a:lnTo>
                  <a:pt x="37909" y="30949"/>
                </a:lnTo>
                <a:lnTo>
                  <a:pt x="39878" y="26530"/>
                </a:lnTo>
                <a:lnTo>
                  <a:pt x="39878" y="14732"/>
                </a:lnTo>
                <a:lnTo>
                  <a:pt x="37909" y="9829"/>
                </a:lnTo>
                <a:lnTo>
                  <a:pt x="33605" y="4914"/>
                </a:lnTo>
                <a:close/>
              </a:path>
            </a:pathLst>
          </a:custGeom>
          <a:solidFill>
            <a:srgbClr val="6F1D46"/>
          </a:solidFill>
        </p:spPr>
        <p:txBody>
          <a:bodyPr wrap="square" lIns="0" tIns="0" rIns="0" bIns="0" rtlCol="0"/>
          <a:lstStyle/>
          <a:p>
            <a:endParaRPr/>
          </a:p>
        </p:txBody>
      </p:sp>
      <p:sp>
        <p:nvSpPr>
          <p:cNvPr id="569" name="object 569"/>
          <p:cNvSpPr/>
          <p:nvPr/>
        </p:nvSpPr>
        <p:spPr>
          <a:xfrm>
            <a:off x="10429692" y="1536465"/>
            <a:ext cx="30480" cy="40005"/>
          </a:xfrm>
          <a:custGeom>
            <a:avLst/>
            <a:gdLst/>
            <a:ahLst/>
            <a:cxnLst/>
            <a:rect l="l" t="t" r="r" b="b"/>
            <a:pathLst>
              <a:path w="30479" h="40005">
                <a:moveTo>
                  <a:pt x="12318" y="0"/>
                </a:moveTo>
                <a:lnTo>
                  <a:pt x="0" y="0"/>
                </a:lnTo>
                <a:lnTo>
                  <a:pt x="990" y="3924"/>
                </a:lnTo>
                <a:lnTo>
                  <a:pt x="990" y="5397"/>
                </a:lnTo>
                <a:lnTo>
                  <a:pt x="1485" y="7365"/>
                </a:lnTo>
                <a:lnTo>
                  <a:pt x="1607" y="33388"/>
                </a:lnTo>
                <a:lnTo>
                  <a:pt x="1847" y="34366"/>
                </a:lnTo>
                <a:lnTo>
                  <a:pt x="1968" y="36334"/>
                </a:lnTo>
                <a:lnTo>
                  <a:pt x="1485" y="37807"/>
                </a:lnTo>
                <a:lnTo>
                  <a:pt x="990" y="39776"/>
                </a:lnTo>
                <a:lnTo>
                  <a:pt x="9855" y="39776"/>
                </a:lnTo>
                <a:lnTo>
                  <a:pt x="8986" y="36334"/>
                </a:lnTo>
                <a:lnTo>
                  <a:pt x="8864" y="34366"/>
                </a:lnTo>
                <a:lnTo>
                  <a:pt x="8501" y="32892"/>
                </a:lnTo>
                <a:lnTo>
                  <a:pt x="8381" y="21107"/>
                </a:lnTo>
                <a:lnTo>
                  <a:pt x="15760" y="21107"/>
                </a:lnTo>
                <a:lnTo>
                  <a:pt x="17724" y="20129"/>
                </a:lnTo>
                <a:lnTo>
                  <a:pt x="7886" y="20129"/>
                </a:lnTo>
                <a:lnTo>
                  <a:pt x="7886" y="4419"/>
                </a:lnTo>
                <a:lnTo>
                  <a:pt x="21435" y="4419"/>
                </a:lnTo>
                <a:lnTo>
                  <a:pt x="16255" y="977"/>
                </a:lnTo>
                <a:lnTo>
                  <a:pt x="12318" y="0"/>
                </a:lnTo>
                <a:close/>
              </a:path>
              <a:path w="30479" h="40005">
                <a:moveTo>
                  <a:pt x="15760" y="21107"/>
                </a:moveTo>
                <a:lnTo>
                  <a:pt x="8381" y="21107"/>
                </a:lnTo>
                <a:lnTo>
                  <a:pt x="11328" y="25526"/>
                </a:lnTo>
                <a:lnTo>
                  <a:pt x="13792" y="28473"/>
                </a:lnTo>
                <a:lnTo>
                  <a:pt x="18719" y="35356"/>
                </a:lnTo>
                <a:lnTo>
                  <a:pt x="21170" y="37807"/>
                </a:lnTo>
                <a:lnTo>
                  <a:pt x="23152" y="39281"/>
                </a:lnTo>
                <a:lnTo>
                  <a:pt x="30035" y="39281"/>
                </a:lnTo>
                <a:lnTo>
                  <a:pt x="27089" y="35852"/>
                </a:lnTo>
                <a:lnTo>
                  <a:pt x="24625" y="33388"/>
                </a:lnTo>
                <a:lnTo>
                  <a:pt x="18719" y="25526"/>
                </a:lnTo>
                <a:lnTo>
                  <a:pt x="15760" y="21107"/>
                </a:lnTo>
                <a:close/>
              </a:path>
              <a:path w="30479" h="40005">
                <a:moveTo>
                  <a:pt x="21435" y="4419"/>
                </a:moveTo>
                <a:lnTo>
                  <a:pt x="10337" y="4419"/>
                </a:lnTo>
                <a:lnTo>
                  <a:pt x="12801" y="4902"/>
                </a:lnTo>
                <a:lnTo>
                  <a:pt x="15760" y="7848"/>
                </a:lnTo>
                <a:lnTo>
                  <a:pt x="16738" y="9321"/>
                </a:lnTo>
                <a:lnTo>
                  <a:pt x="16738" y="14236"/>
                </a:lnTo>
                <a:lnTo>
                  <a:pt x="15760" y="16205"/>
                </a:lnTo>
                <a:lnTo>
                  <a:pt x="13792" y="17665"/>
                </a:lnTo>
                <a:lnTo>
                  <a:pt x="12318" y="19151"/>
                </a:lnTo>
                <a:lnTo>
                  <a:pt x="9855" y="20129"/>
                </a:lnTo>
                <a:lnTo>
                  <a:pt x="17724" y="20129"/>
                </a:lnTo>
                <a:lnTo>
                  <a:pt x="18719" y="19634"/>
                </a:lnTo>
                <a:lnTo>
                  <a:pt x="21666" y="17665"/>
                </a:lnTo>
                <a:lnTo>
                  <a:pt x="23152" y="15214"/>
                </a:lnTo>
                <a:lnTo>
                  <a:pt x="23152" y="7848"/>
                </a:lnTo>
                <a:lnTo>
                  <a:pt x="22161" y="4902"/>
                </a:lnTo>
                <a:lnTo>
                  <a:pt x="21435" y="4419"/>
                </a:lnTo>
                <a:close/>
              </a:path>
            </a:pathLst>
          </a:custGeom>
          <a:solidFill>
            <a:srgbClr val="6F1D46"/>
          </a:solidFill>
        </p:spPr>
        <p:txBody>
          <a:bodyPr wrap="square" lIns="0" tIns="0" rIns="0" bIns="0" rtlCol="0"/>
          <a:lstStyle/>
          <a:p>
            <a:endParaRPr/>
          </a:p>
        </p:txBody>
      </p:sp>
      <p:sp>
        <p:nvSpPr>
          <p:cNvPr id="570" name="object 570"/>
          <p:cNvSpPr/>
          <p:nvPr/>
        </p:nvSpPr>
        <p:spPr>
          <a:xfrm>
            <a:off x="10461704" y="1536457"/>
            <a:ext cx="8890" cy="40005"/>
          </a:xfrm>
          <a:custGeom>
            <a:avLst/>
            <a:gdLst/>
            <a:ahLst/>
            <a:cxnLst/>
            <a:rect l="l" t="t" r="r" b="b"/>
            <a:pathLst>
              <a:path w="8890" h="40005">
                <a:moveTo>
                  <a:pt x="8851" y="0"/>
                </a:moveTo>
                <a:lnTo>
                  <a:pt x="0" y="0"/>
                </a:lnTo>
                <a:lnTo>
                  <a:pt x="854" y="3441"/>
                </a:lnTo>
                <a:lnTo>
                  <a:pt x="977" y="5410"/>
                </a:lnTo>
                <a:lnTo>
                  <a:pt x="1473" y="7365"/>
                </a:lnTo>
                <a:lnTo>
                  <a:pt x="1473" y="32905"/>
                </a:lnTo>
                <a:lnTo>
                  <a:pt x="1102" y="34378"/>
                </a:lnTo>
                <a:lnTo>
                  <a:pt x="977" y="36347"/>
                </a:lnTo>
                <a:lnTo>
                  <a:pt x="482" y="37820"/>
                </a:lnTo>
                <a:lnTo>
                  <a:pt x="0" y="39789"/>
                </a:lnTo>
                <a:lnTo>
                  <a:pt x="8851" y="39789"/>
                </a:lnTo>
                <a:lnTo>
                  <a:pt x="7997" y="36347"/>
                </a:lnTo>
                <a:lnTo>
                  <a:pt x="7873" y="34378"/>
                </a:lnTo>
                <a:lnTo>
                  <a:pt x="7503" y="32905"/>
                </a:lnTo>
                <a:lnTo>
                  <a:pt x="7378" y="8839"/>
                </a:lnTo>
                <a:lnTo>
                  <a:pt x="7873" y="6388"/>
                </a:lnTo>
                <a:lnTo>
                  <a:pt x="7873" y="3441"/>
                </a:lnTo>
                <a:lnTo>
                  <a:pt x="8369" y="1968"/>
                </a:lnTo>
                <a:lnTo>
                  <a:pt x="8851" y="0"/>
                </a:lnTo>
                <a:close/>
              </a:path>
            </a:pathLst>
          </a:custGeom>
          <a:solidFill>
            <a:srgbClr val="6F1D46"/>
          </a:solidFill>
        </p:spPr>
        <p:txBody>
          <a:bodyPr wrap="square" lIns="0" tIns="0" rIns="0" bIns="0" rtlCol="0"/>
          <a:lstStyle/>
          <a:p>
            <a:endParaRPr/>
          </a:p>
        </p:txBody>
      </p:sp>
      <p:sp>
        <p:nvSpPr>
          <p:cNvPr id="571" name="object 571"/>
          <p:cNvSpPr/>
          <p:nvPr/>
        </p:nvSpPr>
        <p:spPr>
          <a:xfrm>
            <a:off x="10474991" y="1536952"/>
            <a:ext cx="31115" cy="39370"/>
          </a:xfrm>
          <a:custGeom>
            <a:avLst/>
            <a:gdLst/>
            <a:ahLst/>
            <a:cxnLst/>
            <a:rect l="l" t="t" r="r" b="b"/>
            <a:pathLst>
              <a:path w="31115" h="39369">
                <a:moveTo>
                  <a:pt x="18224" y="4419"/>
                </a:moveTo>
                <a:lnTo>
                  <a:pt x="12801" y="4419"/>
                </a:lnTo>
                <a:lnTo>
                  <a:pt x="12801" y="32410"/>
                </a:lnTo>
                <a:lnTo>
                  <a:pt x="11823" y="33883"/>
                </a:lnTo>
                <a:lnTo>
                  <a:pt x="11823" y="35356"/>
                </a:lnTo>
                <a:lnTo>
                  <a:pt x="10833" y="39293"/>
                </a:lnTo>
                <a:lnTo>
                  <a:pt x="19697" y="39293"/>
                </a:lnTo>
                <a:lnTo>
                  <a:pt x="18707" y="35356"/>
                </a:lnTo>
                <a:lnTo>
                  <a:pt x="18707" y="33883"/>
                </a:lnTo>
                <a:lnTo>
                  <a:pt x="18224" y="32410"/>
                </a:lnTo>
                <a:lnTo>
                  <a:pt x="18224" y="4419"/>
                </a:lnTo>
                <a:close/>
              </a:path>
              <a:path w="31115" h="39369">
                <a:moveTo>
                  <a:pt x="30530" y="0"/>
                </a:moveTo>
                <a:lnTo>
                  <a:pt x="1968" y="0"/>
                </a:lnTo>
                <a:lnTo>
                  <a:pt x="0" y="6870"/>
                </a:lnTo>
                <a:lnTo>
                  <a:pt x="1968" y="5892"/>
                </a:lnTo>
                <a:lnTo>
                  <a:pt x="4432" y="5397"/>
                </a:lnTo>
                <a:lnTo>
                  <a:pt x="7391"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72" name="object 572"/>
          <p:cNvSpPr/>
          <p:nvPr/>
        </p:nvSpPr>
        <p:spPr>
          <a:xfrm>
            <a:off x="10506994" y="1536948"/>
            <a:ext cx="33020" cy="39370"/>
          </a:xfrm>
          <a:custGeom>
            <a:avLst/>
            <a:gdLst/>
            <a:ahLst/>
            <a:cxnLst/>
            <a:rect l="l" t="t" r="r" b="b"/>
            <a:pathLst>
              <a:path w="33020" h="39369">
                <a:moveTo>
                  <a:pt x="9855" y="0"/>
                </a:moveTo>
                <a:lnTo>
                  <a:pt x="0" y="0"/>
                </a:lnTo>
                <a:lnTo>
                  <a:pt x="990" y="495"/>
                </a:lnTo>
                <a:lnTo>
                  <a:pt x="2959" y="3441"/>
                </a:lnTo>
                <a:lnTo>
                  <a:pt x="4432" y="4914"/>
                </a:lnTo>
                <a:lnTo>
                  <a:pt x="5918" y="7861"/>
                </a:lnTo>
                <a:lnTo>
                  <a:pt x="7874" y="11303"/>
                </a:lnTo>
                <a:lnTo>
                  <a:pt x="13296" y="21120"/>
                </a:lnTo>
                <a:lnTo>
                  <a:pt x="13296" y="30454"/>
                </a:lnTo>
                <a:lnTo>
                  <a:pt x="12801" y="32905"/>
                </a:lnTo>
                <a:lnTo>
                  <a:pt x="12801" y="35852"/>
                </a:lnTo>
                <a:lnTo>
                  <a:pt x="12306" y="37325"/>
                </a:lnTo>
                <a:lnTo>
                  <a:pt x="11811" y="39293"/>
                </a:lnTo>
                <a:lnTo>
                  <a:pt x="20688" y="39293"/>
                </a:lnTo>
                <a:lnTo>
                  <a:pt x="19822" y="35852"/>
                </a:lnTo>
                <a:lnTo>
                  <a:pt x="19697" y="33883"/>
                </a:lnTo>
                <a:lnTo>
                  <a:pt x="19202" y="31927"/>
                </a:lnTo>
                <a:lnTo>
                  <a:pt x="19202" y="21120"/>
                </a:lnTo>
                <a:lnTo>
                  <a:pt x="22183" y="15722"/>
                </a:lnTo>
                <a:lnTo>
                  <a:pt x="16738" y="15722"/>
                </a:lnTo>
                <a:lnTo>
                  <a:pt x="10833" y="4419"/>
                </a:lnTo>
                <a:lnTo>
                  <a:pt x="10337" y="3441"/>
                </a:lnTo>
                <a:lnTo>
                  <a:pt x="9855" y="2946"/>
                </a:lnTo>
                <a:lnTo>
                  <a:pt x="9855" y="0"/>
                </a:lnTo>
                <a:close/>
              </a:path>
              <a:path w="33020" h="39369">
                <a:moveTo>
                  <a:pt x="32499" y="0"/>
                </a:moveTo>
                <a:lnTo>
                  <a:pt x="23634" y="0"/>
                </a:lnTo>
                <a:lnTo>
                  <a:pt x="24130" y="495"/>
                </a:lnTo>
                <a:lnTo>
                  <a:pt x="23634" y="990"/>
                </a:lnTo>
                <a:lnTo>
                  <a:pt x="23634" y="2946"/>
                </a:lnTo>
                <a:lnTo>
                  <a:pt x="23139" y="3441"/>
                </a:lnTo>
                <a:lnTo>
                  <a:pt x="22644" y="4419"/>
                </a:lnTo>
                <a:lnTo>
                  <a:pt x="16738" y="15722"/>
                </a:lnTo>
                <a:lnTo>
                  <a:pt x="22183" y="15722"/>
                </a:lnTo>
                <a:lnTo>
                  <a:pt x="24625" y="11303"/>
                </a:lnTo>
                <a:lnTo>
                  <a:pt x="26581" y="7861"/>
                </a:lnTo>
                <a:lnTo>
                  <a:pt x="28067" y="5397"/>
                </a:lnTo>
                <a:lnTo>
                  <a:pt x="30035" y="2463"/>
                </a:lnTo>
                <a:lnTo>
                  <a:pt x="32499" y="0"/>
                </a:lnTo>
                <a:close/>
              </a:path>
            </a:pathLst>
          </a:custGeom>
          <a:solidFill>
            <a:srgbClr val="6F1D46"/>
          </a:solidFill>
        </p:spPr>
        <p:txBody>
          <a:bodyPr wrap="square" lIns="0" tIns="0" rIns="0" bIns="0" rtlCol="0"/>
          <a:lstStyle/>
          <a:p>
            <a:endParaRPr/>
          </a:p>
        </p:txBody>
      </p:sp>
      <p:sp>
        <p:nvSpPr>
          <p:cNvPr id="573" name="object 573"/>
          <p:cNvSpPr/>
          <p:nvPr/>
        </p:nvSpPr>
        <p:spPr>
          <a:xfrm>
            <a:off x="10272642" y="1536951"/>
            <a:ext cx="33655" cy="40640"/>
          </a:xfrm>
          <a:custGeom>
            <a:avLst/>
            <a:gdLst/>
            <a:ahLst/>
            <a:cxnLst/>
            <a:rect l="l" t="t" r="r" b="b"/>
            <a:pathLst>
              <a:path w="33654" h="40640">
                <a:moveTo>
                  <a:pt x="23139" y="39293"/>
                </a:moveTo>
                <a:lnTo>
                  <a:pt x="10833" y="39293"/>
                </a:lnTo>
                <a:lnTo>
                  <a:pt x="11315" y="39776"/>
                </a:lnTo>
                <a:lnTo>
                  <a:pt x="12801" y="40271"/>
                </a:lnTo>
                <a:lnTo>
                  <a:pt x="20675" y="40271"/>
                </a:lnTo>
                <a:lnTo>
                  <a:pt x="22148" y="39776"/>
                </a:lnTo>
                <a:lnTo>
                  <a:pt x="23139" y="39776"/>
                </a:lnTo>
                <a:lnTo>
                  <a:pt x="23139" y="39293"/>
                </a:lnTo>
                <a:close/>
              </a:path>
              <a:path w="33654" h="40640">
                <a:moveTo>
                  <a:pt x="8864" y="0"/>
                </a:moveTo>
                <a:lnTo>
                  <a:pt x="0" y="0"/>
                </a:lnTo>
                <a:lnTo>
                  <a:pt x="495" y="1968"/>
                </a:lnTo>
                <a:lnTo>
                  <a:pt x="977" y="3441"/>
                </a:lnTo>
                <a:lnTo>
                  <a:pt x="1075" y="7365"/>
                </a:lnTo>
                <a:lnTo>
                  <a:pt x="1373" y="8839"/>
                </a:lnTo>
                <a:lnTo>
                  <a:pt x="1473" y="28486"/>
                </a:lnTo>
                <a:lnTo>
                  <a:pt x="2451" y="32905"/>
                </a:lnTo>
                <a:lnTo>
                  <a:pt x="4914" y="35852"/>
                </a:lnTo>
                <a:lnTo>
                  <a:pt x="5905" y="37325"/>
                </a:lnTo>
                <a:lnTo>
                  <a:pt x="7874" y="38798"/>
                </a:lnTo>
                <a:lnTo>
                  <a:pt x="9347" y="39293"/>
                </a:lnTo>
                <a:lnTo>
                  <a:pt x="24117" y="39293"/>
                </a:lnTo>
                <a:lnTo>
                  <a:pt x="26098" y="38798"/>
                </a:lnTo>
                <a:lnTo>
                  <a:pt x="27571" y="37325"/>
                </a:lnTo>
                <a:lnTo>
                  <a:pt x="28884" y="35356"/>
                </a:lnTo>
                <a:lnTo>
                  <a:pt x="13779" y="35356"/>
                </a:lnTo>
                <a:lnTo>
                  <a:pt x="11315" y="34378"/>
                </a:lnTo>
                <a:lnTo>
                  <a:pt x="8369" y="29463"/>
                </a:lnTo>
                <a:lnTo>
                  <a:pt x="7378" y="26034"/>
                </a:lnTo>
                <a:lnTo>
                  <a:pt x="7503" y="6388"/>
                </a:lnTo>
                <a:lnTo>
                  <a:pt x="7752" y="5397"/>
                </a:lnTo>
                <a:lnTo>
                  <a:pt x="7874" y="3441"/>
                </a:lnTo>
                <a:lnTo>
                  <a:pt x="8369" y="1473"/>
                </a:lnTo>
                <a:lnTo>
                  <a:pt x="8864" y="0"/>
                </a:lnTo>
                <a:close/>
              </a:path>
              <a:path w="33654" h="40640">
                <a:moveTo>
                  <a:pt x="33477" y="0"/>
                </a:moveTo>
                <a:lnTo>
                  <a:pt x="24612" y="0"/>
                </a:lnTo>
                <a:lnTo>
                  <a:pt x="25107" y="1968"/>
                </a:lnTo>
                <a:lnTo>
                  <a:pt x="25603" y="3441"/>
                </a:lnTo>
                <a:lnTo>
                  <a:pt x="25703" y="6883"/>
                </a:lnTo>
                <a:lnTo>
                  <a:pt x="26098" y="8839"/>
                </a:lnTo>
                <a:lnTo>
                  <a:pt x="26098" y="26034"/>
                </a:lnTo>
                <a:lnTo>
                  <a:pt x="25107" y="29463"/>
                </a:lnTo>
                <a:lnTo>
                  <a:pt x="23634" y="31915"/>
                </a:lnTo>
                <a:lnTo>
                  <a:pt x="22148" y="33883"/>
                </a:lnTo>
                <a:lnTo>
                  <a:pt x="19685" y="35356"/>
                </a:lnTo>
                <a:lnTo>
                  <a:pt x="28884" y="35356"/>
                </a:lnTo>
                <a:lnTo>
                  <a:pt x="30518" y="32905"/>
                </a:lnTo>
                <a:lnTo>
                  <a:pt x="31991" y="28486"/>
                </a:lnTo>
                <a:lnTo>
                  <a:pt x="32112" y="6883"/>
                </a:lnTo>
                <a:lnTo>
                  <a:pt x="32486" y="5397"/>
                </a:lnTo>
                <a:lnTo>
                  <a:pt x="32608" y="3441"/>
                </a:lnTo>
                <a:lnTo>
                  <a:pt x="33477" y="0"/>
                </a:lnTo>
                <a:close/>
              </a:path>
            </a:pathLst>
          </a:custGeom>
          <a:solidFill>
            <a:srgbClr val="6F1D46"/>
          </a:solidFill>
        </p:spPr>
        <p:txBody>
          <a:bodyPr wrap="square" lIns="0" tIns="0" rIns="0" bIns="0" rtlCol="0"/>
          <a:lstStyle/>
          <a:p>
            <a:endParaRPr/>
          </a:p>
        </p:txBody>
      </p:sp>
      <p:sp>
        <p:nvSpPr>
          <p:cNvPr id="574" name="object 574"/>
          <p:cNvSpPr/>
          <p:nvPr/>
        </p:nvSpPr>
        <p:spPr>
          <a:xfrm>
            <a:off x="9672957" y="1536462"/>
            <a:ext cx="40640" cy="50800"/>
          </a:xfrm>
          <a:custGeom>
            <a:avLst/>
            <a:gdLst/>
            <a:ahLst/>
            <a:cxnLst/>
            <a:rect l="l" t="t" r="r" b="b"/>
            <a:pathLst>
              <a:path w="40640" h="50800">
                <a:moveTo>
                  <a:pt x="26098" y="0"/>
                </a:moveTo>
                <a:lnTo>
                  <a:pt x="14770" y="0"/>
                </a:lnTo>
                <a:lnTo>
                  <a:pt x="9842" y="1968"/>
                </a:lnTo>
                <a:lnTo>
                  <a:pt x="1968" y="9817"/>
                </a:lnTo>
                <a:lnTo>
                  <a:pt x="0" y="14236"/>
                </a:lnTo>
                <a:lnTo>
                  <a:pt x="0" y="26022"/>
                </a:lnTo>
                <a:lnTo>
                  <a:pt x="1968" y="30937"/>
                </a:lnTo>
                <a:lnTo>
                  <a:pt x="8864" y="38798"/>
                </a:lnTo>
                <a:lnTo>
                  <a:pt x="13779" y="40754"/>
                </a:lnTo>
                <a:lnTo>
                  <a:pt x="21170" y="40754"/>
                </a:lnTo>
                <a:lnTo>
                  <a:pt x="22644" y="43218"/>
                </a:lnTo>
                <a:lnTo>
                  <a:pt x="26098" y="47637"/>
                </a:lnTo>
                <a:lnTo>
                  <a:pt x="30035" y="48615"/>
                </a:lnTo>
                <a:lnTo>
                  <a:pt x="35445" y="50584"/>
                </a:lnTo>
                <a:lnTo>
                  <a:pt x="40373" y="46164"/>
                </a:lnTo>
                <a:lnTo>
                  <a:pt x="37909" y="46164"/>
                </a:lnTo>
                <a:lnTo>
                  <a:pt x="34950" y="45173"/>
                </a:lnTo>
                <a:lnTo>
                  <a:pt x="31508" y="44195"/>
                </a:lnTo>
                <a:lnTo>
                  <a:pt x="28549" y="40754"/>
                </a:lnTo>
                <a:lnTo>
                  <a:pt x="27076" y="39281"/>
                </a:lnTo>
                <a:lnTo>
                  <a:pt x="29540" y="38303"/>
                </a:lnTo>
                <a:lnTo>
                  <a:pt x="32003" y="36829"/>
                </a:lnTo>
                <a:lnTo>
                  <a:pt x="32984" y="35852"/>
                </a:lnTo>
                <a:lnTo>
                  <a:pt x="16243" y="35852"/>
                </a:lnTo>
                <a:lnTo>
                  <a:pt x="12801" y="34378"/>
                </a:lnTo>
                <a:lnTo>
                  <a:pt x="10337" y="30937"/>
                </a:lnTo>
                <a:lnTo>
                  <a:pt x="7873" y="27990"/>
                </a:lnTo>
                <a:lnTo>
                  <a:pt x="6400" y="23571"/>
                </a:lnTo>
                <a:lnTo>
                  <a:pt x="6400" y="15227"/>
                </a:lnTo>
                <a:lnTo>
                  <a:pt x="7391" y="11785"/>
                </a:lnTo>
                <a:lnTo>
                  <a:pt x="9842" y="8839"/>
                </a:lnTo>
                <a:lnTo>
                  <a:pt x="12306" y="6388"/>
                </a:lnTo>
                <a:lnTo>
                  <a:pt x="15265" y="4902"/>
                </a:lnTo>
                <a:lnTo>
                  <a:pt x="33591" y="4902"/>
                </a:lnTo>
                <a:lnTo>
                  <a:pt x="31013" y="1968"/>
                </a:lnTo>
                <a:lnTo>
                  <a:pt x="26098" y="0"/>
                </a:lnTo>
                <a:close/>
              </a:path>
              <a:path w="40640" h="50800">
                <a:moveTo>
                  <a:pt x="33591" y="4902"/>
                </a:moveTo>
                <a:lnTo>
                  <a:pt x="23139" y="4902"/>
                </a:lnTo>
                <a:lnTo>
                  <a:pt x="26581" y="6388"/>
                </a:lnTo>
                <a:lnTo>
                  <a:pt x="29540" y="9817"/>
                </a:lnTo>
                <a:lnTo>
                  <a:pt x="32003" y="12763"/>
                </a:lnTo>
                <a:lnTo>
                  <a:pt x="33477" y="17183"/>
                </a:lnTo>
                <a:lnTo>
                  <a:pt x="33477" y="25539"/>
                </a:lnTo>
                <a:lnTo>
                  <a:pt x="32499" y="28968"/>
                </a:lnTo>
                <a:lnTo>
                  <a:pt x="27571" y="34861"/>
                </a:lnTo>
                <a:lnTo>
                  <a:pt x="24612" y="35852"/>
                </a:lnTo>
                <a:lnTo>
                  <a:pt x="32984" y="35852"/>
                </a:lnTo>
                <a:lnTo>
                  <a:pt x="37909" y="30937"/>
                </a:lnTo>
                <a:lnTo>
                  <a:pt x="39877" y="26517"/>
                </a:lnTo>
                <a:lnTo>
                  <a:pt x="39877" y="14731"/>
                </a:lnTo>
                <a:lnTo>
                  <a:pt x="37909" y="9817"/>
                </a:lnTo>
                <a:lnTo>
                  <a:pt x="33591" y="4902"/>
                </a:lnTo>
                <a:close/>
              </a:path>
            </a:pathLst>
          </a:custGeom>
          <a:solidFill>
            <a:srgbClr val="6F1D46"/>
          </a:solidFill>
        </p:spPr>
        <p:txBody>
          <a:bodyPr wrap="square" lIns="0" tIns="0" rIns="0" bIns="0" rtlCol="0"/>
          <a:lstStyle/>
          <a:p>
            <a:endParaRPr/>
          </a:p>
        </p:txBody>
      </p:sp>
      <p:sp>
        <p:nvSpPr>
          <p:cNvPr id="575" name="object 575"/>
          <p:cNvSpPr/>
          <p:nvPr/>
        </p:nvSpPr>
        <p:spPr>
          <a:xfrm>
            <a:off x="9454350" y="1516823"/>
            <a:ext cx="13970" cy="59690"/>
          </a:xfrm>
          <a:custGeom>
            <a:avLst/>
            <a:gdLst/>
            <a:ahLst/>
            <a:cxnLst/>
            <a:rect l="l" t="t" r="r" b="b"/>
            <a:pathLst>
              <a:path w="13970" h="59690">
                <a:moveTo>
                  <a:pt x="13792" y="0"/>
                </a:moveTo>
                <a:lnTo>
                  <a:pt x="495" y="0"/>
                </a:lnTo>
                <a:lnTo>
                  <a:pt x="990" y="2451"/>
                </a:lnTo>
                <a:lnTo>
                  <a:pt x="1473" y="5397"/>
                </a:lnTo>
                <a:lnTo>
                  <a:pt x="2463" y="10312"/>
                </a:lnTo>
                <a:lnTo>
                  <a:pt x="2463" y="49098"/>
                </a:lnTo>
                <a:lnTo>
                  <a:pt x="1473" y="51561"/>
                </a:lnTo>
                <a:lnTo>
                  <a:pt x="1473" y="54013"/>
                </a:lnTo>
                <a:lnTo>
                  <a:pt x="990" y="56959"/>
                </a:lnTo>
                <a:lnTo>
                  <a:pt x="0" y="59423"/>
                </a:lnTo>
                <a:lnTo>
                  <a:pt x="13792" y="59423"/>
                </a:lnTo>
                <a:lnTo>
                  <a:pt x="13296" y="56959"/>
                </a:lnTo>
                <a:lnTo>
                  <a:pt x="12801" y="54013"/>
                </a:lnTo>
                <a:lnTo>
                  <a:pt x="11823" y="49098"/>
                </a:lnTo>
                <a:lnTo>
                  <a:pt x="11823" y="10312"/>
                </a:lnTo>
                <a:lnTo>
                  <a:pt x="12306" y="7848"/>
                </a:lnTo>
                <a:lnTo>
                  <a:pt x="12306" y="5397"/>
                </a:lnTo>
                <a:lnTo>
                  <a:pt x="12801" y="2451"/>
                </a:lnTo>
                <a:lnTo>
                  <a:pt x="13792" y="0"/>
                </a:lnTo>
                <a:close/>
              </a:path>
            </a:pathLst>
          </a:custGeom>
          <a:solidFill>
            <a:srgbClr val="FFFFFF"/>
          </a:solidFill>
        </p:spPr>
        <p:txBody>
          <a:bodyPr wrap="square" lIns="0" tIns="0" rIns="0" bIns="0" rtlCol="0"/>
          <a:lstStyle/>
          <a:p>
            <a:endParaRPr/>
          </a:p>
        </p:txBody>
      </p:sp>
      <p:sp>
        <p:nvSpPr>
          <p:cNvPr id="576" name="object 576"/>
          <p:cNvSpPr/>
          <p:nvPr/>
        </p:nvSpPr>
        <p:spPr>
          <a:xfrm>
            <a:off x="9476016" y="1515337"/>
            <a:ext cx="62865" cy="61594"/>
          </a:xfrm>
          <a:custGeom>
            <a:avLst/>
            <a:gdLst/>
            <a:ahLst/>
            <a:cxnLst/>
            <a:rect l="l" t="t" r="r" b="b"/>
            <a:pathLst>
              <a:path w="62865" h="61594">
                <a:moveTo>
                  <a:pt x="31508" y="0"/>
                </a:moveTo>
                <a:lnTo>
                  <a:pt x="10833" y="43713"/>
                </a:lnTo>
                <a:lnTo>
                  <a:pt x="8369" y="48628"/>
                </a:lnTo>
                <a:lnTo>
                  <a:pt x="6400" y="52057"/>
                </a:lnTo>
                <a:lnTo>
                  <a:pt x="4927" y="55003"/>
                </a:lnTo>
                <a:lnTo>
                  <a:pt x="3441" y="57467"/>
                </a:lnTo>
                <a:lnTo>
                  <a:pt x="1473" y="59918"/>
                </a:lnTo>
                <a:lnTo>
                  <a:pt x="0" y="61391"/>
                </a:lnTo>
                <a:lnTo>
                  <a:pt x="15265" y="61391"/>
                </a:lnTo>
                <a:lnTo>
                  <a:pt x="14770" y="59918"/>
                </a:lnTo>
                <a:lnTo>
                  <a:pt x="14770" y="57467"/>
                </a:lnTo>
                <a:lnTo>
                  <a:pt x="15760" y="54025"/>
                </a:lnTo>
                <a:lnTo>
                  <a:pt x="16243" y="50584"/>
                </a:lnTo>
                <a:lnTo>
                  <a:pt x="19202" y="43713"/>
                </a:lnTo>
                <a:lnTo>
                  <a:pt x="19697" y="42735"/>
                </a:lnTo>
                <a:lnTo>
                  <a:pt x="51721" y="42735"/>
                </a:lnTo>
                <a:lnTo>
                  <a:pt x="48003" y="34874"/>
                </a:lnTo>
                <a:lnTo>
                  <a:pt x="23139" y="34874"/>
                </a:lnTo>
                <a:lnTo>
                  <a:pt x="31013" y="16700"/>
                </a:lnTo>
                <a:lnTo>
                  <a:pt x="39407" y="16700"/>
                </a:lnTo>
                <a:lnTo>
                  <a:pt x="31508" y="0"/>
                </a:lnTo>
                <a:close/>
              </a:path>
              <a:path w="62865" h="61594">
                <a:moveTo>
                  <a:pt x="51721" y="42735"/>
                </a:moveTo>
                <a:lnTo>
                  <a:pt x="42341" y="42735"/>
                </a:lnTo>
                <a:lnTo>
                  <a:pt x="44310" y="47155"/>
                </a:lnTo>
                <a:lnTo>
                  <a:pt x="45783" y="50101"/>
                </a:lnTo>
                <a:lnTo>
                  <a:pt x="46774" y="53047"/>
                </a:lnTo>
                <a:lnTo>
                  <a:pt x="47752" y="57950"/>
                </a:lnTo>
                <a:lnTo>
                  <a:pt x="48247" y="59918"/>
                </a:lnTo>
                <a:lnTo>
                  <a:pt x="47752" y="60909"/>
                </a:lnTo>
                <a:lnTo>
                  <a:pt x="62522" y="60909"/>
                </a:lnTo>
                <a:lnTo>
                  <a:pt x="61048" y="59423"/>
                </a:lnTo>
                <a:lnTo>
                  <a:pt x="59575" y="57467"/>
                </a:lnTo>
                <a:lnTo>
                  <a:pt x="56616" y="52552"/>
                </a:lnTo>
                <a:lnTo>
                  <a:pt x="52184" y="43713"/>
                </a:lnTo>
                <a:lnTo>
                  <a:pt x="51721" y="42735"/>
                </a:lnTo>
                <a:close/>
              </a:path>
              <a:path w="62865" h="61594">
                <a:moveTo>
                  <a:pt x="39407" y="16700"/>
                </a:moveTo>
                <a:lnTo>
                  <a:pt x="31013" y="16700"/>
                </a:lnTo>
                <a:lnTo>
                  <a:pt x="38900" y="34874"/>
                </a:lnTo>
                <a:lnTo>
                  <a:pt x="48003" y="34874"/>
                </a:lnTo>
                <a:lnTo>
                  <a:pt x="39407" y="16700"/>
                </a:lnTo>
                <a:close/>
              </a:path>
            </a:pathLst>
          </a:custGeom>
          <a:solidFill>
            <a:srgbClr val="FFFFFF"/>
          </a:solidFill>
        </p:spPr>
        <p:txBody>
          <a:bodyPr wrap="square" lIns="0" tIns="0" rIns="0" bIns="0" rtlCol="0"/>
          <a:lstStyle/>
          <a:p>
            <a:endParaRPr/>
          </a:p>
        </p:txBody>
      </p:sp>
      <p:sp>
        <p:nvSpPr>
          <p:cNvPr id="577" name="object 577"/>
          <p:cNvSpPr/>
          <p:nvPr/>
        </p:nvSpPr>
        <p:spPr>
          <a:xfrm>
            <a:off x="9381488" y="1515837"/>
            <a:ext cx="61594" cy="77470"/>
          </a:xfrm>
          <a:custGeom>
            <a:avLst/>
            <a:gdLst/>
            <a:ahLst/>
            <a:cxnLst/>
            <a:rect l="l" t="t" r="r" b="b"/>
            <a:pathLst>
              <a:path w="61595" h="77469">
                <a:moveTo>
                  <a:pt x="39877" y="0"/>
                </a:moveTo>
                <a:lnTo>
                  <a:pt x="22644" y="0"/>
                </a:lnTo>
                <a:lnTo>
                  <a:pt x="14770" y="2946"/>
                </a:lnTo>
                <a:lnTo>
                  <a:pt x="2946" y="14731"/>
                </a:lnTo>
                <a:lnTo>
                  <a:pt x="0" y="22097"/>
                </a:lnTo>
                <a:lnTo>
                  <a:pt x="0" y="39281"/>
                </a:lnTo>
                <a:lnTo>
                  <a:pt x="2946" y="47142"/>
                </a:lnTo>
                <a:lnTo>
                  <a:pt x="13779" y="58927"/>
                </a:lnTo>
                <a:lnTo>
                  <a:pt x="21170" y="61874"/>
                </a:lnTo>
                <a:lnTo>
                  <a:pt x="32486" y="61874"/>
                </a:lnTo>
                <a:lnTo>
                  <a:pt x="39877" y="72186"/>
                </a:lnTo>
                <a:lnTo>
                  <a:pt x="45783" y="74155"/>
                </a:lnTo>
                <a:lnTo>
                  <a:pt x="54152" y="77101"/>
                </a:lnTo>
                <a:lnTo>
                  <a:pt x="61544" y="70218"/>
                </a:lnTo>
                <a:lnTo>
                  <a:pt x="58089" y="70218"/>
                </a:lnTo>
                <a:lnTo>
                  <a:pt x="53174" y="68757"/>
                </a:lnTo>
                <a:lnTo>
                  <a:pt x="49225" y="66789"/>
                </a:lnTo>
                <a:lnTo>
                  <a:pt x="41846" y="59423"/>
                </a:lnTo>
                <a:lnTo>
                  <a:pt x="45783" y="57950"/>
                </a:lnTo>
                <a:lnTo>
                  <a:pt x="49225" y="55981"/>
                </a:lnTo>
                <a:lnTo>
                  <a:pt x="50702" y="54508"/>
                </a:lnTo>
                <a:lnTo>
                  <a:pt x="32003" y="54508"/>
                </a:lnTo>
                <a:lnTo>
                  <a:pt x="25603" y="54025"/>
                </a:lnTo>
                <a:lnTo>
                  <a:pt x="20180" y="51561"/>
                </a:lnTo>
                <a:lnTo>
                  <a:pt x="16243" y="47142"/>
                </a:lnTo>
                <a:lnTo>
                  <a:pt x="12306" y="42227"/>
                </a:lnTo>
                <a:lnTo>
                  <a:pt x="9842" y="36334"/>
                </a:lnTo>
                <a:lnTo>
                  <a:pt x="9842" y="22593"/>
                </a:lnTo>
                <a:lnTo>
                  <a:pt x="11810" y="17678"/>
                </a:lnTo>
                <a:lnTo>
                  <a:pt x="15252" y="13258"/>
                </a:lnTo>
                <a:lnTo>
                  <a:pt x="19189" y="9334"/>
                </a:lnTo>
                <a:lnTo>
                  <a:pt x="23621" y="6870"/>
                </a:lnTo>
                <a:lnTo>
                  <a:pt x="50863" y="6870"/>
                </a:lnTo>
                <a:lnTo>
                  <a:pt x="47256" y="2946"/>
                </a:lnTo>
                <a:lnTo>
                  <a:pt x="39877" y="0"/>
                </a:lnTo>
                <a:close/>
              </a:path>
              <a:path w="61595" h="77469">
                <a:moveTo>
                  <a:pt x="50863" y="6870"/>
                </a:moveTo>
                <a:lnTo>
                  <a:pt x="35940" y="6870"/>
                </a:lnTo>
                <a:lnTo>
                  <a:pt x="40855" y="9334"/>
                </a:lnTo>
                <a:lnTo>
                  <a:pt x="45288" y="14236"/>
                </a:lnTo>
                <a:lnTo>
                  <a:pt x="49225" y="19151"/>
                </a:lnTo>
                <a:lnTo>
                  <a:pt x="51688" y="25044"/>
                </a:lnTo>
                <a:lnTo>
                  <a:pt x="51688" y="38798"/>
                </a:lnTo>
                <a:lnTo>
                  <a:pt x="49720" y="43700"/>
                </a:lnTo>
                <a:lnTo>
                  <a:pt x="46278" y="48120"/>
                </a:lnTo>
                <a:lnTo>
                  <a:pt x="42341" y="52057"/>
                </a:lnTo>
                <a:lnTo>
                  <a:pt x="37909" y="54508"/>
                </a:lnTo>
                <a:lnTo>
                  <a:pt x="50702" y="54508"/>
                </a:lnTo>
                <a:lnTo>
                  <a:pt x="58089" y="47142"/>
                </a:lnTo>
                <a:lnTo>
                  <a:pt x="61048" y="39776"/>
                </a:lnTo>
                <a:lnTo>
                  <a:pt x="61048" y="22593"/>
                </a:lnTo>
                <a:lnTo>
                  <a:pt x="58089" y="14731"/>
                </a:lnTo>
                <a:lnTo>
                  <a:pt x="50863" y="6870"/>
                </a:lnTo>
                <a:close/>
              </a:path>
            </a:pathLst>
          </a:custGeom>
          <a:solidFill>
            <a:srgbClr val="FFFFFF"/>
          </a:solidFill>
        </p:spPr>
        <p:txBody>
          <a:bodyPr wrap="square" lIns="0" tIns="0" rIns="0" bIns="0" rtlCol="0"/>
          <a:lstStyle/>
          <a:p>
            <a:endParaRPr/>
          </a:p>
        </p:txBody>
      </p:sp>
      <p:sp>
        <p:nvSpPr>
          <p:cNvPr id="578" name="object 578"/>
          <p:cNvSpPr/>
          <p:nvPr/>
        </p:nvSpPr>
        <p:spPr>
          <a:xfrm>
            <a:off x="7786498" y="1591632"/>
            <a:ext cx="1093360" cy="270459"/>
          </a:xfrm>
          <a:prstGeom prst="rect">
            <a:avLst/>
          </a:prstGeom>
          <a:blipFill>
            <a:blip r:embed="rId56" cstate="print"/>
            <a:stretch>
              <a:fillRect/>
            </a:stretch>
          </a:blipFill>
        </p:spPr>
        <p:txBody>
          <a:bodyPr wrap="square" lIns="0" tIns="0" rIns="0" bIns="0" rtlCol="0"/>
          <a:lstStyle/>
          <a:p>
            <a:endParaRPr/>
          </a:p>
        </p:txBody>
      </p:sp>
      <p:sp>
        <p:nvSpPr>
          <p:cNvPr id="579" name="object 579"/>
          <p:cNvSpPr/>
          <p:nvPr/>
        </p:nvSpPr>
        <p:spPr>
          <a:xfrm>
            <a:off x="6479766" y="4701750"/>
            <a:ext cx="243065" cy="209041"/>
          </a:xfrm>
          <a:prstGeom prst="rect">
            <a:avLst/>
          </a:prstGeom>
          <a:blipFill>
            <a:blip r:embed="rId57" cstate="print"/>
            <a:stretch>
              <a:fillRect/>
            </a:stretch>
          </a:blipFill>
        </p:spPr>
        <p:txBody>
          <a:bodyPr wrap="square" lIns="0" tIns="0" rIns="0" bIns="0" rtlCol="0"/>
          <a:lstStyle/>
          <a:p>
            <a:endParaRPr/>
          </a:p>
        </p:txBody>
      </p:sp>
      <p:sp>
        <p:nvSpPr>
          <p:cNvPr id="580" name="object 580"/>
          <p:cNvSpPr/>
          <p:nvPr/>
        </p:nvSpPr>
        <p:spPr>
          <a:xfrm>
            <a:off x="6751285" y="4751783"/>
            <a:ext cx="419858" cy="111663"/>
          </a:xfrm>
          <a:prstGeom prst="rect">
            <a:avLst/>
          </a:prstGeom>
          <a:blipFill>
            <a:blip r:embed="rId58" cstate="print"/>
            <a:stretch>
              <a:fillRect/>
            </a:stretch>
          </a:blipFill>
        </p:spPr>
        <p:txBody>
          <a:bodyPr wrap="square" lIns="0" tIns="0" rIns="0" bIns="0" rtlCol="0"/>
          <a:lstStyle/>
          <a:p>
            <a:endParaRPr/>
          </a:p>
        </p:txBody>
      </p:sp>
      <p:sp>
        <p:nvSpPr>
          <p:cNvPr id="581" name="object 581"/>
          <p:cNvSpPr/>
          <p:nvPr/>
        </p:nvSpPr>
        <p:spPr>
          <a:xfrm>
            <a:off x="9430394" y="1919634"/>
            <a:ext cx="70065" cy="65024"/>
          </a:xfrm>
          <a:prstGeom prst="rect">
            <a:avLst/>
          </a:prstGeom>
          <a:blipFill>
            <a:blip r:embed="rId59" cstate="print"/>
            <a:stretch>
              <a:fillRect/>
            </a:stretch>
          </a:blipFill>
        </p:spPr>
        <p:txBody>
          <a:bodyPr wrap="square" lIns="0" tIns="0" rIns="0" bIns="0" rtlCol="0"/>
          <a:lstStyle/>
          <a:p>
            <a:endParaRPr/>
          </a:p>
        </p:txBody>
      </p:sp>
      <p:sp>
        <p:nvSpPr>
          <p:cNvPr id="582" name="object 582"/>
          <p:cNvSpPr/>
          <p:nvPr/>
        </p:nvSpPr>
        <p:spPr>
          <a:xfrm>
            <a:off x="9526116" y="1919634"/>
            <a:ext cx="55244" cy="65405"/>
          </a:xfrm>
          <a:custGeom>
            <a:avLst/>
            <a:gdLst/>
            <a:ahLst/>
            <a:cxnLst/>
            <a:rect l="l" t="t" r="r" b="b"/>
            <a:pathLst>
              <a:path w="55245" h="65405">
                <a:moveTo>
                  <a:pt x="12712" y="0"/>
                </a:moveTo>
                <a:lnTo>
                  <a:pt x="0" y="0"/>
                </a:lnTo>
                <a:lnTo>
                  <a:pt x="0" y="65024"/>
                </a:lnTo>
                <a:lnTo>
                  <a:pt x="55079" y="65024"/>
                </a:lnTo>
                <a:lnTo>
                  <a:pt x="55079" y="53695"/>
                </a:lnTo>
                <a:lnTo>
                  <a:pt x="12712" y="53695"/>
                </a:lnTo>
                <a:lnTo>
                  <a:pt x="12712" y="0"/>
                </a:lnTo>
                <a:close/>
              </a:path>
            </a:pathLst>
          </a:custGeom>
          <a:solidFill>
            <a:srgbClr val="100F0D"/>
          </a:solidFill>
        </p:spPr>
        <p:txBody>
          <a:bodyPr wrap="square" lIns="0" tIns="0" rIns="0" bIns="0" rtlCol="0"/>
          <a:lstStyle/>
          <a:p>
            <a:endParaRPr/>
          </a:p>
        </p:txBody>
      </p:sp>
      <p:sp>
        <p:nvSpPr>
          <p:cNvPr id="583" name="object 583"/>
          <p:cNvSpPr/>
          <p:nvPr/>
        </p:nvSpPr>
        <p:spPr>
          <a:xfrm>
            <a:off x="9605371" y="1919630"/>
            <a:ext cx="59690" cy="65405"/>
          </a:xfrm>
          <a:custGeom>
            <a:avLst/>
            <a:gdLst/>
            <a:ahLst/>
            <a:cxnLst/>
            <a:rect l="l" t="t" r="r" b="b"/>
            <a:pathLst>
              <a:path w="59690" h="65405">
                <a:moveTo>
                  <a:pt x="56565" y="0"/>
                </a:moveTo>
                <a:lnTo>
                  <a:pt x="0" y="0"/>
                </a:lnTo>
                <a:lnTo>
                  <a:pt x="0" y="65036"/>
                </a:lnTo>
                <a:lnTo>
                  <a:pt x="59194" y="65036"/>
                </a:lnTo>
                <a:lnTo>
                  <a:pt x="59194" y="53695"/>
                </a:lnTo>
                <a:lnTo>
                  <a:pt x="12712" y="53695"/>
                </a:lnTo>
                <a:lnTo>
                  <a:pt x="12712" y="36753"/>
                </a:lnTo>
                <a:lnTo>
                  <a:pt x="39268" y="36753"/>
                </a:lnTo>
                <a:lnTo>
                  <a:pt x="39268" y="25527"/>
                </a:lnTo>
                <a:lnTo>
                  <a:pt x="12712" y="25527"/>
                </a:lnTo>
                <a:lnTo>
                  <a:pt x="12712" y="11341"/>
                </a:lnTo>
                <a:lnTo>
                  <a:pt x="56565" y="11341"/>
                </a:lnTo>
                <a:lnTo>
                  <a:pt x="56565" y="0"/>
                </a:lnTo>
                <a:close/>
              </a:path>
            </a:pathLst>
          </a:custGeom>
          <a:solidFill>
            <a:srgbClr val="100F0D"/>
          </a:solidFill>
        </p:spPr>
        <p:txBody>
          <a:bodyPr wrap="square" lIns="0" tIns="0" rIns="0" bIns="0" rtlCol="0"/>
          <a:lstStyle/>
          <a:p>
            <a:endParaRPr/>
          </a:p>
        </p:txBody>
      </p:sp>
      <p:sp>
        <p:nvSpPr>
          <p:cNvPr id="584" name="object 584"/>
          <p:cNvSpPr/>
          <p:nvPr/>
        </p:nvSpPr>
        <p:spPr>
          <a:xfrm>
            <a:off x="9696386" y="1919643"/>
            <a:ext cx="13335" cy="65405"/>
          </a:xfrm>
          <a:custGeom>
            <a:avLst/>
            <a:gdLst/>
            <a:ahLst/>
            <a:cxnLst/>
            <a:rect l="l" t="t" r="r" b="b"/>
            <a:pathLst>
              <a:path w="13334" h="65405">
                <a:moveTo>
                  <a:pt x="0" y="65024"/>
                </a:moveTo>
                <a:lnTo>
                  <a:pt x="12712" y="65024"/>
                </a:lnTo>
                <a:lnTo>
                  <a:pt x="12712" y="0"/>
                </a:lnTo>
                <a:lnTo>
                  <a:pt x="0" y="0"/>
                </a:lnTo>
                <a:lnTo>
                  <a:pt x="0" y="65024"/>
                </a:lnTo>
                <a:close/>
              </a:path>
            </a:pathLst>
          </a:custGeom>
          <a:solidFill>
            <a:srgbClr val="100F0D"/>
          </a:solidFill>
        </p:spPr>
        <p:txBody>
          <a:bodyPr wrap="square" lIns="0" tIns="0" rIns="0" bIns="0" rtlCol="0"/>
          <a:lstStyle/>
          <a:p>
            <a:endParaRPr/>
          </a:p>
        </p:txBody>
      </p:sp>
      <p:sp>
        <p:nvSpPr>
          <p:cNvPr id="585" name="object 585"/>
          <p:cNvSpPr/>
          <p:nvPr/>
        </p:nvSpPr>
        <p:spPr>
          <a:xfrm>
            <a:off x="9747567" y="1919629"/>
            <a:ext cx="63500" cy="65405"/>
          </a:xfrm>
          <a:custGeom>
            <a:avLst/>
            <a:gdLst/>
            <a:ahLst/>
            <a:cxnLst/>
            <a:rect l="l" t="t" r="r" b="b"/>
            <a:pathLst>
              <a:path w="63500" h="65405">
                <a:moveTo>
                  <a:pt x="11214" y="0"/>
                </a:moveTo>
                <a:lnTo>
                  <a:pt x="0" y="0"/>
                </a:lnTo>
                <a:lnTo>
                  <a:pt x="0" y="65036"/>
                </a:lnTo>
                <a:lnTo>
                  <a:pt x="12699" y="65036"/>
                </a:lnTo>
                <a:lnTo>
                  <a:pt x="12699" y="20726"/>
                </a:lnTo>
                <a:lnTo>
                  <a:pt x="29421" y="20726"/>
                </a:lnTo>
                <a:lnTo>
                  <a:pt x="11214" y="0"/>
                </a:lnTo>
                <a:close/>
              </a:path>
              <a:path w="63500" h="65405">
                <a:moveTo>
                  <a:pt x="29421" y="20726"/>
                </a:moveTo>
                <a:lnTo>
                  <a:pt x="12814" y="20726"/>
                </a:lnTo>
                <a:lnTo>
                  <a:pt x="51739" y="65036"/>
                </a:lnTo>
                <a:lnTo>
                  <a:pt x="62966" y="65036"/>
                </a:lnTo>
                <a:lnTo>
                  <a:pt x="62966" y="44310"/>
                </a:lnTo>
                <a:lnTo>
                  <a:pt x="50139" y="44310"/>
                </a:lnTo>
                <a:lnTo>
                  <a:pt x="29421" y="20726"/>
                </a:lnTo>
                <a:close/>
              </a:path>
              <a:path w="63500" h="65405">
                <a:moveTo>
                  <a:pt x="62966" y="0"/>
                </a:moveTo>
                <a:lnTo>
                  <a:pt x="50253" y="0"/>
                </a:lnTo>
                <a:lnTo>
                  <a:pt x="50253" y="44310"/>
                </a:lnTo>
                <a:lnTo>
                  <a:pt x="62966" y="44310"/>
                </a:lnTo>
                <a:lnTo>
                  <a:pt x="62966" y="0"/>
                </a:lnTo>
                <a:close/>
              </a:path>
            </a:pathLst>
          </a:custGeom>
          <a:solidFill>
            <a:srgbClr val="100F0D"/>
          </a:solidFill>
        </p:spPr>
        <p:txBody>
          <a:bodyPr wrap="square" lIns="0" tIns="0" rIns="0" bIns="0" rtlCol="0"/>
          <a:lstStyle/>
          <a:p>
            <a:endParaRPr/>
          </a:p>
        </p:txBody>
      </p:sp>
      <p:sp>
        <p:nvSpPr>
          <p:cNvPr id="586" name="object 586"/>
          <p:cNvSpPr/>
          <p:nvPr/>
        </p:nvSpPr>
        <p:spPr>
          <a:xfrm>
            <a:off x="9849001" y="1919630"/>
            <a:ext cx="59690" cy="65405"/>
          </a:xfrm>
          <a:custGeom>
            <a:avLst/>
            <a:gdLst/>
            <a:ahLst/>
            <a:cxnLst/>
            <a:rect l="l" t="t" r="r" b="b"/>
            <a:pathLst>
              <a:path w="59690" h="65405">
                <a:moveTo>
                  <a:pt x="56540" y="0"/>
                </a:moveTo>
                <a:lnTo>
                  <a:pt x="0" y="0"/>
                </a:lnTo>
                <a:lnTo>
                  <a:pt x="0" y="65036"/>
                </a:lnTo>
                <a:lnTo>
                  <a:pt x="59182" y="65036"/>
                </a:lnTo>
                <a:lnTo>
                  <a:pt x="59182" y="53695"/>
                </a:lnTo>
                <a:lnTo>
                  <a:pt x="12700" y="53695"/>
                </a:lnTo>
                <a:lnTo>
                  <a:pt x="12700" y="36753"/>
                </a:lnTo>
                <a:lnTo>
                  <a:pt x="39268" y="36753"/>
                </a:lnTo>
                <a:lnTo>
                  <a:pt x="39268" y="25527"/>
                </a:lnTo>
                <a:lnTo>
                  <a:pt x="12700" y="25527"/>
                </a:lnTo>
                <a:lnTo>
                  <a:pt x="12700" y="11341"/>
                </a:lnTo>
                <a:lnTo>
                  <a:pt x="56540" y="11341"/>
                </a:lnTo>
                <a:lnTo>
                  <a:pt x="56540" y="0"/>
                </a:lnTo>
                <a:close/>
              </a:path>
            </a:pathLst>
          </a:custGeom>
          <a:solidFill>
            <a:srgbClr val="100F0D"/>
          </a:solidFill>
        </p:spPr>
        <p:txBody>
          <a:bodyPr wrap="square" lIns="0" tIns="0" rIns="0" bIns="0" rtlCol="0"/>
          <a:lstStyle/>
          <a:p>
            <a:endParaRPr/>
          </a:p>
        </p:txBody>
      </p:sp>
      <p:sp>
        <p:nvSpPr>
          <p:cNvPr id="587" name="object 587"/>
          <p:cNvSpPr/>
          <p:nvPr/>
        </p:nvSpPr>
        <p:spPr>
          <a:xfrm>
            <a:off x="9940010" y="1919640"/>
            <a:ext cx="65595" cy="65024"/>
          </a:xfrm>
          <a:prstGeom prst="rect">
            <a:avLst/>
          </a:prstGeom>
          <a:blipFill>
            <a:blip r:embed="rId60" cstate="print"/>
            <a:stretch>
              <a:fillRect/>
            </a:stretch>
          </a:blipFill>
        </p:spPr>
        <p:txBody>
          <a:bodyPr wrap="square" lIns="0" tIns="0" rIns="0" bIns="0" rtlCol="0"/>
          <a:lstStyle/>
          <a:p>
            <a:endParaRPr/>
          </a:p>
        </p:txBody>
      </p:sp>
      <p:sp>
        <p:nvSpPr>
          <p:cNvPr id="588" name="object 588"/>
          <p:cNvSpPr/>
          <p:nvPr/>
        </p:nvSpPr>
        <p:spPr>
          <a:xfrm>
            <a:off x="10070632" y="1919634"/>
            <a:ext cx="64452" cy="65024"/>
          </a:xfrm>
          <a:prstGeom prst="rect">
            <a:avLst/>
          </a:prstGeom>
          <a:blipFill>
            <a:blip r:embed="rId61" cstate="print"/>
            <a:stretch>
              <a:fillRect/>
            </a:stretch>
          </a:blipFill>
        </p:spPr>
        <p:txBody>
          <a:bodyPr wrap="square" lIns="0" tIns="0" rIns="0" bIns="0" rtlCol="0"/>
          <a:lstStyle/>
          <a:p>
            <a:endParaRPr/>
          </a:p>
        </p:txBody>
      </p:sp>
      <p:sp>
        <p:nvSpPr>
          <p:cNvPr id="589" name="object 589"/>
          <p:cNvSpPr/>
          <p:nvPr/>
        </p:nvSpPr>
        <p:spPr>
          <a:xfrm>
            <a:off x="10162233" y="1919702"/>
            <a:ext cx="59690" cy="65405"/>
          </a:xfrm>
          <a:custGeom>
            <a:avLst/>
            <a:gdLst/>
            <a:ahLst/>
            <a:cxnLst/>
            <a:rect l="l" t="t" r="r" b="b"/>
            <a:pathLst>
              <a:path w="59690" h="65405">
                <a:moveTo>
                  <a:pt x="56565" y="0"/>
                </a:moveTo>
                <a:lnTo>
                  <a:pt x="0" y="0"/>
                </a:lnTo>
                <a:lnTo>
                  <a:pt x="0" y="65036"/>
                </a:lnTo>
                <a:lnTo>
                  <a:pt x="59194" y="65036"/>
                </a:lnTo>
                <a:lnTo>
                  <a:pt x="59194" y="53695"/>
                </a:lnTo>
                <a:lnTo>
                  <a:pt x="12712" y="53695"/>
                </a:lnTo>
                <a:lnTo>
                  <a:pt x="12712" y="36753"/>
                </a:lnTo>
                <a:lnTo>
                  <a:pt x="39268" y="36753"/>
                </a:lnTo>
                <a:lnTo>
                  <a:pt x="39268" y="25527"/>
                </a:lnTo>
                <a:lnTo>
                  <a:pt x="12712" y="25527"/>
                </a:lnTo>
                <a:lnTo>
                  <a:pt x="12712" y="11341"/>
                </a:lnTo>
                <a:lnTo>
                  <a:pt x="56565" y="11341"/>
                </a:lnTo>
                <a:lnTo>
                  <a:pt x="56565" y="0"/>
                </a:lnTo>
                <a:close/>
              </a:path>
            </a:pathLst>
          </a:custGeom>
          <a:solidFill>
            <a:srgbClr val="100F0D"/>
          </a:solidFill>
        </p:spPr>
        <p:txBody>
          <a:bodyPr wrap="square" lIns="0" tIns="0" rIns="0" bIns="0" rtlCol="0"/>
          <a:lstStyle/>
          <a:p>
            <a:endParaRPr/>
          </a:p>
        </p:txBody>
      </p:sp>
      <p:sp>
        <p:nvSpPr>
          <p:cNvPr id="590" name="object 590"/>
          <p:cNvSpPr/>
          <p:nvPr/>
        </p:nvSpPr>
        <p:spPr>
          <a:xfrm>
            <a:off x="10253252" y="1919701"/>
            <a:ext cx="65595" cy="65036"/>
          </a:xfrm>
          <a:prstGeom prst="rect">
            <a:avLst/>
          </a:prstGeom>
          <a:blipFill>
            <a:blip r:embed="rId62" cstate="print"/>
            <a:stretch>
              <a:fillRect/>
            </a:stretch>
          </a:blipFill>
        </p:spPr>
        <p:txBody>
          <a:bodyPr wrap="square" lIns="0" tIns="0" rIns="0" bIns="0" rtlCol="0"/>
          <a:lstStyle/>
          <a:p>
            <a:endParaRPr/>
          </a:p>
        </p:txBody>
      </p:sp>
      <p:sp>
        <p:nvSpPr>
          <p:cNvPr id="591" name="object 591"/>
          <p:cNvSpPr/>
          <p:nvPr/>
        </p:nvSpPr>
        <p:spPr>
          <a:xfrm>
            <a:off x="10350665" y="1919705"/>
            <a:ext cx="70065" cy="65024"/>
          </a:xfrm>
          <a:prstGeom prst="rect">
            <a:avLst/>
          </a:prstGeom>
          <a:blipFill>
            <a:blip r:embed="rId59" cstate="print"/>
            <a:stretch>
              <a:fillRect/>
            </a:stretch>
          </a:blipFill>
        </p:spPr>
        <p:txBody>
          <a:bodyPr wrap="square" lIns="0" tIns="0" rIns="0" bIns="0" rtlCol="0"/>
          <a:lstStyle/>
          <a:p>
            <a:endParaRPr/>
          </a:p>
        </p:txBody>
      </p:sp>
      <p:sp>
        <p:nvSpPr>
          <p:cNvPr id="592" name="object 592"/>
          <p:cNvSpPr/>
          <p:nvPr/>
        </p:nvSpPr>
        <p:spPr>
          <a:xfrm>
            <a:off x="10446346" y="1919706"/>
            <a:ext cx="12700" cy="65405"/>
          </a:xfrm>
          <a:custGeom>
            <a:avLst/>
            <a:gdLst/>
            <a:ahLst/>
            <a:cxnLst/>
            <a:rect l="l" t="t" r="r" b="b"/>
            <a:pathLst>
              <a:path w="12700" h="65405">
                <a:moveTo>
                  <a:pt x="0" y="65024"/>
                </a:moveTo>
                <a:lnTo>
                  <a:pt x="12700" y="65024"/>
                </a:lnTo>
                <a:lnTo>
                  <a:pt x="12700" y="0"/>
                </a:lnTo>
                <a:lnTo>
                  <a:pt x="0" y="0"/>
                </a:lnTo>
                <a:lnTo>
                  <a:pt x="0" y="65024"/>
                </a:lnTo>
                <a:close/>
              </a:path>
            </a:pathLst>
          </a:custGeom>
          <a:solidFill>
            <a:srgbClr val="100F0D"/>
          </a:solidFill>
        </p:spPr>
        <p:txBody>
          <a:bodyPr wrap="square" lIns="0" tIns="0" rIns="0" bIns="0" rtlCol="0"/>
          <a:lstStyle/>
          <a:p>
            <a:endParaRPr/>
          </a:p>
        </p:txBody>
      </p:sp>
      <p:sp>
        <p:nvSpPr>
          <p:cNvPr id="593" name="object 593"/>
          <p:cNvSpPr/>
          <p:nvPr/>
        </p:nvSpPr>
        <p:spPr>
          <a:xfrm>
            <a:off x="10497528" y="1919700"/>
            <a:ext cx="63500" cy="65405"/>
          </a:xfrm>
          <a:custGeom>
            <a:avLst/>
            <a:gdLst/>
            <a:ahLst/>
            <a:cxnLst/>
            <a:rect l="l" t="t" r="r" b="b"/>
            <a:pathLst>
              <a:path w="63500" h="65405">
                <a:moveTo>
                  <a:pt x="11214" y="0"/>
                </a:moveTo>
                <a:lnTo>
                  <a:pt x="0" y="0"/>
                </a:lnTo>
                <a:lnTo>
                  <a:pt x="0" y="65036"/>
                </a:lnTo>
                <a:lnTo>
                  <a:pt x="12699" y="65036"/>
                </a:lnTo>
                <a:lnTo>
                  <a:pt x="12699" y="20726"/>
                </a:lnTo>
                <a:lnTo>
                  <a:pt x="29421" y="20726"/>
                </a:lnTo>
                <a:lnTo>
                  <a:pt x="11214" y="0"/>
                </a:lnTo>
                <a:close/>
              </a:path>
              <a:path w="63500" h="65405">
                <a:moveTo>
                  <a:pt x="29421" y="20726"/>
                </a:moveTo>
                <a:lnTo>
                  <a:pt x="12814" y="20726"/>
                </a:lnTo>
                <a:lnTo>
                  <a:pt x="51739" y="65036"/>
                </a:lnTo>
                <a:lnTo>
                  <a:pt x="62966" y="65036"/>
                </a:lnTo>
                <a:lnTo>
                  <a:pt x="62966" y="44310"/>
                </a:lnTo>
                <a:lnTo>
                  <a:pt x="50139" y="44310"/>
                </a:lnTo>
                <a:lnTo>
                  <a:pt x="29421" y="20726"/>
                </a:lnTo>
                <a:close/>
              </a:path>
              <a:path w="63500" h="65405">
                <a:moveTo>
                  <a:pt x="62966" y="0"/>
                </a:moveTo>
                <a:lnTo>
                  <a:pt x="50253" y="0"/>
                </a:lnTo>
                <a:lnTo>
                  <a:pt x="50253" y="44310"/>
                </a:lnTo>
                <a:lnTo>
                  <a:pt x="62966" y="44310"/>
                </a:lnTo>
                <a:lnTo>
                  <a:pt x="62966" y="0"/>
                </a:lnTo>
                <a:close/>
              </a:path>
            </a:pathLst>
          </a:custGeom>
          <a:solidFill>
            <a:srgbClr val="100F0D"/>
          </a:solidFill>
        </p:spPr>
        <p:txBody>
          <a:bodyPr wrap="square" lIns="0" tIns="0" rIns="0" bIns="0" rtlCol="0"/>
          <a:lstStyle/>
          <a:p>
            <a:endParaRPr/>
          </a:p>
        </p:txBody>
      </p:sp>
      <p:sp>
        <p:nvSpPr>
          <p:cNvPr id="594" name="object 594"/>
          <p:cNvSpPr/>
          <p:nvPr/>
        </p:nvSpPr>
        <p:spPr>
          <a:xfrm>
            <a:off x="10593297" y="1917420"/>
            <a:ext cx="110589" cy="69608"/>
          </a:xfrm>
          <a:prstGeom prst="rect">
            <a:avLst/>
          </a:prstGeom>
          <a:blipFill>
            <a:blip r:embed="rId63" cstate="print"/>
            <a:stretch>
              <a:fillRect/>
            </a:stretch>
          </a:blipFill>
        </p:spPr>
        <p:txBody>
          <a:bodyPr wrap="square" lIns="0" tIns="0" rIns="0" bIns="0" rtlCol="0"/>
          <a:lstStyle/>
          <a:p>
            <a:endParaRPr/>
          </a:p>
        </p:txBody>
      </p:sp>
      <p:sp>
        <p:nvSpPr>
          <p:cNvPr id="595" name="object 595"/>
          <p:cNvSpPr/>
          <p:nvPr/>
        </p:nvSpPr>
        <p:spPr>
          <a:xfrm>
            <a:off x="9226800" y="1886612"/>
            <a:ext cx="132770" cy="132773"/>
          </a:xfrm>
          <a:prstGeom prst="rect">
            <a:avLst/>
          </a:prstGeom>
          <a:blipFill>
            <a:blip r:embed="rId64" cstate="print"/>
            <a:stretch>
              <a:fillRect/>
            </a:stretch>
          </a:blipFill>
        </p:spPr>
        <p:txBody>
          <a:bodyPr wrap="square" lIns="0" tIns="0" rIns="0" bIns="0" rtlCol="0"/>
          <a:lstStyle/>
          <a:p>
            <a:endParaRPr/>
          </a:p>
        </p:txBody>
      </p:sp>
      <p:sp>
        <p:nvSpPr>
          <p:cNvPr id="596" name="object 596"/>
          <p:cNvSpPr/>
          <p:nvPr/>
        </p:nvSpPr>
        <p:spPr>
          <a:xfrm>
            <a:off x="9319435" y="3639284"/>
            <a:ext cx="82461" cy="82372"/>
          </a:xfrm>
          <a:prstGeom prst="rect">
            <a:avLst/>
          </a:prstGeom>
          <a:blipFill>
            <a:blip r:embed="rId65" cstate="print"/>
            <a:stretch>
              <a:fillRect/>
            </a:stretch>
          </a:blipFill>
        </p:spPr>
        <p:txBody>
          <a:bodyPr wrap="square" lIns="0" tIns="0" rIns="0" bIns="0" rtlCol="0"/>
          <a:lstStyle/>
          <a:p>
            <a:endParaRPr/>
          </a:p>
        </p:txBody>
      </p:sp>
      <p:sp>
        <p:nvSpPr>
          <p:cNvPr id="597" name="object 597"/>
          <p:cNvSpPr/>
          <p:nvPr/>
        </p:nvSpPr>
        <p:spPr>
          <a:xfrm>
            <a:off x="9425285" y="3790445"/>
            <a:ext cx="82410" cy="82372"/>
          </a:xfrm>
          <a:prstGeom prst="rect">
            <a:avLst/>
          </a:prstGeom>
          <a:blipFill>
            <a:blip r:embed="rId66" cstate="print"/>
            <a:stretch>
              <a:fillRect/>
            </a:stretch>
          </a:blipFill>
        </p:spPr>
        <p:txBody>
          <a:bodyPr wrap="square" lIns="0" tIns="0" rIns="0" bIns="0" rtlCol="0"/>
          <a:lstStyle/>
          <a:p>
            <a:endParaRPr/>
          </a:p>
        </p:txBody>
      </p:sp>
      <p:sp>
        <p:nvSpPr>
          <p:cNvPr id="598" name="object 598"/>
          <p:cNvSpPr/>
          <p:nvPr/>
        </p:nvSpPr>
        <p:spPr>
          <a:xfrm>
            <a:off x="9213076" y="3790445"/>
            <a:ext cx="82511" cy="82372"/>
          </a:xfrm>
          <a:prstGeom prst="rect">
            <a:avLst/>
          </a:prstGeom>
          <a:blipFill>
            <a:blip r:embed="rId67" cstate="print"/>
            <a:stretch>
              <a:fillRect/>
            </a:stretch>
          </a:blipFill>
        </p:spPr>
        <p:txBody>
          <a:bodyPr wrap="square" lIns="0" tIns="0" rIns="0" bIns="0" rtlCol="0"/>
          <a:lstStyle/>
          <a:p>
            <a:endParaRPr/>
          </a:p>
        </p:txBody>
      </p:sp>
      <p:sp>
        <p:nvSpPr>
          <p:cNvPr id="599" name="object 599"/>
          <p:cNvSpPr/>
          <p:nvPr/>
        </p:nvSpPr>
        <p:spPr>
          <a:xfrm>
            <a:off x="9207003" y="3697899"/>
            <a:ext cx="302895" cy="241300"/>
          </a:xfrm>
          <a:custGeom>
            <a:avLst/>
            <a:gdLst/>
            <a:ahLst/>
            <a:cxnLst/>
            <a:rect l="l" t="t" r="r" b="b"/>
            <a:pathLst>
              <a:path w="302895" h="241300">
                <a:moveTo>
                  <a:pt x="53860" y="0"/>
                </a:moveTo>
                <a:lnTo>
                  <a:pt x="41117" y="4859"/>
                </a:lnTo>
                <a:lnTo>
                  <a:pt x="27573" y="10728"/>
                </a:lnTo>
                <a:lnTo>
                  <a:pt x="13707" y="17287"/>
                </a:lnTo>
                <a:lnTo>
                  <a:pt x="0" y="24218"/>
                </a:lnTo>
                <a:lnTo>
                  <a:pt x="62523" y="65817"/>
                </a:lnTo>
                <a:lnTo>
                  <a:pt x="87262" y="84940"/>
                </a:lnTo>
                <a:lnTo>
                  <a:pt x="103911" y="104521"/>
                </a:lnTo>
                <a:lnTo>
                  <a:pt x="113845" y="132653"/>
                </a:lnTo>
                <a:lnTo>
                  <a:pt x="118994" y="168140"/>
                </a:lnTo>
                <a:lnTo>
                  <a:pt x="121840" y="205967"/>
                </a:lnTo>
                <a:lnTo>
                  <a:pt x="124866" y="241122"/>
                </a:lnTo>
                <a:lnTo>
                  <a:pt x="172786" y="227074"/>
                </a:lnTo>
                <a:lnTo>
                  <a:pt x="189719" y="184886"/>
                </a:lnTo>
                <a:lnTo>
                  <a:pt x="192597" y="149363"/>
                </a:lnTo>
                <a:lnTo>
                  <a:pt x="197829" y="117085"/>
                </a:lnTo>
                <a:lnTo>
                  <a:pt x="208470" y="89458"/>
                </a:lnTo>
                <a:lnTo>
                  <a:pt x="227043" y="66674"/>
                </a:lnTo>
                <a:lnTo>
                  <a:pt x="248738" y="49034"/>
                </a:lnTo>
                <a:lnTo>
                  <a:pt x="167640" y="49034"/>
                </a:lnTo>
                <a:lnTo>
                  <a:pt x="138569" y="43094"/>
                </a:lnTo>
                <a:lnTo>
                  <a:pt x="108126" y="29108"/>
                </a:lnTo>
                <a:lnTo>
                  <a:pt x="78994" y="12826"/>
                </a:lnTo>
                <a:lnTo>
                  <a:pt x="53860" y="0"/>
                </a:lnTo>
                <a:close/>
              </a:path>
              <a:path w="302895" h="241300">
                <a:moveTo>
                  <a:pt x="290385" y="0"/>
                </a:moveTo>
                <a:lnTo>
                  <a:pt x="262455" y="13180"/>
                </a:lnTo>
                <a:lnTo>
                  <a:pt x="229508" y="29422"/>
                </a:lnTo>
                <a:lnTo>
                  <a:pt x="196313" y="43212"/>
                </a:lnTo>
                <a:lnTo>
                  <a:pt x="167640" y="49034"/>
                </a:lnTo>
                <a:lnTo>
                  <a:pt x="248738" y="49034"/>
                </a:lnTo>
                <a:lnTo>
                  <a:pt x="251720" y="46610"/>
                </a:lnTo>
                <a:lnTo>
                  <a:pt x="278311" y="28263"/>
                </a:lnTo>
                <a:lnTo>
                  <a:pt x="302628" y="10629"/>
                </a:lnTo>
                <a:lnTo>
                  <a:pt x="299046" y="6451"/>
                </a:lnTo>
                <a:lnTo>
                  <a:pt x="294944" y="2895"/>
                </a:lnTo>
                <a:lnTo>
                  <a:pt x="290385" y="0"/>
                </a:lnTo>
                <a:close/>
              </a:path>
            </a:pathLst>
          </a:custGeom>
          <a:solidFill>
            <a:srgbClr val="2E318F"/>
          </a:solidFill>
        </p:spPr>
        <p:txBody>
          <a:bodyPr wrap="square" lIns="0" tIns="0" rIns="0" bIns="0" rtlCol="0"/>
          <a:lstStyle/>
          <a:p>
            <a:endParaRPr/>
          </a:p>
        </p:txBody>
      </p:sp>
      <p:sp>
        <p:nvSpPr>
          <p:cNvPr id="600" name="object 600"/>
          <p:cNvSpPr/>
          <p:nvPr/>
        </p:nvSpPr>
        <p:spPr>
          <a:xfrm>
            <a:off x="9761396" y="3711209"/>
            <a:ext cx="156730" cy="227672"/>
          </a:xfrm>
          <a:prstGeom prst="rect">
            <a:avLst/>
          </a:prstGeom>
          <a:blipFill>
            <a:blip r:embed="rId68" cstate="print"/>
            <a:stretch>
              <a:fillRect/>
            </a:stretch>
          </a:blipFill>
        </p:spPr>
        <p:txBody>
          <a:bodyPr wrap="square" lIns="0" tIns="0" rIns="0" bIns="0" rtlCol="0"/>
          <a:lstStyle/>
          <a:p>
            <a:endParaRPr/>
          </a:p>
        </p:txBody>
      </p:sp>
      <p:sp>
        <p:nvSpPr>
          <p:cNvPr id="601" name="object 601"/>
          <p:cNvSpPr/>
          <p:nvPr/>
        </p:nvSpPr>
        <p:spPr>
          <a:xfrm>
            <a:off x="9937696" y="3716228"/>
            <a:ext cx="156679" cy="222656"/>
          </a:xfrm>
          <a:prstGeom prst="rect">
            <a:avLst/>
          </a:prstGeom>
          <a:blipFill>
            <a:blip r:embed="rId69" cstate="print"/>
            <a:stretch>
              <a:fillRect/>
            </a:stretch>
          </a:blipFill>
        </p:spPr>
        <p:txBody>
          <a:bodyPr wrap="square" lIns="0" tIns="0" rIns="0" bIns="0" rtlCol="0"/>
          <a:lstStyle/>
          <a:p>
            <a:endParaRPr/>
          </a:p>
        </p:txBody>
      </p:sp>
      <p:sp>
        <p:nvSpPr>
          <p:cNvPr id="602" name="object 602"/>
          <p:cNvSpPr/>
          <p:nvPr/>
        </p:nvSpPr>
        <p:spPr>
          <a:xfrm>
            <a:off x="9576396" y="3711209"/>
            <a:ext cx="162941" cy="161607"/>
          </a:xfrm>
          <a:prstGeom prst="rect">
            <a:avLst/>
          </a:prstGeom>
          <a:blipFill>
            <a:blip r:embed="rId70" cstate="print"/>
            <a:stretch>
              <a:fillRect/>
            </a:stretch>
          </a:blipFill>
        </p:spPr>
        <p:txBody>
          <a:bodyPr wrap="square" lIns="0" tIns="0" rIns="0" bIns="0" rtlCol="0"/>
          <a:lstStyle/>
          <a:p>
            <a:endParaRPr/>
          </a:p>
        </p:txBody>
      </p:sp>
      <p:sp>
        <p:nvSpPr>
          <p:cNvPr id="603" name="object 603"/>
          <p:cNvSpPr/>
          <p:nvPr/>
        </p:nvSpPr>
        <p:spPr>
          <a:xfrm>
            <a:off x="7296863" y="5833586"/>
            <a:ext cx="187629" cy="188201"/>
          </a:xfrm>
          <a:prstGeom prst="rect">
            <a:avLst/>
          </a:prstGeom>
          <a:blipFill>
            <a:blip r:embed="rId71" cstate="print"/>
            <a:stretch>
              <a:fillRect/>
            </a:stretch>
          </a:blipFill>
        </p:spPr>
        <p:txBody>
          <a:bodyPr wrap="square" lIns="0" tIns="0" rIns="0" bIns="0" rtlCol="0"/>
          <a:lstStyle/>
          <a:p>
            <a:endParaRPr/>
          </a:p>
        </p:txBody>
      </p:sp>
      <p:sp>
        <p:nvSpPr>
          <p:cNvPr id="604" name="object 604"/>
          <p:cNvSpPr/>
          <p:nvPr/>
        </p:nvSpPr>
        <p:spPr>
          <a:xfrm>
            <a:off x="7518952" y="5877833"/>
            <a:ext cx="213721" cy="97116"/>
          </a:xfrm>
          <a:prstGeom prst="rect">
            <a:avLst/>
          </a:prstGeom>
          <a:blipFill>
            <a:blip r:embed="rId72" cstate="print"/>
            <a:stretch>
              <a:fillRect/>
            </a:stretch>
          </a:blipFill>
        </p:spPr>
        <p:txBody>
          <a:bodyPr wrap="square" lIns="0" tIns="0" rIns="0" bIns="0" rtlCol="0"/>
          <a:lstStyle/>
          <a:p>
            <a:endParaRPr/>
          </a:p>
        </p:txBody>
      </p:sp>
      <p:sp>
        <p:nvSpPr>
          <p:cNvPr id="605" name="object 605"/>
          <p:cNvSpPr/>
          <p:nvPr/>
        </p:nvSpPr>
        <p:spPr>
          <a:xfrm>
            <a:off x="7752561" y="5874213"/>
            <a:ext cx="439240" cy="100740"/>
          </a:xfrm>
          <a:prstGeom prst="rect">
            <a:avLst/>
          </a:prstGeom>
          <a:blipFill>
            <a:blip r:embed="rId73" cstate="print"/>
            <a:stretch>
              <a:fillRect/>
            </a:stretch>
          </a:blipFill>
        </p:spPr>
        <p:txBody>
          <a:bodyPr wrap="square" lIns="0" tIns="0" rIns="0" bIns="0" rtlCol="0"/>
          <a:lstStyle/>
          <a:p>
            <a:endParaRPr/>
          </a:p>
        </p:txBody>
      </p:sp>
      <p:sp>
        <p:nvSpPr>
          <p:cNvPr id="606" name="object 606"/>
          <p:cNvSpPr/>
          <p:nvPr/>
        </p:nvSpPr>
        <p:spPr>
          <a:xfrm>
            <a:off x="6379556" y="1598386"/>
            <a:ext cx="1093470" cy="260350"/>
          </a:xfrm>
          <a:prstGeom prst="rect">
            <a:avLst/>
          </a:prstGeom>
          <a:blipFill>
            <a:blip r:embed="rId74" cstate="print"/>
            <a:stretch>
              <a:fillRect/>
            </a:stretch>
          </a:blipFill>
        </p:spPr>
        <p:txBody>
          <a:bodyPr wrap="square" lIns="0" tIns="0" rIns="0" bIns="0" rtlCol="0"/>
          <a:lstStyle/>
          <a:p>
            <a:endParaRPr/>
          </a:p>
        </p:txBody>
      </p:sp>
      <p:sp>
        <p:nvSpPr>
          <p:cNvPr id="607" name="object 607"/>
          <p:cNvSpPr/>
          <p:nvPr/>
        </p:nvSpPr>
        <p:spPr>
          <a:xfrm>
            <a:off x="6861644" y="449427"/>
            <a:ext cx="245440" cy="180251"/>
          </a:xfrm>
          <a:prstGeom prst="rect">
            <a:avLst/>
          </a:prstGeom>
          <a:blipFill>
            <a:blip r:embed="rId75" cstate="print"/>
            <a:stretch>
              <a:fillRect/>
            </a:stretch>
          </a:blipFill>
        </p:spPr>
        <p:txBody>
          <a:bodyPr wrap="square" lIns="0" tIns="0" rIns="0" bIns="0" rtlCol="0"/>
          <a:lstStyle/>
          <a:p>
            <a:endParaRPr/>
          </a:p>
        </p:txBody>
      </p:sp>
      <p:sp>
        <p:nvSpPr>
          <p:cNvPr id="608" name="object 608"/>
          <p:cNvSpPr/>
          <p:nvPr/>
        </p:nvSpPr>
        <p:spPr>
          <a:xfrm>
            <a:off x="6529914" y="352552"/>
            <a:ext cx="577215" cy="277495"/>
          </a:xfrm>
          <a:custGeom>
            <a:avLst/>
            <a:gdLst/>
            <a:ahLst/>
            <a:cxnLst/>
            <a:rect l="l" t="t" r="r" b="b"/>
            <a:pathLst>
              <a:path w="577215" h="277495">
                <a:moveTo>
                  <a:pt x="416471" y="0"/>
                </a:moveTo>
                <a:lnTo>
                  <a:pt x="368894" y="2417"/>
                </a:lnTo>
                <a:lnTo>
                  <a:pt x="322956" y="9618"/>
                </a:lnTo>
                <a:lnTo>
                  <a:pt x="278759" y="21528"/>
                </a:lnTo>
                <a:lnTo>
                  <a:pt x="236403" y="38073"/>
                </a:lnTo>
                <a:lnTo>
                  <a:pt x="195991" y="59177"/>
                </a:lnTo>
                <a:lnTo>
                  <a:pt x="157623" y="84765"/>
                </a:lnTo>
                <a:lnTo>
                  <a:pt x="121402" y="114762"/>
                </a:lnTo>
                <a:lnTo>
                  <a:pt x="87427" y="149093"/>
                </a:lnTo>
                <a:lnTo>
                  <a:pt x="55801" y="187684"/>
                </a:lnTo>
                <a:lnTo>
                  <a:pt x="26625" y="230458"/>
                </a:lnTo>
                <a:lnTo>
                  <a:pt x="0" y="277342"/>
                </a:lnTo>
                <a:lnTo>
                  <a:pt x="16192" y="277342"/>
                </a:lnTo>
                <a:lnTo>
                  <a:pt x="43423" y="234390"/>
                </a:lnTo>
                <a:lnTo>
                  <a:pt x="72487" y="195386"/>
                </a:lnTo>
                <a:lnTo>
                  <a:pt x="103331" y="160396"/>
                </a:lnTo>
                <a:lnTo>
                  <a:pt x="135900" y="129484"/>
                </a:lnTo>
                <a:lnTo>
                  <a:pt x="170141" y="102717"/>
                </a:lnTo>
                <a:lnTo>
                  <a:pt x="213117" y="76211"/>
                </a:lnTo>
                <a:lnTo>
                  <a:pt x="258381" y="55519"/>
                </a:lnTo>
                <a:lnTo>
                  <a:pt x="305847" y="40685"/>
                </a:lnTo>
                <a:lnTo>
                  <a:pt x="355426" y="31752"/>
                </a:lnTo>
                <a:lnTo>
                  <a:pt x="407035" y="28765"/>
                </a:lnTo>
                <a:lnTo>
                  <a:pt x="577164" y="28765"/>
                </a:lnTo>
                <a:lnTo>
                  <a:pt x="577164" y="25400"/>
                </a:lnTo>
                <a:lnTo>
                  <a:pt x="536252" y="14194"/>
                </a:lnTo>
                <a:lnTo>
                  <a:pt x="495803" y="6213"/>
                </a:lnTo>
                <a:lnTo>
                  <a:pt x="455861" y="1475"/>
                </a:lnTo>
                <a:lnTo>
                  <a:pt x="416471" y="0"/>
                </a:lnTo>
                <a:close/>
              </a:path>
              <a:path w="577215" h="277495">
                <a:moveTo>
                  <a:pt x="577164" y="28765"/>
                </a:moveTo>
                <a:lnTo>
                  <a:pt x="407035" y="28765"/>
                </a:lnTo>
                <a:lnTo>
                  <a:pt x="448028" y="30533"/>
                </a:lnTo>
                <a:lnTo>
                  <a:pt x="490075" y="35820"/>
                </a:lnTo>
                <a:lnTo>
                  <a:pt x="533134" y="44603"/>
                </a:lnTo>
                <a:lnTo>
                  <a:pt x="577164" y="56857"/>
                </a:lnTo>
                <a:lnTo>
                  <a:pt x="577164" y="28765"/>
                </a:lnTo>
                <a:close/>
              </a:path>
            </a:pathLst>
          </a:custGeom>
          <a:solidFill>
            <a:srgbClr val="9D9D9C"/>
          </a:solidFill>
        </p:spPr>
        <p:txBody>
          <a:bodyPr wrap="square" lIns="0" tIns="0" rIns="0" bIns="0" rtlCol="0"/>
          <a:lstStyle/>
          <a:p>
            <a:endParaRPr/>
          </a:p>
        </p:txBody>
      </p:sp>
      <p:sp>
        <p:nvSpPr>
          <p:cNvPr id="609" name="object 609"/>
          <p:cNvSpPr/>
          <p:nvPr/>
        </p:nvSpPr>
        <p:spPr>
          <a:xfrm>
            <a:off x="6708587" y="470999"/>
            <a:ext cx="146685" cy="0"/>
          </a:xfrm>
          <a:custGeom>
            <a:avLst/>
            <a:gdLst/>
            <a:ahLst/>
            <a:cxnLst/>
            <a:rect l="l" t="t" r="r" b="b"/>
            <a:pathLst>
              <a:path w="146684">
                <a:moveTo>
                  <a:pt x="0" y="0"/>
                </a:moveTo>
                <a:lnTo>
                  <a:pt x="146545" y="0"/>
                </a:lnTo>
              </a:path>
            </a:pathLst>
          </a:custGeom>
          <a:ln w="8534">
            <a:solidFill>
              <a:srgbClr val="9D9D9C"/>
            </a:solidFill>
          </a:ln>
        </p:spPr>
        <p:txBody>
          <a:bodyPr wrap="square" lIns="0" tIns="0" rIns="0" bIns="0" rtlCol="0"/>
          <a:lstStyle/>
          <a:p>
            <a:endParaRPr/>
          </a:p>
        </p:txBody>
      </p:sp>
      <p:sp>
        <p:nvSpPr>
          <p:cNvPr id="610" name="object 610"/>
          <p:cNvSpPr/>
          <p:nvPr/>
        </p:nvSpPr>
        <p:spPr>
          <a:xfrm>
            <a:off x="6667241" y="505272"/>
            <a:ext cx="187960" cy="0"/>
          </a:xfrm>
          <a:custGeom>
            <a:avLst/>
            <a:gdLst/>
            <a:ahLst/>
            <a:cxnLst/>
            <a:rect l="l" t="t" r="r" b="b"/>
            <a:pathLst>
              <a:path w="187959">
                <a:moveTo>
                  <a:pt x="0" y="0"/>
                </a:moveTo>
                <a:lnTo>
                  <a:pt x="187896" y="0"/>
                </a:lnTo>
              </a:path>
            </a:pathLst>
          </a:custGeom>
          <a:ln w="8762">
            <a:solidFill>
              <a:srgbClr val="9D9D9C"/>
            </a:solidFill>
          </a:ln>
        </p:spPr>
        <p:txBody>
          <a:bodyPr wrap="square" lIns="0" tIns="0" rIns="0" bIns="0" rtlCol="0"/>
          <a:lstStyle/>
          <a:p>
            <a:endParaRPr/>
          </a:p>
        </p:txBody>
      </p:sp>
      <p:sp>
        <p:nvSpPr>
          <p:cNvPr id="611" name="object 611"/>
          <p:cNvSpPr/>
          <p:nvPr/>
        </p:nvSpPr>
        <p:spPr>
          <a:xfrm>
            <a:off x="6633533" y="539884"/>
            <a:ext cx="221615" cy="0"/>
          </a:xfrm>
          <a:custGeom>
            <a:avLst/>
            <a:gdLst/>
            <a:ahLst/>
            <a:cxnLst/>
            <a:rect l="l" t="t" r="r" b="b"/>
            <a:pathLst>
              <a:path w="221615">
                <a:moveTo>
                  <a:pt x="0" y="0"/>
                </a:moveTo>
                <a:lnTo>
                  <a:pt x="221602" y="0"/>
                </a:lnTo>
              </a:path>
            </a:pathLst>
          </a:custGeom>
          <a:ln w="8762">
            <a:solidFill>
              <a:srgbClr val="9D9D9C"/>
            </a:solidFill>
          </a:ln>
        </p:spPr>
        <p:txBody>
          <a:bodyPr wrap="square" lIns="0" tIns="0" rIns="0" bIns="0" rtlCol="0"/>
          <a:lstStyle/>
          <a:p>
            <a:endParaRPr/>
          </a:p>
        </p:txBody>
      </p:sp>
      <p:sp>
        <p:nvSpPr>
          <p:cNvPr id="612" name="object 612"/>
          <p:cNvSpPr/>
          <p:nvPr/>
        </p:nvSpPr>
        <p:spPr>
          <a:xfrm>
            <a:off x="6605883" y="573821"/>
            <a:ext cx="249554" cy="0"/>
          </a:xfrm>
          <a:custGeom>
            <a:avLst/>
            <a:gdLst/>
            <a:ahLst/>
            <a:cxnLst/>
            <a:rect l="l" t="t" r="r" b="b"/>
            <a:pathLst>
              <a:path w="249554">
                <a:moveTo>
                  <a:pt x="0" y="0"/>
                </a:moveTo>
                <a:lnTo>
                  <a:pt x="249250" y="0"/>
                </a:lnTo>
              </a:path>
            </a:pathLst>
          </a:custGeom>
          <a:ln w="8762">
            <a:solidFill>
              <a:srgbClr val="9D9D9C"/>
            </a:solidFill>
          </a:ln>
        </p:spPr>
        <p:txBody>
          <a:bodyPr wrap="square" lIns="0" tIns="0" rIns="0" bIns="0" rtlCol="0"/>
          <a:lstStyle/>
          <a:p>
            <a:endParaRPr/>
          </a:p>
        </p:txBody>
      </p:sp>
      <p:sp>
        <p:nvSpPr>
          <p:cNvPr id="613" name="object 613"/>
          <p:cNvSpPr/>
          <p:nvPr/>
        </p:nvSpPr>
        <p:spPr>
          <a:xfrm>
            <a:off x="6582762" y="611221"/>
            <a:ext cx="272415" cy="0"/>
          </a:xfrm>
          <a:custGeom>
            <a:avLst/>
            <a:gdLst/>
            <a:ahLst/>
            <a:cxnLst/>
            <a:rect l="l" t="t" r="r" b="b"/>
            <a:pathLst>
              <a:path w="272415">
                <a:moveTo>
                  <a:pt x="0" y="0"/>
                </a:moveTo>
                <a:lnTo>
                  <a:pt x="272369" y="0"/>
                </a:lnTo>
              </a:path>
            </a:pathLst>
          </a:custGeom>
          <a:ln w="3175">
            <a:solidFill>
              <a:srgbClr val="9D9D9C"/>
            </a:solidFill>
          </a:ln>
        </p:spPr>
        <p:txBody>
          <a:bodyPr wrap="square" lIns="0" tIns="0" rIns="0" bIns="0" rtlCol="0"/>
          <a:lstStyle/>
          <a:p>
            <a:endParaRPr/>
          </a:p>
        </p:txBody>
      </p:sp>
      <p:sp>
        <p:nvSpPr>
          <p:cNvPr id="614" name="object 614"/>
          <p:cNvSpPr/>
          <p:nvPr/>
        </p:nvSpPr>
        <p:spPr>
          <a:xfrm>
            <a:off x="6585704" y="606776"/>
            <a:ext cx="269875" cy="0"/>
          </a:xfrm>
          <a:custGeom>
            <a:avLst/>
            <a:gdLst/>
            <a:ahLst/>
            <a:cxnLst/>
            <a:rect l="l" t="t" r="r" b="b"/>
            <a:pathLst>
              <a:path w="269875">
                <a:moveTo>
                  <a:pt x="0" y="0"/>
                </a:moveTo>
                <a:lnTo>
                  <a:pt x="269428" y="0"/>
                </a:lnTo>
              </a:path>
            </a:pathLst>
          </a:custGeom>
          <a:ln w="6350">
            <a:solidFill>
              <a:srgbClr val="9D9D9C"/>
            </a:solidFill>
          </a:ln>
        </p:spPr>
        <p:txBody>
          <a:bodyPr wrap="square" lIns="0" tIns="0" rIns="0" bIns="0" rtlCol="0"/>
          <a:lstStyle/>
          <a:p>
            <a:endParaRPr/>
          </a:p>
        </p:txBody>
      </p:sp>
      <p:sp>
        <p:nvSpPr>
          <p:cNvPr id="615" name="object 615"/>
          <p:cNvSpPr/>
          <p:nvPr/>
        </p:nvSpPr>
        <p:spPr>
          <a:xfrm>
            <a:off x="7173152" y="494600"/>
            <a:ext cx="594690" cy="136427"/>
          </a:xfrm>
          <a:prstGeom prst="rect">
            <a:avLst/>
          </a:prstGeom>
          <a:blipFill>
            <a:blip r:embed="rId76" cstate="print"/>
            <a:stretch>
              <a:fillRect/>
            </a:stretch>
          </a:blipFill>
        </p:spPr>
        <p:txBody>
          <a:bodyPr wrap="square" lIns="0" tIns="0" rIns="0" bIns="0" rtlCol="0"/>
          <a:lstStyle/>
          <a:p>
            <a:endParaRPr/>
          </a:p>
        </p:txBody>
      </p:sp>
      <p:sp>
        <p:nvSpPr>
          <p:cNvPr id="616" name="object 616"/>
          <p:cNvSpPr/>
          <p:nvPr/>
        </p:nvSpPr>
        <p:spPr>
          <a:xfrm>
            <a:off x="3803510" y="3159277"/>
            <a:ext cx="332105" cy="120650"/>
          </a:xfrm>
          <a:custGeom>
            <a:avLst/>
            <a:gdLst/>
            <a:ahLst/>
            <a:cxnLst/>
            <a:rect l="l" t="t" r="r" b="b"/>
            <a:pathLst>
              <a:path w="332104" h="120650">
                <a:moveTo>
                  <a:pt x="332092" y="0"/>
                </a:moveTo>
                <a:lnTo>
                  <a:pt x="306222" y="0"/>
                </a:lnTo>
                <a:lnTo>
                  <a:pt x="306222" y="116852"/>
                </a:lnTo>
                <a:lnTo>
                  <a:pt x="332092" y="116852"/>
                </a:lnTo>
                <a:lnTo>
                  <a:pt x="332092" y="0"/>
                </a:lnTo>
                <a:close/>
              </a:path>
              <a:path w="332104" h="120650">
                <a:moveTo>
                  <a:pt x="290969" y="0"/>
                </a:moveTo>
                <a:lnTo>
                  <a:pt x="265569" y="0"/>
                </a:lnTo>
                <a:lnTo>
                  <a:pt x="265569" y="116852"/>
                </a:lnTo>
                <a:lnTo>
                  <a:pt x="290969" y="116852"/>
                </a:lnTo>
                <a:lnTo>
                  <a:pt x="290969" y="0"/>
                </a:lnTo>
                <a:close/>
              </a:path>
              <a:path w="332104" h="120650">
                <a:moveTo>
                  <a:pt x="215696" y="42494"/>
                </a:moveTo>
                <a:lnTo>
                  <a:pt x="199550" y="45105"/>
                </a:lnTo>
                <a:lnTo>
                  <a:pt x="186999" y="52652"/>
                </a:lnTo>
                <a:lnTo>
                  <a:pt x="178865" y="64702"/>
                </a:lnTo>
                <a:lnTo>
                  <a:pt x="175971" y="80822"/>
                </a:lnTo>
                <a:lnTo>
                  <a:pt x="179088" y="97336"/>
                </a:lnTo>
                <a:lnTo>
                  <a:pt x="187748" y="109347"/>
                </a:lnTo>
                <a:lnTo>
                  <a:pt x="200911" y="116680"/>
                </a:lnTo>
                <a:lnTo>
                  <a:pt x="217538" y="119164"/>
                </a:lnTo>
                <a:lnTo>
                  <a:pt x="229475" y="117670"/>
                </a:lnTo>
                <a:lnTo>
                  <a:pt x="240287" y="113103"/>
                </a:lnTo>
                <a:lnTo>
                  <a:pt x="248845" y="105330"/>
                </a:lnTo>
                <a:lnTo>
                  <a:pt x="251011" y="100685"/>
                </a:lnTo>
                <a:lnTo>
                  <a:pt x="206921" y="100685"/>
                </a:lnTo>
                <a:lnTo>
                  <a:pt x="201371" y="94691"/>
                </a:lnTo>
                <a:lnTo>
                  <a:pt x="201371" y="84518"/>
                </a:lnTo>
                <a:lnTo>
                  <a:pt x="255409" y="84518"/>
                </a:lnTo>
                <a:lnTo>
                  <a:pt x="255409" y="82676"/>
                </a:lnTo>
                <a:lnTo>
                  <a:pt x="253333" y="69748"/>
                </a:lnTo>
                <a:lnTo>
                  <a:pt x="201841" y="69748"/>
                </a:lnTo>
                <a:lnTo>
                  <a:pt x="203682" y="62357"/>
                </a:lnTo>
                <a:lnTo>
                  <a:pt x="209689" y="58191"/>
                </a:lnTo>
                <a:lnTo>
                  <a:pt x="247968" y="58191"/>
                </a:lnTo>
                <a:lnTo>
                  <a:pt x="244906" y="53232"/>
                </a:lnTo>
                <a:lnTo>
                  <a:pt x="232424" y="45265"/>
                </a:lnTo>
                <a:lnTo>
                  <a:pt x="215696" y="42494"/>
                </a:lnTo>
                <a:close/>
              </a:path>
              <a:path w="332104" h="120650">
                <a:moveTo>
                  <a:pt x="254025" y="94221"/>
                </a:moveTo>
                <a:lnTo>
                  <a:pt x="229552" y="94221"/>
                </a:lnTo>
                <a:lnTo>
                  <a:pt x="226783" y="98844"/>
                </a:lnTo>
                <a:lnTo>
                  <a:pt x="223088" y="100685"/>
                </a:lnTo>
                <a:lnTo>
                  <a:pt x="251011" y="100685"/>
                </a:lnTo>
                <a:lnTo>
                  <a:pt x="254025" y="94221"/>
                </a:lnTo>
                <a:close/>
              </a:path>
              <a:path w="332104" h="120650">
                <a:moveTo>
                  <a:pt x="247968" y="58191"/>
                </a:moveTo>
                <a:lnTo>
                  <a:pt x="224002" y="58191"/>
                </a:lnTo>
                <a:lnTo>
                  <a:pt x="230009" y="62814"/>
                </a:lnTo>
                <a:lnTo>
                  <a:pt x="231394" y="69748"/>
                </a:lnTo>
                <a:lnTo>
                  <a:pt x="253333" y="69748"/>
                </a:lnTo>
                <a:lnTo>
                  <a:pt x="252712" y="65875"/>
                </a:lnTo>
                <a:lnTo>
                  <a:pt x="247968" y="58191"/>
                </a:lnTo>
                <a:close/>
              </a:path>
              <a:path w="332104" h="120650">
                <a:moveTo>
                  <a:pt x="114998" y="0"/>
                </a:moveTo>
                <a:lnTo>
                  <a:pt x="90068" y="0"/>
                </a:lnTo>
                <a:lnTo>
                  <a:pt x="90068" y="116395"/>
                </a:lnTo>
                <a:lnTo>
                  <a:pt x="115468" y="116395"/>
                </a:lnTo>
                <a:lnTo>
                  <a:pt x="115468" y="71132"/>
                </a:lnTo>
                <a:lnTo>
                  <a:pt x="118694" y="62357"/>
                </a:lnTo>
                <a:lnTo>
                  <a:pt x="164468" y="62357"/>
                </a:lnTo>
                <a:lnTo>
                  <a:pt x="164151" y="59958"/>
                </a:lnTo>
                <a:lnTo>
                  <a:pt x="160808" y="53581"/>
                </a:lnTo>
                <a:lnTo>
                  <a:pt x="114998" y="53581"/>
                </a:lnTo>
                <a:lnTo>
                  <a:pt x="114998" y="0"/>
                </a:lnTo>
                <a:close/>
              </a:path>
              <a:path w="332104" h="120650">
                <a:moveTo>
                  <a:pt x="164468" y="62357"/>
                </a:moveTo>
                <a:lnTo>
                  <a:pt x="139026" y="62357"/>
                </a:lnTo>
                <a:lnTo>
                  <a:pt x="140411" y="71132"/>
                </a:lnTo>
                <a:lnTo>
                  <a:pt x="140411" y="116395"/>
                </a:lnTo>
                <a:lnTo>
                  <a:pt x="165811" y="116395"/>
                </a:lnTo>
                <a:lnTo>
                  <a:pt x="165811" y="72516"/>
                </a:lnTo>
                <a:lnTo>
                  <a:pt x="164468" y="62357"/>
                </a:lnTo>
                <a:close/>
              </a:path>
              <a:path w="332104" h="120650">
                <a:moveTo>
                  <a:pt x="138557" y="42037"/>
                </a:moveTo>
                <a:lnTo>
                  <a:pt x="131507" y="42737"/>
                </a:lnTo>
                <a:lnTo>
                  <a:pt x="125455" y="44865"/>
                </a:lnTo>
                <a:lnTo>
                  <a:pt x="120181" y="48466"/>
                </a:lnTo>
                <a:lnTo>
                  <a:pt x="115468" y="53581"/>
                </a:lnTo>
                <a:lnTo>
                  <a:pt x="160808" y="53581"/>
                </a:lnTo>
                <a:lnTo>
                  <a:pt x="159113" y="50347"/>
                </a:lnTo>
                <a:lnTo>
                  <a:pt x="150611" y="44200"/>
                </a:lnTo>
                <a:lnTo>
                  <a:pt x="138557" y="42037"/>
                </a:lnTo>
                <a:close/>
              </a:path>
              <a:path w="332104" h="120650">
                <a:moveTo>
                  <a:pt x="12001" y="85915"/>
                </a:moveTo>
                <a:lnTo>
                  <a:pt x="0" y="108076"/>
                </a:lnTo>
                <a:lnTo>
                  <a:pt x="8639" y="113072"/>
                </a:lnTo>
                <a:lnTo>
                  <a:pt x="17840" y="116855"/>
                </a:lnTo>
                <a:lnTo>
                  <a:pt x="27474" y="119253"/>
                </a:lnTo>
                <a:lnTo>
                  <a:pt x="37414" y="120091"/>
                </a:lnTo>
                <a:lnTo>
                  <a:pt x="45414" y="119477"/>
                </a:lnTo>
                <a:lnTo>
                  <a:pt x="76177" y="96989"/>
                </a:lnTo>
                <a:lnTo>
                  <a:pt x="36487" y="96989"/>
                </a:lnTo>
                <a:lnTo>
                  <a:pt x="29542" y="96102"/>
                </a:lnTo>
                <a:lnTo>
                  <a:pt x="23206" y="93700"/>
                </a:lnTo>
                <a:lnTo>
                  <a:pt x="17388" y="90174"/>
                </a:lnTo>
                <a:lnTo>
                  <a:pt x="12001" y="85915"/>
                </a:lnTo>
                <a:close/>
              </a:path>
              <a:path w="332104" h="120650">
                <a:moveTo>
                  <a:pt x="41097" y="8775"/>
                </a:moveTo>
                <a:lnTo>
                  <a:pt x="26437" y="11279"/>
                </a:lnTo>
                <a:lnTo>
                  <a:pt x="14890" y="18416"/>
                </a:lnTo>
                <a:lnTo>
                  <a:pt x="7325" y="29622"/>
                </a:lnTo>
                <a:lnTo>
                  <a:pt x="4610" y="44335"/>
                </a:lnTo>
                <a:lnTo>
                  <a:pt x="6682" y="57149"/>
                </a:lnTo>
                <a:lnTo>
                  <a:pt x="12523" y="65414"/>
                </a:lnTo>
                <a:lnTo>
                  <a:pt x="21567" y="70646"/>
                </a:lnTo>
                <a:lnTo>
                  <a:pt x="33248" y="74358"/>
                </a:lnTo>
                <a:lnTo>
                  <a:pt x="49872" y="78524"/>
                </a:lnTo>
                <a:lnTo>
                  <a:pt x="49872" y="93764"/>
                </a:lnTo>
                <a:lnTo>
                  <a:pt x="42951" y="96989"/>
                </a:lnTo>
                <a:lnTo>
                  <a:pt x="76177" y="96989"/>
                </a:lnTo>
                <a:lnTo>
                  <a:pt x="76258" y="96821"/>
                </a:lnTo>
                <a:lnTo>
                  <a:pt x="78013" y="89207"/>
                </a:lnTo>
                <a:lnTo>
                  <a:pt x="78511" y="81292"/>
                </a:lnTo>
                <a:lnTo>
                  <a:pt x="76476" y="70183"/>
                </a:lnTo>
                <a:lnTo>
                  <a:pt x="70891" y="62063"/>
                </a:lnTo>
                <a:lnTo>
                  <a:pt x="62534" y="56284"/>
                </a:lnTo>
                <a:lnTo>
                  <a:pt x="52184" y="52197"/>
                </a:lnTo>
                <a:lnTo>
                  <a:pt x="45262" y="49885"/>
                </a:lnTo>
                <a:lnTo>
                  <a:pt x="40182" y="48031"/>
                </a:lnTo>
                <a:lnTo>
                  <a:pt x="32791" y="45732"/>
                </a:lnTo>
                <a:lnTo>
                  <a:pt x="32791" y="34175"/>
                </a:lnTo>
                <a:lnTo>
                  <a:pt x="39712" y="30949"/>
                </a:lnTo>
                <a:lnTo>
                  <a:pt x="67047" y="30949"/>
                </a:lnTo>
                <a:lnTo>
                  <a:pt x="74358" y="17551"/>
                </a:lnTo>
                <a:lnTo>
                  <a:pt x="66562" y="13844"/>
                </a:lnTo>
                <a:lnTo>
                  <a:pt x="58075" y="11087"/>
                </a:lnTo>
                <a:lnTo>
                  <a:pt x="49414" y="9368"/>
                </a:lnTo>
                <a:lnTo>
                  <a:pt x="41097" y="8775"/>
                </a:lnTo>
                <a:close/>
              </a:path>
              <a:path w="332104" h="120650">
                <a:moveTo>
                  <a:pt x="67047" y="30949"/>
                </a:moveTo>
                <a:lnTo>
                  <a:pt x="51727" y="30949"/>
                </a:lnTo>
                <a:lnTo>
                  <a:pt x="58191" y="33718"/>
                </a:lnTo>
                <a:lnTo>
                  <a:pt x="63271" y="37871"/>
                </a:lnTo>
                <a:lnTo>
                  <a:pt x="67047" y="30949"/>
                </a:lnTo>
                <a:close/>
              </a:path>
            </a:pathLst>
          </a:custGeom>
          <a:solidFill>
            <a:srgbClr val="DD1D21"/>
          </a:solidFill>
        </p:spPr>
        <p:txBody>
          <a:bodyPr wrap="square" lIns="0" tIns="0" rIns="0" bIns="0" rtlCol="0"/>
          <a:lstStyle/>
          <a:p>
            <a:endParaRPr/>
          </a:p>
        </p:txBody>
      </p:sp>
      <p:sp>
        <p:nvSpPr>
          <p:cNvPr id="617" name="object 617"/>
          <p:cNvSpPr/>
          <p:nvPr/>
        </p:nvSpPr>
        <p:spPr>
          <a:xfrm>
            <a:off x="3911581" y="3304771"/>
            <a:ext cx="689610" cy="164465"/>
          </a:xfrm>
          <a:custGeom>
            <a:avLst/>
            <a:gdLst/>
            <a:ahLst/>
            <a:cxnLst/>
            <a:rect l="l" t="t" r="r" b="b"/>
            <a:pathLst>
              <a:path w="689610" h="164464">
                <a:moveTo>
                  <a:pt x="477583" y="0"/>
                </a:moveTo>
                <a:lnTo>
                  <a:pt x="443474" y="5903"/>
                </a:lnTo>
                <a:lnTo>
                  <a:pt x="417074" y="22631"/>
                </a:lnTo>
                <a:lnTo>
                  <a:pt x="400027" y="48713"/>
                </a:lnTo>
                <a:lnTo>
                  <a:pt x="393979" y="82676"/>
                </a:lnTo>
                <a:lnTo>
                  <a:pt x="400005" y="115835"/>
                </a:lnTo>
                <a:lnTo>
                  <a:pt x="416901" y="141506"/>
                </a:lnTo>
                <a:lnTo>
                  <a:pt x="442890" y="158086"/>
                </a:lnTo>
                <a:lnTo>
                  <a:pt x="476199" y="163969"/>
                </a:lnTo>
                <a:lnTo>
                  <a:pt x="494657" y="162200"/>
                </a:lnTo>
                <a:lnTo>
                  <a:pt x="511644" y="156749"/>
                </a:lnTo>
                <a:lnTo>
                  <a:pt x="526726" y="147403"/>
                </a:lnTo>
                <a:lnTo>
                  <a:pt x="539470" y="133946"/>
                </a:lnTo>
                <a:lnTo>
                  <a:pt x="541307" y="130708"/>
                </a:lnTo>
                <a:lnTo>
                  <a:pt x="476199" y="130708"/>
                </a:lnTo>
                <a:lnTo>
                  <a:pt x="458742" y="126580"/>
                </a:lnTo>
                <a:lnTo>
                  <a:pt x="446006" y="115698"/>
                </a:lnTo>
                <a:lnTo>
                  <a:pt x="438206" y="100313"/>
                </a:lnTo>
                <a:lnTo>
                  <a:pt x="435559" y="82676"/>
                </a:lnTo>
                <a:lnTo>
                  <a:pt x="438135" y="65159"/>
                </a:lnTo>
                <a:lnTo>
                  <a:pt x="445777" y="49591"/>
                </a:lnTo>
                <a:lnTo>
                  <a:pt x="458356" y="38441"/>
                </a:lnTo>
                <a:lnTo>
                  <a:pt x="475741" y="34175"/>
                </a:lnTo>
                <a:lnTo>
                  <a:pt x="541232" y="34175"/>
                </a:lnTo>
                <a:lnTo>
                  <a:pt x="534806" y="24158"/>
                </a:lnTo>
                <a:lnTo>
                  <a:pt x="518980" y="10736"/>
                </a:lnTo>
                <a:lnTo>
                  <a:pt x="499775" y="2683"/>
                </a:lnTo>
                <a:lnTo>
                  <a:pt x="477583" y="0"/>
                </a:lnTo>
                <a:close/>
              </a:path>
              <a:path w="689610" h="164464">
                <a:moveTo>
                  <a:pt x="584276" y="5079"/>
                </a:moveTo>
                <a:lnTo>
                  <a:pt x="536244" y="5079"/>
                </a:lnTo>
                <a:lnTo>
                  <a:pt x="592594" y="84988"/>
                </a:lnTo>
                <a:lnTo>
                  <a:pt x="592594" y="158889"/>
                </a:lnTo>
                <a:lnTo>
                  <a:pt x="632777" y="158889"/>
                </a:lnTo>
                <a:lnTo>
                  <a:pt x="632777" y="84988"/>
                </a:lnTo>
                <a:lnTo>
                  <a:pt x="659709" y="47104"/>
                </a:lnTo>
                <a:lnTo>
                  <a:pt x="612914" y="47104"/>
                </a:lnTo>
                <a:lnTo>
                  <a:pt x="584276" y="5079"/>
                </a:lnTo>
                <a:close/>
              </a:path>
              <a:path w="689610" h="164464">
                <a:moveTo>
                  <a:pt x="555180" y="72516"/>
                </a:moveTo>
                <a:lnTo>
                  <a:pt x="475741" y="72516"/>
                </a:lnTo>
                <a:lnTo>
                  <a:pt x="475741" y="103924"/>
                </a:lnTo>
                <a:lnTo>
                  <a:pt x="508533" y="103924"/>
                </a:lnTo>
                <a:lnTo>
                  <a:pt x="505169" y="115698"/>
                </a:lnTo>
                <a:lnTo>
                  <a:pt x="498252" y="124069"/>
                </a:lnTo>
                <a:lnTo>
                  <a:pt x="488395" y="129055"/>
                </a:lnTo>
                <a:lnTo>
                  <a:pt x="476199" y="130708"/>
                </a:lnTo>
                <a:lnTo>
                  <a:pt x="541307" y="130708"/>
                </a:lnTo>
                <a:lnTo>
                  <a:pt x="547711" y="119415"/>
                </a:lnTo>
                <a:lnTo>
                  <a:pt x="552354" y="104670"/>
                </a:lnTo>
                <a:lnTo>
                  <a:pt x="554483" y="89319"/>
                </a:lnTo>
                <a:lnTo>
                  <a:pt x="555180" y="72974"/>
                </a:lnTo>
                <a:lnTo>
                  <a:pt x="555180" y="72516"/>
                </a:lnTo>
                <a:close/>
              </a:path>
              <a:path w="689610" h="164464">
                <a:moveTo>
                  <a:pt x="541232" y="34175"/>
                </a:moveTo>
                <a:lnTo>
                  <a:pt x="475741" y="34175"/>
                </a:lnTo>
                <a:lnTo>
                  <a:pt x="486978" y="35922"/>
                </a:lnTo>
                <a:lnTo>
                  <a:pt x="496352" y="40874"/>
                </a:lnTo>
                <a:lnTo>
                  <a:pt x="503732" y="48598"/>
                </a:lnTo>
                <a:lnTo>
                  <a:pt x="508990" y="58661"/>
                </a:lnTo>
                <a:lnTo>
                  <a:pt x="546861" y="42951"/>
                </a:lnTo>
                <a:lnTo>
                  <a:pt x="541232" y="34175"/>
                </a:lnTo>
                <a:close/>
              </a:path>
              <a:path w="689610" h="164464">
                <a:moveTo>
                  <a:pt x="689584" y="5079"/>
                </a:moveTo>
                <a:lnTo>
                  <a:pt x="641553" y="5079"/>
                </a:lnTo>
                <a:lnTo>
                  <a:pt x="612914" y="47104"/>
                </a:lnTo>
                <a:lnTo>
                  <a:pt x="659709" y="47104"/>
                </a:lnTo>
                <a:lnTo>
                  <a:pt x="689584" y="5079"/>
                </a:lnTo>
                <a:close/>
              </a:path>
              <a:path w="689610" h="164464">
                <a:moveTo>
                  <a:pt x="40182" y="5079"/>
                </a:moveTo>
                <a:lnTo>
                  <a:pt x="0" y="5079"/>
                </a:lnTo>
                <a:lnTo>
                  <a:pt x="0" y="158889"/>
                </a:lnTo>
                <a:lnTo>
                  <a:pt x="40182" y="158889"/>
                </a:lnTo>
                <a:lnTo>
                  <a:pt x="40182" y="64655"/>
                </a:lnTo>
                <a:lnTo>
                  <a:pt x="86621" y="64655"/>
                </a:lnTo>
                <a:lnTo>
                  <a:pt x="40182" y="5079"/>
                </a:lnTo>
                <a:close/>
              </a:path>
              <a:path w="689610" h="164464">
                <a:moveTo>
                  <a:pt x="86621" y="64655"/>
                </a:moveTo>
                <a:lnTo>
                  <a:pt x="40652" y="64655"/>
                </a:lnTo>
                <a:lnTo>
                  <a:pt x="114084" y="158889"/>
                </a:lnTo>
                <a:lnTo>
                  <a:pt x="154266" y="158889"/>
                </a:lnTo>
                <a:lnTo>
                  <a:pt x="154266" y="99301"/>
                </a:lnTo>
                <a:lnTo>
                  <a:pt x="113626" y="99301"/>
                </a:lnTo>
                <a:lnTo>
                  <a:pt x="86621" y="64655"/>
                </a:lnTo>
                <a:close/>
              </a:path>
              <a:path w="689610" h="164464">
                <a:moveTo>
                  <a:pt x="154266" y="5079"/>
                </a:moveTo>
                <a:lnTo>
                  <a:pt x="114084" y="5079"/>
                </a:lnTo>
                <a:lnTo>
                  <a:pt x="114084" y="99301"/>
                </a:lnTo>
                <a:lnTo>
                  <a:pt x="154266" y="99301"/>
                </a:lnTo>
                <a:lnTo>
                  <a:pt x="154266" y="5079"/>
                </a:lnTo>
                <a:close/>
              </a:path>
            </a:pathLst>
          </a:custGeom>
          <a:solidFill>
            <a:srgbClr val="0097BB"/>
          </a:solidFill>
        </p:spPr>
        <p:txBody>
          <a:bodyPr wrap="square" lIns="0" tIns="0" rIns="0" bIns="0" rtlCol="0"/>
          <a:lstStyle/>
          <a:p>
            <a:endParaRPr/>
          </a:p>
        </p:txBody>
      </p:sp>
      <p:sp>
        <p:nvSpPr>
          <p:cNvPr id="618" name="object 618"/>
          <p:cNvSpPr/>
          <p:nvPr/>
        </p:nvSpPr>
        <p:spPr>
          <a:xfrm>
            <a:off x="3808121" y="3309848"/>
            <a:ext cx="506730" cy="154305"/>
          </a:xfrm>
          <a:custGeom>
            <a:avLst/>
            <a:gdLst/>
            <a:ahLst/>
            <a:cxnLst/>
            <a:rect l="l" t="t" r="r" b="b"/>
            <a:pathLst>
              <a:path w="506729" h="154304">
                <a:moveTo>
                  <a:pt x="362115" y="0"/>
                </a:moveTo>
                <a:lnTo>
                  <a:pt x="274815" y="0"/>
                </a:lnTo>
                <a:lnTo>
                  <a:pt x="274815" y="153809"/>
                </a:lnTo>
                <a:lnTo>
                  <a:pt x="362115" y="153809"/>
                </a:lnTo>
                <a:lnTo>
                  <a:pt x="362115" y="120091"/>
                </a:lnTo>
                <a:lnTo>
                  <a:pt x="314540" y="120091"/>
                </a:lnTo>
                <a:lnTo>
                  <a:pt x="314540" y="93294"/>
                </a:lnTo>
                <a:lnTo>
                  <a:pt x="359803" y="93294"/>
                </a:lnTo>
                <a:lnTo>
                  <a:pt x="359803" y="59588"/>
                </a:lnTo>
                <a:lnTo>
                  <a:pt x="314540" y="59588"/>
                </a:lnTo>
                <a:lnTo>
                  <a:pt x="314540" y="33718"/>
                </a:lnTo>
                <a:lnTo>
                  <a:pt x="362115" y="33718"/>
                </a:lnTo>
                <a:lnTo>
                  <a:pt x="362115" y="0"/>
                </a:lnTo>
                <a:close/>
              </a:path>
              <a:path w="506729" h="154304">
                <a:moveTo>
                  <a:pt x="87299" y="0"/>
                </a:moveTo>
                <a:lnTo>
                  <a:pt x="0" y="0"/>
                </a:lnTo>
                <a:lnTo>
                  <a:pt x="0" y="153809"/>
                </a:lnTo>
                <a:lnTo>
                  <a:pt x="87299" y="153809"/>
                </a:lnTo>
                <a:lnTo>
                  <a:pt x="87299" y="120091"/>
                </a:lnTo>
                <a:lnTo>
                  <a:pt x="39725" y="120091"/>
                </a:lnTo>
                <a:lnTo>
                  <a:pt x="39725" y="93294"/>
                </a:lnTo>
                <a:lnTo>
                  <a:pt x="84988" y="93294"/>
                </a:lnTo>
                <a:lnTo>
                  <a:pt x="84988" y="59588"/>
                </a:lnTo>
                <a:lnTo>
                  <a:pt x="39725" y="59588"/>
                </a:lnTo>
                <a:lnTo>
                  <a:pt x="39725" y="33718"/>
                </a:lnTo>
                <a:lnTo>
                  <a:pt x="87299" y="33718"/>
                </a:lnTo>
                <a:lnTo>
                  <a:pt x="87299" y="0"/>
                </a:lnTo>
                <a:close/>
              </a:path>
              <a:path w="506729" h="154304">
                <a:moveTo>
                  <a:pt x="417080" y="59588"/>
                </a:moveTo>
                <a:lnTo>
                  <a:pt x="378282" y="59588"/>
                </a:lnTo>
                <a:lnTo>
                  <a:pt x="378282" y="153809"/>
                </a:lnTo>
                <a:lnTo>
                  <a:pt x="418464" y="153809"/>
                </a:lnTo>
                <a:lnTo>
                  <a:pt x="418464" y="94691"/>
                </a:lnTo>
                <a:lnTo>
                  <a:pt x="460601" y="94691"/>
                </a:lnTo>
                <a:lnTo>
                  <a:pt x="457720" y="90995"/>
                </a:lnTo>
                <a:lnTo>
                  <a:pt x="472145" y="85639"/>
                </a:lnTo>
                <a:lnTo>
                  <a:pt x="479843" y="78524"/>
                </a:lnTo>
                <a:lnTo>
                  <a:pt x="417080" y="78524"/>
                </a:lnTo>
                <a:lnTo>
                  <a:pt x="417080" y="59588"/>
                </a:lnTo>
                <a:close/>
              </a:path>
              <a:path w="506729" h="154304">
                <a:moveTo>
                  <a:pt x="460601" y="94691"/>
                </a:moveTo>
                <a:lnTo>
                  <a:pt x="418922" y="94691"/>
                </a:lnTo>
                <a:lnTo>
                  <a:pt x="456793" y="153809"/>
                </a:lnTo>
                <a:lnTo>
                  <a:pt x="506679" y="153809"/>
                </a:lnTo>
                <a:lnTo>
                  <a:pt x="460601" y="94691"/>
                </a:lnTo>
                <a:close/>
              </a:path>
              <a:path w="506729" h="154304">
                <a:moveTo>
                  <a:pt x="479499" y="16167"/>
                </a:moveTo>
                <a:lnTo>
                  <a:pt x="417080" y="16167"/>
                </a:lnTo>
                <a:lnTo>
                  <a:pt x="465112" y="47574"/>
                </a:lnTo>
                <a:lnTo>
                  <a:pt x="417080" y="78524"/>
                </a:lnTo>
                <a:lnTo>
                  <a:pt x="479843" y="78524"/>
                </a:lnTo>
                <a:lnTo>
                  <a:pt x="482719" y="75866"/>
                </a:lnTo>
                <a:lnTo>
                  <a:pt x="489222" y="62802"/>
                </a:lnTo>
                <a:lnTo>
                  <a:pt x="491439" y="47574"/>
                </a:lnTo>
                <a:lnTo>
                  <a:pt x="487355" y="26380"/>
                </a:lnTo>
                <a:lnTo>
                  <a:pt x="479499" y="16167"/>
                </a:lnTo>
                <a:close/>
              </a:path>
              <a:path w="506729" h="154304">
                <a:moveTo>
                  <a:pt x="437857" y="469"/>
                </a:moveTo>
                <a:lnTo>
                  <a:pt x="378282" y="469"/>
                </a:lnTo>
                <a:lnTo>
                  <a:pt x="378282" y="34175"/>
                </a:lnTo>
                <a:lnTo>
                  <a:pt x="417080" y="34175"/>
                </a:lnTo>
                <a:lnTo>
                  <a:pt x="417080" y="16167"/>
                </a:lnTo>
                <a:lnTo>
                  <a:pt x="479499" y="16167"/>
                </a:lnTo>
                <a:lnTo>
                  <a:pt x="476083" y="11725"/>
                </a:lnTo>
                <a:lnTo>
                  <a:pt x="459094" y="3218"/>
                </a:lnTo>
                <a:lnTo>
                  <a:pt x="437857" y="469"/>
                </a:lnTo>
                <a:close/>
              </a:path>
            </a:pathLst>
          </a:custGeom>
          <a:solidFill>
            <a:srgbClr val="0097BB"/>
          </a:solidFill>
        </p:spPr>
        <p:txBody>
          <a:bodyPr wrap="square" lIns="0" tIns="0" rIns="0" bIns="0" rtlCol="0"/>
          <a:lstStyle/>
          <a:p>
            <a:endParaRPr/>
          </a:p>
        </p:txBody>
      </p:sp>
      <p:sp>
        <p:nvSpPr>
          <p:cNvPr id="619" name="object 619"/>
          <p:cNvSpPr/>
          <p:nvPr/>
        </p:nvSpPr>
        <p:spPr>
          <a:xfrm>
            <a:off x="3290817" y="3158820"/>
            <a:ext cx="337185" cy="311785"/>
          </a:xfrm>
          <a:custGeom>
            <a:avLst/>
            <a:gdLst/>
            <a:ahLst/>
            <a:cxnLst/>
            <a:rect l="l" t="t" r="r" b="b"/>
            <a:pathLst>
              <a:path w="337185" h="311785">
                <a:moveTo>
                  <a:pt x="148729" y="303911"/>
                </a:moveTo>
                <a:lnTo>
                  <a:pt x="63284" y="303911"/>
                </a:lnTo>
                <a:lnTo>
                  <a:pt x="55435" y="240639"/>
                </a:lnTo>
                <a:lnTo>
                  <a:pt x="3238" y="202298"/>
                </a:lnTo>
                <a:lnTo>
                  <a:pt x="1757" y="193911"/>
                </a:lnTo>
                <a:lnTo>
                  <a:pt x="752" y="185439"/>
                </a:lnTo>
                <a:lnTo>
                  <a:pt x="180" y="176966"/>
                </a:lnTo>
                <a:lnTo>
                  <a:pt x="0" y="168579"/>
                </a:lnTo>
                <a:lnTo>
                  <a:pt x="6041" y="123698"/>
                </a:lnTo>
                <a:lnTo>
                  <a:pt x="23078" y="83409"/>
                </a:lnTo>
                <a:lnTo>
                  <a:pt x="49482" y="49304"/>
                </a:lnTo>
                <a:lnTo>
                  <a:pt x="83622" y="22973"/>
                </a:lnTo>
                <a:lnTo>
                  <a:pt x="123869" y="6008"/>
                </a:lnTo>
                <a:lnTo>
                  <a:pt x="168592" y="0"/>
                </a:lnTo>
                <a:lnTo>
                  <a:pt x="213473" y="6040"/>
                </a:lnTo>
                <a:lnTo>
                  <a:pt x="253762" y="23075"/>
                </a:lnTo>
                <a:lnTo>
                  <a:pt x="287867" y="49476"/>
                </a:lnTo>
                <a:lnTo>
                  <a:pt x="314198" y="83613"/>
                </a:lnTo>
                <a:lnTo>
                  <a:pt x="331163" y="123857"/>
                </a:lnTo>
                <a:lnTo>
                  <a:pt x="337172" y="168579"/>
                </a:lnTo>
                <a:lnTo>
                  <a:pt x="336993" y="177159"/>
                </a:lnTo>
                <a:lnTo>
                  <a:pt x="336426" y="185610"/>
                </a:lnTo>
                <a:lnTo>
                  <a:pt x="335425" y="193975"/>
                </a:lnTo>
                <a:lnTo>
                  <a:pt x="333946" y="202298"/>
                </a:lnTo>
                <a:lnTo>
                  <a:pt x="282206" y="240169"/>
                </a:lnTo>
                <a:lnTo>
                  <a:pt x="274358" y="303453"/>
                </a:lnTo>
                <a:lnTo>
                  <a:pt x="188455" y="303453"/>
                </a:lnTo>
                <a:lnTo>
                  <a:pt x="183375" y="307149"/>
                </a:lnTo>
                <a:lnTo>
                  <a:pt x="179209" y="310375"/>
                </a:lnTo>
                <a:lnTo>
                  <a:pt x="173672" y="311759"/>
                </a:lnTo>
                <a:lnTo>
                  <a:pt x="168592" y="311759"/>
                </a:lnTo>
                <a:lnTo>
                  <a:pt x="163042" y="311759"/>
                </a:lnTo>
                <a:lnTo>
                  <a:pt x="157962" y="309918"/>
                </a:lnTo>
                <a:lnTo>
                  <a:pt x="153809" y="307149"/>
                </a:lnTo>
                <a:lnTo>
                  <a:pt x="148729" y="303911"/>
                </a:lnTo>
                <a:close/>
              </a:path>
            </a:pathLst>
          </a:custGeom>
          <a:ln w="11811">
            <a:solidFill>
              <a:srgbClr val="FFFFFF"/>
            </a:solidFill>
          </a:ln>
        </p:spPr>
        <p:txBody>
          <a:bodyPr wrap="square" lIns="0" tIns="0" rIns="0" bIns="0" rtlCol="0"/>
          <a:lstStyle/>
          <a:p>
            <a:endParaRPr/>
          </a:p>
        </p:txBody>
      </p:sp>
      <p:sp>
        <p:nvSpPr>
          <p:cNvPr id="620" name="object 620"/>
          <p:cNvSpPr/>
          <p:nvPr/>
        </p:nvSpPr>
        <p:spPr>
          <a:xfrm>
            <a:off x="3290817" y="3158820"/>
            <a:ext cx="337185" cy="311785"/>
          </a:xfrm>
          <a:custGeom>
            <a:avLst/>
            <a:gdLst/>
            <a:ahLst/>
            <a:cxnLst/>
            <a:rect l="l" t="t" r="r" b="b"/>
            <a:pathLst>
              <a:path w="337185" h="311785">
                <a:moveTo>
                  <a:pt x="168592" y="0"/>
                </a:moveTo>
                <a:lnTo>
                  <a:pt x="123869" y="6008"/>
                </a:lnTo>
                <a:lnTo>
                  <a:pt x="83622" y="22973"/>
                </a:lnTo>
                <a:lnTo>
                  <a:pt x="49482" y="49304"/>
                </a:lnTo>
                <a:lnTo>
                  <a:pt x="23078" y="83409"/>
                </a:lnTo>
                <a:lnTo>
                  <a:pt x="6041" y="123698"/>
                </a:lnTo>
                <a:lnTo>
                  <a:pt x="0" y="168579"/>
                </a:lnTo>
                <a:lnTo>
                  <a:pt x="193" y="177159"/>
                </a:lnTo>
                <a:lnTo>
                  <a:pt x="772" y="185610"/>
                </a:lnTo>
                <a:lnTo>
                  <a:pt x="1768" y="193975"/>
                </a:lnTo>
                <a:lnTo>
                  <a:pt x="3238" y="202298"/>
                </a:lnTo>
                <a:lnTo>
                  <a:pt x="55435" y="240639"/>
                </a:lnTo>
                <a:lnTo>
                  <a:pt x="63284" y="303911"/>
                </a:lnTo>
                <a:lnTo>
                  <a:pt x="148729" y="303911"/>
                </a:lnTo>
                <a:lnTo>
                  <a:pt x="153809" y="307149"/>
                </a:lnTo>
                <a:lnTo>
                  <a:pt x="157962" y="309918"/>
                </a:lnTo>
                <a:lnTo>
                  <a:pt x="163042" y="311759"/>
                </a:lnTo>
                <a:lnTo>
                  <a:pt x="173672" y="311759"/>
                </a:lnTo>
                <a:lnTo>
                  <a:pt x="179209" y="310375"/>
                </a:lnTo>
                <a:lnTo>
                  <a:pt x="183375" y="307149"/>
                </a:lnTo>
                <a:lnTo>
                  <a:pt x="188455" y="303453"/>
                </a:lnTo>
                <a:lnTo>
                  <a:pt x="274358" y="303453"/>
                </a:lnTo>
                <a:lnTo>
                  <a:pt x="282206" y="240169"/>
                </a:lnTo>
                <a:lnTo>
                  <a:pt x="333946" y="202298"/>
                </a:lnTo>
                <a:lnTo>
                  <a:pt x="335433" y="193911"/>
                </a:lnTo>
                <a:lnTo>
                  <a:pt x="336437" y="185439"/>
                </a:lnTo>
                <a:lnTo>
                  <a:pt x="336997" y="176966"/>
                </a:lnTo>
                <a:lnTo>
                  <a:pt x="337172" y="168579"/>
                </a:lnTo>
                <a:lnTo>
                  <a:pt x="331163" y="123857"/>
                </a:lnTo>
                <a:lnTo>
                  <a:pt x="314198" y="83613"/>
                </a:lnTo>
                <a:lnTo>
                  <a:pt x="287867" y="49476"/>
                </a:lnTo>
                <a:lnTo>
                  <a:pt x="253762" y="23075"/>
                </a:lnTo>
                <a:lnTo>
                  <a:pt x="213473" y="6040"/>
                </a:lnTo>
                <a:lnTo>
                  <a:pt x="168592" y="0"/>
                </a:lnTo>
                <a:close/>
              </a:path>
            </a:pathLst>
          </a:custGeom>
          <a:solidFill>
            <a:srgbClr val="FBCE07"/>
          </a:solidFill>
        </p:spPr>
        <p:txBody>
          <a:bodyPr wrap="square" lIns="0" tIns="0" rIns="0" bIns="0" rtlCol="0"/>
          <a:lstStyle/>
          <a:p>
            <a:endParaRPr/>
          </a:p>
        </p:txBody>
      </p:sp>
      <p:sp>
        <p:nvSpPr>
          <p:cNvPr id="621" name="object 621"/>
          <p:cNvSpPr/>
          <p:nvPr/>
        </p:nvSpPr>
        <p:spPr>
          <a:xfrm>
            <a:off x="3290820" y="3158812"/>
            <a:ext cx="337185" cy="311785"/>
          </a:xfrm>
          <a:custGeom>
            <a:avLst/>
            <a:gdLst/>
            <a:ahLst/>
            <a:cxnLst/>
            <a:rect l="l" t="t" r="r" b="b"/>
            <a:pathLst>
              <a:path w="337185" h="311785">
                <a:moveTo>
                  <a:pt x="168592" y="0"/>
                </a:moveTo>
                <a:lnTo>
                  <a:pt x="123869" y="6008"/>
                </a:lnTo>
                <a:lnTo>
                  <a:pt x="83622" y="22974"/>
                </a:lnTo>
                <a:lnTo>
                  <a:pt x="49482" y="49306"/>
                </a:lnTo>
                <a:lnTo>
                  <a:pt x="23078" y="83413"/>
                </a:lnTo>
                <a:lnTo>
                  <a:pt x="6041" y="123705"/>
                </a:lnTo>
                <a:lnTo>
                  <a:pt x="0" y="168592"/>
                </a:lnTo>
                <a:lnTo>
                  <a:pt x="193" y="177172"/>
                </a:lnTo>
                <a:lnTo>
                  <a:pt x="772" y="185623"/>
                </a:lnTo>
                <a:lnTo>
                  <a:pt x="1768" y="193988"/>
                </a:lnTo>
                <a:lnTo>
                  <a:pt x="3238" y="202311"/>
                </a:lnTo>
                <a:lnTo>
                  <a:pt x="55422" y="240639"/>
                </a:lnTo>
                <a:lnTo>
                  <a:pt x="63284" y="303923"/>
                </a:lnTo>
                <a:lnTo>
                  <a:pt x="148729" y="303923"/>
                </a:lnTo>
                <a:lnTo>
                  <a:pt x="153809" y="307149"/>
                </a:lnTo>
                <a:lnTo>
                  <a:pt x="157962" y="309918"/>
                </a:lnTo>
                <a:lnTo>
                  <a:pt x="163042" y="311772"/>
                </a:lnTo>
                <a:lnTo>
                  <a:pt x="173672" y="311772"/>
                </a:lnTo>
                <a:lnTo>
                  <a:pt x="179209" y="310388"/>
                </a:lnTo>
                <a:lnTo>
                  <a:pt x="183362" y="307149"/>
                </a:lnTo>
                <a:lnTo>
                  <a:pt x="188442" y="303453"/>
                </a:lnTo>
                <a:lnTo>
                  <a:pt x="274358" y="303453"/>
                </a:lnTo>
                <a:lnTo>
                  <a:pt x="276763" y="284060"/>
                </a:lnTo>
                <a:lnTo>
                  <a:pt x="165811" y="284060"/>
                </a:lnTo>
                <a:lnTo>
                  <a:pt x="163042" y="283133"/>
                </a:lnTo>
                <a:lnTo>
                  <a:pt x="160731" y="281292"/>
                </a:lnTo>
                <a:lnTo>
                  <a:pt x="151498" y="274358"/>
                </a:lnTo>
                <a:lnTo>
                  <a:pt x="89141" y="274358"/>
                </a:lnTo>
                <a:lnTo>
                  <a:pt x="82676" y="224015"/>
                </a:lnTo>
                <a:lnTo>
                  <a:pt x="31876" y="186601"/>
                </a:lnTo>
                <a:lnTo>
                  <a:pt x="30479" y="180594"/>
                </a:lnTo>
                <a:lnTo>
                  <a:pt x="29565" y="174586"/>
                </a:lnTo>
                <a:lnTo>
                  <a:pt x="29565" y="168592"/>
                </a:lnTo>
                <a:lnTo>
                  <a:pt x="29984" y="161058"/>
                </a:lnTo>
                <a:lnTo>
                  <a:pt x="31183" y="153695"/>
                </a:lnTo>
                <a:lnTo>
                  <a:pt x="33074" y="146504"/>
                </a:lnTo>
                <a:lnTo>
                  <a:pt x="35572" y="139484"/>
                </a:lnTo>
                <a:lnTo>
                  <a:pt x="52164" y="139484"/>
                </a:lnTo>
                <a:lnTo>
                  <a:pt x="38341" y="122402"/>
                </a:lnTo>
                <a:lnTo>
                  <a:pt x="41805" y="112022"/>
                </a:lnTo>
                <a:lnTo>
                  <a:pt x="46655" y="102425"/>
                </a:lnTo>
                <a:lnTo>
                  <a:pt x="52887" y="93695"/>
                </a:lnTo>
                <a:lnTo>
                  <a:pt x="60502" y="85915"/>
                </a:lnTo>
                <a:lnTo>
                  <a:pt x="75349" y="85915"/>
                </a:lnTo>
                <a:lnTo>
                  <a:pt x="69278" y="72974"/>
                </a:lnTo>
                <a:lnTo>
                  <a:pt x="76795" y="64592"/>
                </a:lnTo>
                <a:lnTo>
                  <a:pt x="85393" y="57507"/>
                </a:lnTo>
                <a:lnTo>
                  <a:pt x="94940" y="51805"/>
                </a:lnTo>
                <a:lnTo>
                  <a:pt x="105308" y="47574"/>
                </a:lnTo>
                <a:lnTo>
                  <a:pt x="119723" y="47574"/>
                </a:lnTo>
                <a:lnTo>
                  <a:pt x="118236" y="40182"/>
                </a:lnTo>
                <a:lnTo>
                  <a:pt x="126518" y="36211"/>
                </a:lnTo>
                <a:lnTo>
                  <a:pt x="135274" y="33318"/>
                </a:lnTo>
                <a:lnTo>
                  <a:pt x="144286" y="31549"/>
                </a:lnTo>
                <a:lnTo>
                  <a:pt x="153339" y="30949"/>
                </a:lnTo>
                <a:lnTo>
                  <a:pt x="263929" y="30949"/>
                </a:lnTo>
                <a:lnTo>
                  <a:pt x="253762" y="23078"/>
                </a:lnTo>
                <a:lnTo>
                  <a:pt x="213473" y="6041"/>
                </a:lnTo>
                <a:lnTo>
                  <a:pt x="168592" y="0"/>
                </a:lnTo>
                <a:close/>
              </a:path>
              <a:path w="337185" h="311785">
                <a:moveTo>
                  <a:pt x="333261" y="139484"/>
                </a:moveTo>
                <a:lnTo>
                  <a:pt x="302069" y="139484"/>
                </a:lnTo>
                <a:lnTo>
                  <a:pt x="304760" y="146504"/>
                </a:lnTo>
                <a:lnTo>
                  <a:pt x="306630" y="153695"/>
                </a:lnTo>
                <a:lnTo>
                  <a:pt x="307721" y="161058"/>
                </a:lnTo>
                <a:lnTo>
                  <a:pt x="308076" y="168592"/>
                </a:lnTo>
                <a:lnTo>
                  <a:pt x="308076" y="174586"/>
                </a:lnTo>
                <a:lnTo>
                  <a:pt x="307149" y="180594"/>
                </a:lnTo>
                <a:lnTo>
                  <a:pt x="305765" y="186601"/>
                </a:lnTo>
                <a:lnTo>
                  <a:pt x="254495" y="224015"/>
                </a:lnTo>
                <a:lnTo>
                  <a:pt x="248030" y="274358"/>
                </a:lnTo>
                <a:lnTo>
                  <a:pt x="185673" y="274358"/>
                </a:lnTo>
                <a:lnTo>
                  <a:pt x="176441" y="281292"/>
                </a:lnTo>
                <a:lnTo>
                  <a:pt x="174129" y="283133"/>
                </a:lnTo>
                <a:lnTo>
                  <a:pt x="171361" y="284060"/>
                </a:lnTo>
                <a:lnTo>
                  <a:pt x="276763" y="284060"/>
                </a:lnTo>
                <a:lnTo>
                  <a:pt x="282206" y="240182"/>
                </a:lnTo>
                <a:lnTo>
                  <a:pt x="333933" y="202311"/>
                </a:lnTo>
                <a:lnTo>
                  <a:pt x="335422" y="193924"/>
                </a:lnTo>
                <a:lnTo>
                  <a:pt x="336431" y="185451"/>
                </a:lnTo>
                <a:lnTo>
                  <a:pt x="336991" y="177172"/>
                </a:lnTo>
                <a:lnTo>
                  <a:pt x="337172" y="168592"/>
                </a:lnTo>
                <a:lnTo>
                  <a:pt x="333261" y="139484"/>
                </a:lnTo>
                <a:close/>
              </a:path>
              <a:path w="337185" h="311785">
                <a:moveTo>
                  <a:pt x="52164" y="139484"/>
                </a:moveTo>
                <a:lnTo>
                  <a:pt x="35572" y="139484"/>
                </a:lnTo>
                <a:lnTo>
                  <a:pt x="126555" y="231406"/>
                </a:lnTo>
                <a:lnTo>
                  <a:pt x="52164" y="139484"/>
                </a:lnTo>
                <a:close/>
              </a:path>
              <a:path w="337185" h="311785">
                <a:moveTo>
                  <a:pt x="314966" y="85445"/>
                </a:moveTo>
                <a:lnTo>
                  <a:pt x="277126" y="85445"/>
                </a:lnTo>
                <a:lnTo>
                  <a:pt x="284749" y="93291"/>
                </a:lnTo>
                <a:lnTo>
                  <a:pt x="290985" y="102131"/>
                </a:lnTo>
                <a:lnTo>
                  <a:pt x="295836" y="111750"/>
                </a:lnTo>
                <a:lnTo>
                  <a:pt x="299300" y="121932"/>
                </a:lnTo>
                <a:lnTo>
                  <a:pt x="211073" y="231406"/>
                </a:lnTo>
                <a:lnTo>
                  <a:pt x="302069" y="139484"/>
                </a:lnTo>
                <a:lnTo>
                  <a:pt x="333261" y="139484"/>
                </a:lnTo>
                <a:lnTo>
                  <a:pt x="331163" y="123869"/>
                </a:lnTo>
                <a:lnTo>
                  <a:pt x="314966" y="85445"/>
                </a:lnTo>
                <a:close/>
              </a:path>
              <a:path w="337185" h="311785">
                <a:moveTo>
                  <a:pt x="75349" y="85915"/>
                </a:moveTo>
                <a:lnTo>
                  <a:pt x="60502" y="85915"/>
                </a:lnTo>
                <a:lnTo>
                  <a:pt x="139484" y="222631"/>
                </a:lnTo>
                <a:lnTo>
                  <a:pt x="75349" y="85915"/>
                </a:lnTo>
                <a:close/>
              </a:path>
              <a:path w="337185" h="311785">
                <a:moveTo>
                  <a:pt x="284812" y="47117"/>
                </a:moveTo>
                <a:lnTo>
                  <a:pt x="231863" y="47117"/>
                </a:lnTo>
                <a:lnTo>
                  <a:pt x="242297" y="51346"/>
                </a:lnTo>
                <a:lnTo>
                  <a:pt x="251955" y="57045"/>
                </a:lnTo>
                <a:lnTo>
                  <a:pt x="260574" y="64129"/>
                </a:lnTo>
                <a:lnTo>
                  <a:pt x="267893" y="72517"/>
                </a:lnTo>
                <a:lnTo>
                  <a:pt x="198145" y="222161"/>
                </a:lnTo>
                <a:lnTo>
                  <a:pt x="277126" y="85445"/>
                </a:lnTo>
                <a:lnTo>
                  <a:pt x="314966" y="85445"/>
                </a:lnTo>
                <a:lnTo>
                  <a:pt x="314198" y="83622"/>
                </a:lnTo>
                <a:lnTo>
                  <a:pt x="287867" y="49482"/>
                </a:lnTo>
                <a:lnTo>
                  <a:pt x="284812" y="47117"/>
                </a:lnTo>
                <a:close/>
              </a:path>
              <a:path w="337185" h="311785">
                <a:moveTo>
                  <a:pt x="119723" y="47574"/>
                </a:moveTo>
                <a:lnTo>
                  <a:pt x="105308" y="47574"/>
                </a:lnTo>
                <a:lnTo>
                  <a:pt x="153809" y="217081"/>
                </a:lnTo>
                <a:lnTo>
                  <a:pt x="119723" y="47574"/>
                </a:lnTo>
                <a:close/>
              </a:path>
              <a:path w="337185" h="311785">
                <a:moveTo>
                  <a:pt x="263929" y="30949"/>
                </a:moveTo>
                <a:lnTo>
                  <a:pt x="183832" y="30949"/>
                </a:lnTo>
                <a:lnTo>
                  <a:pt x="193083" y="31549"/>
                </a:lnTo>
                <a:lnTo>
                  <a:pt x="202074" y="33318"/>
                </a:lnTo>
                <a:lnTo>
                  <a:pt x="210719" y="36211"/>
                </a:lnTo>
                <a:lnTo>
                  <a:pt x="218935" y="40182"/>
                </a:lnTo>
                <a:lnTo>
                  <a:pt x="183362" y="216623"/>
                </a:lnTo>
                <a:lnTo>
                  <a:pt x="231863" y="47117"/>
                </a:lnTo>
                <a:lnTo>
                  <a:pt x="284812" y="47117"/>
                </a:lnTo>
                <a:lnTo>
                  <a:pt x="263929" y="30949"/>
                </a:lnTo>
                <a:close/>
              </a:path>
              <a:path w="337185" h="311785">
                <a:moveTo>
                  <a:pt x="181063" y="30949"/>
                </a:moveTo>
                <a:lnTo>
                  <a:pt x="158432" y="30949"/>
                </a:lnTo>
                <a:lnTo>
                  <a:pt x="161201" y="31407"/>
                </a:lnTo>
                <a:lnTo>
                  <a:pt x="168592" y="214782"/>
                </a:lnTo>
                <a:lnTo>
                  <a:pt x="175983" y="31407"/>
                </a:lnTo>
                <a:lnTo>
                  <a:pt x="178282" y="31407"/>
                </a:lnTo>
                <a:lnTo>
                  <a:pt x="181063" y="30949"/>
                </a:lnTo>
                <a:close/>
              </a:path>
            </a:pathLst>
          </a:custGeom>
          <a:solidFill>
            <a:srgbClr val="DD1D21"/>
          </a:solidFill>
        </p:spPr>
        <p:txBody>
          <a:bodyPr wrap="square" lIns="0" tIns="0" rIns="0" bIns="0" rtlCol="0"/>
          <a:lstStyle/>
          <a:p>
            <a:endParaRPr/>
          </a:p>
        </p:txBody>
      </p:sp>
      <p:sp>
        <p:nvSpPr>
          <p:cNvPr id="622" name="object 622"/>
          <p:cNvSpPr/>
          <p:nvPr/>
        </p:nvSpPr>
        <p:spPr>
          <a:xfrm>
            <a:off x="4080311" y="860681"/>
            <a:ext cx="435609" cy="440055"/>
          </a:xfrm>
          <a:custGeom>
            <a:avLst/>
            <a:gdLst/>
            <a:ahLst/>
            <a:cxnLst/>
            <a:rect l="l" t="t" r="r" b="b"/>
            <a:pathLst>
              <a:path w="435610" h="440055">
                <a:moveTo>
                  <a:pt x="217716" y="0"/>
                </a:moveTo>
                <a:lnTo>
                  <a:pt x="167799" y="5809"/>
                </a:lnTo>
                <a:lnTo>
                  <a:pt x="121974" y="22356"/>
                </a:lnTo>
                <a:lnTo>
                  <a:pt x="81550" y="48321"/>
                </a:lnTo>
                <a:lnTo>
                  <a:pt x="47833" y="82385"/>
                </a:lnTo>
                <a:lnTo>
                  <a:pt x="22130" y="123227"/>
                </a:lnTo>
                <a:lnTo>
                  <a:pt x="5750" y="169526"/>
                </a:lnTo>
                <a:lnTo>
                  <a:pt x="0" y="219963"/>
                </a:lnTo>
                <a:lnTo>
                  <a:pt x="5750" y="270387"/>
                </a:lnTo>
                <a:lnTo>
                  <a:pt x="22130" y="316676"/>
                </a:lnTo>
                <a:lnTo>
                  <a:pt x="47833" y="357511"/>
                </a:lnTo>
                <a:lnTo>
                  <a:pt x="81550" y="391570"/>
                </a:lnTo>
                <a:lnTo>
                  <a:pt x="121974" y="417534"/>
                </a:lnTo>
                <a:lnTo>
                  <a:pt x="167799" y="434080"/>
                </a:lnTo>
                <a:lnTo>
                  <a:pt x="217716" y="439889"/>
                </a:lnTo>
                <a:lnTo>
                  <a:pt x="267642" y="434080"/>
                </a:lnTo>
                <a:lnTo>
                  <a:pt x="313473" y="417534"/>
                </a:lnTo>
                <a:lnTo>
                  <a:pt x="353902" y="391570"/>
                </a:lnTo>
                <a:lnTo>
                  <a:pt x="387622" y="357511"/>
                </a:lnTo>
                <a:lnTo>
                  <a:pt x="413326" y="316676"/>
                </a:lnTo>
                <a:lnTo>
                  <a:pt x="429706" y="270387"/>
                </a:lnTo>
                <a:lnTo>
                  <a:pt x="435457" y="219963"/>
                </a:lnTo>
                <a:lnTo>
                  <a:pt x="429706" y="169526"/>
                </a:lnTo>
                <a:lnTo>
                  <a:pt x="413326" y="123227"/>
                </a:lnTo>
                <a:lnTo>
                  <a:pt x="387622" y="82385"/>
                </a:lnTo>
                <a:lnTo>
                  <a:pt x="353902" y="48321"/>
                </a:lnTo>
                <a:lnTo>
                  <a:pt x="313473" y="22356"/>
                </a:lnTo>
                <a:lnTo>
                  <a:pt x="267642" y="5809"/>
                </a:lnTo>
                <a:lnTo>
                  <a:pt x="217716" y="0"/>
                </a:lnTo>
                <a:close/>
              </a:path>
            </a:pathLst>
          </a:custGeom>
          <a:solidFill>
            <a:srgbClr val="1F4F8A"/>
          </a:solidFill>
        </p:spPr>
        <p:txBody>
          <a:bodyPr wrap="square" lIns="0" tIns="0" rIns="0" bIns="0" rtlCol="0"/>
          <a:lstStyle/>
          <a:p>
            <a:endParaRPr/>
          </a:p>
        </p:txBody>
      </p:sp>
      <p:sp>
        <p:nvSpPr>
          <p:cNvPr id="623" name="object 623"/>
          <p:cNvSpPr/>
          <p:nvPr/>
        </p:nvSpPr>
        <p:spPr>
          <a:xfrm>
            <a:off x="4108048" y="888709"/>
            <a:ext cx="379981" cy="383838"/>
          </a:xfrm>
          <a:prstGeom prst="rect">
            <a:avLst/>
          </a:prstGeom>
          <a:blipFill>
            <a:blip r:embed="rId77" cstate="print"/>
            <a:stretch>
              <a:fillRect/>
            </a:stretch>
          </a:blipFill>
        </p:spPr>
        <p:txBody>
          <a:bodyPr wrap="square" lIns="0" tIns="0" rIns="0" bIns="0" rtlCol="0"/>
          <a:lstStyle/>
          <a:p>
            <a:endParaRPr/>
          </a:p>
        </p:txBody>
      </p:sp>
      <p:sp>
        <p:nvSpPr>
          <p:cNvPr id="624" name="object 624"/>
          <p:cNvSpPr/>
          <p:nvPr/>
        </p:nvSpPr>
        <p:spPr>
          <a:xfrm>
            <a:off x="4639917" y="4597618"/>
            <a:ext cx="599450" cy="242777"/>
          </a:xfrm>
          <a:prstGeom prst="rect">
            <a:avLst/>
          </a:prstGeom>
          <a:blipFill>
            <a:blip r:embed="rId78" cstate="print"/>
            <a:stretch>
              <a:fillRect/>
            </a:stretch>
          </a:blipFill>
        </p:spPr>
        <p:txBody>
          <a:bodyPr wrap="square" lIns="0" tIns="0" rIns="0" bIns="0" rtlCol="0"/>
          <a:lstStyle/>
          <a:p>
            <a:endParaRPr/>
          </a:p>
        </p:txBody>
      </p:sp>
      <p:sp>
        <p:nvSpPr>
          <p:cNvPr id="625" name="object 625"/>
          <p:cNvSpPr/>
          <p:nvPr/>
        </p:nvSpPr>
        <p:spPr>
          <a:xfrm>
            <a:off x="2232288" y="1016593"/>
            <a:ext cx="391160" cy="391160"/>
          </a:xfrm>
          <a:custGeom>
            <a:avLst/>
            <a:gdLst/>
            <a:ahLst/>
            <a:cxnLst/>
            <a:rect l="l" t="t" r="r" b="b"/>
            <a:pathLst>
              <a:path w="391160" h="391159">
                <a:moveTo>
                  <a:pt x="189596" y="0"/>
                </a:moveTo>
                <a:lnTo>
                  <a:pt x="147119" y="5727"/>
                </a:lnTo>
                <a:lnTo>
                  <a:pt x="89528" y="30807"/>
                </a:lnTo>
                <a:lnTo>
                  <a:pt x="42852" y="72859"/>
                </a:lnTo>
                <a:lnTo>
                  <a:pt x="15046" y="119448"/>
                </a:lnTo>
                <a:lnTo>
                  <a:pt x="1184" y="171894"/>
                </a:lnTo>
                <a:lnTo>
                  <a:pt x="0" y="201355"/>
                </a:lnTo>
                <a:lnTo>
                  <a:pt x="66" y="205790"/>
                </a:lnTo>
                <a:lnTo>
                  <a:pt x="5860" y="243925"/>
                </a:lnTo>
                <a:lnTo>
                  <a:pt x="19065" y="280174"/>
                </a:lnTo>
                <a:lnTo>
                  <a:pt x="43687" y="318901"/>
                </a:lnTo>
                <a:lnTo>
                  <a:pt x="76634" y="350837"/>
                </a:lnTo>
                <a:lnTo>
                  <a:pt x="130963" y="380123"/>
                </a:lnTo>
                <a:lnTo>
                  <a:pt x="191722" y="390893"/>
                </a:lnTo>
                <a:lnTo>
                  <a:pt x="220989" y="389332"/>
                </a:lnTo>
                <a:lnTo>
                  <a:pt x="249688" y="383363"/>
                </a:lnTo>
                <a:lnTo>
                  <a:pt x="251473" y="382701"/>
                </a:lnTo>
                <a:lnTo>
                  <a:pt x="201217" y="382701"/>
                </a:lnTo>
                <a:lnTo>
                  <a:pt x="183591" y="382401"/>
                </a:lnTo>
                <a:lnTo>
                  <a:pt x="116091" y="365128"/>
                </a:lnTo>
                <a:lnTo>
                  <a:pt x="59911" y="324726"/>
                </a:lnTo>
                <a:lnTo>
                  <a:pt x="22536" y="267688"/>
                </a:lnTo>
                <a:lnTo>
                  <a:pt x="8128" y="202090"/>
                </a:lnTo>
                <a:lnTo>
                  <a:pt x="9972" y="168427"/>
                </a:lnTo>
                <a:lnTo>
                  <a:pt x="27892" y="111409"/>
                </a:lnTo>
                <a:lnTo>
                  <a:pt x="62918" y="62992"/>
                </a:lnTo>
                <a:lnTo>
                  <a:pt x="116139" y="25557"/>
                </a:lnTo>
                <a:lnTo>
                  <a:pt x="178971" y="8724"/>
                </a:lnTo>
                <a:lnTo>
                  <a:pt x="252828" y="8724"/>
                </a:lnTo>
                <a:lnTo>
                  <a:pt x="236883" y="4102"/>
                </a:lnTo>
                <a:lnTo>
                  <a:pt x="228717" y="2529"/>
                </a:lnTo>
                <a:lnTo>
                  <a:pt x="220492" y="1233"/>
                </a:lnTo>
                <a:lnTo>
                  <a:pt x="212217" y="349"/>
                </a:lnTo>
                <a:lnTo>
                  <a:pt x="203901" y="12"/>
                </a:lnTo>
                <a:lnTo>
                  <a:pt x="189596" y="0"/>
                </a:lnTo>
                <a:close/>
              </a:path>
              <a:path w="391160" h="391159">
                <a:moveTo>
                  <a:pt x="252828" y="8724"/>
                </a:moveTo>
                <a:lnTo>
                  <a:pt x="178971" y="8724"/>
                </a:lnTo>
                <a:lnTo>
                  <a:pt x="218190" y="9311"/>
                </a:lnTo>
                <a:lnTo>
                  <a:pt x="256390" y="18172"/>
                </a:lnTo>
                <a:lnTo>
                  <a:pt x="291942" y="34726"/>
                </a:lnTo>
                <a:lnTo>
                  <a:pt x="323218" y="58394"/>
                </a:lnTo>
                <a:lnTo>
                  <a:pt x="350778" y="90595"/>
                </a:lnTo>
                <a:lnTo>
                  <a:pt x="370385" y="128168"/>
                </a:lnTo>
                <a:lnTo>
                  <a:pt x="382661" y="187431"/>
                </a:lnTo>
                <a:lnTo>
                  <a:pt x="381506" y="217767"/>
                </a:lnTo>
                <a:lnTo>
                  <a:pt x="366113" y="272751"/>
                </a:lnTo>
                <a:lnTo>
                  <a:pt x="337144" y="317897"/>
                </a:lnTo>
                <a:lnTo>
                  <a:pt x="296042" y="353413"/>
                </a:lnTo>
                <a:lnTo>
                  <a:pt x="245825" y="375858"/>
                </a:lnTo>
                <a:lnTo>
                  <a:pt x="201217" y="382701"/>
                </a:lnTo>
                <a:lnTo>
                  <a:pt x="251473" y="382701"/>
                </a:lnTo>
                <a:lnTo>
                  <a:pt x="302796" y="358927"/>
                </a:lnTo>
                <a:lnTo>
                  <a:pt x="340569" y="326569"/>
                </a:lnTo>
                <a:lnTo>
                  <a:pt x="368988" y="285762"/>
                </a:lnTo>
                <a:lnTo>
                  <a:pt x="387924" y="230495"/>
                </a:lnTo>
                <a:lnTo>
                  <a:pt x="390995" y="201355"/>
                </a:lnTo>
                <a:lnTo>
                  <a:pt x="389715" y="172085"/>
                </a:lnTo>
                <a:lnTo>
                  <a:pt x="370893" y="108713"/>
                </a:lnTo>
                <a:lnTo>
                  <a:pt x="332031" y="55219"/>
                </a:lnTo>
                <a:lnTo>
                  <a:pt x="288058" y="22960"/>
                </a:lnTo>
                <a:lnTo>
                  <a:pt x="263144" y="11715"/>
                </a:lnTo>
                <a:lnTo>
                  <a:pt x="252828" y="8724"/>
                </a:lnTo>
                <a:close/>
              </a:path>
            </a:pathLst>
          </a:custGeom>
          <a:solidFill>
            <a:srgbClr val="3D4897"/>
          </a:solidFill>
        </p:spPr>
        <p:txBody>
          <a:bodyPr wrap="square" lIns="0" tIns="0" rIns="0" bIns="0" rtlCol="0"/>
          <a:lstStyle/>
          <a:p>
            <a:endParaRPr/>
          </a:p>
        </p:txBody>
      </p:sp>
      <p:sp>
        <p:nvSpPr>
          <p:cNvPr id="626" name="object 626"/>
          <p:cNvSpPr/>
          <p:nvPr/>
        </p:nvSpPr>
        <p:spPr>
          <a:xfrm>
            <a:off x="2241417" y="1026783"/>
            <a:ext cx="372110" cy="372110"/>
          </a:xfrm>
          <a:custGeom>
            <a:avLst/>
            <a:gdLst/>
            <a:ahLst/>
            <a:cxnLst/>
            <a:rect l="l" t="t" r="r" b="b"/>
            <a:pathLst>
              <a:path w="372110" h="372109">
                <a:moveTo>
                  <a:pt x="185724" y="0"/>
                </a:moveTo>
                <a:lnTo>
                  <a:pt x="184492" y="3035"/>
                </a:lnTo>
                <a:lnTo>
                  <a:pt x="184099" y="6273"/>
                </a:lnTo>
                <a:lnTo>
                  <a:pt x="183375" y="9423"/>
                </a:lnTo>
                <a:lnTo>
                  <a:pt x="160188" y="116806"/>
                </a:lnTo>
                <a:lnTo>
                  <a:pt x="152412" y="152590"/>
                </a:lnTo>
                <a:lnTo>
                  <a:pt x="136781" y="156143"/>
                </a:lnTo>
                <a:lnTo>
                  <a:pt x="0" y="185750"/>
                </a:lnTo>
                <a:lnTo>
                  <a:pt x="1993" y="186588"/>
                </a:lnTo>
                <a:lnTo>
                  <a:pt x="3048" y="186842"/>
                </a:lnTo>
                <a:lnTo>
                  <a:pt x="152107" y="218605"/>
                </a:lnTo>
                <a:lnTo>
                  <a:pt x="158494" y="247876"/>
                </a:lnTo>
                <a:lnTo>
                  <a:pt x="171078" y="306451"/>
                </a:lnTo>
                <a:lnTo>
                  <a:pt x="177393" y="335737"/>
                </a:lnTo>
                <a:lnTo>
                  <a:pt x="179345" y="344682"/>
                </a:lnTo>
                <a:lnTo>
                  <a:pt x="181282" y="354037"/>
                </a:lnTo>
                <a:lnTo>
                  <a:pt x="183149" y="362606"/>
                </a:lnTo>
                <a:lnTo>
                  <a:pt x="185394" y="371487"/>
                </a:lnTo>
                <a:lnTo>
                  <a:pt x="187236" y="365798"/>
                </a:lnTo>
                <a:lnTo>
                  <a:pt x="187947" y="359829"/>
                </a:lnTo>
                <a:lnTo>
                  <a:pt x="189476" y="353655"/>
                </a:lnTo>
                <a:lnTo>
                  <a:pt x="201250" y="298538"/>
                </a:lnTo>
                <a:lnTo>
                  <a:pt x="184226" y="298538"/>
                </a:lnTo>
                <a:lnTo>
                  <a:pt x="178803" y="275715"/>
                </a:lnTo>
                <a:lnTo>
                  <a:pt x="167861" y="230082"/>
                </a:lnTo>
                <a:lnTo>
                  <a:pt x="162445" y="207251"/>
                </a:lnTo>
                <a:lnTo>
                  <a:pt x="160147" y="206463"/>
                </a:lnTo>
                <a:lnTo>
                  <a:pt x="157797" y="205816"/>
                </a:lnTo>
                <a:lnTo>
                  <a:pt x="155409" y="205320"/>
                </a:lnTo>
                <a:lnTo>
                  <a:pt x="72136" y="185585"/>
                </a:lnTo>
                <a:lnTo>
                  <a:pt x="73482" y="183870"/>
                </a:lnTo>
                <a:lnTo>
                  <a:pt x="76545" y="183870"/>
                </a:lnTo>
                <a:lnTo>
                  <a:pt x="77851" y="183464"/>
                </a:lnTo>
                <a:lnTo>
                  <a:pt x="162420" y="163131"/>
                </a:lnTo>
                <a:lnTo>
                  <a:pt x="167365" y="142867"/>
                </a:lnTo>
                <a:lnTo>
                  <a:pt x="177089" y="102295"/>
                </a:lnTo>
                <a:lnTo>
                  <a:pt x="181978" y="82016"/>
                </a:lnTo>
                <a:lnTo>
                  <a:pt x="182854" y="78651"/>
                </a:lnTo>
                <a:lnTo>
                  <a:pt x="183210" y="75095"/>
                </a:lnTo>
                <a:lnTo>
                  <a:pt x="184835" y="71970"/>
                </a:lnTo>
                <a:lnTo>
                  <a:pt x="201109" y="71970"/>
                </a:lnTo>
                <a:lnTo>
                  <a:pt x="193752" y="37313"/>
                </a:lnTo>
                <a:lnTo>
                  <a:pt x="185724" y="0"/>
                </a:lnTo>
                <a:close/>
              </a:path>
              <a:path w="372110" h="372109">
                <a:moveTo>
                  <a:pt x="201109" y="71970"/>
                </a:moveTo>
                <a:lnTo>
                  <a:pt x="184835" y="71970"/>
                </a:lnTo>
                <a:lnTo>
                  <a:pt x="190203" y="94629"/>
                </a:lnTo>
                <a:lnTo>
                  <a:pt x="200825" y="139970"/>
                </a:lnTo>
                <a:lnTo>
                  <a:pt x="206171" y="162636"/>
                </a:lnTo>
                <a:lnTo>
                  <a:pt x="207327" y="163017"/>
                </a:lnTo>
                <a:lnTo>
                  <a:pt x="208470" y="163423"/>
                </a:lnTo>
                <a:lnTo>
                  <a:pt x="209651" y="163753"/>
                </a:lnTo>
                <a:lnTo>
                  <a:pt x="294843" y="184340"/>
                </a:lnTo>
                <a:lnTo>
                  <a:pt x="295617" y="184543"/>
                </a:lnTo>
                <a:lnTo>
                  <a:pt x="296303" y="184962"/>
                </a:lnTo>
                <a:lnTo>
                  <a:pt x="296837" y="185585"/>
                </a:lnTo>
                <a:lnTo>
                  <a:pt x="206730" y="206540"/>
                </a:lnTo>
                <a:lnTo>
                  <a:pt x="190526" y="274125"/>
                </a:lnTo>
                <a:lnTo>
                  <a:pt x="185178" y="296659"/>
                </a:lnTo>
                <a:lnTo>
                  <a:pt x="184950" y="297319"/>
                </a:lnTo>
                <a:lnTo>
                  <a:pt x="184632" y="297954"/>
                </a:lnTo>
                <a:lnTo>
                  <a:pt x="184226" y="298538"/>
                </a:lnTo>
                <a:lnTo>
                  <a:pt x="201250" y="298538"/>
                </a:lnTo>
                <a:lnTo>
                  <a:pt x="215150" y="233464"/>
                </a:lnTo>
                <a:lnTo>
                  <a:pt x="216255" y="228536"/>
                </a:lnTo>
                <a:lnTo>
                  <a:pt x="217030" y="223520"/>
                </a:lnTo>
                <a:lnTo>
                  <a:pt x="218592" y="218719"/>
                </a:lnTo>
                <a:lnTo>
                  <a:pt x="358726" y="188886"/>
                </a:lnTo>
                <a:lnTo>
                  <a:pt x="371614" y="185877"/>
                </a:lnTo>
                <a:lnTo>
                  <a:pt x="365709" y="184251"/>
                </a:lnTo>
                <a:lnTo>
                  <a:pt x="359664" y="183261"/>
                </a:lnTo>
                <a:lnTo>
                  <a:pt x="353720" y="181902"/>
                </a:lnTo>
                <a:lnTo>
                  <a:pt x="218465" y="152984"/>
                </a:lnTo>
                <a:lnTo>
                  <a:pt x="217817" y="150533"/>
                </a:lnTo>
                <a:lnTo>
                  <a:pt x="217525" y="149301"/>
                </a:lnTo>
                <a:lnTo>
                  <a:pt x="209575" y="111980"/>
                </a:lnTo>
                <a:lnTo>
                  <a:pt x="201109" y="71970"/>
                </a:lnTo>
                <a:close/>
              </a:path>
              <a:path w="372110" h="372109">
                <a:moveTo>
                  <a:pt x="76545" y="183870"/>
                </a:moveTo>
                <a:lnTo>
                  <a:pt x="73482" y="183870"/>
                </a:lnTo>
                <a:lnTo>
                  <a:pt x="75933" y="184061"/>
                </a:lnTo>
                <a:lnTo>
                  <a:pt x="76545" y="183870"/>
                </a:lnTo>
                <a:close/>
              </a:path>
            </a:pathLst>
          </a:custGeom>
          <a:solidFill>
            <a:srgbClr val="3D4897"/>
          </a:solidFill>
        </p:spPr>
        <p:txBody>
          <a:bodyPr wrap="square" lIns="0" tIns="0" rIns="0" bIns="0" rtlCol="0"/>
          <a:lstStyle/>
          <a:p>
            <a:endParaRPr/>
          </a:p>
        </p:txBody>
      </p:sp>
      <p:sp>
        <p:nvSpPr>
          <p:cNvPr id="627" name="object 627"/>
          <p:cNvSpPr/>
          <p:nvPr/>
        </p:nvSpPr>
        <p:spPr>
          <a:xfrm>
            <a:off x="2694568" y="1136798"/>
            <a:ext cx="293281" cy="151444"/>
          </a:xfrm>
          <a:prstGeom prst="rect">
            <a:avLst/>
          </a:prstGeom>
          <a:blipFill>
            <a:blip r:embed="rId79" cstate="print"/>
            <a:stretch>
              <a:fillRect/>
            </a:stretch>
          </a:blipFill>
        </p:spPr>
        <p:txBody>
          <a:bodyPr wrap="square" lIns="0" tIns="0" rIns="0" bIns="0" rtlCol="0"/>
          <a:lstStyle/>
          <a:p>
            <a:endParaRPr/>
          </a:p>
        </p:txBody>
      </p:sp>
      <p:sp>
        <p:nvSpPr>
          <p:cNvPr id="628" name="object 628"/>
          <p:cNvSpPr/>
          <p:nvPr/>
        </p:nvSpPr>
        <p:spPr>
          <a:xfrm>
            <a:off x="3006925" y="1136810"/>
            <a:ext cx="145859" cy="151415"/>
          </a:xfrm>
          <a:prstGeom prst="rect">
            <a:avLst/>
          </a:prstGeom>
          <a:blipFill>
            <a:blip r:embed="rId80" cstate="print"/>
            <a:stretch>
              <a:fillRect/>
            </a:stretch>
          </a:blipFill>
        </p:spPr>
        <p:txBody>
          <a:bodyPr wrap="square" lIns="0" tIns="0" rIns="0" bIns="0" rtlCol="0"/>
          <a:lstStyle/>
          <a:p>
            <a:endParaRPr/>
          </a:p>
        </p:txBody>
      </p:sp>
      <p:sp>
        <p:nvSpPr>
          <p:cNvPr id="629" name="object 629"/>
          <p:cNvSpPr/>
          <p:nvPr/>
        </p:nvSpPr>
        <p:spPr>
          <a:xfrm>
            <a:off x="2313548" y="1098748"/>
            <a:ext cx="224713" cy="226580"/>
          </a:xfrm>
          <a:prstGeom prst="rect">
            <a:avLst/>
          </a:prstGeom>
          <a:blipFill>
            <a:blip r:embed="rId81" cstate="print"/>
            <a:stretch>
              <a:fillRect/>
            </a:stretch>
          </a:blipFill>
        </p:spPr>
        <p:txBody>
          <a:bodyPr wrap="square" lIns="0" tIns="0" rIns="0" bIns="0" rtlCol="0"/>
          <a:lstStyle/>
          <a:p>
            <a:endParaRPr/>
          </a:p>
        </p:txBody>
      </p:sp>
      <p:sp>
        <p:nvSpPr>
          <p:cNvPr id="630" name="object 630"/>
          <p:cNvSpPr txBox="1"/>
          <p:nvPr/>
        </p:nvSpPr>
        <p:spPr>
          <a:xfrm>
            <a:off x="321900" y="298654"/>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31" name="object 631"/>
          <p:cNvSpPr txBox="1"/>
          <p:nvPr/>
        </p:nvSpPr>
        <p:spPr>
          <a:xfrm>
            <a:off x="370499" y="6552553"/>
            <a:ext cx="8846185" cy="238760"/>
          </a:xfrm>
          <a:prstGeom prst="rect">
            <a:avLst/>
          </a:prstGeom>
        </p:spPr>
        <p:txBody>
          <a:bodyPr vert="horz" wrap="square" lIns="0" tIns="12700" rIns="0" bIns="0" rtlCol="0">
            <a:spAutoFit/>
          </a:bodyPr>
          <a:lstStyle/>
          <a:p>
            <a:pPr marL="38100">
              <a:lnSpc>
                <a:spcPct val="100000"/>
              </a:lnSpc>
              <a:spcBef>
                <a:spcPts val="100"/>
              </a:spcBef>
            </a:pPr>
            <a:r>
              <a:rPr sz="600" spc="-60" baseline="34722" dirty="0">
                <a:solidFill>
                  <a:srgbClr val="052369"/>
                </a:solidFill>
                <a:latin typeface="Geneva"/>
                <a:cs typeface="Geneva"/>
              </a:rPr>
              <a:t>1</a:t>
            </a:r>
            <a:r>
              <a:rPr sz="600" spc="-44" baseline="34722" dirty="0">
                <a:solidFill>
                  <a:srgbClr val="052369"/>
                </a:solidFill>
                <a:latin typeface="Geneva"/>
                <a:cs typeface="Geneva"/>
              </a:rPr>
              <a:t> </a:t>
            </a:r>
            <a:r>
              <a:rPr sz="700" spc="-5" dirty="0">
                <a:solidFill>
                  <a:srgbClr val="052369"/>
                </a:solidFill>
                <a:latin typeface="Geneva"/>
                <a:cs typeface="Geneva"/>
              </a:rPr>
              <a:t>All</a:t>
            </a:r>
            <a:r>
              <a:rPr sz="700" spc="-50" dirty="0">
                <a:solidFill>
                  <a:srgbClr val="052369"/>
                </a:solidFill>
                <a:latin typeface="Geneva"/>
                <a:cs typeface="Geneva"/>
              </a:rPr>
              <a:t> </a:t>
            </a:r>
            <a:r>
              <a:rPr sz="700" spc="-5" dirty="0">
                <a:solidFill>
                  <a:srgbClr val="052369"/>
                </a:solidFill>
                <a:latin typeface="Geneva"/>
                <a:cs typeface="Geneva"/>
              </a:rPr>
              <a:t>companies</a:t>
            </a:r>
            <a:r>
              <a:rPr sz="700" spc="-50" dirty="0">
                <a:solidFill>
                  <a:srgbClr val="052369"/>
                </a:solidFill>
                <a:latin typeface="Geneva"/>
                <a:cs typeface="Geneva"/>
              </a:rPr>
              <a:t> </a:t>
            </a:r>
            <a:r>
              <a:rPr sz="700" spc="-20" dirty="0">
                <a:solidFill>
                  <a:srgbClr val="052369"/>
                </a:solidFill>
                <a:latin typeface="Geneva"/>
                <a:cs typeface="Geneva"/>
              </a:rPr>
              <a:t>mentioned</a:t>
            </a:r>
            <a:r>
              <a:rPr sz="700" spc="-50" dirty="0">
                <a:solidFill>
                  <a:srgbClr val="052369"/>
                </a:solidFill>
                <a:latin typeface="Geneva"/>
                <a:cs typeface="Geneva"/>
              </a:rPr>
              <a:t> </a:t>
            </a:r>
            <a:r>
              <a:rPr sz="700" spc="-20" dirty="0">
                <a:solidFill>
                  <a:srgbClr val="052369"/>
                </a:solidFill>
                <a:latin typeface="Geneva"/>
                <a:cs typeface="Geneva"/>
              </a:rPr>
              <a:t>on</a:t>
            </a:r>
            <a:r>
              <a:rPr sz="700" spc="-50" dirty="0">
                <a:solidFill>
                  <a:srgbClr val="052369"/>
                </a:solidFill>
                <a:latin typeface="Geneva"/>
                <a:cs typeface="Geneva"/>
              </a:rPr>
              <a:t> </a:t>
            </a:r>
            <a:r>
              <a:rPr sz="700" spc="-20" dirty="0">
                <a:solidFill>
                  <a:srgbClr val="052369"/>
                </a:solidFill>
                <a:latin typeface="Geneva"/>
                <a:cs typeface="Geneva"/>
              </a:rPr>
              <a:t>this</a:t>
            </a:r>
            <a:r>
              <a:rPr sz="700" spc="-50" dirty="0">
                <a:solidFill>
                  <a:srgbClr val="052369"/>
                </a:solidFill>
                <a:latin typeface="Geneva"/>
                <a:cs typeface="Geneva"/>
              </a:rPr>
              <a:t> </a:t>
            </a:r>
            <a:r>
              <a:rPr sz="700" spc="-20" dirty="0">
                <a:solidFill>
                  <a:srgbClr val="052369"/>
                </a:solidFill>
                <a:latin typeface="Geneva"/>
                <a:cs typeface="Geneva"/>
              </a:rPr>
              <a:t>page</a:t>
            </a:r>
            <a:r>
              <a:rPr sz="700" spc="-50" dirty="0">
                <a:solidFill>
                  <a:srgbClr val="052369"/>
                </a:solidFill>
                <a:latin typeface="Geneva"/>
                <a:cs typeface="Geneva"/>
              </a:rPr>
              <a:t> </a:t>
            </a:r>
            <a:r>
              <a:rPr sz="700" spc="-30" dirty="0">
                <a:solidFill>
                  <a:srgbClr val="052369"/>
                </a:solidFill>
                <a:latin typeface="Geneva"/>
                <a:cs typeface="Geneva"/>
              </a:rPr>
              <a:t>are/have</a:t>
            </a:r>
            <a:r>
              <a:rPr sz="700" spc="-50" dirty="0">
                <a:solidFill>
                  <a:srgbClr val="052369"/>
                </a:solidFill>
                <a:latin typeface="Geneva"/>
                <a:cs typeface="Geneva"/>
              </a:rPr>
              <a:t> </a:t>
            </a:r>
            <a:r>
              <a:rPr sz="700" spc="-20" dirty="0">
                <a:solidFill>
                  <a:srgbClr val="052369"/>
                </a:solidFill>
                <a:latin typeface="Geneva"/>
                <a:cs typeface="Geneva"/>
              </a:rPr>
              <a:t>been</a:t>
            </a:r>
            <a:r>
              <a:rPr sz="700" spc="-50" dirty="0">
                <a:solidFill>
                  <a:srgbClr val="052369"/>
                </a:solidFill>
                <a:latin typeface="Geneva"/>
                <a:cs typeface="Geneva"/>
              </a:rPr>
              <a:t> </a:t>
            </a:r>
            <a:r>
              <a:rPr sz="700" spc="-25" dirty="0">
                <a:solidFill>
                  <a:srgbClr val="052369"/>
                </a:solidFill>
                <a:latin typeface="Geneva"/>
                <a:cs typeface="Geneva"/>
              </a:rPr>
              <a:t>counterparty</a:t>
            </a:r>
            <a:r>
              <a:rPr sz="700" spc="-50" dirty="0">
                <a:solidFill>
                  <a:srgbClr val="052369"/>
                </a:solidFill>
                <a:latin typeface="Geneva"/>
                <a:cs typeface="Geneva"/>
              </a:rPr>
              <a:t> </a:t>
            </a:r>
            <a:r>
              <a:rPr sz="700" spc="-55" dirty="0">
                <a:solidFill>
                  <a:srgbClr val="052369"/>
                </a:solidFill>
                <a:latin typeface="Geneva"/>
                <a:cs typeface="Geneva"/>
              </a:rPr>
              <a:t>to</a:t>
            </a:r>
            <a:r>
              <a:rPr sz="700" spc="-50" dirty="0">
                <a:solidFill>
                  <a:srgbClr val="052369"/>
                </a:solidFill>
                <a:latin typeface="Geneva"/>
                <a:cs typeface="Geneva"/>
              </a:rPr>
              <a:t> </a:t>
            </a:r>
            <a:r>
              <a:rPr sz="700" spc="-20" dirty="0">
                <a:solidFill>
                  <a:srgbClr val="052369"/>
                </a:solidFill>
                <a:latin typeface="Geneva"/>
                <a:cs typeface="Geneva"/>
              </a:rPr>
              <a:t>one</a:t>
            </a:r>
            <a:r>
              <a:rPr sz="700" spc="-45"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20" dirty="0">
                <a:solidFill>
                  <a:srgbClr val="052369"/>
                </a:solidFill>
                <a:latin typeface="Geneva"/>
                <a:cs typeface="Geneva"/>
              </a:rPr>
              <a:t>more</a:t>
            </a:r>
            <a:r>
              <a:rPr sz="700" spc="-50" dirty="0">
                <a:solidFill>
                  <a:srgbClr val="052369"/>
                </a:solidFill>
                <a:latin typeface="Geneva"/>
                <a:cs typeface="Geneva"/>
              </a:rPr>
              <a:t> </a:t>
            </a:r>
            <a:r>
              <a:rPr sz="700" spc="-15" dirty="0">
                <a:solidFill>
                  <a:srgbClr val="052369"/>
                </a:solidFill>
                <a:latin typeface="Geneva"/>
                <a:cs typeface="Geneva"/>
              </a:rPr>
              <a:t>transactions</a:t>
            </a:r>
            <a:r>
              <a:rPr sz="700" spc="-50" dirty="0">
                <a:solidFill>
                  <a:srgbClr val="052369"/>
                </a:solidFill>
                <a:latin typeface="Geneva"/>
                <a:cs typeface="Geneva"/>
              </a:rPr>
              <a:t> </a:t>
            </a:r>
            <a:r>
              <a:rPr sz="700" spc="-25" dirty="0">
                <a:solidFill>
                  <a:srgbClr val="052369"/>
                </a:solidFill>
                <a:latin typeface="Geneva"/>
                <a:cs typeface="Geneva"/>
              </a:rPr>
              <a:t>with</a:t>
            </a:r>
            <a:r>
              <a:rPr sz="700" spc="-50" dirty="0">
                <a:solidFill>
                  <a:srgbClr val="052369"/>
                </a:solidFill>
                <a:latin typeface="Geneva"/>
                <a:cs typeface="Geneva"/>
              </a:rPr>
              <a:t> </a:t>
            </a:r>
            <a:r>
              <a:rPr sz="700" spc="-25" dirty="0">
                <a:solidFill>
                  <a:srgbClr val="052369"/>
                </a:solidFill>
                <a:latin typeface="Geneva"/>
                <a:cs typeface="Geneva"/>
              </a:rPr>
              <a:t>projects,</a:t>
            </a:r>
            <a:r>
              <a:rPr sz="700" spc="-50" dirty="0">
                <a:solidFill>
                  <a:srgbClr val="052369"/>
                </a:solidFill>
                <a:latin typeface="Geneva"/>
                <a:cs typeface="Geneva"/>
              </a:rPr>
              <a:t> </a:t>
            </a:r>
            <a:r>
              <a:rPr sz="700" spc="-10" dirty="0">
                <a:solidFill>
                  <a:srgbClr val="052369"/>
                </a:solidFill>
                <a:latin typeface="Geneva"/>
                <a:cs typeface="Geneva"/>
              </a:rPr>
              <a:t>assets</a:t>
            </a:r>
            <a:r>
              <a:rPr sz="700" spc="-50"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5" dirty="0">
                <a:solidFill>
                  <a:srgbClr val="052369"/>
                </a:solidFill>
                <a:latin typeface="Geneva"/>
                <a:cs typeface="Geneva"/>
              </a:rPr>
              <a:t>businesses</a:t>
            </a:r>
            <a:r>
              <a:rPr sz="700" spc="-50" dirty="0">
                <a:solidFill>
                  <a:srgbClr val="052369"/>
                </a:solidFill>
                <a:latin typeface="Geneva"/>
                <a:cs typeface="Geneva"/>
              </a:rPr>
              <a:t> </a:t>
            </a:r>
            <a:r>
              <a:rPr sz="700" spc="-25" dirty="0">
                <a:solidFill>
                  <a:srgbClr val="052369"/>
                </a:solidFill>
                <a:latin typeface="Geneva"/>
                <a:cs typeface="Geneva"/>
              </a:rPr>
              <a:t>directly</a:t>
            </a:r>
            <a:r>
              <a:rPr sz="700" spc="-50"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20" dirty="0">
                <a:solidFill>
                  <a:srgbClr val="052369"/>
                </a:solidFill>
                <a:latin typeface="Geneva"/>
                <a:cs typeface="Geneva"/>
              </a:rPr>
              <a:t>indirectly</a:t>
            </a:r>
            <a:r>
              <a:rPr sz="700" spc="-50" dirty="0">
                <a:solidFill>
                  <a:srgbClr val="052369"/>
                </a:solidFill>
                <a:latin typeface="Geneva"/>
                <a:cs typeface="Geneva"/>
              </a:rPr>
              <a:t> </a:t>
            </a:r>
            <a:r>
              <a:rPr sz="700" spc="-25" dirty="0">
                <a:solidFill>
                  <a:srgbClr val="052369"/>
                </a:solidFill>
                <a:latin typeface="Geneva"/>
                <a:cs typeface="Geneva"/>
              </a:rPr>
              <a:t>owned,</a:t>
            </a:r>
            <a:r>
              <a:rPr sz="700" spc="-50" dirty="0">
                <a:solidFill>
                  <a:srgbClr val="052369"/>
                </a:solidFill>
                <a:latin typeface="Geneva"/>
                <a:cs typeface="Geneva"/>
              </a:rPr>
              <a:t> </a:t>
            </a:r>
            <a:r>
              <a:rPr sz="700" spc="-15" dirty="0">
                <a:solidFill>
                  <a:srgbClr val="052369"/>
                </a:solidFill>
                <a:latin typeface="Geneva"/>
                <a:cs typeface="Geneva"/>
              </a:rPr>
              <a:t>managed</a:t>
            </a:r>
            <a:r>
              <a:rPr sz="700" spc="-45"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10" dirty="0">
                <a:solidFill>
                  <a:srgbClr val="052369"/>
                </a:solidFill>
                <a:latin typeface="Geneva"/>
                <a:cs typeface="Geneva"/>
              </a:rPr>
              <a:t>advised</a:t>
            </a:r>
            <a:r>
              <a:rPr sz="700" spc="-50" dirty="0">
                <a:solidFill>
                  <a:srgbClr val="052369"/>
                </a:solidFill>
                <a:latin typeface="Geneva"/>
                <a:cs typeface="Geneva"/>
              </a:rPr>
              <a:t> by </a:t>
            </a:r>
            <a:r>
              <a:rPr sz="700" spc="-40" dirty="0">
                <a:solidFill>
                  <a:srgbClr val="052369"/>
                </a:solidFill>
                <a:latin typeface="Geneva"/>
                <a:cs typeface="Geneva"/>
              </a:rPr>
              <a:t>the</a:t>
            </a:r>
            <a:r>
              <a:rPr sz="700" spc="-50" dirty="0">
                <a:solidFill>
                  <a:srgbClr val="052369"/>
                </a:solidFill>
                <a:latin typeface="Geneva"/>
                <a:cs typeface="Geneva"/>
              </a:rPr>
              <a:t> </a:t>
            </a:r>
            <a:r>
              <a:rPr sz="700" spc="-10" dirty="0">
                <a:solidFill>
                  <a:srgbClr val="052369"/>
                </a:solidFill>
                <a:latin typeface="Geneva"/>
                <a:cs typeface="Geneva"/>
              </a:rPr>
              <a:t>Group</a:t>
            </a:r>
            <a:r>
              <a:rPr sz="700" spc="-50"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30" dirty="0">
                <a:solidFill>
                  <a:srgbClr val="052369"/>
                </a:solidFill>
                <a:latin typeface="Geneva"/>
                <a:cs typeface="Geneva"/>
              </a:rPr>
              <a:t>any</a:t>
            </a:r>
            <a:r>
              <a:rPr sz="700" spc="-50" dirty="0">
                <a:solidFill>
                  <a:srgbClr val="052369"/>
                </a:solidFill>
                <a:latin typeface="Geneva"/>
                <a:cs typeface="Geneva"/>
              </a:rPr>
              <a:t> </a:t>
            </a:r>
            <a:r>
              <a:rPr sz="700" spc="-25" dirty="0">
                <a:solidFill>
                  <a:srgbClr val="052369"/>
                </a:solidFill>
                <a:latin typeface="Geneva"/>
                <a:cs typeface="Geneva"/>
              </a:rPr>
              <a:t>of</a:t>
            </a:r>
            <a:r>
              <a:rPr sz="700" spc="-50" dirty="0">
                <a:solidFill>
                  <a:srgbClr val="052369"/>
                </a:solidFill>
                <a:latin typeface="Geneva"/>
                <a:cs typeface="Geneva"/>
              </a:rPr>
              <a:t> </a:t>
            </a:r>
            <a:r>
              <a:rPr sz="700" spc="-20" dirty="0">
                <a:solidFill>
                  <a:srgbClr val="052369"/>
                </a:solidFill>
                <a:latin typeface="Geneva"/>
                <a:cs typeface="Geneva"/>
              </a:rPr>
              <a:t>its</a:t>
            </a:r>
            <a:r>
              <a:rPr sz="700" spc="-50" dirty="0">
                <a:solidFill>
                  <a:srgbClr val="052369"/>
                </a:solidFill>
                <a:latin typeface="Geneva"/>
                <a:cs typeface="Geneva"/>
              </a:rPr>
              <a:t> </a:t>
            </a:r>
            <a:r>
              <a:rPr sz="700" spc="-15" dirty="0">
                <a:solidFill>
                  <a:srgbClr val="052369"/>
                </a:solidFill>
                <a:latin typeface="Geneva"/>
                <a:cs typeface="Geneva"/>
              </a:rPr>
              <a:t>affiliates.</a:t>
            </a:r>
            <a:endParaRPr sz="700" dirty="0">
              <a:latin typeface="Geneva"/>
              <a:cs typeface="Geneva"/>
            </a:endParaRPr>
          </a:p>
          <a:p>
            <a:pPr marL="38100">
              <a:lnSpc>
                <a:spcPct val="100000"/>
              </a:lnSpc>
            </a:pPr>
            <a:r>
              <a:rPr sz="600" spc="-60" baseline="34722" dirty="0">
                <a:solidFill>
                  <a:srgbClr val="052369"/>
                </a:solidFill>
                <a:latin typeface="Geneva"/>
                <a:cs typeface="Geneva"/>
              </a:rPr>
              <a:t>2</a:t>
            </a:r>
            <a:r>
              <a:rPr sz="600" spc="60" baseline="34722" dirty="0">
                <a:solidFill>
                  <a:srgbClr val="052369"/>
                </a:solidFill>
                <a:latin typeface="Geneva"/>
                <a:cs typeface="Geneva"/>
              </a:rPr>
              <a:t> </a:t>
            </a:r>
            <a:r>
              <a:rPr sz="700" spc="-25" dirty="0">
                <a:solidFill>
                  <a:srgbClr val="052369"/>
                </a:solidFill>
                <a:latin typeface="Geneva"/>
                <a:cs typeface="Geneva"/>
              </a:rPr>
              <a:t>Invested</a:t>
            </a:r>
            <a:r>
              <a:rPr sz="700" spc="-60" dirty="0">
                <a:solidFill>
                  <a:srgbClr val="052369"/>
                </a:solidFill>
                <a:latin typeface="Geneva"/>
                <a:cs typeface="Geneva"/>
              </a:rPr>
              <a:t> </a:t>
            </a:r>
            <a:r>
              <a:rPr sz="700" spc="-25" dirty="0">
                <a:solidFill>
                  <a:srgbClr val="052369"/>
                </a:solidFill>
                <a:latin typeface="Geneva"/>
                <a:cs typeface="Geneva"/>
              </a:rPr>
              <a:t>through</a:t>
            </a:r>
            <a:r>
              <a:rPr sz="700" spc="-60" dirty="0">
                <a:solidFill>
                  <a:srgbClr val="052369"/>
                </a:solidFill>
                <a:latin typeface="Geneva"/>
                <a:cs typeface="Geneva"/>
              </a:rPr>
              <a:t> </a:t>
            </a:r>
            <a:r>
              <a:rPr sz="700" spc="-10" dirty="0">
                <a:solidFill>
                  <a:srgbClr val="052369"/>
                </a:solidFill>
                <a:latin typeface="Geneva"/>
                <a:cs typeface="Geneva"/>
              </a:rPr>
              <a:t>Climate</a:t>
            </a:r>
            <a:r>
              <a:rPr sz="700" spc="-60" dirty="0">
                <a:solidFill>
                  <a:srgbClr val="052369"/>
                </a:solidFill>
                <a:latin typeface="Geneva"/>
                <a:cs typeface="Geneva"/>
              </a:rPr>
              <a:t> </a:t>
            </a:r>
            <a:r>
              <a:rPr sz="700" spc="-5" dirty="0">
                <a:solidFill>
                  <a:srgbClr val="052369"/>
                </a:solidFill>
                <a:latin typeface="Geneva"/>
                <a:cs typeface="Geneva"/>
              </a:rPr>
              <a:t>Finance</a:t>
            </a:r>
            <a:r>
              <a:rPr sz="700" spc="-60" dirty="0">
                <a:solidFill>
                  <a:srgbClr val="052369"/>
                </a:solidFill>
                <a:latin typeface="Geneva"/>
                <a:cs typeface="Geneva"/>
              </a:rPr>
              <a:t> </a:t>
            </a:r>
            <a:r>
              <a:rPr sz="700" spc="-10" dirty="0">
                <a:solidFill>
                  <a:srgbClr val="052369"/>
                </a:solidFill>
                <a:latin typeface="Geneva"/>
                <a:cs typeface="Geneva"/>
              </a:rPr>
              <a:t>Impact</a:t>
            </a:r>
            <a:r>
              <a:rPr sz="700" spc="-60" dirty="0">
                <a:solidFill>
                  <a:srgbClr val="052369"/>
                </a:solidFill>
                <a:latin typeface="Geneva"/>
                <a:cs typeface="Geneva"/>
              </a:rPr>
              <a:t> </a:t>
            </a:r>
            <a:r>
              <a:rPr sz="700" spc="-25" dirty="0">
                <a:solidFill>
                  <a:srgbClr val="052369"/>
                </a:solidFill>
                <a:latin typeface="Geneva"/>
                <a:cs typeface="Geneva"/>
              </a:rPr>
              <a:t>Investment</a:t>
            </a:r>
            <a:r>
              <a:rPr sz="700" spc="-60" dirty="0">
                <a:solidFill>
                  <a:srgbClr val="052369"/>
                </a:solidFill>
                <a:latin typeface="Geneva"/>
                <a:cs typeface="Geneva"/>
              </a:rPr>
              <a:t> </a:t>
            </a:r>
            <a:r>
              <a:rPr sz="700" spc="-10" dirty="0">
                <a:solidFill>
                  <a:srgbClr val="052369"/>
                </a:solidFill>
                <a:latin typeface="Geneva"/>
                <a:cs typeface="Geneva"/>
              </a:rPr>
              <a:t>Solutions</a:t>
            </a:r>
            <a:r>
              <a:rPr sz="700" spc="-60" dirty="0">
                <a:solidFill>
                  <a:srgbClr val="052369"/>
                </a:solidFill>
                <a:latin typeface="Geneva"/>
                <a:cs typeface="Geneva"/>
              </a:rPr>
              <a:t> </a:t>
            </a:r>
            <a:r>
              <a:rPr sz="700" spc="-25" dirty="0">
                <a:solidFill>
                  <a:srgbClr val="052369"/>
                </a:solidFill>
                <a:latin typeface="Geneva"/>
                <a:cs typeface="Geneva"/>
              </a:rPr>
              <a:t>structured,</a:t>
            </a:r>
            <a:r>
              <a:rPr sz="700" spc="-60" dirty="0">
                <a:solidFill>
                  <a:srgbClr val="052369"/>
                </a:solidFill>
                <a:latin typeface="Geneva"/>
                <a:cs typeface="Geneva"/>
              </a:rPr>
              <a:t> </a:t>
            </a:r>
            <a:r>
              <a:rPr sz="700" spc="-15" dirty="0">
                <a:solidFill>
                  <a:srgbClr val="052369"/>
                </a:solidFill>
                <a:latin typeface="Geneva"/>
                <a:cs typeface="Geneva"/>
              </a:rPr>
              <a:t>managed</a:t>
            </a:r>
            <a:r>
              <a:rPr sz="700" spc="-60" dirty="0">
                <a:solidFill>
                  <a:srgbClr val="052369"/>
                </a:solidFill>
                <a:latin typeface="Geneva"/>
                <a:cs typeface="Geneva"/>
              </a:rPr>
              <a:t> </a:t>
            </a:r>
            <a:r>
              <a:rPr sz="700" spc="-25" dirty="0">
                <a:solidFill>
                  <a:srgbClr val="052369"/>
                </a:solidFill>
                <a:latin typeface="Geneva"/>
                <a:cs typeface="Geneva"/>
              </a:rPr>
              <a:t>or</a:t>
            </a:r>
            <a:r>
              <a:rPr sz="700" spc="-60" dirty="0">
                <a:solidFill>
                  <a:srgbClr val="052369"/>
                </a:solidFill>
                <a:latin typeface="Geneva"/>
                <a:cs typeface="Geneva"/>
              </a:rPr>
              <a:t> </a:t>
            </a:r>
            <a:r>
              <a:rPr sz="700" spc="-10" dirty="0">
                <a:solidFill>
                  <a:srgbClr val="052369"/>
                </a:solidFill>
                <a:latin typeface="Geneva"/>
                <a:cs typeface="Geneva"/>
              </a:rPr>
              <a:t>advised</a:t>
            </a:r>
            <a:r>
              <a:rPr sz="700" spc="-55" dirty="0">
                <a:solidFill>
                  <a:srgbClr val="052369"/>
                </a:solidFill>
                <a:latin typeface="Geneva"/>
                <a:cs typeface="Geneva"/>
              </a:rPr>
              <a:t> </a:t>
            </a:r>
            <a:r>
              <a:rPr sz="700" spc="-50" dirty="0">
                <a:solidFill>
                  <a:srgbClr val="052369"/>
                </a:solidFill>
                <a:latin typeface="Geneva"/>
                <a:cs typeface="Geneva"/>
              </a:rPr>
              <a:t>by</a:t>
            </a:r>
            <a:r>
              <a:rPr sz="700" spc="-60" dirty="0">
                <a:solidFill>
                  <a:srgbClr val="052369"/>
                </a:solidFill>
                <a:latin typeface="Geneva"/>
                <a:cs typeface="Geneva"/>
              </a:rPr>
              <a:t> </a:t>
            </a:r>
            <a:r>
              <a:rPr sz="700" spc="-25" dirty="0">
                <a:solidFill>
                  <a:srgbClr val="052369"/>
                </a:solidFill>
                <a:latin typeface="Geneva"/>
                <a:cs typeface="Geneva"/>
              </a:rPr>
              <a:t>CF.</a:t>
            </a:r>
            <a:endParaRPr sz="700" dirty="0">
              <a:latin typeface="Geneva"/>
              <a:cs typeface="Geneva"/>
            </a:endParaRPr>
          </a:p>
        </p:txBody>
      </p:sp>
      <p:sp>
        <p:nvSpPr>
          <p:cNvPr id="632" name="object 632"/>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633" name="object 633"/>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634" name="object 634"/>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635" name="object 635"/>
          <p:cNvSpPr/>
          <p:nvPr/>
        </p:nvSpPr>
        <p:spPr>
          <a:xfrm>
            <a:off x="11490764" y="492406"/>
            <a:ext cx="126466" cy="126682"/>
          </a:xfrm>
          <a:prstGeom prst="rect">
            <a:avLst/>
          </a:prstGeom>
          <a:blipFill>
            <a:blip r:embed="rId82" cstate="print"/>
            <a:stretch>
              <a:fillRect/>
            </a:stretch>
          </a:blipFill>
        </p:spPr>
        <p:txBody>
          <a:bodyPr wrap="square" lIns="0" tIns="0" rIns="0" bIns="0" rtlCol="0"/>
          <a:lstStyle/>
          <a:p>
            <a:endParaRPr/>
          </a:p>
        </p:txBody>
      </p:sp>
      <p:sp>
        <p:nvSpPr>
          <p:cNvPr id="636" name="object 636"/>
          <p:cNvSpPr/>
          <p:nvPr/>
        </p:nvSpPr>
        <p:spPr>
          <a:xfrm>
            <a:off x="5873930" y="3127698"/>
            <a:ext cx="636905" cy="723265"/>
          </a:xfrm>
          <a:custGeom>
            <a:avLst/>
            <a:gdLst/>
            <a:ahLst/>
            <a:cxnLst/>
            <a:rect l="l" t="t" r="r" b="b"/>
            <a:pathLst>
              <a:path w="636904" h="723264">
                <a:moveTo>
                  <a:pt x="361340" y="0"/>
                </a:moveTo>
                <a:lnTo>
                  <a:pt x="312374" y="3304"/>
                </a:lnTo>
                <a:lnTo>
                  <a:pt x="265390" y="12930"/>
                </a:lnTo>
                <a:lnTo>
                  <a:pt x="220822" y="28441"/>
                </a:lnTo>
                <a:lnTo>
                  <a:pt x="179103" y="49405"/>
                </a:lnTo>
                <a:lnTo>
                  <a:pt x="140668" y="75388"/>
                </a:lnTo>
                <a:lnTo>
                  <a:pt x="105951" y="105956"/>
                </a:lnTo>
                <a:lnTo>
                  <a:pt x="75384" y="140674"/>
                </a:lnTo>
                <a:lnTo>
                  <a:pt x="49403" y="179109"/>
                </a:lnTo>
                <a:lnTo>
                  <a:pt x="28439" y="220827"/>
                </a:lnTo>
                <a:lnTo>
                  <a:pt x="12929" y="265394"/>
                </a:lnTo>
                <a:lnTo>
                  <a:pt x="3304" y="312376"/>
                </a:lnTo>
                <a:lnTo>
                  <a:pt x="0" y="361340"/>
                </a:lnTo>
                <a:lnTo>
                  <a:pt x="3318" y="410369"/>
                </a:lnTo>
                <a:lnTo>
                  <a:pt x="12929" y="457280"/>
                </a:lnTo>
                <a:lnTo>
                  <a:pt x="28439" y="501845"/>
                </a:lnTo>
                <a:lnTo>
                  <a:pt x="49402" y="543562"/>
                </a:lnTo>
                <a:lnTo>
                  <a:pt x="75383" y="581996"/>
                </a:lnTo>
                <a:lnTo>
                  <a:pt x="105949" y="616713"/>
                </a:lnTo>
                <a:lnTo>
                  <a:pt x="140666" y="647280"/>
                </a:lnTo>
                <a:lnTo>
                  <a:pt x="179100" y="673262"/>
                </a:lnTo>
                <a:lnTo>
                  <a:pt x="220816" y="694226"/>
                </a:lnTo>
                <a:lnTo>
                  <a:pt x="265382" y="709738"/>
                </a:lnTo>
                <a:lnTo>
                  <a:pt x="312364" y="719363"/>
                </a:lnTo>
                <a:lnTo>
                  <a:pt x="361327" y="722668"/>
                </a:lnTo>
                <a:lnTo>
                  <a:pt x="411817" y="719106"/>
                </a:lnTo>
                <a:lnTo>
                  <a:pt x="460904" y="708626"/>
                </a:lnTo>
                <a:lnTo>
                  <a:pt x="507895" y="691535"/>
                </a:lnTo>
                <a:lnTo>
                  <a:pt x="552093" y="668142"/>
                </a:lnTo>
                <a:lnTo>
                  <a:pt x="557806" y="664019"/>
                </a:lnTo>
                <a:lnTo>
                  <a:pt x="361327" y="664019"/>
                </a:lnTo>
                <a:lnTo>
                  <a:pt x="312295" y="660050"/>
                </a:lnTo>
                <a:lnTo>
                  <a:pt x="265758" y="648562"/>
                </a:lnTo>
                <a:lnTo>
                  <a:pt x="222344" y="630183"/>
                </a:lnTo>
                <a:lnTo>
                  <a:pt x="182682" y="605540"/>
                </a:lnTo>
                <a:lnTo>
                  <a:pt x="147399" y="575263"/>
                </a:lnTo>
                <a:lnTo>
                  <a:pt x="117123" y="539980"/>
                </a:lnTo>
                <a:lnTo>
                  <a:pt x="92482" y="500317"/>
                </a:lnTo>
                <a:lnTo>
                  <a:pt x="74104" y="456905"/>
                </a:lnTo>
                <a:lnTo>
                  <a:pt x="62611" y="410300"/>
                </a:lnTo>
                <a:lnTo>
                  <a:pt x="58648" y="361340"/>
                </a:lnTo>
                <a:lnTo>
                  <a:pt x="62617" y="312307"/>
                </a:lnTo>
                <a:lnTo>
                  <a:pt x="74105" y="265769"/>
                </a:lnTo>
                <a:lnTo>
                  <a:pt x="92485" y="222354"/>
                </a:lnTo>
                <a:lnTo>
                  <a:pt x="117127" y="182690"/>
                </a:lnTo>
                <a:lnTo>
                  <a:pt x="147405" y="147405"/>
                </a:lnTo>
                <a:lnTo>
                  <a:pt x="182690" y="117127"/>
                </a:lnTo>
                <a:lnTo>
                  <a:pt x="222354" y="92485"/>
                </a:lnTo>
                <a:lnTo>
                  <a:pt x="265769" y="74105"/>
                </a:lnTo>
                <a:lnTo>
                  <a:pt x="312307" y="62617"/>
                </a:lnTo>
                <a:lnTo>
                  <a:pt x="361340" y="58648"/>
                </a:lnTo>
                <a:lnTo>
                  <a:pt x="557575" y="58648"/>
                </a:lnTo>
                <a:lnTo>
                  <a:pt x="550092" y="53332"/>
                </a:lnTo>
                <a:lnTo>
                  <a:pt x="506256" y="30453"/>
                </a:lnTo>
                <a:lnTo>
                  <a:pt x="459726" y="13736"/>
                </a:lnTo>
                <a:lnTo>
                  <a:pt x="411191" y="3484"/>
                </a:lnTo>
                <a:lnTo>
                  <a:pt x="361340" y="0"/>
                </a:lnTo>
                <a:close/>
              </a:path>
              <a:path w="636904" h="723264">
                <a:moveTo>
                  <a:pt x="606124" y="554715"/>
                </a:moveTo>
                <a:lnTo>
                  <a:pt x="595213" y="557411"/>
                </a:lnTo>
                <a:lnTo>
                  <a:pt x="585851" y="564337"/>
                </a:lnTo>
                <a:lnTo>
                  <a:pt x="548687" y="599029"/>
                </a:lnTo>
                <a:lnTo>
                  <a:pt x="506645" y="626791"/>
                </a:lnTo>
                <a:lnTo>
                  <a:pt x="460732" y="647175"/>
                </a:lnTo>
                <a:lnTo>
                  <a:pt x="411957" y="659733"/>
                </a:lnTo>
                <a:lnTo>
                  <a:pt x="361327" y="664019"/>
                </a:lnTo>
                <a:lnTo>
                  <a:pt x="557806" y="664019"/>
                </a:lnTo>
                <a:lnTo>
                  <a:pt x="592805" y="638755"/>
                </a:lnTo>
                <a:lnTo>
                  <a:pt x="629335" y="603681"/>
                </a:lnTo>
                <a:lnTo>
                  <a:pt x="635286" y="593669"/>
                </a:lnTo>
                <a:lnTo>
                  <a:pt x="636878" y="582541"/>
                </a:lnTo>
                <a:lnTo>
                  <a:pt x="634181" y="571629"/>
                </a:lnTo>
                <a:lnTo>
                  <a:pt x="627265" y="562267"/>
                </a:lnTo>
                <a:lnTo>
                  <a:pt x="617253" y="556312"/>
                </a:lnTo>
                <a:lnTo>
                  <a:pt x="606124" y="554715"/>
                </a:lnTo>
                <a:close/>
              </a:path>
              <a:path w="636904" h="723264">
                <a:moveTo>
                  <a:pt x="557575" y="58648"/>
                </a:moveTo>
                <a:lnTo>
                  <a:pt x="361340" y="58648"/>
                </a:lnTo>
                <a:lnTo>
                  <a:pt x="411334" y="62844"/>
                </a:lnTo>
                <a:lnTo>
                  <a:pt x="459580" y="75127"/>
                </a:lnTo>
                <a:lnTo>
                  <a:pt x="505077" y="95060"/>
                </a:lnTo>
                <a:lnTo>
                  <a:pt x="546827" y="122207"/>
                </a:lnTo>
                <a:lnTo>
                  <a:pt x="583831" y="156133"/>
                </a:lnTo>
                <a:lnTo>
                  <a:pt x="593265" y="162967"/>
                </a:lnTo>
                <a:lnTo>
                  <a:pt x="604202" y="165554"/>
                </a:lnTo>
                <a:lnTo>
                  <a:pt x="615310" y="163849"/>
                </a:lnTo>
                <a:lnTo>
                  <a:pt x="625259" y="157810"/>
                </a:lnTo>
                <a:lnTo>
                  <a:pt x="632089" y="148368"/>
                </a:lnTo>
                <a:lnTo>
                  <a:pt x="634677" y="137428"/>
                </a:lnTo>
                <a:lnTo>
                  <a:pt x="632972" y="126318"/>
                </a:lnTo>
                <a:lnTo>
                  <a:pt x="626922" y="116370"/>
                </a:lnTo>
                <a:lnTo>
                  <a:pt x="590544" y="82072"/>
                </a:lnTo>
                <a:lnTo>
                  <a:pt x="557575" y="58648"/>
                </a:lnTo>
                <a:close/>
              </a:path>
            </a:pathLst>
          </a:custGeom>
          <a:solidFill>
            <a:srgbClr val="00E300"/>
          </a:solidFill>
        </p:spPr>
        <p:txBody>
          <a:bodyPr wrap="square" lIns="0" tIns="0" rIns="0" bIns="0" rtlCol="0"/>
          <a:lstStyle/>
          <a:p>
            <a:endParaRPr/>
          </a:p>
        </p:txBody>
      </p:sp>
      <p:sp>
        <p:nvSpPr>
          <p:cNvPr id="637" name="object 637"/>
          <p:cNvSpPr/>
          <p:nvPr/>
        </p:nvSpPr>
        <p:spPr>
          <a:xfrm>
            <a:off x="5754743" y="3009047"/>
            <a:ext cx="844550" cy="960755"/>
          </a:xfrm>
          <a:custGeom>
            <a:avLst/>
            <a:gdLst/>
            <a:ahLst/>
            <a:cxnLst/>
            <a:rect l="l" t="t" r="r" b="b"/>
            <a:pathLst>
              <a:path w="844550" h="960754">
                <a:moveTo>
                  <a:pt x="480225" y="0"/>
                </a:moveTo>
                <a:lnTo>
                  <a:pt x="431195" y="2486"/>
                </a:lnTo>
                <a:lnTo>
                  <a:pt x="383565" y="9778"/>
                </a:lnTo>
                <a:lnTo>
                  <a:pt x="337579" y="21632"/>
                </a:lnTo>
                <a:lnTo>
                  <a:pt x="293479" y="37805"/>
                </a:lnTo>
                <a:lnTo>
                  <a:pt x="251510" y="58054"/>
                </a:lnTo>
                <a:lnTo>
                  <a:pt x="211913" y="82136"/>
                </a:lnTo>
                <a:lnTo>
                  <a:pt x="174934" y="109807"/>
                </a:lnTo>
                <a:lnTo>
                  <a:pt x="140814" y="140823"/>
                </a:lnTo>
                <a:lnTo>
                  <a:pt x="109797" y="174943"/>
                </a:lnTo>
                <a:lnTo>
                  <a:pt x="82127" y="211922"/>
                </a:lnTo>
                <a:lnTo>
                  <a:pt x="58046" y="251518"/>
                </a:lnTo>
                <a:lnTo>
                  <a:pt x="37798" y="293486"/>
                </a:lnTo>
                <a:lnTo>
                  <a:pt x="21626" y="337584"/>
                </a:lnTo>
                <a:lnTo>
                  <a:pt x="9773" y="383569"/>
                </a:lnTo>
                <a:lnTo>
                  <a:pt x="2483" y="431198"/>
                </a:lnTo>
                <a:lnTo>
                  <a:pt x="0" y="480225"/>
                </a:lnTo>
                <a:lnTo>
                  <a:pt x="2483" y="529257"/>
                </a:lnTo>
                <a:lnTo>
                  <a:pt x="9773" y="576888"/>
                </a:lnTo>
                <a:lnTo>
                  <a:pt x="21625" y="622875"/>
                </a:lnTo>
                <a:lnTo>
                  <a:pt x="37796" y="666975"/>
                </a:lnTo>
                <a:lnTo>
                  <a:pt x="58043" y="708945"/>
                </a:lnTo>
                <a:lnTo>
                  <a:pt x="82123" y="748541"/>
                </a:lnTo>
                <a:lnTo>
                  <a:pt x="109792" y="785520"/>
                </a:lnTo>
                <a:lnTo>
                  <a:pt x="140808" y="819638"/>
                </a:lnTo>
                <a:lnTo>
                  <a:pt x="174926" y="850654"/>
                </a:lnTo>
                <a:lnTo>
                  <a:pt x="211905" y="878323"/>
                </a:lnTo>
                <a:lnTo>
                  <a:pt x="251500" y="902402"/>
                </a:lnTo>
                <a:lnTo>
                  <a:pt x="293468" y="922648"/>
                </a:lnTo>
                <a:lnTo>
                  <a:pt x="337567" y="938818"/>
                </a:lnTo>
                <a:lnTo>
                  <a:pt x="383553" y="950668"/>
                </a:lnTo>
                <a:lnTo>
                  <a:pt x="431182" y="957955"/>
                </a:lnTo>
                <a:lnTo>
                  <a:pt x="480263" y="960437"/>
                </a:lnTo>
                <a:lnTo>
                  <a:pt x="530718" y="957764"/>
                </a:lnTo>
                <a:lnTo>
                  <a:pt x="580257" y="949860"/>
                </a:lnTo>
                <a:lnTo>
                  <a:pt x="628491" y="936899"/>
                </a:lnTo>
                <a:lnTo>
                  <a:pt x="675028" y="919054"/>
                </a:lnTo>
                <a:lnTo>
                  <a:pt x="710182" y="901217"/>
                </a:lnTo>
                <a:lnTo>
                  <a:pt x="480212" y="901217"/>
                </a:lnTo>
                <a:lnTo>
                  <a:pt x="431185" y="898382"/>
                </a:lnTo>
                <a:lnTo>
                  <a:pt x="383801" y="890083"/>
                </a:lnTo>
                <a:lnTo>
                  <a:pt x="338378" y="876639"/>
                </a:lnTo>
                <a:lnTo>
                  <a:pt x="295235" y="858369"/>
                </a:lnTo>
                <a:lnTo>
                  <a:pt x="254690" y="835589"/>
                </a:lnTo>
                <a:lnTo>
                  <a:pt x="217061" y="808620"/>
                </a:lnTo>
                <a:lnTo>
                  <a:pt x="182667" y="777779"/>
                </a:lnTo>
                <a:lnTo>
                  <a:pt x="151826" y="743385"/>
                </a:lnTo>
                <a:lnTo>
                  <a:pt x="124856" y="705755"/>
                </a:lnTo>
                <a:lnTo>
                  <a:pt x="102076" y="665209"/>
                </a:lnTo>
                <a:lnTo>
                  <a:pt x="83804" y="622065"/>
                </a:lnTo>
                <a:lnTo>
                  <a:pt x="70358" y="576640"/>
                </a:lnTo>
                <a:lnTo>
                  <a:pt x="62057" y="529254"/>
                </a:lnTo>
                <a:lnTo>
                  <a:pt x="59220" y="480225"/>
                </a:lnTo>
                <a:lnTo>
                  <a:pt x="62057" y="431197"/>
                </a:lnTo>
                <a:lnTo>
                  <a:pt x="70358" y="383814"/>
                </a:lnTo>
                <a:lnTo>
                  <a:pt x="83804" y="338391"/>
                </a:lnTo>
                <a:lnTo>
                  <a:pt x="102076" y="295247"/>
                </a:lnTo>
                <a:lnTo>
                  <a:pt x="124856" y="254702"/>
                </a:lnTo>
                <a:lnTo>
                  <a:pt x="151827" y="217073"/>
                </a:lnTo>
                <a:lnTo>
                  <a:pt x="182668" y="182678"/>
                </a:lnTo>
                <a:lnTo>
                  <a:pt x="217063" y="151836"/>
                </a:lnTo>
                <a:lnTo>
                  <a:pt x="254693" y="124865"/>
                </a:lnTo>
                <a:lnTo>
                  <a:pt x="295240" y="102084"/>
                </a:lnTo>
                <a:lnTo>
                  <a:pt x="338384" y="83810"/>
                </a:lnTo>
                <a:lnTo>
                  <a:pt x="383809" y="70363"/>
                </a:lnTo>
                <a:lnTo>
                  <a:pt x="431195" y="62060"/>
                </a:lnTo>
                <a:lnTo>
                  <a:pt x="480225" y="59220"/>
                </a:lnTo>
                <a:lnTo>
                  <a:pt x="710336" y="59220"/>
                </a:lnTo>
                <a:lnTo>
                  <a:pt x="672834" y="40459"/>
                </a:lnTo>
                <a:lnTo>
                  <a:pt x="626737" y="23011"/>
                </a:lnTo>
                <a:lnTo>
                  <a:pt x="579013" y="10340"/>
                </a:lnTo>
                <a:lnTo>
                  <a:pt x="530046" y="2613"/>
                </a:lnTo>
                <a:lnTo>
                  <a:pt x="480225" y="0"/>
                </a:lnTo>
                <a:close/>
              </a:path>
              <a:path w="844550" h="960754">
                <a:moveTo>
                  <a:pt x="812974" y="752863"/>
                </a:moveTo>
                <a:lnTo>
                  <a:pt x="801952" y="755580"/>
                </a:lnTo>
                <a:lnTo>
                  <a:pt x="792492" y="762558"/>
                </a:lnTo>
                <a:lnTo>
                  <a:pt x="756326" y="797987"/>
                </a:lnTo>
                <a:lnTo>
                  <a:pt x="716497" y="828586"/>
                </a:lnTo>
                <a:lnTo>
                  <a:pt x="673516" y="854130"/>
                </a:lnTo>
                <a:lnTo>
                  <a:pt x="627890" y="874391"/>
                </a:lnTo>
                <a:lnTo>
                  <a:pt x="580131" y="889143"/>
                </a:lnTo>
                <a:lnTo>
                  <a:pt x="530748" y="898161"/>
                </a:lnTo>
                <a:lnTo>
                  <a:pt x="480212" y="901217"/>
                </a:lnTo>
                <a:lnTo>
                  <a:pt x="710182" y="901217"/>
                </a:lnTo>
                <a:lnTo>
                  <a:pt x="761453" y="869408"/>
                </a:lnTo>
                <a:lnTo>
                  <a:pt x="800560" y="837953"/>
                </a:lnTo>
                <a:lnTo>
                  <a:pt x="836409" y="802309"/>
                </a:lnTo>
                <a:lnTo>
                  <a:pt x="844034" y="780959"/>
                </a:lnTo>
                <a:lnTo>
                  <a:pt x="841308" y="769936"/>
                </a:lnTo>
                <a:lnTo>
                  <a:pt x="834313" y="760475"/>
                </a:lnTo>
                <a:lnTo>
                  <a:pt x="824210" y="754473"/>
                </a:lnTo>
                <a:lnTo>
                  <a:pt x="812974" y="752863"/>
                </a:lnTo>
                <a:close/>
              </a:path>
              <a:path w="844550" h="960754">
                <a:moveTo>
                  <a:pt x="710336" y="59220"/>
                </a:moveTo>
                <a:lnTo>
                  <a:pt x="480225" y="59220"/>
                </a:lnTo>
                <a:lnTo>
                  <a:pt x="530089" y="62204"/>
                </a:lnTo>
                <a:lnTo>
                  <a:pt x="578911" y="71020"/>
                </a:lnTo>
                <a:lnTo>
                  <a:pt x="626186" y="85445"/>
                </a:lnTo>
                <a:lnTo>
                  <a:pt x="671408" y="105256"/>
                </a:lnTo>
                <a:lnTo>
                  <a:pt x="714069" y="130230"/>
                </a:lnTo>
                <a:lnTo>
                  <a:pt x="753664" y="160146"/>
                </a:lnTo>
                <a:lnTo>
                  <a:pt x="789685" y="194779"/>
                </a:lnTo>
                <a:lnTo>
                  <a:pt x="799216" y="201678"/>
                </a:lnTo>
                <a:lnTo>
                  <a:pt x="810263" y="204296"/>
                </a:lnTo>
                <a:lnTo>
                  <a:pt x="821486" y="202579"/>
                </a:lnTo>
                <a:lnTo>
                  <a:pt x="831545" y="196468"/>
                </a:lnTo>
                <a:lnTo>
                  <a:pt x="838434" y="186944"/>
                </a:lnTo>
                <a:lnTo>
                  <a:pt x="841046" y="175898"/>
                </a:lnTo>
                <a:lnTo>
                  <a:pt x="839326" y="164675"/>
                </a:lnTo>
                <a:lnTo>
                  <a:pt x="833221" y="154622"/>
                </a:lnTo>
                <a:lnTo>
                  <a:pt x="797497" y="119763"/>
                </a:lnTo>
                <a:lnTo>
                  <a:pt x="758600" y="89003"/>
                </a:lnTo>
                <a:lnTo>
                  <a:pt x="716918" y="62512"/>
                </a:lnTo>
                <a:lnTo>
                  <a:pt x="710336" y="59220"/>
                </a:lnTo>
                <a:close/>
              </a:path>
            </a:pathLst>
          </a:custGeom>
          <a:solidFill>
            <a:srgbClr val="052369"/>
          </a:solidFill>
        </p:spPr>
        <p:txBody>
          <a:bodyPr wrap="square" lIns="0" tIns="0" rIns="0" bIns="0" rtlCol="0"/>
          <a:lstStyle/>
          <a:p>
            <a:endParaRPr/>
          </a:p>
        </p:txBody>
      </p:sp>
      <p:sp>
        <p:nvSpPr>
          <p:cNvPr id="638" name="object 638"/>
          <p:cNvSpPr/>
          <p:nvPr/>
        </p:nvSpPr>
        <p:spPr>
          <a:xfrm>
            <a:off x="5683500" y="2919732"/>
            <a:ext cx="731520" cy="428625"/>
          </a:xfrm>
          <a:custGeom>
            <a:avLst/>
            <a:gdLst/>
            <a:ahLst/>
            <a:cxnLst/>
            <a:rect l="l" t="t" r="r" b="b"/>
            <a:pathLst>
              <a:path w="731520" h="428625">
                <a:moveTo>
                  <a:pt x="570611" y="0"/>
                </a:moveTo>
                <a:lnTo>
                  <a:pt x="522275" y="357"/>
                </a:lnTo>
                <a:lnTo>
                  <a:pt x="474735" y="4739"/>
                </a:lnTo>
                <a:lnTo>
                  <a:pt x="428187" y="13003"/>
                </a:lnTo>
                <a:lnTo>
                  <a:pt x="382826" y="25008"/>
                </a:lnTo>
                <a:lnTo>
                  <a:pt x="338848" y="40611"/>
                </a:lnTo>
                <a:lnTo>
                  <a:pt x="296449" y="59671"/>
                </a:lnTo>
                <a:lnTo>
                  <a:pt x="255825" y="82044"/>
                </a:lnTo>
                <a:lnTo>
                  <a:pt x="217171" y="107589"/>
                </a:lnTo>
                <a:lnTo>
                  <a:pt x="180684" y="136164"/>
                </a:lnTo>
                <a:lnTo>
                  <a:pt x="146559" y="167626"/>
                </a:lnTo>
                <a:lnTo>
                  <a:pt x="114993" y="201834"/>
                </a:lnTo>
                <a:lnTo>
                  <a:pt x="86180" y="238645"/>
                </a:lnTo>
                <a:lnTo>
                  <a:pt x="60318" y="277918"/>
                </a:lnTo>
                <a:lnTo>
                  <a:pt x="37601" y="319509"/>
                </a:lnTo>
                <a:lnTo>
                  <a:pt x="18225" y="363277"/>
                </a:lnTo>
                <a:lnTo>
                  <a:pt x="2387" y="409079"/>
                </a:lnTo>
                <a:lnTo>
                  <a:pt x="0" y="417042"/>
                </a:lnTo>
                <a:lnTo>
                  <a:pt x="4533" y="425437"/>
                </a:lnTo>
                <a:lnTo>
                  <a:pt x="13931" y="428244"/>
                </a:lnTo>
                <a:lnTo>
                  <a:pt x="15379" y="428459"/>
                </a:lnTo>
                <a:lnTo>
                  <a:pt x="23291" y="428459"/>
                </a:lnTo>
                <a:lnTo>
                  <a:pt x="29273" y="424230"/>
                </a:lnTo>
                <a:lnTo>
                  <a:pt x="31229" y="417715"/>
                </a:lnTo>
                <a:lnTo>
                  <a:pt x="47351" y="371488"/>
                </a:lnTo>
                <a:lnTo>
                  <a:pt x="67262" y="327464"/>
                </a:lnTo>
                <a:lnTo>
                  <a:pt x="90740" y="285807"/>
                </a:lnTo>
                <a:lnTo>
                  <a:pt x="117562" y="246680"/>
                </a:lnTo>
                <a:lnTo>
                  <a:pt x="147506" y="210248"/>
                </a:lnTo>
                <a:lnTo>
                  <a:pt x="180348" y="176673"/>
                </a:lnTo>
                <a:lnTo>
                  <a:pt x="215866" y="146120"/>
                </a:lnTo>
                <a:lnTo>
                  <a:pt x="253837" y="118751"/>
                </a:lnTo>
                <a:lnTo>
                  <a:pt x="294039" y="94731"/>
                </a:lnTo>
                <a:lnTo>
                  <a:pt x="336249" y="74223"/>
                </a:lnTo>
                <a:lnTo>
                  <a:pt x="380244" y="57390"/>
                </a:lnTo>
                <a:lnTo>
                  <a:pt x="425801" y="44396"/>
                </a:lnTo>
                <a:lnTo>
                  <a:pt x="472698" y="35405"/>
                </a:lnTo>
                <a:lnTo>
                  <a:pt x="520712" y="30581"/>
                </a:lnTo>
                <a:lnTo>
                  <a:pt x="569620" y="30086"/>
                </a:lnTo>
                <a:lnTo>
                  <a:pt x="728219" y="30086"/>
                </a:lnTo>
                <a:lnTo>
                  <a:pt x="726503" y="26885"/>
                </a:lnTo>
                <a:lnTo>
                  <a:pt x="718540" y="24472"/>
                </a:lnTo>
                <a:lnTo>
                  <a:pt x="682083" y="14725"/>
                </a:lnTo>
                <a:lnTo>
                  <a:pt x="645190" y="7383"/>
                </a:lnTo>
                <a:lnTo>
                  <a:pt x="607989" y="2468"/>
                </a:lnTo>
                <a:lnTo>
                  <a:pt x="570611" y="0"/>
                </a:lnTo>
                <a:close/>
              </a:path>
              <a:path w="731520" h="428625">
                <a:moveTo>
                  <a:pt x="728219" y="30086"/>
                </a:moveTo>
                <a:lnTo>
                  <a:pt x="569620" y="30086"/>
                </a:lnTo>
                <a:lnTo>
                  <a:pt x="605042" y="32431"/>
                </a:lnTo>
                <a:lnTo>
                  <a:pt x="640300" y="37091"/>
                </a:lnTo>
                <a:lnTo>
                  <a:pt x="675271" y="44050"/>
                </a:lnTo>
                <a:lnTo>
                  <a:pt x="709828" y="53289"/>
                </a:lnTo>
                <a:lnTo>
                  <a:pt x="717765" y="55664"/>
                </a:lnTo>
                <a:lnTo>
                  <a:pt x="726186" y="51206"/>
                </a:lnTo>
                <a:lnTo>
                  <a:pt x="731012" y="35293"/>
                </a:lnTo>
                <a:lnTo>
                  <a:pt x="728219" y="30086"/>
                </a:lnTo>
                <a:close/>
              </a:path>
            </a:pathLst>
          </a:custGeom>
          <a:solidFill>
            <a:srgbClr val="00E300"/>
          </a:solidFill>
        </p:spPr>
        <p:txBody>
          <a:bodyPr wrap="square" lIns="0" tIns="0" rIns="0" bIns="0" rtlCol="0"/>
          <a:lstStyle/>
          <a:p>
            <a:endParaRPr/>
          </a:p>
        </p:txBody>
      </p:sp>
      <p:sp>
        <p:nvSpPr>
          <p:cNvPr id="639" name="object 639"/>
          <p:cNvSpPr/>
          <p:nvPr/>
        </p:nvSpPr>
        <p:spPr>
          <a:xfrm>
            <a:off x="5704086" y="3684672"/>
            <a:ext cx="332105" cy="332740"/>
          </a:xfrm>
          <a:custGeom>
            <a:avLst/>
            <a:gdLst/>
            <a:ahLst/>
            <a:cxnLst/>
            <a:rect l="l" t="t" r="r" b="b"/>
            <a:pathLst>
              <a:path w="332104" h="332739">
                <a:moveTo>
                  <a:pt x="18707" y="0"/>
                </a:moveTo>
                <a:lnTo>
                  <a:pt x="3657" y="5956"/>
                </a:lnTo>
                <a:lnTo>
                  <a:pt x="0" y="14477"/>
                </a:lnTo>
                <a:lnTo>
                  <a:pt x="2997" y="21996"/>
                </a:lnTo>
                <a:lnTo>
                  <a:pt x="26409" y="72974"/>
                </a:lnTo>
                <a:lnTo>
                  <a:pt x="63959" y="135028"/>
                </a:lnTo>
                <a:lnTo>
                  <a:pt x="96396" y="177202"/>
                </a:lnTo>
                <a:lnTo>
                  <a:pt x="132462" y="215786"/>
                </a:lnTo>
                <a:lnTo>
                  <a:pt x="171977" y="250622"/>
                </a:lnTo>
                <a:lnTo>
                  <a:pt x="214764" y="281552"/>
                </a:lnTo>
                <a:lnTo>
                  <a:pt x="260643" y="308418"/>
                </a:lnTo>
                <a:lnTo>
                  <a:pt x="309435" y="331063"/>
                </a:lnTo>
                <a:lnTo>
                  <a:pt x="320725" y="332168"/>
                </a:lnTo>
                <a:lnTo>
                  <a:pt x="326224" y="328726"/>
                </a:lnTo>
                <a:lnTo>
                  <a:pt x="331597" y="315544"/>
                </a:lnTo>
                <a:lnTo>
                  <a:pt x="328002" y="306984"/>
                </a:lnTo>
                <a:lnTo>
                  <a:pt x="320509" y="303923"/>
                </a:lnTo>
                <a:lnTo>
                  <a:pt x="274294" y="282475"/>
                </a:lnTo>
                <a:lnTo>
                  <a:pt x="230836" y="257025"/>
                </a:lnTo>
                <a:lnTo>
                  <a:pt x="190305" y="227725"/>
                </a:lnTo>
                <a:lnTo>
                  <a:pt x="152872" y="194725"/>
                </a:lnTo>
                <a:lnTo>
                  <a:pt x="118707" y="158173"/>
                </a:lnTo>
                <a:lnTo>
                  <a:pt x="87979" y="118221"/>
                </a:lnTo>
                <a:lnTo>
                  <a:pt x="60858" y="75018"/>
                </a:lnTo>
                <a:lnTo>
                  <a:pt x="37050" y="27420"/>
                </a:lnTo>
                <a:lnTo>
                  <a:pt x="27216" y="3606"/>
                </a:lnTo>
                <a:lnTo>
                  <a:pt x="18707" y="0"/>
                </a:lnTo>
                <a:close/>
              </a:path>
            </a:pathLst>
          </a:custGeom>
          <a:solidFill>
            <a:srgbClr val="00E300"/>
          </a:solidFill>
        </p:spPr>
        <p:txBody>
          <a:bodyPr wrap="square" lIns="0" tIns="0" rIns="0" bIns="0" rtlCol="0"/>
          <a:lstStyle/>
          <a:p>
            <a:endParaRPr/>
          </a:p>
        </p:txBody>
      </p:sp>
      <p:sp>
        <p:nvSpPr>
          <p:cNvPr id="640" name="object 640"/>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1" name="object 641"/>
          <p:cNvSpPr txBox="1"/>
          <p:nvPr/>
        </p:nvSpPr>
        <p:spPr>
          <a:xfrm>
            <a:off x="12024379" y="6680253"/>
            <a:ext cx="125730" cy="132080"/>
          </a:xfrm>
          <a:prstGeom prst="rect">
            <a:avLst/>
          </a:prstGeom>
        </p:spPr>
        <p:txBody>
          <a:bodyPr vert="horz" wrap="square" lIns="0" tIns="12700" rIns="0" bIns="0" rtlCol="0">
            <a:spAutoFit/>
          </a:bodyPr>
          <a:lstStyle/>
          <a:p>
            <a:pPr marL="12700">
              <a:lnSpc>
                <a:spcPct val="100000"/>
              </a:lnSpc>
              <a:spcBef>
                <a:spcPts val="100"/>
              </a:spcBef>
            </a:pPr>
            <a:r>
              <a:rPr sz="700" spc="-75">
                <a:solidFill>
                  <a:srgbClr val="00E300"/>
                </a:solidFill>
                <a:latin typeface="Geneva"/>
                <a:cs typeface="Geneva"/>
              </a:rPr>
              <a:t>16</a:t>
            </a:r>
            <a:endParaRPr sz="700">
              <a:latin typeface="Geneva"/>
              <a:cs typeface="Geneva"/>
            </a:endParaRPr>
          </a:p>
        </p:txBody>
      </p:sp>
      <p:sp>
        <p:nvSpPr>
          <p:cNvPr id="84" name="Textfeld 83">
            <a:extLst>
              <a:ext uri="{FF2B5EF4-FFF2-40B4-BE49-F238E27FC236}">
                <a16:creationId xmlns:a16="http://schemas.microsoft.com/office/drawing/2014/main" id="{25092F9F-C9D3-2B57-E6F9-DCF889CE5D43}"/>
              </a:ext>
            </a:extLst>
          </p:cNvPr>
          <p:cNvSpPr txBox="1"/>
          <p:nvPr/>
        </p:nvSpPr>
        <p:spPr>
          <a:xfrm>
            <a:off x="3463917" y="36215"/>
            <a:ext cx="3725145" cy="246221"/>
          </a:xfrm>
          <a:prstGeom prst="rect">
            <a:avLst/>
          </a:prstGeom>
          <a:noFill/>
        </p:spPr>
        <p:txBody>
          <a:bodyPr wrap="square">
            <a:spAutoFit/>
          </a:bodyPr>
          <a:lstStyle/>
          <a:p>
            <a:pPr algn="l"/>
            <a:r>
              <a:rPr lang="en-US" sz="1000" dirty="0">
                <a:solidFill>
                  <a:srgbClr val="FF0000"/>
                </a:solidFill>
                <a:latin typeface="+mj-lt"/>
                <a:cs typeface="Calibri"/>
              </a:rPr>
              <a:t>…</a:t>
            </a:r>
            <a:endParaRPr lang="de-DE" sz="1000" dirty="0">
              <a:solidFill>
                <a:srgbClr val="FF0000"/>
              </a:solidFill>
              <a:latin typeface="+mj-lt"/>
              <a:cs typeface="Calibri"/>
            </a:endParaRPr>
          </a:p>
        </p:txBody>
      </p:sp>
      <p:sp>
        <p:nvSpPr>
          <p:cNvPr id="642" name="object 5">
            <a:extLst>
              <a:ext uri="{FF2B5EF4-FFF2-40B4-BE49-F238E27FC236}">
                <a16:creationId xmlns:a16="http://schemas.microsoft.com/office/drawing/2014/main" id="{C93B31A5-C365-C19B-30A6-D323CCEE0092}"/>
              </a:ext>
            </a:extLst>
          </p:cNvPr>
          <p:cNvSpPr txBox="1"/>
          <p:nvPr/>
        </p:nvSpPr>
        <p:spPr>
          <a:xfrm>
            <a:off x="205757" y="98014"/>
            <a:ext cx="9809428" cy="487313"/>
          </a:xfrm>
          <a:prstGeom prst="rect">
            <a:avLst/>
          </a:prstGeom>
        </p:spPr>
        <p:txBody>
          <a:bodyPr vert="horz" wrap="square" lIns="0" tIns="12700" rIns="0" bIns="0" rtlCol="0" anchor="t">
            <a:spAutoFit/>
          </a:bodyPr>
          <a:lstStyle/>
          <a:p>
            <a:pPr marL="12700">
              <a:spcBef>
                <a:spcPts val="100"/>
              </a:spcBef>
            </a:pPr>
            <a:r>
              <a:rPr lang="en-US" sz="1800" b="1" dirty="0">
                <a:solidFill>
                  <a:schemeClr val="tx2">
                    <a:lumMod val="75000"/>
                  </a:schemeClr>
                </a:solidFill>
                <a:latin typeface="Arial" panose="020B0604020202020204" pitchFamily="34" charset="0"/>
                <a:cs typeface="Arial" panose="020B0604020202020204" pitchFamily="34" charset="0"/>
              </a:rPr>
              <a:t>Who we (are) / </a:t>
            </a:r>
            <a:r>
              <a:rPr lang="en-US" b="1" dirty="0">
                <a:solidFill>
                  <a:schemeClr val="tx2">
                    <a:lumMod val="75000"/>
                  </a:schemeClr>
                </a:solidFill>
                <a:latin typeface="Arial" panose="020B0604020202020204" pitchFamily="34" charset="0"/>
                <a:cs typeface="Arial" panose="020B0604020202020204" pitchFamily="34" charset="0"/>
              </a:rPr>
              <a:t>work with and for</a:t>
            </a:r>
            <a:endParaRPr lang="de-DE" sz="1800" b="1" dirty="0">
              <a:solidFill>
                <a:schemeClr val="tx2">
                  <a:lumMod val="75000"/>
                </a:schemeClr>
              </a:solidFill>
              <a:latin typeface="Arial" panose="020B0604020202020204" pitchFamily="34" charset="0"/>
              <a:cs typeface="Arial" panose="020B0604020202020204" pitchFamily="34" charset="0"/>
            </a:endParaRPr>
          </a:p>
          <a:p>
            <a:pPr marL="12700">
              <a:spcBef>
                <a:spcPts val="100"/>
              </a:spcBef>
            </a:pPr>
            <a:r>
              <a:rPr lang="en-US" sz="1200" spc="-75" dirty="0">
                <a:solidFill>
                  <a:srgbClr val="052369"/>
                </a:solidFill>
                <a:latin typeface="Arial"/>
                <a:cs typeface="Arial"/>
              </a:rPr>
              <a:t>Selected customers, partners and stakeholders.</a:t>
            </a:r>
            <a:endParaRPr lang="en-GB" sz="1200" dirty="0">
              <a:latin typeface="Arial"/>
              <a:cs typeface="Arial"/>
            </a:endParaRPr>
          </a:p>
        </p:txBody>
      </p:sp>
      <p:pic>
        <p:nvPicPr>
          <p:cNvPr id="644" name="Grafik 643">
            <a:extLst>
              <a:ext uri="{FF2B5EF4-FFF2-40B4-BE49-F238E27FC236}">
                <a16:creationId xmlns:a16="http://schemas.microsoft.com/office/drawing/2014/main" id="{726BED36-7CA5-8CF2-DCFF-BE1EF6E16DD8}"/>
              </a:ext>
            </a:extLst>
          </p:cNvPr>
          <p:cNvPicPr>
            <a:picLocks noChangeAspect="1"/>
          </p:cNvPicPr>
          <p:nvPr/>
        </p:nvPicPr>
        <p:blipFill>
          <a:blip r:embed="rId83"/>
          <a:stretch>
            <a:fillRect/>
          </a:stretch>
        </p:blipFill>
        <p:spPr>
          <a:xfrm>
            <a:off x="5609140" y="4987780"/>
            <a:ext cx="1466667" cy="285714"/>
          </a:xfrm>
          <a:prstGeom prst="rect">
            <a:avLst/>
          </a:prstGeom>
        </p:spPr>
      </p:pic>
      <p:sp>
        <p:nvSpPr>
          <p:cNvPr id="643" name="Textfeld 642">
            <a:extLst>
              <a:ext uri="{FF2B5EF4-FFF2-40B4-BE49-F238E27FC236}">
                <a16:creationId xmlns:a16="http://schemas.microsoft.com/office/drawing/2014/main" id="{FF4D8565-6EE1-F746-5CB8-B9D23CA9BA9B}"/>
              </a:ext>
            </a:extLst>
          </p:cNvPr>
          <p:cNvSpPr txBox="1"/>
          <p:nvPr/>
        </p:nvSpPr>
        <p:spPr>
          <a:xfrm>
            <a:off x="9977409" y="245712"/>
            <a:ext cx="1905315" cy="584775"/>
          </a:xfrm>
          <a:prstGeom prst="rect">
            <a:avLst/>
          </a:prstGeom>
          <a:solidFill>
            <a:srgbClr val="FFFF00"/>
          </a:solidFill>
        </p:spPr>
        <p:txBody>
          <a:bodyPr wrap="square" rtlCol="0">
            <a:spAutoFit/>
          </a:bodyPr>
          <a:lstStyle/>
          <a:p>
            <a:r>
              <a:rPr lang="de-DE" sz="800" dirty="0" err="1">
                <a:solidFill>
                  <a:srgbClr val="052369"/>
                </a:solidFill>
                <a:latin typeface="+mj-lt"/>
                <a:cs typeface="Calibri"/>
              </a:rPr>
              <a:t>Our</a:t>
            </a:r>
            <a:r>
              <a:rPr lang="de-DE" sz="800" dirty="0">
                <a:solidFill>
                  <a:srgbClr val="052369"/>
                </a:solidFill>
                <a:latin typeface="+mj-lt"/>
                <a:cs typeface="Calibri"/>
              </a:rPr>
              <a:t> </a:t>
            </a:r>
            <a:r>
              <a:rPr lang="de-DE" sz="800" dirty="0" err="1">
                <a:solidFill>
                  <a:srgbClr val="052369"/>
                </a:solidFill>
                <a:latin typeface="+mj-lt"/>
                <a:cs typeface="Calibri"/>
              </a:rPr>
              <a:t>ecosystem</a:t>
            </a:r>
            <a:r>
              <a:rPr lang="de-DE" sz="800" dirty="0">
                <a:solidFill>
                  <a:srgbClr val="052369"/>
                </a:solidFill>
                <a:latin typeface="+mj-lt"/>
                <a:cs typeface="Calibri"/>
              </a:rPr>
              <a:t> </a:t>
            </a:r>
          </a:p>
          <a:p>
            <a:r>
              <a:rPr lang="de-DE" sz="800" dirty="0">
                <a:solidFill>
                  <a:srgbClr val="052369"/>
                </a:solidFill>
                <a:latin typeface="+mj-lt"/>
                <a:cs typeface="Calibri"/>
              </a:rPr>
              <a:t>The </a:t>
            </a:r>
            <a:r>
              <a:rPr lang="de-DE" sz="800" dirty="0" err="1">
                <a:solidFill>
                  <a:srgbClr val="052369"/>
                </a:solidFill>
                <a:latin typeface="+mj-lt"/>
                <a:cs typeface="Calibri"/>
              </a:rPr>
              <a:t>platform</a:t>
            </a:r>
            <a:r>
              <a:rPr lang="de-DE" sz="800" dirty="0">
                <a:solidFill>
                  <a:srgbClr val="052369"/>
                </a:solidFill>
                <a:latin typeface="+mj-lt"/>
                <a:cs typeface="Calibri"/>
              </a:rPr>
              <a:t> </a:t>
            </a:r>
            <a:r>
              <a:rPr lang="de-DE" sz="800" dirty="0" err="1">
                <a:solidFill>
                  <a:srgbClr val="052369"/>
                </a:solidFill>
                <a:latin typeface="+mj-lt"/>
                <a:cs typeface="Calibri"/>
              </a:rPr>
              <a:t>connects</a:t>
            </a:r>
            <a:endParaRPr lang="de-DE" sz="800" dirty="0">
              <a:solidFill>
                <a:srgbClr val="052369"/>
              </a:solidFill>
              <a:latin typeface="+mj-lt"/>
              <a:cs typeface="Calibri"/>
            </a:endParaRPr>
          </a:p>
          <a:p>
            <a:endParaRPr lang="de-DE" sz="800" dirty="0">
              <a:solidFill>
                <a:srgbClr val="052369"/>
              </a:solidFill>
              <a:latin typeface="+mj-lt"/>
              <a:cs typeface="Calibri"/>
            </a:endParaRPr>
          </a:p>
          <a:p>
            <a:endParaRPr lang="de-DE" sz="800" dirty="0">
              <a:solidFill>
                <a:srgbClr val="052369"/>
              </a:solidFill>
              <a:latin typeface="+mj-lt"/>
              <a:cs typeface="Calibri"/>
            </a:endParaRPr>
          </a:p>
        </p:txBody>
      </p:sp>
      <p:pic>
        <p:nvPicPr>
          <p:cNvPr id="646" name="Grafik 645">
            <a:extLst>
              <a:ext uri="{FF2B5EF4-FFF2-40B4-BE49-F238E27FC236}">
                <a16:creationId xmlns:a16="http://schemas.microsoft.com/office/drawing/2014/main" id="{0A1ABB9C-5DD3-17AF-B79C-0DEACE16D2C7}"/>
              </a:ext>
            </a:extLst>
          </p:cNvPr>
          <p:cNvPicPr>
            <a:picLocks noChangeAspect="1"/>
          </p:cNvPicPr>
          <p:nvPr/>
        </p:nvPicPr>
        <p:blipFill>
          <a:blip r:embed="rId84"/>
          <a:stretch>
            <a:fillRect/>
          </a:stretch>
        </p:blipFill>
        <p:spPr>
          <a:xfrm>
            <a:off x="5562153" y="2796318"/>
            <a:ext cx="1263903" cy="1270223"/>
          </a:xfrm>
          <a:prstGeom prst="rect">
            <a:avLst/>
          </a:prstGeom>
        </p:spPr>
      </p:pic>
    </p:spTree>
    <p:extLst>
      <p:ext uri="{BB962C8B-B14F-4D97-AF65-F5344CB8AC3E}">
        <p14:creationId xmlns:p14="http://schemas.microsoft.com/office/powerpoint/2010/main" val="4103993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DD72C-A9A3-6897-92E2-3E617CCF6987}"/>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998514A6-5306-E3CE-3237-20CFC21A08CC}"/>
              </a:ext>
            </a:extLst>
          </p:cNvPr>
          <p:cNvPicPr>
            <a:picLocks noChangeAspect="1"/>
          </p:cNvPicPr>
          <p:nvPr/>
        </p:nvPicPr>
        <p:blipFill>
          <a:blip r:embed="rId4"/>
          <a:stretch>
            <a:fillRect/>
          </a:stretch>
        </p:blipFill>
        <p:spPr>
          <a:xfrm>
            <a:off x="-24729" y="0"/>
            <a:ext cx="12181532" cy="6858000"/>
          </a:xfrm>
          <a:prstGeom prst="rect">
            <a:avLst/>
          </a:prstGeom>
        </p:spPr>
      </p:pic>
      <p:grpSp>
        <p:nvGrpSpPr>
          <p:cNvPr id="10" name="Group 8">
            <a:extLst>
              <a:ext uri="{FF2B5EF4-FFF2-40B4-BE49-F238E27FC236}">
                <a16:creationId xmlns:a16="http://schemas.microsoft.com/office/drawing/2014/main" id="{453912DC-C398-27E6-BD09-32E8D48EC0C5}"/>
              </a:ext>
            </a:extLst>
          </p:cNvPr>
          <p:cNvGrpSpPr/>
          <p:nvPr/>
        </p:nvGrpSpPr>
        <p:grpSpPr>
          <a:xfrm>
            <a:off x="11482918" y="200686"/>
            <a:ext cx="350379" cy="418402"/>
            <a:chOff x="11482918" y="200686"/>
            <a:chExt cx="350379" cy="418402"/>
          </a:xfrm>
        </p:grpSpPr>
        <p:sp>
          <p:nvSpPr>
            <p:cNvPr id="11" name="object 3">
              <a:extLst>
                <a:ext uri="{FF2B5EF4-FFF2-40B4-BE49-F238E27FC236}">
                  <a16:creationId xmlns:a16="http://schemas.microsoft.com/office/drawing/2014/main" id="{6957D738-B659-493C-7089-0562FF3DB193}"/>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12" name="object 4">
              <a:extLst>
                <a:ext uri="{FF2B5EF4-FFF2-40B4-BE49-F238E27FC236}">
                  <a16:creationId xmlns:a16="http://schemas.microsoft.com/office/drawing/2014/main" id="{52F1081D-1ACC-C516-19D0-EA100AF2951B}"/>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14" name="object 5">
              <a:extLst>
                <a:ext uri="{FF2B5EF4-FFF2-40B4-BE49-F238E27FC236}">
                  <a16:creationId xmlns:a16="http://schemas.microsoft.com/office/drawing/2014/main" id="{559178E1-AF51-B7C7-0694-1C54AF5047CD}"/>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5" name="object 6">
              <a:extLst>
                <a:ext uri="{FF2B5EF4-FFF2-40B4-BE49-F238E27FC236}">
                  <a16:creationId xmlns:a16="http://schemas.microsoft.com/office/drawing/2014/main" id="{AB10E6FC-1C37-C760-5F02-F38B37ED8650}"/>
                </a:ext>
              </a:extLst>
            </p:cNvPr>
            <p:cNvSpPr/>
            <p:nvPr/>
          </p:nvSpPr>
          <p:spPr>
            <a:xfrm>
              <a:off x="11490764" y="492406"/>
              <a:ext cx="126466" cy="126682"/>
            </a:xfrm>
            <a:prstGeom prst="rect">
              <a:avLst/>
            </a:prstGeom>
            <a:blipFill>
              <a:blip r:embed="rId5" cstate="print"/>
              <a:stretch>
                <a:fillRect/>
              </a:stretch>
            </a:blipFill>
          </p:spPr>
          <p:txBody>
            <a:bodyPr wrap="square" lIns="0" tIns="0" rIns="0" bIns="0" rtlCol="0"/>
            <a:lstStyle/>
            <a:p>
              <a:endParaRPr/>
            </a:p>
          </p:txBody>
        </p:sp>
      </p:grpSp>
      <p:sp>
        <p:nvSpPr>
          <p:cNvPr id="3" name="Textfeld 2">
            <a:extLst>
              <a:ext uri="{FF2B5EF4-FFF2-40B4-BE49-F238E27FC236}">
                <a16:creationId xmlns:a16="http://schemas.microsoft.com/office/drawing/2014/main" id="{D94D912C-51D8-038E-FF91-46992FCC25C7}"/>
              </a:ext>
            </a:extLst>
          </p:cNvPr>
          <p:cNvSpPr txBox="1"/>
          <p:nvPr/>
        </p:nvSpPr>
        <p:spPr>
          <a:xfrm>
            <a:off x="9490802" y="1347598"/>
            <a:ext cx="2631310" cy="4278094"/>
          </a:xfrm>
          <a:prstGeom prst="rect">
            <a:avLst/>
          </a:prstGeom>
          <a:solidFill>
            <a:srgbClr val="FFC000"/>
          </a:solidFill>
        </p:spPr>
        <p:txBody>
          <a:bodyPr wrap="square" rtlCol="0">
            <a:spAutoFit/>
          </a:bodyPr>
          <a:lstStyle/>
          <a:p>
            <a:endParaRPr lang="en-US" sz="800" dirty="0">
              <a:solidFill>
                <a:srgbClr val="FF0000"/>
              </a:solidFill>
              <a:latin typeface="+mj-lt"/>
              <a:cs typeface="Calibri"/>
            </a:endParaRPr>
          </a:p>
          <a:p>
            <a:r>
              <a:rPr lang="en-US" sz="800" dirty="0">
                <a:solidFill>
                  <a:srgbClr val="FF0000"/>
                </a:solidFill>
                <a:latin typeface="+mj-lt"/>
                <a:cs typeface="Calibri"/>
              </a:rPr>
              <a:t>Resell, recycle, exit margin</a:t>
            </a:r>
          </a:p>
          <a:p>
            <a:r>
              <a:rPr lang="en-US" sz="800" dirty="0">
                <a:solidFill>
                  <a:srgbClr val="FF0000"/>
                </a:solidFill>
                <a:latin typeface="+mj-lt"/>
                <a:cs typeface="Calibri"/>
              </a:rPr>
              <a:t>Holding periods </a:t>
            </a:r>
          </a:p>
          <a:p>
            <a:endParaRPr lang="en-US" sz="800" dirty="0">
              <a:solidFill>
                <a:srgbClr val="FF0000"/>
              </a:solidFill>
              <a:latin typeface="+mj-lt"/>
              <a:cs typeface="Calibri"/>
            </a:endParaRPr>
          </a:p>
          <a:p>
            <a:r>
              <a:rPr lang="en-US" sz="800" dirty="0">
                <a:solidFill>
                  <a:srgbClr val="FF0000"/>
                </a:solidFill>
                <a:latin typeface="+mj-lt"/>
                <a:cs typeface="Calibri"/>
              </a:rPr>
              <a:t>Capital deployment philosophy</a:t>
            </a:r>
          </a:p>
          <a:p>
            <a:r>
              <a:rPr lang="en-US" sz="800" dirty="0">
                <a:solidFill>
                  <a:srgbClr val="FF0000"/>
                </a:solidFill>
                <a:latin typeface="+mj-lt"/>
                <a:cs typeface="Calibri"/>
              </a:rPr>
              <a:t>Trusted supplier margin add</a:t>
            </a:r>
          </a:p>
          <a:p>
            <a:endParaRPr lang="en-US" sz="800" dirty="0">
              <a:solidFill>
                <a:srgbClr val="FF0000"/>
              </a:solidFill>
              <a:latin typeface="+mj-lt"/>
              <a:cs typeface="Calibri"/>
            </a:endParaRPr>
          </a:p>
          <a:p>
            <a:r>
              <a:rPr lang="en-US" sz="800" dirty="0">
                <a:solidFill>
                  <a:srgbClr val="FF0000"/>
                </a:solidFill>
                <a:latin typeface="+mj-lt"/>
                <a:cs typeface="Calibri"/>
              </a:rPr>
              <a:t>When to flip?</a:t>
            </a:r>
          </a:p>
          <a:p>
            <a:pPr marL="171450" indent="-171450">
              <a:buFontTx/>
              <a:buChar char="-"/>
            </a:pPr>
            <a:r>
              <a:rPr lang="en-US" sz="800" dirty="0">
                <a:solidFill>
                  <a:srgbClr val="FF0000"/>
                </a:solidFill>
                <a:latin typeface="+mj-lt"/>
                <a:cs typeface="Calibri"/>
              </a:rPr>
              <a:t>Everything is available for sale at the right price and time. </a:t>
            </a:r>
          </a:p>
          <a:p>
            <a:pPr marL="171450" indent="-171450">
              <a:buFontTx/>
              <a:buChar char="-"/>
            </a:pPr>
            <a:endParaRPr lang="en-US" sz="800" dirty="0">
              <a:solidFill>
                <a:srgbClr val="FF0000"/>
              </a:solidFill>
              <a:latin typeface="+mj-lt"/>
              <a:cs typeface="Calibri"/>
            </a:endParaRPr>
          </a:p>
          <a:p>
            <a:pPr marL="171450" indent="-171450">
              <a:buFontTx/>
              <a:buChar char="-"/>
            </a:pPr>
            <a:r>
              <a:rPr lang="en-US" sz="800" dirty="0">
                <a:solidFill>
                  <a:srgbClr val="FF0000"/>
                </a:solidFill>
                <a:latin typeface="+mj-lt"/>
                <a:cs typeface="Calibri"/>
              </a:rPr>
              <a:t>Key point platform, don´t need to own the assets …. We connect as much as little ..</a:t>
            </a:r>
          </a:p>
          <a:p>
            <a:pPr marL="171450" indent="-171450">
              <a:buFontTx/>
              <a:buChar char="-"/>
            </a:pPr>
            <a:endParaRPr lang="en-US" sz="800" dirty="0">
              <a:solidFill>
                <a:srgbClr val="FF0000"/>
              </a:solidFill>
              <a:latin typeface="+mj-lt"/>
              <a:cs typeface="Calibri"/>
            </a:endParaRPr>
          </a:p>
          <a:p>
            <a:r>
              <a:rPr lang="en-US" sz="800" dirty="0">
                <a:solidFill>
                  <a:srgbClr val="FF0000"/>
                </a:solidFill>
                <a:latin typeface="+mj-lt"/>
                <a:cs typeface="Calibri"/>
              </a:rPr>
              <a:t>Blended return</a:t>
            </a:r>
          </a:p>
          <a:p>
            <a:r>
              <a:rPr lang="en-US" sz="800" dirty="0">
                <a:solidFill>
                  <a:srgbClr val="FF0000"/>
                </a:solidFill>
                <a:latin typeface="+mj-lt"/>
                <a:cs typeface="Calibri"/>
              </a:rPr>
              <a:t>Asset heavy/asset light </a:t>
            </a:r>
          </a:p>
          <a:p>
            <a:endParaRPr lang="en-US" sz="800" dirty="0">
              <a:solidFill>
                <a:srgbClr val="FF0000"/>
              </a:solidFill>
              <a:latin typeface="+mj-lt"/>
              <a:cs typeface="Calibri"/>
            </a:endParaRPr>
          </a:p>
          <a:p>
            <a:endParaRPr lang="en-US" sz="800" dirty="0">
              <a:solidFill>
                <a:srgbClr val="FF0000"/>
              </a:solidFill>
              <a:latin typeface="+mj-lt"/>
              <a:cs typeface="Calibri"/>
            </a:endParaRPr>
          </a:p>
          <a:p>
            <a:r>
              <a:rPr lang="en-US" sz="800" dirty="0">
                <a:solidFill>
                  <a:srgbClr val="FF0000"/>
                </a:solidFill>
                <a:latin typeface="+mj-lt"/>
                <a:cs typeface="Calibri"/>
              </a:rPr>
              <a:t>Our goal: we return more per Euro</a:t>
            </a:r>
          </a:p>
          <a:p>
            <a:r>
              <a:rPr lang="en-US" sz="800" dirty="0">
                <a:solidFill>
                  <a:srgbClr val="FF0000"/>
                </a:solidFill>
                <a:latin typeface="+mj-lt"/>
                <a:cs typeface="Calibri"/>
              </a:rPr>
              <a:t> </a:t>
            </a:r>
            <a:r>
              <a:rPr lang="en-GB" sz="800" dirty="0">
                <a:solidFill>
                  <a:srgbClr val="FF0000"/>
                </a:solidFill>
              </a:rPr>
              <a:t>our edge.</a:t>
            </a:r>
          </a:p>
          <a:p>
            <a:endParaRPr lang="en-GB" sz="800" dirty="0">
              <a:solidFill>
                <a:srgbClr val="FF0000"/>
              </a:solidFill>
              <a:latin typeface="+mj-lt"/>
              <a:cs typeface="Calibri"/>
            </a:endParaRPr>
          </a:p>
          <a:p>
            <a:r>
              <a:rPr lang="en-US" sz="800" dirty="0">
                <a:solidFill>
                  <a:srgbClr val="FF0000"/>
                </a:solidFill>
                <a:latin typeface="+mj-lt"/>
                <a:cs typeface="Calibri"/>
              </a:rPr>
              <a:t>… aggregate small and mid-sized assets,  to deliver scale</a:t>
            </a:r>
          </a:p>
          <a:p>
            <a:r>
              <a:rPr lang="en-US" sz="800" dirty="0">
                <a:solidFill>
                  <a:srgbClr val="FF0000"/>
                </a:solidFill>
                <a:latin typeface="+mj-lt"/>
                <a:cs typeface="Calibri"/>
              </a:rPr>
              <a:t>…. Turn-key solutions </a:t>
            </a:r>
          </a:p>
          <a:p>
            <a:r>
              <a:rPr lang="en-US" sz="800" dirty="0">
                <a:solidFill>
                  <a:srgbClr val="052369"/>
                </a:solidFill>
                <a:latin typeface="+mj-lt"/>
                <a:cs typeface="Calibri"/>
              </a:rPr>
              <a:t>Deploy BS to facilitate business, plug gaps, underwrite,… enabling investor , </a:t>
            </a:r>
            <a:r>
              <a:rPr lang="en-US" sz="800" dirty="0">
                <a:solidFill>
                  <a:srgbClr val="FF0000"/>
                </a:solidFill>
                <a:latin typeface="+mj-lt"/>
                <a:cs typeface="Calibri"/>
              </a:rPr>
              <a:t>Active managed</a:t>
            </a:r>
          </a:p>
          <a:p>
            <a:r>
              <a:rPr lang="en-US" sz="800" dirty="0">
                <a:solidFill>
                  <a:srgbClr val="FF0000"/>
                </a:solidFill>
                <a:latin typeface="+mj-lt"/>
                <a:cs typeface="Calibri"/>
              </a:rPr>
              <a:t>sharp, agile, </a:t>
            </a:r>
            <a:r>
              <a:rPr lang="en-US" sz="800" dirty="0" err="1">
                <a:solidFill>
                  <a:srgbClr val="FF0000"/>
                </a:solidFill>
                <a:latin typeface="+mj-lt"/>
                <a:cs typeface="Calibri"/>
              </a:rPr>
              <a:t>adaptle</a:t>
            </a:r>
            <a:r>
              <a:rPr lang="en-US" sz="800" dirty="0">
                <a:solidFill>
                  <a:srgbClr val="FF0000"/>
                </a:solidFill>
                <a:latin typeface="+mj-lt"/>
                <a:cs typeface="Calibri"/>
              </a:rPr>
              <a:t> model … / TCS is more than the sum of its parts</a:t>
            </a:r>
          </a:p>
          <a:p>
            <a:endParaRPr lang="en-US" sz="800" dirty="0">
              <a:solidFill>
                <a:srgbClr val="FF0000"/>
              </a:solidFill>
              <a:latin typeface="+mj-lt"/>
              <a:cs typeface="Calibri"/>
            </a:endParaRPr>
          </a:p>
          <a:p>
            <a:r>
              <a:rPr lang="en-US" sz="800" dirty="0" err="1">
                <a:solidFill>
                  <a:srgbClr val="FF0000"/>
                </a:solidFill>
                <a:latin typeface="+mj-lt"/>
                <a:cs typeface="Calibri"/>
              </a:rPr>
              <a:t>Gleiche</a:t>
            </a:r>
            <a:r>
              <a:rPr lang="en-US" sz="800" dirty="0">
                <a:solidFill>
                  <a:srgbClr val="FF0000"/>
                </a:solidFill>
                <a:latin typeface="+mj-lt"/>
                <a:cs typeface="Calibri"/>
              </a:rPr>
              <a:t> Folie </a:t>
            </a:r>
            <a:r>
              <a:rPr lang="en-US" sz="800" dirty="0" err="1">
                <a:solidFill>
                  <a:srgbClr val="FF0000"/>
                </a:solidFill>
                <a:latin typeface="+mj-lt"/>
                <a:cs typeface="Calibri"/>
              </a:rPr>
              <a:t>danach</a:t>
            </a:r>
            <a:r>
              <a:rPr lang="en-US" sz="800" dirty="0">
                <a:solidFill>
                  <a:srgbClr val="FF0000"/>
                </a:solidFill>
                <a:latin typeface="+mj-lt"/>
                <a:cs typeface="Calibri"/>
              </a:rPr>
              <a:t>, wo </a:t>
            </a:r>
            <a:r>
              <a:rPr lang="en-US" sz="800" dirty="0" err="1">
                <a:solidFill>
                  <a:srgbClr val="FF0000"/>
                </a:solidFill>
                <a:latin typeface="+mj-lt"/>
                <a:cs typeface="Calibri"/>
              </a:rPr>
              <a:t>wir</a:t>
            </a:r>
            <a:r>
              <a:rPr lang="en-US" sz="800" dirty="0">
                <a:solidFill>
                  <a:srgbClr val="FF0000"/>
                </a:solidFill>
                <a:latin typeface="+mj-lt"/>
                <a:cs typeface="Calibri"/>
              </a:rPr>
              <a:t> </a:t>
            </a:r>
            <a:r>
              <a:rPr lang="en-US" sz="800" dirty="0" err="1">
                <a:solidFill>
                  <a:srgbClr val="FF0000"/>
                </a:solidFill>
                <a:latin typeface="+mj-lt"/>
                <a:cs typeface="Calibri"/>
              </a:rPr>
              <a:t>bestehendes</a:t>
            </a:r>
            <a:r>
              <a:rPr lang="en-US" sz="800" dirty="0">
                <a:solidFill>
                  <a:srgbClr val="FF0000"/>
                </a:solidFill>
                <a:latin typeface="+mj-lt"/>
                <a:cs typeface="Calibri"/>
              </a:rPr>
              <a:t> </a:t>
            </a:r>
            <a:r>
              <a:rPr lang="en-US" sz="800" dirty="0" err="1">
                <a:solidFill>
                  <a:srgbClr val="FF0000"/>
                </a:solidFill>
                <a:latin typeface="+mj-lt"/>
                <a:cs typeface="Calibri"/>
              </a:rPr>
              <a:t>Portoflio</a:t>
            </a:r>
            <a:r>
              <a:rPr lang="en-US" sz="800" dirty="0">
                <a:solidFill>
                  <a:srgbClr val="FF0000"/>
                </a:solidFill>
                <a:latin typeface="+mj-lt"/>
                <a:cs typeface="Calibri"/>
              </a:rPr>
              <a:t> IST </a:t>
            </a:r>
            <a:r>
              <a:rPr lang="en-US" sz="800" dirty="0" err="1">
                <a:solidFill>
                  <a:srgbClr val="FF0000"/>
                </a:solidFill>
                <a:latin typeface="+mj-lt"/>
                <a:cs typeface="Calibri"/>
              </a:rPr>
              <a:t>über</a:t>
            </a:r>
            <a:r>
              <a:rPr lang="en-US" sz="800" dirty="0">
                <a:solidFill>
                  <a:srgbClr val="FF0000"/>
                </a:solidFill>
                <a:latin typeface="+mj-lt"/>
                <a:cs typeface="Calibri"/>
              </a:rPr>
              <a:t> SOLL </a:t>
            </a:r>
            <a:r>
              <a:rPr lang="en-US" sz="800" dirty="0" err="1">
                <a:solidFill>
                  <a:srgbClr val="FF0000"/>
                </a:solidFill>
                <a:latin typeface="+mj-lt"/>
                <a:cs typeface="Calibri"/>
              </a:rPr>
              <a:t>darüber</a:t>
            </a:r>
            <a:r>
              <a:rPr lang="en-US" sz="800" dirty="0">
                <a:solidFill>
                  <a:srgbClr val="FF0000"/>
                </a:solidFill>
                <a:latin typeface="+mj-lt"/>
                <a:cs typeface="Calibri"/>
              </a:rPr>
              <a:t> </a:t>
            </a:r>
            <a:r>
              <a:rPr lang="en-US" sz="800" dirty="0" err="1">
                <a:solidFill>
                  <a:srgbClr val="FF0000"/>
                </a:solidFill>
                <a:latin typeface="+mj-lt"/>
                <a:cs typeface="Calibri"/>
              </a:rPr>
              <a:t>legen</a:t>
            </a:r>
            <a:endParaRPr lang="en-US" sz="800" dirty="0">
              <a:solidFill>
                <a:srgbClr val="FF0000"/>
              </a:solidFill>
              <a:latin typeface="+mj-lt"/>
              <a:cs typeface="Calibri"/>
            </a:endParaRPr>
          </a:p>
          <a:p>
            <a:r>
              <a:rPr lang="en-US" sz="800" dirty="0">
                <a:solidFill>
                  <a:srgbClr val="FF0000"/>
                </a:solidFill>
                <a:latin typeface="+mj-lt"/>
                <a:cs typeface="Calibri"/>
              </a:rPr>
              <a:t>Own as little as possible and as much as necessary to control process/assets and secure </a:t>
            </a:r>
            <a:r>
              <a:rPr lang="en-US" sz="800" dirty="0" err="1">
                <a:solidFill>
                  <a:srgbClr val="FF0000"/>
                </a:solidFill>
                <a:latin typeface="+mj-lt"/>
                <a:cs typeface="Calibri"/>
              </a:rPr>
              <a:t>longterm</a:t>
            </a:r>
            <a:r>
              <a:rPr lang="en-US" sz="800" dirty="0">
                <a:solidFill>
                  <a:srgbClr val="FF0000"/>
                </a:solidFill>
                <a:latin typeface="+mj-lt"/>
                <a:cs typeface="Calibri"/>
              </a:rPr>
              <a:t> service contracts, its about control, not ownership</a:t>
            </a:r>
          </a:p>
          <a:p>
            <a:endParaRPr lang="de-DE" sz="800" dirty="0">
              <a:solidFill>
                <a:srgbClr val="FF0000"/>
              </a:solidFill>
              <a:latin typeface="+mj-lt"/>
              <a:cs typeface="Calibri"/>
            </a:endParaRPr>
          </a:p>
        </p:txBody>
      </p:sp>
      <p:sp>
        <p:nvSpPr>
          <p:cNvPr id="20" name="Textfeld 19">
            <a:extLst>
              <a:ext uri="{FF2B5EF4-FFF2-40B4-BE49-F238E27FC236}">
                <a16:creationId xmlns:a16="http://schemas.microsoft.com/office/drawing/2014/main" id="{7F1E2FAD-89A5-E4EE-C834-3F75B22EFBCF}"/>
              </a:ext>
            </a:extLst>
          </p:cNvPr>
          <p:cNvSpPr txBox="1"/>
          <p:nvPr/>
        </p:nvSpPr>
        <p:spPr>
          <a:xfrm>
            <a:off x="9927982" y="690955"/>
            <a:ext cx="1905315" cy="584775"/>
          </a:xfrm>
          <a:prstGeom prst="rect">
            <a:avLst/>
          </a:prstGeom>
          <a:solidFill>
            <a:srgbClr val="FFFF00"/>
          </a:solidFill>
        </p:spPr>
        <p:txBody>
          <a:bodyPr wrap="square" rtlCol="0">
            <a:spAutoFit/>
          </a:bodyPr>
          <a:lstStyle/>
          <a:p>
            <a:r>
              <a:rPr lang="de-DE" sz="800" dirty="0" err="1">
                <a:solidFill>
                  <a:srgbClr val="052369"/>
                </a:solidFill>
                <a:latin typeface="+mj-lt"/>
                <a:cs typeface="Calibri"/>
              </a:rPr>
              <a:t>Our</a:t>
            </a:r>
            <a:r>
              <a:rPr lang="de-DE" sz="800" dirty="0">
                <a:solidFill>
                  <a:srgbClr val="052369"/>
                </a:solidFill>
                <a:latin typeface="+mj-lt"/>
                <a:cs typeface="Calibri"/>
              </a:rPr>
              <a:t> </a:t>
            </a:r>
            <a:r>
              <a:rPr lang="de-DE" sz="800" dirty="0" err="1">
                <a:solidFill>
                  <a:srgbClr val="052369"/>
                </a:solidFill>
                <a:latin typeface="+mj-lt"/>
                <a:cs typeface="Calibri"/>
              </a:rPr>
              <a:t>ecosystem</a:t>
            </a:r>
            <a:r>
              <a:rPr lang="de-DE" sz="800" dirty="0">
                <a:solidFill>
                  <a:srgbClr val="052369"/>
                </a:solidFill>
                <a:latin typeface="+mj-lt"/>
                <a:cs typeface="Calibri"/>
              </a:rPr>
              <a:t> </a:t>
            </a:r>
          </a:p>
          <a:p>
            <a:r>
              <a:rPr lang="de-DE" sz="800" dirty="0">
                <a:solidFill>
                  <a:srgbClr val="052369"/>
                </a:solidFill>
                <a:latin typeface="+mj-lt"/>
                <a:cs typeface="Calibri"/>
              </a:rPr>
              <a:t>The </a:t>
            </a:r>
            <a:r>
              <a:rPr lang="de-DE" sz="800" dirty="0" err="1">
                <a:solidFill>
                  <a:srgbClr val="052369"/>
                </a:solidFill>
                <a:latin typeface="+mj-lt"/>
                <a:cs typeface="Calibri"/>
              </a:rPr>
              <a:t>platform</a:t>
            </a:r>
            <a:r>
              <a:rPr lang="de-DE" sz="800" dirty="0">
                <a:solidFill>
                  <a:srgbClr val="052369"/>
                </a:solidFill>
                <a:latin typeface="+mj-lt"/>
                <a:cs typeface="Calibri"/>
              </a:rPr>
              <a:t> </a:t>
            </a:r>
            <a:r>
              <a:rPr lang="de-DE" sz="800" dirty="0" err="1">
                <a:solidFill>
                  <a:srgbClr val="052369"/>
                </a:solidFill>
                <a:latin typeface="+mj-lt"/>
                <a:cs typeface="Calibri"/>
              </a:rPr>
              <a:t>connects</a:t>
            </a:r>
            <a:endParaRPr lang="de-DE" sz="800" dirty="0">
              <a:solidFill>
                <a:srgbClr val="052369"/>
              </a:solidFill>
              <a:latin typeface="+mj-lt"/>
              <a:cs typeface="Calibri"/>
            </a:endParaRPr>
          </a:p>
          <a:p>
            <a:endParaRPr lang="de-DE" sz="800" dirty="0">
              <a:solidFill>
                <a:srgbClr val="052369"/>
              </a:solidFill>
              <a:latin typeface="+mj-lt"/>
              <a:cs typeface="Calibri"/>
            </a:endParaRPr>
          </a:p>
          <a:p>
            <a:endParaRPr lang="de-DE" sz="800" dirty="0">
              <a:solidFill>
                <a:srgbClr val="052369"/>
              </a:solidFill>
              <a:latin typeface="+mj-lt"/>
              <a:cs typeface="Calibri"/>
            </a:endParaRPr>
          </a:p>
        </p:txBody>
      </p:sp>
    </p:spTree>
    <p:extLst>
      <p:ext uri="{BB962C8B-B14F-4D97-AF65-F5344CB8AC3E}">
        <p14:creationId xmlns:p14="http://schemas.microsoft.com/office/powerpoint/2010/main" val="318772641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1D15-2C61-1BF9-FB07-8B2253FFD077}"/>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EB680F94-9CD4-0E5F-BFC6-720A12BB1715}"/>
              </a:ext>
            </a:extLst>
          </p:cNvPr>
          <p:cNvSpPr txBox="1"/>
          <p:nvPr/>
        </p:nvSpPr>
        <p:spPr>
          <a:xfrm>
            <a:off x="321900" y="298654"/>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8AFF47D0-F68E-12EF-664B-B85B137DACA1}"/>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0A6FC991-1DC1-EFD8-8A3A-E1BA0D7C5F34}"/>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Roboto-Regular"/>
                <a:cs typeface="Arial"/>
              </a:rPr>
              <a:t>Financial History</a:t>
            </a:r>
            <a:r>
              <a:rPr lang="en-US" b="1" spc="-75" dirty="0">
                <a:solidFill>
                  <a:srgbClr val="052369"/>
                </a:solidFill>
                <a:latin typeface="Arial"/>
                <a:cs typeface="Arial"/>
              </a:rPr>
              <a:t>. </a:t>
            </a:r>
            <a:endParaRPr lang="en-GB" dirty="0">
              <a:latin typeface="Arial"/>
              <a:cs typeface="Arial"/>
            </a:endParaRPr>
          </a:p>
        </p:txBody>
      </p:sp>
    </p:spTree>
    <p:extLst>
      <p:ext uri="{BB962C8B-B14F-4D97-AF65-F5344CB8AC3E}">
        <p14:creationId xmlns:p14="http://schemas.microsoft.com/office/powerpoint/2010/main" val="442363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298654"/>
            <a:ext cx="6745316" cy="228268"/>
          </a:xfrm>
          <a:prstGeom prst="rect">
            <a:avLst/>
          </a:prstGeom>
        </p:spPr>
        <p:txBody>
          <a:bodyPr vert="horz" wrap="square" lIns="0" tIns="12700" rIns="0" bIns="0" rtlCol="0">
            <a:spAutoFit/>
          </a:bodyPr>
          <a:lstStyle/>
          <a:p>
            <a:pPr marL="12700">
              <a:lnSpc>
                <a:spcPct val="100000"/>
              </a:lnSpc>
              <a:spcBef>
                <a:spcPts val="100"/>
              </a:spcBef>
            </a:pPr>
            <a:r>
              <a:rPr lang="en-GB" sz="1400" b="1" spc="-25" dirty="0">
                <a:solidFill>
                  <a:srgbClr val="052369"/>
                </a:solidFill>
                <a:latin typeface="Arial"/>
                <a:cs typeface="Arial"/>
              </a:rPr>
              <a:t>Where we see margins</a:t>
            </a:r>
            <a:r>
              <a:rPr lang="en-GB" sz="1400" b="1" spc="-40" dirty="0">
                <a:solidFill>
                  <a:srgbClr val="00E300"/>
                </a:solidFill>
                <a:latin typeface="Arial"/>
                <a:cs typeface="Arial"/>
              </a:rPr>
              <a:t>.</a:t>
            </a:r>
            <a:endParaRPr sz="1400" dirty="0">
              <a:latin typeface="Arial"/>
              <a:cs typeface="Arial"/>
            </a:endParaRPr>
          </a:p>
        </p:txBody>
      </p:sp>
      <p:sp>
        <p:nvSpPr>
          <p:cNvPr id="31" name="object 31"/>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32" name="object 32"/>
          <p:cNvSpPr txBox="1"/>
          <p:nvPr/>
        </p:nvSpPr>
        <p:spPr>
          <a:xfrm>
            <a:off x="12024379" y="6680253"/>
            <a:ext cx="125730" cy="132080"/>
          </a:xfrm>
          <a:prstGeom prst="rect">
            <a:avLst/>
          </a:prstGeom>
        </p:spPr>
        <p:txBody>
          <a:bodyPr vert="horz" wrap="square" lIns="0" tIns="12700" rIns="0" bIns="0" rtlCol="0">
            <a:spAutoFit/>
          </a:bodyPr>
          <a:lstStyle/>
          <a:p>
            <a:pPr marL="12700">
              <a:lnSpc>
                <a:spcPct val="100000"/>
              </a:lnSpc>
              <a:spcBef>
                <a:spcPts val="100"/>
              </a:spcBef>
            </a:pPr>
            <a:r>
              <a:rPr sz="700" spc="-75">
                <a:solidFill>
                  <a:srgbClr val="00E300"/>
                </a:solidFill>
                <a:latin typeface="Geneva"/>
                <a:cs typeface="Geneva"/>
              </a:rPr>
              <a:t>17</a:t>
            </a:r>
            <a:endParaRPr sz="700">
              <a:latin typeface="Geneva"/>
              <a:cs typeface="Geneva"/>
            </a:endParaRPr>
          </a:p>
        </p:txBody>
      </p:sp>
      <p:grpSp>
        <p:nvGrpSpPr>
          <p:cNvPr id="9" name="Group 8">
            <a:extLst>
              <a:ext uri="{FF2B5EF4-FFF2-40B4-BE49-F238E27FC236}">
                <a16:creationId xmlns:a16="http://schemas.microsoft.com/office/drawing/2014/main" id="{67845E31-A10B-FA07-CAE2-C164950E68A5}"/>
              </a:ext>
            </a:extLst>
          </p:cNvPr>
          <p:cNvGrpSpPr/>
          <p:nvPr/>
        </p:nvGrpSpPr>
        <p:grpSpPr>
          <a:xfrm>
            <a:off x="11635318" y="353086"/>
            <a:ext cx="350379" cy="418402"/>
            <a:chOff x="11482918" y="200686"/>
            <a:chExt cx="350379" cy="418402"/>
          </a:xfrm>
        </p:grpSpPr>
        <p:sp>
          <p:nvSpPr>
            <p:cNvPr id="10" name="object 3">
              <a:extLst>
                <a:ext uri="{FF2B5EF4-FFF2-40B4-BE49-F238E27FC236}">
                  <a16:creationId xmlns:a16="http://schemas.microsoft.com/office/drawing/2014/main" id="{91AE8176-BF0A-285F-DAF8-4233E88AE1F9}"/>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11" name="object 4">
              <a:extLst>
                <a:ext uri="{FF2B5EF4-FFF2-40B4-BE49-F238E27FC236}">
                  <a16:creationId xmlns:a16="http://schemas.microsoft.com/office/drawing/2014/main" id="{EE479985-48E0-382B-E9B3-FF9301132C58}"/>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12" name="object 5">
              <a:extLst>
                <a:ext uri="{FF2B5EF4-FFF2-40B4-BE49-F238E27FC236}">
                  <a16:creationId xmlns:a16="http://schemas.microsoft.com/office/drawing/2014/main" id="{6A97F360-0B68-646F-04F2-50805595E6C7}"/>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4" name="object 6">
              <a:extLst>
                <a:ext uri="{FF2B5EF4-FFF2-40B4-BE49-F238E27FC236}">
                  <a16:creationId xmlns:a16="http://schemas.microsoft.com/office/drawing/2014/main" id="{0AA0DE28-4263-7392-5104-A9E94978C1AC}"/>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pic>
        <p:nvPicPr>
          <p:cNvPr id="16" name="Picture 15">
            <a:extLst>
              <a:ext uri="{FF2B5EF4-FFF2-40B4-BE49-F238E27FC236}">
                <a16:creationId xmlns:a16="http://schemas.microsoft.com/office/drawing/2014/main" id="{A99595E4-8F2F-32ED-B6D8-88B96A7FEB79}"/>
              </a:ext>
            </a:extLst>
          </p:cNvPr>
          <p:cNvPicPr>
            <a:picLocks noChangeAspect="1"/>
          </p:cNvPicPr>
          <p:nvPr/>
        </p:nvPicPr>
        <p:blipFill>
          <a:blip r:embed="rId4"/>
          <a:stretch>
            <a:fillRect/>
          </a:stretch>
        </p:blipFill>
        <p:spPr>
          <a:xfrm>
            <a:off x="0" y="24319"/>
            <a:ext cx="12192000" cy="6809362"/>
          </a:xfrm>
          <a:prstGeom prst="rect">
            <a:avLst/>
          </a:prstGeom>
        </p:spPr>
      </p:pic>
      <p:sp>
        <p:nvSpPr>
          <p:cNvPr id="3" name="Textfeld 2">
            <a:extLst>
              <a:ext uri="{FF2B5EF4-FFF2-40B4-BE49-F238E27FC236}">
                <a16:creationId xmlns:a16="http://schemas.microsoft.com/office/drawing/2014/main" id="{0723ECA2-CABB-E5FD-6AD9-EC33806B2D1A}"/>
              </a:ext>
            </a:extLst>
          </p:cNvPr>
          <p:cNvSpPr txBox="1"/>
          <p:nvPr/>
        </p:nvSpPr>
        <p:spPr>
          <a:xfrm>
            <a:off x="5541452" y="2260541"/>
            <a:ext cx="4000655" cy="3662541"/>
          </a:xfrm>
          <a:prstGeom prst="rect">
            <a:avLst/>
          </a:prstGeom>
          <a:solidFill>
            <a:srgbClr val="FFFF00"/>
          </a:solidFill>
        </p:spPr>
        <p:txBody>
          <a:bodyPr wrap="square" rtlCol="0">
            <a:spAutoFit/>
          </a:bodyPr>
          <a:lstStyle/>
          <a:p>
            <a:r>
              <a:rPr lang="de-DE" sz="800" dirty="0">
                <a:solidFill>
                  <a:srgbClr val="052369"/>
                </a:solidFill>
                <a:latin typeface="+mj-lt"/>
                <a:cs typeface="Calibri"/>
              </a:rPr>
              <a:t>Growth </a:t>
            </a:r>
            <a:r>
              <a:rPr lang="de-DE" sz="800" dirty="0" err="1">
                <a:solidFill>
                  <a:srgbClr val="052369"/>
                </a:solidFill>
                <a:latin typeface="+mj-lt"/>
                <a:cs typeface="Calibri"/>
              </a:rPr>
              <a:t>Opps</a:t>
            </a:r>
            <a:r>
              <a:rPr lang="de-DE" sz="800" dirty="0">
                <a:solidFill>
                  <a:srgbClr val="052369"/>
                </a:solidFill>
                <a:latin typeface="+mj-lt"/>
                <a:cs typeface="Calibri"/>
              </a:rPr>
              <a:t> </a:t>
            </a:r>
            <a:r>
              <a:rPr lang="de-DE" sz="800" dirty="0" err="1">
                <a:solidFill>
                  <a:srgbClr val="052369"/>
                </a:solidFill>
                <a:latin typeface="+mj-lt"/>
                <a:cs typeface="Calibri"/>
              </a:rPr>
              <a:t>for</a:t>
            </a:r>
            <a:r>
              <a:rPr lang="de-DE" sz="800" dirty="0">
                <a:solidFill>
                  <a:srgbClr val="052369"/>
                </a:solidFill>
                <a:latin typeface="+mj-lt"/>
                <a:cs typeface="Calibri"/>
              </a:rPr>
              <a:t> </a:t>
            </a:r>
            <a:r>
              <a:rPr lang="de-DE" sz="800" dirty="0" err="1">
                <a:solidFill>
                  <a:srgbClr val="052369"/>
                </a:solidFill>
                <a:latin typeface="+mj-lt"/>
                <a:cs typeface="Calibri"/>
              </a:rPr>
              <a:t>businss</a:t>
            </a:r>
            <a:r>
              <a:rPr lang="de-DE" sz="800" dirty="0">
                <a:solidFill>
                  <a:srgbClr val="052369"/>
                </a:solidFill>
                <a:latin typeface="+mj-lt"/>
                <a:cs typeface="Calibri"/>
              </a:rPr>
              <a:t> / Business Plan Biom</a:t>
            </a:r>
          </a:p>
          <a:p>
            <a:endParaRPr lang="de-DE" sz="800" dirty="0">
              <a:solidFill>
                <a:srgbClr val="052369"/>
              </a:solidFill>
              <a:latin typeface="+mj-lt"/>
              <a:cs typeface="Calibri"/>
            </a:endParaRPr>
          </a:p>
          <a:p>
            <a:r>
              <a:rPr lang="de-DE" sz="800" dirty="0">
                <a:solidFill>
                  <a:srgbClr val="052369"/>
                </a:solidFill>
                <a:latin typeface="+mj-lt"/>
                <a:cs typeface="Calibri"/>
              </a:rPr>
              <a:t>Investment in </a:t>
            </a:r>
            <a:r>
              <a:rPr lang="de-DE" sz="800" dirty="0" err="1">
                <a:solidFill>
                  <a:srgbClr val="052369"/>
                </a:solidFill>
                <a:latin typeface="+mj-lt"/>
                <a:cs typeface="Calibri"/>
              </a:rPr>
              <a:t>value</a:t>
            </a:r>
            <a:r>
              <a:rPr lang="de-DE" sz="800" dirty="0">
                <a:solidFill>
                  <a:srgbClr val="052369"/>
                </a:solidFill>
                <a:latin typeface="+mj-lt"/>
                <a:cs typeface="Calibri"/>
              </a:rPr>
              <a:t> </a:t>
            </a:r>
            <a:r>
              <a:rPr lang="de-DE" sz="800" dirty="0" err="1">
                <a:solidFill>
                  <a:srgbClr val="052369"/>
                </a:solidFill>
                <a:latin typeface="+mj-lt"/>
                <a:cs typeface="Calibri"/>
              </a:rPr>
              <a:t>chain</a:t>
            </a:r>
            <a:r>
              <a:rPr lang="de-DE" sz="800" dirty="0">
                <a:solidFill>
                  <a:srgbClr val="052369"/>
                </a:solidFill>
                <a:latin typeface="+mj-lt"/>
                <a:cs typeface="Calibri"/>
              </a:rPr>
              <a:t>, </a:t>
            </a:r>
            <a:r>
              <a:rPr lang="de-DE" sz="800" dirty="0" err="1">
                <a:solidFill>
                  <a:srgbClr val="052369"/>
                </a:solidFill>
                <a:latin typeface="+mj-lt"/>
                <a:cs typeface="Calibri"/>
              </a:rPr>
              <a:t>integrated</a:t>
            </a:r>
            <a:r>
              <a:rPr lang="de-DE" sz="800" dirty="0">
                <a:solidFill>
                  <a:srgbClr val="052369"/>
                </a:solidFill>
                <a:latin typeface="+mj-lt"/>
                <a:cs typeface="Calibri"/>
              </a:rPr>
              <a:t> </a:t>
            </a:r>
            <a:r>
              <a:rPr lang="de-DE" sz="800" dirty="0" err="1">
                <a:solidFill>
                  <a:srgbClr val="052369"/>
                </a:solidFill>
                <a:latin typeface="+mj-lt"/>
                <a:cs typeface="Calibri"/>
              </a:rPr>
              <a:t>solutions</a:t>
            </a:r>
            <a:r>
              <a:rPr lang="de-DE" sz="800" dirty="0">
                <a:solidFill>
                  <a:srgbClr val="052369"/>
                </a:solidFill>
                <a:latin typeface="+mj-lt"/>
                <a:cs typeface="Calibri"/>
              </a:rPr>
              <a:t>  &gt; </a:t>
            </a:r>
            <a:r>
              <a:rPr lang="de-DE" sz="800" dirty="0" err="1">
                <a:solidFill>
                  <a:srgbClr val="052369"/>
                </a:solidFill>
                <a:latin typeface="+mj-lt"/>
                <a:cs typeface="Calibri"/>
              </a:rPr>
              <a:t>what</a:t>
            </a:r>
            <a:r>
              <a:rPr lang="de-DE" sz="800" dirty="0">
                <a:solidFill>
                  <a:srgbClr val="052369"/>
                </a:solidFill>
                <a:latin typeface="+mj-lt"/>
                <a:cs typeface="Calibri"/>
              </a:rPr>
              <a:t> </a:t>
            </a:r>
            <a:r>
              <a:rPr lang="de-DE" sz="800" dirty="0" err="1">
                <a:solidFill>
                  <a:srgbClr val="052369"/>
                </a:solidFill>
                <a:latin typeface="+mj-lt"/>
                <a:cs typeface="Calibri"/>
              </a:rPr>
              <a:t>brings</a:t>
            </a:r>
            <a:r>
              <a:rPr lang="de-DE" sz="800" dirty="0">
                <a:solidFill>
                  <a:srgbClr val="052369"/>
                </a:solidFill>
                <a:latin typeface="+mj-lt"/>
                <a:cs typeface="Calibri"/>
              </a:rPr>
              <a:t> </a:t>
            </a:r>
            <a:r>
              <a:rPr lang="de-DE" sz="800" dirty="0" err="1">
                <a:solidFill>
                  <a:srgbClr val="052369"/>
                </a:solidFill>
                <a:latin typeface="+mj-lt"/>
                <a:cs typeface="Calibri"/>
              </a:rPr>
              <a:t>what</a:t>
            </a:r>
            <a:r>
              <a:rPr lang="de-DE" sz="800" dirty="0">
                <a:solidFill>
                  <a:srgbClr val="052369"/>
                </a:solidFill>
                <a:latin typeface="+mj-lt"/>
                <a:cs typeface="Calibri"/>
              </a:rPr>
              <a:t> &gt;</a:t>
            </a:r>
          </a:p>
          <a:p>
            <a:endParaRPr lang="de-DE" sz="800" dirty="0">
              <a:solidFill>
                <a:srgbClr val="052369"/>
              </a:solidFill>
              <a:latin typeface="+mj-lt"/>
              <a:cs typeface="Calibri"/>
            </a:endParaRPr>
          </a:p>
          <a:p>
            <a:r>
              <a:rPr lang="de-DE" sz="800" dirty="0">
                <a:solidFill>
                  <a:srgbClr val="052369"/>
                </a:solidFill>
                <a:latin typeface="+mj-lt"/>
                <a:cs typeface="Calibri"/>
              </a:rPr>
              <a:t>Different </a:t>
            </a:r>
            <a:r>
              <a:rPr lang="de-DE" sz="800" dirty="0" err="1">
                <a:solidFill>
                  <a:srgbClr val="052369"/>
                </a:solidFill>
                <a:latin typeface="+mj-lt"/>
                <a:cs typeface="Calibri"/>
              </a:rPr>
              <a:t>presentation</a:t>
            </a:r>
            <a:r>
              <a:rPr lang="de-DE" sz="800" dirty="0">
                <a:solidFill>
                  <a:srgbClr val="052369"/>
                </a:solidFill>
                <a:latin typeface="+mj-lt"/>
                <a:cs typeface="Calibri"/>
              </a:rPr>
              <a:t> </a:t>
            </a:r>
            <a:r>
              <a:rPr lang="de-DE" sz="800" dirty="0" err="1">
                <a:solidFill>
                  <a:srgbClr val="052369"/>
                </a:solidFill>
                <a:latin typeface="+mj-lt"/>
                <a:cs typeface="Calibri"/>
              </a:rPr>
              <a:t>of</a:t>
            </a:r>
            <a:r>
              <a:rPr lang="de-DE" sz="800" dirty="0">
                <a:solidFill>
                  <a:srgbClr val="052369"/>
                </a:solidFill>
                <a:latin typeface="+mj-lt"/>
                <a:cs typeface="Calibri"/>
              </a:rPr>
              <a:t> </a:t>
            </a:r>
            <a:r>
              <a:rPr lang="de-DE" sz="800" dirty="0" err="1">
                <a:solidFill>
                  <a:srgbClr val="052369"/>
                </a:solidFill>
                <a:latin typeface="+mj-lt"/>
                <a:cs typeface="Calibri"/>
              </a:rPr>
              <a:t>investment</a:t>
            </a:r>
            <a:r>
              <a:rPr lang="de-DE" sz="800" dirty="0">
                <a:solidFill>
                  <a:srgbClr val="052369"/>
                </a:solidFill>
                <a:latin typeface="+mj-lt"/>
                <a:cs typeface="Calibri"/>
              </a:rPr>
              <a:t> </a:t>
            </a:r>
            <a:r>
              <a:rPr lang="de-DE" sz="800" dirty="0" err="1">
                <a:solidFill>
                  <a:srgbClr val="052369"/>
                </a:solidFill>
                <a:latin typeface="+mj-lt"/>
                <a:cs typeface="Calibri"/>
              </a:rPr>
              <a:t>opps</a:t>
            </a:r>
            <a:r>
              <a:rPr lang="de-DE" sz="800" dirty="0">
                <a:solidFill>
                  <a:srgbClr val="052369"/>
                </a:solidFill>
                <a:latin typeface="+mj-lt"/>
                <a:cs typeface="Calibri"/>
              </a:rPr>
              <a:t>/</a:t>
            </a:r>
            <a:r>
              <a:rPr lang="de-DE" sz="800" dirty="0" err="1">
                <a:solidFill>
                  <a:srgbClr val="052369"/>
                </a:solidFill>
                <a:latin typeface="+mj-lt"/>
                <a:cs typeface="Calibri"/>
              </a:rPr>
              <a:t>pipeline</a:t>
            </a:r>
            <a:endParaRPr lang="de-DE" sz="800" dirty="0">
              <a:solidFill>
                <a:srgbClr val="052369"/>
              </a:solidFill>
              <a:latin typeface="+mj-lt"/>
              <a:cs typeface="Calibri"/>
            </a:endParaRPr>
          </a:p>
          <a:p>
            <a:endParaRPr lang="de-DE" sz="800" dirty="0">
              <a:solidFill>
                <a:srgbClr val="052369"/>
              </a:solidFill>
              <a:latin typeface="+mj-lt"/>
              <a:cs typeface="Calibri"/>
            </a:endParaRPr>
          </a:p>
          <a:p>
            <a:r>
              <a:rPr lang="de-DE" sz="800" dirty="0">
                <a:solidFill>
                  <a:srgbClr val="052369"/>
                </a:solidFill>
                <a:latin typeface="+mj-lt"/>
                <a:cs typeface="Calibri"/>
              </a:rPr>
              <a:t>Infrastructure</a:t>
            </a:r>
          </a:p>
          <a:p>
            <a:r>
              <a:rPr lang="de-DE" sz="800" dirty="0" err="1">
                <a:solidFill>
                  <a:srgbClr val="052369"/>
                </a:solidFill>
                <a:latin typeface="+mj-lt"/>
                <a:cs typeface="Calibri"/>
              </a:rPr>
              <a:t>Enhance</a:t>
            </a:r>
            <a:r>
              <a:rPr lang="de-DE" sz="800" dirty="0">
                <a:solidFill>
                  <a:srgbClr val="052369"/>
                </a:solidFill>
                <a:latin typeface="+mj-lt"/>
                <a:cs typeface="Calibri"/>
              </a:rPr>
              <a:t>/</a:t>
            </a:r>
            <a:r>
              <a:rPr lang="de-DE" sz="800" dirty="0" err="1">
                <a:solidFill>
                  <a:srgbClr val="052369"/>
                </a:solidFill>
                <a:latin typeface="+mj-lt"/>
                <a:cs typeface="Calibri"/>
              </a:rPr>
              <a:t>expand</a:t>
            </a:r>
            <a:r>
              <a:rPr lang="de-DE" sz="800" dirty="0">
                <a:solidFill>
                  <a:srgbClr val="052369"/>
                </a:solidFill>
                <a:latin typeface="+mj-lt"/>
                <a:cs typeface="Calibri"/>
              </a:rPr>
              <a:t> </a:t>
            </a:r>
            <a:r>
              <a:rPr lang="de-DE" sz="800" dirty="0" err="1">
                <a:solidFill>
                  <a:srgbClr val="052369"/>
                </a:solidFill>
                <a:latin typeface="+mj-lt"/>
                <a:cs typeface="Calibri"/>
              </a:rPr>
              <a:t>existing</a:t>
            </a:r>
            <a:r>
              <a:rPr lang="de-DE" sz="800" dirty="0">
                <a:solidFill>
                  <a:srgbClr val="052369"/>
                </a:solidFill>
                <a:latin typeface="+mj-lt"/>
                <a:cs typeface="Calibri"/>
              </a:rPr>
              <a:t> </a:t>
            </a:r>
            <a:r>
              <a:rPr lang="de-DE" sz="800" dirty="0" err="1">
                <a:solidFill>
                  <a:srgbClr val="052369"/>
                </a:solidFill>
                <a:latin typeface="+mj-lt"/>
                <a:cs typeface="Calibri"/>
              </a:rPr>
              <a:t>assets</a:t>
            </a:r>
            <a:r>
              <a:rPr lang="de-DE" sz="800" dirty="0">
                <a:solidFill>
                  <a:srgbClr val="052369"/>
                </a:solidFill>
                <a:latin typeface="+mj-lt"/>
                <a:cs typeface="Calibri"/>
              </a:rPr>
              <a:t>: RTS , ……</a:t>
            </a:r>
          </a:p>
          <a:p>
            <a:r>
              <a:rPr lang="de-DE" sz="800" dirty="0">
                <a:solidFill>
                  <a:srgbClr val="052369"/>
                </a:solidFill>
                <a:latin typeface="+mj-lt"/>
                <a:cs typeface="Calibri"/>
              </a:rPr>
              <a:t>New </a:t>
            </a:r>
            <a:r>
              <a:rPr lang="de-DE" sz="800" dirty="0" err="1">
                <a:solidFill>
                  <a:srgbClr val="052369"/>
                </a:solidFill>
                <a:latin typeface="+mj-lt"/>
                <a:cs typeface="Calibri"/>
              </a:rPr>
              <a:t>Developments</a:t>
            </a:r>
            <a:r>
              <a:rPr lang="de-DE" sz="800" dirty="0">
                <a:solidFill>
                  <a:srgbClr val="052369"/>
                </a:solidFill>
                <a:latin typeface="+mj-lt"/>
                <a:cs typeface="Calibri"/>
              </a:rPr>
              <a:t> </a:t>
            </a:r>
          </a:p>
          <a:p>
            <a:endParaRPr lang="de-DE" sz="800" dirty="0">
              <a:solidFill>
                <a:srgbClr val="052369"/>
              </a:solidFill>
              <a:latin typeface="+mj-lt"/>
              <a:cs typeface="Calibri"/>
            </a:endParaRPr>
          </a:p>
          <a:p>
            <a:r>
              <a:rPr lang="de-DE" sz="800" dirty="0">
                <a:solidFill>
                  <a:srgbClr val="052369"/>
                </a:solidFill>
                <a:latin typeface="+mj-lt"/>
                <a:cs typeface="Calibri"/>
              </a:rPr>
              <a:t>Sust Fuel</a:t>
            </a:r>
          </a:p>
          <a:p>
            <a:endParaRPr lang="de-DE" sz="800" dirty="0">
              <a:solidFill>
                <a:srgbClr val="052369"/>
              </a:solidFill>
              <a:latin typeface="+mj-lt"/>
              <a:cs typeface="Calibri"/>
            </a:endParaRPr>
          </a:p>
          <a:p>
            <a:endParaRPr lang="de-DE" sz="800" dirty="0">
              <a:solidFill>
                <a:srgbClr val="052369"/>
              </a:solidFill>
              <a:latin typeface="+mj-lt"/>
              <a:cs typeface="Calibri"/>
            </a:endParaRPr>
          </a:p>
          <a:p>
            <a:r>
              <a:rPr lang="de-DE" sz="800" dirty="0">
                <a:solidFill>
                  <a:srgbClr val="052369"/>
                </a:solidFill>
                <a:latin typeface="+mj-lt"/>
                <a:cs typeface="Calibri"/>
              </a:rPr>
              <a:t>Climate Finance</a:t>
            </a:r>
          </a:p>
          <a:p>
            <a:endParaRPr lang="de-DE" sz="800" dirty="0">
              <a:solidFill>
                <a:srgbClr val="052369"/>
              </a:solidFill>
              <a:latin typeface="+mj-lt"/>
              <a:cs typeface="Calibri"/>
            </a:endParaRPr>
          </a:p>
          <a:p>
            <a:r>
              <a:rPr lang="de-DE" sz="800" dirty="0">
                <a:solidFill>
                  <a:srgbClr val="052369"/>
                </a:solidFill>
                <a:latin typeface="+mj-lt"/>
                <a:cs typeface="Calibri"/>
              </a:rPr>
              <a:t>Core </a:t>
            </a:r>
            <a:r>
              <a:rPr lang="de-DE" sz="800" dirty="0" err="1">
                <a:solidFill>
                  <a:srgbClr val="052369"/>
                </a:solidFill>
                <a:latin typeface="+mj-lt"/>
                <a:cs typeface="Calibri"/>
              </a:rPr>
              <a:t>activities</a:t>
            </a:r>
            <a:r>
              <a:rPr lang="de-DE" sz="800" dirty="0">
                <a:solidFill>
                  <a:srgbClr val="052369"/>
                </a:solidFill>
                <a:latin typeface="+mj-lt"/>
                <a:cs typeface="Calibri"/>
              </a:rPr>
              <a:t> (</a:t>
            </a:r>
            <a:r>
              <a:rPr lang="de-DE" sz="800" dirty="0" err="1">
                <a:solidFill>
                  <a:srgbClr val="052369"/>
                </a:solidFill>
                <a:latin typeface="+mj-lt"/>
                <a:cs typeface="Calibri"/>
              </a:rPr>
              <a:t>lower</a:t>
            </a:r>
            <a:r>
              <a:rPr lang="de-DE" sz="800" dirty="0">
                <a:solidFill>
                  <a:srgbClr val="052369"/>
                </a:solidFill>
                <a:latin typeface="+mj-lt"/>
                <a:cs typeface="Calibri"/>
              </a:rPr>
              <a:t> </a:t>
            </a:r>
            <a:r>
              <a:rPr lang="de-DE" sz="800" dirty="0" err="1">
                <a:solidFill>
                  <a:srgbClr val="052369"/>
                </a:solidFill>
                <a:latin typeface="+mj-lt"/>
                <a:cs typeface="Calibri"/>
              </a:rPr>
              <a:t>ret</a:t>
            </a:r>
            <a:r>
              <a:rPr lang="de-DE" sz="800" dirty="0">
                <a:solidFill>
                  <a:srgbClr val="052369"/>
                </a:solidFill>
                <a:latin typeface="+mj-lt"/>
                <a:cs typeface="Calibri"/>
              </a:rPr>
              <a:t>) and </a:t>
            </a:r>
            <a:r>
              <a:rPr lang="de-DE" sz="800" dirty="0" err="1">
                <a:solidFill>
                  <a:srgbClr val="052369"/>
                </a:solidFill>
                <a:latin typeface="+mj-lt"/>
                <a:cs typeface="Calibri"/>
              </a:rPr>
              <a:t>margin</a:t>
            </a:r>
            <a:r>
              <a:rPr lang="de-DE" sz="800" dirty="0">
                <a:solidFill>
                  <a:srgbClr val="052369"/>
                </a:solidFill>
                <a:latin typeface="+mj-lt"/>
                <a:cs typeface="Calibri"/>
              </a:rPr>
              <a:t> </a:t>
            </a:r>
            <a:r>
              <a:rPr lang="de-DE" sz="800" dirty="0" err="1">
                <a:solidFill>
                  <a:srgbClr val="052369"/>
                </a:solidFill>
                <a:latin typeface="+mj-lt"/>
                <a:cs typeface="Calibri"/>
              </a:rPr>
              <a:t>enhancement</a:t>
            </a:r>
            <a:r>
              <a:rPr lang="de-DE" sz="800" dirty="0">
                <a:solidFill>
                  <a:srgbClr val="052369"/>
                </a:solidFill>
                <a:latin typeface="+mj-lt"/>
                <a:cs typeface="Calibri"/>
              </a:rPr>
              <a:t> (CAPEX &gt; REV &gt; EBITDA &gt; Margin </a:t>
            </a:r>
            <a:r>
              <a:rPr lang="de-DE" sz="800" dirty="0" err="1">
                <a:solidFill>
                  <a:srgbClr val="052369"/>
                </a:solidFill>
                <a:latin typeface="+mj-lt"/>
                <a:cs typeface="Calibri"/>
              </a:rPr>
              <a:t>increase</a:t>
            </a:r>
            <a:r>
              <a:rPr lang="de-DE" sz="800" dirty="0">
                <a:solidFill>
                  <a:srgbClr val="052369"/>
                </a:solidFill>
                <a:latin typeface="+mj-lt"/>
                <a:cs typeface="Calibri"/>
              </a:rPr>
              <a:t>) </a:t>
            </a:r>
          </a:p>
          <a:p>
            <a:endParaRPr lang="de-DE" sz="800" dirty="0">
              <a:solidFill>
                <a:srgbClr val="052369"/>
              </a:solidFill>
              <a:latin typeface="+mj-lt"/>
              <a:cs typeface="Calibri"/>
            </a:endParaRPr>
          </a:p>
          <a:p>
            <a:r>
              <a:rPr lang="de-DE" sz="800" dirty="0">
                <a:solidFill>
                  <a:srgbClr val="052369"/>
                </a:solidFill>
                <a:latin typeface="+mj-lt"/>
                <a:cs typeface="Calibri"/>
              </a:rPr>
              <a:t>100m-500m</a:t>
            </a:r>
          </a:p>
          <a:p>
            <a:endParaRPr lang="de-DE" sz="800" dirty="0">
              <a:solidFill>
                <a:srgbClr val="052369"/>
              </a:solidFill>
              <a:latin typeface="+mj-lt"/>
              <a:cs typeface="Calibri"/>
            </a:endParaRPr>
          </a:p>
          <a:p>
            <a:endParaRPr lang="de-DE" sz="800" dirty="0">
              <a:solidFill>
                <a:srgbClr val="052369"/>
              </a:solidFill>
              <a:latin typeface="+mj-lt"/>
              <a:cs typeface="Calibri"/>
            </a:endParaRPr>
          </a:p>
          <a:p>
            <a:r>
              <a:rPr lang="de-DE" sz="800" dirty="0">
                <a:solidFill>
                  <a:srgbClr val="052369"/>
                </a:solidFill>
                <a:latin typeface="+mj-lt"/>
                <a:cs typeface="Calibri"/>
              </a:rPr>
              <a:t>Sources and </a:t>
            </a:r>
            <a:r>
              <a:rPr lang="de-DE" sz="800" dirty="0" err="1">
                <a:solidFill>
                  <a:srgbClr val="052369"/>
                </a:solidFill>
                <a:latin typeface="+mj-lt"/>
                <a:cs typeface="Calibri"/>
              </a:rPr>
              <a:t>uses</a:t>
            </a:r>
            <a:r>
              <a:rPr lang="de-DE" sz="800" dirty="0">
                <a:solidFill>
                  <a:srgbClr val="052369"/>
                </a:solidFill>
                <a:latin typeface="+mj-lt"/>
                <a:cs typeface="Calibri"/>
              </a:rPr>
              <a:t> </a:t>
            </a:r>
            <a:r>
              <a:rPr lang="de-DE" sz="800" dirty="0" err="1">
                <a:solidFill>
                  <a:srgbClr val="052369"/>
                </a:solidFill>
                <a:latin typeface="+mj-lt"/>
                <a:cs typeface="Calibri"/>
              </a:rPr>
              <a:t>table</a:t>
            </a:r>
            <a:endParaRPr lang="de-DE" sz="800" dirty="0">
              <a:solidFill>
                <a:srgbClr val="052369"/>
              </a:solidFill>
              <a:latin typeface="+mj-lt"/>
              <a:cs typeface="Calibri"/>
            </a:endParaRPr>
          </a:p>
          <a:p>
            <a:endParaRPr lang="de-DE" sz="800" dirty="0">
              <a:solidFill>
                <a:srgbClr val="052369"/>
              </a:solidFill>
              <a:latin typeface="+mj-lt"/>
              <a:cs typeface="Calibri"/>
            </a:endParaRPr>
          </a:p>
          <a:p>
            <a:r>
              <a:rPr lang="de-DE" sz="800" dirty="0">
                <a:solidFill>
                  <a:srgbClr val="052369"/>
                </a:solidFill>
                <a:latin typeface="+mj-lt"/>
                <a:cs typeface="Calibri"/>
              </a:rPr>
              <a:t>_________________</a:t>
            </a:r>
          </a:p>
          <a:p>
            <a:r>
              <a:rPr lang="de-DE" sz="800" dirty="0" err="1">
                <a:solidFill>
                  <a:srgbClr val="052369"/>
                </a:solidFill>
                <a:latin typeface="+mj-lt"/>
                <a:cs typeface="Calibri"/>
              </a:rPr>
              <a:t>Organic</a:t>
            </a:r>
            <a:r>
              <a:rPr lang="de-DE" sz="800" dirty="0">
                <a:solidFill>
                  <a:srgbClr val="052369"/>
                </a:solidFill>
                <a:latin typeface="+mj-lt"/>
                <a:cs typeface="Calibri"/>
              </a:rPr>
              <a:t> </a:t>
            </a:r>
            <a:r>
              <a:rPr lang="de-DE" sz="800" dirty="0" err="1">
                <a:solidFill>
                  <a:srgbClr val="052369"/>
                </a:solidFill>
                <a:latin typeface="+mj-lt"/>
                <a:cs typeface="Calibri"/>
              </a:rPr>
              <a:t>growth</a:t>
            </a:r>
            <a:endParaRPr lang="de-DE" sz="800" dirty="0">
              <a:solidFill>
                <a:srgbClr val="052369"/>
              </a:solidFill>
              <a:latin typeface="+mj-lt"/>
              <a:cs typeface="Calibri"/>
            </a:endParaRPr>
          </a:p>
          <a:p>
            <a:r>
              <a:rPr lang="de-DE" sz="800" dirty="0">
                <a:solidFill>
                  <a:srgbClr val="052369"/>
                </a:solidFill>
                <a:latin typeface="+mj-lt"/>
                <a:cs typeface="Calibri"/>
              </a:rPr>
              <a:t>M&amp;A </a:t>
            </a:r>
            <a:r>
              <a:rPr lang="de-DE" sz="800" dirty="0" err="1">
                <a:solidFill>
                  <a:srgbClr val="052369"/>
                </a:solidFill>
                <a:latin typeface="+mj-lt"/>
                <a:cs typeface="Calibri"/>
              </a:rPr>
              <a:t>opps</a:t>
            </a:r>
            <a:r>
              <a:rPr lang="de-DE" sz="800" dirty="0">
                <a:solidFill>
                  <a:srgbClr val="052369"/>
                </a:solidFill>
                <a:latin typeface="+mj-lt"/>
                <a:cs typeface="Calibri"/>
              </a:rPr>
              <a:t> </a:t>
            </a:r>
            <a:r>
              <a:rPr lang="de-DE" sz="800" dirty="0" err="1">
                <a:solidFill>
                  <a:srgbClr val="052369"/>
                </a:solidFill>
                <a:latin typeface="+mj-lt"/>
                <a:cs typeface="Calibri"/>
              </a:rPr>
              <a:t>identified</a:t>
            </a:r>
            <a:r>
              <a:rPr lang="de-DE" sz="800" dirty="0">
                <a:solidFill>
                  <a:srgbClr val="052369"/>
                </a:solidFill>
                <a:latin typeface="+mj-lt"/>
                <a:cs typeface="Calibri"/>
              </a:rPr>
              <a:t> (pool </a:t>
            </a:r>
            <a:r>
              <a:rPr lang="de-DE" sz="800" dirty="0" err="1">
                <a:solidFill>
                  <a:srgbClr val="052369"/>
                </a:solidFill>
                <a:latin typeface="+mj-lt"/>
                <a:cs typeface="Calibri"/>
              </a:rPr>
              <a:t>of</a:t>
            </a:r>
            <a:r>
              <a:rPr lang="de-DE" sz="800" dirty="0">
                <a:solidFill>
                  <a:srgbClr val="052369"/>
                </a:solidFill>
                <a:latin typeface="+mj-lt"/>
                <a:cs typeface="Calibri"/>
              </a:rPr>
              <a:t> x)</a:t>
            </a:r>
          </a:p>
          <a:p>
            <a:endParaRPr lang="de-DE" sz="800" dirty="0">
              <a:solidFill>
                <a:srgbClr val="052369"/>
              </a:solidFill>
              <a:latin typeface="+mj-lt"/>
              <a:cs typeface="Calibri"/>
            </a:endParaRPr>
          </a:p>
          <a:p>
            <a:endParaRPr lang="de-DE" sz="800" dirty="0">
              <a:solidFill>
                <a:srgbClr val="052369"/>
              </a:solidFill>
              <a:latin typeface="+mj-lt"/>
              <a:cs typeface="Calibri"/>
            </a:endParaRPr>
          </a:p>
          <a:p>
            <a:endParaRPr lang="de-DE" sz="800" dirty="0">
              <a:solidFill>
                <a:srgbClr val="052369"/>
              </a:solidFill>
              <a:latin typeface="+mj-lt"/>
              <a:cs typeface="Calibri"/>
            </a:endParaRPr>
          </a:p>
        </p:txBody>
      </p:sp>
      <p:sp>
        <p:nvSpPr>
          <p:cNvPr id="4" name="Textfeld 3">
            <a:extLst>
              <a:ext uri="{FF2B5EF4-FFF2-40B4-BE49-F238E27FC236}">
                <a16:creationId xmlns:a16="http://schemas.microsoft.com/office/drawing/2014/main" id="{B6C3E060-26DE-75C6-170C-C9610C8CF391}"/>
              </a:ext>
            </a:extLst>
          </p:cNvPr>
          <p:cNvSpPr txBox="1"/>
          <p:nvPr/>
        </p:nvSpPr>
        <p:spPr>
          <a:xfrm>
            <a:off x="316123" y="6641853"/>
            <a:ext cx="11295868" cy="215444"/>
          </a:xfrm>
          <a:prstGeom prst="rect">
            <a:avLst/>
          </a:prstGeom>
          <a:solidFill>
            <a:srgbClr val="FFFF00"/>
          </a:solidFill>
        </p:spPr>
        <p:txBody>
          <a:bodyPr wrap="square" rtlCol="0">
            <a:spAutoFit/>
          </a:bodyPr>
          <a:lstStyle/>
          <a:p>
            <a:r>
              <a:rPr lang="de-DE" sz="800" dirty="0">
                <a:solidFill>
                  <a:srgbClr val="052369"/>
                </a:solidFill>
                <a:latin typeface="+mj-lt"/>
                <a:cs typeface="Calibri"/>
              </a:rPr>
              <a:t>C&amp;I Customer, </a:t>
            </a:r>
            <a:r>
              <a:rPr lang="de-DE" sz="800" dirty="0" err="1">
                <a:solidFill>
                  <a:srgbClr val="052369"/>
                </a:solidFill>
                <a:latin typeface="+mj-lt"/>
                <a:cs typeface="Calibri"/>
              </a:rPr>
              <a:t>Municipalities</a:t>
            </a:r>
            <a:r>
              <a:rPr lang="de-DE" sz="800" dirty="0">
                <a:solidFill>
                  <a:srgbClr val="052369"/>
                </a:solidFill>
                <a:latin typeface="+mj-lt"/>
                <a:cs typeface="Calibri"/>
              </a:rPr>
              <a:t>, Private </a:t>
            </a:r>
            <a:r>
              <a:rPr lang="de-DE" sz="800" dirty="0" err="1">
                <a:solidFill>
                  <a:srgbClr val="052369"/>
                </a:solidFill>
                <a:latin typeface="+mj-lt"/>
                <a:cs typeface="Calibri"/>
              </a:rPr>
              <a:t>clients</a:t>
            </a:r>
            <a:r>
              <a:rPr lang="de-DE" sz="800" dirty="0">
                <a:solidFill>
                  <a:srgbClr val="052369"/>
                </a:solidFill>
                <a:latin typeface="+mj-lt"/>
                <a:cs typeface="Calibri"/>
              </a:rPr>
              <a:t>  / off </a:t>
            </a:r>
            <a:r>
              <a:rPr lang="de-DE" sz="800" dirty="0" err="1">
                <a:solidFill>
                  <a:srgbClr val="052369"/>
                </a:solidFill>
                <a:latin typeface="+mj-lt"/>
                <a:cs typeface="Calibri"/>
              </a:rPr>
              <a:t>market</a:t>
            </a:r>
            <a:r>
              <a:rPr lang="de-DE" sz="800" dirty="0">
                <a:solidFill>
                  <a:srgbClr val="052369"/>
                </a:solidFill>
                <a:latin typeface="+mj-lt"/>
                <a:cs typeface="Calibri"/>
              </a:rPr>
              <a:t> </a:t>
            </a:r>
            <a:r>
              <a:rPr lang="de-DE" sz="800" dirty="0" err="1">
                <a:solidFill>
                  <a:srgbClr val="052369"/>
                </a:solidFill>
                <a:latin typeface="+mj-lt"/>
                <a:cs typeface="Calibri"/>
              </a:rPr>
              <a:t>transaction</a:t>
            </a:r>
            <a:r>
              <a:rPr lang="de-DE" sz="800" dirty="0">
                <a:solidFill>
                  <a:srgbClr val="052369"/>
                </a:solidFill>
                <a:latin typeface="+mj-lt"/>
                <a:cs typeface="Calibri"/>
              </a:rPr>
              <a:t> / </a:t>
            </a:r>
            <a:r>
              <a:rPr lang="de-DE" sz="800" dirty="0" err="1">
                <a:solidFill>
                  <a:srgbClr val="052369"/>
                </a:solidFill>
                <a:latin typeface="+mj-lt"/>
                <a:cs typeface="Calibri"/>
              </a:rPr>
              <a:t>direct</a:t>
            </a:r>
            <a:r>
              <a:rPr lang="de-DE" sz="800" dirty="0">
                <a:solidFill>
                  <a:srgbClr val="052369"/>
                </a:solidFill>
                <a:latin typeface="+mj-lt"/>
                <a:cs typeface="Calibri"/>
              </a:rPr>
              <a:t> BD and </a:t>
            </a:r>
            <a:r>
              <a:rPr lang="de-DE" sz="800" dirty="0" err="1">
                <a:solidFill>
                  <a:srgbClr val="052369"/>
                </a:solidFill>
                <a:latin typeface="+mj-lt"/>
                <a:cs typeface="Calibri"/>
              </a:rPr>
              <a:t>origination</a:t>
            </a:r>
            <a:r>
              <a:rPr lang="de-DE" sz="800" dirty="0">
                <a:solidFill>
                  <a:srgbClr val="052369"/>
                </a:solidFill>
                <a:latin typeface="+mj-lt"/>
                <a:cs typeface="Calibri"/>
              </a:rPr>
              <a:t> (</a:t>
            </a:r>
            <a:r>
              <a:rPr lang="de-DE" sz="800" dirty="0" err="1">
                <a:solidFill>
                  <a:srgbClr val="052369"/>
                </a:solidFill>
                <a:latin typeface="+mj-lt"/>
                <a:cs typeface="Calibri"/>
              </a:rPr>
              <a:t>better</a:t>
            </a:r>
            <a:r>
              <a:rPr lang="de-DE" sz="800" dirty="0">
                <a:solidFill>
                  <a:srgbClr val="052369"/>
                </a:solidFill>
                <a:latin typeface="+mj-lt"/>
                <a:cs typeface="Calibri"/>
              </a:rPr>
              <a:t> </a:t>
            </a:r>
            <a:r>
              <a:rPr lang="de-DE" sz="800" dirty="0" err="1">
                <a:solidFill>
                  <a:srgbClr val="052369"/>
                </a:solidFill>
                <a:latin typeface="+mj-lt"/>
                <a:cs typeface="Calibri"/>
              </a:rPr>
              <a:t>than</a:t>
            </a:r>
            <a:r>
              <a:rPr lang="de-DE" sz="800" dirty="0">
                <a:solidFill>
                  <a:srgbClr val="052369"/>
                </a:solidFill>
                <a:latin typeface="+mj-lt"/>
                <a:cs typeface="Calibri"/>
              </a:rPr>
              <a:t> </a:t>
            </a:r>
            <a:r>
              <a:rPr lang="de-DE" sz="800" dirty="0" err="1">
                <a:solidFill>
                  <a:srgbClr val="052369"/>
                </a:solidFill>
                <a:latin typeface="+mj-lt"/>
                <a:cs typeface="Calibri"/>
              </a:rPr>
              <a:t>public</a:t>
            </a:r>
            <a:r>
              <a:rPr lang="de-DE" sz="800" dirty="0">
                <a:solidFill>
                  <a:srgbClr val="052369"/>
                </a:solidFill>
                <a:latin typeface="+mj-lt"/>
                <a:cs typeface="Calibri"/>
              </a:rPr>
              <a:t> RFPs and </a:t>
            </a:r>
            <a:r>
              <a:rPr lang="de-DE" sz="800" dirty="0" err="1">
                <a:solidFill>
                  <a:srgbClr val="052369"/>
                </a:solidFill>
                <a:latin typeface="+mj-lt"/>
                <a:cs typeface="Calibri"/>
              </a:rPr>
              <a:t>tenders</a:t>
            </a:r>
            <a:r>
              <a:rPr lang="de-DE" sz="800" dirty="0">
                <a:solidFill>
                  <a:srgbClr val="052369"/>
                </a:solidFill>
                <a:latin typeface="+mj-lt"/>
                <a:cs typeface="Calibri"/>
              </a:rPr>
              <a:t>)</a:t>
            </a:r>
          </a:p>
        </p:txBody>
      </p:sp>
    </p:spTree>
    <p:extLst>
      <p:ext uri="{BB962C8B-B14F-4D97-AF65-F5344CB8AC3E}">
        <p14:creationId xmlns:p14="http://schemas.microsoft.com/office/powerpoint/2010/main" val="708168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1C17FB27-B679-A5BB-257B-D35C952E730E}"/>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7" name="object 4">
            <a:extLst>
              <a:ext uri="{FF2B5EF4-FFF2-40B4-BE49-F238E27FC236}">
                <a16:creationId xmlns:a16="http://schemas.microsoft.com/office/drawing/2014/main" id="{6C049E8D-960D-55CA-80C8-A49C5C89F3FC}"/>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8" name="object 5">
            <a:extLst>
              <a:ext uri="{FF2B5EF4-FFF2-40B4-BE49-F238E27FC236}">
                <a16:creationId xmlns:a16="http://schemas.microsoft.com/office/drawing/2014/main" id="{5C2AC36E-0C43-E421-E87B-0413D713F987}"/>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5" name="object 6">
            <a:extLst>
              <a:ext uri="{FF2B5EF4-FFF2-40B4-BE49-F238E27FC236}">
                <a16:creationId xmlns:a16="http://schemas.microsoft.com/office/drawing/2014/main" id="{F32C5183-75A2-E025-2B80-B207B668D58D}"/>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pic>
        <p:nvPicPr>
          <p:cNvPr id="9" name="Picture 8">
            <a:extLst>
              <a:ext uri="{FF2B5EF4-FFF2-40B4-BE49-F238E27FC236}">
                <a16:creationId xmlns:a16="http://schemas.microsoft.com/office/drawing/2014/main" id="{590BCA96-BF5A-79ED-30F4-78D634288254}"/>
              </a:ext>
            </a:extLst>
          </p:cNvPr>
          <p:cNvPicPr>
            <a:picLocks noChangeAspect="1"/>
          </p:cNvPicPr>
          <p:nvPr/>
        </p:nvPicPr>
        <p:blipFill>
          <a:blip r:embed="rId4"/>
          <a:stretch>
            <a:fillRect/>
          </a:stretch>
        </p:blipFill>
        <p:spPr>
          <a:xfrm>
            <a:off x="0" y="143181"/>
            <a:ext cx="12192000" cy="5168959"/>
          </a:xfrm>
          <a:prstGeom prst="rect">
            <a:avLst/>
          </a:prstGeom>
        </p:spPr>
      </p:pic>
      <p:sp>
        <p:nvSpPr>
          <p:cNvPr id="2" name="Textfeld 1">
            <a:extLst>
              <a:ext uri="{FF2B5EF4-FFF2-40B4-BE49-F238E27FC236}">
                <a16:creationId xmlns:a16="http://schemas.microsoft.com/office/drawing/2014/main" id="{7A3DA632-B7FC-645A-D15D-7DB45A5FA880}"/>
              </a:ext>
            </a:extLst>
          </p:cNvPr>
          <p:cNvSpPr txBox="1"/>
          <p:nvPr/>
        </p:nvSpPr>
        <p:spPr>
          <a:xfrm>
            <a:off x="-17082" y="5099086"/>
            <a:ext cx="11634312" cy="584775"/>
          </a:xfrm>
          <a:prstGeom prst="rect">
            <a:avLst/>
          </a:prstGeom>
          <a:noFill/>
        </p:spPr>
        <p:txBody>
          <a:bodyPr wrap="square">
            <a:spAutoFit/>
          </a:bodyPr>
          <a:lstStyle/>
          <a:p>
            <a:r>
              <a:rPr lang="en-US" sz="800" dirty="0">
                <a:solidFill>
                  <a:srgbClr val="FF0000"/>
                </a:solidFill>
                <a:latin typeface="Arial" panose="020B0604020202020204" pitchFamily="34" charset="0"/>
                <a:cs typeface="Arial" panose="020B0604020202020204" pitchFamily="34" charset="0"/>
              </a:rPr>
              <a:t>Not just adding more infra assets – more EPS growth pillars</a:t>
            </a:r>
          </a:p>
          <a:p>
            <a:pPr marL="171450" indent="-171450">
              <a:buFontTx/>
              <a:buChar char="-"/>
            </a:pPr>
            <a:r>
              <a:rPr lang="en-US" sz="800" dirty="0">
                <a:solidFill>
                  <a:srgbClr val="FF0000"/>
                </a:solidFill>
                <a:latin typeface="Arial" panose="020B0604020202020204" pitchFamily="34" charset="0"/>
                <a:cs typeface="Arial" panose="020B0604020202020204" pitchFamily="34" charset="0"/>
              </a:rPr>
              <a:t>With additions</a:t>
            </a:r>
          </a:p>
          <a:p>
            <a:pPr marL="171450" indent="-171450">
              <a:buFontTx/>
              <a:buChar char="-"/>
            </a:pPr>
            <a:endParaRPr lang="en-US" sz="800" dirty="0">
              <a:solidFill>
                <a:srgbClr val="FF0000"/>
              </a:solidFill>
              <a:latin typeface="Arial" panose="020B0604020202020204" pitchFamily="34" charset="0"/>
              <a:cs typeface="Arial" panose="020B0604020202020204" pitchFamily="34" charset="0"/>
            </a:endParaRPr>
          </a:p>
          <a:p>
            <a:pPr marL="171450" indent="-171450">
              <a:buFontTx/>
              <a:buChar char="-"/>
            </a:pPr>
            <a:r>
              <a:rPr lang="en-US" sz="800" dirty="0">
                <a:solidFill>
                  <a:srgbClr val="FF0000"/>
                </a:solidFill>
                <a:latin typeface="Arial" panose="020B0604020202020204" pitchFamily="34" charset="0"/>
                <a:cs typeface="Arial" panose="020B0604020202020204" pitchFamily="34" charset="0"/>
              </a:rPr>
              <a:t>Increase capacity at existing sites </a:t>
            </a:r>
            <a:endParaRPr lang="de-DE" sz="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249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9BA24-EE9D-D347-211C-07C973A1CED4}"/>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63791662-355D-4045-E55E-CAC4427FA38F}"/>
              </a:ext>
            </a:extLst>
          </p:cNvPr>
          <p:cNvSpPr txBox="1"/>
          <p:nvPr/>
        </p:nvSpPr>
        <p:spPr>
          <a:xfrm>
            <a:off x="321900" y="298654"/>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A23CC9FE-C190-3486-CFC1-2933F9CD1D56}"/>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81EC42F4-1E62-F67D-8C52-A3BD09162B79}"/>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Roboto-Regular"/>
                <a:cs typeface="Arial"/>
              </a:rPr>
              <a:t>Forecast</a:t>
            </a:r>
            <a:r>
              <a:rPr lang="en-US" b="1" spc="-75" dirty="0">
                <a:solidFill>
                  <a:srgbClr val="052369"/>
                </a:solidFill>
                <a:latin typeface="Arial"/>
                <a:cs typeface="Arial"/>
              </a:rPr>
              <a:t>. w/o and with funding </a:t>
            </a:r>
            <a:endParaRPr lang="en-GB" dirty="0">
              <a:latin typeface="Arial"/>
              <a:cs typeface="Arial"/>
            </a:endParaRPr>
          </a:p>
        </p:txBody>
      </p:sp>
    </p:spTree>
    <p:extLst>
      <p:ext uri="{BB962C8B-B14F-4D97-AF65-F5344CB8AC3E}">
        <p14:creationId xmlns:p14="http://schemas.microsoft.com/office/powerpoint/2010/main" val="93459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F0A5B499-A609-BF91-F422-FE3AE3B214FF}"/>
              </a:ext>
            </a:extLst>
          </p:cNvPr>
          <p:cNvSpPr txBox="1"/>
          <p:nvPr/>
        </p:nvSpPr>
        <p:spPr>
          <a:xfrm>
            <a:off x="347300" y="298654"/>
            <a:ext cx="6053500" cy="228268"/>
          </a:xfrm>
          <a:prstGeom prst="rect">
            <a:avLst/>
          </a:prstGeom>
        </p:spPr>
        <p:txBody>
          <a:bodyPr vert="horz" wrap="square" lIns="0" tIns="12700" rIns="0" bIns="0" rtlCol="0">
            <a:spAutoFit/>
          </a:bodyPr>
          <a:lstStyle/>
          <a:p>
            <a:pPr marL="12700">
              <a:lnSpc>
                <a:spcPct val="100000"/>
              </a:lnSpc>
              <a:spcBef>
                <a:spcPts val="100"/>
              </a:spcBef>
            </a:pPr>
            <a:r>
              <a:rPr lang="en-GB" sz="1400" b="1" spc="-75">
                <a:solidFill>
                  <a:srgbClr val="052369"/>
                </a:solidFill>
                <a:latin typeface="Arial"/>
                <a:cs typeface="Arial"/>
              </a:rPr>
              <a:t>Why </a:t>
            </a:r>
            <a:r>
              <a:rPr lang="en-GB" sz="1400" b="1" spc="-75" err="1">
                <a:solidFill>
                  <a:srgbClr val="052369"/>
                </a:solidFill>
                <a:latin typeface="Arial"/>
                <a:cs typeface="Arial"/>
              </a:rPr>
              <a:t>ThomasLloyd</a:t>
            </a:r>
            <a:r>
              <a:rPr lang="en-GB" sz="1400" b="1" spc="-75">
                <a:solidFill>
                  <a:srgbClr val="052369"/>
                </a:solidFill>
                <a:latin typeface="Arial"/>
                <a:cs typeface="Arial"/>
              </a:rPr>
              <a:t> Climate Solutions</a:t>
            </a:r>
            <a:r>
              <a:rPr lang="en-GB" sz="1400" b="1">
                <a:solidFill>
                  <a:srgbClr val="00B050"/>
                </a:solidFill>
              </a:rPr>
              <a:t>.</a:t>
            </a:r>
            <a:endParaRPr sz="1400">
              <a:latin typeface="Arial"/>
              <a:cs typeface="Arial"/>
            </a:endParaRPr>
          </a:p>
        </p:txBody>
      </p:sp>
      <p:sp>
        <p:nvSpPr>
          <p:cNvPr id="9" name="Rectangle 8">
            <a:extLst>
              <a:ext uri="{FF2B5EF4-FFF2-40B4-BE49-F238E27FC236}">
                <a16:creationId xmlns:a16="http://schemas.microsoft.com/office/drawing/2014/main" id="{8F1CA126-AFDE-3699-D1EC-99618C0E2A7B}"/>
              </a:ext>
            </a:extLst>
          </p:cNvPr>
          <p:cNvSpPr/>
          <p:nvPr/>
        </p:nvSpPr>
        <p:spPr>
          <a:xfrm>
            <a:off x="305929" y="967857"/>
            <a:ext cx="11311301" cy="757168"/>
          </a:xfrm>
          <a:prstGeom prst="rect">
            <a:avLst/>
          </a:prstGeom>
          <a:no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b="1" dirty="0">
                <a:solidFill>
                  <a:srgbClr val="052369"/>
                </a:solidFill>
              </a:rPr>
              <a:t>	European access to energy transition and technology in Asia, with significantly more impact and revenue than in developed markets.</a:t>
            </a:r>
          </a:p>
          <a:p>
            <a:pPr algn="just"/>
            <a:r>
              <a:rPr lang="en-GB" sz="1200" b="1" dirty="0">
                <a:solidFill>
                  <a:srgbClr val="00B050"/>
                </a:solidFill>
              </a:rPr>
              <a:t>	 With a focus on sustainably higher margin growth, particularly in the Asia-Pacific region</a:t>
            </a:r>
          </a:p>
        </p:txBody>
      </p:sp>
      <p:sp>
        <p:nvSpPr>
          <p:cNvPr id="11" name="Rectangle 10">
            <a:extLst>
              <a:ext uri="{FF2B5EF4-FFF2-40B4-BE49-F238E27FC236}">
                <a16:creationId xmlns:a16="http://schemas.microsoft.com/office/drawing/2014/main" id="{D5B3A2C9-6079-AB23-1BAF-3FDF449676C6}"/>
              </a:ext>
            </a:extLst>
          </p:cNvPr>
          <p:cNvSpPr/>
          <p:nvPr/>
        </p:nvSpPr>
        <p:spPr>
          <a:xfrm>
            <a:off x="305929" y="1948717"/>
            <a:ext cx="11249611" cy="702722"/>
          </a:xfrm>
          <a:prstGeom prst="rect">
            <a:avLst/>
          </a:prstGeom>
          <a:no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b="1" dirty="0">
                <a:solidFill>
                  <a:srgbClr val="052369"/>
                </a:solidFill>
              </a:rPr>
              <a:t>	An entrepreneurial and innovative approach focussed on customers' needs leads to higher retention and higher margins.</a:t>
            </a:r>
          </a:p>
          <a:p>
            <a:pPr algn="just"/>
            <a:r>
              <a:rPr lang="en-GB" sz="1200" b="1" dirty="0">
                <a:solidFill>
                  <a:srgbClr val="00B050"/>
                </a:solidFill>
              </a:rPr>
              <a:t>	 	Over 27.6 GW of execution experience and a proven ability to arbitrage global experience and local knowledge gives us an edge </a:t>
            </a:r>
          </a:p>
        </p:txBody>
      </p:sp>
      <p:sp>
        <p:nvSpPr>
          <p:cNvPr id="12" name="Rectangle 11">
            <a:extLst>
              <a:ext uri="{FF2B5EF4-FFF2-40B4-BE49-F238E27FC236}">
                <a16:creationId xmlns:a16="http://schemas.microsoft.com/office/drawing/2014/main" id="{87040C9C-AE7B-CAC4-92BF-0C80DA0D3867}"/>
              </a:ext>
            </a:extLst>
          </p:cNvPr>
          <p:cNvSpPr/>
          <p:nvPr/>
        </p:nvSpPr>
        <p:spPr>
          <a:xfrm>
            <a:off x="305930" y="2875129"/>
            <a:ext cx="11311300" cy="752997"/>
          </a:xfrm>
          <a:prstGeom prst="rect">
            <a:avLst/>
          </a:prstGeom>
          <a:no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b="1" dirty="0">
                <a:solidFill>
                  <a:srgbClr val="052369"/>
                </a:solidFill>
              </a:rPr>
              <a:t>	The opportunities for holistic energy transition solutions worldwide remain vast, often fragmented and under-penetrated.</a:t>
            </a:r>
          </a:p>
          <a:p>
            <a:pPr algn="just"/>
            <a:r>
              <a:rPr lang="en-GB" sz="1200" b="1" dirty="0">
                <a:solidFill>
                  <a:srgbClr val="00B050"/>
                </a:solidFill>
              </a:rPr>
              <a:t>		Across power generation, energy and carbon trading, energy efficiency and related technical and financial services </a:t>
            </a:r>
            <a:endParaRPr lang="en-GB" sz="1200" dirty="0"/>
          </a:p>
          <a:p>
            <a:pPr algn="just"/>
            <a:endParaRPr lang="en-GB" sz="1200" b="1" dirty="0">
              <a:solidFill>
                <a:srgbClr val="00B050"/>
              </a:solidFill>
            </a:endParaRPr>
          </a:p>
        </p:txBody>
      </p:sp>
      <p:sp>
        <p:nvSpPr>
          <p:cNvPr id="13" name="Rectangle 12">
            <a:extLst>
              <a:ext uri="{FF2B5EF4-FFF2-40B4-BE49-F238E27FC236}">
                <a16:creationId xmlns:a16="http://schemas.microsoft.com/office/drawing/2014/main" id="{D05E98FF-9AB3-8B65-A9C4-C679A8CE90EA}"/>
              </a:ext>
            </a:extLst>
          </p:cNvPr>
          <p:cNvSpPr/>
          <p:nvPr/>
        </p:nvSpPr>
        <p:spPr>
          <a:xfrm>
            <a:off x="305930" y="3851817"/>
            <a:ext cx="11311300" cy="696919"/>
          </a:xfrm>
          <a:prstGeom prst="rect">
            <a:avLst/>
          </a:prstGeom>
          <a:no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400" b="1" dirty="0">
                <a:solidFill>
                  <a:srgbClr val="052369"/>
                </a:solidFill>
              </a:rPr>
              <a:t>	The uneven distribution of capital creates significant variances in market development, competition and opportunities</a:t>
            </a:r>
          </a:p>
          <a:p>
            <a:pPr algn="just"/>
            <a:r>
              <a:rPr lang="en-US" sz="1200" b="1" dirty="0">
                <a:solidFill>
                  <a:srgbClr val="00B050"/>
                </a:solidFill>
              </a:rPr>
              <a:t>		Our sweet spot is focusing on overlooked areas and projects, where the competition is lower and yet the projects are many.</a:t>
            </a:r>
          </a:p>
        </p:txBody>
      </p:sp>
      <p:sp>
        <p:nvSpPr>
          <p:cNvPr id="14" name="Rectangle 13">
            <a:extLst>
              <a:ext uri="{FF2B5EF4-FFF2-40B4-BE49-F238E27FC236}">
                <a16:creationId xmlns:a16="http://schemas.microsoft.com/office/drawing/2014/main" id="{08A047B6-A41D-F63E-8D32-2122745F7AAB}"/>
              </a:ext>
            </a:extLst>
          </p:cNvPr>
          <p:cNvSpPr/>
          <p:nvPr/>
        </p:nvSpPr>
        <p:spPr>
          <a:xfrm>
            <a:off x="305930" y="4772427"/>
            <a:ext cx="11398155" cy="814247"/>
          </a:xfrm>
          <a:prstGeom prst="rect">
            <a:avLst/>
          </a:prstGeom>
          <a:no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b="1" dirty="0">
                <a:solidFill>
                  <a:srgbClr val="052369"/>
                </a:solidFill>
              </a:rPr>
              <a:t>	Our active pipeline of around $630m, covers over25 projects, across 5 proven technologies, and 9 countries </a:t>
            </a:r>
          </a:p>
          <a:p>
            <a:pPr algn="just"/>
            <a:r>
              <a:rPr lang="en-GB" sz="1200" b="1" dirty="0">
                <a:solidFill>
                  <a:srgbClr val="052369"/>
                </a:solidFill>
              </a:rPr>
              <a:t>		</a:t>
            </a:r>
            <a:r>
              <a:rPr lang="en-US" sz="1200" b="1" dirty="0">
                <a:solidFill>
                  <a:srgbClr val="00B050"/>
                </a:solidFill>
              </a:rPr>
              <a:t>Where others seek scale alone, our goal is to deliver higher growth and positive environmental and societal impact.</a:t>
            </a:r>
            <a:r>
              <a:rPr lang="en-GB" sz="1200" b="1" dirty="0">
                <a:solidFill>
                  <a:srgbClr val="052369"/>
                </a:solidFill>
              </a:rPr>
              <a:t>      </a:t>
            </a:r>
          </a:p>
        </p:txBody>
      </p:sp>
      <p:sp>
        <p:nvSpPr>
          <p:cNvPr id="6" name="object 3">
            <a:extLst>
              <a:ext uri="{FF2B5EF4-FFF2-40B4-BE49-F238E27FC236}">
                <a16:creationId xmlns:a16="http://schemas.microsoft.com/office/drawing/2014/main" id="{1C17FB27-B679-A5BB-257B-D35C952E730E}"/>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7" name="object 4">
            <a:extLst>
              <a:ext uri="{FF2B5EF4-FFF2-40B4-BE49-F238E27FC236}">
                <a16:creationId xmlns:a16="http://schemas.microsoft.com/office/drawing/2014/main" id="{6C049E8D-960D-55CA-80C8-A49C5C89F3FC}"/>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8" name="object 5">
            <a:extLst>
              <a:ext uri="{FF2B5EF4-FFF2-40B4-BE49-F238E27FC236}">
                <a16:creationId xmlns:a16="http://schemas.microsoft.com/office/drawing/2014/main" id="{5C2AC36E-0C43-E421-E87B-0413D713F987}"/>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5" name="object 6">
            <a:extLst>
              <a:ext uri="{FF2B5EF4-FFF2-40B4-BE49-F238E27FC236}">
                <a16:creationId xmlns:a16="http://schemas.microsoft.com/office/drawing/2014/main" id="{F32C5183-75A2-E025-2B80-B207B668D58D}"/>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D3C7F303-EE9D-2CB9-B42E-197BD501547B}"/>
              </a:ext>
            </a:extLst>
          </p:cNvPr>
          <p:cNvSpPr txBox="1"/>
          <p:nvPr/>
        </p:nvSpPr>
        <p:spPr>
          <a:xfrm>
            <a:off x="2768898" y="6190014"/>
            <a:ext cx="8322023" cy="369332"/>
          </a:xfrm>
          <a:prstGeom prst="rect">
            <a:avLst/>
          </a:prstGeom>
          <a:noFill/>
        </p:spPr>
        <p:txBody>
          <a:bodyPr wrap="square" rtlCol="0">
            <a:spAutoFit/>
          </a:bodyPr>
          <a:lstStyle/>
          <a:p>
            <a:r>
              <a:rPr lang="en-GB" b="1" i="1" dirty="0">
                <a:solidFill>
                  <a:srgbClr val="052369"/>
                </a:solidFill>
              </a:rPr>
              <a:t>Clean power, clean water, clean waste. A single platform.</a:t>
            </a:r>
            <a:r>
              <a:rPr lang="en-GB" b="1" i="1" dirty="0">
                <a:solidFill>
                  <a:srgbClr val="052369"/>
                </a:solidFill>
                <a:highlight>
                  <a:srgbClr val="FFFF00"/>
                </a:highlight>
              </a:rPr>
              <a:t> </a:t>
            </a:r>
          </a:p>
        </p:txBody>
      </p:sp>
      <p:sp>
        <p:nvSpPr>
          <p:cNvPr id="5" name="Textfeld 4">
            <a:extLst>
              <a:ext uri="{FF2B5EF4-FFF2-40B4-BE49-F238E27FC236}">
                <a16:creationId xmlns:a16="http://schemas.microsoft.com/office/drawing/2014/main" id="{9A1C974C-4CFC-CFC0-AABC-D78116D14ADF}"/>
              </a:ext>
            </a:extLst>
          </p:cNvPr>
          <p:cNvSpPr txBox="1"/>
          <p:nvPr/>
        </p:nvSpPr>
        <p:spPr>
          <a:xfrm>
            <a:off x="5147268" y="3127944"/>
            <a:ext cx="6094324" cy="3139321"/>
          </a:xfrm>
          <a:prstGeom prst="rect">
            <a:avLst/>
          </a:prstGeom>
          <a:noFill/>
        </p:spPr>
        <p:txBody>
          <a:bodyPr wrap="square">
            <a:spAutoFit/>
          </a:bodyPr>
          <a:lstStyle/>
          <a:p>
            <a:pPr marL="285750" indent="-285750">
              <a:buFontTx/>
              <a:buChar char="-"/>
            </a:pPr>
            <a:endParaRPr lang="en-US" sz="1800" dirty="0">
              <a:solidFill>
                <a:srgbClr val="052369"/>
              </a:solidFill>
              <a:latin typeface="+mj-lt"/>
              <a:cs typeface="Calibri"/>
            </a:endParaRPr>
          </a:p>
          <a:p>
            <a:pPr marL="285750" indent="-285750">
              <a:buFontTx/>
              <a:buChar char="-"/>
            </a:pPr>
            <a:r>
              <a:rPr lang="en-GB" sz="1800" dirty="0">
                <a:solidFill>
                  <a:srgbClr val="FF0000"/>
                </a:solidFill>
                <a:latin typeface="+mj-lt"/>
                <a:cs typeface="Calibri"/>
              </a:rPr>
              <a:t>Today, the corporate strategy is set and the foundations required for global expansion in respect of governance structure and leadership team have been laid. As Climate change doesn´t happen 2050, but the next 10 years are decisive, it´s now all about speed and scale. </a:t>
            </a:r>
          </a:p>
          <a:p>
            <a:endParaRPr lang="en-GB" sz="1800" dirty="0">
              <a:solidFill>
                <a:srgbClr val="FF0000"/>
              </a:solidFill>
              <a:latin typeface="+mj-lt"/>
              <a:cs typeface="Calibri"/>
            </a:endParaRPr>
          </a:p>
          <a:p>
            <a:pPr marL="285750" indent="-285750">
              <a:buFontTx/>
              <a:buChar char="-"/>
            </a:pPr>
            <a:r>
              <a:rPr lang="en-US" sz="1800" dirty="0">
                <a:solidFill>
                  <a:srgbClr val="FF0000"/>
                </a:solidFill>
                <a:latin typeface="+mj-lt"/>
                <a:cs typeface="Calibri"/>
              </a:rPr>
              <a:t>After 22 years as a private business, the company is expected to be listed on Euronext Amsterdam in Q4 2024 /the coming months and is seeking strategic growth partners.  </a:t>
            </a:r>
          </a:p>
        </p:txBody>
      </p:sp>
      <p:sp>
        <p:nvSpPr>
          <p:cNvPr id="4" name="Textfeld 3">
            <a:extLst>
              <a:ext uri="{FF2B5EF4-FFF2-40B4-BE49-F238E27FC236}">
                <a16:creationId xmlns:a16="http://schemas.microsoft.com/office/drawing/2014/main" id="{4F4CB4A4-67CA-EAE3-EFFE-9B3A75739842}"/>
              </a:ext>
            </a:extLst>
          </p:cNvPr>
          <p:cNvSpPr txBox="1"/>
          <p:nvPr/>
        </p:nvSpPr>
        <p:spPr>
          <a:xfrm>
            <a:off x="305929" y="6359291"/>
            <a:ext cx="8460147" cy="400110"/>
          </a:xfrm>
          <a:prstGeom prst="rect">
            <a:avLst/>
          </a:prstGeom>
          <a:noFill/>
        </p:spPr>
        <p:txBody>
          <a:bodyPr wrap="square">
            <a:spAutoFit/>
          </a:bodyPr>
          <a:lstStyle/>
          <a:p>
            <a:r>
              <a:rPr lang="en-US" sz="1000" dirty="0">
                <a:solidFill>
                  <a:srgbClr val="FF0000"/>
                </a:solidFill>
                <a:latin typeface="+mj-lt"/>
                <a:cs typeface="Calibri"/>
              </a:rPr>
              <a:t>Positioning /Approach / Overview [benefits to shareholders/ diversified income streams / </a:t>
            </a:r>
            <a:r>
              <a:rPr lang="en-US" sz="1000" spc="-55" dirty="0">
                <a:solidFill>
                  <a:srgbClr val="052369"/>
                </a:solidFill>
                <a:latin typeface="Arial"/>
                <a:cs typeface="Arial"/>
              </a:rPr>
              <a:t>A differentiated offering that </a:t>
            </a:r>
            <a:r>
              <a:rPr lang="en-US" sz="1000" spc="-55" dirty="0" err="1">
                <a:solidFill>
                  <a:srgbClr val="052369"/>
                </a:solidFill>
                <a:latin typeface="Arial"/>
                <a:cs typeface="Arial"/>
              </a:rPr>
              <a:t>capitalises</a:t>
            </a:r>
            <a:r>
              <a:rPr lang="en-US" sz="1000" spc="-55" dirty="0">
                <a:solidFill>
                  <a:srgbClr val="052369"/>
                </a:solidFill>
                <a:latin typeface="Arial"/>
                <a:cs typeface="Arial"/>
              </a:rPr>
              <a:t> </a:t>
            </a:r>
            <a:r>
              <a:rPr lang="en-US" sz="1000" spc="-70" dirty="0">
                <a:solidFill>
                  <a:srgbClr val="052369"/>
                </a:solidFill>
                <a:latin typeface="Arial"/>
                <a:cs typeface="Arial"/>
              </a:rPr>
              <a:t>on </a:t>
            </a:r>
            <a:r>
              <a:rPr lang="en-US" sz="1000" spc="-30" dirty="0">
                <a:solidFill>
                  <a:srgbClr val="052369"/>
                </a:solidFill>
                <a:latin typeface="Arial"/>
                <a:cs typeface="Arial"/>
              </a:rPr>
              <a:t>the energy </a:t>
            </a:r>
            <a:r>
              <a:rPr lang="en-US" sz="1000" spc="-55" dirty="0">
                <a:solidFill>
                  <a:srgbClr val="052369"/>
                </a:solidFill>
                <a:latin typeface="Arial"/>
                <a:cs typeface="Arial"/>
              </a:rPr>
              <a:t>transition </a:t>
            </a:r>
            <a:r>
              <a:rPr lang="en-US" sz="1000" spc="-45" dirty="0">
                <a:solidFill>
                  <a:srgbClr val="052369"/>
                </a:solidFill>
                <a:latin typeface="Arial"/>
                <a:cs typeface="Arial"/>
              </a:rPr>
              <a:t>growth, </a:t>
            </a:r>
            <a:r>
              <a:rPr lang="en-US" sz="1000" spc="90" dirty="0">
                <a:solidFill>
                  <a:srgbClr val="052369"/>
                </a:solidFill>
                <a:latin typeface="Arial"/>
                <a:cs typeface="Arial"/>
              </a:rPr>
              <a:t> </a:t>
            </a:r>
            <a:r>
              <a:rPr lang="en-US" sz="1000" spc="-35" dirty="0">
                <a:solidFill>
                  <a:srgbClr val="052369"/>
                </a:solidFill>
                <a:latin typeface="Arial"/>
                <a:cs typeface="Arial"/>
              </a:rPr>
              <a:t>potential</a:t>
            </a:r>
            <a:r>
              <a:rPr lang="en-US" sz="1000" b="1" spc="-35" dirty="0">
                <a:solidFill>
                  <a:srgbClr val="00E300"/>
                </a:solidFill>
                <a:latin typeface="Arial"/>
                <a:cs typeface="Arial"/>
              </a:rPr>
              <a:t>.</a:t>
            </a:r>
            <a:r>
              <a:rPr lang="en-US" sz="1000" dirty="0">
                <a:solidFill>
                  <a:srgbClr val="FF0000"/>
                </a:solidFill>
                <a:latin typeface="+mj-lt"/>
                <a:cs typeface="Calibri"/>
              </a:rPr>
              <a:t>) Build a decarbonization leader, Infra mayor … we have the people, the systems, market access &gt; now capital….. To accelerate ….</a:t>
            </a:r>
            <a:endParaRPr lang="de-DE" sz="1000" dirty="0">
              <a:solidFill>
                <a:srgbClr val="FF0000"/>
              </a:solidFill>
              <a:latin typeface="+mj-lt"/>
              <a:cs typeface="Calibri"/>
            </a:endParaRPr>
          </a:p>
        </p:txBody>
      </p:sp>
      <p:pic>
        <p:nvPicPr>
          <p:cNvPr id="16" name="Grafik 15">
            <a:extLst>
              <a:ext uri="{FF2B5EF4-FFF2-40B4-BE49-F238E27FC236}">
                <a16:creationId xmlns:a16="http://schemas.microsoft.com/office/drawing/2014/main" id="{46199E21-0BE7-90D4-CF1F-9A59EDB51B1F}"/>
              </a:ext>
            </a:extLst>
          </p:cNvPr>
          <p:cNvPicPr>
            <a:picLocks noChangeAspect="1"/>
          </p:cNvPicPr>
          <p:nvPr/>
        </p:nvPicPr>
        <p:blipFill>
          <a:blip r:embed="rId4"/>
          <a:stretch>
            <a:fillRect/>
          </a:stretch>
        </p:blipFill>
        <p:spPr>
          <a:xfrm>
            <a:off x="10873923" y="5518853"/>
            <a:ext cx="1318077" cy="1212122"/>
          </a:xfrm>
          <a:prstGeom prst="rect">
            <a:avLst/>
          </a:prstGeom>
        </p:spPr>
      </p:pic>
    </p:spTree>
    <p:extLst>
      <p:ext uri="{BB962C8B-B14F-4D97-AF65-F5344CB8AC3E}">
        <p14:creationId xmlns:p14="http://schemas.microsoft.com/office/powerpoint/2010/main" val="130157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9157-CB8F-88AF-9B3F-FAAF79D44A50}"/>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53EB7205-70A4-A237-FC0D-954AB2C5794B}"/>
              </a:ext>
            </a:extLst>
          </p:cNvPr>
          <p:cNvSpPr txBox="1"/>
          <p:nvPr/>
        </p:nvSpPr>
        <p:spPr>
          <a:xfrm>
            <a:off x="321900" y="298654"/>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5EF1683A-64AB-C6AD-FA3F-38605DE1AA2C}"/>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06E2DE81-9956-60F3-913D-D6FD2A8D7994}"/>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Roboto-Regular"/>
                <a:cs typeface="Arial"/>
              </a:rPr>
              <a:t>APPENDIX</a:t>
            </a:r>
            <a:endParaRPr lang="en-GB" dirty="0">
              <a:latin typeface="Arial"/>
              <a:cs typeface="Arial"/>
            </a:endParaRPr>
          </a:p>
        </p:txBody>
      </p:sp>
      <p:pic>
        <p:nvPicPr>
          <p:cNvPr id="2" name="Grafik 1">
            <a:extLst>
              <a:ext uri="{FF2B5EF4-FFF2-40B4-BE49-F238E27FC236}">
                <a16:creationId xmlns:a16="http://schemas.microsoft.com/office/drawing/2014/main" id="{806F0041-510F-2390-DD6F-0D351F4300F9}"/>
              </a:ext>
            </a:extLst>
          </p:cNvPr>
          <p:cNvPicPr>
            <a:picLocks noChangeAspect="1"/>
          </p:cNvPicPr>
          <p:nvPr/>
        </p:nvPicPr>
        <p:blipFill>
          <a:blip r:embed="rId3"/>
          <a:stretch>
            <a:fillRect/>
          </a:stretch>
        </p:blipFill>
        <p:spPr>
          <a:xfrm>
            <a:off x="0" y="0"/>
            <a:ext cx="12219600" cy="6858000"/>
          </a:xfrm>
          <a:prstGeom prst="rect">
            <a:avLst/>
          </a:prstGeom>
        </p:spPr>
      </p:pic>
    </p:spTree>
    <p:extLst>
      <p:ext uri="{BB962C8B-B14F-4D97-AF65-F5344CB8AC3E}">
        <p14:creationId xmlns:p14="http://schemas.microsoft.com/office/powerpoint/2010/main" val="222734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628457" y="200686"/>
            <a:ext cx="6205220" cy="6359525"/>
            <a:chOff x="5628457" y="200686"/>
            <a:chExt cx="6205220" cy="6359525"/>
          </a:xfrm>
        </p:grpSpPr>
        <p:pic>
          <p:nvPicPr>
            <p:cNvPr id="3" name="object 3"/>
            <p:cNvPicPr/>
            <p:nvPr/>
          </p:nvPicPr>
          <p:blipFill>
            <a:blip r:embed="rId2" cstate="print"/>
            <a:stretch>
              <a:fillRect/>
            </a:stretch>
          </p:blipFill>
          <p:spPr>
            <a:xfrm>
              <a:off x="5959182" y="623980"/>
              <a:ext cx="5608802" cy="5608802"/>
            </a:xfrm>
            <a:prstGeom prst="rect">
              <a:avLst/>
            </a:prstGeom>
          </p:spPr>
        </p:pic>
        <p:sp>
          <p:nvSpPr>
            <p:cNvPr id="4" name="object 4"/>
            <p:cNvSpPr/>
            <p:nvPr/>
          </p:nvSpPr>
          <p:spPr>
            <a:xfrm>
              <a:off x="5638223" y="248895"/>
              <a:ext cx="3072130" cy="6301740"/>
            </a:xfrm>
            <a:custGeom>
              <a:avLst/>
              <a:gdLst/>
              <a:ahLst/>
              <a:cxnLst/>
              <a:rect l="l" t="t" r="r" b="b"/>
              <a:pathLst>
                <a:path w="3072129" h="6301740">
                  <a:moveTo>
                    <a:pt x="2278" y="3312883"/>
                  </a:moveTo>
                  <a:lnTo>
                    <a:pt x="749" y="3262594"/>
                  </a:lnTo>
                  <a:lnTo>
                    <a:pt x="0" y="3212462"/>
                  </a:lnTo>
                  <a:lnTo>
                    <a:pt x="24" y="3162495"/>
                  </a:lnTo>
                  <a:lnTo>
                    <a:pt x="816" y="3112697"/>
                  </a:lnTo>
                  <a:lnTo>
                    <a:pt x="2372" y="3063075"/>
                  </a:lnTo>
                  <a:lnTo>
                    <a:pt x="4684" y="3013634"/>
                  </a:lnTo>
                  <a:lnTo>
                    <a:pt x="7749" y="2964381"/>
                  </a:lnTo>
                  <a:lnTo>
                    <a:pt x="11560" y="2915321"/>
                  </a:lnTo>
                  <a:lnTo>
                    <a:pt x="16112" y="2866460"/>
                  </a:lnTo>
                  <a:lnTo>
                    <a:pt x="21400" y="2817805"/>
                  </a:lnTo>
                  <a:lnTo>
                    <a:pt x="27417" y="2769360"/>
                  </a:lnTo>
                  <a:lnTo>
                    <a:pt x="34159" y="2721133"/>
                  </a:lnTo>
                  <a:lnTo>
                    <a:pt x="41621" y="2673128"/>
                  </a:lnTo>
                  <a:lnTo>
                    <a:pt x="49796" y="2625352"/>
                  </a:lnTo>
                  <a:lnTo>
                    <a:pt x="58679" y="2577810"/>
                  </a:lnTo>
                  <a:lnTo>
                    <a:pt x="68265" y="2530509"/>
                  </a:lnTo>
                  <a:lnTo>
                    <a:pt x="78548" y="2483455"/>
                  </a:lnTo>
                  <a:lnTo>
                    <a:pt x="89523" y="2436653"/>
                  </a:lnTo>
                  <a:lnTo>
                    <a:pt x="101185" y="2390108"/>
                  </a:lnTo>
                  <a:lnTo>
                    <a:pt x="113527" y="2343828"/>
                  </a:lnTo>
                  <a:lnTo>
                    <a:pt x="126545" y="2297818"/>
                  </a:lnTo>
                  <a:lnTo>
                    <a:pt x="140232" y="2252084"/>
                  </a:lnTo>
                  <a:lnTo>
                    <a:pt x="154585" y="2206631"/>
                  </a:lnTo>
                  <a:lnTo>
                    <a:pt x="169596" y="2161467"/>
                  </a:lnTo>
                  <a:lnTo>
                    <a:pt x="185261" y="2116595"/>
                  </a:lnTo>
                  <a:lnTo>
                    <a:pt x="201574" y="2072023"/>
                  </a:lnTo>
                  <a:lnTo>
                    <a:pt x="218530" y="2027757"/>
                  </a:lnTo>
                  <a:lnTo>
                    <a:pt x="236123" y="1983802"/>
                  </a:lnTo>
                  <a:lnTo>
                    <a:pt x="254348" y="1940163"/>
                  </a:lnTo>
                  <a:lnTo>
                    <a:pt x="273199" y="1896848"/>
                  </a:lnTo>
                  <a:lnTo>
                    <a:pt x="292670" y="1853862"/>
                  </a:lnTo>
                  <a:lnTo>
                    <a:pt x="312758" y="1811210"/>
                  </a:lnTo>
                  <a:lnTo>
                    <a:pt x="333455" y="1768900"/>
                  </a:lnTo>
                  <a:lnTo>
                    <a:pt x="354756" y="1726935"/>
                  </a:lnTo>
                  <a:lnTo>
                    <a:pt x="376657" y="1685324"/>
                  </a:lnTo>
                  <a:lnTo>
                    <a:pt x="399151" y="1644070"/>
                  </a:lnTo>
                  <a:lnTo>
                    <a:pt x="422233" y="1603181"/>
                  </a:lnTo>
                  <a:lnTo>
                    <a:pt x="445897" y="1562662"/>
                  </a:lnTo>
                  <a:lnTo>
                    <a:pt x="470139" y="1522520"/>
                  </a:lnTo>
                  <a:lnTo>
                    <a:pt x="494953" y="1482759"/>
                  </a:lnTo>
                  <a:lnTo>
                    <a:pt x="520333" y="1443386"/>
                  </a:lnTo>
                  <a:lnTo>
                    <a:pt x="546273" y="1404406"/>
                  </a:lnTo>
                  <a:lnTo>
                    <a:pt x="572769" y="1365827"/>
                  </a:lnTo>
                  <a:lnTo>
                    <a:pt x="599814" y="1327653"/>
                  </a:lnTo>
                  <a:lnTo>
                    <a:pt x="627404" y="1289890"/>
                  </a:lnTo>
                  <a:lnTo>
                    <a:pt x="655533" y="1252545"/>
                  </a:lnTo>
                  <a:lnTo>
                    <a:pt x="684195" y="1215623"/>
                  </a:lnTo>
                  <a:lnTo>
                    <a:pt x="713386" y="1179130"/>
                  </a:lnTo>
                  <a:lnTo>
                    <a:pt x="743099" y="1143072"/>
                  </a:lnTo>
                  <a:lnTo>
                    <a:pt x="773328" y="1107455"/>
                  </a:lnTo>
                  <a:lnTo>
                    <a:pt x="804070" y="1072284"/>
                  </a:lnTo>
                  <a:lnTo>
                    <a:pt x="835317" y="1037567"/>
                  </a:lnTo>
                  <a:lnTo>
                    <a:pt x="867066" y="1003308"/>
                  </a:lnTo>
                  <a:lnTo>
                    <a:pt x="899309" y="969513"/>
                  </a:lnTo>
                  <a:lnTo>
                    <a:pt x="932042" y="936189"/>
                  </a:lnTo>
                  <a:lnTo>
                    <a:pt x="965260" y="903341"/>
                  </a:lnTo>
                  <a:lnTo>
                    <a:pt x="998956" y="870975"/>
                  </a:lnTo>
                  <a:lnTo>
                    <a:pt x="1033126" y="839098"/>
                  </a:lnTo>
                  <a:lnTo>
                    <a:pt x="1067764" y="807714"/>
                  </a:lnTo>
                  <a:lnTo>
                    <a:pt x="1102864" y="776830"/>
                  </a:lnTo>
                  <a:lnTo>
                    <a:pt x="1138421" y="746452"/>
                  </a:lnTo>
                  <a:lnTo>
                    <a:pt x="1174429" y="716585"/>
                  </a:lnTo>
                  <a:lnTo>
                    <a:pt x="1210884" y="687236"/>
                  </a:lnTo>
                  <a:lnTo>
                    <a:pt x="1247779" y="658411"/>
                  </a:lnTo>
                  <a:lnTo>
                    <a:pt x="1285110" y="630115"/>
                  </a:lnTo>
                  <a:lnTo>
                    <a:pt x="1322870" y="602354"/>
                  </a:lnTo>
                  <a:lnTo>
                    <a:pt x="1361054" y="575134"/>
                  </a:lnTo>
                  <a:lnTo>
                    <a:pt x="1399657" y="548461"/>
                  </a:lnTo>
                  <a:lnTo>
                    <a:pt x="1438673" y="522341"/>
                  </a:lnTo>
                  <a:lnTo>
                    <a:pt x="1478097" y="496779"/>
                  </a:lnTo>
                  <a:lnTo>
                    <a:pt x="1517924" y="471783"/>
                  </a:lnTo>
                  <a:lnTo>
                    <a:pt x="1558147" y="447357"/>
                  </a:lnTo>
                  <a:lnTo>
                    <a:pt x="1598762" y="423507"/>
                  </a:lnTo>
                  <a:lnTo>
                    <a:pt x="1639763" y="400240"/>
                  </a:lnTo>
                  <a:lnTo>
                    <a:pt x="1681144" y="377562"/>
                  </a:lnTo>
                  <a:lnTo>
                    <a:pt x="1722901" y="355477"/>
                  </a:lnTo>
                  <a:lnTo>
                    <a:pt x="1765027" y="333992"/>
                  </a:lnTo>
                  <a:lnTo>
                    <a:pt x="1807517" y="313113"/>
                  </a:lnTo>
                  <a:lnTo>
                    <a:pt x="1850366" y="292847"/>
                  </a:lnTo>
                  <a:lnTo>
                    <a:pt x="1893568" y="273197"/>
                  </a:lnTo>
                  <a:lnTo>
                    <a:pt x="1937118" y="254172"/>
                  </a:lnTo>
                  <a:lnTo>
                    <a:pt x="1981010" y="235776"/>
                  </a:lnTo>
                  <a:lnTo>
                    <a:pt x="2025239" y="218015"/>
                  </a:lnTo>
                  <a:lnTo>
                    <a:pt x="2069799" y="200896"/>
                  </a:lnTo>
                  <a:lnTo>
                    <a:pt x="2114685" y="184424"/>
                  </a:lnTo>
                  <a:lnTo>
                    <a:pt x="2159892" y="168605"/>
                  </a:lnTo>
                  <a:lnTo>
                    <a:pt x="2205413" y="153445"/>
                  </a:lnTo>
                  <a:lnTo>
                    <a:pt x="2251245" y="138950"/>
                  </a:lnTo>
                  <a:lnTo>
                    <a:pt x="2300230" y="124297"/>
                  </a:lnTo>
                  <a:lnTo>
                    <a:pt x="2349551" y="110407"/>
                  </a:lnTo>
                  <a:lnTo>
                    <a:pt x="2399201" y="97288"/>
                  </a:lnTo>
                  <a:lnTo>
                    <a:pt x="2449174" y="84946"/>
                  </a:lnTo>
                  <a:lnTo>
                    <a:pt x="2499462" y="73388"/>
                  </a:lnTo>
                  <a:lnTo>
                    <a:pt x="2550060" y="62622"/>
                  </a:lnTo>
                  <a:lnTo>
                    <a:pt x="2600961" y="52654"/>
                  </a:lnTo>
                  <a:lnTo>
                    <a:pt x="2652158" y="43491"/>
                  </a:lnTo>
                  <a:lnTo>
                    <a:pt x="2703645" y="35140"/>
                  </a:lnTo>
                  <a:lnTo>
                    <a:pt x="2755416" y="27607"/>
                  </a:lnTo>
                  <a:lnTo>
                    <a:pt x="2807463" y="20901"/>
                  </a:lnTo>
                  <a:lnTo>
                    <a:pt x="2859781" y="15028"/>
                  </a:lnTo>
                  <a:lnTo>
                    <a:pt x="2912363" y="9994"/>
                  </a:lnTo>
                  <a:lnTo>
                    <a:pt x="2965202" y="5806"/>
                  </a:lnTo>
                  <a:lnTo>
                    <a:pt x="3018292" y="2473"/>
                  </a:lnTo>
                  <a:lnTo>
                    <a:pt x="3071626" y="0"/>
                  </a:lnTo>
                </a:path>
                <a:path w="3072129" h="6301740">
                  <a:moveTo>
                    <a:pt x="3031685" y="6301447"/>
                  </a:moveTo>
                  <a:lnTo>
                    <a:pt x="2983261" y="6299210"/>
                  </a:lnTo>
                  <a:lnTo>
                    <a:pt x="2934859" y="6296240"/>
                  </a:lnTo>
                  <a:lnTo>
                    <a:pt x="2886487" y="6292536"/>
                  </a:lnTo>
                  <a:lnTo>
                    <a:pt x="2838153" y="6288096"/>
                  </a:lnTo>
                  <a:lnTo>
                    <a:pt x="2789868" y="6282922"/>
                  </a:lnTo>
                  <a:lnTo>
                    <a:pt x="2741640" y="6277011"/>
                  </a:lnTo>
                  <a:lnTo>
                    <a:pt x="2693478" y="6270363"/>
                  </a:lnTo>
                  <a:lnTo>
                    <a:pt x="2645390" y="6262978"/>
                  </a:lnTo>
                  <a:lnTo>
                    <a:pt x="2597386" y="6254855"/>
                  </a:lnTo>
                  <a:lnTo>
                    <a:pt x="2549475" y="6245993"/>
                  </a:lnTo>
                  <a:lnTo>
                    <a:pt x="2501665" y="6236391"/>
                  </a:lnTo>
                  <a:lnTo>
                    <a:pt x="2453966" y="6226049"/>
                  </a:lnTo>
                  <a:lnTo>
                    <a:pt x="2406386" y="6214966"/>
                  </a:lnTo>
                  <a:lnTo>
                    <a:pt x="2358935" y="6203141"/>
                  </a:lnTo>
                  <a:lnTo>
                    <a:pt x="2311621" y="6190575"/>
                  </a:lnTo>
                  <a:lnTo>
                    <a:pt x="2264453" y="6177265"/>
                  </a:lnTo>
                  <a:lnTo>
                    <a:pt x="2217440" y="6163212"/>
                  </a:lnTo>
                  <a:lnTo>
                    <a:pt x="2170591" y="6148414"/>
                  </a:lnTo>
                  <a:lnTo>
                    <a:pt x="2123915" y="6132872"/>
                  </a:lnTo>
                  <a:lnTo>
                    <a:pt x="2077420" y="6116583"/>
                  </a:lnTo>
                  <a:lnTo>
                    <a:pt x="2031117" y="6099549"/>
                  </a:lnTo>
                  <a:lnTo>
                    <a:pt x="1985013" y="6081767"/>
                  </a:lnTo>
                  <a:lnTo>
                    <a:pt x="1939118" y="6063238"/>
                  </a:lnTo>
                  <a:lnTo>
                    <a:pt x="1893441" y="6043960"/>
                  </a:lnTo>
                  <a:lnTo>
                    <a:pt x="1847989" y="6023933"/>
                  </a:lnTo>
                  <a:lnTo>
                    <a:pt x="1802774" y="6003156"/>
                  </a:lnTo>
                  <a:lnTo>
                    <a:pt x="1757802" y="5981629"/>
                  </a:lnTo>
                  <a:lnTo>
                    <a:pt x="1713084" y="5959351"/>
                  </a:lnTo>
                  <a:lnTo>
                    <a:pt x="1668628" y="5936321"/>
                  </a:lnTo>
                  <a:lnTo>
                    <a:pt x="1624443" y="5912539"/>
                  </a:lnTo>
                  <a:lnTo>
                    <a:pt x="1580538" y="5888003"/>
                  </a:lnTo>
                  <a:lnTo>
                    <a:pt x="1536922" y="5862714"/>
                  </a:lnTo>
                  <a:lnTo>
                    <a:pt x="1493604" y="5836670"/>
                  </a:lnTo>
                  <a:lnTo>
                    <a:pt x="1450593" y="5809871"/>
                  </a:lnTo>
                  <a:lnTo>
                    <a:pt x="1407897" y="5782316"/>
                  </a:lnTo>
                  <a:lnTo>
                    <a:pt x="1365526" y="5754005"/>
                  </a:lnTo>
                  <a:lnTo>
                    <a:pt x="1323489" y="5724936"/>
                  </a:lnTo>
                  <a:lnTo>
                    <a:pt x="1281794" y="5695109"/>
                  </a:lnTo>
                  <a:lnTo>
                    <a:pt x="1240450" y="5664524"/>
                  </a:lnTo>
                  <a:lnTo>
                    <a:pt x="1199467" y="5633179"/>
                  </a:lnTo>
                  <a:lnTo>
                    <a:pt x="1158853" y="5601075"/>
                  </a:lnTo>
                  <a:lnTo>
                    <a:pt x="1118617" y="5568210"/>
                  </a:lnTo>
                  <a:lnTo>
                    <a:pt x="1078768" y="5534583"/>
                  </a:lnTo>
                  <a:lnTo>
                    <a:pt x="1037754" y="5498805"/>
                  </a:lnTo>
                  <a:lnTo>
                    <a:pt x="997497" y="5462485"/>
                  </a:lnTo>
                  <a:lnTo>
                    <a:pt x="957995" y="5425633"/>
                  </a:lnTo>
                  <a:lnTo>
                    <a:pt x="919249" y="5388259"/>
                  </a:lnTo>
                  <a:lnTo>
                    <a:pt x="881262" y="5350372"/>
                  </a:lnTo>
                  <a:lnTo>
                    <a:pt x="844031" y="5311982"/>
                  </a:lnTo>
                  <a:lnTo>
                    <a:pt x="807560" y="5273099"/>
                  </a:lnTo>
                  <a:lnTo>
                    <a:pt x="771847" y="5233733"/>
                  </a:lnTo>
                </a:path>
              </a:pathLst>
            </a:custGeom>
            <a:ln w="19532">
              <a:solidFill>
                <a:srgbClr val="00E300"/>
              </a:solidFill>
            </a:ln>
          </p:spPr>
          <p:txBody>
            <a:bodyPr wrap="square" lIns="0" tIns="0" rIns="0" bIns="0" rtlCol="0"/>
            <a:lstStyle/>
            <a:p>
              <a:endParaRPr/>
            </a:p>
          </p:txBody>
        </p:sp>
        <p:sp>
          <p:nvSpPr>
            <p:cNvPr id="5" name="object 5"/>
            <p:cNvSpPr/>
            <p:nvPr/>
          </p:nvSpPr>
          <p:spPr>
            <a:xfrm>
              <a:off x="6888777" y="1483225"/>
              <a:ext cx="3686810" cy="3843020"/>
            </a:xfrm>
            <a:custGeom>
              <a:avLst/>
              <a:gdLst/>
              <a:ahLst/>
              <a:cxnLst/>
              <a:rect l="l" t="t" r="r" b="b"/>
              <a:pathLst>
                <a:path w="3686809" h="3843020">
                  <a:moveTo>
                    <a:pt x="3686437" y="2679496"/>
                  </a:moveTo>
                  <a:lnTo>
                    <a:pt x="3667090" y="2723011"/>
                  </a:lnTo>
                  <a:lnTo>
                    <a:pt x="3646679" y="2766031"/>
                  </a:lnTo>
                  <a:lnTo>
                    <a:pt x="3625214" y="2808536"/>
                  </a:lnTo>
                  <a:lnTo>
                    <a:pt x="3602707" y="2850503"/>
                  </a:lnTo>
                  <a:lnTo>
                    <a:pt x="3579166" y="2891913"/>
                  </a:lnTo>
                  <a:lnTo>
                    <a:pt x="3554604" y="2932744"/>
                  </a:lnTo>
                  <a:lnTo>
                    <a:pt x="3529029" y="2972975"/>
                  </a:lnTo>
                  <a:lnTo>
                    <a:pt x="3502453" y="3012584"/>
                  </a:lnTo>
                  <a:lnTo>
                    <a:pt x="3474886" y="3051551"/>
                  </a:lnTo>
                  <a:lnTo>
                    <a:pt x="3446338" y="3089854"/>
                  </a:lnTo>
                  <a:lnTo>
                    <a:pt x="3416819" y="3127472"/>
                  </a:lnTo>
                  <a:lnTo>
                    <a:pt x="3386340" y="3164384"/>
                  </a:lnTo>
                  <a:lnTo>
                    <a:pt x="3354912" y="3200570"/>
                  </a:lnTo>
                  <a:lnTo>
                    <a:pt x="3322544" y="3236007"/>
                  </a:lnTo>
                  <a:lnTo>
                    <a:pt x="3289247" y="3270675"/>
                  </a:lnTo>
                  <a:lnTo>
                    <a:pt x="3255031" y="3304552"/>
                  </a:lnTo>
                  <a:lnTo>
                    <a:pt x="3219906" y="3337617"/>
                  </a:lnTo>
                  <a:lnTo>
                    <a:pt x="3183884" y="3369850"/>
                  </a:lnTo>
                  <a:lnTo>
                    <a:pt x="3146974" y="3401229"/>
                  </a:lnTo>
                  <a:lnTo>
                    <a:pt x="3109187" y="3431733"/>
                  </a:lnTo>
                  <a:lnTo>
                    <a:pt x="3070532" y="3461340"/>
                  </a:lnTo>
                  <a:lnTo>
                    <a:pt x="3031022" y="3490031"/>
                  </a:lnTo>
                  <a:lnTo>
                    <a:pt x="2990664" y="3517783"/>
                  </a:lnTo>
                  <a:lnTo>
                    <a:pt x="2949471" y="3544575"/>
                  </a:lnTo>
                  <a:lnTo>
                    <a:pt x="2907453" y="3570386"/>
                  </a:lnTo>
                  <a:lnTo>
                    <a:pt x="2864619" y="3595195"/>
                  </a:lnTo>
                  <a:lnTo>
                    <a:pt x="2820981" y="3618982"/>
                  </a:lnTo>
                  <a:lnTo>
                    <a:pt x="2776548" y="3641724"/>
                  </a:lnTo>
                  <a:lnTo>
                    <a:pt x="2731330" y="3663401"/>
                  </a:lnTo>
                  <a:lnTo>
                    <a:pt x="2685340" y="3683991"/>
                  </a:lnTo>
                  <a:lnTo>
                    <a:pt x="2638585" y="3703474"/>
                  </a:lnTo>
                  <a:lnTo>
                    <a:pt x="2591078" y="3721828"/>
                  </a:lnTo>
                  <a:lnTo>
                    <a:pt x="2542828" y="3739032"/>
                  </a:lnTo>
                  <a:lnTo>
                    <a:pt x="2497138" y="3754029"/>
                  </a:lnTo>
                  <a:lnTo>
                    <a:pt x="2451345" y="3767824"/>
                  </a:lnTo>
                  <a:lnTo>
                    <a:pt x="2405465" y="3780426"/>
                  </a:lnTo>
                  <a:lnTo>
                    <a:pt x="2359516" y="3791843"/>
                  </a:lnTo>
                  <a:lnTo>
                    <a:pt x="2313516" y="3802084"/>
                  </a:lnTo>
                  <a:lnTo>
                    <a:pt x="2267481" y="3811157"/>
                  </a:lnTo>
                  <a:lnTo>
                    <a:pt x="2221430" y="3819071"/>
                  </a:lnTo>
                  <a:lnTo>
                    <a:pt x="2175380" y="3825835"/>
                  </a:lnTo>
                  <a:lnTo>
                    <a:pt x="2129348" y="3831457"/>
                  </a:lnTo>
                  <a:lnTo>
                    <a:pt x="2083352" y="3835946"/>
                  </a:lnTo>
                  <a:lnTo>
                    <a:pt x="2037410" y="3839309"/>
                  </a:lnTo>
                  <a:lnTo>
                    <a:pt x="1991537" y="3841557"/>
                  </a:lnTo>
                  <a:lnTo>
                    <a:pt x="1945754" y="3842697"/>
                  </a:lnTo>
                  <a:lnTo>
                    <a:pt x="1900076" y="3842738"/>
                  </a:lnTo>
                  <a:lnTo>
                    <a:pt x="1854521" y="3841688"/>
                  </a:lnTo>
                  <a:lnTo>
                    <a:pt x="1809106" y="3839557"/>
                  </a:lnTo>
                  <a:lnTo>
                    <a:pt x="1763850" y="3836352"/>
                  </a:lnTo>
                  <a:lnTo>
                    <a:pt x="1718769" y="3832082"/>
                  </a:lnTo>
                  <a:lnTo>
                    <a:pt x="1673881" y="3826756"/>
                  </a:lnTo>
                  <a:lnTo>
                    <a:pt x="1629204" y="3820382"/>
                  </a:lnTo>
                  <a:lnTo>
                    <a:pt x="1584755" y="3812969"/>
                  </a:lnTo>
                  <a:lnTo>
                    <a:pt x="1540551" y="3804526"/>
                  </a:lnTo>
                  <a:lnTo>
                    <a:pt x="1496610" y="3795061"/>
                  </a:lnTo>
                  <a:lnTo>
                    <a:pt x="1452949" y="3784582"/>
                  </a:lnTo>
                  <a:lnTo>
                    <a:pt x="1409586" y="3773098"/>
                  </a:lnTo>
                  <a:lnTo>
                    <a:pt x="1366539" y="3760619"/>
                  </a:lnTo>
                  <a:lnTo>
                    <a:pt x="1323824" y="3747151"/>
                  </a:lnTo>
                  <a:lnTo>
                    <a:pt x="1281460" y="3732704"/>
                  </a:lnTo>
                  <a:lnTo>
                    <a:pt x="1239463" y="3717287"/>
                  </a:lnTo>
                  <a:lnTo>
                    <a:pt x="1197851" y="3700908"/>
                  </a:lnTo>
                  <a:lnTo>
                    <a:pt x="1156642" y="3683575"/>
                  </a:lnTo>
                  <a:lnTo>
                    <a:pt x="1115853" y="3665297"/>
                  </a:lnTo>
                  <a:lnTo>
                    <a:pt x="1075502" y="3646084"/>
                  </a:lnTo>
                  <a:lnTo>
                    <a:pt x="1035605" y="3625942"/>
                  </a:lnTo>
                  <a:lnTo>
                    <a:pt x="996181" y="3604881"/>
                  </a:lnTo>
                  <a:lnTo>
                    <a:pt x="957247" y="3582910"/>
                  </a:lnTo>
                  <a:lnTo>
                    <a:pt x="918821" y="3560036"/>
                  </a:lnTo>
                  <a:lnTo>
                    <a:pt x="880919" y="3536269"/>
                  </a:lnTo>
                  <a:lnTo>
                    <a:pt x="843560" y="3511617"/>
                  </a:lnTo>
                  <a:lnTo>
                    <a:pt x="806761" y="3486089"/>
                  </a:lnTo>
                  <a:lnTo>
                    <a:pt x="770539" y="3459693"/>
                  </a:lnTo>
                  <a:lnTo>
                    <a:pt x="734911" y="3432438"/>
                  </a:lnTo>
                  <a:lnTo>
                    <a:pt x="699896" y="3404332"/>
                  </a:lnTo>
                  <a:lnTo>
                    <a:pt x="665511" y="3375384"/>
                  </a:lnTo>
                  <a:lnTo>
                    <a:pt x="631773" y="3345602"/>
                  </a:lnTo>
                  <a:lnTo>
                    <a:pt x="598699" y="3314996"/>
                  </a:lnTo>
                  <a:lnTo>
                    <a:pt x="566308" y="3283573"/>
                  </a:lnTo>
                  <a:lnTo>
                    <a:pt x="534616" y="3251342"/>
                  </a:lnTo>
                  <a:lnTo>
                    <a:pt x="503641" y="3218312"/>
                  </a:lnTo>
                  <a:lnTo>
                    <a:pt x="473401" y="3184492"/>
                  </a:lnTo>
                  <a:lnTo>
                    <a:pt x="443913" y="3149889"/>
                  </a:lnTo>
                  <a:lnTo>
                    <a:pt x="415194" y="3114513"/>
                  </a:lnTo>
                  <a:lnTo>
                    <a:pt x="387262" y="3078371"/>
                  </a:lnTo>
                  <a:lnTo>
                    <a:pt x="360134" y="3041474"/>
                  </a:lnTo>
                  <a:lnTo>
                    <a:pt x="333829" y="3003828"/>
                  </a:lnTo>
                  <a:lnTo>
                    <a:pt x="308362" y="2965443"/>
                  </a:lnTo>
                  <a:lnTo>
                    <a:pt x="283753" y="2926328"/>
                  </a:lnTo>
                  <a:lnTo>
                    <a:pt x="260017" y="2886490"/>
                  </a:lnTo>
                  <a:lnTo>
                    <a:pt x="237174" y="2845939"/>
                  </a:lnTo>
                  <a:lnTo>
                    <a:pt x="215239" y="2804682"/>
                  </a:lnTo>
                  <a:lnTo>
                    <a:pt x="194232" y="2762730"/>
                  </a:lnTo>
                  <a:lnTo>
                    <a:pt x="174168" y="2720089"/>
                  </a:lnTo>
                  <a:lnTo>
                    <a:pt x="155066" y="2676769"/>
                  </a:lnTo>
                  <a:lnTo>
                    <a:pt x="136943" y="2632778"/>
                  </a:lnTo>
                  <a:lnTo>
                    <a:pt x="119816" y="2588125"/>
                  </a:lnTo>
                  <a:lnTo>
                    <a:pt x="103704" y="2542819"/>
                  </a:lnTo>
                  <a:lnTo>
                    <a:pt x="88707" y="2497130"/>
                  </a:lnTo>
                  <a:lnTo>
                    <a:pt x="74912" y="2451338"/>
                  </a:lnTo>
                  <a:lnTo>
                    <a:pt x="62310" y="2405459"/>
                  </a:lnTo>
                  <a:lnTo>
                    <a:pt x="50893" y="2359511"/>
                  </a:lnTo>
                  <a:lnTo>
                    <a:pt x="40652" y="2313511"/>
                  </a:lnTo>
                  <a:lnTo>
                    <a:pt x="31579" y="2267478"/>
                  </a:lnTo>
                  <a:lnTo>
                    <a:pt x="23665" y="2221427"/>
                  </a:lnTo>
                  <a:lnTo>
                    <a:pt x="16901" y="2175378"/>
                  </a:lnTo>
                  <a:lnTo>
                    <a:pt x="11279" y="2129346"/>
                  </a:lnTo>
                  <a:lnTo>
                    <a:pt x="6791" y="2083350"/>
                  </a:lnTo>
                  <a:lnTo>
                    <a:pt x="3427" y="2037408"/>
                  </a:lnTo>
                  <a:lnTo>
                    <a:pt x="1180" y="1991536"/>
                  </a:lnTo>
                  <a:lnTo>
                    <a:pt x="40" y="1945753"/>
                  </a:lnTo>
                  <a:lnTo>
                    <a:pt x="0" y="1900075"/>
                  </a:lnTo>
                  <a:lnTo>
                    <a:pt x="1049" y="1854520"/>
                  </a:lnTo>
                  <a:lnTo>
                    <a:pt x="3181" y="1809105"/>
                  </a:lnTo>
                  <a:lnTo>
                    <a:pt x="6386" y="1763849"/>
                  </a:lnTo>
                  <a:lnTo>
                    <a:pt x="10656" y="1718768"/>
                  </a:lnTo>
                  <a:lnTo>
                    <a:pt x="15983" y="1673880"/>
                  </a:lnTo>
                  <a:lnTo>
                    <a:pt x="22357" y="1629203"/>
                  </a:lnTo>
                  <a:lnTo>
                    <a:pt x="29770" y="1584753"/>
                  </a:lnTo>
                  <a:lnTo>
                    <a:pt x="38213" y="1540549"/>
                  </a:lnTo>
                  <a:lnTo>
                    <a:pt x="47679" y="1496607"/>
                  </a:lnTo>
                  <a:lnTo>
                    <a:pt x="58158" y="1452946"/>
                  </a:lnTo>
                  <a:lnTo>
                    <a:pt x="69642" y="1409583"/>
                  </a:lnTo>
                  <a:lnTo>
                    <a:pt x="82122" y="1366535"/>
                  </a:lnTo>
                  <a:lnTo>
                    <a:pt x="95590" y="1323819"/>
                  </a:lnTo>
                  <a:lnTo>
                    <a:pt x="110037" y="1281454"/>
                  </a:lnTo>
                  <a:lnTo>
                    <a:pt x="125455" y="1239457"/>
                  </a:lnTo>
                  <a:lnTo>
                    <a:pt x="141835" y="1197844"/>
                  </a:lnTo>
                  <a:lnTo>
                    <a:pt x="159168" y="1156634"/>
                  </a:lnTo>
                  <a:lnTo>
                    <a:pt x="177446" y="1115845"/>
                  </a:lnTo>
                  <a:lnTo>
                    <a:pt x="196660" y="1075492"/>
                  </a:lnTo>
                  <a:lnTo>
                    <a:pt x="216802" y="1035595"/>
                  </a:lnTo>
                  <a:lnTo>
                    <a:pt x="237863" y="996170"/>
                  </a:lnTo>
                  <a:lnTo>
                    <a:pt x="259835" y="957235"/>
                  </a:lnTo>
                  <a:lnTo>
                    <a:pt x="282709" y="918808"/>
                  </a:lnTo>
                  <a:lnTo>
                    <a:pt x="306477" y="880905"/>
                  </a:lnTo>
                  <a:lnTo>
                    <a:pt x="331129" y="843545"/>
                  </a:lnTo>
                  <a:lnTo>
                    <a:pt x="356658" y="806745"/>
                  </a:lnTo>
                  <a:lnTo>
                    <a:pt x="383055" y="770522"/>
                  </a:lnTo>
                  <a:lnTo>
                    <a:pt x="410310" y="734893"/>
                  </a:lnTo>
                  <a:lnTo>
                    <a:pt x="438417" y="699877"/>
                  </a:lnTo>
                  <a:lnTo>
                    <a:pt x="467365" y="665491"/>
                  </a:lnTo>
                  <a:lnTo>
                    <a:pt x="497147" y="631751"/>
                  </a:lnTo>
                  <a:lnTo>
                    <a:pt x="527754" y="598676"/>
                  </a:lnTo>
                  <a:lnTo>
                    <a:pt x="559178" y="566284"/>
                  </a:lnTo>
                  <a:lnTo>
                    <a:pt x="591409" y="534591"/>
                  </a:lnTo>
                  <a:lnTo>
                    <a:pt x="624439" y="503615"/>
                  </a:lnTo>
                  <a:lnTo>
                    <a:pt x="658260" y="473373"/>
                  </a:lnTo>
                  <a:lnTo>
                    <a:pt x="692864" y="443884"/>
                  </a:lnTo>
                  <a:lnTo>
                    <a:pt x="728241" y="415164"/>
                  </a:lnTo>
                  <a:lnTo>
                    <a:pt x="764382" y="387231"/>
                  </a:lnTo>
                  <a:lnTo>
                    <a:pt x="801281" y="360102"/>
                  </a:lnTo>
                  <a:lnTo>
                    <a:pt x="838927" y="333795"/>
                  </a:lnTo>
                  <a:lnTo>
                    <a:pt x="877312" y="308327"/>
                  </a:lnTo>
                  <a:lnTo>
                    <a:pt x="916428" y="283716"/>
                  </a:lnTo>
                  <a:lnTo>
                    <a:pt x="956266" y="259980"/>
                  </a:lnTo>
                  <a:lnTo>
                    <a:pt x="996818" y="237135"/>
                  </a:lnTo>
                  <a:lnTo>
                    <a:pt x="1038075" y="215199"/>
                  </a:lnTo>
                  <a:lnTo>
                    <a:pt x="1080029" y="194190"/>
                  </a:lnTo>
                  <a:lnTo>
                    <a:pt x="1122670" y="174125"/>
                  </a:lnTo>
                  <a:lnTo>
                    <a:pt x="1165990" y="155022"/>
                  </a:lnTo>
                  <a:lnTo>
                    <a:pt x="1209982" y="136898"/>
                  </a:lnTo>
                  <a:lnTo>
                    <a:pt x="1254635" y="119770"/>
                  </a:lnTo>
                  <a:lnTo>
                    <a:pt x="1299942" y="103657"/>
                  </a:lnTo>
                  <a:lnTo>
                    <a:pt x="1349543" y="87436"/>
                  </a:lnTo>
                  <a:lnTo>
                    <a:pt x="1399263" y="72630"/>
                  </a:lnTo>
                  <a:lnTo>
                    <a:pt x="1449082" y="59229"/>
                  </a:lnTo>
                  <a:lnTo>
                    <a:pt x="1498977" y="47221"/>
                  </a:lnTo>
                  <a:lnTo>
                    <a:pt x="1548926" y="36595"/>
                  </a:lnTo>
                  <a:lnTo>
                    <a:pt x="1598906" y="27341"/>
                  </a:lnTo>
                  <a:lnTo>
                    <a:pt x="1648894" y="19447"/>
                  </a:lnTo>
                  <a:lnTo>
                    <a:pt x="1698870" y="12902"/>
                  </a:lnTo>
                  <a:lnTo>
                    <a:pt x="1748809" y="7696"/>
                  </a:lnTo>
                  <a:lnTo>
                    <a:pt x="1798691" y="3818"/>
                  </a:lnTo>
                  <a:lnTo>
                    <a:pt x="1848492" y="1256"/>
                  </a:lnTo>
                  <a:lnTo>
                    <a:pt x="1898191" y="0"/>
                  </a:lnTo>
                  <a:lnTo>
                    <a:pt x="1947764" y="38"/>
                  </a:lnTo>
                  <a:lnTo>
                    <a:pt x="1997190" y="1360"/>
                  </a:lnTo>
                  <a:lnTo>
                    <a:pt x="2046446" y="3956"/>
                  </a:lnTo>
                  <a:lnTo>
                    <a:pt x="2095510" y="7813"/>
                  </a:lnTo>
                  <a:lnTo>
                    <a:pt x="2144360" y="12921"/>
                  </a:lnTo>
                  <a:lnTo>
                    <a:pt x="2192973" y="19269"/>
                  </a:lnTo>
                  <a:lnTo>
                    <a:pt x="2241326" y="26847"/>
                  </a:lnTo>
                  <a:lnTo>
                    <a:pt x="2289399" y="35642"/>
                  </a:lnTo>
                  <a:lnTo>
                    <a:pt x="2337167" y="45645"/>
                  </a:lnTo>
                  <a:lnTo>
                    <a:pt x="2384610" y="56843"/>
                  </a:lnTo>
                  <a:lnTo>
                    <a:pt x="2431704" y="69228"/>
                  </a:lnTo>
                  <a:lnTo>
                    <a:pt x="2478427" y="82786"/>
                  </a:lnTo>
                  <a:lnTo>
                    <a:pt x="2524757" y="97508"/>
                  </a:lnTo>
                  <a:lnTo>
                    <a:pt x="2570672" y="113383"/>
                  </a:lnTo>
                  <a:lnTo>
                    <a:pt x="2616149" y="130399"/>
                  </a:lnTo>
                  <a:lnTo>
                    <a:pt x="2661166" y="148545"/>
                  </a:lnTo>
                  <a:lnTo>
                    <a:pt x="2705700" y="167812"/>
                  </a:lnTo>
                  <a:lnTo>
                    <a:pt x="2749730" y="188186"/>
                  </a:lnTo>
                  <a:lnTo>
                    <a:pt x="2793232" y="209659"/>
                  </a:lnTo>
                  <a:lnTo>
                    <a:pt x="2836185" y="232219"/>
                  </a:lnTo>
                </a:path>
              </a:pathLst>
            </a:custGeom>
            <a:ln w="19532">
              <a:solidFill>
                <a:srgbClr val="00E300"/>
              </a:solidFill>
            </a:ln>
          </p:spPr>
          <p:txBody>
            <a:bodyPr wrap="square" lIns="0" tIns="0" rIns="0" bIns="0" rtlCol="0"/>
            <a:lstStyle/>
            <a:p>
              <a:endParaRPr/>
            </a:p>
          </p:txBody>
        </p:sp>
        <p:sp>
          <p:nvSpPr>
            <p:cNvPr id="6" name="object 6"/>
            <p:cNvSpPr/>
            <p:nvPr/>
          </p:nvSpPr>
          <p:spPr>
            <a:xfrm>
              <a:off x="6305647" y="911726"/>
              <a:ext cx="4817110" cy="5021580"/>
            </a:xfrm>
            <a:custGeom>
              <a:avLst/>
              <a:gdLst/>
              <a:ahLst/>
              <a:cxnLst/>
              <a:rect l="l" t="t" r="r" b="b"/>
              <a:pathLst>
                <a:path w="4817109" h="5021580">
                  <a:moveTo>
                    <a:pt x="4816777" y="3501101"/>
                  </a:moveTo>
                  <a:lnTo>
                    <a:pt x="4797504" y="3544795"/>
                  </a:lnTo>
                  <a:lnTo>
                    <a:pt x="4777410" y="3588111"/>
                  </a:lnTo>
                  <a:lnTo>
                    <a:pt x="4756501" y="3631039"/>
                  </a:lnTo>
                  <a:lnTo>
                    <a:pt x="4734784" y="3673564"/>
                  </a:lnTo>
                  <a:lnTo>
                    <a:pt x="4712264" y="3715675"/>
                  </a:lnTo>
                  <a:lnTo>
                    <a:pt x="4688949" y="3757359"/>
                  </a:lnTo>
                  <a:lnTo>
                    <a:pt x="4664843" y="3798604"/>
                  </a:lnTo>
                  <a:lnTo>
                    <a:pt x="4639954" y="3839397"/>
                  </a:lnTo>
                  <a:lnTo>
                    <a:pt x="4614287" y="3879726"/>
                  </a:lnTo>
                  <a:lnTo>
                    <a:pt x="4587848" y="3919578"/>
                  </a:lnTo>
                  <a:lnTo>
                    <a:pt x="4560644" y="3958941"/>
                  </a:lnTo>
                  <a:lnTo>
                    <a:pt x="4532680" y="3997802"/>
                  </a:lnTo>
                  <a:lnTo>
                    <a:pt x="4503963" y="4036149"/>
                  </a:lnTo>
                  <a:lnTo>
                    <a:pt x="4474499" y="4073969"/>
                  </a:lnTo>
                  <a:lnTo>
                    <a:pt x="4444294" y="4111250"/>
                  </a:lnTo>
                  <a:lnTo>
                    <a:pt x="4413354" y="4147979"/>
                  </a:lnTo>
                  <a:lnTo>
                    <a:pt x="4381685" y="4184144"/>
                  </a:lnTo>
                  <a:lnTo>
                    <a:pt x="4349294" y="4219733"/>
                  </a:lnTo>
                  <a:lnTo>
                    <a:pt x="4316186" y="4254732"/>
                  </a:lnTo>
                  <a:lnTo>
                    <a:pt x="4282368" y="4289130"/>
                  </a:lnTo>
                  <a:lnTo>
                    <a:pt x="4247845" y="4322913"/>
                  </a:lnTo>
                  <a:lnTo>
                    <a:pt x="4212624" y="4356070"/>
                  </a:lnTo>
                  <a:lnTo>
                    <a:pt x="4176712" y="4388589"/>
                  </a:lnTo>
                  <a:lnTo>
                    <a:pt x="4140113" y="4420455"/>
                  </a:lnTo>
                  <a:lnTo>
                    <a:pt x="4102834" y="4451658"/>
                  </a:lnTo>
                  <a:lnTo>
                    <a:pt x="4064882" y="4482184"/>
                  </a:lnTo>
                  <a:lnTo>
                    <a:pt x="4026262" y="4512021"/>
                  </a:lnTo>
                  <a:lnTo>
                    <a:pt x="3986981" y="4541156"/>
                  </a:lnTo>
                  <a:lnTo>
                    <a:pt x="3947045" y="4569578"/>
                  </a:lnTo>
                  <a:lnTo>
                    <a:pt x="3906459" y="4597273"/>
                  </a:lnTo>
                  <a:lnTo>
                    <a:pt x="3865231" y="4624230"/>
                  </a:lnTo>
                  <a:lnTo>
                    <a:pt x="3823365" y="4650435"/>
                  </a:lnTo>
                  <a:lnTo>
                    <a:pt x="3780869" y="4675876"/>
                  </a:lnTo>
                  <a:lnTo>
                    <a:pt x="3737748" y="4700541"/>
                  </a:lnTo>
                  <a:lnTo>
                    <a:pt x="3694008" y="4724416"/>
                  </a:lnTo>
                  <a:lnTo>
                    <a:pt x="3649656" y="4747491"/>
                  </a:lnTo>
                  <a:lnTo>
                    <a:pt x="3604698" y="4769752"/>
                  </a:lnTo>
                  <a:lnTo>
                    <a:pt x="3559140" y="4791186"/>
                  </a:lnTo>
                  <a:lnTo>
                    <a:pt x="3512987" y="4811782"/>
                  </a:lnTo>
                  <a:lnTo>
                    <a:pt x="3466247" y="4831527"/>
                  </a:lnTo>
                  <a:lnTo>
                    <a:pt x="3418924" y="4850408"/>
                  </a:lnTo>
                  <a:lnTo>
                    <a:pt x="3371026" y="4868412"/>
                  </a:lnTo>
                  <a:lnTo>
                    <a:pt x="3322559" y="4885528"/>
                  </a:lnTo>
                  <a:lnTo>
                    <a:pt x="3276757" y="4900706"/>
                  </a:lnTo>
                  <a:lnTo>
                    <a:pt x="3230872" y="4914956"/>
                  </a:lnTo>
                  <a:lnTo>
                    <a:pt x="3184915" y="4928286"/>
                  </a:lnTo>
                  <a:lnTo>
                    <a:pt x="3138895" y="4940699"/>
                  </a:lnTo>
                  <a:lnTo>
                    <a:pt x="3092822" y="4952201"/>
                  </a:lnTo>
                  <a:lnTo>
                    <a:pt x="3046708" y="4962797"/>
                  </a:lnTo>
                  <a:lnTo>
                    <a:pt x="3000563" y="4972492"/>
                  </a:lnTo>
                  <a:lnTo>
                    <a:pt x="2954396" y="4981291"/>
                  </a:lnTo>
                  <a:lnTo>
                    <a:pt x="2908218" y="4989199"/>
                  </a:lnTo>
                  <a:lnTo>
                    <a:pt x="2862040" y="4996220"/>
                  </a:lnTo>
                  <a:lnTo>
                    <a:pt x="2815871" y="5002361"/>
                  </a:lnTo>
                  <a:lnTo>
                    <a:pt x="2769723" y="5007626"/>
                  </a:lnTo>
                  <a:lnTo>
                    <a:pt x="2723604" y="5012021"/>
                  </a:lnTo>
                  <a:lnTo>
                    <a:pt x="2677527" y="5015549"/>
                  </a:lnTo>
                  <a:lnTo>
                    <a:pt x="2631501" y="5018217"/>
                  </a:lnTo>
                  <a:lnTo>
                    <a:pt x="2585535" y="5020030"/>
                  </a:lnTo>
                  <a:lnTo>
                    <a:pt x="2539642" y="5020992"/>
                  </a:lnTo>
                  <a:lnTo>
                    <a:pt x="2493830" y="5021108"/>
                  </a:lnTo>
                  <a:lnTo>
                    <a:pt x="2448111" y="5020384"/>
                  </a:lnTo>
                  <a:lnTo>
                    <a:pt x="2402495" y="5018825"/>
                  </a:lnTo>
                  <a:lnTo>
                    <a:pt x="2356991" y="5016435"/>
                  </a:lnTo>
                  <a:lnTo>
                    <a:pt x="2311610" y="5013220"/>
                  </a:lnTo>
                  <a:lnTo>
                    <a:pt x="2266363" y="5009185"/>
                  </a:lnTo>
                  <a:lnTo>
                    <a:pt x="2221260" y="5004335"/>
                  </a:lnTo>
                  <a:lnTo>
                    <a:pt x="2176311" y="4998675"/>
                  </a:lnTo>
                  <a:lnTo>
                    <a:pt x="2131526" y="4992210"/>
                  </a:lnTo>
                  <a:lnTo>
                    <a:pt x="2086917" y="4984944"/>
                  </a:lnTo>
                  <a:lnTo>
                    <a:pt x="2042492" y="4976884"/>
                  </a:lnTo>
                  <a:lnTo>
                    <a:pt x="1998263" y="4968035"/>
                  </a:lnTo>
                  <a:lnTo>
                    <a:pt x="1954239" y="4958400"/>
                  </a:lnTo>
                  <a:lnTo>
                    <a:pt x="1910432" y="4947986"/>
                  </a:lnTo>
                  <a:lnTo>
                    <a:pt x="1866851" y="4936797"/>
                  </a:lnTo>
                  <a:lnTo>
                    <a:pt x="1823506" y="4924838"/>
                  </a:lnTo>
                  <a:lnTo>
                    <a:pt x="1780409" y="4912115"/>
                  </a:lnTo>
                  <a:lnTo>
                    <a:pt x="1737569" y="4898633"/>
                  </a:lnTo>
                  <a:lnTo>
                    <a:pt x="1694996" y="4884396"/>
                  </a:lnTo>
                  <a:lnTo>
                    <a:pt x="1652702" y="4869410"/>
                  </a:lnTo>
                  <a:lnTo>
                    <a:pt x="1610696" y="4853680"/>
                  </a:lnTo>
                  <a:lnTo>
                    <a:pt x="1568988" y="4837210"/>
                  </a:lnTo>
                  <a:lnTo>
                    <a:pt x="1527589" y="4820006"/>
                  </a:lnTo>
                  <a:lnTo>
                    <a:pt x="1486510" y="4802073"/>
                  </a:lnTo>
                  <a:lnTo>
                    <a:pt x="1445760" y="4783416"/>
                  </a:lnTo>
                  <a:lnTo>
                    <a:pt x="1405349" y="4764040"/>
                  </a:lnTo>
                  <a:lnTo>
                    <a:pt x="1365289" y="4743950"/>
                  </a:lnTo>
                  <a:lnTo>
                    <a:pt x="1325590" y="4723151"/>
                  </a:lnTo>
                  <a:lnTo>
                    <a:pt x="1286261" y="4701649"/>
                  </a:lnTo>
                  <a:lnTo>
                    <a:pt x="1247313" y="4679447"/>
                  </a:lnTo>
                  <a:lnTo>
                    <a:pt x="1208757" y="4656552"/>
                  </a:lnTo>
                  <a:lnTo>
                    <a:pt x="1170603" y="4632969"/>
                  </a:lnTo>
                  <a:lnTo>
                    <a:pt x="1132860" y="4608701"/>
                  </a:lnTo>
                  <a:lnTo>
                    <a:pt x="1095540" y="4583756"/>
                  </a:lnTo>
                  <a:lnTo>
                    <a:pt x="1058653" y="4558136"/>
                  </a:lnTo>
                  <a:lnTo>
                    <a:pt x="1022209" y="4531849"/>
                  </a:lnTo>
                  <a:lnTo>
                    <a:pt x="986217" y="4504898"/>
                  </a:lnTo>
                  <a:lnTo>
                    <a:pt x="950690" y="4477289"/>
                  </a:lnTo>
                  <a:lnTo>
                    <a:pt x="915637" y="4449026"/>
                  </a:lnTo>
                  <a:lnTo>
                    <a:pt x="881067" y="4420116"/>
                  </a:lnTo>
                  <a:lnTo>
                    <a:pt x="846993" y="4390562"/>
                  </a:lnTo>
                  <a:lnTo>
                    <a:pt x="813423" y="4360370"/>
                  </a:lnTo>
                  <a:lnTo>
                    <a:pt x="780368" y="4329545"/>
                  </a:lnTo>
                  <a:lnTo>
                    <a:pt x="747839" y="4298093"/>
                  </a:lnTo>
                  <a:lnTo>
                    <a:pt x="715846" y="4266017"/>
                  </a:lnTo>
                  <a:lnTo>
                    <a:pt x="684399" y="4233324"/>
                  </a:lnTo>
                  <a:lnTo>
                    <a:pt x="653509" y="4200018"/>
                  </a:lnTo>
                  <a:lnTo>
                    <a:pt x="623185" y="4166104"/>
                  </a:lnTo>
                  <a:lnTo>
                    <a:pt x="593438" y="4131588"/>
                  </a:lnTo>
                  <a:lnTo>
                    <a:pt x="564279" y="4096474"/>
                  </a:lnTo>
                  <a:lnTo>
                    <a:pt x="535717" y="4060768"/>
                  </a:lnTo>
                  <a:lnTo>
                    <a:pt x="507764" y="4024474"/>
                  </a:lnTo>
                  <a:lnTo>
                    <a:pt x="480429" y="3987598"/>
                  </a:lnTo>
                  <a:lnTo>
                    <a:pt x="453722" y="3950144"/>
                  </a:lnTo>
                  <a:lnTo>
                    <a:pt x="427655" y="3912118"/>
                  </a:lnTo>
                  <a:lnTo>
                    <a:pt x="402237" y="3873525"/>
                  </a:lnTo>
                  <a:lnTo>
                    <a:pt x="377478" y="3834370"/>
                  </a:lnTo>
                  <a:lnTo>
                    <a:pt x="353390" y="3794658"/>
                  </a:lnTo>
                  <a:lnTo>
                    <a:pt x="329982" y="3754393"/>
                  </a:lnTo>
                  <a:lnTo>
                    <a:pt x="307264" y="3713582"/>
                  </a:lnTo>
                  <a:lnTo>
                    <a:pt x="285247" y="3672229"/>
                  </a:lnTo>
                  <a:lnTo>
                    <a:pt x="263942" y="3630339"/>
                  </a:lnTo>
                  <a:lnTo>
                    <a:pt x="243358" y="3587917"/>
                  </a:lnTo>
                  <a:lnTo>
                    <a:pt x="223505" y="3544968"/>
                  </a:lnTo>
                  <a:lnTo>
                    <a:pt x="204395" y="3501498"/>
                  </a:lnTo>
                  <a:lnTo>
                    <a:pt x="186038" y="3457511"/>
                  </a:lnTo>
                  <a:lnTo>
                    <a:pt x="168443" y="3413012"/>
                  </a:lnTo>
                  <a:lnTo>
                    <a:pt x="151621" y="3368007"/>
                  </a:lnTo>
                  <a:lnTo>
                    <a:pt x="135583" y="3322501"/>
                  </a:lnTo>
                  <a:lnTo>
                    <a:pt x="120405" y="3276700"/>
                  </a:lnTo>
                  <a:lnTo>
                    <a:pt x="106154" y="3230816"/>
                  </a:lnTo>
                  <a:lnTo>
                    <a:pt x="92824" y="3184859"/>
                  </a:lnTo>
                  <a:lnTo>
                    <a:pt x="80410" y="3138840"/>
                  </a:lnTo>
                  <a:lnTo>
                    <a:pt x="68908" y="3092769"/>
                  </a:lnTo>
                  <a:lnTo>
                    <a:pt x="58311" y="3046655"/>
                  </a:lnTo>
                  <a:lnTo>
                    <a:pt x="48616" y="3000511"/>
                  </a:lnTo>
                  <a:lnTo>
                    <a:pt x="39817" y="2954345"/>
                  </a:lnTo>
                  <a:lnTo>
                    <a:pt x="31910" y="2908168"/>
                  </a:lnTo>
                  <a:lnTo>
                    <a:pt x="24888" y="2861990"/>
                  </a:lnTo>
                  <a:lnTo>
                    <a:pt x="18747" y="2815822"/>
                  </a:lnTo>
                  <a:lnTo>
                    <a:pt x="13481" y="2769675"/>
                  </a:lnTo>
                  <a:lnTo>
                    <a:pt x="9087" y="2723557"/>
                  </a:lnTo>
                  <a:lnTo>
                    <a:pt x="5558" y="2677481"/>
                  </a:lnTo>
                  <a:lnTo>
                    <a:pt x="2890" y="2631455"/>
                  </a:lnTo>
                  <a:lnTo>
                    <a:pt x="1078" y="2585490"/>
                  </a:lnTo>
                  <a:lnTo>
                    <a:pt x="116" y="2539598"/>
                  </a:lnTo>
                  <a:lnTo>
                    <a:pt x="0" y="2493787"/>
                  </a:lnTo>
                  <a:lnTo>
                    <a:pt x="724" y="2448068"/>
                  </a:lnTo>
                  <a:lnTo>
                    <a:pt x="2283" y="2402452"/>
                  </a:lnTo>
                  <a:lnTo>
                    <a:pt x="4673" y="2356949"/>
                  </a:lnTo>
                  <a:lnTo>
                    <a:pt x="7888" y="2311569"/>
                  </a:lnTo>
                  <a:lnTo>
                    <a:pt x="11923" y="2266323"/>
                  </a:lnTo>
                  <a:lnTo>
                    <a:pt x="16773" y="2221220"/>
                  </a:lnTo>
                  <a:lnTo>
                    <a:pt x="22433" y="2176272"/>
                  </a:lnTo>
                  <a:lnTo>
                    <a:pt x="28899" y="2131488"/>
                  </a:lnTo>
                  <a:lnTo>
                    <a:pt x="36164" y="2086878"/>
                  </a:lnTo>
                  <a:lnTo>
                    <a:pt x="44224" y="2042454"/>
                  </a:lnTo>
                  <a:lnTo>
                    <a:pt x="53074" y="1998226"/>
                  </a:lnTo>
                  <a:lnTo>
                    <a:pt x="62709" y="1954203"/>
                  </a:lnTo>
                  <a:lnTo>
                    <a:pt x="73124" y="1910396"/>
                  </a:lnTo>
                  <a:lnTo>
                    <a:pt x="84313" y="1866815"/>
                  </a:lnTo>
                  <a:lnTo>
                    <a:pt x="96272" y="1823471"/>
                  </a:lnTo>
                  <a:lnTo>
                    <a:pt x="108995" y="1780374"/>
                  </a:lnTo>
                  <a:lnTo>
                    <a:pt x="122478" y="1737535"/>
                  </a:lnTo>
                  <a:lnTo>
                    <a:pt x="136715" y="1694963"/>
                  </a:lnTo>
                  <a:lnTo>
                    <a:pt x="151702" y="1652669"/>
                  </a:lnTo>
                  <a:lnTo>
                    <a:pt x="167433" y="1610663"/>
                  </a:lnTo>
                  <a:lnTo>
                    <a:pt x="183903" y="1568956"/>
                  </a:lnTo>
                  <a:lnTo>
                    <a:pt x="201107" y="1527557"/>
                  </a:lnTo>
                  <a:lnTo>
                    <a:pt x="219040" y="1486478"/>
                  </a:lnTo>
                  <a:lnTo>
                    <a:pt x="237698" y="1445728"/>
                  </a:lnTo>
                  <a:lnTo>
                    <a:pt x="257074" y="1405319"/>
                  </a:lnTo>
                  <a:lnTo>
                    <a:pt x="277165" y="1365259"/>
                  </a:lnTo>
                  <a:lnTo>
                    <a:pt x="297964" y="1325560"/>
                  </a:lnTo>
                  <a:lnTo>
                    <a:pt x="319467" y="1286231"/>
                  </a:lnTo>
                  <a:lnTo>
                    <a:pt x="341669" y="1247284"/>
                  </a:lnTo>
                  <a:lnTo>
                    <a:pt x="364564" y="1208728"/>
                  </a:lnTo>
                  <a:lnTo>
                    <a:pt x="388148" y="1170574"/>
                  </a:lnTo>
                  <a:lnTo>
                    <a:pt x="412416" y="1132831"/>
                  </a:lnTo>
                  <a:lnTo>
                    <a:pt x="437362" y="1095512"/>
                  </a:lnTo>
                  <a:lnTo>
                    <a:pt x="462982" y="1058624"/>
                  </a:lnTo>
                  <a:lnTo>
                    <a:pt x="489270" y="1022180"/>
                  </a:lnTo>
                  <a:lnTo>
                    <a:pt x="516222" y="986189"/>
                  </a:lnTo>
                  <a:lnTo>
                    <a:pt x="543831" y="950662"/>
                  </a:lnTo>
                  <a:lnTo>
                    <a:pt x="572094" y="915609"/>
                  </a:lnTo>
                  <a:lnTo>
                    <a:pt x="601006" y="881040"/>
                  </a:lnTo>
                  <a:lnTo>
                    <a:pt x="630560" y="846965"/>
                  </a:lnTo>
                  <a:lnTo>
                    <a:pt x="660752" y="813395"/>
                  </a:lnTo>
                  <a:lnTo>
                    <a:pt x="691577" y="780341"/>
                  </a:lnTo>
                  <a:lnTo>
                    <a:pt x="723030" y="747812"/>
                  </a:lnTo>
                  <a:lnTo>
                    <a:pt x="755107" y="715819"/>
                  </a:lnTo>
                  <a:lnTo>
                    <a:pt x="787800" y="684372"/>
                  </a:lnTo>
                  <a:lnTo>
                    <a:pt x="821107" y="653481"/>
                  </a:lnTo>
                  <a:lnTo>
                    <a:pt x="855021" y="623157"/>
                  </a:lnTo>
                  <a:lnTo>
                    <a:pt x="889538" y="593411"/>
                  </a:lnTo>
                  <a:lnTo>
                    <a:pt x="924653" y="564251"/>
                  </a:lnTo>
                  <a:lnTo>
                    <a:pt x="960360" y="535690"/>
                  </a:lnTo>
                  <a:lnTo>
                    <a:pt x="996654" y="507736"/>
                  </a:lnTo>
                  <a:lnTo>
                    <a:pt x="1033531" y="480401"/>
                  </a:lnTo>
                  <a:lnTo>
                    <a:pt x="1070985" y="453694"/>
                  </a:lnTo>
                  <a:lnTo>
                    <a:pt x="1109011" y="427627"/>
                  </a:lnTo>
                  <a:lnTo>
                    <a:pt x="1147605" y="402209"/>
                  </a:lnTo>
                  <a:lnTo>
                    <a:pt x="1186761" y="377450"/>
                  </a:lnTo>
                  <a:lnTo>
                    <a:pt x="1226473" y="353361"/>
                  </a:lnTo>
                  <a:lnTo>
                    <a:pt x="1266738" y="329953"/>
                  </a:lnTo>
                  <a:lnTo>
                    <a:pt x="1307550" y="307235"/>
                  </a:lnTo>
                  <a:lnTo>
                    <a:pt x="1348904" y="285218"/>
                  </a:lnTo>
                  <a:lnTo>
                    <a:pt x="1390794" y="263912"/>
                  </a:lnTo>
                  <a:lnTo>
                    <a:pt x="1433217" y="243327"/>
                  </a:lnTo>
                  <a:lnTo>
                    <a:pt x="1476166" y="223475"/>
                  </a:lnTo>
                  <a:lnTo>
                    <a:pt x="1519637" y="204364"/>
                  </a:lnTo>
                  <a:lnTo>
                    <a:pt x="1563624" y="186006"/>
                  </a:lnTo>
                  <a:lnTo>
                    <a:pt x="1608123" y="168411"/>
                  </a:lnTo>
                  <a:lnTo>
                    <a:pt x="1653128" y="151589"/>
                  </a:lnTo>
                  <a:lnTo>
                    <a:pt x="1698635" y="135550"/>
                  </a:lnTo>
                  <a:lnTo>
                    <a:pt x="1747996" y="119234"/>
                  </a:lnTo>
                  <a:lnTo>
                    <a:pt x="1797452" y="103993"/>
                  </a:lnTo>
                  <a:lnTo>
                    <a:pt x="1846991" y="89821"/>
                  </a:lnTo>
                  <a:lnTo>
                    <a:pt x="1896600" y="76712"/>
                  </a:lnTo>
                  <a:lnTo>
                    <a:pt x="1946266" y="64659"/>
                  </a:lnTo>
                  <a:lnTo>
                    <a:pt x="1995975" y="53657"/>
                  </a:lnTo>
                  <a:lnTo>
                    <a:pt x="2045715" y="43698"/>
                  </a:lnTo>
                  <a:lnTo>
                    <a:pt x="2095474" y="34777"/>
                  </a:lnTo>
                  <a:lnTo>
                    <a:pt x="2145238" y="26888"/>
                  </a:lnTo>
                  <a:lnTo>
                    <a:pt x="2194994" y="20023"/>
                  </a:lnTo>
                  <a:lnTo>
                    <a:pt x="2244729" y="14176"/>
                  </a:lnTo>
                  <a:lnTo>
                    <a:pt x="2294431" y="9342"/>
                  </a:lnTo>
                  <a:lnTo>
                    <a:pt x="2344087" y="5513"/>
                  </a:lnTo>
                  <a:lnTo>
                    <a:pt x="2393683" y="2684"/>
                  </a:lnTo>
                  <a:lnTo>
                    <a:pt x="2443207" y="849"/>
                  </a:lnTo>
                  <a:lnTo>
                    <a:pt x="2492646" y="0"/>
                  </a:lnTo>
                  <a:lnTo>
                    <a:pt x="2541987" y="131"/>
                  </a:lnTo>
                  <a:lnTo>
                    <a:pt x="2591217" y="1237"/>
                  </a:lnTo>
                  <a:lnTo>
                    <a:pt x="2640323" y="3310"/>
                  </a:lnTo>
                  <a:lnTo>
                    <a:pt x="2689292" y="6345"/>
                  </a:lnTo>
                  <a:lnTo>
                    <a:pt x="2738111" y="10335"/>
                  </a:lnTo>
                  <a:lnTo>
                    <a:pt x="2786768" y="15273"/>
                  </a:lnTo>
                  <a:lnTo>
                    <a:pt x="2835250" y="21155"/>
                  </a:lnTo>
                  <a:lnTo>
                    <a:pt x="2883542" y="27972"/>
                  </a:lnTo>
                  <a:lnTo>
                    <a:pt x="2931634" y="35719"/>
                  </a:lnTo>
                  <a:lnTo>
                    <a:pt x="2979512" y="44390"/>
                  </a:lnTo>
                  <a:lnTo>
                    <a:pt x="3027162" y="53977"/>
                  </a:lnTo>
                  <a:lnTo>
                    <a:pt x="3074572" y="64476"/>
                  </a:lnTo>
                  <a:lnTo>
                    <a:pt x="3121729" y="75878"/>
                  </a:lnTo>
                  <a:lnTo>
                    <a:pt x="3168621" y="88179"/>
                  </a:lnTo>
                  <a:lnTo>
                    <a:pt x="3215234" y="101372"/>
                  </a:lnTo>
                  <a:lnTo>
                    <a:pt x="3261555" y="115450"/>
                  </a:lnTo>
                  <a:lnTo>
                    <a:pt x="3307571" y="130407"/>
                  </a:lnTo>
                  <a:lnTo>
                    <a:pt x="3353270" y="146237"/>
                  </a:lnTo>
                  <a:lnTo>
                    <a:pt x="3398638" y="162933"/>
                  </a:lnTo>
                  <a:lnTo>
                    <a:pt x="3443664" y="180489"/>
                  </a:lnTo>
                  <a:lnTo>
                    <a:pt x="3488333" y="198899"/>
                  </a:lnTo>
                  <a:lnTo>
                    <a:pt x="3532633" y="218157"/>
                  </a:lnTo>
                  <a:lnTo>
                    <a:pt x="3576551" y="238255"/>
                  </a:lnTo>
                  <a:lnTo>
                    <a:pt x="3620074" y="259188"/>
                  </a:lnTo>
                  <a:lnTo>
                    <a:pt x="3663189" y="280950"/>
                  </a:lnTo>
                  <a:lnTo>
                    <a:pt x="3705883" y="303533"/>
                  </a:lnTo>
                </a:path>
              </a:pathLst>
            </a:custGeom>
            <a:ln w="19532">
              <a:solidFill>
                <a:srgbClr val="FFFFFF"/>
              </a:solidFill>
            </a:ln>
          </p:spPr>
          <p:txBody>
            <a:bodyPr wrap="square" lIns="0" tIns="0" rIns="0" bIns="0" rtlCol="0"/>
            <a:lstStyle/>
            <a:p>
              <a:endParaRPr/>
            </a:p>
          </p:txBody>
        </p:sp>
        <p:sp>
          <p:nvSpPr>
            <p:cNvPr id="7" name="object 7"/>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8494" y="249470"/>
                  </a:lnTo>
                  <a:lnTo>
                    <a:pt x="240004" y="230212"/>
                  </a:lnTo>
                  <a:lnTo>
                    <a:pt x="244144" y="225628"/>
                  </a:lnTo>
                  <a:lnTo>
                    <a:pt x="243789" y="218566"/>
                  </a:lnTo>
                  <a:lnTo>
                    <a:pt x="234632" y="210273"/>
                  </a:lnTo>
                  <a:lnTo>
                    <a:pt x="227558" y="210629"/>
                  </a:lnTo>
                  <a:lnTo>
                    <a:pt x="223418" y="215214"/>
                  </a:lnTo>
                  <a:lnTo>
                    <a:pt x="205396" y="231343"/>
                  </a:lnTo>
                  <a:lnTo>
                    <a:pt x="184616" y="243278"/>
                  </a:lnTo>
                  <a:lnTo>
                    <a:pt x="161832" y="250682"/>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193066" y="11609"/>
                  </a:lnTo>
                  <a:lnTo>
                    <a:pt x="166143" y="2966"/>
                  </a:lnTo>
                  <a:lnTo>
                    <a:pt x="137795" y="0"/>
                  </a:lnTo>
                  <a:close/>
                </a:path>
              </a:pathLst>
            </a:custGeom>
            <a:solidFill>
              <a:srgbClr val="00E300"/>
            </a:solidFill>
          </p:spPr>
          <p:txBody>
            <a:bodyPr wrap="square" lIns="0" tIns="0" rIns="0" bIns="0" rtlCol="0"/>
            <a:lstStyle/>
            <a:p>
              <a:endParaRPr/>
            </a:p>
          </p:txBody>
        </p:sp>
        <p:sp>
          <p:nvSpPr>
            <p:cNvPr id="8" name="object 8"/>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90397" y="331554"/>
                  </a:lnTo>
                  <a:lnTo>
                    <a:pt x="318985" y="305968"/>
                  </a:lnTo>
                  <a:lnTo>
                    <a:pt x="323164" y="301332"/>
                  </a:lnTo>
                  <a:lnTo>
                    <a:pt x="322808" y="294195"/>
                  </a:lnTo>
                  <a:lnTo>
                    <a:pt x="313563" y="285826"/>
                  </a:lnTo>
                  <a:lnTo>
                    <a:pt x="306412" y="286181"/>
                  </a:lnTo>
                  <a:lnTo>
                    <a:pt x="302234" y="290804"/>
                  </a:lnTo>
                  <a:lnTo>
                    <a:pt x="277169" y="313244"/>
                  </a:lnTo>
                  <a:lnTo>
                    <a:pt x="248273" y="329847"/>
                  </a:lnTo>
                  <a:lnTo>
                    <a:pt x="216589" y="340150"/>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56600" y="15428"/>
                  </a:lnTo>
                  <a:lnTo>
                    <a:pt x="220818" y="3943"/>
                  </a:lnTo>
                  <a:lnTo>
                    <a:pt x="183146" y="0"/>
                  </a:lnTo>
                  <a:close/>
                </a:path>
              </a:pathLst>
            </a:custGeom>
            <a:solidFill>
              <a:srgbClr val="052369"/>
            </a:solidFill>
          </p:spPr>
          <p:txBody>
            <a:bodyPr wrap="square" lIns="0" tIns="0" rIns="0" bIns="0" rtlCol="0"/>
            <a:lstStyle/>
            <a:p>
              <a:endParaRPr/>
            </a:p>
          </p:txBody>
        </p:sp>
        <p:sp>
          <p:nvSpPr>
            <p:cNvPr id="9" name="object 9"/>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4762" y="163156"/>
                  </a:lnTo>
                  <a:lnTo>
                    <a:pt x="6413"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30741" y="12372"/>
                  </a:lnTo>
                  <a:lnTo>
                    <a:pt x="244186" y="14147"/>
                  </a:lnTo>
                  <a:lnTo>
                    <a:pt x="257520" y="16799"/>
                  </a:lnTo>
                  <a:lnTo>
                    <a:pt x="273723" y="21234"/>
                  </a:lnTo>
                  <a:lnTo>
                    <a:pt x="276936" y="19532"/>
                  </a:lnTo>
                  <a:lnTo>
                    <a:pt x="278777" y="13461"/>
                  </a:lnTo>
                  <a:lnTo>
                    <a:pt x="277063" y="10248"/>
                  </a:lnTo>
                  <a:lnTo>
                    <a:pt x="260125" y="5618"/>
                  </a:lnTo>
                  <a:lnTo>
                    <a:pt x="246054" y="2819"/>
                  </a:lnTo>
                  <a:lnTo>
                    <a:pt x="231867" y="944"/>
                  </a:lnTo>
                  <a:lnTo>
                    <a:pt x="217614" y="0"/>
                  </a:lnTo>
                  <a:close/>
                </a:path>
              </a:pathLst>
            </a:custGeom>
            <a:solidFill>
              <a:srgbClr val="00E300"/>
            </a:solidFill>
          </p:spPr>
          <p:txBody>
            <a:bodyPr wrap="square" lIns="0" tIns="0" rIns="0" bIns="0" rtlCol="0"/>
            <a:lstStyle/>
            <a:p>
              <a:endParaRPr/>
            </a:p>
          </p:txBody>
        </p:sp>
        <p:pic>
          <p:nvPicPr>
            <p:cNvPr id="10" name="object 10"/>
            <p:cNvPicPr/>
            <p:nvPr/>
          </p:nvPicPr>
          <p:blipFill>
            <a:blip r:embed="rId3" cstate="print"/>
            <a:stretch>
              <a:fillRect/>
            </a:stretch>
          </p:blipFill>
          <p:spPr>
            <a:xfrm>
              <a:off x="11490764" y="492406"/>
              <a:ext cx="126466" cy="126682"/>
            </a:xfrm>
            <a:prstGeom prst="rect">
              <a:avLst/>
            </a:prstGeom>
          </p:spPr>
        </p:pic>
      </p:grpSp>
      <p:sp>
        <p:nvSpPr>
          <p:cNvPr id="11" name="object 11"/>
          <p:cNvSpPr txBox="1"/>
          <p:nvPr/>
        </p:nvSpPr>
        <p:spPr>
          <a:xfrm>
            <a:off x="347300" y="294399"/>
            <a:ext cx="721360" cy="238760"/>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52369"/>
                </a:solidFill>
                <a:latin typeface="Hanken Grotesk"/>
                <a:cs typeface="Hanken Grotesk"/>
              </a:rPr>
              <a:t>Content</a:t>
            </a:r>
            <a:r>
              <a:rPr sz="1400" b="1" spc="-10" dirty="0">
                <a:solidFill>
                  <a:srgbClr val="00E300"/>
                </a:solidFill>
                <a:latin typeface="Hanken Grotesk"/>
                <a:cs typeface="Hanken Grotesk"/>
              </a:rPr>
              <a:t>.</a:t>
            </a:r>
            <a:endParaRPr sz="1400">
              <a:latin typeface="Hanken Grotesk"/>
              <a:cs typeface="Hanken Grotesk"/>
            </a:endParaRPr>
          </a:p>
        </p:txBody>
      </p:sp>
      <p:pic>
        <p:nvPicPr>
          <p:cNvPr id="12" name="object 12"/>
          <p:cNvPicPr/>
          <p:nvPr/>
        </p:nvPicPr>
        <p:blipFill>
          <a:blip r:embed="rId4" cstate="print"/>
          <a:stretch>
            <a:fillRect/>
          </a:stretch>
        </p:blipFill>
        <p:spPr>
          <a:xfrm>
            <a:off x="756004" y="1341343"/>
            <a:ext cx="72643" cy="72656"/>
          </a:xfrm>
          <a:prstGeom prst="rect">
            <a:avLst/>
          </a:prstGeom>
        </p:spPr>
      </p:pic>
      <p:sp>
        <p:nvSpPr>
          <p:cNvPr id="13" name="object 13"/>
          <p:cNvSpPr txBox="1"/>
          <p:nvPr/>
        </p:nvSpPr>
        <p:spPr>
          <a:xfrm>
            <a:off x="852274" y="1202312"/>
            <a:ext cx="3841750" cy="3637278"/>
          </a:xfrm>
          <a:prstGeom prst="rect">
            <a:avLst/>
          </a:prstGeom>
        </p:spPr>
        <p:txBody>
          <a:bodyPr vert="horz" wrap="square" lIns="0" tIns="84455" rIns="0" bIns="0" rtlCol="0">
            <a:spAutoFit/>
          </a:bodyPr>
          <a:lstStyle/>
          <a:p>
            <a:pPr marL="12700" algn="l">
              <a:lnSpc>
                <a:spcPct val="100000"/>
              </a:lnSpc>
              <a:spcBef>
                <a:spcPts val="665"/>
              </a:spcBef>
            </a:pPr>
            <a:r>
              <a:rPr sz="1100" dirty="0">
                <a:solidFill>
                  <a:srgbClr val="FF00FF"/>
                </a:solidFill>
                <a:latin typeface="Hanken Grotesk"/>
                <a:cs typeface="Hanken Grotesk"/>
              </a:rPr>
              <a:t>Who</a:t>
            </a:r>
            <a:r>
              <a:rPr sz="1100" spc="-10" dirty="0">
                <a:solidFill>
                  <a:srgbClr val="FF00FF"/>
                </a:solidFill>
                <a:latin typeface="Hanken Grotesk"/>
                <a:cs typeface="Hanken Grotesk"/>
              </a:rPr>
              <a:t> </a:t>
            </a:r>
            <a:r>
              <a:rPr sz="1100" dirty="0">
                <a:solidFill>
                  <a:srgbClr val="FF00FF"/>
                </a:solidFill>
                <a:latin typeface="Hanken Grotesk"/>
                <a:cs typeface="Hanken Grotesk"/>
              </a:rPr>
              <a:t>we</a:t>
            </a:r>
            <a:r>
              <a:rPr sz="1100" spc="-10" dirty="0">
                <a:solidFill>
                  <a:srgbClr val="FF00FF"/>
                </a:solidFill>
                <a:latin typeface="Hanken Grotesk"/>
                <a:cs typeface="Hanken Grotesk"/>
              </a:rPr>
              <a:t> </a:t>
            </a:r>
            <a:r>
              <a:rPr sz="1100" dirty="0">
                <a:solidFill>
                  <a:srgbClr val="FF00FF"/>
                </a:solidFill>
                <a:latin typeface="Hanken Grotesk"/>
                <a:cs typeface="Hanken Grotesk"/>
              </a:rPr>
              <a:t>are</a:t>
            </a:r>
            <a:r>
              <a:rPr sz="1100" spc="-5" dirty="0">
                <a:solidFill>
                  <a:srgbClr val="FF00FF"/>
                </a:solidFill>
                <a:latin typeface="Hanken Grotesk"/>
                <a:cs typeface="Hanken Grotesk"/>
              </a:rPr>
              <a:t> </a:t>
            </a:r>
            <a:r>
              <a:rPr sz="1100" dirty="0">
                <a:solidFill>
                  <a:srgbClr val="FF00FF"/>
                </a:solidFill>
                <a:latin typeface="Hanken Grotesk"/>
                <a:cs typeface="Hanken Grotesk"/>
              </a:rPr>
              <a:t>–</a:t>
            </a:r>
            <a:r>
              <a:rPr sz="1100" spc="-5" dirty="0">
                <a:solidFill>
                  <a:srgbClr val="FF00FF"/>
                </a:solidFill>
                <a:latin typeface="Hanken Grotesk"/>
                <a:cs typeface="Hanken Grotesk"/>
              </a:rPr>
              <a:t> </a:t>
            </a:r>
            <a:r>
              <a:rPr sz="1100" dirty="0">
                <a:solidFill>
                  <a:srgbClr val="FF00FF"/>
                </a:solidFill>
                <a:latin typeface="Hanken Grotesk"/>
                <a:cs typeface="Hanken Grotesk"/>
              </a:rPr>
              <a:t>at</a:t>
            </a:r>
            <a:r>
              <a:rPr sz="1100" spc="-5" dirty="0">
                <a:solidFill>
                  <a:srgbClr val="FF00FF"/>
                </a:solidFill>
                <a:latin typeface="Hanken Grotesk"/>
                <a:cs typeface="Hanken Grotesk"/>
              </a:rPr>
              <a:t> </a:t>
            </a:r>
            <a:r>
              <a:rPr sz="1100" dirty="0">
                <a:solidFill>
                  <a:srgbClr val="FF00FF"/>
                </a:solidFill>
                <a:latin typeface="Hanken Grotesk"/>
                <a:cs typeface="Hanken Grotesk"/>
              </a:rPr>
              <a:t>a</a:t>
            </a:r>
            <a:r>
              <a:rPr sz="1100" spc="-10" dirty="0">
                <a:solidFill>
                  <a:srgbClr val="FF00FF"/>
                </a:solidFill>
                <a:latin typeface="Hanken Grotesk"/>
                <a:cs typeface="Hanken Grotesk"/>
              </a:rPr>
              <a:t> </a:t>
            </a:r>
            <a:r>
              <a:rPr sz="1100" dirty="0">
                <a:solidFill>
                  <a:srgbClr val="FF00FF"/>
                </a:solidFill>
                <a:latin typeface="Hanken Grotesk"/>
                <a:cs typeface="Hanken Grotesk"/>
              </a:rPr>
              <a:t>glance................................................................</a:t>
            </a:r>
            <a:r>
              <a:rPr sz="1100" spc="-100" dirty="0">
                <a:solidFill>
                  <a:srgbClr val="FF00FF"/>
                </a:solidFill>
                <a:latin typeface="Hanken Grotesk"/>
                <a:cs typeface="Hanken Grotesk"/>
              </a:rPr>
              <a:t> </a:t>
            </a:r>
            <a:r>
              <a:rPr sz="1100" spc="-50" dirty="0">
                <a:solidFill>
                  <a:srgbClr val="FF00FF"/>
                </a:solidFill>
                <a:latin typeface="Hanken Grotesk"/>
                <a:cs typeface="Hanken Grotesk"/>
              </a:rPr>
              <a:t>3</a:t>
            </a:r>
            <a:endParaRPr sz="1100" dirty="0">
              <a:latin typeface="Hanken Grotesk"/>
              <a:cs typeface="Hanken Grotesk"/>
            </a:endParaRPr>
          </a:p>
          <a:p>
            <a:pPr marL="12700" algn="just">
              <a:lnSpc>
                <a:spcPct val="100000"/>
              </a:lnSpc>
              <a:spcBef>
                <a:spcPts val="565"/>
              </a:spcBef>
            </a:pPr>
            <a:r>
              <a:rPr sz="1100" spc="-10" dirty="0">
                <a:solidFill>
                  <a:srgbClr val="FF00FF"/>
                </a:solidFill>
                <a:latin typeface="Hanken Grotesk"/>
                <a:cs typeface="Hanken Grotesk"/>
              </a:rPr>
              <a:t>Leadership..........................................................................................</a:t>
            </a:r>
            <a:r>
              <a:rPr sz="1100" spc="290" dirty="0">
                <a:solidFill>
                  <a:srgbClr val="FF00FF"/>
                </a:solidFill>
                <a:latin typeface="Hanken Grotesk"/>
                <a:cs typeface="Hanken Grotesk"/>
              </a:rPr>
              <a:t>  </a:t>
            </a:r>
            <a:r>
              <a:rPr sz="1100" spc="-50" dirty="0">
                <a:solidFill>
                  <a:srgbClr val="FF00FF"/>
                </a:solidFill>
                <a:latin typeface="Hanken Grotesk"/>
                <a:cs typeface="Hanken Grotesk"/>
              </a:rPr>
              <a:t>4</a:t>
            </a:r>
            <a:endParaRPr sz="1100" dirty="0">
              <a:latin typeface="Hanken Grotesk"/>
              <a:cs typeface="Hanken Grotesk"/>
            </a:endParaRPr>
          </a:p>
          <a:p>
            <a:pPr marL="12700" marR="5715" algn="l">
              <a:lnSpc>
                <a:spcPct val="107600"/>
              </a:lnSpc>
              <a:spcBef>
                <a:spcPts val="370"/>
              </a:spcBef>
            </a:pPr>
            <a:r>
              <a:rPr sz="1100" dirty="0">
                <a:solidFill>
                  <a:srgbClr val="FF00FF"/>
                </a:solidFill>
                <a:latin typeface="Hanken Grotesk"/>
                <a:cs typeface="Hanken Grotesk"/>
              </a:rPr>
              <a:t>The</a:t>
            </a:r>
            <a:r>
              <a:rPr sz="1100" spc="-10" dirty="0">
                <a:solidFill>
                  <a:srgbClr val="FF00FF"/>
                </a:solidFill>
                <a:latin typeface="Hanken Grotesk"/>
                <a:cs typeface="Hanken Grotesk"/>
              </a:rPr>
              <a:t> </a:t>
            </a:r>
            <a:r>
              <a:rPr sz="1100" dirty="0">
                <a:solidFill>
                  <a:srgbClr val="FF00FF"/>
                </a:solidFill>
                <a:latin typeface="Hanken Grotesk"/>
                <a:cs typeface="Hanken Grotesk"/>
              </a:rPr>
              <a:t>global</a:t>
            </a:r>
            <a:r>
              <a:rPr sz="1100" spc="-5" dirty="0">
                <a:solidFill>
                  <a:srgbClr val="FF00FF"/>
                </a:solidFill>
                <a:latin typeface="Hanken Grotesk"/>
                <a:cs typeface="Hanken Grotesk"/>
              </a:rPr>
              <a:t> </a:t>
            </a:r>
            <a:r>
              <a:rPr sz="1100" dirty="0">
                <a:solidFill>
                  <a:srgbClr val="FF00FF"/>
                </a:solidFill>
                <a:latin typeface="Hanken Grotesk"/>
                <a:cs typeface="Hanken Grotesk"/>
              </a:rPr>
              <a:t>journey</a:t>
            </a:r>
            <a:r>
              <a:rPr sz="1100" spc="-10" dirty="0">
                <a:solidFill>
                  <a:srgbClr val="FF00FF"/>
                </a:solidFill>
                <a:latin typeface="Hanken Grotesk"/>
                <a:cs typeface="Hanken Grotesk"/>
              </a:rPr>
              <a:t> </a:t>
            </a:r>
            <a:r>
              <a:rPr sz="1100" dirty="0">
                <a:solidFill>
                  <a:srgbClr val="FF00FF"/>
                </a:solidFill>
                <a:latin typeface="Hanken Grotesk"/>
                <a:cs typeface="Hanken Grotesk"/>
              </a:rPr>
              <a:t>to</a:t>
            </a:r>
            <a:r>
              <a:rPr sz="1100" spc="-5" dirty="0">
                <a:solidFill>
                  <a:srgbClr val="FF00FF"/>
                </a:solidFill>
                <a:latin typeface="Hanken Grotesk"/>
                <a:cs typeface="Hanken Grotesk"/>
              </a:rPr>
              <a:t> </a:t>
            </a:r>
            <a:r>
              <a:rPr sz="1100" spc="-30" dirty="0">
                <a:solidFill>
                  <a:srgbClr val="FF00FF"/>
                </a:solidFill>
                <a:latin typeface="Hanken Grotesk"/>
                <a:cs typeface="Hanken Grotesk"/>
              </a:rPr>
              <a:t>net-</a:t>
            </a:r>
            <a:r>
              <a:rPr sz="1100" spc="-10" dirty="0">
                <a:solidFill>
                  <a:srgbClr val="FF00FF"/>
                </a:solidFill>
                <a:latin typeface="Hanken Grotesk"/>
                <a:cs typeface="Hanken Grotesk"/>
              </a:rPr>
              <a:t>zero. </a:t>
            </a:r>
            <a:r>
              <a:rPr sz="1100" dirty="0">
                <a:solidFill>
                  <a:srgbClr val="FF00FF"/>
                </a:solidFill>
                <a:latin typeface="Hanken Grotesk"/>
                <a:cs typeface="Hanken Grotesk"/>
              </a:rPr>
              <a:t>A</a:t>
            </a:r>
            <a:r>
              <a:rPr sz="1100" spc="-5" dirty="0">
                <a:solidFill>
                  <a:srgbClr val="FF00FF"/>
                </a:solidFill>
                <a:latin typeface="Hanken Grotesk"/>
                <a:cs typeface="Hanken Grotesk"/>
              </a:rPr>
              <a:t> </a:t>
            </a:r>
            <a:r>
              <a:rPr sz="1100" dirty="0">
                <a:solidFill>
                  <a:srgbClr val="FF00FF"/>
                </a:solidFill>
                <a:latin typeface="Hanken Grotesk"/>
                <a:cs typeface="Hanken Grotesk"/>
              </a:rPr>
              <a:t>historic</a:t>
            </a:r>
            <a:r>
              <a:rPr sz="1100" spc="-5" dirty="0">
                <a:solidFill>
                  <a:srgbClr val="FF00FF"/>
                </a:solidFill>
                <a:latin typeface="Hanken Grotesk"/>
                <a:cs typeface="Hanken Grotesk"/>
              </a:rPr>
              <a:t> </a:t>
            </a:r>
            <a:r>
              <a:rPr sz="1100" spc="-10" dirty="0">
                <a:solidFill>
                  <a:srgbClr val="FF00FF"/>
                </a:solidFill>
                <a:latin typeface="Hanken Grotesk"/>
                <a:cs typeface="Hanken Grotesk"/>
              </a:rPr>
              <a:t>investment </a:t>
            </a:r>
            <a:r>
              <a:rPr sz="1650" baseline="5050" dirty="0">
                <a:solidFill>
                  <a:srgbClr val="FF00FF"/>
                </a:solidFill>
                <a:latin typeface="Hanken Grotesk"/>
                <a:cs typeface="Hanken Grotesk"/>
              </a:rPr>
              <a:t>opportunity</a:t>
            </a:r>
            <a:r>
              <a:rPr sz="1650" spc="-262" baseline="5050" dirty="0">
                <a:solidFill>
                  <a:srgbClr val="FF00FF"/>
                </a:solidFill>
                <a:latin typeface="Hanken Grotesk"/>
                <a:cs typeface="Hanken Grotesk"/>
              </a:rPr>
              <a:t> </a:t>
            </a:r>
            <a:r>
              <a:rPr sz="1100" dirty="0">
                <a:solidFill>
                  <a:srgbClr val="FF00FF"/>
                </a:solidFill>
                <a:latin typeface="Hanken Grotesk"/>
                <a:cs typeface="Hanken Grotesk"/>
              </a:rPr>
              <a:t>........................................................................................</a:t>
            </a:r>
            <a:r>
              <a:rPr sz="1100" spc="-60" dirty="0">
                <a:solidFill>
                  <a:srgbClr val="FF00FF"/>
                </a:solidFill>
                <a:latin typeface="Hanken Grotesk"/>
                <a:cs typeface="Hanken Grotesk"/>
              </a:rPr>
              <a:t> </a:t>
            </a:r>
            <a:r>
              <a:rPr sz="1100" spc="-50" dirty="0">
                <a:solidFill>
                  <a:srgbClr val="FF00FF"/>
                </a:solidFill>
                <a:latin typeface="Hanken Grotesk"/>
                <a:cs typeface="Hanken Grotesk"/>
              </a:rPr>
              <a:t>5</a:t>
            </a:r>
            <a:endParaRPr sz="1100" dirty="0">
              <a:latin typeface="Hanken Grotesk"/>
              <a:cs typeface="Hanken Grotesk"/>
            </a:endParaRPr>
          </a:p>
          <a:p>
            <a:pPr marL="12700" marR="5715" algn="l">
              <a:lnSpc>
                <a:spcPct val="107600"/>
              </a:lnSpc>
              <a:spcBef>
                <a:spcPts val="365"/>
              </a:spcBef>
            </a:pPr>
            <a:r>
              <a:rPr sz="1100" dirty="0">
                <a:solidFill>
                  <a:srgbClr val="FF00FF"/>
                </a:solidFill>
                <a:latin typeface="Hanken Grotesk"/>
                <a:cs typeface="Hanken Grotesk"/>
              </a:rPr>
              <a:t>Our</a:t>
            </a:r>
            <a:r>
              <a:rPr sz="1100" spc="-10" dirty="0">
                <a:solidFill>
                  <a:srgbClr val="FF00FF"/>
                </a:solidFill>
                <a:latin typeface="Hanken Grotesk"/>
                <a:cs typeface="Hanken Grotesk"/>
              </a:rPr>
              <a:t> pure-</a:t>
            </a:r>
            <a:r>
              <a:rPr sz="1100" dirty="0">
                <a:solidFill>
                  <a:srgbClr val="FF00FF"/>
                </a:solidFill>
                <a:latin typeface="Hanken Grotesk"/>
                <a:cs typeface="Hanken Grotesk"/>
              </a:rPr>
              <a:t>play</a:t>
            </a:r>
            <a:r>
              <a:rPr sz="1100" spc="-5" dirty="0">
                <a:solidFill>
                  <a:srgbClr val="FF00FF"/>
                </a:solidFill>
                <a:latin typeface="Hanken Grotesk"/>
                <a:cs typeface="Hanken Grotesk"/>
              </a:rPr>
              <a:t> </a:t>
            </a:r>
            <a:r>
              <a:rPr sz="1100" dirty="0">
                <a:solidFill>
                  <a:srgbClr val="FF00FF"/>
                </a:solidFill>
                <a:latin typeface="Hanken Grotesk"/>
                <a:cs typeface="Hanken Grotesk"/>
              </a:rPr>
              <a:t>approach</a:t>
            </a:r>
            <a:r>
              <a:rPr sz="1100" spc="-5" dirty="0">
                <a:solidFill>
                  <a:srgbClr val="FF00FF"/>
                </a:solidFill>
                <a:latin typeface="Hanken Grotesk"/>
                <a:cs typeface="Hanken Grotesk"/>
              </a:rPr>
              <a:t> </a:t>
            </a:r>
            <a:r>
              <a:rPr sz="1100" dirty="0">
                <a:solidFill>
                  <a:srgbClr val="FF00FF"/>
                </a:solidFill>
                <a:latin typeface="Hanken Grotesk"/>
                <a:cs typeface="Hanken Grotesk"/>
              </a:rPr>
              <a:t>to</a:t>
            </a:r>
            <a:r>
              <a:rPr sz="1100" spc="-5" dirty="0">
                <a:solidFill>
                  <a:srgbClr val="FF00FF"/>
                </a:solidFill>
                <a:latin typeface="Hanken Grotesk"/>
                <a:cs typeface="Hanken Grotesk"/>
              </a:rPr>
              <a:t> </a:t>
            </a:r>
            <a:r>
              <a:rPr sz="1100" dirty="0" err="1">
                <a:solidFill>
                  <a:srgbClr val="FF00FF"/>
                </a:solidFill>
                <a:latin typeface="Hanken Grotesk"/>
                <a:cs typeface="Hanken Grotesk"/>
              </a:rPr>
              <a:t>capitalise</a:t>
            </a:r>
            <a:r>
              <a:rPr sz="1100" spc="-5" dirty="0">
                <a:solidFill>
                  <a:srgbClr val="FF00FF"/>
                </a:solidFill>
                <a:latin typeface="Hanken Grotesk"/>
                <a:cs typeface="Hanken Grotesk"/>
              </a:rPr>
              <a:t> </a:t>
            </a:r>
            <a:r>
              <a:rPr sz="1100" dirty="0">
                <a:solidFill>
                  <a:srgbClr val="FF00FF"/>
                </a:solidFill>
                <a:latin typeface="Hanken Grotesk"/>
                <a:cs typeface="Hanken Grotesk"/>
              </a:rPr>
              <a:t>on</a:t>
            </a:r>
            <a:r>
              <a:rPr sz="1100" spc="-5" dirty="0">
                <a:solidFill>
                  <a:srgbClr val="FF00FF"/>
                </a:solidFill>
                <a:latin typeface="Hanken Grotesk"/>
                <a:cs typeface="Hanken Grotesk"/>
              </a:rPr>
              <a:t> </a:t>
            </a:r>
            <a:r>
              <a:rPr sz="1100" dirty="0">
                <a:solidFill>
                  <a:srgbClr val="FF00FF"/>
                </a:solidFill>
                <a:latin typeface="Hanken Grotesk"/>
                <a:cs typeface="Hanken Grotesk"/>
              </a:rPr>
              <a:t>the</a:t>
            </a:r>
            <a:r>
              <a:rPr sz="1100" spc="-5" dirty="0">
                <a:solidFill>
                  <a:srgbClr val="FF00FF"/>
                </a:solidFill>
                <a:latin typeface="Hanken Grotesk"/>
                <a:cs typeface="Hanken Grotesk"/>
              </a:rPr>
              <a:t> </a:t>
            </a:r>
            <a:r>
              <a:rPr sz="1100" spc="-10" dirty="0">
                <a:solidFill>
                  <a:srgbClr val="FF00FF"/>
                </a:solidFill>
                <a:latin typeface="Hanken Grotesk"/>
                <a:cs typeface="Hanken Grotesk"/>
              </a:rPr>
              <a:t>transition’s </a:t>
            </a:r>
            <a:r>
              <a:rPr sz="1650" baseline="5050" dirty="0">
                <a:solidFill>
                  <a:srgbClr val="FF00FF"/>
                </a:solidFill>
                <a:latin typeface="Hanken Grotesk"/>
                <a:cs typeface="Hanken Grotesk"/>
              </a:rPr>
              <a:t>growth</a:t>
            </a:r>
            <a:r>
              <a:rPr sz="1650" spc="-22" baseline="5050" dirty="0">
                <a:solidFill>
                  <a:srgbClr val="FF00FF"/>
                </a:solidFill>
                <a:latin typeface="Hanken Grotesk"/>
                <a:cs typeface="Hanken Grotesk"/>
              </a:rPr>
              <a:t> </a:t>
            </a:r>
            <a:r>
              <a:rPr sz="1650" baseline="5050" dirty="0">
                <a:solidFill>
                  <a:srgbClr val="FF00FF"/>
                </a:solidFill>
                <a:latin typeface="Hanken Grotesk"/>
                <a:cs typeface="Hanken Grotesk"/>
              </a:rPr>
              <a:t>potential</a:t>
            </a:r>
            <a:r>
              <a:rPr sz="1650" spc="-97" baseline="5050" dirty="0">
                <a:solidFill>
                  <a:srgbClr val="FF00FF"/>
                </a:solidFill>
                <a:latin typeface="Hanken Grotesk"/>
                <a:cs typeface="Hanken Grotesk"/>
              </a:rPr>
              <a:t> </a:t>
            </a:r>
            <a:r>
              <a:rPr sz="1100" dirty="0">
                <a:solidFill>
                  <a:srgbClr val="FF00FF"/>
                </a:solidFill>
                <a:latin typeface="Hanken Grotesk"/>
                <a:cs typeface="Hanken Grotesk"/>
              </a:rPr>
              <a:t>...............................................................................</a:t>
            </a:r>
            <a:r>
              <a:rPr sz="1100" spc="-100" dirty="0">
                <a:solidFill>
                  <a:srgbClr val="FF00FF"/>
                </a:solidFill>
                <a:latin typeface="Hanken Grotesk"/>
                <a:cs typeface="Hanken Grotesk"/>
              </a:rPr>
              <a:t> </a:t>
            </a:r>
            <a:r>
              <a:rPr sz="1100" spc="-50" dirty="0">
                <a:solidFill>
                  <a:srgbClr val="FF00FF"/>
                </a:solidFill>
                <a:latin typeface="Hanken Grotesk"/>
                <a:cs typeface="Hanken Grotesk"/>
              </a:rPr>
              <a:t>6</a:t>
            </a:r>
            <a:endParaRPr sz="1100" dirty="0">
              <a:latin typeface="Hanken Grotesk"/>
              <a:cs typeface="Hanken Grotesk"/>
            </a:endParaRPr>
          </a:p>
          <a:p>
            <a:pPr marL="12700" algn="just">
              <a:lnSpc>
                <a:spcPct val="100000"/>
              </a:lnSpc>
              <a:spcBef>
                <a:spcPts val="565"/>
              </a:spcBef>
            </a:pPr>
            <a:r>
              <a:rPr sz="1100" dirty="0">
                <a:solidFill>
                  <a:srgbClr val="FF00FF"/>
                </a:solidFill>
                <a:latin typeface="Hanken Grotesk"/>
                <a:cs typeface="Hanken Grotesk"/>
              </a:rPr>
              <a:t>Business</a:t>
            </a:r>
            <a:r>
              <a:rPr sz="1100" spc="5" dirty="0">
                <a:solidFill>
                  <a:srgbClr val="FF00FF"/>
                </a:solidFill>
                <a:latin typeface="Hanken Grotesk"/>
                <a:cs typeface="Hanken Grotesk"/>
              </a:rPr>
              <a:t> </a:t>
            </a:r>
            <a:r>
              <a:rPr sz="1100" dirty="0">
                <a:solidFill>
                  <a:srgbClr val="FF00FF"/>
                </a:solidFill>
                <a:latin typeface="Hanken Grotesk"/>
                <a:cs typeface="Hanken Grotesk"/>
              </a:rPr>
              <a:t>segment:</a:t>
            </a:r>
            <a:r>
              <a:rPr sz="1100" spc="5" dirty="0">
                <a:solidFill>
                  <a:srgbClr val="FF00FF"/>
                </a:solidFill>
                <a:latin typeface="Hanken Grotesk"/>
                <a:cs typeface="Hanken Grotesk"/>
              </a:rPr>
              <a:t> </a:t>
            </a:r>
            <a:r>
              <a:rPr sz="1100" dirty="0">
                <a:solidFill>
                  <a:srgbClr val="FF00FF"/>
                </a:solidFill>
                <a:latin typeface="Hanken Grotesk"/>
                <a:cs typeface="Hanken Grotesk"/>
              </a:rPr>
              <a:t>Climate</a:t>
            </a:r>
            <a:r>
              <a:rPr sz="1100" spc="5" dirty="0">
                <a:solidFill>
                  <a:srgbClr val="FF00FF"/>
                </a:solidFill>
                <a:latin typeface="Hanken Grotesk"/>
                <a:cs typeface="Hanken Grotesk"/>
              </a:rPr>
              <a:t> </a:t>
            </a:r>
            <a:r>
              <a:rPr sz="1100" dirty="0">
                <a:solidFill>
                  <a:srgbClr val="FF00FF"/>
                </a:solidFill>
                <a:latin typeface="Hanken Grotesk"/>
                <a:cs typeface="Hanken Grotesk"/>
              </a:rPr>
              <a:t>Infrastructure</a:t>
            </a:r>
            <a:r>
              <a:rPr sz="1100" spc="-100" dirty="0">
                <a:solidFill>
                  <a:srgbClr val="FF00FF"/>
                </a:solidFill>
                <a:latin typeface="Hanken Grotesk"/>
                <a:cs typeface="Hanken Grotesk"/>
              </a:rPr>
              <a:t> </a:t>
            </a:r>
            <a:r>
              <a:rPr sz="1100" dirty="0">
                <a:solidFill>
                  <a:srgbClr val="FF00FF"/>
                </a:solidFill>
                <a:latin typeface="Hanken Grotesk"/>
                <a:cs typeface="Hanken Grotesk"/>
              </a:rPr>
              <a:t>.................................</a:t>
            </a:r>
            <a:r>
              <a:rPr sz="1100" spc="-95" dirty="0">
                <a:solidFill>
                  <a:srgbClr val="FF00FF"/>
                </a:solidFill>
                <a:latin typeface="Hanken Grotesk"/>
                <a:cs typeface="Hanken Grotesk"/>
              </a:rPr>
              <a:t> </a:t>
            </a:r>
            <a:r>
              <a:rPr sz="1100" spc="-50" dirty="0">
                <a:solidFill>
                  <a:srgbClr val="FF00FF"/>
                </a:solidFill>
                <a:latin typeface="Hanken Grotesk"/>
                <a:cs typeface="Hanken Grotesk"/>
              </a:rPr>
              <a:t>7</a:t>
            </a:r>
            <a:endParaRPr sz="1100" dirty="0">
              <a:latin typeface="Hanken Grotesk"/>
              <a:cs typeface="Hanken Grotesk"/>
            </a:endParaRPr>
          </a:p>
          <a:p>
            <a:pPr marL="12700" algn="just">
              <a:lnSpc>
                <a:spcPct val="100000"/>
              </a:lnSpc>
              <a:spcBef>
                <a:spcPts val="570"/>
              </a:spcBef>
            </a:pPr>
            <a:r>
              <a:rPr sz="1100" dirty="0">
                <a:solidFill>
                  <a:srgbClr val="FF00FF"/>
                </a:solidFill>
                <a:latin typeface="Hanken Grotesk"/>
                <a:cs typeface="Hanken Grotesk"/>
              </a:rPr>
              <a:t>Business segment:</a:t>
            </a:r>
            <a:r>
              <a:rPr sz="1100" spc="5" dirty="0">
                <a:solidFill>
                  <a:srgbClr val="FF00FF"/>
                </a:solidFill>
                <a:latin typeface="Hanken Grotesk"/>
                <a:cs typeface="Hanken Grotesk"/>
              </a:rPr>
              <a:t> </a:t>
            </a:r>
            <a:r>
              <a:rPr sz="1100" dirty="0">
                <a:solidFill>
                  <a:srgbClr val="FF00FF"/>
                </a:solidFill>
                <a:latin typeface="Hanken Grotesk"/>
                <a:cs typeface="Hanken Grotesk"/>
              </a:rPr>
              <a:t>Sustainable</a:t>
            </a:r>
            <a:r>
              <a:rPr sz="1100" spc="5" dirty="0">
                <a:solidFill>
                  <a:srgbClr val="FF00FF"/>
                </a:solidFill>
                <a:latin typeface="Hanken Grotesk"/>
                <a:cs typeface="Hanken Grotesk"/>
              </a:rPr>
              <a:t> </a:t>
            </a:r>
            <a:r>
              <a:rPr sz="1100" dirty="0">
                <a:solidFill>
                  <a:srgbClr val="FF00FF"/>
                </a:solidFill>
                <a:latin typeface="Hanken Grotesk"/>
                <a:cs typeface="Hanken Grotesk"/>
              </a:rPr>
              <a:t>Fuels</a:t>
            </a:r>
            <a:r>
              <a:rPr sz="1100" spc="-170" dirty="0">
                <a:solidFill>
                  <a:srgbClr val="FF00FF"/>
                </a:solidFill>
                <a:latin typeface="Hanken Grotesk"/>
                <a:cs typeface="Hanken Grotesk"/>
              </a:rPr>
              <a:t> </a:t>
            </a:r>
            <a:r>
              <a:rPr sz="1100" dirty="0">
                <a:solidFill>
                  <a:srgbClr val="FF00FF"/>
                </a:solidFill>
                <a:latin typeface="Hanken Grotesk"/>
                <a:cs typeface="Hanken Grotesk"/>
              </a:rPr>
              <a:t>........................................</a:t>
            </a:r>
            <a:r>
              <a:rPr sz="1100" spc="-140" dirty="0">
                <a:solidFill>
                  <a:srgbClr val="FF00FF"/>
                </a:solidFill>
                <a:latin typeface="Hanken Grotesk"/>
                <a:cs typeface="Hanken Grotesk"/>
              </a:rPr>
              <a:t> </a:t>
            </a:r>
            <a:r>
              <a:rPr sz="1100" spc="-25" dirty="0">
                <a:solidFill>
                  <a:srgbClr val="FF00FF"/>
                </a:solidFill>
                <a:latin typeface="Hanken Grotesk"/>
                <a:cs typeface="Hanken Grotesk"/>
              </a:rPr>
              <a:t>10</a:t>
            </a:r>
            <a:endParaRPr sz="1100" dirty="0">
              <a:latin typeface="Hanken Grotesk"/>
              <a:cs typeface="Hanken Grotesk"/>
            </a:endParaRPr>
          </a:p>
          <a:p>
            <a:pPr marL="12700" marR="10795" algn="just">
              <a:lnSpc>
                <a:spcPct val="139200"/>
              </a:lnSpc>
              <a:spcBef>
                <a:spcPts val="50"/>
              </a:spcBef>
            </a:pPr>
            <a:r>
              <a:rPr sz="1100" dirty="0">
                <a:solidFill>
                  <a:srgbClr val="FF00FF"/>
                </a:solidFill>
                <a:latin typeface="Hanken Grotesk"/>
                <a:cs typeface="Hanken Grotesk"/>
              </a:rPr>
              <a:t>Business</a:t>
            </a:r>
            <a:r>
              <a:rPr sz="1100" spc="140" dirty="0">
                <a:solidFill>
                  <a:srgbClr val="FF00FF"/>
                </a:solidFill>
                <a:latin typeface="Hanken Grotesk"/>
                <a:cs typeface="Hanken Grotesk"/>
              </a:rPr>
              <a:t> </a:t>
            </a:r>
            <a:r>
              <a:rPr sz="1100" dirty="0">
                <a:solidFill>
                  <a:srgbClr val="FF00FF"/>
                </a:solidFill>
                <a:latin typeface="Hanken Grotesk"/>
                <a:cs typeface="Hanken Grotesk"/>
              </a:rPr>
              <a:t>segment:</a:t>
            </a:r>
            <a:r>
              <a:rPr sz="1100" spc="155" dirty="0">
                <a:solidFill>
                  <a:srgbClr val="FF00FF"/>
                </a:solidFill>
                <a:latin typeface="Hanken Grotesk"/>
                <a:cs typeface="Hanken Grotesk"/>
              </a:rPr>
              <a:t> </a:t>
            </a:r>
            <a:r>
              <a:rPr sz="1100" dirty="0">
                <a:solidFill>
                  <a:srgbClr val="FF00FF"/>
                </a:solidFill>
                <a:latin typeface="Hanken Grotesk"/>
                <a:cs typeface="Hanken Grotesk"/>
              </a:rPr>
              <a:t>Climate</a:t>
            </a:r>
            <a:r>
              <a:rPr sz="1100" spc="150" dirty="0">
                <a:solidFill>
                  <a:srgbClr val="FF00FF"/>
                </a:solidFill>
                <a:latin typeface="Hanken Grotesk"/>
                <a:cs typeface="Hanken Grotesk"/>
              </a:rPr>
              <a:t> </a:t>
            </a:r>
            <a:r>
              <a:rPr sz="1100" spc="-10" dirty="0">
                <a:solidFill>
                  <a:srgbClr val="FF00FF"/>
                </a:solidFill>
                <a:latin typeface="Hanken Grotesk"/>
                <a:cs typeface="Hanken Grotesk"/>
              </a:rPr>
              <a:t>Finance...........................................</a:t>
            </a:r>
            <a:r>
              <a:rPr sz="1100" spc="-60" dirty="0">
                <a:solidFill>
                  <a:srgbClr val="FF00FF"/>
                </a:solidFill>
                <a:latin typeface="Hanken Grotesk"/>
                <a:cs typeface="Hanken Grotesk"/>
              </a:rPr>
              <a:t> </a:t>
            </a:r>
            <a:r>
              <a:rPr sz="1100" spc="-25" dirty="0">
                <a:solidFill>
                  <a:srgbClr val="FF00FF"/>
                </a:solidFill>
                <a:latin typeface="Hanken Grotesk"/>
                <a:cs typeface="Hanken Grotesk"/>
              </a:rPr>
              <a:t>13 </a:t>
            </a:r>
            <a:r>
              <a:rPr sz="1100" dirty="0">
                <a:solidFill>
                  <a:srgbClr val="FF00FF"/>
                </a:solidFill>
                <a:latin typeface="Hanken Grotesk"/>
                <a:cs typeface="Hanken Grotesk"/>
              </a:rPr>
              <a:t>Selected</a:t>
            </a:r>
            <a:r>
              <a:rPr sz="1100" spc="-20" dirty="0">
                <a:solidFill>
                  <a:srgbClr val="FF00FF"/>
                </a:solidFill>
                <a:latin typeface="Hanken Grotesk"/>
                <a:cs typeface="Hanken Grotesk"/>
              </a:rPr>
              <a:t> </a:t>
            </a:r>
            <a:r>
              <a:rPr sz="1100" dirty="0">
                <a:solidFill>
                  <a:srgbClr val="FF00FF"/>
                </a:solidFill>
                <a:latin typeface="Hanken Grotesk"/>
                <a:cs typeface="Hanken Grotesk"/>
              </a:rPr>
              <a:t>customers,</a:t>
            </a:r>
            <a:r>
              <a:rPr sz="1100" spc="50" dirty="0">
                <a:solidFill>
                  <a:srgbClr val="FF00FF"/>
                </a:solidFill>
                <a:latin typeface="Hanken Grotesk"/>
                <a:cs typeface="Hanken Grotesk"/>
              </a:rPr>
              <a:t> </a:t>
            </a:r>
            <a:r>
              <a:rPr sz="1100" dirty="0">
                <a:solidFill>
                  <a:srgbClr val="FF00FF"/>
                </a:solidFill>
                <a:latin typeface="Hanken Grotesk"/>
                <a:cs typeface="Hanken Grotesk"/>
              </a:rPr>
              <a:t>partners</a:t>
            </a:r>
            <a:r>
              <a:rPr sz="1100" spc="55" dirty="0">
                <a:solidFill>
                  <a:srgbClr val="FF00FF"/>
                </a:solidFill>
                <a:latin typeface="Hanken Grotesk"/>
                <a:cs typeface="Hanken Grotesk"/>
              </a:rPr>
              <a:t> </a:t>
            </a:r>
            <a:r>
              <a:rPr sz="1100" dirty="0">
                <a:solidFill>
                  <a:srgbClr val="FF00FF"/>
                </a:solidFill>
                <a:latin typeface="Hanken Grotesk"/>
                <a:cs typeface="Hanken Grotesk"/>
              </a:rPr>
              <a:t>and</a:t>
            </a:r>
            <a:r>
              <a:rPr sz="1100" spc="45" dirty="0">
                <a:solidFill>
                  <a:srgbClr val="FF00FF"/>
                </a:solidFill>
                <a:latin typeface="Hanken Grotesk"/>
                <a:cs typeface="Hanken Grotesk"/>
              </a:rPr>
              <a:t> </a:t>
            </a:r>
            <a:r>
              <a:rPr sz="1100" spc="-10" dirty="0">
                <a:solidFill>
                  <a:srgbClr val="FF00FF"/>
                </a:solidFill>
                <a:latin typeface="Hanken Grotesk"/>
                <a:cs typeface="Hanken Grotesk"/>
              </a:rPr>
              <a:t>stakeholders</a:t>
            </a:r>
            <a:r>
              <a:rPr sz="1100" spc="-60" dirty="0">
                <a:solidFill>
                  <a:srgbClr val="FF00FF"/>
                </a:solidFill>
                <a:latin typeface="Hanken Grotesk"/>
                <a:cs typeface="Hanken Grotesk"/>
              </a:rPr>
              <a:t> </a:t>
            </a:r>
            <a:r>
              <a:rPr sz="1100" spc="-10" dirty="0">
                <a:solidFill>
                  <a:srgbClr val="FF00FF"/>
                </a:solidFill>
                <a:latin typeface="Hanken Grotesk"/>
                <a:cs typeface="Hanken Grotesk"/>
              </a:rPr>
              <a:t>...................</a:t>
            </a:r>
            <a:r>
              <a:rPr sz="1100" spc="-65" dirty="0">
                <a:solidFill>
                  <a:srgbClr val="FF00FF"/>
                </a:solidFill>
                <a:latin typeface="Hanken Grotesk"/>
                <a:cs typeface="Hanken Grotesk"/>
              </a:rPr>
              <a:t> </a:t>
            </a:r>
            <a:r>
              <a:rPr sz="1100" spc="-25" dirty="0">
                <a:solidFill>
                  <a:srgbClr val="FF00FF"/>
                </a:solidFill>
                <a:latin typeface="Hanken Grotesk"/>
                <a:cs typeface="Hanken Grotesk"/>
              </a:rPr>
              <a:t>16 </a:t>
            </a:r>
            <a:r>
              <a:rPr sz="1100" dirty="0">
                <a:solidFill>
                  <a:srgbClr val="FF00FF"/>
                </a:solidFill>
                <a:latin typeface="Hanken Grotesk"/>
                <a:cs typeface="Hanken Grotesk"/>
              </a:rPr>
              <a:t>Our</a:t>
            </a:r>
            <a:r>
              <a:rPr sz="1100" spc="-5" dirty="0">
                <a:solidFill>
                  <a:srgbClr val="FF00FF"/>
                </a:solidFill>
                <a:latin typeface="Hanken Grotesk"/>
                <a:cs typeface="Hanken Grotesk"/>
              </a:rPr>
              <a:t> </a:t>
            </a:r>
            <a:r>
              <a:rPr sz="1100" dirty="0">
                <a:solidFill>
                  <a:srgbClr val="FF00FF"/>
                </a:solidFill>
                <a:latin typeface="Hanken Grotesk"/>
                <a:cs typeface="Hanken Grotesk"/>
              </a:rPr>
              <a:t>strategy</a:t>
            </a:r>
            <a:r>
              <a:rPr sz="1100" spc="-5" dirty="0">
                <a:solidFill>
                  <a:srgbClr val="FF00FF"/>
                </a:solidFill>
                <a:latin typeface="Hanken Grotesk"/>
                <a:cs typeface="Hanken Grotesk"/>
              </a:rPr>
              <a:t> </a:t>
            </a:r>
            <a:r>
              <a:rPr sz="1100" dirty="0">
                <a:solidFill>
                  <a:srgbClr val="FF00FF"/>
                </a:solidFill>
                <a:latin typeface="Hanken Grotesk"/>
                <a:cs typeface="Hanken Grotesk"/>
              </a:rPr>
              <a:t>to deliver</a:t>
            </a:r>
            <a:r>
              <a:rPr sz="1100" spc="-5" dirty="0">
                <a:solidFill>
                  <a:srgbClr val="FF00FF"/>
                </a:solidFill>
                <a:latin typeface="Hanken Grotesk"/>
                <a:cs typeface="Hanken Grotesk"/>
              </a:rPr>
              <a:t> </a:t>
            </a:r>
            <a:r>
              <a:rPr sz="1100" dirty="0">
                <a:solidFill>
                  <a:srgbClr val="FF00FF"/>
                </a:solidFill>
                <a:latin typeface="Hanken Grotesk"/>
                <a:cs typeface="Hanken Grotesk"/>
              </a:rPr>
              <a:t>scalable, </a:t>
            </a:r>
            <a:r>
              <a:rPr sz="1100" spc="-10" dirty="0">
                <a:solidFill>
                  <a:srgbClr val="FF00FF"/>
                </a:solidFill>
                <a:latin typeface="Hanken Grotesk"/>
                <a:cs typeface="Hanken Grotesk"/>
              </a:rPr>
              <a:t>profitable</a:t>
            </a:r>
            <a:r>
              <a:rPr sz="1100" spc="-5" dirty="0">
                <a:solidFill>
                  <a:srgbClr val="FF00FF"/>
                </a:solidFill>
                <a:latin typeface="Hanken Grotesk"/>
                <a:cs typeface="Hanken Grotesk"/>
              </a:rPr>
              <a:t> </a:t>
            </a:r>
            <a:r>
              <a:rPr sz="1100" spc="-25" dirty="0">
                <a:solidFill>
                  <a:srgbClr val="FF00FF"/>
                </a:solidFill>
                <a:latin typeface="Hanken Grotesk"/>
                <a:cs typeface="Hanken Grotesk"/>
              </a:rPr>
              <a:t>and</a:t>
            </a:r>
            <a:endParaRPr sz="1100" dirty="0">
              <a:latin typeface="Hanken Grotesk"/>
              <a:cs typeface="Hanken Grotesk"/>
            </a:endParaRPr>
          </a:p>
          <a:p>
            <a:pPr marL="12700" algn="just">
              <a:lnSpc>
                <a:spcPct val="100000"/>
              </a:lnSpc>
              <a:spcBef>
                <a:spcPts val="100"/>
              </a:spcBef>
            </a:pPr>
            <a:r>
              <a:rPr sz="1650" baseline="5050" dirty="0">
                <a:solidFill>
                  <a:srgbClr val="FF00FF"/>
                </a:solidFill>
                <a:latin typeface="Hanken Grotesk"/>
                <a:cs typeface="Hanken Grotesk"/>
              </a:rPr>
              <a:t>sustainable</a:t>
            </a:r>
            <a:r>
              <a:rPr sz="1650" spc="30" baseline="5050" dirty="0">
                <a:solidFill>
                  <a:srgbClr val="FF00FF"/>
                </a:solidFill>
                <a:latin typeface="Hanken Grotesk"/>
                <a:cs typeface="Hanken Grotesk"/>
              </a:rPr>
              <a:t> </a:t>
            </a:r>
            <a:r>
              <a:rPr sz="1650" baseline="5050" dirty="0">
                <a:solidFill>
                  <a:srgbClr val="FF00FF"/>
                </a:solidFill>
                <a:latin typeface="Hanken Grotesk"/>
                <a:cs typeface="Hanken Grotesk"/>
              </a:rPr>
              <a:t>growth</a:t>
            </a:r>
            <a:r>
              <a:rPr sz="1100" dirty="0">
                <a:solidFill>
                  <a:srgbClr val="FF00FF"/>
                </a:solidFill>
                <a:latin typeface="Hanken Grotesk"/>
                <a:cs typeface="Hanken Grotesk"/>
              </a:rPr>
              <a:t>.........................................................................</a:t>
            </a:r>
            <a:r>
              <a:rPr sz="1100" spc="-125" dirty="0">
                <a:solidFill>
                  <a:srgbClr val="FF00FF"/>
                </a:solidFill>
                <a:latin typeface="Hanken Grotesk"/>
                <a:cs typeface="Hanken Grotesk"/>
              </a:rPr>
              <a:t> </a:t>
            </a:r>
            <a:r>
              <a:rPr sz="1100" spc="-25" dirty="0">
                <a:solidFill>
                  <a:srgbClr val="FF00FF"/>
                </a:solidFill>
                <a:latin typeface="Hanken Grotesk"/>
                <a:cs typeface="Hanken Grotesk"/>
              </a:rPr>
              <a:t>17</a:t>
            </a:r>
            <a:endParaRPr sz="1100" dirty="0">
              <a:latin typeface="Hanken Grotesk"/>
              <a:cs typeface="Hanken Grotesk"/>
            </a:endParaRPr>
          </a:p>
          <a:p>
            <a:pPr marL="12700" marR="11430" algn="l">
              <a:lnSpc>
                <a:spcPct val="107600"/>
              </a:lnSpc>
              <a:spcBef>
                <a:spcPts val="365"/>
              </a:spcBef>
            </a:pPr>
            <a:r>
              <a:rPr sz="1100" dirty="0">
                <a:solidFill>
                  <a:srgbClr val="FF00FF"/>
                </a:solidFill>
                <a:latin typeface="Hanken Grotesk"/>
                <a:cs typeface="Hanken Grotesk"/>
              </a:rPr>
              <a:t>An</a:t>
            </a:r>
            <a:r>
              <a:rPr sz="1100" spc="-10" dirty="0">
                <a:solidFill>
                  <a:srgbClr val="FF00FF"/>
                </a:solidFill>
                <a:latin typeface="Hanken Grotesk"/>
                <a:cs typeface="Hanken Grotesk"/>
              </a:rPr>
              <a:t> </a:t>
            </a:r>
            <a:r>
              <a:rPr sz="1100" dirty="0">
                <a:solidFill>
                  <a:srgbClr val="FF00FF"/>
                </a:solidFill>
                <a:latin typeface="Hanken Grotesk"/>
                <a:cs typeface="Hanken Grotesk"/>
              </a:rPr>
              <a:t>immediate</a:t>
            </a:r>
            <a:r>
              <a:rPr sz="1100" spc="-5" dirty="0">
                <a:solidFill>
                  <a:srgbClr val="FF00FF"/>
                </a:solidFill>
                <a:latin typeface="Hanken Grotesk"/>
                <a:cs typeface="Hanken Grotesk"/>
              </a:rPr>
              <a:t> </a:t>
            </a:r>
            <a:r>
              <a:rPr sz="1100" spc="-10" dirty="0">
                <a:solidFill>
                  <a:srgbClr val="FF00FF"/>
                </a:solidFill>
                <a:latin typeface="Hanken Grotesk"/>
                <a:cs typeface="Hanken Grotesk"/>
              </a:rPr>
              <a:t>diversified</a:t>
            </a:r>
            <a:r>
              <a:rPr sz="1100" spc="-5" dirty="0">
                <a:solidFill>
                  <a:srgbClr val="FF00FF"/>
                </a:solidFill>
                <a:latin typeface="Hanken Grotesk"/>
                <a:cs typeface="Hanken Grotesk"/>
              </a:rPr>
              <a:t> </a:t>
            </a:r>
            <a:r>
              <a:rPr sz="1100" dirty="0">
                <a:solidFill>
                  <a:srgbClr val="FF00FF"/>
                </a:solidFill>
                <a:latin typeface="Hanken Grotesk"/>
                <a:cs typeface="Hanken Grotesk"/>
              </a:rPr>
              <a:t>pipeline</a:t>
            </a:r>
            <a:r>
              <a:rPr sz="1100" spc="-5" dirty="0">
                <a:solidFill>
                  <a:srgbClr val="FF00FF"/>
                </a:solidFill>
                <a:latin typeface="Hanken Grotesk"/>
                <a:cs typeface="Hanken Grotesk"/>
              </a:rPr>
              <a:t> </a:t>
            </a:r>
            <a:r>
              <a:rPr sz="1100" dirty="0">
                <a:solidFill>
                  <a:srgbClr val="FF00FF"/>
                </a:solidFill>
                <a:latin typeface="Hanken Grotesk"/>
                <a:cs typeface="Hanken Grotesk"/>
              </a:rPr>
              <a:t>to</a:t>
            </a:r>
            <a:r>
              <a:rPr sz="1100" spc="-5" dirty="0">
                <a:solidFill>
                  <a:srgbClr val="FF00FF"/>
                </a:solidFill>
                <a:latin typeface="Hanken Grotesk"/>
                <a:cs typeface="Hanken Grotesk"/>
              </a:rPr>
              <a:t> </a:t>
            </a:r>
            <a:r>
              <a:rPr sz="1100" dirty="0">
                <a:solidFill>
                  <a:srgbClr val="FF00FF"/>
                </a:solidFill>
                <a:latin typeface="Hanken Grotesk"/>
                <a:cs typeface="Hanken Grotesk"/>
              </a:rPr>
              <a:t>drive</a:t>
            </a:r>
            <a:r>
              <a:rPr sz="1100" spc="-5" dirty="0">
                <a:solidFill>
                  <a:srgbClr val="FF00FF"/>
                </a:solidFill>
                <a:latin typeface="Hanken Grotesk"/>
                <a:cs typeface="Hanken Grotesk"/>
              </a:rPr>
              <a:t> </a:t>
            </a:r>
            <a:r>
              <a:rPr sz="1100" spc="-10" dirty="0">
                <a:solidFill>
                  <a:srgbClr val="FF00FF"/>
                </a:solidFill>
                <a:latin typeface="Hanken Grotesk"/>
                <a:cs typeface="Hanken Grotesk"/>
              </a:rPr>
              <a:t>accelerated</a:t>
            </a:r>
            <a:r>
              <a:rPr sz="1100" spc="500" dirty="0">
                <a:solidFill>
                  <a:srgbClr val="FF00FF"/>
                </a:solidFill>
                <a:latin typeface="Hanken Grotesk"/>
                <a:cs typeface="Hanken Grotesk"/>
              </a:rPr>
              <a:t> </a:t>
            </a:r>
            <a:r>
              <a:rPr sz="1650" spc="-15" baseline="5050" dirty="0">
                <a:solidFill>
                  <a:srgbClr val="FF00FF"/>
                </a:solidFill>
                <a:latin typeface="Hanken Grotesk"/>
                <a:cs typeface="Hanken Grotesk"/>
              </a:rPr>
              <a:t>growth</a:t>
            </a:r>
            <a:r>
              <a:rPr sz="1650" spc="-157" baseline="5050" dirty="0">
                <a:solidFill>
                  <a:srgbClr val="FF00FF"/>
                </a:solidFill>
                <a:latin typeface="Hanken Grotesk"/>
                <a:cs typeface="Hanken Grotesk"/>
              </a:rPr>
              <a:t> </a:t>
            </a:r>
            <a:r>
              <a:rPr sz="1100" dirty="0">
                <a:solidFill>
                  <a:srgbClr val="FF00FF"/>
                </a:solidFill>
                <a:latin typeface="Hanken Grotesk"/>
                <a:cs typeface="Hanken Grotesk"/>
              </a:rPr>
              <a:t>...............................................................................................</a:t>
            </a:r>
            <a:r>
              <a:rPr sz="1100" spc="-120" dirty="0">
                <a:solidFill>
                  <a:srgbClr val="FF00FF"/>
                </a:solidFill>
                <a:latin typeface="Hanken Grotesk"/>
                <a:cs typeface="Hanken Grotesk"/>
              </a:rPr>
              <a:t> </a:t>
            </a:r>
            <a:r>
              <a:rPr sz="1100" spc="-25" dirty="0">
                <a:solidFill>
                  <a:srgbClr val="FF00FF"/>
                </a:solidFill>
                <a:latin typeface="Hanken Grotesk"/>
                <a:cs typeface="Hanken Grotesk"/>
              </a:rPr>
              <a:t>18</a:t>
            </a:r>
            <a:endParaRPr sz="1100" dirty="0">
              <a:latin typeface="Hanken Grotesk"/>
              <a:cs typeface="Hanken Grotesk"/>
            </a:endParaRPr>
          </a:p>
          <a:p>
            <a:pPr marL="12700" algn="just">
              <a:lnSpc>
                <a:spcPct val="100000"/>
              </a:lnSpc>
              <a:spcBef>
                <a:spcPts val="565"/>
              </a:spcBef>
            </a:pPr>
            <a:r>
              <a:rPr sz="1650" baseline="5050" dirty="0">
                <a:solidFill>
                  <a:srgbClr val="FF00FF"/>
                </a:solidFill>
                <a:latin typeface="Hanken Grotesk"/>
                <a:cs typeface="Hanken Grotesk"/>
              </a:rPr>
              <a:t>Appendix</a:t>
            </a:r>
            <a:r>
              <a:rPr sz="1650" spc="-67" baseline="5050" dirty="0">
                <a:solidFill>
                  <a:srgbClr val="FF00FF"/>
                </a:solidFill>
                <a:latin typeface="Hanken Grotesk"/>
                <a:cs typeface="Hanken Grotesk"/>
              </a:rPr>
              <a:t> </a:t>
            </a:r>
            <a:r>
              <a:rPr sz="1100" dirty="0">
                <a:solidFill>
                  <a:srgbClr val="FF00FF"/>
                </a:solidFill>
                <a:latin typeface="Hanken Grotesk"/>
                <a:cs typeface="Hanken Grotesk"/>
              </a:rPr>
              <a:t>..........................................................................................</a:t>
            </a:r>
            <a:r>
              <a:rPr sz="1100" spc="-180" dirty="0">
                <a:solidFill>
                  <a:srgbClr val="FF00FF"/>
                </a:solidFill>
                <a:latin typeface="Hanken Grotesk"/>
                <a:cs typeface="Hanken Grotesk"/>
              </a:rPr>
              <a:t> </a:t>
            </a:r>
            <a:r>
              <a:rPr sz="1100" spc="-25" dirty="0">
                <a:solidFill>
                  <a:srgbClr val="FF00FF"/>
                </a:solidFill>
                <a:latin typeface="Hanken Grotesk"/>
                <a:cs typeface="Hanken Grotesk"/>
              </a:rPr>
              <a:t>20</a:t>
            </a:r>
            <a:endParaRPr sz="1100" dirty="0">
              <a:latin typeface="Hanken Grotesk"/>
              <a:cs typeface="Hanken Grotesk"/>
            </a:endParaRPr>
          </a:p>
          <a:p>
            <a:pPr marL="12700" algn="just">
              <a:lnSpc>
                <a:spcPct val="100000"/>
              </a:lnSpc>
              <a:spcBef>
                <a:spcPts val="570"/>
              </a:spcBef>
            </a:pPr>
            <a:r>
              <a:rPr sz="1100" dirty="0">
                <a:solidFill>
                  <a:srgbClr val="FF00FF"/>
                </a:solidFill>
                <a:latin typeface="Hanken Grotesk"/>
                <a:cs typeface="Hanken Grotesk"/>
              </a:rPr>
              <a:t>Important</a:t>
            </a:r>
            <a:r>
              <a:rPr sz="1100" spc="85" dirty="0">
                <a:solidFill>
                  <a:srgbClr val="FF00FF"/>
                </a:solidFill>
                <a:latin typeface="Hanken Grotesk"/>
                <a:cs typeface="Hanken Grotesk"/>
              </a:rPr>
              <a:t> </a:t>
            </a:r>
            <a:r>
              <a:rPr sz="1100" spc="-10" dirty="0">
                <a:solidFill>
                  <a:srgbClr val="FF00FF"/>
                </a:solidFill>
                <a:latin typeface="Hanken Grotesk"/>
                <a:cs typeface="Hanken Grotesk"/>
              </a:rPr>
              <a:t>notices</a:t>
            </a:r>
            <a:r>
              <a:rPr sz="1100" spc="-160" dirty="0">
                <a:solidFill>
                  <a:srgbClr val="FF00FF"/>
                </a:solidFill>
                <a:latin typeface="Hanken Grotesk"/>
                <a:cs typeface="Hanken Grotesk"/>
              </a:rPr>
              <a:t> </a:t>
            </a:r>
            <a:r>
              <a:rPr sz="1100" spc="-10" dirty="0">
                <a:solidFill>
                  <a:srgbClr val="FF00FF"/>
                </a:solidFill>
                <a:latin typeface="Hanken Grotesk"/>
                <a:cs typeface="Hanken Grotesk"/>
              </a:rPr>
              <a:t>...........................................................................22</a:t>
            </a:r>
            <a:endParaRPr sz="1100" dirty="0">
              <a:latin typeface="Hanken Grotesk"/>
              <a:cs typeface="Hanken Grotesk"/>
            </a:endParaRPr>
          </a:p>
        </p:txBody>
      </p:sp>
      <p:pic>
        <p:nvPicPr>
          <p:cNvPr id="14" name="object 14"/>
          <p:cNvPicPr/>
          <p:nvPr/>
        </p:nvPicPr>
        <p:blipFill>
          <a:blip r:embed="rId4" cstate="print"/>
          <a:stretch>
            <a:fillRect/>
          </a:stretch>
        </p:blipFill>
        <p:spPr>
          <a:xfrm>
            <a:off x="756004" y="1580983"/>
            <a:ext cx="72643" cy="72656"/>
          </a:xfrm>
          <a:prstGeom prst="rect">
            <a:avLst/>
          </a:prstGeom>
        </p:spPr>
      </p:pic>
      <p:pic>
        <p:nvPicPr>
          <p:cNvPr id="15" name="object 15"/>
          <p:cNvPicPr/>
          <p:nvPr/>
        </p:nvPicPr>
        <p:blipFill>
          <a:blip r:embed="rId5" cstate="print"/>
          <a:stretch>
            <a:fillRect/>
          </a:stretch>
        </p:blipFill>
        <p:spPr>
          <a:xfrm>
            <a:off x="756004" y="1820623"/>
            <a:ext cx="72643" cy="72656"/>
          </a:xfrm>
          <a:prstGeom prst="rect">
            <a:avLst/>
          </a:prstGeom>
        </p:spPr>
      </p:pic>
      <p:pic>
        <p:nvPicPr>
          <p:cNvPr id="16" name="object 16"/>
          <p:cNvPicPr/>
          <p:nvPr/>
        </p:nvPicPr>
        <p:blipFill>
          <a:blip r:embed="rId4" cstate="print"/>
          <a:stretch>
            <a:fillRect/>
          </a:stretch>
        </p:blipFill>
        <p:spPr>
          <a:xfrm>
            <a:off x="756004" y="2227903"/>
            <a:ext cx="72643" cy="72656"/>
          </a:xfrm>
          <a:prstGeom prst="rect">
            <a:avLst/>
          </a:prstGeom>
        </p:spPr>
      </p:pic>
      <p:pic>
        <p:nvPicPr>
          <p:cNvPr id="17" name="object 17"/>
          <p:cNvPicPr/>
          <p:nvPr/>
        </p:nvPicPr>
        <p:blipFill>
          <a:blip r:embed="rId5" cstate="print"/>
          <a:stretch>
            <a:fillRect/>
          </a:stretch>
        </p:blipFill>
        <p:spPr>
          <a:xfrm>
            <a:off x="756004" y="2635182"/>
            <a:ext cx="72643" cy="72656"/>
          </a:xfrm>
          <a:prstGeom prst="rect">
            <a:avLst/>
          </a:prstGeom>
        </p:spPr>
      </p:pic>
      <p:pic>
        <p:nvPicPr>
          <p:cNvPr id="18" name="object 18"/>
          <p:cNvPicPr/>
          <p:nvPr/>
        </p:nvPicPr>
        <p:blipFill>
          <a:blip r:embed="rId4" cstate="print"/>
          <a:stretch>
            <a:fillRect/>
          </a:stretch>
        </p:blipFill>
        <p:spPr>
          <a:xfrm>
            <a:off x="756004" y="2874824"/>
            <a:ext cx="72643" cy="72656"/>
          </a:xfrm>
          <a:prstGeom prst="rect">
            <a:avLst/>
          </a:prstGeom>
        </p:spPr>
      </p:pic>
      <p:pic>
        <p:nvPicPr>
          <p:cNvPr id="19" name="object 19"/>
          <p:cNvPicPr/>
          <p:nvPr/>
        </p:nvPicPr>
        <p:blipFill>
          <a:blip r:embed="rId4" cstate="print"/>
          <a:stretch>
            <a:fillRect/>
          </a:stretch>
        </p:blipFill>
        <p:spPr>
          <a:xfrm>
            <a:off x="756004" y="3114462"/>
            <a:ext cx="72643" cy="72656"/>
          </a:xfrm>
          <a:prstGeom prst="rect">
            <a:avLst/>
          </a:prstGeom>
        </p:spPr>
      </p:pic>
      <p:pic>
        <p:nvPicPr>
          <p:cNvPr id="20" name="object 20"/>
          <p:cNvPicPr/>
          <p:nvPr/>
        </p:nvPicPr>
        <p:blipFill>
          <a:blip r:embed="rId5" cstate="print"/>
          <a:stretch>
            <a:fillRect/>
          </a:stretch>
        </p:blipFill>
        <p:spPr>
          <a:xfrm>
            <a:off x="756004" y="3354103"/>
            <a:ext cx="72643" cy="72656"/>
          </a:xfrm>
          <a:prstGeom prst="rect">
            <a:avLst/>
          </a:prstGeom>
        </p:spPr>
      </p:pic>
      <p:pic>
        <p:nvPicPr>
          <p:cNvPr id="21" name="object 21"/>
          <p:cNvPicPr/>
          <p:nvPr/>
        </p:nvPicPr>
        <p:blipFill>
          <a:blip r:embed="rId4" cstate="print"/>
          <a:stretch>
            <a:fillRect/>
          </a:stretch>
        </p:blipFill>
        <p:spPr>
          <a:xfrm>
            <a:off x="756004" y="3593743"/>
            <a:ext cx="72643" cy="72656"/>
          </a:xfrm>
          <a:prstGeom prst="rect">
            <a:avLst/>
          </a:prstGeom>
        </p:spPr>
      </p:pic>
      <p:pic>
        <p:nvPicPr>
          <p:cNvPr id="22" name="object 22"/>
          <p:cNvPicPr/>
          <p:nvPr/>
        </p:nvPicPr>
        <p:blipFill>
          <a:blip r:embed="rId4" cstate="print"/>
          <a:stretch>
            <a:fillRect/>
          </a:stretch>
        </p:blipFill>
        <p:spPr>
          <a:xfrm>
            <a:off x="756004" y="4001023"/>
            <a:ext cx="72643" cy="72656"/>
          </a:xfrm>
          <a:prstGeom prst="rect">
            <a:avLst/>
          </a:prstGeom>
        </p:spPr>
      </p:pic>
      <p:pic>
        <p:nvPicPr>
          <p:cNvPr id="23" name="object 23"/>
          <p:cNvPicPr/>
          <p:nvPr/>
        </p:nvPicPr>
        <p:blipFill>
          <a:blip r:embed="rId4" cstate="print"/>
          <a:stretch>
            <a:fillRect/>
          </a:stretch>
        </p:blipFill>
        <p:spPr>
          <a:xfrm>
            <a:off x="756004" y="4408303"/>
            <a:ext cx="72643" cy="72656"/>
          </a:xfrm>
          <a:prstGeom prst="rect">
            <a:avLst/>
          </a:prstGeom>
        </p:spPr>
      </p:pic>
      <p:pic>
        <p:nvPicPr>
          <p:cNvPr id="24" name="object 24"/>
          <p:cNvPicPr/>
          <p:nvPr/>
        </p:nvPicPr>
        <p:blipFill>
          <a:blip r:embed="rId4" cstate="print"/>
          <a:stretch>
            <a:fillRect/>
          </a:stretch>
        </p:blipFill>
        <p:spPr>
          <a:xfrm>
            <a:off x="756004" y="4647943"/>
            <a:ext cx="72643" cy="72656"/>
          </a:xfrm>
          <a:prstGeom prst="rect">
            <a:avLst/>
          </a:prstGeom>
        </p:spPr>
      </p:pic>
      <p:sp>
        <p:nvSpPr>
          <p:cNvPr id="25" name="object 25"/>
          <p:cNvSpPr/>
          <p:nvPr/>
        </p:nvSpPr>
        <p:spPr>
          <a:xfrm>
            <a:off x="11977204" y="6641998"/>
            <a:ext cx="216535" cy="216535"/>
          </a:xfrm>
          <a:custGeom>
            <a:avLst/>
            <a:gdLst/>
            <a:ahLst/>
            <a:cxnLst/>
            <a:rect l="l" t="t" r="r" b="b"/>
            <a:pathLst>
              <a:path w="216534" h="216534">
                <a:moveTo>
                  <a:pt x="216001" y="0"/>
                </a:moveTo>
                <a:lnTo>
                  <a:pt x="0" y="0"/>
                </a:lnTo>
                <a:lnTo>
                  <a:pt x="0" y="216001"/>
                </a:lnTo>
                <a:lnTo>
                  <a:pt x="216001" y="216001"/>
                </a:lnTo>
                <a:lnTo>
                  <a:pt x="216001" y="0"/>
                </a:lnTo>
                <a:close/>
              </a:path>
            </a:pathLst>
          </a:custGeom>
          <a:solidFill>
            <a:srgbClr val="052369"/>
          </a:solidFill>
        </p:spPr>
        <p:txBody>
          <a:bodyPr wrap="square" lIns="0" tIns="0" rIns="0" bIns="0" rtlCol="0"/>
          <a:lstStyle/>
          <a:p>
            <a:endParaRPr/>
          </a:p>
        </p:txBody>
      </p:sp>
      <p:sp>
        <p:nvSpPr>
          <p:cNvPr id="26" name="object 26"/>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spc="-50" dirty="0"/>
              <a:t>2</a:t>
            </a:fld>
            <a:endParaRPr spc="-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E92D-4E4F-1614-1AB9-C5828C712188}"/>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17E432F3-32C7-43DA-D3F0-285E6E8F64CD}"/>
              </a:ext>
            </a:extLst>
          </p:cNvPr>
          <p:cNvSpPr txBox="1"/>
          <p:nvPr/>
        </p:nvSpPr>
        <p:spPr>
          <a:xfrm>
            <a:off x="321900" y="298654"/>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08086F23-98FE-D788-6A66-1899C06075C0}"/>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FB6B5FE3-78AF-F47C-C62B-217556EF86B3}"/>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sz="1800" b="0" i="0" u="none" strike="noStrike" baseline="0" dirty="0">
                <a:solidFill>
                  <a:srgbClr val="052369"/>
                </a:solidFill>
                <a:latin typeface="Roboto-Regular"/>
              </a:rPr>
              <a:t>Development and operating track record</a:t>
            </a:r>
            <a:r>
              <a:rPr lang="en-US" b="1" spc="-75" dirty="0">
                <a:solidFill>
                  <a:srgbClr val="052369"/>
                </a:solidFill>
                <a:latin typeface="Arial"/>
                <a:cs typeface="Arial"/>
              </a:rPr>
              <a:t>. </a:t>
            </a:r>
            <a:endParaRPr lang="en-GB" dirty="0">
              <a:latin typeface="Arial"/>
              <a:cs typeface="Arial"/>
            </a:endParaRPr>
          </a:p>
        </p:txBody>
      </p:sp>
      <p:sp>
        <p:nvSpPr>
          <p:cNvPr id="132" name="Textfeld 131">
            <a:extLst>
              <a:ext uri="{FF2B5EF4-FFF2-40B4-BE49-F238E27FC236}">
                <a16:creationId xmlns:a16="http://schemas.microsoft.com/office/drawing/2014/main" id="{7B5CCBDA-0C86-B34D-2028-3C789FDB3FAB}"/>
              </a:ext>
            </a:extLst>
          </p:cNvPr>
          <p:cNvSpPr txBox="1"/>
          <p:nvPr/>
        </p:nvSpPr>
        <p:spPr>
          <a:xfrm>
            <a:off x="199846" y="469369"/>
            <a:ext cx="2511811" cy="276999"/>
          </a:xfrm>
          <a:prstGeom prst="rect">
            <a:avLst/>
          </a:prstGeom>
          <a:noFill/>
        </p:spPr>
        <p:txBody>
          <a:bodyPr wrap="square">
            <a:spAutoFit/>
          </a:bodyPr>
          <a:lstStyle/>
          <a:p>
            <a:r>
              <a:rPr lang="en-US" sz="1200" b="1" dirty="0">
                <a:solidFill>
                  <a:srgbClr val="FF0000"/>
                </a:solidFill>
                <a:latin typeface="Arial" panose="020B0604020202020204" pitchFamily="34" charset="0"/>
                <a:cs typeface="Arial" panose="020B0604020202020204" pitchFamily="34" charset="0"/>
              </a:rPr>
              <a:t>…</a:t>
            </a:r>
            <a:endParaRPr lang="de-DE" sz="1200" b="1" dirty="0">
              <a:solidFill>
                <a:srgbClr val="FF0000"/>
              </a:solidFill>
              <a:latin typeface="Arial" panose="020B0604020202020204" pitchFamily="34" charset="0"/>
              <a:cs typeface="Arial" panose="020B0604020202020204" pitchFamily="34" charset="0"/>
            </a:endParaRPr>
          </a:p>
        </p:txBody>
      </p:sp>
      <p:pic>
        <p:nvPicPr>
          <p:cNvPr id="643" name="Grafik 642">
            <a:extLst>
              <a:ext uri="{FF2B5EF4-FFF2-40B4-BE49-F238E27FC236}">
                <a16:creationId xmlns:a16="http://schemas.microsoft.com/office/drawing/2014/main" id="{3BAE4A18-84C1-9D93-654A-7FE44648E464}"/>
              </a:ext>
            </a:extLst>
          </p:cNvPr>
          <p:cNvPicPr>
            <a:picLocks noChangeAspect="1"/>
          </p:cNvPicPr>
          <p:nvPr/>
        </p:nvPicPr>
        <p:blipFill>
          <a:blip r:embed="rId3"/>
          <a:stretch>
            <a:fillRect/>
          </a:stretch>
        </p:blipFill>
        <p:spPr>
          <a:xfrm>
            <a:off x="676293" y="1136031"/>
            <a:ext cx="7199503" cy="4123987"/>
          </a:xfrm>
          <a:prstGeom prst="rect">
            <a:avLst/>
          </a:prstGeom>
        </p:spPr>
      </p:pic>
      <p:pic>
        <p:nvPicPr>
          <p:cNvPr id="648" name="Grafik 647">
            <a:extLst>
              <a:ext uri="{FF2B5EF4-FFF2-40B4-BE49-F238E27FC236}">
                <a16:creationId xmlns:a16="http://schemas.microsoft.com/office/drawing/2014/main" id="{E600A420-E7B0-A653-03D6-DDA532697E83}"/>
              </a:ext>
            </a:extLst>
          </p:cNvPr>
          <p:cNvPicPr>
            <a:picLocks noChangeAspect="1"/>
          </p:cNvPicPr>
          <p:nvPr/>
        </p:nvPicPr>
        <p:blipFill>
          <a:blip r:embed="rId4"/>
          <a:stretch>
            <a:fillRect/>
          </a:stretch>
        </p:blipFill>
        <p:spPr>
          <a:xfrm>
            <a:off x="6702640" y="3743198"/>
            <a:ext cx="5489359" cy="2843109"/>
          </a:xfrm>
          <a:prstGeom prst="rect">
            <a:avLst/>
          </a:prstGeom>
        </p:spPr>
      </p:pic>
      <p:pic>
        <p:nvPicPr>
          <p:cNvPr id="650" name="Grafik 649">
            <a:extLst>
              <a:ext uri="{FF2B5EF4-FFF2-40B4-BE49-F238E27FC236}">
                <a16:creationId xmlns:a16="http://schemas.microsoft.com/office/drawing/2014/main" id="{0402EC07-19E1-EFEC-230C-B93E101D288B}"/>
              </a:ext>
            </a:extLst>
          </p:cNvPr>
          <p:cNvPicPr>
            <a:picLocks noChangeAspect="1"/>
          </p:cNvPicPr>
          <p:nvPr/>
        </p:nvPicPr>
        <p:blipFill>
          <a:blip r:embed="rId5"/>
          <a:stretch>
            <a:fillRect/>
          </a:stretch>
        </p:blipFill>
        <p:spPr>
          <a:xfrm>
            <a:off x="5308151" y="366621"/>
            <a:ext cx="6590885" cy="2785380"/>
          </a:xfrm>
          <a:prstGeom prst="rect">
            <a:avLst/>
          </a:prstGeom>
        </p:spPr>
      </p:pic>
      <p:pic>
        <p:nvPicPr>
          <p:cNvPr id="3" name="Grafik 2">
            <a:extLst>
              <a:ext uri="{FF2B5EF4-FFF2-40B4-BE49-F238E27FC236}">
                <a16:creationId xmlns:a16="http://schemas.microsoft.com/office/drawing/2014/main" id="{9536AF8E-20A4-3832-38F3-175BC640DA0A}"/>
              </a:ext>
            </a:extLst>
          </p:cNvPr>
          <p:cNvPicPr>
            <a:picLocks noChangeAspect="1"/>
          </p:cNvPicPr>
          <p:nvPr/>
        </p:nvPicPr>
        <p:blipFill>
          <a:blip r:embed="rId6"/>
          <a:stretch>
            <a:fillRect/>
          </a:stretch>
        </p:blipFill>
        <p:spPr>
          <a:xfrm>
            <a:off x="182091" y="419121"/>
            <a:ext cx="2694274" cy="313717"/>
          </a:xfrm>
          <a:prstGeom prst="rect">
            <a:avLst/>
          </a:prstGeom>
        </p:spPr>
      </p:pic>
    </p:spTree>
    <p:extLst>
      <p:ext uri="{BB962C8B-B14F-4D97-AF65-F5344CB8AC3E}">
        <p14:creationId xmlns:p14="http://schemas.microsoft.com/office/powerpoint/2010/main" val="4144186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DFC9-7A25-3233-80D8-80BE91527F6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A9559EF-CBF0-9E4F-ECA3-A27D5E423AF3}"/>
              </a:ext>
            </a:extLst>
          </p:cNvPr>
          <p:cNvSpPr/>
          <p:nvPr/>
        </p:nvSpPr>
        <p:spPr>
          <a:xfrm>
            <a:off x="36474" y="0"/>
            <a:ext cx="12156719" cy="6858000"/>
          </a:xfrm>
          <a:prstGeom prst="rect">
            <a:avLst/>
          </a:prstGeom>
          <a:blipFill>
            <a:blip r:embed="rId3"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0B1A2C31-6C32-877B-881B-B3CDF4050A2A}"/>
              </a:ext>
            </a:extLst>
          </p:cNvPr>
          <p:cNvSpPr/>
          <p:nvPr/>
        </p:nvSpPr>
        <p:spPr>
          <a:xfrm>
            <a:off x="6181289" y="4096975"/>
            <a:ext cx="729615" cy="337820"/>
          </a:xfrm>
          <a:custGeom>
            <a:avLst/>
            <a:gdLst/>
            <a:ahLst/>
            <a:cxnLst/>
            <a:rect l="l" t="t" r="r" b="b"/>
            <a:pathLst>
              <a:path w="729615" h="337820">
                <a:moveTo>
                  <a:pt x="0" y="337200"/>
                </a:moveTo>
                <a:lnTo>
                  <a:pt x="47805" y="336028"/>
                </a:lnTo>
                <a:lnTo>
                  <a:pt x="95003" y="332548"/>
                </a:lnTo>
                <a:lnTo>
                  <a:pt x="141540" y="326815"/>
                </a:lnTo>
                <a:lnTo>
                  <a:pt x="187360" y="318884"/>
                </a:lnTo>
                <a:lnTo>
                  <a:pt x="232409" y="308810"/>
                </a:lnTo>
                <a:lnTo>
                  <a:pt x="276632" y="296647"/>
                </a:lnTo>
                <a:lnTo>
                  <a:pt x="319974" y="282451"/>
                </a:lnTo>
                <a:lnTo>
                  <a:pt x="362379" y="266277"/>
                </a:lnTo>
                <a:lnTo>
                  <a:pt x="403794" y="248179"/>
                </a:lnTo>
                <a:lnTo>
                  <a:pt x="444163" y="228212"/>
                </a:lnTo>
                <a:lnTo>
                  <a:pt x="483432" y="206430"/>
                </a:lnTo>
                <a:lnTo>
                  <a:pt x="521545" y="182890"/>
                </a:lnTo>
                <a:lnTo>
                  <a:pt x="558447" y="157646"/>
                </a:lnTo>
                <a:lnTo>
                  <a:pt x="594085" y="130752"/>
                </a:lnTo>
                <a:lnTo>
                  <a:pt x="628402" y="102264"/>
                </a:lnTo>
                <a:lnTo>
                  <a:pt x="661344" y="72236"/>
                </a:lnTo>
                <a:lnTo>
                  <a:pt x="692857" y="40724"/>
                </a:lnTo>
                <a:lnTo>
                  <a:pt x="722884" y="7782"/>
                </a:lnTo>
                <a:lnTo>
                  <a:pt x="729345" y="0"/>
                </a:lnTo>
              </a:path>
            </a:pathLst>
          </a:custGeom>
          <a:ln w="394652">
            <a:solidFill>
              <a:srgbClr val="00E300"/>
            </a:solidFill>
          </a:ln>
        </p:spPr>
        <p:txBody>
          <a:bodyPr wrap="square" lIns="0" tIns="0" rIns="0" bIns="0" rtlCol="0"/>
          <a:lstStyle/>
          <a:p>
            <a:endParaRPr/>
          </a:p>
        </p:txBody>
      </p:sp>
      <p:sp>
        <p:nvSpPr>
          <p:cNvPr id="4" name="object 4">
            <a:extLst>
              <a:ext uri="{FF2B5EF4-FFF2-40B4-BE49-F238E27FC236}">
                <a16:creationId xmlns:a16="http://schemas.microsoft.com/office/drawing/2014/main" id="{A1E26A9B-84C6-7D14-9385-34482C5C2704}"/>
              </a:ext>
            </a:extLst>
          </p:cNvPr>
          <p:cNvSpPr/>
          <p:nvPr/>
        </p:nvSpPr>
        <p:spPr>
          <a:xfrm>
            <a:off x="5423067" y="4061365"/>
            <a:ext cx="758825" cy="373380"/>
          </a:xfrm>
          <a:custGeom>
            <a:avLst/>
            <a:gdLst/>
            <a:ahLst/>
            <a:cxnLst/>
            <a:rect l="l" t="t" r="r" b="b"/>
            <a:pathLst>
              <a:path w="758825" h="373379">
                <a:moveTo>
                  <a:pt x="0" y="0"/>
                </a:moveTo>
                <a:lnTo>
                  <a:pt x="35336" y="43392"/>
                </a:lnTo>
                <a:lnTo>
                  <a:pt x="65364" y="76334"/>
                </a:lnTo>
                <a:lnTo>
                  <a:pt x="96876" y="107847"/>
                </a:lnTo>
                <a:lnTo>
                  <a:pt x="129819" y="137874"/>
                </a:lnTo>
                <a:lnTo>
                  <a:pt x="164136" y="166363"/>
                </a:lnTo>
                <a:lnTo>
                  <a:pt x="199773" y="193256"/>
                </a:lnTo>
                <a:lnTo>
                  <a:pt x="236676" y="218501"/>
                </a:lnTo>
                <a:lnTo>
                  <a:pt x="274789" y="242041"/>
                </a:lnTo>
                <a:lnTo>
                  <a:pt x="314057" y="263822"/>
                </a:lnTo>
                <a:lnTo>
                  <a:pt x="354426" y="283789"/>
                </a:lnTo>
                <a:lnTo>
                  <a:pt x="395841" y="301887"/>
                </a:lnTo>
                <a:lnTo>
                  <a:pt x="438247" y="318062"/>
                </a:lnTo>
                <a:lnTo>
                  <a:pt x="481589" y="332258"/>
                </a:lnTo>
                <a:lnTo>
                  <a:pt x="525811" y="344420"/>
                </a:lnTo>
                <a:lnTo>
                  <a:pt x="570860" y="354495"/>
                </a:lnTo>
                <a:lnTo>
                  <a:pt x="616681" y="362426"/>
                </a:lnTo>
                <a:lnTo>
                  <a:pt x="663217" y="368159"/>
                </a:lnTo>
                <a:lnTo>
                  <a:pt x="710416" y="371639"/>
                </a:lnTo>
                <a:lnTo>
                  <a:pt x="758221" y="372811"/>
                </a:lnTo>
              </a:path>
            </a:pathLst>
          </a:custGeom>
          <a:ln w="394652">
            <a:solidFill>
              <a:srgbClr val="00E300"/>
            </a:solidFill>
          </a:ln>
        </p:spPr>
        <p:txBody>
          <a:bodyPr wrap="square" lIns="0" tIns="0" rIns="0" bIns="0" rtlCol="0"/>
          <a:lstStyle/>
          <a:p>
            <a:endParaRPr/>
          </a:p>
        </p:txBody>
      </p:sp>
      <p:sp>
        <p:nvSpPr>
          <p:cNvPr id="5" name="object 5">
            <a:extLst>
              <a:ext uri="{FF2B5EF4-FFF2-40B4-BE49-F238E27FC236}">
                <a16:creationId xmlns:a16="http://schemas.microsoft.com/office/drawing/2014/main" id="{45AFD0D0-45FB-215F-DCE7-6D0448406785}"/>
              </a:ext>
            </a:extLst>
          </p:cNvPr>
          <p:cNvSpPr/>
          <p:nvPr/>
        </p:nvSpPr>
        <p:spPr>
          <a:xfrm>
            <a:off x="5223467" y="2535104"/>
            <a:ext cx="781050" cy="1292225"/>
          </a:xfrm>
          <a:custGeom>
            <a:avLst/>
            <a:gdLst/>
            <a:ahLst/>
            <a:cxnLst/>
            <a:rect l="l" t="t" r="r" b="b"/>
            <a:pathLst>
              <a:path w="781050" h="1292225">
                <a:moveTo>
                  <a:pt x="780545" y="0"/>
                </a:moveTo>
                <a:lnTo>
                  <a:pt x="725411" y="11819"/>
                </a:lnTo>
                <a:lnTo>
                  <a:pt x="681188" y="23982"/>
                </a:lnTo>
                <a:lnTo>
                  <a:pt x="637847" y="38178"/>
                </a:lnTo>
                <a:lnTo>
                  <a:pt x="595441" y="54353"/>
                </a:lnTo>
                <a:lnTo>
                  <a:pt x="554026" y="72451"/>
                </a:lnTo>
                <a:lnTo>
                  <a:pt x="513657" y="92418"/>
                </a:lnTo>
                <a:lnTo>
                  <a:pt x="474389" y="114199"/>
                </a:lnTo>
                <a:lnTo>
                  <a:pt x="436276" y="137739"/>
                </a:lnTo>
                <a:lnTo>
                  <a:pt x="399373" y="162984"/>
                </a:lnTo>
                <a:lnTo>
                  <a:pt x="363736" y="189877"/>
                </a:lnTo>
                <a:lnTo>
                  <a:pt x="329418" y="218365"/>
                </a:lnTo>
                <a:lnTo>
                  <a:pt x="296476" y="248393"/>
                </a:lnTo>
                <a:lnTo>
                  <a:pt x="264964" y="279906"/>
                </a:lnTo>
                <a:lnTo>
                  <a:pt x="234936" y="312848"/>
                </a:lnTo>
                <a:lnTo>
                  <a:pt x="206448" y="347165"/>
                </a:lnTo>
                <a:lnTo>
                  <a:pt x="179554" y="382803"/>
                </a:lnTo>
                <a:lnTo>
                  <a:pt x="154310" y="419705"/>
                </a:lnTo>
                <a:lnTo>
                  <a:pt x="130770" y="457818"/>
                </a:lnTo>
                <a:lnTo>
                  <a:pt x="108988" y="497087"/>
                </a:lnTo>
                <a:lnTo>
                  <a:pt x="89021" y="537456"/>
                </a:lnTo>
                <a:lnTo>
                  <a:pt x="70923" y="578870"/>
                </a:lnTo>
                <a:lnTo>
                  <a:pt x="54748" y="621276"/>
                </a:lnTo>
                <a:lnTo>
                  <a:pt x="40552" y="664618"/>
                </a:lnTo>
                <a:lnTo>
                  <a:pt x="28390" y="708840"/>
                </a:lnTo>
                <a:lnTo>
                  <a:pt x="18316" y="753889"/>
                </a:lnTo>
                <a:lnTo>
                  <a:pt x="10385" y="799710"/>
                </a:lnTo>
                <a:lnTo>
                  <a:pt x="4652" y="846247"/>
                </a:lnTo>
                <a:lnTo>
                  <a:pt x="1172" y="893445"/>
                </a:lnTo>
                <a:lnTo>
                  <a:pt x="0" y="941250"/>
                </a:lnTo>
                <a:lnTo>
                  <a:pt x="1172" y="989055"/>
                </a:lnTo>
                <a:lnTo>
                  <a:pt x="4652" y="1036254"/>
                </a:lnTo>
                <a:lnTo>
                  <a:pt x="10385" y="1082791"/>
                </a:lnTo>
                <a:lnTo>
                  <a:pt x="18316" y="1128611"/>
                </a:lnTo>
                <a:lnTo>
                  <a:pt x="28390" y="1173660"/>
                </a:lnTo>
                <a:lnTo>
                  <a:pt x="40552" y="1217883"/>
                </a:lnTo>
                <a:lnTo>
                  <a:pt x="54748" y="1261224"/>
                </a:lnTo>
                <a:lnTo>
                  <a:pt x="66543" y="1292146"/>
                </a:lnTo>
              </a:path>
            </a:pathLst>
          </a:custGeom>
          <a:ln w="394652">
            <a:solidFill>
              <a:srgbClr val="00E300"/>
            </a:solidFill>
          </a:ln>
        </p:spPr>
        <p:txBody>
          <a:bodyPr wrap="square" lIns="0" tIns="0" rIns="0" bIns="0" rtlCol="0"/>
          <a:lstStyle/>
          <a:p>
            <a:endParaRPr/>
          </a:p>
        </p:txBody>
      </p:sp>
      <p:sp>
        <p:nvSpPr>
          <p:cNvPr id="6" name="object 6">
            <a:extLst>
              <a:ext uri="{FF2B5EF4-FFF2-40B4-BE49-F238E27FC236}">
                <a16:creationId xmlns:a16="http://schemas.microsoft.com/office/drawing/2014/main" id="{9A2B1FDA-893E-8E4D-7C0F-6259B8536336}"/>
              </a:ext>
            </a:extLst>
          </p:cNvPr>
          <p:cNvSpPr/>
          <p:nvPr/>
        </p:nvSpPr>
        <p:spPr>
          <a:xfrm>
            <a:off x="4897013" y="2844243"/>
            <a:ext cx="165100" cy="1155700"/>
          </a:xfrm>
          <a:custGeom>
            <a:avLst/>
            <a:gdLst/>
            <a:ahLst/>
            <a:cxnLst/>
            <a:rect l="l" t="t" r="r" b="b"/>
            <a:pathLst>
              <a:path w="165100" h="1155700">
                <a:moveTo>
                  <a:pt x="164781" y="0"/>
                </a:moveTo>
                <a:lnTo>
                  <a:pt x="139729" y="46541"/>
                </a:lnTo>
                <a:lnTo>
                  <a:pt x="119807" y="87424"/>
                </a:lnTo>
                <a:lnTo>
                  <a:pt x="101299" y="129099"/>
                </a:lnTo>
                <a:lnTo>
                  <a:pt x="84238" y="171534"/>
                </a:lnTo>
                <a:lnTo>
                  <a:pt x="68653" y="214699"/>
                </a:lnTo>
                <a:lnTo>
                  <a:pt x="54577" y="258562"/>
                </a:lnTo>
                <a:lnTo>
                  <a:pt x="42039" y="303091"/>
                </a:lnTo>
                <a:lnTo>
                  <a:pt x="31073" y="348257"/>
                </a:lnTo>
                <a:lnTo>
                  <a:pt x="21708" y="394027"/>
                </a:lnTo>
                <a:lnTo>
                  <a:pt x="13976" y="440371"/>
                </a:lnTo>
                <a:lnTo>
                  <a:pt x="7908" y="487257"/>
                </a:lnTo>
                <a:lnTo>
                  <a:pt x="3535" y="534654"/>
                </a:lnTo>
                <a:lnTo>
                  <a:pt x="889" y="582532"/>
                </a:lnTo>
                <a:lnTo>
                  <a:pt x="0" y="630858"/>
                </a:lnTo>
                <a:lnTo>
                  <a:pt x="889" y="679184"/>
                </a:lnTo>
                <a:lnTo>
                  <a:pt x="3535" y="727061"/>
                </a:lnTo>
                <a:lnTo>
                  <a:pt x="7908" y="774459"/>
                </a:lnTo>
                <a:lnTo>
                  <a:pt x="13976" y="821345"/>
                </a:lnTo>
                <a:lnTo>
                  <a:pt x="21708" y="867688"/>
                </a:lnTo>
                <a:lnTo>
                  <a:pt x="31073" y="913458"/>
                </a:lnTo>
                <a:lnTo>
                  <a:pt x="42039" y="958624"/>
                </a:lnTo>
                <a:lnTo>
                  <a:pt x="54577" y="1003153"/>
                </a:lnTo>
                <a:lnTo>
                  <a:pt x="68653" y="1047015"/>
                </a:lnTo>
                <a:lnTo>
                  <a:pt x="84238" y="1090180"/>
                </a:lnTo>
                <a:lnTo>
                  <a:pt x="101299" y="1132615"/>
                </a:lnTo>
                <a:lnTo>
                  <a:pt x="111293" y="1155119"/>
                </a:lnTo>
              </a:path>
            </a:pathLst>
          </a:custGeom>
          <a:ln w="259346">
            <a:solidFill>
              <a:srgbClr val="B7C0C6"/>
            </a:solidFill>
          </a:ln>
        </p:spPr>
        <p:txBody>
          <a:bodyPr wrap="square" lIns="0" tIns="0" rIns="0" bIns="0" rtlCol="0"/>
          <a:lstStyle/>
          <a:p>
            <a:endParaRPr/>
          </a:p>
        </p:txBody>
      </p:sp>
      <p:sp>
        <p:nvSpPr>
          <p:cNvPr id="7" name="object 7">
            <a:extLst>
              <a:ext uri="{FF2B5EF4-FFF2-40B4-BE49-F238E27FC236}">
                <a16:creationId xmlns:a16="http://schemas.microsoft.com/office/drawing/2014/main" id="{48E797A3-13E3-2B1B-08DB-79FC66FFD430}"/>
              </a:ext>
            </a:extLst>
          </p:cNvPr>
          <p:cNvSpPr/>
          <p:nvPr/>
        </p:nvSpPr>
        <p:spPr>
          <a:xfrm>
            <a:off x="6267348" y="2529528"/>
            <a:ext cx="812800" cy="1292225"/>
          </a:xfrm>
          <a:custGeom>
            <a:avLst/>
            <a:gdLst/>
            <a:ahLst/>
            <a:cxnLst/>
            <a:rect l="l" t="t" r="r" b="b"/>
            <a:pathLst>
              <a:path w="812800" h="1292225">
                <a:moveTo>
                  <a:pt x="748326" y="1292225"/>
                </a:moveTo>
                <a:lnTo>
                  <a:pt x="772218" y="1223461"/>
                </a:lnTo>
                <a:lnTo>
                  <a:pt x="784381" y="1179238"/>
                </a:lnTo>
                <a:lnTo>
                  <a:pt x="794455" y="1134189"/>
                </a:lnTo>
                <a:lnTo>
                  <a:pt x="802386" y="1088369"/>
                </a:lnTo>
                <a:lnTo>
                  <a:pt x="808119" y="1041832"/>
                </a:lnTo>
                <a:lnTo>
                  <a:pt x="811599" y="994633"/>
                </a:lnTo>
                <a:lnTo>
                  <a:pt x="812771" y="946828"/>
                </a:lnTo>
                <a:lnTo>
                  <a:pt x="811599" y="899023"/>
                </a:lnTo>
                <a:lnTo>
                  <a:pt x="808119" y="851825"/>
                </a:lnTo>
                <a:lnTo>
                  <a:pt x="802386" y="805288"/>
                </a:lnTo>
                <a:lnTo>
                  <a:pt x="794455" y="759467"/>
                </a:lnTo>
                <a:lnTo>
                  <a:pt x="784381" y="714418"/>
                </a:lnTo>
                <a:lnTo>
                  <a:pt x="772218" y="670196"/>
                </a:lnTo>
                <a:lnTo>
                  <a:pt x="758022" y="626854"/>
                </a:lnTo>
                <a:lnTo>
                  <a:pt x="741848" y="584448"/>
                </a:lnTo>
                <a:lnTo>
                  <a:pt x="723750" y="543034"/>
                </a:lnTo>
                <a:lnTo>
                  <a:pt x="703782" y="502665"/>
                </a:lnTo>
                <a:lnTo>
                  <a:pt x="682001" y="463396"/>
                </a:lnTo>
                <a:lnTo>
                  <a:pt x="658461" y="425283"/>
                </a:lnTo>
                <a:lnTo>
                  <a:pt x="633217" y="388381"/>
                </a:lnTo>
                <a:lnTo>
                  <a:pt x="606323" y="352743"/>
                </a:lnTo>
                <a:lnTo>
                  <a:pt x="577835" y="318426"/>
                </a:lnTo>
                <a:lnTo>
                  <a:pt x="547807" y="285484"/>
                </a:lnTo>
                <a:lnTo>
                  <a:pt x="516295" y="253971"/>
                </a:lnTo>
                <a:lnTo>
                  <a:pt x="483352" y="223943"/>
                </a:lnTo>
                <a:lnTo>
                  <a:pt x="449035" y="195455"/>
                </a:lnTo>
                <a:lnTo>
                  <a:pt x="413398" y="168562"/>
                </a:lnTo>
                <a:lnTo>
                  <a:pt x="376495" y="143317"/>
                </a:lnTo>
                <a:lnTo>
                  <a:pt x="338382" y="119777"/>
                </a:lnTo>
                <a:lnTo>
                  <a:pt x="299114" y="97996"/>
                </a:lnTo>
                <a:lnTo>
                  <a:pt x="258745" y="78029"/>
                </a:lnTo>
                <a:lnTo>
                  <a:pt x="217330" y="59931"/>
                </a:lnTo>
                <a:lnTo>
                  <a:pt x="174924" y="43756"/>
                </a:lnTo>
                <a:lnTo>
                  <a:pt x="131583" y="29560"/>
                </a:lnTo>
                <a:lnTo>
                  <a:pt x="87360" y="17397"/>
                </a:lnTo>
                <a:lnTo>
                  <a:pt x="42311" y="7323"/>
                </a:lnTo>
                <a:lnTo>
                  <a:pt x="0" y="0"/>
                </a:lnTo>
              </a:path>
            </a:pathLst>
          </a:custGeom>
          <a:ln w="394652">
            <a:solidFill>
              <a:srgbClr val="00E300"/>
            </a:solidFill>
          </a:ln>
        </p:spPr>
        <p:txBody>
          <a:bodyPr wrap="square" lIns="0" tIns="0" rIns="0" bIns="0" rtlCol="0"/>
          <a:lstStyle/>
          <a:p>
            <a:endParaRPr/>
          </a:p>
        </p:txBody>
      </p:sp>
      <p:sp>
        <p:nvSpPr>
          <p:cNvPr id="8" name="object 8">
            <a:extLst>
              <a:ext uri="{FF2B5EF4-FFF2-40B4-BE49-F238E27FC236}">
                <a16:creationId xmlns:a16="http://schemas.microsoft.com/office/drawing/2014/main" id="{3AEC70F7-149E-2133-B126-A048F8097579}"/>
              </a:ext>
            </a:extLst>
          </p:cNvPr>
          <p:cNvSpPr/>
          <p:nvPr/>
        </p:nvSpPr>
        <p:spPr>
          <a:xfrm>
            <a:off x="5333085" y="2624068"/>
            <a:ext cx="1703705" cy="1703705"/>
          </a:xfrm>
          <a:custGeom>
            <a:avLst/>
            <a:gdLst/>
            <a:ahLst/>
            <a:cxnLst/>
            <a:rect l="l" t="t" r="r" b="b"/>
            <a:pathLst>
              <a:path w="1703704" h="1703704">
                <a:moveTo>
                  <a:pt x="851788" y="0"/>
                </a:moveTo>
                <a:lnTo>
                  <a:pt x="803453" y="1348"/>
                </a:lnTo>
                <a:lnTo>
                  <a:pt x="755824" y="5345"/>
                </a:lnTo>
                <a:lnTo>
                  <a:pt x="708975" y="11919"/>
                </a:lnTo>
                <a:lnTo>
                  <a:pt x="662977" y="20998"/>
                </a:lnTo>
                <a:lnTo>
                  <a:pt x="617903" y="32511"/>
                </a:lnTo>
                <a:lnTo>
                  <a:pt x="573823" y="46384"/>
                </a:lnTo>
                <a:lnTo>
                  <a:pt x="530810" y="62547"/>
                </a:lnTo>
                <a:lnTo>
                  <a:pt x="488937" y="80927"/>
                </a:lnTo>
                <a:lnTo>
                  <a:pt x="448273" y="101453"/>
                </a:lnTo>
                <a:lnTo>
                  <a:pt x="408893" y="124052"/>
                </a:lnTo>
                <a:lnTo>
                  <a:pt x="370867" y="148653"/>
                </a:lnTo>
                <a:lnTo>
                  <a:pt x="334268" y="175184"/>
                </a:lnTo>
                <a:lnTo>
                  <a:pt x="299166" y="203572"/>
                </a:lnTo>
                <a:lnTo>
                  <a:pt x="265636" y="233747"/>
                </a:lnTo>
                <a:lnTo>
                  <a:pt x="233747" y="265636"/>
                </a:lnTo>
                <a:lnTo>
                  <a:pt x="203572" y="299166"/>
                </a:lnTo>
                <a:lnTo>
                  <a:pt x="175184" y="334268"/>
                </a:lnTo>
                <a:lnTo>
                  <a:pt x="148653" y="370867"/>
                </a:lnTo>
                <a:lnTo>
                  <a:pt x="124052" y="408893"/>
                </a:lnTo>
                <a:lnTo>
                  <a:pt x="101453" y="448273"/>
                </a:lnTo>
                <a:lnTo>
                  <a:pt x="80927" y="488937"/>
                </a:lnTo>
                <a:lnTo>
                  <a:pt x="62547" y="530810"/>
                </a:lnTo>
                <a:lnTo>
                  <a:pt x="46384" y="573823"/>
                </a:lnTo>
                <a:lnTo>
                  <a:pt x="32511" y="617903"/>
                </a:lnTo>
                <a:lnTo>
                  <a:pt x="20998" y="662977"/>
                </a:lnTo>
                <a:lnTo>
                  <a:pt x="11919" y="708975"/>
                </a:lnTo>
                <a:lnTo>
                  <a:pt x="5345" y="755824"/>
                </a:lnTo>
                <a:lnTo>
                  <a:pt x="1348" y="803453"/>
                </a:lnTo>
                <a:lnTo>
                  <a:pt x="0" y="851789"/>
                </a:lnTo>
                <a:lnTo>
                  <a:pt x="1348" y="900124"/>
                </a:lnTo>
                <a:lnTo>
                  <a:pt x="5345" y="947753"/>
                </a:lnTo>
                <a:lnTo>
                  <a:pt x="11919" y="994602"/>
                </a:lnTo>
                <a:lnTo>
                  <a:pt x="20998" y="1040600"/>
                </a:lnTo>
                <a:lnTo>
                  <a:pt x="32511" y="1085674"/>
                </a:lnTo>
                <a:lnTo>
                  <a:pt x="46384" y="1129754"/>
                </a:lnTo>
                <a:lnTo>
                  <a:pt x="62547" y="1172767"/>
                </a:lnTo>
                <a:lnTo>
                  <a:pt x="80927" y="1214640"/>
                </a:lnTo>
                <a:lnTo>
                  <a:pt x="101453" y="1255304"/>
                </a:lnTo>
                <a:lnTo>
                  <a:pt x="124052" y="1294684"/>
                </a:lnTo>
                <a:lnTo>
                  <a:pt x="148653" y="1332710"/>
                </a:lnTo>
                <a:lnTo>
                  <a:pt x="175184" y="1369309"/>
                </a:lnTo>
                <a:lnTo>
                  <a:pt x="203572" y="1404411"/>
                </a:lnTo>
                <a:lnTo>
                  <a:pt x="233747" y="1437941"/>
                </a:lnTo>
                <a:lnTo>
                  <a:pt x="265636" y="1469830"/>
                </a:lnTo>
                <a:lnTo>
                  <a:pt x="299166" y="1500005"/>
                </a:lnTo>
                <a:lnTo>
                  <a:pt x="334268" y="1528393"/>
                </a:lnTo>
                <a:lnTo>
                  <a:pt x="370867" y="1554924"/>
                </a:lnTo>
                <a:lnTo>
                  <a:pt x="408893" y="1579525"/>
                </a:lnTo>
                <a:lnTo>
                  <a:pt x="448273" y="1602124"/>
                </a:lnTo>
                <a:lnTo>
                  <a:pt x="488937" y="1622650"/>
                </a:lnTo>
                <a:lnTo>
                  <a:pt x="530810" y="1641030"/>
                </a:lnTo>
                <a:lnTo>
                  <a:pt x="573823" y="1657193"/>
                </a:lnTo>
                <a:lnTo>
                  <a:pt x="617903" y="1671066"/>
                </a:lnTo>
                <a:lnTo>
                  <a:pt x="662977" y="1682579"/>
                </a:lnTo>
                <a:lnTo>
                  <a:pt x="708975" y="1691658"/>
                </a:lnTo>
                <a:lnTo>
                  <a:pt x="755824" y="1698232"/>
                </a:lnTo>
                <a:lnTo>
                  <a:pt x="803453" y="1702229"/>
                </a:lnTo>
                <a:lnTo>
                  <a:pt x="851788" y="1703578"/>
                </a:lnTo>
                <a:lnTo>
                  <a:pt x="900124" y="1702229"/>
                </a:lnTo>
                <a:lnTo>
                  <a:pt x="947753" y="1698232"/>
                </a:lnTo>
                <a:lnTo>
                  <a:pt x="994602" y="1691658"/>
                </a:lnTo>
                <a:lnTo>
                  <a:pt x="1040600" y="1682579"/>
                </a:lnTo>
                <a:lnTo>
                  <a:pt x="1085674" y="1671066"/>
                </a:lnTo>
                <a:lnTo>
                  <a:pt x="1129754" y="1657193"/>
                </a:lnTo>
                <a:lnTo>
                  <a:pt x="1172767" y="1641030"/>
                </a:lnTo>
                <a:lnTo>
                  <a:pt x="1214640" y="1622650"/>
                </a:lnTo>
                <a:lnTo>
                  <a:pt x="1255304" y="1602124"/>
                </a:lnTo>
                <a:lnTo>
                  <a:pt x="1294684" y="1579525"/>
                </a:lnTo>
                <a:lnTo>
                  <a:pt x="1332710" y="1554924"/>
                </a:lnTo>
                <a:lnTo>
                  <a:pt x="1369309" y="1528393"/>
                </a:lnTo>
                <a:lnTo>
                  <a:pt x="1404411" y="1500005"/>
                </a:lnTo>
                <a:lnTo>
                  <a:pt x="1437941" y="1469830"/>
                </a:lnTo>
                <a:lnTo>
                  <a:pt x="1469830" y="1437941"/>
                </a:lnTo>
                <a:lnTo>
                  <a:pt x="1500005" y="1404411"/>
                </a:lnTo>
                <a:lnTo>
                  <a:pt x="1528393" y="1369309"/>
                </a:lnTo>
                <a:lnTo>
                  <a:pt x="1554924" y="1332710"/>
                </a:lnTo>
                <a:lnTo>
                  <a:pt x="1579525" y="1294684"/>
                </a:lnTo>
                <a:lnTo>
                  <a:pt x="1602124" y="1255304"/>
                </a:lnTo>
                <a:lnTo>
                  <a:pt x="1622650" y="1214640"/>
                </a:lnTo>
                <a:lnTo>
                  <a:pt x="1641030" y="1172767"/>
                </a:lnTo>
                <a:lnTo>
                  <a:pt x="1657193" y="1129754"/>
                </a:lnTo>
                <a:lnTo>
                  <a:pt x="1671066" y="1085674"/>
                </a:lnTo>
                <a:lnTo>
                  <a:pt x="1682579" y="1040600"/>
                </a:lnTo>
                <a:lnTo>
                  <a:pt x="1691658" y="994602"/>
                </a:lnTo>
                <a:lnTo>
                  <a:pt x="1698232" y="947753"/>
                </a:lnTo>
                <a:lnTo>
                  <a:pt x="1702229" y="900124"/>
                </a:lnTo>
                <a:lnTo>
                  <a:pt x="1703577" y="851789"/>
                </a:lnTo>
                <a:lnTo>
                  <a:pt x="1702229" y="803453"/>
                </a:lnTo>
                <a:lnTo>
                  <a:pt x="1698232" y="755824"/>
                </a:lnTo>
                <a:lnTo>
                  <a:pt x="1691658" y="708975"/>
                </a:lnTo>
                <a:lnTo>
                  <a:pt x="1682579" y="662977"/>
                </a:lnTo>
                <a:lnTo>
                  <a:pt x="1671066" y="617903"/>
                </a:lnTo>
                <a:lnTo>
                  <a:pt x="1657193" y="573823"/>
                </a:lnTo>
                <a:lnTo>
                  <a:pt x="1641030" y="530810"/>
                </a:lnTo>
                <a:lnTo>
                  <a:pt x="1622650" y="488937"/>
                </a:lnTo>
                <a:lnTo>
                  <a:pt x="1602124" y="448273"/>
                </a:lnTo>
                <a:lnTo>
                  <a:pt x="1579525" y="408893"/>
                </a:lnTo>
                <a:lnTo>
                  <a:pt x="1554924" y="370867"/>
                </a:lnTo>
                <a:lnTo>
                  <a:pt x="1528393" y="334268"/>
                </a:lnTo>
                <a:lnTo>
                  <a:pt x="1500005" y="299166"/>
                </a:lnTo>
                <a:lnTo>
                  <a:pt x="1469830" y="265636"/>
                </a:lnTo>
                <a:lnTo>
                  <a:pt x="1437941" y="233747"/>
                </a:lnTo>
                <a:lnTo>
                  <a:pt x="1404411" y="203572"/>
                </a:lnTo>
                <a:lnTo>
                  <a:pt x="1369309" y="175184"/>
                </a:lnTo>
                <a:lnTo>
                  <a:pt x="1332710" y="148653"/>
                </a:lnTo>
                <a:lnTo>
                  <a:pt x="1294684" y="124052"/>
                </a:lnTo>
                <a:lnTo>
                  <a:pt x="1255304" y="101453"/>
                </a:lnTo>
                <a:lnTo>
                  <a:pt x="1214640" y="80927"/>
                </a:lnTo>
                <a:lnTo>
                  <a:pt x="1172767" y="62547"/>
                </a:lnTo>
                <a:lnTo>
                  <a:pt x="1129754" y="46384"/>
                </a:lnTo>
                <a:lnTo>
                  <a:pt x="1085674" y="32511"/>
                </a:lnTo>
                <a:lnTo>
                  <a:pt x="1040600" y="20998"/>
                </a:lnTo>
                <a:lnTo>
                  <a:pt x="994602" y="11919"/>
                </a:lnTo>
                <a:lnTo>
                  <a:pt x="947753" y="5345"/>
                </a:lnTo>
                <a:lnTo>
                  <a:pt x="900124" y="1348"/>
                </a:lnTo>
                <a:lnTo>
                  <a:pt x="851788" y="0"/>
                </a:lnTo>
                <a:close/>
              </a:path>
            </a:pathLst>
          </a:custGeom>
          <a:solidFill>
            <a:srgbClr val="FFFFFF"/>
          </a:solidFill>
        </p:spPr>
        <p:txBody>
          <a:bodyPr wrap="square" lIns="0" tIns="0" rIns="0" bIns="0" rtlCol="0"/>
          <a:lstStyle/>
          <a:p>
            <a:endParaRPr/>
          </a:p>
        </p:txBody>
      </p:sp>
      <p:sp>
        <p:nvSpPr>
          <p:cNvPr id="9" name="object 9">
            <a:extLst>
              <a:ext uri="{FF2B5EF4-FFF2-40B4-BE49-F238E27FC236}">
                <a16:creationId xmlns:a16="http://schemas.microsoft.com/office/drawing/2014/main" id="{82630C34-AC00-7D3C-59FF-E12D2A591B16}"/>
              </a:ext>
            </a:extLst>
          </p:cNvPr>
          <p:cNvSpPr/>
          <p:nvPr/>
        </p:nvSpPr>
        <p:spPr>
          <a:xfrm>
            <a:off x="8699436" y="4292996"/>
            <a:ext cx="629958" cy="499699"/>
          </a:xfrm>
          <a:prstGeom prst="rect">
            <a:avLst/>
          </a:prstGeom>
          <a:blipFill>
            <a:blip r:embed="rId4" cstate="print"/>
            <a:stretch>
              <a:fillRect/>
            </a:stretch>
          </a:blipFill>
        </p:spPr>
        <p:txBody>
          <a:bodyPr wrap="square" lIns="0" tIns="0" rIns="0" bIns="0" rtlCol="0"/>
          <a:lstStyle/>
          <a:p>
            <a:endParaRPr/>
          </a:p>
        </p:txBody>
      </p:sp>
      <p:sp>
        <p:nvSpPr>
          <p:cNvPr id="10" name="object 10">
            <a:extLst>
              <a:ext uri="{FF2B5EF4-FFF2-40B4-BE49-F238E27FC236}">
                <a16:creationId xmlns:a16="http://schemas.microsoft.com/office/drawing/2014/main" id="{9D8603A9-5D08-FC37-1C34-E1E599CE0B4B}"/>
              </a:ext>
            </a:extLst>
          </p:cNvPr>
          <p:cNvSpPr/>
          <p:nvPr/>
        </p:nvSpPr>
        <p:spPr>
          <a:xfrm>
            <a:off x="7104600" y="4370287"/>
            <a:ext cx="318613" cy="290586"/>
          </a:xfrm>
          <a:prstGeom prst="rect">
            <a:avLst/>
          </a:prstGeom>
          <a:blipFill>
            <a:blip r:embed="rId5" cstate="print"/>
            <a:stretch>
              <a:fillRect/>
            </a:stretch>
          </a:blipFill>
        </p:spPr>
        <p:txBody>
          <a:bodyPr wrap="square" lIns="0" tIns="0" rIns="0" bIns="0" rtlCol="0"/>
          <a:lstStyle/>
          <a:p>
            <a:endParaRPr/>
          </a:p>
        </p:txBody>
      </p:sp>
      <p:sp>
        <p:nvSpPr>
          <p:cNvPr id="11" name="object 11">
            <a:extLst>
              <a:ext uri="{FF2B5EF4-FFF2-40B4-BE49-F238E27FC236}">
                <a16:creationId xmlns:a16="http://schemas.microsoft.com/office/drawing/2014/main" id="{B1FF4EF3-BD64-D525-0861-F7F877901833}"/>
              </a:ext>
            </a:extLst>
          </p:cNvPr>
          <p:cNvSpPr/>
          <p:nvPr/>
        </p:nvSpPr>
        <p:spPr>
          <a:xfrm>
            <a:off x="8774997" y="6109024"/>
            <a:ext cx="167640" cy="189865"/>
          </a:xfrm>
          <a:custGeom>
            <a:avLst/>
            <a:gdLst/>
            <a:ahLst/>
            <a:cxnLst/>
            <a:rect l="l" t="t" r="r" b="b"/>
            <a:pathLst>
              <a:path w="167640" h="189864">
                <a:moveTo>
                  <a:pt x="121996" y="1739"/>
                </a:moveTo>
                <a:lnTo>
                  <a:pt x="72180" y="2037"/>
                </a:lnTo>
                <a:lnTo>
                  <a:pt x="33661" y="22534"/>
                </a:lnTo>
                <a:lnTo>
                  <a:pt x="8810" y="55259"/>
                </a:lnTo>
                <a:lnTo>
                  <a:pt x="0" y="92240"/>
                </a:lnTo>
                <a:lnTo>
                  <a:pt x="7345" y="133990"/>
                </a:lnTo>
                <a:lnTo>
                  <a:pt x="27524" y="164449"/>
                </a:lnTo>
                <a:lnTo>
                  <a:pt x="57746" y="183101"/>
                </a:lnTo>
                <a:lnTo>
                  <a:pt x="95224" y="189433"/>
                </a:lnTo>
                <a:lnTo>
                  <a:pt x="123359" y="184711"/>
                </a:lnTo>
                <a:lnTo>
                  <a:pt x="124540" y="183997"/>
                </a:lnTo>
                <a:lnTo>
                  <a:pt x="101409" y="183997"/>
                </a:lnTo>
                <a:lnTo>
                  <a:pt x="76463" y="178366"/>
                </a:lnTo>
                <a:lnTo>
                  <a:pt x="55087" y="161726"/>
                </a:lnTo>
                <a:lnTo>
                  <a:pt x="39953" y="133282"/>
                </a:lnTo>
                <a:lnTo>
                  <a:pt x="33731" y="92240"/>
                </a:lnTo>
                <a:lnTo>
                  <a:pt x="40024" y="54745"/>
                </a:lnTo>
                <a:lnTo>
                  <a:pt x="57634" y="25487"/>
                </a:lnTo>
                <a:lnTo>
                  <a:pt x="82411" y="8047"/>
                </a:lnTo>
                <a:lnTo>
                  <a:pt x="110204" y="6008"/>
                </a:lnTo>
                <a:lnTo>
                  <a:pt x="136406" y="6008"/>
                </a:lnTo>
                <a:lnTo>
                  <a:pt x="130540" y="4377"/>
                </a:lnTo>
                <a:lnTo>
                  <a:pt x="121996" y="1739"/>
                </a:lnTo>
                <a:close/>
              </a:path>
              <a:path w="167640" h="189864">
                <a:moveTo>
                  <a:pt x="167271" y="128943"/>
                </a:moveTo>
                <a:lnTo>
                  <a:pt x="163106" y="129705"/>
                </a:lnTo>
                <a:lnTo>
                  <a:pt x="162166" y="132664"/>
                </a:lnTo>
                <a:lnTo>
                  <a:pt x="149474" y="158080"/>
                </a:lnTo>
                <a:lnTo>
                  <a:pt x="132916" y="173847"/>
                </a:lnTo>
                <a:lnTo>
                  <a:pt x="115794" y="181856"/>
                </a:lnTo>
                <a:lnTo>
                  <a:pt x="101409" y="183997"/>
                </a:lnTo>
                <a:lnTo>
                  <a:pt x="124540" y="183997"/>
                </a:lnTo>
                <a:lnTo>
                  <a:pt x="144195" y="172111"/>
                </a:lnTo>
                <a:lnTo>
                  <a:pt x="158336" y="153980"/>
                </a:lnTo>
                <a:lnTo>
                  <a:pt x="166382" y="132664"/>
                </a:lnTo>
                <a:lnTo>
                  <a:pt x="167271" y="128943"/>
                </a:lnTo>
                <a:close/>
              </a:path>
              <a:path w="167640" h="189864">
                <a:moveTo>
                  <a:pt x="136406" y="6008"/>
                </a:moveTo>
                <a:lnTo>
                  <a:pt x="110204" y="6008"/>
                </a:lnTo>
                <a:lnTo>
                  <a:pt x="136860" y="22956"/>
                </a:lnTo>
                <a:lnTo>
                  <a:pt x="158229" y="62471"/>
                </a:lnTo>
                <a:lnTo>
                  <a:pt x="158940" y="64706"/>
                </a:lnTo>
                <a:lnTo>
                  <a:pt x="160693" y="65214"/>
                </a:lnTo>
                <a:lnTo>
                  <a:pt x="161201" y="63474"/>
                </a:lnTo>
                <a:lnTo>
                  <a:pt x="157583" y="7433"/>
                </a:lnTo>
                <a:lnTo>
                  <a:pt x="150276" y="7433"/>
                </a:lnTo>
                <a:lnTo>
                  <a:pt x="141171" y="7334"/>
                </a:lnTo>
                <a:lnTo>
                  <a:pt x="136406" y="6008"/>
                </a:lnTo>
                <a:close/>
              </a:path>
              <a:path w="167640" h="189864">
                <a:moveTo>
                  <a:pt x="156717" y="0"/>
                </a:moveTo>
                <a:lnTo>
                  <a:pt x="154279" y="0"/>
                </a:lnTo>
                <a:lnTo>
                  <a:pt x="154241" y="1498"/>
                </a:lnTo>
                <a:lnTo>
                  <a:pt x="150276" y="7433"/>
                </a:lnTo>
                <a:lnTo>
                  <a:pt x="157583" y="7433"/>
                </a:lnTo>
                <a:lnTo>
                  <a:pt x="157200" y="1498"/>
                </a:lnTo>
                <a:lnTo>
                  <a:pt x="156717" y="0"/>
                </a:lnTo>
                <a:close/>
              </a:path>
            </a:pathLst>
          </a:custGeom>
          <a:solidFill>
            <a:srgbClr val="000000"/>
          </a:solidFill>
        </p:spPr>
        <p:txBody>
          <a:bodyPr wrap="square" lIns="0" tIns="0" rIns="0" bIns="0" rtlCol="0"/>
          <a:lstStyle/>
          <a:p>
            <a:endParaRPr/>
          </a:p>
        </p:txBody>
      </p:sp>
      <p:sp>
        <p:nvSpPr>
          <p:cNvPr id="12" name="object 12">
            <a:extLst>
              <a:ext uri="{FF2B5EF4-FFF2-40B4-BE49-F238E27FC236}">
                <a16:creationId xmlns:a16="http://schemas.microsoft.com/office/drawing/2014/main" id="{763A1FFD-800E-9F90-8004-916263FFBE75}"/>
              </a:ext>
            </a:extLst>
          </p:cNvPr>
          <p:cNvSpPr/>
          <p:nvPr/>
        </p:nvSpPr>
        <p:spPr>
          <a:xfrm>
            <a:off x="8942608" y="6178583"/>
            <a:ext cx="123189" cy="120650"/>
          </a:xfrm>
          <a:custGeom>
            <a:avLst/>
            <a:gdLst/>
            <a:ahLst/>
            <a:cxnLst/>
            <a:rect l="l" t="t" r="r" b="b"/>
            <a:pathLst>
              <a:path w="123190" h="120650">
                <a:moveTo>
                  <a:pt x="73987" y="4078"/>
                </a:moveTo>
                <a:lnTo>
                  <a:pt x="49359" y="4078"/>
                </a:lnTo>
                <a:lnTo>
                  <a:pt x="55832" y="4811"/>
                </a:lnTo>
                <a:lnTo>
                  <a:pt x="62556" y="8260"/>
                </a:lnTo>
                <a:lnTo>
                  <a:pt x="67835" y="16305"/>
                </a:lnTo>
                <a:lnTo>
                  <a:pt x="69971" y="30825"/>
                </a:lnTo>
                <a:lnTo>
                  <a:pt x="69157" y="38845"/>
                </a:lnTo>
                <a:lnTo>
                  <a:pt x="65525" y="47062"/>
                </a:lnTo>
                <a:lnTo>
                  <a:pt x="57289" y="54106"/>
                </a:lnTo>
                <a:lnTo>
                  <a:pt x="9190" y="68761"/>
                </a:lnTo>
                <a:lnTo>
                  <a:pt x="0" y="89895"/>
                </a:lnTo>
                <a:lnTo>
                  <a:pt x="10449" y="110742"/>
                </a:lnTo>
                <a:lnTo>
                  <a:pt x="35893" y="120031"/>
                </a:lnTo>
                <a:lnTo>
                  <a:pt x="51409" y="114162"/>
                </a:lnTo>
                <a:lnTo>
                  <a:pt x="40202" y="114162"/>
                </a:lnTo>
                <a:lnTo>
                  <a:pt x="28521" y="107860"/>
                </a:lnTo>
                <a:lnTo>
                  <a:pt x="23799" y="93118"/>
                </a:lnTo>
                <a:lnTo>
                  <a:pt x="34657" y="73957"/>
                </a:lnTo>
                <a:lnTo>
                  <a:pt x="69717" y="54396"/>
                </a:lnTo>
                <a:lnTo>
                  <a:pt x="93263" y="54396"/>
                </a:lnTo>
                <a:lnTo>
                  <a:pt x="93263" y="21693"/>
                </a:lnTo>
                <a:lnTo>
                  <a:pt x="84987" y="7950"/>
                </a:lnTo>
                <a:lnTo>
                  <a:pt x="73987" y="4078"/>
                </a:lnTo>
                <a:close/>
              </a:path>
              <a:path w="123190" h="120650">
                <a:moveTo>
                  <a:pt x="97434" y="106491"/>
                </a:moveTo>
                <a:lnTo>
                  <a:pt x="71686" y="106491"/>
                </a:lnTo>
                <a:lnTo>
                  <a:pt x="83975" y="116672"/>
                </a:lnTo>
                <a:lnTo>
                  <a:pt x="99656" y="119904"/>
                </a:lnTo>
                <a:lnTo>
                  <a:pt x="113753" y="117051"/>
                </a:lnTo>
                <a:lnTo>
                  <a:pt x="117782" y="112738"/>
                </a:lnTo>
                <a:lnTo>
                  <a:pt x="111871" y="112738"/>
                </a:lnTo>
                <a:lnTo>
                  <a:pt x="103606" y="112193"/>
                </a:lnTo>
                <a:lnTo>
                  <a:pt x="97434" y="106491"/>
                </a:lnTo>
                <a:close/>
              </a:path>
              <a:path w="123190" h="120650">
                <a:moveTo>
                  <a:pt x="93263" y="54396"/>
                </a:moveTo>
                <a:lnTo>
                  <a:pt x="69717" y="54396"/>
                </a:lnTo>
                <a:lnTo>
                  <a:pt x="69717" y="88140"/>
                </a:lnTo>
                <a:lnTo>
                  <a:pt x="67304" y="98337"/>
                </a:lnTo>
                <a:lnTo>
                  <a:pt x="60822" y="107099"/>
                </a:lnTo>
                <a:lnTo>
                  <a:pt x="51410" y="112887"/>
                </a:lnTo>
                <a:lnTo>
                  <a:pt x="40202" y="114162"/>
                </a:lnTo>
                <a:lnTo>
                  <a:pt x="51409" y="114162"/>
                </a:lnTo>
                <a:lnTo>
                  <a:pt x="71686" y="106491"/>
                </a:lnTo>
                <a:lnTo>
                  <a:pt x="97434" y="106491"/>
                </a:lnTo>
                <a:lnTo>
                  <a:pt x="96367" y="105505"/>
                </a:lnTo>
                <a:lnTo>
                  <a:pt x="93263" y="93321"/>
                </a:lnTo>
                <a:lnTo>
                  <a:pt x="93263" y="54396"/>
                </a:lnTo>
                <a:close/>
              </a:path>
              <a:path w="123190" h="120650">
                <a:moveTo>
                  <a:pt x="119768" y="104751"/>
                </a:moveTo>
                <a:lnTo>
                  <a:pt x="111871" y="112738"/>
                </a:lnTo>
                <a:lnTo>
                  <a:pt x="117782" y="112738"/>
                </a:lnTo>
                <a:lnTo>
                  <a:pt x="121292" y="108980"/>
                </a:lnTo>
                <a:lnTo>
                  <a:pt x="122778" y="105996"/>
                </a:lnTo>
                <a:lnTo>
                  <a:pt x="119768" y="104751"/>
                </a:lnTo>
                <a:close/>
              </a:path>
              <a:path w="123190" h="120650">
                <a:moveTo>
                  <a:pt x="42214" y="0"/>
                </a:moveTo>
                <a:lnTo>
                  <a:pt x="23337" y="3837"/>
                </a:lnTo>
                <a:lnTo>
                  <a:pt x="7298" y="17424"/>
                </a:lnTo>
                <a:lnTo>
                  <a:pt x="9754" y="27786"/>
                </a:lnTo>
                <a:lnTo>
                  <a:pt x="20669" y="30019"/>
                </a:lnTo>
                <a:lnTo>
                  <a:pt x="30004" y="19217"/>
                </a:lnTo>
                <a:lnTo>
                  <a:pt x="34513" y="6568"/>
                </a:lnTo>
                <a:lnTo>
                  <a:pt x="41168" y="4078"/>
                </a:lnTo>
                <a:lnTo>
                  <a:pt x="73987" y="4078"/>
                </a:lnTo>
                <a:lnTo>
                  <a:pt x="65367" y="1045"/>
                </a:lnTo>
                <a:lnTo>
                  <a:pt x="42214" y="0"/>
                </a:lnTo>
                <a:close/>
              </a:path>
            </a:pathLst>
          </a:custGeom>
          <a:solidFill>
            <a:srgbClr val="000000"/>
          </a:solidFill>
        </p:spPr>
        <p:txBody>
          <a:bodyPr wrap="square" lIns="0" tIns="0" rIns="0" bIns="0" rtlCol="0"/>
          <a:lstStyle/>
          <a:p>
            <a:endParaRPr/>
          </a:p>
        </p:txBody>
      </p:sp>
      <p:sp>
        <p:nvSpPr>
          <p:cNvPr id="13" name="object 13">
            <a:extLst>
              <a:ext uri="{FF2B5EF4-FFF2-40B4-BE49-F238E27FC236}">
                <a16:creationId xmlns:a16="http://schemas.microsoft.com/office/drawing/2014/main" id="{72338838-E3D5-4718-93BA-803D8E0E265E}"/>
              </a:ext>
            </a:extLst>
          </p:cNvPr>
          <p:cNvSpPr/>
          <p:nvPr/>
        </p:nvSpPr>
        <p:spPr>
          <a:xfrm>
            <a:off x="9058687" y="6178263"/>
            <a:ext cx="146050" cy="118745"/>
          </a:xfrm>
          <a:custGeom>
            <a:avLst/>
            <a:gdLst/>
            <a:ahLst/>
            <a:cxnLst/>
            <a:rect l="l" t="t" r="r" b="b"/>
            <a:pathLst>
              <a:path w="146050" h="118745">
                <a:moveTo>
                  <a:pt x="43129" y="1435"/>
                </a:moveTo>
                <a:lnTo>
                  <a:pt x="39890" y="1676"/>
                </a:lnTo>
                <a:lnTo>
                  <a:pt x="7924" y="5880"/>
                </a:lnTo>
                <a:lnTo>
                  <a:pt x="5956" y="6388"/>
                </a:lnTo>
                <a:lnTo>
                  <a:pt x="5956" y="7366"/>
                </a:lnTo>
                <a:lnTo>
                  <a:pt x="9639" y="8356"/>
                </a:lnTo>
                <a:lnTo>
                  <a:pt x="16598" y="8636"/>
                </a:lnTo>
                <a:lnTo>
                  <a:pt x="21094" y="13322"/>
                </a:lnTo>
                <a:lnTo>
                  <a:pt x="21094" y="107086"/>
                </a:lnTo>
                <a:lnTo>
                  <a:pt x="8559" y="114871"/>
                </a:lnTo>
                <a:lnTo>
                  <a:pt x="0" y="118478"/>
                </a:lnTo>
                <a:lnTo>
                  <a:pt x="8928" y="117970"/>
                </a:lnTo>
                <a:lnTo>
                  <a:pt x="67333" y="117970"/>
                </a:lnTo>
                <a:lnTo>
                  <a:pt x="61480" y="115252"/>
                </a:lnTo>
                <a:lnTo>
                  <a:pt x="53543" y="112268"/>
                </a:lnTo>
                <a:lnTo>
                  <a:pt x="44881" y="105816"/>
                </a:lnTo>
                <a:lnTo>
                  <a:pt x="44924" y="41834"/>
                </a:lnTo>
                <a:lnTo>
                  <a:pt x="47519" y="26456"/>
                </a:lnTo>
                <a:lnTo>
                  <a:pt x="54457" y="15035"/>
                </a:lnTo>
                <a:lnTo>
                  <a:pt x="54774" y="14808"/>
                </a:lnTo>
                <a:lnTo>
                  <a:pt x="45135" y="14808"/>
                </a:lnTo>
                <a:lnTo>
                  <a:pt x="44615" y="2667"/>
                </a:lnTo>
                <a:lnTo>
                  <a:pt x="43129" y="1435"/>
                </a:lnTo>
                <a:close/>
              </a:path>
              <a:path w="146050" h="118745">
                <a:moveTo>
                  <a:pt x="67333" y="117970"/>
                </a:moveTo>
                <a:lnTo>
                  <a:pt x="62966" y="117970"/>
                </a:lnTo>
                <a:lnTo>
                  <a:pt x="68427" y="118478"/>
                </a:lnTo>
                <a:lnTo>
                  <a:pt x="67333" y="117970"/>
                </a:lnTo>
                <a:close/>
              </a:path>
              <a:path w="146050" h="118745">
                <a:moveTo>
                  <a:pt x="113397" y="5651"/>
                </a:moveTo>
                <a:lnTo>
                  <a:pt x="75387" y="5651"/>
                </a:lnTo>
                <a:lnTo>
                  <a:pt x="86615" y="6701"/>
                </a:lnTo>
                <a:lnTo>
                  <a:pt x="95851" y="11465"/>
                </a:lnTo>
                <a:lnTo>
                  <a:pt x="102113" y="22368"/>
                </a:lnTo>
                <a:lnTo>
                  <a:pt x="104419" y="41834"/>
                </a:lnTo>
                <a:lnTo>
                  <a:pt x="104419" y="106312"/>
                </a:lnTo>
                <a:lnTo>
                  <a:pt x="93700" y="113754"/>
                </a:lnTo>
                <a:lnTo>
                  <a:pt x="88010" y="115748"/>
                </a:lnTo>
                <a:lnTo>
                  <a:pt x="84277" y="116738"/>
                </a:lnTo>
                <a:lnTo>
                  <a:pt x="82791" y="117970"/>
                </a:lnTo>
                <a:lnTo>
                  <a:pt x="141846" y="117970"/>
                </a:lnTo>
                <a:lnTo>
                  <a:pt x="144792" y="118224"/>
                </a:lnTo>
                <a:lnTo>
                  <a:pt x="146049" y="117221"/>
                </a:lnTo>
                <a:lnTo>
                  <a:pt x="143306" y="116484"/>
                </a:lnTo>
                <a:lnTo>
                  <a:pt x="129946" y="111265"/>
                </a:lnTo>
                <a:lnTo>
                  <a:pt x="128193" y="101359"/>
                </a:lnTo>
                <a:lnTo>
                  <a:pt x="128193" y="32664"/>
                </a:lnTo>
                <a:lnTo>
                  <a:pt x="122375" y="11795"/>
                </a:lnTo>
                <a:lnTo>
                  <a:pt x="113397" y="5651"/>
                </a:lnTo>
                <a:close/>
              </a:path>
              <a:path w="146050" h="118745">
                <a:moveTo>
                  <a:pt x="92516" y="0"/>
                </a:moveTo>
                <a:lnTo>
                  <a:pt x="49008" y="10677"/>
                </a:lnTo>
                <a:lnTo>
                  <a:pt x="45135" y="14808"/>
                </a:lnTo>
                <a:lnTo>
                  <a:pt x="54774" y="14808"/>
                </a:lnTo>
                <a:lnTo>
                  <a:pt x="64234" y="8032"/>
                </a:lnTo>
                <a:lnTo>
                  <a:pt x="75387" y="5651"/>
                </a:lnTo>
                <a:lnTo>
                  <a:pt x="113397" y="5651"/>
                </a:lnTo>
                <a:lnTo>
                  <a:pt x="108627" y="2387"/>
                </a:lnTo>
                <a:lnTo>
                  <a:pt x="92516" y="0"/>
                </a:lnTo>
                <a:close/>
              </a:path>
            </a:pathLst>
          </a:custGeom>
          <a:solidFill>
            <a:srgbClr val="000000"/>
          </a:solidFill>
        </p:spPr>
        <p:txBody>
          <a:bodyPr wrap="square" lIns="0" tIns="0" rIns="0" bIns="0" rtlCol="0"/>
          <a:lstStyle/>
          <a:p>
            <a:endParaRPr/>
          </a:p>
        </p:txBody>
      </p:sp>
      <p:sp>
        <p:nvSpPr>
          <p:cNvPr id="14" name="object 14">
            <a:extLst>
              <a:ext uri="{FF2B5EF4-FFF2-40B4-BE49-F238E27FC236}">
                <a16:creationId xmlns:a16="http://schemas.microsoft.com/office/drawing/2014/main" id="{9737C158-89CC-53E4-4A4E-4237DD751B41}"/>
              </a:ext>
            </a:extLst>
          </p:cNvPr>
          <p:cNvSpPr/>
          <p:nvPr/>
        </p:nvSpPr>
        <p:spPr>
          <a:xfrm>
            <a:off x="9323966" y="6114252"/>
            <a:ext cx="140335" cy="186690"/>
          </a:xfrm>
          <a:custGeom>
            <a:avLst/>
            <a:gdLst/>
            <a:ahLst/>
            <a:cxnLst/>
            <a:rect l="l" t="t" r="r" b="b"/>
            <a:pathLst>
              <a:path w="140334" h="186689">
                <a:moveTo>
                  <a:pt x="125316" y="172808"/>
                </a:moveTo>
                <a:lnTo>
                  <a:pt x="92773" y="172808"/>
                </a:lnTo>
                <a:lnTo>
                  <a:pt x="92544" y="173558"/>
                </a:lnTo>
                <a:lnTo>
                  <a:pt x="94741" y="183692"/>
                </a:lnTo>
                <a:lnTo>
                  <a:pt x="96977" y="186207"/>
                </a:lnTo>
                <a:lnTo>
                  <a:pt x="138391" y="181711"/>
                </a:lnTo>
                <a:lnTo>
                  <a:pt x="140144" y="181228"/>
                </a:lnTo>
                <a:lnTo>
                  <a:pt x="138391" y="180251"/>
                </a:lnTo>
                <a:lnTo>
                  <a:pt x="136944" y="179971"/>
                </a:lnTo>
                <a:lnTo>
                  <a:pt x="126892" y="174807"/>
                </a:lnTo>
                <a:lnTo>
                  <a:pt x="125316" y="172808"/>
                </a:lnTo>
                <a:close/>
              </a:path>
              <a:path w="140334" h="186689">
                <a:moveTo>
                  <a:pt x="59067" y="64173"/>
                </a:moveTo>
                <a:lnTo>
                  <a:pt x="31953" y="69830"/>
                </a:lnTo>
                <a:lnTo>
                  <a:pt x="13636" y="84488"/>
                </a:lnTo>
                <a:lnTo>
                  <a:pt x="3267" y="104672"/>
                </a:lnTo>
                <a:lnTo>
                  <a:pt x="0" y="126911"/>
                </a:lnTo>
                <a:lnTo>
                  <a:pt x="4528" y="149931"/>
                </a:lnTo>
                <a:lnTo>
                  <a:pt x="16851" y="168157"/>
                </a:lnTo>
                <a:lnTo>
                  <a:pt x="35077" y="180149"/>
                </a:lnTo>
                <a:lnTo>
                  <a:pt x="57315" y="184467"/>
                </a:lnTo>
                <a:lnTo>
                  <a:pt x="69104" y="183967"/>
                </a:lnTo>
                <a:lnTo>
                  <a:pt x="79240" y="182162"/>
                </a:lnTo>
                <a:lnTo>
                  <a:pt x="87277" y="178595"/>
                </a:lnTo>
                <a:lnTo>
                  <a:pt x="60553" y="178485"/>
                </a:lnTo>
                <a:lnTo>
                  <a:pt x="46622" y="174297"/>
                </a:lnTo>
                <a:lnTo>
                  <a:pt x="35242" y="162875"/>
                </a:lnTo>
                <a:lnTo>
                  <a:pt x="27567" y="145937"/>
                </a:lnTo>
                <a:lnTo>
                  <a:pt x="24752" y="125196"/>
                </a:lnTo>
                <a:lnTo>
                  <a:pt x="27567" y="104176"/>
                </a:lnTo>
                <a:lnTo>
                  <a:pt x="35242" y="86636"/>
                </a:lnTo>
                <a:lnTo>
                  <a:pt x="46622" y="74615"/>
                </a:lnTo>
                <a:lnTo>
                  <a:pt x="60553" y="70154"/>
                </a:lnTo>
                <a:lnTo>
                  <a:pt x="85142" y="70154"/>
                </a:lnTo>
                <a:lnTo>
                  <a:pt x="81096" y="67832"/>
                </a:lnTo>
                <a:lnTo>
                  <a:pt x="59067" y="64173"/>
                </a:lnTo>
                <a:close/>
              </a:path>
              <a:path w="140334" h="186689">
                <a:moveTo>
                  <a:pt x="85142" y="70154"/>
                </a:moveTo>
                <a:lnTo>
                  <a:pt x="60553" y="70154"/>
                </a:lnTo>
                <a:lnTo>
                  <a:pt x="74025" y="72503"/>
                </a:lnTo>
                <a:lnTo>
                  <a:pt x="84434" y="80965"/>
                </a:lnTo>
                <a:lnTo>
                  <a:pt x="91144" y="97661"/>
                </a:lnTo>
                <a:lnTo>
                  <a:pt x="93522" y="124713"/>
                </a:lnTo>
                <a:lnTo>
                  <a:pt x="91144" y="152570"/>
                </a:lnTo>
                <a:lnTo>
                  <a:pt x="84434" y="168892"/>
                </a:lnTo>
                <a:lnTo>
                  <a:pt x="74025" y="176568"/>
                </a:lnTo>
                <a:lnTo>
                  <a:pt x="60553" y="178485"/>
                </a:lnTo>
                <a:lnTo>
                  <a:pt x="87381" y="178485"/>
                </a:lnTo>
                <a:lnTo>
                  <a:pt x="92773" y="172808"/>
                </a:lnTo>
                <a:lnTo>
                  <a:pt x="125316" y="172808"/>
                </a:lnTo>
                <a:lnTo>
                  <a:pt x="120740" y="167004"/>
                </a:lnTo>
                <a:lnTo>
                  <a:pt x="117657" y="158126"/>
                </a:lnTo>
                <a:lnTo>
                  <a:pt x="116834" y="149931"/>
                </a:lnTo>
                <a:lnTo>
                  <a:pt x="116814" y="76742"/>
                </a:lnTo>
                <a:lnTo>
                  <a:pt x="96422" y="76742"/>
                </a:lnTo>
                <a:lnTo>
                  <a:pt x="92338" y="74285"/>
                </a:lnTo>
                <a:lnTo>
                  <a:pt x="85142" y="70154"/>
                </a:lnTo>
                <a:close/>
              </a:path>
              <a:path w="140334" h="186689">
                <a:moveTo>
                  <a:pt x="114579" y="0"/>
                </a:moveTo>
                <a:lnTo>
                  <a:pt x="72922" y="847"/>
                </a:lnTo>
                <a:lnTo>
                  <a:pt x="72409" y="1343"/>
                </a:lnTo>
                <a:lnTo>
                  <a:pt x="76877" y="2395"/>
                </a:lnTo>
                <a:lnTo>
                  <a:pt x="83362" y="4190"/>
                </a:lnTo>
                <a:lnTo>
                  <a:pt x="88002" y="6388"/>
                </a:lnTo>
                <a:lnTo>
                  <a:pt x="92403" y="10977"/>
                </a:lnTo>
                <a:lnTo>
                  <a:pt x="95687" y="18869"/>
                </a:lnTo>
                <a:lnTo>
                  <a:pt x="96977" y="30975"/>
                </a:lnTo>
                <a:lnTo>
                  <a:pt x="96861" y="70154"/>
                </a:lnTo>
                <a:lnTo>
                  <a:pt x="96422" y="76742"/>
                </a:lnTo>
                <a:lnTo>
                  <a:pt x="116814" y="76742"/>
                </a:lnTo>
                <a:lnTo>
                  <a:pt x="116814" y="469"/>
                </a:lnTo>
                <a:lnTo>
                  <a:pt x="112610" y="469"/>
                </a:lnTo>
                <a:lnTo>
                  <a:pt x="114579" y="0"/>
                </a:lnTo>
                <a:close/>
              </a:path>
            </a:pathLst>
          </a:custGeom>
          <a:solidFill>
            <a:srgbClr val="000000"/>
          </a:solidFill>
        </p:spPr>
        <p:txBody>
          <a:bodyPr wrap="square" lIns="0" tIns="0" rIns="0" bIns="0" rtlCol="0"/>
          <a:lstStyle/>
          <a:p>
            <a:endParaRPr/>
          </a:p>
        </p:txBody>
      </p:sp>
      <p:sp>
        <p:nvSpPr>
          <p:cNvPr id="15" name="object 15">
            <a:extLst>
              <a:ext uri="{FF2B5EF4-FFF2-40B4-BE49-F238E27FC236}">
                <a16:creationId xmlns:a16="http://schemas.microsoft.com/office/drawing/2014/main" id="{9553E4CE-0254-7ECF-33D8-9B1575F262B7}"/>
              </a:ext>
            </a:extLst>
          </p:cNvPr>
          <p:cNvSpPr/>
          <p:nvPr/>
        </p:nvSpPr>
        <p:spPr>
          <a:xfrm>
            <a:off x="9204469" y="6178453"/>
            <a:ext cx="123189" cy="120650"/>
          </a:xfrm>
          <a:custGeom>
            <a:avLst/>
            <a:gdLst/>
            <a:ahLst/>
            <a:cxnLst/>
            <a:rect l="l" t="t" r="r" b="b"/>
            <a:pathLst>
              <a:path w="123190" h="120650">
                <a:moveTo>
                  <a:pt x="73943" y="4071"/>
                </a:moveTo>
                <a:lnTo>
                  <a:pt x="49357" y="4071"/>
                </a:lnTo>
                <a:lnTo>
                  <a:pt x="55824" y="4804"/>
                </a:lnTo>
                <a:lnTo>
                  <a:pt x="62535" y="8256"/>
                </a:lnTo>
                <a:lnTo>
                  <a:pt x="67801" y="16308"/>
                </a:lnTo>
                <a:lnTo>
                  <a:pt x="69931" y="30843"/>
                </a:lnTo>
                <a:lnTo>
                  <a:pt x="69123" y="38869"/>
                </a:lnTo>
                <a:lnTo>
                  <a:pt x="65504" y="47083"/>
                </a:lnTo>
                <a:lnTo>
                  <a:pt x="57281" y="54121"/>
                </a:lnTo>
                <a:lnTo>
                  <a:pt x="9192" y="68771"/>
                </a:lnTo>
                <a:lnTo>
                  <a:pt x="0" y="89904"/>
                </a:lnTo>
                <a:lnTo>
                  <a:pt x="10446" y="110746"/>
                </a:lnTo>
                <a:lnTo>
                  <a:pt x="35888" y="120025"/>
                </a:lnTo>
                <a:lnTo>
                  <a:pt x="51291" y="114193"/>
                </a:lnTo>
                <a:lnTo>
                  <a:pt x="40162" y="114193"/>
                </a:lnTo>
                <a:lnTo>
                  <a:pt x="28506" y="107891"/>
                </a:lnTo>
                <a:lnTo>
                  <a:pt x="23787" y="93149"/>
                </a:lnTo>
                <a:lnTo>
                  <a:pt x="34635" y="73988"/>
                </a:lnTo>
                <a:lnTo>
                  <a:pt x="69677" y="54427"/>
                </a:lnTo>
                <a:lnTo>
                  <a:pt x="93236" y="54427"/>
                </a:lnTo>
                <a:lnTo>
                  <a:pt x="93236" y="21686"/>
                </a:lnTo>
                <a:lnTo>
                  <a:pt x="84964" y="7950"/>
                </a:lnTo>
                <a:lnTo>
                  <a:pt x="73943" y="4071"/>
                </a:lnTo>
                <a:close/>
              </a:path>
              <a:path w="123190" h="120650">
                <a:moveTo>
                  <a:pt x="97389" y="106471"/>
                </a:moveTo>
                <a:lnTo>
                  <a:pt x="71684" y="106471"/>
                </a:lnTo>
                <a:lnTo>
                  <a:pt x="83969" y="116665"/>
                </a:lnTo>
                <a:lnTo>
                  <a:pt x="99640" y="119906"/>
                </a:lnTo>
                <a:lnTo>
                  <a:pt x="113725" y="117049"/>
                </a:lnTo>
                <a:lnTo>
                  <a:pt x="117743" y="112724"/>
                </a:lnTo>
                <a:lnTo>
                  <a:pt x="111865" y="112724"/>
                </a:lnTo>
                <a:lnTo>
                  <a:pt x="103591" y="112185"/>
                </a:lnTo>
                <a:lnTo>
                  <a:pt x="97389" y="106471"/>
                </a:lnTo>
                <a:close/>
              </a:path>
              <a:path w="123190" h="120650">
                <a:moveTo>
                  <a:pt x="93236" y="54427"/>
                </a:moveTo>
                <a:lnTo>
                  <a:pt x="69677" y="54427"/>
                </a:lnTo>
                <a:lnTo>
                  <a:pt x="69677" y="88145"/>
                </a:lnTo>
                <a:lnTo>
                  <a:pt x="67264" y="98339"/>
                </a:lnTo>
                <a:lnTo>
                  <a:pt x="60783" y="107108"/>
                </a:lnTo>
                <a:lnTo>
                  <a:pt x="51370" y="112907"/>
                </a:lnTo>
                <a:lnTo>
                  <a:pt x="40162" y="114193"/>
                </a:lnTo>
                <a:lnTo>
                  <a:pt x="51291" y="114193"/>
                </a:lnTo>
                <a:lnTo>
                  <a:pt x="71684" y="106471"/>
                </a:lnTo>
                <a:lnTo>
                  <a:pt x="97389" y="106471"/>
                </a:lnTo>
                <a:lnTo>
                  <a:pt x="96344" y="105509"/>
                </a:lnTo>
                <a:lnTo>
                  <a:pt x="93236" y="93352"/>
                </a:lnTo>
                <a:lnTo>
                  <a:pt x="93236" y="54427"/>
                </a:lnTo>
                <a:close/>
              </a:path>
              <a:path w="123190" h="120650">
                <a:moveTo>
                  <a:pt x="119804" y="104744"/>
                </a:moveTo>
                <a:lnTo>
                  <a:pt x="118052" y="106471"/>
                </a:lnTo>
                <a:lnTo>
                  <a:pt x="111865" y="112724"/>
                </a:lnTo>
                <a:lnTo>
                  <a:pt x="117743" y="112724"/>
                </a:lnTo>
                <a:lnTo>
                  <a:pt x="121252" y="108948"/>
                </a:lnTo>
                <a:lnTo>
                  <a:pt x="122738" y="106001"/>
                </a:lnTo>
                <a:lnTo>
                  <a:pt x="119804" y="104744"/>
                </a:lnTo>
                <a:close/>
              </a:path>
              <a:path w="123190" h="120650">
                <a:moveTo>
                  <a:pt x="42197" y="0"/>
                </a:moveTo>
                <a:lnTo>
                  <a:pt x="23310" y="3830"/>
                </a:lnTo>
                <a:lnTo>
                  <a:pt x="7276" y="17432"/>
                </a:lnTo>
                <a:lnTo>
                  <a:pt x="9744" y="27792"/>
                </a:lnTo>
                <a:lnTo>
                  <a:pt x="20668" y="30012"/>
                </a:lnTo>
                <a:lnTo>
                  <a:pt x="30002" y="19197"/>
                </a:lnTo>
                <a:lnTo>
                  <a:pt x="34473" y="6548"/>
                </a:lnTo>
                <a:lnTo>
                  <a:pt x="41166" y="4071"/>
                </a:lnTo>
                <a:lnTo>
                  <a:pt x="73943" y="4071"/>
                </a:lnTo>
                <a:lnTo>
                  <a:pt x="65350" y="1047"/>
                </a:lnTo>
                <a:lnTo>
                  <a:pt x="42197" y="0"/>
                </a:lnTo>
                <a:close/>
              </a:path>
            </a:pathLst>
          </a:custGeom>
          <a:solidFill>
            <a:srgbClr val="000000"/>
          </a:solidFill>
        </p:spPr>
        <p:txBody>
          <a:bodyPr wrap="square" lIns="0" tIns="0" rIns="0" bIns="0" rtlCol="0"/>
          <a:lstStyle/>
          <a:p>
            <a:endParaRPr/>
          </a:p>
        </p:txBody>
      </p:sp>
      <p:sp>
        <p:nvSpPr>
          <p:cNvPr id="16" name="object 16">
            <a:extLst>
              <a:ext uri="{FF2B5EF4-FFF2-40B4-BE49-F238E27FC236}">
                <a16:creationId xmlns:a16="http://schemas.microsoft.com/office/drawing/2014/main" id="{3C08FCED-37D4-B86D-69C8-D9C048E84988}"/>
              </a:ext>
            </a:extLst>
          </p:cNvPr>
          <p:cNvSpPr/>
          <p:nvPr/>
        </p:nvSpPr>
        <p:spPr>
          <a:xfrm>
            <a:off x="9462103" y="6178713"/>
            <a:ext cx="123189" cy="120650"/>
          </a:xfrm>
          <a:custGeom>
            <a:avLst/>
            <a:gdLst/>
            <a:ahLst/>
            <a:cxnLst/>
            <a:rect l="l" t="t" r="r" b="b"/>
            <a:pathLst>
              <a:path w="123190" h="120650">
                <a:moveTo>
                  <a:pt x="73970" y="4073"/>
                </a:moveTo>
                <a:lnTo>
                  <a:pt x="49380" y="4073"/>
                </a:lnTo>
                <a:lnTo>
                  <a:pt x="55825" y="4806"/>
                </a:lnTo>
                <a:lnTo>
                  <a:pt x="62539" y="8258"/>
                </a:lnTo>
                <a:lnTo>
                  <a:pt x="67816" y="16310"/>
                </a:lnTo>
                <a:lnTo>
                  <a:pt x="69954" y="30845"/>
                </a:lnTo>
                <a:lnTo>
                  <a:pt x="69146" y="38853"/>
                </a:lnTo>
                <a:lnTo>
                  <a:pt x="65526" y="47069"/>
                </a:lnTo>
                <a:lnTo>
                  <a:pt x="57304" y="54123"/>
                </a:lnTo>
                <a:lnTo>
                  <a:pt x="9198" y="68780"/>
                </a:lnTo>
                <a:lnTo>
                  <a:pt x="0" y="89904"/>
                </a:lnTo>
                <a:lnTo>
                  <a:pt x="10443" y="110746"/>
                </a:lnTo>
                <a:lnTo>
                  <a:pt x="35882" y="120034"/>
                </a:lnTo>
                <a:lnTo>
                  <a:pt x="51388" y="114170"/>
                </a:lnTo>
                <a:lnTo>
                  <a:pt x="40185" y="114170"/>
                </a:lnTo>
                <a:lnTo>
                  <a:pt x="28513" y="107855"/>
                </a:lnTo>
                <a:lnTo>
                  <a:pt x="23796" y="93111"/>
                </a:lnTo>
                <a:lnTo>
                  <a:pt x="34652" y="73956"/>
                </a:lnTo>
                <a:lnTo>
                  <a:pt x="69700" y="54403"/>
                </a:lnTo>
                <a:lnTo>
                  <a:pt x="93246" y="54403"/>
                </a:lnTo>
                <a:lnTo>
                  <a:pt x="93246" y="21675"/>
                </a:lnTo>
                <a:lnTo>
                  <a:pt x="84970" y="7941"/>
                </a:lnTo>
                <a:lnTo>
                  <a:pt x="73970" y="4073"/>
                </a:lnTo>
                <a:close/>
              </a:path>
              <a:path w="123190" h="120650">
                <a:moveTo>
                  <a:pt x="97444" y="106499"/>
                </a:moveTo>
                <a:lnTo>
                  <a:pt x="71668" y="106499"/>
                </a:lnTo>
                <a:lnTo>
                  <a:pt x="83957" y="116670"/>
                </a:lnTo>
                <a:lnTo>
                  <a:pt x="99639" y="119902"/>
                </a:lnTo>
                <a:lnTo>
                  <a:pt x="113736" y="117045"/>
                </a:lnTo>
                <a:lnTo>
                  <a:pt x="117750" y="112735"/>
                </a:lnTo>
                <a:lnTo>
                  <a:pt x="111885" y="112735"/>
                </a:lnTo>
                <a:lnTo>
                  <a:pt x="103607" y="112182"/>
                </a:lnTo>
                <a:lnTo>
                  <a:pt x="97444" y="106499"/>
                </a:lnTo>
                <a:close/>
              </a:path>
              <a:path w="123190" h="120650">
                <a:moveTo>
                  <a:pt x="93246" y="54403"/>
                </a:moveTo>
                <a:lnTo>
                  <a:pt x="69700" y="54403"/>
                </a:lnTo>
                <a:lnTo>
                  <a:pt x="69700" y="88135"/>
                </a:lnTo>
                <a:lnTo>
                  <a:pt x="67287" y="98344"/>
                </a:lnTo>
                <a:lnTo>
                  <a:pt x="60805" y="107110"/>
                </a:lnTo>
                <a:lnTo>
                  <a:pt x="51392" y="112897"/>
                </a:lnTo>
                <a:lnTo>
                  <a:pt x="40185" y="114170"/>
                </a:lnTo>
                <a:lnTo>
                  <a:pt x="51388" y="114170"/>
                </a:lnTo>
                <a:lnTo>
                  <a:pt x="71668" y="106499"/>
                </a:lnTo>
                <a:lnTo>
                  <a:pt x="97444" y="106499"/>
                </a:lnTo>
                <a:lnTo>
                  <a:pt x="96355" y="105495"/>
                </a:lnTo>
                <a:lnTo>
                  <a:pt x="93246" y="93329"/>
                </a:lnTo>
                <a:lnTo>
                  <a:pt x="93246" y="54403"/>
                </a:lnTo>
                <a:close/>
              </a:path>
              <a:path w="123190" h="120650">
                <a:moveTo>
                  <a:pt x="119776" y="104746"/>
                </a:moveTo>
                <a:lnTo>
                  <a:pt x="118074" y="106499"/>
                </a:lnTo>
                <a:lnTo>
                  <a:pt x="111885" y="112735"/>
                </a:lnTo>
                <a:lnTo>
                  <a:pt x="117750" y="112735"/>
                </a:lnTo>
                <a:lnTo>
                  <a:pt x="121275" y="108950"/>
                </a:lnTo>
                <a:lnTo>
                  <a:pt x="122760" y="105978"/>
                </a:lnTo>
                <a:lnTo>
                  <a:pt x="119776" y="104746"/>
                </a:lnTo>
                <a:close/>
              </a:path>
              <a:path w="123190" h="120650">
                <a:moveTo>
                  <a:pt x="42202" y="0"/>
                </a:moveTo>
                <a:lnTo>
                  <a:pt x="23332" y="3832"/>
                </a:lnTo>
                <a:lnTo>
                  <a:pt x="7294" y="17422"/>
                </a:lnTo>
                <a:lnTo>
                  <a:pt x="9753" y="27789"/>
                </a:lnTo>
                <a:lnTo>
                  <a:pt x="20675" y="30019"/>
                </a:lnTo>
                <a:lnTo>
                  <a:pt x="30025" y="19199"/>
                </a:lnTo>
                <a:lnTo>
                  <a:pt x="34495" y="6550"/>
                </a:lnTo>
                <a:lnTo>
                  <a:pt x="41188" y="4073"/>
                </a:lnTo>
                <a:lnTo>
                  <a:pt x="73970" y="4073"/>
                </a:lnTo>
                <a:lnTo>
                  <a:pt x="65352" y="1043"/>
                </a:lnTo>
                <a:lnTo>
                  <a:pt x="42202" y="0"/>
                </a:lnTo>
                <a:close/>
              </a:path>
            </a:pathLst>
          </a:custGeom>
          <a:solidFill>
            <a:srgbClr val="000000"/>
          </a:solidFill>
        </p:spPr>
        <p:txBody>
          <a:bodyPr wrap="square" lIns="0" tIns="0" rIns="0" bIns="0" rtlCol="0"/>
          <a:lstStyle/>
          <a:p>
            <a:endParaRPr/>
          </a:p>
        </p:txBody>
      </p:sp>
      <p:sp>
        <p:nvSpPr>
          <p:cNvPr id="17" name="object 17">
            <a:extLst>
              <a:ext uri="{FF2B5EF4-FFF2-40B4-BE49-F238E27FC236}">
                <a16:creationId xmlns:a16="http://schemas.microsoft.com/office/drawing/2014/main" id="{DB494524-AE16-B665-E169-E1931027CDA2}"/>
              </a:ext>
            </a:extLst>
          </p:cNvPr>
          <p:cNvSpPr/>
          <p:nvPr/>
        </p:nvSpPr>
        <p:spPr>
          <a:xfrm>
            <a:off x="9456407" y="6114224"/>
            <a:ext cx="27305" cy="55880"/>
          </a:xfrm>
          <a:custGeom>
            <a:avLst/>
            <a:gdLst/>
            <a:ahLst/>
            <a:cxnLst/>
            <a:rect l="l" t="t" r="r" b="b"/>
            <a:pathLst>
              <a:path w="27304" h="55879">
                <a:moveTo>
                  <a:pt x="0" y="0"/>
                </a:moveTo>
                <a:lnTo>
                  <a:pt x="27279" y="0"/>
                </a:lnTo>
                <a:lnTo>
                  <a:pt x="27279" y="55537"/>
                </a:lnTo>
                <a:lnTo>
                  <a:pt x="0" y="55537"/>
                </a:lnTo>
                <a:lnTo>
                  <a:pt x="0" y="0"/>
                </a:lnTo>
                <a:close/>
              </a:path>
            </a:pathLst>
          </a:custGeom>
          <a:solidFill>
            <a:srgbClr val="E72F36"/>
          </a:solidFill>
        </p:spPr>
        <p:txBody>
          <a:bodyPr wrap="square" lIns="0" tIns="0" rIns="0" bIns="0" rtlCol="0"/>
          <a:lstStyle/>
          <a:p>
            <a:endParaRPr/>
          </a:p>
        </p:txBody>
      </p:sp>
      <p:sp>
        <p:nvSpPr>
          <p:cNvPr id="18" name="object 18">
            <a:extLst>
              <a:ext uri="{FF2B5EF4-FFF2-40B4-BE49-F238E27FC236}">
                <a16:creationId xmlns:a16="http://schemas.microsoft.com/office/drawing/2014/main" id="{CDB109AC-F78D-4996-89A1-78273C520083}"/>
              </a:ext>
            </a:extLst>
          </p:cNvPr>
          <p:cNvSpPr/>
          <p:nvPr/>
        </p:nvSpPr>
        <p:spPr>
          <a:xfrm>
            <a:off x="9544227" y="6114224"/>
            <a:ext cx="27305" cy="55880"/>
          </a:xfrm>
          <a:custGeom>
            <a:avLst/>
            <a:gdLst/>
            <a:ahLst/>
            <a:cxnLst/>
            <a:rect l="l" t="t" r="r" b="b"/>
            <a:pathLst>
              <a:path w="27304" h="55879">
                <a:moveTo>
                  <a:pt x="0" y="0"/>
                </a:moveTo>
                <a:lnTo>
                  <a:pt x="27241" y="0"/>
                </a:lnTo>
                <a:lnTo>
                  <a:pt x="27241" y="55537"/>
                </a:lnTo>
                <a:lnTo>
                  <a:pt x="0" y="55537"/>
                </a:lnTo>
                <a:lnTo>
                  <a:pt x="0" y="0"/>
                </a:lnTo>
                <a:close/>
              </a:path>
            </a:pathLst>
          </a:custGeom>
          <a:solidFill>
            <a:srgbClr val="E72F36"/>
          </a:solidFill>
        </p:spPr>
        <p:txBody>
          <a:bodyPr wrap="square" lIns="0" tIns="0" rIns="0" bIns="0" rtlCol="0"/>
          <a:lstStyle/>
          <a:p>
            <a:endParaRPr/>
          </a:p>
        </p:txBody>
      </p:sp>
      <p:sp>
        <p:nvSpPr>
          <p:cNvPr id="19" name="object 19">
            <a:extLst>
              <a:ext uri="{FF2B5EF4-FFF2-40B4-BE49-F238E27FC236}">
                <a16:creationId xmlns:a16="http://schemas.microsoft.com/office/drawing/2014/main" id="{BD6B32DF-EB8B-F3C8-CAD4-5A44F23004A6}"/>
              </a:ext>
            </a:extLst>
          </p:cNvPr>
          <p:cNvSpPr/>
          <p:nvPr/>
        </p:nvSpPr>
        <p:spPr>
          <a:xfrm>
            <a:off x="9492058" y="6117846"/>
            <a:ext cx="44450" cy="48895"/>
          </a:xfrm>
          <a:custGeom>
            <a:avLst/>
            <a:gdLst/>
            <a:ahLst/>
            <a:cxnLst/>
            <a:rect l="l" t="t" r="r" b="b"/>
            <a:pathLst>
              <a:path w="44450" h="48895">
                <a:moveTo>
                  <a:pt x="33767" y="36614"/>
                </a:moveTo>
                <a:lnTo>
                  <a:pt x="20955" y="36614"/>
                </a:lnTo>
                <a:lnTo>
                  <a:pt x="20919" y="38696"/>
                </a:lnTo>
                <a:lnTo>
                  <a:pt x="20574" y="48450"/>
                </a:lnTo>
                <a:lnTo>
                  <a:pt x="23444" y="48450"/>
                </a:lnTo>
                <a:lnTo>
                  <a:pt x="23065" y="38696"/>
                </a:lnTo>
                <a:lnTo>
                  <a:pt x="23075" y="36715"/>
                </a:lnTo>
                <a:lnTo>
                  <a:pt x="33800" y="36715"/>
                </a:lnTo>
                <a:close/>
              </a:path>
              <a:path w="44450" h="48895">
                <a:moveTo>
                  <a:pt x="266" y="15608"/>
                </a:moveTo>
                <a:lnTo>
                  <a:pt x="2224" y="21983"/>
                </a:lnTo>
                <a:lnTo>
                  <a:pt x="2437" y="22771"/>
                </a:lnTo>
                <a:lnTo>
                  <a:pt x="2413" y="23266"/>
                </a:lnTo>
                <a:lnTo>
                  <a:pt x="1854" y="23672"/>
                </a:lnTo>
                <a:lnTo>
                  <a:pt x="0" y="24841"/>
                </a:lnTo>
                <a:lnTo>
                  <a:pt x="10312" y="33248"/>
                </a:lnTo>
                <a:lnTo>
                  <a:pt x="11163" y="33997"/>
                </a:lnTo>
                <a:lnTo>
                  <a:pt x="11087" y="34747"/>
                </a:lnTo>
                <a:lnTo>
                  <a:pt x="9563" y="38696"/>
                </a:lnTo>
                <a:lnTo>
                  <a:pt x="18262" y="37033"/>
                </a:lnTo>
                <a:lnTo>
                  <a:pt x="20167" y="36639"/>
                </a:lnTo>
                <a:lnTo>
                  <a:pt x="20955" y="36614"/>
                </a:lnTo>
                <a:lnTo>
                  <a:pt x="33767" y="36614"/>
                </a:lnTo>
                <a:lnTo>
                  <a:pt x="33121" y="34658"/>
                </a:lnTo>
                <a:lnTo>
                  <a:pt x="32740" y="34340"/>
                </a:lnTo>
                <a:lnTo>
                  <a:pt x="33820" y="33248"/>
                </a:lnTo>
                <a:lnTo>
                  <a:pt x="43903" y="24714"/>
                </a:lnTo>
                <a:lnTo>
                  <a:pt x="41262" y="23469"/>
                </a:lnTo>
                <a:lnTo>
                  <a:pt x="41643" y="22771"/>
                </a:lnTo>
                <a:lnTo>
                  <a:pt x="41848" y="21882"/>
                </a:lnTo>
                <a:lnTo>
                  <a:pt x="42420" y="19723"/>
                </a:lnTo>
                <a:lnTo>
                  <a:pt x="29438" y="19723"/>
                </a:lnTo>
                <a:lnTo>
                  <a:pt x="29258" y="19634"/>
                </a:lnTo>
                <a:lnTo>
                  <a:pt x="14516" y="19634"/>
                </a:lnTo>
                <a:lnTo>
                  <a:pt x="12158" y="16967"/>
                </a:lnTo>
                <a:lnTo>
                  <a:pt x="6591" y="16967"/>
                </a:lnTo>
                <a:lnTo>
                  <a:pt x="266" y="15608"/>
                </a:lnTo>
                <a:close/>
              </a:path>
              <a:path w="44450" h="48895">
                <a:moveTo>
                  <a:pt x="33800" y="36715"/>
                </a:moveTo>
                <a:lnTo>
                  <a:pt x="23888" y="36715"/>
                </a:lnTo>
                <a:lnTo>
                  <a:pt x="25044" y="36995"/>
                </a:lnTo>
                <a:lnTo>
                  <a:pt x="34455" y="38696"/>
                </a:lnTo>
                <a:lnTo>
                  <a:pt x="33800" y="36715"/>
                </a:lnTo>
                <a:close/>
              </a:path>
              <a:path w="44450" h="48895">
                <a:moveTo>
                  <a:pt x="35458" y="13233"/>
                </a:moveTo>
                <a:lnTo>
                  <a:pt x="30695" y="18313"/>
                </a:lnTo>
                <a:lnTo>
                  <a:pt x="29438" y="19723"/>
                </a:lnTo>
                <a:lnTo>
                  <a:pt x="42420" y="19723"/>
                </a:lnTo>
                <a:lnTo>
                  <a:pt x="43150" y="16967"/>
                </a:lnTo>
                <a:lnTo>
                  <a:pt x="37134" y="16967"/>
                </a:lnTo>
                <a:lnTo>
                  <a:pt x="36690" y="16129"/>
                </a:lnTo>
                <a:lnTo>
                  <a:pt x="35458" y="13233"/>
                </a:lnTo>
                <a:close/>
              </a:path>
              <a:path w="44450" h="48895">
                <a:moveTo>
                  <a:pt x="12979" y="5905"/>
                </a:moveTo>
                <a:lnTo>
                  <a:pt x="15328" y="17475"/>
                </a:lnTo>
                <a:lnTo>
                  <a:pt x="15735" y="18948"/>
                </a:lnTo>
                <a:lnTo>
                  <a:pt x="14516" y="19634"/>
                </a:lnTo>
                <a:lnTo>
                  <a:pt x="29258" y="19634"/>
                </a:lnTo>
                <a:lnTo>
                  <a:pt x="28206" y="19113"/>
                </a:lnTo>
                <a:lnTo>
                  <a:pt x="28976" y="15608"/>
                </a:lnTo>
                <a:lnTo>
                  <a:pt x="30427" y="8432"/>
                </a:lnTo>
                <a:lnTo>
                  <a:pt x="17818" y="8432"/>
                </a:lnTo>
                <a:lnTo>
                  <a:pt x="17195" y="8331"/>
                </a:lnTo>
                <a:lnTo>
                  <a:pt x="12979" y="5905"/>
                </a:lnTo>
                <a:close/>
              </a:path>
              <a:path w="44450" h="48895">
                <a:moveTo>
                  <a:pt x="8699" y="13055"/>
                </a:moveTo>
                <a:lnTo>
                  <a:pt x="7230" y="16129"/>
                </a:lnTo>
                <a:lnTo>
                  <a:pt x="6997" y="16675"/>
                </a:lnTo>
                <a:lnTo>
                  <a:pt x="6591" y="16967"/>
                </a:lnTo>
                <a:lnTo>
                  <a:pt x="12158" y="16967"/>
                </a:lnTo>
                <a:lnTo>
                  <a:pt x="8699" y="13055"/>
                </a:lnTo>
                <a:close/>
              </a:path>
              <a:path w="44450" h="48895">
                <a:moveTo>
                  <a:pt x="43497" y="15659"/>
                </a:moveTo>
                <a:lnTo>
                  <a:pt x="38620" y="16700"/>
                </a:lnTo>
                <a:lnTo>
                  <a:pt x="37134" y="16967"/>
                </a:lnTo>
                <a:lnTo>
                  <a:pt x="43150" y="16967"/>
                </a:lnTo>
                <a:lnTo>
                  <a:pt x="43497" y="15659"/>
                </a:lnTo>
                <a:close/>
              </a:path>
              <a:path w="44450" h="48895">
                <a:moveTo>
                  <a:pt x="22034" y="0"/>
                </a:moveTo>
                <a:lnTo>
                  <a:pt x="18122" y="7937"/>
                </a:lnTo>
                <a:lnTo>
                  <a:pt x="17818" y="8432"/>
                </a:lnTo>
                <a:lnTo>
                  <a:pt x="26339" y="8432"/>
                </a:lnTo>
                <a:lnTo>
                  <a:pt x="25895" y="7645"/>
                </a:lnTo>
                <a:lnTo>
                  <a:pt x="22034" y="0"/>
                </a:lnTo>
                <a:close/>
              </a:path>
              <a:path w="44450" h="48895">
                <a:moveTo>
                  <a:pt x="30848" y="6350"/>
                </a:moveTo>
                <a:lnTo>
                  <a:pt x="27533" y="8013"/>
                </a:lnTo>
                <a:lnTo>
                  <a:pt x="26758" y="8382"/>
                </a:lnTo>
                <a:lnTo>
                  <a:pt x="26339" y="8432"/>
                </a:lnTo>
                <a:lnTo>
                  <a:pt x="30427" y="8432"/>
                </a:lnTo>
                <a:lnTo>
                  <a:pt x="30848" y="6350"/>
                </a:lnTo>
                <a:close/>
              </a:path>
              <a:path w="44450" h="48895">
                <a:moveTo>
                  <a:pt x="18161" y="7759"/>
                </a:moveTo>
                <a:lnTo>
                  <a:pt x="18070" y="7937"/>
                </a:lnTo>
                <a:lnTo>
                  <a:pt x="18161" y="7759"/>
                </a:lnTo>
                <a:close/>
              </a:path>
            </a:pathLst>
          </a:custGeom>
          <a:solidFill>
            <a:srgbClr val="E72F36"/>
          </a:solidFill>
        </p:spPr>
        <p:txBody>
          <a:bodyPr wrap="square" lIns="0" tIns="0" rIns="0" bIns="0" rtlCol="0"/>
          <a:lstStyle/>
          <a:p>
            <a:endParaRPr/>
          </a:p>
        </p:txBody>
      </p:sp>
      <p:sp>
        <p:nvSpPr>
          <p:cNvPr id="20" name="object 20">
            <a:extLst>
              <a:ext uri="{FF2B5EF4-FFF2-40B4-BE49-F238E27FC236}">
                <a16:creationId xmlns:a16="http://schemas.microsoft.com/office/drawing/2014/main" id="{CAFF2502-21C3-4820-62F5-C45E7F970957}"/>
              </a:ext>
            </a:extLst>
          </p:cNvPr>
          <p:cNvSpPr/>
          <p:nvPr/>
        </p:nvSpPr>
        <p:spPr>
          <a:xfrm>
            <a:off x="4059094" y="5765139"/>
            <a:ext cx="1363971" cy="120924"/>
          </a:xfrm>
          <a:prstGeom prst="rect">
            <a:avLst/>
          </a:prstGeom>
          <a:blipFill>
            <a:blip r:embed="rId6" cstate="print"/>
            <a:stretch>
              <a:fillRect/>
            </a:stretch>
          </a:blipFill>
        </p:spPr>
        <p:txBody>
          <a:bodyPr wrap="square" lIns="0" tIns="0" rIns="0" bIns="0" rtlCol="0"/>
          <a:lstStyle/>
          <a:p>
            <a:endParaRPr/>
          </a:p>
        </p:txBody>
      </p:sp>
      <p:sp>
        <p:nvSpPr>
          <p:cNvPr id="21" name="object 21">
            <a:extLst>
              <a:ext uri="{FF2B5EF4-FFF2-40B4-BE49-F238E27FC236}">
                <a16:creationId xmlns:a16="http://schemas.microsoft.com/office/drawing/2014/main" id="{91E99F6D-57D6-BDFF-0800-AA96B6D54F5B}"/>
              </a:ext>
            </a:extLst>
          </p:cNvPr>
          <p:cNvSpPr/>
          <p:nvPr/>
        </p:nvSpPr>
        <p:spPr>
          <a:xfrm>
            <a:off x="2498425" y="6058260"/>
            <a:ext cx="213232" cy="191871"/>
          </a:xfrm>
          <a:prstGeom prst="rect">
            <a:avLst/>
          </a:prstGeom>
          <a:blipFill>
            <a:blip r:embed="rId7" cstate="print"/>
            <a:stretch>
              <a:fillRect/>
            </a:stretch>
          </a:blipFill>
        </p:spPr>
        <p:txBody>
          <a:bodyPr wrap="square" lIns="0" tIns="0" rIns="0" bIns="0" rtlCol="0"/>
          <a:lstStyle/>
          <a:p>
            <a:endParaRPr/>
          </a:p>
        </p:txBody>
      </p:sp>
      <p:sp>
        <p:nvSpPr>
          <p:cNvPr id="22" name="object 22">
            <a:extLst>
              <a:ext uri="{FF2B5EF4-FFF2-40B4-BE49-F238E27FC236}">
                <a16:creationId xmlns:a16="http://schemas.microsoft.com/office/drawing/2014/main" id="{A4205779-F187-9021-0504-8F0DB4815DF4}"/>
              </a:ext>
            </a:extLst>
          </p:cNvPr>
          <p:cNvSpPr/>
          <p:nvPr/>
        </p:nvSpPr>
        <p:spPr>
          <a:xfrm>
            <a:off x="2159064" y="6063700"/>
            <a:ext cx="351790" cy="180975"/>
          </a:xfrm>
          <a:custGeom>
            <a:avLst/>
            <a:gdLst/>
            <a:ahLst/>
            <a:cxnLst/>
            <a:rect l="l" t="t" r="r" b="b"/>
            <a:pathLst>
              <a:path w="351789" h="180975">
                <a:moveTo>
                  <a:pt x="102831" y="0"/>
                </a:moveTo>
                <a:lnTo>
                  <a:pt x="0" y="0"/>
                </a:lnTo>
                <a:lnTo>
                  <a:pt x="0" y="180835"/>
                </a:lnTo>
                <a:lnTo>
                  <a:pt x="112217" y="180835"/>
                </a:lnTo>
                <a:lnTo>
                  <a:pt x="135349" y="179053"/>
                </a:lnTo>
                <a:lnTo>
                  <a:pt x="154387" y="173504"/>
                </a:lnTo>
                <a:lnTo>
                  <a:pt x="168834" y="163883"/>
                </a:lnTo>
                <a:lnTo>
                  <a:pt x="173523" y="156870"/>
                </a:lnTo>
                <a:lnTo>
                  <a:pt x="43256" y="156870"/>
                </a:lnTo>
                <a:lnTo>
                  <a:pt x="43256" y="100241"/>
                </a:lnTo>
                <a:lnTo>
                  <a:pt x="172179" y="100241"/>
                </a:lnTo>
                <a:lnTo>
                  <a:pt x="171692" y="99477"/>
                </a:lnTo>
                <a:lnTo>
                  <a:pt x="162655" y="91497"/>
                </a:lnTo>
                <a:lnTo>
                  <a:pt x="151645" y="85803"/>
                </a:lnTo>
                <a:lnTo>
                  <a:pt x="139217" y="82435"/>
                </a:lnTo>
                <a:lnTo>
                  <a:pt x="148643" y="76517"/>
                </a:lnTo>
                <a:lnTo>
                  <a:pt x="148872" y="76276"/>
                </a:lnTo>
                <a:lnTo>
                  <a:pt x="43230" y="76276"/>
                </a:lnTo>
                <a:lnTo>
                  <a:pt x="43230" y="23977"/>
                </a:lnTo>
                <a:lnTo>
                  <a:pt x="157913" y="23977"/>
                </a:lnTo>
                <a:lnTo>
                  <a:pt x="148931" y="12250"/>
                </a:lnTo>
                <a:lnTo>
                  <a:pt x="130185" y="3220"/>
                </a:lnTo>
                <a:lnTo>
                  <a:pt x="102882" y="38"/>
                </a:lnTo>
                <a:close/>
              </a:path>
              <a:path w="351789" h="180975">
                <a:moveTo>
                  <a:pt x="221449" y="149885"/>
                </a:moveTo>
                <a:lnTo>
                  <a:pt x="178193" y="149885"/>
                </a:lnTo>
                <a:lnTo>
                  <a:pt x="178193" y="180835"/>
                </a:lnTo>
                <a:lnTo>
                  <a:pt x="250405" y="180835"/>
                </a:lnTo>
                <a:lnTo>
                  <a:pt x="285086" y="178056"/>
                </a:lnTo>
                <a:lnTo>
                  <a:pt x="313578" y="169829"/>
                </a:lnTo>
                <a:lnTo>
                  <a:pt x="334826" y="156870"/>
                </a:lnTo>
                <a:lnTo>
                  <a:pt x="221449" y="156870"/>
                </a:lnTo>
                <a:lnTo>
                  <a:pt x="221449" y="149885"/>
                </a:lnTo>
                <a:close/>
              </a:path>
              <a:path w="351789" h="180975">
                <a:moveTo>
                  <a:pt x="172179" y="100241"/>
                </a:moveTo>
                <a:lnTo>
                  <a:pt x="102057" y="100241"/>
                </a:lnTo>
                <a:lnTo>
                  <a:pt x="117528" y="102244"/>
                </a:lnTo>
                <a:lnTo>
                  <a:pt x="128471" y="107943"/>
                </a:lnTo>
                <a:lnTo>
                  <a:pt x="134978" y="116895"/>
                </a:lnTo>
                <a:lnTo>
                  <a:pt x="137121" y="128562"/>
                </a:lnTo>
                <a:lnTo>
                  <a:pt x="134972" y="140234"/>
                </a:lnTo>
                <a:lnTo>
                  <a:pt x="128466" y="149159"/>
                </a:lnTo>
                <a:lnTo>
                  <a:pt x="117523" y="154863"/>
                </a:lnTo>
                <a:lnTo>
                  <a:pt x="102057" y="156870"/>
                </a:lnTo>
                <a:lnTo>
                  <a:pt x="173523" y="156870"/>
                </a:lnTo>
                <a:lnTo>
                  <a:pt x="178193" y="149885"/>
                </a:lnTo>
                <a:lnTo>
                  <a:pt x="221449" y="149885"/>
                </a:lnTo>
                <a:lnTo>
                  <a:pt x="221449" y="109702"/>
                </a:lnTo>
                <a:lnTo>
                  <a:pt x="178206" y="109702"/>
                </a:lnTo>
                <a:lnTo>
                  <a:pt x="172179" y="100241"/>
                </a:lnTo>
                <a:close/>
              </a:path>
              <a:path w="351789" h="180975">
                <a:moveTo>
                  <a:pt x="334843" y="23977"/>
                </a:moveTo>
                <a:lnTo>
                  <a:pt x="245363" y="23977"/>
                </a:lnTo>
                <a:lnTo>
                  <a:pt x="278158" y="28996"/>
                </a:lnTo>
                <a:lnTo>
                  <a:pt x="300431" y="42899"/>
                </a:lnTo>
                <a:lnTo>
                  <a:pt x="313111" y="63952"/>
                </a:lnTo>
                <a:lnTo>
                  <a:pt x="317131" y="90423"/>
                </a:lnTo>
                <a:lnTo>
                  <a:pt x="313111" y="116895"/>
                </a:lnTo>
                <a:lnTo>
                  <a:pt x="300431" y="137948"/>
                </a:lnTo>
                <a:lnTo>
                  <a:pt x="278158" y="151851"/>
                </a:lnTo>
                <a:lnTo>
                  <a:pt x="245363" y="156870"/>
                </a:lnTo>
                <a:lnTo>
                  <a:pt x="334826" y="156870"/>
                </a:lnTo>
                <a:lnTo>
                  <a:pt x="335741" y="156312"/>
                </a:lnTo>
                <a:lnTo>
                  <a:pt x="351434" y="137667"/>
                </a:lnTo>
                <a:lnTo>
                  <a:pt x="346095" y="126541"/>
                </a:lnTo>
                <a:lnTo>
                  <a:pt x="342276" y="114866"/>
                </a:lnTo>
                <a:lnTo>
                  <a:pt x="340016" y="102793"/>
                </a:lnTo>
                <a:lnTo>
                  <a:pt x="339359" y="90423"/>
                </a:lnTo>
                <a:lnTo>
                  <a:pt x="340014" y="78136"/>
                </a:lnTo>
                <a:lnTo>
                  <a:pt x="342282" y="66047"/>
                </a:lnTo>
                <a:lnTo>
                  <a:pt x="346120" y="54361"/>
                </a:lnTo>
                <a:lnTo>
                  <a:pt x="351485" y="43230"/>
                </a:lnTo>
                <a:lnTo>
                  <a:pt x="335791" y="24556"/>
                </a:lnTo>
                <a:lnTo>
                  <a:pt x="334843" y="23977"/>
                </a:lnTo>
                <a:close/>
              </a:path>
              <a:path w="351789" h="180975">
                <a:moveTo>
                  <a:pt x="250431" y="12"/>
                </a:moveTo>
                <a:lnTo>
                  <a:pt x="178206" y="12"/>
                </a:lnTo>
                <a:lnTo>
                  <a:pt x="178206" y="109702"/>
                </a:lnTo>
                <a:lnTo>
                  <a:pt x="221449" y="109702"/>
                </a:lnTo>
                <a:lnTo>
                  <a:pt x="221449" y="23977"/>
                </a:lnTo>
                <a:lnTo>
                  <a:pt x="334843" y="23977"/>
                </a:lnTo>
                <a:lnTo>
                  <a:pt x="313626" y="11025"/>
                </a:lnTo>
                <a:lnTo>
                  <a:pt x="285126" y="2791"/>
                </a:lnTo>
                <a:lnTo>
                  <a:pt x="250431" y="12"/>
                </a:lnTo>
                <a:close/>
              </a:path>
              <a:path w="351789" h="180975">
                <a:moveTo>
                  <a:pt x="157913" y="23977"/>
                </a:moveTo>
                <a:lnTo>
                  <a:pt x="85864" y="23977"/>
                </a:lnTo>
                <a:lnTo>
                  <a:pt x="100151" y="25831"/>
                </a:lnTo>
                <a:lnTo>
                  <a:pt x="110258" y="31100"/>
                </a:lnTo>
                <a:lnTo>
                  <a:pt x="116264" y="39349"/>
                </a:lnTo>
                <a:lnTo>
                  <a:pt x="118249" y="50139"/>
                </a:lnTo>
                <a:lnTo>
                  <a:pt x="116264" y="60909"/>
                </a:lnTo>
                <a:lnTo>
                  <a:pt x="110258" y="69151"/>
                </a:lnTo>
                <a:lnTo>
                  <a:pt x="100151" y="74421"/>
                </a:lnTo>
                <a:lnTo>
                  <a:pt x="85864" y="76276"/>
                </a:lnTo>
                <a:lnTo>
                  <a:pt x="148872" y="76276"/>
                </a:lnTo>
                <a:lnTo>
                  <a:pt x="156254" y="68494"/>
                </a:lnTo>
                <a:lnTo>
                  <a:pt x="161341" y="58018"/>
                </a:lnTo>
                <a:lnTo>
                  <a:pt x="163194" y="44742"/>
                </a:lnTo>
                <a:lnTo>
                  <a:pt x="159730" y="26350"/>
                </a:lnTo>
                <a:lnTo>
                  <a:pt x="157913" y="23977"/>
                </a:lnTo>
                <a:close/>
              </a:path>
            </a:pathLst>
          </a:custGeom>
          <a:solidFill>
            <a:srgbClr val="253367"/>
          </a:solidFill>
        </p:spPr>
        <p:txBody>
          <a:bodyPr wrap="square" lIns="0" tIns="0" rIns="0" bIns="0" rtlCol="0"/>
          <a:lstStyle/>
          <a:p>
            <a:endParaRPr/>
          </a:p>
        </p:txBody>
      </p:sp>
      <p:sp>
        <p:nvSpPr>
          <p:cNvPr id="23" name="object 23">
            <a:extLst>
              <a:ext uri="{FF2B5EF4-FFF2-40B4-BE49-F238E27FC236}">
                <a16:creationId xmlns:a16="http://schemas.microsoft.com/office/drawing/2014/main" id="{0F0C5B8B-C4CC-3D7D-FEDD-26F03019574E}"/>
              </a:ext>
            </a:extLst>
          </p:cNvPr>
          <p:cNvSpPr txBox="1"/>
          <p:nvPr/>
        </p:nvSpPr>
        <p:spPr>
          <a:xfrm rot="2700000">
            <a:off x="5418224" y="4112433"/>
            <a:ext cx="149699"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C</a:t>
            </a:r>
            <a:endParaRPr sz="950">
              <a:latin typeface="Arial"/>
              <a:cs typeface="Arial"/>
            </a:endParaRPr>
          </a:p>
        </p:txBody>
      </p:sp>
      <p:sp>
        <p:nvSpPr>
          <p:cNvPr id="24" name="object 24">
            <a:extLst>
              <a:ext uri="{FF2B5EF4-FFF2-40B4-BE49-F238E27FC236}">
                <a16:creationId xmlns:a16="http://schemas.microsoft.com/office/drawing/2014/main" id="{1F366C57-1DCC-F8EB-0225-4ACAC9D26CA5}"/>
              </a:ext>
            </a:extLst>
          </p:cNvPr>
          <p:cNvSpPr txBox="1"/>
          <p:nvPr/>
        </p:nvSpPr>
        <p:spPr>
          <a:xfrm rot="2460000">
            <a:off x="5476264" y="4165503"/>
            <a:ext cx="143981"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25" name="object 25">
            <a:extLst>
              <a:ext uri="{FF2B5EF4-FFF2-40B4-BE49-F238E27FC236}">
                <a16:creationId xmlns:a16="http://schemas.microsoft.com/office/drawing/2014/main" id="{7BB17CD6-0F32-5E5C-36EA-5A8E31F3B7EE}"/>
              </a:ext>
            </a:extLst>
          </p:cNvPr>
          <p:cNvSpPr txBox="1"/>
          <p:nvPr/>
        </p:nvSpPr>
        <p:spPr>
          <a:xfrm rot="2220000">
            <a:off x="5526116" y="4202791"/>
            <a:ext cx="133035"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26" name="object 26">
            <a:extLst>
              <a:ext uri="{FF2B5EF4-FFF2-40B4-BE49-F238E27FC236}">
                <a16:creationId xmlns:a16="http://schemas.microsoft.com/office/drawing/2014/main" id="{39269761-79BD-D9E3-7429-EACE41C2FD02}"/>
              </a:ext>
            </a:extLst>
          </p:cNvPr>
          <p:cNvSpPr txBox="1"/>
          <p:nvPr/>
        </p:nvSpPr>
        <p:spPr>
          <a:xfrm rot="2040000">
            <a:off x="5568008" y="4237656"/>
            <a:ext cx="14398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p</a:t>
            </a:r>
            <a:endParaRPr sz="950">
              <a:latin typeface="Arial"/>
              <a:cs typeface="Arial"/>
            </a:endParaRPr>
          </a:p>
        </p:txBody>
      </p:sp>
      <p:sp>
        <p:nvSpPr>
          <p:cNvPr id="27" name="object 27">
            <a:extLst>
              <a:ext uri="{FF2B5EF4-FFF2-40B4-BE49-F238E27FC236}">
                <a16:creationId xmlns:a16="http://schemas.microsoft.com/office/drawing/2014/main" id="{71B1C8A6-3360-6AA2-916E-FDD04F935F67}"/>
              </a:ext>
            </a:extLst>
          </p:cNvPr>
          <p:cNvSpPr txBox="1"/>
          <p:nvPr/>
        </p:nvSpPr>
        <p:spPr>
          <a:xfrm rot="1800000">
            <a:off x="5627240" y="4275572"/>
            <a:ext cx="143981"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28" name="object 28">
            <a:extLst>
              <a:ext uri="{FF2B5EF4-FFF2-40B4-BE49-F238E27FC236}">
                <a16:creationId xmlns:a16="http://schemas.microsoft.com/office/drawing/2014/main" id="{BF715875-D24A-9D85-5FC3-AAE8037360F7}"/>
              </a:ext>
            </a:extLst>
          </p:cNvPr>
          <p:cNvSpPr txBox="1"/>
          <p:nvPr/>
        </p:nvSpPr>
        <p:spPr>
          <a:xfrm rot="1560000">
            <a:off x="5683461" y="4303610"/>
            <a:ext cx="133035"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29" name="object 29">
            <a:extLst>
              <a:ext uri="{FF2B5EF4-FFF2-40B4-BE49-F238E27FC236}">
                <a16:creationId xmlns:a16="http://schemas.microsoft.com/office/drawing/2014/main" id="{F0272A50-8C14-B5B6-EEA6-D6A476EC3349}"/>
              </a:ext>
            </a:extLst>
          </p:cNvPr>
          <p:cNvSpPr txBox="1"/>
          <p:nvPr/>
        </p:nvSpPr>
        <p:spPr>
          <a:xfrm rot="1380000">
            <a:off x="5730762" y="4328217"/>
            <a:ext cx="142103"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a</a:t>
            </a:r>
            <a:endParaRPr sz="950">
              <a:latin typeface="Arial"/>
              <a:cs typeface="Arial"/>
            </a:endParaRPr>
          </a:p>
        </p:txBody>
      </p:sp>
      <p:sp>
        <p:nvSpPr>
          <p:cNvPr id="30" name="object 30">
            <a:extLst>
              <a:ext uri="{FF2B5EF4-FFF2-40B4-BE49-F238E27FC236}">
                <a16:creationId xmlns:a16="http://schemas.microsoft.com/office/drawing/2014/main" id="{814982D1-1AE0-4A74-A516-C9987D33C888}"/>
              </a:ext>
            </a:extLst>
          </p:cNvPr>
          <p:cNvSpPr txBox="1"/>
          <p:nvPr/>
        </p:nvSpPr>
        <p:spPr>
          <a:xfrm rot="1200000">
            <a:off x="5787002" y="4349025"/>
            <a:ext cx="132159"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31" name="object 31">
            <a:extLst>
              <a:ext uri="{FF2B5EF4-FFF2-40B4-BE49-F238E27FC236}">
                <a16:creationId xmlns:a16="http://schemas.microsoft.com/office/drawing/2014/main" id="{241BDF93-E076-9558-C8B4-D521CE497120}"/>
              </a:ext>
            </a:extLst>
          </p:cNvPr>
          <p:cNvSpPr txBox="1"/>
          <p:nvPr/>
        </p:nvSpPr>
        <p:spPr>
          <a:xfrm rot="960000">
            <a:off x="5832562" y="4366266"/>
            <a:ext cx="14241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32" name="object 32">
            <a:extLst>
              <a:ext uri="{FF2B5EF4-FFF2-40B4-BE49-F238E27FC236}">
                <a16:creationId xmlns:a16="http://schemas.microsoft.com/office/drawing/2014/main" id="{4F273B28-D6CA-6B6B-C11C-3C8B8D953900}"/>
              </a:ext>
            </a:extLst>
          </p:cNvPr>
          <p:cNvSpPr txBox="1"/>
          <p:nvPr/>
        </p:nvSpPr>
        <p:spPr>
          <a:xfrm rot="600000">
            <a:off x="5930531" y="4391789"/>
            <a:ext cx="150053"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&amp;</a:t>
            </a:r>
            <a:endParaRPr sz="950">
              <a:latin typeface="Arial"/>
              <a:cs typeface="Arial"/>
            </a:endParaRPr>
          </a:p>
        </p:txBody>
      </p:sp>
      <p:sp>
        <p:nvSpPr>
          <p:cNvPr id="33" name="object 33">
            <a:extLst>
              <a:ext uri="{FF2B5EF4-FFF2-40B4-BE49-F238E27FC236}">
                <a16:creationId xmlns:a16="http://schemas.microsoft.com/office/drawing/2014/main" id="{28AC3A26-7FC7-D345-21B7-AA58623B9CC4}"/>
              </a:ext>
            </a:extLst>
          </p:cNvPr>
          <p:cNvSpPr txBox="1"/>
          <p:nvPr/>
        </p:nvSpPr>
        <p:spPr>
          <a:xfrm rot="180000">
            <a:off x="6040535" y="4406593"/>
            <a:ext cx="148997"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P</a:t>
            </a:r>
            <a:endParaRPr sz="950">
              <a:latin typeface="Arial"/>
              <a:cs typeface="Arial"/>
            </a:endParaRPr>
          </a:p>
        </p:txBody>
      </p:sp>
      <p:sp>
        <p:nvSpPr>
          <p:cNvPr id="34" name="object 34">
            <a:extLst>
              <a:ext uri="{FF2B5EF4-FFF2-40B4-BE49-F238E27FC236}">
                <a16:creationId xmlns:a16="http://schemas.microsoft.com/office/drawing/2014/main" id="{A3737942-640D-FF86-47FA-371D93BF46F4}"/>
              </a:ext>
            </a:extLst>
          </p:cNvPr>
          <p:cNvSpPr txBox="1"/>
          <p:nvPr/>
        </p:nvSpPr>
        <p:spPr>
          <a:xfrm>
            <a:off x="6141335" y="4376237"/>
            <a:ext cx="73025" cy="189865"/>
          </a:xfrm>
          <a:prstGeom prst="rect">
            <a:avLst/>
          </a:prstGeom>
        </p:spPr>
        <p:txBody>
          <a:bodyPr vert="horz" wrap="square" lIns="0" tIns="21590" rIns="0" bIns="0" rtlCol="0">
            <a:spAutoFit/>
          </a:bodyPr>
          <a:lstStyle/>
          <a:p>
            <a:pPr marL="12700">
              <a:lnSpc>
                <a:spcPct val="100000"/>
              </a:lnSpc>
              <a:spcBef>
                <a:spcPts val="170"/>
              </a:spcBef>
            </a:pPr>
            <a:r>
              <a:rPr sz="950" b="1" spc="-15">
                <a:solidFill>
                  <a:srgbClr val="052369"/>
                </a:solidFill>
                <a:latin typeface="Arial"/>
                <a:cs typeface="Arial"/>
              </a:rPr>
              <a:t>r</a:t>
            </a:r>
            <a:endParaRPr sz="950">
              <a:latin typeface="Arial"/>
              <a:cs typeface="Arial"/>
            </a:endParaRPr>
          </a:p>
        </p:txBody>
      </p:sp>
      <p:sp>
        <p:nvSpPr>
          <p:cNvPr id="35" name="object 35">
            <a:extLst>
              <a:ext uri="{FF2B5EF4-FFF2-40B4-BE49-F238E27FC236}">
                <a16:creationId xmlns:a16="http://schemas.microsoft.com/office/drawing/2014/main" id="{09607FCC-9BE6-AA27-63F8-A9DB4C6B5329}"/>
              </a:ext>
            </a:extLst>
          </p:cNvPr>
          <p:cNvSpPr txBox="1"/>
          <p:nvPr/>
        </p:nvSpPr>
        <p:spPr>
          <a:xfrm rot="21480000">
            <a:off x="6165171" y="4408341"/>
            <a:ext cx="143346"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36" name="object 36">
            <a:extLst>
              <a:ext uri="{FF2B5EF4-FFF2-40B4-BE49-F238E27FC236}">
                <a16:creationId xmlns:a16="http://schemas.microsoft.com/office/drawing/2014/main" id="{880E3852-F938-8897-3FF0-341CD99E2052}"/>
              </a:ext>
            </a:extLst>
          </p:cNvPr>
          <p:cNvSpPr txBox="1"/>
          <p:nvPr/>
        </p:nvSpPr>
        <p:spPr>
          <a:xfrm rot="21300000">
            <a:off x="6224108" y="4404566"/>
            <a:ext cx="128765"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j</a:t>
            </a:r>
            <a:endParaRPr sz="950">
              <a:latin typeface="Arial"/>
              <a:cs typeface="Arial"/>
            </a:endParaRPr>
          </a:p>
        </p:txBody>
      </p:sp>
      <p:sp>
        <p:nvSpPr>
          <p:cNvPr id="37" name="object 37">
            <a:extLst>
              <a:ext uri="{FF2B5EF4-FFF2-40B4-BE49-F238E27FC236}">
                <a16:creationId xmlns:a16="http://schemas.microsoft.com/office/drawing/2014/main" id="{E3ED8CE8-D3DD-4711-EB04-D43B5B92F361}"/>
              </a:ext>
            </a:extLst>
          </p:cNvPr>
          <p:cNvSpPr txBox="1"/>
          <p:nvPr/>
        </p:nvSpPr>
        <p:spPr>
          <a:xfrm rot="21060000">
            <a:off x="6266195" y="4398426"/>
            <a:ext cx="142103"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38" name="object 38">
            <a:extLst>
              <a:ext uri="{FF2B5EF4-FFF2-40B4-BE49-F238E27FC236}">
                <a16:creationId xmlns:a16="http://schemas.microsoft.com/office/drawing/2014/main" id="{9D0DCB01-6C87-B02E-4939-208E24068FBE}"/>
              </a:ext>
            </a:extLst>
          </p:cNvPr>
          <p:cNvSpPr txBox="1"/>
          <p:nvPr/>
        </p:nvSpPr>
        <p:spPr>
          <a:xfrm rot="20880000">
            <a:off x="6333396" y="4385847"/>
            <a:ext cx="140895"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c</a:t>
            </a:r>
            <a:endParaRPr sz="950">
              <a:latin typeface="Arial"/>
              <a:cs typeface="Arial"/>
            </a:endParaRPr>
          </a:p>
        </p:txBody>
      </p:sp>
      <p:sp>
        <p:nvSpPr>
          <p:cNvPr id="39" name="object 39">
            <a:extLst>
              <a:ext uri="{FF2B5EF4-FFF2-40B4-BE49-F238E27FC236}">
                <a16:creationId xmlns:a16="http://schemas.microsoft.com/office/drawing/2014/main" id="{FBCDEA94-8A09-9637-7C93-AC9028E3C75C}"/>
              </a:ext>
            </a:extLst>
          </p:cNvPr>
          <p:cNvSpPr txBox="1"/>
          <p:nvPr/>
        </p:nvSpPr>
        <p:spPr>
          <a:xfrm rot="20640000">
            <a:off x="6390581" y="4372418"/>
            <a:ext cx="13194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40" name="object 40">
            <a:extLst>
              <a:ext uri="{FF2B5EF4-FFF2-40B4-BE49-F238E27FC236}">
                <a16:creationId xmlns:a16="http://schemas.microsoft.com/office/drawing/2014/main" id="{2BF84ABC-5D3D-1186-AA26-B60159913CEA}"/>
              </a:ext>
            </a:extLst>
          </p:cNvPr>
          <p:cNvSpPr txBox="1"/>
          <p:nvPr/>
        </p:nvSpPr>
        <p:spPr>
          <a:xfrm rot="20400000">
            <a:off x="6467641" y="4344674"/>
            <a:ext cx="143032"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F</a:t>
            </a:r>
            <a:endParaRPr sz="950">
              <a:latin typeface="Arial"/>
              <a:cs typeface="Arial"/>
            </a:endParaRPr>
          </a:p>
        </p:txBody>
      </p:sp>
      <p:sp>
        <p:nvSpPr>
          <p:cNvPr id="41" name="object 41">
            <a:extLst>
              <a:ext uri="{FF2B5EF4-FFF2-40B4-BE49-F238E27FC236}">
                <a16:creationId xmlns:a16="http://schemas.microsoft.com/office/drawing/2014/main" id="{DA170AE9-5FB5-BCE7-25D0-B59D796A34ED}"/>
              </a:ext>
            </a:extLst>
          </p:cNvPr>
          <p:cNvSpPr txBox="1"/>
          <p:nvPr/>
        </p:nvSpPr>
        <p:spPr>
          <a:xfrm rot="20220000">
            <a:off x="6522244" y="4324787"/>
            <a:ext cx="129267"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i</a:t>
            </a:r>
            <a:endParaRPr sz="950">
              <a:latin typeface="Arial"/>
              <a:cs typeface="Arial"/>
            </a:endParaRPr>
          </a:p>
        </p:txBody>
      </p:sp>
      <p:sp>
        <p:nvSpPr>
          <p:cNvPr id="42" name="object 42">
            <a:extLst>
              <a:ext uri="{FF2B5EF4-FFF2-40B4-BE49-F238E27FC236}">
                <a16:creationId xmlns:a16="http://schemas.microsoft.com/office/drawing/2014/main" id="{632C4842-EE53-62C2-51B5-05E11BE49430}"/>
              </a:ext>
            </a:extLst>
          </p:cNvPr>
          <p:cNvSpPr txBox="1"/>
          <p:nvPr/>
        </p:nvSpPr>
        <p:spPr>
          <a:xfrm rot="19980000">
            <a:off x="6561331" y="4302473"/>
            <a:ext cx="14398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43" name="object 43">
            <a:extLst>
              <a:ext uri="{FF2B5EF4-FFF2-40B4-BE49-F238E27FC236}">
                <a16:creationId xmlns:a16="http://schemas.microsoft.com/office/drawing/2014/main" id="{E4C91E8D-D4C8-1D88-FE6E-163C06E868FD}"/>
              </a:ext>
            </a:extLst>
          </p:cNvPr>
          <p:cNvSpPr txBox="1"/>
          <p:nvPr/>
        </p:nvSpPr>
        <p:spPr>
          <a:xfrm rot="19740000">
            <a:off x="6621269" y="4269234"/>
            <a:ext cx="14272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a</a:t>
            </a:r>
            <a:endParaRPr sz="950">
              <a:latin typeface="Arial"/>
              <a:cs typeface="Arial"/>
            </a:endParaRPr>
          </a:p>
        </p:txBody>
      </p:sp>
      <p:sp>
        <p:nvSpPr>
          <p:cNvPr id="44" name="object 44">
            <a:extLst>
              <a:ext uri="{FF2B5EF4-FFF2-40B4-BE49-F238E27FC236}">
                <a16:creationId xmlns:a16="http://schemas.microsoft.com/office/drawing/2014/main" id="{6122ABF1-100D-31FF-6C5F-1CDC08ABD5BB}"/>
              </a:ext>
            </a:extLst>
          </p:cNvPr>
          <p:cNvSpPr txBox="1"/>
          <p:nvPr/>
        </p:nvSpPr>
        <p:spPr>
          <a:xfrm rot="19440000">
            <a:off x="6678230" y="4231641"/>
            <a:ext cx="14272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45" name="object 45">
            <a:extLst>
              <a:ext uri="{FF2B5EF4-FFF2-40B4-BE49-F238E27FC236}">
                <a16:creationId xmlns:a16="http://schemas.microsoft.com/office/drawing/2014/main" id="{0C5D6309-4FDF-327F-666B-E15A34A02CAA}"/>
              </a:ext>
            </a:extLst>
          </p:cNvPr>
          <p:cNvSpPr txBox="1"/>
          <p:nvPr/>
        </p:nvSpPr>
        <p:spPr>
          <a:xfrm rot="19320000">
            <a:off x="6733342" y="4190017"/>
            <a:ext cx="141495"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c</a:t>
            </a:r>
            <a:endParaRPr sz="950">
              <a:latin typeface="Arial"/>
              <a:cs typeface="Arial"/>
            </a:endParaRPr>
          </a:p>
        </p:txBody>
      </p:sp>
      <p:sp>
        <p:nvSpPr>
          <p:cNvPr id="46" name="object 46">
            <a:extLst>
              <a:ext uri="{FF2B5EF4-FFF2-40B4-BE49-F238E27FC236}">
                <a16:creationId xmlns:a16="http://schemas.microsoft.com/office/drawing/2014/main" id="{75BB6900-0304-132A-509A-5D7BA72350AE}"/>
              </a:ext>
            </a:extLst>
          </p:cNvPr>
          <p:cNvSpPr txBox="1"/>
          <p:nvPr/>
        </p:nvSpPr>
        <p:spPr>
          <a:xfrm rot="19080000">
            <a:off x="6782247" y="4146379"/>
            <a:ext cx="14272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47" name="object 47">
            <a:extLst>
              <a:ext uri="{FF2B5EF4-FFF2-40B4-BE49-F238E27FC236}">
                <a16:creationId xmlns:a16="http://schemas.microsoft.com/office/drawing/2014/main" id="{FA4E2926-98C2-9837-AA55-BA99300337A0}"/>
              </a:ext>
            </a:extLst>
          </p:cNvPr>
          <p:cNvSpPr txBox="1"/>
          <p:nvPr/>
        </p:nvSpPr>
        <p:spPr>
          <a:xfrm rot="16500000">
            <a:off x="5106722" y="3372936"/>
            <a:ext cx="143346"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u</a:t>
            </a:r>
            <a:endParaRPr sz="950">
              <a:latin typeface="Arial"/>
              <a:cs typeface="Arial"/>
            </a:endParaRPr>
          </a:p>
        </p:txBody>
      </p:sp>
      <p:sp>
        <p:nvSpPr>
          <p:cNvPr id="48" name="object 48">
            <a:extLst>
              <a:ext uri="{FF2B5EF4-FFF2-40B4-BE49-F238E27FC236}">
                <a16:creationId xmlns:a16="http://schemas.microsoft.com/office/drawing/2014/main" id="{B6DE7DA2-D53B-0769-C9F0-3C430E8BFE7B}"/>
              </a:ext>
            </a:extLst>
          </p:cNvPr>
          <p:cNvSpPr txBox="1"/>
          <p:nvPr/>
        </p:nvSpPr>
        <p:spPr>
          <a:xfrm rot="16740000">
            <a:off x="5116442" y="3302363"/>
            <a:ext cx="140599"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49" name="object 49">
            <a:extLst>
              <a:ext uri="{FF2B5EF4-FFF2-40B4-BE49-F238E27FC236}">
                <a16:creationId xmlns:a16="http://schemas.microsoft.com/office/drawing/2014/main" id="{7951401B-6021-19E1-0104-0B894A9EED05}"/>
              </a:ext>
            </a:extLst>
          </p:cNvPr>
          <p:cNvSpPr txBox="1"/>
          <p:nvPr/>
        </p:nvSpPr>
        <p:spPr>
          <a:xfrm rot="17160000">
            <a:off x="5138861" y="3187824"/>
            <a:ext cx="143663"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50" name="object 50">
            <a:extLst>
              <a:ext uri="{FF2B5EF4-FFF2-40B4-BE49-F238E27FC236}">
                <a16:creationId xmlns:a16="http://schemas.microsoft.com/office/drawing/2014/main" id="{D0786669-DE8B-55AF-7DA2-6BB59845775D}"/>
              </a:ext>
            </a:extLst>
          </p:cNvPr>
          <p:cNvSpPr txBox="1"/>
          <p:nvPr/>
        </p:nvSpPr>
        <p:spPr>
          <a:xfrm rot="17400000">
            <a:off x="5156372" y="3098640"/>
            <a:ext cx="165169" cy="123825"/>
          </a:xfrm>
          <a:prstGeom prst="rect">
            <a:avLst/>
          </a:prstGeom>
        </p:spPr>
        <p:txBody>
          <a:bodyPr vert="horz" wrap="square" lIns="0" tIns="0" rIns="0" bIns="0" rtlCol="0">
            <a:spAutoFit/>
          </a:bodyPr>
          <a:lstStyle/>
          <a:p>
            <a:pPr>
              <a:lnSpc>
                <a:spcPts val="975"/>
              </a:lnSpc>
            </a:pPr>
            <a:r>
              <a:rPr sz="950" b="1">
                <a:solidFill>
                  <a:srgbClr val="052369"/>
                </a:solidFill>
                <a:latin typeface="Arial"/>
                <a:cs typeface="Arial"/>
              </a:rPr>
              <a:t>m</a:t>
            </a:r>
            <a:endParaRPr sz="950">
              <a:latin typeface="Arial"/>
              <a:cs typeface="Arial"/>
            </a:endParaRPr>
          </a:p>
        </p:txBody>
      </p:sp>
      <p:sp>
        <p:nvSpPr>
          <p:cNvPr id="51" name="object 51">
            <a:extLst>
              <a:ext uri="{FF2B5EF4-FFF2-40B4-BE49-F238E27FC236}">
                <a16:creationId xmlns:a16="http://schemas.microsoft.com/office/drawing/2014/main" id="{A156B352-E468-FC8E-C79A-DC465150D50F}"/>
              </a:ext>
            </a:extLst>
          </p:cNvPr>
          <p:cNvSpPr txBox="1"/>
          <p:nvPr/>
        </p:nvSpPr>
        <p:spPr>
          <a:xfrm rot="17760000">
            <a:off x="5203223" y="3013227"/>
            <a:ext cx="14272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52" name="object 52">
            <a:extLst>
              <a:ext uri="{FF2B5EF4-FFF2-40B4-BE49-F238E27FC236}">
                <a16:creationId xmlns:a16="http://schemas.microsoft.com/office/drawing/2014/main" id="{6CC5F975-D045-9922-E93F-3CBD62BEE9FE}"/>
              </a:ext>
            </a:extLst>
          </p:cNvPr>
          <p:cNvSpPr txBox="1"/>
          <p:nvPr/>
        </p:nvSpPr>
        <p:spPr>
          <a:xfrm rot="17880000">
            <a:off x="5235428" y="2959201"/>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53" name="object 53">
            <a:extLst>
              <a:ext uri="{FF2B5EF4-FFF2-40B4-BE49-F238E27FC236}">
                <a16:creationId xmlns:a16="http://schemas.microsoft.com/office/drawing/2014/main" id="{0A4675F3-5573-4ACC-0C6D-3822CBD7C863}"/>
              </a:ext>
            </a:extLst>
          </p:cNvPr>
          <p:cNvSpPr txBox="1"/>
          <p:nvPr/>
        </p:nvSpPr>
        <p:spPr>
          <a:xfrm rot="18180000">
            <a:off x="5260861" y="2907584"/>
            <a:ext cx="141194"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54" name="object 54">
            <a:extLst>
              <a:ext uri="{FF2B5EF4-FFF2-40B4-BE49-F238E27FC236}">
                <a16:creationId xmlns:a16="http://schemas.microsoft.com/office/drawing/2014/main" id="{CCAF0B1B-1C70-7313-7A50-6F7B86CECF9E}"/>
              </a:ext>
            </a:extLst>
          </p:cNvPr>
          <p:cNvSpPr txBox="1"/>
          <p:nvPr/>
        </p:nvSpPr>
        <p:spPr>
          <a:xfrm rot="18480000">
            <a:off x="5317835" y="2818702"/>
            <a:ext cx="149699"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&amp;</a:t>
            </a:r>
            <a:endParaRPr sz="950">
              <a:latin typeface="Arial"/>
              <a:cs typeface="Arial"/>
            </a:endParaRPr>
          </a:p>
        </p:txBody>
      </p:sp>
      <p:sp>
        <p:nvSpPr>
          <p:cNvPr id="55" name="object 55">
            <a:extLst>
              <a:ext uri="{FF2B5EF4-FFF2-40B4-BE49-F238E27FC236}">
                <a16:creationId xmlns:a16="http://schemas.microsoft.com/office/drawing/2014/main" id="{F027FC5C-4142-DBC1-CD08-5F7E757EA3DD}"/>
              </a:ext>
            </a:extLst>
          </p:cNvPr>
          <p:cNvSpPr txBox="1"/>
          <p:nvPr/>
        </p:nvSpPr>
        <p:spPr>
          <a:xfrm rot="18900000">
            <a:off x="5394400" y="2729598"/>
            <a:ext cx="148997"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P</a:t>
            </a:r>
            <a:endParaRPr sz="950">
              <a:latin typeface="Arial"/>
              <a:cs typeface="Arial"/>
            </a:endParaRPr>
          </a:p>
        </p:txBody>
      </p:sp>
      <p:sp>
        <p:nvSpPr>
          <p:cNvPr id="56" name="object 56">
            <a:extLst>
              <a:ext uri="{FF2B5EF4-FFF2-40B4-BE49-F238E27FC236}">
                <a16:creationId xmlns:a16="http://schemas.microsoft.com/office/drawing/2014/main" id="{A77D2EA7-61F1-88DE-A623-45A524634839}"/>
              </a:ext>
            </a:extLst>
          </p:cNvPr>
          <p:cNvSpPr txBox="1"/>
          <p:nvPr/>
        </p:nvSpPr>
        <p:spPr>
          <a:xfrm rot="19140000">
            <a:off x="5453815" y="2674974"/>
            <a:ext cx="143346"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u</a:t>
            </a:r>
            <a:endParaRPr sz="950">
              <a:latin typeface="Arial"/>
              <a:cs typeface="Arial"/>
            </a:endParaRPr>
          </a:p>
        </p:txBody>
      </p:sp>
      <p:sp>
        <p:nvSpPr>
          <p:cNvPr id="57" name="object 57">
            <a:extLst>
              <a:ext uri="{FF2B5EF4-FFF2-40B4-BE49-F238E27FC236}">
                <a16:creationId xmlns:a16="http://schemas.microsoft.com/office/drawing/2014/main" id="{671EB077-8197-F64F-E878-AD3693115DC6}"/>
              </a:ext>
            </a:extLst>
          </p:cNvPr>
          <p:cNvSpPr txBox="1"/>
          <p:nvPr/>
        </p:nvSpPr>
        <p:spPr>
          <a:xfrm rot="19380000">
            <a:off x="5511000" y="2627062"/>
            <a:ext cx="143032"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b</a:t>
            </a:r>
            <a:endParaRPr sz="950">
              <a:latin typeface="Arial"/>
              <a:cs typeface="Arial"/>
            </a:endParaRPr>
          </a:p>
        </p:txBody>
      </p:sp>
      <p:sp>
        <p:nvSpPr>
          <p:cNvPr id="58" name="object 58">
            <a:extLst>
              <a:ext uri="{FF2B5EF4-FFF2-40B4-BE49-F238E27FC236}">
                <a16:creationId xmlns:a16="http://schemas.microsoft.com/office/drawing/2014/main" id="{B18169EC-5E91-891E-71F3-4EC13E44C3FF}"/>
              </a:ext>
            </a:extLst>
          </p:cNvPr>
          <p:cNvSpPr txBox="1"/>
          <p:nvPr/>
        </p:nvSpPr>
        <p:spPr>
          <a:xfrm rot="19560000">
            <a:off x="5562359" y="2594511"/>
            <a:ext cx="129097"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l</a:t>
            </a:r>
            <a:endParaRPr sz="950">
              <a:latin typeface="Arial"/>
              <a:cs typeface="Arial"/>
            </a:endParaRPr>
          </a:p>
        </p:txBody>
      </p:sp>
      <p:sp>
        <p:nvSpPr>
          <p:cNvPr id="59" name="object 59">
            <a:extLst>
              <a:ext uri="{FF2B5EF4-FFF2-40B4-BE49-F238E27FC236}">
                <a16:creationId xmlns:a16="http://schemas.microsoft.com/office/drawing/2014/main" id="{99ED10D9-76F2-50C4-90A7-D7F2EF9F22F1}"/>
              </a:ext>
            </a:extLst>
          </p:cNvPr>
          <p:cNvSpPr txBox="1"/>
          <p:nvPr/>
        </p:nvSpPr>
        <p:spPr>
          <a:xfrm rot="19680000">
            <a:off x="5591004" y="2575204"/>
            <a:ext cx="129616"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i</a:t>
            </a:r>
            <a:endParaRPr sz="950">
              <a:latin typeface="Arial"/>
              <a:cs typeface="Arial"/>
            </a:endParaRPr>
          </a:p>
        </p:txBody>
      </p:sp>
      <p:sp>
        <p:nvSpPr>
          <p:cNvPr id="60" name="object 60">
            <a:extLst>
              <a:ext uri="{FF2B5EF4-FFF2-40B4-BE49-F238E27FC236}">
                <a16:creationId xmlns:a16="http://schemas.microsoft.com/office/drawing/2014/main" id="{1EC31522-305D-AB0F-1B63-4F618ADDE69B}"/>
              </a:ext>
            </a:extLst>
          </p:cNvPr>
          <p:cNvSpPr txBox="1"/>
          <p:nvPr/>
        </p:nvSpPr>
        <p:spPr>
          <a:xfrm rot="19800000">
            <a:off x="5629540" y="2548125"/>
            <a:ext cx="140599"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c</a:t>
            </a:r>
            <a:endParaRPr sz="950">
              <a:latin typeface="Arial"/>
              <a:cs typeface="Arial"/>
            </a:endParaRPr>
          </a:p>
        </p:txBody>
      </p:sp>
      <p:sp>
        <p:nvSpPr>
          <p:cNvPr id="61" name="object 61">
            <a:extLst>
              <a:ext uri="{FF2B5EF4-FFF2-40B4-BE49-F238E27FC236}">
                <a16:creationId xmlns:a16="http://schemas.microsoft.com/office/drawing/2014/main" id="{A8456C7E-75B9-7EAA-9FB3-E232B9D9B8DA}"/>
              </a:ext>
            </a:extLst>
          </p:cNvPr>
          <p:cNvSpPr txBox="1"/>
          <p:nvPr/>
        </p:nvSpPr>
        <p:spPr>
          <a:xfrm rot="1020000">
            <a:off x="6405701" y="2461026"/>
            <a:ext cx="132374" cy="123825"/>
          </a:xfrm>
          <a:prstGeom prst="rect">
            <a:avLst/>
          </a:prstGeom>
        </p:spPr>
        <p:txBody>
          <a:bodyPr vert="horz" wrap="square" lIns="0" tIns="0" rIns="0" bIns="0" rtlCol="0">
            <a:spAutoFit/>
          </a:bodyPr>
          <a:lstStyle/>
          <a:p>
            <a:pPr>
              <a:lnSpc>
                <a:spcPts val="975"/>
              </a:lnSpc>
            </a:pPr>
            <a:r>
              <a:rPr sz="950" b="1" spc="25">
                <a:solidFill>
                  <a:srgbClr val="052369"/>
                </a:solidFill>
                <a:latin typeface="Arial"/>
                <a:cs typeface="Arial"/>
              </a:rPr>
              <a:t>(</a:t>
            </a:r>
            <a:endParaRPr sz="950">
              <a:latin typeface="Arial"/>
              <a:cs typeface="Arial"/>
            </a:endParaRPr>
          </a:p>
        </p:txBody>
      </p:sp>
      <p:sp>
        <p:nvSpPr>
          <p:cNvPr id="62" name="object 62">
            <a:extLst>
              <a:ext uri="{FF2B5EF4-FFF2-40B4-BE49-F238E27FC236}">
                <a16:creationId xmlns:a16="http://schemas.microsoft.com/office/drawing/2014/main" id="{86F1B4EF-2D47-F7E3-C8B2-EBB242360DF2}"/>
              </a:ext>
            </a:extLst>
          </p:cNvPr>
          <p:cNvSpPr txBox="1"/>
          <p:nvPr/>
        </p:nvSpPr>
        <p:spPr>
          <a:xfrm rot="1260000">
            <a:off x="6455891" y="2482496"/>
            <a:ext cx="150053"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C</a:t>
            </a:r>
            <a:endParaRPr sz="950">
              <a:latin typeface="Arial"/>
              <a:cs typeface="Arial"/>
            </a:endParaRPr>
          </a:p>
        </p:txBody>
      </p:sp>
      <p:sp>
        <p:nvSpPr>
          <p:cNvPr id="63" name="object 63">
            <a:extLst>
              <a:ext uri="{FF2B5EF4-FFF2-40B4-BE49-F238E27FC236}">
                <a16:creationId xmlns:a16="http://schemas.microsoft.com/office/drawing/2014/main" id="{4C208F1D-981F-DCE0-540B-C1645DB20F2D}"/>
              </a:ext>
            </a:extLst>
          </p:cNvPr>
          <p:cNvSpPr txBox="1"/>
          <p:nvPr/>
        </p:nvSpPr>
        <p:spPr>
          <a:xfrm rot="1560000">
            <a:off x="6533452" y="2515163"/>
            <a:ext cx="143346"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64" name="object 64">
            <a:extLst>
              <a:ext uri="{FF2B5EF4-FFF2-40B4-BE49-F238E27FC236}">
                <a16:creationId xmlns:a16="http://schemas.microsoft.com/office/drawing/2014/main" id="{B24C4057-110F-13D6-3219-29E4CF336DAC}"/>
              </a:ext>
            </a:extLst>
          </p:cNvPr>
          <p:cNvSpPr txBox="1"/>
          <p:nvPr/>
        </p:nvSpPr>
        <p:spPr>
          <a:xfrm rot="1740000">
            <a:off x="6595097" y="2544922"/>
            <a:ext cx="133719" cy="123825"/>
          </a:xfrm>
          <a:prstGeom prst="rect">
            <a:avLst/>
          </a:prstGeom>
        </p:spPr>
        <p:txBody>
          <a:bodyPr vert="horz" wrap="square" lIns="0" tIns="0" rIns="0" bIns="0" rtlCol="0">
            <a:spAutoFit/>
          </a:bodyPr>
          <a:lstStyle/>
          <a:p>
            <a:pPr>
              <a:lnSpc>
                <a:spcPts val="975"/>
              </a:lnSpc>
            </a:pPr>
            <a:r>
              <a:rPr sz="950" b="1" spc="60">
                <a:solidFill>
                  <a:srgbClr val="052369"/>
                </a:solidFill>
                <a:latin typeface="Arial"/>
                <a:cs typeface="Arial"/>
              </a:rPr>
              <a:t>-</a:t>
            </a:r>
            <a:endParaRPr sz="950">
              <a:latin typeface="Arial"/>
              <a:cs typeface="Arial"/>
            </a:endParaRPr>
          </a:p>
        </p:txBody>
      </p:sp>
      <p:sp>
        <p:nvSpPr>
          <p:cNvPr id="65" name="object 65">
            <a:extLst>
              <a:ext uri="{FF2B5EF4-FFF2-40B4-BE49-F238E27FC236}">
                <a16:creationId xmlns:a16="http://schemas.microsoft.com/office/drawing/2014/main" id="{87AC56D6-223E-0BAA-EFB8-33038A54DE2B}"/>
              </a:ext>
            </a:extLst>
          </p:cNvPr>
          <p:cNvSpPr txBox="1"/>
          <p:nvPr/>
        </p:nvSpPr>
        <p:spPr>
          <a:xfrm rot="1860000">
            <a:off x="6631694" y="2566339"/>
            <a:ext cx="133035" cy="123825"/>
          </a:xfrm>
          <a:prstGeom prst="rect">
            <a:avLst/>
          </a:prstGeom>
        </p:spPr>
        <p:txBody>
          <a:bodyPr vert="horz" wrap="square" lIns="0" tIns="0" rIns="0" bIns="0" rtlCol="0">
            <a:spAutoFit/>
          </a:bodyPr>
          <a:lstStyle/>
          <a:p>
            <a:pPr>
              <a:lnSpc>
                <a:spcPts val="975"/>
              </a:lnSpc>
            </a:pPr>
            <a:r>
              <a:rPr sz="950" b="1" spc="25">
                <a:solidFill>
                  <a:srgbClr val="052369"/>
                </a:solidFill>
                <a:latin typeface="Arial"/>
                <a:cs typeface="Arial"/>
              </a:rPr>
              <a:t>)</a:t>
            </a:r>
            <a:endParaRPr sz="950">
              <a:latin typeface="Arial"/>
              <a:cs typeface="Arial"/>
            </a:endParaRPr>
          </a:p>
        </p:txBody>
      </p:sp>
      <p:sp>
        <p:nvSpPr>
          <p:cNvPr id="66" name="object 66">
            <a:extLst>
              <a:ext uri="{FF2B5EF4-FFF2-40B4-BE49-F238E27FC236}">
                <a16:creationId xmlns:a16="http://schemas.microsoft.com/office/drawing/2014/main" id="{DD82BFA9-6A8B-A22A-3FA5-ACD65D899489}"/>
              </a:ext>
            </a:extLst>
          </p:cNvPr>
          <p:cNvSpPr txBox="1"/>
          <p:nvPr/>
        </p:nvSpPr>
        <p:spPr>
          <a:xfrm rot="2160000">
            <a:off x="6695166" y="2607622"/>
            <a:ext cx="129976"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I</a:t>
            </a:r>
            <a:endParaRPr sz="950">
              <a:latin typeface="Arial"/>
              <a:cs typeface="Arial"/>
            </a:endParaRPr>
          </a:p>
        </p:txBody>
      </p:sp>
      <p:sp>
        <p:nvSpPr>
          <p:cNvPr id="67" name="object 67">
            <a:extLst>
              <a:ext uri="{FF2B5EF4-FFF2-40B4-BE49-F238E27FC236}">
                <a16:creationId xmlns:a16="http://schemas.microsoft.com/office/drawing/2014/main" id="{E1FA90B8-0703-2111-9FA4-3D68C89D32A7}"/>
              </a:ext>
            </a:extLst>
          </p:cNvPr>
          <p:cNvSpPr txBox="1"/>
          <p:nvPr/>
        </p:nvSpPr>
        <p:spPr>
          <a:xfrm rot="2340000">
            <a:off x="6733821" y="2642024"/>
            <a:ext cx="143032"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68" name="object 68">
            <a:extLst>
              <a:ext uri="{FF2B5EF4-FFF2-40B4-BE49-F238E27FC236}">
                <a16:creationId xmlns:a16="http://schemas.microsoft.com/office/drawing/2014/main" id="{CBD62AB3-9101-D39E-2A85-52B44F80249D}"/>
              </a:ext>
            </a:extLst>
          </p:cNvPr>
          <p:cNvSpPr txBox="1"/>
          <p:nvPr/>
        </p:nvSpPr>
        <p:spPr>
          <a:xfrm rot="2460000">
            <a:off x="6786192" y="2686118"/>
            <a:ext cx="140895"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v</a:t>
            </a:r>
            <a:endParaRPr sz="950">
              <a:latin typeface="Arial"/>
              <a:cs typeface="Arial"/>
            </a:endParaRPr>
          </a:p>
        </p:txBody>
      </p:sp>
      <p:sp>
        <p:nvSpPr>
          <p:cNvPr id="69" name="object 69">
            <a:extLst>
              <a:ext uri="{FF2B5EF4-FFF2-40B4-BE49-F238E27FC236}">
                <a16:creationId xmlns:a16="http://schemas.microsoft.com/office/drawing/2014/main" id="{2752E437-F53C-B10A-359A-568BBAF2BC52}"/>
              </a:ext>
            </a:extLst>
          </p:cNvPr>
          <p:cNvSpPr txBox="1"/>
          <p:nvPr/>
        </p:nvSpPr>
        <p:spPr>
          <a:xfrm rot="2760000">
            <a:off x="6833628" y="2733026"/>
            <a:ext cx="141798"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70" name="object 70">
            <a:extLst>
              <a:ext uri="{FF2B5EF4-FFF2-40B4-BE49-F238E27FC236}">
                <a16:creationId xmlns:a16="http://schemas.microsoft.com/office/drawing/2014/main" id="{500534EF-F4FC-946A-5173-92752F969655}"/>
              </a:ext>
            </a:extLst>
          </p:cNvPr>
          <p:cNvSpPr txBox="1"/>
          <p:nvPr/>
        </p:nvSpPr>
        <p:spPr>
          <a:xfrm rot="3000000">
            <a:off x="6880901" y="2785130"/>
            <a:ext cx="140599"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71" name="object 71">
            <a:extLst>
              <a:ext uri="{FF2B5EF4-FFF2-40B4-BE49-F238E27FC236}">
                <a16:creationId xmlns:a16="http://schemas.microsoft.com/office/drawing/2014/main" id="{1046AD44-F3DD-47E8-49DA-01F09B188780}"/>
              </a:ext>
            </a:extLst>
          </p:cNvPr>
          <p:cNvSpPr txBox="1"/>
          <p:nvPr/>
        </p:nvSpPr>
        <p:spPr>
          <a:xfrm rot="3180000">
            <a:off x="6921018" y="2829862"/>
            <a:ext cx="131530"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72" name="object 72">
            <a:extLst>
              <a:ext uri="{FF2B5EF4-FFF2-40B4-BE49-F238E27FC236}">
                <a16:creationId xmlns:a16="http://schemas.microsoft.com/office/drawing/2014/main" id="{148E90D6-4BCC-58CD-829A-17E6D1818024}"/>
              </a:ext>
            </a:extLst>
          </p:cNvPr>
          <p:cNvSpPr txBox="1"/>
          <p:nvPr/>
        </p:nvSpPr>
        <p:spPr>
          <a:xfrm rot="3300000">
            <a:off x="6948426" y="2877667"/>
            <a:ext cx="144301"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73" name="object 73">
            <a:extLst>
              <a:ext uri="{FF2B5EF4-FFF2-40B4-BE49-F238E27FC236}">
                <a16:creationId xmlns:a16="http://schemas.microsoft.com/office/drawing/2014/main" id="{BF6A33A9-EF6C-4A8A-7001-FE1784B00D4C}"/>
              </a:ext>
            </a:extLst>
          </p:cNvPr>
          <p:cNvSpPr txBox="1"/>
          <p:nvPr/>
        </p:nvSpPr>
        <p:spPr>
          <a:xfrm rot="3600000">
            <a:off x="6987373" y="2930704"/>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74" name="object 74">
            <a:extLst>
              <a:ext uri="{FF2B5EF4-FFF2-40B4-BE49-F238E27FC236}">
                <a16:creationId xmlns:a16="http://schemas.microsoft.com/office/drawing/2014/main" id="{672E33D2-9B6B-18C1-3552-6BF7ECBC5FC8}"/>
              </a:ext>
            </a:extLst>
          </p:cNvPr>
          <p:cNvSpPr txBox="1"/>
          <p:nvPr/>
        </p:nvSpPr>
        <p:spPr>
          <a:xfrm rot="3720000">
            <a:off x="7011081" y="2982066"/>
            <a:ext cx="141194"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75" name="object 75">
            <a:extLst>
              <a:ext uri="{FF2B5EF4-FFF2-40B4-BE49-F238E27FC236}">
                <a16:creationId xmlns:a16="http://schemas.microsoft.com/office/drawing/2014/main" id="{59BCBE80-5727-7553-4718-DB35DE68431C}"/>
              </a:ext>
            </a:extLst>
          </p:cNvPr>
          <p:cNvSpPr txBox="1"/>
          <p:nvPr/>
        </p:nvSpPr>
        <p:spPr>
          <a:xfrm rot="4080000">
            <a:off x="7051313" y="3080461"/>
            <a:ext cx="149347"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&amp;</a:t>
            </a:r>
            <a:endParaRPr sz="950">
              <a:latin typeface="Arial"/>
              <a:cs typeface="Arial"/>
            </a:endParaRPr>
          </a:p>
        </p:txBody>
      </p:sp>
      <p:sp>
        <p:nvSpPr>
          <p:cNvPr id="76" name="object 76">
            <a:extLst>
              <a:ext uri="{FF2B5EF4-FFF2-40B4-BE49-F238E27FC236}">
                <a16:creationId xmlns:a16="http://schemas.microsoft.com/office/drawing/2014/main" id="{7BFDF211-1085-D1AF-DCCA-617E654FADE8}"/>
              </a:ext>
            </a:extLst>
          </p:cNvPr>
          <p:cNvSpPr txBox="1"/>
          <p:nvPr/>
        </p:nvSpPr>
        <p:spPr>
          <a:xfrm rot="4500000">
            <a:off x="7088279" y="3191904"/>
            <a:ext cx="148303"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P</a:t>
            </a:r>
            <a:endParaRPr sz="950">
              <a:latin typeface="Arial"/>
              <a:cs typeface="Arial"/>
            </a:endParaRPr>
          </a:p>
        </p:txBody>
      </p:sp>
      <p:sp>
        <p:nvSpPr>
          <p:cNvPr id="77" name="object 77">
            <a:extLst>
              <a:ext uri="{FF2B5EF4-FFF2-40B4-BE49-F238E27FC236}">
                <a16:creationId xmlns:a16="http://schemas.microsoft.com/office/drawing/2014/main" id="{63378FBB-B9D4-D6BD-D35A-2BDB820BDCC4}"/>
              </a:ext>
            </a:extLst>
          </p:cNvPr>
          <p:cNvSpPr txBox="1"/>
          <p:nvPr/>
        </p:nvSpPr>
        <p:spPr>
          <a:xfrm rot="4740000">
            <a:off x="7108804" y="3266772"/>
            <a:ext cx="141495"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a</a:t>
            </a:r>
            <a:endParaRPr sz="950">
              <a:latin typeface="Arial"/>
              <a:cs typeface="Arial"/>
            </a:endParaRPr>
          </a:p>
        </p:txBody>
      </p:sp>
      <p:sp>
        <p:nvSpPr>
          <p:cNvPr id="78" name="object 78">
            <a:extLst>
              <a:ext uri="{FF2B5EF4-FFF2-40B4-BE49-F238E27FC236}">
                <a16:creationId xmlns:a16="http://schemas.microsoft.com/office/drawing/2014/main" id="{78DF1476-9BA2-7ACB-E9A2-D8C0C885E9EE}"/>
              </a:ext>
            </a:extLst>
          </p:cNvPr>
          <p:cNvSpPr txBox="1"/>
          <p:nvPr/>
        </p:nvSpPr>
        <p:spPr>
          <a:xfrm rot="4920000">
            <a:off x="7122767" y="3325668"/>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79" name="object 79">
            <a:extLst>
              <a:ext uri="{FF2B5EF4-FFF2-40B4-BE49-F238E27FC236}">
                <a16:creationId xmlns:a16="http://schemas.microsoft.com/office/drawing/2014/main" id="{749D081C-C1BF-D7A1-149D-9E65DE75EE0D}"/>
              </a:ext>
            </a:extLst>
          </p:cNvPr>
          <p:cNvSpPr txBox="1"/>
          <p:nvPr/>
        </p:nvSpPr>
        <p:spPr>
          <a:xfrm rot="5040000">
            <a:off x="7128375" y="3375278"/>
            <a:ext cx="132159"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80" name="object 80">
            <a:extLst>
              <a:ext uri="{FF2B5EF4-FFF2-40B4-BE49-F238E27FC236}">
                <a16:creationId xmlns:a16="http://schemas.microsoft.com/office/drawing/2014/main" id="{53F62A2A-45F3-C497-B03B-8C0FEADE2DF8}"/>
              </a:ext>
            </a:extLst>
          </p:cNvPr>
          <p:cNvSpPr txBox="1"/>
          <p:nvPr/>
        </p:nvSpPr>
        <p:spPr>
          <a:xfrm rot="5280000">
            <a:off x="7125867" y="3436051"/>
            <a:ext cx="14398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81" name="object 81">
            <a:extLst>
              <a:ext uri="{FF2B5EF4-FFF2-40B4-BE49-F238E27FC236}">
                <a16:creationId xmlns:a16="http://schemas.microsoft.com/office/drawing/2014/main" id="{D7DE3687-C16B-6806-1E77-53ECDAD23608}"/>
              </a:ext>
            </a:extLst>
          </p:cNvPr>
          <p:cNvSpPr txBox="1"/>
          <p:nvPr/>
        </p:nvSpPr>
        <p:spPr>
          <a:xfrm>
            <a:off x="7101638" y="3520659"/>
            <a:ext cx="191135" cy="97790"/>
          </a:xfrm>
          <a:prstGeom prst="rect">
            <a:avLst/>
          </a:prstGeom>
        </p:spPr>
        <p:txBody>
          <a:bodyPr vert="vert" wrap="square" lIns="0" tIns="21590" rIns="0" bIns="0" rtlCol="0">
            <a:spAutoFit/>
          </a:bodyPr>
          <a:lstStyle/>
          <a:p>
            <a:pPr marL="12700">
              <a:lnSpc>
                <a:spcPct val="100000"/>
              </a:lnSpc>
              <a:spcBef>
                <a:spcPts val="170"/>
              </a:spcBef>
            </a:pPr>
            <a:r>
              <a:rPr sz="950" b="1">
                <a:solidFill>
                  <a:srgbClr val="052369"/>
                </a:solidFill>
                <a:latin typeface="Arial"/>
                <a:cs typeface="Arial"/>
              </a:rPr>
              <a:t>e</a:t>
            </a:r>
            <a:endParaRPr sz="950">
              <a:latin typeface="Arial"/>
              <a:cs typeface="Arial"/>
            </a:endParaRPr>
          </a:p>
        </p:txBody>
      </p:sp>
      <p:sp>
        <p:nvSpPr>
          <p:cNvPr id="82" name="object 82">
            <a:extLst>
              <a:ext uri="{FF2B5EF4-FFF2-40B4-BE49-F238E27FC236}">
                <a16:creationId xmlns:a16="http://schemas.microsoft.com/office/drawing/2014/main" id="{7B7AD543-5788-7F5B-0E07-92009E5DE334}"/>
              </a:ext>
            </a:extLst>
          </p:cNvPr>
          <p:cNvSpPr txBox="1"/>
          <p:nvPr/>
        </p:nvSpPr>
        <p:spPr>
          <a:xfrm rot="5760000">
            <a:off x="7126628" y="3569167"/>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83" name="object 83">
            <a:extLst>
              <a:ext uri="{FF2B5EF4-FFF2-40B4-BE49-F238E27FC236}">
                <a16:creationId xmlns:a16="http://schemas.microsoft.com/office/drawing/2014/main" id="{649FC26D-820F-8C91-A3B5-B689A01A7595}"/>
              </a:ext>
            </a:extLst>
          </p:cNvPr>
          <p:cNvSpPr txBox="1"/>
          <p:nvPr/>
        </p:nvSpPr>
        <p:spPr>
          <a:xfrm rot="5880000">
            <a:off x="7114837" y="3627147"/>
            <a:ext cx="141194"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85" name="object 85">
            <a:extLst>
              <a:ext uri="{FF2B5EF4-FFF2-40B4-BE49-F238E27FC236}">
                <a16:creationId xmlns:a16="http://schemas.microsoft.com/office/drawing/2014/main" id="{153BD43E-999E-2AFF-7C46-E1A9113D56B4}"/>
              </a:ext>
            </a:extLst>
          </p:cNvPr>
          <p:cNvSpPr/>
          <p:nvPr/>
        </p:nvSpPr>
        <p:spPr>
          <a:xfrm>
            <a:off x="5376334" y="2662567"/>
            <a:ext cx="1604010" cy="1604010"/>
          </a:xfrm>
          <a:custGeom>
            <a:avLst/>
            <a:gdLst/>
            <a:ahLst/>
            <a:cxnLst/>
            <a:rect l="l" t="t" r="r" b="b"/>
            <a:pathLst>
              <a:path w="1604009" h="1604010">
                <a:moveTo>
                  <a:pt x="801738" y="0"/>
                </a:moveTo>
                <a:lnTo>
                  <a:pt x="752898" y="1463"/>
                </a:lnTo>
                <a:lnTo>
                  <a:pt x="704833" y="5796"/>
                </a:lnTo>
                <a:lnTo>
                  <a:pt x="657625" y="12917"/>
                </a:lnTo>
                <a:lnTo>
                  <a:pt x="611359" y="22740"/>
                </a:lnTo>
                <a:lnTo>
                  <a:pt x="566118" y="35182"/>
                </a:lnTo>
                <a:lnTo>
                  <a:pt x="521986" y="50159"/>
                </a:lnTo>
                <a:lnTo>
                  <a:pt x="479048" y="67587"/>
                </a:lnTo>
                <a:lnTo>
                  <a:pt x="437387" y="87382"/>
                </a:lnTo>
                <a:lnTo>
                  <a:pt x="397086" y="109461"/>
                </a:lnTo>
                <a:lnTo>
                  <a:pt x="358231" y="133739"/>
                </a:lnTo>
                <a:lnTo>
                  <a:pt x="320903" y="160133"/>
                </a:lnTo>
                <a:lnTo>
                  <a:pt x="285189" y="188559"/>
                </a:lnTo>
                <a:lnTo>
                  <a:pt x="251171" y="218933"/>
                </a:lnTo>
                <a:lnTo>
                  <a:pt x="218933" y="251171"/>
                </a:lnTo>
                <a:lnTo>
                  <a:pt x="188559" y="285189"/>
                </a:lnTo>
                <a:lnTo>
                  <a:pt x="160133" y="320903"/>
                </a:lnTo>
                <a:lnTo>
                  <a:pt x="133739" y="358231"/>
                </a:lnTo>
                <a:lnTo>
                  <a:pt x="109461" y="397086"/>
                </a:lnTo>
                <a:lnTo>
                  <a:pt x="87382" y="437387"/>
                </a:lnTo>
                <a:lnTo>
                  <a:pt x="67587" y="479048"/>
                </a:lnTo>
                <a:lnTo>
                  <a:pt x="50159" y="521986"/>
                </a:lnTo>
                <a:lnTo>
                  <a:pt x="35182" y="566118"/>
                </a:lnTo>
                <a:lnTo>
                  <a:pt x="22740" y="611359"/>
                </a:lnTo>
                <a:lnTo>
                  <a:pt x="12917" y="657625"/>
                </a:lnTo>
                <a:lnTo>
                  <a:pt x="5796" y="704833"/>
                </a:lnTo>
                <a:lnTo>
                  <a:pt x="1463" y="752898"/>
                </a:lnTo>
                <a:lnTo>
                  <a:pt x="0" y="801738"/>
                </a:lnTo>
                <a:lnTo>
                  <a:pt x="1463" y="850577"/>
                </a:lnTo>
                <a:lnTo>
                  <a:pt x="5796" y="898643"/>
                </a:lnTo>
                <a:lnTo>
                  <a:pt x="12917" y="945851"/>
                </a:lnTo>
                <a:lnTo>
                  <a:pt x="22740" y="992117"/>
                </a:lnTo>
                <a:lnTo>
                  <a:pt x="35182" y="1037358"/>
                </a:lnTo>
                <a:lnTo>
                  <a:pt x="50159" y="1081489"/>
                </a:lnTo>
                <a:lnTo>
                  <a:pt x="67587" y="1124428"/>
                </a:lnTo>
                <a:lnTo>
                  <a:pt x="87382" y="1166089"/>
                </a:lnTo>
                <a:lnTo>
                  <a:pt x="109461" y="1206389"/>
                </a:lnTo>
                <a:lnTo>
                  <a:pt x="133739" y="1245245"/>
                </a:lnTo>
                <a:lnTo>
                  <a:pt x="160133" y="1282572"/>
                </a:lnTo>
                <a:lnTo>
                  <a:pt x="188559" y="1318287"/>
                </a:lnTo>
                <a:lnTo>
                  <a:pt x="218933" y="1352305"/>
                </a:lnTo>
                <a:lnTo>
                  <a:pt x="251171" y="1384543"/>
                </a:lnTo>
                <a:lnTo>
                  <a:pt x="285189" y="1414917"/>
                </a:lnTo>
                <a:lnTo>
                  <a:pt x="320903" y="1443342"/>
                </a:lnTo>
                <a:lnTo>
                  <a:pt x="358231" y="1469736"/>
                </a:lnTo>
                <a:lnTo>
                  <a:pt x="397086" y="1494015"/>
                </a:lnTo>
                <a:lnTo>
                  <a:pt x="437387" y="1516094"/>
                </a:lnTo>
                <a:lnTo>
                  <a:pt x="479048" y="1535889"/>
                </a:lnTo>
                <a:lnTo>
                  <a:pt x="521986" y="1553317"/>
                </a:lnTo>
                <a:lnTo>
                  <a:pt x="566118" y="1568294"/>
                </a:lnTo>
                <a:lnTo>
                  <a:pt x="611359" y="1580736"/>
                </a:lnTo>
                <a:lnTo>
                  <a:pt x="657625" y="1590559"/>
                </a:lnTo>
                <a:lnTo>
                  <a:pt x="704833" y="1597679"/>
                </a:lnTo>
                <a:lnTo>
                  <a:pt x="752898" y="1602013"/>
                </a:lnTo>
                <a:lnTo>
                  <a:pt x="801738" y="1603476"/>
                </a:lnTo>
                <a:lnTo>
                  <a:pt x="850577" y="1602013"/>
                </a:lnTo>
                <a:lnTo>
                  <a:pt x="898643" y="1597679"/>
                </a:lnTo>
                <a:lnTo>
                  <a:pt x="945851" y="1590559"/>
                </a:lnTo>
                <a:lnTo>
                  <a:pt x="992117" y="1580736"/>
                </a:lnTo>
                <a:lnTo>
                  <a:pt x="1037358" y="1568294"/>
                </a:lnTo>
                <a:lnTo>
                  <a:pt x="1081489" y="1553317"/>
                </a:lnTo>
                <a:lnTo>
                  <a:pt x="1124428" y="1535889"/>
                </a:lnTo>
                <a:lnTo>
                  <a:pt x="1166089" y="1516094"/>
                </a:lnTo>
                <a:lnTo>
                  <a:pt x="1206389" y="1494015"/>
                </a:lnTo>
                <a:lnTo>
                  <a:pt x="1245245" y="1469736"/>
                </a:lnTo>
                <a:lnTo>
                  <a:pt x="1282572" y="1443342"/>
                </a:lnTo>
                <a:lnTo>
                  <a:pt x="1318287" y="1414917"/>
                </a:lnTo>
                <a:lnTo>
                  <a:pt x="1352305" y="1384543"/>
                </a:lnTo>
                <a:lnTo>
                  <a:pt x="1384543" y="1352305"/>
                </a:lnTo>
                <a:lnTo>
                  <a:pt x="1414917" y="1318287"/>
                </a:lnTo>
                <a:lnTo>
                  <a:pt x="1443342" y="1282572"/>
                </a:lnTo>
                <a:lnTo>
                  <a:pt x="1469736" y="1245245"/>
                </a:lnTo>
                <a:lnTo>
                  <a:pt x="1494015" y="1206389"/>
                </a:lnTo>
                <a:lnTo>
                  <a:pt x="1516094" y="1166089"/>
                </a:lnTo>
                <a:lnTo>
                  <a:pt x="1535889" y="1124428"/>
                </a:lnTo>
                <a:lnTo>
                  <a:pt x="1553317" y="1081489"/>
                </a:lnTo>
                <a:lnTo>
                  <a:pt x="1568294" y="1037358"/>
                </a:lnTo>
                <a:lnTo>
                  <a:pt x="1580736" y="992117"/>
                </a:lnTo>
                <a:lnTo>
                  <a:pt x="1590559" y="945851"/>
                </a:lnTo>
                <a:lnTo>
                  <a:pt x="1597679" y="898643"/>
                </a:lnTo>
                <a:lnTo>
                  <a:pt x="1602013" y="850577"/>
                </a:lnTo>
                <a:lnTo>
                  <a:pt x="1603476" y="801738"/>
                </a:lnTo>
                <a:lnTo>
                  <a:pt x="1602013" y="752898"/>
                </a:lnTo>
                <a:lnTo>
                  <a:pt x="1597679" y="704833"/>
                </a:lnTo>
                <a:lnTo>
                  <a:pt x="1590559" y="657625"/>
                </a:lnTo>
                <a:lnTo>
                  <a:pt x="1580736" y="611359"/>
                </a:lnTo>
                <a:lnTo>
                  <a:pt x="1568294" y="566118"/>
                </a:lnTo>
                <a:lnTo>
                  <a:pt x="1553317" y="521986"/>
                </a:lnTo>
                <a:lnTo>
                  <a:pt x="1535889" y="479048"/>
                </a:lnTo>
                <a:lnTo>
                  <a:pt x="1516094" y="437387"/>
                </a:lnTo>
                <a:lnTo>
                  <a:pt x="1494015" y="397086"/>
                </a:lnTo>
                <a:lnTo>
                  <a:pt x="1469736" y="358231"/>
                </a:lnTo>
                <a:lnTo>
                  <a:pt x="1443342" y="320903"/>
                </a:lnTo>
                <a:lnTo>
                  <a:pt x="1414917" y="285189"/>
                </a:lnTo>
                <a:lnTo>
                  <a:pt x="1384543" y="251171"/>
                </a:lnTo>
                <a:lnTo>
                  <a:pt x="1352305" y="218933"/>
                </a:lnTo>
                <a:lnTo>
                  <a:pt x="1318287" y="188559"/>
                </a:lnTo>
                <a:lnTo>
                  <a:pt x="1282572" y="160133"/>
                </a:lnTo>
                <a:lnTo>
                  <a:pt x="1245245" y="133739"/>
                </a:lnTo>
                <a:lnTo>
                  <a:pt x="1206389" y="109461"/>
                </a:lnTo>
                <a:lnTo>
                  <a:pt x="1166089" y="87382"/>
                </a:lnTo>
                <a:lnTo>
                  <a:pt x="1124428" y="67587"/>
                </a:lnTo>
                <a:lnTo>
                  <a:pt x="1081489" y="50159"/>
                </a:lnTo>
                <a:lnTo>
                  <a:pt x="1037358" y="35182"/>
                </a:lnTo>
                <a:lnTo>
                  <a:pt x="992117" y="22740"/>
                </a:lnTo>
                <a:lnTo>
                  <a:pt x="945851" y="12917"/>
                </a:lnTo>
                <a:lnTo>
                  <a:pt x="898643" y="5796"/>
                </a:lnTo>
                <a:lnTo>
                  <a:pt x="850577" y="1463"/>
                </a:lnTo>
                <a:lnTo>
                  <a:pt x="801738" y="0"/>
                </a:lnTo>
                <a:close/>
              </a:path>
            </a:pathLst>
          </a:custGeom>
          <a:solidFill>
            <a:srgbClr val="F3F5F7"/>
          </a:solidFill>
        </p:spPr>
        <p:txBody>
          <a:bodyPr wrap="square" lIns="0" tIns="0" rIns="0" bIns="0" rtlCol="0"/>
          <a:lstStyle/>
          <a:p>
            <a:endParaRPr/>
          </a:p>
        </p:txBody>
      </p:sp>
      <p:sp>
        <p:nvSpPr>
          <p:cNvPr id="86" name="object 86">
            <a:extLst>
              <a:ext uri="{FF2B5EF4-FFF2-40B4-BE49-F238E27FC236}">
                <a16:creationId xmlns:a16="http://schemas.microsoft.com/office/drawing/2014/main" id="{85BB4764-0F19-7EB7-6BEF-964D44F175A8}"/>
              </a:ext>
            </a:extLst>
          </p:cNvPr>
          <p:cNvSpPr txBox="1"/>
          <p:nvPr/>
        </p:nvSpPr>
        <p:spPr>
          <a:xfrm>
            <a:off x="7727301" y="3542954"/>
            <a:ext cx="1129665" cy="132080"/>
          </a:xfrm>
          <a:prstGeom prst="rect">
            <a:avLst/>
          </a:prstGeom>
        </p:spPr>
        <p:txBody>
          <a:bodyPr vert="horz" wrap="square" lIns="0" tIns="12700" rIns="0" bIns="0" rtlCol="0">
            <a:spAutoFit/>
          </a:bodyPr>
          <a:lstStyle/>
          <a:p>
            <a:pPr marL="12700">
              <a:lnSpc>
                <a:spcPct val="100000"/>
              </a:lnSpc>
              <a:spcBef>
                <a:spcPts val="100"/>
              </a:spcBef>
            </a:pPr>
            <a:r>
              <a:rPr sz="700">
                <a:solidFill>
                  <a:srgbClr val="052369"/>
                </a:solidFill>
                <a:latin typeface="Geneva"/>
                <a:cs typeface="Geneva"/>
              </a:rPr>
              <a:t>FE</a:t>
            </a:r>
            <a:r>
              <a:rPr sz="700" spc="-80">
                <a:solidFill>
                  <a:srgbClr val="052369"/>
                </a:solidFill>
                <a:latin typeface="Geneva"/>
                <a:cs typeface="Geneva"/>
              </a:rPr>
              <a:t> </a:t>
            </a:r>
            <a:r>
              <a:rPr sz="700">
                <a:solidFill>
                  <a:srgbClr val="052369"/>
                </a:solidFill>
                <a:latin typeface="Geneva"/>
                <a:cs typeface="Geneva"/>
              </a:rPr>
              <a:t>CLEAN</a:t>
            </a:r>
            <a:r>
              <a:rPr sz="700" spc="-75">
                <a:solidFill>
                  <a:srgbClr val="052369"/>
                </a:solidFill>
                <a:latin typeface="Geneva"/>
                <a:cs typeface="Geneva"/>
              </a:rPr>
              <a:t> </a:t>
            </a:r>
            <a:r>
              <a:rPr sz="700" spc="10">
                <a:solidFill>
                  <a:srgbClr val="052369"/>
                </a:solidFill>
                <a:latin typeface="Geneva"/>
                <a:cs typeface="Geneva"/>
              </a:rPr>
              <a:t>ENERGY</a:t>
            </a:r>
            <a:r>
              <a:rPr sz="700" spc="-75">
                <a:solidFill>
                  <a:srgbClr val="052369"/>
                </a:solidFill>
                <a:latin typeface="Geneva"/>
                <a:cs typeface="Geneva"/>
              </a:rPr>
              <a:t> </a:t>
            </a:r>
            <a:r>
              <a:rPr sz="700" spc="15">
                <a:solidFill>
                  <a:srgbClr val="052369"/>
                </a:solidFill>
                <a:latin typeface="Geneva"/>
                <a:cs typeface="Geneva"/>
              </a:rPr>
              <a:t>GROUP</a:t>
            </a:r>
            <a:endParaRPr sz="700">
              <a:latin typeface="Geneva"/>
              <a:cs typeface="Geneva"/>
            </a:endParaRPr>
          </a:p>
        </p:txBody>
      </p:sp>
      <p:sp>
        <p:nvSpPr>
          <p:cNvPr id="87" name="object 87">
            <a:extLst>
              <a:ext uri="{FF2B5EF4-FFF2-40B4-BE49-F238E27FC236}">
                <a16:creationId xmlns:a16="http://schemas.microsoft.com/office/drawing/2014/main" id="{7B051EC6-4739-27CD-9C1F-DD45E9E64F61}"/>
              </a:ext>
            </a:extLst>
          </p:cNvPr>
          <p:cNvSpPr/>
          <p:nvPr/>
        </p:nvSpPr>
        <p:spPr>
          <a:xfrm>
            <a:off x="6080645" y="480019"/>
            <a:ext cx="158115" cy="1840230"/>
          </a:xfrm>
          <a:custGeom>
            <a:avLst/>
            <a:gdLst/>
            <a:ahLst/>
            <a:cxnLst/>
            <a:rect l="l" t="t" r="r" b="b"/>
            <a:pathLst>
              <a:path w="158114" h="1840230">
                <a:moveTo>
                  <a:pt x="0" y="1839683"/>
                </a:moveTo>
                <a:lnTo>
                  <a:pt x="157860" y="1839683"/>
                </a:lnTo>
                <a:lnTo>
                  <a:pt x="157860" y="0"/>
                </a:lnTo>
                <a:lnTo>
                  <a:pt x="0" y="0"/>
                </a:lnTo>
                <a:lnTo>
                  <a:pt x="0" y="1839683"/>
                </a:lnTo>
                <a:close/>
              </a:path>
            </a:pathLst>
          </a:custGeom>
          <a:solidFill>
            <a:srgbClr val="00E300"/>
          </a:solidFill>
        </p:spPr>
        <p:txBody>
          <a:bodyPr wrap="square" lIns="0" tIns="0" rIns="0" bIns="0" rtlCol="0"/>
          <a:lstStyle/>
          <a:p>
            <a:endParaRPr/>
          </a:p>
        </p:txBody>
      </p:sp>
      <p:sp>
        <p:nvSpPr>
          <p:cNvPr id="88" name="object 88">
            <a:extLst>
              <a:ext uri="{FF2B5EF4-FFF2-40B4-BE49-F238E27FC236}">
                <a16:creationId xmlns:a16="http://schemas.microsoft.com/office/drawing/2014/main" id="{1666E954-A290-95EC-11BF-39D4A24C9118}"/>
              </a:ext>
            </a:extLst>
          </p:cNvPr>
          <p:cNvSpPr/>
          <p:nvPr/>
        </p:nvSpPr>
        <p:spPr>
          <a:xfrm>
            <a:off x="6159576" y="66600"/>
            <a:ext cx="0" cy="158115"/>
          </a:xfrm>
          <a:custGeom>
            <a:avLst/>
            <a:gdLst/>
            <a:ahLst/>
            <a:cxnLst/>
            <a:rect l="l" t="t" r="r" b="b"/>
            <a:pathLst>
              <a:path h="158115">
                <a:moveTo>
                  <a:pt x="0" y="0"/>
                </a:moveTo>
                <a:lnTo>
                  <a:pt x="0" y="157861"/>
                </a:lnTo>
              </a:path>
            </a:pathLst>
          </a:custGeom>
          <a:ln w="3175">
            <a:solidFill>
              <a:srgbClr val="00E300"/>
            </a:solidFill>
          </a:ln>
        </p:spPr>
        <p:txBody>
          <a:bodyPr wrap="square" lIns="0" tIns="0" rIns="0" bIns="0" rtlCol="0"/>
          <a:lstStyle/>
          <a:p>
            <a:endParaRPr/>
          </a:p>
        </p:txBody>
      </p:sp>
      <p:sp>
        <p:nvSpPr>
          <p:cNvPr id="89" name="object 89">
            <a:extLst>
              <a:ext uri="{FF2B5EF4-FFF2-40B4-BE49-F238E27FC236}">
                <a16:creationId xmlns:a16="http://schemas.microsoft.com/office/drawing/2014/main" id="{C5CAF57C-9CF2-7C9C-3A43-6567CB397964}"/>
              </a:ext>
            </a:extLst>
          </p:cNvPr>
          <p:cNvSpPr/>
          <p:nvPr/>
        </p:nvSpPr>
        <p:spPr>
          <a:xfrm>
            <a:off x="6159576" y="2408010"/>
            <a:ext cx="0" cy="158115"/>
          </a:xfrm>
          <a:custGeom>
            <a:avLst/>
            <a:gdLst/>
            <a:ahLst/>
            <a:cxnLst/>
            <a:rect l="l" t="t" r="r" b="b"/>
            <a:pathLst>
              <a:path h="158114">
                <a:moveTo>
                  <a:pt x="0" y="0"/>
                </a:moveTo>
                <a:lnTo>
                  <a:pt x="0" y="157860"/>
                </a:lnTo>
              </a:path>
            </a:pathLst>
          </a:custGeom>
          <a:ln w="3175">
            <a:solidFill>
              <a:srgbClr val="00E300"/>
            </a:solidFill>
          </a:ln>
        </p:spPr>
        <p:txBody>
          <a:bodyPr wrap="square" lIns="0" tIns="0" rIns="0" bIns="0" rtlCol="0"/>
          <a:lstStyle/>
          <a:p>
            <a:endParaRPr/>
          </a:p>
        </p:txBody>
      </p:sp>
      <p:sp>
        <p:nvSpPr>
          <p:cNvPr id="90" name="object 90">
            <a:extLst>
              <a:ext uri="{FF2B5EF4-FFF2-40B4-BE49-F238E27FC236}">
                <a16:creationId xmlns:a16="http://schemas.microsoft.com/office/drawing/2014/main" id="{9C6B3158-2733-BFF4-0C30-C5621A8C9D56}"/>
              </a:ext>
            </a:extLst>
          </p:cNvPr>
          <p:cNvSpPr/>
          <p:nvPr/>
        </p:nvSpPr>
        <p:spPr>
          <a:xfrm>
            <a:off x="2264829" y="4058983"/>
            <a:ext cx="2894330" cy="1681480"/>
          </a:xfrm>
          <a:custGeom>
            <a:avLst/>
            <a:gdLst/>
            <a:ahLst/>
            <a:cxnLst/>
            <a:rect l="l" t="t" r="r" b="b"/>
            <a:pathLst>
              <a:path w="2894329" h="1681479">
                <a:moveTo>
                  <a:pt x="0" y="1681098"/>
                </a:moveTo>
                <a:lnTo>
                  <a:pt x="2893936" y="0"/>
                </a:lnTo>
              </a:path>
            </a:pathLst>
          </a:custGeom>
          <a:ln w="157861">
            <a:solidFill>
              <a:srgbClr val="00E300"/>
            </a:solidFill>
            <a:prstDash val="dot"/>
          </a:ln>
        </p:spPr>
        <p:txBody>
          <a:bodyPr wrap="square" lIns="0" tIns="0" rIns="0" bIns="0" rtlCol="0"/>
          <a:lstStyle/>
          <a:p>
            <a:endParaRPr/>
          </a:p>
        </p:txBody>
      </p:sp>
      <p:sp>
        <p:nvSpPr>
          <p:cNvPr id="91" name="object 91">
            <a:extLst>
              <a:ext uri="{FF2B5EF4-FFF2-40B4-BE49-F238E27FC236}">
                <a16:creationId xmlns:a16="http://schemas.microsoft.com/office/drawing/2014/main" id="{0B8D38DE-8320-EF4A-EBBA-E0BF440B48BD}"/>
              </a:ext>
            </a:extLst>
          </p:cNvPr>
          <p:cNvSpPr/>
          <p:nvPr/>
        </p:nvSpPr>
        <p:spPr>
          <a:xfrm>
            <a:off x="1989216" y="5821254"/>
            <a:ext cx="0" cy="158115"/>
          </a:xfrm>
          <a:custGeom>
            <a:avLst/>
            <a:gdLst/>
            <a:ahLst/>
            <a:cxnLst/>
            <a:rect l="l" t="t" r="r" b="b"/>
            <a:pathLst>
              <a:path h="158114">
                <a:moveTo>
                  <a:pt x="0" y="0"/>
                </a:moveTo>
                <a:lnTo>
                  <a:pt x="0" y="157861"/>
                </a:lnTo>
              </a:path>
            </a:pathLst>
          </a:custGeom>
          <a:ln w="3175">
            <a:solidFill>
              <a:srgbClr val="00E300"/>
            </a:solidFill>
          </a:ln>
        </p:spPr>
        <p:txBody>
          <a:bodyPr wrap="square" lIns="0" tIns="0" rIns="0" bIns="0" rtlCol="0"/>
          <a:lstStyle/>
          <a:p>
            <a:endParaRPr/>
          </a:p>
        </p:txBody>
      </p:sp>
      <p:sp>
        <p:nvSpPr>
          <p:cNvPr id="92" name="object 92">
            <a:extLst>
              <a:ext uri="{FF2B5EF4-FFF2-40B4-BE49-F238E27FC236}">
                <a16:creationId xmlns:a16="http://schemas.microsoft.com/office/drawing/2014/main" id="{807BA2BB-CDD4-F6BE-AEF0-8668358A9A3D}"/>
              </a:ext>
            </a:extLst>
          </p:cNvPr>
          <p:cNvSpPr/>
          <p:nvPr/>
        </p:nvSpPr>
        <p:spPr>
          <a:xfrm>
            <a:off x="5296575" y="3900011"/>
            <a:ext cx="0" cy="158115"/>
          </a:xfrm>
          <a:custGeom>
            <a:avLst/>
            <a:gdLst/>
            <a:ahLst/>
            <a:cxnLst/>
            <a:rect l="l" t="t" r="r" b="b"/>
            <a:pathLst>
              <a:path h="158114">
                <a:moveTo>
                  <a:pt x="0" y="0"/>
                </a:moveTo>
                <a:lnTo>
                  <a:pt x="0" y="157861"/>
                </a:lnTo>
              </a:path>
            </a:pathLst>
          </a:custGeom>
          <a:ln w="3175">
            <a:solidFill>
              <a:srgbClr val="00E300"/>
            </a:solidFill>
          </a:ln>
        </p:spPr>
        <p:txBody>
          <a:bodyPr wrap="square" lIns="0" tIns="0" rIns="0" bIns="0" rtlCol="0"/>
          <a:lstStyle/>
          <a:p>
            <a:endParaRPr/>
          </a:p>
        </p:txBody>
      </p:sp>
      <p:sp>
        <p:nvSpPr>
          <p:cNvPr id="93" name="object 93">
            <a:extLst>
              <a:ext uri="{FF2B5EF4-FFF2-40B4-BE49-F238E27FC236}">
                <a16:creationId xmlns:a16="http://schemas.microsoft.com/office/drawing/2014/main" id="{90AC9EBD-466B-C99B-AEBF-0FEF3C1DD496}"/>
              </a:ext>
            </a:extLst>
          </p:cNvPr>
          <p:cNvSpPr/>
          <p:nvPr/>
        </p:nvSpPr>
        <p:spPr>
          <a:xfrm>
            <a:off x="4914235" y="3685042"/>
            <a:ext cx="94615" cy="314325"/>
          </a:xfrm>
          <a:custGeom>
            <a:avLst/>
            <a:gdLst/>
            <a:ahLst/>
            <a:cxnLst/>
            <a:rect l="l" t="t" r="r" b="b"/>
            <a:pathLst>
              <a:path w="94614" h="314325">
                <a:moveTo>
                  <a:pt x="0" y="0"/>
                </a:moveTo>
                <a:lnTo>
                  <a:pt x="13851" y="72659"/>
                </a:lnTo>
                <a:lnTo>
                  <a:pt x="24817" y="117825"/>
                </a:lnTo>
                <a:lnTo>
                  <a:pt x="37354" y="162354"/>
                </a:lnTo>
                <a:lnTo>
                  <a:pt x="51431" y="206217"/>
                </a:lnTo>
                <a:lnTo>
                  <a:pt x="67015" y="249381"/>
                </a:lnTo>
                <a:lnTo>
                  <a:pt x="84077" y="291816"/>
                </a:lnTo>
                <a:lnTo>
                  <a:pt x="94071" y="314320"/>
                </a:lnTo>
              </a:path>
            </a:pathLst>
          </a:custGeom>
          <a:ln w="259346">
            <a:solidFill>
              <a:srgbClr val="A0AAB4"/>
            </a:solidFill>
          </a:ln>
        </p:spPr>
        <p:txBody>
          <a:bodyPr wrap="square" lIns="0" tIns="0" rIns="0" bIns="0" rtlCol="0"/>
          <a:lstStyle/>
          <a:p>
            <a:endParaRPr/>
          </a:p>
        </p:txBody>
      </p:sp>
      <p:sp>
        <p:nvSpPr>
          <p:cNvPr id="94" name="object 94">
            <a:extLst>
              <a:ext uri="{FF2B5EF4-FFF2-40B4-BE49-F238E27FC236}">
                <a16:creationId xmlns:a16="http://schemas.microsoft.com/office/drawing/2014/main" id="{ED9221C7-A4B3-C959-E68D-2E32C030CC38}"/>
              </a:ext>
            </a:extLst>
          </p:cNvPr>
          <p:cNvSpPr/>
          <p:nvPr/>
        </p:nvSpPr>
        <p:spPr>
          <a:xfrm>
            <a:off x="5041672" y="2208060"/>
            <a:ext cx="961390" cy="675005"/>
          </a:xfrm>
          <a:custGeom>
            <a:avLst/>
            <a:gdLst/>
            <a:ahLst/>
            <a:cxnLst/>
            <a:rect l="l" t="t" r="r" b="b"/>
            <a:pathLst>
              <a:path w="961389" h="675005">
                <a:moveTo>
                  <a:pt x="961173" y="0"/>
                </a:moveTo>
                <a:lnTo>
                  <a:pt x="892917" y="11176"/>
                </a:lnTo>
                <a:lnTo>
                  <a:pt x="848435" y="20647"/>
                </a:lnTo>
                <a:lnTo>
                  <a:pt x="804200" y="31720"/>
                </a:lnTo>
                <a:lnTo>
                  <a:pt x="760256" y="44401"/>
                </a:lnTo>
                <a:lnTo>
                  <a:pt x="716647" y="58695"/>
                </a:lnTo>
                <a:lnTo>
                  <a:pt x="673416" y="74607"/>
                </a:lnTo>
                <a:lnTo>
                  <a:pt x="630607" y="92142"/>
                </a:lnTo>
                <a:lnTo>
                  <a:pt x="588264" y="111307"/>
                </a:lnTo>
                <a:lnTo>
                  <a:pt x="546431" y="132106"/>
                </a:lnTo>
                <a:lnTo>
                  <a:pt x="505151" y="154545"/>
                </a:lnTo>
                <a:lnTo>
                  <a:pt x="464468" y="178629"/>
                </a:lnTo>
                <a:lnTo>
                  <a:pt x="424425" y="204364"/>
                </a:lnTo>
                <a:lnTo>
                  <a:pt x="385068" y="231755"/>
                </a:lnTo>
                <a:lnTo>
                  <a:pt x="346438" y="260806"/>
                </a:lnTo>
                <a:lnTo>
                  <a:pt x="308905" y="291260"/>
                </a:lnTo>
                <a:lnTo>
                  <a:pt x="272807" y="322821"/>
                </a:lnTo>
                <a:lnTo>
                  <a:pt x="238150" y="355448"/>
                </a:lnTo>
                <a:lnTo>
                  <a:pt x="204939" y="389095"/>
                </a:lnTo>
                <a:lnTo>
                  <a:pt x="173181" y="423720"/>
                </a:lnTo>
                <a:lnTo>
                  <a:pt x="142879" y="459278"/>
                </a:lnTo>
                <a:lnTo>
                  <a:pt x="114041" y="495726"/>
                </a:lnTo>
                <a:lnTo>
                  <a:pt x="86670" y="533021"/>
                </a:lnTo>
                <a:lnTo>
                  <a:pt x="60772" y="571117"/>
                </a:lnTo>
                <a:lnTo>
                  <a:pt x="36354" y="609973"/>
                </a:lnTo>
                <a:lnTo>
                  <a:pt x="13419" y="649543"/>
                </a:lnTo>
                <a:lnTo>
                  <a:pt x="0" y="674724"/>
                </a:lnTo>
              </a:path>
            </a:pathLst>
          </a:custGeom>
          <a:ln w="259346">
            <a:solidFill>
              <a:srgbClr val="CFD5D9"/>
            </a:solidFill>
          </a:ln>
        </p:spPr>
        <p:txBody>
          <a:bodyPr wrap="square" lIns="0" tIns="0" rIns="0" bIns="0" rtlCol="0"/>
          <a:lstStyle/>
          <a:p>
            <a:endParaRPr/>
          </a:p>
        </p:txBody>
      </p:sp>
      <p:sp>
        <p:nvSpPr>
          <p:cNvPr id="95" name="object 95">
            <a:extLst>
              <a:ext uri="{FF2B5EF4-FFF2-40B4-BE49-F238E27FC236}">
                <a16:creationId xmlns:a16="http://schemas.microsoft.com/office/drawing/2014/main" id="{73DDE684-A2B2-58E2-65B9-C4AB62AD43CD}"/>
              </a:ext>
            </a:extLst>
          </p:cNvPr>
          <p:cNvSpPr txBox="1"/>
          <p:nvPr/>
        </p:nvSpPr>
        <p:spPr>
          <a:xfrm rot="15960000">
            <a:off x="4814303" y="3486653"/>
            <a:ext cx="148997"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C</a:t>
            </a:r>
            <a:endParaRPr sz="950">
              <a:latin typeface="Arial"/>
              <a:cs typeface="Arial"/>
            </a:endParaRPr>
          </a:p>
        </p:txBody>
      </p:sp>
      <p:sp>
        <p:nvSpPr>
          <p:cNvPr id="96" name="object 96">
            <a:extLst>
              <a:ext uri="{FF2B5EF4-FFF2-40B4-BE49-F238E27FC236}">
                <a16:creationId xmlns:a16="http://schemas.microsoft.com/office/drawing/2014/main" id="{E67C0EF5-CF82-395F-61A2-E0FFD0E441BA}"/>
              </a:ext>
            </a:extLst>
          </p:cNvPr>
          <p:cNvSpPr txBox="1"/>
          <p:nvPr/>
        </p:nvSpPr>
        <p:spPr>
          <a:xfrm>
            <a:off x="4790781" y="3419697"/>
            <a:ext cx="478790" cy="149860"/>
          </a:xfrm>
          <a:prstGeom prst="rect">
            <a:avLst/>
          </a:prstGeom>
        </p:spPr>
        <p:txBody>
          <a:bodyPr vert="vert270" wrap="square" lIns="0" tIns="21590" rIns="0" bIns="0" rtlCol="0">
            <a:spAutoFit/>
          </a:bodyPr>
          <a:lstStyle/>
          <a:p>
            <a:pPr marL="66040">
              <a:lnSpc>
                <a:spcPct val="100000"/>
              </a:lnSpc>
              <a:spcBef>
                <a:spcPts val="170"/>
              </a:spcBef>
            </a:pPr>
            <a:r>
              <a:rPr sz="950" b="1">
                <a:solidFill>
                  <a:srgbClr val="052369"/>
                </a:solidFill>
                <a:latin typeface="Arial"/>
                <a:cs typeface="Arial"/>
              </a:rPr>
              <a:t>o</a:t>
            </a:r>
            <a:endParaRPr sz="950">
              <a:latin typeface="Arial"/>
              <a:cs typeface="Arial"/>
            </a:endParaRPr>
          </a:p>
          <a:p>
            <a:pPr marL="12700">
              <a:lnSpc>
                <a:spcPct val="100000"/>
              </a:lnSpc>
              <a:spcBef>
                <a:spcPts val="1140"/>
              </a:spcBef>
            </a:pPr>
            <a:r>
              <a:rPr sz="950" b="1">
                <a:solidFill>
                  <a:srgbClr val="052369"/>
                </a:solidFill>
                <a:latin typeface="Arial"/>
                <a:cs typeface="Arial"/>
              </a:rPr>
              <a:t>C</a:t>
            </a:r>
            <a:endParaRPr sz="950">
              <a:latin typeface="Arial"/>
              <a:cs typeface="Arial"/>
            </a:endParaRPr>
          </a:p>
        </p:txBody>
      </p:sp>
      <p:sp>
        <p:nvSpPr>
          <p:cNvPr id="97" name="object 97">
            <a:extLst>
              <a:ext uri="{FF2B5EF4-FFF2-40B4-BE49-F238E27FC236}">
                <a16:creationId xmlns:a16="http://schemas.microsoft.com/office/drawing/2014/main" id="{5EADE03E-E0F1-2793-3D63-26C630935AD9}"/>
              </a:ext>
            </a:extLst>
          </p:cNvPr>
          <p:cNvSpPr txBox="1"/>
          <p:nvPr/>
        </p:nvSpPr>
        <p:spPr>
          <a:xfrm rot="16380000">
            <a:off x="4820862" y="3344332"/>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98" name="object 98">
            <a:extLst>
              <a:ext uri="{FF2B5EF4-FFF2-40B4-BE49-F238E27FC236}">
                <a16:creationId xmlns:a16="http://schemas.microsoft.com/office/drawing/2014/main" id="{FF4204EA-DBDA-4583-B80C-8DACEF30C28A}"/>
              </a:ext>
            </a:extLst>
          </p:cNvPr>
          <p:cNvSpPr txBox="1"/>
          <p:nvPr/>
        </p:nvSpPr>
        <p:spPr>
          <a:xfrm rot="16620000">
            <a:off x="4820929" y="3282759"/>
            <a:ext cx="143032"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p</a:t>
            </a:r>
            <a:endParaRPr sz="950">
              <a:latin typeface="Arial"/>
              <a:cs typeface="Arial"/>
            </a:endParaRPr>
          </a:p>
        </p:txBody>
      </p:sp>
      <p:sp>
        <p:nvSpPr>
          <p:cNvPr id="99" name="object 99">
            <a:extLst>
              <a:ext uri="{FF2B5EF4-FFF2-40B4-BE49-F238E27FC236}">
                <a16:creationId xmlns:a16="http://schemas.microsoft.com/office/drawing/2014/main" id="{5BBAB34A-ED13-9910-09FE-01BC3A3045F0}"/>
              </a:ext>
            </a:extLst>
          </p:cNvPr>
          <p:cNvSpPr txBox="1"/>
          <p:nvPr/>
        </p:nvSpPr>
        <p:spPr>
          <a:xfrm rot="16920000">
            <a:off x="4831465" y="3208708"/>
            <a:ext cx="144301"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100" name="object 100">
            <a:extLst>
              <a:ext uri="{FF2B5EF4-FFF2-40B4-BE49-F238E27FC236}">
                <a16:creationId xmlns:a16="http://schemas.microsoft.com/office/drawing/2014/main" id="{E2265CF1-726E-2A62-D83F-8142A8ED9AC9}"/>
              </a:ext>
            </a:extLst>
          </p:cNvPr>
          <p:cNvSpPr txBox="1"/>
          <p:nvPr/>
        </p:nvSpPr>
        <p:spPr>
          <a:xfrm rot="16920000">
            <a:off x="5130912" y="3245798"/>
            <a:ext cx="13194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01" name="object 101">
            <a:extLst>
              <a:ext uri="{FF2B5EF4-FFF2-40B4-BE49-F238E27FC236}">
                <a16:creationId xmlns:a16="http://schemas.microsoft.com/office/drawing/2014/main" id="{9A76B866-2447-06CB-388E-6625D0E585F6}"/>
              </a:ext>
            </a:extLst>
          </p:cNvPr>
          <p:cNvSpPr txBox="1"/>
          <p:nvPr/>
        </p:nvSpPr>
        <p:spPr>
          <a:xfrm rot="17040000">
            <a:off x="4850394" y="3148641"/>
            <a:ext cx="132591" cy="123825"/>
          </a:xfrm>
          <a:prstGeom prst="rect">
            <a:avLst/>
          </a:prstGeom>
        </p:spPr>
        <p:txBody>
          <a:bodyPr vert="horz" wrap="square" lIns="0" tIns="0" rIns="0" bIns="0" rtlCol="0">
            <a:spAutoFit/>
          </a:bodyPr>
          <a:lstStyle/>
          <a:p>
            <a:pPr>
              <a:lnSpc>
                <a:spcPts val="975"/>
              </a:lnSpc>
            </a:pPr>
            <a:r>
              <a:rPr sz="950" b="1" spc="-15">
                <a:solidFill>
                  <a:srgbClr val="052369"/>
                </a:solidFill>
                <a:latin typeface="Arial"/>
                <a:cs typeface="Arial"/>
              </a:rPr>
              <a:t>r</a:t>
            </a:r>
            <a:endParaRPr sz="950">
              <a:latin typeface="Arial"/>
              <a:cs typeface="Arial"/>
            </a:endParaRPr>
          </a:p>
        </p:txBody>
      </p:sp>
      <p:sp>
        <p:nvSpPr>
          <p:cNvPr id="102" name="object 102">
            <a:extLst>
              <a:ext uri="{FF2B5EF4-FFF2-40B4-BE49-F238E27FC236}">
                <a16:creationId xmlns:a16="http://schemas.microsoft.com/office/drawing/2014/main" id="{1AAE12E2-5CB6-D9AF-FE34-0E3163608E0C}"/>
              </a:ext>
            </a:extLst>
          </p:cNvPr>
          <p:cNvSpPr txBox="1"/>
          <p:nvPr/>
        </p:nvSpPr>
        <p:spPr>
          <a:xfrm rot="17220000">
            <a:off x="4861730" y="3091253"/>
            <a:ext cx="141798"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a</a:t>
            </a:r>
            <a:endParaRPr sz="950">
              <a:latin typeface="Arial"/>
              <a:cs typeface="Arial"/>
            </a:endParaRPr>
          </a:p>
        </p:txBody>
      </p:sp>
      <p:sp>
        <p:nvSpPr>
          <p:cNvPr id="103" name="object 103">
            <a:extLst>
              <a:ext uri="{FF2B5EF4-FFF2-40B4-BE49-F238E27FC236}">
                <a16:creationId xmlns:a16="http://schemas.microsoft.com/office/drawing/2014/main" id="{D310852A-06AF-6ED1-9CE1-F804AE1AD11B}"/>
              </a:ext>
            </a:extLst>
          </p:cNvPr>
          <p:cNvSpPr txBox="1"/>
          <p:nvPr/>
        </p:nvSpPr>
        <p:spPr>
          <a:xfrm rot="17460000">
            <a:off x="4885657" y="3035734"/>
            <a:ext cx="13173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04" name="object 104">
            <a:extLst>
              <a:ext uri="{FF2B5EF4-FFF2-40B4-BE49-F238E27FC236}">
                <a16:creationId xmlns:a16="http://schemas.microsoft.com/office/drawing/2014/main" id="{375B6FAF-D786-E8A9-DC1F-ACEC5FFDE7B9}"/>
              </a:ext>
            </a:extLst>
          </p:cNvPr>
          <p:cNvSpPr txBox="1"/>
          <p:nvPr/>
        </p:nvSpPr>
        <p:spPr>
          <a:xfrm rot="17640000">
            <a:off x="4901475" y="2983130"/>
            <a:ext cx="142411"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e</a:t>
            </a:r>
            <a:endParaRPr sz="950">
              <a:latin typeface="Arial"/>
              <a:cs typeface="Arial"/>
            </a:endParaRPr>
          </a:p>
        </p:txBody>
      </p:sp>
      <p:sp>
        <p:nvSpPr>
          <p:cNvPr id="105" name="object 105">
            <a:extLst>
              <a:ext uri="{FF2B5EF4-FFF2-40B4-BE49-F238E27FC236}">
                <a16:creationId xmlns:a16="http://schemas.microsoft.com/office/drawing/2014/main" id="{09ACDFE8-7FE5-BB75-5824-42E99E268A76}"/>
              </a:ext>
            </a:extLst>
          </p:cNvPr>
          <p:cNvSpPr txBox="1"/>
          <p:nvPr/>
        </p:nvSpPr>
        <p:spPr>
          <a:xfrm rot="17880000">
            <a:off x="4932186" y="2919885"/>
            <a:ext cx="140599"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106" name="object 106">
            <a:extLst>
              <a:ext uri="{FF2B5EF4-FFF2-40B4-BE49-F238E27FC236}">
                <a16:creationId xmlns:a16="http://schemas.microsoft.com/office/drawing/2014/main" id="{15BC261D-B296-13A5-BEB6-2CEBA77CEA54}"/>
              </a:ext>
            </a:extLst>
          </p:cNvPr>
          <p:cNvSpPr txBox="1"/>
          <p:nvPr/>
        </p:nvSpPr>
        <p:spPr>
          <a:xfrm rot="14580000">
            <a:off x="4923586" y="3874889"/>
            <a:ext cx="147616" cy="123825"/>
          </a:xfrm>
          <a:prstGeom prst="rect">
            <a:avLst/>
          </a:prstGeom>
        </p:spPr>
        <p:txBody>
          <a:bodyPr vert="horz" wrap="square" lIns="0" tIns="0" rIns="0" bIns="0" rtlCol="0">
            <a:spAutoFit/>
          </a:bodyPr>
          <a:lstStyle/>
          <a:p>
            <a:pPr>
              <a:lnSpc>
                <a:spcPts val="975"/>
              </a:lnSpc>
            </a:pPr>
            <a:r>
              <a:rPr sz="950" b="1" spc="-65">
                <a:solidFill>
                  <a:srgbClr val="052369"/>
                </a:solidFill>
                <a:latin typeface="Arial"/>
                <a:cs typeface="Arial"/>
              </a:rPr>
              <a:t>R</a:t>
            </a:r>
            <a:endParaRPr sz="950">
              <a:latin typeface="Arial"/>
              <a:cs typeface="Arial"/>
            </a:endParaRPr>
          </a:p>
        </p:txBody>
      </p:sp>
      <p:sp>
        <p:nvSpPr>
          <p:cNvPr id="107" name="object 107">
            <a:extLst>
              <a:ext uri="{FF2B5EF4-FFF2-40B4-BE49-F238E27FC236}">
                <a16:creationId xmlns:a16="http://schemas.microsoft.com/office/drawing/2014/main" id="{2BCC0C0B-52F7-85DB-EBDA-3415245B7C4D}"/>
              </a:ext>
            </a:extLst>
          </p:cNvPr>
          <p:cNvSpPr txBox="1"/>
          <p:nvPr/>
        </p:nvSpPr>
        <p:spPr>
          <a:xfrm rot="14940000">
            <a:off x="4879930" y="3777890"/>
            <a:ext cx="149347" cy="123825"/>
          </a:xfrm>
          <a:prstGeom prst="rect">
            <a:avLst/>
          </a:prstGeom>
        </p:spPr>
        <p:txBody>
          <a:bodyPr vert="horz" wrap="square" lIns="0" tIns="0" rIns="0" bIns="0" rtlCol="0">
            <a:spAutoFit/>
          </a:bodyPr>
          <a:lstStyle/>
          <a:p>
            <a:pPr>
              <a:lnSpc>
                <a:spcPts val="975"/>
              </a:lnSpc>
            </a:pPr>
            <a:r>
              <a:rPr sz="950" b="1" spc="-50">
                <a:solidFill>
                  <a:srgbClr val="052369"/>
                </a:solidFill>
                <a:latin typeface="Arial"/>
                <a:cs typeface="Arial"/>
              </a:rPr>
              <a:t>&amp;</a:t>
            </a:r>
            <a:endParaRPr sz="950">
              <a:latin typeface="Arial"/>
              <a:cs typeface="Arial"/>
            </a:endParaRPr>
          </a:p>
        </p:txBody>
      </p:sp>
      <p:sp>
        <p:nvSpPr>
          <p:cNvPr id="108" name="object 108">
            <a:extLst>
              <a:ext uri="{FF2B5EF4-FFF2-40B4-BE49-F238E27FC236}">
                <a16:creationId xmlns:a16="http://schemas.microsoft.com/office/drawing/2014/main" id="{FBB6A5C4-0CDE-ECEA-47B8-06DA86351820}"/>
              </a:ext>
            </a:extLst>
          </p:cNvPr>
          <p:cNvSpPr txBox="1"/>
          <p:nvPr/>
        </p:nvSpPr>
        <p:spPr>
          <a:xfrm rot="15300000">
            <a:off x="4846908" y="3676297"/>
            <a:ext cx="149347" cy="123825"/>
          </a:xfrm>
          <a:prstGeom prst="rect">
            <a:avLst/>
          </a:prstGeom>
        </p:spPr>
        <p:txBody>
          <a:bodyPr vert="horz" wrap="square" lIns="0" tIns="0" rIns="0" bIns="0" rtlCol="0">
            <a:spAutoFit/>
          </a:bodyPr>
          <a:lstStyle/>
          <a:p>
            <a:pPr>
              <a:lnSpc>
                <a:spcPts val="975"/>
              </a:lnSpc>
            </a:pPr>
            <a:r>
              <a:rPr sz="950" b="1" spc="-55">
                <a:solidFill>
                  <a:srgbClr val="052369"/>
                </a:solidFill>
                <a:latin typeface="Arial"/>
                <a:cs typeface="Arial"/>
              </a:rPr>
              <a:t>D</a:t>
            </a:r>
            <a:endParaRPr sz="950">
              <a:latin typeface="Arial"/>
              <a:cs typeface="Arial"/>
            </a:endParaRPr>
          </a:p>
        </p:txBody>
      </p:sp>
      <p:sp>
        <p:nvSpPr>
          <p:cNvPr id="109" name="object 109">
            <a:extLst>
              <a:ext uri="{FF2B5EF4-FFF2-40B4-BE49-F238E27FC236}">
                <a16:creationId xmlns:a16="http://schemas.microsoft.com/office/drawing/2014/main" id="{3D3BB7AB-853E-D2D0-D006-A88095EEB51A}"/>
              </a:ext>
            </a:extLst>
          </p:cNvPr>
          <p:cNvSpPr txBox="1"/>
          <p:nvPr/>
        </p:nvSpPr>
        <p:spPr>
          <a:xfrm rot="18420000">
            <a:off x="5153852" y="2564608"/>
            <a:ext cx="130161" cy="123825"/>
          </a:xfrm>
          <a:prstGeom prst="rect">
            <a:avLst/>
          </a:prstGeom>
        </p:spPr>
        <p:txBody>
          <a:bodyPr vert="horz" wrap="square" lIns="0" tIns="0" rIns="0" bIns="0" rtlCol="0">
            <a:spAutoFit/>
          </a:bodyPr>
          <a:lstStyle/>
          <a:p>
            <a:pPr>
              <a:lnSpc>
                <a:spcPts val="975"/>
              </a:lnSpc>
            </a:pPr>
            <a:r>
              <a:rPr sz="950" b="1" spc="20">
                <a:solidFill>
                  <a:srgbClr val="052369"/>
                </a:solidFill>
                <a:latin typeface="Arial"/>
                <a:cs typeface="Arial"/>
              </a:rPr>
              <a:t>I</a:t>
            </a:r>
            <a:endParaRPr sz="950">
              <a:latin typeface="Arial"/>
              <a:cs typeface="Arial"/>
            </a:endParaRPr>
          </a:p>
        </p:txBody>
      </p:sp>
      <p:sp>
        <p:nvSpPr>
          <p:cNvPr id="110" name="object 110">
            <a:extLst>
              <a:ext uri="{FF2B5EF4-FFF2-40B4-BE49-F238E27FC236}">
                <a16:creationId xmlns:a16="http://schemas.microsoft.com/office/drawing/2014/main" id="{0328B5DE-4D77-B09E-623A-B1B23FE0355B}"/>
              </a:ext>
            </a:extLst>
          </p:cNvPr>
          <p:cNvSpPr txBox="1"/>
          <p:nvPr/>
        </p:nvSpPr>
        <p:spPr>
          <a:xfrm rot="18600000">
            <a:off x="5182270" y="2520046"/>
            <a:ext cx="143663"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111" name="object 111">
            <a:extLst>
              <a:ext uri="{FF2B5EF4-FFF2-40B4-BE49-F238E27FC236}">
                <a16:creationId xmlns:a16="http://schemas.microsoft.com/office/drawing/2014/main" id="{A508D55C-6576-CBF0-3F98-E3AA2D387361}"/>
              </a:ext>
            </a:extLst>
          </p:cNvPr>
          <p:cNvSpPr txBox="1"/>
          <p:nvPr/>
        </p:nvSpPr>
        <p:spPr>
          <a:xfrm rot="18840000">
            <a:off x="5231291" y="2467097"/>
            <a:ext cx="140599"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112" name="object 112">
            <a:extLst>
              <a:ext uri="{FF2B5EF4-FFF2-40B4-BE49-F238E27FC236}">
                <a16:creationId xmlns:a16="http://schemas.microsoft.com/office/drawing/2014/main" id="{0E78B374-6272-E1A0-D67B-D2920C704784}"/>
              </a:ext>
            </a:extLst>
          </p:cNvPr>
          <p:cNvSpPr txBox="1"/>
          <p:nvPr/>
        </p:nvSpPr>
        <p:spPr>
          <a:xfrm rot="19020000">
            <a:off x="5276230" y="2426796"/>
            <a:ext cx="13194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13" name="object 113">
            <a:extLst>
              <a:ext uri="{FF2B5EF4-FFF2-40B4-BE49-F238E27FC236}">
                <a16:creationId xmlns:a16="http://schemas.microsoft.com/office/drawing/2014/main" id="{75476C50-FF8D-4179-6AC0-0E751D1CEEA2}"/>
              </a:ext>
            </a:extLst>
          </p:cNvPr>
          <p:cNvSpPr txBox="1"/>
          <p:nvPr/>
        </p:nvSpPr>
        <p:spPr>
          <a:xfrm rot="19200000">
            <a:off x="5307644" y="2399807"/>
            <a:ext cx="129440"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i</a:t>
            </a:r>
            <a:endParaRPr sz="950">
              <a:latin typeface="Arial"/>
              <a:cs typeface="Arial"/>
            </a:endParaRPr>
          </a:p>
        </p:txBody>
      </p:sp>
      <p:sp>
        <p:nvSpPr>
          <p:cNvPr id="114" name="object 114">
            <a:extLst>
              <a:ext uri="{FF2B5EF4-FFF2-40B4-BE49-F238E27FC236}">
                <a16:creationId xmlns:a16="http://schemas.microsoft.com/office/drawing/2014/main" id="{E5345EFD-DAEE-9426-1955-B055A4781F4C}"/>
              </a:ext>
            </a:extLst>
          </p:cNvPr>
          <p:cNvSpPr txBox="1"/>
          <p:nvPr/>
        </p:nvSpPr>
        <p:spPr>
          <a:xfrm rot="19320000">
            <a:off x="5338008" y="2373671"/>
            <a:ext cx="131530"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15" name="object 115">
            <a:extLst>
              <a:ext uri="{FF2B5EF4-FFF2-40B4-BE49-F238E27FC236}">
                <a16:creationId xmlns:a16="http://schemas.microsoft.com/office/drawing/2014/main" id="{8E0EA6C6-5207-D248-793F-817F8CDB04F7}"/>
              </a:ext>
            </a:extLst>
          </p:cNvPr>
          <p:cNvSpPr txBox="1"/>
          <p:nvPr/>
        </p:nvSpPr>
        <p:spPr>
          <a:xfrm rot="19500000">
            <a:off x="5379122" y="2338269"/>
            <a:ext cx="143032"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u</a:t>
            </a:r>
            <a:endParaRPr sz="950">
              <a:latin typeface="Arial"/>
              <a:cs typeface="Arial"/>
            </a:endParaRPr>
          </a:p>
        </p:txBody>
      </p:sp>
      <p:sp>
        <p:nvSpPr>
          <p:cNvPr id="116" name="object 116">
            <a:extLst>
              <a:ext uri="{FF2B5EF4-FFF2-40B4-BE49-F238E27FC236}">
                <a16:creationId xmlns:a16="http://schemas.microsoft.com/office/drawing/2014/main" id="{6A0D17A5-5A18-2AC9-A4DF-B4A4FDE38BA3}"/>
              </a:ext>
            </a:extLst>
          </p:cNvPr>
          <p:cNvSpPr txBox="1"/>
          <p:nvPr/>
        </p:nvSpPr>
        <p:spPr>
          <a:xfrm rot="19680000">
            <a:off x="5434232" y="2305070"/>
            <a:ext cx="131947" cy="123825"/>
          </a:xfrm>
          <a:prstGeom prst="rect">
            <a:avLst/>
          </a:prstGeom>
        </p:spPr>
        <p:txBody>
          <a:bodyPr vert="horz" wrap="square" lIns="0" tIns="0" rIns="0" bIns="0" rtlCol="0">
            <a:spAutoFit/>
          </a:bodyPr>
          <a:lstStyle/>
          <a:p>
            <a:pPr>
              <a:lnSpc>
                <a:spcPts val="975"/>
              </a:lnSpc>
            </a:pPr>
            <a:r>
              <a:rPr sz="950" b="1" spc="10">
                <a:solidFill>
                  <a:srgbClr val="052369"/>
                </a:solidFill>
                <a:latin typeface="Arial"/>
                <a:cs typeface="Arial"/>
              </a:rPr>
              <a:t>t</a:t>
            </a:r>
            <a:endParaRPr sz="950">
              <a:latin typeface="Arial"/>
              <a:cs typeface="Arial"/>
            </a:endParaRPr>
          </a:p>
        </p:txBody>
      </p:sp>
      <p:sp>
        <p:nvSpPr>
          <p:cNvPr id="117" name="object 117">
            <a:extLst>
              <a:ext uri="{FF2B5EF4-FFF2-40B4-BE49-F238E27FC236}">
                <a16:creationId xmlns:a16="http://schemas.microsoft.com/office/drawing/2014/main" id="{396063B8-36FB-6187-D15B-4FB6AB9175CB}"/>
              </a:ext>
            </a:extLst>
          </p:cNvPr>
          <p:cNvSpPr txBox="1"/>
          <p:nvPr/>
        </p:nvSpPr>
        <p:spPr>
          <a:xfrm rot="19860000">
            <a:off x="5470057" y="2284206"/>
            <a:ext cx="129440" cy="123825"/>
          </a:xfrm>
          <a:prstGeom prst="rect">
            <a:avLst/>
          </a:prstGeom>
        </p:spPr>
        <p:txBody>
          <a:bodyPr vert="horz" wrap="square" lIns="0" tIns="0" rIns="0" bIns="0" rtlCol="0">
            <a:spAutoFit/>
          </a:bodyPr>
          <a:lstStyle/>
          <a:p>
            <a:pPr>
              <a:lnSpc>
                <a:spcPts val="975"/>
              </a:lnSpc>
            </a:pPr>
            <a:r>
              <a:rPr sz="950" b="1" spc="-5">
                <a:solidFill>
                  <a:srgbClr val="052369"/>
                </a:solidFill>
                <a:latin typeface="Arial"/>
                <a:cs typeface="Arial"/>
              </a:rPr>
              <a:t>i</a:t>
            </a:r>
            <a:endParaRPr sz="950">
              <a:latin typeface="Arial"/>
              <a:cs typeface="Arial"/>
            </a:endParaRPr>
          </a:p>
        </p:txBody>
      </p:sp>
      <p:sp>
        <p:nvSpPr>
          <p:cNvPr id="118" name="object 118">
            <a:extLst>
              <a:ext uri="{FF2B5EF4-FFF2-40B4-BE49-F238E27FC236}">
                <a16:creationId xmlns:a16="http://schemas.microsoft.com/office/drawing/2014/main" id="{C8182FFB-D4D9-27FC-3209-0D9A33683828}"/>
              </a:ext>
            </a:extLst>
          </p:cNvPr>
          <p:cNvSpPr txBox="1"/>
          <p:nvPr/>
        </p:nvSpPr>
        <p:spPr>
          <a:xfrm rot="19980000">
            <a:off x="5510936" y="2258199"/>
            <a:ext cx="143032"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o</a:t>
            </a:r>
            <a:endParaRPr sz="950">
              <a:latin typeface="Arial"/>
              <a:cs typeface="Arial"/>
            </a:endParaRPr>
          </a:p>
        </p:txBody>
      </p:sp>
      <p:sp>
        <p:nvSpPr>
          <p:cNvPr id="119" name="object 119">
            <a:extLst>
              <a:ext uri="{FF2B5EF4-FFF2-40B4-BE49-F238E27FC236}">
                <a16:creationId xmlns:a16="http://schemas.microsoft.com/office/drawing/2014/main" id="{D3D00614-9AA4-38CB-8487-3C5B4CF9668A}"/>
              </a:ext>
            </a:extLst>
          </p:cNvPr>
          <p:cNvSpPr txBox="1"/>
          <p:nvPr/>
        </p:nvSpPr>
        <p:spPr>
          <a:xfrm rot="20280000">
            <a:off x="5578161" y="2226516"/>
            <a:ext cx="143981" cy="123825"/>
          </a:xfrm>
          <a:prstGeom prst="rect">
            <a:avLst/>
          </a:prstGeom>
        </p:spPr>
        <p:txBody>
          <a:bodyPr vert="horz" wrap="square" lIns="0" tIns="0" rIns="0" bIns="0" rtlCol="0">
            <a:spAutoFit/>
          </a:bodyPr>
          <a:lstStyle/>
          <a:p>
            <a:pPr>
              <a:lnSpc>
                <a:spcPts val="975"/>
              </a:lnSpc>
            </a:pPr>
            <a:r>
              <a:rPr sz="950" b="1" spc="-35">
                <a:solidFill>
                  <a:srgbClr val="052369"/>
                </a:solidFill>
                <a:latin typeface="Arial"/>
                <a:cs typeface="Arial"/>
              </a:rPr>
              <a:t>n</a:t>
            </a:r>
            <a:endParaRPr sz="950">
              <a:latin typeface="Arial"/>
              <a:cs typeface="Arial"/>
            </a:endParaRPr>
          </a:p>
        </p:txBody>
      </p:sp>
      <p:sp>
        <p:nvSpPr>
          <p:cNvPr id="120" name="object 120">
            <a:extLst>
              <a:ext uri="{FF2B5EF4-FFF2-40B4-BE49-F238E27FC236}">
                <a16:creationId xmlns:a16="http://schemas.microsoft.com/office/drawing/2014/main" id="{0626932B-770F-C895-1345-0F940B1A5B88}"/>
              </a:ext>
            </a:extLst>
          </p:cNvPr>
          <p:cNvSpPr txBox="1"/>
          <p:nvPr/>
        </p:nvSpPr>
        <p:spPr>
          <a:xfrm rot="20520000">
            <a:off x="5645915" y="2200880"/>
            <a:ext cx="141194" cy="123825"/>
          </a:xfrm>
          <a:prstGeom prst="rect">
            <a:avLst/>
          </a:prstGeom>
        </p:spPr>
        <p:txBody>
          <a:bodyPr vert="horz" wrap="square" lIns="0" tIns="0" rIns="0" bIns="0" rtlCol="0">
            <a:spAutoFit/>
          </a:bodyPr>
          <a:lstStyle/>
          <a:p>
            <a:pPr>
              <a:lnSpc>
                <a:spcPts val="975"/>
              </a:lnSpc>
            </a:pPr>
            <a:r>
              <a:rPr sz="950" b="1" spc="-30">
                <a:solidFill>
                  <a:srgbClr val="052369"/>
                </a:solidFill>
                <a:latin typeface="Arial"/>
                <a:cs typeface="Arial"/>
              </a:rPr>
              <a:t>s</a:t>
            </a:r>
            <a:endParaRPr sz="950">
              <a:latin typeface="Arial"/>
              <a:cs typeface="Arial"/>
            </a:endParaRPr>
          </a:p>
        </p:txBody>
      </p:sp>
      <p:sp>
        <p:nvSpPr>
          <p:cNvPr id="121" name="object 121">
            <a:extLst>
              <a:ext uri="{FF2B5EF4-FFF2-40B4-BE49-F238E27FC236}">
                <a16:creationId xmlns:a16="http://schemas.microsoft.com/office/drawing/2014/main" id="{66790B6E-6258-333C-51CB-5A2D4BCB8C7F}"/>
              </a:ext>
            </a:extLst>
          </p:cNvPr>
          <p:cNvSpPr/>
          <p:nvPr/>
        </p:nvSpPr>
        <p:spPr>
          <a:xfrm>
            <a:off x="1815327" y="1433661"/>
            <a:ext cx="3054985" cy="1361440"/>
          </a:xfrm>
          <a:custGeom>
            <a:avLst/>
            <a:gdLst/>
            <a:ahLst/>
            <a:cxnLst/>
            <a:rect l="l" t="t" r="r" b="b"/>
            <a:pathLst>
              <a:path w="3054985" h="1361439">
                <a:moveTo>
                  <a:pt x="0" y="0"/>
                </a:moveTo>
                <a:lnTo>
                  <a:pt x="3054807" y="1361109"/>
                </a:lnTo>
              </a:path>
            </a:pathLst>
          </a:custGeom>
          <a:ln w="45097">
            <a:solidFill>
              <a:srgbClr val="607281"/>
            </a:solidFill>
            <a:prstDash val="dot"/>
          </a:ln>
        </p:spPr>
        <p:txBody>
          <a:bodyPr wrap="square" lIns="0" tIns="0" rIns="0" bIns="0" rtlCol="0"/>
          <a:lstStyle/>
          <a:p>
            <a:endParaRPr/>
          </a:p>
        </p:txBody>
      </p:sp>
      <p:sp>
        <p:nvSpPr>
          <p:cNvPr id="122" name="object 122">
            <a:extLst>
              <a:ext uri="{FF2B5EF4-FFF2-40B4-BE49-F238E27FC236}">
                <a16:creationId xmlns:a16="http://schemas.microsoft.com/office/drawing/2014/main" id="{80E36F5D-38CF-D451-101C-1A5512DFC15F}"/>
              </a:ext>
            </a:extLst>
          </p:cNvPr>
          <p:cNvSpPr/>
          <p:nvPr/>
        </p:nvSpPr>
        <p:spPr>
          <a:xfrm>
            <a:off x="1733864" y="1397365"/>
            <a:ext cx="0" cy="0"/>
          </a:xfrm>
          <a:custGeom>
            <a:avLst/>
            <a:gdLst/>
            <a:ahLst/>
            <a:cxnLst/>
            <a:rect l="l" t="t" r="r" b="b"/>
            <a:pathLst>
              <a:path>
                <a:moveTo>
                  <a:pt x="0" y="0"/>
                </a:moveTo>
                <a:lnTo>
                  <a:pt x="0" y="0"/>
                </a:lnTo>
              </a:path>
            </a:pathLst>
          </a:custGeom>
          <a:ln w="45097">
            <a:solidFill>
              <a:srgbClr val="607281"/>
            </a:solidFill>
          </a:ln>
        </p:spPr>
        <p:txBody>
          <a:bodyPr wrap="square" lIns="0" tIns="0" rIns="0" bIns="0" rtlCol="0"/>
          <a:lstStyle/>
          <a:p>
            <a:endParaRPr/>
          </a:p>
        </p:txBody>
      </p:sp>
      <p:sp>
        <p:nvSpPr>
          <p:cNvPr id="123" name="object 123">
            <a:extLst>
              <a:ext uri="{FF2B5EF4-FFF2-40B4-BE49-F238E27FC236}">
                <a16:creationId xmlns:a16="http://schemas.microsoft.com/office/drawing/2014/main" id="{715B1C96-AC5F-1E73-E01C-6EC5818165F7}"/>
              </a:ext>
            </a:extLst>
          </p:cNvPr>
          <p:cNvSpPr/>
          <p:nvPr/>
        </p:nvSpPr>
        <p:spPr>
          <a:xfrm>
            <a:off x="4910871" y="2812920"/>
            <a:ext cx="0" cy="0"/>
          </a:xfrm>
          <a:custGeom>
            <a:avLst/>
            <a:gdLst/>
            <a:ahLst/>
            <a:cxnLst/>
            <a:rect l="l" t="t" r="r" b="b"/>
            <a:pathLst>
              <a:path>
                <a:moveTo>
                  <a:pt x="0" y="0"/>
                </a:moveTo>
                <a:lnTo>
                  <a:pt x="0" y="0"/>
                </a:lnTo>
              </a:path>
            </a:pathLst>
          </a:custGeom>
          <a:ln w="45097">
            <a:solidFill>
              <a:srgbClr val="607281"/>
            </a:solidFill>
          </a:ln>
        </p:spPr>
        <p:txBody>
          <a:bodyPr wrap="square" lIns="0" tIns="0" rIns="0" bIns="0" rtlCol="0"/>
          <a:lstStyle/>
          <a:p>
            <a:endParaRPr/>
          </a:p>
        </p:txBody>
      </p:sp>
      <p:sp>
        <p:nvSpPr>
          <p:cNvPr id="124" name="object 124">
            <a:extLst>
              <a:ext uri="{FF2B5EF4-FFF2-40B4-BE49-F238E27FC236}">
                <a16:creationId xmlns:a16="http://schemas.microsoft.com/office/drawing/2014/main" id="{D5C17415-16F4-C967-D2EF-1A00BDD26510}"/>
              </a:ext>
            </a:extLst>
          </p:cNvPr>
          <p:cNvSpPr/>
          <p:nvPr/>
        </p:nvSpPr>
        <p:spPr>
          <a:xfrm>
            <a:off x="7179204" y="4059788"/>
            <a:ext cx="2921000" cy="1689100"/>
          </a:xfrm>
          <a:custGeom>
            <a:avLst/>
            <a:gdLst/>
            <a:ahLst/>
            <a:cxnLst/>
            <a:rect l="l" t="t" r="r" b="b"/>
            <a:pathLst>
              <a:path w="2921000" h="1689100">
                <a:moveTo>
                  <a:pt x="2920936" y="1688477"/>
                </a:moveTo>
                <a:lnTo>
                  <a:pt x="0" y="0"/>
                </a:lnTo>
              </a:path>
            </a:pathLst>
          </a:custGeom>
          <a:ln w="157861">
            <a:solidFill>
              <a:srgbClr val="00E300"/>
            </a:solidFill>
            <a:prstDash val="dot"/>
          </a:ln>
        </p:spPr>
        <p:txBody>
          <a:bodyPr wrap="square" lIns="0" tIns="0" rIns="0" bIns="0" rtlCol="0"/>
          <a:lstStyle/>
          <a:p>
            <a:endParaRPr/>
          </a:p>
        </p:txBody>
      </p:sp>
      <p:sp>
        <p:nvSpPr>
          <p:cNvPr id="125" name="object 125">
            <a:extLst>
              <a:ext uri="{FF2B5EF4-FFF2-40B4-BE49-F238E27FC236}">
                <a16:creationId xmlns:a16="http://schemas.microsoft.com/office/drawing/2014/main" id="{4713FDE7-8749-1963-73F4-23E42DCD3C79}"/>
              </a:ext>
            </a:extLst>
          </p:cNvPr>
          <p:cNvSpPr/>
          <p:nvPr/>
        </p:nvSpPr>
        <p:spPr>
          <a:xfrm>
            <a:off x="10378325" y="5830142"/>
            <a:ext cx="0" cy="158115"/>
          </a:xfrm>
          <a:custGeom>
            <a:avLst/>
            <a:gdLst/>
            <a:ahLst/>
            <a:cxnLst/>
            <a:rect l="l" t="t" r="r" b="b"/>
            <a:pathLst>
              <a:path h="158114">
                <a:moveTo>
                  <a:pt x="0" y="0"/>
                </a:moveTo>
                <a:lnTo>
                  <a:pt x="0" y="157860"/>
                </a:lnTo>
              </a:path>
            </a:pathLst>
          </a:custGeom>
          <a:ln w="3175">
            <a:solidFill>
              <a:srgbClr val="00E300"/>
            </a:solidFill>
          </a:ln>
        </p:spPr>
        <p:txBody>
          <a:bodyPr wrap="square" lIns="0" tIns="0" rIns="0" bIns="0" rtlCol="0"/>
          <a:lstStyle/>
          <a:p>
            <a:endParaRPr/>
          </a:p>
        </p:txBody>
      </p:sp>
      <p:sp>
        <p:nvSpPr>
          <p:cNvPr id="126" name="object 126">
            <a:extLst>
              <a:ext uri="{FF2B5EF4-FFF2-40B4-BE49-F238E27FC236}">
                <a16:creationId xmlns:a16="http://schemas.microsoft.com/office/drawing/2014/main" id="{75EFA54C-55CA-2EAF-86BC-39465F4631E9}"/>
              </a:ext>
            </a:extLst>
          </p:cNvPr>
          <p:cNvSpPr/>
          <p:nvPr/>
        </p:nvSpPr>
        <p:spPr>
          <a:xfrm>
            <a:off x="7040105" y="3900465"/>
            <a:ext cx="0" cy="158115"/>
          </a:xfrm>
          <a:custGeom>
            <a:avLst/>
            <a:gdLst/>
            <a:ahLst/>
            <a:cxnLst/>
            <a:rect l="l" t="t" r="r" b="b"/>
            <a:pathLst>
              <a:path h="158114">
                <a:moveTo>
                  <a:pt x="0" y="0"/>
                </a:moveTo>
                <a:lnTo>
                  <a:pt x="0" y="157861"/>
                </a:lnTo>
              </a:path>
            </a:pathLst>
          </a:custGeom>
          <a:ln w="3175">
            <a:solidFill>
              <a:srgbClr val="00E300"/>
            </a:solidFill>
          </a:ln>
        </p:spPr>
        <p:txBody>
          <a:bodyPr wrap="square" lIns="0" tIns="0" rIns="0" bIns="0" rtlCol="0"/>
          <a:lstStyle/>
          <a:p>
            <a:endParaRPr/>
          </a:p>
        </p:txBody>
      </p:sp>
      <p:sp>
        <p:nvSpPr>
          <p:cNvPr id="127" name="object 127">
            <a:extLst>
              <a:ext uri="{FF2B5EF4-FFF2-40B4-BE49-F238E27FC236}">
                <a16:creationId xmlns:a16="http://schemas.microsoft.com/office/drawing/2014/main" id="{24D0B0D7-EC3C-92AC-7BFD-4FE93CEB3F92}"/>
              </a:ext>
            </a:extLst>
          </p:cNvPr>
          <p:cNvSpPr/>
          <p:nvPr/>
        </p:nvSpPr>
        <p:spPr>
          <a:xfrm>
            <a:off x="2927863" y="2467229"/>
            <a:ext cx="1159834" cy="500169"/>
          </a:xfrm>
          <a:prstGeom prst="rect">
            <a:avLst/>
          </a:prstGeom>
          <a:blipFill>
            <a:blip r:embed="rId8" cstate="print"/>
            <a:stretch>
              <a:fillRect/>
            </a:stretch>
          </a:blipFill>
        </p:spPr>
        <p:txBody>
          <a:bodyPr wrap="square" lIns="0" tIns="0" rIns="0" bIns="0" rtlCol="0"/>
          <a:lstStyle/>
          <a:p>
            <a:endParaRPr/>
          </a:p>
        </p:txBody>
      </p:sp>
      <p:sp>
        <p:nvSpPr>
          <p:cNvPr id="128" name="object 128">
            <a:extLst>
              <a:ext uri="{FF2B5EF4-FFF2-40B4-BE49-F238E27FC236}">
                <a16:creationId xmlns:a16="http://schemas.microsoft.com/office/drawing/2014/main" id="{6F1956ED-7447-9418-EDB1-797BAB855191}"/>
              </a:ext>
            </a:extLst>
          </p:cNvPr>
          <p:cNvSpPr/>
          <p:nvPr/>
        </p:nvSpPr>
        <p:spPr>
          <a:xfrm>
            <a:off x="3342837" y="860685"/>
            <a:ext cx="546853" cy="546853"/>
          </a:xfrm>
          <a:prstGeom prst="rect">
            <a:avLst/>
          </a:prstGeom>
          <a:blipFill>
            <a:blip r:embed="rId9" cstate="print"/>
            <a:stretch>
              <a:fillRect/>
            </a:stretch>
          </a:blipFill>
        </p:spPr>
        <p:txBody>
          <a:bodyPr wrap="square" lIns="0" tIns="0" rIns="0" bIns="0" rtlCol="0"/>
          <a:lstStyle/>
          <a:p>
            <a:endParaRPr/>
          </a:p>
        </p:txBody>
      </p:sp>
      <p:sp>
        <p:nvSpPr>
          <p:cNvPr id="129" name="object 129">
            <a:extLst>
              <a:ext uri="{FF2B5EF4-FFF2-40B4-BE49-F238E27FC236}">
                <a16:creationId xmlns:a16="http://schemas.microsoft.com/office/drawing/2014/main" id="{71FE1DD2-1A9A-0F30-D44C-9DCD2F80A9EF}"/>
              </a:ext>
            </a:extLst>
          </p:cNvPr>
          <p:cNvSpPr/>
          <p:nvPr/>
        </p:nvSpPr>
        <p:spPr>
          <a:xfrm>
            <a:off x="4138885" y="1300581"/>
            <a:ext cx="794531" cy="512591"/>
          </a:xfrm>
          <a:prstGeom prst="rect">
            <a:avLst/>
          </a:prstGeom>
          <a:blipFill>
            <a:blip r:embed="rId10" cstate="print"/>
            <a:stretch>
              <a:fillRect/>
            </a:stretch>
          </a:blipFill>
        </p:spPr>
        <p:txBody>
          <a:bodyPr wrap="square" lIns="0" tIns="0" rIns="0" bIns="0" rtlCol="0"/>
          <a:lstStyle/>
          <a:p>
            <a:endParaRPr/>
          </a:p>
        </p:txBody>
      </p:sp>
      <p:sp>
        <p:nvSpPr>
          <p:cNvPr id="130" name="object 130">
            <a:extLst>
              <a:ext uri="{FF2B5EF4-FFF2-40B4-BE49-F238E27FC236}">
                <a16:creationId xmlns:a16="http://schemas.microsoft.com/office/drawing/2014/main" id="{478109C9-55CA-267A-BBEF-DE3573BB8615}"/>
              </a:ext>
            </a:extLst>
          </p:cNvPr>
          <p:cNvSpPr/>
          <p:nvPr/>
        </p:nvSpPr>
        <p:spPr>
          <a:xfrm>
            <a:off x="3383763" y="1467705"/>
            <a:ext cx="648000" cy="648000"/>
          </a:xfrm>
          <a:prstGeom prst="rect">
            <a:avLst/>
          </a:prstGeom>
          <a:blipFill>
            <a:blip r:embed="rId11" cstate="print"/>
            <a:stretch>
              <a:fillRect/>
            </a:stretch>
          </a:blipFill>
        </p:spPr>
        <p:txBody>
          <a:bodyPr wrap="square" lIns="0" tIns="0" rIns="0" bIns="0" rtlCol="0"/>
          <a:lstStyle/>
          <a:p>
            <a:endParaRPr/>
          </a:p>
        </p:txBody>
      </p:sp>
      <p:sp>
        <p:nvSpPr>
          <p:cNvPr id="131" name="object 131">
            <a:extLst>
              <a:ext uri="{FF2B5EF4-FFF2-40B4-BE49-F238E27FC236}">
                <a16:creationId xmlns:a16="http://schemas.microsoft.com/office/drawing/2014/main" id="{2391B88B-0389-44EB-F244-DD35167268D9}"/>
              </a:ext>
            </a:extLst>
          </p:cNvPr>
          <p:cNvSpPr txBox="1"/>
          <p:nvPr/>
        </p:nvSpPr>
        <p:spPr>
          <a:xfrm>
            <a:off x="5611224" y="5296575"/>
            <a:ext cx="1479550" cy="1163320"/>
          </a:xfrm>
          <a:prstGeom prst="rect">
            <a:avLst/>
          </a:prstGeom>
        </p:spPr>
        <p:txBody>
          <a:bodyPr vert="horz" wrap="square" lIns="0" tIns="12700" rIns="0" bIns="0" rtlCol="0">
            <a:spAutoFit/>
          </a:bodyPr>
          <a:lstStyle/>
          <a:p>
            <a:pPr marL="12700" marR="5080">
              <a:lnSpc>
                <a:spcPct val="100000"/>
              </a:lnSpc>
              <a:spcBef>
                <a:spcPts val="100"/>
              </a:spcBef>
            </a:pPr>
            <a:r>
              <a:rPr sz="650" spc="-15" dirty="0">
                <a:solidFill>
                  <a:srgbClr val="052369"/>
                </a:solidFill>
                <a:latin typeface="Geneva"/>
                <a:cs typeface="Geneva"/>
              </a:rPr>
              <a:t>The</a:t>
            </a:r>
            <a:r>
              <a:rPr sz="650" spc="-65" dirty="0">
                <a:solidFill>
                  <a:srgbClr val="052369"/>
                </a:solidFill>
                <a:latin typeface="Geneva"/>
                <a:cs typeface="Geneva"/>
              </a:rPr>
              <a:t> </a:t>
            </a:r>
            <a:r>
              <a:rPr sz="650" spc="-15" dirty="0">
                <a:solidFill>
                  <a:srgbClr val="052369"/>
                </a:solidFill>
                <a:latin typeface="Geneva"/>
                <a:cs typeface="Geneva"/>
              </a:rPr>
              <a:t>Investors</a:t>
            </a:r>
            <a:r>
              <a:rPr sz="650" spc="-65" dirty="0">
                <a:solidFill>
                  <a:srgbClr val="052369"/>
                </a:solidFill>
                <a:latin typeface="Geneva"/>
                <a:cs typeface="Geneva"/>
              </a:rPr>
              <a:t> </a:t>
            </a:r>
            <a:r>
              <a:rPr sz="650" spc="-5" dirty="0">
                <a:solidFill>
                  <a:srgbClr val="052369"/>
                </a:solidFill>
                <a:latin typeface="Geneva"/>
                <a:cs typeface="Geneva"/>
              </a:rPr>
              <a:t>in</a:t>
            </a:r>
            <a:r>
              <a:rPr sz="650" spc="-60" dirty="0">
                <a:solidFill>
                  <a:srgbClr val="052369"/>
                </a:solidFill>
                <a:latin typeface="Geneva"/>
                <a:cs typeface="Geneva"/>
              </a:rPr>
              <a:t> </a:t>
            </a:r>
            <a:r>
              <a:rPr sz="650" b="1" spc="-5" dirty="0">
                <a:solidFill>
                  <a:srgbClr val="052369"/>
                </a:solidFill>
                <a:latin typeface="Arial"/>
                <a:cs typeface="Arial"/>
              </a:rPr>
              <a:t>Managed</a:t>
            </a:r>
            <a:r>
              <a:rPr sz="650" b="1" spc="-30" dirty="0">
                <a:solidFill>
                  <a:srgbClr val="052369"/>
                </a:solidFill>
                <a:latin typeface="Arial"/>
                <a:cs typeface="Arial"/>
              </a:rPr>
              <a:t> </a:t>
            </a:r>
            <a:r>
              <a:rPr sz="650" b="1" spc="-10" dirty="0">
                <a:solidFill>
                  <a:srgbClr val="052369"/>
                </a:solidFill>
                <a:latin typeface="Arial"/>
                <a:cs typeface="Arial"/>
              </a:rPr>
              <a:t>Co-Lending  </a:t>
            </a:r>
            <a:r>
              <a:rPr sz="650" b="1" spc="-5" dirty="0">
                <a:solidFill>
                  <a:srgbClr val="052369"/>
                </a:solidFill>
                <a:latin typeface="Arial"/>
                <a:cs typeface="Arial"/>
              </a:rPr>
              <a:t>Portfolio </a:t>
            </a:r>
            <a:r>
              <a:rPr sz="650" b="1" spc="-10" dirty="0">
                <a:solidFill>
                  <a:srgbClr val="052369"/>
                </a:solidFill>
                <a:latin typeface="Arial"/>
                <a:cs typeface="Arial"/>
              </a:rPr>
              <a:t>Program </a:t>
            </a:r>
            <a:r>
              <a:rPr sz="650" b="1" dirty="0">
                <a:solidFill>
                  <a:srgbClr val="052369"/>
                </a:solidFill>
                <a:latin typeface="Arial"/>
                <a:cs typeface="Arial"/>
              </a:rPr>
              <a:t>(MCPP)</a:t>
            </a:r>
            <a:r>
              <a:rPr sz="650" b="1" spc="-45" dirty="0">
                <a:solidFill>
                  <a:srgbClr val="052369"/>
                </a:solidFill>
                <a:latin typeface="Arial"/>
                <a:cs typeface="Arial"/>
              </a:rPr>
              <a:t> </a:t>
            </a:r>
            <a:r>
              <a:rPr sz="650" spc="-10" dirty="0">
                <a:solidFill>
                  <a:srgbClr val="052369"/>
                </a:solidFill>
                <a:latin typeface="Geneva"/>
                <a:cs typeface="Geneva"/>
              </a:rPr>
              <a:t>include:</a:t>
            </a:r>
            <a:endParaRPr sz="650" dirty="0">
              <a:latin typeface="Geneva"/>
              <a:cs typeface="Geneva"/>
            </a:endParaRPr>
          </a:p>
          <a:p>
            <a:pPr marL="95250" indent="-73025">
              <a:lnSpc>
                <a:spcPct val="100000"/>
              </a:lnSpc>
              <a:spcBef>
                <a:spcPts val="505"/>
              </a:spcBef>
              <a:buChar char="•"/>
              <a:tabLst>
                <a:tab pos="95885" algn="l"/>
              </a:tabLst>
            </a:pPr>
            <a:r>
              <a:rPr sz="650" spc="-5" dirty="0" err="1">
                <a:solidFill>
                  <a:srgbClr val="052369"/>
                </a:solidFill>
                <a:latin typeface="Geneva"/>
                <a:cs typeface="Geneva"/>
              </a:rPr>
              <a:t>Peoples’s</a:t>
            </a:r>
            <a:r>
              <a:rPr sz="650" spc="-85" dirty="0">
                <a:solidFill>
                  <a:srgbClr val="052369"/>
                </a:solidFill>
                <a:latin typeface="Geneva"/>
                <a:cs typeface="Geneva"/>
              </a:rPr>
              <a:t> </a:t>
            </a:r>
            <a:r>
              <a:rPr sz="650" dirty="0">
                <a:solidFill>
                  <a:srgbClr val="052369"/>
                </a:solidFill>
                <a:latin typeface="Geneva"/>
                <a:cs typeface="Geneva"/>
              </a:rPr>
              <a:t>Bank</a:t>
            </a:r>
            <a:r>
              <a:rPr sz="650" spc="-80" dirty="0">
                <a:solidFill>
                  <a:srgbClr val="052369"/>
                </a:solidFill>
                <a:latin typeface="Geneva"/>
                <a:cs typeface="Geneva"/>
              </a:rPr>
              <a:t> </a:t>
            </a:r>
            <a:r>
              <a:rPr sz="650" spc="-25" dirty="0">
                <a:solidFill>
                  <a:srgbClr val="052369"/>
                </a:solidFill>
                <a:latin typeface="Geneva"/>
                <a:cs typeface="Geneva"/>
              </a:rPr>
              <a:t>of</a:t>
            </a:r>
            <a:r>
              <a:rPr sz="650" spc="-80" dirty="0">
                <a:solidFill>
                  <a:srgbClr val="052369"/>
                </a:solidFill>
                <a:latin typeface="Geneva"/>
                <a:cs typeface="Geneva"/>
              </a:rPr>
              <a:t> </a:t>
            </a:r>
            <a:r>
              <a:rPr sz="650" spc="5" dirty="0">
                <a:solidFill>
                  <a:srgbClr val="052369"/>
                </a:solidFill>
                <a:latin typeface="Geneva"/>
                <a:cs typeface="Geneva"/>
              </a:rPr>
              <a:t>China</a:t>
            </a:r>
            <a:endParaRPr sz="650" dirty="0">
              <a:latin typeface="Geneva"/>
              <a:cs typeface="Geneva"/>
            </a:endParaRPr>
          </a:p>
          <a:p>
            <a:pPr marL="95250" indent="-73025">
              <a:lnSpc>
                <a:spcPct val="100000"/>
              </a:lnSpc>
              <a:spcBef>
                <a:spcPts val="95"/>
              </a:spcBef>
              <a:buChar char="•"/>
              <a:tabLst>
                <a:tab pos="95885" algn="l"/>
              </a:tabLst>
            </a:pPr>
            <a:r>
              <a:rPr sz="650" dirty="0">
                <a:solidFill>
                  <a:srgbClr val="052369"/>
                </a:solidFill>
                <a:latin typeface="Geneva"/>
                <a:cs typeface="Geneva"/>
              </a:rPr>
              <a:t>Allianz Global</a:t>
            </a:r>
            <a:r>
              <a:rPr sz="650" spc="-165" dirty="0">
                <a:solidFill>
                  <a:srgbClr val="052369"/>
                </a:solidFill>
                <a:latin typeface="Geneva"/>
                <a:cs typeface="Geneva"/>
              </a:rPr>
              <a:t> </a:t>
            </a:r>
            <a:r>
              <a:rPr sz="650" spc="-10" dirty="0">
                <a:solidFill>
                  <a:srgbClr val="052369"/>
                </a:solidFill>
                <a:latin typeface="Geneva"/>
                <a:cs typeface="Geneva"/>
              </a:rPr>
              <a:t>Investors</a:t>
            </a:r>
            <a:endParaRPr sz="650" dirty="0">
              <a:latin typeface="Geneva"/>
              <a:cs typeface="Geneva"/>
            </a:endParaRPr>
          </a:p>
          <a:p>
            <a:pPr marL="95250" indent="-73025">
              <a:lnSpc>
                <a:spcPct val="100000"/>
              </a:lnSpc>
              <a:spcBef>
                <a:spcPts val="90"/>
              </a:spcBef>
              <a:buChar char="•"/>
              <a:tabLst>
                <a:tab pos="95885" algn="l"/>
              </a:tabLst>
            </a:pPr>
            <a:r>
              <a:rPr sz="650" spc="-5" dirty="0" err="1">
                <a:solidFill>
                  <a:srgbClr val="052369"/>
                </a:solidFill>
                <a:latin typeface="Geneva"/>
                <a:cs typeface="Geneva"/>
              </a:rPr>
              <a:t>Eastspring</a:t>
            </a:r>
            <a:r>
              <a:rPr sz="650" spc="-100" dirty="0">
                <a:solidFill>
                  <a:srgbClr val="052369"/>
                </a:solidFill>
                <a:latin typeface="Geneva"/>
                <a:cs typeface="Geneva"/>
              </a:rPr>
              <a:t> </a:t>
            </a:r>
            <a:r>
              <a:rPr sz="650" spc="-15" dirty="0">
                <a:solidFill>
                  <a:srgbClr val="052369"/>
                </a:solidFill>
                <a:latin typeface="Geneva"/>
                <a:cs typeface="Geneva"/>
              </a:rPr>
              <a:t>Investments</a:t>
            </a:r>
            <a:endParaRPr sz="650" dirty="0">
              <a:latin typeface="Geneva"/>
              <a:cs typeface="Geneva"/>
            </a:endParaRPr>
          </a:p>
          <a:p>
            <a:pPr marL="95250" indent="-73025">
              <a:lnSpc>
                <a:spcPct val="100000"/>
              </a:lnSpc>
              <a:spcBef>
                <a:spcPts val="95"/>
              </a:spcBef>
              <a:buChar char="•"/>
              <a:tabLst>
                <a:tab pos="95885" algn="l"/>
              </a:tabLst>
            </a:pPr>
            <a:r>
              <a:rPr sz="650" spc="10" dirty="0">
                <a:solidFill>
                  <a:srgbClr val="052369"/>
                </a:solidFill>
                <a:latin typeface="Geneva"/>
                <a:cs typeface="Geneva"/>
              </a:rPr>
              <a:t>AXA</a:t>
            </a:r>
            <a:endParaRPr sz="650" dirty="0">
              <a:latin typeface="Geneva"/>
              <a:cs typeface="Geneva"/>
            </a:endParaRPr>
          </a:p>
          <a:p>
            <a:pPr marL="95250" indent="-73025">
              <a:lnSpc>
                <a:spcPct val="100000"/>
              </a:lnSpc>
              <a:spcBef>
                <a:spcPts val="90"/>
              </a:spcBef>
              <a:buChar char="•"/>
              <a:tabLst>
                <a:tab pos="95885" algn="l"/>
              </a:tabLst>
            </a:pPr>
            <a:r>
              <a:rPr sz="650" spc="-5" dirty="0">
                <a:solidFill>
                  <a:srgbClr val="052369"/>
                </a:solidFill>
                <a:latin typeface="Geneva"/>
                <a:cs typeface="Geneva"/>
              </a:rPr>
              <a:t>Hong </a:t>
            </a:r>
            <a:r>
              <a:rPr sz="650" spc="-20" dirty="0">
                <a:solidFill>
                  <a:srgbClr val="052369"/>
                </a:solidFill>
                <a:latin typeface="Geneva"/>
                <a:cs typeface="Geneva"/>
              </a:rPr>
              <a:t>Kong </a:t>
            </a:r>
            <a:r>
              <a:rPr sz="650" spc="-10" dirty="0">
                <a:solidFill>
                  <a:srgbClr val="052369"/>
                </a:solidFill>
                <a:latin typeface="Geneva"/>
                <a:cs typeface="Geneva"/>
              </a:rPr>
              <a:t>Monetary</a:t>
            </a:r>
            <a:r>
              <a:rPr sz="650" spc="-145" dirty="0">
                <a:solidFill>
                  <a:srgbClr val="052369"/>
                </a:solidFill>
                <a:latin typeface="Geneva"/>
                <a:cs typeface="Geneva"/>
              </a:rPr>
              <a:t> </a:t>
            </a:r>
            <a:r>
              <a:rPr sz="650" spc="-25" dirty="0">
                <a:solidFill>
                  <a:srgbClr val="052369"/>
                </a:solidFill>
                <a:latin typeface="Geneva"/>
                <a:cs typeface="Geneva"/>
              </a:rPr>
              <a:t>Authority</a:t>
            </a:r>
            <a:endParaRPr sz="650" dirty="0">
              <a:latin typeface="Geneva"/>
              <a:cs typeface="Geneva"/>
            </a:endParaRPr>
          </a:p>
          <a:p>
            <a:pPr marL="95250" indent="-73025">
              <a:lnSpc>
                <a:spcPct val="100000"/>
              </a:lnSpc>
              <a:spcBef>
                <a:spcPts val="95"/>
              </a:spcBef>
              <a:buChar char="•"/>
              <a:tabLst>
                <a:tab pos="95885" algn="l"/>
              </a:tabLst>
            </a:pPr>
            <a:r>
              <a:rPr sz="650" spc="-15" dirty="0">
                <a:solidFill>
                  <a:srgbClr val="052369"/>
                </a:solidFill>
                <a:latin typeface="Geneva"/>
                <a:cs typeface="Geneva"/>
              </a:rPr>
              <a:t>Liberty </a:t>
            </a:r>
            <a:r>
              <a:rPr sz="650" spc="-10" dirty="0">
                <a:solidFill>
                  <a:srgbClr val="052369"/>
                </a:solidFill>
                <a:latin typeface="Geneva"/>
                <a:cs typeface="Geneva"/>
              </a:rPr>
              <a:t>Specialty</a:t>
            </a:r>
            <a:r>
              <a:rPr sz="650" spc="-100" dirty="0">
                <a:solidFill>
                  <a:srgbClr val="052369"/>
                </a:solidFill>
                <a:latin typeface="Geneva"/>
                <a:cs typeface="Geneva"/>
              </a:rPr>
              <a:t> </a:t>
            </a:r>
            <a:r>
              <a:rPr sz="650" spc="-5" dirty="0">
                <a:solidFill>
                  <a:srgbClr val="052369"/>
                </a:solidFill>
                <a:latin typeface="Geneva"/>
                <a:cs typeface="Geneva"/>
              </a:rPr>
              <a:t>Markets</a:t>
            </a:r>
            <a:endParaRPr sz="650" dirty="0">
              <a:latin typeface="Geneva"/>
              <a:cs typeface="Geneva"/>
            </a:endParaRPr>
          </a:p>
          <a:p>
            <a:pPr marL="95250" indent="-73025">
              <a:lnSpc>
                <a:spcPct val="100000"/>
              </a:lnSpc>
              <a:spcBef>
                <a:spcPts val="95"/>
              </a:spcBef>
              <a:buChar char="•"/>
              <a:tabLst>
                <a:tab pos="95885" algn="l"/>
              </a:tabLst>
            </a:pPr>
            <a:r>
              <a:rPr sz="650" spc="10" dirty="0">
                <a:solidFill>
                  <a:srgbClr val="052369"/>
                </a:solidFill>
                <a:latin typeface="Geneva"/>
                <a:cs typeface="Geneva"/>
              </a:rPr>
              <a:t>Munich</a:t>
            </a:r>
            <a:r>
              <a:rPr sz="650" spc="-60" dirty="0">
                <a:solidFill>
                  <a:srgbClr val="052369"/>
                </a:solidFill>
                <a:latin typeface="Geneva"/>
                <a:cs typeface="Geneva"/>
              </a:rPr>
              <a:t> </a:t>
            </a:r>
            <a:r>
              <a:rPr sz="650" dirty="0">
                <a:solidFill>
                  <a:srgbClr val="052369"/>
                </a:solidFill>
                <a:latin typeface="Geneva"/>
                <a:cs typeface="Geneva"/>
              </a:rPr>
              <a:t>Re</a:t>
            </a:r>
            <a:endParaRPr sz="650" dirty="0">
              <a:latin typeface="Geneva"/>
              <a:cs typeface="Geneva"/>
            </a:endParaRPr>
          </a:p>
          <a:p>
            <a:pPr marL="95250" indent="-73025">
              <a:lnSpc>
                <a:spcPct val="100000"/>
              </a:lnSpc>
              <a:spcBef>
                <a:spcPts val="90"/>
              </a:spcBef>
              <a:buChar char="•"/>
              <a:tabLst>
                <a:tab pos="95885" algn="l"/>
              </a:tabLst>
            </a:pPr>
            <a:r>
              <a:rPr sz="650" spc="10" dirty="0">
                <a:solidFill>
                  <a:srgbClr val="052369"/>
                </a:solidFill>
                <a:latin typeface="Geneva"/>
                <a:cs typeface="Geneva"/>
              </a:rPr>
              <a:t>Swiss</a:t>
            </a:r>
            <a:r>
              <a:rPr sz="650" spc="-60" dirty="0">
                <a:solidFill>
                  <a:srgbClr val="052369"/>
                </a:solidFill>
                <a:latin typeface="Geneva"/>
                <a:cs typeface="Geneva"/>
              </a:rPr>
              <a:t> </a:t>
            </a:r>
            <a:r>
              <a:rPr sz="650" dirty="0">
                <a:solidFill>
                  <a:srgbClr val="052369"/>
                </a:solidFill>
                <a:latin typeface="Geneva"/>
                <a:cs typeface="Geneva"/>
              </a:rPr>
              <a:t>Re</a:t>
            </a:r>
            <a:endParaRPr sz="650" dirty="0">
              <a:latin typeface="Geneva"/>
              <a:cs typeface="Geneva"/>
            </a:endParaRPr>
          </a:p>
        </p:txBody>
      </p:sp>
      <p:sp>
        <p:nvSpPr>
          <p:cNvPr id="133" name="object 133">
            <a:extLst>
              <a:ext uri="{FF2B5EF4-FFF2-40B4-BE49-F238E27FC236}">
                <a16:creationId xmlns:a16="http://schemas.microsoft.com/office/drawing/2014/main" id="{A85EB779-4B99-784C-E951-10F3BAE4D981}"/>
              </a:ext>
            </a:extLst>
          </p:cNvPr>
          <p:cNvSpPr/>
          <p:nvPr/>
        </p:nvSpPr>
        <p:spPr>
          <a:xfrm>
            <a:off x="7312840" y="6207671"/>
            <a:ext cx="1260740" cy="198948"/>
          </a:xfrm>
          <a:prstGeom prst="rect">
            <a:avLst/>
          </a:prstGeom>
          <a:blipFill>
            <a:blip r:embed="rId12" cstate="print"/>
            <a:stretch>
              <a:fillRect/>
            </a:stretch>
          </a:blipFill>
        </p:spPr>
        <p:txBody>
          <a:bodyPr wrap="square" lIns="0" tIns="0" rIns="0" bIns="0" rtlCol="0"/>
          <a:lstStyle/>
          <a:p>
            <a:endParaRPr/>
          </a:p>
        </p:txBody>
      </p:sp>
      <p:sp>
        <p:nvSpPr>
          <p:cNvPr id="134" name="object 134">
            <a:extLst>
              <a:ext uri="{FF2B5EF4-FFF2-40B4-BE49-F238E27FC236}">
                <a16:creationId xmlns:a16="http://schemas.microsoft.com/office/drawing/2014/main" id="{2546CC34-379C-96F4-B37F-6B78C75ED758}"/>
              </a:ext>
            </a:extLst>
          </p:cNvPr>
          <p:cNvSpPr/>
          <p:nvPr/>
        </p:nvSpPr>
        <p:spPr>
          <a:xfrm>
            <a:off x="5024482" y="828001"/>
            <a:ext cx="651097" cy="486981"/>
          </a:xfrm>
          <a:prstGeom prst="rect">
            <a:avLst/>
          </a:prstGeom>
          <a:blipFill>
            <a:blip r:embed="rId13" cstate="print"/>
            <a:stretch>
              <a:fillRect/>
            </a:stretch>
          </a:blipFill>
        </p:spPr>
        <p:txBody>
          <a:bodyPr wrap="square" lIns="0" tIns="0" rIns="0" bIns="0" rtlCol="0"/>
          <a:lstStyle/>
          <a:p>
            <a:endParaRPr/>
          </a:p>
        </p:txBody>
      </p:sp>
      <p:sp>
        <p:nvSpPr>
          <p:cNvPr id="135" name="object 135">
            <a:extLst>
              <a:ext uri="{FF2B5EF4-FFF2-40B4-BE49-F238E27FC236}">
                <a16:creationId xmlns:a16="http://schemas.microsoft.com/office/drawing/2014/main" id="{D56C60F9-485E-92EE-FEB3-B8DF12B59930}"/>
              </a:ext>
            </a:extLst>
          </p:cNvPr>
          <p:cNvSpPr/>
          <p:nvPr/>
        </p:nvSpPr>
        <p:spPr>
          <a:xfrm>
            <a:off x="4519185" y="1952880"/>
            <a:ext cx="358706" cy="504149"/>
          </a:xfrm>
          <a:prstGeom prst="rect">
            <a:avLst/>
          </a:prstGeom>
          <a:blipFill>
            <a:blip r:embed="rId14" cstate="print"/>
            <a:stretch>
              <a:fillRect/>
            </a:stretch>
          </a:blipFill>
        </p:spPr>
        <p:txBody>
          <a:bodyPr wrap="square" lIns="0" tIns="0" rIns="0" bIns="0" rtlCol="0"/>
          <a:lstStyle/>
          <a:p>
            <a:endParaRPr/>
          </a:p>
        </p:txBody>
      </p:sp>
      <p:sp>
        <p:nvSpPr>
          <p:cNvPr id="136" name="object 136">
            <a:extLst>
              <a:ext uri="{FF2B5EF4-FFF2-40B4-BE49-F238E27FC236}">
                <a16:creationId xmlns:a16="http://schemas.microsoft.com/office/drawing/2014/main" id="{1560FDC8-ACE0-5939-A56C-01B4624AE564}"/>
              </a:ext>
            </a:extLst>
          </p:cNvPr>
          <p:cNvSpPr/>
          <p:nvPr/>
        </p:nvSpPr>
        <p:spPr>
          <a:xfrm>
            <a:off x="5208072" y="1463776"/>
            <a:ext cx="519208" cy="521770"/>
          </a:xfrm>
          <a:prstGeom prst="rect">
            <a:avLst/>
          </a:prstGeom>
          <a:blipFill>
            <a:blip r:embed="rId15" cstate="print"/>
            <a:stretch>
              <a:fillRect/>
            </a:stretch>
          </a:blipFill>
        </p:spPr>
        <p:txBody>
          <a:bodyPr wrap="square" lIns="0" tIns="0" rIns="0" bIns="0" rtlCol="0"/>
          <a:lstStyle/>
          <a:p>
            <a:endParaRPr/>
          </a:p>
        </p:txBody>
      </p:sp>
      <p:sp>
        <p:nvSpPr>
          <p:cNvPr id="137" name="object 137">
            <a:extLst>
              <a:ext uri="{FF2B5EF4-FFF2-40B4-BE49-F238E27FC236}">
                <a16:creationId xmlns:a16="http://schemas.microsoft.com/office/drawing/2014/main" id="{B165BD0C-AEC8-20F3-CD8B-31C3DF0549F8}"/>
              </a:ext>
            </a:extLst>
          </p:cNvPr>
          <p:cNvSpPr/>
          <p:nvPr/>
        </p:nvSpPr>
        <p:spPr>
          <a:xfrm>
            <a:off x="5387267" y="4661881"/>
            <a:ext cx="461803" cy="227605"/>
          </a:xfrm>
          <a:prstGeom prst="rect">
            <a:avLst/>
          </a:prstGeom>
          <a:blipFill>
            <a:blip r:embed="rId16" cstate="print"/>
            <a:stretch>
              <a:fillRect/>
            </a:stretch>
          </a:blipFill>
        </p:spPr>
        <p:txBody>
          <a:bodyPr wrap="square" lIns="0" tIns="0" rIns="0" bIns="0" rtlCol="0"/>
          <a:lstStyle/>
          <a:p>
            <a:endParaRPr/>
          </a:p>
        </p:txBody>
      </p:sp>
      <p:sp>
        <p:nvSpPr>
          <p:cNvPr id="138" name="object 138">
            <a:extLst>
              <a:ext uri="{FF2B5EF4-FFF2-40B4-BE49-F238E27FC236}">
                <a16:creationId xmlns:a16="http://schemas.microsoft.com/office/drawing/2014/main" id="{AFC81CBF-F2F7-D13C-94E4-2D2A57EE8A8B}"/>
              </a:ext>
            </a:extLst>
          </p:cNvPr>
          <p:cNvSpPr/>
          <p:nvPr/>
        </p:nvSpPr>
        <p:spPr>
          <a:xfrm>
            <a:off x="5886646" y="4710832"/>
            <a:ext cx="0" cy="146050"/>
          </a:xfrm>
          <a:custGeom>
            <a:avLst/>
            <a:gdLst/>
            <a:ahLst/>
            <a:cxnLst/>
            <a:rect l="l" t="t" r="r" b="b"/>
            <a:pathLst>
              <a:path h="146050">
                <a:moveTo>
                  <a:pt x="0" y="0"/>
                </a:moveTo>
                <a:lnTo>
                  <a:pt x="0" y="145643"/>
                </a:lnTo>
              </a:path>
            </a:pathLst>
          </a:custGeom>
          <a:ln w="40487">
            <a:solidFill>
              <a:srgbClr val="B11116"/>
            </a:solidFill>
          </a:ln>
        </p:spPr>
        <p:txBody>
          <a:bodyPr wrap="square" lIns="0" tIns="0" rIns="0" bIns="0" rtlCol="0"/>
          <a:lstStyle/>
          <a:p>
            <a:endParaRPr/>
          </a:p>
        </p:txBody>
      </p:sp>
      <p:sp>
        <p:nvSpPr>
          <p:cNvPr id="139" name="object 139">
            <a:extLst>
              <a:ext uri="{FF2B5EF4-FFF2-40B4-BE49-F238E27FC236}">
                <a16:creationId xmlns:a16="http://schemas.microsoft.com/office/drawing/2014/main" id="{2CB4A56B-DE12-966A-4113-A35725C47B3E}"/>
              </a:ext>
            </a:extLst>
          </p:cNvPr>
          <p:cNvSpPr/>
          <p:nvPr/>
        </p:nvSpPr>
        <p:spPr>
          <a:xfrm>
            <a:off x="2829534" y="6207611"/>
            <a:ext cx="1060151" cy="174128"/>
          </a:xfrm>
          <a:prstGeom prst="rect">
            <a:avLst/>
          </a:prstGeom>
          <a:blipFill>
            <a:blip r:embed="rId17" cstate="print"/>
            <a:stretch>
              <a:fillRect/>
            </a:stretch>
          </a:blipFill>
        </p:spPr>
        <p:txBody>
          <a:bodyPr wrap="square" lIns="0" tIns="0" rIns="0" bIns="0" rtlCol="0"/>
          <a:lstStyle/>
          <a:p>
            <a:endParaRPr/>
          </a:p>
        </p:txBody>
      </p:sp>
      <p:sp>
        <p:nvSpPr>
          <p:cNvPr id="140" name="object 140">
            <a:extLst>
              <a:ext uri="{FF2B5EF4-FFF2-40B4-BE49-F238E27FC236}">
                <a16:creationId xmlns:a16="http://schemas.microsoft.com/office/drawing/2014/main" id="{CBE7FD6B-B762-5436-4CC5-DBA5B9211C1B}"/>
              </a:ext>
            </a:extLst>
          </p:cNvPr>
          <p:cNvSpPr/>
          <p:nvPr/>
        </p:nvSpPr>
        <p:spPr>
          <a:xfrm>
            <a:off x="9147590" y="3239123"/>
            <a:ext cx="1139916" cy="60308"/>
          </a:xfrm>
          <a:prstGeom prst="rect">
            <a:avLst/>
          </a:prstGeom>
          <a:blipFill>
            <a:blip r:embed="rId18" cstate="print"/>
            <a:stretch>
              <a:fillRect/>
            </a:stretch>
          </a:blipFill>
        </p:spPr>
        <p:txBody>
          <a:bodyPr wrap="square" lIns="0" tIns="0" rIns="0" bIns="0" rtlCol="0"/>
          <a:lstStyle/>
          <a:p>
            <a:endParaRPr/>
          </a:p>
        </p:txBody>
      </p:sp>
      <p:sp>
        <p:nvSpPr>
          <p:cNvPr id="141" name="object 141">
            <a:extLst>
              <a:ext uri="{FF2B5EF4-FFF2-40B4-BE49-F238E27FC236}">
                <a16:creationId xmlns:a16="http://schemas.microsoft.com/office/drawing/2014/main" id="{9C7614CF-5848-D6E6-C19A-725B10CE45E2}"/>
              </a:ext>
            </a:extLst>
          </p:cNvPr>
          <p:cNvSpPr/>
          <p:nvPr/>
        </p:nvSpPr>
        <p:spPr>
          <a:xfrm>
            <a:off x="8774100" y="3068726"/>
            <a:ext cx="311785" cy="311785"/>
          </a:xfrm>
          <a:custGeom>
            <a:avLst/>
            <a:gdLst/>
            <a:ahLst/>
            <a:cxnLst/>
            <a:rect l="l" t="t" r="r" b="b"/>
            <a:pathLst>
              <a:path w="311784" h="311785">
                <a:moveTo>
                  <a:pt x="0" y="0"/>
                </a:moveTo>
                <a:lnTo>
                  <a:pt x="311238" y="0"/>
                </a:lnTo>
                <a:lnTo>
                  <a:pt x="311238" y="311238"/>
                </a:lnTo>
                <a:lnTo>
                  <a:pt x="0" y="311238"/>
                </a:lnTo>
                <a:lnTo>
                  <a:pt x="0" y="0"/>
                </a:lnTo>
                <a:close/>
              </a:path>
            </a:pathLst>
          </a:custGeom>
          <a:solidFill>
            <a:srgbClr val="002569"/>
          </a:solidFill>
        </p:spPr>
        <p:txBody>
          <a:bodyPr wrap="square" lIns="0" tIns="0" rIns="0" bIns="0" rtlCol="0"/>
          <a:lstStyle/>
          <a:p>
            <a:endParaRPr/>
          </a:p>
        </p:txBody>
      </p:sp>
      <p:sp>
        <p:nvSpPr>
          <p:cNvPr id="142" name="object 142">
            <a:extLst>
              <a:ext uri="{FF2B5EF4-FFF2-40B4-BE49-F238E27FC236}">
                <a16:creationId xmlns:a16="http://schemas.microsoft.com/office/drawing/2014/main" id="{9D0769D6-06D5-294D-60F6-03E6BB229FDB}"/>
              </a:ext>
            </a:extLst>
          </p:cNvPr>
          <p:cNvSpPr/>
          <p:nvPr/>
        </p:nvSpPr>
        <p:spPr>
          <a:xfrm>
            <a:off x="8781877" y="3199048"/>
            <a:ext cx="289072" cy="103110"/>
          </a:xfrm>
          <a:prstGeom prst="rect">
            <a:avLst/>
          </a:prstGeom>
          <a:blipFill>
            <a:blip r:embed="rId19" cstate="print"/>
            <a:stretch>
              <a:fillRect/>
            </a:stretch>
          </a:blipFill>
        </p:spPr>
        <p:txBody>
          <a:bodyPr wrap="square" lIns="0" tIns="0" rIns="0" bIns="0" rtlCol="0"/>
          <a:lstStyle/>
          <a:p>
            <a:endParaRPr/>
          </a:p>
        </p:txBody>
      </p:sp>
      <p:sp>
        <p:nvSpPr>
          <p:cNvPr id="143" name="object 143">
            <a:extLst>
              <a:ext uri="{FF2B5EF4-FFF2-40B4-BE49-F238E27FC236}">
                <a16:creationId xmlns:a16="http://schemas.microsoft.com/office/drawing/2014/main" id="{142047C1-165C-0ED7-DBE4-B9549E6C9978}"/>
              </a:ext>
            </a:extLst>
          </p:cNvPr>
          <p:cNvSpPr/>
          <p:nvPr/>
        </p:nvSpPr>
        <p:spPr>
          <a:xfrm>
            <a:off x="7668694" y="3868204"/>
            <a:ext cx="1456661" cy="296138"/>
          </a:xfrm>
          <a:prstGeom prst="rect">
            <a:avLst/>
          </a:prstGeom>
          <a:blipFill>
            <a:blip r:embed="rId20" cstate="print"/>
            <a:stretch>
              <a:fillRect/>
            </a:stretch>
          </a:blipFill>
        </p:spPr>
        <p:txBody>
          <a:bodyPr wrap="square" lIns="0" tIns="0" rIns="0" bIns="0" rtlCol="0"/>
          <a:lstStyle/>
          <a:p>
            <a:endParaRPr/>
          </a:p>
        </p:txBody>
      </p:sp>
      <p:sp>
        <p:nvSpPr>
          <p:cNvPr id="144" name="object 144">
            <a:extLst>
              <a:ext uri="{FF2B5EF4-FFF2-40B4-BE49-F238E27FC236}">
                <a16:creationId xmlns:a16="http://schemas.microsoft.com/office/drawing/2014/main" id="{C6427A91-D573-7DF3-1C21-9F21D50A889D}"/>
              </a:ext>
            </a:extLst>
          </p:cNvPr>
          <p:cNvSpPr/>
          <p:nvPr/>
        </p:nvSpPr>
        <p:spPr>
          <a:xfrm>
            <a:off x="8140966" y="908136"/>
            <a:ext cx="1322627" cy="434494"/>
          </a:xfrm>
          <a:prstGeom prst="rect">
            <a:avLst/>
          </a:prstGeom>
          <a:blipFill>
            <a:blip r:embed="rId21" cstate="print"/>
            <a:stretch>
              <a:fillRect/>
            </a:stretch>
          </a:blipFill>
        </p:spPr>
        <p:txBody>
          <a:bodyPr wrap="square" lIns="0" tIns="0" rIns="0" bIns="0" rtlCol="0"/>
          <a:lstStyle/>
          <a:p>
            <a:endParaRPr/>
          </a:p>
        </p:txBody>
      </p:sp>
      <p:sp>
        <p:nvSpPr>
          <p:cNvPr id="145" name="object 145">
            <a:extLst>
              <a:ext uri="{FF2B5EF4-FFF2-40B4-BE49-F238E27FC236}">
                <a16:creationId xmlns:a16="http://schemas.microsoft.com/office/drawing/2014/main" id="{7662C27D-C8A2-4DE0-177F-9BD43A6953B2}"/>
              </a:ext>
            </a:extLst>
          </p:cNvPr>
          <p:cNvSpPr/>
          <p:nvPr/>
        </p:nvSpPr>
        <p:spPr>
          <a:xfrm>
            <a:off x="10459656" y="3457295"/>
            <a:ext cx="339090" cy="274320"/>
          </a:xfrm>
          <a:custGeom>
            <a:avLst/>
            <a:gdLst/>
            <a:ahLst/>
            <a:cxnLst/>
            <a:rect l="l" t="t" r="r" b="b"/>
            <a:pathLst>
              <a:path w="339090" h="274320">
                <a:moveTo>
                  <a:pt x="0" y="273823"/>
                </a:moveTo>
                <a:lnTo>
                  <a:pt x="338759" y="273823"/>
                </a:lnTo>
                <a:lnTo>
                  <a:pt x="338759" y="0"/>
                </a:lnTo>
                <a:lnTo>
                  <a:pt x="0" y="0"/>
                </a:lnTo>
                <a:lnTo>
                  <a:pt x="0" y="273823"/>
                </a:lnTo>
                <a:close/>
              </a:path>
            </a:pathLst>
          </a:custGeom>
          <a:solidFill>
            <a:srgbClr val="0038A8"/>
          </a:solidFill>
        </p:spPr>
        <p:txBody>
          <a:bodyPr wrap="square" lIns="0" tIns="0" rIns="0" bIns="0" rtlCol="0"/>
          <a:lstStyle/>
          <a:p>
            <a:endParaRPr/>
          </a:p>
        </p:txBody>
      </p:sp>
      <p:sp>
        <p:nvSpPr>
          <p:cNvPr id="146" name="object 146">
            <a:extLst>
              <a:ext uri="{FF2B5EF4-FFF2-40B4-BE49-F238E27FC236}">
                <a16:creationId xmlns:a16="http://schemas.microsoft.com/office/drawing/2014/main" id="{B45B61A0-FDC6-1482-72DE-19101851D625}"/>
              </a:ext>
            </a:extLst>
          </p:cNvPr>
          <p:cNvSpPr/>
          <p:nvPr/>
        </p:nvSpPr>
        <p:spPr>
          <a:xfrm>
            <a:off x="10459663" y="3457296"/>
            <a:ext cx="339090" cy="320675"/>
          </a:xfrm>
          <a:custGeom>
            <a:avLst/>
            <a:gdLst/>
            <a:ahLst/>
            <a:cxnLst/>
            <a:rect l="l" t="t" r="r" b="b"/>
            <a:pathLst>
              <a:path w="339090" h="320675">
                <a:moveTo>
                  <a:pt x="0" y="0"/>
                </a:moveTo>
                <a:lnTo>
                  <a:pt x="338759" y="0"/>
                </a:lnTo>
                <a:lnTo>
                  <a:pt x="338759" y="320560"/>
                </a:lnTo>
                <a:lnTo>
                  <a:pt x="0" y="320560"/>
                </a:lnTo>
                <a:lnTo>
                  <a:pt x="0" y="0"/>
                </a:lnTo>
                <a:close/>
              </a:path>
            </a:pathLst>
          </a:custGeom>
          <a:ln w="141884">
            <a:solidFill>
              <a:srgbClr val="0038A8"/>
            </a:solidFill>
          </a:ln>
        </p:spPr>
        <p:txBody>
          <a:bodyPr wrap="square" lIns="0" tIns="0" rIns="0" bIns="0" rtlCol="0"/>
          <a:lstStyle/>
          <a:p>
            <a:endParaRPr/>
          </a:p>
        </p:txBody>
      </p:sp>
      <p:sp>
        <p:nvSpPr>
          <p:cNvPr id="147" name="object 147">
            <a:extLst>
              <a:ext uri="{FF2B5EF4-FFF2-40B4-BE49-F238E27FC236}">
                <a16:creationId xmlns:a16="http://schemas.microsoft.com/office/drawing/2014/main" id="{BF871099-E42F-6F93-0770-287196FB1A68}"/>
              </a:ext>
            </a:extLst>
          </p:cNvPr>
          <p:cNvSpPr/>
          <p:nvPr/>
        </p:nvSpPr>
        <p:spPr>
          <a:xfrm>
            <a:off x="10390511" y="3759522"/>
            <a:ext cx="266065" cy="82550"/>
          </a:xfrm>
          <a:custGeom>
            <a:avLst/>
            <a:gdLst/>
            <a:ahLst/>
            <a:cxnLst/>
            <a:rect l="l" t="t" r="r" b="b"/>
            <a:pathLst>
              <a:path w="266065" h="82550">
                <a:moveTo>
                  <a:pt x="265772" y="0"/>
                </a:moveTo>
                <a:lnTo>
                  <a:pt x="12001" y="49517"/>
                </a:lnTo>
                <a:lnTo>
                  <a:pt x="0" y="70104"/>
                </a:lnTo>
                <a:lnTo>
                  <a:pt x="20701" y="82067"/>
                </a:lnTo>
                <a:lnTo>
                  <a:pt x="265772" y="0"/>
                </a:lnTo>
                <a:close/>
              </a:path>
            </a:pathLst>
          </a:custGeom>
          <a:solidFill>
            <a:srgbClr val="FCD116"/>
          </a:solidFill>
        </p:spPr>
        <p:txBody>
          <a:bodyPr wrap="square" lIns="0" tIns="0" rIns="0" bIns="0" rtlCol="0"/>
          <a:lstStyle/>
          <a:p>
            <a:endParaRPr/>
          </a:p>
        </p:txBody>
      </p:sp>
      <p:sp>
        <p:nvSpPr>
          <p:cNvPr id="148" name="object 148">
            <a:extLst>
              <a:ext uri="{FF2B5EF4-FFF2-40B4-BE49-F238E27FC236}">
                <a16:creationId xmlns:a16="http://schemas.microsoft.com/office/drawing/2014/main" id="{585EA1B0-2C39-7043-7F89-B12303457A63}"/>
              </a:ext>
            </a:extLst>
          </p:cNvPr>
          <p:cNvSpPr/>
          <p:nvPr/>
        </p:nvSpPr>
        <p:spPr>
          <a:xfrm>
            <a:off x="10410152" y="3603673"/>
            <a:ext cx="246133" cy="259486"/>
          </a:xfrm>
          <a:prstGeom prst="rect">
            <a:avLst/>
          </a:prstGeom>
          <a:blipFill>
            <a:blip r:embed="rId22" cstate="print"/>
            <a:stretch>
              <a:fillRect/>
            </a:stretch>
          </a:blipFill>
        </p:spPr>
        <p:txBody>
          <a:bodyPr wrap="square" lIns="0" tIns="0" rIns="0" bIns="0" rtlCol="0"/>
          <a:lstStyle/>
          <a:p>
            <a:endParaRPr/>
          </a:p>
        </p:txBody>
      </p:sp>
      <p:sp>
        <p:nvSpPr>
          <p:cNvPr id="149" name="object 149">
            <a:extLst>
              <a:ext uri="{FF2B5EF4-FFF2-40B4-BE49-F238E27FC236}">
                <a16:creationId xmlns:a16="http://schemas.microsoft.com/office/drawing/2014/main" id="{88766D91-5EFF-7F85-FE9D-2C1BB3D9EED1}"/>
              </a:ext>
            </a:extLst>
          </p:cNvPr>
          <p:cNvSpPr/>
          <p:nvPr/>
        </p:nvSpPr>
        <p:spPr>
          <a:xfrm>
            <a:off x="10573514" y="3495006"/>
            <a:ext cx="83185" cy="264795"/>
          </a:xfrm>
          <a:custGeom>
            <a:avLst/>
            <a:gdLst/>
            <a:ahLst/>
            <a:cxnLst/>
            <a:rect l="l" t="t" r="r" b="b"/>
            <a:pathLst>
              <a:path w="83184" h="264795">
                <a:moveTo>
                  <a:pt x="12001" y="0"/>
                </a:moveTo>
                <a:lnTo>
                  <a:pt x="0" y="20586"/>
                </a:lnTo>
                <a:lnTo>
                  <a:pt x="82765" y="264515"/>
                </a:lnTo>
                <a:lnTo>
                  <a:pt x="32702" y="11963"/>
                </a:lnTo>
                <a:lnTo>
                  <a:pt x="12001" y="0"/>
                </a:lnTo>
                <a:close/>
              </a:path>
            </a:pathLst>
          </a:custGeom>
          <a:solidFill>
            <a:srgbClr val="FCD116"/>
          </a:solidFill>
        </p:spPr>
        <p:txBody>
          <a:bodyPr wrap="square" lIns="0" tIns="0" rIns="0" bIns="0" rtlCol="0"/>
          <a:lstStyle/>
          <a:p>
            <a:endParaRPr/>
          </a:p>
        </p:txBody>
      </p:sp>
      <p:sp>
        <p:nvSpPr>
          <p:cNvPr id="150" name="object 150">
            <a:extLst>
              <a:ext uri="{FF2B5EF4-FFF2-40B4-BE49-F238E27FC236}">
                <a16:creationId xmlns:a16="http://schemas.microsoft.com/office/drawing/2014/main" id="{E0597097-70A6-717C-97BD-829328637A0F}"/>
              </a:ext>
            </a:extLst>
          </p:cNvPr>
          <p:cNvSpPr/>
          <p:nvPr/>
        </p:nvSpPr>
        <p:spPr>
          <a:xfrm>
            <a:off x="10551867" y="3514592"/>
            <a:ext cx="260845" cy="244934"/>
          </a:xfrm>
          <a:prstGeom prst="rect">
            <a:avLst/>
          </a:prstGeom>
          <a:blipFill>
            <a:blip r:embed="rId23" cstate="print"/>
            <a:stretch>
              <a:fillRect/>
            </a:stretch>
          </a:blipFill>
        </p:spPr>
        <p:txBody>
          <a:bodyPr wrap="square" lIns="0" tIns="0" rIns="0" bIns="0" rtlCol="0"/>
          <a:lstStyle/>
          <a:p>
            <a:endParaRPr/>
          </a:p>
        </p:txBody>
      </p:sp>
      <p:sp>
        <p:nvSpPr>
          <p:cNvPr id="151" name="object 151">
            <a:extLst>
              <a:ext uri="{FF2B5EF4-FFF2-40B4-BE49-F238E27FC236}">
                <a16:creationId xmlns:a16="http://schemas.microsoft.com/office/drawing/2014/main" id="{F6939A18-0C5C-0373-DF9D-421A3355FB8F}"/>
              </a:ext>
            </a:extLst>
          </p:cNvPr>
          <p:cNvSpPr/>
          <p:nvPr/>
        </p:nvSpPr>
        <p:spPr>
          <a:xfrm>
            <a:off x="10389792" y="3849724"/>
            <a:ext cx="480059" cy="19050"/>
          </a:xfrm>
          <a:custGeom>
            <a:avLst/>
            <a:gdLst/>
            <a:ahLst/>
            <a:cxnLst/>
            <a:rect l="l" t="t" r="r" b="b"/>
            <a:pathLst>
              <a:path w="480059" h="19050">
                <a:moveTo>
                  <a:pt x="0" y="18986"/>
                </a:moveTo>
                <a:lnTo>
                  <a:pt x="479628" y="18986"/>
                </a:lnTo>
                <a:lnTo>
                  <a:pt x="479628" y="0"/>
                </a:lnTo>
                <a:lnTo>
                  <a:pt x="0" y="0"/>
                </a:lnTo>
                <a:lnTo>
                  <a:pt x="0" y="18986"/>
                </a:lnTo>
                <a:close/>
              </a:path>
            </a:pathLst>
          </a:custGeom>
          <a:solidFill>
            <a:srgbClr val="009E00"/>
          </a:solidFill>
        </p:spPr>
        <p:txBody>
          <a:bodyPr wrap="square" lIns="0" tIns="0" rIns="0" bIns="0" rtlCol="0"/>
          <a:lstStyle/>
          <a:p>
            <a:endParaRPr/>
          </a:p>
        </p:txBody>
      </p:sp>
      <p:sp>
        <p:nvSpPr>
          <p:cNvPr id="152" name="object 152">
            <a:extLst>
              <a:ext uri="{FF2B5EF4-FFF2-40B4-BE49-F238E27FC236}">
                <a16:creationId xmlns:a16="http://schemas.microsoft.com/office/drawing/2014/main" id="{82DB804C-C251-1068-D365-FA039D8A115F}"/>
              </a:ext>
            </a:extLst>
          </p:cNvPr>
          <p:cNvSpPr/>
          <p:nvPr/>
        </p:nvSpPr>
        <p:spPr>
          <a:xfrm>
            <a:off x="10427835" y="3768368"/>
            <a:ext cx="403860" cy="43180"/>
          </a:xfrm>
          <a:custGeom>
            <a:avLst/>
            <a:gdLst/>
            <a:ahLst/>
            <a:cxnLst/>
            <a:rect l="l" t="t" r="r" b="b"/>
            <a:pathLst>
              <a:path w="403859" h="43179">
                <a:moveTo>
                  <a:pt x="0" y="0"/>
                </a:moveTo>
                <a:lnTo>
                  <a:pt x="403301" y="0"/>
                </a:lnTo>
                <a:lnTo>
                  <a:pt x="403301" y="42926"/>
                </a:lnTo>
                <a:lnTo>
                  <a:pt x="0" y="42926"/>
                </a:lnTo>
                <a:lnTo>
                  <a:pt x="0" y="0"/>
                </a:lnTo>
                <a:close/>
              </a:path>
            </a:pathLst>
          </a:custGeom>
          <a:ln w="76860">
            <a:solidFill>
              <a:srgbClr val="0038A8"/>
            </a:solidFill>
          </a:ln>
        </p:spPr>
        <p:txBody>
          <a:bodyPr wrap="square" lIns="0" tIns="0" rIns="0" bIns="0" rtlCol="0"/>
          <a:lstStyle/>
          <a:p>
            <a:endParaRPr/>
          </a:p>
        </p:txBody>
      </p:sp>
      <p:sp>
        <p:nvSpPr>
          <p:cNvPr id="153" name="object 153">
            <a:extLst>
              <a:ext uri="{FF2B5EF4-FFF2-40B4-BE49-F238E27FC236}">
                <a16:creationId xmlns:a16="http://schemas.microsoft.com/office/drawing/2014/main" id="{FB002DC9-1F3B-3E48-2CAD-45BC20436433}"/>
              </a:ext>
            </a:extLst>
          </p:cNvPr>
          <p:cNvSpPr/>
          <p:nvPr/>
        </p:nvSpPr>
        <p:spPr>
          <a:xfrm>
            <a:off x="10525486" y="3630727"/>
            <a:ext cx="259715" cy="204470"/>
          </a:xfrm>
          <a:custGeom>
            <a:avLst/>
            <a:gdLst/>
            <a:ahLst/>
            <a:cxnLst/>
            <a:rect l="l" t="t" r="r" b="b"/>
            <a:pathLst>
              <a:path w="259715" h="204470">
                <a:moveTo>
                  <a:pt x="121129" y="0"/>
                </a:moveTo>
                <a:lnTo>
                  <a:pt x="83151" y="8420"/>
                </a:lnTo>
                <a:lnTo>
                  <a:pt x="49372" y="27615"/>
                </a:lnTo>
                <a:lnTo>
                  <a:pt x="22332" y="56608"/>
                </a:lnTo>
                <a:lnTo>
                  <a:pt x="5344" y="92371"/>
                </a:lnTo>
                <a:lnTo>
                  <a:pt x="0" y="130719"/>
                </a:lnTo>
                <a:lnTo>
                  <a:pt x="6266" y="168944"/>
                </a:lnTo>
                <a:lnTo>
                  <a:pt x="24110" y="204335"/>
                </a:lnTo>
                <a:lnTo>
                  <a:pt x="259581" y="113720"/>
                </a:lnTo>
                <a:lnTo>
                  <a:pt x="248784" y="75618"/>
                </a:lnTo>
                <a:lnTo>
                  <a:pt x="227507" y="43167"/>
                </a:lnTo>
                <a:lnTo>
                  <a:pt x="197563" y="18396"/>
                </a:lnTo>
                <a:lnTo>
                  <a:pt x="160762" y="3332"/>
                </a:lnTo>
                <a:lnTo>
                  <a:pt x="121129" y="0"/>
                </a:lnTo>
                <a:close/>
              </a:path>
            </a:pathLst>
          </a:custGeom>
          <a:solidFill>
            <a:srgbClr val="FCD116"/>
          </a:solidFill>
        </p:spPr>
        <p:txBody>
          <a:bodyPr wrap="square" lIns="0" tIns="0" rIns="0" bIns="0" rtlCol="0"/>
          <a:lstStyle/>
          <a:p>
            <a:endParaRPr/>
          </a:p>
        </p:txBody>
      </p:sp>
      <p:sp>
        <p:nvSpPr>
          <p:cNvPr id="154" name="object 154">
            <a:extLst>
              <a:ext uri="{FF2B5EF4-FFF2-40B4-BE49-F238E27FC236}">
                <a16:creationId xmlns:a16="http://schemas.microsoft.com/office/drawing/2014/main" id="{2DC0E091-23DE-D105-BA49-4D827760D313}"/>
              </a:ext>
            </a:extLst>
          </p:cNvPr>
          <p:cNvSpPr/>
          <p:nvPr/>
        </p:nvSpPr>
        <p:spPr>
          <a:xfrm>
            <a:off x="10393919" y="3681628"/>
            <a:ext cx="475615" cy="173355"/>
          </a:xfrm>
          <a:custGeom>
            <a:avLst/>
            <a:gdLst/>
            <a:ahLst/>
            <a:cxnLst/>
            <a:rect l="l" t="t" r="r" b="b"/>
            <a:pathLst>
              <a:path w="475615" h="173354">
                <a:moveTo>
                  <a:pt x="421479" y="0"/>
                </a:moveTo>
                <a:lnTo>
                  <a:pt x="376275" y="3390"/>
                </a:lnTo>
                <a:lnTo>
                  <a:pt x="332347" y="10620"/>
                </a:lnTo>
                <a:lnTo>
                  <a:pt x="278374" y="22117"/>
                </a:lnTo>
                <a:lnTo>
                  <a:pt x="213296" y="37452"/>
                </a:lnTo>
                <a:lnTo>
                  <a:pt x="79654" y="89331"/>
                </a:lnTo>
                <a:lnTo>
                  <a:pt x="0" y="162445"/>
                </a:lnTo>
                <a:lnTo>
                  <a:pt x="12052" y="168465"/>
                </a:lnTo>
                <a:lnTo>
                  <a:pt x="457238" y="173189"/>
                </a:lnTo>
                <a:lnTo>
                  <a:pt x="475589" y="140690"/>
                </a:lnTo>
                <a:lnTo>
                  <a:pt x="475322" y="3390"/>
                </a:lnTo>
                <a:lnTo>
                  <a:pt x="442678" y="847"/>
                </a:lnTo>
                <a:lnTo>
                  <a:pt x="421479" y="0"/>
                </a:lnTo>
                <a:close/>
              </a:path>
            </a:pathLst>
          </a:custGeom>
          <a:solidFill>
            <a:srgbClr val="009E00"/>
          </a:solidFill>
        </p:spPr>
        <p:txBody>
          <a:bodyPr wrap="square" lIns="0" tIns="0" rIns="0" bIns="0" rtlCol="0"/>
          <a:lstStyle/>
          <a:p>
            <a:endParaRPr/>
          </a:p>
        </p:txBody>
      </p:sp>
      <p:sp>
        <p:nvSpPr>
          <p:cNvPr id="155" name="object 155">
            <a:extLst>
              <a:ext uri="{FF2B5EF4-FFF2-40B4-BE49-F238E27FC236}">
                <a16:creationId xmlns:a16="http://schemas.microsoft.com/office/drawing/2014/main" id="{9EBF8D4B-35DF-6E74-7F8C-D5FFED1C4CB1}"/>
              </a:ext>
            </a:extLst>
          </p:cNvPr>
          <p:cNvSpPr/>
          <p:nvPr/>
        </p:nvSpPr>
        <p:spPr>
          <a:xfrm>
            <a:off x="10387530" y="3685618"/>
            <a:ext cx="386080" cy="161290"/>
          </a:xfrm>
          <a:custGeom>
            <a:avLst/>
            <a:gdLst/>
            <a:ahLst/>
            <a:cxnLst/>
            <a:rect l="l" t="t" r="r" b="b"/>
            <a:pathLst>
              <a:path w="386079" h="161289">
                <a:moveTo>
                  <a:pt x="385749" y="0"/>
                </a:moveTo>
                <a:lnTo>
                  <a:pt x="335215" y="2037"/>
                </a:lnTo>
                <a:lnTo>
                  <a:pt x="286019" y="7183"/>
                </a:lnTo>
                <a:lnTo>
                  <a:pt x="237823" y="15441"/>
                </a:lnTo>
                <a:lnTo>
                  <a:pt x="190288" y="26816"/>
                </a:lnTo>
                <a:lnTo>
                  <a:pt x="143077" y="41312"/>
                </a:lnTo>
                <a:lnTo>
                  <a:pt x="95851" y="58935"/>
                </a:lnTo>
                <a:lnTo>
                  <a:pt x="48271" y="79690"/>
                </a:lnTo>
                <a:lnTo>
                  <a:pt x="0" y="103581"/>
                </a:lnTo>
                <a:lnTo>
                  <a:pt x="161" y="118912"/>
                </a:lnTo>
                <a:lnTo>
                  <a:pt x="854" y="135323"/>
                </a:lnTo>
                <a:lnTo>
                  <a:pt x="2846" y="150160"/>
                </a:lnTo>
                <a:lnTo>
                  <a:pt x="6908" y="160769"/>
                </a:lnTo>
                <a:lnTo>
                  <a:pt x="51942" y="130135"/>
                </a:lnTo>
                <a:lnTo>
                  <a:pt x="96449" y="103673"/>
                </a:lnTo>
                <a:lnTo>
                  <a:pt x="141023" y="80803"/>
                </a:lnTo>
                <a:lnTo>
                  <a:pt x="186261" y="60944"/>
                </a:lnTo>
                <a:lnTo>
                  <a:pt x="232757" y="43514"/>
                </a:lnTo>
                <a:lnTo>
                  <a:pt x="281107" y="27934"/>
                </a:lnTo>
                <a:lnTo>
                  <a:pt x="331906" y="13623"/>
                </a:lnTo>
                <a:lnTo>
                  <a:pt x="385749" y="0"/>
                </a:lnTo>
                <a:close/>
              </a:path>
            </a:pathLst>
          </a:custGeom>
          <a:solidFill>
            <a:srgbClr val="FFFFFF"/>
          </a:solidFill>
        </p:spPr>
        <p:txBody>
          <a:bodyPr wrap="square" lIns="0" tIns="0" rIns="0" bIns="0" rtlCol="0"/>
          <a:lstStyle/>
          <a:p>
            <a:endParaRPr/>
          </a:p>
        </p:txBody>
      </p:sp>
      <p:sp>
        <p:nvSpPr>
          <p:cNvPr id="156" name="object 156">
            <a:extLst>
              <a:ext uri="{FF2B5EF4-FFF2-40B4-BE49-F238E27FC236}">
                <a16:creationId xmlns:a16="http://schemas.microsoft.com/office/drawing/2014/main" id="{AD502E2C-655F-C94D-3BF8-C7C48AC3FCBD}"/>
              </a:ext>
            </a:extLst>
          </p:cNvPr>
          <p:cNvSpPr/>
          <p:nvPr/>
        </p:nvSpPr>
        <p:spPr>
          <a:xfrm>
            <a:off x="10446466" y="3887351"/>
            <a:ext cx="101390" cy="103101"/>
          </a:xfrm>
          <a:prstGeom prst="rect">
            <a:avLst/>
          </a:prstGeom>
          <a:blipFill>
            <a:blip r:embed="rId24" cstate="print"/>
            <a:stretch>
              <a:fillRect/>
            </a:stretch>
          </a:blipFill>
        </p:spPr>
        <p:txBody>
          <a:bodyPr wrap="square" lIns="0" tIns="0" rIns="0" bIns="0" rtlCol="0"/>
          <a:lstStyle/>
          <a:p>
            <a:endParaRPr/>
          </a:p>
        </p:txBody>
      </p:sp>
      <p:sp>
        <p:nvSpPr>
          <p:cNvPr id="157" name="object 157">
            <a:extLst>
              <a:ext uri="{FF2B5EF4-FFF2-40B4-BE49-F238E27FC236}">
                <a16:creationId xmlns:a16="http://schemas.microsoft.com/office/drawing/2014/main" id="{7EC95640-B39B-1A17-DD7A-A31E07F2301C}"/>
              </a:ext>
            </a:extLst>
          </p:cNvPr>
          <p:cNvSpPr/>
          <p:nvPr/>
        </p:nvSpPr>
        <p:spPr>
          <a:xfrm>
            <a:off x="10574073" y="3887213"/>
            <a:ext cx="82580" cy="103844"/>
          </a:xfrm>
          <a:prstGeom prst="rect">
            <a:avLst/>
          </a:prstGeom>
          <a:blipFill>
            <a:blip r:embed="rId25" cstate="print"/>
            <a:stretch>
              <a:fillRect/>
            </a:stretch>
          </a:blipFill>
        </p:spPr>
        <p:txBody>
          <a:bodyPr wrap="square" lIns="0" tIns="0" rIns="0" bIns="0" rtlCol="0"/>
          <a:lstStyle/>
          <a:p>
            <a:endParaRPr/>
          </a:p>
        </p:txBody>
      </p:sp>
      <p:sp>
        <p:nvSpPr>
          <p:cNvPr id="158" name="object 158">
            <a:extLst>
              <a:ext uri="{FF2B5EF4-FFF2-40B4-BE49-F238E27FC236}">
                <a16:creationId xmlns:a16="http://schemas.microsoft.com/office/drawing/2014/main" id="{2BAE17ED-ECC7-7BD0-4900-FB225754BCA8}"/>
              </a:ext>
            </a:extLst>
          </p:cNvPr>
          <p:cNvSpPr/>
          <p:nvPr/>
        </p:nvSpPr>
        <p:spPr>
          <a:xfrm>
            <a:off x="10687915" y="3888087"/>
            <a:ext cx="19050" cy="101600"/>
          </a:xfrm>
          <a:custGeom>
            <a:avLst/>
            <a:gdLst/>
            <a:ahLst/>
            <a:cxnLst/>
            <a:rect l="l" t="t" r="r" b="b"/>
            <a:pathLst>
              <a:path w="19050" h="101600">
                <a:moveTo>
                  <a:pt x="18872" y="0"/>
                </a:moveTo>
                <a:lnTo>
                  <a:pt x="0" y="0"/>
                </a:lnTo>
                <a:lnTo>
                  <a:pt x="1697" y="20732"/>
                </a:lnTo>
                <a:lnTo>
                  <a:pt x="2574" y="32900"/>
                </a:lnTo>
                <a:lnTo>
                  <a:pt x="2964" y="41957"/>
                </a:lnTo>
                <a:lnTo>
                  <a:pt x="3028" y="64005"/>
                </a:lnTo>
                <a:lnTo>
                  <a:pt x="2994" y="67140"/>
                </a:lnTo>
                <a:lnTo>
                  <a:pt x="2427" y="83487"/>
                </a:lnTo>
                <a:lnTo>
                  <a:pt x="1851" y="96079"/>
                </a:lnTo>
                <a:lnTo>
                  <a:pt x="1574" y="101409"/>
                </a:lnTo>
                <a:lnTo>
                  <a:pt x="18872" y="100888"/>
                </a:lnTo>
                <a:lnTo>
                  <a:pt x="17917" y="83134"/>
                </a:lnTo>
                <a:lnTo>
                  <a:pt x="17456" y="72691"/>
                </a:lnTo>
                <a:lnTo>
                  <a:pt x="17352" y="67140"/>
                </a:lnTo>
                <a:lnTo>
                  <a:pt x="17302" y="52666"/>
                </a:lnTo>
                <a:lnTo>
                  <a:pt x="17559" y="38211"/>
                </a:lnTo>
                <a:lnTo>
                  <a:pt x="18105" y="20561"/>
                </a:lnTo>
                <a:lnTo>
                  <a:pt x="18872" y="0"/>
                </a:lnTo>
                <a:close/>
              </a:path>
            </a:pathLst>
          </a:custGeom>
          <a:solidFill>
            <a:srgbClr val="000000"/>
          </a:solidFill>
        </p:spPr>
        <p:txBody>
          <a:bodyPr wrap="square" lIns="0" tIns="0" rIns="0" bIns="0" rtlCol="0"/>
          <a:lstStyle/>
          <a:p>
            <a:endParaRPr/>
          </a:p>
        </p:txBody>
      </p:sp>
      <p:sp>
        <p:nvSpPr>
          <p:cNvPr id="159" name="object 159">
            <a:extLst>
              <a:ext uri="{FF2B5EF4-FFF2-40B4-BE49-F238E27FC236}">
                <a16:creationId xmlns:a16="http://schemas.microsoft.com/office/drawing/2014/main" id="{131F4897-80D0-755C-2994-B459E5B37FEB}"/>
              </a:ext>
            </a:extLst>
          </p:cNvPr>
          <p:cNvSpPr/>
          <p:nvPr/>
        </p:nvSpPr>
        <p:spPr>
          <a:xfrm>
            <a:off x="10738896" y="3887364"/>
            <a:ext cx="82580" cy="103844"/>
          </a:xfrm>
          <a:prstGeom prst="rect">
            <a:avLst/>
          </a:prstGeom>
          <a:blipFill>
            <a:blip r:embed="rId26" cstate="print"/>
            <a:stretch>
              <a:fillRect/>
            </a:stretch>
          </a:blipFill>
        </p:spPr>
        <p:txBody>
          <a:bodyPr wrap="square" lIns="0" tIns="0" rIns="0" bIns="0" rtlCol="0"/>
          <a:lstStyle/>
          <a:p>
            <a:endParaRPr/>
          </a:p>
        </p:txBody>
      </p:sp>
      <p:sp>
        <p:nvSpPr>
          <p:cNvPr id="160" name="object 160">
            <a:extLst>
              <a:ext uri="{FF2B5EF4-FFF2-40B4-BE49-F238E27FC236}">
                <a16:creationId xmlns:a16="http://schemas.microsoft.com/office/drawing/2014/main" id="{9B09C8BA-3201-AFAC-6C72-A161089B7A47}"/>
              </a:ext>
            </a:extLst>
          </p:cNvPr>
          <p:cNvSpPr/>
          <p:nvPr/>
        </p:nvSpPr>
        <p:spPr>
          <a:xfrm>
            <a:off x="8127009" y="441007"/>
            <a:ext cx="1102013" cy="276694"/>
          </a:xfrm>
          <a:prstGeom prst="rect">
            <a:avLst/>
          </a:prstGeom>
          <a:blipFill>
            <a:blip r:embed="rId27" cstate="print"/>
            <a:stretch>
              <a:fillRect/>
            </a:stretch>
          </a:blipFill>
        </p:spPr>
        <p:txBody>
          <a:bodyPr wrap="square" lIns="0" tIns="0" rIns="0" bIns="0" rtlCol="0"/>
          <a:lstStyle/>
          <a:p>
            <a:endParaRPr/>
          </a:p>
        </p:txBody>
      </p:sp>
      <p:sp>
        <p:nvSpPr>
          <p:cNvPr id="161" name="object 161">
            <a:extLst>
              <a:ext uri="{FF2B5EF4-FFF2-40B4-BE49-F238E27FC236}">
                <a16:creationId xmlns:a16="http://schemas.microsoft.com/office/drawing/2014/main" id="{6F0499CA-44E2-4831-CC7F-057EC4864430}"/>
              </a:ext>
            </a:extLst>
          </p:cNvPr>
          <p:cNvSpPr/>
          <p:nvPr/>
        </p:nvSpPr>
        <p:spPr>
          <a:xfrm>
            <a:off x="6463796" y="268201"/>
            <a:ext cx="1364615" cy="1032510"/>
          </a:xfrm>
          <a:custGeom>
            <a:avLst/>
            <a:gdLst/>
            <a:ahLst/>
            <a:cxnLst/>
            <a:rect l="l" t="t" r="r" b="b"/>
            <a:pathLst>
              <a:path w="1364615" h="1032510">
                <a:moveTo>
                  <a:pt x="1332103" y="0"/>
                </a:moveTo>
                <a:lnTo>
                  <a:pt x="31965" y="0"/>
                </a:lnTo>
                <a:lnTo>
                  <a:pt x="19523" y="2512"/>
                </a:lnTo>
                <a:lnTo>
                  <a:pt x="9363" y="9363"/>
                </a:lnTo>
                <a:lnTo>
                  <a:pt x="2512" y="19523"/>
                </a:lnTo>
                <a:lnTo>
                  <a:pt x="0" y="31965"/>
                </a:lnTo>
                <a:lnTo>
                  <a:pt x="0" y="1000404"/>
                </a:lnTo>
                <a:lnTo>
                  <a:pt x="2512" y="1012846"/>
                </a:lnTo>
                <a:lnTo>
                  <a:pt x="9363" y="1023007"/>
                </a:lnTo>
                <a:lnTo>
                  <a:pt x="19523" y="1029858"/>
                </a:lnTo>
                <a:lnTo>
                  <a:pt x="31965" y="1032370"/>
                </a:lnTo>
                <a:lnTo>
                  <a:pt x="1332103" y="1032370"/>
                </a:lnTo>
                <a:lnTo>
                  <a:pt x="1344545" y="1029858"/>
                </a:lnTo>
                <a:lnTo>
                  <a:pt x="1354705" y="1023007"/>
                </a:lnTo>
                <a:lnTo>
                  <a:pt x="1361556" y="1012846"/>
                </a:lnTo>
                <a:lnTo>
                  <a:pt x="1364068" y="1000404"/>
                </a:lnTo>
                <a:lnTo>
                  <a:pt x="1364068" y="31965"/>
                </a:lnTo>
                <a:lnTo>
                  <a:pt x="1361556" y="19523"/>
                </a:lnTo>
                <a:lnTo>
                  <a:pt x="1354705" y="9363"/>
                </a:lnTo>
                <a:lnTo>
                  <a:pt x="1344545" y="2512"/>
                </a:lnTo>
                <a:lnTo>
                  <a:pt x="1332103" y="0"/>
                </a:lnTo>
                <a:close/>
              </a:path>
            </a:pathLst>
          </a:custGeom>
          <a:solidFill>
            <a:srgbClr val="F3F5F7"/>
          </a:solidFill>
        </p:spPr>
        <p:txBody>
          <a:bodyPr wrap="square" lIns="0" tIns="0" rIns="0" bIns="0" rtlCol="0"/>
          <a:lstStyle/>
          <a:p>
            <a:endParaRPr/>
          </a:p>
        </p:txBody>
      </p:sp>
      <p:sp>
        <p:nvSpPr>
          <p:cNvPr id="162" name="object 162">
            <a:extLst>
              <a:ext uri="{FF2B5EF4-FFF2-40B4-BE49-F238E27FC236}">
                <a16:creationId xmlns:a16="http://schemas.microsoft.com/office/drawing/2014/main" id="{A783D7C3-8963-FC71-F5A1-9B50A5F0C5BD}"/>
              </a:ext>
            </a:extLst>
          </p:cNvPr>
          <p:cNvSpPr txBox="1"/>
          <p:nvPr/>
        </p:nvSpPr>
        <p:spPr>
          <a:xfrm>
            <a:off x="6483713" y="681428"/>
            <a:ext cx="1276350" cy="549910"/>
          </a:xfrm>
          <a:prstGeom prst="rect">
            <a:avLst/>
          </a:prstGeom>
        </p:spPr>
        <p:txBody>
          <a:bodyPr vert="horz" wrap="square" lIns="0" tIns="44450" rIns="0" bIns="0" rtlCol="0">
            <a:spAutoFit/>
          </a:bodyPr>
          <a:lstStyle/>
          <a:p>
            <a:pPr marL="12700">
              <a:lnSpc>
                <a:spcPct val="100000"/>
              </a:lnSpc>
              <a:spcBef>
                <a:spcPts val="350"/>
              </a:spcBef>
            </a:pPr>
            <a:r>
              <a:rPr sz="650" spc="-15">
                <a:solidFill>
                  <a:srgbClr val="052369"/>
                </a:solidFill>
                <a:latin typeface="Geneva"/>
                <a:cs typeface="Geneva"/>
              </a:rPr>
              <a:t>The Investors </a:t>
            </a:r>
            <a:r>
              <a:rPr sz="650" spc="-5">
                <a:solidFill>
                  <a:srgbClr val="052369"/>
                </a:solidFill>
                <a:latin typeface="Geneva"/>
                <a:cs typeface="Geneva"/>
              </a:rPr>
              <a:t>in</a:t>
            </a:r>
            <a:r>
              <a:rPr sz="650" spc="-140">
                <a:solidFill>
                  <a:srgbClr val="052369"/>
                </a:solidFill>
                <a:latin typeface="Geneva"/>
                <a:cs typeface="Geneva"/>
              </a:rPr>
              <a:t> </a:t>
            </a:r>
            <a:r>
              <a:rPr sz="650" b="1" spc="-45">
                <a:solidFill>
                  <a:srgbClr val="052369"/>
                </a:solidFill>
                <a:latin typeface="Arial"/>
                <a:cs typeface="Arial"/>
              </a:rPr>
              <a:t>GEEREF </a:t>
            </a:r>
            <a:r>
              <a:rPr sz="650" spc="-10">
                <a:solidFill>
                  <a:srgbClr val="052369"/>
                </a:solidFill>
                <a:latin typeface="Geneva"/>
                <a:cs typeface="Geneva"/>
              </a:rPr>
              <a:t>include:</a:t>
            </a:r>
            <a:endParaRPr sz="650">
              <a:latin typeface="Geneva"/>
              <a:cs typeface="Geneva"/>
            </a:endParaRPr>
          </a:p>
          <a:p>
            <a:pPr marL="84455" indent="-72390">
              <a:lnSpc>
                <a:spcPct val="100000"/>
              </a:lnSpc>
              <a:spcBef>
                <a:spcPts val="250"/>
              </a:spcBef>
              <a:buChar char="•"/>
              <a:tabLst>
                <a:tab pos="85090" algn="l"/>
              </a:tabLst>
            </a:pPr>
            <a:r>
              <a:rPr sz="650" spc="-10">
                <a:solidFill>
                  <a:srgbClr val="052369"/>
                </a:solidFill>
                <a:latin typeface="Geneva"/>
                <a:cs typeface="Geneva"/>
              </a:rPr>
              <a:t>European</a:t>
            </a:r>
            <a:r>
              <a:rPr sz="650" spc="-60">
                <a:solidFill>
                  <a:srgbClr val="052369"/>
                </a:solidFill>
                <a:latin typeface="Geneva"/>
                <a:cs typeface="Geneva"/>
              </a:rPr>
              <a:t> </a:t>
            </a:r>
            <a:r>
              <a:rPr sz="650">
                <a:solidFill>
                  <a:srgbClr val="052369"/>
                </a:solidFill>
                <a:latin typeface="Geneva"/>
                <a:cs typeface="Geneva"/>
              </a:rPr>
              <a:t>Union</a:t>
            </a:r>
            <a:endParaRPr sz="650">
              <a:latin typeface="Geneva"/>
              <a:cs typeface="Geneva"/>
            </a:endParaRPr>
          </a:p>
          <a:p>
            <a:pPr marL="84455" indent="-72390">
              <a:lnSpc>
                <a:spcPct val="100000"/>
              </a:lnSpc>
              <a:spcBef>
                <a:spcPts val="254"/>
              </a:spcBef>
              <a:buChar char="•"/>
              <a:tabLst>
                <a:tab pos="85090" algn="l"/>
              </a:tabLst>
            </a:pPr>
            <a:r>
              <a:rPr sz="650" spc="-10">
                <a:solidFill>
                  <a:srgbClr val="052369"/>
                </a:solidFill>
                <a:latin typeface="Geneva"/>
                <a:cs typeface="Geneva"/>
              </a:rPr>
              <a:t>Germany</a:t>
            </a:r>
            <a:endParaRPr sz="650">
              <a:latin typeface="Geneva"/>
              <a:cs typeface="Geneva"/>
            </a:endParaRPr>
          </a:p>
          <a:p>
            <a:pPr marL="84455" indent="-72390">
              <a:lnSpc>
                <a:spcPct val="100000"/>
              </a:lnSpc>
              <a:spcBef>
                <a:spcPts val="250"/>
              </a:spcBef>
              <a:buChar char="•"/>
              <a:tabLst>
                <a:tab pos="85090" algn="l"/>
              </a:tabLst>
            </a:pPr>
            <a:r>
              <a:rPr sz="650" spc="-15">
                <a:solidFill>
                  <a:srgbClr val="052369"/>
                </a:solidFill>
                <a:latin typeface="Geneva"/>
                <a:cs typeface="Geneva"/>
              </a:rPr>
              <a:t>Norway</a:t>
            </a:r>
            <a:endParaRPr sz="650">
              <a:latin typeface="Geneva"/>
              <a:cs typeface="Geneva"/>
            </a:endParaRPr>
          </a:p>
        </p:txBody>
      </p:sp>
      <p:sp>
        <p:nvSpPr>
          <p:cNvPr id="163" name="object 163">
            <a:extLst>
              <a:ext uri="{FF2B5EF4-FFF2-40B4-BE49-F238E27FC236}">
                <a16:creationId xmlns:a16="http://schemas.microsoft.com/office/drawing/2014/main" id="{0FA4B860-BAF9-AC9D-7FC7-8F513D886E7F}"/>
              </a:ext>
            </a:extLst>
          </p:cNvPr>
          <p:cNvSpPr/>
          <p:nvPr/>
        </p:nvSpPr>
        <p:spPr>
          <a:xfrm>
            <a:off x="7745396" y="1492200"/>
            <a:ext cx="1247775" cy="1301115"/>
          </a:xfrm>
          <a:custGeom>
            <a:avLst/>
            <a:gdLst/>
            <a:ahLst/>
            <a:cxnLst/>
            <a:rect l="l" t="t" r="r" b="b"/>
            <a:pathLst>
              <a:path w="1247775" h="1301114">
                <a:moveTo>
                  <a:pt x="1215555" y="0"/>
                </a:moveTo>
                <a:lnTo>
                  <a:pt x="31965" y="0"/>
                </a:lnTo>
                <a:lnTo>
                  <a:pt x="19523" y="2512"/>
                </a:lnTo>
                <a:lnTo>
                  <a:pt x="9363" y="9363"/>
                </a:lnTo>
                <a:lnTo>
                  <a:pt x="2512" y="19523"/>
                </a:lnTo>
                <a:lnTo>
                  <a:pt x="0" y="31965"/>
                </a:lnTo>
                <a:lnTo>
                  <a:pt x="0" y="1268933"/>
                </a:lnTo>
                <a:lnTo>
                  <a:pt x="2512" y="1281373"/>
                </a:lnTo>
                <a:lnTo>
                  <a:pt x="9363" y="1291529"/>
                </a:lnTo>
                <a:lnTo>
                  <a:pt x="19523" y="1298376"/>
                </a:lnTo>
                <a:lnTo>
                  <a:pt x="31965" y="1300886"/>
                </a:lnTo>
                <a:lnTo>
                  <a:pt x="1215555" y="1300886"/>
                </a:lnTo>
                <a:lnTo>
                  <a:pt x="1227995" y="1298376"/>
                </a:lnTo>
                <a:lnTo>
                  <a:pt x="1238151" y="1291529"/>
                </a:lnTo>
                <a:lnTo>
                  <a:pt x="1244998" y="1281373"/>
                </a:lnTo>
                <a:lnTo>
                  <a:pt x="1247508" y="1268933"/>
                </a:lnTo>
                <a:lnTo>
                  <a:pt x="1247508" y="31965"/>
                </a:lnTo>
                <a:lnTo>
                  <a:pt x="1244998" y="19523"/>
                </a:lnTo>
                <a:lnTo>
                  <a:pt x="1238151" y="9363"/>
                </a:lnTo>
                <a:lnTo>
                  <a:pt x="1227995" y="2512"/>
                </a:lnTo>
                <a:lnTo>
                  <a:pt x="1215555" y="0"/>
                </a:lnTo>
                <a:close/>
              </a:path>
            </a:pathLst>
          </a:custGeom>
          <a:solidFill>
            <a:srgbClr val="F3F5F7"/>
          </a:solidFill>
        </p:spPr>
        <p:txBody>
          <a:bodyPr wrap="square" lIns="0" tIns="0" rIns="0" bIns="0" rtlCol="0"/>
          <a:lstStyle/>
          <a:p>
            <a:endParaRPr/>
          </a:p>
        </p:txBody>
      </p:sp>
      <p:sp>
        <p:nvSpPr>
          <p:cNvPr id="164" name="object 164">
            <a:extLst>
              <a:ext uri="{FF2B5EF4-FFF2-40B4-BE49-F238E27FC236}">
                <a16:creationId xmlns:a16="http://schemas.microsoft.com/office/drawing/2014/main" id="{C22A8D5B-A314-AC0F-A6BF-5E57FC249723}"/>
              </a:ext>
            </a:extLst>
          </p:cNvPr>
          <p:cNvSpPr txBox="1"/>
          <p:nvPr/>
        </p:nvSpPr>
        <p:spPr>
          <a:xfrm>
            <a:off x="7767868" y="1873728"/>
            <a:ext cx="1184910" cy="847090"/>
          </a:xfrm>
          <a:prstGeom prst="rect">
            <a:avLst/>
          </a:prstGeom>
        </p:spPr>
        <p:txBody>
          <a:bodyPr vert="horz" wrap="square" lIns="0" tIns="44450" rIns="0" bIns="0" rtlCol="0">
            <a:spAutoFit/>
          </a:bodyPr>
          <a:lstStyle/>
          <a:p>
            <a:pPr marL="12700">
              <a:lnSpc>
                <a:spcPct val="100000"/>
              </a:lnSpc>
              <a:spcBef>
                <a:spcPts val="350"/>
              </a:spcBef>
            </a:pPr>
            <a:r>
              <a:rPr sz="650" spc="-15">
                <a:solidFill>
                  <a:srgbClr val="052369"/>
                </a:solidFill>
                <a:latin typeface="Geneva"/>
                <a:cs typeface="Geneva"/>
              </a:rPr>
              <a:t>The Investors </a:t>
            </a:r>
            <a:r>
              <a:rPr sz="650" spc="-5">
                <a:solidFill>
                  <a:srgbClr val="052369"/>
                </a:solidFill>
                <a:latin typeface="Geneva"/>
                <a:cs typeface="Geneva"/>
              </a:rPr>
              <a:t>in</a:t>
            </a:r>
            <a:r>
              <a:rPr sz="650" spc="-165">
                <a:solidFill>
                  <a:srgbClr val="052369"/>
                </a:solidFill>
                <a:latin typeface="Geneva"/>
                <a:cs typeface="Geneva"/>
              </a:rPr>
              <a:t> </a:t>
            </a:r>
            <a:r>
              <a:rPr sz="650" b="1" spc="-10">
                <a:solidFill>
                  <a:srgbClr val="052369"/>
                </a:solidFill>
                <a:latin typeface="Arial"/>
                <a:cs typeface="Arial"/>
              </a:rPr>
              <a:t>CIIF </a:t>
            </a:r>
            <a:r>
              <a:rPr sz="650" spc="-10">
                <a:solidFill>
                  <a:srgbClr val="052369"/>
                </a:solidFill>
                <a:latin typeface="Geneva"/>
                <a:cs typeface="Geneva"/>
              </a:rPr>
              <a:t>include:</a:t>
            </a:r>
            <a:endParaRPr sz="650">
              <a:latin typeface="Geneva"/>
              <a:cs typeface="Geneva"/>
            </a:endParaRPr>
          </a:p>
          <a:p>
            <a:pPr marL="84455" marR="5080" indent="-72390">
              <a:lnSpc>
                <a:spcPct val="100000"/>
              </a:lnSpc>
              <a:spcBef>
                <a:spcPts val="250"/>
              </a:spcBef>
              <a:buChar char="•"/>
              <a:tabLst>
                <a:tab pos="85090" algn="l"/>
              </a:tabLst>
            </a:pPr>
            <a:r>
              <a:rPr sz="650" spc="5">
                <a:solidFill>
                  <a:srgbClr val="052369"/>
                </a:solidFill>
                <a:latin typeface="Geneva"/>
                <a:cs typeface="Geneva"/>
              </a:rPr>
              <a:t>Japan</a:t>
            </a:r>
            <a:r>
              <a:rPr sz="650" spc="-70">
                <a:solidFill>
                  <a:srgbClr val="052369"/>
                </a:solidFill>
                <a:latin typeface="Geneva"/>
                <a:cs typeface="Geneva"/>
              </a:rPr>
              <a:t> </a:t>
            </a:r>
            <a:r>
              <a:rPr sz="650">
                <a:solidFill>
                  <a:srgbClr val="052369"/>
                </a:solidFill>
                <a:latin typeface="Geneva"/>
                <a:cs typeface="Geneva"/>
              </a:rPr>
              <a:t>Bank</a:t>
            </a:r>
            <a:r>
              <a:rPr sz="650" spc="-65">
                <a:solidFill>
                  <a:srgbClr val="052369"/>
                </a:solidFill>
                <a:latin typeface="Geneva"/>
                <a:cs typeface="Geneva"/>
              </a:rPr>
              <a:t> </a:t>
            </a:r>
            <a:r>
              <a:rPr sz="650" spc="-20">
                <a:solidFill>
                  <a:srgbClr val="052369"/>
                </a:solidFill>
                <a:latin typeface="Geneva"/>
                <a:cs typeface="Geneva"/>
              </a:rPr>
              <a:t>for</a:t>
            </a:r>
            <a:r>
              <a:rPr sz="650" spc="-70">
                <a:solidFill>
                  <a:srgbClr val="052369"/>
                </a:solidFill>
                <a:latin typeface="Geneva"/>
                <a:cs typeface="Geneva"/>
              </a:rPr>
              <a:t> </a:t>
            </a:r>
            <a:r>
              <a:rPr sz="650" spc="-10">
                <a:solidFill>
                  <a:srgbClr val="052369"/>
                </a:solidFill>
                <a:latin typeface="Geneva"/>
                <a:cs typeface="Geneva"/>
              </a:rPr>
              <a:t>International  Cooperation</a:t>
            </a:r>
            <a:endParaRPr sz="650">
              <a:latin typeface="Geneva"/>
              <a:cs typeface="Geneva"/>
            </a:endParaRPr>
          </a:p>
          <a:p>
            <a:pPr marL="84455" marR="101600" indent="-72390">
              <a:lnSpc>
                <a:spcPct val="100000"/>
              </a:lnSpc>
              <a:spcBef>
                <a:spcPts val="254"/>
              </a:spcBef>
              <a:buChar char="•"/>
              <a:tabLst>
                <a:tab pos="85090" algn="l"/>
              </a:tabLst>
            </a:pPr>
            <a:r>
              <a:rPr sz="650" spc="-10">
                <a:solidFill>
                  <a:srgbClr val="052369"/>
                </a:solidFill>
                <a:latin typeface="Geneva"/>
                <a:cs typeface="Geneva"/>
              </a:rPr>
              <a:t>Sumitomo </a:t>
            </a:r>
            <a:r>
              <a:rPr sz="650" spc="10">
                <a:solidFill>
                  <a:srgbClr val="052369"/>
                </a:solidFill>
                <a:latin typeface="Geneva"/>
                <a:cs typeface="Geneva"/>
              </a:rPr>
              <a:t>Mitsui</a:t>
            </a:r>
            <a:r>
              <a:rPr sz="650" spc="-155">
                <a:solidFill>
                  <a:srgbClr val="052369"/>
                </a:solidFill>
                <a:latin typeface="Geneva"/>
                <a:cs typeface="Geneva"/>
              </a:rPr>
              <a:t> </a:t>
            </a:r>
            <a:r>
              <a:rPr sz="650">
                <a:solidFill>
                  <a:srgbClr val="052369"/>
                </a:solidFill>
                <a:latin typeface="Geneva"/>
                <a:cs typeface="Geneva"/>
              </a:rPr>
              <a:t>Banking  </a:t>
            </a:r>
            <a:r>
              <a:rPr sz="650" spc="-10">
                <a:solidFill>
                  <a:srgbClr val="052369"/>
                </a:solidFill>
                <a:latin typeface="Geneva"/>
                <a:cs typeface="Geneva"/>
              </a:rPr>
              <a:t>Cooperation</a:t>
            </a:r>
            <a:endParaRPr sz="650">
              <a:latin typeface="Geneva"/>
              <a:cs typeface="Geneva"/>
            </a:endParaRPr>
          </a:p>
          <a:p>
            <a:pPr marL="84455" marR="454025" indent="-72390">
              <a:lnSpc>
                <a:spcPct val="100000"/>
              </a:lnSpc>
              <a:spcBef>
                <a:spcPts val="250"/>
              </a:spcBef>
              <a:buChar char="•"/>
              <a:tabLst>
                <a:tab pos="85090" algn="l"/>
              </a:tabLst>
            </a:pPr>
            <a:r>
              <a:rPr sz="650" spc="-5">
                <a:solidFill>
                  <a:srgbClr val="052369"/>
                </a:solidFill>
                <a:latin typeface="Geneva"/>
                <a:cs typeface="Geneva"/>
              </a:rPr>
              <a:t>Brookfield</a:t>
            </a:r>
            <a:r>
              <a:rPr sz="650" spc="-105">
                <a:solidFill>
                  <a:srgbClr val="052369"/>
                </a:solidFill>
                <a:latin typeface="Geneva"/>
                <a:cs typeface="Geneva"/>
              </a:rPr>
              <a:t> </a:t>
            </a:r>
            <a:r>
              <a:rPr sz="650" spc="-15">
                <a:solidFill>
                  <a:srgbClr val="052369"/>
                </a:solidFill>
                <a:latin typeface="Geneva"/>
                <a:cs typeface="Geneva"/>
              </a:rPr>
              <a:t>Asset  </a:t>
            </a:r>
            <a:r>
              <a:rPr sz="650" spc="-5">
                <a:solidFill>
                  <a:srgbClr val="052369"/>
                </a:solidFill>
                <a:latin typeface="Geneva"/>
                <a:cs typeface="Geneva"/>
              </a:rPr>
              <a:t>Management</a:t>
            </a:r>
            <a:endParaRPr sz="650">
              <a:latin typeface="Geneva"/>
              <a:cs typeface="Geneva"/>
            </a:endParaRPr>
          </a:p>
        </p:txBody>
      </p:sp>
      <p:sp>
        <p:nvSpPr>
          <p:cNvPr id="165" name="object 165">
            <a:extLst>
              <a:ext uri="{FF2B5EF4-FFF2-40B4-BE49-F238E27FC236}">
                <a16:creationId xmlns:a16="http://schemas.microsoft.com/office/drawing/2014/main" id="{4DC5BC6E-482F-BE71-7BAA-5FDDCEE46D0E}"/>
              </a:ext>
            </a:extLst>
          </p:cNvPr>
          <p:cNvSpPr/>
          <p:nvPr/>
        </p:nvSpPr>
        <p:spPr>
          <a:xfrm>
            <a:off x="7435798" y="5591175"/>
            <a:ext cx="86360" cy="0"/>
          </a:xfrm>
          <a:custGeom>
            <a:avLst/>
            <a:gdLst/>
            <a:ahLst/>
            <a:cxnLst/>
            <a:rect l="l" t="t" r="r" b="b"/>
            <a:pathLst>
              <a:path w="86359">
                <a:moveTo>
                  <a:pt x="0" y="0"/>
                </a:moveTo>
                <a:lnTo>
                  <a:pt x="85801" y="0"/>
                </a:lnTo>
              </a:path>
            </a:pathLst>
          </a:custGeom>
          <a:ln w="12369">
            <a:solidFill>
              <a:srgbClr val="FF9933"/>
            </a:solidFill>
          </a:ln>
        </p:spPr>
        <p:txBody>
          <a:bodyPr wrap="square" lIns="0" tIns="0" rIns="0" bIns="0" rtlCol="0"/>
          <a:lstStyle/>
          <a:p>
            <a:endParaRPr/>
          </a:p>
        </p:txBody>
      </p:sp>
      <p:sp>
        <p:nvSpPr>
          <p:cNvPr id="166" name="object 166">
            <a:extLst>
              <a:ext uri="{FF2B5EF4-FFF2-40B4-BE49-F238E27FC236}">
                <a16:creationId xmlns:a16="http://schemas.microsoft.com/office/drawing/2014/main" id="{A138616E-8696-C30E-FFBD-1302368085C9}"/>
              </a:ext>
            </a:extLst>
          </p:cNvPr>
          <p:cNvSpPr/>
          <p:nvPr/>
        </p:nvSpPr>
        <p:spPr>
          <a:xfrm>
            <a:off x="7668882" y="5591130"/>
            <a:ext cx="86360" cy="0"/>
          </a:xfrm>
          <a:custGeom>
            <a:avLst/>
            <a:gdLst/>
            <a:ahLst/>
            <a:cxnLst/>
            <a:rect l="l" t="t" r="r" b="b"/>
            <a:pathLst>
              <a:path w="86359">
                <a:moveTo>
                  <a:pt x="0" y="0"/>
                </a:moveTo>
                <a:lnTo>
                  <a:pt x="85750" y="0"/>
                </a:lnTo>
              </a:path>
            </a:pathLst>
          </a:custGeom>
          <a:ln w="12382">
            <a:solidFill>
              <a:srgbClr val="138808"/>
            </a:solidFill>
          </a:ln>
        </p:spPr>
        <p:txBody>
          <a:bodyPr wrap="square" lIns="0" tIns="0" rIns="0" bIns="0" rtlCol="0"/>
          <a:lstStyle/>
          <a:p>
            <a:endParaRPr/>
          </a:p>
        </p:txBody>
      </p:sp>
      <p:sp>
        <p:nvSpPr>
          <p:cNvPr id="167" name="object 167">
            <a:extLst>
              <a:ext uri="{FF2B5EF4-FFF2-40B4-BE49-F238E27FC236}">
                <a16:creationId xmlns:a16="http://schemas.microsoft.com/office/drawing/2014/main" id="{63E02908-F641-90DB-965D-CBD7F9698472}"/>
              </a:ext>
            </a:extLst>
          </p:cNvPr>
          <p:cNvSpPr/>
          <p:nvPr/>
        </p:nvSpPr>
        <p:spPr>
          <a:xfrm>
            <a:off x="7435794" y="5611597"/>
            <a:ext cx="149225" cy="69215"/>
          </a:xfrm>
          <a:custGeom>
            <a:avLst/>
            <a:gdLst/>
            <a:ahLst/>
            <a:cxnLst/>
            <a:rect l="l" t="t" r="r" b="b"/>
            <a:pathLst>
              <a:path w="149225" h="69214">
                <a:moveTo>
                  <a:pt x="30645" y="0"/>
                </a:moveTo>
                <a:lnTo>
                  <a:pt x="0" y="0"/>
                </a:lnTo>
                <a:lnTo>
                  <a:pt x="11583" y="27427"/>
                </a:lnTo>
                <a:lnTo>
                  <a:pt x="31048" y="49172"/>
                </a:lnTo>
                <a:lnTo>
                  <a:pt x="56442" y="63495"/>
                </a:lnTo>
                <a:lnTo>
                  <a:pt x="85813" y="68656"/>
                </a:lnTo>
                <a:lnTo>
                  <a:pt x="103434" y="66861"/>
                </a:lnTo>
                <a:lnTo>
                  <a:pt x="120137" y="61623"/>
                </a:lnTo>
                <a:lnTo>
                  <a:pt x="135461" y="53161"/>
                </a:lnTo>
                <a:lnTo>
                  <a:pt x="148945" y="41694"/>
                </a:lnTo>
                <a:lnTo>
                  <a:pt x="147111" y="38963"/>
                </a:lnTo>
                <a:lnTo>
                  <a:pt x="85928" y="38963"/>
                </a:lnTo>
                <a:lnTo>
                  <a:pt x="67983" y="36109"/>
                </a:lnTo>
                <a:lnTo>
                  <a:pt x="52128" y="28106"/>
                </a:lnTo>
                <a:lnTo>
                  <a:pt x="39352" y="15791"/>
                </a:lnTo>
                <a:lnTo>
                  <a:pt x="30645" y="0"/>
                </a:lnTo>
                <a:close/>
              </a:path>
              <a:path w="149225" h="69214">
                <a:moveTo>
                  <a:pt x="134353" y="13233"/>
                </a:moveTo>
                <a:lnTo>
                  <a:pt x="124925" y="23988"/>
                </a:lnTo>
                <a:lnTo>
                  <a:pt x="113360" y="32084"/>
                </a:lnTo>
                <a:lnTo>
                  <a:pt x="100184" y="37188"/>
                </a:lnTo>
                <a:lnTo>
                  <a:pt x="85928" y="38963"/>
                </a:lnTo>
                <a:lnTo>
                  <a:pt x="147111" y="38963"/>
                </a:lnTo>
                <a:lnTo>
                  <a:pt x="144506" y="35084"/>
                </a:lnTo>
                <a:lnTo>
                  <a:pt x="140587" y="28106"/>
                </a:lnTo>
                <a:lnTo>
                  <a:pt x="137199" y="20807"/>
                </a:lnTo>
                <a:lnTo>
                  <a:pt x="134353" y="13233"/>
                </a:lnTo>
                <a:close/>
              </a:path>
            </a:pathLst>
          </a:custGeom>
          <a:solidFill>
            <a:srgbClr val="1D1D1D"/>
          </a:solidFill>
        </p:spPr>
        <p:txBody>
          <a:bodyPr wrap="square" lIns="0" tIns="0" rIns="0" bIns="0" rtlCol="0"/>
          <a:lstStyle/>
          <a:p>
            <a:endParaRPr/>
          </a:p>
        </p:txBody>
      </p:sp>
      <p:sp>
        <p:nvSpPr>
          <p:cNvPr id="168" name="object 168">
            <a:extLst>
              <a:ext uri="{FF2B5EF4-FFF2-40B4-BE49-F238E27FC236}">
                <a16:creationId xmlns:a16="http://schemas.microsoft.com/office/drawing/2014/main" id="{898AC94F-C8A9-B8DB-564A-A6B28DEF2FA7}"/>
              </a:ext>
            </a:extLst>
          </p:cNvPr>
          <p:cNvSpPr/>
          <p:nvPr/>
        </p:nvSpPr>
        <p:spPr>
          <a:xfrm>
            <a:off x="7605700" y="5502094"/>
            <a:ext cx="149225" cy="69215"/>
          </a:xfrm>
          <a:custGeom>
            <a:avLst/>
            <a:gdLst/>
            <a:ahLst/>
            <a:cxnLst/>
            <a:rect l="l" t="t" r="r" b="b"/>
            <a:pathLst>
              <a:path w="149225" h="69214">
                <a:moveTo>
                  <a:pt x="127021" y="29692"/>
                </a:moveTo>
                <a:lnTo>
                  <a:pt x="63131" y="29692"/>
                </a:lnTo>
                <a:lnTo>
                  <a:pt x="81074" y="32546"/>
                </a:lnTo>
                <a:lnTo>
                  <a:pt x="96915" y="40551"/>
                </a:lnTo>
                <a:lnTo>
                  <a:pt x="109653" y="52870"/>
                </a:lnTo>
                <a:lnTo>
                  <a:pt x="118287" y="68668"/>
                </a:lnTo>
                <a:lnTo>
                  <a:pt x="148932" y="68668"/>
                </a:lnTo>
                <a:lnTo>
                  <a:pt x="137355" y="41239"/>
                </a:lnTo>
                <a:lnTo>
                  <a:pt x="127021" y="29692"/>
                </a:lnTo>
                <a:close/>
              </a:path>
              <a:path w="149225" h="69214">
                <a:moveTo>
                  <a:pt x="63131" y="0"/>
                </a:moveTo>
                <a:lnTo>
                  <a:pt x="45505" y="1796"/>
                </a:lnTo>
                <a:lnTo>
                  <a:pt x="28803" y="7038"/>
                </a:lnTo>
                <a:lnTo>
                  <a:pt x="13482" y="15505"/>
                </a:lnTo>
                <a:lnTo>
                  <a:pt x="0" y="26974"/>
                </a:lnTo>
                <a:lnTo>
                  <a:pt x="4451" y="33630"/>
                </a:lnTo>
                <a:lnTo>
                  <a:pt x="8410" y="40600"/>
                </a:lnTo>
                <a:lnTo>
                  <a:pt x="11840" y="47872"/>
                </a:lnTo>
                <a:lnTo>
                  <a:pt x="14706" y="55435"/>
                </a:lnTo>
                <a:lnTo>
                  <a:pt x="24133" y="44678"/>
                </a:lnTo>
                <a:lnTo>
                  <a:pt x="35699" y="36577"/>
                </a:lnTo>
                <a:lnTo>
                  <a:pt x="48875" y="31470"/>
                </a:lnTo>
                <a:lnTo>
                  <a:pt x="63131" y="29692"/>
                </a:lnTo>
                <a:lnTo>
                  <a:pt x="127021" y="29692"/>
                </a:lnTo>
                <a:lnTo>
                  <a:pt x="117890" y="19489"/>
                </a:lnTo>
                <a:lnTo>
                  <a:pt x="92497" y="5162"/>
                </a:lnTo>
                <a:lnTo>
                  <a:pt x="63131" y="0"/>
                </a:lnTo>
                <a:close/>
              </a:path>
            </a:pathLst>
          </a:custGeom>
          <a:solidFill>
            <a:srgbClr val="1D1D1D"/>
          </a:solidFill>
        </p:spPr>
        <p:txBody>
          <a:bodyPr wrap="square" lIns="0" tIns="0" rIns="0" bIns="0" rtlCol="0"/>
          <a:lstStyle/>
          <a:p>
            <a:endParaRPr/>
          </a:p>
        </p:txBody>
      </p:sp>
      <p:sp>
        <p:nvSpPr>
          <p:cNvPr id="169" name="object 169">
            <a:extLst>
              <a:ext uri="{FF2B5EF4-FFF2-40B4-BE49-F238E27FC236}">
                <a16:creationId xmlns:a16="http://schemas.microsoft.com/office/drawing/2014/main" id="{7D2FA6EC-156C-D656-5BA3-74115AA9743B}"/>
              </a:ext>
            </a:extLst>
          </p:cNvPr>
          <p:cNvSpPr/>
          <p:nvPr/>
        </p:nvSpPr>
        <p:spPr>
          <a:xfrm>
            <a:off x="7435798" y="5502093"/>
            <a:ext cx="319405" cy="178435"/>
          </a:xfrm>
          <a:custGeom>
            <a:avLst/>
            <a:gdLst/>
            <a:ahLst/>
            <a:cxnLst/>
            <a:rect l="l" t="t" r="r" b="b"/>
            <a:pathLst>
              <a:path w="319404" h="178435">
                <a:moveTo>
                  <a:pt x="150570" y="29692"/>
                </a:moveTo>
                <a:lnTo>
                  <a:pt x="85928" y="29692"/>
                </a:lnTo>
                <a:lnTo>
                  <a:pt x="108827" y="34362"/>
                </a:lnTo>
                <a:lnTo>
                  <a:pt x="127530" y="47094"/>
                </a:lnTo>
                <a:lnTo>
                  <a:pt x="140142" y="65975"/>
                </a:lnTo>
                <a:lnTo>
                  <a:pt x="151714" y="123727"/>
                </a:lnTo>
                <a:lnTo>
                  <a:pt x="170649" y="152045"/>
                </a:lnTo>
                <a:lnTo>
                  <a:pt x="198709" y="171156"/>
                </a:lnTo>
                <a:lnTo>
                  <a:pt x="233032" y="178168"/>
                </a:lnTo>
                <a:lnTo>
                  <a:pt x="262744" y="172971"/>
                </a:lnTo>
                <a:lnTo>
                  <a:pt x="288174" y="158588"/>
                </a:lnTo>
                <a:lnTo>
                  <a:pt x="297161" y="148475"/>
                </a:lnTo>
                <a:lnTo>
                  <a:pt x="232905" y="148475"/>
                </a:lnTo>
                <a:lnTo>
                  <a:pt x="210006" y="143806"/>
                </a:lnTo>
                <a:lnTo>
                  <a:pt x="191303" y="131075"/>
                </a:lnTo>
                <a:lnTo>
                  <a:pt x="178691" y="112197"/>
                </a:lnTo>
                <a:lnTo>
                  <a:pt x="167118" y="54446"/>
                </a:lnTo>
                <a:lnTo>
                  <a:pt x="150570" y="29692"/>
                </a:lnTo>
                <a:close/>
              </a:path>
              <a:path w="319404" h="178435">
                <a:moveTo>
                  <a:pt x="318960" y="109499"/>
                </a:moveTo>
                <a:lnTo>
                  <a:pt x="288188" y="109499"/>
                </a:lnTo>
                <a:lnTo>
                  <a:pt x="279652" y="125196"/>
                </a:lnTo>
                <a:lnTo>
                  <a:pt x="266980" y="137526"/>
                </a:lnTo>
                <a:lnTo>
                  <a:pt x="251092" y="145587"/>
                </a:lnTo>
                <a:lnTo>
                  <a:pt x="232905" y="148475"/>
                </a:lnTo>
                <a:lnTo>
                  <a:pt x="297161" y="148475"/>
                </a:lnTo>
                <a:lnTo>
                  <a:pt x="307514" y="136827"/>
                </a:lnTo>
                <a:lnTo>
                  <a:pt x="318960" y="109499"/>
                </a:lnTo>
                <a:close/>
              </a:path>
              <a:path w="319404" h="178435">
                <a:moveTo>
                  <a:pt x="85813" y="0"/>
                </a:moveTo>
                <a:lnTo>
                  <a:pt x="56114" y="5196"/>
                </a:lnTo>
                <a:lnTo>
                  <a:pt x="30724" y="19580"/>
                </a:lnTo>
                <a:lnTo>
                  <a:pt x="11426" y="41340"/>
                </a:lnTo>
                <a:lnTo>
                  <a:pt x="0" y="68668"/>
                </a:lnTo>
                <a:lnTo>
                  <a:pt x="30645" y="68668"/>
                </a:lnTo>
                <a:lnTo>
                  <a:pt x="39181" y="52977"/>
                </a:lnTo>
                <a:lnTo>
                  <a:pt x="51852" y="40646"/>
                </a:lnTo>
                <a:lnTo>
                  <a:pt x="67740" y="32582"/>
                </a:lnTo>
                <a:lnTo>
                  <a:pt x="85928" y="29692"/>
                </a:lnTo>
                <a:lnTo>
                  <a:pt x="150570" y="29692"/>
                </a:lnTo>
                <a:lnTo>
                  <a:pt x="148185" y="26123"/>
                </a:lnTo>
                <a:lnTo>
                  <a:pt x="120129" y="7012"/>
                </a:lnTo>
                <a:lnTo>
                  <a:pt x="85813" y="0"/>
                </a:lnTo>
                <a:close/>
              </a:path>
            </a:pathLst>
          </a:custGeom>
          <a:solidFill>
            <a:srgbClr val="1D1D1D"/>
          </a:solidFill>
        </p:spPr>
        <p:txBody>
          <a:bodyPr wrap="square" lIns="0" tIns="0" rIns="0" bIns="0" rtlCol="0"/>
          <a:lstStyle/>
          <a:p>
            <a:endParaRPr/>
          </a:p>
        </p:txBody>
      </p:sp>
      <p:sp>
        <p:nvSpPr>
          <p:cNvPr id="170" name="object 170">
            <a:extLst>
              <a:ext uri="{FF2B5EF4-FFF2-40B4-BE49-F238E27FC236}">
                <a16:creationId xmlns:a16="http://schemas.microsoft.com/office/drawing/2014/main" id="{E49ABBFF-EA63-2FA5-CCD4-C333BDFFF017}"/>
              </a:ext>
            </a:extLst>
          </p:cNvPr>
          <p:cNvSpPr/>
          <p:nvPr/>
        </p:nvSpPr>
        <p:spPr>
          <a:xfrm>
            <a:off x="7803171" y="5639396"/>
            <a:ext cx="7620" cy="40005"/>
          </a:xfrm>
          <a:custGeom>
            <a:avLst/>
            <a:gdLst/>
            <a:ahLst/>
            <a:cxnLst/>
            <a:rect l="l" t="t" r="r" b="b"/>
            <a:pathLst>
              <a:path w="7620" h="40004">
                <a:moveTo>
                  <a:pt x="0" y="39839"/>
                </a:moveTo>
                <a:lnTo>
                  <a:pt x="7213" y="39839"/>
                </a:lnTo>
                <a:lnTo>
                  <a:pt x="7213" y="0"/>
                </a:lnTo>
                <a:lnTo>
                  <a:pt x="0" y="0"/>
                </a:lnTo>
                <a:lnTo>
                  <a:pt x="0" y="39839"/>
                </a:lnTo>
                <a:close/>
              </a:path>
            </a:pathLst>
          </a:custGeom>
          <a:solidFill>
            <a:srgbClr val="1D1D1D"/>
          </a:solidFill>
        </p:spPr>
        <p:txBody>
          <a:bodyPr wrap="square" lIns="0" tIns="0" rIns="0" bIns="0" rtlCol="0"/>
          <a:lstStyle/>
          <a:p>
            <a:endParaRPr/>
          </a:p>
        </p:txBody>
      </p:sp>
      <p:sp>
        <p:nvSpPr>
          <p:cNvPr id="171" name="object 171">
            <a:extLst>
              <a:ext uri="{FF2B5EF4-FFF2-40B4-BE49-F238E27FC236}">
                <a16:creationId xmlns:a16="http://schemas.microsoft.com/office/drawing/2014/main" id="{D0E73D27-DED1-40C8-7E5F-71AFD9A28BE5}"/>
              </a:ext>
            </a:extLst>
          </p:cNvPr>
          <p:cNvSpPr/>
          <p:nvPr/>
        </p:nvSpPr>
        <p:spPr>
          <a:xfrm>
            <a:off x="7821534" y="5639401"/>
            <a:ext cx="36830" cy="40005"/>
          </a:xfrm>
          <a:custGeom>
            <a:avLst/>
            <a:gdLst/>
            <a:ahLst/>
            <a:cxnLst/>
            <a:rect l="l" t="t" r="r" b="b"/>
            <a:pathLst>
              <a:path w="36829" h="40004">
                <a:moveTo>
                  <a:pt x="9563" y="0"/>
                </a:moveTo>
                <a:lnTo>
                  <a:pt x="0" y="0"/>
                </a:lnTo>
                <a:lnTo>
                  <a:pt x="0" y="39839"/>
                </a:lnTo>
                <a:lnTo>
                  <a:pt x="7213" y="39839"/>
                </a:lnTo>
                <a:lnTo>
                  <a:pt x="7213" y="9283"/>
                </a:lnTo>
                <a:lnTo>
                  <a:pt x="15712" y="9283"/>
                </a:lnTo>
                <a:lnTo>
                  <a:pt x="9563" y="0"/>
                </a:lnTo>
                <a:close/>
              </a:path>
              <a:path w="36829" h="40004">
                <a:moveTo>
                  <a:pt x="15712" y="9283"/>
                </a:moveTo>
                <a:lnTo>
                  <a:pt x="7327" y="9283"/>
                </a:lnTo>
                <a:lnTo>
                  <a:pt x="27343" y="39839"/>
                </a:lnTo>
                <a:lnTo>
                  <a:pt x="36487" y="39839"/>
                </a:lnTo>
                <a:lnTo>
                  <a:pt x="36487" y="29603"/>
                </a:lnTo>
                <a:lnTo>
                  <a:pt x="29171" y="29603"/>
                </a:lnTo>
                <a:lnTo>
                  <a:pt x="15712" y="9283"/>
                </a:lnTo>
                <a:close/>
              </a:path>
              <a:path w="36829" h="40004">
                <a:moveTo>
                  <a:pt x="36487" y="0"/>
                </a:moveTo>
                <a:lnTo>
                  <a:pt x="29286" y="0"/>
                </a:lnTo>
                <a:lnTo>
                  <a:pt x="29286" y="29603"/>
                </a:lnTo>
                <a:lnTo>
                  <a:pt x="36487" y="29603"/>
                </a:lnTo>
                <a:lnTo>
                  <a:pt x="36487" y="0"/>
                </a:lnTo>
                <a:close/>
              </a:path>
            </a:pathLst>
          </a:custGeom>
          <a:solidFill>
            <a:srgbClr val="1D1D1D"/>
          </a:solidFill>
        </p:spPr>
        <p:txBody>
          <a:bodyPr wrap="square" lIns="0" tIns="0" rIns="0" bIns="0" rtlCol="0"/>
          <a:lstStyle/>
          <a:p>
            <a:endParaRPr/>
          </a:p>
        </p:txBody>
      </p:sp>
      <p:sp>
        <p:nvSpPr>
          <p:cNvPr id="172" name="object 172">
            <a:extLst>
              <a:ext uri="{FF2B5EF4-FFF2-40B4-BE49-F238E27FC236}">
                <a16:creationId xmlns:a16="http://schemas.microsoft.com/office/drawing/2014/main" id="{0F00E151-1123-E1B0-90B5-204E1B804289}"/>
              </a:ext>
            </a:extLst>
          </p:cNvPr>
          <p:cNvSpPr/>
          <p:nvPr/>
        </p:nvSpPr>
        <p:spPr>
          <a:xfrm>
            <a:off x="7869337" y="5639401"/>
            <a:ext cx="26670" cy="40005"/>
          </a:xfrm>
          <a:custGeom>
            <a:avLst/>
            <a:gdLst/>
            <a:ahLst/>
            <a:cxnLst/>
            <a:rect l="l" t="t" r="r" b="b"/>
            <a:pathLst>
              <a:path w="26670" h="40004">
                <a:moveTo>
                  <a:pt x="26123" y="0"/>
                </a:moveTo>
                <a:lnTo>
                  <a:pt x="0" y="0"/>
                </a:lnTo>
                <a:lnTo>
                  <a:pt x="0" y="39839"/>
                </a:lnTo>
                <a:lnTo>
                  <a:pt x="7200" y="39839"/>
                </a:lnTo>
                <a:lnTo>
                  <a:pt x="7200" y="23291"/>
                </a:lnTo>
                <a:lnTo>
                  <a:pt x="25044" y="23291"/>
                </a:lnTo>
                <a:lnTo>
                  <a:pt x="25044" y="16878"/>
                </a:lnTo>
                <a:lnTo>
                  <a:pt x="7200" y="16878"/>
                </a:lnTo>
                <a:lnTo>
                  <a:pt x="7200" y="6413"/>
                </a:lnTo>
                <a:lnTo>
                  <a:pt x="26123" y="6413"/>
                </a:lnTo>
                <a:lnTo>
                  <a:pt x="26123" y="0"/>
                </a:lnTo>
                <a:close/>
              </a:path>
            </a:pathLst>
          </a:custGeom>
          <a:solidFill>
            <a:srgbClr val="1D1D1D"/>
          </a:solidFill>
        </p:spPr>
        <p:txBody>
          <a:bodyPr wrap="square" lIns="0" tIns="0" rIns="0" bIns="0" rtlCol="0"/>
          <a:lstStyle/>
          <a:p>
            <a:endParaRPr/>
          </a:p>
        </p:txBody>
      </p:sp>
      <p:sp>
        <p:nvSpPr>
          <p:cNvPr id="173" name="object 173">
            <a:extLst>
              <a:ext uri="{FF2B5EF4-FFF2-40B4-BE49-F238E27FC236}">
                <a16:creationId xmlns:a16="http://schemas.microsoft.com/office/drawing/2014/main" id="{CB5C21B8-1480-60B4-6402-D3023850C27B}"/>
              </a:ext>
            </a:extLst>
          </p:cNvPr>
          <p:cNvSpPr/>
          <p:nvPr/>
        </p:nvSpPr>
        <p:spPr>
          <a:xfrm>
            <a:off x="7904457" y="5639406"/>
            <a:ext cx="31115" cy="40005"/>
          </a:xfrm>
          <a:custGeom>
            <a:avLst/>
            <a:gdLst/>
            <a:ahLst/>
            <a:cxnLst/>
            <a:rect l="l" t="t" r="r" b="b"/>
            <a:pathLst>
              <a:path w="31115" h="40004">
                <a:moveTo>
                  <a:pt x="16002" y="0"/>
                </a:moveTo>
                <a:lnTo>
                  <a:pt x="0" y="0"/>
                </a:lnTo>
                <a:lnTo>
                  <a:pt x="0" y="39839"/>
                </a:lnTo>
                <a:lnTo>
                  <a:pt x="7200" y="39839"/>
                </a:lnTo>
                <a:lnTo>
                  <a:pt x="7200" y="22948"/>
                </a:lnTo>
                <a:lnTo>
                  <a:pt x="20215" y="22948"/>
                </a:lnTo>
                <a:lnTo>
                  <a:pt x="19773" y="22225"/>
                </a:lnTo>
                <a:lnTo>
                  <a:pt x="22783" y="21805"/>
                </a:lnTo>
                <a:lnTo>
                  <a:pt x="25095" y="20624"/>
                </a:lnTo>
                <a:lnTo>
                  <a:pt x="28207" y="16878"/>
                </a:lnTo>
                <a:lnTo>
                  <a:pt x="7200" y="16878"/>
                </a:lnTo>
                <a:lnTo>
                  <a:pt x="7200" y="6070"/>
                </a:lnTo>
                <a:lnTo>
                  <a:pt x="28021" y="6070"/>
                </a:lnTo>
                <a:lnTo>
                  <a:pt x="27063" y="4381"/>
                </a:lnTo>
                <a:lnTo>
                  <a:pt x="25933" y="3225"/>
                </a:lnTo>
                <a:lnTo>
                  <a:pt x="23114" y="1498"/>
                </a:lnTo>
                <a:lnTo>
                  <a:pt x="21488" y="901"/>
                </a:lnTo>
                <a:lnTo>
                  <a:pt x="19659" y="558"/>
                </a:lnTo>
                <a:lnTo>
                  <a:pt x="17868" y="190"/>
                </a:lnTo>
                <a:lnTo>
                  <a:pt x="16002" y="0"/>
                </a:lnTo>
                <a:close/>
              </a:path>
              <a:path w="31115" h="40004">
                <a:moveTo>
                  <a:pt x="20215" y="22948"/>
                </a:moveTo>
                <a:lnTo>
                  <a:pt x="12458" y="22948"/>
                </a:lnTo>
                <a:lnTo>
                  <a:pt x="21831" y="39839"/>
                </a:lnTo>
                <a:lnTo>
                  <a:pt x="30530" y="39839"/>
                </a:lnTo>
                <a:lnTo>
                  <a:pt x="20215" y="22948"/>
                </a:lnTo>
                <a:close/>
              </a:path>
              <a:path w="31115" h="40004">
                <a:moveTo>
                  <a:pt x="28021" y="6070"/>
                </a:moveTo>
                <a:lnTo>
                  <a:pt x="14351" y="6070"/>
                </a:lnTo>
                <a:lnTo>
                  <a:pt x="15278" y="6134"/>
                </a:lnTo>
                <a:lnTo>
                  <a:pt x="17221" y="6362"/>
                </a:lnTo>
                <a:lnTo>
                  <a:pt x="21602" y="10198"/>
                </a:lnTo>
                <a:lnTo>
                  <a:pt x="21602" y="12674"/>
                </a:lnTo>
                <a:lnTo>
                  <a:pt x="13830" y="16878"/>
                </a:lnTo>
                <a:lnTo>
                  <a:pt x="28207" y="16878"/>
                </a:lnTo>
                <a:lnTo>
                  <a:pt x="28333" y="16725"/>
                </a:lnTo>
                <a:lnTo>
                  <a:pt x="29095" y="14465"/>
                </a:lnTo>
                <a:lnTo>
                  <a:pt x="29146" y="9169"/>
                </a:lnTo>
                <a:lnTo>
                  <a:pt x="28727" y="7315"/>
                </a:lnTo>
                <a:lnTo>
                  <a:pt x="28021" y="6070"/>
                </a:lnTo>
                <a:close/>
              </a:path>
            </a:pathLst>
          </a:custGeom>
          <a:solidFill>
            <a:srgbClr val="1D1D1D"/>
          </a:solidFill>
        </p:spPr>
        <p:txBody>
          <a:bodyPr wrap="square" lIns="0" tIns="0" rIns="0" bIns="0" rtlCol="0"/>
          <a:lstStyle/>
          <a:p>
            <a:endParaRPr/>
          </a:p>
        </p:txBody>
      </p:sp>
      <p:sp>
        <p:nvSpPr>
          <p:cNvPr id="174" name="object 174">
            <a:extLst>
              <a:ext uri="{FF2B5EF4-FFF2-40B4-BE49-F238E27FC236}">
                <a16:creationId xmlns:a16="http://schemas.microsoft.com/office/drawing/2014/main" id="{36A8E5AD-2034-B386-2297-9CB6E4D7B29D}"/>
              </a:ext>
            </a:extLst>
          </p:cNvPr>
          <p:cNvSpPr/>
          <p:nvPr/>
        </p:nvSpPr>
        <p:spPr>
          <a:xfrm>
            <a:off x="7938234" y="5639399"/>
            <a:ext cx="41910" cy="40005"/>
          </a:xfrm>
          <a:custGeom>
            <a:avLst/>
            <a:gdLst/>
            <a:ahLst/>
            <a:cxnLst/>
            <a:rect l="l" t="t" r="r" b="b"/>
            <a:pathLst>
              <a:path w="41909" h="40004">
                <a:moveTo>
                  <a:pt x="23850" y="0"/>
                </a:moveTo>
                <a:lnTo>
                  <a:pt x="17614" y="0"/>
                </a:lnTo>
                <a:lnTo>
                  <a:pt x="0" y="39839"/>
                </a:lnTo>
                <a:lnTo>
                  <a:pt x="8064" y="39839"/>
                </a:lnTo>
                <a:lnTo>
                  <a:pt x="11722" y="30721"/>
                </a:lnTo>
                <a:lnTo>
                  <a:pt x="37296" y="30721"/>
                </a:lnTo>
                <a:lnTo>
                  <a:pt x="34639" y="24650"/>
                </a:lnTo>
                <a:lnTo>
                  <a:pt x="14185" y="24650"/>
                </a:lnTo>
                <a:lnTo>
                  <a:pt x="20523" y="8445"/>
                </a:lnTo>
                <a:lnTo>
                  <a:pt x="27547" y="8445"/>
                </a:lnTo>
                <a:lnTo>
                  <a:pt x="23850" y="0"/>
                </a:lnTo>
                <a:close/>
              </a:path>
              <a:path w="41909" h="40004">
                <a:moveTo>
                  <a:pt x="37296" y="30721"/>
                </a:moveTo>
                <a:lnTo>
                  <a:pt x="29273" y="30721"/>
                </a:lnTo>
                <a:lnTo>
                  <a:pt x="33045" y="39839"/>
                </a:lnTo>
                <a:lnTo>
                  <a:pt x="41287" y="39839"/>
                </a:lnTo>
                <a:lnTo>
                  <a:pt x="37296" y="30721"/>
                </a:lnTo>
                <a:close/>
              </a:path>
              <a:path w="41909" h="40004">
                <a:moveTo>
                  <a:pt x="27547" y="8445"/>
                </a:moveTo>
                <a:lnTo>
                  <a:pt x="20523" y="8445"/>
                </a:lnTo>
                <a:lnTo>
                  <a:pt x="26758" y="24650"/>
                </a:lnTo>
                <a:lnTo>
                  <a:pt x="34639" y="24650"/>
                </a:lnTo>
                <a:lnTo>
                  <a:pt x="27547" y="8445"/>
                </a:lnTo>
                <a:close/>
              </a:path>
            </a:pathLst>
          </a:custGeom>
          <a:solidFill>
            <a:srgbClr val="1D1D1D"/>
          </a:solidFill>
        </p:spPr>
        <p:txBody>
          <a:bodyPr wrap="square" lIns="0" tIns="0" rIns="0" bIns="0" rtlCol="0"/>
          <a:lstStyle/>
          <a:p>
            <a:endParaRPr/>
          </a:p>
        </p:txBody>
      </p:sp>
      <p:sp>
        <p:nvSpPr>
          <p:cNvPr id="175" name="object 175">
            <a:extLst>
              <a:ext uri="{FF2B5EF4-FFF2-40B4-BE49-F238E27FC236}">
                <a16:creationId xmlns:a16="http://schemas.microsoft.com/office/drawing/2014/main" id="{1893FF09-6D1F-2CF0-FD55-E551116E2AB7}"/>
              </a:ext>
            </a:extLst>
          </p:cNvPr>
          <p:cNvSpPr/>
          <p:nvPr/>
        </p:nvSpPr>
        <p:spPr>
          <a:xfrm>
            <a:off x="8005507" y="5639404"/>
            <a:ext cx="26670" cy="40005"/>
          </a:xfrm>
          <a:custGeom>
            <a:avLst/>
            <a:gdLst/>
            <a:ahLst/>
            <a:cxnLst/>
            <a:rect l="l" t="t" r="r" b="b"/>
            <a:pathLst>
              <a:path w="26670" h="40004">
                <a:moveTo>
                  <a:pt x="26123" y="0"/>
                </a:moveTo>
                <a:lnTo>
                  <a:pt x="0" y="0"/>
                </a:lnTo>
                <a:lnTo>
                  <a:pt x="0" y="39839"/>
                </a:lnTo>
                <a:lnTo>
                  <a:pt x="7200" y="39839"/>
                </a:lnTo>
                <a:lnTo>
                  <a:pt x="7200" y="23291"/>
                </a:lnTo>
                <a:lnTo>
                  <a:pt x="25044" y="23291"/>
                </a:lnTo>
                <a:lnTo>
                  <a:pt x="25044" y="16878"/>
                </a:lnTo>
                <a:lnTo>
                  <a:pt x="7200" y="16878"/>
                </a:lnTo>
                <a:lnTo>
                  <a:pt x="7200" y="6413"/>
                </a:lnTo>
                <a:lnTo>
                  <a:pt x="26123" y="6413"/>
                </a:lnTo>
                <a:lnTo>
                  <a:pt x="26123" y="0"/>
                </a:lnTo>
                <a:close/>
              </a:path>
            </a:pathLst>
          </a:custGeom>
          <a:solidFill>
            <a:srgbClr val="1D1D1D"/>
          </a:solidFill>
        </p:spPr>
        <p:txBody>
          <a:bodyPr wrap="square" lIns="0" tIns="0" rIns="0" bIns="0" rtlCol="0"/>
          <a:lstStyle/>
          <a:p>
            <a:endParaRPr/>
          </a:p>
        </p:txBody>
      </p:sp>
      <p:sp>
        <p:nvSpPr>
          <p:cNvPr id="176" name="object 176">
            <a:extLst>
              <a:ext uri="{FF2B5EF4-FFF2-40B4-BE49-F238E27FC236}">
                <a16:creationId xmlns:a16="http://schemas.microsoft.com/office/drawing/2014/main" id="{5E6492BC-DAF0-499A-AEC2-647D1349ADE4}"/>
              </a:ext>
            </a:extLst>
          </p:cNvPr>
          <p:cNvSpPr/>
          <p:nvPr/>
        </p:nvSpPr>
        <p:spPr>
          <a:xfrm>
            <a:off x="8040458" y="5639396"/>
            <a:ext cx="7620" cy="40005"/>
          </a:xfrm>
          <a:custGeom>
            <a:avLst/>
            <a:gdLst/>
            <a:ahLst/>
            <a:cxnLst/>
            <a:rect l="l" t="t" r="r" b="b"/>
            <a:pathLst>
              <a:path w="7620" h="40004">
                <a:moveTo>
                  <a:pt x="0" y="0"/>
                </a:moveTo>
                <a:lnTo>
                  <a:pt x="7200" y="0"/>
                </a:lnTo>
                <a:lnTo>
                  <a:pt x="7200" y="39839"/>
                </a:lnTo>
                <a:lnTo>
                  <a:pt x="0" y="39839"/>
                </a:lnTo>
                <a:lnTo>
                  <a:pt x="0" y="0"/>
                </a:lnTo>
                <a:close/>
              </a:path>
            </a:pathLst>
          </a:custGeom>
          <a:solidFill>
            <a:srgbClr val="1D1D1D"/>
          </a:solidFill>
        </p:spPr>
        <p:txBody>
          <a:bodyPr wrap="square" lIns="0" tIns="0" rIns="0" bIns="0" rtlCol="0"/>
          <a:lstStyle/>
          <a:p>
            <a:endParaRPr/>
          </a:p>
        </p:txBody>
      </p:sp>
      <p:sp>
        <p:nvSpPr>
          <p:cNvPr id="177" name="object 177">
            <a:extLst>
              <a:ext uri="{FF2B5EF4-FFF2-40B4-BE49-F238E27FC236}">
                <a16:creationId xmlns:a16="http://schemas.microsoft.com/office/drawing/2014/main" id="{EC5B9E24-8D96-021B-7A06-FC3F7008BB69}"/>
              </a:ext>
            </a:extLst>
          </p:cNvPr>
          <p:cNvSpPr/>
          <p:nvPr/>
        </p:nvSpPr>
        <p:spPr>
          <a:xfrm>
            <a:off x="8058822" y="5639404"/>
            <a:ext cx="36830" cy="40005"/>
          </a:xfrm>
          <a:custGeom>
            <a:avLst/>
            <a:gdLst/>
            <a:ahLst/>
            <a:cxnLst/>
            <a:rect l="l" t="t" r="r" b="b"/>
            <a:pathLst>
              <a:path w="36829" h="40004">
                <a:moveTo>
                  <a:pt x="9550" y="0"/>
                </a:moveTo>
                <a:lnTo>
                  <a:pt x="0" y="0"/>
                </a:lnTo>
                <a:lnTo>
                  <a:pt x="0" y="39839"/>
                </a:lnTo>
                <a:lnTo>
                  <a:pt x="7200" y="39839"/>
                </a:lnTo>
                <a:lnTo>
                  <a:pt x="7200" y="9283"/>
                </a:lnTo>
                <a:lnTo>
                  <a:pt x="15702" y="9283"/>
                </a:lnTo>
                <a:lnTo>
                  <a:pt x="9550" y="0"/>
                </a:lnTo>
                <a:close/>
              </a:path>
              <a:path w="36829" h="40004">
                <a:moveTo>
                  <a:pt x="15702" y="9283"/>
                </a:moveTo>
                <a:lnTo>
                  <a:pt x="7315" y="9283"/>
                </a:lnTo>
                <a:lnTo>
                  <a:pt x="27330" y="39839"/>
                </a:lnTo>
                <a:lnTo>
                  <a:pt x="36474" y="39839"/>
                </a:lnTo>
                <a:lnTo>
                  <a:pt x="36474" y="29591"/>
                </a:lnTo>
                <a:lnTo>
                  <a:pt x="29159" y="29591"/>
                </a:lnTo>
                <a:lnTo>
                  <a:pt x="15702" y="9283"/>
                </a:lnTo>
                <a:close/>
              </a:path>
              <a:path w="36829" h="40004">
                <a:moveTo>
                  <a:pt x="36474" y="0"/>
                </a:moveTo>
                <a:lnTo>
                  <a:pt x="29273" y="0"/>
                </a:lnTo>
                <a:lnTo>
                  <a:pt x="29273" y="29591"/>
                </a:lnTo>
                <a:lnTo>
                  <a:pt x="36474" y="29591"/>
                </a:lnTo>
                <a:lnTo>
                  <a:pt x="36474" y="0"/>
                </a:lnTo>
                <a:close/>
              </a:path>
            </a:pathLst>
          </a:custGeom>
          <a:solidFill>
            <a:srgbClr val="1D1D1D"/>
          </a:solidFill>
        </p:spPr>
        <p:txBody>
          <a:bodyPr wrap="square" lIns="0" tIns="0" rIns="0" bIns="0" rtlCol="0"/>
          <a:lstStyle/>
          <a:p>
            <a:endParaRPr/>
          </a:p>
        </p:txBody>
      </p:sp>
      <p:sp>
        <p:nvSpPr>
          <p:cNvPr id="178" name="object 178">
            <a:extLst>
              <a:ext uri="{FF2B5EF4-FFF2-40B4-BE49-F238E27FC236}">
                <a16:creationId xmlns:a16="http://schemas.microsoft.com/office/drawing/2014/main" id="{7E227441-054E-F5AF-F352-894D2DF10A43}"/>
              </a:ext>
            </a:extLst>
          </p:cNvPr>
          <p:cNvSpPr/>
          <p:nvPr/>
        </p:nvSpPr>
        <p:spPr>
          <a:xfrm>
            <a:off x="8102099" y="5639399"/>
            <a:ext cx="41275" cy="40005"/>
          </a:xfrm>
          <a:custGeom>
            <a:avLst/>
            <a:gdLst/>
            <a:ahLst/>
            <a:cxnLst/>
            <a:rect l="l" t="t" r="r" b="b"/>
            <a:pathLst>
              <a:path w="41275" h="40004">
                <a:moveTo>
                  <a:pt x="23837" y="0"/>
                </a:moveTo>
                <a:lnTo>
                  <a:pt x="17614" y="0"/>
                </a:lnTo>
                <a:lnTo>
                  <a:pt x="0" y="39839"/>
                </a:lnTo>
                <a:lnTo>
                  <a:pt x="8064" y="39839"/>
                </a:lnTo>
                <a:lnTo>
                  <a:pt x="11722" y="30721"/>
                </a:lnTo>
                <a:lnTo>
                  <a:pt x="37283" y="30721"/>
                </a:lnTo>
                <a:lnTo>
                  <a:pt x="34627" y="24650"/>
                </a:lnTo>
                <a:lnTo>
                  <a:pt x="14185" y="24650"/>
                </a:lnTo>
                <a:lnTo>
                  <a:pt x="20523" y="8445"/>
                </a:lnTo>
                <a:lnTo>
                  <a:pt x="27534" y="8445"/>
                </a:lnTo>
                <a:lnTo>
                  <a:pt x="23837" y="0"/>
                </a:lnTo>
                <a:close/>
              </a:path>
              <a:path w="41275" h="40004">
                <a:moveTo>
                  <a:pt x="37283" y="30721"/>
                </a:moveTo>
                <a:lnTo>
                  <a:pt x="29273" y="30721"/>
                </a:lnTo>
                <a:lnTo>
                  <a:pt x="33045" y="39839"/>
                </a:lnTo>
                <a:lnTo>
                  <a:pt x="41274" y="39839"/>
                </a:lnTo>
                <a:lnTo>
                  <a:pt x="37283" y="30721"/>
                </a:lnTo>
                <a:close/>
              </a:path>
              <a:path w="41275" h="40004">
                <a:moveTo>
                  <a:pt x="27534" y="8445"/>
                </a:moveTo>
                <a:lnTo>
                  <a:pt x="20523" y="8445"/>
                </a:lnTo>
                <a:lnTo>
                  <a:pt x="26758" y="24650"/>
                </a:lnTo>
                <a:lnTo>
                  <a:pt x="34627" y="24650"/>
                </a:lnTo>
                <a:lnTo>
                  <a:pt x="27534" y="8445"/>
                </a:lnTo>
                <a:close/>
              </a:path>
            </a:pathLst>
          </a:custGeom>
          <a:solidFill>
            <a:srgbClr val="1D1D1D"/>
          </a:solidFill>
        </p:spPr>
        <p:txBody>
          <a:bodyPr wrap="square" lIns="0" tIns="0" rIns="0" bIns="0" rtlCol="0"/>
          <a:lstStyle/>
          <a:p>
            <a:endParaRPr/>
          </a:p>
        </p:txBody>
      </p:sp>
      <p:sp>
        <p:nvSpPr>
          <p:cNvPr id="179" name="object 179">
            <a:extLst>
              <a:ext uri="{FF2B5EF4-FFF2-40B4-BE49-F238E27FC236}">
                <a16:creationId xmlns:a16="http://schemas.microsoft.com/office/drawing/2014/main" id="{48C74C08-2C2D-9488-3A82-2F72409E9FE2}"/>
              </a:ext>
            </a:extLst>
          </p:cNvPr>
          <p:cNvSpPr/>
          <p:nvPr/>
        </p:nvSpPr>
        <p:spPr>
          <a:xfrm>
            <a:off x="8150162" y="5639404"/>
            <a:ext cx="36830" cy="40005"/>
          </a:xfrm>
          <a:custGeom>
            <a:avLst/>
            <a:gdLst/>
            <a:ahLst/>
            <a:cxnLst/>
            <a:rect l="l" t="t" r="r" b="b"/>
            <a:pathLst>
              <a:path w="36829" h="40004">
                <a:moveTo>
                  <a:pt x="9550" y="0"/>
                </a:moveTo>
                <a:lnTo>
                  <a:pt x="0" y="0"/>
                </a:lnTo>
                <a:lnTo>
                  <a:pt x="0" y="39839"/>
                </a:lnTo>
                <a:lnTo>
                  <a:pt x="7213" y="39839"/>
                </a:lnTo>
                <a:lnTo>
                  <a:pt x="7213" y="9283"/>
                </a:lnTo>
                <a:lnTo>
                  <a:pt x="15702" y="9283"/>
                </a:lnTo>
                <a:lnTo>
                  <a:pt x="9550" y="0"/>
                </a:lnTo>
                <a:close/>
              </a:path>
              <a:path w="36829" h="40004">
                <a:moveTo>
                  <a:pt x="15702" y="9283"/>
                </a:moveTo>
                <a:lnTo>
                  <a:pt x="7327" y="9283"/>
                </a:lnTo>
                <a:lnTo>
                  <a:pt x="27330" y="39839"/>
                </a:lnTo>
                <a:lnTo>
                  <a:pt x="36474" y="39839"/>
                </a:lnTo>
                <a:lnTo>
                  <a:pt x="36474" y="29591"/>
                </a:lnTo>
                <a:lnTo>
                  <a:pt x="29159" y="29591"/>
                </a:lnTo>
                <a:lnTo>
                  <a:pt x="15702" y="9283"/>
                </a:lnTo>
                <a:close/>
              </a:path>
              <a:path w="36829" h="40004">
                <a:moveTo>
                  <a:pt x="36474" y="0"/>
                </a:moveTo>
                <a:lnTo>
                  <a:pt x="29273" y="0"/>
                </a:lnTo>
                <a:lnTo>
                  <a:pt x="29273" y="29591"/>
                </a:lnTo>
                <a:lnTo>
                  <a:pt x="36474" y="29591"/>
                </a:lnTo>
                <a:lnTo>
                  <a:pt x="36474" y="0"/>
                </a:lnTo>
                <a:close/>
              </a:path>
            </a:pathLst>
          </a:custGeom>
          <a:solidFill>
            <a:srgbClr val="1D1D1D"/>
          </a:solidFill>
        </p:spPr>
        <p:txBody>
          <a:bodyPr wrap="square" lIns="0" tIns="0" rIns="0" bIns="0" rtlCol="0"/>
          <a:lstStyle/>
          <a:p>
            <a:endParaRPr/>
          </a:p>
        </p:txBody>
      </p:sp>
      <p:sp>
        <p:nvSpPr>
          <p:cNvPr id="180" name="object 180">
            <a:extLst>
              <a:ext uri="{FF2B5EF4-FFF2-40B4-BE49-F238E27FC236}">
                <a16:creationId xmlns:a16="http://schemas.microsoft.com/office/drawing/2014/main" id="{2B31181E-83BE-9F4B-31D7-0DE17C29CF29}"/>
              </a:ext>
            </a:extLst>
          </p:cNvPr>
          <p:cNvSpPr/>
          <p:nvPr/>
        </p:nvSpPr>
        <p:spPr>
          <a:xfrm>
            <a:off x="8195888" y="5638394"/>
            <a:ext cx="36830" cy="41910"/>
          </a:xfrm>
          <a:custGeom>
            <a:avLst/>
            <a:gdLst/>
            <a:ahLst/>
            <a:cxnLst/>
            <a:rect l="l" t="t" r="r" b="b"/>
            <a:pathLst>
              <a:path w="36829" h="41910">
                <a:moveTo>
                  <a:pt x="24027" y="0"/>
                </a:moveTo>
                <a:lnTo>
                  <a:pt x="18159" y="0"/>
                </a:lnTo>
                <a:lnTo>
                  <a:pt x="15276" y="508"/>
                </a:lnTo>
                <a:lnTo>
                  <a:pt x="12647" y="1524"/>
                </a:lnTo>
                <a:lnTo>
                  <a:pt x="10057" y="2489"/>
                </a:lnTo>
                <a:lnTo>
                  <a:pt x="0" y="24752"/>
                </a:lnTo>
                <a:lnTo>
                  <a:pt x="430" y="27038"/>
                </a:lnTo>
                <a:lnTo>
                  <a:pt x="18159" y="41859"/>
                </a:lnTo>
                <a:lnTo>
                  <a:pt x="24255" y="41859"/>
                </a:lnTo>
                <a:lnTo>
                  <a:pt x="27049" y="41300"/>
                </a:lnTo>
                <a:lnTo>
                  <a:pt x="32320" y="39052"/>
                </a:lnTo>
                <a:lnTo>
                  <a:pt x="34542" y="37249"/>
                </a:lnTo>
                <a:lnTo>
                  <a:pt x="35874" y="35445"/>
                </a:lnTo>
                <a:lnTo>
                  <a:pt x="19239" y="35445"/>
                </a:lnTo>
                <a:lnTo>
                  <a:pt x="17334" y="35064"/>
                </a:lnTo>
                <a:lnTo>
                  <a:pt x="7440" y="22783"/>
                </a:lnTo>
                <a:lnTo>
                  <a:pt x="7440" y="18656"/>
                </a:lnTo>
                <a:lnTo>
                  <a:pt x="11276" y="10579"/>
                </a:lnTo>
                <a:lnTo>
                  <a:pt x="12495" y="9258"/>
                </a:lnTo>
                <a:lnTo>
                  <a:pt x="13943" y="8242"/>
                </a:lnTo>
                <a:lnTo>
                  <a:pt x="17334" y="6781"/>
                </a:lnTo>
                <a:lnTo>
                  <a:pt x="19239" y="6413"/>
                </a:lnTo>
                <a:lnTo>
                  <a:pt x="35299" y="6413"/>
                </a:lnTo>
                <a:lnTo>
                  <a:pt x="35457" y="6299"/>
                </a:lnTo>
                <a:lnTo>
                  <a:pt x="33437" y="4013"/>
                </a:lnTo>
                <a:lnTo>
                  <a:pt x="31240" y="2400"/>
                </a:lnTo>
                <a:lnTo>
                  <a:pt x="28891" y="1460"/>
                </a:lnTo>
                <a:lnTo>
                  <a:pt x="26554" y="482"/>
                </a:lnTo>
                <a:lnTo>
                  <a:pt x="24027" y="0"/>
                </a:lnTo>
                <a:close/>
              </a:path>
              <a:path w="36829" h="41910">
                <a:moveTo>
                  <a:pt x="30427" y="30607"/>
                </a:moveTo>
                <a:lnTo>
                  <a:pt x="22973" y="35445"/>
                </a:lnTo>
                <a:lnTo>
                  <a:pt x="35874" y="35445"/>
                </a:lnTo>
                <a:lnTo>
                  <a:pt x="36371" y="34772"/>
                </a:lnTo>
                <a:lnTo>
                  <a:pt x="30427" y="30607"/>
                </a:lnTo>
                <a:close/>
              </a:path>
              <a:path w="36829" h="41910">
                <a:moveTo>
                  <a:pt x="35299" y="6413"/>
                </a:moveTo>
                <a:lnTo>
                  <a:pt x="22744" y="6413"/>
                </a:lnTo>
                <a:lnTo>
                  <a:pt x="24141" y="6680"/>
                </a:lnTo>
                <a:lnTo>
                  <a:pt x="26922" y="7721"/>
                </a:lnTo>
                <a:lnTo>
                  <a:pt x="28370" y="8775"/>
                </a:lnTo>
                <a:lnTo>
                  <a:pt x="29856" y="10350"/>
                </a:lnTo>
                <a:lnTo>
                  <a:pt x="35299" y="6413"/>
                </a:lnTo>
                <a:close/>
              </a:path>
            </a:pathLst>
          </a:custGeom>
          <a:solidFill>
            <a:srgbClr val="1D1D1D"/>
          </a:solidFill>
        </p:spPr>
        <p:txBody>
          <a:bodyPr wrap="square" lIns="0" tIns="0" rIns="0" bIns="0" rtlCol="0"/>
          <a:lstStyle/>
          <a:p>
            <a:endParaRPr/>
          </a:p>
        </p:txBody>
      </p:sp>
      <p:sp>
        <p:nvSpPr>
          <p:cNvPr id="181" name="object 181">
            <a:extLst>
              <a:ext uri="{FF2B5EF4-FFF2-40B4-BE49-F238E27FC236}">
                <a16:creationId xmlns:a16="http://schemas.microsoft.com/office/drawing/2014/main" id="{70898552-3758-4B1B-5483-D4096BF8149C}"/>
              </a:ext>
            </a:extLst>
          </p:cNvPr>
          <p:cNvSpPr/>
          <p:nvPr/>
        </p:nvSpPr>
        <p:spPr>
          <a:xfrm>
            <a:off x="8239383" y="5639404"/>
            <a:ext cx="27940" cy="40005"/>
          </a:xfrm>
          <a:custGeom>
            <a:avLst/>
            <a:gdLst/>
            <a:ahLst/>
            <a:cxnLst/>
            <a:rect l="l" t="t" r="r" b="b"/>
            <a:pathLst>
              <a:path w="27940" h="40004">
                <a:moveTo>
                  <a:pt x="26822" y="0"/>
                </a:moveTo>
                <a:lnTo>
                  <a:pt x="0" y="0"/>
                </a:lnTo>
                <a:lnTo>
                  <a:pt x="0" y="39839"/>
                </a:lnTo>
                <a:lnTo>
                  <a:pt x="27851" y="39839"/>
                </a:lnTo>
                <a:lnTo>
                  <a:pt x="27851" y="33426"/>
                </a:lnTo>
                <a:lnTo>
                  <a:pt x="7200" y="33426"/>
                </a:lnTo>
                <a:lnTo>
                  <a:pt x="7200" y="22618"/>
                </a:lnTo>
                <a:lnTo>
                  <a:pt x="25793" y="22618"/>
                </a:lnTo>
                <a:lnTo>
                  <a:pt x="25793" y="16205"/>
                </a:lnTo>
                <a:lnTo>
                  <a:pt x="7200" y="16205"/>
                </a:lnTo>
                <a:lnTo>
                  <a:pt x="7200" y="6413"/>
                </a:lnTo>
                <a:lnTo>
                  <a:pt x="26822" y="6413"/>
                </a:lnTo>
                <a:lnTo>
                  <a:pt x="26822" y="0"/>
                </a:lnTo>
                <a:close/>
              </a:path>
            </a:pathLst>
          </a:custGeom>
          <a:solidFill>
            <a:srgbClr val="1D1D1D"/>
          </a:solidFill>
        </p:spPr>
        <p:txBody>
          <a:bodyPr wrap="square" lIns="0" tIns="0" rIns="0" bIns="0" rtlCol="0"/>
          <a:lstStyle/>
          <a:p>
            <a:endParaRPr/>
          </a:p>
        </p:txBody>
      </p:sp>
      <p:sp>
        <p:nvSpPr>
          <p:cNvPr id="182" name="object 182">
            <a:extLst>
              <a:ext uri="{FF2B5EF4-FFF2-40B4-BE49-F238E27FC236}">
                <a16:creationId xmlns:a16="http://schemas.microsoft.com/office/drawing/2014/main" id="{0C0CBA17-BEDE-B318-6BEF-68F0B98E2FFD}"/>
              </a:ext>
            </a:extLst>
          </p:cNvPr>
          <p:cNvSpPr/>
          <p:nvPr/>
        </p:nvSpPr>
        <p:spPr>
          <a:xfrm>
            <a:off x="7803175" y="5502095"/>
            <a:ext cx="463082" cy="103200"/>
          </a:xfrm>
          <a:prstGeom prst="rect">
            <a:avLst/>
          </a:prstGeom>
          <a:blipFill>
            <a:blip r:embed="rId28" cstate="print"/>
            <a:stretch>
              <a:fillRect/>
            </a:stretch>
          </a:blipFill>
        </p:spPr>
        <p:txBody>
          <a:bodyPr wrap="square" lIns="0" tIns="0" rIns="0" bIns="0" rtlCol="0"/>
          <a:lstStyle/>
          <a:p>
            <a:endParaRPr/>
          </a:p>
        </p:txBody>
      </p:sp>
      <p:sp>
        <p:nvSpPr>
          <p:cNvPr id="183" name="object 183">
            <a:extLst>
              <a:ext uri="{FF2B5EF4-FFF2-40B4-BE49-F238E27FC236}">
                <a16:creationId xmlns:a16="http://schemas.microsoft.com/office/drawing/2014/main" id="{7DFA0E57-1AAE-C019-DEE1-84A37D8688C5}"/>
              </a:ext>
            </a:extLst>
          </p:cNvPr>
          <p:cNvSpPr/>
          <p:nvPr/>
        </p:nvSpPr>
        <p:spPr>
          <a:xfrm>
            <a:off x="8386202" y="5793958"/>
            <a:ext cx="439990" cy="112420"/>
          </a:xfrm>
          <a:prstGeom prst="rect">
            <a:avLst/>
          </a:prstGeom>
          <a:blipFill>
            <a:blip r:embed="rId29" cstate="print"/>
            <a:stretch>
              <a:fillRect/>
            </a:stretch>
          </a:blipFill>
        </p:spPr>
        <p:txBody>
          <a:bodyPr wrap="square" lIns="0" tIns="0" rIns="0" bIns="0" rtlCol="0"/>
          <a:lstStyle/>
          <a:p>
            <a:endParaRPr/>
          </a:p>
        </p:txBody>
      </p:sp>
      <p:sp>
        <p:nvSpPr>
          <p:cNvPr id="184" name="object 184">
            <a:extLst>
              <a:ext uri="{FF2B5EF4-FFF2-40B4-BE49-F238E27FC236}">
                <a16:creationId xmlns:a16="http://schemas.microsoft.com/office/drawing/2014/main" id="{582372D4-E1EE-250A-13EB-886E64E5357A}"/>
              </a:ext>
            </a:extLst>
          </p:cNvPr>
          <p:cNvSpPr/>
          <p:nvPr/>
        </p:nvSpPr>
        <p:spPr>
          <a:xfrm>
            <a:off x="8881757" y="5791934"/>
            <a:ext cx="86995" cy="116839"/>
          </a:xfrm>
          <a:custGeom>
            <a:avLst/>
            <a:gdLst/>
            <a:ahLst/>
            <a:cxnLst/>
            <a:rect l="l" t="t" r="r" b="b"/>
            <a:pathLst>
              <a:path w="86995" h="116839">
                <a:moveTo>
                  <a:pt x="59918" y="0"/>
                </a:moveTo>
                <a:lnTo>
                  <a:pt x="36133" y="4062"/>
                </a:lnTo>
                <a:lnTo>
                  <a:pt x="17138" y="15794"/>
                </a:lnTo>
                <a:lnTo>
                  <a:pt x="4554" y="34509"/>
                </a:lnTo>
                <a:lnTo>
                  <a:pt x="0" y="59524"/>
                </a:lnTo>
                <a:lnTo>
                  <a:pt x="3930" y="82869"/>
                </a:lnTo>
                <a:lnTo>
                  <a:pt x="15241" y="100757"/>
                </a:lnTo>
                <a:lnTo>
                  <a:pt x="33213" y="112208"/>
                </a:lnTo>
                <a:lnTo>
                  <a:pt x="57124" y="116243"/>
                </a:lnTo>
                <a:lnTo>
                  <a:pt x="66724" y="115785"/>
                </a:lnTo>
                <a:lnTo>
                  <a:pt x="74945" y="114609"/>
                </a:lnTo>
                <a:lnTo>
                  <a:pt x="81495" y="113012"/>
                </a:lnTo>
                <a:lnTo>
                  <a:pt x="86080" y="111290"/>
                </a:lnTo>
                <a:lnTo>
                  <a:pt x="83569" y="99021"/>
                </a:lnTo>
                <a:lnTo>
                  <a:pt x="60579" y="99021"/>
                </a:lnTo>
                <a:lnTo>
                  <a:pt x="44062" y="96172"/>
                </a:lnTo>
                <a:lnTo>
                  <a:pt x="31823" y="88047"/>
                </a:lnTo>
                <a:lnTo>
                  <a:pt x="24217" y="75281"/>
                </a:lnTo>
                <a:lnTo>
                  <a:pt x="21602" y="58508"/>
                </a:lnTo>
                <a:lnTo>
                  <a:pt x="24531" y="40516"/>
                </a:lnTo>
                <a:lnTo>
                  <a:pt x="32670" y="27482"/>
                </a:lnTo>
                <a:lnTo>
                  <a:pt x="45048" y="19554"/>
                </a:lnTo>
                <a:lnTo>
                  <a:pt x="60693" y="16878"/>
                </a:lnTo>
                <a:lnTo>
                  <a:pt x="83871" y="16878"/>
                </a:lnTo>
                <a:lnTo>
                  <a:pt x="86969" y="4838"/>
                </a:lnTo>
                <a:lnTo>
                  <a:pt x="82901" y="3177"/>
                </a:lnTo>
                <a:lnTo>
                  <a:pt x="76954" y="1614"/>
                </a:lnTo>
                <a:lnTo>
                  <a:pt x="69251" y="454"/>
                </a:lnTo>
                <a:lnTo>
                  <a:pt x="59918" y="0"/>
                </a:lnTo>
                <a:close/>
              </a:path>
              <a:path w="86995" h="116839">
                <a:moveTo>
                  <a:pt x="82740" y="94970"/>
                </a:moveTo>
                <a:lnTo>
                  <a:pt x="77292" y="97332"/>
                </a:lnTo>
                <a:lnTo>
                  <a:pt x="68707" y="99021"/>
                </a:lnTo>
                <a:lnTo>
                  <a:pt x="83569" y="99021"/>
                </a:lnTo>
                <a:lnTo>
                  <a:pt x="82740" y="94970"/>
                </a:lnTo>
                <a:close/>
              </a:path>
              <a:path w="86995" h="116839">
                <a:moveTo>
                  <a:pt x="83871" y="16878"/>
                </a:moveTo>
                <a:lnTo>
                  <a:pt x="69938" y="16878"/>
                </a:lnTo>
                <a:lnTo>
                  <a:pt x="77508" y="18910"/>
                </a:lnTo>
                <a:lnTo>
                  <a:pt x="82740" y="21272"/>
                </a:lnTo>
                <a:lnTo>
                  <a:pt x="83871" y="16878"/>
                </a:lnTo>
                <a:close/>
              </a:path>
            </a:pathLst>
          </a:custGeom>
          <a:solidFill>
            <a:srgbClr val="1560A9"/>
          </a:solidFill>
        </p:spPr>
        <p:txBody>
          <a:bodyPr wrap="square" lIns="0" tIns="0" rIns="0" bIns="0" rtlCol="0"/>
          <a:lstStyle/>
          <a:p>
            <a:endParaRPr/>
          </a:p>
        </p:txBody>
      </p:sp>
      <p:sp>
        <p:nvSpPr>
          <p:cNvPr id="185" name="object 185">
            <a:extLst>
              <a:ext uri="{FF2B5EF4-FFF2-40B4-BE49-F238E27FC236}">
                <a16:creationId xmlns:a16="http://schemas.microsoft.com/office/drawing/2014/main" id="{D7342000-2932-1E67-2C50-968C27B4A89E}"/>
              </a:ext>
            </a:extLst>
          </p:cNvPr>
          <p:cNvSpPr/>
          <p:nvPr/>
        </p:nvSpPr>
        <p:spPr>
          <a:xfrm>
            <a:off x="8978300" y="5793511"/>
            <a:ext cx="98425" cy="113030"/>
          </a:xfrm>
          <a:custGeom>
            <a:avLst/>
            <a:gdLst/>
            <a:ahLst/>
            <a:cxnLst/>
            <a:rect l="l" t="t" r="r" b="b"/>
            <a:pathLst>
              <a:path w="98425" h="113029">
                <a:moveTo>
                  <a:pt x="61810" y="0"/>
                </a:moveTo>
                <a:lnTo>
                  <a:pt x="35750" y="0"/>
                </a:lnTo>
                <a:lnTo>
                  <a:pt x="0" y="112864"/>
                </a:lnTo>
                <a:lnTo>
                  <a:pt x="21043" y="112864"/>
                </a:lnTo>
                <a:lnTo>
                  <a:pt x="30746" y="80898"/>
                </a:lnTo>
                <a:lnTo>
                  <a:pt x="87909" y="80898"/>
                </a:lnTo>
                <a:lnTo>
                  <a:pt x="82902" y="65379"/>
                </a:lnTo>
                <a:lnTo>
                  <a:pt x="33858" y="65379"/>
                </a:lnTo>
                <a:lnTo>
                  <a:pt x="42532" y="37591"/>
                </a:lnTo>
                <a:lnTo>
                  <a:pt x="44551" y="30835"/>
                </a:lnTo>
                <a:lnTo>
                  <a:pt x="46215" y="22948"/>
                </a:lnTo>
                <a:lnTo>
                  <a:pt x="47777" y="16433"/>
                </a:lnTo>
                <a:lnTo>
                  <a:pt x="67112" y="16433"/>
                </a:lnTo>
                <a:lnTo>
                  <a:pt x="61810" y="0"/>
                </a:lnTo>
                <a:close/>
              </a:path>
              <a:path w="98425" h="113029">
                <a:moveTo>
                  <a:pt x="87909" y="80898"/>
                </a:moveTo>
                <a:lnTo>
                  <a:pt x="66141" y="80898"/>
                </a:lnTo>
                <a:lnTo>
                  <a:pt x="76288" y="112864"/>
                </a:lnTo>
                <a:lnTo>
                  <a:pt x="98221" y="112864"/>
                </a:lnTo>
                <a:lnTo>
                  <a:pt x="87909" y="80898"/>
                </a:lnTo>
                <a:close/>
              </a:path>
              <a:path w="98425" h="113029">
                <a:moveTo>
                  <a:pt x="67112" y="16433"/>
                </a:moveTo>
                <a:lnTo>
                  <a:pt x="48107" y="16433"/>
                </a:lnTo>
                <a:lnTo>
                  <a:pt x="48107" y="16649"/>
                </a:lnTo>
                <a:lnTo>
                  <a:pt x="49784" y="23190"/>
                </a:lnTo>
                <a:lnTo>
                  <a:pt x="51562" y="30835"/>
                </a:lnTo>
                <a:lnTo>
                  <a:pt x="53670" y="37591"/>
                </a:lnTo>
                <a:lnTo>
                  <a:pt x="62471" y="65379"/>
                </a:lnTo>
                <a:lnTo>
                  <a:pt x="82902" y="65379"/>
                </a:lnTo>
                <a:lnTo>
                  <a:pt x="67112" y="16433"/>
                </a:lnTo>
                <a:close/>
              </a:path>
            </a:pathLst>
          </a:custGeom>
          <a:solidFill>
            <a:srgbClr val="1560A9"/>
          </a:solidFill>
        </p:spPr>
        <p:txBody>
          <a:bodyPr wrap="square" lIns="0" tIns="0" rIns="0" bIns="0" rtlCol="0"/>
          <a:lstStyle/>
          <a:p>
            <a:endParaRPr/>
          </a:p>
        </p:txBody>
      </p:sp>
      <p:sp>
        <p:nvSpPr>
          <p:cNvPr id="186" name="object 186">
            <a:extLst>
              <a:ext uri="{FF2B5EF4-FFF2-40B4-BE49-F238E27FC236}">
                <a16:creationId xmlns:a16="http://schemas.microsoft.com/office/drawing/2014/main" id="{BF40549B-1DAB-3BDE-D9BE-F40F89A022FF}"/>
              </a:ext>
            </a:extLst>
          </p:cNvPr>
          <p:cNvSpPr/>
          <p:nvPr/>
        </p:nvSpPr>
        <p:spPr>
          <a:xfrm>
            <a:off x="9092003" y="5792721"/>
            <a:ext cx="75565" cy="113664"/>
          </a:xfrm>
          <a:custGeom>
            <a:avLst/>
            <a:gdLst/>
            <a:ahLst/>
            <a:cxnLst/>
            <a:rect l="l" t="t" r="r" b="b"/>
            <a:pathLst>
              <a:path w="75565" h="113664">
                <a:moveTo>
                  <a:pt x="33299" y="0"/>
                </a:moveTo>
                <a:lnTo>
                  <a:pt x="31178" y="0"/>
                </a:lnTo>
                <a:lnTo>
                  <a:pt x="21627" y="177"/>
                </a:lnTo>
                <a:lnTo>
                  <a:pt x="13293" y="661"/>
                </a:lnTo>
                <a:lnTo>
                  <a:pt x="6107" y="1376"/>
                </a:lnTo>
                <a:lnTo>
                  <a:pt x="0" y="2247"/>
                </a:lnTo>
                <a:lnTo>
                  <a:pt x="0" y="113652"/>
                </a:lnTo>
                <a:lnTo>
                  <a:pt x="20269" y="113652"/>
                </a:lnTo>
                <a:lnTo>
                  <a:pt x="20269" y="70891"/>
                </a:lnTo>
                <a:lnTo>
                  <a:pt x="40254" y="70891"/>
                </a:lnTo>
                <a:lnTo>
                  <a:pt x="68724" y="55587"/>
                </a:lnTo>
                <a:lnTo>
                  <a:pt x="26060" y="55587"/>
                </a:lnTo>
                <a:lnTo>
                  <a:pt x="22948" y="55371"/>
                </a:lnTo>
                <a:lnTo>
                  <a:pt x="20269" y="54571"/>
                </a:lnTo>
                <a:lnTo>
                  <a:pt x="20269" y="16878"/>
                </a:lnTo>
                <a:lnTo>
                  <a:pt x="22377" y="16319"/>
                </a:lnTo>
                <a:lnTo>
                  <a:pt x="26390" y="15874"/>
                </a:lnTo>
                <a:lnTo>
                  <a:pt x="69859" y="15874"/>
                </a:lnTo>
                <a:lnTo>
                  <a:pt x="68616" y="13777"/>
                </a:lnTo>
                <a:lnTo>
                  <a:pt x="64349" y="9232"/>
                </a:lnTo>
                <a:lnTo>
                  <a:pt x="64033" y="9232"/>
                </a:lnTo>
                <a:lnTo>
                  <a:pt x="58888" y="5750"/>
                </a:lnTo>
                <a:lnTo>
                  <a:pt x="52771" y="3082"/>
                </a:lnTo>
                <a:lnTo>
                  <a:pt x="45631" y="1239"/>
                </a:lnTo>
                <a:lnTo>
                  <a:pt x="37414" y="228"/>
                </a:lnTo>
                <a:lnTo>
                  <a:pt x="33299" y="0"/>
                </a:lnTo>
                <a:close/>
              </a:path>
              <a:path w="75565" h="113664">
                <a:moveTo>
                  <a:pt x="40254" y="70891"/>
                </a:moveTo>
                <a:lnTo>
                  <a:pt x="20269" y="70891"/>
                </a:lnTo>
                <a:lnTo>
                  <a:pt x="23050" y="71564"/>
                </a:lnTo>
                <a:lnTo>
                  <a:pt x="26390" y="71793"/>
                </a:lnTo>
                <a:lnTo>
                  <a:pt x="32740" y="71793"/>
                </a:lnTo>
                <a:lnTo>
                  <a:pt x="35191" y="71691"/>
                </a:lnTo>
                <a:lnTo>
                  <a:pt x="37528" y="71348"/>
                </a:lnTo>
                <a:lnTo>
                  <a:pt x="40254" y="70891"/>
                </a:lnTo>
                <a:close/>
              </a:path>
              <a:path w="75565" h="113664">
                <a:moveTo>
                  <a:pt x="37528" y="54914"/>
                </a:moveTo>
                <a:lnTo>
                  <a:pt x="35306" y="55371"/>
                </a:lnTo>
                <a:lnTo>
                  <a:pt x="32854" y="55587"/>
                </a:lnTo>
                <a:lnTo>
                  <a:pt x="68724" y="55587"/>
                </a:lnTo>
                <a:lnTo>
                  <a:pt x="68993" y="55257"/>
                </a:lnTo>
                <a:lnTo>
                  <a:pt x="37414" y="55257"/>
                </a:lnTo>
                <a:lnTo>
                  <a:pt x="37528" y="54914"/>
                </a:lnTo>
                <a:close/>
              </a:path>
              <a:path w="75565" h="113664">
                <a:moveTo>
                  <a:pt x="69859" y="15874"/>
                </a:moveTo>
                <a:lnTo>
                  <a:pt x="33959" y="15874"/>
                </a:lnTo>
                <a:lnTo>
                  <a:pt x="35750" y="15976"/>
                </a:lnTo>
                <a:lnTo>
                  <a:pt x="37414" y="16319"/>
                </a:lnTo>
                <a:lnTo>
                  <a:pt x="44713" y="18400"/>
                </a:lnTo>
                <a:lnTo>
                  <a:pt x="50134" y="22253"/>
                </a:lnTo>
                <a:lnTo>
                  <a:pt x="53510" y="27835"/>
                </a:lnTo>
                <a:lnTo>
                  <a:pt x="54673" y="35102"/>
                </a:lnTo>
                <a:lnTo>
                  <a:pt x="53510" y="42509"/>
                </a:lnTo>
                <a:lnTo>
                  <a:pt x="50128" y="48433"/>
                </a:lnTo>
                <a:lnTo>
                  <a:pt x="44713" y="52722"/>
                </a:lnTo>
                <a:lnTo>
                  <a:pt x="37414" y="55257"/>
                </a:lnTo>
                <a:lnTo>
                  <a:pt x="68993" y="55257"/>
                </a:lnTo>
                <a:lnTo>
                  <a:pt x="69704" y="54385"/>
                </a:lnTo>
                <a:lnTo>
                  <a:pt x="72665" y="48428"/>
                </a:lnTo>
                <a:lnTo>
                  <a:pt x="74455" y="41615"/>
                </a:lnTo>
                <a:lnTo>
                  <a:pt x="75057" y="33985"/>
                </a:lnTo>
                <a:lnTo>
                  <a:pt x="74275" y="26361"/>
                </a:lnTo>
                <a:lnTo>
                  <a:pt x="72062" y="19594"/>
                </a:lnTo>
                <a:lnTo>
                  <a:pt x="69859" y="15874"/>
                </a:lnTo>
                <a:close/>
              </a:path>
              <a:path w="75565" h="113664">
                <a:moveTo>
                  <a:pt x="64135" y="9004"/>
                </a:moveTo>
                <a:lnTo>
                  <a:pt x="64033" y="9232"/>
                </a:lnTo>
                <a:lnTo>
                  <a:pt x="64349" y="9232"/>
                </a:lnTo>
                <a:lnTo>
                  <a:pt x="64135" y="9004"/>
                </a:lnTo>
                <a:close/>
              </a:path>
            </a:pathLst>
          </a:custGeom>
          <a:solidFill>
            <a:srgbClr val="1560A9"/>
          </a:solidFill>
        </p:spPr>
        <p:txBody>
          <a:bodyPr wrap="square" lIns="0" tIns="0" rIns="0" bIns="0" rtlCol="0"/>
          <a:lstStyle/>
          <a:p>
            <a:endParaRPr/>
          </a:p>
        </p:txBody>
      </p:sp>
      <p:sp>
        <p:nvSpPr>
          <p:cNvPr id="187" name="object 187">
            <a:extLst>
              <a:ext uri="{FF2B5EF4-FFF2-40B4-BE49-F238E27FC236}">
                <a16:creationId xmlns:a16="http://schemas.microsoft.com/office/drawing/2014/main" id="{D33F5300-A4F9-EEC2-714E-3404C04AAC1E}"/>
              </a:ext>
            </a:extLst>
          </p:cNvPr>
          <p:cNvSpPr/>
          <p:nvPr/>
        </p:nvSpPr>
        <p:spPr>
          <a:xfrm>
            <a:off x="9194851" y="5793511"/>
            <a:ext cx="0" cy="113030"/>
          </a:xfrm>
          <a:custGeom>
            <a:avLst/>
            <a:gdLst/>
            <a:ahLst/>
            <a:cxnLst/>
            <a:rect l="l" t="t" r="r" b="b"/>
            <a:pathLst>
              <a:path h="113029">
                <a:moveTo>
                  <a:pt x="0" y="0"/>
                </a:moveTo>
                <a:lnTo>
                  <a:pt x="0" y="112864"/>
                </a:lnTo>
              </a:path>
            </a:pathLst>
          </a:custGeom>
          <a:ln w="20370">
            <a:solidFill>
              <a:srgbClr val="1560A9"/>
            </a:solidFill>
          </a:ln>
        </p:spPr>
        <p:txBody>
          <a:bodyPr wrap="square" lIns="0" tIns="0" rIns="0" bIns="0" rtlCol="0"/>
          <a:lstStyle/>
          <a:p>
            <a:endParaRPr/>
          </a:p>
        </p:txBody>
      </p:sp>
      <p:sp>
        <p:nvSpPr>
          <p:cNvPr id="188" name="object 188">
            <a:extLst>
              <a:ext uri="{FF2B5EF4-FFF2-40B4-BE49-F238E27FC236}">
                <a16:creationId xmlns:a16="http://schemas.microsoft.com/office/drawing/2014/main" id="{EE86D661-38E9-02FA-BC16-AA814D1ECCD8}"/>
              </a:ext>
            </a:extLst>
          </p:cNvPr>
          <p:cNvSpPr/>
          <p:nvPr/>
        </p:nvSpPr>
        <p:spPr>
          <a:xfrm>
            <a:off x="9260062" y="5810732"/>
            <a:ext cx="0" cy="95885"/>
          </a:xfrm>
          <a:custGeom>
            <a:avLst/>
            <a:gdLst/>
            <a:ahLst/>
            <a:cxnLst/>
            <a:rect l="l" t="t" r="r" b="b"/>
            <a:pathLst>
              <a:path h="95885">
                <a:moveTo>
                  <a:pt x="0" y="0"/>
                </a:moveTo>
                <a:lnTo>
                  <a:pt x="0" y="95643"/>
                </a:lnTo>
              </a:path>
            </a:pathLst>
          </a:custGeom>
          <a:ln w="20269">
            <a:solidFill>
              <a:srgbClr val="1560A9"/>
            </a:solidFill>
          </a:ln>
        </p:spPr>
        <p:txBody>
          <a:bodyPr wrap="square" lIns="0" tIns="0" rIns="0" bIns="0" rtlCol="0"/>
          <a:lstStyle/>
          <a:p>
            <a:endParaRPr/>
          </a:p>
        </p:txBody>
      </p:sp>
      <p:sp>
        <p:nvSpPr>
          <p:cNvPr id="189" name="object 189">
            <a:extLst>
              <a:ext uri="{FF2B5EF4-FFF2-40B4-BE49-F238E27FC236}">
                <a16:creationId xmlns:a16="http://schemas.microsoft.com/office/drawing/2014/main" id="{5C243A8C-2BC5-7B5D-C6EE-D307051C888C}"/>
              </a:ext>
            </a:extLst>
          </p:cNvPr>
          <p:cNvSpPr/>
          <p:nvPr/>
        </p:nvSpPr>
        <p:spPr>
          <a:xfrm>
            <a:off x="9217962" y="5793511"/>
            <a:ext cx="84455" cy="17780"/>
          </a:xfrm>
          <a:custGeom>
            <a:avLst/>
            <a:gdLst/>
            <a:ahLst/>
            <a:cxnLst/>
            <a:rect l="l" t="t" r="r" b="b"/>
            <a:pathLst>
              <a:path w="84454" h="17779">
                <a:moveTo>
                  <a:pt x="84416" y="0"/>
                </a:moveTo>
                <a:lnTo>
                  <a:pt x="0" y="0"/>
                </a:lnTo>
                <a:lnTo>
                  <a:pt x="0" y="17221"/>
                </a:lnTo>
                <a:lnTo>
                  <a:pt x="84416" y="17221"/>
                </a:lnTo>
                <a:lnTo>
                  <a:pt x="84416" y="0"/>
                </a:lnTo>
                <a:close/>
              </a:path>
            </a:pathLst>
          </a:custGeom>
          <a:solidFill>
            <a:srgbClr val="1560A9"/>
          </a:solidFill>
        </p:spPr>
        <p:txBody>
          <a:bodyPr wrap="square" lIns="0" tIns="0" rIns="0" bIns="0" rtlCol="0"/>
          <a:lstStyle/>
          <a:p>
            <a:endParaRPr/>
          </a:p>
        </p:txBody>
      </p:sp>
      <p:sp>
        <p:nvSpPr>
          <p:cNvPr id="190" name="object 190">
            <a:extLst>
              <a:ext uri="{FF2B5EF4-FFF2-40B4-BE49-F238E27FC236}">
                <a16:creationId xmlns:a16="http://schemas.microsoft.com/office/drawing/2014/main" id="{A99AC85C-61D2-36C6-8A8E-7F9206EF0737}"/>
              </a:ext>
            </a:extLst>
          </p:cNvPr>
          <p:cNvSpPr/>
          <p:nvPr/>
        </p:nvSpPr>
        <p:spPr>
          <a:xfrm>
            <a:off x="9295114" y="5793511"/>
            <a:ext cx="98425" cy="113030"/>
          </a:xfrm>
          <a:custGeom>
            <a:avLst/>
            <a:gdLst/>
            <a:ahLst/>
            <a:cxnLst/>
            <a:rect l="l" t="t" r="r" b="b"/>
            <a:pathLst>
              <a:path w="98425" h="113029">
                <a:moveTo>
                  <a:pt x="61810" y="0"/>
                </a:moveTo>
                <a:lnTo>
                  <a:pt x="35750" y="0"/>
                </a:lnTo>
                <a:lnTo>
                  <a:pt x="0" y="112864"/>
                </a:lnTo>
                <a:lnTo>
                  <a:pt x="21056" y="112864"/>
                </a:lnTo>
                <a:lnTo>
                  <a:pt x="30746" y="80898"/>
                </a:lnTo>
                <a:lnTo>
                  <a:pt x="87909" y="80898"/>
                </a:lnTo>
                <a:lnTo>
                  <a:pt x="82902" y="65379"/>
                </a:lnTo>
                <a:lnTo>
                  <a:pt x="33972" y="65379"/>
                </a:lnTo>
                <a:lnTo>
                  <a:pt x="42545" y="37591"/>
                </a:lnTo>
                <a:lnTo>
                  <a:pt x="44551" y="30835"/>
                </a:lnTo>
                <a:lnTo>
                  <a:pt x="46228" y="22948"/>
                </a:lnTo>
                <a:lnTo>
                  <a:pt x="47891" y="16433"/>
                </a:lnTo>
                <a:lnTo>
                  <a:pt x="67112" y="16433"/>
                </a:lnTo>
                <a:lnTo>
                  <a:pt x="61810" y="0"/>
                </a:lnTo>
                <a:close/>
              </a:path>
              <a:path w="98425" h="113029">
                <a:moveTo>
                  <a:pt x="87909" y="80898"/>
                </a:moveTo>
                <a:lnTo>
                  <a:pt x="66268" y="80898"/>
                </a:lnTo>
                <a:lnTo>
                  <a:pt x="76403" y="112864"/>
                </a:lnTo>
                <a:lnTo>
                  <a:pt x="98221" y="112864"/>
                </a:lnTo>
                <a:lnTo>
                  <a:pt x="87909" y="80898"/>
                </a:lnTo>
                <a:close/>
              </a:path>
              <a:path w="98425" h="113029">
                <a:moveTo>
                  <a:pt x="67112" y="16433"/>
                </a:moveTo>
                <a:lnTo>
                  <a:pt x="48234" y="16433"/>
                </a:lnTo>
                <a:lnTo>
                  <a:pt x="48234" y="16763"/>
                </a:lnTo>
                <a:lnTo>
                  <a:pt x="49898" y="23291"/>
                </a:lnTo>
                <a:lnTo>
                  <a:pt x="51676" y="30835"/>
                </a:lnTo>
                <a:lnTo>
                  <a:pt x="62585" y="65379"/>
                </a:lnTo>
                <a:lnTo>
                  <a:pt x="82902" y="65379"/>
                </a:lnTo>
                <a:lnTo>
                  <a:pt x="67112" y="16433"/>
                </a:lnTo>
                <a:close/>
              </a:path>
            </a:pathLst>
          </a:custGeom>
          <a:solidFill>
            <a:srgbClr val="1560A9"/>
          </a:solidFill>
        </p:spPr>
        <p:txBody>
          <a:bodyPr wrap="square" lIns="0" tIns="0" rIns="0" bIns="0" rtlCol="0"/>
          <a:lstStyle/>
          <a:p>
            <a:endParaRPr/>
          </a:p>
        </p:txBody>
      </p:sp>
      <p:sp>
        <p:nvSpPr>
          <p:cNvPr id="191" name="object 191">
            <a:extLst>
              <a:ext uri="{FF2B5EF4-FFF2-40B4-BE49-F238E27FC236}">
                <a16:creationId xmlns:a16="http://schemas.microsoft.com/office/drawing/2014/main" id="{01C4489D-78E3-E93A-4069-DBEBD9B8618F}"/>
              </a:ext>
            </a:extLst>
          </p:cNvPr>
          <p:cNvSpPr/>
          <p:nvPr/>
        </p:nvSpPr>
        <p:spPr>
          <a:xfrm>
            <a:off x="9408830" y="5889160"/>
            <a:ext cx="66675" cy="17780"/>
          </a:xfrm>
          <a:custGeom>
            <a:avLst/>
            <a:gdLst/>
            <a:ahLst/>
            <a:cxnLst/>
            <a:rect l="l" t="t" r="r" b="b"/>
            <a:pathLst>
              <a:path w="66675" h="17779">
                <a:moveTo>
                  <a:pt x="0" y="17780"/>
                </a:moveTo>
                <a:lnTo>
                  <a:pt x="66255" y="17780"/>
                </a:lnTo>
                <a:lnTo>
                  <a:pt x="66255" y="0"/>
                </a:lnTo>
                <a:lnTo>
                  <a:pt x="0" y="0"/>
                </a:lnTo>
                <a:lnTo>
                  <a:pt x="0" y="17780"/>
                </a:lnTo>
                <a:close/>
              </a:path>
            </a:pathLst>
          </a:custGeom>
          <a:solidFill>
            <a:srgbClr val="1560A9"/>
          </a:solidFill>
        </p:spPr>
        <p:txBody>
          <a:bodyPr wrap="square" lIns="0" tIns="0" rIns="0" bIns="0" rtlCol="0"/>
          <a:lstStyle/>
          <a:p>
            <a:endParaRPr/>
          </a:p>
        </p:txBody>
      </p:sp>
      <p:sp>
        <p:nvSpPr>
          <p:cNvPr id="192" name="object 192">
            <a:extLst>
              <a:ext uri="{FF2B5EF4-FFF2-40B4-BE49-F238E27FC236}">
                <a16:creationId xmlns:a16="http://schemas.microsoft.com/office/drawing/2014/main" id="{300F0224-E4D2-440E-0BAE-F49BA41084B7}"/>
              </a:ext>
            </a:extLst>
          </p:cNvPr>
          <p:cNvSpPr/>
          <p:nvPr/>
        </p:nvSpPr>
        <p:spPr>
          <a:xfrm>
            <a:off x="9419015" y="5793910"/>
            <a:ext cx="0" cy="95250"/>
          </a:xfrm>
          <a:custGeom>
            <a:avLst/>
            <a:gdLst/>
            <a:ahLst/>
            <a:cxnLst/>
            <a:rect l="l" t="t" r="r" b="b"/>
            <a:pathLst>
              <a:path h="95250">
                <a:moveTo>
                  <a:pt x="0" y="0"/>
                </a:moveTo>
                <a:lnTo>
                  <a:pt x="0" y="95250"/>
                </a:lnTo>
              </a:path>
            </a:pathLst>
          </a:custGeom>
          <a:ln w="20370">
            <a:solidFill>
              <a:srgbClr val="1560A9"/>
            </a:solidFill>
          </a:ln>
        </p:spPr>
        <p:txBody>
          <a:bodyPr wrap="square" lIns="0" tIns="0" rIns="0" bIns="0" rtlCol="0"/>
          <a:lstStyle/>
          <a:p>
            <a:endParaRPr/>
          </a:p>
        </p:txBody>
      </p:sp>
      <p:sp>
        <p:nvSpPr>
          <p:cNvPr id="193" name="object 193">
            <a:extLst>
              <a:ext uri="{FF2B5EF4-FFF2-40B4-BE49-F238E27FC236}">
                <a16:creationId xmlns:a16="http://schemas.microsoft.com/office/drawing/2014/main" id="{E8103A4E-1881-726F-FBC6-A86F88AB65B3}"/>
              </a:ext>
            </a:extLst>
          </p:cNvPr>
          <p:cNvSpPr/>
          <p:nvPr/>
        </p:nvSpPr>
        <p:spPr>
          <a:xfrm>
            <a:off x="7410106" y="4808753"/>
            <a:ext cx="527049" cy="13246"/>
          </a:xfrm>
          <a:prstGeom prst="rect">
            <a:avLst/>
          </a:prstGeom>
          <a:blipFill>
            <a:blip r:embed="rId30" cstate="print"/>
            <a:stretch>
              <a:fillRect/>
            </a:stretch>
          </a:blipFill>
        </p:spPr>
        <p:txBody>
          <a:bodyPr wrap="square" lIns="0" tIns="0" rIns="0" bIns="0" rtlCol="0"/>
          <a:lstStyle/>
          <a:p>
            <a:endParaRPr/>
          </a:p>
        </p:txBody>
      </p:sp>
      <p:sp>
        <p:nvSpPr>
          <p:cNvPr id="194" name="object 194">
            <a:extLst>
              <a:ext uri="{FF2B5EF4-FFF2-40B4-BE49-F238E27FC236}">
                <a16:creationId xmlns:a16="http://schemas.microsoft.com/office/drawing/2014/main" id="{6A435B3A-12EA-88A2-E2B8-AAA2401E9EB1}"/>
              </a:ext>
            </a:extLst>
          </p:cNvPr>
          <p:cNvSpPr/>
          <p:nvPr/>
        </p:nvSpPr>
        <p:spPr>
          <a:xfrm>
            <a:off x="7436604" y="4706056"/>
            <a:ext cx="672045" cy="268681"/>
          </a:xfrm>
          <a:prstGeom prst="rect">
            <a:avLst/>
          </a:prstGeom>
          <a:blipFill>
            <a:blip r:embed="rId31" cstate="print"/>
            <a:stretch>
              <a:fillRect/>
            </a:stretch>
          </a:blipFill>
        </p:spPr>
        <p:txBody>
          <a:bodyPr wrap="square" lIns="0" tIns="0" rIns="0" bIns="0" rtlCol="0"/>
          <a:lstStyle/>
          <a:p>
            <a:endParaRPr/>
          </a:p>
        </p:txBody>
      </p:sp>
      <p:sp>
        <p:nvSpPr>
          <p:cNvPr id="195" name="object 195">
            <a:extLst>
              <a:ext uri="{FF2B5EF4-FFF2-40B4-BE49-F238E27FC236}">
                <a16:creationId xmlns:a16="http://schemas.microsoft.com/office/drawing/2014/main" id="{AC8FEFA3-B34B-5EA0-0CE1-7202D7A9D20E}"/>
              </a:ext>
            </a:extLst>
          </p:cNvPr>
          <p:cNvSpPr/>
          <p:nvPr/>
        </p:nvSpPr>
        <p:spPr>
          <a:xfrm>
            <a:off x="8115648" y="4918052"/>
            <a:ext cx="12700" cy="20320"/>
          </a:xfrm>
          <a:custGeom>
            <a:avLst/>
            <a:gdLst/>
            <a:ahLst/>
            <a:cxnLst/>
            <a:rect l="l" t="t" r="r" b="b"/>
            <a:pathLst>
              <a:path w="12700" h="20320">
                <a:moveTo>
                  <a:pt x="12509" y="0"/>
                </a:moveTo>
                <a:lnTo>
                  <a:pt x="0" y="0"/>
                </a:lnTo>
                <a:lnTo>
                  <a:pt x="0" y="20243"/>
                </a:lnTo>
                <a:lnTo>
                  <a:pt x="368" y="19875"/>
                </a:lnTo>
                <a:lnTo>
                  <a:pt x="12509" y="19875"/>
                </a:lnTo>
                <a:lnTo>
                  <a:pt x="12509" y="18402"/>
                </a:lnTo>
                <a:lnTo>
                  <a:pt x="2209" y="18402"/>
                </a:lnTo>
                <a:lnTo>
                  <a:pt x="2209" y="10680"/>
                </a:lnTo>
                <a:lnTo>
                  <a:pt x="11036" y="10680"/>
                </a:lnTo>
                <a:lnTo>
                  <a:pt x="11036" y="9207"/>
                </a:lnTo>
                <a:lnTo>
                  <a:pt x="2209" y="9207"/>
                </a:lnTo>
                <a:lnTo>
                  <a:pt x="2209" y="1841"/>
                </a:lnTo>
                <a:lnTo>
                  <a:pt x="12509" y="1841"/>
                </a:lnTo>
                <a:lnTo>
                  <a:pt x="12509" y="0"/>
                </a:lnTo>
                <a:close/>
              </a:path>
            </a:pathLst>
          </a:custGeom>
          <a:solidFill>
            <a:srgbClr val="000000"/>
          </a:solidFill>
        </p:spPr>
        <p:txBody>
          <a:bodyPr wrap="square" lIns="0" tIns="0" rIns="0" bIns="0" rtlCol="0"/>
          <a:lstStyle/>
          <a:p>
            <a:endParaRPr/>
          </a:p>
        </p:txBody>
      </p:sp>
      <p:sp>
        <p:nvSpPr>
          <p:cNvPr id="196" name="object 196">
            <a:extLst>
              <a:ext uri="{FF2B5EF4-FFF2-40B4-BE49-F238E27FC236}">
                <a16:creationId xmlns:a16="http://schemas.microsoft.com/office/drawing/2014/main" id="{6305D6DE-5940-A3F9-0F2B-C4BB5C5AA6ED}"/>
              </a:ext>
            </a:extLst>
          </p:cNvPr>
          <p:cNvSpPr/>
          <p:nvPr/>
        </p:nvSpPr>
        <p:spPr>
          <a:xfrm>
            <a:off x="7255800" y="5096653"/>
            <a:ext cx="935654" cy="295227"/>
          </a:xfrm>
          <a:prstGeom prst="rect">
            <a:avLst/>
          </a:prstGeom>
          <a:blipFill>
            <a:blip r:embed="rId32" cstate="print"/>
            <a:stretch>
              <a:fillRect/>
            </a:stretch>
          </a:blipFill>
        </p:spPr>
        <p:txBody>
          <a:bodyPr wrap="square" lIns="0" tIns="0" rIns="0" bIns="0" rtlCol="0"/>
          <a:lstStyle/>
          <a:p>
            <a:endParaRPr/>
          </a:p>
        </p:txBody>
      </p:sp>
      <p:sp>
        <p:nvSpPr>
          <p:cNvPr id="197" name="object 197">
            <a:extLst>
              <a:ext uri="{FF2B5EF4-FFF2-40B4-BE49-F238E27FC236}">
                <a16:creationId xmlns:a16="http://schemas.microsoft.com/office/drawing/2014/main" id="{E85C59EC-7506-522C-33BF-EABF15520E32}"/>
              </a:ext>
            </a:extLst>
          </p:cNvPr>
          <p:cNvSpPr/>
          <p:nvPr/>
        </p:nvSpPr>
        <p:spPr>
          <a:xfrm>
            <a:off x="6938206" y="2073423"/>
            <a:ext cx="302784" cy="196138"/>
          </a:xfrm>
          <a:prstGeom prst="rect">
            <a:avLst/>
          </a:prstGeom>
          <a:blipFill>
            <a:blip r:embed="rId33" cstate="print"/>
            <a:stretch>
              <a:fillRect/>
            </a:stretch>
          </a:blipFill>
        </p:spPr>
        <p:txBody>
          <a:bodyPr wrap="square" lIns="0" tIns="0" rIns="0" bIns="0" rtlCol="0"/>
          <a:lstStyle/>
          <a:p>
            <a:endParaRPr/>
          </a:p>
        </p:txBody>
      </p:sp>
      <p:sp>
        <p:nvSpPr>
          <p:cNvPr id="198" name="object 198">
            <a:extLst>
              <a:ext uri="{FF2B5EF4-FFF2-40B4-BE49-F238E27FC236}">
                <a16:creationId xmlns:a16="http://schemas.microsoft.com/office/drawing/2014/main" id="{C904F540-47D7-98D5-465E-1185569873D7}"/>
              </a:ext>
            </a:extLst>
          </p:cNvPr>
          <p:cNvSpPr/>
          <p:nvPr/>
        </p:nvSpPr>
        <p:spPr>
          <a:xfrm>
            <a:off x="7271201" y="2077476"/>
            <a:ext cx="118351" cy="188480"/>
          </a:xfrm>
          <a:prstGeom prst="rect">
            <a:avLst/>
          </a:prstGeom>
          <a:blipFill>
            <a:blip r:embed="rId34" cstate="print"/>
            <a:stretch>
              <a:fillRect/>
            </a:stretch>
          </a:blipFill>
        </p:spPr>
        <p:txBody>
          <a:bodyPr wrap="square" lIns="0" tIns="0" rIns="0" bIns="0" rtlCol="0"/>
          <a:lstStyle/>
          <a:p>
            <a:endParaRPr/>
          </a:p>
        </p:txBody>
      </p:sp>
      <p:sp>
        <p:nvSpPr>
          <p:cNvPr id="199" name="object 199">
            <a:extLst>
              <a:ext uri="{FF2B5EF4-FFF2-40B4-BE49-F238E27FC236}">
                <a16:creationId xmlns:a16="http://schemas.microsoft.com/office/drawing/2014/main" id="{5BCAB3CE-9C3C-0A5E-CD85-CDB52F32AAAD}"/>
              </a:ext>
            </a:extLst>
          </p:cNvPr>
          <p:cNvSpPr/>
          <p:nvPr/>
        </p:nvSpPr>
        <p:spPr>
          <a:xfrm>
            <a:off x="7422921" y="2077250"/>
            <a:ext cx="137083" cy="188696"/>
          </a:xfrm>
          <a:prstGeom prst="rect">
            <a:avLst/>
          </a:prstGeom>
          <a:blipFill>
            <a:blip r:embed="rId35" cstate="print"/>
            <a:stretch>
              <a:fillRect/>
            </a:stretch>
          </a:blipFill>
        </p:spPr>
        <p:txBody>
          <a:bodyPr wrap="square" lIns="0" tIns="0" rIns="0" bIns="0" rtlCol="0"/>
          <a:lstStyle/>
          <a:p>
            <a:endParaRPr/>
          </a:p>
        </p:txBody>
      </p:sp>
      <p:sp>
        <p:nvSpPr>
          <p:cNvPr id="200" name="object 200">
            <a:extLst>
              <a:ext uri="{FF2B5EF4-FFF2-40B4-BE49-F238E27FC236}">
                <a16:creationId xmlns:a16="http://schemas.microsoft.com/office/drawing/2014/main" id="{B94F2B98-18C5-73C4-7502-096CC834FCEF}"/>
              </a:ext>
            </a:extLst>
          </p:cNvPr>
          <p:cNvSpPr/>
          <p:nvPr/>
        </p:nvSpPr>
        <p:spPr>
          <a:xfrm>
            <a:off x="6645799" y="2051994"/>
            <a:ext cx="243713" cy="222745"/>
          </a:xfrm>
          <a:prstGeom prst="rect">
            <a:avLst/>
          </a:prstGeom>
          <a:blipFill>
            <a:blip r:embed="rId36" cstate="print"/>
            <a:stretch>
              <a:fillRect/>
            </a:stretch>
          </a:blipFill>
        </p:spPr>
        <p:txBody>
          <a:bodyPr wrap="square" lIns="0" tIns="0" rIns="0" bIns="0" rtlCol="0"/>
          <a:lstStyle/>
          <a:p>
            <a:endParaRPr/>
          </a:p>
        </p:txBody>
      </p:sp>
      <p:sp>
        <p:nvSpPr>
          <p:cNvPr id="201" name="object 201">
            <a:extLst>
              <a:ext uri="{FF2B5EF4-FFF2-40B4-BE49-F238E27FC236}">
                <a16:creationId xmlns:a16="http://schemas.microsoft.com/office/drawing/2014/main" id="{66FD9505-5945-5A4F-E857-14F6EB7D6200}"/>
              </a:ext>
            </a:extLst>
          </p:cNvPr>
          <p:cNvSpPr/>
          <p:nvPr/>
        </p:nvSpPr>
        <p:spPr>
          <a:xfrm>
            <a:off x="1377111" y="3696169"/>
            <a:ext cx="3334385" cy="261620"/>
          </a:xfrm>
          <a:custGeom>
            <a:avLst/>
            <a:gdLst/>
            <a:ahLst/>
            <a:cxnLst/>
            <a:rect l="l" t="t" r="r" b="b"/>
            <a:pathLst>
              <a:path w="3334385" h="261620">
                <a:moveTo>
                  <a:pt x="0" y="261454"/>
                </a:moveTo>
                <a:lnTo>
                  <a:pt x="3334092" y="0"/>
                </a:lnTo>
              </a:path>
            </a:pathLst>
          </a:custGeom>
          <a:ln w="45097">
            <a:solidFill>
              <a:srgbClr val="607281"/>
            </a:solidFill>
            <a:prstDash val="dot"/>
          </a:ln>
        </p:spPr>
        <p:txBody>
          <a:bodyPr wrap="square" lIns="0" tIns="0" rIns="0" bIns="0" rtlCol="0"/>
          <a:lstStyle/>
          <a:p>
            <a:endParaRPr/>
          </a:p>
        </p:txBody>
      </p:sp>
      <p:sp>
        <p:nvSpPr>
          <p:cNvPr id="202" name="object 202">
            <a:extLst>
              <a:ext uri="{FF2B5EF4-FFF2-40B4-BE49-F238E27FC236}">
                <a16:creationId xmlns:a16="http://schemas.microsoft.com/office/drawing/2014/main" id="{6428C0D9-A9D9-8F1E-B5CA-2B82922CE375}"/>
              </a:ext>
            </a:extLst>
          </p:cNvPr>
          <p:cNvSpPr/>
          <p:nvPr/>
        </p:nvSpPr>
        <p:spPr>
          <a:xfrm>
            <a:off x="1288201" y="3964597"/>
            <a:ext cx="0" cy="0"/>
          </a:xfrm>
          <a:custGeom>
            <a:avLst/>
            <a:gdLst/>
            <a:ahLst/>
            <a:cxnLst/>
            <a:rect l="l" t="t" r="r" b="b"/>
            <a:pathLst>
              <a:path>
                <a:moveTo>
                  <a:pt x="0" y="0"/>
                </a:moveTo>
                <a:lnTo>
                  <a:pt x="0" y="0"/>
                </a:lnTo>
              </a:path>
            </a:pathLst>
          </a:custGeom>
          <a:ln w="45097">
            <a:solidFill>
              <a:srgbClr val="607281"/>
            </a:solidFill>
          </a:ln>
        </p:spPr>
        <p:txBody>
          <a:bodyPr wrap="square" lIns="0" tIns="0" rIns="0" bIns="0" rtlCol="0"/>
          <a:lstStyle/>
          <a:p>
            <a:endParaRPr/>
          </a:p>
        </p:txBody>
      </p:sp>
      <p:sp>
        <p:nvSpPr>
          <p:cNvPr id="203" name="object 203">
            <a:extLst>
              <a:ext uri="{FF2B5EF4-FFF2-40B4-BE49-F238E27FC236}">
                <a16:creationId xmlns:a16="http://schemas.microsoft.com/office/drawing/2014/main" id="{6DB92E5E-D826-8B92-6B5F-646F163FDE4E}"/>
              </a:ext>
            </a:extLst>
          </p:cNvPr>
          <p:cNvSpPr/>
          <p:nvPr/>
        </p:nvSpPr>
        <p:spPr>
          <a:xfrm>
            <a:off x="4755657" y="3692677"/>
            <a:ext cx="0" cy="0"/>
          </a:xfrm>
          <a:custGeom>
            <a:avLst/>
            <a:gdLst/>
            <a:ahLst/>
            <a:cxnLst/>
            <a:rect l="l" t="t" r="r" b="b"/>
            <a:pathLst>
              <a:path>
                <a:moveTo>
                  <a:pt x="0" y="0"/>
                </a:moveTo>
                <a:lnTo>
                  <a:pt x="0" y="0"/>
                </a:lnTo>
              </a:path>
            </a:pathLst>
          </a:custGeom>
          <a:ln w="45097">
            <a:solidFill>
              <a:srgbClr val="607281"/>
            </a:solidFill>
          </a:ln>
        </p:spPr>
        <p:txBody>
          <a:bodyPr wrap="square" lIns="0" tIns="0" rIns="0" bIns="0" rtlCol="0"/>
          <a:lstStyle/>
          <a:p>
            <a:endParaRPr/>
          </a:p>
        </p:txBody>
      </p:sp>
      <p:sp>
        <p:nvSpPr>
          <p:cNvPr id="204" name="object 204">
            <a:extLst>
              <a:ext uri="{FF2B5EF4-FFF2-40B4-BE49-F238E27FC236}">
                <a16:creationId xmlns:a16="http://schemas.microsoft.com/office/drawing/2014/main" id="{4F14A034-7AAE-BB44-4033-08195666B87E}"/>
              </a:ext>
            </a:extLst>
          </p:cNvPr>
          <p:cNvSpPr/>
          <p:nvPr/>
        </p:nvSpPr>
        <p:spPr>
          <a:xfrm>
            <a:off x="3152792" y="3897274"/>
            <a:ext cx="1167201" cy="548716"/>
          </a:xfrm>
          <a:prstGeom prst="rect">
            <a:avLst/>
          </a:prstGeom>
          <a:blipFill>
            <a:blip r:embed="rId37" cstate="print"/>
            <a:stretch>
              <a:fillRect/>
            </a:stretch>
          </a:blipFill>
        </p:spPr>
        <p:txBody>
          <a:bodyPr wrap="square" lIns="0" tIns="0" rIns="0" bIns="0" rtlCol="0"/>
          <a:lstStyle/>
          <a:p>
            <a:endParaRPr/>
          </a:p>
        </p:txBody>
      </p:sp>
      <p:sp>
        <p:nvSpPr>
          <p:cNvPr id="205" name="object 205">
            <a:extLst>
              <a:ext uri="{FF2B5EF4-FFF2-40B4-BE49-F238E27FC236}">
                <a16:creationId xmlns:a16="http://schemas.microsoft.com/office/drawing/2014/main" id="{FBE9CECC-0255-6199-895B-BEBF554F4BFF}"/>
              </a:ext>
            </a:extLst>
          </p:cNvPr>
          <p:cNvSpPr/>
          <p:nvPr/>
        </p:nvSpPr>
        <p:spPr>
          <a:xfrm>
            <a:off x="2431783" y="4541570"/>
            <a:ext cx="736216" cy="498424"/>
          </a:xfrm>
          <a:prstGeom prst="rect">
            <a:avLst/>
          </a:prstGeom>
          <a:blipFill>
            <a:blip r:embed="rId38" cstate="print"/>
            <a:stretch>
              <a:fillRect/>
            </a:stretch>
          </a:blipFill>
        </p:spPr>
        <p:txBody>
          <a:bodyPr wrap="square" lIns="0" tIns="0" rIns="0" bIns="0" rtlCol="0"/>
          <a:lstStyle/>
          <a:p>
            <a:endParaRPr/>
          </a:p>
        </p:txBody>
      </p:sp>
      <p:sp>
        <p:nvSpPr>
          <p:cNvPr id="206" name="object 206">
            <a:extLst>
              <a:ext uri="{FF2B5EF4-FFF2-40B4-BE49-F238E27FC236}">
                <a16:creationId xmlns:a16="http://schemas.microsoft.com/office/drawing/2014/main" id="{1F1B2458-EDBC-35D6-0503-D9572C927D89}"/>
              </a:ext>
            </a:extLst>
          </p:cNvPr>
          <p:cNvSpPr/>
          <p:nvPr/>
        </p:nvSpPr>
        <p:spPr>
          <a:xfrm>
            <a:off x="1562356" y="4061969"/>
            <a:ext cx="735392" cy="718060"/>
          </a:xfrm>
          <a:prstGeom prst="rect">
            <a:avLst/>
          </a:prstGeom>
          <a:blipFill>
            <a:blip r:embed="rId39" cstate="print"/>
            <a:stretch>
              <a:fillRect/>
            </a:stretch>
          </a:blipFill>
        </p:spPr>
        <p:txBody>
          <a:bodyPr wrap="square" lIns="0" tIns="0" rIns="0" bIns="0" rtlCol="0"/>
          <a:lstStyle/>
          <a:p>
            <a:endParaRPr/>
          </a:p>
        </p:txBody>
      </p:sp>
      <p:sp>
        <p:nvSpPr>
          <p:cNvPr id="207" name="object 207">
            <a:extLst>
              <a:ext uri="{FF2B5EF4-FFF2-40B4-BE49-F238E27FC236}">
                <a16:creationId xmlns:a16="http://schemas.microsoft.com/office/drawing/2014/main" id="{070B919E-0D6C-4F8C-AF4B-025534608A64}"/>
              </a:ext>
            </a:extLst>
          </p:cNvPr>
          <p:cNvSpPr/>
          <p:nvPr/>
        </p:nvSpPr>
        <p:spPr>
          <a:xfrm>
            <a:off x="2649679" y="3538604"/>
            <a:ext cx="113030" cy="138430"/>
          </a:xfrm>
          <a:custGeom>
            <a:avLst/>
            <a:gdLst/>
            <a:ahLst/>
            <a:cxnLst/>
            <a:rect l="l" t="t" r="r" b="b"/>
            <a:pathLst>
              <a:path w="113030" h="138429">
                <a:moveTo>
                  <a:pt x="71221" y="0"/>
                </a:moveTo>
                <a:lnTo>
                  <a:pt x="42969" y="4783"/>
                </a:lnTo>
                <a:lnTo>
                  <a:pt x="20389" y="18542"/>
                </a:lnTo>
                <a:lnTo>
                  <a:pt x="5420" y="40387"/>
                </a:lnTo>
                <a:lnTo>
                  <a:pt x="0" y="69430"/>
                </a:lnTo>
                <a:lnTo>
                  <a:pt x="4710" y="98208"/>
                </a:lnTo>
                <a:lnTo>
                  <a:pt x="18345" y="119727"/>
                </a:lnTo>
                <a:lnTo>
                  <a:pt x="40162" y="133233"/>
                </a:lnTo>
                <a:lnTo>
                  <a:pt x="69418" y="137972"/>
                </a:lnTo>
                <a:lnTo>
                  <a:pt x="83772" y="136806"/>
                </a:lnTo>
                <a:lnTo>
                  <a:pt x="95805" y="133840"/>
                </a:lnTo>
                <a:lnTo>
                  <a:pt x="105490" y="129877"/>
                </a:lnTo>
                <a:lnTo>
                  <a:pt x="112801" y="125717"/>
                </a:lnTo>
                <a:lnTo>
                  <a:pt x="112801" y="110921"/>
                </a:lnTo>
                <a:lnTo>
                  <a:pt x="70180" y="110921"/>
                </a:lnTo>
                <a:lnTo>
                  <a:pt x="57041" y="108437"/>
                </a:lnTo>
                <a:lnTo>
                  <a:pt x="46797" y="100864"/>
                </a:lnTo>
                <a:lnTo>
                  <a:pt x="40142" y="88027"/>
                </a:lnTo>
                <a:lnTo>
                  <a:pt x="37769" y="69748"/>
                </a:lnTo>
                <a:lnTo>
                  <a:pt x="40265" y="51289"/>
                </a:lnTo>
                <a:lnTo>
                  <a:pt x="47212" y="38046"/>
                </a:lnTo>
                <a:lnTo>
                  <a:pt x="57797" y="30064"/>
                </a:lnTo>
                <a:lnTo>
                  <a:pt x="71208" y="27393"/>
                </a:lnTo>
                <a:lnTo>
                  <a:pt x="112306" y="27393"/>
                </a:lnTo>
                <a:lnTo>
                  <a:pt x="112306" y="9194"/>
                </a:lnTo>
                <a:lnTo>
                  <a:pt x="105384" y="5925"/>
                </a:lnTo>
                <a:lnTo>
                  <a:pt x="96550" y="2968"/>
                </a:lnTo>
                <a:lnTo>
                  <a:pt x="85322" y="825"/>
                </a:lnTo>
                <a:lnTo>
                  <a:pt x="71221" y="0"/>
                </a:lnTo>
                <a:close/>
              </a:path>
              <a:path w="113030" h="138429">
                <a:moveTo>
                  <a:pt x="112801" y="100203"/>
                </a:moveTo>
                <a:lnTo>
                  <a:pt x="100037" y="100203"/>
                </a:lnTo>
                <a:lnTo>
                  <a:pt x="95235" y="104154"/>
                </a:lnTo>
                <a:lnTo>
                  <a:pt x="88942" y="107586"/>
                </a:lnTo>
                <a:lnTo>
                  <a:pt x="80733" y="110006"/>
                </a:lnTo>
                <a:lnTo>
                  <a:pt x="70180" y="110921"/>
                </a:lnTo>
                <a:lnTo>
                  <a:pt x="112801" y="110921"/>
                </a:lnTo>
                <a:lnTo>
                  <a:pt x="112801" y="100203"/>
                </a:lnTo>
                <a:close/>
              </a:path>
              <a:path w="113030" h="138429">
                <a:moveTo>
                  <a:pt x="112306" y="27393"/>
                </a:moveTo>
                <a:lnTo>
                  <a:pt x="71208" y="27393"/>
                </a:lnTo>
                <a:lnTo>
                  <a:pt x="79707" y="28190"/>
                </a:lnTo>
                <a:lnTo>
                  <a:pt x="87112" y="30324"/>
                </a:lnTo>
                <a:lnTo>
                  <a:pt x="93265" y="33416"/>
                </a:lnTo>
                <a:lnTo>
                  <a:pt x="98005" y="37084"/>
                </a:lnTo>
                <a:lnTo>
                  <a:pt x="112306" y="37084"/>
                </a:lnTo>
                <a:lnTo>
                  <a:pt x="112306" y="27393"/>
                </a:lnTo>
                <a:close/>
              </a:path>
            </a:pathLst>
          </a:custGeom>
          <a:solidFill>
            <a:srgbClr val="0066A1"/>
          </a:solidFill>
        </p:spPr>
        <p:txBody>
          <a:bodyPr wrap="square" lIns="0" tIns="0" rIns="0" bIns="0" rtlCol="0"/>
          <a:lstStyle/>
          <a:p>
            <a:endParaRPr/>
          </a:p>
        </p:txBody>
      </p:sp>
      <p:sp>
        <p:nvSpPr>
          <p:cNvPr id="208" name="object 208">
            <a:extLst>
              <a:ext uri="{FF2B5EF4-FFF2-40B4-BE49-F238E27FC236}">
                <a16:creationId xmlns:a16="http://schemas.microsoft.com/office/drawing/2014/main" id="{6E4A5AA7-37EB-A1E8-05B9-80264DFAD87C}"/>
              </a:ext>
            </a:extLst>
          </p:cNvPr>
          <p:cNvSpPr/>
          <p:nvPr/>
        </p:nvSpPr>
        <p:spPr>
          <a:xfrm>
            <a:off x="2770673" y="3538680"/>
            <a:ext cx="137160" cy="138430"/>
          </a:xfrm>
          <a:custGeom>
            <a:avLst/>
            <a:gdLst/>
            <a:ahLst/>
            <a:cxnLst/>
            <a:rect l="l" t="t" r="r" b="b"/>
            <a:pathLst>
              <a:path w="137160" h="138429">
                <a:moveTo>
                  <a:pt x="68402" y="0"/>
                </a:moveTo>
                <a:lnTo>
                  <a:pt x="41772" y="4823"/>
                </a:lnTo>
                <a:lnTo>
                  <a:pt x="20029" y="18667"/>
                </a:lnTo>
                <a:lnTo>
                  <a:pt x="5373" y="40596"/>
                </a:lnTo>
                <a:lnTo>
                  <a:pt x="0" y="69672"/>
                </a:lnTo>
                <a:lnTo>
                  <a:pt x="5376" y="98381"/>
                </a:lnTo>
                <a:lnTo>
                  <a:pt x="20037" y="119800"/>
                </a:lnTo>
                <a:lnTo>
                  <a:pt x="41780" y="133192"/>
                </a:lnTo>
                <a:lnTo>
                  <a:pt x="68402" y="137820"/>
                </a:lnTo>
                <a:lnTo>
                  <a:pt x="95024" y="133235"/>
                </a:lnTo>
                <a:lnTo>
                  <a:pt x="116766" y="119914"/>
                </a:lnTo>
                <a:lnTo>
                  <a:pt x="122683" y="111277"/>
                </a:lnTo>
                <a:lnTo>
                  <a:pt x="68402" y="111277"/>
                </a:lnTo>
                <a:lnTo>
                  <a:pt x="55962" y="108911"/>
                </a:lnTo>
                <a:lnTo>
                  <a:pt x="46278" y="101523"/>
                </a:lnTo>
                <a:lnTo>
                  <a:pt x="39995" y="88678"/>
                </a:lnTo>
                <a:lnTo>
                  <a:pt x="37757" y="69938"/>
                </a:lnTo>
                <a:lnTo>
                  <a:pt x="39995" y="50878"/>
                </a:lnTo>
                <a:lnTo>
                  <a:pt x="46278" y="37325"/>
                </a:lnTo>
                <a:lnTo>
                  <a:pt x="55962" y="29230"/>
                </a:lnTo>
                <a:lnTo>
                  <a:pt x="68402" y="26543"/>
                </a:lnTo>
                <a:lnTo>
                  <a:pt x="122036" y="26543"/>
                </a:lnTo>
                <a:lnTo>
                  <a:pt x="116764" y="18662"/>
                </a:lnTo>
                <a:lnTo>
                  <a:pt x="95019" y="4821"/>
                </a:lnTo>
                <a:lnTo>
                  <a:pt x="68402" y="0"/>
                </a:lnTo>
                <a:close/>
              </a:path>
              <a:path w="137160" h="138429">
                <a:moveTo>
                  <a:pt x="136766" y="69875"/>
                </a:moveTo>
                <a:lnTo>
                  <a:pt x="99021" y="69875"/>
                </a:lnTo>
                <a:lnTo>
                  <a:pt x="96786" y="88506"/>
                </a:lnTo>
                <a:lnTo>
                  <a:pt x="90508" y="101387"/>
                </a:lnTo>
                <a:lnTo>
                  <a:pt x="80832" y="108862"/>
                </a:lnTo>
                <a:lnTo>
                  <a:pt x="68402" y="111277"/>
                </a:lnTo>
                <a:lnTo>
                  <a:pt x="122683" y="111277"/>
                </a:lnTo>
                <a:lnTo>
                  <a:pt x="131427" y="98510"/>
                </a:lnTo>
                <a:lnTo>
                  <a:pt x="136766" y="69875"/>
                </a:lnTo>
                <a:close/>
              </a:path>
              <a:path w="137160" h="138429">
                <a:moveTo>
                  <a:pt x="122036" y="26543"/>
                </a:moveTo>
                <a:lnTo>
                  <a:pt x="68402" y="26543"/>
                </a:lnTo>
                <a:lnTo>
                  <a:pt x="80832" y="29230"/>
                </a:lnTo>
                <a:lnTo>
                  <a:pt x="90508" y="37325"/>
                </a:lnTo>
                <a:lnTo>
                  <a:pt x="96786" y="50878"/>
                </a:lnTo>
                <a:lnTo>
                  <a:pt x="99018" y="69906"/>
                </a:lnTo>
                <a:lnTo>
                  <a:pt x="136766" y="69875"/>
                </a:lnTo>
                <a:lnTo>
                  <a:pt x="136804" y="69672"/>
                </a:lnTo>
                <a:lnTo>
                  <a:pt x="131426" y="40590"/>
                </a:lnTo>
                <a:lnTo>
                  <a:pt x="122036" y="26543"/>
                </a:lnTo>
                <a:close/>
              </a:path>
            </a:pathLst>
          </a:custGeom>
          <a:solidFill>
            <a:srgbClr val="0066A1"/>
          </a:solidFill>
        </p:spPr>
        <p:txBody>
          <a:bodyPr wrap="square" lIns="0" tIns="0" rIns="0" bIns="0" rtlCol="0"/>
          <a:lstStyle/>
          <a:p>
            <a:endParaRPr/>
          </a:p>
        </p:txBody>
      </p:sp>
      <p:sp>
        <p:nvSpPr>
          <p:cNvPr id="209" name="object 209">
            <a:extLst>
              <a:ext uri="{FF2B5EF4-FFF2-40B4-BE49-F238E27FC236}">
                <a16:creationId xmlns:a16="http://schemas.microsoft.com/office/drawing/2014/main" id="{B108EDBE-4379-E266-357A-A9B9FF129FE8}"/>
              </a:ext>
            </a:extLst>
          </p:cNvPr>
          <p:cNvSpPr/>
          <p:nvPr/>
        </p:nvSpPr>
        <p:spPr>
          <a:xfrm>
            <a:off x="3064494" y="3538604"/>
            <a:ext cx="113030" cy="138430"/>
          </a:xfrm>
          <a:custGeom>
            <a:avLst/>
            <a:gdLst/>
            <a:ahLst/>
            <a:cxnLst/>
            <a:rect l="l" t="t" r="r" b="b"/>
            <a:pathLst>
              <a:path w="113030" h="138429">
                <a:moveTo>
                  <a:pt x="71221" y="0"/>
                </a:moveTo>
                <a:lnTo>
                  <a:pt x="42969" y="4783"/>
                </a:lnTo>
                <a:lnTo>
                  <a:pt x="20389" y="18542"/>
                </a:lnTo>
                <a:lnTo>
                  <a:pt x="5420" y="40387"/>
                </a:lnTo>
                <a:lnTo>
                  <a:pt x="0" y="69430"/>
                </a:lnTo>
                <a:lnTo>
                  <a:pt x="4713" y="98208"/>
                </a:lnTo>
                <a:lnTo>
                  <a:pt x="18353" y="119727"/>
                </a:lnTo>
                <a:lnTo>
                  <a:pt x="40167" y="133233"/>
                </a:lnTo>
                <a:lnTo>
                  <a:pt x="69405" y="137972"/>
                </a:lnTo>
                <a:lnTo>
                  <a:pt x="83760" y="136806"/>
                </a:lnTo>
                <a:lnTo>
                  <a:pt x="95794" y="133840"/>
                </a:lnTo>
                <a:lnTo>
                  <a:pt x="105483" y="129877"/>
                </a:lnTo>
                <a:lnTo>
                  <a:pt x="112801" y="125717"/>
                </a:lnTo>
                <a:lnTo>
                  <a:pt x="112801" y="110921"/>
                </a:lnTo>
                <a:lnTo>
                  <a:pt x="70167" y="110921"/>
                </a:lnTo>
                <a:lnTo>
                  <a:pt x="57029" y="108446"/>
                </a:lnTo>
                <a:lnTo>
                  <a:pt x="46785" y="100888"/>
                </a:lnTo>
                <a:lnTo>
                  <a:pt x="40129" y="88054"/>
                </a:lnTo>
                <a:lnTo>
                  <a:pt x="37757" y="69748"/>
                </a:lnTo>
                <a:lnTo>
                  <a:pt x="40257" y="51246"/>
                </a:lnTo>
                <a:lnTo>
                  <a:pt x="47212" y="37988"/>
                </a:lnTo>
                <a:lnTo>
                  <a:pt x="57806" y="30022"/>
                </a:lnTo>
                <a:lnTo>
                  <a:pt x="71221" y="27393"/>
                </a:lnTo>
                <a:lnTo>
                  <a:pt x="112306" y="27393"/>
                </a:lnTo>
                <a:lnTo>
                  <a:pt x="112306" y="9194"/>
                </a:lnTo>
                <a:lnTo>
                  <a:pt x="105384" y="5925"/>
                </a:lnTo>
                <a:lnTo>
                  <a:pt x="96550" y="2968"/>
                </a:lnTo>
                <a:lnTo>
                  <a:pt x="85322" y="825"/>
                </a:lnTo>
                <a:lnTo>
                  <a:pt x="71221" y="0"/>
                </a:lnTo>
                <a:close/>
              </a:path>
              <a:path w="113030" h="138429">
                <a:moveTo>
                  <a:pt x="112801" y="100203"/>
                </a:moveTo>
                <a:lnTo>
                  <a:pt x="100037" y="100203"/>
                </a:lnTo>
                <a:lnTo>
                  <a:pt x="95224" y="104154"/>
                </a:lnTo>
                <a:lnTo>
                  <a:pt x="88931" y="107586"/>
                </a:lnTo>
                <a:lnTo>
                  <a:pt x="80724" y="110006"/>
                </a:lnTo>
                <a:lnTo>
                  <a:pt x="70167" y="110921"/>
                </a:lnTo>
                <a:lnTo>
                  <a:pt x="112801" y="110921"/>
                </a:lnTo>
                <a:lnTo>
                  <a:pt x="112801" y="100203"/>
                </a:lnTo>
                <a:close/>
              </a:path>
              <a:path w="113030" h="138429">
                <a:moveTo>
                  <a:pt x="112306" y="27393"/>
                </a:moveTo>
                <a:lnTo>
                  <a:pt x="71221" y="27393"/>
                </a:lnTo>
                <a:lnTo>
                  <a:pt x="79719" y="28190"/>
                </a:lnTo>
                <a:lnTo>
                  <a:pt x="87125" y="30324"/>
                </a:lnTo>
                <a:lnTo>
                  <a:pt x="93277" y="33416"/>
                </a:lnTo>
                <a:lnTo>
                  <a:pt x="98018" y="37084"/>
                </a:lnTo>
                <a:lnTo>
                  <a:pt x="112306" y="37084"/>
                </a:lnTo>
                <a:lnTo>
                  <a:pt x="112306" y="27393"/>
                </a:lnTo>
                <a:close/>
              </a:path>
            </a:pathLst>
          </a:custGeom>
          <a:solidFill>
            <a:srgbClr val="0066A1"/>
          </a:solidFill>
        </p:spPr>
        <p:txBody>
          <a:bodyPr wrap="square" lIns="0" tIns="0" rIns="0" bIns="0" rtlCol="0"/>
          <a:lstStyle/>
          <a:p>
            <a:endParaRPr/>
          </a:p>
        </p:txBody>
      </p:sp>
      <p:sp>
        <p:nvSpPr>
          <p:cNvPr id="210" name="object 210">
            <a:extLst>
              <a:ext uri="{FF2B5EF4-FFF2-40B4-BE49-F238E27FC236}">
                <a16:creationId xmlns:a16="http://schemas.microsoft.com/office/drawing/2014/main" id="{AC7B6C7C-F248-AB66-3393-91AFF48E74BC}"/>
              </a:ext>
            </a:extLst>
          </p:cNvPr>
          <p:cNvSpPr/>
          <p:nvPr/>
        </p:nvSpPr>
        <p:spPr>
          <a:xfrm>
            <a:off x="3186512" y="3508203"/>
            <a:ext cx="80645" cy="168910"/>
          </a:xfrm>
          <a:custGeom>
            <a:avLst/>
            <a:gdLst/>
            <a:ahLst/>
            <a:cxnLst/>
            <a:rect l="l" t="t" r="r" b="b"/>
            <a:pathLst>
              <a:path w="80645" h="168910">
                <a:moveTo>
                  <a:pt x="52958" y="57975"/>
                </a:moveTo>
                <a:lnTo>
                  <a:pt x="15773" y="57975"/>
                </a:lnTo>
                <a:lnTo>
                  <a:pt x="15773" y="130695"/>
                </a:lnTo>
                <a:lnTo>
                  <a:pt x="39685" y="166580"/>
                </a:lnTo>
                <a:lnTo>
                  <a:pt x="64896" y="168706"/>
                </a:lnTo>
                <a:lnTo>
                  <a:pt x="72821" y="167513"/>
                </a:lnTo>
                <a:lnTo>
                  <a:pt x="80403" y="165100"/>
                </a:lnTo>
                <a:lnTo>
                  <a:pt x="80403" y="142646"/>
                </a:lnTo>
                <a:lnTo>
                  <a:pt x="58000" y="142646"/>
                </a:lnTo>
                <a:lnTo>
                  <a:pt x="52958" y="139090"/>
                </a:lnTo>
                <a:lnTo>
                  <a:pt x="52958" y="57975"/>
                </a:lnTo>
                <a:close/>
              </a:path>
              <a:path w="80645" h="168910">
                <a:moveTo>
                  <a:pt x="79921" y="33032"/>
                </a:moveTo>
                <a:lnTo>
                  <a:pt x="0" y="33032"/>
                </a:lnTo>
                <a:lnTo>
                  <a:pt x="0" y="57975"/>
                </a:lnTo>
                <a:lnTo>
                  <a:pt x="79921" y="57975"/>
                </a:lnTo>
                <a:lnTo>
                  <a:pt x="79921" y="33032"/>
                </a:lnTo>
                <a:close/>
              </a:path>
              <a:path w="80645" h="168910">
                <a:moveTo>
                  <a:pt x="50812" y="0"/>
                </a:moveTo>
                <a:lnTo>
                  <a:pt x="15836" y="0"/>
                </a:lnTo>
                <a:lnTo>
                  <a:pt x="15836" y="33032"/>
                </a:lnTo>
                <a:lnTo>
                  <a:pt x="52920" y="33032"/>
                </a:lnTo>
                <a:lnTo>
                  <a:pt x="52920" y="3340"/>
                </a:lnTo>
                <a:lnTo>
                  <a:pt x="50812" y="0"/>
                </a:lnTo>
                <a:close/>
              </a:path>
            </a:pathLst>
          </a:custGeom>
          <a:solidFill>
            <a:srgbClr val="0066A1"/>
          </a:solidFill>
        </p:spPr>
        <p:txBody>
          <a:bodyPr wrap="square" lIns="0" tIns="0" rIns="0" bIns="0" rtlCol="0"/>
          <a:lstStyle/>
          <a:p>
            <a:endParaRPr/>
          </a:p>
        </p:txBody>
      </p:sp>
      <p:sp>
        <p:nvSpPr>
          <p:cNvPr id="211" name="object 211">
            <a:extLst>
              <a:ext uri="{FF2B5EF4-FFF2-40B4-BE49-F238E27FC236}">
                <a16:creationId xmlns:a16="http://schemas.microsoft.com/office/drawing/2014/main" id="{D975DF09-BB76-52C9-3E7C-0F5543C45419}"/>
              </a:ext>
            </a:extLst>
          </p:cNvPr>
          <p:cNvSpPr/>
          <p:nvPr/>
        </p:nvSpPr>
        <p:spPr>
          <a:xfrm>
            <a:off x="2920088" y="3541235"/>
            <a:ext cx="129539" cy="135890"/>
          </a:xfrm>
          <a:custGeom>
            <a:avLst/>
            <a:gdLst/>
            <a:ahLst/>
            <a:cxnLst/>
            <a:rect l="l" t="t" r="r" b="b"/>
            <a:pathLst>
              <a:path w="129539" h="135889">
                <a:moveTo>
                  <a:pt x="56997" y="0"/>
                </a:moveTo>
                <a:lnTo>
                  <a:pt x="36068" y="3442"/>
                </a:lnTo>
                <a:lnTo>
                  <a:pt x="17811" y="14946"/>
                </a:lnTo>
                <a:lnTo>
                  <a:pt x="4898" y="36277"/>
                </a:lnTo>
                <a:lnTo>
                  <a:pt x="0" y="69202"/>
                </a:lnTo>
                <a:lnTo>
                  <a:pt x="4128" y="98253"/>
                </a:lnTo>
                <a:lnTo>
                  <a:pt x="15460" y="119002"/>
                </a:lnTo>
                <a:lnTo>
                  <a:pt x="32420" y="131449"/>
                </a:lnTo>
                <a:lnTo>
                  <a:pt x="53428" y="135597"/>
                </a:lnTo>
                <a:lnTo>
                  <a:pt x="65746" y="134295"/>
                </a:lnTo>
                <a:lnTo>
                  <a:pt x="76368" y="130705"/>
                </a:lnTo>
                <a:lnTo>
                  <a:pt x="85318" y="125300"/>
                </a:lnTo>
                <a:lnTo>
                  <a:pt x="92621" y="118554"/>
                </a:lnTo>
                <a:lnTo>
                  <a:pt x="129006" y="118554"/>
                </a:lnTo>
                <a:lnTo>
                  <a:pt x="129006" y="109664"/>
                </a:lnTo>
                <a:lnTo>
                  <a:pt x="64122" y="109664"/>
                </a:lnTo>
                <a:lnTo>
                  <a:pt x="52471" y="107359"/>
                </a:lnTo>
                <a:lnTo>
                  <a:pt x="44213" y="99998"/>
                </a:lnTo>
                <a:lnTo>
                  <a:pt x="39295" y="86909"/>
                </a:lnTo>
                <a:lnTo>
                  <a:pt x="37668" y="67424"/>
                </a:lnTo>
                <a:lnTo>
                  <a:pt x="40329" y="46958"/>
                </a:lnTo>
                <a:lnTo>
                  <a:pt x="47331" y="34437"/>
                </a:lnTo>
                <a:lnTo>
                  <a:pt x="57197" y="28167"/>
                </a:lnTo>
                <a:lnTo>
                  <a:pt x="68453" y="26454"/>
                </a:lnTo>
                <a:lnTo>
                  <a:pt x="129006" y="26454"/>
                </a:lnTo>
                <a:lnTo>
                  <a:pt x="129006" y="20866"/>
                </a:lnTo>
                <a:lnTo>
                  <a:pt x="128540" y="11950"/>
                </a:lnTo>
                <a:lnTo>
                  <a:pt x="91859" y="11950"/>
                </a:lnTo>
                <a:lnTo>
                  <a:pt x="85376" y="7083"/>
                </a:lnTo>
                <a:lnTo>
                  <a:pt x="77771" y="3308"/>
                </a:lnTo>
                <a:lnTo>
                  <a:pt x="68495" y="867"/>
                </a:lnTo>
                <a:lnTo>
                  <a:pt x="56997" y="0"/>
                </a:lnTo>
                <a:close/>
              </a:path>
              <a:path w="129539" h="135889">
                <a:moveTo>
                  <a:pt x="129006" y="118554"/>
                </a:moveTo>
                <a:lnTo>
                  <a:pt x="92621" y="118554"/>
                </a:lnTo>
                <a:lnTo>
                  <a:pt x="94145" y="131025"/>
                </a:lnTo>
                <a:lnTo>
                  <a:pt x="97447" y="133565"/>
                </a:lnTo>
                <a:lnTo>
                  <a:pt x="129006" y="133565"/>
                </a:lnTo>
                <a:lnTo>
                  <a:pt x="129006" y="118554"/>
                </a:lnTo>
                <a:close/>
              </a:path>
              <a:path w="129539" h="135889">
                <a:moveTo>
                  <a:pt x="129006" y="26454"/>
                </a:moveTo>
                <a:lnTo>
                  <a:pt x="78625" y="26454"/>
                </a:lnTo>
                <a:lnTo>
                  <a:pt x="86004" y="28752"/>
                </a:lnTo>
                <a:lnTo>
                  <a:pt x="91859" y="33096"/>
                </a:lnTo>
                <a:lnTo>
                  <a:pt x="91859" y="97967"/>
                </a:lnTo>
                <a:lnTo>
                  <a:pt x="85092" y="103117"/>
                </a:lnTo>
                <a:lnTo>
                  <a:pt x="78562" y="106768"/>
                </a:lnTo>
                <a:lnTo>
                  <a:pt x="71745" y="108944"/>
                </a:lnTo>
                <a:lnTo>
                  <a:pt x="64122" y="109664"/>
                </a:lnTo>
                <a:lnTo>
                  <a:pt x="129006" y="109664"/>
                </a:lnTo>
                <a:lnTo>
                  <a:pt x="129006" y="26454"/>
                </a:lnTo>
                <a:close/>
              </a:path>
              <a:path w="129539" h="135889">
                <a:moveTo>
                  <a:pt x="114439" y="0"/>
                </a:moveTo>
                <a:lnTo>
                  <a:pt x="91859" y="0"/>
                </a:lnTo>
                <a:lnTo>
                  <a:pt x="91859" y="11950"/>
                </a:lnTo>
                <a:lnTo>
                  <a:pt x="128540" y="11950"/>
                </a:lnTo>
                <a:lnTo>
                  <a:pt x="128450" y="10228"/>
                </a:lnTo>
                <a:lnTo>
                  <a:pt x="126366" y="3875"/>
                </a:lnTo>
                <a:lnTo>
                  <a:pt x="121961" y="801"/>
                </a:lnTo>
                <a:lnTo>
                  <a:pt x="114439" y="0"/>
                </a:lnTo>
                <a:close/>
              </a:path>
            </a:pathLst>
          </a:custGeom>
          <a:solidFill>
            <a:srgbClr val="0066A1"/>
          </a:solidFill>
        </p:spPr>
        <p:txBody>
          <a:bodyPr wrap="square" lIns="0" tIns="0" rIns="0" bIns="0" rtlCol="0"/>
          <a:lstStyle/>
          <a:p>
            <a:endParaRPr/>
          </a:p>
        </p:txBody>
      </p:sp>
      <p:sp>
        <p:nvSpPr>
          <p:cNvPr id="212" name="object 212">
            <a:extLst>
              <a:ext uri="{FF2B5EF4-FFF2-40B4-BE49-F238E27FC236}">
                <a16:creationId xmlns:a16="http://schemas.microsoft.com/office/drawing/2014/main" id="{C1598BB0-C692-BA0F-6DE0-2B0B9DC2E836}"/>
              </a:ext>
            </a:extLst>
          </p:cNvPr>
          <p:cNvSpPr/>
          <p:nvPr/>
        </p:nvSpPr>
        <p:spPr>
          <a:xfrm>
            <a:off x="2511000" y="3538611"/>
            <a:ext cx="125730" cy="137795"/>
          </a:xfrm>
          <a:custGeom>
            <a:avLst/>
            <a:gdLst/>
            <a:ahLst/>
            <a:cxnLst/>
            <a:rect l="l" t="t" r="r" b="b"/>
            <a:pathLst>
              <a:path w="125730" h="137795">
                <a:moveTo>
                  <a:pt x="65138" y="0"/>
                </a:moveTo>
                <a:lnTo>
                  <a:pt x="39288" y="4948"/>
                </a:lnTo>
                <a:lnTo>
                  <a:pt x="18638" y="18984"/>
                </a:lnTo>
                <a:lnTo>
                  <a:pt x="4953" y="40896"/>
                </a:lnTo>
                <a:lnTo>
                  <a:pt x="0" y="69468"/>
                </a:lnTo>
                <a:lnTo>
                  <a:pt x="4419" y="97796"/>
                </a:lnTo>
                <a:lnTo>
                  <a:pt x="17429" y="119179"/>
                </a:lnTo>
                <a:lnTo>
                  <a:pt x="38656" y="132691"/>
                </a:lnTo>
                <a:lnTo>
                  <a:pt x="67729" y="137401"/>
                </a:lnTo>
                <a:lnTo>
                  <a:pt x="85691" y="136232"/>
                </a:lnTo>
                <a:lnTo>
                  <a:pt x="99964" y="133203"/>
                </a:lnTo>
                <a:lnTo>
                  <a:pt x="111223" y="129032"/>
                </a:lnTo>
                <a:lnTo>
                  <a:pt x="120142" y="124434"/>
                </a:lnTo>
                <a:lnTo>
                  <a:pt x="120142" y="111188"/>
                </a:lnTo>
                <a:lnTo>
                  <a:pt x="73329" y="111188"/>
                </a:lnTo>
                <a:lnTo>
                  <a:pt x="59391" y="109620"/>
                </a:lnTo>
                <a:lnTo>
                  <a:pt x="48702" y="104165"/>
                </a:lnTo>
                <a:lnTo>
                  <a:pt x="41545" y="93700"/>
                </a:lnTo>
                <a:lnTo>
                  <a:pt x="38201" y="77101"/>
                </a:lnTo>
                <a:lnTo>
                  <a:pt x="124675" y="77101"/>
                </a:lnTo>
                <a:lnTo>
                  <a:pt x="124675" y="75831"/>
                </a:lnTo>
                <a:lnTo>
                  <a:pt x="125183" y="70230"/>
                </a:lnTo>
                <a:lnTo>
                  <a:pt x="125183" y="65658"/>
                </a:lnTo>
                <a:lnTo>
                  <a:pt x="123713" y="54711"/>
                </a:lnTo>
                <a:lnTo>
                  <a:pt x="38722" y="54711"/>
                </a:lnTo>
                <a:lnTo>
                  <a:pt x="42187" y="39297"/>
                </a:lnTo>
                <a:lnTo>
                  <a:pt x="48110" y="29705"/>
                </a:lnTo>
                <a:lnTo>
                  <a:pt x="55953" y="24790"/>
                </a:lnTo>
                <a:lnTo>
                  <a:pt x="65176" y="23406"/>
                </a:lnTo>
                <a:lnTo>
                  <a:pt x="113813" y="23406"/>
                </a:lnTo>
                <a:lnTo>
                  <a:pt x="109853" y="16317"/>
                </a:lnTo>
                <a:lnTo>
                  <a:pt x="91049" y="4067"/>
                </a:lnTo>
                <a:lnTo>
                  <a:pt x="65138" y="0"/>
                </a:lnTo>
                <a:close/>
              </a:path>
              <a:path w="125730" h="137795">
                <a:moveTo>
                  <a:pt x="120142" y="99999"/>
                </a:moveTo>
                <a:lnTo>
                  <a:pt x="108686" y="99999"/>
                </a:lnTo>
                <a:lnTo>
                  <a:pt x="100618" y="104921"/>
                </a:lnTo>
                <a:lnTo>
                  <a:pt x="91922" y="108465"/>
                </a:lnTo>
                <a:lnTo>
                  <a:pt x="82769" y="110574"/>
                </a:lnTo>
                <a:lnTo>
                  <a:pt x="73329" y="111188"/>
                </a:lnTo>
                <a:lnTo>
                  <a:pt x="120142" y="111188"/>
                </a:lnTo>
                <a:lnTo>
                  <a:pt x="120142" y="99999"/>
                </a:lnTo>
                <a:close/>
              </a:path>
              <a:path w="125730" h="137795">
                <a:moveTo>
                  <a:pt x="113813" y="23406"/>
                </a:moveTo>
                <a:lnTo>
                  <a:pt x="65176" y="23406"/>
                </a:lnTo>
                <a:lnTo>
                  <a:pt x="74852" y="24970"/>
                </a:lnTo>
                <a:lnTo>
                  <a:pt x="82042" y="30186"/>
                </a:lnTo>
                <a:lnTo>
                  <a:pt x="86650" y="39838"/>
                </a:lnTo>
                <a:lnTo>
                  <a:pt x="88582" y="54711"/>
                </a:lnTo>
                <a:lnTo>
                  <a:pt x="123713" y="54711"/>
                </a:lnTo>
                <a:lnTo>
                  <a:pt x="121311" y="36824"/>
                </a:lnTo>
                <a:lnTo>
                  <a:pt x="113813" y="23406"/>
                </a:lnTo>
                <a:close/>
              </a:path>
            </a:pathLst>
          </a:custGeom>
          <a:solidFill>
            <a:srgbClr val="0066A1"/>
          </a:solidFill>
        </p:spPr>
        <p:txBody>
          <a:bodyPr wrap="square" lIns="0" tIns="0" rIns="0" bIns="0" rtlCol="0"/>
          <a:lstStyle/>
          <a:p>
            <a:endParaRPr/>
          </a:p>
        </p:txBody>
      </p:sp>
      <p:sp>
        <p:nvSpPr>
          <p:cNvPr id="213" name="object 213">
            <a:extLst>
              <a:ext uri="{FF2B5EF4-FFF2-40B4-BE49-F238E27FC236}">
                <a16:creationId xmlns:a16="http://schemas.microsoft.com/office/drawing/2014/main" id="{6343ECEE-BBA8-892B-0E20-7D3E2BEDDC5E}"/>
              </a:ext>
            </a:extLst>
          </p:cNvPr>
          <p:cNvSpPr/>
          <p:nvPr/>
        </p:nvSpPr>
        <p:spPr>
          <a:xfrm>
            <a:off x="1499396" y="1952999"/>
            <a:ext cx="1226185" cy="1189990"/>
          </a:xfrm>
          <a:custGeom>
            <a:avLst/>
            <a:gdLst/>
            <a:ahLst/>
            <a:cxnLst/>
            <a:rect l="l" t="t" r="r" b="b"/>
            <a:pathLst>
              <a:path w="1226185" h="1189989">
                <a:moveTo>
                  <a:pt x="1200492" y="0"/>
                </a:moveTo>
                <a:lnTo>
                  <a:pt x="25095" y="0"/>
                </a:lnTo>
                <a:lnTo>
                  <a:pt x="15328" y="1972"/>
                </a:lnTo>
                <a:lnTo>
                  <a:pt x="7351" y="7351"/>
                </a:lnTo>
                <a:lnTo>
                  <a:pt x="1972" y="15328"/>
                </a:lnTo>
                <a:lnTo>
                  <a:pt x="0" y="25095"/>
                </a:lnTo>
                <a:lnTo>
                  <a:pt x="0" y="1164704"/>
                </a:lnTo>
                <a:lnTo>
                  <a:pt x="1972" y="1174476"/>
                </a:lnTo>
                <a:lnTo>
                  <a:pt x="7351" y="1182452"/>
                </a:lnTo>
                <a:lnTo>
                  <a:pt x="15328" y="1187828"/>
                </a:lnTo>
                <a:lnTo>
                  <a:pt x="25095" y="1189799"/>
                </a:lnTo>
                <a:lnTo>
                  <a:pt x="1200492" y="1189799"/>
                </a:lnTo>
                <a:lnTo>
                  <a:pt x="1210259" y="1187828"/>
                </a:lnTo>
                <a:lnTo>
                  <a:pt x="1218236" y="1182452"/>
                </a:lnTo>
                <a:lnTo>
                  <a:pt x="1223615" y="1174476"/>
                </a:lnTo>
                <a:lnTo>
                  <a:pt x="1225588" y="1164704"/>
                </a:lnTo>
                <a:lnTo>
                  <a:pt x="1225588" y="25095"/>
                </a:lnTo>
                <a:lnTo>
                  <a:pt x="1223615" y="15328"/>
                </a:lnTo>
                <a:lnTo>
                  <a:pt x="1218236" y="7351"/>
                </a:lnTo>
                <a:lnTo>
                  <a:pt x="1210259" y="1972"/>
                </a:lnTo>
                <a:lnTo>
                  <a:pt x="1200492" y="0"/>
                </a:lnTo>
                <a:close/>
              </a:path>
            </a:pathLst>
          </a:custGeom>
          <a:solidFill>
            <a:srgbClr val="F3F5F7"/>
          </a:solidFill>
        </p:spPr>
        <p:txBody>
          <a:bodyPr wrap="square" lIns="0" tIns="0" rIns="0" bIns="0" rtlCol="0"/>
          <a:lstStyle/>
          <a:p>
            <a:endParaRPr/>
          </a:p>
        </p:txBody>
      </p:sp>
      <p:sp>
        <p:nvSpPr>
          <p:cNvPr id="214" name="object 214">
            <a:extLst>
              <a:ext uri="{FF2B5EF4-FFF2-40B4-BE49-F238E27FC236}">
                <a16:creationId xmlns:a16="http://schemas.microsoft.com/office/drawing/2014/main" id="{B68C29C6-9221-0D0A-03DE-541974B6B229}"/>
              </a:ext>
            </a:extLst>
          </p:cNvPr>
          <p:cNvSpPr txBox="1"/>
          <p:nvPr/>
        </p:nvSpPr>
        <p:spPr>
          <a:xfrm>
            <a:off x="1715874" y="2640387"/>
            <a:ext cx="820419" cy="405765"/>
          </a:xfrm>
          <a:prstGeom prst="rect">
            <a:avLst/>
          </a:prstGeom>
        </p:spPr>
        <p:txBody>
          <a:bodyPr vert="horz" wrap="square" lIns="0" tIns="29209" rIns="0" bIns="0" rtlCol="0">
            <a:spAutoFit/>
          </a:bodyPr>
          <a:lstStyle/>
          <a:p>
            <a:pPr algn="ctr">
              <a:lnSpc>
                <a:spcPct val="100000"/>
              </a:lnSpc>
              <a:spcBef>
                <a:spcPts val="229"/>
              </a:spcBef>
            </a:pPr>
            <a:r>
              <a:rPr sz="900" b="1" spc="10">
                <a:solidFill>
                  <a:srgbClr val="052369"/>
                </a:solidFill>
                <a:latin typeface="Arial"/>
                <a:cs typeface="Arial"/>
              </a:rPr>
              <a:t>5,000+</a:t>
            </a:r>
            <a:endParaRPr sz="900">
              <a:latin typeface="Arial"/>
              <a:cs typeface="Arial"/>
            </a:endParaRPr>
          </a:p>
          <a:p>
            <a:pPr marL="12700" marR="5080" algn="ctr">
              <a:lnSpc>
                <a:spcPct val="100000"/>
              </a:lnSpc>
              <a:spcBef>
                <a:spcPts val="100"/>
              </a:spcBef>
            </a:pPr>
            <a:r>
              <a:rPr sz="700" spc="10">
                <a:solidFill>
                  <a:srgbClr val="052369"/>
                </a:solidFill>
                <a:latin typeface="Geneva"/>
                <a:cs typeface="Geneva"/>
              </a:rPr>
              <a:t>Small</a:t>
            </a:r>
            <a:r>
              <a:rPr sz="700" spc="-180">
                <a:solidFill>
                  <a:srgbClr val="052369"/>
                </a:solidFill>
                <a:latin typeface="Geneva"/>
                <a:cs typeface="Geneva"/>
              </a:rPr>
              <a:t> </a:t>
            </a:r>
            <a:r>
              <a:rPr sz="700" spc="-10">
                <a:solidFill>
                  <a:srgbClr val="052369"/>
                </a:solidFill>
                <a:latin typeface="Geneva"/>
                <a:cs typeface="Geneva"/>
              </a:rPr>
              <a:t>and medium-  sized</a:t>
            </a:r>
            <a:r>
              <a:rPr sz="700" spc="-70">
                <a:solidFill>
                  <a:srgbClr val="052369"/>
                </a:solidFill>
                <a:latin typeface="Geneva"/>
                <a:cs typeface="Geneva"/>
              </a:rPr>
              <a:t> </a:t>
            </a:r>
            <a:r>
              <a:rPr sz="700" spc="-10">
                <a:solidFill>
                  <a:srgbClr val="052369"/>
                </a:solidFill>
                <a:latin typeface="Geneva"/>
                <a:cs typeface="Geneva"/>
              </a:rPr>
              <a:t>farmers</a:t>
            </a:r>
            <a:endParaRPr sz="700">
              <a:latin typeface="Geneva"/>
              <a:cs typeface="Geneva"/>
            </a:endParaRPr>
          </a:p>
        </p:txBody>
      </p:sp>
      <p:sp>
        <p:nvSpPr>
          <p:cNvPr id="215" name="object 215">
            <a:extLst>
              <a:ext uri="{FF2B5EF4-FFF2-40B4-BE49-F238E27FC236}">
                <a16:creationId xmlns:a16="http://schemas.microsoft.com/office/drawing/2014/main" id="{79E69C95-7F45-6E59-E199-3540951B40E7}"/>
              </a:ext>
            </a:extLst>
          </p:cNvPr>
          <p:cNvSpPr/>
          <p:nvPr/>
        </p:nvSpPr>
        <p:spPr>
          <a:xfrm>
            <a:off x="1593546" y="2045512"/>
            <a:ext cx="1037283" cy="574192"/>
          </a:xfrm>
          <a:prstGeom prst="rect">
            <a:avLst/>
          </a:prstGeom>
          <a:blipFill>
            <a:blip r:embed="rId40" cstate="print"/>
            <a:stretch>
              <a:fillRect/>
            </a:stretch>
          </a:blipFill>
        </p:spPr>
        <p:txBody>
          <a:bodyPr wrap="square" lIns="0" tIns="0" rIns="0" bIns="0" rtlCol="0"/>
          <a:lstStyle/>
          <a:p>
            <a:endParaRPr/>
          </a:p>
        </p:txBody>
      </p:sp>
      <p:sp>
        <p:nvSpPr>
          <p:cNvPr id="216" name="object 216">
            <a:extLst>
              <a:ext uri="{FF2B5EF4-FFF2-40B4-BE49-F238E27FC236}">
                <a16:creationId xmlns:a16="http://schemas.microsoft.com/office/drawing/2014/main" id="{2576B396-1F04-F744-5894-58B836DCECF9}"/>
              </a:ext>
            </a:extLst>
          </p:cNvPr>
          <p:cNvSpPr/>
          <p:nvPr/>
        </p:nvSpPr>
        <p:spPr>
          <a:xfrm>
            <a:off x="9527396" y="4213800"/>
            <a:ext cx="1226185" cy="1189990"/>
          </a:xfrm>
          <a:custGeom>
            <a:avLst/>
            <a:gdLst/>
            <a:ahLst/>
            <a:cxnLst/>
            <a:rect l="l" t="t" r="r" b="b"/>
            <a:pathLst>
              <a:path w="1226184" h="1189989">
                <a:moveTo>
                  <a:pt x="1200492" y="0"/>
                </a:moveTo>
                <a:lnTo>
                  <a:pt x="25095" y="0"/>
                </a:lnTo>
                <a:lnTo>
                  <a:pt x="15328" y="1972"/>
                </a:lnTo>
                <a:lnTo>
                  <a:pt x="7351" y="7351"/>
                </a:lnTo>
                <a:lnTo>
                  <a:pt x="1972" y="15328"/>
                </a:lnTo>
                <a:lnTo>
                  <a:pt x="0" y="25095"/>
                </a:lnTo>
                <a:lnTo>
                  <a:pt x="0" y="1164704"/>
                </a:lnTo>
                <a:lnTo>
                  <a:pt x="1972" y="1174476"/>
                </a:lnTo>
                <a:lnTo>
                  <a:pt x="7351" y="1182452"/>
                </a:lnTo>
                <a:lnTo>
                  <a:pt x="15328" y="1187828"/>
                </a:lnTo>
                <a:lnTo>
                  <a:pt x="25095" y="1189799"/>
                </a:lnTo>
                <a:lnTo>
                  <a:pt x="1200492" y="1189799"/>
                </a:lnTo>
                <a:lnTo>
                  <a:pt x="1210259" y="1187828"/>
                </a:lnTo>
                <a:lnTo>
                  <a:pt x="1218236" y="1182452"/>
                </a:lnTo>
                <a:lnTo>
                  <a:pt x="1223615" y="1174476"/>
                </a:lnTo>
                <a:lnTo>
                  <a:pt x="1225588" y="1164704"/>
                </a:lnTo>
                <a:lnTo>
                  <a:pt x="1225588" y="25095"/>
                </a:lnTo>
                <a:lnTo>
                  <a:pt x="1223615" y="15328"/>
                </a:lnTo>
                <a:lnTo>
                  <a:pt x="1218236" y="7351"/>
                </a:lnTo>
                <a:lnTo>
                  <a:pt x="1210259" y="1972"/>
                </a:lnTo>
                <a:lnTo>
                  <a:pt x="1200492" y="0"/>
                </a:lnTo>
                <a:close/>
              </a:path>
            </a:pathLst>
          </a:custGeom>
          <a:solidFill>
            <a:srgbClr val="F3F5F7"/>
          </a:solidFill>
        </p:spPr>
        <p:txBody>
          <a:bodyPr wrap="square" lIns="0" tIns="0" rIns="0" bIns="0" rtlCol="0"/>
          <a:lstStyle/>
          <a:p>
            <a:endParaRPr/>
          </a:p>
        </p:txBody>
      </p:sp>
      <p:sp>
        <p:nvSpPr>
          <p:cNvPr id="217" name="object 217">
            <a:extLst>
              <a:ext uri="{FF2B5EF4-FFF2-40B4-BE49-F238E27FC236}">
                <a16:creationId xmlns:a16="http://schemas.microsoft.com/office/drawing/2014/main" id="{3236B25A-5B7F-0583-1CA7-514844A34891}"/>
              </a:ext>
            </a:extLst>
          </p:cNvPr>
          <p:cNvSpPr txBox="1"/>
          <p:nvPr/>
        </p:nvSpPr>
        <p:spPr>
          <a:xfrm>
            <a:off x="9655149" y="4901186"/>
            <a:ext cx="998219" cy="405765"/>
          </a:xfrm>
          <a:prstGeom prst="rect">
            <a:avLst/>
          </a:prstGeom>
        </p:spPr>
        <p:txBody>
          <a:bodyPr vert="horz" wrap="square" lIns="0" tIns="29209" rIns="0" bIns="0" rtlCol="0">
            <a:spAutoFit/>
          </a:bodyPr>
          <a:lstStyle/>
          <a:p>
            <a:pPr algn="ctr">
              <a:lnSpc>
                <a:spcPct val="100000"/>
              </a:lnSpc>
              <a:spcBef>
                <a:spcPts val="229"/>
              </a:spcBef>
            </a:pPr>
            <a:r>
              <a:rPr sz="900" b="1" spc="10">
                <a:solidFill>
                  <a:srgbClr val="052369"/>
                </a:solidFill>
                <a:latin typeface="Arial"/>
                <a:cs typeface="Arial"/>
              </a:rPr>
              <a:t>20,000+</a:t>
            </a:r>
            <a:endParaRPr sz="900">
              <a:latin typeface="Arial"/>
              <a:cs typeface="Arial"/>
            </a:endParaRPr>
          </a:p>
          <a:p>
            <a:pPr marL="37465" marR="30480" algn="ctr">
              <a:lnSpc>
                <a:spcPct val="100000"/>
              </a:lnSpc>
              <a:spcBef>
                <a:spcPts val="100"/>
              </a:spcBef>
            </a:pPr>
            <a:r>
              <a:rPr sz="700" spc="-20">
                <a:solidFill>
                  <a:srgbClr val="052369"/>
                </a:solidFill>
                <a:latin typeface="Geneva"/>
                <a:cs typeface="Geneva"/>
              </a:rPr>
              <a:t>Private, </a:t>
            </a:r>
            <a:r>
              <a:rPr sz="700" spc="-5">
                <a:solidFill>
                  <a:srgbClr val="052369"/>
                </a:solidFill>
                <a:latin typeface="Geneva"/>
                <a:cs typeface="Geneva"/>
              </a:rPr>
              <a:t>wholesale</a:t>
            </a:r>
            <a:r>
              <a:rPr sz="700" spc="-120">
                <a:solidFill>
                  <a:srgbClr val="052369"/>
                </a:solidFill>
                <a:latin typeface="Geneva"/>
                <a:cs typeface="Geneva"/>
              </a:rPr>
              <a:t> </a:t>
            </a:r>
            <a:r>
              <a:rPr sz="700" spc="-10">
                <a:solidFill>
                  <a:srgbClr val="052369"/>
                </a:solidFill>
                <a:latin typeface="Geneva"/>
                <a:cs typeface="Geneva"/>
              </a:rPr>
              <a:t>and  institutional</a:t>
            </a:r>
            <a:r>
              <a:rPr sz="700" spc="-75">
                <a:solidFill>
                  <a:srgbClr val="052369"/>
                </a:solidFill>
                <a:latin typeface="Geneva"/>
                <a:cs typeface="Geneva"/>
              </a:rPr>
              <a:t> </a:t>
            </a:r>
            <a:r>
              <a:rPr sz="700" spc="-10">
                <a:solidFill>
                  <a:srgbClr val="052369"/>
                </a:solidFill>
                <a:latin typeface="Geneva"/>
                <a:cs typeface="Geneva"/>
              </a:rPr>
              <a:t>clients</a:t>
            </a:r>
            <a:r>
              <a:rPr sz="600" spc="-15" baseline="34722">
                <a:solidFill>
                  <a:srgbClr val="052369"/>
                </a:solidFill>
                <a:latin typeface="Geneva"/>
                <a:cs typeface="Geneva"/>
              </a:rPr>
              <a:t>2</a:t>
            </a:r>
            <a:endParaRPr sz="600" baseline="34722">
              <a:latin typeface="Geneva"/>
              <a:cs typeface="Geneva"/>
            </a:endParaRPr>
          </a:p>
        </p:txBody>
      </p:sp>
      <p:sp>
        <p:nvSpPr>
          <p:cNvPr id="218" name="object 218">
            <a:extLst>
              <a:ext uri="{FF2B5EF4-FFF2-40B4-BE49-F238E27FC236}">
                <a16:creationId xmlns:a16="http://schemas.microsoft.com/office/drawing/2014/main" id="{18DDBFA0-B0B5-8AFD-E760-F73B4BF684E7}"/>
              </a:ext>
            </a:extLst>
          </p:cNvPr>
          <p:cNvSpPr/>
          <p:nvPr/>
        </p:nvSpPr>
        <p:spPr>
          <a:xfrm>
            <a:off x="9621545" y="4306315"/>
            <a:ext cx="1037285" cy="574188"/>
          </a:xfrm>
          <a:prstGeom prst="rect">
            <a:avLst/>
          </a:prstGeom>
          <a:blipFill>
            <a:blip r:embed="rId41" cstate="print"/>
            <a:stretch>
              <a:fillRect/>
            </a:stretch>
          </a:blipFill>
        </p:spPr>
        <p:txBody>
          <a:bodyPr wrap="square" lIns="0" tIns="0" rIns="0" bIns="0" rtlCol="0"/>
          <a:lstStyle/>
          <a:p>
            <a:endParaRPr/>
          </a:p>
        </p:txBody>
      </p:sp>
      <p:sp>
        <p:nvSpPr>
          <p:cNvPr id="219" name="object 219">
            <a:extLst>
              <a:ext uri="{FF2B5EF4-FFF2-40B4-BE49-F238E27FC236}">
                <a16:creationId xmlns:a16="http://schemas.microsoft.com/office/drawing/2014/main" id="{46A9F771-1AB1-F2A9-756A-2EC771E57909}"/>
              </a:ext>
            </a:extLst>
          </p:cNvPr>
          <p:cNvSpPr/>
          <p:nvPr/>
        </p:nvSpPr>
        <p:spPr>
          <a:xfrm>
            <a:off x="1452600" y="3276320"/>
            <a:ext cx="1139825" cy="107950"/>
          </a:xfrm>
          <a:custGeom>
            <a:avLst/>
            <a:gdLst/>
            <a:ahLst/>
            <a:cxnLst/>
            <a:rect l="l" t="t" r="r" b="b"/>
            <a:pathLst>
              <a:path w="1139825" h="107950">
                <a:moveTo>
                  <a:pt x="189953" y="1917"/>
                </a:moveTo>
                <a:lnTo>
                  <a:pt x="159664" y="1917"/>
                </a:lnTo>
                <a:lnTo>
                  <a:pt x="159664" y="105714"/>
                </a:lnTo>
                <a:lnTo>
                  <a:pt x="189953" y="105714"/>
                </a:lnTo>
                <a:lnTo>
                  <a:pt x="189953" y="1917"/>
                </a:lnTo>
                <a:close/>
              </a:path>
              <a:path w="1139825" h="107950">
                <a:moveTo>
                  <a:pt x="781507" y="1917"/>
                </a:moveTo>
                <a:lnTo>
                  <a:pt x="759777" y="1917"/>
                </a:lnTo>
                <a:lnTo>
                  <a:pt x="759777" y="105714"/>
                </a:lnTo>
                <a:lnTo>
                  <a:pt x="785355" y="105714"/>
                </a:lnTo>
                <a:lnTo>
                  <a:pt x="785355" y="44094"/>
                </a:lnTo>
                <a:lnTo>
                  <a:pt x="831418" y="44094"/>
                </a:lnTo>
                <a:lnTo>
                  <a:pt x="781507" y="1917"/>
                </a:lnTo>
                <a:close/>
              </a:path>
              <a:path w="1139825" h="107950">
                <a:moveTo>
                  <a:pt x="831418" y="44094"/>
                </a:moveTo>
                <a:lnTo>
                  <a:pt x="785355" y="44094"/>
                </a:lnTo>
                <a:lnTo>
                  <a:pt x="858126" y="105714"/>
                </a:lnTo>
                <a:lnTo>
                  <a:pt x="878890" y="105714"/>
                </a:lnTo>
                <a:lnTo>
                  <a:pt x="878890" y="62585"/>
                </a:lnTo>
                <a:lnTo>
                  <a:pt x="853300" y="62585"/>
                </a:lnTo>
                <a:lnTo>
                  <a:pt x="831418" y="44094"/>
                </a:lnTo>
                <a:close/>
              </a:path>
              <a:path w="1139825" h="107950">
                <a:moveTo>
                  <a:pt x="878890" y="1917"/>
                </a:moveTo>
                <a:lnTo>
                  <a:pt x="853300" y="1917"/>
                </a:lnTo>
                <a:lnTo>
                  <a:pt x="853300" y="62585"/>
                </a:lnTo>
                <a:lnTo>
                  <a:pt x="878890" y="62585"/>
                </a:lnTo>
                <a:lnTo>
                  <a:pt x="878890" y="1917"/>
                </a:lnTo>
                <a:close/>
              </a:path>
              <a:path w="1139825" h="107950">
                <a:moveTo>
                  <a:pt x="965250" y="0"/>
                </a:moveTo>
                <a:lnTo>
                  <a:pt x="936466" y="3768"/>
                </a:lnTo>
                <a:lnTo>
                  <a:pt x="912914" y="14498"/>
                </a:lnTo>
                <a:lnTo>
                  <a:pt x="897010" y="31327"/>
                </a:lnTo>
                <a:lnTo>
                  <a:pt x="891171" y="53390"/>
                </a:lnTo>
                <a:lnTo>
                  <a:pt x="896922" y="75816"/>
                </a:lnTo>
                <a:lnTo>
                  <a:pt x="912688" y="92921"/>
                </a:lnTo>
                <a:lnTo>
                  <a:pt x="936241" y="103827"/>
                </a:lnTo>
                <a:lnTo>
                  <a:pt x="965352" y="107657"/>
                </a:lnTo>
                <a:lnTo>
                  <a:pt x="980136" y="106764"/>
                </a:lnTo>
                <a:lnTo>
                  <a:pt x="993868" y="104295"/>
                </a:lnTo>
                <a:lnTo>
                  <a:pt x="1006341" y="100564"/>
                </a:lnTo>
                <a:lnTo>
                  <a:pt x="1017346" y="95885"/>
                </a:lnTo>
                <a:lnTo>
                  <a:pt x="1017346" y="84099"/>
                </a:lnTo>
                <a:lnTo>
                  <a:pt x="966635" y="84099"/>
                </a:lnTo>
                <a:lnTo>
                  <a:pt x="949938" y="81830"/>
                </a:lnTo>
                <a:lnTo>
                  <a:pt x="936485" y="75488"/>
                </a:lnTo>
                <a:lnTo>
                  <a:pt x="927508" y="65775"/>
                </a:lnTo>
                <a:lnTo>
                  <a:pt x="924242" y="53390"/>
                </a:lnTo>
                <a:lnTo>
                  <a:pt x="927467" y="41271"/>
                </a:lnTo>
                <a:lnTo>
                  <a:pt x="936393" y="31721"/>
                </a:lnTo>
                <a:lnTo>
                  <a:pt x="949895" y="25462"/>
                </a:lnTo>
                <a:lnTo>
                  <a:pt x="966851" y="23215"/>
                </a:lnTo>
                <a:lnTo>
                  <a:pt x="1016380" y="23215"/>
                </a:lnTo>
                <a:lnTo>
                  <a:pt x="1016380" y="9512"/>
                </a:lnTo>
                <a:lnTo>
                  <a:pt x="1005005" y="5545"/>
                </a:lnTo>
                <a:lnTo>
                  <a:pt x="992616" y="2551"/>
                </a:lnTo>
                <a:lnTo>
                  <a:pt x="979326" y="659"/>
                </a:lnTo>
                <a:lnTo>
                  <a:pt x="965250" y="0"/>
                </a:lnTo>
                <a:close/>
              </a:path>
              <a:path w="1139825" h="107950">
                <a:moveTo>
                  <a:pt x="1017346" y="70192"/>
                </a:moveTo>
                <a:lnTo>
                  <a:pt x="1005689" y="76110"/>
                </a:lnTo>
                <a:lnTo>
                  <a:pt x="993590" y="80475"/>
                </a:lnTo>
                <a:lnTo>
                  <a:pt x="980691" y="83174"/>
                </a:lnTo>
                <a:lnTo>
                  <a:pt x="966635" y="84099"/>
                </a:lnTo>
                <a:lnTo>
                  <a:pt x="1017346" y="84099"/>
                </a:lnTo>
                <a:lnTo>
                  <a:pt x="1017346" y="70192"/>
                </a:lnTo>
                <a:close/>
              </a:path>
              <a:path w="1139825" h="107950">
                <a:moveTo>
                  <a:pt x="1016380" y="23215"/>
                </a:moveTo>
                <a:lnTo>
                  <a:pt x="966851" y="23215"/>
                </a:lnTo>
                <a:lnTo>
                  <a:pt x="981280" y="24172"/>
                </a:lnTo>
                <a:lnTo>
                  <a:pt x="994140" y="26784"/>
                </a:lnTo>
                <a:lnTo>
                  <a:pt x="1005738" y="30662"/>
                </a:lnTo>
                <a:lnTo>
                  <a:pt x="1016380" y="35420"/>
                </a:lnTo>
                <a:lnTo>
                  <a:pt x="1016380" y="23215"/>
                </a:lnTo>
                <a:close/>
              </a:path>
              <a:path w="1139825" h="107950">
                <a:moveTo>
                  <a:pt x="459727" y="1917"/>
                </a:moveTo>
                <a:lnTo>
                  <a:pt x="358482" y="1917"/>
                </a:lnTo>
                <a:lnTo>
                  <a:pt x="358482" y="105714"/>
                </a:lnTo>
                <a:lnTo>
                  <a:pt x="388772" y="105714"/>
                </a:lnTo>
                <a:lnTo>
                  <a:pt x="388772" y="72212"/>
                </a:lnTo>
                <a:lnTo>
                  <a:pt x="458101" y="72212"/>
                </a:lnTo>
                <a:lnTo>
                  <a:pt x="458101" y="49961"/>
                </a:lnTo>
                <a:lnTo>
                  <a:pt x="388772" y="49961"/>
                </a:lnTo>
                <a:lnTo>
                  <a:pt x="388772" y="24168"/>
                </a:lnTo>
                <a:lnTo>
                  <a:pt x="459727" y="24168"/>
                </a:lnTo>
                <a:lnTo>
                  <a:pt x="459727" y="1917"/>
                </a:lnTo>
                <a:close/>
              </a:path>
              <a:path w="1139825" h="107950">
                <a:moveTo>
                  <a:pt x="1139774" y="1917"/>
                </a:moveTo>
                <a:lnTo>
                  <a:pt x="1034694" y="1917"/>
                </a:lnTo>
                <a:lnTo>
                  <a:pt x="1034694" y="105714"/>
                </a:lnTo>
                <a:lnTo>
                  <a:pt x="1139456" y="105714"/>
                </a:lnTo>
                <a:lnTo>
                  <a:pt x="1139456" y="83451"/>
                </a:lnTo>
                <a:lnTo>
                  <a:pt x="1064958" y="83451"/>
                </a:lnTo>
                <a:lnTo>
                  <a:pt x="1064958" y="64401"/>
                </a:lnTo>
                <a:lnTo>
                  <a:pt x="1138593" y="64401"/>
                </a:lnTo>
                <a:lnTo>
                  <a:pt x="1138593" y="42151"/>
                </a:lnTo>
                <a:lnTo>
                  <a:pt x="1064958" y="42151"/>
                </a:lnTo>
                <a:lnTo>
                  <a:pt x="1064958" y="24168"/>
                </a:lnTo>
                <a:lnTo>
                  <a:pt x="1139774" y="24168"/>
                </a:lnTo>
                <a:lnTo>
                  <a:pt x="1139774" y="1917"/>
                </a:lnTo>
                <a:close/>
              </a:path>
              <a:path w="1139825" h="107950">
                <a:moveTo>
                  <a:pt x="543826" y="1917"/>
                </a:moveTo>
                <a:lnTo>
                  <a:pt x="478231" y="1917"/>
                </a:lnTo>
                <a:lnTo>
                  <a:pt x="478231" y="105714"/>
                </a:lnTo>
                <a:lnTo>
                  <a:pt x="508508" y="105714"/>
                </a:lnTo>
                <a:lnTo>
                  <a:pt x="508508" y="71374"/>
                </a:lnTo>
                <a:lnTo>
                  <a:pt x="569861" y="71374"/>
                </a:lnTo>
                <a:lnTo>
                  <a:pt x="564908" y="66763"/>
                </a:lnTo>
                <a:lnTo>
                  <a:pt x="573282" y="62942"/>
                </a:lnTo>
                <a:lnTo>
                  <a:pt x="582207" y="56502"/>
                </a:lnTo>
                <a:lnTo>
                  <a:pt x="587348" y="49644"/>
                </a:lnTo>
                <a:lnTo>
                  <a:pt x="508508" y="49644"/>
                </a:lnTo>
                <a:lnTo>
                  <a:pt x="508508" y="24168"/>
                </a:lnTo>
                <a:lnTo>
                  <a:pt x="589931" y="24168"/>
                </a:lnTo>
                <a:lnTo>
                  <a:pt x="589428" y="21961"/>
                </a:lnTo>
                <a:lnTo>
                  <a:pt x="580777" y="11682"/>
                </a:lnTo>
                <a:lnTo>
                  <a:pt x="565744" y="4572"/>
                </a:lnTo>
                <a:lnTo>
                  <a:pt x="543826" y="1917"/>
                </a:lnTo>
                <a:close/>
              </a:path>
              <a:path w="1139825" h="107950">
                <a:moveTo>
                  <a:pt x="569861" y="71374"/>
                </a:moveTo>
                <a:lnTo>
                  <a:pt x="528954" y="71374"/>
                </a:lnTo>
                <a:lnTo>
                  <a:pt x="529818" y="71691"/>
                </a:lnTo>
                <a:lnTo>
                  <a:pt x="562559" y="103454"/>
                </a:lnTo>
                <a:lnTo>
                  <a:pt x="567258" y="105714"/>
                </a:lnTo>
                <a:lnTo>
                  <a:pt x="606755" y="105714"/>
                </a:lnTo>
                <a:lnTo>
                  <a:pt x="569861" y="71374"/>
                </a:lnTo>
                <a:close/>
              </a:path>
              <a:path w="1139825" h="107950">
                <a:moveTo>
                  <a:pt x="589931" y="24168"/>
                </a:moveTo>
                <a:lnTo>
                  <a:pt x="553351" y="24168"/>
                </a:lnTo>
                <a:lnTo>
                  <a:pt x="558495" y="29844"/>
                </a:lnTo>
                <a:lnTo>
                  <a:pt x="558495" y="43535"/>
                </a:lnTo>
                <a:lnTo>
                  <a:pt x="552704" y="49644"/>
                </a:lnTo>
                <a:lnTo>
                  <a:pt x="587348" y="49644"/>
                </a:lnTo>
                <a:lnTo>
                  <a:pt x="589306" y="47032"/>
                </a:lnTo>
                <a:lnTo>
                  <a:pt x="592201" y="34124"/>
                </a:lnTo>
                <a:lnTo>
                  <a:pt x="589931" y="24168"/>
                </a:lnTo>
                <a:close/>
              </a:path>
              <a:path w="1139825" h="107950">
                <a:moveTo>
                  <a:pt x="283895" y="1917"/>
                </a:moveTo>
                <a:lnTo>
                  <a:pt x="218300" y="1917"/>
                </a:lnTo>
                <a:lnTo>
                  <a:pt x="218300" y="105714"/>
                </a:lnTo>
                <a:lnTo>
                  <a:pt x="248589" y="105714"/>
                </a:lnTo>
                <a:lnTo>
                  <a:pt x="248589" y="71374"/>
                </a:lnTo>
                <a:lnTo>
                  <a:pt x="309929" y="71374"/>
                </a:lnTo>
                <a:lnTo>
                  <a:pt x="304977" y="66763"/>
                </a:lnTo>
                <a:lnTo>
                  <a:pt x="313349" y="62942"/>
                </a:lnTo>
                <a:lnTo>
                  <a:pt x="322270" y="56502"/>
                </a:lnTo>
                <a:lnTo>
                  <a:pt x="327408" y="49644"/>
                </a:lnTo>
                <a:lnTo>
                  <a:pt x="248589" y="49644"/>
                </a:lnTo>
                <a:lnTo>
                  <a:pt x="248589" y="24168"/>
                </a:lnTo>
                <a:lnTo>
                  <a:pt x="329989" y="24168"/>
                </a:lnTo>
                <a:lnTo>
                  <a:pt x="329487" y="21961"/>
                </a:lnTo>
                <a:lnTo>
                  <a:pt x="320840" y="11682"/>
                </a:lnTo>
                <a:lnTo>
                  <a:pt x="305811" y="4572"/>
                </a:lnTo>
                <a:lnTo>
                  <a:pt x="283895" y="1917"/>
                </a:lnTo>
                <a:close/>
              </a:path>
              <a:path w="1139825" h="107950">
                <a:moveTo>
                  <a:pt x="309929" y="71374"/>
                </a:moveTo>
                <a:lnTo>
                  <a:pt x="269024" y="71374"/>
                </a:lnTo>
                <a:lnTo>
                  <a:pt x="269887" y="71691"/>
                </a:lnTo>
                <a:lnTo>
                  <a:pt x="298869" y="99834"/>
                </a:lnTo>
                <a:lnTo>
                  <a:pt x="302641" y="103454"/>
                </a:lnTo>
                <a:lnTo>
                  <a:pt x="307327" y="105714"/>
                </a:lnTo>
                <a:lnTo>
                  <a:pt x="346811" y="105714"/>
                </a:lnTo>
                <a:lnTo>
                  <a:pt x="309929" y="71374"/>
                </a:lnTo>
                <a:close/>
              </a:path>
              <a:path w="1139825" h="107950">
                <a:moveTo>
                  <a:pt x="329989" y="24168"/>
                </a:moveTo>
                <a:lnTo>
                  <a:pt x="293420" y="24168"/>
                </a:lnTo>
                <a:lnTo>
                  <a:pt x="298564" y="29844"/>
                </a:lnTo>
                <a:lnTo>
                  <a:pt x="298564" y="43535"/>
                </a:lnTo>
                <a:lnTo>
                  <a:pt x="292773" y="49644"/>
                </a:lnTo>
                <a:lnTo>
                  <a:pt x="327408" y="49644"/>
                </a:lnTo>
                <a:lnTo>
                  <a:pt x="329364" y="47032"/>
                </a:lnTo>
                <a:lnTo>
                  <a:pt x="332257" y="34124"/>
                </a:lnTo>
                <a:lnTo>
                  <a:pt x="329989" y="24168"/>
                </a:lnTo>
                <a:close/>
              </a:path>
              <a:path w="1139825" h="107950">
                <a:moveTo>
                  <a:pt x="84112" y="2019"/>
                </a:moveTo>
                <a:lnTo>
                  <a:pt x="57784" y="2019"/>
                </a:lnTo>
                <a:lnTo>
                  <a:pt x="0" y="105714"/>
                </a:lnTo>
                <a:lnTo>
                  <a:pt x="28879" y="105714"/>
                </a:lnTo>
                <a:lnTo>
                  <a:pt x="40982" y="82918"/>
                </a:lnTo>
                <a:lnTo>
                  <a:pt x="135197" y="82918"/>
                </a:lnTo>
                <a:lnTo>
                  <a:pt x="121556" y="61315"/>
                </a:lnTo>
                <a:lnTo>
                  <a:pt x="52552" y="61315"/>
                </a:lnTo>
                <a:lnTo>
                  <a:pt x="68808" y="29641"/>
                </a:lnTo>
                <a:lnTo>
                  <a:pt x="101555" y="29641"/>
                </a:lnTo>
                <a:lnTo>
                  <a:pt x="84112" y="2019"/>
                </a:lnTo>
                <a:close/>
              </a:path>
              <a:path w="1139825" h="107950">
                <a:moveTo>
                  <a:pt x="135197" y="82918"/>
                </a:moveTo>
                <a:lnTo>
                  <a:pt x="98983" y="82918"/>
                </a:lnTo>
                <a:lnTo>
                  <a:pt x="112255" y="105714"/>
                </a:lnTo>
                <a:lnTo>
                  <a:pt x="149593" y="105714"/>
                </a:lnTo>
                <a:lnTo>
                  <a:pt x="135197" y="82918"/>
                </a:lnTo>
                <a:close/>
              </a:path>
              <a:path w="1139825" h="107950">
                <a:moveTo>
                  <a:pt x="101555" y="29641"/>
                </a:moveTo>
                <a:lnTo>
                  <a:pt x="68808" y="29641"/>
                </a:lnTo>
                <a:lnTo>
                  <a:pt x="86359" y="61315"/>
                </a:lnTo>
                <a:lnTo>
                  <a:pt x="121556" y="61315"/>
                </a:lnTo>
                <a:lnTo>
                  <a:pt x="101555" y="29641"/>
                </a:lnTo>
                <a:close/>
              </a:path>
              <a:path w="1139825" h="107950">
                <a:moveTo>
                  <a:pt x="689571" y="2019"/>
                </a:moveTo>
                <a:lnTo>
                  <a:pt x="663994" y="2019"/>
                </a:lnTo>
                <a:lnTo>
                  <a:pt x="607720" y="105714"/>
                </a:lnTo>
                <a:lnTo>
                  <a:pt x="635863" y="105714"/>
                </a:lnTo>
                <a:lnTo>
                  <a:pt x="647522" y="82918"/>
                </a:lnTo>
                <a:lnTo>
                  <a:pt x="739250" y="82918"/>
                </a:lnTo>
                <a:lnTo>
                  <a:pt x="725984" y="61315"/>
                </a:lnTo>
                <a:lnTo>
                  <a:pt x="658863" y="61315"/>
                </a:lnTo>
                <a:lnTo>
                  <a:pt x="674700" y="29641"/>
                </a:lnTo>
                <a:lnTo>
                  <a:pt x="706534" y="29641"/>
                </a:lnTo>
                <a:lnTo>
                  <a:pt x="689571" y="2019"/>
                </a:lnTo>
                <a:close/>
              </a:path>
              <a:path w="1139825" h="107950">
                <a:moveTo>
                  <a:pt x="739250" y="82918"/>
                </a:moveTo>
                <a:lnTo>
                  <a:pt x="704024" y="82918"/>
                </a:lnTo>
                <a:lnTo>
                  <a:pt x="716965" y="105714"/>
                </a:lnTo>
                <a:lnTo>
                  <a:pt x="753249" y="105714"/>
                </a:lnTo>
                <a:lnTo>
                  <a:pt x="739250" y="82918"/>
                </a:lnTo>
                <a:close/>
              </a:path>
              <a:path w="1139825" h="107950">
                <a:moveTo>
                  <a:pt x="706534" y="29641"/>
                </a:moveTo>
                <a:lnTo>
                  <a:pt x="674700" y="29641"/>
                </a:lnTo>
                <a:lnTo>
                  <a:pt x="691819" y="61315"/>
                </a:lnTo>
                <a:lnTo>
                  <a:pt x="725984" y="61315"/>
                </a:lnTo>
                <a:lnTo>
                  <a:pt x="706534" y="29641"/>
                </a:lnTo>
                <a:close/>
              </a:path>
            </a:pathLst>
          </a:custGeom>
          <a:solidFill>
            <a:srgbClr val="051039"/>
          </a:solidFill>
        </p:spPr>
        <p:txBody>
          <a:bodyPr wrap="square" lIns="0" tIns="0" rIns="0" bIns="0" rtlCol="0"/>
          <a:lstStyle/>
          <a:p>
            <a:endParaRPr/>
          </a:p>
        </p:txBody>
      </p:sp>
      <p:sp>
        <p:nvSpPr>
          <p:cNvPr id="220" name="object 220">
            <a:extLst>
              <a:ext uri="{FF2B5EF4-FFF2-40B4-BE49-F238E27FC236}">
                <a16:creationId xmlns:a16="http://schemas.microsoft.com/office/drawing/2014/main" id="{B865FB3C-F39E-9B47-C847-90051C3BE70F}"/>
              </a:ext>
            </a:extLst>
          </p:cNvPr>
          <p:cNvSpPr/>
          <p:nvPr/>
        </p:nvSpPr>
        <p:spPr>
          <a:xfrm>
            <a:off x="2623633" y="3268656"/>
            <a:ext cx="168160" cy="113347"/>
          </a:xfrm>
          <a:prstGeom prst="rect">
            <a:avLst/>
          </a:prstGeom>
          <a:blipFill>
            <a:blip r:embed="rId42" cstate="print"/>
            <a:stretch>
              <a:fillRect/>
            </a:stretch>
          </a:blipFill>
        </p:spPr>
        <p:txBody>
          <a:bodyPr wrap="square" lIns="0" tIns="0" rIns="0" bIns="0" rtlCol="0"/>
          <a:lstStyle/>
          <a:p>
            <a:endParaRPr/>
          </a:p>
        </p:txBody>
      </p:sp>
      <p:sp>
        <p:nvSpPr>
          <p:cNvPr id="221" name="object 221">
            <a:extLst>
              <a:ext uri="{FF2B5EF4-FFF2-40B4-BE49-F238E27FC236}">
                <a16:creationId xmlns:a16="http://schemas.microsoft.com/office/drawing/2014/main" id="{C6442D87-CC00-0409-6CF4-EB75C16A13FB}"/>
              </a:ext>
            </a:extLst>
          </p:cNvPr>
          <p:cNvSpPr/>
          <p:nvPr/>
        </p:nvSpPr>
        <p:spPr>
          <a:xfrm>
            <a:off x="7595999" y="3007576"/>
            <a:ext cx="683384" cy="260336"/>
          </a:xfrm>
          <a:prstGeom prst="rect">
            <a:avLst/>
          </a:prstGeom>
          <a:blipFill>
            <a:blip r:embed="rId43" cstate="print"/>
            <a:stretch>
              <a:fillRect/>
            </a:stretch>
          </a:blipFill>
        </p:spPr>
        <p:txBody>
          <a:bodyPr wrap="square" lIns="0" tIns="0" rIns="0" bIns="0" rtlCol="0"/>
          <a:lstStyle/>
          <a:p>
            <a:endParaRPr/>
          </a:p>
        </p:txBody>
      </p:sp>
      <p:sp>
        <p:nvSpPr>
          <p:cNvPr id="222" name="object 222">
            <a:extLst>
              <a:ext uri="{FF2B5EF4-FFF2-40B4-BE49-F238E27FC236}">
                <a16:creationId xmlns:a16="http://schemas.microsoft.com/office/drawing/2014/main" id="{40DBFE91-357D-5BF8-B723-C4AFDDB3475E}"/>
              </a:ext>
            </a:extLst>
          </p:cNvPr>
          <p:cNvSpPr/>
          <p:nvPr/>
        </p:nvSpPr>
        <p:spPr>
          <a:xfrm>
            <a:off x="9161995" y="2735973"/>
            <a:ext cx="1519199" cy="157861"/>
          </a:xfrm>
          <a:prstGeom prst="rect">
            <a:avLst/>
          </a:prstGeom>
          <a:blipFill>
            <a:blip r:embed="rId44" cstate="print"/>
            <a:stretch>
              <a:fillRect/>
            </a:stretch>
          </a:blipFill>
        </p:spPr>
        <p:txBody>
          <a:bodyPr wrap="square" lIns="0" tIns="0" rIns="0" bIns="0" rtlCol="0"/>
          <a:lstStyle/>
          <a:p>
            <a:endParaRPr/>
          </a:p>
        </p:txBody>
      </p:sp>
      <p:sp>
        <p:nvSpPr>
          <p:cNvPr id="223" name="object 223">
            <a:extLst>
              <a:ext uri="{FF2B5EF4-FFF2-40B4-BE49-F238E27FC236}">
                <a16:creationId xmlns:a16="http://schemas.microsoft.com/office/drawing/2014/main" id="{FCE1E70C-A268-3A00-BB6D-51C7F0C9248D}"/>
              </a:ext>
            </a:extLst>
          </p:cNvPr>
          <p:cNvSpPr/>
          <p:nvPr/>
        </p:nvSpPr>
        <p:spPr>
          <a:xfrm>
            <a:off x="9329394" y="2268016"/>
            <a:ext cx="1556423" cy="275971"/>
          </a:xfrm>
          <a:prstGeom prst="rect">
            <a:avLst/>
          </a:prstGeom>
          <a:blipFill>
            <a:blip r:embed="rId45" cstate="print"/>
            <a:stretch>
              <a:fillRect/>
            </a:stretch>
          </a:blipFill>
        </p:spPr>
        <p:txBody>
          <a:bodyPr wrap="square" lIns="0" tIns="0" rIns="0" bIns="0" rtlCol="0"/>
          <a:lstStyle/>
          <a:p>
            <a:endParaRPr/>
          </a:p>
        </p:txBody>
      </p:sp>
      <p:sp>
        <p:nvSpPr>
          <p:cNvPr id="224" name="object 224">
            <a:extLst>
              <a:ext uri="{FF2B5EF4-FFF2-40B4-BE49-F238E27FC236}">
                <a16:creationId xmlns:a16="http://schemas.microsoft.com/office/drawing/2014/main" id="{25EA7E4F-F92D-B2E1-1102-BCABEB1803B1}"/>
              </a:ext>
            </a:extLst>
          </p:cNvPr>
          <p:cNvSpPr/>
          <p:nvPr/>
        </p:nvSpPr>
        <p:spPr>
          <a:xfrm>
            <a:off x="4158005" y="6056504"/>
            <a:ext cx="1081354" cy="271854"/>
          </a:xfrm>
          <a:prstGeom prst="rect">
            <a:avLst/>
          </a:prstGeom>
          <a:blipFill>
            <a:blip r:embed="rId46" cstate="print"/>
            <a:stretch>
              <a:fillRect/>
            </a:stretch>
          </a:blipFill>
        </p:spPr>
        <p:txBody>
          <a:bodyPr wrap="square" lIns="0" tIns="0" rIns="0" bIns="0" rtlCol="0"/>
          <a:lstStyle/>
          <a:p>
            <a:endParaRPr/>
          </a:p>
        </p:txBody>
      </p:sp>
      <p:sp>
        <p:nvSpPr>
          <p:cNvPr id="225" name="object 225">
            <a:extLst>
              <a:ext uri="{FF2B5EF4-FFF2-40B4-BE49-F238E27FC236}">
                <a16:creationId xmlns:a16="http://schemas.microsoft.com/office/drawing/2014/main" id="{CE393FDF-5D51-766B-4AD3-0CE5A20A4FDA}"/>
              </a:ext>
            </a:extLst>
          </p:cNvPr>
          <p:cNvSpPr/>
          <p:nvPr/>
        </p:nvSpPr>
        <p:spPr>
          <a:xfrm>
            <a:off x="8460003" y="5149795"/>
            <a:ext cx="452523" cy="404296"/>
          </a:xfrm>
          <a:prstGeom prst="rect">
            <a:avLst/>
          </a:prstGeom>
          <a:blipFill>
            <a:blip r:embed="rId47" cstate="print"/>
            <a:stretch>
              <a:fillRect/>
            </a:stretch>
          </a:blipFill>
        </p:spPr>
        <p:txBody>
          <a:bodyPr wrap="square" lIns="0" tIns="0" rIns="0" bIns="0" rtlCol="0"/>
          <a:lstStyle/>
          <a:p>
            <a:endParaRPr/>
          </a:p>
        </p:txBody>
      </p:sp>
      <p:sp>
        <p:nvSpPr>
          <p:cNvPr id="226" name="object 226">
            <a:extLst>
              <a:ext uri="{FF2B5EF4-FFF2-40B4-BE49-F238E27FC236}">
                <a16:creationId xmlns:a16="http://schemas.microsoft.com/office/drawing/2014/main" id="{975D05AE-7114-9AEC-CF71-B15F8332EFB4}"/>
              </a:ext>
            </a:extLst>
          </p:cNvPr>
          <p:cNvSpPr/>
          <p:nvPr/>
        </p:nvSpPr>
        <p:spPr>
          <a:xfrm>
            <a:off x="8568332" y="5209804"/>
            <a:ext cx="255904" cy="68580"/>
          </a:xfrm>
          <a:custGeom>
            <a:avLst/>
            <a:gdLst/>
            <a:ahLst/>
            <a:cxnLst/>
            <a:rect l="l" t="t" r="r" b="b"/>
            <a:pathLst>
              <a:path w="255904" h="68579">
                <a:moveTo>
                  <a:pt x="1460" y="0"/>
                </a:moveTo>
                <a:lnTo>
                  <a:pt x="0" y="1905"/>
                </a:lnTo>
                <a:lnTo>
                  <a:pt x="255803" y="68211"/>
                </a:lnTo>
                <a:lnTo>
                  <a:pt x="254838" y="65671"/>
                </a:lnTo>
                <a:lnTo>
                  <a:pt x="1460" y="0"/>
                </a:lnTo>
                <a:close/>
              </a:path>
            </a:pathLst>
          </a:custGeom>
          <a:solidFill>
            <a:srgbClr val="4B70B0"/>
          </a:solidFill>
        </p:spPr>
        <p:txBody>
          <a:bodyPr wrap="square" lIns="0" tIns="0" rIns="0" bIns="0" rtlCol="0"/>
          <a:lstStyle/>
          <a:p>
            <a:endParaRPr/>
          </a:p>
        </p:txBody>
      </p:sp>
      <p:sp>
        <p:nvSpPr>
          <p:cNvPr id="227" name="object 227">
            <a:extLst>
              <a:ext uri="{FF2B5EF4-FFF2-40B4-BE49-F238E27FC236}">
                <a16:creationId xmlns:a16="http://schemas.microsoft.com/office/drawing/2014/main" id="{099C7878-0990-CEE5-B028-5D3AE3908530}"/>
              </a:ext>
            </a:extLst>
          </p:cNvPr>
          <p:cNvSpPr/>
          <p:nvPr/>
        </p:nvSpPr>
        <p:spPr>
          <a:xfrm>
            <a:off x="8566881" y="5211714"/>
            <a:ext cx="258445" cy="69215"/>
          </a:xfrm>
          <a:custGeom>
            <a:avLst/>
            <a:gdLst/>
            <a:ahLst/>
            <a:cxnLst/>
            <a:rect l="l" t="t" r="r" b="b"/>
            <a:pathLst>
              <a:path w="258445" h="69214">
                <a:moveTo>
                  <a:pt x="1447" y="0"/>
                </a:moveTo>
                <a:lnTo>
                  <a:pt x="0" y="1905"/>
                </a:lnTo>
                <a:lnTo>
                  <a:pt x="258152" y="68821"/>
                </a:lnTo>
                <a:lnTo>
                  <a:pt x="257238" y="66294"/>
                </a:lnTo>
                <a:lnTo>
                  <a:pt x="1447" y="0"/>
                </a:lnTo>
                <a:close/>
              </a:path>
            </a:pathLst>
          </a:custGeom>
          <a:solidFill>
            <a:srgbClr val="4C74B3"/>
          </a:solidFill>
        </p:spPr>
        <p:txBody>
          <a:bodyPr wrap="square" lIns="0" tIns="0" rIns="0" bIns="0" rtlCol="0"/>
          <a:lstStyle/>
          <a:p>
            <a:endParaRPr/>
          </a:p>
        </p:txBody>
      </p:sp>
      <p:sp>
        <p:nvSpPr>
          <p:cNvPr id="228" name="object 228">
            <a:extLst>
              <a:ext uri="{FF2B5EF4-FFF2-40B4-BE49-F238E27FC236}">
                <a16:creationId xmlns:a16="http://schemas.microsoft.com/office/drawing/2014/main" id="{24349DF4-9A34-33C9-F527-F35752DA9A23}"/>
              </a:ext>
            </a:extLst>
          </p:cNvPr>
          <p:cNvSpPr/>
          <p:nvPr/>
        </p:nvSpPr>
        <p:spPr>
          <a:xfrm>
            <a:off x="8565481" y="5213631"/>
            <a:ext cx="260985" cy="69850"/>
          </a:xfrm>
          <a:custGeom>
            <a:avLst/>
            <a:gdLst/>
            <a:ahLst/>
            <a:cxnLst/>
            <a:rect l="l" t="t" r="r" b="b"/>
            <a:pathLst>
              <a:path w="260984" h="69850">
                <a:moveTo>
                  <a:pt x="1397" y="0"/>
                </a:moveTo>
                <a:lnTo>
                  <a:pt x="0" y="1930"/>
                </a:lnTo>
                <a:lnTo>
                  <a:pt x="260451" y="69430"/>
                </a:lnTo>
                <a:lnTo>
                  <a:pt x="259549" y="66903"/>
                </a:lnTo>
                <a:lnTo>
                  <a:pt x="1397" y="0"/>
                </a:lnTo>
                <a:close/>
              </a:path>
            </a:pathLst>
          </a:custGeom>
          <a:solidFill>
            <a:srgbClr val="5177B5"/>
          </a:solidFill>
        </p:spPr>
        <p:txBody>
          <a:bodyPr wrap="square" lIns="0" tIns="0" rIns="0" bIns="0" rtlCol="0"/>
          <a:lstStyle/>
          <a:p>
            <a:endParaRPr/>
          </a:p>
        </p:txBody>
      </p:sp>
      <p:sp>
        <p:nvSpPr>
          <p:cNvPr id="229" name="object 229">
            <a:extLst>
              <a:ext uri="{FF2B5EF4-FFF2-40B4-BE49-F238E27FC236}">
                <a16:creationId xmlns:a16="http://schemas.microsoft.com/office/drawing/2014/main" id="{6B3361B5-4829-38F1-312B-A0152E02F5A2}"/>
              </a:ext>
            </a:extLst>
          </p:cNvPr>
          <p:cNvSpPr/>
          <p:nvPr/>
        </p:nvSpPr>
        <p:spPr>
          <a:xfrm>
            <a:off x="8564081" y="5215556"/>
            <a:ext cx="262890" cy="70485"/>
          </a:xfrm>
          <a:custGeom>
            <a:avLst/>
            <a:gdLst/>
            <a:ahLst/>
            <a:cxnLst/>
            <a:rect l="l" t="t" r="r" b="b"/>
            <a:pathLst>
              <a:path w="262890" h="70485">
                <a:moveTo>
                  <a:pt x="1397" y="0"/>
                </a:moveTo>
                <a:lnTo>
                  <a:pt x="0" y="1930"/>
                </a:lnTo>
                <a:lnTo>
                  <a:pt x="262699" y="70015"/>
                </a:lnTo>
                <a:lnTo>
                  <a:pt x="262407" y="69176"/>
                </a:lnTo>
                <a:lnTo>
                  <a:pt x="262140" y="68326"/>
                </a:lnTo>
                <a:lnTo>
                  <a:pt x="261848" y="67500"/>
                </a:lnTo>
                <a:lnTo>
                  <a:pt x="1397" y="0"/>
                </a:lnTo>
                <a:close/>
              </a:path>
            </a:pathLst>
          </a:custGeom>
          <a:solidFill>
            <a:srgbClr val="527AB7"/>
          </a:solidFill>
        </p:spPr>
        <p:txBody>
          <a:bodyPr wrap="square" lIns="0" tIns="0" rIns="0" bIns="0" rtlCol="0"/>
          <a:lstStyle/>
          <a:p>
            <a:endParaRPr/>
          </a:p>
        </p:txBody>
      </p:sp>
      <p:sp>
        <p:nvSpPr>
          <p:cNvPr id="230" name="object 230">
            <a:extLst>
              <a:ext uri="{FF2B5EF4-FFF2-40B4-BE49-F238E27FC236}">
                <a16:creationId xmlns:a16="http://schemas.microsoft.com/office/drawing/2014/main" id="{63132F41-AEC8-C34F-C35F-2FFF53EB94E3}"/>
              </a:ext>
            </a:extLst>
          </p:cNvPr>
          <p:cNvSpPr/>
          <p:nvPr/>
        </p:nvSpPr>
        <p:spPr>
          <a:xfrm>
            <a:off x="8562736" y="5217479"/>
            <a:ext cx="265430" cy="71120"/>
          </a:xfrm>
          <a:custGeom>
            <a:avLst/>
            <a:gdLst/>
            <a:ahLst/>
            <a:cxnLst/>
            <a:rect l="l" t="t" r="r" b="b"/>
            <a:pathLst>
              <a:path w="265429" h="71120">
                <a:moveTo>
                  <a:pt x="1346" y="0"/>
                </a:moveTo>
                <a:lnTo>
                  <a:pt x="888" y="635"/>
                </a:lnTo>
                <a:lnTo>
                  <a:pt x="0" y="1943"/>
                </a:lnTo>
                <a:lnTo>
                  <a:pt x="264896" y="70599"/>
                </a:lnTo>
                <a:lnTo>
                  <a:pt x="264045" y="68084"/>
                </a:lnTo>
                <a:lnTo>
                  <a:pt x="1346" y="0"/>
                </a:lnTo>
                <a:close/>
              </a:path>
            </a:pathLst>
          </a:custGeom>
          <a:solidFill>
            <a:srgbClr val="577CB8"/>
          </a:solidFill>
        </p:spPr>
        <p:txBody>
          <a:bodyPr wrap="square" lIns="0" tIns="0" rIns="0" bIns="0" rtlCol="0"/>
          <a:lstStyle/>
          <a:p>
            <a:endParaRPr/>
          </a:p>
        </p:txBody>
      </p:sp>
      <p:sp>
        <p:nvSpPr>
          <p:cNvPr id="231" name="object 231">
            <a:extLst>
              <a:ext uri="{FF2B5EF4-FFF2-40B4-BE49-F238E27FC236}">
                <a16:creationId xmlns:a16="http://schemas.microsoft.com/office/drawing/2014/main" id="{81E31EC2-CF1A-707E-EEA3-4A0DE737A1C2}"/>
              </a:ext>
            </a:extLst>
          </p:cNvPr>
          <p:cNvSpPr/>
          <p:nvPr/>
        </p:nvSpPr>
        <p:spPr>
          <a:xfrm>
            <a:off x="8561383" y="5219418"/>
            <a:ext cx="267335" cy="71755"/>
          </a:xfrm>
          <a:custGeom>
            <a:avLst/>
            <a:gdLst/>
            <a:ahLst/>
            <a:cxnLst/>
            <a:rect l="l" t="t" r="r" b="b"/>
            <a:pathLst>
              <a:path w="267334" h="71754">
                <a:moveTo>
                  <a:pt x="1346" y="0"/>
                </a:moveTo>
                <a:lnTo>
                  <a:pt x="0" y="1943"/>
                </a:lnTo>
                <a:lnTo>
                  <a:pt x="267030" y="71145"/>
                </a:lnTo>
                <a:lnTo>
                  <a:pt x="266242" y="68656"/>
                </a:lnTo>
                <a:lnTo>
                  <a:pt x="1346" y="0"/>
                </a:lnTo>
                <a:close/>
              </a:path>
            </a:pathLst>
          </a:custGeom>
          <a:solidFill>
            <a:srgbClr val="5B80BB"/>
          </a:solidFill>
        </p:spPr>
        <p:txBody>
          <a:bodyPr wrap="square" lIns="0" tIns="0" rIns="0" bIns="0" rtlCol="0"/>
          <a:lstStyle/>
          <a:p>
            <a:endParaRPr/>
          </a:p>
        </p:txBody>
      </p:sp>
      <p:sp>
        <p:nvSpPr>
          <p:cNvPr id="232" name="object 232">
            <a:extLst>
              <a:ext uri="{FF2B5EF4-FFF2-40B4-BE49-F238E27FC236}">
                <a16:creationId xmlns:a16="http://schemas.microsoft.com/office/drawing/2014/main" id="{4DC356C5-7D32-5E05-10A0-EC9E52303E2D}"/>
              </a:ext>
            </a:extLst>
          </p:cNvPr>
          <p:cNvSpPr/>
          <p:nvPr/>
        </p:nvSpPr>
        <p:spPr>
          <a:xfrm>
            <a:off x="8560086" y="5221356"/>
            <a:ext cx="269240" cy="71755"/>
          </a:xfrm>
          <a:custGeom>
            <a:avLst/>
            <a:gdLst/>
            <a:ahLst/>
            <a:cxnLst/>
            <a:rect l="l" t="t" r="r" b="b"/>
            <a:pathLst>
              <a:path w="269240" h="71754">
                <a:moveTo>
                  <a:pt x="1295" y="0"/>
                </a:moveTo>
                <a:lnTo>
                  <a:pt x="850" y="647"/>
                </a:lnTo>
                <a:lnTo>
                  <a:pt x="0" y="1955"/>
                </a:lnTo>
                <a:lnTo>
                  <a:pt x="269125" y="71704"/>
                </a:lnTo>
                <a:lnTo>
                  <a:pt x="268871" y="70866"/>
                </a:lnTo>
                <a:lnTo>
                  <a:pt x="268325" y="69215"/>
                </a:lnTo>
                <a:lnTo>
                  <a:pt x="1295" y="0"/>
                </a:lnTo>
                <a:close/>
              </a:path>
            </a:pathLst>
          </a:custGeom>
          <a:solidFill>
            <a:srgbClr val="5D83BD"/>
          </a:solidFill>
        </p:spPr>
        <p:txBody>
          <a:bodyPr wrap="square" lIns="0" tIns="0" rIns="0" bIns="0" rtlCol="0"/>
          <a:lstStyle/>
          <a:p>
            <a:endParaRPr/>
          </a:p>
        </p:txBody>
      </p:sp>
      <p:sp>
        <p:nvSpPr>
          <p:cNvPr id="233" name="object 233">
            <a:extLst>
              <a:ext uri="{FF2B5EF4-FFF2-40B4-BE49-F238E27FC236}">
                <a16:creationId xmlns:a16="http://schemas.microsoft.com/office/drawing/2014/main" id="{D3038558-2EF3-DB1E-8983-D33DB05F47F7}"/>
              </a:ext>
            </a:extLst>
          </p:cNvPr>
          <p:cNvSpPr/>
          <p:nvPr/>
        </p:nvSpPr>
        <p:spPr>
          <a:xfrm>
            <a:off x="8558795" y="5223307"/>
            <a:ext cx="271780" cy="72390"/>
          </a:xfrm>
          <a:custGeom>
            <a:avLst/>
            <a:gdLst/>
            <a:ahLst/>
            <a:cxnLst/>
            <a:rect l="l" t="t" r="r" b="b"/>
            <a:pathLst>
              <a:path w="271779" h="72389">
                <a:moveTo>
                  <a:pt x="1295" y="0"/>
                </a:moveTo>
                <a:lnTo>
                  <a:pt x="0" y="1955"/>
                </a:lnTo>
                <a:lnTo>
                  <a:pt x="271157" y="72224"/>
                </a:lnTo>
                <a:lnTo>
                  <a:pt x="270421" y="69748"/>
                </a:lnTo>
                <a:lnTo>
                  <a:pt x="1295" y="0"/>
                </a:lnTo>
                <a:close/>
              </a:path>
            </a:pathLst>
          </a:custGeom>
          <a:solidFill>
            <a:srgbClr val="6187BF"/>
          </a:solidFill>
        </p:spPr>
        <p:txBody>
          <a:bodyPr wrap="square" lIns="0" tIns="0" rIns="0" bIns="0" rtlCol="0"/>
          <a:lstStyle/>
          <a:p>
            <a:endParaRPr/>
          </a:p>
        </p:txBody>
      </p:sp>
      <p:sp>
        <p:nvSpPr>
          <p:cNvPr id="234" name="object 234">
            <a:extLst>
              <a:ext uri="{FF2B5EF4-FFF2-40B4-BE49-F238E27FC236}">
                <a16:creationId xmlns:a16="http://schemas.microsoft.com/office/drawing/2014/main" id="{B402CB47-C6DA-AD43-BBD5-AA4BACAB72D8}"/>
              </a:ext>
            </a:extLst>
          </p:cNvPr>
          <p:cNvSpPr/>
          <p:nvPr/>
        </p:nvSpPr>
        <p:spPr>
          <a:xfrm>
            <a:off x="8557546" y="5225258"/>
            <a:ext cx="273685" cy="73025"/>
          </a:xfrm>
          <a:custGeom>
            <a:avLst/>
            <a:gdLst/>
            <a:ahLst/>
            <a:cxnLst/>
            <a:rect l="l" t="t" r="r" b="b"/>
            <a:pathLst>
              <a:path w="273684" h="73025">
                <a:moveTo>
                  <a:pt x="1244" y="0"/>
                </a:moveTo>
                <a:lnTo>
                  <a:pt x="0" y="1968"/>
                </a:lnTo>
                <a:lnTo>
                  <a:pt x="273151" y="72758"/>
                </a:lnTo>
                <a:lnTo>
                  <a:pt x="272414" y="70281"/>
                </a:lnTo>
                <a:lnTo>
                  <a:pt x="1244" y="0"/>
                </a:lnTo>
                <a:close/>
              </a:path>
            </a:pathLst>
          </a:custGeom>
          <a:solidFill>
            <a:srgbClr val="648AC1"/>
          </a:solidFill>
        </p:spPr>
        <p:txBody>
          <a:bodyPr wrap="square" lIns="0" tIns="0" rIns="0" bIns="0" rtlCol="0"/>
          <a:lstStyle/>
          <a:p>
            <a:endParaRPr/>
          </a:p>
        </p:txBody>
      </p:sp>
      <p:sp>
        <p:nvSpPr>
          <p:cNvPr id="235" name="object 235">
            <a:extLst>
              <a:ext uri="{FF2B5EF4-FFF2-40B4-BE49-F238E27FC236}">
                <a16:creationId xmlns:a16="http://schemas.microsoft.com/office/drawing/2014/main" id="{276F963F-8A96-2DBF-40F8-0C7B151E0788}"/>
              </a:ext>
            </a:extLst>
          </p:cNvPr>
          <p:cNvSpPr/>
          <p:nvPr/>
        </p:nvSpPr>
        <p:spPr>
          <a:xfrm>
            <a:off x="8556296" y="5227224"/>
            <a:ext cx="275590" cy="73660"/>
          </a:xfrm>
          <a:custGeom>
            <a:avLst/>
            <a:gdLst/>
            <a:ahLst/>
            <a:cxnLst/>
            <a:rect l="l" t="t" r="r" b="b"/>
            <a:pathLst>
              <a:path w="275590" h="73660">
                <a:moveTo>
                  <a:pt x="1244" y="0"/>
                </a:moveTo>
                <a:lnTo>
                  <a:pt x="0" y="1968"/>
                </a:lnTo>
                <a:lnTo>
                  <a:pt x="275107" y="73266"/>
                </a:lnTo>
                <a:lnTo>
                  <a:pt x="274408" y="70802"/>
                </a:lnTo>
                <a:lnTo>
                  <a:pt x="1244" y="0"/>
                </a:lnTo>
                <a:close/>
              </a:path>
            </a:pathLst>
          </a:custGeom>
          <a:solidFill>
            <a:srgbClr val="678DC3"/>
          </a:solidFill>
        </p:spPr>
        <p:txBody>
          <a:bodyPr wrap="square" lIns="0" tIns="0" rIns="0" bIns="0" rtlCol="0"/>
          <a:lstStyle/>
          <a:p>
            <a:endParaRPr/>
          </a:p>
        </p:txBody>
      </p:sp>
      <p:sp>
        <p:nvSpPr>
          <p:cNvPr id="236" name="object 236">
            <a:extLst>
              <a:ext uri="{FF2B5EF4-FFF2-40B4-BE49-F238E27FC236}">
                <a16:creationId xmlns:a16="http://schemas.microsoft.com/office/drawing/2014/main" id="{EC9882E2-62CE-E643-2F5D-9564E301FD09}"/>
              </a:ext>
            </a:extLst>
          </p:cNvPr>
          <p:cNvSpPr/>
          <p:nvPr/>
        </p:nvSpPr>
        <p:spPr>
          <a:xfrm>
            <a:off x="8555097" y="5229189"/>
            <a:ext cx="277495" cy="74295"/>
          </a:xfrm>
          <a:custGeom>
            <a:avLst/>
            <a:gdLst/>
            <a:ahLst/>
            <a:cxnLst/>
            <a:rect l="l" t="t" r="r" b="b"/>
            <a:pathLst>
              <a:path w="277495" h="74295">
                <a:moveTo>
                  <a:pt x="1206" y="0"/>
                </a:moveTo>
                <a:lnTo>
                  <a:pt x="0" y="1968"/>
                </a:lnTo>
                <a:lnTo>
                  <a:pt x="276999" y="73761"/>
                </a:lnTo>
                <a:lnTo>
                  <a:pt x="276313" y="71297"/>
                </a:lnTo>
                <a:lnTo>
                  <a:pt x="1206" y="0"/>
                </a:lnTo>
                <a:close/>
              </a:path>
            </a:pathLst>
          </a:custGeom>
          <a:solidFill>
            <a:srgbClr val="6B90C5"/>
          </a:solidFill>
        </p:spPr>
        <p:txBody>
          <a:bodyPr wrap="square" lIns="0" tIns="0" rIns="0" bIns="0" rtlCol="0"/>
          <a:lstStyle/>
          <a:p>
            <a:endParaRPr/>
          </a:p>
        </p:txBody>
      </p:sp>
      <p:sp>
        <p:nvSpPr>
          <p:cNvPr id="237" name="object 237">
            <a:extLst>
              <a:ext uri="{FF2B5EF4-FFF2-40B4-BE49-F238E27FC236}">
                <a16:creationId xmlns:a16="http://schemas.microsoft.com/office/drawing/2014/main" id="{BEA97479-CFE1-69F2-20C0-281E6297F9AC}"/>
              </a:ext>
            </a:extLst>
          </p:cNvPr>
          <p:cNvSpPr/>
          <p:nvPr/>
        </p:nvSpPr>
        <p:spPr>
          <a:xfrm>
            <a:off x="8553901" y="5231161"/>
            <a:ext cx="279400" cy="74295"/>
          </a:xfrm>
          <a:custGeom>
            <a:avLst/>
            <a:gdLst/>
            <a:ahLst/>
            <a:cxnLst/>
            <a:rect l="l" t="t" r="r" b="b"/>
            <a:pathLst>
              <a:path w="279400" h="74295">
                <a:moveTo>
                  <a:pt x="1193" y="0"/>
                </a:moveTo>
                <a:lnTo>
                  <a:pt x="0" y="1981"/>
                </a:lnTo>
                <a:lnTo>
                  <a:pt x="278853" y="74244"/>
                </a:lnTo>
                <a:lnTo>
                  <a:pt x="278180" y="71793"/>
                </a:lnTo>
                <a:lnTo>
                  <a:pt x="1193" y="0"/>
                </a:lnTo>
                <a:close/>
              </a:path>
            </a:pathLst>
          </a:custGeom>
          <a:solidFill>
            <a:srgbClr val="6C95C9"/>
          </a:solidFill>
        </p:spPr>
        <p:txBody>
          <a:bodyPr wrap="square" lIns="0" tIns="0" rIns="0" bIns="0" rtlCol="0"/>
          <a:lstStyle/>
          <a:p>
            <a:endParaRPr/>
          </a:p>
        </p:txBody>
      </p:sp>
      <p:sp>
        <p:nvSpPr>
          <p:cNvPr id="238" name="object 238">
            <a:extLst>
              <a:ext uri="{FF2B5EF4-FFF2-40B4-BE49-F238E27FC236}">
                <a16:creationId xmlns:a16="http://schemas.microsoft.com/office/drawing/2014/main" id="{40A6B6FA-21C5-DC68-BC0C-4E29842267EF}"/>
              </a:ext>
            </a:extLst>
          </p:cNvPr>
          <p:cNvSpPr/>
          <p:nvPr/>
        </p:nvSpPr>
        <p:spPr>
          <a:xfrm>
            <a:off x="8552729" y="5233140"/>
            <a:ext cx="280670" cy="74930"/>
          </a:xfrm>
          <a:custGeom>
            <a:avLst/>
            <a:gdLst/>
            <a:ahLst/>
            <a:cxnLst/>
            <a:rect l="l" t="t" r="r" b="b"/>
            <a:pathLst>
              <a:path w="280670" h="74929">
                <a:moveTo>
                  <a:pt x="1168" y="0"/>
                </a:moveTo>
                <a:lnTo>
                  <a:pt x="0" y="1981"/>
                </a:lnTo>
                <a:lnTo>
                  <a:pt x="280657" y="74726"/>
                </a:lnTo>
                <a:lnTo>
                  <a:pt x="280022" y="72275"/>
                </a:lnTo>
                <a:lnTo>
                  <a:pt x="1168" y="0"/>
                </a:lnTo>
                <a:close/>
              </a:path>
            </a:pathLst>
          </a:custGeom>
          <a:solidFill>
            <a:srgbClr val="7099CB"/>
          </a:solidFill>
        </p:spPr>
        <p:txBody>
          <a:bodyPr wrap="square" lIns="0" tIns="0" rIns="0" bIns="0" rtlCol="0"/>
          <a:lstStyle/>
          <a:p>
            <a:endParaRPr/>
          </a:p>
        </p:txBody>
      </p:sp>
      <p:sp>
        <p:nvSpPr>
          <p:cNvPr id="239" name="object 239">
            <a:extLst>
              <a:ext uri="{FF2B5EF4-FFF2-40B4-BE49-F238E27FC236}">
                <a16:creationId xmlns:a16="http://schemas.microsoft.com/office/drawing/2014/main" id="{84669B72-C5F1-716A-516F-10B1E35F8CAE}"/>
              </a:ext>
            </a:extLst>
          </p:cNvPr>
          <p:cNvSpPr/>
          <p:nvPr/>
        </p:nvSpPr>
        <p:spPr>
          <a:xfrm>
            <a:off x="8551588" y="5235126"/>
            <a:ext cx="282575" cy="75565"/>
          </a:xfrm>
          <a:custGeom>
            <a:avLst/>
            <a:gdLst/>
            <a:ahLst/>
            <a:cxnLst/>
            <a:rect l="l" t="t" r="r" b="b"/>
            <a:pathLst>
              <a:path w="282575" h="75564">
                <a:moveTo>
                  <a:pt x="1143" y="0"/>
                </a:moveTo>
                <a:lnTo>
                  <a:pt x="0" y="1993"/>
                </a:lnTo>
                <a:lnTo>
                  <a:pt x="282422" y="75196"/>
                </a:lnTo>
                <a:lnTo>
                  <a:pt x="281800" y="72732"/>
                </a:lnTo>
                <a:lnTo>
                  <a:pt x="1143" y="0"/>
                </a:lnTo>
                <a:close/>
              </a:path>
            </a:pathLst>
          </a:custGeom>
          <a:solidFill>
            <a:srgbClr val="739BCD"/>
          </a:solidFill>
        </p:spPr>
        <p:txBody>
          <a:bodyPr wrap="square" lIns="0" tIns="0" rIns="0" bIns="0" rtlCol="0"/>
          <a:lstStyle/>
          <a:p>
            <a:endParaRPr/>
          </a:p>
        </p:txBody>
      </p:sp>
      <p:sp>
        <p:nvSpPr>
          <p:cNvPr id="240" name="object 240">
            <a:extLst>
              <a:ext uri="{FF2B5EF4-FFF2-40B4-BE49-F238E27FC236}">
                <a16:creationId xmlns:a16="http://schemas.microsoft.com/office/drawing/2014/main" id="{6CFB808A-0D78-04DC-0E5A-F9D60E3866F2}"/>
              </a:ext>
            </a:extLst>
          </p:cNvPr>
          <p:cNvSpPr/>
          <p:nvPr/>
        </p:nvSpPr>
        <p:spPr>
          <a:xfrm>
            <a:off x="8550452" y="5237119"/>
            <a:ext cx="284480" cy="76200"/>
          </a:xfrm>
          <a:custGeom>
            <a:avLst/>
            <a:gdLst/>
            <a:ahLst/>
            <a:cxnLst/>
            <a:rect l="l" t="t" r="r" b="b"/>
            <a:pathLst>
              <a:path w="284479" h="76200">
                <a:moveTo>
                  <a:pt x="1130" y="0"/>
                </a:moveTo>
                <a:lnTo>
                  <a:pt x="0" y="1993"/>
                </a:lnTo>
                <a:lnTo>
                  <a:pt x="284137" y="75641"/>
                </a:lnTo>
                <a:lnTo>
                  <a:pt x="283552" y="73202"/>
                </a:lnTo>
                <a:lnTo>
                  <a:pt x="1130" y="0"/>
                </a:lnTo>
                <a:close/>
              </a:path>
            </a:pathLst>
          </a:custGeom>
          <a:solidFill>
            <a:srgbClr val="769FCF"/>
          </a:solidFill>
        </p:spPr>
        <p:txBody>
          <a:bodyPr wrap="square" lIns="0" tIns="0" rIns="0" bIns="0" rtlCol="0"/>
          <a:lstStyle/>
          <a:p>
            <a:endParaRPr/>
          </a:p>
        </p:txBody>
      </p:sp>
      <p:sp>
        <p:nvSpPr>
          <p:cNvPr id="241" name="object 241">
            <a:extLst>
              <a:ext uri="{FF2B5EF4-FFF2-40B4-BE49-F238E27FC236}">
                <a16:creationId xmlns:a16="http://schemas.microsoft.com/office/drawing/2014/main" id="{B8FDBCF3-AAE7-2852-1E04-8BE7A60D7BFE}"/>
              </a:ext>
            </a:extLst>
          </p:cNvPr>
          <p:cNvSpPr/>
          <p:nvPr/>
        </p:nvSpPr>
        <p:spPr>
          <a:xfrm>
            <a:off x="8549344" y="5239111"/>
            <a:ext cx="286385" cy="76200"/>
          </a:xfrm>
          <a:custGeom>
            <a:avLst/>
            <a:gdLst/>
            <a:ahLst/>
            <a:cxnLst/>
            <a:rect l="l" t="t" r="r" b="b"/>
            <a:pathLst>
              <a:path w="286384" h="76200">
                <a:moveTo>
                  <a:pt x="1104" y="0"/>
                </a:moveTo>
                <a:lnTo>
                  <a:pt x="0" y="1993"/>
                </a:lnTo>
                <a:lnTo>
                  <a:pt x="285838" y="76085"/>
                </a:lnTo>
                <a:lnTo>
                  <a:pt x="285254" y="73647"/>
                </a:lnTo>
                <a:lnTo>
                  <a:pt x="1104" y="0"/>
                </a:lnTo>
                <a:close/>
              </a:path>
            </a:pathLst>
          </a:custGeom>
          <a:solidFill>
            <a:srgbClr val="7AA3D1"/>
          </a:solidFill>
        </p:spPr>
        <p:txBody>
          <a:bodyPr wrap="square" lIns="0" tIns="0" rIns="0" bIns="0" rtlCol="0"/>
          <a:lstStyle/>
          <a:p>
            <a:endParaRPr/>
          </a:p>
        </p:txBody>
      </p:sp>
      <p:sp>
        <p:nvSpPr>
          <p:cNvPr id="242" name="object 242">
            <a:extLst>
              <a:ext uri="{FF2B5EF4-FFF2-40B4-BE49-F238E27FC236}">
                <a16:creationId xmlns:a16="http://schemas.microsoft.com/office/drawing/2014/main" id="{2CD5C050-778B-2A43-B868-5AECA31E149E}"/>
              </a:ext>
            </a:extLst>
          </p:cNvPr>
          <p:cNvSpPr/>
          <p:nvPr/>
        </p:nvSpPr>
        <p:spPr>
          <a:xfrm>
            <a:off x="8548251" y="5241112"/>
            <a:ext cx="287655" cy="76835"/>
          </a:xfrm>
          <a:custGeom>
            <a:avLst/>
            <a:gdLst/>
            <a:ahLst/>
            <a:cxnLst/>
            <a:rect l="l" t="t" r="r" b="b"/>
            <a:pathLst>
              <a:path w="287654" h="76835">
                <a:moveTo>
                  <a:pt x="1104" y="0"/>
                </a:moveTo>
                <a:lnTo>
                  <a:pt x="0" y="2006"/>
                </a:lnTo>
                <a:lnTo>
                  <a:pt x="287477" y="76504"/>
                </a:lnTo>
                <a:lnTo>
                  <a:pt x="286931" y="74079"/>
                </a:lnTo>
                <a:lnTo>
                  <a:pt x="1104" y="0"/>
                </a:lnTo>
                <a:close/>
              </a:path>
            </a:pathLst>
          </a:custGeom>
          <a:solidFill>
            <a:srgbClr val="7DA7D5"/>
          </a:solidFill>
        </p:spPr>
        <p:txBody>
          <a:bodyPr wrap="square" lIns="0" tIns="0" rIns="0" bIns="0" rtlCol="0"/>
          <a:lstStyle/>
          <a:p>
            <a:endParaRPr/>
          </a:p>
        </p:txBody>
      </p:sp>
      <p:sp>
        <p:nvSpPr>
          <p:cNvPr id="243" name="object 243">
            <a:extLst>
              <a:ext uri="{FF2B5EF4-FFF2-40B4-BE49-F238E27FC236}">
                <a16:creationId xmlns:a16="http://schemas.microsoft.com/office/drawing/2014/main" id="{3628CCBE-5E85-1259-8DB8-68DCA5AE5492}"/>
              </a:ext>
            </a:extLst>
          </p:cNvPr>
          <p:cNvSpPr/>
          <p:nvPr/>
        </p:nvSpPr>
        <p:spPr>
          <a:xfrm>
            <a:off x="8547203" y="5243118"/>
            <a:ext cx="289560" cy="77470"/>
          </a:xfrm>
          <a:custGeom>
            <a:avLst/>
            <a:gdLst/>
            <a:ahLst/>
            <a:cxnLst/>
            <a:rect l="l" t="t" r="r" b="b"/>
            <a:pathLst>
              <a:path w="289559" h="77470">
                <a:moveTo>
                  <a:pt x="1054" y="0"/>
                </a:moveTo>
                <a:lnTo>
                  <a:pt x="0" y="2019"/>
                </a:lnTo>
                <a:lnTo>
                  <a:pt x="289064" y="76923"/>
                </a:lnTo>
                <a:lnTo>
                  <a:pt x="288531" y="74498"/>
                </a:lnTo>
                <a:lnTo>
                  <a:pt x="1054" y="0"/>
                </a:lnTo>
                <a:close/>
              </a:path>
            </a:pathLst>
          </a:custGeom>
          <a:solidFill>
            <a:srgbClr val="82AAD6"/>
          </a:solidFill>
        </p:spPr>
        <p:txBody>
          <a:bodyPr wrap="square" lIns="0" tIns="0" rIns="0" bIns="0" rtlCol="0"/>
          <a:lstStyle/>
          <a:p>
            <a:endParaRPr/>
          </a:p>
        </p:txBody>
      </p:sp>
      <p:sp>
        <p:nvSpPr>
          <p:cNvPr id="244" name="object 244">
            <a:extLst>
              <a:ext uri="{FF2B5EF4-FFF2-40B4-BE49-F238E27FC236}">
                <a16:creationId xmlns:a16="http://schemas.microsoft.com/office/drawing/2014/main" id="{91D5B9C1-C0D2-D7B7-950A-A3D69DA52354}"/>
              </a:ext>
            </a:extLst>
          </p:cNvPr>
          <p:cNvSpPr/>
          <p:nvPr/>
        </p:nvSpPr>
        <p:spPr>
          <a:xfrm>
            <a:off x="8546152" y="5245131"/>
            <a:ext cx="290830" cy="77470"/>
          </a:xfrm>
          <a:custGeom>
            <a:avLst/>
            <a:gdLst/>
            <a:ahLst/>
            <a:cxnLst/>
            <a:rect l="l" t="t" r="r" b="b"/>
            <a:pathLst>
              <a:path w="290829" h="77470">
                <a:moveTo>
                  <a:pt x="1054" y="0"/>
                </a:moveTo>
                <a:lnTo>
                  <a:pt x="0" y="2019"/>
                </a:lnTo>
                <a:lnTo>
                  <a:pt x="290626" y="77330"/>
                </a:lnTo>
                <a:lnTo>
                  <a:pt x="290118" y="74917"/>
                </a:lnTo>
                <a:lnTo>
                  <a:pt x="1054" y="0"/>
                </a:lnTo>
                <a:close/>
              </a:path>
            </a:pathLst>
          </a:custGeom>
          <a:solidFill>
            <a:srgbClr val="86AFD9"/>
          </a:solidFill>
        </p:spPr>
        <p:txBody>
          <a:bodyPr wrap="square" lIns="0" tIns="0" rIns="0" bIns="0" rtlCol="0"/>
          <a:lstStyle/>
          <a:p>
            <a:endParaRPr/>
          </a:p>
        </p:txBody>
      </p:sp>
      <p:sp>
        <p:nvSpPr>
          <p:cNvPr id="245" name="object 245">
            <a:extLst>
              <a:ext uri="{FF2B5EF4-FFF2-40B4-BE49-F238E27FC236}">
                <a16:creationId xmlns:a16="http://schemas.microsoft.com/office/drawing/2014/main" id="{4147BF8F-5597-737B-0FA9-CBCE795F6EBE}"/>
              </a:ext>
            </a:extLst>
          </p:cNvPr>
          <p:cNvSpPr/>
          <p:nvPr/>
        </p:nvSpPr>
        <p:spPr>
          <a:xfrm>
            <a:off x="8545124" y="5247145"/>
            <a:ext cx="292735" cy="78105"/>
          </a:xfrm>
          <a:custGeom>
            <a:avLst/>
            <a:gdLst/>
            <a:ahLst/>
            <a:cxnLst/>
            <a:rect l="l" t="t" r="r" b="b"/>
            <a:pathLst>
              <a:path w="292734" h="78104">
                <a:moveTo>
                  <a:pt x="1028" y="0"/>
                </a:moveTo>
                <a:lnTo>
                  <a:pt x="0" y="2019"/>
                </a:lnTo>
                <a:lnTo>
                  <a:pt x="292138" y="77736"/>
                </a:lnTo>
                <a:lnTo>
                  <a:pt x="291655" y="75323"/>
                </a:lnTo>
                <a:lnTo>
                  <a:pt x="1028" y="0"/>
                </a:lnTo>
                <a:close/>
              </a:path>
            </a:pathLst>
          </a:custGeom>
          <a:solidFill>
            <a:srgbClr val="87B2DB"/>
          </a:solidFill>
        </p:spPr>
        <p:txBody>
          <a:bodyPr wrap="square" lIns="0" tIns="0" rIns="0" bIns="0" rtlCol="0"/>
          <a:lstStyle/>
          <a:p>
            <a:endParaRPr/>
          </a:p>
        </p:txBody>
      </p:sp>
      <p:sp>
        <p:nvSpPr>
          <p:cNvPr id="246" name="object 246">
            <a:extLst>
              <a:ext uri="{FF2B5EF4-FFF2-40B4-BE49-F238E27FC236}">
                <a16:creationId xmlns:a16="http://schemas.microsoft.com/office/drawing/2014/main" id="{2E1F3404-3B17-D150-0B02-9B538962BE54}"/>
              </a:ext>
            </a:extLst>
          </p:cNvPr>
          <p:cNvSpPr/>
          <p:nvPr/>
        </p:nvSpPr>
        <p:spPr>
          <a:xfrm>
            <a:off x="8544127" y="5249165"/>
            <a:ext cx="294005" cy="78740"/>
          </a:xfrm>
          <a:custGeom>
            <a:avLst/>
            <a:gdLst/>
            <a:ahLst/>
            <a:cxnLst/>
            <a:rect l="l" t="t" r="r" b="b"/>
            <a:pathLst>
              <a:path w="294004" h="78739">
                <a:moveTo>
                  <a:pt x="1003" y="0"/>
                </a:moveTo>
                <a:lnTo>
                  <a:pt x="0" y="2031"/>
                </a:lnTo>
                <a:lnTo>
                  <a:pt x="293623" y="78130"/>
                </a:lnTo>
                <a:lnTo>
                  <a:pt x="293141" y="75717"/>
                </a:lnTo>
                <a:lnTo>
                  <a:pt x="1003" y="0"/>
                </a:lnTo>
                <a:close/>
              </a:path>
            </a:pathLst>
          </a:custGeom>
          <a:solidFill>
            <a:srgbClr val="8DB8E0"/>
          </a:solidFill>
        </p:spPr>
        <p:txBody>
          <a:bodyPr wrap="square" lIns="0" tIns="0" rIns="0" bIns="0" rtlCol="0"/>
          <a:lstStyle/>
          <a:p>
            <a:endParaRPr/>
          </a:p>
        </p:txBody>
      </p:sp>
      <p:sp>
        <p:nvSpPr>
          <p:cNvPr id="247" name="object 247">
            <a:extLst>
              <a:ext uri="{FF2B5EF4-FFF2-40B4-BE49-F238E27FC236}">
                <a16:creationId xmlns:a16="http://schemas.microsoft.com/office/drawing/2014/main" id="{82F50C74-768B-EA22-4AD9-5A11E10093BD}"/>
              </a:ext>
            </a:extLst>
          </p:cNvPr>
          <p:cNvSpPr/>
          <p:nvPr/>
        </p:nvSpPr>
        <p:spPr>
          <a:xfrm>
            <a:off x="8543136" y="5251193"/>
            <a:ext cx="295275" cy="78740"/>
          </a:xfrm>
          <a:custGeom>
            <a:avLst/>
            <a:gdLst/>
            <a:ahLst/>
            <a:cxnLst/>
            <a:rect l="l" t="t" r="r" b="b"/>
            <a:pathLst>
              <a:path w="295275" h="78739">
                <a:moveTo>
                  <a:pt x="990" y="0"/>
                </a:moveTo>
                <a:lnTo>
                  <a:pt x="0" y="2031"/>
                </a:lnTo>
                <a:lnTo>
                  <a:pt x="295059" y="78498"/>
                </a:lnTo>
                <a:lnTo>
                  <a:pt x="294614" y="76098"/>
                </a:lnTo>
                <a:lnTo>
                  <a:pt x="990" y="0"/>
                </a:lnTo>
                <a:close/>
              </a:path>
            </a:pathLst>
          </a:custGeom>
          <a:solidFill>
            <a:srgbClr val="90BAE1"/>
          </a:solidFill>
        </p:spPr>
        <p:txBody>
          <a:bodyPr wrap="square" lIns="0" tIns="0" rIns="0" bIns="0" rtlCol="0"/>
          <a:lstStyle/>
          <a:p>
            <a:endParaRPr/>
          </a:p>
        </p:txBody>
      </p:sp>
      <p:sp>
        <p:nvSpPr>
          <p:cNvPr id="248" name="object 248">
            <a:extLst>
              <a:ext uri="{FF2B5EF4-FFF2-40B4-BE49-F238E27FC236}">
                <a16:creationId xmlns:a16="http://schemas.microsoft.com/office/drawing/2014/main" id="{8388412B-1BB5-8699-C8DC-61D8A7F8075A}"/>
              </a:ext>
            </a:extLst>
          </p:cNvPr>
          <p:cNvSpPr/>
          <p:nvPr/>
        </p:nvSpPr>
        <p:spPr>
          <a:xfrm>
            <a:off x="8542164" y="5253226"/>
            <a:ext cx="296545" cy="79375"/>
          </a:xfrm>
          <a:custGeom>
            <a:avLst/>
            <a:gdLst/>
            <a:ahLst/>
            <a:cxnLst/>
            <a:rect l="l" t="t" r="r" b="b"/>
            <a:pathLst>
              <a:path w="296545" h="79375">
                <a:moveTo>
                  <a:pt x="965" y="0"/>
                </a:moveTo>
                <a:lnTo>
                  <a:pt x="0" y="2031"/>
                </a:lnTo>
                <a:lnTo>
                  <a:pt x="296468" y="78879"/>
                </a:lnTo>
                <a:lnTo>
                  <a:pt x="296024" y="76479"/>
                </a:lnTo>
                <a:lnTo>
                  <a:pt x="965" y="0"/>
                </a:lnTo>
                <a:close/>
              </a:path>
            </a:pathLst>
          </a:custGeom>
          <a:solidFill>
            <a:srgbClr val="94BFE3"/>
          </a:solidFill>
        </p:spPr>
        <p:txBody>
          <a:bodyPr wrap="square" lIns="0" tIns="0" rIns="0" bIns="0" rtlCol="0"/>
          <a:lstStyle/>
          <a:p>
            <a:endParaRPr/>
          </a:p>
        </p:txBody>
      </p:sp>
      <p:sp>
        <p:nvSpPr>
          <p:cNvPr id="249" name="object 249">
            <a:extLst>
              <a:ext uri="{FF2B5EF4-FFF2-40B4-BE49-F238E27FC236}">
                <a16:creationId xmlns:a16="http://schemas.microsoft.com/office/drawing/2014/main" id="{FA96706A-B158-1C0F-76C9-76FD3BF663C2}"/>
              </a:ext>
            </a:extLst>
          </p:cNvPr>
          <p:cNvSpPr/>
          <p:nvPr/>
        </p:nvSpPr>
        <p:spPr>
          <a:xfrm>
            <a:off x="8541209" y="5255261"/>
            <a:ext cx="298450" cy="79375"/>
          </a:xfrm>
          <a:custGeom>
            <a:avLst/>
            <a:gdLst/>
            <a:ahLst/>
            <a:cxnLst/>
            <a:rect l="l" t="t" r="r" b="b"/>
            <a:pathLst>
              <a:path w="298450" h="79375">
                <a:moveTo>
                  <a:pt x="965" y="0"/>
                </a:moveTo>
                <a:lnTo>
                  <a:pt x="0" y="2044"/>
                </a:lnTo>
                <a:lnTo>
                  <a:pt x="297840" y="79235"/>
                </a:lnTo>
                <a:lnTo>
                  <a:pt x="297421" y="76835"/>
                </a:lnTo>
                <a:lnTo>
                  <a:pt x="965" y="0"/>
                </a:lnTo>
                <a:close/>
              </a:path>
            </a:pathLst>
          </a:custGeom>
          <a:solidFill>
            <a:srgbClr val="99C3E5"/>
          </a:solidFill>
        </p:spPr>
        <p:txBody>
          <a:bodyPr wrap="square" lIns="0" tIns="0" rIns="0" bIns="0" rtlCol="0"/>
          <a:lstStyle/>
          <a:p>
            <a:endParaRPr/>
          </a:p>
        </p:txBody>
      </p:sp>
      <p:sp>
        <p:nvSpPr>
          <p:cNvPr id="250" name="object 250">
            <a:extLst>
              <a:ext uri="{FF2B5EF4-FFF2-40B4-BE49-F238E27FC236}">
                <a16:creationId xmlns:a16="http://schemas.microsoft.com/office/drawing/2014/main" id="{A7146F7F-4055-6204-73A9-D22F932395CC}"/>
              </a:ext>
            </a:extLst>
          </p:cNvPr>
          <p:cNvSpPr/>
          <p:nvPr/>
        </p:nvSpPr>
        <p:spPr>
          <a:xfrm>
            <a:off x="8540286" y="5257301"/>
            <a:ext cx="299720" cy="80010"/>
          </a:xfrm>
          <a:custGeom>
            <a:avLst/>
            <a:gdLst/>
            <a:ahLst/>
            <a:cxnLst/>
            <a:rect l="l" t="t" r="r" b="b"/>
            <a:pathLst>
              <a:path w="299720" h="80010">
                <a:moveTo>
                  <a:pt x="927" y="0"/>
                </a:moveTo>
                <a:lnTo>
                  <a:pt x="0" y="2044"/>
                </a:lnTo>
                <a:lnTo>
                  <a:pt x="299161" y="79578"/>
                </a:lnTo>
                <a:lnTo>
                  <a:pt x="298767" y="77190"/>
                </a:lnTo>
                <a:lnTo>
                  <a:pt x="927" y="0"/>
                </a:lnTo>
                <a:close/>
              </a:path>
            </a:pathLst>
          </a:custGeom>
          <a:solidFill>
            <a:srgbClr val="9CC8E8"/>
          </a:solidFill>
        </p:spPr>
        <p:txBody>
          <a:bodyPr wrap="square" lIns="0" tIns="0" rIns="0" bIns="0" rtlCol="0"/>
          <a:lstStyle/>
          <a:p>
            <a:endParaRPr/>
          </a:p>
        </p:txBody>
      </p:sp>
      <p:sp>
        <p:nvSpPr>
          <p:cNvPr id="251" name="object 251">
            <a:extLst>
              <a:ext uri="{FF2B5EF4-FFF2-40B4-BE49-F238E27FC236}">
                <a16:creationId xmlns:a16="http://schemas.microsoft.com/office/drawing/2014/main" id="{98AD950A-3FF0-C344-0C4E-F4FC96A3F953}"/>
              </a:ext>
            </a:extLst>
          </p:cNvPr>
          <p:cNvSpPr/>
          <p:nvPr/>
        </p:nvSpPr>
        <p:spPr>
          <a:xfrm>
            <a:off x="8539365" y="5259349"/>
            <a:ext cx="300990" cy="80010"/>
          </a:xfrm>
          <a:custGeom>
            <a:avLst/>
            <a:gdLst/>
            <a:ahLst/>
            <a:cxnLst/>
            <a:rect l="l" t="t" r="r" b="b"/>
            <a:pathLst>
              <a:path w="300990" h="80010">
                <a:moveTo>
                  <a:pt x="927" y="0"/>
                </a:moveTo>
                <a:lnTo>
                  <a:pt x="0" y="2044"/>
                </a:lnTo>
                <a:lnTo>
                  <a:pt x="300469" y="79921"/>
                </a:lnTo>
                <a:lnTo>
                  <a:pt x="300075" y="77533"/>
                </a:lnTo>
                <a:lnTo>
                  <a:pt x="927" y="0"/>
                </a:lnTo>
                <a:close/>
              </a:path>
            </a:pathLst>
          </a:custGeom>
          <a:solidFill>
            <a:srgbClr val="A1CBE9"/>
          </a:solidFill>
        </p:spPr>
        <p:txBody>
          <a:bodyPr wrap="square" lIns="0" tIns="0" rIns="0" bIns="0" rtlCol="0"/>
          <a:lstStyle/>
          <a:p>
            <a:endParaRPr/>
          </a:p>
        </p:txBody>
      </p:sp>
      <p:sp>
        <p:nvSpPr>
          <p:cNvPr id="252" name="object 252">
            <a:extLst>
              <a:ext uri="{FF2B5EF4-FFF2-40B4-BE49-F238E27FC236}">
                <a16:creationId xmlns:a16="http://schemas.microsoft.com/office/drawing/2014/main" id="{61A32D21-1948-A098-E211-B0EC16EA3027}"/>
              </a:ext>
            </a:extLst>
          </p:cNvPr>
          <p:cNvSpPr/>
          <p:nvPr/>
        </p:nvSpPr>
        <p:spPr>
          <a:xfrm>
            <a:off x="8538482" y="5261404"/>
            <a:ext cx="302260" cy="80645"/>
          </a:xfrm>
          <a:custGeom>
            <a:avLst/>
            <a:gdLst/>
            <a:ahLst/>
            <a:cxnLst/>
            <a:rect l="l" t="t" r="r" b="b"/>
            <a:pathLst>
              <a:path w="302259" h="80645">
                <a:moveTo>
                  <a:pt x="889" y="0"/>
                </a:moveTo>
                <a:lnTo>
                  <a:pt x="0" y="2057"/>
                </a:lnTo>
                <a:lnTo>
                  <a:pt x="301701" y="80251"/>
                </a:lnTo>
                <a:lnTo>
                  <a:pt x="301345" y="77876"/>
                </a:lnTo>
                <a:lnTo>
                  <a:pt x="889" y="0"/>
                </a:lnTo>
                <a:close/>
              </a:path>
            </a:pathLst>
          </a:custGeom>
          <a:solidFill>
            <a:srgbClr val="A4D0EE"/>
          </a:solidFill>
        </p:spPr>
        <p:txBody>
          <a:bodyPr wrap="square" lIns="0" tIns="0" rIns="0" bIns="0" rtlCol="0"/>
          <a:lstStyle/>
          <a:p>
            <a:endParaRPr/>
          </a:p>
        </p:txBody>
      </p:sp>
      <p:sp>
        <p:nvSpPr>
          <p:cNvPr id="253" name="object 253">
            <a:extLst>
              <a:ext uri="{FF2B5EF4-FFF2-40B4-BE49-F238E27FC236}">
                <a16:creationId xmlns:a16="http://schemas.microsoft.com/office/drawing/2014/main" id="{DA472088-A774-0919-4E5F-7AEB2E6BCD4C}"/>
              </a:ext>
            </a:extLst>
          </p:cNvPr>
          <p:cNvSpPr/>
          <p:nvPr/>
        </p:nvSpPr>
        <p:spPr>
          <a:xfrm>
            <a:off x="8537602" y="5263458"/>
            <a:ext cx="303530" cy="80645"/>
          </a:xfrm>
          <a:custGeom>
            <a:avLst/>
            <a:gdLst/>
            <a:ahLst/>
            <a:cxnLst/>
            <a:rect l="l" t="t" r="r" b="b"/>
            <a:pathLst>
              <a:path w="303529" h="80645">
                <a:moveTo>
                  <a:pt x="876" y="0"/>
                </a:moveTo>
                <a:lnTo>
                  <a:pt x="0" y="2057"/>
                </a:lnTo>
                <a:lnTo>
                  <a:pt x="302933" y="80568"/>
                </a:lnTo>
                <a:lnTo>
                  <a:pt x="302577" y="78193"/>
                </a:lnTo>
                <a:lnTo>
                  <a:pt x="876" y="0"/>
                </a:lnTo>
                <a:close/>
              </a:path>
            </a:pathLst>
          </a:custGeom>
          <a:solidFill>
            <a:srgbClr val="A9D5F0"/>
          </a:solidFill>
        </p:spPr>
        <p:txBody>
          <a:bodyPr wrap="square" lIns="0" tIns="0" rIns="0" bIns="0" rtlCol="0"/>
          <a:lstStyle/>
          <a:p>
            <a:endParaRPr/>
          </a:p>
        </p:txBody>
      </p:sp>
      <p:sp>
        <p:nvSpPr>
          <p:cNvPr id="254" name="object 254">
            <a:extLst>
              <a:ext uri="{FF2B5EF4-FFF2-40B4-BE49-F238E27FC236}">
                <a16:creationId xmlns:a16="http://schemas.microsoft.com/office/drawing/2014/main" id="{AE00BC6A-E5E6-1A7D-E8FF-92DE2DC9725B}"/>
              </a:ext>
            </a:extLst>
          </p:cNvPr>
          <p:cNvSpPr/>
          <p:nvPr/>
        </p:nvSpPr>
        <p:spPr>
          <a:xfrm>
            <a:off x="8531052" y="5265513"/>
            <a:ext cx="311785" cy="97790"/>
          </a:xfrm>
          <a:custGeom>
            <a:avLst/>
            <a:gdLst/>
            <a:ahLst/>
            <a:cxnLst/>
            <a:rect l="l" t="t" r="r" b="b"/>
            <a:pathLst>
              <a:path w="311784" h="97789">
                <a:moveTo>
                  <a:pt x="6553" y="0"/>
                </a:moveTo>
                <a:lnTo>
                  <a:pt x="4229" y="5524"/>
                </a:lnTo>
                <a:lnTo>
                  <a:pt x="2031" y="11188"/>
                </a:lnTo>
                <a:lnTo>
                  <a:pt x="0" y="16992"/>
                </a:lnTo>
                <a:lnTo>
                  <a:pt x="311657" y="97764"/>
                </a:lnTo>
                <a:lnTo>
                  <a:pt x="311099" y="91274"/>
                </a:lnTo>
                <a:lnTo>
                  <a:pt x="310375" y="84848"/>
                </a:lnTo>
                <a:lnTo>
                  <a:pt x="309486" y="78511"/>
                </a:lnTo>
                <a:lnTo>
                  <a:pt x="6553" y="0"/>
                </a:lnTo>
                <a:close/>
              </a:path>
            </a:pathLst>
          </a:custGeom>
          <a:solidFill>
            <a:srgbClr val="A9D5F0"/>
          </a:solidFill>
        </p:spPr>
        <p:txBody>
          <a:bodyPr wrap="square" lIns="0" tIns="0" rIns="0" bIns="0" rtlCol="0"/>
          <a:lstStyle/>
          <a:p>
            <a:endParaRPr/>
          </a:p>
        </p:txBody>
      </p:sp>
      <p:sp>
        <p:nvSpPr>
          <p:cNvPr id="255" name="object 255">
            <a:extLst>
              <a:ext uri="{FF2B5EF4-FFF2-40B4-BE49-F238E27FC236}">
                <a16:creationId xmlns:a16="http://schemas.microsoft.com/office/drawing/2014/main" id="{D7B5B462-A7FE-DAF6-B3F8-A37799D84B15}"/>
              </a:ext>
            </a:extLst>
          </p:cNvPr>
          <p:cNvSpPr/>
          <p:nvPr/>
        </p:nvSpPr>
        <p:spPr>
          <a:xfrm>
            <a:off x="8536729" y="5265520"/>
            <a:ext cx="304165" cy="81280"/>
          </a:xfrm>
          <a:custGeom>
            <a:avLst/>
            <a:gdLst/>
            <a:ahLst/>
            <a:cxnLst/>
            <a:rect l="l" t="t" r="r" b="b"/>
            <a:pathLst>
              <a:path w="304165" h="81279">
                <a:moveTo>
                  <a:pt x="876" y="0"/>
                </a:moveTo>
                <a:lnTo>
                  <a:pt x="0" y="2057"/>
                </a:lnTo>
                <a:lnTo>
                  <a:pt x="304126" y="80886"/>
                </a:lnTo>
                <a:lnTo>
                  <a:pt x="303809" y="78511"/>
                </a:lnTo>
                <a:lnTo>
                  <a:pt x="876" y="0"/>
                </a:lnTo>
                <a:close/>
              </a:path>
            </a:pathLst>
          </a:custGeom>
          <a:solidFill>
            <a:srgbClr val="A9D5F0"/>
          </a:solidFill>
        </p:spPr>
        <p:txBody>
          <a:bodyPr wrap="square" lIns="0" tIns="0" rIns="0" bIns="0" rtlCol="0"/>
          <a:lstStyle/>
          <a:p>
            <a:endParaRPr/>
          </a:p>
        </p:txBody>
      </p:sp>
      <p:sp>
        <p:nvSpPr>
          <p:cNvPr id="256" name="object 256">
            <a:extLst>
              <a:ext uri="{FF2B5EF4-FFF2-40B4-BE49-F238E27FC236}">
                <a16:creationId xmlns:a16="http://schemas.microsoft.com/office/drawing/2014/main" id="{C2AAF611-DC30-FEC0-0F2E-4722FF640439}"/>
              </a:ext>
            </a:extLst>
          </p:cNvPr>
          <p:cNvSpPr/>
          <p:nvPr/>
        </p:nvSpPr>
        <p:spPr>
          <a:xfrm>
            <a:off x="8535907" y="5267581"/>
            <a:ext cx="305435" cy="81280"/>
          </a:xfrm>
          <a:custGeom>
            <a:avLst/>
            <a:gdLst/>
            <a:ahLst/>
            <a:cxnLst/>
            <a:rect l="l" t="t" r="r" b="b"/>
            <a:pathLst>
              <a:path w="305434" h="81279">
                <a:moveTo>
                  <a:pt x="825" y="0"/>
                </a:moveTo>
                <a:lnTo>
                  <a:pt x="0" y="2070"/>
                </a:lnTo>
                <a:lnTo>
                  <a:pt x="305257" y="81191"/>
                </a:lnTo>
                <a:lnTo>
                  <a:pt x="304952" y="78816"/>
                </a:lnTo>
                <a:lnTo>
                  <a:pt x="825" y="0"/>
                </a:lnTo>
                <a:close/>
              </a:path>
            </a:pathLst>
          </a:custGeom>
          <a:solidFill>
            <a:srgbClr val="A7D3EF"/>
          </a:solidFill>
        </p:spPr>
        <p:txBody>
          <a:bodyPr wrap="square" lIns="0" tIns="0" rIns="0" bIns="0" rtlCol="0"/>
          <a:lstStyle/>
          <a:p>
            <a:endParaRPr/>
          </a:p>
        </p:txBody>
      </p:sp>
      <p:sp>
        <p:nvSpPr>
          <p:cNvPr id="257" name="object 257">
            <a:extLst>
              <a:ext uri="{FF2B5EF4-FFF2-40B4-BE49-F238E27FC236}">
                <a16:creationId xmlns:a16="http://schemas.microsoft.com/office/drawing/2014/main" id="{63320FDE-C453-E4A4-622B-371D3CBAA60A}"/>
              </a:ext>
            </a:extLst>
          </p:cNvPr>
          <p:cNvSpPr/>
          <p:nvPr/>
        </p:nvSpPr>
        <p:spPr>
          <a:xfrm>
            <a:off x="8535075" y="5269650"/>
            <a:ext cx="306705" cy="81915"/>
          </a:xfrm>
          <a:custGeom>
            <a:avLst/>
            <a:gdLst/>
            <a:ahLst/>
            <a:cxnLst/>
            <a:rect l="l" t="t" r="r" b="b"/>
            <a:pathLst>
              <a:path w="306704" h="81914">
                <a:moveTo>
                  <a:pt x="825" y="0"/>
                </a:moveTo>
                <a:lnTo>
                  <a:pt x="0" y="2070"/>
                </a:lnTo>
                <a:lnTo>
                  <a:pt x="306387" y="81483"/>
                </a:lnTo>
                <a:lnTo>
                  <a:pt x="306082" y="79108"/>
                </a:lnTo>
                <a:lnTo>
                  <a:pt x="825" y="0"/>
                </a:lnTo>
                <a:close/>
              </a:path>
            </a:pathLst>
          </a:custGeom>
          <a:solidFill>
            <a:srgbClr val="A2CEED"/>
          </a:solidFill>
        </p:spPr>
        <p:txBody>
          <a:bodyPr wrap="square" lIns="0" tIns="0" rIns="0" bIns="0" rtlCol="0"/>
          <a:lstStyle/>
          <a:p>
            <a:endParaRPr/>
          </a:p>
        </p:txBody>
      </p:sp>
      <p:sp>
        <p:nvSpPr>
          <p:cNvPr id="258" name="object 258">
            <a:extLst>
              <a:ext uri="{FF2B5EF4-FFF2-40B4-BE49-F238E27FC236}">
                <a16:creationId xmlns:a16="http://schemas.microsoft.com/office/drawing/2014/main" id="{E0C56B03-CD2B-CFE9-D7B1-854DBF65FE19}"/>
              </a:ext>
            </a:extLst>
          </p:cNvPr>
          <p:cNvSpPr/>
          <p:nvPr/>
        </p:nvSpPr>
        <p:spPr>
          <a:xfrm>
            <a:off x="8534262" y="5271725"/>
            <a:ext cx="307975" cy="81915"/>
          </a:xfrm>
          <a:custGeom>
            <a:avLst/>
            <a:gdLst/>
            <a:ahLst/>
            <a:cxnLst/>
            <a:rect l="l" t="t" r="r" b="b"/>
            <a:pathLst>
              <a:path w="307975" h="81914">
                <a:moveTo>
                  <a:pt x="800" y="0"/>
                </a:moveTo>
                <a:lnTo>
                  <a:pt x="0" y="2070"/>
                </a:lnTo>
                <a:lnTo>
                  <a:pt x="307466" y="81762"/>
                </a:lnTo>
                <a:lnTo>
                  <a:pt x="307200" y="79413"/>
                </a:lnTo>
                <a:lnTo>
                  <a:pt x="800" y="0"/>
                </a:lnTo>
                <a:close/>
              </a:path>
            </a:pathLst>
          </a:custGeom>
          <a:solidFill>
            <a:srgbClr val="9DCAE9"/>
          </a:solidFill>
        </p:spPr>
        <p:txBody>
          <a:bodyPr wrap="square" lIns="0" tIns="0" rIns="0" bIns="0" rtlCol="0"/>
          <a:lstStyle/>
          <a:p>
            <a:endParaRPr/>
          </a:p>
        </p:txBody>
      </p:sp>
      <p:sp>
        <p:nvSpPr>
          <p:cNvPr id="259" name="object 259">
            <a:extLst>
              <a:ext uri="{FF2B5EF4-FFF2-40B4-BE49-F238E27FC236}">
                <a16:creationId xmlns:a16="http://schemas.microsoft.com/office/drawing/2014/main" id="{93EB3104-F7E3-CBE0-193B-CFF0BCE8607F}"/>
              </a:ext>
            </a:extLst>
          </p:cNvPr>
          <p:cNvSpPr/>
          <p:nvPr/>
        </p:nvSpPr>
        <p:spPr>
          <a:xfrm>
            <a:off x="8533472" y="5273800"/>
            <a:ext cx="308610" cy="82550"/>
          </a:xfrm>
          <a:custGeom>
            <a:avLst/>
            <a:gdLst/>
            <a:ahLst/>
            <a:cxnLst/>
            <a:rect l="l" t="t" r="r" b="b"/>
            <a:pathLst>
              <a:path w="308609" h="82550">
                <a:moveTo>
                  <a:pt x="787" y="0"/>
                </a:moveTo>
                <a:lnTo>
                  <a:pt x="0" y="2082"/>
                </a:lnTo>
                <a:lnTo>
                  <a:pt x="308521" y="82041"/>
                </a:lnTo>
                <a:lnTo>
                  <a:pt x="308254" y="79692"/>
                </a:lnTo>
                <a:lnTo>
                  <a:pt x="787" y="0"/>
                </a:lnTo>
                <a:close/>
              </a:path>
            </a:pathLst>
          </a:custGeom>
          <a:solidFill>
            <a:srgbClr val="9CC6E7"/>
          </a:solidFill>
        </p:spPr>
        <p:txBody>
          <a:bodyPr wrap="square" lIns="0" tIns="0" rIns="0" bIns="0" rtlCol="0"/>
          <a:lstStyle/>
          <a:p>
            <a:endParaRPr/>
          </a:p>
        </p:txBody>
      </p:sp>
      <p:sp>
        <p:nvSpPr>
          <p:cNvPr id="260" name="object 260">
            <a:extLst>
              <a:ext uri="{FF2B5EF4-FFF2-40B4-BE49-F238E27FC236}">
                <a16:creationId xmlns:a16="http://schemas.microsoft.com/office/drawing/2014/main" id="{7E0C6491-DD52-BC5E-6FF6-07E94AA3EEDF}"/>
              </a:ext>
            </a:extLst>
          </p:cNvPr>
          <p:cNvSpPr/>
          <p:nvPr/>
        </p:nvSpPr>
        <p:spPr>
          <a:xfrm>
            <a:off x="8532681" y="5275883"/>
            <a:ext cx="309880" cy="82550"/>
          </a:xfrm>
          <a:custGeom>
            <a:avLst/>
            <a:gdLst/>
            <a:ahLst/>
            <a:cxnLst/>
            <a:rect l="l" t="t" r="r" b="b"/>
            <a:pathLst>
              <a:path w="309879" h="82550">
                <a:moveTo>
                  <a:pt x="787" y="0"/>
                </a:moveTo>
                <a:lnTo>
                  <a:pt x="0" y="2082"/>
                </a:lnTo>
                <a:lnTo>
                  <a:pt x="309549" y="82308"/>
                </a:lnTo>
                <a:lnTo>
                  <a:pt x="309321" y="79971"/>
                </a:lnTo>
                <a:lnTo>
                  <a:pt x="787" y="0"/>
                </a:lnTo>
                <a:close/>
              </a:path>
            </a:pathLst>
          </a:custGeom>
          <a:solidFill>
            <a:srgbClr val="99C3E5"/>
          </a:solidFill>
        </p:spPr>
        <p:txBody>
          <a:bodyPr wrap="square" lIns="0" tIns="0" rIns="0" bIns="0" rtlCol="0"/>
          <a:lstStyle/>
          <a:p>
            <a:endParaRPr/>
          </a:p>
        </p:txBody>
      </p:sp>
      <p:sp>
        <p:nvSpPr>
          <p:cNvPr id="261" name="object 261">
            <a:extLst>
              <a:ext uri="{FF2B5EF4-FFF2-40B4-BE49-F238E27FC236}">
                <a16:creationId xmlns:a16="http://schemas.microsoft.com/office/drawing/2014/main" id="{18512725-5F8A-C318-6E14-C3B704448722}"/>
              </a:ext>
            </a:extLst>
          </p:cNvPr>
          <p:cNvSpPr/>
          <p:nvPr/>
        </p:nvSpPr>
        <p:spPr>
          <a:xfrm>
            <a:off x="8531936" y="5277972"/>
            <a:ext cx="311150" cy="83185"/>
          </a:xfrm>
          <a:custGeom>
            <a:avLst/>
            <a:gdLst/>
            <a:ahLst/>
            <a:cxnLst/>
            <a:rect l="l" t="t" r="r" b="b"/>
            <a:pathLst>
              <a:path w="311150" h="83185">
                <a:moveTo>
                  <a:pt x="749" y="0"/>
                </a:moveTo>
                <a:lnTo>
                  <a:pt x="0" y="2082"/>
                </a:lnTo>
                <a:lnTo>
                  <a:pt x="310527" y="82575"/>
                </a:lnTo>
                <a:lnTo>
                  <a:pt x="310299" y="80225"/>
                </a:lnTo>
                <a:lnTo>
                  <a:pt x="749" y="0"/>
                </a:lnTo>
                <a:close/>
              </a:path>
            </a:pathLst>
          </a:custGeom>
          <a:solidFill>
            <a:srgbClr val="94BFE3"/>
          </a:solidFill>
        </p:spPr>
        <p:txBody>
          <a:bodyPr wrap="square" lIns="0" tIns="0" rIns="0" bIns="0" rtlCol="0"/>
          <a:lstStyle/>
          <a:p>
            <a:endParaRPr/>
          </a:p>
        </p:txBody>
      </p:sp>
      <p:sp>
        <p:nvSpPr>
          <p:cNvPr id="262" name="object 262">
            <a:extLst>
              <a:ext uri="{FF2B5EF4-FFF2-40B4-BE49-F238E27FC236}">
                <a16:creationId xmlns:a16="http://schemas.microsoft.com/office/drawing/2014/main" id="{44367DAC-4DBD-3E3C-253E-7F0F741C8B39}"/>
              </a:ext>
            </a:extLst>
          </p:cNvPr>
          <p:cNvSpPr/>
          <p:nvPr/>
        </p:nvSpPr>
        <p:spPr>
          <a:xfrm>
            <a:off x="8531180" y="5280061"/>
            <a:ext cx="311785" cy="83185"/>
          </a:xfrm>
          <a:custGeom>
            <a:avLst/>
            <a:gdLst/>
            <a:ahLst/>
            <a:cxnLst/>
            <a:rect l="l" t="t" r="r" b="b"/>
            <a:pathLst>
              <a:path w="311784" h="83185">
                <a:moveTo>
                  <a:pt x="749" y="0"/>
                </a:moveTo>
                <a:lnTo>
                  <a:pt x="0" y="2082"/>
                </a:lnTo>
                <a:lnTo>
                  <a:pt x="311492" y="82829"/>
                </a:lnTo>
                <a:lnTo>
                  <a:pt x="311429" y="82041"/>
                </a:lnTo>
                <a:lnTo>
                  <a:pt x="311340" y="81267"/>
                </a:lnTo>
                <a:lnTo>
                  <a:pt x="311276" y="80479"/>
                </a:lnTo>
                <a:lnTo>
                  <a:pt x="749" y="0"/>
                </a:lnTo>
                <a:close/>
              </a:path>
            </a:pathLst>
          </a:custGeom>
          <a:solidFill>
            <a:srgbClr val="92BDE2"/>
          </a:solidFill>
        </p:spPr>
        <p:txBody>
          <a:bodyPr wrap="square" lIns="0" tIns="0" rIns="0" bIns="0" rtlCol="0"/>
          <a:lstStyle/>
          <a:p>
            <a:endParaRPr/>
          </a:p>
        </p:txBody>
      </p:sp>
      <p:sp>
        <p:nvSpPr>
          <p:cNvPr id="263" name="object 263">
            <a:extLst>
              <a:ext uri="{FF2B5EF4-FFF2-40B4-BE49-F238E27FC236}">
                <a16:creationId xmlns:a16="http://schemas.microsoft.com/office/drawing/2014/main" id="{B8591D9C-101D-557F-403A-0712769F99C4}"/>
              </a:ext>
            </a:extLst>
          </p:cNvPr>
          <p:cNvSpPr/>
          <p:nvPr/>
        </p:nvSpPr>
        <p:spPr>
          <a:xfrm>
            <a:off x="8530456" y="5282157"/>
            <a:ext cx="312420" cy="83185"/>
          </a:xfrm>
          <a:custGeom>
            <a:avLst/>
            <a:gdLst/>
            <a:ahLst/>
            <a:cxnLst/>
            <a:rect l="l" t="t" r="r" b="b"/>
            <a:pathLst>
              <a:path w="312420" h="83185">
                <a:moveTo>
                  <a:pt x="723" y="0"/>
                </a:moveTo>
                <a:lnTo>
                  <a:pt x="0" y="2108"/>
                </a:lnTo>
                <a:lnTo>
                  <a:pt x="312394" y="83070"/>
                </a:lnTo>
                <a:lnTo>
                  <a:pt x="312216" y="80733"/>
                </a:lnTo>
                <a:lnTo>
                  <a:pt x="723" y="0"/>
                </a:lnTo>
                <a:close/>
              </a:path>
            </a:pathLst>
          </a:custGeom>
          <a:solidFill>
            <a:srgbClr val="90B9E0"/>
          </a:solidFill>
        </p:spPr>
        <p:txBody>
          <a:bodyPr wrap="square" lIns="0" tIns="0" rIns="0" bIns="0" rtlCol="0"/>
          <a:lstStyle/>
          <a:p>
            <a:endParaRPr/>
          </a:p>
        </p:txBody>
      </p:sp>
      <p:sp>
        <p:nvSpPr>
          <p:cNvPr id="264" name="object 264">
            <a:extLst>
              <a:ext uri="{FF2B5EF4-FFF2-40B4-BE49-F238E27FC236}">
                <a16:creationId xmlns:a16="http://schemas.microsoft.com/office/drawing/2014/main" id="{722A335B-8ED7-F5D5-119E-EB3EB38AD3CE}"/>
              </a:ext>
            </a:extLst>
          </p:cNvPr>
          <p:cNvSpPr/>
          <p:nvPr/>
        </p:nvSpPr>
        <p:spPr>
          <a:xfrm>
            <a:off x="8529748" y="5284252"/>
            <a:ext cx="313690" cy="83820"/>
          </a:xfrm>
          <a:custGeom>
            <a:avLst/>
            <a:gdLst/>
            <a:ahLst/>
            <a:cxnLst/>
            <a:rect l="l" t="t" r="r" b="b"/>
            <a:pathLst>
              <a:path w="313690" h="83820">
                <a:moveTo>
                  <a:pt x="711" y="0"/>
                </a:moveTo>
                <a:lnTo>
                  <a:pt x="0" y="2108"/>
                </a:lnTo>
                <a:lnTo>
                  <a:pt x="313296" y="83299"/>
                </a:lnTo>
                <a:lnTo>
                  <a:pt x="313105" y="80962"/>
                </a:lnTo>
                <a:lnTo>
                  <a:pt x="711" y="0"/>
                </a:lnTo>
                <a:close/>
              </a:path>
            </a:pathLst>
          </a:custGeom>
          <a:solidFill>
            <a:srgbClr val="8BB6DE"/>
          </a:solidFill>
        </p:spPr>
        <p:txBody>
          <a:bodyPr wrap="square" lIns="0" tIns="0" rIns="0" bIns="0" rtlCol="0"/>
          <a:lstStyle/>
          <a:p>
            <a:endParaRPr/>
          </a:p>
        </p:txBody>
      </p:sp>
      <p:sp>
        <p:nvSpPr>
          <p:cNvPr id="265" name="object 265">
            <a:extLst>
              <a:ext uri="{FF2B5EF4-FFF2-40B4-BE49-F238E27FC236}">
                <a16:creationId xmlns:a16="http://schemas.microsoft.com/office/drawing/2014/main" id="{D4EC38F6-BAC6-6401-8974-2C7E02D1C102}"/>
              </a:ext>
            </a:extLst>
          </p:cNvPr>
          <p:cNvSpPr/>
          <p:nvPr/>
        </p:nvSpPr>
        <p:spPr>
          <a:xfrm>
            <a:off x="8529046" y="5286356"/>
            <a:ext cx="314325" cy="83820"/>
          </a:xfrm>
          <a:custGeom>
            <a:avLst/>
            <a:gdLst/>
            <a:ahLst/>
            <a:cxnLst/>
            <a:rect l="l" t="t" r="r" b="b"/>
            <a:pathLst>
              <a:path w="314325" h="83820">
                <a:moveTo>
                  <a:pt x="698" y="0"/>
                </a:moveTo>
                <a:lnTo>
                  <a:pt x="0" y="2108"/>
                </a:lnTo>
                <a:lnTo>
                  <a:pt x="314159" y="83527"/>
                </a:lnTo>
                <a:lnTo>
                  <a:pt x="313994" y="81191"/>
                </a:lnTo>
                <a:lnTo>
                  <a:pt x="698" y="0"/>
                </a:lnTo>
                <a:close/>
              </a:path>
            </a:pathLst>
          </a:custGeom>
          <a:solidFill>
            <a:srgbClr val="88B0DA"/>
          </a:solidFill>
        </p:spPr>
        <p:txBody>
          <a:bodyPr wrap="square" lIns="0" tIns="0" rIns="0" bIns="0" rtlCol="0"/>
          <a:lstStyle/>
          <a:p>
            <a:endParaRPr/>
          </a:p>
        </p:txBody>
      </p:sp>
      <p:sp>
        <p:nvSpPr>
          <p:cNvPr id="266" name="object 266">
            <a:extLst>
              <a:ext uri="{FF2B5EF4-FFF2-40B4-BE49-F238E27FC236}">
                <a16:creationId xmlns:a16="http://schemas.microsoft.com/office/drawing/2014/main" id="{0CCB2E27-06DB-A58A-2E0C-FF16AEB8DE07}"/>
              </a:ext>
            </a:extLst>
          </p:cNvPr>
          <p:cNvSpPr/>
          <p:nvPr/>
        </p:nvSpPr>
        <p:spPr>
          <a:xfrm>
            <a:off x="8528370" y="5288465"/>
            <a:ext cx="315595" cy="83820"/>
          </a:xfrm>
          <a:custGeom>
            <a:avLst/>
            <a:gdLst/>
            <a:ahLst/>
            <a:cxnLst/>
            <a:rect l="l" t="t" r="r" b="b"/>
            <a:pathLst>
              <a:path w="315595" h="83820">
                <a:moveTo>
                  <a:pt x="673" y="0"/>
                </a:moveTo>
                <a:lnTo>
                  <a:pt x="0" y="2120"/>
                </a:lnTo>
                <a:lnTo>
                  <a:pt x="314972" y="83743"/>
                </a:lnTo>
                <a:lnTo>
                  <a:pt x="314832" y="81419"/>
                </a:lnTo>
                <a:lnTo>
                  <a:pt x="673" y="0"/>
                </a:lnTo>
                <a:close/>
              </a:path>
            </a:pathLst>
          </a:custGeom>
          <a:solidFill>
            <a:srgbClr val="83AED8"/>
          </a:solidFill>
        </p:spPr>
        <p:txBody>
          <a:bodyPr wrap="square" lIns="0" tIns="0" rIns="0" bIns="0" rtlCol="0"/>
          <a:lstStyle/>
          <a:p>
            <a:endParaRPr/>
          </a:p>
        </p:txBody>
      </p:sp>
      <p:sp>
        <p:nvSpPr>
          <p:cNvPr id="267" name="object 267">
            <a:extLst>
              <a:ext uri="{FF2B5EF4-FFF2-40B4-BE49-F238E27FC236}">
                <a16:creationId xmlns:a16="http://schemas.microsoft.com/office/drawing/2014/main" id="{324A55B3-2693-EACE-7A46-C1281035B481}"/>
              </a:ext>
            </a:extLst>
          </p:cNvPr>
          <p:cNvSpPr/>
          <p:nvPr/>
        </p:nvSpPr>
        <p:spPr>
          <a:xfrm>
            <a:off x="8527697" y="5290574"/>
            <a:ext cx="316230" cy="84455"/>
          </a:xfrm>
          <a:custGeom>
            <a:avLst/>
            <a:gdLst/>
            <a:ahLst/>
            <a:cxnLst/>
            <a:rect l="l" t="t" r="r" b="b"/>
            <a:pathLst>
              <a:path w="316229" h="84454">
                <a:moveTo>
                  <a:pt x="673" y="0"/>
                </a:moveTo>
                <a:lnTo>
                  <a:pt x="0" y="2120"/>
                </a:lnTo>
                <a:lnTo>
                  <a:pt x="315785" y="83959"/>
                </a:lnTo>
                <a:lnTo>
                  <a:pt x="315645" y="81622"/>
                </a:lnTo>
                <a:lnTo>
                  <a:pt x="673" y="0"/>
                </a:lnTo>
                <a:close/>
              </a:path>
            </a:pathLst>
          </a:custGeom>
          <a:solidFill>
            <a:srgbClr val="82ACD7"/>
          </a:solidFill>
        </p:spPr>
        <p:txBody>
          <a:bodyPr wrap="square" lIns="0" tIns="0" rIns="0" bIns="0" rtlCol="0"/>
          <a:lstStyle/>
          <a:p>
            <a:endParaRPr/>
          </a:p>
        </p:txBody>
      </p:sp>
      <p:sp>
        <p:nvSpPr>
          <p:cNvPr id="268" name="object 268">
            <a:extLst>
              <a:ext uri="{FF2B5EF4-FFF2-40B4-BE49-F238E27FC236}">
                <a16:creationId xmlns:a16="http://schemas.microsoft.com/office/drawing/2014/main" id="{25AD84F6-6A31-58AA-36BD-FB88A748491A}"/>
              </a:ext>
            </a:extLst>
          </p:cNvPr>
          <p:cNvSpPr/>
          <p:nvPr/>
        </p:nvSpPr>
        <p:spPr>
          <a:xfrm>
            <a:off x="8527049" y="5292692"/>
            <a:ext cx="316865" cy="84455"/>
          </a:xfrm>
          <a:custGeom>
            <a:avLst/>
            <a:gdLst/>
            <a:ahLst/>
            <a:cxnLst/>
            <a:rect l="l" t="t" r="r" b="b"/>
            <a:pathLst>
              <a:path w="316865" h="84454">
                <a:moveTo>
                  <a:pt x="647" y="0"/>
                </a:moveTo>
                <a:lnTo>
                  <a:pt x="0" y="2120"/>
                </a:lnTo>
                <a:lnTo>
                  <a:pt x="316534" y="84162"/>
                </a:lnTo>
                <a:lnTo>
                  <a:pt x="316433" y="81838"/>
                </a:lnTo>
                <a:lnTo>
                  <a:pt x="647" y="0"/>
                </a:lnTo>
                <a:close/>
              </a:path>
            </a:pathLst>
          </a:custGeom>
          <a:solidFill>
            <a:srgbClr val="7FA8D5"/>
          </a:solidFill>
        </p:spPr>
        <p:txBody>
          <a:bodyPr wrap="square" lIns="0" tIns="0" rIns="0" bIns="0" rtlCol="0"/>
          <a:lstStyle/>
          <a:p>
            <a:endParaRPr/>
          </a:p>
        </p:txBody>
      </p:sp>
      <p:sp>
        <p:nvSpPr>
          <p:cNvPr id="269" name="object 269">
            <a:extLst>
              <a:ext uri="{FF2B5EF4-FFF2-40B4-BE49-F238E27FC236}">
                <a16:creationId xmlns:a16="http://schemas.microsoft.com/office/drawing/2014/main" id="{817A8622-E0AC-F9CF-7802-992E9BA2B93D}"/>
              </a:ext>
            </a:extLst>
          </p:cNvPr>
          <p:cNvSpPr/>
          <p:nvPr/>
        </p:nvSpPr>
        <p:spPr>
          <a:xfrm>
            <a:off x="8526415" y="5294807"/>
            <a:ext cx="317500" cy="84455"/>
          </a:xfrm>
          <a:custGeom>
            <a:avLst/>
            <a:gdLst/>
            <a:ahLst/>
            <a:cxnLst/>
            <a:rect l="l" t="t" r="r" b="b"/>
            <a:pathLst>
              <a:path w="317500" h="84454">
                <a:moveTo>
                  <a:pt x="634" y="0"/>
                </a:moveTo>
                <a:lnTo>
                  <a:pt x="0" y="2120"/>
                </a:lnTo>
                <a:lnTo>
                  <a:pt x="317271" y="84353"/>
                </a:lnTo>
                <a:lnTo>
                  <a:pt x="317169" y="82042"/>
                </a:lnTo>
                <a:lnTo>
                  <a:pt x="634" y="0"/>
                </a:lnTo>
                <a:close/>
              </a:path>
            </a:pathLst>
          </a:custGeom>
          <a:solidFill>
            <a:srgbClr val="7AA3D1"/>
          </a:solidFill>
        </p:spPr>
        <p:txBody>
          <a:bodyPr wrap="square" lIns="0" tIns="0" rIns="0" bIns="0" rtlCol="0"/>
          <a:lstStyle/>
          <a:p>
            <a:endParaRPr/>
          </a:p>
        </p:txBody>
      </p:sp>
      <p:sp>
        <p:nvSpPr>
          <p:cNvPr id="270" name="object 270">
            <a:extLst>
              <a:ext uri="{FF2B5EF4-FFF2-40B4-BE49-F238E27FC236}">
                <a16:creationId xmlns:a16="http://schemas.microsoft.com/office/drawing/2014/main" id="{40B01BAE-B49E-C2AE-2ECD-0E57894BA0A0}"/>
              </a:ext>
            </a:extLst>
          </p:cNvPr>
          <p:cNvSpPr/>
          <p:nvPr/>
        </p:nvSpPr>
        <p:spPr>
          <a:xfrm>
            <a:off x="8525782" y="5296931"/>
            <a:ext cx="318135" cy="85090"/>
          </a:xfrm>
          <a:custGeom>
            <a:avLst/>
            <a:gdLst/>
            <a:ahLst/>
            <a:cxnLst/>
            <a:rect l="l" t="t" r="r" b="b"/>
            <a:pathLst>
              <a:path w="318134" h="85089">
                <a:moveTo>
                  <a:pt x="634" y="0"/>
                </a:moveTo>
                <a:lnTo>
                  <a:pt x="431" y="711"/>
                </a:lnTo>
                <a:lnTo>
                  <a:pt x="203" y="1409"/>
                </a:lnTo>
                <a:lnTo>
                  <a:pt x="0" y="2120"/>
                </a:lnTo>
                <a:lnTo>
                  <a:pt x="317995" y="84531"/>
                </a:lnTo>
                <a:lnTo>
                  <a:pt x="317906" y="82232"/>
                </a:lnTo>
                <a:lnTo>
                  <a:pt x="634" y="0"/>
                </a:lnTo>
                <a:close/>
              </a:path>
            </a:pathLst>
          </a:custGeom>
          <a:solidFill>
            <a:srgbClr val="78A0D0"/>
          </a:solidFill>
        </p:spPr>
        <p:txBody>
          <a:bodyPr wrap="square" lIns="0" tIns="0" rIns="0" bIns="0" rtlCol="0"/>
          <a:lstStyle/>
          <a:p>
            <a:endParaRPr/>
          </a:p>
        </p:txBody>
      </p:sp>
      <p:sp>
        <p:nvSpPr>
          <p:cNvPr id="271" name="object 271">
            <a:extLst>
              <a:ext uri="{FF2B5EF4-FFF2-40B4-BE49-F238E27FC236}">
                <a16:creationId xmlns:a16="http://schemas.microsoft.com/office/drawing/2014/main" id="{442346D3-4304-AE61-5E4D-D82E9E43E172}"/>
              </a:ext>
            </a:extLst>
          </p:cNvPr>
          <p:cNvSpPr/>
          <p:nvPr/>
        </p:nvSpPr>
        <p:spPr>
          <a:xfrm>
            <a:off x="8525189" y="5299054"/>
            <a:ext cx="318770" cy="85090"/>
          </a:xfrm>
          <a:custGeom>
            <a:avLst/>
            <a:gdLst/>
            <a:ahLst/>
            <a:cxnLst/>
            <a:rect l="l" t="t" r="r" b="b"/>
            <a:pathLst>
              <a:path w="318770" h="85089">
                <a:moveTo>
                  <a:pt x="596" y="0"/>
                </a:moveTo>
                <a:lnTo>
                  <a:pt x="0" y="2133"/>
                </a:lnTo>
                <a:lnTo>
                  <a:pt x="318643" y="84721"/>
                </a:lnTo>
                <a:lnTo>
                  <a:pt x="318592" y="82410"/>
                </a:lnTo>
                <a:lnTo>
                  <a:pt x="596" y="0"/>
                </a:lnTo>
                <a:close/>
              </a:path>
            </a:pathLst>
          </a:custGeom>
          <a:solidFill>
            <a:srgbClr val="769FCF"/>
          </a:solidFill>
        </p:spPr>
        <p:txBody>
          <a:bodyPr wrap="square" lIns="0" tIns="0" rIns="0" bIns="0" rtlCol="0"/>
          <a:lstStyle/>
          <a:p>
            <a:endParaRPr/>
          </a:p>
        </p:txBody>
      </p:sp>
      <p:sp>
        <p:nvSpPr>
          <p:cNvPr id="272" name="object 272">
            <a:extLst>
              <a:ext uri="{FF2B5EF4-FFF2-40B4-BE49-F238E27FC236}">
                <a16:creationId xmlns:a16="http://schemas.microsoft.com/office/drawing/2014/main" id="{9A15F7BC-5F7C-FE52-3DFB-BD3779C14E5E}"/>
              </a:ext>
            </a:extLst>
          </p:cNvPr>
          <p:cNvSpPr/>
          <p:nvPr/>
        </p:nvSpPr>
        <p:spPr>
          <a:xfrm>
            <a:off x="8524599" y="5301191"/>
            <a:ext cx="319405" cy="85090"/>
          </a:xfrm>
          <a:custGeom>
            <a:avLst/>
            <a:gdLst/>
            <a:ahLst/>
            <a:cxnLst/>
            <a:rect l="l" t="t" r="r" b="b"/>
            <a:pathLst>
              <a:path w="319404" h="85089">
                <a:moveTo>
                  <a:pt x="596" y="0"/>
                </a:moveTo>
                <a:lnTo>
                  <a:pt x="0" y="2133"/>
                </a:lnTo>
                <a:lnTo>
                  <a:pt x="319303" y="84886"/>
                </a:lnTo>
                <a:lnTo>
                  <a:pt x="319239" y="82588"/>
                </a:lnTo>
                <a:lnTo>
                  <a:pt x="596" y="0"/>
                </a:lnTo>
                <a:close/>
              </a:path>
            </a:pathLst>
          </a:custGeom>
          <a:solidFill>
            <a:srgbClr val="739BCD"/>
          </a:solidFill>
        </p:spPr>
        <p:txBody>
          <a:bodyPr wrap="square" lIns="0" tIns="0" rIns="0" bIns="0" rtlCol="0"/>
          <a:lstStyle/>
          <a:p>
            <a:endParaRPr/>
          </a:p>
        </p:txBody>
      </p:sp>
      <p:sp>
        <p:nvSpPr>
          <p:cNvPr id="273" name="object 273">
            <a:extLst>
              <a:ext uri="{FF2B5EF4-FFF2-40B4-BE49-F238E27FC236}">
                <a16:creationId xmlns:a16="http://schemas.microsoft.com/office/drawing/2014/main" id="{34E90BA4-6754-D224-B846-FF9E53617E38}"/>
              </a:ext>
            </a:extLst>
          </p:cNvPr>
          <p:cNvSpPr/>
          <p:nvPr/>
        </p:nvSpPr>
        <p:spPr>
          <a:xfrm>
            <a:off x="8524033" y="5303329"/>
            <a:ext cx="320040" cy="85090"/>
          </a:xfrm>
          <a:custGeom>
            <a:avLst/>
            <a:gdLst/>
            <a:ahLst/>
            <a:cxnLst/>
            <a:rect l="l" t="t" r="r" b="b"/>
            <a:pathLst>
              <a:path w="320040" h="85089">
                <a:moveTo>
                  <a:pt x="571" y="0"/>
                </a:moveTo>
                <a:lnTo>
                  <a:pt x="0" y="2133"/>
                </a:lnTo>
                <a:lnTo>
                  <a:pt x="319912" y="85051"/>
                </a:lnTo>
                <a:lnTo>
                  <a:pt x="319862" y="82753"/>
                </a:lnTo>
                <a:lnTo>
                  <a:pt x="571" y="0"/>
                </a:lnTo>
                <a:close/>
              </a:path>
            </a:pathLst>
          </a:custGeom>
          <a:solidFill>
            <a:srgbClr val="7099CB"/>
          </a:solidFill>
        </p:spPr>
        <p:txBody>
          <a:bodyPr wrap="square" lIns="0" tIns="0" rIns="0" bIns="0" rtlCol="0"/>
          <a:lstStyle/>
          <a:p>
            <a:endParaRPr/>
          </a:p>
        </p:txBody>
      </p:sp>
      <p:sp>
        <p:nvSpPr>
          <p:cNvPr id="274" name="object 274">
            <a:extLst>
              <a:ext uri="{FF2B5EF4-FFF2-40B4-BE49-F238E27FC236}">
                <a16:creationId xmlns:a16="http://schemas.microsoft.com/office/drawing/2014/main" id="{899CB3FF-1A27-982D-238D-407D867A0013}"/>
              </a:ext>
            </a:extLst>
          </p:cNvPr>
          <p:cNvSpPr/>
          <p:nvPr/>
        </p:nvSpPr>
        <p:spPr>
          <a:xfrm>
            <a:off x="8523468" y="5305465"/>
            <a:ext cx="320675" cy="85725"/>
          </a:xfrm>
          <a:custGeom>
            <a:avLst/>
            <a:gdLst/>
            <a:ahLst/>
            <a:cxnLst/>
            <a:rect l="l" t="t" r="r" b="b"/>
            <a:pathLst>
              <a:path w="320675" h="85725">
                <a:moveTo>
                  <a:pt x="558" y="0"/>
                </a:moveTo>
                <a:lnTo>
                  <a:pt x="0" y="2146"/>
                </a:lnTo>
                <a:lnTo>
                  <a:pt x="320484" y="85204"/>
                </a:lnTo>
                <a:lnTo>
                  <a:pt x="320471" y="82918"/>
                </a:lnTo>
                <a:lnTo>
                  <a:pt x="558" y="0"/>
                </a:lnTo>
                <a:close/>
              </a:path>
            </a:pathLst>
          </a:custGeom>
          <a:solidFill>
            <a:srgbClr val="6F95C9"/>
          </a:solidFill>
        </p:spPr>
        <p:txBody>
          <a:bodyPr wrap="square" lIns="0" tIns="0" rIns="0" bIns="0" rtlCol="0"/>
          <a:lstStyle/>
          <a:p>
            <a:endParaRPr/>
          </a:p>
        </p:txBody>
      </p:sp>
      <p:sp>
        <p:nvSpPr>
          <p:cNvPr id="275" name="object 275">
            <a:extLst>
              <a:ext uri="{FF2B5EF4-FFF2-40B4-BE49-F238E27FC236}">
                <a16:creationId xmlns:a16="http://schemas.microsoft.com/office/drawing/2014/main" id="{C8B7EABB-374A-6482-1289-56CE28647E69}"/>
              </a:ext>
            </a:extLst>
          </p:cNvPr>
          <p:cNvSpPr/>
          <p:nvPr/>
        </p:nvSpPr>
        <p:spPr>
          <a:xfrm>
            <a:off x="8522911" y="5307610"/>
            <a:ext cx="321310" cy="85725"/>
          </a:xfrm>
          <a:custGeom>
            <a:avLst/>
            <a:gdLst/>
            <a:ahLst/>
            <a:cxnLst/>
            <a:rect l="l" t="t" r="r" b="b"/>
            <a:pathLst>
              <a:path w="321309" h="85725">
                <a:moveTo>
                  <a:pt x="558" y="0"/>
                </a:moveTo>
                <a:lnTo>
                  <a:pt x="0" y="2146"/>
                </a:lnTo>
                <a:lnTo>
                  <a:pt x="321068" y="85356"/>
                </a:lnTo>
                <a:lnTo>
                  <a:pt x="321043" y="83058"/>
                </a:lnTo>
                <a:lnTo>
                  <a:pt x="558" y="0"/>
                </a:lnTo>
                <a:close/>
              </a:path>
            </a:pathLst>
          </a:custGeom>
          <a:solidFill>
            <a:srgbClr val="6D93C8"/>
          </a:solidFill>
        </p:spPr>
        <p:txBody>
          <a:bodyPr wrap="square" lIns="0" tIns="0" rIns="0" bIns="0" rtlCol="0"/>
          <a:lstStyle/>
          <a:p>
            <a:endParaRPr/>
          </a:p>
        </p:txBody>
      </p:sp>
      <p:sp>
        <p:nvSpPr>
          <p:cNvPr id="276" name="object 276">
            <a:extLst>
              <a:ext uri="{FF2B5EF4-FFF2-40B4-BE49-F238E27FC236}">
                <a16:creationId xmlns:a16="http://schemas.microsoft.com/office/drawing/2014/main" id="{337FD52B-2B5A-1284-5C61-60A39971AA71}"/>
              </a:ext>
            </a:extLst>
          </p:cNvPr>
          <p:cNvSpPr/>
          <p:nvPr/>
        </p:nvSpPr>
        <p:spPr>
          <a:xfrm>
            <a:off x="8522399" y="5309754"/>
            <a:ext cx="321945" cy="85725"/>
          </a:xfrm>
          <a:custGeom>
            <a:avLst/>
            <a:gdLst/>
            <a:ahLst/>
            <a:cxnLst/>
            <a:rect l="l" t="t" r="r" b="b"/>
            <a:pathLst>
              <a:path w="321945" h="85725">
                <a:moveTo>
                  <a:pt x="520" y="0"/>
                </a:moveTo>
                <a:lnTo>
                  <a:pt x="0" y="2158"/>
                </a:lnTo>
                <a:lnTo>
                  <a:pt x="321564" y="85496"/>
                </a:lnTo>
                <a:lnTo>
                  <a:pt x="321589" y="83210"/>
                </a:lnTo>
                <a:lnTo>
                  <a:pt x="520" y="0"/>
                </a:lnTo>
                <a:close/>
              </a:path>
            </a:pathLst>
          </a:custGeom>
          <a:solidFill>
            <a:srgbClr val="6890C5"/>
          </a:solidFill>
        </p:spPr>
        <p:txBody>
          <a:bodyPr wrap="square" lIns="0" tIns="0" rIns="0" bIns="0" rtlCol="0"/>
          <a:lstStyle/>
          <a:p>
            <a:endParaRPr/>
          </a:p>
        </p:txBody>
      </p:sp>
      <p:sp>
        <p:nvSpPr>
          <p:cNvPr id="277" name="object 277">
            <a:extLst>
              <a:ext uri="{FF2B5EF4-FFF2-40B4-BE49-F238E27FC236}">
                <a16:creationId xmlns:a16="http://schemas.microsoft.com/office/drawing/2014/main" id="{524E095F-4A8B-362A-B399-819922CA7119}"/>
              </a:ext>
            </a:extLst>
          </p:cNvPr>
          <p:cNvSpPr/>
          <p:nvPr/>
        </p:nvSpPr>
        <p:spPr>
          <a:xfrm>
            <a:off x="8521877" y="5311904"/>
            <a:ext cx="322580" cy="85725"/>
          </a:xfrm>
          <a:custGeom>
            <a:avLst/>
            <a:gdLst/>
            <a:ahLst/>
            <a:cxnLst/>
            <a:rect l="l" t="t" r="r" b="b"/>
            <a:pathLst>
              <a:path w="322579" h="85725">
                <a:moveTo>
                  <a:pt x="520" y="0"/>
                </a:moveTo>
                <a:lnTo>
                  <a:pt x="0" y="2146"/>
                </a:lnTo>
                <a:lnTo>
                  <a:pt x="322072" y="85623"/>
                </a:lnTo>
                <a:lnTo>
                  <a:pt x="322084" y="83337"/>
                </a:lnTo>
                <a:lnTo>
                  <a:pt x="520" y="0"/>
                </a:lnTo>
                <a:close/>
              </a:path>
            </a:pathLst>
          </a:custGeom>
          <a:solidFill>
            <a:srgbClr val="678DC3"/>
          </a:solidFill>
        </p:spPr>
        <p:txBody>
          <a:bodyPr wrap="square" lIns="0" tIns="0" rIns="0" bIns="0" rtlCol="0"/>
          <a:lstStyle/>
          <a:p>
            <a:endParaRPr/>
          </a:p>
        </p:txBody>
      </p:sp>
      <p:sp>
        <p:nvSpPr>
          <p:cNvPr id="278" name="object 278">
            <a:extLst>
              <a:ext uri="{FF2B5EF4-FFF2-40B4-BE49-F238E27FC236}">
                <a16:creationId xmlns:a16="http://schemas.microsoft.com/office/drawing/2014/main" id="{7543B6D4-D408-BF56-D933-E968118F6C60}"/>
              </a:ext>
            </a:extLst>
          </p:cNvPr>
          <p:cNvSpPr/>
          <p:nvPr/>
        </p:nvSpPr>
        <p:spPr>
          <a:xfrm>
            <a:off x="8521389" y="5314055"/>
            <a:ext cx="322580" cy="86360"/>
          </a:xfrm>
          <a:custGeom>
            <a:avLst/>
            <a:gdLst/>
            <a:ahLst/>
            <a:cxnLst/>
            <a:rect l="l" t="t" r="r" b="b"/>
            <a:pathLst>
              <a:path w="322579" h="86360">
                <a:moveTo>
                  <a:pt x="495" y="0"/>
                </a:moveTo>
                <a:lnTo>
                  <a:pt x="0" y="2158"/>
                </a:lnTo>
                <a:lnTo>
                  <a:pt x="322541" y="85750"/>
                </a:lnTo>
                <a:lnTo>
                  <a:pt x="322554" y="83464"/>
                </a:lnTo>
                <a:lnTo>
                  <a:pt x="495" y="0"/>
                </a:lnTo>
                <a:close/>
              </a:path>
            </a:pathLst>
          </a:custGeom>
          <a:solidFill>
            <a:srgbClr val="648AC1"/>
          </a:solidFill>
        </p:spPr>
        <p:txBody>
          <a:bodyPr wrap="square" lIns="0" tIns="0" rIns="0" bIns="0" rtlCol="0"/>
          <a:lstStyle/>
          <a:p>
            <a:endParaRPr/>
          </a:p>
        </p:txBody>
      </p:sp>
      <p:sp>
        <p:nvSpPr>
          <p:cNvPr id="279" name="object 279">
            <a:extLst>
              <a:ext uri="{FF2B5EF4-FFF2-40B4-BE49-F238E27FC236}">
                <a16:creationId xmlns:a16="http://schemas.microsoft.com/office/drawing/2014/main" id="{9289CB98-4E4C-7855-22E7-E077F4E34DEB}"/>
              </a:ext>
            </a:extLst>
          </p:cNvPr>
          <p:cNvSpPr/>
          <p:nvPr/>
        </p:nvSpPr>
        <p:spPr>
          <a:xfrm>
            <a:off x="8520892" y="5316213"/>
            <a:ext cx="323215" cy="86360"/>
          </a:xfrm>
          <a:custGeom>
            <a:avLst/>
            <a:gdLst/>
            <a:ahLst/>
            <a:cxnLst/>
            <a:rect l="l" t="t" r="r" b="b"/>
            <a:pathLst>
              <a:path w="323215" h="86360">
                <a:moveTo>
                  <a:pt x="482" y="0"/>
                </a:moveTo>
                <a:lnTo>
                  <a:pt x="0" y="2158"/>
                </a:lnTo>
                <a:lnTo>
                  <a:pt x="322973" y="85864"/>
                </a:lnTo>
                <a:lnTo>
                  <a:pt x="323037" y="83591"/>
                </a:lnTo>
                <a:lnTo>
                  <a:pt x="482" y="0"/>
                </a:lnTo>
                <a:close/>
              </a:path>
            </a:pathLst>
          </a:custGeom>
          <a:solidFill>
            <a:srgbClr val="6187BF"/>
          </a:solidFill>
        </p:spPr>
        <p:txBody>
          <a:bodyPr wrap="square" lIns="0" tIns="0" rIns="0" bIns="0" rtlCol="0"/>
          <a:lstStyle/>
          <a:p>
            <a:endParaRPr/>
          </a:p>
        </p:txBody>
      </p:sp>
      <p:sp>
        <p:nvSpPr>
          <p:cNvPr id="280" name="object 280">
            <a:extLst>
              <a:ext uri="{FF2B5EF4-FFF2-40B4-BE49-F238E27FC236}">
                <a16:creationId xmlns:a16="http://schemas.microsoft.com/office/drawing/2014/main" id="{CC81110F-5997-3AF1-5B1C-FC3756BE3356}"/>
              </a:ext>
            </a:extLst>
          </p:cNvPr>
          <p:cNvSpPr/>
          <p:nvPr/>
        </p:nvSpPr>
        <p:spPr>
          <a:xfrm>
            <a:off x="8520418" y="5318377"/>
            <a:ext cx="323850" cy="86360"/>
          </a:xfrm>
          <a:custGeom>
            <a:avLst/>
            <a:gdLst/>
            <a:ahLst/>
            <a:cxnLst/>
            <a:rect l="l" t="t" r="r" b="b"/>
            <a:pathLst>
              <a:path w="323850" h="86360">
                <a:moveTo>
                  <a:pt x="482" y="0"/>
                </a:moveTo>
                <a:lnTo>
                  <a:pt x="0" y="2158"/>
                </a:lnTo>
                <a:lnTo>
                  <a:pt x="323392" y="85979"/>
                </a:lnTo>
                <a:lnTo>
                  <a:pt x="323456" y="83705"/>
                </a:lnTo>
                <a:lnTo>
                  <a:pt x="482" y="0"/>
                </a:lnTo>
                <a:close/>
              </a:path>
            </a:pathLst>
          </a:custGeom>
          <a:solidFill>
            <a:srgbClr val="5E85BE"/>
          </a:solidFill>
        </p:spPr>
        <p:txBody>
          <a:bodyPr wrap="square" lIns="0" tIns="0" rIns="0" bIns="0" rtlCol="0"/>
          <a:lstStyle/>
          <a:p>
            <a:endParaRPr/>
          </a:p>
        </p:txBody>
      </p:sp>
      <p:sp>
        <p:nvSpPr>
          <p:cNvPr id="281" name="object 281">
            <a:extLst>
              <a:ext uri="{FF2B5EF4-FFF2-40B4-BE49-F238E27FC236}">
                <a16:creationId xmlns:a16="http://schemas.microsoft.com/office/drawing/2014/main" id="{93F8DA56-DD07-F05B-33D2-C9055AF9D1B2}"/>
              </a:ext>
            </a:extLst>
          </p:cNvPr>
          <p:cNvSpPr/>
          <p:nvPr/>
        </p:nvSpPr>
        <p:spPr>
          <a:xfrm>
            <a:off x="8519962" y="5320543"/>
            <a:ext cx="323850" cy="86360"/>
          </a:xfrm>
          <a:custGeom>
            <a:avLst/>
            <a:gdLst/>
            <a:ahLst/>
            <a:cxnLst/>
            <a:rect l="l" t="t" r="r" b="b"/>
            <a:pathLst>
              <a:path w="323850" h="86360">
                <a:moveTo>
                  <a:pt x="457" y="0"/>
                </a:moveTo>
                <a:lnTo>
                  <a:pt x="0" y="2171"/>
                </a:lnTo>
                <a:lnTo>
                  <a:pt x="323773" y="86080"/>
                </a:lnTo>
                <a:lnTo>
                  <a:pt x="323849" y="83819"/>
                </a:lnTo>
                <a:lnTo>
                  <a:pt x="457" y="0"/>
                </a:lnTo>
                <a:close/>
              </a:path>
            </a:pathLst>
          </a:custGeom>
          <a:solidFill>
            <a:srgbClr val="5E82BC"/>
          </a:solidFill>
        </p:spPr>
        <p:txBody>
          <a:bodyPr wrap="square" lIns="0" tIns="0" rIns="0" bIns="0" rtlCol="0"/>
          <a:lstStyle/>
          <a:p>
            <a:endParaRPr/>
          </a:p>
        </p:txBody>
      </p:sp>
      <p:sp>
        <p:nvSpPr>
          <p:cNvPr id="282" name="object 282">
            <a:extLst>
              <a:ext uri="{FF2B5EF4-FFF2-40B4-BE49-F238E27FC236}">
                <a16:creationId xmlns:a16="http://schemas.microsoft.com/office/drawing/2014/main" id="{41237814-721C-5E99-80BF-D07DFDF5A473}"/>
              </a:ext>
            </a:extLst>
          </p:cNvPr>
          <p:cNvSpPr/>
          <p:nvPr/>
        </p:nvSpPr>
        <p:spPr>
          <a:xfrm>
            <a:off x="8519521" y="5322714"/>
            <a:ext cx="324485" cy="86360"/>
          </a:xfrm>
          <a:custGeom>
            <a:avLst/>
            <a:gdLst/>
            <a:ahLst/>
            <a:cxnLst/>
            <a:rect l="l" t="t" r="r" b="b"/>
            <a:pathLst>
              <a:path w="324484" h="86360">
                <a:moveTo>
                  <a:pt x="444" y="0"/>
                </a:moveTo>
                <a:lnTo>
                  <a:pt x="0" y="2171"/>
                </a:lnTo>
                <a:lnTo>
                  <a:pt x="324116" y="86182"/>
                </a:lnTo>
                <a:lnTo>
                  <a:pt x="324218" y="83908"/>
                </a:lnTo>
                <a:lnTo>
                  <a:pt x="444" y="0"/>
                </a:lnTo>
                <a:close/>
              </a:path>
            </a:pathLst>
          </a:custGeom>
          <a:solidFill>
            <a:srgbClr val="5B80BB"/>
          </a:solidFill>
        </p:spPr>
        <p:txBody>
          <a:bodyPr wrap="square" lIns="0" tIns="0" rIns="0" bIns="0" rtlCol="0"/>
          <a:lstStyle/>
          <a:p>
            <a:endParaRPr/>
          </a:p>
        </p:txBody>
      </p:sp>
      <p:sp>
        <p:nvSpPr>
          <p:cNvPr id="283" name="object 283">
            <a:extLst>
              <a:ext uri="{FF2B5EF4-FFF2-40B4-BE49-F238E27FC236}">
                <a16:creationId xmlns:a16="http://schemas.microsoft.com/office/drawing/2014/main" id="{E8A61829-8CB3-4EBE-9F46-0A75F462895E}"/>
              </a:ext>
            </a:extLst>
          </p:cNvPr>
          <p:cNvSpPr/>
          <p:nvPr/>
        </p:nvSpPr>
        <p:spPr>
          <a:xfrm>
            <a:off x="8519082" y="5324885"/>
            <a:ext cx="325120" cy="86360"/>
          </a:xfrm>
          <a:custGeom>
            <a:avLst/>
            <a:gdLst/>
            <a:ahLst/>
            <a:cxnLst/>
            <a:rect l="l" t="t" r="r" b="b"/>
            <a:pathLst>
              <a:path w="325120" h="86360">
                <a:moveTo>
                  <a:pt x="444" y="0"/>
                </a:moveTo>
                <a:lnTo>
                  <a:pt x="0" y="2171"/>
                </a:lnTo>
                <a:lnTo>
                  <a:pt x="324459" y="86271"/>
                </a:lnTo>
                <a:lnTo>
                  <a:pt x="324561" y="83997"/>
                </a:lnTo>
                <a:lnTo>
                  <a:pt x="444" y="0"/>
                </a:lnTo>
                <a:close/>
              </a:path>
            </a:pathLst>
          </a:custGeom>
          <a:solidFill>
            <a:srgbClr val="577CB8"/>
          </a:solidFill>
        </p:spPr>
        <p:txBody>
          <a:bodyPr wrap="square" lIns="0" tIns="0" rIns="0" bIns="0" rtlCol="0"/>
          <a:lstStyle/>
          <a:p>
            <a:endParaRPr/>
          </a:p>
        </p:txBody>
      </p:sp>
      <p:sp>
        <p:nvSpPr>
          <p:cNvPr id="284" name="object 284">
            <a:extLst>
              <a:ext uri="{FF2B5EF4-FFF2-40B4-BE49-F238E27FC236}">
                <a16:creationId xmlns:a16="http://schemas.microsoft.com/office/drawing/2014/main" id="{0073E1F0-4A28-E3A1-0E27-85D6E1137F0B}"/>
              </a:ext>
            </a:extLst>
          </p:cNvPr>
          <p:cNvSpPr/>
          <p:nvPr/>
        </p:nvSpPr>
        <p:spPr>
          <a:xfrm>
            <a:off x="8518680" y="5327064"/>
            <a:ext cx="325120" cy="86360"/>
          </a:xfrm>
          <a:custGeom>
            <a:avLst/>
            <a:gdLst/>
            <a:ahLst/>
            <a:cxnLst/>
            <a:rect l="l" t="t" r="r" b="b"/>
            <a:pathLst>
              <a:path w="325120" h="86360">
                <a:moveTo>
                  <a:pt x="406" y="0"/>
                </a:moveTo>
                <a:lnTo>
                  <a:pt x="0" y="2184"/>
                </a:lnTo>
                <a:lnTo>
                  <a:pt x="324751" y="86347"/>
                </a:lnTo>
                <a:lnTo>
                  <a:pt x="324866" y="84086"/>
                </a:lnTo>
                <a:lnTo>
                  <a:pt x="406" y="0"/>
                </a:lnTo>
                <a:close/>
              </a:path>
            </a:pathLst>
          </a:custGeom>
          <a:solidFill>
            <a:srgbClr val="567AB7"/>
          </a:solidFill>
        </p:spPr>
        <p:txBody>
          <a:bodyPr wrap="square" lIns="0" tIns="0" rIns="0" bIns="0" rtlCol="0"/>
          <a:lstStyle/>
          <a:p>
            <a:endParaRPr/>
          </a:p>
        </p:txBody>
      </p:sp>
      <p:sp>
        <p:nvSpPr>
          <p:cNvPr id="285" name="object 285">
            <a:extLst>
              <a:ext uri="{FF2B5EF4-FFF2-40B4-BE49-F238E27FC236}">
                <a16:creationId xmlns:a16="http://schemas.microsoft.com/office/drawing/2014/main" id="{66371BFE-7140-472A-0279-2A91DDF7E884}"/>
              </a:ext>
            </a:extLst>
          </p:cNvPr>
          <p:cNvSpPr/>
          <p:nvPr/>
        </p:nvSpPr>
        <p:spPr>
          <a:xfrm>
            <a:off x="8518280" y="5329242"/>
            <a:ext cx="325755" cy="86995"/>
          </a:xfrm>
          <a:custGeom>
            <a:avLst/>
            <a:gdLst/>
            <a:ahLst/>
            <a:cxnLst/>
            <a:rect l="l" t="t" r="r" b="b"/>
            <a:pathLst>
              <a:path w="325754" h="86995">
                <a:moveTo>
                  <a:pt x="406" y="0"/>
                </a:moveTo>
                <a:lnTo>
                  <a:pt x="0" y="2184"/>
                </a:lnTo>
                <a:lnTo>
                  <a:pt x="325005" y="86423"/>
                </a:lnTo>
                <a:lnTo>
                  <a:pt x="325145" y="84162"/>
                </a:lnTo>
                <a:lnTo>
                  <a:pt x="406" y="0"/>
                </a:lnTo>
                <a:close/>
              </a:path>
            </a:pathLst>
          </a:custGeom>
          <a:solidFill>
            <a:srgbClr val="5177B5"/>
          </a:solidFill>
        </p:spPr>
        <p:txBody>
          <a:bodyPr wrap="square" lIns="0" tIns="0" rIns="0" bIns="0" rtlCol="0"/>
          <a:lstStyle/>
          <a:p>
            <a:endParaRPr/>
          </a:p>
        </p:txBody>
      </p:sp>
      <p:sp>
        <p:nvSpPr>
          <p:cNvPr id="286" name="object 286">
            <a:extLst>
              <a:ext uri="{FF2B5EF4-FFF2-40B4-BE49-F238E27FC236}">
                <a16:creationId xmlns:a16="http://schemas.microsoft.com/office/drawing/2014/main" id="{6377AE08-2EBC-4280-0808-55A24DAC5E42}"/>
              </a:ext>
            </a:extLst>
          </p:cNvPr>
          <p:cNvSpPr/>
          <p:nvPr/>
        </p:nvSpPr>
        <p:spPr>
          <a:xfrm>
            <a:off x="8517901" y="5331426"/>
            <a:ext cx="325755" cy="86995"/>
          </a:xfrm>
          <a:custGeom>
            <a:avLst/>
            <a:gdLst/>
            <a:ahLst/>
            <a:cxnLst/>
            <a:rect l="l" t="t" r="r" b="b"/>
            <a:pathLst>
              <a:path w="325754" h="86995">
                <a:moveTo>
                  <a:pt x="380" y="0"/>
                </a:moveTo>
                <a:lnTo>
                  <a:pt x="0" y="2184"/>
                </a:lnTo>
                <a:lnTo>
                  <a:pt x="325246" y="86487"/>
                </a:lnTo>
                <a:lnTo>
                  <a:pt x="325310" y="85737"/>
                </a:lnTo>
                <a:lnTo>
                  <a:pt x="325386" y="84239"/>
                </a:lnTo>
                <a:lnTo>
                  <a:pt x="380" y="0"/>
                </a:lnTo>
                <a:close/>
              </a:path>
            </a:pathLst>
          </a:custGeom>
          <a:solidFill>
            <a:srgbClr val="4F76B4"/>
          </a:solidFill>
        </p:spPr>
        <p:txBody>
          <a:bodyPr wrap="square" lIns="0" tIns="0" rIns="0" bIns="0" rtlCol="0"/>
          <a:lstStyle/>
          <a:p>
            <a:endParaRPr/>
          </a:p>
        </p:txBody>
      </p:sp>
      <p:sp>
        <p:nvSpPr>
          <p:cNvPr id="287" name="object 287">
            <a:extLst>
              <a:ext uri="{FF2B5EF4-FFF2-40B4-BE49-F238E27FC236}">
                <a16:creationId xmlns:a16="http://schemas.microsoft.com/office/drawing/2014/main" id="{665AFED1-F417-2649-D6AB-27C0BBAC9521}"/>
              </a:ext>
            </a:extLst>
          </p:cNvPr>
          <p:cNvSpPr/>
          <p:nvPr/>
        </p:nvSpPr>
        <p:spPr>
          <a:xfrm>
            <a:off x="8517522" y="5333612"/>
            <a:ext cx="325755" cy="86995"/>
          </a:xfrm>
          <a:custGeom>
            <a:avLst/>
            <a:gdLst/>
            <a:ahLst/>
            <a:cxnLst/>
            <a:rect l="l" t="t" r="r" b="b"/>
            <a:pathLst>
              <a:path w="325754" h="86995">
                <a:moveTo>
                  <a:pt x="368" y="0"/>
                </a:moveTo>
                <a:lnTo>
                  <a:pt x="0" y="2197"/>
                </a:lnTo>
                <a:lnTo>
                  <a:pt x="325462" y="86537"/>
                </a:lnTo>
                <a:lnTo>
                  <a:pt x="325627" y="84302"/>
                </a:lnTo>
                <a:lnTo>
                  <a:pt x="368" y="0"/>
                </a:lnTo>
                <a:close/>
              </a:path>
            </a:pathLst>
          </a:custGeom>
          <a:solidFill>
            <a:srgbClr val="4C74B3"/>
          </a:solidFill>
        </p:spPr>
        <p:txBody>
          <a:bodyPr wrap="square" lIns="0" tIns="0" rIns="0" bIns="0" rtlCol="0"/>
          <a:lstStyle/>
          <a:p>
            <a:endParaRPr/>
          </a:p>
        </p:txBody>
      </p:sp>
      <p:sp>
        <p:nvSpPr>
          <p:cNvPr id="288" name="object 288">
            <a:extLst>
              <a:ext uri="{FF2B5EF4-FFF2-40B4-BE49-F238E27FC236}">
                <a16:creationId xmlns:a16="http://schemas.microsoft.com/office/drawing/2014/main" id="{66359532-7C1A-EB56-D51A-D8D392697056}"/>
              </a:ext>
            </a:extLst>
          </p:cNvPr>
          <p:cNvSpPr/>
          <p:nvPr/>
        </p:nvSpPr>
        <p:spPr>
          <a:xfrm>
            <a:off x="8517158" y="5335804"/>
            <a:ext cx="326390" cy="86995"/>
          </a:xfrm>
          <a:custGeom>
            <a:avLst/>
            <a:gdLst/>
            <a:ahLst/>
            <a:cxnLst/>
            <a:rect l="l" t="t" r="r" b="b"/>
            <a:pathLst>
              <a:path w="326390" h="86995">
                <a:moveTo>
                  <a:pt x="368" y="0"/>
                </a:moveTo>
                <a:lnTo>
                  <a:pt x="0" y="2197"/>
                </a:lnTo>
                <a:lnTo>
                  <a:pt x="325653" y="86588"/>
                </a:lnTo>
                <a:lnTo>
                  <a:pt x="325818" y="84353"/>
                </a:lnTo>
                <a:lnTo>
                  <a:pt x="368" y="0"/>
                </a:lnTo>
                <a:close/>
              </a:path>
            </a:pathLst>
          </a:custGeom>
          <a:solidFill>
            <a:srgbClr val="4870B0"/>
          </a:solidFill>
        </p:spPr>
        <p:txBody>
          <a:bodyPr wrap="square" lIns="0" tIns="0" rIns="0" bIns="0" rtlCol="0"/>
          <a:lstStyle/>
          <a:p>
            <a:endParaRPr/>
          </a:p>
        </p:txBody>
      </p:sp>
      <p:sp>
        <p:nvSpPr>
          <p:cNvPr id="289" name="object 289">
            <a:extLst>
              <a:ext uri="{FF2B5EF4-FFF2-40B4-BE49-F238E27FC236}">
                <a16:creationId xmlns:a16="http://schemas.microsoft.com/office/drawing/2014/main" id="{49CBBA99-3293-67C3-B59F-70F5F6B6978D}"/>
              </a:ext>
            </a:extLst>
          </p:cNvPr>
          <p:cNvSpPr/>
          <p:nvPr/>
        </p:nvSpPr>
        <p:spPr>
          <a:xfrm>
            <a:off x="8516819" y="5337996"/>
            <a:ext cx="326390" cy="86995"/>
          </a:xfrm>
          <a:custGeom>
            <a:avLst/>
            <a:gdLst/>
            <a:ahLst/>
            <a:cxnLst/>
            <a:rect l="l" t="t" r="r" b="b"/>
            <a:pathLst>
              <a:path w="326390" h="86995">
                <a:moveTo>
                  <a:pt x="342" y="0"/>
                </a:moveTo>
                <a:lnTo>
                  <a:pt x="0" y="2197"/>
                </a:lnTo>
                <a:lnTo>
                  <a:pt x="325805" y="86639"/>
                </a:lnTo>
                <a:lnTo>
                  <a:pt x="325882" y="85890"/>
                </a:lnTo>
                <a:lnTo>
                  <a:pt x="325983" y="84404"/>
                </a:lnTo>
                <a:lnTo>
                  <a:pt x="342" y="0"/>
                </a:lnTo>
                <a:close/>
              </a:path>
            </a:pathLst>
          </a:custGeom>
          <a:solidFill>
            <a:srgbClr val="476DAE"/>
          </a:solidFill>
        </p:spPr>
        <p:txBody>
          <a:bodyPr wrap="square" lIns="0" tIns="0" rIns="0" bIns="0" rtlCol="0"/>
          <a:lstStyle/>
          <a:p>
            <a:endParaRPr/>
          </a:p>
        </p:txBody>
      </p:sp>
      <p:sp>
        <p:nvSpPr>
          <p:cNvPr id="290" name="object 290">
            <a:extLst>
              <a:ext uri="{FF2B5EF4-FFF2-40B4-BE49-F238E27FC236}">
                <a16:creationId xmlns:a16="http://schemas.microsoft.com/office/drawing/2014/main" id="{E25636CC-E90F-DBE1-E1DC-2CF2BCDAFF24}"/>
              </a:ext>
            </a:extLst>
          </p:cNvPr>
          <p:cNvSpPr/>
          <p:nvPr/>
        </p:nvSpPr>
        <p:spPr>
          <a:xfrm>
            <a:off x="8516495" y="5340196"/>
            <a:ext cx="326390" cy="86995"/>
          </a:xfrm>
          <a:custGeom>
            <a:avLst/>
            <a:gdLst/>
            <a:ahLst/>
            <a:cxnLst/>
            <a:rect l="l" t="t" r="r" b="b"/>
            <a:pathLst>
              <a:path w="326390" h="86995">
                <a:moveTo>
                  <a:pt x="330" y="0"/>
                </a:moveTo>
                <a:lnTo>
                  <a:pt x="0" y="2209"/>
                </a:lnTo>
                <a:lnTo>
                  <a:pt x="325920" y="86677"/>
                </a:lnTo>
                <a:lnTo>
                  <a:pt x="325983" y="85928"/>
                </a:lnTo>
                <a:lnTo>
                  <a:pt x="326072" y="85191"/>
                </a:lnTo>
                <a:lnTo>
                  <a:pt x="326135" y="84442"/>
                </a:lnTo>
                <a:lnTo>
                  <a:pt x="330" y="0"/>
                </a:lnTo>
                <a:close/>
              </a:path>
            </a:pathLst>
          </a:custGeom>
          <a:solidFill>
            <a:srgbClr val="456BAD"/>
          </a:solidFill>
        </p:spPr>
        <p:txBody>
          <a:bodyPr wrap="square" lIns="0" tIns="0" rIns="0" bIns="0" rtlCol="0"/>
          <a:lstStyle/>
          <a:p>
            <a:endParaRPr/>
          </a:p>
        </p:txBody>
      </p:sp>
      <p:sp>
        <p:nvSpPr>
          <p:cNvPr id="291" name="object 291">
            <a:extLst>
              <a:ext uri="{FF2B5EF4-FFF2-40B4-BE49-F238E27FC236}">
                <a16:creationId xmlns:a16="http://schemas.microsoft.com/office/drawing/2014/main" id="{32E2E60C-1991-6B14-98CF-8EB856BA0D65}"/>
              </a:ext>
            </a:extLst>
          </p:cNvPr>
          <p:cNvSpPr/>
          <p:nvPr/>
        </p:nvSpPr>
        <p:spPr>
          <a:xfrm>
            <a:off x="8516173" y="5342402"/>
            <a:ext cx="326390" cy="86995"/>
          </a:xfrm>
          <a:custGeom>
            <a:avLst/>
            <a:gdLst/>
            <a:ahLst/>
            <a:cxnLst/>
            <a:rect l="l" t="t" r="r" b="b"/>
            <a:pathLst>
              <a:path w="326390" h="86995">
                <a:moveTo>
                  <a:pt x="330" y="0"/>
                </a:moveTo>
                <a:lnTo>
                  <a:pt x="0" y="2209"/>
                </a:lnTo>
                <a:lnTo>
                  <a:pt x="326034" y="86702"/>
                </a:lnTo>
                <a:lnTo>
                  <a:pt x="326250" y="84467"/>
                </a:lnTo>
                <a:lnTo>
                  <a:pt x="330" y="0"/>
                </a:lnTo>
                <a:close/>
              </a:path>
            </a:pathLst>
          </a:custGeom>
          <a:solidFill>
            <a:srgbClr val="3F6AAC"/>
          </a:solidFill>
        </p:spPr>
        <p:txBody>
          <a:bodyPr wrap="square" lIns="0" tIns="0" rIns="0" bIns="0" rtlCol="0"/>
          <a:lstStyle/>
          <a:p>
            <a:endParaRPr/>
          </a:p>
        </p:txBody>
      </p:sp>
      <p:sp>
        <p:nvSpPr>
          <p:cNvPr id="292" name="object 292">
            <a:extLst>
              <a:ext uri="{FF2B5EF4-FFF2-40B4-BE49-F238E27FC236}">
                <a16:creationId xmlns:a16="http://schemas.microsoft.com/office/drawing/2014/main" id="{A36045AF-1442-0E83-4693-8612557CDAE0}"/>
              </a:ext>
            </a:extLst>
          </p:cNvPr>
          <p:cNvSpPr/>
          <p:nvPr/>
        </p:nvSpPr>
        <p:spPr>
          <a:xfrm>
            <a:off x="8515880" y="5344607"/>
            <a:ext cx="326390" cy="86995"/>
          </a:xfrm>
          <a:custGeom>
            <a:avLst/>
            <a:gdLst/>
            <a:ahLst/>
            <a:cxnLst/>
            <a:rect l="l" t="t" r="r" b="b"/>
            <a:pathLst>
              <a:path w="326390" h="86995">
                <a:moveTo>
                  <a:pt x="292" y="0"/>
                </a:moveTo>
                <a:lnTo>
                  <a:pt x="0" y="2209"/>
                </a:lnTo>
                <a:lnTo>
                  <a:pt x="326097" y="86728"/>
                </a:lnTo>
                <a:lnTo>
                  <a:pt x="326326" y="84505"/>
                </a:lnTo>
                <a:lnTo>
                  <a:pt x="292" y="0"/>
                </a:lnTo>
                <a:close/>
              </a:path>
            </a:pathLst>
          </a:custGeom>
          <a:solidFill>
            <a:srgbClr val="3F67AA"/>
          </a:solidFill>
        </p:spPr>
        <p:txBody>
          <a:bodyPr wrap="square" lIns="0" tIns="0" rIns="0" bIns="0" rtlCol="0"/>
          <a:lstStyle/>
          <a:p>
            <a:endParaRPr/>
          </a:p>
        </p:txBody>
      </p:sp>
      <p:sp>
        <p:nvSpPr>
          <p:cNvPr id="293" name="object 293">
            <a:extLst>
              <a:ext uri="{FF2B5EF4-FFF2-40B4-BE49-F238E27FC236}">
                <a16:creationId xmlns:a16="http://schemas.microsoft.com/office/drawing/2014/main" id="{458DFA21-0905-3ADA-3F09-1776AD386DCA}"/>
              </a:ext>
            </a:extLst>
          </p:cNvPr>
          <p:cNvSpPr/>
          <p:nvPr/>
        </p:nvSpPr>
        <p:spPr>
          <a:xfrm>
            <a:off x="8515592" y="5346820"/>
            <a:ext cx="326390" cy="86995"/>
          </a:xfrm>
          <a:custGeom>
            <a:avLst/>
            <a:gdLst/>
            <a:ahLst/>
            <a:cxnLst/>
            <a:rect l="l" t="t" r="r" b="b"/>
            <a:pathLst>
              <a:path w="326390" h="86995">
                <a:moveTo>
                  <a:pt x="292" y="0"/>
                </a:moveTo>
                <a:lnTo>
                  <a:pt x="0" y="2209"/>
                </a:lnTo>
                <a:lnTo>
                  <a:pt x="326136" y="86741"/>
                </a:lnTo>
                <a:lnTo>
                  <a:pt x="326390" y="84518"/>
                </a:lnTo>
                <a:lnTo>
                  <a:pt x="292" y="0"/>
                </a:lnTo>
                <a:close/>
              </a:path>
            </a:pathLst>
          </a:custGeom>
          <a:solidFill>
            <a:srgbClr val="3C66A9"/>
          </a:solidFill>
        </p:spPr>
        <p:txBody>
          <a:bodyPr wrap="square" lIns="0" tIns="0" rIns="0" bIns="0" rtlCol="0"/>
          <a:lstStyle/>
          <a:p>
            <a:endParaRPr/>
          </a:p>
        </p:txBody>
      </p:sp>
      <p:sp>
        <p:nvSpPr>
          <p:cNvPr id="294" name="object 294">
            <a:extLst>
              <a:ext uri="{FF2B5EF4-FFF2-40B4-BE49-F238E27FC236}">
                <a16:creationId xmlns:a16="http://schemas.microsoft.com/office/drawing/2014/main" id="{3C6C4E7F-C412-9DAA-8214-3A41D25E3A5B}"/>
              </a:ext>
            </a:extLst>
          </p:cNvPr>
          <p:cNvSpPr/>
          <p:nvPr/>
        </p:nvSpPr>
        <p:spPr>
          <a:xfrm>
            <a:off x="8515315" y="5349032"/>
            <a:ext cx="327025" cy="86995"/>
          </a:xfrm>
          <a:custGeom>
            <a:avLst/>
            <a:gdLst/>
            <a:ahLst/>
            <a:cxnLst/>
            <a:rect l="l" t="t" r="r" b="b"/>
            <a:pathLst>
              <a:path w="327025" h="86995">
                <a:moveTo>
                  <a:pt x="279" y="0"/>
                </a:moveTo>
                <a:lnTo>
                  <a:pt x="0" y="2222"/>
                </a:lnTo>
                <a:lnTo>
                  <a:pt x="326161" y="86753"/>
                </a:lnTo>
                <a:lnTo>
                  <a:pt x="326415" y="84518"/>
                </a:lnTo>
                <a:lnTo>
                  <a:pt x="279" y="0"/>
                </a:lnTo>
                <a:close/>
              </a:path>
            </a:pathLst>
          </a:custGeom>
          <a:solidFill>
            <a:srgbClr val="3863A8"/>
          </a:solidFill>
        </p:spPr>
        <p:txBody>
          <a:bodyPr wrap="square" lIns="0" tIns="0" rIns="0" bIns="0" rtlCol="0"/>
          <a:lstStyle/>
          <a:p>
            <a:endParaRPr/>
          </a:p>
        </p:txBody>
      </p:sp>
      <p:sp>
        <p:nvSpPr>
          <p:cNvPr id="295" name="object 295">
            <a:extLst>
              <a:ext uri="{FF2B5EF4-FFF2-40B4-BE49-F238E27FC236}">
                <a16:creationId xmlns:a16="http://schemas.microsoft.com/office/drawing/2014/main" id="{87AF06F9-27C1-7BEB-E795-A5A79BD4C75E}"/>
              </a:ext>
            </a:extLst>
          </p:cNvPr>
          <p:cNvSpPr/>
          <p:nvPr/>
        </p:nvSpPr>
        <p:spPr>
          <a:xfrm>
            <a:off x="8515067" y="5351245"/>
            <a:ext cx="327025" cy="86995"/>
          </a:xfrm>
          <a:custGeom>
            <a:avLst/>
            <a:gdLst/>
            <a:ahLst/>
            <a:cxnLst/>
            <a:rect l="l" t="t" r="r" b="b"/>
            <a:pathLst>
              <a:path w="327025" h="86995">
                <a:moveTo>
                  <a:pt x="253" y="0"/>
                </a:moveTo>
                <a:lnTo>
                  <a:pt x="0" y="2222"/>
                </a:lnTo>
                <a:lnTo>
                  <a:pt x="326135" y="86753"/>
                </a:lnTo>
                <a:lnTo>
                  <a:pt x="326402" y="84531"/>
                </a:lnTo>
                <a:lnTo>
                  <a:pt x="253" y="0"/>
                </a:lnTo>
                <a:close/>
              </a:path>
            </a:pathLst>
          </a:custGeom>
          <a:solidFill>
            <a:srgbClr val="3561A6"/>
          </a:solidFill>
        </p:spPr>
        <p:txBody>
          <a:bodyPr wrap="square" lIns="0" tIns="0" rIns="0" bIns="0" rtlCol="0"/>
          <a:lstStyle/>
          <a:p>
            <a:endParaRPr/>
          </a:p>
        </p:txBody>
      </p:sp>
      <p:sp>
        <p:nvSpPr>
          <p:cNvPr id="296" name="object 296">
            <a:extLst>
              <a:ext uri="{FF2B5EF4-FFF2-40B4-BE49-F238E27FC236}">
                <a16:creationId xmlns:a16="http://schemas.microsoft.com/office/drawing/2014/main" id="{4451D4C0-9EF7-59AD-43D4-F030EFFF4976}"/>
              </a:ext>
            </a:extLst>
          </p:cNvPr>
          <p:cNvSpPr/>
          <p:nvPr/>
        </p:nvSpPr>
        <p:spPr>
          <a:xfrm>
            <a:off x="8514812" y="5353465"/>
            <a:ext cx="326390" cy="86995"/>
          </a:xfrm>
          <a:custGeom>
            <a:avLst/>
            <a:gdLst/>
            <a:ahLst/>
            <a:cxnLst/>
            <a:rect l="l" t="t" r="r" b="b"/>
            <a:pathLst>
              <a:path w="326390" h="86995">
                <a:moveTo>
                  <a:pt x="253" y="0"/>
                </a:moveTo>
                <a:lnTo>
                  <a:pt x="0" y="2222"/>
                </a:lnTo>
                <a:lnTo>
                  <a:pt x="326097" y="86741"/>
                </a:lnTo>
                <a:lnTo>
                  <a:pt x="326389" y="84531"/>
                </a:lnTo>
                <a:lnTo>
                  <a:pt x="253" y="0"/>
                </a:lnTo>
                <a:close/>
              </a:path>
            </a:pathLst>
          </a:custGeom>
          <a:solidFill>
            <a:srgbClr val="345EA4"/>
          </a:solidFill>
        </p:spPr>
        <p:txBody>
          <a:bodyPr wrap="square" lIns="0" tIns="0" rIns="0" bIns="0" rtlCol="0"/>
          <a:lstStyle/>
          <a:p>
            <a:endParaRPr/>
          </a:p>
        </p:txBody>
      </p:sp>
      <p:sp>
        <p:nvSpPr>
          <p:cNvPr id="297" name="object 297">
            <a:extLst>
              <a:ext uri="{FF2B5EF4-FFF2-40B4-BE49-F238E27FC236}">
                <a16:creationId xmlns:a16="http://schemas.microsoft.com/office/drawing/2014/main" id="{08461317-0137-BA76-9AEA-AB15C407C6D5}"/>
              </a:ext>
            </a:extLst>
          </p:cNvPr>
          <p:cNvSpPr/>
          <p:nvPr/>
        </p:nvSpPr>
        <p:spPr>
          <a:xfrm>
            <a:off x="8514590" y="5355691"/>
            <a:ext cx="326390" cy="86995"/>
          </a:xfrm>
          <a:custGeom>
            <a:avLst/>
            <a:gdLst/>
            <a:ahLst/>
            <a:cxnLst/>
            <a:rect l="l" t="t" r="r" b="b"/>
            <a:pathLst>
              <a:path w="326390" h="86995">
                <a:moveTo>
                  <a:pt x="228" y="0"/>
                </a:moveTo>
                <a:lnTo>
                  <a:pt x="0" y="2235"/>
                </a:lnTo>
                <a:lnTo>
                  <a:pt x="326034" y="86728"/>
                </a:lnTo>
                <a:lnTo>
                  <a:pt x="326326" y="84518"/>
                </a:lnTo>
                <a:lnTo>
                  <a:pt x="228" y="0"/>
                </a:lnTo>
                <a:close/>
              </a:path>
            </a:pathLst>
          </a:custGeom>
          <a:solidFill>
            <a:srgbClr val="315DA3"/>
          </a:solidFill>
        </p:spPr>
        <p:txBody>
          <a:bodyPr wrap="square" lIns="0" tIns="0" rIns="0" bIns="0" rtlCol="0"/>
          <a:lstStyle/>
          <a:p>
            <a:endParaRPr/>
          </a:p>
        </p:txBody>
      </p:sp>
      <p:sp>
        <p:nvSpPr>
          <p:cNvPr id="298" name="object 298">
            <a:extLst>
              <a:ext uri="{FF2B5EF4-FFF2-40B4-BE49-F238E27FC236}">
                <a16:creationId xmlns:a16="http://schemas.microsoft.com/office/drawing/2014/main" id="{C65C6AB0-2731-3C09-5C65-A0BDC738DB8F}"/>
              </a:ext>
            </a:extLst>
          </p:cNvPr>
          <p:cNvSpPr/>
          <p:nvPr/>
        </p:nvSpPr>
        <p:spPr>
          <a:xfrm>
            <a:off x="8514377" y="5357917"/>
            <a:ext cx="326390" cy="86995"/>
          </a:xfrm>
          <a:custGeom>
            <a:avLst/>
            <a:gdLst/>
            <a:ahLst/>
            <a:cxnLst/>
            <a:rect l="l" t="t" r="r" b="b"/>
            <a:pathLst>
              <a:path w="326390" h="86995">
                <a:moveTo>
                  <a:pt x="215" y="0"/>
                </a:moveTo>
                <a:lnTo>
                  <a:pt x="0" y="2235"/>
                </a:lnTo>
                <a:lnTo>
                  <a:pt x="325920" y="86702"/>
                </a:lnTo>
                <a:lnTo>
                  <a:pt x="326021" y="85966"/>
                </a:lnTo>
                <a:lnTo>
                  <a:pt x="326148" y="85242"/>
                </a:lnTo>
                <a:lnTo>
                  <a:pt x="326250" y="84505"/>
                </a:lnTo>
                <a:lnTo>
                  <a:pt x="215" y="0"/>
                </a:lnTo>
                <a:close/>
              </a:path>
            </a:pathLst>
          </a:custGeom>
          <a:solidFill>
            <a:srgbClr val="2B5BA3"/>
          </a:solidFill>
        </p:spPr>
        <p:txBody>
          <a:bodyPr wrap="square" lIns="0" tIns="0" rIns="0" bIns="0" rtlCol="0"/>
          <a:lstStyle/>
          <a:p>
            <a:endParaRPr/>
          </a:p>
        </p:txBody>
      </p:sp>
      <p:sp>
        <p:nvSpPr>
          <p:cNvPr id="299" name="object 299">
            <a:extLst>
              <a:ext uri="{FF2B5EF4-FFF2-40B4-BE49-F238E27FC236}">
                <a16:creationId xmlns:a16="http://schemas.microsoft.com/office/drawing/2014/main" id="{56341DB3-6327-B3C6-CFCD-16E91E87D029}"/>
              </a:ext>
            </a:extLst>
          </p:cNvPr>
          <p:cNvSpPr/>
          <p:nvPr/>
        </p:nvSpPr>
        <p:spPr>
          <a:xfrm>
            <a:off x="8514164" y="5360151"/>
            <a:ext cx="326390" cy="86995"/>
          </a:xfrm>
          <a:custGeom>
            <a:avLst/>
            <a:gdLst/>
            <a:ahLst/>
            <a:cxnLst/>
            <a:rect l="l" t="t" r="r" b="b"/>
            <a:pathLst>
              <a:path w="326390" h="86995">
                <a:moveTo>
                  <a:pt x="215" y="0"/>
                </a:moveTo>
                <a:lnTo>
                  <a:pt x="0" y="2235"/>
                </a:lnTo>
                <a:lnTo>
                  <a:pt x="325805" y="86677"/>
                </a:lnTo>
                <a:lnTo>
                  <a:pt x="326136" y="84467"/>
                </a:lnTo>
                <a:lnTo>
                  <a:pt x="215" y="0"/>
                </a:lnTo>
                <a:close/>
              </a:path>
            </a:pathLst>
          </a:custGeom>
          <a:solidFill>
            <a:srgbClr val="2A589F"/>
          </a:solidFill>
        </p:spPr>
        <p:txBody>
          <a:bodyPr wrap="square" lIns="0" tIns="0" rIns="0" bIns="0" rtlCol="0"/>
          <a:lstStyle/>
          <a:p>
            <a:endParaRPr/>
          </a:p>
        </p:txBody>
      </p:sp>
      <p:sp>
        <p:nvSpPr>
          <p:cNvPr id="300" name="object 300">
            <a:extLst>
              <a:ext uri="{FF2B5EF4-FFF2-40B4-BE49-F238E27FC236}">
                <a16:creationId xmlns:a16="http://schemas.microsoft.com/office/drawing/2014/main" id="{752C3E1F-3F94-7040-9206-FF128236F757}"/>
              </a:ext>
            </a:extLst>
          </p:cNvPr>
          <p:cNvSpPr/>
          <p:nvPr/>
        </p:nvSpPr>
        <p:spPr>
          <a:xfrm>
            <a:off x="8513981" y="5362384"/>
            <a:ext cx="326390" cy="86995"/>
          </a:xfrm>
          <a:custGeom>
            <a:avLst/>
            <a:gdLst/>
            <a:ahLst/>
            <a:cxnLst/>
            <a:rect l="l" t="t" r="r" b="b"/>
            <a:pathLst>
              <a:path w="326390" h="86995">
                <a:moveTo>
                  <a:pt x="177" y="0"/>
                </a:moveTo>
                <a:lnTo>
                  <a:pt x="0" y="2235"/>
                </a:lnTo>
                <a:lnTo>
                  <a:pt x="325640" y="86639"/>
                </a:lnTo>
                <a:lnTo>
                  <a:pt x="325983" y="84442"/>
                </a:lnTo>
                <a:lnTo>
                  <a:pt x="177" y="0"/>
                </a:lnTo>
                <a:close/>
              </a:path>
            </a:pathLst>
          </a:custGeom>
          <a:solidFill>
            <a:srgbClr val="27579F"/>
          </a:solidFill>
        </p:spPr>
        <p:txBody>
          <a:bodyPr wrap="square" lIns="0" tIns="0" rIns="0" bIns="0" rtlCol="0"/>
          <a:lstStyle/>
          <a:p>
            <a:endParaRPr/>
          </a:p>
        </p:txBody>
      </p:sp>
      <p:sp>
        <p:nvSpPr>
          <p:cNvPr id="301" name="object 301">
            <a:extLst>
              <a:ext uri="{FF2B5EF4-FFF2-40B4-BE49-F238E27FC236}">
                <a16:creationId xmlns:a16="http://schemas.microsoft.com/office/drawing/2014/main" id="{F33433B0-DBC2-E190-1CA6-506C270A0F16}"/>
              </a:ext>
            </a:extLst>
          </p:cNvPr>
          <p:cNvSpPr/>
          <p:nvPr/>
        </p:nvSpPr>
        <p:spPr>
          <a:xfrm>
            <a:off x="8513809" y="5364624"/>
            <a:ext cx="326390" cy="86995"/>
          </a:xfrm>
          <a:custGeom>
            <a:avLst/>
            <a:gdLst/>
            <a:ahLst/>
            <a:cxnLst/>
            <a:rect l="l" t="t" r="r" b="b"/>
            <a:pathLst>
              <a:path w="326390" h="86995">
                <a:moveTo>
                  <a:pt x="177" y="0"/>
                </a:moveTo>
                <a:lnTo>
                  <a:pt x="0" y="2235"/>
                </a:lnTo>
                <a:lnTo>
                  <a:pt x="325462" y="86588"/>
                </a:lnTo>
                <a:lnTo>
                  <a:pt x="325818" y="84404"/>
                </a:lnTo>
                <a:lnTo>
                  <a:pt x="177" y="0"/>
                </a:lnTo>
                <a:close/>
              </a:path>
            </a:pathLst>
          </a:custGeom>
          <a:solidFill>
            <a:srgbClr val="22549D"/>
          </a:solidFill>
        </p:spPr>
        <p:txBody>
          <a:bodyPr wrap="square" lIns="0" tIns="0" rIns="0" bIns="0" rtlCol="0"/>
          <a:lstStyle/>
          <a:p>
            <a:endParaRPr/>
          </a:p>
        </p:txBody>
      </p:sp>
      <p:sp>
        <p:nvSpPr>
          <p:cNvPr id="302" name="object 302">
            <a:extLst>
              <a:ext uri="{FF2B5EF4-FFF2-40B4-BE49-F238E27FC236}">
                <a16:creationId xmlns:a16="http://schemas.microsoft.com/office/drawing/2014/main" id="{367C4840-94BB-4254-92DE-E49E7FB0DF62}"/>
              </a:ext>
            </a:extLst>
          </p:cNvPr>
          <p:cNvSpPr/>
          <p:nvPr/>
        </p:nvSpPr>
        <p:spPr>
          <a:xfrm>
            <a:off x="8513644" y="5366865"/>
            <a:ext cx="325755" cy="86995"/>
          </a:xfrm>
          <a:custGeom>
            <a:avLst/>
            <a:gdLst/>
            <a:ahLst/>
            <a:cxnLst/>
            <a:rect l="l" t="t" r="r" b="b"/>
            <a:pathLst>
              <a:path w="325754" h="86995">
                <a:moveTo>
                  <a:pt x="165" y="0"/>
                </a:moveTo>
                <a:lnTo>
                  <a:pt x="0" y="2247"/>
                </a:lnTo>
                <a:lnTo>
                  <a:pt x="325259" y="86537"/>
                </a:lnTo>
                <a:lnTo>
                  <a:pt x="325628" y="84353"/>
                </a:lnTo>
                <a:lnTo>
                  <a:pt x="165" y="0"/>
                </a:lnTo>
                <a:close/>
              </a:path>
            </a:pathLst>
          </a:custGeom>
          <a:solidFill>
            <a:srgbClr val="1E529C"/>
          </a:solidFill>
        </p:spPr>
        <p:txBody>
          <a:bodyPr wrap="square" lIns="0" tIns="0" rIns="0" bIns="0" rtlCol="0"/>
          <a:lstStyle/>
          <a:p>
            <a:endParaRPr/>
          </a:p>
        </p:txBody>
      </p:sp>
      <p:sp>
        <p:nvSpPr>
          <p:cNvPr id="303" name="object 303">
            <a:extLst>
              <a:ext uri="{FF2B5EF4-FFF2-40B4-BE49-F238E27FC236}">
                <a16:creationId xmlns:a16="http://schemas.microsoft.com/office/drawing/2014/main" id="{DB5D24EF-C489-F466-F848-670D98337280}"/>
              </a:ext>
            </a:extLst>
          </p:cNvPr>
          <p:cNvSpPr/>
          <p:nvPr/>
        </p:nvSpPr>
        <p:spPr>
          <a:xfrm>
            <a:off x="8513504" y="5369112"/>
            <a:ext cx="325755" cy="86995"/>
          </a:xfrm>
          <a:custGeom>
            <a:avLst/>
            <a:gdLst/>
            <a:ahLst/>
            <a:cxnLst/>
            <a:rect l="l" t="t" r="r" b="b"/>
            <a:pathLst>
              <a:path w="325754" h="86995">
                <a:moveTo>
                  <a:pt x="139" y="0"/>
                </a:moveTo>
                <a:lnTo>
                  <a:pt x="0" y="2247"/>
                </a:lnTo>
                <a:lnTo>
                  <a:pt x="325005" y="86487"/>
                </a:lnTo>
                <a:lnTo>
                  <a:pt x="325399" y="84302"/>
                </a:lnTo>
                <a:lnTo>
                  <a:pt x="139" y="0"/>
                </a:lnTo>
                <a:close/>
              </a:path>
            </a:pathLst>
          </a:custGeom>
          <a:solidFill>
            <a:srgbClr val="1D509B"/>
          </a:solidFill>
        </p:spPr>
        <p:txBody>
          <a:bodyPr wrap="square" lIns="0" tIns="0" rIns="0" bIns="0" rtlCol="0"/>
          <a:lstStyle/>
          <a:p>
            <a:endParaRPr/>
          </a:p>
        </p:txBody>
      </p:sp>
      <p:sp>
        <p:nvSpPr>
          <p:cNvPr id="304" name="object 304">
            <a:extLst>
              <a:ext uri="{FF2B5EF4-FFF2-40B4-BE49-F238E27FC236}">
                <a16:creationId xmlns:a16="http://schemas.microsoft.com/office/drawing/2014/main" id="{C4EE61FE-DCCA-7FE3-05A6-1F1195A1C27D}"/>
              </a:ext>
            </a:extLst>
          </p:cNvPr>
          <p:cNvSpPr/>
          <p:nvPr/>
        </p:nvSpPr>
        <p:spPr>
          <a:xfrm>
            <a:off x="8513367" y="5371365"/>
            <a:ext cx="325755" cy="86995"/>
          </a:xfrm>
          <a:custGeom>
            <a:avLst/>
            <a:gdLst/>
            <a:ahLst/>
            <a:cxnLst/>
            <a:rect l="l" t="t" r="r" b="b"/>
            <a:pathLst>
              <a:path w="325754" h="86995">
                <a:moveTo>
                  <a:pt x="139" y="0"/>
                </a:moveTo>
                <a:lnTo>
                  <a:pt x="0" y="2247"/>
                </a:lnTo>
                <a:lnTo>
                  <a:pt x="324738" y="86423"/>
                </a:lnTo>
                <a:lnTo>
                  <a:pt x="325145" y="84239"/>
                </a:lnTo>
                <a:lnTo>
                  <a:pt x="139" y="0"/>
                </a:lnTo>
                <a:close/>
              </a:path>
            </a:pathLst>
          </a:custGeom>
          <a:solidFill>
            <a:srgbClr val="154E9A"/>
          </a:solidFill>
        </p:spPr>
        <p:txBody>
          <a:bodyPr wrap="square" lIns="0" tIns="0" rIns="0" bIns="0" rtlCol="0"/>
          <a:lstStyle/>
          <a:p>
            <a:endParaRPr/>
          </a:p>
        </p:txBody>
      </p:sp>
      <p:sp>
        <p:nvSpPr>
          <p:cNvPr id="305" name="object 305">
            <a:extLst>
              <a:ext uri="{FF2B5EF4-FFF2-40B4-BE49-F238E27FC236}">
                <a16:creationId xmlns:a16="http://schemas.microsoft.com/office/drawing/2014/main" id="{B514CD8F-17AF-EDF1-188C-286CF87DCDBE}"/>
              </a:ext>
            </a:extLst>
          </p:cNvPr>
          <p:cNvSpPr/>
          <p:nvPr/>
        </p:nvSpPr>
        <p:spPr>
          <a:xfrm>
            <a:off x="8513255" y="5373620"/>
            <a:ext cx="325120" cy="86360"/>
          </a:xfrm>
          <a:custGeom>
            <a:avLst/>
            <a:gdLst/>
            <a:ahLst/>
            <a:cxnLst/>
            <a:rect l="l" t="t" r="r" b="b"/>
            <a:pathLst>
              <a:path w="325120" h="86360">
                <a:moveTo>
                  <a:pt x="114" y="0"/>
                </a:moveTo>
                <a:lnTo>
                  <a:pt x="0" y="2247"/>
                </a:lnTo>
                <a:lnTo>
                  <a:pt x="324459" y="86347"/>
                </a:lnTo>
                <a:lnTo>
                  <a:pt x="324853" y="84162"/>
                </a:lnTo>
                <a:lnTo>
                  <a:pt x="114" y="0"/>
                </a:lnTo>
                <a:close/>
              </a:path>
            </a:pathLst>
          </a:custGeom>
          <a:solidFill>
            <a:srgbClr val="124C98"/>
          </a:solidFill>
        </p:spPr>
        <p:txBody>
          <a:bodyPr wrap="square" lIns="0" tIns="0" rIns="0" bIns="0" rtlCol="0"/>
          <a:lstStyle/>
          <a:p>
            <a:endParaRPr/>
          </a:p>
        </p:txBody>
      </p:sp>
      <p:sp>
        <p:nvSpPr>
          <p:cNvPr id="306" name="object 306">
            <a:extLst>
              <a:ext uri="{FF2B5EF4-FFF2-40B4-BE49-F238E27FC236}">
                <a16:creationId xmlns:a16="http://schemas.microsoft.com/office/drawing/2014/main" id="{9F02450A-6C70-4F74-5C78-23ED73868333}"/>
              </a:ext>
            </a:extLst>
          </p:cNvPr>
          <p:cNvSpPr/>
          <p:nvPr/>
        </p:nvSpPr>
        <p:spPr>
          <a:xfrm>
            <a:off x="8513150" y="5375874"/>
            <a:ext cx="325120" cy="86360"/>
          </a:xfrm>
          <a:custGeom>
            <a:avLst/>
            <a:gdLst/>
            <a:ahLst/>
            <a:cxnLst/>
            <a:rect l="l" t="t" r="r" b="b"/>
            <a:pathLst>
              <a:path w="325120" h="86360">
                <a:moveTo>
                  <a:pt x="101" y="0"/>
                </a:moveTo>
                <a:lnTo>
                  <a:pt x="0" y="2260"/>
                </a:lnTo>
                <a:lnTo>
                  <a:pt x="324116" y="86271"/>
                </a:lnTo>
                <a:lnTo>
                  <a:pt x="324561" y="84086"/>
                </a:lnTo>
                <a:lnTo>
                  <a:pt x="101" y="0"/>
                </a:lnTo>
                <a:close/>
              </a:path>
            </a:pathLst>
          </a:custGeom>
          <a:solidFill>
            <a:srgbClr val="0F4A96"/>
          </a:solidFill>
        </p:spPr>
        <p:txBody>
          <a:bodyPr wrap="square" lIns="0" tIns="0" rIns="0" bIns="0" rtlCol="0"/>
          <a:lstStyle/>
          <a:p>
            <a:endParaRPr/>
          </a:p>
        </p:txBody>
      </p:sp>
      <p:sp>
        <p:nvSpPr>
          <p:cNvPr id="307" name="object 307">
            <a:extLst>
              <a:ext uri="{FF2B5EF4-FFF2-40B4-BE49-F238E27FC236}">
                <a16:creationId xmlns:a16="http://schemas.microsoft.com/office/drawing/2014/main" id="{559DDA08-EE28-8C23-EBE9-297FAA1623E9}"/>
              </a:ext>
            </a:extLst>
          </p:cNvPr>
          <p:cNvSpPr/>
          <p:nvPr/>
        </p:nvSpPr>
        <p:spPr>
          <a:xfrm>
            <a:off x="8513054" y="5378134"/>
            <a:ext cx="324485" cy="86360"/>
          </a:xfrm>
          <a:custGeom>
            <a:avLst/>
            <a:gdLst/>
            <a:ahLst/>
            <a:cxnLst/>
            <a:rect l="l" t="t" r="r" b="b"/>
            <a:pathLst>
              <a:path w="324484" h="86360">
                <a:moveTo>
                  <a:pt x="101" y="0"/>
                </a:moveTo>
                <a:lnTo>
                  <a:pt x="0" y="2260"/>
                </a:lnTo>
                <a:lnTo>
                  <a:pt x="323773" y="86169"/>
                </a:lnTo>
                <a:lnTo>
                  <a:pt x="324218" y="83997"/>
                </a:lnTo>
                <a:lnTo>
                  <a:pt x="101" y="0"/>
                </a:lnTo>
                <a:close/>
              </a:path>
            </a:pathLst>
          </a:custGeom>
          <a:solidFill>
            <a:srgbClr val="034895"/>
          </a:solidFill>
        </p:spPr>
        <p:txBody>
          <a:bodyPr wrap="square" lIns="0" tIns="0" rIns="0" bIns="0" rtlCol="0"/>
          <a:lstStyle/>
          <a:p>
            <a:endParaRPr/>
          </a:p>
        </p:txBody>
      </p:sp>
      <p:sp>
        <p:nvSpPr>
          <p:cNvPr id="308" name="object 308">
            <a:extLst>
              <a:ext uri="{FF2B5EF4-FFF2-40B4-BE49-F238E27FC236}">
                <a16:creationId xmlns:a16="http://schemas.microsoft.com/office/drawing/2014/main" id="{AC3BE972-DE7F-C683-73AA-53F21EDE5CE4}"/>
              </a:ext>
            </a:extLst>
          </p:cNvPr>
          <p:cNvSpPr/>
          <p:nvPr/>
        </p:nvSpPr>
        <p:spPr>
          <a:xfrm>
            <a:off x="8512990" y="5380395"/>
            <a:ext cx="323850" cy="86360"/>
          </a:xfrm>
          <a:custGeom>
            <a:avLst/>
            <a:gdLst/>
            <a:ahLst/>
            <a:cxnLst/>
            <a:rect l="l" t="t" r="r" b="b"/>
            <a:pathLst>
              <a:path w="323850" h="86360">
                <a:moveTo>
                  <a:pt x="63" y="0"/>
                </a:moveTo>
                <a:lnTo>
                  <a:pt x="0" y="2273"/>
                </a:lnTo>
                <a:lnTo>
                  <a:pt x="323380" y="86080"/>
                </a:lnTo>
                <a:lnTo>
                  <a:pt x="323837" y="83908"/>
                </a:lnTo>
                <a:lnTo>
                  <a:pt x="63" y="0"/>
                </a:lnTo>
                <a:close/>
              </a:path>
            </a:pathLst>
          </a:custGeom>
          <a:solidFill>
            <a:srgbClr val="034694"/>
          </a:solidFill>
        </p:spPr>
        <p:txBody>
          <a:bodyPr wrap="square" lIns="0" tIns="0" rIns="0" bIns="0" rtlCol="0"/>
          <a:lstStyle/>
          <a:p>
            <a:endParaRPr/>
          </a:p>
        </p:txBody>
      </p:sp>
      <p:sp>
        <p:nvSpPr>
          <p:cNvPr id="309" name="object 309">
            <a:extLst>
              <a:ext uri="{FF2B5EF4-FFF2-40B4-BE49-F238E27FC236}">
                <a16:creationId xmlns:a16="http://schemas.microsoft.com/office/drawing/2014/main" id="{81C1CF0D-B20F-1C7E-AAAF-FC106DF41228}"/>
              </a:ext>
            </a:extLst>
          </p:cNvPr>
          <p:cNvSpPr/>
          <p:nvPr/>
        </p:nvSpPr>
        <p:spPr>
          <a:xfrm>
            <a:off x="8512907" y="5382670"/>
            <a:ext cx="323850" cy="101600"/>
          </a:xfrm>
          <a:custGeom>
            <a:avLst/>
            <a:gdLst/>
            <a:ahLst/>
            <a:cxnLst/>
            <a:rect l="l" t="t" r="r" b="b"/>
            <a:pathLst>
              <a:path w="323850" h="101600">
                <a:moveTo>
                  <a:pt x="76" y="0"/>
                </a:moveTo>
                <a:lnTo>
                  <a:pt x="0" y="18668"/>
                </a:lnTo>
                <a:lnTo>
                  <a:pt x="319189" y="101396"/>
                </a:lnTo>
                <a:lnTo>
                  <a:pt x="320763" y="95643"/>
                </a:lnTo>
                <a:lnTo>
                  <a:pt x="322186" y="89776"/>
                </a:lnTo>
                <a:lnTo>
                  <a:pt x="323468" y="83819"/>
                </a:lnTo>
                <a:lnTo>
                  <a:pt x="76" y="0"/>
                </a:lnTo>
                <a:close/>
              </a:path>
            </a:pathLst>
          </a:custGeom>
          <a:solidFill>
            <a:srgbClr val="034694"/>
          </a:solidFill>
        </p:spPr>
        <p:txBody>
          <a:bodyPr wrap="square" lIns="0" tIns="0" rIns="0" bIns="0" rtlCol="0"/>
          <a:lstStyle/>
          <a:p>
            <a:endParaRPr/>
          </a:p>
        </p:txBody>
      </p:sp>
      <p:sp>
        <p:nvSpPr>
          <p:cNvPr id="310" name="object 310">
            <a:extLst>
              <a:ext uri="{FF2B5EF4-FFF2-40B4-BE49-F238E27FC236}">
                <a16:creationId xmlns:a16="http://schemas.microsoft.com/office/drawing/2014/main" id="{CF42A0FB-F7DB-B558-0641-3F79B39235CE}"/>
              </a:ext>
            </a:extLst>
          </p:cNvPr>
          <p:cNvSpPr/>
          <p:nvPr/>
        </p:nvSpPr>
        <p:spPr>
          <a:xfrm>
            <a:off x="8512933" y="5382670"/>
            <a:ext cx="323850" cy="86360"/>
          </a:xfrm>
          <a:custGeom>
            <a:avLst/>
            <a:gdLst/>
            <a:ahLst/>
            <a:cxnLst/>
            <a:rect l="l" t="t" r="r" b="b"/>
            <a:pathLst>
              <a:path w="323850" h="86360">
                <a:moveTo>
                  <a:pt x="50" y="0"/>
                </a:moveTo>
                <a:lnTo>
                  <a:pt x="0" y="2273"/>
                </a:lnTo>
                <a:lnTo>
                  <a:pt x="322961" y="85978"/>
                </a:lnTo>
                <a:lnTo>
                  <a:pt x="323443" y="83819"/>
                </a:lnTo>
                <a:lnTo>
                  <a:pt x="50" y="0"/>
                </a:lnTo>
                <a:close/>
              </a:path>
            </a:pathLst>
          </a:custGeom>
          <a:solidFill>
            <a:srgbClr val="034694"/>
          </a:solidFill>
        </p:spPr>
        <p:txBody>
          <a:bodyPr wrap="square" lIns="0" tIns="0" rIns="0" bIns="0" rtlCol="0"/>
          <a:lstStyle/>
          <a:p>
            <a:endParaRPr/>
          </a:p>
        </p:txBody>
      </p:sp>
      <p:sp>
        <p:nvSpPr>
          <p:cNvPr id="311" name="object 311">
            <a:extLst>
              <a:ext uri="{FF2B5EF4-FFF2-40B4-BE49-F238E27FC236}">
                <a16:creationId xmlns:a16="http://schemas.microsoft.com/office/drawing/2014/main" id="{1A0E9893-FE2D-2745-57ED-07796277E74C}"/>
              </a:ext>
            </a:extLst>
          </p:cNvPr>
          <p:cNvSpPr/>
          <p:nvPr/>
        </p:nvSpPr>
        <p:spPr>
          <a:xfrm>
            <a:off x="8512865" y="5384938"/>
            <a:ext cx="323215" cy="86360"/>
          </a:xfrm>
          <a:custGeom>
            <a:avLst/>
            <a:gdLst/>
            <a:ahLst/>
            <a:cxnLst/>
            <a:rect l="l" t="t" r="r" b="b"/>
            <a:pathLst>
              <a:path w="323215" h="86360">
                <a:moveTo>
                  <a:pt x="63" y="0"/>
                </a:moveTo>
                <a:lnTo>
                  <a:pt x="0" y="2273"/>
                </a:lnTo>
                <a:lnTo>
                  <a:pt x="322554" y="85864"/>
                </a:lnTo>
                <a:lnTo>
                  <a:pt x="323037" y="83705"/>
                </a:lnTo>
                <a:lnTo>
                  <a:pt x="63" y="0"/>
                </a:lnTo>
                <a:close/>
              </a:path>
            </a:pathLst>
          </a:custGeom>
          <a:solidFill>
            <a:srgbClr val="0A4895"/>
          </a:solidFill>
        </p:spPr>
        <p:txBody>
          <a:bodyPr wrap="square" lIns="0" tIns="0" rIns="0" bIns="0" rtlCol="0"/>
          <a:lstStyle/>
          <a:p>
            <a:endParaRPr/>
          </a:p>
        </p:txBody>
      </p:sp>
      <p:sp>
        <p:nvSpPr>
          <p:cNvPr id="312" name="object 312">
            <a:extLst>
              <a:ext uri="{FF2B5EF4-FFF2-40B4-BE49-F238E27FC236}">
                <a16:creationId xmlns:a16="http://schemas.microsoft.com/office/drawing/2014/main" id="{28C733C3-3415-E99B-33C1-7FAF94238730}"/>
              </a:ext>
            </a:extLst>
          </p:cNvPr>
          <p:cNvSpPr/>
          <p:nvPr/>
        </p:nvSpPr>
        <p:spPr>
          <a:xfrm>
            <a:off x="8512843" y="5387213"/>
            <a:ext cx="322580" cy="86360"/>
          </a:xfrm>
          <a:custGeom>
            <a:avLst/>
            <a:gdLst/>
            <a:ahLst/>
            <a:cxnLst/>
            <a:rect l="l" t="t" r="r" b="b"/>
            <a:pathLst>
              <a:path w="322579" h="86360">
                <a:moveTo>
                  <a:pt x="25" y="0"/>
                </a:moveTo>
                <a:lnTo>
                  <a:pt x="0" y="2285"/>
                </a:lnTo>
                <a:lnTo>
                  <a:pt x="322071" y="85750"/>
                </a:lnTo>
                <a:lnTo>
                  <a:pt x="322579" y="83591"/>
                </a:lnTo>
                <a:lnTo>
                  <a:pt x="25" y="0"/>
                </a:lnTo>
                <a:close/>
              </a:path>
            </a:pathLst>
          </a:custGeom>
          <a:solidFill>
            <a:srgbClr val="0F4B98"/>
          </a:solidFill>
        </p:spPr>
        <p:txBody>
          <a:bodyPr wrap="square" lIns="0" tIns="0" rIns="0" bIns="0" rtlCol="0"/>
          <a:lstStyle/>
          <a:p>
            <a:endParaRPr/>
          </a:p>
        </p:txBody>
      </p:sp>
      <p:sp>
        <p:nvSpPr>
          <p:cNvPr id="313" name="object 313">
            <a:extLst>
              <a:ext uri="{FF2B5EF4-FFF2-40B4-BE49-F238E27FC236}">
                <a16:creationId xmlns:a16="http://schemas.microsoft.com/office/drawing/2014/main" id="{13A18FB6-CEB7-11AB-89C6-0ABBE68E6709}"/>
              </a:ext>
            </a:extLst>
          </p:cNvPr>
          <p:cNvSpPr/>
          <p:nvPr/>
        </p:nvSpPr>
        <p:spPr>
          <a:xfrm>
            <a:off x="8512821" y="5389493"/>
            <a:ext cx="322580" cy="85725"/>
          </a:xfrm>
          <a:custGeom>
            <a:avLst/>
            <a:gdLst/>
            <a:ahLst/>
            <a:cxnLst/>
            <a:rect l="l" t="t" r="r" b="b"/>
            <a:pathLst>
              <a:path w="322579" h="85725">
                <a:moveTo>
                  <a:pt x="25" y="0"/>
                </a:moveTo>
                <a:lnTo>
                  <a:pt x="0" y="2286"/>
                </a:lnTo>
                <a:lnTo>
                  <a:pt x="321576" y="85623"/>
                </a:lnTo>
                <a:lnTo>
                  <a:pt x="322084" y="83464"/>
                </a:lnTo>
                <a:lnTo>
                  <a:pt x="25" y="0"/>
                </a:lnTo>
                <a:close/>
              </a:path>
            </a:pathLst>
          </a:custGeom>
          <a:solidFill>
            <a:srgbClr val="0E4D99"/>
          </a:solidFill>
        </p:spPr>
        <p:txBody>
          <a:bodyPr wrap="square" lIns="0" tIns="0" rIns="0" bIns="0" rtlCol="0"/>
          <a:lstStyle/>
          <a:p>
            <a:endParaRPr/>
          </a:p>
        </p:txBody>
      </p:sp>
      <p:sp>
        <p:nvSpPr>
          <p:cNvPr id="314" name="object 314">
            <a:extLst>
              <a:ext uri="{FF2B5EF4-FFF2-40B4-BE49-F238E27FC236}">
                <a16:creationId xmlns:a16="http://schemas.microsoft.com/office/drawing/2014/main" id="{6DECAF77-2745-BC7A-C15B-0D9E444EF385}"/>
              </a:ext>
            </a:extLst>
          </p:cNvPr>
          <p:cNvSpPr/>
          <p:nvPr/>
        </p:nvSpPr>
        <p:spPr>
          <a:xfrm>
            <a:off x="8512813" y="5391782"/>
            <a:ext cx="321945" cy="85725"/>
          </a:xfrm>
          <a:custGeom>
            <a:avLst/>
            <a:gdLst/>
            <a:ahLst/>
            <a:cxnLst/>
            <a:rect l="l" t="t" r="r" b="b"/>
            <a:pathLst>
              <a:path w="321945" h="85725">
                <a:moveTo>
                  <a:pt x="12" y="0"/>
                </a:moveTo>
                <a:lnTo>
                  <a:pt x="0" y="2285"/>
                </a:lnTo>
                <a:lnTo>
                  <a:pt x="321055" y="85496"/>
                </a:lnTo>
                <a:lnTo>
                  <a:pt x="321246" y="84772"/>
                </a:lnTo>
                <a:lnTo>
                  <a:pt x="321576" y="83337"/>
                </a:lnTo>
                <a:lnTo>
                  <a:pt x="12" y="0"/>
                </a:lnTo>
                <a:close/>
              </a:path>
            </a:pathLst>
          </a:custGeom>
          <a:solidFill>
            <a:srgbClr val="12509B"/>
          </a:solidFill>
        </p:spPr>
        <p:txBody>
          <a:bodyPr wrap="square" lIns="0" tIns="0" rIns="0" bIns="0" rtlCol="0"/>
          <a:lstStyle/>
          <a:p>
            <a:endParaRPr/>
          </a:p>
        </p:txBody>
      </p:sp>
      <p:sp>
        <p:nvSpPr>
          <p:cNvPr id="315" name="object 315">
            <a:extLst>
              <a:ext uri="{FF2B5EF4-FFF2-40B4-BE49-F238E27FC236}">
                <a16:creationId xmlns:a16="http://schemas.microsoft.com/office/drawing/2014/main" id="{A195149C-0BD6-C382-E28C-5E1F8A468A9B}"/>
              </a:ext>
            </a:extLst>
          </p:cNvPr>
          <p:cNvSpPr/>
          <p:nvPr/>
        </p:nvSpPr>
        <p:spPr>
          <a:xfrm>
            <a:off x="8512812" y="5394063"/>
            <a:ext cx="321310" cy="85725"/>
          </a:xfrm>
          <a:custGeom>
            <a:avLst/>
            <a:gdLst/>
            <a:ahLst/>
            <a:cxnLst/>
            <a:rect l="l" t="t" r="r" b="b"/>
            <a:pathLst>
              <a:path w="321309" h="85725">
                <a:moveTo>
                  <a:pt x="0" y="0"/>
                </a:moveTo>
                <a:lnTo>
                  <a:pt x="25" y="2298"/>
                </a:lnTo>
                <a:lnTo>
                  <a:pt x="320509" y="85356"/>
                </a:lnTo>
                <a:lnTo>
                  <a:pt x="321056" y="83210"/>
                </a:lnTo>
                <a:lnTo>
                  <a:pt x="0" y="0"/>
                </a:lnTo>
                <a:close/>
              </a:path>
            </a:pathLst>
          </a:custGeom>
          <a:solidFill>
            <a:srgbClr val="1C519B"/>
          </a:solidFill>
        </p:spPr>
        <p:txBody>
          <a:bodyPr wrap="square" lIns="0" tIns="0" rIns="0" bIns="0" rtlCol="0"/>
          <a:lstStyle/>
          <a:p>
            <a:endParaRPr/>
          </a:p>
        </p:txBody>
      </p:sp>
      <p:sp>
        <p:nvSpPr>
          <p:cNvPr id="316" name="object 316">
            <a:extLst>
              <a:ext uri="{FF2B5EF4-FFF2-40B4-BE49-F238E27FC236}">
                <a16:creationId xmlns:a16="http://schemas.microsoft.com/office/drawing/2014/main" id="{3908E733-0366-063B-06B3-09A471599681}"/>
              </a:ext>
            </a:extLst>
          </p:cNvPr>
          <p:cNvSpPr/>
          <p:nvPr/>
        </p:nvSpPr>
        <p:spPr>
          <a:xfrm>
            <a:off x="8512840" y="5396352"/>
            <a:ext cx="320675" cy="85725"/>
          </a:xfrm>
          <a:custGeom>
            <a:avLst/>
            <a:gdLst/>
            <a:ahLst/>
            <a:cxnLst/>
            <a:rect l="l" t="t" r="r" b="b"/>
            <a:pathLst>
              <a:path w="320675" h="85725">
                <a:moveTo>
                  <a:pt x="0" y="0"/>
                </a:moveTo>
                <a:lnTo>
                  <a:pt x="25" y="2298"/>
                </a:lnTo>
                <a:lnTo>
                  <a:pt x="319925" y="85204"/>
                </a:lnTo>
                <a:lnTo>
                  <a:pt x="320484" y="83057"/>
                </a:lnTo>
                <a:lnTo>
                  <a:pt x="0" y="0"/>
                </a:lnTo>
                <a:close/>
              </a:path>
            </a:pathLst>
          </a:custGeom>
          <a:solidFill>
            <a:srgbClr val="1C539D"/>
          </a:solidFill>
        </p:spPr>
        <p:txBody>
          <a:bodyPr wrap="square" lIns="0" tIns="0" rIns="0" bIns="0" rtlCol="0"/>
          <a:lstStyle/>
          <a:p>
            <a:endParaRPr/>
          </a:p>
        </p:txBody>
      </p:sp>
      <p:sp>
        <p:nvSpPr>
          <p:cNvPr id="317" name="object 317">
            <a:extLst>
              <a:ext uri="{FF2B5EF4-FFF2-40B4-BE49-F238E27FC236}">
                <a16:creationId xmlns:a16="http://schemas.microsoft.com/office/drawing/2014/main" id="{26F29ECD-2558-4294-7303-6E802C527684}"/>
              </a:ext>
            </a:extLst>
          </p:cNvPr>
          <p:cNvSpPr/>
          <p:nvPr/>
        </p:nvSpPr>
        <p:spPr>
          <a:xfrm>
            <a:off x="8512854" y="5398646"/>
            <a:ext cx="320040" cy="85090"/>
          </a:xfrm>
          <a:custGeom>
            <a:avLst/>
            <a:gdLst/>
            <a:ahLst/>
            <a:cxnLst/>
            <a:rect l="l" t="t" r="r" b="b"/>
            <a:pathLst>
              <a:path w="320040" h="85089">
                <a:moveTo>
                  <a:pt x="0" y="0"/>
                </a:moveTo>
                <a:lnTo>
                  <a:pt x="38" y="2298"/>
                </a:lnTo>
                <a:lnTo>
                  <a:pt x="319341" y="85051"/>
                </a:lnTo>
                <a:lnTo>
                  <a:pt x="319913" y="82918"/>
                </a:lnTo>
                <a:lnTo>
                  <a:pt x="0" y="0"/>
                </a:lnTo>
                <a:close/>
              </a:path>
            </a:pathLst>
          </a:custGeom>
          <a:solidFill>
            <a:srgbClr val="24559E"/>
          </a:solidFill>
        </p:spPr>
        <p:txBody>
          <a:bodyPr wrap="square" lIns="0" tIns="0" rIns="0" bIns="0" rtlCol="0"/>
          <a:lstStyle/>
          <a:p>
            <a:endParaRPr/>
          </a:p>
        </p:txBody>
      </p:sp>
      <p:sp>
        <p:nvSpPr>
          <p:cNvPr id="318" name="object 318">
            <a:extLst>
              <a:ext uri="{FF2B5EF4-FFF2-40B4-BE49-F238E27FC236}">
                <a16:creationId xmlns:a16="http://schemas.microsoft.com/office/drawing/2014/main" id="{D0B10B2B-F6EE-C4E6-A1A6-2EF23C69A78E}"/>
              </a:ext>
            </a:extLst>
          </p:cNvPr>
          <p:cNvSpPr/>
          <p:nvPr/>
        </p:nvSpPr>
        <p:spPr>
          <a:xfrm>
            <a:off x="8512895" y="5400949"/>
            <a:ext cx="319405" cy="85090"/>
          </a:xfrm>
          <a:custGeom>
            <a:avLst/>
            <a:gdLst/>
            <a:ahLst/>
            <a:cxnLst/>
            <a:rect l="l" t="t" r="r" b="b"/>
            <a:pathLst>
              <a:path w="319404" h="85089">
                <a:moveTo>
                  <a:pt x="0" y="0"/>
                </a:moveTo>
                <a:lnTo>
                  <a:pt x="63" y="2298"/>
                </a:lnTo>
                <a:lnTo>
                  <a:pt x="318706" y="84886"/>
                </a:lnTo>
                <a:lnTo>
                  <a:pt x="319290" y="82753"/>
                </a:lnTo>
                <a:lnTo>
                  <a:pt x="0" y="0"/>
                </a:lnTo>
                <a:close/>
              </a:path>
            </a:pathLst>
          </a:custGeom>
          <a:solidFill>
            <a:srgbClr val="2659A1"/>
          </a:solidFill>
        </p:spPr>
        <p:txBody>
          <a:bodyPr wrap="square" lIns="0" tIns="0" rIns="0" bIns="0" rtlCol="0"/>
          <a:lstStyle/>
          <a:p>
            <a:endParaRPr/>
          </a:p>
        </p:txBody>
      </p:sp>
      <p:sp>
        <p:nvSpPr>
          <p:cNvPr id="319" name="object 319">
            <a:extLst>
              <a:ext uri="{FF2B5EF4-FFF2-40B4-BE49-F238E27FC236}">
                <a16:creationId xmlns:a16="http://schemas.microsoft.com/office/drawing/2014/main" id="{1BCEF33A-5908-F4A5-70AD-2441F7FEB045}"/>
              </a:ext>
            </a:extLst>
          </p:cNvPr>
          <p:cNvSpPr/>
          <p:nvPr/>
        </p:nvSpPr>
        <p:spPr>
          <a:xfrm>
            <a:off x="8512957" y="5403251"/>
            <a:ext cx="318770" cy="85090"/>
          </a:xfrm>
          <a:custGeom>
            <a:avLst/>
            <a:gdLst/>
            <a:ahLst/>
            <a:cxnLst/>
            <a:rect l="l" t="t" r="r" b="b"/>
            <a:pathLst>
              <a:path w="318770" h="85089">
                <a:moveTo>
                  <a:pt x="0" y="0"/>
                </a:moveTo>
                <a:lnTo>
                  <a:pt x="63" y="2298"/>
                </a:lnTo>
                <a:lnTo>
                  <a:pt x="318046" y="84721"/>
                </a:lnTo>
                <a:lnTo>
                  <a:pt x="318643" y="82588"/>
                </a:lnTo>
                <a:lnTo>
                  <a:pt x="0" y="0"/>
                </a:lnTo>
                <a:close/>
              </a:path>
            </a:pathLst>
          </a:custGeom>
          <a:solidFill>
            <a:srgbClr val="2B5BA3"/>
          </a:solidFill>
        </p:spPr>
        <p:txBody>
          <a:bodyPr wrap="square" lIns="0" tIns="0" rIns="0" bIns="0" rtlCol="0"/>
          <a:lstStyle/>
          <a:p>
            <a:endParaRPr/>
          </a:p>
        </p:txBody>
      </p:sp>
      <p:sp>
        <p:nvSpPr>
          <p:cNvPr id="320" name="object 320">
            <a:extLst>
              <a:ext uri="{FF2B5EF4-FFF2-40B4-BE49-F238E27FC236}">
                <a16:creationId xmlns:a16="http://schemas.microsoft.com/office/drawing/2014/main" id="{8009E705-5FF0-340C-950B-37B00239A272}"/>
              </a:ext>
            </a:extLst>
          </p:cNvPr>
          <p:cNvSpPr/>
          <p:nvPr/>
        </p:nvSpPr>
        <p:spPr>
          <a:xfrm>
            <a:off x="8513019" y="5405552"/>
            <a:ext cx="318135" cy="85090"/>
          </a:xfrm>
          <a:custGeom>
            <a:avLst/>
            <a:gdLst/>
            <a:ahLst/>
            <a:cxnLst/>
            <a:rect l="l" t="t" r="r" b="b"/>
            <a:pathLst>
              <a:path w="318134" h="85089">
                <a:moveTo>
                  <a:pt x="0" y="0"/>
                </a:moveTo>
                <a:lnTo>
                  <a:pt x="88" y="2311"/>
                </a:lnTo>
                <a:lnTo>
                  <a:pt x="317360" y="84543"/>
                </a:lnTo>
                <a:lnTo>
                  <a:pt x="317995" y="82410"/>
                </a:lnTo>
                <a:lnTo>
                  <a:pt x="0" y="0"/>
                </a:lnTo>
                <a:close/>
              </a:path>
            </a:pathLst>
          </a:custGeom>
          <a:solidFill>
            <a:srgbClr val="2E5DA3"/>
          </a:solidFill>
        </p:spPr>
        <p:txBody>
          <a:bodyPr wrap="square" lIns="0" tIns="0" rIns="0" bIns="0" rtlCol="0"/>
          <a:lstStyle/>
          <a:p>
            <a:endParaRPr/>
          </a:p>
        </p:txBody>
      </p:sp>
      <p:sp>
        <p:nvSpPr>
          <p:cNvPr id="321" name="object 321">
            <a:extLst>
              <a:ext uri="{FF2B5EF4-FFF2-40B4-BE49-F238E27FC236}">
                <a16:creationId xmlns:a16="http://schemas.microsoft.com/office/drawing/2014/main" id="{50142528-FF69-4AB0-6F40-717714B543BA}"/>
              </a:ext>
            </a:extLst>
          </p:cNvPr>
          <p:cNvSpPr/>
          <p:nvPr/>
        </p:nvSpPr>
        <p:spPr>
          <a:xfrm>
            <a:off x="8513108" y="5407861"/>
            <a:ext cx="317500" cy="84455"/>
          </a:xfrm>
          <a:custGeom>
            <a:avLst/>
            <a:gdLst/>
            <a:ahLst/>
            <a:cxnLst/>
            <a:rect l="l" t="t" r="r" b="b"/>
            <a:pathLst>
              <a:path w="317500" h="84454">
                <a:moveTo>
                  <a:pt x="0" y="0"/>
                </a:moveTo>
                <a:lnTo>
                  <a:pt x="101" y="2311"/>
                </a:lnTo>
                <a:lnTo>
                  <a:pt x="316636" y="84353"/>
                </a:lnTo>
                <a:lnTo>
                  <a:pt x="317271" y="82232"/>
                </a:lnTo>
                <a:lnTo>
                  <a:pt x="0" y="0"/>
                </a:lnTo>
                <a:close/>
              </a:path>
            </a:pathLst>
          </a:custGeom>
          <a:solidFill>
            <a:srgbClr val="2E5FA5"/>
          </a:solidFill>
        </p:spPr>
        <p:txBody>
          <a:bodyPr wrap="square" lIns="0" tIns="0" rIns="0" bIns="0" rtlCol="0"/>
          <a:lstStyle/>
          <a:p>
            <a:endParaRPr/>
          </a:p>
        </p:txBody>
      </p:sp>
      <p:sp>
        <p:nvSpPr>
          <p:cNvPr id="322" name="object 322">
            <a:extLst>
              <a:ext uri="{FF2B5EF4-FFF2-40B4-BE49-F238E27FC236}">
                <a16:creationId xmlns:a16="http://schemas.microsoft.com/office/drawing/2014/main" id="{F272D542-3DFA-49C9-B450-58898BB2148A}"/>
              </a:ext>
            </a:extLst>
          </p:cNvPr>
          <p:cNvSpPr/>
          <p:nvPr/>
        </p:nvSpPr>
        <p:spPr>
          <a:xfrm>
            <a:off x="8513205" y="5410178"/>
            <a:ext cx="316865" cy="84455"/>
          </a:xfrm>
          <a:custGeom>
            <a:avLst/>
            <a:gdLst/>
            <a:ahLst/>
            <a:cxnLst/>
            <a:rect l="l" t="t" r="r" b="b"/>
            <a:pathLst>
              <a:path w="316865" h="84454">
                <a:moveTo>
                  <a:pt x="0" y="0"/>
                </a:moveTo>
                <a:lnTo>
                  <a:pt x="101" y="2311"/>
                </a:lnTo>
                <a:lnTo>
                  <a:pt x="315887" y="84162"/>
                </a:lnTo>
                <a:lnTo>
                  <a:pt x="316534" y="82042"/>
                </a:lnTo>
                <a:lnTo>
                  <a:pt x="0" y="0"/>
                </a:lnTo>
                <a:close/>
              </a:path>
            </a:pathLst>
          </a:custGeom>
          <a:solidFill>
            <a:srgbClr val="3463A8"/>
          </a:solidFill>
        </p:spPr>
        <p:txBody>
          <a:bodyPr wrap="square" lIns="0" tIns="0" rIns="0" bIns="0" rtlCol="0"/>
          <a:lstStyle/>
          <a:p>
            <a:endParaRPr/>
          </a:p>
        </p:txBody>
      </p:sp>
      <p:sp>
        <p:nvSpPr>
          <p:cNvPr id="323" name="object 323">
            <a:extLst>
              <a:ext uri="{FF2B5EF4-FFF2-40B4-BE49-F238E27FC236}">
                <a16:creationId xmlns:a16="http://schemas.microsoft.com/office/drawing/2014/main" id="{57AD5745-2BC5-157A-62C5-D6F30CBC7992}"/>
              </a:ext>
            </a:extLst>
          </p:cNvPr>
          <p:cNvSpPr/>
          <p:nvPr/>
        </p:nvSpPr>
        <p:spPr>
          <a:xfrm>
            <a:off x="8513314" y="5412493"/>
            <a:ext cx="316230" cy="84455"/>
          </a:xfrm>
          <a:custGeom>
            <a:avLst/>
            <a:gdLst/>
            <a:ahLst/>
            <a:cxnLst/>
            <a:rect l="l" t="t" r="r" b="b"/>
            <a:pathLst>
              <a:path w="316229" h="84454">
                <a:moveTo>
                  <a:pt x="0" y="0"/>
                </a:moveTo>
                <a:lnTo>
                  <a:pt x="139" y="2324"/>
                </a:lnTo>
                <a:lnTo>
                  <a:pt x="315112" y="83959"/>
                </a:lnTo>
                <a:lnTo>
                  <a:pt x="315785" y="81838"/>
                </a:lnTo>
                <a:lnTo>
                  <a:pt x="0" y="0"/>
                </a:lnTo>
                <a:close/>
              </a:path>
            </a:pathLst>
          </a:custGeom>
          <a:solidFill>
            <a:srgbClr val="3764A9"/>
          </a:solidFill>
        </p:spPr>
        <p:txBody>
          <a:bodyPr wrap="square" lIns="0" tIns="0" rIns="0" bIns="0" rtlCol="0"/>
          <a:lstStyle/>
          <a:p>
            <a:endParaRPr/>
          </a:p>
        </p:txBody>
      </p:sp>
      <p:sp>
        <p:nvSpPr>
          <p:cNvPr id="324" name="object 324">
            <a:extLst>
              <a:ext uri="{FF2B5EF4-FFF2-40B4-BE49-F238E27FC236}">
                <a16:creationId xmlns:a16="http://schemas.microsoft.com/office/drawing/2014/main" id="{CC6A8F24-E2C2-F5FF-F1F1-4DD033A01E15}"/>
              </a:ext>
            </a:extLst>
          </p:cNvPr>
          <p:cNvSpPr/>
          <p:nvPr/>
        </p:nvSpPr>
        <p:spPr>
          <a:xfrm>
            <a:off x="8513451" y="5414816"/>
            <a:ext cx="315595" cy="83820"/>
          </a:xfrm>
          <a:custGeom>
            <a:avLst/>
            <a:gdLst/>
            <a:ahLst/>
            <a:cxnLst/>
            <a:rect l="l" t="t" r="r" b="b"/>
            <a:pathLst>
              <a:path w="315595" h="83820">
                <a:moveTo>
                  <a:pt x="0" y="0"/>
                </a:moveTo>
                <a:lnTo>
                  <a:pt x="139" y="2324"/>
                </a:lnTo>
                <a:lnTo>
                  <a:pt x="314299" y="83743"/>
                </a:lnTo>
                <a:lnTo>
                  <a:pt x="314972" y="81622"/>
                </a:lnTo>
                <a:lnTo>
                  <a:pt x="0" y="0"/>
                </a:lnTo>
                <a:close/>
              </a:path>
            </a:pathLst>
          </a:custGeom>
          <a:solidFill>
            <a:srgbClr val="3B67AA"/>
          </a:solidFill>
        </p:spPr>
        <p:txBody>
          <a:bodyPr wrap="square" lIns="0" tIns="0" rIns="0" bIns="0" rtlCol="0"/>
          <a:lstStyle/>
          <a:p>
            <a:endParaRPr/>
          </a:p>
        </p:txBody>
      </p:sp>
      <p:sp>
        <p:nvSpPr>
          <p:cNvPr id="325" name="object 325">
            <a:extLst>
              <a:ext uri="{FF2B5EF4-FFF2-40B4-BE49-F238E27FC236}">
                <a16:creationId xmlns:a16="http://schemas.microsoft.com/office/drawing/2014/main" id="{5781E3C1-6E8F-9FEC-A883-BEC7E79B12D5}"/>
              </a:ext>
            </a:extLst>
          </p:cNvPr>
          <p:cNvSpPr/>
          <p:nvPr/>
        </p:nvSpPr>
        <p:spPr>
          <a:xfrm>
            <a:off x="8513595" y="5417139"/>
            <a:ext cx="314325" cy="83820"/>
          </a:xfrm>
          <a:custGeom>
            <a:avLst/>
            <a:gdLst/>
            <a:ahLst/>
            <a:cxnLst/>
            <a:rect l="l" t="t" r="r" b="b"/>
            <a:pathLst>
              <a:path w="314325" h="83820">
                <a:moveTo>
                  <a:pt x="0" y="0"/>
                </a:moveTo>
                <a:lnTo>
                  <a:pt x="152" y="2324"/>
                </a:lnTo>
                <a:lnTo>
                  <a:pt x="313461" y="83527"/>
                </a:lnTo>
                <a:lnTo>
                  <a:pt x="314159" y="81419"/>
                </a:lnTo>
                <a:lnTo>
                  <a:pt x="0" y="0"/>
                </a:lnTo>
                <a:close/>
              </a:path>
            </a:pathLst>
          </a:custGeom>
          <a:solidFill>
            <a:srgbClr val="3E68AB"/>
          </a:solidFill>
        </p:spPr>
        <p:txBody>
          <a:bodyPr wrap="square" lIns="0" tIns="0" rIns="0" bIns="0" rtlCol="0"/>
          <a:lstStyle/>
          <a:p>
            <a:endParaRPr/>
          </a:p>
        </p:txBody>
      </p:sp>
      <p:sp>
        <p:nvSpPr>
          <p:cNvPr id="326" name="object 326">
            <a:extLst>
              <a:ext uri="{FF2B5EF4-FFF2-40B4-BE49-F238E27FC236}">
                <a16:creationId xmlns:a16="http://schemas.microsoft.com/office/drawing/2014/main" id="{6575E889-7768-ABFC-268D-F0C72A9C1F38}"/>
              </a:ext>
            </a:extLst>
          </p:cNvPr>
          <p:cNvSpPr/>
          <p:nvPr/>
        </p:nvSpPr>
        <p:spPr>
          <a:xfrm>
            <a:off x="8513753" y="5419468"/>
            <a:ext cx="313690" cy="83820"/>
          </a:xfrm>
          <a:custGeom>
            <a:avLst/>
            <a:gdLst/>
            <a:ahLst/>
            <a:cxnLst/>
            <a:rect l="l" t="t" r="r" b="b"/>
            <a:pathLst>
              <a:path w="313690" h="83820">
                <a:moveTo>
                  <a:pt x="0" y="0"/>
                </a:moveTo>
                <a:lnTo>
                  <a:pt x="190" y="2336"/>
                </a:lnTo>
                <a:lnTo>
                  <a:pt x="312585" y="83299"/>
                </a:lnTo>
                <a:lnTo>
                  <a:pt x="313296" y="81191"/>
                </a:lnTo>
                <a:lnTo>
                  <a:pt x="0" y="0"/>
                </a:lnTo>
                <a:close/>
              </a:path>
            </a:pathLst>
          </a:custGeom>
          <a:solidFill>
            <a:srgbClr val="3F6BAD"/>
          </a:solidFill>
        </p:spPr>
        <p:txBody>
          <a:bodyPr wrap="square" lIns="0" tIns="0" rIns="0" bIns="0" rtlCol="0"/>
          <a:lstStyle/>
          <a:p>
            <a:endParaRPr/>
          </a:p>
        </p:txBody>
      </p:sp>
      <p:sp>
        <p:nvSpPr>
          <p:cNvPr id="327" name="object 327">
            <a:extLst>
              <a:ext uri="{FF2B5EF4-FFF2-40B4-BE49-F238E27FC236}">
                <a16:creationId xmlns:a16="http://schemas.microsoft.com/office/drawing/2014/main" id="{749FD803-96B0-B1CF-F059-BC504043D391}"/>
              </a:ext>
            </a:extLst>
          </p:cNvPr>
          <p:cNvSpPr/>
          <p:nvPr/>
        </p:nvSpPr>
        <p:spPr>
          <a:xfrm>
            <a:off x="8513940" y="5421805"/>
            <a:ext cx="312420" cy="83185"/>
          </a:xfrm>
          <a:custGeom>
            <a:avLst/>
            <a:gdLst/>
            <a:ahLst/>
            <a:cxnLst/>
            <a:rect l="l" t="t" r="r" b="b"/>
            <a:pathLst>
              <a:path w="312420" h="83185">
                <a:moveTo>
                  <a:pt x="0" y="0"/>
                </a:moveTo>
                <a:lnTo>
                  <a:pt x="114" y="1562"/>
                </a:lnTo>
                <a:lnTo>
                  <a:pt x="190" y="2336"/>
                </a:lnTo>
                <a:lnTo>
                  <a:pt x="311670" y="83070"/>
                </a:lnTo>
                <a:lnTo>
                  <a:pt x="311924" y="82372"/>
                </a:lnTo>
                <a:lnTo>
                  <a:pt x="312394" y="80962"/>
                </a:lnTo>
                <a:lnTo>
                  <a:pt x="0" y="0"/>
                </a:lnTo>
                <a:close/>
              </a:path>
            </a:pathLst>
          </a:custGeom>
          <a:solidFill>
            <a:srgbClr val="446DAE"/>
          </a:solidFill>
        </p:spPr>
        <p:txBody>
          <a:bodyPr wrap="square" lIns="0" tIns="0" rIns="0" bIns="0" rtlCol="0"/>
          <a:lstStyle/>
          <a:p>
            <a:endParaRPr/>
          </a:p>
        </p:txBody>
      </p:sp>
      <p:sp>
        <p:nvSpPr>
          <p:cNvPr id="328" name="object 328">
            <a:extLst>
              <a:ext uri="{FF2B5EF4-FFF2-40B4-BE49-F238E27FC236}">
                <a16:creationId xmlns:a16="http://schemas.microsoft.com/office/drawing/2014/main" id="{4E80BC9A-5CA1-1F16-E41D-85573B9495DF}"/>
              </a:ext>
            </a:extLst>
          </p:cNvPr>
          <p:cNvSpPr/>
          <p:nvPr/>
        </p:nvSpPr>
        <p:spPr>
          <a:xfrm>
            <a:off x="8514118" y="5424140"/>
            <a:ext cx="311785" cy="83185"/>
          </a:xfrm>
          <a:custGeom>
            <a:avLst/>
            <a:gdLst/>
            <a:ahLst/>
            <a:cxnLst/>
            <a:rect l="l" t="t" r="r" b="b"/>
            <a:pathLst>
              <a:path w="311784" h="83185">
                <a:moveTo>
                  <a:pt x="0" y="0"/>
                </a:moveTo>
                <a:lnTo>
                  <a:pt x="215" y="2349"/>
                </a:lnTo>
                <a:lnTo>
                  <a:pt x="310743" y="82829"/>
                </a:lnTo>
                <a:lnTo>
                  <a:pt x="311492" y="80733"/>
                </a:lnTo>
                <a:lnTo>
                  <a:pt x="0" y="0"/>
                </a:lnTo>
                <a:close/>
              </a:path>
            </a:pathLst>
          </a:custGeom>
          <a:solidFill>
            <a:srgbClr val="4671B1"/>
          </a:solidFill>
        </p:spPr>
        <p:txBody>
          <a:bodyPr wrap="square" lIns="0" tIns="0" rIns="0" bIns="0" rtlCol="0"/>
          <a:lstStyle/>
          <a:p>
            <a:endParaRPr/>
          </a:p>
        </p:txBody>
      </p:sp>
      <p:sp>
        <p:nvSpPr>
          <p:cNvPr id="329" name="object 329">
            <a:extLst>
              <a:ext uri="{FF2B5EF4-FFF2-40B4-BE49-F238E27FC236}">
                <a16:creationId xmlns:a16="http://schemas.microsoft.com/office/drawing/2014/main" id="{68C77E84-BEA9-89CC-2F34-1E3F7F929B9D}"/>
              </a:ext>
            </a:extLst>
          </p:cNvPr>
          <p:cNvSpPr/>
          <p:nvPr/>
        </p:nvSpPr>
        <p:spPr>
          <a:xfrm>
            <a:off x="8514337" y="5426483"/>
            <a:ext cx="311150" cy="83185"/>
          </a:xfrm>
          <a:custGeom>
            <a:avLst/>
            <a:gdLst/>
            <a:ahLst/>
            <a:cxnLst/>
            <a:rect l="l" t="t" r="r" b="b"/>
            <a:pathLst>
              <a:path w="311150" h="83185">
                <a:moveTo>
                  <a:pt x="0" y="0"/>
                </a:moveTo>
                <a:lnTo>
                  <a:pt x="63" y="787"/>
                </a:lnTo>
                <a:lnTo>
                  <a:pt x="228" y="2349"/>
                </a:lnTo>
                <a:lnTo>
                  <a:pt x="309765" y="82575"/>
                </a:lnTo>
                <a:lnTo>
                  <a:pt x="310527" y="80479"/>
                </a:lnTo>
                <a:lnTo>
                  <a:pt x="0" y="0"/>
                </a:lnTo>
                <a:close/>
              </a:path>
            </a:pathLst>
          </a:custGeom>
          <a:solidFill>
            <a:srgbClr val="4A74B3"/>
          </a:solidFill>
        </p:spPr>
        <p:txBody>
          <a:bodyPr wrap="square" lIns="0" tIns="0" rIns="0" bIns="0" rtlCol="0"/>
          <a:lstStyle/>
          <a:p>
            <a:endParaRPr/>
          </a:p>
        </p:txBody>
      </p:sp>
      <p:sp>
        <p:nvSpPr>
          <p:cNvPr id="330" name="object 330">
            <a:extLst>
              <a:ext uri="{FF2B5EF4-FFF2-40B4-BE49-F238E27FC236}">
                <a16:creationId xmlns:a16="http://schemas.microsoft.com/office/drawing/2014/main" id="{06C91851-1960-FE50-3541-7C669479C422}"/>
              </a:ext>
            </a:extLst>
          </p:cNvPr>
          <p:cNvSpPr/>
          <p:nvPr/>
        </p:nvSpPr>
        <p:spPr>
          <a:xfrm>
            <a:off x="8514564" y="5428828"/>
            <a:ext cx="309880" cy="82550"/>
          </a:xfrm>
          <a:custGeom>
            <a:avLst/>
            <a:gdLst/>
            <a:ahLst/>
            <a:cxnLst/>
            <a:rect l="l" t="t" r="r" b="b"/>
            <a:pathLst>
              <a:path w="309879" h="82550">
                <a:moveTo>
                  <a:pt x="0" y="0"/>
                </a:moveTo>
                <a:lnTo>
                  <a:pt x="228" y="2349"/>
                </a:lnTo>
                <a:lnTo>
                  <a:pt x="308762" y="82308"/>
                </a:lnTo>
                <a:lnTo>
                  <a:pt x="309549" y="80225"/>
                </a:lnTo>
                <a:lnTo>
                  <a:pt x="0" y="0"/>
                </a:lnTo>
                <a:close/>
              </a:path>
            </a:pathLst>
          </a:custGeom>
          <a:solidFill>
            <a:srgbClr val="4B76B5"/>
          </a:solidFill>
        </p:spPr>
        <p:txBody>
          <a:bodyPr wrap="square" lIns="0" tIns="0" rIns="0" bIns="0" rtlCol="0"/>
          <a:lstStyle/>
          <a:p>
            <a:endParaRPr/>
          </a:p>
        </p:txBody>
      </p:sp>
      <p:sp>
        <p:nvSpPr>
          <p:cNvPr id="331" name="object 331">
            <a:extLst>
              <a:ext uri="{FF2B5EF4-FFF2-40B4-BE49-F238E27FC236}">
                <a16:creationId xmlns:a16="http://schemas.microsoft.com/office/drawing/2014/main" id="{05CEABEC-75B8-90A3-EFA3-E7FEEB26FB4E}"/>
              </a:ext>
            </a:extLst>
          </p:cNvPr>
          <p:cNvSpPr/>
          <p:nvPr/>
        </p:nvSpPr>
        <p:spPr>
          <a:xfrm>
            <a:off x="8514798" y="5431177"/>
            <a:ext cx="308610" cy="82550"/>
          </a:xfrm>
          <a:custGeom>
            <a:avLst/>
            <a:gdLst/>
            <a:ahLst/>
            <a:cxnLst/>
            <a:rect l="l" t="t" r="r" b="b"/>
            <a:pathLst>
              <a:path w="308609" h="82550">
                <a:moveTo>
                  <a:pt x="0" y="0"/>
                </a:moveTo>
                <a:lnTo>
                  <a:pt x="266" y="2362"/>
                </a:lnTo>
                <a:lnTo>
                  <a:pt x="307733" y="82042"/>
                </a:lnTo>
                <a:lnTo>
                  <a:pt x="308533" y="79971"/>
                </a:lnTo>
                <a:lnTo>
                  <a:pt x="0" y="0"/>
                </a:lnTo>
                <a:close/>
              </a:path>
            </a:pathLst>
          </a:custGeom>
          <a:solidFill>
            <a:srgbClr val="4E78B6"/>
          </a:solidFill>
        </p:spPr>
        <p:txBody>
          <a:bodyPr wrap="square" lIns="0" tIns="0" rIns="0" bIns="0" rtlCol="0"/>
          <a:lstStyle/>
          <a:p>
            <a:endParaRPr/>
          </a:p>
        </p:txBody>
      </p:sp>
      <p:sp>
        <p:nvSpPr>
          <p:cNvPr id="332" name="object 332">
            <a:extLst>
              <a:ext uri="{FF2B5EF4-FFF2-40B4-BE49-F238E27FC236}">
                <a16:creationId xmlns:a16="http://schemas.microsoft.com/office/drawing/2014/main" id="{38A06810-5A12-5983-5258-77A9BF06CF91}"/>
              </a:ext>
            </a:extLst>
          </p:cNvPr>
          <p:cNvSpPr/>
          <p:nvPr/>
        </p:nvSpPr>
        <p:spPr>
          <a:xfrm>
            <a:off x="8515067" y="5433535"/>
            <a:ext cx="307975" cy="81915"/>
          </a:xfrm>
          <a:custGeom>
            <a:avLst/>
            <a:gdLst/>
            <a:ahLst/>
            <a:cxnLst/>
            <a:rect l="l" t="t" r="r" b="b"/>
            <a:pathLst>
              <a:path w="307975" h="81914">
                <a:moveTo>
                  <a:pt x="0" y="0"/>
                </a:moveTo>
                <a:lnTo>
                  <a:pt x="266" y="2362"/>
                </a:lnTo>
                <a:lnTo>
                  <a:pt x="306666" y="81762"/>
                </a:lnTo>
                <a:lnTo>
                  <a:pt x="307467" y="79692"/>
                </a:lnTo>
                <a:lnTo>
                  <a:pt x="0" y="0"/>
                </a:lnTo>
                <a:close/>
              </a:path>
            </a:pathLst>
          </a:custGeom>
          <a:solidFill>
            <a:srgbClr val="527CB9"/>
          </a:solidFill>
        </p:spPr>
        <p:txBody>
          <a:bodyPr wrap="square" lIns="0" tIns="0" rIns="0" bIns="0" rtlCol="0"/>
          <a:lstStyle/>
          <a:p>
            <a:endParaRPr/>
          </a:p>
        </p:txBody>
      </p:sp>
      <p:sp>
        <p:nvSpPr>
          <p:cNvPr id="333" name="object 333">
            <a:extLst>
              <a:ext uri="{FF2B5EF4-FFF2-40B4-BE49-F238E27FC236}">
                <a16:creationId xmlns:a16="http://schemas.microsoft.com/office/drawing/2014/main" id="{96F597E1-5615-609A-6C79-2D43F55D9FE0}"/>
              </a:ext>
            </a:extLst>
          </p:cNvPr>
          <p:cNvSpPr/>
          <p:nvPr/>
        </p:nvSpPr>
        <p:spPr>
          <a:xfrm>
            <a:off x="8515334" y="5435892"/>
            <a:ext cx="306705" cy="81915"/>
          </a:xfrm>
          <a:custGeom>
            <a:avLst/>
            <a:gdLst/>
            <a:ahLst/>
            <a:cxnLst/>
            <a:rect l="l" t="t" r="r" b="b"/>
            <a:pathLst>
              <a:path w="306704" h="81914">
                <a:moveTo>
                  <a:pt x="0" y="0"/>
                </a:moveTo>
                <a:lnTo>
                  <a:pt x="292" y="2362"/>
                </a:lnTo>
                <a:lnTo>
                  <a:pt x="305562" y="81483"/>
                </a:lnTo>
                <a:lnTo>
                  <a:pt x="306400" y="79413"/>
                </a:lnTo>
                <a:lnTo>
                  <a:pt x="0" y="0"/>
                </a:lnTo>
                <a:close/>
              </a:path>
            </a:pathLst>
          </a:custGeom>
          <a:solidFill>
            <a:srgbClr val="557EBA"/>
          </a:solidFill>
        </p:spPr>
        <p:txBody>
          <a:bodyPr wrap="square" lIns="0" tIns="0" rIns="0" bIns="0" rtlCol="0"/>
          <a:lstStyle/>
          <a:p>
            <a:endParaRPr/>
          </a:p>
        </p:txBody>
      </p:sp>
      <p:sp>
        <p:nvSpPr>
          <p:cNvPr id="334" name="object 334">
            <a:extLst>
              <a:ext uri="{FF2B5EF4-FFF2-40B4-BE49-F238E27FC236}">
                <a16:creationId xmlns:a16="http://schemas.microsoft.com/office/drawing/2014/main" id="{E076B20C-DEA7-010E-364B-CB9FF0450F8F}"/>
              </a:ext>
            </a:extLst>
          </p:cNvPr>
          <p:cNvSpPr/>
          <p:nvPr/>
        </p:nvSpPr>
        <p:spPr>
          <a:xfrm>
            <a:off x="8515629" y="5438255"/>
            <a:ext cx="305435" cy="81280"/>
          </a:xfrm>
          <a:custGeom>
            <a:avLst/>
            <a:gdLst/>
            <a:ahLst/>
            <a:cxnLst/>
            <a:rect l="l" t="t" r="r" b="b"/>
            <a:pathLst>
              <a:path w="305434" h="81279">
                <a:moveTo>
                  <a:pt x="0" y="0"/>
                </a:moveTo>
                <a:lnTo>
                  <a:pt x="304" y="2362"/>
                </a:lnTo>
                <a:lnTo>
                  <a:pt x="304431" y="81191"/>
                </a:lnTo>
                <a:lnTo>
                  <a:pt x="305257" y="79108"/>
                </a:lnTo>
                <a:lnTo>
                  <a:pt x="0" y="0"/>
                </a:lnTo>
                <a:close/>
              </a:path>
            </a:pathLst>
          </a:custGeom>
          <a:solidFill>
            <a:srgbClr val="5981BC"/>
          </a:solidFill>
        </p:spPr>
        <p:txBody>
          <a:bodyPr wrap="square" lIns="0" tIns="0" rIns="0" bIns="0" rtlCol="0"/>
          <a:lstStyle/>
          <a:p>
            <a:endParaRPr/>
          </a:p>
        </p:txBody>
      </p:sp>
      <p:sp>
        <p:nvSpPr>
          <p:cNvPr id="335" name="object 335">
            <a:extLst>
              <a:ext uri="{FF2B5EF4-FFF2-40B4-BE49-F238E27FC236}">
                <a16:creationId xmlns:a16="http://schemas.microsoft.com/office/drawing/2014/main" id="{5512A732-4BA5-BFF3-18FB-D8414CE9A4AA}"/>
              </a:ext>
            </a:extLst>
          </p:cNvPr>
          <p:cNvSpPr/>
          <p:nvPr/>
        </p:nvSpPr>
        <p:spPr>
          <a:xfrm>
            <a:off x="8515939" y="5440619"/>
            <a:ext cx="304165" cy="81280"/>
          </a:xfrm>
          <a:custGeom>
            <a:avLst/>
            <a:gdLst/>
            <a:ahLst/>
            <a:cxnLst/>
            <a:rect l="l" t="t" r="r" b="b"/>
            <a:pathLst>
              <a:path w="304165" h="81279">
                <a:moveTo>
                  <a:pt x="0" y="0"/>
                </a:moveTo>
                <a:lnTo>
                  <a:pt x="317" y="2374"/>
                </a:lnTo>
                <a:lnTo>
                  <a:pt x="303250" y="80886"/>
                </a:lnTo>
                <a:lnTo>
                  <a:pt x="304126" y="78828"/>
                </a:lnTo>
                <a:lnTo>
                  <a:pt x="0" y="0"/>
                </a:lnTo>
                <a:close/>
              </a:path>
            </a:pathLst>
          </a:custGeom>
          <a:solidFill>
            <a:srgbClr val="5984BE"/>
          </a:solidFill>
        </p:spPr>
        <p:txBody>
          <a:bodyPr wrap="square" lIns="0" tIns="0" rIns="0" bIns="0" rtlCol="0"/>
          <a:lstStyle/>
          <a:p>
            <a:endParaRPr/>
          </a:p>
        </p:txBody>
      </p:sp>
      <p:sp>
        <p:nvSpPr>
          <p:cNvPr id="336" name="object 336">
            <a:extLst>
              <a:ext uri="{FF2B5EF4-FFF2-40B4-BE49-F238E27FC236}">
                <a16:creationId xmlns:a16="http://schemas.microsoft.com/office/drawing/2014/main" id="{10732EBE-F33A-E347-A77F-13A4D1B0121F}"/>
              </a:ext>
            </a:extLst>
          </p:cNvPr>
          <p:cNvSpPr/>
          <p:nvPr/>
        </p:nvSpPr>
        <p:spPr>
          <a:xfrm>
            <a:off x="8516255" y="5442990"/>
            <a:ext cx="303530" cy="80645"/>
          </a:xfrm>
          <a:custGeom>
            <a:avLst/>
            <a:gdLst/>
            <a:ahLst/>
            <a:cxnLst/>
            <a:rect l="l" t="t" r="r" b="b"/>
            <a:pathLst>
              <a:path w="303529" h="80645">
                <a:moveTo>
                  <a:pt x="0" y="0"/>
                </a:moveTo>
                <a:lnTo>
                  <a:pt x="355" y="2374"/>
                </a:lnTo>
                <a:lnTo>
                  <a:pt x="302056" y="80581"/>
                </a:lnTo>
                <a:lnTo>
                  <a:pt x="302361" y="79895"/>
                </a:lnTo>
                <a:lnTo>
                  <a:pt x="302933" y="78511"/>
                </a:lnTo>
                <a:lnTo>
                  <a:pt x="0" y="0"/>
                </a:lnTo>
                <a:close/>
              </a:path>
            </a:pathLst>
          </a:custGeom>
          <a:solidFill>
            <a:srgbClr val="5C86BF"/>
          </a:solidFill>
        </p:spPr>
        <p:txBody>
          <a:bodyPr wrap="square" lIns="0" tIns="0" rIns="0" bIns="0" rtlCol="0"/>
          <a:lstStyle/>
          <a:p>
            <a:endParaRPr/>
          </a:p>
        </p:txBody>
      </p:sp>
      <p:sp>
        <p:nvSpPr>
          <p:cNvPr id="337" name="object 337">
            <a:extLst>
              <a:ext uri="{FF2B5EF4-FFF2-40B4-BE49-F238E27FC236}">
                <a16:creationId xmlns:a16="http://schemas.microsoft.com/office/drawing/2014/main" id="{AC666543-0E1D-F648-7C90-0071CA05C18D}"/>
              </a:ext>
            </a:extLst>
          </p:cNvPr>
          <p:cNvSpPr/>
          <p:nvPr/>
        </p:nvSpPr>
        <p:spPr>
          <a:xfrm>
            <a:off x="8516612" y="5445375"/>
            <a:ext cx="302260" cy="80645"/>
          </a:xfrm>
          <a:custGeom>
            <a:avLst/>
            <a:gdLst/>
            <a:ahLst/>
            <a:cxnLst/>
            <a:rect l="l" t="t" r="r" b="b"/>
            <a:pathLst>
              <a:path w="302259" h="80645">
                <a:moveTo>
                  <a:pt x="0" y="0"/>
                </a:moveTo>
                <a:lnTo>
                  <a:pt x="355" y="2374"/>
                </a:lnTo>
                <a:lnTo>
                  <a:pt x="300812" y="80251"/>
                </a:lnTo>
                <a:lnTo>
                  <a:pt x="301701" y="78193"/>
                </a:lnTo>
                <a:lnTo>
                  <a:pt x="0" y="0"/>
                </a:lnTo>
                <a:close/>
              </a:path>
            </a:pathLst>
          </a:custGeom>
          <a:solidFill>
            <a:srgbClr val="5F8AC1"/>
          </a:solidFill>
        </p:spPr>
        <p:txBody>
          <a:bodyPr wrap="square" lIns="0" tIns="0" rIns="0" bIns="0" rtlCol="0"/>
          <a:lstStyle/>
          <a:p>
            <a:endParaRPr/>
          </a:p>
        </p:txBody>
      </p:sp>
      <p:sp>
        <p:nvSpPr>
          <p:cNvPr id="338" name="object 338">
            <a:extLst>
              <a:ext uri="{FF2B5EF4-FFF2-40B4-BE49-F238E27FC236}">
                <a16:creationId xmlns:a16="http://schemas.microsoft.com/office/drawing/2014/main" id="{83473B62-E3DE-6796-850D-B919055263CA}"/>
              </a:ext>
            </a:extLst>
          </p:cNvPr>
          <p:cNvSpPr/>
          <p:nvPr/>
        </p:nvSpPr>
        <p:spPr>
          <a:xfrm>
            <a:off x="8516963" y="5447752"/>
            <a:ext cx="300990" cy="80010"/>
          </a:xfrm>
          <a:custGeom>
            <a:avLst/>
            <a:gdLst/>
            <a:ahLst/>
            <a:cxnLst/>
            <a:rect l="l" t="t" r="r" b="b"/>
            <a:pathLst>
              <a:path w="300990" h="80010">
                <a:moveTo>
                  <a:pt x="0" y="0"/>
                </a:moveTo>
                <a:lnTo>
                  <a:pt x="381" y="2387"/>
                </a:lnTo>
                <a:lnTo>
                  <a:pt x="299542" y="79921"/>
                </a:lnTo>
                <a:lnTo>
                  <a:pt x="300164" y="78562"/>
                </a:lnTo>
                <a:lnTo>
                  <a:pt x="300456" y="77876"/>
                </a:lnTo>
                <a:lnTo>
                  <a:pt x="0" y="0"/>
                </a:lnTo>
                <a:close/>
              </a:path>
            </a:pathLst>
          </a:custGeom>
          <a:solidFill>
            <a:srgbClr val="628DC4"/>
          </a:solidFill>
        </p:spPr>
        <p:txBody>
          <a:bodyPr wrap="square" lIns="0" tIns="0" rIns="0" bIns="0" rtlCol="0"/>
          <a:lstStyle/>
          <a:p>
            <a:endParaRPr/>
          </a:p>
        </p:txBody>
      </p:sp>
      <p:sp>
        <p:nvSpPr>
          <p:cNvPr id="339" name="object 339">
            <a:extLst>
              <a:ext uri="{FF2B5EF4-FFF2-40B4-BE49-F238E27FC236}">
                <a16:creationId xmlns:a16="http://schemas.microsoft.com/office/drawing/2014/main" id="{E8D54943-D476-19B2-FDEE-19DAE4479608}"/>
              </a:ext>
            </a:extLst>
          </p:cNvPr>
          <p:cNvSpPr/>
          <p:nvPr/>
        </p:nvSpPr>
        <p:spPr>
          <a:xfrm>
            <a:off x="8517347" y="5450144"/>
            <a:ext cx="299720" cy="80010"/>
          </a:xfrm>
          <a:custGeom>
            <a:avLst/>
            <a:gdLst/>
            <a:ahLst/>
            <a:cxnLst/>
            <a:rect l="l" t="t" r="r" b="b"/>
            <a:pathLst>
              <a:path w="299720" h="80010">
                <a:moveTo>
                  <a:pt x="0" y="0"/>
                </a:moveTo>
                <a:lnTo>
                  <a:pt x="393" y="2387"/>
                </a:lnTo>
                <a:lnTo>
                  <a:pt x="298234" y="79578"/>
                </a:lnTo>
                <a:lnTo>
                  <a:pt x="298551" y="78905"/>
                </a:lnTo>
                <a:lnTo>
                  <a:pt x="299148" y="77533"/>
                </a:lnTo>
                <a:lnTo>
                  <a:pt x="0" y="0"/>
                </a:lnTo>
                <a:close/>
              </a:path>
            </a:pathLst>
          </a:custGeom>
          <a:solidFill>
            <a:srgbClr val="6791C7"/>
          </a:solidFill>
        </p:spPr>
        <p:txBody>
          <a:bodyPr wrap="square" lIns="0" tIns="0" rIns="0" bIns="0" rtlCol="0"/>
          <a:lstStyle/>
          <a:p>
            <a:endParaRPr/>
          </a:p>
        </p:txBody>
      </p:sp>
      <p:sp>
        <p:nvSpPr>
          <p:cNvPr id="340" name="object 340">
            <a:extLst>
              <a:ext uri="{FF2B5EF4-FFF2-40B4-BE49-F238E27FC236}">
                <a16:creationId xmlns:a16="http://schemas.microsoft.com/office/drawing/2014/main" id="{E9420F54-533E-F366-33D2-05EE3500A5B0}"/>
              </a:ext>
            </a:extLst>
          </p:cNvPr>
          <p:cNvSpPr/>
          <p:nvPr/>
        </p:nvSpPr>
        <p:spPr>
          <a:xfrm>
            <a:off x="8517746" y="5452527"/>
            <a:ext cx="298450" cy="79375"/>
          </a:xfrm>
          <a:custGeom>
            <a:avLst/>
            <a:gdLst/>
            <a:ahLst/>
            <a:cxnLst/>
            <a:rect l="l" t="t" r="r" b="b"/>
            <a:pathLst>
              <a:path w="298450" h="79375">
                <a:moveTo>
                  <a:pt x="0" y="0"/>
                </a:moveTo>
                <a:lnTo>
                  <a:pt x="406" y="2387"/>
                </a:lnTo>
                <a:lnTo>
                  <a:pt x="296875" y="79235"/>
                </a:lnTo>
                <a:lnTo>
                  <a:pt x="297840" y="77190"/>
                </a:lnTo>
                <a:lnTo>
                  <a:pt x="0" y="0"/>
                </a:lnTo>
                <a:close/>
              </a:path>
            </a:pathLst>
          </a:custGeom>
          <a:solidFill>
            <a:srgbClr val="6794C9"/>
          </a:solidFill>
        </p:spPr>
        <p:txBody>
          <a:bodyPr wrap="square" lIns="0" tIns="0" rIns="0" bIns="0" rtlCol="0"/>
          <a:lstStyle/>
          <a:p>
            <a:endParaRPr/>
          </a:p>
        </p:txBody>
      </p:sp>
      <p:sp>
        <p:nvSpPr>
          <p:cNvPr id="341" name="object 341">
            <a:extLst>
              <a:ext uri="{FF2B5EF4-FFF2-40B4-BE49-F238E27FC236}">
                <a16:creationId xmlns:a16="http://schemas.microsoft.com/office/drawing/2014/main" id="{8119CCE8-A2D1-063F-1828-1815CD280E7D}"/>
              </a:ext>
            </a:extLst>
          </p:cNvPr>
          <p:cNvSpPr/>
          <p:nvPr/>
        </p:nvSpPr>
        <p:spPr>
          <a:xfrm>
            <a:off x="8518159" y="5454926"/>
            <a:ext cx="296545" cy="79375"/>
          </a:xfrm>
          <a:custGeom>
            <a:avLst/>
            <a:gdLst/>
            <a:ahLst/>
            <a:cxnLst/>
            <a:rect l="l" t="t" r="r" b="b"/>
            <a:pathLst>
              <a:path w="296545" h="79375">
                <a:moveTo>
                  <a:pt x="0" y="0"/>
                </a:moveTo>
                <a:lnTo>
                  <a:pt x="444" y="2400"/>
                </a:lnTo>
                <a:lnTo>
                  <a:pt x="295503" y="78879"/>
                </a:lnTo>
                <a:lnTo>
                  <a:pt x="295833" y="78206"/>
                </a:lnTo>
                <a:lnTo>
                  <a:pt x="296138" y="77508"/>
                </a:lnTo>
                <a:lnTo>
                  <a:pt x="296468" y="76835"/>
                </a:lnTo>
                <a:lnTo>
                  <a:pt x="0" y="0"/>
                </a:lnTo>
                <a:close/>
              </a:path>
            </a:pathLst>
          </a:custGeom>
          <a:solidFill>
            <a:srgbClr val="6C96CA"/>
          </a:solidFill>
        </p:spPr>
        <p:txBody>
          <a:bodyPr wrap="square" lIns="0" tIns="0" rIns="0" bIns="0" rtlCol="0"/>
          <a:lstStyle/>
          <a:p>
            <a:endParaRPr/>
          </a:p>
        </p:txBody>
      </p:sp>
      <p:sp>
        <p:nvSpPr>
          <p:cNvPr id="342" name="object 342">
            <a:extLst>
              <a:ext uri="{FF2B5EF4-FFF2-40B4-BE49-F238E27FC236}">
                <a16:creationId xmlns:a16="http://schemas.microsoft.com/office/drawing/2014/main" id="{A4F20239-E41C-F2B4-BB38-B0E2AD6C4324}"/>
              </a:ext>
            </a:extLst>
          </p:cNvPr>
          <p:cNvSpPr/>
          <p:nvPr/>
        </p:nvSpPr>
        <p:spPr>
          <a:xfrm>
            <a:off x="8518598" y="5457324"/>
            <a:ext cx="295275" cy="78740"/>
          </a:xfrm>
          <a:custGeom>
            <a:avLst/>
            <a:gdLst/>
            <a:ahLst/>
            <a:cxnLst/>
            <a:rect l="l" t="t" r="r" b="b"/>
            <a:pathLst>
              <a:path w="295275" h="78739">
                <a:moveTo>
                  <a:pt x="0" y="0"/>
                </a:moveTo>
                <a:lnTo>
                  <a:pt x="444" y="2400"/>
                </a:lnTo>
                <a:lnTo>
                  <a:pt x="294068" y="78498"/>
                </a:lnTo>
                <a:lnTo>
                  <a:pt x="295059" y="76479"/>
                </a:lnTo>
                <a:lnTo>
                  <a:pt x="0" y="0"/>
                </a:lnTo>
                <a:close/>
              </a:path>
            </a:pathLst>
          </a:custGeom>
          <a:solidFill>
            <a:srgbClr val="6E9ACC"/>
          </a:solidFill>
        </p:spPr>
        <p:txBody>
          <a:bodyPr wrap="square" lIns="0" tIns="0" rIns="0" bIns="0" rtlCol="0"/>
          <a:lstStyle/>
          <a:p>
            <a:endParaRPr/>
          </a:p>
        </p:txBody>
      </p:sp>
      <p:sp>
        <p:nvSpPr>
          <p:cNvPr id="343" name="object 343">
            <a:extLst>
              <a:ext uri="{FF2B5EF4-FFF2-40B4-BE49-F238E27FC236}">
                <a16:creationId xmlns:a16="http://schemas.microsoft.com/office/drawing/2014/main" id="{AA8F6664-8DEE-2F2F-2DB7-775BAB457E20}"/>
              </a:ext>
            </a:extLst>
          </p:cNvPr>
          <p:cNvSpPr/>
          <p:nvPr/>
        </p:nvSpPr>
        <p:spPr>
          <a:xfrm>
            <a:off x="8519045" y="5459729"/>
            <a:ext cx="294005" cy="78740"/>
          </a:xfrm>
          <a:custGeom>
            <a:avLst/>
            <a:gdLst/>
            <a:ahLst/>
            <a:cxnLst/>
            <a:rect l="l" t="t" r="r" b="b"/>
            <a:pathLst>
              <a:path w="294004" h="78739">
                <a:moveTo>
                  <a:pt x="0" y="0"/>
                </a:moveTo>
                <a:lnTo>
                  <a:pt x="482" y="2413"/>
                </a:lnTo>
                <a:lnTo>
                  <a:pt x="292620" y="78130"/>
                </a:lnTo>
                <a:lnTo>
                  <a:pt x="293624" y="76098"/>
                </a:lnTo>
                <a:lnTo>
                  <a:pt x="0" y="0"/>
                </a:lnTo>
                <a:close/>
              </a:path>
            </a:pathLst>
          </a:custGeom>
          <a:solidFill>
            <a:srgbClr val="6E9DCF"/>
          </a:solidFill>
        </p:spPr>
        <p:txBody>
          <a:bodyPr wrap="square" lIns="0" tIns="0" rIns="0" bIns="0" rtlCol="0"/>
          <a:lstStyle/>
          <a:p>
            <a:endParaRPr/>
          </a:p>
        </p:txBody>
      </p:sp>
      <p:sp>
        <p:nvSpPr>
          <p:cNvPr id="344" name="object 344">
            <a:extLst>
              <a:ext uri="{FF2B5EF4-FFF2-40B4-BE49-F238E27FC236}">
                <a16:creationId xmlns:a16="http://schemas.microsoft.com/office/drawing/2014/main" id="{732900FA-1AE8-D953-533C-D65CAB1CC1BE}"/>
              </a:ext>
            </a:extLst>
          </p:cNvPr>
          <p:cNvSpPr/>
          <p:nvPr/>
        </p:nvSpPr>
        <p:spPr>
          <a:xfrm>
            <a:off x="8519527" y="5462141"/>
            <a:ext cx="292735" cy="78105"/>
          </a:xfrm>
          <a:custGeom>
            <a:avLst/>
            <a:gdLst/>
            <a:ahLst/>
            <a:cxnLst/>
            <a:rect l="l" t="t" r="r" b="b"/>
            <a:pathLst>
              <a:path w="292734" h="78104">
                <a:moveTo>
                  <a:pt x="0" y="0"/>
                </a:moveTo>
                <a:lnTo>
                  <a:pt x="482" y="2413"/>
                </a:lnTo>
                <a:lnTo>
                  <a:pt x="291109" y="77736"/>
                </a:lnTo>
                <a:lnTo>
                  <a:pt x="292138" y="75717"/>
                </a:lnTo>
                <a:lnTo>
                  <a:pt x="0" y="0"/>
                </a:lnTo>
                <a:close/>
              </a:path>
            </a:pathLst>
          </a:custGeom>
          <a:solidFill>
            <a:srgbClr val="72A0D1"/>
          </a:solidFill>
        </p:spPr>
        <p:txBody>
          <a:bodyPr wrap="square" lIns="0" tIns="0" rIns="0" bIns="0" rtlCol="0"/>
          <a:lstStyle/>
          <a:p>
            <a:endParaRPr/>
          </a:p>
        </p:txBody>
      </p:sp>
      <p:sp>
        <p:nvSpPr>
          <p:cNvPr id="345" name="object 345">
            <a:extLst>
              <a:ext uri="{FF2B5EF4-FFF2-40B4-BE49-F238E27FC236}">
                <a16:creationId xmlns:a16="http://schemas.microsoft.com/office/drawing/2014/main" id="{E58B7A01-8578-E33A-0594-7986082858D9}"/>
              </a:ext>
            </a:extLst>
          </p:cNvPr>
          <p:cNvSpPr/>
          <p:nvPr/>
        </p:nvSpPr>
        <p:spPr>
          <a:xfrm>
            <a:off x="8520013" y="5464554"/>
            <a:ext cx="290830" cy="77470"/>
          </a:xfrm>
          <a:custGeom>
            <a:avLst/>
            <a:gdLst/>
            <a:ahLst/>
            <a:cxnLst/>
            <a:rect l="l" t="t" r="r" b="b"/>
            <a:pathLst>
              <a:path w="290829" h="77470">
                <a:moveTo>
                  <a:pt x="0" y="0"/>
                </a:moveTo>
                <a:lnTo>
                  <a:pt x="507" y="2413"/>
                </a:lnTo>
                <a:lnTo>
                  <a:pt x="289572" y="77343"/>
                </a:lnTo>
                <a:lnTo>
                  <a:pt x="290626" y="75323"/>
                </a:lnTo>
                <a:lnTo>
                  <a:pt x="0" y="0"/>
                </a:lnTo>
                <a:close/>
              </a:path>
            </a:pathLst>
          </a:custGeom>
          <a:solidFill>
            <a:srgbClr val="76A4D3"/>
          </a:solidFill>
        </p:spPr>
        <p:txBody>
          <a:bodyPr wrap="square" lIns="0" tIns="0" rIns="0" bIns="0" rtlCol="0"/>
          <a:lstStyle/>
          <a:p>
            <a:endParaRPr/>
          </a:p>
        </p:txBody>
      </p:sp>
      <p:sp>
        <p:nvSpPr>
          <p:cNvPr id="346" name="object 346">
            <a:extLst>
              <a:ext uri="{FF2B5EF4-FFF2-40B4-BE49-F238E27FC236}">
                <a16:creationId xmlns:a16="http://schemas.microsoft.com/office/drawing/2014/main" id="{138FAD7B-30F1-0553-9B8D-F3B954C5D3B1}"/>
              </a:ext>
            </a:extLst>
          </p:cNvPr>
          <p:cNvSpPr/>
          <p:nvPr/>
        </p:nvSpPr>
        <p:spPr>
          <a:xfrm>
            <a:off x="8520528" y="5466980"/>
            <a:ext cx="289560" cy="77470"/>
          </a:xfrm>
          <a:custGeom>
            <a:avLst/>
            <a:gdLst/>
            <a:ahLst/>
            <a:cxnLst/>
            <a:rect l="l" t="t" r="r" b="b"/>
            <a:pathLst>
              <a:path w="289559" h="77470">
                <a:moveTo>
                  <a:pt x="0" y="0"/>
                </a:moveTo>
                <a:lnTo>
                  <a:pt x="533" y="2425"/>
                </a:lnTo>
                <a:lnTo>
                  <a:pt x="288010" y="76923"/>
                </a:lnTo>
                <a:lnTo>
                  <a:pt x="289064" y="74917"/>
                </a:lnTo>
                <a:lnTo>
                  <a:pt x="0" y="0"/>
                </a:lnTo>
                <a:close/>
              </a:path>
            </a:pathLst>
          </a:custGeom>
          <a:solidFill>
            <a:srgbClr val="7AA7D5"/>
          </a:solidFill>
        </p:spPr>
        <p:txBody>
          <a:bodyPr wrap="square" lIns="0" tIns="0" rIns="0" bIns="0" rtlCol="0"/>
          <a:lstStyle/>
          <a:p>
            <a:endParaRPr/>
          </a:p>
        </p:txBody>
      </p:sp>
      <p:sp>
        <p:nvSpPr>
          <p:cNvPr id="347" name="object 347">
            <a:extLst>
              <a:ext uri="{FF2B5EF4-FFF2-40B4-BE49-F238E27FC236}">
                <a16:creationId xmlns:a16="http://schemas.microsoft.com/office/drawing/2014/main" id="{DA83973E-D0F0-7009-DE9B-BABAE1448212}"/>
              </a:ext>
            </a:extLst>
          </p:cNvPr>
          <p:cNvSpPr/>
          <p:nvPr/>
        </p:nvSpPr>
        <p:spPr>
          <a:xfrm>
            <a:off x="8521065" y="5469404"/>
            <a:ext cx="287655" cy="76835"/>
          </a:xfrm>
          <a:custGeom>
            <a:avLst/>
            <a:gdLst/>
            <a:ahLst/>
            <a:cxnLst/>
            <a:rect l="l" t="t" r="r" b="b"/>
            <a:pathLst>
              <a:path w="287654" h="76835">
                <a:moveTo>
                  <a:pt x="0" y="0"/>
                </a:moveTo>
                <a:lnTo>
                  <a:pt x="546" y="2438"/>
                </a:lnTo>
                <a:lnTo>
                  <a:pt x="286372" y="76504"/>
                </a:lnTo>
                <a:lnTo>
                  <a:pt x="287121" y="75184"/>
                </a:lnTo>
                <a:lnTo>
                  <a:pt x="287477" y="74510"/>
                </a:lnTo>
                <a:lnTo>
                  <a:pt x="0" y="0"/>
                </a:lnTo>
                <a:close/>
              </a:path>
            </a:pathLst>
          </a:custGeom>
          <a:solidFill>
            <a:srgbClr val="7CAAD7"/>
          </a:solidFill>
        </p:spPr>
        <p:txBody>
          <a:bodyPr wrap="square" lIns="0" tIns="0" rIns="0" bIns="0" rtlCol="0"/>
          <a:lstStyle/>
          <a:p>
            <a:endParaRPr/>
          </a:p>
        </p:txBody>
      </p:sp>
      <p:sp>
        <p:nvSpPr>
          <p:cNvPr id="348" name="object 348">
            <a:extLst>
              <a:ext uri="{FF2B5EF4-FFF2-40B4-BE49-F238E27FC236}">
                <a16:creationId xmlns:a16="http://schemas.microsoft.com/office/drawing/2014/main" id="{078480DE-E080-5A3F-31B4-13071EE8FFAB}"/>
              </a:ext>
            </a:extLst>
          </p:cNvPr>
          <p:cNvSpPr/>
          <p:nvPr/>
        </p:nvSpPr>
        <p:spPr>
          <a:xfrm>
            <a:off x="8521608" y="5471831"/>
            <a:ext cx="286385" cy="76200"/>
          </a:xfrm>
          <a:custGeom>
            <a:avLst/>
            <a:gdLst/>
            <a:ahLst/>
            <a:cxnLst/>
            <a:rect l="l" t="t" r="r" b="b"/>
            <a:pathLst>
              <a:path w="286384" h="76200">
                <a:moveTo>
                  <a:pt x="0" y="0"/>
                </a:moveTo>
                <a:lnTo>
                  <a:pt x="584" y="2438"/>
                </a:lnTo>
                <a:lnTo>
                  <a:pt x="284734" y="76085"/>
                </a:lnTo>
                <a:lnTo>
                  <a:pt x="285115" y="75425"/>
                </a:lnTo>
                <a:lnTo>
                  <a:pt x="285826" y="74079"/>
                </a:lnTo>
                <a:lnTo>
                  <a:pt x="0" y="0"/>
                </a:lnTo>
                <a:close/>
              </a:path>
            </a:pathLst>
          </a:custGeom>
          <a:solidFill>
            <a:srgbClr val="7FB0DB"/>
          </a:solidFill>
        </p:spPr>
        <p:txBody>
          <a:bodyPr wrap="square" lIns="0" tIns="0" rIns="0" bIns="0" rtlCol="0"/>
          <a:lstStyle/>
          <a:p>
            <a:endParaRPr/>
          </a:p>
        </p:txBody>
      </p:sp>
      <p:sp>
        <p:nvSpPr>
          <p:cNvPr id="349" name="object 349">
            <a:extLst>
              <a:ext uri="{FF2B5EF4-FFF2-40B4-BE49-F238E27FC236}">
                <a16:creationId xmlns:a16="http://schemas.microsoft.com/office/drawing/2014/main" id="{CD91BC61-2427-AF47-6F3C-FBF4DB3134BB}"/>
              </a:ext>
            </a:extLst>
          </p:cNvPr>
          <p:cNvSpPr/>
          <p:nvPr/>
        </p:nvSpPr>
        <p:spPr>
          <a:xfrm>
            <a:off x="8522192" y="5474270"/>
            <a:ext cx="284480" cy="76200"/>
          </a:xfrm>
          <a:custGeom>
            <a:avLst/>
            <a:gdLst/>
            <a:ahLst/>
            <a:cxnLst/>
            <a:rect l="l" t="t" r="r" b="b"/>
            <a:pathLst>
              <a:path w="284479" h="76200">
                <a:moveTo>
                  <a:pt x="0" y="0"/>
                </a:moveTo>
                <a:lnTo>
                  <a:pt x="584" y="2438"/>
                </a:lnTo>
                <a:lnTo>
                  <a:pt x="283006" y="75641"/>
                </a:lnTo>
                <a:lnTo>
                  <a:pt x="283781" y="74320"/>
                </a:lnTo>
                <a:lnTo>
                  <a:pt x="284149" y="73647"/>
                </a:lnTo>
                <a:lnTo>
                  <a:pt x="0" y="0"/>
                </a:lnTo>
                <a:close/>
              </a:path>
            </a:pathLst>
          </a:custGeom>
          <a:solidFill>
            <a:srgbClr val="83B4DE"/>
          </a:solidFill>
        </p:spPr>
        <p:txBody>
          <a:bodyPr wrap="square" lIns="0" tIns="0" rIns="0" bIns="0" rtlCol="0"/>
          <a:lstStyle/>
          <a:p>
            <a:endParaRPr/>
          </a:p>
        </p:txBody>
      </p:sp>
      <p:sp>
        <p:nvSpPr>
          <p:cNvPr id="350" name="object 350">
            <a:extLst>
              <a:ext uri="{FF2B5EF4-FFF2-40B4-BE49-F238E27FC236}">
                <a16:creationId xmlns:a16="http://schemas.microsoft.com/office/drawing/2014/main" id="{C67722DC-B0D6-1AD7-DE70-BCD952859B6C}"/>
              </a:ext>
            </a:extLst>
          </p:cNvPr>
          <p:cNvSpPr/>
          <p:nvPr/>
        </p:nvSpPr>
        <p:spPr>
          <a:xfrm>
            <a:off x="8522776" y="5476709"/>
            <a:ext cx="282575" cy="75565"/>
          </a:xfrm>
          <a:custGeom>
            <a:avLst/>
            <a:gdLst/>
            <a:ahLst/>
            <a:cxnLst/>
            <a:rect l="l" t="t" r="r" b="b"/>
            <a:pathLst>
              <a:path w="282575" h="75564">
                <a:moveTo>
                  <a:pt x="0" y="0"/>
                </a:moveTo>
                <a:lnTo>
                  <a:pt x="622" y="2451"/>
                </a:lnTo>
                <a:lnTo>
                  <a:pt x="281292" y="75184"/>
                </a:lnTo>
                <a:lnTo>
                  <a:pt x="282422" y="73202"/>
                </a:lnTo>
                <a:lnTo>
                  <a:pt x="0" y="0"/>
                </a:lnTo>
                <a:close/>
              </a:path>
            </a:pathLst>
          </a:custGeom>
          <a:solidFill>
            <a:srgbClr val="86B6DF"/>
          </a:solidFill>
        </p:spPr>
        <p:txBody>
          <a:bodyPr wrap="square" lIns="0" tIns="0" rIns="0" bIns="0" rtlCol="0"/>
          <a:lstStyle/>
          <a:p>
            <a:endParaRPr/>
          </a:p>
        </p:txBody>
      </p:sp>
      <p:sp>
        <p:nvSpPr>
          <p:cNvPr id="351" name="object 351">
            <a:extLst>
              <a:ext uri="{FF2B5EF4-FFF2-40B4-BE49-F238E27FC236}">
                <a16:creationId xmlns:a16="http://schemas.microsoft.com/office/drawing/2014/main" id="{BD1BC1F8-1D88-0CB2-3D82-B3F72C1C3950}"/>
              </a:ext>
            </a:extLst>
          </p:cNvPr>
          <p:cNvSpPr/>
          <p:nvPr/>
        </p:nvSpPr>
        <p:spPr>
          <a:xfrm>
            <a:off x="8523409" y="5479163"/>
            <a:ext cx="280670" cy="88900"/>
          </a:xfrm>
          <a:custGeom>
            <a:avLst/>
            <a:gdLst/>
            <a:ahLst/>
            <a:cxnLst/>
            <a:rect l="l" t="t" r="r" b="b"/>
            <a:pathLst>
              <a:path w="280670" h="88900">
                <a:moveTo>
                  <a:pt x="0" y="0"/>
                </a:moveTo>
                <a:lnTo>
                  <a:pt x="1765" y="6896"/>
                </a:lnTo>
                <a:lnTo>
                  <a:pt x="3733" y="13639"/>
                </a:lnTo>
                <a:lnTo>
                  <a:pt x="5905" y="20218"/>
                </a:lnTo>
                <a:lnTo>
                  <a:pt x="270433" y="88772"/>
                </a:lnTo>
                <a:lnTo>
                  <a:pt x="274002" y="83654"/>
                </a:lnTo>
                <a:lnTo>
                  <a:pt x="277406" y="78308"/>
                </a:lnTo>
                <a:lnTo>
                  <a:pt x="280657" y="72745"/>
                </a:lnTo>
                <a:lnTo>
                  <a:pt x="0" y="0"/>
                </a:lnTo>
                <a:close/>
              </a:path>
            </a:pathLst>
          </a:custGeom>
          <a:solidFill>
            <a:srgbClr val="86B6DF"/>
          </a:solidFill>
        </p:spPr>
        <p:txBody>
          <a:bodyPr wrap="square" lIns="0" tIns="0" rIns="0" bIns="0" rtlCol="0"/>
          <a:lstStyle/>
          <a:p>
            <a:endParaRPr/>
          </a:p>
        </p:txBody>
      </p:sp>
      <p:sp>
        <p:nvSpPr>
          <p:cNvPr id="352" name="object 352">
            <a:extLst>
              <a:ext uri="{FF2B5EF4-FFF2-40B4-BE49-F238E27FC236}">
                <a16:creationId xmlns:a16="http://schemas.microsoft.com/office/drawing/2014/main" id="{EF07E844-9E76-C6FB-3E3F-A329EE657524}"/>
              </a:ext>
            </a:extLst>
          </p:cNvPr>
          <p:cNvSpPr/>
          <p:nvPr/>
        </p:nvSpPr>
        <p:spPr>
          <a:xfrm>
            <a:off x="8523409" y="5479163"/>
            <a:ext cx="280670" cy="74930"/>
          </a:xfrm>
          <a:custGeom>
            <a:avLst/>
            <a:gdLst/>
            <a:ahLst/>
            <a:cxnLst/>
            <a:rect l="l" t="t" r="r" b="b"/>
            <a:pathLst>
              <a:path w="280670" h="74929">
                <a:moveTo>
                  <a:pt x="0" y="0"/>
                </a:moveTo>
                <a:lnTo>
                  <a:pt x="635" y="2451"/>
                </a:lnTo>
                <a:lnTo>
                  <a:pt x="279488" y="74726"/>
                </a:lnTo>
                <a:lnTo>
                  <a:pt x="280657" y="72732"/>
                </a:lnTo>
                <a:lnTo>
                  <a:pt x="0" y="0"/>
                </a:lnTo>
                <a:close/>
              </a:path>
            </a:pathLst>
          </a:custGeom>
          <a:solidFill>
            <a:srgbClr val="86B6DF"/>
          </a:solidFill>
        </p:spPr>
        <p:txBody>
          <a:bodyPr wrap="square" lIns="0" tIns="0" rIns="0" bIns="0" rtlCol="0"/>
          <a:lstStyle/>
          <a:p>
            <a:endParaRPr/>
          </a:p>
        </p:txBody>
      </p:sp>
      <p:sp>
        <p:nvSpPr>
          <p:cNvPr id="353" name="object 353">
            <a:extLst>
              <a:ext uri="{FF2B5EF4-FFF2-40B4-BE49-F238E27FC236}">
                <a16:creationId xmlns:a16="http://schemas.microsoft.com/office/drawing/2014/main" id="{5B1F3FF9-E2F3-F324-8C28-6EB2FA649FC4}"/>
              </a:ext>
            </a:extLst>
          </p:cNvPr>
          <p:cNvSpPr/>
          <p:nvPr/>
        </p:nvSpPr>
        <p:spPr>
          <a:xfrm>
            <a:off x="8524040" y="5481617"/>
            <a:ext cx="279400" cy="74295"/>
          </a:xfrm>
          <a:custGeom>
            <a:avLst/>
            <a:gdLst/>
            <a:ahLst/>
            <a:cxnLst/>
            <a:rect l="l" t="t" r="r" b="b"/>
            <a:pathLst>
              <a:path w="279400" h="74295">
                <a:moveTo>
                  <a:pt x="0" y="0"/>
                </a:moveTo>
                <a:lnTo>
                  <a:pt x="660" y="2463"/>
                </a:lnTo>
                <a:lnTo>
                  <a:pt x="277660" y="74244"/>
                </a:lnTo>
                <a:lnTo>
                  <a:pt x="278853" y="72275"/>
                </a:lnTo>
                <a:lnTo>
                  <a:pt x="0" y="0"/>
                </a:lnTo>
                <a:close/>
              </a:path>
            </a:pathLst>
          </a:custGeom>
          <a:solidFill>
            <a:srgbClr val="82B2DD"/>
          </a:solidFill>
        </p:spPr>
        <p:txBody>
          <a:bodyPr wrap="square" lIns="0" tIns="0" rIns="0" bIns="0" rtlCol="0"/>
          <a:lstStyle/>
          <a:p>
            <a:endParaRPr/>
          </a:p>
        </p:txBody>
      </p:sp>
      <p:sp>
        <p:nvSpPr>
          <p:cNvPr id="354" name="object 354">
            <a:extLst>
              <a:ext uri="{FF2B5EF4-FFF2-40B4-BE49-F238E27FC236}">
                <a16:creationId xmlns:a16="http://schemas.microsoft.com/office/drawing/2014/main" id="{A0DE5A66-6837-B035-9498-BDD784384894}"/>
              </a:ext>
            </a:extLst>
          </p:cNvPr>
          <p:cNvSpPr/>
          <p:nvPr/>
        </p:nvSpPr>
        <p:spPr>
          <a:xfrm>
            <a:off x="8524707" y="5484077"/>
            <a:ext cx="277495" cy="74295"/>
          </a:xfrm>
          <a:custGeom>
            <a:avLst/>
            <a:gdLst/>
            <a:ahLst/>
            <a:cxnLst/>
            <a:rect l="l" t="t" r="r" b="b"/>
            <a:pathLst>
              <a:path w="277495" h="74295">
                <a:moveTo>
                  <a:pt x="0" y="0"/>
                </a:moveTo>
                <a:lnTo>
                  <a:pt x="685" y="2463"/>
                </a:lnTo>
                <a:lnTo>
                  <a:pt x="275793" y="73761"/>
                </a:lnTo>
                <a:lnTo>
                  <a:pt x="276999" y="71793"/>
                </a:lnTo>
                <a:lnTo>
                  <a:pt x="0" y="0"/>
                </a:lnTo>
                <a:close/>
              </a:path>
            </a:pathLst>
          </a:custGeom>
          <a:solidFill>
            <a:srgbClr val="7FAEDA"/>
          </a:solidFill>
        </p:spPr>
        <p:txBody>
          <a:bodyPr wrap="square" lIns="0" tIns="0" rIns="0" bIns="0" rtlCol="0"/>
          <a:lstStyle/>
          <a:p>
            <a:endParaRPr/>
          </a:p>
        </p:txBody>
      </p:sp>
      <p:sp>
        <p:nvSpPr>
          <p:cNvPr id="355" name="object 355">
            <a:extLst>
              <a:ext uri="{FF2B5EF4-FFF2-40B4-BE49-F238E27FC236}">
                <a16:creationId xmlns:a16="http://schemas.microsoft.com/office/drawing/2014/main" id="{A6A40190-141F-29AC-F625-5EECC1C74244}"/>
              </a:ext>
            </a:extLst>
          </p:cNvPr>
          <p:cNvSpPr/>
          <p:nvPr/>
        </p:nvSpPr>
        <p:spPr>
          <a:xfrm>
            <a:off x="8525395" y="5486537"/>
            <a:ext cx="275590" cy="73660"/>
          </a:xfrm>
          <a:custGeom>
            <a:avLst/>
            <a:gdLst/>
            <a:ahLst/>
            <a:cxnLst/>
            <a:rect l="l" t="t" r="r" b="b"/>
            <a:pathLst>
              <a:path w="275590" h="73660">
                <a:moveTo>
                  <a:pt x="0" y="0"/>
                </a:moveTo>
                <a:lnTo>
                  <a:pt x="698" y="2463"/>
                </a:lnTo>
                <a:lnTo>
                  <a:pt x="273862" y="73266"/>
                </a:lnTo>
                <a:lnTo>
                  <a:pt x="275107" y="71297"/>
                </a:lnTo>
                <a:lnTo>
                  <a:pt x="0" y="0"/>
                </a:lnTo>
                <a:close/>
              </a:path>
            </a:pathLst>
          </a:custGeom>
          <a:solidFill>
            <a:srgbClr val="7AA8D5"/>
          </a:solidFill>
        </p:spPr>
        <p:txBody>
          <a:bodyPr wrap="square" lIns="0" tIns="0" rIns="0" bIns="0" rtlCol="0"/>
          <a:lstStyle/>
          <a:p>
            <a:endParaRPr/>
          </a:p>
        </p:txBody>
      </p:sp>
      <p:sp>
        <p:nvSpPr>
          <p:cNvPr id="356" name="object 356">
            <a:extLst>
              <a:ext uri="{FF2B5EF4-FFF2-40B4-BE49-F238E27FC236}">
                <a16:creationId xmlns:a16="http://schemas.microsoft.com/office/drawing/2014/main" id="{8522C725-97BB-4F58-9857-3A4F3DD96676}"/>
              </a:ext>
            </a:extLst>
          </p:cNvPr>
          <p:cNvSpPr/>
          <p:nvPr/>
        </p:nvSpPr>
        <p:spPr>
          <a:xfrm>
            <a:off x="8526095" y="5489011"/>
            <a:ext cx="273685" cy="73025"/>
          </a:xfrm>
          <a:custGeom>
            <a:avLst/>
            <a:gdLst/>
            <a:ahLst/>
            <a:cxnLst/>
            <a:rect l="l" t="t" r="r" b="b"/>
            <a:pathLst>
              <a:path w="273684" h="73025">
                <a:moveTo>
                  <a:pt x="0" y="0"/>
                </a:moveTo>
                <a:lnTo>
                  <a:pt x="736" y="2476"/>
                </a:lnTo>
                <a:lnTo>
                  <a:pt x="271907" y="72758"/>
                </a:lnTo>
                <a:lnTo>
                  <a:pt x="273164" y="70802"/>
                </a:lnTo>
                <a:lnTo>
                  <a:pt x="0" y="0"/>
                </a:lnTo>
                <a:close/>
              </a:path>
            </a:pathLst>
          </a:custGeom>
          <a:solidFill>
            <a:srgbClr val="76A4D3"/>
          </a:solidFill>
        </p:spPr>
        <p:txBody>
          <a:bodyPr wrap="square" lIns="0" tIns="0" rIns="0" bIns="0" rtlCol="0"/>
          <a:lstStyle/>
          <a:p>
            <a:endParaRPr/>
          </a:p>
        </p:txBody>
      </p:sp>
      <p:sp>
        <p:nvSpPr>
          <p:cNvPr id="357" name="object 357">
            <a:extLst>
              <a:ext uri="{FF2B5EF4-FFF2-40B4-BE49-F238E27FC236}">
                <a16:creationId xmlns:a16="http://schemas.microsoft.com/office/drawing/2014/main" id="{D58E47A3-D8AD-0978-0319-635FB712D37E}"/>
              </a:ext>
            </a:extLst>
          </p:cNvPr>
          <p:cNvSpPr/>
          <p:nvPr/>
        </p:nvSpPr>
        <p:spPr>
          <a:xfrm>
            <a:off x="8526832" y="5491491"/>
            <a:ext cx="271780" cy="72390"/>
          </a:xfrm>
          <a:custGeom>
            <a:avLst/>
            <a:gdLst/>
            <a:ahLst/>
            <a:cxnLst/>
            <a:rect l="l" t="t" r="r" b="b"/>
            <a:pathLst>
              <a:path w="271779" h="72389">
                <a:moveTo>
                  <a:pt x="0" y="0"/>
                </a:moveTo>
                <a:lnTo>
                  <a:pt x="749" y="2476"/>
                </a:lnTo>
                <a:lnTo>
                  <a:pt x="269875" y="72224"/>
                </a:lnTo>
                <a:lnTo>
                  <a:pt x="271170" y="70281"/>
                </a:lnTo>
                <a:lnTo>
                  <a:pt x="0" y="0"/>
                </a:lnTo>
                <a:close/>
              </a:path>
            </a:pathLst>
          </a:custGeom>
          <a:solidFill>
            <a:srgbClr val="72A0D1"/>
          </a:solidFill>
        </p:spPr>
        <p:txBody>
          <a:bodyPr wrap="square" lIns="0" tIns="0" rIns="0" bIns="0" rtlCol="0"/>
          <a:lstStyle/>
          <a:p>
            <a:endParaRPr/>
          </a:p>
        </p:txBody>
      </p:sp>
      <p:sp>
        <p:nvSpPr>
          <p:cNvPr id="358" name="object 358">
            <a:extLst>
              <a:ext uri="{FF2B5EF4-FFF2-40B4-BE49-F238E27FC236}">
                <a16:creationId xmlns:a16="http://schemas.microsoft.com/office/drawing/2014/main" id="{D37B7399-26C8-1FB7-72C8-545435CA5241}"/>
              </a:ext>
            </a:extLst>
          </p:cNvPr>
          <p:cNvSpPr/>
          <p:nvPr/>
        </p:nvSpPr>
        <p:spPr>
          <a:xfrm>
            <a:off x="8527580" y="5493965"/>
            <a:ext cx="269240" cy="71755"/>
          </a:xfrm>
          <a:custGeom>
            <a:avLst/>
            <a:gdLst/>
            <a:ahLst/>
            <a:cxnLst/>
            <a:rect l="l" t="t" r="r" b="b"/>
            <a:pathLst>
              <a:path w="269240" h="71754">
                <a:moveTo>
                  <a:pt x="0" y="0"/>
                </a:moveTo>
                <a:lnTo>
                  <a:pt x="800" y="2489"/>
                </a:lnTo>
                <a:lnTo>
                  <a:pt x="267830" y="71704"/>
                </a:lnTo>
                <a:lnTo>
                  <a:pt x="269125" y="69748"/>
                </a:lnTo>
                <a:lnTo>
                  <a:pt x="0" y="0"/>
                </a:lnTo>
                <a:close/>
              </a:path>
            </a:pathLst>
          </a:custGeom>
          <a:solidFill>
            <a:srgbClr val="6F9BCD"/>
          </a:solidFill>
        </p:spPr>
        <p:txBody>
          <a:bodyPr wrap="square" lIns="0" tIns="0" rIns="0" bIns="0" rtlCol="0"/>
          <a:lstStyle/>
          <a:p>
            <a:endParaRPr/>
          </a:p>
        </p:txBody>
      </p:sp>
      <p:sp>
        <p:nvSpPr>
          <p:cNvPr id="359" name="object 359">
            <a:extLst>
              <a:ext uri="{FF2B5EF4-FFF2-40B4-BE49-F238E27FC236}">
                <a16:creationId xmlns:a16="http://schemas.microsoft.com/office/drawing/2014/main" id="{94FA0F2A-A333-1E4C-D595-5F411348C76F}"/>
              </a:ext>
            </a:extLst>
          </p:cNvPr>
          <p:cNvSpPr/>
          <p:nvPr/>
        </p:nvSpPr>
        <p:spPr>
          <a:xfrm>
            <a:off x="8528377" y="5496459"/>
            <a:ext cx="267335" cy="71755"/>
          </a:xfrm>
          <a:custGeom>
            <a:avLst/>
            <a:gdLst/>
            <a:ahLst/>
            <a:cxnLst/>
            <a:rect l="l" t="t" r="r" b="b"/>
            <a:pathLst>
              <a:path w="267334" h="71754">
                <a:moveTo>
                  <a:pt x="0" y="0"/>
                </a:moveTo>
                <a:lnTo>
                  <a:pt x="787" y="2489"/>
                </a:lnTo>
                <a:lnTo>
                  <a:pt x="265684" y="71145"/>
                </a:lnTo>
                <a:lnTo>
                  <a:pt x="266598" y="69862"/>
                </a:lnTo>
                <a:lnTo>
                  <a:pt x="267030" y="69215"/>
                </a:lnTo>
                <a:lnTo>
                  <a:pt x="0" y="0"/>
                </a:lnTo>
                <a:close/>
              </a:path>
            </a:pathLst>
          </a:custGeom>
          <a:solidFill>
            <a:srgbClr val="6B98CB"/>
          </a:solidFill>
        </p:spPr>
        <p:txBody>
          <a:bodyPr wrap="square" lIns="0" tIns="0" rIns="0" bIns="0" rtlCol="0"/>
          <a:lstStyle/>
          <a:p>
            <a:endParaRPr/>
          </a:p>
        </p:txBody>
      </p:sp>
      <p:sp>
        <p:nvSpPr>
          <p:cNvPr id="360" name="object 360">
            <a:extLst>
              <a:ext uri="{FF2B5EF4-FFF2-40B4-BE49-F238E27FC236}">
                <a16:creationId xmlns:a16="http://schemas.microsoft.com/office/drawing/2014/main" id="{3B1C1C0E-76AB-A1B9-FC80-0BD10EE8D91D}"/>
              </a:ext>
            </a:extLst>
          </p:cNvPr>
          <p:cNvSpPr/>
          <p:nvPr/>
        </p:nvSpPr>
        <p:spPr>
          <a:xfrm>
            <a:off x="8529167" y="5498953"/>
            <a:ext cx="265430" cy="71120"/>
          </a:xfrm>
          <a:custGeom>
            <a:avLst/>
            <a:gdLst/>
            <a:ahLst/>
            <a:cxnLst/>
            <a:rect l="l" t="t" r="r" b="b"/>
            <a:pathLst>
              <a:path w="265429" h="71120">
                <a:moveTo>
                  <a:pt x="0" y="0"/>
                </a:moveTo>
                <a:lnTo>
                  <a:pt x="850" y="2501"/>
                </a:lnTo>
                <a:lnTo>
                  <a:pt x="263550" y="70599"/>
                </a:lnTo>
                <a:lnTo>
                  <a:pt x="264896" y="68656"/>
                </a:lnTo>
                <a:lnTo>
                  <a:pt x="0" y="0"/>
                </a:lnTo>
                <a:close/>
              </a:path>
            </a:pathLst>
          </a:custGeom>
          <a:solidFill>
            <a:srgbClr val="6794C9"/>
          </a:solidFill>
        </p:spPr>
        <p:txBody>
          <a:bodyPr wrap="square" lIns="0" tIns="0" rIns="0" bIns="0" rtlCol="0"/>
          <a:lstStyle/>
          <a:p>
            <a:endParaRPr/>
          </a:p>
        </p:txBody>
      </p:sp>
      <p:sp>
        <p:nvSpPr>
          <p:cNvPr id="361" name="object 361">
            <a:extLst>
              <a:ext uri="{FF2B5EF4-FFF2-40B4-BE49-F238E27FC236}">
                <a16:creationId xmlns:a16="http://schemas.microsoft.com/office/drawing/2014/main" id="{97958C8E-318A-E991-D3BF-5610AD645A20}"/>
              </a:ext>
            </a:extLst>
          </p:cNvPr>
          <p:cNvSpPr/>
          <p:nvPr/>
        </p:nvSpPr>
        <p:spPr>
          <a:xfrm>
            <a:off x="8530011" y="5501462"/>
            <a:ext cx="262890" cy="70485"/>
          </a:xfrm>
          <a:custGeom>
            <a:avLst/>
            <a:gdLst/>
            <a:ahLst/>
            <a:cxnLst/>
            <a:rect l="l" t="t" r="r" b="b"/>
            <a:pathLst>
              <a:path w="262890" h="70485">
                <a:moveTo>
                  <a:pt x="0" y="0"/>
                </a:moveTo>
                <a:lnTo>
                  <a:pt x="850" y="2501"/>
                </a:lnTo>
                <a:lnTo>
                  <a:pt x="261302" y="70015"/>
                </a:lnTo>
                <a:lnTo>
                  <a:pt x="262699" y="68084"/>
                </a:lnTo>
                <a:lnTo>
                  <a:pt x="0" y="0"/>
                </a:lnTo>
                <a:close/>
              </a:path>
            </a:pathLst>
          </a:custGeom>
          <a:solidFill>
            <a:srgbClr val="6791C7"/>
          </a:solidFill>
        </p:spPr>
        <p:txBody>
          <a:bodyPr wrap="square" lIns="0" tIns="0" rIns="0" bIns="0" rtlCol="0"/>
          <a:lstStyle/>
          <a:p>
            <a:endParaRPr/>
          </a:p>
        </p:txBody>
      </p:sp>
      <p:sp>
        <p:nvSpPr>
          <p:cNvPr id="362" name="object 362">
            <a:extLst>
              <a:ext uri="{FF2B5EF4-FFF2-40B4-BE49-F238E27FC236}">
                <a16:creationId xmlns:a16="http://schemas.microsoft.com/office/drawing/2014/main" id="{DD87B7EA-A12C-0B13-B63E-A6E07C858FCD}"/>
              </a:ext>
            </a:extLst>
          </p:cNvPr>
          <p:cNvSpPr/>
          <p:nvPr/>
        </p:nvSpPr>
        <p:spPr>
          <a:xfrm>
            <a:off x="8530864" y="5503970"/>
            <a:ext cx="260985" cy="69850"/>
          </a:xfrm>
          <a:custGeom>
            <a:avLst/>
            <a:gdLst/>
            <a:ahLst/>
            <a:cxnLst/>
            <a:rect l="l" t="t" r="r" b="b"/>
            <a:pathLst>
              <a:path w="260984" h="69850">
                <a:moveTo>
                  <a:pt x="0" y="0"/>
                </a:moveTo>
                <a:lnTo>
                  <a:pt x="901" y="2527"/>
                </a:lnTo>
                <a:lnTo>
                  <a:pt x="259054" y="69430"/>
                </a:lnTo>
                <a:lnTo>
                  <a:pt x="260451" y="67500"/>
                </a:lnTo>
                <a:lnTo>
                  <a:pt x="0" y="0"/>
                </a:lnTo>
                <a:close/>
              </a:path>
            </a:pathLst>
          </a:custGeom>
          <a:solidFill>
            <a:srgbClr val="628DC4"/>
          </a:solidFill>
        </p:spPr>
        <p:txBody>
          <a:bodyPr wrap="square" lIns="0" tIns="0" rIns="0" bIns="0" rtlCol="0"/>
          <a:lstStyle/>
          <a:p>
            <a:endParaRPr/>
          </a:p>
        </p:txBody>
      </p:sp>
      <p:sp>
        <p:nvSpPr>
          <p:cNvPr id="363" name="object 363">
            <a:extLst>
              <a:ext uri="{FF2B5EF4-FFF2-40B4-BE49-F238E27FC236}">
                <a16:creationId xmlns:a16="http://schemas.microsoft.com/office/drawing/2014/main" id="{6E9593B4-0060-380A-4E62-8310EA53FA49}"/>
              </a:ext>
            </a:extLst>
          </p:cNvPr>
          <p:cNvSpPr/>
          <p:nvPr/>
        </p:nvSpPr>
        <p:spPr>
          <a:xfrm>
            <a:off x="8531758" y="5506492"/>
            <a:ext cx="258445" cy="69215"/>
          </a:xfrm>
          <a:custGeom>
            <a:avLst/>
            <a:gdLst/>
            <a:ahLst/>
            <a:cxnLst/>
            <a:rect l="l" t="t" r="r" b="b"/>
            <a:pathLst>
              <a:path w="258445" h="69214">
                <a:moveTo>
                  <a:pt x="0" y="0"/>
                </a:moveTo>
                <a:lnTo>
                  <a:pt x="901" y="2527"/>
                </a:lnTo>
                <a:lnTo>
                  <a:pt x="256705" y="68821"/>
                </a:lnTo>
                <a:lnTo>
                  <a:pt x="258152" y="66903"/>
                </a:lnTo>
                <a:lnTo>
                  <a:pt x="0" y="0"/>
                </a:lnTo>
                <a:close/>
              </a:path>
            </a:pathLst>
          </a:custGeom>
          <a:solidFill>
            <a:srgbClr val="5C89C1"/>
          </a:solidFill>
        </p:spPr>
        <p:txBody>
          <a:bodyPr wrap="square" lIns="0" tIns="0" rIns="0" bIns="0" rtlCol="0"/>
          <a:lstStyle/>
          <a:p>
            <a:endParaRPr/>
          </a:p>
        </p:txBody>
      </p:sp>
      <p:sp>
        <p:nvSpPr>
          <p:cNvPr id="364" name="object 364">
            <a:extLst>
              <a:ext uri="{FF2B5EF4-FFF2-40B4-BE49-F238E27FC236}">
                <a16:creationId xmlns:a16="http://schemas.microsoft.com/office/drawing/2014/main" id="{FF358BB4-6ACE-D744-1986-29248C68FE03}"/>
              </a:ext>
            </a:extLst>
          </p:cNvPr>
          <p:cNvSpPr/>
          <p:nvPr/>
        </p:nvSpPr>
        <p:spPr>
          <a:xfrm>
            <a:off x="8532665" y="5509014"/>
            <a:ext cx="255904" cy="68580"/>
          </a:xfrm>
          <a:custGeom>
            <a:avLst/>
            <a:gdLst/>
            <a:ahLst/>
            <a:cxnLst/>
            <a:rect l="l" t="t" r="r" b="b"/>
            <a:pathLst>
              <a:path w="255904" h="68579">
                <a:moveTo>
                  <a:pt x="0" y="0"/>
                </a:moveTo>
                <a:lnTo>
                  <a:pt x="952" y="2539"/>
                </a:lnTo>
                <a:lnTo>
                  <a:pt x="254342" y="68211"/>
                </a:lnTo>
                <a:lnTo>
                  <a:pt x="255803" y="66293"/>
                </a:lnTo>
                <a:lnTo>
                  <a:pt x="0" y="0"/>
                </a:lnTo>
                <a:close/>
              </a:path>
            </a:pathLst>
          </a:custGeom>
          <a:solidFill>
            <a:srgbClr val="5C86BF"/>
          </a:solidFill>
        </p:spPr>
        <p:txBody>
          <a:bodyPr wrap="square" lIns="0" tIns="0" rIns="0" bIns="0" rtlCol="0"/>
          <a:lstStyle/>
          <a:p>
            <a:endParaRPr/>
          </a:p>
        </p:txBody>
      </p:sp>
      <p:sp>
        <p:nvSpPr>
          <p:cNvPr id="365" name="object 365">
            <a:extLst>
              <a:ext uri="{FF2B5EF4-FFF2-40B4-BE49-F238E27FC236}">
                <a16:creationId xmlns:a16="http://schemas.microsoft.com/office/drawing/2014/main" id="{84E0A5FB-077E-4A1F-AEE9-60A41390611B}"/>
              </a:ext>
            </a:extLst>
          </p:cNvPr>
          <p:cNvSpPr/>
          <p:nvPr/>
        </p:nvSpPr>
        <p:spPr>
          <a:xfrm>
            <a:off x="8533620" y="5511549"/>
            <a:ext cx="253377" cy="125675"/>
          </a:xfrm>
          <a:prstGeom prst="rect">
            <a:avLst/>
          </a:prstGeom>
          <a:blipFill>
            <a:blip r:embed="rId48" cstate="print"/>
            <a:stretch>
              <a:fillRect/>
            </a:stretch>
          </a:blipFill>
        </p:spPr>
        <p:txBody>
          <a:bodyPr wrap="square" lIns="0" tIns="0" rIns="0" bIns="0" rtlCol="0"/>
          <a:lstStyle/>
          <a:p>
            <a:endParaRPr/>
          </a:p>
        </p:txBody>
      </p:sp>
      <p:sp>
        <p:nvSpPr>
          <p:cNvPr id="366" name="object 366">
            <a:extLst>
              <a:ext uri="{FF2B5EF4-FFF2-40B4-BE49-F238E27FC236}">
                <a16:creationId xmlns:a16="http://schemas.microsoft.com/office/drawing/2014/main" id="{9307856A-62F5-544D-B710-17AB4B4D53D4}"/>
              </a:ext>
            </a:extLst>
          </p:cNvPr>
          <p:cNvSpPr/>
          <p:nvPr/>
        </p:nvSpPr>
        <p:spPr>
          <a:xfrm>
            <a:off x="8588967" y="5153140"/>
            <a:ext cx="253288" cy="216813"/>
          </a:xfrm>
          <a:prstGeom prst="rect">
            <a:avLst/>
          </a:prstGeom>
          <a:blipFill>
            <a:blip r:embed="rId49" cstate="print"/>
            <a:stretch>
              <a:fillRect/>
            </a:stretch>
          </a:blipFill>
        </p:spPr>
        <p:txBody>
          <a:bodyPr wrap="square" lIns="0" tIns="0" rIns="0" bIns="0" rtlCol="0"/>
          <a:lstStyle/>
          <a:p>
            <a:endParaRPr/>
          </a:p>
        </p:txBody>
      </p:sp>
      <p:sp>
        <p:nvSpPr>
          <p:cNvPr id="367" name="object 367">
            <a:extLst>
              <a:ext uri="{FF2B5EF4-FFF2-40B4-BE49-F238E27FC236}">
                <a16:creationId xmlns:a16="http://schemas.microsoft.com/office/drawing/2014/main" id="{CA6B3ECE-68BC-CAF9-6479-B6B9F053B04C}"/>
              </a:ext>
            </a:extLst>
          </p:cNvPr>
          <p:cNvSpPr/>
          <p:nvPr/>
        </p:nvSpPr>
        <p:spPr>
          <a:xfrm>
            <a:off x="8587766" y="5222187"/>
            <a:ext cx="255270" cy="150495"/>
          </a:xfrm>
          <a:custGeom>
            <a:avLst/>
            <a:gdLst/>
            <a:ahLst/>
            <a:cxnLst/>
            <a:rect l="l" t="t" r="r" b="b"/>
            <a:pathLst>
              <a:path w="255270" h="150495">
                <a:moveTo>
                  <a:pt x="1206" y="0"/>
                </a:moveTo>
                <a:lnTo>
                  <a:pt x="0" y="1892"/>
                </a:lnTo>
                <a:lnTo>
                  <a:pt x="254647" y="150469"/>
                </a:lnTo>
                <a:lnTo>
                  <a:pt x="254495" y="147764"/>
                </a:lnTo>
                <a:lnTo>
                  <a:pt x="1206" y="0"/>
                </a:lnTo>
                <a:close/>
              </a:path>
            </a:pathLst>
          </a:custGeom>
          <a:solidFill>
            <a:srgbClr val="5F8CC3"/>
          </a:solidFill>
        </p:spPr>
        <p:txBody>
          <a:bodyPr wrap="square" lIns="0" tIns="0" rIns="0" bIns="0" rtlCol="0"/>
          <a:lstStyle/>
          <a:p>
            <a:endParaRPr/>
          </a:p>
        </p:txBody>
      </p:sp>
      <p:sp>
        <p:nvSpPr>
          <p:cNvPr id="368" name="object 368">
            <a:extLst>
              <a:ext uri="{FF2B5EF4-FFF2-40B4-BE49-F238E27FC236}">
                <a16:creationId xmlns:a16="http://schemas.microsoft.com/office/drawing/2014/main" id="{27F219B3-8D53-CCEF-9622-DBF16BE57FD8}"/>
              </a:ext>
            </a:extLst>
          </p:cNvPr>
          <p:cNvSpPr/>
          <p:nvPr/>
        </p:nvSpPr>
        <p:spPr>
          <a:xfrm>
            <a:off x="8586613" y="5224084"/>
            <a:ext cx="256540" cy="151765"/>
          </a:xfrm>
          <a:custGeom>
            <a:avLst/>
            <a:gdLst/>
            <a:ahLst/>
            <a:cxnLst/>
            <a:rect l="l" t="t" r="r" b="b"/>
            <a:pathLst>
              <a:path w="256540" h="151764">
                <a:moveTo>
                  <a:pt x="1155" y="0"/>
                </a:moveTo>
                <a:lnTo>
                  <a:pt x="0" y="1930"/>
                </a:lnTo>
                <a:lnTo>
                  <a:pt x="255955" y="151257"/>
                </a:lnTo>
                <a:lnTo>
                  <a:pt x="255803" y="148564"/>
                </a:lnTo>
                <a:lnTo>
                  <a:pt x="1155" y="0"/>
                </a:lnTo>
                <a:close/>
              </a:path>
            </a:pathLst>
          </a:custGeom>
          <a:solidFill>
            <a:srgbClr val="618FC5"/>
          </a:solidFill>
        </p:spPr>
        <p:txBody>
          <a:bodyPr wrap="square" lIns="0" tIns="0" rIns="0" bIns="0" rtlCol="0"/>
          <a:lstStyle/>
          <a:p>
            <a:endParaRPr/>
          </a:p>
        </p:txBody>
      </p:sp>
      <p:sp>
        <p:nvSpPr>
          <p:cNvPr id="369" name="object 369">
            <a:extLst>
              <a:ext uri="{FF2B5EF4-FFF2-40B4-BE49-F238E27FC236}">
                <a16:creationId xmlns:a16="http://schemas.microsoft.com/office/drawing/2014/main" id="{B190F9F4-F233-DE1D-689D-61AB4C58420C}"/>
              </a:ext>
            </a:extLst>
          </p:cNvPr>
          <p:cNvSpPr/>
          <p:nvPr/>
        </p:nvSpPr>
        <p:spPr>
          <a:xfrm>
            <a:off x="8585452" y="5226001"/>
            <a:ext cx="257810" cy="152400"/>
          </a:xfrm>
          <a:custGeom>
            <a:avLst/>
            <a:gdLst/>
            <a:ahLst/>
            <a:cxnLst/>
            <a:rect l="l" t="t" r="r" b="b"/>
            <a:pathLst>
              <a:path w="257809" h="152400">
                <a:moveTo>
                  <a:pt x="1155" y="0"/>
                </a:moveTo>
                <a:lnTo>
                  <a:pt x="0" y="1930"/>
                </a:lnTo>
                <a:lnTo>
                  <a:pt x="257225" y="152006"/>
                </a:lnTo>
                <a:lnTo>
                  <a:pt x="257111" y="149326"/>
                </a:lnTo>
                <a:lnTo>
                  <a:pt x="1155" y="0"/>
                </a:lnTo>
                <a:close/>
              </a:path>
            </a:pathLst>
          </a:custGeom>
          <a:solidFill>
            <a:srgbClr val="6493C9"/>
          </a:solidFill>
        </p:spPr>
        <p:txBody>
          <a:bodyPr wrap="square" lIns="0" tIns="0" rIns="0" bIns="0" rtlCol="0"/>
          <a:lstStyle/>
          <a:p>
            <a:endParaRPr/>
          </a:p>
        </p:txBody>
      </p:sp>
      <p:sp>
        <p:nvSpPr>
          <p:cNvPr id="370" name="object 370">
            <a:extLst>
              <a:ext uri="{FF2B5EF4-FFF2-40B4-BE49-F238E27FC236}">
                <a16:creationId xmlns:a16="http://schemas.microsoft.com/office/drawing/2014/main" id="{11B1741C-A9E7-85D0-3CCF-769D57C1A45E}"/>
              </a:ext>
            </a:extLst>
          </p:cNvPr>
          <p:cNvSpPr/>
          <p:nvPr/>
        </p:nvSpPr>
        <p:spPr>
          <a:xfrm>
            <a:off x="8584317" y="5227924"/>
            <a:ext cx="259079" cy="153035"/>
          </a:xfrm>
          <a:custGeom>
            <a:avLst/>
            <a:gdLst/>
            <a:ahLst/>
            <a:cxnLst/>
            <a:rect l="l" t="t" r="r" b="b"/>
            <a:pathLst>
              <a:path w="259079" h="153035">
                <a:moveTo>
                  <a:pt x="1130" y="0"/>
                </a:moveTo>
                <a:lnTo>
                  <a:pt x="0" y="1943"/>
                </a:lnTo>
                <a:lnTo>
                  <a:pt x="258470" y="152742"/>
                </a:lnTo>
                <a:lnTo>
                  <a:pt x="258368" y="150075"/>
                </a:lnTo>
                <a:lnTo>
                  <a:pt x="1130" y="0"/>
                </a:lnTo>
                <a:close/>
              </a:path>
            </a:pathLst>
          </a:custGeom>
          <a:solidFill>
            <a:srgbClr val="6897CB"/>
          </a:solidFill>
        </p:spPr>
        <p:txBody>
          <a:bodyPr wrap="square" lIns="0" tIns="0" rIns="0" bIns="0" rtlCol="0"/>
          <a:lstStyle/>
          <a:p>
            <a:endParaRPr/>
          </a:p>
        </p:txBody>
      </p:sp>
      <p:sp>
        <p:nvSpPr>
          <p:cNvPr id="371" name="object 371">
            <a:extLst>
              <a:ext uri="{FF2B5EF4-FFF2-40B4-BE49-F238E27FC236}">
                <a16:creationId xmlns:a16="http://schemas.microsoft.com/office/drawing/2014/main" id="{402460D2-5D42-A66A-A85F-E9105D747573}"/>
              </a:ext>
            </a:extLst>
          </p:cNvPr>
          <p:cNvSpPr/>
          <p:nvPr/>
        </p:nvSpPr>
        <p:spPr>
          <a:xfrm>
            <a:off x="8583202" y="5229870"/>
            <a:ext cx="259715" cy="153670"/>
          </a:xfrm>
          <a:custGeom>
            <a:avLst/>
            <a:gdLst/>
            <a:ahLst/>
            <a:cxnLst/>
            <a:rect l="l" t="t" r="r" b="b"/>
            <a:pathLst>
              <a:path w="259715" h="153670">
                <a:moveTo>
                  <a:pt x="1117" y="0"/>
                </a:moveTo>
                <a:lnTo>
                  <a:pt x="0" y="1943"/>
                </a:lnTo>
                <a:lnTo>
                  <a:pt x="259676" y="153454"/>
                </a:lnTo>
                <a:lnTo>
                  <a:pt x="259587" y="150799"/>
                </a:lnTo>
                <a:lnTo>
                  <a:pt x="1117" y="0"/>
                </a:lnTo>
                <a:close/>
              </a:path>
            </a:pathLst>
          </a:custGeom>
          <a:solidFill>
            <a:srgbClr val="6C9BCD"/>
          </a:solidFill>
        </p:spPr>
        <p:txBody>
          <a:bodyPr wrap="square" lIns="0" tIns="0" rIns="0" bIns="0" rtlCol="0"/>
          <a:lstStyle/>
          <a:p>
            <a:endParaRPr/>
          </a:p>
        </p:txBody>
      </p:sp>
      <p:sp>
        <p:nvSpPr>
          <p:cNvPr id="372" name="object 372">
            <a:extLst>
              <a:ext uri="{FF2B5EF4-FFF2-40B4-BE49-F238E27FC236}">
                <a16:creationId xmlns:a16="http://schemas.microsoft.com/office/drawing/2014/main" id="{94DF974E-1081-B55E-9AB7-73E15F1B865D}"/>
              </a:ext>
            </a:extLst>
          </p:cNvPr>
          <p:cNvSpPr/>
          <p:nvPr/>
        </p:nvSpPr>
        <p:spPr>
          <a:xfrm>
            <a:off x="8582100" y="5231814"/>
            <a:ext cx="260985" cy="154305"/>
          </a:xfrm>
          <a:custGeom>
            <a:avLst/>
            <a:gdLst/>
            <a:ahLst/>
            <a:cxnLst/>
            <a:rect l="l" t="t" r="r" b="b"/>
            <a:pathLst>
              <a:path w="260984" h="154304">
                <a:moveTo>
                  <a:pt x="1092" y="0"/>
                </a:moveTo>
                <a:lnTo>
                  <a:pt x="0" y="1955"/>
                </a:lnTo>
                <a:lnTo>
                  <a:pt x="260832" y="154139"/>
                </a:lnTo>
                <a:lnTo>
                  <a:pt x="260781" y="151511"/>
                </a:lnTo>
                <a:lnTo>
                  <a:pt x="1092" y="0"/>
                </a:lnTo>
                <a:close/>
              </a:path>
            </a:pathLst>
          </a:custGeom>
          <a:solidFill>
            <a:srgbClr val="6E9FD2"/>
          </a:solidFill>
        </p:spPr>
        <p:txBody>
          <a:bodyPr wrap="square" lIns="0" tIns="0" rIns="0" bIns="0" rtlCol="0"/>
          <a:lstStyle/>
          <a:p>
            <a:endParaRPr/>
          </a:p>
        </p:txBody>
      </p:sp>
      <p:sp>
        <p:nvSpPr>
          <p:cNvPr id="373" name="object 373">
            <a:extLst>
              <a:ext uri="{FF2B5EF4-FFF2-40B4-BE49-F238E27FC236}">
                <a16:creationId xmlns:a16="http://schemas.microsoft.com/office/drawing/2014/main" id="{6957D0B9-20C3-FE19-C449-FC927C9B0102}"/>
              </a:ext>
            </a:extLst>
          </p:cNvPr>
          <p:cNvSpPr/>
          <p:nvPr/>
        </p:nvSpPr>
        <p:spPr>
          <a:xfrm>
            <a:off x="8581021" y="5233772"/>
            <a:ext cx="262255" cy="154940"/>
          </a:xfrm>
          <a:custGeom>
            <a:avLst/>
            <a:gdLst/>
            <a:ahLst/>
            <a:cxnLst/>
            <a:rect l="l" t="t" r="r" b="b"/>
            <a:pathLst>
              <a:path w="262254" h="154939">
                <a:moveTo>
                  <a:pt x="1079" y="0"/>
                </a:moveTo>
                <a:lnTo>
                  <a:pt x="0" y="1968"/>
                </a:lnTo>
                <a:lnTo>
                  <a:pt x="261988" y="154813"/>
                </a:lnTo>
                <a:lnTo>
                  <a:pt x="261924" y="152184"/>
                </a:lnTo>
                <a:lnTo>
                  <a:pt x="1079" y="0"/>
                </a:lnTo>
                <a:close/>
              </a:path>
            </a:pathLst>
          </a:custGeom>
          <a:solidFill>
            <a:srgbClr val="72A3D4"/>
          </a:solidFill>
        </p:spPr>
        <p:txBody>
          <a:bodyPr wrap="square" lIns="0" tIns="0" rIns="0" bIns="0" rtlCol="0"/>
          <a:lstStyle/>
          <a:p>
            <a:endParaRPr/>
          </a:p>
        </p:txBody>
      </p:sp>
      <p:sp>
        <p:nvSpPr>
          <p:cNvPr id="374" name="object 374">
            <a:extLst>
              <a:ext uri="{FF2B5EF4-FFF2-40B4-BE49-F238E27FC236}">
                <a16:creationId xmlns:a16="http://schemas.microsoft.com/office/drawing/2014/main" id="{066AFB67-CD69-E6BC-1A28-8242C5F32F69}"/>
              </a:ext>
            </a:extLst>
          </p:cNvPr>
          <p:cNvSpPr/>
          <p:nvPr/>
        </p:nvSpPr>
        <p:spPr>
          <a:xfrm>
            <a:off x="8579954" y="5235745"/>
            <a:ext cx="263525" cy="155575"/>
          </a:xfrm>
          <a:custGeom>
            <a:avLst/>
            <a:gdLst/>
            <a:ahLst/>
            <a:cxnLst/>
            <a:rect l="l" t="t" r="r" b="b"/>
            <a:pathLst>
              <a:path w="263525" h="155575">
                <a:moveTo>
                  <a:pt x="1066" y="0"/>
                </a:moveTo>
                <a:lnTo>
                  <a:pt x="0" y="1981"/>
                </a:lnTo>
                <a:lnTo>
                  <a:pt x="263080" y="155460"/>
                </a:lnTo>
                <a:lnTo>
                  <a:pt x="263055" y="152844"/>
                </a:lnTo>
                <a:lnTo>
                  <a:pt x="1066" y="0"/>
                </a:lnTo>
                <a:close/>
              </a:path>
            </a:pathLst>
          </a:custGeom>
          <a:solidFill>
            <a:srgbClr val="76A7D6"/>
          </a:solidFill>
        </p:spPr>
        <p:txBody>
          <a:bodyPr wrap="square" lIns="0" tIns="0" rIns="0" bIns="0" rtlCol="0"/>
          <a:lstStyle/>
          <a:p>
            <a:endParaRPr/>
          </a:p>
        </p:txBody>
      </p:sp>
      <p:sp>
        <p:nvSpPr>
          <p:cNvPr id="375" name="object 375">
            <a:extLst>
              <a:ext uri="{FF2B5EF4-FFF2-40B4-BE49-F238E27FC236}">
                <a16:creationId xmlns:a16="http://schemas.microsoft.com/office/drawing/2014/main" id="{956A1164-BCF5-541F-6A03-9EF34E307D9F}"/>
              </a:ext>
            </a:extLst>
          </p:cNvPr>
          <p:cNvSpPr/>
          <p:nvPr/>
        </p:nvSpPr>
        <p:spPr>
          <a:xfrm>
            <a:off x="8578915" y="5237723"/>
            <a:ext cx="264160" cy="156210"/>
          </a:xfrm>
          <a:custGeom>
            <a:avLst/>
            <a:gdLst/>
            <a:ahLst/>
            <a:cxnLst/>
            <a:rect l="l" t="t" r="r" b="b"/>
            <a:pathLst>
              <a:path w="264159" h="156210">
                <a:moveTo>
                  <a:pt x="1041" y="0"/>
                </a:moveTo>
                <a:lnTo>
                  <a:pt x="0" y="1993"/>
                </a:lnTo>
                <a:lnTo>
                  <a:pt x="264134" y="156095"/>
                </a:lnTo>
                <a:lnTo>
                  <a:pt x="264121" y="153479"/>
                </a:lnTo>
                <a:lnTo>
                  <a:pt x="1041" y="0"/>
                </a:lnTo>
                <a:close/>
              </a:path>
            </a:pathLst>
          </a:custGeom>
          <a:solidFill>
            <a:srgbClr val="76ABDC"/>
          </a:solidFill>
        </p:spPr>
        <p:txBody>
          <a:bodyPr wrap="square" lIns="0" tIns="0" rIns="0" bIns="0" rtlCol="0"/>
          <a:lstStyle/>
          <a:p>
            <a:endParaRPr/>
          </a:p>
        </p:txBody>
      </p:sp>
      <p:sp>
        <p:nvSpPr>
          <p:cNvPr id="376" name="object 376">
            <a:extLst>
              <a:ext uri="{FF2B5EF4-FFF2-40B4-BE49-F238E27FC236}">
                <a16:creationId xmlns:a16="http://schemas.microsoft.com/office/drawing/2014/main" id="{944DBB23-445E-9DA7-0295-676AAEF895B0}"/>
              </a:ext>
            </a:extLst>
          </p:cNvPr>
          <p:cNvSpPr/>
          <p:nvPr/>
        </p:nvSpPr>
        <p:spPr>
          <a:xfrm>
            <a:off x="8577870" y="5239717"/>
            <a:ext cx="265430" cy="156845"/>
          </a:xfrm>
          <a:custGeom>
            <a:avLst/>
            <a:gdLst/>
            <a:ahLst/>
            <a:cxnLst/>
            <a:rect l="l" t="t" r="r" b="b"/>
            <a:pathLst>
              <a:path w="265429" h="156845">
                <a:moveTo>
                  <a:pt x="1041" y="0"/>
                </a:moveTo>
                <a:lnTo>
                  <a:pt x="0" y="1993"/>
                </a:lnTo>
                <a:lnTo>
                  <a:pt x="265175" y="156705"/>
                </a:lnTo>
                <a:lnTo>
                  <a:pt x="265175" y="154101"/>
                </a:lnTo>
                <a:lnTo>
                  <a:pt x="1041" y="0"/>
                </a:lnTo>
                <a:close/>
              </a:path>
            </a:pathLst>
          </a:custGeom>
          <a:solidFill>
            <a:srgbClr val="7AAFDE"/>
          </a:solidFill>
        </p:spPr>
        <p:txBody>
          <a:bodyPr wrap="square" lIns="0" tIns="0" rIns="0" bIns="0" rtlCol="0"/>
          <a:lstStyle/>
          <a:p>
            <a:endParaRPr/>
          </a:p>
        </p:txBody>
      </p:sp>
      <p:sp>
        <p:nvSpPr>
          <p:cNvPr id="377" name="object 377">
            <a:extLst>
              <a:ext uri="{FF2B5EF4-FFF2-40B4-BE49-F238E27FC236}">
                <a16:creationId xmlns:a16="http://schemas.microsoft.com/office/drawing/2014/main" id="{FC876B77-1F46-F1F6-2CC5-273CEEF94280}"/>
              </a:ext>
            </a:extLst>
          </p:cNvPr>
          <p:cNvSpPr/>
          <p:nvPr/>
        </p:nvSpPr>
        <p:spPr>
          <a:xfrm>
            <a:off x="8576871" y="5241710"/>
            <a:ext cx="266700" cy="157480"/>
          </a:xfrm>
          <a:custGeom>
            <a:avLst/>
            <a:gdLst/>
            <a:ahLst/>
            <a:cxnLst/>
            <a:rect l="l" t="t" r="r" b="b"/>
            <a:pathLst>
              <a:path w="266700" h="157479">
                <a:moveTo>
                  <a:pt x="1003" y="0"/>
                </a:moveTo>
                <a:lnTo>
                  <a:pt x="660" y="660"/>
                </a:lnTo>
                <a:lnTo>
                  <a:pt x="0" y="2019"/>
                </a:lnTo>
                <a:lnTo>
                  <a:pt x="266153" y="157289"/>
                </a:lnTo>
                <a:lnTo>
                  <a:pt x="266166" y="154698"/>
                </a:lnTo>
                <a:lnTo>
                  <a:pt x="1003" y="0"/>
                </a:lnTo>
                <a:close/>
              </a:path>
            </a:pathLst>
          </a:custGeom>
          <a:solidFill>
            <a:srgbClr val="7AAFDE"/>
          </a:solidFill>
        </p:spPr>
        <p:txBody>
          <a:bodyPr wrap="square" lIns="0" tIns="0" rIns="0" bIns="0" rtlCol="0"/>
          <a:lstStyle/>
          <a:p>
            <a:endParaRPr/>
          </a:p>
        </p:txBody>
      </p:sp>
      <p:sp>
        <p:nvSpPr>
          <p:cNvPr id="378" name="object 378">
            <a:extLst>
              <a:ext uri="{FF2B5EF4-FFF2-40B4-BE49-F238E27FC236}">
                <a16:creationId xmlns:a16="http://schemas.microsoft.com/office/drawing/2014/main" id="{E7D878EC-745C-3609-005F-42F2A8B71BDE}"/>
              </a:ext>
            </a:extLst>
          </p:cNvPr>
          <p:cNvSpPr/>
          <p:nvPr/>
        </p:nvSpPr>
        <p:spPr>
          <a:xfrm>
            <a:off x="8575868" y="5243723"/>
            <a:ext cx="267335" cy="158115"/>
          </a:xfrm>
          <a:custGeom>
            <a:avLst/>
            <a:gdLst/>
            <a:ahLst/>
            <a:cxnLst/>
            <a:rect l="l" t="t" r="r" b="b"/>
            <a:pathLst>
              <a:path w="267334" h="158114">
                <a:moveTo>
                  <a:pt x="1003" y="0"/>
                </a:moveTo>
                <a:lnTo>
                  <a:pt x="0" y="2019"/>
                </a:lnTo>
                <a:lnTo>
                  <a:pt x="267131" y="157861"/>
                </a:lnTo>
                <a:lnTo>
                  <a:pt x="267157" y="155282"/>
                </a:lnTo>
                <a:lnTo>
                  <a:pt x="1003" y="0"/>
                </a:lnTo>
                <a:close/>
              </a:path>
            </a:pathLst>
          </a:custGeom>
          <a:solidFill>
            <a:srgbClr val="79ABDC"/>
          </a:solidFill>
        </p:spPr>
        <p:txBody>
          <a:bodyPr wrap="square" lIns="0" tIns="0" rIns="0" bIns="0" rtlCol="0"/>
          <a:lstStyle/>
          <a:p>
            <a:endParaRPr/>
          </a:p>
        </p:txBody>
      </p:sp>
      <p:sp>
        <p:nvSpPr>
          <p:cNvPr id="379" name="object 379">
            <a:extLst>
              <a:ext uri="{FF2B5EF4-FFF2-40B4-BE49-F238E27FC236}">
                <a16:creationId xmlns:a16="http://schemas.microsoft.com/office/drawing/2014/main" id="{F9C4EF1C-73AC-F758-1B4B-99EB996315C6}"/>
              </a:ext>
            </a:extLst>
          </p:cNvPr>
          <p:cNvSpPr/>
          <p:nvPr/>
        </p:nvSpPr>
        <p:spPr>
          <a:xfrm>
            <a:off x="8574902" y="5245736"/>
            <a:ext cx="268605" cy="158750"/>
          </a:xfrm>
          <a:custGeom>
            <a:avLst/>
            <a:gdLst/>
            <a:ahLst/>
            <a:cxnLst/>
            <a:rect l="l" t="t" r="r" b="b"/>
            <a:pathLst>
              <a:path w="268604" h="158750">
                <a:moveTo>
                  <a:pt x="965" y="0"/>
                </a:moveTo>
                <a:lnTo>
                  <a:pt x="0" y="2032"/>
                </a:lnTo>
                <a:lnTo>
                  <a:pt x="268033" y="158419"/>
                </a:lnTo>
                <a:lnTo>
                  <a:pt x="268097" y="155854"/>
                </a:lnTo>
                <a:lnTo>
                  <a:pt x="965" y="0"/>
                </a:lnTo>
                <a:close/>
              </a:path>
            </a:pathLst>
          </a:custGeom>
          <a:solidFill>
            <a:srgbClr val="76A7D6"/>
          </a:solidFill>
        </p:spPr>
        <p:txBody>
          <a:bodyPr wrap="square" lIns="0" tIns="0" rIns="0" bIns="0" rtlCol="0"/>
          <a:lstStyle/>
          <a:p>
            <a:endParaRPr/>
          </a:p>
        </p:txBody>
      </p:sp>
      <p:sp>
        <p:nvSpPr>
          <p:cNvPr id="380" name="object 380">
            <a:extLst>
              <a:ext uri="{FF2B5EF4-FFF2-40B4-BE49-F238E27FC236}">
                <a16:creationId xmlns:a16="http://schemas.microsoft.com/office/drawing/2014/main" id="{7894FC84-EFCF-2619-EEC7-6220A9B1C022}"/>
              </a:ext>
            </a:extLst>
          </p:cNvPr>
          <p:cNvSpPr/>
          <p:nvPr/>
        </p:nvSpPr>
        <p:spPr>
          <a:xfrm>
            <a:off x="8573934" y="5247776"/>
            <a:ext cx="269240" cy="159385"/>
          </a:xfrm>
          <a:custGeom>
            <a:avLst/>
            <a:gdLst/>
            <a:ahLst/>
            <a:cxnLst/>
            <a:rect l="l" t="t" r="r" b="b"/>
            <a:pathLst>
              <a:path w="269240" h="159385">
                <a:moveTo>
                  <a:pt x="965" y="0"/>
                </a:moveTo>
                <a:lnTo>
                  <a:pt x="0" y="2032"/>
                </a:lnTo>
                <a:lnTo>
                  <a:pt x="268947" y="158940"/>
                </a:lnTo>
                <a:lnTo>
                  <a:pt x="268998" y="156375"/>
                </a:lnTo>
                <a:lnTo>
                  <a:pt x="965" y="0"/>
                </a:lnTo>
                <a:close/>
              </a:path>
            </a:pathLst>
          </a:custGeom>
          <a:solidFill>
            <a:srgbClr val="72A4D3"/>
          </a:solidFill>
        </p:spPr>
        <p:txBody>
          <a:bodyPr wrap="square" lIns="0" tIns="0" rIns="0" bIns="0" rtlCol="0"/>
          <a:lstStyle/>
          <a:p>
            <a:endParaRPr/>
          </a:p>
        </p:txBody>
      </p:sp>
      <p:sp>
        <p:nvSpPr>
          <p:cNvPr id="381" name="object 381">
            <a:extLst>
              <a:ext uri="{FF2B5EF4-FFF2-40B4-BE49-F238E27FC236}">
                <a16:creationId xmlns:a16="http://schemas.microsoft.com/office/drawing/2014/main" id="{8665B95E-DDEE-1EE2-7B13-0D5082326719}"/>
              </a:ext>
            </a:extLst>
          </p:cNvPr>
          <p:cNvSpPr/>
          <p:nvPr/>
        </p:nvSpPr>
        <p:spPr>
          <a:xfrm>
            <a:off x="8572997" y="5249811"/>
            <a:ext cx="269875" cy="160020"/>
          </a:xfrm>
          <a:custGeom>
            <a:avLst/>
            <a:gdLst/>
            <a:ahLst/>
            <a:cxnLst/>
            <a:rect l="l" t="t" r="r" b="b"/>
            <a:pathLst>
              <a:path w="269875" h="160020">
                <a:moveTo>
                  <a:pt x="939" y="0"/>
                </a:moveTo>
                <a:lnTo>
                  <a:pt x="0" y="2044"/>
                </a:lnTo>
                <a:lnTo>
                  <a:pt x="269786" y="159448"/>
                </a:lnTo>
                <a:lnTo>
                  <a:pt x="269874" y="156908"/>
                </a:lnTo>
                <a:lnTo>
                  <a:pt x="939" y="0"/>
                </a:lnTo>
                <a:close/>
              </a:path>
            </a:pathLst>
          </a:custGeom>
          <a:solidFill>
            <a:srgbClr val="70A1D1"/>
          </a:solidFill>
        </p:spPr>
        <p:txBody>
          <a:bodyPr wrap="square" lIns="0" tIns="0" rIns="0" bIns="0" rtlCol="0"/>
          <a:lstStyle/>
          <a:p>
            <a:endParaRPr/>
          </a:p>
        </p:txBody>
      </p:sp>
      <p:sp>
        <p:nvSpPr>
          <p:cNvPr id="382" name="object 382">
            <a:extLst>
              <a:ext uri="{FF2B5EF4-FFF2-40B4-BE49-F238E27FC236}">
                <a16:creationId xmlns:a16="http://schemas.microsoft.com/office/drawing/2014/main" id="{9A41039C-1332-4937-BAC1-B76B2EF073C2}"/>
              </a:ext>
            </a:extLst>
          </p:cNvPr>
          <p:cNvSpPr/>
          <p:nvPr/>
        </p:nvSpPr>
        <p:spPr>
          <a:xfrm>
            <a:off x="8572068" y="5251858"/>
            <a:ext cx="271145" cy="160020"/>
          </a:xfrm>
          <a:custGeom>
            <a:avLst/>
            <a:gdLst/>
            <a:ahLst/>
            <a:cxnLst/>
            <a:rect l="l" t="t" r="r" b="b"/>
            <a:pathLst>
              <a:path w="271145" h="160020">
                <a:moveTo>
                  <a:pt x="927" y="0"/>
                </a:moveTo>
                <a:lnTo>
                  <a:pt x="0" y="2057"/>
                </a:lnTo>
                <a:lnTo>
                  <a:pt x="270624" y="159943"/>
                </a:lnTo>
                <a:lnTo>
                  <a:pt x="270713" y="157403"/>
                </a:lnTo>
                <a:lnTo>
                  <a:pt x="927" y="0"/>
                </a:lnTo>
                <a:close/>
              </a:path>
            </a:pathLst>
          </a:custGeom>
          <a:solidFill>
            <a:srgbClr val="6C9DCF"/>
          </a:solidFill>
        </p:spPr>
        <p:txBody>
          <a:bodyPr wrap="square" lIns="0" tIns="0" rIns="0" bIns="0" rtlCol="0"/>
          <a:lstStyle/>
          <a:p>
            <a:endParaRPr/>
          </a:p>
        </p:txBody>
      </p:sp>
      <p:sp>
        <p:nvSpPr>
          <p:cNvPr id="383" name="object 383">
            <a:extLst>
              <a:ext uri="{FF2B5EF4-FFF2-40B4-BE49-F238E27FC236}">
                <a16:creationId xmlns:a16="http://schemas.microsoft.com/office/drawing/2014/main" id="{E0817CAD-A9F0-ECAC-EDE0-C7C636B92F37}"/>
              </a:ext>
            </a:extLst>
          </p:cNvPr>
          <p:cNvSpPr/>
          <p:nvPr/>
        </p:nvSpPr>
        <p:spPr>
          <a:xfrm>
            <a:off x="8571147" y="5253921"/>
            <a:ext cx="271780" cy="160655"/>
          </a:xfrm>
          <a:custGeom>
            <a:avLst/>
            <a:gdLst/>
            <a:ahLst/>
            <a:cxnLst/>
            <a:rect l="l" t="t" r="r" b="b"/>
            <a:pathLst>
              <a:path w="271779" h="160654">
                <a:moveTo>
                  <a:pt x="914" y="0"/>
                </a:moveTo>
                <a:lnTo>
                  <a:pt x="0" y="2070"/>
                </a:lnTo>
                <a:lnTo>
                  <a:pt x="271424" y="160426"/>
                </a:lnTo>
                <a:lnTo>
                  <a:pt x="271538" y="157886"/>
                </a:lnTo>
                <a:lnTo>
                  <a:pt x="914" y="0"/>
                </a:lnTo>
                <a:close/>
              </a:path>
            </a:pathLst>
          </a:custGeom>
          <a:solidFill>
            <a:srgbClr val="6B99CB"/>
          </a:solidFill>
        </p:spPr>
        <p:txBody>
          <a:bodyPr wrap="square" lIns="0" tIns="0" rIns="0" bIns="0" rtlCol="0"/>
          <a:lstStyle/>
          <a:p>
            <a:endParaRPr/>
          </a:p>
        </p:txBody>
      </p:sp>
      <p:sp>
        <p:nvSpPr>
          <p:cNvPr id="384" name="object 384">
            <a:extLst>
              <a:ext uri="{FF2B5EF4-FFF2-40B4-BE49-F238E27FC236}">
                <a16:creationId xmlns:a16="http://schemas.microsoft.com/office/drawing/2014/main" id="{2D4C0870-6A92-B533-68A1-D635FAC81124}"/>
              </a:ext>
            </a:extLst>
          </p:cNvPr>
          <p:cNvSpPr/>
          <p:nvPr/>
        </p:nvSpPr>
        <p:spPr>
          <a:xfrm>
            <a:off x="8570257" y="5255988"/>
            <a:ext cx="272415" cy="161290"/>
          </a:xfrm>
          <a:custGeom>
            <a:avLst/>
            <a:gdLst/>
            <a:ahLst/>
            <a:cxnLst/>
            <a:rect l="l" t="t" r="r" b="b"/>
            <a:pathLst>
              <a:path w="272415" h="161289">
                <a:moveTo>
                  <a:pt x="889" y="0"/>
                </a:moveTo>
                <a:lnTo>
                  <a:pt x="0" y="2070"/>
                </a:lnTo>
                <a:lnTo>
                  <a:pt x="272173" y="160870"/>
                </a:lnTo>
                <a:lnTo>
                  <a:pt x="272313" y="158356"/>
                </a:lnTo>
                <a:lnTo>
                  <a:pt x="889" y="0"/>
                </a:lnTo>
                <a:close/>
              </a:path>
            </a:pathLst>
          </a:custGeom>
          <a:solidFill>
            <a:srgbClr val="6695C8"/>
          </a:solidFill>
        </p:spPr>
        <p:txBody>
          <a:bodyPr wrap="square" lIns="0" tIns="0" rIns="0" bIns="0" rtlCol="0"/>
          <a:lstStyle/>
          <a:p>
            <a:endParaRPr/>
          </a:p>
        </p:txBody>
      </p:sp>
      <p:sp>
        <p:nvSpPr>
          <p:cNvPr id="385" name="object 385">
            <a:extLst>
              <a:ext uri="{FF2B5EF4-FFF2-40B4-BE49-F238E27FC236}">
                <a16:creationId xmlns:a16="http://schemas.microsoft.com/office/drawing/2014/main" id="{02FB55D7-6B13-9632-0968-B04F438658B0}"/>
              </a:ext>
            </a:extLst>
          </p:cNvPr>
          <p:cNvSpPr/>
          <p:nvPr/>
        </p:nvSpPr>
        <p:spPr>
          <a:xfrm>
            <a:off x="8569372" y="5258064"/>
            <a:ext cx="273685" cy="161925"/>
          </a:xfrm>
          <a:custGeom>
            <a:avLst/>
            <a:gdLst/>
            <a:ahLst/>
            <a:cxnLst/>
            <a:rect l="l" t="t" r="r" b="b"/>
            <a:pathLst>
              <a:path w="273684" h="161925">
                <a:moveTo>
                  <a:pt x="889" y="0"/>
                </a:moveTo>
                <a:lnTo>
                  <a:pt x="0" y="2082"/>
                </a:lnTo>
                <a:lnTo>
                  <a:pt x="272923" y="161315"/>
                </a:lnTo>
                <a:lnTo>
                  <a:pt x="273062" y="158788"/>
                </a:lnTo>
                <a:lnTo>
                  <a:pt x="889" y="0"/>
                </a:lnTo>
                <a:close/>
              </a:path>
            </a:pathLst>
          </a:custGeom>
          <a:solidFill>
            <a:srgbClr val="6692C5"/>
          </a:solidFill>
        </p:spPr>
        <p:txBody>
          <a:bodyPr wrap="square" lIns="0" tIns="0" rIns="0" bIns="0" rtlCol="0"/>
          <a:lstStyle/>
          <a:p>
            <a:endParaRPr/>
          </a:p>
        </p:txBody>
      </p:sp>
      <p:sp>
        <p:nvSpPr>
          <p:cNvPr id="386" name="object 386">
            <a:extLst>
              <a:ext uri="{FF2B5EF4-FFF2-40B4-BE49-F238E27FC236}">
                <a16:creationId xmlns:a16="http://schemas.microsoft.com/office/drawing/2014/main" id="{6A065B42-E619-6C6D-1947-79C76E8017A9}"/>
              </a:ext>
            </a:extLst>
          </p:cNvPr>
          <p:cNvSpPr/>
          <p:nvPr/>
        </p:nvSpPr>
        <p:spPr>
          <a:xfrm>
            <a:off x="8568515" y="5260147"/>
            <a:ext cx="274320" cy="161925"/>
          </a:xfrm>
          <a:custGeom>
            <a:avLst/>
            <a:gdLst/>
            <a:ahLst/>
            <a:cxnLst/>
            <a:rect l="l" t="t" r="r" b="b"/>
            <a:pathLst>
              <a:path w="274320" h="161925">
                <a:moveTo>
                  <a:pt x="850" y="0"/>
                </a:moveTo>
                <a:lnTo>
                  <a:pt x="0" y="2108"/>
                </a:lnTo>
                <a:lnTo>
                  <a:pt x="273608" y="161721"/>
                </a:lnTo>
                <a:lnTo>
                  <a:pt x="273773" y="159232"/>
                </a:lnTo>
                <a:lnTo>
                  <a:pt x="850" y="0"/>
                </a:lnTo>
                <a:close/>
              </a:path>
            </a:pathLst>
          </a:custGeom>
          <a:solidFill>
            <a:srgbClr val="618EC3"/>
          </a:solidFill>
        </p:spPr>
        <p:txBody>
          <a:bodyPr wrap="square" lIns="0" tIns="0" rIns="0" bIns="0" rtlCol="0"/>
          <a:lstStyle/>
          <a:p>
            <a:endParaRPr/>
          </a:p>
        </p:txBody>
      </p:sp>
      <p:sp>
        <p:nvSpPr>
          <p:cNvPr id="387" name="object 387">
            <a:extLst>
              <a:ext uri="{FF2B5EF4-FFF2-40B4-BE49-F238E27FC236}">
                <a16:creationId xmlns:a16="http://schemas.microsoft.com/office/drawing/2014/main" id="{3DBA559E-FCDE-E8AB-CEC3-C4CEB19F3D78}"/>
              </a:ext>
            </a:extLst>
          </p:cNvPr>
          <p:cNvSpPr/>
          <p:nvPr/>
        </p:nvSpPr>
        <p:spPr>
          <a:xfrm>
            <a:off x="8567651" y="5262250"/>
            <a:ext cx="274955" cy="162560"/>
          </a:xfrm>
          <a:custGeom>
            <a:avLst/>
            <a:gdLst/>
            <a:ahLst/>
            <a:cxnLst/>
            <a:rect l="l" t="t" r="r" b="b"/>
            <a:pathLst>
              <a:path w="274954" h="162560">
                <a:moveTo>
                  <a:pt x="863" y="0"/>
                </a:moveTo>
                <a:lnTo>
                  <a:pt x="0" y="2108"/>
                </a:lnTo>
                <a:lnTo>
                  <a:pt x="274294" y="162128"/>
                </a:lnTo>
                <a:lnTo>
                  <a:pt x="274472" y="159626"/>
                </a:lnTo>
                <a:lnTo>
                  <a:pt x="863" y="0"/>
                </a:lnTo>
                <a:close/>
              </a:path>
            </a:pathLst>
          </a:custGeom>
          <a:solidFill>
            <a:srgbClr val="608BBF"/>
          </a:solidFill>
        </p:spPr>
        <p:txBody>
          <a:bodyPr wrap="square" lIns="0" tIns="0" rIns="0" bIns="0" rtlCol="0"/>
          <a:lstStyle/>
          <a:p>
            <a:endParaRPr/>
          </a:p>
        </p:txBody>
      </p:sp>
      <p:sp>
        <p:nvSpPr>
          <p:cNvPr id="388" name="object 388">
            <a:extLst>
              <a:ext uri="{FF2B5EF4-FFF2-40B4-BE49-F238E27FC236}">
                <a16:creationId xmlns:a16="http://schemas.microsoft.com/office/drawing/2014/main" id="{9E8FC10B-BD5B-D583-7DB7-746BE30E9C41}"/>
              </a:ext>
            </a:extLst>
          </p:cNvPr>
          <p:cNvSpPr/>
          <p:nvPr/>
        </p:nvSpPr>
        <p:spPr>
          <a:xfrm>
            <a:off x="8566830" y="5264345"/>
            <a:ext cx="275590" cy="162560"/>
          </a:xfrm>
          <a:custGeom>
            <a:avLst/>
            <a:gdLst/>
            <a:ahLst/>
            <a:cxnLst/>
            <a:rect l="l" t="t" r="r" b="b"/>
            <a:pathLst>
              <a:path w="275590" h="162560">
                <a:moveTo>
                  <a:pt x="825" y="0"/>
                </a:moveTo>
                <a:lnTo>
                  <a:pt x="0" y="2120"/>
                </a:lnTo>
                <a:lnTo>
                  <a:pt x="274916" y="162509"/>
                </a:lnTo>
                <a:lnTo>
                  <a:pt x="274993" y="161683"/>
                </a:lnTo>
                <a:lnTo>
                  <a:pt x="275107" y="160020"/>
                </a:lnTo>
                <a:lnTo>
                  <a:pt x="825" y="0"/>
                </a:lnTo>
                <a:close/>
              </a:path>
            </a:pathLst>
          </a:custGeom>
          <a:solidFill>
            <a:srgbClr val="5C87BD"/>
          </a:solidFill>
        </p:spPr>
        <p:txBody>
          <a:bodyPr wrap="square" lIns="0" tIns="0" rIns="0" bIns="0" rtlCol="0"/>
          <a:lstStyle/>
          <a:p>
            <a:endParaRPr/>
          </a:p>
        </p:txBody>
      </p:sp>
      <p:sp>
        <p:nvSpPr>
          <p:cNvPr id="389" name="object 389">
            <a:extLst>
              <a:ext uri="{FF2B5EF4-FFF2-40B4-BE49-F238E27FC236}">
                <a16:creationId xmlns:a16="http://schemas.microsoft.com/office/drawing/2014/main" id="{0C62AC9D-0A39-91E5-EAD3-07B61F3A69D7}"/>
              </a:ext>
            </a:extLst>
          </p:cNvPr>
          <p:cNvSpPr/>
          <p:nvPr/>
        </p:nvSpPr>
        <p:spPr>
          <a:xfrm>
            <a:off x="8565998" y="5266468"/>
            <a:ext cx="276225" cy="163195"/>
          </a:xfrm>
          <a:custGeom>
            <a:avLst/>
            <a:gdLst/>
            <a:ahLst/>
            <a:cxnLst/>
            <a:rect l="l" t="t" r="r" b="b"/>
            <a:pathLst>
              <a:path w="276225" h="163195">
                <a:moveTo>
                  <a:pt x="825" y="0"/>
                </a:moveTo>
                <a:lnTo>
                  <a:pt x="0" y="2120"/>
                </a:lnTo>
                <a:lnTo>
                  <a:pt x="275526" y="162864"/>
                </a:lnTo>
                <a:lnTo>
                  <a:pt x="275742" y="160388"/>
                </a:lnTo>
                <a:lnTo>
                  <a:pt x="825" y="0"/>
                </a:lnTo>
                <a:close/>
              </a:path>
            </a:pathLst>
          </a:custGeom>
          <a:solidFill>
            <a:srgbClr val="5785BC"/>
          </a:solidFill>
        </p:spPr>
        <p:txBody>
          <a:bodyPr wrap="square" lIns="0" tIns="0" rIns="0" bIns="0" rtlCol="0"/>
          <a:lstStyle/>
          <a:p>
            <a:endParaRPr/>
          </a:p>
        </p:txBody>
      </p:sp>
      <p:sp>
        <p:nvSpPr>
          <p:cNvPr id="390" name="object 390">
            <a:extLst>
              <a:ext uri="{FF2B5EF4-FFF2-40B4-BE49-F238E27FC236}">
                <a16:creationId xmlns:a16="http://schemas.microsoft.com/office/drawing/2014/main" id="{E9A7599F-B4B9-D570-BD99-30E46EE3B5A3}"/>
              </a:ext>
            </a:extLst>
          </p:cNvPr>
          <p:cNvSpPr/>
          <p:nvPr/>
        </p:nvSpPr>
        <p:spPr>
          <a:xfrm>
            <a:off x="8565206" y="5268585"/>
            <a:ext cx="276860" cy="163830"/>
          </a:xfrm>
          <a:custGeom>
            <a:avLst/>
            <a:gdLst/>
            <a:ahLst/>
            <a:cxnLst/>
            <a:rect l="l" t="t" r="r" b="b"/>
            <a:pathLst>
              <a:path w="276859" h="163829">
                <a:moveTo>
                  <a:pt x="800" y="0"/>
                </a:moveTo>
                <a:lnTo>
                  <a:pt x="0" y="2133"/>
                </a:lnTo>
                <a:lnTo>
                  <a:pt x="276110" y="163220"/>
                </a:lnTo>
                <a:lnTo>
                  <a:pt x="276326" y="160743"/>
                </a:lnTo>
                <a:lnTo>
                  <a:pt x="800" y="0"/>
                </a:lnTo>
                <a:close/>
              </a:path>
            </a:pathLst>
          </a:custGeom>
          <a:solidFill>
            <a:srgbClr val="5682B9"/>
          </a:solidFill>
        </p:spPr>
        <p:txBody>
          <a:bodyPr wrap="square" lIns="0" tIns="0" rIns="0" bIns="0" rtlCol="0"/>
          <a:lstStyle/>
          <a:p>
            <a:endParaRPr/>
          </a:p>
        </p:txBody>
      </p:sp>
      <p:sp>
        <p:nvSpPr>
          <p:cNvPr id="391" name="object 391">
            <a:extLst>
              <a:ext uri="{FF2B5EF4-FFF2-40B4-BE49-F238E27FC236}">
                <a16:creationId xmlns:a16="http://schemas.microsoft.com/office/drawing/2014/main" id="{361BFA17-020C-92E0-D782-C722AD136CAC}"/>
              </a:ext>
            </a:extLst>
          </p:cNvPr>
          <p:cNvSpPr/>
          <p:nvPr/>
        </p:nvSpPr>
        <p:spPr>
          <a:xfrm>
            <a:off x="8564415" y="5270715"/>
            <a:ext cx="277495" cy="163830"/>
          </a:xfrm>
          <a:custGeom>
            <a:avLst/>
            <a:gdLst/>
            <a:ahLst/>
            <a:cxnLst/>
            <a:rect l="l" t="t" r="r" b="b"/>
            <a:pathLst>
              <a:path w="277495" h="163829">
                <a:moveTo>
                  <a:pt x="787" y="0"/>
                </a:moveTo>
                <a:lnTo>
                  <a:pt x="0" y="2146"/>
                </a:lnTo>
                <a:lnTo>
                  <a:pt x="276644" y="163537"/>
                </a:lnTo>
                <a:lnTo>
                  <a:pt x="276898" y="161086"/>
                </a:lnTo>
                <a:lnTo>
                  <a:pt x="787" y="0"/>
                </a:lnTo>
                <a:close/>
              </a:path>
            </a:pathLst>
          </a:custGeom>
          <a:solidFill>
            <a:srgbClr val="527FB6"/>
          </a:solidFill>
        </p:spPr>
        <p:txBody>
          <a:bodyPr wrap="square" lIns="0" tIns="0" rIns="0" bIns="0" rtlCol="0"/>
          <a:lstStyle/>
          <a:p>
            <a:endParaRPr/>
          </a:p>
        </p:txBody>
      </p:sp>
      <p:sp>
        <p:nvSpPr>
          <p:cNvPr id="392" name="object 392">
            <a:extLst>
              <a:ext uri="{FF2B5EF4-FFF2-40B4-BE49-F238E27FC236}">
                <a16:creationId xmlns:a16="http://schemas.microsoft.com/office/drawing/2014/main" id="{86B645B2-78C0-61AB-785D-6DC010CFEA16}"/>
              </a:ext>
            </a:extLst>
          </p:cNvPr>
          <p:cNvSpPr/>
          <p:nvPr/>
        </p:nvSpPr>
        <p:spPr>
          <a:xfrm>
            <a:off x="8563633" y="5272859"/>
            <a:ext cx="277495" cy="164465"/>
          </a:xfrm>
          <a:custGeom>
            <a:avLst/>
            <a:gdLst/>
            <a:ahLst/>
            <a:cxnLst/>
            <a:rect l="l" t="t" r="r" b="b"/>
            <a:pathLst>
              <a:path w="277495" h="164464">
                <a:moveTo>
                  <a:pt x="787" y="0"/>
                </a:moveTo>
                <a:lnTo>
                  <a:pt x="0" y="2146"/>
                </a:lnTo>
                <a:lnTo>
                  <a:pt x="277177" y="163855"/>
                </a:lnTo>
                <a:lnTo>
                  <a:pt x="277431" y="161391"/>
                </a:lnTo>
                <a:lnTo>
                  <a:pt x="787" y="0"/>
                </a:lnTo>
                <a:close/>
              </a:path>
            </a:pathLst>
          </a:custGeom>
          <a:solidFill>
            <a:srgbClr val="517CB4"/>
          </a:solidFill>
        </p:spPr>
        <p:txBody>
          <a:bodyPr wrap="square" lIns="0" tIns="0" rIns="0" bIns="0" rtlCol="0"/>
          <a:lstStyle/>
          <a:p>
            <a:endParaRPr/>
          </a:p>
        </p:txBody>
      </p:sp>
      <p:sp>
        <p:nvSpPr>
          <p:cNvPr id="393" name="object 393">
            <a:extLst>
              <a:ext uri="{FF2B5EF4-FFF2-40B4-BE49-F238E27FC236}">
                <a16:creationId xmlns:a16="http://schemas.microsoft.com/office/drawing/2014/main" id="{5A88480C-37BF-8EA4-C58C-1490CCAB69C1}"/>
              </a:ext>
            </a:extLst>
          </p:cNvPr>
          <p:cNvSpPr/>
          <p:nvPr/>
        </p:nvSpPr>
        <p:spPr>
          <a:xfrm>
            <a:off x="8562887" y="5275003"/>
            <a:ext cx="278130" cy="164465"/>
          </a:xfrm>
          <a:custGeom>
            <a:avLst/>
            <a:gdLst/>
            <a:ahLst/>
            <a:cxnLst/>
            <a:rect l="l" t="t" r="r" b="b"/>
            <a:pathLst>
              <a:path w="278129" h="164464">
                <a:moveTo>
                  <a:pt x="749" y="0"/>
                </a:moveTo>
                <a:lnTo>
                  <a:pt x="0" y="2158"/>
                </a:lnTo>
                <a:lnTo>
                  <a:pt x="277647" y="164147"/>
                </a:lnTo>
                <a:lnTo>
                  <a:pt x="277926" y="161709"/>
                </a:lnTo>
                <a:lnTo>
                  <a:pt x="749" y="0"/>
                </a:lnTo>
                <a:close/>
              </a:path>
            </a:pathLst>
          </a:custGeom>
          <a:solidFill>
            <a:srgbClr val="4D78B2"/>
          </a:solidFill>
        </p:spPr>
        <p:txBody>
          <a:bodyPr wrap="square" lIns="0" tIns="0" rIns="0" bIns="0" rtlCol="0"/>
          <a:lstStyle/>
          <a:p>
            <a:endParaRPr/>
          </a:p>
        </p:txBody>
      </p:sp>
      <p:sp>
        <p:nvSpPr>
          <p:cNvPr id="394" name="object 394">
            <a:extLst>
              <a:ext uri="{FF2B5EF4-FFF2-40B4-BE49-F238E27FC236}">
                <a16:creationId xmlns:a16="http://schemas.microsoft.com/office/drawing/2014/main" id="{9725B8C4-439B-9B6F-182E-F922D77D33A0}"/>
              </a:ext>
            </a:extLst>
          </p:cNvPr>
          <p:cNvSpPr/>
          <p:nvPr/>
        </p:nvSpPr>
        <p:spPr>
          <a:xfrm>
            <a:off x="8562137" y="5277168"/>
            <a:ext cx="278765" cy="164465"/>
          </a:xfrm>
          <a:custGeom>
            <a:avLst/>
            <a:gdLst/>
            <a:ahLst/>
            <a:cxnLst/>
            <a:rect l="l" t="t" r="r" b="b"/>
            <a:pathLst>
              <a:path w="278765" h="164464">
                <a:moveTo>
                  <a:pt x="749" y="0"/>
                </a:moveTo>
                <a:lnTo>
                  <a:pt x="0" y="2158"/>
                </a:lnTo>
                <a:lnTo>
                  <a:pt x="278104" y="164414"/>
                </a:lnTo>
                <a:lnTo>
                  <a:pt x="278396" y="161988"/>
                </a:lnTo>
                <a:lnTo>
                  <a:pt x="749" y="0"/>
                </a:lnTo>
                <a:close/>
              </a:path>
            </a:pathLst>
          </a:custGeom>
          <a:solidFill>
            <a:srgbClr val="4B75AF"/>
          </a:solidFill>
        </p:spPr>
        <p:txBody>
          <a:bodyPr wrap="square" lIns="0" tIns="0" rIns="0" bIns="0" rtlCol="0"/>
          <a:lstStyle/>
          <a:p>
            <a:endParaRPr/>
          </a:p>
        </p:txBody>
      </p:sp>
      <p:sp>
        <p:nvSpPr>
          <p:cNvPr id="395" name="object 395">
            <a:extLst>
              <a:ext uri="{FF2B5EF4-FFF2-40B4-BE49-F238E27FC236}">
                <a16:creationId xmlns:a16="http://schemas.microsoft.com/office/drawing/2014/main" id="{6E115073-B666-7588-7BC5-F6C1FB3740EA}"/>
              </a:ext>
            </a:extLst>
          </p:cNvPr>
          <p:cNvSpPr/>
          <p:nvPr/>
        </p:nvSpPr>
        <p:spPr>
          <a:xfrm>
            <a:off x="8561413" y="5279332"/>
            <a:ext cx="279400" cy="165100"/>
          </a:xfrm>
          <a:custGeom>
            <a:avLst/>
            <a:gdLst/>
            <a:ahLst/>
            <a:cxnLst/>
            <a:rect l="l" t="t" r="r" b="b"/>
            <a:pathLst>
              <a:path w="279400" h="165100">
                <a:moveTo>
                  <a:pt x="723" y="0"/>
                </a:moveTo>
                <a:lnTo>
                  <a:pt x="0" y="2184"/>
                </a:lnTo>
                <a:lnTo>
                  <a:pt x="278536" y="164680"/>
                </a:lnTo>
                <a:lnTo>
                  <a:pt x="278828" y="162255"/>
                </a:lnTo>
                <a:lnTo>
                  <a:pt x="723" y="0"/>
                </a:lnTo>
                <a:close/>
              </a:path>
            </a:pathLst>
          </a:custGeom>
          <a:solidFill>
            <a:srgbClr val="4772AC"/>
          </a:solidFill>
        </p:spPr>
        <p:txBody>
          <a:bodyPr wrap="square" lIns="0" tIns="0" rIns="0" bIns="0" rtlCol="0"/>
          <a:lstStyle/>
          <a:p>
            <a:endParaRPr/>
          </a:p>
        </p:txBody>
      </p:sp>
      <p:sp>
        <p:nvSpPr>
          <p:cNvPr id="396" name="object 396">
            <a:extLst>
              <a:ext uri="{FF2B5EF4-FFF2-40B4-BE49-F238E27FC236}">
                <a16:creationId xmlns:a16="http://schemas.microsoft.com/office/drawing/2014/main" id="{21BA389A-C4C1-E287-84CF-A9656B251B2E}"/>
              </a:ext>
            </a:extLst>
          </p:cNvPr>
          <p:cNvSpPr/>
          <p:nvPr/>
        </p:nvSpPr>
        <p:spPr>
          <a:xfrm>
            <a:off x="8560705" y="5281510"/>
            <a:ext cx="279400" cy="165100"/>
          </a:xfrm>
          <a:custGeom>
            <a:avLst/>
            <a:gdLst/>
            <a:ahLst/>
            <a:cxnLst/>
            <a:rect l="l" t="t" r="r" b="b"/>
            <a:pathLst>
              <a:path w="279400" h="165100">
                <a:moveTo>
                  <a:pt x="711" y="0"/>
                </a:moveTo>
                <a:lnTo>
                  <a:pt x="0" y="2184"/>
                </a:lnTo>
                <a:lnTo>
                  <a:pt x="278917" y="164909"/>
                </a:lnTo>
                <a:lnTo>
                  <a:pt x="279247" y="162509"/>
                </a:lnTo>
                <a:lnTo>
                  <a:pt x="711" y="0"/>
                </a:lnTo>
                <a:close/>
              </a:path>
            </a:pathLst>
          </a:custGeom>
          <a:solidFill>
            <a:srgbClr val="426FAA"/>
          </a:solidFill>
        </p:spPr>
        <p:txBody>
          <a:bodyPr wrap="square" lIns="0" tIns="0" rIns="0" bIns="0" rtlCol="0"/>
          <a:lstStyle/>
          <a:p>
            <a:endParaRPr/>
          </a:p>
        </p:txBody>
      </p:sp>
      <p:sp>
        <p:nvSpPr>
          <p:cNvPr id="397" name="object 397">
            <a:extLst>
              <a:ext uri="{FF2B5EF4-FFF2-40B4-BE49-F238E27FC236}">
                <a16:creationId xmlns:a16="http://schemas.microsoft.com/office/drawing/2014/main" id="{0FAA90E7-DBB7-08AA-7674-C392B875340C}"/>
              </a:ext>
            </a:extLst>
          </p:cNvPr>
          <p:cNvSpPr/>
          <p:nvPr/>
        </p:nvSpPr>
        <p:spPr>
          <a:xfrm>
            <a:off x="8560003" y="5283689"/>
            <a:ext cx="280035" cy="165735"/>
          </a:xfrm>
          <a:custGeom>
            <a:avLst/>
            <a:gdLst/>
            <a:ahLst/>
            <a:cxnLst/>
            <a:rect l="l" t="t" r="r" b="b"/>
            <a:pathLst>
              <a:path w="280034" h="165735">
                <a:moveTo>
                  <a:pt x="698" y="0"/>
                </a:moveTo>
                <a:lnTo>
                  <a:pt x="0" y="2197"/>
                </a:lnTo>
                <a:lnTo>
                  <a:pt x="279298" y="165138"/>
                </a:lnTo>
                <a:lnTo>
                  <a:pt x="279628" y="162725"/>
                </a:lnTo>
                <a:lnTo>
                  <a:pt x="698" y="0"/>
                </a:lnTo>
                <a:close/>
              </a:path>
            </a:pathLst>
          </a:custGeom>
          <a:solidFill>
            <a:srgbClr val="406CA8"/>
          </a:solidFill>
        </p:spPr>
        <p:txBody>
          <a:bodyPr wrap="square" lIns="0" tIns="0" rIns="0" bIns="0" rtlCol="0"/>
          <a:lstStyle/>
          <a:p>
            <a:endParaRPr/>
          </a:p>
        </p:txBody>
      </p:sp>
      <p:sp>
        <p:nvSpPr>
          <p:cNvPr id="398" name="object 398">
            <a:extLst>
              <a:ext uri="{FF2B5EF4-FFF2-40B4-BE49-F238E27FC236}">
                <a16:creationId xmlns:a16="http://schemas.microsoft.com/office/drawing/2014/main" id="{29419F54-A525-A4BD-BFBF-72D6318996E4}"/>
              </a:ext>
            </a:extLst>
          </p:cNvPr>
          <p:cNvSpPr/>
          <p:nvPr/>
        </p:nvSpPr>
        <p:spPr>
          <a:xfrm>
            <a:off x="8559314" y="5285882"/>
            <a:ext cx="280035" cy="165735"/>
          </a:xfrm>
          <a:custGeom>
            <a:avLst/>
            <a:gdLst/>
            <a:ahLst/>
            <a:cxnLst/>
            <a:rect l="l" t="t" r="r" b="b"/>
            <a:pathLst>
              <a:path w="280034" h="165735">
                <a:moveTo>
                  <a:pt x="685" y="0"/>
                </a:moveTo>
                <a:lnTo>
                  <a:pt x="0" y="2209"/>
                </a:lnTo>
                <a:lnTo>
                  <a:pt x="279628" y="165341"/>
                </a:lnTo>
                <a:lnTo>
                  <a:pt x="279984" y="162940"/>
                </a:lnTo>
                <a:lnTo>
                  <a:pt x="685" y="0"/>
                </a:lnTo>
                <a:close/>
              </a:path>
            </a:pathLst>
          </a:custGeom>
          <a:solidFill>
            <a:srgbClr val="3B6BA6"/>
          </a:solidFill>
        </p:spPr>
        <p:txBody>
          <a:bodyPr wrap="square" lIns="0" tIns="0" rIns="0" bIns="0" rtlCol="0"/>
          <a:lstStyle/>
          <a:p>
            <a:endParaRPr/>
          </a:p>
        </p:txBody>
      </p:sp>
      <p:sp>
        <p:nvSpPr>
          <p:cNvPr id="399" name="object 399">
            <a:extLst>
              <a:ext uri="{FF2B5EF4-FFF2-40B4-BE49-F238E27FC236}">
                <a16:creationId xmlns:a16="http://schemas.microsoft.com/office/drawing/2014/main" id="{952511E9-40C2-EB1D-0431-4709718EA2B9}"/>
              </a:ext>
            </a:extLst>
          </p:cNvPr>
          <p:cNvSpPr/>
          <p:nvPr/>
        </p:nvSpPr>
        <p:spPr>
          <a:xfrm>
            <a:off x="8558635" y="5288086"/>
            <a:ext cx="280670" cy="165735"/>
          </a:xfrm>
          <a:custGeom>
            <a:avLst/>
            <a:gdLst/>
            <a:ahLst/>
            <a:cxnLst/>
            <a:rect l="l" t="t" r="r" b="b"/>
            <a:pathLst>
              <a:path w="280670" h="165735">
                <a:moveTo>
                  <a:pt x="685" y="0"/>
                </a:moveTo>
                <a:lnTo>
                  <a:pt x="0" y="2209"/>
                </a:lnTo>
                <a:lnTo>
                  <a:pt x="279946" y="165531"/>
                </a:lnTo>
                <a:lnTo>
                  <a:pt x="280314" y="163131"/>
                </a:lnTo>
                <a:lnTo>
                  <a:pt x="685" y="0"/>
                </a:lnTo>
                <a:close/>
              </a:path>
            </a:pathLst>
          </a:custGeom>
          <a:solidFill>
            <a:srgbClr val="3B68A4"/>
          </a:solidFill>
        </p:spPr>
        <p:txBody>
          <a:bodyPr wrap="square" lIns="0" tIns="0" rIns="0" bIns="0" rtlCol="0"/>
          <a:lstStyle/>
          <a:p>
            <a:endParaRPr/>
          </a:p>
        </p:txBody>
      </p:sp>
      <p:sp>
        <p:nvSpPr>
          <p:cNvPr id="400" name="object 400">
            <a:extLst>
              <a:ext uri="{FF2B5EF4-FFF2-40B4-BE49-F238E27FC236}">
                <a16:creationId xmlns:a16="http://schemas.microsoft.com/office/drawing/2014/main" id="{CDB88767-2CC6-189F-D53C-B751D047E3B4}"/>
              </a:ext>
            </a:extLst>
          </p:cNvPr>
          <p:cNvSpPr/>
          <p:nvPr/>
        </p:nvSpPr>
        <p:spPr>
          <a:xfrm>
            <a:off x="8557993" y="5290292"/>
            <a:ext cx="280670" cy="165735"/>
          </a:xfrm>
          <a:custGeom>
            <a:avLst/>
            <a:gdLst/>
            <a:ahLst/>
            <a:cxnLst/>
            <a:rect l="l" t="t" r="r" b="b"/>
            <a:pathLst>
              <a:path w="280670" h="165735">
                <a:moveTo>
                  <a:pt x="647" y="0"/>
                </a:moveTo>
                <a:lnTo>
                  <a:pt x="0" y="2222"/>
                </a:lnTo>
                <a:lnTo>
                  <a:pt x="280212" y="165709"/>
                </a:lnTo>
                <a:lnTo>
                  <a:pt x="280593" y="163322"/>
                </a:lnTo>
                <a:lnTo>
                  <a:pt x="647" y="0"/>
                </a:lnTo>
                <a:close/>
              </a:path>
            </a:pathLst>
          </a:custGeom>
          <a:solidFill>
            <a:srgbClr val="3665A2"/>
          </a:solidFill>
        </p:spPr>
        <p:txBody>
          <a:bodyPr wrap="square" lIns="0" tIns="0" rIns="0" bIns="0" rtlCol="0"/>
          <a:lstStyle/>
          <a:p>
            <a:endParaRPr/>
          </a:p>
        </p:txBody>
      </p:sp>
      <p:sp>
        <p:nvSpPr>
          <p:cNvPr id="401" name="object 401">
            <a:extLst>
              <a:ext uri="{FF2B5EF4-FFF2-40B4-BE49-F238E27FC236}">
                <a16:creationId xmlns:a16="http://schemas.microsoft.com/office/drawing/2014/main" id="{A0B31D2F-B4FE-5AE7-2208-9D958CFA7A01}"/>
              </a:ext>
            </a:extLst>
          </p:cNvPr>
          <p:cNvSpPr/>
          <p:nvPr/>
        </p:nvSpPr>
        <p:spPr>
          <a:xfrm>
            <a:off x="8557346" y="5292512"/>
            <a:ext cx="281305" cy="166370"/>
          </a:xfrm>
          <a:custGeom>
            <a:avLst/>
            <a:gdLst/>
            <a:ahLst/>
            <a:cxnLst/>
            <a:rect l="l" t="t" r="r" b="b"/>
            <a:pathLst>
              <a:path w="281304" h="166370">
                <a:moveTo>
                  <a:pt x="647" y="0"/>
                </a:moveTo>
                <a:lnTo>
                  <a:pt x="0" y="2222"/>
                </a:lnTo>
                <a:lnTo>
                  <a:pt x="280454" y="165849"/>
                </a:lnTo>
                <a:lnTo>
                  <a:pt x="280860" y="163474"/>
                </a:lnTo>
                <a:lnTo>
                  <a:pt x="647" y="0"/>
                </a:lnTo>
                <a:close/>
              </a:path>
            </a:pathLst>
          </a:custGeom>
          <a:solidFill>
            <a:srgbClr val="3463A0"/>
          </a:solidFill>
        </p:spPr>
        <p:txBody>
          <a:bodyPr wrap="square" lIns="0" tIns="0" rIns="0" bIns="0" rtlCol="0"/>
          <a:lstStyle/>
          <a:p>
            <a:endParaRPr/>
          </a:p>
        </p:txBody>
      </p:sp>
      <p:sp>
        <p:nvSpPr>
          <p:cNvPr id="402" name="object 402">
            <a:extLst>
              <a:ext uri="{FF2B5EF4-FFF2-40B4-BE49-F238E27FC236}">
                <a16:creationId xmlns:a16="http://schemas.microsoft.com/office/drawing/2014/main" id="{A842D50B-351F-95B5-4887-6A7E551A4E72}"/>
              </a:ext>
            </a:extLst>
          </p:cNvPr>
          <p:cNvSpPr/>
          <p:nvPr/>
        </p:nvSpPr>
        <p:spPr>
          <a:xfrm>
            <a:off x="8556732" y="5294739"/>
            <a:ext cx="281305" cy="166370"/>
          </a:xfrm>
          <a:custGeom>
            <a:avLst/>
            <a:gdLst/>
            <a:ahLst/>
            <a:cxnLst/>
            <a:rect l="l" t="t" r="r" b="b"/>
            <a:pathLst>
              <a:path w="281304" h="166370">
                <a:moveTo>
                  <a:pt x="622" y="0"/>
                </a:moveTo>
                <a:lnTo>
                  <a:pt x="0" y="2235"/>
                </a:lnTo>
                <a:lnTo>
                  <a:pt x="280682" y="165989"/>
                </a:lnTo>
                <a:lnTo>
                  <a:pt x="281076" y="163626"/>
                </a:lnTo>
                <a:lnTo>
                  <a:pt x="622" y="0"/>
                </a:lnTo>
                <a:close/>
              </a:path>
            </a:pathLst>
          </a:custGeom>
          <a:solidFill>
            <a:srgbClr val="2F609E"/>
          </a:solidFill>
        </p:spPr>
        <p:txBody>
          <a:bodyPr wrap="square" lIns="0" tIns="0" rIns="0" bIns="0" rtlCol="0"/>
          <a:lstStyle/>
          <a:p>
            <a:endParaRPr/>
          </a:p>
        </p:txBody>
      </p:sp>
      <p:sp>
        <p:nvSpPr>
          <p:cNvPr id="403" name="object 403">
            <a:extLst>
              <a:ext uri="{FF2B5EF4-FFF2-40B4-BE49-F238E27FC236}">
                <a16:creationId xmlns:a16="http://schemas.microsoft.com/office/drawing/2014/main" id="{3295E8AD-91C7-CFAE-367B-110D802510D5}"/>
              </a:ext>
            </a:extLst>
          </p:cNvPr>
          <p:cNvSpPr/>
          <p:nvPr/>
        </p:nvSpPr>
        <p:spPr>
          <a:xfrm>
            <a:off x="8556119" y="5296973"/>
            <a:ext cx="281305" cy="166370"/>
          </a:xfrm>
          <a:custGeom>
            <a:avLst/>
            <a:gdLst/>
            <a:ahLst/>
            <a:cxnLst/>
            <a:rect l="l" t="t" r="r" b="b"/>
            <a:pathLst>
              <a:path w="281304" h="166370">
                <a:moveTo>
                  <a:pt x="609" y="0"/>
                </a:moveTo>
                <a:lnTo>
                  <a:pt x="0" y="2247"/>
                </a:lnTo>
                <a:lnTo>
                  <a:pt x="280860" y="166103"/>
                </a:lnTo>
                <a:lnTo>
                  <a:pt x="281292" y="163753"/>
                </a:lnTo>
                <a:lnTo>
                  <a:pt x="609" y="0"/>
                </a:lnTo>
                <a:close/>
              </a:path>
            </a:pathLst>
          </a:custGeom>
          <a:solidFill>
            <a:srgbClr val="295D9C"/>
          </a:solidFill>
        </p:spPr>
        <p:txBody>
          <a:bodyPr wrap="square" lIns="0" tIns="0" rIns="0" bIns="0" rtlCol="0"/>
          <a:lstStyle/>
          <a:p>
            <a:endParaRPr/>
          </a:p>
        </p:txBody>
      </p:sp>
      <p:sp>
        <p:nvSpPr>
          <p:cNvPr id="404" name="object 404">
            <a:extLst>
              <a:ext uri="{FF2B5EF4-FFF2-40B4-BE49-F238E27FC236}">
                <a16:creationId xmlns:a16="http://schemas.microsoft.com/office/drawing/2014/main" id="{E2751832-EA79-B86B-BA58-60C2C594FDD5}"/>
              </a:ext>
            </a:extLst>
          </p:cNvPr>
          <p:cNvSpPr/>
          <p:nvPr/>
        </p:nvSpPr>
        <p:spPr>
          <a:xfrm>
            <a:off x="8555508" y="5299219"/>
            <a:ext cx="281940" cy="166370"/>
          </a:xfrm>
          <a:custGeom>
            <a:avLst/>
            <a:gdLst/>
            <a:ahLst/>
            <a:cxnLst/>
            <a:rect l="l" t="t" r="r" b="b"/>
            <a:pathLst>
              <a:path w="281940" h="166370">
                <a:moveTo>
                  <a:pt x="609" y="0"/>
                </a:moveTo>
                <a:lnTo>
                  <a:pt x="0" y="2247"/>
                </a:lnTo>
                <a:lnTo>
                  <a:pt x="281038" y="166204"/>
                </a:lnTo>
                <a:lnTo>
                  <a:pt x="281470" y="163855"/>
                </a:lnTo>
                <a:lnTo>
                  <a:pt x="609" y="0"/>
                </a:lnTo>
                <a:close/>
              </a:path>
            </a:pathLst>
          </a:custGeom>
          <a:solidFill>
            <a:srgbClr val="275A9A"/>
          </a:solidFill>
        </p:spPr>
        <p:txBody>
          <a:bodyPr wrap="square" lIns="0" tIns="0" rIns="0" bIns="0" rtlCol="0"/>
          <a:lstStyle/>
          <a:p>
            <a:endParaRPr/>
          </a:p>
        </p:txBody>
      </p:sp>
      <p:sp>
        <p:nvSpPr>
          <p:cNvPr id="405" name="object 405">
            <a:extLst>
              <a:ext uri="{FF2B5EF4-FFF2-40B4-BE49-F238E27FC236}">
                <a16:creationId xmlns:a16="http://schemas.microsoft.com/office/drawing/2014/main" id="{0A9FD926-B511-02DB-D2CE-D069272C7032}"/>
              </a:ext>
            </a:extLst>
          </p:cNvPr>
          <p:cNvSpPr/>
          <p:nvPr/>
        </p:nvSpPr>
        <p:spPr>
          <a:xfrm>
            <a:off x="8554948" y="5301466"/>
            <a:ext cx="281940" cy="166370"/>
          </a:xfrm>
          <a:custGeom>
            <a:avLst/>
            <a:gdLst/>
            <a:ahLst/>
            <a:cxnLst/>
            <a:rect l="l" t="t" r="r" b="b"/>
            <a:pathLst>
              <a:path w="281940" h="166370">
                <a:moveTo>
                  <a:pt x="571" y="0"/>
                </a:moveTo>
                <a:lnTo>
                  <a:pt x="368" y="749"/>
                </a:lnTo>
                <a:lnTo>
                  <a:pt x="0" y="2273"/>
                </a:lnTo>
                <a:lnTo>
                  <a:pt x="281152" y="166293"/>
                </a:lnTo>
                <a:lnTo>
                  <a:pt x="281609" y="163956"/>
                </a:lnTo>
                <a:lnTo>
                  <a:pt x="571" y="0"/>
                </a:lnTo>
                <a:close/>
              </a:path>
            </a:pathLst>
          </a:custGeom>
          <a:solidFill>
            <a:srgbClr val="215898"/>
          </a:solidFill>
        </p:spPr>
        <p:txBody>
          <a:bodyPr wrap="square" lIns="0" tIns="0" rIns="0" bIns="0" rtlCol="0"/>
          <a:lstStyle/>
          <a:p>
            <a:endParaRPr/>
          </a:p>
        </p:txBody>
      </p:sp>
      <p:sp>
        <p:nvSpPr>
          <p:cNvPr id="406" name="object 406">
            <a:extLst>
              <a:ext uri="{FF2B5EF4-FFF2-40B4-BE49-F238E27FC236}">
                <a16:creationId xmlns:a16="http://schemas.microsoft.com/office/drawing/2014/main" id="{4CB31EB8-C26B-F6F6-E417-FF5D81B05417}"/>
              </a:ext>
            </a:extLst>
          </p:cNvPr>
          <p:cNvSpPr/>
          <p:nvPr/>
        </p:nvSpPr>
        <p:spPr>
          <a:xfrm>
            <a:off x="8554371" y="5303734"/>
            <a:ext cx="281940" cy="166370"/>
          </a:xfrm>
          <a:custGeom>
            <a:avLst/>
            <a:gdLst/>
            <a:ahLst/>
            <a:cxnLst/>
            <a:rect l="l" t="t" r="r" b="b"/>
            <a:pathLst>
              <a:path w="281940" h="166370">
                <a:moveTo>
                  <a:pt x="571" y="0"/>
                </a:moveTo>
                <a:lnTo>
                  <a:pt x="0" y="2273"/>
                </a:lnTo>
                <a:lnTo>
                  <a:pt x="281254" y="166357"/>
                </a:lnTo>
                <a:lnTo>
                  <a:pt x="281724" y="164033"/>
                </a:lnTo>
                <a:lnTo>
                  <a:pt x="571" y="0"/>
                </a:lnTo>
                <a:close/>
              </a:path>
            </a:pathLst>
          </a:custGeom>
          <a:solidFill>
            <a:srgbClr val="215596"/>
          </a:solidFill>
        </p:spPr>
        <p:txBody>
          <a:bodyPr wrap="square" lIns="0" tIns="0" rIns="0" bIns="0" rtlCol="0"/>
          <a:lstStyle/>
          <a:p>
            <a:endParaRPr/>
          </a:p>
        </p:txBody>
      </p:sp>
      <p:sp>
        <p:nvSpPr>
          <p:cNvPr id="407" name="object 407">
            <a:extLst>
              <a:ext uri="{FF2B5EF4-FFF2-40B4-BE49-F238E27FC236}">
                <a16:creationId xmlns:a16="http://schemas.microsoft.com/office/drawing/2014/main" id="{7FF2B975-378E-387F-893E-A496A43F3E43}"/>
              </a:ext>
            </a:extLst>
          </p:cNvPr>
          <p:cNvSpPr/>
          <p:nvPr/>
        </p:nvSpPr>
        <p:spPr>
          <a:xfrm>
            <a:off x="8553827" y="5306001"/>
            <a:ext cx="281940" cy="167005"/>
          </a:xfrm>
          <a:custGeom>
            <a:avLst/>
            <a:gdLst/>
            <a:ahLst/>
            <a:cxnLst/>
            <a:rect l="l" t="t" r="r" b="b"/>
            <a:pathLst>
              <a:path w="281940" h="167004">
                <a:moveTo>
                  <a:pt x="546" y="0"/>
                </a:moveTo>
                <a:lnTo>
                  <a:pt x="0" y="2286"/>
                </a:lnTo>
                <a:lnTo>
                  <a:pt x="281343" y="166420"/>
                </a:lnTo>
                <a:lnTo>
                  <a:pt x="281813" y="164096"/>
                </a:lnTo>
                <a:lnTo>
                  <a:pt x="546" y="0"/>
                </a:lnTo>
                <a:close/>
              </a:path>
            </a:pathLst>
          </a:custGeom>
          <a:solidFill>
            <a:srgbClr val="195395"/>
          </a:solidFill>
        </p:spPr>
        <p:txBody>
          <a:bodyPr wrap="square" lIns="0" tIns="0" rIns="0" bIns="0" rtlCol="0"/>
          <a:lstStyle/>
          <a:p>
            <a:endParaRPr/>
          </a:p>
        </p:txBody>
      </p:sp>
      <p:sp>
        <p:nvSpPr>
          <p:cNvPr id="408" name="object 408">
            <a:extLst>
              <a:ext uri="{FF2B5EF4-FFF2-40B4-BE49-F238E27FC236}">
                <a16:creationId xmlns:a16="http://schemas.microsoft.com/office/drawing/2014/main" id="{57E13FD1-DF64-EFBF-F735-6A4FFCE49FAC}"/>
              </a:ext>
            </a:extLst>
          </p:cNvPr>
          <p:cNvSpPr/>
          <p:nvPr/>
        </p:nvSpPr>
        <p:spPr>
          <a:xfrm>
            <a:off x="8553290" y="5308283"/>
            <a:ext cx="281940" cy="167005"/>
          </a:xfrm>
          <a:custGeom>
            <a:avLst/>
            <a:gdLst/>
            <a:ahLst/>
            <a:cxnLst/>
            <a:rect l="l" t="t" r="r" b="b"/>
            <a:pathLst>
              <a:path w="281940" h="167004">
                <a:moveTo>
                  <a:pt x="533" y="0"/>
                </a:moveTo>
                <a:lnTo>
                  <a:pt x="0" y="2285"/>
                </a:lnTo>
                <a:lnTo>
                  <a:pt x="281368" y="166446"/>
                </a:lnTo>
                <a:lnTo>
                  <a:pt x="281876" y="164134"/>
                </a:lnTo>
                <a:lnTo>
                  <a:pt x="533" y="0"/>
                </a:lnTo>
                <a:close/>
              </a:path>
            </a:pathLst>
          </a:custGeom>
          <a:solidFill>
            <a:srgbClr val="175193"/>
          </a:solidFill>
        </p:spPr>
        <p:txBody>
          <a:bodyPr wrap="square" lIns="0" tIns="0" rIns="0" bIns="0" rtlCol="0"/>
          <a:lstStyle/>
          <a:p>
            <a:endParaRPr/>
          </a:p>
        </p:txBody>
      </p:sp>
      <p:sp>
        <p:nvSpPr>
          <p:cNvPr id="409" name="object 409">
            <a:extLst>
              <a:ext uri="{FF2B5EF4-FFF2-40B4-BE49-F238E27FC236}">
                <a16:creationId xmlns:a16="http://schemas.microsoft.com/office/drawing/2014/main" id="{80BEC3FE-043F-A986-E2A4-B7313B9235E5}"/>
              </a:ext>
            </a:extLst>
          </p:cNvPr>
          <p:cNvSpPr/>
          <p:nvPr/>
        </p:nvSpPr>
        <p:spPr>
          <a:xfrm>
            <a:off x="8552767" y="5310564"/>
            <a:ext cx="281940" cy="167005"/>
          </a:xfrm>
          <a:custGeom>
            <a:avLst/>
            <a:gdLst/>
            <a:ahLst/>
            <a:cxnLst/>
            <a:rect l="l" t="t" r="r" b="b"/>
            <a:pathLst>
              <a:path w="281940" h="167004">
                <a:moveTo>
                  <a:pt x="520" y="0"/>
                </a:moveTo>
                <a:lnTo>
                  <a:pt x="0" y="2298"/>
                </a:lnTo>
                <a:lnTo>
                  <a:pt x="281393" y="166458"/>
                </a:lnTo>
                <a:lnTo>
                  <a:pt x="281889" y="164147"/>
                </a:lnTo>
                <a:lnTo>
                  <a:pt x="520" y="0"/>
                </a:lnTo>
                <a:close/>
              </a:path>
            </a:pathLst>
          </a:custGeom>
          <a:solidFill>
            <a:srgbClr val="124E91"/>
          </a:solidFill>
        </p:spPr>
        <p:txBody>
          <a:bodyPr wrap="square" lIns="0" tIns="0" rIns="0" bIns="0" rtlCol="0"/>
          <a:lstStyle/>
          <a:p>
            <a:endParaRPr/>
          </a:p>
        </p:txBody>
      </p:sp>
      <p:sp>
        <p:nvSpPr>
          <p:cNvPr id="410" name="object 410">
            <a:extLst>
              <a:ext uri="{FF2B5EF4-FFF2-40B4-BE49-F238E27FC236}">
                <a16:creationId xmlns:a16="http://schemas.microsoft.com/office/drawing/2014/main" id="{94254BCF-8C36-1CD3-9739-D56B2ACA4DCE}"/>
              </a:ext>
            </a:extLst>
          </p:cNvPr>
          <p:cNvSpPr/>
          <p:nvPr/>
        </p:nvSpPr>
        <p:spPr>
          <a:xfrm>
            <a:off x="8552262" y="5312859"/>
            <a:ext cx="281940" cy="167005"/>
          </a:xfrm>
          <a:custGeom>
            <a:avLst/>
            <a:gdLst/>
            <a:ahLst/>
            <a:cxnLst/>
            <a:rect l="l" t="t" r="r" b="b"/>
            <a:pathLst>
              <a:path w="281940" h="167004">
                <a:moveTo>
                  <a:pt x="495" y="0"/>
                </a:moveTo>
                <a:lnTo>
                  <a:pt x="317" y="762"/>
                </a:lnTo>
                <a:lnTo>
                  <a:pt x="0" y="2311"/>
                </a:lnTo>
                <a:lnTo>
                  <a:pt x="281368" y="166458"/>
                </a:lnTo>
                <a:lnTo>
                  <a:pt x="281889" y="164172"/>
                </a:lnTo>
                <a:lnTo>
                  <a:pt x="495" y="0"/>
                </a:lnTo>
                <a:close/>
              </a:path>
            </a:pathLst>
          </a:custGeom>
          <a:solidFill>
            <a:srgbClr val="124E91"/>
          </a:solidFill>
        </p:spPr>
        <p:txBody>
          <a:bodyPr wrap="square" lIns="0" tIns="0" rIns="0" bIns="0" rtlCol="0"/>
          <a:lstStyle/>
          <a:p>
            <a:endParaRPr/>
          </a:p>
        </p:txBody>
      </p:sp>
      <p:sp>
        <p:nvSpPr>
          <p:cNvPr id="411" name="object 411">
            <a:extLst>
              <a:ext uri="{FF2B5EF4-FFF2-40B4-BE49-F238E27FC236}">
                <a16:creationId xmlns:a16="http://schemas.microsoft.com/office/drawing/2014/main" id="{3E807729-D688-CFB9-6171-8DCEBBC860B6}"/>
              </a:ext>
            </a:extLst>
          </p:cNvPr>
          <p:cNvSpPr/>
          <p:nvPr/>
        </p:nvSpPr>
        <p:spPr>
          <a:xfrm>
            <a:off x="8551760" y="5315168"/>
            <a:ext cx="281940" cy="167005"/>
          </a:xfrm>
          <a:custGeom>
            <a:avLst/>
            <a:gdLst/>
            <a:ahLst/>
            <a:cxnLst/>
            <a:rect l="l" t="t" r="r" b="b"/>
            <a:pathLst>
              <a:path w="281940" h="167004">
                <a:moveTo>
                  <a:pt x="495" y="0"/>
                </a:moveTo>
                <a:lnTo>
                  <a:pt x="152" y="1536"/>
                </a:lnTo>
                <a:lnTo>
                  <a:pt x="0" y="2311"/>
                </a:lnTo>
                <a:lnTo>
                  <a:pt x="281330" y="166446"/>
                </a:lnTo>
                <a:lnTo>
                  <a:pt x="281863" y="164147"/>
                </a:lnTo>
                <a:lnTo>
                  <a:pt x="495" y="0"/>
                </a:lnTo>
                <a:close/>
              </a:path>
            </a:pathLst>
          </a:custGeom>
          <a:solidFill>
            <a:srgbClr val="135193"/>
          </a:solidFill>
        </p:spPr>
        <p:txBody>
          <a:bodyPr wrap="square" lIns="0" tIns="0" rIns="0" bIns="0" rtlCol="0"/>
          <a:lstStyle/>
          <a:p>
            <a:endParaRPr/>
          </a:p>
        </p:txBody>
      </p:sp>
      <p:sp>
        <p:nvSpPr>
          <p:cNvPr id="412" name="object 412">
            <a:extLst>
              <a:ext uri="{FF2B5EF4-FFF2-40B4-BE49-F238E27FC236}">
                <a16:creationId xmlns:a16="http://schemas.microsoft.com/office/drawing/2014/main" id="{EFC7921E-6C02-55FE-0D2B-FDB17F531680}"/>
              </a:ext>
            </a:extLst>
          </p:cNvPr>
          <p:cNvSpPr/>
          <p:nvPr/>
        </p:nvSpPr>
        <p:spPr>
          <a:xfrm>
            <a:off x="8551285" y="5317470"/>
            <a:ext cx="281940" cy="167005"/>
          </a:xfrm>
          <a:custGeom>
            <a:avLst/>
            <a:gdLst/>
            <a:ahLst/>
            <a:cxnLst/>
            <a:rect l="l" t="t" r="r" b="b"/>
            <a:pathLst>
              <a:path w="281940" h="167004">
                <a:moveTo>
                  <a:pt x="469" y="0"/>
                </a:moveTo>
                <a:lnTo>
                  <a:pt x="0" y="2324"/>
                </a:lnTo>
                <a:lnTo>
                  <a:pt x="281254" y="166420"/>
                </a:lnTo>
                <a:lnTo>
                  <a:pt x="281800" y="164134"/>
                </a:lnTo>
                <a:lnTo>
                  <a:pt x="469" y="0"/>
                </a:lnTo>
                <a:close/>
              </a:path>
            </a:pathLst>
          </a:custGeom>
          <a:solidFill>
            <a:srgbClr val="135294"/>
          </a:solidFill>
        </p:spPr>
        <p:txBody>
          <a:bodyPr wrap="square" lIns="0" tIns="0" rIns="0" bIns="0" rtlCol="0"/>
          <a:lstStyle/>
          <a:p>
            <a:endParaRPr/>
          </a:p>
        </p:txBody>
      </p:sp>
      <p:sp>
        <p:nvSpPr>
          <p:cNvPr id="413" name="object 413">
            <a:extLst>
              <a:ext uri="{FF2B5EF4-FFF2-40B4-BE49-F238E27FC236}">
                <a16:creationId xmlns:a16="http://schemas.microsoft.com/office/drawing/2014/main" id="{66F50FF4-6587-3944-8AF8-4644849BCE28}"/>
              </a:ext>
            </a:extLst>
          </p:cNvPr>
          <p:cNvSpPr/>
          <p:nvPr/>
        </p:nvSpPr>
        <p:spPr>
          <a:xfrm>
            <a:off x="8550810" y="5319800"/>
            <a:ext cx="281940" cy="166370"/>
          </a:xfrm>
          <a:custGeom>
            <a:avLst/>
            <a:gdLst/>
            <a:ahLst/>
            <a:cxnLst/>
            <a:rect l="l" t="t" r="r" b="b"/>
            <a:pathLst>
              <a:path w="281940" h="166370">
                <a:moveTo>
                  <a:pt x="469" y="0"/>
                </a:moveTo>
                <a:lnTo>
                  <a:pt x="0" y="2324"/>
                </a:lnTo>
                <a:lnTo>
                  <a:pt x="281152" y="166357"/>
                </a:lnTo>
                <a:lnTo>
                  <a:pt x="281736" y="164096"/>
                </a:lnTo>
                <a:lnTo>
                  <a:pt x="469" y="0"/>
                </a:lnTo>
                <a:close/>
              </a:path>
            </a:pathLst>
          </a:custGeom>
          <a:solidFill>
            <a:srgbClr val="1D5395"/>
          </a:solidFill>
        </p:spPr>
        <p:txBody>
          <a:bodyPr wrap="square" lIns="0" tIns="0" rIns="0" bIns="0" rtlCol="0"/>
          <a:lstStyle/>
          <a:p>
            <a:endParaRPr/>
          </a:p>
        </p:txBody>
      </p:sp>
      <p:sp>
        <p:nvSpPr>
          <p:cNvPr id="414" name="object 414">
            <a:extLst>
              <a:ext uri="{FF2B5EF4-FFF2-40B4-BE49-F238E27FC236}">
                <a16:creationId xmlns:a16="http://schemas.microsoft.com/office/drawing/2014/main" id="{104CECE5-8CC8-C6E5-08A7-99E141B13D78}"/>
              </a:ext>
            </a:extLst>
          </p:cNvPr>
          <p:cNvSpPr/>
          <p:nvPr/>
        </p:nvSpPr>
        <p:spPr>
          <a:xfrm>
            <a:off x="8550368" y="5322122"/>
            <a:ext cx="281940" cy="166370"/>
          </a:xfrm>
          <a:custGeom>
            <a:avLst/>
            <a:gdLst/>
            <a:ahLst/>
            <a:cxnLst/>
            <a:rect l="l" t="t" r="r" b="b"/>
            <a:pathLst>
              <a:path w="281940" h="166370">
                <a:moveTo>
                  <a:pt x="444" y="0"/>
                </a:moveTo>
                <a:lnTo>
                  <a:pt x="0" y="2336"/>
                </a:lnTo>
                <a:lnTo>
                  <a:pt x="281025" y="166293"/>
                </a:lnTo>
                <a:lnTo>
                  <a:pt x="281228" y="165544"/>
                </a:lnTo>
                <a:lnTo>
                  <a:pt x="281597" y="164033"/>
                </a:lnTo>
                <a:lnTo>
                  <a:pt x="444" y="0"/>
                </a:lnTo>
                <a:close/>
              </a:path>
            </a:pathLst>
          </a:custGeom>
          <a:solidFill>
            <a:srgbClr val="1F5697"/>
          </a:solidFill>
        </p:spPr>
        <p:txBody>
          <a:bodyPr wrap="square" lIns="0" tIns="0" rIns="0" bIns="0" rtlCol="0"/>
          <a:lstStyle/>
          <a:p>
            <a:endParaRPr/>
          </a:p>
        </p:txBody>
      </p:sp>
      <p:sp>
        <p:nvSpPr>
          <p:cNvPr id="415" name="object 415">
            <a:extLst>
              <a:ext uri="{FF2B5EF4-FFF2-40B4-BE49-F238E27FC236}">
                <a16:creationId xmlns:a16="http://schemas.microsoft.com/office/drawing/2014/main" id="{2BFDFA24-66DD-C8C6-439F-5FAB4DC75674}"/>
              </a:ext>
            </a:extLst>
          </p:cNvPr>
          <p:cNvSpPr/>
          <p:nvPr/>
        </p:nvSpPr>
        <p:spPr>
          <a:xfrm>
            <a:off x="8549934" y="5324459"/>
            <a:ext cx="281940" cy="166370"/>
          </a:xfrm>
          <a:custGeom>
            <a:avLst/>
            <a:gdLst/>
            <a:ahLst/>
            <a:cxnLst/>
            <a:rect l="l" t="t" r="r" b="b"/>
            <a:pathLst>
              <a:path w="281940" h="166370">
                <a:moveTo>
                  <a:pt x="431" y="0"/>
                </a:moveTo>
                <a:lnTo>
                  <a:pt x="0" y="2349"/>
                </a:lnTo>
                <a:lnTo>
                  <a:pt x="280860" y="166204"/>
                </a:lnTo>
                <a:lnTo>
                  <a:pt x="281470" y="163956"/>
                </a:lnTo>
                <a:lnTo>
                  <a:pt x="431" y="0"/>
                </a:lnTo>
                <a:close/>
              </a:path>
            </a:pathLst>
          </a:custGeom>
          <a:solidFill>
            <a:srgbClr val="215898"/>
          </a:solidFill>
        </p:spPr>
        <p:txBody>
          <a:bodyPr wrap="square" lIns="0" tIns="0" rIns="0" bIns="0" rtlCol="0"/>
          <a:lstStyle/>
          <a:p>
            <a:endParaRPr/>
          </a:p>
        </p:txBody>
      </p:sp>
      <p:sp>
        <p:nvSpPr>
          <p:cNvPr id="416" name="object 416">
            <a:extLst>
              <a:ext uri="{FF2B5EF4-FFF2-40B4-BE49-F238E27FC236}">
                <a16:creationId xmlns:a16="http://schemas.microsoft.com/office/drawing/2014/main" id="{999B36B7-C22A-0574-409B-2BEB0AD94B1C}"/>
              </a:ext>
            </a:extLst>
          </p:cNvPr>
          <p:cNvSpPr/>
          <p:nvPr/>
        </p:nvSpPr>
        <p:spPr>
          <a:xfrm>
            <a:off x="8549501" y="5326809"/>
            <a:ext cx="281305" cy="166370"/>
          </a:xfrm>
          <a:custGeom>
            <a:avLst/>
            <a:gdLst/>
            <a:ahLst/>
            <a:cxnLst/>
            <a:rect l="l" t="t" r="r" b="b"/>
            <a:pathLst>
              <a:path w="281304" h="166370">
                <a:moveTo>
                  <a:pt x="431" y="0"/>
                </a:moveTo>
                <a:lnTo>
                  <a:pt x="0" y="2349"/>
                </a:lnTo>
                <a:lnTo>
                  <a:pt x="280682" y="166103"/>
                </a:lnTo>
                <a:lnTo>
                  <a:pt x="281292" y="163855"/>
                </a:lnTo>
                <a:lnTo>
                  <a:pt x="431" y="0"/>
                </a:lnTo>
                <a:close/>
              </a:path>
            </a:pathLst>
          </a:custGeom>
          <a:solidFill>
            <a:srgbClr val="245A9A"/>
          </a:solidFill>
        </p:spPr>
        <p:txBody>
          <a:bodyPr wrap="square" lIns="0" tIns="0" rIns="0" bIns="0" rtlCol="0"/>
          <a:lstStyle/>
          <a:p>
            <a:endParaRPr/>
          </a:p>
        </p:txBody>
      </p:sp>
      <p:sp>
        <p:nvSpPr>
          <p:cNvPr id="417" name="object 417">
            <a:extLst>
              <a:ext uri="{FF2B5EF4-FFF2-40B4-BE49-F238E27FC236}">
                <a16:creationId xmlns:a16="http://schemas.microsoft.com/office/drawing/2014/main" id="{B606145D-E6D0-5C40-7365-C7CB2354B24B}"/>
              </a:ext>
            </a:extLst>
          </p:cNvPr>
          <p:cNvSpPr/>
          <p:nvPr/>
        </p:nvSpPr>
        <p:spPr>
          <a:xfrm>
            <a:off x="8549106" y="5329159"/>
            <a:ext cx="281305" cy="166370"/>
          </a:xfrm>
          <a:custGeom>
            <a:avLst/>
            <a:gdLst/>
            <a:ahLst/>
            <a:cxnLst/>
            <a:rect l="l" t="t" r="r" b="b"/>
            <a:pathLst>
              <a:path w="281304" h="166370">
                <a:moveTo>
                  <a:pt x="393" y="0"/>
                </a:moveTo>
                <a:lnTo>
                  <a:pt x="0" y="2374"/>
                </a:lnTo>
                <a:lnTo>
                  <a:pt x="280454" y="165989"/>
                </a:lnTo>
                <a:lnTo>
                  <a:pt x="281076" y="163753"/>
                </a:lnTo>
                <a:lnTo>
                  <a:pt x="393" y="0"/>
                </a:lnTo>
                <a:close/>
              </a:path>
            </a:pathLst>
          </a:custGeom>
          <a:solidFill>
            <a:srgbClr val="2A5D9B"/>
          </a:solidFill>
        </p:spPr>
        <p:txBody>
          <a:bodyPr wrap="square" lIns="0" tIns="0" rIns="0" bIns="0" rtlCol="0"/>
          <a:lstStyle/>
          <a:p>
            <a:endParaRPr/>
          </a:p>
        </p:txBody>
      </p:sp>
      <p:sp>
        <p:nvSpPr>
          <p:cNvPr id="418" name="object 418">
            <a:extLst>
              <a:ext uri="{FF2B5EF4-FFF2-40B4-BE49-F238E27FC236}">
                <a16:creationId xmlns:a16="http://schemas.microsoft.com/office/drawing/2014/main" id="{BF59ABD9-8A4B-63C0-0B71-9F5D753902C1}"/>
              </a:ext>
            </a:extLst>
          </p:cNvPr>
          <p:cNvSpPr/>
          <p:nvPr/>
        </p:nvSpPr>
        <p:spPr>
          <a:xfrm>
            <a:off x="8548709" y="5331531"/>
            <a:ext cx="281305" cy="166370"/>
          </a:xfrm>
          <a:custGeom>
            <a:avLst/>
            <a:gdLst/>
            <a:ahLst/>
            <a:cxnLst/>
            <a:rect l="l" t="t" r="r" b="b"/>
            <a:pathLst>
              <a:path w="281304" h="166370">
                <a:moveTo>
                  <a:pt x="393" y="0"/>
                </a:moveTo>
                <a:lnTo>
                  <a:pt x="0" y="2362"/>
                </a:lnTo>
                <a:lnTo>
                  <a:pt x="280200" y="165849"/>
                </a:lnTo>
                <a:lnTo>
                  <a:pt x="280428" y="165112"/>
                </a:lnTo>
                <a:lnTo>
                  <a:pt x="280847" y="163626"/>
                </a:lnTo>
                <a:lnTo>
                  <a:pt x="393" y="0"/>
                </a:lnTo>
                <a:close/>
              </a:path>
            </a:pathLst>
          </a:custGeom>
          <a:solidFill>
            <a:srgbClr val="2B5F9D"/>
          </a:solidFill>
        </p:spPr>
        <p:txBody>
          <a:bodyPr wrap="square" lIns="0" tIns="0" rIns="0" bIns="0" rtlCol="0"/>
          <a:lstStyle/>
          <a:p>
            <a:endParaRPr/>
          </a:p>
        </p:txBody>
      </p:sp>
      <p:sp>
        <p:nvSpPr>
          <p:cNvPr id="419" name="object 419">
            <a:extLst>
              <a:ext uri="{FF2B5EF4-FFF2-40B4-BE49-F238E27FC236}">
                <a16:creationId xmlns:a16="http://schemas.microsoft.com/office/drawing/2014/main" id="{BF8FE604-E81F-2DD5-F93E-FB2DC9664A2D}"/>
              </a:ext>
            </a:extLst>
          </p:cNvPr>
          <p:cNvSpPr/>
          <p:nvPr/>
        </p:nvSpPr>
        <p:spPr>
          <a:xfrm>
            <a:off x="8548335" y="5333894"/>
            <a:ext cx="280670" cy="165735"/>
          </a:xfrm>
          <a:custGeom>
            <a:avLst/>
            <a:gdLst/>
            <a:ahLst/>
            <a:cxnLst/>
            <a:rect l="l" t="t" r="r" b="b"/>
            <a:pathLst>
              <a:path w="280670" h="165735">
                <a:moveTo>
                  <a:pt x="368" y="0"/>
                </a:moveTo>
                <a:lnTo>
                  <a:pt x="0" y="2387"/>
                </a:lnTo>
                <a:lnTo>
                  <a:pt x="279933" y="165709"/>
                </a:lnTo>
                <a:lnTo>
                  <a:pt x="280581" y="163474"/>
                </a:lnTo>
                <a:lnTo>
                  <a:pt x="368" y="0"/>
                </a:lnTo>
                <a:close/>
              </a:path>
            </a:pathLst>
          </a:custGeom>
          <a:solidFill>
            <a:srgbClr val="2F609E"/>
          </a:solidFill>
        </p:spPr>
        <p:txBody>
          <a:bodyPr wrap="square" lIns="0" tIns="0" rIns="0" bIns="0" rtlCol="0"/>
          <a:lstStyle/>
          <a:p>
            <a:endParaRPr/>
          </a:p>
        </p:txBody>
      </p:sp>
      <p:sp>
        <p:nvSpPr>
          <p:cNvPr id="420" name="object 420">
            <a:extLst>
              <a:ext uri="{FF2B5EF4-FFF2-40B4-BE49-F238E27FC236}">
                <a16:creationId xmlns:a16="http://schemas.microsoft.com/office/drawing/2014/main" id="{23C4829E-B099-AC0C-95C9-2ED3CE478498}"/>
              </a:ext>
            </a:extLst>
          </p:cNvPr>
          <p:cNvSpPr/>
          <p:nvPr/>
        </p:nvSpPr>
        <p:spPr>
          <a:xfrm>
            <a:off x="8547963" y="5336279"/>
            <a:ext cx="280670" cy="165735"/>
          </a:xfrm>
          <a:custGeom>
            <a:avLst/>
            <a:gdLst/>
            <a:ahLst/>
            <a:cxnLst/>
            <a:rect l="l" t="t" r="r" b="b"/>
            <a:pathLst>
              <a:path w="280670" h="165735">
                <a:moveTo>
                  <a:pt x="368" y="0"/>
                </a:moveTo>
                <a:lnTo>
                  <a:pt x="0" y="2387"/>
                </a:lnTo>
                <a:lnTo>
                  <a:pt x="279628" y="165531"/>
                </a:lnTo>
                <a:lnTo>
                  <a:pt x="280314" y="163321"/>
                </a:lnTo>
                <a:lnTo>
                  <a:pt x="368" y="0"/>
                </a:lnTo>
                <a:close/>
              </a:path>
            </a:pathLst>
          </a:custGeom>
          <a:solidFill>
            <a:srgbClr val="3463A0"/>
          </a:solidFill>
        </p:spPr>
        <p:txBody>
          <a:bodyPr wrap="square" lIns="0" tIns="0" rIns="0" bIns="0" rtlCol="0"/>
          <a:lstStyle/>
          <a:p>
            <a:endParaRPr/>
          </a:p>
        </p:txBody>
      </p:sp>
      <p:sp>
        <p:nvSpPr>
          <p:cNvPr id="421" name="object 421">
            <a:extLst>
              <a:ext uri="{FF2B5EF4-FFF2-40B4-BE49-F238E27FC236}">
                <a16:creationId xmlns:a16="http://schemas.microsoft.com/office/drawing/2014/main" id="{6E9F9EB8-DD41-7066-6C73-2A0D816F9C0C}"/>
              </a:ext>
            </a:extLst>
          </p:cNvPr>
          <p:cNvSpPr/>
          <p:nvPr/>
        </p:nvSpPr>
        <p:spPr>
          <a:xfrm>
            <a:off x="8547613" y="5338663"/>
            <a:ext cx="280035" cy="165735"/>
          </a:xfrm>
          <a:custGeom>
            <a:avLst/>
            <a:gdLst/>
            <a:ahLst/>
            <a:cxnLst/>
            <a:rect l="l" t="t" r="r" b="b"/>
            <a:pathLst>
              <a:path w="280034" h="165735">
                <a:moveTo>
                  <a:pt x="355" y="0"/>
                </a:moveTo>
                <a:lnTo>
                  <a:pt x="0" y="2387"/>
                </a:lnTo>
                <a:lnTo>
                  <a:pt x="279298" y="165341"/>
                </a:lnTo>
                <a:lnTo>
                  <a:pt x="279984" y="163131"/>
                </a:lnTo>
                <a:lnTo>
                  <a:pt x="355" y="0"/>
                </a:lnTo>
                <a:close/>
              </a:path>
            </a:pathLst>
          </a:custGeom>
          <a:solidFill>
            <a:srgbClr val="3764A1"/>
          </a:solidFill>
        </p:spPr>
        <p:txBody>
          <a:bodyPr wrap="square" lIns="0" tIns="0" rIns="0" bIns="0" rtlCol="0"/>
          <a:lstStyle/>
          <a:p>
            <a:endParaRPr/>
          </a:p>
        </p:txBody>
      </p:sp>
      <p:sp>
        <p:nvSpPr>
          <p:cNvPr id="422" name="object 422">
            <a:extLst>
              <a:ext uri="{FF2B5EF4-FFF2-40B4-BE49-F238E27FC236}">
                <a16:creationId xmlns:a16="http://schemas.microsoft.com/office/drawing/2014/main" id="{EC3AC121-E853-5A85-E1DD-9B02A06D91B6}"/>
              </a:ext>
            </a:extLst>
          </p:cNvPr>
          <p:cNvSpPr/>
          <p:nvPr/>
        </p:nvSpPr>
        <p:spPr>
          <a:xfrm>
            <a:off x="8547287" y="5341061"/>
            <a:ext cx="280035" cy="165735"/>
          </a:xfrm>
          <a:custGeom>
            <a:avLst/>
            <a:gdLst/>
            <a:ahLst/>
            <a:cxnLst/>
            <a:rect l="l" t="t" r="r" b="b"/>
            <a:pathLst>
              <a:path w="280034" h="165735">
                <a:moveTo>
                  <a:pt x="330" y="0"/>
                </a:moveTo>
                <a:lnTo>
                  <a:pt x="0" y="2413"/>
                </a:lnTo>
                <a:lnTo>
                  <a:pt x="278930" y="165138"/>
                </a:lnTo>
                <a:lnTo>
                  <a:pt x="279628" y="162941"/>
                </a:lnTo>
                <a:lnTo>
                  <a:pt x="330" y="0"/>
                </a:lnTo>
                <a:close/>
              </a:path>
            </a:pathLst>
          </a:custGeom>
          <a:solidFill>
            <a:srgbClr val="3767A3"/>
          </a:solidFill>
        </p:spPr>
        <p:txBody>
          <a:bodyPr wrap="square" lIns="0" tIns="0" rIns="0" bIns="0" rtlCol="0"/>
          <a:lstStyle/>
          <a:p>
            <a:endParaRPr/>
          </a:p>
        </p:txBody>
      </p:sp>
      <p:sp>
        <p:nvSpPr>
          <p:cNvPr id="423" name="object 423">
            <a:extLst>
              <a:ext uri="{FF2B5EF4-FFF2-40B4-BE49-F238E27FC236}">
                <a16:creationId xmlns:a16="http://schemas.microsoft.com/office/drawing/2014/main" id="{E6FF351F-BA53-5BD4-DF12-4A2903DDF262}"/>
              </a:ext>
            </a:extLst>
          </p:cNvPr>
          <p:cNvSpPr/>
          <p:nvPr/>
        </p:nvSpPr>
        <p:spPr>
          <a:xfrm>
            <a:off x="8546970" y="5343466"/>
            <a:ext cx="279400" cy="165100"/>
          </a:xfrm>
          <a:custGeom>
            <a:avLst/>
            <a:gdLst/>
            <a:ahLst/>
            <a:cxnLst/>
            <a:rect l="l" t="t" r="r" b="b"/>
            <a:pathLst>
              <a:path w="279400" h="165100">
                <a:moveTo>
                  <a:pt x="317" y="0"/>
                </a:moveTo>
                <a:lnTo>
                  <a:pt x="0" y="2412"/>
                </a:lnTo>
                <a:lnTo>
                  <a:pt x="278523" y="164909"/>
                </a:lnTo>
                <a:lnTo>
                  <a:pt x="279247" y="162725"/>
                </a:lnTo>
                <a:lnTo>
                  <a:pt x="317" y="0"/>
                </a:lnTo>
                <a:close/>
              </a:path>
            </a:pathLst>
          </a:custGeom>
          <a:solidFill>
            <a:srgbClr val="3969A5"/>
          </a:solidFill>
        </p:spPr>
        <p:txBody>
          <a:bodyPr wrap="square" lIns="0" tIns="0" rIns="0" bIns="0" rtlCol="0"/>
          <a:lstStyle/>
          <a:p>
            <a:endParaRPr/>
          </a:p>
        </p:txBody>
      </p:sp>
      <p:sp>
        <p:nvSpPr>
          <p:cNvPr id="424" name="object 424">
            <a:extLst>
              <a:ext uri="{FF2B5EF4-FFF2-40B4-BE49-F238E27FC236}">
                <a16:creationId xmlns:a16="http://schemas.microsoft.com/office/drawing/2014/main" id="{F03BC581-666A-B263-FEE1-B64EA619C98C}"/>
              </a:ext>
            </a:extLst>
          </p:cNvPr>
          <p:cNvSpPr/>
          <p:nvPr/>
        </p:nvSpPr>
        <p:spPr>
          <a:xfrm>
            <a:off x="8546672" y="5345878"/>
            <a:ext cx="279400" cy="165100"/>
          </a:xfrm>
          <a:custGeom>
            <a:avLst/>
            <a:gdLst/>
            <a:ahLst/>
            <a:cxnLst/>
            <a:rect l="l" t="t" r="r" b="b"/>
            <a:pathLst>
              <a:path w="279400" h="165100">
                <a:moveTo>
                  <a:pt x="292" y="0"/>
                </a:moveTo>
                <a:lnTo>
                  <a:pt x="0" y="2425"/>
                </a:lnTo>
                <a:lnTo>
                  <a:pt x="278104" y="164680"/>
                </a:lnTo>
                <a:lnTo>
                  <a:pt x="278828" y="162509"/>
                </a:lnTo>
                <a:lnTo>
                  <a:pt x="292" y="0"/>
                </a:lnTo>
                <a:close/>
              </a:path>
            </a:pathLst>
          </a:custGeom>
          <a:solidFill>
            <a:srgbClr val="3F6BA6"/>
          </a:solidFill>
        </p:spPr>
        <p:txBody>
          <a:bodyPr wrap="square" lIns="0" tIns="0" rIns="0" bIns="0" rtlCol="0"/>
          <a:lstStyle/>
          <a:p>
            <a:endParaRPr/>
          </a:p>
        </p:txBody>
      </p:sp>
      <p:sp>
        <p:nvSpPr>
          <p:cNvPr id="425" name="object 425">
            <a:extLst>
              <a:ext uri="{FF2B5EF4-FFF2-40B4-BE49-F238E27FC236}">
                <a16:creationId xmlns:a16="http://schemas.microsoft.com/office/drawing/2014/main" id="{5E6CE2B9-57B2-FB88-1181-8664556395B3}"/>
              </a:ext>
            </a:extLst>
          </p:cNvPr>
          <p:cNvSpPr/>
          <p:nvPr/>
        </p:nvSpPr>
        <p:spPr>
          <a:xfrm>
            <a:off x="8546377" y="5348305"/>
            <a:ext cx="278765" cy="164465"/>
          </a:xfrm>
          <a:custGeom>
            <a:avLst/>
            <a:gdLst/>
            <a:ahLst/>
            <a:cxnLst/>
            <a:rect l="l" t="t" r="r" b="b"/>
            <a:pathLst>
              <a:path w="278765" h="164464">
                <a:moveTo>
                  <a:pt x="292" y="0"/>
                </a:moveTo>
                <a:lnTo>
                  <a:pt x="0" y="2438"/>
                </a:lnTo>
                <a:lnTo>
                  <a:pt x="277647" y="164414"/>
                </a:lnTo>
                <a:lnTo>
                  <a:pt x="278396" y="162255"/>
                </a:lnTo>
                <a:lnTo>
                  <a:pt x="292" y="0"/>
                </a:lnTo>
                <a:close/>
              </a:path>
            </a:pathLst>
          </a:custGeom>
          <a:solidFill>
            <a:srgbClr val="406CA8"/>
          </a:solidFill>
        </p:spPr>
        <p:txBody>
          <a:bodyPr wrap="square" lIns="0" tIns="0" rIns="0" bIns="0" rtlCol="0"/>
          <a:lstStyle/>
          <a:p>
            <a:endParaRPr/>
          </a:p>
        </p:txBody>
      </p:sp>
      <p:sp>
        <p:nvSpPr>
          <p:cNvPr id="426" name="object 426">
            <a:extLst>
              <a:ext uri="{FF2B5EF4-FFF2-40B4-BE49-F238E27FC236}">
                <a16:creationId xmlns:a16="http://schemas.microsoft.com/office/drawing/2014/main" id="{2965A5CF-4E0B-2E28-FFB1-168C53FB59FD}"/>
              </a:ext>
            </a:extLst>
          </p:cNvPr>
          <p:cNvSpPr/>
          <p:nvPr/>
        </p:nvSpPr>
        <p:spPr>
          <a:xfrm>
            <a:off x="8546101" y="5350737"/>
            <a:ext cx="278130" cy="164465"/>
          </a:xfrm>
          <a:custGeom>
            <a:avLst/>
            <a:gdLst/>
            <a:ahLst/>
            <a:cxnLst/>
            <a:rect l="l" t="t" r="r" b="b"/>
            <a:pathLst>
              <a:path w="278129" h="164464">
                <a:moveTo>
                  <a:pt x="279" y="0"/>
                </a:moveTo>
                <a:lnTo>
                  <a:pt x="0" y="2438"/>
                </a:lnTo>
                <a:lnTo>
                  <a:pt x="277177" y="164147"/>
                </a:lnTo>
                <a:lnTo>
                  <a:pt x="277926" y="161975"/>
                </a:lnTo>
                <a:lnTo>
                  <a:pt x="279" y="0"/>
                </a:lnTo>
                <a:close/>
              </a:path>
            </a:pathLst>
          </a:custGeom>
          <a:solidFill>
            <a:srgbClr val="426FAA"/>
          </a:solidFill>
        </p:spPr>
        <p:txBody>
          <a:bodyPr wrap="square" lIns="0" tIns="0" rIns="0" bIns="0" rtlCol="0"/>
          <a:lstStyle/>
          <a:p>
            <a:endParaRPr/>
          </a:p>
        </p:txBody>
      </p:sp>
      <p:sp>
        <p:nvSpPr>
          <p:cNvPr id="427" name="object 427">
            <a:extLst>
              <a:ext uri="{FF2B5EF4-FFF2-40B4-BE49-F238E27FC236}">
                <a16:creationId xmlns:a16="http://schemas.microsoft.com/office/drawing/2014/main" id="{28D1F8E6-524F-EE35-2C4B-C8CE6C919643}"/>
              </a:ext>
            </a:extLst>
          </p:cNvPr>
          <p:cNvSpPr/>
          <p:nvPr/>
        </p:nvSpPr>
        <p:spPr>
          <a:xfrm>
            <a:off x="8545852" y="5353177"/>
            <a:ext cx="277495" cy="164465"/>
          </a:xfrm>
          <a:custGeom>
            <a:avLst/>
            <a:gdLst/>
            <a:ahLst/>
            <a:cxnLst/>
            <a:rect l="l" t="t" r="r" b="b"/>
            <a:pathLst>
              <a:path w="277495" h="164464">
                <a:moveTo>
                  <a:pt x="253" y="0"/>
                </a:moveTo>
                <a:lnTo>
                  <a:pt x="0" y="2451"/>
                </a:lnTo>
                <a:lnTo>
                  <a:pt x="276644" y="163855"/>
                </a:lnTo>
                <a:lnTo>
                  <a:pt x="276898" y="163131"/>
                </a:lnTo>
                <a:lnTo>
                  <a:pt x="277177" y="162433"/>
                </a:lnTo>
                <a:lnTo>
                  <a:pt x="277431" y="161709"/>
                </a:lnTo>
                <a:lnTo>
                  <a:pt x="253" y="0"/>
                </a:lnTo>
                <a:close/>
              </a:path>
            </a:pathLst>
          </a:custGeom>
          <a:solidFill>
            <a:srgbClr val="4571AB"/>
          </a:solidFill>
        </p:spPr>
        <p:txBody>
          <a:bodyPr wrap="square" lIns="0" tIns="0" rIns="0" bIns="0" rtlCol="0"/>
          <a:lstStyle/>
          <a:p>
            <a:endParaRPr/>
          </a:p>
        </p:txBody>
      </p:sp>
      <p:sp>
        <p:nvSpPr>
          <p:cNvPr id="428" name="object 428">
            <a:extLst>
              <a:ext uri="{FF2B5EF4-FFF2-40B4-BE49-F238E27FC236}">
                <a16:creationId xmlns:a16="http://schemas.microsoft.com/office/drawing/2014/main" id="{304DDF8E-EAE7-62F0-4F82-3ED5612E1D45}"/>
              </a:ext>
            </a:extLst>
          </p:cNvPr>
          <p:cNvSpPr/>
          <p:nvPr/>
        </p:nvSpPr>
        <p:spPr>
          <a:xfrm>
            <a:off x="8545597" y="5355629"/>
            <a:ext cx="277495" cy="163830"/>
          </a:xfrm>
          <a:custGeom>
            <a:avLst/>
            <a:gdLst/>
            <a:ahLst/>
            <a:cxnLst/>
            <a:rect l="l" t="t" r="r" b="b"/>
            <a:pathLst>
              <a:path w="277495" h="163829">
                <a:moveTo>
                  <a:pt x="253" y="0"/>
                </a:moveTo>
                <a:lnTo>
                  <a:pt x="0" y="2451"/>
                </a:lnTo>
                <a:lnTo>
                  <a:pt x="276110" y="163537"/>
                </a:lnTo>
                <a:lnTo>
                  <a:pt x="276898" y="161391"/>
                </a:lnTo>
                <a:lnTo>
                  <a:pt x="253" y="0"/>
                </a:lnTo>
                <a:close/>
              </a:path>
            </a:pathLst>
          </a:custGeom>
          <a:solidFill>
            <a:srgbClr val="4674AE"/>
          </a:solidFill>
        </p:spPr>
        <p:txBody>
          <a:bodyPr wrap="square" lIns="0" tIns="0" rIns="0" bIns="0" rtlCol="0"/>
          <a:lstStyle/>
          <a:p>
            <a:endParaRPr/>
          </a:p>
        </p:txBody>
      </p:sp>
      <p:sp>
        <p:nvSpPr>
          <p:cNvPr id="429" name="object 429">
            <a:extLst>
              <a:ext uri="{FF2B5EF4-FFF2-40B4-BE49-F238E27FC236}">
                <a16:creationId xmlns:a16="http://schemas.microsoft.com/office/drawing/2014/main" id="{D92ED130-4153-6205-6C7E-BC3E70A61D2F}"/>
              </a:ext>
            </a:extLst>
          </p:cNvPr>
          <p:cNvSpPr/>
          <p:nvPr/>
        </p:nvSpPr>
        <p:spPr>
          <a:xfrm>
            <a:off x="8545381" y="5358083"/>
            <a:ext cx="276860" cy="163830"/>
          </a:xfrm>
          <a:custGeom>
            <a:avLst/>
            <a:gdLst/>
            <a:ahLst/>
            <a:cxnLst/>
            <a:rect l="l" t="t" r="r" b="b"/>
            <a:pathLst>
              <a:path w="276859" h="163829">
                <a:moveTo>
                  <a:pt x="215" y="0"/>
                </a:moveTo>
                <a:lnTo>
                  <a:pt x="0" y="2476"/>
                </a:lnTo>
                <a:lnTo>
                  <a:pt x="275526" y="163220"/>
                </a:lnTo>
                <a:lnTo>
                  <a:pt x="276326" y="161086"/>
                </a:lnTo>
                <a:lnTo>
                  <a:pt x="215" y="0"/>
                </a:lnTo>
                <a:close/>
              </a:path>
            </a:pathLst>
          </a:custGeom>
          <a:solidFill>
            <a:srgbClr val="4A77B0"/>
          </a:solidFill>
        </p:spPr>
        <p:txBody>
          <a:bodyPr wrap="square" lIns="0" tIns="0" rIns="0" bIns="0" rtlCol="0"/>
          <a:lstStyle/>
          <a:p>
            <a:endParaRPr/>
          </a:p>
        </p:txBody>
      </p:sp>
      <p:sp>
        <p:nvSpPr>
          <p:cNvPr id="430" name="object 430">
            <a:extLst>
              <a:ext uri="{FF2B5EF4-FFF2-40B4-BE49-F238E27FC236}">
                <a16:creationId xmlns:a16="http://schemas.microsoft.com/office/drawing/2014/main" id="{E05624D3-2431-7BB8-EDAC-60F6C69A76EF}"/>
              </a:ext>
            </a:extLst>
          </p:cNvPr>
          <p:cNvSpPr/>
          <p:nvPr/>
        </p:nvSpPr>
        <p:spPr>
          <a:xfrm>
            <a:off x="8545162" y="5360556"/>
            <a:ext cx="276225" cy="163195"/>
          </a:xfrm>
          <a:custGeom>
            <a:avLst/>
            <a:gdLst/>
            <a:ahLst/>
            <a:cxnLst/>
            <a:rect l="l" t="t" r="r" b="b"/>
            <a:pathLst>
              <a:path w="276225" h="163195">
                <a:moveTo>
                  <a:pt x="215" y="0"/>
                </a:moveTo>
                <a:lnTo>
                  <a:pt x="0" y="2476"/>
                </a:lnTo>
                <a:lnTo>
                  <a:pt x="274916" y="162864"/>
                </a:lnTo>
                <a:lnTo>
                  <a:pt x="275742" y="160743"/>
                </a:lnTo>
                <a:lnTo>
                  <a:pt x="215" y="0"/>
                </a:lnTo>
                <a:close/>
              </a:path>
            </a:pathLst>
          </a:custGeom>
          <a:solidFill>
            <a:srgbClr val="4D78B2"/>
          </a:solidFill>
        </p:spPr>
        <p:txBody>
          <a:bodyPr wrap="square" lIns="0" tIns="0" rIns="0" bIns="0" rtlCol="0"/>
          <a:lstStyle/>
          <a:p>
            <a:endParaRPr/>
          </a:p>
        </p:txBody>
      </p:sp>
      <p:sp>
        <p:nvSpPr>
          <p:cNvPr id="431" name="object 431">
            <a:extLst>
              <a:ext uri="{FF2B5EF4-FFF2-40B4-BE49-F238E27FC236}">
                <a16:creationId xmlns:a16="http://schemas.microsoft.com/office/drawing/2014/main" id="{CC44C20B-F00D-AB91-D7FC-67E6BB8A3618}"/>
              </a:ext>
            </a:extLst>
          </p:cNvPr>
          <p:cNvSpPr/>
          <p:nvPr/>
        </p:nvSpPr>
        <p:spPr>
          <a:xfrm>
            <a:off x="8544962" y="5363030"/>
            <a:ext cx="275590" cy="162560"/>
          </a:xfrm>
          <a:custGeom>
            <a:avLst/>
            <a:gdLst/>
            <a:ahLst/>
            <a:cxnLst/>
            <a:rect l="l" t="t" r="r" b="b"/>
            <a:pathLst>
              <a:path w="275590" h="162560">
                <a:moveTo>
                  <a:pt x="203" y="0"/>
                </a:moveTo>
                <a:lnTo>
                  <a:pt x="0" y="2489"/>
                </a:lnTo>
                <a:lnTo>
                  <a:pt x="274294" y="162509"/>
                </a:lnTo>
                <a:lnTo>
                  <a:pt x="275120" y="160388"/>
                </a:lnTo>
                <a:lnTo>
                  <a:pt x="203" y="0"/>
                </a:lnTo>
                <a:close/>
              </a:path>
            </a:pathLst>
          </a:custGeom>
          <a:solidFill>
            <a:srgbClr val="4E7AB3"/>
          </a:solidFill>
        </p:spPr>
        <p:txBody>
          <a:bodyPr wrap="square" lIns="0" tIns="0" rIns="0" bIns="0" rtlCol="0"/>
          <a:lstStyle/>
          <a:p>
            <a:endParaRPr/>
          </a:p>
        </p:txBody>
      </p:sp>
      <p:sp>
        <p:nvSpPr>
          <p:cNvPr id="432" name="object 432">
            <a:extLst>
              <a:ext uri="{FF2B5EF4-FFF2-40B4-BE49-F238E27FC236}">
                <a16:creationId xmlns:a16="http://schemas.microsoft.com/office/drawing/2014/main" id="{91885DDC-2A2B-218A-EC2B-06698B3A0DB5}"/>
              </a:ext>
            </a:extLst>
          </p:cNvPr>
          <p:cNvSpPr/>
          <p:nvPr/>
        </p:nvSpPr>
        <p:spPr>
          <a:xfrm>
            <a:off x="8544794" y="5365519"/>
            <a:ext cx="274955" cy="162560"/>
          </a:xfrm>
          <a:custGeom>
            <a:avLst/>
            <a:gdLst/>
            <a:ahLst/>
            <a:cxnLst/>
            <a:rect l="l" t="t" r="r" b="b"/>
            <a:pathLst>
              <a:path w="274954" h="162560">
                <a:moveTo>
                  <a:pt x="177" y="0"/>
                </a:moveTo>
                <a:lnTo>
                  <a:pt x="0" y="2489"/>
                </a:lnTo>
                <a:lnTo>
                  <a:pt x="273608" y="162128"/>
                </a:lnTo>
                <a:lnTo>
                  <a:pt x="274459" y="160019"/>
                </a:lnTo>
                <a:lnTo>
                  <a:pt x="177" y="0"/>
                </a:lnTo>
                <a:close/>
              </a:path>
            </a:pathLst>
          </a:custGeom>
          <a:solidFill>
            <a:srgbClr val="507DB4"/>
          </a:solidFill>
        </p:spPr>
        <p:txBody>
          <a:bodyPr wrap="square" lIns="0" tIns="0" rIns="0" bIns="0" rtlCol="0"/>
          <a:lstStyle/>
          <a:p>
            <a:endParaRPr/>
          </a:p>
        </p:txBody>
      </p:sp>
      <p:sp>
        <p:nvSpPr>
          <p:cNvPr id="433" name="object 433">
            <a:extLst>
              <a:ext uri="{FF2B5EF4-FFF2-40B4-BE49-F238E27FC236}">
                <a16:creationId xmlns:a16="http://schemas.microsoft.com/office/drawing/2014/main" id="{DDCFB771-F802-C574-E05C-66970D5F64B7}"/>
              </a:ext>
            </a:extLst>
          </p:cNvPr>
          <p:cNvSpPr/>
          <p:nvPr/>
        </p:nvSpPr>
        <p:spPr>
          <a:xfrm>
            <a:off x="8544615" y="5368013"/>
            <a:ext cx="274320" cy="161925"/>
          </a:xfrm>
          <a:custGeom>
            <a:avLst/>
            <a:gdLst/>
            <a:ahLst/>
            <a:cxnLst/>
            <a:rect l="l" t="t" r="r" b="b"/>
            <a:pathLst>
              <a:path w="274320" h="161925">
                <a:moveTo>
                  <a:pt x="177" y="0"/>
                </a:moveTo>
                <a:lnTo>
                  <a:pt x="0" y="2501"/>
                </a:lnTo>
                <a:lnTo>
                  <a:pt x="272935" y="161721"/>
                </a:lnTo>
                <a:lnTo>
                  <a:pt x="273786" y="159626"/>
                </a:lnTo>
                <a:lnTo>
                  <a:pt x="177" y="0"/>
                </a:lnTo>
                <a:close/>
              </a:path>
            </a:pathLst>
          </a:custGeom>
          <a:solidFill>
            <a:srgbClr val="5480B8"/>
          </a:solidFill>
        </p:spPr>
        <p:txBody>
          <a:bodyPr wrap="square" lIns="0" tIns="0" rIns="0" bIns="0" rtlCol="0"/>
          <a:lstStyle/>
          <a:p>
            <a:endParaRPr/>
          </a:p>
        </p:txBody>
      </p:sp>
      <p:sp>
        <p:nvSpPr>
          <p:cNvPr id="434" name="object 434">
            <a:extLst>
              <a:ext uri="{FF2B5EF4-FFF2-40B4-BE49-F238E27FC236}">
                <a16:creationId xmlns:a16="http://schemas.microsoft.com/office/drawing/2014/main" id="{A601BB69-F03C-54A5-E5B2-8C99153B2A33}"/>
              </a:ext>
            </a:extLst>
          </p:cNvPr>
          <p:cNvSpPr/>
          <p:nvPr/>
        </p:nvSpPr>
        <p:spPr>
          <a:xfrm>
            <a:off x="8544482" y="5370513"/>
            <a:ext cx="273685" cy="161925"/>
          </a:xfrm>
          <a:custGeom>
            <a:avLst/>
            <a:gdLst/>
            <a:ahLst/>
            <a:cxnLst/>
            <a:rect l="l" t="t" r="r" b="b"/>
            <a:pathLst>
              <a:path w="273684" h="161925">
                <a:moveTo>
                  <a:pt x="139" y="0"/>
                </a:moveTo>
                <a:lnTo>
                  <a:pt x="0" y="2527"/>
                </a:lnTo>
                <a:lnTo>
                  <a:pt x="272173" y="161315"/>
                </a:lnTo>
                <a:lnTo>
                  <a:pt x="273062" y="159232"/>
                </a:lnTo>
                <a:lnTo>
                  <a:pt x="139" y="0"/>
                </a:lnTo>
                <a:close/>
              </a:path>
            </a:pathLst>
          </a:custGeom>
          <a:solidFill>
            <a:srgbClr val="5682B9"/>
          </a:solidFill>
        </p:spPr>
        <p:txBody>
          <a:bodyPr wrap="square" lIns="0" tIns="0" rIns="0" bIns="0" rtlCol="0"/>
          <a:lstStyle/>
          <a:p>
            <a:endParaRPr/>
          </a:p>
        </p:txBody>
      </p:sp>
      <p:sp>
        <p:nvSpPr>
          <p:cNvPr id="435" name="object 435">
            <a:extLst>
              <a:ext uri="{FF2B5EF4-FFF2-40B4-BE49-F238E27FC236}">
                <a16:creationId xmlns:a16="http://schemas.microsoft.com/office/drawing/2014/main" id="{5A670A71-1A05-B810-965F-7AC76D6AB7DD}"/>
              </a:ext>
            </a:extLst>
          </p:cNvPr>
          <p:cNvSpPr/>
          <p:nvPr/>
        </p:nvSpPr>
        <p:spPr>
          <a:xfrm>
            <a:off x="8544337" y="5373029"/>
            <a:ext cx="272415" cy="161290"/>
          </a:xfrm>
          <a:custGeom>
            <a:avLst/>
            <a:gdLst/>
            <a:ahLst/>
            <a:cxnLst/>
            <a:rect l="l" t="t" r="r" b="b"/>
            <a:pathLst>
              <a:path w="272415" h="161289">
                <a:moveTo>
                  <a:pt x="139" y="0"/>
                </a:moveTo>
                <a:lnTo>
                  <a:pt x="0" y="2527"/>
                </a:lnTo>
                <a:lnTo>
                  <a:pt x="271424" y="160870"/>
                </a:lnTo>
                <a:lnTo>
                  <a:pt x="272313" y="158788"/>
                </a:lnTo>
                <a:lnTo>
                  <a:pt x="139" y="0"/>
                </a:lnTo>
                <a:close/>
              </a:path>
            </a:pathLst>
          </a:custGeom>
          <a:solidFill>
            <a:srgbClr val="5785BC"/>
          </a:solidFill>
        </p:spPr>
        <p:txBody>
          <a:bodyPr wrap="square" lIns="0" tIns="0" rIns="0" bIns="0" rtlCol="0"/>
          <a:lstStyle/>
          <a:p>
            <a:endParaRPr/>
          </a:p>
        </p:txBody>
      </p:sp>
      <p:sp>
        <p:nvSpPr>
          <p:cNvPr id="436" name="object 436">
            <a:extLst>
              <a:ext uri="{FF2B5EF4-FFF2-40B4-BE49-F238E27FC236}">
                <a16:creationId xmlns:a16="http://schemas.microsoft.com/office/drawing/2014/main" id="{D425A80B-29E7-FBC4-4C5E-9C97C55474DD}"/>
              </a:ext>
            </a:extLst>
          </p:cNvPr>
          <p:cNvSpPr/>
          <p:nvPr/>
        </p:nvSpPr>
        <p:spPr>
          <a:xfrm>
            <a:off x="8544225" y="5375550"/>
            <a:ext cx="271780" cy="160655"/>
          </a:xfrm>
          <a:custGeom>
            <a:avLst/>
            <a:gdLst/>
            <a:ahLst/>
            <a:cxnLst/>
            <a:rect l="l" t="t" r="r" b="b"/>
            <a:pathLst>
              <a:path w="271779" h="160654">
                <a:moveTo>
                  <a:pt x="114" y="0"/>
                </a:moveTo>
                <a:lnTo>
                  <a:pt x="0" y="2539"/>
                </a:lnTo>
                <a:lnTo>
                  <a:pt x="270624" y="160426"/>
                </a:lnTo>
                <a:lnTo>
                  <a:pt x="271538" y="158356"/>
                </a:lnTo>
                <a:lnTo>
                  <a:pt x="114" y="0"/>
                </a:lnTo>
                <a:close/>
              </a:path>
            </a:pathLst>
          </a:custGeom>
          <a:solidFill>
            <a:srgbClr val="5C87BD"/>
          </a:solidFill>
        </p:spPr>
        <p:txBody>
          <a:bodyPr wrap="square" lIns="0" tIns="0" rIns="0" bIns="0" rtlCol="0"/>
          <a:lstStyle/>
          <a:p>
            <a:endParaRPr/>
          </a:p>
        </p:txBody>
      </p:sp>
      <p:sp>
        <p:nvSpPr>
          <p:cNvPr id="437" name="object 437">
            <a:extLst>
              <a:ext uri="{FF2B5EF4-FFF2-40B4-BE49-F238E27FC236}">
                <a16:creationId xmlns:a16="http://schemas.microsoft.com/office/drawing/2014/main" id="{04C54128-9B7D-B775-2140-4A6CC3749354}"/>
              </a:ext>
            </a:extLst>
          </p:cNvPr>
          <p:cNvSpPr/>
          <p:nvPr/>
        </p:nvSpPr>
        <p:spPr>
          <a:xfrm>
            <a:off x="8544128" y="5378086"/>
            <a:ext cx="271145" cy="160020"/>
          </a:xfrm>
          <a:custGeom>
            <a:avLst/>
            <a:gdLst/>
            <a:ahLst/>
            <a:cxnLst/>
            <a:rect l="l" t="t" r="r" b="b"/>
            <a:pathLst>
              <a:path w="271145" h="160020">
                <a:moveTo>
                  <a:pt x="101" y="0"/>
                </a:moveTo>
                <a:lnTo>
                  <a:pt x="0" y="2539"/>
                </a:lnTo>
                <a:lnTo>
                  <a:pt x="269786" y="159943"/>
                </a:lnTo>
                <a:lnTo>
                  <a:pt x="270725" y="157886"/>
                </a:lnTo>
                <a:lnTo>
                  <a:pt x="101" y="0"/>
                </a:lnTo>
                <a:close/>
              </a:path>
            </a:pathLst>
          </a:custGeom>
          <a:solidFill>
            <a:srgbClr val="5F89BE"/>
          </a:solidFill>
        </p:spPr>
        <p:txBody>
          <a:bodyPr wrap="square" lIns="0" tIns="0" rIns="0" bIns="0" rtlCol="0"/>
          <a:lstStyle/>
          <a:p>
            <a:endParaRPr/>
          </a:p>
        </p:txBody>
      </p:sp>
      <p:sp>
        <p:nvSpPr>
          <p:cNvPr id="438" name="object 438">
            <a:extLst>
              <a:ext uri="{FF2B5EF4-FFF2-40B4-BE49-F238E27FC236}">
                <a16:creationId xmlns:a16="http://schemas.microsoft.com/office/drawing/2014/main" id="{1B32C582-5FF5-A582-4F2D-4DF7BD59ADDF}"/>
              </a:ext>
            </a:extLst>
          </p:cNvPr>
          <p:cNvSpPr/>
          <p:nvPr/>
        </p:nvSpPr>
        <p:spPr>
          <a:xfrm>
            <a:off x="8544038" y="5380629"/>
            <a:ext cx="269875" cy="160020"/>
          </a:xfrm>
          <a:custGeom>
            <a:avLst/>
            <a:gdLst/>
            <a:ahLst/>
            <a:cxnLst/>
            <a:rect l="l" t="t" r="r" b="b"/>
            <a:pathLst>
              <a:path w="269875" h="160020">
                <a:moveTo>
                  <a:pt x="88" y="0"/>
                </a:moveTo>
                <a:lnTo>
                  <a:pt x="0" y="2552"/>
                </a:lnTo>
                <a:lnTo>
                  <a:pt x="268935" y="159448"/>
                </a:lnTo>
                <a:lnTo>
                  <a:pt x="269874" y="157403"/>
                </a:lnTo>
                <a:lnTo>
                  <a:pt x="88" y="0"/>
                </a:lnTo>
                <a:close/>
              </a:path>
            </a:pathLst>
          </a:custGeom>
          <a:solidFill>
            <a:srgbClr val="5F8CC2"/>
          </a:solidFill>
        </p:spPr>
        <p:txBody>
          <a:bodyPr wrap="square" lIns="0" tIns="0" rIns="0" bIns="0" rtlCol="0"/>
          <a:lstStyle/>
          <a:p>
            <a:endParaRPr/>
          </a:p>
        </p:txBody>
      </p:sp>
      <p:sp>
        <p:nvSpPr>
          <p:cNvPr id="439" name="object 439">
            <a:extLst>
              <a:ext uri="{FF2B5EF4-FFF2-40B4-BE49-F238E27FC236}">
                <a16:creationId xmlns:a16="http://schemas.microsoft.com/office/drawing/2014/main" id="{A832D5E3-BF1C-4CE1-6EEB-C850E16EB928}"/>
              </a:ext>
            </a:extLst>
          </p:cNvPr>
          <p:cNvSpPr/>
          <p:nvPr/>
        </p:nvSpPr>
        <p:spPr>
          <a:xfrm>
            <a:off x="8543974" y="5383171"/>
            <a:ext cx="269240" cy="159385"/>
          </a:xfrm>
          <a:custGeom>
            <a:avLst/>
            <a:gdLst/>
            <a:ahLst/>
            <a:cxnLst/>
            <a:rect l="l" t="t" r="r" b="b"/>
            <a:pathLst>
              <a:path w="269240" h="159385">
                <a:moveTo>
                  <a:pt x="63" y="0"/>
                </a:moveTo>
                <a:lnTo>
                  <a:pt x="0" y="2565"/>
                </a:lnTo>
                <a:lnTo>
                  <a:pt x="268046" y="158940"/>
                </a:lnTo>
                <a:lnTo>
                  <a:pt x="268998" y="156908"/>
                </a:lnTo>
                <a:lnTo>
                  <a:pt x="63" y="0"/>
                </a:lnTo>
                <a:close/>
              </a:path>
            </a:pathLst>
          </a:custGeom>
          <a:solidFill>
            <a:srgbClr val="618FC4"/>
          </a:solidFill>
        </p:spPr>
        <p:txBody>
          <a:bodyPr wrap="square" lIns="0" tIns="0" rIns="0" bIns="0" rtlCol="0"/>
          <a:lstStyle/>
          <a:p>
            <a:endParaRPr/>
          </a:p>
        </p:txBody>
      </p:sp>
      <p:sp>
        <p:nvSpPr>
          <p:cNvPr id="440" name="object 440">
            <a:extLst>
              <a:ext uri="{FF2B5EF4-FFF2-40B4-BE49-F238E27FC236}">
                <a16:creationId xmlns:a16="http://schemas.microsoft.com/office/drawing/2014/main" id="{311A5D53-B419-8C34-1EF7-05BB1442BC50}"/>
              </a:ext>
            </a:extLst>
          </p:cNvPr>
          <p:cNvSpPr/>
          <p:nvPr/>
        </p:nvSpPr>
        <p:spPr>
          <a:xfrm>
            <a:off x="8543912" y="5385734"/>
            <a:ext cx="268605" cy="158750"/>
          </a:xfrm>
          <a:custGeom>
            <a:avLst/>
            <a:gdLst/>
            <a:ahLst/>
            <a:cxnLst/>
            <a:rect l="l" t="t" r="r" b="b"/>
            <a:pathLst>
              <a:path w="268604" h="158750">
                <a:moveTo>
                  <a:pt x="63" y="0"/>
                </a:moveTo>
                <a:lnTo>
                  <a:pt x="0" y="2565"/>
                </a:lnTo>
                <a:lnTo>
                  <a:pt x="267131" y="158419"/>
                </a:lnTo>
                <a:lnTo>
                  <a:pt x="267461" y="157746"/>
                </a:lnTo>
                <a:lnTo>
                  <a:pt x="267766" y="157048"/>
                </a:lnTo>
                <a:lnTo>
                  <a:pt x="268096" y="156375"/>
                </a:lnTo>
                <a:lnTo>
                  <a:pt x="63" y="0"/>
                </a:lnTo>
                <a:close/>
              </a:path>
            </a:pathLst>
          </a:custGeom>
          <a:solidFill>
            <a:srgbClr val="6692C5"/>
          </a:solidFill>
        </p:spPr>
        <p:txBody>
          <a:bodyPr wrap="square" lIns="0" tIns="0" rIns="0" bIns="0" rtlCol="0"/>
          <a:lstStyle/>
          <a:p>
            <a:endParaRPr/>
          </a:p>
        </p:txBody>
      </p:sp>
      <p:sp>
        <p:nvSpPr>
          <p:cNvPr id="441" name="object 441">
            <a:extLst>
              <a:ext uri="{FF2B5EF4-FFF2-40B4-BE49-F238E27FC236}">
                <a16:creationId xmlns:a16="http://schemas.microsoft.com/office/drawing/2014/main" id="{AB8F8557-C82F-0995-C4CE-2B0BC6D5C80D}"/>
              </a:ext>
            </a:extLst>
          </p:cNvPr>
          <p:cNvSpPr/>
          <p:nvPr/>
        </p:nvSpPr>
        <p:spPr>
          <a:xfrm>
            <a:off x="8543887" y="5388305"/>
            <a:ext cx="267335" cy="158115"/>
          </a:xfrm>
          <a:custGeom>
            <a:avLst/>
            <a:gdLst/>
            <a:ahLst/>
            <a:cxnLst/>
            <a:rect l="l" t="t" r="r" b="b"/>
            <a:pathLst>
              <a:path w="267334" h="158114">
                <a:moveTo>
                  <a:pt x="25" y="0"/>
                </a:moveTo>
                <a:lnTo>
                  <a:pt x="0" y="2578"/>
                </a:lnTo>
                <a:lnTo>
                  <a:pt x="266153" y="157860"/>
                </a:lnTo>
                <a:lnTo>
                  <a:pt x="267157" y="155841"/>
                </a:lnTo>
                <a:lnTo>
                  <a:pt x="25" y="0"/>
                </a:lnTo>
                <a:close/>
              </a:path>
            </a:pathLst>
          </a:custGeom>
          <a:solidFill>
            <a:srgbClr val="6795C7"/>
          </a:solidFill>
        </p:spPr>
        <p:txBody>
          <a:bodyPr wrap="square" lIns="0" tIns="0" rIns="0" bIns="0" rtlCol="0"/>
          <a:lstStyle/>
          <a:p>
            <a:endParaRPr/>
          </a:p>
        </p:txBody>
      </p:sp>
      <p:sp>
        <p:nvSpPr>
          <p:cNvPr id="442" name="object 442">
            <a:extLst>
              <a:ext uri="{FF2B5EF4-FFF2-40B4-BE49-F238E27FC236}">
                <a16:creationId xmlns:a16="http://schemas.microsoft.com/office/drawing/2014/main" id="{FFDE4560-066B-2AF8-CE23-A3928F4E0217}"/>
              </a:ext>
            </a:extLst>
          </p:cNvPr>
          <p:cNvSpPr/>
          <p:nvPr/>
        </p:nvSpPr>
        <p:spPr>
          <a:xfrm>
            <a:off x="8543861" y="5390888"/>
            <a:ext cx="266700" cy="157480"/>
          </a:xfrm>
          <a:custGeom>
            <a:avLst/>
            <a:gdLst/>
            <a:ahLst/>
            <a:cxnLst/>
            <a:rect l="l" t="t" r="r" b="b"/>
            <a:pathLst>
              <a:path w="266700" h="157479">
                <a:moveTo>
                  <a:pt x="25" y="0"/>
                </a:moveTo>
                <a:lnTo>
                  <a:pt x="0" y="2578"/>
                </a:lnTo>
                <a:lnTo>
                  <a:pt x="265175" y="157289"/>
                </a:lnTo>
                <a:lnTo>
                  <a:pt x="266179" y="155270"/>
                </a:lnTo>
                <a:lnTo>
                  <a:pt x="25" y="0"/>
                </a:lnTo>
                <a:close/>
              </a:path>
            </a:pathLst>
          </a:custGeom>
          <a:solidFill>
            <a:srgbClr val="6997C9"/>
          </a:solidFill>
        </p:spPr>
        <p:txBody>
          <a:bodyPr wrap="square" lIns="0" tIns="0" rIns="0" bIns="0" rtlCol="0"/>
          <a:lstStyle/>
          <a:p>
            <a:endParaRPr/>
          </a:p>
        </p:txBody>
      </p:sp>
      <p:sp>
        <p:nvSpPr>
          <p:cNvPr id="443" name="object 443">
            <a:extLst>
              <a:ext uri="{FF2B5EF4-FFF2-40B4-BE49-F238E27FC236}">
                <a16:creationId xmlns:a16="http://schemas.microsoft.com/office/drawing/2014/main" id="{F783D2CF-B570-05D4-04BC-1937228EBC73}"/>
              </a:ext>
            </a:extLst>
          </p:cNvPr>
          <p:cNvSpPr/>
          <p:nvPr/>
        </p:nvSpPr>
        <p:spPr>
          <a:xfrm>
            <a:off x="8543866" y="5393472"/>
            <a:ext cx="265430" cy="156845"/>
          </a:xfrm>
          <a:custGeom>
            <a:avLst/>
            <a:gdLst/>
            <a:ahLst/>
            <a:cxnLst/>
            <a:rect l="l" t="t" r="r" b="b"/>
            <a:pathLst>
              <a:path w="265429" h="156845">
                <a:moveTo>
                  <a:pt x="0" y="0"/>
                </a:moveTo>
                <a:lnTo>
                  <a:pt x="0" y="2603"/>
                </a:lnTo>
                <a:lnTo>
                  <a:pt x="264134" y="156705"/>
                </a:lnTo>
                <a:lnTo>
                  <a:pt x="265163" y="154698"/>
                </a:lnTo>
                <a:lnTo>
                  <a:pt x="0" y="0"/>
                </a:lnTo>
                <a:close/>
              </a:path>
            </a:pathLst>
          </a:custGeom>
          <a:solidFill>
            <a:srgbClr val="6B99CB"/>
          </a:solidFill>
        </p:spPr>
        <p:txBody>
          <a:bodyPr wrap="square" lIns="0" tIns="0" rIns="0" bIns="0" rtlCol="0"/>
          <a:lstStyle/>
          <a:p>
            <a:endParaRPr/>
          </a:p>
        </p:txBody>
      </p:sp>
      <p:sp>
        <p:nvSpPr>
          <p:cNvPr id="444" name="object 444">
            <a:extLst>
              <a:ext uri="{FF2B5EF4-FFF2-40B4-BE49-F238E27FC236}">
                <a16:creationId xmlns:a16="http://schemas.microsoft.com/office/drawing/2014/main" id="{928B1474-DE7D-2586-9C3F-B906AD8D86B9}"/>
              </a:ext>
            </a:extLst>
          </p:cNvPr>
          <p:cNvSpPr/>
          <p:nvPr/>
        </p:nvSpPr>
        <p:spPr>
          <a:xfrm>
            <a:off x="8543866" y="5396069"/>
            <a:ext cx="264160" cy="156210"/>
          </a:xfrm>
          <a:custGeom>
            <a:avLst/>
            <a:gdLst/>
            <a:ahLst/>
            <a:cxnLst/>
            <a:rect l="l" t="t" r="r" b="b"/>
            <a:pathLst>
              <a:path w="264159" h="156210">
                <a:moveTo>
                  <a:pt x="0" y="0"/>
                </a:moveTo>
                <a:lnTo>
                  <a:pt x="25" y="2616"/>
                </a:lnTo>
                <a:lnTo>
                  <a:pt x="263093" y="156095"/>
                </a:lnTo>
                <a:lnTo>
                  <a:pt x="264134" y="154101"/>
                </a:lnTo>
                <a:lnTo>
                  <a:pt x="0" y="0"/>
                </a:lnTo>
                <a:close/>
              </a:path>
            </a:pathLst>
          </a:custGeom>
          <a:solidFill>
            <a:srgbClr val="6C9DCF"/>
          </a:solidFill>
        </p:spPr>
        <p:txBody>
          <a:bodyPr wrap="square" lIns="0" tIns="0" rIns="0" bIns="0" rtlCol="0"/>
          <a:lstStyle/>
          <a:p>
            <a:endParaRPr/>
          </a:p>
        </p:txBody>
      </p:sp>
      <p:sp>
        <p:nvSpPr>
          <p:cNvPr id="445" name="object 445">
            <a:extLst>
              <a:ext uri="{FF2B5EF4-FFF2-40B4-BE49-F238E27FC236}">
                <a16:creationId xmlns:a16="http://schemas.microsoft.com/office/drawing/2014/main" id="{1EB5E942-AD2C-CB4A-6623-150FD0D063D2}"/>
              </a:ext>
            </a:extLst>
          </p:cNvPr>
          <p:cNvSpPr/>
          <p:nvPr/>
        </p:nvSpPr>
        <p:spPr>
          <a:xfrm>
            <a:off x="8543887" y="5398688"/>
            <a:ext cx="263525" cy="155575"/>
          </a:xfrm>
          <a:custGeom>
            <a:avLst/>
            <a:gdLst/>
            <a:ahLst/>
            <a:cxnLst/>
            <a:rect l="l" t="t" r="r" b="b"/>
            <a:pathLst>
              <a:path w="263525" h="155575">
                <a:moveTo>
                  <a:pt x="0" y="0"/>
                </a:moveTo>
                <a:lnTo>
                  <a:pt x="25" y="2616"/>
                </a:lnTo>
                <a:lnTo>
                  <a:pt x="262001" y="155460"/>
                </a:lnTo>
                <a:lnTo>
                  <a:pt x="263067" y="153479"/>
                </a:lnTo>
                <a:lnTo>
                  <a:pt x="0" y="0"/>
                </a:lnTo>
                <a:close/>
              </a:path>
            </a:pathLst>
          </a:custGeom>
          <a:solidFill>
            <a:srgbClr val="70A1D1"/>
          </a:solidFill>
        </p:spPr>
        <p:txBody>
          <a:bodyPr wrap="square" lIns="0" tIns="0" rIns="0" bIns="0" rtlCol="0"/>
          <a:lstStyle/>
          <a:p>
            <a:endParaRPr/>
          </a:p>
        </p:txBody>
      </p:sp>
      <p:sp>
        <p:nvSpPr>
          <p:cNvPr id="446" name="object 446">
            <a:extLst>
              <a:ext uri="{FF2B5EF4-FFF2-40B4-BE49-F238E27FC236}">
                <a16:creationId xmlns:a16="http://schemas.microsoft.com/office/drawing/2014/main" id="{47395AD9-5961-F0E8-46EF-84050247BDC1}"/>
              </a:ext>
            </a:extLst>
          </p:cNvPr>
          <p:cNvSpPr/>
          <p:nvPr/>
        </p:nvSpPr>
        <p:spPr>
          <a:xfrm>
            <a:off x="8543907" y="5401299"/>
            <a:ext cx="262255" cy="154940"/>
          </a:xfrm>
          <a:custGeom>
            <a:avLst/>
            <a:gdLst/>
            <a:ahLst/>
            <a:cxnLst/>
            <a:rect l="l" t="t" r="r" b="b"/>
            <a:pathLst>
              <a:path w="262254" h="154939">
                <a:moveTo>
                  <a:pt x="0" y="0"/>
                </a:moveTo>
                <a:lnTo>
                  <a:pt x="63" y="2641"/>
                </a:lnTo>
                <a:lnTo>
                  <a:pt x="260896" y="154813"/>
                </a:lnTo>
                <a:lnTo>
                  <a:pt x="261988" y="152844"/>
                </a:lnTo>
                <a:lnTo>
                  <a:pt x="0" y="0"/>
                </a:lnTo>
                <a:close/>
              </a:path>
            </a:pathLst>
          </a:custGeom>
          <a:solidFill>
            <a:srgbClr val="72A3D2"/>
          </a:solidFill>
        </p:spPr>
        <p:txBody>
          <a:bodyPr wrap="square" lIns="0" tIns="0" rIns="0" bIns="0" rtlCol="0"/>
          <a:lstStyle/>
          <a:p>
            <a:endParaRPr/>
          </a:p>
        </p:txBody>
      </p:sp>
      <p:sp>
        <p:nvSpPr>
          <p:cNvPr id="447" name="object 447">
            <a:extLst>
              <a:ext uri="{FF2B5EF4-FFF2-40B4-BE49-F238E27FC236}">
                <a16:creationId xmlns:a16="http://schemas.microsoft.com/office/drawing/2014/main" id="{0C141D04-B2C0-33B6-67D0-D74EFA4531D8}"/>
              </a:ext>
            </a:extLst>
          </p:cNvPr>
          <p:cNvSpPr/>
          <p:nvPr/>
        </p:nvSpPr>
        <p:spPr>
          <a:xfrm>
            <a:off x="8543969" y="5403931"/>
            <a:ext cx="260985" cy="154305"/>
          </a:xfrm>
          <a:custGeom>
            <a:avLst/>
            <a:gdLst/>
            <a:ahLst/>
            <a:cxnLst/>
            <a:rect l="l" t="t" r="r" b="b"/>
            <a:pathLst>
              <a:path w="260984" h="154304">
                <a:moveTo>
                  <a:pt x="0" y="0"/>
                </a:moveTo>
                <a:lnTo>
                  <a:pt x="63" y="2641"/>
                </a:lnTo>
                <a:lnTo>
                  <a:pt x="259740" y="154139"/>
                </a:lnTo>
                <a:lnTo>
                  <a:pt x="260121" y="153492"/>
                </a:lnTo>
                <a:lnTo>
                  <a:pt x="260832" y="152184"/>
                </a:lnTo>
                <a:lnTo>
                  <a:pt x="0" y="0"/>
                </a:lnTo>
                <a:close/>
              </a:path>
            </a:pathLst>
          </a:custGeom>
          <a:solidFill>
            <a:srgbClr val="73A6D6"/>
          </a:solidFill>
        </p:spPr>
        <p:txBody>
          <a:bodyPr wrap="square" lIns="0" tIns="0" rIns="0" bIns="0" rtlCol="0"/>
          <a:lstStyle/>
          <a:p>
            <a:endParaRPr/>
          </a:p>
        </p:txBody>
      </p:sp>
      <p:sp>
        <p:nvSpPr>
          <p:cNvPr id="448" name="object 448">
            <a:extLst>
              <a:ext uri="{FF2B5EF4-FFF2-40B4-BE49-F238E27FC236}">
                <a16:creationId xmlns:a16="http://schemas.microsoft.com/office/drawing/2014/main" id="{16382978-A095-F5B1-544E-4BE873B33FE9}"/>
              </a:ext>
            </a:extLst>
          </p:cNvPr>
          <p:cNvSpPr/>
          <p:nvPr/>
        </p:nvSpPr>
        <p:spPr>
          <a:xfrm>
            <a:off x="8544031" y="5406570"/>
            <a:ext cx="259715" cy="153670"/>
          </a:xfrm>
          <a:custGeom>
            <a:avLst/>
            <a:gdLst/>
            <a:ahLst/>
            <a:cxnLst/>
            <a:rect l="l" t="t" r="r" b="b"/>
            <a:pathLst>
              <a:path w="259715" h="153670">
                <a:moveTo>
                  <a:pt x="0" y="0"/>
                </a:moveTo>
                <a:lnTo>
                  <a:pt x="101" y="2654"/>
                </a:lnTo>
                <a:lnTo>
                  <a:pt x="258559" y="153441"/>
                </a:lnTo>
                <a:lnTo>
                  <a:pt x="259689" y="151498"/>
                </a:lnTo>
                <a:lnTo>
                  <a:pt x="0" y="0"/>
                </a:lnTo>
                <a:close/>
              </a:path>
            </a:pathLst>
          </a:custGeom>
          <a:solidFill>
            <a:srgbClr val="75A8D7"/>
          </a:solidFill>
        </p:spPr>
        <p:txBody>
          <a:bodyPr wrap="square" lIns="0" tIns="0" rIns="0" bIns="0" rtlCol="0"/>
          <a:lstStyle/>
          <a:p>
            <a:endParaRPr/>
          </a:p>
        </p:txBody>
      </p:sp>
      <p:sp>
        <p:nvSpPr>
          <p:cNvPr id="449" name="object 449">
            <a:extLst>
              <a:ext uri="{FF2B5EF4-FFF2-40B4-BE49-F238E27FC236}">
                <a16:creationId xmlns:a16="http://schemas.microsoft.com/office/drawing/2014/main" id="{7D0BE90F-4802-B46C-6672-D22552588710}"/>
              </a:ext>
            </a:extLst>
          </p:cNvPr>
          <p:cNvSpPr/>
          <p:nvPr/>
        </p:nvSpPr>
        <p:spPr>
          <a:xfrm>
            <a:off x="8544127" y="5409222"/>
            <a:ext cx="259079" cy="153035"/>
          </a:xfrm>
          <a:custGeom>
            <a:avLst/>
            <a:gdLst/>
            <a:ahLst/>
            <a:cxnLst/>
            <a:rect l="l" t="t" r="r" b="b"/>
            <a:pathLst>
              <a:path w="259079" h="153035">
                <a:moveTo>
                  <a:pt x="0" y="0"/>
                </a:moveTo>
                <a:lnTo>
                  <a:pt x="101" y="2654"/>
                </a:lnTo>
                <a:lnTo>
                  <a:pt x="257340" y="152742"/>
                </a:lnTo>
                <a:lnTo>
                  <a:pt x="258470" y="150799"/>
                </a:lnTo>
                <a:lnTo>
                  <a:pt x="0" y="0"/>
                </a:lnTo>
                <a:close/>
              </a:path>
            </a:pathLst>
          </a:custGeom>
          <a:solidFill>
            <a:srgbClr val="79ABDC"/>
          </a:solidFill>
        </p:spPr>
        <p:txBody>
          <a:bodyPr wrap="square" lIns="0" tIns="0" rIns="0" bIns="0" rtlCol="0"/>
          <a:lstStyle/>
          <a:p>
            <a:endParaRPr/>
          </a:p>
        </p:txBody>
      </p:sp>
      <p:sp>
        <p:nvSpPr>
          <p:cNvPr id="450" name="object 450">
            <a:extLst>
              <a:ext uri="{FF2B5EF4-FFF2-40B4-BE49-F238E27FC236}">
                <a16:creationId xmlns:a16="http://schemas.microsoft.com/office/drawing/2014/main" id="{8405B1C2-7B08-B891-A6C4-7D7B82CA82A0}"/>
              </a:ext>
            </a:extLst>
          </p:cNvPr>
          <p:cNvSpPr/>
          <p:nvPr/>
        </p:nvSpPr>
        <p:spPr>
          <a:xfrm>
            <a:off x="8544229" y="5411889"/>
            <a:ext cx="257810" cy="152400"/>
          </a:xfrm>
          <a:custGeom>
            <a:avLst/>
            <a:gdLst/>
            <a:ahLst/>
            <a:cxnLst/>
            <a:rect l="l" t="t" r="r" b="b"/>
            <a:pathLst>
              <a:path w="257809" h="152400">
                <a:moveTo>
                  <a:pt x="0" y="0"/>
                </a:moveTo>
                <a:lnTo>
                  <a:pt x="127" y="2667"/>
                </a:lnTo>
                <a:lnTo>
                  <a:pt x="256070" y="152006"/>
                </a:lnTo>
                <a:lnTo>
                  <a:pt x="257238" y="150075"/>
                </a:lnTo>
                <a:lnTo>
                  <a:pt x="0" y="0"/>
                </a:lnTo>
                <a:close/>
              </a:path>
            </a:pathLst>
          </a:custGeom>
          <a:solidFill>
            <a:srgbClr val="7AAFDE"/>
          </a:solidFill>
        </p:spPr>
        <p:txBody>
          <a:bodyPr wrap="square" lIns="0" tIns="0" rIns="0" bIns="0" rtlCol="0"/>
          <a:lstStyle/>
          <a:p>
            <a:endParaRPr/>
          </a:p>
        </p:txBody>
      </p:sp>
      <p:sp>
        <p:nvSpPr>
          <p:cNvPr id="451" name="object 451">
            <a:extLst>
              <a:ext uri="{FF2B5EF4-FFF2-40B4-BE49-F238E27FC236}">
                <a16:creationId xmlns:a16="http://schemas.microsoft.com/office/drawing/2014/main" id="{C0E1E534-4171-7A55-4057-2FB499D21C17}"/>
              </a:ext>
            </a:extLst>
          </p:cNvPr>
          <p:cNvSpPr/>
          <p:nvPr/>
        </p:nvSpPr>
        <p:spPr>
          <a:xfrm>
            <a:off x="8544354" y="5414554"/>
            <a:ext cx="256540" cy="151765"/>
          </a:xfrm>
          <a:custGeom>
            <a:avLst/>
            <a:gdLst/>
            <a:ahLst/>
            <a:cxnLst/>
            <a:rect l="l" t="t" r="r" b="b"/>
            <a:pathLst>
              <a:path w="256540" h="151764">
                <a:moveTo>
                  <a:pt x="0" y="0"/>
                </a:moveTo>
                <a:lnTo>
                  <a:pt x="152" y="2692"/>
                </a:lnTo>
                <a:lnTo>
                  <a:pt x="254787" y="151244"/>
                </a:lnTo>
                <a:lnTo>
                  <a:pt x="255955" y="149326"/>
                </a:lnTo>
                <a:lnTo>
                  <a:pt x="0" y="0"/>
                </a:lnTo>
                <a:close/>
              </a:path>
            </a:pathLst>
          </a:custGeom>
          <a:solidFill>
            <a:srgbClr val="7AAFDE"/>
          </a:solidFill>
        </p:spPr>
        <p:txBody>
          <a:bodyPr wrap="square" lIns="0" tIns="0" rIns="0" bIns="0" rtlCol="0"/>
          <a:lstStyle/>
          <a:p>
            <a:endParaRPr/>
          </a:p>
        </p:txBody>
      </p:sp>
      <p:sp>
        <p:nvSpPr>
          <p:cNvPr id="452" name="object 452">
            <a:extLst>
              <a:ext uri="{FF2B5EF4-FFF2-40B4-BE49-F238E27FC236}">
                <a16:creationId xmlns:a16="http://schemas.microsoft.com/office/drawing/2014/main" id="{C97899AE-575F-8A7B-0A55-40777F478345}"/>
              </a:ext>
            </a:extLst>
          </p:cNvPr>
          <p:cNvSpPr/>
          <p:nvPr/>
        </p:nvSpPr>
        <p:spPr>
          <a:xfrm>
            <a:off x="8544499" y="5417242"/>
            <a:ext cx="255270" cy="150495"/>
          </a:xfrm>
          <a:custGeom>
            <a:avLst/>
            <a:gdLst/>
            <a:ahLst/>
            <a:cxnLst/>
            <a:rect l="l" t="t" r="r" b="b"/>
            <a:pathLst>
              <a:path w="255270" h="150495">
                <a:moveTo>
                  <a:pt x="0" y="0"/>
                </a:moveTo>
                <a:lnTo>
                  <a:pt x="152" y="2692"/>
                </a:lnTo>
                <a:lnTo>
                  <a:pt x="253441" y="150469"/>
                </a:lnTo>
                <a:lnTo>
                  <a:pt x="254647" y="148564"/>
                </a:lnTo>
                <a:lnTo>
                  <a:pt x="0" y="0"/>
                </a:lnTo>
                <a:close/>
              </a:path>
            </a:pathLst>
          </a:custGeom>
          <a:solidFill>
            <a:srgbClr val="77A9DA"/>
          </a:solidFill>
        </p:spPr>
        <p:txBody>
          <a:bodyPr wrap="square" lIns="0" tIns="0" rIns="0" bIns="0" rtlCol="0"/>
          <a:lstStyle/>
          <a:p>
            <a:endParaRPr/>
          </a:p>
        </p:txBody>
      </p:sp>
      <p:sp>
        <p:nvSpPr>
          <p:cNvPr id="453" name="object 453">
            <a:extLst>
              <a:ext uri="{FF2B5EF4-FFF2-40B4-BE49-F238E27FC236}">
                <a16:creationId xmlns:a16="http://schemas.microsoft.com/office/drawing/2014/main" id="{1E7674C0-088F-478E-802A-A50A237CF409}"/>
              </a:ext>
            </a:extLst>
          </p:cNvPr>
          <p:cNvSpPr/>
          <p:nvPr/>
        </p:nvSpPr>
        <p:spPr>
          <a:xfrm>
            <a:off x="8468137" y="5169291"/>
            <a:ext cx="451994" cy="467466"/>
          </a:xfrm>
          <a:prstGeom prst="rect">
            <a:avLst/>
          </a:prstGeom>
          <a:blipFill>
            <a:blip r:embed="rId50" cstate="print"/>
            <a:stretch>
              <a:fillRect/>
            </a:stretch>
          </a:blipFill>
        </p:spPr>
        <p:txBody>
          <a:bodyPr wrap="square" lIns="0" tIns="0" rIns="0" bIns="0" rtlCol="0"/>
          <a:lstStyle/>
          <a:p>
            <a:endParaRPr/>
          </a:p>
        </p:txBody>
      </p:sp>
      <p:sp>
        <p:nvSpPr>
          <p:cNvPr id="454" name="object 454">
            <a:extLst>
              <a:ext uri="{FF2B5EF4-FFF2-40B4-BE49-F238E27FC236}">
                <a16:creationId xmlns:a16="http://schemas.microsoft.com/office/drawing/2014/main" id="{12C093F1-5AD2-0EC5-9014-4CC462A16892}"/>
              </a:ext>
            </a:extLst>
          </p:cNvPr>
          <p:cNvSpPr/>
          <p:nvPr/>
        </p:nvSpPr>
        <p:spPr>
          <a:xfrm>
            <a:off x="3483000" y="5221800"/>
            <a:ext cx="334441" cy="379274"/>
          </a:xfrm>
          <a:prstGeom prst="rect">
            <a:avLst/>
          </a:prstGeom>
          <a:blipFill>
            <a:blip r:embed="rId51" cstate="print"/>
            <a:stretch>
              <a:fillRect/>
            </a:stretch>
          </a:blipFill>
        </p:spPr>
        <p:txBody>
          <a:bodyPr wrap="square" lIns="0" tIns="0" rIns="0" bIns="0" rtlCol="0"/>
          <a:lstStyle/>
          <a:p>
            <a:endParaRPr/>
          </a:p>
        </p:txBody>
      </p:sp>
      <p:sp>
        <p:nvSpPr>
          <p:cNvPr id="455" name="object 455">
            <a:extLst>
              <a:ext uri="{FF2B5EF4-FFF2-40B4-BE49-F238E27FC236}">
                <a16:creationId xmlns:a16="http://schemas.microsoft.com/office/drawing/2014/main" id="{9722C45C-AEFE-2B00-31A5-26BE2123499B}"/>
              </a:ext>
            </a:extLst>
          </p:cNvPr>
          <p:cNvSpPr/>
          <p:nvPr/>
        </p:nvSpPr>
        <p:spPr>
          <a:xfrm>
            <a:off x="3964193" y="4897799"/>
            <a:ext cx="618974" cy="329454"/>
          </a:xfrm>
          <a:prstGeom prst="rect">
            <a:avLst/>
          </a:prstGeom>
          <a:blipFill>
            <a:blip r:embed="rId52" cstate="print"/>
            <a:stretch>
              <a:fillRect/>
            </a:stretch>
          </a:blipFill>
        </p:spPr>
        <p:txBody>
          <a:bodyPr wrap="square" lIns="0" tIns="0" rIns="0" bIns="0" rtlCol="0"/>
          <a:lstStyle/>
          <a:p>
            <a:endParaRPr/>
          </a:p>
        </p:txBody>
      </p:sp>
      <p:sp>
        <p:nvSpPr>
          <p:cNvPr id="456" name="object 456">
            <a:extLst>
              <a:ext uri="{FF2B5EF4-FFF2-40B4-BE49-F238E27FC236}">
                <a16:creationId xmlns:a16="http://schemas.microsoft.com/office/drawing/2014/main" id="{5751C13D-70B8-2DAD-1387-2B28E1E532C2}"/>
              </a:ext>
            </a:extLst>
          </p:cNvPr>
          <p:cNvSpPr/>
          <p:nvPr/>
        </p:nvSpPr>
        <p:spPr>
          <a:xfrm>
            <a:off x="4892922" y="4967425"/>
            <a:ext cx="220802" cy="219138"/>
          </a:xfrm>
          <a:prstGeom prst="rect">
            <a:avLst/>
          </a:prstGeom>
          <a:blipFill>
            <a:blip r:embed="rId53" cstate="print"/>
            <a:stretch>
              <a:fillRect/>
            </a:stretch>
          </a:blipFill>
        </p:spPr>
        <p:txBody>
          <a:bodyPr wrap="square" lIns="0" tIns="0" rIns="0" bIns="0" rtlCol="0"/>
          <a:lstStyle/>
          <a:p>
            <a:endParaRPr/>
          </a:p>
        </p:txBody>
      </p:sp>
      <p:sp>
        <p:nvSpPr>
          <p:cNvPr id="457" name="object 457">
            <a:extLst>
              <a:ext uri="{FF2B5EF4-FFF2-40B4-BE49-F238E27FC236}">
                <a16:creationId xmlns:a16="http://schemas.microsoft.com/office/drawing/2014/main" id="{1E62BE16-EC90-EFEB-1BF7-BEED207DFFAB}"/>
              </a:ext>
            </a:extLst>
          </p:cNvPr>
          <p:cNvSpPr/>
          <p:nvPr/>
        </p:nvSpPr>
        <p:spPr>
          <a:xfrm>
            <a:off x="4631144" y="5234536"/>
            <a:ext cx="68580" cy="86360"/>
          </a:xfrm>
          <a:custGeom>
            <a:avLst/>
            <a:gdLst/>
            <a:ahLst/>
            <a:cxnLst/>
            <a:rect l="l" t="t" r="r" b="b"/>
            <a:pathLst>
              <a:path w="68579" h="86360">
                <a:moveTo>
                  <a:pt x="26606" y="0"/>
                </a:moveTo>
                <a:lnTo>
                  <a:pt x="0" y="0"/>
                </a:lnTo>
                <a:lnTo>
                  <a:pt x="0" y="86118"/>
                </a:lnTo>
                <a:lnTo>
                  <a:pt x="68135" y="86118"/>
                </a:lnTo>
                <a:lnTo>
                  <a:pt x="68135" y="64909"/>
                </a:lnTo>
                <a:lnTo>
                  <a:pt x="26606" y="64909"/>
                </a:lnTo>
                <a:lnTo>
                  <a:pt x="26606" y="0"/>
                </a:lnTo>
                <a:close/>
              </a:path>
            </a:pathLst>
          </a:custGeom>
          <a:solidFill>
            <a:srgbClr val="1CB14D"/>
          </a:solidFill>
        </p:spPr>
        <p:txBody>
          <a:bodyPr wrap="square" lIns="0" tIns="0" rIns="0" bIns="0" rtlCol="0"/>
          <a:lstStyle/>
          <a:p>
            <a:endParaRPr/>
          </a:p>
        </p:txBody>
      </p:sp>
      <p:sp>
        <p:nvSpPr>
          <p:cNvPr id="458" name="object 458">
            <a:extLst>
              <a:ext uri="{FF2B5EF4-FFF2-40B4-BE49-F238E27FC236}">
                <a16:creationId xmlns:a16="http://schemas.microsoft.com/office/drawing/2014/main" id="{C2D10C1A-E27B-08AB-57EE-56DD58057668}"/>
              </a:ext>
            </a:extLst>
          </p:cNvPr>
          <p:cNvSpPr/>
          <p:nvPr/>
        </p:nvSpPr>
        <p:spPr>
          <a:xfrm>
            <a:off x="4702808" y="5234537"/>
            <a:ext cx="93980" cy="86360"/>
          </a:xfrm>
          <a:custGeom>
            <a:avLst/>
            <a:gdLst/>
            <a:ahLst/>
            <a:cxnLst/>
            <a:rect l="l" t="t" r="r" b="b"/>
            <a:pathLst>
              <a:path w="93979" h="86360">
                <a:moveTo>
                  <a:pt x="61379" y="0"/>
                </a:moveTo>
                <a:lnTo>
                  <a:pt x="32359" y="0"/>
                </a:lnTo>
                <a:lnTo>
                  <a:pt x="0" y="86106"/>
                </a:lnTo>
                <a:lnTo>
                  <a:pt x="27190" y="86106"/>
                </a:lnTo>
                <a:lnTo>
                  <a:pt x="31368" y="71894"/>
                </a:lnTo>
                <a:lnTo>
                  <a:pt x="88408" y="71894"/>
                </a:lnTo>
                <a:lnTo>
                  <a:pt x="81408" y="53276"/>
                </a:lnTo>
                <a:lnTo>
                  <a:pt x="37122" y="53276"/>
                </a:lnTo>
                <a:lnTo>
                  <a:pt x="46583" y="22326"/>
                </a:lnTo>
                <a:lnTo>
                  <a:pt x="69772" y="22326"/>
                </a:lnTo>
                <a:lnTo>
                  <a:pt x="61379" y="0"/>
                </a:lnTo>
                <a:close/>
              </a:path>
              <a:path w="93979" h="86360">
                <a:moveTo>
                  <a:pt x="88408" y="71894"/>
                </a:moveTo>
                <a:lnTo>
                  <a:pt x="61683" y="71894"/>
                </a:lnTo>
                <a:lnTo>
                  <a:pt x="65912" y="86106"/>
                </a:lnTo>
                <a:lnTo>
                  <a:pt x="93751" y="86106"/>
                </a:lnTo>
                <a:lnTo>
                  <a:pt x="88408" y="71894"/>
                </a:lnTo>
                <a:close/>
              </a:path>
              <a:path w="93979" h="86360">
                <a:moveTo>
                  <a:pt x="69772" y="22326"/>
                </a:moveTo>
                <a:lnTo>
                  <a:pt x="46583" y="22326"/>
                </a:lnTo>
                <a:lnTo>
                  <a:pt x="56095" y="53276"/>
                </a:lnTo>
                <a:lnTo>
                  <a:pt x="81408" y="53276"/>
                </a:lnTo>
                <a:lnTo>
                  <a:pt x="69772" y="22326"/>
                </a:lnTo>
                <a:close/>
              </a:path>
            </a:pathLst>
          </a:custGeom>
          <a:solidFill>
            <a:srgbClr val="1CB14D"/>
          </a:solidFill>
        </p:spPr>
        <p:txBody>
          <a:bodyPr wrap="square" lIns="0" tIns="0" rIns="0" bIns="0" rtlCol="0"/>
          <a:lstStyle/>
          <a:p>
            <a:endParaRPr/>
          </a:p>
        </p:txBody>
      </p:sp>
      <p:sp>
        <p:nvSpPr>
          <p:cNvPr id="459" name="object 459">
            <a:extLst>
              <a:ext uri="{FF2B5EF4-FFF2-40B4-BE49-F238E27FC236}">
                <a16:creationId xmlns:a16="http://schemas.microsoft.com/office/drawing/2014/main" id="{09DEC4ED-0846-68EE-F484-3F48F70DEEE2}"/>
              </a:ext>
            </a:extLst>
          </p:cNvPr>
          <p:cNvSpPr/>
          <p:nvPr/>
        </p:nvSpPr>
        <p:spPr>
          <a:xfrm>
            <a:off x="4805192" y="5234536"/>
            <a:ext cx="82550" cy="86360"/>
          </a:xfrm>
          <a:custGeom>
            <a:avLst/>
            <a:gdLst/>
            <a:ahLst/>
            <a:cxnLst/>
            <a:rect l="l" t="t" r="r" b="b"/>
            <a:pathLst>
              <a:path w="82550" h="86360">
                <a:moveTo>
                  <a:pt x="24853" y="0"/>
                </a:moveTo>
                <a:lnTo>
                  <a:pt x="0" y="0"/>
                </a:lnTo>
                <a:lnTo>
                  <a:pt x="0" y="86118"/>
                </a:lnTo>
                <a:lnTo>
                  <a:pt x="25019" y="86118"/>
                </a:lnTo>
                <a:lnTo>
                  <a:pt x="25019" y="38823"/>
                </a:lnTo>
                <a:lnTo>
                  <a:pt x="51278" y="38823"/>
                </a:lnTo>
                <a:lnTo>
                  <a:pt x="24853" y="0"/>
                </a:lnTo>
                <a:close/>
              </a:path>
              <a:path w="82550" h="86360">
                <a:moveTo>
                  <a:pt x="51278" y="38823"/>
                </a:moveTo>
                <a:lnTo>
                  <a:pt x="25018" y="38823"/>
                </a:lnTo>
                <a:lnTo>
                  <a:pt x="57277" y="86118"/>
                </a:lnTo>
                <a:lnTo>
                  <a:pt x="82359" y="86118"/>
                </a:lnTo>
                <a:lnTo>
                  <a:pt x="82359" y="47637"/>
                </a:lnTo>
                <a:lnTo>
                  <a:pt x="57277" y="47637"/>
                </a:lnTo>
                <a:lnTo>
                  <a:pt x="51278" y="38823"/>
                </a:lnTo>
                <a:close/>
              </a:path>
              <a:path w="82550" h="86360">
                <a:moveTo>
                  <a:pt x="82359" y="0"/>
                </a:moveTo>
                <a:lnTo>
                  <a:pt x="57277" y="0"/>
                </a:lnTo>
                <a:lnTo>
                  <a:pt x="57277" y="47637"/>
                </a:lnTo>
                <a:lnTo>
                  <a:pt x="82359" y="47637"/>
                </a:lnTo>
                <a:lnTo>
                  <a:pt x="82359" y="0"/>
                </a:lnTo>
                <a:close/>
              </a:path>
            </a:pathLst>
          </a:custGeom>
          <a:solidFill>
            <a:srgbClr val="1CB14D"/>
          </a:solidFill>
        </p:spPr>
        <p:txBody>
          <a:bodyPr wrap="square" lIns="0" tIns="0" rIns="0" bIns="0" rtlCol="0"/>
          <a:lstStyle/>
          <a:p>
            <a:endParaRPr/>
          </a:p>
        </p:txBody>
      </p:sp>
      <p:sp>
        <p:nvSpPr>
          <p:cNvPr id="460" name="object 460">
            <a:extLst>
              <a:ext uri="{FF2B5EF4-FFF2-40B4-BE49-F238E27FC236}">
                <a16:creationId xmlns:a16="http://schemas.microsoft.com/office/drawing/2014/main" id="{A5B5A765-94B8-8FCB-F044-AD3552FD12DF}"/>
              </a:ext>
            </a:extLst>
          </p:cNvPr>
          <p:cNvSpPr/>
          <p:nvPr/>
        </p:nvSpPr>
        <p:spPr>
          <a:xfrm>
            <a:off x="4905700" y="5234530"/>
            <a:ext cx="79375" cy="86360"/>
          </a:xfrm>
          <a:custGeom>
            <a:avLst/>
            <a:gdLst/>
            <a:ahLst/>
            <a:cxnLst/>
            <a:rect l="l" t="t" r="r" b="b"/>
            <a:pathLst>
              <a:path w="79375" h="86360">
                <a:moveTo>
                  <a:pt x="47320" y="0"/>
                </a:moveTo>
                <a:lnTo>
                  <a:pt x="0" y="0"/>
                </a:lnTo>
                <a:lnTo>
                  <a:pt x="0" y="86118"/>
                </a:lnTo>
                <a:lnTo>
                  <a:pt x="44272" y="86118"/>
                </a:lnTo>
                <a:lnTo>
                  <a:pt x="49555" y="85331"/>
                </a:lnTo>
                <a:lnTo>
                  <a:pt x="75095" y="66560"/>
                </a:lnTo>
                <a:lnTo>
                  <a:pt x="26606" y="66560"/>
                </a:lnTo>
                <a:lnTo>
                  <a:pt x="26606" y="19507"/>
                </a:lnTo>
                <a:lnTo>
                  <a:pt x="75059" y="19507"/>
                </a:lnTo>
                <a:lnTo>
                  <a:pt x="73444" y="16230"/>
                </a:lnTo>
                <a:lnTo>
                  <a:pt x="67183" y="8331"/>
                </a:lnTo>
                <a:lnTo>
                  <a:pt x="63195" y="5295"/>
                </a:lnTo>
                <a:lnTo>
                  <a:pt x="53606" y="1066"/>
                </a:lnTo>
                <a:lnTo>
                  <a:pt x="47320" y="0"/>
                </a:lnTo>
                <a:close/>
              </a:path>
              <a:path w="79375" h="86360">
                <a:moveTo>
                  <a:pt x="75059" y="19507"/>
                </a:moveTo>
                <a:lnTo>
                  <a:pt x="40132" y="19507"/>
                </a:lnTo>
                <a:lnTo>
                  <a:pt x="45072" y="21196"/>
                </a:lnTo>
                <a:lnTo>
                  <a:pt x="51015" y="27927"/>
                </a:lnTo>
                <a:lnTo>
                  <a:pt x="52514" y="34175"/>
                </a:lnTo>
                <a:lnTo>
                  <a:pt x="52514" y="50190"/>
                </a:lnTo>
                <a:lnTo>
                  <a:pt x="38684" y="66560"/>
                </a:lnTo>
                <a:lnTo>
                  <a:pt x="75095" y="66560"/>
                </a:lnTo>
                <a:lnTo>
                  <a:pt x="78181" y="59118"/>
                </a:lnTo>
                <a:lnTo>
                  <a:pt x="79235" y="51968"/>
                </a:lnTo>
                <a:lnTo>
                  <a:pt x="79235" y="36893"/>
                </a:lnTo>
                <a:lnTo>
                  <a:pt x="78536" y="31330"/>
                </a:lnTo>
                <a:lnTo>
                  <a:pt x="75717" y="20840"/>
                </a:lnTo>
                <a:lnTo>
                  <a:pt x="75059" y="19507"/>
                </a:lnTo>
                <a:close/>
              </a:path>
            </a:pathLst>
          </a:custGeom>
          <a:solidFill>
            <a:srgbClr val="1CB14D"/>
          </a:solidFill>
        </p:spPr>
        <p:txBody>
          <a:bodyPr wrap="square" lIns="0" tIns="0" rIns="0" bIns="0" rtlCol="0"/>
          <a:lstStyle/>
          <a:p>
            <a:endParaRPr/>
          </a:p>
        </p:txBody>
      </p:sp>
      <p:sp>
        <p:nvSpPr>
          <p:cNvPr id="461" name="object 461">
            <a:extLst>
              <a:ext uri="{FF2B5EF4-FFF2-40B4-BE49-F238E27FC236}">
                <a16:creationId xmlns:a16="http://schemas.microsoft.com/office/drawing/2014/main" id="{6A5F6DC8-6518-CCFA-50A6-BC55C216CC96}"/>
              </a:ext>
            </a:extLst>
          </p:cNvPr>
          <p:cNvSpPr/>
          <p:nvPr/>
        </p:nvSpPr>
        <p:spPr>
          <a:xfrm>
            <a:off x="4998914" y="5234532"/>
            <a:ext cx="80010" cy="86360"/>
          </a:xfrm>
          <a:custGeom>
            <a:avLst/>
            <a:gdLst/>
            <a:ahLst/>
            <a:cxnLst/>
            <a:rect l="l" t="t" r="r" b="b"/>
            <a:pathLst>
              <a:path w="80010" h="86360">
                <a:moveTo>
                  <a:pt x="58115" y="0"/>
                </a:moveTo>
                <a:lnTo>
                  <a:pt x="0" y="0"/>
                </a:lnTo>
                <a:lnTo>
                  <a:pt x="0" y="86118"/>
                </a:lnTo>
                <a:lnTo>
                  <a:pt x="47891" y="86118"/>
                </a:lnTo>
                <a:lnTo>
                  <a:pt x="51866" y="85724"/>
                </a:lnTo>
                <a:lnTo>
                  <a:pt x="79200" y="67614"/>
                </a:lnTo>
                <a:lnTo>
                  <a:pt x="26847" y="67614"/>
                </a:lnTo>
                <a:lnTo>
                  <a:pt x="26847" y="50164"/>
                </a:lnTo>
                <a:lnTo>
                  <a:pt x="76958" y="50164"/>
                </a:lnTo>
                <a:lnTo>
                  <a:pt x="75183" y="47993"/>
                </a:lnTo>
                <a:lnTo>
                  <a:pt x="72301" y="44348"/>
                </a:lnTo>
                <a:lnTo>
                  <a:pt x="67754" y="41795"/>
                </a:lnTo>
                <a:lnTo>
                  <a:pt x="61556" y="40297"/>
                </a:lnTo>
                <a:lnTo>
                  <a:pt x="65633" y="38887"/>
                </a:lnTo>
                <a:lnTo>
                  <a:pt x="68732" y="36969"/>
                </a:lnTo>
                <a:lnTo>
                  <a:pt x="71506" y="33781"/>
                </a:lnTo>
                <a:lnTo>
                  <a:pt x="26847" y="33781"/>
                </a:lnTo>
                <a:lnTo>
                  <a:pt x="26847" y="17449"/>
                </a:lnTo>
                <a:lnTo>
                  <a:pt x="75603" y="17449"/>
                </a:lnTo>
                <a:lnTo>
                  <a:pt x="75603" y="15379"/>
                </a:lnTo>
                <a:lnTo>
                  <a:pt x="73367" y="10286"/>
                </a:lnTo>
                <a:lnTo>
                  <a:pt x="64477" y="2057"/>
                </a:lnTo>
                <a:lnTo>
                  <a:pt x="58115" y="0"/>
                </a:lnTo>
                <a:close/>
              </a:path>
              <a:path w="80010" h="86360">
                <a:moveTo>
                  <a:pt x="76958" y="50164"/>
                </a:moveTo>
                <a:lnTo>
                  <a:pt x="45021" y="50164"/>
                </a:lnTo>
                <a:lnTo>
                  <a:pt x="48272" y="50952"/>
                </a:lnTo>
                <a:lnTo>
                  <a:pt x="50114" y="52514"/>
                </a:lnTo>
                <a:lnTo>
                  <a:pt x="51993" y="54038"/>
                </a:lnTo>
                <a:lnTo>
                  <a:pt x="52933" y="56083"/>
                </a:lnTo>
                <a:lnTo>
                  <a:pt x="52933" y="61366"/>
                </a:lnTo>
                <a:lnTo>
                  <a:pt x="51993" y="63563"/>
                </a:lnTo>
                <a:lnTo>
                  <a:pt x="48234" y="66814"/>
                </a:lnTo>
                <a:lnTo>
                  <a:pt x="44996" y="67614"/>
                </a:lnTo>
                <a:lnTo>
                  <a:pt x="79200" y="67614"/>
                </a:lnTo>
                <a:lnTo>
                  <a:pt x="79590" y="66090"/>
                </a:lnTo>
                <a:lnTo>
                  <a:pt x="79570" y="56083"/>
                </a:lnTo>
                <a:lnTo>
                  <a:pt x="78130" y="51600"/>
                </a:lnTo>
                <a:lnTo>
                  <a:pt x="76958" y="50164"/>
                </a:lnTo>
                <a:close/>
              </a:path>
              <a:path w="80010" h="86360">
                <a:moveTo>
                  <a:pt x="75603" y="17449"/>
                </a:moveTo>
                <a:lnTo>
                  <a:pt x="42633" y="17449"/>
                </a:lnTo>
                <a:lnTo>
                  <a:pt x="45453" y="18160"/>
                </a:lnTo>
                <a:lnTo>
                  <a:pt x="47053" y="19570"/>
                </a:lnTo>
                <a:lnTo>
                  <a:pt x="48704" y="20980"/>
                </a:lnTo>
                <a:lnTo>
                  <a:pt x="49517" y="22936"/>
                </a:lnTo>
                <a:lnTo>
                  <a:pt x="49517" y="28143"/>
                </a:lnTo>
                <a:lnTo>
                  <a:pt x="48704" y="30213"/>
                </a:lnTo>
                <a:lnTo>
                  <a:pt x="45453" y="33070"/>
                </a:lnTo>
                <a:lnTo>
                  <a:pt x="42570" y="33781"/>
                </a:lnTo>
                <a:lnTo>
                  <a:pt x="71506" y="33781"/>
                </a:lnTo>
                <a:lnTo>
                  <a:pt x="74015" y="30899"/>
                </a:lnTo>
                <a:lnTo>
                  <a:pt x="75603" y="26530"/>
                </a:lnTo>
                <a:lnTo>
                  <a:pt x="75603" y="17449"/>
                </a:lnTo>
                <a:close/>
              </a:path>
            </a:pathLst>
          </a:custGeom>
          <a:solidFill>
            <a:srgbClr val="1CB14D"/>
          </a:solidFill>
        </p:spPr>
        <p:txBody>
          <a:bodyPr wrap="square" lIns="0" tIns="0" rIns="0" bIns="0" rtlCol="0"/>
          <a:lstStyle/>
          <a:p>
            <a:endParaRPr/>
          </a:p>
        </p:txBody>
      </p:sp>
      <p:sp>
        <p:nvSpPr>
          <p:cNvPr id="462" name="object 462">
            <a:extLst>
              <a:ext uri="{FF2B5EF4-FFF2-40B4-BE49-F238E27FC236}">
                <a16:creationId xmlns:a16="http://schemas.microsoft.com/office/drawing/2014/main" id="{C08FD6F8-9C61-6258-D65F-8143FD036560}"/>
              </a:ext>
            </a:extLst>
          </p:cNvPr>
          <p:cNvSpPr/>
          <p:nvPr/>
        </p:nvSpPr>
        <p:spPr>
          <a:xfrm>
            <a:off x="5081565" y="5234537"/>
            <a:ext cx="93980" cy="86360"/>
          </a:xfrm>
          <a:custGeom>
            <a:avLst/>
            <a:gdLst/>
            <a:ahLst/>
            <a:cxnLst/>
            <a:rect l="l" t="t" r="r" b="b"/>
            <a:pathLst>
              <a:path w="93979" h="86360">
                <a:moveTo>
                  <a:pt x="61379" y="0"/>
                </a:moveTo>
                <a:lnTo>
                  <a:pt x="32359" y="0"/>
                </a:lnTo>
                <a:lnTo>
                  <a:pt x="0" y="86106"/>
                </a:lnTo>
                <a:lnTo>
                  <a:pt x="27190" y="86106"/>
                </a:lnTo>
                <a:lnTo>
                  <a:pt x="31368" y="71894"/>
                </a:lnTo>
                <a:lnTo>
                  <a:pt x="88408" y="71894"/>
                </a:lnTo>
                <a:lnTo>
                  <a:pt x="81408" y="53276"/>
                </a:lnTo>
                <a:lnTo>
                  <a:pt x="37122" y="53276"/>
                </a:lnTo>
                <a:lnTo>
                  <a:pt x="46583" y="22326"/>
                </a:lnTo>
                <a:lnTo>
                  <a:pt x="69772" y="22326"/>
                </a:lnTo>
                <a:lnTo>
                  <a:pt x="61379" y="0"/>
                </a:lnTo>
                <a:close/>
              </a:path>
              <a:path w="93979" h="86360">
                <a:moveTo>
                  <a:pt x="88408" y="71894"/>
                </a:moveTo>
                <a:lnTo>
                  <a:pt x="61683" y="71894"/>
                </a:lnTo>
                <a:lnTo>
                  <a:pt x="65912" y="86106"/>
                </a:lnTo>
                <a:lnTo>
                  <a:pt x="93751" y="86106"/>
                </a:lnTo>
                <a:lnTo>
                  <a:pt x="88408" y="71894"/>
                </a:lnTo>
                <a:close/>
              </a:path>
              <a:path w="93979" h="86360">
                <a:moveTo>
                  <a:pt x="69772" y="22326"/>
                </a:moveTo>
                <a:lnTo>
                  <a:pt x="46583" y="22326"/>
                </a:lnTo>
                <a:lnTo>
                  <a:pt x="56095" y="53276"/>
                </a:lnTo>
                <a:lnTo>
                  <a:pt x="81408" y="53276"/>
                </a:lnTo>
                <a:lnTo>
                  <a:pt x="69772" y="22326"/>
                </a:lnTo>
                <a:close/>
              </a:path>
            </a:pathLst>
          </a:custGeom>
          <a:solidFill>
            <a:srgbClr val="1CB14D"/>
          </a:solidFill>
        </p:spPr>
        <p:txBody>
          <a:bodyPr wrap="square" lIns="0" tIns="0" rIns="0" bIns="0" rtlCol="0"/>
          <a:lstStyle/>
          <a:p>
            <a:endParaRPr/>
          </a:p>
        </p:txBody>
      </p:sp>
      <p:sp>
        <p:nvSpPr>
          <p:cNvPr id="463" name="object 463">
            <a:extLst>
              <a:ext uri="{FF2B5EF4-FFF2-40B4-BE49-F238E27FC236}">
                <a16:creationId xmlns:a16="http://schemas.microsoft.com/office/drawing/2014/main" id="{536C1490-05C1-2453-37C1-A9DC3D6882E9}"/>
              </a:ext>
            </a:extLst>
          </p:cNvPr>
          <p:cNvSpPr/>
          <p:nvPr/>
        </p:nvSpPr>
        <p:spPr>
          <a:xfrm>
            <a:off x="5183949" y="5234536"/>
            <a:ext cx="82550" cy="86360"/>
          </a:xfrm>
          <a:custGeom>
            <a:avLst/>
            <a:gdLst/>
            <a:ahLst/>
            <a:cxnLst/>
            <a:rect l="l" t="t" r="r" b="b"/>
            <a:pathLst>
              <a:path w="82550" h="86360">
                <a:moveTo>
                  <a:pt x="24853" y="0"/>
                </a:moveTo>
                <a:lnTo>
                  <a:pt x="0" y="0"/>
                </a:lnTo>
                <a:lnTo>
                  <a:pt x="0" y="86118"/>
                </a:lnTo>
                <a:lnTo>
                  <a:pt x="25019" y="86118"/>
                </a:lnTo>
                <a:lnTo>
                  <a:pt x="25019" y="38823"/>
                </a:lnTo>
                <a:lnTo>
                  <a:pt x="51278" y="38823"/>
                </a:lnTo>
                <a:lnTo>
                  <a:pt x="24853" y="0"/>
                </a:lnTo>
                <a:close/>
              </a:path>
              <a:path w="82550" h="86360">
                <a:moveTo>
                  <a:pt x="51278" y="38823"/>
                </a:moveTo>
                <a:lnTo>
                  <a:pt x="25018" y="38823"/>
                </a:lnTo>
                <a:lnTo>
                  <a:pt x="57277" y="86118"/>
                </a:lnTo>
                <a:lnTo>
                  <a:pt x="82359" y="86118"/>
                </a:lnTo>
                <a:lnTo>
                  <a:pt x="82359" y="47637"/>
                </a:lnTo>
                <a:lnTo>
                  <a:pt x="57277" y="47637"/>
                </a:lnTo>
                <a:lnTo>
                  <a:pt x="51278" y="38823"/>
                </a:lnTo>
                <a:close/>
              </a:path>
              <a:path w="82550" h="86360">
                <a:moveTo>
                  <a:pt x="82359" y="0"/>
                </a:moveTo>
                <a:lnTo>
                  <a:pt x="57277" y="0"/>
                </a:lnTo>
                <a:lnTo>
                  <a:pt x="57277" y="47637"/>
                </a:lnTo>
                <a:lnTo>
                  <a:pt x="82359" y="47637"/>
                </a:lnTo>
                <a:lnTo>
                  <a:pt x="82359" y="0"/>
                </a:lnTo>
                <a:close/>
              </a:path>
            </a:pathLst>
          </a:custGeom>
          <a:solidFill>
            <a:srgbClr val="1CB14D"/>
          </a:solidFill>
        </p:spPr>
        <p:txBody>
          <a:bodyPr wrap="square" lIns="0" tIns="0" rIns="0" bIns="0" rtlCol="0"/>
          <a:lstStyle/>
          <a:p>
            <a:endParaRPr/>
          </a:p>
        </p:txBody>
      </p:sp>
      <p:sp>
        <p:nvSpPr>
          <p:cNvPr id="464" name="object 464">
            <a:extLst>
              <a:ext uri="{FF2B5EF4-FFF2-40B4-BE49-F238E27FC236}">
                <a16:creationId xmlns:a16="http://schemas.microsoft.com/office/drawing/2014/main" id="{387E14AC-AE70-2A8D-DD42-78CCB8C6F76F}"/>
              </a:ext>
            </a:extLst>
          </p:cNvPr>
          <p:cNvSpPr/>
          <p:nvPr/>
        </p:nvSpPr>
        <p:spPr>
          <a:xfrm>
            <a:off x="5284219" y="5234536"/>
            <a:ext cx="91440" cy="86360"/>
          </a:xfrm>
          <a:custGeom>
            <a:avLst/>
            <a:gdLst/>
            <a:ahLst/>
            <a:cxnLst/>
            <a:rect l="l" t="t" r="r" b="b"/>
            <a:pathLst>
              <a:path w="91439" h="86360">
                <a:moveTo>
                  <a:pt x="26606" y="0"/>
                </a:moveTo>
                <a:lnTo>
                  <a:pt x="0" y="0"/>
                </a:lnTo>
                <a:lnTo>
                  <a:pt x="0" y="86118"/>
                </a:lnTo>
                <a:lnTo>
                  <a:pt x="26606" y="86118"/>
                </a:lnTo>
                <a:lnTo>
                  <a:pt x="26606" y="65087"/>
                </a:lnTo>
                <a:lnTo>
                  <a:pt x="40347" y="50685"/>
                </a:lnTo>
                <a:lnTo>
                  <a:pt x="69627" y="50685"/>
                </a:lnTo>
                <a:lnTo>
                  <a:pt x="58539" y="32537"/>
                </a:lnTo>
                <a:lnTo>
                  <a:pt x="26606" y="32537"/>
                </a:lnTo>
                <a:lnTo>
                  <a:pt x="26606" y="0"/>
                </a:lnTo>
                <a:close/>
              </a:path>
              <a:path w="91439" h="86360">
                <a:moveTo>
                  <a:pt x="69627" y="50685"/>
                </a:moveTo>
                <a:lnTo>
                  <a:pt x="40347" y="50685"/>
                </a:lnTo>
                <a:lnTo>
                  <a:pt x="58508" y="86118"/>
                </a:lnTo>
                <a:lnTo>
                  <a:pt x="91274" y="86118"/>
                </a:lnTo>
                <a:lnTo>
                  <a:pt x="69627" y="50685"/>
                </a:lnTo>
                <a:close/>
              </a:path>
              <a:path w="91439" h="86360">
                <a:moveTo>
                  <a:pt x="89877" y="0"/>
                </a:moveTo>
                <a:lnTo>
                  <a:pt x="54508" y="0"/>
                </a:lnTo>
                <a:lnTo>
                  <a:pt x="26606" y="32537"/>
                </a:lnTo>
                <a:lnTo>
                  <a:pt x="58539" y="32537"/>
                </a:lnTo>
                <a:lnTo>
                  <a:pt x="89877" y="0"/>
                </a:lnTo>
                <a:close/>
              </a:path>
            </a:pathLst>
          </a:custGeom>
          <a:solidFill>
            <a:srgbClr val="1CB14D"/>
          </a:solidFill>
        </p:spPr>
        <p:txBody>
          <a:bodyPr wrap="square" lIns="0" tIns="0" rIns="0" bIns="0" rtlCol="0"/>
          <a:lstStyle/>
          <a:p>
            <a:endParaRPr/>
          </a:p>
        </p:txBody>
      </p:sp>
      <p:sp>
        <p:nvSpPr>
          <p:cNvPr id="465" name="object 465">
            <a:extLst>
              <a:ext uri="{FF2B5EF4-FFF2-40B4-BE49-F238E27FC236}">
                <a16:creationId xmlns:a16="http://schemas.microsoft.com/office/drawing/2014/main" id="{25F7CB92-1779-91D7-83B7-31DD2207DE7B}"/>
              </a:ext>
            </a:extLst>
          </p:cNvPr>
          <p:cNvSpPr/>
          <p:nvPr/>
        </p:nvSpPr>
        <p:spPr>
          <a:xfrm>
            <a:off x="4068869" y="5471824"/>
            <a:ext cx="126364" cy="141605"/>
          </a:xfrm>
          <a:custGeom>
            <a:avLst/>
            <a:gdLst/>
            <a:ahLst/>
            <a:cxnLst/>
            <a:rect l="l" t="t" r="r" b="b"/>
            <a:pathLst>
              <a:path w="126364" h="141604">
                <a:moveTo>
                  <a:pt x="42265" y="0"/>
                </a:moveTo>
                <a:lnTo>
                  <a:pt x="0" y="0"/>
                </a:lnTo>
                <a:lnTo>
                  <a:pt x="0" y="141401"/>
                </a:lnTo>
                <a:lnTo>
                  <a:pt x="32524" y="141401"/>
                </a:lnTo>
                <a:lnTo>
                  <a:pt x="32524" y="44526"/>
                </a:lnTo>
                <a:lnTo>
                  <a:pt x="66572" y="44526"/>
                </a:lnTo>
                <a:lnTo>
                  <a:pt x="42265" y="0"/>
                </a:lnTo>
                <a:close/>
              </a:path>
              <a:path w="126364" h="141604">
                <a:moveTo>
                  <a:pt x="66572" y="44526"/>
                </a:moveTo>
                <a:lnTo>
                  <a:pt x="32524" y="44526"/>
                </a:lnTo>
                <a:lnTo>
                  <a:pt x="85572" y="141401"/>
                </a:lnTo>
                <a:lnTo>
                  <a:pt x="126098" y="141401"/>
                </a:lnTo>
                <a:lnTo>
                  <a:pt x="126098" y="94614"/>
                </a:lnTo>
                <a:lnTo>
                  <a:pt x="93916" y="94614"/>
                </a:lnTo>
                <a:lnTo>
                  <a:pt x="66572" y="44526"/>
                </a:lnTo>
                <a:close/>
              </a:path>
              <a:path w="126364" h="141604">
                <a:moveTo>
                  <a:pt x="126098" y="0"/>
                </a:moveTo>
                <a:lnTo>
                  <a:pt x="93916" y="0"/>
                </a:lnTo>
                <a:lnTo>
                  <a:pt x="93916" y="94614"/>
                </a:lnTo>
                <a:lnTo>
                  <a:pt x="126098" y="94614"/>
                </a:lnTo>
                <a:lnTo>
                  <a:pt x="126098" y="0"/>
                </a:lnTo>
                <a:close/>
              </a:path>
            </a:pathLst>
          </a:custGeom>
          <a:solidFill>
            <a:srgbClr val="182257"/>
          </a:solidFill>
        </p:spPr>
        <p:txBody>
          <a:bodyPr wrap="square" lIns="0" tIns="0" rIns="0" bIns="0" rtlCol="0"/>
          <a:lstStyle/>
          <a:p>
            <a:endParaRPr/>
          </a:p>
        </p:txBody>
      </p:sp>
      <p:sp>
        <p:nvSpPr>
          <p:cNvPr id="466" name="object 466">
            <a:extLst>
              <a:ext uri="{FF2B5EF4-FFF2-40B4-BE49-F238E27FC236}">
                <a16:creationId xmlns:a16="http://schemas.microsoft.com/office/drawing/2014/main" id="{7318A5A7-D368-D980-C248-1AC639875CBE}"/>
              </a:ext>
            </a:extLst>
          </p:cNvPr>
          <p:cNvSpPr/>
          <p:nvPr/>
        </p:nvSpPr>
        <p:spPr>
          <a:xfrm>
            <a:off x="4207146" y="5469213"/>
            <a:ext cx="145415" cy="146685"/>
          </a:xfrm>
          <a:custGeom>
            <a:avLst/>
            <a:gdLst/>
            <a:ahLst/>
            <a:cxnLst/>
            <a:rect l="l" t="t" r="r" b="b"/>
            <a:pathLst>
              <a:path w="145414" h="146685">
                <a:moveTo>
                  <a:pt x="72174" y="0"/>
                </a:moveTo>
                <a:lnTo>
                  <a:pt x="41817" y="5720"/>
                </a:lnTo>
                <a:lnTo>
                  <a:pt x="19127" y="21370"/>
                </a:lnTo>
                <a:lnTo>
                  <a:pt x="4917" y="44684"/>
                </a:lnTo>
                <a:lnTo>
                  <a:pt x="0" y="73393"/>
                </a:lnTo>
                <a:lnTo>
                  <a:pt x="4917" y="102082"/>
                </a:lnTo>
                <a:lnTo>
                  <a:pt x="19127" y="125337"/>
                </a:lnTo>
                <a:lnTo>
                  <a:pt x="41817" y="140928"/>
                </a:lnTo>
                <a:lnTo>
                  <a:pt x="72174" y="146621"/>
                </a:lnTo>
                <a:lnTo>
                  <a:pt x="102613" y="140875"/>
                </a:lnTo>
                <a:lnTo>
                  <a:pt x="125487" y="125183"/>
                </a:lnTo>
                <a:lnTo>
                  <a:pt x="131467" y="115493"/>
                </a:lnTo>
                <a:lnTo>
                  <a:pt x="72174" y="115493"/>
                </a:lnTo>
                <a:lnTo>
                  <a:pt x="56156" y="112166"/>
                </a:lnTo>
                <a:lnTo>
                  <a:pt x="44494" y="103100"/>
                </a:lnTo>
                <a:lnTo>
                  <a:pt x="37366" y="89663"/>
                </a:lnTo>
                <a:lnTo>
                  <a:pt x="34950" y="73228"/>
                </a:lnTo>
                <a:lnTo>
                  <a:pt x="37366" y="56792"/>
                </a:lnTo>
                <a:lnTo>
                  <a:pt x="44494" y="43356"/>
                </a:lnTo>
                <a:lnTo>
                  <a:pt x="56156" y="34289"/>
                </a:lnTo>
                <a:lnTo>
                  <a:pt x="72174" y="30962"/>
                </a:lnTo>
                <a:lnTo>
                  <a:pt x="131434" y="30962"/>
                </a:lnTo>
                <a:lnTo>
                  <a:pt x="125487" y="21350"/>
                </a:lnTo>
                <a:lnTo>
                  <a:pt x="102613" y="5717"/>
                </a:lnTo>
                <a:lnTo>
                  <a:pt x="72174" y="0"/>
                </a:lnTo>
                <a:close/>
              </a:path>
              <a:path w="145414" h="146685">
                <a:moveTo>
                  <a:pt x="131434" y="30962"/>
                </a:moveTo>
                <a:lnTo>
                  <a:pt x="72174" y="30962"/>
                </a:lnTo>
                <a:lnTo>
                  <a:pt x="88287" y="34239"/>
                </a:lnTo>
                <a:lnTo>
                  <a:pt x="99998" y="43222"/>
                </a:lnTo>
                <a:lnTo>
                  <a:pt x="107144" y="56642"/>
                </a:lnTo>
                <a:lnTo>
                  <a:pt x="109562" y="73228"/>
                </a:lnTo>
                <a:lnTo>
                  <a:pt x="107121" y="89808"/>
                </a:lnTo>
                <a:lnTo>
                  <a:pt x="99936" y="103228"/>
                </a:lnTo>
                <a:lnTo>
                  <a:pt x="88217" y="112215"/>
                </a:lnTo>
                <a:lnTo>
                  <a:pt x="72174" y="115493"/>
                </a:lnTo>
                <a:lnTo>
                  <a:pt x="131467" y="115493"/>
                </a:lnTo>
                <a:lnTo>
                  <a:pt x="139880" y="101862"/>
                </a:lnTo>
                <a:lnTo>
                  <a:pt x="144881" y="73228"/>
                </a:lnTo>
                <a:lnTo>
                  <a:pt x="139880" y="44614"/>
                </a:lnTo>
                <a:lnTo>
                  <a:pt x="131434" y="30962"/>
                </a:lnTo>
                <a:close/>
              </a:path>
            </a:pathLst>
          </a:custGeom>
          <a:solidFill>
            <a:srgbClr val="182257"/>
          </a:solidFill>
        </p:spPr>
        <p:txBody>
          <a:bodyPr wrap="square" lIns="0" tIns="0" rIns="0" bIns="0" rtlCol="0"/>
          <a:lstStyle/>
          <a:p>
            <a:endParaRPr/>
          </a:p>
        </p:txBody>
      </p:sp>
      <p:sp>
        <p:nvSpPr>
          <p:cNvPr id="467" name="object 467">
            <a:extLst>
              <a:ext uri="{FF2B5EF4-FFF2-40B4-BE49-F238E27FC236}">
                <a16:creationId xmlns:a16="http://schemas.microsoft.com/office/drawing/2014/main" id="{D27AA5B2-3690-CE25-A250-A6EF64AE6EFC}"/>
              </a:ext>
            </a:extLst>
          </p:cNvPr>
          <p:cNvSpPr/>
          <p:nvPr/>
        </p:nvSpPr>
        <p:spPr>
          <a:xfrm>
            <a:off x="4364192" y="5471824"/>
            <a:ext cx="123825" cy="141605"/>
          </a:xfrm>
          <a:custGeom>
            <a:avLst/>
            <a:gdLst/>
            <a:ahLst/>
            <a:cxnLst/>
            <a:rect l="l" t="t" r="r" b="b"/>
            <a:pathLst>
              <a:path w="123825" h="141604">
                <a:moveTo>
                  <a:pt x="96752" y="92354"/>
                </a:moveTo>
                <a:lnTo>
                  <a:pt x="60185" y="92354"/>
                </a:lnTo>
                <a:lnTo>
                  <a:pt x="85750" y="141401"/>
                </a:lnTo>
                <a:lnTo>
                  <a:pt x="123672" y="141579"/>
                </a:lnTo>
                <a:lnTo>
                  <a:pt x="96752" y="92354"/>
                </a:lnTo>
                <a:close/>
              </a:path>
              <a:path w="123825" h="141604">
                <a:moveTo>
                  <a:pt x="66446" y="0"/>
                </a:moveTo>
                <a:lnTo>
                  <a:pt x="0" y="0"/>
                </a:lnTo>
                <a:lnTo>
                  <a:pt x="0" y="141401"/>
                </a:lnTo>
                <a:lnTo>
                  <a:pt x="33921" y="141401"/>
                </a:lnTo>
                <a:lnTo>
                  <a:pt x="33921" y="92354"/>
                </a:lnTo>
                <a:lnTo>
                  <a:pt x="96752" y="92354"/>
                </a:lnTo>
                <a:lnTo>
                  <a:pt x="93230" y="85915"/>
                </a:lnTo>
                <a:lnTo>
                  <a:pt x="102836" y="79847"/>
                </a:lnTo>
                <a:lnTo>
                  <a:pt x="111253" y="71024"/>
                </a:lnTo>
                <a:lnTo>
                  <a:pt x="114239" y="65227"/>
                </a:lnTo>
                <a:lnTo>
                  <a:pt x="33921" y="65227"/>
                </a:lnTo>
                <a:lnTo>
                  <a:pt x="33921" y="30264"/>
                </a:lnTo>
                <a:lnTo>
                  <a:pt x="116743" y="30264"/>
                </a:lnTo>
                <a:lnTo>
                  <a:pt x="116122" y="26928"/>
                </a:lnTo>
                <a:lnTo>
                  <a:pt x="106081" y="12674"/>
                </a:lnTo>
                <a:lnTo>
                  <a:pt x="89485" y="3345"/>
                </a:lnTo>
                <a:lnTo>
                  <a:pt x="66446" y="0"/>
                </a:lnTo>
                <a:close/>
              </a:path>
              <a:path w="123825" h="141604">
                <a:moveTo>
                  <a:pt x="116743" y="30264"/>
                </a:moveTo>
                <a:lnTo>
                  <a:pt x="65747" y="30264"/>
                </a:lnTo>
                <a:lnTo>
                  <a:pt x="73387" y="31516"/>
                </a:lnTo>
                <a:lnTo>
                  <a:pt x="79509" y="34918"/>
                </a:lnTo>
                <a:lnTo>
                  <a:pt x="83576" y="40340"/>
                </a:lnTo>
                <a:lnTo>
                  <a:pt x="85051" y="47650"/>
                </a:lnTo>
                <a:lnTo>
                  <a:pt x="83601" y="55020"/>
                </a:lnTo>
                <a:lnTo>
                  <a:pt x="79576" y="60548"/>
                </a:lnTo>
                <a:lnTo>
                  <a:pt x="73462" y="64022"/>
                </a:lnTo>
                <a:lnTo>
                  <a:pt x="65747" y="65227"/>
                </a:lnTo>
                <a:lnTo>
                  <a:pt x="114239" y="65227"/>
                </a:lnTo>
                <a:lnTo>
                  <a:pt x="117224" y="59430"/>
                </a:lnTo>
                <a:lnTo>
                  <a:pt x="119494" y="45046"/>
                </a:lnTo>
                <a:lnTo>
                  <a:pt x="116743" y="30264"/>
                </a:lnTo>
                <a:close/>
              </a:path>
            </a:pathLst>
          </a:custGeom>
          <a:solidFill>
            <a:srgbClr val="182257"/>
          </a:solidFill>
        </p:spPr>
        <p:txBody>
          <a:bodyPr wrap="square" lIns="0" tIns="0" rIns="0" bIns="0" rtlCol="0"/>
          <a:lstStyle/>
          <a:p>
            <a:endParaRPr/>
          </a:p>
        </p:txBody>
      </p:sp>
      <p:sp>
        <p:nvSpPr>
          <p:cNvPr id="468" name="object 468">
            <a:extLst>
              <a:ext uri="{FF2B5EF4-FFF2-40B4-BE49-F238E27FC236}">
                <a16:creationId xmlns:a16="http://schemas.microsoft.com/office/drawing/2014/main" id="{CC50BBFC-132A-7921-B9D0-9BCDC3D70E25}"/>
              </a:ext>
            </a:extLst>
          </p:cNvPr>
          <p:cNvSpPr/>
          <p:nvPr/>
        </p:nvSpPr>
        <p:spPr>
          <a:xfrm>
            <a:off x="4497598" y="5471824"/>
            <a:ext cx="131445" cy="141605"/>
          </a:xfrm>
          <a:custGeom>
            <a:avLst/>
            <a:gdLst/>
            <a:ahLst/>
            <a:cxnLst/>
            <a:rect l="l" t="t" r="r" b="b"/>
            <a:pathLst>
              <a:path w="131445" h="141604">
                <a:moveTo>
                  <a:pt x="58610" y="0"/>
                </a:moveTo>
                <a:lnTo>
                  <a:pt x="0" y="0"/>
                </a:lnTo>
                <a:lnTo>
                  <a:pt x="0" y="141401"/>
                </a:lnTo>
                <a:lnTo>
                  <a:pt x="58610" y="141579"/>
                </a:lnTo>
                <a:lnTo>
                  <a:pt x="89859" y="136167"/>
                </a:lnTo>
                <a:lnTo>
                  <a:pt x="112642" y="121248"/>
                </a:lnTo>
                <a:lnTo>
                  <a:pt x="118811" y="111315"/>
                </a:lnTo>
                <a:lnTo>
                  <a:pt x="33921" y="111315"/>
                </a:lnTo>
                <a:lnTo>
                  <a:pt x="33921" y="30441"/>
                </a:lnTo>
                <a:lnTo>
                  <a:pt x="118925" y="30441"/>
                </a:lnTo>
                <a:lnTo>
                  <a:pt x="112642" y="20326"/>
                </a:lnTo>
                <a:lnTo>
                  <a:pt x="89859" y="5410"/>
                </a:lnTo>
                <a:lnTo>
                  <a:pt x="58610" y="0"/>
                </a:lnTo>
                <a:close/>
              </a:path>
              <a:path w="131445" h="141604">
                <a:moveTo>
                  <a:pt x="118925" y="30441"/>
                </a:moveTo>
                <a:lnTo>
                  <a:pt x="58610" y="30441"/>
                </a:lnTo>
                <a:lnTo>
                  <a:pt x="74826" y="33247"/>
                </a:lnTo>
                <a:lnTo>
                  <a:pt x="86590" y="41286"/>
                </a:lnTo>
                <a:lnTo>
                  <a:pt x="93755" y="53989"/>
                </a:lnTo>
                <a:lnTo>
                  <a:pt x="96177" y="70789"/>
                </a:lnTo>
                <a:lnTo>
                  <a:pt x="93780" y="87612"/>
                </a:lnTo>
                <a:lnTo>
                  <a:pt x="86656" y="100377"/>
                </a:lnTo>
                <a:lnTo>
                  <a:pt x="74901" y="108480"/>
                </a:lnTo>
                <a:lnTo>
                  <a:pt x="58610" y="111315"/>
                </a:lnTo>
                <a:lnTo>
                  <a:pt x="118811" y="111315"/>
                </a:lnTo>
                <a:lnTo>
                  <a:pt x="126586" y="98797"/>
                </a:lnTo>
                <a:lnTo>
                  <a:pt x="131318" y="70789"/>
                </a:lnTo>
                <a:lnTo>
                  <a:pt x="126586" y="42776"/>
                </a:lnTo>
                <a:lnTo>
                  <a:pt x="118925" y="30441"/>
                </a:lnTo>
                <a:close/>
              </a:path>
            </a:pathLst>
          </a:custGeom>
          <a:solidFill>
            <a:srgbClr val="182257"/>
          </a:solidFill>
        </p:spPr>
        <p:txBody>
          <a:bodyPr wrap="square" lIns="0" tIns="0" rIns="0" bIns="0" rtlCol="0"/>
          <a:lstStyle/>
          <a:p>
            <a:endParaRPr/>
          </a:p>
        </p:txBody>
      </p:sp>
      <p:sp>
        <p:nvSpPr>
          <p:cNvPr id="469" name="object 469">
            <a:extLst>
              <a:ext uri="{FF2B5EF4-FFF2-40B4-BE49-F238E27FC236}">
                <a16:creationId xmlns:a16="http://schemas.microsoft.com/office/drawing/2014/main" id="{D60D6177-30CD-C5F2-10AA-0A0328367C90}"/>
              </a:ext>
            </a:extLst>
          </p:cNvPr>
          <p:cNvSpPr/>
          <p:nvPr/>
        </p:nvSpPr>
        <p:spPr>
          <a:xfrm>
            <a:off x="4707876" y="5582746"/>
            <a:ext cx="80010" cy="30480"/>
          </a:xfrm>
          <a:custGeom>
            <a:avLst/>
            <a:gdLst/>
            <a:ahLst/>
            <a:cxnLst/>
            <a:rect l="l" t="t" r="r" b="b"/>
            <a:pathLst>
              <a:path w="80010" h="30479">
                <a:moveTo>
                  <a:pt x="0" y="30480"/>
                </a:moveTo>
                <a:lnTo>
                  <a:pt x="79654" y="30480"/>
                </a:lnTo>
                <a:lnTo>
                  <a:pt x="79654" y="0"/>
                </a:lnTo>
                <a:lnTo>
                  <a:pt x="0" y="0"/>
                </a:lnTo>
                <a:lnTo>
                  <a:pt x="0" y="30480"/>
                </a:lnTo>
                <a:close/>
              </a:path>
            </a:pathLst>
          </a:custGeom>
          <a:solidFill>
            <a:srgbClr val="182257"/>
          </a:solidFill>
        </p:spPr>
        <p:txBody>
          <a:bodyPr wrap="square" lIns="0" tIns="0" rIns="0" bIns="0" rtlCol="0"/>
          <a:lstStyle/>
          <a:p>
            <a:endParaRPr/>
          </a:p>
        </p:txBody>
      </p:sp>
      <p:sp>
        <p:nvSpPr>
          <p:cNvPr id="470" name="object 470">
            <a:extLst>
              <a:ext uri="{FF2B5EF4-FFF2-40B4-BE49-F238E27FC236}">
                <a16:creationId xmlns:a16="http://schemas.microsoft.com/office/drawing/2014/main" id="{E521EA80-AC4E-FE86-8C2D-57A8F7AA60B0}"/>
              </a:ext>
            </a:extLst>
          </p:cNvPr>
          <p:cNvSpPr/>
          <p:nvPr/>
        </p:nvSpPr>
        <p:spPr>
          <a:xfrm>
            <a:off x="4724748" y="5472255"/>
            <a:ext cx="0" cy="110489"/>
          </a:xfrm>
          <a:custGeom>
            <a:avLst/>
            <a:gdLst/>
            <a:ahLst/>
            <a:cxnLst/>
            <a:rect l="l" t="t" r="r" b="b"/>
            <a:pathLst>
              <a:path h="110489">
                <a:moveTo>
                  <a:pt x="0" y="0"/>
                </a:moveTo>
                <a:lnTo>
                  <a:pt x="0" y="110489"/>
                </a:lnTo>
              </a:path>
            </a:pathLst>
          </a:custGeom>
          <a:ln w="33743">
            <a:solidFill>
              <a:srgbClr val="182257"/>
            </a:solidFill>
          </a:ln>
        </p:spPr>
        <p:txBody>
          <a:bodyPr wrap="square" lIns="0" tIns="0" rIns="0" bIns="0" rtlCol="0"/>
          <a:lstStyle/>
          <a:p>
            <a:endParaRPr/>
          </a:p>
        </p:txBody>
      </p:sp>
      <p:sp>
        <p:nvSpPr>
          <p:cNvPr id="471" name="object 471">
            <a:extLst>
              <a:ext uri="{FF2B5EF4-FFF2-40B4-BE49-F238E27FC236}">
                <a16:creationId xmlns:a16="http://schemas.microsoft.com/office/drawing/2014/main" id="{3CD40104-8600-2C67-052D-D9C609D348D2}"/>
              </a:ext>
            </a:extLst>
          </p:cNvPr>
          <p:cNvSpPr/>
          <p:nvPr/>
        </p:nvSpPr>
        <p:spPr>
          <a:xfrm>
            <a:off x="4799882" y="5471824"/>
            <a:ext cx="121285" cy="141605"/>
          </a:xfrm>
          <a:custGeom>
            <a:avLst/>
            <a:gdLst/>
            <a:ahLst/>
            <a:cxnLst/>
            <a:rect l="l" t="t" r="r" b="b"/>
            <a:pathLst>
              <a:path w="121285" h="141604">
                <a:moveTo>
                  <a:pt x="67132" y="0"/>
                </a:moveTo>
                <a:lnTo>
                  <a:pt x="0" y="0"/>
                </a:lnTo>
                <a:lnTo>
                  <a:pt x="0" y="141401"/>
                </a:lnTo>
                <a:lnTo>
                  <a:pt x="71310" y="141401"/>
                </a:lnTo>
                <a:lnTo>
                  <a:pt x="92234" y="138459"/>
                </a:lnTo>
                <a:lnTo>
                  <a:pt x="107745" y="130119"/>
                </a:lnTo>
                <a:lnTo>
                  <a:pt x="117385" y="117114"/>
                </a:lnTo>
                <a:lnTo>
                  <a:pt x="118317" y="112356"/>
                </a:lnTo>
                <a:lnTo>
                  <a:pt x="33921" y="112356"/>
                </a:lnTo>
                <a:lnTo>
                  <a:pt x="33921" y="81914"/>
                </a:lnTo>
                <a:lnTo>
                  <a:pt x="115686" y="81914"/>
                </a:lnTo>
                <a:lnTo>
                  <a:pt x="114787" y="80003"/>
                </a:lnTo>
                <a:lnTo>
                  <a:pt x="107493" y="72295"/>
                </a:lnTo>
                <a:lnTo>
                  <a:pt x="97396" y="66611"/>
                </a:lnTo>
                <a:lnTo>
                  <a:pt x="105046" y="61274"/>
                </a:lnTo>
                <a:lnTo>
                  <a:pt x="110075" y="55130"/>
                </a:lnTo>
                <a:lnTo>
                  <a:pt x="33921" y="55130"/>
                </a:lnTo>
                <a:lnTo>
                  <a:pt x="33921" y="29044"/>
                </a:lnTo>
                <a:lnTo>
                  <a:pt x="114246" y="29044"/>
                </a:lnTo>
                <a:lnTo>
                  <a:pt x="112580" y="21206"/>
                </a:lnTo>
                <a:lnTo>
                  <a:pt x="103095" y="9718"/>
                </a:lnTo>
                <a:lnTo>
                  <a:pt x="87804" y="2503"/>
                </a:lnTo>
                <a:lnTo>
                  <a:pt x="67132" y="0"/>
                </a:lnTo>
                <a:close/>
              </a:path>
              <a:path w="121285" h="141604">
                <a:moveTo>
                  <a:pt x="115686" y="81914"/>
                </a:moveTo>
                <a:lnTo>
                  <a:pt x="79489" y="81914"/>
                </a:lnTo>
                <a:lnTo>
                  <a:pt x="85750" y="88010"/>
                </a:lnTo>
                <a:lnTo>
                  <a:pt x="85750" y="106794"/>
                </a:lnTo>
                <a:lnTo>
                  <a:pt x="79133" y="112356"/>
                </a:lnTo>
                <a:lnTo>
                  <a:pt x="118317" y="112356"/>
                </a:lnTo>
                <a:lnTo>
                  <a:pt x="120700" y="100177"/>
                </a:lnTo>
                <a:lnTo>
                  <a:pt x="119211" y="89407"/>
                </a:lnTo>
                <a:lnTo>
                  <a:pt x="115686" y="81914"/>
                </a:lnTo>
                <a:close/>
              </a:path>
              <a:path w="121285" h="141604">
                <a:moveTo>
                  <a:pt x="114246" y="29044"/>
                </a:moveTo>
                <a:lnTo>
                  <a:pt x="75133" y="29044"/>
                </a:lnTo>
                <a:lnTo>
                  <a:pt x="81394" y="32867"/>
                </a:lnTo>
                <a:lnTo>
                  <a:pt x="81394" y="50266"/>
                </a:lnTo>
                <a:lnTo>
                  <a:pt x="75133" y="55130"/>
                </a:lnTo>
                <a:lnTo>
                  <a:pt x="110075" y="55130"/>
                </a:lnTo>
                <a:lnTo>
                  <a:pt x="110855" y="54178"/>
                </a:lnTo>
                <a:lnTo>
                  <a:pt x="114544" y="45776"/>
                </a:lnTo>
                <a:lnTo>
                  <a:pt x="115836" y="36525"/>
                </a:lnTo>
                <a:lnTo>
                  <a:pt x="114246" y="29044"/>
                </a:lnTo>
                <a:close/>
              </a:path>
            </a:pathLst>
          </a:custGeom>
          <a:solidFill>
            <a:srgbClr val="182257"/>
          </a:solidFill>
        </p:spPr>
        <p:txBody>
          <a:bodyPr wrap="square" lIns="0" tIns="0" rIns="0" bIns="0" rtlCol="0"/>
          <a:lstStyle/>
          <a:p>
            <a:endParaRPr/>
          </a:p>
        </p:txBody>
      </p:sp>
      <p:sp>
        <p:nvSpPr>
          <p:cNvPr id="472" name="object 472">
            <a:extLst>
              <a:ext uri="{FF2B5EF4-FFF2-40B4-BE49-F238E27FC236}">
                <a16:creationId xmlns:a16="http://schemas.microsoft.com/office/drawing/2014/main" id="{EAC77CE8-7D59-5CE1-E78E-4F6F8F922674}"/>
              </a:ext>
            </a:extLst>
          </p:cNvPr>
          <p:cNvSpPr/>
          <p:nvPr/>
        </p:nvSpPr>
        <p:spPr>
          <a:xfrm>
            <a:off x="4625954" y="5437037"/>
            <a:ext cx="71120" cy="199390"/>
          </a:xfrm>
          <a:custGeom>
            <a:avLst/>
            <a:gdLst/>
            <a:ahLst/>
            <a:cxnLst/>
            <a:rect l="l" t="t" r="r" b="b"/>
            <a:pathLst>
              <a:path w="71120" h="199389">
                <a:moveTo>
                  <a:pt x="70789" y="0"/>
                </a:moveTo>
                <a:lnTo>
                  <a:pt x="54610" y="0"/>
                </a:lnTo>
                <a:lnTo>
                  <a:pt x="0" y="199313"/>
                </a:lnTo>
                <a:lnTo>
                  <a:pt x="16179" y="199313"/>
                </a:lnTo>
                <a:lnTo>
                  <a:pt x="70789" y="0"/>
                </a:lnTo>
                <a:close/>
              </a:path>
            </a:pathLst>
          </a:custGeom>
          <a:solidFill>
            <a:srgbClr val="7C7C7C"/>
          </a:solidFill>
        </p:spPr>
        <p:txBody>
          <a:bodyPr wrap="square" lIns="0" tIns="0" rIns="0" bIns="0" rtlCol="0"/>
          <a:lstStyle/>
          <a:p>
            <a:endParaRPr/>
          </a:p>
        </p:txBody>
      </p:sp>
      <p:sp>
        <p:nvSpPr>
          <p:cNvPr id="473" name="object 473">
            <a:extLst>
              <a:ext uri="{FF2B5EF4-FFF2-40B4-BE49-F238E27FC236}">
                <a16:creationId xmlns:a16="http://schemas.microsoft.com/office/drawing/2014/main" id="{65B65624-9F77-B0AE-13C5-D990547E54E6}"/>
              </a:ext>
            </a:extLst>
          </p:cNvPr>
          <p:cNvSpPr/>
          <p:nvPr/>
        </p:nvSpPr>
        <p:spPr>
          <a:xfrm>
            <a:off x="3296104" y="5711866"/>
            <a:ext cx="53975" cy="58419"/>
          </a:xfrm>
          <a:custGeom>
            <a:avLst/>
            <a:gdLst/>
            <a:ahLst/>
            <a:cxnLst/>
            <a:rect l="l" t="t" r="r" b="b"/>
            <a:pathLst>
              <a:path w="53975" h="58420">
                <a:moveTo>
                  <a:pt x="40144" y="0"/>
                </a:moveTo>
                <a:lnTo>
                  <a:pt x="30454" y="0"/>
                </a:lnTo>
                <a:lnTo>
                  <a:pt x="18323" y="2153"/>
                </a:lnTo>
                <a:lnTo>
                  <a:pt x="8674" y="8159"/>
                </a:lnTo>
                <a:lnTo>
                  <a:pt x="2301" y="17337"/>
                </a:lnTo>
                <a:lnTo>
                  <a:pt x="0" y="29006"/>
                </a:lnTo>
                <a:lnTo>
                  <a:pt x="2299" y="40675"/>
                </a:lnTo>
                <a:lnTo>
                  <a:pt x="8664" y="49853"/>
                </a:lnTo>
                <a:lnTo>
                  <a:pt x="18291" y="55860"/>
                </a:lnTo>
                <a:lnTo>
                  <a:pt x="30378" y="58013"/>
                </a:lnTo>
                <a:lnTo>
                  <a:pt x="40144" y="58013"/>
                </a:lnTo>
                <a:lnTo>
                  <a:pt x="48247" y="54495"/>
                </a:lnTo>
                <a:lnTo>
                  <a:pt x="53530" y="48006"/>
                </a:lnTo>
                <a:lnTo>
                  <a:pt x="52403" y="46964"/>
                </a:lnTo>
                <a:lnTo>
                  <a:pt x="20599" y="46964"/>
                </a:lnTo>
                <a:lnTo>
                  <a:pt x="13144" y="39585"/>
                </a:lnTo>
                <a:lnTo>
                  <a:pt x="13144" y="18427"/>
                </a:lnTo>
                <a:lnTo>
                  <a:pt x="20599" y="11049"/>
                </a:lnTo>
                <a:lnTo>
                  <a:pt x="52320" y="11049"/>
                </a:lnTo>
                <a:lnTo>
                  <a:pt x="53530" y="9931"/>
                </a:lnTo>
                <a:lnTo>
                  <a:pt x="48247" y="3517"/>
                </a:lnTo>
                <a:lnTo>
                  <a:pt x="40144" y="0"/>
                </a:lnTo>
                <a:close/>
              </a:path>
              <a:path w="53975" h="58420">
                <a:moveTo>
                  <a:pt x="45199" y="40309"/>
                </a:moveTo>
                <a:lnTo>
                  <a:pt x="41427" y="44716"/>
                </a:lnTo>
                <a:lnTo>
                  <a:pt x="36703" y="46964"/>
                </a:lnTo>
                <a:lnTo>
                  <a:pt x="52403" y="46964"/>
                </a:lnTo>
                <a:lnTo>
                  <a:pt x="45199" y="40309"/>
                </a:lnTo>
                <a:close/>
              </a:path>
              <a:path w="53975" h="58420">
                <a:moveTo>
                  <a:pt x="52320" y="11049"/>
                </a:moveTo>
                <a:lnTo>
                  <a:pt x="36703" y="11049"/>
                </a:lnTo>
                <a:lnTo>
                  <a:pt x="41427" y="13296"/>
                </a:lnTo>
                <a:lnTo>
                  <a:pt x="45199" y="17627"/>
                </a:lnTo>
                <a:lnTo>
                  <a:pt x="52320" y="11049"/>
                </a:lnTo>
                <a:close/>
              </a:path>
            </a:pathLst>
          </a:custGeom>
          <a:solidFill>
            <a:srgbClr val="34393B"/>
          </a:solidFill>
        </p:spPr>
        <p:txBody>
          <a:bodyPr wrap="square" lIns="0" tIns="0" rIns="0" bIns="0" rtlCol="0"/>
          <a:lstStyle/>
          <a:p>
            <a:endParaRPr/>
          </a:p>
        </p:txBody>
      </p:sp>
      <p:sp>
        <p:nvSpPr>
          <p:cNvPr id="474" name="object 474">
            <a:extLst>
              <a:ext uri="{FF2B5EF4-FFF2-40B4-BE49-F238E27FC236}">
                <a16:creationId xmlns:a16="http://schemas.microsoft.com/office/drawing/2014/main" id="{E85E72D7-5501-73E8-A43A-C9F85481FA4A}"/>
              </a:ext>
            </a:extLst>
          </p:cNvPr>
          <p:cNvSpPr/>
          <p:nvPr/>
        </p:nvSpPr>
        <p:spPr>
          <a:xfrm>
            <a:off x="3358356" y="5712825"/>
            <a:ext cx="41275" cy="56515"/>
          </a:xfrm>
          <a:custGeom>
            <a:avLst/>
            <a:gdLst/>
            <a:ahLst/>
            <a:cxnLst/>
            <a:rect l="l" t="t" r="r" b="b"/>
            <a:pathLst>
              <a:path w="41275" h="56514">
                <a:moveTo>
                  <a:pt x="12979" y="0"/>
                </a:moveTo>
                <a:lnTo>
                  <a:pt x="0" y="0"/>
                </a:lnTo>
                <a:lnTo>
                  <a:pt x="0" y="56095"/>
                </a:lnTo>
                <a:lnTo>
                  <a:pt x="41109" y="56095"/>
                </a:lnTo>
                <a:lnTo>
                  <a:pt x="41109" y="45516"/>
                </a:lnTo>
                <a:lnTo>
                  <a:pt x="12979" y="45516"/>
                </a:lnTo>
                <a:lnTo>
                  <a:pt x="12979" y="0"/>
                </a:lnTo>
                <a:close/>
              </a:path>
            </a:pathLst>
          </a:custGeom>
          <a:solidFill>
            <a:srgbClr val="34393B"/>
          </a:solidFill>
        </p:spPr>
        <p:txBody>
          <a:bodyPr wrap="square" lIns="0" tIns="0" rIns="0" bIns="0" rtlCol="0"/>
          <a:lstStyle/>
          <a:p>
            <a:endParaRPr/>
          </a:p>
        </p:txBody>
      </p:sp>
      <p:sp>
        <p:nvSpPr>
          <p:cNvPr id="475" name="object 475">
            <a:extLst>
              <a:ext uri="{FF2B5EF4-FFF2-40B4-BE49-F238E27FC236}">
                <a16:creationId xmlns:a16="http://schemas.microsoft.com/office/drawing/2014/main" id="{CAAB51DF-D43D-B61D-B329-E8E6AD312A2F}"/>
              </a:ext>
            </a:extLst>
          </p:cNvPr>
          <p:cNvSpPr/>
          <p:nvPr/>
        </p:nvSpPr>
        <p:spPr>
          <a:xfrm>
            <a:off x="3406749" y="5712828"/>
            <a:ext cx="13335" cy="56515"/>
          </a:xfrm>
          <a:custGeom>
            <a:avLst/>
            <a:gdLst/>
            <a:ahLst/>
            <a:cxnLst/>
            <a:rect l="l" t="t" r="r" b="b"/>
            <a:pathLst>
              <a:path w="13335" h="56514">
                <a:moveTo>
                  <a:pt x="0" y="0"/>
                </a:moveTo>
                <a:lnTo>
                  <a:pt x="12979" y="0"/>
                </a:lnTo>
                <a:lnTo>
                  <a:pt x="12979" y="56095"/>
                </a:lnTo>
                <a:lnTo>
                  <a:pt x="0" y="56095"/>
                </a:lnTo>
                <a:lnTo>
                  <a:pt x="0" y="0"/>
                </a:lnTo>
                <a:close/>
              </a:path>
            </a:pathLst>
          </a:custGeom>
          <a:solidFill>
            <a:srgbClr val="34393B"/>
          </a:solidFill>
        </p:spPr>
        <p:txBody>
          <a:bodyPr wrap="square" lIns="0" tIns="0" rIns="0" bIns="0" rtlCol="0"/>
          <a:lstStyle/>
          <a:p>
            <a:endParaRPr/>
          </a:p>
        </p:txBody>
      </p:sp>
      <p:sp>
        <p:nvSpPr>
          <p:cNvPr id="476" name="object 476">
            <a:extLst>
              <a:ext uri="{FF2B5EF4-FFF2-40B4-BE49-F238E27FC236}">
                <a16:creationId xmlns:a16="http://schemas.microsoft.com/office/drawing/2014/main" id="{E8D0D4C1-64A2-F3F9-56C3-45D19831C00D}"/>
              </a:ext>
            </a:extLst>
          </p:cNvPr>
          <p:cNvSpPr/>
          <p:nvPr/>
        </p:nvSpPr>
        <p:spPr>
          <a:xfrm>
            <a:off x="3433015" y="5712825"/>
            <a:ext cx="63500" cy="56515"/>
          </a:xfrm>
          <a:custGeom>
            <a:avLst/>
            <a:gdLst/>
            <a:ahLst/>
            <a:cxnLst/>
            <a:rect l="l" t="t" r="r" b="b"/>
            <a:pathLst>
              <a:path w="63500" h="56514">
                <a:moveTo>
                  <a:pt x="10744" y="0"/>
                </a:moveTo>
                <a:lnTo>
                  <a:pt x="0" y="0"/>
                </a:lnTo>
                <a:lnTo>
                  <a:pt x="0" y="56095"/>
                </a:lnTo>
                <a:lnTo>
                  <a:pt x="12191" y="56095"/>
                </a:lnTo>
                <a:lnTo>
                  <a:pt x="12191" y="23152"/>
                </a:lnTo>
                <a:lnTo>
                  <a:pt x="24686" y="23152"/>
                </a:lnTo>
                <a:lnTo>
                  <a:pt x="10744" y="0"/>
                </a:lnTo>
                <a:close/>
              </a:path>
              <a:path w="63500" h="56514">
                <a:moveTo>
                  <a:pt x="63134" y="22440"/>
                </a:moveTo>
                <a:lnTo>
                  <a:pt x="50977" y="22440"/>
                </a:lnTo>
                <a:lnTo>
                  <a:pt x="51053" y="56095"/>
                </a:lnTo>
                <a:lnTo>
                  <a:pt x="63233" y="56095"/>
                </a:lnTo>
                <a:lnTo>
                  <a:pt x="63134" y="22440"/>
                </a:lnTo>
                <a:close/>
              </a:path>
              <a:path w="63500" h="56514">
                <a:moveTo>
                  <a:pt x="24686" y="23152"/>
                </a:moveTo>
                <a:lnTo>
                  <a:pt x="12191" y="23152"/>
                </a:lnTo>
                <a:lnTo>
                  <a:pt x="28613" y="50165"/>
                </a:lnTo>
                <a:lnTo>
                  <a:pt x="34467" y="50165"/>
                </a:lnTo>
                <a:lnTo>
                  <a:pt x="43581" y="34861"/>
                </a:lnTo>
                <a:lnTo>
                  <a:pt x="31737" y="34861"/>
                </a:lnTo>
                <a:lnTo>
                  <a:pt x="24686" y="23152"/>
                </a:lnTo>
                <a:close/>
              </a:path>
              <a:path w="63500" h="56514">
                <a:moveTo>
                  <a:pt x="63068" y="0"/>
                </a:moveTo>
                <a:lnTo>
                  <a:pt x="52412" y="0"/>
                </a:lnTo>
                <a:lnTo>
                  <a:pt x="31737" y="34861"/>
                </a:lnTo>
                <a:lnTo>
                  <a:pt x="43581" y="34861"/>
                </a:lnTo>
                <a:lnTo>
                  <a:pt x="50977" y="22440"/>
                </a:lnTo>
                <a:lnTo>
                  <a:pt x="63134" y="22440"/>
                </a:lnTo>
                <a:lnTo>
                  <a:pt x="63068" y="0"/>
                </a:lnTo>
                <a:close/>
              </a:path>
            </a:pathLst>
          </a:custGeom>
          <a:solidFill>
            <a:srgbClr val="34393B"/>
          </a:solidFill>
        </p:spPr>
        <p:txBody>
          <a:bodyPr wrap="square" lIns="0" tIns="0" rIns="0" bIns="0" rtlCol="0"/>
          <a:lstStyle/>
          <a:p>
            <a:endParaRPr/>
          </a:p>
        </p:txBody>
      </p:sp>
      <p:sp>
        <p:nvSpPr>
          <p:cNvPr id="477" name="object 477">
            <a:extLst>
              <a:ext uri="{FF2B5EF4-FFF2-40B4-BE49-F238E27FC236}">
                <a16:creationId xmlns:a16="http://schemas.microsoft.com/office/drawing/2014/main" id="{CD5B332A-69EB-17CF-E5E1-0AED8B1C8FA6}"/>
              </a:ext>
            </a:extLst>
          </p:cNvPr>
          <p:cNvSpPr/>
          <p:nvPr/>
        </p:nvSpPr>
        <p:spPr>
          <a:xfrm>
            <a:off x="3502158" y="5712830"/>
            <a:ext cx="63500" cy="56515"/>
          </a:xfrm>
          <a:custGeom>
            <a:avLst/>
            <a:gdLst/>
            <a:ahLst/>
            <a:cxnLst/>
            <a:rect l="l" t="t" r="r" b="b"/>
            <a:pathLst>
              <a:path w="63500" h="56514">
                <a:moveTo>
                  <a:pt x="37833" y="0"/>
                </a:moveTo>
                <a:lnTo>
                  <a:pt x="25006" y="0"/>
                </a:lnTo>
                <a:lnTo>
                  <a:pt x="0" y="56095"/>
                </a:lnTo>
                <a:lnTo>
                  <a:pt x="13309" y="56095"/>
                </a:lnTo>
                <a:lnTo>
                  <a:pt x="18275" y="44068"/>
                </a:lnTo>
                <a:lnTo>
                  <a:pt x="57538" y="44068"/>
                </a:lnTo>
                <a:lnTo>
                  <a:pt x="53131" y="34213"/>
                </a:lnTo>
                <a:lnTo>
                  <a:pt x="22440" y="34213"/>
                </a:lnTo>
                <a:lnTo>
                  <a:pt x="31343" y="12738"/>
                </a:lnTo>
                <a:lnTo>
                  <a:pt x="43528" y="12738"/>
                </a:lnTo>
                <a:lnTo>
                  <a:pt x="37833" y="0"/>
                </a:lnTo>
                <a:close/>
              </a:path>
              <a:path w="63500" h="56514">
                <a:moveTo>
                  <a:pt x="57538" y="44068"/>
                </a:moveTo>
                <a:lnTo>
                  <a:pt x="44323" y="44068"/>
                </a:lnTo>
                <a:lnTo>
                  <a:pt x="49288" y="56095"/>
                </a:lnTo>
                <a:lnTo>
                  <a:pt x="62915" y="56095"/>
                </a:lnTo>
                <a:lnTo>
                  <a:pt x="57538" y="44068"/>
                </a:lnTo>
                <a:close/>
              </a:path>
              <a:path w="63500" h="56514">
                <a:moveTo>
                  <a:pt x="43528" y="12738"/>
                </a:moveTo>
                <a:lnTo>
                  <a:pt x="31343" y="12738"/>
                </a:lnTo>
                <a:lnTo>
                  <a:pt x="40233" y="34213"/>
                </a:lnTo>
                <a:lnTo>
                  <a:pt x="53131" y="34213"/>
                </a:lnTo>
                <a:lnTo>
                  <a:pt x="43528" y="12738"/>
                </a:lnTo>
                <a:close/>
              </a:path>
            </a:pathLst>
          </a:custGeom>
          <a:solidFill>
            <a:srgbClr val="34393B"/>
          </a:solidFill>
        </p:spPr>
        <p:txBody>
          <a:bodyPr wrap="square" lIns="0" tIns="0" rIns="0" bIns="0" rtlCol="0"/>
          <a:lstStyle/>
          <a:p>
            <a:endParaRPr/>
          </a:p>
        </p:txBody>
      </p:sp>
      <p:sp>
        <p:nvSpPr>
          <p:cNvPr id="478" name="object 478">
            <a:extLst>
              <a:ext uri="{FF2B5EF4-FFF2-40B4-BE49-F238E27FC236}">
                <a16:creationId xmlns:a16="http://schemas.microsoft.com/office/drawing/2014/main" id="{B515D662-6901-56C9-C253-925B8BF9BE5D}"/>
              </a:ext>
            </a:extLst>
          </p:cNvPr>
          <p:cNvSpPr/>
          <p:nvPr/>
        </p:nvSpPr>
        <p:spPr>
          <a:xfrm>
            <a:off x="3561843" y="5712824"/>
            <a:ext cx="48895" cy="56515"/>
          </a:xfrm>
          <a:custGeom>
            <a:avLst/>
            <a:gdLst/>
            <a:ahLst/>
            <a:cxnLst/>
            <a:rect l="l" t="t" r="r" b="b"/>
            <a:pathLst>
              <a:path w="48895" h="56514">
                <a:moveTo>
                  <a:pt x="30937" y="10579"/>
                </a:moveTo>
                <a:lnTo>
                  <a:pt x="17957" y="10579"/>
                </a:lnTo>
                <a:lnTo>
                  <a:pt x="17957" y="56095"/>
                </a:lnTo>
                <a:lnTo>
                  <a:pt x="30937" y="56095"/>
                </a:lnTo>
                <a:lnTo>
                  <a:pt x="30937" y="10579"/>
                </a:lnTo>
                <a:close/>
              </a:path>
              <a:path w="48895" h="56514">
                <a:moveTo>
                  <a:pt x="48882" y="0"/>
                </a:moveTo>
                <a:lnTo>
                  <a:pt x="0" y="0"/>
                </a:lnTo>
                <a:lnTo>
                  <a:pt x="0" y="10579"/>
                </a:lnTo>
                <a:lnTo>
                  <a:pt x="48882" y="10579"/>
                </a:lnTo>
                <a:lnTo>
                  <a:pt x="48882" y="0"/>
                </a:lnTo>
                <a:close/>
              </a:path>
            </a:pathLst>
          </a:custGeom>
          <a:solidFill>
            <a:srgbClr val="34393B"/>
          </a:solidFill>
        </p:spPr>
        <p:txBody>
          <a:bodyPr wrap="square" lIns="0" tIns="0" rIns="0" bIns="0" rtlCol="0"/>
          <a:lstStyle/>
          <a:p>
            <a:endParaRPr/>
          </a:p>
        </p:txBody>
      </p:sp>
      <p:sp>
        <p:nvSpPr>
          <p:cNvPr id="479" name="object 479">
            <a:extLst>
              <a:ext uri="{FF2B5EF4-FFF2-40B4-BE49-F238E27FC236}">
                <a16:creationId xmlns:a16="http://schemas.microsoft.com/office/drawing/2014/main" id="{B996E633-EDE2-A5D6-19E3-99BBE40D0667}"/>
              </a:ext>
            </a:extLst>
          </p:cNvPr>
          <p:cNvSpPr/>
          <p:nvPr/>
        </p:nvSpPr>
        <p:spPr>
          <a:xfrm>
            <a:off x="3617693" y="5712821"/>
            <a:ext cx="43815" cy="56515"/>
          </a:xfrm>
          <a:custGeom>
            <a:avLst/>
            <a:gdLst/>
            <a:ahLst/>
            <a:cxnLst/>
            <a:rect l="l" t="t" r="r" b="b"/>
            <a:pathLst>
              <a:path w="43814" h="56514">
                <a:moveTo>
                  <a:pt x="42392" y="0"/>
                </a:moveTo>
                <a:lnTo>
                  <a:pt x="0" y="0"/>
                </a:lnTo>
                <a:lnTo>
                  <a:pt x="0" y="56095"/>
                </a:lnTo>
                <a:lnTo>
                  <a:pt x="43434" y="56095"/>
                </a:lnTo>
                <a:lnTo>
                  <a:pt x="43434" y="45681"/>
                </a:lnTo>
                <a:lnTo>
                  <a:pt x="12903" y="45681"/>
                </a:lnTo>
                <a:lnTo>
                  <a:pt x="12903" y="32702"/>
                </a:lnTo>
                <a:lnTo>
                  <a:pt x="38950" y="32702"/>
                </a:lnTo>
                <a:lnTo>
                  <a:pt x="38950" y="22605"/>
                </a:lnTo>
                <a:lnTo>
                  <a:pt x="12903" y="22605"/>
                </a:lnTo>
                <a:lnTo>
                  <a:pt x="12903" y="10426"/>
                </a:lnTo>
                <a:lnTo>
                  <a:pt x="42392" y="10426"/>
                </a:lnTo>
                <a:lnTo>
                  <a:pt x="42392" y="0"/>
                </a:lnTo>
                <a:close/>
              </a:path>
            </a:pathLst>
          </a:custGeom>
          <a:solidFill>
            <a:srgbClr val="34393B"/>
          </a:solidFill>
        </p:spPr>
        <p:txBody>
          <a:bodyPr wrap="square" lIns="0" tIns="0" rIns="0" bIns="0" rtlCol="0"/>
          <a:lstStyle/>
          <a:p>
            <a:endParaRPr/>
          </a:p>
        </p:txBody>
      </p:sp>
      <p:sp>
        <p:nvSpPr>
          <p:cNvPr id="480" name="object 480">
            <a:extLst>
              <a:ext uri="{FF2B5EF4-FFF2-40B4-BE49-F238E27FC236}">
                <a16:creationId xmlns:a16="http://schemas.microsoft.com/office/drawing/2014/main" id="{781DE03E-FBB8-4F98-71B9-E3695FAD9187}"/>
              </a:ext>
            </a:extLst>
          </p:cNvPr>
          <p:cNvSpPr/>
          <p:nvPr/>
        </p:nvSpPr>
        <p:spPr>
          <a:xfrm>
            <a:off x="3276955" y="5789942"/>
            <a:ext cx="13335" cy="56515"/>
          </a:xfrm>
          <a:custGeom>
            <a:avLst/>
            <a:gdLst/>
            <a:ahLst/>
            <a:cxnLst/>
            <a:rect l="l" t="t" r="r" b="b"/>
            <a:pathLst>
              <a:path w="13335" h="56514">
                <a:moveTo>
                  <a:pt x="0" y="0"/>
                </a:moveTo>
                <a:lnTo>
                  <a:pt x="12979" y="0"/>
                </a:lnTo>
                <a:lnTo>
                  <a:pt x="12979" y="56095"/>
                </a:lnTo>
                <a:lnTo>
                  <a:pt x="0" y="56095"/>
                </a:lnTo>
                <a:lnTo>
                  <a:pt x="0" y="0"/>
                </a:lnTo>
                <a:close/>
              </a:path>
            </a:pathLst>
          </a:custGeom>
          <a:solidFill>
            <a:srgbClr val="34393B"/>
          </a:solidFill>
        </p:spPr>
        <p:txBody>
          <a:bodyPr wrap="square" lIns="0" tIns="0" rIns="0" bIns="0" rtlCol="0"/>
          <a:lstStyle/>
          <a:p>
            <a:endParaRPr/>
          </a:p>
        </p:txBody>
      </p:sp>
      <p:sp>
        <p:nvSpPr>
          <p:cNvPr id="481" name="object 481">
            <a:extLst>
              <a:ext uri="{FF2B5EF4-FFF2-40B4-BE49-F238E27FC236}">
                <a16:creationId xmlns:a16="http://schemas.microsoft.com/office/drawing/2014/main" id="{CC790D18-2E47-F448-CA10-AD3078AE2AA2}"/>
              </a:ext>
            </a:extLst>
          </p:cNvPr>
          <p:cNvSpPr/>
          <p:nvPr/>
        </p:nvSpPr>
        <p:spPr>
          <a:xfrm>
            <a:off x="3303233" y="5789942"/>
            <a:ext cx="52069" cy="56515"/>
          </a:xfrm>
          <a:custGeom>
            <a:avLst/>
            <a:gdLst/>
            <a:ahLst/>
            <a:cxnLst/>
            <a:rect l="l" t="t" r="r" b="b"/>
            <a:pathLst>
              <a:path w="52070" h="56514">
                <a:moveTo>
                  <a:pt x="10744" y="0"/>
                </a:moveTo>
                <a:lnTo>
                  <a:pt x="0" y="0"/>
                </a:lnTo>
                <a:lnTo>
                  <a:pt x="0" y="56095"/>
                </a:lnTo>
                <a:lnTo>
                  <a:pt x="12826" y="56095"/>
                </a:lnTo>
                <a:lnTo>
                  <a:pt x="12826" y="22034"/>
                </a:lnTo>
                <a:lnTo>
                  <a:pt x="28785" y="22034"/>
                </a:lnTo>
                <a:lnTo>
                  <a:pt x="10744" y="0"/>
                </a:lnTo>
                <a:close/>
              </a:path>
              <a:path w="52070" h="56514">
                <a:moveTo>
                  <a:pt x="28785" y="22034"/>
                </a:moveTo>
                <a:lnTo>
                  <a:pt x="12826" y="22034"/>
                </a:lnTo>
                <a:lnTo>
                  <a:pt x="40792" y="56095"/>
                </a:lnTo>
                <a:lnTo>
                  <a:pt x="51447" y="56095"/>
                </a:lnTo>
                <a:lnTo>
                  <a:pt x="51447" y="34061"/>
                </a:lnTo>
                <a:lnTo>
                  <a:pt x="38633" y="34061"/>
                </a:lnTo>
                <a:lnTo>
                  <a:pt x="28785" y="22034"/>
                </a:lnTo>
                <a:close/>
              </a:path>
              <a:path w="52070" h="56514">
                <a:moveTo>
                  <a:pt x="51447" y="0"/>
                </a:moveTo>
                <a:lnTo>
                  <a:pt x="38633" y="0"/>
                </a:lnTo>
                <a:lnTo>
                  <a:pt x="38633" y="34061"/>
                </a:lnTo>
                <a:lnTo>
                  <a:pt x="51447" y="34061"/>
                </a:lnTo>
                <a:lnTo>
                  <a:pt x="51447" y="0"/>
                </a:lnTo>
                <a:close/>
              </a:path>
            </a:pathLst>
          </a:custGeom>
          <a:solidFill>
            <a:srgbClr val="34393B"/>
          </a:solidFill>
        </p:spPr>
        <p:txBody>
          <a:bodyPr wrap="square" lIns="0" tIns="0" rIns="0" bIns="0" rtlCol="0"/>
          <a:lstStyle/>
          <a:p>
            <a:endParaRPr/>
          </a:p>
        </p:txBody>
      </p:sp>
      <p:sp>
        <p:nvSpPr>
          <p:cNvPr id="482" name="object 482">
            <a:extLst>
              <a:ext uri="{FF2B5EF4-FFF2-40B4-BE49-F238E27FC236}">
                <a16:creationId xmlns:a16="http://schemas.microsoft.com/office/drawing/2014/main" id="{F620AC6D-EF23-F852-E78E-4251E82408A9}"/>
              </a:ext>
            </a:extLst>
          </p:cNvPr>
          <p:cNvSpPr/>
          <p:nvPr/>
        </p:nvSpPr>
        <p:spPr>
          <a:xfrm>
            <a:off x="3360359" y="5789942"/>
            <a:ext cx="61594" cy="56515"/>
          </a:xfrm>
          <a:custGeom>
            <a:avLst/>
            <a:gdLst/>
            <a:ahLst/>
            <a:cxnLst/>
            <a:rect l="l" t="t" r="r" b="b"/>
            <a:pathLst>
              <a:path w="61595" h="56514">
                <a:moveTo>
                  <a:pt x="14020" y="0"/>
                </a:moveTo>
                <a:lnTo>
                  <a:pt x="0" y="0"/>
                </a:lnTo>
                <a:lnTo>
                  <a:pt x="24193" y="56095"/>
                </a:lnTo>
                <a:lnTo>
                  <a:pt x="37020" y="56095"/>
                </a:lnTo>
                <a:lnTo>
                  <a:pt x="43958" y="40068"/>
                </a:lnTo>
                <a:lnTo>
                  <a:pt x="31089" y="40068"/>
                </a:lnTo>
                <a:lnTo>
                  <a:pt x="14020" y="0"/>
                </a:lnTo>
                <a:close/>
              </a:path>
              <a:path w="61595" h="56514">
                <a:moveTo>
                  <a:pt x="61302" y="0"/>
                </a:moveTo>
                <a:lnTo>
                  <a:pt x="48399" y="0"/>
                </a:lnTo>
                <a:lnTo>
                  <a:pt x="31089" y="40068"/>
                </a:lnTo>
                <a:lnTo>
                  <a:pt x="43958" y="40068"/>
                </a:lnTo>
                <a:lnTo>
                  <a:pt x="61302" y="0"/>
                </a:lnTo>
                <a:close/>
              </a:path>
            </a:pathLst>
          </a:custGeom>
          <a:solidFill>
            <a:srgbClr val="34393B"/>
          </a:solidFill>
        </p:spPr>
        <p:txBody>
          <a:bodyPr wrap="square" lIns="0" tIns="0" rIns="0" bIns="0" rtlCol="0"/>
          <a:lstStyle/>
          <a:p>
            <a:endParaRPr/>
          </a:p>
        </p:txBody>
      </p:sp>
      <p:sp>
        <p:nvSpPr>
          <p:cNvPr id="483" name="object 483">
            <a:extLst>
              <a:ext uri="{FF2B5EF4-FFF2-40B4-BE49-F238E27FC236}">
                <a16:creationId xmlns:a16="http://schemas.microsoft.com/office/drawing/2014/main" id="{5F0E701E-A76D-5B3B-EDFE-ADA036EA8ED7}"/>
              </a:ext>
            </a:extLst>
          </p:cNvPr>
          <p:cNvSpPr/>
          <p:nvPr/>
        </p:nvSpPr>
        <p:spPr>
          <a:xfrm>
            <a:off x="3426294" y="5789939"/>
            <a:ext cx="43815" cy="56515"/>
          </a:xfrm>
          <a:custGeom>
            <a:avLst/>
            <a:gdLst/>
            <a:ahLst/>
            <a:cxnLst/>
            <a:rect l="l" t="t" r="r" b="b"/>
            <a:pathLst>
              <a:path w="43814" h="56514">
                <a:moveTo>
                  <a:pt x="42392" y="0"/>
                </a:moveTo>
                <a:lnTo>
                  <a:pt x="0" y="0"/>
                </a:lnTo>
                <a:lnTo>
                  <a:pt x="0" y="56095"/>
                </a:lnTo>
                <a:lnTo>
                  <a:pt x="43434" y="56095"/>
                </a:lnTo>
                <a:lnTo>
                  <a:pt x="43434" y="45681"/>
                </a:lnTo>
                <a:lnTo>
                  <a:pt x="12903" y="45681"/>
                </a:lnTo>
                <a:lnTo>
                  <a:pt x="12903" y="32702"/>
                </a:lnTo>
                <a:lnTo>
                  <a:pt x="38950" y="32702"/>
                </a:lnTo>
                <a:lnTo>
                  <a:pt x="38950" y="22605"/>
                </a:lnTo>
                <a:lnTo>
                  <a:pt x="12903" y="22605"/>
                </a:lnTo>
                <a:lnTo>
                  <a:pt x="12903" y="10426"/>
                </a:lnTo>
                <a:lnTo>
                  <a:pt x="42392" y="10426"/>
                </a:lnTo>
                <a:lnTo>
                  <a:pt x="42392" y="0"/>
                </a:lnTo>
                <a:close/>
              </a:path>
            </a:pathLst>
          </a:custGeom>
          <a:solidFill>
            <a:srgbClr val="34393B"/>
          </a:solidFill>
        </p:spPr>
        <p:txBody>
          <a:bodyPr wrap="square" lIns="0" tIns="0" rIns="0" bIns="0" rtlCol="0"/>
          <a:lstStyle/>
          <a:p>
            <a:endParaRPr/>
          </a:p>
        </p:txBody>
      </p:sp>
      <p:sp>
        <p:nvSpPr>
          <p:cNvPr id="484" name="object 484">
            <a:extLst>
              <a:ext uri="{FF2B5EF4-FFF2-40B4-BE49-F238E27FC236}">
                <a16:creationId xmlns:a16="http://schemas.microsoft.com/office/drawing/2014/main" id="{56399D08-A79F-52E6-BFEA-95CFEA567C34}"/>
              </a:ext>
            </a:extLst>
          </p:cNvPr>
          <p:cNvSpPr/>
          <p:nvPr/>
        </p:nvSpPr>
        <p:spPr>
          <a:xfrm>
            <a:off x="3475645" y="5788986"/>
            <a:ext cx="46990" cy="58419"/>
          </a:xfrm>
          <a:custGeom>
            <a:avLst/>
            <a:gdLst/>
            <a:ahLst/>
            <a:cxnLst/>
            <a:rect l="l" t="t" r="r" b="b"/>
            <a:pathLst>
              <a:path w="46989" h="58420">
                <a:moveTo>
                  <a:pt x="4406" y="41744"/>
                </a:moveTo>
                <a:lnTo>
                  <a:pt x="0" y="51523"/>
                </a:lnTo>
                <a:lnTo>
                  <a:pt x="4965" y="55372"/>
                </a:lnTo>
                <a:lnTo>
                  <a:pt x="13944" y="58013"/>
                </a:lnTo>
                <a:lnTo>
                  <a:pt x="22834" y="58013"/>
                </a:lnTo>
                <a:lnTo>
                  <a:pt x="33316" y="56615"/>
                </a:lnTo>
                <a:lnTo>
                  <a:pt x="40751" y="52835"/>
                </a:lnTo>
                <a:lnTo>
                  <a:pt x="44938" y="47599"/>
                </a:lnTo>
                <a:lnTo>
                  <a:pt x="16179" y="47599"/>
                </a:lnTo>
                <a:lnTo>
                  <a:pt x="9131" y="45186"/>
                </a:lnTo>
                <a:lnTo>
                  <a:pt x="4406" y="41744"/>
                </a:lnTo>
                <a:close/>
              </a:path>
              <a:path w="46989" h="58420">
                <a:moveTo>
                  <a:pt x="31813" y="0"/>
                </a:moveTo>
                <a:lnTo>
                  <a:pt x="24765" y="0"/>
                </a:lnTo>
                <a:lnTo>
                  <a:pt x="14340" y="1387"/>
                </a:lnTo>
                <a:lnTo>
                  <a:pt x="6959" y="5154"/>
                </a:lnTo>
                <a:lnTo>
                  <a:pt x="2569" y="10710"/>
                </a:lnTo>
                <a:lnTo>
                  <a:pt x="1117" y="17462"/>
                </a:lnTo>
                <a:lnTo>
                  <a:pt x="6215" y="28548"/>
                </a:lnTo>
                <a:lnTo>
                  <a:pt x="17430" y="33404"/>
                </a:lnTo>
                <a:lnTo>
                  <a:pt x="28646" y="36322"/>
                </a:lnTo>
                <a:lnTo>
                  <a:pt x="33743" y="41592"/>
                </a:lnTo>
                <a:lnTo>
                  <a:pt x="33743" y="45034"/>
                </a:lnTo>
                <a:lnTo>
                  <a:pt x="30619" y="47599"/>
                </a:lnTo>
                <a:lnTo>
                  <a:pt x="44938" y="47599"/>
                </a:lnTo>
                <a:lnTo>
                  <a:pt x="45180" y="47297"/>
                </a:lnTo>
                <a:lnTo>
                  <a:pt x="46647" y="40627"/>
                </a:lnTo>
                <a:lnTo>
                  <a:pt x="41549" y="29671"/>
                </a:lnTo>
                <a:lnTo>
                  <a:pt x="30333" y="24879"/>
                </a:lnTo>
                <a:lnTo>
                  <a:pt x="19118" y="22010"/>
                </a:lnTo>
                <a:lnTo>
                  <a:pt x="14020" y="16827"/>
                </a:lnTo>
                <a:lnTo>
                  <a:pt x="14020" y="13296"/>
                </a:lnTo>
                <a:lnTo>
                  <a:pt x="16992" y="10414"/>
                </a:lnTo>
                <a:lnTo>
                  <a:pt x="42022" y="10414"/>
                </a:lnTo>
                <a:lnTo>
                  <a:pt x="44234" y="4965"/>
                </a:lnTo>
                <a:lnTo>
                  <a:pt x="39027" y="1676"/>
                </a:lnTo>
                <a:lnTo>
                  <a:pt x="31813" y="0"/>
                </a:lnTo>
                <a:close/>
              </a:path>
              <a:path w="46989" h="58420">
                <a:moveTo>
                  <a:pt x="42022" y="10414"/>
                </a:moveTo>
                <a:lnTo>
                  <a:pt x="29654" y="10414"/>
                </a:lnTo>
                <a:lnTo>
                  <a:pt x="35026" y="11861"/>
                </a:lnTo>
                <a:lnTo>
                  <a:pt x="40233" y="14820"/>
                </a:lnTo>
                <a:lnTo>
                  <a:pt x="42022" y="10414"/>
                </a:lnTo>
                <a:close/>
              </a:path>
            </a:pathLst>
          </a:custGeom>
          <a:solidFill>
            <a:srgbClr val="34393B"/>
          </a:solidFill>
        </p:spPr>
        <p:txBody>
          <a:bodyPr wrap="square" lIns="0" tIns="0" rIns="0" bIns="0" rtlCol="0"/>
          <a:lstStyle/>
          <a:p>
            <a:endParaRPr/>
          </a:p>
        </p:txBody>
      </p:sp>
      <p:sp>
        <p:nvSpPr>
          <p:cNvPr id="485" name="object 485">
            <a:extLst>
              <a:ext uri="{FF2B5EF4-FFF2-40B4-BE49-F238E27FC236}">
                <a16:creationId xmlns:a16="http://schemas.microsoft.com/office/drawing/2014/main" id="{57F026F5-283B-9F3D-B4BC-DB684246CCC8}"/>
              </a:ext>
            </a:extLst>
          </p:cNvPr>
          <p:cNvSpPr/>
          <p:nvPr/>
        </p:nvSpPr>
        <p:spPr>
          <a:xfrm>
            <a:off x="3524107" y="5789941"/>
            <a:ext cx="48895" cy="56515"/>
          </a:xfrm>
          <a:custGeom>
            <a:avLst/>
            <a:gdLst/>
            <a:ahLst/>
            <a:cxnLst/>
            <a:rect l="l" t="t" r="r" b="b"/>
            <a:pathLst>
              <a:path w="48895" h="56514">
                <a:moveTo>
                  <a:pt x="30937" y="10579"/>
                </a:moveTo>
                <a:lnTo>
                  <a:pt x="17957" y="10579"/>
                </a:lnTo>
                <a:lnTo>
                  <a:pt x="17957" y="56095"/>
                </a:lnTo>
                <a:lnTo>
                  <a:pt x="30937" y="56095"/>
                </a:lnTo>
                <a:lnTo>
                  <a:pt x="30937" y="10579"/>
                </a:lnTo>
                <a:close/>
              </a:path>
              <a:path w="48895" h="56514">
                <a:moveTo>
                  <a:pt x="48882" y="0"/>
                </a:moveTo>
                <a:lnTo>
                  <a:pt x="0" y="0"/>
                </a:lnTo>
                <a:lnTo>
                  <a:pt x="0" y="10579"/>
                </a:lnTo>
                <a:lnTo>
                  <a:pt x="48882" y="10579"/>
                </a:lnTo>
                <a:lnTo>
                  <a:pt x="48882" y="0"/>
                </a:lnTo>
                <a:close/>
              </a:path>
            </a:pathLst>
          </a:custGeom>
          <a:solidFill>
            <a:srgbClr val="34393B"/>
          </a:solidFill>
        </p:spPr>
        <p:txBody>
          <a:bodyPr wrap="square" lIns="0" tIns="0" rIns="0" bIns="0" rtlCol="0"/>
          <a:lstStyle/>
          <a:p>
            <a:endParaRPr/>
          </a:p>
        </p:txBody>
      </p:sp>
      <p:sp>
        <p:nvSpPr>
          <p:cNvPr id="486" name="object 486">
            <a:extLst>
              <a:ext uri="{FF2B5EF4-FFF2-40B4-BE49-F238E27FC236}">
                <a16:creationId xmlns:a16="http://schemas.microsoft.com/office/drawing/2014/main" id="{C8755E9D-107A-38E7-E99F-C5398DEEEEAE}"/>
              </a:ext>
            </a:extLst>
          </p:cNvPr>
          <p:cNvSpPr/>
          <p:nvPr/>
        </p:nvSpPr>
        <p:spPr>
          <a:xfrm>
            <a:off x="3579950" y="5789943"/>
            <a:ext cx="63500" cy="56515"/>
          </a:xfrm>
          <a:custGeom>
            <a:avLst/>
            <a:gdLst/>
            <a:ahLst/>
            <a:cxnLst/>
            <a:rect l="l" t="t" r="r" b="b"/>
            <a:pathLst>
              <a:path w="63500" h="56514">
                <a:moveTo>
                  <a:pt x="10744" y="0"/>
                </a:moveTo>
                <a:lnTo>
                  <a:pt x="0" y="0"/>
                </a:lnTo>
                <a:lnTo>
                  <a:pt x="0" y="56095"/>
                </a:lnTo>
                <a:lnTo>
                  <a:pt x="12191" y="56095"/>
                </a:lnTo>
                <a:lnTo>
                  <a:pt x="12191" y="23152"/>
                </a:lnTo>
                <a:lnTo>
                  <a:pt x="24686" y="23152"/>
                </a:lnTo>
                <a:lnTo>
                  <a:pt x="10744" y="0"/>
                </a:lnTo>
                <a:close/>
              </a:path>
              <a:path w="63500" h="56514">
                <a:moveTo>
                  <a:pt x="63134" y="22440"/>
                </a:moveTo>
                <a:lnTo>
                  <a:pt x="50977" y="22440"/>
                </a:lnTo>
                <a:lnTo>
                  <a:pt x="51053" y="56095"/>
                </a:lnTo>
                <a:lnTo>
                  <a:pt x="63233" y="56095"/>
                </a:lnTo>
                <a:lnTo>
                  <a:pt x="63134" y="22440"/>
                </a:lnTo>
                <a:close/>
              </a:path>
              <a:path w="63500" h="56514">
                <a:moveTo>
                  <a:pt x="24686" y="23152"/>
                </a:moveTo>
                <a:lnTo>
                  <a:pt x="12191" y="23152"/>
                </a:lnTo>
                <a:lnTo>
                  <a:pt x="28613" y="50165"/>
                </a:lnTo>
                <a:lnTo>
                  <a:pt x="34467" y="50165"/>
                </a:lnTo>
                <a:lnTo>
                  <a:pt x="43581" y="34861"/>
                </a:lnTo>
                <a:lnTo>
                  <a:pt x="31737" y="34861"/>
                </a:lnTo>
                <a:lnTo>
                  <a:pt x="24686" y="23152"/>
                </a:lnTo>
                <a:close/>
              </a:path>
              <a:path w="63500" h="56514">
                <a:moveTo>
                  <a:pt x="63068" y="0"/>
                </a:moveTo>
                <a:lnTo>
                  <a:pt x="52412" y="0"/>
                </a:lnTo>
                <a:lnTo>
                  <a:pt x="31737" y="34861"/>
                </a:lnTo>
                <a:lnTo>
                  <a:pt x="43581" y="34861"/>
                </a:lnTo>
                <a:lnTo>
                  <a:pt x="50977" y="22440"/>
                </a:lnTo>
                <a:lnTo>
                  <a:pt x="63134" y="22440"/>
                </a:lnTo>
                <a:lnTo>
                  <a:pt x="63068" y="0"/>
                </a:lnTo>
                <a:close/>
              </a:path>
            </a:pathLst>
          </a:custGeom>
          <a:solidFill>
            <a:srgbClr val="34393B"/>
          </a:solidFill>
        </p:spPr>
        <p:txBody>
          <a:bodyPr wrap="square" lIns="0" tIns="0" rIns="0" bIns="0" rtlCol="0"/>
          <a:lstStyle/>
          <a:p>
            <a:endParaRPr/>
          </a:p>
        </p:txBody>
      </p:sp>
      <p:sp>
        <p:nvSpPr>
          <p:cNvPr id="487" name="object 487">
            <a:extLst>
              <a:ext uri="{FF2B5EF4-FFF2-40B4-BE49-F238E27FC236}">
                <a16:creationId xmlns:a16="http://schemas.microsoft.com/office/drawing/2014/main" id="{5B0526B7-767C-8A0D-A82F-569763332A29}"/>
              </a:ext>
            </a:extLst>
          </p:cNvPr>
          <p:cNvSpPr/>
          <p:nvPr/>
        </p:nvSpPr>
        <p:spPr>
          <a:xfrm>
            <a:off x="3656472" y="5789939"/>
            <a:ext cx="43815" cy="56515"/>
          </a:xfrm>
          <a:custGeom>
            <a:avLst/>
            <a:gdLst/>
            <a:ahLst/>
            <a:cxnLst/>
            <a:rect l="l" t="t" r="r" b="b"/>
            <a:pathLst>
              <a:path w="43814" h="56514">
                <a:moveTo>
                  <a:pt x="42392" y="0"/>
                </a:moveTo>
                <a:lnTo>
                  <a:pt x="0" y="0"/>
                </a:lnTo>
                <a:lnTo>
                  <a:pt x="0" y="56095"/>
                </a:lnTo>
                <a:lnTo>
                  <a:pt x="43434" y="56095"/>
                </a:lnTo>
                <a:lnTo>
                  <a:pt x="43434" y="45681"/>
                </a:lnTo>
                <a:lnTo>
                  <a:pt x="12903" y="45681"/>
                </a:lnTo>
                <a:lnTo>
                  <a:pt x="12903" y="32702"/>
                </a:lnTo>
                <a:lnTo>
                  <a:pt x="38950" y="32702"/>
                </a:lnTo>
                <a:lnTo>
                  <a:pt x="38950" y="22605"/>
                </a:lnTo>
                <a:lnTo>
                  <a:pt x="12903" y="22605"/>
                </a:lnTo>
                <a:lnTo>
                  <a:pt x="12903" y="10426"/>
                </a:lnTo>
                <a:lnTo>
                  <a:pt x="42392" y="10426"/>
                </a:lnTo>
                <a:lnTo>
                  <a:pt x="42392" y="0"/>
                </a:lnTo>
                <a:close/>
              </a:path>
            </a:pathLst>
          </a:custGeom>
          <a:solidFill>
            <a:srgbClr val="34393B"/>
          </a:solidFill>
        </p:spPr>
        <p:txBody>
          <a:bodyPr wrap="square" lIns="0" tIns="0" rIns="0" bIns="0" rtlCol="0"/>
          <a:lstStyle/>
          <a:p>
            <a:endParaRPr/>
          </a:p>
        </p:txBody>
      </p:sp>
      <p:sp>
        <p:nvSpPr>
          <p:cNvPr id="488" name="object 488">
            <a:extLst>
              <a:ext uri="{FF2B5EF4-FFF2-40B4-BE49-F238E27FC236}">
                <a16:creationId xmlns:a16="http://schemas.microsoft.com/office/drawing/2014/main" id="{EC3CADBE-4E42-7045-BA87-D4FB9EFD0120}"/>
              </a:ext>
            </a:extLst>
          </p:cNvPr>
          <p:cNvSpPr/>
          <p:nvPr/>
        </p:nvSpPr>
        <p:spPr>
          <a:xfrm>
            <a:off x="3710228" y="5789942"/>
            <a:ext cx="52069" cy="56515"/>
          </a:xfrm>
          <a:custGeom>
            <a:avLst/>
            <a:gdLst/>
            <a:ahLst/>
            <a:cxnLst/>
            <a:rect l="l" t="t" r="r" b="b"/>
            <a:pathLst>
              <a:path w="52070" h="56514">
                <a:moveTo>
                  <a:pt x="10744" y="0"/>
                </a:moveTo>
                <a:lnTo>
                  <a:pt x="0" y="0"/>
                </a:lnTo>
                <a:lnTo>
                  <a:pt x="0" y="56095"/>
                </a:lnTo>
                <a:lnTo>
                  <a:pt x="12826" y="56095"/>
                </a:lnTo>
                <a:lnTo>
                  <a:pt x="12826" y="22034"/>
                </a:lnTo>
                <a:lnTo>
                  <a:pt x="28785" y="22034"/>
                </a:lnTo>
                <a:lnTo>
                  <a:pt x="10744" y="0"/>
                </a:lnTo>
                <a:close/>
              </a:path>
              <a:path w="52070" h="56514">
                <a:moveTo>
                  <a:pt x="28785" y="22034"/>
                </a:moveTo>
                <a:lnTo>
                  <a:pt x="12826" y="22034"/>
                </a:lnTo>
                <a:lnTo>
                  <a:pt x="40792" y="56095"/>
                </a:lnTo>
                <a:lnTo>
                  <a:pt x="51447" y="56095"/>
                </a:lnTo>
                <a:lnTo>
                  <a:pt x="51447" y="34061"/>
                </a:lnTo>
                <a:lnTo>
                  <a:pt x="38633" y="34061"/>
                </a:lnTo>
                <a:lnTo>
                  <a:pt x="28785" y="22034"/>
                </a:lnTo>
                <a:close/>
              </a:path>
              <a:path w="52070" h="56514">
                <a:moveTo>
                  <a:pt x="51447" y="0"/>
                </a:moveTo>
                <a:lnTo>
                  <a:pt x="38633" y="0"/>
                </a:lnTo>
                <a:lnTo>
                  <a:pt x="38633" y="34061"/>
                </a:lnTo>
                <a:lnTo>
                  <a:pt x="51447" y="34061"/>
                </a:lnTo>
                <a:lnTo>
                  <a:pt x="51447" y="0"/>
                </a:lnTo>
                <a:close/>
              </a:path>
            </a:pathLst>
          </a:custGeom>
          <a:solidFill>
            <a:srgbClr val="34393B"/>
          </a:solidFill>
        </p:spPr>
        <p:txBody>
          <a:bodyPr wrap="square" lIns="0" tIns="0" rIns="0" bIns="0" rtlCol="0"/>
          <a:lstStyle/>
          <a:p>
            <a:endParaRPr/>
          </a:p>
        </p:txBody>
      </p:sp>
      <p:sp>
        <p:nvSpPr>
          <p:cNvPr id="489" name="object 489">
            <a:extLst>
              <a:ext uri="{FF2B5EF4-FFF2-40B4-BE49-F238E27FC236}">
                <a16:creationId xmlns:a16="http://schemas.microsoft.com/office/drawing/2014/main" id="{65933F82-A946-7CCD-B7C6-E9DE474858E6}"/>
              </a:ext>
            </a:extLst>
          </p:cNvPr>
          <p:cNvSpPr/>
          <p:nvPr/>
        </p:nvSpPr>
        <p:spPr>
          <a:xfrm>
            <a:off x="3768625" y="5789941"/>
            <a:ext cx="48895" cy="56515"/>
          </a:xfrm>
          <a:custGeom>
            <a:avLst/>
            <a:gdLst/>
            <a:ahLst/>
            <a:cxnLst/>
            <a:rect l="l" t="t" r="r" b="b"/>
            <a:pathLst>
              <a:path w="48895" h="56514">
                <a:moveTo>
                  <a:pt x="30937" y="10579"/>
                </a:moveTo>
                <a:lnTo>
                  <a:pt x="17957" y="10579"/>
                </a:lnTo>
                <a:lnTo>
                  <a:pt x="17957" y="56095"/>
                </a:lnTo>
                <a:lnTo>
                  <a:pt x="30937" y="56095"/>
                </a:lnTo>
                <a:lnTo>
                  <a:pt x="30937" y="10579"/>
                </a:lnTo>
                <a:close/>
              </a:path>
              <a:path w="48895" h="56514">
                <a:moveTo>
                  <a:pt x="48882" y="0"/>
                </a:moveTo>
                <a:lnTo>
                  <a:pt x="0" y="0"/>
                </a:lnTo>
                <a:lnTo>
                  <a:pt x="0" y="10579"/>
                </a:lnTo>
                <a:lnTo>
                  <a:pt x="48882" y="10579"/>
                </a:lnTo>
                <a:lnTo>
                  <a:pt x="48882" y="0"/>
                </a:lnTo>
                <a:close/>
              </a:path>
            </a:pathLst>
          </a:custGeom>
          <a:solidFill>
            <a:srgbClr val="34393B"/>
          </a:solidFill>
        </p:spPr>
        <p:txBody>
          <a:bodyPr wrap="square" lIns="0" tIns="0" rIns="0" bIns="0" rtlCol="0"/>
          <a:lstStyle/>
          <a:p>
            <a:endParaRPr/>
          </a:p>
        </p:txBody>
      </p:sp>
      <p:sp>
        <p:nvSpPr>
          <p:cNvPr id="490" name="object 490">
            <a:extLst>
              <a:ext uri="{FF2B5EF4-FFF2-40B4-BE49-F238E27FC236}">
                <a16:creationId xmlns:a16="http://schemas.microsoft.com/office/drawing/2014/main" id="{1B813D84-7ADA-EA39-4346-7BA9971920D2}"/>
              </a:ext>
            </a:extLst>
          </p:cNvPr>
          <p:cNvSpPr/>
          <p:nvPr/>
        </p:nvSpPr>
        <p:spPr>
          <a:xfrm>
            <a:off x="3073822" y="5617555"/>
            <a:ext cx="467941" cy="306595"/>
          </a:xfrm>
          <a:prstGeom prst="rect">
            <a:avLst/>
          </a:prstGeom>
          <a:blipFill>
            <a:blip r:embed="rId54" cstate="print"/>
            <a:stretch>
              <a:fillRect/>
            </a:stretch>
          </a:blipFill>
        </p:spPr>
        <p:txBody>
          <a:bodyPr wrap="square" lIns="0" tIns="0" rIns="0" bIns="0" rtlCol="0"/>
          <a:lstStyle/>
          <a:p>
            <a:endParaRPr/>
          </a:p>
        </p:txBody>
      </p:sp>
      <p:sp>
        <p:nvSpPr>
          <p:cNvPr id="491" name="object 491">
            <a:extLst>
              <a:ext uri="{FF2B5EF4-FFF2-40B4-BE49-F238E27FC236}">
                <a16:creationId xmlns:a16="http://schemas.microsoft.com/office/drawing/2014/main" id="{A53C1E5C-02A7-5B2E-35B9-CE651111B8B7}"/>
              </a:ext>
            </a:extLst>
          </p:cNvPr>
          <p:cNvSpPr/>
          <p:nvPr/>
        </p:nvSpPr>
        <p:spPr>
          <a:xfrm>
            <a:off x="2587805" y="5709657"/>
            <a:ext cx="195529" cy="217233"/>
          </a:xfrm>
          <a:prstGeom prst="rect">
            <a:avLst/>
          </a:prstGeom>
          <a:blipFill>
            <a:blip r:embed="rId55" cstate="print"/>
            <a:stretch>
              <a:fillRect/>
            </a:stretch>
          </a:blipFill>
        </p:spPr>
        <p:txBody>
          <a:bodyPr wrap="square" lIns="0" tIns="0" rIns="0" bIns="0" rtlCol="0"/>
          <a:lstStyle/>
          <a:p>
            <a:endParaRPr/>
          </a:p>
        </p:txBody>
      </p:sp>
      <p:sp>
        <p:nvSpPr>
          <p:cNvPr id="492" name="object 492">
            <a:extLst>
              <a:ext uri="{FF2B5EF4-FFF2-40B4-BE49-F238E27FC236}">
                <a16:creationId xmlns:a16="http://schemas.microsoft.com/office/drawing/2014/main" id="{C090F81D-4128-50E5-4810-6198D323E4BC}"/>
              </a:ext>
            </a:extLst>
          </p:cNvPr>
          <p:cNvSpPr/>
          <p:nvPr/>
        </p:nvSpPr>
        <p:spPr>
          <a:xfrm>
            <a:off x="2820517" y="5712828"/>
            <a:ext cx="0" cy="211454"/>
          </a:xfrm>
          <a:custGeom>
            <a:avLst/>
            <a:gdLst/>
            <a:ahLst/>
            <a:cxnLst/>
            <a:rect l="l" t="t" r="r" b="b"/>
            <a:pathLst>
              <a:path h="211454">
                <a:moveTo>
                  <a:pt x="0" y="0"/>
                </a:moveTo>
                <a:lnTo>
                  <a:pt x="0" y="210896"/>
                </a:lnTo>
              </a:path>
            </a:pathLst>
          </a:custGeom>
          <a:ln w="26517">
            <a:solidFill>
              <a:srgbClr val="34393B"/>
            </a:solidFill>
          </a:ln>
        </p:spPr>
        <p:txBody>
          <a:bodyPr wrap="square" lIns="0" tIns="0" rIns="0" bIns="0" rtlCol="0"/>
          <a:lstStyle/>
          <a:p>
            <a:endParaRPr/>
          </a:p>
        </p:txBody>
      </p:sp>
      <p:sp>
        <p:nvSpPr>
          <p:cNvPr id="493" name="object 493">
            <a:extLst>
              <a:ext uri="{FF2B5EF4-FFF2-40B4-BE49-F238E27FC236}">
                <a16:creationId xmlns:a16="http://schemas.microsoft.com/office/drawing/2014/main" id="{C2680124-C69E-56A6-E5F3-1D6CC670C450}"/>
              </a:ext>
            </a:extLst>
          </p:cNvPr>
          <p:cNvSpPr/>
          <p:nvPr/>
        </p:nvSpPr>
        <p:spPr>
          <a:xfrm>
            <a:off x="2888966" y="5830023"/>
            <a:ext cx="0" cy="93980"/>
          </a:xfrm>
          <a:custGeom>
            <a:avLst/>
            <a:gdLst/>
            <a:ahLst/>
            <a:cxnLst/>
            <a:rect l="l" t="t" r="r" b="b"/>
            <a:pathLst>
              <a:path h="93979">
                <a:moveTo>
                  <a:pt x="0" y="0"/>
                </a:moveTo>
                <a:lnTo>
                  <a:pt x="0" y="93979"/>
                </a:lnTo>
              </a:path>
            </a:pathLst>
          </a:custGeom>
          <a:ln w="26504">
            <a:solidFill>
              <a:srgbClr val="34393B"/>
            </a:solidFill>
          </a:ln>
        </p:spPr>
        <p:txBody>
          <a:bodyPr wrap="square" lIns="0" tIns="0" rIns="0" bIns="0" rtlCol="0"/>
          <a:lstStyle/>
          <a:p>
            <a:endParaRPr/>
          </a:p>
        </p:txBody>
      </p:sp>
      <p:sp>
        <p:nvSpPr>
          <p:cNvPr id="494" name="object 494">
            <a:extLst>
              <a:ext uri="{FF2B5EF4-FFF2-40B4-BE49-F238E27FC236}">
                <a16:creationId xmlns:a16="http://schemas.microsoft.com/office/drawing/2014/main" id="{0DD5C795-D511-8230-E3A1-FB5490632F2A}"/>
              </a:ext>
            </a:extLst>
          </p:cNvPr>
          <p:cNvSpPr/>
          <p:nvPr/>
        </p:nvSpPr>
        <p:spPr>
          <a:xfrm>
            <a:off x="2875714" y="5817323"/>
            <a:ext cx="141605" cy="0"/>
          </a:xfrm>
          <a:custGeom>
            <a:avLst/>
            <a:gdLst/>
            <a:ahLst/>
            <a:cxnLst/>
            <a:rect l="l" t="t" r="r" b="b"/>
            <a:pathLst>
              <a:path w="141605">
                <a:moveTo>
                  <a:pt x="0" y="0"/>
                </a:moveTo>
                <a:lnTo>
                  <a:pt x="141147" y="0"/>
                </a:lnTo>
              </a:path>
            </a:pathLst>
          </a:custGeom>
          <a:ln w="25400">
            <a:solidFill>
              <a:srgbClr val="34393B"/>
            </a:solidFill>
          </a:ln>
        </p:spPr>
        <p:txBody>
          <a:bodyPr wrap="square" lIns="0" tIns="0" rIns="0" bIns="0" rtlCol="0"/>
          <a:lstStyle/>
          <a:p>
            <a:endParaRPr/>
          </a:p>
        </p:txBody>
      </p:sp>
      <p:sp>
        <p:nvSpPr>
          <p:cNvPr id="495" name="object 495">
            <a:extLst>
              <a:ext uri="{FF2B5EF4-FFF2-40B4-BE49-F238E27FC236}">
                <a16:creationId xmlns:a16="http://schemas.microsoft.com/office/drawing/2014/main" id="{F9A26409-E51E-8AD6-0297-25D9519B940E}"/>
              </a:ext>
            </a:extLst>
          </p:cNvPr>
          <p:cNvSpPr/>
          <p:nvPr/>
        </p:nvSpPr>
        <p:spPr>
          <a:xfrm>
            <a:off x="2875714" y="5738583"/>
            <a:ext cx="26670" cy="66040"/>
          </a:xfrm>
          <a:custGeom>
            <a:avLst/>
            <a:gdLst/>
            <a:ahLst/>
            <a:cxnLst/>
            <a:rect l="l" t="t" r="r" b="b"/>
            <a:pathLst>
              <a:path w="26669" h="66039">
                <a:moveTo>
                  <a:pt x="0" y="66040"/>
                </a:moveTo>
                <a:lnTo>
                  <a:pt x="26504" y="66040"/>
                </a:lnTo>
                <a:lnTo>
                  <a:pt x="26504" y="0"/>
                </a:lnTo>
                <a:lnTo>
                  <a:pt x="0" y="0"/>
                </a:lnTo>
                <a:lnTo>
                  <a:pt x="0" y="66040"/>
                </a:lnTo>
                <a:close/>
              </a:path>
            </a:pathLst>
          </a:custGeom>
          <a:solidFill>
            <a:srgbClr val="34393B"/>
          </a:solidFill>
        </p:spPr>
        <p:txBody>
          <a:bodyPr wrap="square" lIns="0" tIns="0" rIns="0" bIns="0" rtlCol="0"/>
          <a:lstStyle/>
          <a:p>
            <a:endParaRPr/>
          </a:p>
        </p:txBody>
      </p:sp>
      <p:sp>
        <p:nvSpPr>
          <p:cNvPr id="496" name="object 496">
            <a:extLst>
              <a:ext uri="{FF2B5EF4-FFF2-40B4-BE49-F238E27FC236}">
                <a16:creationId xmlns:a16="http://schemas.microsoft.com/office/drawing/2014/main" id="{08459B9D-C8C4-0D8C-A2D5-84B1CA0D60FF}"/>
              </a:ext>
            </a:extLst>
          </p:cNvPr>
          <p:cNvSpPr/>
          <p:nvPr/>
        </p:nvSpPr>
        <p:spPr>
          <a:xfrm>
            <a:off x="2875714" y="5725883"/>
            <a:ext cx="147320" cy="0"/>
          </a:xfrm>
          <a:custGeom>
            <a:avLst/>
            <a:gdLst/>
            <a:ahLst/>
            <a:cxnLst/>
            <a:rect l="l" t="t" r="r" b="b"/>
            <a:pathLst>
              <a:path w="147319">
                <a:moveTo>
                  <a:pt x="0" y="0"/>
                </a:moveTo>
                <a:lnTo>
                  <a:pt x="147180" y="0"/>
                </a:lnTo>
              </a:path>
            </a:pathLst>
          </a:custGeom>
          <a:ln w="25400">
            <a:solidFill>
              <a:srgbClr val="34393B"/>
            </a:solidFill>
          </a:ln>
        </p:spPr>
        <p:txBody>
          <a:bodyPr wrap="square" lIns="0" tIns="0" rIns="0" bIns="0" rtlCol="0"/>
          <a:lstStyle/>
          <a:p>
            <a:endParaRPr/>
          </a:p>
        </p:txBody>
      </p:sp>
      <p:sp>
        <p:nvSpPr>
          <p:cNvPr id="497" name="object 497">
            <a:extLst>
              <a:ext uri="{FF2B5EF4-FFF2-40B4-BE49-F238E27FC236}">
                <a16:creationId xmlns:a16="http://schemas.microsoft.com/office/drawing/2014/main" id="{49001D95-B42B-6DFF-F862-179E559DEC6E}"/>
              </a:ext>
            </a:extLst>
          </p:cNvPr>
          <p:cNvSpPr/>
          <p:nvPr/>
        </p:nvSpPr>
        <p:spPr>
          <a:xfrm>
            <a:off x="9672959" y="1476051"/>
            <a:ext cx="23495" cy="38100"/>
          </a:xfrm>
          <a:custGeom>
            <a:avLst/>
            <a:gdLst/>
            <a:ahLst/>
            <a:cxnLst/>
            <a:rect l="l" t="t" r="r" b="b"/>
            <a:pathLst>
              <a:path w="23495" h="38100">
                <a:moveTo>
                  <a:pt x="0" y="28981"/>
                </a:moveTo>
                <a:lnTo>
                  <a:pt x="1473" y="35852"/>
                </a:lnTo>
                <a:lnTo>
                  <a:pt x="4432" y="37325"/>
                </a:lnTo>
                <a:lnTo>
                  <a:pt x="8369" y="37325"/>
                </a:lnTo>
                <a:lnTo>
                  <a:pt x="15748" y="37820"/>
                </a:lnTo>
                <a:lnTo>
                  <a:pt x="23139" y="32905"/>
                </a:lnTo>
                <a:lnTo>
                  <a:pt x="23139" y="30454"/>
                </a:lnTo>
                <a:lnTo>
                  <a:pt x="3441" y="30454"/>
                </a:lnTo>
                <a:lnTo>
                  <a:pt x="0" y="28981"/>
                </a:lnTo>
                <a:close/>
              </a:path>
              <a:path w="23495" h="38100">
                <a:moveTo>
                  <a:pt x="23139" y="0"/>
                </a:moveTo>
                <a:lnTo>
                  <a:pt x="14770" y="0"/>
                </a:lnTo>
                <a:lnTo>
                  <a:pt x="14770" y="22593"/>
                </a:lnTo>
                <a:lnTo>
                  <a:pt x="14274" y="22593"/>
                </a:lnTo>
                <a:lnTo>
                  <a:pt x="14274" y="28486"/>
                </a:lnTo>
                <a:lnTo>
                  <a:pt x="9842" y="30454"/>
                </a:lnTo>
                <a:lnTo>
                  <a:pt x="23139" y="30454"/>
                </a:lnTo>
                <a:lnTo>
                  <a:pt x="23139" y="0"/>
                </a:lnTo>
                <a:close/>
              </a:path>
            </a:pathLst>
          </a:custGeom>
          <a:solidFill>
            <a:srgbClr val="6F1D46"/>
          </a:solidFill>
        </p:spPr>
        <p:txBody>
          <a:bodyPr wrap="square" lIns="0" tIns="0" rIns="0" bIns="0" rtlCol="0"/>
          <a:lstStyle/>
          <a:p>
            <a:endParaRPr/>
          </a:p>
        </p:txBody>
      </p:sp>
      <p:sp>
        <p:nvSpPr>
          <p:cNvPr id="498" name="object 498">
            <a:extLst>
              <a:ext uri="{FF2B5EF4-FFF2-40B4-BE49-F238E27FC236}">
                <a16:creationId xmlns:a16="http://schemas.microsoft.com/office/drawing/2014/main" id="{6725FD23-BE76-E771-D2E3-72C59D602D97}"/>
              </a:ext>
            </a:extLst>
          </p:cNvPr>
          <p:cNvSpPr/>
          <p:nvPr/>
        </p:nvSpPr>
        <p:spPr>
          <a:xfrm>
            <a:off x="9705455" y="1463283"/>
            <a:ext cx="318770" cy="43815"/>
          </a:xfrm>
          <a:custGeom>
            <a:avLst/>
            <a:gdLst/>
            <a:ahLst/>
            <a:cxnLst/>
            <a:rect l="l" t="t" r="r" b="b"/>
            <a:pathLst>
              <a:path w="318770" h="43815">
                <a:moveTo>
                  <a:pt x="122803" y="37820"/>
                </a:moveTo>
                <a:lnTo>
                  <a:pt x="100926" y="37820"/>
                </a:lnTo>
                <a:lnTo>
                  <a:pt x="103390" y="40766"/>
                </a:lnTo>
                <a:lnTo>
                  <a:pt x="106832" y="43218"/>
                </a:lnTo>
                <a:lnTo>
                  <a:pt x="117170" y="43218"/>
                </a:lnTo>
                <a:lnTo>
                  <a:pt x="121107" y="40766"/>
                </a:lnTo>
                <a:lnTo>
                  <a:pt x="122803" y="37820"/>
                </a:lnTo>
                <a:close/>
              </a:path>
              <a:path w="318770" h="43815">
                <a:moveTo>
                  <a:pt x="318541" y="35356"/>
                </a:moveTo>
                <a:lnTo>
                  <a:pt x="280149" y="35356"/>
                </a:lnTo>
                <a:lnTo>
                  <a:pt x="282600" y="40271"/>
                </a:lnTo>
                <a:lnTo>
                  <a:pt x="286054" y="41249"/>
                </a:lnTo>
                <a:lnTo>
                  <a:pt x="293433" y="41249"/>
                </a:lnTo>
                <a:lnTo>
                  <a:pt x="298361" y="39293"/>
                </a:lnTo>
                <a:lnTo>
                  <a:pt x="299338" y="35852"/>
                </a:lnTo>
                <a:lnTo>
                  <a:pt x="318335" y="35852"/>
                </a:lnTo>
                <a:lnTo>
                  <a:pt x="318541" y="35356"/>
                </a:lnTo>
                <a:close/>
              </a:path>
              <a:path w="318770" h="43815">
                <a:moveTo>
                  <a:pt x="318335" y="35852"/>
                </a:moveTo>
                <a:lnTo>
                  <a:pt x="299338" y="35852"/>
                </a:lnTo>
                <a:lnTo>
                  <a:pt x="301802" y="39293"/>
                </a:lnTo>
                <a:lnTo>
                  <a:pt x="304266" y="41249"/>
                </a:lnTo>
                <a:lnTo>
                  <a:pt x="316090" y="41249"/>
                </a:lnTo>
                <a:lnTo>
                  <a:pt x="318335" y="35852"/>
                </a:lnTo>
                <a:close/>
              </a:path>
              <a:path w="318770" h="43815">
                <a:moveTo>
                  <a:pt x="220814" y="37325"/>
                </a:moveTo>
                <a:lnTo>
                  <a:pt x="123088" y="37325"/>
                </a:lnTo>
                <a:lnTo>
                  <a:pt x="125044" y="38798"/>
                </a:lnTo>
                <a:lnTo>
                  <a:pt x="127507" y="40271"/>
                </a:lnTo>
                <a:lnTo>
                  <a:pt x="217119" y="40271"/>
                </a:lnTo>
                <a:lnTo>
                  <a:pt x="220078" y="38798"/>
                </a:lnTo>
                <a:lnTo>
                  <a:pt x="220814" y="37325"/>
                </a:lnTo>
                <a:close/>
              </a:path>
              <a:path w="318770" h="43815">
                <a:moveTo>
                  <a:pt x="250113" y="35852"/>
                </a:moveTo>
                <a:lnTo>
                  <a:pt x="221551" y="35852"/>
                </a:lnTo>
                <a:lnTo>
                  <a:pt x="223024" y="37820"/>
                </a:lnTo>
                <a:lnTo>
                  <a:pt x="225983" y="40271"/>
                </a:lnTo>
                <a:lnTo>
                  <a:pt x="245681" y="40271"/>
                </a:lnTo>
                <a:lnTo>
                  <a:pt x="248627" y="38798"/>
                </a:lnTo>
                <a:lnTo>
                  <a:pt x="250113" y="35852"/>
                </a:lnTo>
                <a:close/>
              </a:path>
              <a:path w="318770" h="43815">
                <a:moveTo>
                  <a:pt x="125380" y="19646"/>
                </a:moveTo>
                <a:lnTo>
                  <a:pt x="116192" y="19646"/>
                </a:lnTo>
                <a:lnTo>
                  <a:pt x="117665" y="23088"/>
                </a:lnTo>
                <a:lnTo>
                  <a:pt x="117665" y="32410"/>
                </a:lnTo>
                <a:lnTo>
                  <a:pt x="116192" y="35852"/>
                </a:lnTo>
                <a:lnTo>
                  <a:pt x="250113" y="35852"/>
                </a:lnTo>
                <a:lnTo>
                  <a:pt x="251586" y="37820"/>
                </a:lnTo>
                <a:lnTo>
                  <a:pt x="254546" y="40271"/>
                </a:lnTo>
                <a:lnTo>
                  <a:pt x="275716" y="40271"/>
                </a:lnTo>
                <a:lnTo>
                  <a:pt x="278663" y="38315"/>
                </a:lnTo>
                <a:lnTo>
                  <a:pt x="280149" y="35356"/>
                </a:lnTo>
                <a:lnTo>
                  <a:pt x="318541" y="35356"/>
                </a:lnTo>
                <a:lnTo>
                  <a:pt x="318541" y="34874"/>
                </a:lnTo>
                <a:lnTo>
                  <a:pt x="283590" y="34874"/>
                </a:lnTo>
                <a:lnTo>
                  <a:pt x="281127" y="32410"/>
                </a:lnTo>
                <a:lnTo>
                  <a:pt x="281127" y="31432"/>
                </a:lnTo>
                <a:lnTo>
                  <a:pt x="127507" y="31432"/>
                </a:lnTo>
                <a:lnTo>
                  <a:pt x="126530" y="29463"/>
                </a:lnTo>
                <a:lnTo>
                  <a:pt x="126034" y="27508"/>
                </a:lnTo>
                <a:lnTo>
                  <a:pt x="126034" y="20624"/>
                </a:lnTo>
                <a:lnTo>
                  <a:pt x="125380" y="19646"/>
                </a:lnTo>
                <a:close/>
              </a:path>
              <a:path w="318770" h="43815">
                <a:moveTo>
                  <a:pt x="8369" y="0"/>
                </a:moveTo>
                <a:lnTo>
                  <a:pt x="0" y="0"/>
                </a:lnTo>
                <a:lnTo>
                  <a:pt x="80" y="32410"/>
                </a:lnTo>
                <a:lnTo>
                  <a:pt x="482" y="39776"/>
                </a:lnTo>
                <a:lnTo>
                  <a:pt x="96989" y="39776"/>
                </a:lnTo>
                <a:lnTo>
                  <a:pt x="100926" y="37820"/>
                </a:lnTo>
                <a:lnTo>
                  <a:pt x="122803" y="37820"/>
                </a:lnTo>
                <a:lnTo>
                  <a:pt x="123088" y="37325"/>
                </a:lnTo>
                <a:lnTo>
                  <a:pt x="220814" y="37325"/>
                </a:lnTo>
                <a:lnTo>
                  <a:pt x="221551" y="35852"/>
                </a:lnTo>
                <a:lnTo>
                  <a:pt x="107327" y="35852"/>
                </a:lnTo>
                <a:lnTo>
                  <a:pt x="105854" y="32410"/>
                </a:lnTo>
                <a:lnTo>
                  <a:pt x="105854" y="31432"/>
                </a:lnTo>
                <a:lnTo>
                  <a:pt x="9842" y="31432"/>
                </a:lnTo>
                <a:lnTo>
                  <a:pt x="8369" y="29959"/>
                </a:lnTo>
                <a:lnTo>
                  <a:pt x="8369" y="0"/>
                </a:lnTo>
                <a:close/>
              </a:path>
              <a:path w="318770" h="43815">
                <a:moveTo>
                  <a:pt x="299338" y="14236"/>
                </a:moveTo>
                <a:lnTo>
                  <a:pt x="290969" y="14236"/>
                </a:lnTo>
                <a:lnTo>
                  <a:pt x="290969" y="31927"/>
                </a:lnTo>
                <a:lnTo>
                  <a:pt x="289991" y="34874"/>
                </a:lnTo>
                <a:lnTo>
                  <a:pt x="301802" y="34874"/>
                </a:lnTo>
                <a:lnTo>
                  <a:pt x="299338" y="32410"/>
                </a:lnTo>
                <a:lnTo>
                  <a:pt x="299338" y="14236"/>
                </a:lnTo>
                <a:close/>
              </a:path>
              <a:path w="318770" h="43815">
                <a:moveTo>
                  <a:pt x="318541" y="12776"/>
                </a:moveTo>
                <a:lnTo>
                  <a:pt x="310172" y="12776"/>
                </a:lnTo>
                <a:lnTo>
                  <a:pt x="310172" y="28981"/>
                </a:lnTo>
                <a:lnTo>
                  <a:pt x="309194" y="28981"/>
                </a:lnTo>
                <a:lnTo>
                  <a:pt x="309194" y="31927"/>
                </a:lnTo>
                <a:lnTo>
                  <a:pt x="308203" y="34874"/>
                </a:lnTo>
                <a:lnTo>
                  <a:pt x="318541" y="34874"/>
                </a:lnTo>
                <a:lnTo>
                  <a:pt x="318541" y="12776"/>
                </a:lnTo>
                <a:close/>
              </a:path>
              <a:path w="318770" h="43815">
                <a:moveTo>
                  <a:pt x="121107" y="13258"/>
                </a:moveTo>
                <a:lnTo>
                  <a:pt x="102400" y="13258"/>
                </a:lnTo>
                <a:lnTo>
                  <a:pt x="97485" y="20624"/>
                </a:lnTo>
                <a:lnTo>
                  <a:pt x="97485" y="30937"/>
                </a:lnTo>
                <a:lnTo>
                  <a:pt x="95021" y="31432"/>
                </a:lnTo>
                <a:lnTo>
                  <a:pt x="105854" y="31432"/>
                </a:lnTo>
                <a:lnTo>
                  <a:pt x="105854" y="23088"/>
                </a:lnTo>
                <a:lnTo>
                  <a:pt x="107327" y="19646"/>
                </a:lnTo>
                <a:lnTo>
                  <a:pt x="125380" y="19646"/>
                </a:lnTo>
                <a:lnTo>
                  <a:pt x="121107" y="13258"/>
                </a:lnTo>
                <a:close/>
              </a:path>
              <a:path w="318770" h="43815">
                <a:moveTo>
                  <a:pt x="224015" y="14236"/>
                </a:moveTo>
                <a:lnTo>
                  <a:pt x="215645" y="14236"/>
                </a:lnTo>
                <a:lnTo>
                  <a:pt x="215645" y="29959"/>
                </a:lnTo>
                <a:lnTo>
                  <a:pt x="214172" y="31432"/>
                </a:lnTo>
                <a:lnTo>
                  <a:pt x="226479" y="31432"/>
                </a:lnTo>
                <a:lnTo>
                  <a:pt x="224015" y="28981"/>
                </a:lnTo>
                <a:lnTo>
                  <a:pt x="224015" y="14236"/>
                </a:lnTo>
                <a:close/>
              </a:path>
              <a:path w="318770" h="43815">
                <a:moveTo>
                  <a:pt x="252082" y="14236"/>
                </a:moveTo>
                <a:lnTo>
                  <a:pt x="243712" y="14236"/>
                </a:lnTo>
                <a:lnTo>
                  <a:pt x="243712" y="29959"/>
                </a:lnTo>
                <a:lnTo>
                  <a:pt x="242227" y="31432"/>
                </a:lnTo>
                <a:lnTo>
                  <a:pt x="254546" y="31432"/>
                </a:lnTo>
                <a:lnTo>
                  <a:pt x="252082" y="28981"/>
                </a:lnTo>
                <a:lnTo>
                  <a:pt x="252082" y="14236"/>
                </a:lnTo>
                <a:close/>
              </a:path>
              <a:path w="318770" h="43815">
                <a:moveTo>
                  <a:pt x="281127" y="14236"/>
                </a:moveTo>
                <a:lnTo>
                  <a:pt x="272757" y="14236"/>
                </a:lnTo>
                <a:lnTo>
                  <a:pt x="272757" y="30454"/>
                </a:lnTo>
                <a:lnTo>
                  <a:pt x="271271" y="31432"/>
                </a:lnTo>
                <a:lnTo>
                  <a:pt x="281127" y="31432"/>
                </a:lnTo>
                <a:lnTo>
                  <a:pt x="281127" y="14236"/>
                </a:lnTo>
                <a:close/>
              </a:path>
            </a:pathLst>
          </a:custGeom>
          <a:solidFill>
            <a:srgbClr val="6F1D46"/>
          </a:solidFill>
        </p:spPr>
        <p:txBody>
          <a:bodyPr wrap="square" lIns="0" tIns="0" rIns="0" bIns="0" rtlCol="0"/>
          <a:lstStyle/>
          <a:p>
            <a:endParaRPr/>
          </a:p>
        </p:txBody>
      </p:sp>
      <p:sp>
        <p:nvSpPr>
          <p:cNvPr id="499" name="object 499">
            <a:extLst>
              <a:ext uri="{FF2B5EF4-FFF2-40B4-BE49-F238E27FC236}">
                <a16:creationId xmlns:a16="http://schemas.microsoft.com/office/drawing/2014/main" id="{7F8234FD-FE97-2574-CC0C-91913BCDBE89}"/>
              </a:ext>
            </a:extLst>
          </p:cNvPr>
          <p:cNvSpPr/>
          <p:nvPr/>
        </p:nvSpPr>
        <p:spPr>
          <a:xfrm>
            <a:off x="10028432" y="1463291"/>
            <a:ext cx="55880" cy="40005"/>
          </a:xfrm>
          <a:custGeom>
            <a:avLst/>
            <a:gdLst/>
            <a:ahLst/>
            <a:cxnLst/>
            <a:rect l="l" t="t" r="r" b="b"/>
            <a:pathLst>
              <a:path w="55879" h="40005">
                <a:moveTo>
                  <a:pt x="26098" y="0"/>
                </a:moveTo>
                <a:lnTo>
                  <a:pt x="17729" y="0"/>
                </a:lnTo>
                <a:lnTo>
                  <a:pt x="17729" y="29464"/>
                </a:lnTo>
                <a:lnTo>
                  <a:pt x="16738" y="30937"/>
                </a:lnTo>
                <a:lnTo>
                  <a:pt x="15747" y="31419"/>
                </a:lnTo>
                <a:lnTo>
                  <a:pt x="3441" y="31419"/>
                </a:lnTo>
                <a:lnTo>
                  <a:pt x="0" y="39776"/>
                </a:lnTo>
                <a:lnTo>
                  <a:pt x="19697" y="39776"/>
                </a:lnTo>
                <a:lnTo>
                  <a:pt x="22644" y="37807"/>
                </a:lnTo>
                <a:lnTo>
                  <a:pt x="24117" y="35839"/>
                </a:lnTo>
                <a:lnTo>
                  <a:pt x="55089" y="35839"/>
                </a:lnTo>
                <a:lnTo>
                  <a:pt x="55638" y="30937"/>
                </a:lnTo>
                <a:lnTo>
                  <a:pt x="28562" y="30937"/>
                </a:lnTo>
                <a:lnTo>
                  <a:pt x="26098" y="28968"/>
                </a:lnTo>
                <a:lnTo>
                  <a:pt x="26098" y="0"/>
                </a:lnTo>
                <a:close/>
              </a:path>
              <a:path w="55879" h="40005">
                <a:moveTo>
                  <a:pt x="55089" y="35839"/>
                </a:moveTo>
                <a:lnTo>
                  <a:pt x="24117" y="35839"/>
                </a:lnTo>
                <a:lnTo>
                  <a:pt x="25603" y="37807"/>
                </a:lnTo>
                <a:lnTo>
                  <a:pt x="28562" y="39776"/>
                </a:lnTo>
                <a:lnTo>
                  <a:pt x="54648" y="39776"/>
                </a:lnTo>
                <a:lnTo>
                  <a:pt x="55089" y="35839"/>
                </a:lnTo>
                <a:close/>
              </a:path>
              <a:path w="55879" h="40005">
                <a:moveTo>
                  <a:pt x="8369" y="977"/>
                </a:moveTo>
                <a:lnTo>
                  <a:pt x="0" y="977"/>
                </a:lnTo>
                <a:lnTo>
                  <a:pt x="7391" y="31419"/>
                </a:lnTo>
                <a:lnTo>
                  <a:pt x="15747" y="31419"/>
                </a:lnTo>
                <a:lnTo>
                  <a:pt x="8369" y="977"/>
                </a:lnTo>
                <a:close/>
              </a:path>
              <a:path w="55879" h="40005">
                <a:moveTo>
                  <a:pt x="55638" y="0"/>
                </a:moveTo>
                <a:lnTo>
                  <a:pt x="47269" y="0"/>
                </a:lnTo>
                <a:lnTo>
                  <a:pt x="47269" y="27495"/>
                </a:lnTo>
                <a:lnTo>
                  <a:pt x="46774" y="27495"/>
                </a:lnTo>
                <a:lnTo>
                  <a:pt x="46774" y="29946"/>
                </a:lnTo>
                <a:lnTo>
                  <a:pt x="45288" y="30937"/>
                </a:lnTo>
                <a:lnTo>
                  <a:pt x="55638" y="30937"/>
                </a:lnTo>
                <a:lnTo>
                  <a:pt x="55638" y="0"/>
                </a:lnTo>
                <a:close/>
              </a:path>
            </a:pathLst>
          </a:custGeom>
          <a:solidFill>
            <a:srgbClr val="6F1D46"/>
          </a:solidFill>
        </p:spPr>
        <p:txBody>
          <a:bodyPr wrap="square" lIns="0" tIns="0" rIns="0" bIns="0" rtlCol="0"/>
          <a:lstStyle/>
          <a:p>
            <a:endParaRPr/>
          </a:p>
        </p:txBody>
      </p:sp>
      <p:sp>
        <p:nvSpPr>
          <p:cNvPr id="500" name="object 500">
            <a:extLst>
              <a:ext uri="{FF2B5EF4-FFF2-40B4-BE49-F238E27FC236}">
                <a16:creationId xmlns:a16="http://schemas.microsoft.com/office/drawing/2014/main" id="{365694E0-F491-50CB-0061-3A3C16159D70}"/>
              </a:ext>
            </a:extLst>
          </p:cNvPr>
          <p:cNvSpPr/>
          <p:nvPr/>
        </p:nvSpPr>
        <p:spPr>
          <a:xfrm>
            <a:off x="10103764" y="1462799"/>
            <a:ext cx="204470" cy="50800"/>
          </a:xfrm>
          <a:custGeom>
            <a:avLst/>
            <a:gdLst/>
            <a:ahLst/>
            <a:cxnLst/>
            <a:rect l="l" t="t" r="r" b="b"/>
            <a:pathLst>
              <a:path w="204470" h="50800">
                <a:moveTo>
                  <a:pt x="0" y="41732"/>
                </a:moveTo>
                <a:lnTo>
                  <a:pt x="1473" y="48615"/>
                </a:lnTo>
                <a:lnTo>
                  <a:pt x="4432" y="50088"/>
                </a:lnTo>
                <a:lnTo>
                  <a:pt x="8369" y="50088"/>
                </a:lnTo>
                <a:lnTo>
                  <a:pt x="15265" y="50571"/>
                </a:lnTo>
                <a:lnTo>
                  <a:pt x="22148" y="46151"/>
                </a:lnTo>
                <a:lnTo>
                  <a:pt x="22498" y="43205"/>
                </a:lnTo>
                <a:lnTo>
                  <a:pt x="3441" y="43205"/>
                </a:lnTo>
                <a:lnTo>
                  <a:pt x="0" y="41732"/>
                </a:lnTo>
                <a:close/>
              </a:path>
              <a:path w="204470" h="50800">
                <a:moveTo>
                  <a:pt x="22644" y="14236"/>
                </a:moveTo>
                <a:lnTo>
                  <a:pt x="14274" y="14236"/>
                </a:lnTo>
                <a:lnTo>
                  <a:pt x="14274" y="41249"/>
                </a:lnTo>
                <a:lnTo>
                  <a:pt x="9842" y="43205"/>
                </a:lnTo>
                <a:lnTo>
                  <a:pt x="22498" y="43205"/>
                </a:lnTo>
                <a:lnTo>
                  <a:pt x="23139" y="37807"/>
                </a:lnTo>
                <a:lnTo>
                  <a:pt x="203942" y="37807"/>
                </a:lnTo>
                <a:lnTo>
                  <a:pt x="204264" y="31915"/>
                </a:lnTo>
                <a:lnTo>
                  <a:pt x="135394" y="31915"/>
                </a:lnTo>
                <a:lnTo>
                  <a:pt x="135494" y="31419"/>
                </a:lnTo>
                <a:lnTo>
                  <a:pt x="25107" y="31419"/>
                </a:lnTo>
                <a:lnTo>
                  <a:pt x="22644" y="29464"/>
                </a:lnTo>
                <a:lnTo>
                  <a:pt x="22644" y="14236"/>
                </a:lnTo>
                <a:close/>
              </a:path>
              <a:path w="204470" h="50800">
                <a:moveTo>
                  <a:pt x="203942" y="37807"/>
                </a:moveTo>
                <a:lnTo>
                  <a:pt x="23139" y="37807"/>
                </a:lnTo>
                <a:lnTo>
                  <a:pt x="24612" y="38785"/>
                </a:lnTo>
                <a:lnTo>
                  <a:pt x="26581" y="39776"/>
                </a:lnTo>
                <a:lnTo>
                  <a:pt x="203835" y="39776"/>
                </a:lnTo>
                <a:lnTo>
                  <a:pt x="203942" y="37807"/>
                </a:lnTo>
                <a:close/>
              </a:path>
              <a:path w="204470" h="50800">
                <a:moveTo>
                  <a:pt x="158038" y="11772"/>
                </a:moveTo>
                <a:lnTo>
                  <a:pt x="146723" y="11772"/>
                </a:lnTo>
                <a:lnTo>
                  <a:pt x="139331" y="13741"/>
                </a:lnTo>
                <a:lnTo>
                  <a:pt x="134899" y="19151"/>
                </a:lnTo>
                <a:lnTo>
                  <a:pt x="142290" y="19151"/>
                </a:lnTo>
                <a:lnTo>
                  <a:pt x="151638" y="19634"/>
                </a:lnTo>
                <a:lnTo>
                  <a:pt x="154101" y="19634"/>
                </a:lnTo>
                <a:lnTo>
                  <a:pt x="159524" y="21107"/>
                </a:lnTo>
                <a:lnTo>
                  <a:pt x="159524" y="29464"/>
                </a:lnTo>
                <a:lnTo>
                  <a:pt x="156565" y="31915"/>
                </a:lnTo>
                <a:lnTo>
                  <a:pt x="204264" y="31915"/>
                </a:lnTo>
                <a:lnTo>
                  <a:pt x="204291" y="31419"/>
                </a:lnTo>
                <a:lnTo>
                  <a:pt x="166408" y="31419"/>
                </a:lnTo>
                <a:lnTo>
                  <a:pt x="166903" y="29946"/>
                </a:lnTo>
                <a:lnTo>
                  <a:pt x="167276" y="28473"/>
                </a:lnTo>
                <a:lnTo>
                  <a:pt x="167398" y="16687"/>
                </a:lnTo>
                <a:lnTo>
                  <a:pt x="158038" y="11772"/>
                </a:lnTo>
                <a:close/>
              </a:path>
              <a:path w="204470" h="50800">
                <a:moveTo>
                  <a:pt x="135394" y="0"/>
                </a:moveTo>
                <a:lnTo>
                  <a:pt x="127025" y="0"/>
                </a:lnTo>
                <a:lnTo>
                  <a:pt x="127025" y="31419"/>
                </a:lnTo>
                <a:lnTo>
                  <a:pt x="135494" y="31419"/>
                </a:lnTo>
                <a:lnTo>
                  <a:pt x="136385" y="27000"/>
                </a:lnTo>
                <a:lnTo>
                  <a:pt x="142290" y="19151"/>
                </a:lnTo>
                <a:lnTo>
                  <a:pt x="134899" y="19151"/>
                </a:lnTo>
                <a:lnTo>
                  <a:pt x="135394" y="0"/>
                </a:lnTo>
                <a:close/>
              </a:path>
              <a:path w="204470" h="50800">
                <a:moveTo>
                  <a:pt x="204317" y="25044"/>
                </a:moveTo>
                <a:lnTo>
                  <a:pt x="194970" y="25044"/>
                </a:lnTo>
                <a:lnTo>
                  <a:pt x="194970" y="30441"/>
                </a:lnTo>
                <a:lnTo>
                  <a:pt x="193484" y="31419"/>
                </a:lnTo>
                <a:lnTo>
                  <a:pt x="204291" y="31419"/>
                </a:lnTo>
                <a:lnTo>
                  <a:pt x="204317" y="25044"/>
                </a:lnTo>
                <a:close/>
              </a:path>
              <a:path w="204470" h="50800">
                <a:moveTo>
                  <a:pt x="204317" y="9817"/>
                </a:moveTo>
                <a:lnTo>
                  <a:pt x="194573" y="9908"/>
                </a:lnTo>
                <a:lnTo>
                  <a:pt x="186534" y="10920"/>
                </a:lnTo>
                <a:lnTo>
                  <a:pt x="180986" y="13958"/>
                </a:lnTo>
                <a:lnTo>
                  <a:pt x="178714" y="20129"/>
                </a:lnTo>
                <a:lnTo>
                  <a:pt x="178714" y="25539"/>
                </a:lnTo>
                <a:lnTo>
                  <a:pt x="183642" y="28473"/>
                </a:lnTo>
                <a:lnTo>
                  <a:pt x="190538" y="28473"/>
                </a:lnTo>
                <a:lnTo>
                  <a:pt x="193484" y="27495"/>
                </a:lnTo>
                <a:lnTo>
                  <a:pt x="194970" y="25044"/>
                </a:lnTo>
                <a:lnTo>
                  <a:pt x="204317" y="25044"/>
                </a:lnTo>
                <a:lnTo>
                  <a:pt x="204317" y="23075"/>
                </a:lnTo>
                <a:lnTo>
                  <a:pt x="188074" y="23075"/>
                </a:lnTo>
                <a:lnTo>
                  <a:pt x="186601" y="21602"/>
                </a:lnTo>
                <a:lnTo>
                  <a:pt x="186601" y="14732"/>
                </a:lnTo>
                <a:lnTo>
                  <a:pt x="204317" y="14732"/>
                </a:lnTo>
                <a:lnTo>
                  <a:pt x="204317" y="9817"/>
                </a:lnTo>
                <a:close/>
              </a:path>
              <a:path w="204470" h="50800">
                <a:moveTo>
                  <a:pt x="204317" y="14732"/>
                </a:moveTo>
                <a:lnTo>
                  <a:pt x="195465" y="14732"/>
                </a:lnTo>
                <a:lnTo>
                  <a:pt x="195465" y="23075"/>
                </a:lnTo>
                <a:lnTo>
                  <a:pt x="204317" y="23075"/>
                </a:lnTo>
                <a:lnTo>
                  <a:pt x="204317" y="14732"/>
                </a:lnTo>
                <a:close/>
              </a:path>
            </a:pathLst>
          </a:custGeom>
          <a:solidFill>
            <a:srgbClr val="6F1D46"/>
          </a:solidFill>
        </p:spPr>
        <p:txBody>
          <a:bodyPr wrap="square" lIns="0" tIns="0" rIns="0" bIns="0" rtlCol="0"/>
          <a:lstStyle/>
          <a:p>
            <a:endParaRPr/>
          </a:p>
        </p:txBody>
      </p:sp>
      <p:sp>
        <p:nvSpPr>
          <p:cNvPr id="501" name="object 501">
            <a:extLst>
              <a:ext uri="{FF2B5EF4-FFF2-40B4-BE49-F238E27FC236}">
                <a16:creationId xmlns:a16="http://schemas.microsoft.com/office/drawing/2014/main" id="{D3B15E83-0BC6-6504-DA32-CF7AD83762A4}"/>
              </a:ext>
            </a:extLst>
          </p:cNvPr>
          <p:cNvSpPr/>
          <p:nvPr/>
        </p:nvSpPr>
        <p:spPr>
          <a:xfrm>
            <a:off x="10327290" y="1476051"/>
            <a:ext cx="23495" cy="38100"/>
          </a:xfrm>
          <a:custGeom>
            <a:avLst/>
            <a:gdLst/>
            <a:ahLst/>
            <a:cxnLst/>
            <a:rect l="l" t="t" r="r" b="b"/>
            <a:pathLst>
              <a:path w="23495" h="38100">
                <a:moveTo>
                  <a:pt x="0" y="28981"/>
                </a:moveTo>
                <a:lnTo>
                  <a:pt x="1473" y="35852"/>
                </a:lnTo>
                <a:lnTo>
                  <a:pt x="4432" y="37325"/>
                </a:lnTo>
                <a:lnTo>
                  <a:pt x="8369" y="37325"/>
                </a:lnTo>
                <a:lnTo>
                  <a:pt x="15760" y="37820"/>
                </a:lnTo>
                <a:lnTo>
                  <a:pt x="23139" y="32905"/>
                </a:lnTo>
                <a:lnTo>
                  <a:pt x="23139" y="30454"/>
                </a:lnTo>
                <a:lnTo>
                  <a:pt x="3441" y="30454"/>
                </a:lnTo>
                <a:lnTo>
                  <a:pt x="0" y="28981"/>
                </a:lnTo>
                <a:close/>
              </a:path>
              <a:path w="23495" h="38100">
                <a:moveTo>
                  <a:pt x="23139" y="0"/>
                </a:moveTo>
                <a:lnTo>
                  <a:pt x="14770" y="0"/>
                </a:lnTo>
                <a:lnTo>
                  <a:pt x="14770" y="22593"/>
                </a:lnTo>
                <a:lnTo>
                  <a:pt x="14274" y="22593"/>
                </a:lnTo>
                <a:lnTo>
                  <a:pt x="14274" y="28486"/>
                </a:lnTo>
                <a:lnTo>
                  <a:pt x="9842" y="30454"/>
                </a:lnTo>
                <a:lnTo>
                  <a:pt x="23139" y="30454"/>
                </a:lnTo>
                <a:lnTo>
                  <a:pt x="23139" y="0"/>
                </a:lnTo>
                <a:close/>
              </a:path>
            </a:pathLst>
          </a:custGeom>
          <a:solidFill>
            <a:srgbClr val="6F1D46"/>
          </a:solidFill>
        </p:spPr>
        <p:txBody>
          <a:bodyPr wrap="square" lIns="0" tIns="0" rIns="0" bIns="0" rtlCol="0"/>
          <a:lstStyle/>
          <a:p>
            <a:endParaRPr/>
          </a:p>
        </p:txBody>
      </p:sp>
      <p:sp>
        <p:nvSpPr>
          <p:cNvPr id="502" name="object 502">
            <a:extLst>
              <a:ext uri="{FF2B5EF4-FFF2-40B4-BE49-F238E27FC236}">
                <a16:creationId xmlns:a16="http://schemas.microsoft.com/office/drawing/2014/main" id="{17993463-8076-354B-A253-AC849FFE5950}"/>
              </a:ext>
            </a:extLst>
          </p:cNvPr>
          <p:cNvSpPr/>
          <p:nvPr/>
        </p:nvSpPr>
        <p:spPr>
          <a:xfrm>
            <a:off x="10359290" y="1463285"/>
            <a:ext cx="179070" cy="51435"/>
          </a:xfrm>
          <a:custGeom>
            <a:avLst/>
            <a:gdLst/>
            <a:ahLst/>
            <a:cxnLst/>
            <a:rect l="l" t="t" r="r" b="b"/>
            <a:pathLst>
              <a:path w="179070" h="51434">
                <a:moveTo>
                  <a:pt x="8369" y="0"/>
                </a:moveTo>
                <a:lnTo>
                  <a:pt x="0" y="0"/>
                </a:lnTo>
                <a:lnTo>
                  <a:pt x="82" y="32410"/>
                </a:lnTo>
                <a:lnTo>
                  <a:pt x="495" y="39776"/>
                </a:lnTo>
                <a:lnTo>
                  <a:pt x="108813" y="39776"/>
                </a:lnTo>
                <a:lnTo>
                  <a:pt x="109791" y="44691"/>
                </a:lnTo>
                <a:lnTo>
                  <a:pt x="113245" y="51079"/>
                </a:lnTo>
                <a:lnTo>
                  <a:pt x="128498" y="51079"/>
                </a:lnTo>
                <a:lnTo>
                  <a:pt x="132930" y="47637"/>
                </a:lnTo>
                <a:lnTo>
                  <a:pt x="132930" y="44691"/>
                </a:lnTo>
                <a:lnTo>
                  <a:pt x="118656" y="44691"/>
                </a:lnTo>
                <a:lnTo>
                  <a:pt x="117182" y="39776"/>
                </a:lnTo>
                <a:lnTo>
                  <a:pt x="117182" y="39293"/>
                </a:lnTo>
                <a:lnTo>
                  <a:pt x="178727" y="39293"/>
                </a:lnTo>
                <a:lnTo>
                  <a:pt x="178727" y="32410"/>
                </a:lnTo>
                <a:lnTo>
                  <a:pt x="117678" y="32410"/>
                </a:lnTo>
                <a:lnTo>
                  <a:pt x="117678" y="31432"/>
                </a:lnTo>
                <a:lnTo>
                  <a:pt x="9842" y="31432"/>
                </a:lnTo>
                <a:lnTo>
                  <a:pt x="8369" y="29959"/>
                </a:lnTo>
                <a:lnTo>
                  <a:pt x="8369" y="0"/>
                </a:lnTo>
                <a:close/>
              </a:path>
              <a:path w="179070" h="51434">
                <a:moveTo>
                  <a:pt x="178727" y="39293"/>
                </a:moveTo>
                <a:lnTo>
                  <a:pt x="124561" y="39293"/>
                </a:lnTo>
                <a:lnTo>
                  <a:pt x="126034" y="40271"/>
                </a:lnTo>
                <a:lnTo>
                  <a:pt x="126034" y="42227"/>
                </a:lnTo>
                <a:lnTo>
                  <a:pt x="124561" y="44691"/>
                </a:lnTo>
                <a:lnTo>
                  <a:pt x="132930" y="44691"/>
                </a:lnTo>
                <a:lnTo>
                  <a:pt x="132930" y="41249"/>
                </a:lnTo>
                <a:lnTo>
                  <a:pt x="131457" y="39776"/>
                </a:lnTo>
                <a:lnTo>
                  <a:pt x="178727" y="39776"/>
                </a:lnTo>
                <a:lnTo>
                  <a:pt x="178727" y="39293"/>
                </a:lnTo>
                <a:close/>
              </a:path>
              <a:path w="179070" h="51434">
                <a:moveTo>
                  <a:pt x="129984" y="15722"/>
                </a:moveTo>
                <a:lnTo>
                  <a:pt x="121615" y="15722"/>
                </a:lnTo>
                <a:lnTo>
                  <a:pt x="122593" y="16700"/>
                </a:lnTo>
                <a:lnTo>
                  <a:pt x="122593" y="29959"/>
                </a:lnTo>
                <a:lnTo>
                  <a:pt x="120624" y="32410"/>
                </a:lnTo>
                <a:lnTo>
                  <a:pt x="178727" y="32410"/>
                </a:lnTo>
                <a:lnTo>
                  <a:pt x="178727" y="31432"/>
                </a:lnTo>
                <a:lnTo>
                  <a:pt x="128498" y="31432"/>
                </a:lnTo>
                <a:lnTo>
                  <a:pt x="129489" y="30454"/>
                </a:lnTo>
                <a:lnTo>
                  <a:pt x="129984" y="29464"/>
                </a:lnTo>
                <a:lnTo>
                  <a:pt x="129984" y="15722"/>
                </a:lnTo>
                <a:close/>
              </a:path>
              <a:path w="179070" h="51434">
                <a:moveTo>
                  <a:pt x="125552" y="7861"/>
                </a:moveTo>
                <a:lnTo>
                  <a:pt x="113728" y="7861"/>
                </a:lnTo>
                <a:lnTo>
                  <a:pt x="109308" y="11785"/>
                </a:lnTo>
                <a:lnTo>
                  <a:pt x="109308" y="31432"/>
                </a:lnTo>
                <a:lnTo>
                  <a:pt x="117678" y="31432"/>
                </a:lnTo>
                <a:lnTo>
                  <a:pt x="117678" y="17195"/>
                </a:lnTo>
                <a:lnTo>
                  <a:pt x="118656" y="15722"/>
                </a:lnTo>
                <a:lnTo>
                  <a:pt x="129984" y="15722"/>
                </a:lnTo>
                <a:lnTo>
                  <a:pt x="129984" y="12280"/>
                </a:lnTo>
                <a:lnTo>
                  <a:pt x="125552" y="7861"/>
                </a:lnTo>
                <a:close/>
              </a:path>
              <a:path w="179070" h="51434">
                <a:moveTo>
                  <a:pt x="174430" y="18173"/>
                </a:moveTo>
                <a:lnTo>
                  <a:pt x="166903" y="18173"/>
                </a:lnTo>
                <a:lnTo>
                  <a:pt x="171335" y="24066"/>
                </a:lnTo>
                <a:lnTo>
                  <a:pt x="171335" y="31432"/>
                </a:lnTo>
                <a:lnTo>
                  <a:pt x="178727" y="31432"/>
                </a:lnTo>
                <a:lnTo>
                  <a:pt x="177654" y="23237"/>
                </a:lnTo>
                <a:lnTo>
                  <a:pt x="174430" y="18173"/>
                </a:lnTo>
                <a:close/>
              </a:path>
              <a:path w="179070" h="51434">
                <a:moveTo>
                  <a:pt x="159029" y="10807"/>
                </a:moveTo>
                <a:lnTo>
                  <a:pt x="151638" y="10807"/>
                </a:lnTo>
                <a:lnTo>
                  <a:pt x="143764" y="14732"/>
                </a:lnTo>
                <a:lnTo>
                  <a:pt x="143268" y="24561"/>
                </a:lnTo>
                <a:lnTo>
                  <a:pt x="151155" y="24561"/>
                </a:lnTo>
                <a:lnTo>
                  <a:pt x="151638" y="20142"/>
                </a:lnTo>
                <a:lnTo>
                  <a:pt x="155092" y="18173"/>
                </a:lnTo>
                <a:lnTo>
                  <a:pt x="174430" y="18173"/>
                </a:lnTo>
                <a:lnTo>
                  <a:pt x="173493" y="16700"/>
                </a:lnTo>
                <a:lnTo>
                  <a:pt x="167023" y="12372"/>
                </a:lnTo>
                <a:lnTo>
                  <a:pt x="159029" y="10807"/>
                </a:lnTo>
                <a:close/>
              </a:path>
            </a:pathLst>
          </a:custGeom>
          <a:solidFill>
            <a:srgbClr val="6F1D46"/>
          </a:solidFill>
        </p:spPr>
        <p:txBody>
          <a:bodyPr wrap="square" lIns="0" tIns="0" rIns="0" bIns="0" rtlCol="0"/>
          <a:lstStyle/>
          <a:p>
            <a:endParaRPr/>
          </a:p>
        </p:txBody>
      </p:sp>
      <p:sp>
        <p:nvSpPr>
          <p:cNvPr id="503" name="object 503">
            <a:extLst>
              <a:ext uri="{FF2B5EF4-FFF2-40B4-BE49-F238E27FC236}">
                <a16:creationId xmlns:a16="http://schemas.microsoft.com/office/drawing/2014/main" id="{34FA0FAB-39EA-183E-BD75-645621966C12}"/>
              </a:ext>
            </a:extLst>
          </p:cNvPr>
          <p:cNvSpPr/>
          <p:nvPr/>
        </p:nvSpPr>
        <p:spPr>
          <a:xfrm>
            <a:off x="10341566" y="1461811"/>
            <a:ext cx="8890" cy="8255"/>
          </a:xfrm>
          <a:custGeom>
            <a:avLst/>
            <a:gdLst/>
            <a:ahLst/>
            <a:cxnLst/>
            <a:rect l="l" t="t" r="r" b="b"/>
            <a:pathLst>
              <a:path w="8890" h="8255">
                <a:moveTo>
                  <a:pt x="6896" y="0"/>
                </a:moveTo>
                <a:lnTo>
                  <a:pt x="1968" y="0"/>
                </a:lnTo>
                <a:lnTo>
                  <a:pt x="0" y="1968"/>
                </a:lnTo>
                <a:lnTo>
                  <a:pt x="495" y="3924"/>
                </a:lnTo>
                <a:lnTo>
                  <a:pt x="495" y="5892"/>
                </a:lnTo>
                <a:lnTo>
                  <a:pt x="1968" y="7861"/>
                </a:lnTo>
                <a:lnTo>
                  <a:pt x="6400" y="7861"/>
                </a:lnTo>
                <a:lnTo>
                  <a:pt x="8369" y="6388"/>
                </a:lnTo>
                <a:lnTo>
                  <a:pt x="8369" y="1968"/>
                </a:lnTo>
                <a:lnTo>
                  <a:pt x="6896" y="0"/>
                </a:lnTo>
                <a:close/>
              </a:path>
            </a:pathLst>
          </a:custGeom>
          <a:solidFill>
            <a:srgbClr val="6F1D46"/>
          </a:solidFill>
        </p:spPr>
        <p:txBody>
          <a:bodyPr wrap="square" lIns="0" tIns="0" rIns="0" bIns="0" rtlCol="0"/>
          <a:lstStyle/>
          <a:p>
            <a:endParaRPr/>
          </a:p>
        </p:txBody>
      </p:sp>
      <p:sp>
        <p:nvSpPr>
          <p:cNvPr id="504" name="object 504">
            <a:extLst>
              <a:ext uri="{FF2B5EF4-FFF2-40B4-BE49-F238E27FC236}">
                <a16:creationId xmlns:a16="http://schemas.microsoft.com/office/drawing/2014/main" id="{56DD6422-ECEA-83C9-EE21-D0240E6D17CE}"/>
              </a:ext>
            </a:extLst>
          </p:cNvPr>
          <p:cNvSpPr/>
          <p:nvPr/>
        </p:nvSpPr>
        <p:spPr>
          <a:xfrm>
            <a:off x="10514873" y="1506503"/>
            <a:ext cx="8890" cy="8255"/>
          </a:xfrm>
          <a:custGeom>
            <a:avLst/>
            <a:gdLst/>
            <a:ahLst/>
            <a:cxnLst/>
            <a:rect l="l" t="t" r="r" b="b"/>
            <a:pathLst>
              <a:path w="8890" h="8255">
                <a:moveTo>
                  <a:pt x="6896" y="0"/>
                </a:moveTo>
                <a:lnTo>
                  <a:pt x="1968" y="0"/>
                </a:lnTo>
                <a:lnTo>
                  <a:pt x="0" y="1473"/>
                </a:lnTo>
                <a:lnTo>
                  <a:pt x="495" y="3924"/>
                </a:lnTo>
                <a:lnTo>
                  <a:pt x="495" y="5892"/>
                </a:lnTo>
                <a:lnTo>
                  <a:pt x="1968" y="7861"/>
                </a:lnTo>
                <a:lnTo>
                  <a:pt x="6400" y="7861"/>
                </a:lnTo>
                <a:lnTo>
                  <a:pt x="8369" y="6388"/>
                </a:lnTo>
                <a:lnTo>
                  <a:pt x="8369" y="1968"/>
                </a:lnTo>
                <a:lnTo>
                  <a:pt x="6896" y="0"/>
                </a:lnTo>
                <a:close/>
              </a:path>
            </a:pathLst>
          </a:custGeom>
          <a:solidFill>
            <a:srgbClr val="6F1D46"/>
          </a:solidFill>
        </p:spPr>
        <p:txBody>
          <a:bodyPr wrap="square" lIns="0" tIns="0" rIns="0" bIns="0" rtlCol="0"/>
          <a:lstStyle/>
          <a:p>
            <a:endParaRPr/>
          </a:p>
        </p:txBody>
      </p:sp>
      <p:sp>
        <p:nvSpPr>
          <p:cNvPr id="505" name="object 505">
            <a:extLst>
              <a:ext uri="{FF2B5EF4-FFF2-40B4-BE49-F238E27FC236}">
                <a16:creationId xmlns:a16="http://schemas.microsoft.com/office/drawing/2014/main" id="{0BF0EA84-A7BF-891D-7CB3-99B133037932}"/>
              </a:ext>
            </a:extLst>
          </p:cNvPr>
          <p:cNvSpPr/>
          <p:nvPr/>
        </p:nvSpPr>
        <p:spPr>
          <a:xfrm>
            <a:off x="10299226" y="1457392"/>
            <a:ext cx="8255" cy="8255"/>
          </a:xfrm>
          <a:custGeom>
            <a:avLst/>
            <a:gdLst/>
            <a:ahLst/>
            <a:cxnLst/>
            <a:rect l="l" t="t" r="r" b="b"/>
            <a:pathLst>
              <a:path w="8254" h="8255">
                <a:moveTo>
                  <a:pt x="6400" y="0"/>
                </a:moveTo>
                <a:lnTo>
                  <a:pt x="1968" y="0"/>
                </a:lnTo>
                <a:lnTo>
                  <a:pt x="0" y="1968"/>
                </a:lnTo>
                <a:lnTo>
                  <a:pt x="0" y="5892"/>
                </a:lnTo>
                <a:lnTo>
                  <a:pt x="1473" y="7861"/>
                </a:lnTo>
                <a:lnTo>
                  <a:pt x="5905" y="7861"/>
                </a:lnTo>
                <a:lnTo>
                  <a:pt x="7873" y="6388"/>
                </a:lnTo>
                <a:lnTo>
                  <a:pt x="7873" y="1968"/>
                </a:lnTo>
                <a:lnTo>
                  <a:pt x="6400" y="0"/>
                </a:lnTo>
                <a:close/>
              </a:path>
            </a:pathLst>
          </a:custGeom>
          <a:solidFill>
            <a:srgbClr val="6F1D46"/>
          </a:solidFill>
        </p:spPr>
        <p:txBody>
          <a:bodyPr wrap="square" lIns="0" tIns="0" rIns="0" bIns="0" rtlCol="0"/>
          <a:lstStyle/>
          <a:p>
            <a:endParaRPr/>
          </a:p>
        </p:txBody>
      </p:sp>
      <p:sp>
        <p:nvSpPr>
          <p:cNvPr id="506" name="object 506">
            <a:extLst>
              <a:ext uri="{FF2B5EF4-FFF2-40B4-BE49-F238E27FC236}">
                <a16:creationId xmlns:a16="http://schemas.microsoft.com/office/drawing/2014/main" id="{08FCC6A8-87E8-D90C-646C-C8A51DA391EC}"/>
              </a:ext>
            </a:extLst>
          </p:cNvPr>
          <p:cNvSpPr/>
          <p:nvPr/>
        </p:nvSpPr>
        <p:spPr>
          <a:xfrm>
            <a:off x="10286913" y="1457392"/>
            <a:ext cx="8890" cy="8255"/>
          </a:xfrm>
          <a:custGeom>
            <a:avLst/>
            <a:gdLst/>
            <a:ahLst/>
            <a:cxnLst/>
            <a:rect l="l" t="t" r="r" b="b"/>
            <a:pathLst>
              <a:path w="8890" h="8255">
                <a:moveTo>
                  <a:pt x="6896" y="0"/>
                </a:moveTo>
                <a:lnTo>
                  <a:pt x="1968" y="0"/>
                </a:lnTo>
                <a:lnTo>
                  <a:pt x="0" y="1968"/>
                </a:lnTo>
                <a:lnTo>
                  <a:pt x="495" y="3924"/>
                </a:lnTo>
                <a:lnTo>
                  <a:pt x="495" y="5892"/>
                </a:lnTo>
                <a:lnTo>
                  <a:pt x="1968" y="7861"/>
                </a:lnTo>
                <a:lnTo>
                  <a:pt x="6400" y="7861"/>
                </a:lnTo>
                <a:lnTo>
                  <a:pt x="8369" y="6388"/>
                </a:lnTo>
                <a:lnTo>
                  <a:pt x="8369" y="1968"/>
                </a:lnTo>
                <a:lnTo>
                  <a:pt x="6896" y="0"/>
                </a:lnTo>
                <a:close/>
              </a:path>
            </a:pathLst>
          </a:custGeom>
          <a:solidFill>
            <a:srgbClr val="6F1D46"/>
          </a:solidFill>
        </p:spPr>
        <p:txBody>
          <a:bodyPr wrap="square" lIns="0" tIns="0" rIns="0" bIns="0" rtlCol="0"/>
          <a:lstStyle/>
          <a:p>
            <a:endParaRPr/>
          </a:p>
        </p:txBody>
      </p:sp>
      <p:sp>
        <p:nvSpPr>
          <p:cNvPr id="507" name="object 507">
            <a:extLst>
              <a:ext uri="{FF2B5EF4-FFF2-40B4-BE49-F238E27FC236}">
                <a16:creationId xmlns:a16="http://schemas.microsoft.com/office/drawing/2014/main" id="{73567FE9-BAE4-5878-C4C6-9892D8C305F9}"/>
              </a:ext>
            </a:extLst>
          </p:cNvPr>
          <p:cNvSpPr/>
          <p:nvPr/>
        </p:nvSpPr>
        <p:spPr>
          <a:xfrm>
            <a:off x="9926519" y="1466232"/>
            <a:ext cx="7620" cy="6985"/>
          </a:xfrm>
          <a:custGeom>
            <a:avLst/>
            <a:gdLst/>
            <a:ahLst/>
            <a:cxnLst/>
            <a:rect l="l" t="t" r="r" b="b"/>
            <a:pathLst>
              <a:path w="7620" h="6984">
                <a:moveTo>
                  <a:pt x="5905" y="0"/>
                </a:moveTo>
                <a:lnTo>
                  <a:pt x="1968" y="0"/>
                </a:lnTo>
                <a:lnTo>
                  <a:pt x="0" y="1968"/>
                </a:lnTo>
                <a:lnTo>
                  <a:pt x="495" y="3441"/>
                </a:lnTo>
                <a:lnTo>
                  <a:pt x="495" y="5397"/>
                </a:lnTo>
                <a:lnTo>
                  <a:pt x="1968" y="6883"/>
                </a:lnTo>
                <a:lnTo>
                  <a:pt x="5905" y="6883"/>
                </a:lnTo>
                <a:lnTo>
                  <a:pt x="7378" y="5397"/>
                </a:lnTo>
                <a:lnTo>
                  <a:pt x="7378" y="1473"/>
                </a:lnTo>
                <a:lnTo>
                  <a:pt x="5905" y="0"/>
                </a:lnTo>
                <a:close/>
              </a:path>
            </a:pathLst>
          </a:custGeom>
          <a:solidFill>
            <a:srgbClr val="6F1D46"/>
          </a:solidFill>
        </p:spPr>
        <p:txBody>
          <a:bodyPr wrap="square" lIns="0" tIns="0" rIns="0" bIns="0" rtlCol="0"/>
          <a:lstStyle/>
          <a:p>
            <a:endParaRPr/>
          </a:p>
        </p:txBody>
      </p:sp>
      <p:sp>
        <p:nvSpPr>
          <p:cNvPr id="508" name="object 508">
            <a:extLst>
              <a:ext uri="{FF2B5EF4-FFF2-40B4-BE49-F238E27FC236}">
                <a16:creationId xmlns:a16="http://schemas.microsoft.com/office/drawing/2014/main" id="{9B5F1E77-9B9F-935B-70FE-D30F957794A5}"/>
              </a:ext>
            </a:extLst>
          </p:cNvPr>
          <p:cNvSpPr/>
          <p:nvPr/>
        </p:nvSpPr>
        <p:spPr>
          <a:xfrm>
            <a:off x="9915686" y="1466232"/>
            <a:ext cx="7620" cy="6985"/>
          </a:xfrm>
          <a:custGeom>
            <a:avLst/>
            <a:gdLst/>
            <a:ahLst/>
            <a:cxnLst/>
            <a:rect l="l" t="t" r="r" b="b"/>
            <a:pathLst>
              <a:path w="7620" h="6984">
                <a:moveTo>
                  <a:pt x="5905" y="0"/>
                </a:moveTo>
                <a:lnTo>
                  <a:pt x="1968" y="0"/>
                </a:lnTo>
                <a:lnTo>
                  <a:pt x="0" y="1968"/>
                </a:lnTo>
                <a:lnTo>
                  <a:pt x="495" y="3441"/>
                </a:lnTo>
                <a:lnTo>
                  <a:pt x="495" y="5397"/>
                </a:lnTo>
                <a:lnTo>
                  <a:pt x="1968" y="6883"/>
                </a:lnTo>
                <a:lnTo>
                  <a:pt x="5905" y="6883"/>
                </a:lnTo>
                <a:lnTo>
                  <a:pt x="7378" y="5397"/>
                </a:lnTo>
                <a:lnTo>
                  <a:pt x="7378" y="1473"/>
                </a:lnTo>
                <a:lnTo>
                  <a:pt x="5905" y="0"/>
                </a:lnTo>
                <a:close/>
              </a:path>
            </a:pathLst>
          </a:custGeom>
          <a:solidFill>
            <a:srgbClr val="6F1D46"/>
          </a:solidFill>
        </p:spPr>
        <p:txBody>
          <a:bodyPr wrap="square" lIns="0" tIns="0" rIns="0" bIns="0" rtlCol="0"/>
          <a:lstStyle/>
          <a:p>
            <a:endParaRPr/>
          </a:p>
        </p:txBody>
      </p:sp>
      <p:sp>
        <p:nvSpPr>
          <p:cNvPr id="509" name="object 509">
            <a:extLst>
              <a:ext uri="{FF2B5EF4-FFF2-40B4-BE49-F238E27FC236}">
                <a16:creationId xmlns:a16="http://schemas.microsoft.com/office/drawing/2014/main" id="{C0461015-2A9D-9DFB-05E3-2F610842C187}"/>
              </a:ext>
            </a:extLst>
          </p:cNvPr>
          <p:cNvSpPr/>
          <p:nvPr/>
        </p:nvSpPr>
        <p:spPr>
          <a:xfrm>
            <a:off x="9921595" y="1457392"/>
            <a:ext cx="6985" cy="6985"/>
          </a:xfrm>
          <a:custGeom>
            <a:avLst/>
            <a:gdLst/>
            <a:ahLst/>
            <a:cxnLst/>
            <a:rect l="l" t="t" r="r" b="b"/>
            <a:pathLst>
              <a:path w="6984" h="6984">
                <a:moveTo>
                  <a:pt x="5410" y="0"/>
                </a:moveTo>
                <a:lnTo>
                  <a:pt x="1473" y="0"/>
                </a:lnTo>
                <a:lnTo>
                  <a:pt x="0" y="1473"/>
                </a:lnTo>
                <a:lnTo>
                  <a:pt x="0" y="5397"/>
                </a:lnTo>
                <a:lnTo>
                  <a:pt x="1473" y="6883"/>
                </a:lnTo>
                <a:lnTo>
                  <a:pt x="5410" y="6883"/>
                </a:lnTo>
                <a:lnTo>
                  <a:pt x="6883" y="5397"/>
                </a:lnTo>
                <a:lnTo>
                  <a:pt x="6883" y="1473"/>
                </a:lnTo>
                <a:lnTo>
                  <a:pt x="5410" y="0"/>
                </a:lnTo>
                <a:close/>
              </a:path>
            </a:pathLst>
          </a:custGeom>
          <a:solidFill>
            <a:srgbClr val="6F1D46"/>
          </a:solidFill>
        </p:spPr>
        <p:txBody>
          <a:bodyPr wrap="square" lIns="0" tIns="0" rIns="0" bIns="0" rtlCol="0"/>
          <a:lstStyle/>
          <a:p>
            <a:endParaRPr/>
          </a:p>
        </p:txBody>
      </p:sp>
      <p:sp>
        <p:nvSpPr>
          <p:cNvPr id="510" name="object 510">
            <a:extLst>
              <a:ext uri="{FF2B5EF4-FFF2-40B4-BE49-F238E27FC236}">
                <a16:creationId xmlns:a16="http://schemas.microsoft.com/office/drawing/2014/main" id="{C1715F2E-760E-2FD7-66C4-E0C68D468F29}"/>
              </a:ext>
            </a:extLst>
          </p:cNvPr>
          <p:cNvSpPr/>
          <p:nvPr/>
        </p:nvSpPr>
        <p:spPr>
          <a:xfrm>
            <a:off x="9949660" y="1461811"/>
            <a:ext cx="8255" cy="8255"/>
          </a:xfrm>
          <a:custGeom>
            <a:avLst/>
            <a:gdLst/>
            <a:ahLst/>
            <a:cxnLst/>
            <a:rect l="l" t="t" r="r" b="b"/>
            <a:pathLst>
              <a:path w="8254" h="8255">
                <a:moveTo>
                  <a:pt x="6400" y="0"/>
                </a:moveTo>
                <a:lnTo>
                  <a:pt x="1968" y="0"/>
                </a:lnTo>
                <a:lnTo>
                  <a:pt x="0" y="1968"/>
                </a:lnTo>
                <a:lnTo>
                  <a:pt x="0" y="5892"/>
                </a:lnTo>
                <a:lnTo>
                  <a:pt x="1473" y="7861"/>
                </a:lnTo>
                <a:lnTo>
                  <a:pt x="5905" y="7861"/>
                </a:lnTo>
                <a:lnTo>
                  <a:pt x="7873" y="6388"/>
                </a:lnTo>
                <a:lnTo>
                  <a:pt x="7873" y="1968"/>
                </a:lnTo>
                <a:lnTo>
                  <a:pt x="6400" y="0"/>
                </a:lnTo>
                <a:close/>
              </a:path>
            </a:pathLst>
          </a:custGeom>
          <a:solidFill>
            <a:srgbClr val="6F1D46"/>
          </a:solidFill>
        </p:spPr>
        <p:txBody>
          <a:bodyPr wrap="square" lIns="0" tIns="0" rIns="0" bIns="0" rtlCol="0"/>
          <a:lstStyle/>
          <a:p>
            <a:endParaRPr/>
          </a:p>
        </p:txBody>
      </p:sp>
      <p:sp>
        <p:nvSpPr>
          <p:cNvPr id="511" name="object 511">
            <a:extLst>
              <a:ext uri="{FF2B5EF4-FFF2-40B4-BE49-F238E27FC236}">
                <a16:creationId xmlns:a16="http://schemas.microsoft.com/office/drawing/2014/main" id="{6273D81D-180A-E3AE-0829-949D4ECF5372}"/>
              </a:ext>
            </a:extLst>
          </p:cNvPr>
          <p:cNvSpPr/>
          <p:nvPr/>
        </p:nvSpPr>
        <p:spPr>
          <a:xfrm>
            <a:off x="9937346" y="1461811"/>
            <a:ext cx="8890" cy="8255"/>
          </a:xfrm>
          <a:custGeom>
            <a:avLst/>
            <a:gdLst/>
            <a:ahLst/>
            <a:cxnLst/>
            <a:rect l="l" t="t" r="r" b="b"/>
            <a:pathLst>
              <a:path w="8890" h="8255">
                <a:moveTo>
                  <a:pt x="6896" y="0"/>
                </a:moveTo>
                <a:lnTo>
                  <a:pt x="1968" y="0"/>
                </a:lnTo>
                <a:lnTo>
                  <a:pt x="0" y="1968"/>
                </a:lnTo>
                <a:lnTo>
                  <a:pt x="495" y="3924"/>
                </a:lnTo>
                <a:lnTo>
                  <a:pt x="495" y="5892"/>
                </a:lnTo>
                <a:lnTo>
                  <a:pt x="1968" y="7861"/>
                </a:lnTo>
                <a:lnTo>
                  <a:pt x="6400" y="7861"/>
                </a:lnTo>
                <a:lnTo>
                  <a:pt x="8369" y="6388"/>
                </a:lnTo>
                <a:lnTo>
                  <a:pt x="8369" y="1968"/>
                </a:lnTo>
                <a:lnTo>
                  <a:pt x="6896" y="0"/>
                </a:lnTo>
                <a:close/>
              </a:path>
            </a:pathLst>
          </a:custGeom>
          <a:solidFill>
            <a:srgbClr val="6F1D46"/>
          </a:solidFill>
        </p:spPr>
        <p:txBody>
          <a:bodyPr wrap="square" lIns="0" tIns="0" rIns="0" bIns="0" rtlCol="0"/>
          <a:lstStyle/>
          <a:p>
            <a:endParaRPr/>
          </a:p>
        </p:txBody>
      </p:sp>
      <p:sp>
        <p:nvSpPr>
          <p:cNvPr id="512" name="object 512">
            <a:extLst>
              <a:ext uri="{FF2B5EF4-FFF2-40B4-BE49-F238E27FC236}">
                <a16:creationId xmlns:a16="http://schemas.microsoft.com/office/drawing/2014/main" id="{AF182288-6307-1CDC-B375-2D88991E07C9}"/>
              </a:ext>
            </a:extLst>
          </p:cNvPr>
          <p:cNvSpPr/>
          <p:nvPr/>
        </p:nvSpPr>
        <p:spPr>
          <a:xfrm>
            <a:off x="9352927" y="1331175"/>
            <a:ext cx="274320" cy="273050"/>
          </a:xfrm>
          <a:custGeom>
            <a:avLst/>
            <a:gdLst/>
            <a:ahLst/>
            <a:cxnLst/>
            <a:rect l="l" t="t" r="r" b="b"/>
            <a:pathLst>
              <a:path w="274320" h="273050">
                <a:moveTo>
                  <a:pt x="273748" y="0"/>
                </a:moveTo>
                <a:lnTo>
                  <a:pt x="0" y="0"/>
                </a:lnTo>
                <a:lnTo>
                  <a:pt x="0" y="273050"/>
                </a:lnTo>
                <a:lnTo>
                  <a:pt x="273748" y="273050"/>
                </a:lnTo>
                <a:lnTo>
                  <a:pt x="273748" y="0"/>
                </a:lnTo>
                <a:close/>
              </a:path>
            </a:pathLst>
          </a:custGeom>
          <a:solidFill>
            <a:srgbClr val="6F1D46"/>
          </a:solidFill>
        </p:spPr>
        <p:txBody>
          <a:bodyPr wrap="square" lIns="0" tIns="0" rIns="0" bIns="0" rtlCol="0"/>
          <a:lstStyle/>
          <a:p>
            <a:endParaRPr/>
          </a:p>
        </p:txBody>
      </p:sp>
      <p:sp>
        <p:nvSpPr>
          <p:cNvPr id="513" name="object 513">
            <a:extLst>
              <a:ext uri="{FF2B5EF4-FFF2-40B4-BE49-F238E27FC236}">
                <a16:creationId xmlns:a16="http://schemas.microsoft.com/office/drawing/2014/main" id="{EDEDCF21-CFCC-4C5F-6C54-DE9531192C4B}"/>
              </a:ext>
            </a:extLst>
          </p:cNvPr>
          <p:cNvSpPr/>
          <p:nvPr/>
        </p:nvSpPr>
        <p:spPr>
          <a:xfrm>
            <a:off x="9553314" y="1555612"/>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4" name="object 514">
            <a:extLst>
              <a:ext uri="{FF2B5EF4-FFF2-40B4-BE49-F238E27FC236}">
                <a16:creationId xmlns:a16="http://schemas.microsoft.com/office/drawing/2014/main" id="{0FC7D719-60A5-AFED-8312-C420F01A59F8}"/>
              </a:ext>
            </a:extLst>
          </p:cNvPr>
          <p:cNvSpPr/>
          <p:nvPr/>
        </p:nvSpPr>
        <p:spPr>
          <a:xfrm>
            <a:off x="9577932" y="1555612"/>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5" name="object 515">
            <a:extLst>
              <a:ext uri="{FF2B5EF4-FFF2-40B4-BE49-F238E27FC236}">
                <a16:creationId xmlns:a16="http://schemas.microsoft.com/office/drawing/2014/main" id="{8D3ECD7F-F826-83A0-297C-6E17BE47E29C}"/>
              </a:ext>
            </a:extLst>
          </p:cNvPr>
          <p:cNvSpPr/>
          <p:nvPr/>
        </p:nvSpPr>
        <p:spPr>
          <a:xfrm>
            <a:off x="9553314" y="1531058"/>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6" name="object 516">
            <a:extLst>
              <a:ext uri="{FF2B5EF4-FFF2-40B4-BE49-F238E27FC236}">
                <a16:creationId xmlns:a16="http://schemas.microsoft.com/office/drawing/2014/main" id="{FE0817E5-DFBD-820D-C078-9B009C0EA9B0}"/>
              </a:ext>
            </a:extLst>
          </p:cNvPr>
          <p:cNvSpPr/>
          <p:nvPr/>
        </p:nvSpPr>
        <p:spPr>
          <a:xfrm>
            <a:off x="9577932" y="1531058"/>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7" name="object 517">
            <a:extLst>
              <a:ext uri="{FF2B5EF4-FFF2-40B4-BE49-F238E27FC236}">
                <a16:creationId xmlns:a16="http://schemas.microsoft.com/office/drawing/2014/main" id="{ED76F6B7-CC43-1883-1F07-69190F3B8C06}"/>
              </a:ext>
            </a:extLst>
          </p:cNvPr>
          <p:cNvSpPr/>
          <p:nvPr/>
        </p:nvSpPr>
        <p:spPr>
          <a:xfrm>
            <a:off x="9553314" y="1506503"/>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8" name="object 518">
            <a:extLst>
              <a:ext uri="{FF2B5EF4-FFF2-40B4-BE49-F238E27FC236}">
                <a16:creationId xmlns:a16="http://schemas.microsoft.com/office/drawing/2014/main" id="{D190DA49-AF09-10A4-FEDB-57B4722BAF0D}"/>
              </a:ext>
            </a:extLst>
          </p:cNvPr>
          <p:cNvSpPr/>
          <p:nvPr/>
        </p:nvSpPr>
        <p:spPr>
          <a:xfrm>
            <a:off x="9577932" y="1506503"/>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19" name="object 519">
            <a:extLst>
              <a:ext uri="{FF2B5EF4-FFF2-40B4-BE49-F238E27FC236}">
                <a16:creationId xmlns:a16="http://schemas.microsoft.com/office/drawing/2014/main" id="{FB3E4421-B9A5-517E-AE32-D28FE5C75E24}"/>
              </a:ext>
            </a:extLst>
          </p:cNvPr>
          <p:cNvSpPr/>
          <p:nvPr/>
        </p:nvSpPr>
        <p:spPr>
          <a:xfrm>
            <a:off x="9553314" y="1481949"/>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0" name="object 520">
            <a:extLst>
              <a:ext uri="{FF2B5EF4-FFF2-40B4-BE49-F238E27FC236}">
                <a16:creationId xmlns:a16="http://schemas.microsoft.com/office/drawing/2014/main" id="{5CA1D025-54EB-615F-51D2-FADCFA6C48EB}"/>
              </a:ext>
            </a:extLst>
          </p:cNvPr>
          <p:cNvSpPr/>
          <p:nvPr/>
        </p:nvSpPr>
        <p:spPr>
          <a:xfrm>
            <a:off x="9577932" y="1481949"/>
            <a:ext cx="20955" cy="20955"/>
          </a:xfrm>
          <a:custGeom>
            <a:avLst/>
            <a:gdLst/>
            <a:ahLst/>
            <a:cxnLst/>
            <a:rect l="l" t="t" r="r" b="b"/>
            <a:pathLst>
              <a:path w="20954" h="20955">
                <a:moveTo>
                  <a:pt x="16243" y="0"/>
                </a:moveTo>
                <a:lnTo>
                  <a:pt x="4927" y="0"/>
                </a:lnTo>
                <a:lnTo>
                  <a:pt x="0" y="4419"/>
                </a:lnTo>
                <a:lnTo>
                  <a:pt x="0" y="16205"/>
                </a:lnTo>
                <a:lnTo>
                  <a:pt x="4432"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1" name="object 521">
            <a:extLst>
              <a:ext uri="{FF2B5EF4-FFF2-40B4-BE49-F238E27FC236}">
                <a16:creationId xmlns:a16="http://schemas.microsoft.com/office/drawing/2014/main" id="{72766D14-8FC5-4119-4591-05339A94C35C}"/>
              </a:ext>
            </a:extLst>
          </p:cNvPr>
          <p:cNvSpPr/>
          <p:nvPr/>
        </p:nvSpPr>
        <p:spPr>
          <a:xfrm>
            <a:off x="9553314" y="145739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2" name="object 522">
            <a:extLst>
              <a:ext uri="{FF2B5EF4-FFF2-40B4-BE49-F238E27FC236}">
                <a16:creationId xmlns:a16="http://schemas.microsoft.com/office/drawing/2014/main" id="{5E6238F3-EF1E-C027-F80E-9F13F559548E}"/>
              </a:ext>
            </a:extLst>
          </p:cNvPr>
          <p:cNvSpPr/>
          <p:nvPr/>
        </p:nvSpPr>
        <p:spPr>
          <a:xfrm>
            <a:off x="9577932" y="145739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3" name="object 523">
            <a:extLst>
              <a:ext uri="{FF2B5EF4-FFF2-40B4-BE49-F238E27FC236}">
                <a16:creationId xmlns:a16="http://schemas.microsoft.com/office/drawing/2014/main" id="{0E9ECE35-D0BE-4E34-AFFE-30C5C41E13A7}"/>
              </a:ext>
            </a:extLst>
          </p:cNvPr>
          <p:cNvSpPr/>
          <p:nvPr/>
        </p:nvSpPr>
        <p:spPr>
          <a:xfrm>
            <a:off x="9553314" y="143283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4" name="object 524">
            <a:extLst>
              <a:ext uri="{FF2B5EF4-FFF2-40B4-BE49-F238E27FC236}">
                <a16:creationId xmlns:a16="http://schemas.microsoft.com/office/drawing/2014/main" id="{47550C6A-A898-587A-12EC-2B5D1977A6EF}"/>
              </a:ext>
            </a:extLst>
          </p:cNvPr>
          <p:cNvSpPr/>
          <p:nvPr/>
        </p:nvSpPr>
        <p:spPr>
          <a:xfrm>
            <a:off x="9577932" y="143283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5" name="object 525">
            <a:extLst>
              <a:ext uri="{FF2B5EF4-FFF2-40B4-BE49-F238E27FC236}">
                <a16:creationId xmlns:a16="http://schemas.microsoft.com/office/drawing/2014/main" id="{336849A0-A6A2-502C-A3F6-CCBD21FC5F8E}"/>
              </a:ext>
            </a:extLst>
          </p:cNvPr>
          <p:cNvSpPr/>
          <p:nvPr/>
        </p:nvSpPr>
        <p:spPr>
          <a:xfrm>
            <a:off x="9553314" y="1408282"/>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6" name="object 526">
            <a:extLst>
              <a:ext uri="{FF2B5EF4-FFF2-40B4-BE49-F238E27FC236}">
                <a16:creationId xmlns:a16="http://schemas.microsoft.com/office/drawing/2014/main" id="{87894AE9-5A84-806B-7303-10E683D96C8D}"/>
              </a:ext>
            </a:extLst>
          </p:cNvPr>
          <p:cNvSpPr/>
          <p:nvPr/>
        </p:nvSpPr>
        <p:spPr>
          <a:xfrm>
            <a:off x="9577932" y="1408282"/>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7" name="object 527">
            <a:extLst>
              <a:ext uri="{FF2B5EF4-FFF2-40B4-BE49-F238E27FC236}">
                <a16:creationId xmlns:a16="http://schemas.microsoft.com/office/drawing/2014/main" id="{F70A2641-7C09-5E0D-D35C-D7CB9AC7B677}"/>
              </a:ext>
            </a:extLst>
          </p:cNvPr>
          <p:cNvSpPr/>
          <p:nvPr/>
        </p:nvSpPr>
        <p:spPr>
          <a:xfrm>
            <a:off x="9553314"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8" name="object 528">
            <a:extLst>
              <a:ext uri="{FF2B5EF4-FFF2-40B4-BE49-F238E27FC236}">
                <a16:creationId xmlns:a16="http://schemas.microsoft.com/office/drawing/2014/main" id="{90B45DF6-C0B9-F0CA-5E7C-488C17FC88EA}"/>
              </a:ext>
            </a:extLst>
          </p:cNvPr>
          <p:cNvSpPr/>
          <p:nvPr/>
        </p:nvSpPr>
        <p:spPr>
          <a:xfrm>
            <a:off x="9577932"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29" name="object 529">
            <a:extLst>
              <a:ext uri="{FF2B5EF4-FFF2-40B4-BE49-F238E27FC236}">
                <a16:creationId xmlns:a16="http://schemas.microsoft.com/office/drawing/2014/main" id="{64E846D7-0A25-4A1C-BD1B-0535CFED4FF2}"/>
              </a:ext>
            </a:extLst>
          </p:cNvPr>
          <p:cNvSpPr/>
          <p:nvPr/>
        </p:nvSpPr>
        <p:spPr>
          <a:xfrm>
            <a:off x="9553314" y="135917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0" name="object 530">
            <a:extLst>
              <a:ext uri="{FF2B5EF4-FFF2-40B4-BE49-F238E27FC236}">
                <a16:creationId xmlns:a16="http://schemas.microsoft.com/office/drawing/2014/main" id="{AF17B6BB-EB05-3DD6-1AF9-17B701AC7A9C}"/>
              </a:ext>
            </a:extLst>
          </p:cNvPr>
          <p:cNvSpPr/>
          <p:nvPr/>
        </p:nvSpPr>
        <p:spPr>
          <a:xfrm>
            <a:off x="9577932" y="135917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1" name="object 531">
            <a:extLst>
              <a:ext uri="{FF2B5EF4-FFF2-40B4-BE49-F238E27FC236}">
                <a16:creationId xmlns:a16="http://schemas.microsoft.com/office/drawing/2014/main" id="{3022581B-089E-8FE0-D795-3FC15700E226}"/>
              </a:ext>
            </a:extLst>
          </p:cNvPr>
          <p:cNvSpPr/>
          <p:nvPr/>
        </p:nvSpPr>
        <p:spPr>
          <a:xfrm>
            <a:off x="9504079"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2" name="object 532">
            <a:extLst>
              <a:ext uri="{FF2B5EF4-FFF2-40B4-BE49-F238E27FC236}">
                <a16:creationId xmlns:a16="http://schemas.microsoft.com/office/drawing/2014/main" id="{9AE1F259-6C5A-EAC5-0B76-8E0F1280B09D}"/>
              </a:ext>
            </a:extLst>
          </p:cNvPr>
          <p:cNvSpPr/>
          <p:nvPr/>
        </p:nvSpPr>
        <p:spPr>
          <a:xfrm>
            <a:off x="9528696"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3" name="object 533">
            <a:extLst>
              <a:ext uri="{FF2B5EF4-FFF2-40B4-BE49-F238E27FC236}">
                <a16:creationId xmlns:a16="http://schemas.microsoft.com/office/drawing/2014/main" id="{2614EB60-EBAE-2C8E-DF23-F9E4C58CE845}"/>
              </a:ext>
            </a:extLst>
          </p:cNvPr>
          <p:cNvSpPr/>
          <p:nvPr/>
        </p:nvSpPr>
        <p:spPr>
          <a:xfrm>
            <a:off x="9504079" y="135917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4" name="object 534">
            <a:extLst>
              <a:ext uri="{FF2B5EF4-FFF2-40B4-BE49-F238E27FC236}">
                <a16:creationId xmlns:a16="http://schemas.microsoft.com/office/drawing/2014/main" id="{17A48A5A-88E3-3B55-DA9D-909787C00BB6}"/>
              </a:ext>
            </a:extLst>
          </p:cNvPr>
          <p:cNvSpPr/>
          <p:nvPr/>
        </p:nvSpPr>
        <p:spPr>
          <a:xfrm>
            <a:off x="9528696" y="1359173"/>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5" name="object 535">
            <a:extLst>
              <a:ext uri="{FF2B5EF4-FFF2-40B4-BE49-F238E27FC236}">
                <a16:creationId xmlns:a16="http://schemas.microsoft.com/office/drawing/2014/main" id="{E65B9866-2BD5-EF3A-2A09-CC590BCF7846}"/>
              </a:ext>
            </a:extLst>
          </p:cNvPr>
          <p:cNvSpPr/>
          <p:nvPr/>
        </p:nvSpPr>
        <p:spPr>
          <a:xfrm>
            <a:off x="9454845"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6" name="object 536">
            <a:extLst>
              <a:ext uri="{FF2B5EF4-FFF2-40B4-BE49-F238E27FC236}">
                <a16:creationId xmlns:a16="http://schemas.microsoft.com/office/drawing/2014/main" id="{C0603AB4-1809-00AE-B9E4-A212121AD622}"/>
              </a:ext>
            </a:extLst>
          </p:cNvPr>
          <p:cNvSpPr/>
          <p:nvPr/>
        </p:nvSpPr>
        <p:spPr>
          <a:xfrm>
            <a:off x="9479463" y="1383728"/>
            <a:ext cx="20955" cy="21590"/>
          </a:xfrm>
          <a:custGeom>
            <a:avLst/>
            <a:gdLst/>
            <a:ahLst/>
            <a:cxnLst/>
            <a:rect l="l" t="t" r="r" b="b"/>
            <a:pathLst>
              <a:path w="20954" h="21590">
                <a:moveTo>
                  <a:pt x="16243" y="0"/>
                </a:moveTo>
                <a:lnTo>
                  <a:pt x="4927" y="0"/>
                </a:lnTo>
                <a:lnTo>
                  <a:pt x="0" y="4419"/>
                </a:lnTo>
                <a:lnTo>
                  <a:pt x="0" y="16205"/>
                </a:lnTo>
                <a:lnTo>
                  <a:pt x="4432"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37" name="object 537">
            <a:extLst>
              <a:ext uri="{FF2B5EF4-FFF2-40B4-BE49-F238E27FC236}">
                <a16:creationId xmlns:a16="http://schemas.microsoft.com/office/drawing/2014/main" id="{2816E784-39EF-C134-01F2-25F8C7E144C1}"/>
              </a:ext>
            </a:extLst>
          </p:cNvPr>
          <p:cNvSpPr/>
          <p:nvPr/>
        </p:nvSpPr>
        <p:spPr>
          <a:xfrm>
            <a:off x="9454845" y="1359173"/>
            <a:ext cx="21590" cy="21590"/>
          </a:xfrm>
          <a:custGeom>
            <a:avLst/>
            <a:gdLst/>
            <a:ahLst/>
            <a:cxnLst/>
            <a:rect l="l" t="t" r="r" b="b"/>
            <a:pathLst>
              <a:path w="21590" h="21590">
                <a:moveTo>
                  <a:pt x="16243" y="0"/>
                </a:moveTo>
                <a:lnTo>
                  <a:pt x="4927" y="0"/>
                </a:lnTo>
                <a:lnTo>
                  <a:pt x="0" y="4419"/>
                </a:lnTo>
                <a:lnTo>
                  <a:pt x="0" y="16205"/>
                </a:lnTo>
                <a:lnTo>
                  <a:pt x="4432"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38" name="object 538">
            <a:extLst>
              <a:ext uri="{FF2B5EF4-FFF2-40B4-BE49-F238E27FC236}">
                <a16:creationId xmlns:a16="http://schemas.microsoft.com/office/drawing/2014/main" id="{AE44AF28-4E3C-4513-752B-ACFB8BBD1076}"/>
              </a:ext>
            </a:extLst>
          </p:cNvPr>
          <p:cNvSpPr/>
          <p:nvPr/>
        </p:nvSpPr>
        <p:spPr>
          <a:xfrm>
            <a:off x="9479463" y="1359173"/>
            <a:ext cx="21590" cy="21590"/>
          </a:xfrm>
          <a:custGeom>
            <a:avLst/>
            <a:gdLst/>
            <a:ahLst/>
            <a:cxnLst/>
            <a:rect l="l" t="t" r="r" b="b"/>
            <a:pathLst>
              <a:path w="21590" h="21590">
                <a:moveTo>
                  <a:pt x="16243" y="0"/>
                </a:moveTo>
                <a:lnTo>
                  <a:pt x="4927" y="0"/>
                </a:lnTo>
                <a:lnTo>
                  <a:pt x="0" y="4419"/>
                </a:lnTo>
                <a:lnTo>
                  <a:pt x="0" y="16205"/>
                </a:lnTo>
                <a:lnTo>
                  <a:pt x="4432"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39" name="object 539">
            <a:extLst>
              <a:ext uri="{FF2B5EF4-FFF2-40B4-BE49-F238E27FC236}">
                <a16:creationId xmlns:a16="http://schemas.microsoft.com/office/drawing/2014/main" id="{9554AD84-64E4-5407-03B3-2C774CA12AF7}"/>
              </a:ext>
            </a:extLst>
          </p:cNvPr>
          <p:cNvSpPr/>
          <p:nvPr/>
        </p:nvSpPr>
        <p:spPr>
          <a:xfrm>
            <a:off x="9405609" y="1383728"/>
            <a:ext cx="20955" cy="21590"/>
          </a:xfrm>
          <a:custGeom>
            <a:avLst/>
            <a:gdLst/>
            <a:ahLst/>
            <a:cxnLst/>
            <a:rect l="l" t="t" r="r" b="b"/>
            <a:pathLst>
              <a:path w="20954" h="21590">
                <a:moveTo>
                  <a:pt x="16243" y="0"/>
                </a:moveTo>
                <a:lnTo>
                  <a:pt x="4927" y="0"/>
                </a:lnTo>
                <a:lnTo>
                  <a:pt x="0" y="4419"/>
                </a:lnTo>
                <a:lnTo>
                  <a:pt x="0" y="16205"/>
                </a:lnTo>
                <a:lnTo>
                  <a:pt x="4927"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40" name="object 540">
            <a:extLst>
              <a:ext uri="{FF2B5EF4-FFF2-40B4-BE49-F238E27FC236}">
                <a16:creationId xmlns:a16="http://schemas.microsoft.com/office/drawing/2014/main" id="{3A96A568-C082-9240-A422-DF61FD958AA8}"/>
              </a:ext>
            </a:extLst>
          </p:cNvPr>
          <p:cNvSpPr/>
          <p:nvPr/>
        </p:nvSpPr>
        <p:spPr>
          <a:xfrm>
            <a:off x="9430227" y="1383728"/>
            <a:ext cx="20955" cy="21590"/>
          </a:xfrm>
          <a:custGeom>
            <a:avLst/>
            <a:gdLst/>
            <a:ahLst/>
            <a:cxnLst/>
            <a:rect l="l" t="t" r="r" b="b"/>
            <a:pathLst>
              <a:path w="20954" h="21590">
                <a:moveTo>
                  <a:pt x="16243" y="0"/>
                </a:moveTo>
                <a:lnTo>
                  <a:pt x="4927" y="0"/>
                </a:lnTo>
                <a:lnTo>
                  <a:pt x="0" y="4419"/>
                </a:lnTo>
                <a:lnTo>
                  <a:pt x="0" y="16205"/>
                </a:lnTo>
                <a:lnTo>
                  <a:pt x="4927" y="21120"/>
                </a:lnTo>
                <a:lnTo>
                  <a:pt x="10337" y="20624"/>
                </a:lnTo>
                <a:lnTo>
                  <a:pt x="15760" y="20624"/>
                </a:lnTo>
                <a:lnTo>
                  <a:pt x="20675" y="16205"/>
                </a:lnTo>
                <a:lnTo>
                  <a:pt x="20675" y="4914"/>
                </a:lnTo>
                <a:lnTo>
                  <a:pt x="16243" y="0"/>
                </a:lnTo>
                <a:close/>
              </a:path>
            </a:pathLst>
          </a:custGeom>
          <a:solidFill>
            <a:srgbClr val="FFFFFF"/>
          </a:solidFill>
        </p:spPr>
        <p:txBody>
          <a:bodyPr wrap="square" lIns="0" tIns="0" rIns="0" bIns="0" rtlCol="0"/>
          <a:lstStyle/>
          <a:p>
            <a:endParaRPr/>
          </a:p>
        </p:txBody>
      </p:sp>
      <p:sp>
        <p:nvSpPr>
          <p:cNvPr id="541" name="object 541">
            <a:extLst>
              <a:ext uri="{FF2B5EF4-FFF2-40B4-BE49-F238E27FC236}">
                <a16:creationId xmlns:a16="http://schemas.microsoft.com/office/drawing/2014/main" id="{7C1633F5-C625-3E33-D8AF-D8729FE21C92}"/>
              </a:ext>
            </a:extLst>
          </p:cNvPr>
          <p:cNvSpPr/>
          <p:nvPr/>
        </p:nvSpPr>
        <p:spPr>
          <a:xfrm>
            <a:off x="9405609" y="1359173"/>
            <a:ext cx="21590" cy="21590"/>
          </a:xfrm>
          <a:custGeom>
            <a:avLst/>
            <a:gdLst/>
            <a:ahLst/>
            <a:cxnLst/>
            <a:rect l="l" t="t" r="r" b="b"/>
            <a:pathLst>
              <a:path w="21590" h="21590">
                <a:moveTo>
                  <a:pt x="16243" y="0"/>
                </a:moveTo>
                <a:lnTo>
                  <a:pt x="4927" y="0"/>
                </a:lnTo>
                <a:lnTo>
                  <a:pt x="0" y="4419"/>
                </a:lnTo>
                <a:lnTo>
                  <a:pt x="0" y="16205"/>
                </a:lnTo>
                <a:lnTo>
                  <a:pt x="4927"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2" name="object 542">
            <a:extLst>
              <a:ext uri="{FF2B5EF4-FFF2-40B4-BE49-F238E27FC236}">
                <a16:creationId xmlns:a16="http://schemas.microsoft.com/office/drawing/2014/main" id="{24D7D53D-9A6F-2E9E-8950-082ED131460C}"/>
              </a:ext>
            </a:extLst>
          </p:cNvPr>
          <p:cNvSpPr/>
          <p:nvPr/>
        </p:nvSpPr>
        <p:spPr>
          <a:xfrm>
            <a:off x="9430227" y="1359173"/>
            <a:ext cx="21590" cy="21590"/>
          </a:xfrm>
          <a:custGeom>
            <a:avLst/>
            <a:gdLst/>
            <a:ahLst/>
            <a:cxnLst/>
            <a:rect l="l" t="t" r="r" b="b"/>
            <a:pathLst>
              <a:path w="21590" h="21590">
                <a:moveTo>
                  <a:pt x="16243" y="0"/>
                </a:moveTo>
                <a:lnTo>
                  <a:pt x="4927" y="0"/>
                </a:lnTo>
                <a:lnTo>
                  <a:pt x="0" y="4419"/>
                </a:lnTo>
                <a:lnTo>
                  <a:pt x="0" y="16205"/>
                </a:lnTo>
                <a:lnTo>
                  <a:pt x="4927"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3" name="object 543">
            <a:extLst>
              <a:ext uri="{FF2B5EF4-FFF2-40B4-BE49-F238E27FC236}">
                <a16:creationId xmlns:a16="http://schemas.microsoft.com/office/drawing/2014/main" id="{FD06E844-37FE-CAC9-A3CC-A43C0C24384D}"/>
              </a:ext>
            </a:extLst>
          </p:cNvPr>
          <p:cNvSpPr/>
          <p:nvPr/>
        </p:nvSpPr>
        <p:spPr>
          <a:xfrm>
            <a:off x="9380992" y="1383728"/>
            <a:ext cx="21590" cy="21590"/>
          </a:xfrm>
          <a:custGeom>
            <a:avLst/>
            <a:gdLst/>
            <a:ahLst/>
            <a:cxnLst/>
            <a:rect l="l" t="t" r="r" b="b"/>
            <a:pathLst>
              <a:path w="21590" h="21590">
                <a:moveTo>
                  <a:pt x="16243" y="0"/>
                </a:moveTo>
                <a:lnTo>
                  <a:pt x="4927" y="0"/>
                </a:lnTo>
                <a:lnTo>
                  <a:pt x="0" y="4419"/>
                </a:lnTo>
                <a:lnTo>
                  <a:pt x="0" y="16205"/>
                </a:lnTo>
                <a:lnTo>
                  <a:pt x="4927"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4" name="object 544">
            <a:extLst>
              <a:ext uri="{FF2B5EF4-FFF2-40B4-BE49-F238E27FC236}">
                <a16:creationId xmlns:a16="http://schemas.microsoft.com/office/drawing/2014/main" id="{D572B8C5-B255-EA02-AD7E-C05B1BAE1C2E}"/>
              </a:ext>
            </a:extLst>
          </p:cNvPr>
          <p:cNvSpPr/>
          <p:nvPr/>
        </p:nvSpPr>
        <p:spPr>
          <a:xfrm>
            <a:off x="9380992" y="1359173"/>
            <a:ext cx="21590" cy="21590"/>
          </a:xfrm>
          <a:custGeom>
            <a:avLst/>
            <a:gdLst/>
            <a:ahLst/>
            <a:cxnLst/>
            <a:rect l="l" t="t" r="r" b="b"/>
            <a:pathLst>
              <a:path w="21590" h="21590">
                <a:moveTo>
                  <a:pt x="16243" y="0"/>
                </a:moveTo>
                <a:lnTo>
                  <a:pt x="4927" y="0"/>
                </a:lnTo>
                <a:lnTo>
                  <a:pt x="0" y="4419"/>
                </a:lnTo>
                <a:lnTo>
                  <a:pt x="0" y="16205"/>
                </a:lnTo>
                <a:lnTo>
                  <a:pt x="4927" y="21120"/>
                </a:lnTo>
                <a:lnTo>
                  <a:pt x="16243" y="21120"/>
                </a:lnTo>
                <a:lnTo>
                  <a:pt x="21170" y="16205"/>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5" name="object 545">
            <a:extLst>
              <a:ext uri="{FF2B5EF4-FFF2-40B4-BE49-F238E27FC236}">
                <a16:creationId xmlns:a16="http://schemas.microsoft.com/office/drawing/2014/main" id="{0B0CFF1A-EDA8-38ED-23B1-7FEA72ED3AD3}"/>
              </a:ext>
            </a:extLst>
          </p:cNvPr>
          <p:cNvSpPr/>
          <p:nvPr/>
        </p:nvSpPr>
        <p:spPr>
          <a:xfrm>
            <a:off x="9405611" y="1433329"/>
            <a:ext cx="21590" cy="20955"/>
          </a:xfrm>
          <a:custGeom>
            <a:avLst/>
            <a:gdLst/>
            <a:ahLst/>
            <a:cxnLst/>
            <a:rect l="l" t="t" r="r" b="b"/>
            <a:pathLst>
              <a:path w="21590" h="20955">
                <a:moveTo>
                  <a:pt x="15747" y="0"/>
                </a:moveTo>
                <a:lnTo>
                  <a:pt x="4927" y="0"/>
                </a:lnTo>
                <a:lnTo>
                  <a:pt x="0" y="4419"/>
                </a:lnTo>
                <a:lnTo>
                  <a:pt x="0" y="15709"/>
                </a:lnTo>
                <a:lnTo>
                  <a:pt x="4432" y="20624"/>
                </a:lnTo>
                <a:lnTo>
                  <a:pt x="16243" y="20624"/>
                </a:lnTo>
                <a:lnTo>
                  <a:pt x="21170" y="15709"/>
                </a:lnTo>
                <a:lnTo>
                  <a:pt x="20675" y="10312"/>
                </a:lnTo>
                <a:lnTo>
                  <a:pt x="20675" y="4914"/>
                </a:lnTo>
                <a:lnTo>
                  <a:pt x="15747" y="0"/>
                </a:lnTo>
                <a:close/>
              </a:path>
            </a:pathLst>
          </a:custGeom>
          <a:solidFill>
            <a:srgbClr val="FFFFFF"/>
          </a:solidFill>
        </p:spPr>
        <p:txBody>
          <a:bodyPr wrap="square" lIns="0" tIns="0" rIns="0" bIns="0" rtlCol="0"/>
          <a:lstStyle/>
          <a:p>
            <a:endParaRPr/>
          </a:p>
        </p:txBody>
      </p:sp>
      <p:sp>
        <p:nvSpPr>
          <p:cNvPr id="546" name="object 546">
            <a:extLst>
              <a:ext uri="{FF2B5EF4-FFF2-40B4-BE49-F238E27FC236}">
                <a16:creationId xmlns:a16="http://schemas.microsoft.com/office/drawing/2014/main" id="{FE190064-5951-BA25-CC3E-2A012814F2AA}"/>
              </a:ext>
            </a:extLst>
          </p:cNvPr>
          <p:cNvSpPr/>
          <p:nvPr/>
        </p:nvSpPr>
        <p:spPr>
          <a:xfrm>
            <a:off x="9405611" y="1408774"/>
            <a:ext cx="21590" cy="20955"/>
          </a:xfrm>
          <a:custGeom>
            <a:avLst/>
            <a:gdLst/>
            <a:ahLst/>
            <a:cxnLst/>
            <a:rect l="l" t="t" r="r" b="b"/>
            <a:pathLst>
              <a:path w="21590" h="20955">
                <a:moveTo>
                  <a:pt x="15747" y="0"/>
                </a:moveTo>
                <a:lnTo>
                  <a:pt x="4927" y="0"/>
                </a:lnTo>
                <a:lnTo>
                  <a:pt x="0" y="4419"/>
                </a:lnTo>
                <a:lnTo>
                  <a:pt x="0" y="15709"/>
                </a:lnTo>
                <a:lnTo>
                  <a:pt x="4432" y="20624"/>
                </a:lnTo>
                <a:lnTo>
                  <a:pt x="16243" y="20624"/>
                </a:lnTo>
                <a:lnTo>
                  <a:pt x="21170" y="15709"/>
                </a:lnTo>
                <a:lnTo>
                  <a:pt x="20675" y="10312"/>
                </a:lnTo>
                <a:lnTo>
                  <a:pt x="20675" y="4914"/>
                </a:lnTo>
                <a:lnTo>
                  <a:pt x="15747" y="0"/>
                </a:lnTo>
                <a:close/>
              </a:path>
            </a:pathLst>
          </a:custGeom>
          <a:solidFill>
            <a:srgbClr val="FFFFFF"/>
          </a:solidFill>
        </p:spPr>
        <p:txBody>
          <a:bodyPr wrap="square" lIns="0" tIns="0" rIns="0" bIns="0" rtlCol="0"/>
          <a:lstStyle/>
          <a:p>
            <a:endParaRPr/>
          </a:p>
        </p:txBody>
      </p:sp>
      <p:sp>
        <p:nvSpPr>
          <p:cNvPr id="547" name="object 547">
            <a:extLst>
              <a:ext uri="{FF2B5EF4-FFF2-40B4-BE49-F238E27FC236}">
                <a16:creationId xmlns:a16="http://schemas.microsoft.com/office/drawing/2014/main" id="{0670A951-01A4-B7DB-5861-A0402DC2C8FD}"/>
              </a:ext>
            </a:extLst>
          </p:cNvPr>
          <p:cNvSpPr/>
          <p:nvPr/>
        </p:nvSpPr>
        <p:spPr>
          <a:xfrm>
            <a:off x="9380994" y="1433329"/>
            <a:ext cx="21590" cy="20955"/>
          </a:xfrm>
          <a:custGeom>
            <a:avLst/>
            <a:gdLst/>
            <a:ahLst/>
            <a:cxnLst/>
            <a:rect l="l" t="t" r="r" b="b"/>
            <a:pathLst>
              <a:path w="21590" h="20955">
                <a:moveTo>
                  <a:pt x="16243" y="0"/>
                </a:moveTo>
                <a:lnTo>
                  <a:pt x="4927" y="0"/>
                </a:lnTo>
                <a:lnTo>
                  <a:pt x="0" y="4419"/>
                </a:lnTo>
                <a:lnTo>
                  <a:pt x="0" y="15709"/>
                </a:lnTo>
                <a:lnTo>
                  <a:pt x="4432" y="20624"/>
                </a:lnTo>
                <a:lnTo>
                  <a:pt x="16243" y="20624"/>
                </a:lnTo>
                <a:lnTo>
                  <a:pt x="21170" y="15709"/>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8" name="object 548">
            <a:extLst>
              <a:ext uri="{FF2B5EF4-FFF2-40B4-BE49-F238E27FC236}">
                <a16:creationId xmlns:a16="http://schemas.microsoft.com/office/drawing/2014/main" id="{BAD1281F-5D67-E71F-205B-05F0B77EF42C}"/>
              </a:ext>
            </a:extLst>
          </p:cNvPr>
          <p:cNvSpPr/>
          <p:nvPr/>
        </p:nvSpPr>
        <p:spPr>
          <a:xfrm>
            <a:off x="9380994" y="1408774"/>
            <a:ext cx="21590" cy="20955"/>
          </a:xfrm>
          <a:custGeom>
            <a:avLst/>
            <a:gdLst/>
            <a:ahLst/>
            <a:cxnLst/>
            <a:rect l="l" t="t" r="r" b="b"/>
            <a:pathLst>
              <a:path w="21590" h="20955">
                <a:moveTo>
                  <a:pt x="16243" y="0"/>
                </a:moveTo>
                <a:lnTo>
                  <a:pt x="4927" y="0"/>
                </a:lnTo>
                <a:lnTo>
                  <a:pt x="0" y="4419"/>
                </a:lnTo>
                <a:lnTo>
                  <a:pt x="0" y="15709"/>
                </a:lnTo>
                <a:lnTo>
                  <a:pt x="4432" y="20624"/>
                </a:lnTo>
                <a:lnTo>
                  <a:pt x="16243" y="20624"/>
                </a:lnTo>
                <a:lnTo>
                  <a:pt x="21170" y="15709"/>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49" name="object 549">
            <a:extLst>
              <a:ext uri="{FF2B5EF4-FFF2-40B4-BE49-F238E27FC236}">
                <a16:creationId xmlns:a16="http://schemas.microsoft.com/office/drawing/2014/main" id="{D5897C7A-CACF-28A4-7ECE-630935A4E858}"/>
              </a:ext>
            </a:extLst>
          </p:cNvPr>
          <p:cNvSpPr/>
          <p:nvPr/>
        </p:nvSpPr>
        <p:spPr>
          <a:xfrm>
            <a:off x="9405611" y="1457885"/>
            <a:ext cx="21590" cy="20955"/>
          </a:xfrm>
          <a:custGeom>
            <a:avLst/>
            <a:gdLst/>
            <a:ahLst/>
            <a:cxnLst/>
            <a:rect l="l" t="t" r="r" b="b"/>
            <a:pathLst>
              <a:path w="21590" h="20955">
                <a:moveTo>
                  <a:pt x="15747" y="0"/>
                </a:moveTo>
                <a:lnTo>
                  <a:pt x="4927" y="0"/>
                </a:lnTo>
                <a:lnTo>
                  <a:pt x="0" y="4419"/>
                </a:lnTo>
                <a:lnTo>
                  <a:pt x="0" y="15709"/>
                </a:lnTo>
                <a:lnTo>
                  <a:pt x="4432" y="20624"/>
                </a:lnTo>
                <a:lnTo>
                  <a:pt x="16243" y="20624"/>
                </a:lnTo>
                <a:lnTo>
                  <a:pt x="21170" y="15709"/>
                </a:lnTo>
                <a:lnTo>
                  <a:pt x="20675" y="10312"/>
                </a:lnTo>
                <a:lnTo>
                  <a:pt x="20675" y="4914"/>
                </a:lnTo>
                <a:lnTo>
                  <a:pt x="15747" y="0"/>
                </a:lnTo>
                <a:close/>
              </a:path>
            </a:pathLst>
          </a:custGeom>
          <a:solidFill>
            <a:srgbClr val="FFFFFF"/>
          </a:solidFill>
        </p:spPr>
        <p:txBody>
          <a:bodyPr wrap="square" lIns="0" tIns="0" rIns="0" bIns="0" rtlCol="0"/>
          <a:lstStyle/>
          <a:p>
            <a:endParaRPr/>
          </a:p>
        </p:txBody>
      </p:sp>
      <p:sp>
        <p:nvSpPr>
          <p:cNvPr id="550" name="object 550">
            <a:extLst>
              <a:ext uri="{FF2B5EF4-FFF2-40B4-BE49-F238E27FC236}">
                <a16:creationId xmlns:a16="http://schemas.microsoft.com/office/drawing/2014/main" id="{1F00E3DB-E610-C9EB-9A6A-C61CBEC14D86}"/>
              </a:ext>
            </a:extLst>
          </p:cNvPr>
          <p:cNvSpPr/>
          <p:nvPr/>
        </p:nvSpPr>
        <p:spPr>
          <a:xfrm>
            <a:off x="9380994" y="1457885"/>
            <a:ext cx="21590" cy="20955"/>
          </a:xfrm>
          <a:custGeom>
            <a:avLst/>
            <a:gdLst/>
            <a:ahLst/>
            <a:cxnLst/>
            <a:rect l="l" t="t" r="r" b="b"/>
            <a:pathLst>
              <a:path w="21590" h="20955">
                <a:moveTo>
                  <a:pt x="16243" y="0"/>
                </a:moveTo>
                <a:lnTo>
                  <a:pt x="4927" y="0"/>
                </a:lnTo>
                <a:lnTo>
                  <a:pt x="0" y="4419"/>
                </a:lnTo>
                <a:lnTo>
                  <a:pt x="0" y="15709"/>
                </a:lnTo>
                <a:lnTo>
                  <a:pt x="4432" y="20624"/>
                </a:lnTo>
                <a:lnTo>
                  <a:pt x="16243" y="20624"/>
                </a:lnTo>
                <a:lnTo>
                  <a:pt x="21170" y="15709"/>
                </a:lnTo>
                <a:lnTo>
                  <a:pt x="20675" y="10312"/>
                </a:lnTo>
                <a:lnTo>
                  <a:pt x="20675" y="4914"/>
                </a:lnTo>
                <a:lnTo>
                  <a:pt x="16243" y="0"/>
                </a:lnTo>
                <a:close/>
              </a:path>
            </a:pathLst>
          </a:custGeom>
          <a:solidFill>
            <a:srgbClr val="FFFFFF"/>
          </a:solidFill>
        </p:spPr>
        <p:txBody>
          <a:bodyPr wrap="square" lIns="0" tIns="0" rIns="0" bIns="0" rtlCol="0"/>
          <a:lstStyle/>
          <a:p>
            <a:endParaRPr/>
          </a:p>
        </p:txBody>
      </p:sp>
      <p:sp>
        <p:nvSpPr>
          <p:cNvPr id="551" name="object 551">
            <a:extLst>
              <a:ext uri="{FF2B5EF4-FFF2-40B4-BE49-F238E27FC236}">
                <a16:creationId xmlns:a16="http://schemas.microsoft.com/office/drawing/2014/main" id="{EF4B5BC4-5AD0-00A4-709A-9FA6C94D940D}"/>
              </a:ext>
            </a:extLst>
          </p:cNvPr>
          <p:cNvSpPr/>
          <p:nvPr/>
        </p:nvSpPr>
        <p:spPr>
          <a:xfrm>
            <a:off x="9713814" y="1536457"/>
            <a:ext cx="41910" cy="40640"/>
          </a:xfrm>
          <a:custGeom>
            <a:avLst/>
            <a:gdLst/>
            <a:ahLst/>
            <a:cxnLst/>
            <a:rect l="l" t="t" r="r" b="b"/>
            <a:pathLst>
              <a:path w="41909" h="40640">
                <a:moveTo>
                  <a:pt x="21170" y="0"/>
                </a:moveTo>
                <a:lnTo>
                  <a:pt x="7886" y="28486"/>
                </a:lnTo>
                <a:lnTo>
                  <a:pt x="6400" y="31927"/>
                </a:lnTo>
                <a:lnTo>
                  <a:pt x="4927" y="33896"/>
                </a:lnTo>
                <a:lnTo>
                  <a:pt x="2959" y="36347"/>
                </a:lnTo>
                <a:lnTo>
                  <a:pt x="990" y="39293"/>
                </a:lnTo>
                <a:lnTo>
                  <a:pt x="0" y="40271"/>
                </a:lnTo>
                <a:lnTo>
                  <a:pt x="9855" y="40271"/>
                </a:lnTo>
                <a:lnTo>
                  <a:pt x="9855" y="37820"/>
                </a:lnTo>
                <a:lnTo>
                  <a:pt x="10833" y="32905"/>
                </a:lnTo>
                <a:lnTo>
                  <a:pt x="11823" y="30937"/>
                </a:lnTo>
                <a:lnTo>
                  <a:pt x="12814" y="28486"/>
                </a:lnTo>
                <a:lnTo>
                  <a:pt x="12814" y="27990"/>
                </a:lnTo>
                <a:lnTo>
                  <a:pt x="34236" y="27990"/>
                </a:lnTo>
                <a:lnTo>
                  <a:pt x="31717" y="22593"/>
                </a:lnTo>
                <a:lnTo>
                  <a:pt x="15760" y="22593"/>
                </a:lnTo>
                <a:lnTo>
                  <a:pt x="21170" y="10807"/>
                </a:lnTo>
                <a:lnTo>
                  <a:pt x="26215" y="10807"/>
                </a:lnTo>
                <a:lnTo>
                  <a:pt x="21170" y="0"/>
                </a:lnTo>
                <a:close/>
              </a:path>
              <a:path w="41909" h="40640">
                <a:moveTo>
                  <a:pt x="34236" y="27990"/>
                </a:moveTo>
                <a:lnTo>
                  <a:pt x="27584" y="27990"/>
                </a:lnTo>
                <a:lnTo>
                  <a:pt x="30035" y="32905"/>
                </a:lnTo>
                <a:lnTo>
                  <a:pt x="30530" y="34874"/>
                </a:lnTo>
                <a:lnTo>
                  <a:pt x="31521" y="37820"/>
                </a:lnTo>
                <a:lnTo>
                  <a:pt x="31521" y="39789"/>
                </a:lnTo>
                <a:lnTo>
                  <a:pt x="41363" y="39789"/>
                </a:lnTo>
                <a:lnTo>
                  <a:pt x="40373" y="38798"/>
                </a:lnTo>
                <a:lnTo>
                  <a:pt x="37426" y="34378"/>
                </a:lnTo>
                <a:lnTo>
                  <a:pt x="35953" y="31927"/>
                </a:lnTo>
                <a:lnTo>
                  <a:pt x="34467" y="28486"/>
                </a:lnTo>
                <a:lnTo>
                  <a:pt x="34236" y="27990"/>
                </a:lnTo>
                <a:close/>
              </a:path>
              <a:path w="41909" h="40640">
                <a:moveTo>
                  <a:pt x="26215" y="10807"/>
                </a:moveTo>
                <a:lnTo>
                  <a:pt x="21170" y="10807"/>
                </a:lnTo>
                <a:lnTo>
                  <a:pt x="26098" y="22593"/>
                </a:lnTo>
                <a:lnTo>
                  <a:pt x="31717" y="22593"/>
                </a:lnTo>
                <a:lnTo>
                  <a:pt x="26215" y="10807"/>
                </a:lnTo>
                <a:close/>
              </a:path>
            </a:pathLst>
          </a:custGeom>
          <a:solidFill>
            <a:srgbClr val="6F1D46"/>
          </a:solidFill>
        </p:spPr>
        <p:txBody>
          <a:bodyPr wrap="square" lIns="0" tIns="0" rIns="0" bIns="0" rtlCol="0"/>
          <a:lstStyle/>
          <a:p>
            <a:endParaRPr/>
          </a:p>
        </p:txBody>
      </p:sp>
      <p:sp>
        <p:nvSpPr>
          <p:cNvPr id="552" name="object 552">
            <a:extLst>
              <a:ext uri="{FF2B5EF4-FFF2-40B4-BE49-F238E27FC236}">
                <a16:creationId xmlns:a16="http://schemas.microsoft.com/office/drawing/2014/main" id="{B1488123-EB82-E559-D61A-E7D6DF5D5803}"/>
              </a:ext>
            </a:extLst>
          </p:cNvPr>
          <p:cNvSpPr/>
          <p:nvPr/>
        </p:nvSpPr>
        <p:spPr>
          <a:xfrm>
            <a:off x="9756655" y="1536952"/>
            <a:ext cx="31115" cy="39370"/>
          </a:xfrm>
          <a:custGeom>
            <a:avLst/>
            <a:gdLst/>
            <a:ahLst/>
            <a:cxnLst/>
            <a:rect l="l" t="t" r="r" b="b"/>
            <a:pathLst>
              <a:path w="31115" h="39369">
                <a:moveTo>
                  <a:pt x="18211" y="4419"/>
                </a:moveTo>
                <a:lnTo>
                  <a:pt x="12801" y="4419"/>
                </a:lnTo>
                <a:lnTo>
                  <a:pt x="12801" y="32410"/>
                </a:lnTo>
                <a:lnTo>
                  <a:pt x="11811" y="33883"/>
                </a:lnTo>
                <a:lnTo>
                  <a:pt x="11811" y="35356"/>
                </a:lnTo>
                <a:lnTo>
                  <a:pt x="10833" y="39293"/>
                </a:lnTo>
                <a:lnTo>
                  <a:pt x="19697" y="39293"/>
                </a:lnTo>
                <a:lnTo>
                  <a:pt x="18707" y="35356"/>
                </a:lnTo>
                <a:lnTo>
                  <a:pt x="18707" y="33883"/>
                </a:lnTo>
                <a:lnTo>
                  <a:pt x="18211" y="32410"/>
                </a:lnTo>
                <a:lnTo>
                  <a:pt x="18211" y="4419"/>
                </a:lnTo>
                <a:close/>
              </a:path>
              <a:path w="31115" h="39369">
                <a:moveTo>
                  <a:pt x="30530" y="0"/>
                </a:moveTo>
                <a:lnTo>
                  <a:pt x="1968" y="0"/>
                </a:lnTo>
                <a:lnTo>
                  <a:pt x="0" y="6870"/>
                </a:lnTo>
                <a:lnTo>
                  <a:pt x="1968" y="5892"/>
                </a:lnTo>
                <a:lnTo>
                  <a:pt x="4432" y="5397"/>
                </a:lnTo>
                <a:lnTo>
                  <a:pt x="7391"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53" name="object 553">
            <a:extLst>
              <a:ext uri="{FF2B5EF4-FFF2-40B4-BE49-F238E27FC236}">
                <a16:creationId xmlns:a16="http://schemas.microsoft.com/office/drawing/2014/main" id="{A3712716-5FB7-0EE9-56CA-177DDBA3B8C7}"/>
              </a:ext>
            </a:extLst>
          </p:cNvPr>
          <p:cNvSpPr/>
          <p:nvPr/>
        </p:nvSpPr>
        <p:spPr>
          <a:xfrm>
            <a:off x="9786692" y="1536457"/>
            <a:ext cx="41910" cy="40640"/>
          </a:xfrm>
          <a:custGeom>
            <a:avLst/>
            <a:gdLst/>
            <a:ahLst/>
            <a:cxnLst/>
            <a:rect l="l" t="t" r="r" b="b"/>
            <a:pathLst>
              <a:path w="41909" h="40640">
                <a:moveTo>
                  <a:pt x="21170" y="0"/>
                </a:moveTo>
                <a:lnTo>
                  <a:pt x="7873" y="28486"/>
                </a:lnTo>
                <a:lnTo>
                  <a:pt x="6400" y="31927"/>
                </a:lnTo>
                <a:lnTo>
                  <a:pt x="5410" y="33896"/>
                </a:lnTo>
                <a:lnTo>
                  <a:pt x="2946" y="36347"/>
                </a:lnTo>
                <a:lnTo>
                  <a:pt x="977" y="39293"/>
                </a:lnTo>
                <a:lnTo>
                  <a:pt x="0" y="40271"/>
                </a:lnTo>
                <a:lnTo>
                  <a:pt x="9842" y="40271"/>
                </a:lnTo>
                <a:lnTo>
                  <a:pt x="9842" y="37820"/>
                </a:lnTo>
                <a:lnTo>
                  <a:pt x="10833" y="32905"/>
                </a:lnTo>
                <a:lnTo>
                  <a:pt x="11810" y="30937"/>
                </a:lnTo>
                <a:lnTo>
                  <a:pt x="12801" y="28486"/>
                </a:lnTo>
                <a:lnTo>
                  <a:pt x="12801" y="27990"/>
                </a:lnTo>
                <a:lnTo>
                  <a:pt x="34224" y="27990"/>
                </a:lnTo>
                <a:lnTo>
                  <a:pt x="31707" y="22593"/>
                </a:lnTo>
                <a:lnTo>
                  <a:pt x="16243" y="22593"/>
                </a:lnTo>
                <a:lnTo>
                  <a:pt x="21666" y="10807"/>
                </a:lnTo>
                <a:lnTo>
                  <a:pt x="26210" y="10807"/>
                </a:lnTo>
                <a:lnTo>
                  <a:pt x="21170" y="0"/>
                </a:lnTo>
                <a:close/>
              </a:path>
              <a:path w="41909" h="40640">
                <a:moveTo>
                  <a:pt x="34224" y="27990"/>
                </a:moveTo>
                <a:lnTo>
                  <a:pt x="27571" y="27990"/>
                </a:lnTo>
                <a:lnTo>
                  <a:pt x="30022" y="32905"/>
                </a:lnTo>
                <a:lnTo>
                  <a:pt x="30518" y="34874"/>
                </a:lnTo>
                <a:lnTo>
                  <a:pt x="31508" y="37820"/>
                </a:lnTo>
                <a:lnTo>
                  <a:pt x="31508" y="39789"/>
                </a:lnTo>
                <a:lnTo>
                  <a:pt x="41351" y="39789"/>
                </a:lnTo>
                <a:lnTo>
                  <a:pt x="40373" y="38798"/>
                </a:lnTo>
                <a:lnTo>
                  <a:pt x="37414" y="34378"/>
                </a:lnTo>
                <a:lnTo>
                  <a:pt x="35940" y="31927"/>
                </a:lnTo>
                <a:lnTo>
                  <a:pt x="34455" y="28486"/>
                </a:lnTo>
                <a:lnTo>
                  <a:pt x="34224" y="27990"/>
                </a:lnTo>
                <a:close/>
              </a:path>
              <a:path w="41909" h="40640">
                <a:moveTo>
                  <a:pt x="26210" y="10807"/>
                </a:moveTo>
                <a:lnTo>
                  <a:pt x="21666" y="10807"/>
                </a:lnTo>
                <a:lnTo>
                  <a:pt x="26581" y="22593"/>
                </a:lnTo>
                <a:lnTo>
                  <a:pt x="31707" y="22593"/>
                </a:lnTo>
                <a:lnTo>
                  <a:pt x="26210" y="10807"/>
                </a:lnTo>
                <a:close/>
              </a:path>
            </a:pathLst>
          </a:custGeom>
          <a:solidFill>
            <a:srgbClr val="6F1D46"/>
          </a:solidFill>
        </p:spPr>
        <p:txBody>
          <a:bodyPr wrap="square" lIns="0" tIns="0" rIns="0" bIns="0" rtlCol="0"/>
          <a:lstStyle/>
          <a:p>
            <a:endParaRPr/>
          </a:p>
        </p:txBody>
      </p:sp>
      <p:sp>
        <p:nvSpPr>
          <p:cNvPr id="554" name="object 554">
            <a:extLst>
              <a:ext uri="{FF2B5EF4-FFF2-40B4-BE49-F238E27FC236}">
                <a16:creationId xmlns:a16="http://schemas.microsoft.com/office/drawing/2014/main" id="{2B9D5176-475D-F7CF-EC6F-BA90D4366822}"/>
              </a:ext>
            </a:extLst>
          </p:cNvPr>
          <p:cNvSpPr/>
          <p:nvPr/>
        </p:nvSpPr>
        <p:spPr>
          <a:xfrm>
            <a:off x="9832482" y="1536465"/>
            <a:ext cx="31115" cy="40640"/>
          </a:xfrm>
          <a:custGeom>
            <a:avLst/>
            <a:gdLst/>
            <a:ahLst/>
            <a:cxnLst/>
            <a:rect l="l" t="t" r="r" b="b"/>
            <a:pathLst>
              <a:path w="31115" h="40640">
                <a:moveTo>
                  <a:pt x="12801" y="0"/>
                </a:moveTo>
                <a:lnTo>
                  <a:pt x="0" y="0"/>
                </a:lnTo>
                <a:lnTo>
                  <a:pt x="977" y="3924"/>
                </a:lnTo>
                <a:lnTo>
                  <a:pt x="977" y="5397"/>
                </a:lnTo>
                <a:lnTo>
                  <a:pt x="1473" y="7365"/>
                </a:lnTo>
                <a:lnTo>
                  <a:pt x="1473" y="36829"/>
                </a:lnTo>
                <a:lnTo>
                  <a:pt x="977" y="38303"/>
                </a:lnTo>
                <a:lnTo>
                  <a:pt x="495" y="40258"/>
                </a:lnTo>
                <a:lnTo>
                  <a:pt x="9347" y="40258"/>
                </a:lnTo>
                <a:lnTo>
                  <a:pt x="8492" y="36829"/>
                </a:lnTo>
                <a:lnTo>
                  <a:pt x="8369" y="34861"/>
                </a:lnTo>
                <a:lnTo>
                  <a:pt x="7998" y="33388"/>
                </a:lnTo>
                <a:lnTo>
                  <a:pt x="7874" y="21602"/>
                </a:lnTo>
                <a:lnTo>
                  <a:pt x="16574" y="21602"/>
                </a:lnTo>
                <a:lnTo>
                  <a:pt x="16243" y="21107"/>
                </a:lnTo>
                <a:lnTo>
                  <a:pt x="18207" y="20129"/>
                </a:lnTo>
                <a:lnTo>
                  <a:pt x="8369" y="20129"/>
                </a:lnTo>
                <a:lnTo>
                  <a:pt x="8369" y="4419"/>
                </a:lnTo>
                <a:lnTo>
                  <a:pt x="21917" y="4419"/>
                </a:lnTo>
                <a:lnTo>
                  <a:pt x="16738" y="977"/>
                </a:lnTo>
                <a:lnTo>
                  <a:pt x="12801" y="0"/>
                </a:lnTo>
                <a:close/>
              </a:path>
              <a:path w="31115" h="40640">
                <a:moveTo>
                  <a:pt x="16574" y="21602"/>
                </a:moveTo>
                <a:lnTo>
                  <a:pt x="7874" y="21602"/>
                </a:lnTo>
                <a:lnTo>
                  <a:pt x="8851" y="22593"/>
                </a:lnTo>
                <a:lnTo>
                  <a:pt x="10820" y="25526"/>
                </a:lnTo>
                <a:lnTo>
                  <a:pt x="13284" y="28473"/>
                </a:lnTo>
                <a:lnTo>
                  <a:pt x="18211" y="35356"/>
                </a:lnTo>
                <a:lnTo>
                  <a:pt x="20675" y="37807"/>
                </a:lnTo>
                <a:lnTo>
                  <a:pt x="22644" y="39281"/>
                </a:lnTo>
                <a:lnTo>
                  <a:pt x="30518" y="39281"/>
                </a:lnTo>
                <a:lnTo>
                  <a:pt x="27571" y="35852"/>
                </a:lnTo>
                <a:lnTo>
                  <a:pt x="25107" y="33388"/>
                </a:lnTo>
                <a:lnTo>
                  <a:pt x="19202" y="25526"/>
                </a:lnTo>
                <a:lnTo>
                  <a:pt x="16574" y="21602"/>
                </a:lnTo>
                <a:close/>
              </a:path>
              <a:path w="31115" h="40640">
                <a:moveTo>
                  <a:pt x="21917" y="4419"/>
                </a:moveTo>
                <a:lnTo>
                  <a:pt x="10820" y="4419"/>
                </a:lnTo>
                <a:lnTo>
                  <a:pt x="13284" y="4902"/>
                </a:lnTo>
                <a:lnTo>
                  <a:pt x="16243" y="7848"/>
                </a:lnTo>
                <a:lnTo>
                  <a:pt x="17221" y="9321"/>
                </a:lnTo>
                <a:lnTo>
                  <a:pt x="17221" y="14236"/>
                </a:lnTo>
                <a:lnTo>
                  <a:pt x="16243" y="16205"/>
                </a:lnTo>
                <a:lnTo>
                  <a:pt x="14274" y="17665"/>
                </a:lnTo>
                <a:lnTo>
                  <a:pt x="12801" y="19151"/>
                </a:lnTo>
                <a:lnTo>
                  <a:pt x="10337" y="20129"/>
                </a:lnTo>
                <a:lnTo>
                  <a:pt x="18207" y="20129"/>
                </a:lnTo>
                <a:lnTo>
                  <a:pt x="19202" y="19634"/>
                </a:lnTo>
                <a:lnTo>
                  <a:pt x="22148" y="17665"/>
                </a:lnTo>
                <a:lnTo>
                  <a:pt x="23622" y="15214"/>
                </a:lnTo>
                <a:lnTo>
                  <a:pt x="23622" y="7848"/>
                </a:lnTo>
                <a:lnTo>
                  <a:pt x="22644" y="4902"/>
                </a:lnTo>
                <a:lnTo>
                  <a:pt x="21917" y="4419"/>
                </a:lnTo>
                <a:close/>
              </a:path>
            </a:pathLst>
          </a:custGeom>
          <a:solidFill>
            <a:srgbClr val="6F1D46"/>
          </a:solidFill>
        </p:spPr>
        <p:txBody>
          <a:bodyPr wrap="square" lIns="0" tIns="0" rIns="0" bIns="0" rtlCol="0"/>
          <a:lstStyle/>
          <a:p>
            <a:endParaRPr/>
          </a:p>
        </p:txBody>
      </p:sp>
      <p:sp>
        <p:nvSpPr>
          <p:cNvPr id="555" name="object 555">
            <a:extLst>
              <a:ext uri="{FF2B5EF4-FFF2-40B4-BE49-F238E27FC236}">
                <a16:creationId xmlns:a16="http://schemas.microsoft.com/office/drawing/2014/main" id="{8C4E0113-FD59-2C57-54D1-1EB5F1FCC171}"/>
              </a:ext>
            </a:extLst>
          </p:cNvPr>
          <p:cNvSpPr/>
          <p:nvPr/>
        </p:nvSpPr>
        <p:spPr>
          <a:xfrm>
            <a:off x="9880729" y="1536457"/>
            <a:ext cx="8890" cy="40005"/>
          </a:xfrm>
          <a:custGeom>
            <a:avLst/>
            <a:gdLst/>
            <a:ahLst/>
            <a:cxnLst/>
            <a:rect l="l" t="t" r="r" b="b"/>
            <a:pathLst>
              <a:path w="8890" h="40005">
                <a:moveTo>
                  <a:pt x="8851" y="0"/>
                </a:moveTo>
                <a:lnTo>
                  <a:pt x="0" y="0"/>
                </a:lnTo>
                <a:lnTo>
                  <a:pt x="854" y="3441"/>
                </a:lnTo>
                <a:lnTo>
                  <a:pt x="977" y="5410"/>
                </a:lnTo>
                <a:lnTo>
                  <a:pt x="1473" y="7365"/>
                </a:lnTo>
                <a:lnTo>
                  <a:pt x="1473" y="32905"/>
                </a:lnTo>
                <a:lnTo>
                  <a:pt x="1102" y="34378"/>
                </a:lnTo>
                <a:lnTo>
                  <a:pt x="977" y="36347"/>
                </a:lnTo>
                <a:lnTo>
                  <a:pt x="495" y="37820"/>
                </a:lnTo>
                <a:lnTo>
                  <a:pt x="0" y="39789"/>
                </a:lnTo>
                <a:lnTo>
                  <a:pt x="8851" y="39789"/>
                </a:lnTo>
                <a:lnTo>
                  <a:pt x="7997" y="36347"/>
                </a:lnTo>
                <a:lnTo>
                  <a:pt x="7873" y="34378"/>
                </a:lnTo>
                <a:lnTo>
                  <a:pt x="7503" y="32905"/>
                </a:lnTo>
                <a:lnTo>
                  <a:pt x="7378" y="8839"/>
                </a:lnTo>
                <a:lnTo>
                  <a:pt x="7873" y="6388"/>
                </a:lnTo>
                <a:lnTo>
                  <a:pt x="7873" y="3441"/>
                </a:lnTo>
                <a:lnTo>
                  <a:pt x="8369" y="1968"/>
                </a:lnTo>
                <a:lnTo>
                  <a:pt x="8851" y="0"/>
                </a:lnTo>
                <a:close/>
              </a:path>
            </a:pathLst>
          </a:custGeom>
          <a:solidFill>
            <a:srgbClr val="6F1D46"/>
          </a:solidFill>
        </p:spPr>
        <p:txBody>
          <a:bodyPr wrap="square" lIns="0" tIns="0" rIns="0" bIns="0" rtlCol="0"/>
          <a:lstStyle/>
          <a:p>
            <a:endParaRPr/>
          </a:p>
        </p:txBody>
      </p:sp>
      <p:sp>
        <p:nvSpPr>
          <p:cNvPr id="556" name="object 556">
            <a:extLst>
              <a:ext uri="{FF2B5EF4-FFF2-40B4-BE49-F238E27FC236}">
                <a16:creationId xmlns:a16="http://schemas.microsoft.com/office/drawing/2014/main" id="{7F7294CB-0A83-4F6C-F4DD-E53EF3BDEAAB}"/>
              </a:ext>
            </a:extLst>
          </p:cNvPr>
          <p:cNvSpPr/>
          <p:nvPr/>
        </p:nvSpPr>
        <p:spPr>
          <a:xfrm>
            <a:off x="9894515" y="1537448"/>
            <a:ext cx="37465" cy="39370"/>
          </a:xfrm>
          <a:custGeom>
            <a:avLst/>
            <a:gdLst/>
            <a:ahLst/>
            <a:cxnLst/>
            <a:rect l="l" t="t" r="r" b="b"/>
            <a:pathLst>
              <a:path w="37465" h="39369">
                <a:moveTo>
                  <a:pt x="9347" y="0"/>
                </a:moveTo>
                <a:lnTo>
                  <a:pt x="0" y="0"/>
                </a:lnTo>
                <a:lnTo>
                  <a:pt x="3936" y="3924"/>
                </a:lnTo>
                <a:lnTo>
                  <a:pt x="4432" y="4902"/>
                </a:lnTo>
                <a:lnTo>
                  <a:pt x="5410" y="5880"/>
                </a:lnTo>
                <a:lnTo>
                  <a:pt x="5410" y="30441"/>
                </a:lnTo>
                <a:lnTo>
                  <a:pt x="4927" y="32893"/>
                </a:lnTo>
                <a:lnTo>
                  <a:pt x="4927" y="35839"/>
                </a:lnTo>
                <a:lnTo>
                  <a:pt x="4432" y="37312"/>
                </a:lnTo>
                <a:lnTo>
                  <a:pt x="3936" y="39281"/>
                </a:lnTo>
                <a:lnTo>
                  <a:pt x="11810" y="39281"/>
                </a:lnTo>
                <a:lnTo>
                  <a:pt x="10953" y="35839"/>
                </a:lnTo>
                <a:lnTo>
                  <a:pt x="10833" y="33883"/>
                </a:lnTo>
                <a:lnTo>
                  <a:pt x="10337" y="31915"/>
                </a:lnTo>
                <a:lnTo>
                  <a:pt x="10337" y="12268"/>
                </a:lnTo>
                <a:lnTo>
                  <a:pt x="17227" y="12268"/>
                </a:lnTo>
                <a:lnTo>
                  <a:pt x="15747" y="10299"/>
                </a:lnTo>
                <a:lnTo>
                  <a:pt x="14770" y="8343"/>
                </a:lnTo>
                <a:lnTo>
                  <a:pt x="13284" y="6870"/>
                </a:lnTo>
                <a:lnTo>
                  <a:pt x="11328" y="3924"/>
                </a:lnTo>
                <a:lnTo>
                  <a:pt x="9347" y="0"/>
                </a:lnTo>
                <a:close/>
              </a:path>
              <a:path w="37465" h="39369">
                <a:moveTo>
                  <a:pt x="17227" y="12268"/>
                </a:moveTo>
                <a:lnTo>
                  <a:pt x="10337" y="12268"/>
                </a:lnTo>
                <a:lnTo>
                  <a:pt x="25107" y="31419"/>
                </a:lnTo>
                <a:lnTo>
                  <a:pt x="29044" y="37312"/>
                </a:lnTo>
                <a:lnTo>
                  <a:pt x="29540" y="38303"/>
                </a:lnTo>
                <a:lnTo>
                  <a:pt x="29540" y="38798"/>
                </a:lnTo>
                <a:lnTo>
                  <a:pt x="36931" y="38798"/>
                </a:lnTo>
                <a:lnTo>
                  <a:pt x="36436" y="37807"/>
                </a:lnTo>
                <a:lnTo>
                  <a:pt x="36436" y="36830"/>
                </a:lnTo>
                <a:lnTo>
                  <a:pt x="35940" y="34861"/>
                </a:lnTo>
                <a:lnTo>
                  <a:pt x="35445" y="33388"/>
                </a:lnTo>
                <a:lnTo>
                  <a:pt x="35445" y="29946"/>
                </a:lnTo>
                <a:lnTo>
                  <a:pt x="30518" y="29946"/>
                </a:lnTo>
                <a:lnTo>
                  <a:pt x="17227" y="12268"/>
                </a:lnTo>
                <a:close/>
              </a:path>
              <a:path w="37465" h="39369">
                <a:moveTo>
                  <a:pt x="36931" y="0"/>
                </a:moveTo>
                <a:lnTo>
                  <a:pt x="29044" y="0"/>
                </a:lnTo>
                <a:lnTo>
                  <a:pt x="30035" y="3924"/>
                </a:lnTo>
                <a:lnTo>
                  <a:pt x="30153" y="5880"/>
                </a:lnTo>
                <a:lnTo>
                  <a:pt x="30396" y="6870"/>
                </a:lnTo>
                <a:lnTo>
                  <a:pt x="30518" y="29946"/>
                </a:lnTo>
                <a:lnTo>
                  <a:pt x="35445" y="29946"/>
                </a:lnTo>
                <a:lnTo>
                  <a:pt x="35545" y="8343"/>
                </a:lnTo>
                <a:lnTo>
                  <a:pt x="35841" y="6870"/>
                </a:lnTo>
                <a:lnTo>
                  <a:pt x="35940" y="3429"/>
                </a:lnTo>
                <a:lnTo>
                  <a:pt x="36436" y="1955"/>
                </a:lnTo>
                <a:lnTo>
                  <a:pt x="36931" y="0"/>
                </a:lnTo>
                <a:close/>
              </a:path>
            </a:pathLst>
          </a:custGeom>
          <a:solidFill>
            <a:srgbClr val="6F1D46"/>
          </a:solidFill>
        </p:spPr>
        <p:txBody>
          <a:bodyPr wrap="square" lIns="0" tIns="0" rIns="0" bIns="0" rtlCol="0"/>
          <a:lstStyle/>
          <a:p>
            <a:endParaRPr/>
          </a:p>
        </p:txBody>
      </p:sp>
      <p:sp>
        <p:nvSpPr>
          <p:cNvPr id="557" name="object 557">
            <a:extLst>
              <a:ext uri="{FF2B5EF4-FFF2-40B4-BE49-F238E27FC236}">
                <a16:creationId xmlns:a16="http://schemas.microsoft.com/office/drawing/2014/main" id="{46387DCC-3B97-6DDF-E0E3-2D024D12997D}"/>
              </a:ext>
            </a:extLst>
          </p:cNvPr>
          <p:cNvSpPr/>
          <p:nvPr/>
        </p:nvSpPr>
        <p:spPr>
          <a:xfrm>
            <a:off x="9935867" y="1536459"/>
            <a:ext cx="38100" cy="39370"/>
          </a:xfrm>
          <a:custGeom>
            <a:avLst/>
            <a:gdLst/>
            <a:ahLst/>
            <a:cxnLst/>
            <a:rect l="l" t="t" r="r" b="b"/>
            <a:pathLst>
              <a:path w="38100" h="39369">
                <a:moveTo>
                  <a:pt x="10833" y="0"/>
                </a:moveTo>
                <a:lnTo>
                  <a:pt x="0" y="0"/>
                </a:lnTo>
                <a:lnTo>
                  <a:pt x="1473" y="1968"/>
                </a:lnTo>
                <a:lnTo>
                  <a:pt x="2463" y="3924"/>
                </a:lnTo>
                <a:lnTo>
                  <a:pt x="3454" y="5397"/>
                </a:lnTo>
                <a:lnTo>
                  <a:pt x="5422" y="9334"/>
                </a:lnTo>
                <a:lnTo>
                  <a:pt x="6400" y="11785"/>
                </a:lnTo>
                <a:lnTo>
                  <a:pt x="15760" y="39281"/>
                </a:lnTo>
                <a:lnTo>
                  <a:pt x="20675" y="39281"/>
                </a:lnTo>
                <a:lnTo>
                  <a:pt x="24844" y="28981"/>
                </a:lnTo>
                <a:lnTo>
                  <a:pt x="18707" y="28981"/>
                </a:lnTo>
                <a:lnTo>
                  <a:pt x="11328" y="7365"/>
                </a:lnTo>
                <a:lnTo>
                  <a:pt x="10833" y="5397"/>
                </a:lnTo>
                <a:lnTo>
                  <a:pt x="10833" y="3924"/>
                </a:lnTo>
                <a:lnTo>
                  <a:pt x="10337" y="2451"/>
                </a:lnTo>
                <a:lnTo>
                  <a:pt x="10337" y="977"/>
                </a:lnTo>
                <a:lnTo>
                  <a:pt x="10833" y="0"/>
                </a:lnTo>
                <a:close/>
              </a:path>
              <a:path w="38100" h="39369">
                <a:moveTo>
                  <a:pt x="37909" y="0"/>
                </a:moveTo>
                <a:lnTo>
                  <a:pt x="28067" y="0"/>
                </a:lnTo>
                <a:lnTo>
                  <a:pt x="28067" y="3924"/>
                </a:lnTo>
                <a:lnTo>
                  <a:pt x="27571" y="5397"/>
                </a:lnTo>
                <a:lnTo>
                  <a:pt x="27076" y="7365"/>
                </a:lnTo>
                <a:lnTo>
                  <a:pt x="26593" y="8839"/>
                </a:lnTo>
                <a:lnTo>
                  <a:pt x="18707" y="28981"/>
                </a:lnTo>
                <a:lnTo>
                  <a:pt x="24844" y="28981"/>
                </a:lnTo>
                <a:lnTo>
                  <a:pt x="32004" y="11290"/>
                </a:lnTo>
                <a:lnTo>
                  <a:pt x="33489" y="8343"/>
                </a:lnTo>
                <a:lnTo>
                  <a:pt x="34467" y="5397"/>
                </a:lnTo>
                <a:lnTo>
                  <a:pt x="35445" y="3924"/>
                </a:lnTo>
                <a:lnTo>
                  <a:pt x="36931" y="977"/>
                </a:lnTo>
                <a:lnTo>
                  <a:pt x="37909" y="0"/>
                </a:lnTo>
                <a:close/>
              </a:path>
            </a:pathLst>
          </a:custGeom>
          <a:solidFill>
            <a:srgbClr val="6F1D46"/>
          </a:solidFill>
        </p:spPr>
        <p:txBody>
          <a:bodyPr wrap="square" lIns="0" tIns="0" rIns="0" bIns="0" rtlCol="0"/>
          <a:lstStyle/>
          <a:p>
            <a:endParaRPr/>
          </a:p>
        </p:txBody>
      </p:sp>
      <p:sp>
        <p:nvSpPr>
          <p:cNvPr id="558" name="object 558">
            <a:extLst>
              <a:ext uri="{FF2B5EF4-FFF2-40B4-BE49-F238E27FC236}">
                <a16:creationId xmlns:a16="http://schemas.microsoft.com/office/drawing/2014/main" id="{E02B8EE9-F43F-017D-A27A-EDD9EFE80FD6}"/>
              </a:ext>
            </a:extLst>
          </p:cNvPr>
          <p:cNvSpPr/>
          <p:nvPr/>
        </p:nvSpPr>
        <p:spPr>
          <a:xfrm>
            <a:off x="9979198" y="1536462"/>
            <a:ext cx="24130" cy="40005"/>
          </a:xfrm>
          <a:custGeom>
            <a:avLst/>
            <a:gdLst/>
            <a:ahLst/>
            <a:cxnLst/>
            <a:rect l="l" t="t" r="r" b="b"/>
            <a:pathLst>
              <a:path w="24129" h="40005">
                <a:moveTo>
                  <a:pt x="124" y="39281"/>
                </a:moveTo>
                <a:lnTo>
                  <a:pt x="0" y="39776"/>
                </a:lnTo>
                <a:lnTo>
                  <a:pt x="124" y="39281"/>
                </a:lnTo>
                <a:close/>
              </a:path>
              <a:path w="24129" h="40005">
                <a:moveTo>
                  <a:pt x="21666" y="0"/>
                </a:moveTo>
                <a:lnTo>
                  <a:pt x="0" y="0"/>
                </a:lnTo>
                <a:lnTo>
                  <a:pt x="977" y="3924"/>
                </a:lnTo>
                <a:lnTo>
                  <a:pt x="1102" y="5892"/>
                </a:lnTo>
                <a:lnTo>
                  <a:pt x="1348" y="6870"/>
                </a:lnTo>
                <a:lnTo>
                  <a:pt x="1373" y="31432"/>
                </a:lnTo>
                <a:lnTo>
                  <a:pt x="1077" y="32893"/>
                </a:lnTo>
                <a:lnTo>
                  <a:pt x="977" y="36334"/>
                </a:lnTo>
                <a:lnTo>
                  <a:pt x="495" y="37807"/>
                </a:lnTo>
                <a:lnTo>
                  <a:pt x="124" y="39281"/>
                </a:lnTo>
                <a:lnTo>
                  <a:pt x="20675" y="39281"/>
                </a:lnTo>
                <a:lnTo>
                  <a:pt x="22155" y="35356"/>
                </a:lnTo>
                <a:lnTo>
                  <a:pt x="6896" y="35356"/>
                </a:lnTo>
                <a:lnTo>
                  <a:pt x="6896" y="21602"/>
                </a:lnTo>
                <a:lnTo>
                  <a:pt x="17558" y="21602"/>
                </a:lnTo>
                <a:lnTo>
                  <a:pt x="20180" y="17678"/>
                </a:lnTo>
                <a:lnTo>
                  <a:pt x="7391" y="17678"/>
                </a:lnTo>
                <a:lnTo>
                  <a:pt x="7391" y="4902"/>
                </a:lnTo>
                <a:lnTo>
                  <a:pt x="19554" y="4902"/>
                </a:lnTo>
                <a:lnTo>
                  <a:pt x="21666" y="0"/>
                </a:lnTo>
                <a:close/>
              </a:path>
              <a:path w="24129" h="40005">
                <a:moveTo>
                  <a:pt x="23634" y="31432"/>
                </a:moveTo>
                <a:lnTo>
                  <a:pt x="21666" y="32893"/>
                </a:lnTo>
                <a:lnTo>
                  <a:pt x="18707" y="33883"/>
                </a:lnTo>
                <a:lnTo>
                  <a:pt x="15748" y="34378"/>
                </a:lnTo>
                <a:lnTo>
                  <a:pt x="13284" y="34861"/>
                </a:lnTo>
                <a:lnTo>
                  <a:pt x="10337" y="35356"/>
                </a:lnTo>
                <a:lnTo>
                  <a:pt x="22155" y="35356"/>
                </a:lnTo>
                <a:lnTo>
                  <a:pt x="23634" y="31432"/>
                </a:lnTo>
                <a:close/>
              </a:path>
              <a:path w="24129" h="40005">
                <a:moveTo>
                  <a:pt x="17558" y="21602"/>
                </a:moveTo>
                <a:lnTo>
                  <a:pt x="10833" y="21602"/>
                </a:lnTo>
                <a:lnTo>
                  <a:pt x="12306" y="22098"/>
                </a:lnTo>
                <a:lnTo>
                  <a:pt x="13779" y="22098"/>
                </a:lnTo>
                <a:lnTo>
                  <a:pt x="14770" y="22580"/>
                </a:lnTo>
                <a:lnTo>
                  <a:pt x="16243" y="23571"/>
                </a:lnTo>
                <a:lnTo>
                  <a:pt x="17558" y="21602"/>
                </a:lnTo>
                <a:close/>
              </a:path>
              <a:path w="24129" h="40005">
                <a:moveTo>
                  <a:pt x="19554" y="4902"/>
                </a:moveTo>
                <a:lnTo>
                  <a:pt x="12801" y="4902"/>
                </a:lnTo>
                <a:lnTo>
                  <a:pt x="14274" y="5397"/>
                </a:lnTo>
                <a:lnTo>
                  <a:pt x="15748" y="5397"/>
                </a:lnTo>
                <a:lnTo>
                  <a:pt x="17233" y="5892"/>
                </a:lnTo>
                <a:lnTo>
                  <a:pt x="18707" y="6870"/>
                </a:lnTo>
                <a:lnTo>
                  <a:pt x="19554" y="4902"/>
                </a:lnTo>
                <a:close/>
              </a:path>
            </a:pathLst>
          </a:custGeom>
          <a:solidFill>
            <a:srgbClr val="6F1D46"/>
          </a:solidFill>
        </p:spPr>
        <p:txBody>
          <a:bodyPr wrap="square" lIns="0" tIns="0" rIns="0" bIns="0" rtlCol="0"/>
          <a:lstStyle/>
          <a:p>
            <a:endParaRPr/>
          </a:p>
        </p:txBody>
      </p:sp>
      <p:sp>
        <p:nvSpPr>
          <p:cNvPr id="559" name="object 559">
            <a:extLst>
              <a:ext uri="{FF2B5EF4-FFF2-40B4-BE49-F238E27FC236}">
                <a16:creationId xmlns:a16="http://schemas.microsoft.com/office/drawing/2014/main" id="{E3D7FB18-027E-2033-68BE-188EB50C2F41}"/>
              </a:ext>
            </a:extLst>
          </p:cNvPr>
          <p:cNvSpPr/>
          <p:nvPr/>
        </p:nvSpPr>
        <p:spPr>
          <a:xfrm>
            <a:off x="10007261" y="1536947"/>
            <a:ext cx="21590" cy="40640"/>
          </a:xfrm>
          <a:custGeom>
            <a:avLst/>
            <a:gdLst/>
            <a:ahLst/>
            <a:cxnLst/>
            <a:rect l="l" t="t" r="r" b="b"/>
            <a:pathLst>
              <a:path w="21590" h="40640">
                <a:moveTo>
                  <a:pt x="0" y="30937"/>
                </a:moveTo>
                <a:lnTo>
                  <a:pt x="0" y="38315"/>
                </a:lnTo>
                <a:lnTo>
                  <a:pt x="1968" y="39293"/>
                </a:lnTo>
                <a:lnTo>
                  <a:pt x="2959" y="39293"/>
                </a:lnTo>
                <a:lnTo>
                  <a:pt x="4432" y="39789"/>
                </a:lnTo>
                <a:lnTo>
                  <a:pt x="5422" y="40271"/>
                </a:lnTo>
                <a:lnTo>
                  <a:pt x="12306" y="40271"/>
                </a:lnTo>
                <a:lnTo>
                  <a:pt x="15265" y="38798"/>
                </a:lnTo>
                <a:lnTo>
                  <a:pt x="17729" y="36830"/>
                </a:lnTo>
                <a:lnTo>
                  <a:pt x="19210" y="35356"/>
                </a:lnTo>
                <a:lnTo>
                  <a:pt x="6400" y="35356"/>
                </a:lnTo>
                <a:lnTo>
                  <a:pt x="5422" y="34874"/>
                </a:lnTo>
                <a:lnTo>
                  <a:pt x="3936" y="34378"/>
                </a:lnTo>
                <a:lnTo>
                  <a:pt x="990" y="32410"/>
                </a:lnTo>
                <a:lnTo>
                  <a:pt x="0" y="30937"/>
                </a:lnTo>
                <a:close/>
              </a:path>
              <a:path w="21590" h="40640">
                <a:moveTo>
                  <a:pt x="15265" y="0"/>
                </a:moveTo>
                <a:lnTo>
                  <a:pt x="9359" y="0"/>
                </a:lnTo>
                <a:lnTo>
                  <a:pt x="6400" y="990"/>
                </a:lnTo>
                <a:lnTo>
                  <a:pt x="3936" y="2946"/>
                </a:lnTo>
                <a:lnTo>
                  <a:pt x="1473" y="5397"/>
                </a:lnTo>
                <a:lnTo>
                  <a:pt x="495" y="7861"/>
                </a:lnTo>
                <a:lnTo>
                  <a:pt x="495" y="12776"/>
                </a:lnTo>
                <a:lnTo>
                  <a:pt x="9359" y="22098"/>
                </a:lnTo>
                <a:lnTo>
                  <a:pt x="11328" y="23583"/>
                </a:lnTo>
                <a:lnTo>
                  <a:pt x="14770" y="27012"/>
                </a:lnTo>
                <a:lnTo>
                  <a:pt x="15265" y="28486"/>
                </a:lnTo>
                <a:lnTo>
                  <a:pt x="15265" y="31432"/>
                </a:lnTo>
                <a:lnTo>
                  <a:pt x="14770" y="32905"/>
                </a:lnTo>
                <a:lnTo>
                  <a:pt x="11823" y="34874"/>
                </a:lnTo>
                <a:lnTo>
                  <a:pt x="10337" y="35356"/>
                </a:lnTo>
                <a:lnTo>
                  <a:pt x="19210" y="35356"/>
                </a:lnTo>
                <a:lnTo>
                  <a:pt x="20192" y="34378"/>
                </a:lnTo>
                <a:lnTo>
                  <a:pt x="21170" y="31927"/>
                </a:lnTo>
                <a:lnTo>
                  <a:pt x="21170" y="26035"/>
                </a:lnTo>
                <a:lnTo>
                  <a:pt x="20675" y="24066"/>
                </a:lnTo>
                <a:lnTo>
                  <a:pt x="17729" y="20142"/>
                </a:lnTo>
                <a:lnTo>
                  <a:pt x="15760" y="18173"/>
                </a:lnTo>
                <a:lnTo>
                  <a:pt x="12306" y="16205"/>
                </a:lnTo>
                <a:lnTo>
                  <a:pt x="10337" y="14744"/>
                </a:lnTo>
                <a:lnTo>
                  <a:pt x="8864" y="13754"/>
                </a:lnTo>
                <a:lnTo>
                  <a:pt x="6896" y="11785"/>
                </a:lnTo>
                <a:lnTo>
                  <a:pt x="6400" y="10807"/>
                </a:lnTo>
                <a:lnTo>
                  <a:pt x="6400" y="7861"/>
                </a:lnTo>
                <a:lnTo>
                  <a:pt x="6896" y="6388"/>
                </a:lnTo>
                <a:lnTo>
                  <a:pt x="8864" y="4419"/>
                </a:lnTo>
                <a:lnTo>
                  <a:pt x="10337" y="3937"/>
                </a:lnTo>
                <a:lnTo>
                  <a:pt x="19697" y="3937"/>
                </a:lnTo>
                <a:lnTo>
                  <a:pt x="19697" y="1473"/>
                </a:lnTo>
                <a:lnTo>
                  <a:pt x="18707" y="990"/>
                </a:lnTo>
                <a:lnTo>
                  <a:pt x="17729" y="990"/>
                </a:lnTo>
                <a:lnTo>
                  <a:pt x="16738" y="495"/>
                </a:lnTo>
                <a:lnTo>
                  <a:pt x="15265" y="0"/>
                </a:lnTo>
                <a:close/>
              </a:path>
              <a:path w="21590" h="40640">
                <a:moveTo>
                  <a:pt x="19697" y="3937"/>
                </a:moveTo>
                <a:lnTo>
                  <a:pt x="13296" y="3937"/>
                </a:lnTo>
                <a:lnTo>
                  <a:pt x="14770" y="4419"/>
                </a:lnTo>
                <a:lnTo>
                  <a:pt x="15760" y="4914"/>
                </a:lnTo>
                <a:lnTo>
                  <a:pt x="16738" y="5892"/>
                </a:lnTo>
                <a:lnTo>
                  <a:pt x="18211" y="6388"/>
                </a:lnTo>
                <a:lnTo>
                  <a:pt x="19202" y="7861"/>
                </a:lnTo>
                <a:lnTo>
                  <a:pt x="19697" y="7861"/>
                </a:lnTo>
                <a:lnTo>
                  <a:pt x="19697" y="3937"/>
                </a:lnTo>
                <a:close/>
              </a:path>
            </a:pathLst>
          </a:custGeom>
          <a:solidFill>
            <a:srgbClr val="6F1D46"/>
          </a:solidFill>
        </p:spPr>
        <p:txBody>
          <a:bodyPr wrap="square" lIns="0" tIns="0" rIns="0" bIns="0" rtlCol="0"/>
          <a:lstStyle/>
          <a:p>
            <a:endParaRPr/>
          </a:p>
        </p:txBody>
      </p:sp>
      <p:sp>
        <p:nvSpPr>
          <p:cNvPr id="560" name="object 560">
            <a:extLst>
              <a:ext uri="{FF2B5EF4-FFF2-40B4-BE49-F238E27FC236}">
                <a16:creationId xmlns:a16="http://schemas.microsoft.com/office/drawing/2014/main" id="{F811743C-9C5B-3CE0-3A2F-2C841E7ADB2E}"/>
              </a:ext>
            </a:extLst>
          </p:cNvPr>
          <p:cNvSpPr/>
          <p:nvPr/>
        </p:nvSpPr>
        <p:spPr>
          <a:xfrm>
            <a:off x="10030894" y="1536952"/>
            <a:ext cx="31115" cy="39370"/>
          </a:xfrm>
          <a:custGeom>
            <a:avLst/>
            <a:gdLst/>
            <a:ahLst/>
            <a:cxnLst/>
            <a:rect l="l" t="t" r="r" b="b"/>
            <a:pathLst>
              <a:path w="31115" h="39369">
                <a:moveTo>
                  <a:pt x="18224" y="4419"/>
                </a:moveTo>
                <a:lnTo>
                  <a:pt x="12801" y="4419"/>
                </a:lnTo>
                <a:lnTo>
                  <a:pt x="12801" y="32410"/>
                </a:lnTo>
                <a:lnTo>
                  <a:pt x="12306" y="33883"/>
                </a:lnTo>
                <a:lnTo>
                  <a:pt x="12306" y="35356"/>
                </a:lnTo>
                <a:lnTo>
                  <a:pt x="11328" y="39293"/>
                </a:lnTo>
                <a:lnTo>
                  <a:pt x="19697" y="39293"/>
                </a:lnTo>
                <a:lnTo>
                  <a:pt x="18707" y="35356"/>
                </a:lnTo>
                <a:lnTo>
                  <a:pt x="18707" y="33883"/>
                </a:lnTo>
                <a:lnTo>
                  <a:pt x="18224" y="32410"/>
                </a:lnTo>
                <a:lnTo>
                  <a:pt x="18224" y="4419"/>
                </a:lnTo>
                <a:close/>
              </a:path>
              <a:path w="31115" h="39369">
                <a:moveTo>
                  <a:pt x="30530" y="0"/>
                </a:moveTo>
                <a:lnTo>
                  <a:pt x="1968" y="0"/>
                </a:lnTo>
                <a:lnTo>
                  <a:pt x="0" y="6870"/>
                </a:lnTo>
                <a:lnTo>
                  <a:pt x="1968" y="5892"/>
                </a:lnTo>
                <a:lnTo>
                  <a:pt x="4432" y="5397"/>
                </a:lnTo>
                <a:lnTo>
                  <a:pt x="7391"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61" name="object 561">
            <a:extLst>
              <a:ext uri="{FF2B5EF4-FFF2-40B4-BE49-F238E27FC236}">
                <a16:creationId xmlns:a16="http://schemas.microsoft.com/office/drawing/2014/main" id="{94DF8615-A6DF-376F-7FF5-4A891BC5C9E9}"/>
              </a:ext>
            </a:extLst>
          </p:cNvPr>
          <p:cNvSpPr/>
          <p:nvPr/>
        </p:nvSpPr>
        <p:spPr>
          <a:xfrm>
            <a:off x="10063393" y="1537448"/>
            <a:ext cx="45085" cy="41275"/>
          </a:xfrm>
          <a:custGeom>
            <a:avLst/>
            <a:gdLst/>
            <a:ahLst/>
            <a:cxnLst/>
            <a:rect l="l" t="t" r="r" b="b"/>
            <a:pathLst>
              <a:path w="45084" h="41275">
                <a:moveTo>
                  <a:pt x="41846" y="12763"/>
                </a:moveTo>
                <a:lnTo>
                  <a:pt x="35940" y="12763"/>
                </a:lnTo>
                <a:lnTo>
                  <a:pt x="35940" y="31915"/>
                </a:lnTo>
                <a:lnTo>
                  <a:pt x="35543" y="33883"/>
                </a:lnTo>
                <a:lnTo>
                  <a:pt x="35445" y="37312"/>
                </a:lnTo>
                <a:lnTo>
                  <a:pt x="34950" y="38798"/>
                </a:lnTo>
                <a:lnTo>
                  <a:pt x="34455" y="40754"/>
                </a:lnTo>
                <a:lnTo>
                  <a:pt x="43319" y="40754"/>
                </a:lnTo>
                <a:lnTo>
                  <a:pt x="42462" y="37312"/>
                </a:lnTo>
                <a:lnTo>
                  <a:pt x="42341" y="35356"/>
                </a:lnTo>
                <a:lnTo>
                  <a:pt x="41971" y="33883"/>
                </a:lnTo>
                <a:lnTo>
                  <a:pt x="41846" y="12763"/>
                </a:lnTo>
                <a:close/>
              </a:path>
              <a:path w="45084" h="41275">
                <a:moveTo>
                  <a:pt x="8851" y="0"/>
                </a:moveTo>
                <a:lnTo>
                  <a:pt x="0" y="0"/>
                </a:lnTo>
                <a:lnTo>
                  <a:pt x="3936" y="4902"/>
                </a:lnTo>
                <a:lnTo>
                  <a:pt x="3936" y="30441"/>
                </a:lnTo>
                <a:lnTo>
                  <a:pt x="3441" y="32893"/>
                </a:lnTo>
                <a:lnTo>
                  <a:pt x="3441" y="35839"/>
                </a:lnTo>
                <a:lnTo>
                  <a:pt x="2946" y="37312"/>
                </a:lnTo>
                <a:lnTo>
                  <a:pt x="2451" y="39281"/>
                </a:lnTo>
                <a:lnTo>
                  <a:pt x="11315" y="39281"/>
                </a:lnTo>
                <a:lnTo>
                  <a:pt x="10458" y="35839"/>
                </a:lnTo>
                <a:lnTo>
                  <a:pt x="10337" y="33883"/>
                </a:lnTo>
                <a:lnTo>
                  <a:pt x="9842" y="31915"/>
                </a:lnTo>
                <a:lnTo>
                  <a:pt x="9842" y="27495"/>
                </a:lnTo>
                <a:lnTo>
                  <a:pt x="10337" y="27495"/>
                </a:lnTo>
                <a:lnTo>
                  <a:pt x="10337" y="13258"/>
                </a:lnTo>
                <a:lnTo>
                  <a:pt x="17881" y="13258"/>
                </a:lnTo>
                <a:lnTo>
                  <a:pt x="10337" y="3924"/>
                </a:lnTo>
                <a:lnTo>
                  <a:pt x="9842" y="3429"/>
                </a:lnTo>
                <a:lnTo>
                  <a:pt x="9842" y="2451"/>
                </a:lnTo>
                <a:lnTo>
                  <a:pt x="9347" y="1955"/>
                </a:lnTo>
                <a:lnTo>
                  <a:pt x="8851" y="977"/>
                </a:lnTo>
                <a:lnTo>
                  <a:pt x="8851" y="0"/>
                </a:lnTo>
                <a:close/>
              </a:path>
              <a:path w="45084" h="41275">
                <a:moveTo>
                  <a:pt x="17881" y="13258"/>
                </a:moveTo>
                <a:lnTo>
                  <a:pt x="10337" y="13258"/>
                </a:lnTo>
                <a:lnTo>
                  <a:pt x="23139" y="29464"/>
                </a:lnTo>
                <a:lnTo>
                  <a:pt x="31044" y="19151"/>
                </a:lnTo>
                <a:lnTo>
                  <a:pt x="22644" y="19151"/>
                </a:lnTo>
                <a:lnTo>
                  <a:pt x="17881" y="13258"/>
                </a:lnTo>
                <a:close/>
              </a:path>
              <a:path w="45084" h="41275">
                <a:moveTo>
                  <a:pt x="44792" y="482"/>
                </a:moveTo>
                <a:lnTo>
                  <a:pt x="35940" y="482"/>
                </a:lnTo>
                <a:lnTo>
                  <a:pt x="35940" y="1460"/>
                </a:lnTo>
                <a:lnTo>
                  <a:pt x="34950" y="3429"/>
                </a:lnTo>
                <a:lnTo>
                  <a:pt x="34455" y="3924"/>
                </a:lnTo>
                <a:lnTo>
                  <a:pt x="33972" y="4902"/>
                </a:lnTo>
                <a:lnTo>
                  <a:pt x="22644" y="19151"/>
                </a:lnTo>
                <a:lnTo>
                  <a:pt x="31044" y="19151"/>
                </a:lnTo>
                <a:lnTo>
                  <a:pt x="35940" y="12763"/>
                </a:lnTo>
                <a:lnTo>
                  <a:pt x="41846" y="12763"/>
                </a:lnTo>
                <a:lnTo>
                  <a:pt x="41846" y="7366"/>
                </a:lnTo>
                <a:lnTo>
                  <a:pt x="42341" y="5880"/>
                </a:lnTo>
                <a:lnTo>
                  <a:pt x="42824" y="3924"/>
                </a:lnTo>
                <a:lnTo>
                  <a:pt x="43814" y="2451"/>
                </a:lnTo>
                <a:lnTo>
                  <a:pt x="44792" y="482"/>
                </a:lnTo>
                <a:close/>
              </a:path>
            </a:pathLst>
          </a:custGeom>
          <a:solidFill>
            <a:srgbClr val="6F1D46"/>
          </a:solidFill>
        </p:spPr>
        <p:txBody>
          <a:bodyPr wrap="square" lIns="0" tIns="0" rIns="0" bIns="0" rtlCol="0"/>
          <a:lstStyle/>
          <a:p>
            <a:endParaRPr/>
          </a:p>
        </p:txBody>
      </p:sp>
      <p:sp>
        <p:nvSpPr>
          <p:cNvPr id="562" name="object 562">
            <a:extLst>
              <a:ext uri="{FF2B5EF4-FFF2-40B4-BE49-F238E27FC236}">
                <a16:creationId xmlns:a16="http://schemas.microsoft.com/office/drawing/2014/main" id="{CAF2FF92-62EE-C6C6-53A8-02B6F544EE55}"/>
              </a:ext>
            </a:extLst>
          </p:cNvPr>
          <p:cNvSpPr/>
          <p:nvPr/>
        </p:nvSpPr>
        <p:spPr>
          <a:xfrm>
            <a:off x="10114101" y="1536462"/>
            <a:ext cx="23495" cy="40005"/>
          </a:xfrm>
          <a:custGeom>
            <a:avLst/>
            <a:gdLst/>
            <a:ahLst/>
            <a:cxnLst/>
            <a:rect l="l" t="t" r="r" b="b"/>
            <a:pathLst>
              <a:path w="23495" h="40005">
                <a:moveTo>
                  <a:pt x="124" y="39281"/>
                </a:moveTo>
                <a:lnTo>
                  <a:pt x="0" y="39776"/>
                </a:lnTo>
                <a:lnTo>
                  <a:pt x="124" y="39281"/>
                </a:lnTo>
                <a:close/>
              </a:path>
              <a:path w="23495" h="40005">
                <a:moveTo>
                  <a:pt x="21666" y="0"/>
                </a:moveTo>
                <a:lnTo>
                  <a:pt x="0" y="0"/>
                </a:lnTo>
                <a:lnTo>
                  <a:pt x="990" y="3924"/>
                </a:lnTo>
                <a:lnTo>
                  <a:pt x="1112" y="5892"/>
                </a:lnTo>
                <a:lnTo>
                  <a:pt x="1351" y="6870"/>
                </a:lnTo>
                <a:lnTo>
                  <a:pt x="1375" y="31432"/>
                </a:lnTo>
                <a:lnTo>
                  <a:pt x="1088" y="32893"/>
                </a:lnTo>
                <a:lnTo>
                  <a:pt x="990" y="36334"/>
                </a:lnTo>
                <a:lnTo>
                  <a:pt x="495" y="37807"/>
                </a:lnTo>
                <a:lnTo>
                  <a:pt x="124" y="39281"/>
                </a:lnTo>
                <a:lnTo>
                  <a:pt x="20193" y="39281"/>
                </a:lnTo>
                <a:lnTo>
                  <a:pt x="21666" y="35356"/>
                </a:lnTo>
                <a:lnTo>
                  <a:pt x="6400" y="35356"/>
                </a:lnTo>
                <a:lnTo>
                  <a:pt x="6400" y="21602"/>
                </a:lnTo>
                <a:lnTo>
                  <a:pt x="17075" y="21602"/>
                </a:lnTo>
                <a:lnTo>
                  <a:pt x="19697" y="17678"/>
                </a:lnTo>
                <a:lnTo>
                  <a:pt x="6896" y="17678"/>
                </a:lnTo>
                <a:lnTo>
                  <a:pt x="6896" y="4902"/>
                </a:lnTo>
                <a:lnTo>
                  <a:pt x="19554" y="4902"/>
                </a:lnTo>
                <a:lnTo>
                  <a:pt x="21666" y="0"/>
                </a:lnTo>
                <a:close/>
              </a:path>
              <a:path w="23495" h="40005">
                <a:moveTo>
                  <a:pt x="23139" y="31432"/>
                </a:moveTo>
                <a:lnTo>
                  <a:pt x="21170" y="32893"/>
                </a:lnTo>
                <a:lnTo>
                  <a:pt x="18211" y="33883"/>
                </a:lnTo>
                <a:lnTo>
                  <a:pt x="15265" y="34378"/>
                </a:lnTo>
                <a:lnTo>
                  <a:pt x="12801" y="34861"/>
                </a:lnTo>
                <a:lnTo>
                  <a:pt x="9842" y="35356"/>
                </a:lnTo>
                <a:lnTo>
                  <a:pt x="21666" y="35356"/>
                </a:lnTo>
                <a:lnTo>
                  <a:pt x="23139" y="31432"/>
                </a:lnTo>
                <a:close/>
              </a:path>
              <a:path w="23495" h="40005">
                <a:moveTo>
                  <a:pt x="17075" y="21602"/>
                </a:moveTo>
                <a:lnTo>
                  <a:pt x="10337" y="21602"/>
                </a:lnTo>
                <a:lnTo>
                  <a:pt x="11823" y="22098"/>
                </a:lnTo>
                <a:lnTo>
                  <a:pt x="13296" y="22098"/>
                </a:lnTo>
                <a:lnTo>
                  <a:pt x="14274" y="22580"/>
                </a:lnTo>
                <a:lnTo>
                  <a:pt x="15760" y="23571"/>
                </a:lnTo>
                <a:lnTo>
                  <a:pt x="17075" y="21602"/>
                </a:lnTo>
                <a:close/>
              </a:path>
              <a:path w="23495" h="40005">
                <a:moveTo>
                  <a:pt x="19554" y="4902"/>
                </a:moveTo>
                <a:lnTo>
                  <a:pt x="12801" y="4902"/>
                </a:lnTo>
                <a:lnTo>
                  <a:pt x="14274" y="5397"/>
                </a:lnTo>
                <a:lnTo>
                  <a:pt x="15760" y="5397"/>
                </a:lnTo>
                <a:lnTo>
                  <a:pt x="17233" y="5892"/>
                </a:lnTo>
                <a:lnTo>
                  <a:pt x="18707" y="6870"/>
                </a:lnTo>
                <a:lnTo>
                  <a:pt x="19554" y="4902"/>
                </a:lnTo>
                <a:close/>
              </a:path>
            </a:pathLst>
          </a:custGeom>
          <a:solidFill>
            <a:srgbClr val="6F1D46"/>
          </a:solidFill>
        </p:spPr>
        <p:txBody>
          <a:bodyPr wrap="square" lIns="0" tIns="0" rIns="0" bIns="0" rtlCol="0"/>
          <a:lstStyle/>
          <a:p>
            <a:endParaRPr/>
          </a:p>
        </p:txBody>
      </p:sp>
      <p:sp>
        <p:nvSpPr>
          <p:cNvPr id="563" name="object 563">
            <a:extLst>
              <a:ext uri="{FF2B5EF4-FFF2-40B4-BE49-F238E27FC236}">
                <a16:creationId xmlns:a16="http://schemas.microsoft.com/office/drawing/2014/main" id="{F9E237F5-2AA3-8F92-3ABB-52D2D1CE19E5}"/>
              </a:ext>
            </a:extLst>
          </p:cNvPr>
          <p:cNvSpPr/>
          <p:nvPr/>
        </p:nvSpPr>
        <p:spPr>
          <a:xfrm>
            <a:off x="10139212" y="1537448"/>
            <a:ext cx="37465" cy="39370"/>
          </a:xfrm>
          <a:custGeom>
            <a:avLst/>
            <a:gdLst/>
            <a:ahLst/>
            <a:cxnLst/>
            <a:rect l="l" t="t" r="r" b="b"/>
            <a:pathLst>
              <a:path w="37465" h="39369">
                <a:moveTo>
                  <a:pt x="9347" y="0"/>
                </a:moveTo>
                <a:lnTo>
                  <a:pt x="0" y="0"/>
                </a:lnTo>
                <a:lnTo>
                  <a:pt x="3936" y="3924"/>
                </a:lnTo>
                <a:lnTo>
                  <a:pt x="4432" y="4902"/>
                </a:lnTo>
                <a:lnTo>
                  <a:pt x="5410" y="5880"/>
                </a:lnTo>
                <a:lnTo>
                  <a:pt x="5410" y="30441"/>
                </a:lnTo>
                <a:lnTo>
                  <a:pt x="4927" y="32893"/>
                </a:lnTo>
                <a:lnTo>
                  <a:pt x="4927" y="35839"/>
                </a:lnTo>
                <a:lnTo>
                  <a:pt x="4432" y="37312"/>
                </a:lnTo>
                <a:lnTo>
                  <a:pt x="3936" y="39281"/>
                </a:lnTo>
                <a:lnTo>
                  <a:pt x="11810" y="39281"/>
                </a:lnTo>
                <a:lnTo>
                  <a:pt x="10953" y="35839"/>
                </a:lnTo>
                <a:lnTo>
                  <a:pt x="10833" y="33883"/>
                </a:lnTo>
                <a:lnTo>
                  <a:pt x="10337" y="31915"/>
                </a:lnTo>
                <a:lnTo>
                  <a:pt x="10337" y="27495"/>
                </a:lnTo>
                <a:lnTo>
                  <a:pt x="9842" y="27495"/>
                </a:lnTo>
                <a:lnTo>
                  <a:pt x="9842" y="12268"/>
                </a:lnTo>
                <a:lnTo>
                  <a:pt x="17229" y="12268"/>
                </a:lnTo>
                <a:lnTo>
                  <a:pt x="15747" y="10299"/>
                </a:lnTo>
                <a:lnTo>
                  <a:pt x="14770" y="8343"/>
                </a:lnTo>
                <a:lnTo>
                  <a:pt x="13284" y="6870"/>
                </a:lnTo>
                <a:lnTo>
                  <a:pt x="11328" y="3924"/>
                </a:lnTo>
                <a:lnTo>
                  <a:pt x="9347" y="0"/>
                </a:lnTo>
                <a:close/>
              </a:path>
              <a:path w="37465" h="39369">
                <a:moveTo>
                  <a:pt x="17229" y="12268"/>
                </a:moveTo>
                <a:lnTo>
                  <a:pt x="9842" y="12268"/>
                </a:lnTo>
                <a:lnTo>
                  <a:pt x="24612" y="31419"/>
                </a:lnTo>
                <a:lnTo>
                  <a:pt x="28549" y="37312"/>
                </a:lnTo>
                <a:lnTo>
                  <a:pt x="29044" y="38303"/>
                </a:lnTo>
                <a:lnTo>
                  <a:pt x="29044" y="38798"/>
                </a:lnTo>
                <a:lnTo>
                  <a:pt x="36931" y="38798"/>
                </a:lnTo>
                <a:lnTo>
                  <a:pt x="36436" y="37807"/>
                </a:lnTo>
                <a:lnTo>
                  <a:pt x="36436" y="36830"/>
                </a:lnTo>
                <a:lnTo>
                  <a:pt x="35940" y="34861"/>
                </a:lnTo>
                <a:lnTo>
                  <a:pt x="35445" y="33388"/>
                </a:lnTo>
                <a:lnTo>
                  <a:pt x="35445" y="29946"/>
                </a:lnTo>
                <a:lnTo>
                  <a:pt x="30530" y="29946"/>
                </a:lnTo>
                <a:lnTo>
                  <a:pt x="17229" y="12268"/>
                </a:lnTo>
                <a:close/>
              </a:path>
              <a:path w="37465" h="39369">
                <a:moveTo>
                  <a:pt x="36931" y="0"/>
                </a:moveTo>
                <a:lnTo>
                  <a:pt x="29044" y="0"/>
                </a:lnTo>
                <a:lnTo>
                  <a:pt x="30035" y="3924"/>
                </a:lnTo>
                <a:lnTo>
                  <a:pt x="30156" y="5880"/>
                </a:lnTo>
                <a:lnTo>
                  <a:pt x="30406" y="6870"/>
                </a:lnTo>
                <a:lnTo>
                  <a:pt x="30530" y="29946"/>
                </a:lnTo>
                <a:lnTo>
                  <a:pt x="35445" y="29946"/>
                </a:lnTo>
                <a:lnTo>
                  <a:pt x="35545" y="8343"/>
                </a:lnTo>
                <a:lnTo>
                  <a:pt x="35841" y="6870"/>
                </a:lnTo>
                <a:lnTo>
                  <a:pt x="35940" y="3429"/>
                </a:lnTo>
                <a:lnTo>
                  <a:pt x="36436" y="1955"/>
                </a:lnTo>
                <a:lnTo>
                  <a:pt x="36931" y="0"/>
                </a:lnTo>
                <a:close/>
              </a:path>
            </a:pathLst>
          </a:custGeom>
          <a:solidFill>
            <a:srgbClr val="6F1D46"/>
          </a:solidFill>
        </p:spPr>
        <p:txBody>
          <a:bodyPr wrap="square" lIns="0" tIns="0" rIns="0" bIns="0" rtlCol="0"/>
          <a:lstStyle/>
          <a:p>
            <a:endParaRPr/>
          </a:p>
        </p:txBody>
      </p:sp>
      <p:sp>
        <p:nvSpPr>
          <p:cNvPr id="564" name="object 564">
            <a:extLst>
              <a:ext uri="{FF2B5EF4-FFF2-40B4-BE49-F238E27FC236}">
                <a16:creationId xmlns:a16="http://schemas.microsoft.com/office/drawing/2014/main" id="{3379C83F-11CD-E79D-E2F0-DE13C0895440}"/>
              </a:ext>
            </a:extLst>
          </p:cNvPr>
          <p:cNvSpPr/>
          <p:nvPr/>
        </p:nvSpPr>
        <p:spPr>
          <a:xfrm>
            <a:off x="10181060" y="1536952"/>
            <a:ext cx="31115" cy="39370"/>
          </a:xfrm>
          <a:custGeom>
            <a:avLst/>
            <a:gdLst/>
            <a:ahLst/>
            <a:cxnLst/>
            <a:rect l="l" t="t" r="r" b="b"/>
            <a:pathLst>
              <a:path w="31115" h="39369">
                <a:moveTo>
                  <a:pt x="18224" y="4419"/>
                </a:moveTo>
                <a:lnTo>
                  <a:pt x="12801" y="4419"/>
                </a:lnTo>
                <a:lnTo>
                  <a:pt x="12801" y="30441"/>
                </a:lnTo>
                <a:lnTo>
                  <a:pt x="12306" y="32410"/>
                </a:lnTo>
                <a:lnTo>
                  <a:pt x="11811" y="33883"/>
                </a:lnTo>
                <a:lnTo>
                  <a:pt x="11811" y="35356"/>
                </a:lnTo>
                <a:lnTo>
                  <a:pt x="10833" y="39293"/>
                </a:lnTo>
                <a:lnTo>
                  <a:pt x="19697" y="39293"/>
                </a:lnTo>
                <a:lnTo>
                  <a:pt x="18707" y="35356"/>
                </a:lnTo>
                <a:lnTo>
                  <a:pt x="18707" y="33883"/>
                </a:lnTo>
                <a:lnTo>
                  <a:pt x="18224" y="32410"/>
                </a:lnTo>
                <a:lnTo>
                  <a:pt x="18224" y="4419"/>
                </a:lnTo>
                <a:close/>
              </a:path>
              <a:path w="31115" h="39369">
                <a:moveTo>
                  <a:pt x="30530" y="0"/>
                </a:moveTo>
                <a:lnTo>
                  <a:pt x="1968" y="0"/>
                </a:lnTo>
                <a:lnTo>
                  <a:pt x="0" y="6870"/>
                </a:lnTo>
                <a:lnTo>
                  <a:pt x="1968" y="5892"/>
                </a:lnTo>
                <a:lnTo>
                  <a:pt x="4432" y="5397"/>
                </a:lnTo>
                <a:lnTo>
                  <a:pt x="7391"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65" name="object 565">
            <a:extLst>
              <a:ext uri="{FF2B5EF4-FFF2-40B4-BE49-F238E27FC236}">
                <a16:creationId xmlns:a16="http://schemas.microsoft.com/office/drawing/2014/main" id="{44D009A0-3545-0915-3EA8-CC073FFB7CBC}"/>
              </a:ext>
            </a:extLst>
          </p:cNvPr>
          <p:cNvSpPr/>
          <p:nvPr/>
        </p:nvSpPr>
        <p:spPr>
          <a:xfrm>
            <a:off x="10227335" y="1536457"/>
            <a:ext cx="41910" cy="40640"/>
          </a:xfrm>
          <a:custGeom>
            <a:avLst/>
            <a:gdLst/>
            <a:ahLst/>
            <a:cxnLst/>
            <a:rect l="l" t="t" r="r" b="b"/>
            <a:pathLst>
              <a:path w="41909" h="40640">
                <a:moveTo>
                  <a:pt x="21183" y="0"/>
                </a:moveTo>
                <a:lnTo>
                  <a:pt x="7886" y="28486"/>
                </a:lnTo>
                <a:lnTo>
                  <a:pt x="6413" y="31927"/>
                </a:lnTo>
                <a:lnTo>
                  <a:pt x="4927" y="33896"/>
                </a:lnTo>
                <a:lnTo>
                  <a:pt x="2959" y="36347"/>
                </a:lnTo>
                <a:lnTo>
                  <a:pt x="990" y="39293"/>
                </a:lnTo>
                <a:lnTo>
                  <a:pt x="0" y="40271"/>
                </a:lnTo>
                <a:lnTo>
                  <a:pt x="9855" y="40271"/>
                </a:lnTo>
                <a:lnTo>
                  <a:pt x="9855" y="37820"/>
                </a:lnTo>
                <a:lnTo>
                  <a:pt x="10833" y="32905"/>
                </a:lnTo>
                <a:lnTo>
                  <a:pt x="11823" y="30937"/>
                </a:lnTo>
                <a:lnTo>
                  <a:pt x="12814" y="28486"/>
                </a:lnTo>
                <a:lnTo>
                  <a:pt x="12814" y="27990"/>
                </a:lnTo>
                <a:lnTo>
                  <a:pt x="34236" y="27990"/>
                </a:lnTo>
                <a:lnTo>
                  <a:pt x="31719" y="22593"/>
                </a:lnTo>
                <a:lnTo>
                  <a:pt x="15760" y="22593"/>
                </a:lnTo>
                <a:lnTo>
                  <a:pt x="21183" y="10807"/>
                </a:lnTo>
                <a:lnTo>
                  <a:pt x="26223" y="10807"/>
                </a:lnTo>
                <a:lnTo>
                  <a:pt x="21183" y="0"/>
                </a:lnTo>
                <a:close/>
              </a:path>
              <a:path w="41909" h="40640">
                <a:moveTo>
                  <a:pt x="34236" y="27990"/>
                </a:moveTo>
                <a:lnTo>
                  <a:pt x="27584" y="27990"/>
                </a:lnTo>
                <a:lnTo>
                  <a:pt x="30035" y="32905"/>
                </a:lnTo>
                <a:lnTo>
                  <a:pt x="30530" y="34874"/>
                </a:lnTo>
                <a:lnTo>
                  <a:pt x="31521" y="37820"/>
                </a:lnTo>
                <a:lnTo>
                  <a:pt x="31521" y="39789"/>
                </a:lnTo>
                <a:lnTo>
                  <a:pt x="41363" y="39789"/>
                </a:lnTo>
                <a:lnTo>
                  <a:pt x="40373" y="38798"/>
                </a:lnTo>
                <a:lnTo>
                  <a:pt x="37426" y="34378"/>
                </a:lnTo>
                <a:lnTo>
                  <a:pt x="35953" y="31927"/>
                </a:lnTo>
                <a:lnTo>
                  <a:pt x="34467" y="28486"/>
                </a:lnTo>
                <a:lnTo>
                  <a:pt x="34236" y="27990"/>
                </a:lnTo>
                <a:close/>
              </a:path>
              <a:path w="41909" h="40640">
                <a:moveTo>
                  <a:pt x="26223" y="10807"/>
                </a:moveTo>
                <a:lnTo>
                  <a:pt x="21183" y="10807"/>
                </a:lnTo>
                <a:lnTo>
                  <a:pt x="26098" y="22593"/>
                </a:lnTo>
                <a:lnTo>
                  <a:pt x="31719" y="22593"/>
                </a:lnTo>
                <a:lnTo>
                  <a:pt x="26223" y="10807"/>
                </a:lnTo>
                <a:close/>
              </a:path>
            </a:pathLst>
          </a:custGeom>
          <a:solidFill>
            <a:srgbClr val="6F1D46"/>
          </a:solidFill>
        </p:spPr>
        <p:txBody>
          <a:bodyPr wrap="square" lIns="0" tIns="0" rIns="0" bIns="0" rtlCol="0"/>
          <a:lstStyle/>
          <a:p>
            <a:endParaRPr/>
          </a:p>
        </p:txBody>
      </p:sp>
      <p:sp>
        <p:nvSpPr>
          <p:cNvPr id="566" name="object 566">
            <a:extLst>
              <a:ext uri="{FF2B5EF4-FFF2-40B4-BE49-F238E27FC236}">
                <a16:creationId xmlns:a16="http://schemas.microsoft.com/office/drawing/2014/main" id="{660FB457-9ACD-9AC0-8B82-53B9CDB0DE7B}"/>
              </a:ext>
            </a:extLst>
          </p:cNvPr>
          <p:cNvSpPr/>
          <p:nvPr/>
        </p:nvSpPr>
        <p:spPr>
          <a:xfrm>
            <a:off x="10311041" y="1536952"/>
            <a:ext cx="31115" cy="39370"/>
          </a:xfrm>
          <a:custGeom>
            <a:avLst/>
            <a:gdLst/>
            <a:ahLst/>
            <a:cxnLst/>
            <a:rect l="l" t="t" r="r" b="b"/>
            <a:pathLst>
              <a:path w="31115" h="39369">
                <a:moveTo>
                  <a:pt x="18211" y="4419"/>
                </a:moveTo>
                <a:lnTo>
                  <a:pt x="12801" y="4419"/>
                </a:lnTo>
                <a:lnTo>
                  <a:pt x="12801" y="30441"/>
                </a:lnTo>
                <a:lnTo>
                  <a:pt x="12306" y="32410"/>
                </a:lnTo>
                <a:lnTo>
                  <a:pt x="11811" y="33883"/>
                </a:lnTo>
                <a:lnTo>
                  <a:pt x="11811" y="35356"/>
                </a:lnTo>
                <a:lnTo>
                  <a:pt x="10833" y="39293"/>
                </a:lnTo>
                <a:lnTo>
                  <a:pt x="19697" y="39293"/>
                </a:lnTo>
                <a:lnTo>
                  <a:pt x="18707" y="35356"/>
                </a:lnTo>
                <a:lnTo>
                  <a:pt x="18707" y="33883"/>
                </a:lnTo>
                <a:lnTo>
                  <a:pt x="18211" y="32410"/>
                </a:lnTo>
                <a:lnTo>
                  <a:pt x="18211" y="4419"/>
                </a:lnTo>
                <a:close/>
              </a:path>
              <a:path w="31115" h="39369">
                <a:moveTo>
                  <a:pt x="30530" y="0"/>
                </a:moveTo>
                <a:lnTo>
                  <a:pt x="1968" y="0"/>
                </a:lnTo>
                <a:lnTo>
                  <a:pt x="0" y="6870"/>
                </a:lnTo>
                <a:lnTo>
                  <a:pt x="1968" y="5892"/>
                </a:lnTo>
                <a:lnTo>
                  <a:pt x="4432" y="5397"/>
                </a:lnTo>
                <a:lnTo>
                  <a:pt x="7378"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67" name="object 567">
            <a:extLst>
              <a:ext uri="{FF2B5EF4-FFF2-40B4-BE49-F238E27FC236}">
                <a16:creationId xmlns:a16="http://schemas.microsoft.com/office/drawing/2014/main" id="{AA0234E7-E399-52EF-0626-0F0A6597CC6B}"/>
              </a:ext>
            </a:extLst>
          </p:cNvPr>
          <p:cNvSpPr/>
          <p:nvPr/>
        </p:nvSpPr>
        <p:spPr>
          <a:xfrm>
            <a:off x="10346001" y="1535974"/>
            <a:ext cx="31750" cy="40640"/>
          </a:xfrm>
          <a:custGeom>
            <a:avLst/>
            <a:gdLst/>
            <a:ahLst/>
            <a:cxnLst/>
            <a:rect l="l" t="t" r="r" b="b"/>
            <a:pathLst>
              <a:path w="31750" h="40640">
                <a:moveTo>
                  <a:pt x="8864" y="482"/>
                </a:moveTo>
                <a:lnTo>
                  <a:pt x="0" y="482"/>
                </a:lnTo>
                <a:lnTo>
                  <a:pt x="977" y="4419"/>
                </a:lnTo>
                <a:lnTo>
                  <a:pt x="1100" y="6375"/>
                </a:lnTo>
                <a:lnTo>
                  <a:pt x="1347" y="7353"/>
                </a:lnTo>
                <a:lnTo>
                  <a:pt x="1473" y="33388"/>
                </a:lnTo>
                <a:lnTo>
                  <a:pt x="1102" y="34861"/>
                </a:lnTo>
                <a:lnTo>
                  <a:pt x="977" y="36830"/>
                </a:lnTo>
                <a:lnTo>
                  <a:pt x="482" y="38303"/>
                </a:lnTo>
                <a:lnTo>
                  <a:pt x="0" y="40271"/>
                </a:lnTo>
                <a:lnTo>
                  <a:pt x="8864" y="40271"/>
                </a:lnTo>
                <a:lnTo>
                  <a:pt x="7998" y="36830"/>
                </a:lnTo>
                <a:lnTo>
                  <a:pt x="7873" y="34861"/>
                </a:lnTo>
                <a:lnTo>
                  <a:pt x="7503" y="33388"/>
                </a:lnTo>
                <a:lnTo>
                  <a:pt x="7378" y="22580"/>
                </a:lnTo>
                <a:lnTo>
                  <a:pt x="30022" y="22580"/>
                </a:lnTo>
                <a:lnTo>
                  <a:pt x="30022" y="17183"/>
                </a:lnTo>
                <a:lnTo>
                  <a:pt x="7378" y="17183"/>
                </a:lnTo>
                <a:lnTo>
                  <a:pt x="7476" y="8839"/>
                </a:lnTo>
                <a:lnTo>
                  <a:pt x="7776" y="7353"/>
                </a:lnTo>
                <a:lnTo>
                  <a:pt x="7873" y="3924"/>
                </a:lnTo>
                <a:lnTo>
                  <a:pt x="8369" y="2451"/>
                </a:lnTo>
                <a:lnTo>
                  <a:pt x="8864" y="482"/>
                </a:lnTo>
                <a:close/>
              </a:path>
              <a:path w="31750" h="40640">
                <a:moveTo>
                  <a:pt x="30022" y="22580"/>
                </a:moveTo>
                <a:lnTo>
                  <a:pt x="24129" y="22580"/>
                </a:lnTo>
                <a:lnTo>
                  <a:pt x="24129" y="30937"/>
                </a:lnTo>
                <a:lnTo>
                  <a:pt x="23734" y="32893"/>
                </a:lnTo>
                <a:lnTo>
                  <a:pt x="23634" y="36334"/>
                </a:lnTo>
                <a:lnTo>
                  <a:pt x="23139" y="37807"/>
                </a:lnTo>
                <a:lnTo>
                  <a:pt x="22644" y="39776"/>
                </a:lnTo>
                <a:lnTo>
                  <a:pt x="31508" y="39776"/>
                </a:lnTo>
                <a:lnTo>
                  <a:pt x="30642" y="36334"/>
                </a:lnTo>
                <a:lnTo>
                  <a:pt x="30518" y="34366"/>
                </a:lnTo>
                <a:lnTo>
                  <a:pt x="30145" y="32893"/>
                </a:lnTo>
                <a:lnTo>
                  <a:pt x="30022" y="22580"/>
                </a:lnTo>
                <a:close/>
              </a:path>
              <a:path w="31750" h="40640">
                <a:moveTo>
                  <a:pt x="31508" y="0"/>
                </a:moveTo>
                <a:lnTo>
                  <a:pt x="22644" y="0"/>
                </a:lnTo>
                <a:lnTo>
                  <a:pt x="23634" y="3924"/>
                </a:lnTo>
                <a:lnTo>
                  <a:pt x="23760" y="5892"/>
                </a:lnTo>
                <a:lnTo>
                  <a:pt x="24007" y="6870"/>
                </a:lnTo>
                <a:lnTo>
                  <a:pt x="24129" y="17183"/>
                </a:lnTo>
                <a:lnTo>
                  <a:pt x="30022" y="17183"/>
                </a:lnTo>
                <a:lnTo>
                  <a:pt x="30022" y="8839"/>
                </a:lnTo>
                <a:lnTo>
                  <a:pt x="30418" y="6870"/>
                </a:lnTo>
                <a:lnTo>
                  <a:pt x="30518" y="3429"/>
                </a:lnTo>
                <a:lnTo>
                  <a:pt x="31013" y="1955"/>
                </a:lnTo>
                <a:lnTo>
                  <a:pt x="31508" y="0"/>
                </a:lnTo>
                <a:close/>
              </a:path>
            </a:pathLst>
          </a:custGeom>
          <a:solidFill>
            <a:srgbClr val="6F1D46"/>
          </a:solidFill>
        </p:spPr>
        <p:txBody>
          <a:bodyPr wrap="square" lIns="0" tIns="0" rIns="0" bIns="0" rtlCol="0"/>
          <a:lstStyle/>
          <a:p>
            <a:endParaRPr/>
          </a:p>
        </p:txBody>
      </p:sp>
      <p:sp>
        <p:nvSpPr>
          <p:cNvPr id="568" name="object 568">
            <a:extLst>
              <a:ext uri="{FF2B5EF4-FFF2-40B4-BE49-F238E27FC236}">
                <a16:creationId xmlns:a16="http://schemas.microsoft.com/office/drawing/2014/main" id="{BEDA8F30-CED8-B4EC-3C85-5D387F4F0837}"/>
              </a:ext>
            </a:extLst>
          </p:cNvPr>
          <p:cNvSpPr/>
          <p:nvPr/>
        </p:nvSpPr>
        <p:spPr>
          <a:xfrm>
            <a:off x="10383415" y="1536453"/>
            <a:ext cx="40005" cy="41275"/>
          </a:xfrm>
          <a:custGeom>
            <a:avLst/>
            <a:gdLst/>
            <a:ahLst/>
            <a:cxnLst/>
            <a:rect l="l" t="t" r="r" b="b"/>
            <a:pathLst>
              <a:path w="40004" h="41275">
                <a:moveTo>
                  <a:pt x="26098" y="0"/>
                </a:moveTo>
                <a:lnTo>
                  <a:pt x="14770" y="0"/>
                </a:lnTo>
                <a:lnTo>
                  <a:pt x="9842" y="1968"/>
                </a:lnTo>
                <a:lnTo>
                  <a:pt x="1968" y="9829"/>
                </a:lnTo>
                <a:lnTo>
                  <a:pt x="0" y="14249"/>
                </a:lnTo>
                <a:lnTo>
                  <a:pt x="0" y="26035"/>
                </a:lnTo>
                <a:lnTo>
                  <a:pt x="19202" y="40767"/>
                </a:lnTo>
                <a:lnTo>
                  <a:pt x="25107" y="40767"/>
                </a:lnTo>
                <a:lnTo>
                  <a:pt x="30035" y="38811"/>
                </a:lnTo>
                <a:lnTo>
                  <a:pt x="32999" y="35852"/>
                </a:lnTo>
                <a:lnTo>
                  <a:pt x="16256" y="35852"/>
                </a:lnTo>
                <a:lnTo>
                  <a:pt x="12801" y="33896"/>
                </a:lnTo>
                <a:lnTo>
                  <a:pt x="7874" y="28003"/>
                </a:lnTo>
                <a:lnTo>
                  <a:pt x="6400" y="24066"/>
                </a:lnTo>
                <a:lnTo>
                  <a:pt x="6400" y="14732"/>
                </a:lnTo>
                <a:lnTo>
                  <a:pt x="7378" y="11303"/>
                </a:lnTo>
                <a:lnTo>
                  <a:pt x="12306" y="6388"/>
                </a:lnTo>
                <a:lnTo>
                  <a:pt x="15760" y="4914"/>
                </a:lnTo>
                <a:lnTo>
                  <a:pt x="33605" y="4914"/>
                </a:lnTo>
                <a:lnTo>
                  <a:pt x="31026" y="1968"/>
                </a:lnTo>
                <a:lnTo>
                  <a:pt x="26098" y="0"/>
                </a:lnTo>
                <a:close/>
              </a:path>
              <a:path w="40004" h="41275">
                <a:moveTo>
                  <a:pt x="33605" y="4914"/>
                </a:moveTo>
                <a:lnTo>
                  <a:pt x="23634" y="4914"/>
                </a:lnTo>
                <a:lnTo>
                  <a:pt x="27076" y="6883"/>
                </a:lnTo>
                <a:lnTo>
                  <a:pt x="32004" y="12776"/>
                </a:lnTo>
                <a:lnTo>
                  <a:pt x="33477" y="16700"/>
                </a:lnTo>
                <a:lnTo>
                  <a:pt x="33477" y="26035"/>
                </a:lnTo>
                <a:lnTo>
                  <a:pt x="32499" y="29464"/>
                </a:lnTo>
                <a:lnTo>
                  <a:pt x="27571" y="34391"/>
                </a:lnTo>
                <a:lnTo>
                  <a:pt x="24612" y="35852"/>
                </a:lnTo>
                <a:lnTo>
                  <a:pt x="32999" y="35852"/>
                </a:lnTo>
                <a:lnTo>
                  <a:pt x="37909" y="30949"/>
                </a:lnTo>
                <a:lnTo>
                  <a:pt x="39878" y="26530"/>
                </a:lnTo>
                <a:lnTo>
                  <a:pt x="39878" y="14732"/>
                </a:lnTo>
                <a:lnTo>
                  <a:pt x="37909" y="9829"/>
                </a:lnTo>
                <a:lnTo>
                  <a:pt x="33605" y="4914"/>
                </a:lnTo>
                <a:close/>
              </a:path>
            </a:pathLst>
          </a:custGeom>
          <a:solidFill>
            <a:srgbClr val="6F1D46"/>
          </a:solidFill>
        </p:spPr>
        <p:txBody>
          <a:bodyPr wrap="square" lIns="0" tIns="0" rIns="0" bIns="0" rtlCol="0"/>
          <a:lstStyle/>
          <a:p>
            <a:endParaRPr/>
          </a:p>
        </p:txBody>
      </p:sp>
      <p:sp>
        <p:nvSpPr>
          <p:cNvPr id="569" name="object 569">
            <a:extLst>
              <a:ext uri="{FF2B5EF4-FFF2-40B4-BE49-F238E27FC236}">
                <a16:creationId xmlns:a16="http://schemas.microsoft.com/office/drawing/2014/main" id="{1DB76113-02A5-4D27-D372-C41D993CFFE9}"/>
              </a:ext>
            </a:extLst>
          </p:cNvPr>
          <p:cNvSpPr/>
          <p:nvPr/>
        </p:nvSpPr>
        <p:spPr>
          <a:xfrm>
            <a:off x="10429692" y="1536465"/>
            <a:ext cx="30480" cy="40005"/>
          </a:xfrm>
          <a:custGeom>
            <a:avLst/>
            <a:gdLst/>
            <a:ahLst/>
            <a:cxnLst/>
            <a:rect l="l" t="t" r="r" b="b"/>
            <a:pathLst>
              <a:path w="30479" h="40005">
                <a:moveTo>
                  <a:pt x="12318" y="0"/>
                </a:moveTo>
                <a:lnTo>
                  <a:pt x="0" y="0"/>
                </a:lnTo>
                <a:lnTo>
                  <a:pt x="990" y="3924"/>
                </a:lnTo>
                <a:lnTo>
                  <a:pt x="990" y="5397"/>
                </a:lnTo>
                <a:lnTo>
                  <a:pt x="1485" y="7365"/>
                </a:lnTo>
                <a:lnTo>
                  <a:pt x="1607" y="33388"/>
                </a:lnTo>
                <a:lnTo>
                  <a:pt x="1847" y="34366"/>
                </a:lnTo>
                <a:lnTo>
                  <a:pt x="1968" y="36334"/>
                </a:lnTo>
                <a:lnTo>
                  <a:pt x="1485" y="37807"/>
                </a:lnTo>
                <a:lnTo>
                  <a:pt x="990" y="39776"/>
                </a:lnTo>
                <a:lnTo>
                  <a:pt x="9855" y="39776"/>
                </a:lnTo>
                <a:lnTo>
                  <a:pt x="8986" y="36334"/>
                </a:lnTo>
                <a:lnTo>
                  <a:pt x="8864" y="34366"/>
                </a:lnTo>
                <a:lnTo>
                  <a:pt x="8501" y="32892"/>
                </a:lnTo>
                <a:lnTo>
                  <a:pt x="8381" y="21107"/>
                </a:lnTo>
                <a:lnTo>
                  <a:pt x="15760" y="21107"/>
                </a:lnTo>
                <a:lnTo>
                  <a:pt x="17724" y="20129"/>
                </a:lnTo>
                <a:lnTo>
                  <a:pt x="7886" y="20129"/>
                </a:lnTo>
                <a:lnTo>
                  <a:pt x="7886" y="4419"/>
                </a:lnTo>
                <a:lnTo>
                  <a:pt x="21435" y="4419"/>
                </a:lnTo>
                <a:lnTo>
                  <a:pt x="16255" y="977"/>
                </a:lnTo>
                <a:lnTo>
                  <a:pt x="12318" y="0"/>
                </a:lnTo>
                <a:close/>
              </a:path>
              <a:path w="30479" h="40005">
                <a:moveTo>
                  <a:pt x="15760" y="21107"/>
                </a:moveTo>
                <a:lnTo>
                  <a:pt x="8381" y="21107"/>
                </a:lnTo>
                <a:lnTo>
                  <a:pt x="11328" y="25526"/>
                </a:lnTo>
                <a:lnTo>
                  <a:pt x="13792" y="28473"/>
                </a:lnTo>
                <a:lnTo>
                  <a:pt x="18719" y="35356"/>
                </a:lnTo>
                <a:lnTo>
                  <a:pt x="21170" y="37807"/>
                </a:lnTo>
                <a:lnTo>
                  <a:pt x="23152" y="39281"/>
                </a:lnTo>
                <a:lnTo>
                  <a:pt x="30035" y="39281"/>
                </a:lnTo>
                <a:lnTo>
                  <a:pt x="27089" y="35852"/>
                </a:lnTo>
                <a:lnTo>
                  <a:pt x="24625" y="33388"/>
                </a:lnTo>
                <a:lnTo>
                  <a:pt x="18719" y="25526"/>
                </a:lnTo>
                <a:lnTo>
                  <a:pt x="15760" y="21107"/>
                </a:lnTo>
                <a:close/>
              </a:path>
              <a:path w="30479" h="40005">
                <a:moveTo>
                  <a:pt x="21435" y="4419"/>
                </a:moveTo>
                <a:lnTo>
                  <a:pt x="10337" y="4419"/>
                </a:lnTo>
                <a:lnTo>
                  <a:pt x="12801" y="4902"/>
                </a:lnTo>
                <a:lnTo>
                  <a:pt x="15760" y="7848"/>
                </a:lnTo>
                <a:lnTo>
                  <a:pt x="16738" y="9321"/>
                </a:lnTo>
                <a:lnTo>
                  <a:pt x="16738" y="14236"/>
                </a:lnTo>
                <a:lnTo>
                  <a:pt x="15760" y="16205"/>
                </a:lnTo>
                <a:lnTo>
                  <a:pt x="13792" y="17665"/>
                </a:lnTo>
                <a:lnTo>
                  <a:pt x="12318" y="19151"/>
                </a:lnTo>
                <a:lnTo>
                  <a:pt x="9855" y="20129"/>
                </a:lnTo>
                <a:lnTo>
                  <a:pt x="17724" y="20129"/>
                </a:lnTo>
                <a:lnTo>
                  <a:pt x="18719" y="19634"/>
                </a:lnTo>
                <a:lnTo>
                  <a:pt x="21666" y="17665"/>
                </a:lnTo>
                <a:lnTo>
                  <a:pt x="23152" y="15214"/>
                </a:lnTo>
                <a:lnTo>
                  <a:pt x="23152" y="7848"/>
                </a:lnTo>
                <a:lnTo>
                  <a:pt x="22161" y="4902"/>
                </a:lnTo>
                <a:lnTo>
                  <a:pt x="21435" y="4419"/>
                </a:lnTo>
                <a:close/>
              </a:path>
            </a:pathLst>
          </a:custGeom>
          <a:solidFill>
            <a:srgbClr val="6F1D46"/>
          </a:solidFill>
        </p:spPr>
        <p:txBody>
          <a:bodyPr wrap="square" lIns="0" tIns="0" rIns="0" bIns="0" rtlCol="0"/>
          <a:lstStyle/>
          <a:p>
            <a:endParaRPr/>
          </a:p>
        </p:txBody>
      </p:sp>
      <p:sp>
        <p:nvSpPr>
          <p:cNvPr id="570" name="object 570">
            <a:extLst>
              <a:ext uri="{FF2B5EF4-FFF2-40B4-BE49-F238E27FC236}">
                <a16:creationId xmlns:a16="http://schemas.microsoft.com/office/drawing/2014/main" id="{D4822616-E0E2-5321-3238-42F4B430AB51}"/>
              </a:ext>
            </a:extLst>
          </p:cNvPr>
          <p:cNvSpPr/>
          <p:nvPr/>
        </p:nvSpPr>
        <p:spPr>
          <a:xfrm>
            <a:off x="10461704" y="1536457"/>
            <a:ext cx="8890" cy="40005"/>
          </a:xfrm>
          <a:custGeom>
            <a:avLst/>
            <a:gdLst/>
            <a:ahLst/>
            <a:cxnLst/>
            <a:rect l="l" t="t" r="r" b="b"/>
            <a:pathLst>
              <a:path w="8890" h="40005">
                <a:moveTo>
                  <a:pt x="8851" y="0"/>
                </a:moveTo>
                <a:lnTo>
                  <a:pt x="0" y="0"/>
                </a:lnTo>
                <a:lnTo>
                  <a:pt x="854" y="3441"/>
                </a:lnTo>
                <a:lnTo>
                  <a:pt x="977" y="5410"/>
                </a:lnTo>
                <a:lnTo>
                  <a:pt x="1473" y="7365"/>
                </a:lnTo>
                <a:lnTo>
                  <a:pt x="1473" y="32905"/>
                </a:lnTo>
                <a:lnTo>
                  <a:pt x="1102" y="34378"/>
                </a:lnTo>
                <a:lnTo>
                  <a:pt x="977" y="36347"/>
                </a:lnTo>
                <a:lnTo>
                  <a:pt x="482" y="37820"/>
                </a:lnTo>
                <a:lnTo>
                  <a:pt x="0" y="39789"/>
                </a:lnTo>
                <a:lnTo>
                  <a:pt x="8851" y="39789"/>
                </a:lnTo>
                <a:lnTo>
                  <a:pt x="7997" y="36347"/>
                </a:lnTo>
                <a:lnTo>
                  <a:pt x="7873" y="34378"/>
                </a:lnTo>
                <a:lnTo>
                  <a:pt x="7503" y="32905"/>
                </a:lnTo>
                <a:lnTo>
                  <a:pt x="7378" y="8839"/>
                </a:lnTo>
                <a:lnTo>
                  <a:pt x="7873" y="6388"/>
                </a:lnTo>
                <a:lnTo>
                  <a:pt x="7873" y="3441"/>
                </a:lnTo>
                <a:lnTo>
                  <a:pt x="8369" y="1968"/>
                </a:lnTo>
                <a:lnTo>
                  <a:pt x="8851" y="0"/>
                </a:lnTo>
                <a:close/>
              </a:path>
            </a:pathLst>
          </a:custGeom>
          <a:solidFill>
            <a:srgbClr val="6F1D46"/>
          </a:solidFill>
        </p:spPr>
        <p:txBody>
          <a:bodyPr wrap="square" lIns="0" tIns="0" rIns="0" bIns="0" rtlCol="0"/>
          <a:lstStyle/>
          <a:p>
            <a:endParaRPr/>
          </a:p>
        </p:txBody>
      </p:sp>
      <p:sp>
        <p:nvSpPr>
          <p:cNvPr id="571" name="object 571">
            <a:extLst>
              <a:ext uri="{FF2B5EF4-FFF2-40B4-BE49-F238E27FC236}">
                <a16:creationId xmlns:a16="http://schemas.microsoft.com/office/drawing/2014/main" id="{5C36E81F-38F0-F890-6C9E-833532CCBCCA}"/>
              </a:ext>
            </a:extLst>
          </p:cNvPr>
          <p:cNvSpPr/>
          <p:nvPr/>
        </p:nvSpPr>
        <p:spPr>
          <a:xfrm>
            <a:off x="10474991" y="1536952"/>
            <a:ext cx="31115" cy="39370"/>
          </a:xfrm>
          <a:custGeom>
            <a:avLst/>
            <a:gdLst/>
            <a:ahLst/>
            <a:cxnLst/>
            <a:rect l="l" t="t" r="r" b="b"/>
            <a:pathLst>
              <a:path w="31115" h="39369">
                <a:moveTo>
                  <a:pt x="18224" y="4419"/>
                </a:moveTo>
                <a:lnTo>
                  <a:pt x="12801" y="4419"/>
                </a:lnTo>
                <a:lnTo>
                  <a:pt x="12801" y="32410"/>
                </a:lnTo>
                <a:lnTo>
                  <a:pt x="11823" y="33883"/>
                </a:lnTo>
                <a:lnTo>
                  <a:pt x="11823" y="35356"/>
                </a:lnTo>
                <a:lnTo>
                  <a:pt x="10833" y="39293"/>
                </a:lnTo>
                <a:lnTo>
                  <a:pt x="19697" y="39293"/>
                </a:lnTo>
                <a:lnTo>
                  <a:pt x="18707" y="35356"/>
                </a:lnTo>
                <a:lnTo>
                  <a:pt x="18707" y="33883"/>
                </a:lnTo>
                <a:lnTo>
                  <a:pt x="18224" y="32410"/>
                </a:lnTo>
                <a:lnTo>
                  <a:pt x="18224" y="4419"/>
                </a:lnTo>
                <a:close/>
              </a:path>
              <a:path w="31115" h="39369">
                <a:moveTo>
                  <a:pt x="30530" y="0"/>
                </a:moveTo>
                <a:lnTo>
                  <a:pt x="1968" y="0"/>
                </a:lnTo>
                <a:lnTo>
                  <a:pt x="0" y="6870"/>
                </a:lnTo>
                <a:lnTo>
                  <a:pt x="1968" y="5892"/>
                </a:lnTo>
                <a:lnTo>
                  <a:pt x="4432" y="5397"/>
                </a:lnTo>
                <a:lnTo>
                  <a:pt x="7391" y="4914"/>
                </a:lnTo>
                <a:lnTo>
                  <a:pt x="8864" y="4419"/>
                </a:lnTo>
                <a:lnTo>
                  <a:pt x="29264" y="4419"/>
                </a:lnTo>
                <a:lnTo>
                  <a:pt x="30530" y="0"/>
                </a:lnTo>
                <a:close/>
              </a:path>
              <a:path w="31115" h="39369">
                <a:moveTo>
                  <a:pt x="29264" y="4419"/>
                </a:moveTo>
                <a:lnTo>
                  <a:pt x="21170" y="4419"/>
                </a:lnTo>
                <a:lnTo>
                  <a:pt x="24130" y="5397"/>
                </a:lnTo>
                <a:lnTo>
                  <a:pt x="26098" y="5892"/>
                </a:lnTo>
                <a:lnTo>
                  <a:pt x="28562" y="6870"/>
                </a:lnTo>
                <a:lnTo>
                  <a:pt x="29264" y="4419"/>
                </a:lnTo>
                <a:close/>
              </a:path>
            </a:pathLst>
          </a:custGeom>
          <a:solidFill>
            <a:srgbClr val="6F1D46"/>
          </a:solidFill>
        </p:spPr>
        <p:txBody>
          <a:bodyPr wrap="square" lIns="0" tIns="0" rIns="0" bIns="0" rtlCol="0"/>
          <a:lstStyle/>
          <a:p>
            <a:endParaRPr/>
          </a:p>
        </p:txBody>
      </p:sp>
      <p:sp>
        <p:nvSpPr>
          <p:cNvPr id="572" name="object 572">
            <a:extLst>
              <a:ext uri="{FF2B5EF4-FFF2-40B4-BE49-F238E27FC236}">
                <a16:creationId xmlns:a16="http://schemas.microsoft.com/office/drawing/2014/main" id="{755E6089-E6F1-F29B-5E9B-D33A00E804D9}"/>
              </a:ext>
            </a:extLst>
          </p:cNvPr>
          <p:cNvSpPr/>
          <p:nvPr/>
        </p:nvSpPr>
        <p:spPr>
          <a:xfrm>
            <a:off x="10506994" y="1536948"/>
            <a:ext cx="33020" cy="39370"/>
          </a:xfrm>
          <a:custGeom>
            <a:avLst/>
            <a:gdLst/>
            <a:ahLst/>
            <a:cxnLst/>
            <a:rect l="l" t="t" r="r" b="b"/>
            <a:pathLst>
              <a:path w="33020" h="39369">
                <a:moveTo>
                  <a:pt x="9855" y="0"/>
                </a:moveTo>
                <a:lnTo>
                  <a:pt x="0" y="0"/>
                </a:lnTo>
                <a:lnTo>
                  <a:pt x="990" y="495"/>
                </a:lnTo>
                <a:lnTo>
                  <a:pt x="2959" y="3441"/>
                </a:lnTo>
                <a:lnTo>
                  <a:pt x="4432" y="4914"/>
                </a:lnTo>
                <a:lnTo>
                  <a:pt x="5918" y="7861"/>
                </a:lnTo>
                <a:lnTo>
                  <a:pt x="7874" y="11303"/>
                </a:lnTo>
                <a:lnTo>
                  <a:pt x="13296" y="21120"/>
                </a:lnTo>
                <a:lnTo>
                  <a:pt x="13296" y="30454"/>
                </a:lnTo>
                <a:lnTo>
                  <a:pt x="12801" y="32905"/>
                </a:lnTo>
                <a:lnTo>
                  <a:pt x="12801" y="35852"/>
                </a:lnTo>
                <a:lnTo>
                  <a:pt x="12306" y="37325"/>
                </a:lnTo>
                <a:lnTo>
                  <a:pt x="11811" y="39293"/>
                </a:lnTo>
                <a:lnTo>
                  <a:pt x="20688" y="39293"/>
                </a:lnTo>
                <a:lnTo>
                  <a:pt x="19822" y="35852"/>
                </a:lnTo>
                <a:lnTo>
                  <a:pt x="19697" y="33883"/>
                </a:lnTo>
                <a:lnTo>
                  <a:pt x="19202" y="31927"/>
                </a:lnTo>
                <a:lnTo>
                  <a:pt x="19202" y="21120"/>
                </a:lnTo>
                <a:lnTo>
                  <a:pt x="22183" y="15722"/>
                </a:lnTo>
                <a:lnTo>
                  <a:pt x="16738" y="15722"/>
                </a:lnTo>
                <a:lnTo>
                  <a:pt x="10833" y="4419"/>
                </a:lnTo>
                <a:lnTo>
                  <a:pt x="10337" y="3441"/>
                </a:lnTo>
                <a:lnTo>
                  <a:pt x="9855" y="2946"/>
                </a:lnTo>
                <a:lnTo>
                  <a:pt x="9855" y="0"/>
                </a:lnTo>
                <a:close/>
              </a:path>
              <a:path w="33020" h="39369">
                <a:moveTo>
                  <a:pt x="32499" y="0"/>
                </a:moveTo>
                <a:lnTo>
                  <a:pt x="23634" y="0"/>
                </a:lnTo>
                <a:lnTo>
                  <a:pt x="24130" y="495"/>
                </a:lnTo>
                <a:lnTo>
                  <a:pt x="23634" y="990"/>
                </a:lnTo>
                <a:lnTo>
                  <a:pt x="23634" y="2946"/>
                </a:lnTo>
                <a:lnTo>
                  <a:pt x="23139" y="3441"/>
                </a:lnTo>
                <a:lnTo>
                  <a:pt x="22644" y="4419"/>
                </a:lnTo>
                <a:lnTo>
                  <a:pt x="16738" y="15722"/>
                </a:lnTo>
                <a:lnTo>
                  <a:pt x="22183" y="15722"/>
                </a:lnTo>
                <a:lnTo>
                  <a:pt x="24625" y="11303"/>
                </a:lnTo>
                <a:lnTo>
                  <a:pt x="26581" y="7861"/>
                </a:lnTo>
                <a:lnTo>
                  <a:pt x="28067" y="5397"/>
                </a:lnTo>
                <a:lnTo>
                  <a:pt x="30035" y="2463"/>
                </a:lnTo>
                <a:lnTo>
                  <a:pt x="32499" y="0"/>
                </a:lnTo>
                <a:close/>
              </a:path>
            </a:pathLst>
          </a:custGeom>
          <a:solidFill>
            <a:srgbClr val="6F1D46"/>
          </a:solidFill>
        </p:spPr>
        <p:txBody>
          <a:bodyPr wrap="square" lIns="0" tIns="0" rIns="0" bIns="0" rtlCol="0"/>
          <a:lstStyle/>
          <a:p>
            <a:endParaRPr/>
          </a:p>
        </p:txBody>
      </p:sp>
      <p:sp>
        <p:nvSpPr>
          <p:cNvPr id="573" name="object 573">
            <a:extLst>
              <a:ext uri="{FF2B5EF4-FFF2-40B4-BE49-F238E27FC236}">
                <a16:creationId xmlns:a16="http://schemas.microsoft.com/office/drawing/2014/main" id="{B0C8729D-46A3-263F-7288-0A7795A1F839}"/>
              </a:ext>
            </a:extLst>
          </p:cNvPr>
          <p:cNvSpPr/>
          <p:nvPr/>
        </p:nvSpPr>
        <p:spPr>
          <a:xfrm>
            <a:off x="10272642" y="1536951"/>
            <a:ext cx="33655" cy="40640"/>
          </a:xfrm>
          <a:custGeom>
            <a:avLst/>
            <a:gdLst/>
            <a:ahLst/>
            <a:cxnLst/>
            <a:rect l="l" t="t" r="r" b="b"/>
            <a:pathLst>
              <a:path w="33654" h="40640">
                <a:moveTo>
                  <a:pt x="23139" y="39293"/>
                </a:moveTo>
                <a:lnTo>
                  <a:pt x="10833" y="39293"/>
                </a:lnTo>
                <a:lnTo>
                  <a:pt x="11315" y="39776"/>
                </a:lnTo>
                <a:lnTo>
                  <a:pt x="12801" y="40271"/>
                </a:lnTo>
                <a:lnTo>
                  <a:pt x="20675" y="40271"/>
                </a:lnTo>
                <a:lnTo>
                  <a:pt x="22148" y="39776"/>
                </a:lnTo>
                <a:lnTo>
                  <a:pt x="23139" y="39776"/>
                </a:lnTo>
                <a:lnTo>
                  <a:pt x="23139" y="39293"/>
                </a:lnTo>
                <a:close/>
              </a:path>
              <a:path w="33654" h="40640">
                <a:moveTo>
                  <a:pt x="8864" y="0"/>
                </a:moveTo>
                <a:lnTo>
                  <a:pt x="0" y="0"/>
                </a:lnTo>
                <a:lnTo>
                  <a:pt x="495" y="1968"/>
                </a:lnTo>
                <a:lnTo>
                  <a:pt x="977" y="3441"/>
                </a:lnTo>
                <a:lnTo>
                  <a:pt x="1075" y="7365"/>
                </a:lnTo>
                <a:lnTo>
                  <a:pt x="1373" y="8839"/>
                </a:lnTo>
                <a:lnTo>
                  <a:pt x="1473" y="28486"/>
                </a:lnTo>
                <a:lnTo>
                  <a:pt x="2451" y="32905"/>
                </a:lnTo>
                <a:lnTo>
                  <a:pt x="4914" y="35852"/>
                </a:lnTo>
                <a:lnTo>
                  <a:pt x="5905" y="37325"/>
                </a:lnTo>
                <a:lnTo>
                  <a:pt x="7874" y="38798"/>
                </a:lnTo>
                <a:lnTo>
                  <a:pt x="9347" y="39293"/>
                </a:lnTo>
                <a:lnTo>
                  <a:pt x="24117" y="39293"/>
                </a:lnTo>
                <a:lnTo>
                  <a:pt x="26098" y="38798"/>
                </a:lnTo>
                <a:lnTo>
                  <a:pt x="27571" y="37325"/>
                </a:lnTo>
                <a:lnTo>
                  <a:pt x="28884" y="35356"/>
                </a:lnTo>
                <a:lnTo>
                  <a:pt x="13779" y="35356"/>
                </a:lnTo>
                <a:lnTo>
                  <a:pt x="11315" y="34378"/>
                </a:lnTo>
                <a:lnTo>
                  <a:pt x="8369" y="29463"/>
                </a:lnTo>
                <a:lnTo>
                  <a:pt x="7378" y="26034"/>
                </a:lnTo>
                <a:lnTo>
                  <a:pt x="7503" y="6388"/>
                </a:lnTo>
                <a:lnTo>
                  <a:pt x="7752" y="5397"/>
                </a:lnTo>
                <a:lnTo>
                  <a:pt x="7874" y="3441"/>
                </a:lnTo>
                <a:lnTo>
                  <a:pt x="8369" y="1473"/>
                </a:lnTo>
                <a:lnTo>
                  <a:pt x="8864" y="0"/>
                </a:lnTo>
                <a:close/>
              </a:path>
              <a:path w="33654" h="40640">
                <a:moveTo>
                  <a:pt x="33477" y="0"/>
                </a:moveTo>
                <a:lnTo>
                  <a:pt x="24612" y="0"/>
                </a:lnTo>
                <a:lnTo>
                  <a:pt x="25107" y="1968"/>
                </a:lnTo>
                <a:lnTo>
                  <a:pt x="25603" y="3441"/>
                </a:lnTo>
                <a:lnTo>
                  <a:pt x="25703" y="6883"/>
                </a:lnTo>
                <a:lnTo>
                  <a:pt x="26098" y="8839"/>
                </a:lnTo>
                <a:lnTo>
                  <a:pt x="26098" y="26034"/>
                </a:lnTo>
                <a:lnTo>
                  <a:pt x="25107" y="29463"/>
                </a:lnTo>
                <a:lnTo>
                  <a:pt x="23634" y="31915"/>
                </a:lnTo>
                <a:lnTo>
                  <a:pt x="22148" y="33883"/>
                </a:lnTo>
                <a:lnTo>
                  <a:pt x="19685" y="35356"/>
                </a:lnTo>
                <a:lnTo>
                  <a:pt x="28884" y="35356"/>
                </a:lnTo>
                <a:lnTo>
                  <a:pt x="30518" y="32905"/>
                </a:lnTo>
                <a:lnTo>
                  <a:pt x="31991" y="28486"/>
                </a:lnTo>
                <a:lnTo>
                  <a:pt x="32112" y="6883"/>
                </a:lnTo>
                <a:lnTo>
                  <a:pt x="32486" y="5397"/>
                </a:lnTo>
                <a:lnTo>
                  <a:pt x="32608" y="3441"/>
                </a:lnTo>
                <a:lnTo>
                  <a:pt x="33477" y="0"/>
                </a:lnTo>
                <a:close/>
              </a:path>
            </a:pathLst>
          </a:custGeom>
          <a:solidFill>
            <a:srgbClr val="6F1D46"/>
          </a:solidFill>
        </p:spPr>
        <p:txBody>
          <a:bodyPr wrap="square" lIns="0" tIns="0" rIns="0" bIns="0" rtlCol="0"/>
          <a:lstStyle/>
          <a:p>
            <a:endParaRPr/>
          </a:p>
        </p:txBody>
      </p:sp>
      <p:sp>
        <p:nvSpPr>
          <p:cNvPr id="574" name="object 574">
            <a:extLst>
              <a:ext uri="{FF2B5EF4-FFF2-40B4-BE49-F238E27FC236}">
                <a16:creationId xmlns:a16="http://schemas.microsoft.com/office/drawing/2014/main" id="{BC0A8409-AEDB-0D78-7360-7C76B008A627}"/>
              </a:ext>
            </a:extLst>
          </p:cNvPr>
          <p:cNvSpPr/>
          <p:nvPr/>
        </p:nvSpPr>
        <p:spPr>
          <a:xfrm>
            <a:off x="9672957" y="1536462"/>
            <a:ext cx="40640" cy="50800"/>
          </a:xfrm>
          <a:custGeom>
            <a:avLst/>
            <a:gdLst/>
            <a:ahLst/>
            <a:cxnLst/>
            <a:rect l="l" t="t" r="r" b="b"/>
            <a:pathLst>
              <a:path w="40640" h="50800">
                <a:moveTo>
                  <a:pt x="26098" y="0"/>
                </a:moveTo>
                <a:lnTo>
                  <a:pt x="14770" y="0"/>
                </a:lnTo>
                <a:lnTo>
                  <a:pt x="9842" y="1968"/>
                </a:lnTo>
                <a:lnTo>
                  <a:pt x="1968" y="9817"/>
                </a:lnTo>
                <a:lnTo>
                  <a:pt x="0" y="14236"/>
                </a:lnTo>
                <a:lnTo>
                  <a:pt x="0" y="26022"/>
                </a:lnTo>
                <a:lnTo>
                  <a:pt x="1968" y="30937"/>
                </a:lnTo>
                <a:lnTo>
                  <a:pt x="8864" y="38798"/>
                </a:lnTo>
                <a:lnTo>
                  <a:pt x="13779" y="40754"/>
                </a:lnTo>
                <a:lnTo>
                  <a:pt x="21170" y="40754"/>
                </a:lnTo>
                <a:lnTo>
                  <a:pt x="22644" y="43218"/>
                </a:lnTo>
                <a:lnTo>
                  <a:pt x="26098" y="47637"/>
                </a:lnTo>
                <a:lnTo>
                  <a:pt x="30035" y="48615"/>
                </a:lnTo>
                <a:lnTo>
                  <a:pt x="35445" y="50584"/>
                </a:lnTo>
                <a:lnTo>
                  <a:pt x="40373" y="46164"/>
                </a:lnTo>
                <a:lnTo>
                  <a:pt x="37909" y="46164"/>
                </a:lnTo>
                <a:lnTo>
                  <a:pt x="34950" y="45173"/>
                </a:lnTo>
                <a:lnTo>
                  <a:pt x="31508" y="44195"/>
                </a:lnTo>
                <a:lnTo>
                  <a:pt x="28549" y="40754"/>
                </a:lnTo>
                <a:lnTo>
                  <a:pt x="27076" y="39281"/>
                </a:lnTo>
                <a:lnTo>
                  <a:pt x="29540" y="38303"/>
                </a:lnTo>
                <a:lnTo>
                  <a:pt x="32003" y="36829"/>
                </a:lnTo>
                <a:lnTo>
                  <a:pt x="32984" y="35852"/>
                </a:lnTo>
                <a:lnTo>
                  <a:pt x="16243" y="35852"/>
                </a:lnTo>
                <a:lnTo>
                  <a:pt x="12801" y="34378"/>
                </a:lnTo>
                <a:lnTo>
                  <a:pt x="10337" y="30937"/>
                </a:lnTo>
                <a:lnTo>
                  <a:pt x="7873" y="27990"/>
                </a:lnTo>
                <a:lnTo>
                  <a:pt x="6400" y="23571"/>
                </a:lnTo>
                <a:lnTo>
                  <a:pt x="6400" y="15227"/>
                </a:lnTo>
                <a:lnTo>
                  <a:pt x="7391" y="11785"/>
                </a:lnTo>
                <a:lnTo>
                  <a:pt x="9842" y="8839"/>
                </a:lnTo>
                <a:lnTo>
                  <a:pt x="12306" y="6388"/>
                </a:lnTo>
                <a:lnTo>
                  <a:pt x="15265" y="4902"/>
                </a:lnTo>
                <a:lnTo>
                  <a:pt x="33591" y="4902"/>
                </a:lnTo>
                <a:lnTo>
                  <a:pt x="31013" y="1968"/>
                </a:lnTo>
                <a:lnTo>
                  <a:pt x="26098" y="0"/>
                </a:lnTo>
                <a:close/>
              </a:path>
              <a:path w="40640" h="50800">
                <a:moveTo>
                  <a:pt x="33591" y="4902"/>
                </a:moveTo>
                <a:lnTo>
                  <a:pt x="23139" y="4902"/>
                </a:lnTo>
                <a:lnTo>
                  <a:pt x="26581" y="6388"/>
                </a:lnTo>
                <a:lnTo>
                  <a:pt x="29540" y="9817"/>
                </a:lnTo>
                <a:lnTo>
                  <a:pt x="32003" y="12763"/>
                </a:lnTo>
                <a:lnTo>
                  <a:pt x="33477" y="17183"/>
                </a:lnTo>
                <a:lnTo>
                  <a:pt x="33477" y="25539"/>
                </a:lnTo>
                <a:lnTo>
                  <a:pt x="32499" y="28968"/>
                </a:lnTo>
                <a:lnTo>
                  <a:pt x="27571" y="34861"/>
                </a:lnTo>
                <a:lnTo>
                  <a:pt x="24612" y="35852"/>
                </a:lnTo>
                <a:lnTo>
                  <a:pt x="32984" y="35852"/>
                </a:lnTo>
                <a:lnTo>
                  <a:pt x="37909" y="30937"/>
                </a:lnTo>
                <a:lnTo>
                  <a:pt x="39877" y="26517"/>
                </a:lnTo>
                <a:lnTo>
                  <a:pt x="39877" y="14731"/>
                </a:lnTo>
                <a:lnTo>
                  <a:pt x="37909" y="9817"/>
                </a:lnTo>
                <a:lnTo>
                  <a:pt x="33591" y="4902"/>
                </a:lnTo>
                <a:close/>
              </a:path>
            </a:pathLst>
          </a:custGeom>
          <a:solidFill>
            <a:srgbClr val="6F1D46"/>
          </a:solidFill>
        </p:spPr>
        <p:txBody>
          <a:bodyPr wrap="square" lIns="0" tIns="0" rIns="0" bIns="0" rtlCol="0"/>
          <a:lstStyle/>
          <a:p>
            <a:endParaRPr/>
          </a:p>
        </p:txBody>
      </p:sp>
      <p:sp>
        <p:nvSpPr>
          <p:cNvPr id="575" name="object 575">
            <a:extLst>
              <a:ext uri="{FF2B5EF4-FFF2-40B4-BE49-F238E27FC236}">
                <a16:creationId xmlns:a16="http://schemas.microsoft.com/office/drawing/2014/main" id="{FFFCD081-19F7-A742-6562-CBC3838F78C9}"/>
              </a:ext>
            </a:extLst>
          </p:cNvPr>
          <p:cNvSpPr/>
          <p:nvPr/>
        </p:nvSpPr>
        <p:spPr>
          <a:xfrm>
            <a:off x="9454350" y="1516823"/>
            <a:ext cx="13970" cy="59690"/>
          </a:xfrm>
          <a:custGeom>
            <a:avLst/>
            <a:gdLst/>
            <a:ahLst/>
            <a:cxnLst/>
            <a:rect l="l" t="t" r="r" b="b"/>
            <a:pathLst>
              <a:path w="13970" h="59690">
                <a:moveTo>
                  <a:pt x="13792" y="0"/>
                </a:moveTo>
                <a:lnTo>
                  <a:pt x="495" y="0"/>
                </a:lnTo>
                <a:lnTo>
                  <a:pt x="990" y="2451"/>
                </a:lnTo>
                <a:lnTo>
                  <a:pt x="1473" y="5397"/>
                </a:lnTo>
                <a:lnTo>
                  <a:pt x="2463" y="10312"/>
                </a:lnTo>
                <a:lnTo>
                  <a:pt x="2463" y="49098"/>
                </a:lnTo>
                <a:lnTo>
                  <a:pt x="1473" y="51561"/>
                </a:lnTo>
                <a:lnTo>
                  <a:pt x="1473" y="54013"/>
                </a:lnTo>
                <a:lnTo>
                  <a:pt x="990" y="56959"/>
                </a:lnTo>
                <a:lnTo>
                  <a:pt x="0" y="59423"/>
                </a:lnTo>
                <a:lnTo>
                  <a:pt x="13792" y="59423"/>
                </a:lnTo>
                <a:lnTo>
                  <a:pt x="13296" y="56959"/>
                </a:lnTo>
                <a:lnTo>
                  <a:pt x="12801" y="54013"/>
                </a:lnTo>
                <a:lnTo>
                  <a:pt x="11823" y="49098"/>
                </a:lnTo>
                <a:lnTo>
                  <a:pt x="11823" y="10312"/>
                </a:lnTo>
                <a:lnTo>
                  <a:pt x="12306" y="7848"/>
                </a:lnTo>
                <a:lnTo>
                  <a:pt x="12306" y="5397"/>
                </a:lnTo>
                <a:lnTo>
                  <a:pt x="12801" y="2451"/>
                </a:lnTo>
                <a:lnTo>
                  <a:pt x="13792" y="0"/>
                </a:lnTo>
                <a:close/>
              </a:path>
            </a:pathLst>
          </a:custGeom>
          <a:solidFill>
            <a:srgbClr val="FFFFFF"/>
          </a:solidFill>
        </p:spPr>
        <p:txBody>
          <a:bodyPr wrap="square" lIns="0" tIns="0" rIns="0" bIns="0" rtlCol="0"/>
          <a:lstStyle/>
          <a:p>
            <a:endParaRPr/>
          </a:p>
        </p:txBody>
      </p:sp>
      <p:sp>
        <p:nvSpPr>
          <p:cNvPr id="576" name="object 576">
            <a:extLst>
              <a:ext uri="{FF2B5EF4-FFF2-40B4-BE49-F238E27FC236}">
                <a16:creationId xmlns:a16="http://schemas.microsoft.com/office/drawing/2014/main" id="{1637587A-3ACE-9598-E618-CE00F3DB6232}"/>
              </a:ext>
            </a:extLst>
          </p:cNvPr>
          <p:cNvSpPr/>
          <p:nvPr/>
        </p:nvSpPr>
        <p:spPr>
          <a:xfrm>
            <a:off x="9476016" y="1515337"/>
            <a:ext cx="62865" cy="61594"/>
          </a:xfrm>
          <a:custGeom>
            <a:avLst/>
            <a:gdLst/>
            <a:ahLst/>
            <a:cxnLst/>
            <a:rect l="l" t="t" r="r" b="b"/>
            <a:pathLst>
              <a:path w="62865" h="61594">
                <a:moveTo>
                  <a:pt x="31508" y="0"/>
                </a:moveTo>
                <a:lnTo>
                  <a:pt x="10833" y="43713"/>
                </a:lnTo>
                <a:lnTo>
                  <a:pt x="8369" y="48628"/>
                </a:lnTo>
                <a:lnTo>
                  <a:pt x="6400" y="52057"/>
                </a:lnTo>
                <a:lnTo>
                  <a:pt x="4927" y="55003"/>
                </a:lnTo>
                <a:lnTo>
                  <a:pt x="3441" y="57467"/>
                </a:lnTo>
                <a:lnTo>
                  <a:pt x="1473" y="59918"/>
                </a:lnTo>
                <a:lnTo>
                  <a:pt x="0" y="61391"/>
                </a:lnTo>
                <a:lnTo>
                  <a:pt x="15265" y="61391"/>
                </a:lnTo>
                <a:lnTo>
                  <a:pt x="14770" y="59918"/>
                </a:lnTo>
                <a:lnTo>
                  <a:pt x="14770" y="57467"/>
                </a:lnTo>
                <a:lnTo>
                  <a:pt x="15760" y="54025"/>
                </a:lnTo>
                <a:lnTo>
                  <a:pt x="16243" y="50584"/>
                </a:lnTo>
                <a:lnTo>
                  <a:pt x="19202" y="43713"/>
                </a:lnTo>
                <a:lnTo>
                  <a:pt x="19697" y="42735"/>
                </a:lnTo>
                <a:lnTo>
                  <a:pt x="51721" y="42735"/>
                </a:lnTo>
                <a:lnTo>
                  <a:pt x="48003" y="34874"/>
                </a:lnTo>
                <a:lnTo>
                  <a:pt x="23139" y="34874"/>
                </a:lnTo>
                <a:lnTo>
                  <a:pt x="31013" y="16700"/>
                </a:lnTo>
                <a:lnTo>
                  <a:pt x="39407" y="16700"/>
                </a:lnTo>
                <a:lnTo>
                  <a:pt x="31508" y="0"/>
                </a:lnTo>
                <a:close/>
              </a:path>
              <a:path w="62865" h="61594">
                <a:moveTo>
                  <a:pt x="51721" y="42735"/>
                </a:moveTo>
                <a:lnTo>
                  <a:pt x="42341" y="42735"/>
                </a:lnTo>
                <a:lnTo>
                  <a:pt x="44310" y="47155"/>
                </a:lnTo>
                <a:lnTo>
                  <a:pt x="45783" y="50101"/>
                </a:lnTo>
                <a:lnTo>
                  <a:pt x="46774" y="53047"/>
                </a:lnTo>
                <a:lnTo>
                  <a:pt x="47752" y="57950"/>
                </a:lnTo>
                <a:lnTo>
                  <a:pt x="48247" y="59918"/>
                </a:lnTo>
                <a:lnTo>
                  <a:pt x="47752" y="60909"/>
                </a:lnTo>
                <a:lnTo>
                  <a:pt x="62522" y="60909"/>
                </a:lnTo>
                <a:lnTo>
                  <a:pt x="61048" y="59423"/>
                </a:lnTo>
                <a:lnTo>
                  <a:pt x="59575" y="57467"/>
                </a:lnTo>
                <a:lnTo>
                  <a:pt x="56616" y="52552"/>
                </a:lnTo>
                <a:lnTo>
                  <a:pt x="52184" y="43713"/>
                </a:lnTo>
                <a:lnTo>
                  <a:pt x="51721" y="42735"/>
                </a:lnTo>
                <a:close/>
              </a:path>
              <a:path w="62865" h="61594">
                <a:moveTo>
                  <a:pt x="39407" y="16700"/>
                </a:moveTo>
                <a:lnTo>
                  <a:pt x="31013" y="16700"/>
                </a:lnTo>
                <a:lnTo>
                  <a:pt x="38900" y="34874"/>
                </a:lnTo>
                <a:lnTo>
                  <a:pt x="48003" y="34874"/>
                </a:lnTo>
                <a:lnTo>
                  <a:pt x="39407" y="16700"/>
                </a:lnTo>
                <a:close/>
              </a:path>
            </a:pathLst>
          </a:custGeom>
          <a:solidFill>
            <a:srgbClr val="FFFFFF"/>
          </a:solidFill>
        </p:spPr>
        <p:txBody>
          <a:bodyPr wrap="square" lIns="0" tIns="0" rIns="0" bIns="0" rtlCol="0"/>
          <a:lstStyle/>
          <a:p>
            <a:endParaRPr/>
          </a:p>
        </p:txBody>
      </p:sp>
      <p:sp>
        <p:nvSpPr>
          <p:cNvPr id="577" name="object 577">
            <a:extLst>
              <a:ext uri="{FF2B5EF4-FFF2-40B4-BE49-F238E27FC236}">
                <a16:creationId xmlns:a16="http://schemas.microsoft.com/office/drawing/2014/main" id="{39E882CA-F346-4ED3-7D23-C5607D400B2A}"/>
              </a:ext>
            </a:extLst>
          </p:cNvPr>
          <p:cNvSpPr/>
          <p:nvPr/>
        </p:nvSpPr>
        <p:spPr>
          <a:xfrm>
            <a:off x="9381488" y="1515837"/>
            <a:ext cx="61594" cy="77470"/>
          </a:xfrm>
          <a:custGeom>
            <a:avLst/>
            <a:gdLst/>
            <a:ahLst/>
            <a:cxnLst/>
            <a:rect l="l" t="t" r="r" b="b"/>
            <a:pathLst>
              <a:path w="61595" h="77469">
                <a:moveTo>
                  <a:pt x="39877" y="0"/>
                </a:moveTo>
                <a:lnTo>
                  <a:pt x="22644" y="0"/>
                </a:lnTo>
                <a:lnTo>
                  <a:pt x="14770" y="2946"/>
                </a:lnTo>
                <a:lnTo>
                  <a:pt x="2946" y="14731"/>
                </a:lnTo>
                <a:lnTo>
                  <a:pt x="0" y="22097"/>
                </a:lnTo>
                <a:lnTo>
                  <a:pt x="0" y="39281"/>
                </a:lnTo>
                <a:lnTo>
                  <a:pt x="2946" y="47142"/>
                </a:lnTo>
                <a:lnTo>
                  <a:pt x="13779" y="58927"/>
                </a:lnTo>
                <a:lnTo>
                  <a:pt x="21170" y="61874"/>
                </a:lnTo>
                <a:lnTo>
                  <a:pt x="32486" y="61874"/>
                </a:lnTo>
                <a:lnTo>
                  <a:pt x="39877" y="72186"/>
                </a:lnTo>
                <a:lnTo>
                  <a:pt x="45783" y="74155"/>
                </a:lnTo>
                <a:lnTo>
                  <a:pt x="54152" y="77101"/>
                </a:lnTo>
                <a:lnTo>
                  <a:pt x="61544" y="70218"/>
                </a:lnTo>
                <a:lnTo>
                  <a:pt x="58089" y="70218"/>
                </a:lnTo>
                <a:lnTo>
                  <a:pt x="53174" y="68757"/>
                </a:lnTo>
                <a:lnTo>
                  <a:pt x="49225" y="66789"/>
                </a:lnTo>
                <a:lnTo>
                  <a:pt x="41846" y="59423"/>
                </a:lnTo>
                <a:lnTo>
                  <a:pt x="45783" y="57950"/>
                </a:lnTo>
                <a:lnTo>
                  <a:pt x="49225" y="55981"/>
                </a:lnTo>
                <a:lnTo>
                  <a:pt x="50702" y="54508"/>
                </a:lnTo>
                <a:lnTo>
                  <a:pt x="32003" y="54508"/>
                </a:lnTo>
                <a:lnTo>
                  <a:pt x="25603" y="54025"/>
                </a:lnTo>
                <a:lnTo>
                  <a:pt x="20180" y="51561"/>
                </a:lnTo>
                <a:lnTo>
                  <a:pt x="16243" y="47142"/>
                </a:lnTo>
                <a:lnTo>
                  <a:pt x="12306" y="42227"/>
                </a:lnTo>
                <a:lnTo>
                  <a:pt x="9842" y="36334"/>
                </a:lnTo>
                <a:lnTo>
                  <a:pt x="9842" y="22593"/>
                </a:lnTo>
                <a:lnTo>
                  <a:pt x="11810" y="17678"/>
                </a:lnTo>
                <a:lnTo>
                  <a:pt x="15252" y="13258"/>
                </a:lnTo>
                <a:lnTo>
                  <a:pt x="19189" y="9334"/>
                </a:lnTo>
                <a:lnTo>
                  <a:pt x="23621" y="6870"/>
                </a:lnTo>
                <a:lnTo>
                  <a:pt x="50863" y="6870"/>
                </a:lnTo>
                <a:lnTo>
                  <a:pt x="47256" y="2946"/>
                </a:lnTo>
                <a:lnTo>
                  <a:pt x="39877" y="0"/>
                </a:lnTo>
                <a:close/>
              </a:path>
              <a:path w="61595" h="77469">
                <a:moveTo>
                  <a:pt x="50863" y="6870"/>
                </a:moveTo>
                <a:lnTo>
                  <a:pt x="35940" y="6870"/>
                </a:lnTo>
                <a:lnTo>
                  <a:pt x="40855" y="9334"/>
                </a:lnTo>
                <a:lnTo>
                  <a:pt x="45288" y="14236"/>
                </a:lnTo>
                <a:lnTo>
                  <a:pt x="49225" y="19151"/>
                </a:lnTo>
                <a:lnTo>
                  <a:pt x="51688" y="25044"/>
                </a:lnTo>
                <a:lnTo>
                  <a:pt x="51688" y="38798"/>
                </a:lnTo>
                <a:lnTo>
                  <a:pt x="49720" y="43700"/>
                </a:lnTo>
                <a:lnTo>
                  <a:pt x="46278" y="48120"/>
                </a:lnTo>
                <a:lnTo>
                  <a:pt x="42341" y="52057"/>
                </a:lnTo>
                <a:lnTo>
                  <a:pt x="37909" y="54508"/>
                </a:lnTo>
                <a:lnTo>
                  <a:pt x="50702" y="54508"/>
                </a:lnTo>
                <a:lnTo>
                  <a:pt x="58089" y="47142"/>
                </a:lnTo>
                <a:lnTo>
                  <a:pt x="61048" y="39776"/>
                </a:lnTo>
                <a:lnTo>
                  <a:pt x="61048" y="22593"/>
                </a:lnTo>
                <a:lnTo>
                  <a:pt x="58089" y="14731"/>
                </a:lnTo>
                <a:lnTo>
                  <a:pt x="50863" y="6870"/>
                </a:lnTo>
                <a:close/>
              </a:path>
            </a:pathLst>
          </a:custGeom>
          <a:solidFill>
            <a:srgbClr val="FFFFFF"/>
          </a:solidFill>
        </p:spPr>
        <p:txBody>
          <a:bodyPr wrap="square" lIns="0" tIns="0" rIns="0" bIns="0" rtlCol="0"/>
          <a:lstStyle/>
          <a:p>
            <a:endParaRPr/>
          </a:p>
        </p:txBody>
      </p:sp>
      <p:sp>
        <p:nvSpPr>
          <p:cNvPr id="578" name="object 578">
            <a:extLst>
              <a:ext uri="{FF2B5EF4-FFF2-40B4-BE49-F238E27FC236}">
                <a16:creationId xmlns:a16="http://schemas.microsoft.com/office/drawing/2014/main" id="{80762417-CAE0-C316-AC39-4F9FC0D854A8}"/>
              </a:ext>
            </a:extLst>
          </p:cNvPr>
          <p:cNvSpPr/>
          <p:nvPr/>
        </p:nvSpPr>
        <p:spPr>
          <a:xfrm>
            <a:off x="7786498" y="1591632"/>
            <a:ext cx="1093360" cy="270459"/>
          </a:xfrm>
          <a:prstGeom prst="rect">
            <a:avLst/>
          </a:prstGeom>
          <a:blipFill>
            <a:blip r:embed="rId56" cstate="print"/>
            <a:stretch>
              <a:fillRect/>
            </a:stretch>
          </a:blipFill>
        </p:spPr>
        <p:txBody>
          <a:bodyPr wrap="square" lIns="0" tIns="0" rIns="0" bIns="0" rtlCol="0"/>
          <a:lstStyle/>
          <a:p>
            <a:endParaRPr/>
          </a:p>
        </p:txBody>
      </p:sp>
      <p:sp>
        <p:nvSpPr>
          <p:cNvPr id="579" name="object 579">
            <a:extLst>
              <a:ext uri="{FF2B5EF4-FFF2-40B4-BE49-F238E27FC236}">
                <a16:creationId xmlns:a16="http://schemas.microsoft.com/office/drawing/2014/main" id="{8008A6C1-91A1-6158-A148-06D16177B0E7}"/>
              </a:ext>
            </a:extLst>
          </p:cNvPr>
          <p:cNvSpPr/>
          <p:nvPr/>
        </p:nvSpPr>
        <p:spPr>
          <a:xfrm>
            <a:off x="6479766" y="4701750"/>
            <a:ext cx="243065" cy="209041"/>
          </a:xfrm>
          <a:prstGeom prst="rect">
            <a:avLst/>
          </a:prstGeom>
          <a:blipFill>
            <a:blip r:embed="rId57" cstate="print"/>
            <a:stretch>
              <a:fillRect/>
            </a:stretch>
          </a:blipFill>
        </p:spPr>
        <p:txBody>
          <a:bodyPr wrap="square" lIns="0" tIns="0" rIns="0" bIns="0" rtlCol="0"/>
          <a:lstStyle/>
          <a:p>
            <a:endParaRPr/>
          </a:p>
        </p:txBody>
      </p:sp>
      <p:sp>
        <p:nvSpPr>
          <p:cNvPr id="580" name="object 580">
            <a:extLst>
              <a:ext uri="{FF2B5EF4-FFF2-40B4-BE49-F238E27FC236}">
                <a16:creationId xmlns:a16="http://schemas.microsoft.com/office/drawing/2014/main" id="{CBA8F337-3F09-13FA-BE04-656F90BC355D}"/>
              </a:ext>
            </a:extLst>
          </p:cNvPr>
          <p:cNvSpPr/>
          <p:nvPr/>
        </p:nvSpPr>
        <p:spPr>
          <a:xfrm>
            <a:off x="6751285" y="4751783"/>
            <a:ext cx="419858" cy="111663"/>
          </a:xfrm>
          <a:prstGeom prst="rect">
            <a:avLst/>
          </a:prstGeom>
          <a:blipFill>
            <a:blip r:embed="rId58" cstate="print"/>
            <a:stretch>
              <a:fillRect/>
            </a:stretch>
          </a:blipFill>
        </p:spPr>
        <p:txBody>
          <a:bodyPr wrap="square" lIns="0" tIns="0" rIns="0" bIns="0" rtlCol="0"/>
          <a:lstStyle/>
          <a:p>
            <a:endParaRPr/>
          </a:p>
        </p:txBody>
      </p:sp>
      <p:sp>
        <p:nvSpPr>
          <p:cNvPr id="581" name="object 581">
            <a:extLst>
              <a:ext uri="{FF2B5EF4-FFF2-40B4-BE49-F238E27FC236}">
                <a16:creationId xmlns:a16="http://schemas.microsoft.com/office/drawing/2014/main" id="{D4C6B7AF-F35C-6B2D-5AAF-C4CDD27A15CC}"/>
              </a:ext>
            </a:extLst>
          </p:cNvPr>
          <p:cNvSpPr/>
          <p:nvPr/>
        </p:nvSpPr>
        <p:spPr>
          <a:xfrm>
            <a:off x="9430394" y="1919634"/>
            <a:ext cx="70065" cy="65024"/>
          </a:xfrm>
          <a:prstGeom prst="rect">
            <a:avLst/>
          </a:prstGeom>
          <a:blipFill>
            <a:blip r:embed="rId59" cstate="print"/>
            <a:stretch>
              <a:fillRect/>
            </a:stretch>
          </a:blipFill>
        </p:spPr>
        <p:txBody>
          <a:bodyPr wrap="square" lIns="0" tIns="0" rIns="0" bIns="0" rtlCol="0"/>
          <a:lstStyle/>
          <a:p>
            <a:endParaRPr/>
          </a:p>
        </p:txBody>
      </p:sp>
      <p:sp>
        <p:nvSpPr>
          <p:cNvPr id="582" name="object 582">
            <a:extLst>
              <a:ext uri="{FF2B5EF4-FFF2-40B4-BE49-F238E27FC236}">
                <a16:creationId xmlns:a16="http://schemas.microsoft.com/office/drawing/2014/main" id="{02A828EB-F2E9-FB1D-DC90-51591D441082}"/>
              </a:ext>
            </a:extLst>
          </p:cNvPr>
          <p:cNvSpPr/>
          <p:nvPr/>
        </p:nvSpPr>
        <p:spPr>
          <a:xfrm>
            <a:off x="9526116" y="1919634"/>
            <a:ext cx="55244" cy="65405"/>
          </a:xfrm>
          <a:custGeom>
            <a:avLst/>
            <a:gdLst/>
            <a:ahLst/>
            <a:cxnLst/>
            <a:rect l="l" t="t" r="r" b="b"/>
            <a:pathLst>
              <a:path w="55245" h="65405">
                <a:moveTo>
                  <a:pt x="12712" y="0"/>
                </a:moveTo>
                <a:lnTo>
                  <a:pt x="0" y="0"/>
                </a:lnTo>
                <a:lnTo>
                  <a:pt x="0" y="65024"/>
                </a:lnTo>
                <a:lnTo>
                  <a:pt x="55079" y="65024"/>
                </a:lnTo>
                <a:lnTo>
                  <a:pt x="55079" y="53695"/>
                </a:lnTo>
                <a:lnTo>
                  <a:pt x="12712" y="53695"/>
                </a:lnTo>
                <a:lnTo>
                  <a:pt x="12712" y="0"/>
                </a:lnTo>
                <a:close/>
              </a:path>
            </a:pathLst>
          </a:custGeom>
          <a:solidFill>
            <a:srgbClr val="100F0D"/>
          </a:solidFill>
        </p:spPr>
        <p:txBody>
          <a:bodyPr wrap="square" lIns="0" tIns="0" rIns="0" bIns="0" rtlCol="0"/>
          <a:lstStyle/>
          <a:p>
            <a:endParaRPr/>
          </a:p>
        </p:txBody>
      </p:sp>
      <p:sp>
        <p:nvSpPr>
          <p:cNvPr id="583" name="object 583">
            <a:extLst>
              <a:ext uri="{FF2B5EF4-FFF2-40B4-BE49-F238E27FC236}">
                <a16:creationId xmlns:a16="http://schemas.microsoft.com/office/drawing/2014/main" id="{766E9B47-582E-0B98-9F05-5E0FFD8B9219}"/>
              </a:ext>
            </a:extLst>
          </p:cNvPr>
          <p:cNvSpPr/>
          <p:nvPr/>
        </p:nvSpPr>
        <p:spPr>
          <a:xfrm>
            <a:off x="9605371" y="1919630"/>
            <a:ext cx="59690" cy="65405"/>
          </a:xfrm>
          <a:custGeom>
            <a:avLst/>
            <a:gdLst/>
            <a:ahLst/>
            <a:cxnLst/>
            <a:rect l="l" t="t" r="r" b="b"/>
            <a:pathLst>
              <a:path w="59690" h="65405">
                <a:moveTo>
                  <a:pt x="56565" y="0"/>
                </a:moveTo>
                <a:lnTo>
                  <a:pt x="0" y="0"/>
                </a:lnTo>
                <a:lnTo>
                  <a:pt x="0" y="65036"/>
                </a:lnTo>
                <a:lnTo>
                  <a:pt x="59194" y="65036"/>
                </a:lnTo>
                <a:lnTo>
                  <a:pt x="59194" y="53695"/>
                </a:lnTo>
                <a:lnTo>
                  <a:pt x="12712" y="53695"/>
                </a:lnTo>
                <a:lnTo>
                  <a:pt x="12712" y="36753"/>
                </a:lnTo>
                <a:lnTo>
                  <a:pt x="39268" y="36753"/>
                </a:lnTo>
                <a:lnTo>
                  <a:pt x="39268" y="25527"/>
                </a:lnTo>
                <a:lnTo>
                  <a:pt x="12712" y="25527"/>
                </a:lnTo>
                <a:lnTo>
                  <a:pt x="12712" y="11341"/>
                </a:lnTo>
                <a:lnTo>
                  <a:pt x="56565" y="11341"/>
                </a:lnTo>
                <a:lnTo>
                  <a:pt x="56565" y="0"/>
                </a:lnTo>
                <a:close/>
              </a:path>
            </a:pathLst>
          </a:custGeom>
          <a:solidFill>
            <a:srgbClr val="100F0D"/>
          </a:solidFill>
        </p:spPr>
        <p:txBody>
          <a:bodyPr wrap="square" lIns="0" tIns="0" rIns="0" bIns="0" rtlCol="0"/>
          <a:lstStyle/>
          <a:p>
            <a:endParaRPr/>
          </a:p>
        </p:txBody>
      </p:sp>
      <p:sp>
        <p:nvSpPr>
          <p:cNvPr id="584" name="object 584">
            <a:extLst>
              <a:ext uri="{FF2B5EF4-FFF2-40B4-BE49-F238E27FC236}">
                <a16:creationId xmlns:a16="http://schemas.microsoft.com/office/drawing/2014/main" id="{E4BC9551-0B28-99C5-7B57-EFF72A325EF5}"/>
              </a:ext>
            </a:extLst>
          </p:cNvPr>
          <p:cNvSpPr/>
          <p:nvPr/>
        </p:nvSpPr>
        <p:spPr>
          <a:xfrm>
            <a:off x="9696386" y="1919643"/>
            <a:ext cx="13335" cy="65405"/>
          </a:xfrm>
          <a:custGeom>
            <a:avLst/>
            <a:gdLst/>
            <a:ahLst/>
            <a:cxnLst/>
            <a:rect l="l" t="t" r="r" b="b"/>
            <a:pathLst>
              <a:path w="13334" h="65405">
                <a:moveTo>
                  <a:pt x="0" y="65024"/>
                </a:moveTo>
                <a:lnTo>
                  <a:pt x="12712" y="65024"/>
                </a:lnTo>
                <a:lnTo>
                  <a:pt x="12712" y="0"/>
                </a:lnTo>
                <a:lnTo>
                  <a:pt x="0" y="0"/>
                </a:lnTo>
                <a:lnTo>
                  <a:pt x="0" y="65024"/>
                </a:lnTo>
                <a:close/>
              </a:path>
            </a:pathLst>
          </a:custGeom>
          <a:solidFill>
            <a:srgbClr val="100F0D"/>
          </a:solidFill>
        </p:spPr>
        <p:txBody>
          <a:bodyPr wrap="square" lIns="0" tIns="0" rIns="0" bIns="0" rtlCol="0"/>
          <a:lstStyle/>
          <a:p>
            <a:endParaRPr/>
          </a:p>
        </p:txBody>
      </p:sp>
      <p:sp>
        <p:nvSpPr>
          <p:cNvPr id="585" name="object 585">
            <a:extLst>
              <a:ext uri="{FF2B5EF4-FFF2-40B4-BE49-F238E27FC236}">
                <a16:creationId xmlns:a16="http://schemas.microsoft.com/office/drawing/2014/main" id="{FC706438-2083-A99C-C5A4-BF05A3A3F872}"/>
              </a:ext>
            </a:extLst>
          </p:cNvPr>
          <p:cNvSpPr/>
          <p:nvPr/>
        </p:nvSpPr>
        <p:spPr>
          <a:xfrm>
            <a:off x="9747567" y="1919629"/>
            <a:ext cx="63500" cy="65405"/>
          </a:xfrm>
          <a:custGeom>
            <a:avLst/>
            <a:gdLst/>
            <a:ahLst/>
            <a:cxnLst/>
            <a:rect l="l" t="t" r="r" b="b"/>
            <a:pathLst>
              <a:path w="63500" h="65405">
                <a:moveTo>
                  <a:pt x="11214" y="0"/>
                </a:moveTo>
                <a:lnTo>
                  <a:pt x="0" y="0"/>
                </a:lnTo>
                <a:lnTo>
                  <a:pt x="0" y="65036"/>
                </a:lnTo>
                <a:lnTo>
                  <a:pt x="12699" y="65036"/>
                </a:lnTo>
                <a:lnTo>
                  <a:pt x="12699" y="20726"/>
                </a:lnTo>
                <a:lnTo>
                  <a:pt x="29421" y="20726"/>
                </a:lnTo>
                <a:lnTo>
                  <a:pt x="11214" y="0"/>
                </a:lnTo>
                <a:close/>
              </a:path>
              <a:path w="63500" h="65405">
                <a:moveTo>
                  <a:pt x="29421" y="20726"/>
                </a:moveTo>
                <a:lnTo>
                  <a:pt x="12814" y="20726"/>
                </a:lnTo>
                <a:lnTo>
                  <a:pt x="51739" y="65036"/>
                </a:lnTo>
                <a:lnTo>
                  <a:pt x="62966" y="65036"/>
                </a:lnTo>
                <a:lnTo>
                  <a:pt x="62966" y="44310"/>
                </a:lnTo>
                <a:lnTo>
                  <a:pt x="50139" y="44310"/>
                </a:lnTo>
                <a:lnTo>
                  <a:pt x="29421" y="20726"/>
                </a:lnTo>
                <a:close/>
              </a:path>
              <a:path w="63500" h="65405">
                <a:moveTo>
                  <a:pt x="62966" y="0"/>
                </a:moveTo>
                <a:lnTo>
                  <a:pt x="50253" y="0"/>
                </a:lnTo>
                <a:lnTo>
                  <a:pt x="50253" y="44310"/>
                </a:lnTo>
                <a:lnTo>
                  <a:pt x="62966" y="44310"/>
                </a:lnTo>
                <a:lnTo>
                  <a:pt x="62966" y="0"/>
                </a:lnTo>
                <a:close/>
              </a:path>
            </a:pathLst>
          </a:custGeom>
          <a:solidFill>
            <a:srgbClr val="100F0D"/>
          </a:solidFill>
        </p:spPr>
        <p:txBody>
          <a:bodyPr wrap="square" lIns="0" tIns="0" rIns="0" bIns="0" rtlCol="0"/>
          <a:lstStyle/>
          <a:p>
            <a:endParaRPr/>
          </a:p>
        </p:txBody>
      </p:sp>
      <p:sp>
        <p:nvSpPr>
          <p:cNvPr id="586" name="object 586">
            <a:extLst>
              <a:ext uri="{FF2B5EF4-FFF2-40B4-BE49-F238E27FC236}">
                <a16:creationId xmlns:a16="http://schemas.microsoft.com/office/drawing/2014/main" id="{DBF36220-F562-63BF-5BEF-5713876AB9BB}"/>
              </a:ext>
            </a:extLst>
          </p:cNvPr>
          <p:cNvSpPr/>
          <p:nvPr/>
        </p:nvSpPr>
        <p:spPr>
          <a:xfrm>
            <a:off x="9849001" y="1919630"/>
            <a:ext cx="59690" cy="65405"/>
          </a:xfrm>
          <a:custGeom>
            <a:avLst/>
            <a:gdLst/>
            <a:ahLst/>
            <a:cxnLst/>
            <a:rect l="l" t="t" r="r" b="b"/>
            <a:pathLst>
              <a:path w="59690" h="65405">
                <a:moveTo>
                  <a:pt x="56540" y="0"/>
                </a:moveTo>
                <a:lnTo>
                  <a:pt x="0" y="0"/>
                </a:lnTo>
                <a:lnTo>
                  <a:pt x="0" y="65036"/>
                </a:lnTo>
                <a:lnTo>
                  <a:pt x="59182" y="65036"/>
                </a:lnTo>
                <a:lnTo>
                  <a:pt x="59182" y="53695"/>
                </a:lnTo>
                <a:lnTo>
                  <a:pt x="12700" y="53695"/>
                </a:lnTo>
                <a:lnTo>
                  <a:pt x="12700" y="36753"/>
                </a:lnTo>
                <a:lnTo>
                  <a:pt x="39268" y="36753"/>
                </a:lnTo>
                <a:lnTo>
                  <a:pt x="39268" y="25527"/>
                </a:lnTo>
                <a:lnTo>
                  <a:pt x="12700" y="25527"/>
                </a:lnTo>
                <a:lnTo>
                  <a:pt x="12700" y="11341"/>
                </a:lnTo>
                <a:lnTo>
                  <a:pt x="56540" y="11341"/>
                </a:lnTo>
                <a:lnTo>
                  <a:pt x="56540" y="0"/>
                </a:lnTo>
                <a:close/>
              </a:path>
            </a:pathLst>
          </a:custGeom>
          <a:solidFill>
            <a:srgbClr val="100F0D"/>
          </a:solidFill>
        </p:spPr>
        <p:txBody>
          <a:bodyPr wrap="square" lIns="0" tIns="0" rIns="0" bIns="0" rtlCol="0"/>
          <a:lstStyle/>
          <a:p>
            <a:endParaRPr/>
          </a:p>
        </p:txBody>
      </p:sp>
      <p:sp>
        <p:nvSpPr>
          <p:cNvPr id="587" name="object 587">
            <a:extLst>
              <a:ext uri="{FF2B5EF4-FFF2-40B4-BE49-F238E27FC236}">
                <a16:creationId xmlns:a16="http://schemas.microsoft.com/office/drawing/2014/main" id="{2D96C411-9EDD-A596-4599-075302D19066}"/>
              </a:ext>
            </a:extLst>
          </p:cNvPr>
          <p:cNvSpPr/>
          <p:nvPr/>
        </p:nvSpPr>
        <p:spPr>
          <a:xfrm>
            <a:off x="9940010" y="1919640"/>
            <a:ext cx="65595" cy="65024"/>
          </a:xfrm>
          <a:prstGeom prst="rect">
            <a:avLst/>
          </a:prstGeom>
          <a:blipFill>
            <a:blip r:embed="rId60" cstate="print"/>
            <a:stretch>
              <a:fillRect/>
            </a:stretch>
          </a:blipFill>
        </p:spPr>
        <p:txBody>
          <a:bodyPr wrap="square" lIns="0" tIns="0" rIns="0" bIns="0" rtlCol="0"/>
          <a:lstStyle/>
          <a:p>
            <a:endParaRPr/>
          </a:p>
        </p:txBody>
      </p:sp>
      <p:sp>
        <p:nvSpPr>
          <p:cNvPr id="588" name="object 588">
            <a:extLst>
              <a:ext uri="{FF2B5EF4-FFF2-40B4-BE49-F238E27FC236}">
                <a16:creationId xmlns:a16="http://schemas.microsoft.com/office/drawing/2014/main" id="{B7C1E416-9D96-D919-5216-E6F5C1DEB076}"/>
              </a:ext>
            </a:extLst>
          </p:cNvPr>
          <p:cNvSpPr/>
          <p:nvPr/>
        </p:nvSpPr>
        <p:spPr>
          <a:xfrm>
            <a:off x="10070632" y="1919634"/>
            <a:ext cx="64452" cy="65024"/>
          </a:xfrm>
          <a:prstGeom prst="rect">
            <a:avLst/>
          </a:prstGeom>
          <a:blipFill>
            <a:blip r:embed="rId61" cstate="print"/>
            <a:stretch>
              <a:fillRect/>
            </a:stretch>
          </a:blipFill>
        </p:spPr>
        <p:txBody>
          <a:bodyPr wrap="square" lIns="0" tIns="0" rIns="0" bIns="0" rtlCol="0"/>
          <a:lstStyle/>
          <a:p>
            <a:endParaRPr/>
          </a:p>
        </p:txBody>
      </p:sp>
      <p:sp>
        <p:nvSpPr>
          <p:cNvPr id="589" name="object 589">
            <a:extLst>
              <a:ext uri="{FF2B5EF4-FFF2-40B4-BE49-F238E27FC236}">
                <a16:creationId xmlns:a16="http://schemas.microsoft.com/office/drawing/2014/main" id="{E13A1928-9167-5C37-3420-11F57A56F82D}"/>
              </a:ext>
            </a:extLst>
          </p:cNvPr>
          <p:cNvSpPr/>
          <p:nvPr/>
        </p:nvSpPr>
        <p:spPr>
          <a:xfrm>
            <a:off x="10162233" y="1919702"/>
            <a:ext cx="59690" cy="65405"/>
          </a:xfrm>
          <a:custGeom>
            <a:avLst/>
            <a:gdLst/>
            <a:ahLst/>
            <a:cxnLst/>
            <a:rect l="l" t="t" r="r" b="b"/>
            <a:pathLst>
              <a:path w="59690" h="65405">
                <a:moveTo>
                  <a:pt x="56565" y="0"/>
                </a:moveTo>
                <a:lnTo>
                  <a:pt x="0" y="0"/>
                </a:lnTo>
                <a:lnTo>
                  <a:pt x="0" y="65036"/>
                </a:lnTo>
                <a:lnTo>
                  <a:pt x="59194" y="65036"/>
                </a:lnTo>
                <a:lnTo>
                  <a:pt x="59194" y="53695"/>
                </a:lnTo>
                <a:lnTo>
                  <a:pt x="12712" y="53695"/>
                </a:lnTo>
                <a:lnTo>
                  <a:pt x="12712" y="36753"/>
                </a:lnTo>
                <a:lnTo>
                  <a:pt x="39268" y="36753"/>
                </a:lnTo>
                <a:lnTo>
                  <a:pt x="39268" y="25527"/>
                </a:lnTo>
                <a:lnTo>
                  <a:pt x="12712" y="25527"/>
                </a:lnTo>
                <a:lnTo>
                  <a:pt x="12712" y="11341"/>
                </a:lnTo>
                <a:lnTo>
                  <a:pt x="56565" y="11341"/>
                </a:lnTo>
                <a:lnTo>
                  <a:pt x="56565" y="0"/>
                </a:lnTo>
                <a:close/>
              </a:path>
            </a:pathLst>
          </a:custGeom>
          <a:solidFill>
            <a:srgbClr val="100F0D"/>
          </a:solidFill>
        </p:spPr>
        <p:txBody>
          <a:bodyPr wrap="square" lIns="0" tIns="0" rIns="0" bIns="0" rtlCol="0"/>
          <a:lstStyle/>
          <a:p>
            <a:endParaRPr/>
          </a:p>
        </p:txBody>
      </p:sp>
      <p:sp>
        <p:nvSpPr>
          <p:cNvPr id="590" name="object 590">
            <a:extLst>
              <a:ext uri="{FF2B5EF4-FFF2-40B4-BE49-F238E27FC236}">
                <a16:creationId xmlns:a16="http://schemas.microsoft.com/office/drawing/2014/main" id="{E6D5DE32-5B94-4E20-B33E-43109A2CED79}"/>
              </a:ext>
            </a:extLst>
          </p:cNvPr>
          <p:cNvSpPr/>
          <p:nvPr/>
        </p:nvSpPr>
        <p:spPr>
          <a:xfrm>
            <a:off x="10253252" y="1919701"/>
            <a:ext cx="65595" cy="65036"/>
          </a:xfrm>
          <a:prstGeom prst="rect">
            <a:avLst/>
          </a:prstGeom>
          <a:blipFill>
            <a:blip r:embed="rId62" cstate="print"/>
            <a:stretch>
              <a:fillRect/>
            </a:stretch>
          </a:blipFill>
        </p:spPr>
        <p:txBody>
          <a:bodyPr wrap="square" lIns="0" tIns="0" rIns="0" bIns="0" rtlCol="0"/>
          <a:lstStyle/>
          <a:p>
            <a:endParaRPr/>
          </a:p>
        </p:txBody>
      </p:sp>
      <p:sp>
        <p:nvSpPr>
          <p:cNvPr id="591" name="object 591">
            <a:extLst>
              <a:ext uri="{FF2B5EF4-FFF2-40B4-BE49-F238E27FC236}">
                <a16:creationId xmlns:a16="http://schemas.microsoft.com/office/drawing/2014/main" id="{80BC40A9-DB01-B151-05D2-BE05BC41F504}"/>
              </a:ext>
            </a:extLst>
          </p:cNvPr>
          <p:cNvSpPr/>
          <p:nvPr/>
        </p:nvSpPr>
        <p:spPr>
          <a:xfrm>
            <a:off x="10350665" y="1919705"/>
            <a:ext cx="70065" cy="65024"/>
          </a:xfrm>
          <a:prstGeom prst="rect">
            <a:avLst/>
          </a:prstGeom>
          <a:blipFill>
            <a:blip r:embed="rId59" cstate="print"/>
            <a:stretch>
              <a:fillRect/>
            </a:stretch>
          </a:blipFill>
        </p:spPr>
        <p:txBody>
          <a:bodyPr wrap="square" lIns="0" tIns="0" rIns="0" bIns="0" rtlCol="0"/>
          <a:lstStyle/>
          <a:p>
            <a:endParaRPr/>
          </a:p>
        </p:txBody>
      </p:sp>
      <p:sp>
        <p:nvSpPr>
          <p:cNvPr id="592" name="object 592">
            <a:extLst>
              <a:ext uri="{FF2B5EF4-FFF2-40B4-BE49-F238E27FC236}">
                <a16:creationId xmlns:a16="http://schemas.microsoft.com/office/drawing/2014/main" id="{2C11B659-7B1E-8D6F-99DB-2079BC13AF2F}"/>
              </a:ext>
            </a:extLst>
          </p:cNvPr>
          <p:cNvSpPr/>
          <p:nvPr/>
        </p:nvSpPr>
        <p:spPr>
          <a:xfrm>
            <a:off x="10446346" y="1919706"/>
            <a:ext cx="12700" cy="65405"/>
          </a:xfrm>
          <a:custGeom>
            <a:avLst/>
            <a:gdLst/>
            <a:ahLst/>
            <a:cxnLst/>
            <a:rect l="l" t="t" r="r" b="b"/>
            <a:pathLst>
              <a:path w="12700" h="65405">
                <a:moveTo>
                  <a:pt x="0" y="65024"/>
                </a:moveTo>
                <a:lnTo>
                  <a:pt x="12700" y="65024"/>
                </a:lnTo>
                <a:lnTo>
                  <a:pt x="12700" y="0"/>
                </a:lnTo>
                <a:lnTo>
                  <a:pt x="0" y="0"/>
                </a:lnTo>
                <a:lnTo>
                  <a:pt x="0" y="65024"/>
                </a:lnTo>
                <a:close/>
              </a:path>
            </a:pathLst>
          </a:custGeom>
          <a:solidFill>
            <a:srgbClr val="100F0D"/>
          </a:solidFill>
        </p:spPr>
        <p:txBody>
          <a:bodyPr wrap="square" lIns="0" tIns="0" rIns="0" bIns="0" rtlCol="0"/>
          <a:lstStyle/>
          <a:p>
            <a:endParaRPr/>
          </a:p>
        </p:txBody>
      </p:sp>
      <p:sp>
        <p:nvSpPr>
          <p:cNvPr id="593" name="object 593">
            <a:extLst>
              <a:ext uri="{FF2B5EF4-FFF2-40B4-BE49-F238E27FC236}">
                <a16:creationId xmlns:a16="http://schemas.microsoft.com/office/drawing/2014/main" id="{88FCA6B6-0F80-B36D-4A24-3781CE9F862F}"/>
              </a:ext>
            </a:extLst>
          </p:cNvPr>
          <p:cNvSpPr/>
          <p:nvPr/>
        </p:nvSpPr>
        <p:spPr>
          <a:xfrm>
            <a:off x="10497528" y="1919700"/>
            <a:ext cx="63500" cy="65405"/>
          </a:xfrm>
          <a:custGeom>
            <a:avLst/>
            <a:gdLst/>
            <a:ahLst/>
            <a:cxnLst/>
            <a:rect l="l" t="t" r="r" b="b"/>
            <a:pathLst>
              <a:path w="63500" h="65405">
                <a:moveTo>
                  <a:pt x="11214" y="0"/>
                </a:moveTo>
                <a:lnTo>
                  <a:pt x="0" y="0"/>
                </a:lnTo>
                <a:lnTo>
                  <a:pt x="0" y="65036"/>
                </a:lnTo>
                <a:lnTo>
                  <a:pt x="12699" y="65036"/>
                </a:lnTo>
                <a:lnTo>
                  <a:pt x="12699" y="20726"/>
                </a:lnTo>
                <a:lnTo>
                  <a:pt x="29421" y="20726"/>
                </a:lnTo>
                <a:lnTo>
                  <a:pt x="11214" y="0"/>
                </a:lnTo>
                <a:close/>
              </a:path>
              <a:path w="63500" h="65405">
                <a:moveTo>
                  <a:pt x="29421" y="20726"/>
                </a:moveTo>
                <a:lnTo>
                  <a:pt x="12814" y="20726"/>
                </a:lnTo>
                <a:lnTo>
                  <a:pt x="51739" y="65036"/>
                </a:lnTo>
                <a:lnTo>
                  <a:pt x="62966" y="65036"/>
                </a:lnTo>
                <a:lnTo>
                  <a:pt x="62966" y="44310"/>
                </a:lnTo>
                <a:lnTo>
                  <a:pt x="50139" y="44310"/>
                </a:lnTo>
                <a:lnTo>
                  <a:pt x="29421" y="20726"/>
                </a:lnTo>
                <a:close/>
              </a:path>
              <a:path w="63500" h="65405">
                <a:moveTo>
                  <a:pt x="62966" y="0"/>
                </a:moveTo>
                <a:lnTo>
                  <a:pt x="50253" y="0"/>
                </a:lnTo>
                <a:lnTo>
                  <a:pt x="50253" y="44310"/>
                </a:lnTo>
                <a:lnTo>
                  <a:pt x="62966" y="44310"/>
                </a:lnTo>
                <a:lnTo>
                  <a:pt x="62966" y="0"/>
                </a:lnTo>
                <a:close/>
              </a:path>
            </a:pathLst>
          </a:custGeom>
          <a:solidFill>
            <a:srgbClr val="100F0D"/>
          </a:solidFill>
        </p:spPr>
        <p:txBody>
          <a:bodyPr wrap="square" lIns="0" tIns="0" rIns="0" bIns="0" rtlCol="0"/>
          <a:lstStyle/>
          <a:p>
            <a:endParaRPr/>
          </a:p>
        </p:txBody>
      </p:sp>
      <p:sp>
        <p:nvSpPr>
          <p:cNvPr id="594" name="object 594">
            <a:extLst>
              <a:ext uri="{FF2B5EF4-FFF2-40B4-BE49-F238E27FC236}">
                <a16:creationId xmlns:a16="http://schemas.microsoft.com/office/drawing/2014/main" id="{A25DA8FB-1169-4628-70C1-CF9CBD8400FE}"/>
              </a:ext>
            </a:extLst>
          </p:cNvPr>
          <p:cNvSpPr/>
          <p:nvPr/>
        </p:nvSpPr>
        <p:spPr>
          <a:xfrm>
            <a:off x="10593297" y="1917420"/>
            <a:ext cx="110589" cy="69608"/>
          </a:xfrm>
          <a:prstGeom prst="rect">
            <a:avLst/>
          </a:prstGeom>
          <a:blipFill>
            <a:blip r:embed="rId63" cstate="print"/>
            <a:stretch>
              <a:fillRect/>
            </a:stretch>
          </a:blipFill>
        </p:spPr>
        <p:txBody>
          <a:bodyPr wrap="square" lIns="0" tIns="0" rIns="0" bIns="0" rtlCol="0"/>
          <a:lstStyle/>
          <a:p>
            <a:endParaRPr/>
          </a:p>
        </p:txBody>
      </p:sp>
      <p:sp>
        <p:nvSpPr>
          <p:cNvPr id="595" name="object 595">
            <a:extLst>
              <a:ext uri="{FF2B5EF4-FFF2-40B4-BE49-F238E27FC236}">
                <a16:creationId xmlns:a16="http://schemas.microsoft.com/office/drawing/2014/main" id="{7DAF6D8C-2297-3C4E-2396-7EC64A7BD498}"/>
              </a:ext>
            </a:extLst>
          </p:cNvPr>
          <p:cNvSpPr/>
          <p:nvPr/>
        </p:nvSpPr>
        <p:spPr>
          <a:xfrm>
            <a:off x="9226800" y="1886612"/>
            <a:ext cx="132770" cy="132773"/>
          </a:xfrm>
          <a:prstGeom prst="rect">
            <a:avLst/>
          </a:prstGeom>
          <a:blipFill>
            <a:blip r:embed="rId64" cstate="print"/>
            <a:stretch>
              <a:fillRect/>
            </a:stretch>
          </a:blipFill>
        </p:spPr>
        <p:txBody>
          <a:bodyPr wrap="square" lIns="0" tIns="0" rIns="0" bIns="0" rtlCol="0"/>
          <a:lstStyle/>
          <a:p>
            <a:endParaRPr/>
          </a:p>
        </p:txBody>
      </p:sp>
      <p:sp>
        <p:nvSpPr>
          <p:cNvPr id="596" name="object 596">
            <a:extLst>
              <a:ext uri="{FF2B5EF4-FFF2-40B4-BE49-F238E27FC236}">
                <a16:creationId xmlns:a16="http://schemas.microsoft.com/office/drawing/2014/main" id="{A95B7A1F-228F-A011-1AF9-1ABD48ECE528}"/>
              </a:ext>
            </a:extLst>
          </p:cNvPr>
          <p:cNvSpPr/>
          <p:nvPr/>
        </p:nvSpPr>
        <p:spPr>
          <a:xfrm>
            <a:off x="9319435" y="3639284"/>
            <a:ext cx="82461" cy="82372"/>
          </a:xfrm>
          <a:prstGeom prst="rect">
            <a:avLst/>
          </a:prstGeom>
          <a:blipFill>
            <a:blip r:embed="rId65" cstate="print"/>
            <a:stretch>
              <a:fillRect/>
            </a:stretch>
          </a:blipFill>
        </p:spPr>
        <p:txBody>
          <a:bodyPr wrap="square" lIns="0" tIns="0" rIns="0" bIns="0" rtlCol="0"/>
          <a:lstStyle/>
          <a:p>
            <a:endParaRPr/>
          </a:p>
        </p:txBody>
      </p:sp>
      <p:sp>
        <p:nvSpPr>
          <p:cNvPr id="597" name="object 597">
            <a:extLst>
              <a:ext uri="{FF2B5EF4-FFF2-40B4-BE49-F238E27FC236}">
                <a16:creationId xmlns:a16="http://schemas.microsoft.com/office/drawing/2014/main" id="{B894EDD2-C8EB-C5FC-8DD8-205C40A0FC1D}"/>
              </a:ext>
            </a:extLst>
          </p:cNvPr>
          <p:cNvSpPr/>
          <p:nvPr/>
        </p:nvSpPr>
        <p:spPr>
          <a:xfrm>
            <a:off x="9425285" y="3790445"/>
            <a:ext cx="82410" cy="82372"/>
          </a:xfrm>
          <a:prstGeom prst="rect">
            <a:avLst/>
          </a:prstGeom>
          <a:blipFill>
            <a:blip r:embed="rId66" cstate="print"/>
            <a:stretch>
              <a:fillRect/>
            </a:stretch>
          </a:blipFill>
        </p:spPr>
        <p:txBody>
          <a:bodyPr wrap="square" lIns="0" tIns="0" rIns="0" bIns="0" rtlCol="0"/>
          <a:lstStyle/>
          <a:p>
            <a:endParaRPr/>
          </a:p>
        </p:txBody>
      </p:sp>
      <p:sp>
        <p:nvSpPr>
          <p:cNvPr id="598" name="object 598">
            <a:extLst>
              <a:ext uri="{FF2B5EF4-FFF2-40B4-BE49-F238E27FC236}">
                <a16:creationId xmlns:a16="http://schemas.microsoft.com/office/drawing/2014/main" id="{9409F945-5993-18F2-5AA1-E85AF1741B0A}"/>
              </a:ext>
            </a:extLst>
          </p:cNvPr>
          <p:cNvSpPr/>
          <p:nvPr/>
        </p:nvSpPr>
        <p:spPr>
          <a:xfrm>
            <a:off x="9213076" y="3790445"/>
            <a:ext cx="82511" cy="82372"/>
          </a:xfrm>
          <a:prstGeom prst="rect">
            <a:avLst/>
          </a:prstGeom>
          <a:blipFill>
            <a:blip r:embed="rId67" cstate="print"/>
            <a:stretch>
              <a:fillRect/>
            </a:stretch>
          </a:blipFill>
        </p:spPr>
        <p:txBody>
          <a:bodyPr wrap="square" lIns="0" tIns="0" rIns="0" bIns="0" rtlCol="0"/>
          <a:lstStyle/>
          <a:p>
            <a:endParaRPr/>
          </a:p>
        </p:txBody>
      </p:sp>
      <p:sp>
        <p:nvSpPr>
          <p:cNvPr id="599" name="object 599">
            <a:extLst>
              <a:ext uri="{FF2B5EF4-FFF2-40B4-BE49-F238E27FC236}">
                <a16:creationId xmlns:a16="http://schemas.microsoft.com/office/drawing/2014/main" id="{9D8D22C7-09DF-64BA-E263-8E42956C0B98}"/>
              </a:ext>
            </a:extLst>
          </p:cNvPr>
          <p:cNvSpPr/>
          <p:nvPr/>
        </p:nvSpPr>
        <p:spPr>
          <a:xfrm>
            <a:off x="9207003" y="3697899"/>
            <a:ext cx="302895" cy="241300"/>
          </a:xfrm>
          <a:custGeom>
            <a:avLst/>
            <a:gdLst/>
            <a:ahLst/>
            <a:cxnLst/>
            <a:rect l="l" t="t" r="r" b="b"/>
            <a:pathLst>
              <a:path w="302895" h="241300">
                <a:moveTo>
                  <a:pt x="53860" y="0"/>
                </a:moveTo>
                <a:lnTo>
                  <a:pt x="41117" y="4859"/>
                </a:lnTo>
                <a:lnTo>
                  <a:pt x="27573" y="10728"/>
                </a:lnTo>
                <a:lnTo>
                  <a:pt x="13707" y="17287"/>
                </a:lnTo>
                <a:lnTo>
                  <a:pt x="0" y="24218"/>
                </a:lnTo>
                <a:lnTo>
                  <a:pt x="62523" y="65817"/>
                </a:lnTo>
                <a:lnTo>
                  <a:pt x="87262" y="84940"/>
                </a:lnTo>
                <a:lnTo>
                  <a:pt x="103911" y="104521"/>
                </a:lnTo>
                <a:lnTo>
                  <a:pt x="113845" y="132653"/>
                </a:lnTo>
                <a:lnTo>
                  <a:pt x="118994" y="168140"/>
                </a:lnTo>
                <a:lnTo>
                  <a:pt x="121840" y="205967"/>
                </a:lnTo>
                <a:lnTo>
                  <a:pt x="124866" y="241122"/>
                </a:lnTo>
                <a:lnTo>
                  <a:pt x="172786" y="227074"/>
                </a:lnTo>
                <a:lnTo>
                  <a:pt x="189719" y="184886"/>
                </a:lnTo>
                <a:lnTo>
                  <a:pt x="192597" y="149363"/>
                </a:lnTo>
                <a:lnTo>
                  <a:pt x="197829" y="117085"/>
                </a:lnTo>
                <a:lnTo>
                  <a:pt x="208470" y="89458"/>
                </a:lnTo>
                <a:lnTo>
                  <a:pt x="227043" y="66674"/>
                </a:lnTo>
                <a:lnTo>
                  <a:pt x="248738" y="49034"/>
                </a:lnTo>
                <a:lnTo>
                  <a:pt x="167640" y="49034"/>
                </a:lnTo>
                <a:lnTo>
                  <a:pt x="138569" y="43094"/>
                </a:lnTo>
                <a:lnTo>
                  <a:pt x="108126" y="29108"/>
                </a:lnTo>
                <a:lnTo>
                  <a:pt x="78994" y="12826"/>
                </a:lnTo>
                <a:lnTo>
                  <a:pt x="53860" y="0"/>
                </a:lnTo>
                <a:close/>
              </a:path>
              <a:path w="302895" h="241300">
                <a:moveTo>
                  <a:pt x="290385" y="0"/>
                </a:moveTo>
                <a:lnTo>
                  <a:pt x="262455" y="13180"/>
                </a:lnTo>
                <a:lnTo>
                  <a:pt x="229508" y="29422"/>
                </a:lnTo>
                <a:lnTo>
                  <a:pt x="196313" y="43212"/>
                </a:lnTo>
                <a:lnTo>
                  <a:pt x="167640" y="49034"/>
                </a:lnTo>
                <a:lnTo>
                  <a:pt x="248738" y="49034"/>
                </a:lnTo>
                <a:lnTo>
                  <a:pt x="251720" y="46610"/>
                </a:lnTo>
                <a:lnTo>
                  <a:pt x="278311" y="28263"/>
                </a:lnTo>
                <a:lnTo>
                  <a:pt x="302628" y="10629"/>
                </a:lnTo>
                <a:lnTo>
                  <a:pt x="299046" y="6451"/>
                </a:lnTo>
                <a:lnTo>
                  <a:pt x="294944" y="2895"/>
                </a:lnTo>
                <a:lnTo>
                  <a:pt x="290385" y="0"/>
                </a:lnTo>
                <a:close/>
              </a:path>
            </a:pathLst>
          </a:custGeom>
          <a:solidFill>
            <a:srgbClr val="2E318F"/>
          </a:solidFill>
        </p:spPr>
        <p:txBody>
          <a:bodyPr wrap="square" lIns="0" tIns="0" rIns="0" bIns="0" rtlCol="0"/>
          <a:lstStyle/>
          <a:p>
            <a:endParaRPr/>
          </a:p>
        </p:txBody>
      </p:sp>
      <p:sp>
        <p:nvSpPr>
          <p:cNvPr id="600" name="object 600">
            <a:extLst>
              <a:ext uri="{FF2B5EF4-FFF2-40B4-BE49-F238E27FC236}">
                <a16:creationId xmlns:a16="http://schemas.microsoft.com/office/drawing/2014/main" id="{F6E3C309-5EE0-4A87-B1FE-27A300304403}"/>
              </a:ext>
            </a:extLst>
          </p:cNvPr>
          <p:cNvSpPr/>
          <p:nvPr/>
        </p:nvSpPr>
        <p:spPr>
          <a:xfrm>
            <a:off x="9761396" y="3711209"/>
            <a:ext cx="156730" cy="227672"/>
          </a:xfrm>
          <a:prstGeom prst="rect">
            <a:avLst/>
          </a:prstGeom>
          <a:blipFill>
            <a:blip r:embed="rId68" cstate="print"/>
            <a:stretch>
              <a:fillRect/>
            </a:stretch>
          </a:blipFill>
        </p:spPr>
        <p:txBody>
          <a:bodyPr wrap="square" lIns="0" tIns="0" rIns="0" bIns="0" rtlCol="0"/>
          <a:lstStyle/>
          <a:p>
            <a:endParaRPr/>
          </a:p>
        </p:txBody>
      </p:sp>
      <p:sp>
        <p:nvSpPr>
          <p:cNvPr id="601" name="object 601">
            <a:extLst>
              <a:ext uri="{FF2B5EF4-FFF2-40B4-BE49-F238E27FC236}">
                <a16:creationId xmlns:a16="http://schemas.microsoft.com/office/drawing/2014/main" id="{9634B032-8591-2DB7-E930-0851D0082D99}"/>
              </a:ext>
            </a:extLst>
          </p:cNvPr>
          <p:cNvSpPr/>
          <p:nvPr/>
        </p:nvSpPr>
        <p:spPr>
          <a:xfrm>
            <a:off x="9937696" y="3716228"/>
            <a:ext cx="156679" cy="222656"/>
          </a:xfrm>
          <a:prstGeom prst="rect">
            <a:avLst/>
          </a:prstGeom>
          <a:blipFill>
            <a:blip r:embed="rId69" cstate="print"/>
            <a:stretch>
              <a:fillRect/>
            </a:stretch>
          </a:blipFill>
        </p:spPr>
        <p:txBody>
          <a:bodyPr wrap="square" lIns="0" tIns="0" rIns="0" bIns="0" rtlCol="0"/>
          <a:lstStyle/>
          <a:p>
            <a:endParaRPr/>
          </a:p>
        </p:txBody>
      </p:sp>
      <p:sp>
        <p:nvSpPr>
          <p:cNvPr id="602" name="object 602">
            <a:extLst>
              <a:ext uri="{FF2B5EF4-FFF2-40B4-BE49-F238E27FC236}">
                <a16:creationId xmlns:a16="http://schemas.microsoft.com/office/drawing/2014/main" id="{CE6CE50A-3E10-5757-19BE-863889A644EB}"/>
              </a:ext>
            </a:extLst>
          </p:cNvPr>
          <p:cNvSpPr/>
          <p:nvPr/>
        </p:nvSpPr>
        <p:spPr>
          <a:xfrm>
            <a:off x="9576396" y="3711209"/>
            <a:ext cx="162941" cy="161607"/>
          </a:xfrm>
          <a:prstGeom prst="rect">
            <a:avLst/>
          </a:prstGeom>
          <a:blipFill>
            <a:blip r:embed="rId70" cstate="print"/>
            <a:stretch>
              <a:fillRect/>
            </a:stretch>
          </a:blipFill>
        </p:spPr>
        <p:txBody>
          <a:bodyPr wrap="square" lIns="0" tIns="0" rIns="0" bIns="0" rtlCol="0"/>
          <a:lstStyle/>
          <a:p>
            <a:endParaRPr/>
          </a:p>
        </p:txBody>
      </p:sp>
      <p:sp>
        <p:nvSpPr>
          <p:cNvPr id="603" name="object 603">
            <a:extLst>
              <a:ext uri="{FF2B5EF4-FFF2-40B4-BE49-F238E27FC236}">
                <a16:creationId xmlns:a16="http://schemas.microsoft.com/office/drawing/2014/main" id="{D43554FD-0C8C-A90E-5F43-493C87F21580}"/>
              </a:ext>
            </a:extLst>
          </p:cNvPr>
          <p:cNvSpPr/>
          <p:nvPr/>
        </p:nvSpPr>
        <p:spPr>
          <a:xfrm>
            <a:off x="7296863" y="5833586"/>
            <a:ext cx="187629" cy="188201"/>
          </a:xfrm>
          <a:prstGeom prst="rect">
            <a:avLst/>
          </a:prstGeom>
          <a:blipFill>
            <a:blip r:embed="rId71" cstate="print"/>
            <a:stretch>
              <a:fillRect/>
            </a:stretch>
          </a:blipFill>
        </p:spPr>
        <p:txBody>
          <a:bodyPr wrap="square" lIns="0" tIns="0" rIns="0" bIns="0" rtlCol="0"/>
          <a:lstStyle/>
          <a:p>
            <a:endParaRPr/>
          </a:p>
        </p:txBody>
      </p:sp>
      <p:sp>
        <p:nvSpPr>
          <p:cNvPr id="604" name="object 604">
            <a:extLst>
              <a:ext uri="{FF2B5EF4-FFF2-40B4-BE49-F238E27FC236}">
                <a16:creationId xmlns:a16="http://schemas.microsoft.com/office/drawing/2014/main" id="{AEDFBFE5-D3AA-C178-5BC4-B9E8A7717757}"/>
              </a:ext>
            </a:extLst>
          </p:cNvPr>
          <p:cNvSpPr/>
          <p:nvPr/>
        </p:nvSpPr>
        <p:spPr>
          <a:xfrm>
            <a:off x="7518952" y="5877833"/>
            <a:ext cx="213721" cy="97116"/>
          </a:xfrm>
          <a:prstGeom prst="rect">
            <a:avLst/>
          </a:prstGeom>
          <a:blipFill>
            <a:blip r:embed="rId72" cstate="print"/>
            <a:stretch>
              <a:fillRect/>
            </a:stretch>
          </a:blipFill>
        </p:spPr>
        <p:txBody>
          <a:bodyPr wrap="square" lIns="0" tIns="0" rIns="0" bIns="0" rtlCol="0"/>
          <a:lstStyle/>
          <a:p>
            <a:endParaRPr/>
          </a:p>
        </p:txBody>
      </p:sp>
      <p:sp>
        <p:nvSpPr>
          <p:cNvPr id="605" name="object 605">
            <a:extLst>
              <a:ext uri="{FF2B5EF4-FFF2-40B4-BE49-F238E27FC236}">
                <a16:creationId xmlns:a16="http://schemas.microsoft.com/office/drawing/2014/main" id="{6D59323D-3FC4-0B82-4365-83AE271488F7}"/>
              </a:ext>
            </a:extLst>
          </p:cNvPr>
          <p:cNvSpPr/>
          <p:nvPr/>
        </p:nvSpPr>
        <p:spPr>
          <a:xfrm>
            <a:off x="7752561" y="5874213"/>
            <a:ext cx="439240" cy="100740"/>
          </a:xfrm>
          <a:prstGeom prst="rect">
            <a:avLst/>
          </a:prstGeom>
          <a:blipFill>
            <a:blip r:embed="rId73" cstate="print"/>
            <a:stretch>
              <a:fillRect/>
            </a:stretch>
          </a:blipFill>
        </p:spPr>
        <p:txBody>
          <a:bodyPr wrap="square" lIns="0" tIns="0" rIns="0" bIns="0" rtlCol="0"/>
          <a:lstStyle/>
          <a:p>
            <a:endParaRPr/>
          </a:p>
        </p:txBody>
      </p:sp>
      <p:sp>
        <p:nvSpPr>
          <p:cNvPr id="606" name="object 606">
            <a:extLst>
              <a:ext uri="{FF2B5EF4-FFF2-40B4-BE49-F238E27FC236}">
                <a16:creationId xmlns:a16="http://schemas.microsoft.com/office/drawing/2014/main" id="{66DCB2FC-659B-F579-67D6-5ACB792AF56E}"/>
              </a:ext>
            </a:extLst>
          </p:cNvPr>
          <p:cNvSpPr/>
          <p:nvPr/>
        </p:nvSpPr>
        <p:spPr>
          <a:xfrm>
            <a:off x="6379556" y="1598386"/>
            <a:ext cx="1093470" cy="260350"/>
          </a:xfrm>
          <a:prstGeom prst="rect">
            <a:avLst/>
          </a:prstGeom>
          <a:blipFill>
            <a:blip r:embed="rId74" cstate="print"/>
            <a:stretch>
              <a:fillRect/>
            </a:stretch>
          </a:blipFill>
        </p:spPr>
        <p:txBody>
          <a:bodyPr wrap="square" lIns="0" tIns="0" rIns="0" bIns="0" rtlCol="0"/>
          <a:lstStyle/>
          <a:p>
            <a:endParaRPr/>
          </a:p>
        </p:txBody>
      </p:sp>
      <p:sp>
        <p:nvSpPr>
          <p:cNvPr id="607" name="object 607">
            <a:extLst>
              <a:ext uri="{FF2B5EF4-FFF2-40B4-BE49-F238E27FC236}">
                <a16:creationId xmlns:a16="http://schemas.microsoft.com/office/drawing/2014/main" id="{736190E7-7B89-5D0D-9AC0-FC88BEDA2C4E}"/>
              </a:ext>
            </a:extLst>
          </p:cNvPr>
          <p:cNvSpPr/>
          <p:nvPr/>
        </p:nvSpPr>
        <p:spPr>
          <a:xfrm>
            <a:off x="6861644" y="449427"/>
            <a:ext cx="245440" cy="180251"/>
          </a:xfrm>
          <a:prstGeom prst="rect">
            <a:avLst/>
          </a:prstGeom>
          <a:blipFill>
            <a:blip r:embed="rId75" cstate="print"/>
            <a:stretch>
              <a:fillRect/>
            </a:stretch>
          </a:blipFill>
        </p:spPr>
        <p:txBody>
          <a:bodyPr wrap="square" lIns="0" tIns="0" rIns="0" bIns="0" rtlCol="0"/>
          <a:lstStyle/>
          <a:p>
            <a:endParaRPr/>
          </a:p>
        </p:txBody>
      </p:sp>
      <p:sp>
        <p:nvSpPr>
          <p:cNvPr id="608" name="object 608">
            <a:extLst>
              <a:ext uri="{FF2B5EF4-FFF2-40B4-BE49-F238E27FC236}">
                <a16:creationId xmlns:a16="http://schemas.microsoft.com/office/drawing/2014/main" id="{B9FAE94C-12A3-3111-A718-290C7B794E92}"/>
              </a:ext>
            </a:extLst>
          </p:cNvPr>
          <p:cNvSpPr/>
          <p:nvPr/>
        </p:nvSpPr>
        <p:spPr>
          <a:xfrm>
            <a:off x="6529914" y="352552"/>
            <a:ext cx="577215" cy="277495"/>
          </a:xfrm>
          <a:custGeom>
            <a:avLst/>
            <a:gdLst/>
            <a:ahLst/>
            <a:cxnLst/>
            <a:rect l="l" t="t" r="r" b="b"/>
            <a:pathLst>
              <a:path w="577215" h="277495">
                <a:moveTo>
                  <a:pt x="416471" y="0"/>
                </a:moveTo>
                <a:lnTo>
                  <a:pt x="368894" y="2417"/>
                </a:lnTo>
                <a:lnTo>
                  <a:pt x="322956" y="9618"/>
                </a:lnTo>
                <a:lnTo>
                  <a:pt x="278759" y="21528"/>
                </a:lnTo>
                <a:lnTo>
                  <a:pt x="236403" y="38073"/>
                </a:lnTo>
                <a:lnTo>
                  <a:pt x="195991" y="59177"/>
                </a:lnTo>
                <a:lnTo>
                  <a:pt x="157623" y="84765"/>
                </a:lnTo>
                <a:lnTo>
                  <a:pt x="121402" y="114762"/>
                </a:lnTo>
                <a:lnTo>
                  <a:pt x="87427" y="149093"/>
                </a:lnTo>
                <a:lnTo>
                  <a:pt x="55801" y="187684"/>
                </a:lnTo>
                <a:lnTo>
                  <a:pt x="26625" y="230458"/>
                </a:lnTo>
                <a:lnTo>
                  <a:pt x="0" y="277342"/>
                </a:lnTo>
                <a:lnTo>
                  <a:pt x="16192" y="277342"/>
                </a:lnTo>
                <a:lnTo>
                  <a:pt x="43423" y="234390"/>
                </a:lnTo>
                <a:lnTo>
                  <a:pt x="72487" y="195386"/>
                </a:lnTo>
                <a:lnTo>
                  <a:pt x="103331" y="160396"/>
                </a:lnTo>
                <a:lnTo>
                  <a:pt x="135900" y="129484"/>
                </a:lnTo>
                <a:lnTo>
                  <a:pt x="170141" y="102717"/>
                </a:lnTo>
                <a:lnTo>
                  <a:pt x="213117" y="76211"/>
                </a:lnTo>
                <a:lnTo>
                  <a:pt x="258381" y="55519"/>
                </a:lnTo>
                <a:lnTo>
                  <a:pt x="305847" y="40685"/>
                </a:lnTo>
                <a:lnTo>
                  <a:pt x="355426" y="31752"/>
                </a:lnTo>
                <a:lnTo>
                  <a:pt x="407035" y="28765"/>
                </a:lnTo>
                <a:lnTo>
                  <a:pt x="577164" y="28765"/>
                </a:lnTo>
                <a:lnTo>
                  <a:pt x="577164" y="25400"/>
                </a:lnTo>
                <a:lnTo>
                  <a:pt x="536252" y="14194"/>
                </a:lnTo>
                <a:lnTo>
                  <a:pt x="495803" y="6213"/>
                </a:lnTo>
                <a:lnTo>
                  <a:pt x="455861" y="1475"/>
                </a:lnTo>
                <a:lnTo>
                  <a:pt x="416471" y="0"/>
                </a:lnTo>
                <a:close/>
              </a:path>
              <a:path w="577215" h="277495">
                <a:moveTo>
                  <a:pt x="577164" y="28765"/>
                </a:moveTo>
                <a:lnTo>
                  <a:pt x="407035" y="28765"/>
                </a:lnTo>
                <a:lnTo>
                  <a:pt x="448028" y="30533"/>
                </a:lnTo>
                <a:lnTo>
                  <a:pt x="490075" y="35820"/>
                </a:lnTo>
                <a:lnTo>
                  <a:pt x="533134" y="44603"/>
                </a:lnTo>
                <a:lnTo>
                  <a:pt x="577164" y="56857"/>
                </a:lnTo>
                <a:lnTo>
                  <a:pt x="577164" y="28765"/>
                </a:lnTo>
                <a:close/>
              </a:path>
            </a:pathLst>
          </a:custGeom>
          <a:solidFill>
            <a:srgbClr val="9D9D9C"/>
          </a:solidFill>
        </p:spPr>
        <p:txBody>
          <a:bodyPr wrap="square" lIns="0" tIns="0" rIns="0" bIns="0" rtlCol="0"/>
          <a:lstStyle/>
          <a:p>
            <a:endParaRPr/>
          </a:p>
        </p:txBody>
      </p:sp>
      <p:sp>
        <p:nvSpPr>
          <p:cNvPr id="609" name="object 609">
            <a:extLst>
              <a:ext uri="{FF2B5EF4-FFF2-40B4-BE49-F238E27FC236}">
                <a16:creationId xmlns:a16="http://schemas.microsoft.com/office/drawing/2014/main" id="{7B734830-67D2-ECA7-7985-5BDCB4506A8E}"/>
              </a:ext>
            </a:extLst>
          </p:cNvPr>
          <p:cNvSpPr/>
          <p:nvPr/>
        </p:nvSpPr>
        <p:spPr>
          <a:xfrm>
            <a:off x="6708587" y="470999"/>
            <a:ext cx="146685" cy="0"/>
          </a:xfrm>
          <a:custGeom>
            <a:avLst/>
            <a:gdLst/>
            <a:ahLst/>
            <a:cxnLst/>
            <a:rect l="l" t="t" r="r" b="b"/>
            <a:pathLst>
              <a:path w="146684">
                <a:moveTo>
                  <a:pt x="0" y="0"/>
                </a:moveTo>
                <a:lnTo>
                  <a:pt x="146545" y="0"/>
                </a:lnTo>
              </a:path>
            </a:pathLst>
          </a:custGeom>
          <a:ln w="8534">
            <a:solidFill>
              <a:srgbClr val="9D9D9C"/>
            </a:solidFill>
          </a:ln>
        </p:spPr>
        <p:txBody>
          <a:bodyPr wrap="square" lIns="0" tIns="0" rIns="0" bIns="0" rtlCol="0"/>
          <a:lstStyle/>
          <a:p>
            <a:endParaRPr/>
          </a:p>
        </p:txBody>
      </p:sp>
      <p:sp>
        <p:nvSpPr>
          <p:cNvPr id="610" name="object 610">
            <a:extLst>
              <a:ext uri="{FF2B5EF4-FFF2-40B4-BE49-F238E27FC236}">
                <a16:creationId xmlns:a16="http://schemas.microsoft.com/office/drawing/2014/main" id="{2DEB50C5-0517-07A7-75A1-CA08FE1D1BF6}"/>
              </a:ext>
            </a:extLst>
          </p:cNvPr>
          <p:cNvSpPr/>
          <p:nvPr/>
        </p:nvSpPr>
        <p:spPr>
          <a:xfrm>
            <a:off x="6667241" y="505272"/>
            <a:ext cx="187960" cy="0"/>
          </a:xfrm>
          <a:custGeom>
            <a:avLst/>
            <a:gdLst/>
            <a:ahLst/>
            <a:cxnLst/>
            <a:rect l="l" t="t" r="r" b="b"/>
            <a:pathLst>
              <a:path w="187959">
                <a:moveTo>
                  <a:pt x="0" y="0"/>
                </a:moveTo>
                <a:lnTo>
                  <a:pt x="187896" y="0"/>
                </a:lnTo>
              </a:path>
            </a:pathLst>
          </a:custGeom>
          <a:ln w="8762">
            <a:solidFill>
              <a:srgbClr val="9D9D9C"/>
            </a:solidFill>
          </a:ln>
        </p:spPr>
        <p:txBody>
          <a:bodyPr wrap="square" lIns="0" tIns="0" rIns="0" bIns="0" rtlCol="0"/>
          <a:lstStyle/>
          <a:p>
            <a:endParaRPr/>
          </a:p>
        </p:txBody>
      </p:sp>
      <p:sp>
        <p:nvSpPr>
          <p:cNvPr id="611" name="object 611">
            <a:extLst>
              <a:ext uri="{FF2B5EF4-FFF2-40B4-BE49-F238E27FC236}">
                <a16:creationId xmlns:a16="http://schemas.microsoft.com/office/drawing/2014/main" id="{F765B498-19F8-2DAE-04EA-ED4DBDB012DA}"/>
              </a:ext>
            </a:extLst>
          </p:cNvPr>
          <p:cNvSpPr/>
          <p:nvPr/>
        </p:nvSpPr>
        <p:spPr>
          <a:xfrm>
            <a:off x="6633533" y="539884"/>
            <a:ext cx="221615" cy="0"/>
          </a:xfrm>
          <a:custGeom>
            <a:avLst/>
            <a:gdLst/>
            <a:ahLst/>
            <a:cxnLst/>
            <a:rect l="l" t="t" r="r" b="b"/>
            <a:pathLst>
              <a:path w="221615">
                <a:moveTo>
                  <a:pt x="0" y="0"/>
                </a:moveTo>
                <a:lnTo>
                  <a:pt x="221602" y="0"/>
                </a:lnTo>
              </a:path>
            </a:pathLst>
          </a:custGeom>
          <a:ln w="8762">
            <a:solidFill>
              <a:srgbClr val="9D9D9C"/>
            </a:solidFill>
          </a:ln>
        </p:spPr>
        <p:txBody>
          <a:bodyPr wrap="square" lIns="0" tIns="0" rIns="0" bIns="0" rtlCol="0"/>
          <a:lstStyle/>
          <a:p>
            <a:endParaRPr/>
          </a:p>
        </p:txBody>
      </p:sp>
      <p:sp>
        <p:nvSpPr>
          <p:cNvPr id="612" name="object 612">
            <a:extLst>
              <a:ext uri="{FF2B5EF4-FFF2-40B4-BE49-F238E27FC236}">
                <a16:creationId xmlns:a16="http://schemas.microsoft.com/office/drawing/2014/main" id="{85698468-2AFA-E651-3725-9CE997662E35}"/>
              </a:ext>
            </a:extLst>
          </p:cNvPr>
          <p:cNvSpPr/>
          <p:nvPr/>
        </p:nvSpPr>
        <p:spPr>
          <a:xfrm>
            <a:off x="6605883" y="573821"/>
            <a:ext cx="249554" cy="0"/>
          </a:xfrm>
          <a:custGeom>
            <a:avLst/>
            <a:gdLst/>
            <a:ahLst/>
            <a:cxnLst/>
            <a:rect l="l" t="t" r="r" b="b"/>
            <a:pathLst>
              <a:path w="249554">
                <a:moveTo>
                  <a:pt x="0" y="0"/>
                </a:moveTo>
                <a:lnTo>
                  <a:pt x="249250" y="0"/>
                </a:lnTo>
              </a:path>
            </a:pathLst>
          </a:custGeom>
          <a:ln w="8762">
            <a:solidFill>
              <a:srgbClr val="9D9D9C"/>
            </a:solidFill>
          </a:ln>
        </p:spPr>
        <p:txBody>
          <a:bodyPr wrap="square" lIns="0" tIns="0" rIns="0" bIns="0" rtlCol="0"/>
          <a:lstStyle/>
          <a:p>
            <a:endParaRPr/>
          </a:p>
        </p:txBody>
      </p:sp>
      <p:sp>
        <p:nvSpPr>
          <p:cNvPr id="613" name="object 613">
            <a:extLst>
              <a:ext uri="{FF2B5EF4-FFF2-40B4-BE49-F238E27FC236}">
                <a16:creationId xmlns:a16="http://schemas.microsoft.com/office/drawing/2014/main" id="{471E22C3-07EB-99E7-659B-3DD87C4C504C}"/>
              </a:ext>
            </a:extLst>
          </p:cNvPr>
          <p:cNvSpPr/>
          <p:nvPr/>
        </p:nvSpPr>
        <p:spPr>
          <a:xfrm>
            <a:off x="6582762" y="611221"/>
            <a:ext cx="272415" cy="0"/>
          </a:xfrm>
          <a:custGeom>
            <a:avLst/>
            <a:gdLst/>
            <a:ahLst/>
            <a:cxnLst/>
            <a:rect l="l" t="t" r="r" b="b"/>
            <a:pathLst>
              <a:path w="272415">
                <a:moveTo>
                  <a:pt x="0" y="0"/>
                </a:moveTo>
                <a:lnTo>
                  <a:pt x="272369" y="0"/>
                </a:lnTo>
              </a:path>
            </a:pathLst>
          </a:custGeom>
          <a:ln w="3175">
            <a:solidFill>
              <a:srgbClr val="9D9D9C"/>
            </a:solidFill>
          </a:ln>
        </p:spPr>
        <p:txBody>
          <a:bodyPr wrap="square" lIns="0" tIns="0" rIns="0" bIns="0" rtlCol="0"/>
          <a:lstStyle/>
          <a:p>
            <a:endParaRPr/>
          </a:p>
        </p:txBody>
      </p:sp>
      <p:sp>
        <p:nvSpPr>
          <p:cNvPr id="614" name="object 614">
            <a:extLst>
              <a:ext uri="{FF2B5EF4-FFF2-40B4-BE49-F238E27FC236}">
                <a16:creationId xmlns:a16="http://schemas.microsoft.com/office/drawing/2014/main" id="{09B0BA2D-5883-B6AD-1C45-6921CE56BF0C}"/>
              </a:ext>
            </a:extLst>
          </p:cNvPr>
          <p:cNvSpPr/>
          <p:nvPr/>
        </p:nvSpPr>
        <p:spPr>
          <a:xfrm>
            <a:off x="6585704" y="606776"/>
            <a:ext cx="269875" cy="0"/>
          </a:xfrm>
          <a:custGeom>
            <a:avLst/>
            <a:gdLst/>
            <a:ahLst/>
            <a:cxnLst/>
            <a:rect l="l" t="t" r="r" b="b"/>
            <a:pathLst>
              <a:path w="269875">
                <a:moveTo>
                  <a:pt x="0" y="0"/>
                </a:moveTo>
                <a:lnTo>
                  <a:pt x="269428" y="0"/>
                </a:lnTo>
              </a:path>
            </a:pathLst>
          </a:custGeom>
          <a:ln w="6350">
            <a:solidFill>
              <a:srgbClr val="9D9D9C"/>
            </a:solidFill>
          </a:ln>
        </p:spPr>
        <p:txBody>
          <a:bodyPr wrap="square" lIns="0" tIns="0" rIns="0" bIns="0" rtlCol="0"/>
          <a:lstStyle/>
          <a:p>
            <a:endParaRPr/>
          </a:p>
        </p:txBody>
      </p:sp>
      <p:sp>
        <p:nvSpPr>
          <p:cNvPr id="615" name="object 615">
            <a:extLst>
              <a:ext uri="{FF2B5EF4-FFF2-40B4-BE49-F238E27FC236}">
                <a16:creationId xmlns:a16="http://schemas.microsoft.com/office/drawing/2014/main" id="{2B64D5CB-6242-8CB0-24B5-4B0B329E3A20}"/>
              </a:ext>
            </a:extLst>
          </p:cNvPr>
          <p:cNvSpPr/>
          <p:nvPr/>
        </p:nvSpPr>
        <p:spPr>
          <a:xfrm>
            <a:off x="7173152" y="494600"/>
            <a:ext cx="594690" cy="136427"/>
          </a:xfrm>
          <a:prstGeom prst="rect">
            <a:avLst/>
          </a:prstGeom>
          <a:blipFill>
            <a:blip r:embed="rId76" cstate="print"/>
            <a:stretch>
              <a:fillRect/>
            </a:stretch>
          </a:blipFill>
        </p:spPr>
        <p:txBody>
          <a:bodyPr wrap="square" lIns="0" tIns="0" rIns="0" bIns="0" rtlCol="0"/>
          <a:lstStyle/>
          <a:p>
            <a:endParaRPr/>
          </a:p>
        </p:txBody>
      </p:sp>
      <p:sp>
        <p:nvSpPr>
          <p:cNvPr id="616" name="object 616">
            <a:extLst>
              <a:ext uri="{FF2B5EF4-FFF2-40B4-BE49-F238E27FC236}">
                <a16:creationId xmlns:a16="http://schemas.microsoft.com/office/drawing/2014/main" id="{D95195A0-C4F7-A642-6DA7-4107EEB8E72B}"/>
              </a:ext>
            </a:extLst>
          </p:cNvPr>
          <p:cNvSpPr/>
          <p:nvPr/>
        </p:nvSpPr>
        <p:spPr>
          <a:xfrm>
            <a:off x="3803510" y="3159277"/>
            <a:ext cx="332105" cy="120650"/>
          </a:xfrm>
          <a:custGeom>
            <a:avLst/>
            <a:gdLst/>
            <a:ahLst/>
            <a:cxnLst/>
            <a:rect l="l" t="t" r="r" b="b"/>
            <a:pathLst>
              <a:path w="332104" h="120650">
                <a:moveTo>
                  <a:pt x="332092" y="0"/>
                </a:moveTo>
                <a:lnTo>
                  <a:pt x="306222" y="0"/>
                </a:lnTo>
                <a:lnTo>
                  <a:pt x="306222" y="116852"/>
                </a:lnTo>
                <a:lnTo>
                  <a:pt x="332092" y="116852"/>
                </a:lnTo>
                <a:lnTo>
                  <a:pt x="332092" y="0"/>
                </a:lnTo>
                <a:close/>
              </a:path>
              <a:path w="332104" h="120650">
                <a:moveTo>
                  <a:pt x="290969" y="0"/>
                </a:moveTo>
                <a:lnTo>
                  <a:pt x="265569" y="0"/>
                </a:lnTo>
                <a:lnTo>
                  <a:pt x="265569" y="116852"/>
                </a:lnTo>
                <a:lnTo>
                  <a:pt x="290969" y="116852"/>
                </a:lnTo>
                <a:lnTo>
                  <a:pt x="290969" y="0"/>
                </a:lnTo>
                <a:close/>
              </a:path>
              <a:path w="332104" h="120650">
                <a:moveTo>
                  <a:pt x="215696" y="42494"/>
                </a:moveTo>
                <a:lnTo>
                  <a:pt x="199550" y="45105"/>
                </a:lnTo>
                <a:lnTo>
                  <a:pt x="186999" y="52652"/>
                </a:lnTo>
                <a:lnTo>
                  <a:pt x="178865" y="64702"/>
                </a:lnTo>
                <a:lnTo>
                  <a:pt x="175971" y="80822"/>
                </a:lnTo>
                <a:lnTo>
                  <a:pt x="179088" y="97336"/>
                </a:lnTo>
                <a:lnTo>
                  <a:pt x="187748" y="109347"/>
                </a:lnTo>
                <a:lnTo>
                  <a:pt x="200911" y="116680"/>
                </a:lnTo>
                <a:lnTo>
                  <a:pt x="217538" y="119164"/>
                </a:lnTo>
                <a:lnTo>
                  <a:pt x="229475" y="117670"/>
                </a:lnTo>
                <a:lnTo>
                  <a:pt x="240287" y="113103"/>
                </a:lnTo>
                <a:lnTo>
                  <a:pt x="248845" y="105330"/>
                </a:lnTo>
                <a:lnTo>
                  <a:pt x="251011" y="100685"/>
                </a:lnTo>
                <a:lnTo>
                  <a:pt x="206921" y="100685"/>
                </a:lnTo>
                <a:lnTo>
                  <a:pt x="201371" y="94691"/>
                </a:lnTo>
                <a:lnTo>
                  <a:pt x="201371" y="84518"/>
                </a:lnTo>
                <a:lnTo>
                  <a:pt x="255409" y="84518"/>
                </a:lnTo>
                <a:lnTo>
                  <a:pt x="255409" y="82676"/>
                </a:lnTo>
                <a:lnTo>
                  <a:pt x="253333" y="69748"/>
                </a:lnTo>
                <a:lnTo>
                  <a:pt x="201841" y="69748"/>
                </a:lnTo>
                <a:lnTo>
                  <a:pt x="203682" y="62357"/>
                </a:lnTo>
                <a:lnTo>
                  <a:pt x="209689" y="58191"/>
                </a:lnTo>
                <a:lnTo>
                  <a:pt x="247968" y="58191"/>
                </a:lnTo>
                <a:lnTo>
                  <a:pt x="244906" y="53232"/>
                </a:lnTo>
                <a:lnTo>
                  <a:pt x="232424" y="45265"/>
                </a:lnTo>
                <a:lnTo>
                  <a:pt x="215696" y="42494"/>
                </a:lnTo>
                <a:close/>
              </a:path>
              <a:path w="332104" h="120650">
                <a:moveTo>
                  <a:pt x="254025" y="94221"/>
                </a:moveTo>
                <a:lnTo>
                  <a:pt x="229552" y="94221"/>
                </a:lnTo>
                <a:lnTo>
                  <a:pt x="226783" y="98844"/>
                </a:lnTo>
                <a:lnTo>
                  <a:pt x="223088" y="100685"/>
                </a:lnTo>
                <a:lnTo>
                  <a:pt x="251011" y="100685"/>
                </a:lnTo>
                <a:lnTo>
                  <a:pt x="254025" y="94221"/>
                </a:lnTo>
                <a:close/>
              </a:path>
              <a:path w="332104" h="120650">
                <a:moveTo>
                  <a:pt x="247968" y="58191"/>
                </a:moveTo>
                <a:lnTo>
                  <a:pt x="224002" y="58191"/>
                </a:lnTo>
                <a:lnTo>
                  <a:pt x="230009" y="62814"/>
                </a:lnTo>
                <a:lnTo>
                  <a:pt x="231394" y="69748"/>
                </a:lnTo>
                <a:lnTo>
                  <a:pt x="253333" y="69748"/>
                </a:lnTo>
                <a:lnTo>
                  <a:pt x="252712" y="65875"/>
                </a:lnTo>
                <a:lnTo>
                  <a:pt x="247968" y="58191"/>
                </a:lnTo>
                <a:close/>
              </a:path>
              <a:path w="332104" h="120650">
                <a:moveTo>
                  <a:pt x="114998" y="0"/>
                </a:moveTo>
                <a:lnTo>
                  <a:pt x="90068" y="0"/>
                </a:lnTo>
                <a:lnTo>
                  <a:pt x="90068" y="116395"/>
                </a:lnTo>
                <a:lnTo>
                  <a:pt x="115468" y="116395"/>
                </a:lnTo>
                <a:lnTo>
                  <a:pt x="115468" y="71132"/>
                </a:lnTo>
                <a:lnTo>
                  <a:pt x="118694" y="62357"/>
                </a:lnTo>
                <a:lnTo>
                  <a:pt x="164468" y="62357"/>
                </a:lnTo>
                <a:lnTo>
                  <a:pt x="164151" y="59958"/>
                </a:lnTo>
                <a:lnTo>
                  <a:pt x="160808" y="53581"/>
                </a:lnTo>
                <a:lnTo>
                  <a:pt x="114998" y="53581"/>
                </a:lnTo>
                <a:lnTo>
                  <a:pt x="114998" y="0"/>
                </a:lnTo>
                <a:close/>
              </a:path>
              <a:path w="332104" h="120650">
                <a:moveTo>
                  <a:pt x="164468" y="62357"/>
                </a:moveTo>
                <a:lnTo>
                  <a:pt x="139026" y="62357"/>
                </a:lnTo>
                <a:lnTo>
                  <a:pt x="140411" y="71132"/>
                </a:lnTo>
                <a:lnTo>
                  <a:pt x="140411" y="116395"/>
                </a:lnTo>
                <a:lnTo>
                  <a:pt x="165811" y="116395"/>
                </a:lnTo>
                <a:lnTo>
                  <a:pt x="165811" y="72516"/>
                </a:lnTo>
                <a:lnTo>
                  <a:pt x="164468" y="62357"/>
                </a:lnTo>
                <a:close/>
              </a:path>
              <a:path w="332104" h="120650">
                <a:moveTo>
                  <a:pt x="138557" y="42037"/>
                </a:moveTo>
                <a:lnTo>
                  <a:pt x="131507" y="42737"/>
                </a:lnTo>
                <a:lnTo>
                  <a:pt x="125455" y="44865"/>
                </a:lnTo>
                <a:lnTo>
                  <a:pt x="120181" y="48466"/>
                </a:lnTo>
                <a:lnTo>
                  <a:pt x="115468" y="53581"/>
                </a:lnTo>
                <a:lnTo>
                  <a:pt x="160808" y="53581"/>
                </a:lnTo>
                <a:lnTo>
                  <a:pt x="159113" y="50347"/>
                </a:lnTo>
                <a:lnTo>
                  <a:pt x="150611" y="44200"/>
                </a:lnTo>
                <a:lnTo>
                  <a:pt x="138557" y="42037"/>
                </a:lnTo>
                <a:close/>
              </a:path>
              <a:path w="332104" h="120650">
                <a:moveTo>
                  <a:pt x="12001" y="85915"/>
                </a:moveTo>
                <a:lnTo>
                  <a:pt x="0" y="108076"/>
                </a:lnTo>
                <a:lnTo>
                  <a:pt x="8639" y="113072"/>
                </a:lnTo>
                <a:lnTo>
                  <a:pt x="17840" y="116855"/>
                </a:lnTo>
                <a:lnTo>
                  <a:pt x="27474" y="119253"/>
                </a:lnTo>
                <a:lnTo>
                  <a:pt x="37414" y="120091"/>
                </a:lnTo>
                <a:lnTo>
                  <a:pt x="45414" y="119477"/>
                </a:lnTo>
                <a:lnTo>
                  <a:pt x="76177" y="96989"/>
                </a:lnTo>
                <a:lnTo>
                  <a:pt x="36487" y="96989"/>
                </a:lnTo>
                <a:lnTo>
                  <a:pt x="29542" y="96102"/>
                </a:lnTo>
                <a:lnTo>
                  <a:pt x="23206" y="93700"/>
                </a:lnTo>
                <a:lnTo>
                  <a:pt x="17388" y="90174"/>
                </a:lnTo>
                <a:lnTo>
                  <a:pt x="12001" y="85915"/>
                </a:lnTo>
                <a:close/>
              </a:path>
              <a:path w="332104" h="120650">
                <a:moveTo>
                  <a:pt x="41097" y="8775"/>
                </a:moveTo>
                <a:lnTo>
                  <a:pt x="26437" y="11279"/>
                </a:lnTo>
                <a:lnTo>
                  <a:pt x="14890" y="18416"/>
                </a:lnTo>
                <a:lnTo>
                  <a:pt x="7325" y="29622"/>
                </a:lnTo>
                <a:lnTo>
                  <a:pt x="4610" y="44335"/>
                </a:lnTo>
                <a:lnTo>
                  <a:pt x="6682" y="57149"/>
                </a:lnTo>
                <a:lnTo>
                  <a:pt x="12523" y="65414"/>
                </a:lnTo>
                <a:lnTo>
                  <a:pt x="21567" y="70646"/>
                </a:lnTo>
                <a:lnTo>
                  <a:pt x="33248" y="74358"/>
                </a:lnTo>
                <a:lnTo>
                  <a:pt x="49872" y="78524"/>
                </a:lnTo>
                <a:lnTo>
                  <a:pt x="49872" y="93764"/>
                </a:lnTo>
                <a:lnTo>
                  <a:pt x="42951" y="96989"/>
                </a:lnTo>
                <a:lnTo>
                  <a:pt x="76177" y="96989"/>
                </a:lnTo>
                <a:lnTo>
                  <a:pt x="76258" y="96821"/>
                </a:lnTo>
                <a:lnTo>
                  <a:pt x="78013" y="89207"/>
                </a:lnTo>
                <a:lnTo>
                  <a:pt x="78511" y="81292"/>
                </a:lnTo>
                <a:lnTo>
                  <a:pt x="76476" y="70183"/>
                </a:lnTo>
                <a:lnTo>
                  <a:pt x="70891" y="62063"/>
                </a:lnTo>
                <a:lnTo>
                  <a:pt x="62534" y="56284"/>
                </a:lnTo>
                <a:lnTo>
                  <a:pt x="52184" y="52197"/>
                </a:lnTo>
                <a:lnTo>
                  <a:pt x="45262" y="49885"/>
                </a:lnTo>
                <a:lnTo>
                  <a:pt x="40182" y="48031"/>
                </a:lnTo>
                <a:lnTo>
                  <a:pt x="32791" y="45732"/>
                </a:lnTo>
                <a:lnTo>
                  <a:pt x="32791" y="34175"/>
                </a:lnTo>
                <a:lnTo>
                  <a:pt x="39712" y="30949"/>
                </a:lnTo>
                <a:lnTo>
                  <a:pt x="67047" y="30949"/>
                </a:lnTo>
                <a:lnTo>
                  <a:pt x="74358" y="17551"/>
                </a:lnTo>
                <a:lnTo>
                  <a:pt x="66562" y="13844"/>
                </a:lnTo>
                <a:lnTo>
                  <a:pt x="58075" y="11087"/>
                </a:lnTo>
                <a:lnTo>
                  <a:pt x="49414" y="9368"/>
                </a:lnTo>
                <a:lnTo>
                  <a:pt x="41097" y="8775"/>
                </a:lnTo>
                <a:close/>
              </a:path>
              <a:path w="332104" h="120650">
                <a:moveTo>
                  <a:pt x="67047" y="30949"/>
                </a:moveTo>
                <a:lnTo>
                  <a:pt x="51727" y="30949"/>
                </a:lnTo>
                <a:lnTo>
                  <a:pt x="58191" y="33718"/>
                </a:lnTo>
                <a:lnTo>
                  <a:pt x="63271" y="37871"/>
                </a:lnTo>
                <a:lnTo>
                  <a:pt x="67047" y="30949"/>
                </a:lnTo>
                <a:close/>
              </a:path>
            </a:pathLst>
          </a:custGeom>
          <a:solidFill>
            <a:srgbClr val="DD1D21"/>
          </a:solidFill>
        </p:spPr>
        <p:txBody>
          <a:bodyPr wrap="square" lIns="0" tIns="0" rIns="0" bIns="0" rtlCol="0"/>
          <a:lstStyle/>
          <a:p>
            <a:endParaRPr/>
          </a:p>
        </p:txBody>
      </p:sp>
      <p:sp>
        <p:nvSpPr>
          <p:cNvPr id="618" name="object 618">
            <a:extLst>
              <a:ext uri="{FF2B5EF4-FFF2-40B4-BE49-F238E27FC236}">
                <a16:creationId xmlns:a16="http://schemas.microsoft.com/office/drawing/2014/main" id="{D3A926AE-6735-C23D-3493-C0018F42E93C}"/>
              </a:ext>
            </a:extLst>
          </p:cNvPr>
          <p:cNvSpPr/>
          <p:nvPr/>
        </p:nvSpPr>
        <p:spPr>
          <a:xfrm>
            <a:off x="3808121" y="3309848"/>
            <a:ext cx="506730" cy="154305"/>
          </a:xfrm>
          <a:custGeom>
            <a:avLst/>
            <a:gdLst/>
            <a:ahLst/>
            <a:cxnLst/>
            <a:rect l="l" t="t" r="r" b="b"/>
            <a:pathLst>
              <a:path w="506729" h="154304">
                <a:moveTo>
                  <a:pt x="362115" y="0"/>
                </a:moveTo>
                <a:lnTo>
                  <a:pt x="274815" y="0"/>
                </a:lnTo>
                <a:lnTo>
                  <a:pt x="274815" y="153809"/>
                </a:lnTo>
                <a:lnTo>
                  <a:pt x="362115" y="153809"/>
                </a:lnTo>
                <a:lnTo>
                  <a:pt x="362115" y="120091"/>
                </a:lnTo>
                <a:lnTo>
                  <a:pt x="314540" y="120091"/>
                </a:lnTo>
                <a:lnTo>
                  <a:pt x="314540" y="93294"/>
                </a:lnTo>
                <a:lnTo>
                  <a:pt x="359803" y="93294"/>
                </a:lnTo>
                <a:lnTo>
                  <a:pt x="359803" y="59588"/>
                </a:lnTo>
                <a:lnTo>
                  <a:pt x="314540" y="59588"/>
                </a:lnTo>
                <a:lnTo>
                  <a:pt x="314540" y="33718"/>
                </a:lnTo>
                <a:lnTo>
                  <a:pt x="362115" y="33718"/>
                </a:lnTo>
                <a:lnTo>
                  <a:pt x="362115" y="0"/>
                </a:lnTo>
                <a:close/>
              </a:path>
              <a:path w="506729" h="154304">
                <a:moveTo>
                  <a:pt x="87299" y="0"/>
                </a:moveTo>
                <a:lnTo>
                  <a:pt x="0" y="0"/>
                </a:lnTo>
                <a:lnTo>
                  <a:pt x="0" y="153809"/>
                </a:lnTo>
                <a:lnTo>
                  <a:pt x="87299" y="153809"/>
                </a:lnTo>
                <a:lnTo>
                  <a:pt x="87299" y="120091"/>
                </a:lnTo>
                <a:lnTo>
                  <a:pt x="39725" y="120091"/>
                </a:lnTo>
                <a:lnTo>
                  <a:pt x="39725" y="93294"/>
                </a:lnTo>
                <a:lnTo>
                  <a:pt x="84988" y="93294"/>
                </a:lnTo>
                <a:lnTo>
                  <a:pt x="84988" y="59588"/>
                </a:lnTo>
                <a:lnTo>
                  <a:pt x="39725" y="59588"/>
                </a:lnTo>
                <a:lnTo>
                  <a:pt x="39725" y="33718"/>
                </a:lnTo>
                <a:lnTo>
                  <a:pt x="87299" y="33718"/>
                </a:lnTo>
                <a:lnTo>
                  <a:pt x="87299" y="0"/>
                </a:lnTo>
                <a:close/>
              </a:path>
              <a:path w="506729" h="154304">
                <a:moveTo>
                  <a:pt x="417080" y="59588"/>
                </a:moveTo>
                <a:lnTo>
                  <a:pt x="378282" y="59588"/>
                </a:lnTo>
                <a:lnTo>
                  <a:pt x="378282" y="153809"/>
                </a:lnTo>
                <a:lnTo>
                  <a:pt x="418464" y="153809"/>
                </a:lnTo>
                <a:lnTo>
                  <a:pt x="418464" y="94691"/>
                </a:lnTo>
                <a:lnTo>
                  <a:pt x="460601" y="94691"/>
                </a:lnTo>
                <a:lnTo>
                  <a:pt x="457720" y="90995"/>
                </a:lnTo>
                <a:lnTo>
                  <a:pt x="472145" y="85639"/>
                </a:lnTo>
                <a:lnTo>
                  <a:pt x="479843" y="78524"/>
                </a:lnTo>
                <a:lnTo>
                  <a:pt x="417080" y="78524"/>
                </a:lnTo>
                <a:lnTo>
                  <a:pt x="417080" y="59588"/>
                </a:lnTo>
                <a:close/>
              </a:path>
              <a:path w="506729" h="154304">
                <a:moveTo>
                  <a:pt x="460601" y="94691"/>
                </a:moveTo>
                <a:lnTo>
                  <a:pt x="418922" y="94691"/>
                </a:lnTo>
                <a:lnTo>
                  <a:pt x="456793" y="153809"/>
                </a:lnTo>
                <a:lnTo>
                  <a:pt x="506679" y="153809"/>
                </a:lnTo>
                <a:lnTo>
                  <a:pt x="460601" y="94691"/>
                </a:lnTo>
                <a:close/>
              </a:path>
              <a:path w="506729" h="154304">
                <a:moveTo>
                  <a:pt x="479499" y="16167"/>
                </a:moveTo>
                <a:lnTo>
                  <a:pt x="417080" y="16167"/>
                </a:lnTo>
                <a:lnTo>
                  <a:pt x="465112" y="47574"/>
                </a:lnTo>
                <a:lnTo>
                  <a:pt x="417080" y="78524"/>
                </a:lnTo>
                <a:lnTo>
                  <a:pt x="479843" y="78524"/>
                </a:lnTo>
                <a:lnTo>
                  <a:pt x="482719" y="75866"/>
                </a:lnTo>
                <a:lnTo>
                  <a:pt x="489222" y="62802"/>
                </a:lnTo>
                <a:lnTo>
                  <a:pt x="491439" y="47574"/>
                </a:lnTo>
                <a:lnTo>
                  <a:pt x="487355" y="26380"/>
                </a:lnTo>
                <a:lnTo>
                  <a:pt x="479499" y="16167"/>
                </a:lnTo>
                <a:close/>
              </a:path>
              <a:path w="506729" h="154304">
                <a:moveTo>
                  <a:pt x="437857" y="469"/>
                </a:moveTo>
                <a:lnTo>
                  <a:pt x="378282" y="469"/>
                </a:lnTo>
                <a:lnTo>
                  <a:pt x="378282" y="34175"/>
                </a:lnTo>
                <a:lnTo>
                  <a:pt x="417080" y="34175"/>
                </a:lnTo>
                <a:lnTo>
                  <a:pt x="417080" y="16167"/>
                </a:lnTo>
                <a:lnTo>
                  <a:pt x="479499" y="16167"/>
                </a:lnTo>
                <a:lnTo>
                  <a:pt x="476083" y="11725"/>
                </a:lnTo>
                <a:lnTo>
                  <a:pt x="459094" y="3218"/>
                </a:lnTo>
                <a:lnTo>
                  <a:pt x="437857" y="469"/>
                </a:lnTo>
                <a:close/>
              </a:path>
            </a:pathLst>
          </a:custGeom>
          <a:solidFill>
            <a:srgbClr val="0097BB"/>
          </a:solidFill>
        </p:spPr>
        <p:txBody>
          <a:bodyPr wrap="square" lIns="0" tIns="0" rIns="0" bIns="0" rtlCol="0"/>
          <a:lstStyle/>
          <a:p>
            <a:endParaRPr/>
          </a:p>
        </p:txBody>
      </p:sp>
      <p:sp>
        <p:nvSpPr>
          <p:cNvPr id="619" name="object 619">
            <a:extLst>
              <a:ext uri="{FF2B5EF4-FFF2-40B4-BE49-F238E27FC236}">
                <a16:creationId xmlns:a16="http://schemas.microsoft.com/office/drawing/2014/main" id="{44AD1441-95F7-A4F9-14B9-7B395FCC9F6B}"/>
              </a:ext>
            </a:extLst>
          </p:cNvPr>
          <p:cNvSpPr/>
          <p:nvPr/>
        </p:nvSpPr>
        <p:spPr>
          <a:xfrm>
            <a:off x="3290817" y="3158820"/>
            <a:ext cx="337185" cy="311785"/>
          </a:xfrm>
          <a:custGeom>
            <a:avLst/>
            <a:gdLst/>
            <a:ahLst/>
            <a:cxnLst/>
            <a:rect l="l" t="t" r="r" b="b"/>
            <a:pathLst>
              <a:path w="337185" h="311785">
                <a:moveTo>
                  <a:pt x="148729" y="303911"/>
                </a:moveTo>
                <a:lnTo>
                  <a:pt x="63284" y="303911"/>
                </a:lnTo>
                <a:lnTo>
                  <a:pt x="55435" y="240639"/>
                </a:lnTo>
                <a:lnTo>
                  <a:pt x="3238" y="202298"/>
                </a:lnTo>
                <a:lnTo>
                  <a:pt x="1757" y="193911"/>
                </a:lnTo>
                <a:lnTo>
                  <a:pt x="752" y="185439"/>
                </a:lnTo>
                <a:lnTo>
                  <a:pt x="180" y="176966"/>
                </a:lnTo>
                <a:lnTo>
                  <a:pt x="0" y="168579"/>
                </a:lnTo>
                <a:lnTo>
                  <a:pt x="6041" y="123698"/>
                </a:lnTo>
                <a:lnTo>
                  <a:pt x="23078" y="83409"/>
                </a:lnTo>
                <a:lnTo>
                  <a:pt x="49482" y="49304"/>
                </a:lnTo>
                <a:lnTo>
                  <a:pt x="83622" y="22973"/>
                </a:lnTo>
                <a:lnTo>
                  <a:pt x="123869" y="6008"/>
                </a:lnTo>
                <a:lnTo>
                  <a:pt x="168592" y="0"/>
                </a:lnTo>
                <a:lnTo>
                  <a:pt x="213473" y="6040"/>
                </a:lnTo>
                <a:lnTo>
                  <a:pt x="253762" y="23075"/>
                </a:lnTo>
                <a:lnTo>
                  <a:pt x="287867" y="49476"/>
                </a:lnTo>
                <a:lnTo>
                  <a:pt x="314198" y="83613"/>
                </a:lnTo>
                <a:lnTo>
                  <a:pt x="331163" y="123857"/>
                </a:lnTo>
                <a:lnTo>
                  <a:pt x="337172" y="168579"/>
                </a:lnTo>
                <a:lnTo>
                  <a:pt x="336993" y="177159"/>
                </a:lnTo>
                <a:lnTo>
                  <a:pt x="336426" y="185610"/>
                </a:lnTo>
                <a:lnTo>
                  <a:pt x="335425" y="193975"/>
                </a:lnTo>
                <a:lnTo>
                  <a:pt x="333946" y="202298"/>
                </a:lnTo>
                <a:lnTo>
                  <a:pt x="282206" y="240169"/>
                </a:lnTo>
                <a:lnTo>
                  <a:pt x="274358" y="303453"/>
                </a:lnTo>
                <a:lnTo>
                  <a:pt x="188455" y="303453"/>
                </a:lnTo>
                <a:lnTo>
                  <a:pt x="183375" y="307149"/>
                </a:lnTo>
                <a:lnTo>
                  <a:pt x="179209" y="310375"/>
                </a:lnTo>
                <a:lnTo>
                  <a:pt x="173672" y="311759"/>
                </a:lnTo>
                <a:lnTo>
                  <a:pt x="168592" y="311759"/>
                </a:lnTo>
                <a:lnTo>
                  <a:pt x="163042" y="311759"/>
                </a:lnTo>
                <a:lnTo>
                  <a:pt x="157962" y="309918"/>
                </a:lnTo>
                <a:lnTo>
                  <a:pt x="153809" y="307149"/>
                </a:lnTo>
                <a:lnTo>
                  <a:pt x="148729" y="303911"/>
                </a:lnTo>
                <a:close/>
              </a:path>
            </a:pathLst>
          </a:custGeom>
          <a:ln w="11811">
            <a:solidFill>
              <a:srgbClr val="FFFFFF"/>
            </a:solidFill>
          </a:ln>
        </p:spPr>
        <p:txBody>
          <a:bodyPr wrap="square" lIns="0" tIns="0" rIns="0" bIns="0" rtlCol="0"/>
          <a:lstStyle/>
          <a:p>
            <a:endParaRPr/>
          </a:p>
        </p:txBody>
      </p:sp>
      <p:sp>
        <p:nvSpPr>
          <p:cNvPr id="620" name="object 620">
            <a:extLst>
              <a:ext uri="{FF2B5EF4-FFF2-40B4-BE49-F238E27FC236}">
                <a16:creationId xmlns:a16="http://schemas.microsoft.com/office/drawing/2014/main" id="{2480BA3D-DD33-78A2-2F49-898EEA729385}"/>
              </a:ext>
            </a:extLst>
          </p:cNvPr>
          <p:cNvSpPr/>
          <p:nvPr/>
        </p:nvSpPr>
        <p:spPr>
          <a:xfrm>
            <a:off x="3290817" y="3158820"/>
            <a:ext cx="337185" cy="311785"/>
          </a:xfrm>
          <a:custGeom>
            <a:avLst/>
            <a:gdLst/>
            <a:ahLst/>
            <a:cxnLst/>
            <a:rect l="l" t="t" r="r" b="b"/>
            <a:pathLst>
              <a:path w="337185" h="311785">
                <a:moveTo>
                  <a:pt x="168592" y="0"/>
                </a:moveTo>
                <a:lnTo>
                  <a:pt x="123869" y="6008"/>
                </a:lnTo>
                <a:lnTo>
                  <a:pt x="83622" y="22973"/>
                </a:lnTo>
                <a:lnTo>
                  <a:pt x="49482" y="49304"/>
                </a:lnTo>
                <a:lnTo>
                  <a:pt x="23078" y="83409"/>
                </a:lnTo>
                <a:lnTo>
                  <a:pt x="6041" y="123698"/>
                </a:lnTo>
                <a:lnTo>
                  <a:pt x="0" y="168579"/>
                </a:lnTo>
                <a:lnTo>
                  <a:pt x="193" y="177159"/>
                </a:lnTo>
                <a:lnTo>
                  <a:pt x="772" y="185610"/>
                </a:lnTo>
                <a:lnTo>
                  <a:pt x="1768" y="193975"/>
                </a:lnTo>
                <a:lnTo>
                  <a:pt x="3238" y="202298"/>
                </a:lnTo>
                <a:lnTo>
                  <a:pt x="55435" y="240639"/>
                </a:lnTo>
                <a:lnTo>
                  <a:pt x="63284" y="303911"/>
                </a:lnTo>
                <a:lnTo>
                  <a:pt x="148729" y="303911"/>
                </a:lnTo>
                <a:lnTo>
                  <a:pt x="153809" y="307149"/>
                </a:lnTo>
                <a:lnTo>
                  <a:pt x="157962" y="309918"/>
                </a:lnTo>
                <a:lnTo>
                  <a:pt x="163042" y="311759"/>
                </a:lnTo>
                <a:lnTo>
                  <a:pt x="173672" y="311759"/>
                </a:lnTo>
                <a:lnTo>
                  <a:pt x="179209" y="310375"/>
                </a:lnTo>
                <a:lnTo>
                  <a:pt x="183375" y="307149"/>
                </a:lnTo>
                <a:lnTo>
                  <a:pt x="188455" y="303453"/>
                </a:lnTo>
                <a:lnTo>
                  <a:pt x="274358" y="303453"/>
                </a:lnTo>
                <a:lnTo>
                  <a:pt x="282206" y="240169"/>
                </a:lnTo>
                <a:lnTo>
                  <a:pt x="333946" y="202298"/>
                </a:lnTo>
                <a:lnTo>
                  <a:pt x="335433" y="193911"/>
                </a:lnTo>
                <a:lnTo>
                  <a:pt x="336437" y="185439"/>
                </a:lnTo>
                <a:lnTo>
                  <a:pt x="336997" y="176966"/>
                </a:lnTo>
                <a:lnTo>
                  <a:pt x="337172" y="168579"/>
                </a:lnTo>
                <a:lnTo>
                  <a:pt x="331163" y="123857"/>
                </a:lnTo>
                <a:lnTo>
                  <a:pt x="314198" y="83613"/>
                </a:lnTo>
                <a:lnTo>
                  <a:pt x="287867" y="49476"/>
                </a:lnTo>
                <a:lnTo>
                  <a:pt x="253762" y="23075"/>
                </a:lnTo>
                <a:lnTo>
                  <a:pt x="213473" y="6040"/>
                </a:lnTo>
                <a:lnTo>
                  <a:pt x="168592" y="0"/>
                </a:lnTo>
                <a:close/>
              </a:path>
            </a:pathLst>
          </a:custGeom>
          <a:solidFill>
            <a:srgbClr val="FBCE07"/>
          </a:solidFill>
        </p:spPr>
        <p:txBody>
          <a:bodyPr wrap="square" lIns="0" tIns="0" rIns="0" bIns="0" rtlCol="0"/>
          <a:lstStyle/>
          <a:p>
            <a:endParaRPr/>
          </a:p>
        </p:txBody>
      </p:sp>
      <p:sp>
        <p:nvSpPr>
          <p:cNvPr id="621" name="object 621">
            <a:extLst>
              <a:ext uri="{FF2B5EF4-FFF2-40B4-BE49-F238E27FC236}">
                <a16:creationId xmlns:a16="http://schemas.microsoft.com/office/drawing/2014/main" id="{7C1EF0E8-FC0B-67CA-6B73-B106B0F057CD}"/>
              </a:ext>
            </a:extLst>
          </p:cNvPr>
          <p:cNvSpPr/>
          <p:nvPr/>
        </p:nvSpPr>
        <p:spPr>
          <a:xfrm>
            <a:off x="3290820" y="3158812"/>
            <a:ext cx="337185" cy="311785"/>
          </a:xfrm>
          <a:custGeom>
            <a:avLst/>
            <a:gdLst/>
            <a:ahLst/>
            <a:cxnLst/>
            <a:rect l="l" t="t" r="r" b="b"/>
            <a:pathLst>
              <a:path w="337185" h="311785">
                <a:moveTo>
                  <a:pt x="168592" y="0"/>
                </a:moveTo>
                <a:lnTo>
                  <a:pt x="123869" y="6008"/>
                </a:lnTo>
                <a:lnTo>
                  <a:pt x="83622" y="22974"/>
                </a:lnTo>
                <a:lnTo>
                  <a:pt x="49482" y="49306"/>
                </a:lnTo>
                <a:lnTo>
                  <a:pt x="23078" y="83413"/>
                </a:lnTo>
                <a:lnTo>
                  <a:pt x="6041" y="123705"/>
                </a:lnTo>
                <a:lnTo>
                  <a:pt x="0" y="168592"/>
                </a:lnTo>
                <a:lnTo>
                  <a:pt x="193" y="177172"/>
                </a:lnTo>
                <a:lnTo>
                  <a:pt x="772" y="185623"/>
                </a:lnTo>
                <a:lnTo>
                  <a:pt x="1768" y="193988"/>
                </a:lnTo>
                <a:lnTo>
                  <a:pt x="3238" y="202311"/>
                </a:lnTo>
                <a:lnTo>
                  <a:pt x="55422" y="240639"/>
                </a:lnTo>
                <a:lnTo>
                  <a:pt x="63284" y="303923"/>
                </a:lnTo>
                <a:lnTo>
                  <a:pt x="148729" y="303923"/>
                </a:lnTo>
                <a:lnTo>
                  <a:pt x="153809" y="307149"/>
                </a:lnTo>
                <a:lnTo>
                  <a:pt x="157962" y="309918"/>
                </a:lnTo>
                <a:lnTo>
                  <a:pt x="163042" y="311772"/>
                </a:lnTo>
                <a:lnTo>
                  <a:pt x="173672" y="311772"/>
                </a:lnTo>
                <a:lnTo>
                  <a:pt x="179209" y="310388"/>
                </a:lnTo>
                <a:lnTo>
                  <a:pt x="183362" y="307149"/>
                </a:lnTo>
                <a:lnTo>
                  <a:pt x="188442" y="303453"/>
                </a:lnTo>
                <a:lnTo>
                  <a:pt x="274358" y="303453"/>
                </a:lnTo>
                <a:lnTo>
                  <a:pt x="276763" y="284060"/>
                </a:lnTo>
                <a:lnTo>
                  <a:pt x="165811" y="284060"/>
                </a:lnTo>
                <a:lnTo>
                  <a:pt x="163042" y="283133"/>
                </a:lnTo>
                <a:lnTo>
                  <a:pt x="160731" y="281292"/>
                </a:lnTo>
                <a:lnTo>
                  <a:pt x="151498" y="274358"/>
                </a:lnTo>
                <a:lnTo>
                  <a:pt x="89141" y="274358"/>
                </a:lnTo>
                <a:lnTo>
                  <a:pt x="82676" y="224015"/>
                </a:lnTo>
                <a:lnTo>
                  <a:pt x="31876" y="186601"/>
                </a:lnTo>
                <a:lnTo>
                  <a:pt x="30479" y="180594"/>
                </a:lnTo>
                <a:lnTo>
                  <a:pt x="29565" y="174586"/>
                </a:lnTo>
                <a:lnTo>
                  <a:pt x="29565" y="168592"/>
                </a:lnTo>
                <a:lnTo>
                  <a:pt x="29984" y="161058"/>
                </a:lnTo>
                <a:lnTo>
                  <a:pt x="31183" y="153695"/>
                </a:lnTo>
                <a:lnTo>
                  <a:pt x="33074" y="146504"/>
                </a:lnTo>
                <a:lnTo>
                  <a:pt x="35572" y="139484"/>
                </a:lnTo>
                <a:lnTo>
                  <a:pt x="52164" y="139484"/>
                </a:lnTo>
                <a:lnTo>
                  <a:pt x="38341" y="122402"/>
                </a:lnTo>
                <a:lnTo>
                  <a:pt x="41805" y="112022"/>
                </a:lnTo>
                <a:lnTo>
                  <a:pt x="46655" y="102425"/>
                </a:lnTo>
                <a:lnTo>
                  <a:pt x="52887" y="93695"/>
                </a:lnTo>
                <a:lnTo>
                  <a:pt x="60502" y="85915"/>
                </a:lnTo>
                <a:lnTo>
                  <a:pt x="75349" y="85915"/>
                </a:lnTo>
                <a:lnTo>
                  <a:pt x="69278" y="72974"/>
                </a:lnTo>
                <a:lnTo>
                  <a:pt x="76795" y="64592"/>
                </a:lnTo>
                <a:lnTo>
                  <a:pt x="85393" y="57507"/>
                </a:lnTo>
                <a:lnTo>
                  <a:pt x="94940" y="51805"/>
                </a:lnTo>
                <a:lnTo>
                  <a:pt x="105308" y="47574"/>
                </a:lnTo>
                <a:lnTo>
                  <a:pt x="119723" y="47574"/>
                </a:lnTo>
                <a:lnTo>
                  <a:pt x="118236" y="40182"/>
                </a:lnTo>
                <a:lnTo>
                  <a:pt x="126518" y="36211"/>
                </a:lnTo>
                <a:lnTo>
                  <a:pt x="135274" y="33318"/>
                </a:lnTo>
                <a:lnTo>
                  <a:pt x="144286" y="31549"/>
                </a:lnTo>
                <a:lnTo>
                  <a:pt x="153339" y="30949"/>
                </a:lnTo>
                <a:lnTo>
                  <a:pt x="263929" y="30949"/>
                </a:lnTo>
                <a:lnTo>
                  <a:pt x="253762" y="23078"/>
                </a:lnTo>
                <a:lnTo>
                  <a:pt x="213473" y="6041"/>
                </a:lnTo>
                <a:lnTo>
                  <a:pt x="168592" y="0"/>
                </a:lnTo>
                <a:close/>
              </a:path>
              <a:path w="337185" h="311785">
                <a:moveTo>
                  <a:pt x="333261" y="139484"/>
                </a:moveTo>
                <a:lnTo>
                  <a:pt x="302069" y="139484"/>
                </a:lnTo>
                <a:lnTo>
                  <a:pt x="304760" y="146504"/>
                </a:lnTo>
                <a:lnTo>
                  <a:pt x="306630" y="153695"/>
                </a:lnTo>
                <a:lnTo>
                  <a:pt x="307721" y="161058"/>
                </a:lnTo>
                <a:lnTo>
                  <a:pt x="308076" y="168592"/>
                </a:lnTo>
                <a:lnTo>
                  <a:pt x="308076" y="174586"/>
                </a:lnTo>
                <a:lnTo>
                  <a:pt x="307149" y="180594"/>
                </a:lnTo>
                <a:lnTo>
                  <a:pt x="305765" y="186601"/>
                </a:lnTo>
                <a:lnTo>
                  <a:pt x="254495" y="224015"/>
                </a:lnTo>
                <a:lnTo>
                  <a:pt x="248030" y="274358"/>
                </a:lnTo>
                <a:lnTo>
                  <a:pt x="185673" y="274358"/>
                </a:lnTo>
                <a:lnTo>
                  <a:pt x="176441" y="281292"/>
                </a:lnTo>
                <a:lnTo>
                  <a:pt x="174129" y="283133"/>
                </a:lnTo>
                <a:lnTo>
                  <a:pt x="171361" y="284060"/>
                </a:lnTo>
                <a:lnTo>
                  <a:pt x="276763" y="284060"/>
                </a:lnTo>
                <a:lnTo>
                  <a:pt x="282206" y="240182"/>
                </a:lnTo>
                <a:lnTo>
                  <a:pt x="333933" y="202311"/>
                </a:lnTo>
                <a:lnTo>
                  <a:pt x="335422" y="193924"/>
                </a:lnTo>
                <a:lnTo>
                  <a:pt x="336431" y="185451"/>
                </a:lnTo>
                <a:lnTo>
                  <a:pt x="336991" y="177172"/>
                </a:lnTo>
                <a:lnTo>
                  <a:pt x="337172" y="168592"/>
                </a:lnTo>
                <a:lnTo>
                  <a:pt x="333261" y="139484"/>
                </a:lnTo>
                <a:close/>
              </a:path>
              <a:path w="337185" h="311785">
                <a:moveTo>
                  <a:pt x="52164" y="139484"/>
                </a:moveTo>
                <a:lnTo>
                  <a:pt x="35572" y="139484"/>
                </a:lnTo>
                <a:lnTo>
                  <a:pt x="126555" y="231406"/>
                </a:lnTo>
                <a:lnTo>
                  <a:pt x="52164" y="139484"/>
                </a:lnTo>
                <a:close/>
              </a:path>
              <a:path w="337185" h="311785">
                <a:moveTo>
                  <a:pt x="314966" y="85445"/>
                </a:moveTo>
                <a:lnTo>
                  <a:pt x="277126" y="85445"/>
                </a:lnTo>
                <a:lnTo>
                  <a:pt x="284749" y="93291"/>
                </a:lnTo>
                <a:lnTo>
                  <a:pt x="290985" y="102131"/>
                </a:lnTo>
                <a:lnTo>
                  <a:pt x="295836" y="111750"/>
                </a:lnTo>
                <a:lnTo>
                  <a:pt x="299300" y="121932"/>
                </a:lnTo>
                <a:lnTo>
                  <a:pt x="211073" y="231406"/>
                </a:lnTo>
                <a:lnTo>
                  <a:pt x="302069" y="139484"/>
                </a:lnTo>
                <a:lnTo>
                  <a:pt x="333261" y="139484"/>
                </a:lnTo>
                <a:lnTo>
                  <a:pt x="331163" y="123869"/>
                </a:lnTo>
                <a:lnTo>
                  <a:pt x="314966" y="85445"/>
                </a:lnTo>
                <a:close/>
              </a:path>
              <a:path w="337185" h="311785">
                <a:moveTo>
                  <a:pt x="75349" y="85915"/>
                </a:moveTo>
                <a:lnTo>
                  <a:pt x="60502" y="85915"/>
                </a:lnTo>
                <a:lnTo>
                  <a:pt x="139484" y="222631"/>
                </a:lnTo>
                <a:lnTo>
                  <a:pt x="75349" y="85915"/>
                </a:lnTo>
                <a:close/>
              </a:path>
              <a:path w="337185" h="311785">
                <a:moveTo>
                  <a:pt x="284812" y="47117"/>
                </a:moveTo>
                <a:lnTo>
                  <a:pt x="231863" y="47117"/>
                </a:lnTo>
                <a:lnTo>
                  <a:pt x="242297" y="51346"/>
                </a:lnTo>
                <a:lnTo>
                  <a:pt x="251955" y="57045"/>
                </a:lnTo>
                <a:lnTo>
                  <a:pt x="260574" y="64129"/>
                </a:lnTo>
                <a:lnTo>
                  <a:pt x="267893" y="72517"/>
                </a:lnTo>
                <a:lnTo>
                  <a:pt x="198145" y="222161"/>
                </a:lnTo>
                <a:lnTo>
                  <a:pt x="277126" y="85445"/>
                </a:lnTo>
                <a:lnTo>
                  <a:pt x="314966" y="85445"/>
                </a:lnTo>
                <a:lnTo>
                  <a:pt x="314198" y="83622"/>
                </a:lnTo>
                <a:lnTo>
                  <a:pt x="287867" y="49482"/>
                </a:lnTo>
                <a:lnTo>
                  <a:pt x="284812" y="47117"/>
                </a:lnTo>
                <a:close/>
              </a:path>
              <a:path w="337185" h="311785">
                <a:moveTo>
                  <a:pt x="119723" y="47574"/>
                </a:moveTo>
                <a:lnTo>
                  <a:pt x="105308" y="47574"/>
                </a:lnTo>
                <a:lnTo>
                  <a:pt x="153809" y="217081"/>
                </a:lnTo>
                <a:lnTo>
                  <a:pt x="119723" y="47574"/>
                </a:lnTo>
                <a:close/>
              </a:path>
              <a:path w="337185" h="311785">
                <a:moveTo>
                  <a:pt x="263929" y="30949"/>
                </a:moveTo>
                <a:lnTo>
                  <a:pt x="183832" y="30949"/>
                </a:lnTo>
                <a:lnTo>
                  <a:pt x="193083" y="31549"/>
                </a:lnTo>
                <a:lnTo>
                  <a:pt x="202074" y="33318"/>
                </a:lnTo>
                <a:lnTo>
                  <a:pt x="210719" y="36211"/>
                </a:lnTo>
                <a:lnTo>
                  <a:pt x="218935" y="40182"/>
                </a:lnTo>
                <a:lnTo>
                  <a:pt x="183362" y="216623"/>
                </a:lnTo>
                <a:lnTo>
                  <a:pt x="231863" y="47117"/>
                </a:lnTo>
                <a:lnTo>
                  <a:pt x="284812" y="47117"/>
                </a:lnTo>
                <a:lnTo>
                  <a:pt x="263929" y="30949"/>
                </a:lnTo>
                <a:close/>
              </a:path>
              <a:path w="337185" h="311785">
                <a:moveTo>
                  <a:pt x="181063" y="30949"/>
                </a:moveTo>
                <a:lnTo>
                  <a:pt x="158432" y="30949"/>
                </a:lnTo>
                <a:lnTo>
                  <a:pt x="161201" y="31407"/>
                </a:lnTo>
                <a:lnTo>
                  <a:pt x="168592" y="214782"/>
                </a:lnTo>
                <a:lnTo>
                  <a:pt x="175983" y="31407"/>
                </a:lnTo>
                <a:lnTo>
                  <a:pt x="178282" y="31407"/>
                </a:lnTo>
                <a:lnTo>
                  <a:pt x="181063" y="30949"/>
                </a:lnTo>
                <a:close/>
              </a:path>
            </a:pathLst>
          </a:custGeom>
          <a:solidFill>
            <a:srgbClr val="DD1D21"/>
          </a:solidFill>
        </p:spPr>
        <p:txBody>
          <a:bodyPr wrap="square" lIns="0" tIns="0" rIns="0" bIns="0" rtlCol="0"/>
          <a:lstStyle/>
          <a:p>
            <a:endParaRPr/>
          </a:p>
        </p:txBody>
      </p:sp>
      <p:sp>
        <p:nvSpPr>
          <p:cNvPr id="622" name="object 622">
            <a:extLst>
              <a:ext uri="{FF2B5EF4-FFF2-40B4-BE49-F238E27FC236}">
                <a16:creationId xmlns:a16="http://schemas.microsoft.com/office/drawing/2014/main" id="{2DFE8E0C-9141-8DD0-D9AF-E2F959B7D114}"/>
              </a:ext>
            </a:extLst>
          </p:cNvPr>
          <p:cNvSpPr/>
          <p:nvPr/>
        </p:nvSpPr>
        <p:spPr>
          <a:xfrm>
            <a:off x="4080311" y="860681"/>
            <a:ext cx="435609" cy="440055"/>
          </a:xfrm>
          <a:custGeom>
            <a:avLst/>
            <a:gdLst/>
            <a:ahLst/>
            <a:cxnLst/>
            <a:rect l="l" t="t" r="r" b="b"/>
            <a:pathLst>
              <a:path w="435610" h="440055">
                <a:moveTo>
                  <a:pt x="217716" y="0"/>
                </a:moveTo>
                <a:lnTo>
                  <a:pt x="167799" y="5809"/>
                </a:lnTo>
                <a:lnTo>
                  <a:pt x="121974" y="22356"/>
                </a:lnTo>
                <a:lnTo>
                  <a:pt x="81550" y="48321"/>
                </a:lnTo>
                <a:lnTo>
                  <a:pt x="47833" y="82385"/>
                </a:lnTo>
                <a:lnTo>
                  <a:pt x="22130" y="123227"/>
                </a:lnTo>
                <a:lnTo>
                  <a:pt x="5750" y="169526"/>
                </a:lnTo>
                <a:lnTo>
                  <a:pt x="0" y="219963"/>
                </a:lnTo>
                <a:lnTo>
                  <a:pt x="5750" y="270387"/>
                </a:lnTo>
                <a:lnTo>
                  <a:pt x="22130" y="316676"/>
                </a:lnTo>
                <a:lnTo>
                  <a:pt x="47833" y="357511"/>
                </a:lnTo>
                <a:lnTo>
                  <a:pt x="81550" y="391570"/>
                </a:lnTo>
                <a:lnTo>
                  <a:pt x="121974" y="417534"/>
                </a:lnTo>
                <a:lnTo>
                  <a:pt x="167799" y="434080"/>
                </a:lnTo>
                <a:lnTo>
                  <a:pt x="217716" y="439889"/>
                </a:lnTo>
                <a:lnTo>
                  <a:pt x="267642" y="434080"/>
                </a:lnTo>
                <a:lnTo>
                  <a:pt x="313473" y="417534"/>
                </a:lnTo>
                <a:lnTo>
                  <a:pt x="353902" y="391570"/>
                </a:lnTo>
                <a:lnTo>
                  <a:pt x="387622" y="357511"/>
                </a:lnTo>
                <a:lnTo>
                  <a:pt x="413326" y="316676"/>
                </a:lnTo>
                <a:lnTo>
                  <a:pt x="429706" y="270387"/>
                </a:lnTo>
                <a:lnTo>
                  <a:pt x="435457" y="219963"/>
                </a:lnTo>
                <a:lnTo>
                  <a:pt x="429706" y="169526"/>
                </a:lnTo>
                <a:lnTo>
                  <a:pt x="413326" y="123227"/>
                </a:lnTo>
                <a:lnTo>
                  <a:pt x="387622" y="82385"/>
                </a:lnTo>
                <a:lnTo>
                  <a:pt x="353902" y="48321"/>
                </a:lnTo>
                <a:lnTo>
                  <a:pt x="313473" y="22356"/>
                </a:lnTo>
                <a:lnTo>
                  <a:pt x="267642" y="5809"/>
                </a:lnTo>
                <a:lnTo>
                  <a:pt x="217716" y="0"/>
                </a:lnTo>
                <a:close/>
              </a:path>
            </a:pathLst>
          </a:custGeom>
          <a:solidFill>
            <a:srgbClr val="1F4F8A"/>
          </a:solidFill>
        </p:spPr>
        <p:txBody>
          <a:bodyPr wrap="square" lIns="0" tIns="0" rIns="0" bIns="0" rtlCol="0"/>
          <a:lstStyle/>
          <a:p>
            <a:endParaRPr/>
          </a:p>
        </p:txBody>
      </p:sp>
      <p:sp>
        <p:nvSpPr>
          <p:cNvPr id="623" name="object 623">
            <a:extLst>
              <a:ext uri="{FF2B5EF4-FFF2-40B4-BE49-F238E27FC236}">
                <a16:creationId xmlns:a16="http://schemas.microsoft.com/office/drawing/2014/main" id="{31FDCD39-C62F-DC9A-897C-EB01C470F3A4}"/>
              </a:ext>
            </a:extLst>
          </p:cNvPr>
          <p:cNvSpPr/>
          <p:nvPr/>
        </p:nvSpPr>
        <p:spPr>
          <a:xfrm>
            <a:off x="4108048" y="888709"/>
            <a:ext cx="379981" cy="383838"/>
          </a:xfrm>
          <a:prstGeom prst="rect">
            <a:avLst/>
          </a:prstGeom>
          <a:blipFill>
            <a:blip r:embed="rId77" cstate="print"/>
            <a:stretch>
              <a:fillRect/>
            </a:stretch>
          </a:blipFill>
        </p:spPr>
        <p:txBody>
          <a:bodyPr wrap="square" lIns="0" tIns="0" rIns="0" bIns="0" rtlCol="0"/>
          <a:lstStyle/>
          <a:p>
            <a:endParaRPr/>
          </a:p>
        </p:txBody>
      </p:sp>
      <p:sp>
        <p:nvSpPr>
          <p:cNvPr id="624" name="object 624">
            <a:extLst>
              <a:ext uri="{FF2B5EF4-FFF2-40B4-BE49-F238E27FC236}">
                <a16:creationId xmlns:a16="http://schemas.microsoft.com/office/drawing/2014/main" id="{5677CC42-0CA0-DF21-7EBD-2D70606B8F3C}"/>
              </a:ext>
            </a:extLst>
          </p:cNvPr>
          <p:cNvSpPr/>
          <p:nvPr/>
        </p:nvSpPr>
        <p:spPr>
          <a:xfrm>
            <a:off x="4639917" y="4597618"/>
            <a:ext cx="599450" cy="242777"/>
          </a:xfrm>
          <a:prstGeom prst="rect">
            <a:avLst/>
          </a:prstGeom>
          <a:blipFill>
            <a:blip r:embed="rId78" cstate="print"/>
            <a:stretch>
              <a:fillRect/>
            </a:stretch>
          </a:blipFill>
        </p:spPr>
        <p:txBody>
          <a:bodyPr wrap="square" lIns="0" tIns="0" rIns="0" bIns="0" rtlCol="0"/>
          <a:lstStyle/>
          <a:p>
            <a:endParaRPr/>
          </a:p>
        </p:txBody>
      </p:sp>
      <p:sp>
        <p:nvSpPr>
          <p:cNvPr id="625" name="object 625">
            <a:extLst>
              <a:ext uri="{FF2B5EF4-FFF2-40B4-BE49-F238E27FC236}">
                <a16:creationId xmlns:a16="http://schemas.microsoft.com/office/drawing/2014/main" id="{FE1CE3C4-A5AB-630A-7AE0-110C1DE33E82}"/>
              </a:ext>
            </a:extLst>
          </p:cNvPr>
          <p:cNvSpPr/>
          <p:nvPr/>
        </p:nvSpPr>
        <p:spPr>
          <a:xfrm>
            <a:off x="2232288" y="1016593"/>
            <a:ext cx="391160" cy="391160"/>
          </a:xfrm>
          <a:custGeom>
            <a:avLst/>
            <a:gdLst/>
            <a:ahLst/>
            <a:cxnLst/>
            <a:rect l="l" t="t" r="r" b="b"/>
            <a:pathLst>
              <a:path w="391160" h="391159">
                <a:moveTo>
                  <a:pt x="189596" y="0"/>
                </a:moveTo>
                <a:lnTo>
                  <a:pt x="147119" y="5727"/>
                </a:lnTo>
                <a:lnTo>
                  <a:pt x="89528" y="30807"/>
                </a:lnTo>
                <a:lnTo>
                  <a:pt x="42852" y="72859"/>
                </a:lnTo>
                <a:lnTo>
                  <a:pt x="15046" y="119448"/>
                </a:lnTo>
                <a:lnTo>
                  <a:pt x="1184" y="171894"/>
                </a:lnTo>
                <a:lnTo>
                  <a:pt x="0" y="201355"/>
                </a:lnTo>
                <a:lnTo>
                  <a:pt x="66" y="205790"/>
                </a:lnTo>
                <a:lnTo>
                  <a:pt x="5860" y="243925"/>
                </a:lnTo>
                <a:lnTo>
                  <a:pt x="19065" y="280174"/>
                </a:lnTo>
                <a:lnTo>
                  <a:pt x="43687" y="318901"/>
                </a:lnTo>
                <a:lnTo>
                  <a:pt x="76634" y="350837"/>
                </a:lnTo>
                <a:lnTo>
                  <a:pt x="130963" y="380123"/>
                </a:lnTo>
                <a:lnTo>
                  <a:pt x="191722" y="390893"/>
                </a:lnTo>
                <a:lnTo>
                  <a:pt x="220989" y="389332"/>
                </a:lnTo>
                <a:lnTo>
                  <a:pt x="249688" y="383363"/>
                </a:lnTo>
                <a:lnTo>
                  <a:pt x="251473" y="382701"/>
                </a:lnTo>
                <a:lnTo>
                  <a:pt x="201217" y="382701"/>
                </a:lnTo>
                <a:lnTo>
                  <a:pt x="183591" y="382401"/>
                </a:lnTo>
                <a:lnTo>
                  <a:pt x="116091" y="365128"/>
                </a:lnTo>
                <a:lnTo>
                  <a:pt x="59911" y="324726"/>
                </a:lnTo>
                <a:lnTo>
                  <a:pt x="22536" y="267688"/>
                </a:lnTo>
                <a:lnTo>
                  <a:pt x="8128" y="202090"/>
                </a:lnTo>
                <a:lnTo>
                  <a:pt x="9972" y="168427"/>
                </a:lnTo>
                <a:lnTo>
                  <a:pt x="27892" y="111409"/>
                </a:lnTo>
                <a:lnTo>
                  <a:pt x="62918" y="62992"/>
                </a:lnTo>
                <a:lnTo>
                  <a:pt x="116139" y="25557"/>
                </a:lnTo>
                <a:lnTo>
                  <a:pt x="178971" y="8724"/>
                </a:lnTo>
                <a:lnTo>
                  <a:pt x="252828" y="8724"/>
                </a:lnTo>
                <a:lnTo>
                  <a:pt x="236883" y="4102"/>
                </a:lnTo>
                <a:lnTo>
                  <a:pt x="228717" y="2529"/>
                </a:lnTo>
                <a:lnTo>
                  <a:pt x="220492" y="1233"/>
                </a:lnTo>
                <a:lnTo>
                  <a:pt x="212217" y="349"/>
                </a:lnTo>
                <a:lnTo>
                  <a:pt x="203901" y="12"/>
                </a:lnTo>
                <a:lnTo>
                  <a:pt x="189596" y="0"/>
                </a:lnTo>
                <a:close/>
              </a:path>
              <a:path w="391160" h="391159">
                <a:moveTo>
                  <a:pt x="252828" y="8724"/>
                </a:moveTo>
                <a:lnTo>
                  <a:pt x="178971" y="8724"/>
                </a:lnTo>
                <a:lnTo>
                  <a:pt x="218190" y="9311"/>
                </a:lnTo>
                <a:lnTo>
                  <a:pt x="256390" y="18172"/>
                </a:lnTo>
                <a:lnTo>
                  <a:pt x="291942" y="34726"/>
                </a:lnTo>
                <a:lnTo>
                  <a:pt x="323218" y="58394"/>
                </a:lnTo>
                <a:lnTo>
                  <a:pt x="350778" y="90595"/>
                </a:lnTo>
                <a:lnTo>
                  <a:pt x="370385" y="128168"/>
                </a:lnTo>
                <a:lnTo>
                  <a:pt x="382661" y="187431"/>
                </a:lnTo>
                <a:lnTo>
                  <a:pt x="381506" y="217767"/>
                </a:lnTo>
                <a:lnTo>
                  <a:pt x="366113" y="272751"/>
                </a:lnTo>
                <a:lnTo>
                  <a:pt x="337144" y="317897"/>
                </a:lnTo>
                <a:lnTo>
                  <a:pt x="296042" y="353413"/>
                </a:lnTo>
                <a:lnTo>
                  <a:pt x="245825" y="375858"/>
                </a:lnTo>
                <a:lnTo>
                  <a:pt x="201217" y="382701"/>
                </a:lnTo>
                <a:lnTo>
                  <a:pt x="251473" y="382701"/>
                </a:lnTo>
                <a:lnTo>
                  <a:pt x="302796" y="358927"/>
                </a:lnTo>
                <a:lnTo>
                  <a:pt x="340569" y="326569"/>
                </a:lnTo>
                <a:lnTo>
                  <a:pt x="368988" y="285762"/>
                </a:lnTo>
                <a:lnTo>
                  <a:pt x="387924" y="230495"/>
                </a:lnTo>
                <a:lnTo>
                  <a:pt x="390995" y="201355"/>
                </a:lnTo>
                <a:lnTo>
                  <a:pt x="389715" y="172085"/>
                </a:lnTo>
                <a:lnTo>
                  <a:pt x="370893" y="108713"/>
                </a:lnTo>
                <a:lnTo>
                  <a:pt x="332031" y="55219"/>
                </a:lnTo>
                <a:lnTo>
                  <a:pt x="288058" y="22960"/>
                </a:lnTo>
                <a:lnTo>
                  <a:pt x="263144" y="11715"/>
                </a:lnTo>
                <a:lnTo>
                  <a:pt x="252828" y="8724"/>
                </a:lnTo>
                <a:close/>
              </a:path>
            </a:pathLst>
          </a:custGeom>
          <a:solidFill>
            <a:srgbClr val="3D4897"/>
          </a:solidFill>
        </p:spPr>
        <p:txBody>
          <a:bodyPr wrap="square" lIns="0" tIns="0" rIns="0" bIns="0" rtlCol="0"/>
          <a:lstStyle/>
          <a:p>
            <a:endParaRPr/>
          </a:p>
        </p:txBody>
      </p:sp>
      <p:sp>
        <p:nvSpPr>
          <p:cNvPr id="626" name="object 626">
            <a:extLst>
              <a:ext uri="{FF2B5EF4-FFF2-40B4-BE49-F238E27FC236}">
                <a16:creationId xmlns:a16="http://schemas.microsoft.com/office/drawing/2014/main" id="{3F3142F2-A7D2-CB3D-F4CF-3D83011D9E4A}"/>
              </a:ext>
            </a:extLst>
          </p:cNvPr>
          <p:cNvSpPr/>
          <p:nvPr/>
        </p:nvSpPr>
        <p:spPr>
          <a:xfrm>
            <a:off x="2241417" y="1026783"/>
            <a:ext cx="372110" cy="372110"/>
          </a:xfrm>
          <a:custGeom>
            <a:avLst/>
            <a:gdLst/>
            <a:ahLst/>
            <a:cxnLst/>
            <a:rect l="l" t="t" r="r" b="b"/>
            <a:pathLst>
              <a:path w="372110" h="372109">
                <a:moveTo>
                  <a:pt x="185724" y="0"/>
                </a:moveTo>
                <a:lnTo>
                  <a:pt x="184492" y="3035"/>
                </a:lnTo>
                <a:lnTo>
                  <a:pt x="184099" y="6273"/>
                </a:lnTo>
                <a:lnTo>
                  <a:pt x="183375" y="9423"/>
                </a:lnTo>
                <a:lnTo>
                  <a:pt x="160188" y="116806"/>
                </a:lnTo>
                <a:lnTo>
                  <a:pt x="152412" y="152590"/>
                </a:lnTo>
                <a:lnTo>
                  <a:pt x="136781" y="156143"/>
                </a:lnTo>
                <a:lnTo>
                  <a:pt x="0" y="185750"/>
                </a:lnTo>
                <a:lnTo>
                  <a:pt x="1993" y="186588"/>
                </a:lnTo>
                <a:lnTo>
                  <a:pt x="3048" y="186842"/>
                </a:lnTo>
                <a:lnTo>
                  <a:pt x="152107" y="218605"/>
                </a:lnTo>
                <a:lnTo>
                  <a:pt x="158494" y="247876"/>
                </a:lnTo>
                <a:lnTo>
                  <a:pt x="171078" y="306451"/>
                </a:lnTo>
                <a:lnTo>
                  <a:pt x="177393" y="335737"/>
                </a:lnTo>
                <a:lnTo>
                  <a:pt x="179345" y="344682"/>
                </a:lnTo>
                <a:lnTo>
                  <a:pt x="181282" y="354037"/>
                </a:lnTo>
                <a:lnTo>
                  <a:pt x="183149" y="362606"/>
                </a:lnTo>
                <a:lnTo>
                  <a:pt x="185394" y="371487"/>
                </a:lnTo>
                <a:lnTo>
                  <a:pt x="187236" y="365798"/>
                </a:lnTo>
                <a:lnTo>
                  <a:pt x="187947" y="359829"/>
                </a:lnTo>
                <a:lnTo>
                  <a:pt x="189476" y="353655"/>
                </a:lnTo>
                <a:lnTo>
                  <a:pt x="201250" y="298538"/>
                </a:lnTo>
                <a:lnTo>
                  <a:pt x="184226" y="298538"/>
                </a:lnTo>
                <a:lnTo>
                  <a:pt x="178803" y="275715"/>
                </a:lnTo>
                <a:lnTo>
                  <a:pt x="167861" y="230082"/>
                </a:lnTo>
                <a:lnTo>
                  <a:pt x="162445" y="207251"/>
                </a:lnTo>
                <a:lnTo>
                  <a:pt x="160147" y="206463"/>
                </a:lnTo>
                <a:lnTo>
                  <a:pt x="157797" y="205816"/>
                </a:lnTo>
                <a:lnTo>
                  <a:pt x="155409" y="205320"/>
                </a:lnTo>
                <a:lnTo>
                  <a:pt x="72136" y="185585"/>
                </a:lnTo>
                <a:lnTo>
                  <a:pt x="73482" y="183870"/>
                </a:lnTo>
                <a:lnTo>
                  <a:pt x="76545" y="183870"/>
                </a:lnTo>
                <a:lnTo>
                  <a:pt x="77851" y="183464"/>
                </a:lnTo>
                <a:lnTo>
                  <a:pt x="162420" y="163131"/>
                </a:lnTo>
                <a:lnTo>
                  <a:pt x="167365" y="142867"/>
                </a:lnTo>
                <a:lnTo>
                  <a:pt x="177089" y="102295"/>
                </a:lnTo>
                <a:lnTo>
                  <a:pt x="181978" y="82016"/>
                </a:lnTo>
                <a:lnTo>
                  <a:pt x="182854" y="78651"/>
                </a:lnTo>
                <a:lnTo>
                  <a:pt x="183210" y="75095"/>
                </a:lnTo>
                <a:lnTo>
                  <a:pt x="184835" y="71970"/>
                </a:lnTo>
                <a:lnTo>
                  <a:pt x="201109" y="71970"/>
                </a:lnTo>
                <a:lnTo>
                  <a:pt x="193752" y="37313"/>
                </a:lnTo>
                <a:lnTo>
                  <a:pt x="185724" y="0"/>
                </a:lnTo>
                <a:close/>
              </a:path>
              <a:path w="372110" h="372109">
                <a:moveTo>
                  <a:pt x="201109" y="71970"/>
                </a:moveTo>
                <a:lnTo>
                  <a:pt x="184835" y="71970"/>
                </a:lnTo>
                <a:lnTo>
                  <a:pt x="190203" y="94629"/>
                </a:lnTo>
                <a:lnTo>
                  <a:pt x="200825" y="139970"/>
                </a:lnTo>
                <a:lnTo>
                  <a:pt x="206171" y="162636"/>
                </a:lnTo>
                <a:lnTo>
                  <a:pt x="207327" y="163017"/>
                </a:lnTo>
                <a:lnTo>
                  <a:pt x="208470" y="163423"/>
                </a:lnTo>
                <a:lnTo>
                  <a:pt x="209651" y="163753"/>
                </a:lnTo>
                <a:lnTo>
                  <a:pt x="294843" y="184340"/>
                </a:lnTo>
                <a:lnTo>
                  <a:pt x="295617" y="184543"/>
                </a:lnTo>
                <a:lnTo>
                  <a:pt x="296303" y="184962"/>
                </a:lnTo>
                <a:lnTo>
                  <a:pt x="296837" y="185585"/>
                </a:lnTo>
                <a:lnTo>
                  <a:pt x="206730" y="206540"/>
                </a:lnTo>
                <a:lnTo>
                  <a:pt x="190526" y="274125"/>
                </a:lnTo>
                <a:lnTo>
                  <a:pt x="185178" y="296659"/>
                </a:lnTo>
                <a:lnTo>
                  <a:pt x="184950" y="297319"/>
                </a:lnTo>
                <a:lnTo>
                  <a:pt x="184632" y="297954"/>
                </a:lnTo>
                <a:lnTo>
                  <a:pt x="184226" y="298538"/>
                </a:lnTo>
                <a:lnTo>
                  <a:pt x="201250" y="298538"/>
                </a:lnTo>
                <a:lnTo>
                  <a:pt x="215150" y="233464"/>
                </a:lnTo>
                <a:lnTo>
                  <a:pt x="216255" y="228536"/>
                </a:lnTo>
                <a:lnTo>
                  <a:pt x="217030" y="223520"/>
                </a:lnTo>
                <a:lnTo>
                  <a:pt x="218592" y="218719"/>
                </a:lnTo>
                <a:lnTo>
                  <a:pt x="358726" y="188886"/>
                </a:lnTo>
                <a:lnTo>
                  <a:pt x="371614" y="185877"/>
                </a:lnTo>
                <a:lnTo>
                  <a:pt x="365709" y="184251"/>
                </a:lnTo>
                <a:lnTo>
                  <a:pt x="359664" y="183261"/>
                </a:lnTo>
                <a:lnTo>
                  <a:pt x="353720" y="181902"/>
                </a:lnTo>
                <a:lnTo>
                  <a:pt x="218465" y="152984"/>
                </a:lnTo>
                <a:lnTo>
                  <a:pt x="217817" y="150533"/>
                </a:lnTo>
                <a:lnTo>
                  <a:pt x="217525" y="149301"/>
                </a:lnTo>
                <a:lnTo>
                  <a:pt x="209575" y="111980"/>
                </a:lnTo>
                <a:lnTo>
                  <a:pt x="201109" y="71970"/>
                </a:lnTo>
                <a:close/>
              </a:path>
              <a:path w="372110" h="372109">
                <a:moveTo>
                  <a:pt x="76545" y="183870"/>
                </a:moveTo>
                <a:lnTo>
                  <a:pt x="73482" y="183870"/>
                </a:lnTo>
                <a:lnTo>
                  <a:pt x="75933" y="184061"/>
                </a:lnTo>
                <a:lnTo>
                  <a:pt x="76545" y="183870"/>
                </a:lnTo>
                <a:close/>
              </a:path>
            </a:pathLst>
          </a:custGeom>
          <a:solidFill>
            <a:srgbClr val="3D4897"/>
          </a:solidFill>
        </p:spPr>
        <p:txBody>
          <a:bodyPr wrap="square" lIns="0" tIns="0" rIns="0" bIns="0" rtlCol="0"/>
          <a:lstStyle/>
          <a:p>
            <a:endParaRPr/>
          </a:p>
        </p:txBody>
      </p:sp>
      <p:sp>
        <p:nvSpPr>
          <p:cNvPr id="627" name="object 627">
            <a:extLst>
              <a:ext uri="{FF2B5EF4-FFF2-40B4-BE49-F238E27FC236}">
                <a16:creationId xmlns:a16="http://schemas.microsoft.com/office/drawing/2014/main" id="{48845284-6FCA-B1CE-182A-B5EC832B28B3}"/>
              </a:ext>
            </a:extLst>
          </p:cNvPr>
          <p:cNvSpPr/>
          <p:nvPr/>
        </p:nvSpPr>
        <p:spPr>
          <a:xfrm>
            <a:off x="2694568" y="1136798"/>
            <a:ext cx="293281" cy="151444"/>
          </a:xfrm>
          <a:prstGeom prst="rect">
            <a:avLst/>
          </a:prstGeom>
          <a:blipFill>
            <a:blip r:embed="rId79" cstate="print"/>
            <a:stretch>
              <a:fillRect/>
            </a:stretch>
          </a:blipFill>
        </p:spPr>
        <p:txBody>
          <a:bodyPr wrap="square" lIns="0" tIns="0" rIns="0" bIns="0" rtlCol="0"/>
          <a:lstStyle/>
          <a:p>
            <a:endParaRPr/>
          </a:p>
        </p:txBody>
      </p:sp>
      <p:sp>
        <p:nvSpPr>
          <p:cNvPr id="628" name="object 628">
            <a:extLst>
              <a:ext uri="{FF2B5EF4-FFF2-40B4-BE49-F238E27FC236}">
                <a16:creationId xmlns:a16="http://schemas.microsoft.com/office/drawing/2014/main" id="{9C312170-9F37-DB67-8490-15D4B6F01309}"/>
              </a:ext>
            </a:extLst>
          </p:cNvPr>
          <p:cNvSpPr/>
          <p:nvPr/>
        </p:nvSpPr>
        <p:spPr>
          <a:xfrm>
            <a:off x="3006925" y="1136810"/>
            <a:ext cx="145859" cy="151415"/>
          </a:xfrm>
          <a:prstGeom prst="rect">
            <a:avLst/>
          </a:prstGeom>
          <a:blipFill>
            <a:blip r:embed="rId80" cstate="print"/>
            <a:stretch>
              <a:fillRect/>
            </a:stretch>
          </a:blipFill>
        </p:spPr>
        <p:txBody>
          <a:bodyPr wrap="square" lIns="0" tIns="0" rIns="0" bIns="0" rtlCol="0"/>
          <a:lstStyle/>
          <a:p>
            <a:endParaRPr/>
          </a:p>
        </p:txBody>
      </p:sp>
      <p:sp>
        <p:nvSpPr>
          <p:cNvPr id="629" name="object 629">
            <a:extLst>
              <a:ext uri="{FF2B5EF4-FFF2-40B4-BE49-F238E27FC236}">
                <a16:creationId xmlns:a16="http://schemas.microsoft.com/office/drawing/2014/main" id="{CC408EFD-F389-FF18-47E1-DC3A2063E032}"/>
              </a:ext>
            </a:extLst>
          </p:cNvPr>
          <p:cNvSpPr/>
          <p:nvPr/>
        </p:nvSpPr>
        <p:spPr>
          <a:xfrm>
            <a:off x="2313548" y="1098748"/>
            <a:ext cx="224713" cy="226580"/>
          </a:xfrm>
          <a:prstGeom prst="rect">
            <a:avLst/>
          </a:prstGeom>
          <a:blipFill>
            <a:blip r:embed="rId81" cstate="print"/>
            <a:stretch>
              <a:fillRect/>
            </a:stretch>
          </a:blipFill>
        </p:spPr>
        <p:txBody>
          <a:bodyPr wrap="square" lIns="0" tIns="0" rIns="0" bIns="0" rtlCol="0"/>
          <a:lstStyle/>
          <a:p>
            <a:endParaRPr/>
          </a:p>
        </p:txBody>
      </p:sp>
      <p:sp>
        <p:nvSpPr>
          <p:cNvPr id="630" name="object 630">
            <a:extLst>
              <a:ext uri="{FF2B5EF4-FFF2-40B4-BE49-F238E27FC236}">
                <a16:creationId xmlns:a16="http://schemas.microsoft.com/office/drawing/2014/main" id="{D33B48A1-2EE2-52C2-C899-654F174FA8AA}"/>
              </a:ext>
            </a:extLst>
          </p:cNvPr>
          <p:cNvSpPr txBox="1"/>
          <p:nvPr/>
        </p:nvSpPr>
        <p:spPr>
          <a:xfrm>
            <a:off x="321900" y="298654"/>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31" name="object 631">
            <a:extLst>
              <a:ext uri="{FF2B5EF4-FFF2-40B4-BE49-F238E27FC236}">
                <a16:creationId xmlns:a16="http://schemas.microsoft.com/office/drawing/2014/main" id="{AC7A55E4-EAF4-81E0-7CE1-DCE01FB4D57D}"/>
              </a:ext>
            </a:extLst>
          </p:cNvPr>
          <p:cNvSpPr txBox="1"/>
          <p:nvPr/>
        </p:nvSpPr>
        <p:spPr>
          <a:xfrm>
            <a:off x="370499" y="6552553"/>
            <a:ext cx="8846185" cy="238760"/>
          </a:xfrm>
          <a:prstGeom prst="rect">
            <a:avLst/>
          </a:prstGeom>
        </p:spPr>
        <p:txBody>
          <a:bodyPr vert="horz" wrap="square" lIns="0" tIns="12700" rIns="0" bIns="0" rtlCol="0">
            <a:spAutoFit/>
          </a:bodyPr>
          <a:lstStyle/>
          <a:p>
            <a:pPr marL="38100">
              <a:lnSpc>
                <a:spcPct val="100000"/>
              </a:lnSpc>
              <a:spcBef>
                <a:spcPts val="100"/>
              </a:spcBef>
            </a:pPr>
            <a:r>
              <a:rPr sz="600" spc="-60" baseline="34722" dirty="0">
                <a:solidFill>
                  <a:srgbClr val="052369"/>
                </a:solidFill>
                <a:latin typeface="Geneva"/>
                <a:cs typeface="Geneva"/>
              </a:rPr>
              <a:t>1</a:t>
            </a:r>
            <a:r>
              <a:rPr sz="600" spc="-44" baseline="34722" dirty="0">
                <a:solidFill>
                  <a:srgbClr val="052369"/>
                </a:solidFill>
                <a:latin typeface="Geneva"/>
                <a:cs typeface="Geneva"/>
              </a:rPr>
              <a:t> </a:t>
            </a:r>
            <a:r>
              <a:rPr sz="700" spc="-5" dirty="0">
                <a:solidFill>
                  <a:srgbClr val="052369"/>
                </a:solidFill>
                <a:latin typeface="Geneva"/>
                <a:cs typeface="Geneva"/>
              </a:rPr>
              <a:t>All</a:t>
            </a:r>
            <a:r>
              <a:rPr sz="700" spc="-50" dirty="0">
                <a:solidFill>
                  <a:srgbClr val="052369"/>
                </a:solidFill>
                <a:latin typeface="Geneva"/>
                <a:cs typeface="Geneva"/>
              </a:rPr>
              <a:t> </a:t>
            </a:r>
            <a:r>
              <a:rPr sz="700" spc="-5" dirty="0">
                <a:solidFill>
                  <a:srgbClr val="052369"/>
                </a:solidFill>
                <a:latin typeface="Geneva"/>
                <a:cs typeface="Geneva"/>
              </a:rPr>
              <a:t>companies</a:t>
            </a:r>
            <a:r>
              <a:rPr sz="700" spc="-50" dirty="0">
                <a:solidFill>
                  <a:srgbClr val="052369"/>
                </a:solidFill>
                <a:latin typeface="Geneva"/>
                <a:cs typeface="Geneva"/>
              </a:rPr>
              <a:t> </a:t>
            </a:r>
            <a:r>
              <a:rPr sz="700" spc="-20" dirty="0">
                <a:solidFill>
                  <a:srgbClr val="052369"/>
                </a:solidFill>
                <a:latin typeface="Geneva"/>
                <a:cs typeface="Geneva"/>
              </a:rPr>
              <a:t>mentioned</a:t>
            </a:r>
            <a:r>
              <a:rPr sz="700" spc="-50" dirty="0">
                <a:solidFill>
                  <a:srgbClr val="052369"/>
                </a:solidFill>
                <a:latin typeface="Geneva"/>
                <a:cs typeface="Geneva"/>
              </a:rPr>
              <a:t> </a:t>
            </a:r>
            <a:r>
              <a:rPr sz="700" spc="-20" dirty="0">
                <a:solidFill>
                  <a:srgbClr val="052369"/>
                </a:solidFill>
                <a:latin typeface="Geneva"/>
                <a:cs typeface="Geneva"/>
              </a:rPr>
              <a:t>on</a:t>
            </a:r>
            <a:r>
              <a:rPr sz="700" spc="-50" dirty="0">
                <a:solidFill>
                  <a:srgbClr val="052369"/>
                </a:solidFill>
                <a:latin typeface="Geneva"/>
                <a:cs typeface="Geneva"/>
              </a:rPr>
              <a:t> </a:t>
            </a:r>
            <a:r>
              <a:rPr sz="700" spc="-20" dirty="0">
                <a:solidFill>
                  <a:srgbClr val="052369"/>
                </a:solidFill>
                <a:latin typeface="Geneva"/>
                <a:cs typeface="Geneva"/>
              </a:rPr>
              <a:t>this</a:t>
            </a:r>
            <a:r>
              <a:rPr sz="700" spc="-50" dirty="0">
                <a:solidFill>
                  <a:srgbClr val="052369"/>
                </a:solidFill>
                <a:latin typeface="Geneva"/>
                <a:cs typeface="Geneva"/>
              </a:rPr>
              <a:t> </a:t>
            </a:r>
            <a:r>
              <a:rPr sz="700" spc="-20" dirty="0">
                <a:solidFill>
                  <a:srgbClr val="052369"/>
                </a:solidFill>
                <a:latin typeface="Geneva"/>
                <a:cs typeface="Geneva"/>
              </a:rPr>
              <a:t>page</a:t>
            </a:r>
            <a:r>
              <a:rPr sz="700" spc="-50" dirty="0">
                <a:solidFill>
                  <a:srgbClr val="052369"/>
                </a:solidFill>
                <a:latin typeface="Geneva"/>
                <a:cs typeface="Geneva"/>
              </a:rPr>
              <a:t> </a:t>
            </a:r>
            <a:r>
              <a:rPr sz="700" spc="-30" dirty="0">
                <a:solidFill>
                  <a:srgbClr val="052369"/>
                </a:solidFill>
                <a:latin typeface="Geneva"/>
                <a:cs typeface="Geneva"/>
              </a:rPr>
              <a:t>are/have</a:t>
            </a:r>
            <a:r>
              <a:rPr sz="700" spc="-50" dirty="0">
                <a:solidFill>
                  <a:srgbClr val="052369"/>
                </a:solidFill>
                <a:latin typeface="Geneva"/>
                <a:cs typeface="Geneva"/>
              </a:rPr>
              <a:t> </a:t>
            </a:r>
            <a:r>
              <a:rPr sz="700" spc="-20" dirty="0">
                <a:solidFill>
                  <a:srgbClr val="052369"/>
                </a:solidFill>
                <a:latin typeface="Geneva"/>
                <a:cs typeface="Geneva"/>
              </a:rPr>
              <a:t>been</a:t>
            </a:r>
            <a:r>
              <a:rPr sz="700" spc="-50" dirty="0">
                <a:solidFill>
                  <a:srgbClr val="052369"/>
                </a:solidFill>
                <a:latin typeface="Geneva"/>
                <a:cs typeface="Geneva"/>
              </a:rPr>
              <a:t> </a:t>
            </a:r>
            <a:r>
              <a:rPr sz="700" spc="-25" dirty="0">
                <a:solidFill>
                  <a:srgbClr val="052369"/>
                </a:solidFill>
                <a:latin typeface="Geneva"/>
                <a:cs typeface="Geneva"/>
              </a:rPr>
              <a:t>counterparty</a:t>
            </a:r>
            <a:r>
              <a:rPr sz="700" spc="-50" dirty="0">
                <a:solidFill>
                  <a:srgbClr val="052369"/>
                </a:solidFill>
                <a:latin typeface="Geneva"/>
                <a:cs typeface="Geneva"/>
              </a:rPr>
              <a:t> </a:t>
            </a:r>
            <a:r>
              <a:rPr sz="700" spc="-55" dirty="0">
                <a:solidFill>
                  <a:srgbClr val="052369"/>
                </a:solidFill>
                <a:latin typeface="Geneva"/>
                <a:cs typeface="Geneva"/>
              </a:rPr>
              <a:t>to</a:t>
            </a:r>
            <a:r>
              <a:rPr sz="700" spc="-50" dirty="0">
                <a:solidFill>
                  <a:srgbClr val="052369"/>
                </a:solidFill>
                <a:latin typeface="Geneva"/>
                <a:cs typeface="Geneva"/>
              </a:rPr>
              <a:t> </a:t>
            </a:r>
            <a:r>
              <a:rPr sz="700" spc="-20" dirty="0">
                <a:solidFill>
                  <a:srgbClr val="052369"/>
                </a:solidFill>
                <a:latin typeface="Geneva"/>
                <a:cs typeface="Geneva"/>
              </a:rPr>
              <a:t>one</a:t>
            </a:r>
            <a:r>
              <a:rPr sz="700" spc="-45"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20" dirty="0">
                <a:solidFill>
                  <a:srgbClr val="052369"/>
                </a:solidFill>
                <a:latin typeface="Geneva"/>
                <a:cs typeface="Geneva"/>
              </a:rPr>
              <a:t>more</a:t>
            </a:r>
            <a:r>
              <a:rPr sz="700" spc="-50" dirty="0">
                <a:solidFill>
                  <a:srgbClr val="052369"/>
                </a:solidFill>
                <a:latin typeface="Geneva"/>
                <a:cs typeface="Geneva"/>
              </a:rPr>
              <a:t> </a:t>
            </a:r>
            <a:r>
              <a:rPr sz="700" spc="-15" dirty="0">
                <a:solidFill>
                  <a:srgbClr val="052369"/>
                </a:solidFill>
                <a:latin typeface="Geneva"/>
                <a:cs typeface="Geneva"/>
              </a:rPr>
              <a:t>transactions</a:t>
            </a:r>
            <a:r>
              <a:rPr sz="700" spc="-50" dirty="0">
                <a:solidFill>
                  <a:srgbClr val="052369"/>
                </a:solidFill>
                <a:latin typeface="Geneva"/>
                <a:cs typeface="Geneva"/>
              </a:rPr>
              <a:t> </a:t>
            </a:r>
            <a:r>
              <a:rPr sz="700" spc="-25" dirty="0">
                <a:solidFill>
                  <a:srgbClr val="052369"/>
                </a:solidFill>
                <a:latin typeface="Geneva"/>
                <a:cs typeface="Geneva"/>
              </a:rPr>
              <a:t>with</a:t>
            </a:r>
            <a:r>
              <a:rPr sz="700" spc="-50" dirty="0">
                <a:solidFill>
                  <a:srgbClr val="052369"/>
                </a:solidFill>
                <a:latin typeface="Geneva"/>
                <a:cs typeface="Geneva"/>
              </a:rPr>
              <a:t> </a:t>
            </a:r>
            <a:r>
              <a:rPr sz="700" spc="-25" dirty="0">
                <a:solidFill>
                  <a:srgbClr val="052369"/>
                </a:solidFill>
                <a:latin typeface="Geneva"/>
                <a:cs typeface="Geneva"/>
              </a:rPr>
              <a:t>projects,</a:t>
            </a:r>
            <a:r>
              <a:rPr sz="700" spc="-50" dirty="0">
                <a:solidFill>
                  <a:srgbClr val="052369"/>
                </a:solidFill>
                <a:latin typeface="Geneva"/>
                <a:cs typeface="Geneva"/>
              </a:rPr>
              <a:t> </a:t>
            </a:r>
            <a:r>
              <a:rPr sz="700" spc="-10" dirty="0">
                <a:solidFill>
                  <a:srgbClr val="052369"/>
                </a:solidFill>
                <a:latin typeface="Geneva"/>
                <a:cs typeface="Geneva"/>
              </a:rPr>
              <a:t>assets</a:t>
            </a:r>
            <a:r>
              <a:rPr sz="700" spc="-50"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5" dirty="0">
                <a:solidFill>
                  <a:srgbClr val="052369"/>
                </a:solidFill>
                <a:latin typeface="Geneva"/>
                <a:cs typeface="Geneva"/>
              </a:rPr>
              <a:t>businesses</a:t>
            </a:r>
            <a:r>
              <a:rPr sz="700" spc="-50" dirty="0">
                <a:solidFill>
                  <a:srgbClr val="052369"/>
                </a:solidFill>
                <a:latin typeface="Geneva"/>
                <a:cs typeface="Geneva"/>
              </a:rPr>
              <a:t> </a:t>
            </a:r>
            <a:r>
              <a:rPr sz="700" spc="-25" dirty="0">
                <a:solidFill>
                  <a:srgbClr val="052369"/>
                </a:solidFill>
                <a:latin typeface="Geneva"/>
                <a:cs typeface="Geneva"/>
              </a:rPr>
              <a:t>directly</a:t>
            </a:r>
            <a:r>
              <a:rPr sz="700" spc="-50"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20" dirty="0">
                <a:solidFill>
                  <a:srgbClr val="052369"/>
                </a:solidFill>
                <a:latin typeface="Geneva"/>
                <a:cs typeface="Geneva"/>
              </a:rPr>
              <a:t>indirectly</a:t>
            </a:r>
            <a:r>
              <a:rPr sz="700" spc="-50" dirty="0">
                <a:solidFill>
                  <a:srgbClr val="052369"/>
                </a:solidFill>
                <a:latin typeface="Geneva"/>
                <a:cs typeface="Geneva"/>
              </a:rPr>
              <a:t> </a:t>
            </a:r>
            <a:r>
              <a:rPr sz="700" spc="-25" dirty="0">
                <a:solidFill>
                  <a:srgbClr val="052369"/>
                </a:solidFill>
                <a:latin typeface="Geneva"/>
                <a:cs typeface="Geneva"/>
              </a:rPr>
              <a:t>owned,</a:t>
            </a:r>
            <a:r>
              <a:rPr sz="700" spc="-50" dirty="0">
                <a:solidFill>
                  <a:srgbClr val="052369"/>
                </a:solidFill>
                <a:latin typeface="Geneva"/>
                <a:cs typeface="Geneva"/>
              </a:rPr>
              <a:t> </a:t>
            </a:r>
            <a:r>
              <a:rPr sz="700" spc="-15" dirty="0">
                <a:solidFill>
                  <a:srgbClr val="052369"/>
                </a:solidFill>
                <a:latin typeface="Geneva"/>
                <a:cs typeface="Geneva"/>
              </a:rPr>
              <a:t>managed</a:t>
            </a:r>
            <a:r>
              <a:rPr sz="700" spc="-45"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10" dirty="0">
                <a:solidFill>
                  <a:srgbClr val="052369"/>
                </a:solidFill>
                <a:latin typeface="Geneva"/>
                <a:cs typeface="Geneva"/>
              </a:rPr>
              <a:t>advised</a:t>
            </a:r>
            <a:r>
              <a:rPr sz="700" spc="-50" dirty="0">
                <a:solidFill>
                  <a:srgbClr val="052369"/>
                </a:solidFill>
                <a:latin typeface="Geneva"/>
                <a:cs typeface="Geneva"/>
              </a:rPr>
              <a:t> by </a:t>
            </a:r>
            <a:r>
              <a:rPr sz="700" spc="-40" dirty="0">
                <a:solidFill>
                  <a:srgbClr val="052369"/>
                </a:solidFill>
                <a:latin typeface="Geneva"/>
                <a:cs typeface="Geneva"/>
              </a:rPr>
              <a:t>the</a:t>
            </a:r>
            <a:r>
              <a:rPr sz="700" spc="-50" dirty="0">
                <a:solidFill>
                  <a:srgbClr val="052369"/>
                </a:solidFill>
                <a:latin typeface="Geneva"/>
                <a:cs typeface="Geneva"/>
              </a:rPr>
              <a:t> </a:t>
            </a:r>
            <a:r>
              <a:rPr sz="700" spc="-10" dirty="0">
                <a:solidFill>
                  <a:srgbClr val="052369"/>
                </a:solidFill>
                <a:latin typeface="Geneva"/>
                <a:cs typeface="Geneva"/>
              </a:rPr>
              <a:t>Group</a:t>
            </a:r>
            <a:r>
              <a:rPr sz="700" spc="-50" dirty="0">
                <a:solidFill>
                  <a:srgbClr val="052369"/>
                </a:solidFill>
                <a:latin typeface="Geneva"/>
                <a:cs typeface="Geneva"/>
              </a:rPr>
              <a:t> </a:t>
            </a:r>
            <a:r>
              <a:rPr sz="700" spc="-25" dirty="0">
                <a:solidFill>
                  <a:srgbClr val="052369"/>
                </a:solidFill>
                <a:latin typeface="Geneva"/>
                <a:cs typeface="Geneva"/>
              </a:rPr>
              <a:t>or</a:t>
            </a:r>
            <a:r>
              <a:rPr sz="700" spc="-50" dirty="0">
                <a:solidFill>
                  <a:srgbClr val="052369"/>
                </a:solidFill>
                <a:latin typeface="Geneva"/>
                <a:cs typeface="Geneva"/>
              </a:rPr>
              <a:t> </a:t>
            </a:r>
            <a:r>
              <a:rPr sz="700" spc="-30" dirty="0">
                <a:solidFill>
                  <a:srgbClr val="052369"/>
                </a:solidFill>
                <a:latin typeface="Geneva"/>
                <a:cs typeface="Geneva"/>
              </a:rPr>
              <a:t>any</a:t>
            </a:r>
            <a:r>
              <a:rPr sz="700" spc="-50" dirty="0">
                <a:solidFill>
                  <a:srgbClr val="052369"/>
                </a:solidFill>
                <a:latin typeface="Geneva"/>
                <a:cs typeface="Geneva"/>
              </a:rPr>
              <a:t> </a:t>
            </a:r>
            <a:r>
              <a:rPr sz="700" spc="-25" dirty="0">
                <a:solidFill>
                  <a:srgbClr val="052369"/>
                </a:solidFill>
                <a:latin typeface="Geneva"/>
                <a:cs typeface="Geneva"/>
              </a:rPr>
              <a:t>of</a:t>
            </a:r>
            <a:r>
              <a:rPr sz="700" spc="-50" dirty="0">
                <a:solidFill>
                  <a:srgbClr val="052369"/>
                </a:solidFill>
                <a:latin typeface="Geneva"/>
                <a:cs typeface="Geneva"/>
              </a:rPr>
              <a:t> </a:t>
            </a:r>
            <a:r>
              <a:rPr sz="700" spc="-20" dirty="0">
                <a:solidFill>
                  <a:srgbClr val="052369"/>
                </a:solidFill>
                <a:latin typeface="Geneva"/>
                <a:cs typeface="Geneva"/>
              </a:rPr>
              <a:t>its</a:t>
            </a:r>
            <a:r>
              <a:rPr sz="700" spc="-50" dirty="0">
                <a:solidFill>
                  <a:srgbClr val="052369"/>
                </a:solidFill>
                <a:latin typeface="Geneva"/>
                <a:cs typeface="Geneva"/>
              </a:rPr>
              <a:t> </a:t>
            </a:r>
            <a:r>
              <a:rPr sz="700" spc="-15" dirty="0">
                <a:solidFill>
                  <a:srgbClr val="052369"/>
                </a:solidFill>
                <a:latin typeface="Geneva"/>
                <a:cs typeface="Geneva"/>
              </a:rPr>
              <a:t>affiliates.</a:t>
            </a:r>
            <a:endParaRPr sz="700" dirty="0">
              <a:latin typeface="Geneva"/>
              <a:cs typeface="Geneva"/>
            </a:endParaRPr>
          </a:p>
          <a:p>
            <a:pPr marL="38100">
              <a:lnSpc>
                <a:spcPct val="100000"/>
              </a:lnSpc>
            </a:pPr>
            <a:r>
              <a:rPr sz="600" spc="-60" baseline="34722" dirty="0">
                <a:solidFill>
                  <a:srgbClr val="052369"/>
                </a:solidFill>
                <a:latin typeface="Geneva"/>
                <a:cs typeface="Geneva"/>
              </a:rPr>
              <a:t>2</a:t>
            </a:r>
            <a:r>
              <a:rPr sz="600" spc="60" baseline="34722" dirty="0">
                <a:solidFill>
                  <a:srgbClr val="052369"/>
                </a:solidFill>
                <a:latin typeface="Geneva"/>
                <a:cs typeface="Geneva"/>
              </a:rPr>
              <a:t> </a:t>
            </a:r>
            <a:r>
              <a:rPr sz="700" spc="-25" dirty="0">
                <a:solidFill>
                  <a:srgbClr val="052369"/>
                </a:solidFill>
                <a:latin typeface="Geneva"/>
                <a:cs typeface="Geneva"/>
              </a:rPr>
              <a:t>Invested</a:t>
            </a:r>
            <a:r>
              <a:rPr sz="700" spc="-60" dirty="0">
                <a:solidFill>
                  <a:srgbClr val="052369"/>
                </a:solidFill>
                <a:latin typeface="Geneva"/>
                <a:cs typeface="Geneva"/>
              </a:rPr>
              <a:t> </a:t>
            </a:r>
            <a:r>
              <a:rPr sz="700" spc="-25" dirty="0">
                <a:solidFill>
                  <a:srgbClr val="052369"/>
                </a:solidFill>
                <a:latin typeface="Geneva"/>
                <a:cs typeface="Geneva"/>
              </a:rPr>
              <a:t>through</a:t>
            </a:r>
            <a:r>
              <a:rPr sz="700" spc="-60" dirty="0">
                <a:solidFill>
                  <a:srgbClr val="052369"/>
                </a:solidFill>
                <a:latin typeface="Geneva"/>
                <a:cs typeface="Geneva"/>
              </a:rPr>
              <a:t> </a:t>
            </a:r>
            <a:r>
              <a:rPr sz="700" spc="-10" dirty="0">
                <a:solidFill>
                  <a:srgbClr val="052369"/>
                </a:solidFill>
                <a:latin typeface="Geneva"/>
                <a:cs typeface="Geneva"/>
              </a:rPr>
              <a:t>Climate</a:t>
            </a:r>
            <a:r>
              <a:rPr sz="700" spc="-60" dirty="0">
                <a:solidFill>
                  <a:srgbClr val="052369"/>
                </a:solidFill>
                <a:latin typeface="Geneva"/>
                <a:cs typeface="Geneva"/>
              </a:rPr>
              <a:t> </a:t>
            </a:r>
            <a:r>
              <a:rPr sz="700" spc="-5" dirty="0">
                <a:solidFill>
                  <a:srgbClr val="052369"/>
                </a:solidFill>
                <a:latin typeface="Geneva"/>
                <a:cs typeface="Geneva"/>
              </a:rPr>
              <a:t>Finance</a:t>
            </a:r>
            <a:r>
              <a:rPr sz="700" spc="-60" dirty="0">
                <a:solidFill>
                  <a:srgbClr val="052369"/>
                </a:solidFill>
                <a:latin typeface="Geneva"/>
                <a:cs typeface="Geneva"/>
              </a:rPr>
              <a:t> </a:t>
            </a:r>
            <a:r>
              <a:rPr sz="700" spc="-10" dirty="0">
                <a:solidFill>
                  <a:srgbClr val="052369"/>
                </a:solidFill>
                <a:latin typeface="Geneva"/>
                <a:cs typeface="Geneva"/>
              </a:rPr>
              <a:t>Impact</a:t>
            </a:r>
            <a:r>
              <a:rPr sz="700" spc="-60" dirty="0">
                <a:solidFill>
                  <a:srgbClr val="052369"/>
                </a:solidFill>
                <a:latin typeface="Geneva"/>
                <a:cs typeface="Geneva"/>
              </a:rPr>
              <a:t> </a:t>
            </a:r>
            <a:r>
              <a:rPr sz="700" spc="-25" dirty="0">
                <a:solidFill>
                  <a:srgbClr val="052369"/>
                </a:solidFill>
                <a:latin typeface="Geneva"/>
                <a:cs typeface="Geneva"/>
              </a:rPr>
              <a:t>Investment</a:t>
            </a:r>
            <a:r>
              <a:rPr sz="700" spc="-60" dirty="0">
                <a:solidFill>
                  <a:srgbClr val="052369"/>
                </a:solidFill>
                <a:latin typeface="Geneva"/>
                <a:cs typeface="Geneva"/>
              </a:rPr>
              <a:t> </a:t>
            </a:r>
            <a:r>
              <a:rPr sz="700" spc="-10" dirty="0">
                <a:solidFill>
                  <a:srgbClr val="052369"/>
                </a:solidFill>
                <a:latin typeface="Geneva"/>
                <a:cs typeface="Geneva"/>
              </a:rPr>
              <a:t>Solutions</a:t>
            </a:r>
            <a:r>
              <a:rPr sz="700" spc="-60" dirty="0">
                <a:solidFill>
                  <a:srgbClr val="052369"/>
                </a:solidFill>
                <a:latin typeface="Geneva"/>
                <a:cs typeface="Geneva"/>
              </a:rPr>
              <a:t> </a:t>
            </a:r>
            <a:r>
              <a:rPr sz="700" spc="-25" dirty="0">
                <a:solidFill>
                  <a:srgbClr val="052369"/>
                </a:solidFill>
                <a:latin typeface="Geneva"/>
                <a:cs typeface="Geneva"/>
              </a:rPr>
              <a:t>structured,</a:t>
            </a:r>
            <a:r>
              <a:rPr sz="700" spc="-60" dirty="0">
                <a:solidFill>
                  <a:srgbClr val="052369"/>
                </a:solidFill>
                <a:latin typeface="Geneva"/>
                <a:cs typeface="Geneva"/>
              </a:rPr>
              <a:t> </a:t>
            </a:r>
            <a:r>
              <a:rPr sz="700" spc="-15" dirty="0">
                <a:solidFill>
                  <a:srgbClr val="052369"/>
                </a:solidFill>
                <a:latin typeface="Geneva"/>
                <a:cs typeface="Geneva"/>
              </a:rPr>
              <a:t>managed</a:t>
            </a:r>
            <a:r>
              <a:rPr sz="700" spc="-60" dirty="0">
                <a:solidFill>
                  <a:srgbClr val="052369"/>
                </a:solidFill>
                <a:latin typeface="Geneva"/>
                <a:cs typeface="Geneva"/>
              </a:rPr>
              <a:t> </a:t>
            </a:r>
            <a:r>
              <a:rPr sz="700" spc="-25" dirty="0">
                <a:solidFill>
                  <a:srgbClr val="052369"/>
                </a:solidFill>
                <a:latin typeface="Geneva"/>
                <a:cs typeface="Geneva"/>
              </a:rPr>
              <a:t>or</a:t>
            </a:r>
            <a:r>
              <a:rPr sz="700" spc="-60" dirty="0">
                <a:solidFill>
                  <a:srgbClr val="052369"/>
                </a:solidFill>
                <a:latin typeface="Geneva"/>
                <a:cs typeface="Geneva"/>
              </a:rPr>
              <a:t> </a:t>
            </a:r>
            <a:r>
              <a:rPr sz="700" spc="-10" dirty="0">
                <a:solidFill>
                  <a:srgbClr val="052369"/>
                </a:solidFill>
                <a:latin typeface="Geneva"/>
                <a:cs typeface="Geneva"/>
              </a:rPr>
              <a:t>advised</a:t>
            </a:r>
            <a:r>
              <a:rPr sz="700" spc="-55" dirty="0">
                <a:solidFill>
                  <a:srgbClr val="052369"/>
                </a:solidFill>
                <a:latin typeface="Geneva"/>
                <a:cs typeface="Geneva"/>
              </a:rPr>
              <a:t> </a:t>
            </a:r>
            <a:r>
              <a:rPr sz="700" spc="-50" dirty="0">
                <a:solidFill>
                  <a:srgbClr val="052369"/>
                </a:solidFill>
                <a:latin typeface="Geneva"/>
                <a:cs typeface="Geneva"/>
              </a:rPr>
              <a:t>by</a:t>
            </a:r>
            <a:r>
              <a:rPr sz="700" spc="-60" dirty="0">
                <a:solidFill>
                  <a:srgbClr val="052369"/>
                </a:solidFill>
                <a:latin typeface="Geneva"/>
                <a:cs typeface="Geneva"/>
              </a:rPr>
              <a:t> </a:t>
            </a:r>
            <a:r>
              <a:rPr sz="700" spc="-25" dirty="0">
                <a:solidFill>
                  <a:srgbClr val="052369"/>
                </a:solidFill>
                <a:latin typeface="Geneva"/>
                <a:cs typeface="Geneva"/>
              </a:rPr>
              <a:t>CF.</a:t>
            </a:r>
            <a:endParaRPr sz="700" dirty="0">
              <a:latin typeface="Geneva"/>
              <a:cs typeface="Geneva"/>
            </a:endParaRPr>
          </a:p>
        </p:txBody>
      </p:sp>
      <p:sp>
        <p:nvSpPr>
          <p:cNvPr id="632" name="object 632">
            <a:extLst>
              <a:ext uri="{FF2B5EF4-FFF2-40B4-BE49-F238E27FC236}">
                <a16:creationId xmlns:a16="http://schemas.microsoft.com/office/drawing/2014/main" id="{840ABB02-020A-C058-8633-3F1D74E7C856}"/>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633" name="object 633">
            <a:extLst>
              <a:ext uri="{FF2B5EF4-FFF2-40B4-BE49-F238E27FC236}">
                <a16:creationId xmlns:a16="http://schemas.microsoft.com/office/drawing/2014/main" id="{7C072D65-B360-2F8A-6A67-F04E3B1A3B0D}"/>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634" name="object 634">
            <a:extLst>
              <a:ext uri="{FF2B5EF4-FFF2-40B4-BE49-F238E27FC236}">
                <a16:creationId xmlns:a16="http://schemas.microsoft.com/office/drawing/2014/main" id="{834761A7-4A4C-459D-8A5F-698EA5BF0AB4}"/>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635" name="object 635">
            <a:extLst>
              <a:ext uri="{FF2B5EF4-FFF2-40B4-BE49-F238E27FC236}">
                <a16:creationId xmlns:a16="http://schemas.microsoft.com/office/drawing/2014/main" id="{26B44909-7263-2A7F-6594-68451C9234B9}"/>
              </a:ext>
            </a:extLst>
          </p:cNvPr>
          <p:cNvSpPr/>
          <p:nvPr/>
        </p:nvSpPr>
        <p:spPr>
          <a:xfrm>
            <a:off x="11490764" y="492406"/>
            <a:ext cx="126466" cy="126682"/>
          </a:xfrm>
          <a:prstGeom prst="rect">
            <a:avLst/>
          </a:prstGeom>
          <a:blipFill>
            <a:blip r:embed="rId82" cstate="print"/>
            <a:stretch>
              <a:fillRect/>
            </a:stretch>
          </a:blipFill>
        </p:spPr>
        <p:txBody>
          <a:bodyPr wrap="square" lIns="0" tIns="0" rIns="0" bIns="0" rtlCol="0"/>
          <a:lstStyle/>
          <a:p>
            <a:endParaRPr/>
          </a:p>
        </p:txBody>
      </p:sp>
      <p:sp>
        <p:nvSpPr>
          <p:cNvPr id="636" name="object 636">
            <a:extLst>
              <a:ext uri="{FF2B5EF4-FFF2-40B4-BE49-F238E27FC236}">
                <a16:creationId xmlns:a16="http://schemas.microsoft.com/office/drawing/2014/main" id="{93D19D76-6753-F244-6ACD-3C9CF7B9F100}"/>
              </a:ext>
            </a:extLst>
          </p:cNvPr>
          <p:cNvSpPr/>
          <p:nvPr/>
        </p:nvSpPr>
        <p:spPr>
          <a:xfrm>
            <a:off x="5873930" y="3127698"/>
            <a:ext cx="636905" cy="723265"/>
          </a:xfrm>
          <a:custGeom>
            <a:avLst/>
            <a:gdLst/>
            <a:ahLst/>
            <a:cxnLst/>
            <a:rect l="l" t="t" r="r" b="b"/>
            <a:pathLst>
              <a:path w="636904" h="723264">
                <a:moveTo>
                  <a:pt x="361340" y="0"/>
                </a:moveTo>
                <a:lnTo>
                  <a:pt x="312374" y="3304"/>
                </a:lnTo>
                <a:lnTo>
                  <a:pt x="265390" y="12930"/>
                </a:lnTo>
                <a:lnTo>
                  <a:pt x="220822" y="28441"/>
                </a:lnTo>
                <a:lnTo>
                  <a:pt x="179103" y="49405"/>
                </a:lnTo>
                <a:lnTo>
                  <a:pt x="140668" y="75388"/>
                </a:lnTo>
                <a:lnTo>
                  <a:pt x="105951" y="105956"/>
                </a:lnTo>
                <a:lnTo>
                  <a:pt x="75384" y="140674"/>
                </a:lnTo>
                <a:lnTo>
                  <a:pt x="49403" y="179109"/>
                </a:lnTo>
                <a:lnTo>
                  <a:pt x="28439" y="220827"/>
                </a:lnTo>
                <a:lnTo>
                  <a:pt x="12929" y="265394"/>
                </a:lnTo>
                <a:lnTo>
                  <a:pt x="3304" y="312376"/>
                </a:lnTo>
                <a:lnTo>
                  <a:pt x="0" y="361340"/>
                </a:lnTo>
                <a:lnTo>
                  <a:pt x="3318" y="410369"/>
                </a:lnTo>
                <a:lnTo>
                  <a:pt x="12929" y="457280"/>
                </a:lnTo>
                <a:lnTo>
                  <a:pt x="28439" y="501845"/>
                </a:lnTo>
                <a:lnTo>
                  <a:pt x="49402" y="543562"/>
                </a:lnTo>
                <a:lnTo>
                  <a:pt x="75383" y="581996"/>
                </a:lnTo>
                <a:lnTo>
                  <a:pt x="105949" y="616713"/>
                </a:lnTo>
                <a:lnTo>
                  <a:pt x="140666" y="647280"/>
                </a:lnTo>
                <a:lnTo>
                  <a:pt x="179100" y="673262"/>
                </a:lnTo>
                <a:lnTo>
                  <a:pt x="220816" y="694226"/>
                </a:lnTo>
                <a:lnTo>
                  <a:pt x="265382" y="709738"/>
                </a:lnTo>
                <a:lnTo>
                  <a:pt x="312364" y="719363"/>
                </a:lnTo>
                <a:lnTo>
                  <a:pt x="361327" y="722668"/>
                </a:lnTo>
                <a:lnTo>
                  <a:pt x="411817" y="719106"/>
                </a:lnTo>
                <a:lnTo>
                  <a:pt x="460904" y="708626"/>
                </a:lnTo>
                <a:lnTo>
                  <a:pt x="507895" y="691535"/>
                </a:lnTo>
                <a:lnTo>
                  <a:pt x="552093" y="668142"/>
                </a:lnTo>
                <a:lnTo>
                  <a:pt x="557806" y="664019"/>
                </a:lnTo>
                <a:lnTo>
                  <a:pt x="361327" y="664019"/>
                </a:lnTo>
                <a:lnTo>
                  <a:pt x="312295" y="660050"/>
                </a:lnTo>
                <a:lnTo>
                  <a:pt x="265758" y="648562"/>
                </a:lnTo>
                <a:lnTo>
                  <a:pt x="222344" y="630183"/>
                </a:lnTo>
                <a:lnTo>
                  <a:pt x="182682" y="605540"/>
                </a:lnTo>
                <a:lnTo>
                  <a:pt x="147399" y="575263"/>
                </a:lnTo>
                <a:lnTo>
                  <a:pt x="117123" y="539980"/>
                </a:lnTo>
                <a:lnTo>
                  <a:pt x="92482" y="500317"/>
                </a:lnTo>
                <a:lnTo>
                  <a:pt x="74104" y="456905"/>
                </a:lnTo>
                <a:lnTo>
                  <a:pt x="62611" y="410300"/>
                </a:lnTo>
                <a:lnTo>
                  <a:pt x="58648" y="361340"/>
                </a:lnTo>
                <a:lnTo>
                  <a:pt x="62617" y="312307"/>
                </a:lnTo>
                <a:lnTo>
                  <a:pt x="74105" y="265769"/>
                </a:lnTo>
                <a:lnTo>
                  <a:pt x="92485" y="222354"/>
                </a:lnTo>
                <a:lnTo>
                  <a:pt x="117127" y="182690"/>
                </a:lnTo>
                <a:lnTo>
                  <a:pt x="147405" y="147405"/>
                </a:lnTo>
                <a:lnTo>
                  <a:pt x="182690" y="117127"/>
                </a:lnTo>
                <a:lnTo>
                  <a:pt x="222354" y="92485"/>
                </a:lnTo>
                <a:lnTo>
                  <a:pt x="265769" y="74105"/>
                </a:lnTo>
                <a:lnTo>
                  <a:pt x="312307" y="62617"/>
                </a:lnTo>
                <a:lnTo>
                  <a:pt x="361340" y="58648"/>
                </a:lnTo>
                <a:lnTo>
                  <a:pt x="557575" y="58648"/>
                </a:lnTo>
                <a:lnTo>
                  <a:pt x="550092" y="53332"/>
                </a:lnTo>
                <a:lnTo>
                  <a:pt x="506256" y="30453"/>
                </a:lnTo>
                <a:lnTo>
                  <a:pt x="459726" y="13736"/>
                </a:lnTo>
                <a:lnTo>
                  <a:pt x="411191" y="3484"/>
                </a:lnTo>
                <a:lnTo>
                  <a:pt x="361340" y="0"/>
                </a:lnTo>
                <a:close/>
              </a:path>
              <a:path w="636904" h="723264">
                <a:moveTo>
                  <a:pt x="606124" y="554715"/>
                </a:moveTo>
                <a:lnTo>
                  <a:pt x="595213" y="557411"/>
                </a:lnTo>
                <a:lnTo>
                  <a:pt x="585851" y="564337"/>
                </a:lnTo>
                <a:lnTo>
                  <a:pt x="548687" y="599029"/>
                </a:lnTo>
                <a:lnTo>
                  <a:pt x="506645" y="626791"/>
                </a:lnTo>
                <a:lnTo>
                  <a:pt x="460732" y="647175"/>
                </a:lnTo>
                <a:lnTo>
                  <a:pt x="411957" y="659733"/>
                </a:lnTo>
                <a:lnTo>
                  <a:pt x="361327" y="664019"/>
                </a:lnTo>
                <a:lnTo>
                  <a:pt x="557806" y="664019"/>
                </a:lnTo>
                <a:lnTo>
                  <a:pt x="592805" y="638755"/>
                </a:lnTo>
                <a:lnTo>
                  <a:pt x="629335" y="603681"/>
                </a:lnTo>
                <a:lnTo>
                  <a:pt x="635286" y="593669"/>
                </a:lnTo>
                <a:lnTo>
                  <a:pt x="636878" y="582541"/>
                </a:lnTo>
                <a:lnTo>
                  <a:pt x="634181" y="571629"/>
                </a:lnTo>
                <a:lnTo>
                  <a:pt x="627265" y="562267"/>
                </a:lnTo>
                <a:lnTo>
                  <a:pt x="617253" y="556312"/>
                </a:lnTo>
                <a:lnTo>
                  <a:pt x="606124" y="554715"/>
                </a:lnTo>
                <a:close/>
              </a:path>
              <a:path w="636904" h="723264">
                <a:moveTo>
                  <a:pt x="557575" y="58648"/>
                </a:moveTo>
                <a:lnTo>
                  <a:pt x="361340" y="58648"/>
                </a:lnTo>
                <a:lnTo>
                  <a:pt x="411334" y="62844"/>
                </a:lnTo>
                <a:lnTo>
                  <a:pt x="459580" y="75127"/>
                </a:lnTo>
                <a:lnTo>
                  <a:pt x="505077" y="95060"/>
                </a:lnTo>
                <a:lnTo>
                  <a:pt x="546827" y="122207"/>
                </a:lnTo>
                <a:lnTo>
                  <a:pt x="583831" y="156133"/>
                </a:lnTo>
                <a:lnTo>
                  <a:pt x="593265" y="162967"/>
                </a:lnTo>
                <a:lnTo>
                  <a:pt x="604202" y="165554"/>
                </a:lnTo>
                <a:lnTo>
                  <a:pt x="615310" y="163849"/>
                </a:lnTo>
                <a:lnTo>
                  <a:pt x="625259" y="157810"/>
                </a:lnTo>
                <a:lnTo>
                  <a:pt x="632089" y="148368"/>
                </a:lnTo>
                <a:lnTo>
                  <a:pt x="634677" y="137428"/>
                </a:lnTo>
                <a:lnTo>
                  <a:pt x="632972" y="126318"/>
                </a:lnTo>
                <a:lnTo>
                  <a:pt x="626922" y="116370"/>
                </a:lnTo>
                <a:lnTo>
                  <a:pt x="590544" y="82072"/>
                </a:lnTo>
                <a:lnTo>
                  <a:pt x="557575" y="58648"/>
                </a:lnTo>
                <a:close/>
              </a:path>
            </a:pathLst>
          </a:custGeom>
          <a:solidFill>
            <a:srgbClr val="00E300"/>
          </a:solidFill>
        </p:spPr>
        <p:txBody>
          <a:bodyPr wrap="square" lIns="0" tIns="0" rIns="0" bIns="0" rtlCol="0"/>
          <a:lstStyle/>
          <a:p>
            <a:endParaRPr/>
          </a:p>
        </p:txBody>
      </p:sp>
      <p:sp>
        <p:nvSpPr>
          <p:cNvPr id="637" name="object 637">
            <a:extLst>
              <a:ext uri="{FF2B5EF4-FFF2-40B4-BE49-F238E27FC236}">
                <a16:creationId xmlns:a16="http://schemas.microsoft.com/office/drawing/2014/main" id="{57125292-27DD-E8F3-1F92-F64D10678E9A}"/>
              </a:ext>
            </a:extLst>
          </p:cNvPr>
          <p:cNvSpPr/>
          <p:nvPr/>
        </p:nvSpPr>
        <p:spPr>
          <a:xfrm>
            <a:off x="5754743" y="3009047"/>
            <a:ext cx="844550" cy="960755"/>
          </a:xfrm>
          <a:custGeom>
            <a:avLst/>
            <a:gdLst/>
            <a:ahLst/>
            <a:cxnLst/>
            <a:rect l="l" t="t" r="r" b="b"/>
            <a:pathLst>
              <a:path w="844550" h="960754">
                <a:moveTo>
                  <a:pt x="480225" y="0"/>
                </a:moveTo>
                <a:lnTo>
                  <a:pt x="431195" y="2486"/>
                </a:lnTo>
                <a:lnTo>
                  <a:pt x="383565" y="9778"/>
                </a:lnTo>
                <a:lnTo>
                  <a:pt x="337579" y="21632"/>
                </a:lnTo>
                <a:lnTo>
                  <a:pt x="293479" y="37805"/>
                </a:lnTo>
                <a:lnTo>
                  <a:pt x="251510" y="58054"/>
                </a:lnTo>
                <a:lnTo>
                  <a:pt x="211913" y="82136"/>
                </a:lnTo>
                <a:lnTo>
                  <a:pt x="174934" y="109807"/>
                </a:lnTo>
                <a:lnTo>
                  <a:pt x="140814" y="140823"/>
                </a:lnTo>
                <a:lnTo>
                  <a:pt x="109797" y="174943"/>
                </a:lnTo>
                <a:lnTo>
                  <a:pt x="82127" y="211922"/>
                </a:lnTo>
                <a:lnTo>
                  <a:pt x="58046" y="251518"/>
                </a:lnTo>
                <a:lnTo>
                  <a:pt x="37798" y="293486"/>
                </a:lnTo>
                <a:lnTo>
                  <a:pt x="21626" y="337584"/>
                </a:lnTo>
                <a:lnTo>
                  <a:pt x="9773" y="383569"/>
                </a:lnTo>
                <a:lnTo>
                  <a:pt x="2483" y="431198"/>
                </a:lnTo>
                <a:lnTo>
                  <a:pt x="0" y="480225"/>
                </a:lnTo>
                <a:lnTo>
                  <a:pt x="2483" y="529257"/>
                </a:lnTo>
                <a:lnTo>
                  <a:pt x="9773" y="576888"/>
                </a:lnTo>
                <a:lnTo>
                  <a:pt x="21625" y="622875"/>
                </a:lnTo>
                <a:lnTo>
                  <a:pt x="37796" y="666975"/>
                </a:lnTo>
                <a:lnTo>
                  <a:pt x="58043" y="708945"/>
                </a:lnTo>
                <a:lnTo>
                  <a:pt x="82123" y="748541"/>
                </a:lnTo>
                <a:lnTo>
                  <a:pt x="109792" y="785520"/>
                </a:lnTo>
                <a:lnTo>
                  <a:pt x="140808" y="819638"/>
                </a:lnTo>
                <a:lnTo>
                  <a:pt x="174926" y="850654"/>
                </a:lnTo>
                <a:lnTo>
                  <a:pt x="211905" y="878323"/>
                </a:lnTo>
                <a:lnTo>
                  <a:pt x="251500" y="902402"/>
                </a:lnTo>
                <a:lnTo>
                  <a:pt x="293468" y="922648"/>
                </a:lnTo>
                <a:lnTo>
                  <a:pt x="337567" y="938818"/>
                </a:lnTo>
                <a:lnTo>
                  <a:pt x="383553" y="950668"/>
                </a:lnTo>
                <a:lnTo>
                  <a:pt x="431182" y="957955"/>
                </a:lnTo>
                <a:lnTo>
                  <a:pt x="480263" y="960437"/>
                </a:lnTo>
                <a:lnTo>
                  <a:pt x="530718" y="957764"/>
                </a:lnTo>
                <a:lnTo>
                  <a:pt x="580257" y="949860"/>
                </a:lnTo>
                <a:lnTo>
                  <a:pt x="628491" y="936899"/>
                </a:lnTo>
                <a:lnTo>
                  <a:pt x="675028" y="919054"/>
                </a:lnTo>
                <a:lnTo>
                  <a:pt x="710182" y="901217"/>
                </a:lnTo>
                <a:lnTo>
                  <a:pt x="480212" y="901217"/>
                </a:lnTo>
                <a:lnTo>
                  <a:pt x="431185" y="898382"/>
                </a:lnTo>
                <a:lnTo>
                  <a:pt x="383801" y="890083"/>
                </a:lnTo>
                <a:lnTo>
                  <a:pt x="338378" y="876639"/>
                </a:lnTo>
                <a:lnTo>
                  <a:pt x="295235" y="858369"/>
                </a:lnTo>
                <a:lnTo>
                  <a:pt x="254690" y="835589"/>
                </a:lnTo>
                <a:lnTo>
                  <a:pt x="217061" y="808620"/>
                </a:lnTo>
                <a:lnTo>
                  <a:pt x="182667" y="777779"/>
                </a:lnTo>
                <a:lnTo>
                  <a:pt x="151826" y="743385"/>
                </a:lnTo>
                <a:lnTo>
                  <a:pt x="124856" y="705755"/>
                </a:lnTo>
                <a:lnTo>
                  <a:pt x="102076" y="665209"/>
                </a:lnTo>
                <a:lnTo>
                  <a:pt x="83804" y="622065"/>
                </a:lnTo>
                <a:lnTo>
                  <a:pt x="70358" y="576640"/>
                </a:lnTo>
                <a:lnTo>
                  <a:pt x="62057" y="529254"/>
                </a:lnTo>
                <a:lnTo>
                  <a:pt x="59220" y="480225"/>
                </a:lnTo>
                <a:lnTo>
                  <a:pt x="62057" y="431197"/>
                </a:lnTo>
                <a:lnTo>
                  <a:pt x="70358" y="383814"/>
                </a:lnTo>
                <a:lnTo>
                  <a:pt x="83804" y="338391"/>
                </a:lnTo>
                <a:lnTo>
                  <a:pt x="102076" y="295247"/>
                </a:lnTo>
                <a:lnTo>
                  <a:pt x="124856" y="254702"/>
                </a:lnTo>
                <a:lnTo>
                  <a:pt x="151827" y="217073"/>
                </a:lnTo>
                <a:lnTo>
                  <a:pt x="182668" y="182678"/>
                </a:lnTo>
                <a:lnTo>
                  <a:pt x="217063" y="151836"/>
                </a:lnTo>
                <a:lnTo>
                  <a:pt x="254693" y="124865"/>
                </a:lnTo>
                <a:lnTo>
                  <a:pt x="295240" y="102084"/>
                </a:lnTo>
                <a:lnTo>
                  <a:pt x="338384" y="83810"/>
                </a:lnTo>
                <a:lnTo>
                  <a:pt x="383809" y="70363"/>
                </a:lnTo>
                <a:lnTo>
                  <a:pt x="431195" y="62060"/>
                </a:lnTo>
                <a:lnTo>
                  <a:pt x="480225" y="59220"/>
                </a:lnTo>
                <a:lnTo>
                  <a:pt x="710336" y="59220"/>
                </a:lnTo>
                <a:lnTo>
                  <a:pt x="672834" y="40459"/>
                </a:lnTo>
                <a:lnTo>
                  <a:pt x="626737" y="23011"/>
                </a:lnTo>
                <a:lnTo>
                  <a:pt x="579013" y="10340"/>
                </a:lnTo>
                <a:lnTo>
                  <a:pt x="530046" y="2613"/>
                </a:lnTo>
                <a:lnTo>
                  <a:pt x="480225" y="0"/>
                </a:lnTo>
                <a:close/>
              </a:path>
              <a:path w="844550" h="960754">
                <a:moveTo>
                  <a:pt x="812974" y="752863"/>
                </a:moveTo>
                <a:lnTo>
                  <a:pt x="801952" y="755580"/>
                </a:lnTo>
                <a:lnTo>
                  <a:pt x="792492" y="762558"/>
                </a:lnTo>
                <a:lnTo>
                  <a:pt x="756326" y="797987"/>
                </a:lnTo>
                <a:lnTo>
                  <a:pt x="716497" y="828586"/>
                </a:lnTo>
                <a:lnTo>
                  <a:pt x="673516" y="854130"/>
                </a:lnTo>
                <a:lnTo>
                  <a:pt x="627890" y="874391"/>
                </a:lnTo>
                <a:lnTo>
                  <a:pt x="580131" y="889143"/>
                </a:lnTo>
                <a:lnTo>
                  <a:pt x="530748" y="898161"/>
                </a:lnTo>
                <a:lnTo>
                  <a:pt x="480212" y="901217"/>
                </a:lnTo>
                <a:lnTo>
                  <a:pt x="710182" y="901217"/>
                </a:lnTo>
                <a:lnTo>
                  <a:pt x="761453" y="869408"/>
                </a:lnTo>
                <a:lnTo>
                  <a:pt x="800560" y="837953"/>
                </a:lnTo>
                <a:lnTo>
                  <a:pt x="836409" y="802309"/>
                </a:lnTo>
                <a:lnTo>
                  <a:pt x="844034" y="780959"/>
                </a:lnTo>
                <a:lnTo>
                  <a:pt x="841308" y="769936"/>
                </a:lnTo>
                <a:lnTo>
                  <a:pt x="834313" y="760475"/>
                </a:lnTo>
                <a:lnTo>
                  <a:pt x="824210" y="754473"/>
                </a:lnTo>
                <a:lnTo>
                  <a:pt x="812974" y="752863"/>
                </a:lnTo>
                <a:close/>
              </a:path>
              <a:path w="844550" h="960754">
                <a:moveTo>
                  <a:pt x="710336" y="59220"/>
                </a:moveTo>
                <a:lnTo>
                  <a:pt x="480225" y="59220"/>
                </a:lnTo>
                <a:lnTo>
                  <a:pt x="530089" y="62204"/>
                </a:lnTo>
                <a:lnTo>
                  <a:pt x="578911" y="71020"/>
                </a:lnTo>
                <a:lnTo>
                  <a:pt x="626186" y="85445"/>
                </a:lnTo>
                <a:lnTo>
                  <a:pt x="671408" y="105256"/>
                </a:lnTo>
                <a:lnTo>
                  <a:pt x="714069" y="130230"/>
                </a:lnTo>
                <a:lnTo>
                  <a:pt x="753664" y="160146"/>
                </a:lnTo>
                <a:lnTo>
                  <a:pt x="789685" y="194779"/>
                </a:lnTo>
                <a:lnTo>
                  <a:pt x="799216" y="201678"/>
                </a:lnTo>
                <a:lnTo>
                  <a:pt x="810263" y="204296"/>
                </a:lnTo>
                <a:lnTo>
                  <a:pt x="821486" y="202579"/>
                </a:lnTo>
                <a:lnTo>
                  <a:pt x="831545" y="196468"/>
                </a:lnTo>
                <a:lnTo>
                  <a:pt x="838434" y="186944"/>
                </a:lnTo>
                <a:lnTo>
                  <a:pt x="841046" y="175898"/>
                </a:lnTo>
                <a:lnTo>
                  <a:pt x="839326" y="164675"/>
                </a:lnTo>
                <a:lnTo>
                  <a:pt x="833221" y="154622"/>
                </a:lnTo>
                <a:lnTo>
                  <a:pt x="797497" y="119763"/>
                </a:lnTo>
                <a:lnTo>
                  <a:pt x="758600" y="89003"/>
                </a:lnTo>
                <a:lnTo>
                  <a:pt x="716918" y="62512"/>
                </a:lnTo>
                <a:lnTo>
                  <a:pt x="710336" y="59220"/>
                </a:lnTo>
                <a:close/>
              </a:path>
            </a:pathLst>
          </a:custGeom>
          <a:solidFill>
            <a:srgbClr val="052369"/>
          </a:solidFill>
        </p:spPr>
        <p:txBody>
          <a:bodyPr wrap="square" lIns="0" tIns="0" rIns="0" bIns="0" rtlCol="0"/>
          <a:lstStyle/>
          <a:p>
            <a:endParaRPr/>
          </a:p>
        </p:txBody>
      </p:sp>
      <p:sp>
        <p:nvSpPr>
          <p:cNvPr id="638" name="object 638">
            <a:extLst>
              <a:ext uri="{FF2B5EF4-FFF2-40B4-BE49-F238E27FC236}">
                <a16:creationId xmlns:a16="http://schemas.microsoft.com/office/drawing/2014/main" id="{640E99C3-C807-1AA7-6C80-7CBE7DB29A6A}"/>
              </a:ext>
            </a:extLst>
          </p:cNvPr>
          <p:cNvSpPr/>
          <p:nvPr/>
        </p:nvSpPr>
        <p:spPr>
          <a:xfrm>
            <a:off x="5683500" y="2919732"/>
            <a:ext cx="731520" cy="428625"/>
          </a:xfrm>
          <a:custGeom>
            <a:avLst/>
            <a:gdLst/>
            <a:ahLst/>
            <a:cxnLst/>
            <a:rect l="l" t="t" r="r" b="b"/>
            <a:pathLst>
              <a:path w="731520" h="428625">
                <a:moveTo>
                  <a:pt x="570611" y="0"/>
                </a:moveTo>
                <a:lnTo>
                  <a:pt x="522275" y="357"/>
                </a:lnTo>
                <a:lnTo>
                  <a:pt x="474735" y="4739"/>
                </a:lnTo>
                <a:lnTo>
                  <a:pt x="428187" y="13003"/>
                </a:lnTo>
                <a:lnTo>
                  <a:pt x="382826" y="25008"/>
                </a:lnTo>
                <a:lnTo>
                  <a:pt x="338848" y="40611"/>
                </a:lnTo>
                <a:lnTo>
                  <a:pt x="296449" y="59671"/>
                </a:lnTo>
                <a:lnTo>
                  <a:pt x="255825" y="82044"/>
                </a:lnTo>
                <a:lnTo>
                  <a:pt x="217171" y="107589"/>
                </a:lnTo>
                <a:lnTo>
                  <a:pt x="180684" y="136164"/>
                </a:lnTo>
                <a:lnTo>
                  <a:pt x="146559" y="167626"/>
                </a:lnTo>
                <a:lnTo>
                  <a:pt x="114993" y="201834"/>
                </a:lnTo>
                <a:lnTo>
                  <a:pt x="86180" y="238645"/>
                </a:lnTo>
                <a:lnTo>
                  <a:pt x="60318" y="277918"/>
                </a:lnTo>
                <a:lnTo>
                  <a:pt x="37601" y="319509"/>
                </a:lnTo>
                <a:lnTo>
                  <a:pt x="18225" y="363277"/>
                </a:lnTo>
                <a:lnTo>
                  <a:pt x="2387" y="409079"/>
                </a:lnTo>
                <a:lnTo>
                  <a:pt x="0" y="417042"/>
                </a:lnTo>
                <a:lnTo>
                  <a:pt x="4533" y="425437"/>
                </a:lnTo>
                <a:lnTo>
                  <a:pt x="13931" y="428244"/>
                </a:lnTo>
                <a:lnTo>
                  <a:pt x="15379" y="428459"/>
                </a:lnTo>
                <a:lnTo>
                  <a:pt x="23291" y="428459"/>
                </a:lnTo>
                <a:lnTo>
                  <a:pt x="29273" y="424230"/>
                </a:lnTo>
                <a:lnTo>
                  <a:pt x="31229" y="417715"/>
                </a:lnTo>
                <a:lnTo>
                  <a:pt x="47351" y="371488"/>
                </a:lnTo>
                <a:lnTo>
                  <a:pt x="67262" y="327464"/>
                </a:lnTo>
                <a:lnTo>
                  <a:pt x="90740" y="285807"/>
                </a:lnTo>
                <a:lnTo>
                  <a:pt x="117562" y="246680"/>
                </a:lnTo>
                <a:lnTo>
                  <a:pt x="147506" y="210248"/>
                </a:lnTo>
                <a:lnTo>
                  <a:pt x="180348" y="176673"/>
                </a:lnTo>
                <a:lnTo>
                  <a:pt x="215866" y="146120"/>
                </a:lnTo>
                <a:lnTo>
                  <a:pt x="253837" y="118751"/>
                </a:lnTo>
                <a:lnTo>
                  <a:pt x="294039" y="94731"/>
                </a:lnTo>
                <a:lnTo>
                  <a:pt x="336249" y="74223"/>
                </a:lnTo>
                <a:lnTo>
                  <a:pt x="380244" y="57390"/>
                </a:lnTo>
                <a:lnTo>
                  <a:pt x="425801" y="44396"/>
                </a:lnTo>
                <a:lnTo>
                  <a:pt x="472698" y="35405"/>
                </a:lnTo>
                <a:lnTo>
                  <a:pt x="520712" y="30581"/>
                </a:lnTo>
                <a:lnTo>
                  <a:pt x="569620" y="30086"/>
                </a:lnTo>
                <a:lnTo>
                  <a:pt x="728219" y="30086"/>
                </a:lnTo>
                <a:lnTo>
                  <a:pt x="726503" y="26885"/>
                </a:lnTo>
                <a:lnTo>
                  <a:pt x="718540" y="24472"/>
                </a:lnTo>
                <a:lnTo>
                  <a:pt x="682083" y="14725"/>
                </a:lnTo>
                <a:lnTo>
                  <a:pt x="645190" y="7383"/>
                </a:lnTo>
                <a:lnTo>
                  <a:pt x="607989" y="2468"/>
                </a:lnTo>
                <a:lnTo>
                  <a:pt x="570611" y="0"/>
                </a:lnTo>
                <a:close/>
              </a:path>
              <a:path w="731520" h="428625">
                <a:moveTo>
                  <a:pt x="728219" y="30086"/>
                </a:moveTo>
                <a:lnTo>
                  <a:pt x="569620" y="30086"/>
                </a:lnTo>
                <a:lnTo>
                  <a:pt x="605042" y="32431"/>
                </a:lnTo>
                <a:lnTo>
                  <a:pt x="640300" y="37091"/>
                </a:lnTo>
                <a:lnTo>
                  <a:pt x="675271" y="44050"/>
                </a:lnTo>
                <a:lnTo>
                  <a:pt x="709828" y="53289"/>
                </a:lnTo>
                <a:lnTo>
                  <a:pt x="717765" y="55664"/>
                </a:lnTo>
                <a:lnTo>
                  <a:pt x="726186" y="51206"/>
                </a:lnTo>
                <a:lnTo>
                  <a:pt x="731012" y="35293"/>
                </a:lnTo>
                <a:lnTo>
                  <a:pt x="728219" y="30086"/>
                </a:lnTo>
                <a:close/>
              </a:path>
            </a:pathLst>
          </a:custGeom>
          <a:solidFill>
            <a:srgbClr val="00E300"/>
          </a:solidFill>
        </p:spPr>
        <p:txBody>
          <a:bodyPr wrap="square" lIns="0" tIns="0" rIns="0" bIns="0" rtlCol="0"/>
          <a:lstStyle/>
          <a:p>
            <a:endParaRPr/>
          </a:p>
        </p:txBody>
      </p:sp>
      <p:sp>
        <p:nvSpPr>
          <p:cNvPr id="639" name="object 639">
            <a:extLst>
              <a:ext uri="{FF2B5EF4-FFF2-40B4-BE49-F238E27FC236}">
                <a16:creationId xmlns:a16="http://schemas.microsoft.com/office/drawing/2014/main" id="{40D938FE-EF56-87F5-C023-5586FC936BAD}"/>
              </a:ext>
            </a:extLst>
          </p:cNvPr>
          <p:cNvSpPr/>
          <p:nvPr/>
        </p:nvSpPr>
        <p:spPr>
          <a:xfrm>
            <a:off x="5704086" y="3684672"/>
            <a:ext cx="332105" cy="332740"/>
          </a:xfrm>
          <a:custGeom>
            <a:avLst/>
            <a:gdLst/>
            <a:ahLst/>
            <a:cxnLst/>
            <a:rect l="l" t="t" r="r" b="b"/>
            <a:pathLst>
              <a:path w="332104" h="332739">
                <a:moveTo>
                  <a:pt x="18707" y="0"/>
                </a:moveTo>
                <a:lnTo>
                  <a:pt x="3657" y="5956"/>
                </a:lnTo>
                <a:lnTo>
                  <a:pt x="0" y="14477"/>
                </a:lnTo>
                <a:lnTo>
                  <a:pt x="2997" y="21996"/>
                </a:lnTo>
                <a:lnTo>
                  <a:pt x="26409" y="72974"/>
                </a:lnTo>
                <a:lnTo>
                  <a:pt x="63959" y="135028"/>
                </a:lnTo>
                <a:lnTo>
                  <a:pt x="96396" y="177202"/>
                </a:lnTo>
                <a:lnTo>
                  <a:pt x="132462" y="215786"/>
                </a:lnTo>
                <a:lnTo>
                  <a:pt x="171977" y="250622"/>
                </a:lnTo>
                <a:lnTo>
                  <a:pt x="214764" y="281552"/>
                </a:lnTo>
                <a:lnTo>
                  <a:pt x="260643" y="308418"/>
                </a:lnTo>
                <a:lnTo>
                  <a:pt x="309435" y="331063"/>
                </a:lnTo>
                <a:lnTo>
                  <a:pt x="320725" y="332168"/>
                </a:lnTo>
                <a:lnTo>
                  <a:pt x="326224" y="328726"/>
                </a:lnTo>
                <a:lnTo>
                  <a:pt x="331597" y="315544"/>
                </a:lnTo>
                <a:lnTo>
                  <a:pt x="328002" y="306984"/>
                </a:lnTo>
                <a:lnTo>
                  <a:pt x="320509" y="303923"/>
                </a:lnTo>
                <a:lnTo>
                  <a:pt x="274294" y="282475"/>
                </a:lnTo>
                <a:lnTo>
                  <a:pt x="230836" y="257025"/>
                </a:lnTo>
                <a:lnTo>
                  <a:pt x="190305" y="227725"/>
                </a:lnTo>
                <a:lnTo>
                  <a:pt x="152872" y="194725"/>
                </a:lnTo>
                <a:lnTo>
                  <a:pt x="118707" y="158173"/>
                </a:lnTo>
                <a:lnTo>
                  <a:pt x="87979" y="118221"/>
                </a:lnTo>
                <a:lnTo>
                  <a:pt x="60858" y="75018"/>
                </a:lnTo>
                <a:lnTo>
                  <a:pt x="37050" y="27420"/>
                </a:lnTo>
                <a:lnTo>
                  <a:pt x="27216" y="3606"/>
                </a:lnTo>
                <a:lnTo>
                  <a:pt x="18707" y="0"/>
                </a:lnTo>
                <a:close/>
              </a:path>
            </a:pathLst>
          </a:custGeom>
          <a:solidFill>
            <a:srgbClr val="00E300"/>
          </a:solidFill>
        </p:spPr>
        <p:txBody>
          <a:bodyPr wrap="square" lIns="0" tIns="0" rIns="0" bIns="0" rtlCol="0"/>
          <a:lstStyle/>
          <a:p>
            <a:endParaRPr/>
          </a:p>
        </p:txBody>
      </p:sp>
      <p:sp>
        <p:nvSpPr>
          <p:cNvPr id="640" name="object 640">
            <a:extLst>
              <a:ext uri="{FF2B5EF4-FFF2-40B4-BE49-F238E27FC236}">
                <a16:creationId xmlns:a16="http://schemas.microsoft.com/office/drawing/2014/main" id="{5C953B5E-38AA-DB6F-E426-A7DE840BD422}"/>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1" name="object 641">
            <a:extLst>
              <a:ext uri="{FF2B5EF4-FFF2-40B4-BE49-F238E27FC236}">
                <a16:creationId xmlns:a16="http://schemas.microsoft.com/office/drawing/2014/main" id="{0B5CDE60-77DD-5875-34AB-A64738E26697}"/>
              </a:ext>
            </a:extLst>
          </p:cNvPr>
          <p:cNvSpPr txBox="1"/>
          <p:nvPr/>
        </p:nvSpPr>
        <p:spPr>
          <a:xfrm>
            <a:off x="12024379" y="6680253"/>
            <a:ext cx="125730" cy="132080"/>
          </a:xfrm>
          <a:prstGeom prst="rect">
            <a:avLst/>
          </a:prstGeom>
        </p:spPr>
        <p:txBody>
          <a:bodyPr vert="horz" wrap="square" lIns="0" tIns="12700" rIns="0" bIns="0" rtlCol="0">
            <a:spAutoFit/>
          </a:bodyPr>
          <a:lstStyle/>
          <a:p>
            <a:pPr marL="12700">
              <a:lnSpc>
                <a:spcPct val="100000"/>
              </a:lnSpc>
              <a:spcBef>
                <a:spcPts val="100"/>
              </a:spcBef>
            </a:pPr>
            <a:r>
              <a:rPr sz="700" spc="-75">
                <a:solidFill>
                  <a:srgbClr val="00E300"/>
                </a:solidFill>
                <a:latin typeface="Geneva"/>
                <a:cs typeface="Geneva"/>
              </a:rPr>
              <a:t>16</a:t>
            </a:r>
            <a:endParaRPr sz="700">
              <a:latin typeface="Geneva"/>
              <a:cs typeface="Geneva"/>
            </a:endParaRPr>
          </a:p>
        </p:txBody>
      </p:sp>
      <p:sp>
        <p:nvSpPr>
          <p:cNvPr id="84" name="Textfeld 83">
            <a:extLst>
              <a:ext uri="{FF2B5EF4-FFF2-40B4-BE49-F238E27FC236}">
                <a16:creationId xmlns:a16="http://schemas.microsoft.com/office/drawing/2014/main" id="{7A70FA75-EC72-C122-3467-13C26A255DD9}"/>
              </a:ext>
            </a:extLst>
          </p:cNvPr>
          <p:cNvSpPr txBox="1"/>
          <p:nvPr/>
        </p:nvSpPr>
        <p:spPr>
          <a:xfrm>
            <a:off x="3463917" y="36215"/>
            <a:ext cx="3725145" cy="246221"/>
          </a:xfrm>
          <a:prstGeom prst="rect">
            <a:avLst/>
          </a:prstGeom>
          <a:noFill/>
        </p:spPr>
        <p:txBody>
          <a:bodyPr wrap="square">
            <a:spAutoFit/>
          </a:bodyPr>
          <a:lstStyle/>
          <a:p>
            <a:pPr algn="l"/>
            <a:r>
              <a:rPr lang="en-US" sz="1000" dirty="0">
                <a:solidFill>
                  <a:srgbClr val="FF0000"/>
                </a:solidFill>
                <a:latin typeface="+mj-lt"/>
                <a:cs typeface="Calibri"/>
              </a:rPr>
              <a:t>…</a:t>
            </a:r>
            <a:endParaRPr lang="de-DE" sz="1000" dirty="0">
              <a:solidFill>
                <a:srgbClr val="FF0000"/>
              </a:solidFill>
              <a:latin typeface="+mj-lt"/>
              <a:cs typeface="Calibri"/>
            </a:endParaRPr>
          </a:p>
        </p:txBody>
      </p:sp>
      <p:sp>
        <p:nvSpPr>
          <p:cNvPr id="642" name="object 5">
            <a:extLst>
              <a:ext uri="{FF2B5EF4-FFF2-40B4-BE49-F238E27FC236}">
                <a16:creationId xmlns:a16="http://schemas.microsoft.com/office/drawing/2014/main" id="{34D23E78-18FE-339D-608C-B1ED4A08578C}"/>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Arial"/>
                <a:cs typeface="Arial"/>
              </a:rPr>
              <a:t>Selected customers, partners and stakeholders.</a:t>
            </a:r>
            <a:endParaRPr lang="en-GB" dirty="0">
              <a:latin typeface="Arial"/>
              <a:cs typeface="Arial"/>
            </a:endParaRPr>
          </a:p>
        </p:txBody>
      </p:sp>
      <p:pic>
        <p:nvPicPr>
          <p:cNvPr id="644" name="Grafik 643">
            <a:extLst>
              <a:ext uri="{FF2B5EF4-FFF2-40B4-BE49-F238E27FC236}">
                <a16:creationId xmlns:a16="http://schemas.microsoft.com/office/drawing/2014/main" id="{684CF17B-934F-ACCC-0626-556D65CB31CC}"/>
              </a:ext>
            </a:extLst>
          </p:cNvPr>
          <p:cNvPicPr>
            <a:picLocks noChangeAspect="1"/>
          </p:cNvPicPr>
          <p:nvPr/>
        </p:nvPicPr>
        <p:blipFill>
          <a:blip r:embed="rId83"/>
          <a:stretch>
            <a:fillRect/>
          </a:stretch>
        </p:blipFill>
        <p:spPr>
          <a:xfrm>
            <a:off x="5609140" y="4987780"/>
            <a:ext cx="1466667" cy="285714"/>
          </a:xfrm>
          <a:prstGeom prst="rect">
            <a:avLst/>
          </a:prstGeom>
        </p:spPr>
      </p:pic>
      <p:sp>
        <p:nvSpPr>
          <p:cNvPr id="645" name="Textfeld 644">
            <a:extLst>
              <a:ext uri="{FF2B5EF4-FFF2-40B4-BE49-F238E27FC236}">
                <a16:creationId xmlns:a16="http://schemas.microsoft.com/office/drawing/2014/main" id="{D5F2F7C2-47C3-B251-6182-A5EAB775EC41}"/>
              </a:ext>
            </a:extLst>
          </p:cNvPr>
          <p:cNvSpPr txBox="1"/>
          <p:nvPr/>
        </p:nvSpPr>
        <p:spPr>
          <a:xfrm>
            <a:off x="10286791" y="314591"/>
            <a:ext cx="1231052" cy="400110"/>
          </a:xfrm>
          <a:prstGeom prst="rect">
            <a:avLst/>
          </a:prstGeom>
          <a:solidFill>
            <a:schemeClr val="bg1"/>
          </a:solidFill>
        </p:spPr>
        <p:txBody>
          <a:bodyPr wrap="square">
            <a:spAutoFit/>
          </a:bodyPr>
          <a:lstStyle/>
          <a:p>
            <a:pPr algn="ctr"/>
            <a:r>
              <a:rPr lang="en-US" sz="1000" dirty="0" err="1">
                <a:solidFill>
                  <a:srgbClr val="FF0000"/>
                </a:solidFill>
                <a:latin typeface="+mj-lt"/>
                <a:cs typeface="Calibri"/>
              </a:rPr>
              <a:t>Darstellung</a:t>
            </a:r>
            <a:endParaRPr lang="en-US" sz="1000" dirty="0">
              <a:solidFill>
                <a:srgbClr val="FF0000"/>
              </a:solidFill>
              <a:latin typeface="+mj-lt"/>
              <a:cs typeface="Calibri"/>
            </a:endParaRPr>
          </a:p>
          <a:p>
            <a:pPr algn="ctr"/>
            <a:r>
              <a:rPr lang="en-US" sz="1000" dirty="0" err="1">
                <a:solidFill>
                  <a:srgbClr val="FF0000"/>
                </a:solidFill>
                <a:latin typeface="+mj-lt"/>
                <a:cs typeface="Calibri"/>
              </a:rPr>
              <a:t>Überschrift</a:t>
            </a:r>
            <a:endParaRPr lang="de-DE" sz="1000" dirty="0">
              <a:solidFill>
                <a:srgbClr val="FF0000"/>
              </a:solidFill>
              <a:latin typeface="+mj-lt"/>
              <a:cs typeface="Calibri"/>
            </a:endParaRPr>
          </a:p>
        </p:txBody>
      </p:sp>
      <p:sp>
        <p:nvSpPr>
          <p:cNvPr id="132" name="Textfeld 131">
            <a:extLst>
              <a:ext uri="{FF2B5EF4-FFF2-40B4-BE49-F238E27FC236}">
                <a16:creationId xmlns:a16="http://schemas.microsoft.com/office/drawing/2014/main" id="{351F9C8F-54CD-7292-7C72-D87F57DEEAB1}"/>
              </a:ext>
            </a:extLst>
          </p:cNvPr>
          <p:cNvSpPr txBox="1"/>
          <p:nvPr/>
        </p:nvSpPr>
        <p:spPr>
          <a:xfrm>
            <a:off x="199846" y="469369"/>
            <a:ext cx="2511811" cy="276999"/>
          </a:xfrm>
          <a:prstGeom prst="rect">
            <a:avLst/>
          </a:prstGeom>
          <a:noFill/>
        </p:spPr>
        <p:txBody>
          <a:bodyPr wrap="square">
            <a:spAutoFit/>
          </a:bodyPr>
          <a:lstStyle/>
          <a:p>
            <a:r>
              <a:rPr lang="en-US" sz="1200" b="1" dirty="0">
                <a:solidFill>
                  <a:srgbClr val="FF0000"/>
                </a:solidFill>
                <a:latin typeface="Arial" panose="020B0604020202020204" pitchFamily="34" charset="0"/>
                <a:cs typeface="Arial" panose="020B0604020202020204" pitchFamily="34" charset="0"/>
              </a:rPr>
              <a:t>What are we </a:t>
            </a:r>
            <a:r>
              <a:rPr lang="en-US" sz="1200" b="1" dirty="0" err="1">
                <a:solidFill>
                  <a:srgbClr val="FF0000"/>
                </a:solidFill>
                <a:latin typeface="Arial" panose="020B0604020202020204" pitchFamily="34" charset="0"/>
                <a:cs typeface="Arial" panose="020B0604020202020204" pitchFamily="34" charset="0"/>
              </a:rPr>
              <a:t>seling</a:t>
            </a:r>
            <a:r>
              <a:rPr lang="en-US" sz="1200" b="1" dirty="0">
                <a:solidFill>
                  <a:srgbClr val="FF0000"/>
                </a:solidFill>
                <a:latin typeface="Arial" panose="020B0604020202020204" pitchFamily="34" charset="0"/>
                <a:cs typeface="Arial" panose="020B0604020202020204" pitchFamily="34" charset="0"/>
              </a:rPr>
              <a:t> to whom?</a:t>
            </a:r>
            <a:endParaRPr lang="de-DE" sz="1200" b="1" dirty="0">
              <a:solidFill>
                <a:srgbClr val="FF0000"/>
              </a:solidFill>
              <a:latin typeface="Arial" panose="020B0604020202020204" pitchFamily="34" charset="0"/>
              <a:cs typeface="Arial" panose="020B0604020202020204" pitchFamily="34" charset="0"/>
            </a:endParaRPr>
          </a:p>
        </p:txBody>
      </p:sp>
      <p:pic>
        <p:nvPicPr>
          <p:cNvPr id="646" name="Grafik 645">
            <a:extLst>
              <a:ext uri="{FF2B5EF4-FFF2-40B4-BE49-F238E27FC236}">
                <a16:creationId xmlns:a16="http://schemas.microsoft.com/office/drawing/2014/main" id="{AE901ECE-9D44-C725-718B-336EBFD5B02B}"/>
              </a:ext>
            </a:extLst>
          </p:cNvPr>
          <p:cNvPicPr>
            <a:picLocks noChangeAspect="1"/>
          </p:cNvPicPr>
          <p:nvPr/>
        </p:nvPicPr>
        <p:blipFill>
          <a:blip r:embed="rId84"/>
          <a:stretch>
            <a:fillRect/>
          </a:stretch>
        </p:blipFill>
        <p:spPr>
          <a:xfrm>
            <a:off x="29609" y="0"/>
            <a:ext cx="12132782" cy="6858000"/>
          </a:xfrm>
          <a:prstGeom prst="rect">
            <a:avLst/>
          </a:prstGeom>
        </p:spPr>
      </p:pic>
      <p:sp>
        <p:nvSpPr>
          <p:cNvPr id="617" name="Textfeld 616">
            <a:extLst>
              <a:ext uri="{FF2B5EF4-FFF2-40B4-BE49-F238E27FC236}">
                <a16:creationId xmlns:a16="http://schemas.microsoft.com/office/drawing/2014/main" id="{2860B33D-2752-8226-0AD4-9FFBDB3634A7}"/>
              </a:ext>
            </a:extLst>
          </p:cNvPr>
          <p:cNvSpPr txBox="1"/>
          <p:nvPr/>
        </p:nvSpPr>
        <p:spPr>
          <a:xfrm>
            <a:off x="266330" y="111791"/>
            <a:ext cx="7079905" cy="707886"/>
          </a:xfrm>
          <a:prstGeom prst="rect">
            <a:avLst/>
          </a:prstGeom>
          <a:solidFill>
            <a:srgbClr val="FFFF00"/>
          </a:solidFill>
        </p:spPr>
        <p:txBody>
          <a:bodyPr wrap="square" rtlCol="0">
            <a:spAutoFit/>
          </a:bodyPr>
          <a:lstStyle/>
          <a:p>
            <a:r>
              <a:rPr lang="de-DE" sz="800" dirty="0">
                <a:solidFill>
                  <a:srgbClr val="052369"/>
                </a:solidFill>
                <a:latin typeface="+mj-lt"/>
                <a:cs typeface="Calibri"/>
              </a:rPr>
              <a:t>ESG / Impact</a:t>
            </a:r>
          </a:p>
          <a:p>
            <a:endParaRPr lang="de-DE" sz="800" dirty="0">
              <a:solidFill>
                <a:srgbClr val="052369"/>
              </a:solidFill>
              <a:latin typeface="+mj-lt"/>
              <a:cs typeface="Calibri"/>
            </a:endParaRPr>
          </a:p>
          <a:p>
            <a:r>
              <a:rPr lang="de-DE" sz="800" dirty="0">
                <a:solidFill>
                  <a:srgbClr val="052369"/>
                </a:solidFill>
                <a:latin typeface="+mj-lt"/>
                <a:cs typeface="Calibri"/>
              </a:rPr>
              <a:t>SFDR 9 Standard</a:t>
            </a:r>
          </a:p>
          <a:p>
            <a:endParaRPr lang="de-DE" sz="800" dirty="0">
              <a:solidFill>
                <a:srgbClr val="052369"/>
              </a:solidFill>
              <a:latin typeface="+mj-lt"/>
              <a:cs typeface="Calibri"/>
            </a:endParaRPr>
          </a:p>
          <a:p>
            <a:endParaRPr lang="de-DE" sz="800" dirty="0">
              <a:solidFill>
                <a:srgbClr val="052369"/>
              </a:solidFill>
              <a:latin typeface="+mj-lt"/>
              <a:cs typeface="Calibri"/>
            </a:endParaRPr>
          </a:p>
        </p:txBody>
      </p:sp>
    </p:spTree>
    <p:extLst>
      <p:ext uri="{BB962C8B-B14F-4D97-AF65-F5344CB8AC3E}">
        <p14:creationId xmlns:p14="http://schemas.microsoft.com/office/powerpoint/2010/main" val="853187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11E16-B05C-02B8-0C2C-8012BE04ABEB}"/>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811DDB68-218B-FB74-C702-06DCF704D20D}"/>
              </a:ext>
            </a:extLst>
          </p:cNvPr>
          <p:cNvSpPr txBox="1"/>
          <p:nvPr/>
        </p:nvSpPr>
        <p:spPr>
          <a:xfrm>
            <a:off x="321900" y="298654"/>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511CF46D-B483-E4CB-450C-25EFF9CBF615}"/>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pic>
        <p:nvPicPr>
          <p:cNvPr id="2" name="Grafik 1">
            <a:extLst>
              <a:ext uri="{FF2B5EF4-FFF2-40B4-BE49-F238E27FC236}">
                <a16:creationId xmlns:a16="http://schemas.microsoft.com/office/drawing/2014/main" id="{B895C4F8-9D44-188D-FB07-FBCE952A1D5C}"/>
              </a:ext>
            </a:extLst>
          </p:cNvPr>
          <p:cNvPicPr>
            <a:picLocks noChangeAspect="1"/>
          </p:cNvPicPr>
          <p:nvPr/>
        </p:nvPicPr>
        <p:blipFill>
          <a:blip r:embed="rId3"/>
          <a:stretch>
            <a:fillRect/>
          </a:stretch>
        </p:blipFill>
        <p:spPr>
          <a:xfrm>
            <a:off x="0" y="17168"/>
            <a:ext cx="12147442" cy="6840832"/>
          </a:xfrm>
          <a:prstGeom prst="rect">
            <a:avLst/>
          </a:prstGeom>
        </p:spPr>
      </p:pic>
    </p:spTree>
    <p:extLst>
      <p:ext uri="{BB962C8B-B14F-4D97-AF65-F5344CB8AC3E}">
        <p14:creationId xmlns:p14="http://schemas.microsoft.com/office/powerpoint/2010/main" val="435764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1FE20-D594-6C0E-F105-DF46E39B993C}"/>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171C6CC9-A1EA-B8F7-401F-748EE73896E5}"/>
              </a:ext>
            </a:extLst>
          </p:cNvPr>
          <p:cNvSpPr txBox="1"/>
          <p:nvPr/>
        </p:nvSpPr>
        <p:spPr>
          <a:xfrm>
            <a:off x="286390" y="242925"/>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B1F8EA34-E39F-BCEA-85FB-2B2205F40FCA}"/>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A2F9E8E2-6E4F-B811-F4B1-ADEAD5DCAB27}"/>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Roboto-Regular"/>
                <a:cs typeface="Arial"/>
              </a:rPr>
              <a:t>Projects Solar India</a:t>
            </a:r>
            <a:endParaRPr lang="en-GB" dirty="0">
              <a:latin typeface="Arial"/>
              <a:cs typeface="Arial"/>
            </a:endParaRPr>
          </a:p>
        </p:txBody>
      </p:sp>
      <p:pic>
        <p:nvPicPr>
          <p:cNvPr id="2" name="Grafik 1">
            <a:extLst>
              <a:ext uri="{FF2B5EF4-FFF2-40B4-BE49-F238E27FC236}">
                <a16:creationId xmlns:a16="http://schemas.microsoft.com/office/drawing/2014/main" id="{BB3BCA34-BC51-F06B-CD0B-1678882E3931}"/>
              </a:ext>
            </a:extLst>
          </p:cNvPr>
          <p:cNvPicPr>
            <a:picLocks noChangeAspect="1"/>
          </p:cNvPicPr>
          <p:nvPr/>
        </p:nvPicPr>
        <p:blipFill>
          <a:blip r:embed="rId3"/>
          <a:stretch>
            <a:fillRect/>
          </a:stretch>
        </p:blipFill>
        <p:spPr>
          <a:xfrm>
            <a:off x="-51872" y="0"/>
            <a:ext cx="12177928" cy="6858000"/>
          </a:xfrm>
          <a:prstGeom prst="rect">
            <a:avLst/>
          </a:prstGeom>
        </p:spPr>
      </p:pic>
    </p:spTree>
    <p:extLst>
      <p:ext uri="{BB962C8B-B14F-4D97-AF65-F5344CB8AC3E}">
        <p14:creationId xmlns:p14="http://schemas.microsoft.com/office/powerpoint/2010/main" val="4060524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129E-1C90-E5B2-E10B-7514FBB4E180}"/>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E12562ED-586D-DF24-FFAB-222731C469C6}"/>
              </a:ext>
            </a:extLst>
          </p:cNvPr>
          <p:cNvSpPr txBox="1"/>
          <p:nvPr/>
        </p:nvSpPr>
        <p:spPr>
          <a:xfrm>
            <a:off x="286390" y="242925"/>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4EB96018-1C75-238A-CC96-ECE277640888}"/>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59A5BF8E-4F3D-5234-1062-91A34F73447D}"/>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Roboto-Regular"/>
                <a:cs typeface="Arial"/>
              </a:rPr>
              <a:t>Projects Biomass PH</a:t>
            </a:r>
            <a:endParaRPr lang="en-GB" dirty="0">
              <a:latin typeface="Arial"/>
              <a:cs typeface="Arial"/>
            </a:endParaRPr>
          </a:p>
        </p:txBody>
      </p:sp>
      <p:pic>
        <p:nvPicPr>
          <p:cNvPr id="2" name="Grafik 1">
            <a:extLst>
              <a:ext uri="{FF2B5EF4-FFF2-40B4-BE49-F238E27FC236}">
                <a16:creationId xmlns:a16="http://schemas.microsoft.com/office/drawing/2014/main" id="{6D39F112-3040-7973-9AFD-6A57117F9BAC}"/>
              </a:ext>
            </a:extLst>
          </p:cNvPr>
          <p:cNvPicPr>
            <a:picLocks noChangeAspect="1"/>
          </p:cNvPicPr>
          <p:nvPr/>
        </p:nvPicPr>
        <p:blipFill>
          <a:blip r:embed="rId3"/>
          <a:stretch>
            <a:fillRect/>
          </a:stretch>
        </p:blipFill>
        <p:spPr>
          <a:xfrm>
            <a:off x="0" y="0"/>
            <a:ext cx="12177928" cy="6858000"/>
          </a:xfrm>
          <a:prstGeom prst="rect">
            <a:avLst/>
          </a:prstGeom>
        </p:spPr>
      </p:pic>
    </p:spTree>
    <p:extLst>
      <p:ext uri="{BB962C8B-B14F-4D97-AF65-F5344CB8AC3E}">
        <p14:creationId xmlns:p14="http://schemas.microsoft.com/office/powerpoint/2010/main" val="1272233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91132-7007-2135-6F9A-F10FE308C083}"/>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BA317F5F-59FC-8D39-B793-8B8B7CFDCAE6}"/>
              </a:ext>
            </a:extLst>
          </p:cNvPr>
          <p:cNvSpPr txBox="1"/>
          <p:nvPr/>
        </p:nvSpPr>
        <p:spPr>
          <a:xfrm>
            <a:off x="286390" y="242925"/>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9BF40AEC-C4C4-BED4-0C4E-3AEA48509877}"/>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36D947A6-3B5D-1B69-DAC4-9409AE802D31}"/>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Roboto-Regular"/>
                <a:cs typeface="Arial"/>
              </a:rPr>
              <a:t>Case Study </a:t>
            </a:r>
            <a:r>
              <a:rPr lang="en-US" b="1" spc="-75" dirty="0" err="1">
                <a:solidFill>
                  <a:srgbClr val="052369"/>
                </a:solidFill>
                <a:latin typeface="Roboto-Regular"/>
                <a:cs typeface="Arial"/>
              </a:rPr>
              <a:t>SacaSol</a:t>
            </a:r>
            <a:endParaRPr lang="en-GB" dirty="0">
              <a:latin typeface="Arial"/>
              <a:cs typeface="Arial"/>
            </a:endParaRPr>
          </a:p>
        </p:txBody>
      </p:sp>
      <p:pic>
        <p:nvPicPr>
          <p:cNvPr id="2" name="Grafik 1">
            <a:extLst>
              <a:ext uri="{FF2B5EF4-FFF2-40B4-BE49-F238E27FC236}">
                <a16:creationId xmlns:a16="http://schemas.microsoft.com/office/drawing/2014/main" id="{B1EC4D3B-7B0A-80CD-1049-43C73CB801CF}"/>
              </a:ext>
            </a:extLst>
          </p:cNvPr>
          <p:cNvPicPr>
            <a:picLocks noChangeAspect="1"/>
          </p:cNvPicPr>
          <p:nvPr/>
        </p:nvPicPr>
        <p:blipFill>
          <a:blip r:embed="rId3"/>
          <a:stretch>
            <a:fillRect/>
          </a:stretch>
        </p:blipFill>
        <p:spPr>
          <a:xfrm>
            <a:off x="406440" y="784654"/>
            <a:ext cx="3714044" cy="5288692"/>
          </a:xfrm>
          <a:prstGeom prst="rect">
            <a:avLst/>
          </a:prstGeom>
        </p:spPr>
      </p:pic>
      <p:pic>
        <p:nvPicPr>
          <p:cNvPr id="3" name="Grafik 2">
            <a:extLst>
              <a:ext uri="{FF2B5EF4-FFF2-40B4-BE49-F238E27FC236}">
                <a16:creationId xmlns:a16="http://schemas.microsoft.com/office/drawing/2014/main" id="{6854A195-BE5A-2E34-C0D0-62D6794F6EDF}"/>
              </a:ext>
            </a:extLst>
          </p:cNvPr>
          <p:cNvPicPr>
            <a:picLocks noChangeAspect="1"/>
          </p:cNvPicPr>
          <p:nvPr/>
        </p:nvPicPr>
        <p:blipFill>
          <a:blip r:embed="rId4"/>
          <a:stretch>
            <a:fillRect/>
          </a:stretch>
        </p:blipFill>
        <p:spPr>
          <a:xfrm>
            <a:off x="4486113" y="784654"/>
            <a:ext cx="3714044" cy="5288692"/>
          </a:xfrm>
          <a:prstGeom prst="rect">
            <a:avLst/>
          </a:prstGeom>
        </p:spPr>
      </p:pic>
    </p:spTree>
    <p:extLst>
      <p:ext uri="{BB962C8B-B14F-4D97-AF65-F5344CB8AC3E}">
        <p14:creationId xmlns:p14="http://schemas.microsoft.com/office/powerpoint/2010/main" val="3035874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F5B44-D715-7610-6492-CC9A577E9CF3}"/>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C2945062-E6CC-E27A-3EC2-B1160498EEA9}"/>
              </a:ext>
            </a:extLst>
          </p:cNvPr>
          <p:cNvSpPr txBox="1"/>
          <p:nvPr/>
        </p:nvSpPr>
        <p:spPr>
          <a:xfrm>
            <a:off x="286390" y="242925"/>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5FC3955E-BD53-7D82-8A7B-7D56B6A8D462}"/>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A25A8354-188B-0A79-3656-B7A21D694EA2}"/>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Roboto-Regular"/>
                <a:cs typeface="Arial"/>
              </a:rPr>
              <a:t>Case Study </a:t>
            </a:r>
            <a:r>
              <a:rPr lang="en-US" b="1" spc="-75" dirty="0" err="1">
                <a:solidFill>
                  <a:srgbClr val="052369"/>
                </a:solidFill>
                <a:latin typeface="Roboto-Regular"/>
                <a:cs typeface="Arial"/>
              </a:rPr>
              <a:t>Islasol</a:t>
            </a:r>
            <a:r>
              <a:rPr lang="en-US" b="1" spc="-75" dirty="0">
                <a:solidFill>
                  <a:srgbClr val="052369"/>
                </a:solidFill>
                <a:latin typeface="Roboto-Regular"/>
                <a:cs typeface="Arial"/>
              </a:rPr>
              <a:t> </a:t>
            </a:r>
            <a:endParaRPr lang="en-GB" dirty="0">
              <a:latin typeface="Arial"/>
              <a:cs typeface="Arial"/>
            </a:endParaRPr>
          </a:p>
        </p:txBody>
      </p:sp>
      <p:pic>
        <p:nvPicPr>
          <p:cNvPr id="2" name="Grafik 1">
            <a:extLst>
              <a:ext uri="{FF2B5EF4-FFF2-40B4-BE49-F238E27FC236}">
                <a16:creationId xmlns:a16="http://schemas.microsoft.com/office/drawing/2014/main" id="{1B878FE5-1EEF-5C61-C63C-087F289692D3}"/>
              </a:ext>
            </a:extLst>
          </p:cNvPr>
          <p:cNvPicPr>
            <a:picLocks noChangeAspect="1"/>
          </p:cNvPicPr>
          <p:nvPr/>
        </p:nvPicPr>
        <p:blipFill>
          <a:blip r:embed="rId3"/>
          <a:stretch>
            <a:fillRect/>
          </a:stretch>
        </p:blipFill>
        <p:spPr>
          <a:xfrm>
            <a:off x="989940" y="713983"/>
            <a:ext cx="4006826" cy="5705605"/>
          </a:xfrm>
          <a:prstGeom prst="rect">
            <a:avLst/>
          </a:prstGeom>
        </p:spPr>
      </p:pic>
      <p:pic>
        <p:nvPicPr>
          <p:cNvPr id="3" name="Grafik 2">
            <a:extLst>
              <a:ext uri="{FF2B5EF4-FFF2-40B4-BE49-F238E27FC236}">
                <a16:creationId xmlns:a16="http://schemas.microsoft.com/office/drawing/2014/main" id="{7E65F691-17F1-01C6-DDB5-4EDD01F5E9C2}"/>
              </a:ext>
            </a:extLst>
          </p:cNvPr>
          <p:cNvPicPr>
            <a:picLocks noChangeAspect="1"/>
          </p:cNvPicPr>
          <p:nvPr/>
        </p:nvPicPr>
        <p:blipFill>
          <a:blip r:embed="rId4"/>
          <a:stretch>
            <a:fillRect/>
          </a:stretch>
        </p:blipFill>
        <p:spPr>
          <a:xfrm>
            <a:off x="5329217" y="713983"/>
            <a:ext cx="4006825" cy="5705605"/>
          </a:xfrm>
          <a:prstGeom prst="rect">
            <a:avLst/>
          </a:prstGeom>
        </p:spPr>
      </p:pic>
    </p:spTree>
    <p:extLst>
      <p:ext uri="{BB962C8B-B14F-4D97-AF65-F5344CB8AC3E}">
        <p14:creationId xmlns:p14="http://schemas.microsoft.com/office/powerpoint/2010/main" val="2568851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824E0-F0D9-2116-4600-28F158F49B7C}"/>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4E931E96-BE0C-D04B-F5D8-28A5C77C8453}"/>
              </a:ext>
            </a:extLst>
          </p:cNvPr>
          <p:cNvSpPr txBox="1"/>
          <p:nvPr/>
        </p:nvSpPr>
        <p:spPr>
          <a:xfrm>
            <a:off x="286390" y="242925"/>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6DB69508-EC36-94D1-8A2C-F5C82F8628CF}"/>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372D2930-30A2-DEC6-0003-87B6D13D0CF0}"/>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Roboto-Regular"/>
                <a:cs typeface="Arial"/>
              </a:rPr>
              <a:t>Legal Structure </a:t>
            </a:r>
            <a:endParaRPr lang="en-GB" dirty="0">
              <a:latin typeface="Arial"/>
              <a:cs typeface="Arial"/>
            </a:endParaRPr>
          </a:p>
        </p:txBody>
      </p:sp>
      <p:pic>
        <p:nvPicPr>
          <p:cNvPr id="2" name="Grafik 1">
            <a:extLst>
              <a:ext uri="{FF2B5EF4-FFF2-40B4-BE49-F238E27FC236}">
                <a16:creationId xmlns:a16="http://schemas.microsoft.com/office/drawing/2014/main" id="{6D413E3B-3B5B-A30C-3673-FB6CDC7A08D1}"/>
              </a:ext>
            </a:extLst>
          </p:cNvPr>
          <p:cNvPicPr>
            <a:picLocks noChangeAspect="1"/>
          </p:cNvPicPr>
          <p:nvPr/>
        </p:nvPicPr>
        <p:blipFill>
          <a:blip r:embed="rId3"/>
          <a:stretch>
            <a:fillRect/>
          </a:stretch>
        </p:blipFill>
        <p:spPr>
          <a:xfrm>
            <a:off x="0" y="0"/>
            <a:ext cx="12219600" cy="6858000"/>
          </a:xfrm>
          <a:prstGeom prst="rect">
            <a:avLst/>
          </a:prstGeom>
        </p:spPr>
      </p:pic>
    </p:spTree>
    <p:extLst>
      <p:ext uri="{BB962C8B-B14F-4D97-AF65-F5344CB8AC3E}">
        <p14:creationId xmlns:p14="http://schemas.microsoft.com/office/powerpoint/2010/main" val="249447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298654"/>
            <a:ext cx="11500485" cy="6189345"/>
          </a:xfrm>
          <a:prstGeom prst="rect">
            <a:avLst/>
          </a:prstGeom>
        </p:spPr>
        <p:txBody>
          <a:bodyPr vert="horz" wrap="square" lIns="0" tIns="12700" rIns="0" bIns="0" rtlCol="0">
            <a:spAutoFit/>
          </a:bodyPr>
          <a:lstStyle/>
          <a:p>
            <a:pPr marL="12700" algn="just">
              <a:lnSpc>
                <a:spcPct val="100000"/>
              </a:lnSpc>
              <a:spcBef>
                <a:spcPts val="100"/>
              </a:spcBef>
            </a:pPr>
            <a:r>
              <a:rPr sz="1400" b="1" spc="-30">
                <a:solidFill>
                  <a:srgbClr val="052369"/>
                </a:solidFill>
                <a:latin typeface="Arial"/>
                <a:cs typeface="Arial"/>
              </a:rPr>
              <a:t>Important</a:t>
            </a:r>
            <a:r>
              <a:rPr sz="1400" b="1" spc="-50">
                <a:solidFill>
                  <a:srgbClr val="052369"/>
                </a:solidFill>
                <a:latin typeface="Arial"/>
                <a:cs typeface="Arial"/>
              </a:rPr>
              <a:t> </a:t>
            </a:r>
            <a:r>
              <a:rPr sz="1400" b="1" spc="-40">
                <a:solidFill>
                  <a:srgbClr val="052369"/>
                </a:solidFill>
                <a:latin typeface="Arial"/>
                <a:cs typeface="Arial"/>
              </a:rPr>
              <a:t>notices</a:t>
            </a:r>
            <a:r>
              <a:rPr sz="1400" b="1" spc="-40">
                <a:solidFill>
                  <a:srgbClr val="00E300"/>
                </a:solidFill>
                <a:latin typeface="Arial"/>
                <a:cs typeface="Arial"/>
              </a:rPr>
              <a:t>.</a:t>
            </a:r>
            <a:endParaRPr sz="1400">
              <a:latin typeface="Arial"/>
              <a:cs typeface="Arial"/>
            </a:endParaRPr>
          </a:p>
          <a:p>
            <a:pPr>
              <a:lnSpc>
                <a:spcPct val="100000"/>
              </a:lnSpc>
              <a:spcBef>
                <a:spcPts val="25"/>
              </a:spcBef>
            </a:pPr>
            <a:endParaRPr sz="1850">
              <a:latin typeface="Arial"/>
              <a:cs typeface="Arial"/>
            </a:endParaRPr>
          </a:p>
          <a:p>
            <a:pPr marL="12700" marR="5080" algn="just">
              <a:lnSpc>
                <a:spcPct val="100000"/>
              </a:lnSpc>
            </a:pPr>
            <a:r>
              <a:rPr sz="1000" b="1" spc="-25">
                <a:solidFill>
                  <a:srgbClr val="052369"/>
                </a:solidFill>
                <a:latin typeface="Arial"/>
                <a:cs typeface="Arial"/>
              </a:rPr>
              <a:t>This presentation </a:t>
            </a:r>
            <a:r>
              <a:rPr sz="1000" b="1" spc="-30">
                <a:solidFill>
                  <a:srgbClr val="052369"/>
                </a:solidFill>
                <a:latin typeface="Arial"/>
                <a:cs typeface="Arial"/>
              </a:rPr>
              <a:t>is being </a:t>
            </a:r>
            <a:r>
              <a:rPr sz="1000" b="1" spc="-35">
                <a:solidFill>
                  <a:srgbClr val="052369"/>
                </a:solidFill>
                <a:latin typeface="Arial"/>
                <a:cs typeface="Arial"/>
              </a:rPr>
              <a:t>provided </a:t>
            </a:r>
            <a:r>
              <a:rPr sz="1000" b="1" spc="-25">
                <a:solidFill>
                  <a:srgbClr val="052369"/>
                </a:solidFill>
                <a:latin typeface="Arial"/>
                <a:cs typeface="Arial"/>
              </a:rPr>
              <a:t>to </a:t>
            </a:r>
            <a:r>
              <a:rPr sz="1000" b="1" spc="-55">
                <a:solidFill>
                  <a:srgbClr val="052369"/>
                </a:solidFill>
                <a:latin typeface="Arial"/>
                <a:cs typeface="Arial"/>
              </a:rPr>
              <a:t>you </a:t>
            </a:r>
            <a:r>
              <a:rPr sz="1000" b="1" spc="-30">
                <a:solidFill>
                  <a:srgbClr val="052369"/>
                </a:solidFill>
                <a:latin typeface="Arial"/>
                <a:cs typeface="Arial"/>
              </a:rPr>
              <a:t>solely </a:t>
            </a:r>
            <a:r>
              <a:rPr sz="1000" b="1" spc="-15">
                <a:solidFill>
                  <a:srgbClr val="052369"/>
                </a:solidFill>
                <a:latin typeface="Arial"/>
                <a:cs typeface="Arial"/>
              </a:rPr>
              <a:t>for </a:t>
            </a:r>
            <a:r>
              <a:rPr sz="1000" b="1" spc="-45">
                <a:solidFill>
                  <a:srgbClr val="052369"/>
                </a:solidFill>
                <a:latin typeface="Arial"/>
                <a:cs typeface="Arial"/>
              </a:rPr>
              <a:t>your </a:t>
            </a:r>
            <a:r>
              <a:rPr sz="1000" b="1" spc="-20">
                <a:solidFill>
                  <a:srgbClr val="052369"/>
                </a:solidFill>
                <a:latin typeface="Arial"/>
                <a:cs typeface="Arial"/>
              </a:rPr>
              <a:t>information. </a:t>
            </a:r>
            <a:r>
              <a:rPr sz="1000" b="1" spc="-25">
                <a:solidFill>
                  <a:srgbClr val="052369"/>
                </a:solidFill>
                <a:latin typeface="Arial"/>
                <a:cs typeface="Arial"/>
              </a:rPr>
              <a:t>This presentation </a:t>
            </a:r>
            <a:r>
              <a:rPr sz="1000" b="1" spc="-30">
                <a:solidFill>
                  <a:srgbClr val="052369"/>
                </a:solidFill>
                <a:latin typeface="Arial"/>
                <a:cs typeface="Arial"/>
              </a:rPr>
              <a:t>is not </a:t>
            </a:r>
            <a:r>
              <a:rPr sz="1000" b="1" spc="-15">
                <a:solidFill>
                  <a:srgbClr val="052369"/>
                </a:solidFill>
                <a:latin typeface="Arial"/>
                <a:cs typeface="Arial"/>
              </a:rPr>
              <a:t>for </a:t>
            </a:r>
            <a:r>
              <a:rPr sz="1000" b="1" spc="-30">
                <a:solidFill>
                  <a:srgbClr val="052369"/>
                </a:solidFill>
                <a:latin typeface="Arial"/>
                <a:cs typeface="Arial"/>
              </a:rPr>
              <a:t>publication </a:t>
            </a:r>
            <a:r>
              <a:rPr sz="1000" b="1" spc="-35">
                <a:solidFill>
                  <a:srgbClr val="052369"/>
                </a:solidFill>
                <a:latin typeface="Arial"/>
                <a:cs typeface="Arial"/>
              </a:rPr>
              <a:t>or </a:t>
            </a:r>
            <a:r>
              <a:rPr sz="1000" b="1" spc="-25">
                <a:solidFill>
                  <a:srgbClr val="052369"/>
                </a:solidFill>
                <a:latin typeface="Arial"/>
                <a:cs typeface="Arial"/>
              </a:rPr>
              <a:t>distribution, </a:t>
            </a:r>
            <a:r>
              <a:rPr sz="1000" b="1" spc="-20">
                <a:solidFill>
                  <a:srgbClr val="052369"/>
                </a:solidFill>
                <a:latin typeface="Arial"/>
                <a:cs typeface="Arial"/>
              </a:rPr>
              <a:t>directly </a:t>
            </a:r>
            <a:r>
              <a:rPr sz="1000" b="1" spc="-35">
                <a:solidFill>
                  <a:srgbClr val="052369"/>
                </a:solidFill>
                <a:latin typeface="Arial"/>
                <a:cs typeface="Arial"/>
              </a:rPr>
              <a:t>or </a:t>
            </a:r>
            <a:r>
              <a:rPr sz="1000" b="1" spc="-25">
                <a:solidFill>
                  <a:srgbClr val="052369"/>
                </a:solidFill>
                <a:latin typeface="Arial"/>
                <a:cs typeface="Arial"/>
              </a:rPr>
              <a:t>indirectly, </a:t>
            </a:r>
            <a:r>
              <a:rPr sz="1000" b="1" spc="-30">
                <a:solidFill>
                  <a:srgbClr val="052369"/>
                </a:solidFill>
                <a:latin typeface="Arial"/>
                <a:cs typeface="Arial"/>
              </a:rPr>
              <a:t>in </a:t>
            </a:r>
            <a:r>
              <a:rPr sz="1000" b="1" spc="-35">
                <a:solidFill>
                  <a:srgbClr val="052369"/>
                </a:solidFill>
                <a:latin typeface="Arial"/>
                <a:cs typeface="Arial"/>
              </a:rPr>
              <a:t>whole or </a:t>
            </a:r>
            <a:r>
              <a:rPr sz="1000" b="1" spc="-30">
                <a:solidFill>
                  <a:srgbClr val="052369"/>
                </a:solidFill>
                <a:latin typeface="Arial"/>
                <a:cs typeface="Arial"/>
              </a:rPr>
              <a:t>in </a:t>
            </a:r>
            <a:r>
              <a:rPr sz="1000" b="1" spc="-15">
                <a:solidFill>
                  <a:srgbClr val="052369"/>
                </a:solidFill>
                <a:latin typeface="Arial"/>
                <a:cs typeface="Arial"/>
              </a:rPr>
              <a:t>part, </a:t>
            </a:r>
            <a:r>
              <a:rPr sz="1000" b="1" spc="-25">
                <a:solidFill>
                  <a:srgbClr val="052369"/>
                </a:solidFill>
                <a:latin typeface="Arial"/>
                <a:cs typeface="Arial"/>
              </a:rPr>
              <a:t>into </a:t>
            </a:r>
            <a:r>
              <a:rPr sz="1000" b="1" spc="-35">
                <a:solidFill>
                  <a:srgbClr val="052369"/>
                </a:solidFill>
                <a:latin typeface="Arial"/>
                <a:cs typeface="Arial"/>
              </a:rPr>
              <a:t>or </a:t>
            </a:r>
            <a:r>
              <a:rPr sz="1000" b="1" spc="-25">
                <a:solidFill>
                  <a:srgbClr val="052369"/>
                </a:solidFill>
                <a:latin typeface="Arial"/>
                <a:cs typeface="Arial"/>
              </a:rPr>
              <a:t>within </a:t>
            </a:r>
            <a:r>
              <a:rPr sz="1000" b="1" spc="-35">
                <a:solidFill>
                  <a:srgbClr val="052369"/>
                </a:solidFill>
                <a:latin typeface="Arial"/>
                <a:cs typeface="Arial"/>
              </a:rPr>
              <a:t>Canada, </a:t>
            </a:r>
            <a:r>
              <a:rPr sz="1000" b="1" spc="-25">
                <a:solidFill>
                  <a:srgbClr val="052369"/>
                </a:solidFill>
                <a:latin typeface="Arial"/>
                <a:cs typeface="Arial"/>
              </a:rPr>
              <a:t>Australia,  Japan </a:t>
            </a:r>
            <a:r>
              <a:rPr sz="1000" b="1" spc="-35">
                <a:solidFill>
                  <a:srgbClr val="052369"/>
                </a:solidFill>
                <a:latin typeface="Arial"/>
                <a:cs typeface="Arial"/>
              </a:rPr>
              <a:t>or </a:t>
            </a:r>
            <a:r>
              <a:rPr sz="1000" b="1" spc="-20">
                <a:solidFill>
                  <a:srgbClr val="052369"/>
                </a:solidFill>
                <a:latin typeface="Arial"/>
                <a:cs typeface="Arial"/>
              </a:rPr>
              <a:t>the </a:t>
            </a:r>
            <a:r>
              <a:rPr sz="1000" b="1" spc="-35">
                <a:solidFill>
                  <a:srgbClr val="052369"/>
                </a:solidFill>
                <a:latin typeface="Arial"/>
                <a:cs typeface="Arial"/>
              </a:rPr>
              <a:t>Republic </a:t>
            </a:r>
            <a:r>
              <a:rPr sz="1000" b="1" spc="-10">
                <a:solidFill>
                  <a:srgbClr val="052369"/>
                </a:solidFill>
                <a:latin typeface="Arial"/>
                <a:cs typeface="Arial"/>
              </a:rPr>
              <a:t>of </a:t>
            </a:r>
            <a:r>
              <a:rPr sz="1000" b="1" spc="-35">
                <a:solidFill>
                  <a:srgbClr val="052369"/>
                </a:solidFill>
                <a:latin typeface="Arial"/>
                <a:cs typeface="Arial"/>
              </a:rPr>
              <a:t>South </a:t>
            </a:r>
            <a:r>
              <a:rPr sz="1000" b="1" spc="-20">
                <a:solidFill>
                  <a:srgbClr val="052369"/>
                </a:solidFill>
                <a:latin typeface="Arial"/>
                <a:cs typeface="Arial"/>
              </a:rPr>
              <a:t>Africa, the </a:t>
            </a:r>
            <a:r>
              <a:rPr sz="1000" b="1" spc="-30">
                <a:solidFill>
                  <a:srgbClr val="052369"/>
                </a:solidFill>
                <a:latin typeface="Arial"/>
                <a:cs typeface="Arial"/>
              </a:rPr>
              <a:t>United </a:t>
            </a:r>
            <a:r>
              <a:rPr sz="1000" b="1" spc="-15">
                <a:solidFill>
                  <a:srgbClr val="052369"/>
                </a:solidFill>
                <a:latin typeface="Arial"/>
                <a:cs typeface="Arial"/>
              </a:rPr>
              <a:t>States </a:t>
            </a:r>
            <a:r>
              <a:rPr sz="1000" b="1" spc="-35">
                <a:solidFill>
                  <a:srgbClr val="052369"/>
                </a:solidFill>
                <a:latin typeface="Arial"/>
                <a:cs typeface="Arial"/>
              </a:rPr>
              <a:t>or </a:t>
            </a:r>
            <a:r>
              <a:rPr sz="1000" b="1" spc="-45">
                <a:solidFill>
                  <a:srgbClr val="052369"/>
                </a:solidFill>
                <a:latin typeface="Arial"/>
                <a:cs typeface="Arial"/>
              </a:rPr>
              <a:t>any </a:t>
            </a:r>
            <a:r>
              <a:rPr sz="1000" b="1" spc="-25">
                <a:solidFill>
                  <a:srgbClr val="052369"/>
                </a:solidFill>
                <a:latin typeface="Arial"/>
                <a:cs typeface="Arial"/>
              </a:rPr>
              <a:t>other jurisdiction where to </a:t>
            </a:r>
            <a:r>
              <a:rPr sz="1000" b="1" spc="-45">
                <a:solidFill>
                  <a:srgbClr val="052369"/>
                </a:solidFill>
                <a:latin typeface="Arial"/>
                <a:cs typeface="Arial"/>
              </a:rPr>
              <a:t>do so </a:t>
            </a:r>
            <a:r>
              <a:rPr sz="1000" b="1" spc="-20">
                <a:solidFill>
                  <a:srgbClr val="052369"/>
                </a:solidFill>
                <a:latin typeface="Arial"/>
                <a:cs typeface="Arial"/>
              </a:rPr>
              <a:t>might constitute a </a:t>
            </a:r>
            <a:r>
              <a:rPr sz="1000" b="1" spc="-25">
                <a:solidFill>
                  <a:srgbClr val="052369"/>
                </a:solidFill>
                <a:latin typeface="Arial"/>
                <a:cs typeface="Arial"/>
              </a:rPr>
              <a:t>violation </a:t>
            </a:r>
            <a:r>
              <a:rPr sz="1000" b="1" spc="-10">
                <a:solidFill>
                  <a:srgbClr val="052369"/>
                </a:solidFill>
                <a:latin typeface="Arial"/>
                <a:cs typeface="Arial"/>
              </a:rPr>
              <a:t>of </a:t>
            </a:r>
            <a:r>
              <a:rPr sz="1000" b="1" spc="-20">
                <a:solidFill>
                  <a:srgbClr val="052369"/>
                </a:solidFill>
                <a:latin typeface="Arial"/>
                <a:cs typeface="Arial"/>
              </a:rPr>
              <a:t>the </a:t>
            </a:r>
            <a:r>
              <a:rPr sz="1000" b="1" spc="-25">
                <a:solidFill>
                  <a:srgbClr val="052369"/>
                </a:solidFill>
                <a:latin typeface="Arial"/>
                <a:cs typeface="Arial"/>
              </a:rPr>
              <a:t>relevant </a:t>
            </a:r>
            <a:r>
              <a:rPr sz="1000" b="1" spc="-35">
                <a:solidFill>
                  <a:srgbClr val="052369"/>
                </a:solidFill>
                <a:latin typeface="Arial"/>
                <a:cs typeface="Arial"/>
              </a:rPr>
              <a:t>laws or </a:t>
            </a:r>
            <a:r>
              <a:rPr sz="1000" b="1" spc="-25">
                <a:solidFill>
                  <a:srgbClr val="052369"/>
                </a:solidFill>
                <a:latin typeface="Arial"/>
                <a:cs typeface="Arial"/>
              </a:rPr>
              <a:t>regulations </a:t>
            </a:r>
            <a:r>
              <a:rPr sz="1000" b="1" spc="-10">
                <a:solidFill>
                  <a:srgbClr val="052369"/>
                </a:solidFill>
                <a:latin typeface="Arial"/>
                <a:cs typeface="Arial"/>
              </a:rPr>
              <a:t>of </a:t>
            </a:r>
            <a:r>
              <a:rPr sz="1000" b="1" spc="-40">
                <a:solidFill>
                  <a:srgbClr val="052369"/>
                </a:solidFill>
                <a:latin typeface="Arial"/>
                <a:cs typeface="Arial"/>
              </a:rPr>
              <a:t>such </a:t>
            </a:r>
            <a:r>
              <a:rPr sz="1000" b="1" spc="-25">
                <a:solidFill>
                  <a:srgbClr val="052369"/>
                </a:solidFill>
                <a:latin typeface="Arial"/>
                <a:cs typeface="Arial"/>
              </a:rPr>
              <a:t>jurisdiction. </a:t>
            </a:r>
            <a:r>
              <a:rPr sz="1000" b="1" spc="-50">
                <a:solidFill>
                  <a:srgbClr val="052369"/>
                </a:solidFill>
                <a:latin typeface="Arial"/>
                <a:cs typeface="Arial"/>
              </a:rPr>
              <a:t>Any </a:t>
            </a:r>
            <a:r>
              <a:rPr sz="1000" b="1" spc="-15">
                <a:solidFill>
                  <a:srgbClr val="052369"/>
                </a:solidFill>
                <a:latin typeface="Arial"/>
                <a:cs typeface="Arial"/>
              </a:rPr>
              <a:t>failure </a:t>
            </a:r>
            <a:r>
              <a:rPr sz="1000" b="1" spc="-25">
                <a:solidFill>
                  <a:srgbClr val="052369"/>
                </a:solidFill>
                <a:latin typeface="Arial"/>
                <a:cs typeface="Arial"/>
              </a:rPr>
              <a:t>to </a:t>
            </a:r>
            <a:r>
              <a:rPr sz="1000" b="1" spc="-35">
                <a:solidFill>
                  <a:srgbClr val="052369"/>
                </a:solidFill>
                <a:latin typeface="Arial"/>
                <a:cs typeface="Arial"/>
              </a:rPr>
              <a:t>comply  </a:t>
            </a:r>
            <a:r>
              <a:rPr sz="1000" b="1" spc="-25">
                <a:solidFill>
                  <a:srgbClr val="052369"/>
                </a:solidFill>
                <a:latin typeface="Arial"/>
                <a:cs typeface="Arial"/>
              </a:rPr>
              <a:t>with </a:t>
            </a:r>
            <a:r>
              <a:rPr sz="1000" b="1" spc="-20">
                <a:solidFill>
                  <a:srgbClr val="052369"/>
                </a:solidFill>
                <a:latin typeface="Arial"/>
                <a:cs typeface="Arial"/>
              </a:rPr>
              <a:t>these restrictions </a:t>
            </a:r>
            <a:r>
              <a:rPr sz="1000" b="1" spc="-35">
                <a:solidFill>
                  <a:srgbClr val="052369"/>
                </a:solidFill>
                <a:latin typeface="Arial"/>
                <a:cs typeface="Arial"/>
              </a:rPr>
              <a:t>may </a:t>
            </a:r>
            <a:r>
              <a:rPr sz="1000" b="1" spc="-20">
                <a:solidFill>
                  <a:srgbClr val="052369"/>
                </a:solidFill>
                <a:latin typeface="Arial"/>
                <a:cs typeface="Arial"/>
              </a:rPr>
              <a:t>constitute a </a:t>
            </a:r>
            <a:r>
              <a:rPr sz="1000" b="1" spc="-25">
                <a:solidFill>
                  <a:srgbClr val="052369"/>
                </a:solidFill>
                <a:latin typeface="Arial"/>
                <a:cs typeface="Arial"/>
              </a:rPr>
              <a:t>violation </a:t>
            </a:r>
            <a:r>
              <a:rPr sz="1000" b="1" spc="-10">
                <a:solidFill>
                  <a:srgbClr val="052369"/>
                </a:solidFill>
                <a:latin typeface="Arial"/>
                <a:cs typeface="Arial"/>
              </a:rPr>
              <a:t>of </a:t>
            </a:r>
            <a:r>
              <a:rPr sz="1000" b="1" spc="-25">
                <a:solidFill>
                  <a:srgbClr val="052369"/>
                </a:solidFill>
                <a:latin typeface="Arial"/>
                <a:cs typeface="Arial"/>
              </a:rPr>
              <a:t>applicable securities</a:t>
            </a:r>
            <a:r>
              <a:rPr sz="1000" b="1" spc="-100">
                <a:solidFill>
                  <a:srgbClr val="052369"/>
                </a:solidFill>
                <a:latin typeface="Arial"/>
                <a:cs typeface="Arial"/>
              </a:rPr>
              <a:t> </a:t>
            </a:r>
            <a:r>
              <a:rPr sz="1000" b="1" spc="-25">
                <a:solidFill>
                  <a:srgbClr val="052369"/>
                </a:solidFill>
                <a:latin typeface="Arial"/>
                <a:cs typeface="Arial"/>
              </a:rPr>
              <a:t>laws.</a:t>
            </a:r>
            <a:endParaRPr sz="1000">
              <a:latin typeface="Arial"/>
              <a:cs typeface="Arial"/>
            </a:endParaRPr>
          </a:p>
          <a:p>
            <a:pPr marL="12700" marR="5080" algn="just">
              <a:lnSpc>
                <a:spcPct val="100000"/>
              </a:lnSpc>
              <a:spcBef>
                <a:spcPts val="850"/>
              </a:spcBef>
            </a:pPr>
            <a:r>
              <a:rPr sz="1000" spc="-10">
                <a:solidFill>
                  <a:srgbClr val="052369"/>
                </a:solidFill>
                <a:latin typeface="Geneva"/>
                <a:cs typeface="Geneva"/>
              </a:rPr>
              <a:t>This</a:t>
            </a:r>
            <a:r>
              <a:rPr sz="1000" spc="-80">
                <a:solidFill>
                  <a:srgbClr val="052369"/>
                </a:solidFill>
                <a:latin typeface="Geneva"/>
                <a:cs typeface="Geneva"/>
              </a:rPr>
              <a:t> </a:t>
            </a:r>
            <a:r>
              <a:rPr sz="1000" spc="-30">
                <a:solidFill>
                  <a:srgbClr val="052369"/>
                </a:solidFill>
                <a:latin typeface="Geneva"/>
                <a:cs typeface="Geneva"/>
              </a:rPr>
              <a:t>presentation</a:t>
            </a:r>
            <a:r>
              <a:rPr sz="1000" spc="-80">
                <a:solidFill>
                  <a:srgbClr val="052369"/>
                </a:solidFill>
                <a:latin typeface="Geneva"/>
                <a:cs typeface="Geneva"/>
              </a:rPr>
              <a:t> </a:t>
            </a:r>
            <a:r>
              <a:rPr sz="1000" spc="10">
                <a:solidFill>
                  <a:srgbClr val="052369"/>
                </a:solidFill>
                <a:latin typeface="Geneva"/>
                <a:cs typeface="Geneva"/>
              </a:rPr>
              <a:t>is</a:t>
            </a:r>
            <a:r>
              <a:rPr sz="1000" spc="-80">
                <a:solidFill>
                  <a:srgbClr val="052369"/>
                </a:solidFill>
                <a:latin typeface="Geneva"/>
                <a:cs typeface="Geneva"/>
              </a:rPr>
              <a:t> </a:t>
            </a:r>
            <a:r>
              <a:rPr sz="1000" spc="-35">
                <a:solidFill>
                  <a:srgbClr val="052369"/>
                </a:solidFill>
                <a:latin typeface="Geneva"/>
                <a:cs typeface="Geneva"/>
              </a:rPr>
              <a:t>strictly</a:t>
            </a:r>
            <a:r>
              <a:rPr sz="1000" spc="-85">
                <a:solidFill>
                  <a:srgbClr val="052369"/>
                </a:solidFill>
                <a:latin typeface="Geneva"/>
                <a:cs typeface="Geneva"/>
              </a:rPr>
              <a:t> </a:t>
            </a:r>
            <a:r>
              <a:rPr sz="1000" spc="-40">
                <a:solidFill>
                  <a:srgbClr val="052369"/>
                </a:solidFill>
                <a:latin typeface="Geneva"/>
                <a:cs typeface="Geneva"/>
              </a:rPr>
              <a:t>private</a:t>
            </a:r>
            <a:r>
              <a:rPr sz="1000" spc="-75">
                <a:solidFill>
                  <a:srgbClr val="052369"/>
                </a:solidFill>
                <a:latin typeface="Geneva"/>
                <a:cs typeface="Geneva"/>
              </a:rPr>
              <a:t> </a:t>
            </a:r>
            <a:r>
              <a:rPr sz="1000" spc="-20">
                <a:solidFill>
                  <a:srgbClr val="052369"/>
                </a:solidFill>
                <a:latin typeface="Geneva"/>
                <a:cs typeface="Geneva"/>
              </a:rPr>
              <a:t>and</a:t>
            </a:r>
            <a:r>
              <a:rPr sz="1000" spc="-80">
                <a:solidFill>
                  <a:srgbClr val="052369"/>
                </a:solidFill>
                <a:latin typeface="Geneva"/>
                <a:cs typeface="Geneva"/>
              </a:rPr>
              <a:t> </a:t>
            </a:r>
            <a:r>
              <a:rPr sz="1000" spc="-20">
                <a:solidFill>
                  <a:srgbClr val="052369"/>
                </a:solidFill>
                <a:latin typeface="Geneva"/>
                <a:cs typeface="Geneva"/>
              </a:rPr>
              <a:t>confidential</a:t>
            </a:r>
            <a:r>
              <a:rPr sz="1000" spc="-80">
                <a:solidFill>
                  <a:srgbClr val="052369"/>
                </a:solidFill>
                <a:latin typeface="Geneva"/>
                <a:cs typeface="Geneva"/>
              </a:rPr>
              <a:t> </a:t>
            </a:r>
            <a:r>
              <a:rPr sz="1000" spc="-20">
                <a:solidFill>
                  <a:srgbClr val="052369"/>
                </a:solidFill>
                <a:latin typeface="Geneva"/>
                <a:cs typeface="Geneva"/>
              </a:rPr>
              <a:t>and</a:t>
            </a:r>
            <a:r>
              <a:rPr sz="1000" spc="-80">
                <a:solidFill>
                  <a:srgbClr val="052369"/>
                </a:solidFill>
                <a:latin typeface="Geneva"/>
                <a:cs typeface="Geneva"/>
              </a:rPr>
              <a:t> </a:t>
            </a:r>
            <a:r>
              <a:rPr sz="1000" spc="-10">
                <a:solidFill>
                  <a:srgbClr val="052369"/>
                </a:solidFill>
                <a:latin typeface="Geneva"/>
                <a:cs typeface="Geneva"/>
              </a:rPr>
              <a:t>has</a:t>
            </a:r>
            <a:r>
              <a:rPr sz="1000" spc="-80">
                <a:solidFill>
                  <a:srgbClr val="052369"/>
                </a:solidFill>
                <a:latin typeface="Geneva"/>
                <a:cs typeface="Geneva"/>
              </a:rPr>
              <a:t> </a:t>
            </a:r>
            <a:r>
              <a:rPr sz="1000" spc="-30">
                <a:solidFill>
                  <a:srgbClr val="052369"/>
                </a:solidFill>
                <a:latin typeface="Geneva"/>
                <a:cs typeface="Geneva"/>
              </a:rPr>
              <a:t>been</a:t>
            </a:r>
            <a:r>
              <a:rPr sz="1000" spc="-75">
                <a:solidFill>
                  <a:srgbClr val="052369"/>
                </a:solidFill>
                <a:latin typeface="Geneva"/>
                <a:cs typeface="Geneva"/>
              </a:rPr>
              <a:t> </a:t>
            </a:r>
            <a:r>
              <a:rPr sz="1000" spc="-30">
                <a:solidFill>
                  <a:srgbClr val="052369"/>
                </a:solidFill>
                <a:latin typeface="Geneva"/>
                <a:cs typeface="Geneva"/>
              </a:rPr>
              <a:t>prepared</a:t>
            </a:r>
            <a:r>
              <a:rPr sz="1000" spc="-80">
                <a:solidFill>
                  <a:srgbClr val="052369"/>
                </a:solidFill>
                <a:latin typeface="Geneva"/>
                <a:cs typeface="Geneva"/>
              </a:rPr>
              <a:t> </a:t>
            </a:r>
            <a:r>
              <a:rPr sz="1000" spc="-75">
                <a:solidFill>
                  <a:srgbClr val="052369"/>
                </a:solidFill>
                <a:latin typeface="Geneva"/>
                <a:cs typeface="Geneva"/>
              </a:rPr>
              <a:t>by</a:t>
            </a:r>
            <a:r>
              <a:rPr sz="1000" spc="-85">
                <a:solidFill>
                  <a:srgbClr val="052369"/>
                </a:solidFill>
                <a:latin typeface="Geneva"/>
                <a:cs typeface="Geneva"/>
              </a:rPr>
              <a:t> </a:t>
            </a:r>
            <a:r>
              <a:rPr sz="1000" spc="-25">
                <a:solidFill>
                  <a:srgbClr val="052369"/>
                </a:solidFill>
                <a:latin typeface="Geneva"/>
                <a:cs typeface="Geneva"/>
              </a:rPr>
              <a:t>ThomasLloyd</a:t>
            </a:r>
            <a:r>
              <a:rPr sz="1000" spc="-80">
                <a:solidFill>
                  <a:srgbClr val="052369"/>
                </a:solidFill>
                <a:latin typeface="Geneva"/>
                <a:cs typeface="Geneva"/>
              </a:rPr>
              <a:t> </a:t>
            </a:r>
            <a:r>
              <a:rPr sz="1000" spc="-20">
                <a:solidFill>
                  <a:srgbClr val="052369"/>
                </a:solidFill>
                <a:latin typeface="Geneva"/>
                <a:cs typeface="Geneva"/>
              </a:rPr>
              <a:t>Climate</a:t>
            </a:r>
            <a:r>
              <a:rPr sz="1000" spc="-80">
                <a:solidFill>
                  <a:srgbClr val="052369"/>
                </a:solidFill>
                <a:latin typeface="Geneva"/>
                <a:cs typeface="Geneva"/>
              </a:rPr>
              <a:t> </a:t>
            </a:r>
            <a:r>
              <a:rPr sz="1000" spc="-15">
                <a:solidFill>
                  <a:srgbClr val="052369"/>
                </a:solidFill>
                <a:latin typeface="Geneva"/>
                <a:cs typeface="Geneva"/>
              </a:rPr>
              <a:t>Solutions</a:t>
            </a:r>
            <a:r>
              <a:rPr sz="1000" spc="-75">
                <a:solidFill>
                  <a:srgbClr val="052369"/>
                </a:solidFill>
                <a:latin typeface="Geneva"/>
                <a:cs typeface="Geneva"/>
              </a:rPr>
              <a:t> </a:t>
            </a:r>
            <a:r>
              <a:rPr sz="1000" spc="-80">
                <a:solidFill>
                  <a:srgbClr val="052369"/>
                </a:solidFill>
                <a:latin typeface="Geneva"/>
                <a:cs typeface="Geneva"/>
              </a:rPr>
              <a:t>B.V.</a:t>
            </a:r>
            <a:r>
              <a:rPr sz="1000" spc="-85">
                <a:solidFill>
                  <a:srgbClr val="052369"/>
                </a:solidFill>
                <a:latin typeface="Geneva"/>
                <a:cs typeface="Geneva"/>
              </a:rPr>
              <a:t> </a:t>
            </a:r>
            <a:r>
              <a:rPr sz="1000" spc="-75">
                <a:solidFill>
                  <a:srgbClr val="052369"/>
                </a:solidFill>
                <a:latin typeface="Geneva"/>
                <a:cs typeface="Geneva"/>
              </a:rPr>
              <a:t>(the</a:t>
            </a:r>
            <a:r>
              <a:rPr sz="1000" spc="-80">
                <a:solidFill>
                  <a:srgbClr val="052369"/>
                </a:solidFill>
                <a:latin typeface="Geneva"/>
                <a:cs typeface="Geneva"/>
              </a:rPr>
              <a:t> </a:t>
            </a:r>
            <a:r>
              <a:rPr sz="1000" spc="-45">
                <a:solidFill>
                  <a:srgbClr val="052369"/>
                </a:solidFill>
                <a:latin typeface="Geneva"/>
                <a:cs typeface="Geneva"/>
              </a:rPr>
              <a:t>“Company”).</a:t>
            </a:r>
            <a:r>
              <a:rPr sz="1000" spc="-85">
                <a:solidFill>
                  <a:srgbClr val="052369"/>
                </a:solidFill>
                <a:latin typeface="Geneva"/>
                <a:cs typeface="Geneva"/>
              </a:rPr>
              <a:t> </a:t>
            </a:r>
            <a:r>
              <a:rPr sz="1000" spc="-30">
                <a:solidFill>
                  <a:srgbClr val="052369"/>
                </a:solidFill>
                <a:latin typeface="Geneva"/>
                <a:cs typeface="Geneva"/>
              </a:rPr>
              <a:t>The</a:t>
            </a:r>
            <a:r>
              <a:rPr sz="1000" spc="-80">
                <a:solidFill>
                  <a:srgbClr val="052369"/>
                </a:solidFill>
                <a:latin typeface="Geneva"/>
                <a:cs typeface="Geneva"/>
              </a:rPr>
              <a:t> </a:t>
            </a:r>
            <a:r>
              <a:rPr sz="1000" spc="-25">
                <a:solidFill>
                  <a:srgbClr val="052369"/>
                </a:solidFill>
                <a:latin typeface="Geneva"/>
                <a:cs typeface="Geneva"/>
              </a:rPr>
              <a:t>information</a:t>
            </a:r>
            <a:r>
              <a:rPr sz="1000" spc="-75">
                <a:solidFill>
                  <a:srgbClr val="052369"/>
                </a:solidFill>
                <a:latin typeface="Geneva"/>
                <a:cs typeface="Geneva"/>
              </a:rPr>
              <a:t> </a:t>
            </a:r>
            <a:r>
              <a:rPr sz="1000" spc="-25">
                <a:solidFill>
                  <a:srgbClr val="052369"/>
                </a:solidFill>
                <a:latin typeface="Geneva"/>
                <a:cs typeface="Geneva"/>
              </a:rPr>
              <a:t>contained</a:t>
            </a:r>
            <a:r>
              <a:rPr sz="1000" spc="-80">
                <a:solidFill>
                  <a:srgbClr val="052369"/>
                </a:solidFill>
                <a:latin typeface="Geneva"/>
                <a:cs typeface="Geneva"/>
              </a:rPr>
              <a:t> </a:t>
            </a:r>
            <a:r>
              <a:rPr sz="1000" spc="-5">
                <a:solidFill>
                  <a:srgbClr val="052369"/>
                </a:solidFill>
                <a:latin typeface="Geneva"/>
                <a:cs typeface="Geneva"/>
              </a:rPr>
              <a:t>in</a:t>
            </a:r>
            <a:r>
              <a:rPr sz="1000" spc="-80">
                <a:solidFill>
                  <a:srgbClr val="052369"/>
                </a:solidFill>
                <a:latin typeface="Geneva"/>
                <a:cs typeface="Geneva"/>
              </a:rPr>
              <a:t> </a:t>
            </a:r>
            <a:r>
              <a:rPr sz="1000" spc="-30">
                <a:solidFill>
                  <a:srgbClr val="052369"/>
                </a:solidFill>
                <a:latin typeface="Geneva"/>
                <a:cs typeface="Geneva"/>
              </a:rPr>
              <a:t>this</a:t>
            </a:r>
            <a:r>
              <a:rPr sz="1000" spc="-80">
                <a:solidFill>
                  <a:srgbClr val="052369"/>
                </a:solidFill>
                <a:latin typeface="Geneva"/>
                <a:cs typeface="Geneva"/>
              </a:rPr>
              <a:t> </a:t>
            </a:r>
            <a:r>
              <a:rPr sz="1000" spc="-25">
                <a:solidFill>
                  <a:srgbClr val="052369"/>
                </a:solidFill>
                <a:latin typeface="Geneva"/>
                <a:cs typeface="Geneva"/>
              </a:rPr>
              <a:t>announcement</a:t>
            </a:r>
            <a:r>
              <a:rPr sz="1000" spc="-80">
                <a:solidFill>
                  <a:srgbClr val="052369"/>
                </a:solidFill>
                <a:latin typeface="Geneva"/>
                <a:cs typeface="Geneva"/>
              </a:rPr>
              <a:t> </a:t>
            </a:r>
            <a:r>
              <a:rPr sz="1000" spc="10">
                <a:solidFill>
                  <a:srgbClr val="052369"/>
                </a:solidFill>
                <a:latin typeface="Geneva"/>
                <a:cs typeface="Geneva"/>
              </a:rPr>
              <a:t>is</a:t>
            </a:r>
            <a:r>
              <a:rPr sz="1000" spc="-75">
                <a:solidFill>
                  <a:srgbClr val="052369"/>
                </a:solidFill>
                <a:latin typeface="Geneva"/>
                <a:cs typeface="Geneva"/>
              </a:rPr>
              <a:t> </a:t>
            </a:r>
            <a:r>
              <a:rPr sz="1000" spc="-40">
                <a:solidFill>
                  <a:srgbClr val="052369"/>
                </a:solidFill>
                <a:latin typeface="Geneva"/>
                <a:cs typeface="Geneva"/>
              </a:rPr>
              <a:t>for</a:t>
            </a:r>
            <a:r>
              <a:rPr sz="1000" spc="-85">
                <a:solidFill>
                  <a:srgbClr val="052369"/>
                </a:solidFill>
                <a:latin typeface="Geneva"/>
                <a:cs typeface="Geneva"/>
              </a:rPr>
              <a:t> </a:t>
            </a:r>
            <a:r>
              <a:rPr sz="1000" spc="-25">
                <a:solidFill>
                  <a:srgbClr val="052369"/>
                </a:solidFill>
                <a:latin typeface="Geneva"/>
                <a:cs typeface="Geneva"/>
              </a:rPr>
              <a:t>background  purposes</a:t>
            </a:r>
            <a:r>
              <a:rPr sz="1000" spc="-120">
                <a:solidFill>
                  <a:srgbClr val="052369"/>
                </a:solidFill>
                <a:latin typeface="Geneva"/>
                <a:cs typeface="Geneva"/>
              </a:rPr>
              <a:t> </a:t>
            </a:r>
            <a:r>
              <a:rPr sz="1000" spc="-40">
                <a:solidFill>
                  <a:srgbClr val="052369"/>
                </a:solidFill>
                <a:latin typeface="Geneva"/>
                <a:cs typeface="Geneva"/>
              </a:rPr>
              <a:t>only</a:t>
            </a:r>
            <a:r>
              <a:rPr sz="1000" spc="-120">
                <a:solidFill>
                  <a:srgbClr val="052369"/>
                </a:solidFill>
                <a:latin typeface="Geneva"/>
                <a:cs typeface="Geneva"/>
              </a:rPr>
              <a:t> </a:t>
            </a:r>
            <a:r>
              <a:rPr sz="1000" spc="-25">
                <a:solidFill>
                  <a:srgbClr val="052369"/>
                </a:solidFill>
                <a:latin typeface="Geneva"/>
                <a:cs typeface="Geneva"/>
              </a:rPr>
              <a:t>and</a:t>
            </a:r>
            <a:r>
              <a:rPr sz="1000" spc="-120">
                <a:solidFill>
                  <a:srgbClr val="052369"/>
                </a:solidFill>
                <a:latin typeface="Geneva"/>
                <a:cs typeface="Geneva"/>
              </a:rPr>
              <a:t> </a:t>
            </a:r>
            <a:r>
              <a:rPr sz="1000" spc="-25">
                <a:solidFill>
                  <a:srgbClr val="052369"/>
                </a:solidFill>
                <a:latin typeface="Geneva"/>
                <a:cs typeface="Geneva"/>
              </a:rPr>
              <a:t>does</a:t>
            </a:r>
            <a:r>
              <a:rPr sz="1000" spc="-120">
                <a:solidFill>
                  <a:srgbClr val="052369"/>
                </a:solidFill>
                <a:latin typeface="Geneva"/>
                <a:cs typeface="Geneva"/>
              </a:rPr>
              <a:t> </a:t>
            </a:r>
            <a:r>
              <a:rPr sz="1000" spc="-60">
                <a:solidFill>
                  <a:srgbClr val="052369"/>
                </a:solidFill>
                <a:latin typeface="Geneva"/>
                <a:cs typeface="Geneva"/>
              </a:rPr>
              <a:t>not</a:t>
            </a:r>
            <a:r>
              <a:rPr sz="1000" spc="-120">
                <a:solidFill>
                  <a:srgbClr val="052369"/>
                </a:solidFill>
                <a:latin typeface="Geneva"/>
                <a:cs typeface="Geneva"/>
              </a:rPr>
              <a:t> </a:t>
            </a:r>
            <a:r>
              <a:rPr sz="1000" spc="-45">
                <a:solidFill>
                  <a:srgbClr val="052369"/>
                </a:solidFill>
                <a:latin typeface="Geneva"/>
                <a:cs typeface="Geneva"/>
              </a:rPr>
              <a:t>purport</a:t>
            </a:r>
            <a:r>
              <a:rPr sz="1000" spc="-120">
                <a:solidFill>
                  <a:srgbClr val="052369"/>
                </a:solidFill>
                <a:latin typeface="Geneva"/>
                <a:cs typeface="Geneva"/>
              </a:rPr>
              <a:t> </a:t>
            </a:r>
            <a:r>
              <a:rPr sz="1000" spc="-85">
                <a:solidFill>
                  <a:srgbClr val="052369"/>
                </a:solidFill>
                <a:latin typeface="Geneva"/>
                <a:cs typeface="Geneva"/>
              </a:rPr>
              <a:t>to</a:t>
            </a:r>
            <a:r>
              <a:rPr sz="1000" spc="-120">
                <a:solidFill>
                  <a:srgbClr val="052369"/>
                </a:solidFill>
                <a:latin typeface="Geneva"/>
                <a:cs typeface="Geneva"/>
              </a:rPr>
              <a:t> </a:t>
            </a:r>
            <a:r>
              <a:rPr sz="1000" spc="-45">
                <a:solidFill>
                  <a:srgbClr val="052369"/>
                </a:solidFill>
                <a:latin typeface="Geneva"/>
                <a:cs typeface="Geneva"/>
              </a:rPr>
              <a:t>be</a:t>
            </a:r>
            <a:r>
              <a:rPr sz="1000" spc="-120">
                <a:solidFill>
                  <a:srgbClr val="052369"/>
                </a:solidFill>
                <a:latin typeface="Geneva"/>
                <a:cs typeface="Geneva"/>
              </a:rPr>
              <a:t> </a:t>
            </a:r>
            <a:r>
              <a:rPr sz="1000" spc="-15">
                <a:solidFill>
                  <a:srgbClr val="052369"/>
                </a:solidFill>
                <a:latin typeface="Geneva"/>
                <a:cs typeface="Geneva"/>
              </a:rPr>
              <a:t>full</a:t>
            </a:r>
            <a:r>
              <a:rPr sz="1000" spc="-120">
                <a:solidFill>
                  <a:srgbClr val="052369"/>
                </a:solidFill>
                <a:latin typeface="Geneva"/>
                <a:cs typeface="Geneva"/>
              </a:rPr>
              <a:t> </a:t>
            </a:r>
            <a:r>
              <a:rPr sz="1000" spc="-40">
                <a:solidFill>
                  <a:srgbClr val="052369"/>
                </a:solidFill>
                <a:latin typeface="Geneva"/>
                <a:cs typeface="Geneva"/>
              </a:rPr>
              <a:t>or</a:t>
            </a:r>
            <a:r>
              <a:rPr sz="1000" spc="-120">
                <a:solidFill>
                  <a:srgbClr val="052369"/>
                </a:solidFill>
                <a:latin typeface="Geneva"/>
                <a:cs typeface="Geneva"/>
              </a:rPr>
              <a:t> </a:t>
            </a:r>
            <a:r>
              <a:rPr sz="1000" spc="-40">
                <a:solidFill>
                  <a:srgbClr val="052369"/>
                </a:solidFill>
                <a:latin typeface="Geneva"/>
                <a:cs typeface="Geneva"/>
              </a:rPr>
              <a:t>complete.</a:t>
            </a:r>
            <a:r>
              <a:rPr sz="1000" spc="-120">
                <a:solidFill>
                  <a:srgbClr val="052369"/>
                </a:solidFill>
                <a:latin typeface="Geneva"/>
                <a:cs typeface="Geneva"/>
              </a:rPr>
              <a:t> </a:t>
            </a:r>
            <a:r>
              <a:rPr sz="1000" spc="-15">
                <a:solidFill>
                  <a:srgbClr val="052369"/>
                </a:solidFill>
                <a:latin typeface="Geneva"/>
                <a:cs typeface="Geneva"/>
              </a:rPr>
              <a:t>This</a:t>
            </a:r>
            <a:r>
              <a:rPr sz="1000" spc="-120">
                <a:solidFill>
                  <a:srgbClr val="052369"/>
                </a:solidFill>
                <a:latin typeface="Geneva"/>
                <a:cs typeface="Geneva"/>
              </a:rPr>
              <a:t> </a:t>
            </a:r>
            <a:r>
              <a:rPr sz="1000" spc="-40">
                <a:solidFill>
                  <a:srgbClr val="052369"/>
                </a:solidFill>
                <a:latin typeface="Geneva"/>
                <a:cs typeface="Geneva"/>
              </a:rPr>
              <a:t>presentation</a:t>
            </a:r>
            <a:r>
              <a:rPr sz="1000" spc="-120">
                <a:solidFill>
                  <a:srgbClr val="052369"/>
                </a:solidFill>
                <a:latin typeface="Geneva"/>
                <a:cs typeface="Geneva"/>
              </a:rPr>
              <a:t> </a:t>
            </a:r>
            <a:r>
              <a:rPr sz="1000" spc="5">
                <a:solidFill>
                  <a:srgbClr val="052369"/>
                </a:solidFill>
                <a:latin typeface="Geneva"/>
                <a:cs typeface="Geneva"/>
              </a:rPr>
              <a:t>is</a:t>
            </a:r>
            <a:r>
              <a:rPr sz="1000" spc="-120">
                <a:solidFill>
                  <a:srgbClr val="052369"/>
                </a:solidFill>
                <a:latin typeface="Geneva"/>
                <a:cs typeface="Geneva"/>
              </a:rPr>
              <a:t> </a:t>
            </a:r>
            <a:r>
              <a:rPr sz="1000" spc="-30">
                <a:solidFill>
                  <a:srgbClr val="052369"/>
                </a:solidFill>
                <a:latin typeface="Geneva"/>
                <a:cs typeface="Geneva"/>
              </a:rPr>
              <a:t>based</a:t>
            </a:r>
            <a:r>
              <a:rPr sz="1000" spc="-120">
                <a:solidFill>
                  <a:srgbClr val="052369"/>
                </a:solidFill>
                <a:latin typeface="Geneva"/>
                <a:cs typeface="Geneva"/>
              </a:rPr>
              <a:t> </a:t>
            </a:r>
            <a:r>
              <a:rPr sz="1000" spc="-35">
                <a:solidFill>
                  <a:srgbClr val="052369"/>
                </a:solidFill>
                <a:latin typeface="Geneva"/>
                <a:cs typeface="Geneva"/>
              </a:rPr>
              <a:t>on</a:t>
            </a:r>
            <a:r>
              <a:rPr sz="1000" spc="-120">
                <a:solidFill>
                  <a:srgbClr val="052369"/>
                </a:solidFill>
                <a:latin typeface="Geneva"/>
                <a:cs typeface="Geneva"/>
              </a:rPr>
              <a:t> </a:t>
            </a:r>
            <a:r>
              <a:rPr sz="1000" spc="-35">
                <a:solidFill>
                  <a:srgbClr val="052369"/>
                </a:solidFill>
                <a:latin typeface="Geneva"/>
                <a:cs typeface="Geneva"/>
              </a:rPr>
              <a:t>management</a:t>
            </a:r>
            <a:r>
              <a:rPr sz="1000" spc="-120">
                <a:solidFill>
                  <a:srgbClr val="052369"/>
                </a:solidFill>
                <a:latin typeface="Geneva"/>
                <a:cs typeface="Geneva"/>
              </a:rPr>
              <a:t> </a:t>
            </a:r>
            <a:r>
              <a:rPr sz="1000" spc="-25">
                <a:solidFill>
                  <a:srgbClr val="052369"/>
                </a:solidFill>
                <a:latin typeface="Geneva"/>
                <a:cs typeface="Geneva"/>
              </a:rPr>
              <a:t>beliefs</a:t>
            </a:r>
            <a:r>
              <a:rPr sz="1000" spc="-120">
                <a:solidFill>
                  <a:srgbClr val="052369"/>
                </a:solidFill>
                <a:latin typeface="Geneva"/>
                <a:cs typeface="Geneva"/>
              </a:rPr>
              <a:t> </a:t>
            </a:r>
            <a:r>
              <a:rPr sz="1000" spc="-25">
                <a:solidFill>
                  <a:srgbClr val="052369"/>
                </a:solidFill>
                <a:latin typeface="Geneva"/>
                <a:cs typeface="Geneva"/>
              </a:rPr>
              <a:t>and</a:t>
            </a:r>
            <a:r>
              <a:rPr sz="1000" spc="-120">
                <a:solidFill>
                  <a:srgbClr val="052369"/>
                </a:solidFill>
                <a:latin typeface="Geneva"/>
                <a:cs typeface="Geneva"/>
              </a:rPr>
              <a:t> </a:t>
            </a:r>
            <a:r>
              <a:rPr sz="1000" spc="5">
                <a:solidFill>
                  <a:srgbClr val="052369"/>
                </a:solidFill>
                <a:latin typeface="Geneva"/>
                <a:cs typeface="Geneva"/>
              </a:rPr>
              <a:t>is</a:t>
            </a:r>
            <a:r>
              <a:rPr sz="1000" spc="-120">
                <a:solidFill>
                  <a:srgbClr val="052369"/>
                </a:solidFill>
                <a:latin typeface="Geneva"/>
                <a:cs typeface="Geneva"/>
              </a:rPr>
              <a:t> </a:t>
            </a:r>
            <a:r>
              <a:rPr sz="1000" spc="-40">
                <a:solidFill>
                  <a:srgbClr val="052369"/>
                </a:solidFill>
                <a:latin typeface="Geneva"/>
                <a:cs typeface="Geneva"/>
              </a:rPr>
              <a:t>subject</a:t>
            </a:r>
            <a:r>
              <a:rPr sz="1000" spc="-120">
                <a:solidFill>
                  <a:srgbClr val="052369"/>
                </a:solidFill>
                <a:latin typeface="Geneva"/>
                <a:cs typeface="Geneva"/>
              </a:rPr>
              <a:t> </a:t>
            </a:r>
            <a:r>
              <a:rPr sz="1000" spc="-85">
                <a:solidFill>
                  <a:srgbClr val="052369"/>
                </a:solidFill>
                <a:latin typeface="Geneva"/>
                <a:cs typeface="Geneva"/>
              </a:rPr>
              <a:t>to</a:t>
            </a:r>
            <a:r>
              <a:rPr sz="1000" spc="-120">
                <a:solidFill>
                  <a:srgbClr val="052369"/>
                </a:solidFill>
                <a:latin typeface="Geneva"/>
                <a:cs typeface="Geneva"/>
              </a:rPr>
              <a:t> </a:t>
            </a:r>
            <a:r>
              <a:rPr sz="1000" spc="-45">
                <a:solidFill>
                  <a:srgbClr val="052369"/>
                </a:solidFill>
                <a:latin typeface="Geneva"/>
                <a:cs typeface="Geneva"/>
              </a:rPr>
              <a:t>updating,</a:t>
            </a:r>
            <a:r>
              <a:rPr sz="1000" spc="-120">
                <a:solidFill>
                  <a:srgbClr val="052369"/>
                </a:solidFill>
                <a:latin typeface="Geneva"/>
                <a:cs typeface="Geneva"/>
              </a:rPr>
              <a:t> </a:t>
            </a:r>
            <a:r>
              <a:rPr sz="1000" spc="-30">
                <a:solidFill>
                  <a:srgbClr val="052369"/>
                </a:solidFill>
                <a:latin typeface="Geneva"/>
                <a:cs typeface="Geneva"/>
              </a:rPr>
              <a:t>revision</a:t>
            </a:r>
            <a:r>
              <a:rPr sz="1000" spc="-120">
                <a:solidFill>
                  <a:srgbClr val="052369"/>
                </a:solidFill>
                <a:latin typeface="Geneva"/>
                <a:cs typeface="Geneva"/>
              </a:rPr>
              <a:t> </a:t>
            </a:r>
            <a:r>
              <a:rPr sz="1000" spc="-25">
                <a:solidFill>
                  <a:srgbClr val="052369"/>
                </a:solidFill>
                <a:latin typeface="Geneva"/>
                <a:cs typeface="Geneva"/>
              </a:rPr>
              <a:t>and</a:t>
            </a:r>
            <a:r>
              <a:rPr sz="1000" spc="-120">
                <a:solidFill>
                  <a:srgbClr val="052369"/>
                </a:solidFill>
                <a:latin typeface="Geneva"/>
                <a:cs typeface="Geneva"/>
              </a:rPr>
              <a:t> </a:t>
            </a:r>
            <a:r>
              <a:rPr sz="1000" spc="-35">
                <a:solidFill>
                  <a:srgbClr val="052369"/>
                </a:solidFill>
                <a:latin typeface="Geneva"/>
                <a:cs typeface="Geneva"/>
              </a:rPr>
              <a:t>amendment.</a:t>
            </a:r>
            <a:r>
              <a:rPr sz="1000" spc="-120">
                <a:solidFill>
                  <a:srgbClr val="052369"/>
                </a:solidFill>
                <a:latin typeface="Geneva"/>
                <a:cs typeface="Geneva"/>
              </a:rPr>
              <a:t> </a:t>
            </a:r>
            <a:r>
              <a:rPr sz="1000" spc="-15">
                <a:solidFill>
                  <a:srgbClr val="052369"/>
                </a:solidFill>
                <a:latin typeface="Geneva"/>
                <a:cs typeface="Geneva"/>
              </a:rPr>
              <a:t>This</a:t>
            </a:r>
            <a:r>
              <a:rPr sz="1000" spc="-120">
                <a:solidFill>
                  <a:srgbClr val="052369"/>
                </a:solidFill>
                <a:latin typeface="Geneva"/>
                <a:cs typeface="Geneva"/>
              </a:rPr>
              <a:t> </a:t>
            </a:r>
            <a:r>
              <a:rPr sz="1000" spc="-40">
                <a:solidFill>
                  <a:srgbClr val="052369"/>
                </a:solidFill>
                <a:latin typeface="Geneva"/>
                <a:cs typeface="Geneva"/>
              </a:rPr>
              <a:t>presentation</a:t>
            </a:r>
            <a:r>
              <a:rPr sz="1000" spc="-120">
                <a:solidFill>
                  <a:srgbClr val="052369"/>
                </a:solidFill>
                <a:latin typeface="Geneva"/>
                <a:cs typeface="Geneva"/>
              </a:rPr>
              <a:t> </a:t>
            </a:r>
            <a:r>
              <a:rPr sz="1000" spc="5">
                <a:solidFill>
                  <a:srgbClr val="052369"/>
                </a:solidFill>
                <a:latin typeface="Geneva"/>
                <a:cs typeface="Geneva"/>
              </a:rPr>
              <a:t>is</a:t>
            </a:r>
            <a:r>
              <a:rPr sz="1000" spc="-120">
                <a:solidFill>
                  <a:srgbClr val="052369"/>
                </a:solidFill>
                <a:latin typeface="Geneva"/>
                <a:cs typeface="Geneva"/>
              </a:rPr>
              <a:t> </a:t>
            </a:r>
            <a:r>
              <a:rPr sz="1000" spc="-20">
                <a:solidFill>
                  <a:srgbClr val="052369"/>
                </a:solidFill>
                <a:latin typeface="Geneva"/>
                <a:cs typeface="Geneva"/>
              </a:rPr>
              <a:t>an</a:t>
            </a:r>
            <a:r>
              <a:rPr sz="1000" spc="-120">
                <a:solidFill>
                  <a:srgbClr val="052369"/>
                </a:solidFill>
                <a:latin typeface="Geneva"/>
                <a:cs typeface="Geneva"/>
              </a:rPr>
              <a:t> </a:t>
            </a:r>
            <a:r>
              <a:rPr sz="1000" spc="-40">
                <a:solidFill>
                  <a:srgbClr val="052369"/>
                </a:solidFill>
                <a:latin typeface="Geneva"/>
                <a:cs typeface="Geneva"/>
              </a:rPr>
              <a:t>advertisement</a:t>
            </a:r>
            <a:r>
              <a:rPr sz="1000" spc="-120">
                <a:solidFill>
                  <a:srgbClr val="052369"/>
                </a:solidFill>
                <a:latin typeface="Geneva"/>
                <a:cs typeface="Geneva"/>
              </a:rPr>
              <a:t> </a:t>
            </a:r>
            <a:r>
              <a:rPr sz="1000" spc="-25">
                <a:solidFill>
                  <a:srgbClr val="052369"/>
                </a:solidFill>
                <a:latin typeface="Geneva"/>
                <a:cs typeface="Geneva"/>
              </a:rPr>
              <a:t>and  </a:t>
            </a:r>
            <a:r>
              <a:rPr sz="1000" spc="5">
                <a:solidFill>
                  <a:srgbClr val="052369"/>
                </a:solidFill>
                <a:latin typeface="Geneva"/>
                <a:cs typeface="Geneva"/>
              </a:rPr>
              <a:t>is</a:t>
            </a:r>
            <a:r>
              <a:rPr sz="1000" spc="-125">
                <a:solidFill>
                  <a:srgbClr val="052369"/>
                </a:solidFill>
                <a:latin typeface="Geneva"/>
                <a:cs typeface="Geneva"/>
              </a:rPr>
              <a:t> </a:t>
            </a:r>
            <a:r>
              <a:rPr sz="1000" spc="-60">
                <a:solidFill>
                  <a:srgbClr val="052369"/>
                </a:solidFill>
                <a:latin typeface="Geneva"/>
                <a:cs typeface="Geneva"/>
              </a:rPr>
              <a:t>not</a:t>
            </a:r>
            <a:r>
              <a:rPr sz="1000" spc="-125">
                <a:solidFill>
                  <a:srgbClr val="052369"/>
                </a:solidFill>
                <a:latin typeface="Geneva"/>
                <a:cs typeface="Geneva"/>
              </a:rPr>
              <a:t> </a:t>
            </a:r>
            <a:r>
              <a:rPr sz="1000" spc="-10">
                <a:solidFill>
                  <a:srgbClr val="052369"/>
                </a:solidFill>
                <a:latin typeface="Geneva"/>
                <a:cs typeface="Geneva"/>
              </a:rPr>
              <a:t>a</a:t>
            </a:r>
            <a:r>
              <a:rPr sz="1000" spc="-120">
                <a:solidFill>
                  <a:srgbClr val="052369"/>
                </a:solidFill>
                <a:latin typeface="Geneva"/>
                <a:cs typeface="Geneva"/>
              </a:rPr>
              <a:t> </a:t>
            </a:r>
            <a:r>
              <a:rPr sz="1000" spc="-35">
                <a:solidFill>
                  <a:srgbClr val="052369"/>
                </a:solidFill>
                <a:latin typeface="Geneva"/>
                <a:cs typeface="Geneva"/>
              </a:rPr>
              <a:t>prospectus</a:t>
            </a:r>
            <a:r>
              <a:rPr sz="1000" spc="-125">
                <a:solidFill>
                  <a:srgbClr val="052369"/>
                </a:solidFill>
                <a:latin typeface="Geneva"/>
                <a:cs typeface="Geneva"/>
              </a:rPr>
              <a:t> </a:t>
            </a:r>
            <a:r>
              <a:rPr sz="1000" spc="-45">
                <a:solidFill>
                  <a:srgbClr val="052369"/>
                </a:solidFill>
                <a:latin typeface="Geneva"/>
                <a:cs typeface="Geneva"/>
              </a:rPr>
              <a:t>for</a:t>
            </a:r>
            <a:r>
              <a:rPr sz="1000" spc="-125">
                <a:solidFill>
                  <a:srgbClr val="052369"/>
                </a:solidFill>
                <a:latin typeface="Geneva"/>
                <a:cs typeface="Geneva"/>
              </a:rPr>
              <a:t> </a:t>
            </a:r>
            <a:r>
              <a:rPr sz="1000" spc="-65">
                <a:solidFill>
                  <a:srgbClr val="052369"/>
                </a:solidFill>
                <a:latin typeface="Geneva"/>
                <a:cs typeface="Geneva"/>
              </a:rPr>
              <a:t>the</a:t>
            </a:r>
            <a:r>
              <a:rPr sz="1000" spc="-120">
                <a:solidFill>
                  <a:srgbClr val="052369"/>
                </a:solidFill>
                <a:latin typeface="Geneva"/>
                <a:cs typeface="Geneva"/>
              </a:rPr>
              <a:t> </a:t>
            </a:r>
            <a:r>
              <a:rPr sz="1000" spc="-25">
                <a:solidFill>
                  <a:srgbClr val="052369"/>
                </a:solidFill>
                <a:latin typeface="Geneva"/>
                <a:cs typeface="Geneva"/>
              </a:rPr>
              <a:t>purposes</a:t>
            </a:r>
            <a:r>
              <a:rPr sz="1000" spc="-125">
                <a:solidFill>
                  <a:srgbClr val="052369"/>
                </a:solidFill>
                <a:latin typeface="Geneva"/>
                <a:cs typeface="Geneva"/>
              </a:rPr>
              <a:t> </a:t>
            </a:r>
            <a:r>
              <a:rPr sz="1000" spc="-45">
                <a:solidFill>
                  <a:srgbClr val="052369"/>
                </a:solidFill>
                <a:latin typeface="Geneva"/>
                <a:cs typeface="Geneva"/>
              </a:rPr>
              <a:t>of</a:t>
            </a:r>
            <a:r>
              <a:rPr sz="1000" spc="-125">
                <a:solidFill>
                  <a:srgbClr val="052369"/>
                </a:solidFill>
                <a:latin typeface="Geneva"/>
                <a:cs typeface="Geneva"/>
              </a:rPr>
              <a:t> </a:t>
            </a:r>
            <a:r>
              <a:rPr sz="1000" spc="-65">
                <a:solidFill>
                  <a:srgbClr val="052369"/>
                </a:solidFill>
                <a:latin typeface="Geneva"/>
                <a:cs typeface="Geneva"/>
              </a:rPr>
              <a:t>the</a:t>
            </a:r>
            <a:r>
              <a:rPr sz="1000" spc="-120">
                <a:solidFill>
                  <a:srgbClr val="052369"/>
                </a:solidFill>
                <a:latin typeface="Geneva"/>
                <a:cs typeface="Geneva"/>
              </a:rPr>
              <a:t> </a:t>
            </a:r>
            <a:r>
              <a:rPr sz="1000" spc="-25">
                <a:solidFill>
                  <a:srgbClr val="052369"/>
                </a:solidFill>
                <a:latin typeface="Geneva"/>
                <a:cs typeface="Geneva"/>
              </a:rPr>
              <a:t>Prospectus</a:t>
            </a:r>
            <a:r>
              <a:rPr sz="1000" spc="-125">
                <a:solidFill>
                  <a:srgbClr val="052369"/>
                </a:solidFill>
                <a:latin typeface="Geneva"/>
                <a:cs typeface="Geneva"/>
              </a:rPr>
              <a:t> </a:t>
            </a:r>
            <a:r>
              <a:rPr sz="1000" spc="-30">
                <a:solidFill>
                  <a:srgbClr val="052369"/>
                </a:solidFill>
                <a:latin typeface="Geneva"/>
                <a:cs typeface="Geneva"/>
              </a:rPr>
              <a:t>Regulation</a:t>
            </a:r>
            <a:r>
              <a:rPr sz="1000" spc="-125">
                <a:solidFill>
                  <a:srgbClr val="052369"/>
                </a:solidFill>
                <a:latin typeface="Geneva"/>
                <a:cs typeface="Geneva"/>
              </a:rPr>
              <a:t> </a:t>
            </a:r>
            <a:r>
              <a:rPr sz="1000" spc="-10">
                <a:solidFill>
                  <a:srgbClr val="052369"/>
                </a:solidFill>
                <a:latin typeface="Geneva"/>
                <a:cs typeface="Geneva"/>
              </a:rPr>
              <a:t>Rules</a:t>
            </a:r>
            <a:r>
              <a:rPr sz="1000" spc="-120">
                <a:solidFill>
                  <a:srgbClr val="052369"/>
                </a:solidFill>
                <a:latin typeface="Geneva"/>
                <a:cs typeface="Geneva"/>
              </a:rPr>
              <a:t> </a:t>
            </a:r>
            <a:r>
              <a:rPr sz="1000" spc="-45">
                <a:solidFill>
                  <a:srgbClr val="052369"/>
                </a:solidFill>
                <a:latin typeface="Geneva"/>
                <a:cs typeface="Geneva"/>
              </a:rPr>
              <a:t>of</a:t>
            </a:r>
            <a:r>
              <a:rPr sz="1000" spc="-125">
                <a:solidFill>
                  <a:srgbClr val="052369"/>
                </a:solidFill>
                <a:latin typeface="Geneva"/>
                <a:cs typeface="Geneva"/>
              </a:rPr>
              <a:t> </a:t>
            </a:r>
            <a:r>
              <a:rPr sz="1000" spc="-65">
                <a:solidFill>
                  <a:srgbClr val="052369"/>
                </a:solidFill>
                <a:latin typeface="Geneva"/>
                <a:cs typeface="Geneva"/>
              </a:rPr>
              <a:t>the</a:t>
            </a:r>
            <a:r>
              <a:rPr sz="1000" spc="-120">
                <a:solidFill>
                  <a:srgbClr val="052369"/>
                </a:solidFill>
                <a:latin typeface="Geneva"/>
                <a:cs typeface="Geneva"/>
              </a:rPr>
              <a:t> </a:t>
            </a:r>
            <a:r>
              <a:rPr sz="1000" spc="10">
                <a:solidFill>
                  <a:srgbClr val="052369"/>
                </a:solidFill>
                <a:latin typeface="Geneva"/>
                <a:cs typeface="Geneva"/>
              </a:rPr>
              <a:t>AFM</a:t>
            </a:r>
            <a:r>
              <a:rPr sz="1000" spc="-125">
                <a:solidFill>
                  <a:srgbClr val="052369"/>
                </a:solidFill>
                <a:latin typeface="Geneva"/>
                <a:cs typeface="Geneva"/>
              </a:rPr>
              <a:t> </a:t>
            </a:r>
            <a:r>
              <a:rPr sz="1000" spc="-25">
                <a:solidFill>
                  <a:srgbClr val="052369"/>
                </a:solidFill>
                <a:latin typeface="Geneva"/>
                <a:cs typeface="Geneva"/>
              </a:rPr>
              <a:t>and</a:t>
            </a:r>
            <a:r>
              <a:rPr sz="1000" spc="-125">
                <a:solidFill>
                  <a:srgbClr val="052369"/>
                </a:solidFill>
                <a:latin typeface="Geneva"/>
                <a:cs typeface="Geneva"/>
              </a:rPr>
              <a:t> </a:t>
            </a:r>
            <a:r>
              <a:rPr sz="1000" spc="-15">
                <a:solidFill>
                  <a:srgbClr val="052369"/>
                </a:solidFill>
                <a:latin typeface="Geneva"/>
                <a:cs typeface="Geneva"/>
              </a:rPr>
              <a:t>has</a:t>
            </a:r>
            <a:r>
              <a:rPr sz="1000" spc="-120">
                <a:solidFill>
                  <a:srgbClr val="052369"/>
                </a:solidFill>
                <a:latin typeface="Geneva"/>
                <a:cs typeface="Geneva"/>
              </a:rPr>
              <a:t> </a:t>
            </a:r>
            <a:r>
              <a:rPr sz="1000" spc="-60">
                <a:solidFill>
                  <a:srgbClr val="052369"/>
                </a:solidFill>
                <a:latin typeface="Geneva"/>
                <a:cs typeface="Geneva"/>
              </a:rPr>
              <a:t>not</a:t>
            </a:r>
            <a:r>
              <a:rPr sz="1000" spc="-125">
                <a:solidFill>
                  <a:srgbClr val="052369"/>
                </a:solidFill>
                <a:latin typeface="Geneva"/>
                <a:cs typeface="Geneva"/>
              </a:rPr>
              <a:t> </a:t>
            </a:r>
            <a:r>
              <a:rPr sz="1000" spc="-40">
                <a:solidFill>
                  <a:srgbClr val="052369"/>
                </a:solidFill>
                <a:latin typeface="Geneva"/>
                <a:cs typeface="Geneva"/>
              </a:rPr>
              <a:t>been</a:t>
            </a:r>
            <a:r>
              <a:rPr sz="1000" spc="-125">
                <a:solidFill>
                  <a:srgbClr val="052369"/>
                </a:solidFill>
                <a:latin typeface="Geneva"/>
                <a:cs typeface="Geneva"/>
              </a:rPr>
              <a:t> </a:t>
            </a:r>
            <a:r>
              <a:rPr sz="1000" spc="-45">
                <a:solidFill>
                  <a:srgbClr val="052369"/>
                </a:solidFill>
                <a:latin typeface="Geneva"/>
                <a:cs typeface="Geneva"/>
              </a:rPr>
              <a:t>approved</a:t>
            </a:r>
            <a:r>
              <a:rPr sz="1000" spc="-120">
                <a:solidFill>
                  <a:srgbClr val="052369"/>
                </a:solidFill>
                <a:latin typeface="Geneva"/>
                <a:cs typeface="Geneva"/>
              </a:rPr>
              <a:t> </a:t>
            </a:r>
            <a:r>
              <a:rPr sz="1000" spc="-80">
                <a:solidFill>
                  <a:srgbClr val="052369"/>
                </a:solidFill>
                <a:latin typeface="Geneva"/>
                <a:cs typeface="Geneva"/>
              </a:rPr>
              <a:t>by</a:t>
            </a:r>
            <a:r>
              <a:rPr sz="1000" spc="-125">
                <a:solidFill>
                  <a:srgbClr val="052369"/>
                </a:solidFill>
                <a:latin typeface="Geneva"/>
                <a:cs typeface="Geneva"/>
              </a:rPr>
              <a:t> </a:t>
            </a:r>
            <a:r>
              <a:rPr sz="1000" spc="-65">
                <a:solidFill>
                  <a:srgbClr val="052369"/>
                </a:solidFill>
                <a:latin typeface="Geneva"/>
                <a:cs typeface="Geneva"/>
              </a:rPr>
              <a:t>the</a:t>
            </a:r>
            <a:r>
              <a:rPr sz="1000" spc="-125">
                <a:solidFill>
                  <a:srgbClr val="052369"/>
                </a:solidFill>
                <a:latin typeface="Geneva"/>
                <a:cs typeface="Geneva"/>
              </a:rPr>
              <a:t> </a:t>
            </a:r>
            <a:r>
              <a:rPr sz="1000">
                <a:solidFill>
                  <a:srgbClr val="052369"/>
                </a:solidFill>
                <a:latin typeface="Geneva"/>
                <a:cs typeface="Geneva"/>
              </a:rPr>
              <a:t>AFM.</a:t>
            </a:r>
            <a:r>
              <a:rPr sz="1000" spc="-120">
                <a:solidFill>
                  <a:srgbClr val="052369"/>
                </a:solidFill>
                <a:latin typeface="Geneva"/>
                <a:cs typeface="Geneva"/>
              </a:rPr>
              <a:t> </a:t>
            </a:r>
            <a:r>
              <a:rPr sz="1000" spc="-35">
                <a:solidFill>
                  <a:srgbClr val="052369"/>
                </a:solidFill>
                <a:latin typeface="Geneva"/>
                <a:cs typeface="Geneva"/>
              </a:rPr>
              <a:t>Investors</a:t>
            </a:r>
            <a:r>
              <a:rPr sz="1000" spc="-125">
                <a:solidFill>
                  <a:srgbClr val="052369"/>
                </a:solidFill>
                <a:latin typeface="Geneva"/>
                <a:cs typeface="Geneva"/>
              </a:rPr>
              <a:t> </a:t>
            </a:r>
            <a:r>
              <a:rPr sz="1000" spc="-20">
                <a:solidFill>
                  <a:srgbClr val="052369"/>
                </a:solidFill>
                <a:latin typeface="Geneva"/>
                <a:cs typeface="Geneva"/>
              </a:rPr>
              <a:t>should</a:t>
            </a:r>
            <a:r>
              <a:rPr sz="1000" spc="-125">
                <a:solidFill>
                  <a:srgbClr val="052369"/>
                </a:solidFill>
                <a:latin typeface="Geneva"/>
                <a:cs typeface="Geneva"/>
              </a:rPr>
              <a:t> </a:t>
            </a:r>
            <a:r>
              <a:rPr sz="1000" spc="-60">
                <a:solidFill>
                  <a:srgbClr val="052369"/>
                </a:solidFill>
                <a:latin typeface="Geneva"/>
                <a:cs typeface="Geneva"/>
              </a:rPr>
              <a:t>not</a:t>
            </a:r>
            <a:r>
              <a:rPr sz="1000" spc="-120">
                <a:solidFill>
                  <a:srgbClr val="052369"/>
                </a:solidFill>
                <a:latin typeface="Geneva"/>
                <a:cs typeface="Geneva"/>
              </a:rPr>
              <a:t> </a:t>
            </a:r>
            <a:r>
              <a:rPr sz="1000" spc="-25">
                <a:solidFill>
                  <a:srgbClr val="052369"/>
                </a:solidFill>
                <a:latin typeface="Geneva"/>
                <a:cs typeface="Geneva"/>
              </a:rPr>
              <a:t>subscribe</a:t>
            </a:r>
            <a:r>
              <a:rPr sz="1000" spc="-125">
                <a:solidFill>
                  <a:srgbClr val="052369"/>
                </a:solidFill>
                <a:latin typeface="Geneva"/>
                <a:cs typeface="Geneva"/>
              </a:rPr>
              <a:t> </a:t>
            </a:r>
            <a:r>
              <a:rPr sz="1000" spc="-45">
                <a:solidFill>
                  <a:srgbClr val="052369"/>
                </a:solidFill>
                <a:latin typeface="Geneva"/>
                <a:cs typeface="Geneva"/>
              </a:rPr>
              <a:t>for</a:t>
            </a:r>
            <a:r>
              <a:rPr sz="1000" spc="-125">
                <a:solidFill>
                  <a:srgbClr val="052369"/>
                </a:solidFill>
                <a:latin typeface="Geneva"/>
                <a:cs typeface="Geneva"/>
              </a:rPr>
              <a:t> </a:t>
            </a:r>
            <a:r>
              <a:rPr sz="1000" spc="-50">
                <a:solidFill>
                  <a:srgbClr val="052369"/>
                </a:solidFill>
                <a:latin typeface="Geneva"/>
                <a:cs typeface="Geneva"/>
              </a:rPr>
              <a:t>any</a:t>
            </a:r>
            <a:r>
              <a:rPr sz="1000" spc="-120">
                <a:solidFill>
                  <a:srgbClr val="052369"/>
                </a:solidFill>
                <a:latin typeface="Geneva"/>
                <a:cs typeface="Geneva"/>
              </a:rPr>
              <a:t> </a:t>
            </a:r>
            <a:r>
              <a:rPr sz="1000" spc="-45">
                <a:solidFill>
                  <a:srgbClr val="052369"/>
                </a:solidFill>
                <a:latin typeface="Geneva"/>
                <a:cs typeface="Geneva"/>
              </a:rPr>
              <a:t>of</a:t>
            </a:r>
            <a:r>
              <a:rPr sz="1000" spc="-125">
                <a:solidFill>
                  <a:srgbClr val="052369"/>
                </a:solidFill>
                <a:latin typeface="Geneva"/>
                <a:cs typeface="Geneva"/>
              </a:rPr>
              <a:t> </a:t>
            </a:r>
            <a:r>
              <a:rPr sz="1000" spc="-65">
                <a:solidFill>
                  <a:srgbClr val="052369"/>
                </a:solidFill>
                <a:latin typeface="Geneva"/>
                <a:cs typeface="Geneva"/>
              </a:rPr>
              <a:t>the</a:t>
            </a:r>
            <a:r>
              <a:rPr sz="1000" spc="-120">
                <a:solidFill>
                  <a:srgbClr val="052369"/>
                </a:solidFill>
                <a:latin typeface="Geneva"/>
                <a:cs typeface="Geneva"/>
              </a:rPr>
              <a:t> </a:t>
            </a:r>
            <a:r>
              <a:rPr sz="1000" spc="-35">
                <a:solidFill>
                  <a:srgbClr val="052369"/>
                </a:solidFill>
                <a:latin typeface="Geneva"/>
                <a:cs typeface="Geneva"/>
              </a:rPr>
              <a:t>Company’s</a:t>
            </a:r>
            <a:r>
              <a:rPr sz="1000" spc="-125">
                <a:solidFill>
                  <a:srgbClr val="052369"/>
                </a:solidFill>
                <a:latin typeface="Geneva"/>
                <a:cs typeface="Geneva"/>
              </a:rPr>
              <a:t> </a:t>
            </a:r>
            <a:r>
              <a:rPr sz="1000" spc="-20">
                <a:solidFill>
                  <a:srgbClr val="052369"/>
                </a:solidFill>
                <a:latin typeface="Geneva"/>
                <a:cs typeface="Geneva"/>
              </a:rPr>
              <a:t>shares</a:t>
            </a:r>
            <a:r>
              <a:rPr sz="1000" spc="-125">
                <a:solidFill>
                  <a:srgbClr val="052369"/>
                </a:solidFill>
                <a:latin typeface="Geneva"/>
                <a:cs typeface="Geneva"/>
              </a:rPr>
              <a:t> </a:t>
            </a:r>
            <a:r>
              <a:rPr sz="1000" spc="-80">
                <a:solidFill>
                  <a:srgbClr val="052369"/>
                </a:solidFill>
                <a:latin typeface="Geneva"/>
                <a:cs typeface="Geneva"/>
              </a:rPr>
              <a:t>(the</a:t>
            </a:r>
            <a:r>
              <a:rPr sz="1000" spc="-120">
                <a:solidFill>
                  <a:srgbClr val="052369"/>
                </a:solidFill>
                <a:latin typeface="Geneva"/>
                <a:cs typeface="Geneva"/>
              </a:rPr>
              <a:t> </a:t>
            </a:r>
            <a:r>
              <a:rPr sz="1000" spc="-50">
                <a:solidFill>
                  <a:srgbClr val="052369"/>
                </a:solidFill>
                <a:latin typeface="Geneva"/>
                <a:cs typeface="Geneva"/>
              </a:rPr>
              <a:t>“Shares”)</a:t>
            </a:r>
            <a:r>
              <a:rPr sz="1000" spc="-125">
                <a:solidFill>
                  <a:srgbClr val="052369"/>
                </a:solidFill>
                <a:latin typeface="Geneva"/>
                <a:cs typeface="Geneva"/>
              </a:rPr>
              <a:t> </a:t>
            </a:r>
            <a:r>
              <a:rPr sz="1000" spc="-35">
                <a:solidFill>
                  <a:srgbClr val="052369"/>
                </a:solidFill>
                <a:latin typeface="Geneva"/>
                <a:cs typeface="Geneva"/>
              </a:rPr>
              <a:t>on  </a:t>
            </a:r>
            <a:r>
              <a:rPr sz="1000" spc="-65">
                <a:solidFill>
                  <a:srgbClr val="052369"/>
                </a:solidFill>
                <a:latin typeface="Geneva"/>
                <a:cs typeface="Geneva"/>
              </a:rPr>
              <a:t>the</a:t>
            </a:r>
            <a:r>
              <a:rPr sz="1000" spc="-90">
                <a:solidFill>
                  <a:srgbClr val="052369"/>
                </a:solidFill>
                <a:latin typeface="Geneva"/>
                <a:cs typeface="Geneva"/>
              </a:rPr>
              <a:t> </a:t>
            </a:r>
            <a:r>
              <a:rPr sz="1000" spc="-10">
                <a:solidFill>
                  <a:srgbClr val="052369"/>
                </a:solidFill>
                <a:latin typeface="Geneva"/>
                <a:cs typeface="Geneva"/>
              </a:rPr>
              <a:t>basis</a:t>
            </a:r>
            <a:r>
              <a:rPr sz="1000" spc="-90">
                <a:solidFill>
                  <a:srgbClr val="052369"/>
                </a:solidFill>
                <a:latin typeface="Geneva"/>
                <a:cs typeface="Geneva"/>
              </a:rPr>
              <a:t> </a:t>
            </a:r>
            <a:r>
              <a:rPr sz="1000" spc="-45">
                <a:solidFill>
                  <a:srgbClr val="052369"/>
                </a:solidFill>
                <a:latin typeface="Geneva"/>
                <a:cs typeface="Geneva"/>
              </a:rPr>
              <a:t>of</a:t>
            </a:r>
            <a:r>
              <a:rPr sz="1000" spc="-90">
                <a:solidFill>
                  <a:srgbClr val="052369"/>
                </a:solidFill>
                <a:latin typeface="Geneva"/>
                <a:cs typeface="Geneva"/>
              </a:rPr>
              <a:t> </a:t>
            </a:r>
            <a:r>
              <a:rPr sz="1000" spc="-35">
                <a:solidFill>
                  <a:srgbClr val="052369"/>
                </a:solidFill>
                <a:latin typeface="Geneva"/>
                <a:cs typeface="Geneva"/>
              </a:rPr>
              <a:t>this</a:t>
            </a:r>
            <a:r>
              <a:rPr sz="1000" spc="-90">
                <a:solidFill>
                  <a:srgbClr val="052369"/>
                </a:solidFill>
                <a:latin typeface="Geneva"/>
                <a:cs typeface="Geneva"/>
              </a:rPr>
              <a:t> </a:t>
            </a:r>
            <a:r>
              <a:rPr sz="1000" spc="-40">
                <a:solidFill>
                  <a:srgbClr val="052369"/>
                </a:solidFill>
                <a:latin typeface="Geneva"/>
                <a:cs typeface="Geneva"/>
              </a:rPr>
              <a:t>presentation.</a:t>
            </a:r>
            <a:r>
              <a:rPr sz="1000" spc="-90">
                <a:solidFill>
                  <a:srgbClr val="052369"/>
                </a:solidFill>
                <a:latin typeface="Geneva"/>
                <a:cs typeface="Geneva"/>
              </a:rPr>
              <a:t> </a:t>
            </a:r>
            <a:r>
              <a:rPr sz="1000" spc="-45">
                <a:solidFill>
                  <a:srgbClr val="052369"/>
                </a:solidFill>
                <a:latin typeface="Geneva"/>
                <a:cs typeface="Geneva"/>
              </a:rPr>
              <a:t>You</a:t>
            </a:r>
            <a:r>
              <a:rPr sz="1000" spc="-90">
                <a:solidFill>
                  <a:srgbClr val="052369"/>
                </a:solidFill>
                <a:latin typeface="Geneva"/>
                <a:cs typeface="Geneva"/>
              </a:rPr>
              <a:t> </a:t>
            </a:r>
            <a:r>
              <a:rPr sz="1000" spc="-20">
                <a:solidFill>
                  <a:srgbClr val="052369"/>
                </a:solidFill>
                <a:latin typeface="Geneva"/>
                <a:cs typeface="Geneva"/>
              </a:rPr>
              <a:t>should</a:t>
            </a:r>
            <a:r>
              <a:rPr sz="1000" spc="-90">
                <a:solidFill>
                  <a:srgbClr val="052369"/>
                </a:solidFill>
                <a:latin typeface="Geneva"/>
                <a:cs typeface="Geneva"/>
              </a:rPr>
              <a:t> </a:t>
            </a:r>
            <a:r>
              <a:rPr sz="1000" spc="-40">
                <a:solidFill>
                  <a:srgbClr val="052369"/>
                </a:solidFill>
                <a:latin typeface="Geneva"/>
                <a:cs typeface="Geneva"/>
              </a:rPr>
              <a:t>conduct</a:t>
            </a:r>
            <a:r>
              <a:rPr sz="1000" spc="-90">
                <a:solidFill>
                  <a:srgbClr val="052369"/>
                </a:solidFill>
                <a:latin typeface="Geneva"/>
                <a:cs typeface="Geneva"/>
              </a:rPr>
              <a:t> </a:t>
            </a:r>
            <a:r>
              <a:rPr sz="1000" spc="-55">
                <a:solidFill>
                  <a:srgbClr val="052369"/>
                </a:solidFill>
                <a:latin typeface="Geneva"/>
                <a:cs typeface="Geneva"/>
              </a:rPr>
              <a:t>your</a:t>
            </a:r>
            <a:r>
              <a:rPr sz="1000" spc="-90">
                <a:solidFill>
                  <a:srgbClr val="052369"/>
                </a:solidFill>
                <a:latin typeface="Geneva"/>
                <a:cs typeface="Geneva"/>
              </a:rPr>
              <a:t> </a:t>
            </a:r>
            <a:r>
              <a:rPr sz="1000" spc="-35">
                <a:solidFill>
                  <a:srgbClr val="052369"/>
                </a:solidFill>
                <a:latin typeface="Geneva"/>
                <a:cs typeface="Geneva"/>
              </a:rPr>
              <a:t>own</a:t>
            </a:r>
            <a:r>
              <a:rPr sz="1000" spc="-90">
                <a:solidFill>
                  <a:srgbClr val="052369"/>
                </a:solidFill>
                <a:latin typeface="Geneva"/>
                <a:cs typeface="Geneva"/>
              </a:rPr>
              <a:t> </a:t>
            </a:r>
            <a:r>
              <a:rPr sz="1000" spc="-40">
                <a:solidFill>
                  <a:srgbClr val="052369"/>
                </a:solidFill>
                <a:latin typeface="Geneva"/>
                <a:cs typeface="Geneva"/>
              </a:rPr>
              <a:t>independent</a:t>
            </a:r>
            <a:r>
              <a:rPr sz="1000" spc="-90">
                <a:solidFill>
                  <a:srgbClr val="052369"/>
                </a:solidFill>
                <a:latin typeface="Geneva"/>
                <a:cs typeface="Geneva"/>
              </a:rPr>
              <a:t> </a:t>
            </a:r>
            <a:r>
              <a:rPr sz="1000" spc="-15">
                <a:solidFill>
                  <a:srgbClr val="052369"/>
                </a:solidFill>
                <a:latin typeface="Geneva"/>
                <a:cs typeface="Geneva"/>
              </a:rPr>
              <a:t>analysis</a:t>
            </a:r>
            <a:r>
              <a:rPr sz="1000" spc="-90">
                <a:solidFill>
                  <a:srgbClr val="052369"/>
                </a:solidFill>
                <a:latin typeface="Geneva"/>
                <a:cs typeface="Geneva"/>
              </a:rPr>
              <a:t> </a:t>
            </a:r>
            <a:r>
              <a:rPr sz="1000" spc="-45">
                <a:solidFill>
                  <a:srgbClr val="052369"/>
                </a:solidFill>
                <a:latin typeface="Geneva"/>
                <a:cs typeface="Geneva"/>
              </a:rPr>
              <a:t>of</a:t>
            </a:r>
            <a:r>
              <a:rPr sz="1000" spc="-90">
                <a:solidFill>
                  <a:srgbClr val="052369"/>
                </a:solidFill>
                <a:latin typeface="Geneva"/>
                <a:cs typeface="Geneva"/>
              </a:rPr>
              <a:t> </a:t>
            </a:r>
            <a:r>
              <a:rPr sz="1000">
                <a:solidFill>
                  <a:srgbClr val="052369"/>
                </a:solidFill>
                <a:latin typeface="Geneva"/>
                <a:cs typeface="Geneva"/>
              </a:rPr>
              <a:t>all</a:t>
            </a:r>
            <a:r>
              <a:rPr sz="1000" spc="-90">
                <a:solidFill>
                  <a:srgbClr val="052369"/>
                </a:solidFill>
                <a:latin typeface="Geneva"/>
                <a:cs typeface="Geneva"/>
              </a:rPr>
              <a:t> </a:t>
            </a:r>
            <a:r>
              <a:rPr sz="1000" spc="-45">
                <a:solidFill>
                  <a:srgbClr val="052369"/>
                </a:solidFill>
                <a:latin typeface="Geneva"/>
                <a:cs typeface="Geneva"/>
              </a:rPr>
              <a:t>relevant</a:t>
            </a:r>
            <a:r>
              <a:rPr sz="1000" spc="-90">
                <a:solidFill>
                  <a:srgbClr val="052369"/>
                </a:solidFill>
                <a:latin typeface="Geneva"/>
                <a:cs typeface="Geneva"/>
              </a:rPr>
              <a:t> </a:t>
            </a:r>
            <a:r>
              <a:rPr sz="1000" spc="-45">
                <a:solidFill>
                  <a:srgbClr val="052369"/>
                </a:solidFill>
                <a:latin typeface="Geneva"/>
                <a:cs typeface="Geneva"/>
              </a:rPr>
              <a:t>data</a:t>
            </a:r>
            <a:r>
              <a:rPr sz="1000" spc="-90">
                <a:solidFill>
                  <a:srgbClr val="052369"/>
                </a:solidFill>
                <a:latin typeface="Geneva"/>
                <a:cs typeface="Geneva"/>
              </a:rPr>
              <a:t> </a:t>
            </a:r>
            <a:r>
              <a:rPr sz="1000" spc="-40">
                <a:solidFill>
                  <a:srgbClr val="052369"/>
                </a:solidFill>
                <a:latin typeface="Geneva"/>
                <a:cs typeface="Geneva"/>
              </a:rPr>
              <a:t>provided</a:t>
            </a:r>
            <a:r>
              <a:rPr sz="1000" spc="-90">
                <a:solidFill>
                  <a:srgbClr val="052369"/>
                </a:solidFill>
                <a:latin typeface="Geneva"/>
                <a:cs typeface="Geneva"/>
              </a:rPr>
              <a:t> </a:t>
            </a:r>
            <a:r>
              <a:rPr sz="1000" spc="-10">
                <a:solidFill>
                  <a:srgbClr val="052369"/>
                </a:solidFill>
                <a:latin typeface="Geneva"/>
                <a:cs typeface="Geneva"/>
              </a:rPr>
              <a:t>in</a:t>
            </a:r>
            <a:r>
              <a:rPr sz="1000" spc="-90">
                <a:solidFill>
                  <a:srgbClr val="052369"/>
                </a:solidFill>
                <a:latin typeface="Geneva"/>
                <a:cs typeface="Geneva"/>
              </a:rPr>
              <a:t> </a:t>
            </a:r>
            <a:r>
              <a:rPr sz="1000" spc="-35">
                <a:solidFill>
                  <a:srgbClr val="052369"/>
                </a:solidFill>
                <a:latin typeface="Geneva"/>
                <a:cs typeface="Geneva"/>
              </a:rPr>
              <a:t>this</a:t>
            </a:r>
            <a:r>
              <a:rPr sz="1000" spc="-90">
                <a:solidFill>
                  <a:srgbClr val="052369"/>
                </a:solidFill>
                <a:latin typeface="Geneva"/>
                <a:cs typeface="Geneva"/>
              </a:rPr>
              <a:t> </a:t>
            </a:r>
            <a:r>
              <a:rPr sz="1000" spc="-40">
                <a:solidFill>
                  <a:srgbClr val="052369"/>
                </a:solidFill>
                <a:latin typeface="Geneva"/>
                <a:cs typeface="Geneva"/>
              </a:rPr>
              <a:t>presentation</a:t>
            </a:r>
            <a:r>
              <a:rPr sz="1000" spc="-90">
                <a:solidFill>
                  <a:srgbClr val="052369"/>
                </a:solidFill>
                <a:latin typeface="Geneva"/>
                <a:cs typeface="Geneva"/>
              </a:rPr>
              <a:t> </a:t>
            </a:r>
            <a:r>
              <a:rPr sz="1000" spc="-25">
                <a:solidFill>
                  <a:srgbClr val="052369"/>
                </a:solidFill>
                <a:latin typeface="Geneva"/>
                <a:cs typeface="Geneva"/>
              </a:rPr>
              <a:t>and</a:t>
            </a:r>
            <a:r>
              <a:rPr sz="1000" spc="-90">
                <a:solidFill>
                  <a:srgbClr val="052369"/>
                </a:solidFill>
                <a:latin typeface="Geneva"/>
                <a:cs typeface="Geneva"/>
              </a:rPr>
              <a:t> </a:t>
            </a:r>
            <a:r>
              <a:rPr sz="1000" spc="-50">
                <a:solidFill>
                  <a:srgbClr val="052369"/>
                </a:solidFill>
                <a:latin typeface="Geneva"/>
                <a:cs typeface="Geneva"/>
              </a:rPr>
              <a:t>any</a:t>
            </a:r>
            <a:r>
              <a:rPr sz="1000" spc="-90">
                <a:solidFill>
                  <a:srgbClr val="052369"/>
                </a:solidFill>
                <a:latin typeface="Geneva"/>
                <a:cs typeface="Geneva"/>
              </a:rPr>
              <a:t> </a:t>
            </a:r>
            <a:r>
              <a:rPr sz="1000" spc="-35">
                <a:solidFill>
                  <a:srgbClr val="052369"/>
                </a:solidFill>
                <a:latin typeface="Geneva"/>
                <a:cs typeface="Geneva"/>
              </a:rPr>
              <a:t>prospectus</a:t>
            </a:r>
            <a:r>
              <a:rPr sz="1000" spc="-90">
                <a:solidFill>
                  <a:srgbClr val="052369"/>
                </a:solidFill>
                <a:latin typeface="Geneva"/>
                <a:cs typeface="Geneva"/>
              </a:rPr>
              <a:t> </a:t>
            </a:r>
            <a:r>
              <a:rPr sz="1000" spc="-85">
                <a:solidFill>
                  <a:srgbClr val="052369"/>
                </a:solidFill>
                <a:latin typeface="Geneva"/>
                <a:cs typeface="Geneva"/>
              </a:rPr>
              <a:t>to</a:t>
            </a:r>
            <a:r>
              <a:rPr sz="1000" spc="-90">
                <a:solidFill>
                  <a:srgbClr val="052369"/>
                </a:solidFill>
                <a:latin typeface="Geneva"/>
                <a:cs typeface="Geneva"/>
              </a:rPr>
              <a:t> </a:t>
            </a:r>
            <a:r>
              <a:rPr sz="1000" spc="-45">
                <a:solidFill>
                  <a:srgbClr val="052369"/>
                </a:solidFill>
                <a:latin typeface="Geneva"/>
                <a:cs typeface="Geneva"/>
              </a:rPr>
              <a:t>be</a:t>
            </a:r>
            <a:r>
              <a:rPr sz="1000" spc="-90">
                <a:solidFill>
                  <a:srgbClr val="052369"/>
                </a:solidFill>
                <a:latin typeface="Geneva"/>
                <a:cs typeface="Geneva"/>
              </a:rPr>
              <a:t> </a:t>
            </a:r>
            <a:r>
              <a:rPr sz="1000" spc="-25">
                <a:solidFill>
                  <a:srgbClr val="052369"/>
                </a:solidFill>
                <a:latin typeface="Geneva"/>
                <a:cs typeface="Geneva"/>
              </a:rPr>
              <a:t>published</a:t>
            </a:r>
            <a:r>
              <a:rPr sz="1000" spc="-85">
                <a:solidFill>
                  <a:srgbClr val="052369"/>
                </a:solidFill>
                <a:latin typeface="Geneva"/>
                <a:cs typeface="Geneva"/>
              </a:rPr>
              <a:t> </a:t>
            </a:r>
            <a:r>
              <a:rPr sz="1000" spc="-80">
                <a:solidFill>
                  <a:srgbClr val="052369"/>
                </a:solidFill>
                <a:latin typeface="Geneva"/>
                <a:cs typeface="Geneva"/>
              </a:rPr>
              <a:t>by</a:t>
            </a:r>
            <a:r>
              <a:rPr sz="1000" spc="-90">
                <a:solidFill>
                  <a:srgbClr val="052369"/>
                </a:solidFill>
                <a:latin typeface="Geneva"/>
                <a:cs typeface="Geneva"/>
              </a:rPr>
              <a:t> </a:t>
            </a:r>
            <a:r>
              <a:rPr sz="1000" spc="-65">
                <a:solidFill>
                  <a:srgbClr val="052369"/>
                </a:solidFill>
                <a:latin typeface="Geneva"/>
                <a:cs typeface="Geneva"/>
              </a:rPr>
              <a:t>the</a:t>
            </a:r>
            <a:r>
              <a:rPr sz="1000" spc="-90">
                <a:solidFill>
                  <a:srgbClr val="052369"/>
                </a:solidFill>
                <a:latin typeface="Geneva"/>
                <a:cs typeface="Geneva"/>
              </a:rPr>
              <a:t> </a:t>
            </a:r>
            <a:r>
              <a:rPr sz="1000" spc="-35">
                <a:solidFill>
                  <a:srgbClr val="052369"/>
                </a:solidFill>
                <a:latin typeface="Geneva"/>
                <a:cs typeface="Geneva"/>
              </a:rPr>
              <a:t>Company</a:t>
            </a:r>
            <a:r>
              <a:rPr sz="1000" spc="-90">
                <a:solidFill>
                  <a:srgbClr val="052369"/>
                </a:solidFill>
                <a:latin typeface="Geneva"/>
                <a:cs typeface="Geneva"/>
              </a:rPr>
              <a:t> </a:t>
            </a:r>
            <a:r>
              <a:rPr sz="1000" spc="-25">
                <a:solidFill>
                  <a:srgbClr val="052369"/>
                </a:solidFill>
                <a:latin typeface="Geneva"/>
                <a:cs typeface="Geneva"/>
              </a:rPr>
              <a:t>and</a:t>
            </a:r>
            <a:r>
              <a:rPr sz="1000" spc="-90">
                <a:solidFill>
                  <a:srgbClr val="052369"/>
                </a:solidFill>
                <a:latin typeface="Geneva"/>
                <a:cs typeface="Geneva"/>
              </a:rPr>
              <a:t> </a:t>
            </a:r>
            <a:r>
              <a:rPr sz="1000" spc="-60">
                <a:solidFill>
                  <a:srgbClr val="052369"/>
                </a:solidFill>
                <a:latin typeface="Geneva"/>
                <a:cs typeface="Geneva"/>
              </a:rPr>
              <a:t>you</a:t>
            </a:r>
            <a:r>
              <a:rPr sz="1000" spc="-90">
                <a:solidFill>
                  <a:srgbClr val="052369"/>
                </a:solidFill>
                <a:latin typeface="Geneva"/>
                <a:cs typeface="Geneva"/>
              </a:rPr>
              <a:t> </a:t>
            </a:r>
            <a:r>
              <a:rPr sz="1000" spc="-35">
                <a:solidFill>
                  <a:srgbClr val="052369"/>
                </a:solidFill>
                <a:latin typeface="Geneva"/>
                <a:cs typeface="Geneva"/>
              </a:rPr>
              <a:t>are</a:t>
            </a:r>
            <a:r>
              <a:rPr sz="1000" spc="-90">
                <a:solidFill>
                  <a:srgbClr val="052369"/>
                </a:solidFill>
                <a:latin typeface="Geneva"/>
                <a:cs typeface="Geneva"/>
              </a:rPr>
              <a:t> </a:t>
            </a:r>
            <a:r>
              <a:rPr sz="1000" spc="-30">
                <a:solidFill>
                  <a:srgbClr val="052369"/>
                </a:solidFill>
                <a:latin typeface="Geneva"/>
                <a:cs typeface="Geneva"/>
              </a:rPr>
              <a:t>advised  </a:t>
            </a:r>
            <a:r>
              <a:rPr sz="1000" spc="-85">
                <a:solidFill>
                  <a:srgbClr val="052369"/>
                </a:solidFill>
                <a:latin typeface="Geneva"/>
                <a:cs typeface="Geneva"/>
              </a:rPr>
              <a:t>to</a:t>
            </a:r>
            <a:r>
              <a:rPr sz="1000" spc="-60">
                <a:solidFill>
                  <a:srgbClr val="052369"/>
                </a:solidFill>
                <a:latin typeface="Geneva"/>
                <a:cs typeface="Geneva"/>
              </a:rPr>
              <a:t> </a:t>
            </a:r>
            <a:r>
              <a:rPr sz="1000" spc="-25">
                <a:solidFill>
                  <a:srgbClr val="052369"/>
                </a:solidFill>
                <a:latin typeface="Geneva"/>
                <a:cs typeface="Geneva"/>
              </a:rPr>
              <a:t>seek</a:t>
            </a:r>
            <a:r>
              <a:rPr sz="1000" spc="-55">
                <a:solidFill>
                  <a:srgbClr val="052369"/>
                </a:solidFill>
                <a:latin typeface="Geneva"/>
                <a:cs typeface="Geneva"/>
              </a:rPr>
              <a:t> </a:t>
            </a:r>
            <a:r>
              <a:rPr sz="1000" spc="-50">
                <a:solidFill>
                  <a:srgbClr val="052369"/>
                </a:solidFill>
                <a:latin typeface="Geneva"/>
                <a:cs typeface="Geneva"/>
              </a:rPr>
              <a:t>expert</a:t>
            </a:r>
            <a:r>
              <a:rPr sz="1000" spc="-60">
                <a:solidFill>
                  <a:srgbClr val="052369"/>
                </a:solidFill>
                <a:latin typeface="Geneva"/>
                <a:cs typeface="Geneva"/>
              </a:rPr>
              <a:t> </a:t>
            </a:r>
            <a:r>
              <a:rPr sz="1000" spc="-30">
                <a:solidFill>
                  <a:srgbClr val="052369"/>
                </a:solidFill>
                <a:latin typeface="Geneva"/>
                <a:cs typeface="Geneva"/>
              </a:rPr>
              <a:t>advice</a:t>
            </a:r>
            <a:r>
              <a:rPr sz="1000" spc="-55">
                <a:solidFill>
                  <a:srgbClr val="052369"/>
                </a:solidFill>
                <a:latin typeface="Geneva"/>
                <a:cs typeface="Geneva"/>
              </a:rPr>
              <a:t> </a:t>
            </a:r>
            <a:r>
              <a:rPr sz="1000" spc="-45">
                <a:solidFill>
                  <a:srgbClr val="052369"/>
                </a:solidFill>
                <a:latin typeface="Geneva"/>
                <a:cs typeface="Geneva"/>
              </a:rPr>
              <a:t>before</a:t>
            </a:r>
            <a:r>
              <a:rPr sz="1000" spc="-55">
                <a:solidFill>
                  <a:srgbClr val="052369"/>
                </a:solidFill>
                <a:latin typeface="Geneva"/>
                <a:cs typeface="Geneva"/>
              </a:rPr>
              <a:t> </a:t>
            </a:r>
            <a:r>
              <a:rPr sz="1000" spc="-20">
                <a:solidFill>
                  <a:srgbClr val="052369"/>
                </a:solidFill>
                <a:latin typeface="Geneva"/>
                <a:cs typeface="Geneva"/>
              </a:rPr>
              <a:t>making</a:t>
            </a:r>
            <a:r>
              <a:rPr sz="1000" spc="-60">
                <a:solidFill>
                  <a:srgbClr val="052369"/>
                </a:solidFill>
                <a:latin typeface="Geneva"/>
                <a:cs typeface="Geneva"/>
              </a:rPr>
              <a:t> </a:t>
            </a:r>
            <a:r>
              <a:rPr sz="1000" spc="-50">
                <a:solidFill>
                  <a:srgbClr val="052369"/>
                </a:solidFill>
                <a:latin typeface="Geneva"/>
                <a:cs typeface="Geneva"/>
              </a:rPr>
              <a:t>any</a:t>
            </a:r>
            <a:r>
              <a:rPr sz="1000" spc="-55">
                <a:solidFill>
                  <a:srgbClr val="052369"/>
                </a:solidFill>
                <a:latin typeface="Geneva"/>
                <a:cs typeface="Geneva"/>
              </a:rPr>
              <a:t> </a:t>
            </a:r>
            <a:r>
              <a:rPr sz="1000" spc="-45">
                <a:solidFill>
                  <a:srgbClr val="052369"/>
                </a:solidFill>
                <a:latin typeface="Geneva"/>
                <a:cs typeface="Geneva"/>
              </a:rPr>
              <a:t>investment</a:t>
            </a:r>
            <a:r>
              <a:rPr sz="1000" spc="-60">
                <a:solidFill>
                  <a:srgbClr val="052369"/>
                </a:solidFill>
                <a:latin typeface="Geneva"/>
                <a:cs typeface="Geneva"/>
              </a:rPr>
              <a:t> </a:t>
            </a:r>
            <a:r>
              <a:rPr sz="1000" spc="-20">
                <a:solidFill>
                  <a:srgbClr val="052369"/>
                </a:solidFill>
                <a:latin typeface="Geneva"/>
                <a:cs typeface="Geneva"/>
              </a:rPr>
              <a:t>decision.</a:t>
            </a:r>
            <a:r>
              <a:rPr sz="1000" spc="-55">
                <a:solidFill>
                  <a:srgbClr val="052369"/>
                </a:solidFill>
                <a:latin typeface="Geneva"/>
                <a:cs typeface="Geneva"/>
              </a:rPr>
              <a:t> </a:t>
            </a:r>
            <a:r>
              <a:rPr sz="1000">
                <a:solidFill>
                  <a:srgbClr val="052369"/>
                </a:solidFill>
                <a:latin typeface="Geneva"/>
                <a:cs typeface="Geneva"/>
              </a:rPr>
              <a:t>In</a:t>
            </a:r>
            <a:r>
              <a:rPr sz="1000" spc="-55">
                <a:solidFill>
                  <a:srgbClr val="052369"/>
                </a:solidFill>
                <a:latin typeface="Geneva"/>
                <a:cs typeface="Geneva"/>
              </a:rPr>
              <a:t> </a:t>
            </a:r>
            <a:r>
              <a:rPr sz="1000" spc="-35">
                <a:solidFill>
                  <a:srgbClr val="052369"/>
                </a:solidFill>
                <a:latin typeface="Geneva"/>
                <a:cs typeface="Geneva"/>
              </a:rPr>
              <a:t>this</a:t>
            </a:r>
            <a:r>
              <a:rPr sz="1000" spc="-60">
                <a:solidFill>
                  <a:srgbClr val="052369"/>
                </a:solidFill>
                <a:latin typeface="Geneva"/>
                <a:cs typeface="Geneva"/>
              </a:rPr>
              <a:t> </a:t>
            </a:r>
            <a:r>
              <a:rPr sz="1000" spc="-50">
                <a:solidFill>
                  <a:srgbClr val="052369"/>
                </a:solidFill>
                <a:latin typeface="Geneva"/>
                <a:cs typeface="Geneva"/>
              </a:rPr>
              <a:t>notice,</a:t>
            </a:r>
            <a:r>
              <a:rPr sz="1000" spc="-55">
                <a:solidFill>
                  <a:srgbClr val="052369"/>
                </a:solidFill>
                <a:latin typeface="Geneva"/>
                <a:cs typeface="Geneva"/>
              </a:rPr>
              <a:t> </a:t>
            </a:r>
            <a:r>
              <a:rPr sz="1000" spc="-45">
                <a:solidFill>
                  <a:srgbClr val="052369"/>
                </a:solidFill>
                <a:latin typeface="Geneva"/>
                <a:cs typeface="Geneva"/>
              </a:rPr>
              <a:t>“affiliates”</a:t>
            </a:r>
            <a:r>
              <a:rPr sz="1000" spc="-55">
                <a:solidFill>
                  <a:srgbClr val="052369"/>
                </a:solidFill>
                <a:latin typeface="Geneva"/>
                <a:cs typeface="Geneva"/>
              </a:rPr>
              <a:t> </a:t>
            </a:r>
            <a:r>
              <a:rPr sz="1000" spc="-25">
                <a:solidFill>
                  <a:srgbClr val="052369"/>
                </a:solidFill>
                <a:latin typeface="Geneva"/>
                <a:cs typeface="Geneva"/>
              </a:rPr>
              <a:t>includes,</a:t>
            </a:r>
            <a:r>
              <a:rPr sz="1000" spc="-60">
                <a:solidFill>
                  <a:srgbClr val="052369"/>
                </a:solidFill>
                <a:latin typeface="Geneva"/>
                <a:cs typeface="Geneva"/>
              </a:rPr>
              <a:t> </a:t>
            </a:r>
            <a:r>
              <a:rPr sz="1000" spc="-10">
                <a:solidFill>
                  <a:srgbClr val="052369"/>
                </a:solidFill>
                <a:latin typeface="Geneva"/>
                <a:cs typeface="Geneva"/>
              </a:rPr>
              <a:t>in</a:t>
            </a:r>
            <a:r>
              <a:rPr sz="1000" spc="-55">
                <a:solidFill>
                  <a:srgbClr val="052369"/>
                </a:solidFill>
                <a:latin typeface="Geneva"/>
                <a:cs typeface="Geneva"/>
              </a:rPr>
              <a:t> </a:t>
            </a:r>
            <a:r>
              <a:rPr sz="1000" spc="-35">
                <a:solidFill>
                  <a:srgbClr val="052369"/>
                </a:solidFill>
                <a:latin typeface="Geneva"/>
                <a:cs typeface="Geneva"/>
              </a:rPr>
              <a:t>relation</a:t>
            </a:r>
            <a:r>
              <a:rPr sz="1000" spc="-60">
                <a:solidFill>
                  <a:srgbClr val="052369"/>
                </a:solidFill>
                <a:latin typeface="Geneva"/>
                <a:cs typeface="Geneva"/>
              </a:rPr>
              <a:t> </a:t>
            </a:r>
            <a:r>
              <a:rPr sz="1000" spc="-85">
                <a:solidFill>
                  <a:srgbClr val="052369"/>
                </a:solidFill>
                <a:latin typeface="Geneva"/>
                <a:cs typeface="Geneva"/>
              </a:rPr>
              <a:t>to</a:t>
            </a:r>
            <a:r>
              <a:rPr sz="1000" spc="-55">
                <a:solidFill>
                  <a:srgbClr val="052369"/>
                </a:solidFill>
                <a:latin typeface="Geneva"/>
                <a:cs typeface="Geneva"/>
              </a:rPr>
              <a:t> </a:t>
            </a:r>
            <a:r>
              <a:rPr sz="1000" spc="-65">
                <a:solidFill>
                  <a:srgbClr val="052369"/>
                </a:solidFill>
                <a:latin typeface="Geneva"/>
                <a:cs typeface="Geneva"/>
              </a:rPr>
              <a:t>the</a:t>
            </a:r>
            <a:r>
              <a:rPr sz="1000" spc="-55">
                <a:solidFill>
                  <a:srgbClr val="052369"/>
                </a:solidFill>
                <a:latin typeface="Geneva"/>
                <a:cs typeface="Geneva"/>
              </a:rPr>
              <a:t> </a:t>
            </a:r>
            <a:r>
              <a:rPr sz="1000" spc="-45">
                <a:solidFill>
                  <a:srgbClr val="052369"/>
                </a:solidFill>
                <a:latin typeface="Geneva"/>
                <a:cs typeface="Geneva"/>
              </a:rPr>
              <a:t>Company,</a:t>
            </a:r>
            <a:r>
              <a:rPr sz="1000" spc="-60">
                <a:solidFill>
                  <a:srgbClr val="052369"/>
                </a:solidFill>
                <a:latin typeface="Geneva"/>
                <a:cs typeface="Geneva"/>
              </a:rPr>
              <a:t> </a:t>
            </a:r>
            <a:r>
              <a:rPr sz="1000" spc="-45">
                <a:solidFill>
                  <a:srgbClr val="052369"/>
                </a:solidFill>
                <a:latin typeface="Geneva"/>
                <a:cs typeface="Geneva"/>
              </a:rPr>
              <a:t>their</a:t>
            </a:r>
            <a:r>
              <a:rPr sz="1000" spc="-55">
                <a:solidFill>
                  <a:srgbClr val="052369"/>
                </a:solidFill>
                <a:latin typeface="Geneva"/>
                <a:cs typeface="Geneva"/>
              </a:rPr>
              <a:t> </a:t>
            </a:r>
            <a:r>
              <a:rPr sz="1000" spc="-40">
                <a:solidFill>
                  <a:srgbClr val="052369"/>
                </a:solidFill>
                <a:latin typeface="Geneva"/>
                <a:cs typeface="Geneva"/>
              </a:rPr>
              <a:t>respective</a:t>
            </a:r>
            <a:r>
              <a:rPr sz="1000" spc="-55">
                <a:solidFill>
                  <a:srgbClr val="052369"/>
                </a:solidFill>
                <a:latin typeface="Geneva"/>
                <a:cs typeface="Geneva"/>
              </a:rPr>
              <a:t> </a:t>
            </a:r>
            <a:r>
              <a:rPr sz="1000" spc="-25">
                <a:solidFill>
                  <a:srgbClr val="052369"/>
                </a:solidFill>
                <a:latin typeface="Geneva"/>
                <a:cs typeface="Geneva"/>
              </a:rPr>
              <a:t>holding</a:t>
            </a:r>
            <a:r>
              <a:rPr sz="1000" spc="-60">
                <a:solidFill>
                  <a:srgbClr val="052369"/>
                </a:solidFill>
                <a:latin typeface="Geneva"/>
                <a:cs typeface="Geneva"/>
              </a:rPr>
              <a:t> </a:t>
            </a:r>
            <a:r>
              <a:rPr sz="1000" spc="-25">
                <a:solidFill>
                  <a:srgbClr val="052369"/>
                </a:solidFill>
                <a:latin typeface="Geneva"/>
                <a:cs typeface="Geneva"/>
              </a:rPr>
              <a:t>companies,</a:t>
            </a:r>
            <a:r>
              <a:rPr sz="1000" spc="-55">
                <a:solidFill>
                  <a:srgbClr val="052369"/>
                </a:solidFill>
                <a:latin typeface="Geneva"/>
                <a:cs typeface="Geneva"/>
              </a:rPr>
              <a:t> </a:t>
            </a:r>
            <a:r>
              <a:rPr sz="1000" spc="-20">
                <a:solidFill>
                  <a:srgbClr val="052369"/>
                </a:solidFill>
                <a:latin typeface="Geneva"/>
                <a:cs typeface="Geneva"/>
              </a:rPr>
              <a:t>companies</a:t>
            </a:r>
            <a:r>
              <a:rPr sz="1000" spc="-60">
                <a:solidFill>
                  <a:srgbClr val="052369"/>
                </a:solidFill>
                <a:latin typeface="Geneva"/>
                <a:cs typeface="Geneva"/>
              </a:rPr>
              <a:t> </a:t>
            </a:r>
            <a:r>
              <a:rPr sz="1000" spc="-35">
                <a:solidFill>
                  <a:srgbClr val="052369"/>
                </a:solidFill>
                <a:latin typeface="Geneva"/>
                <a:cs typeface="Geneva"/>
              </a:rPr>
              <a:t>under</a:t>
            </a:r>
            <a:r>
              <a:rPr sz="1000" spc="-55">
                <a:solidFill>
                  <a:srgbClr val="052369"/>
                </a:solidFill>
                <a:latin typeface="Geneva"/>
                <a:cs typeface="Geneva"/>
              </a:rPr>
              <a:t> </a:t>
            </a:r>
            <a:r>
              <a:rPr sz="1000" spc="-40">
                <a:solidFill>
                  <a:srgbClr val="052369"/>
                </a:solidFill>
                <a:latin typeface="Geneva"/>
                <a:cs typeface="Geneva"/>
              </a:rPr>
              <a:t>control</a:t>
            </a:r>
            <a:r>
              <a:rPr sz="1000" spc="-55">
                <a:solidFill>
                  <a:srgbClr val="052369"/>
                </a:solidFill>
                <a:latin typeface="Geneva"/>
                <a:cs typeface="Geneva"/>
              </a:rPr>
              <a:t> </a:t>
            </a:r>
            <a:r>
              <a:rPr sz="1000" spc="-45">
                <a:solidFill>
                  <a:srgbClr val="052369"/>
                </a:solidFill>
                <a:latin typeface="Geneva"/>
                <a:cs typeface="Geneva"/>
              </a:rPr>
              <a:t>of</a:t>
            </a:r>
            <a:r>
              <a:rPr sz="1000" spc="-60">
                <a:solidFill>
                  <a:srgbClr val="052369"/>
                </a:solidFill>
                <a:latin typeface="Geneva"/>
                <a:cs typeface="Geneva"/>
              </a:rPr>
              <a:t> </a:t>
            </a:r>
            <a:r>
              <a:rPr sz="1000" spc="-15">
                <a:solidFill>
                  <a:srgbClr val="052369"/>
                </a:solidFill>
                <a:latin typeface="Geneva"/>
                <a:cs typeface="Geneva"/>
              </a:rPr>
              <a:t>such</a:t>
            </a:r>
            <a:r>
              <a:rPr sz="1000" spc="-55">
                <a:solidFill>
                  <a:srgbClr val="052369"/>
                </a:solidFill>
                <a:latin typeface="Geneva"/>
                <a:cs typeface="Geneva"/>
              </a:rPr>
              <a:t> </a:t>
            </a:r>
            <a:r>
              <a:rPr sz="1000" spc="-25">
                <a:solidFill>
                  <a:srgbClr val="052369"/>
                </a:solidFill>
                <a:latin typeface="Geneva"/>
                <a:cs typeface="Geneva"/>
              </a:rPr>
              <a:t>holding  companies,</a:t>
            </a:r>
            <a:r>
              <a:rPr sz="1000" spc="-90">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15">
                <a:solidFill>
                  <a:srgbClr val="052369"/>
                </a:solidFill>
                <a:latin typeface="Geneva"/>
                <a:cs typeface="Geneva"/>
              </a:rPr>
              <a:t>subsidiaries</a:t>
            </a:r>
            <a:r>
              <a:rPr sz="1000" spc="-85">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45">
                <a:solidFill>
                  <a:srgbClr val="052369"/>
                </a:solidFill>
                <a:latin typeface="Geneva"/>
                <a:cs typeface="Geneva"/>
              </a:rPr>
              <a:t>their</a:t>
            </a:r>
            <a:r>
              <a:rPr sz="1000" spc="-90">
                <a:solidFill>
                  <a:srgbClr val="052369"/>
                </a:solidFill>
                <a:latin typeface="Geneva"/>
                <a:cs typeface="Geneva"/>
              </a:rPr>
              <a:t> </a:t>
            </a:r>
            <a:r>
              <a:rPr sz="1000" spc="-40">
                <a:solidFill>
                  <a:srgbClr val="052369"/>
                </a:solidFill>
                <a:latin typeface="Geneva"/>
                <a:cs typeface="Geneva"/>
              </a:rPr>
              <a:t>respective</a:t>
            </a:r>
            <a:r>
              <a:rPr sz="1000" spc="-85">
                <a:solidFill>
                  <a:srgbClr val="052369"/>
                </a:solidFill>
                <a:latin typeface="Geneva"/>
                <a:cs typeface="Geneva"/>
              </a:rPr>
              <a:t> </a:t>
            </a:r>
            <a:r>
              <a:rPr sz="1000" spc="-40">
                <a:solidFill>
                  <a:srgbClr val="052369"/>
                </a:solidFill>
                <a:latin typeface="Geneva"/>
                <a:cs typeface="Geneva"/>
              </a:rPr>
              <a:t>directors,</a:t>
            </a:r>
            <a:r>
              <a:rPr sz="1000" spc="-85">
                <a:solidFill>
                  <a:srgbClr val="052369"/>
                </a:solidFill>
                <a:latin typeface="Geneva"/>
                <a:cs typeface="Geneva"/>
              </a:rPr>
              <a:t> </a:t>
            </a:r>
            <a:r>
              <a:rPr sz="1000" spc="-35">
                <a:solidFill>
                  <a:srgbClr val="052369"/>
                </a:solidFill>
                <a:latin typeface="Geneva"/>
                <a:cs typeface="Geneva"/>
              </a:rPr>
              <a:t>officers,</a:t>
            </a:r>
            <a:r>
              <a:rPr sz="1000" spc="-90">
                <a:solidFill>
                  <a:srgbClr val="052369"/>
                </a:solidFill>
                <a:latin typeface="Geneva"/>
                <a:cs typeface="Geneva"/>
              </a:rPr>
              <a:t> </a:t>
            </a:r>
            <a:r>
              <a:rPr sz="1000" spc="-40">
                <a:solidFill>
                  <a:srgbClr val="052369"/>
                </a:solidFill>
                <a:latin typeface="Geneva"/>
                <a:cs typeface="Geneva"/>
              </a:rPr>
              <a:t>employees,</a:t>
            </a:r>
            <a:r>
              <a:rPr sz="1000" spc="-90">
                <a:solidFill>
                  <a:srgbClr val="052369"/>
                </a:solidFill>
                <a:latin typeface="Geneva"/>
                <a:cs typeface="Geneva"/>
              </a:rPr>
              <a:t> </a:t>
            </a:r>
            <a:r>
              <a:rPr sz="1000" spc="-40">
                <a:solidFill>
                  <a:srgbClr val="052369"/>
                </a:solidFill>
                <a:latin typeface="Geneva"/>
                <a:cs typeface="Geneva"/>
              </a:rPr>
              <a:t>sub-contractors,</a:t>
            </a:r>
            <a:r>
              <a:rPr sz="1000" spc="-90">
                <a:solidFill>
                  <a:srgbClr val="052369"/>
                </a:solidFill>
                <a:latin typeface="Geneva"/>
                <a:cs typeface="Geneva"/>
              </a:rPr>
              <a:t> </a:t>
            </a:r>
            <a:r>
              <a:rPr sz="1000" spc="-40">
                <a:solidFill>
                  <a:srgbClr val="052369"/>
                </a:solidFill>
                <a:latin typeface="Geneva"/>
                <a:cs typeface="Geneva"/>
              </a:rPr>
              <a:t>agents</a:t>
            </a:r>
            <a:r>
              <a:rPr sz="1000" spc="-85">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45">
                <a:solidFill>
                  <a:srgbClr val="052369"/>
                </a:solidFill>
                <a:latin typeface="Geneva"/>
                <a:cs typeface="Geneva"/>
              </a:rPr>
              <a:t>representatives.</a:t>
            </a:r>
            <a:endParaRPr sz="1000">
              <a:latin typeface="Geneva"/>
              <a:cs typeface="Geneva"/>
            </a:endParaRPr>
          </a:p>
          <a:p>
            <a:pPr marL="12700" marR="5080" algn="just">
              <a:lnSpc>
                <a:spcPct val="100000"/>
              </a:lnSpc>
              <a:spcBef>
                <a:spcPts val="850"/>
              </a:spcBef>
            </a:pPr>
            <a:r>
              <a:rPr sz="1000" spc="-45">
                <a:solidFill>
                  <a:srgbClr val="052369"/>
                </a:solidFill>
                <a:latin typeface="Geneva"/>
                <a:cs typeface="Geneva"/>
              </a:rPr>
              <a:t>The</a:t>
            </a:r>
            <a:r>
              <a:rPr sz="1000" spc="-125">
                <a:solidFill>
                  <a:srgbClr val="052369"/>
                </a:solidFill>
                <a:latin typeface="Geneva"/>
                <a:cs typeface="Geneva"/>
              </a:rPr>
              <a:t> </a:t>
            </a:r>
            <a:r>
              <a:rPr sz="1000" spc="-45">
                <a:solidFill>
                  <a:srgbClr val="052369"/>
                </a:solidFill>
                <a:latin typeface="Geneva"/>
                <a:cs typeface="Geneva"/>
              </a:rPr>
              <a:t>information</a:t>
            </a:r>
            <a:r>
              <a:rPr sz="1000" spc="-125">
                <a:solidFill>
                  <a:srgbClr val="052369"/>
                </a:solidFill>
                <a:latin typeface="Geneva"/>
                <a:cs typeface="Geneva"/>
              </a:rPr>
              <a:t> </a:t>
            </a:r>
            <a:r>
              <a:rPr sz="1000" spc="-30">
                <a:solidFill>
                  <a:srgbClr val="052369"/>
                </a:solidFill>
                <a:latin typeface="Geneva"/>
                <a:cs typeface="Geneva"/>
              </a:rPr>
              <a:t>and</a:t>
            </a:r>
            <a:r>
              <a:rPr sz="1000" spc="-125">
                <a:solidFill>
                  <a:srgbClr val="052369"/>
                </a:solidFill>
                <a:latin typeface="Geneva"/>
                <a:cs typeface="Geneva"/>
              </a:rPr>
              <a:t> </a:t>
            </a:r>
            <a:r>
              <a:rPr sz="1000" spc="-30">
                <a:solidFill>
                  <a:srgbClr val="052369"/>
                </a:solidFill>
                <a:latin typeface="Geneva"/>
                <a:cs typeface="Geneva"/>
              </a:rPr>
              <a:t>opinions</a:t>
            </a:r>
            <a:r>
              <a:rPr sz="1000" spc="-120">
                <a:solidFill>
                  <a:srgbClr val="052369"/>
                </a:solidFill>
                <a:latin typeface="Geneva"/>
                <a:cs typeface="Geneva"/>
              </a:rPr>
              <a:t> </a:t>
            </a:r>
            <a:r>
              <a:rPr sz="1000" spc="-40">
                <a:solidFill>
                  <a:srgbClr val="052369"/>
                </a:solidFill>
                <a:latin typeface="Geneva"/>
                <a:cs typeface="Geneva"/>
              </a:rPr>
              <a:t>contained</a:t>
            </a:r>
            <a:r>
              <a:rPr sz="1000" spc="-125">
                <a:solidFill>
                  <a:srgbClr val="052369"/>
                </a:solidFill>
                <a:latin typeface="Geneva"/>
                <a:cs typeface="Geneva"/>
              </a:rPr>
              <a:t> </a:t>
            </a:r>
            <a:r>
              <a:rPr sz="1000" spc="-15">
                <a:solidFill>
                  <a:srgbClr val="052369"/>
                </a:solidFill>
                <a:latin typeface="Geneva"/>
                <a:cs typeface="Geneva"/>
              </a:rPr>
              <a:t>in</a:t>
            </a:r>
            <a:r>
              <a:rPr sz="1000" spc="-125">
                <a:solidFill>
                  <a:srgbClr val="052369"/>
                </a:solidFill>
                <a:latin typeface="Geneva"/>
                <a:cs typeface="Geneva"/>
              </a:rPr>
              <a:t> </a:t>
            </a:r>
            <a:r>
              <a:rPr sz="1000" spc="-45">
                <a:solidFill>
                  <a:srgbClr val="052369"/>
                </a:solidFill>
                <a:latin typeface="Geneva"/>
                <a:cs typeface="Geneva"/>
              </a:rPr>
              <a:t>this</a:t>
            </a:r>
            <a:r>
              <a:rPr sz="1000" spc="-114">
                <a:solidFill>
                  <a:srgbClr val="052369"/>
                </a:solidFill>
                <a:latin typeface="Geneva"/>
                <a:cs typeface="Geneva"/>
              </a:rPr>
              <a:t> </a:t>
            </a:r>
            <a:r>
              <a:rPr sz="1000" spc="-50">
                <a:solidFill>
                  <a:srgbClr val="052369"/>
                </a:solidFill>
                <a:latin typeface="Geneva"/>
                <a:cs typeface="Geneva"/>
              </a:rPr>
              <a:t>presentation</a:t>
            </a:r>
            <a:r>
              <a:rPr sz="1000" spc="-125">
                <a:solidFill>
                  <a:srgbClr val="052369"/>
                </a:solidFill>
                <a:latin typeface="Geneva"/>
                <a:cs typeface="Geneva"/>
              </a:rPr>
              <a:t> </a:t>
            </a:r>
            <a:r>
              <a:rPr sz="1000" spc="-40">
                <a:solidFill>
                  <a:srgbClr val="052369"/>
                </a:solidFill>
                <a:latin typeface="Geneva"/>
                <a:cs typeface="Geneva"/>
              </a:rPr>
              <a:t>are</a:t>
            </a:r>
            <a:r>
              <a:rPr sz="1000" spc="-125">
                <a:solidFill>
                  <a:srgbClr val="052369"/>
                </a:solidFill>
                <a:latin typeface="Geneva"/>
                <a:cs typeface="Geneva"/>
              </a:rPr>
              <a:t> </a:t>
            </a:r>
            <a:r>
              <a:rPr sz="1000" spc="-50">
                <a:solidFill>
                  <a:srgbClr val="052369"/>
                </a:solidFill>
                <a:latin typeface="Geneva"/>
                <a:cs typeface="Geneva"/>
              </a:rPr>
              <a:t>provided</a:t>
            </a:r>
            <a:r>
              <a:rPr sz="1000" spc="-125">
                <a:solidFill>
                  <a:srgbClr val="052369"/>
                </a:solidFill>
                <a:latin typeface="Geneva"/>
                <a:cs typeface="Geneva"/>
              </a:rPr>
              <a:t> </a:t>
            </a:r>
            <a:r>
              <a:rPr sz="1000" spc="-10">
                <a:solidFill>
                  <a:srgbClr val="052369"/>
                </a:solidFill>
                <a:latin typeface="Geneva"/>
                <a:cs typeface="Geneva"/>
              </a:rPr>
              <a:t>as</a:t>
            </a:r>
            <a:r>
              <a:rPr sz="1000" spc="-120">
                <a:solidFill>
                  <a:srgbClr val="052369"/>
                </a:solidFill>
                <a:latin typeface="Geneva"/>
                <a:cs typeface="Geneva"/>
              </a:rPr>
              <a:t> </a:t>
            </a:r>
            <a:r>
              <a:rPr sz="1000" spc="-70">
                <a:solidFill>
                  <a:srgbClr val="052369"/>
                </a:solidFill>
                <a:latin typeface="Geneva"/>
                <a:cs typeface="Geneva"/>
              </a:rPr>
              <a:t>at</a:t>
            </a:r>
            <a:r>
              <a:rPr sz="1000" spc="-114">
                <a:solidFill>
                  <a:srgbClr val="052369"/>
                </a:solidFill>
                <a:latin typeface="Geneva"/>
                <a:cs typeface="Geneva"/>
              </a:rPr>
              <a:t> </a:t>
            </a:r>
            <a:r>
              <a:rPr sz="1000" spc="-70">
                <a:solidFill>
                  <a:srgbClr val="052369"/>
                </a:solidFill>
                <a:latin typeface="Geneva"/>
                <a:cs typeface="Geneva"/>
              </a:rPr>
              <a:t>the</a:t>
            </a:r>
            <a:r>
              <a:rPr sz="1000" spc="-125">
                <a:solidFill>
                  <a:srgbClr val="052369"/>
                </a:solidFill>
                <a:latin typeface="Geneva"/>
                <a:cs typeface="Geneva"/>
              </a:rPr>
              <a:t> </a:t>
            </a:r>
            <a:r>
              <a:rPr sz="1000" spc="-65">
                <a:solidFill>
                  <a:srgbClr val="052369"/>
                </a:solidFill>
                <a:latin typeface="Geneva"/>
                <a:cs typeface="Geneva"/>
              </a:rPr>
              <a:t>date</a:t>
            </a:r>
            <a:r>
              <a:rPr sz="1000" spc="-125">
                <a:solidFill>
                  <a:srgbClr val="052369"/>
                </a:solidFill>
                <a:latin typeface="Geneva"/>
                <a:cs typeface="Geneva"/>
              </a:rPr>
              <a:t> </a:t>
            </a:r>
            <a:r>
              <a:rPr sz="1000" spc="-50">
                <a:solidFill>
                  <a:srgbClr val="052369"/>
                </a:solidFill>
                <a:latin typeface="Geneva"/>
                <a:cs typeface="Geneva"/>
              </a:rPr>
              <a:t>of</a:t>
            </a:r>
            <a:r>
              <a:rPr sz="1000" spc="-125">
                <a:solidFill>
                  <a:srgbClr val="052369"/>
                </a:solidFill>
                <a:latin typeface="Geneva"/>
                <a:cs typeface="Geneva"/>
              </a:rPr>
              <a:t> </a:t>
            </a:r>
            <a:r>
              <a:rPr sz="1000" spc="-45">
                <a:solidFill>
                  <a:srgbClr val="052369"/>
                </a:solidFill>
                <a:latin typeface="Geneva"/>
                <a:cs typeface="Geneva"/>
              </a:rPr>
              <a:t>this</a:t>
            </a:r>
            <a:r>
              <a:rPr sz="1000" spc="-120">
                <a:solidFill>
                  <a:srgbClr val="052369"/>
                </a:solidFill>
                <a:latin typeface="Geneva"/>
                <a:cs typeface="Geneva"/>
              </a:rPr>
              <a:t> </a:t>
            </a:r>
            <a:r>
              <a:rPr sz="1000" spc="-50">
                <a:solidFill>
                  <a:srgbClr val="052369"/>
                </a:solidFill>
                <a:latin typeface="Geneva"/>
                <a:cs typeface="Geneva"/>
              </a:rPr>
              <a:t>presentation</a:t>
            </a:r>
            <a:r>
              <a:rPr sz="1000" spc="-125">
                <a:solidFill>
                  <a:srgbClr val="052369"/>
                </a:solidFill>
                <a:latin typeface="Geneva"/>
                <a:cs typeface="Geneva"/>
              </a:rPr>
              <a:t> </a:t>
            </a:r>
            <a:r>
              <a:rPr sz="1000" spc="-40">
                <a:solidFill>
                  <a:srgbClr val="052369"/>
                </a:solidFill>
                <a:latin typeface="Geneva"/>
                <a:cs typeface="Geneva"/>
              </a:rPr>
              <a:t>(unless</a:t>
            </a:r>
            <a:r>
              <a:rPr sz="1000" spc="-114">
                <a:solidFill>
                  <a:srgbClr val="052369"/>
                </a:solidFill>
                <a:latin typeface="Geneva"/>
                <a:cs typeface="Geneva"/>
              </a:rPr>
              <a:t> </a:t>
            </a:r>
            <a:r>
              <a:rPr sz="1000" spc="-45">
                <a:solidFill>
                  <a:srgbClr val="052369"/>
                </a:solidFill>
                <a:latin typeface="Geneva"/>
                <a:cs typeface="Geneva"/>
              </a:rPr>
              <a:t>otherwise</a:t>
            </a:r>
            <a:r>
              <a:rPr sz="1000" spc="-125">
                <a:solidFill>
                  <a:srgbClr val="052369"/>
                </a:solidFill>
                <a:latin typeface="Geneva"/>
                <a:cs typeface="Geneva"/>
              </a:rPr>
              <a:t> </a:t>
            </a:r>
            <a:r>
              <a:rPr sz="1000" spc="-50">
                <a:solidFill>
                  <a:srgbClr val="052369"/>
                </a:solidFill>
                <a:latin typeface="Geneva"/>
                <a:cs typeface="Geneva"/>
              </a:rPr>
              <a:t>marked)</a:t>
            </a:r>
            <a:r>
              <a:rPr sz="1000" spc="-120">
                <a:solidFill>
                  <a:srgbClr val="052369"/>
                </a:solidFill>
                <a:latin typeface="Geneva"/>
                <a:cs typeface="Geneva"/>
              </a:rPr>
              <a:t> </a:t>
            </a:r>
            <a:r>
              <a:rPr sz="1000" spc="-30">
                <a:solidFill>
                  <a:srgbClr val="052369"/>
                </a:solidFill>
                <a:latin typeface="Geneva"/>
                <a:cs typeface="Geneva"/>
              </a:rPr>
              <a:t>and</a:t>
            </a:r>
            <a:r>
              <a:rPr sz="1000" spc="-125">
                <a:solidFill>
                  <a:srgbClr val="052369"/>
                </a:solidFill>
                <a:latin typeface="Geneva"/>
                <a:cs typeface="Geneva"/>
              </a:rPr>
              <a:t> </a:t>
            </a:r>
            <a:r>
              <a:rPr sz="1000" spc="-40">
                <a:solidFill>
                  <a:srgbClr val="052369"/>
                </a:solidFill>
                <a:latin typeface="Geneva"/>
                <a:cs typeface="Geneva"/>
              </a:rPr>
              <a:t>are</a:t>
            </a:r>
            <a:r>
              <a:rPr sz="1000" spc="-125">
                <a:solidFill>
                  <a:srgbClr val="052369"/>
                </a:solidFill>
                <a:latin typeface="Geneva"/>
                <a:cs typeface="Geneva"/>
              </a:rPr>
              <a:t> </a:t>
            </a:r>
            <a:r>
              <a:rPr sz="1000" spc="-45">
                <a:solidFill>
                  <a:srgbClr val="052369"/>
                </a:solidFill>
                <a:latin typeface="Geneva"/>
                <a:cs typeface="Geneva"/>
              </a:rPr>
              <a:t>subject</a:t>
            </a:r>
            <a:r>
              <a:rPr sz="1000" spc="-114">
                <a:solidFill>
                  <a:srgbClr val="052369"/>
                </a:solidFill>
                <a:latin typeface="Geneva"/>
                <a:cs typeface="Geneva"/>
              </a:rPr>
              <a:t> </a:t>
            </a:r>
            <a:r>
              <a:rPr sz="1000" spc="-90">
                <a:solidFill>
                  <a:srgbClr val="052369"/>
                </a:solidFill>
                <a:latin typeface="Geneva"/>
                <a:cs typeface="Geneva"/>
              </a:rPr>
              <a:t>to</a:t>
            </a:r>
            <a:r>
              <a:rPr sz="1000" spc="-125">
                <a:solidFill>
                  <a:srgbClr val="052369"/>
                </a:solidFill>
                <a:latin typeface="Geneva"/>
                <a:cs typeface="Geneva"/>
              </a:rPr>
              <a:t> </a:t>
            </a:r>
            <a:r>
              <a:rPr sz="1000" spc="-50">
                <a:solidFill>
                  <a:srgbClr val="052369"/>
                </a:solidFill>
                <a:latin typeface="Geneva"/>
                <a:cs typeface="Geneva"/>
              </a:rPr>
              <a:t>verification,</a:t>
            </a:r>
            <a:r>
              <a:rPr sz="1000" spc="-125">
                <a:solidFill>
                  <a:srgbClr val="052369"/>
                </a:solidFill>
                <a:latin typeface="Geneva"/>
                <a:cs typeface="Geneva"/>
              </a:rPr>
              <a:t> </a:t>
            </a:r>
            <a:r>
              <a:rPr sz="1000" spc="-50">
                <a:solidFill>
                  <a:srgbClr val="052369"/>
                </a:solidFill>
                <a:latin typeface="Geneva"/>
                <a:cs typeface="Geneva"/>
              </a:rPr>
              <a:t>change,</a:t>
            </a:r>
            <a:r>
              <a:rPr sz="1000" spc="-125">
                <a:solidFill>
                  <a:srgbClr val="052369"/>
                </a:solidFill>
                <a:latin typeface="Geneva"/>
                <a:cs typeface="Geneva"/>
              </a:rPr>
              <a:t> </a:t>
            </a:r>
            <a:r>
              <a:rPr sz="1000" spc="-40">
                <a:solidFill>
                  <a:srgbClr val="052369"/>
                </a:solidFill>
                <a:latin typeface="Geneva"/>
                <a:cs typeface="Geneva"/>
              </a:rPr>
              <a:t>material</a:t>
            </a:r>
            <a:r>
              <a:rPr sz="1000" spc="-125">
                <a:solidFill>
                  <a:srgbClr val="052369"/>
                </a:solidFill>
                <a:latin typeface="Geneva"/>
                <a:cs typeface="Geneva"/>
              </a:rPr>
              <a:t> </a:t>
            </a:r>
            <a:r>
              <a:rPr sz="1000" spc="-45">
                <a:solidFill>
                  <a:srgbClr val="052369"/>
                </a:solidFill>
                <a:latin typeface="Geneva"/>
                <a:cs typeface="Geneva"/>
              </a:rPr>
              <a:t>updating</a:t>
            </a:r>
            <a:r>
              <a:rPr sz="1000" spc="-125">
                <a:solidFill>
                  <a:srgbClr val="052369"/>
                </a:solidFill>
                <a:latin typeface="Geneva"/>
                <a:cs typeface="Geneva"/>
              </a:rPr>
              <a:t> </a:t>
            </a:r>
            <a:r>
              <a:rPr sz="1000" spc="-30">
                <a:solidFill>
                  <a:srgbClr val="052369"/>
                </a:solidFill>
                <a:latin typeface="Geneva"/>
                <a:cs typeface="Geneva"/>
              </a:rPr>
              <a:t>and</a:t>
            </a:r>
            <a:r>
              <a:rPr sz="1000" spc="-125">
                <a:solidFill>
                  <a:srgbClr val="052369"/>
                </a:solidFill>
                <a:latin typeface="Geneva"/>
                <a:cs typeface="Geneva"/>
              </a:rPr>
              <a:t> </a:t>
            </a:r>
            <a:r>
              <a:rPr sz="1000" spc="-35">
                <a:solidFill>
                  <a:srgbClr val="052369"/>
                </a:solidFill>
                <a:latin typeface="Geneva"/>
                <a:cs typeface="Geneva"/>
              </a:rPr>
              <a:t>revision</a:t>
            </a:r>
            <a:r>
              <a:rPr sz="1000" spc="-100">
                <a:solidFill>
                  <a:srgbClr val="052369"/>
                </a:solidFill>
                <a:latin typeface="Geneva"/>
                <a:cs typeface="Geneva"/>
              </a:rPr>
              <a:t> </a:t>
            </a:r>
            <a:r>
              <a:rPr sz="1000" spc="-25">
                <a:solidFill>
                  <a:srgbClr val="052369"/>
                </a:solidFill>
                <a:latin typeface="Geneva"/>
                <a:cs typeface="Geneva"/>
              </a:rPr>
              <a:t>and  </a:t>
            </a:r>
            <a:r>
              <a:rPr sz="1000" spc="-35">
                <a:solidFill>
                  <a:srgbClr val="052369"/>
                </a:solidFill>
                <a:latin typeface="Geneva"/>
                <a:cs typeface="Geneva"/>
              </a:rPr>
              <a:t>no</a:t>
            </a:r>
            <a:r>
              <a:rPr sz="1000" spc="-90">
                <a:solidFill>
                  <a:srgbClr val="052369"/>
                </a:solidFill>
                <a:latin typeface="Geneva"/>
                <a:cs typeface="Geneva"/>
              </a:rPr>
              <a:t> </a:t>
            </a:r>
            <a:r>
              <a:rPr sz="1000" spc="-25">
                <a:solidFill>
                  <a:srgbClr val="052369"/>
                </a:solidFill>
                <a:latin typeface="Geneva"/>
                <a:cs typeface="Geneva"/>
              </a:rPr>
              <a:t>reliance</a:t>
            </a:r>
            <a:r>
              <a:rPr sz="1000" spc="-90">
                <a:solidFill>
                  <a:srgbClr val="052369"/>
                </a:solidFill>
                <a:latin typeface="Geneva"/>
                <a:cs typeface="Geneva"/>
              </a:rPr>
              <a:t> </a:t>
            </a:r>
            <a:r>
              <a:rPr sz="1000" spc="-50">
                <a:solidFill>
                  <a:srgbClr val="052369"/>
                </a:solidFill>
                <a:latin typeface="Geneva"/>
                <a:cs typeface="Geneva"/>
              </a:rPr>
              <a:t>may</a:t>
            </a:r>
            <a:r>
              <a:rPr sz="1000" spc="-90">
                <a:solidFill>
                  <a:srgbClr val="052369"/>
                </a:solidFill>
                <a:latin typeface="Geneva"/>
                <a:cs typeface="Geneva"/>
              </a:rPr>
              <a:t> </a:t>
            </a:r>
            <a:r>
              <a:rPr sz="1000" spc="-45">
                <a:solidFill>
                  <a:srgbClr val="052369"/>
                </a:solidFill>
                <a:latin typeface="Geneva"/>
                <a:cs typeface="Geneva"/>
              </a:rPr>
              <a:t>be</a:t>
            </a:r>
            <a:r>
              <a:rPr sz="1000" spc="-90">
                <a:solidFill>
                  <a:srgbClr val="052369"/>
                </a:solidFill>
                <a:latin typeface="Geneva"/>
                <a:cs typeface="Geneva"/>
              </a:rPr>
              <a:t> </a:t>
            </a:r>
            <a:r>
              <a:rPr sz="1000" spc="-25">
                <a:solidFill>
                  <a:srgbClr val="052369"/>
                </a:solidFill>
                <a:latin typeface="Geneva"/>
                <a:cs typeface="Geneva"/>
              </a:rPr>
              <a:t>placed</a:t>
            </a:r>
            <a:r>
              <a:rPr sz="1000" spc="-90">
                <a:solidFill>
                  <a:srgbClr val="052369"/>
                </a:solidFill>
                <a:latin typeface="Geneva"/>
                <a:cs typeface="Geneva"/>
              </a:rPr>
              <a:t> </a:t>
            </a:r>
            <a:r>
              <a:rPr sz="1000" spc="-45">
                <a:solidFill>
                  <a:srgbClr val="052369"/>
                </a:solidFill>
                <a:latin typeface="Geneva"/>
                <a:cs typeface="Geneva"/>
              </a:rPr>
              <a:t>for</a:t>
            </a:r>
            <a:r>
              <a:rPr sz="1000" spc="-85">
                <a:solidFill>
                  <a:srgbClr val="052369"/>
                </a:solidFill>
                <a:latin typeface="Geneva"/>
                <a:cs typeface="Geneva"/>
              </a:rPr>
              <a:t> </a:t>
            </a:r>
            <a:r>
              <a:rPr sz="1000" spc="-50">
                <a:solidFill>
                  <a:srgbClr val="052369"/>
                </a:solidFill>
                <a:latin typeface="Geneva"/>
                <a:cs typeface="Geneva"/>
              </a:rPr>
              <a:t>any</a:t>
            </a:r>
            <a:r>
              <a:rPr sz="1000" spc="-90">
                <a:solidFill>
                  <a:srgbClr val="052369"/>
                </a:solidFill>
                <a:latin typeface="Geneva"/>
                <a:cs typeface="Geneva"/>
              </a:rPr>
              <a:t> </a:t>
            </a:r>
            <a:r>
              <a:rPr sz="1000" spc="-25">
                <a:solidFill>
                  <a:srgbClr val="052369"/>
                </a:solidFill>
                <a:latin typeface="Geneva"/>
                <a:cs typeface="Geneva"/>
              </a:rPr>
              <a:t>purposes</a:t>
            </a:r>
            <a:r>
              <a:rPr sz="1000" spc="-90">
                <a:solidFill>
                  <a:srgbClr val="052369"/>
                </a:solidFill>
                <a:latin typeface="Geneva"/>
                <a:cs typeface="Geneva"/>
              </a:rPr>
              <a:t> </a:t>
            </a:r>
            <a:r>
              <a:rPr sz="1000" spc="-45">
                <a:solidFill>
                  <a:srgbClr val="052369"/>
                </a:solidFill>
                <a:latin typeface="Geneva"/>
                <a:cs typeface="Geneva"/>
              </a:rPr>
              <a:t>whatsoever</a:t>
            </a:r>
            <a:r>
              <a:rPr sz="1000" spc="-90">
                <a:solidFill>
                  <a:srgbClr val="052369"/>
                </a:solidFill>
                <a:latin typeface="Geneva"/>
                <a:cs typeface="Geneva"/>
              </a:rPr>
              <a:t> </a:t>
            </a:r>
            <a:r>
              <a:rPr sz="1000" spc="-35">
                <a:solidFill>
                  <a:srgbClr val="052369"/>
                </a:solidFill>
                <a:latin typeface="Geneva"/>
                <a:cs typeface="Geneva"/>
              </a:rPr>
              <a:t>on</a:t>
            </a:r>
            <a:r>
              <a:rPr sz="1000" spc="-90">
                <a:solidFill>
                  <a:srgbClr val="052369"/>
                </a:solidFill>
                <a:latin typeface="Geneva"/>
                <a:cs typeface="Geneva"/>
              </a:rPr>
              <a:t> </a:t>
            </a:r>
            <a:r>
              <a:rPr sz="1000" spc="-65">
                <a:solidFill>
                  <a:srgbClr val="052369"/>
                </a:solidFill>
                <a:latin typeface="Geneva"/>
                <a:cs typeface="Geneva"/>
              </a:rPr>
              <a:t>the</a:t>
            </a:r>
            <a:r>
              <a:rPr sz="1000" spc="-90">
                <a:solidFill>
                  <a:srgbClr val="052369"/>
                </a:solidFill>
                <a:latin typeface="Geneva"/>
                <a:cs typeface="Geneva"/>
              </a:rPr>
              <a:t> </a:t>
            </a:r>
            <a:r>
              <a:rPr sz="1000" spc="-35">
                <a:solidFill>
                  <a:srgbClr val="052369"/>
                </a:solidFill>
                <a:latin typeface="Geneva"/>
                <a:cs typeface="Geneva"/>
              </a:rPr>
              <a:t>information</a:t>
            </a:r>
            <a:r>
              <a:rPr sz="1000" spc="-85">
                <a:solidFill>
                  <a:srgbClr val="052369"/>
                </a:solidFill>
                <a:latin typeface="Geneva"/>
                <a:cs typeface="Geneva"/>
              </a:rPr>
              <a:t> </a:t>
            </a:r>
            <a:r>
              <a:rPr sz="1000" spc="-35">
                <a:solidFill>
                  <a:srgbClr val="052369"/>
                </a:solidFill>
                <a:latin typeface="Geneva"/>
                <a:cs typeface="Geneva"/>
              </a:rPr>
              <a:t>contained</a:t>
            </a:r>
            <a:r>
              <a:rPr sz="1000" spc="-90">
                <a:solidFill>
                  <a:srgbClr val="052369"/>
                </a:solidFill>
                <a:latin typeface="Geneva"/>
                <a:cs typeface="Geneva"/>
              </a:rPr>
              <a:t> </a:t>
            </a:r>
            <a:r>
              <a:rPr sz="1000" spc="-10">
                <a:solidFill>
                  <a:srgbClr val="052369"/>
                </a:solidFill>
                <a:latin typeface="Geneva"/>
                <a:cs typeface="Geneva"/>
              </a:rPr>
              <a:t>in</a:t>
            </a:r>
            <a:r>
              <a:rPr sz="1000" spc="-90">
                <a:solidFill>
                  <a:srgbClr val="052369"/>
                </a:solidFill>
                <a:latin typeface="Geneva"/>
                <a:cs typeface="Geneva"/>
              </a:rPr>
              <a:t> </a:t>
            </a:r>
            <a:r>
              <a:rPr sz="1000" spc="-35">
                <a:solidFill>
                  <a:srgbClr val="052369"/>
                </a:solidFill>
                <a:latin typeface="Geneva"/>
                <a:cs typeface="Geneva"/>
              </a:rPr>
              <a:t>this</a:t>
            </a:r>
            <a:r>
              <a:rPr sz="1000" spc="-90">
                <a:solidFill>
                  <a:srgbClr val="052369"/>
                </a:solidFill>
                <a:latin typeface="Geneva"/>
                <a:cs typeface="Geneva"/>
              </a:rPr>
              <a:t> </a:t>
            </a:r>
            <a:r>
              <a:rPr sz="1000" spc="-40">
                <a:solidFill>
                  <a:srgbClr val="052369"/>
                </a:solidFill>
                <a:latin typeface="Geneva"/>
                <a:cs typeface="Geneva"/>
              </a:rPr>
              <a:t>presentation</a:t>
            </a:r>
            <a:r>
              <a:rPr sz="1000" spc="-90">
                <a:solidFill>
                  <a:srgbClr val="052369"/>
                </a:solidFill>
                <a:latin typeface="Geneva"/>
                <a:cs typeface="Geneva"/>
              </a:rPr>
              <a:t> </a:t>
            </a:r>
            <a:r>
              <a:rPr sz="1000" spc="-40">
                <a:solidFill>
                  <a:srgbClr val="052369"/>
                </a:solidFill>
                <a:latin typeface="Geneva"/>
                <a:cs typeface="Geneva"/>
              </a:rPr>
              <a:t>or</a:t>
            </a:r>
            <a:r>
              <a:rPr sz="1000" spc="-85">
                <a:solidFill>
                  <a:srgbClr val="052369"/>
                </a:solidFill>
                <a:latin typeface="Geneva"/>
                <a:cs typeface="Geneva"/>
              </a:rPr>
              <a:t> </a:t>
            </a:r>
            <a:r>
              <a:rPr sz="1000" spc="-35">
                <a:solidFill>
                  <a:srgbClr val="052369"/>
                </a:solidFill>
                <a:latin typeface="Geneva"/>
                <a:cs typeface="Geneva"/>
              </a:rPr>
              <a:t>on</a:t>
            </a:r>
            <a:r>
              <a:rPr sz="1000" spc="-90">
                <a:solidFill>
                  <a:srgbClr val="052369"/>
                </a:solidFill>
                <a:latin typeface="Geneva"/>
                <a:cs typeface="Geneva"/>
              </a:rPr>
              <a:t> </a:t>
            </a:r>
            <a:r>
              <a:rPr sz="1000" spc="-35">
                <a:solidFill>
                  <a:srgbClr val="052369"/>
                </a:solidFill>
                <a:latin typeface="Geneva"/>
                <a:cs typeface="Geneva"/>
              </a:rPr>
              <a:t>its</a:t>
            </a:r>
            <a:r>
              <a:rPr sz="1000" spc="-90">
                <a:solidFill>
                  <a:srgbClr val="052369"/>
                </a:solidFill>
                <a:latin typeface="Geneva"/>
                <a:cs typeface="Geneva"/>
              </a:rPr>
              <a:t> </a:t>
            </a:r>
            <a:r>
              <a:rPr sz="1000" spc="-45">
                <a:solidFill>
                  <a:srgbClr val="052369"/>
                </a:solidFill>
                <a:latin typeface="Geneva"/>
                <a:cs typeface="Geneva"/>
              </a:rPr>
              <a:t>accuracy,</a:t>
            </a:r>
            <a:r>
              <a:rPr sz="1000" spc="-90">
                <a:solidFill>
                  <a:srgbClr val="052369"/>
                </a:solidFill>
                <a:latin typeface="Geneva"/>
                <a:cs typeface="Geneva"/>
              </a:rPr>
              <a:t> </a:t>
            </a:r>
            <a:r>
              <a:rPr sz="1000" spc="-30">
                <a:solidFill>
                  <a:srgbClr val="052369"/>
                </a:solidFill>
                <a:latin typeface="Geneva"/>
                <a:cs typeface="Geneva"/>
              </a:rPr>
              <a:t>completeness</a:t>
            </a:r>
            <a:r>
              <a:rPr sz="1000" spc="-90">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20">
                <a:solidFill>
                  <a:srgbClr val="052369"/>
                </a:solidFill>
                <a:latin typeface="Geneva"/>
                <a:cs typeface="Geneva"/>
              </a:rPr>
              <a:t>fairness.</a:t>
            </a:r>
            <a:r>
              <a:rPr sz="1000" spc="-85">
                <a:solidFill>
                  <a:srgbClr val="052369"/>
                </a:solidFill>
                <a:latin typeface="Geneva"/>
                <a:cs typeface="Geneva"/>
              </a:rPr>
              <a:t> </a:t>
            </a:r>
            <a:r>
              <a:rPr sz="1000" spc="-15">
                <a:solidFill>
                  <a:srgbClr val="052369"/>
                </a:solidFill>
                <a:latin typeface="Geneva"/>
                <a:cs typeface="Geneva"/>
              </a:rPr>
              <a:t>No</a:t>
            </a:r>
            <a:r>
              <a:rPr sz="1000" spc="-90">
                <a:solidFill>
                  <a:srgbClr val="052369"/>
                </a:solidFill>
                <a:latin typeface="Geneva"/>
                <a:cs typeface="Geneva"/>
              </a:rPr>
              <a:t> </a:t>
            </a:r>
            <a:r>
              <a:rPr sz="1000" spc="-40">
                <a:solidFill>
                  <a:srgbClr val="052369"/>
                </a:solidFill>
                <a:latin typeface="Geneva"/>
                <a:cs typeface="Geneva"/>
              </a:rPr>
              <a:t>representation</a:t>
            </a:r>
            <a:r>
              <a:rPr sz="1000" spc="-90">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55">
                <a:solidFill>
                  <a:srgbClr val="052369"/>
                </a:solidFill>
                <a:latin typeface="Geneva"/>
                <a:cs typeface="Geneva"/>
              </a:rPr>
              <a:t>warranty,</a:t>
            </a:r>
            <a:r>
              <a:rPr sz="1000" spc="-90">
                <a:solidFill>
                  <a:srgbClr val="052369"/>
                </a:solidFill>
                <a:latin typeface="Geneva"/>
                <a:cs typeface="Geneva"/>
              </a:rPr>
              <a:t> </a:t>
            </a:r>
            <a:r>
              <a:rPr sz="1000" spc="-30">
                <a:solidFill>
                  <a:srgbClr val="052369"/>
                </a:solidFill>
                <a:latin typeface="Geneva"/>
                <a:cs typeface="Geneva"/>
              </a:rPr>
              <a:t>express</a:t>
            </a:r>
            <a:r>
              <a:rPr sz="1000" spc="-85">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25">
                <a:solidFill>
                  <a:srgbClr val="052369"/>
                </a:solidFill>
                <a:latin typeface="Geneva"/>
                <a:cs typeface="Geneva"/>
              </a:rPr>
              <a:t>implied,</a:t>
            </a:r>
            <a:r>
              <a:rPr sz="1000" spc="-90">
                <a:solidFill>
                  <a:srgbClr val="052369"/>
                </a:solidFill>
                <a:latin typeface="Geneva"/>
                <a:cs typeface="Geneva"/>
              </a:rPr>
              <a:t> </a:t>
            </a:r>
            <a:r>
              <a:rPr sz="1000">
                <a:solidFill>
                  <a:srgbClr val="052369"/>
                </a:solidFill>
                <a:latin typeface="Geneva"/>
                <a:cs typeface="Geneva"/>
              </a:rPr>
              <a:t>is  </a:t>
            </a:r>
            <a:r>
              <a:rPr sz="1000" spc="-50">
                <a:solidFill>
                  <a:srgbClr val="052369"/>
                </a:solidFill>
                <a:latin typeface="Geneva"/>
                <a:cs typeface="Geneva"/>
              </a:rPr>
              <a:t>given</a:t>
            </a:r>
            <a:r>
              <a:rPr sz="1000" spc="-125">
                <a:solidFill>
                  <a:srgbClr val="052369"/>
                </a:solidFill>
                <a:latin typeface="Geneva"/>
                <a:cs typeface="Geneva"/>
              </a:rPr>
              <a:t> </a:t>
            </a:r>
            <a:r>
              <a:rPr sz="1000" spc="-85">
                <a:solidFill>
                  <a:srgbClr val="052369"/>
                </a:solidFill>
                <a:latin typeface="Geneva"/>
                <a:cs typeface="Geneva"/>
              </a:rPr>
              <a:t>by</a:t>
            </a:r>
            <a:r>
              <a:rPr sz="1000" spc="-120">
                <a:solidFill>
                  <a:srgbClr val="052369"/>
                </a:solidFill>
                <a:latin typeface="Geneva"/>
                <a:cs typeface="Geneva"/>
              </a:rPr>
              <a:t> </a:t>
            </a:r>
            <a:r>
              <a:rPr sz="1000" spc="-45">
                <a:solidFill>
                  <a:srgbClr val="052369"/>
                </a:solidFill>
                <a:latin typeface="Geneva"/>
                <a:cs typeface="Geneva"/>
              </a:rPr>
              <a:t>or</a:t>
            </a:r>
            <a:r>
              <a:rPr sz="1000" spc="-125">
                <a:solidFill>
                  <a:srgbClr val="052369"/>
                </a:solidFill>
                <a:latin typeface="Geneva"/>
                <a:cs typeface="Geneva"/>
              </a:rPr>
              <a:t> </a:t>
            </a:r>
            <a:r>
              <a:rPr sz="1000" spc="-40">
                <a:solidFill>
                  <a:srgbClr val="052369"/>
                </a:solidFill>
                <a:latin typeface="Geneva"/>
                <a:cs typeface="Geneva"/>
              </a:rPr>
              <a:t>on</a:t>
            </a:r>
            <a:r>
              <a:rPr sz="1000" spc="-120">
                <a:solidFill>
                  <a:srgbClr val="052369"/>
                </a:solidFill>
                <a:latin typeface="Geneva"/>
                <a:cs typeface="Geneva"/>
              </a:rPr>
              <a:t> </a:t>
            </a:r>
            <a:r>
              <a:rPr sz="1000" spc="-35">
                <a:solidFill>
                  <a:srgbClr val="052369"/>
                </a:solidFill>
                <a:latin typeface="Geneva"/>
                <a:cs typeface="Geneva"/>
              </a:rPr>
              <a:t>behalf</a:t>
            </a:r>
            <a:r>
              <a:rPr sz="1000" spc="-125">
                <a:solidFill>
                  <a:srgbClr val="052369"/>
                </a:solidFill>
                <a:latin typeface="Geneva"/>
                <a:cs typeface="Geneva"/>
              </a:rPr>
              <a:t> </a:t>
            </a:r>
            <a:r>
              <a:rPr sz="1000" spc="-50">
                <a:solidFill>
                  <a:srgbClr val="052369"/>
                </a:solidFill>
                <a:latin typeface="Geneva"/>
                <a:cs typeface="Geneva"/>
              </a:rPr>
              <a:t>of</a:t>
            </a:r>
            <a:r>
              <a:rPr sz="1000" spc="-130">
                <a:solidFill>
                  <a:srgbClr val="052369"/>
                </a:solidFill>
                <a:latin typeface="Geneva"/>
                <a:cs typeface="Geneva"/>
              </a:rPr>
              <a:t> </a:t>
            </a:r>
            <a:r>
              <a:rPr sz="1000" spc="-70">
                <a:solidFill>
                  <a:srgbClr val="052369"/>
                </a:solidFill>
                <a:latin typeface="Geneva"/>
                <a:cs typeface="Geneva"/>
              </a:rPr>
              <a:t>the</a:t>
            </a:r>
            <a:r>
              <a:rPr sz="1000" spc="-120">
                <a:solidFill>
                  <a:srgbClr val="052369"/>
                </a:solidFill>
                <a:latin typeface="Geneva"/>
                <a:cs typeface="Geneva"/>
              </a:rPr>
              <a:t> </a:t>
            </a:r>
            <a:r>
              <a:rPr sz="1000" spc="-55">
                <a:solidFill>
                  <a:srgbClr val="052369"/>
                </a:solidFill>
                <a:latin typeface="Geneva"/>
                <a:cs typeface="Geneva"/>
              </a:rPr>
              <a:t>Company,</a:t>
            </a:r>
            <a:r>
              <a:rPr sz="1000" spc="-125">
                <a:solidFill>
                  <a:srgbClr val="052369"/>
                </a:solidFill>
                <a:latin typeface="Geneva"/>
                <a:cs typeface="Geneva"/>
              </a:rPr>
              <a:t> </a:t>
            </a:r>
            <a:r>
              <a:rPr sz="1000" spc="-45">
                <a:solidFill>
                  <a:srgbClr val="052369"/>
                </a:solidFill>
                <a:latin typeface="Geneva"/>
                <a:cs typeface="Geneva"/>
              </a:rPr>
              <a:t>or</a:t>
            </a:r>
            <a:r>
              <a:rPr sz="1000" spc="-125">
                <a:solidFill>
                  <a:srgbClr val="052369"/>
                </a:solidFill>
                <a:latin typeface="Geneva"/>
                <a:cs typeface="Geneva"/>
              </a:rPr>
              <a:t> </a:t>
            </a:r>
            <a:r>
              <a:rPr sz="1000" spc="-55">
                <a:solidFill>
                  <a:srgbClr val="052369"/>
                </a:solidFill>
                <a:latin typeface="Geneva"/>
                <a:cs typeface="Geneva"/>
              </a:rPr>
              <a:t>any</a:t>
            </a:r>
            <a:r>
              <a:rPr sz="1000" spc="-125">
                <a:solidFill>
                  <a:srgbClr val="052369"/>
                </a:solidFill>
                <a:latin typeface="Geneva"/>
                <a:cs typeface="Geneva"/>
              </a:rPr>
              <a:t> </a:t>
            </a:r>
            <a:r>
              <a:rPr sz="1000" spc="-50">
                <a:solidFill>
                  <a:srgbClr val="052369"/>
                </a:solidFill>
                <a:latin typeface="Geneva"/>
                <a:cs typeface="Geneva"/>
              </a:rPr>
              <a:t>of</a:t>
            </a:r>
            <a:r>
              <a:rPr sz="1000" spc="-120">
                <a:solidFill>
                  <a:srgbClr val="052369"/>
                </a:solidFill>
                <a:latin typeface="Geneva"/>
                <a:cs typeface="Geneva"/>
              </a:rPr>
              <a:t> </a:t>
            </a:r>
            <a:r>
              <a:rPr sz="1000" spc="-40">
                <a:solidFill>
                  <a:srgbClr val="052369"/>
                </a:solidFill>
                <a:latin typeface="Geneva"/>
                <a:cs typeface="Geneva"/>
              </a:rPr>
              <a:t>its</a:t>
            </a:r>
            <a:r>
              <a:rPr sz="1000" spc="-125">
                <a:solidFill>
                  <a:srgbClr val="052369"/>
                </a:solidFill>
                <a:latin typeface="Geneva"/>
                <a:cs typeface="Geneva"/>
              </a:rPr>
              <a:t> </a:t>
            </a:r>
            <a:r>
              <a:rPr sz="1000" spc="-50">
                <a:solidFill>
                  <a:srgbClr val="052369"/>
                </a:solidFill>
                <a:latin typeface="Geneva"/>
                <a:cs typeface="Geneva"/>
              </a:rPr>
              <a:t>respective</a:t>
            </a:r>
            <a:r>
              <a:rPr sz="1000" spc="-120">
                <a:solidFill>
                  <a:srgbClr val="052369"/>
                </a:solidFill>
                <a:latin typeface="Geneva"/>
                <a:cs typeface="Geneva"/>
              </a:rPr>
              <a:t> </a:t>
            </a:r>
            <a:r>
              <a:rPr sz="1000" spc="-35">
                <a:solidFill>
                  <a:srgbClr val="052369"/>
                </a:solidFill>
                <a:latin typeface="Geneva"/>
                <a:cs typeface="Geneva"/>
              </a:rPr>
              <a:t>affiliates</a:t>
            </a:r>
            <a:r>
              <a:rPr sz="1000" spc="-120">
                <a:solidFill>
                  <a:srgbClr val="052369"/>
                </a:solidFill>
                <a:latin typeface="Geneva"/>
                <a:cs typeface="Geneva"/>
              </a:rPr>
              <a:t> </a:t>
            </a:r>
            <a:r>
              <a:rPr sz="1000" spc="-45">
                <a:solidFill>
                  <a:srgbClr val="052369"/>
                </a:solidFill>
                <a:latin typeface="Geneva"/>
                <a:cs typeface="Geneva"/>
              </a:rPr>
              <a:t>or</a:t>
            </a:r>
            <a:r>
              <a:rPr sz="1000" spc="-125">
                <a:solidFill>
                  <a:srgbClr val="052369"/>
                </a:solidFill>
                <a:latin typeface="Geneva"/>
                <a:cs typeface="Geneva"/>
              </a:rPr>
              <a:t> </a:t>
            </a:r>
            <a:r>
              <a:rPr sz="1000" spc="-45">
                <a:solidFill>
                  <a:srgbClr val="052369"/>
                </a:solidFill>
                <a:latin typeface="Geneva"/>
                <a:cs typeface="Geneva"/>
              </a:rPr>
              <a:t>partners</a:t>
            </a:r>
            <a:r>
              <a:rPr sz="1000" spc="-120">
                <a:solidFill>
                  <a:srgbClr val="052369"/>
                </a:solidFill>
                <a:latin typeface="Geneva"/>
                <a:cs typeface="Geneva"/>
              </a:rPr>
              <a:t> </a:t>
            </a:r>
            <a:r>
              <a:rPr sz="1000" spc="-50">
                <a:solidFill>
                  <a:srgbClr val="052369"/>
                </a:solidFill>
                <a:latin typeface="Geneva"/>
                <a:cs typeface="Geneva"/>
              </a:rPr>
              <a:t>with</a:t>
            </a:r>
            <a:r>
              <a:rPr sz="1000" spc="-120">
                <a:solidFill>
                  <a:srgbClr val="052369"/>
                </a:solidFill>
                <a:latin typeface="Geneva"/>
                <a:cs typeface="Geneva"/>
              </a:rPr>
              <a:t> </a:t>
            </a:r>
            <a:r>
              <a:rPr sz="1000" spc="-50">
                <a:solidFill>
                  <a:srgbClr val="052369"/>
                </a:solidFill>
                <a:latin typeface="Geneva"/>
                <a:cs typeface="Geneva"/>
              </a:rPr>
              <a:t>respect</a:t>
            </a:r>
            <a:r>
              <a:rPr sz="1000" spc="-120">
                <a:solidFill>
                  <a:srgbClr val="052369"/>
                </a:solidFill>
                <a:latin typeface="Geneva"/>
                <a:cs typeface="Geneva"/>
              </a:rPr>
              <a:t> </a:t>
            </a:r>
            <a:r>
              <a:rPr sz="1000" spc="-90">
                <a:solidFill>
                  <a:srgbClr val="052369"/>
                </a:solidFill>
                <a:latin typeface="Geneva"/>
                <a:cs typeface="Geneva"/>
              </a:rPr>
              <a:t>to</a:t>
            </a:r>
            <a:r>
              <a:rPr sz="1000" spc="-130">
                <a:solidFill>
                  <a:srgbClr val="052369"/>
                </a:solidFill>
                <a:latin typeface="Geneva"/>
                <a:cs typeface="Geneva"/>
              </a:rPr>
              <a:t> </a:t>
            </a:r>
            <a:r>
              <a:rPr sz="1000" spc="-70">
                <a:solidFill>
                  <a:srgbClr val="052369"/>
                </a:solidFill>
                <a:latin typeface="Geneva"/>
                <a:cs typeface="Geneva"/>
              </a:rPr>
              <a:t>the</a:t>
            </a:r>
            <a:r>
              <a:rPr sz="1000" spc="-120">
                <a:solidFill>
                  <a:srgbClr val="052369"/>
                </a:solidFill>
                <a:latin typeface="Geneva"/>
                <a:cs typeface="Geneva"/>
              </a:rPr>
              <a:t> </a:t>
            </a:r>
            <a:r>
              <a:rPr sz="1000" spc="-40">
                <a:solidFill>
                  <a:srgbClr val="052369"/>
                </a:solidFill>
                <a:latin typeface="Geneva"/>
                <a:cs typeface="Geneva"/>
              </a:rPr>
              <a:t>accuracy</a:t>
            </a:r>
            <a:r>
              <a:rPr sz="1000" spc="-125">
                <a:solidFill>
                  <a:srgbClr val="052369"/>
                </a:solidFill>
                <a:latin typeface="Geneva"/>
                <a:cs typeface="Geneva"/>
              </a:rPr>
              <a:t> </a:t>
            </a:r>
            <a:r>
              <a:rPr sz="1000" spc="-45">
                <a:solidFill>
                  <a:srgbClr val="052369"/>
                </a:solidFill>
                <a:latin typeface="Geneva"/>
                <a:cs typeface="Geneva"/>
              </a:rPr>
              <a:t>or</a:t>
            </a:r>
            <a:r>
              <a:rPr sz="1000" spc="-125">
                <a:solidFill>
                  <a:srgbClr val="052369"/>
                </a:solidFill>
                <a:latin typeface="Geneva"/>
                <a:cs typeface="Geneva"/>
              </a:rPr>
              <a:t> </a:t>
            </a:r>
            <a:r>
              <a:rPr sz="1000" spc="-40">
                <a:solidFill>
                  <a:srgbClr val="052369"/>
                </a:solidFill>
                <a:latin typeface="Geneva"/>
                <a:cs typeface="Geneva"/>
              </a:rPr>
              <a:t>completeness</a:t>
            </a:r>
            <a:r>
              <a:rPr sz="1000" spc="-120">
                <a:solidFill>
                  <a:srgbClr val="052369"/>
                </a:solidFill>
                <a:latin typeface="Geneva"/>
                <a:cs typeface="Geneva"/>
              </a:rPr>
              <a:t> </a:t>
            </a:r>
            <a:r>
              <a:rPr sz="1000" spc="-50">
                <a:solidFill>
                  <a:srgbClr val="052369"/>
                </a:solidFill>
                <a:latin typeface="Geneva"/>
                <a:cs typeface="Geneva"/>
              </a:rPr>
              <a:t>of</a:t>
            </a:r>
            <a:r>
              <a:rPr sz="1000" spc="-120">
                <a:solidFill>
                  <a:srgbClr val="052369"/>
                </a:solidFill>
                <a:latin typeface="Geneva"/>
                <a:cs typeface="Geneva"/>
              </a:rPr>
              <a:t> </a:t>
            </a:r>
            <a:r>
              <a:rPr sz="1000" spc="-70">
                <a:solidFill>
                  <a:srgbClr val="052369"/>
                </a:solidFill>
                <a:latin typeface="Geneva"/>
                <a:cs typeface="Geneva"/>
              </a:rPr>
              <a:t>the</a:t>
            </a:r>
            <a:r>
              <a:rPr sz="1000" spc="-125">
                <a:solidFill>
                  <a:srgbClr val="052369"/>
                </a:solidFill>
                <a:latin typeface="Geneva"/>
                <a:cs typeface="Geneva"/>
              </a:rPr>
              <a:t> </a:t>
            </a:r>
            <a:r>
              <a:rPr sz="1000" spc="-45">
                <a:solidFill>
                  <a:srgbClr val="052369"/>
                </a:solidFill>
                <a:latin typeface="Geneva"/>
                <a:cs typeface="Geneva"/>
              </a:rPr>
              <a:t>information</a:t>
            </a:r>
            <a:r>
              <a:rPr sz="1000" spc="-120">
                <a:solidFill>
                  <a:srgbClr val="052369"/>
                </a:solidFill>
                <a:latin typeface="Geneva"/>
                <a:cs typeface="Geneva"/>
              </a:rPr>
              <a:t> </a:t>
            </a:r>
            <a:r>
              <a:rPr sz="1000" spc="-40">
                <a:solidFill>
                  <a:srgbClr val="052369"/>
                </a:solidFill>
                <a:latin typeface="Geneva"/>
                <a:cs typeface="Geneva"/>
              </a:rPr>
              <a:t>contained</a:t>
            </a:r>
            <a:r>
              <a:rPr sz="1000" spc="-120">
                <a:solidFill>
                  <a:srgbClr val="052369"/>
                </a:solidFill>
                <a:latin typeface="Geneva"/>
                <a:cs typeface="Geneva"/>
              </a:rPr>
              <a:t> </a:t>
            </a:r>
            <a:r>
              <a:rPr sz="1000" spc="-15">
                <a:solidFill>
                  <a:srgbClr val="052369"/>
                </a:solidFill>
                <a:latin typeface="Geneva"/>
                <a:cs typeface="Geneva"/>
              </a:rPr>
              <a:t>in</a:t>
            </a:r>
            <a:r>
              <a:rPr sz="1000" spc="-120">
                <a:solidFill>
                  <a:srgbClr val="052369"/>
                </a:solidFill>
                <a:latin typeface="Geneva"/>
                <a:cs typeface="Geneva"/>
              </a:rPr>
              <a:t> </a:t>
            </a:r>
            <a:r>
              <a:rPr sz="1000" spc="-45">
                <a:solidFill>
                  <a:srgbClr val="052369"/>
                </a:solidFill>
                <a:latin typeface="Geneva"/>
                <a:cs typeface="Geneva"/>
              </a:rPr>
              <a:t>this</a:t>
            </a:r>
            <a:r>
              <a:rPr sz="1000" spc="-120">
                <a:solidFill>
                  <a:srgbClr val="052369"/>
                </a:solidFill>
                <a:latin typeface="Geneva"/>
                <a:cs typeface="Geneva"/>
              </a:rPr>
              <a:t> </a:t>
            </a:r>
            <a:r>
              <a:rPr sz="1000" spc="-50">
                <a:solidFill>
                  <a:srgbClr val="052369"/>
                </a:solidFill>
                <a:latin typeface="Geneva"/>
                <a:cs typeface="Geneva"/>
              </a:rPr>
              <a:t>presentation</a:t>
            </a:r>
            <a:r>
              <a:rPr sz="1000" spc="-120">
                <a:solidFill>
                  <a:srgbClr val="052369"/>
                </a:solidFill>
                <a:latin typeface="Geneva"/>
                <a:cs typeface="Geneva"/>
              </a:rPr>
              <a:t> </a:t>
            </a:r>
            <a:r>
              <a:rPr sz="1000" spc="-45">
                <a:solidFill>
                  <a:srgbClr val="052369"/>
                </a:solidFill>
                <a:latin typeface="Geneva"/>
                <a:cs typeface="Geneva"/>
              </a:rPr>
              <a:t>or</a:t>
            </a:r>
            <a:r>
              <a:rPr sz="1000" spc="-130">
                <a:solidFill>
                  <a:srgbClr val="052369"/>
                </a:solidFill>
                <a:latin typeface="Geneva"/>
                <a:cs typeface="Geneva"/>
              </a:rPr>
              <a:t> </a:t>
            </a:r>
            <a:r>
              <a:rPr sz="1000" spc="-40">
                <a:solidFill>
                  <a:srgbClr val="052369"/>
                </a:solidFill>
                <a:latin typeface="Geneva"/>
                <a:cs typeface="Geneva"/>
              </a:rPr>
              <a:t>on</a:t>
            </a:r>
            <a:r>
              <a:rPr sz="1000" spc="-120">
                <a:solidFill>
                  <a:srgbClr val="052369"/>
                </a:solidFill>
                <a:latin typeface="Geneva"/>
                <a:cs typeface="Geneva"/>
              </a:rPr>
              <a:t> </a:t>
            </a:r>
            <a:r>
              <a:rPr sz="1000" spc="-30">
                <a:solidFill>
                  <a:srgbClr val="052369"/>
                </a:solidFill>
                <a:latin typeface="Geneva"/>
                <a:cs typeface="Geneva"/>
              </a:rPr>
              <a:t>which</a:t>
            </a:r>
            <a:r>
              <a:rPr sz="1000" spc="-120">
                <a:solidFill>
                  <a:srgbClr val="052369"/>
                </a:solidFill>
                <a:latin typeface="Geneva"/>
                <a:cs typeface="Geneva"/>
              </a:rPr>
              <a:t> </a:t>
            </a:r>
            <a:r>
              <a:rPr sz="1000" spc="-45">
                <a:solidFill>
                  <a:srgbClr val="052369"/>
                </a:solidFill>
                <a:latin typeface="Geneva"/>
                <a:cs typeface="Geneva"/>
              </a:rPr>
              <a:t>this</a:t>
            </a:r>
            <a:r>
              <a:rPr sz="1000" spc="-120">
                <a:solidFill>
                  <a:srgbClr val="052369"/>
                </a:solidFill>
                <a:latin typeface="Geneva"/>
                <a:cs typeface="Geneva"/>
              </a:rPr>
              <a:t> </a:t>
            </a:r>
            <a:r>
              <a:rPr sz="1000" spc="-45">
                <a:solidFill>
                  <a:srgbClr val="052369"/>
                </a:solidFill>
                <a:latin typeface="Geneva"/>
                <a:cs typeface="Geneva"/>
              </a:rPr>
              <a:t>presentation</a:t>
            </a:r>
            <a:r>
              <a:rPr sz="1000" spc="-100">
                <a:solidFill>
                  <a:srgbClr val="052369"/>
                </a:solidFill>
                <a:latin typeface="Geneva"/>
                <a:cs typeface="Geneva"/>
              </a:rPr>
              <a:t> </a:t>
            </a:r>
            <a:r>
              <a:rPr sz="1000" spc="5">
                <a:solidFill>
                  <a:srgbClr val="052369"/>
                </a:solidFill>
                <a:latin typeface="Geneva"/>
                <a:cs typeface="Geneva"/>
              </a:rPr>
              <a:t>is  </a:t>
            </a:r>
            <a:r>
              <a:rPr sz="1000" spc="-30">
                <a:solidFill>
                  <a:srgbClr val="052369"/>
                </a:solidFill>
                <a:latin typeface="Geneva"/>
                <a:cs typeface="Geneva"/>
              </a:rPr>
              <a:t>based</a:t>
            </a:r>
            <a:r>
              <a:rPr sz="1000" spc="-120">
                <a:solidFill>
                  <a:srgbClr val="052369"/>
                </a:solidFill>
                <a:latin typeface="Geneva"/>
                <a:cs typeface="Geneva"/>
              </a:rPr>
              <a:t> </a:t>
            </a:r>
            <a:r>
              <a:rPr sz="1000" spc="-40">
                <a:solidFill>
                  <a:srgbClr val="052369"/>
                </a:solidFill>
                <a:latin typeface="Geneva"/>
                <a:cs typeface="Geneva"/>
              </a:rPr>
              <a:t>or</a:t>
            </a:r>
            <a:r>
              <a:rPr sz="1000" spc="-114">
                <a:solidFill>
                  <a:srgbClr val="052369"/>
                </a:solidFill>
                <a:latin typeface="Geneva"/>
                <a:cs typeface="Geneva"/>
              </a:rPr>
              <a:t> </a:t>
            </a:r>
            <a:r>
              <a:rPr sz="1000" spc="-50">
                <a:solidFill>
                  <a:srgbClr val="052369"/>
                </a:solidFill>
                <a:latin typeface="Geneva"/>
                <a:cs typeface="Geneva"/>
              </a:rPr>
              <a:t>any</a:t>
            </a:r>
            <a:r>
              <a:rPr sz="1000" spc="-114">
                <a:solidFill>
                  <a:srgbClr val="052369"/>
                </a:solidFill>
                <a:latin typeface="Geneva"/>
                <a:cs typeface="Geneva"/>
              </a:rPr>
              <a:t> </a:t>
            </a:r>
            <a:r>
              <a:rPr sz="1000" spc="-55">
                <a:solidFill>
                  <a:srgbClr val="052369"/>
                </a:solidFill>
                <a:latin typeface="Geneva"/>
                <a:cs typeface="Geneva"/>
              </a:rPr>
              <a:t>other</a:t>
            </a:r>
            <a:r>
              <a:rPr sz="1000" spc="-120">
                <a:solidFill>
                  <a:srgbClr val="052369"/>
                </a:solidFill>
                <a:latin typeface="Geneva"/>
                <a:cs typeface="Geneva"/>
              </a:rPr>
              <a:t> </a:t>
            </a:r>
            <a:r>
              <a:rPr sz="1000" spc="-35">
                <a:solidFill>
                  <a:srgbClr val="052369"/>
                </a:solidFill>
                <a:latin typeface="Geneva"/>
                <a:cs typeface="Geneva"/>
              </a:rPr>
              <a:t>information</a:t>
            </a:r>
            <a:r>
              <a:rPr sz="1000" spc="-114">
                <a:solidFill>
                  <a:srgbClr val="052369"/>
                </a:solidFill>
                <a:latin typeface="Geneva"/>
                <a:cs typeface="Geneva"/>
              </a:rPr>
              <a:t> </a:t>
            </a:r>
            <a:r>
              <a:rPr sz="1000" spc="-40">
                <a:solidFill>
                  <a:srgbClr val="052369"/>
                </a:solidFill>
                <a:latin typeface="Geneva"/>
                <a:cs typeface="Geneva"/>
              </a:rPr>
              <a:t>or</a:t>
            </a:r>
            <a:r>
              <a:rPr sz="1000" spc="-114">
                <a:solidFill>
                  <a:srgbClr val="052369"/>
                </a:solidFill>
                <a:latin typeface="Geneva"/>
                <a:cs typeface="Geneva"/>
              </a:rPr>
              <a:t> </a:t>
            </a:r>
            <a:r>
              <a:rPr sz="1000" spc="-40">
                <a:solidFill>
                  <a:srgbClr val="052369"/>
                </a:solidFill>
                <a:latin typeface="Geneva"/>
                <a:cs typeface="Geneva"/>
              </a:rPr>
              <a:t>representations</a:t>
            </a:r>
            <a:r>
              <a:rPr sz="1000" spc="-120">
                <a:solidFill>
                  <a:srgbClr val="052369"/>
                </a:solidFill>
                <a:latin typeface="Geneva"/>
                <a:cs typeface="Geneva"/>
              </a:rPr>
              <a:t> </a:t>
            </a:r>
            <a:r>
              <a:rPr sz="1000" spc="-20">
                <a:solidFill>
                  <a:srgbClr val="052369"/>
                </a:solidFill>
                <a:latin typeface="Geneva"/>
                <a:cs typeface="Geneva"/>
              </a:rPr>
              <a:t>supplied</a:t>
            </a:r>
            <a:r>
              <a:rPr sz="1000" spc="-114">
                <a:solidFill>
                  <a:srgbClr val="052369"/>
                </a:solidFill>
                <a:latin typeface="Geneva"/>
                <a:cs typeface="Geneva"/>
              </a:rPr>
              <a:t> </a:t>
            </a:r>
            <a:r>
              <a:rPr sz="1000" spc="-40">
                <a:solidFill>
                  <a:srgbClr val="052369"/>
                </a:solidFill>
                <a:latin typeface="Geneva"/>
                <a:cs typeface="Geneva"/>
              </a:rPr>
              <a:t>or</a:t>
            </a:r>
            <a:r>
              <a:rPr sz="1000" spc="-114">
                <a:solidFill>
                  <a:srgbClr val="052369"/>
                </a:solidFill>
                <a:latin typeface="Geneva"/>
                <a:cs typeface="Geneva"/>
              </a:rPr>
              <a:t> </a:t>
            </a:r>
            <a:r>
              <a:rPr sz="1000" spc="-30">
                <a:solidFill>
                  <a:srgbClr val="052369"/>
                </a:solidFill>
                <a:latin typeface="Geneva"/>
                <a:cs typeface="Geneva"/>
              </a:rPr>
              <a:t>made</a:t>
            </a:r>
            <a:r>
              <a:rPr sz="1000" spc="-120">
                <a:solidFill>
                  <a:srgbClr val="052369"/>
                </a:solidFill>
                <a:latin typeface="Geneva"/>
                <a:cs typeface="Geneva"/>
              </a:rPr>
              <a:t> </a:t>
            </a:r>
            <a:r>
              <a:rPr sz="1000" spc="-10">
                <a:solidFill>
                  <a:srgbClr val="052369"/>
                </a:solidFill>
                <a:latin typeface="Geneva"/>
                <a:cs typeface="Geneva"/>
              </a:rPr>
              <a:t>in</a:t>
            </a:r>
            <a:r>
              <a:rPr sz="1000" spc="-114">
                <a:solidFill>
                  <a:srgbClr val="052369"/>
                </a:solidFill>
                <a:latin typeface="Geneva"/>
                <a:cs typeface="Geneva"/>
              </a:rPr>
              <a:t> </a:t>
            </a:r>
            <a:r>
              <a:rPr sz="1000" spc="-35">
                <a:solidFill>
                  <a:srgbClr val="052369"/>
                </a:solidFill>
                <a:latin typeface="Geneva"/>
                <a:cs typeface="Geneva"/>
              </a:rPr>
              <a:t>connection</a:t>
            </a:r>
            <a:r>
              <a:rPr sz="1000" spc="-114">
                <a:solidFill>
                  <a:srgbClr val="052369"/>
                </a:solidFill>
                <a:latin typeface="Geneva"/>
                <a:cs typeface="Geneva"/>
              </a:rPr>
              <a:t> </a:t>
            </a:r>
            <a:r>
              <a:rPr sz="1000" spc="-40">
                <a:solidFill>
                  <a:srgbClr val="052369"/>
                </a:solidFill>
                <a:latin typeface="Geneva"/>
                <a:cs typeface="Geneva"/>
              </a:rPr>
              <a:t>with</a:t>
            </a:r>
            <a:r>
              <a:rPr sz="1000" spc="-120">
                <a:solidFill>
                  <a:srgbClr val="052369"/>
                </a:solidFill>
                <a:latin typeface="Geneva"/>
                <a:cs typeface="Geneva"/>
              </a:rPr>
              <a:t> </a:t>
            </a:r>
            <a:r>
              <a:rPr sz="1000" spc="-65">
                <a:solidFill>
                  <a:srgbClr val="052369"/>
                </a:solidFill>
                <a:latin typeface="Geneva"/>
                <a:cs typeface="Geneva"/>
              </a:rPr>
              <a:t>the</a:t>
            </a:r>
            <a:r>
              <a:rPr sz="1000" spc="-114">
                <a:solidFill>
                  <a:srgbClr val="052369"/>
                </a:solidFill>
                <a:latin typeface="Geneva"/>
                <a:cs typeface="Geneva"/>
              </a:rPr>
              <a:t> </a:t>
            </a:r>
            <a:r>
              <a:rPr sz="1000" spc="-40">
                <a:solidFill>
                  <a:srgbClr val="052369"/>
                </a:solidFill>
                <a:latin typeface="Geneva"/>
                <a:cs typeface="Geneva"/>
              </a:rPr>
              <a:t>presentation</a:t>
            </a:r>
            <a:r>
              <a:rPr sz="1000" spc="-114">
                <a:solidFill>
                  <a:srgbClr val="052369"/>
                </a:solidFill>
                <a:latin typeface="Geneva"/>
                <a:cs typeface="Geneva"/>
              </a:rPr>
              <a:t> </a:t>
            </a:r>
            <a:r>
              <a:rPr sz="1000" spc="-40">
                <a:solidFill>
                  <a:srgbClr val="052369"/>
                </a:solidFill>
                <a:latin typeface="Geneva"/>
                <a:cs typeface="Geneva"/>
              </a:rPr>
              <a:t>or</a:t>
            </a:r>
            <a:r>
              <a:rPr sz="1000" spc="-120">
                <a:solidFill>
                  <a:srgbClr val="052369"/>
                </a:solidFill>
                <a:latin typeface="Geneva"/>
                <a:cs typeface="Geneva"/>
              </a:rPr>
              <a:t> </a:t>
            </a:r>
            <a:r>
              <a:rPr sz="1000" spc="-5">
                <a:solidFill>
                  <a:srgbClr val="052369"/>
                </a:solidFill>
                <a:latin typeface="Geneva"/>
                <a:cs typeface="Geneva"/>
              </a:rPr>
              <a:t>as</a:t>
            </a:r>
            <a:r>
              <a:rPr sz="1000" spc="-114">
                <a:solidFill>
                  <a:srgbClr val="052369"/>
                </a:solidFill>
                <a:latin typeface="Geneva"/>
                <a:cs typeface="Geneva"/>
              </a:rPr>
              <a:t> </a:t>
            </a:r>
            <a:r>
              <a:rPr sz="1000" spc="-85">
                <a:solidFill>
                  <a:srgbClr val="052369"/>
                </a:solidFill>
                <a:latin typeface="Geneva"/>
                <a:cs typeface="Geneva"/>
              </a:rPr>
              <a:t>to</a:t>
            </a:r>
            <a:r>
              <a:rPr sz="1000" spc="-114">
                <a:solidFill>
                  <a:srgbClr val="052369"/>
                </a:solidFill>
                <a:latin typeface="Geneva"/>
                <a:cs typeface="Geneva"/>
              </a:rPr>
              <a:t> </a:t>
            </a:r>
            <a:r>
              <a:rPr sz="1000" spc="-65">
                <a:solidFill>
                  <a:srgbClr val="052369"/>
                </a:solidFill>
                <a:latin typeface="Geneva"/>
                <a:cs typeface="Geneva"/>
              </a:rPr>
              <a:t>the</a:t>
            </a:r>
            <a:r>
              <a:rPr sz="1000" spc="-120">
                <a:solidFill>
                  <a:srgbClr val="052369"/>
                </a:solidFill>
                <a:latin typeface="Geneva"/>
                <a:cs typeface="Geneva"/>
              </a:rPr>
              <a:t> </a:t>
            </a:r>
            <a:r>
              <a:rPr sz="1000" spc="-25">
                <a:solidFill>
                  <a:srgbClr val="052369"/>
                </a:solidFill>
                <a:latin typeface="Geneva"/>
                <a:cs typeface="Geneva"/>
              </a:rPr>
              <a:t>reasonableness</a:t>
            </a:r>
            <a:r>
              <a:rPr sz="1000" spc="-114">
                <a:solidFill>
                  <a:srgbClr val="052369"/>
                </a:solidFill>
                <a:latin typeface="Geneva"/>
                <a:cs typeface="Geneva"/>
              </a:rPr>
              <a:t> </a:t>
            </a:r>
            <a:r>
              <a:rPr sz="1000" spc="-45">
                <a:solidFill>
                  <a:srgbClr val="052369"/>
                </a:solidFill>
                <a:latin typeface="Geneva"/>
                <a:cs typeface="Geneva"/>
              </a:rPr>
              <a:t>of</a:t>
            </a:r>
            <a:r>
              <a:rPr sz="1000" spc="-114">
                <a:solidFill>
                  <a:srgbClr val="052369"/>
                </a:solidFill>
                <a:latin typeface="Geneva"/>
                <a:cs typeface="Geneva"/>
              </a:rPr>
              <a:t> </a:t>
            </a:r>
            <a:r>
              <a:rPr sz="1000" spc="-50">
                <a:solidFill>
                  <a:srgbClr val="052369"/>
                </a:solidFill>
                <a:latin typeface="Geneva"/>
                <a:cs typeface="Geneva"/>
              </a:rPr>
              <a:t>any</a:t>
            </a:r>
            <a:r>
              <a:rPr sz="1000" spc="-120">
                <a:solidFill>
                  <a:srgbClr val="052369"/>
                </a:solidFill>
                <a:latin typeface="Geneva"/>
                <a:cs typeface="Geneva"/>
              </a:rPr>
              <a:t> </a:t>
            </a:r>
            <a:r>
              <a:rPr sz="1000" spc="-35">
                <a:solidFill>
                  <a:srgbClr val="052369"/>
                </a:solidFill>
                <a:latin typeface="Geneva"/>
                <a:cs typeface="Geneva"/>
              </a:rPr>
              <a:t>projections</a:t>
            </a:r>
            <a:r>
              <a:rPr sz="1000" spc="-114">
                <a:solidFill>
                  <a:srgbClr val="052369"/>
                </a:solidFill>
                <a:latin typeface="Geneva"/>
                <a:cs typeface="Geneva"/>
              </a:rPr>
              <a:t> </a:t>
            </a:r>
            <a:r>
              <a:rPr sz="1000" spc="-20">
                <a:solidFill>
                  <a:srgbClr val="052369"/>
                </a:solidFill>
                <a:latin typeface="Geneva"/>
                <a:cs typeface="Geneva"/>
              </a:rPr>
              <a:t>which</a:t>
            </a:r>
            <a:r>
              <a:rPr sz="1000" spc="-114">
                <a:solidFill>
                  <a:srgbClr val="052369"/>
                </a:solidFill>
                <a:latin typeface="Geneva"/>
                <a:cs typeface="Geneva"/>
              </a:rPr>
              <a:t> </a:t>
            </a:r>
            <a:r>
              <a:rPr sz="1000" spc="-35">
                <a:solidFill>
                  <a:srgbClr val="052369"/>
                </a:solidFill>
                <a:latin typeface="Geneva"/>
                <a:cs typeface="Geneva"/>
              </a:rPr>
              <a:t>this</a:t>
            </a:r>
            <a:r>
              <a:rPr sz="1000" spc="-120">
                <a:solidFill>
                  <a:srgbClr val="052369"/>
                </a:solidFill>
                <a:latin typeface="Geneva"/>
                <a:cs typeface="Geneva"/>
              </a:rPr>
              <a:t> </a:t>
            </a:r>
            <a:r>
              <a:rPr sz="1000" spc="-40">
                <a:solidFill>
                  <a:srgbClr val="052369"/>
                </a:solidFill>
                <a:latin typeface="Geneva"/>
                <a:cs typeface="Geneva"/>
              </a:rPr>
              <a:t>presentation</a:t>
            </a:r>
            <a:r>
              <a:rPr sz="1000" spc="-114">
                <a:solidFill>
                  <a:srgbClr val="052369"/>
                </a:solidFill>
                <a:latin typeface="Geneva"/>
                <a:cs typeface="Geneva"/>
              </a:rPr>
              <a:t> </a:t>
            </a:r>
            <a:r>
              <a:rPr sz="1000" spc="-30">
                <a:solidFill>
                  <a:srgbClr val="052369"/>
                </a:solidFill>
                <a:latin typeface="Geneva"/>
                <a:cs typeface="Geneva"/>
              </a:rPr>
              <a:t>contains.</a:t>
            </a:r>
            <a:r>
              <a:rPr sz="1000" spc="-114">
                <a:solidFill>
                  <a:srgbClr val="052369"/>
                </a:solidFill>
                <a:latin typeface="Geneva"/>
                <a:cs typeface="Geneva"/>
              </a:rPr>
              <a:t> </a:t>
            </a:r>
            <a:r>
              <a:rPr sz="1000" spc="-40">
                <a:solidFill>
                  <a:srgbClr val="052369"/>
                </a:solidFill>
                <a:latin typeface="Geneva"/>
                <a:cs typeface="Geneva"/>
              </a:rPr>
              <a:t>The</a:t>
            </a:r>
            <a:r>
              <a:rPr sz="1000" spc="-120">
                <a:solidFill>
                  <a:srgbClr val="052369"/>
                </a:solidFill>
                <a:latin typeface="Geneva"/>
                <a:cs typeface="Geneva"/>
              </a:rPr>
              <a:t> </a:t>
            </a:r>
            <a:r>
              <a:rPr sz="1000" spc="-40">
                <a:solidFill>
                  <a:srgbClr val="052369"/>
                </a:solidFill>
                <a:latin typeface="Geneva"/>
                <a:cs typeface="Geneva"/>
              </a:rPr>
              <a:t>aforementioned  </a:t>
            </a:r>
            <a:r>
              <a:rPr sz="1000" spc="-25">
                <a:solidFill>
                  <a:srgbClr val="052369"/>
                </a:solidFill>
                <a:latin typeface="Geneva"/>
                <a:cs typeface="Geneva"/>
              </a:rPr>
              <a:t>persons</a:t>
            </a:r>
            <a:r>
              <a:rPr sz="1000" spc="-60">
                <a:solidFill>
                  <a:srgbClr val="052369"/>
                </a:solidFill>
                <a:latin typeface="Geneva"/>
                <a:cs typeface="Geneva"/>
              </a:rPr>
              <a:t> </a:t>
            </a:r>
            <a:r>
              <a:rPr sz="1000" spc="-10">
                <a:solidFill>
                  <a:srgbClr val="052369"/>
                </a:solidFill>
                <a:latin typeface="Geneva"/>
                <a:cs typeface="Geneva"/>
              </a:rPr>
              <a:t>disclaim</a:t>
            </a:r>
            <a:r>
              <a:rPr sz="1000" spc="-55">
                <a:solidFill>
                  <a:srgbClr val="052369"/>
                </a:solidFill>
                <a:latin typeface="Geneva"/>
                <a:cs typeface="Geneva"/>
              </a:rPr>
              <a:t> </a:t>
            </a:r>
            <a:r>
              <a:rPr sz="1000" spc="-50">
                <a:solidFill>
                  <a:srgbClr val="052369"/>
                </a:solidFill>
                <a:latin typeface="Geneva"/>
                <a:cs typeface="Geneva"/>
              </a:rPr>
              <a:t>any</a:t>
            </a:r>
            <a:r>
              <a:rPr sz="1000" spc="-55">
                <a:solidFill>
                  <a:srgbClr val="052369"/>
                </a:solidFill>
                <a:latin typeface="Geneva"/>
                <a:cs typeface="Geneva"/>
              </a:rPr>
              <a:t> </a:t>
            </a:r>
            <a:r>
              <a:rPr sz="1000" spc="-25">
                <a:solidFill>
                  <a:srgbClr val="052369"/>
                </a:solidFill>
                <a:latin typeface="Geneva"/>
                <a:cs typeface="Geneva"/>
              </a:rPr>
              <a:t>and</a:t>
            </a:r>
            <a:r>
              <a:rPr sz="1000" spc="-55">
                <a:solidFill>
                  <a:srgbClr val="052369"/>
                </a:solidFill>
                <a:latin typeface="Geneva"/>
                <a:cs typeface="Geneva"/>
              </a:rPr>
              <a:t> </a:t>
            </a:r>
            <a:r>
              <a:rPr sz="1000">
                <a:solidFill>
                  <a:srgbClr val="052369"/>
                </a:solidFill>
                <a:latin typeface="Geneva"/>
                <a:cs typeface="Geneva"/>
              </a:rPr>
              <a:t>all</a:t>
            </a:r>
            <a:r>
              <a:rPr sz="1000" spc="-55">
                <a:solidFill>
                  <a:srgbClr val="052369"/>
                </a:solidFill>
                <a:latin typeface="Geneva"/>
                <a:cs typeface="Geneva"/>
              </a:rPr>
              <a:t> </a:t>
            </a:r>
            <a:r>
              <a:rPr sz="1000" spc="-30">
                <a:solidFill>
                  <a:srgbClr val="052369"/>
                </a:solidFill>
                <a:latin typeface="Geneva"/>
                <a:cs typeface="Geneva"/>
              </a:rPr>
              <a:t>responsibility</a:t>
            </a:r>
            <a:r>
              <a:rPr sz="1000" spc="-55">
                <a:solidFill>
                  <a:srgbClr val="052369"/>
                </a:solidFill>
                <a:latin typeface="Geneva"/>
                <a:cs typeface="Geneva"/>
              </a:rPr>
              <a:t> </a:t>
            </a:r>
            <a:r>
              <a:rPr sz="1000" spc="-25">
                <a:solidFill>
                  <a:srgbClr val="052369"/>
                </a:solidFill>
                <a:latin typeface="Geneva"/>
                <a:cs typeface="Geneva"/>
              </a:rPr>
              <a:t>and</a:t>
            </a:r>
            <a:r>
              <a:rPr sz="1000" spc="-55">
                <a:solidFill>
                  <a:srgbClr val="052369"/>
                </a:solidFill>
                <a:latin typeface="Geneva"/>
                <a:cs typeface="Geneva"/>
              </a:rPr>
              <a:t> </a:t>
            </a:r>
            <a:r>
              <a:rPr sz="1000" spc="-25">
                <a:solidFill>
                  <a:srgbClr val="052369"/>
                </a:solidFill>
                <a:latin typeface="Geneva"/>
                <a:cs typeface="Geneva"/>
              </a:rPr>
              <a:t>liability</a:t>
            </a:r>
            <a:r>
              <a:rPr sz="1000" spc="-55">
                <a:solidFill>
                  <a:srgbClr val="052369"/>
                </a:solidFill>
                <a:latin typeface="Geneva"/>
                <a:cs typeface="Geneva"/>
              </a:rPr>
              <a:t> whatsoever, </a:t>
            </a:r>
            <a:r>
              <a:rPr sz="1000" spc="-45">
                <a:solidFill>
                  <a:srgbClr val="052369"/>
                </a:solidFill>
                <a:latin typeface="Geneva"/>
                <a:cs typeface="Geneva"/>
              </a:rPr>
              <a:t>whether</a:t>
            </a:r>
            <a:r>
              <a:rPr sz="1000" spc="-55">
                <a:solidFill>
                  <a:srgbClr val="052369"/>
                </a:solidFill>
                <a:latin typeface="Geneva"/>
                <a:cs typeface="Geneva"/>
              </a:rPr>
              <a:t> </a:t>
            </a:r>
            <a:r>
              <a:rPr sz="1000" spc="-15">
                <a:solidFill>
                  <a:srgbClr val="052369"/>
                </a:solidFill>
                <a:latin typeface="Geneva"/>
                <a:cs typeface="Geneva"/>
              </a:rPr>
              <a:t>arising</a:t>
            </a:r>
            <a:r>
              <a:rPr sz="1000" spc="-55">
                <a:solidFill>
                  <a:srgbClr val="052369"/>
                </a:solidFill>
                <a:latin typeface="Geneva"/>
                <a:cs typeface="Geneva"/>
              </a:rPr>
              <a:t> </a:t>
            </a:r>
            <a:r>
              <a:rPr sz="1000" spc="-10">
                <a:solidFill>
                  <a:srgbClr val="052369"/>
                </a:solidFill>
                <a:latin typeface="Geneva"/>
                <a:cs typeface="Geneva"/>
              </a:rPr>
              <a:t>in</a:t>
            </a:r>
            <a:r>
              <a:rPr sz="1000" spc="-55">
                <a:solidFill>
                  <a:srgbClr val="052369"/>
                </a:solidFill>
                <a:latin typeface="Geneva"/>
                <a:cs typeface="Geneva"/>
              </a:rPr>
              <a:t> </a:t>
            </a:r>
            <a:r>
              <a:rPr sz="1000" spc="-75">
                <a:solidFill>
                  <a:srgbClr val="052369"/>
                </a:solidFill>
                <a:latin typeface="Geneva"/>
                <a:cs typeface="Geneva"/>
              </a:rPr>
              <a:t>tort,</a:t>
            </a:r>
            <a:r>
              <a:rPr sz="1000" spc="-55">
                <a:solidFill>
                  <a:srgbClr val="052369"/>
                </a:solidFill>
                <a:latin typeface="Geneva"/>
                <a:cs typeface="Geneva"/>
              </a:rPr>
              <a:t> </a:t>
            </a:r>
            <a:r>
              <a:rPr sz="1000" spc="-45">
                <a:solidFill>
                  <a:srgbClr val="052369"/>
                </a:solidFill>
                <a:latin typeface="Geneva"/>
                <a:cs typeface="Geneva"/>
              </a:rPr>
              <a:t>contract</a:t>
            </a:r>
            <a:r>
              <a:rPr sz="1000" spc="-55">
                <a:solidFill>
                  <a:srgbClr val="052369"/>
                </a:solidFill>
                <a:latin typeface="Geneva"/>
                <a:cs typeface="Geneva"/>
              </a:rPr>
              <a:t> </a:t>
            </a:r>
            <a:r>
              <a:rPr sz="1000" spc="-40">
                <a:solidFill>
                  <a:srgbClr val="052369"/>
                </a:solidFill>
                <a:latin typeface="Geneva"/>
                <a:cs typeface="Geneva"/>
              </a:rPr>
              <a:t>or</a:t>
            </a:r>
            <a:r>
              <a:rPr sz="1000" spc="-55">
                <a:solidFill>
                  <a:srgbClr val="052369"/>
                </a:solidFill>
                <a:latin typeface="Geneva"/>
                <a:cs typeface="Geneva"/>
              </a:rPr>
              <a:t> </a:t>
            </a:r>
            <a:r>
              <a:rPr sz="1000" spc="-40">
                <a:solidFill>
                  <a:srgbClr val="052369"/>
                </a:solidFill>
                <a:latin typeface="Geneva"/>
                <a:cs typeface="Geneva"/>
              </a:rPr>
              <a:t>otherwise,</a:t>
            </a:r>
            <a:r>
              <a:rPr sz="1000" spc="-60">
                <a:solidFill>
                  <a:srgbClr val="052369"/>
                </a:solidFill>
                <a:latin typeface="Geneva"/>
                <a:cs typeface="Geneva"/>
              </a:rPr>
              <a:t> </a:t>
            </a:r>
            <a:r>
              <a:rPr sz="1000" spc="-45">
                <a:solidFill>
                  <a:srgbClr val="052369"/>
                </a:solidFill>
                <a:latin typeface="Geneva"/>
                <a:cs typeface="Geneva"/>
              </a:rPr>
              <a:t>for</a:t>
            </a:r>
            <a:r>
              <a:rPr sz="1000" spc="-55">
                <a:solidFill>
                  <a:srgbClr val="052369"/>
                </a:solidFill>
                <a:latin typeface="Geneva"/>
                <a:cs typeface="Geneva"/>
              </a:rPr>
              <a:t> </a:t>
            </a:r>
            <a:r>
              <a:rPr sz="1000" spc="-50">
                <a:solidFill>
                  <a:srgbClr val="052369"/>
                </a:solidFill>
                <a:latin typeface="Geneva"/>
                <a:cs typeface="Geneva"/>
              </a:rPr>
              <a:t>any</a:t>
            </a:r>
            <a:r>
              <a:rPr sz="1000" spc="-55">
                <a:solidFill>
                  <a:srgbClr val="052369"/>
                </a:solidFill>
                <a:latin typeface="Geneva"/>
                <a:cs typeface="Geneva"/>
              </a:rPr>
              <a:t> </a:t>
            </a:r>
            <a:r>
              <a:rPr sz="1000" spc="-45">
                <a:solidFill>
                  <a:srgbClr val="052369"/>
                </a:solidFill>
                <a:latin typeface="Geneva"/>
                <a:cs typeface="Geneva"/>
              </a:rPr>
              <a:t>errors,</a:t>
            </a:r>
            <a:r>
              <a:rPr sz="1000" spc="-55">
                <a:solidFill>
                  <a:srgbClr val="052369"/>
                </a:solidFill>
                <a:latin typeface="Geneva"/>
                <a:cs typeface="Geneva"/>
              </a:rPr>
              <a:t> </a:t>
            </a:r>
            <a:r>
              <a:rPr sz="1000" spc="-10">
                <a:solidFill>
                  <a:srgbClr val="052369"/>
                </a:solidFill>
                <a:latin typeface="Geneva"/>
                <a:cs typeface="Geneva"/>
              </a:rPr>
              <a:t>omissions</a:t>
            </a:r>
            <a:r>
              <a:rPr sz="1000" spc="-55">
                <a:solidFill>
                  <a:srgbClr val="052369"/>
                </a:solidFill>
                <a:latin typeface="Geneva"/>
                <a:cs typeface="Geneva"/>
              </a:rPr>
              <a:t> </a:t>
            </a:r>
            <a:r>
              <a:rPr sz="1000" spc="-40">
                <a:solidFill>
                  <a:srgbClr val="052369"/>
                </a:solidFill>
                <a:latin typeface="Geneva"/>
                <a:cs typeface="Geneva"/>
              </a:rPr>
              <a:t>or</a:t>
            </a:r>
            <a:r>
              <a:rPr sz="1000" spc="-55">
                <a:solidFill>
                  <a:srgbClr val="052369"/>
                </a:solidFill>
                <a:latin typeface="Geneva"/>
                <a:cs typeface="Geneva"/>
              </a:rPr>
              <a:t> </a:t>
            </a:r>
            <a:r>
              <a:rPr sz="1000" spc="-15">
                <a:solidFill>
                  <a:srgbClr val="052369"/>
                </a:solidFill>
                <a:latin typeface="Geneva"/>
                <a:cs typeface="Geneva"/>
              </a:rPr>
              <a:t>inaccuracies</a:t>
            </a:r>
            <a:r>
              <a:rPr sz="1000" spc="-55">
                <a:solidFill>
                  <a:srgbClr val="052369"/>
                </a:solidFill>
                <a:latin typeface="Geneva"/>
                <a:cs typeface="Geneva"/>
              </a:rPr>
              <a:t> </a:t>
            </a:r>
            <a:r>
              <a:rPr sz="1000" spc="-10">
                <a:solidFill>
                  <a:srgbClr val="052369"/>
                </a:solidFill>
                <a:latin typeface="Geneva"/>
                <a:cs typeface="Geneva"/>
              </a:rPr>
              <a:t>in</a:t>
            </a:r>
            <a:r>
              <a:rPr sz="1000" spc="-55">
                <a:solidFill>
                  <a:srgbClr val="052369"/>
                </a:solidFill>
                <a:latin typeface="Geneva"/>
                <a:cs typeface="Geneva"/>
              </a:rPr>
              <a:t> </a:t>
            </a:r>
            <a:r>
              <a:rPr sz="1000" spc="-15">
                <a:solidFill>
                  <a:srgbClr val="052369"/>
                </a:solidFill>
                <a:latin typeface="Geneva"/>
                <a:cs typeface="Geneva"/>
              </a:rPr>
              <a:t>such</a:t>
            </a:r>
            <a:r>
              <a:rPr sz="1000" spc="-55">
                <a:solidFill>
                  <a:srgbClr val="052369"/>
                </a:solidFill>
                <a:latin typeface="Geneva"/>
                <a:cs typeface="Geneva"/>
              </a:rPr>
              <a:t> </a:t>
            </a:r>
            <a:r>
              <a:rPr sz="1000" spc="-35">
                <a:solidFill>
                  <a:srgbClr val="052369"/>
                </a:solidFill>
                <a:latin typeface="Geneva"/>
                <a:cs typeface="Geneva"/>
              </a:rPr>
              <a:t>information</a:t>
            </a:r>
            <a:r>
              <a:rPr sz="1000" spc="-55">
                <a:solidFill>
                  <a:srgbClr val="052369"/>
                </a:solidFill>
                <a:latin typeface="Geneva"/>
                <a:cs typeface="Geneva"/>
              </a:rPr>
              <a:t> </a:t>
            </a:r>
            <a:r>
              <a:rPr sz="1000" spc="-40">
                <a:solidFill>
                  <a:srgbClr val="052369"/>
                </a:solidFill>
                <a:latin typeface="Geneva"/>
                <a:cs typeface="Geneva"/>
              </a:rPr>
              <a:t>or</a:t>
            </a:r>
            <a:r>
              <a:rPr sz="1000" spc="-55">
                <a:solidFill>
                  <a:srgbClr val="052369"/>
                </a:solidFill>
                <a:latin typeface="Geneva"/>
                <a:cs typeface="Geneva"/>
              </a:rPr>
              <a:t> </a:t>
            </a:r>
            <a:r>
              <a:rPr sz="1000" spc="-20">
                <a:solidFill>
                  <a:srgbClr val="052369"/>
                </a:solidFill>
                <a:latin typeface="Geneva"/>
                <a:cs typeface="Geneva"/>
              </a:rPr>
              <a:t>opinions</a:t>
            </a:r>
            <a:r>
              <a:rPr sz="1000" spc="-55">
                <a:solidFill>
                  <a:srgbClr val="052369"/>
                </a:solidFill>
                <a:latin typeface="Geneva"/>
                <a:cs typeface="Geneva"/>
              </a:rPr>
              <a:t> </a:t>
            </a:r>
            <a:r>
              <a:rPr sz="1000" spc="-40">
                <a:solidFill>
                  <a:srgbClr val="052369"/>
                </a:solidFill>
                <a:latin typeface="Geneva"/>
                <a:cs typeface="Geneva"/>
              </a:rPr>
              <a:t>or</a:t>
            </a:r>
            <a:r>
              <a:rPr sz="1000" spc="-55">
                <a:solidFill>
                  <a:srgbClr val="052369"/>
                </a:solidFill>
                <a:latin typeface="Geneva"/>
                <a:cs typeface="Geneva"/>
              </a:rPr>
              <a:t> </a:t>
            </a:r>
            <a:r>
              <a:rPr sz="1000" spc="-45">
                <a:solidFill>
                  <a:srgbClr val="052369"/>
                </a:solidFill>
                <a:latin typeface="Geneva"/>
                <a:cs typeface="Geneva"/>
              </a:rPr>
              <a:t>for</a:t>
            </a:r>
            <a:r>
              <a:rPr sz="1000" spc="-55">
                <a:solidFill>
                  <a:srgbClr val="052369"/>
                </a:solidFill>
                <a:latin typeface="Geneva"/>
                <a:cs typeface="Geneva"/>
              </a:rPr>
              <a:t> </a:t>
            </a:r>
            <a:r>
              <a:rPr sz="1000" spc="-50">
                <a:solidFill>
                  <a:srgbClr val="052369"/>
                </a:solidFill>
                <a:latin typeface="Geneva"/>
                <a:cs typeface="Geneva"/>
              </a:rPr>
              <a:t>any</a:t>
            </a:r>
            <a:r>
              <a:rPr sz="1000" spc="-55">
                <a:solidFill>
                  <a:srgbClr val="052369"/>
                </a:solidFill>
                <a:latin typeface="Geneva"/>
                <a:cs typeface="Geneva"/>
              </a:rPr>
              <a:t> </a:t>
            </a:r>
            <a:r>
              <a:rPr sz="1000" spc="-20">
                <a:solidFill>
                  <a:srgbClr val="052369"/>
                </a:solidFill>
                <a:latin typeface="Geneva"/>
                <a:cs typeface="Geneva"/>
              </a:rPr>
              <a:t>loss,  </a:t>
            </a:r>
            <a:r>
              <a:rPr sz="1000" spc="-40">
                <a:solidFill>
                  <a:srgbClr val="052369"/>
                </a:solidFill>
                <a:latin typeface="Geneva"/>
                <a:cs typeface="Geneva"/>
              </a:rPr>
              <a:t>cost</a:t>
            </a:r>
            <a:r>
              <a:rPr sz="1000" spc="-85">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30">
                <a:solidFill>
                  <a:srgbClr val="052369"/>
                </a:solidFill>
                <a:latin typeface="Geneva"/>
                <a:cs typeface="Geneva"/>
              </a:rPr>
              <a:t>damage</a:t>
            </a:r>
            <a:r>
              <a:rPr sz="1000" spc="-80">
                <a:solidFill>
                  <a:srgbClr val="052369"/>
                </a:solidFill>
                <a:latin typeface="Geneva"/>
                <a:cs typeface="Geneva"/>
              </a:rPr>
              <a:t> </a:t>
            </a:r>
            <a:r>
              <a:rPr sz="1000" spc="-35">
                <a:solidFill>
                  <a:srgbClr val="052369"/>
                </a:solidFill>
                <a:latin typeface="Geneva"/>
                <a:cs typeface="Geneva"/>
              </a:rPr>
              <a:t>suffered</a:t>
            </a:r>
            <a:r>
              <a:rPr sz="1000" spc="-85">
                <a:solidFill>
                  <a:srgbClr val="052369"/>
                </a:solidFill>
                <a:latin typeface="Geneva"/>
                <a:cs typeface="Geneva"/>
              </a:rPr>
              <a:t> </a:t>
            </a:r>
            <a:r>
              <a:rPr sz="1000" spc="-40">
                <a:solidFill>
                  <a:srgbClr val="052369"/>
                </a:solidFill>
                <a:latin typeface="Geneva"/>
                <a:cs typeface="Geneva"/>
              </a:rPr>
              <a:t>or</a:t>
            </a:r>
            <a:r>
              <a:rPr sz="1000" spc="-85">
                <a:solidFill>
                  <a:srgbClr val="052369"/>
                </a:solidFill>
                <a:latin typeface="Geneva"/>
                <a:cs typeface="Geneva"/>
              </a:rPr>
              <a:t> </a:t>
            </a:r>
            <a:r>
              <a:rPr sz="1000" spc="-30">
                <a:solidFill>
                  <a:srgbClr val="052369"/>
                </a:solidFill>
                <a:latin typeface="Geneva"/>
                <a:cs typeface="Geneva"/>
              </a:rPr>
              <a:t>incurred</a:t>
            </a:r>
            <a:r>
              <a:rPr sz="1000" spc="-85">
                <a:solidFill>
                  <a:srgbClr val="052369"/>
                </a:solidFill>
                <a:latin typeface="Geneva"/>
                <a:cs typeface="Geneva"/>
              </a:rPr>
              <a:t> </a:t>
            </a:r>
            <a:r>
              <a:rPr sz="1000" spc="-40">
                <a:solidFill>
                  <a:srgbClr val="052369"/>
                </a:solidFill>
                <a:latin typeface="Geneva"/>
                <a:cs typeface="Geneva"/>
              </a:rPr>
              <a:t>howsoever</a:t>
            </a:r>
            <a:r>
              <a:rPr sz="1000" spc="-85">
                <a:solidFill>
                  <a:srgbClr val="052369"/>
                </a:solidFill>
                <a:latin typeface="Geneva"/>
                <a:cs typeface="Geneva"/>
              </a:rPr>
              <a:t> </a:t>
            </a:r>
            <a:r>
              <a:rPr sz="1000" spc="-25">
                <a:solidFill>
                  <a:srgbClr val="052369"/>
                </a:solidFill>
                <a:latin typeface="Geneva"/>
                <a:cs typeface="Geneva"/>
              </a:rPr>
              <a:t>arising,</a:t>
            </a:r>
            <a:r>
              <a:rPr sz="1000" spc="-90">
                <a:solidFill>
                  <a:srgbClr val="052369"/>
                </a:solidFill>
                <a:latin typeface="Geneva"/>
                <a:cs typeface="Geneva"/>
              </a:rPr>
              <a:t> </a:t>
            </a:r>
            <a:r>
              <a:rPr sz="1000" spc="-40">
                <a:solidFill>
                  <a:srgbClr val="052369"/>
                </a:solidFill>
                <a:latin typeface="Geneva"/>
                <a:cs typeface="Geneva"/>
              </a:rPr>
              <a:t>directly</a:t>
            </a:r>
            <a:r>
              <a:rPr sz="1000" spc="-85">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45">
                <a:solidFill>
                  <a:srgbClr val="052369"/>
                </a:solidFill>
                <a:latin typeface="Geneva"/>
                <a:cs typeface="Geneva"/>
              </a:rPr>
              <a:t>indirectly,</a:t>
            </a:r>
            <a:r>
              <a:rPr sz="1000" spc="-85">
                <a:solidFill>
                  <a:srgbClr val="052369"/>
                </a:solidFill>
                <a:latin typeface="Geneva"/>
                <a:cs typeface="Geneva"/>
              </a:rPr>
              <a:t> </a:t>
            </a:r>
            <a:r>
              <a:rPr sz="1000" spc="-35">
                <a:solidFill>
                  <a:srgbClr val="052369"/>
                </a:solidFill>
                <a:latin typeface="Geneva"/>
                <a:cs typeface="Geneva"/>
              </a:rPr>
              <a:t>from</a:t>
            </a:r>
            <a:r>
              <a:rPr sz="1000" spc="-90">
                <a:solidFill>
                  <a:srgbClr val="052369"/>
                </a:solidFill>
                <a:latin typeface="Geneva"/>
                <a:cs typeface="Geneva"/>
              </a:rPr>
              <a:t> </a:t>
            </a:r>
            <a:r>
              <a:rPr sz="1000" spc="-50">
                <a:solidFill>
                  <a:srgbClr val="052369"/>
                </a:solidFill>
                <a:latin typeface="Geneva"/>
                <a:cs typeface="Geneva"/>
              </a:rPr>
              <a:t>any</a:t>
            </a:r>
            <a:r>
              <a:rPr sz="1000" spc="-85">
                <a:solidFill>
                  <a:srgbClr val="052369"/>
                </a:solidFill>
                <a:latin typeface="Geneva"/>
                <a:cs typeface="Geneva"/>
              </a:rPr>
              <a:t> </a:t>
            </a:r>
            <a:r>
              <a:rPr sz="1000" spc="-25">
                <a:solidFill>
                  <a:srgbClr val="052369"/>
                </a:solidFill>
                <a:latin typeface="Geneva"/>
                <a:cs typeface="Geneva"/>
              </a:rPr>
              <a:t>use</a:t>
            </a:r>
            <a:r>
              <a:rPr sz="1000" spc="-85">
                <a:solidFill>
                  <a:srgbClr val="052369"/>
                </a:solidFill>
                <a:latin typeface="Geneva"/>
                <a:cs typeface="Geneva"/>
              </a:rPr>
              <a:t> </a:t>
            </a:r>
            <a:r>
              <a:rPr sz="1000" spc="-45">
                <a:solidFill>
                  <a:srgbClr val="052369"/>
                </a:solidFill>
                <a:latin typeface="Geneva"/>
                <a:cs typeface="Geneva"/>
              </a:rPr>
              <a:t>of</a:t>
            </a:r>
            <a:r>
              <a:rPr sz="1000" spc="-85">
                <a:solidFill>
                  <a:srgbClr val="052369"/>
                </a:solidFill>
                <a:latin typeface="Geneva"/>
                <a:cs typeface="Geneva"/>
              </a:rPr>
              <a:t> </a:t>
            </a:r>
            <a:r>
              <a:rPr sz="1000" spc="-35">
                <a:solidFill>
                  <a:srgbClr val="052369"/>
                </a:solidFill>
                <a:latin typeface="Geneva"/>
                <a:cs typeface="Geneva"/>
              </a:rPr>
              <a:t>this</a:t>
            </a:r>
            <a:r>
              <a:rPr sz="1000" spc="-85">
                <a:solidFill>
                  <a:srgbClr val="052369"/>
                </a:solidFill>
                <a:latin typeface="Geneva"/>
                <a:cs typeface="Geneva"/>
              </a:rPr>
              <a:t> </a:t>
            </a:r>
            <a:r>
              <a:rPr sz="1000" spc="-40">
                <a:solidFill>
                  <a:srgbClr val="052369"/>
                </a:solidFill>
                <a:latin typeface="Geneva"/>
                <a:cs typeface="Geneva"/>
              </a:rPr>
              <a:t>presentation</a:t>
            </a:r>
            <a:r>
              <a:rPr sz="1000" spc="-80">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35">
                <a:solidFill>
                  <a:srgbClr val="052369"/>
                </a:solidFill>
                <a:latin typeface="Geneva"/>
                <a:cs typeface="Geneva"/>
              </a:rPr>
              <a:t>its</a:t>
            </a:r>
            <a:r>
              <a:rPr sz="1000" spc="-80">
                <a:solidFill>
                  <a:srgbClr val="052369"/>
                </a:solidFill>
                <a:latin typeface="Geneva"/>
                <a:cs typeface="Geneva"/>
              </a:rPr>
              <a:t> </a:t>
            </a:r>
            <a:r>
              <a:rPr sz="1000" spc="-45">
                <a:solidFill>
                  <a:srgbClr val="052369"/>
                </a:solidFill>
                <a:latin typeface="Geneva"/>
                <a:cs typeface="Geneva"/>
              </a:rPr>
              <a:t>contents</a:t>
            </a:r>
            <a:r>
              <a:rPr sz="1000" spc="-85">
                <a:solidFill>
                  <a:srgbClr val="052369"/>
                </a:solidFill>
                <a:latin typeface="Geneva"/>
                <a:cs typeface="Geneva"/>
              </a:rPr>
              <a:t> </a:t>
            </a:r>
            <a:r>
              <a:rPr sz="1000" spc="-40">
                <a:solidFill>
                  <a:srgbClr val="052369"/>
                </a:solidFill>
                <a:latin typeface="Geneva"/>
                <a:cs typeface="Geneva"/>
              </a:rPr>
              <a:t>or</a:t>
            </a:r>
            <a:r>
              <a:rPr sz="1000" spc="-85">
                <a:solidFill>
                  <a:srgbClr val="052369"/>
                </a:solidFill>
                <a:latin typeface="Geneva"/>
                <a:cs typeface="Geneva"/>
              </a:rPr>
              <a:t> </a:t>
            </a:r>
            <a:r>
              <a:rPr sz="1000" spc="-35">
                <a:solidFill>
                  <a:srgbClr val="052369"/>
                </a:solidFill>
                <a:latin typeface="Geneva"/>
                <a:cs typeface="Geneva"/>
              </a:rPr>
              <a:t>otherwise</a:t>
            </a:r>
            <a:r>
              <a:rPr sz="1000" spc="-85">
                <a:solidFill>
                  <a:srgbClr val="052369"/>
                </a:solidFill>
                <a:latin typeface="Geneva"/>
                <a:cs typeface="Geneva"/>
              </a:rPr>
              <a:t> </a:t>
            </a:r>
            <a:r>
              <a:rPr sz="1000" spc="-10">
                <a:solidFill>
                  <a:srgbClr val="052369"/>
                </a:solidFill>
                <a:latin typeface="Geneva"/>
                <a:cs typeface="Geneva"/>
              </a:rPr>
              <a:t>in</a:t>
            </a:r>
            <a:r>
              <a:rPr sz="1000" spc="-80">
                <a:solidFill>
                  <a:srgbClr val="052369"/>
                </a:solidFill>
                <a:latin typeface="Geneva"/>
                <a:cs typeface="Geneva"/>
              </a:rPr>
              <a:t> </a:t>
            </a:r>
            <a:r>
              <a:rPr sz="1000" spc="-35">
                <a:solidFill>
                  <a:srgbClr val="052369"/>
                </a:solidFill>
                <a:latin typeface="Geneva"/>
                <a:cs typeface="Geneva"/>
              </a:rPr>
              <a:t>connection</a:t>
            </a:r>
            <a:r>
              <a:rPr sz="1000" spc="-85">
                <a:solidFill>
                  <a:srgbClr val="052369"/>
                </a:solidFill>
                <a:latin typeface="Geneva"/>
                <a:cs typeface="Geneva"/>
              </a:rPr>
              <a:t> </a:t>
            </a:r>
            <a:r>
              <a:rPr sz="1000" spc="-40">
                <a:solidFill>
                  <a:srgbClr val="052369"/>
                </a:solidFill>
                <a:latin typeface="Geneva"/>
                <a:cs typeface="Geneva"/>
              </a:rPr>
              <a:t>with</a:t>
            </a:r>
            <a:r>
              <a:rPr sz="1000" spc="-85">
                <a:solidFill>
                  <a:srgbClr val="052369"/>
                </a:solidFill>
                <a:latin typeface="Geneva"/>
                <a:cs typeface="Geneva"/>
              </a:rPr>
              <a:t> </a:t>
            </a:r>
            <a:r>
              <a:rPr sz="1000" spc="-35">
                <a:solidFill>
                  <a:srgbClr val="052369"/>
                </a:solidFill>
                <a:latin typeface="Geneva"/>
                <a:cs typeface="Geneva"/>
              </a:rPr>
              <a:t>this</a:t>
            </a:r>
            <a:r>
              <a:rPr sz="1000" spc="-80">
                <a:solidFill>
                  <a:srgbClr val="052369"/>
                </a:solidFill>
                <a:latin typeface="Geneva"/>
                <a:cs typeface="Geneva"/>
              </a:rPr>
              <a:t> </a:t>
            </a:r>
            <a:r>
              <a:rPr sz="1000" spc="-40">
                <a:solidFill>
                  <a:srgbClr val="052369"/>
                </a:solidFill>
                <a:latin typeface="Geneva"/>
                <a:cs typeface="Geneva"/>
              </a:rPr>
              <a:t>presentation.</a:t>
            </a:r>
            <a:endParaRPr sz="1000">
              <a:latin typeface="Geneva"/>
              <a:cs typeface="Geneva"/>
            </a:endParaRPr>
          </a:p>
          <a:p>
            <a:pPr marL="12700" marR="5715" algn="just">
              <a:lnSpc>
                <a:spcPct val="100000"/>
              </a:lnSpc>
              <a:spcBef>
                <a:spcPts val="850"/>
              </a:spcBef>
            </a:pPr>
            <a:r>
              <a:rPr sz="1000" spc="-15">
                <a:solidFill>
                  <a:srgbClr val="052369"/>
                </a:solidFill>
                <a:latin typeface="Geneva"/>
                <a:cs typeface="Geneva"/>
              </a:rPr>
              <a:t>Persons</a:t>
            </a:r>
            <a:r>
              <a:rPr sz="1000" spc="-45">
                <a:solidFill>
                  <a:srgbClr val="052369"/>
                </a:solidFill>
                <a:latin typeface="Geneva"/>
                <a:cs typeface="Geneva"/>
              </a:rPr>
              <a:t> </a:t>
            </a:r>
            <a:r>
              <a:rPr sz="1000" spc="-30">
                <a:solidFill>
                  <a:srgbClr val="052369"/>
                </a:solidFill>
                <a:latin typeface="Geneva"/>
                <a:cs typeface="Geneva"/>
              </a:rPr>
              <a:t>reading</a:t>
            </a:r>
            <a:r>
              <a:rPr sz="1000" spc="-45">
                <a:solidFill>
                  <a:srgbClr val="052369"/>
                </a:solidFill>
                <a:latin typeface="Geneva"/>
                <a:cs typeface="Geneva"/>
              </a:rPr>
              <a:t> </a:t>
            </a:r>
            <a:r>
              <a:rPr sz="1000" spc="-35">
                <a:solidFill>
                  <a:srgbClr val="052369"/>
                </a:solidFill>
                <a:latin typeface="Geneva"/>
                <a:cs typeface="Geneva"/>
              </a:rPr>
              <a:t>this</a:t>
            </a:r>
            <a:r>
              <a:rPr sz="1000" spc="-45">
                <a:solidFill>
                  <a:srgbClr val="052369"/>
                </a:solidFill>
                <a:latin typeface="Geneva"/>
                <a:cs typeface="Geneva"/>
              </a:rPr>
              <a:t> </a:t>
            </a:r>
            <a:r>
              <a:rPr sz="1000" spc="-40">
                <a:solidFill>
                  <a:srgbClr val="052369"/>
                </a:solidFill>
                <a:latin typeface="Geneva"/>
                <a:cs typeface="Geneva"/>
              </a:rPr>
              <a:t>document</a:t>
            </a:r>
            <a:r>
              <a:rPr sz="1000" spc="-45">
                <a:solidFill>
                  <a:srgbClr val="052369"/>
                </a:solidFill>
                <a:latin typeface="Geneva"/>
                <a:cs typeface="Geneva"/>
              </a:rPr>
              <a:t> </a:t>
            </a:r>
            <a:r>
              <a:rPr sz="1000" spc="-35">
                <a:solidFill>
                  <a:srgbClr val="052369"/>
                </a:solidFill>
                <a:latin typeface="Geneva"/>
                <a:cs typeface="Geneva"/>
              </a:rPr>
              <a:t>must</a:t>
            </a:r>
            <a:r>
              <a:rPr sz="1000" spc="-45">
                <a:solidFill>
                  <a:srgbClr val="052369"/>
                </a:solidFill>
                <a:latin typeface="Geneva"/>
                <a:cs typeface="Geneva"/>
              </a:rPr>
              <a:t> </a:t>
            </a:r>
            <a:r>
              <a:rPr sz="1000" spc="-30">
                <a:solidFill>
                  <a:srgbClr val="052369"/>
                </a:solidFill>
                <a:latin typeface="Geneva"/>
                <a:cs typeface="Geneva"/>
              </a:rPr>
              <a:t>make</a:t>
            </a:r>
            <a:r>
              <a:rPr sz="1000" spc="-40">
                <a:solidFill>
                  <a:srgbClr val="052369"/>
                </a:solidFill>
                <a:latin typeface="Geneva"/>
                <a:cs typeface="Geneva"/>
              </a:rPr>
              <a:t> </a:t>
            </a:r>
            <a:r>
              <a:rPr sz="1000">
                <a:solidFill>
                  <a:srgbClr val="052369"/>
                </a:solidFill>
                <a:latin typeface="Geneva"/>
                <a:cs typeface="Geneva"/>
              </a:rPr>
              <a:t>all</a:t>
            </a:r>
            <a:r>
              <a:rPr sz="1000" spc="-45">
                <a:solidFill>
                  <a:srgbClr val="052369"/>
                </a:solidFill>
                <a:latin typeface="Geneva"/>
                <a:cs typeface="Geneva"/>
              </a:rPr>
              <a:t> </a:t>
            </a:r>
            <a:r>
              <a:rPr sz="1000" spc="-40">
                <a:solidFill>
                  <a:srgbClr val="052369"/>
                </a:solidFill>
                <a:latin typeface="Geneva"/>
                <a:cs typeface="Geneva"/>
              </a:rPr>
              <a:t>trading</a:t>
            </a:r>
            <a:r>
              <a:rPr sz="1000" spc="-45">
                <a:solidFill>
                  <a:srgbClr val="052369"/>
                </a:solidFill>
                <a:latin typeface="Geneva"/>
                <a:cs typeface="Geneva"/>
              </a:rPr>
              <a:t> </a:t>
            </a:r>
            <a:r>
              <a:rPr sz="1000" spc="-25">
                <a:solidFill>
                  <a:srgbClr val="052369"/>
                </a:solidFill>
                <a:latin typeface="Geneva"/>
                <a:cs typeface="Geneva"/>
              </a:rPr>
              <a:t>and</a:t>
            </a:r>
            <a:r>
              <a:rPr sz="1000" spc="-45">
                <a:solidFill>
                  <a:srgbClr val="052369"/>
                </a:solidFill>
                <a:latin typeface="Geneva"/>
                <a:cs typeface="Geneva"/>
              </a:rPr>
              <a:t> investment </a:t>
            </a:r>
            <a:r>
              <a:rPr sz="1000" spc="-15">
                <a:solidFill>
                  <a:srgbClr val="052369"/>
                </a:solidFill>
                <a:latin typeface="Geneva"/>
                <a:cs typeface="Geneva"/>
              </a:rPr>
              <a:t>decisions</a:t>
            </a:r>
            <a:r>
              <a:rPr sz="1000" spc="-45">
                <a:solidFill>
                  <a:srgbClr val="052369"/>
                </a:solidFill>
                <a:latin typeface="Geneva"/>
                <a:cs typeface="Geneva"/>
              </a:rPr>
              <a:t> </a:t>
            </a:r>
            <a:r>
              <a:rPr sz="1000" spc="-10">
                <a:solidFill>
                  <a:srgbClr val="052369"/>
                </a:solidFill>
                <a:latin typeface="Geneva"/>
                <a:cs typeface="Geneva"/>
              </a:rPr>
              <a:t>in</a:t>
            </a:r>
            <a:r>
              <a:rPr sz="1000" spc="-40">
                <a:solidFill>
                  <a:srgbClr val="052369"/>
                </a:solidFill>
                <a:latin typeface="Geneva"/>
                <a:cs typeface="Geneva"/>
              </a:rPr>
              <a:t> </a:t>
            </a:r>
            <a:r>
              <a:rPr sz="1000" spc="-25">
                <a:solidFill>
                  <a:srgbClr val="052369"/>
                </a:solidFill>
                <a:latin typeface="Geneva"/>
                <a:cs typeface="Geneva"/>
              </a:rPr>
              <a:t>reliance</a:t>
            </a:r>
            <a:r>
              <a:rPr sz="1000" spc="-45">
                <a:solidFill>
                  <a:srgbClr val="052369"/>
                </a:solidFill>
                <a:latin typeface="Geneva"/>
                <a:cs typeface="Geneva"/>
              </a:rPr>
              <a:t> </a:t>
            </a:r>
            <a:r>
              <a:rPr sz="1000" spc="-35">
                <a:solidFill>
                  <a:srgbClr val="052369"/>
                </a:solidFill>
                <a:latin typeface="Geneva"/>
                <a:cs typeface="Geneva"/>
              </a:rPr>
              <a:t>on</a:t>
            </a:r>
            <a:r>
              <a:rPr sz="1000" spc="-45">
                <a:solidFill>
                  <a:srgbClr val="052369"/>
                </a:solidFill>
                <a:latin typeface="Geneva"/>
                <a:cs typeface="Geneva"/>
              </a:rPr>
              <a:t> their </a:t>
            </a:r>
            <a:r>
              <a:rPr sz="1000" spc="-35">
                <a:solidFill>
                  <a:srgbClr val="052369"/>
                </a:solidFill>
                <a:latin typeface="Geneva"/>
                <a:cs typeface="Geneva"/>
              </a:rPr>
              <a:t>own</a:t>
            </a:r>
            <a:r>
              <a:rPr sz="1000" spc="-45">
                <a:solidFill>
                  <a:srgbClr val="052369"/>
                </a:solidFill>
                <a:latin typeface="Geneva"/>
                <a:cs typeface="Geneva"/>
              </a:rPr>
              <a:t> </a:t>
            </a:r>
            <a:r>
              <a:rPr sz="1000" spc="-40">
                <a:solidFill>
                  <a:srgbClr val="052369"/>
                </a:solidFill>
                <a:latin typeface="Geneva"/>
                <a:cs typeface="Geneva"/>
              </a:rPr>
              <a:t>judgement.</a:t>
            </a:r>
            <a:r>
              <a:rPr sz="1000" spc="-45">
                <a:solidFill>
                  <a:srgbClr val="052369"/>
                </a:solidFill>
                <a:latin typeface="Geneva"/>
                <a:cs typeface="Geneva"/>
              </a:rPr>
              <a:t> </a:t>
            </a:r>
            <a:r>
              <a:rPr sz="1000" spc="-15">
                <a:solidFill>
                  <a:srgbClr val="052369"/>
                </a:solidFill>
                <a:latin typeface="Geneva"/>
                <a:cs typeface="Geneva"/>
              </a:rPr>
              <a:t>No</a:t>
            </a:r>
            <a:r>
              <a:rPr sz="1000" spc="-40">
                <a:solidFill>
                  <a:srgbClr val="052369"/>
                </a:solidFill>
                <a:latin typeface="Geneva"/>
                <a:cs typeface="Geneva"/>
              </a:rPr>
              <a:t> </a:t>
            </a:r>
            <a:r>
              <a:rPr sz="1000" spc="-50">
                <a:solidFill>
                  <a:srgbClr val="052369"/>
                </a:solidFill>
                <a:latin typeface="Geneva"/>
                <a:cs typeface="Geneva"/>
              </a:rPr>
              <a:t>statement</a:t>
            </a:r>
            <a:r>
              <a:rPr sz="1000" spc="-45">
                <a:solidFill>
                  <a:srgbClr val="052369"/>
                </a:solidFill>
                <a:latin typeface="Geneva"/>
                <a:cs typeface="Geneva"/>
              </a:rPr>
              <a:t> </a:t>
            </a:r>
            <a:r>
              <a:rPr sz="1000" spc="-10">
                <a:solidFill>
                  <a:srgbClr val="052369"/>
                </a:solidFill>
                <a:latin typeface="Geneva"/>
                <a:cs typeface="Geneva"/>
              </a:rPr>
              <a:t>in</a:t>
            </a:r>
            <a:r>
              <a:rPr sz="1000" spc="-45">
                <a:solidFill>
                  <a:srgbClr val="052369"/>
                </a:solidFill>
                <a:latin typeface="Geneva"/>
                <a:cs typeface="Geneva"/>
              </a:rPr>
              <a:t> </a:t>
            </a:r>
            <a:r>
              <a:rPr sz="1000" spc="-35">
                <a:solidFill>
                  <a:srgbClr val="052369"/>
                </a:solidFill>
                <a:latin typeface="Geneva"/>
                <a:cs typeface="Geneva"/>
              </a:rPr>
              <a:t>this</a:t>
            </a:r>
            <a:r>
              <a:rPr sz="1000" spc="-45">
                <a:solidFill>
                  <a:srgbClr val="052369"/>
                </a:solidFill>
                <a:latin typeface="Geneva"/>
                <a:cs typeface="Geneva"/>
              </a:rPr>
              <a:t> </a:t>
            </a:r>
            <a:r>
              <a:rPr sz="1000" spc="-40">
                <a:solidFill>
                  <a:srgbClr val="052369"/>
                </a:solidFill>
                <a:latin typeface="Geneva"/>
                <a:cs typeface="Geneva"/>
              </a:rPr>
              <a:t>presentation</a:t>
            </a:r>
            <a:r>
              <a:rPr sz="1000" spc="-45">
                <a:solidFill>
                  <a:srgbClr val="052369"/>
                </a:solidFill>
                <a:latin typeface="Geneva"/>
                <a:cs typeface="Geneva"/>
              </a:rPr>
              <a:t> </a:t>
            </a:r>
            <a:r>
              <a:rPr sz="1000" spc="5">
                <a:solidFill>
                  <a:srgbClr val="052369"/>
                </a:solidFill>
                <a:latin typeface="Geneva"/>
                <a:cs typeface="Geneva"/>
              </a:rPr>
              <a:t>is</a:t>
            </a:r>
            <a:r>
              <a:rPr sz="1000" spc="-45">
                <a:solidFill>
                  <a:srgbClr val="052369"/>
                </a:solidFill>
                <a:latin typeface="Geneva"/>
                <a:cs typeface="Geneva"/>
              </a:rPr>
              <a:t> </a:t>
            </a:r>
            <a:r>
              <a:rPr sz="1000" spc="-40">
                <a:solidFill>
                  <a:srgbClr val="052369"/>
                </a:solidFill>
                <a:latin typeface="Geneva"/>
                <a:cs typeface="Geneva"/>
              </a:rPr>
              <a:t>intended </a:t>
            </a:r>
            <a:r>
              <a:rPr sz="1000" spc="-85">
                <a:solidFill>
                  <a:srgbClr val="052369"/>
                </a:solidFill>
                <a:latin typeface="Geneva"/>
                <a:cs typeface="Geneva"/>
              </a:rPr>
              <a:t>to</a:t>
            </a:r>
            <a:r>
              <a:rPr sz="1000" spc="-45">
                <a:solidFill>
                  <a:srgbClr val="052369"/>
                </a:solidFill>
                <a:latin typeface="Geneva"/>
                <a:cs typeface="Geneva"/>
              </a:rPr>
              <a:t> be </a:t>
            </a:r>
            <a:r>
              <a:rPr sz="1000" spc="-35">
                <a:solidFill>
                  <a:srgbClr val="052369"/>
                </a:solidFill>
                <a:latin typeface="Geneva"/>
                <a:cs typeface="Geneva"/>
              </a:rPr>
              <a:t>nor</a:t>
            </a:r>
            <a:r>
              <a:rPr sz="1000" spc="-45">
                <a:solidFill>
                  <a:srgbClr val="052369"/>
                </a:solidFill>
                <a:latin typeface="Geneva"/>
                <a:cs typeface="Geneva"/>
              </a:rPr>
              <a:t> </a:t>
            </a:r>
            <a:r>
              <a:rPr sz="1000" spc="-50">
                <a:solidFill>
                  <a:srgbClr val="052369"/>
                </a:solidFill>
                <a:latin typeface="Geneva"/>
                <a:cs typeface="Geneva"/>
              </a:rPr>
              <a:t>may</a:t>
            </a:r>
            <a:r>
              <a:rPr sz="1000" spc="-45">
                <a:solidFill>
                  <a:srgbClr val="052369"/>
                </a:solidFill>
                <a:latin typeface="Geneva"/>
                <a:cs typeface="Geneva"/>
              </a:rPr>
              <a:t> be </a:t>
            </a:r>
            <a:r>
              <a:rPr sz="1000" spc="-35">
                <a:solidFill>
                  <a:srgbClr val="052369"/>
                </a:solidFill>
                <a:latin typeface="Geneva"/>
                <a:cs typeface="Geneva"/>
              </a:rPr>
              <a:t>construed</a:t>
            </a:r>
            <a:r>
              <a:rPr sz="1000" spc="-40">
                <a:solidFill>
                  <a:srgbClr val="052369"/>
                </a:solidFill>
                <a:latin typeface="Geneva"/>
                <a:cs typeface="Geneva"/>
              </a:rPr>
              <a:t> </a:t>
            </a:r>
            <a:r>
              <a:rPr sz="1000" spc="-5">
                <a:solidFill>
                  <a:srgbClr val="052369"/>
                </a:solidFill>
                <a:latin typeface="Geneva"/>
                <a:cs typeface="Geneva"/>
              </a:rPr>
              <a:t>as</a:t>
            </a:r>
            <a:r>
              <a:rPr sz="1000" spc="-45">
                <a:solidFill>
                  <a:srgbClr val="052369"/>
                </a:solidFill>
                <a:latin typeface="Geneva"/>
                <a:cs typeface="Geneva"/>
              </a:rPr>
              <a:t> </a:t>
            </a:r>
            <a:r>
              <a:rPr sz="1000" spc="-10">
                <a:solidFill>
                  <a:srgbClr val="052369"/>
                </a:solidFill>
                <a:latin typeface="Geneva"/>
                <a:cs typeface="Geneva"/>
              </a:rPr>
              <a:t>a</a:t>
            </a:r>
            <a:r>
              <a:rPr sz="1000" spc="-45">
                <a:solidFill>
                  <a:srgbClr val="052369"/>
                </a:solidFill>
                <a:latin typeface="Geneva"/>
                <a:cs typeface="Geneva"/>
              </a:rPr>
              <a:t> </a:t>
            </a:r>
            <a:r>
              <a:rPr sz="1000" spc="-50">
                <a:solidFill>
                  <a:srgbClr val="052369"/>
                </a:solidFill>
                <a:latin typeface="Geneva"/>
                <a:cs typeface="Geneva"/>
              </a:rPr>
              <a:t>profit  </a:t>
            </a:r>
            <a:r>
              <a:rPr sz="1000" spc="-40">
                <a:solidFill>
                  <a:srgbClr val="052369"/>
                </a:solidFill>
                <a:latin typeface="Geneva"/>
                <a:cs typeface="Geneva"/>
              </a:rPr>
              <a:t>forecast.</a:t>
            </a:r>
            <a:r>
              <a:rPr sz="1000" spc="-85">
                <a:solidFill>
                  <a:srgbClr val="052369"/>
                </a:solidFill>
                <a:latin typeface="Geneva"/>
                <a:cs typeface="Geneva"/>
              </a:rPr>
              <a:t> </a:t>
            </a:r>
            <a:r>
              <a:rPr sz="1000" spc="-30">
                <a:solidFill>
                  <a:srgbClr val="052369"/>
                </a:solidFill>
                <a:latin typeface="Geneva"/>
                <a:cs typeface="Geneva"/>
              </a:rPr>
              <a:t>Certain</a:t>
            </a:r>
            <a:r>
              <a:rPr sz="1000" spc="-85">
                <a:solidFill>
                  <a:srgbClr val="052369"/>
                </a:solidFill>
                <a:latin typeface="Geneva"/>
                <a:cs typeface="Geneva"/>
              </a:rPr>
              <a:t> </a:t>
            </a:r>
            <a:r>
              <a:rPr sz="1000" spc="-45">
                <a:solidFill>
                  <a:srgbClr val="052369"/>
                </a:solidFill>
                <a:latin typeface="Geneva"/>
                <a:cs typeface="Geneva"/>
              </a:rPr>
              <a:t>of</a:t>
            </a:r>
            <a:r>
              <a:rPr sz="1000" spc="-8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40">
                <a:solidFill>
                  <a:srgbClr val="052369"/>
                </a:solidFill>
                <a:latin typeface="Geneva"/>
                <a:cs typeface="Geneva"/>
              </a:rPr>
              <a:t>industry</a:t>
            </a:r>
            <a:r>
              <a:rPr sz="1000" spc="-85">
                <a:solidFill>
                  <a:srgbClr val="052369"/>
                </a:solidFill>
                <a:latin typeface="Geneva"/>
                <a:cs typeface="Geneva"/>
              </a:rPr>
              <a:t> </a:t>
            </a:r>
            <a:r>
              <a:rPr sz="1000" spc="-25">
                <a:solidFill>
                  <a:srgbClr val="052369"/>
                </a:solidFill>
                <a:latin typeface="Geneva"/>
                <a:cs typeface="Geneva"/>
              </a:rPr>
              <a:t>and</a:t>
            </a:r>
            <a:r>
              <a:rPr sz="1000" spc="-80">
                <a:solidFill>
                  <a:srgbClr val="052369"/>
                </a:solidFill>
                <a:latin typeface="Geneva"/>
                <a:cs typeface="Geneva"/>
              </a:rPr>
              <a:t> </a:t>
            </a:r>
            <a:r>
              <a:rPr sz="1000" spc="-45">
                <a:solidFill>
                  <a:srgbClr val="052369"/>
                </a:solidFill>
                <a:latin typeface="Geneva"/>
                <a:cs typeface="Geneva"/>
              </a:rPr>
              <a:t>market</a:t>
            </a:r>
            <a:r>
              <a:rPr sz="1000" spc="-85">
                <a:solidFill>
                  <a:srgbClr val="052369"/>
                </a:solidFill>
                <a:latin typeface="Geneva"/>
                <a:cs typeface="Geneva"/>
              </a:rPr>
              <a:t> </a:t>
            </a:r>
            <a:r>
              <a:rPr sz="1000" spc="-45">
                <a:solidFill>
                  <a:srgbClr val="052369"/>
                </a:solidFill>
                <a:latin typeface="Geneva"/>
                <a:cs typeface="Geneva"/>
              </a:rPr>
              <a:t>data</a:t>
            </a:r>
            <a:r>
              <a:rPr sz="1000" spc="-80">
                <a:solidFill>
                  <a:srgbClr val="052369"/>
                </a:solidFill>
                <a:latin typeface="Geneva"/>
                <a:cs typeface="Geneva"/>
              </a:rPr>
              <a:t> </a:t>
            </a:r>
            <a:r>
              <a:rPr sz="1000" spc="-35">
                <a:solidFill>
                  <a:srgbClr val="052369"/>
                </a:solidFill>
                <a:latin typeface="Geneva"/>
                <a:cs typeface="Geneva"/>
              </a:rPr>
              <a:t>contained</a:t>
            </a:r>
            <a:r>
              <a:rPr sz="1000" spc="-85">
                <a:solidFill>
                  <a:srgbClr val="052369"/>
                </a:solidFill>
                <a:latin typeface="Geneva"/>
                <a:cs typeface="Geneva"/>
              </a:rPr>
              <a:t> </a:t>
            </a:r>
            <a:r>
              <a:rPr sz="1000" spc="-10">
                <a:solidFill>
                  <a:srgbClr val="052369"/>
                </a:solidFill>
                <a:latin typeface="Geneva"/>
                <a:cs typeface="Geneva"/>
              </a:rPr>
              <a:t>in</a:t>
            </a:r>
            <a:r>
              <a:rPr sz="1000" spc="-85">
                <a:solidFill>
                  <a:srgbClr val="052369"/>
                </a:solidFill>
                <a:latin typeface="Geneva"/>
                <a:cs typeface="Geneva"/>
              </a:rPr>
              <a:t> </a:t>
            </a:r>
            <a:r>
              <a:rPr sz="1000" spc="-35">
                <a:solidFill>
                  <a:srgbClr val="052369"/>
                </a:solidFill>
                <a:latin typeface="Geneva"/>
                <a:cs typeface="Geneva"/>
              </a:rPr>
              <a:t>this</a:t>
            </a:r>
            <a:r>
              <a:rPr sz="1000" spc="-80">
                <a:solidFill>
                  <a:srgbClr val="052369"/>
                </a:solidFill>
                <a:latin typeface="Geneva"/>
                <a:cs typeface="Geneva"/>
              </a:rPr>
              <a:t> </a:t>
            </a:r>
            <a:r>
              <a:rPr sz="1000" spc="-40">
                <a:solidFill>
                  <a:srgbClr val="052369"/>
                </a:solidFill>
                <a:latin typeface="Geneva"/>
                <a:cs typeface="Geneva"/>
              </a:rPr>
              <a:t>document</a:t>
            </a:r>
            <a:r>
              <a:rPr sz="1000" spc="-85">
                <a:solidFill>
                  <a:srgbClr val="052369"/>
                </a:solidFill>
                <a:latin typeface="Geneva"/>
                <a:cs typeface="Geneva"/>
              </a:rPr>
              <a:t> </a:t>
            </a:r>
            <a:r>
              <a:rPr sz="1000" spc="-20">
                <a:solidFill>
                  <a:srgbClr val="052369"/>
                </a:solidFill>
                <a:latin typeface="Geneva"/>
                <a:cs typeface="Geneva"/>
              </a:rPr>
              <a:t>comes</a:t>
            </a:r>
            <a:r>
              <a:rPr sz="1000" spc="-80">
                <a:solidFill>
                  <a:srgbClr val="052369"/>
                </a:solidFill>
                <a:latin typeface="Geneva"/>
                <a:cs typeface="Geneva"/>
              </a:rPr>
              <a:t> </a:t>
            </a:r>
            <a:r>
              <a:rPr sz="1000" spc="-35">
                <a:solidFill>
                  <a:srgbClr val="052369"/>
                </a:solidFill>
                <a:latin typeface="Geneva"/>
                <a:cs typeface="Geneva"/>
              </a:rPr>
              <a:t>from</a:t>
            </a:r>
            <a:r>
              <a:rPr sz="1000" spc="-85">
                <a:solidFill>
                  <a:srgbClr val="052369"/>
                </a:solidFill>
                <a:latin typeface="Geneva"/>
                <a:cs typeface="Geneva"/>
              </a:rPr>
              <a:t> </a:t>
            </a:r>
            <a:r>
              <a:rPr sz="1000" spc="-45">
                <a:solidFill>
                  <a:srgbClr val="052369"/>
                </a:solidFill>
                <a:latin typeface="Geneva"/>
                <a:cs typeface="Geneva"/>
              </a:rPr>
              <a:t>third</a:t>
            </a:r>
            <a:r>
              <a:rPr sz="1000" spc="-85">
                <a:solidFill>
                  <a:srgbClr val="052369"/>
                </a:solidFill>
                <a:latin typeface="Geneva"/>
                <a:cs typeface="Geneva"/>
              </a:rPr>
              <a:t> </a:t>
            </a:r>
            <a:r>
              <a:rPr sz="1000" spc="-50">
                <a:solidFill>
                  <a:srgbClr val="052369"/>
                </a:solidFill>
                <a:latin typeface="Geneva"/>
                <a:cs typeface="Geneva"/>
              </a:rPr>
              <a:t>party</a:t>
            </a:r>
            <a:r>
              <a:rPr sz="1000" spc="-80">
                <a:solidFill>
                  <a:srgbClr val="052369"/>
                </a:solidFill>
                <a:latin typeface="Geneva"/>
                <a:cs typeface="Geneva"/>
              </a:rPr>
              <a:t> </a:t>
            </a:r>
            <a:r>
              <a:rPr sz="1000" spc="-25">
                <a:solidFill>
                  <a:srgbClr val="052369"/>
                </a:solidFill>
                <a:latin typeface="Geneva"/>
                <a:cs typeface="Geneva"/>
              </a:rPr>
              <a:t>sources.</a:t>
            </a:r>
            <a:r>
              <a:rPr sz="1000" spc="-85">
                <a:solidFill>
                  <a:srgbClr val="052369"/>
                </a:solidFill>
                <a:latin typeface="Geneva"/>
                <a:cs typeface="Geneva"/>
              </a:rPr>
              <a:t> </a:t>
            </a:r>
            <a:r>
              <a:rPr sz="1000" spc="-30">
                <a:solidFill>
                  <a:srgbClr val="052369"/>
                </a:solidFill>
                <a:latin typeface="Geneva"/>
                <a:cs typeface="Geneva"/>
              </a:rPr>
              <a:t>Third</a:t>
            </a:r>
            <a:r>
              <a:rPr sz="1000" spc="-80">
                <a:solidFill>
                  <a:srgbClr val="052369"/>
                </a:solidFill>
                <a:latin typeface="Geneva"/>
                <a:cs typeface="Geneva"/>
              </a:rPr>
              <a:t> </a:t>
            </a:r>
            <a:r>
              <a:rPr sz="1000" spc="-50">
                <a:solidFill>
                  <a:srgbClr val="052369"/>
                </a:solidFill>
                <a:latin typeface="Geneva"/>
                <a:cs typeface="Geneva"/>
              </a:rPr>
              <a:t>party</a:t>
            </a:r>
            <a:r>
              <a:rPr sz="1000" spc="-85">
                <a:solidFill>
                  <a:srgbClr val="052369"/>
                </a:solidFill>
                <a:latin typeface="Geneva"/>
                <a:cs typeface="Geneva"/>
              </a:rPr>
              <a:t> </a:t>
            </a:r>
            <a:r>
              <a:rPr sz="1000" spc="-40">
                <a:solidFill>
                  <a:srgbClr val="052369"/>
                </a:solidFill>
                <a:latin typeface="Geneva"/>
                <a:cs typeface="Geneva"/>
              </a:rPr>
              <a:t>industry</a:t>
            </a:r>
            <a:r>
              <a:rPr sz="1000" spc="-85">
                <a:solidFill>
                  <a:srgbClr val="052369"/>
                </a:solidFill>
                <a:latin typeface="Geneva"/>
                <a:cs typeface="Geneva"/>
              </a:rPr>
              <a:t> </a:t>
            </a:r>
            <a:r>
              <a:rPr sz="1000" spc="-30">
                <a:solidFill>
                  <a:srgbClr val="052369"/>
                </a:solidFill>
                <a:latin typeface="Geneva"/>
                <a:cs typeface="Geneva"/>
              </a:rPr>
              <a:t>publications,</a:t>
            </a:r>
            <a:r>
              <a:rPr sz="1000" spc="-80">
                <a:solidFill>
                  <a:srgbClr val="052369"/>
                </a:solidFill>
                <a:latin typeface="Geneva"/>
                <a:cs typeface="Geneva"/>
              </a:rPr>
              <a:t> </a:t>
            </a:r>
            <a:r>
              <a:rPr sz="1000" spc="-30">
                <a:solidFill>
                  <a:srgbClr val="052369"/>
                </a:solidFill>
                <a:latin typeface="Geneva"/>
                <a:cs typeface="Geneva"/>
              </a:rPr>
              <a:t>studies</a:t>
            </a:r>
            <a:r>
              <a:rPr sz="1000" spc="-85">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40">
                <a:solidFill>
                  <a:srgbClr val="052369"/>
                </a:solidFill>
                <a:latin typeface="Geneva"/>
                <a:cs typeface="Geneva"/>
              </a:rPr>
              <a:t>surveys</a:t>
            </a:r>
            <a:r>
              <a:rPr sz="1000" spc="-80">
                <a:solidFill>
                  <a:srgbClr val="052369"/>
                </a:solidFill>
                <a:latin typeface="Geneva"/>
                <a:cs typeface="Geneva"/>
              </a:rPr>
              <a:t> </a:t>
            </a:r>
            <a:r>
              <a:rPr sz="1000" spc="-30">
                <a:solidFill>
                  <a:srgbClr val="052369"/>
                </a:solidFill>
                <a:latin typeface="Geneva"/>
                <a:cs typeface="Geneva"/>
              </a:rPr>
              <a:t>generally</a:t>
            </a:r>
            <a:r>
              <a:rPr sz="1000" spc="-85">
                <a:solidFill>
                  <a:srgbClr val="052369"/>
                </a:solidFill>
                <a:latin typeface="Geneva"/>
                <a:cs typeface="Geneva"/>
              </a:rPr>
              <a:t> </a:t>
            </a:r>
            <a:r>
              <a:rPr sz="1000" spc="-55">
                <a:solidFill>
                  <a:srgbClr val="052369"/>
                </a:solidFill>
                <a:latin typeface="Geneva"/>
                <a:cs typeface="Geneva"/>
              </a:rPr>
              <a:t>state</a:t>
            </a:r>
            <a:r>
              <a:rPr sz="1000" spc="-80">
                <a:solidFill>
                  <a:srgbClr val="052369"/>
                </a:solidFill>
                <a:latin typeface="Geneva"/>
                <a:cs typeface="Geneva"/>
              </a:rPr>
              <a:t> </a:t>
            </a:r>
            <a:r>
              <a:rPr sz="1000" spc="-70">
                <a:solidFill>
                  <a:srgbClr val="052369"/>
                </a:solidFill>
                <a:latin typeface="Geneva"/>
                <a:cs typeface="Geneva"/>
              </a:rPr>
              <a:t>that</a:t>
            </a:r>
            <a:r>
              <a:rPr sz="1000" spc="-85">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45">
                <a:solidFill>
                  <a:srgbClr val="052369"/>
                </a:solidFill>
                <a:latin typeface="Geneva"/>
                <a:cs typeface="Geneva"/>
              </a:rPr>
              <a:t>data</a:t>
            </a:r>
            <a:r>
              <a:rPr sz="1000" spc="-80">
                <a:solidFill>
                  <a:srgbClr val="052369"/>
                </a:solidFill>
                <a:latin typeface="Geneva"/>
                <a:cs typeface="Geneva"/>
              </a:rPr>
              <a:t> </a:t>
            </a:r>
            <a:r>
              <a:rPr sz="1000" spc="-35">
                <a:solidFill>
                  <a:srgbClr val="052369"/>
                </a:solidFill>
                <a:latin typeface="Geneva"/>
                <a:cs typeface="Geneva"/>
              </a:rPr>
              <a:t>contained  </a:t>
            </a:r>
            <a:r>
              <a:rPr sz="1000" spc="-45">
                <a:solidFill>
                  <a:srgbClr val="052369"/>
                </a:solidFill>
                <a:latin typeface="Geneva"/>
                <a:cs typeface="Geneva"/>
              </a:rPr>
              <a:t>therein</a:t>
            </a:r>
            <a:r>
              <a:rPr sz="1000" spc="-105">
                <a:solidFill>
                  <a:srgbClr val="052369"/>
                </a:solidFill>
                <a:latin typeface="Geneva"/>
                <a:cs typeface="Geneva"/>
              </a:rPr>
              <a:t> </a:t>
            </a:r>
            <a:r>
              <a:rPr sz="1000" spc="-50">
                <a:solidFill>
                  <a:srgbClr val="052369"/>
                </a:solidFill>
                <a:latin typeface="Geneva"/>
                <a:cs typeface="Geneva"/>
              </a:rPr>
              <a:t>have</a:t>
            </a:r>
            <a:r>
              <a:rPr sz="1000" spc="-100">
                <a:solidFill>
                  <a:srgbClr val="052369"/>
                </a:solidFill>
                <a:latin typeface="Geneva"/>
                <a:cs typeface="Geneva"/>
              </a:rPr>
              <a:t> </a:t>
            </a:r>
            <a:r>
              <a:rPr sz="1000" spc="-40">
                <a:solidFill>
                  <a:srgbClr val="052369"/>
                </a:solidFill>
                <a:latin typeface="Geneva"/>
                <a:cs typeface="Geneva"/>
              </a:rPr>
              <a:t>been</a:t>
            </a:r>
            <a:r>
              <a:rPr sz="1000" spc="-105">
                <a:solidFill>
                  <a:srgbClr val="052369"/>
                </a:solidFill>
                <a:latin typeface="Geneva"/>
                <a:cs typeface="Geneva"/>
              </a:rPr>
              <a:t> </a:t>
            </a:r>
            <a:r>
              <a:rPr sz="1000" spc="-40">
                <a:solidFill>
                  <a:srgbClr val="052369"/>
                </a:solidFill>
                <a:latin typeface="Geneva"/>
                <a:cs typeface="Geneva"/>
              </a:rPr>
              <a:t>obtained</a:t>
            </a:r>
            <a:r>
              <a:rPr sz="1000" spc="-100">
                <a:solidFill>
                  <a:srgbClr val="052369"/>
                </a:solidFill>
                <a:latin typeface="Geneva"/>
                <a:cs typeface="Geneva"/>
              </a:rPr>
              <a:t> </a:t>
            </a:r>
            <a:r>
              <a:rPr sz="1000" spc="-35">
                <a:solidFill>
                  <a:srgbClr val="052369"/>
                </a:solidFill>
                <a:latin typeface="Geneva"/>
                <a:cs typeface="Geneva"/>
              </a:rPr>
              <a:t>from</a:t>
            </a:r>
            <a:r>
              <a:rPr sz="1000" spc="-100">
                <a:solidFill>
                  <a:srgbClr val="052369"/>
                </a:solidFill>
                <a:latin typeface="Geneva"/>
                <a:cs typeface="Geneva"/>
              </a:rPr>
              <a:t> </a:t>
            </a:r>
            <a:r>
              <a:rPr sz="1000" spc="-25">
                <a:solidFill>
                  <a:srgbClr val="052369"/>
                </a:solidFill>
                <a:latin typeface="Geneva"/>
                <a:cs typeface="Geneva"/>
              </a:rPr>
              <a:t>sources</a:t>
            </a:r>
            <a:r>
              <a:rPr sz="1000" spc="-105">
                <a:solidFill>
                  <a:srgbClr val="052369"/>
                </a:solidFill>
                <a:latin typeface="Geneva"/>
                <a:cs typeface="Geneva"/>
              </a:rPr>
              <a:t> </a:t>
            </a:r>
            <a:r>
              <a:rPr sz="1000" spc="-35">
                <a:solidFill>
                  <a:srgbClr val="052369"/>
                </a:solidFill>
                <a:latin typeface="Geneva"/>
                <a:cs typeface="Geneva"/>
              </a:rPr>
              <a:t>believed</a:t>
            </a:r>
            <a:r>
              <a:rPr sz="1000" spc="-100">
                <a:solidFill>
                  <a:srgbClr val="052369"/>
                </a:solidFill>
                <a:latin typeface="Geneva"/>
                <a:cs typeface="Geneva"/>
              </a:rPr>
              <a:t> </a:t>
            </a:r>
            <a:r>
              <a:rPr sz="1000" spc="-85">
                <a:solidFill>
                  <a:srgbClr val="052369"/>
                </a:solidFill>
                <a:latin typeface="Geneva"/>
                <a:cs typeface="Geneva"/>
              </a:rPr>
              <a:t>to</a:t>
            </a:r>
            <a:r>
              <a:rPr sz="1000" spc="-100">
                <a:solidFill>
                  <a:srgbClr val="052369"/>
                </a:solidFill>
                <a:latin typeface="Geneva"/>
                <a:cs typeface="Geneva"/>
              </a:rPr>
              <a:t> </a:t>
            </a:r>
            <a:r>
              <a:rPr sz="1000" spc="-45">
                <a:solidFill>
                  <a:srgbClr val="052369"/>
                </a:solidFill>
                <a:latin typeface="Geneva"/>
                <a:cs typeface="Geneva"/>
              </a:rPr>
              <a:t>be</a:t>
            </a:r>
            <a:r>
              <a:rPr sz="1000" spc="-105">
                <a:solidFill>
                  <a:srgbClr val="052369"/>
                </a:solidFill>
                <a:latin typeface="Geneva"/>
                <a:cs typeface="Geneva"/>
              </a:rPr>
              <a:t> </a:t>
            </a:r>
            <a:r>
              <a:rPr sz="1000" spc="-30">
                <a:solidFill>
                  <a:srgbClr val="052369"/>
                </a:solidFill>
                <a:latin typeface="Geneva"/>
                <a:cs typeface="Geneva"/>
              </a:rPr>
              <a:t>reliable,</a:t>
            </a:r>
            <a:r>
              <a:rPr sz="1000" spc="-100">
                <a:solidFill>
                  <a:srgbClr val="052369"/>
                </a:solidFill>
                <a:latin typeface="Geneva"/>
                <a:cs typeface="Geneva"/>
              </a:rPr>
              <a:t> </a:t>
            </a:r>
            <a:r>
              <a:rPr sz="1000" spc="-60">
                <a:solidFill>
                  <a:srgbClr val="052369"/>
                </a:solidFill>
                <a:latin typeface="Geneva"/>
                <a:cs typeface="Geneva"/>
              </a:rPr>
              <a:t>but</a:t>
            </a:r>
            <a:r>
              <a:rPr sz="1000" spc="-100">
                <a:solidFill>
                  <a:srgbClr val="052369"/>
                </a:solidFill>
                <a:latin typeface="Geneva"/>
                <a:cs typeface="Geneva"/>
              </a:rPr>
              <a:t> </a:t>
            </a:r>
            <a:r>
              <a:rPr sz="1000" spc="-70">
                <a:solidFill>
                  <a:srgbClr val="052369"/>
                </a:solidFill>
                <a:latin typeface="Geneva"/>
                <a:cs typeface="Geneva"/>
              </a:rPr>
              <a:t>that</a:t>
            </a:r>
            <a:r>
              <a:rPr sz="1000" spc="-105">
                <a:solidFill>
                  <a:srgbClr val="052369"/>
                </a:solidFill>
                <a:latin typeface="Geneva"/>
                <a:cs typeface="Geneva"/>
              </a:rPr>
              <a:t> </a:t>
            </a:r>
            <a:r>
              <a:rPr sz="1000" spc="-55">
                <a:solidFill>
                  <a:srgbClr val="052369"/>
                </a:solidFill>
                <a:latin typeface="Geneva"/>
                <a:cs typeface="Geneva"/>
              </a:rPr>
              <a:t>there</a:t>
            </a:r>
            <a:r>
              <a:rPr sz="1000" spc="-100">
                <a:solidFill>
                  <a:srgbClr val="052369"/>
                </a:solidFill>
                <a:latin typeface="Geneva"/>
                <a:cs typeface="Geneva"/>
              </a:rPr>
              <a:t> </a:t>
            </a:r>
            <a:r>
              <a:rPr sz="1000" spc="5">
                <a:solidFill>
                  <a:srgbClr val="052369"/>
                </a:solidFill>
                <a:latin typeface="Geneva"/>
                <a:cs typeface="Geneva"/>
              </a:rPr>
              <a:t>is</a:t>
            </a:r>
            <a:r>
              <a:rPr sz="1000" spc="-100">
                <a:solidFill>
                  <a:srgbClr val="052369"/>
                </a:solidFill>
                <a:latin typeface="Geneva"/>
                <a:cs typeface="Geneva"/>
              </a:rPr>
              <a:t> </a:t>
            </a:r>
            <a:r>
              <a:rPr sz="1000" spc="-35">
                <a:solidFill>
                  <a:srgbClr val="052369"/>
                </a:solidFill>
                <a:latin typeface="Geneva"/>
                <a:cs typeface="Geneva"/>
              </a:rPr>
              <a:t>no</a:t>
            </a:r>
            <a:r>
              <a:rPr sz="1000" spc="-105">
                <a:solidFill>
                  <a:srgbClr val="052369"/>
                </a:solidFill>
                <a:latin typeface="Geneva"/>
                <a:cs typeface="Geneva"/>
              </a:rPr>
              <a:t> </a:t>
            </a:r>
            <a:r>
              <a:rPr sz="1000" spc="-40">
                <a:solidFill>
                  <a:srgbClr val="052369"/>
                </a:solidFill>
                <a:latin typeface="Geneva"/>
                <a:cs typeface="Geneva"/>
              </a:rPr>
              <a:t>guarantee</a:t>
            </a:r>
            <a:r>
              <a:rPr sz="1000" spc="-100">
                <a:solidFill>
                  <a:srgbClr val="052369"/>
                </a:solidFill>
                <a:latin typeface="Geneva"/>
                <a:cs typeface="Geneva"/>
              </a:rPr>
              <a:t> </a:t>
            </a:r>
            <a:r>
              <a:rPr sz="1000" spc="-45">
                <a:solidFill>
                  <a:srgbClr val="052369"/>
                </a:solidFill>
                <a:latin typeface="Geneva"/>
                <a:cs typeface="Geneva"/>
              </a:rPr>
              <a:t>of</a:t>
            </a:r>
            <a:r>
              <a:rPr sz="1000" spc="-105">
                <a:solidFill>
                  <a:srgbClr val="052369"/>
                </a:solidFill>
                <a:latin typeface="Geneva"/>
                <a:cs typeface="Geneva"/>
              </a:rPr>
              <a:t> </a:t>
            </a:r>
            <a:r>
              <a:rPr sz="1000" spc="-65">
                <a:solidFill>
                  <a:srgbClr val="052369"/>
                </a:solidFill>
                <a:latin typeface="Geneva"/>
                <a:cs typeface="Geneva"/>
              </a:rPr>
              <a:t>the</a:t>
            </a:r>
            <a:r>
              <a:rPr sz="1000" spc="-100">
                <a:solidFill>
                  <a:srgbClr val="052369"/>
                </a:solidFill>
                <a:latin typeface="Geneva"/>
                <a:cs typeface="Geneva"/>
              </a:rPr>
              <a:t> </a:t>
            </a:r>
            <a:r>
              <a:rPr sz="1000" spc="-30">
                <a:solidFill>
                  <a:srgbClr val="052369"/>
                </a:solidFill>
                <a:latin typeface="Geneva"/>
                <a:cs typeface="Geneva"/>
              </a:rPr>
              <a:t>accuracy</a:t>
            </a:r>
            <a:r>
              <a:rPr sz="1000" spc="-100">
                <a:solidFill>
                  <a:srgbClr val="052369"/>
                </a:solidFill>
                <a:latin typeface="Geneva"/>
                <a:cs typeface="Geneva"/>
              </a:rPr>
              <a:t> </a:t>
            </a:r>
            <a:r>
              <a:rPr sz="1000" spc="-40">
                <a:solidFill>
                  <a:srgbClr val="052369"/>
                </a:solidFill>
                <a:latin typeface="Geneva"/>
                <a:cs typeface="Geneva"/>
              </a:rPr>
              <a:t>or</a:t>
            </a:r>
            <a:r>
              <a:rPr sz="1000" spc="-105">
                <a:solidFill>
                  <a:srgbClr val="052369"/>
                </a:solidFill>
                <a:latin typeface="Geneva"/>
                <a:cs typeface="Geneva"/>
              </a:rPr>
              <a:t> </a:t>
            </a:r>
            <a:r>
              <a:rPr sz="1000" spc="-30">
                <a:solidFill>
                  <a:srgbClr val="052369"/>
                </a:solidFill>
                <a:latin typeface="Geneva"/>
                <a:cs typeface="Geneva"/>
              </a:rPr>
              <a:t>completeness</a:t>
            </a:r>
            <a:r>
              <a:rPr sz="1000" spc="-100">
                <a:solidFill>
                  <a:srgbClr val="052369"/>
                </a:solidFill>
                <a:latin typeface="Geneva"/>
                <a:cs typeface="Geneva"/>
              </a:rPr>
              <a:t> </a:t>
            </a:r>
            <a:r>
              <a:rPr sz="1000" spc="-45">
                <a:solidFill>
                  <a:srgbClr val="052369"/>
                </a:solidFill>
                <a:latin typeface="Geneva"/>
                <a:cs typeface="Geneva"/>
              </a:rPr>
              <a:t>of</a:t>
            </a:r>
            <a:r>
              <a:rPr sz="1000" spc="-100">
                <a:solidFill>
                  <a:srgbClr val="052369"/>
                </a:solidFill>
                <a:latin typeface="Geneva"/>
                <a:cs typeface="Geneva"/>
              </a:rPr>
              <a:t> </a:t>
            </a:r>
            <a:r>
              <a:rPr sz="1000" spc="-15">
                <a:solidFill>
                  <a:srgbClr val="052369"/>
                </a:solidFill>
                <a:latin typeface="Geneva"/>
                <a:cs typeface="Geneva"/>
              </a:rPr>
              <a:t>such</a:t>
            </a:r>
            <a:r>
              <a:rPr sz="1000" spc="-105">
                <a:solidFill>
                  <a:srgbClr val="052369"/>
                </a:solidFill>
                <a:latin typeface="Geneva"/>
                <a:cs typeface="Geneva"/>
              </a:rPr>
              <a:t> </a:t>
            </a:r>
            <a:r>
              <a:rPr sz="1000" spc="-45">
                <a:solidFill>
                  <a:srgbClr val="052369"/>
                </a:solidFill>
                <a:latin typeface="Geneva"/>
                <a:cs typeface="Geneva"/>
              </a:rPr>
              <a:t>data.</a:t>
            </a:r>
            <a:r>
              <a:rPr sz="1000" spc="-100">
                <a:solidFill>
                  <a:srgbClr val="052369"/>
                </a:solidFill>
                <a:latin typeface="Geneva"/>
                <a:cs typeface="Geneva"/>
              </a:rPr>
              <a:t> </a:t>
            </a:r>
            <a:r>
              <a:rPr sz="1000" spc="-15">
                <a:solidFill>
                  <a:srgbClr val="052369"/>
                </a:solidFill>
                <a:latin typeface="Geneva"/>
                <a:cs typeface="Geneva"/>
              </a:rPr>
              <a:t>This</a:t>
            </a:r>
            <a:r>
              <a:rPr sz="1000" spc="-100">
                <a:solidFill>
                  <a:srgbClr val="052369"/>
                </a:solidFill>
                <a:latin typeface="Geneva"/>
                <a:cs typeface="Geneva"/>
              </a:rPr>
              <a:t> </a:t>
            </a:r>
            <a:r>
              <a:rPr sz="1000" spc="-40">
                <a:solidFill>
                  <a:srgbClr val="052369"/>
                </a:solidFill>
                <a:latin typeface="Geneva"/>
                <a:cs typeface="Geneva"/>
              </a:rPr>
              <a:t>presentation</a:t>
            </a:r>
            <a:r>
              <a:rPr sz="1000" spc="-105">
                <a:solidFill>
                  <a:srgbClr val="052369"/>
                </a:solidFill>
                <a:latin typeface="Geneva"/>
                <a:cs typeface="Geneva"/>
              </a:rPr>
              <a:t> </a:t>
            </a:r>
            <a:r>
              <a:rPr sz="1000" spc="5">
                <a:solidFill>
                  <a:srgbClr val="052369"/>
                </a:solidFill>
                <a:latin typeface="Geneva"/>
                <a:cs typeface="Geneva"/>
              </a:rPr>
              <a:t>is</a:t>
            </a:r>
            <a:r>
              <a:rPr sz="1000" spc="-100">
                <a:solidFill>
                  <a:srgbClr val="052369"/>
                </a:solidFill>
                <a:latin typeface="Geneva"/>
                <a:cs typeface="Geneva"/>
              </a:rPr>
              <a:t> </a:t>
            </a:r>
            <a:r>
              <a:rPr sz="1000" spc="-60">
                <a:solidFill>
                  <a:srgbClr val="052369"/>
                </a:solidFill>
                <a:latin typeface="Geneva"/>
                <a:cs typeface="Geneva"/>
              </a:rPr>
              <a:t>not</a:t>
            </a:r>
            <a:r>
              <a:rPr sz="1000" spc="-100">
                <a:solidFill>
                  <a:srgbClr val="052369"/>
                </a:solidFill>
                <a:latin typeface="Geneva"/>
                <a:cs typeface="Geneva"/>
              </a:rPr>
              <a:t> </a:t>
            </a:r>
            <a:r>
              <a:rPr sz="1000" spc="-40">
                <a:solidFill>
                  <a:srgbClr val="052369"/>
                </a:solidFill>
                <a:latin typeface="Geneva"/>
                <a:cs typeface="Geneva"/>
              </a:rPr>
              <a:t>intended</a:t>
            </a:r>
            <a:r>
              <a:rPr sz="1000" spc="-105">
                <a:solidFill>
                  <a:srgbClr val="052369"/>
                </a:solidFill>
                <a:latin typeface="Geneva"/>
                <a:cs typeface="Geneva"/>
              </a:rPr>
              <a:t> </a:t>
            </a:r>
            <a:r>
              <a:rPr sz="1000" spc="-85">
                <a:solidFill>
                  <a:srgbClr val="052369"/>
                </a:solidFill>
                <a:latin typeface="Geneva"/>
                <a:cs typeface="Geneva"/>
              </a:rPr>
              <a:t>to</a:t>
            </a:r>
            <a:r>
              <a:rPr sz="1000" spc="-100">
                <a:solidFill>
                  <a:srgbClr val="052369"/>
                </a:solidFill>
                <a:latin typeface="Geneva"/>
                <a:cs typeface="Geneva"/>
              </a:rPr>
              <a:t> </a:t>
            </a:r>
            <a:r>
              <a:rPr sz="1000" spc="-50">
                <a:solidFill>
                  <a:srgbClr val="052369"/>
                </a:solidFill>
                <a:latin typeface="Geneva"/>
                <a:cs typeface="Geneva"/>
              </a:rPr>
              <a:t>provide,</a:t>
            </a:r>
            <a:r>
              <a:rPr sz="1000" spc="-105">
                <a:solidFill>
                  <a:srgbClr val="052369"/>
                </a:solidFill>
                <a:latin typeface="Geneva"/>
                <a:cs typeface="Geneva"/>
              </a:rPr>
              <a:t> </a:t>
            </a:r>
            <a:r>
              <a:rPr sz="1000" spc="-25">
                <a:solidFill>
                  <a:srgbClr val="052369"/>
                </a:solidFill>
                <a:latin typeface="Geneva"/>
                <a:cs typeface="Geneva"/>
              </a:rPr>
              <a:t>and</a:t>
            </a:r>
            <a:r>
              <a:rPr sz="1000" spc="-100">
                <a:solidFill>
                  <a:srgbClr val="052369"/>
                </a:solidFill>
                <a:latin typeface="Geneva"/>
                <a:cs typeface="Geneva"/>
              </a:rPr>
              <a:t> </a:t>
            </a:r>
            <a:r>
              <a:rPr sz="1000" spc="-20">
                <a:solidFill>
                  <a:srgbClr val="052369"/>
                </a:solidFill>
                <a:latin typeface="Geneva"/>
                <a:cs typeface="Geneva"/>
              </a:rPr>
              <a:t>should</a:t>
            </a:r>
            <a:r>
              <a:rPr sz="1000" spc="-100">
                <a:solidFill>
                  <a:srgbClr val="052369"/>
                </a:solidFill>
                <a:latin typeface="Geneva"/>
                <a:cs typeface="Geneva"/>
              </a:rPr>
              <a:t> </a:t>
            </a:r>
            <a:r>
              <a:rPr sz="1000" spc="-60">
                <a:solidFill>
                  <a:srgbClr val="052369"/>
                </a:solidFill>
                <a:latin typeface="Geneva"/>
                <a:cs typeface="Geneva"/>
              </a:rPr>
              <a:t>not</a:t>
            </a:r>
            <a:r>
              <a:rPr sz="1000" spc="-105">
                <a:solidFill>
                  <a:srgbClr val="052369"/>
                </a:solidFill>
                <a:latin typeface="Geneva"/>
                <a:cs typeface="Geneva"/>
              </a:rPr>
              <a:t> </a:t>
            </a:r>
            <a:r>
              <a:rPr sz="1000" spc="-45">
                <a:solidFill>
                  <a:srgbClr val="052369"/>
                </a:solidFill>
                <a:latin typeface="Geneva"/>
                <a:cs typeface="Geneva"/>
              </a:rPr>
              <a:t>be  </a:t>
            </a:r>
            <a:r>
              <a:rPr sz="1000" spc="-35">
                <a:solidFill>
                  <a:srgbClr val="052369"/>
                </a:solidFill>
                <a:latin typeface="Geneva"/>
                <a:cs typeface="Geneva"/>
              </a:rPr>
              <a:t>construed</a:t>
            </a:r>
            <a:r>
              <a:rPr sz="1000" spc="-85">
                <a:solidFill>
                  <a:srgbClr val="052369"/>
                </a:solidFill>
                <a:latin typeface="Geneva"/>
                <a:cs typeface="Geneva"/>
              </a:rPr>
              <a:t> </a:t>
            </a:r>
            <a:r>
              <a:rPr sz="1000" spc="-5">
                <a:solidFill>
                  <a:srgbClr val="052369"/>
                </a:solidFill>
                <a:latin typeface="Geneva"/>
                <a:cs typeface="Geneva"/>
              </a:rPr>
              <a:t>as</a:t>
            </a:r>
            <a:r>
              <a:rPr sz="1000" spc="-80">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25">
                <a:solidFill>
                  <a:srgbClr val="052369"/>
                </a:solidFill>
                <a:latin typeface="Geneva"/>
                <a:cs typeface="Geneva"/>
              </a:rPr>
              <a:t>relied</a:t>
            </a:r>
            <a:r>
              <a:rPr sz="1000" spc="-80">
                <a:solidFill>
                  <a:srgbClr val="052369"/>
                </a:solidFill>
                <a:latin typeface="Geneva"/>
                <a:cs typeface="Geneva"/>
              </a:rPr>
              <a:t> </a:t>
            </a:r>
            <a:r>
              <a:rPr sz="1000" spc="-30">
                <a:solidFill>
                  <a:srgbClr val="052369"/>
                </a:solidFill>
                <a:latin typeface="Geneva"/>
                <a:cs typeface="Geneva"/>
              </a:rPr>
              <a:t>upon</a:t>
            </a:r>
            <a:r>
              <a:rPr sz="1000" spc="-85">
                <a:solidFill>
                  <a:srgbClr val="052369"/>
                </a:solidFill>
                <a:latin typeface="Geneva"/>
                <a:cs typeface="Geneva"/>
              </a:rPr>
              <a:t> </a:t>
            </a:r>
            <a:r>
              <a:rPr sz="1000" spc="-45">
                <a:solidFill>
                  <a:srgbClr val="052369"/>
                </a:solidFill>
                <a:latin typeface="Geneva"/>
                <a:cs typeface="Geneva"/>
              </a:rPr>
              <a:t>for</a:t>
            </a:r>
            <a:r>
              <a:rPr sz="1000" spc="-85">
                <a:solidFill>
                  <a:srgbClr val="052369"/>
                </a:solidFill>
                <a:latin typeface="Geneva"/>
                <a:cs typeface="Geneva"/>
              </a:rPr>
              <a:t> </a:t>
            </a:r>
            <a:r>
              <a:rPr sz="1000" spc="-30">
                <a:solidFill>
                  <a:srgbClr val="052369"/>
                </a:solidFill>
                <a:latin typeface="Geneva"/>
                <a:cs typeface="Geneva"/>
              </a:rPr>
              <a:t>legal,</a:t>
            </a:r>
            <a:r>
              <a:rPr sz="1000" spc="-90">
                <a:solidFill>
                  <a:srgbClr val="052369"/>
                </a:solidFill>
                <a:latin typeface="Geneva"/>
                <a:cs typeface="Geneva"/>
              </a:rPr>
              <a:t> </a:t>
            </a:r>
            <a:r>
              <a:rPr sz="1000" spc="-60">
                <a:solidFill>
                  <a:srgbClr val="052369"/>
                </a:solidFill>
                <a:latin typeface="Geneva"/>
                <a:cs typeface="Geneva"/>
              </a:rPr>
              <a:t>tax,</a:t>
            </a:r>
            <a:r>
              <a:rPr sz="1000" spc="-85">
                <a:solidFill>
                  <a:srgbClr val="052369"/>
                </a:solidFill>
                <a:latin typeface="Geneva"/>
                <a:cs typeface="Geneva"/>
              </a:rPr>
              <a:t> </a:t>
            </a:r>
            <a:r>
              <a:rPr sz="1000" spc="-25">
                <a:solidFill>
                  <a:srgbClr val="052369"/>
                </a:solidFill>
                <a:latin typeface="Geneva"/>
                <a:cs typeface="Geneva"/>
              </a:rPr>
              <a:t>financial,</a:t>
            </a:r>
            <a:r>
              <a:rPr sz="1000" spc="-90">
                <a:solidFill>
                  <a:srgbClr val="052369"/>
                </a:solidFill>
                <a:latin typeface="Geneva"/>
                <a:cs typeface="Geneva"/>
              </a:rPr>
              <a:t> </a:t>
            </a:r>
            <a:r>
              <a:rPr sz="1000" spc="-25">
                <a:solidFill>
                  <a:srgbClr val="052369"/>
                </a:solidFill>
                <a:latin typeface="Geneva"/>
                <a:cs typeface="Geneva"/>
              </a:rPr>
              <a:t>business,</a:t>
            </a:r>
            <a:r>
              <a:rPr sz="1000" spc="-85">
                <a:solidFill>
                  <a:srgbClr val="052369"/>
                </a:solidFill>
                <a:latin typeface="Geneva"/>
                <a:cs typeface="Geneva"/>
              </a:rPr>
              <a:t> </a:t>
            </a:r>
            <a:r>
              <a:rPr sz="1000" spc="-45">
                <a:solidFill>
                  <a:srgbClr val="052369"/>
                </a:solidFill>
                <a:latin typeface="Geneva"/>
                <a:cs typeface="Geneva"/>
              </a:rPr>
              <a:t>regulatory</a:t>
            </a:r>
            <a:r>
              <a:rPr sz="1000" spc="-90">
                <a:solidFill>
                  <a:srgbClr val="052369"/>
                </a:solidFill>
                <a:latin typeface="Geneva"/>
                <a:cs typeface="Geneva"/>
              </a:rPr>
              <a:t> </a:t>
            </a:r>
            <a:r>
              <a:rPr sz="1000" spc="-40">
                <a:solidFill>
                  <a:srgbClr val="052369"/>
                </a:solidFill>
                <a:latin typeface="Geneva"/>
                <a:cs typeface="Geneva"/>
              </a:rPr>
              <a:t>or</a:t>
            </a:r>
            <a:r>
              <a:rPr sz="1000" spc="-85">
                <a:solidFill>
                  <a:srgbClr val="052369"/>
                </a:solidFill>
                <a:latin typeface="Geneva"/>
                <a:cs typeface="Geneva"/>
              </a:rPr>
              <a:t> </a:t>
            </a:r>
            <a:r>
              <a:rPr sz="1000" spc="-45">
                <a:solidFill>
                  <a:srgbClr val="052369"/>
                </a:solidFill>
                <a:latin typeface="Geneva"/>
                <a:cs typeface="Geneva"/>
              </a:rPr>
              <a:t>investment</a:t>
            </a:r>
            <a:r>
              <a:rPr sz="1000" spc="-80">
                <a:solidFill>
                  <a:srgbClr val="052369"/>
                </a:solidFill>
                <a:latin typeface="Geneva"/>
                <a:cs typeface="Geneva"/>
              </a:rPr>
              <a:t> </a:t>
            </a:r>
            <a:r>
              <a:rPr sz="1000" spc="-40">
                <a:solidFill>
                  <a:srgbClr val="052369"/>
                </a:solidFill>
                <a:latin typeface="Geneva"/>
                <a:cs typeface="Geneva"/>
              </a:rPr>
              <a:t>advice,</a:t>
            </a:r>
            <a:r>
              <a:rPr sz="1000" spc="-90">
                <a:solidFill>
                  <a:srgbClr val="052369"/>
                </a:solidFill>
                <a:latin typeface="Geneva"/>
                <a:cs typeface="Geneva"/>
              </a:rPr>
              <a:t> </a:t>
            </a:r>
            <a:r>
              <a:rPr sz="1000" spc="-35">
                <a:solidFill>
                  <a:srgbClr val="052369"/>
                </a:solidFill>
                <a:latin typeface="Geneva"/>
                <a:cs typeface="Geneva"/>
              </a:rPr>
              <a:t>nor</a:t>
            </a:r>
            <a:r>
              <a:rPr sz="1000" spc="-85">
                <a:solidFill>
                  <a:srgbClr val="052369"/>
                </a:solidFill>
                <a:latin typeface="Geneva"/>
                <a:cs typeface="Geneva"/>
              </a:rPr>
              <a:t> </a:t>
            </a:r>
            <a:r>
              <a:rPr sz="1000" spc="-25">
                <a:solidFill>
                  <a:srgbClr val="052369"/>
                </a:solidFill>
                <a:latin typeface="Geneva"/>
                <a:cs typeface="Geneva"/>
              </a:rPr>
              <a:t>does</a:t>
            </a:r>
            <a:r>
              <a:rPr sz="1000" spc="-85">
                <a:solidFill>
                  <a:srgbClr val="052369"/>
                </a:solidFill>
                <a:latin typeface="Geneva"/>
                <a:cs typeface="Geneva"/>
              </a:rPr>
              <a:t> </a:t>
            </a:r>
            <a:r>
              <a:rPr sz="1000" spc="-50">
                <a:solidFill>
                  <a:srgbClr val="052369"/>
                </a:solidFill>
                <a:latin typeface="Geneva"/>
                <a:cs typeface="Geneva"/>
              </a:rPr>
              <a:t>it</a:t>
            </a:r>
            <a:r>
              <a:rPr sz="1000" spc="-80">
                <a:solidFill>
                  <a:srgbClr val="052369"/>
                </a:solidFill>
                <a:latin typeface="Geneva"/>
                <a:cs typeface="Geneva"/>
              </a:rPr>
              <a:t> </a:t>
            </a:r>
            <a:r>
              <a:rPr sz="1000" spc="-30">
                <a:solidFill>
                  <a:srgbClr val="052369"/>
                </a:solidFill>
                <a:latin typeface="Geneva"/>
                <a:cs typeface="Geneva"/>
              </a:rPr>
              <a:t>contain</a:t>
            </a:r>
            <a:r>
              <a:rPr sz="1000" spc="-85">
                <a:solidFill>
                  <a:srgbClr val="052369"/>
                </a:solidFill>
                <a:latin typeface="Geneva"/>
                <a:cs typeface="Geneva"/>
              </a:rPr>
              <a:t> </a:t>
            </a:r>
            <a:r>
              <a:rPr sz="1000" spc="-10">
                <a:solidFill>
                  <a:srgbClr val="052369"/>
                </a:solidFill>
                <a:latin typeface="Geneva"/>
                <a:cs typeface="Geneva"/>
              </a:rPr>
              <a:t>a</a:t>
            </a:r>
            <a:r>
              <a:rPr sz="1000" spc="-80">
                <a:solidFill>
                  <a:srgbClr val="052369"/>
                </a:solidFill>
                <a:latin typeface="Geneva"/>
                <a:cs typeface="Geneva"/>
              </a:rPr>
              <a:t> </a:t>
            </a:r>
            <a:r>
              <a:rPr sz="1000" spc="-35">
                <a:solidFill>
                  <a:srgbClr val="052369"/>
                </a:solidFill>
                <a:latin typeface="Geneva"/>
                <a:cs typeface="Geneva"/>
              </a:rPr>
              <a:t>recommendation</a:t>
            </a:r>
            <a:r>
              <a:rPr sz="1000" spc="-85">
                <a:solidFill>
                  <a:srgbClr val="052369"/>
                </a:solidFill>
                <a:latin typeface="Geneva"/>
                <a:cs typeface="Geneva"/>
              </a:rPr>
              <a:t> </a:t>
            </a:r>
            <a:r>
              <a:rPr sz="1000" spc="-35">
                <a:solidFill>
                  <a:srgbClr val="052369"/>
                </a:solidFill>
                <a:latin typeface="Geneva"/>
                <a:cs typeface="Geneva"/>
              </a:rPr>
              <a:t>regarding</a:t>
            </a:r>
            <a:r>
              <a:rPr sz="1000" spc="-85">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30">
                <a:solidFill>
                  <a:srgbClr val="052369"/>
                </a:solidFill>
                <a:latin typeface="Geneva"/>
                <a:cs typeface="Geneva"/>
              </a:rPr>
              <a:t>purchase</a:t>
            </a:r>
            <a:r>
              <a:rPr sz="1000" spc="-80">
                <a:solidFill>
                  <a:srgbClr val="052369"/>
                </a:solidFill>
                <a:latin typeface="Geneva"/>
                <a:cs typeface="Geneva"/>
              </a:rPr>
              <a:t> </a:t>
            </a:r>
            <a:r>
              <a:rPr sz="1000" spc="-45">
                <a:solidFill>
                  <a:srgbClr val="052369"/>
                </a:solidFill>
                <a:latin typeface="Geneva"/>
                <a:cs typeface="Geneva"/>
              </a:rPr>
              <a:t>of</a:t>
            </a:r>
            <a:r>
              <a:rPr sz="1000" spc="-90">
                <a:solidFill>
                  <a:srgbClr val="052369"/>
                </a:solidFill>
                <a:latin typeface="Geneva"/>
                <a:cs typeface="Geneva"/>
              </a:rPr>
              <a:t> </a:t>
            </a:r>
            <a:r>
              <a:rPr sz="1000" spc="-50">
                <a:solidFill>
                  <a:srgbClr val="052369"/>
                </a:solidFill>
                <a:latin typeface="Geneva"/>
                <a:cs typeface="Geneva"/>
              </a:rPr>
              <a:t>any</a:t>
            </a:r>
            <a:r>
              <a:rPr sz="1000" spc="-85">
                <a:solidFill>
                  <a:srgbClr val="052369"/>
                </a:solidFill>
                <a:latin typeface="Geneva"/>
                <a:cs typeface="Geneva"/>
              </a:rPr>
              <a:t> </a:t>
            </a:r>
            <a:r>
              <a:rPr sz="1000" spc="-25">
                <a:solidFill>
                  <a:srgbClr val="052369"/>
                </a:solidFill>
                <a:latin typeface="Geneva"/>
                <a:cs typeface="Geneva"/>
              </a:rPr>
              <a:t>Shares.</a:t>
            </a:r>
            <a:endParaRPr sz="1000">
              <a:latin typeface="Geneva"/>
              <a:cs typeface="Geneva"/>
            </a:endParaRPr>
          </a:p>
          <a:p>
            <a:pPr marL="12700" marR="5715" algn="just">
              <a:lnSpc>
                <a:spcPct val="100000"/>
              </a:lnSpc>
              <a:spcBef>
                <a:spcPts val="850"/>
              </a:spcBef>
            </a:pPr>
            <a:r>
              <a:rPr sz="1000" spc="-40">
                <a:solidFill>
                  <a:srgbClr val="052369"/>
                </a:solidFill>
                <a:latin typeface="Geneva"/>
                <a:cs typeface="Geneva"/>
              </a:rPr>
              <a:t>The </a:t>
            </a:r>
            <a:r>
              <a:rPr sz="1000" spc="-35">
                <a:solidFill>
                  <a:srgbClr val="052369"/>
                </a:solidFill>
                <a:latin typeface="Geneva"/>
                <a:cs typeface="Geneva"/>
              </a:rPr>
              <a:t>merits </a:t>
            </a:r>
            <a:r>
              <a:rPr sz="1000" spc="-40">
                <a:solidFill>
                  <a:srgbClr val="052369"/>
                </a:solidFill>
                <a:latin typeface="Geneva"/>
                <a:cs typeface="Geneva"/>
              </a:rPr>
              <a:t>or </a:t>
            </a:r>
            <a:r>
              <a:rPr sz="1000" spc="-30">
                <a:solidFill>
                  <a:srgbClr val="052369"/>
                </a:solidFill>
                <a:latin typeface="Geneva"/>
                <a:cs typeface="Geneva"/>
              </a:rPr>
              <a:t>suitability </a:t>
            </a:r>
            <a:r>
              <a:rPr sz="1000" spc="-45">
                <a:solidFill>
                  <a:srgbClr val="052369"/>
                </a:solidFill>
                <a:latin typeface="Geneva"/>
                <a:cs typeface="Geneva"/>
              </a:rPr>
              <a:t>of </a:t>
            </a:r>
            <a:r>
              <a:rPr sz="1000" spc="-50">
                <a:solidFill>
                  <a:srgbClr val="052369"/>
                </a:solidFill>
                <a:latin typeface="Geneva"/>
                <a:cs typeface="Geneva"/>
              </a:rPr>
              <a:t>any </a:t>
            </a:r>
            <a:r>
              <a:rPr sz="1000" spc="-25">
                <a:solidFill>
                  <a:srgbClr val="052369"/>
                </a:solidFill>
                <a:latin typeface="Geneva"/>
                <a:cs typeface="Geneva"/>
              </a:rPr>
              <a:t>securities </a:t>
            </a:r>
            <a:r>
              <a:rPr sz="1000" spc="-35">
                <a:solidFill>
                  <a:srgbClr val="052369"/>
                </a:solidFill>
                <a:latin typeface="Geneva"/>
                <a:cs typeface="Geneva"/>
              </a:rPr>
              <a:t>must </a:t>
            </a:r>
            <a:r>
              <a:rPr sz="1000" spc="-45">
                <a:solidFill>
                  <a:srgbClr val="052369"/>
                </a:solidFill>
                <a:latin typeface="Geneva"/>
                <a:cs typeface="Geneva"/>
              </a:rPr>
              <a:t>be </a:t>
            </a:r>
            <a:r>
              <a:rPr sz="1000" spc="-40">
                <a:solidFill>
                  <a:srgbClr val="052369"/>
                </a:solidFill>
                <a:latin typeface="Geneva"/>
                <a:cs typeface="Geneva"/>
              </a:rPr>
              <a:t>independently determined </a:t>
            </a:r>
            <a:r>
              <a:rPr sz="1000" spc="-80">
                <a:solidFill>
                  <a:srgbClr val="052369"/>
                </a:solidFill>
                <a:latin typeface="Geneva"/>
                <a:cs typeface="Geneva"/>
              </a:rPr>
              <a:t>by </a:t>
            </a:r>
            <a:r>
              <a:rPr sz="1000" spc="-65">
                <a:solidFill>
                  <a:srgbClr val="052369"/>
                </a:solidFill>
                <a:latin typeface="Geneva"/>
                <a:cs typeface="Geneva"/>
              </a:rPr>
              <a:t>the </a:t>
            </a:r>
            <a:r>
              <a:rPr sz="1000" spc="-35">
                <a:solidFill>
                  <a:srgbClr val="052369"/>
                </a:solidFill>
                <a:latin typeface="Geneva"/>
                <a:cs typeface="Geneva"/>
              </a:rPr>
              <a:t>recipient on </a:t>
            </a:r>
            <a:r>
              <a:rPr sz="1000" spc="-65">
                <a:solidFill>
                  <a:srgbClr val="052369"/>
                </a:solidFill>
                <a:latin typeface="Geneva"/>
                <a:cs typeface="Geneva"/>
              </a:rPr>
              <a:t>the </a:t>
            </a:r>
            <a:r>
              <a:rPr sz="1000" spc="-10">
                <a:solidFill>
                  <a:srgbClr val="052369"/>
                </a:solidFill>
                <a:latin typeface="Geneva"/>
                <a:cs typeface="Geneva"/>
              </a:rPr>
              <a:t>basis </a:t>
            </a:r>
            <a:r>
              <a:rPr sz="1000" spc="-45">
                <a:solidFill>
                  <a:srgbClr val="052369"/>
                </a:solidFill>
                <a:latin typeface="Geneva"/>
                <a:cs typeface="Geneva"/>
              </a:rPr>
              <a:t>of </a:t>
            </a:r>
            <a:r>
              <a:rPr sz="1000" spc="-35">
                <a:solidFill>
                  <a:srgbClr val="052369"/>
                </a:solidFill>
                <a:latin typeface="Geneva"/>
                <a:cs typeface="Geneva"/>
              </a:rPr>
              <a:t>its own </a:t>
            </a:r>
            <a:r>
              <a:rPr sz="1000" spc="-40">
                <a:solidFill>
                  <a:srgbClr val="052369"/>
                </a:solidFill>
                <a:latin typeface="Geneva"/>
                <a:cs typeface="Geneva"/>
              </a:rPr>
              <a:t>investigation </a:t>
            </a:r>
            <a:r>
              <a:rPr sz="1000" spc="-25">
                <a:solidFill>
                  <a:srgbClr val="052369"/>
                </a:solidFill>
                <a:latin typeface="Geneva"/>
                <a:cs typeface="Geneva"/>
              </a:rPr>
              <a:t>and </a:t>
            </a:r>
            <a:r>
              <a:rPr sz="1000" spc="-35">
                <a:solidFill>
                  <a:srgbClr val="052369"/>
                </a:solidFill>
                <a:latin typeface="Geneva"/>
                <a:cs typeface="Geneva"/>
              </a:rPr>
              <a:t>evaluation </a:t>
            </a:r>
            <a:r>
              <a:rPr sz="1000" spc="-45">
                <a:solidFill>
                  <a:srgbClr val="052369"/>
                </a:solidFill>
                <a:latin typeface="Geneva"/>
                <a:cs typeface="Geneva"/>
              </a:rPr>
              <a:t>of </a:t>
            </a:r>
            <a:r>
              <a:rPr sz="1000" spc="-65">
                <a:solidFill>
                  <a:srgbClr val="052369"/>
                </a:solidFill>
                <a:latin typeface="Geneva"/>
                <a:cs typeface="Geneva"/>
              </a:rPr>
              <a:t>the </a:t>
            </a:r>
            <a:r>
              <a:rPr sz="1000" spc="-40">
                <a:solidFill>
                  <a:srgbClr val="052369"/>
                </a:solidFill>
                <a:latin typeface="Geneva"/>
                <a:cs typeface="Geneva"/>
              </a:rPr>
              <a:t>Company. </a:t>
            </a:r>
            <a:r>
              <a:rPr sz="1000" spc="-65">
                <a:solidFill>
                  <a:srgbClr val="052369"/>
                </a:solidFill>
                <a:latin typeface="Geneva"/>
                <a:cs typeface="Geneva"/>
              </a:rPr>
              <a:t>Any </a:t>
            </a:r>
            <a:r>
              <a:rPr sz="1000" spc="-15">
                <a:solidFill>
                  <a:srgbClr val="052369"/>
                </a:solidFill>
                <a:latin typeface="Geneva"/>
                <a:cs typeface="Geneva"/>
              </a:rPr>
              <a:t>such </a:t>
            </a:r>
            <a:r>
              <a:rPr sz="1000" spc="-40">
                <a:solidFill>
                  <a:srgbClr val="052369"/>
                </a:solidFill>
                <a:latin typeface="Geneva"/>
                <a:cs typeface="Geneva"/>
              </a:rPr>
              <a:t>determination </a:t>
            </a:r>
            <a:r>
              <a:rPr sz="1000" spc="-20">
                <a:solidFill>
                  <a:srgbClr val="052369"/>
                </a:solidFill>
                <a:latin typeface="Geneva"/>
                <a:cs typeface="Geneva"/>
              </a:rPr>
              <a:t>should </a:t>
            </a:r>
            <a:r>
              <a:rPr sz="1000" spc="-50">
                <a:solidFill>
                  <a:srgbClr val="052369"/>
                </a:solidFill>
                <a:latin typeface="Geneva"/>
                <a:cs typeface="Geneva"/>
              </a:rPr>
              <a:t>involve,  </a:t>
            </a:r>
            <a:r>
              <a:rPr sz="1000" spc="-25">
                <a:solidFill>
                  <a:srgbClr val="052369"/>
                </a:solidFill>
                <a:latin typeface="Geneva"/>
                <a:cs typeface="Geneva"/>
              </a:rPr>
              <a:t>among</a:t>
            </a:r>
            <a:r>
              <a:rPr sz="1000" spc="-90">
                <a:solidFill>
                  <a:srgbClr val="052369"/>
                </a:solidFill>
                <a:latin typeface="Geneva"/>
                <a:cs typeface="Geneva"/>
              </a:rPr>
              <a:t> </a:t>
            </a:r>
            <a:r>
              <a:rPr sz="1000" spc="-55">
                <a:solidFill>
                  <a:srgbClr val="052369"/>
                </a:solidFill>
                <a:latin typeface="Geneva"/>
                <a:cs typeface="Geneva"/>
              </a:rPr>
              <a:t>other</a:t>
            </a:r>
            <a:r>
              <a:rPr sz="1000" spc="-90">
                <a:solidFill>
                  <a:srgbClr val="052369"/>
                </a:solidFill>
                <a:latin typeface="Geneva"/>
                <a:cs typeface="Geneva"/>
              </a:rPr>
              <a:t> </a:t>
            </a:r>
            <a:r>
              <a:rPr sz="1000" spc="-45">
                <a:solidFill>
                  <a:srgbClr val="052369"/>
                </a:solidFill>
                <a:latin typeface="Geneva"/>
                <a:cs typeface="Geneva"/>
              </a:rPr>
              <a:t>things,</a:t>
            </a:r>
            <a:r>
              <a:rPr sz="1000" spc="-90">
                <a:solidFill>
                  <a:srgbClr val="052369"/>
                </a:solidFill>
                <a:latin typeface="Geneva"/>
                <a:cs typeface="Geneva"/>
              </a:rPr>
              <a:t> </a:t>
            </a:r>
            <a:r>
              <a:rPr sz="1000" spc="-20">
                <a:solidFill>
                  <a:srgbClr val="052369"/>
                </a:solidFill>
                <a:latin typeface="Geneva"/>
                <a:cs typeface="Geneva"/>
              </a:rPr>
              <a:t>an</a:t>
            </a:r>
            <a:r>
              <a:rPr sz="1000" spc="-90">
                <a:solidFill>
                  <a:srgbClr val="052369"/>
                </a:solidFill>
                <a:latin typeface="Geneva"/>
                <a:cs typeface="Geneva"/>
              </a:rPr>
              <a:t> </a:t>
            </a:r>
            <a:r>
              <a:rPr sz="1000" spc="-20">
                <a:solidFill>
                  <a:srgbClr val="052369"/>
                </a:solidFill>
                <a:latin typeface="Geneva"/>
                <a:cs typeface="Geneva"/>
              </a:rPr>
              <a:t>assessment</a:t>
            </a:r>
            <a:r>
              <a:rPr sz="1000" spc="-90">
                <a:solidFill>
                  <a:srgbClr val="052369"/>
                </a:solidFill>
                <a:latin typeface="Geneva"/>
                <a:cs typeface="Geneva"/>
              </a:rPr>
              <a:t> </a:t>
            </a:r>
            <a:r>
              <a:rPr sz="1000" spc="-45">
                <a:solidFill>
                  <a:srgbClr val="052369"/>
                </a:solidFill>
                <a:latin typeface="Geneva"/>
                <a:cs typeface="Geneva"/>
              </a:rPr>
              <a:t>of</a:t>
            </a:r>
            <a:r>
              <a:rPr sz="1000" spc="-85">
                <a:solidFill>
                  <a:srgbClr val="052369"/>
                </a:solidFill>
                <a:latin typeface="Geneva"/>
                <a:cs typeface="Geneva"/>
              </a:rPr>
              <a:t> </a:t>
            </a:r>
            <a:r>
              <a:rPr sz="1000" spc="-65">
                <a:solidFill>
                  <a:srgbClr val="052369"/>
                </a:solidFill>
                <a:latin typeface="Geneva"/>
                <a:cs typeface="Geneva"/>
              </a:rPr>
              <a:t>the</a:t>
            </a:r>
            <a:r>
              <a:rPr sz="1000" spc="-90">
                <a:solidFill>
                  <a:srgbClr val="052369"/>
                </a:solidFill>
                <a:latin typeface="Geneva"/>
                <a:cs typeface="Geneva"/>
              </a:rPr>
              <a:t> </a:t>
            </a:r>
            <a:r>
              <a:rPr sz="1000" spc="-30">
                <a:solidFill>
                  <a:srgbClr val="052369"/>
                </a:solidFill>
                <a:latin typeface="Geneva"/>
                <a:cs typeface="Geneva"/>
              </a:rPr>
              <a:t>legal,</a:t>
            </a:r>
            <a:r>
              <a:rPr sz="1000" spc="-90">
                <a:solidFill>
                  <a:srgbClr val="052369"/>
                </a:solidFill>
                <a:latin typeface="Geneva"/>
                <a:cs typeface="Geneva"/>
              </a:rPr>
              <a:t> </a:t>
            </a:r>
            <a:r>
              <a:rPr sz="1000" spc="-60">
                <a:solidFill>
                  <a:srgbClr val="052369"/>
                </a:solidFill>
                <a:latin typeface="Geneva"/>
                <a:cs typeface="Geneva"/>
              </a:rPr>
              <a:t>tax,</a:t>
            </a:r>
            <a:r>
              <a:rPr sz="1000" spc="-90">
                <a:solidFill>
                  <a:srgbClr val="052369"/>
                </a:solidFill>
                <a:latin typeface="Geneva"/>
                <a:cs typeface="Geneva"/>
              </a:rPr>
              <a:t> </a:t>
            </a:r>
            <a:r>
              <a:rPr sz="1000" spc="-35">
                <a:solidFill>
                  <a:srgbClr val="052369"/>
                </a:solidFill>
                <a:latin typeface="Geneva"/>
                <a:cs typeface="Geneva"/>
              </a:rPr>
              <a:t>accounting,</a:t>
            </a:r>
            <a:r>
              <a:rPr sz="1000" spc="-90">
                <a:solidFill>
                  <a:srgbClr val="052369"/>
                </a:solidFill>
                <a:latin typeface="Geneva"/>
                <a:cs typeface="Geneva"/>
              </a:rPr>
              <a:t> </a:t>
            </a:r>
            <a:r>
              <a:rPr sz="1000" spc="-55">
                <a:solidFill>
                  <a:srgbClr val="052369"/>
                </a:solidFill>
                <a:latin typeface="Geneva"/>
                <a:cs typeface="Geneva"/>
              </a:rPr>
              <a:t>regulatory,</a:t>
            </a:r>
            <a:r>
              <a:rPr sz="1000" spc="-85">
                <a:solidFill>
                  <a:srgbClr val="052369"/>
                </a:solidFill>
                <a:latin typeface="Geneva"/>
                <a:cs typeface="Geneva"/>
              </a:rPr>
              <a:t> </a:t>
            </a:r>
            <a:r>
              <a:rPr sz="1000" spc="-25">
                <a:solidFill>
                  <a:srgbClr val="052369"/>
                </a:solidFill>
                <a:latin typeface="Geneva"/>
                <a:cs typeface="Geneva"/>
              </a:rPr>
              <a:t>financial,</a:t>
            </a:r>
            <a:r>
              <a:rPr sz="1000" spc="-90">
                <a:solidFill>
                  <a:srgbClr val="052369"/>
                </a:solidFill>
                <a:latin typeface="Geneva"/>
                <a:cs typeface="Geneva"/>
              </a:rPr>
              <a:t> </a:t>
            </a:r>
            <a:r>
              <a:rPr sz="1000" spc="-40">
                <a:solidFill>
                  <a:srgbClr val="052369"/>
                </a:solidFill>
                <a:latin typeface="Geneva"/>
                <a:cs typeface="Geneva"/>
              </a:rPr>
              <a:t>credit</a:t>
            </a:r>
            <a:r>
              <a:rPr sz="1000" spc="-90">
                <a:solidFill>
                  <a:srgbClr val="052369"/>
                </a:solidFill>
                <a:latin typeface="Geneva"/>
                <a:cs typeface="Geneva"/>
              </a:rPr>
              <a:t> </a:t>
            </a:r>
            <a:r>
              <a:rPr sz="1000" spc="-25">
                <a:solidFill>
                  <a:srgbClr val="052369"/>
                </a:solidFill>
                <a:latin typeface="Geneva"/>
                <a:cs typeface="Geneva"/>
              </a:rPr>
              <a:t>and</a:t>
            </a:r>
            <a:r>
              <a:rPr sz="1000" spc="-90">
                <a:solidFill>
                  <a:srgbClr val="052369"/>
                </a:solidFill>
                <a:latin typeface="Geneva"/>
                <a:cs typeface="Geneva"/>
              </a:rPr>
              <a:t> </a:t>
            </a:r>
            <a:r>
              <a:rPr sz="1000" spc="-55">
                <a:solidFill>
                  <a:srgbClr val="052369"/>
                </a:solidFill>
                <a:latin typeface="Geneva"/>
                <a:cs typeface="Geneva"/>
              </a:rPr>
              <a:t>other</a:t>
            </a:r>
            <a:r>
              <a:rPr sz="1000" spc="-90">
                <a:solidFill>
                  <a:srgbClr val="052369"/>
                </a:solidFill>
                <a:latin typeface="Geneva"/>
                <a:cs typeface="Geneva"/>
              </a:rPr>
              <a:t> </a:t>
            </a:r>
            <a:r>
              <a:rPr sz="1000" spc="-45">
                <a:solidFill>
                  <a:srgbClr val="052369"/>
                </a:solidFill>
                <a:latin typeface="Geneva"/>
                <a:cs typeface="Geneva"/>
              </a:rPr>
              <a:t>related</a:t>
            </a:r>
            <a:r>
              <a:rPr sz="1000" spc="-85">
                <a:solidFill>
                  <a:srgbClr val="052369"/>
                </a:solidFill>
                <a:latin typeface="Geneva"/>
                <a:cs typeface="Geneva"/>
              </a:rPr>
              <a:t> </a:t>
            </a:r>
            <a:r>
              <a:rPr sz="1000" spc="-30">
                <a:solidFill>
                  <a:srgbClr val="052369"/>
                </a:solidFill>
                <a:latin typeface="Geneva"/>
                <a:cs typeface="Geneva"/>
              </a:rPr>
              <a:t>aspects</a:t>
            </a:r>
            <a:r>
              <a:rPr sz="1000" spc="-90">
                <a:solidFill>
                  <a:srgbClr val="052369"/>
                </a:solidFill>
                <a:latin typeface="Geneva"/>
                <a:cs typeface="Geneva"/>
              </a:rPr>
              <a:t> </a:t>
            </a:r>
            <a:r>
              <a:rPr sz="1000" spc="-45">
                <a:solidFill>
                  <a:srgbClr val="052369"/>
                </a:solidFill>
                <a:latin typeface="Geneva"/>
                <a:cs typeface="Geneva"/>
              </a:rPr>
              <a:t>of</a:t>
            </a:r>
            <a:r>
              <a:rPr sz="1000" spc="-90">
                <a:solidFill>
                  <a:srgbClr val="052369"/>
                </a:solidFill>
                <a:latin typeface="Geneva"/>
                <a:cs typeface="Geneva"/>
              </a:rPr>
              <a:t> </a:t>
            </a:r>
            <a:r>
              <a:rPr sz="1000" spc="-65">
                <a:solidFill>
                  <a:srgbClr val="052369"/>
                </a:solidFill>
                <a:latin typeface="Geneva"/>
                <a:cs typeface="Geneva"/>
              </a:rPr>
              <a:t>the</a:t>
            </a:r>
            <a:r>
              <a:rPr sz="1000" spc="-90">
                <a:solidFill>
                  <a:srgbClr val="052369"/>
                </a:solidFill>
                <a:latin typeface="Geneva"/>
                <a:cs typeface="Geneva"/>
              </a:rPr>
              <a:t> </a:t>
            </a:r>
            <a:r>
              <a:rPr sz="1000" spc="-30">
                <a:solidFill>
                  <a:srgbClr val="052369"/>
                </a:solidFill>
                <a:latin typeface="Geneva"/>
                <a:cs typeface="Geneva"/>
              </a:rPr>
              <a:t>securities.</a:t>
            </a:r>
            <a:r>
              <a:rPr sz="1000" spc="-90">
                <a:solidFill>
                  <a:srgbClr val="052369"/>
                </a:solidFill>
                <a:latin typeface="Geneva"/>
                <a:cs typeface="Geneva"/>
              </a:rPr>
              <a:t> </a:t>
            </a:r>
            <a:r>
              <a:rPr sz="1000" spc="-35">
                <a:solidFill>
                  <a:srgbClr val="052369"/>
                </a:solidFill>
                <a:latin typeface="Geneva"/>
                <a:cs typeface="Geneva"/>
              </a:rPr>
              <a:t>Potential</a:t>
            </a:r>
            <a:r>
              <a:rPr sz="1000" spc="-90">
                <a:solidFill>
                  <a:srgbClr val="052369"/>
                </a:solidFill>
                <a:latin typeface="Geneva"/>
                <a:cs typeface="Geneva"/>
              </a:rPr>
              <a:t> </a:t>
            </a:r>
            <a:r>
              <a:rPr sz="1000" spc="-40">
                <a:solidFill>
                  <a:srgbClr val="052369"/>
                </a:solidFill>
                <a:latin typeface="Geneva"/>
                <a:cs typeface="Geneva"/>
              </a:rPr>
              <a:t>investors</a:t>
            </a:r>
            <a:r>
              <a:rPr sz="1000" spc="-85">
                <a:solidFill>
                  <a:srgbClr val="052369"/>
                </a:solidFill>
                <a:latin typeface="Geneva"/>
                <a:cs typeface="Geneva"/>
              </a:rPr>
              <a:t> </a:t>
            </a:r>
            <a:r>
              <a:rPr sz="1000" spc="-35">
                <a:solidFill>
                  <a:srgbClr val="052369"/>
                </a:solidFill>
                <a:latin typeface="Geneva"/>
                <a:cs typeface="Geneva"/>
              </a:rPr>
              <a:t>are</a:t>
            </a:r>
            <a:r>
              <a:rPr sz="1000" spc="-90">
                <a:solidFill>
                  <a:srgbClr val="052369"/>
                </a:solidFill>
                <a:latin typeface="Geneva"/>
                <a:cs typeface="Geneva"/>
              </a:rPr>
              <a:t> </a:t>
            </a:r>
            <a:r>
              <a:rPr sz="1000" spc="-30">
                <a:solidFill>
                  <a:srgbClr val="052369"/>
                </a:solidFill>
                <a:latin typeface="Geneva"/>
                <a:cs typeface="Geneva"/>
              </a:rPr>
              <a:t>advised</a:t>
            </a:r>
            <a:r>
              <a:rPr sz="1000" spc="-90">
                <a:solidFill>
                  <a:srgbClr val="052369"/>
                </a:solidFill>
                <a:latin typeface="Geneva"/>
                <a:cs typeface="Geneva"/>
              </a:rPr>
              <a:t> </a:t>
            </a:r>
            <a:r>
              <a:rPr sz="1000" spc="-85">
                <a:solidFill>
                  <a:srgbClr val="052369"/>
                </a:solidFill>
                <a:latin typeface="Geneva"/>
                <a:cs typeface="Geneva"/>
              </a:rPr>
              <a:t>to</a:t>
            </a:r>
            <a:r>
              <a:rPr sz="1000" spc="-90">
                <a:solidFill>
                  <a:srgbClr val="052369"/>
                </a:solidFill>
                <a:latin typeface="Geneva"/>
                <a:cs typeface="Geneva"/>
              </a:rPr>
              <a:t> </a:t>
            </a:r>
            <a:r>
              <a:rPr sz="1000" spc="-25">
                <a:solidFill>
                  <a:srgbClr val="052369"/>
                </a:solidFill>
                <a:latin typeface="Geneva"/>
                <a:cs typeface="Geneva"/>
              </a:rPr>
              <a:t>seek</a:t>
            </a:r>
            <a:r>
              <a:rPr sz="1000" spc="-90">
                <a:solidFill>
                  <a:srgbClr val="052369"/>
                </a:solidFill>
                <a:latin typeface="Geneva"/>
                <a:cs typeface="Geneva"/>
              </a:rPr>
              <a:t> </a:t>
            </a:r>
            <a:r>
              <a:rPr sz="1000" spc="-50">
                <a:solidFill>
                  <a:srgbClr val="052369"/>
                </a:solidFill>
                <a:latin typeface="Geneva"/>
                <a:cs typeface="Geneva"/>
              </a:rPr>
              <a:t>expert</a:t>
            </a:r>
            <a:r>
              <a:rPr sz="1000" spc="-85">
                <a:solidFill>
                  <a:srgbClr val="052369"/>
                </a:solidFill>
                <a:latin typeface="Geneva"/>
                <a:cs typeface="Geneva"/>
              </a:rPr>
              <a:t> </a:t>
            </a:r>
            <a:r>
              <a:rPr sz="1000" spc="-30">
                <a:solidFill>
                  <a:srgbClr val="052369"/>
                </a:solidFill>
                <a:latin typeface="Geneva"/>
                <a:cs typeface="Geneva"/>
              </a:rPr>
              <a:t>advice</a:t>
            </a:r>
            <a:r>
              <a:rPr sz="1000" spc="-90">
                <a:solidFill>
                  <a:srgbClr val="052369"/>
                </a:solidFill>
                <a:latin typeface="Geneva"/>
                <a:cs typeface="Geneva"/>
              </a:rPr>
              <a:t> </a:t>
            </a:r>
            <a:r>
              <a:rPr sz="1000" spc="-45">
                <a:solidFill>
                  <a:srgbClr val="052369"/>
                </a:solidFill>
                <a:latin typeface="Geneva"/>
                <a:cs typeface="Geneva"/>
              </a:rPr>
              <a:t>before</a:t>
            </a:r>
            <a:r>
              <a:rPr sz="1000" spc="-90">
                <a:solidFill>
                  <a:srgbClr val="052369"/>
                </a:solidFill>
                <a:latin typeface="Geneva"/>
                <a:cs typeface="Geneva"/>
              </a:rPr>
              <a:t> </a:t>
            </a:r>
            <a:r>
              <a:rPr sz="1000" spc="-20">
                <a:solidFill>
                  <a:srgbClr val="052369"/>
                </a:solidFill>
                <a:latin typeface="Geneva"/>
                <a:cs typeface="Geneva"/>
              </a:rPr>
              <a:t>making  </a:t>
            </a:r>
            <a:r>
              <a:rPr sz="1000" spc="-50">
                <a:solidFill>
                  <a:srgbClr val="052369"/>
                </a:solidFill>
                <a:latin typeface="Geneva"/>
                <a:cs typeface="Geneva"/>
              </a:rPr>
              <a:t>any</a:t>
            </a:r>
            <a:r>
              <a:rPr sz="1000" spc="-85">
                <a:solidFill>
                  <a:srgbClr val="052369"/>
                </a:solidFill>
                <a:latin typeface="Geneva"/>
                <a:cs typeface="Geneva"/>
              </a:rPr>
              <a:t> </a:t>
            </a:r>
            <a:r>
              <a:rPr sz="1000" spc="-45">
                <a:solidFill>
                  <a:srgbClr val="052369"/>
                </a:solidFill>
                <a:latin typeface="Geneva"/>
                <a:cs typeface="Geneva"/>
              </a:rPr>
              <a:t>investment</a:t>
            </a:r>
            <a:r>
              <a:rPr sz="1000" spc="-85">
                <a:solidFill>
                  <a:srgbClr val="052369"/>
                </a:solidFill>
                <a:latin typeface="Geneva"/>
                <a:cs typeface="Geneva"/>
              </a:rPr>
              <a:t> </a:t>
            </a:r>
            <a:r>
              <a:rPr sz="1000" spc="-20">
                <a:solidFill>
                  <a:srgbClr val="052369"/>
                </a:solidFill>
                <a:latin typeface="Geneva"/>
                <a:cs typeface="Geneva"/>
              </a:rPr>
              <a:t>decision.</a:t>
            </a:r>
            <a:r>
              <a:rPr sz="1000" spc="-85">
                <a:solidFill>
                  <a:srgbClr val="052369"/>
                </a:solidFill>
                <a:latin typeface="Geneva"/>
                <a:cs typeface="Geneva"/>
              </a:rPr>
              <a:t> </a:t>
            </a:r>
            <a:r>
              <a:rPr sz="1000" spc="-35">
                <a:solidFill>
                  <a:srgbClr val="052369"/>
                </a:solidFill>
                <a:latin typeface="Geneva"/>
                <a:cs typeface="Geneva"/>
              </a:rPr>
              <a:t>Nothing</a:t>
            </a:r>
            <a:r>
              <a:rPr sz="1000" spc="-80">
                <a:solidFill>
                  <a:srgbClr val="052369"/>
                </a:solidFill>
                <a:latin typeface="Geneva"/>
                <a:cs typeface="Geneva"/>
              </a:rPr>
              <a:t> </a:t>
            </a:r>
            <a:r>
              <a:rPr sz="1000" spc="-10">
                <a:solidFill>
                  <a:srgbClr val="052369"/>
                </a:solidFill>
                <a:latin typeface="Geneva"/>
                <a:cs typeface="Geneva"/>
              </a:rPr>
              <a:t>in</a:t>
            </a:r>
            <a:r>
              <a:rPr sz="1000" spc="-85">
                <a:solidFill>
                  <a:srgbClr val="052369"/>
                </a:solidFill>
                <a:latin typeface="Geneva"/>
                <a:cs typeface="Geneva"/>
              </a:rPr>
              <a:t> </a:t>
            </a:r>
            <a:r>
              <a:rPr sz="1000" spc="-35">
                <a:solidFill>
                  <a:srgbClr val="052369"/>
                </a:solidFill>
                <a:latin typeface="Geneva"/>
                <a:cs typeface="Geneva"/>
              </a:rPr>
              <a:t>this</a:t>
            </a:r>
            <a:r>
              <a:rPr sz="1000" spc="-85">
                <a:solidFill>
                  <a:srgbClr val="052369"/>
                </a:solidFill>
                <a:latin typeface="Geneva"/>
                <a:cs typeface="Geneva"/>
              </a:rPr>
              <a:t> </a:t>
            </a:r>
            <a:r>
              <a:rPr sz="1000" spc="-40">
                <a:solidFill>
                  <a:srgbClr val="052369"/>
                </a:solidFill>
                <a:latin typeface="Geneva"/>
                <a:cs typeface="Geneva"/>
              </a:rPr>
              <a:t>presentation</a:t>
            </a:r>
            <a:r>
              <a:rPr sz="1000" spc="-80">
                <a:solidFill>
                  <a:srgbClr val="052369"/>
                </a:solidFill>
                <a:latin typeface="Geneva"/>
                <a:cs typeface="Geneva"/>
              </a:rPr>
              <a:t> </a:t>
            </a:r>
            <a:r>
              <a:rPr sz="1000" spc="-30">
                <a:solidFill>
                  <a:srgbClr val="052369"/>
                </a:solidFill>
                <a:latin typeface="Geneva"/>
                <a:cs typeface="Geneva"/>
              </a:rPr>
              <a:t>is,</a:t>
            </a:r>
            <a:r>
              <a:rPr sz="1000" spc="-85">
                <a:solidFill>
                  <a:srgbClr val="052369"/>
                </a:solidFill>
                <a:latin typeface="Geneva"/>
                <a:cs typeface="Geneva"/>
              </a:rPr>
              <a:t> </a:t>
            </a:r>
            <a:r>
              <a:rPr sz="1000" spc="-40">
                <a:solidFill>
                  <a:srgbClr val="052369"/>
                </a:solidFill>
                <a:latin typeface="Geneva"/>
                <a:cs typeface="Geneva"/>
              </a:rPr>
              <a:t>or</a:t>
            </a:r>
            <a:r>
              <a:rPr sz="1000" spc="-85">
                <a:solidFill>
                  <a:srgbClr val="052369"/>
                </a:solidFill>
                <a:latin typeface="Geneva"/>
                <a:cs typeface="Geneva"/>
              </a:rPr>
              <a:t> </a:t>
            </a:r>
            <a:r>
              <a:rPr sz="1000" spc="-20">
                <a:solidFill>
                  <a:srgbClr val="052369"/>
                </a:solidFill>
                <a:latin typeface="Geneva"/>
                <a:cs typeface="Geneva"/>
              </a:rPr>
              <a:t>should</a:t>
            </a:r>
            <a:r>
              <a:rPr sz="1000" spc="-80">
                <a:solidFill>
                  <a:srgbClr val="052369"/>
                </a:solidFill>
                <a:latin typeface="Geneva"/>
                <a:cs typeface="Geneva"/>
              </a:rPr>
              <a:t> </a:t>
            </a:r>
            <a:r>
              <a:rPr sz="1000" spc="-45">
                <a:solidFill>
                  <a:srgbClr val="052369"/>
                </a:solidFill>
                <a:latin typeface="Geneva"/>
                <a:cs typeface="Geneva"/>
              </a:rPr>
              <a:t>be</a:t>
            </a:r>
            <a:r>
              <a:rPr sz="1000" spc="-85">
                <a:solidFill>
                  <a:srgbClr val="052369"/>
                </a:solidFill>
                <a:latin typeface="Geneva"/>
                <a:cs typeface="Geneva"/>
              </a:rPr>
              <a:t> </a:t>
            </a:r>
            <a:r>
              <a:rPr sz="1000" spc="-25">
                <a:solidFill>
                  <a:srgbClr val="052369"/>
                </a:solidFill>
                <a:latin typeface="Geneva"/>
                <a:cs typeface="Geneva"/>
              </a:rPr>
              <a:t>relied</a:t>
            </a:r>
            <a:r>
              <a:rPr sz="1000" spc="-85">
                <a:solidFill>
                  <a:srgbClr val="052369"/>
                </a:solidFill>
                <a:latin typeface="Geneva"/>
                <a:cs typeface="Geneva"/>
              </a:rPr>
              <a:t> </a:t>
            </a:r>
            <a:r>
              <a:rPr sz="1000" spc="-35">
                <a:solidFill>
                  <a:srgbClr val="052369"/>
                </a:solidFill>
                <a:latin typeface="Geneva"/>
                <a:cs typeface="Geneva"/>
              </a:rPr>
              <a:t>on</a:t>
            </a:r>
            <a:r>
              <a:rPr sz="1000" spc="-85">
                <a:solidFill>
                  <a:srgbClr val="052369"/>
                </a:solidFill>
                <a:latin typeface="Geneva"/>
                <a:cs typeface="Geneva"/>
              </a:rPr>
              <a:t> </a:t>
            </a:r>
            <a:r>
              <a:rPr sz="1000" spc="-5">
                <a:solidFill>
                  <a:srgbClr val="052369"/>
                </a:solidFill>
                <a:latin typeface="Geneva"/>
                <a:cs typeface="Geneva"/>
              </a:rPr>
              <a:t>as</a:t>
            </a:r>
            <a:r>
              <a:rPr sz="1000" spc="-80">
                <a:solidFill>
                  <a:srgbClr val="052369"/>
                </a:solidFill>
                <a:latin typeface="Geneva"/>
                <a:cs typeface="Geneva"/>
              </a:rPr>
              <a:t> </a:t>
            </a:r>
            <a:r>
              <a:rPr sz="1000" spc="-10">
                <a:solidFill>
                  <a:srgbClr val="052369"/>
                </a:solidFill>
                <a:latin typeface="Geneva"/>
                <a:cs typeface="Geneva"/>
              </a:rPr>
              <a:t>a</a:t>
            </a:r>
            <a:r>
              <a:rPr sz="1000" spc="-85">
                <a:solidFill>
                  <a:srgbClr val="052369"/>
                </a:solidFill>
                <a:latin typeface="Geneva"/>
                <a:cs typeface="Geneva"/>
              </a:rPr>
              <a:t> </a:t>
            </a:r>
            <a:r>
              <a:rPr sz="1000" spc="-25">
                <a:solidFill>
                  <a:srgbClr val="052369"/>
                </a:solidFill>
                <a:latin typeface="Geneva"/>
                <a:cs typeface="Geneva"/>
              </a:rPr>
              <a:t>promise</a:t>
            </a:r>
            <a:r>
              <a:rPr sz="1000" spc="-85">
                <a:solidFill>
                  <a:srgbClr val="052369"/>
                </a:solidFill>
                <a:latin typeface="Geneva"/>
                <a:cs typeface="Geneva"/>
              </a:rPr>
              <a:t> </a:t>
            </a:r>
            <a:r>
              <a:rPr sz="1000" spc="-40">
                <a:solidFill>
                  <a:srgbClr val="052369"/>
                </a:solidFill>
                <a:latin typeface="Geneva"/>
                <a:cs typeface="Geneva"/>
              </a:rPr>
              <a:t>or</a:t>
            </a:r>
            <a:r>
              <a:rPr sz="1000" spc="-80">
                <a:solidFill>
                  <a:srgbClr val="052369"/>
                </a:solidFill>
                <a:latin typeface="Geneva"/>
                <a:cs typeface="Geneva"/>
              </a:rPr>
              <a:t> </a:t>
            </a:r>
            <a:r>
              <a:rPr sz="1000" spc="-40">
                <a:solidFill>
                  <a:srgbClr val="052369"/>
                </a:solidFill>
                <a:latin typeface="Geneva"/>
                <a:cs typeface="Geneva"/>
              </a:rPr>
              <a:t>representation</a:t>
            </a:r>
            <a:r>
              <a:rPr sz="1000" spc="-85">
                <a:solidFill>
                  <a:srgbClr val="052369"/>
                </a:solidFill>
                <a:latin typeface="Geneva"/>
                <a:cs typeface="Geneva"/>
              </a:rPr>
              <a:t> </a:t>
            </a:r>
            <a:r>
              <a:rPr sz="1000" spc="-5">
                <a:solidFill>
                  <a:srgbClr val="052369"/>
                </a:solidFill>
                <a:latin typeface="Geneva"/>
                <a:cs typeface="Geneva"/>
              </a:rPr>
              <a:t>as</a:t>
            </a:r>
            <a:r>
              <a:rPr sz="1000" spc="-85">
                <a:solidFill>
                  <a:srgbClr val="052369"/>
                </a:solidFill>
                <a:latin typeface="Geneva"/>
                <a:cs typeface="Geneva"/>
              </a:rPr>
              <a:t> to</a:t>
            </a:r>
            <a:r>
              <a:rPr sz="1000" spc="-8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50">
                <a:solidFill>
                  <a:srgbClr val="052369"/>
                </a:solidFill>
                <a:latin typeface="Geneva"/>
                <a:cs typeface="Geneva"/>
              </a:rPr>
              <a:t>future.</a:t>
            </a:r>
            <a:r>
              <a:rPr sz="1000" spc="-85">
                <a:solidFill>
                  <a:srgbClr val="052369"/>
                </a:solidFill>
                <a:latin typeface="Geneva"/>
                <a:cs typeface="Geneva"/>
              </a:rPr>
              <a:t> </a:t>
            </a:r>
            <a:r>
              <a:rPr sz="1000">
                <a:solidFill>
                  <a:srgbClr val="052369"/>
                </a:solidFill>
                <a:latin typeface="Geneva"/>
                <a:cs typeface="Geneva"/>
              </a:rPr>
              <a:t>In</a:t>
            </a:r>
            <a:r>
              <a:rPr sz="1000" spc="-85">
                <a:solidFill>
                  <a:srgbClr val="052369"/>
                </a:solidFill>
                <a:latin typeface="Geneva"/>
                <a:cs typeface="Geneva"/>
              </a:rPr>
              <a:t> </a:t>
            </a:r>
            <a:r>
              <a:rPr sz="1000" spc="-25">
                <a:solidFill>
                  <a:srgbClr val="052369"/>
                </a:solidFill>
                <a:latin typeface="Geneva"/>
                <a:cs typeface="Geneva"/>
              </a:rPr>
              <a:t>furnishing</a:t>
            </a:r>
            <a:r>
              <a:rPr sz="1000" spc="-80">
                <a:solidFill>
                  <a:srgbClr val="052369"/>
                </a:solidFill>
                <a:latin typeface="Geneva"/>
                <a:cs typeface="Geneva"/>
              </a:rPr>
              <a:t> </a:t>
            </a:r>
            <a:r>
              <a:rPr sz="1000" spc="-35">
                <a:solidFill>
                  <a:srgbClr val="052369"/>
                </a:solidFill>
                <a:latin typeface="Geneva"/>
                <a:cs typeface="Geneva"/>
              </a:rPr>
              <a:t>this</a:t>
            </a:r>
            <a:r>
              <a:rPr sz="1000" spc="-85">
                <a:solidFill>
                  <a:srgbClr val="052369"/>
                </a:solidFill>
                <a:latin typeface="Geneva"/>
                <a:cs typeface="Geneva"/>
              </a:rPr>
              <a:t> </a:t>
            </a:r>
            <a:r>
              <a:rPr sz="1000" spc="-45">
                <a:solidFill>
                  <a:srgbClr val="052369"/>
                </a:solidFill>
                <a:latin typeface="Geneva"/>
                <a:cs typeface="Geneva"/>
              </a:rPr>
              <a:t>presentation,</a:t>
            </a:r>
            <a:r>
              <a:rPr sz="1000" spc="-85">
                <a:solidFill>
                  <a:srgbClr val="052369"/>
                </a:solidFill>
                <a:latin typeface="Geneva"/>
                <a:cs typeface="Geneva"/>
              </a:rPr>
              <a:t> </a:t>
            </a:r>
            <a:r>
              <a:rPr sz="1000" spc="-40">
                <a:solidFill>
                  <a:srgbClr val="052369"/>
                </a:solidFill>
                <a:latin typeface="Geneva"/>
                <a:cs typeface="Geneva"/>
              </a:rPr>
              <a:t>neither</a:t>
            </a:r>
            <a:r>
              <a:rPr sz="1000" spc="-8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35">
                <a:solidFill>
                  <a:srgbClr val="052369"/>
                </a:solidFill>
                <a:latin typeface="Geneva"/>
                <a:cs typeface="Geneva"/>
              </a:rPr>
              <a:t>Company</a:t>
            </a:r>
            <a:r>
              <a:rPr sz="1000" spc="-85">
                <a:solidFill>
                  <a:srgbClr val="052369"/>
                </a:solidFill>
                <a:latin typeface="Geneva"/>
                <a:cs typeface="Geneva"/>
              </a:rPr>
              <a:t> </a:t>
            </a:r>
            <a:r>
              <a:rPr sz="1000" spc="-35">
                <a:solidFill>
                  <a:srgbClr val="052369"/>
                </a:solidFill>
                <a:latin typeface="Geneva"/>
                <a:cs typeface="Geneva"/>
              </a:rPr>
              <a:t>nor</a:t>
            </a:r>
            <a:r>
              <a:rPr sz="1000" spc="-80">
                <a:solidFill>
                  <a:srgbClr val="052369"/>
                </a:solidFill>
                <a:latin typeface="Geneva"/>
                <a:cs typeface="Geneva"/>
              </a:rPr>
              <a:t> </a:t>
            </a:r>
            <a:r>
              <a:rPr sz="1000" spc="-50">
                <a:solidFill>
                  <a:srgbClr val="052369"/>
                </a:solidFill>
                <a:latin typeface="Geneva"/>
                <a:cs typeface="Geneva"/>
              </a:rPr>
              <a:t>any</a:t>
            </a:r>
            <a:r>
              <a:rPr sz="1000" spc="-85">
                <a:solidFill>
                  <a:srgbClr val="052369"/>
                </a:solidFill>
                <a:latin typeface="Geneva"/>
                <a:cs typeface="Geneva"/>
              </a:rPr>
              <a:t> </a:t>
            </a:r>
            <a:r>
              <a:rPr sz="1000" spc="-45">
                <a:solidFill>
                  <a:srgbClr val="052369"/>
                </a:solidFill>
                <a:latin typeface="Geneva"/>
                <a:cs typeface="Geneva"/>
              </a:rPr>
              <a:t>of</a:t>
            </a:r>
            <a:r>
              <a:rPr sz="1000" spc="-85">
                <a:solidFill>
                  <a:srgbClr val="052369"/>
                </a:solidFill>
                <a:latin typeface="Geneva"/>
                <a:cs typeface="Geneva"/>
              </a:rPr>
              <a:t> </a:t>
            </a:r>
            <a:r>
              <a:rPr sz="1000" spc="-35">
                <a:solidFill>
                  <a:srgbClr val="052369"/>
                </a:solidFill>
                <a:latin typeface="Geneva"/>
                <a:cs typeface="Geneva"/>
              </a:rPr>
              <a:t>its</a:t>
            </a:r>
            <a:r>
              <a:rPr sz="1000" spc="-80">
                <a:solidFill>
                  <a:srgbClr val="052369"/>
                </a:solidFill>
                <a:latin typeface="Geneva"/>
                <a:cs typeface="Geneva"/>
              </a:rPr>
              <a:t> </a:t>
            </a:r>
            <a:r>
              <a:rPr sz="1000" spc="-40">
                <a:solidFill>
                  <a:srgbClr val="052369"/>
                </a:solidFill>
                <a:latin typeface="Geneva"/>
                <a:cs typeface="Geneva"/>
              </a:rPr>
              <a:t>respective  </a:t>
            </a:r>
            <a:r>
              <a:rPr sz="1000" spc="-25">
                <a:solidFill>
                  <a:srgbClr val="052369"/>
                </a:solidFill>
                <a:latin typeface="Geneva"/>
                <a:cs typeface="Geneva"/>
              </a:rPr>
              <a:t>affiliates</a:t>
            </a:r>
            <a:r>
              <a:rPr sz="1000" spc="-85">
                <a:solidFill>
                  <a:srgbClr val="052369"/>
                </a:solidFill>
                <a:latin typeface="Geneva"/>
                <a:cs typeface="Geneva"/>
              </a:rPr>
              <a:t> </a:t>
            </a:r>
            <a:r>
              <a:rPr sz="1000" spc="-35">
                <a:solidFill>
                  <a:srgbClr val="052369"/>
                </a:solidFill>
                <a:latin typeface="Geneva"/>
                <a:cs typeface="Geneva"/>
              </a:rPr>
              <a:t>undertakes</a:t>
            </a:r>
            <a:r>
              <a:rPr sz="1000" spc="-80">
                <a:solidFill>
                  <a:srgbClr val="052369"/>
                </a:solidFill>
                <a:latin typeface="Geneva"/>
                <a:cs typeface="Geneva"/>
              </a:rPr>
              <a:t> </a:t>
            </a:r>
            <a:r>
              <a:rPr sz="1000" spc="-85">
                <a:solidFill>
                  <a:srgbClr val="052369"/>
                </a:solidFill>
                <a:latin typeface="Geneva"/>
                <a:cs typeface="Geneva"/>
              </a:rPr>
              <a:t>to </a:t>
            </a:r>
            <a:r>
              <a:rPr sz="1000" spc="-40">
                <a:solidFill>
                  <a:srgbClr val="052369"/>
                </a:solidFill>
                <a:latin typeface="Geneva"/>
                <a:cs typeface="Geneva"/>
              </a:rPr>
              <a:t>provide</a:t>
            </a:r>
            <a:r>
              <a:rPr sz="1000" spc="-80">
                <a:solidFill>
                  <a:srgbClr val="052369"/>
                </a:solidFill>
                <a:latin typeface="Geneva"/>
                <a:cs typeface="Geneva"/>
              </a:rPr>
              <a:t> </a:t>
            </a:r>
            <a:r>
              <a:rPr sz="1000" spc="-65">
                <a:solidFill>
                  <a:srgbClr val="052369"/>
                </a:solidFill>
                <a:latin typeface="Geneva"/>
                <a:cs typeface="Geneva"/>
              </a:rPr>
              <a:t>the</a:t>
            </a:r>
            <a:r>
              <a:rPr sz="1000" spc="-80">
                <a:solidFill>
                  <a:srgbClr val="052369"/>
                </a:solidFill>
                <a:latin typeface="Geneva"/>
                <a:cs typeface="Geneva"/>
              </a:rPr>
              <a:t> </a:t>
            </a:r>
            <a:r>
              <a:rPr sz="1000" spc="-35">
                <a:solidFill>
                  <a:srgbClr val="052369"/>
                </a:solidFill>
                <a:latin typeface="Geneva"/>
                <a:cs typeface="Geneva"/>
              </a:rPr>
              <a:t>recipient</a:t>
            </a:r>
            <a:r>
              <a:rPr sz="1000" spc="-80">
                <a:solidFill>
                  <a:srgbClr val="052369"/>
                </a:solidFill>
                <a:latin typeface="Geneva"/>
                <a:cs typeface="Geneva"/>
              </a:rPr>
              <a:t> </a:t>
            </a:r>
            <a:r>
              <a:rPr sz="1000" spc="-40">
                <a:solidFill>
                  <a:srgbClr val="052369"/>
                </a:solidFill>
                <a:latin typeface="Geneva"/>
                <a:cs typeface="Geneva"/>
              </a:rPr>
              <a:t>with</a:t>
            </a:r>
            <a:r>
              <a:rPr sz="1000" spc="-80">
                <a:solidFill>
                  <a:srgbClr val="052369"/>
                </a:solidFill>
                <a:latin typeface="Geneva"/>
                <a:cs typeface="Geneva"/>
              </a:rPr>
              <a:t> </a:t>
            </a:r>
            <a:r>
              <a:rPr sz="1000" spc="-10">
                <a:solidFill>
                  <a:srgbClr val="052369"/>
                </a:solidFill>
                <a:latin typeface="Geneva"/>
                <a:cs typeface="Geneva"/>
              </a:rPr>
              <a:t>access</a:t>
            </a:r>
            <a:r>
              <a:rPr sz="1000" spc="-85">
                <a:solidFill>
                  <a:srgbClr val="052369"/>
                </a:solidFill>
                <a:latin typeface="Geneva"/>
                <a:cs typeface="Geneva"/>
              </a:rPr>
              <a:t> to </a:t>
            </a:r>
            <a:r>
              <a:rPr sz="1000" spc="-50">
                <a:solidFill>
                  <a:srgbClr val="052369"/>
                </a:solidFill>
                <a:latin typeface="Geneva"/>
                <a:cs typeface="Geneva"/>
              </a:rPr>
              <a:t>any</a:t>
            </a:r>
            <a:r>
              <a:rPr sz="1000" spc="-85">
                <a:solidFill>
                  <a:srgbClr val="052369"/>
                </a:solidFill>
                <a:latin typeface="Geneva"/>
                <a:cs typeface="Geneva"/>
              </a:rPr>
              <a:t> </a:t>
            </a:r>
            <a:r>
              <a:rPr sz="1000" spc="-25">
                <a:solidFill>
                  <a:srgbClr val="052369"/>
                </a:solidFill>
                <a:latin typeface="Geneva"/>
                <a:cs typeface="Geneva"/>
              </a:rPr>
              <a:t>additional</a:t>
            </a:r>
            <a:r>
              <a:rPr sz="1000" spc="-80">
                <a:solidFill>
                  <a:srgbClr val="052369"/>
                </a:solidFill>
                <a:latin typeface="Geneva"/>
                <a:cs typeface="Geneva"/>
              </a:rPr>
              <a:t> </a:t>
            </a:r>
            <a:r>
              <a:rPr sz="1000" spc="-35">
                <a:solidFill>
                  <a:srgbClr val="052369"/>
                </a:solidFill>
                <a:latin typeface="Geneva"/>
                <a:cs typeface="Geneva"/>
              </a:rPr>
              <a:t>information</a:t>
            </a:r>
            <a:r>
              <a:rPr sz="1000" spc="-80">
                <a:solidFill>
                  <a:srgbClr val="052369"/>
                </a:solidFill>
                <a:latin typeface="Geneva"/>
                <a:cs typeface="Geneva"/>
              </a:rPr>
              <a:t> </a:t>
            </a:r>
            <a:r>
              <a:rPr sz="1000" spc="-40">
                <a:solidFill>
                  <a:srgbClr val="052369"/>
                </a:solidFill>
                <a:latin typeface="Geneva"/>
                <a:cs typeface="Geneva"/>
              </a:rPr>
              <a:t>or</a:t>
            </a:r>
            <a:r>
              <a:rPr sz="1000" spc="-85">
                <a:solidFill>
                  <a:srgbClr val="052369"/>
                </a:solidFill>
                <a:latin typeface="Geneva"/>
                <a:cs typeface="Geneva"/>
              </a:rPr>
              <a:t> to </a:t>
            </a:r>
            <a:r>
              <a:rPr sz="1000" spc="-50">
                <a:solidFill>
                  <a:srgbClr val="052369"/>
                </a:solidFill>
                <a:latin typeface="Geneva"/>
                <a:cs typeface="Geneva"/>
              </a:rPr>
              <a:t>update</a:t>
            </a:r>
            <a:r>
              <a:rPr sz="1000" spc="-85">
                <a:solidFill>
                  <a:srgbClr val="052369"/>
                </a:solidFill>
                <a:latin typeface="Geneva"/>
                <a:cs typeface="Geneva"/>
              </a:rPr>
              <a:t> </a:t>
            </a:r>
            <a:r>
              <a:rPr sz="1000" spc="-35">
                <a:solidFill>
                  <a:srgbClr val="052369"/>
                </a:solidFill>
                <a:latin typeface="Geneva"/>
                <a:cs typeface="Geneva"/>
              </a:rPr>
              <a:t>this</a:t>
            </a:r>
            <a:r>
              <a:rPr sz="1000" spc="-80">
                <a:solidFill>
                  <a:srgbClr val="052369"/>
                </a:solidFill>
                <a:latin typeface="Geneva"/>
                <a:cs typeface="Geneva"/>
              </a:rPr>
              <a:t> </a:t>
            </a:r>
            <a:r>
              <a:rPr sz="1000" spc="-40">
                <a:solidFill>
                  <a:srgbClr val="052369"/>
                </a:solidFill>
                <a:latin typeface="Geneva"/>
                <a:cs typeface="Geneva"/>
              </a:rPr>
              <a:t>presentation</a:t>
            </a:r>
            <a:r>
              <a:rPr sz="1000" spc="-80">
                <a:solidFill>
                  <a:srgbClr val="052369"/>
                </a:solidFill>
                <a:latin typeface="Geneva"/>
                <a:cs typeface="Geneva"/>
              </a:rPr>
              <a:t> </a:t>
            </a:r>
            <a:r>
              <a:rPr sz="1000" spc="-40">
                <a:solidFill>
                  <a:srgbClr val="052369"/>
                </a:solidFill>
                <a:latin typeface="Geneva"/>
                <a:cs typeface="Geneva"/>
              </a:rPr>
              <a:t>or</a:t>
            </a:r>
            <a:r>
              <a:rPr sz="1000" spc="-85">
                <a:solidFill>
                  <a:srgbClr val="052369"/>
                </a:solidFill>
                <a:latin typeface="Geneva"/>
                <a:cs typeface="Geneva"/>
              </a:rPr>
              <a:t> to </a:t>
            </a:r>
            <a:r>
              <a:rPr sz="1000" spc="-45">
                <a:solidFill>
                  <a:srgbClr val="052369"/>
                </a:solidFill>
                <a:latin typeface="Geneva"/>
                <a:cs typeface="Geneva"/>
              </a:rPr>
              <a:t>correct</a:t>
            </a:r>
            <a:r>
              <a:rPr sz="1000" spc="-80">
                <a:solidFill>
                  <a:srgbClr val="052369"/>
                </a:solidFill>
                <a:latin typeface="Geneva"/>
                <a:cs typeface="Geneva"/>
              </a:rPr>
              <a:t> </a:t>
            </a:r>
            <a:r>
              <a:rPr sz="1000" spc="-50">
                <a:solidFill>
                  <a:srgbClr val="052369"/>
                </a:solidFill>
                <a:latin typeface="Geneva"/>
                <a:cs typeface="Geneva"/>
              </a:rPr>
              <a:t>any</a:t>
            </a:r>
            <a:r>
              <a:rPr sz="1000" spc="-85">
                <a:solidFill>
                  <a:srgbClr val="052369"/>
                </a:solidFill>
                <a:latin typeface="Geneva"/>
                <a:cs typeface="Geneva"/>
              </a:rPr>
              <a:t> </a:t>
            </a:r>
            <a:r>
              <a:rPr sz="1000" spc="-15">
                <a:solidFill>
                  <a:srgbClr val="052369"/>
                </a:solidFill>
                <a:latin typeface="Geneva"/>
                <a:cs typeface="Geneva"/>
              </a:rPr>
              <a:t>inaccuracies</a:t>
            </a:r>
            <a:r>
              <a:rPr sz="1000" spc="-85">
                <a:solidFill>
                  <a:srgbClr val="052369"/>
                </a:solidFill>
                <a:latin typeface="Geneva"/>
                <a:cs typeface="Geneva"/>
              </a:rPr>
              <a:t> </a:t>
            </a:r>
            <a:r>
              <a:rPr sz="1000" spc="-45">
                <a:solidFill>
                  <a:srgbClr val="052369"/>
                </a:solidFill>
                <a:latin typeface="Geneva"/>
                <a:cs typeface="Geneva"/>
              </a:rPr>
              <a:t>therein</a:t>
            </a:r>
            <a:r>
              <a:rPr sz="1000" spc="-80">
                <a:solidFill>
                  <a:srgbClr val="052369"/>
                </a:solidFill>
                <a:latin typeface="Geneva"/>
                <a:cs typeface="Geneva"/>
              </a:rPr>
              <a:t> </a:t>
            </a:r>
            <a:r>
              <a:rPr sz="1000" spc="-20">
                <a:solidFill>
                  <a:srgbClr val="052369"/>
                </a:solidFill>
                <a:latin typeface="Geneva"/>
                <a:cs typeface="Geneva"/>
              </a:rPr>
              <a:t>which</a:t>
            </a:r>
            <a:r>
              <a:rPr sz="1000" spc="-80">
                <a:solidFill>
                  <a:srgbClr val="052369"/>
                </a:solidFill>
                <a:latin typeface="Geneva"/>
                <a:cs typeface="Geneva"/>
              </a:rPr>
              <a:t> </a:t>
            </a:r>
            <a:r>
              <a:rPr sz="1000" spc="-50">
                <a:solidFill>
                  <a:srgbClr val="052369"/>
                </a:solidFill>
                <a:latin typeface="Geneva"/>
                <a:cs typeface="Geneva"/>
              </a:rPr>
              <a:t>may</a:t>
            </a:r>
            <a:r>
              <a:rPr sz="1000" spc="-85">
                <a:solidFill>
                  <a:srgbClr val="052369"/>
                </a:solidFill>
                <a:latin typeface="Geneva"/>
                <a:cs typeface="Geneva"/>
              </a:rPr>
              <a:t> </a:t>
            </a:r>
            <a:r>
              <a:rPr sz="1000" spc="-35">
                <a:solidFill>
                  <a:srgbClr val="052369"/>
                </a:solidFill>
                <a:latin typeface="Geneva"/>
                <a:cs typeface="Geneva"/>
              </a:rPr>
              <a:t>become</a:t>
            </a:r>
            <a:r>
              <a:rPr sz="1000" spc="-80">
                <a:solidFill>
                  <a:srgbClr val="052369"/>
                </a:solidFill>
                <a:latin typeface="Geneva"/>
                <a:cs typeface="Geneva"/>
              </a:rPr>
              <a:t> </a:t>
            </a:r>
            <a:r>
              <a:rPr sz="1000" spc="-40">
                <a:solidFill>
                  <a:srgbClr val="052369"/>
                </a:solidFill>
                <a:latin typeface="Geneva"/>
                <a:cs typeface="Geneva"/>
              </a:rPr>
              <a:t>apparent.</a:t>
            </a:r>
            <a:endParaRPr sz="1000">
              <a:latin typeface="Geneva"/>
              <a:cs typeface="Geneva"/>
            </a:endParaRPr>
          </a:p>
          <a:p>
            <a:pPr marL="12700" marR="5715" algn="just">
              <a:lnSpc>
                <a:spcPct val="100000"/>
              </a:lnSpc>
              <a:spcBef>
                <a:spcPts val="850"/>
              </a:spcBef>
            </a:pPr>
            <a:r>
              <a:rPr sz="1000" spc="-40">
                <a:solidFill>
                  <a:srgbClr val="052369"/>
                </a:solidFill>
                <a:latin typeface="Geneva"/>
                <a:cs typeface="Geneva"/>
              </a:rPr>
              <a:t>The</a:t>
            </a:r>
            <a:r>
              <a:rPr sz="1000" spc="-105">
                <a:solidFill>
                  <a:srgbClr val="052369"/>
                </a:solidFill>
                <a:latin typeface="Geneva"/>
                <a:cs typeface="Geneva"/>
              </a:rPr>
              <a:t> </a:t>
            </a:r>
            <a:r>
              <a:rPr sz="1000" spc="-35">
                <a:solidFill>
                  <a:srgbClr val="052369"/>
                </a:solidFill>
                <a:latin typeface="Geneva"/>
                <a:cs typeface="Geneva"/>
              </a:rPr>
              <a:t>information</a:t>
            </a:r>
            <a:r>
              <a:rPr sz="1000" spc="-100">
                <a:solidFill>
                  <a:srgbClr val="052369"/>
                </a:solidFill>
                <a:latin typeface="Geneva"/>
                <a:cs typeface="Geneva"/>
              </a:rPr>
              <a:t> </a:t>
            </a:r>
            <a:r>
              <a:rPr sz="1000" spc="-35">
                <a:solidFill>
                  <a:srgbClr val="052369"/>
                </a:solidFill>
                <a:latin typeface="Geneva"/>
                <a:cs typeface="Geneva"/>
              </a:rPr>
              <a:t>contained</a:t>
            </a:r>
            <a:r>
              <a:rPr sz="1000" spc="-100">
                <a:solidFill>
                  <a:srgbClr val="052369"/>
                </a:solidFill>
                <a:latin typeface="Geneva"/>
                <a:cs typeface="Geneva"/>
              </a:rPr>
              <a:t> </a:t>
            </a:r>
            <a:r>
              <a:rPr sz="1000" spc="-10">
                <a:solidFill>
                  <a:srgbClr val="052369"/>
                </a:solidFill>
                <a:latin typeface="Geneva"/>
                <a:cs typeface="Geneva"/>
              </a:rPr>
              <a:t>in</a:t>
            </a:r>
            <a:r>
              <a:rPr sz="1000" spc="-100">
                <a:solidFill>
                  <a:srgbClr val="052369"/>
                </a:solidFill>
                <a:latin typeface="Geneva"/>
                <a:cs typeface="Geneva"/>
              </a:rPr>
              <a:t> </a:t>
            </a:r>
            <a:r>
              <a:rPr sz="1000" spc="-35">
                <a:solidFill>
                  <a:srgbClr val="052369"/>
                </a:solidFill>
                <a:latin typeface="Geneva"/>
                <a:cs typeface="Geneva"/>
              </a:rPr>
              <a:t>this</a:t>
            </a:r>
            <a:r>
              <a:rPr sz="1000" spc="-100">
                <a:solidFill>
                  <a:srgbClr val="052369"/>
                </a:solidFill>
                <a:latin typeface="Geneva"/>
                <a:cs typeface="Geneva"/>
              </a:rPr>
              <a:t> </a:t>
            </a:r>
            <a:r>
              <a:rPr sz="1000" spc="-40">
                <a:solidFill>
                  <a:srgbClr val="052369"/>
                </a:solidFill>
                <a:latin typeface="Geneva"/>
                <a:cs typeface="Geneva"/>
              </a:rPr>
              <a:t>presentation</a:t>
            </a:r>
            <a:r>
              <a:rPr sz="1000" spc="-100">
                <a:solidFill>
                  <a:srgbClr val="052369"/>
                </a:solidFill>
                <a:latin typeface="Geneva"/>
                <a:cs typeface="Geneva"/>
              </a:rPr>
              <a:t> </a:t>
            </a:r>
            <a:r>
              <a:rPr sz="1000" spc="5">
                <a:solidFill>
                  <a:srgbClr val="052369"/>
                </a:solidFill>
                <a:latin typeface="Geneva"/>
                <a:cs typeface="Geneva"/>
              </a:rPr>
              <a:t>is</a:t>
            </a:r>
            <a:r>
              <a:rPr sz="1000" spc="-100">
                <a:solidFill>
                  <a:srgbClr val="052369"/>
                </a:solidFill>
                <a:latin typeface="Geneva"/>
                <a:cs typeface="Geneva"/>
              </a:rPr>
              <a:t> </a:t>
            </a:r>
            <a:r>
              <a:rPr sz="1000" spc="-30">
                <a:solidFill>
                  <a:srgbClr val="052369"/>
                </a:solidFill>
                <a:latin typeface="Geneva"/>
                <a:cs typeface="Geneva"/>
              </a:rPr>
              <a:t>confidential</a:t>
            </a:r>
            <a:r>
              <a:rPr sz="1000" spc="-100">
                <a:solidFill>
                  <a:srgbClr val="052369"/>
                </a:solidFill>
                <a:latin typeface="Geneva"/>
                <a:cs typeface="Geneva"/>
              </a:rPr>
              <a:t> </a:t>
            </a:r>
            <a:r>
              <a:rPr sz="1000" spc="-25">
                <a:solidFill>
                  <a:srgbClr val="052369"/>
                </a:solidFill>
                <a:latin typeface="Geneva"/>
                <a:cs typeface="Geneva"/>
              </a:rPr>
              <a:t>and</a:t>
            </a:r>
            <a:r>
              <a:rPr sz="1000" spc="-100">
                <a:solidFill>
                  <a:srgbClr val="052369"/>
                </a:solidFill>
                <a:latin typeface="Geneva"/>
                <a:cs typeface="Geneva"/>
              </a:rPr>
              <a:t> </a:t>
            </a:r>
            <a:r>
              <a:rPr sz="1000" spc="-50">
                <a:solidFill>
                  <a:srgbClr val="052369"/>
                </a:solidFill>
                <a:latin typeface="Geneva"/>
                <a:cs typeface="Geneva"/>
              </a:rPr>
              <a:t>may</a:t>
            </a:r>
            <a:r>
              <a:rPr sz="1000" spc="-105">
                <a:solidFill>
                  <a:srgbClr val="052369"/>
                </a:solidFill>
                <a:latin typeface="Geneva"/>
                <a:cs typeface="Geneva"/>
              </a:rPr>
              <a:t> </a:t>
            </a:r>
            <a:r>
              <a:rPr sz="1000" spc="-60">
                <a:solidFill>
                  <a:srgbClr val="052369"/>
                </a:solidFill>
                <a:latin typeface="Geneva"/>
                <a:cs typeface="Geneva"/>
              </a:rPr>
              <a:t>not</a:t>
            </a:r>
            <a:r>
              <a:rPr sz="1000" spc="-100">
                <a:solidFill>
                  <a:srgbClr val="052369"/>
                </a:solidFill>
                <a:latin typeface="Geneva"/>
                <a:cs typeface="Geneva"/>
              </a:rPr>
              <a:t> </a:t>
            </a:r>
            <a:r>
              <a:rPr sz="1000" spc="-45">
                <a:solidFill>
                  <a:srgbClr val="052369"/>
                </a:solidFill>
                <a:latin typeface="Geneva"/>
                <a:cs typeface="Geneva"/>
              </a:rPr>
              <a:t>be</a:t>
            </a:r>
            <a:r>
              <a:rPr sz="1000" spc="-100">
                <a:solidFill>
                  <a:srgbClr val="052369"/>
                </a:solidFill>
                <a:latin typeface="Geneva"/>
                <a:cs typeface="Geneva"/>
              </a:rPr>
              <a:t> </a:t>
            </a:r>
            <a:r>
              <a:rPr sz="1000" spc="-40">
                <a:solidFill>
                  <a:srgbClr val="052369"/>
                </a:solidFill>
                <a:latin typeface="Geneva"/>
                <a:cs typeface="Geneva"/>
              </a:rPr>
              <a:t>reproduced,</a:t>
            </a:r>
            <a:r>
              <a:rPr sz="1000" spc="-105">
                <a:solidFill>
                  <a:srgbClr val="052369"/>
                </a:solidFill>
                <a:latin typeface="Geneva"/>
                <a:cs typeface="Geneva"/>
              </a:rPr>
              <a:t> </a:t>
            </a:r>
            <a:r>
              <a:rPr sz="1000" spc="-45">
                <a:solidFill>
                  <a:srgbClr val="052369"/>
                </a:solidFill>
                <a:latin typeface="Geneva"/>
                <a:cs typeface="Geneva"/>
              </a:rPr>
              <a:t>redistributed,</a:t>
            </a:r>
            <a:r>
              <a:rPr sz="1000" spc="-105">
                <a:solidFill>
                  <a:srgbClr val="052369"/>
                </a:solidFill>
                <a:latin typeface="Geneva"/>
                <a:cs typeface="Geneva"/>
              </a:rPr>
              <a:t> </a:t>
            </a:r>
            <a:r>
              <a:rPr sz="1000" spc="-25">
                <a:solidFill>
                  <a:srgbClr val="052369"/>
                </a:solidFill>
                <a:latin typeface="Geneva"/>
                <a:cs typeface="Geneva"/>
              </a:rPr>
              <a:t>published</a:t>
            </a:r>
            <a:r>
              <a:rPr sz="1000" spc="-100">
                <a:solidFill>
                  <a:srgbClr val="052369"/>
                </a:solidFill>
                <a:latin typeface="Geneva"/>
                <a:cs typeface="Geneva"/>
              </a:rPr>
              <a:t> </a:t>
            </a:r>
            <a:r>
              <a:rPr sz="1000" spc="-40">
                <a:solidFill>
                  <a:srgbClr val="052369"/>
                </a:solidFill>
                <a:latin typeface="Geneva"/>
                <a:cs typeface="Geneva"/>
              </a:rPr>
              <a:t>or</a:t>
            </a:r>
            <a:r>
              <a:rPr sz="1000" spc="-105">
                <a:solidFill>
                  <a:srgbClr val="052369"/>
                </a:solidFill>
                <a:latin typeface="Geneva"/>
                <a:cs typeface="Geneva"/>
              </a:rPr>
              <a:t> </a:t>
            </a:r>
            <a:r>
              <a:rPr sz="1000" spc="-20">
                <a:solidFill>
                  <a:srgbClr val="052369"/>
                </a:solidFill>
                <a:latin typeface="Geneva"/>
                <a:cs typeface="Geneva"/>
              </a:rPr>
              <a:t>passed</a:t>
            </a:r>
            <a:r>
              <a:rPr sz="1000" spc="-100">
                <a:solidFill>
                  <a:srgbClr val="052369"/>
                </a:solidFill>
                <a:latin typeface="Geneva"/>
                <a:cs typeface="Geneva"/>
              </a:rPr>
              <a:t> </a:t>
            </a:r>
            <a:r>
              <a:rPr sz="1000" spc="-55">
                <a:solidFill>
                  <a:srgbClr val="052369"/>
                </a:solidFill>
                <a:latin typeface="Geneva"/>
                <a:cs typeface="Geneva"/>
              </a:rPr>
              <a:t>on,</a:t>
            </a:r>
            <a:r>
              <a:rPr sz="1000" spc="-105">
                <a:solidFill>
                  <a:srgbClr val="052369"/>
                </a:solidFill>
                <a:latin typeface="Geneva"/>
                <a:cs typeface="Geneva"/>
              </a:rPr>
              <a:t> </a:t>
            </a:r>
            <a:r>
              <a:rPr sz="1000" spc="-40">
                <a:solidFill>
                  <a:srgbClr val="052369"/>
                </a:solidFill>
                <a:latin typeface="Geneva"/>
                <a:cs typeface="Geneva"/>
              </a:rPr>
              <a:t>directly</a:t>
            </a:r>
            <a:r>
              <a:rPr sz="1000" spc="-110">
                <a:solidFill>
                  <a:srgbClr val="052369"/>
                </a:solidFill>
                <a:latin typeface="Geneva"/>
                <a:cs typeface="Geneva"/>
              </a:rPr>
              <a:t> </a:t>
            </a:r>
            <a:r>
              <a:rPr sz="1000" spc="-40">
                <a:solidFill>
                  <a:srgbClr val="052369"/>
                </a:solidFill>
                <a:latin typeface="Geneva"/>
                <a:cs typeface="Geneva"/>
              </a:rPr>
              <a:t>or</a:t>
            </a:r>
            <a:r>
              <a:rPr sz="1000" spc="-105">
                <a:solidFill>
                  <a:srgbClr val="052369"/>
                </a:solidFill>
                <a:latin typeface="Geneva"/>
                <a:cs typeface="Geneva"/>
              </a:rPr>
              <a:t> </a:t>
            </a:r>
            <a:r>
              <a:rPr sz="1000" spc="-45">
                <a:solidFill>
                  <a:srgbClr val="052369"/>
                </a:solidFill>
                <a:latin typeface="Geneva"/>
                <a:cs typeface="Geneva"/>
              </a:rPr>
              <a:t>indirectly,</a:t>
            </a:r>
            <a:r>
              <a:rPr sz="1000" spc="-105">
                <a:solidFill>
                  <a:srgbClr val="052369"/>
                </a:solidFill>
                <a:latin typeface="Geneva"/>
                <a:cs typeface="Geneva"/>
              </a:rPr>
              <a:t> </a:t>
            </a:r>
            <a:r>
              <a:rPr sz="1000" spc="-85">
                <a:solidFill>
                  <a:srgbClr val="052369"/>
                </a:solidFill>
                <a:latin typeface="Geneva"/>
                <a:cs typeface="Geneva"/>
              </a:rPr>
              <a:t>to</a:t>
            </a:r>
            <a:r>
              <a:rPr sz="1000" spc="-105">
                <a:solidFill>
                  <a:srgbClr val="052369"/>
                </a:solidFill>
                <a:latin typeface="Geneva"/>
                <a:cs typeface="Geneva"/>
              </a:rPr>
              <a:t> </a:t>
            </a:r>
            <a:r>
              <a:rPr sz="1000" spc="-50">
                <a:solidFill>
                  <a:srgbClr val="052369"/>
                </a:solidFill>
                <a:latin typeface="Geneva"/>
                <a:cs typeface="Geneva"/>
              </a:rPr>
              <a:t>any</a:t>
            </a:r>
            <a:r>
              <a:rPr sz="1000" spc="-105">
                <a:solidFill>
                  <a:srgbClr val="052369"/>
                </a:solidFill>
                <a:latin typeface="Geneva"/>
                <a:cs typeface="Geneva"/>
              </a:rPr>
              <a:t> </a:t>
            </a:r>
            <a:r>
              <a:rPr sz="1000" spc="-55">
                <a:solidFill>
                  <a:srgbClr val="052369"/>
                </a:solidFill>
                <a:latin typeface="Geneva"/>
                <a:cs typeface="Geneva"/>
              </a:rPr>
              <a:t>other</a:t>
            </a:r>
            <a:r>
              <a:rPr sz="1000" spc="-105">
                <a:solidFill>
                  <a:srgbClr val="052369"/>
                </a:solidFill>
                <a:latin typeface="Geneva"/>
                <a:cs typeface="Geneva"/>
              </a:rPr>
              <a:t> </a:t>
            </a:r>
            <a:r>
              <a:rPr sz="1000" spc="-30">
                <a:solidFill>
                  <a:srgbClr val="052369"/>
                </a:solidFill>
                <a:latin typeface="Geneva"/>
                <a:cs typeface="Geneva"/>
              </a:rPr>
              <a:t>person</a:t>
            </a:r>
            <a:r>
              <a:rPr sz="1000" spc="-100">
                <a:solidFill>
                  <a:srgbClr val="052369"/>
                </a:solidFill>
                <a:latin typeface="Geneva"/>
                <a:cs typeface="Geneva"/>
              </a:rPr>
              <a:t> </a:t>
            </a:r>
            <a:r>
              <a:rPr sz="1000" spc="-40">
                <a:solidFill>
                  <a:srgbClr val="052369"/>
                </a:solidFill>
                <a:latin typeface="Geneva"/>
                <a:cs typeface="Geneva"/>
              </a:rPr>
              <a:t>or</a:t>
            </a:r>
            <a:r>
              <a:rPr sz="1000" spc="-105">
                <a:solidFill>
                  <a:srgbClr val="052369"/>
                </a:solidFill>
                <a:latin typeface="Geneva"/>
                <a:cs typeface="Geneva"/>
              </a:rPr>
              <a:t> </a:t>
            </a:r>
            <a:r>
              <a:rPr sz="1000" spc="-30">
                <a:solidFill>
                  <a:srgbClr val="052369"/>
                </a:solidFill>
                <a:latin typeface="Geneva"/>
                <a:cs typeface="Geneva"/>
              </a:rPr>
              <a:t>published,</a:t>
            </a:r>
            <a:r>
              <a:rPr sz="1000" spc="-105">
                <a:solidFill>
                  <a:srgbClr val="052369"/>
                </a:solidFill>
                <a:latin typeface="Geneva"/>
                <a:cs typeface="Geneva"/>
              </a:rPr>
              <a:t> </a:t>
            </a:r>
            <a:r>
              <a:rPr sz="1000" spc="-10">
                <a:solidFill>
                  <a:srgbClr val="052369"/>
                </a:solidFill>
                <a:latin typeface="Geneva"/>
                <a:cs typeface="Geneva"/>
              </a:rPr>
              <a:t>in</a:t>
            </a:r>
            <a:r>
              <a:rPr sz="1000" spc="-100">
                <a:solidFill>
                  <a:srgbClr val="052369"/>
                </a:solidFill>
                <a:latin typeface="Geneva"/>
                <a:cs typeface="Geneva"/>
              </a:rPr>
              <a:t> </a:t>
            </a:r>
            <a:r>
              <a:rPr sz="1000" spc="-25">
                <a:solidFill>
                  <a:srgbClr val="052369"/>
                </a:solidFill>
                <a:latin typeface="Geneva"/>
                <a:cs typeface="Geneva"/>
              </a:rPr>
              <a:t>whole</a:t>
            </a:r>
            <a:r>
              <a:rPr sz="1000" spc="-100">
                <a:solidFill>
                  <a:srgbClr val="052369"/>
                </a:solidFill>
                <a:latin typeface="Geneva"/>
                <a:cs typeface="Geneva"/>
              </a:rPr>
              <a:t> </a:t>
            </a:r>
            <a:r>
              <a:rPr sz="1000" spc="-40">
                <a:solidFill>
                  <a:srgbClr val="052369"/>
                </a:solidFill>
                <a:latin typeface="Geneva"/>
                <a:cs typeface="Geneva"/>
              </a:rPr>
              <a:t>or</a:t>
            </a:r>
            <a:r>
              <a:rPr sz="1000" spc="-105">
                <a:solidFill>
                  <a:srgbClr val="052369"/>
                </a:solidFill>
                <a:latin typeface="Geneva"/>
                <a:cs typeface="Geneva"/>
              </a:rPr>
              <a:t> </a:t>
            </a:r>
            <a:r>
              <a:rPr sz="1000" spc="-10">
                <a:solidFill>
                  <a:srgbClr val="052369"/>
                </a:solidFill>
                <a:latin typeface="Geneva"/>
                <a:cs typeface="Geneva"/>
              </a:rPr>
              <a:t>in</a:t>
            </a:r>
            <a:r>
              <a:rPr sz="1000" spc="-100">
                <a:solidFill>
                  <a:srgbClr val="052369"/>
                </a:solidFill>
                <a:latin typeface="Geneva"/>
                <a:cs typeface="Geneva"/>
              </a:rPr>
              <a:t> </a:t>
            </a:r>
            <a:r>
              <a:rPr sz="1000" spc="-55">
                <a:solidFill>
                  <a:srgbClr val="052369"/>
                </a:solidFill>
                <a:latin typeface="Geneva"/>
                <a:cs typeface="Geneva"/>
              </a:rPr>
              <a:t>part,</a:t>
            </a:r>
            <a:r>
              <a:rPr sz="1000" spc="-105">
                <a:solidFill>
                  <a:srgbClr val="052369"/>
                </a:solidFill>
                <a:latin typeface="Geneva"/>
                <a:cs typeface="Geneva"/>
              </a:rPr>
              <a:t> </a:t>
            </a:r>
            <a:r>
              <a:rPr sz="1000" spc="-45">
                <a:solidFill>
                  <a:srgbClr val="052369"/>
                </a:solidFill>
                <a:latin typeface="Geneva"/>
                <a:cs typeface="Geneva"/>
              </a:rPr>
              <a:t>for  </a:t>
            </a:r>
            <a:r>
              <a:rPr sz="1000" spc="-50">
                <a:solidFill>
                  <a:srgbClr val="052369"/>
                </a:solidFill>
                <a:latin typeface="Geneva"/>
                <a:cs typeface="Geneva"/>
              </a:rPr>
              <a:t>any</a:t>
            </a:r>
            <a:r>
              <a:rPr sz="1000" spc="-55">
                <a:solidFill>
                  <a:srgbClr val="052369"/>
                </a:solidFill>
                <a:latin typeface="Geneva"/>
                <a:cs typeface="Geneva"/>
              </a:rPr>
              <a:t> </a:t>
            </a:r>
            <a:r>
              <a:rPr sz="1000" spc="-35">
                <a:solidFill>
                  <a:srgbClr val="052369"/>
                </a:solidFill>
                <a:latin typeface="Geneva"/>
                <a:cs typeface="Geneva"/>
              </a:rPr>
              <a:t>purpose.</a:t>
            </a:r>
            <a:r>
              <a:rPr sz="1000" spc="-50">
                <a:solidFill>
                  <a:srgbClr val="052369"/>
                </a:solidFill>
                <a:latin typeface="Geneva"/>
                <a:cs typeface="Geneva"/>
              </a:rPr>
              <a:t> </a:t>
            </a:r>
            <a:r>
              <a:rPr sz="1000">
                <a:solidFill>
                  <a:srgbClr val="052369"/>
                </a:solidFill>
                <a:latin typeface="Geneva"/>
                <a:cs typeface="Geneva"/>
              </a:rPr>
              <a:t>In</a:t>
            </a:r>
            <a:r>
              <a:rPr sz="1000" spc="-50">
                <a:solidFill>
                  <a:srgbClr val="052369"/>
                </a:solidFill>
                <a:latin typeface="Geneva"/>
                <a:cs typeface="Geneva"/>
              </a:rPr>
              <a:t> </a:t>
            </a:r>
            <a:r>
              <a:rPr sz="1000" spc="-40">
                <a:solidFill>
                  <a:srgbClr val="052369"/>
                </a:solidFill>
                <a:latin typeface="Geneva"/>
                <a:cs typeface="Geneva"/>
              </a:rPr>
              <a:t>addition,</a:t>
            </a:r>
            <a:r>
              <a:rPr sz="1000" spc="-55">
                <a:solidFill>
                  <a:srgbClr val="052369"/>
                </a:solidFill>
                <a:latin typeface="Geneva"/>
                <a:cs typeface="Geneva"/>
              </a:rPr>
              <a:t> </a:t>
            </a:r>
            <a:r>
              <a:rPr sz="1000" spc="-30">
                <a:solidFill>
                  <a:srgbClr val="052369"/>
                </a:solidFill>
                <a:latin typeface="Geneva"/>
                <a:cs typeface="Geneva"/>
              </a:rPr>
              <a:t>certain</a:t>
            </a:r>
            <a:r>
              <a:rPr sz="1000" spc="-50">
                <a:solidFill>
                  <a:srgbClr val="052369"/>
                </a:solidFill>
                <a:latin typeface="Geneva"/>
                <a:cs typeface="Geneva"/>
              </a:rPr>
              <a:t> </a:t>
            </a:r>
            <a:r>
              <a:rPr sz="1000" spc="-35">
                <a:solidFill>
                  <a:srgbClr val="052369"/>
                </a:solidFill>
                <a:latin typeface="Geneva"/>
                <a:cs typeface="Geneva"/>
              </a:rPr>
              <a:t>information</a:t>
            </a:r>
            <a:r>
              <a:rPr sz="1000" spc="-50">
                <a:solidFill>
                  <a:srgbClr val="052369"/>
                </a:solidFill>
                <a:latin typeface="Geneva"/>
                <a:cs typeface="Geneva"/>
              </a:rPr>
              <a:t> </a:t>
            </a:r>
            <a:r>
              <a:rPr sz="1000" spc="-35">
                <a:solidFill>
                  <a:srgbClr val="052369"/>
                </a:solidFill>
                <a:latin typeface="Geneva"/>
                <a:cs typeface="Geneva"/>
              </a:rPr>
              <a:t>contained</a:t>
            </a:r>
            <a:r>
              <a:rPr sz="1000" spc="-50">
                <a:solidFill>
                  <a:srgbClr val="052369"/>
                </a:solidFill>
                <a:latin typeface="Geneva"/>
                <a:cs typeface="Geneva"/>
              </a:rPr>
              <a:t> </a:t>
            </a:r>
            <a:r>
              <a:rPr sz="1000" spc="-10">
                <a:solidFill>
                  <a:srgbClr val="052369"/>
                </a:solidFill>
                <a:latin typeface="Geneva"/>
                <a:cs typeface="Geneva"/>
              </a:rPr>
              <a:t>in</a:t>
            </a:r>
            <a:r>
              <a:rPr sz="1000" spc="-55">
                <a:solidFill>
                  <a:srgbClr val="052369"/>
                </a:solidFill>
                <a:latin typeface="Geneva"/>
                <a:cs typeface="Geneva"/>
              </a:rPr>
              <a:t> </a:t>
            </a:r>
            <a:r>
              <a:rPr sz="1000" spc="-35">
                <a:solidFill>
                  <a:srgbClr val="052369"/>
                </a:solidFill>
                <a:latin typeface="Geneva"/>
                <a:cs typeface="Geneva"/>
              </a:rPr>
              <a:t>this</a:t>
            </a:r>
            <a:r>
              <a:rPr sz="1000" spc="-50">
                <a:solidFill>
                  <a:srgbClr val="052369"/>
                </a:solidFill>
                <a:latin typeface="Geneva"/>
                <a:cs typeface="Geneva"/>
              </a:rPr>
              <a:t> </a:t>
            </a:r>
            <a:r>
              <a:rPr sz="1000" spc="-40">
                <a:solidFill>
                  <a:srgbClr val="052369"/>
                </a:solidFill>
                <a:latin typeface="Geneva"/>
                <a:cs typeface="Geneva"/>
              </a:rPr>
              <a:t>presentation</a:t>
            </a:r>
            <a:r>
              <a:rPr sz="1000" spc="-50">
                <a:solidFill>
                  <a:srgbClr val="052369"/>
                </a:solidFill>
                <a:latin typeface="Geneva"/>
                <a:cs typeface="Geneva"/>
              </a:rPr>
              <a:t> </a:t>
            </a:r>
            <a:r>
              <a:rPr sz="1000" spc="-15">
                <a:solidFill>
                  <a:srgbClr val="052369"/>
                </a:solidFill>
                <a:latin typeface="Geneva"/>
                <a:cs typeface="Geneva"/>
              </a:rPr>
              <a:t>has</a:t>
            </a:r>
            <a:r>
              <a:rPr sz="1000" spc="-50">
                <a:solidFill>
                  <a:srgbClr val="052369"/>
                </a:solidFill>
                <a:latin typeface="Geneva"/>
                <a:cs typeface="Geneva"/>
              </a:rPr>
              <a:t> </a:t>
            </a:r>
            <a:r>
              <a:rPr sz="1000" spc="-40">
                <a:solidFill>
                  <a:srgbClr val="052369"/>
                </a:solidFill>
                <a:latin typeface="Geneva"/>
                <a:cs typeface="Geneva"/>
              </a:rPr>
              <a:t>been</a:t>
            </a:r>
            <a:r>
              <a:rPr sz="1000" spc="-55">
                <a:solidFill>
                  <a:srgbClr val="052369"/>
                </a:solidFill>
                <a:latin typeface="Geneva"/>
                <a:cs typeface="Geneva"/>
              </a:rPr>
              <a:t> </a:t>
            </a:r>
            <a:r>
              <a:rPr sz="1000" spc="-40">
                <a:solidFill>
                  <a:srgbClr val="052369"/>
                </a:solidFill>
                <a:latin typeface="Geneva"/>
                <a:cs typeface="Geneva"/>
              </a:rPr>
              <a:t>obtained</a:t>
            </a:r>
            <a:r>
              <a:rPr sz="1000" spc="-50">
                <a:solidFill>
                  <a:srgbClr val="052369"/>
                </a:solidFill>
                <a:latin typeface="Geneva"/>
                <a:cs typeface="Geneva"/>
              </a:rPr>
              <a:t> </a:t>
            </a:r>
            <a:r>
              <a:rPr sz="1000" spc="-35">
                <a:solidFill>
                  <a:srgbClr val="052369"/>
                </a:solidFill>
                <a:latin typeface="Geneva"/>
                <a:cs typeface="Geneva"/>
              </a:rPr>
              <a:t>from</a:t>
            </a:r>
            <a:r>
              <a:rPr sz="1000" spc="-50">
                <a:solidFill>
                  <a:srgbClr val="052369"/>
                </a:solidFill>
                <a:latin typeface="Geneva"/>
                <a:cs typeface="Geneva"/>
              </a:rPr>
              <a:t> </a:t>
            </a:r>
            <a:r>
              <a:rPr sz="1000" spc="-25">
                <a:solidFill>
                  <a:srgbClr val="052369"/>
                </a:solidFill>
                <a:latin typeface="Geneva"/>
                <a:cs typeface="Geneva"/>
              </a:rPr>
              <a:t>published</a:t>
            </a:r>
            <a:r>
              <a:rPr sz="1000" spc="-50">
                <a:solidFill>
                  <a:srgbClr val="052369"/>
                </a:solidFill>
                <a:latin typeface="Geneva"/>
                <a:cs typeface="Geneva"/>
              </a:rPr>
              <a:t> </a:t>
            </a:r>
            <a:r>
              <a:rPr sz="1000" spc="-25">
                <a:solidFill>
                  <a:srgbClr val="052369"/>
                </a:solidFill>
                <a:latin typeface="Geneva"/>
                <a:cs typeface="Geneva"/>
              </a:rPr>
              <a:t>and</a:t>
            </a:r>
            <a:r>
              <a:rPr sz="1000" spc="-55">
                <a:solidFill>
                  <a:srgbClr val="052369"/>
                </a:solidFill>
                <a:latin typeface="Geneva"/>
                <a:cs typeface="Geneva"/>
              </a:rPr>
              <a:t> </a:t>
            </a:r>
            <a:r>
              <a:rPr sz="1000" spc="-25">
                <a:solidFill>
                  <a:srgbClr val="052369"/>
                </a:solidFill>
                <a:latin typeface="Geneva"/>
                <a:cs typeface="Geneva"/>
              </a:rPr>
              <a:t>non-published</a:t>
            </a:r>
            <a:r>
              <a:rPr sz="1000" spc="-50">
                <a:solidFill>
                  <a:srgbClr val="052369"/>
                </a:solidFill>
                <a:latin typeface="Geneva"/>
                <a:cs typeface="Geneva"/>
              </a:rPr>
              <a:t> </a:t>
            </a:r>
            <a:r>
              <a:rPr sz="1000" spc="-25">
                <a:solidFill>
                  <a:srgbClr val="052369"/>
                </a:solidFill>
                <a:latin typeface="Geneva"/>
                <a:cs typeface="Geneva"/>
              </a:rPr>
              <a:t>sources</a:t>
            </a:r>
            <a:r>
              <a:rPr sz="1000" spc="-50">
                <a:solidFill>
                  <a:srgbClr val="052369"/>
                </a:solidFill>
                <a:latin typeface="Geneva"/>
                <a:cs typeface="Geneva"/>
              </a:rPr>
              <a:t> </a:t>
            </a:r>
            <a:r>
              <a:rPr sz="1000" spc="-40">
                <a:solidFill>
                  <a:srgbClr val="052369"/>
                </a:solidFill>
                <a:latin typeface="Geneva"/>
                <a:cs typeface="Geneva"/>
              </a:rPr>
              <a:t>prepared</a:t>
            </a:r>
            <a:r>
              <a:rPr sz="1000" spc="-50">
                <a:solidFill>
                  <a:srgbClr val="052369"/>
                </a:solidFill>
                <a:latin typeface="Geneva"/>
                <a:cs typeface="Geneva"/>
              </a:rPr>
              <a:t> </a:t>
            </a:r>
            <a:r>
              <a:rPr sz="1000" spc="-80">
                <a:solidFill>
                  <a:srgbClr val="052369"/>
                </a:solidFill>
                <a:latin typeface="Geneva"/>
                <a:cs typeface="Geneva"/>
              </a:rPr>
              <a:t>by</a:t>
            </a:r>
            <a:r>
              <a:rPr sz="1000" spc="-55">
                <a:solidFill>
                  <a:srgbClr val="052369"/>
                </a:solidFill>
                <a:latin typeface="Geneva"/>
                <a:cs typeface="Geneva"/>
              </a:rPr>
              <a:t> other</a:t>
            </a:r>
            <a:r>
              <a:rPr sz="1000" spc="-50">
                <a:solidFill>
                  <a:srgbClr val="052369"/>
                </a:solidFill>
                <a:latin typeface="Geneva"/>
                <a:cs typeface="Geneva"/>
              </a:rPr>
              <a:t> </a:t>
            </a:r>
            <a:r>
              <a:rPr sz="1000" spc="-40">
                <a:solidFill>
                  <a:srgbClr val="052369"/>
                </a:solidFill>
                <a:latin typeface="Geneva"/>
                <a:cs typeface="Geneva"/>
              </a:rPr>
              <a:t>parties,</a:t>
            </a:r>
            <a:r>
              <a:rPr sz="1000" spc="-50">
                <a:solidFill>
                  <a:srgbClr val="052369"/>
                </a:solidFill>
                <a:latin typeface="Geneva"/>
                <a:cs typeface="Geneva"/>
              </a:rPr>
              <a:t> </a:t>
            </a:r>
            <a:r>
              <a:rPr sz="1000" spc="-20">
                <a:solidFill>
                  <a:srgbClr val="052369"/>
                </a:solidFill>
                <a:latin typeface="Geneva"/>
                <a:cs typeface="Geneva"/>
              </a:rPr>
              <a:t>which</a:t>
            </a:r>
            <a:r>
              <a:rPr sz="1000" spc="-50">
                <a:solidFill>
                  <a:srgbClr val="052369"/>
                </a:solidFill>
                <a:latin typeface="Geneva"/>
                <a:cs typeface="Geneva"/>
              </a:rPr>
              <a:t> </a:t>
            </a:r>
            <a:r>
              <a:rPr sz="1000" spc="-10">
                <a:solidFill>
                  <a:srgbClr val="052369"/>
                </a:solidFill>
                <a:latin typeface="Geneva"/>
                <a:cs typeface="Geneva"/>
              </a:rPr>
              <a:t>in</a:t>
            </a:r>
            <a:r>
              <a:rPr sz="1000" spc="-55">
                <a:solidFill>
                  <a:srgbClr val="052369"/>
                </a:solidFill>
                <a:latin typeface="Geneva"/>
                <a:cs typeface="Geneva"/>
              </a:rPr>
              <a:t> </a:t>
            </a:r>
            <a:r>
              <a:rPr sz="1000" spc="-30">
                <a:solidFill>
                  <a:srgbClr val="052369"/>
                </a:solidFill>
                <a:latin typeface="Geneva"/>
                <a:cs typeface="Geneva"/>
              </a:rPr>
              <a:t>certain</a:t>
            </a:r>
            <a:r>
              <a:rPr sz="1000" spc="-50">
                <a:solidFill>
                  <a:srgbClr val="052369"/>
                </a:solidFill>
                <a:latin typeface="Geneva"/>
                <a:cs typeface="Geneva"/>
              </a:rPr>
              <a:t> </a:t>
            </a:r>
            <a:r>
              <a:rPr sz="1000" spc="-15">
                <a:solidFill>
                  <a:srgbClr val="052369"/>
                </a:solidFill>
                <a:latin typeface="Geneva"/>
                <a:cs typeface="Geneva"/>
              </a:rPr>
              <a:t>cases</a:t>
            </a:r>
            <a:r>
              <a:rPr sz="1000" spc="-50">
                <a:solidFill>
                  <a:srgbClr val="052369"/>
                </a:solidFill>
                <a:latin typeface="Geneva"/>
                <a:cs typeface="Geneva"/>
              </a:rPr>
              <a:t> have </a:t>
            </a:r>
            <a:r>
              <a:rPr sz="1000" spc="-60">
                <a:solidFill>
                  <a:srgbClr val="052369"/>
                </a:solidFill>
                <a:latin typeface="Geneva"/>
                <a:cs typeface="Geneva"/>
              </a:rPr>
              <a:t>not</a:t>
            </a:r>
            <a:r>
              <a:rPr sz="1000" spc="-55">
                <a:solidFill>
                  <a:srgbClr val="052369"/>
                </a:solidFill>
                <a:latin typeface="Geneva"/>
                <a:cs typeface="Geneva"/>
              </a:rPr>
              <a:t> </a:t>
            </a:r>
            <a:r>
              <a:rPr sz="1000" spc="-40">
                <a:solidFill>
                  <a:srgbClr val="052369"/>
                </a:solidFill>
                <a:latin typeface="Geneva"/>
                <a:cs typeface="Geneva"/>
              </a:rPr>
              <a:t>been  </a:t>
            </a:r>
            <a:r>
              <a:rPr sz="1000" spc="-45">
                <a:solidFill>
                  <a:srgbClr val="052369"/>
                </a:solidFill>
                <a:latin typeface="Geneva"/>
                <a:cs typeface="Geneva"/>
              </a:rPr>
              <a:t>updated </a:t>
            </a:r>
            <a:r>
              <a:rPr sz="1000" spc="-85">
                <a:solidFill>
                  <a:srgbClr val="052369"/>
                </a:solidFill>
                <a:latin typeface="Geneva"/>
                <a:cs typeface="Geneva"/>
              </a:rPr>
              <a:t>to </a:t>
            </a:r>
            <a:r>
              <a:rPr sz="1000" spc="-65">
                <a:solidFill>
                  <a:srgbClr val="052369"/>
                </a:solidFill>
                <a:latin typeface="Geneva"/>
                <a:cs typeface="Geneva"/>
              </a:rPr>
              <a:t>the </a:t>
            </a:r>
            <a:r>
              <a:rPr sz="1000" spc="-55">
                <a:solidFill>
                  <a:srgbClr val="052369"/>
                </a:solidFill>
                <a:latin typeface="Geneva"/>
                <a:cs typeface="Geneva"/>
              </a:rPr>
              <a:t>date </a:t>
            </a:r>
            <a:r>
              <a:rPr sz="1000" spc="-45">
                <a:solidFill>
                  <a:srgbClr val="052369"/>
                </a:solidFill>
                <a:latin typeface="Geneva"/>
                <a:cs typeface="Geneva"/>
              </a:rPr>
              <a:t>hereof. </a:t>
            </a:r>
            <a:r>
              <a:rPr sz="1000" spc="-25">
                <a:solidFill>
                  <a:srgbClr val="052369"/>
                </a:solidFill>
                <a:latin typeface="Geneva"/>
                <a:cs typeface="Geneva"/>
              </a:rPr>
              <a:t>While </a:t>
            </a:r>
            <a:r>
              <a:rPr sz="1000" spc="-15">
                <a:solidFill>
                  <a:srgbClr val="052369"/>
                </a:solidFill>
                <a:latin typeface="Geneva"/>
                <a:cs typeface="Geneva"/>
              </a:rPr>
              <a:t>such </a:t>
            </a:r>
            <a:r>
              <a:rPr sz="1000" spc="-35">
                <a:solidFill>
                  <a:srgbClr val="052369"/>
                </a:solidFill>
                <a:latin typeface="Geneva"/>
                <a:cs typeface="Geneva"/>
              </a:rPr>
              <a:t>information </a:t>
            </a:r>
            <a:r>
              <a:rPr sz="1000" spc="5">
                <a:solidFill>
                  <a:srgbClr val="052369"/>
                </a:solidFill>
                <a:latin typeface="Geneva"/>
                <a:cs typeface="Geneva"/>
              </a:rPr>
              <a:t>is </a:t>
            </a:r>
            <a:r>
              <a:rPr sz="1000" spc="-35">
                <a:solidFill>
                  <a:srgbClr val="052369"/>
                </a:solidFill>
                <a:latin typeface="Geneva"/>
                <a:cs typeface="Geneva"/>
              </a:rPr>
              <a:t>believed </a:t>
            </a:r>
            <a:r>
              <a:rPr sz="1000" spc="-85">
                <a:solidFill>
                  <a:srgbClr val="052369"/>
                </a:solidFill>
                <a:latin typeface="Geneva"/>
                <a:cs typeface="Geneva"/>
              </a:rPr>
              <a:t>to </a:t>
            </a:r>
            <a:r>
              <a:rPr sz="1000" spc="-45">
                <a:solidFill>
                  <a:srgbClr val="052369"/>
                </a:solidFill>
                <a:latin typeface="Geneva"/>
                <a:cs typeface="Geneva"/>
              </a:rPr>
              <a:t>be </a:t>
            </a:r>
            <a:r>
              <a:rPr sz="1000" spc="-20">
                <a:solidFill>
                  <a:srgbClr val="052369"/>
                </a:solidFill>
                <a:latin typeface="Geneva"/>
                <a:cs typeface="Geneva"/>
              </a:rPr>
              <a:t>reliable </a:t>
            </a:r>
            <a:r>
              <a:rPr sz="1000" spc="-45">
                <a:solidFill>
                  <a:srgbClr val="052369"/>
                </a:solidFill>
                <a:latin typeface="Geneva"/>
                <a:cs typeface="Geneva"/>
              </a:rPr>
              <a:t>for </a:t>
            </a:r>
            <a:r>
              <a:rPr sz="1000" spc="-65">
                <a:solidFill>
                  <a:srgbClr val="052369"/>
                </a:solidFill>
                <a:latin typeface="Geneva"/>
                <a:cs typeface="Geneva"/>
              </a:rPr>
              <a:t>the </a:t>
            </a:r>
            <a:r>
              <a:rPr sz="1000" spc="-30">
                <a:solidFill>
                  <a:srgbClr val="052369"/>
                </a:solidFill>
                <a:latin typeface="Geneva"/>
                <a:cs typeface="Geneva"/>
              </a:rPr>
              <a:t>purpose </a:t>
            </a:r>
            <a:r>
              <a:rPr sz="1000" spc="-25">
                <a:solidFill>
                  <a:srgbClr val="052369"/>
                </a:solidFill>
                <a:latin typeface="Geneva"/>
                <a:cs typeface="Geneva"/>
              </a:rPr>
              <a:t>used </a:t>
            </a:r>
            <a:r>
              <a:rPr sz="1000" spc="-10">
                <a:solidFill>
                  <a:srgbClr val="052369"/>
                </a:solidFill>
                <a:latin typeface="Geneva"/>
                <a:cs typeface="Geneva"/>
              </a:rPr>
              <a:t>in </a:t>
            </a:r>
            <a:r>
              <a:rPr sz="1000" spc="-35">
                <a:solidFill>
                  <a:srgbClr val="052369"/>
                </a:solidFill>
                <a:latin typeface="Geneva"/>
                <a:cs typeface="Geneva"/>
              </a:rPr>
              <a:t>this </a:t>
            </a:r>
            <a:r>
              <a:rPr sz="1000" spc="-45">
                <a:solidFill>
                  <a:srgbClr val="052369"/>
                </a:solidFill>
                <a:latin typeface="Geneva"/>
                <a:cs typeface="Geneva"/>
              </a:rPr>
              <a:t>presentation, </a:t>
            </a:r>
            <a:r>
              <a:rPr sz="1000" spc="-40">
                <a:solidFill>
                  <a:srgbClr val="052369"/>
                </a:solidFill>
                <a:latin typeface="Geneva"/>
                <a:cs typeface="Geneva"/>
              </a:rPr>
              <a:t>neither </a:t>
            </a:r>
            <a:r>
              <a:rPr sz="1000" spc="-65">
                <a:solidFill>
                  <a:srgbClr val="052369"/>
                </a:solidFill>
                <a:latin typeface="Geneva"/>
                <a:cs typeface="Geneva"/>
              </a:rPr>
              <a:t>the </a:t>
            </a:r>
            <a:r>
              <a:rPr sz="1000" spc="-35">
                <a:solidFill>
                  <a:srgbClr val="052369"/>
                </a:solidFill>
                <a:latin typeface="Geneva"/>
                <a:cs typeface="Geneva"/>
              </a:rPr>
              <a:t>Company nor its </a:t>
            </a:r>
            <a:r>
              <a:rPr sz="1000" spc="-40">
                <a:solidFill>
                  <a:srgbClr val="052369"/>
                </a:solidFill>
                <a:latin typeface="Geneva"/>
                <a:cs typeface="Geneva"/>
              </a:rPr>
              <a:t>respective </a:t>
            </a:r>
            <a:r>
              <a:rPr sz="1000" spc="-25">
                <a:solidFill>
                  <a:srgbClr val="052369"/>
                </a:solidFill>
                <a:latin typeface="Geneva"/>
                <a:cs typeface="Geneva"/>
              </a:rPr>
              <a:t>affiliates </a:t>
            </a:r>
            <a:r>
              <a:rPr sz="1000" spc="-10">
                <a:solidFill>
                  <a:srgbClr val="052369"/>
                </a:solidFill>
                <a:latin typeface="Geneva"/>
                <a:cs typeface="Geneva"/>
              </a:rPr>
              <a:t>assumes </a:t>
            </a:r>
            <a:r>
              <a:rPr sz="1000" spc="-50">
                <a:solidFill>
                  <a:srgbClr val="052369"/>
                </a:solidFill>
                <a:latin typeface="Geneva"/>
                <a:cs typeface="Geneva"/>
              </a:rPr>
              <a:t>any </a:t>
            </a:r>
            <a:r>
              <a:rPr sz="1000" spc="-30">
                <a:solidFill>
                  <a:srgbClr val="052369"/>
                </a:solidFill>
                <a:latin typeface="Geneva"/>
                <a:cs typeface="Geneva"/>
              </a:rPr>
              <a:t>responsibility </a:t>
            </a:r>
            <a:r>
              <a:rPr sz="1000" spc="-45">
                <a:solidFill>
                  <a:srgbClr val="052369"/>
                </a:solidFill>
                <a:latin typeface="Geneva"/>
                <a:cs typeface="Geneva"/>
              </a:rPr>
              <a:t>for </a:t>
            </a:r>
            <a:r>
              <a:rPr sz="1000" spc="-65">
                <a:solidFill>
                  <a:srgbClr val="052369"/>
                </a:solidFill>
                <a:latin typeface="Geneva"/>
                <a:cs typeface="Geneva"/>
              </a:rPr>
              <a:t>the  </a:t>
            </a:r>
            <a:r>
              <a:rPr sz="1000" spc="-45">
                <a:solidFill>
                  <a:srgbClr val="052369"/>
                </a:solidFill>
                <a:latin typeface="Geneva"/>
                <a:cs typeface="Geneva"/>
              </a:rPr>
              <a:t>accuracy,</a:t>
            </a:r>
            <a:r>
              <a:rPr sz="1000" spc="-90">
                <a:solidFill>
                  <a:srgbClr val="052369"/>
                </a:solidFill>
                <a:latin typeface="Geneva"/>
                <a:cs typeface="Geneva"/>
              </a:rPr>
              <a:t> </a:t>
            </a:r>
            <a:r>
              <a:rPr sz="1000" spc="-20">
                <a:solidFill>
                  <a:srgbClr val="052369"/>
                </a:solidFill>
                <a:latin typeface="Geneva"/>
                <a:cs typeface="Geneva"/>
              </a:rPr>
              <a:t>fairness</a:t>
            </a:r>
            <a:r>
              <a:rPr sz="1000" spc="-80">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30">
                <a:solidFill>
                  <a:srgbClr val="052369"/>
                </a:solidFill>
                <a:latin typeface="Geneva"/>
                <a:cs typeface="Geneva"/>
              </a:rPr>
              <a:t>completeness</a:t>
            </a:r>
            <a:r>
              <a:rPr sz="1000" spc="-80">
                <a:solidFill>
                  <a:srgbClr val="052369"/>
                </a:solidFill>
                <a:latin typeface="Geneva"/>
                <a:cs typeface="Geneva"/>
              </a:rPr>
              <a:t> </a:t>
            </a:r>
            <a:r>
              <a:rPr sz="1000" spc="-45">
                <a:solidFill>
                  <a:srgbClr val="052369"/>
                </a:solidFill>
                <a:latin typeface="Geneva"/>
                <a:cs typeface="Geneva"/>
              </a:rPr>
              <a:t>of</a:t>
            </a:r>
            <a:r>
              <a:rPr sz="1000" spc="-90">
                <a:solidFill>
                  <a:srgbClr val="052369"/>
                </a:solidFill>
                <a:latin typeface="Geneva"/>
                <a:cs typeface="Geneva"/>
              </a:rPr>
              <a:t> </a:t>
            </a:r>
            <a:r>
              <a:rPr sz="1000" spc="-15">
                <a:solidFill>
                  <a:srgbClr val="052369"/>
                </a:solidFill>
                <a:latin typeface="Geneva"/>
                <a:cs typeface="Geneva"/>
              </a:rPr>
              <a:t>such</a:t>
            </a:r>
            <a:r>
              <a:rPr sz="1000" spc="-80">
                <a:solidFill>
                  <a:srgbClr val="052369"/>
                </a:solidFill>
                <a:latin typeface="Geneva"/>
                <a:cs typeface="Geneva"/>
              </a:rPr>
              <a:t> </a:t>
            </a:r>
            <a:r>
              <a:rPr sz="1000" spc="-35">
                <a:solidFill>
                  <a:srgbClr val="052369"/>
                </a:solidFill>
                <a:latin typeface="Geneva"/>
                <a:cs typeface="Geneva"/>
              </a:rPr>
              <a:t>information</a:t>
            </a:r>
            <a:r>
              <a:rPr sz="1000" spc="-80">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15">
                <a:solidFill>
                  <a:srgbClr val="052369"/>
                </a:solidFill>
                <a:latin typeface="Geneva"/>
                <a:cs typeface="Geneva"/>
              </a:rPr>
              <a:t>such</a:t>
            </a:r>
            <a:r>
              <a:rPr sz="1000" spc="-80">
                <a:solidFill>
                  <a:srgbClr val="052369"/>
                </a:solidFill>
                <a:latin typeface="Geneva"/>
                <a:cs typeface="Geneva"/>
              </a:rPr>
              <a:t> </a:t>
            </a:r>
            <a:r>
              <a:rPr sz="1000" spc="-35">
                <a:solidFill>
                  <a:srgbClr val="052369"/>
                </a:solidFill>
                <a:latin typeface="Geneva"/>
                <a:cs typeface="Geneva"/>
              </a:rPr>
              <a:t>information</a:t>
            </a:r>
            <a:r>
              <a:rPr sz="1000" spc="-85">
                <a:solidFill>
                  <a:srgbClr val="052369"/>
                </a:solidFill>
                <a:latin typeface="Geneva"/>
                <a:cs typeface="Geneva"/>
              </a:rPr>
              <a:t> </a:t>
            </a:r>
            <a:r>
              <a:rPr sz="1000" spc="-15">
                <a:solidFill>
                  <a:srgbClr val="052369"/>
                </a:solidFill>
                <a:latin typeface="Geneva"/>
                <a:cs typeface="Geneva"/>
              </a:rPr>
              <a:t>has</a:t>
            </a:r>
            <a:r>
              <a:rPr sz="1000" spc="-80">
                <a:solidFill>
                  <a:srgbClr val="052369"/>
                </a:solidFill>
                <a:latin typeface="Geneva"/>
                <a:cs typeface="Geneva"/>
              </a:rPr>
              <a:t> </a:t>
            </a:r>
            <a:r>
              <a:rPr sz="1000" spc="-60">
                <a:solidFill>
                  <a:srgbClr val="052369"/>
                </a:solidFill>
                <a:latin typeface="Geneva"/>
                <a:cs typeface="Geneva"/>
              </a:rPr>
              <a:t>not</a:t>
            </a:r>
            <a:r>
              <a:rPr sz="1000" spc="-80">
                <a:solidFill>
                  <a:srgbClr val="052369"/>
                </a:solidFill>
                <a:latin typeface="Geneva"/>
                <a:cs typeface="Geneva"/>
              </a:rPr>
              <a:t> </a:t>
            </a:r>
            <a:r>
              <a:rPr sz="1000" spc="-40">
                <a:solidFill>
                  <a:srgbClr val="052369"/>
                </a:solidFill>
                <a:latin typeface="Geneva"/>
                <a:cs typeface="Geneva"/>
              </a:rPr>
              <a:t>been</a:t>
            </a:r>
            <a:r>
              <a:rPr sz="1000" spc="-85">
                <a:solidFill>
                  <a:srgbClr val="052369"/>
                </a:solidFill>
                <a:latin typeface="Geneva"/>
                <a:cs typeface="Geneva"/>
              </a:rPr>
              <a:t> </a:t>
            </a:r>
            <a:r>
              <a:rPr sz="1000" spc="-40">
                <a:solidFill>
                  <a:srgbClr val="052369"/>
                </a:solidFill>
                <a:latin typeface="Geneva"/>
                <a:cs typeface="Geneva"/>
              </a:rPr>
              <a:t>independently</a:t>
            </a:r>
            <a:r>
              <a:rPr sz="1000" spc="-85">
                <a:solidFill>
                  <a:srgbClr val="052369"/>
                </a:solidFill>
                <a:latin typeface="Geneva"/>
                <a:cs typeface="Geneva"/>
              </a:rPr>
              <a:t> </a:t>
            </a:r>
            <a:r>
              <a:rPr sz="1000" spc="-40">
                <a:solidFill>
                  <a:srgbClr val="052369"/>
                </a:solidFill>
                <a:latin typeface="Geneva"/>
                <a:cs typeface="Geneva"/>
              </a:rPr>
              <a:t>verified</a:t>
            </a:r>
            <a:r>
              <a:rPr sz="1000" spc="-85">
                <a:solidFill>
                  <a:srgbClr val="052369"/>
                </a:solidFill>
                <a:latin typeface="Geneva"/>
                <a:cs typeface="Geneva"/>
              </a:rPr>
              <a:t> </a:t>
            </a:r>
            <a:r>
              <a:rPr sz="1000" spc="-80">
                <a:solidFill>
                  <a:srgbClr val="052369"/>
                </a:solidFill>
                <a:latin typeface="Geneva"/>
                <a:cs typeface="Geneva"/>
              </a:rPr>
              <a:t>by</a:t>
            </a:r>
            <a:r>
              <a:rPr sz="1000" spc="-85">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35">
                <a:solidFill>
                  <a:srgbClr val="052369"/>
                </a:solidFill>
                <a:latin typeface="Geneva"/>
                <a:cs typeface="Geneva"/>
              </a:rPr>
              <a:t>Company</a:t>
            </a:r>
            <a:r>
              <a:rPr sz="1000" spc="-85">
                <a:solidFill>
                  <a:srgbClr val="052369"/>
                </a:solidFill>
                <a:latin typeface="Geneva"/>
                <a:cs typeface="Geneva"/>
              </a:rPr>
              <a:t> </a:t>
            </a:r>
            <a:r>
              <a:rPr sz="1000" spc="-40">
                <a:solidFill>
                  <a:srgbClr val="052369"/>
                </a:solidFill>
                <a:latin typeface="Geneva"/>
                <a:cs typeface="Geneva"/>
              </a:rPr>
              <a:t>or</a:t>
            </a:r>
            <a:r>
              <a:rPr sz="1000" spc="-85">
                <a:solidFill>
                  <a:srgbClr val="052369"/>
                </a:solidFill>
                <a:latin typeface="Geneva"/>
                <a:cs typeface="Geneva"/>
              </a:rPr>
              <a:t> </a:t>
            </a:r>
            <a:r>
              <a:rPr sz="1000" spc="-35">
                <a:solidFill>
                  <a:srgbClr val="052369"/>
                </a:solidFill>
                <a:latin typeface="Geneva"/>
                <a:cs typeface="Geneva"/>
              </a:rPr>
              <a:t>its</a:t>
            </a:r>
            <a:r>
              <a:rPr sz="1000" spc="-85">
                <a:solidFill>
                  <a:srgbClr val="052369"/>
                </a:solidFill>
                <a:latin typeface="Geneva"/>
                <a:cs typeface="Geneva"/>
              </a:rPr>
              <a:t> </a:t>
            </a:r>
            <a:r>
              <a:rPr sz="1000" spc="-40">
                <a:solidFill>
                  <a:srgbClr val="052369"/>
                </a:solidFill>
                <a:latin typeface="Geneva"/>
                <a:cs typeface="Geneva"/>
              </a:rPr>
              <a:t>respective</a:t>
            </a:r>
            <a:r>
              <a:rPr sz="1000" spc="-80">
                <a:solidFill>
                  <a:srgbClr val="052369"/>
                </a:solidFill>
                <a:latin typeface="Geneva"/>
                <a:cs typeface="Geneva"/>
              </a:rPr>
              <a:t> </a:t>
            </a:r>
            <a:r>
              <a:rPr sz="1000" spc="-30">
                <a:solidFill>
                  <a:srgbClr val="052369"/>
                </a:solidFill>
                <a:latin typeface="Geneva"/>
                <a:cs typeface="Geneva"/>
              </a:rPr>
              <a:t>affiliates.</a:t>
            </a:r>
            <a:endParaRPr sz="1000">
              <a:latin typeface="Geneva"/>
              <a:cs typeface="Geneva"/>
            </a:endParaRPr>
          </a:p>
          <a:p>
            <a:pPr marL="12700" marR="5080" algn="just">
              <a:lnSpc>
                <a:spcPct val="100000"/>
              </a:lnSpc>
              <a:spcBef>
                <a:spcPts val="850"/>
              </a:spcBef>
            </a:pPr>
            <a:r>
              <a:rPr sz="1000" spc="-15">
                <a:solidFill>
                  <a:srgbClr val="052369"/>
                </a:solidFill>
                <a:latin typeface="Geneva"/>
                <a:cs typeface="Geneva"/>
              </a:rPr>
              <a:t>This</a:t>
            </a:r>
            <a:r>
              <a:rPr sz="1000" spc="-95">
                <a:solidFill>
                  <a:srgbClr val="052369"/>
                </a:solidFill>
                <a:latin typeface="Geneva"/>
                <a:cs typeface="Geneva"/>
              </a:rPr>
              <a:t> </a:t>
            </a:r>
            <a:r>
              <a:rPr sz="1000" spc="-40">
                <a:solidFill>
                  <a:srgbClr val="052369"/>
                </a:solidFill>
                <a:latin typeface="Geneva"/>
                <a:cs typeface="Geneva"/>
              </a:rPr>
              <a:t>presentation</a:t>
            </a:r>
            <a:r>
              <a:rPr sz="1000" spc="-90">
                <a:solidFill>
                  <a:srgbClr val="052369"/>
                </a:solidFill>
                <a:latin typeface="Geneva"/>
                <a:cs typeface="Geneva"/>
              </a:rPr>
              <a:t> </a:t>
            </a:r>
            <a:r>
              <a:rPr sz="1000" spc="5">
                <a:solidFill>
                  <a:srgbClr val="052369"/>
                </a:solidFill>
                <a:latin typeface="Geneva"/>
                <a:cs typeface="Geneva"/>
              </a:rPr>
              <a:t>is</a:t>
            </a:r>
            <a:r>
              <a:rPr sz="1000" spc="-90">
                <a:solidFill>
                  <a:srgbClr val="052369"/>
                </a:solidFill>
                <a:latin typeface="Geneva"/>
                <a:cs typeface="Geneva"/>
              </a:rPr>
              <a:t> </a:t>
            </a:r>
            <a:r>
              <a:rPr sz="1000" spc="-40">
                <a:solidFill>
                  <a:srgbClr val="052369"/>
                </a:solidFill>
                <a:latin typeface="Geneva"/>
                <a:cs typeface="Geneva"/>
              </a:rPr>
              <a:t>only</a:t>
            </a:r>
            <a:r>
              <a:rPr sz="1000" spc="-95">
                <a:solidFill>
                  <a:srgbClr val="052369"/>
                </a:solidFill>
                <a:latin typeface="Geneva"/>
                <a:cs typeface="Geneva"/>
              </a:rPr>
              <a:t> </a:t>
            </a:r>
            <a:r>
              <a:rPr sz="1000" spc="-25">
                <a:solidFill>
                  <a:srgbClr val="052369"/>
                </a:solidFill>
                <a:latin typeface="Geneva"/>
                <a:cs typeface="Geneva"/>
              </a:rPr>
              <a:t>addressed</a:t>
            </a:r>
            <a:r>
              <a:rPr sz="1000" spc="-90">
                <a:solidFill>
                  <a:srgbClr val="052369"/>
                </a:solidFill>
                <a:latin typeface="Geneva"/>
                <a:cs typeface="Geneva"/>
              </a:rPr>
              <a:t> </a:t>
            </a:r>
            <a:r>
              <a:rPr sz="1000" spc="-85">
                <a:solidFill>
                  <a:srgbClr val="052369"/>
                </a:solidFill>
                <a:latin typeface="Geneva"/>
                <a:cs typeface="Geneva"/>
              </a:rPr>
              <a:t>to</a:t>
            </a:r>
            <a:r>
              <a:rPr sz="1000" spc="-90">
                <a:solidFill>
                  <a:srgbClr val="052369"/>
                </a:solidFill>
                <a:latin typeface="Geneva"/>
                <a:cs typeface="Geneva"/>
              </a:rPr>
              <a:t> </a:t>
            </a:r>
            <a:r>
              <a:rPr sz="1000" spc="-25">
                <a:solidFill>
                  <a:srgbClr val="052369"/>
                </a:solidFill>
                <a:latin typeface="Geneva"/>
                <a:cs typeface="Geneva"/>
              </a:rPr>
              <a:t>and</a:t>
            </a:r>
            <a:r>
              <a:rPr sz="1000" spc="-95">
                <a:solidFill>
                  <a:srgbClr val="052369"/>
                </a:solidFill>
                <a:latin typeface="Geneva"/>
                <a:cs typeface="Geneva"/>
              </a:rPr>
              <a:t> </a:t>
            </a:r>
            <a:r>
              <a:rPr sz="1000" spc="-40">
                <a:solidFill>
                  <a:srgbClr val="052369"/>
                </a:solidFill>
                <a:latin typeface="Geneva"/>
                <a:cs typeface="Geneva"/>
              </a:rPr>
              <a:t>directed</a:t>
            </a:r>
            <a:r>
              <a:rPr sz="1000" spc="-90">
                <a:solidFill>
                  <a:srgbClr val="052369"/>
                </a:solidFill>
                <a:latin typeface="Geneva"/>
                <a:cs typeface="Geneva"/>
              </a:rPr>
              <a:t> </a:t>
            </a:r>
            <a:r>
              <a:rPr sz="1000" spc="-60">
                <a:solidFill>
                  <a:srgbClr val="052369"/>
                </a:solidFill>
                <a:latin typeface="Geneva"/>
                <a:cs typeface="Geneva"/>
              </a:rPr>
              <a:t>at:</a:t>
            </a:r>
            <a:r>
              <a:rPr sz="1000" spc="-90">
                <a:solidFill>
                  <a:srgbClr val="052369"/>
                </a:solidFill>
                <a:latin typeface="Geneva"/>
                <a:cs typeface="Geneva"/>
              </a:rPr>
              <a:t> </a:t>
            </a:r>
            <a:r>
              <a:rPr sz="1000" spc="-100">
                <a:solidFill>
                  <a:srgbClr val="052369"/>
                </a:solidFill>
                <a:latin typeface="Geneva"/>
                <a:cs typeface="Geneva"/>
              </a:rPr>
              <a:t>(a)</a:t>
            </a:r>
            <a:r>
              <a:rPr sz="1000" spc="-95">
                <a:solidFill>
                  <a:srgbClr val="052369"/>
                </a:solidFill>
                <a:latin typeface="Geneva"/>
                <a:cs typeface="Geneva"/>
              </a:rPr>
              <a:t> </a:t>
            </a:r>
            <a:r>
              <a:rPr sz="1000" spc="-35">
                <a:solidFill>
                  <a:srgbClr val="052369"/>
                </a:solidFill>
                <a:latin typeface="Geneva"/>
                <a:cs typeface="Geneva"/>
              </a:rPr>
              <a:t>outside</a:t>
            </a:r>
            <a:r>
              <a:rPr sz="1000" spc="-90">
                <a:solidFill>
                  <a:srgbClr val="052369"/>
                </a:solidFill>
                <a:latin typeface="Geneva"/>
                <a:cs typeface="Geneva"/>
              </a:rPr>
              <a:t> </a:t>
            </a:r>
            <a:r>
              <a:rPr sz="1000" spc="-65">
                <a:solidFill>
                  <a:srgbClr val="052369"/>
                </a:solidFill>
                <a:latin typeface="Geneva"/>
                <a:cs typeface="Geneva"/>
              </a:rPr>
              <a:t>the</a:t>
            </a:r>
            <a:r>
              <a:rPr sz="1000" spc="-90">
                <a:solidFill>
                  <a:srgbClr val="052369"/>
                </a:solidFill>
                <a:latin typeface="Geneva"/>
                <a:cs typeface="Geneva"/>
              </a:rPr>
              <a:t> </a:t>
            </a:r>
            <a:r>
              <a:rPr sz="1000" spc="-40">
                <a:solidFill>
                  <a:srgbClr val="052369"/>
                </a:solidFill>
                <a:latin typeface="Geneva"/>
                <a:cs typeface="Geneva"/>
              </a:rPr>
              <a:t>United</a:t>
            </a:r>
            <a:r>
              <a:rPr sz="1000" spc="-95">
                <a:solidFill>
                  <a:srgbClr val="052369"/>
                </a:solidFill>
                <a:latin typeface="Geneva"/>
                <a:cs typeface="Geneva"/>
              </a:rPr>
              <a:t> </a:t>
            </a:r>
            <a:r>
              <a:rPr sz="1000" spc="-45">
                <a:solidFill>
                  <a:srgbClr val="052369"/>
                </a:solidFill>
                <a:latin typeface="Geneva"/>
                <a:cs typeface="Geneva"/>
              </a:rPr>
              <a:t>States</a:t>
            </a:r>
            <a:r>
              <a:rPr sz="1000" spc="-90">
                <a:solidFill>
                  <a:srgbClr val="052369"/>
                </a:solidFill>
                <a:latin typeface="Geneva"/>
                <a:cs typeface="Geneva"/>
              </a:rPr>
              <a:t> </a:t>
            </a:r>
            <a:r>
              <a:rPr sz="1000" spc="-85">
                <a:solidFill>
                  <a:srgbClr val="052369"/>
                </a:solidFill>
                <a:latin typeface="Geneva"/>
                <a:cs typeface="Geneva"/>
              </a:rPr>
              <a:t>to</a:t>
            </a:r>
            <a:r>
              <a:rPr sz="1000" spc="-90">
                <a:solidFill>
                  <a:srgbClr val="052369"/>
                </a:solidFill>
                <a:latin typeface="Geneva"/>
                <a:cs typeface="Geneva"/>
              </a:rPr>
              <a:t> </a:t>
            </a:r>
            <a:r>
              <a:rPr sz="1000" spc="-25">
                <a:solidFill>
                  <a:srgbClr val="052369"/>
                </a:solidFill>
                <a:latin typeface="Geneva"/>
                <a:cs typeface="Geneva"/>
              </a:rPr>
              <a:t>persons</a:t>
            </a:r>
            <a:r>
              <a:rPr sz="1000" spc="-95">
                <a:solidFill>
                  <a:srgbClr val="052369"/>
                </a:solidFill>
                <a:latin typeface="Geneva"/>
                <a:cs typeface="Geneva"/>
              </a:rPr>
              <a:t> </a:t>
            </a:r>
            <a:r>
              <a:rPr sz="1000" spc="-70">
                <a:solidFill>
                  <a:srgbClr val="052369"/>
                </a:solidFill>
                <a:latin typeface="Geneva"/>
                <a:cs typeface="Geneva"/>
              </a:rPr>
              <a:t>that</a:t>
            </a:r>
            <a:r>
              <a:rPr sz="1000" spc="-90">
                <a:solidFill>
                  <a:srgbClr val="052369"/>
                </a:solidFill>
                <a:latin typeface="Geneva"/>
                <a:cs typeface="Geneva"/>
              </a:rPr>
              <a:t> </a:t>
            </a:r>
            <a:r>
              <a:rPr sz="1000" spc="-35">
                <a:solidFill>
                  <a:srgbClr val="052369"/>
                </a:solidFill>
                <a:latin typeface="Geneva"/>
                <a:cs typeface="Geneva"/>
              </a:rPr>
              <a:t>are</a:t>
            </a:r>
            <a:r>
              <a:rPr sz="1000" spc="-90">
                <a:solidFill>
                  <a:srgbClr val="052369"/>
                </a:solidFill>
                <a:latin typeface="Geneva"/>
                <a:cs typeface="Geneva"/>
              </a:rPr>
              <a:t> </a:t>
            </a:r>
            <a:r>
              <a:rPr sz="1000" spc="-60">
                <a:solidFill>
                  <a:srgbClr val="052369"/>
                </a:solidFill>
                <a:latin typeface="Geneva"/>
                <a:cs typeface="Geneva"/>
              </a:rPr>
              <a:t>not</a:t>
            </a:r>
            <a:r>
              <a:rPr sz="1000" spc="-95">
                <a:solidFill>
                  <a:srgbClr val="052369"/>
                </a:solidFill>
                <a:latin typeface="Geneva"/>
                <a:cs typeface="Geneva"/>
              </a:rPr>
              <a:t> </a:t>
            </a:r>
            <a:r>
              <a:rPr sz="1000" spc="-30">
                <a:solidFill>
                  <a:srgbClr val="052369"/>
                </a:solidFill>
                <a:latin typeface="Geneva"/>
                <a:cs typeface="Geneva"/>
              </a:rPr>
              <a:t>U.S.</a:t>
            </a:r>
            <a:r>
              <a:rPr sz="1000" spc="-90">
                <a:solidFill>
                  <a:srgbClr val="052369"/>
                </a:solidFill>
                <a:latin typeface="Geneva"/>
                <a:cs typeface="Geneva"/>
              </a:rPr>
              <a:t> </a:t>
            </a:r>
            <a:r>
              <a:rPr sz="1000" spc="-15">
                <a:solidFill>
                  <a:srgbClr val="052369"/>
                </a:solidFill>
                <a:latin typeface="Geneva"/>
                <a:cs typeface="Geneva"/>
              </a:rPr>
              <a:t>Persons</a:t>
            </a:r>
            <a:r>
              <a:rPr sz="1000" spc="-90">
                <a:solidFill>
                  <a:srgbClr val="052369"/>
                </a:solidFill>
                <a:latin typeface="Geneva"/>
                <a:cs typeface="Geneva"/>
              </a:rPr>
              <a:t> </a:t>
            </a:r>
            <a:r>
              <a:rPr sz="1000" spc="-55">
                <a:solidFill>
                  <a:srgbClr val="052369"/>
                </a:solidFill>
                <a:latin typeface="Geneva"/>
                <a:cs typeface="Geneva"/>
              </a:rPr>
              <a:t>(as</a:t>
            </a:r>
            <a:r>
              <a:rPr sz="1000" spc="-95">
                <a:solidFill>
                  <a:srgbClr val="052369"/>
                </a:solidFill>
                <a:latin typeface="Geneva"/>
                <a:cs typeface="Geneva"/>
              </a:rPr>
              <a:t> </a:t>
            </a:r>
            <a:r>
              <a:rPr sz="1000" spc="-35">
                <a:solidFill>
                  <a:srgbClr val="052369"/>
                </a:solidFill>
                <a:latin typeface="Geneva"/>
                <a:cs typeface="Geneva"/>
              </a:rPr>
              <a:t>defined</a:t>
            </a:r>
            <a:r>
              <a:rPr sz="1000" spc="-90">
                <a:solidFill>
                  <a:srgbClr val="052369"/>
                </a:solidFill>
                <a:latin typeface="Geneva"/>
                <a:cs typeface="Geneva"/>
              </a:rPr>
              <a:t> </a:t>
            </a:r>
            <a:r>
              <a:rPr sz="1000" spc="-10">
                <a:solidFill>
                  <a:srgbClr val="052369"/>
                </a:solidFill>
                <a:latin typeface="Geneva"/>
                <a:cs typeface="Geneva"/>
              </a:rPr>
              <a:t>in</a:t>
            </a:r>
            <a:r>
              <a:rPr sz="1000" spc="-90">
                <a:solidFill>
                  <a:srgbClr val="052369"/>
                </a:solidFill>
                <a:latin typeface="Geneva"/>
                <a:cs typeface="Geneva"/>
              </a:rPr>
              <a:t> </a:t>
            </a:r>
            <a:r>
              <a:rPr sz="1000" spc="-30">
                <a:solidFill>
                  <a:srgbClr val="052369"/>
                </a:solidFill>
                <a:latin typeface="Geneva"/>
                <a:cs typeface="Geneva"/>
              </a:rPr>
              <a:t>Regulation</a:t>
            </a:r>
            <a:r>
              <a:rPr sz="1000" spc="-95">
                <a:solidFill>
                  <a:srgbClr val="052369"/>
                </a:solidFill>
                <a:latin typeface="Geneva"/>
                <a:cs typeface="Geneva"/>
              </a:rPr>
              <a:t> </a:t>
            </a:r>
            <a:r>
              <a:rPr sz="1000" spc="-15">
                <a:solidFill>
                  <a:srgbClr val="052369"/>
                </a:solidFill>
                <a:latin typeface="Geneva"/>
                <a:cs typeface="Geneva"/>
              </a:rPr>
              <a:t>S</a:t>
            </a:r>
            <a:r>
              <a:rPr sz="1000" spc="-90">
                <a:solidFill>
                  <a:srgbClr val="052369"/>
                </a:solidFill>
                <a:latin typeface="Geneva"/>
                <a:cs typeface="Geneva"/>
              </a:rPr>
              <a:t> </a:t>
            </a:r>
            <a:r>
              <a:rPr sz="1000" spc="-45">
                <a:solidFill>
                  <a:srgbClr val="052369"/>
                </a:solidFill>
                <a:latin typeface="Geneva"/>
                <a:cs typeface="Geneva"/>
              </a:rPr>
              <a:t>(“Regulation</a:t>
            </a:r>
            <a:r>
              <a:rPr sz="1000" spc="-90">
                <a:solidFill>
                  <a:srgbClr val="052369"/>
                </a:solidFill>
                <a:latin typeface="Geneva"/>
                <a:cs typeface="Geneva"/>
              </a:rPr>
              <a:t> </a:t>
            </a:r>
            <a:r>
              <a:rPr sz="1000" spc="-65">
                <a:solidFill>
                  <a:srgbClr val="052369"/>
                </a:solidFill>
                <a:latin typeface="Geneva"/>
                <a:cs typeface="Geneva"/>
              </a:rPr>
              <a:t>S”)</a:t>
            </a:r>
            <a:r>
              <a:rPr sz="1000" spc="-95">
                <a:solidFill>
                  <a:srgbClr val="052369"/>
                </a:solidFill>
                <a:latin typeface="Geneva"/>
                <a:cs typeface="Geneva"/>
              </a:rPr>
              <a:t> </a:t>
            </a:r>
            <a:r>
              <a:rPr sz="1000" spc="-60">
                <a:solidFill>
                  <a:srgbClr val="052369"/>
                </a:solidFill>
                <a:latin typeface="Geneva"/>
                <a:cs typeface="Geneva"/>
              </a:rPr>
              <a:t>(“US</a:t>
            </a:r>
            <a:r>
              <a:rPr sz="1000" spc="-90">
                <a:solidFill>
                  <a:srgbClr val="052369"/>
                </a:solidFill>
                <a:latin typeface="Geneva"/>
                <a:cs typeface="Geneva"/>
              </a:rPr>
              <a:t> </a:t>
            </a:r>
            <a:r>
              <a:rPr sz="1000" spc="-35">
                <a:solidFill>
                  <a:srgbClr val="052369"/>
                </a:solidFill>
                <a:latin typeface="Geneva"/>
                <a:cs typeface="Geneva"/>
              </a:rPr>
              <a:t>Persons”)</a:t>
            </a:r>
            <a:r>
              <a:rPr sz="1000" spc="-90">
                <a:solidFill>
                  <a:srgbClr val="052369"/>
                </a:solidFill>
                <a:latin typeface="Geneva"/>
                <a:cs typeface="Geneva"/>
              </a:rPr>
              <a:t> </a:t>
            </a:r>
            <a:r>
              <a:rPr sz="1000" spc="-35">
                <a:solidFill>
                  <a:srgbClr val="052369"/>
                </a:solidFill>
                <a:latin typeface="Geneva"/>
                <a:cs typeface="Geneva"/>
              </a:rPr>
              <a:t>under</a:t>
            </a:r>
            <a:r>
              <a:rPr sz="1000" spc="-95">
                <a:solidFill>
                  <a:srgbClr val="052369"/>
                </a:solidFill>
                <a:latin typeface="Geneva"/>
                <a:cs typeface="Geneva"/>
              </a:rPr>
              <a:t> </a:t>
            </a:r>
            <a:r>
              <a:rPr sz="1000" spc="-65">
                <a:solidFill>
                  <a:srgbClr val="052369"/>
                </a:solidFill>
                <a:latin typeface="Geneva"/>
                <a:cs typeface="Geneva"/>
              </a:rPr>
              <a:t>the</a:t>
            </a:r>
            <a:r>
              <a:rPr sz="1000" spc="-90">
                <a:solidFill>
                  <a:srgbClr val="052369"/>
                </a:solidFill>
                <a:latin typeface="Geneva"/>
                <a:cs typeface="Geneva"/>
              </a:rPr>
              <a:t> </a:t>
            </a:r>
            <a:r>
              <a:rPr sz="1000" spc="-10">
                <a:solidFill>
                  <a:srgbClr val="052369"/>
                </a:solidFill>
                <a:latin typeface="Geneva"/>
                <a:cs typeface="Geneva"/>
              </a:rPr>
              <a:t>US</a:t>
            </a:r>
            <a:r>
              <a:rPr sz="1000" spc="-90">
                <a:solidFill>
                  <a:srgbClr val="052369"/>
                </a:solidFill>
                <a:latin typeface="Geneva"/>
                <a:cs typeface="Geneva"/>
              </a:rPr>
              <a:t> </a:t>
            </a:r>
            <a:r>
              <a:rPr sz="1000" spc="-25">
                <a:solidFill>
                  <a:srgbClr val="052369"/>
                </a:solidFill>
                <a:latin typeface="Geneva"/>
                <a:cs typeface="Geneva"/>
              </a:rPr>
              <a:t>Securities  </a:t>
            </a:r>
            <a:r>
              <a:rPr sz="1000" spc="-70">
                <a:solidFill>
                  <a:srgbClr val="052369"/>
                </a:solidFill>
                <a:latin typeface="Geneva"/>
                <a:cs typeface="Geneva"/>
              </a:rPr>
              <a:t>Act </a:t>
            </a:r>
            <a:r>
              <a:rPr sz="1000" spc="-45">
                <a:solidFill>
                  <a:srgbClr val="052369"/>
                </a:solidFill>
                <a:latin typeface="Geneva"/>
                <a:cs typeface="Geneva"/>
              </a:rPr>
              <a:t>of</a:t>
            </a:r>
            <a:r>
              <a:rPr sz="1000" spc="-65">
                <a:solidFill>
                  <a:srgbClr val="052369"/>
                </a:solidFill>
                <a:latin typeface="Geneva"/>
                <a:cs typeface="Geneva"/>
              </a:rPr>
              <a:t> </a:t>
            </a:r>
            <a:r>
              <a:rPr sz="1000" spc="-114">
                <a:solidFill>
                  <a:srgbClr val="052369"/>
                </a:solidFill>
                <a:latin typeface="Geneva"/>
                <a:cs typeface="Geneva"/>
              </a:rPr>
              <a:t>1933,</a:t>
            </a:r>
            <a:r>
              <a:rPr sz="1000" spc="-65">
                <a:solidFill>
                  <a:srgbClr val="052369"/>
                </a:solidFill>
                <a:latin typeface="Geneva"/>
                <a:cs typeface="Geneva"/>
              </a:rPr>
              <a:t> </a:t>
            </a:r>
            <a:r>
              <a:rPr sz="1000" spc="-5">
                <a:solidFill>
                  <a:srgbClr val="052369"/>
                </a:solidFill>
                <a:latin typeface="Geneva"/>
                <a:cs typeface="Geneva"/>
              </a:rPr>
              <a:t>as</a:t>
            </a:r>
            <a:r>
              <a:rPr sz="1000" spc="-65">
                <a:solidFill>
                  <a:srgbClr val="052369"/>
                </a:solidFill>
                <a:latin typeface="Geneva"/>
                <a:cs typeface="Geneva"/>
              </a:rPr>
              <a:t> </a:t>
            </a:r>
            <a:r>
              <a:rPr sz="1000" spc="-30">
                <a:solidFill>
                  <a:srgbClr val="052369"/>
                </a:solidFill>
                <a:latin typeface="Geneva"/>
                <a:cs typeface="Geneva"/>
              </a:rPr>
              <a:t>amended</a:t>
            </a:r>
            <a:r>
              <a:rPr sz="1000" spc="-65">
                <a:solidFill>
                  <a:srgbClr val="052369"/>
                </a:solidFill>
                <a:latin typeface="Geneva"/>
                <a:cs typeface="Geneva"/>
              </a:rPr>
              <a:t> </a:t>
            </a:r>
            <a:r>
              <a:rPr sz="1000" spc="-80">
                <a:solidFill>
                  <a:srgbClr val="052369"/>
                </a:solidFill>
                <a:latin typeface="Geneva"/>
                <a:cs typeface="Geneva"/>
              </a:rPr>
              <a:t>(the</a:t>
            </a:r>
            <a:r>
              <a:rPr sz="1000" spc="-65">
                <a:solidFill>
                  <a:srgbClr val="052369"/>
                </a:solidFill>
                <a:latin typeface="Geneva"/>
                <a:cs typeface="Geneva"/>
              </a:rPr>
              <a:t> </a:t>
            </a:r>
            <a:r>
              <a:rPr sz="1000" spc="-35">
                <a:solidFill>
                  <a:srgbClr val="052369"/>
                </a:solidFill>
                <a:latin typeface="Geneva"/>
                <a:cs typeface="Geneva"/>
              </a:rPr>
              <a:t>“Securities</a:t>
            </a:r>
            <a:r>
              <a:rPr sz="1000" spc="-70">
                <a:solidFill>
                  <a:srgbClr val="052369"/>
                </a:solidFill>
                <a:latin typeface="Geneva"/>
                <a:cs typeface="Geneva"/>
              </a:rPr>
              <a:t> </a:t>
            </a:r>
            <a:r>
              <a:rPr sz="1000" spc="-90">
                <a:solidFill>
                  <a:srgbClr val="052369"/>
                </a:solidFill>
                <a:latin typeface="Geneva"/>
                <a:cs typeface="Geneva"/>
              </a:rPr>
              <a:t>Act”))</a:t>
            </a:r>
            <a:r>
              <a:rPr sz="1000" spc="-65">
                <a:solidFill>
                  <a:srgbClr val="052369"/>
                </a:solidFill>
                <a:latin typeface="Geneva"/>
                <a:cs typeface="Geneva"/>
              </a:rPr>
              <a:t> </a:t>
            </a:r>
            <a:r>
              <a:rPr sz="1000" spc="-10">
                <a:solidFill>
                  <a:srgbClr val="052369"/>
                </a:solidFill>
                <a:latin typeface="Geneva"/>
                <a:cs typeface="Geneva"/>
              </a:rPr>
              <a:t>in</a:t>
            </a:r>
            <a:r>
              <a:rPr sz="1000" spc="-65">
                <a:solidFill>
                  <a:srgbClr val="052369"/>
                </a:solidFill>
                <a:latin typeface="Geneva"/>
                <a:cs typeface="Geneva"/>
              </a:rPr>
              <a:t> </a:t>
            </a:r>
            <a:r>
              <a:rPr sz="1000" spc="-25">
                <a:solidFill>
                  <a:srgbClr val="052369"/>
                </a:solidFill>
                <a:latin typeface="Geneva"/>
                <a:cs typeface="Geneva"/>
              </a:rPr>
              <a:t>reliance</a:t>
            </a:r>
            <a:r>
              <a:rPr sz="1000" spc="-65">
                <a:solidFill>
                  <a:srgbClr val="052369"/>
                </a:solidFill>
                <a:latin typeface="Geneva"/>
                <a:cs typeface="Geneva"/>
              </a:rPr>
              <a:t> </a:t>
            </a:r>
            <a:r>
              <a:rPr sz="1000" spc="-30">
                <a:solidFill>
                  <a:srgbClr val="052369"/>
                </a:solidFill>
                <a:latin typeface="Geneva"/>
                <a:cs typeface="Geneva"/>
              </a:rPr>
              <a:t>upon</a:t>
            </a:r>
            <a:r>
              <a:rPr sz="1000" spc="-65">
                <a:solidFill>
                  <a:srgbClr val="052369"/>
                </a:solidFill>
                <a:latin typeface="Geneva"/>
                <a:cs typeface="Geneva"/>
              </a:rPr>
              <a:t> </a:t>
            </a:r>
            <a:r>
              <a:rPr sz="1000" spc="-30">
                <a:solidFill>
                  <a:srgbClr val="052369"/>
                </a:solidFill>
                <a:latin typeface="Geneva"/>
                <a:cs typeface="Geneva"/>
              </a:rPr>
              <a:t>Regulation</a:t>
            </a:r>
            <a:r>
              <a:rPr sz="1000" spc="-65">
                <a:solidFill>
                  <a:srgbClr val="052369"/>
                </a:solidFill>
                <a:latin typeface="Geneva"/>
                <a:cs typeface="Geneva"/>
              </a:rPr>
              <a:t> </a:t>
            </a:r>
            <a:r>
              <a:rPr sz="1000" spc="-45">
                <a:solidFill>
                  <a:srgbClr val="052369"/>
                </a:solidFill>
                <a:latin typeface="Geneva"/>
                <a:cs typeface="Geneva"/>
              </a:rPr>
              <a:t>S;</a:t>
            </a:r>
            <a:r>
              <a:rPr sz="1000" spc="-65">
                <a:solidFill>
                  <a:srgbClr val="052369"/>
                </a:solidFill>
                <a:latin typeface="Geneva"/>
                <a:cs typeface="Geneva"/>
              </a:rPr>
              <a:t> </a:t>
            </a:r>
            <a:r>
              <a:rPr sz="1000" spc="-40">
                <a:solidFill>
                  <a:srgbClr val="052369"/>
                </a:solidFill>
                <a:latin typeface="Geneva"/>
                <a:cs typeface="Geneva"/>
              </a:rPr>
              <a:t>or</a:t>
            </a:r>
            <a:r>
              <a:rPr sz="1000" spc="-70">
                <a:solidFill>
                  <a:srgbClr val="052369"/>
                </a:solidFill>
                <a:latin typeface="Geneva"/>
                <a:cs typeface="Geneva"/>
              </a:rPr>
              <a:t> </a:t>
            </a:r>
            <a:r>
              <a:rPr sz="1000" spc="-95">
                <a:solidFill>
                  <a:srgbClr val="052369"/>
                </a:solidFill>
                <a:latin typeface="Geneva"/>
                <a:cs typeface="Geneva"/>
              </a:rPr>
              <a:t>(b)</a:t>
            </a:r>
            <a:r>
              <a:rPr sz="1000" spc="-65">
                <a:solidFill>
                  <a:srgbClr val="052369"/>
                </a:solidFill>
                <a:latin typeface="Geneva"/>
                <a:cs typeface="Geneva"/>
              </a:rPr>
              <a:t> </a:t>
            </a:r>
            <a:r>
              <a:rPr sz="1000" spc="-10">
                <a:solidFill>
                  <a:srgbClr val="052369"/>
                </a:solidFill>
                <a:latin typeface="Geneva"/>
                <a:cs typeface="Geneva"/>
              </a:rPr>
              <a:t>in</a:t>
            </a:r>
            <a:r>
              <a:rPr sz="1000" spc="-65">
                <a:solidFill>
                  <a:srgbClr val="052369"/>
                </a:solidFill>
                <a:latin typeface="Geneva"/>
                <a:cs typeface="Geneva"/>
              </a:rPr>
              <a:t> the </a:t>
            </a:r>
            <a:r>
              <a:rPr sz="1000" spc="-40">
                <a:solidFill>
                  <a:srgbClr val="052369"/>
                </a:solidFill>
                <a:latin typeface="Geneva"/>
                <a:cs typeface="Geneva"/>
              </a:rPr>
              <a:t>United</a:t>
            </a:r>
            <a:r>
              <a:rPr sz="1000" spc="-65">
                <a:solidFill>
                  <a:srgbClr val="052369"/>
                </a:solidFill>
                <a:latin typeface="Geneva"/>
                <a:cs typeface="Geneva"/>
              </a:rPr>
              <a:t> </a:t>
            </a:r>
            <a:r>
              <a:rPr sz="1000" spc="-45">
                <a:solidFill>
                  <a:srgbClr val="052369"/>
                </a:solidFill>
                <a:latin typeface="Geneva"/>
                <a:cs typeface="Geneva"/>
              </a:rPr>
              <a:t>States</a:t>
            </a:r>
            <a:r>
              <a:rPr sz="1000" spc="-65">
                <a:solidFill>
                  <a:srgbClr val="052369"/>
                </a:solidFill>
                <a:latin typeface="Geneva"/>
                <a:cs typeface="Geneva"/>
              </a:rPr>
              <a:t> </a:t>
            </a:r>
            <a:r>
              <a:rPr sz="1000" spc="-40">
                <a:solidFill>
                  <a:srgbClr val="052369"/>
                </a:solidFill>
                <a:latin typeface="Geneva"/>
                <a:cs typeface="Geneva"/>
              </a:rPr>
              <a:t>or</a:t>
            </a:r>
            <a:r>
              <a:rPr sz="1000" spc="-70">
                <a:solidFill>
                  <a:srgbClr val="052369"/>
                </a:solidFill>
                <a:latin typeface="Geneva"/>
                <a:cs typeface="Geneva"/>
              </a:rPr>
              <a:t> </a:t>
            </a:r>
            <a:r>
              <a:rPr sz="1000" spc="-85">
                <a:solidFill>
                  <a:srgbClr val="052369"/>
                </a:solidFill>
                <a:latin typeface="Geneva"/>
                <a:cs typeface="Geneva"/>
              </a:rPr>
              <a:t>to</a:t>
            </a:r>
            <a:r>
              <a:rPr sz="1000" spc="-65">
                <a:solidFill>
                  <a:srgbClr val="052369"/>
                </a:solidFill>
                <a:latin typeface="Geneva"/>
                <a:cs typeface="Geneva"/>
              </a:rPr>
              <a:t> </a:t>
            </a:r>
            <a:r>
              <a:rPr sz="1000" spc="-10">
                <a:solidFill>
                  <a:srgbClr val="052369"/>
                </a:solidFill>
                <a:latin typeface="Geneva"/>
                <a:cs typeface="Geneva"/>
              </a:rPr>
              <a:t>US</a:t>
            </a:r>
            <a:r>
              <a:rPr sz="1000" spc="-65">
                <a:solidFill>
                  <a:srgbClr val="052369"/>
                </a:solidFill>
                <a:latin typeface="Geneva"/>
                <a:cs typeface="Geneva"/>
              </a:rPr>
              <a:t> </a:t>
            </a:r>
            <a:r>
              <a:rPr sz="1000" spc="-25">
                <a:solidFill>
                  <a:srgbClr val="052369"/>
                </a:solidFill>
                <a:latin typeface="Geneva"/>
                <a:cs typeface="Geneva"/>
              </a:rPr>
              <a:t>Persons,</a:t>
            </a:r>
            <a:r>
              <a:rPr sz="1000" spc="-65">
                <a:solidFill>
                  <a:srgbClr val="052369"/>
                </a:solidFill>
                <a:latin typeface="Geneva"/>
                <a:cs typeface="Geneva"/>
              </a:rPr>
              <a:t> </a:t>
            </a:r>
            <a:r>
              <a:rPr sz="1000" spc="-40">
                <a:solidFill>
                  <a:srgbClr val="052369"/>
                </a:solidFill>
                <a:latin typeface="Geneva"/>
                <a:cs typeface="Geneva"/>
              </a:rPr>
              <a:t>only</a:t>
            </a:r>
            <a:r>
              <a:rPr sz="1000" spc="-65">
                <a:solidFill>
                  <a:srgbClr val="052369"/>
                </a:solidFill>
                <a:latin typeface="Geneva"/>
                <a:cs typeface="Geneva"/>
              </a:rPr>
              <a:t> </a:t>
            </a:r>
            <a:r>
              <a:rPr sz="1000" spc="-85">
                <a:solidFill>
                  <a:srgbClr val="052369"/>
                </a:solidFill>
                <a:latin typeface="Geneva"/>
                <a:cs typeface="Geneva"/>
              </a:rPr>
              <a:t>to</a:t>
            </a:r>
            <a:r>
              <a:rPr sz="1000" spc="-65">
                <a:solidFill>
                  <a:srgbClr val="052369"/>
                </a:solidFill>
                <a:latin typeface="Geneva"/>
                <a:cs typeface="Geneva"/>
              </a:rPr>
              <a:t> </a:t>
            </a:r>
            <a:r>
              <a:rPr sz="1000" spc="-25">
                <a:solidFill>
                  <a:srgbClr val="052369"/>
                </a:solidFill>
                <a:latin typeface="Geneva"/>
                <a:cs typeface="Geneva"/>
              </a:rPr>
              <a:t>persons</a:t>
            </a:r>
            <a:r>
              <a:rPr sz="1000" spc="-65">
                <a:solidFill>
                  <a:srgbClr val="052369"/>
                </a:solidFill>
                <a:latin typeface="Geneva"/>
                <a:cs typeface="Geneva"/>
              </a:rPr>
              <a:t> </a:t>
            </a:r>
            <a:r>
              <a:rPr sz="1000" spc="-70">
                <a:solidFill>
                  <a:srgbClr val="052369"/>
                </a:solidFill>
                <a:latin typeface="Geneva"/>
                <a:cs typeface="Geneva"/>
              </a:rPr>
              <a:t>that </a:t>
            </a:r>
            <a:r>
              <a:rPr sz="1000" spc="-35">
                <a:solidFill>
                  <a:srgbClr val="052369"/>
                </a:solidFill>
                <a:latin typeface="Geneva"/>
                <a:cs typeface="Geneva"/>
              </a:rPr>
              <a:t>are</a:t>
            </a:r>
            <a:r>
              <a:rPr sz="1000" spc="-65">
                <a:solidFill>
                  <a:srgbClr val="052369"/>
                </a:solidFill>
                <a:latin typeface="Geneva"/>
                <a:cs typeface="Geneva"/>
              </a:rPr>
              <a:t> </a:t>
            </a:r>
            <a:r>
              <a:rPr sz="1000" spc="-60">
                <a:solidFill>
                  <a:srgbClr val="052369"/>
                </a:solidFill>
                <a:latin typeface="Geneva"/>
                <a:cs typeface="Geneva"/>
              </a:rPr>
              <a:t>both</a:t>
            </a:r>
            <a:r>
              <a:rPr sz="1000" spc="-65">
                <a:solidFill>
                  <a:srgbClr val="052369"/>
                </a:solidFill>
                <a:latin typeface="Geneva"/>
                <a:cs typeface="Geneva"/>
              </a:rPr>
              <a:t> </a:t>
            </a:r>
            <a:r>
              <a:rPr sz="1000" spc="-35">
                <a:solidFill>
                  <a:srgbClr val="052369"/>
                </a:solidFill>
                <a:latin typeface="Geneva"/>
                <a:cs typeface="Geneva"/>
              </a:rPr>
              <a:t>“qualified</a:t>
            </a:r>
            <a:r>
              <a:rPr sz="1000" spc="-65">
                <a:solidFill>
                  <a:srgbClr val="052369"/>
                </a:solidFill>
                <a:latin typeface="Geneva"/>
                <a:cs typeface="Geneva"/>
              </a:rPr>
              <a:t> </a:t>
            </a:r>
            <a:r>
              <a:rPr sz="1000" spc="-35">
                <a:solidFill>
                  <a:srgbClr val="052369"/>
                </a:solidFill>
                <a:latin typeface="Geneva"/>
                <a:cs typeface="Geneva"/>
              </a:rPr>
              <a:t>purchasers”</a:t>
            </a:r>
            <a:r>
              <a:rPr sz="1000" spc="-65">
                <a:solidFill>
                  <a:srgbClr val="052369"/>
                </a:solidFill>
                <a:latin typeface="Geneva"/>
                <a:cs typeface="Geneva"/>
              </a:rPr>
              <a:t> (“QPs”) </a:t>
            </a:r>
            <a:r>
              <a:rPr sz="1000" spc="-5">
                <a:solidFill>
                  <a:srgbClr val="052369"/>
                </a:solidFill>
                <a:latin typeface="Geneva"/>
                <a:cs typeface="Geneva"/>
              </a:rPr>
              <a:t>as</a:t>
            </a:r>
            <a:r>
              <a:rPr sz="1000" spc="-70">
                <a:solidFill>
                  <a:srgbClr val="052369"/>
                </a:solidFill>
                <a:latin typeface="Geneva"/>
                <a:cs typeface="Geneva"/>
              </a:rPr>
              <a:t> </a:t>
            </a:r>
            <a:r>
              <a:rPr sz="1000" spc="-35">
                <a:solidFill>
                  <a:srgbClr val="052369"/>
                </a:solidFill>
                <a:latin typeface="Geneva"/>
                <a:cs typeface="Geneva"/>
              </a:rPr>
              <a:t>defined</a:t>
            </a:r>
            <a:r>
              <a:rPr sz="1000" spc="-65">
                <a:solidFill>
                  <a:srgbClr val="052369"/>
                </a:solidFill>
                <a:latin typeface="Geneva"/>
                <a:cs typeface="Geneva"/>
              </a:rPr>
              <a:t> </a:t>
            </a:r>
            <a:r>
              <a:rPr sz="1000" spc="-10">
                <a:solidFill>
                  <a:srgbClr val="052369"/>
                </a:solidFill>
                <a:latin typeface="Geneva"/>
                <a:cs typeface="Geneva"/>
              </a:rPr>
              <a:t>in</a:t>
            </a:r>
            <a:r>
              <a:rPr sz="1000" spc="-65">
                <a:solidFill>
                  <a:srgbClr val="052369"/>
                </a:solidFill>
                <a:latin typeface="Geneva"/>
                <a:cs typeface="Geneva"/>
              </a:rPr>
              <a:t> the </a:t>
            </a:r>
            <a:r>
              <a:rPr sz="1000" spc="-15">
                <a:solidFill>
                  <a:srgbClr val="052369"/>
                </a:solidFill>
                <a:latin typeface="Geneva"/>
                <a:cs typeface="Geneva"/>
              </a:rPr>
              <a:t>US  </a:t>
            </a:r>
            <a:r>
              <a:rPr sz="1000" spc="-45">
                <a:solidFill>
                  <a:srgbClr val="052369"/>
                </a:solidFill>
                <a:latin typeface="Geneva"/>
                <a:cs typeface="Geneva"/>
              </a:rPr>
              <a:t>Investment </a:t>
            </a:r>
            <a:r>
              <a:rPr sz="1000" spc="-35">
                <a:solidFill>
                  <a:srgbClr val="052369"/>
                </a:solidFill>
                <a:latin typeface="Geneva"/>
                <a:cs typeface="Geneva"/>
              </a:rPr>
              <a:t>Company </a:t>
            </a:r>
            <a:r>
              <a:rPr sz="1000" spc="-70">
                <a:solidFill>
                  <a:srgbClr val="052369"/>
                </a:solidFill>
                <a:latin typeface="Geneva"/>
                <a:cs typeface="Geneva"/>
              </a:rPr>
              <a:t>Act </a:t>
            </a:r>
            <a:r>
              <a:rPr sz="1000" spc="-45">
                <a:solidFill>
                  <a:srgbClr val="052369"/>
                </a:solidFill>
                <a:latin typeface="Geneva"/>
                <a:cs typeface="Geneva"/>
              </a:rPr>
              <a:t>of </a:t>
            </a:r>
            <a:r>
              <a:rPr sz="1000" spc="-110">
                <a:solidFill>
                  <a:srgbClr val="052369"/>
                </a:solidFill>
                <a:latin typeface="Geneva"/>
                <a:cs typeface="Geneva"/>
              </a:rPr>
              <a:t>1940, </a:t>
            </a:r>
            <a:r>
              <a:rPr sz="1000" spc="-5">
                <a:solidFill>
                  <a:srgbClr val="052369"/>
                </a:solidFill>
                <a:latin typeface="Geneva"/>
                <a:cs typeface="Geneva"/>
              </a:rPr>
              <a:t>as </a:t>
            </a:r>
            <a:r>
              <a:rPr sz="1000" spc="-30">
                <a:solidFill>
                  <a:srgbClr val="052369"/>
                </a:solidFill>
                <a:latin typeface="Geneva"/>
                <a:cs typeface="Geneva"/>
              </a:rPr>
              <a:t>amended </a:t>
            </a:r>
            <a:r>
              <a:rPr sz="1000" spc="-80">
                <a:solidFill>
                  <a:srgbClr val="052369"/>
                </a:solidFill>
                <a:latin typeface="Geneva"/>
                <a:cs typeface="Geneva"/>
              </a:rPr>
              <a:t>(the </a:t>
            </a:r>
            <a:r>
              <a:rPr sz="1000" spc="-50">
                <a:solidFill>
                  <a:srgbClr val="052369"/>
                </a:solidFill>
                <a:latin typeface="Geneva"/>
                <a:cs typeface="Geneva"/>
              </a:rPr>
              <a:t>“Investment </a:t>
            </a:r>
            <a:r>
              <a:rPr sz="1000" spc="-35">
                <a:solidFill>
                  <a:srgbClr val="052369"/>
                </a:solidFill>
                <a:latin typeface="Geneva"/>
                <a:cs typeface="Geneva"/>
              </a:rPr>
              <a:t>Company </a:t>
            </a:r>
            <a:r>
              <a:rPr sz="1000" spc="-75">
                <a:solidFill>
                  <a:srgbClr val="052369"/>
                </a:solidFill>
                <a:latin typeface="Geneva"/>
                <a:cs typeface="Geneva"/>
              </a:rPr>
              <a:t>Act”) </a:t>
            </a:r>
            <a:r>
              <a:rPr sz="1000" spc="-25">
                <a:solidFill>
                  <a:srgbClr val="052369"/>
                </a:solidFill>
                <a:latin typeface="Geneva"/>
                <a:cs typeface="Geneva"/>
              </a:rPr>
              <a:t>and </a:t>
            </a:r>
            <a:r>
              <a:rPr sz="1000" spc="-35">
                <a:solidFill>
                  <a:srgbClr val="052369"/>
                </a:solidFill>
                <a:latin typeface="Geneva"/>
                <a:cs typeface="Geneva"/>
              </a:rPr>
              <a:t>“qualified institutional </a:t>
            </a:r>
            <a:r>
              <a:rPr sz="1000" spc="-60">
                <a:solidFill>
                  <a:srgbClr val="052369"/>
                </a:solidFill>
                <a:latin typeface="Geneva"/>
                <a:cs typeface="Geneva"/>
              </a:rPr>
              <a:t>buyers” </a:t>
            </a:r>
            <a:r>
              <a:rPr sz="1000" spc="-40">
                <a:solidFill>
                  <a:srgbClr val="052369"/>
                </a:solidFill>
                <a:latin typeface="Geneva"/>
                <a:cs typeface="Geneva"/>
              </a:rPr>
              <a:t>(“Qualified </a:t>
            </a:r>
            <a:r>
              <a:rPr sz="1000" spc="-30">
                <a:solidFill>
                  <a:srgbClr val="052369"/>
                </a:solidFill>
                <a:latin typeface="Geneva"/>
                <a:cs typeface="Geneva"/>
              </a:rPr>
              <a:t>Institutional </a:t>
            </a:r>
            <a:r>
              <a:rPr sz="1000" spc="-55">
                <a:solidFill>
                  <a:srgbClr val="052369"/>
                </a:solidFill>
                <a:latin typeface="Geneva"/>
                <a:cs typeface="Geneva"/>
              </a:rPr>
              <a:t>Buyers”) </a:t>
            </a:r>
            <a:r>
              <a:rPr sz="1000" spc="-5">
                <a:solidFill>
                  <a:srgbClr val="052369"/>
                </a:solidFill>
                <a:latin typeface="Geneva"/>
                <a:cs typeface="Geneva"/>
              </a:rPr>
              <a:t>as </a:t>
            </a:r>
            <a:r>
              <a:rPr sz="1000" spc="-35">
                <a:solidFill>
                  <a:srgbClr val="052369"/>
                </a:solidFill>
                <a:latin typeface="Geneva"/>
                <a:cs typeface="Geneva"/>
              </a:rPr>
              <a:t>defined </a:t>
            </a:r>
            <a:r>
              <a:rPr sz="1000" spc="-10">
                <a:solidFill>
                  <a:srgbClr val="052369"/>
                </a:solidFill>
                <a:latin typeface="Geneva"/>
                <a:cs typeface="Geneva"/>
              </a:rPr>
              <a:t>in </a:t>
            </a:r>
            <a:r>
              <a:rPr sz="1000" spc="-15">
                <a:solidFill>
                  <a:srgbClr val="052369"/>
                </a:solidFill>
                <a:latin typeface="Geneva"/>
                <a:cs typeface="Geneva"/>
              </a:rPr>
              <a:t>Rule </a:t>
            </a:r>
            <a:r>
              <a:rPr sz="1000" spc="-100">
                <a:solidFill>
                  <a:srgbClr val="052369"/>
                </a:solidFill>
                <a:latin typeface="Geneva"/>
                <a:cs typeface="Geneva"/>
              </a:rPr>
              <a:t>144A </a:t>
            </a:r>
            <a:r>
              <a:rPr sz="1000" spc="-35">
                <a:solidFill>
                  <a:srgbClr val="052369"/>
                </a:solidFill>
                <a:latin typeface="Geneva"/>
                <a:cs typeface="Geneva"/>
              </a:rPr>
              <a:t>under </a:t>
            </a:r>
            <a:r>
              <a:rPr sz="1000" spc="-65">
                <a:solidFill>
                  <a:srgbClr val="052369"/>
                </a:solidFill>
                <a:latin typeface="Geneva"/>
                <a:cs typeface="Geneva"/>
              </a:rPr>
              <a:t>the </a:t>
            </a:r>
            <a:r>
              <a:rPr sz="1000" spc="-25">
                <a:solidFill>
                  <a:srgbClr val="052369"/>
                </a:solidFill>
                <a:latin typeface="Geneva"/>
                <a:cs typeface="Geneva"/>
              </a:rPr>
              <a:t>Securities </a:t>
            </a:r>
            <a:r>
              <a:rPr sz="1000" spc="-60">
                <a:solidFill>
                  <a:srgbClr val="052369"/>
                </a:solidFill>
                <a:latin typeface="Geneva"/>
                <a:cs typeface="Geneva"/>
              </a:rPr>
              <a:t>Act. </a:t>
            </a:r>
            <a:r>
              <a:rPr sz="1000" spc="-15">
                <a:solidFill>
                  <a:srgbClr val="052369"/>
                </a:solidFill>
                <a:latin typeface="Geneva"/>
                <a:cs typeface="Geneva"/>
              </a:rPr>
              <a:t>No  </a:t>
            </a:r>
            <a:r>
              <a:rPr sz="1000" spc="-30">
                <a:solidFill>
                  <a:srgbClr val="052369"/>
                </a:solidFill>
                <a:latin typeface="Geneva"/>
                <a:cs typeface="Geneva"/>
              </a:rPr>
              <a:t>person</a:t>
            </a:r>
            <a:r>
              <a:rPr sz="1000" spc="-65">
                <a:solidFill>
                  <a:srgbClr val="052369"/>
                </a:solidFill>
                <a:latin typeface="Geneva"/>
                <a:cs typeface="Geneva"/>
              </a:rPr>
              <a:t> </a:t>
            </a:r>
            <a:r>
              <a:rPr sz="1000" spc="-20">
                <a:solidFill>
                  <a:srgbClr val="052369"/>
                </a:solidFill>
                <a:latin typeface="Geneva"/>
                <a:cs typeface="Geneva"/>
              </a:rPr>
              <a:t>should</a:t>
            </a:r>
            <a:r>
              <a:rPr sz="1000" spc="-60">
                <a:solidFill>
                  <a:srgbClr val="052369"/>
                </a:solidFill>
                <a:latin typeface="Geneva"/>
                <a:cs typeface="Geneva"/>
              </a:rPr>
              <a:t> </a:t>
            </a:r>
            <a:r>
              <a:rPr sz="1000" spc="-45">
                <a:solidFill>
                  <a:srgbClr val="052369"/>
                </a:solidFill>
                <a:latin typeface="Geneva"/>
                <a:cs typeface="Geneva"/>
              </a:rPr>
              <a:t>act</a:t>
            </a:r>
            <a:r>
              <a:rPr sz="1000" spc="-60">
                <a:solidFill>
                  <a:srgbClr val="052369"/>
                </a:solidFill>
                <a:latin typeface="Geneva"/>
                <a:cs typeface="Geneva"/>
              </a:rPr>
              <a:t> </a:t>
            </a:r>
            <a:r>
              <a:rPr sz="1000" spc="-40">
                <a:solidFill>
                  <a:srgbClr val="052369"/>
                </a:solidFill>
                <a:latin typeface="Geneva"/>
                <a:cs typeface="Geneva"/>
              </a:rPr>
              <a:t>or</a:t>
            </a:r>
            <a:r>
              <a:rPr sz="1000" spc="-65">
                <a:solidFill>
                  <a:srgbClr val="052369"/>
                </a:solidFill>
                <a:latin typeface="Geneva"/>
                <a:cs typeface="Geneva"/>
              </a:rPr>
              <a:t> </a:t>
            </a:r>
            <a:r>
              <a:rPr sz="1000" spc="-45">
                <a:solidFill>
                  <a:srgbClr val="052369"/>
                </a:solidFill>
                <a:latin typeface="Geneva"/>
                <a:cs typeface="Geneva"/>
              </a:rPr>
              <a:t>rely</a:t>
            </a:r>
            <a:r>
              <a:rPr sz="1000" spc="-60">
                <a:solidFill>
                  <a:srgbClr val="052369"/>
                </a:solidFill>
                <a:latin typeface="Geneva"/>
                <a:cs typeface="Geneva"/>
              </a:rPr>
              <a:t> </a:t>
            </a:r>
            <a:r>
              <a:rPr sz="1000" spc="-35">
                <a:solidFill>
                  <a:srgbClr val="052369"/>
                </a:solidFill>
                <a:latin typeface="Geneva"/>
                <a:cs typeface="Geneva"/>
              </a:rPr>
              <a:t>on</a:t>
            </a:r>
            <a:r>
              <a:rPr sz="1000" spc="-60">
                <a:solidFill>
                  <a:srgbClr val="052369"/>
                </a:solidFill>
                <a:latin typeface="Geneva"/>
                <a:cs typeface="Geneva"/>
              </a:rPr>
              <a:t> </a:t>
            </a:r>
            <a:r>
              <a:rPr sz="1000" spc="-35">
                <a:solidFill>
                  <a:srgbClr val="052369"/>
                </a:solidFill>
                <a:latin typeface="Geneva"/>
                <a:cs typeface="Geneva"/>
              </a:rPr>
              <a:t>this</a:t>
            </a:r>
            <a:r>
              <a:rPr sz="1000" spc="-65">
                <a:solidFill>
                  <a:srgbClr val="052369"/>
                </a:solidFill>
                <a:latin typeface="Geneva"/>
                <a:cs typeface="Geneva"/>
              </a:rPr>
              <a:t> </a:t>
            </a:r>
            <a:r>
              <a:rPr sz="1000" spc="-40">
                <a:solidFill>
                  <a:srgbClr val="052369"/>
                </a:solidFill>
                <a:latin typeface="Geneva"/>
                <a:cs typeface="Geneva"/>
              </a:rPr>
              <a:t>presentation</a:t>
            </a:r>
            <a:r>
              <a:rPr sz="1000" spc="-60">
                <a:solidFill>
                  <a:srgbClr val="052369"/>
                </a:solidFill>
                <a:latin typeface="Geneva"/>
                <a:cs typeface="Geneva"/>
              </a:rPr>
              <a:t> </a:t>
            </a:r>
            <a:r>
              <a:rPr sz="1000" spc="-25">
                <a:solidFill>
                  <a:srgbClr val="052369"/>
                </a:solidFill>
                <a:latin typeface="Geneva"/>
                <a:cs typeface="Geneva"/>
              </a:rPr>
              <a:t>and</a:t>
            </a:r>
            <a:r>
              <a:rPr sz="1000" spc="-60">
                <a:solidFill>
                  <a:srgbClr val="052369"/>
                </a:solidFill>
                <a:latin typeface="Geneva"/>
                <a:cs typeface="Geneva"/>
              </a:rPr>
              <a:t> </a:t>
            </a:r>
            <a:r>
              <a:rPr sz="1000" spc="-25">
                <a:solidFill>
                  <a:srgbClr val="052369"/>
                </a:solidFill>
                <a:latin typeface="Geneva"/>
                <a:cs typeface="Geneva"/>
              </a:rPr>
              <a:t>persons</a:t>
            </a:r>
            <a:r>
              <a:rPr sz="1000" spc="-65">
                <a:solidFill>
                  <a:srgbClr val="052369"/>
                </a:solidFill>
                <a:latin typeface="Geneva"/>
                <a:cs typeface="Geneva"/>
              </a:rPr>
              <a:t> </a:t>
            </a:r>
            <a:r>
              <a:rPr sz="1000" spc="-35">
                <a:solidFill>
                  <a:srgbClr val="052369"/>
                </a:solidFill>
                <a:latin typeface="Geneva"/>
                <a:cs typeface="Geneva"/>
              </a:rPr>
              <a:t>distributing</a:t>
            </a:r>
            <a:r>
              <a:rPr sz="1000" spc="-60">
                <a:solidFill>
                  <a:srgbClr val="052369"/>
                </a:solidFill>
                <a:latin typeface="Geneva"/>
                <a:cs typeface="Geneva"/>
              </a:rPr>
              <a:t> </a:t>
            </a:r>
            <a:r>
              <a:rPr sz="1000" spc="-35">
                <a:solidFill>
                  <a:srgbClr val="052369"/>
                </a:solidFill>
                <a:latin typeface="Geneva"/>
                <a:cs typeface="Geneva"/>
              </a:rPr>
              <a:t>this</a:t>
            </a:r>
            <a:r>
              <a:rPr sz="1000" spc="-60">
                <a:solidFill>
                  <a:srgbClr val="052369"/>
                </a:solidFill>
                <a:latin typeface="Geneva"/>
                <a:cs typeface="Geneva"/>
              </a:rPr>
              <a:t> </a:t>
            </a:r>
            <a:r>
              <a:rPr sz="1000" spc="-40">
                <a:solidFill>
                  <a:srgbClr val="052369"/>
                </a:solidFill>
                <a:latin typeface="Geneva"/>
                <a:cs typeface="Geneva"/>
              </a:rPr>
              <a:t>presentation</a:t>
            </a:r>
            <a:r>
              <a:rPr sz="1000" spc="-65">
                <a:solidFill>
                  <a:srgbClr val="052369"/>
                </a:solidFill>
                <a:latin typeface="Geneva"/>
                <a:cs typeface="Geneva"/>
              </a:rPr>
              <a:t> </a:t>
            </a:r>
            <a:r>
              <a:rPr sz="1000" spc="-35">
                <a:solidFill>
                  <a:srgbClr val="052369"/>
                </a:solidFill>
                <a:latin typeface="Geneva"/>
                <a:cs typeface="Geneva"/>
              </a:rPr>
              <a:t>must</a:t>
            </a:r>
            <a:r>
              <a:rPr sz="1000" spc="-60">
                <a:solidFill>
                  <a:srgbClr val="052369"/>
                </a:solidFill>
                <a:latin typeface="Geneva"/>
                <a:cs typeface="Geneva"/>
              </a:rPr>
              <a:t> </a:t>
            </a:r>
            <a:r>
              <a:rPr sz="1000" spc="-35">
                <a:solidFill>
                  <a:srgbClr val="052369"/>
                </a:solidFill>
                <a:latin typeface="Geneva"/>
                <a:cs typeface="Geneva"/>
              </a:rPr>
              <a:t>satisfy</a:t>
            </a:r>
            <a:r>
              <a:rPr sz="1000" spc="-60">
                <a:solidFill>
                  <a:srgbClr val="052369"/>
                </a:solidFill>
                <a:latin typeface="Geneva"/>
                <a:cs typeface="Geneva"/>
              </a:rPr>
              <a:t> </a:t>
            </a:r>
            <a:r>
              <a:rPr sz="1000" spc="-35">
                <a:solidFill>
                  <a:srgbClr val="052369"/>
                </a:solidFill>
                <a:latin typeface="Geneva"/>
                <a:cs typeface="Geneva"/>
              </a:rPr>
              <a:t>themselves</a:t>
            </a:r>
            <a:r>
              <a:rPr sz="1000" spc="-65">
                <a:solidFill>
                  <a:srgbClr val="052369"/>
                </a:solidFill>
                <a:latin typeface="Geneva"/>
                <a:cs typeface="Geneva"/>
              </a:rPr>
              <a:t> </a:t>
            </a:r>
            <a:r>
              <a:rPr sz="1000" spc="-70">
                <a:solidFill>
                  <a:srgbClr val="052369"/>
                </a:solidFill>
                <a:latin typeface="Geneva"/>
                <a:cs typeface="Geneva"/>
              </a:rPr>
              <a:t>that</a:t>
            </a:r>
            <a:r>
              <a:rPr sz="1000" spc="-60">
                <a:solidFill>
                  <a:srgbClr val="052369"/>
                </a:solidFill>
                <a:latin typeface="Geneva"/>
                <a:cs typeface="Geneva"/>
              </a:rPr>
              <a:t> </a:t>
            </a:r>
            <a:r>
              <a:rPr sz="1000" spc="-50">
                <a:solidFill>
                  <a:srgbClr val="052369"/>
                </a:solidFill>
                <a:latin typeface="Geneva"/>
                <a:cs typeface="Geneva"/>
              </a:rPr>
              <a:t>it</a:t>
            </a:r>
            <a:r>
              <a:rPr sz="1000" spc="-60">
                <a:solidFill>
                  <a:srgbClr val="052369"/>
                </a:solidFill>
                <a:latin typeface="Geneva"/>
                <a:cs typeface="Geneva"/>
              </a:rPr>
              <a:t> </a:t>
            </a:r>
            <a:r>
              <a:rPr sz="1000" spc="5">
                <a:solidFill>
                  <a:srgbClr val="052369"/>
                </a:solidFill>
                <a:latin typeface="Geneva"/>
                <a:cs typeface="Geneva"/>
              </a:rPr>
              <a:t>is</a:t>
            </a:r>
            <a:r>
              <a:rPr sz="1000" spc="-65">
                <a:solidFill>
                  <a:srgbClr val="052369"/>
                </a:solidFill>
                <a:latin typeface="Geneva"/>
                <a:cs typeface="Geneva"/>
              </a:rPr>
              <a:t> </a:t>
            </a:r>
            <a:r>
              <a:rPr sz="1000" spc="-15">
                <a:solidFill>
                  <a:srgbClr val="052369"/>
                </a:solidFill>
                <a:latin typeface="Geneva"/>
                <a:cs typeface="Geneva"/>
              </a:rPr>
              <a:t>lawful</a:t>
            </a:r>
            <a:r>
              <a:rPr sz="1000" spc="-60">
                <a:solidFill>
                  <a:srgbClr val="052369"/>
                </a:solidFill>
                <a:latin typeface="Geneva"/>
                <a:cs typeface="Geneva"/>
              </a:rPr>
              <a:t> </a:t>
            </a:r>
            <a:r>
              <a:rPr sz="1000" spc="-85">
                <a:solidFill>
                  <a:srgbClr val="052369"/>
                </a:solidFill>
                <a:latin typeface="Geneva"/>
                <a:cs typeface="Geneva"/>
              </a:rPr>
              <a:t>to</a:t>
            </a:r>
            <a:r>
              <a:rPr sz="1000" spc="-60">
                <a:solidFill>
                  <a:srgbClr val="052369"/>
                </a:solidFill>
                <a:latin typeface="Geneva"/>
                <a:cs typeface="Geneva"/>
              </a:rPr>
              <a:t> </a:t>
            </a:r>
            <a:r>
              <a:rPr sz="1000" spc="-35">
                <a:solidFill>
                  <a:srgbClr val="052369"/>
                </a:solidFill>
                <a:latin typeface="Geneva"/>
                <a:cs typeface="Geneva"/>
              </a:rPr>
              <a:t>do</a:t>
            </a:r>
            <a:r>
              <a:rPr sz="1000" spc="-65">
                <a:solidFill>
                  <a:srgbClr val="052369"/>
                </a:solidFill>
                <a:latin typeface="Geneva"/>
                <a:cs typeface="Geneva"/>
              </a:rPr>
              <a:t> </a:t>
            </a:r>
            <a:r>
              <a:rPr sz="1000" spc="-30">
                <a:solidFill>
                  <a:srgbClr val="052369"/>
                </a:solidFill>
                <a:latin typeface="Geneva"/>
                <a:cs typeface="Geneva"/>
              </a:rPr>
              <a:t>so.</a:t>
            </a:r>
            <a:r>
              <a:rPr sz="1000" spc="-60">
                <a:solidFill>
                  <a:srgbClr val="052369"/>
                </a:solidFill>
                <a:latin typeface="Geneva"/>
                <a:cs typeface="Geneva"/>
              </a:rPr>
              <a:t> </a:t>
            </a:r>
            <a:r>
              <a:rPr sz="1000" spc="-65">
                <a:solidFill>
                  <a:srgbClr val="052369"/>
                </a:solidFill>
                <a:latin typeface="Geneva"/>
                <a:cs typeface="Geneva"/>
              </a:rPr>
              <a:t>Any</a:t>
            </a:r>
            <a:r>
              <a:rPr sz="1000" spc="-60">
                <a:solidFill>
                  <a:srgbClr val="052369"/>
                </a:solidFill>
                <a:latin typeface="Geneva"/>
                <a:cs typeface="Geneva"/>
              </a:rPr>
              <a:t> </a:t>
            </a:r>
            <a:r>
              <a:rPr sz="1000" spc="-15">
                <a:solidFill>
                  <a:srgbClr val="052369"/>
                </a:solidFill>
                <a:latin typeface="Geneva"/>
                <a:cs typeface="Geneva"/>
              </a:rPr>
              <a:t>issuance</a:t>
            </a:r>
            <a:r>
              <a:rPr sz="1000" spc="-65">
                <a:solidFill>
                  <a:srgbClr val="052369"/>
                </a:solidFill>
                <a:latin typeface="Geneva"/>
                <a:cs typeface="Geneva"/>
              </a:rPr>
              <a:t> </a:t>
            </a:r>
            <a:r>
              <a:rPr sz="1000" spc="-45">
                <a:solidFill>
                  <a:srgbClr val="052369"/>
                </a:solidFill>
                <a:latin typeface="Geneva"/>
                <a:cs typeface="Geneva"/>
              </a:rPr>
              <a:t>of</a:t>
            </a:r>
            <a:r>
              <a:rPr sz="1000" spc="-60">
                <a:solidFill>
                  <a:srgbClr val="052369"/>
                </a:solidFill>
                <a:latin typeface="Geneva"/>
                <a:cs typeface="Geneva"/>
              </a:rPr>
              <a:t> </a:t>
            </a:r>
            <a:r>
              <a:rPr sz="1000" spc="-20">
                <a:solidFill>
                  <a:srgbClr val="052369"/>
                </a:solidFill>
                <a:latin typeface="Geneva"/>
                <a:cs typeface="Geneva"/>
              </a:rPr>
              <a:t>Shares</a:t>
            </a:r>
            <a:r>
              <a:rPr sz="1000" spc="-60">
                <a:solidFill>
                  <a:srgbClr val="052369"/>
                </a:solidFill>
                <a:latin typeface="Geneva"/>
                <a:cs typeface="Geneva"/>
              </a:rPr>
              <a:t> </a:t>
            </a:r>
            <a:r>
              <a:rPr sz="1000" spc="-80">
                <a:solidFill>
                  <a:srgbClr val="052369"/>
                </a:solidFill>
                <a:latin typeface="Geneva"/>
                <a:cs typeface="Geneva"/>
              </a:rPr>
              <a:t>by</a:t>
            </a:r>
            <a:r>
              <a:rPr sz="1000" spc="-60">
                <a:solidFill>
                  <a:srgbClr val="052369"/>
                </a:solidFill>
                <a:latin typeface="Geneva"/>
                <a:cs typeface="Geneva"/>
              </a:rPr>
              <a:t> </a:t>
            </a:r>
            <a:r>
              <a:rPr sz="1000" spc="-65">
                <a:solidFill>
                  <a:srgbClr val="052369"/>
                </a:solidFill>
                <a:latin typeface="Geneva"/>
                <a:cs typeface="Geneva"/>
              </a:rPr>
              <a:t>the </a:t>
            </a:r>
            <a:r>
              <a:rPr sz="1000" spc="-35">
                <a:solidFill>
                  <a:srgbClr val="052369"/>
                </a:solidFill>
                <a:latin typeface="Geneva"/>
                <a:cs typeface="Geneva"/>
              </a:rPr>
              <a:t>Company</a:t>
            </a:r>
            <a:r>
              <a:rPr sz="1000" spc="-60">
                <a:solidFill>
                  <a:srgbClr val="052369"/>
                </a:solidFill>
                <a:latin typeface="Geneva"/>
                <a:cs typeface="Geneva"/>
              </a:rPr>
              <a:t> </a:t>
            </a:r>
            <a:r>
              <a:rPr sz="1000" spc="5">
                <a:solidFill>
                  <a:srgbClr val="052369"/>
                </a:solidFill>
                <a:latin typeface="Geneva"/>
                <a:cs typeface="Geneva"/>
              </a:rPr>
              <a:t>is</a:t>
            </a:r>
            <a:r>
              <a:rPr sz="1000" spc="-60">
                <a:solidFill>
                  <a:srgbClr val="052369"/>
                </a:solidFill>
                <a:latin typeface="Geneva"/>
                <a:cs typeface="Geneva"/>
              </a:rPr>
              <a:t> </a:t>
            </a:r>
            <a:r>
              <a:rPr sz="1000" spc="-40">
                <a:solidFill>
                  <a:srgbClr val="052369"/>
                </a:solidFill>
                <a:latin typeface="Geneva"/>
                <a:cs typeface="Geneva"/>
              </a:rPr>
              <a:t>directed</a:t>
            </a:r>
            <a:r>
              <a:rPr sz="1000" spc="-65">
                <a:solidFill>
                  <a:srgbClr val="052369"/>
                </a:solidFill>
                <a:latin typeface="Geneva"/>
                <a:cs typeface="Geneva"/>
              </a:rPr>
              <a:t> at</a:t>
            </a:r>
            <a:r>
              <a:rPr sz="1000" spc="-60">
                <a:solidFill>
                  <a:srgbClr val="052369"/>
                </a:solidFill>
                <a:latin typeface="Geneva"/>
                <a:cs typeface="Geneva"/>
              </a:rPr>
              <a:t> </a:t>
            </a:r>
            <a:r>
              <a:rPr sz="1000" spc="-25">
                <a:solidFill>
                  <a:srgbClr val="052369"/>
                </a:solidFill>
                <a:latin typeface="Geneva"/>
                <a:cs typeface="Geneva"/>
              </a:rPr>
              <a:t>Qualified  </a:t>
            </a:r>
            <a:r>
              <a:rPr sz="1000" spc="-35">
                <a:solidFill>
                  <a:srgbClr val="052369"/>
                </a:solidFill>
                <a:latin typeface="Geneva"/>
                <a:cs typeface="Geneva"/>
              </a:rPr>
              <a:t>Investors</a:t>
            </a:r>
            <a:r>
              <a:rPr sz="1000" spc="-95">
                <a:solidFill>
                  <a:srgbClr val="052369"/>
                </a:solidFill>
                <a:latin typeface="Geneva"/>
                <a:cs typeface="Geneva"/>
              </a:rPr>
              <a:t> </a:t>
            </a:r>
            <a:r>
              <a:rPr sz="1000" spc="-45">
                <a:solidFill>
                  <a:srgbClr val="052369"/>
                </a:solidFill>
                <a:latin typeface="Geneva"/>
                <a:cs typeface="Geneva"/>
              </a:rPr>
              <a:t>only.</a:t>
            </a:r>
            <a:r>
              <a:rPr sz="1000" spc="-95">
                <a:solidFill>
                  <a:srgbClr val="052369"/>
                </a:solidFill>
                <a:latin typeface="Geneva"/>
                <a:cs typeface="Geneva"/>
              </a:rPr>
              <a:t> </a:t>
            </a:r>
            <a:r>
              <a:rPr sz="1000" spc="-40">
                <a:solidFill>
                  <a:srgbClr val="052369"/>
                </a:solidFill>
                <a:latin typeface="Geneva"/>
                <a:cs typeface="Geneva"/>
              </a:rPr>
              <a:t>The</a:t>
            </a:r>
            <a:r>
              <a:rPr sz="1000" spc="-90">
                <a:solidFill>
                  <a:srgbClr val="052369"/>
                </a:solidFill>
                <a:latin typeface="Geneva"/>
                <a:cs typeface="Geneva"/>
              </a:rPr>
              <a:t> </a:t>
            </a:r>
            <a:r>
              <a:rPr sz="1000" spc="-20">
                <a:solidFill>
                  <a:srgbClr val="052369"/>
                </a:solidFill>
                <a:latin typeface="Geneva"/>
                <a:cs typeface="Geneva"/>
              </a:rPr>
              <a:t>Shares</a:t>
            </a:r>
            <a:r>
              <a:rPr sz="1000" spc="-95">
                <a:solidFill>
                  <a:srgbClr val="052369"/>
                </a:solidFill>
                <a:latin typeface="Geneva"/>
                <a:cs typeface="Geneva"/>
              </a:rPr>
              <a:t> </a:t>
            </a:r>
            <a:r>
              <a:rPr sz="1000" spc="-50">
                <a:solidFill>
                  <a:srgbClr val="052369"/>
                </a:solidFill>
                <a:latin typeface="Geneva"/>
                <a:cs typeface="Geneva"/>
              </a:rPr>
              <a:t>have</a:t>
            </a:r>
            <a:r>
              <a:rPr sz="1000" spc="-90">
                <a:solidFill>
                  <a:srgbClr val="052369"/>
                </a:solidFill>
                <a:latin typeface="Geneva"/>
                <a:cs typeface="Geneva"/>
              </a:rPr>
              <a:t> </a:t>
            </a:r>
            <a:r>
              <a:rPr sz="1000" spc="-60">
                <a:solidFill>
                  <a:srgbClr val="052369"/>
                </a:solidFill>
                <a:latin typeface="Geneva"/>
                <a:cs typeface="Geneva"/>
              </a:rPr>
              <a:t>not</a:t>
            </a:r>
            <a:r>
              <a:rPr sz="1000" spc="-95">
                <a:solidFill>
                  <a:srgbClr val="052369"/>
                </a:solidFill>
                <a:latin typeface="Geneva"/>
                <a:cs typeface="Geneva"/>
              </a:rPr>
              <a:t> </a:t>
            </a:r>
            <a:r>
              <a:rPr sz="1000" spc="-40">
                <a:solidFill>
                  <a:srgbClr val="052369"/>
                </a:solidFill>
                <a:latin typeface="Geneva"/>
                <a:cs typeface="Geneva"/>
              </a:rPr>
              <a:t>been</a:t>
            </a:r>
            <a:r>
              <a:rPr sz="1000" spc="-95">
                <a:solidFill>
                  <a:srgbClr val="052369"/>
                </a:solidFill>
                <a:latin typeface="Geneva"/>
                <a:cs typeface="Geneva"/>
              </a:rPr>
              <a:t> </a:t>
            </a:r>
            <a:r>
              <a:rPr sz="1000" spc="-25">
                <a:solidFill>
                  <a:srgbClr val="052369"/>
                </a:solidFill>
                <a:latin typeface="Geneva"/>
                <a:cs typeface="Geneva"/>
              </a:rPr>
              <a:t>and</a:t>
            </a:r>
            <a:r>
              <a:rPr sz="1000" spc="-90">
                <a:solidFill>
                  <a:srgbClr val="052369"/>
                </a:solidFill>
                <a:latin typeface="Geneva"/>
                <a:cs typeface="Geneva"/>
              </a:rPr>
              <a:t> </a:t>
            </a:r>
            <a:r>
              <a:rPr sz="1000" spc="-5">
                <a:solidFill>
                  <a:srgbClr val="052369"/>
                </a:solidFill>
                <a:latin typeface="Geneva"/>
                <a:cs typeface="Geneva"/>
              </a:rPr>
              <a:t>will</a:t>
            </a:r>
            <a:r>
              <a:rPr sz="1000" spc="-95">
                <a:solidFill>
                  <a:srgbClr val="052369"/>
                </a:solidFill>
                <a:latin typeface="Geneva"/>
                <a:cs typeface="Geneva"/>
              </a:rPr>
              <a:t> </a:t>
            </a:r>
            <a:r>
              <a:rPr sz="1000" spc="-60">
                <a:solidFill>
                  <a:srgbClr val="052369"/>
                </a:solidFill>
                <a:latin typeface="Geneva"/>
                <a:cs typeface="Geneva"/>
              </a:rPr>
              <a:t>not</a:t>
            </a:r>
            <a:r>
              <a:rPr sz="1000" spc="-90">
                <a:solidFill>
                  <a:srgbClr val="052369"/>
                </a:solidFill>
                <a:latin typeface="Geneva"/>
                <a:cs typeface="Geneva"/>
              </a:rPr>
              <a:t> </a:t>
            </a:r>
            <a:r>
              <a:rPr sz="1000" spc="-45">
                <a:solidFill>
                  <a:srgbClr val="052369"/>
                </a:solidFill>
                <a:latin typeface="Geneva"/>
                <a:cs typeface="Geneva"/>
              </a:rPr>
              <a:t>be</a:t>
            </a:r>
            <a:r>
              <a:rPr sz="1000" spc="-95">
                <a:solidFill>
                  <a:srgbClr val="052369"/>
                </a:solidFill>
                <a:latin typeface="Geneva"/>
                <a:cs typeface="Geneva"/>
              </a:rPr>
              <a:t> </a:t>
            </a:r>
            <a:r>
              <a:rPr sz="1000" spc="-40">
                <a:solidFill>
                  <a:srgbClr val="052369"/>
                </a:solidFill>
                <a:latin typeface="Geneva"/>
                <a:cs typeface="Geneva"/>
              </a:rPr>
              <a:t>registered</a:t>
            </a:r>
            <a:r>
              <a:rPr sz="1000" spc="-95">
                <a:solidFill>
                  <a:srgbClr val="052369"/>
                </a:solidFill>
                <a:latin typeface="Geneva"/>
                <a:cs typeface="Geneva"/>
              </a:rPr>
              <a:t> </a:t>
            </a:r>
            <a:r>
              <a:rPr sz="1000" spc="-35">
                <a:solidFill>
                  <a:srgbClr val="052369"/>
                </a:solidFill>
                <a:latin typeface="Geneva"/>
                <a:cs typeface="Geneva"/>
              </a:rPr>
              <a:t>under</a:t>
            </a:r>
            <a:r>
              <a:rPr sz="1000" spc="-90">
                <a:solidFill>
                  <a:srgbClr val="052369"/>
                </a:solidFill>
                <a:latin typeface="Geneva"/>
                <a:cs typeface="Geneva"/>
              </a:rPr>
              <a:t> </a:t>
            </a:r>
            <a:r>
              <a:rPr sz="1000" spc="-65">
                <a:solidFill>
                  <a:srgbClr val="052369"/>
                </a:solidFill>
                <a:latin typeface="Geneva"/>
                <a:cs typeface="Geneva"/>
              </a:rPr>
              <a:t>the</a:t>
            </a:r>
            <a:r>
              <a:rPr sz="1000" spc="-95">
                <a:solidFill>
                  <a:srgbClr val="052369"/>
                </a:solidFill>
                <a:latin typeface="Geneva"/>
                <a:cs typeface="Geneva"/>
              </a:rPr>
              <a:t> </a:t>
            </a:r>
            <a:r>
              <a:rPr sz="1000" spc="-25">
                <a:solidFill>
                  <a:srgbClr val="052369"/>
                </a:solidFill>
                <a:latin typeface="Geneva"/>
                <a:cs typeface="Geneva"/>
              </a:rPr>
              <a:t>Securities</a:t>
            </a:r>
            <a:r>
              <a:rPr sz="1000" spc="-90">
                <a:solidFill>
                  <a:srgbClr val="052369"/>
                </a:solidFill>
                <a:latin typeface="Geneva"/>
                <a:cs typeface="Geneva"/>
              </a:rPr>
              <a:t> </a:t>
            </a:r>
            <a:r>
              <a:rPr sz="1000" spc="-60">
                <a:solidFill>
                  <a:srgbClr val="052369"/>
                </a:solidFill>
                <a:latin typeface="Geneva"/>
                <a:cs typeface="Geneva"/>
              </a:rPr>
              <a:t>Act.</a:t>
            </a:r>
            <a:r>
              <a:rPr sz="1000" spc="-95">
                <a:solidFill>
                  <a:srgbClr val="052369"/>
                </a:solidFill>
                <a:latin typeface="Geneva"/>
                <a:cs typeface="Geneva"/>
              </a:rPr>
              <a:t> </a:t>
            </a:r>
            <a:r>
              <a:rPr sz="1000" spc="-35">
                <a:solidFill>
                  <a:srgbClr val="052369"/>
                </a:solidFill>
                <a:latin typeface="Geneva"/>
                <a:cs typeface="Geneva"/>
              </a:rPr>
              <a:t>Outside</a:t>
            </a:r>
            <a:r>
              <a:rPr sz="1000" spc="-95">
                <a:solidFill>
                  <a:srgbClr val="052369"/>
                </a:solidFill>
                <a:latin typeface="Geneva"/>
                <a:cs typeface="Geneva"/>
              </a:rPr>
              <a:t> </a:t>
            </a:r>
            <a:r>
              <a:rPr sz="1000" spc="-65">
                <a:solidFill>
                  <a:srgbClr val="052369"/>
                </a:solidFill>
                <a:latin typeface="Geneva"/>
                <a:cs typeface="Geneva"/>
              </a:rPr>
              <a:t>the</a:t>
            </a:r>
            <a:r>
              <a:rPr sz="1000" spc="-90">
                <a:solidFill>
                  <a:srgbClr val="052369"/>
                </a:solidFill>
                <a:latin typeface="Geneva"/>
                <a:cs typeface="Geneva"/>
              </a:rPr>
              <a:t> </a:t>
            </a:r>
            <a:r>
              <a:rPr sz="1000" spc="-40">
                <a:solidFill>
                  <a:srgbClr val="052369"/>
                </a:solidFill>
                <a:latin typeface="Geneva"/>
                <a:cs typeface="Geneva"/>
              </a:rPr>
              <a:t>United</a:t>
            </a:r>
            <a:r>
              <a:rPr sz="1000" spc="-95">
                <a:solidFill>
                  <a:srgbClr val="052369"/>
                </a:solidFill>
                <a:latin typeface="Geneva"/>
                <a:cs typeface="Geneva"/>
              </a:rPr>
              <a:t> </a:t>
            </a:r>
            <a:r>
              <a:rPr sz="1000" spc="-55">
                <a:solidFill>
                  <a:srgbClr val="052369"/>
                </a:solidFill>
                <a:latin typeface="Geneva"/>
                <a:cs typeface="Geneva"/>
              </a:rPr>
              <a:t>States,</a:t>
            </a:r>
            <a:r>
              <a:rPr sz="1000" spc="-90">
                <a:solidFill>
                  <a:srgbClr val="052369"/>
                </a:solidFill>
                <a:latin typeface="Geneva"/>
                <a:cs typeface="Geneva"/>
              </a:rPr>
              <a:t> </a:t>
            </a:r>
            <a:r>
              <a:rPr sz="1000" spc="-65">
                <a:solidFill>
                  <a:srgbClr val="052369"/>
                </a:solidFill>
                <a:latin typeface="Geneva"/>
                <a:cs typeface="Geneva"/>
              </a:rPr>
              <a:t>the</a:t>
            </a:r>
            <a:r>
              <a:rPr sz="1000" spc="-95">
                <a:solidFill>
                  <a:srgbClr val="052369"/>
                </a:solidFill>
                <a:latin typeface="Geneva"/>
                <a:cs typeface="Geneva"/>
              </a:rPr>
              <a:t> </a:t>
            </a:r>
            <a:r>
              <a:rPr sz="1000" spc="-20">
                <a:solidFill>
                  <a:srgbClr val="052369"/>
                </a:solidFill>
                <a:latin typeface="Geneva"/>
                <a:cs typeface="Geneva"/>
              </a:rPr>
              <a:t>Shares</a:t>
            </a:r>
            <a:r>
              <a:rPr sz="1000" spc="-95">
                <a:solidFill>
                  <a:srgbClr val="052369"/>
                </a:solidFill>
                <a:latin typeface="Geneva"/>
                <a:cs typeface="Geneva"/>
              </a:rPr>
              <a:t> </a:t>
            </a:r>
            <a:r>
              <a:rPr sz="1000" spc="-50">
                <a:solidFill>
                  <a:srgbClr val="052369"/>
                </a:solidFill>
                <a:latin typeface="Geneva"/>
                <a:cs typeface="Geneva"/>
              </a:rPr>
              <a:t>may</a:t>
            </a:r>
            <a:r>
              <a:rPr sz="1000" spc="-90">
                <a:solidFill>
                  <a:srgbClr val="052369"/>
                </a:solidFill>
                <a:latin typeface="Geneva"/>
                <a:cs typeface="Geneva"/>
              </a:rPr>
              <a:t> </a:t>
            </a:r>
            <a:r>
              <a:rPr sz="1000" spc="-45">
                <a:solidFill>
                  <a:srgbClr val="052369"/>
                </a:solidFill>
                <a:latin typeface="Geneva"/>
                <a:cs typeface="Geneva"/>
              </a:rPr>
              <a:t>be</a:t>
            </a:r>
            <a:r>
              <a:rPr sz="1000" spc="-95">
                <a:solidFill>
                  <a:srgbClr val="052369"/>
                </a:solidFill>
                <a:latin typeface="Geneva"/>
                <a:cs typeface="Geneva"/>
              </a:rPr>
              <a:t> </a:t>
            </a:r>
            <a:r>
              <a:rPr sz="1000" spc="-15">
                <a:solidFill>
                  <a:srgbClr val="052369"/>
                </a:solidFill>
                <a:latin typeface="Geneva"/>
                <a:cs typeface="Geneva"/>
              </a:rPr>
              <a:t>sold</a:t>
            </a:r>
            <a:r>
              <a:rPr sz="1000" spc="-90">
                <a:solidFill>
                  <a:srgbClr val="052369"/>
                </a:solidFill>
                <a:latin typeface="Geneva"/>
                <a:cs typeface="Geneva"/>
              </a:rPr>
              <a:t> </a:t>
            </a:r>
            <a:r>
              <a:rPr sz="1000" spc="-85">
                <a:solidFill>
                  <a:srgbClr val="052369"/>
                </a:solidFill>
                <a:latin typeface="Geneva"/>
                <a:cs typeface="Geneva"/>
              </a:rPr>
              <a:t>to</a:t>
            </a:r>
            <a:r>
              <a:rPr sz="1000" spc="-95">
                <a:solidFill>
                  <a:srgbClr val="052369"/>
                </a:solidFill>
                <a:latin typeface="Geneva"/>
                <a:cs typeface="Geneva"/>
              </a:rPr>
              <a:t> </a:t>
            </a:r>
            <a:r>
              <a:rPr sz="1000" spc="-25">
                <a:solidFill>
                  <a:srgbClr val="052369"/>
                </a:solidFill>
                <a:latin typeface="Geneva"/>
                <a:cs typeface="Geneva"/>
              </a:rPr>
              <a:t>persons</a:t>
            </a:r>
            <a:r>
              <a:rPr sz="1000" spc="-95">
                <a:solidFill>
                  <a:srgbClr val="052369"/>
                </a:solidFill>
                <a:latin typeface="Geneva"/>
                <a:cs typeface="Geneva"/>
              </a:rPr>
              <a:t> </a:t>
            </a:r>
            <a:r>
              <a:rPr sz="1000" spc="-30">
                <a:solidFill>
                  <a:srgbClr val="052369"/>
                </a:solidFill>
                <a:latin typeface="Geneva"/>
                <a:cs typeface="Geneva"/>
              </a:rPr>
              <a:t>who</a:t>
            </a:r>
            <a:r>
              <a:rPr sz="1000" spc="-90">
                <a:solidFill>
                  <a:srgbClr val="052369"/>
                </a:solidFill>
                <a:latin typeface="Geneva"/>
                <a:cs typeface="Geneva"/>
              </a:rPr>
              <a:t> </a:t>
            </a:r>
            <a:r>
              <a:rPr sz="1000" spc="-35">
                <a:solidFill>
                  <a:srgbClr val="052369"/>
                </a:solidFill>
                <a:latin typeface="Geneva"/>
                <a:cs typeface="Geneva"/>
              </a:rPr>
              <a:t>are</a:t>
            </a:r>
            <a:r>
              <a:rPr sz="1000" spc="-95">
                <a:solidFill>
                  <a:srgbClr val="052369"/>
                </a:solidFill>
                <a:latin typeface="Geneva"/>
                <a:cs typeface="Geneva"/>
              </a:rPr>
              <a:t> </a:t>
            </a:r>
            <a:r>
              <a:rPr sz="1000" spc="-60">
                <a:solidFill>
                  <a:srgbClr val="052369"/>
                </a:solidFill>
                <a:latin typeface="Geneva"/>
                <a:cs typeface="Geneva"/>
              </a:rPr>
              <a:t>not</a:t>
            </a:r>
            <a:r>
              <a:rPr sz="1000" spc="-90">
                <a:solidFill>
                  <a:srgbClr val="052369"/>
                </a:solidFill>
                <a:latin typeface="Geneva"/>
                <a:cs typeface="Geneva"/>
              </a:rPr>
              <a:t> </a:t>
            </a:r>
            <a:r>
              <a:rPr sz="1000" spc="-15">
                <a:solidFill>
                  <a:srgbClr val="052369"/>
                </a:solidFill>
                <a:latin typeface="Geneva"/>
                <a:cs typeface="Geneva"/>
              </a:rPr>
              <a:t>US</a:t>
            </a:r>
            <a:r>
              <a:rPr sz="1000" spc="-95">
                <a:solidFill>
                  <a:srgbClr val="052369"/>
                </a:solidFill>
                <a:latin typeface="Geneva"/>
                <a:cs typeface="Geneva"/>
              </a:rPr>
              <a:t> </a:t>
            </a:r>
            <a:r>
              <a:rPr sz="1000" spc="-15">
                <a:solidFill>
                  <a:srgbClr val="052369"/>
                </a:solidFill>
                <a:latin typeface="Geneva"/>
                <a:cs typeface="Geneva"/>
              </a:rPr>
              <a:t>Persons</a:t>
            </a:r>
            <a:r>
              <a:rPr sz="1000" spc="-95">
                <a:solidFill>
                  <a:srgbClr val="052369"/>
                </a:solidFill>
                <a:latin typeface="Geneva"/>
                <a:cs typeface="Geneva"/>
              </a:rPr>
              <a:t> </a:t>
            </a:r>
            <a:r>
              <a:rPr sz="1000" spc="-35">
                <a:solidFill>
                  <a:srgbClr val="052369"/>
                </a:solidFill>
                <a:latin typeface="Geneva"/>
                <a:cs typeface="Geneva"/>
              </a:rPr>
              <a:t>pursuant</a:t>
            </a:r>
            <a:r>
              <a:rPr sz="1000" spc="-90">
                <a:solidFill>
                  <a:srgbClr val="052369"/>
                </a:solidFill>
                <a:latin typeface="Geneva"/>
                <a:cs typeface="Geneva"/>
              </a:rPr>
              <a:t> </a:t>
            </a:r>
            <a:r>
              <a:rPr sz="1000" spc="-85">
                <a:solidFill>
                  <a:srgbClr val="052369"/>
                </a:solidFill>
                <a:latin typeface="Geneva"/>
                <a:cs typeface="Geneva"/>
              </a:rPr>
              <a:t>to</a:t>
            </a:r>
            <a:r>
              <a:rPr sz="1000" spc="-95">
                <a:solidFill>
                  <a:srgbClr val="052369"/>
                </a:solidFill>
                <a:latin typeface="Geneva"/>
                <a:cs typeface="Geneva"/>
              </a:rPr>
              <a:t> </a:t>
            </a:r>
            <a:r>
              <a:rPr sz="1000" spc="-30">
                <a:solidFill>
                  <a:srgbClr val="052369"/>
                </a:solidFill>
                <a:latin typeface="Geneva"/>
                <a:cs typeface="Geneva"/>
              </a:rPr>
              <a:t>Regulation</a:t>
            </a:r>
            <a:r>
              <a:rPr sz="1000" spc="-90">
                <a:solidFill>
                  <a:srgbClr val="052369"/>
                </a:solidFill>
                <a:latin typeface="Geneva"/>
                <a:cs typeface="Geneva"/>
              </a:rPr>
              <a:t> </a:t>
            </a:r>
            <a:r>
              <a:rPr sz="1000" spc="-15">
                <a:solidFill>
                  <a:srgbClr val="052369"/>
                </a:solidFill>
                <a:latin typeface="Geneva"/>
                <a:cs typeface="Geneva"/>
              </a:rPr>
              <a:t>S  </a:t>
            </a:r>
            <a:r>
              <a:rPr sz="1000" spc="-35">
                <a:solidFill>
                  <a:srgbClr val="052369"/>
                </a:solidFill>
                <a:latin typeface="Geneva"/>
                <a:cs typeface="Geneva"/>
              </a:rPr>
              <a:t>under</a:t>
            </a:r>
            <a:r>
              <a:rPr sz="1000" spc="-9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25">
                <a:solidFill>
                  <a:srgbClr val="052369"/>
                </a:solidFill>
                <a:latin typeface="Geneva"/>
                <a:cs typeface="Geneva"/>
              </a:rPr>
              <a:t>Securities</a:t>
            </a:r>
            <a:r>
              <a:rPr sz="1000" spc="-80">
                <a:solidFill>
                  <a:srgbClr val="052369"/>
                </a:solidFill>
                <a:latin typeface="Geneva"/>
                <a:cs typeface="Geneva"/>
              </a:rPr>
              <a:t> </a:t>
            </a:r>
            <a:r>
              <a:rPr sz="1000" spc="-60">
                <a:solidFill>
                  <a:srgbClr val="052369"/>
                </a:solidFill>
                <a:latin typeface="Geneva"/>
                <a:cs typeface="Geneva"/>
              </a:rPr>
              <a:t>Act.</a:t>
            </a:r>
            <a:r>
              <a:rPr sz="1000" spc="-90">
                <a:solidFill>
                  <a:srgbClr val="052369"/>
                </a:solidFill>
                <a:latin typeface="Geneva"/>
                <a:cs typeface="Geneva"/>
              </a:rPr>
              <a:t> </a:t>
            </a:r>
            <a:r>
              <a:rPr sz="1000" spc="-65">
                <a:solidFill>
                  <a:srgbClr val="052369"/>
                </a:solidFill>
                <a:latin typeface="Geneva"/>
                <a:cs typeface="Geneva"/>
              </a:rPr>
              <a:t>Any</a:t>
            </a:r>
            <a:r>
              <a:rPr sz="1000" spc="-90">
                <a:solidFill>
                  <a:srgbClr val="052369"/>
                </a:solidFill>
                <a:latin typeface="Geneva"/>
                <a:cs typeface="Geneva"/>
              </a:rPr>
              <a:t> </a:t>
            </a:r>
            <a:r>
              <a:rPr sz="1000" spc="-10">
                <a:solidFill>
                  <a:srgbClr val="052369"/>
                </a:solidFill>
                <a:latin typeface="Geneva"/>
                <a:cs typeface="Geneva"/>
              </a:rPr>
              <a:t>sale</a:t>
            </a:r>
            <a:r>
              <a:rPr sz="1000" spc="-80">
                <a:solidFill>
                  <a:srgbClr val="052369"/>
                </a:solidFill>
                <a:latin typeface="Geneva"/>
                <a:cs typeface="Geneva"/>
              </a:rPr>
              <a:t> </a:t>
            </a:r>
            <a:r>
              <a:rPr sz="1000" spc="-45">
                <a:solidFill>
                  <a:srgbClr val="052369"/>
                </a:solidFill>
                <a:latin typeface="Geneva"/>
                <a:cs typeface="Geneva"/>
              </a:rPr>
              <a:t>of</a:t>
            </a:r>
            <a:r>
              <a:rPr sz="1000" spc="-90">
                <a:solidFill>
                  <a:srgbClr val="052369"/>
                </a:solidFill>
                <a:latin typeface="Geneva"/>
                <a:cs typeface="Geneva"/>
              </a:rPr>
              <a:t> </a:t>
            </a:r>
            <a:r>
              <a:rPr sz="1000" spc="-20">
                <a:solidFill>
                  <a:srgbClr val="052369"/>
                </a:solidFill>
                <a:latin typeface="Geneva"/>
                <a:cs typeface="Geneva"/>
              </a:rPr>
              <a:t>shares</a:t>
            </a:r>
            <a:r>
              <a:rPr sz="1000" spc="-85">
                <a:solidFill>
                  <a:srgbClr val="052369"/>
                </a:solidFill>
                <a:latin typeface="Geneva"/>
                <a:cs typeface="Geneva"/>
              </a:rPr>
              <a:t> </a:t>
            </a:r>
            <a:r>
              <a:rPr sz="1000" spc="-10">
                <a:solidFill>
                  <a:srgbClr val="052369"/>
                </a:solidFill>
                <a:latin typeface="Geneva"/>
                <a:cs typeface="Geneva"/>
              </a:rPr>
              <a:t>in</a:t>
            </a:r>
            <a:r>
              <a:rPr sz="1000" spc="-8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40">
                <a:solidFill>
                  <a:srgbClr val="052369"/>
                </a:solidFill>
                <a:latin typeface="Geneva"/>
                <a:cs typeface="Geneva"/>
              </a:rPr>
              <a:t>United</a:t>
            </a:r>
            <a:r>
              <a:rPr sz="1000" spc="-80">
                <a:solidFill>
                  <a:srgbClr val="052369"/>
                </a:solidFill>
                <a:latin typeface="Geneva"/>
                <a:cs typeface="Geneva"/>
              </a:rPr>
              <a:t> </a:t>
            </a:r>
            <a:r>
              <a:rPr sz="1000" spc="-45">
                <a:solidFill>
                  <a:srgbClr val="052369"/>
                </a:solidFill>
                <a:latin typeface="Geneva"/>
                <a:cs typeface="Geneva"/>
              </a:rPr>
              <a:t>States</a:t>
            </a:r>
            <a:r>
              <a:rPr sz="1000" spc="-85">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85">
                <a:solidFill>
                  <a:srgbClr val="052369"/>
                </a:solidFill>
                <a:latin typeface="Geneva"/>
                <a:cs typeface="Geneva"/>
              </a:rPr>
              <a:t>to </a:t>
            </a:r>
            <a:r>
              <a:rPr sz="1000" spc="-15">
                <a:solidFill>
                  <a:srgbClr val="052369"/>
                </a:solidFill>
                <a:latin typeface="Geneva"/>
                <a:cs typeface="Geneva"/>
              </a:rPr>
              <a:t>US</a:t>
            </a:r>
            <a:r>
              <a:rPr sz="1000" spc="-90">
                <a:solidFill>
                  <a:srgbClr val="052369"/>
                </a:solidFill>
                <a:latin typeface="Geneva"/>
                <a:cs typeface="Geneva"/>
              </a:rPr>
              <a:t> </a:t>
            </a:r>
            <a:r>
              <a:rPr sz="1000" spc="-15">
                <a:solidFill>
                  <a:srgbClr val="052369"/>
                </a:solidFill>
                <a:latin typeface="Geneva"/>
                <a:cs typeface="Geneva"/>
              </a:rPr>
              <a:t>Persons</a:t>
            </a:r>
            <a:r>
              <a:rPr sz="1000" spc="-85">
                <a:solidFill>
                  <a:srgbClr val="052369"/>
                </a:solidFill>
                <a:latin typeface="Geneva"/>
                <a:cs typeface="Geneva"/>
              </a:rPr>
              <a:t> </a:t>
            </a:r>
            <a:r>
              <a:rPr sz="1000" spc="-50">
                <a:solidFill>
                  <a:srgbClr val="052369"/>
                </a:solidFill>
                <a:latin typeface="Geneva"/>
                <a:cs typeface="Geneva"/>
              </a:rPr>
              <a:t>may</a:t>
            </a:r>
            <a:r>
              <a:rPr sz="1000" spc="-85">
                <a:solidFill>
                  <a:srgbClr val="052369"/>
                </a:solidFill>
                <a:latin typeface="Geneva"/>
                <a:cs typeface="Geneva"/>
              </a:rPr>
              <a:t> </a:t>
            </a:r>
            <a:r>
              <a:rPr sz="1000" spc="-40">
                <a:solidFill>
                  <a:srgbClr val="052369"/>
                </a:solidFill>
                <a:latin typeface="Geneva"/>
                <a:cs typeface="Geneva"/>
              </a:rPr>
              <a:t>only</a:t>
            </a:r>
            <a:r>
              <a:rPr sz="1000" spc="-90">
                <a:solidFill>
                  <a:srgbClr val="052369"/>
                </a:solidFill>
                <a:latin typeface="Geneva"/>
                <a:cs typeface="Geneva"/>
              </a:rPr>
              <a:t> </a:t>
            </a:r>
            <a:r>
              <a:rPr sz="1000" spc="-50">
                <a:solidFill>
                  <a:srgbClr val="052369"/>
                </a:solidFill>
                <a:latin typeface="Geneva"/>
                <a:cs typeface="Geneva"/>
              </a:rPr>
              <a:t>be</a:t>
            </a:r>
            <a:r>
              <a:rPr sz="1000" spc="-80">
                <a:solidFill>
                  <a:srgbClr val="052369"/>
                </a:solidFill>
                <a:latin typeface="Geneva"/>
                <a:cs typeface="Geneva"/>
              </a:rPr>
              <a:t> </a:t>
            </a:r>
            <a:r>
              <a:rPr sz="1000" spc="-30">
                <a:solidFill>
                  <a:srgbClr val="052369"/>
                </a:solidFill>
                <a:latin typeface="Geneva"/>
                <a:cs typeface="Geneva"/>
              </a:rPr>
              <a:t>made</a:t>
            </a:r>
            <a:r>
              <a:rPr sz="1000" spc="-85">
                <a:solidFill>
                  <a:srgbClr val="052369"/>
                </a:solidFill>
                <a:latin typeface="Geneva"/>
                <a:cs typeface="Geneva"/>
              </a:rPr>
              <a:t> to</a:t>
            </a:r>
            <a:r>
              <a:rPr sz="1000" spc="-90">
                <a:solidFill>
                  <a:srgbClr val="052369"/>
                </a:solidFill>
                <a:latin typeface="Geneva"/>
                <a:cs typeface="Geneva"/>
              </a:rPr>
              <a:t> </a:t>
            </a:r>
            <a:r>
              <a:rPr sz="1000" spc="-25">
                <a:solidFill>
                  <a:srgbClr val="052369"/>
                </a:solidFill>
                <a:latin typeface="Geneva"/>
                <a:cs typeface="Geneva"/>
              </a:rPr>
              <a:t>persons</a:t>
            </a:r>
            <a:r>
              <a:rPr sz="1000" spc="-80">
                <a:solidFill>
                  <a:srgbClr val="052369"/>
                </a:solidFill>
                <a:latin typeface="Geneva"/>
                <a:cs typeface="Geneva"/>
              </a:rPr>
              <a:t> </a:t>
            </a:r>
            <a:r>
              <a:rPr sz="1000" spc="-30">
                <a:solidFill>
                  <a:srgbClr val="052369"/>
                </a:solidFill>
                <a:latin typeface="Geneva"/>
                <a:cs typeface="Geneva"/>
              </a:rPr>
              <a:t>reasonably</a:t>
            </a:r>
            <a:r>
              <a:rPr sz="1000" spc="-90">
                <a:solidFill>
                  <a:srgbClr val="052369"/>
                </a:solidFill>
                <a:latin typeface="Geneva"/>
                <a:cs typeface="Geneva"/>
              </a:rPr>
              <a:t> </a:t>
            </a:r>
            <a:r>
              <a:rPr sz="1000" spc="-40">
                <a:solidFill>
                  <a:srgbClr val="052369"/>
                </a:solidFill>
                <a:latin typeface="Geneva"/>
                <a:cs typeface="Geneva"/>
              </a:rPr>
              <a:t>believed</a:t>
            </a:r>
            <a:r>
              <a:rPr sz="1000" spc="-85">
                <a:solidFill>
                  <a:srgbClr val="052369"/>
                </a:solidFill>
                <a:latin typeface="Geneva"/>
                <a:cs typeface="Geneva"/>
              </a:rPr>
              <a:t> to </a:t>
            </a:r>
            <a:r>
              <a:rPr sz="1000" spc="-45">
                <a:solidFill>
                  <a:srgbClr val="052369"/>
                </a:solidFill>
                <a:latin typeface="Geneva"/>
                <a:cs typeface="Geneva"/>
              </a:rPr>
              <a:t>be</a:t>
            </a:r>
            <a:r>
              <a:rPr sz="1000" spc="-85">
                <a:solidFill>
                  <a:srgbClr val="052369"/>
                </a:solidFill>
                <a:latin typeface="Geneva"/>
                <a:cs typeface="Geneva"/>
              </a:rPr>
              <a:t> </a:t>
            </a:r>
            <a:r>
              <a:rPr sz="1000" spc="-5">
                <a:solidFill>
                  <a:srgbClr val="052369"/>
                </a:solidFill>
                <a:latin typeface="Geneva"/>
                <a:cs typeface="Geneva"/>
              </a:rPr>
              <a:t>QIBs</a:t>
            </a:r>
            <a:r>
              <a:rPr sz="1000" spc="-80">
                <a:solidFill>
                  <a:srgbClr val="052369"/>
                </a:solidFill>
                <a:latin typeface="Geneva"/>
                <a:cs typeface="Geneva"/>
              </a:rPr>
              <a:t> </a:t>
            </a:r>
            <a:r>
              <a:rPr sz="1000" spc="-70">
                <a:solidFill>
                  <a:srgbClr val="052369"/>
                </a:solidFill>
                <a:latin typeface="Geneva"/>
                <a:cs typeface="Geneva"/>
              </a:rPr>
              <a:t>that</a:t>
            </a:r>
            <a:r>
              <a:rPr sz="1000" spc="-85">
                <a:solidFill>
                  <a:srgbClr val="052369"/>
                </a:solidFill>
                <a:latin typeface="Geneva"/>
                <a:cs typeface="Geneva"/>
              </a:rPr>
              <a:t> </a:t>
            </a:r>
            <a:r>
              <a:rPr sz="1000" spc="-35">
                <a:solidFill>
                  <a:srgbClr val="052369"/>
                </a:solidFill>
                <a:latin typeface="Geneva"/>
                <a:cs typeface="Geneva"/>
              </a:rPr>
              <a:t>are</a:t>
            </a:r>
            <a:r>
              <a:rPr sz="1000" spc="-85">
                <a:solidFill>
                  <a:srgbClr val="052369"/>
                </a:solidFill>
                <a:latin typeface="Geneva"/>
                <a:cs typeface="Geneva"/>
              </a:rPr>
              <a:t> </a:t>
            </a:r>
            <a:r>
              <a:rPr sz="1000" spc="-10">
                <a:solidFill>
                  <a:srgbClr val="052369"/>
                </a:solidFill>
                <a:latin typeface="Geneva"/>
                <a:cs typeface="Geneva"/>
              </a:rPr>
              <a:t>also</a:t>
            </a:r>
            <a:r>
              <a:rPr sz="1000" spc="-85">
                <a:solidFill>
                  <a:srgbClr val="052369"/>
                </a:solidFill>
                <a:latin typeface="Geneva"/>
                <a:cs typeface="Geneva"/>
              </a:rPr>
              <a:t> </a:t>
            </a:r>
            <a:r>
              <a:rPr sz="1000" spc="-5">
                <a:solidFill>
                  <a:srgbClr val="052369"/>
                </a:solidFill>
                <a:latin typeface="Geneva"/>
                <a:cs typeface="Geneva"/>
              </a:rPr>
              <a:t>QPs.</a:t>
            </a:r>
            <a:endParaRPr sz="1000">
              <a:latin typeface="Geneva"/>
              <a:cs typeface="Geneva"/>
            </a:endParaRPr>
          </a:p>
        </p:txBody>
      </p:sp>
      <p:sp>
        <p:nvSpPr>
          <p:cNvPr id="3" name="object 3"/>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4" name="object 4"/>
          <p:cNvSpPr txBox="1">
            <a:spLocks noGrp="1"/>
          </p:cNvSpPr>
          <p:nvPr>
            <p:ph type="sldNum" sz="quarter" idx="7"/>
          </p:nvPr>
        </p:nvSpPr>
        <p:spPr>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pc="-75" dirty="0"/>
              <a:t>28</a:t>
            </a:fld>
            <a:endParaRPr spc="-75"/>
          </a:p>
        </p:txBody>
      </p:sp>
    </p:spTree>
    <p:extLst>
      <p:ext uri="{BB962C8B-B14F-4D97-AF65-F5344CB8AC3E}">
        <p14:creationId xmlns:p14="http://schemas.microsoft.com/office/powerpoint/2010/main" val="28106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298654"/>
            <a:ext cx="11499850" cy="4449445"/>
          </a:xfrm>
          <a:prstGeom prst="rect">
            <a:avLst/>
          </a:prstGeom>
        </p:spPr>
        <p:txBody>
          <a:bodyPr vert="horz" wrap="square" lIns="0" tIns="12700" rIns="0" bIns="0" rtlCol="0">
            <a:spAutoFit/>
          </a:bodyPr>
          <a:lstStyle/>
          <a:p>
            <a:pPr marL="12700" algn="just">
              <a:lnSpc>
                <a:spcPct val="100000"/>
              </a:lnSpc>
              <a:spcBef>
                <a:spcPts val="100"/>
              </a:spcBef>
            </a:pPr>
            <a:r>
              <a:rPr sz="1400" b="1" spc="-30">
                <a:solidFill>
                  <a:srgbClr val="052369"/>
                </a:solidFill>
                <a:latin typeface="Arial"/>
                <a:cs typeface="Arial"/>
              </a:rPr>
              <a:t>Important</a:t>
            </a:r>
            <a:r>
              <a:rPr sz="1400" b="1" spc="-50">
                <a:solidFill>
                  <a:srgbClr val="052369"/>
                </a:solidFill>
                <a:latin typeface="Arial"/>
                <a:cs typeface="Arial"/>
              </a:rPr>
              <a:t> </a:t>
            </a:r>
            <a:r>
              <a:rPr sz="1400" b="1" spc="-40">
                <a:solidFill>
                  <a:srgbClr val="052369"/>
                </a:solidFill>
                <a:latin typeface="Arial"/>
                <a:cs typeface="Arial"/>
              </a:rPr>
              <a:t>notices</a:t>
            </a:r>
            <a:r>
              <a:rPr sz="1400" b="1" spc="-40">
                <a:solidFill>
                  <a:srgbClr val="00E300"/>
                </a:solidFill>
                <a:latin typeface="Arial"/>
                <a:cs typeface="Arial"/>
              </a:rPr>
              <a:t>.</a:t>
            </a:r>
            <a:endParaRPr sz="1400">
              <a:latin typeface="Arial"/>
              <a:cs typeface="Arial"/>
            </a:endParaRPr>
          </a:p>
          <a:p>
            <a:pPr>
              <a:lnSpc>
                <a:spcPct val="100000"/>
              </a:lnSpc>
              <a:spcBef>
                <a:spcPts val="25"/>
              </a:spcBef>
            </a:pPr>
            <a:endParaRPr sz="1850">
              <a:latin typeface="Arial"/>
              <a:cs typeface="Arial"/>
            </a:endParaRPr>
          </a:p>
          <a:p>
            <a:pPr marL="12700" marR="5080" algn="just">
              <a:lnSpc>
                <a:spcPct val="100000"/>
              </a:lnSpc>
            </a:pPr>
            <a:r>
              <a:rPr sz="1000" spc="-40">
                <a:solidFill>
                  <a:srgbClr val="052369"/>
                </a:solidFill>
                <a:latin typeface="Geneva"/>
                <a:cs typeface="Geneva"/>
              </a:rPr>
              <a:t>There</a:t>
            </a:r>
            <a:r>
              <a:rPr sz="1000" spc="-85">
                <a:solidFill>
                  <a:srgbClr val="052369"/>
                </a:solidFill>
                <a:latin typeface="Geneva"/>
                <a:cs typeface="Geneva"/>
              </a:rPr>
              <a:t> </a:t>
            </a:r>
            <a:r>
              <a:rPr sz="1000" spc="-5">
                <a:solidFill>
                  <a:srgbClr val="052369"/>
                </a:solidFill>
                <a:latin typeface="Geneva"/>
                <a:cs typeface="Geneva"/>
              </a:rPr>
              <a:t>will</a:t>
            </a:r>
            <a:r>
              <a:rPr sz="1000" spc="-85">
                <a:solidFill>
                  <a:srgbClr val="052369"/>
                </a:solidFill>
                <a:latin typeface="Geneva"/>
                <a:cs typeface="Geneva"/>
              </a:rPr>
              <a:t> </a:t>
            </a:r>
            <a:r>
              <a:rPr sz="1000" spc="-45">
                <a:solidFill>
                  <a:srgbClr val="052369"/>
                </a:solidFill>
                <a:latin typeface="Geneva"/>
                <a:cs typeface="Geneva"/>
              </a:rPr>
              <a:t>be</a:t>
            </a:r>
            <a:r>
              <a:rPr sz="1000" spc="-85">
                <a:solidFill>
                  <a:srgbClr val="052369"/>
                </a:solidFill>
                <a:latin typeface="Geneva"/>
                <a:cs typeface="Geneva"/>
              </a:rPr>
              <a:t> </a:t>
            </a:r>
            <a:r>
              <a:rPr sz="1000" spc="-35">
                <a:solidFill>
                  <a:srgbClr val="052369"/>
                </a:solidFill>
                <a:latin typeface="Geneva"/>
                <a:cs typeface="Geneva"/>
              </a:rPr>
              <a:t>no</a:t>
            </a:r>
            <a:r>
              <a:rPr sz="1000" spc="-80">
                <a:solidFill>
                  <a:srgbClr val="052369"/>
                </a:solidFill>
                <a:latin typeface="Geneva"/>
                <a:cs typeface="Geneva"/>
              </a:rPr>
              <a:t> </a:t>
            </a:r>
            <a:r>
              <a:rPr sz="1000" spc="-20">
                <a:solidFill>
                  <a:srgbClr val="052369"/>
                </a:solidFill>
                <a:latin typeface="Geneva"/>
                <a:cs typeface="Geneva"/>
              </a:rPr>
              <a:t>public</a:t>
            </a:r>
            <a:r>
              <a:rPr sz="1000" spc="-85">
                <a:solidFill>
                  <a:srgbClr val="052369"/>
                </a:solidFill>
                <a:latin typeface="Geneva"/>
                <a:cs typeface="Geneva"/>
              </a:rPr>
              <a:t> </a:t>
            </a:r>
            <a:r>
              <a:rPr sz="1000" spc="-35">
                <a:solidFill>
                  <a:srgbClr val="052369"/>
                </a:solidFill>
                <a:latin typeface="Geneva"/>
                <a:cs typeface="Geneva"/>
              </a:rPr>
              <a:t>offering</a:t>
            </a:r>
            <a:r>
              <a:rPr sz="1000" spc="-85">
                <a:solidFill>
                  <a:srgbClr val="052369"/>
                </a:solidFill>
                <a:latin typeface="Geneva"/>
                <a:cs typeface="Geneva"/>
              </a:rPr>
              <a:t> </a:t>
            </a:r>
            <a:r>
              <a:rPr sz="1000" spc="-45">
                <a:solidFill>
                  <a:srgbClr val="052369"/>
                </a:solidFill>
                <a:latin typeface="Geneva"/>
                <a:cs typeface="Geneva"/>
              </a:rPr>
              <a:t>of</a:t>
            </a:r>
            <a:r>
              <a:rPr sz="1000" spc="-8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20">
                <a:solidFill>
                  <a:srgbClr val="052369"/>
                </a:solidFill>
                <a:latin typeface="Geneva"/>
                <a:cs typeface="Geneva"/>
              </a:rPr>
              <a:t>Shares</a:t>
            </a:r>
            <a:r>
              <a:rPr sz="1000" spc="-85">
                <a:solidFill>
                  <a:srgbClr val="052369"/>
                </a:solidFill>
                <a:latin typeface="Geneva"/>
                <a:cs typeface="Geneva"/>
              </a:rPr>
              <a:t> </a:t>
            </a:r>
            <a:r>
              <a:rPr sz="1000" spc="-10">
                <a:solidFill>
                  <a:srgbClr val="052369"/>
                </a:solidFill>
                <a:latin typeface="Geneva"/>
                <a:cs typeface="Geneva"/>
              </a:rPr>
              <a:t>in</a:t>
            </a:r>
            <a:r>
              <a:rPr sz="1000" spc="-85">
                <a:solidFill>
                  <a:srgbClr val="052369"/>
                </a:solidFill>
                <a:latin typeface="Geneva"/>
                <a:cs typeface="Geneva"/>
              </a:rPr>
              <a:t> </a:t>
            </a:r>
            <a:r>
              <a:rPr sz="1000" spc="-65">
                <a:solidFill>
                  <a:srgbClr val="052369"/>
                </a:solidFill>
                <a:latin typeface="Geneva"/>
                <a:cs typeface="Geneva"/>
              </a:rPr>
              <a:t>the</a:t>
            </a:r>
            <a:r>
              <a:rPr sz="1000" spc="-80">
                <a:solidFill>
                  <a:srgbClr val="052369"/>
                </a:solidFill>
                <a:latin typeface="Geneva"/>
                <a:cs typeface="Geneva"/>
              </a:rPr>
              <a:t> </a:t>
            </a:r>
            <a:r>
              <a:rPr sz="1000" spc="-40">
                <a:solidFill>
                  <a:srgbClr val="052369"/>
                </a:solidFill>
                <a:latin typeface="Geneva"/>
                <a:cs typeface="Geneva"/>
              </a:rPr>
              <a:t>United</a:t>
            </a:r>
            <a:r>
              <a:rPr sz="1000" spc="-85">
                <a:solidFill>
                  <a:srgbClr val="052369"/>
                </a:solidFill>
                <a:latin typeface="Geneva"/>
                <a:cs typeface="Geneva"/>
              </a:rPr>
              <a:t> </a:t>
            </a:r>
            <a:r>
              <a:rPr sz="1000" spc="-45">
                <a:solidFill>
                  <a:srgbClr val="052369"/>
                </a:solidFill>
                <a:latin typeface="Geneva"/>
                <a:cs typeface="Geneva"/>
              </a:rPr>
              <a:t>States.</a:t>
            </a:r>
            <a:r>
              <a:rPr sz="1000" spc="-85">
                <a:solidFill>
                  <a:srgbClr val="052369"/>
                </a:solidFill>
                <a:latin typeface="Geneva"/>
                <a:cs typeface="Geneva"/>
              </a:rPr>
              <a:t> </a:t>
            </a:r>
            <a:r>
              <a:rPr sz="1000" spc="-15">
                <a:solidFill>
                  <a:srgbClr val="052369"/>
                </a:solidFill>
                <a:latin typeface="Geneva"/>
                <a:cs typeface="Geneva"/>
              </a:rPr>
              <a:t>This</a:t>
            </a:r>
            <a:r>
              <a:rPr sz="1000" spc="-80">
                <a:solidFill>
                  <a:srgbClr val="052369"/>
                </a:solidFill>
                <a:latin typeface="Geneva"/>
                <a:cs typeface="Geneva"/>
              </a:rPr>
              <a:t> </a:t>
            </a:r>
            <a:r>
              <a:rPr sz="1000" spc="-40">
                <a:solidFill>
                  <a:srgbClr val="052369"/>
                </a:solidFill>
                <a:latin typeface="Geneva"/>
                <a:cs typeface="Geneva"/>
              </a:rPr>
              <a:t>presentation</a:t>
            </a:r>
            <a:r>
              <a:rPr sz="1000" spc="-85">
                <a:solidFill>
                  <a:srgbClr val="052369"/>
                </a:solidFill>
                <a:latin typeface="Geneva"/>
                <a:cs typeface="Geneva"/>
              </a:rPr>
              <a:t> </a:t>
            </a:r>
            <a:r>
              <a:rPr sz="1000" spc="5">
                <a:solidFill>
                  <a:srgbClr val="052369"/>
                </a:solidFill>
                <a:latin typeface="Geneva"/>
                <a:cs typeface="Geneva"/>
              </a:rPr>
              <a:t>is</a:t>
            </a:r>
            <a:r>
              <a:rPr sz="1000" spc="-85">
                <a:solidFill>
                  <a:srgbClr val="052369"/>
                </a:solidFill>
                <a:latin typeface="Geneva"/>
                <a:cs typeface="Geneva"/>
              </a:rPr>
              <a:t> </a:t>
            </a:r>
            <a:r>
              <a:rPr sz="1000" spc="-60">
                <a:solidFill>
                  <a:srgbClr val="052369"/>
                </a:solidFill>
                <a:latin typeface="Geneva"/>
                <a:cs typeface="Geneva"/>
              </a:rPr>
              <a:t>not</a:t>
            </a:r>
            <a:r>
              <a:rPr sz="1000" spc="-80">
                <a:solidFill>
                  <a:srgbClr val="052369"/>
                </a:solidFill>
                <a:latin typeface="Geneva"/>
                <a:cs typeface="Geneva"/>
              </a:rPr>
              <a:t> </a:t>
            </a:r>
            <a:r>
              <a:rPr sz="1000" spc="-20">
                <a:solidFill>
                  <a:srgbClr val="052369"/>
                </a:solidFill>
                <a:latin typeface="Geneva"/>
                <a:cs typeface="Geneva"/>
              </a:rPr>
              <a:t>an</a:t>
            </a:r>
            <a:r>
              <a:rPr sz="1000" spc="-85">
                <a:solidFill>
                  <a:srgbClr val="052369"/>
                </a:solidFill>
                <a:latin typeface="Geneva"/>
                <a:cs typeface="Geneva"/>
              </a:rPr>
              <a:t> </a:t>
            </a:r>
            <a:r>
              <a:rPr sz="1000" spc="-45">
                <a:solidFill>
                  <a:srgbClr val="052369"/>
                </a:solidFill>
                <a:latin typeface="Geneva"/>
                <a:cs typeface="Geneva"/>
              </a:rPr>
              <a:t>offer</a:t>
            </a:r>
            <a:r>
              <a:rPr sz="1000" spc="-85">
                <a:solidFill>
                  <a:srgbClr val="052369"/>
                </a:solidFill>
                <a:latin typeface="Geneva"/>
                <a:cs typeface="Geneva"/>
              </a:rPr>
              <a:t> </a:t>
            </a:r>
            <a:r>
              <a:rPr sz="1000" spc="-45">
                <a:solidFill>
                  <a:srgbClr val="052369"/>
                </a:solidFill>
                <a:latin typeface="Geneva"/>
                <a:cs typeface="Geneva"/>
              </a:rPr>
              <a:t>of</a:t>
            </a:r>
            <a:r>
              <a:rPr sz="1000" spc="-85">
                <a:solidFill>
                  <a:srgbClr val="052369"/>
                </a:solidFill>
                <a:latin typeface="Geneva"/>
                <a:cs typeface="Geneva"/>
              </a:rPr>
              <a:t> </a:t>
            </a:r>
            <a:r>
              <a:rPr sz="1000" spc="-25">
                <a:solidFill>
                  <a:srgbClr val="052369"/>
                </a:solidFill>
                <a:latin typeface="Geneva"/>
                <a:cs typeface="Geneva"/>
              </a:rPr>
              <a:t>securities</a:t>
            </a:r>
            <a:r>
              <a:rPr sz="1000" spc="-80">
                <a:solidFill>
                  <a:srgbClr val="052369"/>
                </a:solidFill>
                <a:latin typeface="Geneva"/>
                <a:cs typeface="Geneva"/>
              </a:rPr>
              <a:t> </a:t>
            </a:r>
            <a:r>
              <a:rPr sz="1000" spc="-45">
                <a:solidFill>
                  <a:srgbClr val="052369"/>
                </a:solidFill>
                <a:latin typeface="Geneva"/>
                <a:cs typeface="Geneva"/>
              </a:rPr>
              <a:t>for</a:t>
            </a:r>
            <a:r>
              <a:rPr sz="1000" spc="-85">
                <a:solidFill>
                  <a:srgbClr val="052369"/>
                </a:solidFill>
                <a:latin typeface="Geneva"/>
                <a:cs typeface="Geneva"/>
              </a:rPr>
              <a:t> </a:t>
            </a:r>
            <a:r>
              <a:rPr sz="1000" spc="-10">
                <a:solidFill>
                  <a:srgbClr val="052369"/>
                </a:solidFill>
                <a:latin typeface="Geneva"/>
                <a:cs typeface="Geneva"/>
              </a:rPr>
              <a:t>sale</a:t>
            </a:r>
            <a:r>
              <a:rPr sz="1000" spc="-85">
                <a:solidFill>
                  <a:srgbClr val="052369"/>
                </a:solidFill>
                <a:latin typeface="Geneva"/>
                <a:cs typeface="Geneva"/>
              </a:rPr>
              <a:t> </a:t>
            </a:r>
            <a:r>
              <a:rPr sz="1000" spc="-10">
                <a:solidFill>
                  <a:srgbClr val="052369"/>
                </a:solidFill>
                <a:latin typeface="Geneva"/>
                <a:cs typeface="Geneva"/>
              </a:rPr>
              <a:t>in</a:t>
            </a:r>
            <a:r>
              <a:rPr sz="1000" spc="-8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40">
                <a:solidFill>
                  <a:srgbClr val="052369"/>
                </a:solidFill>
                <a:latin typeface="Geneva"/>
                <a:cs typeface="Geneva"/>
              </a:rPr>
              <a:t>United</a:t>
            </a:r>
            <a:r>
              <a:rPr sz="1000" spc="-85">
                <a:solidFill>
                  <a:srgbClr val="052369"/>
                </a:solidFill>
                <a:latin typeface="Geneva"/>
                <a:cs typeface="Geneva"/>
              </a:rPr>
              <a:t> </a:t>
            </a:r>
            <a:r>
              <a:rPr sz="1000" spc="-45">
                <a:solidFill>
                  <a:srgbClr val="052369"/>
                </a:solidFill>
                <a:latin typeface="Geneva"/>
                <a:cs typeface="Geneva"/>
              </a:rPr>
              <a:t>States.</a:t>
            </a:r>
            <a:r>
              <a:rPr sz="1000" spc="-85">
                <a:solidFill>
                  <a:srgbClr val="052369"/>
                </a:solidFill>
                <a:latin typeface="Geneva"/>
                <a:cs typeface="Geneva"/>
              </a:rPr>
              <a:t> </a:t>
            </a:r>
            <a:r>
              <a:rPr sz="1000" spc="-15">
                <a:solidFill>
                  <a:srgbClr val="052369"/>
                </a:solidFill>
                <a:latin typeface="Geneva"/>
                <a:cs typeface="Geneva"/>
              </a:rPr>
              <a:t>This</a:t>
            </a:r>
            <a:r>
              <a:rPr sz="1000" spc="-80">
                <a:solidFill>
                  <a:srgbClr val="052369"/>
                </a:solidFill>
                <a:latin typeface="Geneva"/>
                <a:cs typeface="Geneva"/>
              </a:rPr>
              <a:t> </a:t>
            </a:r>
            <a:r>
              <a:rPr sz="1000" spc="-40">
                <a:solidFill>
                  <a:srgbClr val="052369"/>
                </a:solidFill>
                <a:latin typeface="Geneva"/>
                <a:cs typeface="Geneva"/>
              </a:rPr>
              <a:t>presentation</a:t>
            </a:r>
            <a:r>
              <a:rPr sz="1000" spc="-85">
                <a:solidFill>
                  <a:srgbClr val="052369"/>
                </a:solidFill>
                <a:latin typeface="Geneva"/>
                <a:cs typeface="Geneva"/>
              </a:rPr>
              <a:t> </a:t>
            </a:r>
            <a:r>
              <a:rPr sz="1000" spc="-25">
                <a:solidFill>
                  <a:srgbClr val="052369"/>
                </a:solidFill>
                <a:latin typeface="Geneva"/>
                <a:cs typeface="Geneva"/>
              </a:rPr>
              <a:t>does</a:t>
            </a:r>
            <a:r>
              <a:rPr sz="1000" spc="-85">
                <a:solidFill>
                  <a:srgbClr val="052369"/>
                </a:solidFill>
                <a:latin typeface="Geneva"/>
                <a:cs typeface="Geneva"/>
              </a:rPr>
              <a:t> </a:t>
            </a:r>
            <a:r>
              <a:rPr sz="1000" spc="-60">
                <a:solidFill>
                  <a:srgbClr val="052369"/>
                </a:solidFill>
                <a:latin typeface="Geneva"/>
                <a:cs typeface="Geneva"/>
              </a:rPr>
              <a:t>not</a:t>
            </a:r>
            <a:r>
              <a:rPr sz="1000" spc="-80">
                <a:solidFill>
                  <a:srgbClr val="052369"/>
                </a:solidFill>
                <a:latin typeface="Geneva"/>
                <a:cs typeface="Geneva"/>
              </a:rPr>
              <a:t> </a:t>
            </a:r>
            <a:r>
              <a:rPr sz="1000" spc="-50">
                <a:solidFill>
                  <a:srgbClr val="052369"/>
                </a:solidFill>
                <a:latin typeface="Geneva"/>
                <a:cs typeface="Geneva"/>
              </a:rPr>
              <a:t>constitute</a:t>
            </a:r>
            <a:r>
              <a:rPr sz="1000" spc="-85">
                <a:solidFill>
                  <a:srgbClr val="052369"/>
                </a:solidFill>
                <a:latin typeface="Geneva"/>
                <a:cs typeface="Geneva"/>
              </a:rPr>
              <a:t> </a:t>
            </a:r>
            <a:r>
              <a:rPr sz="1000" spc="-40">
                <a:solidFill>
                  <a:srgbClr val="052369"/>
                </a:solidFill>
                <a:latin typeface="Geneva"/>
                <a:cs typeface="Geneva"/>
              </a:rPr>
              <a:t>or</a:t>
            </a:r>
            <a:r>
              <a:rPr sz="1000" spc="-85">
                <a:solidFill>
                  <a:srgbClr val="052369"/>
                </a:solidFill>
                <a:latin typeface="Geneva"/>
                <a:cs typeface="Geneva"/>
              </a:rPr>
              <a:t> </a:t>
            </a:r>
            <a:r>
              <a:rPr sz="1000" spc="-35">
                <a:solidFill>
                  <a:srgbClr val="052369"/>
                </a:solidFill>
                <a:latin typeface="Geneva"/>
                <a:cs typeface="Geneva"/>
              </a:rPr>
              <a:t>form</a:t>
            </a:r>
            <a:r>
              <a:rPr sz="1000" spc="-80">
                <a:solidFill>
                  <a:srgbClr val="052369"/>
                </a:solidFill>
                <a:latin typeface="Geneva"/>
                <a:cs typeface="Geneva"/>
              </a:rPr>
              <a:t> </a:t>
            </a:r>
            <a:r>
              <a:rPr sz="1000" spc="-45">
                <a:solidFill>
                  <a:srgbClr val="052369"/>
                </a:solidFill>
                <a:latin typeface="Geneva"/>
                <a:cs typeface="Geneva"/>
              </a:rPr>
              <a:t>part</a:t>
            </a:r>
            <a:r>
              <a:rPr sz="1000" spc="-85">
                <a:solidFill>
                  <a:srgbClr val="052369"/>
                </a:solidFill>
                <a:latin typeface="Geneva"/>
                <a:cs typeface="Geneva"/>
              </a:rPr>
              <a:t> </a:t>
            </a:r>
            <a:r>
              <a:rPr sz="1000" spc="-45">
                <a:solidFill>
                  <a:srgbClr val="052369"/>
                </a:solidFill>
                <a:latin typeface="Geneva"/>
                <a:cs typeface="Geneva"/>
              </a:rPr>
              <a:t>of</a:t>
            </a:r>
            <a:r>
              <a:rPr sz="1000" spc="-85">
                <a:solidFill>
                  <a:srgbClr val="052369"/>
                </a:solidFill>
                <a:latin typeface="Geneva"/>
                <a:cs typeface="Geneva"/>
              </a:rPr>
              <a:t> </a:t>
            </a:r>
            <a:r>
              <a:rPr sz="1000" spc="-50">
                <a:solidFill>
                  <a:srgbClr val="052369"/>
                </a:solidFill>
                <a:latin typeface="Geneva"/>
                <a:cs typeface="Geneva"/>
              </a:rPr>
              <a:t>any</a:t>
            </a:r>
            <a:r>
              <a:rPr sz="1000" spc="-85">
                <a:solidFill>
                  <a:srgbClr val="052369"/>
                </a:solidFill>
                <a:latin typeface="Geneva"/>
                <a:cs typeface="Geneva"/>
              </a:rPr>
              <a:t> </a:t>
            </a:r>
            <a:r>
              <a:rPr sz="1000" spc="-45">
                <a:solidFill>
                  <a:srgbClr val="052369"/>
                </a:solidFill>
                <a:latin typeface="Geneva"/>
                <a:cs typeface="Geneva"/>
              </a:rPr>
              <a:t>offer  for</a:t>
            </a:r>
            <a:r>
              <a:rPr sz="1000" spc="-75">
                <a:solidFill>
                  <a:srgbClr val="052369"/>
                </a:solidFill>
                <a:latin typeface="Geneva"/>
                <a:cs typeface="Geneva"/>
              </a:rPr>
              <a:t> </a:t>
            </a:r>
            <a:r>
              <a:rPr sz="1000" spc="-10">
                <a:solidFill>
                  <a:srgbClr val="052369"/>
                </a:solidFill>
                <a:latin typeface="Geneva"/>
                <a:cs typeface="Geneva"/>
              </a:rPr>
              <a:t>sale</a:t>
            </a:r>
            <a:r>
              <a:rPr sz="1000" spc="-70">
                <a:solidFill>
                  <a:srgbClr val="052369"/>
                </a:solidFill>
                <a:latin typeface="Geneva"/>
                <a:cs typeface="Geneva"/>
              </a:rPr>
              <a:t> </a:t>
            </a:r>
            <a:r>
              <a:rPr sz="1000" spc="-40">
                <a:solidFill>
                  <a:srgbClr val="052369"/>
                </a:solidFill>
                <a:latin typeface="Geneva"/>
                <a:cs typeface="Geneva"/>
              </a:rPr>
              <a:t>or</a:t>
            </a:r>
            <a:r>
              <a:rPr sz="1000" spc="-75">
                <a:solidFill>
                  <a:srgbClr val="052369"/>
                </a:solidFill>
                <a:latin typeface="Geneva"/>
                <a:cs typeface="Geneva"/>
              </a:rPr>
              <a:t> </a:t>
            </a:r>
            <a:r>
              <a:rPr sz="1000" spc="-30">
                <a:solidFill>
                  <a:srgbClr val="052369"/>
                </a:solidFill>
                <a:latin typeface="Geneva"/>
                <a:cs typeface="Geneva"/>
              </a:rPr>
              <a:t>subscription</a:t>
            </a:r>
            <a:r>
              <a:rPr sz="1000" spc="-70">
                <a:solidFill>
                  <a:srgbClr val="052369"/>
                </a:solidFill>
                <a:latin typeface="Geneva"/>
                <a:cs typeface="Geneva"/>
              </a:rPr>
              <a:t> </a:t>
            </a:r>
            <a:r>
              <a:rPr sz="1000" spc="-40">
                <a:solidFill>
                  <a:srgbClr val="052369"/>
                </a:solidFill>
                <a:latin typeface="Geneva"/>
                <a:cs typeface="Geneva"/>
              </a:rPr>
              <a:t>or</a:t>
            </a:r>
            <a:r>
              <a:rPr sz="1000" spc="-70">
                <a:solidFill>
                  <a:srgbClr val="052369"/>
                </a:solidFill>
                <a:latin typeface="Geneva"/>
                <a:cs typeface="Geneva"/>
              </a:rPr>
              <a:t> </a:t>
            </a:r>
            <a:r>
              <a:rPr sz="1000" spc="-50">
                <a:solidFill>
                  <a:srgbClr val="052369"/>
                </a:solidFill>
                <a:latin typeface="Geneva"/>
                <a:cs typeface="Geneva"/>
              </a:rPr>
              <a:t>any</a:t>
            </a:r>
            <a:r>
              <a:rPr sz="1000" spc="-75">
                <a:solidFill>
                  <a:srgbClr val="052369"/>
                </a:solidFill>
                <a:latin typeface="Geneva"/>
                <a:cs typeface="Geneva"/>
              </a:rPr>
              <a:t> </a:t>
            </a:r>
            <a:r>
              <a:rPr sz="1000" spc="-30">
                <a:solidFill>
                  <a:srgbClr val="052369"/>
                </a:solidFill>
                <a:latin typeface="Geneva"/>
                <a:cs typeface="Geneva"/>
              </a:rPr>
              <a:t>solicitation</a:t>
            </a:r>
            <a:r>
              <a:rPr sz="1000" spc="-70">
                <a:solidFill>
                  <a:srgbClr val="052369"/>
                </a:solidFill>
                <a:latin typeface="Geneva"/>
                <a:cs typeface="Geneva"/>
              </a:rPr>
              <a:t> </a:t>
            </a:r>
            <a:r>
              <a:rPr sz="1000" spc="-45">
                <a:solidFill>
                  <a:srgbClr val="052369"/>
                </a:solidFill>
                <a:latin typeface="Geneva"/>
                <a:cs typeface="Geneva"/>
              </a:rPr>
              <a:t>of</a:t>
            </a:r>
            <a:r>
              <a:rPr sz="1000" spc="-75">
                <a:solidFill>
                  <a:srgbClr val="052369"/>
                </a:solidFill>
                <a:latin typeface="Geneva"/>
                <a:cs typeface="Geneva"/>
              </a:rPr>
              <a:t> </a:t>
            </a:r>
            <a:r>
              <a:rPr sz="1000" spc="-50">
                <a:solidFill>
                  <a:srgbClr val="052369"/>
                </a:solidFill>
                <a:latin typeface="Geneva"/>
                <a:cs typeface="Geneva"/>
              </a:rPr>
              <a:t>any</a:t>
            </a:r>
            <a:r>
              <a:rPr sz="1000" spc="-70">
                <a:solidFill>
                  <a:srgbClr val="052369"/>
                </a:solidFill>
                <a:latin typeface="Geneva"/>
                <a:cs typeface="Geneva"/>
              </a:rPr>
              <a:t> </a:t>
            </a:r>
            <a:r>
              <a:rPr sz="1000" spc="-45">
                <a:solidFill>
                  <a:srgbClr val="052369"/>
                </a:solidFill>
                <a:latin typeface="Geneva"/>
                <a:cs typeface="Geneva"/>
              </a:rPr>
              <a:t>offer</a:t>
            </a:r>
            <a:r>
              <a:rPr sz="1000" spc="-70">
                <a:solidFill>
                  <a:srgbClr val="052369"/>
                </a:solidFill>
                <a:latin typeface="Geneva"/>
                <a:cs typeface="Geneva"/>
              </a:rPr>
              <a:t> </a:t>
            </a:r>
            <a:r>
              <a:rPr sz="1000" spc="-85">
                <a:solidFill>
                  <a:srgbClr val="052369"/>
                </a:solidFill>
                <a:latin typeface="Geneva"/>
                <a:cs typeface="Geneva"/>
              </a:rPr>
              <a:t>to</a:t>
            </a:r>
            <a:r>
              <a:rPr sz="1000" spc="-75">
                <a:solidFill>
                  <a:srgbClr val="052369"/>
                </a:solidFill>
                <a:latin typeface="Geneva"/>
                <a:cs typeface="Geneva"/>
              </a:rPr>
              <a:t> </a:t>
            </a:r>
            <a:r>
              <a:rPr sz="1000" spc="-55">
                <a:solidFill>
                  <a:srgbClr val="052369"/>
                </a:solidFill>
                <a:latin typeface="Geneva"/>
                <a:cs typeface="Geneva"/>
              </a:rPr>
              <a:t>buy</a:t>
            </a:r>
            <a:r>
              <a:rPr sz="1000" spc="-70">
                <a:solidFill>
                  <a:srgbClr val="052369"/>
                </a:solidFill>
                <a:latin typeface="Geneva"/>
                <a:cs typeface="Geneva"/>
              </a:rPr>
              <a:t> </a:t>
            </a:r>
            <a:r>
              <a:rPr sz="1000" spc="-40">
                <a:solidFill>
                  <a:srgbClr val="052369"/>
                </a:solidFill>
                <a:latin typeface="Geneva"/>
                <a:cs typeface="Geneva"/>
              </a:rPr>
              <a:t>or</a:t>
            </a:r>
            <a:r>
              <a:rPr sz="1000" spc="-75">
                <a:solidFill>
                  <a:srgbClr val="052369"/>
                </a:solidFill>
                <a:latin typeface="Geneva"/>
                <a:cs typeface="Geneva"/>
              </a:rPr>
              <a:t> </a:t>
            </a:r>
            <a:r>
              <a:rPr sz="1000" spc="-25">
                <a:solidFill>
                  <a:srgbClr val="052369"/>
                </a:solidFill>
                <a:latin typeface="Geneva"/>
                <a:cs typeface="Geneva"/>
              </a:rPr>
              <a:t>subscribe</a:t>
            </a:r>
            <a:r>
              <a:rPr sz="1000" spc="-70">
                <a:solidFill>
                  <a:srgbClr val="052369"/>
                </a:solidFill>
                <a:latin typeface="Geneva"/>
                <a:cs typeface="Geneva"/>
              </a:rPr>
              <a:t> </a:t>
            </a:r>
            <a:r>
              <a:rPr sz="1000" spc="-45">
                <a:solidFill>
                  <a:srgbClr val="052369"/>
                </a:solidFill>
                <a:latin typeface="Geneva"/>
                <a:cs typeface="Geneva"/>
              </a:rPr>
              <a:t>for</a:t>
            </a:r>
            <a:r>
              <a:rPr sz="1000" spc="-70">
                <a:solidFill>
                  <a:srgbClr val="052369"/>
                </a:solidFill>
                <a:latin typeface="Geneva"/>
                <a:cs typeface="Geneva"/>
              </a:rPr>
              <a:t> </a:t>
            </a:r>
            <a:r>
              <a:rPr sz="1000" spc="-50">
                <a:solidFill>
                  <a:srgbClr val="052369"/>
                </a:solidFill>
                <a:latin typeface="Geneva"/>
                <a:cs typeface="Geneva"/>
              </a:rPr>
              <a:t>any</a:t>
            </a:r>
            <a:r>
              <a:rPr sz="1000" spc="-75">
                <a:solidFill>
                  <a:srgbClr val="052369"/>
                </a:solidFill>
                <a:latin typeface="Geneva"/>
                <a:cs typeface="Geneva"/>
              </a:rPr>
              <a:t> </a:t>
            </a:r>
            <a:r>
              <a:rPr sz="1000" spc="-25">
                <a:solidFill>
                  <a:srgbClr val="052369"/>
                </a:solidFill>
                <a:latin typeface="Geneva"/>
                <a:cs typeface="Geneva"/>
              </a:rPr>
              <a:t>securities</a:t>
            </a:r>
            <a:r>
              <a:rPr sz="1000" spc="-70">
                <a:solidFill>
                  <a:srgbClr val="052369"/>
                </a:solidFill>
                <a:latin typeface="Geneva"/>
                <a:cs typeface="Geneva"/>
              </a:rPr>
              <a:t> </a:t>
            </a:r>
            <a:r>
              <a:rPr sz="1000" spc="-25">
                <a:solidFill>
                  <a:srgbClr val="052369"/>
                </a:solidFill>
                <a:latin typeface="Geneva"/>
                <a:cs typeface="Geneva"/>
              </a:rPr>
              <a:t>and</a:t>
            </a:r>
            <a:r>
              <a:rPr sz="1000" spc="-75">
                <a:solidFill>
                  <a:srgbClr val="052369"/>
                </a:solidFill>
                <a:latin typeface="Geneva"/>
                <a:cs typeface="Geneva"/>
              </a:rPr>
              <a:t> </a:t>
            </a:r>
            <a:r>
              <a:rPr sz="1000" spc="-40">
                <a:solidFill>
                  <a:srgbClr val="052369"/>
                </a:solidFill>
                <a:latin typeface="Geneva"/>
                <a:cs typeface="Geneva"/>
              </a:rPr>
              <a:t>neither</a:t>
            </a:r>
            <a:r>
              <a:rPr sz="1000" spc="-70">
                <a:solidFill>
                  <a:srgbClr val="052369"/>
                </a:solidFill>
                <a:latin typeface="Geneva"/>
                <a:cs typeface="Geneva"/>
              </a:rPr>
              <a:t> </a:t>
            </a:r>
            <a:r>
              <a:rPr sz="1000" spc="-35">
                <a:solidFill>
                  <a:srgbClr val="052369"/>
                </a:solidFill>
                <a:latin typeface="Geneva"/>
                <a:cs typeface="Geneva"/>
              </a:rPr>
              <a:t>this</a:t>
            </a:r>
            <a:r>
              <a:rPr sz="1000" spc="-70">
                <a:solidFill>
                  <a:srgbClr val="052369"/>
                </a:solidFill>
                <a:latin typeface="Geneva"/>
                <a:cs typeface="Geneva"/>
              </a:rPr>
              <a:t> </a:t>
            </a:r>
            <a:r>
              <a:rPr sz="1000" spc="-40">
                <a:solidFill>
                  <a:srgbClr val="052369"/>
                </a:solidFill>
                <a:latin typeface="Geneva"/>
                <a:cs typeface="Geneva"/>
              </a:rPr>
              <a:t>document</a:t>
            </a:r>
            <a:r>
              <a:rPr sz="1000" spc="-75">
                <a:solidFill>
                  <a:srgbClr val="052369"/>
                </a:solidFill>
                <a:latin typeface="Geneva"/>
                <a:cs typeface="Geneva"/>
              </a:rPr>
              <a:t> </a:t>
            </a:r>
            <a:r>
              <a:rPr sz="1000" spc="-35">
                <a:solidFill>
                  <a:srgbClr val="052369"/>
                </a:solidFill>
                <a:latin typeface="Geneva"/>
                <a:cs typeface="Geneva"/>
              </a:rPr>
              <a:t>nor</a:t>
            </a:r>
            <a:r>
              <a:rPr sz="1000" spc="-70">
                <a:solidFill>
                  <a:srgbClr val="052369"/>
                </a:solidFill>
                <a:latin typeface="Geneva"/>
                <a:cs typeface="Geneva"/>
              </a:rPr>
              <a:t> </a:t>
            </a:r>
            <a:r>
              <a:rPr sz="1000" spc="-50">
                <a:solidFill>
                  <a:srgbClr val="052369"/>
                </a:solidFill>
                <a:latin typeface="Geneva"/>
                <a:cs typeface="Geneva"/>
              </a:rPr>
              <a:t>any</a:t>
            </a:r>
            <a:r>
              <a:rPr sz="1000" spc="-75">
                <a:solidFill>
                  <a:srgbClr val="052369"/>
                </a:solidFill>
                <a:latin typeface="Geneva"/>
                <a:cs typeface="Geneva"/>
              </a:rPr>
              <a:t> </a:t>
            </a:r>
            <a:r>
              <a:rPr sz="1000" spc="-45">
                <a:solidFill>
                  <a:srgbClr val="052369"/>
                </a:solidFill>
                <a:latin typeface="Geneva"/>
                <a:cs typeface="Geneva"/>
              </a:rPr>
              <a:t>part</a:t>
            </a:r>
            <a:r>
              <a:rPr sz="1000" spc="-70">
                <a:solidFill>
                  <a:srgbClr val="052369"/>
                </a:solidFill>
                <a:latin typeface="Geneva"/>
                <a:cs typeface="Geneva"/>
              </a:rPr>
              <a:t> </a:t>
            </a:r>
            <a:r>
              <a:rPr sz="1000" spc="-45">
                <a:solidFill>
                  <a:srgbClr val="052369"/>
                </a:solidFill>
                <a:latin typeface="Geneva"/>
                <a:cs typeface="Geneva"/>
              </a:rPr>
              <a:t>of</a:t>
            </a:r>
            <a:r>
              <a:rPr sz="1000" spc="-70">
                <a:solidFill>
                  <a:srgbClr val="052369"/>
                </a:solidFill>
                <a:latin typeface="Geneva"/>
                <a:cs typeface="Geneva"/>
              </a:rPr>
              <a:t> </a:t>
            </a:r>
            <a:r>
              <a:rPr sz="1000" spc="-50">
                <a:solidFill>
                  <a:srgbClr val="052369"/>
                </a:solidFill>
                <a:latin typeface="Geneva"/>
                <a:cs typeface="Geneva"/>
              </a:rPr>
              <a:t>it</a:t>
            </a:r>
            <a:r>
              <a:rPr sz="1000" spc="-75">
                <a:solidFill>
                  <a:srgbClr val="052369"/>
                </a:solidFill>
                <a:latin typeface="Geneva"/>
                <a:cs typeface="Geneva"/>
              </a:rPr>
              <a:t> </a:t>
            </a:r>
            <a:r>
              <a:rPr sz="1000" spc="-30">
                <a:solidFill>
                  <a:srgbClr val="052369"/>
                </a:solidFill>
                <a:latin typeface="Geneva"/>
                <a:cs typeface="Geneva"/>
              </a:rPr>
              <a:t>forms</a:t>
            </a:r>
            <a:r>
              <a:rPr sz="1000" spc="-70">
                <a:solidFill>
                  <a:srgbClr val="052369"/>
                </a:solidFill>
                <a:latin typeface="Geneva"/>
                <a:cs typeface="Geneva"/>
              </a:rPr>
              <a:t> </a:t>
            </a:r>
            <a:r>
              <a:rPr sz="1000" spc="-65">
                <a:solidFill>
                  <a:srgbClr val="052369"/>
                </a:solidFill>
                <a:latin typeface="Geneva"/>
                <a:cs typeface="Geneva"/>
              </a:rPr>
              <a:t>the</a:t>
            </a:r>
            <a:r>
              <a:rPr sz="1000" spc="-75">
                <a:solidFill>
                  <a:srgbClr val="052369"/>
                </a:solidFill>
                <a:latin typeface="Geneva"/>
                <a:cs typeface="Geneva"/>
              </a:rPr>
              <a:t> </a:t>
            </a:r>
            <a:r>
              <a:rPr sz="1000" spc="-10">
                <a:solidFill>
                  <a:srgbClr val="052369"/>
                </a:solidFill>
                <a:latin typeface="Geneva"/>
                <a:cs typeface="Geneva"/>
              </a:rPr>
              <a:t>basis</a:t>
            </a:r>
            <a:r>
              <a:rPr sz="1000" spc="-70">
                <a:solidFill>
                  <a:srgbClr val="052369"/>
                </a:solidFill>
                <a:latin typeface="Geneva"/>
                <a:cs typeface="Geneva"/>
              </a:rPr>
              <a:t> </a:t>
            </a:r>
            <a:r>
              <a:rPr sz="1000" spc="-45">
                <a:solidFill>
                  <a:srgbClr val="052369"/>
                </a:solidFill>
                <a:latin typeface="Geneva"/>
                <a:cs typeface="Geneva"/>
              </a:rPr>
              <a:t>of</a:t>
            </a:r>
            <a:r>
              <a:rPr sz="1000" spc="-70">
                <a:solidFill>
                  <a:srgbClr val="052369"/>
                </a:solidFill>
                <a:latin typeface="Geneva"/>
                <a:cs typeface="Geneva"/>
              </a:rPr>
              <a:t> </a:t>
            </a:r>
            <a:r>
              <a:rPr sz="1000" spc="-40">
                <a:solidFill>
                  <a:srgbClr val="052369"/>
                </a:solidFill>
                <a:latin typeface="Geneva"/>
                <a:cs typeface="Geneva"/>
              </a:rPr>
              <a:t>or</a:t>
            </a:r>
            <a:r>
              <a:rPr sz="1000" spc="-75">
                <a:solidFill>
                  <a:srgbClr val="052369"/>
                </a:solidFill>
                <a:latin typeface="Geneva"/>
                <a:cs typeface="Geneva"/>
              </a:rPr>
              <a:t> </a:t>
            </a:r>
            <a:r>
              <a:rPr sz="1000" spc="-50">
                <a:solidFill>
                  <a:srgbClr val="052369"/>
                </a:solidFill>
                <a:latin typeface="Geneva"/>
                <a:cs typeface="Geneva"/>
              </a:rPr>
              <a:t>may</a:t>
            </a:r>
            <a:r>
              <a:rPr sz="1000" spc="-70">
                <a:solidFill>
                  <a:srgbClr val="052369"/>
                </a:solidFill>
                <a:latin typeface="Geneva"/>
                <a:cs typeface="Geneva"/>
              </a:rPr>
              <a:t> </a:t>
            </a:r>
            <a:r>
              <a:rPr sz="1000" spc="-45">
                <a:solidFill>
                  <a:srgbClr val="052369"/>
                </a:solidFill>
                <a:latin typeface="Geneva"/>
                <a:cs typeface="Geneva"/>
              </a:rPr>
              <a:t>be</a:t>
            </a:r>
            <a:r>
              <a:rPr sz="1000" spc="-70">
                <a:solidFill>
                  <a:srgbClr val="052369"/>
                </a:solidFill>
                <a:latin typeface="Geneva"/>
                <a:cs typeface="Geneva"/>
              </a:rPr>
              <a:t> </a:t>
            </a:r>
            <a:r>
              <a:rPr sz="1000" spc="-25">
                <a:solidFill>
                  <a:srgbClr val="052369"/>
                </a:solidFill>
                <a:latin typeface="Geneva"/>
                <a:cs typeface="Geneva"/>
              </a:rPr>
              <a:t>relied</a:t>
            </a:r>
            <a:r>
              <a:rPr sz="1000" spc="-75">
                <a:solidFill>
                  <a:srgbClr val="052369"/>
                </a:solidFill>
                <a:latin typeface="Geneva"/>
                <a:cs typeface="Geneva"/>
              </a:rPr>
              <a:t> </a:t>
            </a:r>
            <a:r>
              <a:rPr sz="1000" spc="-35">
                <a:solidFill>
                  <a:srgbClr val="052369"/>
                </a:solidFill>
                <a:latin typeface="Geneva"/>
                <a:cs typeface="Geneva"/>
              </a:rPr>
              <a:t>on</a:t>
            </a:r>
            <a:r>
              <a:rPr sz="1000" spc="-70">
                <a:solidFill>
                  <a:srgbClr val="052369"/>
                </a:solidFill>
                <a:latin typeface="Geneva"/>
                <a:cs typeface="Geneva"/>
              </a:rPr>
              <a:t> </a:t>
            </a:r>
            <a:r>
              <a:rPr sz="1000" spc="-10">
                <a:solidFill>
                  <a:srgbClr val="052369"/>
                </a:solidFill>
                <a:latin typeface="Geneva"/>
                <a:cs typeface="Geneva"/>
              </a:rPr>
              <a:t>in</a:t>
            </a:r>
            <a:r>
              <a:rPr sz="1000" spc="-75">
                <a:solidFill>
                  <a:srgbClr val="052369"/>
                </a:solidFill>
                <a:latin typeface="Geneva"/>
                <a:cs typeface="Geneva"/>
              </a:rPr>
              <a:t> </a:t>
            </a:r>
            <a:r>
              <a:rPr sz="1000" spc="-35">
                <a:solidFill>
                  <a:srgbClr val="052369"/>
                </a:solidFill>
                <a:latin typeface="Geneva"/>
                <a:cs typeface="Geneva"/>
              </a:rPr>
              <a:t>connection</a:t>
            </a:r>
            <a:r>
              <a:rPr sz="1000" spc="-70">
                <a:solidFill>
                  <a:srgbClr val="052369"/>
                </a:solidFill>
                <a:latin typeface="Geneva"/>
                <a:cs typeface="Geneva"/>
              </a:rPr>
              <a:t> </a:t>
            </a:r>
            <a:r>
              <a:rPr sz="1000" spc="-40">
                <a:solidFill>
                  <a:srgbClr val="052369"/>
                </a:solidFill>
                <a:latin typeface="Geneva"/>
                <a:cs typeface="Geneva"/>
              </a:rPr>
              <a:t>with</a:t>
            </a:r>
            <a:r>
              <a:rPr sz="1000" spc="-70">
                <a:solidFill>
                  <a:srgbClr val="052369"/>
                </a:solidFill>
                <a:latin typeface="Geneva"/>
                <a:cs typeface="Geneva"/>
              </a:rPr>
              <a:t> </a:t>
            </a:r>
            <a:r>
              <a:rPr sz="1000" spc="-40">
                <a:solidFill>
                  <a:srgbClr val="052369"/>
                </a:solidFill>
                <a:latin typeface="Geneva"/>
                <a:cs typeface="Geneva"/>
              </a:rPr>
              <a:t>or</a:t>
            </a:r>
            <a:r>
              <a:rPr sz="1000" spc="-75">
                <a:solidFill>
                  <a:srgbClr val="052369"/>
                </a:solidFill>
                <a:latin typeface="Geneva"/>
                <a:cs typeface="Geneva"/>
              </a:rPr>
              <a:t> </a:t>
            </a:r>
            <a:r>
              <a:rPr sz="1000" spc="-45">
                <a:solidFill>
                  <a:srgbClr val="052369"/>
                </a:solidFill>
                <a:latin typeface="Geneva"/>
                <a:cs typeface="Geneva"/>
              </a:rPr>
              <a:t>act</a:t>
            </a:r>
            <a:r>
              <a:rPr sz="1000" spc="-70">
                <a:solidFill>
                  <a:srgbClr val="052369"/>
                </a:solidFill>
                <a:latin typeface="Geneva"/>
                <a:cs typeface="Geneva"/>
              </a:rPr>
              <a:t> </a:t>
            </a:r>
            <a:r>
              <a:rPr sz="1000" spc="-5">
                <a:solidFill>
                  <a:srgbClr val="052369"/>
                </a:solidFill>
                <a:latin typeface="Geneva"/>
                <a:cs typeface="Geneva"/>
              </a:rPr>
              <a:t>as  </a:t>
            </a:r>
            <a:r>
              <a:rPr sz="1000" spc="-20">
                <a:solidFill>
                  <a:srgbClr val="052369"/>
                </a:solidFill>
                <a:latin typeface="Geneva"/>
                <a:cs typeface="Geneva"/>
              </a:rPr>
              <a:t>an</a:t>
            </a:r>
            <a:r>
              <a:rPr sz="1000" spc="-85">
                <a:solidFill>
                  <a:srgbClr val="052369"/>
                </a:solidFill>
                <a:latin typeface="Geneva"/>
                <a:cs typeface="Geneva"/>
              </a:rPr>
              <a:t> </a:t>
            </a:r>
            <a:r>
              <a:rPr sz="1000" spc="-35">
                <a:solidFill>
                  <a:srgbClr val="052369"/>
                </a:solidFill>
                <a:latin typeface="Geneva"/>
                <a:cs typeface="Geneva"/>
              </a:rPr>
              <a:t>inducement</a:t>
            </a:r>
            <a:r>
              <a:rPr sz="1000" spc="-85">
                <a:solidFill>
                  <a:srgbClr val="052369"/>
                </a:solidFill>
                <a:latin typeface="Geneva"/>
                <a:cs typeface="Geneva"/>
              </a:rPr>
              <a:t> to </a:t>
            </a:r>
            <a:r>
              <a:rPr sz="1000" spc="-55">
                <a:solidFill>
                  <a:srgbClr val="052369"/>
                </a:solidFill>
                <a:latin typeface="Geneva"/>
                <a:cs typeface="Geneva"/>
              </a:rPr>
              <a:t>enter</a:t>
            </a:r>
            <a:r>
              <a:rPr sz="1000" spc="-80">
                <a:solidFill>
                  <a:srgbClr val="052369"/>
                </a:solidFill>
                <a:latin typeface="Geneva"/>
                <a:cs typeface="Geneva"/>
              </a:rPr>
              <a:t> </a:t>
            </a:r>
            <a:r>
              <a:rPr sz="1000" spc="-45">
                <a:solidFill>
                  <a:srgbClr val="052369"/>
                </a:solidFill>
                <a:latin typeface="Geneva"/>
                <a:cs typeface="Geneva"/>
              </a:rPr>
              <a:t>into</a:t>
            </a:r>
            <a:r>
              <a:rPr sz="1000" spc="-85">
                <a:solidFill>
                  <a:srgbClr val="052369"/>
                </a:solidFill>
                <a:latin typeface="Geneva"/>
                <a:cs typeface="Geneva"/>
              </a:rPr>
              <a:t> </a:t>
            </a:r>
            <a:r>
              <a:rPr sz="1000" spc="-50">
                <a:solidFill>
                  <a:srgbClr val="052369"/>
                </a:solidFill>
                <a:latin typeface="Geneva"/>
                <a:cs typeface="Geneva"/>
              </a:rPr>
              <a:t>any</a:t>
            </a:r>
            <a:r>
              <a:rPr sz="1000" spc="-85">
                <a:solidFill>
                  <a:srgbClr val="052369"/>
                </a:solidFill>
                <a:latin typeface="Geneva"/>
                <a:cs typeface="Geneva"/>
              </a:rPr>
              <a:t> </a:t>
            </a:r>
            <a:r>
              <a:rPr sz="1000" spc="-45">
                <a:solidFill>
                  <a:srgbClr val="052369"/>
                </a:solidFill>
                <a:latin typeface="Geneva"/>
                <a:cs typeface="Geneva"/>
              </a:rPr>
              <a:t>contract</a:t>
            </a:r>
            <a:r>
              <a:rPr sz="1000" spc="-85">
                <a:solidFill>
                  <a:srgbClr val="052369"/>
                </a:solidFill>
                <a:latin typeface="Geneva"/>
                <a:cs typeface="Geneva"/>
              </a:rPr>
              <a:t> </a:t>
            </a:r>
            <a:r>
              <a:rPr sz="1000" spc="-40">
                <a:solidFill>
                  <a:srgbClr val="052369"/>
                </a:solidFill>
                <a:latin typeface="Geneva"/>
                <a:cs typeface="Geneva"/>
              </a:rPr>
              <a:t>or</a:t>
            </a:r>
            <a:r>
              <a:rPr sz="1000" spc="-80">
                <a:solidFill>
                  <a:srgbClr val="052369"/>
                </a:solidFill>
                <a:latin typeface="Geneva"/>
                <a:cs typeface="Geneva"/>
              </a:rPr>
              <a:t> </a:t>
            </a:r>
            <a:r>
              <a:rPr sz="1000" spc="-40">
                <a:solidFill>
                  <a:srgbClr val="052369"/>
                </a:solidFill>
                <a:latin typeface="Geneva"/>
                <a:cs typeface="Geneva"/>
              </a:rPr>
              <a:t>commitment</a:t>
            </a:r>
            <a:r>
              <a:rPr sz="1000" spc="-85">
                <a:solidFill>
                  <a:srgbClr val="052369"/>
                </a:solidFill>
                <a:latin typeface="Geneva"/>
                <a:cs typeface="Geneva"/>
              </a:rPr>
              <a:t> </a:t>
            </a:r>
            <a:r>
              <a:rPr sz="1000" spc="-50">
                <a:solidFill>
                  <a:srgbClr val="052369"/>
                </a:solidFill>
                <a:latin typeface="Geneva"/>
                <a:cs typeface="Geneva"/>
              </a:rPr>
              <a:t>whatsoever.</a:t>
            </a:r>
            <a:r>
              <a:rPr sz="1000" spc="-85">
                <a:solidFill>
                  <a:srgbClr val="052369"/>
                </a:solidFill>
                <a:latin typeface="Geneva"/>
                <a:cs typeface="Geneva"/>
              </a:rPr>
              <a:t> </a:t>
            </a:r>
            <a:r>
              <a:rPr sz="1000" spc="-40">
                <a:solidFill>
                  <a:srgbClr val="052369"/>
                </a:solidFill>
                <a:latin typeface="Geneva"/>
                <a:cs typeface="Geneva"/>
              </a:rPr>
              <a:t>The</a:t>
            </a:r>
            <a:r>
              <a:rPr sz="1000" spc="-85">
                <a:solidFill>
                  <a:srgbClr val="052369"/>
                </a:solidFill>
                <a:latin typeface="Geneva"/>
                <a:cs typeface="Geneva"/>
              </a:rPr>
              <a:t> </a:t>
            </a:r>
            <a:r>
              <a:rPr sz="1000" spc="-35">
                <a:solidFill>
                  <a:srgbClr val="052369"/>
                </a:solidFill>
                <a:latin typeface="Geneva"/>
                <a:cs typeface="Geneva"/>
              </a:rPr>
              <a:t>distribution</a:t>
            </a:r>
            <a:r>
              <a:rPr sz="1000" spc="-80">
                <a:solidFill>
                  <a:srgbClr val="052369"/>
                </a:solidFill>
                <a:latin typeface="Geneva"/>
                <a:cs typeface="Geneva"/>
              </a:rPr>
              <a:t> </a:t>
            </a:r>
            <a:r>
              <a:rPr sz="1000" spc="-45">
                <a:solidFill>
                  <a:srgbClr val="052369"/>
                </a:solidFill>
                <a:latin typeface="Geneva"/>
                <a:cs typeface="Geneva"/>
              </a:rPr>
              <a:t>of</a:t>
            </a:r>
            <a:r>
              <a:rPr sz="1000" spc="-85">
                <a:solidFill>
                  <a:srgbClr val="052369"/>
                </a:solidFill>
                <a:latin typeface="Geneva"/>
                <a:cs typeface="Geneva"/>
              </a:rPr>
              <a:t> </a:t>
            </a:r>
            <a:r>
              <a:rPr sz="1000" spc="-35">
                <a:solidFill>
                  <a:srgbClr val="052369"/>
                </a:solidFill>
                <a:latin typeface="Geneva"/>
                <a:cs typeface="Geneva"/>
              </a:rPr>
              <a:t>this</a:t>
            </a:r>
            <a:r>
              <a:rPr sz="1000" spc="-85">
                <a:solidFill>
                  <a:srgbClr val="052369"/>
                </a:solidFill>
                <a:latin typeface="Geneva"/>
                <a:cs typeface="Geneva"/>
              </a:rPr>
              <a:t> </a:t>
            </a:r>
            <a:r>
              <a:rPr sz="1000" spc="-40">
                <a:solidFill>
                  <a:srgbClr val="052369"/>
                </a:solidFill>
                <a:latin typeface="Geneva"/>
                <a:cs typeface="Geneva"/>
              </a:rPr>
              <a:t>presentation</a:t>
            </a:r>
            <a:r>
              <a:rPr sz="1000" spc="-85">
                <a:solidFill>
                  <a:srgbClr val="052369"/>
                </a:solidFill>
                <a:latin typeface="Geneva"/>
                <a:cs typeface="Geneva"/>
              </a:rPr>
              <a:t> </a:t>
            </a:r>
            <a:r>
              <a:rPr sz="1000" spc="-25">
                <a:solidFill>
                  <a:srgbClr val="052369"/>
                </a:solidFill>
                <a:latin typeface="Geneva"/>
                <a:cs typeface="Geneva"/>
              </a:rPr>
              <a:t>and</a:t>
            </a:r>
            <a:r>
              <a:rPr sz="1000" spc="-8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35">
                <a:solidFill>
                  <a:srgbClr val="052369"/>
                </a:solidFill>
                <a:latin typeface="Geneva"/>
                <a:cs typeface="Geneva"/>
              </a:rPr>
              <a:t>offering</a:t>
            </a:r>
            <a:r>
              <a:rPr sz="1000" spc="-85">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10">
                <a:solidFill>
                  <a:srgbClr val="052369"/>
                </a:solidFill>
                <a:latin typeface="Geneva"/>
                <a:cs typeface="Geneva"/>
              </a:rPr>
              <a:t>sale</a:t>
            </a:r>
            <a:r>
              <a:rPr sz="1000" spc="-80">
                <a:solidFill>
                  <a:srgbClr val="052369"/>
                </a:solidFill>
                <a:latin typeface="Geneva"/>
                <a:cs typeface="Geneva"/>
              </a:rPr>
              <a:t> </a:t>
            </a:r>
            <a:r>
              <a:rPr sz="1000" spc="-45">
                <a:solidFill>
                  <a:srgbClr val="052369"/>
                </a:solidFill>
                <a:latin typeface="Geneva"/>
                <a:cs typeface="Geneva"/>
              </a:rPr>
              <a:t>of</a:t>
            </a:r>
            <a:r>
              <a:rPr sz="1000" spc="-85">
                <a:solidFill>
                  <a:srgbClr val="052369"/>
                </a:solidFill>
                <a:latin typeface="Geneva"/>
                <a:cs typeface="Geneva"/>
              </a:rPr>
              <a:t> </a:t>
            </a:r>
            <a:r>
              <a:rPr sz="1000" spc="-35">
                <a:solidFill>
                  <a:srgbClr val="052369"/>
                </a:solidFill>
                <a:latin typeface="Geneva"/>
                <a:cs typeface="Geneva"/>
              </a:rPr>
              <a:t>participation</a:t>
            </a:r>
            <a:r>
              <a:rPr sz="1000" spc="-85">
                <a:solidFill>
                  <a:srgbClr val="052369"/>
                </a:solidFill>
                <a:latin typeface="Geneva"/>
                <a:cs typeface="Geneva"/>
              </a:rPr>
              <a:t> </a:t>
            </a:r>
            <a:r>
              <a:rPr sz="1000" spc="-40">
                <a:solidFill>
                  <a:srgbClr val="052369"/>
                </a:solidFill>
                <a:latin typeface="Geneva"/>
                <a:cs typeface="Geneva"/>
              </a:rPr>
              <a:t>rights</a:t>
            </a:r>
            <a:r>
              <a:rPr sz="1000" spc="-85">
                <a:solidFill>
                  <a:srgbClr val="052369"/>
                </a:solidFill>
                <a:latin typeface="Geneva"/>
                <a:cs typeface="Geneva"/>
              </a:rPr>
              <a:t> </a:t>
            </a:r>
            <a:r>
              <a:rPr sz="1000" spc="-40">
                <a:solidFill>
                  <a:srgbClr val="052369"/>
                </a:solidFill>
                <a:latin typeface="Geneva"/>
                <a:cs typeface="Geneva"/>
              </a:rPr>
              <a:t>or</a:t>
            </a:r>
            <a:r>
              <a:rPr sz="1000" spc="-80">
                <a:solidFill>
                  <a:srgbClr val="052369"/>
                </a:solidFill>
                <a:latin typeface="Geneva"/>
                <a:cs typeface="Geneva"/>
              </a:rPr>
              <a:t> </a:t>
            </a:r>
            <a:r>
              <a:rPr sz="1000" spc="-55">
                <a:solidFill>
                  <a:srgbClr val="052369"/>
                </a:solidFill>
                <a:latin typeface="Geneva"/>
                <a:cs typeface="Geneva"/>
              </a:rPr>
              <a:t>other</a:t>
            </a:r>
            <a:r>
              <a:rPr sz="1000" spc="-85">
                <a:solidFill>
                  <a:srgbClr val="052369"/>
                </a:solidFill>
                <a:latin typeface="Geneva"/>
                <a:cs typeface="Geneva"/>
              </a:rPr>
              <a:t> </a:t>
            </a:r>
            <a:r>
              <a:rPr sz="1000" spc="-25">
                <a:solidFill>
                  <a:srgbClr val="052369"/>
                </a:solidFill>
                <a:latin typeface="Geneva"/>
                <a:cs typeface="Geneva"/>
              </a:rPr>
              <a:t>securities</a:t>
            </a:r>
            <a:r>
              <a:rPr sz="1000" spc="-85">
                <a:solidFill>
                  <a:srgbClr val="052369"/>
                </a:solidFill>
                <a:latin typeface="Geneva"/>
                <a:cs typeface="Geneva"/>
              </a:rPr>
              <a:t> </a:t>
            </a:r>
            <a:r>
              <a:rPr sz="1000" spc="-10">
                <a:solidFill>
                  <a:srgbClr val="052369"/>
                </a:solidFill>
                <a:latin typeface="Geneva"/>
                <a:cs typeface="Geneva"/>
              </a:rPr>
              <a:t>in</a:t>
            </a:r>
            <a:r>
              <a:rPr sz="1000" spc="-85">
                <a:solidFill>
                  <a:srgbClr val="052369"/>
                </a:solidFill>
                <a:latin typeface="Geneva"/>
                <a:cs typeface="Geneva"/>
              </a:rPr>
              <a:t> </a:t>
            </a:r>
            <a:r>
              <a:rPr sz="1000" spc="-30">
                <a:solidFill>
                  <a:srgbClr val="052369"/>
                </a:solidFill>
                <a:latin typeface="Geneva"/>
                <a:cs typeface="Geneva"/>
              </a:rPr>
              <a:t>certain</a:t>
            </a:r>
            <a:r>
              <a:rPr sz="1000" spc="-80">
                <a:solidFill>
                  <a:srgbClr val="052369"/>
                </a:solidFill>
                <a:latin typeface="Geneva"/>
                <a:cs typeface="Geneva"/>
              </a:rPr>
              <a:t> </a:t>
            </a:r>
            <a:r>
              <a:rPr sz="1000" spc="-25">
                <a:solidFill>
                  <a:srgbClr val="052369"/>
                </a:solidFill>
                <a:latin typeface="Geneva"/>
                <a:cs typeface="Geneva"/>
              </a:rPr>
              <a:t>jurisdictions</a:t>
            </a:r>
            <a:r>
              <a:rPr sz="1000" spc="-85">
                <a:solidFill>
                  <a:srgbClr val="052369"/>
                </a:solidFill>
                <a:latin typeface="Geneva"/>
                <a:cs typeface="Geneva"/>
              </a:rPr>
              <a:t> </a:t>
            </a:r>
            <a:r>
              <a:rPr sz="1000" spc="-50">
                <a:solidFill>
                  <a:srgbClr val="052369"/>
                </a:solidFill>
                <a:latin typeface="Geneva"/>
                <a:cs typeface="Geneva"/>
              </a:rPr>
              <a:t>may</a:t>
            </a:r>
            <a:r>
              <a:rPr sz="1000" spc="-85">
                <a:solidFill>
                  <a:srgbClr val="052369"/>
                </a:solidFill>
                <a:latin typeface="Geneva"/>
                <a:cs typeface="Geneva"/>
              </a:rPr>
              <a:t> </a:t>
            </a:r>
            <a:r>
              <a:rPr sz="1000" spc="-45">
                <a:solidFill>
                  <a:srgbClr val="052369"/>
                </a:solidFill>
                <a:latin typeface="Geneva"/>
                <a:cs typeface="Geneva"/>
              </a:rPr>
              <a:t>be  restricted</a:t>
            </a:r>
            <a:r>
              <a:rPr sz="1000" spc="-85">
                <a:solidFill>
                  <a:srgbClr val="052369"/>
                </a:solidFill>
                <a:latin typeface="Geneva"/>
                <a:cs typeface="Geneva"/>
              </a:rPr>
              <a:t> </a:t>
            </a:r>
            <a:r>
              <a:rPr sz="1000" spc="-80">
                <a:solidFill>
                  <a:srgbClr val="052369"/>
                </a:solidFill>
                <a:latin typeface="Geneva"/>
                <a:cs typeface="Geneva"/>
              </a:rPr>
              <a:t>by</a:t>
            </a:r>
            <a:r>
              <a:rPr sz="1000" spc="-90">
                <a:solidFill>
                  <a:srgbClr val="052369"/>
                </a:solidFill>
                <a:latin typeface="Geneva"/>
                <a:cs typeface="Geneva"/>
              </a:rPr>
              <a:t> </a:t>
            </a:r>
            <a:r>
              <a:rPr sz="1000" spc="-15">
                <a:solidFill>
                  <a:srgbClr val="052369"/>
                </a:solidFill>
                <a:latin typeface="Geneva"/>
                <a:cs typeface="Geneva"/>
              </a:rPr>
              <a:t>law</a:t>
            </a:r>
            <a:r>
              <a:rPr sz="1000" spc="-85">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55">
                <a:solidFill>
                  <a:srgbClr val="052369"/>
                </a:solidFill>
                <a:latin typeface="Geneva"/>
                <a:cs typeface="Geneva"/>
              </a:rPr>
              <a:t>therefore</a:t>
            </a:r>
            <a:r>
              <a:rPr sz="1000" spc="-85">
                <a:solidFill>
                  <a:srgbClr val="052369"/>
                </a:solidFill>
                <a:latin typeface="Geneva"/>
                <a:cs typeface="Geneva"/>
              </a:rPr>
              <a:t> </a:t>
            </a:r>
            <a:r>
              <a:rPr sz="1000" spc="-25">
                <a:solidFill>
                  <a:srgbClr val="052369"/>
                </a:solidFill>
                <a:latin typeface="Geneva"/>
                <a:cs typeface="Geneva"/>
              </a:rPr>
              <a:t>persons</a:t>
            </a:r>
            <a:r>
              <a:rPr sz="1000" spc="-80">
                <a:solidFill>
                  <a:srgbClr val="052369"/>
                </a:solidFill>
                <a:latin typeface="Geneva"/>
                <a:cs typeface="Geneva"/>
              </a:rPr>
              <a:t> </a:t>
            </a:r>
            <a:r>
              <a:rPr sz="1000" spc="-45">
                <a:solidFill>
                  <a:srgbClr val="052369"/>
                </a:solidFill>
                <a:latin typeface="Geneva"/>
                <a:cs typeface="Geneva"/>
              </a:rPr>
              <a:t>into</a:t>
            </a:r>
            <a:r>
              <a:rPr sz="1000" spc="-90">
                <a:solidFill>
                  <a:srgbClr val="052369"/>
                </a:solidFill>
                <a:latin typeface="Geneva"/>
                <a:cs typeface="Geneva"/>
              </a:rPr>
              <a:t> </a:t>
            </a:r>
            <a:r>
              <a:rPr sz="1000" spc="-30">
                <a:solidFill>
                  <a:srgbClr val="052369"/>
                </a:solidFill>
                <a:latin typeface="Geneva"/>
                <a:cs typeface="Geneva"/>
              </a:rPr>
              <a:t>whose</a:t>
            </a:r>
            <a:r>
              <a:rPr sz="1000" spc="-80">
                <a:solidFill>
                  <a:srgbClr val="052369"/>
                </a:solidFill>
                <a:latin typeface="Geneva"/>
                <a:cs typeface="Geneva"/>
              </a:rPr>
              <a:t> </a:t>
            </a:r>
            <a:r>
              <a:rPr sz="1000" spc="-15">
                <a:solidFill>
                  <a:srgbClr val="052369"/>
                </a:solidFill>
                <a:latin typeface="Geneva"/>
                <a:cs typeface="Geneva"/>
              </a:rPr>
              <a:t>possession</a:t>
            </a:r>
            <a:r>
              <a:rPr sz="1000" spc="-85">
                <a:solidFill>
                  <a:srgbClr val="052369"/>
                </a:solidFill>
                <a:latin typeface="Geneva"/>
                <a:cs typeface="Geneva"/>
              </a:rPr>
              <a:t> </a:t>
            </a:r>
            <a:r>
              <a:rPr sz="1000" spc="-35">
                <a:solidFill>
                  <a:srgbClr val="052369"/>
                </a:solidFill>
                <a:latin typeface="Geneva"/>
                <a:cs typeface="Geneva"/>
              </a:rPr>
              <a:t>this</a:t>
            </a:r>
            <a:r>
              <a:rPr sz="1000" spc="-85">
                <a:solidFill>
                  <a:srgbClr val="052369"/>
                </a:solidFill>
                <a:latin typeface="Geneva"/>
                <a:cs typeface="Geneva"/>
              </a:rPr>
              <a:t> </a:t>
            </a:r>
            <a:r>
              <a:rPr sz="1000" spc="-40">
                <a:solidFill>
                  <a:srgbClr val="052369"/>
                </a:solidFill>
                <a:latin typeface="Geneva"/>
                <a:cs typeface="Geneva"/>
              </a:rPr>
              <a:t>presentation</a:t>
            </a:r>
            <a:r>
              <a:rPr sz="1000" spc="-80">
                <a:solidFill>
                  <a:srgbClr val="052369"/>
                </a:solidFill>
                <a:latin typeface="Geneva"/>
                <a:cs typeface="Geneva"/>
              </a:rPr>
              <a:t> </a:t>
            </a:r>
            <a:r>
              <a:rPr sz="1000" spc="-20">
                <a:solidFill>
                  <a:srgbClr val="052369"/>
                </a:solidFill>
                <a:latin typeface="Geneva"/>
                <a:cs typeface="Geneva"/>
              </a:rPr>
              <a:t>comes</a:t>
            </a:r>
            <a:r>
              <a:rPr sz="1000" spc="-85">
                <a:solidFill>
                  <a:srgbClr val="052369"/>
                </a:solidFill>
                <a:latin typeface="Geneva"/>
                <a:cs typeface="Geneva"/>
              </a:rPr>
              <a:t> </a:t>
            </a:r>
            <a:r>
              <a:rPr sz="1000" spc="-20">
                <a:solidFill>
                  <a:srgbClr val="052369"/>
                </a:solidFill>
                <a:latin typeface="Geneva"/>
                <a:cs typeface="Geneva"/>
              </a:rPr>
              <a:t>should</a:t>
            </a:r>
            <a:r>
              <a:rPr sz="1000" spc="-80">
                <a:solidFill>
                  <a:srgbClr val="052369"/>
                </a:solidFill>
                <a:latin typeface="Geneva"/>
                <a:cs typeface="Geneva"/>
              </a:rPr>
              <a:t> </a:t>
            </a:r>
            <a:r>
              <a:rPr sz="1000" spc="-30">
                <a:solidFill>
                  <a:srgbClr val="052369"/>
                </a:solidFill>
                <a:latin typeface="Geneva"/>
                <a:cs typeface="Geneva"/>
              </a:rPr>
              <a:t>inform</a:t>
            </a:r>
            <a:r>
              <a:rPr sz="1000" spc="-90">
                <a:solidFill>
                  <a:srgbClr val="052369"/>
                </a:solidFill>
                <a:latin typeface="Geneva"/>
                <a:cs typeface="Geneva"/>
              </a:rPr>
              <a:t> </a:t>
            </a:r>
            <a:r>
              <a:rPr sz="1000" spc="-35">
                <a:solidFill>
                  <a:srgbClr val="052369"/>
                </a:solidFill>
                <a:latin typeface="Geneva"/>
                <a:cs typeface="Geneva"/>
              </a:rPr>
              <a:t>themselves</a:t>
            </a:r>
            <a:r>
              <a:rPr sz="1000" spc="-85">
                <a:solidFill>
                  <a:srgbClr val="052369"/>
                </a:solidFill>
                <a:latin typeface="Geneva"/>
                <a:cs typeface="Geneva"/>
              </a:rPr>
              <a:t> </a:t>
            </a:r>
            <a:r>
              <a:rPr sz="1000" spc="-25">
                <a:solidFill>
                  <a:srgbClr val="052369"/>
                </a:solidFill>
                <a:latin typeface="Geneva"/>
                <a:cs typeface="Geneva"/>
              </a:rPr>
              <a:t>and</a:t>
            </a:r>
            <a:r>
              <a:rPr sz="1000" spc="-80">
                <a:solidFill>
                  <a:srgbClr val="052369"/>
                </a:solidFill>
                <a:latin typeface="Geneva"/>
                <a:cs typeface="Geneva"/>
              </a:rPr>
              <a:t> </a:t>
            </a:r>
            <a:r>
              <a:rPr sz="1000" spc="-40">
                <a:solidFill>
                  <a:srgbClr val="052369"/>
                </a:solidFill>
                <a:latin typeface="Geneva"/>
                <a:cs typeface="Geneva"/>
              </a:rPr>
              <a:t>observe</a:t>
            </a:r>
            <a:r>
              <a:rPr sz="1000" spc="-85">
                <a:solidFill>
                  <a:srgbClr val="052369"/>
                </a:solidFill>
                <a:latin typeface="Geneva"/>
                <a:cs typeface="Geneva"/>
              </a:rPr>
              <a:t> </a:t>
            </a:r>
            <a:r>
              <a:rPr sz="1000" spc="-50">
                <a:solidFill>
                  <a:srgbClr val="052369"/>
                </a:solidFill>
                <a:latin typeface="Geneva"/>
                <a:cs typeface="Geneva"/>
              </a:rPr>
              <a:t>any</a:t>
            </a:r>
            <a:r>
              <a:rPr sz="1000" spc="-90">
                <a:solidFill>
                  <a:srgbClr val="052369"/>
                </a:solidFill>
                <a:latin typeface="Geneva"/>
                <a:cs typeface="Geneva"/>
              </a:rPr>
              <a:t> </a:t>
            </a:r>
            <a:r>
              <a:rPr sz="1000" spc="-15">
                <a:solidFill>
                  <a:srgbClr val="052369"/>
                </a:solidFill>
                <a:latin typeface="Geneva"/>
                <a:cs typeface="Geneva"/>
              </a:rPr>
              <a:t>applicable</a:t>
            </a:r>
            <a:r>
              <a:rPr sz="1000" spc="-80">
                <a:solidFill>
                  <a:srgbClr val="052369"/>
                </a:solidFill>
                <a:latin typeface="Geneva"/>
                <a:cs typeface="Geneva"/>
              </a:rPr>
              <a:t> </a:t>
            </a:r>
            <a:r>
              <a:rPr sz="1000" spc="-35">
                <a:solidFill>
                  <a:srgbClr val="052369"/>
                </a:solidFill>
                <a:latin typeface="Geneva"/>
                <a:cs typeface="Geneva"/>
              </a:rPr>
              <a:t>restrictions.</a:t>
            </a:r>
            <a:endParaRPr sz="1000">
              <a:latin typeface="Geneva"/>
              <a:cs typeface="Geneva"/>
            </a:endParaRPr>
          </a:p>
          <a:p>
            <a:pPr marL="12700" marR="5715" algn="just">
              <a:lnSpc>
                <a:spcPct val="100000"/>
              </a:lnSpc>
              <a:spcBef>
                <a:spcPts val="850"/>
              </a:spcBef>
            </a:pPr>
            <a:r>
              <a:rPr sz="1000" spc="-15">
                <a:solidFill>
                  <a:srgbClr val="052369"/>
                </a:solidFill>
                <a:latin typeface="Geneva"/>
                <a:cs typeface="Geneva"/>
              </a:rPr>
              <a:t>This</a:t>
            </a:r>
            <a:r>
              <a:rPr sz="1000" spc="-65">
                <a:solidFill>
                  <a:srgbClr val="052369"/>
                </a:solidFill>
                <a:latin typeface="Geneva"/>
                <a:cs typeface="Geneva"/>
              </a:rPr>
              <a:t> </a:t>
            </a:r>
            <a:r>
              <a:rPr sz="1000" spc="-40">
                <a:solidFill>
                  <a:srgbClr val="052369"/>
                </a:solidFill>
                <a:latin typeface="Geneva"/>
                <a:cs typeface="Geneva"/>
              </a:rPr>
              <a:t>presentation</a:t>
            </a:r>
            <a:r>
              <a:rPr sz="1000" spc="-60">
                <a:solidFill>
                  <a:srgbClr val="052369"/>
                </a:solidFill>
                <a:latin typeface="Geneva"/>
                <a:cs typeface="Geneva"/>
              </a:rPr>
              <a:t> </a:t>
            </a:r>
            <a:r>
              <a:rPr sz="1000" spc="5">
                <a:solidFill>
                  <a:srgbClr val="052369"/>
                </a:solidFill>
                <a:latin typeface="Geneva"/>
                <a:cs typeface="Geneva"/>
              </a:rPr>
              <a:t>is</a:t>
            </a:r>
            <a:r>
              <a:rPr sz="1000" spc="-65">
                <a:solidFill>
                  <a:srgbClr val="052369"/>
                </a:solidFill>
                <a:latin typeface="Geneva"/>
                <a:cs typeface="Geneva"/>
              </a:rPr>
              <a:t> </a:t>
            </a:r>
            <a:r>
              <a:rPr sz="1000" spc="-60">
                <a:solidFill>
                  <a:srgbClr val="052369"/>
                </a:solidFill>
                <a:latin typeface="Geneva"/>
                <a:cs typeface="Geneva"/>
              </a:rPr>
              <a:t>not </a:t>
            </a:r>
            <a:r>
              <a:rPr sz="1000" spc="-45">
                <a:solidFill>
                  <a:srgbClr val="052369"/>
                </a:solidFill>
                <a:latin typeface="Geneva"/>
                <a:cs typeface="Geneva"/>
              </a:rPr>
              <a:t>for</a:t>
            </a:r>
            <a:r>
              <a:rPr sz="1000" spc="-65">
                <a:solidFill>
                  <a:srgbClr val="052369"/>
                </a:solidFill>
                <a:latin typeface="Geneva"/>
                <a:cs typeface="Geneva"/>
              </a:rPr>
              <a:t> </a:t>
            </a:r>
            <a:r>
              <a:rPr sz="1000" spc="-20">
                <a:solidFill>
                  <a:srgbClr val="052369"/>
                </a:solidFill>
                <a:latin typeface="Geneva"/>
                <a:cs typeface="Geneva"/>
              </a:rPr>
              <a:t>transmission</a:t>
            </a:r>
            <a:r>
              <a:rPr sz="1000" spc="-60">
                <a:solidFill>
                  <a:srgbClr val="052369"/>
                </a:solidFill>
                <a:latin typeface="Geneva"/>
                <a:cs typeface="Geneva"/>
              </a:rPr>
              <a:t> </a:t>
            </a:r>
            <a:r>
              <a:rPr sz="1000" spc="-90">
                <a:solidFill>
                  <a:srgbClr val="052369"/>
                </a:solidFill>
                <a:latin typeface="Geneva"/>
                <a:cs typeface="Geneva"/>
              </a:rPr>
              <a:t>to,</a:t>
            </a:r>
            <a:r>
              <a:rPr sz="1000" spc="-65">
                <a:solidFill>
                  <a:srgbClr val="052369"/>
                </a:solidFill>
                <a:latin typeface="Geneva"/>
                <a:cs typeface="Geneva"/>
              </a:rPr>
              <a:t> </a:t>
            </a:r>
            <a:r>
              <a:rPr sz="1000" spc="-30">
                <a:solidFill>
                  <a:srgbClr val="052369"/>
                </a:solidFill>
                <a:latin typeface="Geneva"/>
                <a:cs typeface="Geneva"/>
              </a:rPr>
              <a:t>publication</a:t>
            </a:r>
            <a:r>
              <a:rPr sz="1000" spc="-60">
                <a:solidFill>
                  <a:srgbClr val="052369"/>
                </a:solidFill>
                <a:latin typeface="Geneva"/>
                <a:cs typeface="Geneva"/>
              </a:rPr>
              <a:t> </a:t>
            </a:r>
            <a:r>
              <a:rPr sz="1000" spc="-40">
                <a:solidFill>
                  <a:srgbClr val="052369"/>
                </a:solidFill>
                <a:latin typeface="Geneva"/>
                <a:cs typeface="Geneva"/>
              </a:rPr>
              <a:t>or</a:t>
            </a:r>
            <a:r>
              <a:rPr sz="1000" spc="-65">
                <a:solidFill>
                  <a:srgbClr val="052369"/>
                </a:solidFill>
                <a:latin typeface="Geneva"/>
                <a:cs typeface="Geneva"/>
              </a:rPr>
              <a:t> </a:t>
            </a:r>
            <a:r>
              <a:rPr sz="1000" spc="-35">
                <a:solidFill>
                  <a:srgbClr val="052369"/>
                </a:solidFill>
                <a:latin typeface="Geneva"/>
                <a:cs typeface="Geneva"/>
              </a:rPr>
              <a:t>distribution</a:t>
            </a:r>
            <a:r>
              <a:rPr sz="1000" spc="-60">
                <a:solidFill>
                  <a:srgbClr val="052369"/>
                </a:solidFill>
                <a:latin typeface="Geneva"/>
                <a:cs typeface="Geneva"/>
              </a:rPr>
              <a:t> </a:t>
            </a:r>
            <a:r>
              <a:rPr sz="1000" spc="-40">
                <a:solidFill>
                  <a:srgbClr val="052369"/>
                </a:solidFill>
                <a:latin typeface="Geneva"/>
                <a:cs typeface="Geneva"/>
              </a:rPr>
              <a:t>or</a:t>
            </a:r>
            <a:r>
              <a:rPr sz="1000" spc="-65">
                <a:solidFill>
                  <a:srgbClr val="052369"/>
                </a:solidFill>
                <a:latin typeface="Geneva"/>
                <a:cs typeface="Geneva"/>
              </a:rPr>
              <a:t> </a:t>
            </a:r>
            <a:r>
              <a:rPr sz="1000" spc="-25">
                <a:solidFill>
                  <a:srgbClr val="052369"/>
                </a:solidFill>
                <a:latin typeface="Geneva"/>
                <a:cs typeface="Geneva"/>
              </a:rPr>
              <a:t>release</a:t>
            </a:r>
            <a:r>
              <a:rPr sz="1000" spc="-60">
                <a:solidFill>
                  <a:srgbClr val="052369"/>
                </a:solidFill>
                <a:latin typeface="Geneva"/>
                <a:cs typeface="Geneva"/>
              </a:rPr>
              <a:t> </a:t>
            </a:r>
            <a:r>
              <a:rPr sz="1000" spc="-10">
                <a:solidFill>
                  <a:srgbClr val="052369"/>
                </a:solidFill>
                <a:latin typeface="Geneva"/>
                <a:cs typeface="Geneva"/>
              </a:rPr>
              <a:t>in</a:t>
            </a:r>
            <a:r>
              <a:rPr sz="1000" spc="-65">
                <a:solidFill>
                  <a:srgbClr val="052369"/>
                </a:solidFill>
                <a:latin typeface="Geneva"/>
                <a:cs typeface="Geneva"/>
              </a:rPr>
              <a:t> </a:t>
            </a:r>
            <a:r>
              <a:rPr sz="1000" spc="-25">
                <a:solidFill>
                  <a:srgbClr val="052369"/>
                </a:solidFill>
                <a:latin typeface="Geneva"/>
                <a:cs typeface="Geneva"/>
              </a:rPr>
              <a:t>Canada,</a:t>
            </a:r>
            <a:r>
              <a:rPr sz="1000" spc="-60">
                <a:solidFill>
                  <a:srgbClr val="052369"/>
                </a:solidFill>
                <a:latin typeface="Geneva"/>
                <a:cs typeface="Geneva"/>
              </a:rPr>
              <a:t> </a:t>
            </a:r>
            <a:r>
              <a:rPr sz="1000" spc="-35">
                <a:solidFill>
                  <a:srgbClr val="052369"/>
                </a:solidFill>
                <a:latin typeface="Geneva"/>
                <a:cs typeface="Geneva"/>
              </a:rPr>
              <a:t>Australia,</a:t>
            </a:r>
            <a:r>
              <a:rPr sz="1000" spc="-65">
                <a:solidFill>
                  <a:srgbClr val="052369"/>
                </a:solidFill>
                <a:latin typeface="Geneva"/>
                <a:cs typeface="Geneva"/>
              </a:rPr>
              <a:t> </a:t>
            </a:r>
            <a:r>
              <a:rPr sz="1000" spc="-5">
                <a:solidFill>
                  <a:srgbClr val="052369"/>
                </a:solidFill>
                <a:latin typeface="Geneva"/>
                <a:cs typeface="Geneva"/>
              </a:rPr>
              <a:t>Japan</a:t>
            </a:r>
            <a:r>
              <a:rPr sz="1000" spc="-60">
                <a:solidFill>
                  <a:srgbClr val="052369"/>
                </a:solidFill>
                <a:latin typeface="Geneva"/>
                <a:cs typeface="Geneva"/>
              </a:rPr>
              <a:t> </a:t>
            </a:r>
            <a:r>
              <a:rPr sz="1000" spc="-40">
                <a:solidFill>
                  <a:srgbClr val="052369"/>
                </a:solidFill>
                <a:latin typeface="Geneva"/>
                <a:cs typeface="Geneva"/>
              </a:rPr>
              <a:t>or</a:t>
            </a:r>
            <a:r>
              <a:rPr sz="1000" spc="-65">
                <a:solidFill>
                  <a:srgbClr val="052369"/>
                </a:solidFill>
                <a:latin typeface="Geneva"/>
                <a:cs typeface="Geneva"/>
              </a:rPr>
              <a:t> the</a:t>
            </a:r>
            <a:r>
              <a:rPr sz="1000" spc="-60">
                <a:solidFill>
                  <a:srgbClr val="052369"/>
                </a:solidFill>
                <a:latin typeface="Geneva"/>
                <a:cs typeface="Geneva"/>
              </a:rPr>
              <a:t> </a:t>
            </a:r>
            <a:r>
              <a:rPr sz="1000" spc="-20">
                <a:solidFill>
                  <a:srgbClr val="052369"/>
                </a:solidFill>
                <a:latin typeface="Geneva"/>
                <a:cs typeface="Geneva"/>
              </a:rPr>
              <a:t>Republic</a:t>
            </a:r>
            <a:r>
              <a:rPr sz="1000" spc="-65">
                <a:solidFill>
                  <a:srgbClr val="052369"/>
                </a:solidFill>
                <a:latin typeface="Geneva"/>
                <a:cs typeface="Geneva"/>
              </a:rPr>
              <a:t> </a:t>
            </a:r>
            <a:r>
              <a:rPr sz="1000" spc="-45">
                <a:solidFill>
                  <a:srgbClr val="052369"/>
                </a:solidFill>
                <a:latin typeface="Geneva"/>
                <a:cs typeface="Geneva"/>
              </a:rPr>
              <a:t>of</a:t>
            </a:r>
            <a:r>
              <a:rPr sz="1000" spc="-60">
                <a:solidFill>
                  <a:srgbClr val="052369"/>
                </a:solidFill>
                <a:latin typeface="Geneva"/>
                <a:cs typeface="Geneva"/>
              </a:rPr>
              <a:t> </a:t>
            </a:r>
            <a:r>
              <a:rPr sz="1000" spc="-40">
                <a:solidFill>
                  <a:srgbClr val="052369"/>
                </a:solidFill>
                <a:latin typeface="Geneva"/>
                <a:cs typeface="Geneva"/>
              </a:rPr>
              <a:t>South</a:t>
            </a:r>
            <a:r>
              <a:rPr sz="1000" spc="-65">
                <a:solidFill>
                  <a:srgbClr val="052369"/>
                </a:solidFill>
                <a:latin typeface="Geneva"/>
                <a:cs typeface="Geneva"/>
              </a:rPr>
              <a:t> </a:t>
            </a:r>
            <a:r>
              <a:rPr sz="1000" spc="-40">
                <a:solidFill>
                  <a:srgbClr val="052369"/>
                </a:solidFill>
                <a:latin typeface="Geneva"/>
                <a:cs typeface="Geneva"/>
              </a:rPr>
              <a:t>Africa,</a:t>
            </a:r>
            <a:r>
              <a:rPr sz="1000" spc="-60">
                <a:solidFill>
                  <a:srgbClr val="052369"/>
                </a:solidFill>
                <a:latin typeface="Geneva"/>
                <a:cs typeface="Geneva"/>
              </a:rPr>
              <a:t> </a:t>
            </a:r>
            <a:r>
              <a:rPr sz="1000" spc="-40">
                <a:solidFill>
                  <a:srgbClr val="052369"/>
                </a:solidFill>
                <a:latin typeface="Geneva"/>
                <a:cs typeface="Geneva"/>
              </a:rPr>
              <a:t>or</a:t>
            </a:r>
            <a:r>
              <a:rPr sz="1000" spc="-65">
                <a:solidFill>
                  <a:srgbClr val="052369"/>
                </a:solidFill>
                <a:latin typeface="Geneva"/>
                <a:cs typeface="Geneva"/>
              </a:rPr>
              <a:t> </a:t>
            </a:r>
            <a:r>
              <a:rPr sz="1000" spc="-85">
                <a:solidFill>
                  <a:srgbClr val="052369"/>
                </a:solidFill>
                <a:latin typeface="Geneva"/>
                <a:cs typeface="Geneva"/>
              </a:rPr>
              <a:t>to</a:t>
            </a:r>
            <a:r>
              <a:rPr sz="1000" spc="-60">
                <a:solidFill>
                  <a:srgbClr val="052369"/>
                </a:solidFill>
                <a:latin typeface="Geneva"/>
                <a:cs typeface="Geneva"/>
              </a:rPr>
              <a:t> </a:t>
            </a:r>
            <a:r>
              <a:rPr sz="1000" spc="-50">
                <a:solidFill>
                  <a:srgbClr val="052369"/>
                </a:solidFill>
                <a:latin typeface="Geneva"/>
                <a:cs typeface="Geneva"/>
              </a:rPr>
              <a:t>any</a:t>
            </a:r>
            <a:r>
              <a:rPr sz="1000" spc="-60">
                <a:solidFill>
                  <a:srgbClr val="052369"/>
                </a:solidFill>
                <a:latin typeface="Geneva"/>
                <a:cs typeface="Geneva"/>
              </a:rPr>
              <a:t> </a:t>
            </a:r>
            <a:r>
              <a:rPr sz="1000" spc="-55">
                <a:solidFill>
                  <a:srgbClr val="052369"/>
                </a:solidFill>
                <a:latin typeface="Geneva"/>
                <a:cs typeface="Geneva"/>
              </a:rPr>
              <a:t>other</a:t>
            </a:r>
            <a:r>
              <a:rPr sz="1000" spc="-65">
                <a:solidFill>
                  <a:srgbClr val="052369"/>
                </a:solidFill>
                <a:latin typeface="Geneva"/>
                <a:cs typeface="Geneva"/>
              </a:rPr>
              <a:t> </a:t>
            </a:r>
            <a:r>
              <a:rPr sz="1000" spc="-50">
                <a:solidFill>
                  <a:srgbClr val="052369"/>
                </a:solidFill>
                <a:latin typeface="Geneva"/>
                <a:cs typeface="Geneva"/>
              </a:rPr>
              <a:t>country</a:t>
            </a:r>
            <a:r>
              <a:rPr sz="1000" spc="-60">
                <a:solidFill>
                  <a:srgbClr val="052369"/>
                </a:solidFill>
                <a:latin typeface="Geneva"/>
                <a:cs typeface="Geneva"/>
              </a:rPr>
              <a:t> </a:t>
            </a:r>
            <a:r>
              <a:rPr sz="1000" spc="-40">
                <a:solidFill>
                  <a:srgbClr val="052369"/>
                </a:solidFill>
                <a:latin typeface="Geneva"/>
                <a:cs typeface="Geneva"/>
              </a:rPr>
              <a:t>where</a:t>
            </a:r>
            <a:r>
              <a:rPr sz="1000" spc="-65">
                <a:solidFill>
                  <a:srgbClr val="052369"/>
                </a:solidFill>
                <a:latin typeface="Geneva"/>
                <a:cs typeface="Geneva"/>
              </a:rPr>
              <a:t> </a:t>
            </a:r>
            <a:r>
              <a:rPr sz="1000" spc="-15">
                <a:solidFill>
                  <a:srgbClr val="052369"/>
                </a:solidFill>
                <a:latin typeface="Geneva"/>
                <a:cs typeface="Geneva"/>
              </a:rPr>
              <a:t>such</a:t>
            </a:r>
            <a:r>
              <a:rPr sz="1000" spc="-60">
                <a:solidFill>
                  <a:srgbClr val="052369"/>
                </a:solidFill>
                <a:latin typeface="Geneva"/>
                <a:cs typeface="Geneva"/>
              </a:rPr>
              <a:t> </a:t>
            </a:r>
            <a:r>
              <a:rPr sz="1000" spc="-35">
                <a:solidFill>
                  <a:srgbClr val="052369"/>
                </a:solidFill>
                <a:latin typeface="Geneva"/>
                <a:cs typeface="Geneva"/>
              </a:rPr>
              <a:t>distribution</a:t>
            </a:r>
            <a:r>
              <a:rPr sz="1000" spc="-65">
                <a:solidFill>
                  <a:srgbClr val="052369"/>
                </a:solidFill>
                <a:latin typeface="Geneva"/>
                <a:cs typeface="Geneva"/>
              </a:rPr>
              <a:t> </a:t>
            </a:r>
            <a:r>
              <a:rPr sz="1000" spc="-50">
                <a:solidFill>
                  <a:srgbClr val="052369"/>
                </a:solidFill>
                <a:latin typeface="Geneva"/>
                <a:cs typeface="Geneva"/>
              </a:rPr>
              <a:t>may</a:t>
            </a:r>
            <a:r>
              <a:rPr sz="1000" spc="-60">
                <a:solidFill>
                  <a:srgbClr val="052369"/>
                </a:solidFill>
                <a:latin typeface="Geneva"/>
                <a:cs typeface="Geneva"/>
              </a:rPr>
              <a:t> </a:t>
            </a:r>
            <a:r>
              <a:rPr sz="1000" spc="-25">
                <a:solidFill>
                  <a:srgbClr val="052369"/>
                </a:solidFill>
                <a:latin typeface="Geneva"/>
                <a:cs typeface="Geneva"/>
              </a:rPr>
              <a:t>lead</a:t>
            </a:r>
            <a:r>
              <a:rPr sz="1000" spc="-65">
                <a:solidFill>
                  <a:srgbClr val="052369"/>
                </a:solidFill>
                <a:latin typeface="Geneva"/>
                <a:cs typeface="Geneva"/>
              </a:rPr>
              <a:t> </a:t>
            </a:r>
            <a:r>
              <a:rPr sz="1000" spc="-85">
                <a:solidFill>
                  <a:srgbClr val="052369"/>
                </a:solidFill>
                <a:latin typeface="Geneva"/>
                <a:cs typeface="Geneva"/>
              </a:rPr>
              <a:t>to</a:t>
            </a:r>
            <a:r>
              <a:rPr sz="1000" spc="-60">
                <a:solidFill>
                  <a:srgbClr val="052369"/>
                </a:solidFill>
                <a:latin typeface="Geneva"/>
                <a:cs typeface="Geneva"/>
              </a:rPr>
              <a:t> </a:t>
            </a:r>
            <a:r>
              <a:rPr sz="1000" spc="-10">
                <a:solidFill>
                  <a:srgbClr val="052369"/>
                </a:solidFill>
                <a:latin typeface="Geneva"/>
                <a:cs typeface="Geneva"/>
              </a:rPr>
              <a:t>a  </a:t>
            </a:r>
            <a:r>
              <a:rPr sz="1000" spc="-35">
                <a:solidFill>
                  <a:srgbClr val="052369"/>
                </a:solidFill>
                <a:latin typeface="Geneva"/>
                <a:cs typeface="Geneva"/>
              </a:rPr>
              <a:t>breach </a:t>
            </a:r>
            <a:r>
              <a:rPr sz="1000" spc="-45">
                <a:solidFill>
                  <a:srgbClr val="052369"/>
                </a:solidFill>
                <a:latin typeface="Geneva"/>
                <a:cs typeface="Geneva"/>
              </a:rPr>
              <a:t>of </a:t>
            </a:r>
            <a:r>
              <a:rPr sz="1000" spc="-50">
                <a:solidFill>
                  <a:srgbClr val="052369"/>
                </a:solidFill>
                <a:latin typeface="Geneva"/>
                <a:cs typeface="Geneva"/>
              </a:rPr>
              <a:t>any </a:t>
            </a:r>
            <a:r>
              <a:rPr sz="1000" spc="-15">
                <a:solidFill>
                  <a:srgbClr val="052369"/>
                </a:solidFill>
                <a:latin typeface="Geneva"/>
                <a:cs typeface="Geneva"/>
              </a:rPr>
              <a:t>law </a:t>
            </a:r>
            <a:r>
              <a:rPr sz="1000" spc="-40">
                <a:solidFill>
                  <a:srgbClr val="052369"/>
                </a:solidFill>
                <a:latin typeface="Geneva"/>
                <a:cs typeface="Geneva"/>
              </a:rPr>
              <a:t>or </a:t>
            </a:r>
            <a:r>
              <a:rPr sz="1000" spc="-45">
                <a:solidFill>
                  <a:srgbClr val="052369"/>
                </a:solidFill>
                <a:latin typeface="Geneva"/>
                <a:cs typeface="Geneva"/>
              </a:rPr>
              <a:t>regulatory requirement, </a:t>
            </a:r>
            <a:r>
              <a:rPr sz="1000" spc="-40">
                <a:solidFill>
                  <a:srgbClr val="052369"/>
                </a:solidFill>
                <a:latin typeface="Geneva"/>
                <a:cs typeface="Geneva"/>
              </a:rPr>
              <a:t>or </a:t>
            </a:r>
            <a:r>
              <a:rPr sz="1000" spc="-85">
                <a:solidFill>
                  <a:srgbClr val="052369"/>
                </a:solidFill>
                <a:latin typeface="Geneva"/>
                <a:cs typeface="Geneva"/>
              </a:rPr>
              <a:t>to </a:t>
            </a:r>
            <a:r>
              <a:rPr sz="1000" spc="-50">
                <a:solidFill>
                  <a:srgbClr val="052369"/>
                </a:solidFill>
                <a:latin typeface="Geneva"/>
                <a:cs typeface="Geneva"/>
              </a:rPr>
              <a:t>any </a:t>
            </a:r>
            <a:r>
              <a:rPr sz="1000" spc="-35">
                <a:solidFill>
                  <a:srgbClr val="052369"/>
                </a:solidFill>
                <a:latin typeface="Geneva"/>
                <a:cs typeface="Geneva"/>
              </a:rPr>
              <a:t>national, </a:t>
            </a:r>
            <a:r>
              <a:rPr sz="1000" spc="-40">
                <a:solidFill>
                  <a:srgbClr val="052369"/>
                </a:solidFill>
                <a:latin typeface="Geneva"/>
                <a:cs typeface="Geneva"/>
              </a:rPr>
              <a:t>resident or citizen </a:t>
            </a:r>
            <a:r>
              <a:rPr sz="1000" spc="-45">
                <a:solidFill>
                  <a:srgbClr val="052369"/>
                </a:solidFill>
                <a:latin typeface="Geneva"/>
                <a:cs typeface="Geneva"/>
              </a:rPr>
              <a:t>of </a:t>
            </a:r>
            <a:r>
              <a:rPr sz="1000" spc="-15">
                <a:solidFill>
                  <a:srgbClr val="052369"/>
                </a:solidFill>
                <a:latin typeface="Geneva"/>
                <a:cs typeface="Geneva"/>
              </a:rPr>
              <a:t>such </a:t>
            </a:r>
            <a:r>
              <a:rPr sz="1000" spc="-30">
                <a:solidFill>
                  <a:srgbClr val="052369"/>
                </a:solidFill>
                <a:latin typeface="Geneva"/>
                <a:cs typeface="Geneva"/>
              </a:rPr>
              <a:t>jurisdiction. Certain </a:t>
            </a:r>
            <a:r>
              <a:rPr sz="1000" spc="-45">
                <a:solidFill>
                  <a:srgbClr val="052369"/>
                </a:solidFill>
                <a:latin typeface="Geneva"/>
                <a:cs typeface="Geneva"/>
              </a:rPr>
              <a:t>statements </a:t>
            </a:r>
            <a:r>
              <a:rPr sz="1000" spc="-10">
                <a:solidFill>
                  <a:srgbClr val="052369"/>
                </a:solidFill>
                <a:latin typeface="Geneva"/>
                <a:cs typeface="Geneva"/>
              </a:rPr>
              <a:t>in </a:t>
            </a:r>
            <a:r>
              <a:rPr sz="1000" spc="-35">
                <a:solidFill>
                  <a:srgbClr val="052369"/>
                </a:solidFill>
                <a:latin typeface="Geneva"/>
                <a:cs typeface="Geneva"/>
              </a:rPr>
              <a:t>this </a:t>
            </a:r>
            <a:r>
              <a:rPr sz="1000" spc="-40">
                <a:solidFill>
                  <a:srgbClr val="052369"/>
                </a:solidFill>
                <a:latin typeface="Geneva"/>
                <a:cs typeface="Geneva"/>
              </a:rPr>
              <a:t>presentation </a:t>
            </a:r>
            <a:r>
              <a:rPr sz="1000" spc="-50">
                <a:solidFill>
                  <a:srgbClr val="052369"/>
                </a:solidFill>
                <a:latin typeface="Geneva"/>
                <a:cs typeface="Geneva"/>
              </a:rPr>
              <a:t>constitute </a:t>
            </a:r>
            <a:r>
              <a:rPr sz="1000" spc="-30">
                <a:solidFill>
                  <a:srgbClr val="052369"/>
                </a:solidFill>
                <a:latin typeface="Geneva"/>
                <a:cs typeface="Geneva"/>
              </a:rPr>
              <a:t>forward-looking </a:t>
            </a:r>
            <a:r>
              <a:rPr sz="1000" spc="-45">
                <a:solidFill>
                  <a:srgbClr val="052369"/>
                </a:solidFill>
                <a:latin typeface="Geneva"/>
                <a:cs typeface="Geneva"/>
              </a:rPr>
              <a:t>statements. </a:t>
            </a:r>
            <a:r>
              <a:rPr sz="1000" spc="-15">
                <a:solidFill>
                  <a:srgbClr val="052369"/>
                </a:solidFill>
                <a:latin typeface="Geneva"/>
                <a:cs typeface="Geneva"/>
              </a:rPr>
              <a:t>All </a:t>
            </a:r>
            <a:r>
              <a:rPr sz="1000" spc="-45">
                <a:solidFill>
                  <a:srgbClr val="052369"/>
                </a:solidFill>
                <a:latin typeface="Geneva"/>
                <a:cs typeface="Geneva"/>
              </a:rPr>
              <a:t>statements </a:t>
            </a:r>
            <a:r>
              <a:rPr sz="1000" spc="-70">
                <a:solidFill>
                  <a:srgbClr val="052369"/>
                </a:solidFill>
                <a:latin typeface="Geneva"/>
                <a:cs typeface="Geneva"/>
              </a:rPr>
              <a:t>that  </a:t>
            </a:r>
            <a:r>
              <a:rPr sz="1000" spc="-30">
                <a:solidFill>
                  <a:srgbClr val="052369"/>
                </a:solidFill>
                <a:latin typeface="Geneva"/>
                <a:cs typeface="Geneva"/>
              </a:rPr>
              <a:t>address </a:t>
            </a:r>
            <a:r>
              <a:rPr sz="1000" spc="-50">
                <a:solidFill>
                  <a:srgbClr val="052369"/>
                </a:solidFill>
                <a:latin typeface="Geneva"/>
                <a:cs typeface="Geneva"/>
              </a:rPr>
              <a:t>expectations </a:t>
            </a:r>
            <a:r>
              <a:rPr sz="1000" spc="-45">
                <a:solidFill>
                  <a:srgbClr val="052369"/>
                </a:solidFill>
                <a:latin typeface="Geneva"/>
                <a:cs typeface="Geneva"/>
              </a:rPr>
              <a:t>or projections </a:t>
            </a:r>
            <a:r>
              <a:rPr sz="1000" spc="-50">
                <a:solidFill>
                  <a:srgbClr val="052369"/>
                </a:solidFill>
                <a:latin typeface="Geneva"/>
                <a:cs typeface="Geneva"/>
              </a:rPr>
              <a:t>about </a:t>
            </a:r>
            <a:r>
              <a:rPr sz="1000" spc="-70">
                <a:solidFill>
                  <a:srgbClr val="052369"/>
                </a:solidFill>
                <a:latin typeface="Geneva"/>
                <a:cs typeface="Geneva"/>
              </a:rPr>
              <a:t>the </a:t>
            </a:r>
            <a:r>
              <a:rPr sz="1000" spc="-65">
                <a:solidFill>
                  <a:srgbClr val="052369"/>
                </a:solidFill>
                <a:latin typeface="Geneva"/>
                <a:cs typeface="Geneva"/>
              </a:rPr>
              <a:t>future, </a:t>
            </a:r>
            <a:r>
              <a:rPr sz="1000" spc="-25">
                <a:solidFill>
                  <a:srgbClr val="052369"/>
                </a:solidFill>
                <a:latin typeface="Geneva"/>
                <a:cs typeface="Geneva"/>
              </a:rPr>
              <a:t>including </a:t>
            </a:r>
            <a:r>
              <a:rPr sz="1000" spc="-55">
                <a:solidFill>
                  <a:srgbClr val="052369"/>
                </a:solidFill>
                <a:latin typeface="Geneva"/>
                <a:cs typeface="Geneva"/>
              </a:rPr>
              <a:t>statements </a:t>
            </a:r>
            <a:r>
              <a:rPr sz="1000" spc="-50">
                <a:solidFill>
                  <a:srgbClr val="052369"/>
                </a:solidFill>
                <a:latin typeface="Geneva"/>
                <a:cs typeface="Geneva"/>
              </a:rPr>
              <a:t>about operating </a:t>
            </a:r>
            <a:r>
              <a:rPr sz="1000" spc="-45">
                <a:solidFill>
                  <a:srgbClr val="052369"/>
                </a:solidFill>
                <a:latin typeface="Geneva"/>
                <a:cs typeface="Geneva"/>
              </a:rPr>
              <a:t>performance, </a:t>
            </a:r>
            <a:r>
              <a:rPr sz="1000" spc="-55">
                <a:solidFill>
                  <a:srgbClr val="052369"/>
                </a:solidFill>
                <a:latin typeface="Geneva"/>
                <a:cs typeface="Geneva"/>
              </a:rPr>
              <a:t>market </a:t>
            </a:r>
            <a:r>
              <a:rPr sz="1000" spc="-45">
                <a:solidFill>
                  <a:srgbClr val="052369"/>
                </a:solidFill>
                <a:latin typeface="Geneva"/>
                <a:cs typeface="Geneva"/>
              </a:rPr>
              <a:t>position, industry </a:t>
            </a:r>
            <a:r>
              <a:rPr sz="1000" spc="-60">
                <a:solidFill>
                  <a:srgbClr val="052369"/>
                </a:solidFill>
                <a:latin typeface="Geneva"/>
                <a:cs typeface="Geneva"/>
              </a:rPr>
              <a:t>trends, </a:t>
            </a:r>
            <a:r>
              <a:rPr sz="1000" spc="-40">
                <a:solidFill>
                  <a:srgbClr val="052369"/>
                </a:solidFill>
                <a:latin typeface="Geneva"/>
                <a:cs typeface="Geneva"/>
              </a:rPr>
              <a:t>general </a:t>
            </a:r>
            <a:r>
              <a:rPr sz="1000" spc="-30">
                <a:solidFill>
                  <a:srgbClr val="052369"/>
                </a:solidFill>
                <a:latin typeface="Geneva"/>
                <a:cs typeface="Geneva"/>
              </a:rPr>
              <a:t>economic </a:t>
            </a:r>
            <a:r>
              <a:rPr sz="1000" spc="-45">
                <a:solidFill>
                  <a:srgbClr val="052369"/>
                </a:solidFill>
                <a:latin typeface="Geneva"/>
                <a:cs typeface="Geneva"/>
              </a:rPr>
              <a:t>conditions, </a:t>
            </a:r>
            <a:r>
              <a:rPr sz="1000" spc="-55">
                <a:solidFill>
                  <a:srgbClr val="052369"/>
                </a:solidFill>
                <a:latin typeface="Geneva"/>
                <a:cs typeface="Geneva"/>
              </a:rPr>
              <a:t>expected </a:t>
            </a:r>
            <a:r>
              <a:rPr sz="1000" spc="-45">
                <a:solidFill>
                  <a:srgbClr val="052369"/>
                </a:solidFill>
                <a:latin typeface="Geneva"/>
                <a:cs typeface="Geneva"/>
              </a:rPr>
              <a:t>expenditures </a:t>
            </a:r>
            <a:r>
              <a:rPr sz="1000" spc="-30">
                <a:solidFill>
                  <a:srgbClr val="052369"/>
                </a:solidFill>
                <a:latin typeface="Geneva"/>
                <a:cs typeface="Geneva"/>
              </a:rPr>
              <a:t>and </a:t>
            </a:r>
            <a:r>
              <a:rPr sz="1000" spc="-20">
                <a:solidFill>
                  <a:srgbClr val="052369"/>
                </a:solidFill>
                <a:latin typeface="Geneva"/>
                <a:cs typeface="Geneva"/>
              </a:rPr>
              <a:t>financial  </a:t>
            </a:r>
            <a:r>
              <a:rPr sz="1000" spc="-40">
                <a:solidFill>
                  <a:srgbClr val="052369"/>
                </a:solidFill>
                <a:latin typeface="Geneva"/>
                <a:cs typeface="Geneva"/>
              </a:rPr>
              <a:t>results, </a:t>
            </a:r>
            <a:r>
              <a:rPr sz="1000" spc="-35">
                <a:solidFill>
                  <a:srgbClr val="052369"/>
                </a:solidFill>
                <a:latin typeface="Geneva"/>
                <a:cs typeface="Geneva"/>
              </a:rPr>
              <a:t>are </a:t>
            </a:r>
            <a:r>
              <a:rPr sz="1000" spc="-30">
                <a:solidFill>
                  <a:srgbClr val="052369"/>
                </a:solidFill>
                <a:latin typeface="Geneva"/>
                <a:cs typeface="Geneva"/>
              </a:rPr>
              <a:t>forward-looking </a:t>
            </a:r>
            <a:r>
              <a:rPr sz="1000" spc="-45">
                <a:solidFill>
                  <a:srgbClr val="052369"/>
                </a:solidFill>
                <a:latin typeface="Geneva"/>
                <a:cs typeface="Geneva"/>
              </a:rPr>
              <a:t>statements. </a:t>
            </a:r>
            <a:r>
              <a:rPr sz="1000" spc="-25">
                <a:solidFill>
                  <a:srgbClr val="052369"/>
                </a:solidFill>
                <a:latin typeface="Geneva"/>
                <a:cs typeface="Geneva"/>
              </a:rPr>
              <a:t>Some </a:t>
            </a:r>
            <a:r>
              <a:rPr sz="1000" spc="-45">
                <a:solidFill>
                  <a:srgbClr val="052369"/>
                </a:solidFill>
                <a:latin typeface="Geneva"/>
                <a:cs typeface="Geneva"/>
              </a:rPr>
              <a:t>of </a:t>
            </a:r>
            <a:r>
              <a:rPr sz="1000" spc="-65">
                <a:solidFill>
                  <a:srgbClr val="052369"/>
                </a:solidFill>
                <a:latin typeface="Geneva"/>
                <a:cs typeface="Geneva"/>
              </a:rPr>
              <a:t>the </a:t>
            </a:r>
            <a:r>
              <a:rPr sz="1000" spc="-30">
                <a:solidFill>
                  <a:srgbClr val="052369"/>
                </a:solidFill>
                <a:latin typeface="Geneva"/>
                <a:cs typeface="Geneva"/>
              </a:rPr>
              <a:t>forward-looking </a:t>
            </a:r>
            <a:r>
              <a:rPr sz="1000" spc="-45">
                <a:solidFill>
                  <a:srgbClr val="052369"/>
                </a:solidFill>
                <a:latin typeface="Geneva"/>
                <a:cs typeface="Geneva"/>
              </a:rPr>
              <a:t>statements </a:t>
            </a:r>
            <a:r>
              <a:rPr sz="1000" spc="-50">
                <a:solidFill>
                  <a:srgbClr val="052369"/>
                </a:solidFill>
                <a:latin typeface="Geneva"/>
                <a:cs typeface="Geneva"/>
              </a:rPr>
              <a:t>may </a:t>
            </a:r>
            <a:r>
              <a:rPr sz="1000" spc="-45">
                <a:solidFill>
                  <a:srgbClr val="052369"/>
                </a:solidFill>
                <a:latin typeface="Geneva"/>
                <a:cs typeface="Geneva"/>
              </a:rPr>
              <a:t>be </a:t>
            </a:r>
            <a:r>
              <a:rPr sz="1000" spc="-35">
                <a:solidFill>
                  <a:srgbClr val="052369"/>
                </a:solidFill>
                <a:latin typeface="Geneva"/>
                <a:cs typeface="Geneva"/>
              </a:rPr>
              <a:t>identified </a:t>
            </a:r>
            <a:r>
              <a:rPr sz="1000" spc="-80">
                <a:solidFill>
                  <a:srgbClr val="052369"/>
                </a:solidFill>
                <a:latin typeface="Geneva"/>
                <a:cs typeface="Geneva"/>
              </a:rPr>
              <a:t>by </a:t>
            </a:r>
            <a:r>
              <a:rPr sz="1000" spc="-30">
                <a:solidFill>
                  <a:srgbClr val="052369"/>
                </a:solidFill>
                <a:latin typeface="Geneva"/>
                <a:cs typeface="Geneva"/>
              </a:rPr>
              <a:t>words </a:t>
            </a:r>
            <a:r>
              <a:rPr sz="1000" spc="-20">
                <a:solidFill>
                  <a:srgbClr val="052369"/>
                </a:solidFill>
                <a:latin typeface="Geneva"/>
                <a:cs typeface="Geneva"/>
              </a:rPr>
              <a:t>like </a:t>
            </a:r>
            <a:r>
              <a:rPr sz="1000" spc="-75">
                <a:solidFill>
                  <a:srgbClr val="052369"/>
                </a:solidFill>
                <a:latin typeface="Geneva"/>
                <a:cs typeface="Geneva"/>
              </a:rPr>
              <a:t>“expects”, </a:t>
            </a:r>
            <a:r>
              <a:rPr sz="1000" spc="-60">
                <a:solidFill>
                  <a:srgbClr val="052369"/>
                </a:solidFill>
                <a:latin typeface="Geneva"/>
                <a:cs typeface="Geneva"/>
              </a:rPr>
              <a:t>“anticipates”, </a:t>
            </a:r>
            <a:r>
              <a:rPr sz="1000" spc="-75">
                <a:solidFill>
                  <a:srgbClr val="052369"/>
                </a:solidFill>
                <a:latin typeface="Geneva"/>
                <a:cs typeface="Geneva"/>
              </a:rPr>
              <a:t>“targets”, </a:t>
            </a:r>
            <a:r>
              <a:rPr sz="1000" spc="-60">
                <a:solidFill>
                  <a:srgbClr val="052369"/>
                </a:solidFill>
                <a:latin typeface="Geneva"/>
                <a:cs typeface="Geneva"/>
              </a:rPr>
              <a:t>“continues”, </a:t>
            </a:r>
            <a:r>
              <a:rPr sz="1000" spc="-65">
                <a:solidFill>
                  <a:srgbClr val="052369"/>
                </a:solidFill>
                <a:latin typeface="Geneva"/>
                <a:cs typeface="Geneva"/>
              </a:rPr>
              <a:t>“estimates”, “plans”, “intends”, </a:t>
            </a:r>
            <a:r>
              <a:rPr sz="1000" spc="-70">
                <a:solidFill>
                  <a:srgbClr val="052369"/>
                </a:solidFill>
                <a:latin typeface="Geneva"/>
                <a:cs typeface="Geneva"/>
              </a:rPr>
              <a:t>“projects”,  </a:t>
            </a:r>
            <a:r>
              <a:rPr sz="1000" spc="-55">
                <a:solidFill>
                  <a:srgbClr val="052369"/>
                </a:solidFill>
                <a:latin typeface="Geneva"/>
                <a:cs typeface="Geneva"/>
              </a:rPr>
              <a:t>“indicates”,</a:t>
            </a:r>
            <a:r>
              <a:rPr sz="1000" spc="-90">
                <a:solidFill>
                  <a:srgbClr val="052369"/>
                </a:solidFill>
                <a:latin typeface="Geneva"/>
                <a:cs typeface="Geneva"/>
              </a:rPr>
              <a:t> </a:t>
            </a:r>
            <a:r>
              <a:rPr sz="1000" spc="-60">
                <a:solidFill>
                  <a:srgbClr val="052369"/>
                </a:solidFill>
                <a:latin typeface="Geneva"/>
                <a:cs typeface="Geneva"/>
              </a:rPr>
              <a:t>“believes”,</a:t>
            </a:r>
            <a:r>
              <a:rPr sz="1000" spc="-90">
                <a:solidFill>
                  <a:srgbClr val="052369"/>
                </a:solidFill>
                <a:latin typeface="Geneva"/>
                <a:cs typeface="Geneva"/>
              </a:rPr>
              <a:t> “may”,</a:t>
            </a:r>
            <a:r>
              <a:rPr sz="1000" spc="-85">
                <a:solidFill>
                  <a:srgbClr val="052369"/>
                </a:solidFill>
                <a:latin typeface="Geneva"/>
                <a:cs typeface="Geneva"/>
              </a:rPr>
              <a:t> </a:t>
            </a:r>
            <a:r>
              <a:rPr sz="1000" spc="-60">
                <a:solidFill>
                  <a:srgbClr val="052369"/>
                </a:solidFill>
                <a:latin typeface="Geneva"/>
                <a:cs typeface="Geneva"/>
              </a:rPr>
              <a:t>“will”,</a:t>
            </a:r>
            <a:r>
              <a:rPr sz="1000" spc="-90">
                <a:solidFill>
                  <a:srgbClr val="052369"/>
                </a:solidFill>
                <a:latin typeface="Geneva"/>
                <a:cs typeface="Geneva"/>
              </a:rPr>
              <a:t> </a:t>
            </a:r>
            <a:r>
              <a:rPr sz="1000" spc="-60">
                <a:solidFill>
                  <a:srgbClr val="052369"/>
                </a:solidFill>
                <a:latin typeface="Geneva"/>
                <a:cs typeface="Geneva"/>
              </a:rPr>
              <a:t>“should”,</a:t>
            </a:r>
            <a:r>
              <a:rPr sz="1000" spc="-85">
                <a:solidFill>
                  <a:srgbClr val="052369"/>
                </a:solidFill>
                <a:latin typeface="Geneva"/>
                <a:cs typeface="Geneva"/>
              </a:rPr>
              <a:t> </a:t>
            </a:r>
            <a:r>
              <a:rPr sz="1000" spc="-65">
                <a:solidFill>
                  <a:srgbClr val="052369"/>
                </a:solidFill>
                <a:latin typeface="Geneva"/>
                <a:cs typeface="Geneva"/>
              </a:rPr>
              <a:t>“would”,</a:t>
            </a:r>
            <a:r>
              <a:rPr sz="1000" spc="-90">
                <a:solidFill>
                  <a:srgbClr val="052369"/>
                </a:solidFill>
                <a:latin typeface="Geneva"/>
                <a:cs typeface="Geneva"/>
              </a:rPr>
              <a:t> </a:t>
            </a:r>
            <a:r>
              <a:rPr sz="1000" spc="-65">
                <a:solidFill>
                  <a:srgbClr val="052369"/>
                </a:solidFill>
                <a:latin typeface="Geneva"/>
                <a:cs typeface="Geneva"/>
              </a:rPr>
              <a:t>“could”,</a:t>
            </a:r>
            <a:r>
              <a:rPr sz="1000" spc="-85">
                <a:solidFill>
                  <a:srgbClr val="052369"/>
                </a:solidFill>
                <a:latin typeface="Geneva"/>
                <a:cs typeface="Geneva"/>
              </a:rPr>
              <a:t> </a:t>
            </a:r>
            <a:r>
              <a:rPr sz="1000" spc="-70">
                <a:solidFill>
                  <a:srgbClr val="052369"/>
                </a:solidFill>
                <a:latin typeface="Geneva"/>
                <a:cs typeface="Geneva"/>
              </a:rPr>
              <a:t>“outlook”,</a:t>
            </a:r>
            <a:r>
              <a:rPr sz="1000" spc="-90">
                <a:solidFill>
                  <a:srgbClr val="052369"/>
                </a:solidFill>
                <a:latin typeface="Geneva"/>
                <a:cs typeface="Geneva"/>
              </a:rPr>
              <a:t> </a:t>
            </a:r>
            <a:r>
              <a:rPr sz="1000" spc="-60">
                <a:solidFill>
                  <a:srgbClr val="052369"/>
                </a:solidFill>
                <a:latin typeface="Geneva"/>
                <a:cs typeface="Geneva"/>
              </a:rPr>
              <a:t>“forecast”,</a:t>
            </a:r>
            <a:r>
              <a:rPr sz="1000" spc="-85">
                <a:solidFill>
                  <a:srgbClr val="052369"/>
                </a:solidFill>
                <a:latin typeface="Geneva"/>
                <a:cs typeface="Geneva"/>
              </a:rPr>
              <a:t> </a:t>
            </a:r>
            <a:r>
              <a:rPr sz="1000" spc="-75">
                <a:solidFill>
                  <a:srgbClr val="052369"/>
                </a:solidFill>
                <a:latin typeface="Geneva"/>
                <a:cs typeface="Geneva"/>
              </a:rPr>
              <a:t>“plan”,</a:t>
            </a:r>
            <a:r>
              <a:rPr sz="1000" spc="-90">
                <a:solidFill>
                  <a:srgbClr val="052369"/>
                </a:solidFill>
                <a:latin typeface="Geneva"/>
                <a:cs typeface="Geneva"/>
              </a:rPr>
              <a:t> </a:t>
            </a:r>
            <a:r>
              <a:rPr sz="1000" spc="-60">
                <a:solidFill>
                  <a:srgbClr val="052369"/>
                </a:solidFill>
                <a:latin typeface="Geneva"/>
                <a:cs typeface="Geneva"/>
              </a:rPr>
              <a:t>“goal”</a:t>
            </a:r>
            <a:r>
              <a:rPr sz="1000" spc="-80">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5">
                <a:solidFill>
                  <a:srgbClr val="052369"/>
                </a:solidFill>
                <a:latin typeface="Geneva"/>
                <a:cs typeface="Geneva"/>
              </a:rPr>
              <a:t>similar</a:t>
            </a:r>
            <a:r>
              <a:rPr sz="1000" spc="-85">
                <a:solidFill>
                  <a:srgbClr val="052369"/>
                </a:solidFill>
                <a:latin typeface="Geneva"/>
                <a:cs typeface="Geneva"/>
              </a:rPr>
              <a:t> </a:t>
            </a:r>
            <a:r>
              <a:rPr sz="1000" spc="-25">
                <a:solidFill>
                  <a:srgbClr val="052369"/>
                </a:solidFill>
                <a:latin typeface="Geneva"/>
                <a:cs typeface="Geneva"/>
              </a:rPr>
              <a:t>expressions</a:t>
            </a:r>
            <a:r>
              <a:rPr sz="1000" spc="-85">
                <a:solidFill>
                  <a:srgbClr val="052369"/>
                </a:solidFill>
                <a:latin typeface="Geneva"/>
                <a:cs typeface="Geneva"/>
              </a:rPr>
              <a:t> </a:t>
            </a:r>
            <a:r>
              <a:rPr sz="1000" spc="-75">
                <a:solidFill>
                  <a:srgbClr val="052369"/>
                </a:solidFill>
                <a:latin typeface="Geneva"/>
                <a:cs typeface="Geneva"/>
              </a:rPr>
              <a:t>(or</a:t>
            </a:r>
            <a:r>
              <a:rPr sz="1000" spc="-85">
                <a:solidFill>
                  <a:srgbClr val="052369"/>
                </a:solidFill>
                <a:latin typeface="Geneva"/>
                <a:cs typeface="Geneva"/>
              </a:rPr>
              <a:t> </a:t>
            </a:r>
            <a:r>
              <a:rPr sz="1000" spc="-40">
                <a:solidFill>
                  <a:srgbClr val="052369"/>
                </a:solidFill>
                <a:latin typeface="Geneva"/>
                <a:cs typeface="Geneva"/>
              </a:rPr>
              <a:t>negatives</a:t>
            </a:r>
            <a:r>
              <a:rPr sz="1000" spc="-85">
                <a:solidFill>
                  <a:srgbClr val="052369"/>
                </a:solidFill>
                <a:latin typeface="Geneva"/>
                <a:cs typeface="Geneva"/>
              </a:rPr>
              <a:t> </a:t>
            </a:r>
            <a:r>
              <a:rPr sz="1000" spc="-25">
                <a:solidFill>
                  <a:srgbClr val="052369"/>
                </a:solidFill>
                <a:latin typeface="Geneva"/>
                <a:cs typeface="Geneva"/>
              </a:rPr>
              <a:t>and</a:t>
            </a:r>
            <a:r>
              <a:rPr sz="1000" spc="-80">
                <a:solidFill>
                  <a:srgbClr val="052369"/>
                </a:solidFill>
                <a:latin typeface="Geneva"/>
                <a:cs typeface="Geneva"/>
              </a:rPr>
              <a:t> </a:t>
            </a:r>
            <a:r>
              <a:rPr sz="1000" spc="-35">
                <a:solidFill>
                  <a:srgbClr val="052369"/>
                </a:solidFill>
                <a:latin typeface="Geneva"/>
                <a:cs typeface="Geneva"/>
              </a:rPr>
              <a:t>variations</a:t>
            </a:r>
            <a:r>
              <a:rPr sz="1000" spc="-85">
                <a:solidFill>
                  <a:srgbClr val="052369"/>
                </a:solidFill>
                <a:latin typeface="Geneva"/>
                <a:cs typeface="Geneva"/>
              </a:rPr>
              <a:t> </a:t>
            </a:r>
            <a:r>
              <a:rPr sz="1000" spc="-55">
                <a:solidFill>
                  <a:srgbClr val="052369"/>
                </a:solidFill>
                <a:latin typeface="Geneva"/>
                <a:cs typeface="Geneva"/>
              </a:rPr>
              <a:t>thereof).</a:t>
            </a:r>
            <a:endParaRPr sz="1000">
              <a:latin typeface="Geneva"/>
              <a:cs typeface="Geneva"/>
            </a:endParaRPr>
          </a:p>
          <a:p>
            <a:pPr marL="12700" marR="5080" algn="just">
              <a:lnSpc>
                <a:spcPct val="100000"/>
              </a:lnSpc>
              <a:spcBef>
                <a:spcPts val="850"/>
              </a:spcBef>
            </a:pPr>
            <a:r>
              <a:rPr sz="1000" spc="-65">
                <a:solidFill>
                  <a:srgbClr val="052369"/>
                </a:solidFill>
                <a:latin typeface="Geneva"/>
                <a:cs typeface="Geneva"/>
              </a:rPr>
              <a:t>Any</a:t>
            </a:r>
            <a:r>
              <a:rPr sz="1000" spc="-125">
                <a:solidFill>
                  <a:srgbClr val="052369"/>
                </a:solidFill>
                <a:latin typeface="Geneva"/>
                <a:cs typeface="Geneva"/>
              </a:rPr>
              <a:t> </a:t>
            </a:r>
            <a:r>
              <a:rPr sz="1000" spc="-45">
                <a:solidFill>
                  <a:srgbClr val="052369"/>
                </a:solidFill>
                <a:latin typeface="Geneva"/>
                <a:cs typeface="Geneva"/>
              </a:rPr>
              <a:t>statements</a:t>
            </a:r>
            <a:r>
              <a:rPr sz="1000" spc="-125">
                <a:solidFill>
                  <a:srgbClr val="052369"/>
                </a:solidFill>
                <a:latin typeface="Geneva"/>
                <a:cs typeface="Geneva"/>
              </a:rPr>
              <a:t> </a:t>
            </a:r>
            <a:r>
              <a:rPr sz="1000" spc="-35">
                <a:solidFill>
                  <a:srgbClr val="052369"/>
                </a:solidFill>
                <a:latin typeface="Geneva"/>
                <a:cs typeface="Geneva"/>
              </a:rPr>
              <a:t>contained</a:t>
            </a:r>
            <a:r>
              <a:rPr sz="1000" spc="-120">
                <a:solidFill>
                  <a:srgbClr val="052369"/>
                </a:solidFill>
                <a:latin typeface="Geneva"/>
                <a:cs typeface="Geneva"/>
              </a:rPr>
              <a:t> </a:t>
            </a:r>
            <a:r>
              <a:rPr sz="1000" spc="-30">
                <a:solidFill>
                  <a:srgbClr val="052369"/>
                </a:solidFill>
                <a:latin typeface="Geneva"/>
                <a:cs typeface="Geneva"/>
              </a:rPr>
              <a:t>herein</a:t>
            </a:r>
            <a:r>
              <a:rPr sz="1000" spc="-125">
                <a:solidFill>
                  <a:srgbClr val="052369"/>
                </a:solidFill>
                <a:latin typeface="Geneva"/>
                <a:cs typeface="Geneva"/>
              </a:rPr>
              <a:t> </a:t>
            </a:r>
            <a:r>
              <a:rPr sz="1000" spc="-70">
                <a:solidFill>
                  <a:srgbClr val="052369"/>
                </a:solidFill>
                <a:latin typeface="Geneva"/>
                <a:cs typeface="Geneva"/>
              </a:rPr>
              <a:t>that</a:t>
            </a:r>
            <a:r>
              <a:rPr sz="1000" spc="-120">
                <a:solidFill>
                  <a:srgbClr val="052369"/>
                </a:solidFill>
                <a:latin typeface="Geneva"/>
                <a:cs typeface="Geneva"/>
              </a:rPr>
              <a:t> </a:t>
            </a:r>
            <a:r>
              <a:rPr sz="1000" spc="-35">
                <a:solidFill>
                  <a:srgbClr val="052369"/>
                </a:solidFill>
                <a:latin typeface="Geneva"/>
                <a:cs typeface="Geneva"/>
              </a:rPr>
              <a:t>are</a:t>
            </a:r>
            <a:r>
              <a:rPr sz="1000" spc="-125">
                <a:solidFill>
                  <a:srgbClr val="052369"/>
                </a:solidFill>
                <a:latin typeface="Geneva"/>
                <a:cs typeface="Geneva"/>
              </a:rPr>
              <a:t> </a:t>
            </a:r>
            <a:r>
              <a:rPr sz="1000" spc="-60">
                <a:solidFill>
                  <a:srgbClr val="052369"/>
                </a:solidFill>
                <a:latin typeface="Geneva"/>
                <a:cs typeface="Geneva"/>
              </a:rPr>
              <a:t>not</a:t>
            </a:r>
            <a:r>
              <a:rPr sz="1000" spc="-120">
                <a:solidFill>
                  <a:srgbClr val="052369"/>
                </a:solidFill>
                <a:latin typeface="Geneva"/>
                <a:cs typeface="Geneva"/>
              </a:rPr>
              <a:t> </a:t>
            </a:r>
            <a:r>
              <a:rPr sz="1000" spc="-45">
                <a:solidFill>
                  <a:srgbClr val="052369"/>
                </a:solidFill>
                <a:latin typeface="Geneva"/>
                <a:cs typeface="Geneva"/>
              </a:rPr>
              <a:t>statements</a:t>
            </a:r>
            <a:r>
              <a:rPr sz="1000" spc="-125">
                <a:solidFill>
                  <a:srgbClr val="052369"/>
                </a:solidFill>
                <a:latin typeface="Geneva"/>
                <a:cs typeface="Geneva"/>
              </a:rPr>
              <a:t> </a:t>
            </a:r>
            <a:r>
              <a:rPr sz="1000" spc="-45">
                <a:solidFill>
                  <a:srgbClr val="052369"/>
                </a:solidFill>
                <a:latin typeface="Geneva"/>
                <a:cs typeface="Geneva"/>
              </a:rPr>
              <a:t>of</a:t>
            </a:r>
            <a:r>
              <a:rPr sz="1000" spc="-120">
                <a:solidFill>
                  <a:srgbClr val="052369"/>
                </a:solidFill>
                <a:latin typeface="Geneva"/>
                <a:cs typeface="Geneva"/>
              </a:rPr>
              <a:t> </a:t>
            </a:r>
            <a:r>
              <a:rPr sz="1000" spc="-25">
                <a:solidFill>
                  <a:srgbClr val="052369"/>
                </a:solidFill>
                <a:latin typeface="Geneva"/>
                <a:cs typeface="Geneva"/>
              </a:rPr>
              <a:t>historical</a:t>
            </a:r>
            <a:r>
              <a:rPr sz="1000" spc="-125">
                <a:solidFill>
                  <a:srgbClr val="052369"/>
                </a:solidFill>
                <a:latin typeface="Geneva"/>
                <a:cs typeface="Geneva"/>
              </a:rPr>
              <a:t> </a:t>
            </a:r>
            <a:r>
              <a:rPr sz="1000" spc="-45">
                <a:solidFill>
                  <a:srgbClr val="052369"/>
                </a:solidFill>
                <a:latin typeface="Geneva"/>
                <a:cs typeface="Geneva"/>
              </a:rPr>
              <a:t>fact</a:t>
            </a:r>
            <a:r>
              <a:rPr sz="1000" spc="-120">
                <a:solidFill>
                  <a:srgbClr val="052369"/>
                </a:solidFill>
                <a:latin typeface="Geneva"/>
                <a:cs typeface="Geneva"/>
              </a:rPr>
              <a:t> </a:t>
            </a:r>
            <a:r>
              <a:rPr sz="1000" spc="-35">
                <a:solidFill>
                  <a:srgbClr val="052369"/>
                </a:solidFill>
                <a:latin typeface="Geneva"/>
                <a:cs typeface="Geneva"/>
              </a:rPr>
              <a:t>are</a:t>
            </a:r>
            <a:r>
              <a:rPr sz="1000" spc="-125">
                <a:solidFill>
                  <a:srgbClr val="052369"/>
                </a:solidFill>
                <a:latin typeface="Geneva"/>
                <a:cs typeface="Geneva"/>
              </a:rPr>
              <a:t> </a:t>
            </a:r>
            <a:r>
              <a:rPr sz="1000" spc="-30">
                <a:solidFill>
                  <a:srgbClr val="052369"/>
                </a:solidFill>
                <a:latin typeface="Geneva"/>
                <a:cs typeface="Geneva"/>
              </a:rPr>
              <a:t>forward-looking</a:t>
            </a:r>
            <a:r>
              <a:rPr sz="1000" spc="-120">
                <a:solidFill>
                  <a:srgbClr val="052369"/>
                </a:solidFill>
                <a:latin typeface="Geneva"/>
                <a:cs typeface="Geneva"/>
              </a:rPr>
              <a:t> </a:t>
            </a:r>
            <a:r>
              <a:rPr sz="1000" spc="-45">
                <a:solidFill>
                  <a:srgbClr val="052369"/>
                </a:solidFill>
                <a:latin typeface="Geneva"/>
                <a:cs typeface="Geneva"/>
              </a:rPr>
              <a:t>statements.</a:t>
            </a:r>
            <a:r>
              <a:rPr sz="1000" spc="-125">
                <a:solidFill>
                  <a:srgbClr val="052369"/>
                </a:solidFill>
                <a:latin typeface="Geneva"/>
                <a:cs typeface="Geneva"/>
              </a:rPr>
              <a:t> </a:t>
            </a:r>
            <a:r>
              <a:rPr sz="1000" spc="-30">
                <a:solidFill>
                  <a:srgbClr val="052369"/>
                </a:solidFill>
                <a:latin typeface="Geneva"/>
                <a:cs typeface="Geneva"/>
              </a:rPr>
              <a:t>These</a:t>
            </a:r>
            <a:r>
              <a:rPr sz="1000" spc="-120">
                <a:solidFill>
                  <a:srgbClr val="052369"/>
                </a:solidFill>
                <a:latin typeface="Geneva"/>
                <a:cs typeface="Geneva"/>
              </a:rPr>
              <a:t> </a:t>
            </a:r>
            <a:r>
              <a:rPr sz="1000" spc="-45">
                <a:solidFill>
                  <a:srgbClr val="052369"/>
                </a:solidFill>
                <a:latin typeface="Geneva"/>
                <a:cs typeface="Geneva"/>
              </a:rPr>
              <a:t>statements</a:t>
            </a:r>
            <a:r>
              <a:rPr sz="1000" spc="-125">
                <a:solidFill>
                  <a:srgbClr val="052369"/>
                </a:solidFill>
                <a:latin typeface="Geneva"/>
                <a:cs typeface="Geneva"/>
              </a:rPr>
              <a:t> </a:t>
            </a:r>
            <a:r>
              <a:rPr sz="1000" spc="-35">
                <a:solidFill>
                  <a:srgbClr val="052369"/>
                </a:solidFill>
                <a:latin typeface="Geneva"/>
                <a:cs typeface="Geneva"/>
              </a:rPr>
              <a:t>are</a:t>
            </a:r>
            <a:r>
              <a:rPr sz="1000" spc="-120">
                <a:solidFill>
                  <a:srgbClr val="052369"/>
                </a:solidFill>
                <a:latin typeface="Geneva"/>
                <a:cs typeface="Geneva"/>
              </a:rPr>
              <a:t> </a:t>
            </a:r>
            <a:r>
              <a:rPr sz="1000" spc="-60">
                <a:solidFill>
                  <a:srgbClr val="052369"/>
                </a:solidFill>
                <a:latin typeface="Geneva"/>
                <a:cs typeface="Geneva"/>
              </a:rPr>
              <a:t>not</a:t>
            </a:r>
            <a:r>
              <a:rPr sz="1000" spc="-125">
                <a:solidFill>
                  <a:srgbClr val="052369"/>
                </a:solidFill>
                <a:latin typeface="Geneva"/>
                <a:cs typeface="Geneva"/>
              </a:rPr>
              <a:t> </a:t>
            </a:r>
            <a:r>
              <a:rPr sz="1000" spc="-35">
                <a:solidFill>
                  <a:srgbClr val="052369"/>
                </a:solidFill>
                <a:latin typeface="Geneva"/>
                <a:cs typeface="Geneva"/>
              </a:rPr>
              <a:t>guarantees</a:t>
            </a:r>
            <a:r>
              <a:rPr sz="1000" spc="-120">
                <a:solidFill>
                  <a:srgbClr val="052369"/>
                </a:solidFill>
                <a:latin typeface="Geneva"/>
                <a:cs typeface="Geneva"/>
              </a:rPr>
              <a:t> </a:t>
            </a:r>
            <a:r>
              <a:rPr sz="1000" spc="-45">
                <a:solidFill>
                  <a:srgbClr val="052369"/>
                </a:solidFill>
                <a:latin typeface="Geneva"/>
                <a:cs typeface="Geneva"/>
              </a:rPr>
              <a:t>of</a:t>
            </a:r>
            <a:r>
              <a:rPr sz="1000" spc="-125">
                <a:solidFill>
                  <a:srgbClr val="052369"/>
                </a:solidFill>
                <a:latin typeface="Geneva"/>
                <a:cs typeface="Geneva"/>
              </a:rPr>
              <a:t> </a:t>
            </a:r>
            <a:r>
              <a:rPr sz="1000" spc="-50">
                <a:solidFill>
                  <a:srgbClr val="052369"/>
                </a:solidFill>
                <a:latin typeface="Geneva"/>
                <a:cs typeface="Geneva"/>
              </a:rPr>
              <a:t>future</a:t>
            </a:r>
            <a:r>
              <a:rPr sz="1000" spc="-120">
                <a:solidFill>
                  <a:srgbClr val="052369"/>
                </a:solidFill>
                <a:latin typeface="Geneva"/>
                <a:cs typeface="Geneva"/>
              </a:rPr>
              <a:t> </a:t>
            </a:r>
            <a:r>
              <a:rPr sz="1000" spc="-30">
                <a:solidFill>
                  <a:srgbClr val="052369"/>
                </a:solidFill>
                <a:latin typeface="Geneva"/>
                <a:cs typeface="Geneva"/>
              </a:rPr>
              <a:t>performance</a:t>
            </a:r>
            <a:r>
              <a:rPr sz="1000" spc="-125">
                <a:solidFill>
                  <a:srgbClr val="052369"/>
                </a:solidFill>
                <a:latin typeface="Geneva"/>
                <a:cs typeface="Geneva"/>
              </a:rPr>
              <a:t> </a:t>
            </a:r>
            <a:r>
              <a:rPr sz="1000" spc="-25">
                <a:solidFill>
                  <a:srgbClr val="052369"/>
                </a:solidFill>
                <a:latin typeface="Geneva"/>
                <a:cs typeface="Geneva"/>
              </a:rPr>
              <a:t>and</a:t>
            </a:r>
            <a:r>
              <a:rPr sz="1000" spc="-120">
                <a:solidFill>
                  <a:srgbClr val="052369"/>
                </a:solidFill>
                <a:latin typeface="Geneva"/>
                <a:cs typeface="Geneva"/>
              </a:rPr>
              <a:t> </a:t>
            </a:r>
            <a:r>
              <a:rPr sz="1000" spc="-40">
                <a:solidFill>
                  <a:srgbClr val="052369"/>
                </a:solidFill>
                <a:latin typeface="Geneva"/>
                <a:cs typeface="Geneva"/>
              </a:rPr>
              <a:t>involve</a:t>
            </a:r>
            <a:r>
              <a:rPr sz="1000" spc="-125">
                <a:solidFill>
                  <a:srgbClr val="052369"/>
                </a:solidFill>
                <a:latin typeface="Geneva"/>
                <a:cs typeface="Geneva"/>
              </a:rPr>
              <a:t> </a:t>
            </a:r>
            <a:r>
              <a:rPr sz="1000" spc="-10">
                <a:solidFill>
                  <a:srgbClr val="052369"/>
                </a:solidFill>
                <a:latin typeface="Geneva"/>
                <a:cs typeface="Geneva"/>
              </a:rPr>
              <a:t>a</a:t>
            </a:r>
            <a:r>
              <a:rPr sz="1000" spc="-120">
                <a:solidFill>
                  <a:srgbClr val="052369"/>
                </a:solidFill>
                <a:latin typeface="Geneva"/>
                <a:cs typeface="Geneva"/>
              </a:rPr>
              <a:t> </a:t>
            </a:r>
            <a:r>
              <a:rPr sz="1000" spc="-35">
                <a:solidFill>
                  <a:srgbClr val="052369"/>
                </a:solidFill>
                <a:latin typeface="Geneva"/>
                <a:cs typeface="Geneva"/>
              </a:rPr>
              <a:t>number</a:t>
            </a:r>
            <a:r>
              <a:rPr sz="1000" spc="-125">
                <a:solidFill>
                  <a:srgbClr val="052369"/>
                </a:solidFill>
                <a:latin typeface="Geneva"/>
                <a:cs typeface="Geneva"/>
              </a:rPr>
              <a:t> </a:t>
            </a:r>
            <a:r>
              <a:rPr sz="1000" spc="-45">
                <a:solidFill>
                  <a:srgbClr val="052369"/>
                </a:solidFill>
                <a:latin typeface="Geneva"/>
                <a:cs typeface="Geneva"/>
              </a:rPr>
              <a:t>of</a:t>
            </a:r>
            <a:r>
              <a:rPr sz="1000" spc="-120">
                <a:solidFill>
                  <a:srgbClr val="052369"/>
                </a:solidFill>
                <a:latin typeface="Geneva"/>
                <a:cs typeface="Geneva"/>
              </a:rPr>
              <a:t> </a:t>
            </a:r>
            <a:r>
              <a:rPr sz="1000" spc="-25">
                <a:solidFill>
                  <a:srgbClr val="052369"/>
                </a:solidFill>
                <a:latin typeface="Geneva"/>
                <a:cs typeface="Geneva"/>
              </a:rPr>
              <a:t>risks,</a:t>
            </a:r>
            <a:r>
              <a:rPr sz="1000" spc="-125">
                <a:solidFill>
                  <a:srgbClr val="052369"/>
                </a:solidFill>
                <a:latin typeface="Geneva"/>
                <a:cs typeface="Geneva"/>
              </a:rPr>
              <a:t> </a:t>
            </a:r>
            <a:r>
              <a:rPr sz="1000" spc="-45">
                <a:solidFill>
                  <a:srgbClr val="052369"/>
                </a:solidFill>
                <a:latin typeface="Geneva"/>
                <a:cs typeface="Geneva"/>
              </a:rPr>
              <a:t>uncer-  </a:t>
            </a:r>
            <a:r>
              <a:rPr sz="1000" spc="-40">
                <a:solidFill>
                  <a:srgbClr val="052369"/>
                </a:solidFill>
                <a:latin typeface="Geneva"/>
                <a:cs typeface="Geneva"/>
              </a:rPr>
              <a:t>tainties</a:t>
            </a:r>
            <a:r>
              <a:rPr sz="1000" spc="-65">
                <a:solidFill>
                  <a:srgbClr val="052369"/>
                </a:solidFill>
                <a:latin typeface="Geneva"/>
                <a:cs typeface="Geneva"/>
              </a:rPr>
              <a:t> </a:t>
            </a:r>
            <a:r>
              <a:rPr sz="1000" spc="-25">
                <a:solidFill>
                  <a:srgbClr val="052369"/>
                </a:solidFill>
                <a:latin typeface="Geneva"/>
                <a:cs typeface="Geneva"/>
              </a:rPr>
              <a:t>and</a:t>
            </a:r>
            <a:r>
              <a:rPr sz="1000" spc="-65">
                <a:solidFill>
                  <a:srgbClr val="052369"/>
                </a:solidFill>
                <a:latin typeface="Geneva"/>
                <a:cs typeface="Geneva"/>
              </a:rPr>
              <a:t> </a:t>
            </a:r>
            <a:r>
              <a:rPr sz="1000" spc="-25">
                <a:solidFill>
                  <a:srgbClr val="052369"/>
                </a:solidFill>
                <a:latin typeface="Geneva"/>
                <a:cs typeface="Geneva"/>
              </a:rPr>
              <a:t>assumptions.</a:t>
            </a:r>
            <a:r>
              <a:rPr sz="1000" spc="-65">
                <a:solidFill>
                  <a:srgbClr val="052369"/>
                </a:solidFill>
                <a:latin typeface="Geneva"/>
                <a:cs typeface="Geneva"/>
              </a:rPr>
              <a:t> </a:t>
            </a:r>
            <a:r>
              <a:rPr sz="1000" spc="-45">
                <a:solidFill>
                  <a:srgbClr val="052369"/>
                </a:solidFill>
                <a:latin typeface="Geneva"/>
                <a:cs typeface="Geneva"/>
              </a:rPr>
              <a:t>Accordingly,</a:t>
            </a:r>
            <a:r>
              <a:rPr sz="1000" spc="-70">
                <a:solidFill>
                  <a:srgbClr val="052369"/>
                </a:solidFill>
                <a:latin typeface="Geneva"/>
                <a:cs typeface="Geneva"/>
              </a:rPr>
              <a:t> </a:t>
            </a:r>
            <a:r>
              <a:rPr sz="1000" spc="-30">
                <a:solidFill>
                  <a:srgbClr val="052369"/>
                </a:solidFill>
                <a:latin typeface="Geneva"/>
                <a:cs typeface="Geneva"/>
              </a:rPr>
              <a:t>actual</a:t>
            </a:r>
            <a:r>
              <a:rPr sz="1000" spc="-65">
                <a:solidFill>
                  <a:srgbClr val="052369"/>
                </a:solidFill>
                <a:latin typeface="Geneva"/>
                <a:cs typeface="Geneva"/>
              </a:rPr>
              <a:t> </a:t>
            </a:r>
            <a:r>
              <a:rPr sz="1000" spc="-30">
                <a:solidFill>
                  <a:srgbClr val="052369"/>
                </a:solidFill>
                <a:latin typeface="Geneva"/>
                <a:cs typeface="Geneva"/>
              </a:rPr>
              <a:t>results</a:t>
            </a:r>
            <a:r>
              <a:rPr sz="1000" spc="-60">
                <a:solidFill>
                  <a:srgbClr val="052369"/>
                </a:solidFill>
                <a:latin typeface="Geneva"/>
                <a:cs typeface="Geneva"/>
              </a:rPr>
              <a:t> </a:t>
            </a:r>
            <a:r>
              <a:rPr sz="1000" spc="-40">
                <a:solidFill>
                  <a:srgbClr val="052369"/>
                </a:solidFill>
                <a:latin typeface="Geneva"/>
                <a:cs typeface="Geneva"/>
              </a:rPr>
              <a:t>or</a:t>
            </a:r>
            <a:r>
              <a:rPr sz="1000" spc="-70">
                <a:solidFill>
                  <a:srgbClr val="052369"/>
                </a:solidFill>
                <a:latin typeface="Geneva"/>
                <a:cs typeface="Geneva"/>
              </a:rPr>
              <a:t> </a:t>
            </a:r>
            <a:r>
              <a:rPr sz="1000" spc="-65">
                <a:solidFill>
                  <a:srgbClr val="052369"/>
                </a:solidFill>
                <a:latin typeface="Geneva"/>
                <a:cs typeface="Geneva"/>
              </a:rPr>
              <a:t>the </a:t>
            </a:r>
            <a:r>
              <a:rPr sz="1000" spc="-30">
                <a:solidFill>
                  <a:srgbClr val="052369"/>
                </a:solidFill>
                <a:latin typeface="Geneva"/>
                <a:cs typeface="Geneva"/>
              </a:rPr>
              <a:t>performance</a:t>
            </a:r>
            <a:r>
              <a:rPr sz="1000" spc="-60">
                <a:solidFill>
                  <a:srgbClr val="052369"/>
                </a:solidFill>
                <a:latin typeface="Geneva"/>
                <a:cs typeface="Geneva"/>
              </a:rPr>
              <a:t> </a:t>
            </a:r>
            <a:r>
              <a:rPr sz="1000" spc="-45">
                <a:solidFill>
                  <a:srgbClr val="052369"/>
                </a:solidFill>
                <a:latin typeface="Geneva"/>
                <a:cs typeface="Geneva"/>
              </a:rPr>
              <a:t>of</a:t>
            </a:r>
            <a:r>
              <a:rPr sz="1000" spc="-70">
                <a:solidFill>
                  <a:srgbClr val="052369"/>
                </a:solidFill>
                <a:latin typeface="Geneva"/>
                <a:cs typeface="Geneva"/>
              </a:rPr>
              <a:t> </a:t>
            </a:r>
            <a:r>
              <a:rPr sz="1000" spc="-65">
                <a:solidFill>
                  <a:srgbClr val="052369"/>
                </a:solidFill>
                <a:latin typeface="Geneva"/>
                <a:cs typeface="Geneva"/>
              </a:rPr>
              <a:t>the </a:t>
            </a:r>
            <a:r>
              <a:rPr sz="1000" spc="-35">
                <a:solidFill>
                  <a:srgbClr val="052369"/>
                </a:solidFill>
                <a:latin typeface="Geneva"/>
                <a:cs typeface="Geneva"/>
              </a:rPr>
              <a:t>Company</a:t>
            </a:r>
            <a:r>
              <a:rPr sz="1000" spc="-65">
                <a:solidFill>
                  <a:srgbClr val="052369"/>
                </a:solidFill>
                <a:latin typeface="Geneva"/>
                <a:cs typeface="Geneva"/>
              </a:rPr>
              <a:t> </a:t>
            </a:r>
            <a:r>
              <a:rPr sz="1000" spc="-40">
                <a:solidFill>
                  <a:srgbClr val="052369"/>
                </a:solidFill>
                <a:latin typeface="Geneva"/>
                <a:cs typeface="Geneva"/>
              </a:rPr>
              <a:t>or</a:t>
            </a:r>
            <a:r>
              <a:rPr sz="1000" spc="-70">
                <a:solidFill>
                  <a:srgbClr val="052369"/>
                </a:solidFill>
                <a:latin typeface="Geneva"/>
                <a:cs typeface="Geneva"/>
              </a:rPr>
              <a:t> </a:t>
            </a:r>
            <a:r>
              <a:rPr sz="1000" spc="-45">
                <a:solidFill>
                  <a:srgbClr val="052369"/>
                </a:solidFill>
                <a:latin typeface="Geneva"/>
                <a:cs typeface="Geneva"/>
              </a:rPr>
              <a:t>their</a:t>
            </a:r>
            <a:r>
              <a:rPr sz="1000" spc="-65">
                <a:solidFill>
                  <a:srgbClr val="052369"/>
                </a:solidFill>
                <a:latin typeface="Geneva"/>
                <a:cs typeface="Geneva"/>
              </a:rPr>
              <a:t> </a:t>
            </a:r>
            <a:r>
              <a:rPr sz="1000" spc="-40">
                <a:solidFill>
                  <a:srgbClr val="052369"/>
                </a:solidFill>
                <a:latin typeface="Geneva"/>
                <a:cs typeface="Geneva"/>
              </a:rPr>
              <a:t>respective</a:t>
            </a:r>
            <a:r>
              <a:rPr sz="1000" spc="-60">
                <a:solidFill>
                  <a:srgbClr val="052369"/>
                </a:solidFill>
                <a:latin typeface="Geneva"/>
                <a:cs typeface="Geneva"/>
              </a:rPr>
              <a:t> </a:t>
            </a:r>
            <a:r>
              <a:rPr sz="1000" spc="-15">
                <a:solidFill>
                  <a:srgbClr val="052369"/>
                </a:solidFill>
                <a:latin typeface="Geneva"/>
                <a:cs typeface="Geneva"/>
              </a:rPr>
              <a:t>subsidiaries</a:t>
            </a:r>
            <a:r>
              <a:rPr sz="1000" spc="-60">
                <a:solidFill>
                  <a:srgbClr val="052369"/>
                </a:solidFill>
                <a:latin typeface="Geneva"/>
                <a:cs typeface="Geneva"/>
              </a:rPr>
              <a:t> </a:t>
            </a:r>
            <a:r>
              <a:rPr sz="1000" spc="-40">
                <a:solidFill>
                  <a:srgbClr val="052369"/>
                </a:solidFill>
                <a:latin typeface="Geneva"/>
                <a:cs typeface="Geneva"/>
              </a:rPr>
              <a:t>or</a:t>
            </a:r>
            <a:r>
              <a:rPr sz="1000" spc="-70">
                <a:solidFill>
                  <a:srgbClr val="052369"/>
                </a:solidFill>
                <a:latin typeface="Geneva"/>
                <a:cs typeface="Geneva"/>
              </a:rPr>
              <a:t> </a:t>
            </a:r>
            <a:r>
              <a:rPr sz="1000" spc="-25">
                <a:solidFill>
                  <a:srgbClr val="052369"/>
                </a:solidFill>
                <a:latin typeface="Geneva"/>
                <a:cs typeface="Geneva"/>
              </a:rPr>
              <a:t>affiliates</a:t>
            </a:r>
            <a:r>
              <a:rPr sz="1000" spc="-65">
                <a:solidFill>
                  <a:srgbClr val="052369"/>
                </a:solidFill>
                <a:latin typeface="Geneva"/>
                <a:cs typeface="Geneva"/>
              </a:rPr>
              <a:t> </a:t>
            </a:r>
            <a:r>
              <a:rPr sz="1000" spc="-50">
                <a:solidFill>
                  <a:srgbClr val="052369"/>
                </a:solidFill>
                <a:latin typeface="Geneva"/>
                <a:cs typeface="Geneva"/>
              </a:rPr>
              <a:t>may</a:t>
            </a:r>
            <a:r>
              <a:rPr sz="1000" spc="-65">
                <a:solidFill>
                  <a:srgbClr val="052369"/>
                </a:solidFill>
                <a:latin typeface="Geneva"/>
                <a:cs typeface="Geneva"/>
              </a:rPr>
              <a:t> </a:t>
            </a:r>
            <a:r>
              <a:rPr sz="1000" spc="-35">
                <a:solidFill>
                  <a:srgbClr val="052369"/>
                </a:solidFill>
                <a:latin typeface="Geneva"/>
                <a:cs typeface="Geneva"/>
              </a:rPr>
              <a:t>differ</a:t>
            </a:r>
            <a:r>
              <a:rPr sz="1000" spc="-70">
                <a:solidFill>
                  <a:srgbClr val="052369"/>
                </a:solidFill>
                <a:latin typeface="Geneva"/>
                <a:cs typeface="Geneva"/>
              </a:rPr>
              <a:t> </a:t>
            </a:r>
            <a:r>
              <a:rPr sz="1000" spc="-35">
                <a:solidFill>
                  <a:srgbClr val="052369"/>
                </a:solidFill>
                <a:latin typeface="Geneva"/>
                <a:cs typeface="Geneva"/>
              </a:rPr>
              <a:t>significantly,</a:t>
            </a:r>
            <a:r>
              <a:rPr sz="1000" spc="-65">
                <a:solidFill>
                  <a:srgbClr val="052369"/>
                </a:solidFill>
                <a:latin typeface="Geneva"/>
                <a:cs typeface="Geneva"/>
              </a:rPr>
              <a:t> </a:t>
            </a:r>
            <a:r>
              <a:rPr sz="1000" spc="-40">
                <a:solidFill>
                  <a:srgbClr val="052369"/>
                </a:solidFill>
                <a:latin typeface="Geneva"/>
                <a:cs typeface="Geneva"/>
              </a:rPr>
              <a:t>positively</a:t>
            </a:r>
            <a:r>
              <a:rPr sz="1000" spc="-60">
                <a:solidFill>
                  <a:srgbClr val="052369"/>
                </a:solidFill>
                <a:latin typeface="Geneva"/>
                <a:cs typeface="Geneva"/>
              </a:rPr>
              <a:t> </a:t>
            </a:r>
            <a:r>
              <a:rPr sz="1000" spc="-40">
                <a:solidFill>
                  <a:srgbClr val="052369"/>
                </a:solidFill>
                <a:latin typeface="Geneva"/>
                <a:cs typeface="Geneva"/>
              </a:rPr>
              <a:t>or</a:t>
            </a:r>
            <a:r>
              <a:rPr sz="1000" spc="-70">
                <a:solidFill>
                  <a:srgbClr val="052369"/>
                </a:solidFill>
                <a:latin typeface="Geneva"/>
                <a:cs typeface="Geneva"/>
              </a:rPr>
              <a:t> </a:t>
            </a:r>
            <a:r>
              <a:rPr sz="1000" spc="-55">
                <a:solidFill>
                  <a:srgbClr val="052369"/>
                </a:solidFill>
                <a:latin typeface="Geneva"/>
                <a:cs typeface="Geneva"/>
              </a:rPr>
              <a:t>negatively,</a:t>
            </a:r>
            <a:r>
              <a:rPr sz="1000" spc="-65">
                <a:solidFill>
                  <a:srgbClr val="052369"/>
                </a:solidFill>
                <a:latin typeface="Geneva"/>
                <a:cs typeface="Geneva"/>
              </a:rPr>
              <a:t> </a:t>
            </a:r>
            <a:r>
              <a:rPr sz="1000" spc="-35">
                <a:solidFill>
                  <a:srgbClr val="052369"/>
                </a:solidFill>
                <a:latin typeface="Geneva"/>
                <a:cs typeface="Geneva"/>
              </a:rPr>
              <a:t>from</a:t>
            </a:r>
            <a:r>
              <a:rPr sz="1000" spc="-65">
                <a:solidFill>
                  <a:srgbClr val="052369"/>
                </a:solidFill>
                <a:latin typeface="Geneva"/>
                <a:cs typeface="Geneva"/>
              </a:rPr>
              <a:t> </a:t>
            </a:r>
            <a:r>
              <a:rPr sz="1000" spc="-30">
                <a:solidFill>
                  <a:srgbClr val="052369"/>
                </a:solidFill>
                <a:latin typeface="Geneva"/>
                <a:cs typeface="Geneva"/>
              </a:rPr>
              <a:t>forward-looking  </a:t>
            </a:r>
            <a:r>
              <a:rPr sz="1000" spc="-55">
                <a:solidFill>
                  <a:srgbClr val="052369"/>
                </a:solidFill>
                <a:latin typeface="Geneva"/>
                <a:cs typeface="Geneva"/>
              </a:rPr>
              <a:t>statements</a:t>
            </a:r>
            <a:r>
              <a:rPr sz="1000" spc="-100">
                <a:solidFill>
                  <a:srgbClr val="052369"/>
                </a:solidFill>
                <a:latin typeface="Geneva"/>
                <a:cs typeface="Geneva"/>
              </a:rPr>
              <a:t> </a:t>
            </a:r>
            <a:r>
              <a:rPr sz="1000" spc="-35">
                <a:solidFill>
                  <a:srgbClr val="052369"/>
                </a:solidFill>
                <a:latin typeface="Geneva"/>
                <a:cs typeface="Geneva"/>
              </a:rPr>
              <a:t>made</a:t>
            </a:r>
            <a:r>
              <a:rPr sz="1000" spc="-95">
                <a:solidFill>
                  <a:srgbClr val="052369"/>
                </a:solidFill>
                <a:latin typeface="Geneva"/>
                <a:cs typeface="Geneva"/>
              </a:rPr>
              <a:t> </a:t>
            </a:r>
            <a:r>
              <a:rPr sz="1000" spc="-40">
                <a:solidFill>
                  <a:srgbClr val="052369"/>
                </a:solidFill>
                <a:latin typeface="Geneva"/>
                <a:cs typeface="Geneva"/>
              </a:rPr>
              <a:t>herein.</a:t>
            </a:r>
            <a:r>
              <a:rPr sz="1000" spc="-100">
                <a:solidFill>
                  <a:srgbClr val="052369"/>
                </a:solidFill>
                <a:latin typeface="Geneva"/>
                <a:cs typeface="Geneva"/>
              </a:rPr>
              <a:t> </a:t>
            </a:r>
            <a:r>
              <a:rPr sz="1000" spc="-45">
                <a:solidFill>
                  <a:srgbClr val="052369"/>
                </a:solidFill>
                <a:latin typeface="Geneva"/>
                <a:cs typeface="Geneva"/>
              </a:rPr>
              <a:t>Due</a:t>
            </a:r>
            <a:r>
              <a:rPr sz="1000" spc="-95">
                <a:solidFill>
                  <a:srgbClr val="052369"/>
                </a:solidFill>
                <a:latin typeface="Geneva"/>
                <a:cs typeface="Geneva"/>
              </a:rPr>
              <a:t> </a:t>
            </a:r>
            <a:r>
              <a:rPr sz="1000" spc="-90">
                <a:solidFill>
                  <a:srgbClr val="052369"/>
                </a:solidFill>
                <a:latin typeface="Geneva"/>
                <a:cs typeface="Geneva"/>
              </a:rPr>
              <a:t>to</a:t>
            </a:r>
            <a:r>
              <a:rPr sz="1000" spc="-105">
                <a:solidFill>
                  <a:srgbClr val="052369"/>
                </a:solidFill>
                <a:latin typeface="Geneva"/>
                <a:cs typeface="Geneva"/>
              </a:rPr>
              <a:t> </a:t>
            </a:r>
            <a:r>
              <a:rPr sz="1000" spc="-35">
                <a:solidFill>
                  <a:srgbClr val="052369"/>
                </a:solidFill>
                <a:latin typeface="Geneva"/>
                <a:cs typeface="Geneva"/>
              </a:rPr>
              <a:t>various</a:t>
            </a:r>
            <a:r>
              <a:rPr sz="1000" spc="-95">
                <a:solidFill>
                  <a:srgbClr val="052369"/>
                </a:solidFill>
                <a:latin typeface="Geneva"/>
                <a:cs typeface="Geneva"/>
              </a:rPr>
              <a:t> </a:t>
            </a:r>
            <a:r>
              <a:rPr sz="1000" spc="-20">
                <a:solidFill>
                  <a:srgbClr val="052369"/>
                </a:solidFill>
                <a:latin typeface="Geneva"/>
                <a:cs typeface="Geneva"/>
              </a:rPr>
              <a:t>risks</a:t>
            </a:r>
            <a:r>
              <a:rPr sz="1000" spc="-95">
                <a:solidFill>
                  <a:srgbClr val="052369"/>
                </a:solidFill>
                <a:latin typeface="Geneva"/>
                <a:cs typeface="Geneva"/>
              </a:rPr>
              <a:t> </a:t>
            </a:r>
            <a:r>
              <a:rPr sz="1000" spc="-30">
                <a:solidFill>
                  <a:srgbClr val="052369"/>
                </a:solidFill>
                <a:latin typeface="Geneva"/>
                <a:cs typeface="Geneva"/>
              </a:rPr>
              <a:t>and</a:t>
            </a:r>
            <a:r>
              <a:rPr sz="1000" spc="-95">
                <a:solidFill>
                  <a:srgbClr val="052369"/>
                </a:solidFill>
                <a:latin typeface="Geneva"/>
                <a:cs typeface="Geneva"/>
              </a:rPr>
              <a:t> </a:t>
            </a:r>
            <a:r>
              <a:rPr sz="1000" spc="-45">
                <a:solidFill>
                  <a:srgbClr val="052369"/>
                </a:solidFill>
                <a:latin typeface="Geneva"/>
                <a:cs typeface="Geneva"/>
              </a:rPr>
              <a:t>uncertainties,</a:t>
            </a:r>
            <a:r>
              <a:rPr sz="1000" spc="-105">
                <a:solidFill>
                  <a:srgbClr val="052369"/>
                </a:solidFill>
                <a:latin typeface="Geneva"/>
                <a:cs typeface="Geneva"/>
              </a:rPr>
              <a:t> </a:t>
            </a:r>
            <a:r>
              <a:rPr sz="1000" spc="-35">
                <a:solidFill>
                  <a:srgbClr val="052369"/>
                </a:solidFill>
                <a:latin typeface="Geneva"/>
                <a:cs typeface="Geneva"/>
              </a:rPr>
              <a:t>actual</a:t>
            </a:r>
            <a:r>
              <a:rPr sz="1000" spc="-95">
                <a:solidFill>
                  <a:srgbClr val="052369"/>
                </a:solidFill>
                <a:latin typeface="Geneva"/>
                <a:cs typeface="Geneva"/>
              </a:rPr>
              <a:t> </a:t>
            </a:r>
            <a:r>
              <a:rPr sz="1000" spc="-65">
                <a:solidFill>
                  <a:srgbClr val="052369"/>
                </a:solidFill>
                <a:latin typeface="Geneva"/>
                <a:cs typeface="Geneva"/>
              </a:rPr>
              <a:t>events</a:t>
            </a:r>
            <a:r>
              <a:rPr sz="1000" spc="-95">
                <a:solidFill>
                  <a:srgbClr val="052369"/>
                </a:solidFill>
                <a:latin typeface="Geneva"/>
                <a:cs typeface="Geneva"/>
              </a:rPr>
              <a:t> </a:t>
            </a:r>
            <a:r>
              <a:rPr sz="1000" spc="-45">
                <a:solidFill>
                  <a:srgbClr val="052369"/>
                </a:solidFill>
                <a:latin typeface="Geneva"/>
                <a:cs typeface="Geneva"/>
              </a:rPr>
              <a:t>or</a:t>
            </a:r>
            <a:r>
              <a:rPr sz="1000" spc="-100">
                <a:solidFill>
                  <a:srgbClr val="052369"/>
                </a:solidFill>
                <a:latin typeface="Geneva"/>
                <a:cs typeface="Geneva"/>
              </a:rPr>
              <a:t> </a:t>
            </a:r>
            <a:r>
              <a:rPr sz="1000" spc="-40">
                <a:solidFill>
                  <a:srgbClr val="052369"/>
                </a:solidFill>
                <a:latin typeface="Geneva"/>
                <a:cs typeface="Geneva"/>
              </a:rPr>
              <a:t>results</a:t>
            </a:r>
            <a:r>
              <a:rPr sz="1000" spc="-95">
                <a:solidFill>
                  <a:srgbClr val="052369"/>
                </a:solidFill>
                <a:latin typeface="Geneva"/>
                <a:cs typeface="Geneva"/>
              </a:rPr>
              <a:t> </a:t>
            </a:r>
            <a:r>
              <a:rPr sz="1000" spc="-45">
                <a:solidFill>
                  <a:srgbClr val="052369"/>
                </a:solidFill>
                <a:latin typeface="Geneva"/>
                <a:cs typeface="Geneva"/>
              </a:rPr>
              <a:t>or</a:t>
            </a:r>
            <a:r>
              <a:rPr sz="1000" spc="-105">
                <a:solidFill>
                  <a:srgbClr val="052369"/>
                </a:solidFill>
                <a:latin typeface="Geneva"/>
                <a:cs typeface="Geneva"/>
              </a:rPr>
              <a:t> </a:t>
            </a:r>
            <a:r>
              <a:rPr sz="1000" spc="-35">
                <a:solidFill>
                  <a:srgbClr val="052369"/>
                </a:solidFill>
                <a:latin typeface="Geneva"/>
                <a:cs typeface="Geneva"/>
              </a:rPr>
              <a:t>actual</a:t>
            </a:r>
            <a:r>
              <a:rPr sz="1000" spc="-95">
                <a:solidFill>
                  <a:srgbClr val="052369"/>
                </a:solidFill>
                <a:latin typeface="Geneva"/>
                <a:cs typeface="Geneva"/>
              </a:rPr>
              <a:t> </a:t>
            </a:r>
            <a:r>
              <a:rPr sz="1000" spc="-40">
                <a:solidFill>
                  <a:srgbClr val="052369"/>
                </a:solidFill>
                <a:latin typeface="Geneva"/>
                <a:cs typeface="Geneva"/>
              </a:rPr>
              <a:t>performance</a:t>
            </a:r>
            <a:r>
              <a:rPr sz="1000" spc="-95">
                <a:solidFill>
                  <a:srgbClr val="052369"/>
                </a:solidFill>
                <a:latin typeface="Geneva"/>
                <a:cs typeface="Geneva"/>
              </a:rPr>
              <a:t> </a:t>
            </a:r>
            <a:r>
              <a:rPr sz="1000" spc="-55">
                <a:solidFill>
                  <a:srgbClr val="052369"/>
                </a:solidFill>
                <a:latin typeface="Geneva"/>
                <a:cs typeface="Geneva"/>
              </a:rPr>
              <a:t>may</a:t>
            </a:r>
            <a:r>
              <a:rPr sz="1000" spc="-100">
                <a:solidFill>
                  <a:srgbClr val="052369"/>
                </a:solidFill>
                <a:latin typeface="Geneva"/>
                <a:cs typeface="Geneva"/>
              </a:rPr>
              <a:t> </a:t>
            </a:r>
            <a:r>
              <a:rPr sz="1000" spc="-45">
                <a:solidFill>
                  <a:srgbClr val="052369"/>
                </a:solidFill>
                <a:latin typeface="Geneva"/>
                <a:cs typeface="Geneva"/>
              </a:rPr>
              <a:t>differ</a:t>
            </a:r>
            <a:r>
              <a:rPr sz="1000" spc="-105">
                <a:solidFill>
                  <a:srgbClr val="052369"/>
                </a:solidFill>
                <a:latin typeface="Geneva"/>
                <a:cs typeface="Geneva"/>
              </a:rPr>
              <a:t> </a:t>
            </a:r>
            <a:r>
              <a:rPr sz="1000" spc="-40">
                <a:solidFill>
                  <a:srgbClr val="052369"/>
                </a:solidFill>
                <a:latin typeface="Geneva"/>
                <a:cs typeface="Geneva"/>
              </a:rPr>
              <a:t>materially</a:t>
            </a:r>
            <a:r>
              <a:rPr sz="1000" spc="-100">
                <a:solidFill>
                  <a:srgbClr val="052369"/>
                </a:solidFill>
                <a:latin typeface="Geneva"/>
                <a:cs typeface="Geneva"/>
              </a:rPr>
              <a:t> </a:t>
            </a:r>
            <a:r>
              <a:rPr sz="1000" spc="-45">
                <a:solidFill>
                  <a:srgbClr val="052369"/>
                </a:solidFill>
                <a:latin typeface="Geneva"/>
                <a:cs typeface="Geneva"/>
              </a:rPr>
              <a:t>from</a:t>
            </a:r>
            <a:r>
              <a:rPr sz="1000" spc="-100">
                <a:solidFill>
                  <a:srgbClr val="052369"/>
                </a:solidFill>
                <a:latin typeface="Geneva"/>
                <a:cs typeface="Geneva"/>
              </a:rPr>
              <a:t> </a:t>
            </a:r>
            <a:r>
              <a:rPr sz="1000" spc="-55">
                <a:solidFill>
                  <a:srgbClr val="052369"/>
                </a:solidFill>
                <a:latin typeface="Geneva"/>
                <a:cs typeface="Geneva"/>
              </a:rPr>
              <a:t>those</a:t>
            </a:r>
            <a:r>
              <a:rPr sz="1000" spc="-95">
                <a:solidFill>
                  <a:srgbClr val="052369"/>
                </a:solidFill>
                <a:latin typeface="Geneva"/>
                <a:cs typeface="Geneva"/>
              </a:rPr>
              <a:t> </a:t>
            </a:r>
            <a:r>
              <a:rPr sz="1000" spc="-50">
                <a:solidFill>
                  <a:srgbClr val="052369"/>
                </a:solidFill>
                <a:latin typeface="Geneva"/>
                <a:cs typeface="Geneva"/>
              </a:rPr>
              <a:t>reflected</a:t>
            </a:r>
            <a:r>
              <a:rPr sz="1000" spc="-100">
                <a:solidFill>
                  <a:srgbClr val="052369"/>
                </a:solidFill>
                <a:latin typeface="Geneva"/>
                <a:cs typeface="Geneva"/>
              </a:rPr>
              <a:t> </a:t>
            </a:r>
            <a:r>
              <a:rPr sz="1000" spc="-45">
                <a:solidFill>
                  <a:srgbClr val="052369"/>
                </a:solidFill>
                <a:latin typeface="Geneva"/>
                <a:cs typeface="Geneva"/>
              </a:rPr>
              <a:t>or</a:t>
            </a:r>
            <a:r>
              <a:rPr sz="1000" spc="-100">
                <a:solidFill>
                  <a:srgbClr val="052369"/>
                </a:solidFill>
                <a:latin typeface="Geneva"/>
                <a:cs typeface="Geneva"/>
              </a:rPr>
              <a:t> </a:t>
            </a:r>
            <a:r>
              <a:rPr sz="1000" spc="-50">
                <a:solidFill>
                  <a:srgbClr val="052369"/>
                </a:solidFill>
                <a:latin typeface="Geneva"/>
                <a:cs typeface="Geneva"/>
              </a:rPr>
              <a:t>contemplated</a:t>
            </a:r>
            <a:r>
              <a:rPr sz="1000" spc="-95">
                <a:solidFill>
                  <a:srgbClr val="052369"/>
                </a:solidFill>
                <a:latin typeface="Geneva"/>
                <a:cs typeface="Geneva"/>
              </a:rPr>
              <a:t> </a:t>
            </a:r>
            <a:r>
              <a:rPr sz="1000" spc="-15">
                <a:solidFill>
                  <a:srgbClr val="052369"/>
                </a:solidFill>
                <a:latin typeface="Geneva"/>
                <a:cs typeface="Geneva"/>
              </a:rPr>
              <a:t>in</a:t>
            </a:r>
            <a:r>
              <a:rPr sz="1000" spc="-95">
                <a:solidFill>
                  <a:srgbClr val="052369"/>
                </a:solidFill>
                <a:latin typeface="Geneva"/>
                <a:cs typeface="Geneva"/>
              </a:rPr>
              <a:t> </a:t>
            </a:r>
            <a:r>
              <a:rPr sz="1000" spc="-25">
                <a:solidFill>
                  <a:srgbClr val="052369"/>
                </a:solidFill>
                <a:latin typeface="Geneva"/>
                <a:cs typeface="Geneva"/>
              </a:rPr>
              <a:t>such</a:t>
            </a:r>
            <a:r>
              <a:rPr sz="1000" spc="-100">
                <a:solidFill>
                  <a:srgbClr val="052369"/>
                </a:solidFill>
                <a:latin typeface="Geneva"/>
                <a:cs typeface="Geneva"/>
              </a:rPr>
              <a:t> </a:t>
            </a:r>
            <a:r>
              <a:rPr sz="1000" spc="-40">
                <a:solidFill>
                  <a:srgbClr val="052369"/>
                </a:solidFill>
                <a:latin typeface="Geneva"/>
                <a:cs typeface="Geneva"/>
              </a:rPr>
              <a:t>forward-looking</a:t>
            </a:r>
            <a:r>
              <a:rPr sz="1000" spc="-100">
                <a:solidFill>
                  <a:srgbClr val="052369"/>
                </a:solidFill>
                <a:latin typeface="Geneva"/>
                <a:cs typeface="Geneva"/>
              </a:rPr>
              <a:t> </a:t>
            </a:r>
            <a:r>
              <a:rPr sz="1000" spc="-50">
                <a:solidFill>
                  <a:srgbClr val="052369"/>
                </a:solidFill>
                <a:latin typeface="Geneva"/>
                <a:cs typeface="Geneva"/>
              </a:rPr>
              <a:t>statements.  </a:t>
            </a:r>
            <a:r>
              <a:rPr sz="1000" spc="-35">
                <a:solidFill>
                  <a:srgbClr val="052369"/>
                </a:solidFill>
                <a:latin typeface="Geneva"/>
                <a:cs typeface="Geneva"/>
              </a:rPr>
              <a:t>As</a:t>
            </a:r>
            <a:r>
              <a:rPr sz="1000" spc="-85">
                <a:solidFill>
                  <a:srgbClr val="052369"/>
                </a:solidFill>
                <a:latin typeface="Geneva"/>
                <a:cs typeface="Geneva"/>
              </a:rPr>
              <a:t> </a:t>
            </a:r>
            <a:r>
              <a:rPr sz="1000" spc="-10">
                <a:solidFill>
                  <a:srgbClr val="052369"/>
                </a:solidFill>
                <a:latin typeface="Geneva"/>
                <a:cs typeface="Geneva"/>
              </a:rPr>
              <a:t>a</a:t>
            </a:r>
            <a:r>
              <a:rPr sz="1000" spc="-85">
                <a:solidFill>
                  <a:srgbClr val="052369"/>
                </a:solidFill>
                <a:latin typeface="Geneva"/>
                <a:cs typeface="Geneva"/>
              </a:rPr>
              <a:t> </a:t>
            </a:r>
            <a:r>
              <a:rPr sz="1000" spc="-45">
                <a:solidFill>
                  <a:srgbClr val="052369"/>
                </a:solidFill>
                <a:latin typeface="Geneva"/>
                <a:cs typeface="Geneva"/>
              </a:rPr>
              <a:t>result,</a:t>
            </a:r>
            <a:r>
              <a:rPr sz="1000" spc="-90">
                <a:solidFill>
                  <a:srgbClr val="052369"/>
                </a:solidFill>
                <a:latin typeface="Geneva"/>
                <a:cs typeface="Geneva"/>
              </a:rPr>
              <a:t> </a:t>
            </a:r>
            <a:r>
              <a:rPr sz="1000" spc="-60">
                <a:solidFill>
                  <a:srgbClr val="052369"/>
                </a:solidFill>
                <a:latin typeface="Geneva"/>
                <a:cs typeface="Geneva"/>
              </a:rPr>
              <a:t>you</a:t>
            </a:r>
            <a:r>
              <a:rPr sz="1000" spc="-90">
                <a:solidFill>
                  <a:srgbClr val="052369"/>
                </a:solidFill>
                <a:latin typeface="Geneva"/>
                <a:cs typeface="Geneva"/>
              </a:rPr>
              <a:t> </a:t>
            </a:r>
            <a:r>
              <a:rPr sz="1000" spc="-20">
                <a:solidFill>
                  <a:srgbClr val="052369"/>
                </a:solidFill>
                <a:latin typeface="Geneva"/>
                <a:cs typeface="Geneva"/>
              </a:rPr>
              <a:t>should</a:t>
            </a:r>
            <a:r>
              <a:rPr sz="1000" spc="-85">
                <a:solidFill>
                  <a:srgbClr val="052369"/>
                </a:solidFill>
                <a:latin typeface="Geneva"/>
                <a:cs typeface="Geneva"/>
              </a:rPr>
              <a:t> </a:t>
            </a:r>
            <a:r>
              <a:rPr sz="1000" spc="-60">
                <a:solidFill>
                  <a:srgbClr val="052369"/>
                </a:solidFill>
                <a:latin typeface="Geneva"/>
                <a:cs typeface="Geneva"/>
              </a:rPr>
              <a:t>not</a:t>
            </a:r>
            <a:r>
              <a:rPr sz="1000" spc="-85">
                <a:solidFill>
                  <a:srgbClr val="052369"/>
                </a:solidFill>
                <a:latin typeface="Geneva"/>
                <a:cs typeface="Geneva"/>
              </a:rPr>
              <a:t> </a:t>
            </a:r>
            <a:r>
              <a:rPr sz="1000" spc="-45">
                <a:solidFill>
                  <a:srgbClr val="052369"/>
                </a:solidFill>
                <a:latin typeface="Geneva"/>
                <a:cs typeface="Geneva"/>
              </a:rPr>
              <a:t>rely</a:t>
            </a:r>
            <a:r>
              <a:rPr sz="1000" spc="-90">
                <a:solidFill>
                  <a:srgbClr val="052369"/>
                </a:solidFill>
                <a:latin typeface="Geneva"/>
                <a:cs typeface="Geneva"/>
              </a:rPr>
              <a:t> </a:t>
            </a:r>
            <a:r>
              <a:rPr sz="1000" spc="-35">
                <a:solidFill>
                  <a:srgbClr val="052369"/>
                </a:solidFill>
                <a:latin typeface="Geneva"/>
                <a:cs typeface="Geneva"/>
              </a:rPr>
              <a:t>on</a:t>
            </a:r>
            <a:r>
              <a:rPr sz="1000" spc="-85">
                <a:solidFill>
                  <a:srgbClr val="052369"/>
                </a:solidFill>
                <a:latin typeface="Geneva"/>
                <a:cs typeface="Geneva"/>
              </a:rPr>
              <a:t> </a:t>
            </a:r>
            <a:r>
              <a:rPr sz="1000" spc="-20">
                <a:solidFill>
                  <a:srgbClr val="052369"/>
                </a:solidFill>
                <a:latin typeface="Geneva"/>
                <a:cs typeface="Geneva"/>
              </a:rPr>
              <a:t>such</a:t>
            </a:r>
            <a:r>
              <a:rPr sz="1000" spc="-80">
                <a:solidFill>
                  <a:srgbClr val="052369"/>
                </a:solidFill>
                <a:latin typeface="Geneva"/>
                <a:cs typeface="Geneva"/>
              </a:rPr>
              <a:t> </a:t>
            </a:r>
            <a:r>
              <a:rPr sz="1000" spc="-30">
                <a:solidFill>
                  <a:srgbClr val="052369"/>
                </a:solidFill>
                <a:latin typeface="Geneva"/>
                <a:cs typeface="Geneva"/>
              </a:rPr>
              <a:t>forward-looking</a:t>
            </a:r>
            <a:r>
              <a:rPr sz="1000" spc="-90">
                <a:solidFill>
                  <a:srgbClr val="052369"/>
                </a:solidFill>
                <a:latin typeface="Geneva"/>
                <a:cs typeface="Geneva"/>
              </a:rPr>
              <a:t> </a:t>
            </a:r>
            <a:r>
              <a:rPr sz="1000" spc="-45">
                <a:solidFill>
                  <a:srgbClr val="052369"/>
                </a:solidFill>
                <a:latin typeface="Geneva"/>
                <a:cs typeface="Geneva"/>
              </a:rPr>
              <a:t>statements</a:t>
            </a:r>
            <a:r>
              <a:rPr sz="1000" spc="-85">
                <a:solidFill>
                  <a:srgbClr val="052369"/>
                </a:solidFill>
                <a:latin typeface="Geneva"/>
                <a:cs typeface="Geneva"/>
              </a:rPr>
              <a:t> </a:t>
            </a:r>
            <a:r>
              <a:rPr sz="1000" spc="-10">
                <a:solidFill>
                  <a:srgbClr val="052369"/>
                </a:solidFill>
                <a:latin typeface="Geneva"/>
                <a:cs typeface="Geneva"/>
              </a:rPr>
              <a:t>in</a:t>
            </a:r>
            <a:r>
              <a:rPr sz="1000" spc="-85">
                <a:solidFill>
                  <a:srgbClr val="052369"/>
                </a:solidFill>
                <a:latin typeface="Geneva"/>
                <a:cs typeface="Geneva"/>
              </a:rPr>
              <a:t> </a:t>
            </a:r>
            <a:r>
              <a:rPr sz="1000" spc="-20">
                <a:solidFill>
                  <a:srgbClr val="052369"/>
                </a:solidFill>
                <a:latin typeface="Geneva"/>
                <a:cs typeface="Geneva"/>
              </a:rPr>
              <a:t>making</a:t>
            </a:r>
            <a:r>
              <a:rPr sz="1000" spc="-90">
                <a:solidFill>
                  <a:srgbClr val="052369"/>
                </a:solidFill>
                <a:latin typeface="Geneva"/>
                <a:cs typeface="Geneva"/>
              </a:rPr>
              <a:t> </a:t>
            </a:r>
            <a:r>
              <a:rPr sz="1000" spc="-50">
                <a:solidFill>
                  <a:srgbClr val="052369"/>
                </a:solidFill>
                <a:latin typeface="Geneva"/>
                <a:cs typeface="Geneva"/>
              </a:rPr>
              <a:t>any</a:t>
            </a:r>
            <a:r>
              <a:rPr sz="1000" spc="-90">
                <a:solidFill>
                  <a:srgbClr val="052369"/>
                </a:solidFill>
                <a:latin typeface="Geneva"/>
                <a:cs typeface="Geneva"/>
              </a:rPr>
              <a:t> </a:t>
            </a:r>
            <a:r>
              <a:rPr sz="1000" spc="-45">
                <a:solidFill>
                  <a:srgbClr val="052369"/>
                </a:solidFill>
                <a:latin typeface="Geneva"/>
                <a:cs typeface="Geneva"/>
              </a:rPr>
              <a:t>investment</a:t>
            </a:r>
            <a:r>
              <a:rPr sz="1000" spc="-85">
                <a:solidFill>
                  <a:srgbClr val="052369"/>
                </a:solidFill>
                <a:latin typeface="Geneva"/>
                <a:cs typeface="Geneva"/>
              </a:rPr>
              <a:t> </a:t>
            </a:r>
            <a:r>
              <a:rPr sz="1000" spc="-20">
                <a:solidFill>
                  <a:srgbClr val="052369"/>
                </a:solidFill>
                <a:latin typeface="Geneva"/>
                <a:cs typeface="Geneva"/>
              </a:rPr>
              <a:t>decision.</a:t>
            </a:r>
            <a:endParaRPr sz="1000">
              <a:latin typeface="Geneva"/>
              <a:cs typeface="Geneva"/>
            </a:endParaRPr>
          </a:p>
          <a:p>
            <a:pPr marL="12700" marR="5080" algn="just">
              <a:lnSpc>
                <a:spcPct val="100000"/>
              </a:lnSpc>
              <a:spcBef>
                <a:spcPts val="850"/>
              </a:spcBef>
            </a:pPr>
            <a:r>
              <a:rPr sz="1000" spc="-15">
                <a:solidFill>
                  <a:srgbClr val="052369"/>
                </a:solidFill>
                <a:latin typeface="Geneva"/>
                <a:cs typeface="Geneva"/>
              </a:rPr>
              <a:t>No</a:t>
            </a:r>
            <a:r>
              <a:rPr sz="1000" spc="-120">
                <a:solidFill>
                  <a:srgbClr val="052369"/>
                </a:solidFill>
                <a:latin typeface="Geneva"/>
                <a:cs typeface="Geneva"/>
              </a:rPr>
              <a:t> </a:t>
            </a:r>
            <a:r>
              <a:rPr sz="1000" spc="-40">
                <a:solidFill>
                  <a:srgbClr val="052369"/>
                </a:solidFill>
                <a:latin typeface="Geneva"/>
                <a:cs typeface="Geneva"/>
              </a:rPr>
              <a:t>representation</a:t>
            </a:r>
            <a:r>
              <a:rPr sz="1000" spc="-114">
                <a:solidFill>
                  <a:srgbClr val="052369"/>
                </a:solidFill>
                <a:latin typeface="Geneva"/>
                <a:cs typeface="Geneva"/>
              </a:rPr>
              <a:t> </a:t>
            </a:r>
            <a:r>
              <a:rPr sz="1000" spc="-40">
                <a:solidFill>
                  <a:srgbClr val="052369"/>
                </a:solidFill>
                <a:latin typeface="Geneva"/>
                <a:cs typeface="Geneva"/>
              </a:rPr>
              <a:t>or</a:t>
            </a:r>
            <a:r>
              <a:rPr sz="1000" spc="-114">
                <a:solidFill>
                  <a:srgbClr val="052369"/>
                </a:solidFill>
                <a:latin typeface="Geneva"/>
                <a:cs typeface="Geneva"/>
              </a:rPr>
              <a:t> </a:t>
            </a:r>
            <a:r>
              <a:rPr sz="1000" spc="-45">
                <a:solidFill>
                  <a:srgbClr val="052369"/>
                </a:solidFill>
                <a:latin typeface="Geneva"/>
                <a:cs typeface="Geneva"/>
              </a:rPr>
              <a:t>warranty</a:t>
            </a:r>
            <a:r>
              <a:rPr sz="1000" spc="-114">
                <a:solidFill>
                  <a:srgbClr val="052369"/>
                </a:solidFill>
                <a:latin typeface="Geneva"/>
                <a:cs typeface="Geneva"/>
              </a:rPr>
              <a:t> </a:t>
            </a:r>
            <a:r>
              <a:rPr sz="1000" spc="5">
                <a:solidFill>
                  <a:srgbClr val="052369"/>
                </a:solidFill>
                <a:latin typeface="Geneva"/>
                <a:cs typeface="Geneva"/>
              </a:rPr>
              <a:t>is</a:t>
            </a:r>
            <a:r>
              <a:rPr sz="1000" spc="-114">
                <a:solidFill>
                  <a:srgbClr val="052369"/>
                </a:solidFill>
                <a:latin typeface="Geneva"/>
                <a:cs typeface="Geneva"/>
              </a:rPr>
              <a:t> </a:t>
            </a:r>
            <a:r>
              <a:rPr sz="1000" spc="-30">
                <a:solidFill>
                  <a:srgbClr val="052369"/>
                </a:solidFill>
                <a:latin typeface="Geneva"/>
                <a:cs typeface="Geneva"/>
              </a:rPr>
              <a:t>made</a:t>
            </a:r>
            <a:r>
              <a:rPr sz="1000" spc="-114">
                <a:solidFill>
                  <a:srgbClr val="052369"/>
                </a:solidFill>
                <a:latin typeface="Geneva"/>
                <a:cs typeface="Geneva"/>
              </a:rPr>
              <a:t> </a:t>
            </a:r>
            <a:r>
              <a:rPr sz="1000" spc="-5">
                <a:solidFill>
                  <a:srgbClr val="052369"/>
                </a:solidFill>
                <a:latin typeface="Geneva"/>
                <a:cs typeface="Geneva"/>
              </a:rPr>
              <a:t>as</a:t>
            </a:r>
            <a:r>
              <a:rPr sz="1000" spc="-114">
                <a:solidFill>
                  <a:srgbClr val="052369"/>
                </a:solidFill>
                <a:latin typeface="Geneva"/>
                <a:cs typeface="Geneva"/>
              </a:rPr>
              <a:t> </a:t>
            </a:r>
            <a:r>
              <a:rPr sz="1000" spc="-85">
                <a:solidFill>
                  <a:srgbClr val="052369"/>
                </a:solidFill>
                <a:latin typeface="Geneva"/>
                <a:cs typeface="Geneva"/>
              </a:rPr>
              <a:t>to</a:t>
            </a:r>
            <a:r>
              <a:rPr sz="1000" spc="-120">
                <a:solidFill>
                  <a:srgbClr val="052369"/>
                </a:solidFill>
                <a:latin typeface="Geneva"/>
                <a:cs typeface="Geneva"/>
              </a:rPr>
              <a:t> </a:t>
            </a:r>
            <a:r>
              <a:rPr sz="1000" spc="-65">
                <a:solidFill>
                  <a:srgbClr val="052369"/>
                </a:solidFill>
                <a:latin typeface="Geneva"/>
                <a:cs typeface="Geneva"/>
              </a:rPr>
              <a:t>the</a:t>
            </a:r>
            <a:r>
              <a:rPr sz="1000" spc="-114">
                <a:solidFill>
                  <a:srgbClr val="052369"/>
                </a:solidFill>
                <a:latin typeface="Geneva"/>
                <a:cs typeface="Geneva"/>
              </a:rPr>
              <a:t> </a:t>
            </a:r>
            <a:r>
              <a:rPr sz="1000" spc="-40">
                <a:solidFill>
                  <a:srgbClr val="052369"/>
                </a:solidFill>
                <a:latin typeface="Geneva"/>
                <a:cs typeface="Geneva"/>
              </a:rPr>
              <a:t>achievement</a:t>
            </a:r>
            <a:r>
              <a:rPr sz="1000" spc="-114">
                <a:solidFill>
                  <a:srgbClr val="052369"/>
                </a:solidFill>
                <a:latin typeface="Geneva"/>
                <a:cs typeface="Geneva"/>
              </a:rPr>
              <a:t> </a:t>
            </a:r>
            <a:r>
              <a:rPr sz="1000" spc="-40">
                <a:solidFill>
                  <a:srgbClr val="052369"/>
                </a:solidFill>
                <a:latin typeface="Geneva"/>
                <a:cs typeface="Geneva"/>
              </a:rPr>
              <a:t>or</a:t>
            </a:r>
            <a:r>
              <a:rPr sz="1000" spc="-114">
                <a:solidFill>
                  <a:srgbClr val="052369"/>
                </a:solidFill>
                <a:latin typeface="Geneva"/>
                <a:cs typeface="Geneva"/>
              </a:rPr>
              <a:t> </a:t>
            </a:r>
            <a:r>
              <a:rPr sz="1000" spc="-25">
                <a:solidFill>
                  <a:srgbClr val="052369"/>
                </a:solidFill>
                <a:latin typeface="Geneva"/>
                <a:cs typeface="Geneva"/>
              </a:rPr>
              <a:t>reasonableness</a:t>
            </a:r>
            <a:r>
              <a:rPr sz="1000" spc="-114">
                <a:solidFill>
                  <a:srgbClr val="052369"/>
                </a:solidFill>
                <a:latin typeface="Geneva"/>
                <a:cs typeface="Geneva"/>
              </a:rPr>
              <a:t> </a:t>
            </a:r>
            <a:r>
              <a:rPr sz="1000" spc="-75">
                <a:solidFill>
                  <a:srgbClr val="052369"/>
                </a:solidFill>
                <a:latin typeface="Geneva"/>
                <a:cs typeface="Geneva"/>
              </a:rPr>
              <a:t>of,</a:t>
            </a:r>
            <a:r>
              <a:rPr sz="1000" spc="-114">
                <a:solidFill>
                  <a:srgbClr val="052369"/>
                </a:solidFill>
                <a:latin typeface="Geneva"/>
                <a:cs typeface="Geneva"/>
              </a:rPr>
              <a:t> </a:t>
            </a:r>
            <a:r>
              <a:rPr sz="1000" spc="-25">
                <a:solidFill>
                  <a:srgbClr val="052369"/>
                </a:solidFill>
                <a:latin typeface="Geneva"/>
                <a:cs typeface="Geneva"/>
              </a:rPr>
              <a:t>and</a:t>
            </a:r>
            <a:r>
              <a:rPr sz="1000" spc="-114">
                <a:solidFill>
                  <a:srgbClr val="052369"/>
                </a:solidFill>
                <a:latin typeface="Geneva"/>
                <a:cs typeface="Geneva"/>
              </a:rPr>
              <a:t> </a:t>
            </a:r>
            <a:r>
              <a:rPr sz="1000" spc="-35">
                <a:solidFill>
                  <a:srgbClr val="052369"/>
                </a:solidFill>
                <a:latin typeface="Geneva"/>
                <a:cs typeface="Geneva"/>
              </a:rPr>
              <a:t>no</a:t>
            </a:r>
            <a:r>
              <a:rPr sz="1000" spc="-114">
                <a:solidFill>
                  <a:srgbClr val="052369"/>
                </a:solidFill>
                <a:latin typeface="Geneva"/>
                <a:cs typeface="Geneva"/>
              </a:rPr>
              <a:t> </a:t>
            </a:r>
            <a:r>
              <a:rPr sz="1000" spc="-25">
                <a:solidFill>
                  <a:srgbClr val="052369"/>
                </a:solidFill>
                <a:latin typeface="Geneva"/>
                <a:cs typeface="Geneva"/>
              </a:rPr>
              <a:t>reliance</a:t>
            </a:r>
            <a:r>
              <a:rPr sz="1000" spc="-120">
                <a:solidFill>
                  <a:srgbClr val="052369"/>
                </a:solidFill>
                <a:latin typeface="Geneva"/>
                <a:cs typeface="Geneva"/>
              </a:rPr>
              <a:t> </a:t>
            </a:r>
            <a:r>
              <a:rPr sz="1000" spc="-20">
                <a:solidFill>
                  <a:srgbClr val="052369"/>
                </a:solidFill>
                <a:latin typeface="Geneva"/>
                <a:cs typeface="Geneva"/>
              </a:rPr>
              <a:t>should</a:t>
            </a:r>
            <a:r>
              <a:rPr sz="1000" spc="-114">
                <a:solidFill>
                  <a:srgbClr val="052369"/>
                </a:solidFill>
                <a:latin typeface="Geneva"/>
                <a:cs typeface="Geneva"/>
              </a:rPr>
              <a:t> </a:t>
            </a:r>
            <a:r>
              <a:rPr sz="1000" spc="-45">
                <a:solidFill>
                  <a:srgbClr val="052369"/>
                </a:solidFill>
                <a:latin typeface="Geneva"/>
                <a:cs typeface="Geneva"/>
              </a:rPr>
              <a:t>be</a:t>
            </a:r>
            <a:r>
              <a:rPr sz="1000" spc="-114">
                <a:solidFill>
                  <a:srgbClr val="052369"/>
                </a:solidFill>
                <a:latin typeface="Geneva"/>
                <a:cs typeface="Geneva"/>
              </a:rPr>
              <a:t> </a:t>
            </a:r>
            <a:r>
              <a:rPr sz="1000" spc="-25">
                <a:solidFill>
                  <a:srgbClr val="052369"/>
                </a:solidFill>
                <a:latin typeface="Geneva"/>
                <a:cs typeface="Geneva"/>
              </a:rPr>
              <a:t>placed</a:t>
            </a:r>
            <a:r>
              <a:rPr sz="1000" spc="-114">
                <a:solidFill>
                  <a:srgbClr val="052369"/>
                </a:solidFill>
                <a:latin typeface="Geneva"/>
                <a:cs typeface="Geneva"/>
              </a:rPr>
              <a:t> </a:t>
            </a:r>
            <a:r>
              <a:rPr sz="1000" spc="-55">
                <a:solidFill>
                  <a:srgbClr val="052369"/>
                </a:solidFill>
                <a:latin typeface="Geneva"/>
                <a:cs typeface="Geneva"/>
              </a:rPr>
              <a:t>on,</a:t>
            </a:r>
            <a:r>
              <a:rPr sz="1000" spc="-114">
                <a:solidFill>
                  <a:srgbClr val="052369"/>
                </a:solidFill>
                <a:latin typeface="Geneva"/>
                <a:cs typeface="Geneva"/>
              </a:rPr>
              <a:t> </a:t>
            </a:r>
            <a:r>
              <a:rPr sz="1000" spc="-15">
                <a:solidFill>
                  <a:srgbClr val="052369"/>
                </a:solidFill>
                <a:latin typeface="Geneva"/>
                <a:cs typeface="Geneva"/>
              </a:rPr>
              <a:t>such</a:t>
            </a:r>
            <a:r>
              <a:rPr sz="1000" spc="-114">
                <a:solidFill>
                  <a:srgbClr val="052369"/>
                </a:solidFill>
                <a:latin typeface="Geneva"/>
                <a:cs typeface="Geneva"/>
              </a:rPr>
              <a:t> </a:t>
            </a:r>
            <a:r>
              <a:rPr sz="1000" spc="-35">
                <a:solidFill>
                  <a:srgbClr val="052369"/>
                </a:solidFill>
                <a:latin typeface="Geneva"/>
                <a:cs typeface="Geneva"/>
              </a:rPr>
              <a:t>forward</a:t>
            </a:r>
            <a:r>
              <a:rPr sz="1000" spc="-114">
                <a:solidFill>
                  <a:srgbClr val="052369"/>
                </a:solidFill>
                <a:latin typeface="Geneva"/>
                <a:cs typeface="Geneva"/>
              </a:rPr>
              <a:t> </a:t>
            </a:r>
            <a:r>
              <a:rPr sz="1000" spc="-20">
                <a:solidFill>
                  <a:srgbClr val="052369"/>
                </a:solidFill>
                <a:latin typeface="Geneva"/>
                <a:cs typeface="Geneva"/>
              </a:rPr>
              <a:t>looking</a:t>
            </a:r>
            <a:r>
              <a:rPr sz="1000" spc="-114">
                <a:solidFill>
                  <a:srgbClr val="052369"/>
                </a:solidFill>
                <a:latin typeface="Geneva"/>
                <a:cs typeface="Geneva"/>
              </a:rPr>
              <a:t> </a:t>
            </a:r>
            <a:r>
              <a:rPr sz="1000" spc="-45">
                <a:solidFill>
                  <a:srgbClr val="052369"/>
                </a:solidFill>
                <a:latin typeface="Geneva"/>
                <a:cs typeface="Geneva"/>
              </a:rPr>
              <a:t>statements.</a:t>
            </a:r>
            <a:r>
              <a:rPr sz="1000" spc="-120">
                <a:solidFill>
                  <a:srgbClr val="052369"/>
                </a:solidFill>
                <a:latin typeface="Geneva"/>
                <a:cs typeface="Geneva"/>
              </a:rPr>
              <a:t> </a:t>
            </a:r>
            <a:r>
              <a:rPr sz="1000" spc="-35">
                <a:solidFill>
                  <a:srgbClr val="052369"/>
                </a:solidFill>
                <a:latin typeface="Geneva"/>
                <a:cs typeface="Geneva"/>
              </a:rPr>
              <a:t>Nothing</a:t>
            </a:r>
            <a:r>
              <a:rPr sz="1000" spc="-114">
                <a:solidFill>
                  <a:srgbClr val="052369"/>
                </a:solidFill>
                <a:latin typeface="Geneva"/>
                <a:cs typeface="Geneva"/>
              </a:rPr>
              <a:t> </a:t>
            </a:r>
            <a:r>
              <a:rPr sz="1000" spc="-10">
                <a:solidFill>
                  <a:srgbClr val="052369"/>
                </a:solidFill>
                <a:latin typeface="Geneva"/>
                <a:cs typeface="Geneva"/>
              </a:rPr>
              <a:t>in</a:t>
            </a:r>
            <a:r>
              <a:rPr sz="1000" spc="-114">
                <a:solidFill>
                  <a:srgbClr val="052369"/>
                </a:solidFill>
                <a:latin typeface="Geneva"/>
                <a:cs typeface="Geneva"/>
              </a:rPr>
              <a:t> </a:t>
            </a:r>
            <a:r>
              <a:rPr sz="1000" spc="-35">
                <a:solidFill>
                  <a:srgbClr val="052369"/>
                </a:solidFill>
                <a:latin typeface="Geneva"/>
                <a:cs typeface="Geneva"/>
              </a:rPr>
              <a:t>this</a:t>
            </a:r>
            <a:r>
              <a:rPr sz="1000" spc="-114">
                <a:solidFill>
                  <a:srgbClr val="052369"/>
                </a:solidFill>
                <a:latin typeface="Geneva"/>
                <a:cs typeface="Geneva"/>
              </a:rPr>
              <a:t> </a:t>
            </a:r>
            <a:r>
              <a:rPr sz="1000" spc="-40">
                <a:solidFill>
                  <a:srgbClr val="052369"/>
                </a:solidFill>
                <a:latin typeface="Geneva"/>
                <a:cs typeface="Geneva"/>
              </a:rPr>
              <a:t>presentation</a:t>
            </a:r>
            <a:r>
              <a:rPr sz="1000" spc="-114">
                <a:solidFill>
                  <a:srgbClr val="052369"/>
                </a:solidFill>
                <a:latin typeface="Geneva"/>
                <a:cs typeface="Geneva"/>
              </a:rPr>
              <a:t> </a:t>
            </a:r>
            <a:r>
              <a:rPr sz="1000" spc="-20">
                <a:solidFill>
                  <a:srgbClr val="052369"/>
                </a:solidFill>
                <a:latin typeface="Geneva"/>
                <a:cs typeface="Geneva"/>
              </a:rPr>
              <a:t>should</a:t>
            </a:r>
            <a:r>
              <a:rPr sz="1000" spc="-114">
                <a:solidFill>
                  <a:srgbClr val="052369"/>
                </a:solidFill>
                <a:latin typeface="Geneva"/>
                <a:cs typeface="Geneva"/>
              </a:rPr>
              <a:t> </a:t>
            </a:r>
            <a:r>
              <a:rPr sz="1000" spc="-45">
                <a:solidFill>
                  <a:srgbClr val="052369"/>
                </a:solidFill>
                <a:latin typeface="Geneva"/>
                <a:cs typeface="Geneva"/>
              </a:rPr>
              <a:t>be</a:t>
            </a:r>
            <a:r>
              <a:rPr sz="1000" spc="-114">
                <a:solidFill>
                  <a:srgbClr val="052369"/>
                </a:solidFill>
                <a:latin typeface="Geneva"/>
                <a:cs typeface="Geneva"/>
              </a:rPr>
              <a:t> </a:t>
            </a:r>
            <a:r>
              <a:rPr sz="1000" spc="-25">
                <a:solidFill>
                  <a:srgbClr val="052369"/>
                </a:solidFill>
                <a:latin typeface="Geneva"/>
                <a:cs typeface="Geneva"/>
              </a:rPr>
              <a:t>relied</a:t>
            </a:r>
            <a:r>
              <a:rPr sz="1000" spc="-114">
                <a:solidFill>
                  <a:srgbClr val="052369"/>
                </a:solidFill>
                <a:latin typeface="Geneva"/>
                <a:cs typeface="Geneva"/>
              </a:rPr>
              <a:t> </a:t>
            </a:r>
            <a:r>
              <a:rPr sz="1000" spc="-30">
                <a:solidFill>
                  <a:srgbClr val="052369"/>
                </a:solidFill>
                <a:latin typeface="Geneva"/>
                <a:cs typeface="Geneva"/>
              </a:rPr>
              <a:t>upon  </a:t>
            </a:r>
            <a:r>
              <a:rPr sz="1000" spc="-5">
                <a:solidFill>
                  <a:srgbClr val="052369"/>
                </a:solidFill>
                <a:latin typeface="Geneva"/>
                <a:cs typeface="Geneva"/>
              </a:rPr>
              <a:t>as</a:t>
            </a:r>
            <a:r>
              <a:rPr sz="1000" spc="-70">
                <a:solidFill>
                  <a:srgbClr val="052369"/>
                </a:solidFill>
                <a:latin typeface="Geneva"/>
                <a:cs typeface="Geneva"/>
              </a:rPr>
              <a:t> </a:t>
            </a:r>
            <a:r>
              <a:rPr sz="1000" spc="-10">
                <a:solidFill>
                  <a:srgbClr val="052369"/>
                </a:solidFill>
                <a:latin typeface="Geneva"/>
                <a:cs typeface="Geneva"/>
              </a:rPr>
              <a:t>a</a:t>
            </a:r>
            <a:r>
              <a:rPr sz="1000" spc="-70">
                <a:solidFill>
                  <a:srgbClr val="052369"/>
                </a:solidFill>
                <a:latin typeface="Geneva"/>
                <a:cs typeface="Geneva"/>
              </a:rPr>
              <a:t> </a:t>
            </a:r>
            <a:r>
              <a:rPr sz="1000" spc="-25">
                <a:solidFill>
                  <a:srgbClr val="052369"/>
                </a:solidFill>
                <a:latin typeface="Geneva"/>
                <a:cs typeface="Geneva"/>
              </a:rPr>
              <a:t>promise</a:t>
            </a:r>
            <a:r>
              <a:rPr sz="1000" spc="-70">
                <a:solidFill>
                  <a:srgbClr val="052369"/>
                </a:solidFill>
                <a:latin typeface="Geneva"/>
                <a:cs typeface="Geneva"/>
              </a:rPr>
              <a:t> </a:t>
            </a:r>
            <a:r>
              <a:rPr sz="1000" spc="-40">
                <a:solidFill>
                  <a:srgbClr val="052369"/>
                </a:solidFill>
                <a:latin typeface="Geneva"/>
                <a:cs typeface="Geneva"/>
              </a:rPr>
              <a:t>or</a:t>
            </a:r>
            <a:r>
              <a:rPr sz="1000" spc="-70">
                <a:solidFill>
                  <a:srgbClr val="052369"/>
                </a:solidFill>
                <a:latin typeface="Geneva"/>
                <a:cs typeface="Geneva"/>
              </a:rPr>
              <a:t> </a:t>
            </a:r>
            <a:r>
              <a:rPr sz="1000" spc="-40">
                <a:solidFill>
                  <a:srgbClr val="052369"/>
                </a:solidFill>
                <a:latin typeface="Geneva"/>
                <a:cs typeface="Geneva"/>
              </a:rPr>
              <a:t>representation</a:t>
            </a:r>
            <a:r>
              <a:rPr sz="1000" spc="-70">
                <a:solidFill>
                  <a:srgbClr val="052369"/>
                </a:solidFill>
                <a:latin typeface="Geneva"/>
                <a:cs typeface="Geneva"/>
              </a:rPr>
              <a:t> </a:t>
            </a:r>
            <a:r>
              <a:rPr sz="1000" spc="-5">
                <a:solidFill>
                  <a:srgbClr val="052369"/>
                </a:solidFill>
                <a:latin typeface="Geneva"/>
                <a:cs typeface="Geneva"/>
              </a:rPr>
              <a:t>as</a:t>
            </a:r>
            <a:r>
              <a:rPr sz="1000" spc="-70">
                <a:solidFill>
                  <a:srgbClr val="052369"/>
                </a:solidFill>
                <a:latin typeface="Geneva"/>
                <a:cs typeface="Geneva"/>
              </a:rPr>
              <a:t> </a:t>
            </a:r>
            <a:r>
              <a:rPr sz="1000" spc="-85">
                <a:solidFill>
                  <a:srgbClr val="052369"/>
                </a:solidFill>
                <a:latin typeface="Geneva"/>
                <a:cs typeface="Geneva"/>
              </a:rPr>
              <a:t>to</a:t>
            </a:r>
            <a:r>
              <a:rPr sz="1000" spc="-70">
                <a:solidFill>
                  <a:srgbClr val="052369"/>
                </a:solidFill>
                <a:latin typeface="Geneva"/>
                <a:cs typeface="Geneva"/>
              </a:rPr>
              <a:t> </a:t>
            </a:r>
            <a:r>
              <a:rPr sz="1000" spc="-65">
                <a:solidFill>
                  <a:srgbClr val="052369"/>
                </a:solidFill>
                <a:latin typeface="Geneva"/>
                <a:cs typeface="Geneva"/>
              </a:rPr>
              <a:t>the</a:t>
            </a:r>
            <a:r>
              <a:rPr sz="1000" spc="-70">
                <a:solidFill>
                  <a:srgbClr val="052369"/>
                </a:solidFill>
                <a:latin typeface="Geneva"/>
                <a:cs typeface="Geneva"/>
              </a:rPr>
              <a:t> </a:t>
            </a:r>
            <a:r>
              <a:rPr sz="1000" spc="-50">
                <a:solidFill>
                  <a:srgbClr val="052369"/>
                </a:solidFill>
                <a:latin typeface="Geneva"/>
                <a:cs typeface="Geneva"/>
              </a:rPr>
              <a:t>future.</a:t>
            </a:r>
            <a:r>
              <a:rPr sz="1000" spc="-70">
                <a:solidFill>
                  <a:srgbClr val="052369"/>
                </a:solidFill>
                <a:latin typeface="Geneva"/>
                <a:cs typeface="Geneva"/>
              </a:rPr>
              <a:t> </a:t>
            </a:r>
            <a:r>
              <a:rPr sz="1000" spc="-30">
                <a:solidFill>
                  <a:srgbClr val="052369"/>
                </a:solidFill>
                <a:latin typeface="Geneva"/>
                <a:cs typeface="Geneva"/>
              </a:rPr>
              <a:t>Certain</a:t>
            </a:r>
            <a:r>
              <a:rPr sz="1000" spc="-70">
                <a:solidFill>
                  <a:srgbClr val="052369"/>
                </a:solidFill>
                <a:latin typeface="Geneva"/>
                <a:cs typeface="Geneva"/>
              </a:rPr>
              <a:t> </a:t>
            </a:r>
            <a:r>
              <a:rPr sz="1000" spc="-35">
                <a:solidFill>
                  <a:srgbClr val="052369"/>
                </a:solidFill>
                <a:latin typeface="Geneva"/>
                <a:cs typeface="Geneva"/>
              </a:rPr>
              <a:t>figures</a:t>
            </a:r>
            <a:r>
              <a:rPr sz="1000" spc="-70">
                <a:solidFill>
                  <a:srgbClr val="052369"/>
                </a:solidFill>
                <a:latin typeface="Geneva"/>
                <a:cs typeface="Geneva"/>
              </a:rPr>
              <a:t> </a:t>
            </a:r>
            <a:r>
              <a:rPr sz="1000" spc="-35">
                <a:solidFill>
                  <a:srgbClr val="052369"/>
                </a:solidFill>
                <a:latin typeface="Geneva"/>
                <a:cs typeface="Geneva"/>
              </a:rPr>
              <a:t>contained</a:t>
            </a:r>
            <a:r>
              <a:rPr sz="1000" spc="-70">
                <a:solidFill>
                  <a:srgbClr val="052369"/>
                </a:solidFill>
                <a:latin typeface="Geneva"/>
                <a:cs typeface="Geneva"/>
              </a:rPr>
              <a:t> </a:t>
            </a:r>
            <a:r>
              <a:rPr sz="1000" spc="-10">
                <a:solidFill>
                  <a:srgbClr val="052369"/>
                </a:solidFill>
                <a:latin typeface="Geneva"/>
                <a:cs typeface="Geneva"/>
              </a:rPr>
              <a:t>in</a:t>
            </a:r>
            <a:r>
              <a:rPr sz="1000" spc="-70">
                <a:solidFill>
                  <a:srgbClr val="052369"/>
                </a:solidFill>
                <a:latin typeface="Geneva"/>
                <a:cs typeface="Geneva"/>
              </a:rPr>
              <a:t> </a:t>
            </a:r>
            <a:r>
              <a:rPr sz="1000" spc="-35">
                <a:solidFill>
                  <a:srgbClr val="052369"/>
                </a:solidFill>
                <a:latin typeface="Geneva"/>
                <a:cs typeface="Geneva"/>
              </a:rPr>
              <a:t>this</a:t>
            </a:r>
            <a:r>
              <a:rPr sz="1000" spc="-65">
                <a:solidFill>
                  <a:srgbClr val="052369"/>
                </a:solidFill>
                <a:latin typeface="Geneva"/>
                <a:cs typeface="Geneva"/>
              </a:rPr>
              <a:t> </a:t>
            </a:r>
            <a:r>
              <a:rPr sz="1000" spc="-40">
                <a:solidFill>
                  <a:srgbClr val="052369"/>
                </a:solidFill>
                <a:latin typeface="Geneva"/>
                <a:cs typeface="Geneva"/>
              </a:rPr>
              <a:t>presentation</a:t>
            </a:r>
            <a:r>
              <a:rPr sz="1000" spc="-70">
                <a:solidFill>
                  <a:srgbClr val="052369"/>
                </a:solidFill>
                <a:latin typeface="Geneva"/>
                <a:cs typeface="Geneva"/>
              </a:rPr>
              <a:t> </a:t>
            </a:r>
            <a:r>
              <a:rPr sz="1000" spc="-50">
                <a:solidFill>
                  <a:srgbClr val="052369"/>
                </a:solidFill>
                <a:latin typeface="Geneva"/>
                <a:cs typeface="Geneva"/>
              </a:rPr>
              <a:t>have</a:t>
            </a:r>
            <a:r>
              <a:rPr sz="1000" spc="-70">
                <a:solidFill>
                  <a:srgbClr val="052369"/>
                </a:solidFill>
                <a:latin typeface="Geneva"/>
                <a:cs typeface="Geneva"/>
              </a:rPr>
              <a:t> </a:t>
            </a:r>
            <a:r>
              <a:rPr sz="1000" spc="-40">
                <a:solidFill>
                  <a:srgbClr val="052369"/>
                </a:solidFill>
                <a:latin typeface="Geneva"/>
                <a:cs typeface="Geneva"/>
              </a:rPr>
              <a:t>been</a:t>
            </a:r>
            <a:r>
              <a:rPr sz="1000" spc="-70">
                <a:solidFill>
                  <a:srgbClr val="052369"/>
                </a:solidFill>
                <a:latin typeface="Geneva"/>
                <a:cs typeface="Geneva"/>
              </a:rPr>
              <a:t> </a:t>
            </a:r>
            <a:r>
              <a:rPr sz="1000" spc="-40">
                <a:solidFill>
                  <a:srgbClr val="052369"/>
                </a:solidFill>
                <a:latin typeface="Geneva"/>
                <a:cs typeface="Geneva"/>
              </a:rPr>
              <a:t>subject</a:t>
            </a:r>
            <a:r>
              <a:rPr sz="1000" spc="-70">
                <a:solidFill>
                  <a:srgbClr val="052369"/>
                </a:solidFill>
                <a:latin typeface="Geneva"/>
                <a:cs typeface="Geneva"/>
              </a:rPr>
              <a:t> </a:t>
            </a:r>
            <a:r>
              <a:rPr sz="1000" spc="-85">
                <a:solidFill>
                  <a:srgbClr val="052369"/>
                </a:solidFill>
                <a:latin typeface="Geneva"/>
                <a:cs typeface="Geneva"/>
              </a:rPr>
              <a:t>to</a:t>
            </a:r>
            <a:r>
              <a:rPr sz="1000" spc="-70">
                <a:solidFill>
                  <a:srgbClr val="052369"/>
                </a:solidFill>
                <a:latin typeface="Geneva"/>
                <a:cs typeface="Geneva"/>
              </a:rPr>
              <a:t> </a:t>
            </a:r>
            <a:r>
              <a:rPr sz="1000" spc="-30">
                <a:solidFill>
                  <a:srgbClr val="052369"/>
                </a:solidFill>
                <a:latin typeface="Geneva"/>
                <a:cs typeface="Geneva"/>
              </a:rPr>
              <a:t>rounding</a:t>
            </a:r>
            <a:r>
              <a:rPr sz="1000" spc="-70">
                <a:solidFill>
                  <a:srgbClr val="052369"/>
                </a:solidFill>
                <a:latin typeface="Geneva"/>
                <a:cs typeface="Geneva"/>
              </a:rPr>
              <a:t> </a:t>
            </a:r>
            <a:r>
              <a:rPr sz="1000" spc="-35">
                <a:solidFill>
                  <a:srgbClr val="052369"/>
                </a:solidFill>
                <a:latin typeface="Geneva"/>
                <a:cs typeface="Geneva"/>
              </a:rPr>
              <a:t>adjustments.</a:t>
            </a:r>
            <a:r>
              <a:rPr sz="1000" spc="-70">
                <a:solidFill>
                  <a:srgbClr val="052369"/>
                </a:solidFill>
                <a:latin typeface="Geneva"/>
                <a:cs typeface="Geneva"/>
              </a:rPr>
              <a:t> </a:t>
            </a:r>
            <a:r>
              <a:rPr sz="1000" spc="-45">
                <a:solidFill>
                  <a:srgbClr val="052369"/>
                </a:solidFill>
                <a:latin typeface="Geneva"/>
                <a:cs typeface="Geneva"/>
              </a:rPr>
              <a:t>Accordingly,</a:t>
            </a:r>
            <a:r>
              <a:rPr sz="1000" spc="-70">
                <a:solidFill>
                  <a:srgbClr val="052369"/>
                </a:solidFill>
                <a:latin typeface="Geneva"/>
                <a:cs typeface="Geneva"/>
              </a:rPr>
              <a:t> </a:t>
            </a:r>
            <a:r>
              <a:rPr sz="1000" spc="-10">
                <a:solidFill>
                  <a:srgbClr val="052369"/>
                </a:solidFill>
                <a:latin typeface="Geneva"/>
                <a:cs typeface="Geneva"/>
              </a:rPr>
              <a:t>in</a:t>
            </a:r>
            <a:r>
              <a:rPr sz="1000" spc="-70">
                <a:solidFill>
                  <a:srgbClr val="052369"/>
                </a:solidFill>
                <a:latin typeface="Geneva"/>
                <a:cs typeface="Geneva"/>
              </a:rPr>
              <a:t> </a:t>
            </a:r>
            <a:r>
              <a:rPr sz="1000" spc="-30">
                <a:solidFill>
                  <a:srgbClr val="052369"/>
                </a:solidFill>
                <a:latin typeface="Geneva"/>
                <a:cs typeface="Geneva"/>
              </a:rPr>
              <a:t>certain</a:t>
            </a:r>
            <a:r>
              <a:rPr sz="1000" spc="-70">
                <a:solidFill>
                  <a:srgbClr val="052369"/>
                </a:solidFill>
                <a:latin typeface="Geneva"/>
                <a:cs typeface="Geneva"/>
              </a:rPr>
              <a:t> </a:t>
            </a:r>
            <a:r>
              <a:rPr sz="1000" spc="-30">
                <a:solidFill>
                  <a:srgbClr val="052369"/>
                </a:solidFill>
                <a:latin typeface="Geneva"/>
                <a:cs typeface="Geneva"/>
              </a:rPr>
              <a:t>instances,</a:t>
            </a:r>
            <a:r>
              <a:rPr sz="1000" spc="-70">
                <a:solidFill>
                  <a:srgbClr val="052369"/>
                </a:solidFill>
                <a:latin typeface="Geneva"/>
                <a:cs typeface="Geneva"/>
              </a:rPr>
              <a:t> </a:t>
            </a:r>
            <a:r>
              <a:rPr sz="1000" spc="-65">
                <a:solidFill>
                  <a:srgbClr val="052369"/>
                </a:solidFill>
                <a:latin typeface="Geneva"/>
                <a:cs typeface="Geneva"/>
              </a:rPr>
              <a:t>the</a:t>
            </a:r>
            <a:r>
              <a:rPr sz="1000" spc="-70">
                <a:solidFill>
                  <a:srgbClr val="052369"/>
                </a:solidFill>
                <a:latin typeface="Geneva"/>
                <a:cs typeface="Geneva"/>
              </a:rPr>
              <a:t> </a:t>
            </a:r>
            <a:r>
              <a:rPr sz="1000" spc="-15">
                <a:solidFill>
                  <a:srgbClr val="052369"/>
                </a:solidFill>
                <a:latin typeface="Geneva"/>
                <a:cs typeface="Geneva"/>
              </a:rPr>
              <a:t>sum</a:t>
            </a:r>
            <a:r>
              <a:rPr sz="1000" spc="-65">
                <a:solidFill>
                  <a:srgbClr val="052369"/>
                </a:solidFill>
                <a:latin typeface="Geneva"/>
                <a:cs typeface="Geneva"/>
              </a:rPr>
              <a:t> </a:t>
            </a:r>
            <a:r>
              <a:rPr sz="1000" spc="-40">
                <a:solidFill>
                  <a:srgbClr val="052369"/>
                </a:solidFill>
                <a:latin typeface="Geneva"/>
                <a:cs typeface="Geneva"/>
              </a:rPr>
              <a:t>or</a:t>
            </a:r>
            <a:r>
              <a:rPr sz="1000" spc="-70">
                <a:solidFill>
                  <a:srgbClr val="052369"/>
                </a:solidFill>
                <a:latin typeface="Geneva"/>
                <a:cs typeface="Geneva"/>
              </a:rPr>
              <a:t> </a:t>
            </a:r>
            <a:r>
              <a:rPr sz="1000" spc="-45">
                <a:solidFill>
                  <a:srgbClr val="052369"/>
                </a:solidFill>
                <a:latin typeface="Geneva"/>
                <a:cs typeface="Geneva"/>
              </a:rPr>
              <a:t>percentage</a:t>
            </a:r>
            <a:r>
              <a:rPr sz="1000" spc="-70">
                <a:solidFill>
                  <a:srgbClr val="052369"/>
                </a:solidFill>
                <a:latin typeface="Geneva"/>
                <a:cs typeface="Geneva"/>
              </a:rPr>
              <a:t> </a:t>
            </a:r>
            <a:r>
              <a:rPr sz="1000" spc="-30">
                <a:solidFill>
                  <a:srgbClr val="052369"/>
                </a:solidFill>
                <a:latin typeface="Geneva"/>
                <a:cs typeface="Geneva"/>
              </a:rPr>
              <a:t>change  </a:t>
            </a:r>
            <a:r>
              <a:rPr sz="1000" spc="-45">
                <a:solidFill>
                  <a:srgbClr val="052369"/>
                </a:solidFill>
                <a:latin typeface="Geneva"/>
                <a:cs typeface="Geneva"/>
              </a:rPr>
              <a:t>of</a:t>
            </a:r>
            <a:r>
              <a:rPr sz="1000" spc="-9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30">
                <a:solidFill>
                  <a:srgbClr val="052369"/>
                </a:solidFill>
                <a:latin typeface="Geneva"/>
                <a:cs typeface="Geneva"/>
              </a:rPr>
              <a:t>numbers</a:t>
            </a:r>
            <a:r>
              <a:rPr sz="1000" spc="-85">
                <a:solidFill>
                  <a:srgbClr val="052369"/>
                </a:solidFill>
                <a:latin typeface="Geneva"/>
                <a:cs typeface="Geneva"/>
              </a:rPr>
              <a:t> </a:t>
            </a:r>
            <a:r>
              <a:rPr sz="1000" spc="-35">
                <a:solidFill>
                  <a:srgbClr val="052369"/>
                </a:solidFill>
                <a:latin typeface="Geneva"/>
                <a:cs typeface="Geneva"/>
              </a:rPr>
              <a:t>contained</a:t>
            </a:r>
            <a:r>
              <a:rPr sz="1000" spc="-85">
                <a:solidFill>
                  <a:srgbClr val="052369"/>
                </a:solidFill>
                <a:latin typeface="Geneva"/>
                <a:cs typeface="Geneva"/>
              </a:rPr>
              <a:t> </a:t>
            </a:r>
            <a:r>
              <a:rPr sz="1000" spc="-10">
                <a:solidFill>
                  <a:srgbClr val="052369"/>
                </a:solidFill>
                <a:latin typeface="Geneva"/>
                <a:cs typeface="Geneva"/>
              </a:rPr>
              <a:t>in</a:t>
            </a:r>
            <a:r>
              <a:rPr sz="1000" spc="-85">
                <a:solidFill>
                  <a:srgbClr val="052369"/>
                </a:solidFill>
                <a:latin typeface="Geneva"/>
                <a:cs typeface="Geneva"/>
              </a:rPr>
              <a:t> </a:t>
            </a:r>
            <a:r>
              <a:rPr sz="1000" spc="-35">
                <a:solidFill>
                  <a:srgbClr val="052369"/>
                </a:solidFill>
                <a:latin typeface="Geneva"/>
                <a:cs typeface="Geneva"/>
              </a:rPr>
              <a:t>this</a:t>
            </a:r>
            <a:r>
              <a:rPr sz="1000" spc="-85">
                <a:solidFill>
                  <a:srgbClr val="052369"/>
                </a:solidFill>
                <a:latin typeface="Geneva"/>
                <a:cs typeface="Geneva"/>
              </a:rPr>
              <a:t> </a:t>
            </a:r>
            <a:r>
              <a:rPr sz="1000" spc="-40">
                <a:solidFill>
                  <a:srgbClr val="052369"/>
                </a:solidFill>
                <a:latin typeface="Geneva"/>
                <a:cs typeface="Geneva"/>
              </a:rPr>
              <a:t>presentation</a:t>
            </a:r>
            <a:r>
              <a:rPr sz="1000" spc="-85">
                <a:solidFill>
                  <a:srgbClr val="052369"/>
                </a:solidFill>
                <a:latin typeface="Geneva"/>
                <a:cs typeface="Geneva"/>
              </a:rPr>
              <a:t> </a:t>
            </a:r>
            <a:r>
              <a:rPr sz="1000" spc="-50">
                <a:solidFill>
                  <a:srgbClr val="052369"/>
                </a:solidFill>
                <a:latin typeface="Geneva"/>
                <a:cs typeface="Geneva"/>
              </a:rPr>
              <a:t>may</a:t>
            </a:r>
            <a:r>
              <a:rPr sz="1000" spc="-90">
                <a:solidFill>
                  <a:srgbClr val="052369"/>
                </a:solidFill>
                <a:latin typeface="Geneva"/>
                <a:cs typeface="Geneva"/>
              </a:rPr>
              <a:t> </a:t>
            </a:r>
            <a:r>
              <a:rPr sz="1000" spc="-60">
                <a:solidFill>
                  <a:srgbClr val="052369"/>
                </a:solidFill>
                <a:latin typeface="Geneva"/>
                <a:cs typeface="Geneva"/>
              </a:rPr>
              <a:t>not</a:t>
            </a:r>
            <a:r>
              <a:rPr sz="1000" spc="-85">
                <a:solidFill>
                  <a:srgbClr val="052369"/>
                </a:solidFill>
                <a:latin typeface="Geneva"/>
                <a:cs typeface="Geneva"/>
              </a:rPr>
              <a:t> </a:t>
            </a:r>
            <a:r>
              <a:rPr sz="1000" spc="-35">
                <a:solidFill>
                  <a:srgbClr val="052369"/>
                </a:solidFill>
                <a:latin typeface="Geneva"/>
                <a:cs typeface="Geneva"/>
              </a:rPr>
              <a:t>conform</a:t>
            </a:r>
            <a:r>
              <a:rPr sz="1000" spc="-90">
                <a:solidFill>
                  <a:srgbClr val="052369"/>
                </a:solidFill>
                <a:latin typeface="Geneva"/>
                <a:cs typeface="Geneva"/>
              </a:rPr>
              <a:t> </a:t>
            </a:r>
            <a:r>
              <a:rPr sz="1000" spc="-45">
                <a:solidFill>
                  <a:srgbClr val="052369"/>
                </a:solidFill>
                <a:latin typeface="Geneva"/>
                <a:cs typeface="Geneva"/>
              </a:rPr>
              <a:t>exactly</a:t>
            </a:r>
            <a:r>
              <a:rPr sz="1000" spc="-85">
                <a:solidFill>
                  <a:srgbClr val="052369"/>
                </a:solidFill>
                <a:latin typeface="Geneva"/>
                <a:cs typeface="Geneva"/>
              </a:rPr>
              <a:t> to</a:t>
            </a:r>
            <a:r>
              <a:rPr sz="1000" spc="-9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60">
                <a:solidFill>
                  <a:srgbClr val="052369"/>
                </a:solidFill>
                <a:latin typeface="Geneva"/>
                <a:cs typeface="Geneva"/>
              </a:rPr>
              <a:t>total</a:t>
            </a:r>
            <a:r>
              <a:rPr sz="1000" spc="-85">
                <a:solidFill>
                  <a:srgbClr val="052369"/>
                </a:solidFill>
                <a:latin typeface="Geneva"/>
                <a:cs typeface="Geneva"/>
              </a:rPr>
              <a:t> </a:t>
            </a:r>
            <a:r>
              <a:rPr sz="1000" spc="-40">
                <a:solidFill>
                  <a:srgbClr val="052369"/>
                </a:solidFill>
                <a:latin typeface="Geneva"/>
                <a:cs typeface="Geneva"/>
              </a:rPr>
              <a:t>figure</a:t>
            </a:r>
            <a:r>
              <a:rPr sz="1000" spc="-85">
                <a:solidFill>
                  <a:srgbClr val="052369"/>
                </a:solidFill>
                <a:latin typeface="Geneva"/>
                <a:cs typeface="Geneva"/>
              </a:rPr>
              <a:t> </a:t>
            </a:r>
            <a:r>
              <a:rPr sz="1000" spc="-40">
                <a:solidFill>
                  <a:srgbClr val="052369"/>
                </a:solidFill>
                <a:latin typeface="Geneva"/>
                <a:cs typeface="Geneva"/>
              </a:rPr>
              <a:t>given.</a:t>
            </a:r>
            <a:endParaRPr sz="1000">
              <a:latin typeface="Geneva"/>
              <a:cs typeface="Geneva"/>
            </a:endParaRPr>
          </a:p>
          <a:p>
            <a:pPr marL="12700" algn="just">
              <a:lnSpc>
                <a:spcPct val="100000"/>
              </a:lnSpc>
              <a:spcBef>
                <a:spcPts val="850"/>
              </a:spcBef>
            </a:pPr>
            <a:r>
              <a:rPr sz="1000" spc="-50">
                <a:solidFill>
                  <a:srgbClr val="052369"/>
                </a:solidFill>
                <a:latin typeface="Geneva"/>
                <a:cs typeface="Geneva"/>
              </a:rPr>
              <a:t>By</a:t>
            </a:r>
            <a:r>
              <a:rPr sz="1000" spc="-65">
                <a:solidFill>
                  <a:srgbClr val="052369"/>
                </a:solidFill>
                <a:latin typeface="Geneva"/>
                <a:cs typeface="Geneva"/>
              </a:rPr>
              <a:t> </a:t>
            </a:r>
            <a:r>
              <a:rPr sz="1000" spc="-35">
                <a:solidFill>
                  <a:srgbClr val="052369"/>
                </a:solidFill>
                <a:latin typeface="Geneva"/>
                <a:cs typeface="Geneva"/>
              </a:rPr>
              <a:t>accepting</a:t>
            </a:r>
            <a:r>
              <a:rPr sz="1000" spc="-60">
                <a:solidFill>
                  <a:srgbClr val="052369"/>
                </a:solidFill>
                <a:latin typeface="Geneva"/>
                <a:cs typeface="Geneva"/>
              </a:rPr>
              <a:t> </a:t>
            </a:r>
            <a:r>
              <a:rPr sz="1000" spc="-40">
                <a:solidFill>
                  <a:srgbClr val="052369"/>
                </a:solidFill>
                <a:latin typeface="Geneva"/>
                <a:cs typeface="Geneva"/>
              </a:rPr>
              <a:t>or</a:t>
            </a:r>
            <a:r>
              <a:rPr sz="1000" spc="-60">
                <a:solidFill>
                  <a:srgbClr val="052369"/>
                </a:solidFill>
                <a:latin typeface="Geneva"/>
                <a:cs typeface="Geneva"/>
              </a:rPr>
              <a:t> </a:t>
            </a:r>
            <a:r>
              <a:rPr sz="1000" spc="-30">
                <a:solidFill>
                  <a:srgbClr val="052369"/>
                </a:solidFill>
                <a:latin typeface="Geneva"/>
                <a:cs typeface="Geneva"/>
              </a:rPr>
              <a:t>reading</a:t>
            </a:r>
            <a:r>
              <a:rPr sz="1000" spc="-60">
                <a:solidFill>
                  <a:srgbClr val="052369"/>
                </a:solidFill>
                <a:latin typeface="Geneva"/>
                <a:cs typeface="Geneva"/>
              </a:rPr>
              <a:t> </a:t>
            </a:r>
            <a:r>
              <a:rPr sz="1000" spc="-10">
                <a:solidFill>
                  <a:srgbClr val="052369"/>
                </a:solidFill>
                <a:latin typeface="Geneva"/>
                <a:cs typeface="Geneva"/>
              </a:rPr>
              <a:t>a</a:t>
            </a:r>
            <a:r>
              <a:rPr sz="1000" spc="-60">
                <a:solidFill>
                  <a:srgbClr val="052369"/>
                </a:solidFill>
                <a:latin typeface="Geneva"/>
                <a:cs typeface="Geneva"/>
              </a:rPr>
              <a:t> </a:t>
            </a:r>
            <a:r>
              <a:rPr sz="1000" spc="-50">
                <a:solidFill>
                  <a:srgbClr val="052369"/>
                </a:solidFill>
                <a:latin typeface="Geneva"/>
                <a:cs typeface="Geneva"/>
              </a:rPr>
              <a:t>copy</a:t>
            </a:r>
            <a:r>
              <a:rPr sz="1000" spc="-60">
                <a:solidFill>
                  <a:srgbClr val="052369"/>
                </a:solidFill>
                <a:latin typeface="Geneva"/>
                <a:cs typeface="Geneva"/>
              </a:rPr>
              <a:t> </a:t>
            </a:r>
            <a:r>
              <a:rPr sz="1000" spc="-45">
                <a:solidFill>
                  <a:srgbClr val="052369"/>
                </a:solidFill>
                <a:latin typeface="Geneva"/>
                <a:cs typeface="Geneva"/>
              </a:rPr>
              <a:t>of</a:t>
            </a:r>
            <a:r>
              <a:rPr sz="1000" spc="-60">
                <a:solidFill>
                  <a:srgbClr val="052369"/>
                </a:solidFill>
                <a:latin typeface="Geneva"/>
                <a:cs typeface="Geneva"/>
              </a:rPr>
              <a:t> </a:t>
            </a:r>
            <a:r>
              <a:rPr sz="1000" spc="-35">
                <a:solidFill>
                  <a:srgbClr val="052369"/>
                </a:solidFill>
                <a:latin typeface="Geneva"/>
                <a:cs typeface="Geneva"/>
              </a:rPr>
              <a:t>this</a:t>
            </a:r>
            <a:r>
              <a:rPr sz="1000" spc="-60">
                <a:solidFill>
                  <a:srgbClr val="052369"/>
                </a:solidFill>
                <a:latin typeface="Geneva"/>
                <a:cs typeface="Geneva"/>
              </a:rPr>
              <a:t> </a:t>
            </a:r>
            <a:r>
              <a:rPr sz="1000" spc="-45">
                <a:solidFill>
                  <a:srgbClr val="052369"/>
                </a:solidFill>
                <a:latin typeface="Geneva"/>
                <a:cs typeface="Geneva"/>
              </a:rPr>
              <a:t>presentation,</a:t>
            </a:r>
            <a:r>
              <a:rPr sz="1000" spc="-60">
                <a:solidFill>
                  <a:srgbClr val="052369"/>
                </a:solidFill>
                <a:latin typeface="Geneva"/>
                <a:cs typeface="Geneva"/>
              </a:rPr>
              <a:t> you </a:t>
            </a:r>
            <a:r>
              <a:rPr sz="1000" spc="-40">
                <a:solidFill>
                  <a:srgbClr val="052369"/>
                </a:solidFill>
                <a:latin typeface="Geneva"/>
                <a:cs typeface="Geneva"/>
              </a:rPr>
              <a:t>agree</a:t>
            </a:r>
            <a:r>
              <a:rPr sz="1000" spc="-60">
                <a:solidFill>
                  <a:srgbClr val="052369"/>
                </a:solidFill>
                <a:latin typeface="Geneva"/>
                <a:cs typeface="Geneva"/>
              </a:rPr>
              <a:t> </a:t>
            </a:r>
            <a:r>
              <a:rPr sz="1000" spc="-85">
                <a:solidFill>
                  <a:srgbClr val="052369"/>
                </a:solidFill>
                <a:latin typeface="Geneva"/>
                <a:cs typeface="Geneva"/>
              </a:rPr>
              <a:t>to</a:t>
            </a:r>
            <a:r>
              <a:rPr sz="1000" spc="-60">
                <a:solidFill>
                  <a:srgbClr val="052369"/>
                </a:solidFill>
                <a:latin typeface="Geneva"/>
                <a:cs typeface="Geneva"/>
              </a:rPr>
              <a:t> </a:t>
            </a:r>
            <a:r>
              <a:rPr sz="1000" spc="-45">
                <a:solidFill>
                  <a:srgbClr val="052369"/>
                </a:solidFill>
                <a:latin typeface="Geneva"/>
                <a:cs typeface="Geneva"/>
              </a:rPr>
              <a:t>be</a:t>
            </a:r>
            <a:r>
              <a:rPr sz="1000" spc="-65">
                <a:solidFill>
                  <a:srgbClr val="052369"/>
                </a:solidFill>
                <a:latin typeface="Geneva"/>
                <a:cs typeface="Geneva"/>
              </a:rPr>
              <a:t> </a:t>
            </a:r>
            <a:r>
              <a:rPr sz="1000" spc="-35">
                <a:solidFill>
                  <a:srgbClr val="052369"/>
                </a:solidFill>
                <a:latin typeface="Geneva"/>
                <a:cs typeface="Geneva"/>
              </a:rPr>
              <a:t>bound</a:t>
            </a:r>
            <a:r>
              <a:rPr sz="1000" spc="-60">
                <a:solidFill>
                  <a:srgbClr val="052369"/>
                </a:solidFill>
                <a:latin typeface="Geneva"/>
                <a:cs typeface="Geneva"/>
              </a:rPr>
              <a:t> </a:t>
            </a:r>
            <a:r>
              <a:rPr sz="1000" spc="-80">
                <a:solidFill>
                  <a:srgbClr val="052369"/>
                </a:solidFill>
                <a:latin typeface="Geneva"/>
                <a:cs typeface="Geneva"/>
              </a:rPr>
              <a:t>by</a:t>
            </a:r>
            <a:r>
              <a:rPr sz="1000" spc="-60">
                <a:solidFill>
                  <a:srgbClr val="052369"/>
                </a:solidFill>
                <a:latin typeface="Geneva"/>
                <a:cs typeface="Geneva"/>
              </a:rPr>
              <a:t> </a:t>
            </a:r>
            <a:r>
              <a:rPr sz="1000" spc="-65">
                <a:solidFill>
                  <a:srgbClr val="052369"/>
                </a:solidFill>
                <a:latin typeface="Geneva"/>
                <a:cs typeface="Geneva"/>
              </a:rPr>
              <a:t>the</a:t>
            </a:r>
            <a:r>
              <a:rPr sz="1000" spc="-60">
                <a:solidFill>
                  <a:srgbClr val="052369"/>
                </a:solidFill>
                <a:latin typeface="Geneva"/>
                <a:cs typeface="Geneva"/>
              </a:rPr>
              <a:t> </a:t>
            </a:r>
            <a:r>
              <a:rPr sz="1000" spc="-35">
                <a:solidFill>
                  <a:srgbClr val="052369"/>
                </a:solidFill>
                <a:latin typeface="Geneva"/>
                <a:cs typeface="Geneva"/>
              </a:rPr>
              <a:t>foregoing</a:t>
            </a:r>
            <a:r>
              <a:rPr sz="1000" spc="-60">
                <a:solidFill>
                  <a:srgbClr val="052369"/>
                </a:solidFill>
                <a:latin typeface="Geneva"/>
                <a:cs typeface="Geneva"/>
              </a:rPr>
              <a:t> </a:t>
            </a:r>
            <a:r>
              <a:rPr sz="1000" spc="-25">
                <a:solidFill>
                  <a:srgbClr val="052369"/>
                </a:solidFill>
                <a:latin typeface="Geneva"/>
                <a:cs typeface="Geneva"/>
              </a:rPr>
              <a:t>limitations</a:t>
            </a:r>
            <a:r>
              <a:rPr sz="1000" spc="-60">
                <a:solidFill>
                  <a:srgbClr val="052369"/>
                </a:solidFill>
                <a:latin typeface="Geneva"/>
                <a:cs typeface="Geneva"/>
              </a:rPr>
              <a:t> </a:t>
            </a:r>
            <a:r>
              <a:rPr sz="1000" spc="-25">
                <a:solidFill>
                  <a:srgbClr val="052369"/>
                </a:solidFill>
                <a:latin typeface="Geneva"/>
                <a:cs typeface="Geneva"/>
              </a:rPr>
              <a:t>and</a:t>
            </a:r>
            <a:r>
              <a:rPr sz="1000" spc="-60">
                <a:solidFill>
                  <a:srgbClr val="052369"/>
                </a:solidFill>
                <a:latin typeface="Geneva"/>
                <a:cs typeface="Geneva"/>
              </a:rPr>
              <a:t> </a:t>
            </a:r>
            <a:r>
              <a:rPr sz="1000" spc="-30">
                <a:solidFill>
                  <a:srgbClr val="052369"/>
                </a:solidFill>
                <a:latin typeface="Geneva"/>
                <a:cs typeface="Geneva"/>
              </a:rPr>
              <a:t>conditions</a:t>
            </a:r>
            <a:r>
              <a:rPr sz="1000" spc="-60">
                <a:solidFill>
                  <a:srgbClr val="052369"/>
                </a:solidFill>
                <a:latin typeface="Geneva"/>
                <a:cs typeface="Geneva"/>
              </a:rPr>
              <a:t> </a:t>
            </a:r>
            <a:r>
              <a:rPr sz="1000" spc="-45">
                <a:solidFill>
                  <a:srgbClr val="052369"/>
                </a:solidFill>
                <a:latin typeface="Geneva"/>
                <a:cs typeface="Geneva"/>
              </a:rPr>
              <a:t>and,</a:t>
            </a:r>
            <a:r>
              <a:rPr sz="1000" spc="-60">
                <a:solidFill>
                  <a:srgbClr val="052369"/>
                </a:solidFill>
                <a:latin typeface="Geneva"/>
                <a:cs typeface="Geneva"/>
              </a:rPr>
              <a:t> </a:t>
            </a:r>
            <a:r>
              <a:rPr sz="1000" spc="-10">
                <a:solidFill>
                  <a:srgbClr val="052369"/>
                </a:solidFill>
                <a:latin typeface="Geneva"/>
                <a:cs typeface="Geneva"/>
              </a:rPr>
              <a:t>in</a:t>
            </a:r>
            <a:r>
              <a:rPr sz="1000" spc="-60">
                <a:solidFill>
                  <a:srgbClr val="052369"/>
                </a:solidFill>
                <a:latin typeface="Geneva"/>
                <a:cs typeface="Geneva"/>
              </a:rPr>
              <a:t> </a:t>
            </a:r>
            <a:r>
              <a:rPr sz="1000" spc="-40">
                <a:solidFill>
                  <a:srgbClr val="052369"/>
                </a:solidFill>
                <a:latin typeface="Geneva"/>
                <a:cs typeface="Geneva"/>
              </a:rPr>
              <a:t>particular,</a:t>
            </a:r>
            <a:r>
              <a:rPr sz="1000" spc="-60">
                <a:solidFill>
                  <a:srgbClr val="052369"/>
                </a:solidFill>
                <a:latin typeface="Geneva"/>
                <a:cs typeface="Geneva"/>
              </a:rPr>
              <a:t> </a:t>
            </a:r>
            <a:r>
              <a:rPr sz="1000" spc="-5">
                <a:solidFill>
                  <a:srgbClr val="052369"/>
                </a:solidFill>
                <a:latin typeface="Geneva"/>
                <a:cs typeface="Geneva"/>
              </a:rPr>
              <a:t>will</a:t>
            </a:r>
            <a:r>
              <a:rPr sz="1000" spc="-60">
                <a:solidFill>
                  <a:srgbClr val="052369"/>
                </a:solidFill>
                <a:latin typeface="Geneva"/>
                <a:cs typeface="Geneva"/>
              </a:rPr>
              <a:t> </a:t>
            </a:r>
            <a:r>
              <a:rPr sz="1000" spc="-45">
                <a:solidFill>
                  <a:srgbClr val="052369"/>
                </a:solidFill>
                <a:latin typeface="Geneva"/>
                <a:cs typeface="Geneva"/>
              </a:rPr>
              <a:t>be</a:t>
            </a:r>
            <a:r>
              <a:rPr sz="1000" spc="-65">
                <a:solidFill>
                  <a:srgbClr val="052369"/>
                </a:solidFill>
                <a:latin typeface="Geneva"/>
                <a:cs typeface="Geneva"/>
              </a:rPr>
              <a:t> </a:t>
            </a:r>
            <a:r>
              <a:rPr sz="1000" spc="-50">
                <a:solidFill>
                  <a:srgbClr val="052369"/>
                </a:solidFill>
                <a:latin typeface="Geneva"/>
                <a:cs typeface="Geneva"/>
              </a:rPr>
              <a:t>taken</a:t>
            </a:r>
            <a:r>
              <a:rPr sz="1000" spc="-60">
                <a:solidFill>
                  <a:srgbClr val="052369"/>
                </a:solidFill>
                <a:latin typeface="Geneva"/>
                <a:cs typeface="Geneva"/>
              </a:rPr>
              <a:t> </a:t>
            </a:r>
            <a:r>
              <a:rPr sz="1000" spc="-85">
                <a:solidFill>
                  <a:srgbClr val="052369"/>
                </a:solidFill>
                <a:latin typeface="Geneva"/>
                <a:cs typeface="Geneva"/>
              </a:rPr>
              <a:t>to</a:t>
            </a:r>
            <a:r>
              <a:rPr sz="1000" spc="-60">
                <a:solidFill>
                  <a:srgbClr val="052369"/>
                </a:solidFill>
                <a:latin typeface="Geneva"/>
                <a:cs typeface="Geneva"/>
              </a:rPr>
              <a:t> </a:t>
            </a:r>
            <a:r>
              <a:rPr sz="1000" spc="-50">
                <a:solidFill>
                  <a:srgbClr val="052369"/>
                </a:solidFill>
                <a:latin typeface="Geneva"/>
                <a:cs typeface="Geneva"/>
              </a:rPr>
              <a:t>have</a:t>
            </a:r>
            <a:r>
              <a:rPr sz="1000" spc="-60">
                <a:solidFill>
                  <a:srgbClr val="052369"/>
                </a:solidFill>
                <a:latin typeface="Geneva"/>
                <a:cs typeface="Geneva"/>
              </a:rPr>
              <a:t> </a:t>
            </a:r>
            <a:r>
              <a:rPr sz="1000" spc="-50">
                <a:solidFill>
                  <a:srgbClr val="052369"/>
                </a:solidFill>
                <a:latin typeface="Geneva"/>
                <a:cs typeface="Geneva"/>
              </a:rPr>
              <a:t>represented,</a:t>
            </a:r>
            <a:r>
              <a:rPr sz="1000" spc="-60">
                <a:solidFill>
                  <a:srgbClr val="052369"/>
                </a:solidFill>
                <a:latin typeface="Geneva"/>
                <a:cs typeface="Geneva"/>
              </a:rPr>
              <a:t> </a:t>
            </a:r>
            <a:r>
              <a:rPr sz="1000" spc="-40">
                <a:solidFill>
                  <a:srgbClr val="052369"/>
                </a:solidFill>
                <a:latin typeface="Geneva"/>
                <a:cs typeface="Geneva"/>
              </a:rPr>
              <a:t>warranted</a:t>
            </a:r>
            <a:r>
              <a:rPr sz="1000" spc="-60">
                <a:solidFill>
                  <a:srgbClr val="052369"/>
                </a:solidFill>
                <a:latin typeface="Geneva"/>
                <a:cs typeface="Geneva"/>
              </a:rPr>
              <a:t> </a:t>
            </a:r>
            <a:r>
              <a:rPr sz="1000" spc="-25">
                <a:solidFill>
                  <a:srgbClr val="052369"/>
                </a:solidFill>
                <a:latin typeface="Geneva"/>
                <a:cs typeface="Geneva"/>
              </a:rPr>
              <a:t>and</a:t>
            </a:r>
            <a:r>
              <a:rPr sz="1000" spc="-60">
                <a:solidFill>
                  <a:srgbClr val="052369"/>
                </a:solidFill>
                <a:latin typeface="Geneva"/>
                <a:cs typeface="Geneva"/>
              </a:rPr>
              <a:t> </a:t>
            </a:r>
            <a:r>
              <a:rPr sz="1000" spc="-40">
                <a:solidFill>
                  <a:srgbClr val="052369"/>
                </a:solidFill>
                <a:latin typeface="Geneva"/>
                <a:cs typeface="Geneva"/>
              </a:rPr>
              <a:t>undertaken</a:t>
            </a:r>
            <a:r>
              <a:rPr sz="1000" spc="-60">
                <a:solidFill>
                  <a:srgbClr val="052369"/>
                </a:solidFill>
                <a:latin typeface="Geneva"/>
                <a:cs typeface="Geneva"/>
              </a:rPr>
              <a:t> </a:t>
            </a:r>
            <a:r>
              <a:rPr sz="1000" spc="-65">
                <a:solidFill>
                  <a:srgbClr val="052369"/>
                </a:solidFill>
                <a:latin typeface="Geneva"/>
                <a:cs typeface="Geneva"/>
              </a:rPr>
              <a:t>that:</a:t>
            </a:r>
            <a:endParaRPr sz="1000">
              <a:latin typeface="Geneva"/>
              <a:cs typeface="Geneva"/>
            </a:endParaRPr>
          </a:p>
          <a:p>
            <a:pPr marL="12700" marR="5715" algn="just">
              <a:lnSpc>
                <a:spcPct val="100000"/>
              </a:lnSpc>
            </a:pPr>
            <a:r>
              <a:rPr sz="1000" spc="-70">
                <a:solidFill>
                  <a:srgbClr val="052369"/>
                </a:solidFill>
                <a:latin typeface="Geneva"/>
                <a:cs typeface="Geneva"/>
              </a:rPr>
              <a:t>(i)</a:t>
            </a:r>
            <a:r>
              <a:rPr sz="1000" spc="-90">
                <a:solidFill>
                  <a:srgbClr val="052369"/>
                </a:solidFill>
                <a:latin typeface="Geneva"/>
                <a:cs typeface="Geneva"/>
              </a:rPr>
              <a:t> </a:t>
            </a:r>
            <a:r>
              <a:rPr sz="1000" spc="-60">
                <a:solidFill>
                  <a:srgbClr val="052369"/>
                </a:solidFill>
                <a:latin typeface="Geneva"/>
                <a:cs typeface="Geneva"/>
              </a:rPr>
              <a:t>you</a:t>
            </a:r>
            <a:r>
              <a:rPr sz="1000" spc="-90">
                <a:solidFill>
                  <a:srgbClr val="052369"/>
                </a:solidFill>
                <a:latin typeface="Geneva"/>
                <a:cs typeface="Geneva"/>
              </a:rPr>
              <a:t> </a:t>
            </a:r>
            <a:r>
              <a:rPr sz="1000" spc="-50">
                <a:solidFill>
                  <a:srgbClr val="052369"/>
                </a:solidFill>
                <a:latin typeface="Geneva"/>
                <a:cs typeface="Geneva"/>
              </a:rPr>
              <a:t>have</a:t>
            </a:r>
            <a:r>
              <a:rPr sz="1000" spc="-85">
                <a:solidFill>
                  <a:srgbClr val="052369"/>
                </a:solidFill>
                <a:latin typeface="Geneva"/>
                <a:cs typeface="Geneva"/>
              </a:rPr>
              <a:t> </a:t>
            </a:r>
            <a:r>
              <a:rPr sz="1000" spc="-40">
                <a:solidFill>
                  <a:srgbClr val="052369"/>
                </a:solidFill>
                <a:latin typeface="Geneva"/>
                <a:cs typeface="Geneva"/>
              </a:rPr>
              <a:t>read</a:t>
            </a:r>
            <a:r>
              <a:rPr sz="1000" spc="-90">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40">
                <a:solidFill>
                  <a:srgbClr val="052369"/>
                </a:solidFill>
                <a:latin typeface="Geneva"/>
                <a:cs typeface="Geneva"/>
              </a:rPr>
              <a:t>agree</a:t>
            </a:r>
            <a:r>
              <a:rPr sz="1000" spc="-90">
                <a:solidFill>
                  <a:srgbClr val="052369"/>
                </a:solidFill>
                <a:latin typeface="Geneva"/>
                <a:cs typeface="Geneva"/>
              </a:rPr>
              <a:t> </a:t>
            </a:r>
            <a:r>
              <a:rPr sz="1000" spc="-85">
                <a:solidFill>
                  <a:srgbClr val="052369"/>
                </a:solidFill>
                <a:latin typeface="Geneva"/>
                <a:cs typeface="Geneva"/>
              </a:rPr>
              <a:t>to </a:t>
            </a:r>
            <a:r>
              <a:rPr sz="1000" spc="-30">
                <a:solidFill>
                  <a:srgbClr val="052369"/>
                </a:solidFill>
                <a:latin typeface="Geneva"/>
                <a:cs typeface="Geneva"/>
              </a:rPr>
              <a:t>comply</a:t>
            </a:r>
            <a:r>
              <a:rPr sz="1000" spc="-90">
                <a:solidFill>
                  <a:srgbClr val="052369"/>
                </a:solidFill>
                <a:latin typeface="Geneva"/>
                <a:cs typeface="Geneva"/>
              </a:rPr>
              <a:t> </a:t>
            </a:r>
            <a:r>
              <a:rPr sz="1000" spc="-40">
                <a:solidFill>
                  <a:srgbClr val="052369"/>
                </a:solidFill>
                <a:latin typeface="Geneva"/>
                <a:cs typeface="Geneva"/>
              </a:rPr>
              <a:t>with</a:t>
            </a:r>
            <a:r>
              <a:rPr sz="1000" spc="-85">
                <a:solidFill>
                  <a:srgbClr val="052369"/>
                </a:solidFill>
                <a:latin typeface="Geneva"/>
                <a:cs typeface="Geneva"/>
              </a:rPr>
              <a:t> </a:t>
            </a:r>
            <a:r>
              <a:rPr sz="1000" spc="-65">
                <a:solidFill>
                  <a:srgbClr val="052369"/>
                </a:solidFill>
                <a:latin typeface="Geneva"/>
                <a:cs typeface="Geneva"/>
              </a:rPr>
              <a:t>the</a:t>
            </a:r>
            <a:r>
              <a:rPr sz="1000" spc="-90">
                <a:solidFill>
                  <a:srgbClr val="052369"/>
                </a:solidFill>
                <a:latin typeface="Geneva"/>
                <a:cs typeface="Geneva"/>
              </a:rPr>
              <a:t> </a:t>
            </a:r>
            <a:r>
              <a:rPr sz="1000" spc="-45">
                <a:solidFill>
                  <a:srgbClr val="052369"/>
                </a:solidFill>
                <a:latin typeface="Geneva"/>
                <a:cs typeface="Geneva"/>
              </a:rPr>
              <a:t>contents</a:t>
            </a:r>
            <a:r>
              <a:rPr sz="1000" spc="-85">
                <a:solidFill>
                  <a:srgbClr val="052369"/>
                </a:solidFill>
                <a:latin typeface="Geneva"/>
                <a:cs typeface="Geneva"/>
              </a:rPr>
              <a:t> </a:t>
            </a:r>
            <a:r>
              <a:rPr sz="1000" spc="-45">
                <a:solidFill>
                  <a:srgbClr val="052369"/>
                </a:solidFill>
                <a:latin typeface="Geneva"/>
                <a:cs typeface="Geneva"/>
              </a:rPr>
              <a:t>of</a:t>
            </a:r>
            <a:r>
              <a:rPr sz="1000" spc="-90">
                <a:solidFill>
                  <a:srgbClr val="052369"/>
                </a:solidFill>
                <a:latin typeface="Geneva"/>
                <a:cs typeface="Geneva"/>
              </a:rPr>
              <a:t> </a:t>
            </a:r>
            <a:r>
              <a:rPr sz="1000" spc="-35">
                <a:solidFill>
                  <a:srgbClr val="052369"/>
                </a:solidFill>
                <a:latin typeface="Geneva"/>
                <a:cs typeface="Geneva"/>
              </a:rPr>
              <a:t>this</a:t>
            </a:r>
            <a:r>
              <a:rPr sz="1000" spc="-85">
                <a:solidFill>
                  <a:srgbClr val="052369"/>
                </a:solidFill>
                <a:latin typeface="Geneva"/>
                <a:cs typeface="Geneva"/>
              </a:rPr>
              <a:t> </a:t>
            </a:r>
            <a:r>
              <a:rPr sz="1000" spc="-40">
                <a:solidFill>
                  <a:srgbClr val="052369"/>
                </a:solidFill>
                <a:latin typeface="Geneva"/>
                <a:cs typeface="Geneva"/>
              </a:rPr>
              <a:t>notice</a:t>
            </a:r>
            <a:r>
              <a:rPr sz="1000" spc="-90">
                <a:solidFill>
                  <a:srgbClr val="052369"/>
                </a:solidFill>
                <a:latin typeface="Geneva"/>
                <a:cs typeface="Geneva"/>
              </a:rPr>
              <a:t> </a:t>
            </a:r>
            <a:r>
              <a:rPr sz="1000" spc="-25">
                <a:solidFill>
                  <a:srgbClr val="052369"/>
                </a:solidFill>
                <a:latin typeface="Geneva"/>
                <a:cs typeface="Geneva"/>
              </a:rPr>
              <a:t>including,</a:t>
            </a:r>
            <a:r>
              <a:rPr sz="1000" spc="-85">
                <a:solidFill>
                  <a:srgbClr val="052369"/>
                </a:solidFill>
                <a:latin typeface="Geneva"/>
                <a:cs typeface="Geneva"/>
              </a:rPr>
              <a:t> </a:t>
            </a:r>
            <a:r>
              <a:rPr sz="1000" spc="-50">
                <a:solidFill>
                  <a:srgbClr val="052369"/>
                </a:solidFill>
                <a:latin typeface="Geneva"/>
                <a:cs typeface="Geneva"/>
              </a:rPr>
              <a:t>without</a:t>
            </a:r>
            <a:r>
              <a:rPr sz="1000" spc="-90">
                <a:solidFill>
                  <a:srgbClr val="052369"/>
                </a:solidFill>
                <a:latin typeface="Geneva"/>
                <a:cs typeface="Geneva"/>
              </a:rPr>
              <a:t> </a:t>
            </a:r>
            <a:r>
              <a:rPr sz="1000" spc="-35">
                <a:solidFill>
                  <a:srgbClr val="052369"/>
                </a:solidFill>
                <a:latin typeface="Geneva"/>
                <a:cs typeface="Geneva"/>
              </a:rPr>
              <a:t>limitation,</a:t>
            </a:r>
            <a:r>
              <a:rPr sz="1000" spc="-9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30">
                <a:solidFill>
                  <a:srgbClr val="052369"/>
                </a:solidFill>
                <a:latin typeface="Geneva"/>
                <a:cs typeface="Geneva"/>
              </a:rPr>
              <a:t>obligation</a:t>
            </a:r>
            <a:r>
              <a:rPr sz="1000" spc="-90">
                <a:solidFill>
                  <a:srgbClr val="052369"/>
                </a:solidFill>
                <a:latin typeface="Geneva"/>
                <a:cs typeface="Geneva"/>
              </a:rPr>
              <a:t> </a:t>
            </a:r>
            <a:r>
              <a:rPr sz="1000" spc="-85">
                <a:solidFill>
                  <a:srgbClr val="052369"/>
                </a:solidFill>
                <a:latin typeface="Geneva"/>
                <a:cs typeface="Geneva"/>
              </a:rPr>
              <a:t>to </a:t>
            </a:r>
            <a:r>
              <a:rPr sz="1000" spc="-45">
                <a:solidFill>
                  <a:srgbClr val="052369"/>
                </a:solidFill>
                <a:latin typeface="Geneva"/>
                <a:cs typeface="Geneva"/>
              </a:rPr>
              <a:t>keep</a:t>
            </a:r>
            <a:r>
              <a:rPr sz="1000" spc="-90">
                <a:solidFill>
                  <a:srgbClr val="052369"/>
                </a:solidFill>
                <a:latin typeface="Geneva"/>
                <a:cs typeface="Geneva"/>
              </a:rPr>
              <a:t> </a:t>
            </a:r>
            <a:r>
              <a:rPr sz="1000" spc="-35">
                <a:solidFill>
                  <a:srgbClr val="052369"/>
                </a:solidFill>
                <a:latin typeface="Geneva"/>
                <a:cs typeface="Geneva"/>
              </a:rPr>
              <a:t>this</a:t>
            </a:r>
            <a:r>
              <a:rPr sz="1000" spc="-85">
                <a:solidFill>
                  <a:srgbClr val="052369"/>
                </a:solidFill>
                <a:latin typeface="Geneva"/>
                <a:cs typeface="Geneva"/>
              </a:rPr>
              <a:t> </a:t>
            </a:r>
            <a:r>
              <a:rPr sz="1000" spc="-40">
                <a:solidFill>
                  <a:srgbClr val="052369"/>
                </a:solidFill>
                <a:latin typeface="Geneva"/>
                <a:cs typeface="Geneva"/>
              </a:rPr>
              <a:t>presentation</a:t>
            </a:r>
            <a:r>
              <a:rPr sz="1000" spc="-90">
                <a:solidFill>
                  <a:srgbClr val="052369"/>
                </a:solidFill>
                <a:latin typeface="Geneva"/>
                <a:cs typeface="Geneva"/>
              </a:rPr>
              <a:t> </a:t>
            </a:r>
            <a:r>
              <a:rPr sz="1000" spc="-25">
                <a:solidFill>
                  <a:srgbClr val="052369"/>
                </a:solidFill>
                <a:latin typeface="Geneva"/>
                <a:cs typeface="Geneva"/>
              </a:rPr>
              <a:t>and</a:t>
            </a:r>
            <a:r>
              <a:rPr sz="1000" spc="-85">
                <a:solidFill>
                  <a:srgbClr val="052369"/>
                </a:solidFill>
                <a:latin typeface="Geneva"/>
                <a:cs typeface="Geneva"/>
              </a:rPr>
              <a:t> </a:t>
            </a:r>
            <a:r>
              <a:rPr sz="1000" spc="-35">
                <a:solidFill>
                  <a:srgbClr val="052369"/>
                </a:solidFill>
                <a:latin typeface="Geneva"/>
                <a:cs typeface="Geneva"/>
              </a:rPr>
              <a:t>its</a:t>
            </a:r>
            <a:r>
              <a:rPr sz="1000" spc="-90">
                <a:solidFill>
                  <a:srgbClr val="052369"/>
                </a:solidFill>
                <a:latin typeface="Geneva"/>
                <a:cs typeface="Geneva"/>
              </a:rPr>
              <a:t> </a:t>
            </a:r>
            <a:r>
              <a:rPr sz="1000" spc="-45">
                <a:solidFill>
                  <a:srgbClr val="052369"/>
                </a:solidFill>
                <a:latin typeface="Geneva"/>
                <a:cs typeface="Geneva"/>
              </a:rPr>
              <a:t>contents</a:t>
            </a:r>
            <a:r>
              <a:rPr sz="1000" spc="-85">
                <a:solidFill>
                  <a:srgbClr val="052369"/>
                </a:solidFill>
                <a:latin typeface="Geneva"/>
                <a:cs typeface="Geneva"/>
              </a:rPr>
              <a:t> </a:t>
            </a:r>
            <a:r>
              <a:rPr sz="1000" spc="-35">
                <a:solidFill>
                  <a:srgbClr val="052369"/>
                </a:solidFill>
                <a:latin typeface="Geneva"/>
                <a:cs typeface="Geneva"/>
              </a:rPr>
              <a:t>confidential,</a:t>
            </a:r>
            <a:r>
              <a:rPr sz="1000" spc="-90">
                <a:solidFill>
                  <a:srgbClr val="052369"/>
                </a:solidFill>
                <a:latin typeface="Geneva"/>
                <a:cs typeface="Geneva"/>
              </a:rPr>
              <a:t> </a:t>
            </a:r>
            <a:r>
              <a:rPr sz="1000" spc="-50">
                <a:solidFill>
                  <a:srgbClr val="052369"/>
                </a:solidFill>
                <a:latin typeface="Geneva"/>
                <a:cs typeface="Geneva"/>
              </a:rPr>
              <a:t>(ii)</a:t>
            </a:r>
            <a:r>
              <a:rPr sz="1000" spc="-85">
                <a:solidFill>
                  <a:srgbClr val="052369"/>
                </a:solidFill>
                <a:latin typeface="Geneva"/>
                <a:cs typeface="Geneva"/>
              </a:rPr>
              <a:t> </a:t>
            </a:r>
            <a:r>
              <a:rPr sz="1000" spc="-60">
                <a:solidFill>
                  <a:srgbClr val="052369"/>
                </a:solidFill>
                <a:latin typeface="Geneva"/>
                <a:cs typeface="Geneva"/>
              </a:rPr>
              <a:t>you</a:t>
            </a:r>
            <a:r>
              <a:rPr sz="1000" spc="-90">
                <a:solidFill>
                  <a:srgbClr val="052369"/>
                </a:solidFill>
                <a:latin typeface="Geneva"/>
                <a:cs typeface="Geneva"/>
              </a:rPr>
              <a:t> </a:t>
            </a:r>
            <a:r>
              <a:rPr sz="1000" spc="-5">
                <a:solidFill>
                  <a:srgbClr val="052369"/>
                </a:solidFill>
                <a:latin typeface="Geneva"/>
                <a:cs typeface="Geneva"/>
              </a:rPr>
              <a:t>will</a:t>
            </a:r>
            <a:r>
              <a:rPr sz="1000" spc="-85">
                <a:solidFill>
                  <a:srgbClr val="052369"/>
                </a:solidFill>
                <a:latin typeface="Geneva"/>
                <a:cs typeface="Geneva"/>
              </a:rPr>
              <a:t> </a:t>
            </a:r>
            <a:r>
              <a:rPr sz="1000" spc="-60">
                <a:solidFill>
                  <a:srgbClr val="052369"/>
                </a:solidFill>
                <a:latin typeface="Geneva"/>
                <a:cs typeface="Geneva"/>
              </a:rPr>
              <a:t>not</a:t>
            </a:r>
            <a:r>
              <a:rPr sz="1000" spc="-90">
                <a:solidFill>
                  <a:srgbClr val="052369"/>
                </a:solidFill>
                <a:latin typeface="Geneva"/>
                <a:cs typeface="Geneva"/>
              </a:rPr>
              <a:t> </a:t>
            </a:r>
            <a:r>
              <a:rPr sz="1000" spc="-65">
                <a:solidFill>
                  <a:srgbClr val="052369"/>
                </a:solidFill>
                <a:latin typeface="Geneva"/>
                <a:cs typeface="Geneva"/>
              </a:rPr>
              <a:t>at</a:t>
            </a:r>
            <a:r>
              <a:rPr sz="1000" spc="-90">
                <a:solidFill>
                  <a:srgbClr val="052369"/>
                </a:solidFill>
                <a:latin typeface="Geneva"/>
                <a:cs typeface="Geneva"/>
              </a:rPr>
              <a:t> </a:t>
            </a:r>
            <a:r>
              <a:rPr sz="1000" spc="-50">
                <a:solidFill>
                  <a:srgbClr val="052369"/>
                </a:solidFill>
                <a:latin typeface="Geneva"/>
                <a:cs typeface="Geneva"/>
              </a:rPr>
              <a:t>any</a:t>
            </a:r>
            <a:r>
              <a:rPr sz="1000" spc="-85">
                <a:solidFill>
                  <a:srgbClr val="052369"/>
                </a:solidFill>
                <a:latin typeface="Geneva"/>
                <a:cs typeface="Geneva"/>
              </a:rPr>
              <a:t> </a:t>
            </a:r>
            <a:r>
              <a:rPr sz="1000" spc="-45">
                <a:solidFill>
                  <a:srgbClr val="052369"/>
                </a:solidFill>
                <a:latin typeface="Geneva"/>
                <a:cs typeface="Geneva"/>
              </a:rPr>
              <a:t>time</a:t>
            </a:r>
            <a:r>
              <a:rPr sz="1000" spc="-90">
                <a:solidFill>
                  <a:srgbClr val="052369"/>
                </a:solidFill>
                <a:latin typeface="Geneva"/>
                <a:cs typeface="Geneva"/>
              </a:rPr>
              <a:t> </a:t>
            </a:r>
            <a:r>
              <a:rPr sz="1000" spc="-50">
                <a:solidFill>
                  <a:srgbClr val="052369"/>
                </a:solidFill>
                <a:latin typeface="Geneva"/>
                <a:cs typeface="Geneva"/>
              </a:rPr>
              <a:t>have</a:t>
            </a:r>
            <a:r>
              <a:rPr sz="1000" spc="-85">
                <a:solidFill>
                  <a:srgbClr val="052369"/>
                </a:solidFill>
                <a:latin typeface="Geneva"/>
                <a:cs typeface="Geneva"/>
              </a:rPr>
              <a:t> </a:t>
            </a:r>
            <a:r>
              <a:rPr sz="1000" spc="-50">
                <a:solidFill>
                  <a:srgbClr val="052369"/>
                </a:solidFill>
                <a:latin typeface="Geneva"/>
                <a:cs typeface="Geneva"/>
              </a:rPr>
              <a:t>any  </a:t>
            </a:r>
            <a:r>
              <a:rPr sz="1000" spc="-20">
                <a:solidFill>
                  <a:srgbClr val="052369"/>
                </a:solidFill>
                <a:latin typeface="Geneva"/>
                <a:cs typeface="Geneva"/>
              </a:rPr>
              <a:t>discussion, </a:t>
            </a:r>
            <a:r>
              <a:rPr sz="1000" spc="-30">
                <a:solidFill>
                  <a:srgbClr val="052369"/>
                </a:solidFill>
                <a:latin typeface="Geneva"/>
                <a:cs typeface="Geneva"/>
              </a:rPr>
              <a:t>correspondence </a:t>
            </a:r>
            <a:r>
              <a:rPr sz="1000" spc="-40">
                <a:solidFill>
                  <a:srgbClr val="052369"/>
                </a:solidFill>
                <a:latin typeface="Geneva"/>
                <a:cs typeface="Geneva"/>
              </a:rPr>
              <a:t>or </a:t>
            </a:r>
            <a:r>
              <a:rPr sz="1000" spc="-45">
                <a:solidFill>
                  <a:srgbClr val="052369"/>
                </a:solidFill>
                <a:latin typeface="Geneva"/>
                <a:cs typeface="Geneva"/>
              </a:rPr>
              <a:t>contact </a:t>
            </a:r>
            <a:r>
              <a:rPr sz="1000" spc="-25">
                <a:solidFill>
                  <a:srgbClr val="052369"/>
                </a:solidFill>
                <a:latin typeface="Geneva"/>
                <a:cs typeface="Geneva"/>
              </a:rPr>
              <a:t>concerning </a:t>
            </a:r>
            <a:r>
              <a:rPr sz="1000" spc="-65">
                <a:solidFill>
                  <a:srgbClr val="052369"/>
                </a:solidFill>
                <a:latin typeface="Geneva"/>
                <a:cs typeface="Geneva"/>
              </a:rPr>
              <a:t>the </a:t>
            </a:r>
            <a:r>
              <a:rPr sz="1000" spc="-35">
                <a:solidFill>
                  <a:srgbClr val="052369"/>
                </a:solidFill>
                <a:latin typeface="Geneva"/>
                <a:cs typeface="Geneva"/>
              </a:rPr>
              <a:t>information </a:t>
            </a:r>
            <a:r>
              <a:rPr sz="1000" spc="-10">
                <a:solidFill>
                  <a:srgbClr val="052369"/>
                </a:solidFill>
                <a:latin typeface="Geneva"/>
                <a:cs typeface="Geneva"/>
              </a:rPr>
              <a:t>in </a:t>
            </a:r>
            <a:r>
              <a:rPr sz="1000" spc="-35">
                <a:solidFill>
                  <a:srgbClr val="052369"/>
                </a:solidFill>
                <a:latin typeface="Geneva"/>
                <a:cs typeface="Geneva"/>
              </a:rPr>
              <a:t>this </a:t>
            </a:r>
            <a:r>
              <a:rPr sz="1000" spc="-40">
                <a:solidFill>
                  <a:srgbClr val="052369"/>
                </a:solidFill>
                <a:latin typeface="Geneva"/>
                <a:cs typeface="Geneva"/>
              </a:rPr>
              <a:t>presentation or </a:t>
            </a:r>
            <a:r>
              <a:rPr sz="1000" spc="-50">
                <a:solidFill>
                  <a:srgbClr val="052369"/>
                </a:solidFill>
                <a:latin typeface="Geneva"/>
                <a:cs typeface="Geneva"/>
              </a:rPr>
              <a:t>any </a:t>
            </a:r>
            <a:r>
              <a:rPr sz="1000" spc="-45">
                <a:solidFill>
                  <a:srgbClr val="052369"/>
                </a:solidFill>
                <a:latin typeface="Geneva"/>
                <a:cs typeface="Geneva"/>
              </a:rPr>
              <a:t>related </a:t>
            </a:r>
            <a:r>
              <a:rPr sz="1000" spc="-40">
                <a:solidFill>
                  <a:srgbClr val="052369"/>
                </a:solidFill>
                <a:latin typeface="Geneva"/>
                <a:cs typeface="Geneva"/>
              </a:rPr>
              <a:t>presentation with </a:t>
            </a:r>
            <a:r>
              <a:rPr sz="1000" spc="-50">
                <a:solidFill>
                  <a:srgbClr val="052369"/>
                </a:solidFill>
                <a:latin typeface="Geneva"/>
                <a:cs typeface="Geneva"/>
              </a:rPr>
              <a:t>any </a:t>
            </a:r>
            <a:r>
              <a:rPr sz="1000" spc="-45">
                <a:solidFill>
                  <a:srgbClr val="052369"/>
                </a:solidFill>
                <a:latin typeface="Geneva"/>
                <a:cs typeface="Geneva"/>
              </a:rPr>
              <a:t>of </a:t>
            </a:r>
            <a:r>
              <a:rPr sz="1000" spc="-65">
                <a:solidFill>
                  <a:srgbClr val="052369"/>
                </a:solidFill>
                <a:latin typeface="Geneva"/>
                <a:cs typeface="Geneva"/>
              </a:rPr>
              <a:t>the </a:t>
            </a:r>
            <a:r>
              <a:rPr sz="1000" spc="-35">
                <a:solidFill>
                  <a:srgbClr val="052369"/>
                </a:solidFill>
                <a:latin typeface="Geneva"/>
                <a:cs typeface="Geneva"/>
              </a:rPr>
              <a:t>directors </a:t>
            </a:r>
            <a:r>
              <a:rPr sz="1000" spc="-40">
                <a:solidFill>
                  <a:srgbClr val="052369"/>
                </a:solidFill>
                <a:latin typeface="Geneva"/>
                <a:cs typeface="Geneva"/>
              </a:rPr>
              <a:t>or </a:t>
            </a:r>
            <a:r>
              <a:rPr sz="1000" spc="-35">
                <a:solidFill>
                  <a:srgbClr val="052369"/>
                </a:solidFill>
                <a:latin typeface="Geneva"/>
                <a:cs typeface="Geneva"/>
              </a:rPr>
              <a:t>employees </a:t>
            </a:r>
            <a:r>
              <a:rPr sz="1000" spc="-45">
                <a:solidFill>
                  <a:srgbClr val="052369"/>
                </a:solidFill>
                <a:latin typeface="Geneva"/>
                <a:cs typeface="Geneva"/>
              </a:rPr>
              <a:t>of </a:t>
            </a:r>
            <a:r>
              <a:rPr sz="1000" spc="-65">
                <a:solidFill>
                  <a:srgbClr val="052369"/>
                </a:solidFill>
                <a:latin typeface="Geneva"/>
                <a:cs typeface="Geneva"/>
              </a:rPr>
              <a:t>the </a:t>
            </a:r>
            <a:r>
              <a:rPr sz="1000" spc="-35">
                <a:solidFill>
                  <a:srgbClr val="052369"/>
                </a:solidFill>
                <a:latin typeface="Geneva"/>
                <a:cs typeface="Geneva"/>
              </a:rPr>
              <a:t>Company </a:t>
            </a:r>
            <a:r>
              <a:rPr sz="1000" spc="-40">
                <a:solidFill>
                  <a:srgbClr val="052369"/>
                </a:solidFill>
                <a:latin typeface="Geneva"/>
                <a:cs typeface="Geneva"/>
              </a:rPr>
              <a:t>or </a:t>
            </a:r>
            <a:r>
              <a:rPr sz="1000" spc="-45">
                <a:solidFill>
                  <a:srgbClr val="052369"/>
                </a:solidFill>
                <a:latin typeface="Geneva"/>
                <a:cs typeface="Geneva"/>
              </a:rPr>
              <a:t>their </a:t>
            </a:r>
            <a:r>
              <a:rPr sz="1000" spc="-40">
                <a:solidFill>
                  <a:srgbClr val="052369"/>
                </a:solidFill>
                <a:latin typeface="Geneva"/>
                <a:cs typeface="Geneva"/>
              </a:rPr>
              <a:t>respective </a:t>
            </a:r>
            <a:r>
              <a:rPr sz="1000" spc="-15">
                <a:solidFill>
                  <a:srgbClr val="052369"/>
                </a:solidFill>
                <a:latin typeface="Geneva"/>
                <a:cs typeface="Geneva"/>
              </a:rPr>
              <a:t>subsidiaries  </a:t>
            </a:r>
            <a:r>
              <a:rPr sz="1000" spc="-40">
                <a:solidFill>
                  <a:srgbClr val="052369"/>
                </a:solidFill>
                <a:latin typeface="Geneva"/>
                <a:cs typeface="Geneva"/>
              </a:rPr>
              <a:t>or </a:t>
            </a:r>
            <a:r>
              <a:rPr sz="1000" spc="-25">
                <a:solidFill>
                  <a:srgbClr val="052369"/>
                </a:solidFill>
                <a:latin typeface="Geneva"/>
                <a:cs typeface="Geneva"/>
              </a:rPr>
              <a:t>affiliates </a:t>
            </a:r>
            <a:r>
              <a:rPr sz="1000" spc="-35">
                <a:solidFill>
                  <a:srgbClr val="052369"/>
                </a:solidFill>
                <a:latin typeface="Geneva"/>
                <a:cs typeface="Geneva"/>
              </a:rPr>
              <a:t>nor </a:t>
            </a:r>
            <a:r>
              <a:rPr sz="1000" spc="-40">
                <a:solidFill>
                  <a:srgbClr val="052369"/>
                </a:solidFill>
                <a:latin typeface="Geneva"/>
                <a:cs typeface="Geneva"/>
              </a:rPr>
              <a:t>with </a:t>
            </a:r>
            <a:r>
              <a:rPr sz="1000" spc="-50">
                <a:solidFill>
                  <a:srgbClr val="052369"/>
                </a:solidFill>
                <a:latin typeface="Geneva"/>
                <a:cs typeface="Geneva"/>
              </a:rPr>
              <a:t>any </a:t>
            </a:r>
            <a:r>
              <a:rPr sz="1000" spc="-45">
                <a:solidFill>
                  <a:srgbClr val="052369"/>
                </a:solidFill>
                <a:latin typeface="Geneva"/>
                <a:cs typeface="Geneva"/>
              </a:rPr>
              <a:t>of their </a:t>
            </a:r>
            <a:r>
              <a:rPr sz="1000" spc="-40">
                <a:solidFill>
                  <a:srgbClr val="052369"/>
                </a:solidFill>
                <a:latin typeface="Geneva"/>
                <a:cs typeface="Geneva"/>
              </a:rPr>
              <a:t>respective </a:t>
            </a:r>
            <a:r>
              <a:rPr sz="1000" spc="-25">
                <a:solidFill>
                  <a:srgbClr val="052369"/>
                </a:solidFill>
                <a:latin typeface="Geneva"/>
                <a:cs typeface="Geneva"/>
              </a:rPr>
              <a:t>suppliers, </a:t>
            </a:r>
            <a:r>
              <a:rPr sz="1000" spc="-40">
                <a:solidFill>
                  <a:srgbClr val="052369"/>
                </a:solidFill>
                <a:latin typeface="Geneva"/>
                <a:cs typeface="Geneva"/>
              </a:rPr>
              <a:t>customers, </a:t>
            </a:r>
            <a:r>
              <a:rPr sz="1000" spc="-35">
                <a:solidFill>
                  <a:srgbClr val="052369"/>
                </a:solidFill>
                <a:latin typeface="Geneva"/>
                <a:cs typeface="Geneva"/>
              </a:rPr>
              <a:t>sub-contractors </a:t>
            </a:r>
            <a:r>
              <a:rPr sz="1000" spc="-40">
                <a:solidFill>
                  <a:srgbClr val="052369"/>
                </a:solidFill>
                <a:latin typeface="Geneva"/>
                <a:cs typeface="Geneva"/>
              </a:rPr>
              <a:t>or </a:t>
            </a:r>
            <a:r>
              <a:rPr sz="1000" spc="-50">
                <a:solidFill>
                  <a:srgbClr val="052369"/>
                </a:solidFill>
                <a:latin typeface="Geneva"/>
                <a:cs typeface="Geneva"/>
              </a:rPr>
              <a:t>any </a:t>
            </a:r>
            <a:r>
              <a:rPr sz="1000" spc="-40">
                <a:solidFill>
                  <a:srgbClr val="052369"/>
                </a:solidFill>
                <a:latin typeface="Geneva"/>
                <a:cs typeface="Geneva"/>
              </a:rPr>
              <a:t>governmental or </a:t>
            </a:r>
            <a:r>
              <a:rPr sz="1000" spc="-45">
                <a:solidFill>
                  <a:srgbClr val="052369"/>
                </a:solidFill>
                <a:latin typeface="Geneva"/>
                <a:cs typeface="Geneva"/>
              </a:rPr>
              <a:t>regulatory </a:t>
            </a:r>
            <a:r>
              <a:rPr sz="1000" spc="-50">
                <a:solidFill>
                  <a:srgbClr val="052369"/>
                </a:solidFill>
                <a:latin typeface="Geneva"/>
                <a:cs typeface="Geneva"/>
              </a:rPr>
              <a:t>body without </a:t>
            </a:r>
            <a:r>
              <a:rPr sz="1000" spc="-65">
                <a:solidFill>
                  <a:srgbClr val="052369"/>
                </a:solidFill>
                <a:latin typeface="Geneva"/>
                <a:cs typeface="Geneva"/>
              </a:rPr>
              <a:t>the </a:t>
            </a:r>
            <a:r>
              <a:rPr sz="1000" spc="-30">
                <a:solidFill>
                  <a:srgbClr val="052369"/>
                </a:solidFill>
                <a:latin typeface="Geneva"/>
                <a:cs typeface="Geneva"/>
              </a:rPr>
              <a:t>prior </a:t>
            </a:r>
            <a:r>
              <a:rPr sz="1000" spc="-50">
                <a:solidFill>
                  <a:srgbClr val="052369"/>
                </a:solidFill>
                <a:latin typeface="Geneva"/>
                <a:cs typeface="Geneva"/>
              </a:rPr>
              <a:t>written </a:t>
            </a:r>
            <a:r>
              <a:rPr sz="1000" spc="-35">
                <a:solidFill>
                  <a:srgbClr val="052369"/>
                </a:solidFill>
                <a:latin typeface="Geneva"/>
                <a:cs typeface="Geneva"/>
              </a:rPr>
              <a:t>consent </a:t>
            </a:r>
            <a:r>
              <a:rPr sz="1000" spc="-45">
                <a:solidFill>
                  <a:srgbClr val="052369"/>
                </a:solidFill>
                <a:latin typeface="Geneva"/>
                <a:cs typeface="Geneva"/>
              </a:rPr>
              <a:t>of </a:t>
            </a:r>
            <a:r>
              <a:rPr sz="1000" spc="-65">
                <a:solidFill>
                  <a:srgbClr val="052369"/>
                </a:solidFill>
                <a:latin typeface="Geneva"/>
                <a:cs typeface="Geneva"/>
              </a:rPr>
              <a:t>the </a:t>
            </a:r>
            <a:r>
              <a:rPr sz="1000" spc="-35">
                <a:solidFill>
                  <a:srgbClr val="052369"/>
                </a:solidFill>
                <a:latin typeface="Geneva"/>
                <a:cs typeface="Geneva"/>
              </a:rPr>
              <a:t>Company </a:t>
            </a:r>
            <a:r>
              <a:rPr sz="1000" spc="-75">
                <a:solidFill>
                  <a:srgbClr val="052369"/>
                </a:solidFill>
                <a:latin typeface="Geneva"/>
                <a:cs typeface="Geneva"/>
              </a:rPr>
              <a:t>or, </a:t>
            </a:r>
            <a:r>
              <a:rPr sz="1000" spc="-40">
                <a:solidFill>
                  <a:srgbClr val="052369"/>
                </a:solidFill>
                <a:latin typeface="Geneva"/>
                <a:cs typeface="Geneva"/>
              </a:rPr>
              <a:t>(iii) </a:t>
            </a:r>
            <a:r>
              <a:rPr sz="1000" spc="-60">
                <a:solidFill>
                  <a:srgbClr val="052369"/>
                </a:solidFill>
                <a:latin typeface="Geneva"/>
                <a:cs typeface="Geneva"/>
              </a:rPr>
              <a:t>you </a:t>
            </a:r>
            <a:r>
              <a:rPr sz="1000" spc="-50">
                <a:solidFill>
                  <a:srgbClr val="052369"/>
                </a:solidFill>
                <a:latin typeface="Geneva"/>
                <a:cs typeface="Geneva"/>
              </a:rPr>
              <a:t>have </a:t>
            </a:r>
            <a:r>
              <a:rPr sz="1000" spc="-60">
                <a:solidFill>
                  <a:srgbClr val="052369"/>
                </a:solidFill>
                <a:latin typeface="Geneva"/>
                <a:cs typeface="Geneva"/>
              </a:rPr>
              <a:t>not </a:t>
            </a:r>
            <a:r>
              <a:rPr sz="1000" spc="-40">
                <a:solidFill>
                  <a:srgbClr val="052369"/>
                </a:solidFill>
                <a:latin typeface="Geneva"/>
                <a:cs typeface="Geneva"/>
              </a:rPr>
              <a:t>received  </a:t>
            </a:r>
            <a:r>
              <a:rPr sz="1000" spc="-35">
                <a:solidFill>
                  <a:srgbClr val="052369"/>
                </a:solidFill>
                <a:latin typeface="Geneva"/>
                <a:cs typeface="Geneva"/>
              </a:rPr>
              <a:t>this</a:t>
            </a:r>
            <a:r>
              <a:rPr sz="1000" spc="-90">
                <a:solidFill>
                  <a:srgbClr val="052369"/>
                </a:solidFill>
                <a:latin typeface="Geneva"/>
                <a:cs typeface="Geneva"/>
              </a:rPr>
              <a:t> </a:t>
            </a:r>
            <a:r>
              <a:rPr sz="1000" spc="-40">
                <a:solidFill>
                  <a:srgbClr val="052369"/>
                </a:solidFill>
                <a:latin typeface="Geneva"/>
                <a:cs typeface="Geneva"/>
              </a:rPr>
              <a:t>presentation</a:t>
            </a:r>
            <a:r>
              <a:rPr sz="1000" spc="-85">
                <a:solidFill>
                  <a:srgbClr val="052369"/>
                </a:solidFill>
                <a:latin typeface="Geneva"/>
                <a:cs typeface="Geneva"/>
              </a:rPr>
              <a:t> </a:t>
            </a:r>
            <a:r>
              <a:rPr sz="1000" spc="-35">
                <a:solidFill>
                  <a:srgbClr val="052369"/>
                </a:solidFill>
                <a:latin typeface="Geneva"/>
                <a:cs typeface="Geneva"/>
              </a:rPr>
              <a:t>on</a:t>
            </a:r>
            <a:r>
              <a:rPr sz="1000" spc="-85">
                <a:solidFill>
                  <a:srgbClr val="052369"/>
                </a:solidFill>
                <a:latin typeface="Geneva"/>
                <a:cs typeface="Geneva"/>
              </a:rPr>
              <a:t> </a:t>
            </a:r>
            <a:r>
              <a:rPr sz="1000" spc="-30">
                <a:solidFill>
                  <a:srgbClr val="052369"/>
                </a:solidFill>
                <a:latin typeface="Geneva"/>
                <a:cs typeface="Geneva"/>
              </a:rPr>
              <a:t>behalf</a:t>
            </a:r>
            <a:r>
              <a:rPr sz="1000" spc="-90">
                <a:solidFill>
                  <a:srgbClr val="052369"/>
                </a:solidFill>
                <a:latin typeface="Geneva"/>
                <a:cs typeface="Geneva"/>
              </a:rPr>
              <a:t> </a:t>
            </a:r>
            <a:r>
              <a:rPr sz="1000" spc="-45">
                <a:solidFill>
                  <a:srgbClr val="052369"/>
                </a:solidFill>
                <a:latin typeface="Geneva"/>
                <a:cs typeface="Geneva"/>
              </a:rPr>
              <a:t>of</a:t>
            </a:r>
            <a:r>
              <a:rPr sz="1000" spc="-85">
                <a:solidFill>
                  <a:srgbClr val="052369"/>
                </a:solidFill>
                <a:latin typeface="Geneva"/>
                <a:cs typeface="Geneva"/>
              </a:rPr>
              <a:t> </a:t>
            </a:r>
            <a:r>
              <a:rPr sz="1000" spc="-25">
                <a:solidFill>
                  <a:srgbClr val="052369"/>
                </a:solidFill>
                <a:latin typeface="Geneva"/>
                <a:cs typeface="Geneva"/>
              </a:rPr>
              <a:t>persons</a:t>
            </a:r>
            <a:r>
              <a:rPr sz="1000" spc="-85">
                <a:solidFill>
                  <a:srgbClr val="052369"/>
                </a:solidFill>
                <a:latin typeface="Geneva"/>
                <a:cs typeface="Geneva"/>
              </a:rPr>
              <a:t> </a:t>
            </a:r>
            <a:r>
              <a:rPr sz="1000" spc="-10">
                <a:solidFill>
                  <a:srgbClr val="052369"/>
                </a:solidFill>
                <a:latin typeface="Geneva"/>
                <a:cs typeface="Geneva"/>
              </a:rPr>
              <a:t>in</a:t>
            </a:r>
            <a:r>
              <a:rPr sz="1000" spc="-90">
                <a:solidFill>
                  <a:srgbClr val="052369"/>
                </a:solidFill>
                <a:latin typeface="Geneva"/>
                <a:cs typeface="Geneva"/>
              </a:rPr>
              <a:t> </a:t>
            </a:r>
            <a:r>
              <a:rPr sz="1000" spc="-65">
                <a:solidFill>
                  <a:srgbClr val="052369"/>
                </a:solidFill>
                <a:latin typeface="Geneva"/>
                <a:cs typeface="Geneva"/>
              </a:rPr>
              <a:t>the</a:t>
            </a:r>
            <a:r>
              <a:rPr sz="1000" spc="-85">
                <a:solidFill>
                  <a:srgbClr val="052369"/>
                </a:solidFill>
                <a:latin typeface="Geneva"/>
                <a:cs typeface="Geneva"/>
              </a:rPr>
              <a:t> </a:t>
            </a:r>
            <a:r>
              <a:rPr sz="1000" spc="-40">
                <a:solidFill>
                  <a:srgbClr val="052369"/>
                </a:solidFill>
                <a:latin typeface="Geneva"/>
                <a:cs typeface="Geneva"/>
              </a:rPr>
              <a:t>United</a:t>
            </a:r>
            <a:r>
              <a:rPr sz="1000" spc="-85">
                <a:solidFill>
                  <a:srgbClr val="052369"/>
                </a:solidFill>
                <a:latin typeface="Geneva"/>
                <a:cs typeface="Geneva"/>
              </a:rPr>
              <a:t> </a:t>
            </a:r>
            <a:r>
              <a:rPr sz="1000" spc="-45">
                <a:solidFill>
                  <a:srgbClr val="052369"/>
                </a:solidFill>
                <a:latin typeface="Geneva"/>
                <a:cs typeface="Geneva"/>
              </a:rPr>
              <a:t>States</a:t>
            </a:r>
            <a:r>
              <a:rPr sz="1000" spc="-85">
                <a:solidFill>
                  <a:srgbClr val="052369"/>
                </a:solidFill>
                <a:latin typeface="Geneva"/>
                <a:cs typeface="Geneva"/>
              </a:rPr>
              <a:t> </a:t>
            </a:r>
            <a:r>
              <a:rPr sz="1000" spc="-70">
                <a:solidFill>
                  <a:srgbClr val="052369"/>
                </a:solidFill>
                <a:latin typeface="Geneva"/>
                <a:cs typeface="Geneva"/>
              </a:rPr>
              <a:t>(other</a:t>
            </a:r>
            <a:r>
              <a:rPr sz="1000" spc="-90">
                <a:solidFill>
                  <a:srgbClr val="052369"/>
                </a:solidFill>
                <a:latin typeface="Geneva"/>
                <a:cs typeface="Geneva"/>
              </a:rPr>
              <a:t> </a:t>
            </a:r>
            <a:r>
              <a:rPr sz="1000" spc="-50">
                <a:solidFill>
                  <a:srgbClr val="052369"/>
                </a:solidFill>
                <a:latin typeface="Geneva"/>
                <a:cs typeface="Geneva"/>
              </a:rPr>
              <a:t>than</a:t>
            </a:r>
            <a:r>
              <a:rPr sz="1000" spc="-85">
                <a:solidFill>
                  <a:srgbClr val="052369"/>
                </a:solidFill>
                <a:latin typeface="Geneva"/>
                <a:cs typeface="Geneva"/>
              </a:rPr>
              <a:t> </a:t>
            </a:r>
            <a:r>
              <a:rPr sz="1000" spc="-5">
                <a:solidFill>
                  <a:srgbClr val="052369"/>
                </a:solidFill>
                <a:latin typeface="Geneva"/>
                <a:cs typeface="Geneva"/>
              </a:rPr>
              <a:t>QIBs</a:t>
            </a:r>
            <a:r>
              <a:rPr sz="1000" spc="-85">
                <a:solidFill>
                  <a:srgbClr val="052369"/>
                </a:solidFill>
                <a:latin typeface="Geneva"/>
                <a:cs typeface="Geneva"/>
              </a:rPr>
              <a:t> </a:t>
            </a:r>
            <a:r>
              <a:rPr sz="1000" spc="-30">
                <a:solidFill>
                  <a:srgbClr val="052369"/>
                </a:solidFill>
                <a:latin typeface="Geneva"/>
                <a:cs typeface="Geneva"/>
              </a:rPr>
              <a:t>who</a:t>
            </a:r>
            <a:r>
              <a:rPr sz="1000" spc="-90">
                <a:solidFill>
                  <a:srgbClr val="052369"/>
                </a:solidFill>
                <a:latin typeface="Geneva"/>
                <a:cs typeface="Geneva"/>
              </a:rPr>
              <a:t> </a:t>
            </a:r>
            <a:r>
              <a:rPr sz="1000" spc="-35">
                <a:solidFill>
                  <a:srgbClr val="052369"/>
                </a:solidFill>
                <a:latin typeface="Geneva"/>
                <a:cs typeface="Geneva"/>
              </a:rPr>
              <a:t>are</a:t>
            </a:r>
            <a:r>
              <a:rPr sz="1000" spc="-85">
                <a:solidFill>
                  <a:srgbClr val="052369"/>
                </a:solidFill>
                <a:latin typeface="Geneva"/>
                <a:cs typeface="Geneva"/>
              </a:rPr>
              <a:t> </a:t>
            </a:r>
            <a:r>
              <a:rPr sz="1000" spc="-10">
                <a:solidFill>
                  <a:srgbClr val="052369"/>
                </a:solidFill>
                <a:latin typeface="Geneva"/>
                <a:cs typeface="Geneva"/>
              </a:rPr>
              <a:t>also</a:t>
            </a:r>
            <a:r>
              <a:rPr sz="1000" spc="-85">
                <a:solidFill>
                  <a:srgbClr val="052369"/>
                </a:solidFill>
                <a:latin typeface="Geneva"/>
                <a:cs typeface="Geneva"/>
              </a:rPr>
              <a:t> </a:t>
            </a:r>
            <a:r>
              <a:rPr sz="1000" spc="-35">
                <a:solidFill>
                  <a:srgbClr val="052369"/>
                </a:solidFill>
                <a:latin typeface="Geneva"/>
                <a:cs typeface="Geneva"/>
              </a:rPr>
              <a:t>QPs)</a:t>
            </a:r>
            <a:r>
              <a:rPr sz="1000" spc="-85">
                <a:solidFill>
                  <a:srgbClr val="052369"/>
                </a:solidFill>
                <a:latin typeface="Geneva"/>
                <a:cs typeface="Geneva"/>
              </a:rPr>
              <a:t> </a:t>
            </a:r>
            <a:r>
              <a:rPr sz="1000" spc="-40">
                <a:solidFill>
                  <a:srgbClr val="052369"/>
                </a:solidFill>
                <a:latin typeface="Geneva"/>
                <a:cs typeface="Geneva"/>
              </a:rPr>
              <a:t>or</a:t>
            </a:r>
            <a:r>
              <a:rPr sz="1000" spc="-90">
                <a:solidFill>
                  <a:srgbClr val="052369"/>
                </a:solidFill>
                <a:latin typeface="Geneva"/>
                <a:cs typeface="Geneva"/>
              </a:rPr>
              <a:t> </a:t>
            </a:r>
            <a:r>
              <a:rPr sz="1000" spc="-25">
                <a:solidFill>
                  <a:srgbClr val="052369"/>
                </a:solidFill>
                <a:latin typeface="Geneva"/>
                <a:cs typeface="Geneva"/>
              </a:rPr>
              <a:t>persons</a:t>
            </a:r>
            <a:r>
              <a:rPr sz="1000" spc="-85">
                <a:solidFill>
                  <a:srgbClr val="052369"/>
                </a:solidFill>
                <a:latin typeface="Geneva"/>
                <a:cs typeface="Geneva"/>
              </a:rPr>
              <a:t> </a:t>
            </a:r>
            <a:r>
              <a:rPr sz="1000" spc="-10">
                <a:solidFill>
                  <a:srgbClr val="052369"/>
                </a:solidFill>
                <a:latin typeface="Geneva"/>
                <a:cs typeface="Geneva"/>
              </a:rPr>
              <a:t>in</a:t>
            </a:r>
            <a:r>
              <a:rPr sz="1000" spc="-85">
                <a:solidFill>
                  <a:srgbClr val="052369"/>
                </a:solidFill>
                <a:latin typeface="Geneva"/>
                <a:cs typeface="Geneva"/>
              </a:rPr>
              <a:t> </a:t>
            </a:r>
            <a:r>
              <a:rPr sz="1000" spc="-65">
                <a:solidFill>
                  <a:srgbClr val="052369"/>
                </a:solidFill>
                <a:latin typeface="Geneva"/>
                <a:cs typeface="Geneva"/>
              </a:rPr>
              <a:t>the</a:t>
            </a:r>
            <a:r>
              <a:rPr sz="1000" spc="-90">
                <a:solidFill>
                  <a:srgbClr val="052369"/>
                </a:solidFill>
                <a:latin typeface="Geneva"/>
                <a:cs typeface="Geneva"/>
              </a:rPr>
              <a:t> </a:t>
            </a:r>
            <a:r>
              <a:rPr sz="1000" spc="-30">
                <a:solidFill>
                  <a:srgbClr val="052369"/>
                </a:solidFill>
                <a:latin typeface="Geneva"/>
                <a:cs typeface="Geneva"/>
              </a:rPr>
              <a:t>European</a:t>
            </a:r>
            <a:r>
              <a:rPr sz="1000" spc="-85">
                <a:solidFill>
                  <a:srgbClr val="052369"/>
                </a:solidFill>
                <a:latin typeface="Geneva"/>
                <a:cs typeface="Geneva"/>
              </a:rPr>
              <a:t> </a:t>
            </a:r>
            <a:r>
              <a:rPr sz="1000" spc="-20">
                <a:solidFill>
                  <a:srgbClr val="052369"/>
                </a:solidFill>
                <a:latin typeface="Geneva"/>
                <a:cs typeface="Geneva"/>
              </a:rPr>
              <a:t>Economic</a:t>
            </a:r>
            <a:r>
              <a:rPr sz="1000" spc="-85">
                <a:solidFill>
                  <a:srgbClr val="052369"/>
                </a:solidFill>
                <a:latin typeface="Geneva"/>
                <a:cs typeface="Geneva"/>
              </a:rPr>
              <a:t> </a:t>
            </a:r>
            <a:r>
              <a:rPr sz="1000" spc="-45">
                <a:solidFill>
                  <a:srgbClr val="052369"/>
                </a:solidFill>
                <a:latin typeface="Geneva"/>
                <a:cs typeface="Geneva"/>
              </a:rPr>
              <a:t>Area</a:t>
            </a:r>
            <a:r>
              <a:rPr sz="1000" spc="-85">
                <a:solidFill>
                  <a:srgbClr val="052369"/>
                </a:solidFill>
                <a:latin typeface="Geneva"/>
                <a:cs typeface="Geneva"/>
              </a:rPr>
              <a:t> </a:t>
            </a:r>
            <a:r>
              <a:rPr sz="1000" spc="-70">
                <a:solidFill>
                  <a:srgbClr val="052369"/>
                </a:solidFill>
                <a:latin typeface="Geneva"/>
                <a:cs typeface="Geneva"/>
              </a:rPr>
              <a:t>(other</a:t>
            </a:r>
            <a:r>
              <a:rPr sz="1000" spc="-90">
                <a:solidFill>
                  <a:srgbClr val="052369"/>
                </a:solidFill>
                <a:latin typeface="Geneva"/>
                <a:cs typeface="Geneva"/>
              </a:rPr>
              <a:t> </a:t>
            </a:r>
            <a:r>
              <a:rPr sz="1000" spc="-50">
                <a:solidFill>
                  <a:srgbClr val="052369"/>
                </a:solidFill>
                <a:latin typeface="Geneva"/>
                <a:cs typeface="Geneva"/>
              </a:rPr>
              <a:t>than</a:t>
            </a:r>
            <a:r>
              <a:rPr sz="1000" spc="-85">
                <a:solidFill>
                  <a:srgbClr val="052369"/>
                </a:solidFill>
                <a:latin typeface="Geneva"/>
                <a:cs typeface="Geneva"/>
              </a:rPr>
              <a:t> </a:t>
            </a:r>
            <a:r>
              <a:rPr sz="1000" spc="-25">
                <a:solidFill>
                  <a:srgbClr val="052369"/>
                </a:solidFill>
                <a:latin typeface="Geneva"/>
                <a:cs typeface="Geneva"/>
              </a:rPr>
              <a:t>Qualified</a:t>
            </a:r>
            <a:r>
              <a:rPr sz="1000" spc="-85">
                <a:solidFill>
                  <a:srgbClr val="052369"/>
                </a:solidFill>
                <a:latin typeface="Geneva"/>
                <a:cs typeface="Geneva"/>
              </a:rPr>
              <a:t> </a:t>
            </a:r>
            <a:r>
              <a:rPr sz="1000" spc="-35">
                <a:solidFill>
                  <a:srgbClr val="052369"/>
                </a:solidFill>
                <a:latin typeface="Geneva"/>
                <a:cs typeface="Geneva"/>
              </a:rPr>
              <a:t>Investors</a:t>
            </a:r>
            <a:r>
              <a:rPr sz="1000" spc="-90">
                <a:solidFill>
                  <a:srgbClr val="052369"/>
                </a:solidFill>
                <a:latin typeface="Geneva"/>
                <a:cs typeface="Geneva"/>
              </a:rPr>
              <a:t> </a:t>
            </a:r>
            <a:r>
              <a:rPr sz="1000" spc="-10">
                <a:solidFill>
                  <a:srgbClr val="052369"/>
                </a:solidFill>
                <a:latin typeface="Geneva"/>
                <a:cs typeface="Geneva"/>
              </a:rPr>
              <a:t>in</a:t>
            </a:r>
            <a:r>
              <a:rPr sz="1000" spc="-85">
                <a:solidFill>
                  <a:srgbClr val="052369"/>
                </a:solidFill>
                <a:latin typeface="Geneva"/>
                <a:cs typeface="Geneva"/>
              </a:rPr>
              <a:t> </a:t>
            </a:r>
            <a:r>
              <a:rPr sz="1000" spc="-20">
                <a:solidFill>
                  <a:srgbClr val="052369"/>
                </a:solidFill>
                <a:latin typeface="Geneva"/>
                <a:cs typeface="Geneva"/>
              </a:rPr>
              <a:t>eligible</a:t>
            </a:r>
            <a:r>
              <a:rPr sz="1000" spc="-85">
                <a:solidFill>
                  <a:srgbClr val="052369"/>
                </a:solidFill>
                <a:latin typeface="Geneva"/>
                <a:cs typeface="Geneva"/>
              </a:rPr>
              <a:t> </a:t>
            </a:r>
            <a:r>
              <a:rPr sz="1000" spc="-20">
                <a:solidFill>
                  <a:srgbClr val="052369"/>
                </a:solidFill>
                <a:latin typeface="Geneva"/>
                <a:cs typeface="Geneva"/>
              </a:rPr>
              <a:t>EEA</a:t>
            </a:r>
            <a:r>
              <a:rPr sz="1000" spc="-90">
                <a:solidFill>
                  <a:srgbClr val="052369"/>
                </a:solidFill>
                <a:latin typeface="Geneva"/>
                <a:cs typeface="Geneva"/>
              </a:rPr>
              <a:t> </a:t>
            </a:r>
            <a:r>
              <a:rPr sz="1000" spc="-15">
                <a:solidFill>
                  <a:srgbClr val="052369"/>
                </a:solidFill>
                <a:latin typeface="Geneva"/>
                <a:cs typeface="Geneva"/>
              </a:rPr>
              <a:t>Member</a:t>
            </a:r>
            <a:r>
              <a:rPr sz="1000" spc="-85">
                <a:solidFill>
                  <a:srgbClr val="052369"/>
                </a:solidFill>
                <a:latin typeface="Geneva"/>
                <a:cs typeface="Geneva"/>
              </a:rPr>
              <a:t> </a:t>
            </a:r>
            <a:r>
              <a:rPr sz="1000" spc="-65">
                <a:solidFill>
                  <a:srgbClr val="052369"/>
                </a:solidFill>
                <a:latin typeface="Geneva"/>
                <a:cs typeface="Geneva"/>
              </a:rPr>
              <a:t>States),</a:t>
            </a:r>
            <a:r>
              <a:rPr sz="1000" spc="-85">
                <a:solidFill>
                  <a:srgbClr val="052369"/>
                </a:solidFill>
                <a:latin typeface="Geneva"/>
                <a:cs typeface="Geneva"/>
              </a:rPr>
              <a:t> </a:t>
            </a:r>
            <a:r>
              <a:rPr sz="1000" spc="-45">
                <a:solidFill>
                  <a:srgbClr val="052369"/>
                </a:solidFill>
                <a:latin typeface="Geneva"/>
                <a:cs typeface="Geneva"/>
              </a:rPr>
              <a:t>for  </a:t>
            </a:r>
            <a:r>
              <a:rPr sz="1000" spc="-25">
                <a:solidFill>
                  <a:srgbClr val="052369"/>
                </a:solidFill>
                <a:latin typeface="Geneva"/>
                <a:cs typeface="Geneva"/>
              </a:rPr>
              <a:t>whom </a:t>
            </a:r>
            <a:r>
              <a:rPr sz="1000" spc="-60">
                <a:solidFill>
                  <a:srgbClr val="052369"/>
                </a:solidFill>
                <a:latin typeface="Geneva"/>
                <a:cs typeface="Geneva"/>
              </a:rPr>
              <a:t>you </a:t>
            </a:r>
            <a:r>
              <a:rPr sz="1000" spc="-50">
                <a:solidFill>
                  <a:srgbClr val="052369"/>
                </a:solidFill>
                <a:latin typeface="Geneva"/>
                <a:cs typeface="Geneva"/>
              </a:rPr>
              <a:t>have authority </a:t>
            </a:r>
            <a:r>
              <a:rPr sz="1000" spc="-85">
                <a:solidFill>
                  <a:srgbClr val="052369"/>
                </a:solidFill>
                <a:latin typeface="Geneva"/>
                <a:cs typeface="Geneva"/>
              </a:rPr>
              <a:t>to </a:t>
            </a:r>
            <a:r>
              <a:rPr sz="1000" spc="-30">
                <a:solidFill>
                  <a:srgbClr val="052369"/>
                </a:solidFill>
                <a:latin typeface="Geneva"/>
                <a:cs typeface="Geneva"/>
              </a:rPr>
              <a:t>make </a:t>
            </a:r>
            <a:r>
              <a:rPr sz="1000" spc="-15">
                <a:solidFill>
                  <a:srgbClr val="052369"/>
                </a:solidFill>
                <a:latin typeface="Geneva"/>
                <a:cs typeface="Geneva"/>
              </a:rPr>
              <a:t>decisions </a:t>
            </a:r>
            <a:r>
              <a:rPr sz="1000" spc="-35">
                <a:solidFill>
                  <a:srgbClr val="052369"/>
                </a:solidFill>
                <a:latin typeface="Geneva"/>
                <a:cs typeface="Geneva"/>
              </a:rPr>
              <a:t>on </a:t>
            </a:r>
            <a:r>
              <a:rPr sz="1000" spc="-10">
                <a:solidFill>
                  <a:srgbClr val="052369"/>
                </a:solidFill>
                <a:latin typeface="Geneva"/>
                <a:cs typeface="Geneva"/>
              </a:rPr>
              <a:t>a </a:t>
            </a:r>
            <a:r>
              <a:rPr sz="1000" spc="-30">
                <a:solidFill>
                  <a:srgbClr val="052369"/>
                </a:solidFill>
                <a:latin typeface="Geneva"/>
                <a:cs typeface="Geneva"/>
              </a:rPr>
              <a:t>wholly </a:t>
            </a:r>
            <a:r>
              <a:rPr sz="1000" spc="-35">
                <a:solidFill>
                  <a:srgbClr val="052369"/>
                </a:solidFill>
                <a:latin typeface="Geneva"/>
                <a:cs typeface="Geneva"/>
              </a:rPr>
              <a:t>discretionary </a:t>
            </a:r>
            <a:r>
              <a:rPr sz="1000" spc="-25">
                <a:solidFill>
                  <a:srgbClr val="052369"/>
                </a:solidFill>
                <a:latin typeface="Geneva"/>
                <a:cs typeface="Geneva"/>
              </a:rPr>
              <a:t>basis, and </a:t>
            </a:r>
            <a:r>
              <a:rPr sz="1000" spc="-70">
                <a:solidFill>
                  <a:srgbClr val="052369"/>
                </a:solidFill>
                <a:latin typeface="Geneva"/>
                <a:cs typeface="Geneva"/>
              </a:rPr>
              <a:t>that </a:t>
            </a:r>
            <a:r>
              <a:rPr sz="1000" spc="-60">
                <a:solidFill>
                  <a:srgbClr val="052369"/>
                </a:solidFill>
                <a:latin typeface="Geneva"/>
                <a:cs typeface="Geneva"/>
              </a:rPr>
              <a:t>you </a:t>
            </a:r>
            <a:r>
              <a:rPr sz="1000" spc="-35">
                <a:solidFill>
                  <a:srgbClr val="052369"/>
                </a:solidFill>
                <a:latin typeface="Geneva"/>
                <a:cs typeface="Geneva"/>
              </a:rPr>
              <a:t>understand </a:t>
            </a:r>
            <a:r>
              <a:rPr sz="1000" spc="-65">
                <a:solidFill>
                  <a:srgbClr val="052369"/>
                </a:solidFill>
                <a:latin typeface="Geneva"/>
                <a:cs typeface="Geneva"/>
              </a:rPr>
              <a:t>the </a:t>
            </a:r>
            <a:r>
              <a:rPr sz="1000" spc="-15">
                <a:solidFill>
                  <a:srgbClr val="052369"/>
                </a:solidFill>
                <a:latin typeface="Geneva"/>
                <a:cs typeface="Geneva"/>
              </a:rPr>
              <a:t>legal </a:t>
            </a:r>
            <a:r>
              <a:rPr sz="1000" spc="-25">
                <a:solidFill>
                  <a:srgbClr val="052369"/>
                </a:solidFill>
                <a:latin typeface="Geneva"/>
                <a:cs typeface="Geneva"/>
              </a:rPr>
              <a:t>and </a:t>
            </a:r>
            <a:r>
              <a:rPr sz="1000" spc="-45">
                <a:solidFill>
                  <a:srgbClr val="052369"/>
                </a:solidFill>
                <a:latin typeface="Geneva"/>
                <a:cs typeface="Geneva"/>
              </a:rPr>
              <a:t>regulatory </a:t>
            </a:r>
            <a:r>
              <a:rPr sz="1000" spc="-25">
                <a:solidFill>
                  <a:srgbClr val="052369"/>
                </a:solidFill>
                <a:latin typeface="Geneva"/>
                <a:cs typeface="Geneva"/>
              </a:rPr>
              <a:t>sanctions </a:t>
            </a:r>
            <a:r>
              <a:rPr sz="1000" spc="-45">
                <a:solidFill>
                  <a:srgbClr val="052369"/>
                </a:solidFill>
                <a:latin typeface="Geneva"/>
                <a:cs typeface="Geneva"/>
              </a:rPr>
              <a:t>attached </a:t>
            </a:r>
            <a:r>
              <a:rPr sz="1000" spc="-85">
                <a:solidFill>
                  <a:srgbClr val="052369"/>
                </a:solidFill>
                <a:latin typeface="Geneva"/>
                <a:cs typeface="Geneva"/>
              </a:rPr>
              <a:t>to </a:t>
            </a:r>
            <a:r>
              <a:rPr sz="1000" spc="-65">
                <a:solidFill>
                  <a:srgbClr val="052369"/>
                </a:solidFill>
                <a:latin typeface="Geneva"/>
                <a:cs typeface="Geneva"/>
              </a:rPr>
              <a:t>the </a:t>
            </a:r>
            <a:r>
              <a:rPr sz="1000" spc="-25">
                <a:solidFill>
                  <a:srgbClr val="052369"/>
                </a:solidFill>
                <a:latin typeface="Geneva"/>
                <a:cs typeface="Geneva"/>
              </a:rPr>
              <a:t>misuse, </a:t>
            </a:r>
            <a:r>
              <a:rPr sz="1000" spc="-20">
                <a:solidFill>
                  <a:srgbClr val="052369"/>
                </a:solidFill>
                <a:latin typeface="Geneva"/>
                <a:cs typeface="Geneva"/>
              </a:rPr>
              <a:t>disclosure </a:t>
            </a:r>
            <a:r>
              <a:rPr sz="1000" spc="-40">
                <a:solidFill>
                  <a:srgbClr val="052369"/>
                </a:solidFill>
                <a:latin typeface="Geneva"/>
                <a:cs typeface="Geneva"/>
              </a:rPr>
              <a:t>or </a:t>
            </a:r>
            <a:r>
              <a:rPr sz="1000" spc="-30">
                <a:solidFill>
                  <a:srgbClr val="052369"/>
                </a:solidFill>
                <a:latin typeface="Geneva"/>
                <a:cs typeface="Geneva"/>
              </a:rPr>
              <a:t>improper </a:t>
            </a:r>
            <a:r>
              <a:rPr sz="1000" spc="-25">
                <a:solidFill>
                  <a:srgbClr val="052369"/>
                </a:solidFill>
                <a:latin typeface="Geneva"/>
                <a:cs typeface="Geneva"/>
              </a:rPr>
              <a:t>circulation </a:t>
            </a:r>
            <a:r>
              <a:rPr sz="1000" spc="-45">
                <a:solidFill>
                  <a:srgbClr val="052369"/>
                </a:solidFill>
                <a:latin typeface="Geneva"/>
                <a:cs typeface="Geneva"/>
              </a:rPr>
              <a:t>of </a:t>
            </a:r>
            <a:r>
              <a:rPr sz="1000" spc="-35">
                <a:solidFill>
                  <a:srgbClr val="052369"/>
                </a:solidFill>
                <a:latin typeface="Geneva"/>
                <a:cs typeface="Geneva"/>
              </a:rPr>
              <a:t>this  </a:t>
            </a:r>
            <a:r>
              <a:rPr sz="1000" spc="-40">
                <a:solidFill>
                  <a:srgbClr val="052369"/>
                </a:solidFill>
                <a:latin typeface="Geneva"/>
                <a:cs typeface="Geneva"/>
              </a:rPr>
              <a:t>presentation.</a:t>
            </a:r>
            <a:endParaRPr sz="1000">
              <a:latin typeface="Geneva"/>
              <a:cs typeface="Geneva"/>
            </a:endParaRPr>
          </a:p>
        </p:txBody>
      </p:sp>
      <p:sp>
        <p:nvSpPr>
          <p:cNvPr id="3" name="object 3"/>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4" name="object 4"/>
          <p:cNvSpPr txBox="1">
            <a:spLocks noGrp="1"/>
          </p:cNvSpPr>
          <p:nvPr>
            <p:ph type="sldNum" sz="quarter" idx="7"/>
          </p:nvPr>
        </p:nvSpPr>
        <p:spPr>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pc="-75" dirty="0"/>
              <a:t>29</a:t>
            </a:fld>
            <a:endParaRPr spc="-75"/>
          </a:p>
        </p:txBody>
      </p:sp>
    </p:spTree>
    <p:extLst>
      <p:ext uri="{BB962C8B-B14F-4D97-AF65-F5344CB8AC3E}">
        <p14:creationId xmlns:p14="http://schemas.microsoft.com/office/powerpoint/2010/main" val="3922950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Grafik 1">
            <a:extLst>
              <a:ext uri="{FF2B5EF4-FFF2-40B4-BE49-F238E27FC236}">
                <a16:creationId xmlns:a16="http://schemas.microsoft.com/office/drawing/2014/main" id="{59E7BA50-8186-2CB3-47BC-5FD0F90BC100}"/>
              </a:ext>
            </a:extLst>
          </p:cNvPr>
          <p:cNvPicPr>
            <a:picLocks noChangeAspect="1"/>
          </p:cNvPicPr>
          <p:nvPr/>
        </p:nvPicPr>
        <p:blipFill>
          <a:blip r:embed="rId2"/>
          <a:stretch>
            <a:fillRect/>
          </a:stretch>
        </p:blipFill>
        <p:spPr>
          <a:xfrm>
            <a:off x="-1" y="0"/>
            <a:ext cx="12178515"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7E022BB7-C5A9-AF61-18C7-A12E756876D6}"/>
              </a:ext>
            </a:extLst>
          </p:cNvPr>
          <p:cNvSpPr/>
          <p:nvPr/>
        </p:nvSpPr>
        <p:spPr>
          <a:xfrm>
            <a:off x="0" y="1103720"/>
            <a:ext cx="12192000" cy="51716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600" dirty="0">
                <a:solidFill>
                  <a:schemeClr val="tx1"/>
                </a:solidFill>
              </a:rPr>
              <a:t>- Current Financial Position:</a:t>
            </a:r>
          </a:p>
          <a:p>
            <a:r>
              <a:rPr lang="en-GB" sz="1600" dirty="0">
                <a:solidFill>
                  <a:schemeClr val="tx1"/>
                </a:solidFill>
              </a:rPr>
              <a:t>	- Run Rate Revenues and EBIDTA – </a:t>
            </a:r>
            <a:r>
              <a:rPr lang="en-GB" sz="1600" dirty="0">
                <a:solidFill>
                  <a:srgbClr val="FF0000"/>
                </a:solidFill>
              </a:rPr>
              <a:t>Forecast 2023-2028</a:t>
            </a:r>
          </a:p>
          <a:p>
            <a:r>
              <a:rPr lang="en-GB" sz="1600" dirty="0">
                <a:solidFill>
                  <a:schemeClr val="tx1"/>
                </a:solidFill>
              </a:rPr>
              <a:t>	- Current external debt level – XX</a:t>
            </a:r>
          </a:p>
          <a:p>
            <a:r>
              <a:rPr lang="en-GB" sz="1600" dirty="0">
                <a:solidFill>
                  <a:schemeClr val="tx1"/>
                </a:solidFill>
              </a:rPr>
              <a:t>	- Debt to Equity / Debt to EBIDTA   (</a:t>
            </a:r>
          </a:p>
          <a:p>
            <a:r>
              <a:rPr lang="en-GB" sz="1600" dirty="0">
                <a:solidFill>
                  <a:schemeClr val="tx1"/>
                </a:solidFill>
              </a:rPr>
              <a:t>	- Current Cap table – key shareholding details – </a:t>
            </a:r>
            <a:r>
              <a:rPr lang="en-GB" sz="1600" dirty="0">
                <a:solidFill>
                  <a:srgbClr val="FF0000"/>
                </a:solidFill>
              </a:rPr>
              <a:t>Prospectus (Management)</a:t>
            </a:r>
          </a:p>
          <a:p>
            <a:r>
              <a:rPr lang="en-GB" sz="1600" dirty="0">
                <a:solidFill>
                  <a:schemeClr val="tx1"/>
                </a:solidFill>
              </a:rPr>
              <a:t>	- XX </a:t>
            </a:r>
            <a:r>
              <a:rPr lang="en-GB" sz="1600" dirty="0" err="1">
                <a:solidFill>
                  <a:schemeClr val="tx1"/>
                </a:solidFill>
              </a:rPr>
              <a:t>Selfsufficient</a:t>
            </a:r>
            <a:r>
              <a:rPr lang="en-GB" sz="1600" dirty="0">
                <a:solidFill>
                  <a:schemeClr val="tx1"/>
                </a:solidFill>
              </a:rPr>
              <a:t> …. </a:t>
            </a:r>
          </a:p>
          <a:p>
            <a:r>
              <a:rPr lang="en-GB" sz="1600" dirty="0">
                <a:solidFill>
                  <a:schemeClr val="tx1"/>
                </a:solidFill>
              </a:rPr>
              <a:t>	- XX …….</a:t>
            </a:r>
          </a:p>
          <a:p>
            <a:endParaRPr lang="en-GB" sz="1600" dirty="0">
              <a:solidFill>
                <a:schemeClr val="tx1"/>
              </a:solidFill>
            </a:endParaRPr>
          </a:p>
          <a:p>
            <a:pPr marL="285750" indent="-285750">
              <a:buFontTx/>
              <a:buChar char="-"/>
            </a:pPr>
            <a:r>
              <a:rPr lang="en-GB" sz="1600" dirty="0">
                <a:solidFill>
                  <a:schemeClr val="tx1"/>
                </a:solidFill>
              </a:rPr>
              <a:t>Target financial position in 5 years</a:t>
            </a:r>
          </a:p>
          <a:p>
            <a:pPr marL="1200150" lvl="2" indent="-285750">
              <a:buFontTx/>
              <a:buChar char="-"/>
            </a:pPr>
            <a:r>
              <a:rPr lang="en-GB" sz="1600" dirty="0">
                <a:solidFill>
                  <a:schemeClr val="tx1"/>
                </a:solidFill>
              </a:rPr>
              <a:t>Run Rate Revenues and EBIDTA – XX</a:t>
            </a:r>
          </a:p>
          <a:p>
            <a:pPr marL="1200150" lvl="2" indent="-285750">
              <a:buFontTx/>
              <a:buChar char="-"/>
            </a:pPr>
            <a:r>
              <a:rPr lang="en-GB" sz="1600" dirty="0">
                <a:solidFill>
                  <a:schemeClr val="tx1"/>
                </a:solidFill>
              </a:rPr>
              <a:t>Leverage</a:t>
            </a: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pPr marL="285750" indent="-285750">
              <a:buFontTx/>
              <a:buChar char="-"/>
            </a:pPr>
            <a:r>
              <a:rPr lang="en-GB" sz="1600" dirty="0">
                <a:solidFill>
                  <a:schemeClr val="tx1"/>
                </a:solidFill>
              </a:rPr>
              <a:t>Resources needed to achieve above position </a:t>
            </a:r>
          </a:p>
          <a:p>
            <a:pPr marL="1200150" lvl="2" indent="-285750">
              <a:buFontTx/>
              <a:buChar char="-"/>
            </a:pPr>
            <a:r>
              <a:rPr lang="en-GB" sz="1600" dirty="0">
                <a:solidFill>
                  <a:schemeClr val="tx1"/>
                </a:solidFill>
              </a:rPr>
              <a:t>Equity capital – </a:t>
            </a:r>
          </a:p>
          <a:p>
            <a:pPr marL="1200150" lvl="2" indent="-285750">
              <a:buFontTx/>
              <a:buChar char="-"/>
            </a:pPr>
            <a:r>
              <a:rPr lang="en-GB" sz="1600" dirty="0">
                <a:solidFill>
                  <a:schemeClr val="tx1"/>
                </a:solidFill>
              </a:rPr>
              <a:t>Debt – </a:t>
            </a:r>
          </a:p>
          <a:p>
            <a:pPr marL="1200150" lvl="2" indent="-285750">
              <a:buFontTx/>
              <a:buChar char="-"/>
            </a:pPr>
            <a:r>
              <a:rPr lang="en-GB" sz="1600" dirty="0">
                <a:solidFill>
                  <a:schemeClr val="tx1"/>
                </a:solidFill>
              </a:rPr>
              <a:t>Team – </a:t>
            </a: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r>
              <a:rPr lang="en-GB" sz="1600" dirty="0">
                <a:solidFill>
                  <a:schemeClr val="tx1"/>
                </a:solidFill>
              </a:rPr>
              <a:t>	</a:t>
            </a:r>
          </a:p>
        </p:txBody>
      </p:sp>
      <p:sp>
        <p:nvSpPr>
          <p:cNvPr id="7" name="object 7"/>
          <p:cNvSpPr txBox="1"/>
          <p:nvPr/>
        </p:nvSpPr>
        <p:spPr>
          <a:xfrm>
            <a:off x="347300" y="298655"/>
            <a:ext cx="10015900" cy="456535"/>
          </a:xfrm>
          <a:prstGeom prst="rect">
            <a:avLst/>
          </a:prstGeom>
        </p:spPr>
        <p:txBody>
          <a:bodyPr vert="horz" wrap="square" lIns="0" tIns="12700" rIns="0" bIns="0" rtlCol="0">
            <a:spAutoFit/>
          </a:bodyPr>
          <a:lstStyle/>
          <a:p>
            <a:pPr marL="12700">
              <a:lnSpc>
                <a:spcPct val="100000"/>
              </a:lnSpc>
              <a:spcBef>
                <a:spcPts val="100"/>
              </a:spcBef>
            </a:pPr>
            <a:r>
              <a:rPr lang="en-GB" sz="1400" b="1" spc="-50" dirty="0">
                <a:solidFill>
                  <a:srgbClr val="052369"/>
                </a:solidFill>
                <a:latin typeface="Arial"/>
                <a:cs typeface="Arial"/>
              </a:rPr>
              <a:t>Investment Thesis</a:t>
            </a:r>
            <a:r>
              <a:rPr lang="en-GB" sz="1400" b="1" dirty="0">
                <a:solidFill>
                  <a:srgbClr val="00B050"/>
                </a:solidFill>
              </a:rPr>
              <a:t>.</a:t>
            </a:r>
          </a:p>
          <a:p>
            <a:pPr marL="12700">
              <a:lnSpc>
                <a:spcPct val="100000"/>
              </a:lnSpc>
              <a:spcBef>
                <a:spcPts val="100"/>
              </a:spcBef>
            </a:pPr>
            <a:r>
              <a:rPr lang="en-GB" sz="1400" b="1" spc="-50" dirty="0">
                <a:solidFill>
                  <a:srgbClr val="00B050"/>
                </a:solidFill>
                <a:latin typeface="Arial"/>
                <a:cs typeface="Arial"/>
              </a:rPr>
              <a:t>Beyond saving the planet</a:t>
            </a:r>
            <a:endParaRPr lang="en-GB" sz="1400" b="1" spc="-50" dirty="0">
              <a:solidFill>
                <a:srgbClr val="00E300"/>
              </a:solidFill>
              <a:latin typeface="Arial"/>
              <a:cs typeface="Arial"/>
            </a:endParaRPr>
          </a:p>
        </p:txBody>
      </p:sp>
      <p:sp>
        <p:nvSpPr>
          <p:cNvPr id="86" name="object 86"/>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87" name="object 87"/>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88" name="object 88"/>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89" name="object 89"/>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sp>
        <p:nvSpPr>
          <p:cNvPr id="131" name="object 131"/>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pic>
        <p:nvPicPr>
          <p:cNvPr id="3" name="Grafik 2">
            <a:extLst>
              <a:ext uri="{FF2B5EF4-FFF2-40B4-BE49-F238E27FC236}">
                <a16:creationId xmlns:a16="http://schemas.microsoft.com/office/drawing/2014/main" id="{909277AE-AC3C-A149-9FFD-E0365564712C}"/>
              </a:ext>
            </a:extLst>
          </p:cNvPr>
          <p:cNvPicPr>
            <a:picLocks noChangeAspect="1"/>
          </p:cNvPicPr>
          <p:nvPr/>
        </p:nvPicPr>
        <p:blipFill>
          <a:blip r:embed="rId4"/>
          <a:stretch>
            <a:fillRect/>
          </a:stretch>
        </p:blipFill>
        <p:spPr>
          <a:xfrm>
            <a:off x="5717218" y="3227000"/>
            <a:ext cx="6474781" cy="3452923"/>
          </a:xfrm>
          <a:prstGeom prst="rect">
            <a:avLst/>
          </a:prstGeom>
        </p:spPr>
      </p:pic>
      <p:pic>
        <p:nvPicPr>
          <p:cNvPr id="5" name="Grafik 4">
            <a:extLst>
              <a:ext uri="{FF2B5EF4-FFF2-40B4-BE49-F238E27FC236}">
                <a16:creationId xmlns:a16="http://schemas.microsoft.com/office/drawing/2014/main" id="{CA31CD8F-9620-7FC1-28D9-235DE3406E73}"/>
              </a:ext>
            </a:extLst>
          </p:cNvPr>
          <p:cNvPicPr>
            <a:picLocks noChangeAspect="1"/>
          </p:cNvPicPr>
          <p:nvPr/>
        </p:nvPicPr>
        <p:blipFill>
          <a:blip r:embed="rId5"/>
          <a:stretch>
            <a:fillRect/>
          </a:stretch>
        </p:blipFill>
        <p:spPr>
          <a:xfrm>
            <a:off x="3426781" y="925109"/>
            <a:ext cx="7463276" cy="4334787"/>
          </a:xfrm>
          <a:prstGeom prst="rect">
            <a:avLst/>
          </a:prstGeom>
        </p:spPr>
      </p:pic>
    </p:spTree>
    <p:extLst>
      <p:ext uri="{BB962C8B-B14F-4D97-AF65-F5344CB8AC3E}">
        <p14:creationId xmlns:p14="http://schemas.microsoft.com/office/powerpoint/2010/main" val="3502984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F0A5B499-A609-BF91-F422-FE3AE3B214FF}"/>
              </a:ext>
            </a:extLst>
          </p:cNvPr>
          <p:cNvSpPr txBox="1"/>
          <p:nvPr/>
        </p:nvSpPr>
        <p:spPr>
          <a:xfrm>
            <a:off x="429682" y="254878"/>
            <a:ext cx="6053500" cy="259045"/>
          </a:xfrm>
          <a:prstGeom prst="rect">
            <a:avLst/>
          </a:prstGeom>
        </p:spPr>
        <p:txBody>
          <a:bodyPr vert="horz" wrap="square" lIns="0" tIns="12700" rIns="0" bIns="0" rtlCol="0">
            <a:spAutoFit/>
          </a:bodyPr>
          <a:lstStyle/>
          <a:p>
            <a:pPr marL="12700">
              <a:lnSpc>
                <a:spcPct val="100000"/>
              </a:lnSpc>
              <a:spcBef>
                <a:spcPts val="100"/>
              </a:spcBef>
            </a:pPr>
            <a:r>
              <a:rPr lang="en-GB" sz="1600" b="1" spc="-75" dirty="0">
                <a:solidFill>
                  <a:srgbClr val="052369"/>
                </a:solidFill>
                <a:latin typeface="Arial"/>
                <a:cs typeface="Arial"/>
              </a:rPr>
              <a:t>A diverse pipeline for growth.</a:t>
            </a:r>
            <a:endParaRPr sz="1600" dirty="0">
              <a:latin typeface="Arial"/>
              <a:cs typeface="Arial"/>
            </a:endParaRPr>
          </a:p>
        </p:txBody>
      </p:sp>
      <p:sp>
        <p:nvSpPr>
          <p:cNvPr id="6" name="object 3">
            <a:extLst>
              <a:ext uri="{FF2B5EF4-FFF2-40B4-BE49-F238E27FC236}">
                <a16:creationId xmlns:a16="http://schemas.microsoft.com/office/drawing/2014/main" id="{1C17FB27-B679-A5BB-257B-D35C952E730E}"/>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7" name="object 4">
            <a:extLst>
              <a:ext uri="{FF2B5EF4-FFF2-40B4-BE49-F238E27FC236}">
                <a16:creationId xmlns:a16="http://schemas.microsoft.com/office/drawing/2014/main" id="{6C049E8D-960D-55CA-80C8-A49C5C89F3FC}"/>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8" name="object 5">
            <a:extLst>
              <a:ext uri="{FF2B5EF4-FFF2-40B4-BE49-F238E27FC236}">
                <a16:creationId xmlns:a16="http://schemas.microsoft.com/office/drawing/2014/main" id="{5C2AC36E-0C43-E421-E87B-0413D713F987}"/>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5" name="object 6">
            <a:extLst>
              <a:ext uri="{FF2B5EF4-FFF2-40B4-BE49-F238E27FC236}">
                <a16:creationId xmlns:a16="http://schemas.microsoft.com/office/drawing/2014/main" id="{F32C5183-75A2-E025-2B80-B207B668D58D}"/>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D3C7F303-EE9D-2CB9-B42E-197BD501547B}"/>
              </a:ext>
            </a:extLst>
          </p:cNvPr>
          <p:cNvSpPr txBox="1"/>
          <p:nvPr/>
        </p:nvSpPr>
        <p:spPr>
          <a:xfrm>
            <a:off x="2768898" y="6190014"/>
            <a:ext cx="8322023" cy="369332"/>
          </a:xfrm>
          <a:prstGeom prst="rect">
            <a:avLst/>
          </a:prstGeom>
          <a:noFill/>
        </p:spPr>
        <p:txBody>
          <a:bodyPr wrap="square" rtlCol="0">
            <a:spAutoFit/>
          </a:bodyPr>
          <a:lstStyle/>
          <a:p>
            <a:r>
              <a:rPr lang="en-GB" b="1" i="1" dirty="0">
                <a:solidFill>
                  <a:srgbClr val="052369"/>
                </a:solidFill>
              </a:rPr>
              <a:t>Clean power, clean water, clean waste. A single platform.</a:t>
            </a:r>
            <a:r>
              <a:rPr lang="en-GB" b="1" i="1" dirty="0">
                <a:solidFill>
                  <a:srgbClr val="052369"/>
                </a:solidFill>
                <a:highlight>
                  <a:srgbClr val="FFFF00"/>
                </a:highlight>
              </a:rPr>
              <a:t> </a:t>
            </a:r>
          </a:p>
        </p:txBody>
      </p:sp>
      <p:graphicFrame>
        <p:nvGraphicFramePr>
          <p:cNvPr id="10" name="Chart 9">
            <a:extLst>
              <a:ext uri="{FF2B5EF4-FFF2-40B4-BE49-F238E27FC236}">
                <a16:creationId xmlns:a16="http://schemas.microsoft.com/office/drawing/2014/main" id="{2F75F4CD-F798-DA44-3344-4CC14127AB34}"/>
              </a:ext>
            </a:extLst>
          </p:cNvPr>
          <p:cNvGraphicFramePr/>
          <p:nvPr/>
        </p:nvGraphicFramePr>
        <p:xfrm>
          <a:off x="394925" y="1397755"/>
          <a:ext cx="5296560" cy="4149604"/>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cx4="http://schemas.microsoft.com/office/drawing/2016/5/10/chartex">
        <mc:Choice Requires="cx4">
          <p:graphicFrame>
            <p:nvGraphicFramePr>
              <p:cNvPr id="18" name="Chart 17">
                <a:extLst>
                  <a:ext uri="{FF2B5EF4-FFF2-40B4-BE49-F238E27FC236}">
                    <a16:creationId xmlns:a16="http://schemas.microsoft.com/office/drawing/2014/main" id="{9C53764D-F5B5-C14F-C206-CDFE3C2F8A7B}"/>
                  </a:ext>
                </a:extLst>
              </p:cNvPr>
              <p:cNvGraphicFramePr/>
              <p:nvPr/>
            </p:nvGraphicFramePr>
            <p:xfrm>
              <a:off x="5796944" y="1567216"/>
              <a:ext cx="5207004" cy="462279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8" name="Chart 17">
                <a:extLst>
                  <a:ext uri="{FF2B5EF4-FFF2-40B4-BE49-F238E27FC236}">
                    <a16:creationId xmlns:a16="http://schemas.microsoft.com/office/drawing/2014/main" id="{9C53764D-F5B5-C14F-C206-CDFE3C2F8A7B}"/>
                  </a:ext>
                </a:extLst>
              </p:cNvPr>
              <p:cNvPicPr>
                <a:picLocks noGrp="1" noRot="1" noChangeAspect="1" noMove="1" noResize="1" noEditPoints="1" noAdjustHandles="1" noChangeArrowheads="1" noChangeShapeType="1"/>
              </p:cNvPicPr>
              <p:nvPr/>
            </p:nvPicPr>
            <p:blipFill>
              <a:blip r:embed="rId6"/>
              <a:stretch>
                <a:fillRect/>
              </a:stretch>
            </p:blipFill>
            <p:spPr>
              <a:xfrm>
                <a:off x="5796944" y="1567216"/>
                <a:ext cx="5207004" cy="4622798"/>
              </a:xfrm>
              <a:prstGeom prst="rect">
                <a:avLst/>
              </a:prstGeom>
            </p:spPr>
          </p:pic>
        </mc:Fallback>
      </mc:AlternateContent>
      <p:sp>
        <p:nvSpPr>
          <p:cNvPr id="4" name="Textfeld 3">
            <a:extLst>
              <a:ext uri="{FF2B5EF4-FFF2-40B4-BE49-F238E27FC236}">
                <a16:creationId xmlns:a16="http://schemas.microsoft.com/office/drawing/2014/main" id="{392FB642-E249-C35C-F947-49863807BC3F}"/>
              </a:ext>
            </a:extLst>
          </p:cNvPr>
          <p:cNvSpPr txBox="1"/>
          <p:nvPr/>
        </p:nvSpPr>
        <p:spPr>
          <a:xfrm>
            <a:off x="3828912" y="329979"/>
            <a:ext cx="3725145" cy="246221"/>
          </a:xfrm>
          <a:prstGeom prst="rect">
            <a:avLst/>
          </a:prstGeom>
          <a:noFill/>
        </p:spPr>
        <p:txBody>
          <a:bodyPr wrap="square">
            <a:spAutoFit/>
          </a:bodyPr>
          <a:lstStyle/>
          <a:p>
            <a:pPr algn="l"/>
            <a:r>
              <a:rPr lang="en-US" sz="1000" dirty="0">
                <a:solidFill>
                  <a:srgbClr val="FF0000"/>
                </a:solidFill>
                <a:latin typeface="+mj-lt"/>
                <a:cs typeface="Calibri"/>
              </a:rPr>
              <a:t>630m EUR</a:t>
            </a:r>
            <a:endParaRPr lang="de-DE" sz="1000" dirty="0">
              <a:solidFill>
                <a:srgbClr val="FF0000"/>
              </a:solidFill>
              <a:latin typeface="+mj-lt"/>
              <a:cs typeface="Calibri"/>
            </a:endParaRPr>
          </a:p>
        </p:txBody>
      </p:sp>
    </p:spTree>
    <p:extLst>
      <p:ext uri="{BB962C8B-B14F-4D97-AF65-F5344CB8AC3E}">
        <p14:creationId xmlns:p14="http://schemas.microsoft.com/office/powerpoint/2010/main" val="1470508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1C17FB27-B679-A5BB-257B-D35C952E730E}"/>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7" name="object 4">
            <a:extLst>
              <a:ext uri="{FF2B5EF4-FFF2-40B4-BE49-F238E27FC236}">
                <a16:creationId xmlns:a16="http://schemas.microsoft.com/office/drawing/2014/main" id="{6C049E8D-960D-55CA-80C8-A49C5C89F3FC}"/>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8" name="object 5">
            <a:extLst>
              <a:ext uri="{FF2B5EF4-FFF2-40B4-BE49-F238E27FC236}">
                <a16:creationId xmlns:a16="http://schemas.microsoft.com/office/drawing/2014/main" id="{5C2AC36E-0C43-E421-E87B-0413D713F987}"/>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5" name="object 6">
            <a:extLst>
              <a:ext uri="{FF2B5EF4-FFF2-40B4-BE49-F238E27FC236}">
                <a16:creationId xmlns:a16="http://schemas.microsoft.com/office/drawing/2014/main" id="{F32C5183-75A2-E025-2B80-B207B668D58D}"/>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aphicFrame>
        <p:nvGraphicFramePr>
          <p:cNvPr id="9" name="Chart 8">
            <a:extLst>
              <a:ext uri="{FF2B5EF4-FFF2-40B4-BE49-F238E27FC236}">
                <a16:creationId xmlns:a16="http://schemas.microsoft.com/office/drawing/2014/main" id="{71BAD3B1-9E14-4177-18A1-F67F4E5DAC40}"/>
              </a:ext>
            </a:extLst>
          </p:cNvPr>
          <p:cNvGraphicFramePr>
            <a:graphicFrameLocks/>
          </p:cNvGraphicFramePr>
          <p:nvPr/>
        </p:nvGraphicFramePr>
        <p:xfrm>
          <a:off x="1426463" y="770480"/>
          <a:ext cx="4474995" cy="23775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50917658-0D2E-6149-180D-AEA9479DE5F6}"/>
              </a:ext>
            </a:extLst>
          </p:cNvPr>
          <p:cNvGraphicFramePr>
            <a:graphicFrameLocks/>
          </p:cNvGraphicFramePr>
          <p:nvPr/>
        </p:nvGraphicFramePr>
        <p:xfrm>
          <a:off x="6225590" y="770480"/>
          <a:ext cx="4344875" cy="237753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7D09E51D-5939-F265-9829-AFFB34FEA7BE}"/>
              </a:ext>
            </a:extLst>
          </p:cNvPr>
          <p:cNvGraphicFramePr>
            <a:graphicFrameLocks/>
          </p:cNvGraphicFramePr>
          <p:nvPr/>
        </p:nvGraphicFramePr>
        <p:xfrm>
          <a:off x="1426464" y="3376996"/>
          <a:ext cx="4474995" cy="24934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D8FCBB79-2189-9D16-C073-AF65783930FA}"/>
              </a:ext>
            </a:extLst>
          </p:cNvPr>
          <p:cNvGraphicFramePr>
            <a:graphicFrameLocks/>
          </p:cNvGraphicFramePr>
          <p:nvPr/>
        </p:nvGraphicFramePr>
        <p:xfrm>
          <a:off x="6225590" y="3376996"/>
          <a:ext cx="4344874" cy="2493451"/>
        </p:xfrm>
        <a:graphic>
          <a:graphicData uri="http://schemas.openxmlformats.org/drawingml/2006/chart">
            <c:chart xmlns:c="http://schemas.openxmlformats.org/drawingml/2006/chart" xmlns:r="http://schemas.openxmlformats.org/officeDocument/2006/relationships" r:id="rId7"/>
          </a:graphicData>
        </a:graphic>
      </p:graphicFrame>
      <p:sp>
        <p:nvSpPr>
          <p:cNvPr id="13" name="object 5">
            <a:extLst>
              <a:ext uri="{FF2B5EF4-FFF2-40B4-BE49-F238E27FC236}">
                <a16:creationId xmlns:a16="http://schemas.microsoft.com/office/drawing/2014/main" id="{C64FF22E-872A-6974-E024-10ABE557C2A0}"/>
              </a:ext>
            </a:extLst>
          </p:cNvPr>
          <p:cNvSpPr txBox="1"/>
          <p:nvPr/>
        </p:nvSpPr>
        <p:spPr>
          <a:xfrm>
            <a:off x="429682" y="254878"/>
            <a:ext cx="6053500" cy="259045"/>
          </a:xfrm>
          <a:prstGeom prst="rect">
            <a:avLst/>
          </a:prstGeom>
        </p:spPr>
        <p:txBody>
          <a:bodyPr vert="horz" wrap="square" lIns="0" tIns="12700" rIns="0" bIns="0" rtlCol="0">
            <a:spAutoFit/>
          </a:bodyPr>
          <a:lstStyle/>
          <a:p>
            <a:pPr marL="12700">
              <a:lnSpc>
                <a:spcPct val="100000"/>
              </a:lnSpc>
              <a:spcBef>
                <a:spcPts val="100"/>
              </a:spcBef>
            </a:pPr>
            <a:r>
              <a:rPr lang="en-GB" sz="1600" b="1" spc="-75" dirty="0">
                <a:solidFill>
                  <a:srgbClr val="052369"/>
                </a:solidFill>
                <a:latin typeface="Arial"/>
                <a:cs typeface="Arial"/>
              </a:rPr>
              <a:t>Pipeline breakup.</a:t>
            </a:r>
            <a:endParaRPr sz="1600" dirty="0">
              <a:latin typeface="Arial"/>
              <a:cs typeface="Arial"/>
            </a:endParaRPr>
          </a:p>
        </p:txBody>
      </p:sp>
    </p:spTree>
    <p:extLst>
      <p:ext uri="{BB962C8B-B14F-4D97-AF65-F5344CB8AC3E}">
        <p14:creationId xmlns:p14="http://schemas.microsoft.com/office/powerpoint/2010/main" val="774815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7E022BB7-C5A9-AF61-18C7-A12E756876D6}"/>
              </a:ext>
            </a:extLst>
          </p:cNvPr>
          <p:cNvSpPr/>
          <p:nvPr/>
        </p:nvSpPr>
        <p:spPr>
          <a:xfrm>
            <a:off x="0" y="1103720"/>
            <a:ext cx="12192000" cy="51716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600" dirty="0">
                <a:solidFill>
                  <a:schemeClr val="tx1"/>
                </a:solidFill>
              </a:rPr>
              <a:t>- Todays Valuation:</a:t>
            </a:r>
          </a:p>
          <a:p>
            <a:r>
              <a:rPr lang="en-GB" sz="1600" dirty="0">
                <a:solidFill>
                  <a:schemeClr val="tx1"/>
                </a:solidFill>
              </a:rPr>
              <a:t>	- Enterprise Value</a:t>
            </a:r>
          </a:p>
          <a:p>
            <a:r>
              <a:rPr lang="en-GB" sz="1600" dirty="0">
                <a:solidFill>
                  <a:schemeClr val="tx1"/>
                </a:solidFill>
              </a:rPr>
              <a:t>	- Equity Value</a:t>
            </a:r>
          </a:p>
          <a:p>
            <a:endParaRPr lang="en-GB" sz="1600" dirty="0">
              <a:solidFill>
                <a:schemeClr val="tx1"/>
              </a:solidFill>
            </a:endParaRPr>
          </a:p>
          <a:p>
            <a:pPr marL="285750" indent="-285750">
              <a:buFontTx/>
              <a:buChar char="-"/>
            </a:pPr>
            <a:endParaRPr lang="en-GB" sz="1600" dirty="0">
              <a:solidFill>
                <a:schemeClr val="tx1"/>
              </a:solidFill>
            </a:endParaRPr>
          </a:p>
          <a:p>
            <a:pPr marL="285750" indent="-285750">
              <a:buFontTx/>
              <a:buChar char="-"/>
            </a:pPr>
            <a:r>
              <a:rPr lang="en-GB" sz="1600" dirty="0">
                <a:solidFill>
                  <a:schemeClr val="tx1"/>
                </a:solidFill>
              </a:rPr>
              <a:t>Target Valuation in 5 years</a:t>
            </a:r>
          </a:p>
          <a:p>
            <a:pPr marL="1200150" lvl="2" indent="-285750">
              <a:buFontTx/>
              <a:buChar char="-"/>
            </a:pPr>
            <a:r>
              <a:rPr lang="en-GB" sz="1600" dirty="0">
                <a:solidFill>
                  <a:schemeClr val="tx1"/>
                </a:solidFill>
              </a:rPr>
              <a:t>EV</a:t>
            </a:r>
          </a:p>
          <a:p>
            <a:pPr marL="1200150" lvl="2" indent="-285750">
              <a:buFontTx/>
              <a:buChar char="-"/>
            </a:pPr>
            <a:r>
              <a:rPr lang="en-GB" sz="1600" dirty="0">
                <a:solidFill>
                  <a:schemeClr val="tx1"/>
                </a:solidFill>
              </a:rPr>
              <a:t>Equity </a:t>
            </a: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pPr marL="285750" indent="-285750">
              <a:buFontTx/>
              <a:buChar char="-"/>
            </a:pPr>
            <a:r>
              <a:rPr lang="en-GB" sz="1600" dirty="0">
                <a:solidFill>
                  <a:schemeClr val="tx1"/>
                </a:solidFill>
              </a:rPr>
              <a:t>XX% CAGR over todays valuation including capital raise required</a:t>
            </a: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pPr marL="1200150" lvl="2" indent="-285750">
              <a:buFontTx/>
              <a:buChar char="-"/>
            </a:pPr>
            <a:endParaRPr lang="en-GB" sz="1600" dirty="0">
              <a:solidFill>
                <a:schemeClr val="tx1"/>
              </a:solidFill>
            </a:endParaRPr>
          </a:p>
          <a:p>
            <a:r>
              <a:rPr lang="en-GB" sz="1600" dirty="0">
                <a:solidFill>
                  <a:schemeClr val="tx1"/>
                </a:solidFill>
              </a:rPr>
              <a:t>	</a:t>
            </a:r>
          </a:p>
        </p:txBody>
      </p:sp>
      <p:sp>
        <p:nvSpPr>
          <p:cNvPr id="7" name="object 7"/>
          <p:cNvSpPr txBox="1"/>
          <p:nvPr/>
        </p:nvSpPr>
        <p:spPr>
          <a:xfrm>
            <a:off x="347300" y="298655"/>
            <a:ext cx="10015900" cy="228268"/>
          </a:xfrm>
          <a:prstGeom prst="rect">
            <a:avLst/>
          </a:prstGeom>
        </p:spPr>
        <p:txBody>
          <a:bodyPr vert="horz" wrap="square" lIns="0" tIns="12700" rIns="0" bIns="0" rtlCol="0">
            <a:spAutoFit/>
          </a:bodyPr>
          <a:lstStyle/>
          <a:p>
            <a:pPr marL="12700">
              <a:lnSpc>
                <a:spcPct val="100000"/>
              </a:lnSpc>
              <a:spcBef>
                <a:spcPts val="100"/>
              </a:spcBef>
            </a:pPr>
            <a:r>
              <a:rPr lang="en-GB" sz="1400" b="1" spc="-50" dirty="0">
                <a:solidFill>
                  <a:srgbClr val="052369"/>
                </a:solidFill>
                <a:latin typeface="Arial"/>
                <a:cs typeface="Arial"/>
              </a:rPr>
              <a:t>Target</a:t>
            </a:r>
            <a:r>
              <a:rPr lang="en-GB" sz="1400" b="1" dirty="0">
                <a:solidFill>
                  <a:srgbClr val="00B050"/>
                </a:solidFill>
              </a:rPr>
              <a:t>.</a:t>
            </a:r>
            <a:endParaRPr lang="en-GB" sz="1400" b="1" spc="-50" dirty="0">
              <a:solidFill>
                <a:srgbClr val="00E300"/>
              </a:solidFill>
              <a:latin typeface="Arial"/>
              <a:cs typeface="Arial"/>
            </a:endParaRPr>
          </a:p>
        </p:txBody>
      </p:sp>
      <p:sp>
        <p:nvSpPr>
          <p:cNvPr id="86" name="object 86"/>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87" name="object 87"/>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88" name="object 88"/>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89" name="object 89"/>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sp>
        <p:nvSpPr>
          <p:cNvPr id="131" name="object 131"/>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Tree>
    <p:extLst>
      <p:ext uri="{BB962C8B-B14F-4D97-AF65-F5344CB8AC3E}">
        <p14:creationId xmlns:p14="http://schemas.microsoft.com/office/powerpoint/2010/main" val="1420076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F0A5B499-A609-BF91-F422-FE3AE3B214FF}"/>
              </a:ext>
            </a:extLst>
          </p:cNvPr>
          <p:cNvSpPr txBox="1"/>
          <p:nvPr/>
        </p:nvSpPr>
        <p:spPr>
          <a:xfrm>
            <a:off x="734747" y="353022"/>
            <a:ext cx="9809428" cy="289823"/>
          </a:xfrm>
          <a:prstGeom prst="rect">
            <a:avLst/>
          </a:prstGeom>
        </p:spPr>
        <p:txBody>
          <a:bodyPr vert="horz" wrap="square" lIns="0" tIns="12700" rIns="0" bIns="0" rtlCol="0" anchor="t">
            <a:spAutoFit/>
          </a:bodyPr>
          <a:lstStyle/>
          <a:p>
            <a:pPr marL="12700">
              <a:spcBef>
                <a:spcPts val="100"/>
              </a:spcBef>
            </a:pPr>
            <a:r>
              <a:rPr lang="en-GB" b="1" spc="-75" dirty="0">
                <a:solidFill>
                  <a:srgbClr val="052369"/>
                </a:solidFill>
                <a:latin typeface="Arial"/>
                <a:cs typeface="Arial"/>
              </a:rPr>
              <a:t>Conclusion</a:t>
            </a:r>
            <a:r>
              <a:rPr lang="en-GB" b="1" dirty="0">
                <a:solidFill>
                  <a:srgbClr val="00B050"/>
                </a:solidFill>
              </a:rPr>
              <a:t>.</a:t>
            </a:r>
            <a:endParaRPr lang="en-GB" dirty="0">
              <a:latin typeface="Arial"/>
              <a:cs typeface="Arial"/>
            </a:endParaRPr>
          </a:p>
        </p:txBody>
      </p:sp>
      <p:grpSp>
        <p:nvGrpSpPr>
          <p:cNvPr id="9" name="Group 8">
            <a:extLst>
              <a:ext uri="{FF2B5EF4-FFF2-40B4-BE49-F238E27FC236}">
                <a16:creationId xmlns:a16="http://schemas.microsoft.com/office/drawing/2014/main" id="{9D722584-9EE0-8660-4FC0-E8850719EC69}"/>
              </a:ext>
            </a:extLst>
          </p:cNvPr>
          <p:cNvGrpSpPr/>
          <p:nvPr/>
        </p:nvGrpSpPr>
        <p:grpSpPr>
          <a:xfrm>
            <a:off x="11482918" y="200686"/>
            <a:ext cx="350379" cy="418402"/>
            <a:chOff x="11482918" y="200686"/>
            <a:chExt cx="350379" cy="418402"/>
          </a:xfrm>
        </p:grpSpPr>
        <p:sp>
          <p:nvSpPr>
            <p:cNvPr id="5" name="object 3">
              <a:extLst>
                <a:ext uri="{FF2B5EF4-FFF2-40B4-BE49-F238E27FC236}">
                  <a16:creationId xmlns:a16="http://schemas.microsoft.com/office/drawing/2014/main" id="{60673C62-4431-A092-2070-B336CB087AEF}"/>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22" name="object 4">
              <a:extLst>
                <a:ext uri="{FF2B5EF4-FFF2-40B4-BE49-F238E27FC236}">
                  <a16:creationId xmlns:a16="http://schemas.microsoft.com/office/drawing/2014/main" id="{E823A440-5315-ECA4-7EC6-1B3EBE3EEF2E}"/>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23" name="object 5">
              <a:extLst>
                <a:ext uri="{FF2B5EF4-FFF2-40B4-BE49-F238E27FC236}">
                  <a16:creationId xmlns:a16="http://schemas.microsoft.com/office/drawing/2014/main" id="{283D7C91-503A-E0AB-4C13-5D400014F864}"/>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24" name="object 6">
              <a:extLst>
                <a:ext uri="{FF2B5EF4-FFF2-40B4-BE49-F238E27FC236}">
                  <a16:creationId xmlns:a16="http://schemas.microsoft.com/office/drawing/2014/main" id="{F9C4242F-70F3-CF24-C28F-3E4D6F54CFD4}"/>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7" name="Textfeld 6">
            <a:extLst>
              <a:ext uri="{FF2B5EF4-FFF2-40B4-BE49-F238E27FC236}">
                <a16:creationId xmlns:a16="http://schemas.microsoft.com/office/drawing/2014/main" id="{7E07A462-FC4A-4617-0477-9202C01B7E78}"/>
              </a:ext>
            </a:extLst>
          </p:cNvPr>
          <p:cNvSpPr txBox="1"/>
          <p:nvPr/>
        </p:nvSpPr>
        <p:spPr>
          <a:xfrm>
            <a:off x="675752" y="989946"/>
            <a:ext cx="10611680" cy="707886"/>
          </a:xfrm>
          <a:prstGeom prst="rect">
            <a:avLst/>
          </a:prstGeom>
          <a:noFill/>
        </p:spPr>
        <p:txBody>
          <a:bodyPr wrap="square">
            <a:spAutoFit/>
          </a:bodyPr>
          <a:lstStyle/>
          <a:p>
            <a:r>
              <a:rPr lang="en-US" sz="1000" dirty="0">
                <a:solidFill>
                  <a:srgbClr val="052369"/>
                </a:solidFill>
                <a:latin typeface="+mj-lt"/>
                <a:cs typeface="Calibri"/>
              </a:rPr>
              <a:t>…</a:t>
            </a:r>
          </a:p>
          <a:p>
            <a:endParaRPr lang="en-US" sz="1000" dirty="0">
              <a:solidFill>
                <a:srgbClr val="052369"/>
              </a:solidFill>
              <a:latin typeface="+mj-lt"/>
              <a:cs typeface="Calibri"/>
            </a:endParaRPr>
          </a:p>
          <a:p>
            <a:pPr algn="l"/>
            <a:endParaRPr lang="en-US" sz="1000" dirty="0">
              <a:solidFill>
                <a:srgbClr val="052369"/>
              </a:solidFill>
              <a:latin typeface="+mj-lt"/>
              <a:cs typeface="Calibri"/>
            </a:endParaRPr>
          </a:p>
          <a:p>
            <a:pPr algn="l"/>
            <a:endParaRPr lang="en-US" sz="1000" dirty="0">
              <a:solidFill>
                <a:srgbClr val="052369"/>
              </a:solidFill>
              <a:latin typeface="+mj-lt"/>
              <a:cs typeface="Calibri"/>
            </a:endParaRPr>
          </a:p>
        </p:txBody>
      </p:sp>
      <p:sp>
        <p:nvSpPr>
          <p:cNvPr id="8" name="Textfeld 7">
            <a:extLst>
              <a:ext uri="{FF2B5EF4-FFF2-40B4-BE49-F238E27FC236}">
                <a16:creationId xmlns:a16="http://schemas.microsoft.com/office/drawing/2014/main" id="{65FC7A15-1CA4-109F-60E0-F2C413C0E458}"/>
              </a:ext>
            </a:extLst>
          </p:cNvPr>
          <p:cNvSpPr txBox="1"/>
          <p:nvPr/>
        </p:nvSpPr>
        <p:spPr>
          <a:xfrm>
            <a:off x="3807610" y="380623"/>
            <a:ext cx="2573527" cy="246221"/>
          </a:xfrm>
          <a:prstGeom prst="rect">
            <a:avLst/>
          </a:prstGeom>
          <a:noFill/>
        </p:spPr>
        <p:txBody>
          <a:bodyPr wrap="square">
            <a:spAutoFit/>
          </a:bodyPr>
          <a:lstStyle/>
          <a:p>
            <a:pPr algn="l"/>
            <a:r>
              <a:rPr lang="en-US" sz="1000" dirty="0">
                <a:solidFill>
                  <a:srgbClr val="FF0000"/>
                </a:solidFill>
                <a:latin typeface="+mj-lt"/>
                <a:cs typeface="Calibri"/>
              </a:rPr>
              <a:t>Samples</a:t>
            </a:r>
            <a:endParaRPr lang="de-DE" sz="1000" dirty="0">
              <a:solidFill>
                <a:srgbClr val="FF0000"/>
              </a:solidFill>
              <a:latin typeface="+mj-lt"/>
              <a:cs typeface="Calibri"/>
            </a:endParaRPr>
          </a:p>
        </p:txBody>
      </p:sp>
      <p:pic>
        <p:nvPicPr>
          <p:cNvPr id="6" name="Grafik 5">
            <a:extLst>
              <a:ext uri="{FF2B5EF4-FFF2-40B4-BE49-F238E27FC236}">
                <a16:creationId xmlns:a16="http://schemas.microsoft.com/office/drawing/2014/main" id="{2A291B62-4E6B-7FA0-0877-977FC0445920}"/>
              </a:ext>
            </a:extLst>
          </p:cNvPr>
          <p:cNvPicPr>
            <a:picLocks noChangeAspect="1"/>
          </p:cNvPicPr>
          <p:nvPr/>
        </p:nvPicPr>
        <p:blipFill>
          <a:blip r:embed="rId4"/>
          <a:stretch>
            <a:fillRect/>
          </a:stretch>
        </p:blipFill>
        <p:spPr>
          <a:xfrm>
            <a:off x="734747" y="989946"/>
            <a:ext cx="5329201" cy="2750427"/>
          </a:xfrm>
          <a:prstGeom prst="rect">
            <a:avLst/>
          </a:prstGeom>
        </p:spPr>
      </p:pic>
      <p:sp>
        <p:nvSpPr>
          <p:cNvPr id="11" name="Textfeld 10">
            <a:extLst>
              <a:ext uri="{FF2B5EF4-FFF2-40B4-BE49-F238E27FC236}">
                <a16:creationId xmlns:a16="http://schemas.microsoft.com/office/drawing/2014/main" id="{F7EA8C9C-54CE-BBBE-CD44-92DC0F7B136C}"/>
              </a:ext>
            </a:extLst>
          </p:cNvPr>
          <p:cNvSpPr txBox="1"/>
          <p:nvPr/>
        </p:nvSpPr>
        <p:spPr>
          <a:xfrm>
            <a:off x="864299" y="4314340"/>
            <a:ext cx="8460147" cy="954107"/>
          </a:xfrm>
          <a:prstGeom prst="rect">
            <a:avLst/>
          </a:prstGeom>
          <a:noFill/>
        </p:spPr>
        <p:txBody>
          <a:bodyPr wrap="square">
            <a:spAutoFit/>
          </a:bodyPr>
          <a:lstStyle/>
          <a:p>
            <a:endParaRPr lang="en-US" sz="1000" dirty="0">
              <a:solidFill>
                <a:srgbClr val="FF0000"/>
              </a:solidFill>
              <a:latin typeface="+mj-lt"/>
              <a:cs typeface="Calibri"/>
            </a:endParaRPr>
          </a:p>
          <a:p>
            <a:endParaRPr lang="en-US" sz="1000" dirty="0">
              <a:solidFill>
                <a:srgbClr val="FF0000"/>
              </a:solidFill>
              <a:latin typeface="+mj-lt"/>
              <a:cs typeface="Calibri"/>
            </a:endParaRPr>
          </a:p>
          <a:p>
            <a:r>
              <a:rPr lang="en-US" sz="1000" dirty="0">
                <a:solidFill>
                  <a:srgbClr val="FF0000"/>
                </a:solidFill>
                <a:latin typeface="+mj-lt"/>
                <a:cs typeface="Calibri"/>
              </a:rPr>
              <a:t>Infra mayor … we have the people, the systems, market access &gt; now capital….. To accelerate ….</a:t>
            </a:r>
            <a:r>
              <a:rPr lang="en-US" sz="1800" b="1" i="1" u="none" strike="noStrike" baseline="0" dirty="0">
                <a:solidFill>
                  <a:srgbClr val="F45A24"/>
                </a:solidFill>
                <a:latin typeface="Segoe UI" panose="020B0502040204020203" pitchFamily="34" charset="0"/>
              </a:rPr>
              <a:t> With aligned shareholders, TCS will deliver </a:t>
            </a:r>
            <a:r>
              <a:rPr lang="en-US" sz="1800" b="1" i="1" u="none" strike="noStrike" baseline="0" dirty="0">
                <a:solidFill>
                  <a:srgbClr val="FF0000"/>
                </a:solidFill>
                <a:latin typeface="Segoe UI" panose="020B0502040204020203" pitchFamily="34" charset="0"/>
              </a:rPr>
              <a:t>a corporate </a:t>
            </a:r>
            <a:r>
              <a:rPr lang="en-US" sz="1800" b="1" i="1" u="none" strike="noStrike" baseline="0" dirty="0" err="1">
                <a:solidFill>
                  <a:srgbClr val="F45A24"/>
                </a:solidFill>
                <a:latin typeface="Segoe UI" panose="020B0502040204020203" pitchFamily="34" charset="0"/>
              </a:rPr>
              <a:t>decarbonisation</a:t>
            </a:r>
            <a:r>
              <a:rPr lang="en-US" sz="1800" b="1" i="1" u="none" strike="noStrike" baseline="0" dirty="0">
                <a:solidFill>
                  <a:srgbClr val="F45A24"/>
                </a:solidFill>
                <a:latin typeface="Segoe UI" panose="020B0502040204020203" pitchFamily="34" charset="0"/>
              </a:rPr>
              <a:t> infrastructure major </a:t>
            </a:r>
            <a:endParaRPr lang="de-DE" sz="1000" dirty="0">
              <a:solidFill>
                <a:srgbClr val="FF0000"/>
              </a:solidFill>
              <a:latin typeface="+mj-lt"/>
              <a:cs typeface="Calibri"/>
            </a:endParaRPr>
          </a:p>
        </p:txBody>
      </p:sp>
      <p:sp>
        <p:nvSpPr>
          <p:cNvPr id="12" name="Textfeld 11">
            <a:extLst>
              <a:ext uri="{FF2B5EF4-FFF2-40B4-BE49-F238E27FC236}">
                <a16:creationId xmlns:a16="http://schemas.microsoft.com/office/drawing/2014/main" id="{69790F93-C06E-07A4-7A93-BE24F64F49BE}"/>
              </a:ext>
            </a:extLst>
          </p:cNvPr>
          <p:cNvSpPr txBox="1"/>
          <p:nvPr/>
        </p:nvSpPr>
        <p:spPr>
          <a:xfrm>
            <a:off x="835742" y="6180025"/>
            <a:ext cx="11248104" cy="646331"/>
          </a:xfrm>
          <a:prstGeom prst="rect">
            <a:avLst/>
          </a:prstGeom>
          <a:noFill/>
        </p:spPr>
        <p:txBody>
          <a:bodyPr wrap="square">
            <a:spAutoFit/>
          </a:bodyPr>
          <a:lstStyle/>
          <a:p>
            <a:r>
              <a:rPr lang="en-US" sz="1200" dirty="0">
                <a:solidFill>
                  <a:srgbClr val="FF0000"/>
                </a:solidFill>
              </a:rPr>
              <a:t>22 year </a:t>
            </a:r>
            <a:r>
              <a:rPr lang="en-US" sz="1200" dirty="0" err="1">
                <a:solidFill>
                  <a:srgbClr val="FF0000"/>
                </a:solidFill>
              </a:rPr>
              <a:t>trackrecord</a:t>
            </a:r>
            <a:endParaRPr lang="en-US" sz="1200" dirty="0">
              <a:solidFill>
                <a:srgbClr val="FF0000"/>
              </a:solidFill>
            </a:endParaRPr>
          </a:p>
          <a:p>
            <a:r>
              <a:rPr lang="en-US" sz="1200" dirty="0">
                <a:solidFill>
                  <a:srgbClr val="FF0000"/>
                </a:solidFill>
              </a:rPr>
              <a:t>… we have the people, the systems, market access, … in place &gt; now listing/capital….. To accelerate …. Become first EU listed, safe gateway  / conventional model utility-scale RE solar and wind &gt; race to zero, </a:t>
            </a:r>
            <a:r>
              <a:rPr lang="en-US" sz="1200" dirty="0" err="1">
                <a:solidFill>
                  <a:srgbClr val="FF0000"/>
                </a:solidFill>
              </a:rPr>
              <a:t>commoditzed</a:t>
            </a:r>
            <a:r>
              <a:rPr lang="en-US" sz="1200" dirty="0">
                <a:solidFill>
                  <a:srgbClr val="FF0000"/>
                </a:solidFill>
              </a:rPr>
              <a:t> </a:t>
            </a:r>
            <a:endParaRPr lang="de-DE" sz="1200" dirty="0">
              <a:solidFill>
                <a:srgbClr val="FF0000"/>
              </a:solidFill>
            </a:endParaRPr>
          </a:p>
        </p:txBody>
      </p:sp>
      <p:sp>
        <p:nvSpPr>
          <p:cNvPr id="28" name="Textfeld 27">
            <a:extLst>
              <a:ext uri="{FF2B5EF4-FFF2-40B4-BE49-F238E27FC236}">
                <a16:creationId xmlns:a16="http://schemas.microsoft.com/office/drawing/2014/main" id="{3BB3DCF9-71B2-7967-7D22-BCE839B39E0D}"/>
              </a:ext>
            </a:extLst>
          </p:cNvPr>
          <p:cNvSpPr txBox="1"/>
          <p:nvPr/>
        </p:nvSpPr>
        <p:spPr>
          <a:xfrm>
            <a:off x="1111046" y="5890"/>
            <a:ext cx="8878528" cy="246221"/>
          </a:xfrm>
          <a:prstGeom prst="rect">
            <a:avLst/>
          </a:prstGeom>
          <a:noFill/>
        </p:spPr>
        <p:txBody>
          <a:bodyPr wrap="square">
            <a:spAutoFit/>
          </a:bodyPr>
          <a:lstStyle/>
          <a:p>
            <a:pPr algn="l"/>
            <a:r>
              <a:rPr lang="en-US" sz="1000" dirty="0" err="1">
                <a:solidFill>
                  <a:srgbClr val="FF0000"/>
                </a:solidFill>
                <a:latin typeface="+mj-lt"/>
                <a:cs typeface="Calibri"/>
              </a:rPr>
              <a:t>Warum</a:t>
            </a:r>
            <a:r>
              <a:rPr lang="en-US" sz="1000" dirty="0">
                <a:solidFill>
                  <a:srgbClr val="FF0000"/>
                </a:solidFill>
                <a:latin typeface="+mj-lt"/>
                <a:cs typeface="Calibri"/>
              </a:rPr>
              <a:t> </a:t>
            </a:r>
            <a:r>
              <a:rPr lang="en-US" sz="1000" dirty="0" err="1">
                <a:solidFill>
                  <a:srgbClr val="FF0000"/>
                </a:solidFill>
                <a:latin typeface="+mj-lt"/>
                <a:cs typeface="Calibri"/>
              </a:rPr>
              <a:t>können</a:t>
            </a:r>
            <a:r>
              <a:rPr lang="en-US" sz="1000" dirty="0">
                <a:solidFill>
                  <a:srgbClr val="FF0000"/>
                </a:solidFill>
                <a:latin typeface="+mj-lt"/>
                <a:cs typeface="Calibri"/>
              </a:rPr>
              <a:t> </a:t>
            </a:r>
            <a:r>
              <a:rPr lang="en-US" sz="1000" dirty="0" err="1">
                <a:solidFill>
                  <a:srgbClr val="FF0000"/>
                </a:solidFill>
                <a:latin typeface="+mj-lt"/>
                <a:cs typeface="Calibri"/>
              </a:rPr>
              <a:t>wir</a:t>
            </a:r>
            <a:r>
              <a:rPr lang="en-US" sz="1000" dirty="0">
                <a:solidFill>
                  <a:srgbClr val="FF0000"/>
                </a:solidFill>
                <a:latin typeface="+mj-lt"/>
                <a:cs typeface="Calibri"/>
              </a:rPr>
              <a:t> </a:t>
            </a:r>
            <a:r>
              <a:rPr lang="en-US" sz="1000" dirty="0" err="1">
                <a:solidFill>
                  <a:srgbClr val="FF0000"/>
                </a:solidFill>
                <a:latin typeface="+mj-lt"/>
                <a:cs typeface="Calibri"/>
              </a:rPr>
              <a:t>günstiger</a:t>
            </a:r>
            <a:r>
              <a:rPr lang="en-US" sz="1000" dirty="0">
                <a:solidFill>
                  <a:srgbClr val="FF0000"/>
                </a:solidFill>
                <a:latin typeface="+mj-lt"/>
                <a:cs typeface="Calibri"/>
              </a:rPr>
              <a:t> </a:t>
            </a:r>
            <a:r>
              <a:rPr lang="en-US" sz="1000" dirty="0" err="1">
                <a:solidFill>
                  <a:srgbClr val="FF0000"/>
                </a:solidFill>
                <a:latin typeface="+mj-lt"/>
                <a:cs typeface="Calibri"/>
              </a:rPr>
              <a:t>liefern</a:t>
            </a:r>
            <a:r>
              <a:rPr lang="en-US" sz="1000" dirty="0">
                <a:solidFill>
                  <a:srgbClr val="FF0000"/>
                </a:solidFill>
                <a:latin typeface="+mj-lt"/>
                <a:cs typeface="Calibri"/>
              </a:rPr>
              <a:t>: Economies of scale, lower procurement costs, lower capital costs, efficiencies by harmonizing all solutions end to end</a:t>
            </a:r>
            <a:endParaRPr lang="de-DE" sz="1000" dirty="0">
              <a:solidFill>
                <a:srgbClr val="FF0000"/>
              </a:solidFill>
              <a:latin typeface="+mj-lt"/>
              <a:cs typeface="Calibri"/>
            </a:endParaRPr>
          </a:p>
        </p:txBody>
      </p:sp>
      <p:sp>
        <p:nvSpPr>
          <p:cNvPr id="3" name="Textfeld 2">
            <a:extLst>
              <a:ext uri="{FF2B5EF4-FFF2-40B4-BE49-F238E27FC236}">
                <a16:creationId xmlns:a16="http://schemas.microsoft.com/office/drawing/2014/main" id="{789BD314-AB8A-729D-BF68-41AE267B5EBC}"/>
              </a:ext>
            </a:extLst>
          </p:cNvPr>
          <p:cNvSpPr txBox="1"/>
          <p:nvPr/>
        </p:nvSpPr>
        <p:spPr>
          <a:xfrm>
            <a:off x="2696066" y="6402041"/>
            <a:ext cx="6388341" cy="461665"/>
          </a:xfrm>
          <a:prstGeom prst="rect">
            <a:avLst/>
          </a:prstGeom>
          <a:solidFill>
            <a:srgbClr val="FFFF00"/>
          </a:solidFill>
        </p:spPr>
        <p:txBody>
          <a:bodyPr wrap="square">
            <a:spAutoFit/>
          </a:bodyPr>
          <a:lstStyle/>
          <a:p>
            <a:r>
              <a:rPr lang="en-US" sz="1200" b="1" dirty="0">
                <a:solidFill>
                  <a:srgbClr val="FF0000"/>
                </a:solidFill>
                <a:highlight>
                  <a:srgbClr val="FFFF00"/>
                </a:highlight>
                <a:latin typeface="+mj-lt"/>
                <a:cs typeface="Calibri"/>
              </a:rPr>
              <a:t>The challenge and the opportunity isn´t equally distributed. </a:t>
            </a:r>
            <a:r>
              <a:rPr lang="en-US" sz="1200" b="1" dirty="0">
                <a:solidFill>
                  <a:srgbClr val="FF0000"/>
                </a:solidFill>
                <a:latin typeface="+mj-lt"/>
                <a:cs typeface="Calibri"/>
              </a:rPr>
              <a:t>Superior margins and impact are found in energy growth markets and specialist sectors and industries/segments.</a:t>
            </a:r>
            <a:r>
              <a:rPr lang="en-US" sz="1200" b="1" dirty="0">
                <a:solidFill>
                  <a:srgbClr val="FF0000"/>
                </a:solidFill>
                <a:highlight>
                  <a:srgbClr val="FFFF00"/>
                </a:highlight>
                <a:latin typeface="+mj-lt"/>
                <a:cs typeface="Calibri"/>
              </a:rPr>
              <a:t> </a:t>
            </a:r>
          </a:p>
        </p:txBody>
      </p:sp>
      <p:sp>
        <p:nvSpPr>
          <p:cNvPr id="4" name="Textfeld 3">
            <a:extLst>
              <a:ext uri="{FF2B5EF4-FFF2-40B4-BE49-F238E27FC236}">
                <a16:creationId xmlns:a16="http://schemas.microsoft.com/office/drawing/2014/main" id="{E76E8F57-DDD0-E75D-D356-83D67905223D}"/>
              </a:ext>
            </a:extLst>
          </p:cNvPr>
          <p:cNvSpPr txBox="1"/>
          <p:nvPr/>
        </p:nvSpPr>
        <p:spPr>
          <a:xfrm>
            <a:off x="637470" y="5591543"/>
            <a:ext cx="4244786" cy="461665"/>
          </a:xfrm>
          <a:prstGeom prst="rect">
            <a:avLst/>
          </a:prstGeom>
          <a:solidFill>
            <a:srgbClr val="FFFF00"/>
          </a:solidFill>
        </p:spPr>
        <p:txBody>
          <a:bodyPr wrap="square" rtlCol="0">
            <a:spAutoFit/>
          </a:bodyPr>
          <a:lstStyle/>
          <a:p>
            <a:r>
              <a:rPr lang="en-US" sz="800" dirty="0">
                <a:solidFill>
                  <a:srgbClr val="052369"/>
                </a:solidFill>
                <a:latin typeface="+mj-lt"/>
                <a:cs typeface="Calibri"/>
              </a:rPr>
              <a:t>Key statements: Connect, facilitate, enable, ……. </a:t>
            </a:r>
          </a:p>
          <a:p>
            <a:r>
              <a:rPr lang="en-US" sz="800" dirty="0">
                <a:solidFill>
                  <a:srgbClr val="052369"/>
                </a:solidFill>
                <a:latin typeface="+mj-lt"/>
                <a:cs typeface="Calibri"/>
              </a:rPr>
              <a:t>We own as little as possible and as much as necessary to make things happen/ reach our target, we want control with as little CAPEX as possible.</a:t>
            </a:r>
          </a:p>
        </p:txBody>
      </p:sp>
    </p:spTree>
    <p:extLst>
      <p:ext uri="{BB962C8B-B14F-4D97-AF65-F5344CB8AC3E}">
        <p14:creationId xmlns:p14="http://schemas.microsoft.com/office/powerpoint/2010/main" val="2476599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298654"/>
            <a:ext cx="6745316" cy="228268"/>
          </a:xfrm>
          <a:prstGeom prst="rect">
            <a:avLst/>
          </a:prstGeom>
        </p:spPr>
        <p:txBody>
          <a:bodyPr vert="horz" wrap="square" lIns="0" tIns="12700" rIns="0" bIns="0" rtlCol="0">
            <a:spAutoFit/>
          </a:bodyPr>
          <a:lstStyle/>
          <a:p>
            <a:pPr marL="12700">
              <a:lnSpc>
                <a:spcPct val="100000"/>
              </a:lnSpc>
              <a:spcBef>
                <a:spcPts val="100"/>
              </a:spcBef>
            </a:pPr>
            <a:r>
              <a:rPr lang="en-GB" sz="1400" b="1" spc="-25" dirty="0">
                <a:solidFill>
                  <a:srgbClr val="052369"/>
                </a:solidFill>
                <a:latin typeface="Arial"/>
                <a:cs typeface="Arial"/>
              </a:rPr>
              <a:t>Financial highlights TCS AG</a:t>
            </a:r>
            <a:r>
              <a:rPr lang="en-GB" sz="1400" b="1" spc="-40" dirty="0">
                <a:solidFill>
                  <a:srgbClr val="00E300"/>
                </a:solidFill>
                <a:latin typeface="Arial"/>
                <a:cs typeface="Arial"/>
              </a:rPr>
              <a:t>.</a:t>
            </a:r>
            <a:endParaRPr sz="1400" dirty="0">
              <a:latin typeface="Arial"/>
              <a:cs typeface="Arial"/>
            </a:endParaRPr>
          </a:p>
        </p:txBody>
      </p:sp>
      <p:grpSp>
        <p:nvGrpSpPr>
          <p:cNvPr id="8" name="Group 7">
            <a:extLst>
              <a:ext uri="{FF2B5EF4-FFF2-40B4-BE49-F238E27FC236}">
                <a16:creationId xmlns:a16="http://schemas.microsoft.com/office/drawing/2014/main" id="{DF42F9FE-1372-C12B-B53F-104E8429FC28}"/>
              </a:ext>
            </a:extLst>
          </p:cNvPr>
          <p:cNvGrpSpPr/>
          <p:nvPr/>
        </p:nvGrpSpPr>
        <p:grpSpPr>
          <a:xfrm>
            <a:off x="296726" y="1672389"/>
            <a:ext cx="3384937" cy="3916279"/>
            <a:chOff x="11482918" y="200686"/>
            <a:chExt cx="350379" cy="418402"/>
          </a:xfrm>
        </p:grpSpPr>
        <p:sp>
          <p:nvSpPr>
            <p:cNvPr id="3" name="object 3"/>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4" name="object 4"/>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5" name="object 5"/>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6" name="object 6"/>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7" name="object 7"/>
          <p:cNvSpPr txBox="1"/>
          <p:nvPr/>
        </p:nvSpPr>
        <p:spPr>
          <a:xfrm>
            <a:off x="1425743" y="3050242"/>
            <a:ext cx="2995698" cy="948978"/>
          </a:xfrm>
          <a:prstGeom prst="rect">
            <a:avLst/>
          </a:prstGeom>
        </p:spPr>
        <p:txBody>
          <a:bodyPr vert="horz" wrap="square" lIns="0" tIns="12700" rIns="0" bIns="0" rtlCol="0" anchor="t">
            <a:spAutoFit/>
          </a:bodyPr>
          <a:lstStyle/>
          <a:p>
            <a:pPr marL="12700" marR="5080">
              <a:spcBef>
                <a:spcPts val="100"/>
              </a:spcBef>
            </a:pPr>
            <a:endParaRPr lang="en-US" sz="1200" b="1" spc="-20">
              <a:solidFill>
                <a:srgbClr val="052369"/>
              </a:solidFill>
              <a:latin typeface="Arial"/>
              <a:cs typeface="Arial"/>
            </a:endParaRPr>
          </a:p>
          <a:p>
            <a:pPr marL="12700" marR="5080">
              <a:spcBef>
                <a:spcPts val="100"/>
              </a:spcBef>
            </a:pPr>
            <a:r>
              <a:rPr lang="en-US" sz="1600" b="1" spc="-25">
                <a:solidFill>
                  <a:srgbClr val="052369"/>
                </a:solidFill>
                <a:latin typeface="Arial"/>
                <a:cs typeface="Arial"/>
              </a:rPr>
              <a:t>1. Drive market share in existing geographic  markets and technology segments</a:t>
            </a:r>
            <a:endParaRPr lang="en-US" sz="1600">
              <a:solidFill>
                <a:srgbClr val="052369"/>
              </a:solidFill>
              <a:latin typeface="Arial"/>
              <a:cs typeface="Arial"/>
            </a:endParaRPr>
          </a:p>
        </p:txBody>
      </p:sp>
      <p:sp>
        <p:nvSpPr>
          <p:cNvPr id="13" name="object 13"/>
          <p:cNvSpPr txBox="1"/>
          <p:nvPr/>
        </p:nvSpPr>
        <p:spPr>
          <a:xfrm>
            <a:off x="4254414" y="2087607"/>
            <a:ext cx="7140905" cy="2682786"/>
          </a:xfrm>
          <a:prstGeom prst="rect">
            <a:avLst/>
          </a:prstGeom>
        </p:spPr>
        <p:txBody>
          <a:bodyPr vert="horz" wrap="square" lIns="0" tIns="25400" rIns="0" bIns="0" rtlCol="0">
            <a:spAutoFit/>
          </a:bodyPr>
          <a:lstStyle/>
          <a:p>
            <a:pPr marL="184150" marR="5080" indent="-171450" algn="just">
              <a:spcBef>
                <a:spcPts val="200"/>
              </a:spcBef>
              <a:buClr>
                <a:srgbClr val="00B050"/>
              </a:buClr>
              <a:buFont typeface="Wingdings" panose="05000000000000000000" pitchFamily="2" charset="2"/>
              <a:buChar char="§"/>
            </a:pPr>
            <a:r>
              <a:rPr lang="en-GB" sz="1200" spc="-35" dirty="0">
                <a:solidFill>
                  <a:srgbClr val="052369"/>
                </a:solidFill>
                <a:latin typeface="Geneva"/>
                <a:cs typeface="Geneva"/>
              </a:rPr>
              <a:t>T</a:t>
            </a:r>
            <a:r>
              <a:rPr lang="en-GB" sz="1200" spc="-55" dirty="0">
                <a:solidFill>
                  <a:srgbClr val="052369"/>
                </a:solidFill>
                <a:latin typeface="Geneva"/>
                <a:cs typeface="Geneva"/>
              </a:rPr>
              <a:t>here</a:t>
            </a:r>
            <a:r>
              <a:rPr lang="en-GB" sz="1200" spc="-95" dirty="0">
                <a:solidFill>
                  <a:srgbClr val="052369"/>
                </a:solidFill>
                <a:latin typeface="Geneva"/>
                <a:cs typeface="Geneva"/>
              </a:rPr>
              <a:t> </a:t>
            </a:r>
            <a:r>
              <a:rPr lang="en-GB" sz="1200" dirty="0">
                <a:solidFill>
                  <a:srgbClr val="052369"/>
                </a:solidFill>
                <a:latin typeface="Geneva"/>
                <a:cs typeface="Geneva"/>
              </a:rPr>
              <a:t>is</a:t>
            </a:r>
            <a:r>
              <a:rPr lang="en-GB" sz="1200" spc="-95" dirty="0">
                <a:solidFill>
                  <a:srgbClr val="052369"/>
                </a:solidFill>
                <a:latin typeface="Geneva"/>
                <a:cs typeface="Geneva"/>
              </a:rPr>
              <a:t> </a:t>
            </a:r>
            <a:r>
              <a:rPr lang="en-GB" sz="1200" spc="-30" dirty="0">
                <a:solidFill>
                  <a:srgbClr val="052369"/>
                </a:solidFill>
                <a:latin typeface="Geneva"/>
                <a:cs typeface="Geneva"/>
              </a:rPr>
              <a:t>significant</a:t>
            </a:r>
            <a:r>
              <a:rPr lang="en-GB" sz="1200" spc="-90" dirty="0">
                <a:solidFill>
                  <a:srgbClr val="052369"/>
                </a:solidFill>
                <a:latin typeface="Geneva"/>
                <a:cs typeface="Geneva"/>
              </a:rPr>
              <a:t> </a:t>
            </a:r>
            <a:r>
              <a:rPr lang="en-GB" sz="1200" spc="-45" dirty="0">
                <a:solidFill>
                  <a:srgbClr val="052369"/>
                </a:solidFill>
                <a:latin typeface="Geneva"/>
                <a:cs typeface="Geneva"/>
              </a:rPr>
              <a:t>opportunity </a:t>
            </a:r>
            <a:r>
              <a:rPr lang="en-GB" sz="1200" spc="-75" dirty="0">
                <a:solidFill>
                  <a:srgbClr val="052369"/>
                </a:solidFill>
                <a:latin typeface="Geneva"/>
                <a:cs typeface="Geneva"/>
              </a:rPr>
              <a:t>to</a:t>
            </a:r>
            <a:r>
              <a:rPr lang="en-GB" sz="1200" spc="-80" dirty="0">
                <a:solidFill>
                  <a:srgbClr val="052369"/>
                </a:solidFill>
                <a:latin typeface="Geneva"/>
                <a:cs typeface="Geneva"/>
              </a:rPr>
              <a:t> </a:t>
            </a:r>
            <a:r>
              <a:rPr lang="en-GB" sz="1200" spc="-35" dirty="0">
                <a:solidFill>
                  <a:srgbClr val="052369"/>
                </a:solidFill>
                <a:latin typeface="Geneva"/>
                <a:cs typeface="Geneva"/>
              </a:rPr>
              <a:t>grow</a:t>
            </a:r>
            <a:r>
              <a:rPr lang="en-GB" sz="1200" spc="-80" dirty="0">
                <a:solidFill>
                  <a:srgbClr val="052369"/>
                </a:solidFill>
                <a:latin typeface="Geneva"/>
                <a:cs typeface="Geneva"/>
              </a:rPr>
              <a:t> </a:t>
            </a:r>
            <a:r>
              <a:rPr lang="en-GB" sz="1200" spc="-25" dirty="0">
                <a:solidFill>
                  <a:srgbClr val="052369"/>
                </a:solidFill>
                <a:latin typeface="Geneva"/>
                <a:cs typeface="Geneva"/>
              </a:rPr>
              <a:t>our</a:t>
            </a:r>
            <a:r>
              <a:rPr lang="en-GB" sz="1200" spc="-80" dirty="0">
                <a:solidFill>
                  <a:srgbClr val="052369"/>
                </a:solidFill>
                <a:latin typeface="Geneva"/>
                <a:cs typeface="Geneva"/>
              </a:rPr>
              <a:t> </a:t>
            </a:r>
            <a:r>
              <a:rPr lang="en-GB" sz="1200" spc="-40" dirty="0">
                <a:solidFill>
                  <a:srgbClr val="052369"/>
                </a:solidFill>
                <a:latin typeface="Geneva"/>
                <a:cs typeface="Geneva"/>
              </a:rPr>
              <a:t>market</a:t>
            </a:r>
            <a:r>
              <a:rPr lang="en-GB" sz="1200" spc="-75" dirty="0">
                <a:solidFill>
                  <a:srgbClr val="052369"/>
                </a:solidFill>
                <a:latin typeface="Geneva"/>
                <a:cs typeface="Geneva"/>
              </a:rPr>
              <a:t> </a:t>
            </a:r>
            <a:r>
              <a:rPr lang="en-GB" sz="1200" spc="-20" dirty="0">
                <a:solidFill>
                  <a:srgbClr val="052369"/>
                </a:solidFill>
                <a:latin typeface="Geneva"/>
                <a:cs typeface="Geneva"/>
              </a:rPr>
              <a:t>share</a:t>
            </a:r>
            <a:r>
              <a:rPr lang="en-GB" sz="1200" spc="-80" dirty="0">
                <a:solidFill>
                  <a:srgbClr val="052369"/>
                </a:solidFill>
                <a:latin typeface="Geneva"/>
                <a:cs typeface="Geneva"/>
              </a:rPr>
              <a:t> </a:t>
            </a:r>
            <a:r>
              <a:rPr lang="en-GB" sz="1200" spc="-10" dirty="0">
                <a:solidFill>
                  <a:srgbClr val="052369"/>
                </a:solidFill>
                <a:latin typeface="Geneva"/>
                <a:cs typeface="Geneva"/>
              </a:rPr>
              <a:t>in</a:t>
            </a:r>
            <a:r>
              <a:rPr lang="en-GB" sz="1200" spc="-80" dirty="0">
                <a:solidFill>
                  <a:srgbClr val="052369"/>
                </a:solidFill>
                <a:latin typeface="Geneva"/>
                <a:cs typeface="Geneva"/>
              </a:rPr>
              <a:t> </a:t>
            </a:r>
            <a:r>
              <a:rPr lang="en-GB" sz="1200" spc="-25" dirty="0">
                <a:solidFill>
                  <a:srgbClr val="052369"/>
                </a:solidFill>
                <a:latin typeface="Geneva"/>
                <a:cs typeface="Geneva"/>
              </a:rPr>
              <a:t>existing</a:t>
            </a:r>
            <a:r>
              <a:rPr lang="en-GB" sz="1200" spc="-75" dirty="0">
                <a:solidFill>
                  <a:srgbClr val="052369"/>
                </a:solidFill>
                <a:latin typeface="Geneva"/>
                <a:cs typeface="Geneva"/>
              </a:rPr>
              <a:t> </a:t>
            </a:r>
            <a:r>
              <a:rPr lang="en-GB" sz="1200" spc="-25" dirty="0">
                <a:solidFill>
                  <a:srgbClr val="052369"/>
                </a:solidFill>
                <a:latin typeface="Geneva"/>
                <a:cs typeface="Geneva"/>
              </a:rPr>
              <a:t>geographic </a:t>
            </a:r>
            <a:r>
              <a:rPr lang="en-GB" sz="1200" spc="-35" dirty="0">
                <a:solidFill>
                  <a:srgbClr val="052369"/>
                </a:solidFill>
                <a:latin typeface="Geneva"/>
                <a:cs typeface="Geneva"/>
              </a:rPr>
              <a:t>markets </a:t>
            </a:r>
            <a:r>
              <a:rPr lang="en-GB" sz="1200" spc="-20" dirty="0">
                <a:solidFill>
                  <a:srgbClr val="052369"/>
                </a:solidFill>
                <a:latin typeface="Geneva"/>
                <a:cs typeface="Geneva"/>
              </a:rPr>
              <a:t>and </a:t>
            </a:r>
            <a:r>
              <a:rPr lang="en-GB" sz="1200" spc="-35" dirty="0">
                <a:solidFill>
                  <a:srgbClr val="052369"/>
                </a:solidFill>
                <a:latin typeface="Geneva"/>
                <a:cs typeface="Geneva"/>
              </a:rPr>
              <a:t>technology </a:t>
            </a:r>
            <a:r>
              <a:rPr lang="en-GB" sz="1200" spc="-25" dirty="0">
                <a:solidFill>
                  <a:srgbClr val="052369"/>
                </a:solidFill>
                <a:latin typeface="Geneva"/>
                <a:cs typeface="Geneva"/>
              </a:rPr>
              <a:t>segments, </a:t>
            </a:r>
            <a:r>
              <a:rPr lang="en-GB" sz="1200" spc="-30" dirty="0">
                <a:solidFill>
                  <a:srgbClr val="052369"/>
                </a:solidFill>
                <a:latin typeface="Geneva"/>
                <a:cs typeface="Geneva"/>
              </a:rPr>
              <a:t>this </a:t>
            </a:r>
            <a:r>
              <a:rPr lang="en-GB" sz="1200" spc="-40" dirty="0">
                <a:solidFill>
                  <a:srgbClr val="052369"/>
                </a:solidFill>
                <a:latin typeface="Geneva"/>
                <a:cs typeface="Geneva"/>
              </a:rPr>
              <a:t>opportunity </a:t>
            </a:r>
            <a:r>
              <a:rPr lang="en-GB" sz="1200" dirty="0">
                <a:solidFill>
                  <a:srgbClr val="052369"/>
                </a:solidFill>
                <a:latin typeface="Geneva"/>
                <a:cs typeface="Geneva"/>
              </a:rPr>
              <a:t>has longevity.</a:t>
            </a:r>
            <a:endParaRPr lang="en-GB" sz="1200" spc="-20" dirty="0">
              <a:solidFill>
                <a:srgbClr val="052369"/>
              </a:solidFill>
              <a:latin typeface="Geneva"/>
              <a:cs typeface="Geneva"/>
            </a:endParaRPr>
          </a:p>
          <a:p>
            <a:pPr marL="12700" marR="5080" algn="just">
              <a:spcBef>
                <a:spcPts val="200"/>
              </a:spcBef>
              <a:buClr>
                <a:srgbClr val="00B050"/>
              </a:buClr>
            </a:pPr>
            <a:endParaRPr lang="en-GB" sz="1200" dirty="0">
              <a:latin typeface="Geneva"/>
              <a:cs typeface="Geneva"/>
            </a:endParaRPr>
          </a:p>
          <a:p>
            <a:pPr marL="15240" marR="28575" algn="just">
              <a:spcBef>
                <a:spcPts val="280"/>
              </a:spcBef>
              <a:buClr>
                <a:srgbClr val="00B050"/>
              </a:buClr>
            </a:pPr>
            <a:endParaRPr lang="en-GB" sz="1200" dirty="0">
              <a:latin typeface="Geneva"/>
              <a:cs typeface="Geneva"/>
            </a:endParaRPr>
          </a:p>
          <a:p>
            <a:pPr marL="187325" marR="32384" indent="-171450" algn="just">
              <a:spcBef>
                <a:spcPts val="285"/>
              </a:spcBef>
              <a:buClr>
                <a:srgbClr val="00B050"/>
              </a:buClr>
              <a:buFont typeface="Wingdings" panose="05000000000000000000" pitchFamily="2" charset="2"/>
              <a:buChar char="§"/>
            </a:pPr>
            <a:r>
              <a:rPr lang="en-GB" sz="1200" spc="-30" dirty="0">
                <a:solidFill>
                  <a:srgbClr val="052369"/>
                </a:solidFill>
                <a:latin typeface="Geneva"/>
                <a:cs typeface="Geneva"/>
              </a:rPr>
              <a:t>We aim to </a:t>
            </a:r>
            <a:r>
              <a:rPr lang="en-GB" sz="1200" spc="-25" dirty="0">
                <a:solidFill>
                  <a:srgbClr val="052369"/>
                </a:solidFill>
                <a:latin typeface="Geneva"/>
                <a:cs typeface="Geneva"/>
              </a:rPr>
              <a:t>expand </a:t>
            </a:r>
            <a:r>
              <a:rPr lang="en-GB" sz="1200" spc="-30" dirty="0">
                <a:solidFill>
                  <a:srgbClr val="052369"/>
                </a:solidFill>
                <a:latin typeface="Geneva"/>
                <a:cs typeface="Geneva"/>
              </a:rPr>
              <a:t>organically, </a:t>
            </a:r>
            <a:r>
              <a:rPr lang="en-GB" sz="1200" spc="-70" dirty="0">
                <a:solidFill>
                  <a:srgbClr val="052369"/>
                </a:solidFill>
                <a:latin typeface="Geneva"/>
                <a:cs typeface="Geneva"/>
              </a:rPr>
              <a:t>by </a:t>
            </a:r>
            <a:r>
              <a:rPr lang="en-GB" sz="1200" spc="-25" dirty="0">
                <a:solidFill>
                  <a:srgbClr val="052369"/>
                </a:solidFill>
                <a:latin typeface="Geneva"/>
                <a:cs typeface="Geneva"/>
              </a:rPr>
              <a:t>replicating existing successful </a:t>
            </a:r>
            <a:r>
              <a:rPr lang="en-GB" sz="1200" spc="-20" dirty="0">
                <a:solidFill>
                  <a:srgbClr val="052369"/>
                </a:solidFill>
                <a:latin typeface="Geneva"/>
                <a:cs typeface="Geneva"/>
              </a:rPr>
              <a:t>assets  </a:t>
            </a:r>
            <a:r>
              <a:rPr lang="en-GB" sz="1200" spc="-40" dirty="0">
                <a:solidFill>
                  <a:srgbClr val="052369"/>
                </a:solidFill>
                <a:latin typeface="Geneva"/>
                <a:cs typeface="Geneva"/>
              </a:rPr>
              <a:t>through </a:t>
            </a:r>
            <a:r>
              <a:rPr lang="en-GB" sz="1200" spc="-20" dirty="0">
                <a:solidFill>
                  <a:srgbClr val="052369"/>
                </a:solidFill>
                <a:latin typeface="Geneva"/>
                <a:cs typeface="Geneva"/>
              </a:rPr>
              <a:t>additional </a:t>
            </a:r>
            <a:r>
              <a:rPr lang="en-GB" sz="1200" spc="-30" dirty="0">
                <a:solidFill>
                  <a:srgbClr val="052369"/>
                </a:solidFill>
                <a:latin typeface="Geneva"/>
                <a:cs typeface="Geneva"/>
              </a:rPr>
              <a:t>greenfield projects </a:t>
            </a:r>
            <a:r>
              <a:rPr lang="en-GB" sz="1200" spc="-15" dirty="0">
                <a:solidFill>
                  <a:srgbClr val="052369"/>
                </a:solidFill>
                <a:latin typeface="Geneva"/>
                <a:cs typeface="Geneva"/>
              </a:rPr>
              <a:t>using </a:t>
            </a:r>
            <a:r>
              <a:rPr lang="en-GB" sz="1200" spc="-25" dirty="0">
                <a:solidFill>
                  <a:srgbClr val="052369"/>
                </a:solidFill>
                <a:latin typeface="Geneva"/>
                <a:cs typeface="Geneva"/>
              </a:rPr>
              <a:t>our </a:t>
            </a:r>
            <a:r>
              <a:rPr lang="en-GB" sz="1200" spc="-40" dirty="0">
                <a:solidFill>
                  <a:srgbClr val="052369"/>
                </a:solidFill>
                <a:latin typeface="Geneva"/>
                <a:cs typeface="Geneva"/>
              </a:rPr>
              <a:t>proven </a:t>
            </a:r>
            <a:r>
              <a:rPr lang="en-GB" sz="1200" spc="-35" dirty="0">
                <a:solidFill>
                  <a:srgbClr val="052369"/>
                </a:solidFill>
                <a:latin typeface="Geneva"/>
                <a:cs typeface="Geneva"/>
              </a:rPr>
              <a:t>technology expertise, </a:t>
            </a:r>
            <a:r>
              <a:rPr lang="en-GB" sz="1200" spc="-15" dirty="0">
                <a:solidFill>
                  <a:srgbClr val="052369"/>
                </a:solidFill>
                <a:latin typeface="Geneva"/>
                <a:cs typeface="Geneva"/>
              </a:rPr>
              <a:t>while </a:t>
            </a:r>
            <a:r>
              <a:rPr lang="en-GB" sz="1200" spc="-10" dirty="0">
                <a:solidFill>
                  <a:srgbClr val="052369"/>
                </a:solidFill>
                <a:latin typeface="Geneva"/>
                <a:cs typeface="Geneva"/>
              </a:rPr>
              <a:t>scaling </a:t>
            </a:r>
            <a:r>
              <a:rPr lang="en-GB" sz="1200" spc="-55" dirty="0">
                <a:solidFill>
                  <a:srgbClr val="052369"/>
                </a:solidFill>
                <a:latin typeface="Geneva"/>
                <a:cs typeface="Geneva"/>
              </a:rPr>
              <a:t>the  </a:t>
            </a:r>
            <a:r>
              <a:rPr lang="en-GB" sz="1200" spc="-20" dirty="0">
                <a:solidFill>
                  <a:srgbClr val="052369"/>
                </a:solidFill>
                <a:latin typeface="Geneva"/>
                <a:cs typeface="Geneva"/>
              </a:rPr>
              <a:t>associated</a:t>
            </a:r>
            <a:r>
              <a:rPr lang="en-GB" sz="1200" spc="-85" dirty="0">
                <a:solidFill>
                  <a:srgbClr val="052369"/>
                </a:solidFill>
                <a:latin typeface="Geneva"/>
                <a:cs typeface="Geneva"/>
              </a:rPr>
              <a:t> </a:t>
            </a:r>
            <a:r>
              <a:rPr lang="en-GB" sz="1200" spc="-15" dirty="0">
                <a:solidFill>
                  <a:srgbClr val="052369"/>
                </a:solidFill>
                <a:latin typeface="Geneva"/>
                <a:cs typeface="Geneva"/>
              </a:rPr>
              <a:t>financial</a:t>
            </a:r>
            <a:r>
              <a:rPr lang="en-GB" sz="1200" spc="-80" dirty="0">
                <a:solidFill>
                  <a:srgbClr val="052369"/>
                </a:solidFill>
                <a:latin typeface="Geneva"/>
                <a:cs typeface="Geneva"/>
              </a:rPr>
              <a:t> </a:t>
            </a:r>
            <a:r>
              <a:rPr lang="en-GB" sz="1200" spc="-20" dirty="0">
                <a:solidFill>
                  <a:srgbClr val="052369"/>
                </a:solidFill>
                <a:latin typeface="Geneva"/>
                <a:cs typeface="Geneva"/>
              </a:rPr>
              <a:t>and</a:t>
            </a:r>
            <a:r>
              <a:rPr lang="en-GB" sz="1200" spc="-85" dirty="0">
                <a:solidFill>
                  <a:srgbClr val="052369"/>
                </a:solidFill>
                <a:latin typeface="Geneva"/>
                <a:cs typeface="Geneva"/>
              </a:rPr>
              <a:t> </a:t>
            </a:r>
            <a:r>
              <a:rPr lang="en-GB" sz="1200" spc="-20" dirty="0">
                <a:solidFill>
                  <a:srgbClr val="052369"/>
                </a:solidFill>
                <a:latin typeface="Geneva"/>
                <a:cs typeface="Geneva"/>
              </a:rPr>
              <a:t>technical</a:t>
            </a:r>
            <a:r>
              <a:rPr lang="en-GB" sz="1200" spc="-80" dirty="0">
                <a:solidFill>
                  <a:srgbClr val="052369"/>
                </a:solidFill>
                <a:latin typeface="Geneva"/>
                <a:cs typeface="Geneva"/>
              </a:rPr>
              <a:t> </a:t>
            </a:r>
            <a:r>
              <a:rPr lang="en-GB" sz="1200" spc="-15" dirty="0">
                <a:solidFill>
                  <a:srgbClr val="052369"/>
                </a:solidFill>
                <a:latin typeface="Geneva"/>
                <a:cs typeface="Geneva"/>
              </a:rPr>
              <a:t>services</a:t>
            </a:r>
            <a:r>
              <a:rPr lang="en-GB" sz="1200" spc="-85" dirty="0">
                <a:solidFill>
                  <a:srgbClr val="052369"/>
                </a:solidFill>
                <a:latin typeface="Geneva"/>
                <a:cs typeface="Geneva"/>
              </a:rPr>
              <a:t> </a:t>
            </a:r>
            <a:r>
              <a:rPr lang="en-GB" sz="1200" spc="-75" dirty="0">
                <a:solidFill>
                  <a:srgbClr val="052369"/>
                </a:solidFill>
                <a:latin typeface="Geneva"/>
                <a:cs typeface="Geneva"/>
              </a:rPr>
              <a:t>to</a:t>
            </a:r>
            <a:r>
              <a:rPr lang="en-GB" sz="1200" spc="-80" dirty="0">
                <a:solidFill>
                  <a:srgbClr val="052369"/>
                </a:solidFill>
                <a:latin typeface="Geneva"/>
                <a:cs typeface="Geneva"/>
              </a:rPr>
              <a:t> </a:t>
            </a:r>
            <a:r>
              <a:rPr lang="en-GB" sz="1200" spc="-55" dirty="0">
                <a:solidFill>
                  <a:srgbClr val="052369"/>
                </a:solidFill>
                <a:latin typeface="Geneva"/>
                <a:cs typeface="Geneva"/>
              </a:rPr>
              <a:t>the  </a:t>
            </a:r>
            <a:r>
              <a:rPr lang="en-GB" sz="1200" spc="-10" dirty="0">
                <a:solidFill>
                  <a:srgbClr val="052369"/>
                </a:solidFill>
                <a:latin typeface="Geneva"/>
                <a:cs typeface="Geneva"/>
              </a:rPr>
              <a:t>same</a:t>
            </a:r>
            <a:r>
              <a:rPr lang="en-GB" sz="1200" spc="-85" dirty="0">
                <a:solidFill>
                  <a:srgbClr val="052369"/>
                </a:solidFill>
                <a:latin typeface="Geneva"/>
                <a:cs typeface="Geneva"/>
              </a:rPr>
              <a:t> </a:t>
            </a:r>
            <a:r>
              <a:rPr lang="en-GB" sz="1200" spc="-50" dirty="0">
                <a:solidFill>
                  <a:srgbClr val="052369"/>
                </a:solidFill>
                <a:latin typeface="Geneva"/>
                <a:cs typeface="Geneva"/>
              </a:rPr>
              <a:t>extent</a:t>
            </a:r>
          </a:p>
          <a:p>
            <a:pPr marL="15875" marR="32384" algn="just">
              <a:spcBef>
                <a:spcPts val="285"/>
              </a:spcBef>
              <a:buClr>
                <a:srgbClr val="00B050"/>
              </a:buClr>
            </a:pPr>
            <a:endParaRPr lang="en-GB" sz="1200" spc="-50" dirty="0">
              <a:solidFill>
                <a:srgbClr val="052369"/>
              </a:solidFill>
              <a:latin typeface="Geneva"/>
              <a:cs typeface="Geneva"/>
            </a:endParaRPr>
          </a:p>
          <a:p>
            <a:pPr marL="187325" marR="32384" indent="-171450" algn="just">
              <a:spcBef>
                <a:spcPts val="285"/>
              </a:spcBef>
              <a:buClr>
                <a:srgbClr val="00B050"/>
              </a:buClr>
              <a:buFont typeface="Wingdings" panose="05000000000000000000" pitchFamily="2" charset="2"/>
              <a:buChar char="§"/>
            </a:pPr>
            <a:r>
              <a:rPr lang="en-GB" sz="1200" spc="-35" dirty="0">
                <a:solidFill>
                  <a:srgbClr val="052369"/>
                </a:solidFill>
                <a:latin typeface="Geneva"/>
                <a:cs typeface="Geneva"/>
              </a:rPr>
              <a:t>The </a:t>
            </a:r>
            <a:r>
              <a:rPr lang="en-GB" sz="1200" spc="-25" dirty="0">
                <a:solidFill>
                  <a:srgbClr val="052369"/>
                </a:solidFill>
                <a:latin typeface="Geneva"/>
                <a:cs typeface="Geneva"/>
              </a:rPr>
              <a:t>Group </a:t>
            </a:r>
            <a:r>
              <a:rPr lang="en-GB" sz="1200" spc="-15" dirty="0">
                <a:solidFill>
                  <a:srgbClr val="052369"/>
                </a:solidFill>
                <a:latin typeface="Geneva"/>
                <a:cs typeface="Geneva"/>
              </a:rPr>
              <a:t>has a </a:t>
            </a:r>
            <a:r>
              <a:rPr lang="en-GB" sz="1200" spc="-45" dirty="0">
                <a:solidFill>
                  <a:srgbClr val="052369"/>
                </a:solidFill>
                <a:latin typeface="Geneva"/>
                <a:cs typeface="Geneva"/>
              </a:rPr>
              <a:t>proven </a:t>
            </a:r>
            <a:r>
              <a:rPr lang="en-GB" sz="1200" spc="-40" dirty="0">
                <a:solidFill>
                  <a:srgbClr val="052369"/>
                </a:solidFill>
                <a:latin typeface="Geneva"/>
                <a:cs typeface="Geneva"/>
              </a:rPr>
              <a:t>track  </a:t>
            </a:r>
            <a:r>
              <a:rPr lang="en-GB" sz="1200" spc="-35" dirty="0">
                <a:solidFill>
                  <a:srgbClr val="052369"/>
                </a:solidFill>
                <a:latin typeface="Geneva"/>
                <a:cs typeface="Geneva"/>
              </a:rPr>
              <a:t>record</a:t>
            </a:r>
            <a:r>
              <a:rPr lang="en-GB" sz="1200" spc="-85" dirty="0">
                <a:solidFill>
                  <a:srgbClr val="052369"/>
                </a:solidFill>
                <a:latin typeface="Geneva"/>
                <a:cs typeface="Geneva"/>
              </a:rPr>
              <a:t> </a:t>
            </a:r>
            <a:r>
              <a:rPr lang="en-GB" sz="1200" spc="-45" dirty="0">
                <a:solidFill>
                  <a:srgbClr val="052369"/>
                </a:solidFill>
                <a:latin typeface="Geneva"/>
                <a:cs typeface="Geneva"/>
              </a:rPr>
              <a:t>of</a:t>
            </a:r>
            <a:r>
              <a:rPr lang="en-GB" sz="1200" spc="-80" dirty="0">
                <a:solidFill>
                  <a:srgbClr val="052369"/>
                </a:solidFill>
                <a:latin typeface="Geneva"/>
                <a:cs typeface="Geneva"/>
              </a:rPr>
              <a:t> </a:t>
            </a:r>
            <a:r>
              <a:rPr lang="en-GB" sz="1200" spc="-35" dirty="0">
                <a:solidFill>
                  <a:srgbClr val="052369"/>
                </a:solidFill>
                <a:latin typeface="Geneva"/>
                <a:cs typeface="Geneva"/>
              </a:rPr>
              <a:t>developing,</a:t>
            </a:r>
            <a:r>
              <a:rPr lang="en-GB" sz="1200" spc="-80" dirty="0">
                <a:solidFill>
                  <a:srgbClr val="052369"/>
                </a:solidFill>
                <a:latin typeface="Geneva"/>
                <a:cs typeface="Geneva"/>
              </a:rPr>
              <a:t> </a:t>
            </a:r>
            <a:r>
              <a:rPr lang="en-GB" sz="1200" spc="-25" dirty="0">
                <a:solidFill>
                  <a:srgbClr val="052369"/>
                </a:solidFill>
                <a:latin typeface="Geneva"/>
                <a:cs typeface="Geneva"/>
              </a:rPr>
              <a:t>financing,</a:t>
            </a:r>
            <a:r>
              <a:rPr lang="en-GB" sz="1200" spc="-80" dirty="0">
                <a:solidFill>
                  <a:srgbClr val="052369"/>
                </a:solidFill>
                <a:latin typeface="Geneva"/>
                <a:cs typeface="Geneva"/>
              </a:rPr>
              <a:t> </a:t>
            </a:r>
            <a:r>
              <a:rPr lang="en-GB" sz="1200" spc="-30" dirty="0">
                <a:solidFill>
                  <a:srgbClr val="052369"/>
                </a:solidFill>
                <a:latin typeface="Geneva"/>
                <a:cs typeface="Geneva"/>
              </a:rPr>
              <a:t>constructing</a:t>
            </a:r>
            <a:r>
              <a:rPr lang="en-GB" sz="1200" spc="-85" dirty="0">
                <a:solidFill>
                  <a:srgbClr val="052369"/>
                </a:solidFill>
                <a:latin typeface="Geneva"/>
                <a:cs typeface="Geneva"/>
              </a:rPr>
              <a:t> </a:t>
            </a:r>
            <a:r>
              <a:rPr lang="en-GB" sz="1200" spc="-20" dirty="0">
                <a:solidFill>
                  <a:srgbClr val="052369"/>
                </a:solidFill>
                <a:latin typeface="Geneva"/>
                <a:cs typeface="Geneva"/>
              </a:rPr>
              <a:t>and </a:t>
            </a:r>
            <a:r>
              <a:rPr lang="en-GB" sz="1200" spc="-30" dirty="0">
                <a:solidFill>
                  <a:srgbClr val="052369"/>
                </a:solidFill>
                <a:latin typeface="Geneva"/>
                <a:cs typeface="Geneva"/>
              </a:rPr>
              <a:t>operating</a:t>
            </a:r>
            <a:r>
              <a:rPr lang="en-GB" sz="1200" spc="-80" dirty="0">
                <a:solidFill>
                  <a:srgbClr val="052369"/>
                </a:solidFill>
                <a:latin typeface="Geneva"/>
                <a:cs typeface="Geneva"/>
              </a:rPr>
              <a:t> </a:t>
            </a:r>
            <a:r>
              <a:rPr lang="en-GB" sz="1200" spc="-10" dirty="0">
                <a:solidFill>
                  <a:srgbClr val="052369"/>
                </a:solidFill>
                <a:latin typeface="Geneva"/>
                <a:cs typeface="Geneva"/>
              </a:rPr>
              <a:t>in</a:t>
            </a:r>
            <a:r>
              <a:rPr lang="en-GB" sz="1200" spc="-80" dirty="0">
                <a:solidFill>
                  <a:srgbClr val="052369"/>
                </a:solidFill>
                <a:latin typeface="Geneva"/>
                <a:cs typeface="Geneva"/>
              </a:rPr>
              <a:t> </a:t>
            </a:r>
            <a:r>
              <a:rPr lang="en-GB" sz="1200" spc="-25" dirty="0">
                <a:solidFill>
                  <a:srgbClr val="052369"/>
                </a:solidFill>
                <a:latin typeface="Geneva"/>
                <a:cs typeface="Geneva"/>
              </a:rPr>
              <a:t>its</a:t>
            </a:r>
            <a:r>
              <a:rPr lang="en-GB" sz="1200" spc="-80" dirty="0">
                <a:solidFill>
                  <a:srgbClr val="052369"/>
                </a:solidFill>
                <a:latin typeface="Geneva"/>
                <a:cs typeface="Geneva"/>
              </a:rPr>
              <a:t> </a:t>
            </a:r>
            <a:r>
              <a:rPr lang="en-GB" sz="1200" spc="-25" dirty="0">
                <a:solidFill>
                  <a:srgbClr val="052369"/>
                </a:solidFill>
                <a:latin typeface="Geneva"/>
                <a:cs typeface="Geneva"/>
              </a:rPr>
              <a:t>existing</a:t>
            </a:r>
            <a:r>
              <a:rPr lang="en-GB" sz="1200" spc="-80" dirty="0">
                <a:solidFill>
                  <a:srgbClr val="052369"/>
                </a:solidFill>
                <a:latin typeface="Geneva"/>
                <a:cs typeface="Geneva"/>
              </a:rPr>
              <a:t> </a:t>
            </a:r>
            <a:r>
              <a:rPr lang="en-GB" sz="1200" spc="-25" dirty="0">
                <a:solidFill>
                  <a:srgbClr val="052369"/>
                </a:solidFill>
                <a:latin typeface="Geneva"/>
                <a:cs typeface="Geneva"/>
              </a:rPr>
              <a:t>geographic</a:t>
            </a:r>
            <a:r>
              <a:rPr lang="en-GB" sz="1200" spc="-80" dirty="0">
                <a:solidFill>
                  <a:srgbClr val="052369"/>
                </a:solidFill>
                <a:latin typeface="Geneva"/>
                <a:cs typeface="Geneva"/>
              </a:rPr>
              <a:t> </a:t>
            </a:r>
            <a:r>
              <a:rPr lang="en-GB" sz="1200" spc="-35" dirty="0">
                <a:solidFill>
                  <a:srgbClr val="052369"/>
                </a:solidFill>
                <a:latin typeface="Geneva"/>
                <a:cs typeface="Geneva"/>
              </a:rPr>
              <a:t>markets</a:t>
            </a:r>
            <a:r>
              <a:rPr lang="en-GB" sz="1200" spc="-80" dirty="0">
                <a:solidFill>
                  <a:srgbClr val="052369"/>
                </a:solidFill>
                <a:latin typeface="Geneva"/>
                <a:cs typeface="Geneva"/>
              </a:rPr>
              <a:t> </a:t>
            </a:r>
            <a:r>
              <a:rPr lang="en-GB" sz="1200" spc="-20" dirty="0">
                <a:solidFill>
                  <a:srgbClr val="052369"/>
                </a:solidFill>
                <a:latin typeface="Geneva"/>
                <a:cs typeface="Geneva"/>
              </a:rPr>
              <a:t>and </a:t>
            </a:r>
            <a:r>
              <a:rPr lang="en-GB" sz="1200" spc="-35" dirty="0">
                <a:solidFill>
                  <a:srgbClr val="052369"/>
                </a:solidFill>
                <a:latin typeface="Geneva"/>
                <a:cs typeface="Geneva"/>
              </a:rPr>
              <a:t>technology</a:t>
            </a:r>
            <a:r>
              <a:rPr lang="en-GB" sz="1200" spc="-85" dirty="0">
                <a:solidFill>
                  <a:srgbClr val="052369"/>
                </a:solidFill>
                <a:latin typeface="Geneva"/>
                <a:cs typeface="Geneva"/>
              </a:rPr>
              <a:t> </a:t>
            </a:r>
            <a:r>
              <a:rPr lang="en-GB" sz="1200" spc="-30" dirty="0">
                <a:solidFill>
                  <a:srgbClr val="052369"/>
                </a:solidFill>
                <a:latin typeface="Geneva"/>
                <a:cs typeface="Geneva"/>
              </a:rPr>
              <a:t>segments</a:t>
            </a:r>
          </a:p>
          <a:p>
            <a:pPr marL="15875" marR="32384" algn="just">
              <a:spcBef>
                <a:spcPts val="285"/>
              </a:spcBef>
              <a:buClr>
                <a:srgbClr val="00B050"/>
              </a:buClr>
            </a:pPr>
            <a:endParaRPr lang="en-GB" sz="1200" dirty="0">
              <a:latin typeface="Geneva"/>
              <a:cs typeface="Geneva"/>
            </a:endParaRPr>
          </a:p>
          <a:p>
            <a:pPr marL="187325" marR="159385" indent="-171450" algn="just">
              <a:spcBef>
                <a:spcPts val="285"/>
              </a:spcBef>
              <a:buClr>
                <a:srgbClr val="00B050"/>
              </a:buClr>
              <a:buFont typeface="Wingdings" panose="05000000000000000000" pitchFamily="2" charset="2"/>
              <a:buChar char="§"/>
            </a:pPr>
            <a:r>
              <a:rPr lang="en-GB" sz="1200" spc="-70" dirty="0">
                <a:solidFill>
                  <a:srgbClr val="052369"/>
                </a:solidFill>
                <a:latin typeface="Geneva"/>
                <a:cs typeface="Geneva"/>
              </a:rPr>
              <a:t>To </a:t>
            </a:r>
            <a:r>
              <a:rPr lang="en-GB" sz="1200" spc="-30" dirty="0">
                <a:solidFill>
                  <a:srgbClr val="052369"/>
                </a:solidFill>
                <a:latin typeface="Geneva"/>
                <a:cs typeface="Geneva"/>
              </a:rPr>
              <a:t>support and balance our</a:t>
            </a:r>
            <a:r>
              <a:rPr lang="en-GB" sz="1200" spc="-25" dirty="0">
                <a:solidFill>
                  <a:srgbClr val="052369"/>
                </a:solidFill>
                <a:latin typeface="Geneva"/>
                <a:cs typeface="Geneva"/>
              </a:rPr>
              <a:t> </a:t>
            </a:r>
            <a:r>
              <a:rPr lang="en-GB" sz="1200" spc="-20" dirty="0">
                <a:solidFill>
                  <a:srgbClr val="052369"/>
                </a:solidFill>
                <a:latin typeface="Geneva"/>
                <a:cs typeface="Geneva"/>
              </a:rPr>
              <a:t>organic </a:t>
            </a:r>
            <a:r>
              <a:rPr lang="en-GB" sz="1200" spc="-40" dirty="0">
                <a:solidFill>
                  <a:srgbClr val="052369"/>
                </a:solidFill>
                <a:latin typeface="Geneva"/>
                <a:cs typeface="Geneva"/>
              </a:rPr>
              <a:t>growth </a:t>
            </a:r>
            <a:r>
              <a:rPr lang="en-GB" sz="1200" spc="-20" dirty="0">
                <a:solidFill>
                  <a:srgbClr val="052369"/>
                </a:solidFill>
                <a:latin typeface="Geneva"/>
                <a:cs typeface="Geneva"/>
              </a:rPr>
              <a:t>ambitions </a:t>
            </a:r>
            <a:r>
              <a:rPr lang="en-GB" sz="1200" spc="-55" dirty="0">
                <a:solidFill>
                  <a:srgbClr val="052369"/>
                </a:solidFill>
                <a:latin typeface="Geneva"/>
                <a:cs typeface="Geneva"/>
              </a:rPr>
              <a:t>we</a:t>
            </a:r>
            <a:r>
              <a:rPr lang="en-GB" sz="1200" spc="-85" dirty="0">
                <a:solidFill>
                  <a:srgbClr val="052369"/>
                </a:solidFill>
                <a:latin typeface="Geneva"/>
                <a:cs typeface="Geneva"/>
              </a:rPr>
              <a:t> </a:t>
            </a:r>
            <a:r>
              <a:rPr lang="en-GB" sz="1200" dirty="0">
                <a:solidFill>
                  <a:srgbClr val="052369"/>
                </a:solidFill>
                <a:latin typeface="Geneva"/>
                <a:cs typeface="Geneva"/>
              </a:rPr>
              <a:t>will</a:t>
            </a:r>
            <a:r>
              <a:rPr lang="en-GB" sz="1200" spc="-80" dirty="0">
                <a:solidFill>
                  <a:srgbClr val="052369"/>
                </a:solidFill>
                <a:latin typeface="Geneva"/>
                <a:cs typeface="Geneva"/>
              </a:rPr>
              <a:t> </a:t>
            </a:r>
            <a:r>
              <a:rPr lang="en-GB" sz="1200" spc="-15" dirty="0">
                <a:solidFill>
                  <a:srgbClr val="052369"/>
                </a:solidFill>
                <a:latin typeface="Geneva"/>
                <a:cs typeface="Geneva"/>
              </a:rPr>
              <a:t>also</a:t>
            </a:r>
            <a:r>
              <a:rPr lang="en-GB" sz="1200" spc="-95" dirty="0">
                <a:solidFill>
                  <a:srgbClr val="052369"/>
                </a:solidFill>
                <a:latin typeface="Geneva"/>
                <a:cs typeface="Geneva"/>
              </a:rPr>
              <a:t> </a:t>
            </a:r>
            <a:r>
              <a:rPr lang="en-GB" sz="1200" spc="-35" dirty="0">
                <a:solidFill>
                  <a:srgbClr val="052369"/>
                </a:solidFill>
                <a:latin typeface="Geneva"/>
                <a:cs typeface="Geneva"/>
              </a:rPr>
              <a:t>continuously</a:t>
            </a:r>
            <a:r>
              <a:rPr lang="en-GB" sz="1200" spc="-95" dirty="0">
                <a:solidFill>
                  <a:srgbClr val="052369"/>
                </a:solidFill>
                <a:latin typeface="Geneva"/>
                <a:cs typeface="Geneva"/>
              </a:rPr>
              <a:t> </a:t>
            </a:r>
            <a:r>
              <a:rPr lang="en-GB" sz="1200" spc="-10" dirty="0">
                <a:solidFill>
                  <a:srgbClr val="052369"/>
                </a:solidFill>
                <a:latin typeface="Geneva"/>
                <a:cs typeface="Geneva"/>
              </a:rPr>
              <a:t>assess</a:t>
            </a:r>
            <a:r>
              <a:rPr lang="en-GB" sz="1200" spc="-95" dirty="0">
                <a:solidFill>
                  <a:srgbClr val="052369"/>
                </a:solidFill>
                <a:latin typeface="Geneva"/>
                <a:cs typeface="Geneva"/>
              </a:rPr>
              <a:t> </a:t>
            </a:r>
            <a:r>
              <a:rPr lang="en-GB" sz="1200" spc="-25" dirty="0">
                <a:solidFill>
                  <a:srgbClr val="052369"/>
                </a:solidFill>
                <a:latin typeface="Geneva"/>
                <a:cs typeface="Geneva"/>
              </a:rPr>
              <a:t>and</a:t>
            </a:r>
            <a:r>
              <a:rPr lang="en-GB" sz="1200" spc="-95" dirty="0">
                <a:solidFill>
                  <a:srgbClr val="052369"/>
                </a:solidFill>
                <a:latin typeface="Geneva"/>
                <a:cs typeface="Geneva"/>
              </a:rPr>
              <a:t> </a:t>
            </a:r>
            <a:r>
              <a:rPr lang="en-GB" sz="1200" spc="-30" dirty="0">
                <a:solidFill>
                  <a:srgbClr val="052369"/>
                </a:solidFill>
                <a:latin typeface="Geneva"/>
                <a:cs typeface="Geneva"/>
              </a:rPr>
              <a:t>pursue  </a:t>
            </a:r>
            <a:r>
              <a:rPr lang="en-GB" sz="1200" spc="-15" dirty="0">
                <a:solidFill>
                  <a:srgbClr val="052369"/>
                </a:solidFill>
                <a:latin typeface="Geneva"/>
                <a:cs typeface="Geneva"/>
              </a:rPr>
              <a:t>M&amp;A</a:t>
            </a:r>
            <a:r>
              <a:rPr lang="en-GB" sz="1200" spc="-100" dirty="0">
                <a:solidFill>
                  <a:srgbClr val="052369"/>
                </a:solidFill>
                <a:latin typeface="Geneva"/>
                <a:cs typeface="Geneva"/>
              </a:rPr>
              <a:t> </a:t>
            </a:r>
            <a:r>
              <a:rPr lang="en-GB" sz="1200" spc="-35" dirty="0">
                <a:solidFill>
                  <a:srgbClr val="052369"/>
                </a:solidFill>
                <a:latin typeface="Geneva"/>
                <a:cs typeface="Geneva"/>
              </a:rPr>
              <a:t>opportunities</a:t>
            </a:r>
            <a:r>
              <a:rPr lang="en-GB" sz="1200" spc="-80" dirty="0">
                <a:solidFill>
                  <a:srgbClr val="052369"/>
                </a:solidFill>
                <a:latin typeface="Geneva"/>
                <a:cs typeface="Geneva"/>
              </a:rPr>
              <a:t> </a:t>
            </a:r>
            <a:r>
              <a:rPr lang="en-GB" sz="1200" spc="-55" dirty="0">
                <a:solidFill>
                  <a:srgbClr val="052369"/>
                </a:solidFill>
                <a:latin typeface="Geneva"/>
                <a:cs typeface="Geneva"/>
              </a:rPr>
              <a:t>at</a:t>
            </a:r>
            <a:r>
              <a:rPr lang="en-GB" sz="1200" spc="-80" dirty="0">
                <a:solidFill>
                  <a:srgbClr val="052369"/>
                </a:solidFill>
                <a:latin typeface="Geneva"/>
                <a:cs typeface="Geneva"/>
              </a:rPr>
              <a:t> </a:t>
            </a:r>
            <a:r>
              <a:rPr lang="en-GB" sz="1200" spc="-55" dirty="0">
                <a:solidFill>
                  <a:srgbClr val="052369"/>
                </a:solidFill>
                <a:latin typeface="Geneva"/>
                <a:cs typeface="Geneva"/>
              </a:rPr>
              <a:t>the</a:t>
            </a:r>
            <a:r>
              <a:rPr lang="en-GB" sz="1200" spc="-85" dirty="0">
                <a:solidFill>
                  <a:srgbClr val="052369"/>
                </a:solidFill>
                <a:latin typeface="Geneva"/>
                <a:cs typeface="Geneva"/>
              </a:rPr>
              <a:t> </a:t>
            </a:r>
            <a:r>
              <a:rPr lang="en-GB" sz="1200" spc="-5" dirty="0">
                <a:solidFill>
                  <a:srgbClr val="052369"/>
                </a:solidFill>
                <a:latin typeface="Geneva"/>
                <a:cs typeface="Geneva"/>
              </a:rPr>
              <a:t>local</a:t>
            </a:r>
            <a:r>
              <a:rPr lang="en-GB" sz="1200" spc="-80" dirty="0">
                <a:solidFill>
                  <a:srgbClr val="052369"/>
                </a:solidFill>
                <a:latin typeface="Geneva"/>
                <a:cs typeface="Geneva"/>
              </a:rPr>
              <a:t> </a:t>
            </a:r>
            <a:r>
              <a:rPr lang="en-GB" sz="1200" spc="-30" dirty="0">
                <a:solidFill>
                  <a:srgbClr val="052369"/>
                </a:solidFill>
                <a:latin typeface="Geneva"/>
                <a:cs typeface="Geneva"/>
              </a:rPr>
              <a:t>level</a:t>
            </a:r>
            <a:endParaRPr lang="en-GB" sz="1200" dirty="0">
              <a:latin typeface="Geneva"/>
              <a:cs typeface="Geneva"/>
            </a:endParaRPr>
          </a:p>
        </p:txBody>
      </p:sp>
      <p:sp>
        <p:nvSpPr>
          <p:cNvPr id="31" name="object 31"/>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32" name="object 32"/>
          <p:cNvSpPr txBox="1"/>
          <p:nvPr/>
        </p:nvSpPr>
        <p:spPr>
          <a:xfrm>
            <a:off x="12024379" y="6680253"/>
            <a:ext cx="125730" cy="132080"/>
          </a:xfrm>
          <a:prstGeom prst="rect">
            <a:avLst/>
          </a:prstGeom>
        </p:spPr>
        <p:txBody>
          <a:bodyPr vert="horz" wrap="square" lIns="0" tIns="12700" rIns="0" bIns="0" rtlCol="0">
            <a:spAutoFit/>
          </a:bodyPr>
          <a:lstStyle/>
          <a:p>
            <a:pPr marL="12700">
              <a:lnSpc>
                <a:spcPct val="100000"/>
              </a:lnSpc>
              <a:spcBef>
                <a:spcPts val="100"/>
              </a:spcBef>
            </a:pPr>
            <a:r>
              <a:rPr sz="700" spc="-75">
                <a:solidFill>
                  <a:srgbClr val="00E300"/>
                </a:solidFill>
                <a:latin typeface="Geneva"/>
                <a:cs typeface="Geneva"/>
              </a:rPr>
              <a:t>17</a:t>
            </a:r>
            <a:endParaRPr sz="700">
              <a:latin typeface="Geneva"/>
              <a:cs typeface="Geneva"/>
            </a:endParaRPr>
          </a:p>
        </p:txBody>
      </p:sp>
      <p:grpSp>
        <p:nvGrpSpPr>
          <p:cNvPr id="9" name="Group 8">
            <a:extLst>
              <a:ext uri="{FF2B5EF4-FFF2-40B4-BE49-F238E27FC236}">
                <a16:creationId xmlns:a16="http://schemas.microsoft.com/office/drawing/2014/main" id="{67845E31-A10B-FA07-CAE2-C164950E68A5}"/>
              </a:ext>
            </a:extLst>
          </p:cNvPr>
          <p:cNvGrpSpPr/>
          <p:nvPr/>
        </p:nvGrpSpPr>
        <p:grpSpPr>
          <a:xfrm>
            <a:off x="11635318" y="353086"/>
            <a:ext cx="350379" cy="418402"/>
            <a:chOff x="11482918" y="200686"/>
            <a:chExt cx="350379" cy="418402"/>
          </a:xfrm>
        </p:grpSpPr>
        <p:sp>
          <p:nvSpPr>
            <p:cNvPr id="10" name="object 3">
              <a:extLst>
                <a:ext uri="{FF2B5EF4-FFF2-40B4-BE49-F238E27FC236}">
                  <a16:creationId xmlns:a16="http://schemas.microsoft.com/office/drawing/2014/main" id="{91AE8176-BF0A-285F-DAF8-4233E88AE1F9}"/>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11" name="object 4">
              <a:extLst>
                <a:ext uri="{FF2B5EF4-FFF2-40B4-BE49-F238E27FC236}">
                  <a16:creationId xmlns:a16="http://schemas.microsoft.com/office/drawing/2014/main" id="{EE479985-48E0-382B-E9B3-FF9301132C58}"/>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12" name="object 5">
              <a:extLst>
                <a:ext uri="{FF2B5EF4-FFF2-40B4-BE49-F238E27FC236}">
                  <a16:creationId xmlns:a16="http://schemas.microsoft.com/office/drawing/2014/main" id="{6A97F360-0B68-646F-04F2-50805595E6C7}"/>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4" name="object 6">
              <a:extLst>
                <a:ext uri="{FF2B5EF4-FFF2-40B4-BE49-F238E27FC236}">
                  <a16:creationId xmlns:a16="http://schemas.microsoft.com/office/drawing/2014/main" id="{0AA0DE28-4263-7392-5104-A9E94978C1AC}"/>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1603025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951BE-90EB-B248-D24F-B6A4FF7F0CE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8D5A397-D3EF-AD70-F862-D29E0019C5A1}"/>
              </a:ext>
            </a:extLst>
          </p:cNvPr>
          <p:cNvSpPr txBox="1"/>
          <p:nvPr/>
        </p:nvSpPr>
        <p:spPr>
          <a:xfrm>
            <a:off x="347300" y="298654"/>
            <a:ext cx="6745316" cy="228268"/>
          </a:xfrm>
          <a:prstGeom prst="rect">
            <a:avLst/>
          </a:prstGeom>
        </p:spPr>
        <p:txBody>
          <a:bodyPr vert="horz" wrap="square" lIns="0" tIns="12700" rIns="0" bIns="0" rtlCol="0">
            <a:spAutoFit/>
          </a:bodyPr>
          <a:lstStyle/>
          <a:p>
            <a:pPr marL="12700">
              <a:lnSpc>
                <a:spcPct val="100000"/>
              </a:lnSpc>
              <a:spcBef>
                <a:spcPts val="100"/>
              </a:spcBef>
            </a:pPr>
            <a:r>
              <a:rPr lang="en-GB" sz="1400" b="1" spc="-25">
                <a:solidFill>
                  <a:srgbClr val="052369"/>
                </a:solidFill>
                <a:latin typeface="Arial"/>
                <a:cs typeface="Arial"/>
              </a:rPr>
              <a:t>Four strategic pillars</a:t>
            </a:r>
            <a:r>
              <a:rPr lang="en-GB" sz="1400" b="1" spc="-40">
                <a:solidFill>
                  <a:srgbClr val="00E300"/>
                </a:solidFill>
                <a:latin typeface="Arial"/>
                <a:cs typeface="Arial"/>
              </a:rPr>
              <a:t>.</a:t>
            </a:r>
            <a:endParaRPr sz="1400">
              <a:latin typeface="Arial"/>
              <a:cs typeface="Arial"/>
            </a:endParaRPr>
          </a:p>
        </p:txBody>
      </p:sp>
      <p:grpSp>
        <p:nvGrpSpPr>
          <p:cNvPr id="8" name="Group 7">
            <a:extLst>
              <a:ext uri="{FF2B5EF4-FFF2-40B4-BE49-F238E27FC236}">
                <a16:creationId xmlns:a16="http://schemas.microsoft.com/office/drawing/2014/main" id="{82634C0C-3699-957C-F17D-AC8A56793401}"/>
              </a:ext>
            </a:extLst>
          </p:cNvPr>
          <p:cNvGrpSpPr/>
          <p:nvPr/>
        </p:nvGrpSpPr>
        <p:grpSpPr>
          <a:xfrm>
            <a:off x="296726" y="1672389"/>
            <a:ext cx="3384937" cy="3916279"/>
            <a:chOff x="11482918" y="200686"/>
            <a:chExt cx="350379" cy="418402"/>
          </a:xfrm>
        </p:grpSpPr>
        <p:sp>
          <p:nvSpPr>
            <p:cNvPr id="3" name="object 3">
              <a:extLst>
                <a:ext uri="{FF2B5EF4-FFF2-40B4-BE49-F238E27FC236}">
                  <a16:creationId xmlns:a16="http://schemas.microsoft.com/office/drawing/2014/main" id="{BB945638-1E56-175A-72C5-DEB77FC00197}"/>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4" name="object 4">
              <a:extLst>
                <a:ext uri="{FF2B5EF4-FFF2-40B4-BE49-F238E27FC236}">
                  <a16:creationId xmlns:a16="http://schemas.microsoft.com/office/drawing/2014/main" id="{7141880E-FB03-8FF6-1433-30C40B111ACB}"/>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5" name="object 5">
              <a:extLst>
                <a:ext uri="{FF2B5EF4-FFF2-40B4-BE49-F238E27FC236}">
                  <a16:creationId xmlns:a16="http://schemas.microsoft.com/office/drawing/2014/main" id="{D7342409-35CA-C3D4-80AE-B77B4751E8FF}"/>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6" name="object 6">
              <a:extLst>
                <a:ext uri="{FF2B5EF4-FFF2-40B4-BE49-F238E27FC236}">
                  <a16:creationId xmlns:a16="http://schemas.microsoft.com/office/drawing/2014/main" id="{02D778FF-C0F6-A41D-C3BB-6DC70E1735F2}"/>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7" name="object 7">
            <a:extLst>
              <a:ext uri="{FF2B5EF4-FFF2-40B4-BE49-F238E27FC236}">
                <a16:creationId xmlns:a16="http://schemas.microsoft.com/office/drawing/2014/main" id="{27636E20-EE35-44EE-1C96-3923A1BF5FBD}"/>
              </a:ext>
            </a:extLst>
          </p:cNvPr>
          <p:cNvSpPr txBox="1"/>
          <p:nvPr/>
        </p:nvSpPr>
        <p:spPr>
          <a:xfrm>
            <a:off x="1425743" y="3050242"/>
            <a:ext cx="2995698" cy="948978"/>
          </a:xfrm>
          <a:prstGeom prst="rect">
            <a:avLst/>
          </a:prstGeom>
        </p:spPr>
        <p:txBody>
          <a:bodyPr vert="horz" wrap="square" lIns="0" tIns="12700" rIns="0" bIns="0" rtlCol="0" anchor="t">
            <a:spAutoFit/>
          </a:bodyPr>
          <a:lstStyle/>
          <a:p>
            <a:pPr marL="12700" marR="5080">
              <a:spcBef>
                <a:spcPts val="100"/>
              </a:spcBef>
            </a:pPr>
            <a:endParaRPr lang="en-US" sz="1200" b="1" spc="-20">
              <a:solidFill>
                <a:srgbClr val="052369"/>
              </a:solidFill>
              <a:latin typeface="Arial"/>
              <a:cs typeface="Arial"/>
            </a:endParaRPr>
          </a:p>
          <a:p>
            <a:pPr marL="12700" marR="5080">
              <a:spcBef>
                <a:spcPts val="100"/>
              </a:spcBef>
            </a:pPr>
            <a:r>
              <a:rPr lang="en-US" sz="1600" b="1" spc="-25">
                <a:solidFill>
                  <a:srgbClr val="052369"/>
                </a:solidFill>
                <a:latin typeface="Arial"/>
                <a:cs typeface="Arial"/>
              </a:rPr>
              <a:t>1. Drive market share in existing geographic  markets and technology segments</a:t>
            </a:r>
            <a:endParaRPr lang="en-US" sz="1600">
              <a:solidFill>
                <a:srgbClr val="052369"/>
              </a:solidFill>
              <a:latin typeface="Arial"/>
              <a:cs typeface="Arial"/>
            </a:endParaRPr>
          </a:p>
        </p:txBody>
      </p:sp>
      <p:sp>
        <p:nvSpPr>
          <p:cNvPr id="13" name="object 13">
            <a:extLst>
              <a:ext uri="{FF2B5EF4-FFF2-40B4-BE49-F238E27FC236}">
                <a16:creationId xmlns:a16="http://schemas.microsoft.com/office/drawing/2014/main" id="{F2FF1884-0386-CF55-75C7-EF37BD47B519}"/>
              </a:ext>
            </a:extLst>
          </p:cNvPr>
          <p:cNvSpPr txBox="1"/>
          <p:nvPr/>
        </p:nvSpPr>
        <p:spPr>
          <a:xfrm>
            <a:off x="4254414" y="2087607"/>
            <a:ext cx="7140905" cy="2682786"/>
          </a:xfrm>
          <a:prstGeom prst="rect">
            <a:avLst/>
          </a:prstGeom>
        </p:spPr>
        <p:txBody>
          <a:bodyPr vert="horz" wrap="square" lIns="0" tIns="25400" rIns="0" bIns="0" rtlCol="0">
            <a:spAutoFit/>
          </a:bodyPr>
          <a:lstStyle/>
          <a:p>
            <a:pPr marL="184150" marR="5080" indent="-171450" algn="just">
              <a:spcBef>
                <a:spcPts val="200"/>
              </a:spcBef>
              <a:buClr>
                <a:srgbClr val="00B050"/>
              </a:buClr>
              <a:buFont typeface="Wingdings" panose="05000000000000000000" pitchFamily="2" charset="2"/>
              <a:buChar char="§"/>
            </a:pPr>
            <a:r>
              <a:rPr lang="en-GB" sz="1200" spc="-35" dirty="0">
                <a:solidFill>
                  <a:srgbClr val="052369"/>
                </a:solidFill>
                <a:latin typeface="Geneva"/>
                <a:cs typeface="Geneva"/>
              </a:rPr>
              <a:t>T</a:t>
            </a:r>
            <a:r>
              <a:rPr lang="en-GB" sz="1200" spc="-55" dirty="0">
                <a:solidFill>
                  <a:srgbClr val="052369"/>
                </a:solidFill>
                <a:latin typeface="Geneva"/>
                <a:cs typeface="Geneva"/>
              </a:rPr>
              <a:t>here</a:t>
            </a:r>
            <a:r>
              <a:rPr lang="en-GB" sz="1200" spc="-95" dirty="0">
                <a:solidFill>
                  <a:srgbClr val="052369"/>
                </a:solidFill>
                <a:latin typeface="Geneva"/>
                <a:cs typeface="Geneva"/>
              </a:rPr>
              <a:t> </a:t>
            </a:r>
            <a:r>
              <a:rPr lang="en-GB" sz="1200" dirty="0">
                <a:solidFill>
                  <a:srgbClr val="052369"/>
                </a:solidFill>
                <a:latin typeface="Geneva"/>
                <a:cs typeface="Geneva"/>
              </a:rPr>
              <a:t>is</a:t>
            </a:r>
            <a:r>
              <a:rPr lang="en-GB" sz="1200" spc="-95" dirty="0">
                <a:solidFill>
                  <a:srgbClr val="052369"/>
                </a:solidFill>
                <a:latin typeface="Geneva"/>
                <a:cs typeface="Geneva"/>
              </a:rPr>
              <a:t> </a:t>
            </a:r>
            <a:r>
              <a:rPr lang="en-GB" sz="1200" spc="-30" dirty="0">
                <a:solidFill>
                  <a:srgbClr val="052369"/>
                </a:solidFill>
                <a:latin typeface="Geneva"/>
                <a:cs typeface="Geneva"/>
              </a:rPr>
              <a:t>significant</a:t>
            </a:r>
            <a:r>
              <a:rPr lang="en-GB" sz="1200" spc="-90" dirty="0">
                <a:solidFill>
                  <a:srgbClr val="052369"/>
                </a:solidFill>
                <a:latin typeface="Geneva"/>
                <a:cs typeface="Geneva"/>
              </a:rPr>
              <a:t> </a:t>
            </a:r>
            <a:r>
              <a:rPr lang="en-GB" sz="1200" spc="-45" dirty="0">
                <a:solidFill>
                  <a:srgbClr val="052369"/>
                </a:solidFill>
                <a:latin typeface="Geneva"/>
                <a:cs typeface="Geneva"/>
              </a:rPr>
              <a:t>opportunity </a:t>
            </a:r>
            <a:r>
              <a:rPr lang="en-GB" sz="1200" spc="-75" dirty="0">
                <a:solidFill>
                  <a:srgbClr val="052369"/>
                </a:solidFill>
                <a:latin typeface="Geneva"/>
                <a:cs typeface="Geneva"/>
              </a:rPr>
              <a:t>to</a:t>
            </a:r>
            <a:r>
              <a:rPr lang="en-GB" sz="1200" spc="-80" dirty="0">
                <a:solidFill>
                  <a:srgbClr val="052369"/>
                </a:solidFill>
                <a:latin typeface="Geneva"/>
                <a:cs typeface="Geneva"/>
              </a:rPr>
              <a:t> </a:t>
            </a:r>
            <a:r>
              <a:rPr lang="en-GB" sz="1200" spc="-35" dirty="0">
                <a:solidFill>
                  <a:srgbClr val="052369"/>
                </a:solidFill>
                <a:latin typeface="Geneva"/>
                <a:cs typeface="Geneva"/>
              </a:rPr>
              <a:t>grow</a:t>
            </a:r>
            <a:r>
              <a:rPr lang="en-GB" sz="1200" spc="-80" dirty="0">
                <a:solidFill>
                  <a:srgbClr val="052369"/>
                </a:solidFill>
                <a:latin typeface="Geneva"/>
                <a:cs typeface="Geneva"/>
              </a:rPr>
              <a:t> </a:t>
            </a:r>
            <a:r>
              <a:rPr lang="en-GB" sz="1200" spc="-25" dirty="0">
                <a:solidFill>
                  <a:srgbClr val="052369"/>
                </a:solidFill>
                <a:latin typeface="Geneva"/>
                <a:cs typeface="Geneva"/>
              </a:rPr>
              <a:t>our</a:t>
            </a:r>
            <a:r>
              <a:rPr lang="en-GB" sz="1200" spc="-80" dirty="0">
                <a:solidFill>
                  <a:srgbClr val="052369"/>
                </a:solidFill>
                <a:latin typeface="Geneva"/>
                <a:cs typeface="Geneva"/>
              </a:rPr>
              <a:t> </a:t>
            </a:r>
            <a:r>
              <a:rPr lang="en-GB" sz="1200" spc="-40" dirty="0">
                <a:solidFill>
                  <a:srgbClr val="052369"/>
                </a:solidFill>
                <a:latin typeface="Geneva"/>
                <a:cs typeface="Geneva"/>
              </a:rPr>
              <a:t>market</a:t>
            </a:r>
            <a:r>
              <a:rPr lang="en-GB" sz="1200" spc="-75" dirty="0">
                <a:solidFill>
                  <a:srgbClr val="052369"/>
                </a:solidFill>
                <a:latin typeface="Geneva"/>
                <a:cs typeface="Geneva"/>
              </a:rPr>
              <a:t> </a:t>
            </a:r>
            <a:r>
              <a:rPr lang="en-GB" sz="1200" spc="-20" dirty="0">
                <a:solidFill>
                  <a:srgbClr val="052369"/>
                </a:solidFill>
                <a:latin typeface="Geneva"/>
                <a:cs typeface="Geneva"/>
              </a:rPr>
              <a:t>share</a:t>
            </a:r>
            <a:r>
              <a:rPr lang="en-GB" sz="1200" spc="-80" dirty="0">
                <a:solidFill>
                  <a:srgbClr val="052369"/>
                </a:solidFill>
                <a:latin typeface="Geneva"/>
                <a:cs typeface="Geneva"/>
              </a:rPr>
              <a:t> </a:t>
            </a:r>
            <a:r>
              <a:rPr lang="en-GB" sz="1200" spc="-10" dirty="0">
                <a:solidFill>
                  <a:srgbClr val="052369"/>
                </a:solidFill>
                <a:latin typeface="Geneva"/>
                <a:cs typeface="Geneva"/>
              </a:rPr>
              <a:t>in</a:t>
            </a:r>
            <a:r>
              <a:rPr lang="en-GB" sz="1200" spc="-80" dirty="0">
                <a:solidFill>
                  <a:srgbClr val="052369"/>
                </a:solidFill>
                <a:latin typeface="Geneva"/>
                <a:cs typeface="Geneva"/>
              </a:rPr>
              <a:t> </a:t>
            </a:r>
            <a:r>
              <a:rPr lang="en-GB" sz="1200" spc="-25" dirty="0">
                <a:solidFill>
                  <a:srgbClr val="052369"/>
                </a:solidFill>
                <a:latin typeface="Geneva"/>
                <a:cs typeface="Geneva"/>
              </a:rPr>
              <a:t>existing</a:t>
            </a:r>
            <a:r>
              <a:rPr lang="en-GB" sz="1200" spc="-75" dirty="0">
                <a:solidFill>
                  <a:srgbClr val="052369"/>
                </a:solidFill>
                <a:latin typeface="Geneva"/>
                <a:cs typeface="Geneva"/>
              </a:rPr>
              <a:t> </a:t>
            </a:r>
            <a:r>
              <a:rPr lang="en-GB" sz="1200" spc="-25" dirty="0">
                <a:solidFill>
                  <a:srgbClr val="052369"/>
                </a:solidFill>
                <a:latin typeface="Geneva"/>
                <a:cs typeface="Geneva"/>
              </a:rPr>
              <a:t>geographic </a:t>
            </a:r>
            <a:r>
              <a:rPr lang="en-GB" sz="1200" spc="-35" dirty="0">
                <a:solidFill>
                  <a:srgbClr val="052369"/>
                </a:solidFill>
                <a:latin typeface="Geneva"/>
                <a:cs typeface="Geneva"/>
              </a:rPr>
              <a:t>markets </a:t>
            </a:r>
            <a:r>
              <a:rPr lang="en-GB" sz="1200" spc="-20" dirty="0">
                <a:solidFill>
                  <a:srgbClr val="052369"/>
                </a:solidFill>
                <a:latin typeface="Geneva"/>
                <a:cs typeface="Geneva"/>
              </a:rPr>
              <a:t>and </a:t>
            </a:r>
            <a:r>
              <a:rPr lang="en-GB" sz="1200" spc="-35" dirty="0">
                <a:solidFill>
                  <a:srgbClr val="052369"/>
                </a:solidFill>
                <a:latin typeface="Geneva"/>
                <a:cs typeface="Geneva"/>
              </a:rPr>
              <a:t>technology </a:t>
            </a:r>
            <a:r>
              <a:rPr lang="en-GB" sz="1200" spc="-25" dirty="0">
                <a:solidFill>
                  <a:srgbClr val="052369"/>
                </a:solidFill>
                <a:latin typeface="Geneva"/>
                <a:cs typeface="Geneva"/>
              </a:rPr>
              <a:t>segments, </a:t>
            </a:r>
            <a:r>
              <a:rPr lang="en-GB" sz="1200" spc="-30" dirty="0">
                <a:solidFill>
                  <a:srgbClr val="052369"/>
                </a:solidFill>
                <a:latin typeface="Geneva"/>
                <a:cs typeface="Geneva"/>
              </a:rPr>
              <a:t>this </a:t>
            </a:r>
            <a:r>
              <a:rPr lang="en-GB" sz="1200" spc="-40" dirty="0">
                <a:solidFill>
                  <a:srgbClr val="052369"/>
                </a:solidFill>
                <a:latin typeface="Geneva"/>
                <a:cs typeface="Geneva"/>
              </a:rPr>
              <a:t>opportunity </a:t>
            </a:r>
            <a:r>
              <a:rPr lang="en-GB" sz="1200" dirty="0">
                <a:solidFill>
                  <a:srgbClr val="052369"/>
                </a:solidFill>
                <a:latin typeface="Geneva"/>
                <a:cs typeface="Geneva"/>
              </a:rPr>
              <a:t>has longevity.</a:t>
            </a:r>
            <a:endParaRPr lang="en-GB" sz="1200" spc="-20" dirty="0">
              <a:solidFill>
                <a:srgbClr val="052369"/>
              </a:solidFill>
              <a:latin typeface="Geneva"/>
              <a:cs typeface="Geneva"/>
            </a:endParaRPr>
          </a:p>
          <a:p>
            <a:pPr marL="12700" marR="5080" algn="just">
              <a:spcBef>
                <a:spcPts val="200"/>
              </a:spcBef>
              <a:buClr>
                <a:srgbClr val="00B050"/>
              </a:buClr>
            </a:pPr>
            <a:endParaRPr lang="en-GB" sz="1200" dirty="0">
              <a:latin typeface="Geneva"/>
              <a:cs typeface="Geneva"/>
            </a:endParaRPr>
          </a:p>
          <a:p>
            <a:pPr marL="15240" marR="28575" algn="just">
              <a:spcBef>
                <a:spcPts val="280"/>
              </a:spcBef>
              <a:buClr>
                <a:srgbClr val="00B050"/>
              </a:buClr>
            </a:pPr>
            <a:endParaRPr lang="en-GB" sz="1200" dirty="0">
              <a:latin typeface="Geneva"/>
              <a:cs typeface="Geneva"/>
            </a:endParaRPr>
          </a:p>
          <a:p>
            <a:pPr marL="187325" marR="32384" indent="-171450" algn="just">
              <a:spcBef>
                <a:spcPts val="285"/>
              </a:spcBef>
              <a:buClr>
                <a:srgbClr val="00B050"/>
              </a:buClr>
              <a:buFont typeface="Wingdings" panose="05000000000000000000" pitchFamily="2" charset="2"/>
              <a:buChar char="§"/>
            </a:pPr>
            <a:r>
              <a:rPr lang="en-GB" sz="1200" spc="-30" dirty="0">
                <a:solidFill>
                  <a:srgbClr val="052369"/>
                </a:solidFill>
                <a:latin typeface="Geneva"/>
                <a:cs typeface="Geneva"/>
              </a:rPr>
              <a:t>We aim to </a:t>
            </a:r>
            <a:r>
              <a:rPr lang="en-GB" sz="1200" spc="-25" dirty="0">
                <a:solidFill>
                  <a:srgbClr val="052369"/>
                </a:solidFill>
                <a:latin typeface="Geneva"/>
                <a:cs typeface="Geneva"/>
              </a:rPr>
              <a:t>expand </a:t>
            </a:r>
            <a:r>
              <a:rPr lang="en-GB" sz="1200" spc="-30" dirty="0">
                <a:solidFill>
                  <a:srgbClr val="052369"/>
                </a:solidFill>
                <a:latin typeface="Geneva"/>
                <a:cs typeface="Geneva"/>
              </a:rPr>
              <a:t>organically, </a:t>
            </a:r>
            <a:r>
              <a:rPr lang="en-GB" sz="1200" spc="-70" dirty="0">
                <a:solidFill>
                  <a:srgbClr val="052369"/>
                </a:solidFill>
                <a:latin typeface="Geneva"/>
                <a:cs typeface="Geneva"/>
              </a:rPr>
              <a:t>by </a:t>
            </a:r>
            <a:r>
              <a:rPr lang="en-GB" sz="1200" spc="-25" dirty="0">
                <a:solidFill>
                  <a:srgbClr val="052369"/>
                </a:solidFill>
                <a:latin typeface="Geneva"/>
                <a:cs typeface="Geneva"/>
              </a:rPr>
              <a:t>replicating existing successful </a:t>
            </a:r>
            <a:r>
              <a:rPr lang="en-GB" sz="1200" spc="-20" dirty="0">
                <a:solidFill>
                  <a:srgbClr val="052369"/>
                </a:solidFill>
                <a:latin typeface="Geneva"/>
                <a:cs typeface="Geneva"/>
              </a:rPr>
              <a:t>assets  </a:t>
            </a:r>
            <a:r>
              <a:rPr lang="en-GB" sz="1200" spc="-40" dirty="0">
                <a:solidFill>
                  <a:srgbClr val="052369"/>
                </a:solidFill>
                <a:latin typeface="Geneva"/>
                <a:cs typeface="Geneva"/>
              </a:rPr>
              <a:t>through </a:t>
            </a:r>
            <a:r>
              <a:rPr lang="en-GB" sz="1200" spc="-20" dirty="0">
                <a:solidFill>
                  <a:srgbClr val="052369"/>
                </a:solidFill>
                <a:latin typeface="Geneva"/>
                <a:cs typeface="Geneva"/>
              </a:rPr>
              <a:t>additional </a:t>
            </a:r>
            <a:r>
              <a:rPr lang="en-GB" sz="1200" spc="-30" dirty="0">
                <a:solidFill>
                  <a:srgbClr val="052369"/>
                </a:solidFill>
                <a:latin typeface="Geneva"/>
                <a:cs typeface="Geneva"/>
              </a:rPr>
              <a:t>greenfield projects </a:t>
            </a:r>
            <a:r>
              <a:rPr lang="en-GB" sz="1200" spc="-15" dirty="0">
                <a:solidFill>
                  <a:srgbClr val="052369"/>
                </a:solidFill>
                <a:latin typeface="Geneva"/>
                <a:cs typeface="Geneva"/>
              </a:rPr>
              <a:t>using </a:t>
            </a:r>
            <a:r>
              <a:rPr lang="en-GB" sz="1200" spc="-25" dirty="0">
                <a:solidFill>
                  <a:srgbClr val="052369"/>
                </a:solidFill>
                <a:latin typeface="Geneva"/>
                <a:cs typeface="Geneva"/>
              </a:rPr>
              <a:t>our </a:t>
            </a:r>
            <a:r>
              <a:rPr lang="en-GB" sz="1200" spc="-40" dirty="0">
                <a:solidFill>
                  <a:srgbClr val="052369"/>
                </a:solidFill>
                <a:latin typeface="Geneva"/>
                <a:cs typeface="Geneva"/>
              </a:rPr>
              <a:t>proven </a:t>
            </a:r>
            <a:r>
              <a:rPr lang="en-GB" sz="1200" spc="-35" dirty="0">
                <a:solidFill>
                  <a:srgbClr val="052369"/>
                </a:solidFill>
                <a:latin typeface="Geneva"/>
                <a:cs typeface="Geneva"/>
              </a:rPr>
              <a:t>technology expertise, </a:t>
            </a:r>
            <a:r>
              <a:rPr lang="en-GB" sz="1200" spc="-15" dirty="0">
                <a:solidFill>
                  <a:srgbClr val="052369"/>
                </a:solidFill>
                <a:latin typeface="Geneva"/>
                <a:cs typeface="Geneva"/>
              </a:rPr>
              <a:t>while </a:t>
            </a:r>
            <a:r>
              <a:rPr lang="en-GB" sz="1200" spc="-10" dirty="0">
                <a:solidFill>
                  <a:srgbClr val="052369"/>
                </a:solidFill>
                <a:latin typeface="Geneva"/>
                <a:cs typeface="Geneva"/>
              </a:rPr>
              <a:t>scaling </a:t>
            </a:r>
            <a:r>
              <a:rPr lang="en-GB" sz="1200" spc="-55" dirty="0">
                <a:solidFill>
                  <a:srgbClr val="052369"/>
                </a:solidFill>
                <a:latin typeface="Geneva"/>
                <a:cs typeface="Geneva"/>
              </a:rPr>
              <a:t>the  </a:t>
            </a:r>
            <a:r>
              <a:rPr lang="en-GB" sz="1200" spc="-20" dirty="0">
                <a:solidFill>
                  <a:srgbClr val="052369"/>
                </a:solidFill>
                <a:latin typeface="Geneva"/>
                <a:cs typeface="Geneva"/>
              </a:rPr>
              <a:t>associated</a:t>
            </a:r>
            <a:r>
              <a:rPr lang="en-GB" sz="1200" spc="-85" dirty="0">
                <a:solidFill>
                  <a:srgbClr val="052369"/>
                </a:solidFill>
                <a:latin typeface="Geneva"/>
                <a:cs typeface="Geneva"/>
              </a:rPr>
              <a:t> </a:t>
            </a:r>
            <a:r>
              <a:rPr lang="en-GB" sz="1200" spc="-15" dirty="0">
                <a:solidFill>
                  <a:srgbClr val="052369"/>
                </a:solidFill>
                <a:latin typeface="Geneva"/>
                <a:cs typeface="Geneva"/>
              </a:rPr>
              <a:t>financial</a:t>
            </a:r>
            <a:r>
              <a:rPr lang="en-GB" sz="1200" spc="-80" dirty="0">
                <a:solidFill>
                  <a:srgbClr val="052369"/>
                </a:solidFill>
                <a:latin typeface="Geneva"/>
                <a:cs typeface="Geneva"/>
              </a:rPr>
              <a:t> </a:t>
            </a:r>
            <a:r>
              <a:rPr lang="en-GB" sz="1200" spc="-20" dirty="0">
                <a:solidFill>
                  <a:srgbClr val="052369"/>
                </a:solidFill>
                <a:latin typeface="Geneva"/>
                <a:cs typeface="Geneva"/>
              </a:rPr>
              <a:t>and</a:t>
            </a:r>
            <a:r>
              <a:rPr lang="en-GB" sz="1200" spc="-85" dirty="0">
                <a:solidFill>
                  <a:srgbClr val="052369"/>
                </a:solidFill>
                <a:latin typeface="Geneva"/>
                <a:cs typeface="Geneva"/>
              </a:rPr>
              <a:t> </a:t>
            </a:r>
            <a:r>
              <a:rPr lang="en-GB" sz="1200" spc="-20" dirty="0">
                <a:solidFill>
                  <a:srgbClr val="052369"/>
                </a:solidFill>
                <a:latin typeface="Geneva"/>
                <a:cs typeface="Geneva"/>
              </a:rPr>
              <a:t>technical</a:t>
            </a:r>
            <a:r>
              <a:rPr lang="en-GB" sz="1200" spc="-80" dirty="0">
                <a:solidFill>
                  <a:srgbClr val="052369"/>
                </a:solidFill>
                <a:latin typeface="Geneva"/>
                <a:cs typeface="Geneva"/>
              </a:rPr>
              <a:t> </a:t>
            </a:r>
            <a:r>
              <a:rPr lang="en-GB" sz="1200" spc="-15" dirty="0">
                <a:solidFill>
                  <a:srgbClr val="052369"/>
                </a:solidFill>
                <a:latin typeface="Geneva"/>
                <a:cs typeface="Geneva"/>
              </a:rPr>
              <a:t>services</a:t>
            </a:r>
            <a:r>
              <a:rPr lang="en-GB" sz="1200" spc="-85" dirty="0">
                <a:solidFill>
                  <a:srgbClr val="052369"/>
                </a:solidFill>
                <a:latin typeface="Geneva"/>
                <a:cs typeface="Geneva"/>
              </a:rPr>
              <a:t> </a:t>
            </a:r>
            <a:r>
              <a:rPr lang="en-GB" sz="1200" spc="-75" dirty="0">
                <a:solidFill>
                  <a:srgbClr val="052369"/>
                </a:solidFill>
                <a:latin typeface="Geneva"/>
                <a:cs typeface="Geneva"/>
              </a:rPr>
              <a:t>to</a:t>
            </a:r>
            <a:r>
              <a:rPr lang="en-GB" sz="1200" spc="-80" dirty="0">
                <a:solidFill>
                  <a:srgbClr val="052369"/>
                </a:solidFill>
                <a:latin typeface="Geneva"/>
                <a:cs typeface="Geneva"/>
              </a:rPr>
              <a:t> </a:t>
            </a:r>
            <a:r>
              <a:rPr lang="en-GB" sz="1200" spc="-55" dirty="0">
                <a:solidFill>
                  <a:srgbClr val="052369"/>
                </a:solidFill>
                <a:latin typeface="Geneva"/>
                <a:cs typeface="Geneva"/>
              </a:rPr>
              <a:t>the  </a:t>
            </a:r>
            <a:r>
              <a:rPr lang="en-GB" sz="1200" spc="-10" dirty="0">
                <a:solidFill>
                  <a:srgbClr val="052369"/>
                </a:solidFill>
                <a:latin typeface="Geneva"/>
                <a:cs typeface="Geneva"/>
              </a:rPr>
              <a:t>same</a:t>
            </a:r>
            <a:r>
              <a:rPr lang="en-GB" sz="1200" spc="-85" dirty="0">
                <a:solidFill>
                  <a:srgbClr val="052369"/>
                </a:solidFill>
                <a:latin typeface="Geneva"/>
                <a:cs typeface="Geneva"/>
              </a:rPr>
              <a:t> </a:t>
            </a:r>
            <a:r>
              <a:rPr lang="en-GB" sz="1200" spc="-50" dirty="0">
                <a:solidFill>
                  <a:srgbClr val="052369"/>
                </a:solidFill>
                <a:latin typeface="Geneva"/>
                <a:cs typeface="Geneva"/>
              </a:rPr>
              <a:t>extent</a:t>
            </a:r>
          </a:p>
          <a:p>
            <a:pPr marL="15875" marR="32384" algn="just">
              <a:spcBef>
                <a:spcPts val="285"/>
              </a:spcBef>
              <a:buClr>
                <a:srgbClr val="00B050"/>
              </a:buClr>
            </a:pPr>
            <a:endParaRPr lang="en-GB" sz="1200" spc="-50" dirty="0">
              <a:solidFill>
                <a:srgbClr val="052369"/>
              </a:solidFill>
              <a:latin typeface="Geneva"/>
              <a:cs typeface="Geneva"/>
            </a:endParaRPr>
          </a:p>
          <a:p>
            <a:pPr marL="187325" marR="32384" indent="-171450" algn="just">
              <a:spcBef>
                <a:spcPts val="285"/>
              </a:spcBef>
              <a:buClr>
                <a:srgbClr val="00B050"/>
              </a:buClr>
              <a:buFont typeface="Wingdings" panose="05000000000000000000" pitchFamily="2" charset="2"/>
              <a:buChar char="§"/>
            </a:pPr>
            <a:r>
              <a:rPr lang="en-GB" sz="1200" spc="-35" dirty="0">
                <a:solidFill>
                  <a:srgbClr val="052369"/>
                </a:solidFill>
                <a:latin typeface="Geneva"/>
                <a:cs typeface="Geneva"/>
              </a:rPr>
              <a:t>The </a:t>
            </a:r>
            <a:r>
              <a:rPr lang="en-GB" sz="1200" spc="-25" dirty="0">
                <a:solidFill>
                  <a:srgbClr val="052369"/>
                </a:solidFill>
                <a:latin typeface="Geneva"/>
                <a:cs typeface="Geneva"/>
              </a:rPr>
              <a:t>Group </a:t>
            </a:r>
            <a:r>
              <a:rPr lang="en-GB" sz="1200" spc="-15" dirty="0">
                <a:solidFill>
                  <a:srgbClr val="052369"/>
                </a:solidFill>
                <a:latin typeface="Geneva"/>
                <a:cs typeface="Geneva"/>
              </a:rPr>
              <a:t>has a </a:t>
            </a:r>
            <a:r>
              <a:rPr lang="en-GB" sz="1200" spc="-45" dirty="0">
                <a:solidFill>
                  <a:srgbClr val="052369"/>
                </a:solidFill>
                <a:latin typeface="Geneva"/>
                <a:cs typeface="Geneva"/>
              </a:rPr>
              <a:t>proven </a:t>
            </a:r>
            <a:r>
              <a:rPr lang="en-GB" sz="1200" spc="-40" dirty="0">
                <a:solidFill>
                  <a:srgbClr val="052369"/>
                </a:solidFill>
                <a:latin typeface="Geneva"/>
                <a:cs typeface="Geneva"/>
              </a:rPr>
              <a:t>track  </a:t>
            </a:r>
            <a:r>
              <a:rPr lang="en-GB" sz="1200" spc="-35" dirty="0">
                <a:solidFill>
                  <a:srgbClr val="052369"/>
                </a:solidFill>
                <a:latin typeface="Geneva"/>
                <a:cs typeface="Geneva"/>
              </a:rPr>
              <a:t>record</a:t>
            </a:r>
            <a:r>
              <a:rPr lang="en-GB" sz="1200" spc="-85" dirty="0">
                <a:solidFill>
                  <a:srgbClr val="052369"/>
                </a:solidFill>
                <a:latin typeface="Geneva"/>
                <a:cs typeface="Geneva"/>
              </a:rPr>
              <a:t> </a:t>
            </a:r>
            <a:r>
              <a:rPr lang="en-GB" sz="1200" spc="-45" dirty="0">
                <a:solidFill>
                  <a:srgbClr val="052369"/>
                </a:solidFill>
                <a:latin typeface="Geneva"/>
                <a:cs typeface="Geneva"/>
              </a:rPr>
              <a:t>of</a:t>
            </a:r>
            <a:r>
              <a:rPr lang="en-GB" sz="1200" spc="-80" dirty="0">
                <a:solidFill>
                  <a:srgbClr val="052369"/>
                </a:solidFill>
                <a:latin typeface="Geneva"/>
                <a:cs typeface="Geneva"/>
              </a:rPr>
              <a:t> </a:t>
            </a:r>
            <a:r>
              <a:rPr lang="en-GB" sz="1200" spc="-35" dirty="0">
                <a:solidFill>
                  <a:srgbClr val="052369"/>
                </a:solidFill>
                <a:latin typeface="Geneva"/>
                <a:cs typeface="Geneva"/>
              </a:rPr>
              <a:t>developing,</a:t>
            </a:r>
            <a:r>
              <a:rPr lang="en-GB" sz="1200" spc="-80" dirty="0">
                <a:solidFill>
                  <a:srgbClr val="052369"/>
                </a:solidFill>
                <a:latin typeface="Geneva"/>
                <a:cs typeface="Geneva"/>
              </a:rPr>
              <a:t> </a:t>
            </a:r>
            <a:r>
              <a:rPr lang="en-GB" sz="1200" spc="-25" dirty="0">
                <a:solidFill>
                  <a:srgbClr val="052369"/>
                </a:solidFill>
                <a:latin typeface="Geneva"/>
                <a:cs typeface="Geneva"/>
              </a:rPr>
              <a:t>financing,</a:t>
            </a:r>
            <a:r>
              <a:rPr lang="en-GB" sz="1200" spc="-80" dirty="0">
                <a:solidFill>
                  <a:srgbClr val="052369"/>
                </a:solidFill>
                <a:latin typeface="Geneva"/>
                <a:cs typeface="Geneva"/>
              </a:rPr>
              <a:t> </a:t>
            </a:r>
            <a:r>
              <a:rPr lang="en-GB" sz="1200" spc="-30" dirty="0">
                <a:solidFill>
                  <a:srgbClr val="052369"/>
                </a:solidFill>
                <a:latin typeface="Geneva"/>
                <a:cs typeface="Geneva"/>
              </a:rPr>
              <a:t>constructing</a:t>
            </a:r>
            <a:r>
              <a:rPr lang="en-GB" sz="1200" spc="-85" dirty="0">
                <a:solidFill>
                  <a:srgbClr val="052369"/>
                </a:solidFill>
                <a:latin typeface="Geneva"/>
                <a:cs typeface="Geneva"/>
              </a:rPr>
              <a:t> </a:t>
            </a:r>
            <a:r>
              <a:rPr lang="en-GB" sz="1200" spc="-20" dirty="0">
                <a:solidFill>
                  <a:srgbClr val="052369"/>
                </a:solidFill>
                <a:latin typeface="Geneva"/>
                <a:cs typeface="Geneva"/>
              </a:rPr>
              <a:t>and </a:t>
            </a:r>
            <a:r>
              <a:rPr lang="en-GB" sz="1200" spc="-30" dirty="0">
                <a:solidFill>
                  <a:srgbClr val="052369"/>
                </a:solidFill>
                <a:latin typeface="Geneva"/>
                <a:cs typeface="Geneva"/>
              </a:rPr>
              <a:t>operating</a:t>
            </a:r>
            <a:r>
              <a:rPr lang="en-GB" sz="1200" spc="-80" dirty="0">
                <a:solidFill>
                  <a:srgbClr val="052369"/>
                </a:solidFill>
                <a:latin typeface="Geneva"/>
                <a:cs typeface="Geneva"/>
              </a:rPr>
              <a:t> </a:t>
            </a:r>
            <a:r>
              <a:rPr lang="en-GB" sz="1200" spc="-10" dirty="0">
                <a:solidFill>
                  <a:srgbClr val="052369"/>
                </a:solidFill>
                <a:latin typeface="Geneva"/>
                <a:cs typeface="Geneva"/>
              </a:rPr>
              <a:t>in</a:t>
            </a:r>
            <a:r>
              <a:rPr lang="en-GB" sz="1200" spc="-80" dirty="0">
                <a:solidFill>
                  <a:srgbClr val="052369"/>
                </a:solidFill>
                <a:latin typeface="Geneva"/>
                <a:cs typeface="Geneva"/>
              </a:rPr>
              <a:t> </a:t>
            </a:r>
            <a:r>
              <a:rPr lang="en-GB" sz="1200" spc="-25" dirty="0">
                <a:solidFill>
                  <a:srgbClr val="052369"/>
                </a:solidFill>
                <a:latin typeface="Geneva"/>
                <a:cs typeface="Geneva"/>
              </a:rPr>
              <a:t>its</a:t>
            </a:r>
            <a:r>
              <a:rPr lang="en-GB" sz="1200" spc="-80" dirty="0">
                <a:solidFill>
                  <a:srgbClr val="052369"/>
                </a:solidFill>
                <a:latin typeface="Geneva"/>
                <a:cs typeface="Geneva"/>
              </a:rPr>
              <a:t> </a:t>
            </a:r>
            <a:r>
              <a:rPr lang="en-GB" sz="1200" spc="-25" dirty="0">
                <a:solidFill>
                  <a:srgbClr val="052369"/>
                </a:solidFill>
                <a:latin typeface="Geneva"/>
                <a:cs typeface="Geneva"/>
              </a:rPr>
              <a:t>existing</a:t>
            </a:r>
            <a:r>
              <a:rPr lang="en-GB" sz="1200" spc="-80" dirty="0">
                <a:solidFill>
                  <a:srgbClr val="052369"/>
                </a:solidFill>
                <a:latin typeface="Geneva"/>
                <a:cs typeface="Geneva"/>
              </a:rPr>
              <a:t> </a:t>
            </a:r>
            <a:r>
              <a:rPr lang="en-GB" sz="1200" spc="-25" dirty="0">
                <a:solidFill>
                  <a:srgbClr val="052369"/>
                </a:solidFill>
                <a:latin typeface="Geneva"/>
                <a:cs typeface="Geneva"/>
              </a:rPr>
              <a:t>geographic</a:t>
            </a:r>
            <a:r>
              <a:rPr lang="en-GB" sz="1200" spc="-80" dirty="0">
                <a:solidFill>
                  <a:srgbClr val="052369"/>
                </a:solidFill>
                <a:latin typeface="Geneva"/>
                <a:cs typeface="Geneva"/>
              </a:rPr>
              <a:t> </a:t>
            </a:r>
            <a:r>
              <a:rPr lang="en-GB" sz="1200" spc="-35" dirty="0">
                <a:solidFill>
                  <a:srgbClr val="052369"/>
                </a:solidFill>
                <a:latin typeface="Geneva"/>
                <a:cs typeface="Geneva"/>
              </a:rPr>
              <a:t>markets</a:t>
            </a:r>
            <a:r>
              <a:rPr lang="en-GB" sz="1200" spc="-80" dirty="0">
                <a:solidFill>
                  <a:srgbClr val="052369"/>
                </a:solidFill>
                <a:latin typeface="Geneva"/>
                <a:cs typeface="Geneva"/>
              </a:rPr>
              <a:t> </a:t>
            </a:r>
            <a:r>
              <a:rPr lang="en-GB" sz="1200" spc="-20" dirty="0">
                <a:solidFill>
                  <a:srgbClr val="052369"/>
                </a:solidFill>
                <a:latin typeface="Geneva"/>
                <a:cs typeface="Geneva"/>
              </a:rPr>
              <a:t>and </a:t>
            </a:r>
            <a:r>
              <a:rPr lang="en-GB" sz="1200" spc="-35" dirty="0">
                <a:solidFill>
                  <a:srgbClr val="052369"/>
                </a:solidFill>
                <a:latin typeface="Geneva"/>
                <a:cs typeface="Geneva"/>
              </a:rPr>
              <a:t>technology</a:t>
            </a:r>
            <a:r>
              <a:rPr lang="en-GB" sz="1200" spc="-85" dirty="0">
                <a:solidFill>
                  <a:srgbClr val="052369"/>
                </a:solidFill>
                <a:latin typeface="Geneva"/>
                <a:cs typeface="Geneva"/>
              </a:rPr>
              <a:t> </a:t>
            </a:r>
            <a:r>
              <a:rPr lang="en-GB" sz="1200" spc="-30" dirty="0">
                <a:solidFill>
                  <a:srgbClr val="052369"/>
                </a:solidFill>
                <a:latin typeface="Geneva"/>
                <a:cs typeface="Geneva"/>
              </a:rPr>
              <a:t>segments</a:t>
            </a:r>
          </a:p>
          <a:p>
            <a:pPr marL="15875" marR="32384" algn="just">
              <a:spcBef>
                <a:spcPts val="285"/>
              </a:spcBef>
              <a:buClr>
                <a:srgbClr val="00B050"/>
              </a:buClr>
            </a:pPr>
            <a:endParaRPr lang="en-GB" sz="1200" dirty="0">
              <a:latin typeface="Geneva"/>
              <a:cs typeface="Geneva"/>
            </a:endParaRPr>
          </a:p>
          <a:p>
            <a:pPr marL="187325" marR="159385" indent="-171450" algn="just">
              <a:spcBef>
                <a:spcPts val="285"/>
              </a:spcBef>
              <a:buClr>
                <a:srgbClr val="00B050"/>
              </a:buClr>
              <a:buFont typeface="Wingdings" panose="05000000000000000000" pitchFamily="2" charset="2"/>
              <a:buChar char="§"/>
            </a:pPr>
            <a:r>
              <a:rPr lang="en-GB" sz="1200" spc="-70" dirty="0">
                <a:solidFill>
                  <a:srgbClr val="052369"/>
                </a:solidFill>
                <a:latin typeface="Geneva"/>
                <a:cs typeface="Geneva"/>
              </a:rPr>
              <a:t>To </a:t>
            </a:r>
            <a:r>
              <a:rPr lang="en-GB" sz="1200" spc="-30" dirty="0">
                <a:solidFill>
                  <a:srgbClr val="052369"/>
                </a:solidFill>
                <a:latin typeface="Geneva"/>
                <a:cs typeface="Geneva"/>
              </a:rPr>
              <a:t>support and balance our</a:t>
            </a:r>
            <a:r>
              <a:rPr lang="en-GB" sz="1200" spc="-25" dirty="0">
                <a:solidFill>
                  <a:srgbClr val="052369"/>
                </a:solidFill>
                <a:latin typeface="Geneva"/>
                <a:cs typeface="Geneva"/>
              </a:rPr>
              <a:t> </a:t>
            </a:r>
            <a:r>
              <a:rPr lang="en-GB" sz="1200" spc="-20" dirty="0">
                <a:solidFill>
                  <a:srgbClr val="052369"/>
                </a:solidFill>
                <a:latin typeface="Geneva"/>
                <a:cs typeface="Geneva"/>
              </a:rPr>
              <a:t>organic </a:t>
            </a:r>
            <a:r>
              <a:rPr lang="en-GB" sz="1200" spc="-40" dirty="0">
                <a:solidFill>
                  <a:srgbClr val="052369"/>
                </a:solidFill>
                <a:latin typeface="Geneva"/>
                <a:cs typeface="Geneva"/>
              </a:rPr>
              <a:t>growth </a:t>
            </a:r>
            <a:r>
              <a:rPr lang="en-GB" sz="1200" spc="-20" dirty="0">
                <a:solidFill>
                  <a:srgbClr val="052369"/>
                </a:solidFill>
                <a:latin typeface="Geneva"/>
                <a:cs typeface="Geneva"/>
              </a:rPr>
              <a:t>ambitions </a:t>
            </a:r>
            <a:r>
              <a:rPr lang="en-GB" sz="1200" spc="-55" dirty="0">
                <a:solidFill>
                  <a:srgbClr val="052369"/>
                </a:solidFill>
                <a:latin typeface="Geneva"/>
                <a:cs typeface="Geneva"/>
              </a:rPr>
              <a:t>we</a:t>
            </a:r>
            <a:r>
              <a:rPr lang="en-GB" sz="1200" spc="-85" dirty="0">
                <a:solidFill>
                  <a:srgbClr val="052369"/>
                </a:solidFill>
                <a:latin typeface="Geneva"/>
                <a:cs typeface="Geneva"/>
              </a:rPr>
              <a:t> </a:t>
            </a:r>
            <a:r>
              <a:rPr lang="en-GB" sz="1200" dirty="0">
                <a:solidFill>
                  <a:srgbClr val="052369"/>
                </a:solidFill>
                <a:latin typeface="Geneva"/>
                <a:cs typeface="Geneva"/>
              </a:rPr>
              <a:t>will</a:t>
            </a:r>
            <a:r>
              <a:rPr lang="en-GB" sz="1200" spc="-80" dirty="0">
                <a:solidFill>
                  <a:srgbClr val="052369"/>
                </a:solidFill>
                <a:latin typeface="Geneva"/>
                <a:cs typeface="Geneva"/>
              </a:rPr>
              <a:t> </a:t>
            </a:r>
            <a:r>
              <a:rPr lang="en-GB" sz="1200" spc="-15" dirty="0">
                <a:solidFill>
                  <a:srgbClr val="052369"/>
                </a:solidFill>
                <a:latin typeface="Geneva"/>
                <a:cs typeface="Geneva"/>
              </a:rPr>
              <a:t>also</a:t>
            </a:r>
            <a:r>
              <a:rPr lang="en-GB" sz="1200" spc="-95" dirty="0">
                <a:solidFill>
                  <a:srgbClr val="052369"/>
                </a:solidFill>
                <a:latin typeface="Geneva"/>
                <a:cs typeface="Geneva"/>
              </a:rPr>
              <a:t> </a:t>
            </a:r>
            <a:r>
              <a:rPr lang="en-GB" sz="1200" spc="-35" dirty="0">
                <a:solidFill>
                  <a:srgbClr val="052369"/>
                </a:solidFill>
                <a:latin typeface="Geneva"/>
                <a:cs typeface="Geneva"/>
              </a:rPr>
              <a:t>continuously</a:t>
            </a:r>
            <a:r>
              <a:rPr lang="en-GB" sz="1200" spc="-95" dirty="0">
                <a:solidFill>
                  <a:srgbClr val="052369"/>
                </a:solidFill>
                <a:latin typeface="Geneva"/>
                <a:cs typeface="Geneva"/>
              </a:rPr>
              <a:t> </a:t>
            </a:r>
            <a:r>
              <a:rPr lang="en-GB" sz="1200" spc="-10" dirty="0">
                <a:solidFill>
                  <a:srgbClr val="052369"/>
                </a:solidFill>
                <a:latin typeface="Geneva"/>
                <a:cs typeface="Geneva"/>
              </a:rPr>
              <a:t>assess</a:t>
            </a:r>
            <a:r>
              <a:rPr lang="en-GB" sz="1200" spc="-95" dirty="0">
                <a:solidFill>
                  <a:srgbClr val="052369"/>
                </a:solidFill>
                <a:latin typeface="Geneva"/>
                <a:cs typeface="Geneva"/>
              </a:rPr>
              <a:t> </a:t>
            </a:r>
            <a:r>
              <a:rPr lang="en-GB" sz="1200" spc="-25" dirty="0">
                <a:solidFill>
                  <a:srgbClr val="052369"/>
                </a:solidFill>
                <a:latin typeface="Geneva"/>
                <a:cs typeface="Geneva"/>
              </a:rPr>
              <a:t>and</a:t>
            </a:r>
            <a:r>
              <a:rPr lang="en-GB" sz="1200" spc="-95" dirty="0">
                <a:solidFill>
                  <a:srgbClr val="052369"/>
                </a:solidFill>
                <a:latin typeface="Geneva"/>
                <a:cs typeface="Geneva"/>
              </a:rPr>
              <a:t> </a:t>
            </a:r>
            <a:r>
              <a:rPr lang="en-GB" sz="1200" spc="-30" dirty="0">
                <a:solidFill>
                  <a:srgbClr val="052369"/>
                </a:solidFill>
                <a:latin typeface="Geneva"/>
                <a:cs typeface="Geneva"/>
              </a:rPr>
              <a:t>pursue  </a:t>
            </a:r>
            <a:r>
              <a:rPr lang="en-GB" sz="1200" spc="-15" dirty="0">
                <a:solidFill>
                  <a:srgbClr val="052369"/>
                </a:solidFill>
                <a:latin typeface="Geneva"/>
                <a:cs typeface="Geneva"/>
              </a:rPr>
              <a:t>M&amp;A</a:t>
            </a:r>
            <a:r>
              <a:rPr lang="en-GB" sz="1200" spc="-100" dirty="0">
                <a:solidFill>
                  <a:srgbClr val="052369"/>
                </a:solidFill>
                <a:latin typeface="Geneva"/>
                <a:cs typeface="Geneva"/>
              </a:rPr>
              <a:t> </a:t>
            </a:r>
            <a:r>
              <a:rPr lang="en-GB" sz="1200" spc="-35" dirty="0">
                <a:solidFill>
                  <a:srgbClr val="052369"/>
                </a:solidFill>
                <a:latin typeface="Geneva"/>
                <a:cs typeface="Geneva"/>
              </a:rPr>
              <a:t>opportunities</a:t>
            </a:r>
            <a:r>
              <a:rPr lang="en-GB" sz="1200" spc="-80" dirty="0">
                <a:solidFill>
                  <a:srgbClr val="052369"/>
                </a:solidFill>
                <a:latin typeface="Geneva"/>
                <a:cs typeface="Geneva"/>
              </a:rPr>
              <a:t> </a:t>
            </a:r>
            <a:r>
              <a:rPr lang="en-GB" sz="1200" spc="-55" dirty="0">
                <a:solidFill>
                  <a:srgbClr val="052369"/>
                </a:solidFill>
                <a:latin typeface="Geneva"/>
                <a:cs typeface="Geneva"/>
              </a:rPr>
              <a:t>at</a:t>
            </a:r>
            <a:r>
              <a:rPr lang="en-GB" sz="1200" spc="-80" dirty="0">
                <a:solidFill>
                  <a:srgbClr val="052369"/>
                </a:solidFill>
                <a:latin typeface="Geneva"/>
                <a:cs typeface="Geneva"/>
              </a:rPr>
              <a:t> </a:t>
            </a:r>
            <a:r>
              <a:rPr lang="en-GB" sz="1200" spc="-55" dirty="0">
                <a:solidFill>
                  <a:srgbClr val="052369"/>
                </a:solidFill>
                <a:latin typeface="Geneva"/>
                <a:cs typeface="Geneva"/>
              </a:rPr>
              <a:t>the</a:t>
            </a:r>
            <a:r>
              <a:rPr lang="en-GB" sz="1200" spc="-85" dirty="0">
                <a:solidFill>
                  <a:srgbClr val="052369"/>
                </a:solidFill>
                <a:latin typeface="Geneva"/>
                <a:cs typeface="Geneva"/>
              </a:rPr>
              <a:t> </a:t>
            </a:r>
            <a:r>
              <a:rPr lang="en-GB" sz="1200" spc="-5" dirty="0">
                <a:solidFill>
                  <a:srgbClr val="052369"/>
                </a:solidFill>
                <a:latin typeface="Geneva"/>
                <a:cs typeface="Geneva"/>
              </a:rPr>
              <a:t>local</a:t>
            </a:r>
            <a:r>
              <a:rPr lang="en-GB" sz="1200" spc="-80" dirty="0">
                <a:solidFill>
                  <a:srgbClr val="052369"/>
                </a:solidFill>
                <a:latin typeface="Geneva"/>
                <a:cs typeface="Geneva"/>
              </a:rPr>
              <a:t> </a:t>
            </a:r>
            <a:r>
              <a:rPr lang="en-GB" sz="1200" spc="-30" dirty="0">
                <a:solidFill>
                  <a:srgbClr val="052369"/>
                </a:solidFill>
                <a:latin typeface="Geneva"/>
                <a:cs typeface="Geneva"/>
              </a:rPr>
              <a:t>level</a:t>
            </a:r>
            <a:endParaRPr lang="en-GB" sz="1200" dirty="0">
              <a:latin typeface="Geneva"/>
              <a:cs typeface="Geneva"/>
            </a:endParaRPr>
          </a:p>
        </p:txBody>
      </p:sp>
      <p:sp>
        <p:nvSpPr>
          <p:cNvPr id="31" name="object 31">
            <a:extLst>
              <a:ext uri="{FF2B5EF4-FFF2-40B4-BE49-F238E27FC236}">
                <a16:creationId xmlns:a16="http://schemas.microsoft.com/office/drawing/2014/main" id="{CAE83389-A1AD-CD9D-1673-3D897D3CB4E8}"/>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32" name="object 32">
            <a:extLst>
              <a:ext uri="{FF2B5EF4-FFF2-40B4-BE49-F238E27FC236}">
                <a16:creationId xmlns:a16="http://schemas.microsoft.com/office/drawing/2014/main" id="{C5D9750E-699F-EAF3-8AB5-BEC70B21FB4C}"/>
              </a:ext>
            </a:extLst>
          </p:cNvPr>
          <p:cNvSpPr txBox="1"/>
          <p:nvPr/>
        </p:nvSpPr>
        <p:spPr>
          <a:xfrm>
            <a:off x="12024379" y="6680253"/>
            <a:ext cx="125730" cy="132080"/>
          </a:xfrm>
          <a:prstGeom prst="rect">
            <a:avLst/>
          </a:prstGeom>
        </p:spPr>
        <p:txBody>
          <a:bodyPr vert="horz" wrap="square" lIns="0" tIns="12700" rIns="0" bIns="0" rtlCol="0">
            <a:spAutoFit/>
          </a:bodyPr>
          <a:lstStyle/>
          <a:p>
            <a:pPr marL="12700">
              <a:lnSpc>
                <a:spcPct val="100000"/>
              </a:lnSpc>
              <a:spcBef>
                <a:spcPts val="100"/>
              </a:spcBef>
            </a:pPr>
            <a:r>
              <a:rPr sz="700" spc="-75">
                <a:solidFill>
                  <a:srgbClr val="00E300"/>
                </a:solidFill>
                <a:latin typeface="Geneva"/>
                <a:cs typeface="Geneva"/>
              </a:rPr>
              <a:t>17</a:t>
            </a:r>
            <a:endParaRPr sz="700">
              <a:latin typeface="Geneva"/>
              <a:cs typeface="Geneva"/>
            </a:endParaRPr>
          </a:p>
        </p:txBody>
      </p:sp>
      <p:grpSp>
        <p:nvGrpSpPr>
          <p:cNvPr id="9" name="Group 8">
            <a:extLst>
              <a:ext uri="{FF2B5EF4-FFF2-40B4-BE49-F238E27FC236}">
                <a16:creationId xmlns:a16="http://schemas.microsoft.com/office/drawing/2014/main" id="{EC2F8E9A-F74E-C11C-E07A-C07D7F4848A2}"/>
              </a:ext>
            </a:extLst>
          </p:cNvPr>
          <p:cNvGrpSpPr/>
          <p:nvPr/>
        </p:nvGrpSpPr>
        <p:grpSpPr>
          <a:xfrm>
            <a:off x="11635318" y="353086"/>
            <a:ext cx="350379" cy="418402"/>
            <a:chOff x="11482918" y="200686"/>
            <a:chExt cx="350379" cy="418402"/>
          </a:xfrm>
        </p:grpSpPr>
        <p:sp>
          <p:nvSpPr>
            <p:cNvPr id="10" name="object 3">
              <a:extLst>
                <a:ext uri="{FF2B5EF4-FFF2-40B4-BE49-F238E27FC236}">
                  <a16:creationId xmlns:a16="http://schemas.microsoft.com/office/drawing/2014/main" id="{F172CD21-BEE0-E255-E18D-B9C1876609C7}"/>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11" name="object 4">
              <a:extLst>
                <a:ext uri="{FF2B5EF4-FFF2-40B4-BE49-F238E27FC236}">
                  <a16:creationId xmlns:a16="http://schemas.microsoft.com/office/drawing/2014/main" id="{654037FB-84E7-7107-2386-9E39DBE541B0}"/>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12" name="object 5">
              <a:extLst>
                <a:ext uri="{FF2B5EF4-FFF2-40B4-BE49-F238E27FC236}">
                  <a16:creationId xmlns:a16="http://schemas.microsoft.com/office/drawing/2014/main" id="{180CBAD4-4DBC-F053-4652-7737731EEF05}"/>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4" name="object 6">
              <a:extLst>
                <a:ext uri="{FF2B5EF4-FFF2-40B4-BE49-F238E27FC236}">
                  <a16:creationId xmlns:a16="http://schemas.microsoft.com/office/drawing/2014/main" id="{4423BB87-338B-54C9-5380-E087D1970E26}"/>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1325484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298654"/>
            <a:ext cx="6745316" cy="228268"/>
          </a:xfrm>
          <a:prstGeom prst="rect">
            <a:avLst/>
          </a:prstGeom>
        </p:spPr>
        <p:txBody>
          <a:bodyPr vert="horz" wrap="square" lIns="0" tIns="12700" rIns="0" bIns="0" rtlCol="0">
            <a:spAutoFit/>
          </a:bodyPr>
          <a:lstStyle/>
          <a:p>
            <a:pPr marL="12700">
              <a:lnSpc>
                <a:spcPct val="100000"/>
              </a:lnSpc>
              <a:spcBef>
                <a:spcPts val="100"/>
              </a:spcBef>
            </a:pPr>
            <a:r>
              <a:rPr lang="en-GB" sz="1400" b="1" spc="-25">
                <a:solidFill>
                  <a:srgbClr val="052369"/>
                </a:solidFill>
                <a:latin typeface="Arial"/>
                <a:cs typeface="Arial"/>
              </a:rPr>
              <a:t>Four strategic pillars</a:t>
            </a:r>
            <a:r>
              <a:rPr lang="en-GB" sz="1400" b="1" spc="-40">
                <a:solidFill>
                  <a:srgbClr val="00E300"/>
                </a:solidFill>
                <a:latin typeface="Arial"/>
                <a:cs typeface="Arial"/>
              </a:rPr>
              <a:t>.</a:t>
            </a:r>
            <a:endParaRPr sz="1400">
              <a:latin typeface="Arial"/>
              <a:cs typeface="Arial"/>
            </a:endParaRPr>
          </a:p>
        </p:txBody>
      </p:sp>
      <p:grpSp>
        <p:nvGrpSpPr>
          <p:cNvPr id="8" name="Group 7">
            <a:extLst>
              <a:ext uri="{FF2B5EF4-FFF2-40B4-BE49-F238E27FC236}">
                <a16:creationId xmlns:a16="http://schemas.microsoft.com/office/drawing/2014/main" id="{DF42F9FE-1372-C12B-B53F-104E8429FC28}"/>
              </a:ext>
            </a:extLst>
          </p:cNvPr>
          <p:cNvGrpSpPr/>
          <p:nvPr/>
        </p:nvGrpSpPr>
        <p:grpSpPr>
          <a:xfrm>
            <a:off x="296726" y="1672389"/>
            <a:ext cx="3384937" cy="3916279"/>
            <a:chOff x="11482918" y="200686"/>
            <a:chExt cx="350379" cy="418402"/>
          </a:xfrm>
        </p:grpSpPr>
        <p:sp>
          <p:nvSpPr>
            <p:cNvPr id="3" name="object 3"/>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4" name="object 4"/>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5" name="object 5"/>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6" name="object 6"/>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7" name="object 7"/>
          <p:cNvSpPr txBox="1"/>
          <p:nvPr/>
        </p:nvSpPr>
        <p:spPr>
          <a:xfrm>
            <a:off x="1425743" y="3050242"/>
            <a:ext cx="2995698" cy="1195199"/>
          </a:xfrm>
          <a:prstGeom prst="rect">
            <a:avLst/>
          </a:prstGeom>
        </p:spPr>
        <p:txBody>
          <a:bodyPr vert="horz" wrap="square" lIns="0" tIns="12700" rIns="0" bIns="0" rtlCol="0" anchor="t">
            <a:spAutoFit/>
          </a:bodyPr>
          <a:lstStyle/>
          <a:p>
            <a:pPr marL="12700" marR="5080">
              <a:spcBef>
                <a:spcPts val="100"/>
              </a:spcBef>
            </a:pPr>
            <a:endParaRPr lang="en-US" sz="1200" b="1" spc="-20">
              <a:solidFill>
                <a:srgbClr val="052369"/>
              </a:solidFill>
              <a:latin typeface="Arial"/>
              <a:cs typeface="Arial"/>
            </a:endParaRPr>
          </a:p>
          <a:p>
            <a:pPr marL="12700" marR="5080">
              <a:spcBef>
                <a:spcPts val="100"/>
              </a:spcBef>
            </a:pPr>
            <a:r>
              <a:rPr lang="en-US" sz="1600" b="1">
                <a:solidFill>
                  <a:srgbClr val="052369"/>
                </a:solidFill>
                <a:latin typeface="Arial"/>
                <a:cs typeface="Arial"/>
              </a:rPr>
              <a:t>2. Expansion into new markets, harnessing existing technology, particularly base-load, and to drive efficiencies.</a:t>
            </a:r>
          </a:p>
        </p:txBody>
      </p:sp>
      <p:sp>
        <p:nvSpPr>
          <p:cNvPr id="13" name="object 13"/>
          <p:cNvSpPr txBox="1"/>
          <p:nvPr/>
        </p:nvSpPr>
        <p:spPr>
          <a:xfrm>
            <a:off x="4421441" y="1991268"/>
            <a:ext cx="7140905" cy="2816156"/>
          </a:xfrm>
          <a:prstGeom prst="rect">
            <a:avLst/>
          </a:prstGeom>
        </p:spPr>
        <p:txBody>
          <a:bodyPr vert="horz" wrap="square" lIns="0" tIns="25400" rIns="0" bIns="0" rtlCol="0">
            <a:spAutoFit/>
          </a:bodyPr>
          <a:lstStyle/>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We continue to assess new opportunities in countries that either have regulatory, macro or clean energy demand profiles comparable to our existing markets, which are under-developed and not yet commoditized</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Selection of new markets will be based on scalability, strong structural and/or macro-economic tailwinds, and where we have a competitive  advantage</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Risk management and market scale means that our efforts focus on researching applied and proven technologies which are transferable across markets </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Assessing their practical application, driving profitability, operational excellence and accelerate the Group´s impact-led strategic aims. By integrating proven technologies in new ways, we can improve margins without additional risks</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a:p>
            <a:pPr marL="12700" marR="5080" algn="just">
              <a:spcBef>
                <a:spcPts val="200"/>
              </a:spcBef>
              <a:buClr>
                <a:srgbClr val="00B050"/>
              </a:buClr>
            </a:pPr>
            <a:endParaRPr lang="en-US" sz="1200" spc="-35" dirty="0">
              <a:solidFill>
                <a:srgbClr val="052369"/>
              </a:solidFill>
              <a:latin typeface="Geneva"/>
              <a:cs typeface="Geneva"/>
            </a:endParaRPr>
          </a:p>
        </p:txBody>
      </p:sp>
      <p:sp>
        <p:nvSpPr>
          <p:cNvPr id="31" name="object 31"/>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32" name="object 32"/>
          <p:cNvSpPr txBox="1"/>
          <p:nvPr/>
        </p:nvSpPr>
        <p:spPr>
          <a:xfrm>
            <a:off x="12024379" y="6680253"/>
            <a:ext cx="125730" cy="132080"/>
          </a:xfrm>
          <a:prstGeom prst="rect">
            <a:avLst/>
          </a:prstGeom>
        </p:spPr>
        <p:txBody>
          <a:bodyPr vert="horz" wrap="square" lIns="0" tIns="12700" rIns="0" bIns="0" rtlCol="0">
            <a:spAutoFit/>
          </a:bodyPr>
          <a:lstStyle/>
          <a:p>
            <a:pPr marL="12700">
              <a:lnSpc>
                <a:spcPct val="100000"/>
              </a:lnSpc>
              <a:spcBef>
                <a:spcPts val="100"/>
              </a:spcBef>
            </a:pPr>
            <a:r>
              <a:rPr sz="700" spc="-75">
                <a:solidFill>
                  <a:srgbClr val="00E300"/>
                </a:solidFill>
                <a:latin typeface="Geneva"/>
                <a:cs typeface="Geneva"/>
              </a:rPr>
              <a:t>17</a:t>
            </a:r>
            <a:endParaRPr sz="700">
              <a:latin typeface="Geneva"/>
              <a:cs typeface="Geneva"/>
            </a:endParaRPr>
          </a:p>
        </p:txBody>
      </p:sp>
      <p:grpSp>
        <p:nvGrpSpPr>
          <p:cNvPr id="9" name="Group 8">
            <a:extLst>
              <a:ext uri="{FF2B5EF4-FFF2-40B4-BE49-F238E27FC236}">
                <a16:creationId xmlns:a16="http://schemas.microsoft.com/office/drawing/2014/main" id="{67845E31-A10B-FA07-CAE2-C164950E68A5}"/>
              </a:ext>
            </a:extLst>
          </p:cNvPr>
          <p:cNvGrpSpPr/>
          <p:nvPr/>
        </p:nvGrpSpPr>
        <p:grpSpPr>
          <a:xfrm>
            <a:off x="11635318" y="353086"/>
            <a:ext cx="350379" cy="418402"/>
            <a:chOff x="11482918" y="200686"/>
            <a:chExt cx="350379" cy="418402"/>
          </a:xfrm>
        </p:grpSpPr>
        <p:sp>
          <p:nvSpPr>
            <p:cNvPr id="10" name="object 3">
              <a:extLst>
                <a:ext uri="{FF2B5EF4-FFF2-40B4-BE49-F238E27FC236}">
                  <a16:creationId xmlns:a16="http://schemas.microsoft.com/office/drawing/2014/main" id="{91AE8176-BF0A-285F-DAF8-4233E88AE1F9}"/>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11" name="object 4">
              <a:extLst>
                <a:ext uri="{FF2B5EF4-FFF2-40B4-BE49-F238E27FC236}">
                  <a16:creationId xmlns:a16="http://schemas.microsoft.com/office/drawing/2014/main" id="{EE479985-48E0-382B-E9B3-FF9301132C58}"/>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12" name="object 5">
              <a:extLst>
                <a:ext uri="{FF2B5EF4-FFF2-40B4-BE49-F238E27FC236}">
                  <a16:creationId xmlns:a16="http://schemas.microsoft.com/office/drawing/2014/main" id="{6A97F360-0B68-646F-04F2-50805595E6C7}"/>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4" name="object 6">
              <a:extLst>
                <a:ext uri="{FF2B5EF4-FFF2-40B4-BE49-F238E27FC236}">
                  <a16:creationId xmlns:a16="http://schemas.microsoft.com/office/drawing/2014/main" id="{0AA0DE28-4263-7392-5104-A9E94978C1AC}"/>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3262874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298654"/>
            <a:ext cx="6745316" cy="228268"/>
          </a:xfrm>
          <a:prstGeom prst="rect">
            <a:avLst/>
          </a:prstGeom>
        </p:spPr>
        <p:txBody>
          <a:bodyPr vert="horz" wrap="square" lIns="0" tIns="12700" rIns="0" bIns="0" rtlCol="0">
            <a:spAutoFit/>
          </a:bodyPr>
          <a:lstStyle/>
          <a:p>
            <a:pPr marL="12700">
              <a:lnSpc>
                <a:spcPct val="100000"/>
              </a:lnSpc>
              <a:spcBef>
                <a:spcPts val="100"/>
              </a:spcBef>
            </a:pPr>
            <a:r>
              <a:rPr lang="en-GB" sz="1400" b="1" spc="-25">
                <a:solidFill>
                  <a:srgbClr val="052369"/>
                </a:solidFill>
                <a:latin typeface="Arial"/>
                <a:cs typeface="Arial"/>
              </a:rPr>
              <a:t>Four strategic pillars</a:t>
            </a:r>
            <a:r>
              <a:rPr lang="en-GB" sz="1400" b="1" spc="-40">
                <a:solidFill>
                  <a:srgbClr val="00E300"/>
                </a:solidFill>
                <a:latin typeface="Arial"/>
                <a:cs typeface="Arial"/>
              </a:rPr>
              <a:t>.</a:t>
            </a:r>
            <a:endParaRPr sz="1400">
              <a:latin typeface="Arial"/>
              <a:cs typeface="Arial"/>
            </a:endParaRPr>
          </a:p>
        </p:txBody>
      </p:sp>
      <p:grpSp>
        <p:nvGrpSpPr>
          <p:cNvPr id="8" name="Group 7">
            <a:extLst>
              <a:ext uri="{FF2B5EF4-FFF2-40B4-BE49-F238E27FC236}">
                <a16:creationId xmlns:a16="http://schemas.microsoft.com/office/drawing/2014/main" id="{DF42F9FE-1372-C12B-B53F-104E8429FC28}"/>
              </a:ext>
            </a:extLst>
          </p:cNvPr>
          <p:cNvGrpSpPr/>
          <p:nvPr/>
        </p:nvGrpSpPr>
        <p:grpSpPr>
          <a:xfrm>
            <a:off x="296726" y="1672389"/>
            <a:ext cx="3384937" cy="3916279"/>
            <a:chOff x="11482918" y="200686"/>
            <a:chExt cx="350379" cy="418402"/>
          </a:xfrm>
        </p:grpSpPr>
        <p:sp>
          <p:nvSpPr>
            <p:cNvPr id="3" name="object 3"/>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4" name="object 4"/>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5" name="object 5"/>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6" name="object 6"/>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7" name="object 7"/>
          <p:cNvSpPr txBox="1"/>
          <p:nvPr/>
        </p:nvSpPr>
        <p:spPr>
          <a:xfrm>
            <a:off x="1425743" y="3050242"/>
            <a:ext cx="2995698" cy="1010533"/>
          </a:xfrm>
          <a:prstGeom prst="rect">
            <a:avLst/>
          </a:prstGeom>
        </p:spPr>
        <p:txBody>
          <a:bodyPr vert="horz" wrap="square" lIns="0" tIns="12700" rIns="0" bIns="0" rtlCol="0" anchor="t">
            <a:spAutoFit/>
          </a:bodyPr>
          <a:lstStyle/>
          <a:p>
            <a:pPr marL="12700" marR="5080">
              <a:spcBef>
                <a:spcPts val="100"/>
              </a:spcBef>
            </a:pPr>
            <a:endParaRPr lang="en-US" sz="1200" b="1" spc="-20" dirty="0">
              <a:solidFill>
                <a:srgbClr val="052369"/>
              </a:solidFill>
              <a:latin typeface="Arial"/>
              <a:cs typeface="Arial"/>
            </a:endParaRPr>
          </a:p>
          <a:p>
            <a:pPr marL="12700" marR="5080">
              <a:spcBef>
                <a:spcPts val="100"/>
              </a:spcBef>
            </a:pPr>
            <a:r>
              <a:rPr lang="en-US" sz="1200" b="1" dirty="0">
                <a:solidFill>
                  <a:srgbClr val="052369"/>
                </a:solidFill>
                <a:latin typeface="Arial"/>
                <a:cs typeface="Arial"/>
              </a:rPr>
              <a:t>3. Efficient operating model and prudent capital allocation to drive margin expansion and optimize shareholder returns</a:t>
            </a:r>
            <a:r>
              <a:rPr lang="en-US" sz="1600" b="1" dirty="0">
                <a:solidFill>
                  <a:srgbClr val="052369"/>
                </a:solidFill>
                <a:latin typeface="Arial"/>
                <a:cs typeface="Arial"/>
              </a:rPr>
              <a:t>.</a:t>
            </a:r>
          </a:p>
        </p:txBody>
      </p:sp>
      <p:sp>
        <p:nvSpPr>
          <p:cNvPr id="13" name="object 13"/>
          <p:cNvSpPr txBox="1"/>
          <p:nvPr/>
        </p:nvSpPr>
        <p:spPr>
          <a:xfrm>
            <a:off x="4354766" y="2218412"/>
            <a:ext cx="7140905" cy="2421176"/>
          </a:xfrm>
          <a:prstGeom prst="rect">
            <a:avLst/>
          </a:prstGeom>
        </p:spPr>
        <p:txBody>
          <a:bodyPr vert="horz" wrap="square" lIns="0" tIns="25400" rIns="0" bIns="0" rtlCol="0">
            <a:spAutoFit/>
          </a:bodyPr>
          <a:lstStyle/>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The Group benefits from economies of scale across the platform, lowering procurement and administration costs and enhancing vertical and horizontal integration by adding further complimentary businesses to the platform</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This approach allows us to improve margins, lower execution and operational risks and for each country platform to play a larger part</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The Group focuses on </a:t>
            </a:r>
            <a:r>
              <a:rPr lang="en-GB" sz="1200" spc="-35" dirty="0">
                <a:solidFill>
                  <a:srgbClr val="052369"/>
                </a:solidFill>
                <a:latin typeface="Geneva"/>
                <a:cs typeface="Geneva"/>
              </a:rPr>
              <a:t>maximising</a:t>
            </a:r>
            <a:r>
              <a:rPr lang="en-US" sz="1200" spc="-35" dirty="0">
                <a:solidFill>
                  <a:srgbClr val="052369"/>
                </a:solidFill>
                <a:latin typeface="Geneva"/>
                <a:cs typeface="Geneva"/>
              </a:rPr>
              <a:t> cash flow to allow for recycling into new greenfield  developments</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In-country M&amp;A opportunities can be more efficiently executed by leveraging transferable skills sets and Intellectual property</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p:txBody>
      </p:sp>
      <p:sp>
        <p:nvSpPr>
          <p:cNvPr id="31" name="object 31"/>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32" name="object 32"/>
          <p:cNvSpPr txBox="1"/>
          <p:nvPr/>
        </p:nvSpPr>
        <p:spPr>
          <a:xfrm>
            <a:off x="12024379" y="6680253"/>
            <a:ext cx="125730" cy="132080"/>
          </a:xfrm>
          <a:prstGeom prst="rect">
            <a:avLst/>
          </a:prstGeom>
        </p:spPr>
        <p:txBody>
          <a:bodyPr vert="horz" wrap="square" lIns="0" tIns="12700" rIns="0" bIns="0" rtlCol="0">
            <a:spAutoFit/>
          </a:bodyPr>
          <a:lstStyle/>
          <a:p>
            <a:pPr marL="12700">
              <a:lnSpc>
                <a:spcPct val="100000"/>
              </a:lnSpc>
              <a:spcBef>
                <a:spcPts val="100"/>
              </a:spcBef>
            </a:pPr>
            <a:r>
              <a:rPr sz="700" spc="-75">
                <a:solidFill>
                  <a:srgbClr val="00E300"/>
                </a:solidFill>
                <a:latin typeface="Geneva"/>
                <a:cs typeface="Geneva"/>
              </a:rPr>
              <a:t>17</a:t>
            </a:r>
            <a:endParaRPr sz="700">
              <a:latin typeface="Geneva"/>
              <a:cs typeface="Geneva"/>
            </a:endParaRPr>
          </a:p>
        </p:txBody>
      </p:sp>
      <p:grpSp>
        <p:nvGrpSpPr>
          <p:cNvPr id="9" name="Group 8">
            <a:extLst>
              <a:ext uri="{FF2B5EF4-FFF2-40B4-BE49-F238E27FC236}">
                <a16:creationId xmlns:a16="http://schemas.microsoft.com/office/drawing/2014/main" id="{67845E31-A10B-FA07-CAE2-C164950E68A5}"/>
              </a:ext>
            </a:extLst>
          </p:cNvPr>
          <p:cNvGrpSpPr/>
          <p:nvPr/>
        </p:nvGrpSpPr>
        <p:grpSpPr>
          <a:xfrm>
            <a:off x="11635318" y="353086"/>
            <a:ext cx="350379" cy="418402"/>
            <a:chOff x="11482918" y="200686"/>
            <a:chExt cx="350379" cy="418402"/>
          </a:xfrm>
        </p:grpSpPr>
        <p:sp>
          <p:nvSpPr>
            <p:cNvPr id="10" name="object 3">
              <a:extLst>
                <a:ext uri="{FF2B5EF4-FFF2-40B4-BE49-F238E27FC236}">
                  <a16:creationId xmlns:a16="http://schemas.microsoft.com/office/drawing/2014/main" id="{91AE8176-BF0A-285F-DAF8-4233E88AE1F9}"/>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11" name="object 4">
              <a:extLst>
                <a:ext uri="{FF2B5EF4-FFF2-40B4-BE49-F238E27FC236}">
                  <a16:creationId xmlns:a16="http://schemas.microsoft.com/office/drawing/2014/main" id="{EE479985-48E0-382B-E9B3-FF9301132C58}"/>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12" name="object 5">
              <a:extLst>
                <a:ext uri="{FF2B5EF4-FFF2-40B4-BE49-F238E27FC236}">
                  <a16:creationId xmlns:a16="http://schemas.microsoft.com/office/drawing/2014/main" id="{6A97F360-0B68-646F-04F2-50805595E6C7}"/>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4" name="object 6">
              <a:extLst>
                <a:ext uri="{FF2B5EF4-FFF2-40B4-BE49-F238E27FC236}">
                  <a16:creationId xmlns:a16="http://schemas.microsoft.com/office/drawing/2014/main" id="{0AA0DE28-4263-7392-5104-A9E94978C1AC}"/>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531489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298654"/>
            <a:ext cx="6745316" cy="228268"/>
          </a:xfrm>
          <a:prstGeom prst="rect">
            <a:avLst/>
          </a:prstGeom>
        </p:spPr>
        <p:txBody>
          <a:bodyPr vert="horz" wrap="square" lIns="0" tIns="12700" rIns="0" bIns="0" rtlCol="0">
            <a:spAutoFit/>
          </a:bodyPr>
          <a:lstStyle/>
          <a:p>
            <a:pPr marL="12700">
              <a:lnSpc>
                <a:spcPct val="100000"/>
              </a:lnSpc>
              <a:spcBef>
                <a:spcPts val="100"/>
              </a:spcBef>
            </a:pPr>
            <a:r>
              <a:rPr lang="en-GB" sz="1400" b="1" spc="-25">
                <a:solidFill>
                  <a:srgbClr val="052369"/>
                </a:solidFill>
                <a:latin typeface="Arial"/>
                <a:cs typeface="Arial"/>
              </a:rPr>
              <a:t>Four strategic pillars</a:t>
            </a:r>
            <a:r>
              <a:rPr lang="en-GB" sz="1400" b="1" spc="-40">
                <a:solidFill>
                  <a:srgbClr val="00E300"/>
                </a:solidFill>
                <a:latin typeface="Arial"/>
                <a:cs typeface="Arial"/>
              </a:rPr>
              <a:t>.</a:t>
            </a:r>
            <a:endParaRPr sz="1400">
              <a:latin typeface="Arial"/>
              <a:cs typeface="Arial"/>
            </a:endParaRPr>
          </a:p>
        </p:txBody>
      </p:sp>
      <p:grpSp>
        <p:nvGrpSpPr>
          <p:cNvPr id="8" name="Group 7">
            <a:extLst>
              <a:ext uri="{FF2B5EF4-FFF2-40B4-BE49-F238E27FC236}">
                <a16:creationId xmlns:a16="http://schemas.microsoft.com/office/drawing/2014/main" id="{DF42F9FE-1372-C12B-B53F-104E8429FC28}"/>
              </a:ext>
            </a:extLst>
          </p:cNvPr>
          <p:cNvGrpSpPr/>
          <p:nvPr/>
        </p:nvGrpSpPr>
        <p:grpSpPr>
          <a:xfrm>
            <a:off x="296726" y="1672389"/>
            <a:ext cx="3384937" cy="3916279"/>
            <a:chOff x="11482918" y="200686"/>
            <a:chExt cx="350379" cy="418402"/>
          </a:xfrm>
        </p:grpSpPr>
        <p:sp>
          <p:nvSpPr>
            <p:cNvPr id="3" name="object 3"/>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4" name="object 4"/>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5" name="object 5"/>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6" name="object 6"/>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7" name="object 7"/>
          <p:cNvSpPr txBox="1"/>
          <p:nvPr/>
        </p:nvSpPr>
        <p:spPr>
          <a:xfrm>
            <a:off x="1425743" y="3050242"/>
            <a:ext cx="2995698" cy="702756"/>
          </a:xfrm>
          <a:prstGeom prst="rect">
            <a:avLst/>
          </a:prstGeom>
        </p:spPr>
        <p:txBody>
          <a:bodyPr vert="horz" wrap="square" lIns="0" tIns="12700" rIns="0" bIns="0" rtlCol="0" anchor="t">
            <a:spAutoFit/>
          </a:bodyPr>
          <a:lstStyle/>
          <a:p>
            <a:pPr marL="12700" marR="5080">
              <a:spcBef>
                <a:spcPts val="100"/>
              </a:spcBef>
            </a:pPr>
            <a:endParaRPr lang="en-US" sz="1200" b="1" spc="-20">
              <a:solidFill>
                <a:srgbClr val="052369"/>
              </a:solidFill>
              <a:latin typeface="Arial"/>
              <a:cs typeface="Arial"/>
            </a:endParaRPr>
          </a:p>
          <a:p>
            <a:pPr marL="12700" marR="5080">
              <a:spcBef>
                <a:spcPts val="100"/>
              </a:spcBef>
            </a:pPr>
            <a:r>
              <a:rPr lang="en-US" sz="1600" b="1">
                <a:solidFill>
                  <a:srgbClr val="052369"/>
                </a:solidFill>
                <a:latin typeface="Arial"/>
                <a:cs typeface="Arial"/>
              </a:rPr>
              <a:t>4. Maximizing global impact and returns</a:t>
            </a:r>
          </a:p>
        </p:txBody>
      </p:sp>
      <p:sp>
        <p:nvSpPr>
          <p:cNvPr id="13" name="object 13"/>
          <p:cNvSpPr txBox="1"/>
          <p:nvPr/>
        </p:nvSpPr>
        <p:spPr>
          <a:xfrm>
            <a:off x="4291099" y="2439120"/>
            <a:ext cx="7140905" cy="2026196"/>
          </a:xfrm>
          <a:prstGeom prst="rect">
            <a:avLst/>
          </a:prstGeom>
        </p:spPr>
        <p:txBody>
          <a:bodyPr vert="horz" wrap="square" lIns="0" tIns="25400" rIns="0" bIns="0" rtlCol="0">
            <a:spAutoFit/>
          </a:bodyPr>
          <a:lstStyle/>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Investing in sustainable energy in Asia creates on average &gt;4x the impact compared to Europe or North America. Asia's high 'carbon cost' of GDP highlights an urgent and significant need</a:t>
            </a:r>
          </a:p>
          <a:p>
            <a:pPr marL="12700" marR="5080" algn="just">
              <a:spcBef>
                <a:spcPts val="200"/>
              </a:spcBef>
              <a:buClr>
                <a:srgbClr val="00B050"/>
              </a:buClr>
            </a:pPr>
            <a:endParaRPr lang="en-US" sz="1200" spc="-35" dirty="0">
              <a:solidFill>
                <a:srgbClr val="052369"/>
              </a:solidFill>
              <a:latin typeface="Geneva"/>
              <a:cs typeface="Geneva"/>
            </a:endParaRPr>
          </a:p>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Our flexible approach combines well with the size of the market opportunity, allowing us to chose high margin projects and avoiding the commoditized approach necessitated by many of the larger companies in the market</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Our impact and return profile differentiates us from other investment opportunities in the sector</a:t>
            </a:r>
          </a:p>
          <a:p>
            <a:pPr marL="184150" marR="5080" indent="-171450" algn="just">
              <a:spcBef>
                <a:spcPts val="200"/>
              </a:spcBef>
              <a:buClr>
                <a:srgbClr val="00B050"/>
              </a:buClr>
              <a:buFont typeface="Wingdings" panose="05000000000000000000" pitchFamily="2" charset="2"/>
              <a:buChar char="§"/>
            </a:pPr>
            <a:endParaRPr lang="en-US" sz="1200" spc="-35" dirty="0">
              <a:solidFill>
                <a:srgbClr val="052369"/>
              </a:solidFill>
              <a:latin typeface="Geneva"/>
              <a:cs typeface="Geneva"/>
            </a:endParaRPr>
          </a:p>
          <a:p>
            <a:pPr marL="184150" marR="5080" indent="-171450" algn="just">
              <a:spcBef>
                <a:spcPts val="200"/>
              </a:spcBef>
              <a:buClr>
                <a:srgbClr val="00B050"/>
              </a:buClr>
              <a:buFont typeface="Wingdings" panose="05000000000000000000" pitchFamily="2" charset="2"/>
              <a:buChar char="§"/>
            </a:pPr>
            <a:r>
              <a:rPr lang="en-US" sz="1200" spc="-35" dirty="0">
                <a:solidFill>
                  <a:srgbClr val="052369"/>
                </a:solidFill>
                <a:latin typeface="Geneva"/>
                <a:cs typeface="Geneva"/>
              </a:rPr>
              <a:t>Harnessing diverse technology and applications allows the group to drive efficiencies, grow revenue and therefore shareholder returns and impact metrics.</a:t>
            </a:r>
          </a:p>
        </p:txBody>
      </p:sp>
      <p:sp>
        <p:nvSpPr>
          <p:cNvPr id="31" name="object 31"/>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32" name="object 32"/>
          <p:cNvSpPr txBox="1"/>
          <p:nvPr/>
        </p:nvSpPr>
        <p:spPr>
          <a:xfrm>
            <a:off x="12024379" y="6680253"/>
            <a:ext cx="125730" cy="132080"/>
          </a:xfrm>
          <a:prstGeom prst="rect">
            <a:avLst/>
          </a:prstGeom>
        </p:spPr>
        <p:txBody>
          <a:bodyPr vert="horz" wrap="square" lIns="0" tIns="12700" rIns="0" bIns="0" rtlCol="0">
            <a:spAutoFit/>
          </a:bodyPr>
          <a:lstStyle/>
          <a:p>
            <a:pPr marL="12700">
              <a:lnSpc>
                <a:spcPct val="100000"/>
              </a:lnSpc>
              <a:spcBef>
                <a:spcPts val="100"/>
              </a:spcBef>
            </a:pPr>
            <a:r>
              <a:rPr sz="700" spc="-75">
                <a:solidFill>
                  <a:srgbClr val="00E300"/>
                </a:solidFill>
                <a:latin typeface="Geneva"/>
                <a:cs typeface="Geneva"/>
              </a:rPr>
              <a:t>17</a:t>
            </a:r>
            <a:endParaRPr sz="700">
              <a:latin typeface="Geneva"/>
              <a:cs typeface="Geneva"/>
            </a:endParaRPr>
          </a:p>
        </p:txBody>
      </p:sp>
      <p:grpSp>
        <p:nvGrpSpPr>
          <p:cNvPr id="9" name="Group 8">
            <a:extLst>
              <a:ext uri="{FF2B5EF4-FFF2-40B4-BE49-F238E27FC236}">
                <a16:creationId xmlns:a16="http://schemas.microsoft.com/office/drawing/2014/main" id="{67845E31-A10B-FA07-CAE2-C164950E68A5}"/>
              </a:ext>
            </a:extLst>
          </p:cNvPr>
          <p:cNvGrpSpPr/>
          <p:nvPr/>
        </p:nvGrpSpPr>
        <p:grpSpPr>
          <a:xfrm>
            <a:off x="11635318" y="353086"/>
            <a:ext cx="350379" cy="418402"/>
            <a:chOff x="11482918" y="200686"/>
            <a:chExt cx="350379" cy="418402"/>
          </a:xfrm>
        </p:grpSpPr>
        <p:sp>
          <p:nvSpPr>
            <p:cNvPr id="10" name="object 3">
              <a:extLst>
                <a:ext uri="{FF2B5EF4-FFF2-40B4-BE49-F238E27FC236}">
                  <a16:creationId xmlns:a16="http://schemas.microsoft.com/office/drawing/2014/main" id="{91AE8176-BF0A-285F-DAF8-4233E88AE1F9}"/>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11" name="object 4">
              <a:extLst>
                <a:ext uri="{FF2B5EF4-FFF2-40B4-BE49-F238E27FC236}">
                  <a16:creationId xmlns:a16="http://schemas.microsoft.com/office/drawing/2014/main" id="{EE479985-48E0-382B-E9B3-FF9301132C58}"/>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12" name="object 5">
              <a:extLst>
                <a:ext uri="{FF2B5EF4-FFF2-40B4-BE49-F238E27FC236}">
                  <a16:creationId xmlns:a16="http://schemas.microsoft.com/office/drawing/2014/main" id="{6A97F360-0B68-646F-04F2-50805595E6C7}"/>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14" name="object 6">
              <a:extLst>
                <a:ext uri="{FF2B5EF4-FFF2-40B4-BE49-F238E27FC236}">
                  <a16:creationId xmlns:a16="http://schemas.microsoft.com/office/drawing/2014/main" id="{0AA0DE28-4263-7392-5104-A9E94978C1AC}"/>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1716574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a:extLst>
              <a:ext uri="{FF2B5EF4-FFF2-40B4-BE49-F238E27FC236}">
                <a16:creationId xmlns:a16="http://schemas.microsoft.com/office/drawing/2014/main" id="{4A693FC6-1E13-3489-9C0B-01665951D777}"/>
              </a:ext>
            </a:extLst>
          </p:cNvPr>
          <p:cNvPicPr>
            <a:picLocks noChangeAspect="1"/>
          </p:cNvPicPr>
          <p:nvPr/>
        </p:nvPicPr>
        <p:blipFill>
          <a:blip r:embed="rId2"/>
          <a:stretch>
            <a:fillRect/>
          </a:stretch>
        </p:blipFill>
        <p:spPr>
          <a:xfrm>
            <a:off x="0" y="11033"/>
            <a:ext cx="12192000" cy="683593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F0A5B499-A609-BF91-F422-FE3AE3B214FF}"/>
              </a:ext>
            </a:extLst>
          </p:cNvPr>
          <p:cNvSpPr txBox="1"/>
          <p:nvPr/>
        </p:nvSpPr>
        <p:spPr>
          <a:xfrm>
            <a:off x="734747" y="353022"/>
            <a:ext cx="9809428" cy="289823"/>
          </a:xfrm>
          <a:prstGeom prst="rect">
            <a:avLst/>
          </a:prstGeom>
        </p:spPr>
        <p:txBody>
          <a:bodyPr vert="horz" wrap="square" lIns="0" tIns="12700" rIns="0" bIns="0" rtlCol="0" anchor="t">
            <a:spAutoFit/>
          </a:bodyPr>
          <a:lstStyle/>
          <a:p>
            <a:pPr marL="12700">
              <a:spcBef>
                <a:spcPts val="100"/>
              </a:spcBef>
            </a:pPr>
            <a:r>
              <a:rPr lang="en-GB" b="1" spc="-75" dirty="0">
                <a:solidFill>
                  <a:srgbClr val="052369"/>
                </a:solidFill>
                <a:latin typeface="Arial"/>
                <a:cs typeface="Arial"/>
              </a:rPr>
              <a:t>Our Group Structure</a:t>
            </a:r>
            <a:r>
              <a:rPr lang="en-GB" b="1" dirty="0">
                <a:solidFill>
                  <a:srgbClr val="00B050"/>
                </a:solidFill>
              </a:rPr>
              <a:t>.</a:t>
            </a:r>
            <a:endParaRPr lang="en-GB" dirty="0">
              <a:latin typeface="Arial"/>
              <a:cs typeface="Arial"/>
            </a:endParaRPr>
          </a:p>
        </p:txBody>
      </p:sp>
      <p:grpSp>
        <p:nvGrpSpPr>
          <p:cNvPr id="9" name="Group 8">
            <a:extLst>
              <a:ext uri="{FF2B5EF4-FFF2-40B4-BE49-F238E27FC236}">
                <a16:creationId xmlns:a16="http://schemas.microsoft.com/office/drawing/2014/main" id="{9D722584-9EE0-8660-4FC0-E8850719EC69}"/>
              </a:ext>
            </a:extLst>
          </p:cNvPr>
          <p:cNvGrpSpPr/>
          <p:nvPr/>
        </p:nvGrpSpPr>
        <p:grpSpPr>
          <a:xfrm>
            <a:off x="11482918" y="200686"/>
            <a:ext cx="350379" cy="418402"/>
            <a:chOff x="11482918" y="200686"/>
            <a:chExt cx="350379" cy="418402"/>
          </a:xfrm>
        </p:grpSpPr>
        <p:sp>
          <p:nvSpPr>
            <p:cNvPr id="5" name="object 3">
              <a:extLst>
                <a:ext uri="{FF2B5EF4-FFF2-40B4-BE49-F238E27FC236}">
                  <a16:creationId xmlns:a16="http://schemas.microsoft.com/office/drawing/2014/main" id="{60673C62-4431-A092-2070-B336CB087AEF}"/>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22" name="object 4">
              <a:extLst>
                <a:ext uri="{FF2B5EF4-FFF2-40B4-BE49-F238E27FC236}">
                  <a16:creationId xmlns:a16="http://schemas.microsoft.com/office/drawing/2014/main" id="{E823A440-5315-ECA4-7EC6-1B3EBE3EEF2E}"/>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23" name="object 5">
              <a:extLst>
                <a:ext uri="{FF2B5EF4-FFF2-40B4-BE49-F238E27FC236}">
                  <a16:creationId xmlns:a16="http://schemas.microsoft.com/office/drawing/2014/main" id="{283D7C91-503A-E0AB-4C13-5D400014F864}"/>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24" name="object 6">
              <a:extLst>
                <a:ext uri="{FF2B5EF4-FFF2-40B4-BE49-F238E27FC236}">
                  <a16:creationId xmlns:a16="http://schemas.microsoft.com/office/drawing/2014/main" id="{F9C4242F-70F3-CF24-C28F-3E4D6F54CFD4}"/>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19" name="Freihandform: Form 18">
            <a:extLst>
              <a:ext uri="{FF2B5EF4-FFF2-40B4-BE49-F238E27FC236}">
                <a16:creationId xmlns:a16="http://schemas.microsoft.com/office/drawing/2014/main" id="{E56CA2C2-CE24-4F1C-AE19-D7D99BDFB014}"/>
              </a:ext>
            </a:extLst>
          </p:cNvPr>
          <p:cNvSpPr/>
          <p:nvPr/>
        </p:nvSpPr>
        <p:spPr>
          <a:xfrm>
            <a:off x="5000458" y="1040339"/>
            <a:ext cx="3036987" cy="641135"/>
          </a:xfrm>
          <a:custGeom>
            <a:avLst/>
            <a:gdLst/>
            <a:ahLst/>
            <a:cxnLst/>
            <a:rect l="0" t="0" r="0" b="0"/>
            <a:pathLst>
              <a:path>
                <a:moveTo>
                  <a:pt x="0" y="0"/>
                </a:moveTo>
                <a:lnTo>
                  <a:pt x="0" y="463237"/>
                </a:lnTo>
                <a:lnTo>
                  <a:pt x="3036987" y="463237"/>
                </a:lnTo>
                <a:lnTo>
                  <a:pt x="3036987" y="641135"/>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20" name="Freihandform: Form 19">
            <a:extLst>
              <a:ext uri="{FF2B5EF4-FFF2-40B4-BE49-F238E27FC236}">
                <a16:creationId xmlns:a16="http://schemas.microsoft.com/office/drawing/2014/main" id="{B6B053A7-63C3-CDB4-6770-83DE6D65F01D}"/>
              </a:ext>
            </a:extLst>
          </p:cNvPr>
          <p:cNvSpPr/>
          <p:nvPr/>
        </p:nvSpPr>
        <p:spPr>
          <a:xfrm>
            <a:off x="5000458" y="1040339"/>
            <a:ext cx="986926" cy="641135"/>
          </a:xfrm>
          <a:custGeom>
            <a:avLst/>
            <a:gdLst/>
            <a:ahLst/>
            <a:cxnLst/>
            <a:rect l="0" t="0" r="0" b="0"/>
            <a:pathLst>
              <a:path>
                <a:moveTo>
                  <a:pt x="0" y="0"/>
                </a:moveTo>
                <a:lnTo>
                  <a:pt x="0" y="463237"/>
                </a:lnTo>
                <a:lnTo>
                  <a:pt x="986926" y="463237"/>
                </a:lnTo>
                <a:lnTo>
                  <a:pt x="986926" y="641135"/>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21" name="Freihandform: Form 20">
            <a:extLst>
              <a:ext uri="{FF2B5EF4-FFF2-40B4-BE49-F238E27FC236}">
                <a16:creationId xmlns:a16="http://schemas.microsoft.com/office/drawing/2014/main" id="{640640BD-1E40-E58A-1FF4-7CF1582F0C0E}"/>
              </a:ext>
            </a:extLst>
          </p:cNvPr>
          <p:cNvSpPr/>
          <p:nvPr/>
        </p:nvSpPr>
        <p:spPr>
          <a:xfrm>
            <a:off x="3937323" y="1040339"/>
            <a:ext cx="1063134" cy="641135"/>
          </a:xfrm>
          <a:custGeom>
            <a:avLst/>
            <a:gdLst/>
            <a:ahLst/>
            <a:cxnLst/>
            <a:rect l="0" t="0" r="0" b="0"/>
            <a:pathLst>
              <a:path>
                <a:moveTo>
                  <a:pt x="1063134" y="0"/>
                </a:moveTo>
                <a:lnTo>
                  <a:pt x="1063134" y="463237"/>
                </a:lnTo>
                <a:lnTo>
                  <a:pt x="0" y="463237"/>
                </a:lnTo>
                <a:lnTo>
                  <a:pt x="0" y="64113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25" name="Freihandform: Form 24">
            <a:extLst>
              <a:ext uri="{FF2B5EF4-FFF2-40B4-BE49-F238E27FC236}">
                <a16:creationId xmlns:a16="http://schemas.microsoft.com/office/drawing/2014/main" id="{9E3D064E-8DEC-43B1-4D6C-394657539645}"/>
              </a:ext>
            </a:extLst>
          </p:cNvPr>
          <p:cNvSpPr/>
          <p:nvPr/>
        </p:nvSpPr>
        <p:spPr>
          <a:xfrm>
            <a:off x="1887262" y="1040339"/>
            <a:ext cx="3113195" cy="641135"/>
          </a:xfrm>
          <a:custGeom>
            <a:avLst/>
            <a:gdLst/>
            <a:ahLst/>
            <a:cxnLst/>
            <a:rect l="0" t="0" r="0" b="0"/>
            <a:pathLst>
              <a:path>
                <a:moveTo>
                  <a:pt x="3113195" y="0"/>
                </a:moveTo>
                <a:lnTo>
                  <a:pt x="3113195" y="463237"/>
                </a:lnTo>
                <a:lnTo>
                  <a:pt x="0" y="463237"/>
                </a:lnTo>
                <a:lnTo>
                  <a:pt x="0" y="641135"/>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26" name="Freihandform: Form 25">
            <a:extLst>
              <a:ext uri="{FF2B5EF4-FFF2-40B4-BE49-F238E27FC236}">
                <a16:creationId xmlns:a16="http://schemas.microsoft.com/office/drawing/2014/main" id="{BBA78927-C5D3-40C4-22FC-FCBAEDDC2756}"/>
              </a:ext>
            </a:extLst>
          </p:cNvPr>
          <p:cNvSpPr/>
          <p:nvPr/>
        </p:nvSpPr>
        <p:spPr>
          <a:xfrm>
            <a:off x="3760857" y="804955"/>
            <a:ext cx="2479201" cy="235384"/>
          </a:xfrm>
          <a:custGeom>
            <a:avLst/>
            <a:gdLst>
              <a:gd name="connsiteX0" fmla="*/ 0 w 2479201"/>
              <a:gd name="connsiteY0" fmla="*/ 0 h 235384"/>
              <a:gd name="connsiteX1" fmla="*/ 2479201 w 2479201"/>
              <a:gd name="connsiteY1" fmla="*/ 0 h 235384"/>
              <a:gd name="connsiteX2" fmla="*/ 2479201 w 2479201"/>
              <a:gd name="connsiteY2" fmla="*/ 235384 h 235384"/>
              <a:gd name="connsiteX3" fmla="*/ 0 w 2479201"/>
              <a:gd name="connsiteY3" fmla="*/ 235384 h 235384"/>
              <a:gd name="connsiteX4" fmla="*/ 0 w 2479201"/>
              <a:gd name="connsiteY4" fmla="*/ 0 h 23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201" h="235384">
                <a:moveTo>
                  <a:pt x="0" y="0"/>
                </a:moveTo>
                <a:lnTo>
                  <a:pt x="2479201" y="0"/>
                </a:lnTo>
                <a:lnTo>
                  <a:pt x="2479201" y="235384"/>
                </a:lnTo>
                <a:lnTo>
                  <a:pt x="0" y="235384"/>
                </a:lnTo>
                <a:lnTo>
                  <a:pt x="0" y="0"/>
                </a:lnTo>
                <a:close/>
              </a:path>
            </a:pathLst>
          </a:custGeom>
          <a:solidFill>
            <a:schemeClr val="bg1"/>
          </a:solidFill>
          <a:ln w="15875">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rPr>
              <a:t>ThomasLloyd Climate Solutions N.V.</a:t>
            </a:r>
          </a:p>
        </p:txBody>
      </p:sp>
      <p:sp>
        <p:nvSpPr>
          <p:cNvPr id="27" name="Freihandform: Form 26">
            <a:extLst>
              <a:ext uri="{FF2B5EF4-FFF2-40B4-BE49-F238E27FC236}">
                <a16:creationId xmlns:a16="http://schemas.microsoft.com/office/drawing/2014/main" id="{B66E5635-7C00-8293-E1FC-DA87D8D4697A}"/>
              </a:ext>
            </a:extLst>
          </p:cNvPr>
          <p:cNvSpPr/>
          <p:nvPr/>
        </p:nvSpPr>
        <p:spPr>
          <a:xfrm>
            <a:off x="743253" y="1740467"/>
            <a:ext cx="2079631" cy="37854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000" b="1" kern="1200" dirty="0">
                <a:solidFill>
                  <a:prstClr val="black"/>
                </a:solidFill>
                <a:latin typeface="Calibri"/>
                <a:ea typeface="+mn-ea"/>
                <a:cs typeface="+mn-cs"/>
              </a:rPr>
              <a:t>ThomasLloyd Climate Solutions Ltd</a:t>
            </a:r>
          </a:p>
          <a:p>
            <a:pPr marL="0" lvl="0" indent="0" algn="ctr" defTabSz="622300">
              <a:lnSpc>
                <a:spcPct val="90000"/>
              </a:lnSpc>
              <a:spcBef>
                <a:spcPct val="0"/>
              </a:spcBef>
              <a:spcAft>
                <a:spcPct val="35000"/>
              </a:spcAft>
              <a:buNone/>
            </a:pPr>
            <a:r>
              <a:rPr lang="en-GB" sz="1000" dirty="0">
                <a:solidFill>
                  <a:prstClr val="black"/>
                </a:solidFill>
                <a:latin typeface="Calibri"/>
              </a:rPr>
              <a:t>United Kingdom</a:t>
            </a:r>
            <a:endParaRPr lang="en-GB" sz="1000" kern="1200" dirty="0">
              <a:solidFill>
                <a:prstClr val="black"/>
              </a:solidFill>
              <a:latin typeface="Calibri"/>
              <a:ea typeface="+mn-ea"/>
              <a:cs typeface="+mn-cs"/>
            </a:endParaRPr>
          </a:p>
        </p:txBody>
      </p:sp>
      <p:sp>
        <p:nvSpPr>
          <p:cNvPr id="7" name="Rectangle: Rounded Corners 6">
            <a:extLst>
              <a:ext uri="{FF2B5EF4-FFF2-40B4-BE49-F238E27FC236}">
                <a16:creationId xmlns:a16="http://schemas.microsoft.com/office/drawing/2014/main" id="{56B3D7DB-AE6D-EB40-F2A4-65ECF9F03EAA}"/>
              </a:ext>
            </a:extLst>
          </p:cNvPr>
          <p:cNvSpPr/>
          <p:nvPr/>
        </p:nvSpPr>
        <p:spPr>
          <a:xfrm>
            <a:off x="743252" y="4786176"/>
            <a:ext cx="2074627" cy="1718802"/>
          </a:xfrm>
          <a:prstGeom prst="roundRect">
            <a:avLst/>
          </a:prstGeom>
          <a:solidFill>
            <a:prstClr val="white"/>
          </a:solidFill>
          <a:ln w="15875" cap="flat" cmpd="sng" algn="ctr">
            <a:solidFill>
              <a:prstClr val="black"/>
            </a:solidFill>
            <a:prstDash val="solid"/>
          </a:ln>
          <a:effectLst/>
        </p:spPr>
        <p:txBody>
          <a:bodyPr spcFirstLastPara="0" vert="horz" wrap="square" lIns="8890" tIns="8890" rIns="8890" bIns="8890" numCol="1" spcCol="1270" anchor="t" anchorCtr="0">
            <a:noAutofit/>
          </a:bodyPr>
          <a:lstStyle/>
          <a:p>
            <a:pPr marL="285750" indent="-285750" defTabSz="622300">
              <a:lnSpc>
                <a:spcPct val="90000"/>
              </a:lnSpc>
              <a:spcBef>
                <a:spcPct val="0"/>
              </a:spcBef>
              <a:spcAft>
                <a:spcPct val="35000"/>
              </a:spcAft>
              <a:buFont typeface="Arial" panose="020B0604020202020204" pitchFamily="34" charset="0"/>
              <a:buChar char="•"/>
            </a:pPr>
            <a:r>
              <a:rPr lang="en-GB" sz="1000" dirty="0">
                <a:solidFill>
                  <a:srgbClr val="FF0000"/>
                </a:solidFill>
                <a:latin typeface="Calibri"/>
              </a:rPr>
              <a:t>Houses Philippines BioPower and </a:t>
            </a:r>
            <a:r>
              <a:rPr lang="en-GB" sz="1000" dirty="0" err="1">
                <a:solidFill>
                  <a:srgbClr val="FF0000"/>
                </a:solidFill>
                <a:latin typeface="Calibri"/>
              </a:rPr>
              <a:t>BioFuel</a:t>
            </a:r>
            <a:r>
              <a:rPr lang="en-GB" sz="1000" dirty="0">
                <a:solidFill>
                  <a:srgbClr val="FF0000"/>
                </a:solidFill>
                <a:latin typeface="Calibri"/>
              </a:rPr>
              <a:t> business</a:t>
            </a:r>
          </a:p>
          <a:p>
            <a:pPr marL="285750" indent="-285750" defTabSz="622300">
              <a:lnSpc>
                <a:spcPct val="90000"/>
              </a:lnSpc>
              <a:spcBef>
                <a:spcPct val="0"/>
              </a:spcBef>
              <a:spcAft>
                <a:spcPct val="35000"/>
              </a:spcAft>
              <a:buFont typeface="Arial" panose="020B0604020202020204" pitchFamily="34" charset="0"/>
              <a:buChar char="•"/>
            </a:pPr>
            <a:r>
              <a:rPr lang="en-GB" sz="1000" dirty="0">
                <a:solidFill>
                  <a:srgbClr val="FF0000"/>
                </a:solidFill>
                <a:latin typeface="Calibri"/>
              </a:rPr>
              <a:t>Assets</a:t>
            </a:r>
          </a:p>
          <a:p>
            <a:pPr marL="285750" indent="-285750" defTabSz="622300">
              <a:lnSpc>
                <a:spcPct val="90000"/>
              </a:lnSpc>
              <a:spcBef>
                <a:spcPct val="0"/>
              </a:spcBef>
              <a:spcAft>
                <a:spcPct val="35000"/>
              </a:spcAft>
              <a:buFont typeface="Arial" panose="020B0604020202020204" pitchFamily="34" charset="0"/>
              <a:buChar char="•"/>
            </a:pPr>
            <a:r>
              <a:rPr lang="en-GB" sz="1000" dirty="0">
                <a:solidFill>
                  <a:srgbClr val="FF0000"/>
                </a:solidFill>
                <a:latin typeface="Calibri"/>
              </a:rPr>
              <a:t>Climate Solutions</a:t>
            </a:r>
          </a:p>
          <a:p>
            <a:pPr marL="285750" indent="-285750" defTabSz="622300">
              <a:lnSpc>
                <a:spcPct val="90000"/>
              </a:lnSpc>
              <a:spcBef>
                <a:spcPct val="0"/>
              </a:spcBef>
              <a:spcAft>
                <a:spcPct val="35000"/>
              </a:spcAft>
              <a:buFont typeface="Arial" panose="020B0604020202020204" pitchFamily="34" charset="0"/>
              <a:buChar char="•"/>
            </a:pPr>
            <a:r>
              <a:rPr lang="en-GB" sz="1000" dirty="0">
                <a:solidFill>
                  <a:srgbClr val="FF0000"/>
                </a:solidFill>
                <a:latin typeface="Calibri"/>
              </a:rPr>
              <a:t>Business Segment</a:t>
            </a:r>
          </a:p>
          <a:p>
            <a:pPr marL="285750" indent="-285750" defTabSz="622300">
              <a:lnSpc>
                <a:spcPct val="90000"/>
              </a:lnSpc>
              <a:spcBef>
                <a:spcPct val="0"/>
              </a:spcBef>
              <a:spcAft>
                <a:spcPct val="35000"/>
              </a:spcAft>
              <a:buFont typeface="Arial" panose="020B0604020202020204" pitchFamily="34" charset="0"/>
              <a:buChar char="•"/>
            </a:pPr>
            <a:r>
              <a:rPr lang="en-GB" sz="1000" dirty="0">
                <a:solidFill>
                  <a:srgbClr val="FF0000"/>
                </a:solidFill>
                <a:latin typeface="Calibri"/>
              </a:rPr>
              <a:t>Matrix</a:t>
            </a:r>
          </a:p>
          <a:p>
            <a:pPr marL="285750" indent="-285750" defTabSz="622300">
              <a:lnSpc>
                <a:spcPct val="90000"/>
              </a:lnSpc>
              <a:spcBef>
                <a:spcPct val="0"/>
              </a:spcBef>
              <a:spcAft>
                <a:spcPct val="35000"/>
              </a:spcAft>
              <a:buFont typeface="Arial" panose="020B0604020202020204" pitchFamily="34" charset="0"/>
              <a:buChar char="•"/>
            </a:pPr>
            <a:endParaRPr lang="en-GB" sz="1000" dirty="0">
              <a:solidFill>
                <a:srgbClr val="FF0000"/>
              </a:solidFill>
              <a:latin typeface="Calibri"/>
            </a:endParaRPr>
          </a:p>
          <a:p>
            <a:pPr marL="285750" indent="-285750" defTabSz="622300">
              <a:lnSpc>
                <a:spcPct val="90000"/>
              </a:lnSpc>
              <a:spcBef>
                <a:spcPct val="0"/>
              </a:spcBef>
              <a:spcAft>
                <a:spcPct val="35000"/>
              </a:spcAft>
              <a:buFont typeface="Arial" panose="020B0604020202020204" pitchFamily="34" charset="0"/>
              <a:buChar char="•"/>
            </a:pPr>
            <a:endParaRPr lang="en-GB" sz="1000" dirty="0">
              <a:solidFill>
                <a:srgbClr val="FF0000"/>
              </a:solidFill>
              <a:latin typeface="Calibri"/>
            </a:endParaRPr>
          </a:p>
        </p:txBody>
      </p:sp>
      <p:sp>
        <p:nvSpPr>
          <p:cNvPr id="15" name="Rectangle: Rounded Corners 14">
            <a:extLst>
              <a:ext uri="{FF2B5EF4-FFF2-40B4-BE49-F238E27FC236}">
                <a16:creationId xmlns:a16="http://schemas.microsoft.com/office/drawing/2014/main" id="{8F0355B8-DB70-400E-DAC9-0966B41FD9E3}"/>
              </a:ext>
            </a:extLst>
          </p:cNvPr>
          <p:cNvSpPr/>
          <p:nvPr/>
        </p:nvSpPr>
        <p:spPr>
          <a:xfrm>
            <a:off x="3448963" y="1498570"/>
            <a:ext cx="442761" cy="196879"/>
          </a:xfrm>
          <a:prstGeom prst="roundRect">
            <a:avLst/>
          </a:prstGeom>
          <a:solidFill>
            <a:prstClr val="white"/>
          </a:solidFill>
          <a:ln w="15875" cap="flat" cmpd="sng" algn="ctr">
            <a:solidFill>
              <a:prstClr val="black"/>
            </a:solidFill>
            <a:prstDash val="solid"/>
          </a:ln>
          <a:effectLst/>
        </p:spPr>
        <p:txBody>
          <a:bodyPr spcFirstLastPara="0" vert="horz" wrap="square" lIns="8890" tIns="8890" rIns="8890" bIns="8890" numCol="1" spcCol="1270" anchor="t" anchorCtr="0">
            <a:noAutofit/>
          </a:bodyPr>
          <a:lstStyle/>
          <a:p>
            <a:pPr defTabSz="622300">
              <a:lnSpc>
                <a:spcPct val="90000"/>
              </a:lnSpc>
              <a:spcBef>
                <a:spcPct val="0"/>
              </a:spcBef>
              <a:spcAft>
                <a:spcPct val="35000"/>
              </a:spcAft>
            </a:pPr>
            <a:r>
              <a:rPr lang="en-GB" sz="1100" b="1" dirty="0">
                <a:solidFill>
                  <a:prstClr val="black"/>
                </a:solidFill>
                <a:latin typeface="Calibri"/>
              </a:rPr>
              <a:t>100%</a:t>
            </a:r>
          </a:p>
        </p:txBody>
      </p:sp>
      <p:sp>
        <p:nvSpPr>
          <p:cNvPr id="31" name="Freihandform: Form 30">
            <a:extLst>
              <a:ext uri="{FF2B5EF4-FFF2-40B4-BE49-F238E27FC236}">
                <a16:creationId xmlns:a16="http://schemas.microsoft.com/office/drawing/2014/main" id="{6F89853D-0ABC-53D3-0DAC-DE8698F9B3FC}"/>
              </a:ext>
            </a:extLst>
          </p:cNvPr>
          <p:cNvSpPr/>
          <p:nvPr/>
        </p:nvSpPr>
        <p:spPr>
          <a:xfrm>
            <a:off x="748169" y="2158337"/>
            <a:ext cx="2079631" cy="37854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000" b="1" kern="1200" dirty="0">
                <a:solidFill>
                  <a:prstClr val="black"/>
                </a:solidFill>
                <a:latin typeface="Calibri"/>
                <a:ea typeface="+mn-ea"/>
                <a:cs typeface="+mn-cs"/>
              </a:rPr>
              <a:t>ThomasLloyd Climate Solutions AG</a:t>
            </a:r>
          </a:p>
          <a:p>
            <a:pPr marL="0" lvl="0" indent="0" algn="ctr" defTabSz="622300">
              <a:lnSpc>
                <a:spcPct val="90000"/>
              </a:lnSpc>
              <a:spcBef>
                <a:spcPct val="0"/>
              </a:spcBef>
              <a:spcAft>
                <a:spcPct val="35000"/>
              </a:spcAft>
              <a:buNone/>
            </a:pPr>
            <a:r>
              <a:rPr lang="en-GB" sz="1000" kern="1200" dirty="0">
                <a:solidFill>
                  <a:prstClr val="black"/>
                </a:solidFill>
                <a:latin typeface="Calibri"/>
                <a:ea typeface="+mn-ea"/>
                <a:cs typeface="+mn-cs"/>
              </a:rPr>
              <a:t>Switzerland</a:t>
            </a:r>
          </a:p>
        </p:txBody>
      </p:sp>
      <p:sp>
        <p:nvSpPr>
          <p:cNvPr id="32" name="Freihandform: Form 31">
            <a:extLst>
              <a:ext uri="{FF2B5EF4-FFF2-40B4-BE49-F238E27FC236}">
                <a16:creationId xmlns:a16="http://schemas.microsoft.com/office/drawing/2014/main" id="{8DBEABCB-980D-18BC-2FC3-97C162BCA136}"/>
              </a:ext>
            </a:extLst>
          </p:cNvPr>
          <p:cNvSpPr/>
          <p:nvPr/>
        </p:nvSpPr>
        <p:spPr>
          <a:xfrm>
            <a:off x="748261" y="2576206"/>
            <a:ext cx="2074628" cy="37854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000" b="1" kern="1200" dirty="0">
                <a:solidFill>
                  <a:prstClr val="black"/>
                </a:solidFill>
                <a:latin typeface="Calibri"/>
                <a:ea typeface="+mn-ea"/>
                <a:cs typeface="+mn-cs"/>
              </a:rPr>
              <a:t>ThomasLloyd Climate Solutions GmbH</a:t>
            </a:r>
          </a:p>
          <a:p>
            <a:pPr marL="0" lvl="0" indent="0" algn="ctr" defTabSz="622300">
              <a:lnSpc>
                <a:spcPct val="90000"/>
              </a:lnSpc>
              <a:spcBef>
                <a:spcPct val="0"/>
              </a:spcBef>
              <a:spcAft>
                <a:spcPct val="35000"/>
              </a:spcAft>
              <a:buNone/>
            </a:pPr>
            <a:r>
              <a:rPr lang="en-GB" sz="1000" dirty="0">
                <a:solidFill>
                  <a:prstClr val="black"/>
                </a:solidFill>
                <a:latin typeface="Calibri"/>
              </a:rPr>
              <a:t>Germany</a:t>
            </a:r>
            <a:endParaRPr lang="en-GB" sz="1000" kern="1200" dirty="0">
              <a:solidFill>
                <a:prstClr val="black"/>
              </a:solidFill>
              <a:latin typeface="Calibri"/>
              <a:ea typeface="+mn-ea"/>
              <a:cs typeface="+mn-cs"/>
            </a:endParaRPr>
          </a:p>
        </p:txBody>
      </p:sp>
      <p:sp>
        <p:nvSpPr>
          <p:cNvPr id="33" name="Freihandform: Form 32">
            <a:extLst>
              <a:ext uri="{FF2B5EF4-FFF2-40B4-BE49-F238E27FC236}">
                <a16:creationId xmlns:a16="http://schemas.microsoft.com/office/drawing/2014/main" id="{553C56D4-287C-DF77-89CC-DEEEF01A894E}"/>
              </a:ext>
            </a:extLst>
          </p:cNvPr>
          <p:cNvSpPr/>
          <p:nvPr/>
        </p:nvSpPr>
        <p:spPr>
          <a:xfrm>
            <a:off x="743347" y="2994079"/>
            <a:ext cx="2074628" cy="37854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000" b="1" kern="1200" dirty="0">
                <a:solidFill>
                  <a:prstClr val="black"/>
                </a:solidFill>
                <a:latin typeface="Calibri"/>
                <a:ea typeface="+mn-ea"/>
                <a:cs typeface="+mn-cs"/>
              </a:rPr>
              <a:t>ThomasLloyd Climate Solutions LLC</a:t>
            </a:r>
          </a:p>
          <a:p>
            <a:pPr marL="0" lvl="0" indent="0" algn="ctr" defTabSz="622300">
              <a:lnSpc>
                <a:spcPct val="90000"/>
              </a:lnSpc>
              <a:spcBef>
                <a:spcPct val="0"/>
              </a:spcBef>
              <a:spcAft>
                <a:spcPct val="35000"/>
              </a:spcAft>
              <a:buNone/>
            </a:pPr>
            <a:r>
              <a:rPr lang="en-GB" sz="1000" kern="1200" dirty="0">
                <a:solidFill>
                  <a:prstClr val="black"/>
                </a:solidFill>
                <a:latin typeface="Calibri"/>
                <a:ea typeface="+mn-ea"/>
                <a:cs typeface="+mn-cs"/>
              </a:rPr>
              <a:t>USA</a:t>
            </a:r>
          </a:p>
        </p:txBody>
      </p:sp>
      <p:sp>
        <p:nvSpPr>
          <p:cNvPr id="34" name="Freihandform: Form 33">
            <a:extLst>
              <a:ext uri="{FF2B5EF4-FFF2-40B4-BE49-F238E27FC236}">
                <a16:creationId xmlns:a16="http://schemas.microsoft.com/office/drawing/2014/main" id="{299DD881-8A93-A041-DE03-83287FA7C01A}"/>
              </a:ext>
            </a:extLst>
          </p:cNvPr>
          <p:cNvSpPr/>
          <p:nvPr/>
        </p:nvSpPr>
        <p:spPr>
          <a:xfrm>
            <a:off x="748169" y="3411952"/>
            <a:ext cx="2074722" cy="37854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000" b="1" kern="1200" dirty="0">
                <a:solidFill>
                  <a:prstClr val="black"/>
                </a:solidFill>
                <a:latin typeface="Calibri"/>
                <a:ea typeface="+mn-ea"/>
                <a:cs typeface="+mn-cs"/>
              </a:rPr>
              <a:t>ThomasLloyd Climate Solutions Pte Ltd</a:t>
            </a:r>
          </a:p>
          <a:p>
            <a:pPr marL="0" lvl="0" indent="0" algn="ctr" defTabSz="622300">
              <a:lnSpc>
                <a:spcPct val="90000"/>
              </a:lnSpc>
              <a:spcBef>
                <a:spcPct val="0"/>
              </a:spcBef>
              <a:spcAft>
                <a:spcPct val="35000"/>
              </a:spcAft>
              <a:buNone/>
            </a:pPr>
            <a:r>
              <a:rPr lang="en-GB" sz="1000" dirty="0">
                <a:solidFill>
                  <a:prstClr val="black"/>
                </a:solidFill>
                <a:latin typeface="Calibri"/>
              </a:rPr>
              <a:t>Singapore</a:t>
            </a:r>
            <a:endParaRPr lang="en-GB" sz="1000" kern="1200" dirty="0">
              <a:solidFill>
                <a:prstClr val="black"/>
              </a:solidFill>
              <a:latin typeface="Calibri"/>
              <a:ea typeface="+mn-ea"/>
              <a:cs typeface="+mn-cs"/>
            </a:endParaRPr>
          </a:p>
        </p:txBody>
      </p:sp>
      <p:sp>
        <p:nvSpPr>
          <p:cNvPr id="35" name="Textfeld 34">
            <a:extLst>
              <a:ext uri="{FF2B5EF4-FFF2-40B4-BE49-F238E27FC236}">
                <a16:creationId xmlns:a16="http://schemas.microsoft.com/office/drawing/2014/main" id="{353B69A3-16D7-8E2E-F708-75DA2C0026EB}"/>
              </a:ext>
            </a:extLst>
          </p:cNvPr>
          <p:cNvSpPr txBox="1"/>
          <p:nvPr/>
        </p:nvSpPr>
        <p:spPr>
          <a:xfrm>
            <a:off x="8374243" y="6411093"/>
            <a:ext cx="3867148" cy="400110"/>
          </a:xfrm>
          <a:prstGeom prst="rect">
            <a:avLst/>
          </a:prstGeom>
          <a:noFill/>
        </p:spPr>
        <p:txBody>
          <a:bodyPr wrap="square">
            <a:spAutoFit/>
          </a:bodyPr>
          <a:lstStyle/>
          <a:p>
            <a:pPr algn="l"/>
            <a:r>
              <a:rPr lang="en-US" sz="1000" dirty="0">
                <a:solidFill>
                  <a:srgbClr val="FF0000"/>
                </a:solidFill>
                <a:latin typeface="+mj-lt"/>
                <a:cs typeface="Calibri"/>
              </a:rPr>
              <a:t>Shows envisaged group structure after completion of  reorganization</a:t>
            </a:r>
          </a:p>
          <a:p>
            <a:pPr algn="l"/>
            <a:r>
              <a:rPr lang="en-US" sz="1000" dirty="0">
                <a:solidFill>
                  <a:srgbClr val="FF0000"/>
                </a:solidFill>
                <a:latin typeface="+mj-lt"/>
                <a:cs typeface="Calibri"/>
              </a:rPr>
              <a:t>TBD: US </a:t>
            </a:r>
            <a:r>
              <a:rPr lang="en-US" sz="1000" dirty="0" err="1">
                <a:solidFill>
                  <a:srgbClr val="FF0000"/>
                </a:solidFill>
                <a:latin typeface="+mj-lt"/>
                <a:cs typeface="Calibri"/>
              </a:rPr>
              <a:t>HoldCo</a:t>
            </a:r>
            <a:r>
              <a:rPr lang="en-US" sz="1000" dirty="0">
                <a:solidFill>
                  <a:srgbClr val="FF0000"/>
                </a:solidFill>
                <a:latin typeface="+mj-lt"/>
                <a:cs typeface="Calibri"/>
              </a:rPr>
              <a:t>, CTI Phil, BP </a:t>
            </a:r>
            <a:r>
              <a:rPr lang="en-US" sz="1000" dirty="0" err="1">
                <a:solidFill>
                  <a:srgbClr val="FF0000"/>
                </a:solidFill>
                <a:latin typeface="+mj-lt"/>
                <a:cs typeface="Calibri"/>
              </a:rPr>
              <a:t>TopCo</a:t>
            </a:r>
            <a:endParaRPr lang="de-DE" sz="1000" dirty="0">
              <a:solidFill>
                <a:srgbClr val="FF0000"/>
              </a:solidFill>
              <a:latin typeface="+mj-lt"/>
              <a:cs typeface="Calibri"/>
            </a:endParaRPr>
          </a:p>
        </p:txBody>
      </p:sp>
      <p:sp>
        <p:nvSpPr>
          <p:cNvPr id="36" name="Freihandform: Form 35">
            <a:extLst>
              <a:ext uri="{FF2B5EF4-FFF2-40B4-BE49-F238E27FC236}">
                <a16:creationId xmlns:a16="http://schemas.microsoft.com/office/drawing/2014/main" id="{BBF88064-DE28-1E12-6380-9AC448DA4756}"/>
              </a:ext>
            </a:extLst>
          </p:cNvPr>
          <p:cNvSpPr/>
          <p:nvPr/>
        </p:nvSpPr>
        <p:spPr>
          <a:xfrm>
            <a:off x="743254" y="3849490"/>
            <a:ext cx="2074722" cy="52079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000" b="1" kern="1200" dirty="0">
                <a:solidFill>
                  <a:prstClr val="black"/>
                </a:solidFill>
                <a:latin typeface="Calibri"/>
                <a:ea typeface="+mn-ea"/>
                <a:cs typeface="+mn-cs"/>
              </a:rPr>
              <a:t>ThomasLloyd Energy Impact Development India Pte Ltd</a:t>
            </a:r>
          </a:p>
          <a:p>
            <a:pPr marL="0" lvl="0" indent="0" algn="ctr" defTabSz="622300">
              <a:lnSpc>
                <a:spcPct val="90000"/>
              </a:lnSpc>
              <a:spcBef>
                <a:spcPct val="0"/>
              </a:spcBef>
              <a:spcAft>
                <a:spcPct val="35000"/>
              </a:spcAft>
              <a:buNone/>
            </a:pPr>
            <a:r>
              <a:rPr lang="en-GB" sz="1000" kern="1200" dirty="0">
                <a:solidFill>
                  <a:prstClr val="black"/>
                </a:solidFill>
                <a:latin typeface="Calibri"/>
                <a:ea typeface="+mn-ea"/>
                <a:cs typeface="+mn-cs"/>
              </a:rPr>
              <a:t>India </a:t>
            </a:r>
          </a:p>
        </p:txBody>
      </p:sp>
      <p:sp>
        <p:nvSpPr>
          <p:cNvPr id="37" name="Freihandform: Form 36">
            <a:extLst>
              <a:ext uri="{FF2B5EF4-FFF2-40B4-BE49-F238E27FC236}">
                <a16:creationId xmlns:a16="http://schemas.microsoft.com/office/drawing/2014/main" id="{2669A569-4EF9-EB62-DE4E-9EE0871FE42B}"/>
              </a:ext>
            </a:extLst>
          </p:cNvPr>
          <p:cNvSpPr/>
          <p:nvPr/>
        </p:nvSpPr>
        <p:spPr>
          <a:xfrm>
            <a:off x="2891601" y="1745387"/>
            <a:ext cx="2079631" cy="37854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000" b="1" kern="1200" dirty="0">
                <a:solidFill>
                  <a:prstClr val="black"/>
                </a:solidFill>
                <a:latin typeface="Calibri"/>
                <a:ea typeface="+mn-ea"/>
                <a:cs typeface="+mn-cs"/>
              </a:rPr>
              <a:t>ThomasLloyd CTI Asia Holdings PTE Ltd</a:t>
            </a:r>
            <a:endParaRPr lang="en-GB" sz="1000" b="1" kern="1200" dirty="0">
              <a:solidFill>
                <a:prstClr val="black"/>
              </a:solidFill>
              <a:latin typeface="Calibri"/>
              <a:ea typeface="+mn-ea"/>
              <a:cs typeface="+mn-cs"/>
            </a:endParaRPr>
          </a:p>
          <a:p>
            <a:pPr marL="0" lvl="0" indent="0" algn="ctr" defTabSz="622300">
              <a:lnSpc>
                <a:spcPct val="90000"/>
              </a:lnSpc>
              <a:spcBef>
                <a:spcPct val="0"/>
              </a:spcBef>
              <a:spcAft>
                <a:spcPct val="35000"/>
              </a:spcAft>
              <a:buNone/>
            </a:pPr>
            <a:r>
              <a:rPr lang="en-GB" sz="1000" kern="1200" dirty="0">
                <a:solidFill>
                  <a:prstClr val="black"/>
                </a:solidFill>
                <a:latin typeface="Calibri"/>
                <a:ea typeface="+mn-ea"/>
                <a:cs typeface="+mn-cs"/>
              </a:rPr>
              <a:t>Sing</a:t>
            </a:r>
            <a:r>
              <a:rPr lang="en-GB" sz="1000" dirty="0">
                <a:solidFill>
                  <a:prstClr val="black"/>
                </a:solidFill>
                <a:latin typeface="Calibri"/>
              </a:rPr>
              <a:t>apore</a:t>
            </a:r>
            <a:endParaRPr lang="en-GB" sz="1000" kern="1200" dirty="0">
              <a:solidFill>
                <a:prstClr val="black"/>
              </a:solidFill>
              <a:latin typeface="Calibri"/>
              <a:ea typeface="+mn-ea"/>
              <a:cs typeface="+mn-cs"/>
            </a:endParaRPr>
          </a:p>
        </p:txBody>
      </p:sp>
      <p:sp>
        <p:nvSpPr>
          <p:cNvPr id="38" name="Freihandform: Form 37">
            <a:extLst>
              <a:ext uri="{FF2B5EF4-FFF2-40B4-BE49-F238E27FC236}">
                <a16:creationId xmlns:a16="http://schemas.microsoft.com/office/drawing/2014/main" id="{04B9E417-B43A-D971-A1F1-FBCA53B24069}"/>
              </a:ext>
            </a:extLst>
          </p:cNvPr>
          <p:cNvSpPr/>
          <p:nvPr/>
        </p:nvSpPr>
        <p:spPr>
          <a:xfrm>
            <a:off x="2886689" y="2163259"/>
            <a:ext cx="2079631" cy="37854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000" b="1" dirty="0">
                <a:solidFill>
                  <a:prstClr val="black"/>
                </a:solidFill>
                <a:latin typeface="Calibri"/>
              </a:rPr>
              <a:t>San Carlos BioPower Inc</a:t>
            </a:r>
            <a:endParaRPr lang="en-GB" sz="1000" b="1" kern="1200" dirty="0">
              <a:solidFill>
                <a:prstClr val="black"/>
              </a:solidFill>
              <a:latin typeface="Calibri"/>
              <a:ea typeface="+mn-ea"/>
              <a:cs typeface="+mn-cs"/>
            </a:endParaRPr>
          </a:p>
          <a:p>
            <a:pPr marL="0" lvl="0" indent="0" algn="ctr" defTabSz="622300">
              <a:lnSpc>
                <a:spcPct val="90000"/>
              </a:lnSpc>
              <a:spcBef>
                <a:spcPct val="0"/>
              </a:spcBef>
              <a:spcAft>
                <a:spcPct val="35000"/>
              </a:spcAft>
              <a:buNone/>
            </a:pPr>
            <a:r>
              <a:rPr lang="en-GB" sz="1000" dirty="0">
                <a:solidFill>
                  <a:prstClr val="black"/>
                </a:solidFill>
                <a:latin typeface="Calibri"/>
              </a:rPr>
              <a:t>Philippines</a:t>
            </a:r>
            <a:endParaRPr lang="en-GB" sz="1000" kern="1200" dirty="0">
              <a:solidFill>
                <a:prstClr val="black"/>
              </a:solidFill>
              <a:latin typeface="Calibri"/>
              <a:ea typeface="+mn-ea"/>
              <a:cs typeface="+mn-cs"/>
            </a:endParaRPr>
          </a:p>
        </p:txBody>
      </p:sp>
      <p:sp>
        <p:nvSpPr>
          <p:cNvPr id="39" name="Freihandform: Form 38">
            <a:extLst>
              <a:ext uri="{FF2B5EF4-FFF2-40B4-BE49-F238E27FC236}">
                <a16:creationId xmlns:a16="http://schemas.microsoft.com/office/drawing/2014/main" id="{477F382E-CC58-44B4-7F24-22929BC8825E}"/>
              </a:ext>
            </a:extLst>
          </p:cNvPr>
          <p:cNvSpPr/>
          <p:nvPr/>
        </p:nvSpPr>
        <p:spPr>
          <a:xfrm>
            <a:off x="2891605" y="2581129"/>
            <a:ext cx="2079631" cy="37854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000" b="1" dirty="0">
                <a:solidFill>
                  <a:prstClr val="black"/>
                </a:solidFill>
                <a:latin typeface="Calibri"/>
              </a:rPr>
              <a:t>South Negros BioPower Inc</a:t>
            </a:r>
            <a:endParaRPr lang="en-GB" sz="1000" b="1" kern="1200" dirty="0">
              <a:solidFill>
                <a:prstClr val="black"/>
              </a:solidFill>
              <a:latin typeface="Calibri"/>
              <a:ea typeface="+mn-ea"/>
              <a:cs typeface="+mn-cs"/>
            </a:endParaRPr>
          </a:p>
          <a:p>
            <a:pPr marL="0" lvl="0" indent="0" algn="ctr" defTabSz="622300">
              <a:lnSpc>
                <a:spcPct val="90000"/>
              </a:lnSpc>
              <a:spcBef>
                <a:spcPct val="0"/>
              </a:spcBef>
              <a:spcAft>
                <a:spcPct val="35000"/>
              </a:spcAft>
              <a:buNone/>
            </a:pPr>
            <a:r>
              <a:rPr lang="en-GB" sz="1000" dirty="0">
                <a:solidFill>
                  <a:prstClr val="black"/>
                </a:solidFill>
                <a:latin typeface="Calibri"/>
              </a:rPr>
              <a:t>Philippines</a:t>
            </a:r>
            <a:endParaRPr lang="en-GB" sz="1000" kern="1200" dirty="0">
              <a:solidFill>
                <a:prstClr val="black"/>
              </a:solidFill>
              <a:latin typeface="Calibri"/>
              <a:ea typeface="+mn-ea"/>
              <a:cs typeface="+mn-cs"/>
            </a:endParaRPr>
          </a:p>
        </p:txBody>
      </p:sp>
      <p:sp>
        <p:nvSpPr>
          <p:cNvPr id="40" name="Freihandform: Form 39">
            <a:extLst>
              <a:ext uri="{FF2B5EF4-FFF2-40B4-BE49-F238E27FC236}">
                <a16:creationId xmlns:a16="http://schemas.microsoft.com/office/drawing/2014/main" id="{1B861F9E-4297-585C-0E4D-90B93B7516C2}"/>
              </a:ext>
            </a:extLst>
          </p:cNvPr>
          <p:cNvSpPr/>
          <p:nvPr/>
        </p:nvSpPr>
        <p:spPr>
          <a:xfrm>
            <a:off x="2886687" y="2999000"/>
            <a:ext cx="2079631" cy="378542"/>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000" b="1" dirty="0">
                <a:solidFill>
                  <a:prstClr val="black"/>
                </a:solidFill>
                <a:latin typeface="Calibri"/>
              </a:rPr>
              <a:t>North Negros BioPower Inc</a:t>
            </a:r>
            <a:endParaRPr lang="en-GB" sz="1000" b="1" kern="1200" dirty="0">
              <a:solidFill>
                <a:prstClr val="black"/>
              </a:solidFill>
              <a:latin typeface="Calibri"/>
              <a:ea typeface="+mn-ea"/>
              <a:cs typeface="+mn-cs"/>
            </a:endParaRPr>
          </a:p>
          <a:p>
            <a:pPr marL="0" lvl="0" indent="0" algn="ctr" defTabSz="622300">
              <a:lnSpc>
                <a:spcPct val="90000"/>
              </a:lnSpc>
              <a:spcBef>
                <a:spcPct val="0"/>
              </a:spcBef>
              <a:spcAft>
                <a:spcPct val="35000"/>
              </a:spcAft>
              <a:buNone/>
            </a:pPr>
            <a:r>
              <a:rPr lang="en-GB" sz="1000" dirty="0">
                <a:solidFill>
                  <a:prstClr val="black"/>
                </a:solidFill>
                <a:latin typeface="Calibri"/>
              </a:rPr>
              <a:t>Philippines</a:t>
            </a:r>
            <a:endParaRPr lang="en-GB" sz="1000" kern="1200" dirty="0">
              <a:solidFill>
                <a:prstClr val="black"/>
              </a:solidFill>
              <a:latin typeface="Calibri"/>
              <a:ea typeface="+mn-ea"/>
              <a:cs typeface="+mn-cs"/>
            </a:endParaRPr>
          </a:p>
        </p:txBody>
      </p:sp>
      <p:sp>
        <p:nvSpPr>
          <p:cNvPr id="42" name="Rectangle: Rounded Corners 14">
            <a:extLst>
              <a:ext uri="{FF2B5EF4-FFF2-40B4-BE49-F238E27FC236}">
                <a16:creationId xmlns:a16="http://schemas.microsoft.com/office/drawing/2014/main" id="{CBDF47DB-ECDF-7531-B5AD-E980A432659B}"/>
              </a:ext>
            </a:extLst>
          </p:cNvPr>
          <p:cNvSpPr/>
          <p:nvPr/>
        </p:nvSpPr>
        <p:spPr>
          <a:xfrm>
            <a:off x="1349764" y="1464156"/>
            <a:ext cx="442761" cy="196879"/>
          </a:xfrm>
          <a:prstGeom prst="roundRect">
            <a:avLst/>
          </a:prstGeom>
          <a:solidFill>
            <a:prstClr val="white"/>
          </a:solidFill>
          <a:ln w="15875" cap="flat" cmpd="sng" algn="ctr">
            <a:solidFill>
              <a:prstClr val="black"/>
            </a:solidFill>
            <a:prstDash val="solid"/>
          </a:ln>
          <a:effectLst/>
        </p:spPr>
        <p:txBody>
          <a:bodyPr spcFirstLastPara="0" vert="horz" wrap="square" lIns="8890" tIns="8890" rIns="8890" bIns="8890" numCol="1" spcCol="1270" anchor="t" anchorCtr="0">
            <a:noAutofit/>
          </a:bodyPr>
          <a:lstStyle/>
          <a:p>
            <a:pPr defTabSz="622300">
              <a:lnSpc>
                <a:spcPct val="90000"/>
              </a:lnSpc>
              <a:spcBef>
                <a:spcPct val="0"/>
              </a:spcBef>
              <a:spcAft>
                <a:spcPct val="35000"/>
              </a:spcAft>
            </a:pPr>
            <a:r>
              <a:rPr lang="en-GB" sz="1100" b="1" dirty="0">
                <a:solidFill>
                  <a:prstClr val="black"/>
                </a:solidFill>
                <a:latin typeface="Calibri"/>
              </a:rPr>
              <a:t>100%</a:t>
            </a:r>
          </a:p>
        </p:txBody>
      </p:sp>
      <p:sp>
        <p:nvSpPr>
          <p:cNvPr id="44" name="Freihandform: Form 43">
            <a:extLst>
              <a:ext uri="{FF2B5EF4-FFF2-40B4-BE49-F238E27FC236}">
                <a16:creationId xmlns:a16="http://schemas.microsoft.com/office/drawing/2014/main" id="{4F0119E4-7ACA-5D49-4D0F-CB6A7418DA79}"/>
              </a:ext>
            </a:extLst>
          </p:cNvPr>
          <p:cNvSpPr/>
          <p:nvPr/>
        </p:nvSpPr>
        <p:spPr>
          <a:xfrm>
            <a:off x="5015373" y="1735558"/>
            <a:ext cx="2079631" cy="496366"/>
          </a:xfrm>
          <a:custGeom>
            <a:avLst/>
            <a:gdLst>
              <a:gd name="connsiteX0" fmla="*/ 0 w 1694265"/>
              <a:gd name="connsiteY0" fmla="*/ 0 h 847132"/>
              <a:gd name="connsiteX1" fmla="*/ 1694265 w 1694265"/>
              <a:gd name="connsiteY1" fmla="*/ 0 h 847132"/>
              <a:gd name="connsiteX2" fmla="*/ 1694265 w 1694265"/>
              <a:gd name="connsiteY2" fmla="*/ 847132 h 847132"/>
              <a:gd name="connsiteX3" fmla="*/ 0 w 1694265"/>
              <a:gd name="connsiteY3" fmla="*/ 847132 h 847132"/>
              <a:gd name="connsiteX4" fmla="*/ 0 w 1694265"/>
              <a:gd name="connsiteY4" fmla="*/ 0 h 84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265" h="847132">
                <a:moveTo>
                  <a:pt x="0" y="0"/>
                </a:moveTo>
                <a:lnTo>
                  <a:pt x="1694265" y="0"/>
                </a:lnTo>
                <a:lnTo>
                  <a:pt x="1694265" y="847132"/>
                </a:lnTo>
                <a:lnTo>
                  <a:pt x="0" y="847132"/>
                </a:lnTo>
                <a:lnTo>
                  <a:pt x="0" y="0"/>
                </a:lnTo>
                <a:close/>
              </a:path>
            </a:pathLst>
          </a:custGeom>
          <a:solidFill>
            <a:prstClr val="white"/>
          </a:solidFill>
          <a:ln w="15875" cap="flat" cmpd="sng" algn="ctr">
            <a:solidFill>
              <a:prstClr val="black"/>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000" b="1" dirty="0">
                <a:solidFill>
                  <a:prstClr val="black"/>
                </a:solidFill>
                <a:latin typeface="Calibri"/>
              </a:rPr>
              <a:t>ThomasLloyd Water Impact Development […]</a:t>
            </a:r>
            <a:r>
              <a:rPr lang="en-US" sz="1000" b="1" kern="1200" dirty="0">
                <a:solidFill>
                  <a:prstClr val="black"/>
                </a:solidFill>
                <a:latin typeface="Calibri"/>
                <a:ea typeface="+mn-ea"/>
                <a:cs typeface="+mn-cs"/>
              </a:rPr>
              <a:t> PTE Ltd</a:t>
            </a:r>
            <a:endParaRPr lang="en-GB" sz="1000" b="1" kern="1200" dirty="0">
              <a:solidFill>
                <a:prstClr val="black"/>
              </a:solidFill>
              <a:latin typeface="Calibri"/>
              <a:ea typeface="+mn-ea"/>
              <a:cs typeface="+mn-cs"/>
            </a:endParaRPr>
          </a:p>
          <a:p>
            <a:pPr marL="0" lvl="0" indent="0" algn="ctr" defTabSz="622300">
              <a:lnSpc>
                <a:spcPct val="90000"/>
              </a:lnSpc>
              <a:spcBef>
                <a:spcPct val="0"/>
              </a:spcBef>
              <a:spcAft>
                <a:spcPct val="35000"/>
              </a:spcAft>
              <a:buNone/>
            </a:pPr>
            <a:r>
              <a:rPr lang="en-GB" sz="1000" kern="1200" dirty="0">
                <a:solidFill>
                  <a:prstClr val="black"/>
                </a:solidFill>
                <a:latin typeface="Calibri"/>
                <a:ea typeface="+mn-ea"/>
                <a:cs typeface="+mn-cs"/>
              </a:rPr>
              <a:t>……</a:t>
            </a:r>
          </a:p>
        </p:txBody>
      </p:sp>
      <p:sp>
        <p:nvSpPr>
          <p:cNvPr id="48" name="Textfeld 47">
            <a:extLst>
              <a:ext uri="{FF2B5EF4-FFF2-40B4-BE49-F238E27FC236}">
                <a16:creationId xmlns:a16="http://schemas.microsoft.com/office/drawing/2014/main" id="{CB64C8CB-6A4F-4048-4C91-BE0DCF1E04FD}"/>
              </a:ext>
            </a:extLst>
          </p:cNvPr>
          <p:cNvSpPr txBox="1"/>
          <p:nvPr/>
        </p:nvSpPr>
        <p:spPr>
          <a:xfrm>
            <a:off x="3670343" y="323170"/>
            <a:ext cx="6120580" cy="369332"/>
          </a:xfrm>
          <a:prstGeom prst="rect">
            <a:avLst/>
          </a:prstGeom>
          <a:noFill/>
        </p:spPr>
        <p:txBody>
          <a:bodyPr wrap="square">
            <a:spAutoFit/>
          </a:bodyPr>
          <a:lstStyle/>
          <a:p>
            <a:r>
              <a:rPr lang="de-DE" sz="1800" b="1" i="0" u="none" strike="noStrike" baseline="0" dirty="0" err="1">
                <a:solidFill>
                  <a:srgbClr val="F45A28"/>
                </a:solidFill>
                <a:latin typeface="Segoe UI" panose="020B0502040204020203" pitchFamily="34" charset="0"/>
              </a:rPr>
              <a:t>Appendices</a:t>
            </a:r>
            <a:r>
              <a:rPr lang="de-DE" sz="1800" b="1" i="0" u="none" strike="noStrike" baseline="0" dirty="0">
                <a:solidFill>
                  <a:srgbClr val="F45A28"/>
                </a:solidFill>
                <a:latin typeface="Segoe UI" panose="020B0502040204020203" pitchFamily="34" charset="0"/>
              </a:rPr>
              <a:t> – </a:t>
            </a:r>
            <a:r>
              <a:rPr lang="de-DE" sz="1800" b="1" i="0" u="none" strike="noStrike" baseline="0" dirty="0" err="1">
                <a:solidFill>
                  <a:srgbClr val="F45A28"/>
                </a:solidFill>
                <a:latin typeface="Segoe UI" panose="020B0502040204020203" pitchFamily="34" charset="0"/>
              </a:rPr>
              <a:t>Envisaged</a:t>
            </a:r>
            <a:r>
              <a:rPr lang="de-DE" sz="1800" b="1" i="0" u="none" strike="noStrike" baseline="0" dirty="0">
                <a:solidFill>
                  <a:srgbClr val="F45A28"/>
                </a:solidFill>
                <a:latin typeface="Segoe UI" panose="020B0502040204020203" pitchFamily="34" charset="0"/>
              </a:rPr>
              <a:t> </a:t>
            </a:r>
            <a:r>
              <a:rPr lang="de-DE" sz="1800" b="1" i="0" u="none" strike="noStrike" baseline="0" dirty="0" err="1">
                <a:solidFill>
                  <a:srgbClr val="F45A28"/>
                </a:solidFill>
                <a:latin typeface="Segoe UI" panose="020B0502040204020203" pitchFamily="34" charset="0"/>
              </a:rPr>
              <a:t>corporate</a:t>
            </a:r>
            <a:r>
              <a:rPr lang="de-DE" sz="1800" b="1" i="0" u="none" strike="noStrike" baseline="0" dirty="0">
                <a:solidFill>
                  <a:srgbClr val="F45A28"/>
                </a:solidFill>
                <a:latin typeface="Segoe UI" panose="020B0502040204020203" pitchFamily="34" charset="0"/>
              </a:rPr>
              <a:t> </a:t>
            </a:r>
            <a:r>
              <a:rPr lang="de-DE" sz="1800" b="1" i="0" u="none" strike="noStrike" baseline="0" dirty="0" err="1">
                <a:solidFill>
                  <a:srgbClr val="F45A28"/>
                </a:solidFill>
                <a:latin typeface="Segoe UI" panose="020B0502040204020203" pitchFamily="34" charset="0"/>
              </a:rPr>
              <a:t>structure</a:t>
            </a:r>
            <a:r>
              <a:rPr lang="de-DE" sz="1800" b="1" i="0" u="none" strike="noStrike" baseline="0" dirty="0">
                <a:solidFill>
                  <a:srgbClr val="F45A28"/>
                </a:solidFill>
                <a:latin typeface="Segoe UI" panose="020B0502040204020203" pitchFamily="34" charset="0"/>
              </a:rPr>
              <a:t> </a:t>
            </a:r>
            <a:endParaRPr lang="de-DE" dirty="0"/>
          </a:p>
        </p:txBody>
      </p:sp>
      <p:pic>
        <p:nvPicPr>
          <p:cNvPr id="50" name="Grafik 49">
            <a:extLst>
              <a:ext uri="{FF2B5EF4-FFF2-40B4-BE49-F238E27FC236}">
                <a16:creationId xmlns:a16="http://schemas.microsoft.com/office/drawing/2014/main" id="{1C9CFFD1-8EA0-C24D-D2A2-2DB5F86DF80C}"/>
              </a:ext>
            </a:extLst>
          </p:cNvPr>
          <p:cNvPicPr>
            <a:picLocks noChangeAspect="1"/>
          </p:cNvPicPr>
          <p:nvPr/>
        </p:nvPicPr>
        <p:blipFill>
          <a:blip r:embed="rId4"/>
          <a:stretch>
            <a:fillRect/>
          </a:stretch>
        </p:blipFill>
        <p:spPr>
          <a:xfrm>
            <a:off x="6413549" y="3465660"/>
            <a:ext cx="5203681" cy="2596237"/>
          </a:xfrm>
          <a:prstGeom prst="rect">
            <a:avLst/>
          </a:prstGeom>
        </p:spPr>
      </p:pic>
    </p:spTree>
    <p:extLst>
      <p:ext uri="{BB962C8B-B14F-4D97-AF65-F5344CB8AC3E}">
        <p14:creationId xmlns:p14="http://schemas.microsoft.com/office/powerpoint/2010/main" val="2096574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F0A5B499-A609-BF91-F422-FE3AE3B214FF}"/>
              </a:ext>
            </a:extLst>
          </p:cNvPr>
          <p:cNvSpPr txBox="1"/>
          <p:nvPr/>
        </p:nvSpPr>
        <p:spPr>
          <a:xfrm>
            <a:off x="734747" y="353022"/>
            <a:ext cx="9809428" cy="289823"/>
          </a:xfrm>
          <a:prstGeom prst="rect">
            <a:avLst/>
          </a:prstGeom>
        </p:spPr>
        <p:txBody>
          <a:bodyPr vert="horz" wrap="square" lIns="0" tIns="12700" rIns="0" bIns="0" rtlCol="0" anchor="t">
            <a:spAutoFit/>
          </a:bodyPr>
          <a:lstStyle/>
          <a:p>
            <a:pPr marL="12700">
              <a:spcBef>
                <a:spcPts val="100"/>
              </a:spcBef>
            </a:pPr>
            <a:r>
              <a:rPr lang="en-GB" b="1" spc="-75" dirty="0">
                <a:solidFill>
                  <a:srgbClr val="052369"/>
                </a:solidFill>
                <a:latin typeface="Arial"/>
                <a:cs typeface="Arial"/>
              </a:rPr>
              <a:t>Business Model</a:t>
            </a:r>
            <a:r>
              <a:rPr lang="en-GB" b="1" dirty="0">
                <a:solidFill>
                  <a:srgbClr val="00B050"/>
                </a:solidFill>
              </a:rPr>
              <a:t>.</a:t>
            </a:r>
            <a:endParaRPr lang="en-GB" dirty="0">
              <a:latin typeface="Arial"/>
              <a:cs typeface="Arial"/>
            </a:endParaRPr>
          </a:p>
        </p:txBody>
      </p:sp>
      <p:grpSp>
        <p:nvGrpSpPr>
          <p:cNvPr id="9" name="Group 8">
            <a:extLst>
              <a:ext uri="{FF2B5EF4-FFF2-40B4-BE49-F238E27FC236}">
                <a16:creationId xmlns:a16="http://schemas.microsoft.com/office/drawing/2014/main" id="{9D722584-9EE0-8660-4FC0-E8850719EC69}"/>
              </a:ext>
            </a:extLst>
          </p:cNvPr>
          <p:cNvGrpSpPr/>
          <p:nvPr/>
        </p:nvGrpSpPr>
        <p:grpSpPr>
          <a:xfrm>
            <a:off x="11482918" y="200686"/>
            <a:ext cx="350379" cy="418402"/>
            <a:chOff x="11482918" y="200686"/>
            <a:chExt cx="350379" cy="418402"/>
          </a:xfrm>
        </p:grpSpPr>
        <p:sp>
          <p:nvSpPr>
            <p:cNvPr id="5" name="object 3">
              <a:extLst>
                <a:ext uri="{FF2B5EF4-FFF2-40B4-BE49-F238E27FC236}">
                  <a16:creationId xmlns:a16="http://schemas.microsoft.com/office/drawing/2014/main" id="{60673C62-4431-A092-2070-B336CB087AEF}"/>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22" name="object 4">
              <a:extLst>
                <a:ext uri="{FF2B5EF4-FFF2-40B4-BE49-F238E27FC236}">
                  <a16:creationId xmlns:a16="http://schemas.microsoft.com/office/drawing/2014/main" id="{E823A440-5315-ECA4-7EC6-1B3EBE3EEF2E}"/>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23" name="object 5">
              <a:extLst>
                <a:ext uri="{FF2B5EF4-FFF2-40B4-BE49-F238E27FC236}">
                  <a16:creationId xmlns:a16="http://schemas.microsoft.com/office/drawing/2014/main" id="{283D7C91-503A-E0AB-4C13-5D400014F864}"/>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24" name="object 6">
              <a:extLst>
                <a:ext uri="{FF2B5EF4-FFF2-40B4-BE49-F238E27FC236}">
                  <a16:creationId xmlns:a16="http://schemas.microsoft.com/office/drawing/2014/main" id="{F9C4242F-70F3-CF24-C28F-3E4D6F54CFD4}"/>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7" name="Textfeld 6">
            <a:extLst>
              <a:ext uri="{FF2B5EF4-FFF2-40B4-BE49-F238E27FC236}">
                <a16:creationId xmlns:a16="http://schemas.microsoft.com/office/drawing/2014/main" id="{7E07A462-FC4A-4617-0477-9202C01B7E78}"/>
              </a:ext>
            </a:extLst>
          </p:cNvPr>
          <p:cNvSpPr txBox="1"/>
          <p:nvPr/>
        </p:nvSpPr>
        <p:spPr>
          <a:xfrm>
            <a:off x="675752" y="989946"/>
            <a:ext cx="10611680" cy="707886"/>
          </a:xfrm>
          <a:prstGeom prst="rect">
            <a:avLst/>
          </a:prstGeom>
          <a:noFill/>
        </p:spPr>
        <p:txBody>
          <a:bodyPr wrap="square">
            <a:spAutoFit/>
          </a:bodyPr>
          <a:lstStyle/>
          <a:p>
            <a:r>
              <a:rPr lang="en-US" sz="1000" dirty="0">
                <a:solidFill>
                  <a:srgbClr val="052369"/>
                </a:solidFill>
                <a:latin typeface="+mj-lt"/>
                <a:cs typeface="Calibri"/>
              </a:rPr>
              <a:t>…</a:t>
            </a:r>
          </a:p>
          <a:p>
            <a:endParaRPr lang="en-US" sz="1000" dirty="0">
              <a:solidFill>
                <a:srgbClr val="052369"/>
              </a:solidFill>
              <a:latin typeface="+mj-lt"/>
              <a:cs typeface="Calibri"/>
            </a:endParaRPr>
          </a:p>
          <a:p>
            <a:pPr algn="l"/>
            <a:endParaRPr lang="en-US" sz="1000" dirty="0">
              <a:solidFill>
                <a:srgbClr val="052369"/>
              </a:solidFill>
              <a:latin typeface="+mj-lt"/>
              <a:cs typeface="Calibri"/>
            </a:endParaRPr>
          </a:p>
          <a:p>
            <a:pPr algn="l"/>
            <a:endParaRPr lang="en-US" sz="1000" dirty="0">
              <a:solidFill>
                <a:srgbClr val="052369"/>
              </a:solidFill>
              <a:latin typeface="+mj-lt"/>
              <a:cs typeface="Calibri"/>
            </a:endParaRPr>
          </a:p>
        </p:txBody>
      </p:sp>
      <p:sp>
        <p:nvSpPr>
          <p:cNvPr id="8" name="Textfeld 7">
            <a:extLst>
              <a:ext uri="{FF2B5EF4-FFF2-40B4-BE49-F238E27FC236}">
                <a16:creationId xmlns:a16="http://schemas.microsoft.com/office/drawing/2014/main" id="{65FC7A15-1CA4-109F-60E0-F2C413C0E458}"/>
              </a:ext>
            </a:extLst>
          </p:cNvPr>
          <p:cNvSpPr txBox="1"/>
          <p:nvPr/>
        </p:nvSpPr>
        <p:spPr>
          <a:xfrm>
            <a:off x="2814550" y="380623"/>
            <a:ext cx="2573527" cy="246221"/>
          </a:xfrm>
          <a:prstGeom prst="rect">
            <a:avLst/>
          </a:prstGeom>
          <a:noFill/>
        </p:spPr>
        <p:txBody>
          <a:bodyPr wrap="square">
            <a:spAutoFit/>
          </a:bodyPr>
          <a:lstStyle/>
          <a:p>
            <a:pPr algn="l"/>
            <a:r>
              <a:rPr lang="en-US" sz="1000" dirty="0">
                <a:solidFill>
                  <a:srgbClr val="FF0000"/>
                </a:solidFill>
                <a:latin typeface="+mj-lt"/>
                <a:cs typeface="Calibri"/>
              </a:rPr>
              <a:t>Samples</a:t>
            </a:r>
            <a:endParaRPr lang="de-DE" sz="1000" dirty="0">
              <a:solidFill>
                <a:srgbClr val="FF0000"/>
              </a:solidFill>
              <a:latin typeface="+mj-lt"/>
              <a:cs typeface="Calibri"/>
            </a:endParaRPr>
          </a:p>
        </p:txBody>
      </p:sp>
      <p:pic>
        <p:nvPicPr>
          <p:cNvPr id="12" name="Grafik 11">
            <a:extLst>
              <a:ext uri="{FF2B5EF4-FFF2-40B4-BE49-F238E27FC236}">
                <a16:creationId xmlns:a16="http://schemas.microsoft.com/office/drawing/2014/main" id="{E86DD0E5-7D3B-6232-3ED3-97AD534FB842}"/>
              </a:ext>
            </a:extLst>
          </p:cNvPr>
          <p:cNvPicPr>
            <a:picLocks noChangeAspect="1"/>
          </p:cNvPicPr>
          <p:nvPr/>
        </p:nvPicPr>
        <p:blipFill>
          <a:blip r:embed="rId4"/>
          <a:stretch>
            <a:fillRect/>
          </a:stretch>
        </p:blipFill>
        <p:spPr>
          <a:xfrm>
            <a:off x="1483251" y="2034108"/>
            <a:ext cx="8455741" cy="4422911"/>
          </a:xfrm>
          <a:prstGeom prst="rect">
            <a:avLst/>
          </a:prstGeom>
        </p:spPr>
      </p:pic>
      <p:pic>
        <p:nvPicPr>
          <p:cNvPr id="14" name="Grafik 13">
            <a:extLst>
              <a:ext uri="{FF2B5EF4-FFF2-40B4-BE49-F238E27FC236}">
                <a16:creationId xmlns:a16="http://schemas.microsoft.com/office/drawing/2014/main" id="{A38849F5-9495-CAE0-56F1-7987EC32EA38}"/>
              </a:ext>
            </a:extLst>
          </p:cNvPr>
          <p:cNvPicPr>
            <a:picLocks noChangeAspect="1"/>
          </p:cNvPicPr>
          <p:nvPr/>
        </p:nvPicPr>
        <p:blipFill>
          <a:blip r:embed="rId5"/>
          <a:stretch>
            <a:fillRect/>
          </a:stretch>
        </p:blipFill>
        <p:spPr>
          <a:xfrm>
            <a:off x="1103600" y="-334352"/>
            <a:ext cx="5951190" cy="2912284"/>
          </a:xfrm>
          <a:prstGeom prst="rect">
            <a:avLst/>
          </a:prstGeom>
        </p:spPr>
      </p:pic>
      <p:pic>
        <p:nvPicPr>
          <p:cNvPr id="15" name="Grafik 14">
            <a:extLst>
              <a:ext uri="{FF2B5EF4-FFF2-40B4-BE49-F238E27FC236}">
                <a16:creationId xmlns:a16="http://schemas.microsoft.com/office/drawing/2014/main" id="{95E4FD44-1FC4-28EE-451B-251FC7925AAD}"/>
              </a:ext>
            </a:extLst>
          </p:cNvPr>
          <p:cNvPicPr>
            <a:picLocks noChangeAspect="1"/>
          </p:cNvPicPr>
          <p:nvPr/>
        </p:nvPicPr>
        <p:blipFill>
          <a:blip r:embed="rId6"/>
          <a:stretch>
            <a:fillRect/>
          </a:stretch>
        </p:blipFill>
        <p:spPr>
          <a:xfrm>
            <a:off x="9007296" y="2806202"/>
            <a:ext cx="2792719" cy="590385"/>
          </a:xfrm>
          <a:prstGeom prst="rect">
            <a:avLst/>
          </a:prstGeom>
        </p:spPr>
      </p:pic>
      <p:pic>
        <p:nvPicPr>
          <p:cNvPr id="16" name="Grafik 15">
            <a:extLst>
              <a:ext uri="{FF2B5EF4-FFF2-40B4-BE49-F238E27FC236}">
                <a16:creationId xmlns:a16="http://schemas.microsoft.com/office/drawing/2014/main" id="{CD640D7C-6E19-7096-09CC-27723956E493}"/>
              </a:ext>
            </a:extLst>
          </p:cNvPr>
          <p:cNvPicPr>
            <a:picLocks noChangeAspect="1"/>
          </p:cNvPicPr>
          <p:nvPr/>
        </p:nvPicPr>
        <p:blipFill>
          <a:blip r:embed="rId7"/>
          <a:stretch>
            <a:fillRect/>
          </a:stretch>
        </p:blipFill>
        <p:spPr>
          <a:xfrm>
            <a:off x="9007297" y="1791732"/>
            <a:ext cx="2826000" cy="655033"/>
          </a:xfrm>
          <a:prstGeom prst="rect">
            <a:avLst/>
          </a:prstGeom>
        </p:spPr>
      </p:pic>
      <p:sp>
        <p:nvSpPr>
          <p:cNvPr id="17" name="Textfeld 16">
            <a:extLst>
              <a:ext uri="{FF2B5EF4-FFF2-40B4-BE49-F238E27FC236}">
                <a16:creationId xmlns:a16="http://schemas.microsoft.com/office/drawing/2014/main" id="{993B9A85-EDC2-4CD9-7996-AC43DBC524CC}"/>
              </a:ext>
            </a:extLst>
          </p:cNvPr>
          <p:cNvSpPr txBox="1"/>
          <p:nvPr/>
        </p:nvSpPr>
        <p:spPr>
          <a:xfrm>
            <a:off x="5818034" y="6307647"/>
            <a:ext cx="2037940" cy="400110"/>
          </a:xfrm>
          <a:prstGeom prst="rect">
            <a:avLst/>
          </a:prstGeom>
          <a:solidFill>
            <a:schemeClr val="bg1"/>
          </a:solidFill>
        </p:spPr>
        <p:txBody>
          <a:bodyPr wrap="square">
            <a:spAutoFit/>
          </a:bodyPr>
          <a:lstStyle/>
          <a:p>
            <a:pPr algn="ctr"/>
            <a:r>
              <a:rPr lang="en-US" sz="1000" b="1" dirty="0">
                <a:solidFill>
                  <a:srgbClr val="FF0000"/>
                </a:solidFill>
                <a:latin typeface="+mj-lt"/>
                <a:cs typeface="Calibri"/>
              </a:rPr>
              <a:t>Multi-Utility and environmental services onsite/offsite</a:t>
            </a:r>
            <a:endParaRPr lang="de-DE" sz="1000" dirty="0">
              <a:solidFill>
                <a:srgbClr val="FF0000"/>
              </a:solidFill>
              <a:latin typeface="+mj-lt"/>
              <a:cs typeface="Calibri"/>
            </a:endParaRPr>
          </a:p>
        </p:txBody>
      </p:sp>
    </p:spTree>
    <p:extLst>
      <p:ext uri="{BB962C8B-B14F-4D97-AF65-F5344CB8AC3E}">
        <p14:creationId xmlns:p14="http://schemas.microsoft.com/office/powerpoint/2010/main" val="205757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F0A5B499-A609-BF91-F422-FE3AE3B214FF}"/>
              </a:ext>
            </a:extLst>
          </p:cNvPr>
          <p:cNvSpPr txBox="1"/>
          <p:nvPr/>
        </p:nvSpPr>
        <p:spPr>
          <a:xfrm>
            <a:off x="734747" y="353022"/>
            <a:ext cx="9809428" cy="289823"/>
          </a:xfrm>
          <a:prstGeom prst="rect">
            <a:avLst/>
          </a:prstGeom>
        </p:spPr>
        <p:txBody>
          <a:bodyPr vert="horz" wrap="square" lIns="0" tIns="12700" rIns="0" bIns="0" rtlCol="0" anchor="t">
            <a:spAutoFit/>
          </a:bodyPr>
          <a:lstStyle/>
          <a:p>
            <a:pPr marL="12700">
              <a:spcBef>
                <a:spcPts val="100"/>
              </a:spcBef>
            </a:pPr>
            <a:r>
              <a:rPr lang="en-GB" b="1" spc="-75" dirty="0">
                <a:solidFill>
                  <a:srgbClr val="052369"/>
                </a:solidFill>
                <a:latin typeface="Arial"/>
                <a:cs typeface="Arial"/>
              </a:rPr>
              <a:t>Appendix – Sample Client</a:t>
            </a:r>
            <a:r>
              <a:rPr lang="en-GB" b="1" dirty="0">
                <a:solidFill>
                  <a:srgbClr val="00B050"/>
                </a:solidFill>
              </a:rPr>
              <a:t>.</a:t>
            </a:r>
            <a:endParaRPr lang="en-GB" dirty="0">
              <a:latin typeface="Arial"/>
              <a:cs typeface="Arial"/>
            </a:endParaRPr>
          </a:p>
        </p:txBody>
      </p:sp>
      <p:grpSp>
        <p:nvGrpSpPr>
          <p:cNvPr id="9" name="Group 8">
            <a:extLst>
              <a:ext uri="{FF2B5EF4-FFF2-40B4-BE49-F238E27FC236}">
                <a16:creationId xmlns:a16="http://schemas.microsoft.com/office/drawing/2014/main" id="{9D722584-9EE0-8660-4FC0-E8850719EC69}"/>
              </a:ext>
            </a:extLst>
          </p:cNvPr>
          <p:cNvGrpSpPr/>
          <p:nvPr/>
        </p:nvGrpSpPr>
        <p:grpSpPr>
          <a:xfrm>
            <a:off x="11482918" y="200686"/>
            <a:ext cx="350379" cy="418402"/>
            <a:chOff x="11482918" y="200686"/>
            <a:chExt cx="350379" cy="418402"/>
          </a:xfrm>
        </p:grpSpPr>
        <p:sp>
          <p:nvSpPr>
            <p:cNvPr id="5" name="object 3">
              <a:extLst>
                <a:ext uri="{FF2B5EF4-FFF2-40B4-BE49-F238E27FC236}">
                  <a16:creationId xmlns:a16="http://schemas.microsoft.com/office/drawing/2014/main" id="{60673C62-4431-A092-2070-B336CB087AEF}"/>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22" name="object 4">
              <a:extLst>
                <a:ext uri="{FF2B5EF4-FFF2-40B4-BE49-F238E27FC236}">
                  <a16:creationId xmlns:a16="http://schemas.microsoft.com/office/drawing/2014/main" id="{E823A440-5315-ECA4-7EC6-1B3EBE3EEF2E}"/>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23" name="object 5">
              <a:extLst>
                <a:ext uri="{FF2B5EF4-FFF2-40B4-BE49-F238E27FC236}">
                  <a16:creationId xmlns:a16="http://schemas.microsoft.com/office/drawing/2014/main" id="{283D7C91-503A-E0AB-4C13-5D400014F864}"/>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24" name="object 6">
              <a:extLst>
                <a:ext uri="{FF2B5EF4-FFF2-40B4-BE49-F238E27FC236}">
                  <a16:creationId xmlns:a16="http://schemas.microsoft.com/office/drawing/2014/main" id="{F9C4242F-70F3-CF24-C28F-3E4D6F54CFD4}"/>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35" name="Textfeld 34">
            <a:extLst>
              <a:ext uri="{FF2B5EF4-FFF2-40B4-BE49-F238E27FC236}">
                <a16:creationId xmlns:a16="http://schemas.microsoft.com/office/drawing/2014/main" id="{353B69A3-16D7-8E2E-F708-75DA2C0026EB}"/>
              </a:ext>
            </a:extLst>
          </p:cNvPr>
          <p:cNvSpPr txBox="1"/>
          <p:nvPr/>
        </p:nvSpPr>
        <p:spPr>
          <a:xfrm>
            <a:off x="8374243" y="6411093"/>
            <a:ext cx="3867148" cy="400110"/>
          </a:xfrm>
          <a:prstGeom prst="rect">
            <a:avLst/>
          </a:prstGeom>
          <a:noFill/>
        </p:spPr>
        <p:txBody>
          <a:bodyPr wrap="square">
            <a:spAutoFit/>
          </a:bodyPr>
          <a:lstStyle/>
          <a:p>
            <a:pPr algn="l"/>
            <a:r>
              <a:rPr lang="en-US" sz="1000" dirty="0">
                <a:solidFill>
                  <a:srgbClr val="FF0000"/>
                </a:solidFill>
                <a:latin typeface="+mj-lt"/>
                <a:cs typeface="Calibri"/>
              </a:rPr>
              <a:t>Shows envisaged group structure after completion of  reorganization</a:t>
            </a:r>
          </a:p>
          <a:p>
            <a:pPr algn="l"/>
            <a:r>
              <a:rPr lang="en-US" sz="1000" dirty="0">
                <a:solidFill>
                  <a:srgbClr val="FF0000"/>
                </a:solidFill>
                <a:latin typeface="+mj-lt"/>
                <a:cs typeface="Calibri"/>
              </a:rPr>
              <a:t>TBD: US </a:t>
            </a:r>
            <a:r>
              <a:rPr lang="en-US" sz="1000" dirty="0" err="1">
                <a:solidFill>
                  <a:srgbClr val="FF0000"/>
                </a:solidFill>
                <a:latin typeface="+mj-lt"/>
                <a:cs typeface="Calibri"/>
              </a:rPr>
              <a:t>HoldCo</a:t>
            </a:r>
            <a:r>
              <a:rPr lang="en-US" sz="1000" dirty="0">
                <a:solidFill>
                  <a:srgbClr val="FF0000"/>
                </a:solidFill>
                <a:latin typeface="+mj-lt"/>
                <a:cs typeface="Calibri"/>
              </a:rPr>
              <a:t>, CTI Phil, BP </a:t>
            </a:r>
            <a:r>
              <a:rPr lang="en-US" sz="1000" dirty="0" err="1">
                <a:solidFill>
                  <a:srgbClr val="FF0000"/>
                </a:solidFill>
                <a:latin typeface="+mj-lt"/>
                <a:cs typeface="Calibri"/>
              </a:rPr>
              <a:t>TopCo</a:t>
            </a:r>
            <a:endParaRPr lang="de-DE" sz="1000" dirty="0">
              <a:solidFill>
                <a:srgbClr val="FF0000"/>
              </a:solidFill>
              <a:latin typeface="+mj-lt"/>
              <a:cs typeface="Calibri"/>
            </a:endParaRPr>
          </a:p>
        </p:txBody>
      </p:sp>
      <p:pic>
        <p:nvPicPr>
          <p:cNvPr id="4" name="Grafik 3">
            <a:extLst>
              <a:ext uri="{FF2B5EF4-FFF2-40B4-BE49-F238E27FC236}">
                <a16:creationId xmlns:a16="http://schemas.microsoft.com/office/drawing/2014/main" id="{58E020D8-47F4-EF6F-4484-D442B9F7BF2B}"/>
              </a:ext>
            </a:extLst>
          </p:cNvPr>
          <p:cNvPicPr>
            <a:picLocks noChangeAspect="1"/>
          </p:cNvPicPr>
          <p:nvPr/>
        </p:nvPicPr>
        <p:blipFill>
          <a:blip r:embed="rId4"/>
          <a:stretch>
            <a:fillRect/>
          </a:stretch>
        </p:blipFill>
        <p:spPr>
          <a:xfrm>
            <a:off x="514468" y="1317523"/>
            <a:ext cx="6149912" cy="3297715"/>
          </a:xfrm>
          <a:prstGeom prst="rect">
            <a:avLst/>
          </a:prstGeom>
        </p:spPr>
      </p:pic>
      <p:pic>
        <p:nvPicPr>
          <p:cNvPr id="8" name="Grafik 7">
            <a:extLst>
              <a:ext uri="{FF2B5EF4-FFF2-40B4-BE49-F238E27FC236}">
                <a16:creationId xmlns:a16="http://schemas.microsoft.com/office/drawing/2014/main" id="{B222730D-3D11-3B81-47F3-41D78CF58AE3}"/>
              </a:ext>
            </a:extLst>
          </p:cNvPr>
          <p:cNvPicPr>
            <a:picLocks noChangeAspect="1"/>
          </p:cNvPicPr>
          <p:nvPr/>
        </p:nvPicPr>
        <p:blipFill>
          <a:blip r:embed="rId5"/>
          <a:stretch>
            <a:fillRect/>
          </a:stretch>
        </p:blipFill>
        <p:spPr>
          <a:xfrm>
            <a:off x="6135385" y="3505010"/>
            <a:ext cx="5664631" cy="3032458"/>
          </a:xfrm>
          <a:prstGeom prst="rect">
            <a:avLst/>
          </a:prstGeom>
        </p:spPr>
      </p:pic>
      <p:pic>
        <p:nvPicPr>
          <p:cNvPr id="11" name="Grafik 10">
            <a:extLst>
              <a:ext uri="{FF2B5EF4-FFF2-40B4-BE49-F238E27FC236}">
                <a16:creationId xmlns:a16="http://schemas.microsoft.com/office/drawing/2014/main" id="{594B442F-563F-10D1-BEA1-BCE095AB6493}"/>
              </a:ext>
            </a:extLst>
          </p:cNvPr>
          <p:cNvPicPr>
            <a:picLocks noChangeAspect="1"/>
          </p:cNvPicPr>
          <p:nvPr/>
        </p:nvPicPr>
        <p:blipFill>
          <a:blip r:embed="rId6"/>
          <a:stretch>
            <a:fillRect/>
          </a:stretch>
        </p:blipFill>
        <p:spPr>
          <a:xfrm>
            <a:off x="7090512" y="758528"/>
            <a:ext cx="3754376" cy="2586881"/>
          </a:xfrm>
          <a:prstGeom prst="rect">
            <a:avLst/>
          </a:prstGeom>
        </p:spPr>
      </p:pic>
    </p:spTree>
    <p:extLst>
      <p:ext uri="{BB962C8B-B14F-4D97-AF65-F5344CB8AC3E}">
        <p14:creationId xmlns:p14="http://schemas.microsoft.com/office/powerpoint/2010/main" val="3240244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BAFD2D-B4D3-E63A-EF46-19134D3A6EC9}"/>
              </a:ext>
            </a:extLst>
          </p:cNvPr>
          <p:cNvSpPr txBox="1"/>
          <p:nvPr/>
        </p:nvSpPr>
        <p:spPr>
          <a:xfrm>
            <a:off x="485169" y="207669"/>
            <a:ext cx="5774483" cy="369332"/>
          </a:xfrm>
          <a:prstGeom prst="rect">
            <a:avLst/>
          </a:prstGeom>
          <a:noFill/>
        </p:spPr>
        <p:txBody>
          <a:bodyPr wrap="square" rtlCol="0">
            <a:spAutoFit/>
          </a:bodyPr>
          <a:lstStyle/>
          <a:p>
            <a:r>
              <a:rPr lang="en-GB" sz="1400" b="1" spc="-40" dirty="0">
                <a:solidFill>
                  <a:srgbClr val="052369"/>
                </a:solidFill>
                <a:latin typeface="Arial"/>
                <a:cs typeface="Arial"/>
              </a:rPr>
              <a:t>Our Target Markets Comparative</a:t>
            </a:r>
            <a:r>
              <a:rPr lang="en-GB" b="1" dirty="0">
                <a:solidFill>
                  <a:srgbClr val="00B050"/>
                </a:solidFill>
              </a:rPr>
              <a:t>.</a:t>
            </a:r>
          </a:p>
        </p:txBody>
      </p:sp>
      <p:graphicFrame>
        <p:nvGraphicFramePr>
          <p:cNvPr id="2" name="Table 1">
            <a:extLst>
              <a:ext uri="{FF2B5EF4-FFF2-40B4-BE49-F238E27FC236}">
                <a16:creationId xmlns:a16="http://schemas.microsoft.com/office/drawing/2014/main" id="{5ADB77F0-FE95-301A-4D3E-22D96FC378AB}"/>
              </a:ext>
            </a:extLst>
          </p:cNvPr>
          <p:cNvGraphicFramePr>
            <a:graphicFrameLocks noGrp="1"/>
          </p:cNvGraphicFramePr>
          <p:nvPr/>
        </p:nvGraphicFramePr>
        <p:xfrm>
          <a:off x="466169" y="798721"/>
          <a:ext cx="6284256" cy="5260556"/>
        </p:xfrm>
        <a:graphic>
          <a:graphicData uri="http://schemas.openxmlformats.org/drawingml/2006/table">
            <a:tbl>
              <a:tblPr/>
              <a:tblGrid>
                <a:gridCol w="2504761">
                  <a:extLst>
                    <a:ext uri="{9D8B030D-6E8A-4147-A177-3AD203B41FA5}">
                      <a16:colId xmlns:a16="http://schemas.microsoft.com/office/drawing/2014/main" val="2508735327"/>
                    </a:ext>
                  </a:extLst>
                </a:gridCol>
                <a:gridCol w="676204">
                  <a:extLst>
                    <a:ext uri="{9D8B030D-6E8A-4147-A177-3AD203B41FA5}">
                      <a16:colId xmlns:a16="http://schemas.microsoft.com/office/drawing/2014/main" val="2898489062"/>
                    </a:ext>
                  </a:extLst>
                </a:gridCol>
                <a:gridCol w="608349">
                  <a:extLst>
                    <a:ext uri="{9D8B030D-6E8A-4147-A177-3AD203B41FA5}">
                      <a16:colId xmlns:a16="http://schemas.microsoft.com/office/drawing/2014/main" val="1752386558"/>
                    </a:ext>
                  </a:extLst>
                </a:gridCol>
                <a:gridCol w="608349">
                  <a:extLst>
                    <a:ext uri="{9D8B030D-6E8A-4147-A177-3AD203B41FA5}">
                      <a16:colId xmlns:a16="http://schemas.microsoft.com/office/drawing/2014/main" val="94450819"/>
                    </a:ext>
                  </a:extLst>
                </a:gridCol>
                <a:gridCol w="598990">
                  <a:extLst>
                    <a:ext uri="{9D8B030D-6E8A-4147-A177-3AD203B41FA5}">
                      <a16:colId xmlns:a16="http://schemas.microsoft.com/office/drawing/2014/main" val="2635498081"/>
                    </a:ext>
                  </a:extLst>
                </a:gridCol>
                <a:gridCol w="617710">
                  <a:extLst>
                    <a:ext uri="{9D8B030D-6E8A-4147-A177-3AD203B41FA5}">
                      <a16:colId xmlns:a16="http://schemas.microsoft.com/office/drawing/2014/main" val="271010931"/>
                    </a:ext>
                  </a:extLst>
                </a:gridCol>
                <a:gridCol w="669893">
                  <a:extLst>
                    <a:ext uri="{9D8B030D-6E8A-4147-A177-3AD203B41FA5}">
                      <a16:colId xmlns:a16="http://schemas.microsoft.com/office/drawing/2014/main" val="1063053858"/>
                    </a:ext>
                  </a:extLst>
                </a:gridCol>
              </a:tblGrid>
              <a:tr h="355830">
                <a:tc>
                  <a:txBody>
                    <a:bodyPr/>
                    <a:lstStyle/>
                    <a:p>
                      <a:pPr algn="ctr" fontAlgn="b">
                        <a:spcBef>
                          <a:spcPts val="0"/>
                        </a:spcBef>
                        <a:spcAft>
                          <a:spcPts val="0"/>
                        </a:spcAft>
                      </a:pPr>
                      <a:r>
                        <a:rPr lang="en-GB" sz="900" b="1" i="0" u="none" strike="noStrike" dirty="0">
                          <a:solidFill>
                            <a:srgbClr val="FFFFFF"/>
                          </a:solidFill>
                          <a:effectLst/>
                          <a:latin typeface="Calibri" panose="020F0502020204030204" pitchFamily="34" charset="0"/>
                        </a:rPr>
                        <a:t>Particulars</a:t>
                      </a:r>
                      <a:endParaRPr lang="en-GB" sz="1400" b="0" i="0" u="none" strike="noStrike" dirty="0">
                        <a:effectLst/>
                        <a:latin typeface="Arial" panose="020B0604020202020204" pitchFamily="34" charset="0"/>
                      </a:endParaRPr>
                    </a:p>
                  </a:txBody>
                  <a:tcPr marL="4996" marR="4996" marT="49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GB" sz="900" b="1" i="0" u="none" strike="noStrike" dirty="0">
                          <a:solidFill>
                            <a:schemeClr val="bg1"/>
                          </a:solidFill>
                          <a:effectLst/>
                          <a:latin typeface="Calibri" panose="020F0502020204030204" pitchFamily="34" charset="0"/>
                        </a:rPr>
                        <a:t>India</a:t>
                      </a:r>
                      <a:endParaRPr lang="en-GB" sz="1400" b="0" i="0" u="none" strike="noStrike" dirty="0">
                        <a:solidFill>
                          <a:schemeClr val="bg1"/>
                        </a:solidFill>
                        <a:effectLst/>
                        <a:latin typeface="Arial" panose="020B0604020202020204" pitchFamily="34" charset="0"/>
                      </a:endParaRPr>
                    </a:p>
                  </a:txBody>
                  <a:tcPr marL="4996" marR="4996" marT="49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GB" sz="900" b="1" i="0" u="none" strike="noStrike" dirty="0">
                          <a:solidFill>
                            <a:schemeClr val="bg1"/>
                          </a:solidFill>
                          <a:effectLst/>
                          <a:latin typeface="Calibri" panose="020F0502020204030204" pitchFamily="34" charset="0"/>
                        </a:rPr>
                        <a:t>Philippines</a:t>
                      </a:r>
                      <a:endParaRPr lang="en-GB" sz="1400" b="0" i="0" u="none" strike="noStrike" dirty="0">
                        <a:solidFill>
                          <a:schemeClr val="bg1"/>
                        </a:solidFill>
                        <a:effectLst/>
                        <a:latin typeface="Arial" panose="020B0604020202020204" pitchFamily="34" charset="0"/>
                      </a:endParaRPr>
                    </a:p>
                  </a:txBody>
                  <a:tcPr marL="4996" marR="4996" marT="49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GB" sz="900" b="1" i="0" u="none" strike="noStrike" dirty="0">
                          <a:solidFill>
                            <a:schemeClr val="bg1"/>
                          </a:solidFill>
                          <a:effectLst/>
                          <a:latin typeface="Calibri" panose="020F0502020204030204" pitchFamily="34" charset="0"/>
                        </a:rPr>
                        <a:t>Indonesia</a:t>
                      </a:r>
                      <a:endParaRPr lang="en-GB" sz="1400" b="0" i="0" u="none" strike="noStrike" dirty="0">
                        <a:solidFill>
                          <a:schemeClr val="bg1"/>
                        </a:solidFill>
                        <a:effectLst/>
                        <a:latin typeface="Arial" panose="020B0604020202020204" pitchFamily="34" charset="0"/>
                      </a:endParaRPr>
                    </a:p>
                  </a:txBody>
                  <a:tcPr marL="4996" marR="4996" marT="49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GB" sz="900" b="1" i="0" u="none" strike="noStrike" dirty="0">
                          <a:solidFill>
                            <a:schemeClr val="bg1"/>
                          </a:solidFill>
                          <a:effectLst/>
                          <a:latin typeface="Calibri" panose="020F0502020204030204" pitchFamily="34" charset="0"/>
                        </a:rPr>
                        <a:t>Vietnam</a:t>
                      </a:r>
                      <a:endParaRPr lang="en-GB" sz="1400" b="0" i="0" u="none" strike="noStrike" dirty="0">
                        <a:solidFill>
                          <a:schemeClr val="bg1"/>
                        </a:solidFill>
                        <a:effectLst/>
                        <a:latin typeface="Arial" panose="020B0604020202020204" pitchFamily="34" charset="0"/>
                      </a:endParaRPr>
                    </a:p>
                  </a:txBody>
                  <a:tcPr marL="4996" marR="4996" marT="49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GB" sz="900" b="1" i="0" u="none" strike="noStrike" dirty="0">
                          <a:solidFill>
                            <a:schemeClr val="bg1"/>
                          </a:solidFill>
                          <a:effectLst/>
                          <a:latin typeface="Calibri" panose="020F0502020204030204" pitchFamily="34" charset="0"/>
                        </a:rPr>
                        <a:t>US </a:t>
                      </a:r>
                      <a:endParaRPr lang="en-GB" sz="1400" b="0" i="0" u="none" strike="noStrike" dirty="0">
                        <a:solidFill>
                          <a:schemeClr val="bg1"/>
                        </a:solidFill>
                        <a:effectLst/>
                        <a:latin typeface="Arial" panose="020B0604020202020204" pitchFamily="34" charset="0"/>
                      </a:endParaRPr>
                    </a:p>
                  </a:txBody>
                  <a:tcPr marL="4996" marR="4996" marT="49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accent1"/>
                    </a:solidFill>
                  </a:tcPr>
                </a:tc>
                <a:tc>
                  <a:txBody>
                    <a:bodyPr/>
                    <a:lstStyle/>
                    <a:p>
                      <a:pPr algn="ctr" fontAlgn="b">
                        <a:spcBef>
                          <a:spcPts val="0"/>
                        </a:spcBef>
                        <a:spcAft>
                          <a:spcPts val="0"/>
                        </a:spcAft>
                      </a:pPr>
                      <a:r>
                        <a:rPr lang="en-GB" sz="900" b="1" i="0" u="none" strike="noStrike" dirty="0">
                          <a:solidFill>
                            <a:schemeClr val="bg1"/>
                          </a:solidFill>
                          <a:effectLst/>
                          <a:latin typeface="Calibri" panose="020F0502020204030204" pitchFamily="34" charset="0"/>
                        </a:rPr>
                        <a:t>EU</a:t>
                      </a:r>
                      <a:endParaRPr lang="en-GB" sz="1400" b="0" i="0" u="none" strike="noStrike" dirty="0">
                        <a:solidFill>
                          <a:schemeClr val="bg1"/>
                        </a:solidFill>
                        <a:effectLst/>
                        <a:latin typeface="Arial" panose="020B0604020202020204" pitchFamily="34" charset="0"/>
                      </a:endParaRPr>
                    </a:p>
                  </a:txBody>
                  <a:tcPr marL="4996" marR="4996" marT="499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accent1"/>
                    </a:solidFill>
                  </a:tcPr>
                </a:tc>
                <a:extLst>
                  <a:ext uri="{0D108BD9-81ED-4DB2-BD59-A6C34878D82A}">
                    <a16:rowId xmlns:a16="http://schemas.microsoft.com/office/drawing/2014/main" val="3554014282"/>
                  </a:ext>
                </a:extLst>
              </a:tr>
              <a:tr h="240675">
                <a:tc>
                  <a:txBody>
                    <a:bodyPr/>
                    <a:lstStyle/>
                    <a:p>
                      <a:pPr algn="l" fontAlgn="b">
                        <a:spcBef>
                          <a:spcPts val="0"/>
                        </a:spcBef>
                        <a:spcAft>
                          <a:spcPts val="0"/>
                        </a:spcAft>
                      </a:pPr>
                      <a:r>
                        <a:rPr lang="en-GB" sz="1200" b="1" i="0" u="sng" strike="noStrike" dirty="0">
                          <a:solidFill>
                            <a:srgbClr val="000000"/>
                          </a:solidFill>
                          <a:effectLst/>
                          <a:latin typeface="Calibri" panose="020F0502020204030204" pitchFamily="34" charset="0"/>
                        </a:rPr>
                        <a:t>Demographics</a:t>
                      </a:r>
                      <a:endParaRPr lang="en-GB" sz="12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spcBef>
                          <a:spcPts val="0"/>
                        </a:spcBef>
                        <a:spcAft>
                          <a:spcPts val="0"/>
                        </a:spcAft>
                      </a:pPr>
                      <a:endParaRPr lang="en-GB" sz="1400" b="0" i="0" u="none" strike="noStrike" dirty="0">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spcBef>
                          <a:spcPts val="0"/>
                        </a:spcBef>
                        <a:spcAft>
                          <a:spcPts val="0"/>
                        </a:spcAft>
                      </a:pPr>
                      <a:endParaRPr lang="en-GB" sz="1400" b="0" i="0" u="none" strike="noStrike">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spcBef>
                          <a:spcPts val="0"/>
                        </a:spcBef>
                        <a:spcAft>
                          <a:spcPts val="0"/>
                        </a:spcAft>
                      </a:pPr>
                      <a:endParaRPr lang="en-GB" sz="1400" b="0" i="0" u="none" strike="noStrike" dirty="0">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spcBef>
                          <a:spcPts val="0"/>
                        </a:spcBef>
                        <a:spcAft>
                          <a:spcPts val="0"/>
                        </a:spcAft>
                      </a:pPr>
                      <a:endParaRPr lang="en-GB" sz="1400" b="0" i="0" u="none" strike="noStrike">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spcBef>
                          <a:spcPts val="0"/>
                        </a:spcBef>
                        <a:spcAft>
                          <a:spcPts val="0"/>
                        </a:spcAft>
                      </a:pPr>
                      <a:endParaRPr lang="en-GB" sz="1400" b="0" i="0" u="none" strike="noStrike" dirty="0">
                        <a:solidFill>
                          <a:schemeClr val="tx1"/>
                        </a:solidFill>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spcBef>
                          <a:spcPts val="0"/>
                        </a:spcBef>
                        <a:spcAft>
                          <a:spcPts val="0"/>
                        </a:spcAft>
                      </a:pPr>
                      <a:endParaRPr lang="en-GB" sz="1400" b="0" i="0" u="none" strike="noStrike" dirty="0">
                        <a:solidFill>
                          <a:schemeClr val="tx1"/>
                        </a:solidFill>
                        <a:effectLst/>
                        <a:latin typeface="Arial" panose="020B0604020202020204" pitchFamily="34" charset="0"/>
                      </a:endParaRPr>
                    </a:p>
                  </a:txBody>
                  <a:tcPr marL="4996" marR="4996" marT="4996"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945949879"/>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Area (million sq km)</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3.3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0.3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1.9</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0.33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9.8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a:solidFill>
                            <a:srgbClr val="000000"/>
                          </a:solidFill>
                          <a:effectLst/>
                          <a:latin typeface="Calibri" panose="020F0502020204030204" pitchFamily="34" charset="0"/>
                        </a:rPr>
                        <a:t>4.2</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357378160"/>
                  </a:ext>
                </a:extLst>
              </a:tr>
              <a:tr h="182583">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Population (million)</a:t>
                      </a:r>
                      <a:endParaRPr lang="en-GB" sz="14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1409</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118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282</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106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342</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a:solidFill>
                            <a:srgbClr val="000000"/>
                          </a:solidFill>
                          <a:effectLst/>
                          <a:latin typeface="Calibri" panose="020F0502020204030204" pitchFamily="34" charset="0"/>
                        </a:rPr>
                        <a:t>452</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118528595"/>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population growth rate</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0.7%</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1.6%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0.7%</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0.9%</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0.7%</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a:solidFill>
                            <a:srgbClr val="000000"/>
                          </a:solidFill>
                          <a:effectLst/>
                          <a:latin typeface="Calibri" panose="020F0502020204030204" pitchFamily="34" charset="0"/>
                        </a:rPr>
                        <a:t>0.1%</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72609379"/>
                  </a:ext>
                </a:extLst>
              </a:tr>
              <a:tr h="182583">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Median age</a:t>
                      </a:r>
                      <a:endParaRPr lang="en-GB" sz="14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30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26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32</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33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39</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a:solidFill>
                            <a:srgbClr val="000000"/>
                          </a:solidFill>
                          <a:effectLst/>
                          <a:latin typeface="Calibri" panose="020F0502020204030204" pitchFamily="34" charset="0"/>
                        </a:rPr>
                        <a:t>44</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010840767"/>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15-64 yrs age</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69%</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64%</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68%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69%</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63%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a:solidFill>
                            <a:srgbClr val="000000"/>
                          </a:solidFill>
                          <a:effectLst/>
                          <a:latin typeface="Calibri" panose="020F0502020204030204" pitchFamily="34" charset="0"/>
                        </a:rPr>
                        <a:t>64%</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4961116"/>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&gt;65 yrs</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7%</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19%</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a:solidFill>
                            <a:srgbClr val="000000"/>
                          </a:solidFill>
                          <a:effectLst/>
                          <a:latin typeface="Calibri" panose="020F0502020204030204" pitchFamily="34" charset="0"/>
                        </a:rPr>
                        <a:t>22%</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24446654"/>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Urban population</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36%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48%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59%</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40%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83%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a:solidFill>
                            <a:srgbClr val="000000"/>
                          </a:solidFill>
                          <a:effectLst/>
                          <a:latin typeface="Calibri" panose="020F0502020204030204" pitchFamily="34" charset="0"/>
                        </a:rPr>
                        <a:t>76%</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317896432"/>
                  </a:ext>
                </a:extLst>
              </a:tr>
              <a:tr h="207079">
                <a:tc>
                  <a:txBody>
                    <a:bodyPr/>
                    <a:lstStyle/>
                    <a:p>
                      <a:pPr algn="l" fontAlgn="b">
                        <a:spcBef>
                          <a:spcPts val="0"/>
                        </a:spcBef>
                        <a:spcAft>
                          <a:spcPts val="0"/>
                        </a:spcAft>
                      </a:pPr>
                      <a:r>
                        <a:rPr lang="en-GB" sz="1200" b="1" i="0" u="sng" strike="noStrike" dirty="0">
                          <a:solidFill>
                            <a:srgbClr val="000000"/>
                          </a:solidFill>
                          <a:effectLst/>
                          <a:latin typeface="Calibri" panose="020F0502020204030204" pitchFamily="34" charset="0"/>
                        </a:rPr>
                        <a:t>Economy</a:t>
                      </a:r>
                      <a:endParaRPr lang="en-GB" sz="12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8151161"/>
                  </a:ext>
                </a:extLst>
              </a:tr>
              <a:tr h="174975">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GDP ($ billion)</a:t>
                      </a:r>
                      <a:endParaRPr lang="en-GB" sz="14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3,550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437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1,371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430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27,361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18,349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51577075"/>
                  </a:ext>
                </a:extLst>
              </a:tr>
              <a:tr h="182583">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Real GDP Growth Rate</a:t>
                      </a:r>
                      <a:endParaRPr lang="en-GB" sz="14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7.6%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5.6%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5.1%</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5.1%</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2.5%</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0.5%</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935337490"/>
                  </a:ext>
                </a:extLst>
              </a:tr>
              <a:tr h="182583">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GDP per capita($)</a:t>
                      </a:r>
                      <a:endParaRPr lang="en-GB" sz="14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2,519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3,696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4,869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4,063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80,012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40,613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91950398"/>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Credit Rating (S&amp;P)</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BBB-</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BBB</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BBB</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BB</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AA+</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AA</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68145413"/>
                  </a:ext>
                </a:extLst>
              </a:tr>
              <a:tr h="182583">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Inflation</a:t>
                      </a:r>
                      <a:endParaRPr lang="en-GB" sz="14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5.7%</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6.0%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3.7%</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3.3%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4.1%</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6.3%</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528658349"/>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Industrial production growth rate</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9.0%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3.6%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5.0%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3.7%</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3.3%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-1.0%</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71619200"/>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Labour Force (million)</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594</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49</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141</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56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171</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222</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550313523"/>
                  </a:ext>
                </a:extLst>
              </a:tr>
              <a:tr h="207079">
                <a:tc>
                  <a:txBody>
                    <a:bodyPr/>
                    <a:lstStyle/>
                    <a:p>
                      <a:pPr algn="l" fontAlgn="b">
                        <a:spcBef>
                          <a:spcPts val="0"/>
                        </a:spcBef>
                        <a:spcAft>
                          <a:spcPts val="0"/>
                        </a:spcAft>
                      </a:pPr>
                      <a:r>
                        <a:rPr lang="en-GB" sz="1200" b="1" i="0" u="sng" strike="noStrike" dirty="0">
                          <a:solidFill>
                            <a:srgbClr val="000000"/>
                          </a:solidFill>
                          <a:effectLst/>
                          <a:latin typeface="Calibri" panose="020F0502020204030204" pitchFamily="34" charset="0"/>
                        </a:rPr>
                        <a:t>Electricity / Energy</a:t>
                      </a:r>
                      <a:endParaRPr lang="en-GB" sz="12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78062611"/>
                  </a:ext>
                </a:extLst>
              </a:tr>
              <a:tr h="182583">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Electricity installed (GW)</a:t>
                      </a:r>
                      <a:endParaRPr lang="en-GB" sz="14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487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28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70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85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1,201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1,050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162823635"/>
                  </a:ext>
                </a:extLst>
              </a:tr>
              <a:tr h="182583">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Electricity consumption (billion kWh / terawatt-hr)</a:t>
                      </a:r>
                      <a:endParaRPr lang="en-GB" sz="14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1,463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103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312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252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4,128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2,700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802774988"/>
                  </a:ext>
                </a:extLst>
              </a:tr>
              <a:tr h="182583">
                <a:tc>
                  <a:txBody>
                    <a:bodyPr/>
                    <a:lstStyle/>
                    <a:p>
                      <a:pPr algn="l" fontAlgn="b">
                        <a:spcBef>
                          <a:spcPts val="0"/>
                        </a:spcBef>
                        <a:spcAft>
                          <a:spcPts val="0"/>
                        </a:spcAft>
                      </a:pPr>
                      <a:r>
                        <a:rPr lang="en-GB" sz="900" b="0" i="0" u="none" strike="noStrike" dirty="0">
                          <a:solidFill>
                            <a:srgbClr val="000000"/>
                          </a:solidFill>
                          <a:effectLst/>
                          <a:latin typeface="Calibri" panose="020F0502020204030204" pitchFamily="34" charset="0"/>
                        </a:rPr>
                        <a:t>Electricity per capita consumption (kWh / units)</a:t>
                      </a:r>
                      <a:endParaRPr lang="en-GB" sz="1400" b="0" i="0" u="none" strike="noStrike" dirty="0">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1,038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869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1,110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2,379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12,072 </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5,976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568053822"/>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Electricty source: Fossil Fuel</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76%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78%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80%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57%</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60%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39%</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074285051"/>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Electricity source: solar/wind</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15%</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24%</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78642616"/>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Electricity source: hydro</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30%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6%</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11%</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2119330"/>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Electricity source: biomass/waste</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2%</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1%</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7%</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1%</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2%</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4%</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47467349"/>
                  </a:ext>
                </a:extLst>
              </a:tr>
              <a:tr h="182583">
                <a:tc>
                  <a:txBody>
                    <a:bodyPr/>
                    <a:lstStyle/>
                    <a:p>
                      <a:pPr algn="l" fontAlgn="b">
                        <a:spcBef>
                          <a:spcPts val="0"/>
                        </a:spcBef>
                        <a:spcAft>
                          <a:spcPts val="0"/>
                        </a:spcAft>
                      </a:pPr>
                      <a:r>
                        <a:rPr lang="en-GB" sz="900" b="0" i="0" u="none" strike="noStrike">
                          <a:solidFill>
                            <a:srgbClr val="000000"/>
                          </a:solidFill>
                          <a:effectLst/>
                          <a:latin typeface="Calibri" panose="020F0502020204030204" pitchFamily="34" charset="0"/>
                        </a:rPr>
                        <a:t>Electricty source: nuclear / others (geothermal etc)</a:t>
                      </a:r>
                      <a:endParaRPr lang="en-GB" sz="1400" b="0" i="0" u="none" strike="noStrike">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3%</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Calibri" panose="020F0502020204030204" pitchFamily="34" charset="0"/>
                        </a:rPr>
                        <a:t>10%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5%</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0%</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18%</a:t>
                      </a:r>
                    </a:p>
                  </a:txBody>
                  <a:tcPr marL="6350" marR="6350" marT="6350"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tc>
                  <a:txBody>
                    <a:bodyPr/>
                    <a:lstStyle/>
                    <a:p>
                      <a:pPr algn="ctr" fontAlgn="b"/>
                      <a:r>
                        <a:rPr lang="en-GB" sz="1000" b="0" i="0" u="none" strike="noStrike" dirty="0">
                          <a:solidFill>
                            <a:srgbClr val="000000"/>
                          </a:solidFill>
                          <a:effectLst/>
                          <a:latin typeface="Calibri" panose="020F0502020204030204" pitchFamily="34" charset="0"/>
                        </a:rPr>
                        <a:t>22%</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548013990"/>
                  </a:ext>
                </a:extLst>
              </a:tr>
              <a:tr h="240675">
                <a:tc>
                  <a:txBody>
                    <a:bodyPr/>
                    <a:lstStyle/>
                    <a:p>
                      <a:pPr algn="l" fontAlgn="b">
                        <a:spcBef>
                          <a:spcPts val="0"/>
                        </a:spcBef>
                        <a:spcAft>
                          <a:spcPts val="0"/>
                        </a:spcAft>
                      </a:pPr>
                      <a:r>
                        <a:rPr lang="en-GB" sz="900" b="1" i="0" u="none" strike="noStrike">
                          <a:solidFill>
                            <a:schemeClr val="accent2"/>
                          </a:solidFill>
                          <a:effectLst/>
                          <a:latin typeface="Calibri" panose="020F0502020204030204" pitchFamily="34" charset="0"/>
                        </a:rPr>
                        <a:t>TCS' Proposed Investment</a:t>
                      </a:r>
                      <a:endParaRPr lang="en-GB" sz="1400" b="1" i="0" u="none" strike="noStrike">
                        <a:solidFill>
                          <a:schemeClr val="accent2"/>
                        </a:solidFill>
                        <a:effectLst/>
                        <a:latin typeface="Arial" panose="020B0604020202020204" pitchFamily="34" charset="0"/>
                      </a:endParaRPr>
                    </a:p>
                  </a:txBody>
                  <a:tcPr marL="4996" marR="4996" marT="4996" marB="0" anchor="b">
                    <a:lnL w="6350" cap="flat" cmpd="sng" algn="ctr">
                      <a:solidFill>
                        <a:srgbClr val="000000"/>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r>
                        <a:rPr lang="en-GB" sz="900" b="1" i="0" u="none" strike="noStrike" dirty="0">
                          <a:solidFill>
                            <a:schemeClr val="accent2"/>
                          </a:solidFill>
                          <a:effectLst/>
                          <a:latin typeface="Calibri" panose="020F0502020204030204" pitchFamily="34" charset="0"/>
                        </a:rPr>
                        <a:t>124</a:t>
                      </a:r>
                      <a:endParaRPr lang="en-GB" sz="1400" b="1" i="0" u="none" strike="noStrike" dirty="0">
                        <a:solidFill>
                          <a:schemeClr val="accent2"/>
                        </a:solidFill>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r>
                        <a:rPr lang="en-GB" sz="900" b="1" i="0" u="none" strike="noStrike" dirty="0">
                          <a:solidFill>
                            <a:schemeClr val="accent2"/>
                          </a:solidFill>
                          <a:effectLst/>
                          <a:latin typeface="Calibri" panose="020F0502020204030204" pitchFamily="34" charset="0"/>
                        </a:rPr>
                        <a:t>303</a:t>
                      </a:r>
                      <a:endParaRPr lang="en-GB" sz="1400" b="1" i="0" u="none" strike="noStrike" dirty="0">
                        <a:solidFill>
                          <a:schemeClr val="accent2"/>
                        </a:solidFill>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r>
                        <a:rPr lang="en-GB" sz="900" b="1" i="0" u="none" strike="noStrike" dirty="0">
                          <a:solidFill>
                            <a:schemeClr val="accent2"/>
                          </a:solidFill>
                          <a:effectLst/>
                          <a:latin typeface="Calibri" panose="020F0502020204030204" pitchFamily="34" charset="0"/>
                        </a:rPr>
                        <a:t>67</a:t>
                      </a:r>
                      <a:endParaRPr lang="en-GB" sz="1400" b="1" i="0" u="none" strike="noStrike" dirty="0">
                        <a:solidFill>
                          <a:schemeClr val="accent2"/>
                        </a:solidFill>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r>
                        <a:rPr lang="en-GB" sz="900" b="1" i="0" u="none" strike="noStrike" dirty="0">
                          <a:solidFill>
                            <a:schemeClr val="accent2"/>
                          </a:solidFill>
                          <a:effectLst/>
                          <a:latin typeface="Calibri" panose="020F0502020204030204" pitchFamily="34" charset="0"/>
                        </a:rPr>
                        <a:t>31</a:t>
                      </a:r>
                      <a:endParaRPr lang="en-GB" sz="1400" b="1" i="0" u="none" strike="noStrike" dirty="0">
                        <a:solidFill>
                          <a:schemeClr val="accent2"/>
                        </a:solidFill>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endParaRPr lang="en-GB" sz="1400" b="1" i="0" u="none" strike="noStrike" dirty="0">
                        <a:solidFill>
                          <a:schemeClr val="accent2"/>
                        </a:solidFill>
                        <a:effectLst/>
                        <a:latin typeface="Arial" panose="020B0604020202020204" pitchFamily="34" charset="0"/>
                      </a:endParaRPr>
                    </a:p>
                  </a:txBody>
                  <a:tcPr marL="4996" marR="4996" marT="4996" marB="0" anchor="b">
                    <a:lnL>
                      <a:noFill/>
                    </a:lnL>
                    <a:lnR>
                      <a:noFill/>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endParaRPr lang="en-GB" sz="1400" b="0" i="0" u="none" strike="noStrike" dirty="0">
                        <a:effectLst/>
                        <a:latin typeface="Arial" panose="020B0604020202020204" pitchFamily="34" charset="0"/>
                      </a:endParaRPr>
                    </a:p>
                  </a:txBody>
                  <a:tcPr marL="4996" marR="4996" marT="4996" marB="0" anchor="b">
                    <a:lnL>
                      <a:noFill/>
                    </a:lnL>
                    <a:lnR w="6350" cap="flat" cmpd="sng" algn="ctr">
                      <a:solidFill>
                        <a:srgbClr val="000000"/>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6801220"/>
                  </a:ext>
                </a:extLst>
              </a:tr>
            </a:tbl>
          </a:graphicData>
        </a:graphic>
      </p:graphicFrame>
      <p:sp>
        <p:nvSpPr>
          <p:cNvPr id="12" name="TextBox 11">
            <a:extLst>
              <a:ext uri="{FF2B5EF4-FFF2-40B4-BE49-F238E27FC236}">
                <a16:creationId xmlns:a16="http://schemas.microsoft.com/office/drawing/2014/main" id="{EBD57B51-2FEE-AC19-A7D7-0959332DFD63}"/>
              </a:ext>
            </a:extLst>
          </p:cNvPr>
          <p:cNvSpPr txBox="1"/>
          <p:nvPr/>
        </p:nvSpPr>
        <p:spPr>
          <a:xfrm>
            <a:off x="7171765" y="798722"/>
            <a:ext cx="5020235" cy="6186309"/>
          </a:xfrm>
          <a:prstGeom prst="rect">
            <a:avLst/>
          </a:prstGeom>
          <a:noFill/>
        </p:spPr>
        <p:txBody>
          <a:bodyPr wrap="square" rtlCol="0">
            <a:spAutoFit/>
          </a:bodyPr>
          <a:lstStyle/>
          <a:p>
            <a:r>
              <a:rPr lang="en-GB" sz="1400" b="1" dirty="0"/>
              <a:t>Demographics:</a:t>
            </a:r>
          </a:p>
          <a:p>
            <a:pPr marL="285750" indent="-285750">
              <a:buFont typeface="Arial" panose="020B0604020202020204" pitchFamily="34" charset="0"/>
              <a:buChar char="•"/>
            </a:pPr>
            <a:r>
              <a:rPr lang="en-GB" sz="1400" dirty="0"/>
              <a:t>Urbanisation in Asian markets (~40%) has still a long way to catch up with the west ~80%. More the urbanisation, higher the energy consumption.</a:t>
            </a:r>
          </a:p>
          <a:p>
            <a:pPr marL="285750" indent="-285750">
              <a:buFont typeface="Arial" panose="020B0604020202020204" pitchFamily="34" charset="0"/>
              <a:buChar char="•"/>
            </a:pPr>
            <a:r>
              <a:rPr lang="en-GB" sz="1400" dirty="0"/>
              <a:t>Population growth in absolute terms is 5.5x of US+EU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r>
              <a:rPr lang="en-GB" sz="1400" b="1" dirty="0"/>
              <a:t>Economy:</a:t>
            </a:r>
          </a:p>
          <a:p>
            <a:pPr marL="285750" indent="-285750">
              <a:buFont typeface="Arial" panose="020B0604020202020204" pitchFamily="34" charset="0"/>
              <a:buChar char="•"/>
            </a:pPr>
            <a:r>
              <a:rPr lang="en-GB" sz="1400" dirty="0"/>
              <a:t>GDP per capita: 1/15</a:t>
            </a:r>
            <a:r>
              <a:rPr lang="en-GB" sz="1400" baseline="30000" dirty="0"/>
              <a:t>th</a:t>
            </a:r>
            <a:r>
              <a:rPr lang="en-GB" sz="1400" dirty="0"/>
              <a:t> of the west on an average. As it grows, with higher GDP growth rate in the region, energy consumption grows (at 1.1x-1.2x of GDP growth rates).</a:t>
            </a:r>
          </a:p>
          <a:p>
            <a:pPr marL="285750" indent="-285750">
              <a:buFont typeface="Arial" panose="020B0604020202020204" pitchFamily="34" charset="0"/>
              <a:buChar char="•"/>
            </a:pPr>
            <a:r>
              <a:rPr lang="en-GB" sz="1400" dirty="0"/>
              <a:t>Infra spending in the west is mostly replacement driven, owing to lower population and growth. Asian markets needs to develop incremental infra to catch up with demand</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r>
              <a:rPr lang="en-GB" sz="1400" b="1" dirty="0"/>
              <a:t>Energy:</a:t>
            </a:r>
          </a:p>
          <a:p>
            <a:pPr marL="285750" indent="-285750">
              <a:buFont typeface="Arial" panose="020B0604020202020204" pitchFamily="34" charset="0"/>
              <a:buChar char="•"/>
            </a:pPr>
            <a:r>
              <a:rPr lang="en-GB" sz="1400" dirty="0"/>
              <a:t>Per capita electricity consumption is 1/8</a:t>
            </a:r>
            <a:r>
              <a:rPr lang="en-GB" sz="1400" baseline="30000" dirty="0"/>
              <a:t>th</a:t>
            </a:r>
            <a:r>
              <a:rPr lang="en-GB" sz="1400" dirty="0"/>
              <a:t> of the west on weighted average</a:t>
            </a:r>
          </a:p>
          <a:p>
            <a:pPr marL="285750" indent="-285750">
              <a:buFont typeface="Arial" panose="020B0604020202020204" pitchFamily="34" charset="0"/>
              <a:buChar char="•"/>
            </a:pPr>
            <a:r>
              <a:rPr lang="en-GB" sz="1400" dirty="0"/>
              <a:t>Generation from solar/wind/hydro/bio is 1/4</a:t>
            </a:r>
            <a:r>
              <a:rPr lang="en-GB" sz="1400" baseline="30000" dirty="0"/>
              <a:t>th</a:t>
            </a:r>
            <a:r>
              <a:rPr lang="en-GB" sz="1400" dirty="0"/>
              <a:t> of the west on an average.</a:t>
            </a:r>
          </a:p>
          <a:p>
            <a:pPr marL="285750" indent="-285750">
              <a:buFont typeface="Arial" panose="020B0604020202020204" pitchFamily="34" charset="0"/>
              <a:buChar char="•"/>
            </a:pPr>
            <a:endParaRPr lang="en-GB" sz="1400" dirty="0"/>
          </a:p>
          <a:p>
            <a:endParaRPr lang="en-GB" sz="1400" dirty="0"/>
          </a:p>
          <a:p>
            <a:pPr algn="ctr"/>
            <a:r>
              <a:rPr lang="en-GB" sz="1600" b="1" i="1" dirty="0">
                <a:solidFill>
                  <a:srgbClr val="00B050"/>
                </a:solidFill>
              </a:rPr>
              <a:t>Immense scope of growth in Clean Energy consumption in the Asian Markets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p:txBody>
      </p:sp>
      <p:sp>
        <p:nvSpPr>
          <p:cNvPr id="13" name="TextBox 12">
            <a:extLst>
              <a:ext uri="{FF2B5EF4-FFF2-40B4-BE49-F238E27FC236}">
                <a16:creationId xmlns:a16="http://schemas.microsoft.com/office/drawing/2014/main" id="{F36157FE-BC27-2B24-FF98-9258AEA82588}"/>
              </a:ext>
            </a:extLst>
          </p:cNvPr>
          <p:cNvSpPr txBox="1"/>
          <p:nvPr/>
        </p:nvSpPr>
        <p:spPr>
          <a:xfrm>
            <a:off x="358592" y="6165581"/>
            <a:ext cx="6284256" cy="369332"/>
          </a:xfrm>
          <a:prstGeom prst="rect">
            <a:avLst/>
          </a:prstGeom>
          <a:noFill/>
        </p:spPr>
        <p:txBody>
          <a:bodyPr wrap="square" rtlCol="0">
            <a:spAutoFit/>
          </a:bodyPr>
          <a:lstStyle/>
          <a:p>
            <a:r>
              <a:rPr lang="en-GB" sz="900" dirty="0"/>
              <a:t>Source: </a:t>
            </a:r>
            <a:r>
              <a:rPr lang="en-GB" sz="900" dirty="0">
                <a:hlinkClick r:id="rId3"/>
              </a:rPr>
              <a:t>https://www.cia.gov/the-world-factbook/countries/</a:t>
            </a:r>
            <a:endParaRPr lang="en-GB" sz="900" dirty="0"/>
          </a:p>
          <a:p>
            <a:endParaRPr lang="en-GB" sz="900" dirty="0"/>
          </a:p>
        </p:txBody>
      </p:sp>
    </p:spTree>
    <p:extLst>
      <p:ext uri="{BB962C8B-B14F-4D97-AF65-F5344CB8AC3E}">
        <p14:creationId xmlns:p14="http://schemas.microsoft.com/office/powerpoint/2010/main" val="1817031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BAFD2D-B4D3-E63A-EF46-19134D3A6EC9}"/>
              </a:ext>
            </a:extLst>
          </p:cNvPr>
          <p:cNvSpPr txBox="1"/>
          <p:nvPr/>
        </p:nvSpPr>
        <p:spPr>
          <a:xfrm>
            <a:off x="485169" y="207669"/>
            <a:ext cx="5774483" cy="369332"/>
          </a:xfrm>
          <a:prstGeom prst="rect">
            <a:avLst/>
          </a:prstGeom>
          <a:noFill/>
        </p:spPr>
        <p:txBody>
          <a:bodyPr wrap="square" rtlCol="0">
            <a:spAutoFit/>
          </a:bodyPr>
          <a:lstStyle/>
          <a:p>
            <a:r>
              <a:rPr lang="en-GB" sz="1400" b="1" spc="-40" dirty="0">
                <a:solidFill>
                  <a:srgbClr val="052369"/>
                </a:solidFill>
                <a:latin typeface="Arial"/>
                <a:cs typeface="Arial"/>
              </a:rPr>
              <a:t>Opportunities in our Key Asian Markets</a:t>
            </a:r>
            <a:r>
              <a:rPr lang="en-GB" dirty="0">
                <a:solidFill>
                  <a:srgbClr val="00B050"/>
                </a:solidFill>
              </a:rPr>
              <a:t>.</a:t>
            </a:r>
          </a:p>
        </p:txBody>
      </p:sp>
      <p:sp>
        <p:nvSpPr>
          <p:cNvPr id="5" name="TextBox 4">
            <a:extLst>
              <a:ext uri="{FF2B5EF4-FFF2-40B4-BE49-F238E27FC236}">
                <a16:creationId xmlns:a16="http://schemas.microsoft.com/office/drawing/2014/main" id="{0FACDCA4-5F2A-E2C3-5662-7B415CADBD3D}"/>
              </a:ext>
            </a:extLst>
          </p:cNvPr>
          <p:cNvSpPr txBox="1"/>
          <p:nvPr/>
        </p:nvSpPr>
        <p:spPr>
          <a:xfrm>
            <a:off x="171405" y="1541334"/>
            <a:ext cx="5204102" cy="369332"/>
          </a:xfrm>
          <a:prstGeom prst="rect">
            <a:avLst/>
          </a:prstGeom>
          <a:noFill/>
        </p:spPr>
        <p:txBody>
          <a:bodyPr wrap="square" rtlCol="0">
            <a:spAutoFit/>
          </a:bodyPr>
          <a:lstStyle/>
          <a:p>
            <a:r>
              <a:rPr lang="en-GB" b="1" dirty="0">
                <a:solidFill>
                  <a:srgbClr val="00B050"/>
                </a:solidFill>
              </a:rPr>
              <a:t>Philippines</a:t>
            </a:r>
          </a:p>
        </p:txBody>
      </p:sp>
      <p:graphicFrame>
        <p:nvGraphicFramePr>
          <p:cNvPr id="2" name="Diagramm 1">
            <a:extLst>
              <a:ext uri="{FF2B5EF4-FFF2-40B4-BE49-F238E27FC236}">
                <a16:creationId xmlns:a16="http://schemas.microsoft.com/office/drawing/2014/main" id="{FFDD753F-4224-4F6A-84F9-9624CD3704B8}"/>
              </a:ext>
            </a:extLst>
          </p:cNvPr>
          <p:cNvGraphicFramePr/>
          <p:nvPr/>
        </p:nvGraphicFramePr>
        <p:xfrm>
          <a:off x="1602159" y="818659"/>
          <a:ext cx="4033324" cy="24211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m 1">
            <a:extLst>
              <a:ext uri="{FF2B5EF4-FFF2-40B4-BE49-F238E27FC236}">
                <a16:creationId xmlns:a16="http://schemas.microsoft.com/office/drawing/2014/main" id="{A3782CE9-A334-4800-A9D8-0697460E098B}"/>
              </a:ext>
            </a:extLst>
          </p:cNvPr>
          <p:cNvGraphicFramePr/>
          <p:nvPr/>
        </p:nvGraphicFramePr>
        <p:xfrm>
          <a:off x="6133102" y="718774"/>
          <a:ext cx="5475148" cy="262088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E9352A7A-9447-F23D-831F-AFF1AFD650F0}"/>
              </a:ext>
            </a:extLst>
          </p:cNvPr>
          <p:cNvSpPr txBox="1"/>
          <p:nvPr/>
        </p:nvSpPr>
        <p:spPr>
          <a:xfrm>
            <a:off x="171401" y="4732764"/>
            <a:ext cx="5204102" cy="369332"/>
          </a:xfrm>
          <a:prstGeom prst="rect">
            <a:avLst/>
          </a:prstGeom>
          <a:noFill/>
        </p:spPr>
        <p:txBody>
          <a:bodyPr wrap="square" rtlCol="0">
            <a:spAutoFit/>
          </a:bodyPr>
          <a:lstStyle/>
          <a:p>
            <a:r>
              <a:rPr lang="en-GB" b="1" dirty="0">
                <a:solidFill>
                  <a:srgbClr val="00B050"/>
                </a:solidFill>
              </a:rPr>
              <a:t>India</a:t>
            </a:r>
          </a:p>
        </p:txBody>
      </p:sp>
      <p:graphicFrame>
        <p:nvGraphicFramePr>
          <p:cNvPr id="12" name="Diagramm 1">
            <a:extLst>
              <a:ext uri="{FF2B5EF4-FFF2-40B4-BE49-F238E27FC236}">
                <a16:creationId xmlns:a16="http://schemas.microsoft.com/office/drawing/2014/main" id="{6A6BBDC9-BB6C-87F2-A609-6FDE3CECEFB6}"/>
              </a:ext>
            </a:extLst>
          </p:cNvPr>
          <p:cNvGraphicFramePr/>
          <p:nvPr/>
        </p:nvGraphicFramePr>
        <p:xfrm>
          <a:off x="1538782" y="3647085"/>
          <a:ext cx="4914863" cy="2600500"/>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uppieren 9">
            <a:extLst>
              <a:ext uri="{FF2B5EF4-FFF2-40B4-BE49-F238E27FC236}">
                <a16:creationId xmlns:a16="http://schemas.microsoft.com/office/drawing/2014/main" id="{B6CC185D-7438-97BC-8582-07830B5BB78B}"/>
              </a:ext>
            </a:extLst>
          </p:cNvPr>
          <p:cNvGrpSpPr/>
          <p:nvPr/>
        </p:nvGrpSpPr>
        <p:grpSpPr>
          <a:xfrm>
            <a:off x="6346068" y="3642711"/>
            <a:ext cx="5326119" cy="3183610"/>
            <a:chOff x="0" y="-71887"/>
            <a:chExt cx="3737185" cy="2228493"/>
          </a:xfrm>
        </p:grpSpPr>
        <p:graphicFrame>
          <p:nvGraphicFramePr>
            <p:cNvPr id="14" name="Chart 13">
              <a:extLst>
                <a:ext uri="{FF2B5EF4-FFF2-40B4-BE49-F238E27FC236}">
                  <a16:creationId xmlns:a16="http://schemas.microsoft.com/office/drawing/2014/main" id="{16193F75-DE36-DA3B-C355-57412311FE62}"/>
                </a:ext>
              </a:extLst>
            </p:cNvPr>
            <p:cNvGraphicFramePr>
              <a:graphicFrameLocks/>
            </p:cNvGraphicFramePr>
            <p:nvPr/>
          </p:nvGraphicFramePr>
          <p:xfrm>
            <a:off x="0" y="-71887"/>
            <a:ext cx="3737185" cy="2228493"/>
          </p:xfrm>
          <a:graphic>
            <a:graphicData uri="http://schemas.openxmlformats.org/drawingml/2006/chart">
              <c:chart xmlns:c="http://schemas.openxmlformats.org/drawingml/2006/chart" xmlns:r="http://schemas.openxmlformats.org/officeDocument/2006/relationships" r:id="rId6"/>
            </a:graphicData>
          </a:graphic>
        </p:graphicFrame>
        <p:sp>
          <p:nvSpPr>
            <p:cNvPr id="15" name="Rectangle 14">
              <a:extLst>
                <a:ext uri="{FF2B5EF4-FFF2-40B4-BE49-F238E27FC236}">
                  <a16:creationId xmlns:a16="http://schemas.microsoft.com/office/drawing/2014/main" id="{A4778B8F-D22D-8278-C17C-63EB2AD5857A}"/>
                </a:ext>
              </a:extLst>
            </p:cNvPr>
            <p:cNvSpPr/>
            <p:nvPr/>
          </p:nvSpPr>
          <p:spPr>
            <a:xfrm>
              <a:off x="1015122" y="1076501"/>
              <a:ext cx="542384" cy="93724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a:p>
          </p:txBody>
        </p:sp>
        <p:sp>
          <p:nvSpPr>
            <p:cNvPr id="16" name="Rectangle 15">
              <a:extLst>
                <a:ext uri="{FF2B5EF4-FFF2-40B4-BE49-F238E27FC236}">
                  <a16:creationId xmlns:a16="http://schemas.microsoft.com/office/drawing/2014/main" id="{2BA0248B-ED2C-D8A3-6A18-9B8D7CB9C4D5}"/>
                </a:ext>
              </a:extLst>
            </p:cNvPr>
            <p:cNvSpPr/>
            <p:nvPr/>
          </p:nvSpPr>
          <p:spPr>
            <a:xfrm>
              <a:off x="2094107" y="1076501"/>
              <a:ext cx="580287" cy="93724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a:p>
          </p:txBody>
        </p:sp>
      </p:grpSp>
    </p:spTree>
    <p:extLst>
      <p:ext uri="{BB962C8B-B14F-4D97-AF65-F5344CB8AC3E}">
        <p14:creationId xmlns:p14="http://schemas.microsoft.com/office/powerpoint/2010/main" val="2582774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722584-9EE0-8660-4FC0-E8850719EC69}"/>
              </a:ext>
            </a:extLst>
          </p:cNvPr>
          <p:cNvGrpSpPr/>
          <p:nvPr/>
        </p:nvGrpSpPr>
        <p:grpSpPr>
          <a:xfrm>
            <a:off x="11482918" y="200686"/>
            <a:ext cx="350379" cy="418402"/>
            <a:chOff x="11482918" y="200686"/>
            <a:chExt cx="350379" cy="418402"/>
          </a:xfrm>
        </p:grpSpPr>
        <p:sp>
          <p:nvSpPr>
            <p:cNvPr id="5" name="object 3">
              <a:extLst>
                <a:ext uri="{FF2B5EF4-FFF2-40B4-BE49-F238E27FC236}">
                  <a16:creationId xmlns:a16="http://schemas.microsoft.com/office/drawing/2014/main" id="{60673C62-4431-A092-2070-B336CB087AEF}"/>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22" name="object 4">
              <a:extLst>
                <a:ext uri="{FF2B5EF4-FFF2-40B4-BE49-F238E27FC236}">
                  <a16:creationId xmlns:a16="http://schemas.microsoft.com/office/drawing/2014/main" id="{E823A440-5315-ECA4-7EC6-1B3EBE3EEF2E}"/>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23" name="object 5">
              <a:extLst>
                <a:ext uri="{FF2B5EF4-FFF2-40B4-BE49-F238E27FC236}">
                  <a16:creationId xmlns:a16="http://schemas.microsoft.com/office/drawing/2014/main" id="{283D7C91-503A-E0AB-4C13-5D400014F864}"/>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24" name="object 6">
              <a:extLst>
                <a:ext uri="{FF2B5EF4-FFF2-40B4-BE49-F238E27FC236}">
                  <a16:creationId xmlns:a16="http://schemas.microsoft.com/office/drawing/2014/main" id="{F9C4242F-70F3-CF24-C28F-3E4D6F54CFD4}"/>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7" name="Textfeld 6">
            <a:extLst>
              <a:ext uri="{FF2B5EF4-FFF2-40B4-BE49-F238E27FC236}">
                <a16:creationId xmlns:a16="http://schemas.microsoft.com/office/drawing/2014/main" id="{7E07A462-FC4A-4617-0477-9202C01B7E78}"/>
              </a:ext>
            </a:extLst>
          </p:cNvPr>
          <p:cNvSpPr txBox="1"/>
          <p:nvPr/>
        </p:nvSpPr>
        <p:spPr>
          <a:xfrm>
            <a:off x="675752" y="989946"/>
            <a:ext cx="10941478" cy="2092881"/>
          </a:xfrm>
          <a:prstGeom prst="rect">
            <a:avLst/>
          </a:prstGeom>
          <a:noFill/>
        </p:spPr>
        <p:txBody>
          <a:bodyPr wrap="square">
            <a:spAutoFit/>
          </a:bodyPr>
          <a:lstStyle/>
          <a:p>
            <a:r>
              <a:rPr lang="en-US" sz="1000" dirty="0">
                <a:solidFill>
                  <a:srgbClr val="052369"/>
                </a:solidFill>
                <a:latin typeface="+mj-lt"/>
                <a:cs typeface="Calibri"/>
              </a:rPr>
              <a:t>Organic expansion  /accelerated organic expansion /  M&amp;A</a:t>
            </a:r>
          </a:p>
          <a:p>
            <a:endParaRPr lang="en-US" sz="1000" dirty="0">
              <a:solidFill>
                <a:srgbClr val="052369"/>
              </a:solidFill>
              <a:latin typeface="+mj-lt"/>
              <a:cs typeface="Calibri"/>
            </a:endParaRPr>
          </a:p>
          <a:p>
            <a:r>
              <a:rPr lang="en-US" sz="1000" dirty="0">
                <a:solidFill>
                  <a:srgbClr val="052369"/>
                </a:solidFill>
                <a:latin typeface="+mj-lt"/>
                <a:cs typeface="Calibri"/>
              </a:rPr>
              <a:t>Pureplay global energy transition platform, with focus on corporate and industrial,</a:t>
            </a:r>
            <a:r>
              <a:rPr lang="en-US" sz="1000" dirty="0">
                <a:solidFill>
                  <a:srgbClr val="FF0000"/>
                </a:solidFill>
                <a:latin typeface="+mj-lt"/>
                <a:cs typeface="Calibri"/>
              </a:rPr>
              <a:t>[….]</a:t>
            </a:r>
            <a:r>
              <a:rPr lang="en-US" sz="1000" dirty="0">
                <a:solidFill>
                  <a:srgbClr val="052369"/>
                </a:solidFill>
                <a:latin typeface="+mj-lt"/>
                <a:cs typeface="Calibri"/>
              </a:rPr>
              <a:t> decarbonization, </a:t>
            </a:r>
            <a:r>
              <a:rPr lang="en-US" sz="1000" dirty="0">
                <a:solidFill>
                  <a:srgbClr val="FF0000"/>
                </a:solidFill>
                <a:latin typeface="+mj-lt"/>
                <a:cs typeface="Calibri"/>
              </a:rPr>
              <a:t>[also supporting utilities, ….]</a:t>
            </a:r>
            <a:r>
              <a:rPr lang="en-US" sz="1000" dirty="0">
                <a:solidFill>
                  <a:srgbClr val="052369"/>
                </a:solidFill>
                <a:latin typeface="+mj-lt"/>
                <a:cs typeface="Calibri"/>
              </a:rPr>
              <a:t> benefits from no reliance on subsidization as well as limited government intervention / </a:t>
            </a:r>
            <a:r>
              <a:rPr lang="en-US" sz="1000" dirty="0">
                <a:solidFill>
                  <a:srgbClr val="FF0000"/>
                </a:solidFill>
                <a:latin typeface="+mj-lt"/>
                <a:cs typeface="Calibri"/>
              </a:rPr>
              <a:t>sharp, agile, </a:t>
            </a:r>
            <a:r>
              <a:rPr lang="en-US" sz="1000" dirty="0" err="1">
                <a:solidFill>
                  <a:srgbClr val="FF0000"/>
                </a:solidFill>
                <a:latin typeface="+mj-lt"/>
                <a:cs typeface="Calibri"/>
              </a:rPr>
              <a:t>adaptle</a:t>
            </a:r>
            <a:r>
              <a:rPr lang="en-US" sz="1000" dirty="0">
                <a:solidFill>
                  <a:srgbClr val="FF0000"/>
                </a:solidFill>
                <a:latin typeface="+mj-lt"/>
                <a:cs typeface="Calibri"/>
              </a:rPr>
              <a:t> model … / TCS is more than the sum of its parts</a:t>
            </a:r>
          </a:p>
          <a:p>
            <a:endParaRPr lang="en-US" sz="1000" dirty="0">
              <a:solidFill>
                <a:srgbClr val="052369"/>
              </a:solidFill>
              <a:latin typeface="+mj-lt"/>
              <a:cs typeface="Calibri"/>
            </a:endParaRPr>
          </a:p>
          <a:p>
            <a:endParaRPr lang="en-US" sz="1000" dirty="0">
              <a:solidFill>
                <a:srgbClr val="052369"/>
              </a:solidFill>
              <a:latin typeface="+mj-lt"/>
              <a:cs typeface="Calibri"/>
            </a:endParaRPr>
          </a:p>
          <a:p>
            <a:r>
              <a:rPr lang="en-US" sz="1000" dirty="0">
                <a:solidFill>
                  <a:srgbClr val="052369"/>
                </a:solidFill>
                <a:latin typeface="+mj-lt"/>
                <a:cs typeface="Calibri"/>
              </a:rPr>
              <a:t>Expansion potential with single customer  </a:t>
            </a:r>
          </a:p>
          <a:p>
            <a:pPr marL="171450" indent="-171450">
              <a:buFontTx/>
              <a:buChar char="-"/>
            </a:pPr>
            <a:r>
              <a:rPr lang="en-US" sz="1000" dirty="0">
                <a:solidFill>
                  <a:srgbClr val="052369"/>
                </a:solidFill>
                <a:latin typeface="+mj-lt"/>
                <a:cs typeface="Calibri"/>
              </a:rPr>
              <a:t>Securing a first project with a quality customer provides route to expansion across multiple sites and solutions with shorter lead times and lower competitive pressure</a:t>
            </a:r>
          </a:p>
          <a:p>
            <a:pPr marL="171450" indent="-171450">
              <a:buFontTx/>
              <a:buChar char="-"/>
            </a:pPr>
            <a:r>
              <a:rPr lang="en-US" sz="1000" dirty="0">
                <a:solidFill>
                  <a:srgbClr val="052369"/>
                </a:solidFill>
                <a:latin typeface="+mj-lt"/>
                <a:cs typeface="Calibri"/>
              </a:rPr>
              <a:t>In each market, local partners and multi-site commercial customers will provide significant expansion routes for the company’s differentiated cooling offering</a:t>
            </a:r>
          </a:p>
          <a:p>
            <a:endParaRPr lang="en-US" sz="1000" dirty="0">
              <a:solidFill>
                <a:srgbClr val="052369"/>
              </a:solidFill>
              <a:latin typeface="+mj-lt"/>
              <a:cs typeface="Calibri"/>
            </a:endParaRPr>
          </a:p>
          <a:p>
            <a:r>
              <a:rPr lang="en-US" sz="1000" dirty="0">
                <a:solidFill>
                  <a:srgbClr val="052369"/>
                </a:solidFill>
                <a:latin typeface="+mj-lt"/>
                <a:cs typeface="Calibri"/>
              </a:rPr>
              <a:t>… We´re a utility or provide distributed energy</a:t>
            </a:r>
          </a:p>
          <a:p>
            <a:r>
              <a:rPr lang="en-US" sz="1000" dirty="0">
                <a:solidFill>
                  <a:srgbClr val="052369"/>
                </a:solidFill>
                <a:latin typeface="+mj-lt"/>
                <a:cs typeface="Calibri"/>
              </a:rPr>
              <a:t>From full outsourced solutions …. Energy/Water/Cooling/Heating….-as-a-Service (EaaS) to modular solutions ..</a:t>
            </a:r>
          </a:p>
          <a:p>
            <a:endParaRPr lang="en-US" sz="1000" dirty="0">
              <a:solidFill>
                <a:srgbClr val="052369"/>
              </a:solidFill>
              <a:latin typeface="+mj-lt"/>
              <a:cs typeface="Calibri"/>
            </a:endParaRPr>
          </a:p>
        </p:txBody>
      </p:sp>
      <p:pic>
        <p:nvPicPr>
          <p:cNvPr id="10" name="Grafik 9">
            <a:extLst>
              <a:ext uri="{FF2B5EF4-FFF2-40B4-BE49-F238E27FC236}">
                <a16:creationId xmlns:a16="http://schemas.microsoft.com/office/drawing/2014/main" id="{0E66BE4F-0956-6416-525B-A44C4EFB98D5}"/>
              </a:ext>
            </a:extLst>
          </p:cNvPr>
          <p:cNvPicPr>
            <a:picLocks noChangeAspect="1"/>
          </p:cNvPicPr>
          <p:nvPr/>
        </p:nvPicPr>
        <p:blipFill>
          <a:blip r:embed="rId4"/>
          <a:stretch>
            <a:fillRect/>
          </a:stretch>
        </p:blipFill>
        <p:spPr>
          <a:xfrm>
            <a:off x="8772952" y="5862478"/>
            <a:ext cx="3419048" cy="752381"/>
          </a:xfrm>
          <a:prstGeom prst="rect">
            <a:avLst/>
          </a:prstGeom>
        </p:spPr>
      </p:pic>
      <p:pic>
        <p:nvPicPr>
          <p:cNvPr id="36" name="Grafik 35">
            <a:extLst>
              <a:ext uri="{FF2B5EF4-FFF2-40B4-BE49-F238E27FC236}">
                <a16:creationId xmlns:a16="http://schemas.microsoft.com/office/drawing/2014/main" id="{016BCC0F-D63C-3ADE-8F78-5BBECF73B4F4}"/>
              </a:ext>
            </a:extLst>
          </p:cNvPr>
          <p:cNvPicPr>
            <a:picLocks noChangeAspect="1"/>
          </p:cNvPicPr>
          <p:nvPr/>
        </p:nvPicPr>
        <p:blipFill>
          <a:blip r:embed="rId5"/>
          <a:stretch>
            <a:fillRect/>
          </a:stretch>
        </p:blipFill>
        <p:spPr>
          <a:xfrm>
            <a:off x="7745442" y="3429000"/>
            <a:ext cx="2737034" cy="2065217"/>
          </a:xfrm>
          <a:prstGeom prst="rect">
            <a:avLst/>
          </a:prstGeom>
        </p:spPr>
      </p:pic>
      <p:sp>
        <p:nvSpPr>
          <p:cNvPr id="34" name="Textfeld 33">
            <a:extLst>
              <a:ext uri="{FF2B5EF4-FFF2-40B4-BE49-F238E27FC236}">
                <a16:creationId xmlns:a16="http://schemas.microsoft.com/office/drawing/2014/main" id="{CCDF284E-91DC-5604-1279-9B340B991A7E}"/>
              </a:ext>
            </a:extLst>
          </p:cNvPr>
          <p:cNvSpPr txBox="1"/>
          <p:nvPr/>
        </p:nvSpPr>
        <p:spPr>
          <a:xfrm>
            <a:off x="574770" y="6793702"/>
            <a:ext cx="11617230" cy="246221"/>
          </a:xfrm>
          <a:prstGeom prst="rect">
            <a:avLst/>
          </a:prstGeom>
          <a:noFill/>
        </p:spPr>
        <p:txBody>
          <a:bodyPr wrap="square">
            <a:spAutoFit/>
          </a:bodyPr>
          <a:lstStyle/>
          <a:p>
            <a:r>
              <a:rPr lang="en-US" sz="1000" b="1" i="0" u="none" strike="noStrike" baseline="0" dirty="0">
                <a:solidFill>
                  <a:srgbClr val="585858"/>
                </a:solidFill>
                <a:latin typeface="Segoe UI" panose="020B0502040204020203" pitchFamily="34" charset="0"/>
              </a:rPr>
              <a:t>Creating an institutional quality corporate </a:t>
            </a:r>
            <a:r>
              <a:rPr lang="en-US" sz="1000" b="1" i="0" u="none" strike="noStrike" baseline="0" dirty="0" err="1">
                <a:solidFill>
                  <a:srgbClr val="585858"/>
                </a:solidFill>
                <a:latin typeface="Segoe UI" panose="020B0502040204020203" pitchFamily="34" charset="0"/>
              </a:rPr>
              <a:t>decarbonisation</a:t>
            </a:r>
            <a:r>
              <a:rPr lang="en-US" sz="1000" b="1" i="0" u="none" strike="noStrike" baseline="0" dirty="0">
                <a:solidFill>
                  <a:srgbClr val="585858"/>
                </a:solidFill>
                <a:latin typeface="Segoe UI" panose="020B0502040204020203" pitchFamily="34" charset="0"/>
              </a:rPr>
              <a:t> leader by developing and investing in cleaner energy solutions today, profitably, efficiently and at scale </a:t>
            </a:r>
            <a:endParaRPr lang="de-DE" sz="1000" dirty="0"/>
          </a:p>
        </p:txBody>
      </p:sp>
      <p:sp>
        <p:nvSpPr>
          <p:cNvPr id="35" name="Textfeld 34">
            <a:extLst>
              <a:ext uri="{FF2B5EF4-FFF2-40B4-BE49-F238E27FC236}">
                <a16:creationId xmlns:a16="http://schemas.microsoft.com/office/drawing/2014/main" id="{C2EF5904-0D1B-C27F-3FB8-794DEA4970AD}"/>
              </a:ext>
            </a:extLst>
          </p:cNvPr>
          <p:cNvSpPr txBox="1"/>
          <p:nvPr/>
        </p:nvSpPr>
        <p:spPr>
          <a:xfrm>
            <a:off x="1120877" y="6937945"/>
            <a:ext cx="6096000" cy="276999"/>
          </a:xfrm>
          <a:prstGeom prst="rect">
            <a:avLst/>
          </a:prstGeom>
          <a:noFill/>
        </p:spPr>
        <p:txBody>
          <a:bodyPr wrap="square">
            <a:spAutoFit/>
          </a:bodyPr>
          <a:lstStyle/>
          <a:p>
            <a:r>
              <a:rPr lang="en-US" sz="1200" dirty="0">
                <a:solidFill>
                  <a:srgbClr val="FF0000"/>
                </a:solidFill>
              </a:rPr>
              <a:t>More impact and higher returns</a:t>
            </a:r>
            <a:endParaRPr lang="de-DE" sz="1200" dirty="0">
              <a:solidFill>
                <a:srgbClr val="FF0000"/>
              </a:solidFill>
            </a:endParaRPr>
          </a:p>
        </p:txBody>
      </p:sp>
      <p:sp>
        <p:nvSpPr>
          <p:cNvPr id="4" name="Textfeld 3">
            <a:extLst>
              <a:ext uri="{FF2B5EF4-FFF2-40B4-BE49-F238E27FC236}">
                <a16:creationId xmlns:a16="http://schemas.microsoft.com/office/drawing/2014/main" id="{70841D8F-C8F0-9F87-BA76-013E0EE50FC5}"/>
              </a:ext>
            </a:extLst>
          </p:cNvPr>
          <p:cNvSpPr txBox="1"/>
          <p:nvPr/>
        </p:nvSpPr>
        <p:spPr>
          <a:xfrm>
            <a:off x="648994" y="5802049"/>
            <a:ext cx="3782895" cy="553998"/>
          </a:xfrm>
          <a:prstGeom prst="rect">
            <a:avLst/>
          </a:prstGeom>
          <a:noFill/>
        </p:spPr>
        <p:txBody>
          <a:bodyPr wrap="square">
            <a:spAutoFit/>
          </a:bodyPr>
          <a:lstStyle/>
          <a:p>
            <a:pPr algn="l"/>
            <a:r>
              <a:rPr lang="de-DE" sz="1000" dirty="0" err="1">
                <a:solidFill>
                  <a:srgbClr val="FF0000"/>
                </a:solidFill>
                <a:latin typeface="+mj-lt"/>
                <a:cs typeface="Calibri"/>
              </a:rPr>
              <a:t>Competitive</a:t>
            </a:r>
            <a:r>
              <a:rPr lang="de-DE" sz="1000" dirty="0">
                <a:solidFill>
                  <a:srgbClr val="FF0000"/>
                </a:solidFill>
                <a:latin typeface="+mj-lt"/>
                <a:cs typeface="Calibri"/>
              </a:rPr>
              <a:t> </a:t>
            </a:r>
            <a:r>
              <a:rPr lang="de-DE" sz="1000" dirty="0" err="1">
                <a:solidFill>
                  <a:srgbClr val="FF0000"/>
                </a:solidFill>
                <a:latin typeface="+mj-lt"/>
                <a:cs typeface="Calibri"/>
              </a:rPr>
              <a:t>landscape</a:t>
            </a:r>
            <a:r>
              <a:rPr lang="de-DE" sz="1000" dirty="0">
                <a:solidFill>
                  <a:srgbClr val="FF0000"/>
                </a:solidFill>
                <a:latin typeface="+mj-lt"/>
                <a:cs typeface="Calibri"/>
              </a:rPr>
              <a:t>, </a:t>
            </a:r>
            <a:r>
              <a:rPr lang="de-DE" sz="1000" dirty="0" err="1">
                <a:solidFill>
                  <a:srgbClr val="FF0000"/>
                </a:solidFill>
                <a:latin typeface="+mj-lt"/>
                <a:cs typeface="Calibri"/>
              </a:rPr>
              <a:t>no</a:t>
            </a:r>
            <a:r>
              <a:rPr lang="de-DE" sz="1000" dirty="0">
                <a:solidFill>
                  <a:srgbClr val="FF0000"/>
                </a:solidFill>
                <a:latin typeface="+mj-lt"/>
                <a:cs typeface="Calibri"/>
              </a:rPr>
              <a:t> </a:t>
            </a:r>
            <a:r>
              <a:rPr lang="de-DE" sz="1000" dirty="0" err="1">
                <a:solidFill>
                  <a:srgbClr val="FF0000"/>
                </a:solidFill>
                <a:latin typeface="+mj-lt"/>
                <a:cs typeface="Calibri"/>
              </a:rPr>
              <a:t>one</a:t>
            </a:r>
            <a:r>
              <a:rPr lang="de-DE" sz="1000" dirty="0">
                <a:solidFill>
                  <a:srgbClr val="FF0000"/>
                </a:solidFill>
                <a:latin typeface="+mj-lt"/>
                <a:cs typeface="Calibri"/>
              </a:rPr>
              <a:t> </a:t>
            </a:r>
            <a:r>
              <a:rPr lang="de-DE" sz="1000" dirty="0" err="1">
                <a:solidFill>
                  <a:srgbClr val="FF0000"/>
                </a:solidFill>
                <a:latin typeface="+mj-lt"/>
                <a:cs typeface="Calibri"/>
              </a:rPr>
              <a:t>has</a:t>
            </a:r>
            <a:r>
              <a:rPr lang="de-DE" sz="1000" dirty="0">
                <a:solidFill>
                  <a:srgbClr val="FF0000"/>
                </a:solidFill>
                <a:latin typeface="+mj-lt"/>
                <a:cs typeface="Calibri"/>
              </a:rPr>
              <a:t> </a:t>
            </a:r>
            <a:r>
              <a:rPr lang="de-DE" sz="1000" dirty="0" err="1">
                <a:solidFill>
                  <a:srgbClr val="FF0000"/>
                </a:solidFill>
                <a:latin typeface="+mj-lt"/>
                <a:cs typeface="Calibri"/>
              </a:rPr>
              <a:t>brought</a:t>
            </a:r>
            <a:r>
              <a:rPr lang="de-DE" sz="1000" dirty="0">
                <a:solidFill>
                  <a:srgbClr val="FF0000"/>
                </a:solidFill>
                <a:latin typeface="+mj-lt"/>
                <a:cs typeface="Calibri"/>
              </a:rPr>
              <a:t> </a:t>
            </a:r>
            <a:r>
              <a:rPr lang="de-DE" sz="1000" dirty="0" err="1">
                <a:solidFill>
                  <a:srgbClr val="FF0000"/>
                </a:solidFill>
                <a:latin typeface="+mj-lt"/>
                <a:cs typeface="Calibri"/>
              </a:rPr>
              <a:t>it</a:t>
            </a:r>
            <a:r>
              <a:rPr lang="de-DE" sz="1000" dirty="0">
                <a:solidFill>
                  <a:srgbClr val="FF0000"/>
                </a:solidFill>
                <a:latin typeface="+mj-lt"/>
                <a:cs typeface="Calibri"/>
              </a:rPr>
              <a:t> </a:t>
            </a:r>
            <a:r>
              <a:rPr lang="de-DE" sz="1000" dirty="0" err="1">
                <a:solidFill>
                  <a:srgbClr val="FF0000"/>
                </a:solidFill>
                <a:latin typeface="+mj-lt"/>
                <a:cs typeface="Calibri"/>
              </a:rPr>
              <a:t>together</a:t>
            </a:r>
            <a:r>
              <a:rPr lang="de-DE" sz="1000" dirty="0">
                <a:solidFill>
                  <a:srgbClr val="FF0000"/>
                </a:solidFill>
                <a:latin typeface="+mj-lt"/>
                <a:cs typeface="Calibri"/>
              </a:rPr>
              <a:t> </a:t>
            </a:r>
            <a:r>
              <a:rPr lang="de-DE" sz="1000" dirty="0" err="1">
                <a:solidFill>
                  <a:srgbClr val="FF0000"/>
                </a:solidFill>
                <a:latin typeface="+mj-lt"/>
                <a:cs typeface="Calibri"/>
              </a:rPr>
              <a:t>yet</a:t>
            </a:r>
            <a:r>
              <a:rPr lang="de-DE" sz="1000" dirty="0">
                <a:solidFill>
                  <a:srgbClr val="FF0000"/>
                </a:solidFill>
                <a:latin typeface="+mj-lt"/>
                <a:cs typeface="Calibri"/>
              </a:rPr>
              <a:t>. Old/</a:t>
            </a:r>
            <a:r>
              <a:rPr lang="de-DE" sz="1000" dirty="0" err="1">
                <a:solidFill>
                  <a:srgbClr val="FF0000"/>
                </a:solidFill>
                <a:latin typeface="+mj-lt"/>
                <a:cs typeface="Calibri"/>
              </a:rPr>
              <a:t>long</a:t>
            </a:r>
            <a:r>
              <a:rPr lang="de-DE" sz="1000" dirty="0">
                <a:solidFill>
                  <a:srgbClr val="FF0000"/>
                </a:solidFill>
                <a:latin typeface="+mj-lt"/>
                <a:cs typeface="Calibri"/>
              </a:rPr>
              <a:t> </a:t>
            </a:r>
            <a:r>
              <a:rPr lang="de-DE" sz="1000" dirty="0" err="1">
                <a:solidFill>
                  <a:srgbClr val="FF0000"/>
                </a:solidFill>
                <a:latin typeface="+mj-lt"/>
                <a:cs typeface="Calibri"/>
              </a:rPr>
              <a:t>established</a:t>
            </a:r>
            <a:r>
              <a:rPr lang="de-DE" sz="1000" dirty="0">
                <a:solidFill>
                  <a:srgbClr val="FF0000"/>
                </a:solidFill>
                <a:latin typeface="+mj-lt"/>
                <a:cs typeface="Calibri"/>
              </a:rPr>
              <a:t> </a:t>
            </a:r>
            <a:r>
              <a:rPr lang="de-DE" sz="1000" dirty="0" err="1">
                <a:solidFill>
                  <a:srgbClr val="FF0000"/>
                </a:solidFill>
                <a:latin typeface="+mj-lt"/>
                <a:cs typeface="Calibri"/>
              </a:rPr>
              <a:t>can´t</a:t>
            </a:r>
            <a:r>
              <a:rPr lang="de-DE" sz="1000" dirty="0">
                <a:solidFill>
                  <a:srgbClr val="FF0000"/>
                </a:solidFill>
                <a:latin typeface="+mj-lt"/>
                <a:cs typeface="Calibri"/>
              </a:rPr>
              <a:t> </a:t>
            </a:r>
            <a:r>
              <a:rPr lang="de-DE" sz="1000" dirty="0" err="1">
                <a:solidFill>
                  <a:srgbClr val="FF0000"/>
                </a:solidFill>
                <a:latin typeface="+mj-lt"/>
                <a:cs typeface="Calibri"/>
              </a:rPr>
              <a:t>change</a:t>
            </a:r>
            <a:r>
              <a:rPr lang="de-DE" sz="1000" dirty="0">
                <a:solidFill>
                  <a:srgbClr val="FF0000"/>
                </a:solidFill>
                <a:latin typeface="+mj-lt"/>
                <a:cs typeface="Calibri"/>
              </a:rPr>
              <a:t>, </a:t>
            </a:r>
            <a:r>
              <a:rPr lang="de-DE" sz="1000" dirty="0" err="1">
                <a:solidFill>
                  <a:srgbClr val="FF0000"/>
                </a:solidFill>
                <a:latin typeface="+mj-lt"/>
                <a:cs typeface="Calibri"/>
              </a:rPr>
              <a:t>new</a:t>
            </a:r>
            <a:r>
              <a:rPr lang="de-DE" sz="1000" dirty="0">
                <a:solidFill>
                  <a:srgbClr val="FF0000"/>
                </a:solidFill>
                <a:latin typeface="+mj-lt"/>
                <a:cs typeface="Calibri"/>
              </a:rPr>
              <a:t> </a:t>
            </a:r>
            <a:r>
              <a:rPr lang="de-DE" sz="1000" dirty="0" err="1">
                <a:solidFill>
                  <a:srgbClr val="FF0000"/>
                </a:solidFill>
                <a:latin typeface="+mj-lt"/>
                <a:cs typeface="Calibri"/>
              </a:rPr>
              <a:t>has</a:t>
            </a:r>
            <a:r>
              <a:rPr lang="de-DE" sz="1000" dirty="0">
                <a:solidFill>
                  <a:srgbClr val="FF0000"/>
                </a:solidFill>
                <a:latin typeface="+mj-lt"/>
                <a:cs typeface="Calibri"/>
              </a:rPr>
              <a:t> not </a:t>
            </a:r>
            <a:r>
              <a:rPr lang="de-DE" sz="1000" dirty="0" err="1">
                <a:solidFill>
                  <a:srgbClr val="FF0000"/>
                </a:solidFill>
                <a:latin typeface="+mj-lt"/>
                <a:cs typeface="Calibri"/>
              </a:rPr>
              <a:t>the</a:t>
            </a:r>
            <a:r>
              <a:rPr lang="de-DE" sz="1000" dirty="0">
                <a:solidFill>
                  <a:srgbClr val="FF0000"/>
                </a:solidFill>
                <a:latin typeface="+mj-lt"/>
                <a:cs typeface="Calibri"/>
              </a:rPr>
              <a:t> </a:t>
            </a:r>
            <a:r>
              <a:rPr lang="de-DE" sz="1000" dirty="0" err="1">
                <a:solidFill>
                  <a:srgbClr val="FF0000"/>
                </a:solidFill>
                <a:latin typeface="+mj-lt"/>
                <a:cs typeface="Calibri"/>
              </a:rPr>
              <a:t>people</a:t>
            </a:r>
            <a:r>
              <a:rPr lang="de-DE" sz="1000" dirty="0">
                <a:solidFill>
                  <a:srgbClr val="FF0000"/>
                </a:solidFill>
                <a:latin typeface="+mj-lt"/>
                <a:cs typeface="Calibri"/>
              </a:rPr>
              <a:t>, </a:t>
            </a:r>
            <a:r>
              <a:rPr lang="de-DE" sz="1000" dirty="0" err="1">
                <a:solidFill>
                  <a:srgbClr val="FF0000"/>
                </a:solidFill>
                <a:latin typeface="+mj-lt"/>
                <a:cs typeface="Calibri"/>
              </a:rPr>
              <a:t>capital</a:t>
            </a:r>
            <a:r>
              <a:rPr lang="de-DE" sz="1000" dirty="0">
                <a:solidFill>
                  <a:srgbClr val="FF0000"/>
                </a:solidFill>
                <a:latin typeface="+mj-lt"/>
                <a:cs typeface="Calibri"/>
              </a:rPr>
              <a:t>, </a:t>
            </a:r>
            <a:r>
              <a:rPr lang="de-DE" sz="1000" dirty="0" err="1">
                <a:solidFill>
                  <a:srgbClr val="FF0000"/>
                </a:solidFill>
                <a:latin typeface="+mj-lt"/>
                <a:cs typeface="Calibri"/>
              </a:rPr>
              <a:t>systems</a:t>
            </a:r>
            <a:endParaRPr lang="de-DE" sz="1000" dirty="0">
              <a:solidFill>
                <a:srgbClr val="FF0000"/>
              </a:solidFill>
              <a:latin typeface="+mj-lt"/>
              <a:cs typeface="Calibri"/>
            </a:endParaRPr>
          </a:p>
          <a:p>
            <a:r>
              <a:rPr lang="de-DE" sz="1000" dirty="0" err="1">
                <a:solidFill>
                  <a:srgbClr val="FF0000"/>
                </a:solidFill>
                <a:latin typeface="+mj-lt"/>
                <a:cs typeface="Calibri"/>
              </a:rPr>
              <a:t>client</a:t>
            </a:r>
            <a:r>
              <a:rPr lang="de-DE" sz="1000" dirty="0">
                <a:solidFill>
                  <a:srgbClr val="FF0000"/>
                </a:solidFill>
                <a:latin typeface="+mj-lt"/>
                <a:cs typeface="Calibri"/>
              </a:rPr>
              <a:t> </a:t>
            </a:r>
            <a:r>
              <a:rPr lang="de-DE" sz="1000" dirty="0" err="1">
                <a:solidFill>
                  <a:srgbClr val="FF0000"/>
                </a:solidFill>
                <a:latin typeface="+mj-lt"/>
                <a:cs typeface="Calibri"/>
              </a:rPr>
              <a:t>centric</a:t>
            </a:r>
            <a:r>
              <a:rPr lang="de-DE" sz="1000" dirty="0">
                <a:solidFill>
                  <a:srgbClr val="FF0000"/>
                </a:solidFill>
                <a:latin typeface="+mj-lt"/>
                <a:cs typeface="Calibri"/>
              </a:rPr>
              <a:t> </a:t>
            </a:r>
            <a:r>
              <a:rPr lang="de-DE" sz="1000" dirty="0" err="1">
                <a:solidFill>
                  <a:srgbClr val="FF0000"/>
                </a:solidFill>
                <a:latin typeface="+mj-lt"/>
                <a:cs typeface="Calibri"/>
              </a:rPr>
              <a:t>model</a:t>
            </a:r>
            <a:r>
              <a:rPr lang="de-DE" sz="1000" dirty="0">
                <a:solidFill>
                  <a:srgbClr val="FF0000"/>
                </a:solidFill>
                <a:latin typeface="+mj-lt"/>
                <a:cs typeface="Calibri"/>
              </a:rPr>
              <a:t> </a:t>
            </a:r>
          </a:p>
        </p:txBody>
      </p:sp>
      <p:pic>
        <p:nvPicPr>
          <p:cNvPr id="6" name="Grafik 5">
            <a:extLst>
              <a:ext uri="{FF2B5EF4-FFF2-40B4-BE49-F238E27FC236}">
                <a16:creationId xmlns:a16="http://schemas.microsoft.com/office/drawing/2014/main" id="{CDC8BEBE-6223-759C-8EAB-E713DBA22A78}"/>
              </a:ext>
            </a:extLst>
          </p:cNvPr>
          <p:cNvPicPr>
            <a:picLocks noChangeAspect="1"/>
          </p:cNvPicPr>
          <p:nvPr/>
        </p:nvPicPr>
        <p:blipFill>
          <a:blip r:embed="rId6"/>
          <a:stretch>
            <a:fillRect/>
          </a:stretch>
        </p:blipFill>
        <p:spPr>
          <a:xfrm>
            <a:off x="11119945" y="3675675"/>
            <a:ext cx="2144110" cy="1814663"/>
          </a:xfrm>
          <a:prstGeom prst="rect">
            <a:avLst/>
          </a:prstGeom>
        </p:spPr>
      </p:pic>
    </p:spTree>
    <p:extLst>
      <p:ext uri="{BB962C8B-B14F-4D97-AF65-F5344CB8AC3E}">
        <p14:creationId xmlns:p14="http://schemas.microsoft.com/office/powerpoint/2010/main" val="2324613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F0A5B499-A609-BF91-F422-FE3AE3B214FF}"/>
              </a:ext>
            </a:extLst>
          </p:cNvPr>
          <p:cNvSpPr txBox="1"/>
          <p:nvPr/>
        </p:nvSpPr>
        <p:spPr>
          <a:xfrm>
            <a:off x="734747" y="353022"/>
            <a:ext cx="9809428" cy="289823"/>
          </a:xfrm>
          <a:prstGeom prst="rect">
            <a:avLst/>
          </a:prstGeom>
        </p:spPr>
        <p:txBody>
          <a:bodyPr vert="horz" wrap="square" lIns="0" tIns="12700" rIns="0" bIns="0" rtlCol="0" anchor="t">
            <a:spAutoFit/>
          </a:bodyPr>
          <a:lstStyle/>
          <a:p>
            <a:pPr marL="12700">
              <a:spcBef>
                <a:spcPts val="100"/>
              </a:spcBef>
            </a:pPr>
            <a:r>
              <a:rPr lang="en-GB" b="1" spc="-75" dirty="0">
                <a:solidFill>
                  <a:srgbClr val="052369"/>
                </a:solidFill>
                <a:latin typeface="Arial"/>
                <a:cs typeface="Arial"/>
              </a:rPr>
              <a:t>Growth and Expansion</a:t>
            </a:r>
            <a:r>
              <a:rPr lang="en-GB" b="1" dirty="0">
                <a:solidFill>
                  <a:srgbClr val="00B050"/>
                </a:solidFill>
              </a:rPr>
              <a:t>.</a:t>
            </a:r>
            <a:endParaRPr lang="en-GB" dirty="0">
              <a:latin typeface="Arial"/>
              <a:cs typeface="Arial"/>
            </a:endParaRPr>
          </a:p>
        </p:txBody>
      </p:sp>
      <p:grpSp>
        <p:nvGrpSpPr>
          <p:cNvPr id="9" name="Group 8">
            <a:extLst>
              <a:ext uri="{FF2B5EF4-FFF2-40B4-BE49-F238E27FC236}">
                <a16:creationId xmlns:a16="http://schemas.microsoft.com/office/drawing/2014/main" id="{9D722584-9EE0-8660-4FC0-E8850719EC69}"/>
              </a:ext>
            </a:extLst>
          </p:cNvPr>
          <p:cNvGrpSpPr/>
          <p:nvPr/>
        </p:nvGrpSpPr>
        <p:grpSpPr>
          <a:xfrm>
            <a:off x="11482918" y="200686"/>
            <a:ext cx="350379" cy="418402"/>
            <a:chOff x="11482918" y="200686"/>
            <a:chExt cx="350379" cy="418402"/>
          </a:xfrm>
        </p:grpSpPr>
        <p:sp>
          <p:nvSpPr>
            <p:cNvPr id="5" name="object 3">
              <a:extLst>
                <a:ext uri="{FF2B5EF4-FFF2-40B4-BE49-F238E27FC236}">
                  <a16:creationId xmlns:a16="http://schemas.microsoft.com/office/drawing/2014/main" id="{60673C62-4431-A092-2070-B336CB087AEF}"/>
                </a:ext>
              </a:extLst>
            </p:cNvPr>
            <p:cNvSpPr/>
            <p:nvPr/>
          </p:nvSpPr>
          <p:spPr>
            <a:xfrm>
              <a:off x="11555541" y="280004"/>
              <a:ext cx="244475" cy="275590"/>
            </a:xfrm>
            <a:custGeom>
              <a:avLst/>
              <a:gdLst/>
              <a:ahLst/>
              <a:cxnLst/>
              <a:rect l="l" t="t" r="r" b="b"/>
              <a:pathLst>
                <a:path w="244475" h="275590">
                  <a:moveTo>
                    <a:pt x="137795" y="0"/>
                  </a:moveTo>
                  <a:lnTo>
                    <a:pt x="94286" y="7036"/>
                  </a:lnTo>
                  <a:lnTo>
                    <a:pt x="56466" y="26620"/>
                  </a:lnTo>
                  <a:lnTo>
                    <a:pt x="26620" y="56466"/>
                  </a:lnTo>
                  <a:lnTo>
                    <a:pt x="7036" y="94286"/>
                  </a:lnTo>
                  <a:lnTo>
                    <a:pt x="0" y="137794"/>
                  </a:lnTo>
                  <a:lnTo>
                    <a:pt x="7036" y="181298"/>
                  </a:lnTo>
                  <a:lnTo>
                    <a:pt x="26620" y="219118"/>
                  </a:lnTo>
                  <a:lnTo>
                    <a:pt x="56466" y="248965"/>
                  </a:lnTo>
                  <a:lnTo>
                    <a:pt x="94286" y="268552"/>
                  </a:lnTo>
                  <a:lnTo>
                    <a:pt x="137795" y="275589"/>
                  </a:lnTo>
                  <a:lnTo>
                    <a:pt x="166491" y="272555"/>
                  </a:lnTo>
                  <a:lnTo>
                    <a:pt x="193690" y="263717"/>
                  </a:lnTo>
                  <a:lnTo>
                    <a:pt x="211957" y="253225"/>
                  </a:lnTo>
                  <a:lnTo>
                    <a:pt x="137795" y="253225"/>
                  </a:lnTo>
                  <a:lnTo>
                    <a:pt x="92905" y="244138"/>
                  </a:lnTo>
                  <a:lnTo>
                    <a:pt x="56210" y="219375"/>
                  </a:lnTo>
                  <a:lnTo>
                    <a:pt x="31449" y="182678"/>
                  </a:lnTo>
                  <a:lnTo>
                    <a:pt x="22364" y="137794"/>
                  </a:lnTo>
                  <a:lnTo>
                    <a:pt x="31451" y="92905"/>
                  </a:lnTo>
                  <a:lnTo>
                    <a:pt x="56214" y="56210"/>
                  </a:lnTo>
                  <a:lnTo>
                    <a:pt x="92911" y="31449"/>
                  </a:lnTo>
                  <a:lnTo>
                    <a:pt x="137795" y="22364"/>
                  </a:lnTo>
                  <a:lnTo>
                    <a:pt x="212067" y="22364"/>
                  </a:lnTo>
                  <a:lnTo>
                    <a:pt x="193066" y="11609"/>
                  </a:lnTo>
                  <a:lnTo>
                    <a:pt x="166143" y="2966"/>
                  </a:lnTo>
                  <a:lnTo>
                    <a:pt x="137795" y="0"/>
                  </a:lnTo>
                  <a:close/>
                </a:path>
                <a:path w="244475" h="275590">
                  <a:moveTo>
                    <a:pt x="234632" y="210273"/>
                  </a:moveTo>
                  <a:lnTo>
                    <a:pt x="227558" y="210629"/>
                  </a:lnTo>
                  <a:lnTo>
                    <a:pt x="223418" y="215214"/>
                  </a:lnTo>
                  <a:lnTo>
                    <a:pt x="205396" y="231343"/>
                  </a:lnTo>
                  <a:lnTo>
                    <a:pt x="184616" y="243278"/>
                  </a:lnTo>
                  <a:lnTo>
                    <a:pt x="161832" y="250682"/>
                  </a:lnTo>
                  <a:lnTo>
                    <a:pt x="137795" y="253225"/>
                  </a:lnTo>
                  <a:lnTo>
                    <a:pt x="211957" y="253225"/>
                  </a:lnTo>
                  <a:lnTo>
                    <a:pt x="218494" y="249470"/>
                  </a:lnTo>
                  <a:lnTo>
                    <a:pt x="240004" y="230212"/>
                  </a:lnTo>
                  <a:lnTo>
                    <a:pt x="244144" y="225628"/>
                  </a:lnTo>
                  <a:lnTo>
                    <a:pt x="243789" y="218566"/>
                  </a:lnTo>
                  <a:lnTo>
                    <a:pt x="234632" y="210273"/>
                  </a:lnTo>
                  <a:close/>
                </a:path>
                <a:path w="244475" h="275590">
                  <a:moveTo>
                    <a:pt x="212067" y="22364"/>
                  </a:moveTo>
                  <a:lnTo>
                    <a:pt x="137795" y="22364"/>
                  </a:lnTo>
                  <a:lnTo>
                    <a:pt x="161543" y="24851"/>
                  </a:lnTo>
                  <a:lnTo>
                    <a:pt x="184096" y="32092"/>
                  </a:lnTo>
                  <a:lnTo>
                    <a:pt x="204710" y="43763"/>
                  </a:lnTo>
                  <a:lnTo>
                    <a:pt x="222643" y="59537"/>
                  </a:lnTo>
                  <a:lnTo>
                    <a:pt x="226834" y="64084"/>
                  </a:lnTo>
                  <a:lnTo>
                    <a:pt x="233908" y="64350"/>
                  </a:lnTo>
                  <a:lnTo>
                    <a:pt x="242989" y="55981"/>
                  </a:lnTo>
                  <a:lnTo>
                    <a:pt x="243268" y="48907"/>
                  </a:lnTo>
                  <a:lnTo>
                    <a:pt x="239090" y="44373"/>
                  </a:lnTo>
                  <a:lnTo>
                    <a:pt x="217678" y="25540"/>
                  </a:lnTo>
                  <a:lnTo>
                    <a:pt x="212067" y="22364"/>
                  </a:lnTo>
                  <a:close/>
                </a:path>
              </a:pathLst>
            </a:custGeom>
            <a:solidFill>
              <a:srgbClr val="00E300"/>
            </a:solidFill>
          </p:spPr>
          <p:txBody>
            <a:bodyPr wrap="square" lIns="0" tIns="0" rIns="0" bIns="0" rtlCol="0"/>
            <a:lstStyle/>
            <a:p>
              <a:endParaRPr/>
            </a:p>
          </p:txBody>
        </p:sp>
        <p:sp>
          <p:nvSpPr>
            <p:cNvPr id="22" name="object 4">
              <a:extLst>
                <a:ext uri="{FF2B5EF4-FFF2-40B4-BE49-F238E27FC236}">
                  <a16:creationId xmlns:a16="http://schemas.microsoft.com/office/drawing/2014/main" id="{E823A440-5315-ECA4-7EC6-1B3EBE3EEF2E}"/>
                </a:ext>
              </a:extLst>
            </p:cNvPr>
            <p:cNvSpPr/>
            <p:nvPr/>
          </p:nvSpPr>
          <p:spPr>
            <a:xfrm>
              <a:off x="11510082" y="234754"/>
              <a:ext cx="323215" cy="366395"/>
            </a:xfrm>
            <a:custGeom>
              <a:avLst/>
              <a:gdLst/>
              <a:ahLst/>
              <a:cxnLst/>
              <a:rect l="l" t="t" r="r" b="b"/>
              <a:pathLst>
                <a:path w="323215" h="366395">
                  <a:moveTo>
                    <a:pt x="183146" y="0"/>
                  </a:moveTo>
                  <a:lnTo>
                    <a:pt x="134514" y="6553"/>
                  </a:lnTo>
                  <a:lnTo>
                    <a:pt x="90779" y="25039"/>
                  </a:lnTo>
                  <a:lnTo>
                    <a:pt x="53701" y="53700"/>
                  </a:lnTo>
                  <a:lnTo>
                    <a:pt x="25040" y="90775"/>
                  </a:lnTo>
                  <a:lnTo>
                    <a:pt x="6553" y="134506"/>
                  </a:lnTo>
                  <a:lnTo>
                    <a:pt x="0" y="183133"/>
                  </a:lnTo>
                  <a:lnTo>
                    <a:pt x="6553" y="231765"/>
                  </a:lnTo>
                  <a:lnTo>
                    <a:pt x="25039" y="275497"/>
                  </a:lnTo>
                  <a:lnTo>
                    <a:pt x="53700" y="312572"/>
                  </a:lnTo>
                  <a:lnTo>
                    <a:pt x="90775" y="341231"/>
                  </a:lnTo>
                  <a:lnTo>
                    <a:pt x="134506" y="359715"/>
                  </a:lnTo>
                  <a:lnTo>
                    <a:pt x="183159" y="366267"/>
                  </a:lnTo>
                  <a:lnTo>
                    <a:pt x="221291" y="362234"/>
                  </a:lnTo>
                  <a:lnTo>
                    <a:pt x="257435" y="350486"/>
                  </a:lnTo>
                  <a:lnTo>
                    <a:pt x="269273" y="343687"/>
                  </a:lnTo>
                  <a:lnTo>
                    <a:pt x="183134" y="343687"/>
                  </a:lnTo>
                  <a:lnTo>
                    <a:pt x="132446" y="335488"/>
                  </a:lnTo>
                  <a:lnTo>
                    <a:pt x="88383" y="312669"/>
                  </a:lnTo>
                  <a:lnTo>
                    <a:pt x="53610" y="277894"/>
                  </a:lnTo>
                  <a:lnTo>
                    <a:pt x="30791" y="233827"/>
                  </a:lnTo>
                  <a:lnTo>
                    <a:pt x="22593" y="183133"/>
                  </a:lnTo>
                  <a:lnTo>
                    <a:pt x="30791" y="132440"/>
                  </a:lnTo>
                  <a:lnTo>
                    <a:pt x="53610" y="88373"/>
                  </a:lnTo>
                  <a:lnTo>
                    <a:pt x="88386" y="53598"/>
                  </a:lnTo>
                  <a:lnTo>
                    <a:pt x="132452" y="30779"/>
                  </a:lnTo>
                  <a:lnTo>
                    <a:pt x="183146" y="22580"/>
                  </a:lnTo>
                  <a:lnTo>
                    <a:pt x="269236" y="22580"/>
                  </a:lnTo>
                  <a:lnTo>
                    <a:pt x="256600" y="15428"/>
                  </a:lnTo>
                  <a:lnTo>
                    <a:pt x="220818" y="3943"/>
                  </a:lnTo>
                  <a:lnTo>
                    <a:pt x="183146" y="0"/>
                  </a:lnTo>
                  <a:close/>
                </a:path>
                <a:path w="323215" h="366395">
                  <a:moveTo>
                    <a:pt x="313563" y="285826"/>
                  </a:moveTo>
                  <a:lnTo>
                    <a:pt x="306412" y="286181"/>
                  </a:lnTo>
                  <a:lnTo>
                    <a:pt x="302234" y="290804"/>
                  </a:lnTo>
                  <a:lnTo>
                    <a:pt x="277169" y="313244"/>
                  </a:lnTo>
                  <a:lnTo>
                    <a:pt x="248273" y="329847"/>
                  </a:lnTo>
                  <a:lnTo>
                    <a:pt x="216589" y="340150"/>
                  </a:lnTo>
                  <a:lnTo>
                    <a:pt x="183134" y="343687"/>
                  </a:lnTo>
                  <a:lnTo>
                    <a:pt x="269273" y="343687"/>
                  </a:lnTo>
                  <a:lnTo>
                    <a:pt x="290397" y="331554"/>
                  </a:lnTo>
                  <a:lnTo>
                    <a:pt x="318985" y="305968"/>
                  </a:lnTo>
                  <a:lnTo>
                    <a:pt x="323164" y="301332"/>
                  </a:lnTo>
                  <a:lnTo>
                    <a:pt x="322808" y="294195"/>
                  </a:lnTo>
                  <a:lnTo>
                    <a:pt x="313563" y="285826"/>
                  </a:lnTo>
                  <a:close/>
                </a:path>
                <a:path w="323215" h="366395">
                  <a:moveTo>
                    <a:pt x="269236" y="22580"/>
                  </a:moveTo>
                  <a:lnTo>
                    <a:pt x="183146" y="22580"/>
                  </a:lnTo>
                  <a:lnTo>
                    <a:pt x="216171" y="26038"/>
                  </a:lnTo>
                  <a:lnTo>
                    <a:pt x="247538" y="36110"/>
                  </a:lnTo>
                  <a:lnTo>
                    <a:pt x="276215" y="52343"/>
                  </a:lnTo>
                  <a:lnTo>
                    <a:pt x="301167" y="74282"/>
                  </a:lnTo>
                  <a:lnTo>
                    <a:pt x="305396" y="78866"/>
                  </a:lnTo>
                  <a:lnTo>
                    <a:pt x="312534" y="79146"/>
                  </a:lnTo>
                  <a:lnTo>
                    <a:pt x="321703" y="70688"/>
                  </a:lnTo>
                  <a:lnTo>
                    <a:pt x="321995" y="63550"/>
                  </a:lnTo>
                  <a:lnTo>
                    <a:pt x="317766" y="58966"/>
                  </a:lnTo>
                  <a:lnTo>
                    <a:pt x="289309" y="33941"/>
                  </a:lnTo>
                  <a:lnTo>
                    <a:pt x="269236" y="22580"/>
                  </a:lnTo>
                  <a:close/>
                </a:path>
              </a:pathLst>
            </a:custGeom>
            <a:solidFill>
              <a:srgbClr val="052369"/>
            </a:solidFill>
          </p:spPr>
          <p:txBody>
            <a:bodyPr wrap="square" lIns="0" tIns="0" rIns="0" bIns="0" rtlCol="0"/>
            <a:lstStyle/>
            <a:p>
              <a:endParaRPr/>
            </a:p>
          </p:txBody>
        </p:sp>
        <p:sp>
          <p:nvSpPr>
            <p:cNvPr id="23" name="object 5">
              <a:extLst>
                <a:ext uri="{FF2B5EF4-FFF2-40B4-BE49-F238E27FC236}">
                  <a16:creationId xmlns:a16="http://schemas.microsoft.com/office/drawing/2014/main" id="{283D7C91-503A-E0AB-4C13-5D400014F864}"/>
                </a:ext>
              </a:extLst>
            </p:cNvPr>
            <p:cNvSpPr/>
            <p:nvPr/>
          </p:nvSpPr>
          <p:spPr>
            <a:xfrm>
              <a:off x="11482918" y="200686"/>
              <a:ext cx="279400" cy="163830"/>
            </a:xfrm>
            <a:custGeom>
              <a:avLst/>
              <a:gdLst/>
              <a:ahLst/>
              <a:cxnLst/>
              <a:rect l="l" t="t" r="r" b="b"/>
              <a:pathLst>
                <a:path w="279400" h="163829">
                  <a:moveTo>
                    <a:pt x="217614" y="0"/>
                  </a:moveTo>
                  <a:lnTo>
                    <a:pt x="169167" y="3745"/>
                  </a:lnTo>
                  <a:lnTo>
                    <a:pt x="123764" y="17764"/>
                  </a:lnTo>
                  <a:lnTo>
                    <a:pt x="82823" y="41027"/>
                  </a:lnTo>
                  <a:lnTo>
                    <a:pt x="47757" y="72507"/>
                  </a:lnTo>
                  <a:lnTo>
                    <a:pt x="19982" y="111176"/>
                  </a:lnTo>
                  <a:lnTo>
                    <a:pt x="914" y="156006"/>
                  </a:lnTo>
                  <a:lnTo>
                    <a:pt x="0" y="159042"/>
                  </a:lnTo>
                  <a:lnTo>
                    <a:pt x="1727" y="162242"/>
                  </a:lnTo>
                  <a:lnTo>
                    <a:pt x="5308" y="163321"/>
                  </a:lnTo>
                  <a:lnTo>
                    <a:pt x="5867" y="163398"/>
                  </a:lnTo>
                  <a:lnTo>
                    <a:pt x="8877" y="163398"/>
                  </a:lnTo>
                  <a:lnTo>
                    <a:pt x="11163" y="161785"/>
                  </a:lnTo>
                  <a:lnTo>
                    <a:pt x="11912" y="159296"/>
                  </a:lnTo>
                  <a:lnTo>
                    <a:pt x="29966" y="116821"/>
                  </a:lnTo>
                  <a:lnTo>
                    <a:pt x="56256" y="80181"/>
                  </a:lnTo>
                  <a:lnTo>
                    <a:pt x="89455" y="50350"/>
                  </a:lnTo>
                  <a:lnTo>
                    <a:pt x="128236" y="28306"/>
                  </a:lnTo>
                  <a:lnTo>
                    <a:pt x="171271" y="15024"/>
                  </a:lnTo>
                  <a:lnTo>
                    <a:pt x="217233" y="11480"/>
                  </a:lnTo>
                  <a:lnTo>
                    <a:pt x="277720" y="11480"/>
                  </a:lnTo>
                  <a:lnTo>
                    <a:pt x="277063" y="10248"/>
                  </a:lnTo>
                  <a:lnTo>
                    <a:pt x="274027" y="9334"/>
                  </a:lnTo>
                  <a:lnTo>
                    <a:pt x="260125" y="5618"/>
                  </a:lnTo>
                  <a:lnTo>
                    <a:pt x="246054" y="2819"/>
                  </a:lnTo>
                  <a:lnTo>
                    <a:pt x="231867" y="944"/>
                  </a:lnTo>
                  <a:lnTo>
                    <a:pt x="217614" y="0"/>
                  </a:lnTo>
                  <a:close/>
                </a:path>
                <a:path w="279400" h="163829">
                  <a:moveTo>
                    <a:pt x="277720" y="11480"/>
                  </a:moveTo>
                  <a:lnTo>
                    <a:pt x="217233" y="11480"/>
                  </a:lnTo>
                  <a:lnTo>
                    <a:pt x="230741" y="12372"/>
                  </a:lnTo>
                  <a:lnTo>
                    <a:pt x="244186" y="14147"/>
                  </a:lnTo>
                  <a:lnTo>
                    <a:pt x="257520" y="16799"/>
                  </a:lnTo>
                  <a:lnTo>
                    <a:pt x="270700" y="20319"/>
                  </a:lnTo>
                  <a:lnTo>
                    <a:pt x="273723" y="21234"/>
                  </a:lnTo>
                  <a:lnTo>
                    <a:pt x="276936" y="19532"/>
                  </a:lnTo>
                  <a:lnTo>
                    <a:pt x="278777" y="13461"/>
                  </a:lnTo>
                  <a:lnTo>
                    <a:pt x="277720" y="11480"/>
                  </a:lnTo>
                  <a:close/>
                </a:path>
              </a:pathLst>
            </a:custGeom>
            <a:solidFill>
              <a:srgbClr val="00E300"/>
            </a:solidFill>
          </p:spPr>
          <p:txBody>
            <a:bodyPr wrap="square" lIns="0" tIns="0" rIns="0" bIns="0" rtlCol="0"/>
            <a:lstStyle/>
            <a:p>
              <a:endParaRPr/>
            </a:p>
          </p:txBody>
        </p:sp>
        <p:sp>
          <p:nvSpPr>
            <p:cNvPr id="24" name="object 6">
              <a:extLst>
                <a:ext uri="{FF2B5EF4-FFF2-40B4-BE49-F238E27FC236}">
                  <a16:creationId xmlns:a16="http://schemas.microsoft.com/office/drawing/2014/main" id="{F9C4242F-70F3-CF24-C28F-3E4D6F54CFD4}"/>
                </a:ext>
              </a:extLst>
            </p:cNvPr>
            <p:cNvSpPr/>
            <p:nvPr/>
          </p:nvSpPr>
          <p:spPr>
            <a:xfrm>
              <a:off x="11490764" y="492406"/>
              <a:ext cx="126466" cy="126682"/>
            </a:xfrm>
            <a:prstGeom prst="rect">
              <a:avLst/>
            </a:prstGeom>
            <a:blipFill>
              <a:blip r:embed="rId3" cstate="print"/>
              <a:stretch>
                <a:fillRect/>
              </a:stretch>
            </a:blipFill>
          </p:spPr>
          <p:txBody>
            <a:bodyPr wrap="square" lIns="0" tIns="0" rIns="0" bIns="0" rtlCol="0"/>
            <a:lstStyle/>
            <a:p>
              <a:endParaRPr/>
            </a:p>
          </p:txBody>
        </p:sp>
      </p:grpSp>
      <p:sp>
        <p:nvSpPr>
          <p:cNvPr id="7" name="Textfeld 6">
            <a:extLst>
              <a:ext uri="{FF2B5EF4-FFF2-40B4-BE49-F238E27FC236}">
                <a16:creationId xmlns:a16="http://schemas.microsoft.com/office/drawing/2014/main" id="{7E07A462-FC4A-4617-0477-9202C01B7E78}"/>
              </a:ext>
            </a:extLst>
          </p:cNvPr>
          <p:cNvSpPr txBox="1"/>
          <p:nvPr/>
        </p:nvSpPr>
        <p:spPr>
          <a:xfrm>
            <a:off x="675752" y="989946"/>
            <a:ext cx="10611680" cy="707886"/>
          </a:xfrm>
          <a:prstGeom prst="rect">
            <a:avLst/>
          </a:prstGeom>
          <a:noFill/>
        </p:spPr>
        <p:txBody>
          <a:bodyPr wrap="square">
            <a:spAutoFit/>
          </a:bodyPr>
          <a:lstStyle/>
          <a:p>
            <a:r>
              <a:rPr lang="en-US" sz="1000" dirty="0">
                <a:solidFill>
                  <a:srgbClr val="052369"/>
                </a:solidFill>
                <a:latin typeface="+mj-lt"/>
                <a:cs typeface="Calibri"/>
              </a:rPr>
              <a:t>…</a:t>
            </a:r>
          </a:p>
          <a:p>
            <a:endParaRPr lang="en-US" sz="1000" dirty="0">
              <a:solidFill>
                <a:srgbClr val="052369"/>
              </a:solidFill>
              <a:latin typeface="+mj-lt"/>
              <a:cs typeface="Calibri"/>
            </a:endParaRPr>
          </a:p>
          <a:p>
            <a:pPr algn="l"/>
            <a:endParaRPr lang="en-US" sz="1000" dirty="0">
              <a:solidFill>
                <a:srgbClr val="052369"/>
              </a:solidFill>
              <a:latin typeface="+mj-lt"/>
              <a:cs typeface="Calibri"/>
            </a:endParaRPr>
          </a:p>
          <a:p>
            <a:pPr algn="l"/>
            <a:endParaRPr lang="en-US" sz="1000" dirty="0">
              <a:solidFill>
                <a:srgbClr val="052369"/>
              </a:solidFill>
              <a:latin typeface="+mj-lt"/>
              <a:cs typeface="Calibri"/>
            </a:endParaRPr>
          </a:p>
        </p:txBody>
      </p:sp>
      <p:sp>
        <p:nvSpPr>
          <p:cNvPr id="8" name="Textfeld 7">
            <a:extLst>
              <a:ext uri="{FF2B5EF4-FFF2-40B4-BE49-F238E27FC236}">
                <a16:creationId xmlns:a16="http://schemas.microsoft.com/office/drawing/2014/main" id="{65FC7A15-1CA4-109F-60E0-F2C413C0E458}"/>
              </a:ext>
            </a:extLst>
          </p:cNvPr>
          <p:cNvSpPr txBox="1"/>
          <p:nvPr/>
        </p:nvSpPr>
        <p:spPr>
          <a:xfrm>
            <a:off x="3807609" y="380623"/>
            <a:ext cx="7371667" cy="246221"/>
          </a:xfrm>
          <a:prstGeom prst="rect">
            <a:avLst/>
          </a:prstGeom>
          <a:noFill/>
        </p:spPr>
        <p:txBody>
          <a:bodyPr wrap="square">
            <a:spAutoFit/>
          </a:bodyPr>
          <a:lstStyle/>
          <a:p>
            <a:pPr algn="l"/>
            <a:r>
              <a:rPr lang="en-US" sz="1000" dirty="0">
                <a:solidFill>
                  <a:srgbClr val="FF0000"/>
                </a:solidFill>
                <a:latin typeface="+mj-lt"/>
                <a:cs typeface="Calibri"/>
              </a:rPr>
              <a:t>Samples / Core and ancillary / Partner Model  </a:t>
            </a:r>
            <a:endParaRPr lang="de-DE" sz="1000" dirty="0">
              <a:solidFill>
                <a:srgbClr val="FF0000"/>
              </a:solidFill>
              <a:latin typeface="+mj-lt"/>
              <a:cs typeface="Calibri"/>
            </a:endParaRPr>
          </a:p>
        </p:txBody>
      </p:sp>
      <p:pic>
        <p:nvPicPr>
          <p:cNvPr id="4" name="Grafik 3">
            <a:extLst>
              <a:ext uri="{FF2B5EF4-FFF2-40B4-BE49-F238E27FC236}">
                <a16:creationId xmlns:a16="http://schemas.microsoft.com/office/drawing/2014/main" id="{3CAFBD41-A742-B22E-E275-A99BAEBA981E}"/>
              </a:ext>
            </a:extLst>
          </p:cNvPr>
          <p:cNvPicPr>
            <a:picLocks noChangeAspect="1"/>
          </p:cNvPicPr>
          <p:nvPr/>
        </p:nvPicPr>
        <p:blipFill>
          <a:blip r:embed="rId4"/>
          <a:stretch>
            <a:fillRect/>
          </a:stretch>
        </p:blipFill>
        <p:spPr>
          <a:xfrm>
            <a:off x="129009" y="989946"/>
            <a:ext cx="6334646" cy="2697334"/>
          </a:xfrm>
          <a:prstGeom prst="rect">
            <a:avLst/>
          </a:prstGeom>
        </p:spPr>
      </p:pic>
      <p:pic>
        <p:nvPicPr>
          <p:cNvPr id="10" name="Grafik 9">
            <a:extLst>
              <a:ext uri="{FF2B5EF4-FFF2-40B4-BE49-F238E27FC236}">
                <a16:creationId xmlns:a16="http://schemas.microsoft.com/office/drawing/2014/main" id="{F9136FA6-61AD-2B70-8CA9-0140BBC30AA6}"/>
              </a:ext>
            </a:extLst>
          </p:cNvPr>
          <p:cNvPicPr>
            <a:picLocks noChangeAspect="1"/>
          </p:cNvPicPr>
          <p:nvPr/>
        </p:nvPicPr>
        <p:blipFill>
          <a:blip r:embed="rId5"/>
          <a:stretch>
            <a:fillRect/>
          </a:stretch>
        </p:blipFill>
        <p:spPr>
          <a:xfrm>
            <a:off x="903352" y="3780043"/>
            <a:ext cx="5192648" cy="2697334"/>
          </a:xfrm>
          <a:prstGeom prst="rect">
            <a:avLst/>
          </a:prstGeom>
        </p:spPr>
      </p:pic>
      <p:pic>
        <p:nvPicPr>
          <p:cNvPr id="13" name="Grafik 12">
            <a:extLst>
              <a:ext uri="{FF2B5EF4-FFF2-40B4-BE49-F238E27FC236}">
                <a16:creationId xmlns:a16="http://schemas.microsoft.com/office/drawing/2014/main" id="{8AEB8A61-5BB7-7501-7547-C746C0B967B6}"/>
              </a:ext>
            </a:extLst>
          </p:cNvPr>
          <p:cNvPicPr>
            <a:picLocks noChangeAspect="1"/>
          </p:cNvPicPr>
          <p:nvPr/>
        </p:nvPicPr>
        <p:blipFill>
          <a:blip r:embed="rId6"/>
          <a:stretch>
            <a:fillRect/>
          </a:stretch>
        </p:blipFill>
        <p:spPr>
          <a:xfrm>
            <a:off x="6424548" y="3592830"/>
            <a:ext cx="5767452" cy="2875932"/>
          </a:xfrm>
          <a:prstGeom prst="rect">
            <a:avLst/>
          </a:prstGeom>
        </p:spPr>
      </p:pic>
      <p:sp>
        <p:nvSpPr>
          <p:cNvPr id="15" name="Textfeld 14">
            <a:extLst>
              <a:ext uri="{FF2B5EF4-FFF2-40B4-BE49-F238E27FC236}">
                <a16:creationId xmlns:a16="http://schemas.microsoft.com/office/drawing/2014/main" id="{03842A4A-114C-347D-B44D-8DFADACA479E}"/>
              </a:ext>
            </a:extLst>
          </p:cNvPr>
          <p:cNvSpPr txBox="1"/>
          <p:nvPr/>
        </p:nvSpPr>
        <p:spPr>
          <a:xfrm>
            <a:off x="6463655" y="1302426"/>
            <a:ext cx="5336361" cy="1938992"/>
          </a:xfrm>
          <a:prstGeom prst="rect">
            <a:avLst/>
          </a:prstGeom>
          <a:noFill/>
        </p:spPr>
        <p:txBody>
          <a:bodyPr wrap="square">
            <a:spAutoFit/>
          </a:bodyPr>
          <a:lstStyle/>
          <a:p>
            <a:pPr algn="l"/>
            <a:endParaRPr lang="en-US" sz="1000" dirty="0">
              <a:solidFill>
                <a:srgbClr val="FF0000"/>
              </a:solidFill>
              <a:latin typeface="+mj-lt"/>
              <a:cs typeface="Calibri"/>
            </a:endParaRPr>
          </a:p>
          <a:p>
            <a:pPr marL="171450" indent="-171450" algn="l">
              <a:buFontTx/>
              <a:buChar char="-"/>
            </a:pPr>
            <a:r>
              <a:rPr lang="en-US" sz="1000" dirty="0">
                <a:solidFill>
                  <a:srgbClr val="FF0000"/>
                </a:solidFill>
                <a:latin typeface="+mj-lt"/>
                <a:cs typeface="Calibri"/>
              </a:rPr>
              <a:t>Put SMEs on TCS global central platform to utilize cost synergies across back/mid offices (better quality for lower costs)</a:t>
            </a:r>
          </a:p>
          <a:p>
            <a:pPr algn="l"/>
            <a:endParaRPr lang="en-US" sz="1000" dirty="0">
              <a:solidFill>
                <a:srgbClr val="FF0000"/>
              </a:solidFill>
              <a:latin typeface="+mj-lt"/>
              <a:cs typeface="Calibri"/>
            </a:endParaRPr>
          </a:p>
          <a:p>
            <a:r>
              <a:rPr lang="en-US" sz="1000" dirty="0">
                <a:solidFill>
                  <a:srgbClr val="FF0000"/>
                </a:solidFill>
                <a:latin typeface="+mj-lt"/>
                <a:cs typeface="Calibri"/>
              </a:rPr>
              <a:t>- Acquisition of innovative SME tech leaders with commercial proven tech and support global role out (add a new solution to the platform and offer to all existing clients across the platform (Cross selling))</a:t>
            </a:r>
          </a:p>
          <a:p>
            <a:pPr algn="l"/>
            <a:endParaRPr lang="en-US" sz="1000" dirty="0">
              <a:solidFill>
                <a:srgbClr val="FF0000"/>
              </a:solidFill>
              <a:latin typeface="+mj-lt"/>
              <a:cs typeface="Calibri"/>
            </a:endParaRPr>
          </a:p>
          <a:p>
            <a:pPr marL="171450" indent="-171450" algn="l">
              <a:buFontTx/>
              <a:buChar char="-"/>
            </a:pPr>
            <a:r>
              <a:rPr lang="en-US" sz="1000" dirty="0">
                <a:solidFill>
                  <a:srgbClr val="FF0000"/>
                </a:solidFill>
                <a:latin typeface="+mj-lt"/>
                <a:cs typeface="Calibri"/>
              </a:rPr>
              <a:t>Aggregation of local SME players (add-on acquisitions) to add additional clients and market access</a:t>
            </a:r>
          </a:p>
          <a:p>
            <a:pPr marL="171450" indent="-171450" algn="l">
              <a:buFontTx/>
              <a:buChar char="-"/>
            </a:pPr>
            <a:endParaRPr lang="en-US" sz="1000" dirty="0">
              <a:solidFill>
                <a:srgbClr val="FF0000"/>
              </a:solidFill>
              <a:latin typeface="+mj-lt"/>
              <a:cs typeface="Calibri"/>
            </a:endParaRPr>
          </a:p>
          <a:p>
            <a:pPr marL="171450" indent="-171450" algn="l">
              <a:buFontTx/>
              <a:buChar char="-"/>
            </a:pPr>
            <a:r>
              <a:rPr lang="en-US" sz="1000" dirty="0">
                <a:solidFill>
                  <a:srgbClr val="FF0000"/>
                </a:solidFill>
                <a:latin typeface="+mj-lt"/>
                <a:cs typeface="Calibri"/>
              </a:rPr>
              <a:t>Finance organic growth, new infra assets </a:t>
            </a:r>
            <a:endParaRPr lang="de-DE" sz="1000" dirty="0">
              <a:solidFill>
                <a:srgbClr val="FF0000"/>
              </a:solidFill>
              <a:latin typeface="+mj-lt"/>
              <a:cs typeface="Calibri"/>
            </a:endParaRPr>
          </a:p>
        </p:txBody>
      </p:sp>
      <p:sp>
        <p:nvSpPr>
          <p:cNvPr id="16" name="Textfeld 15">
            <a:extLst>
              <a:ext uri="{FF2B5EF4-FFF2-40B4-BE49-F238E27FC236}">
                <a16:creationId xmlns:a16="http://schemas.microsoft.com/office/drawing/2014/main" id="{ED8822DD-4AB4-1118-3DCF-E43D18616B36}"/>
              </a:ext>
            </a:extLst>
          </p:cNvPr>
          <p:cNvSpPr txBox="1"/>
          <p:nvPr/>
        </p:nvSpPr>
        <p:spPr>
          <a:xfrm>
            <a:off x="7136580" y="353022"/>
            <a:ext cx="3725145" cy="1015663"/>
          </a:xfrm>
          <a:prstGeom prst="rect">
            <a:avLst/>
          </a:prstGeom>
          <a:noFill/>
        </p:spPr>
        <p:txBody>
          <a:bodyPr wrap="square">
            <a:spAutoFit/>
          </a:bodyPr>
          <a:lstStyle/>
          <a:p>
            <a:pPr algn="l"/>
            <a:endParaRPr lang="en-US" sz="1000" dirty="0">
              <a:solidFill>
                <a:srgbClr val="FF0000"/>
              </a:solidFill>
              <a:latin typeface="+mj-lt"/>
              <a:cs typeface="Calibri"/>
            </a:endParaRPr>
          </a:p>
          <a:p>
            <a:pPr algn="l"/>
            <a:r>
              <a:rPr lang="en-US" sz="1000" dirty="0">
                <a:solidFill>
                  <a:srgbClr val="FF0000"/>
                </a:solidFill>
                <a:latin typeface="+mj-lt"/>
                <a:cs typeface="Calibri"/>
              </a:rPr>
              <a:t>KD/</a:t>
            </a:r>
            <a:r>
              <a:rPr lang="en-US" sz="1000" dirty="0" err="1">
                <a:solidFill>
                  <a:srgbClr val="FF0000"/>
                </a:solidFill>
                <a:latin typeface="+mj-lt"/>
                <a:cs typeface="Calibri"/>
              </a:rPr>
              <a:t>Lösung</a:t>
            </a:r>
            <a:r>
              <a:rPr lang="en-US" sz="1000" dirty="0">
                <a:solidFill>
                  <a:srgbClr val="FF0000"/>
                </a:solidFill>
                <a:latin typeface="+mj-lt"/>
                <a:cs typeface="Calibri"/>
              </a:rPr>
              <a:t> in der Mitte &gt; </a:t>
            </a:r>
            <a:r>
              <a:rPr lang="en-US" sz="1000" dirty="0" err="1">
                <a:solidFill>
                  <a:srgbClr val="FF0000"/>
                </a:solidFill>
                <a:latin typeface="+mj-lt"/>
                <a:cs typeface="Calibri"/>
              </a:rPr>
              <a:t>zeigen</a:t>
            </a:r>
            <a:r>
              <a:rPr lang="en-US" sz="1000" dirty="0">
                <a:solidFill>
                  <a:srgbClr val="FF0000"/>
                </a:solidFill>
                <a:latin typeface="+mj-lt"/>
                <a:cs typeface="Calibri"/>
              </a:rPr>
              <a:t> was </a:t>
            </a:r>
            <a:r>
              <a:rPr lang="en-US" sz="1000" dirty="0" err="1">
                <a:solidFill>
                  <a:srgbClr val="FF0000"/>
                </a:solidFill>
                <a:latin typeface="+mj-lt"/>
                <a:cs typeface="Calibri"/>
              </a:rPr>
              <a:t>schon</a:t>
            </a:r>
            <a:r>
              <a:rPr lang="en-US" sz="1000" dirty="0">
                <a:solidFill>
                  <a:srgbClr val="FF0000"/>
                </a:solidFill>
                <a:latin typeface="+mj-lt"/>
                <a:cs typeface="Calibri"/>
              </a:rPr>
              <a:t> da und was </a:t>
            </a:r>
            <a:r>
              <a:rPr lang="en-US" sz="1000" dirty="0" err="1">
                <a:solidFill>
                  <a:srgbClr val="FF0000"/>
                </a:solidFill>
                <a:latin typeface="+mj-lt"/>
                <a:cs typeface="Calibri"/>
              </a:rPr>
              <a:t>noch</a:t>
            </a:r>
            <a:r>
              <a:rPr lang="en-US" sz="1000" dirty="0">
                <a:solidFill>
                  <a:srgbClr val="FF0000"/>
                </a:solidFill>
                <a:latin typeface="+mj-lt"/>
                <a:cs typeface="Calibri"/>
              </a:rPr>
              <a:t> </a:t>
            </a:r>
            <a:r>
              <a:rPr lang="en-US" sz="1000" dirty="0" err="1">
                <a:solidFill>
                  <a:srgbClr val="FF0000"/>
                </a:solidFill>
                <a:latin typeface="+mj-lt"/>
                <a:cs typeface="Calibri"/>
              </a:rPr>
              <a:t>kommt</a:t>
            </a:r>
            <a:endParaRPr lang="en-US" sz="1000" dirty="0">
              <a:solidFill>
                <a:srgbClr val="FF0000"/>
              </a:solidFill>
              <a:latin typeface="+mj-lt"/>
              <a:cs typeface="Calibri"/>
            </a:endParaRPr>
          </a:p>
          <a:p>
            <a:pPr algn="l"/>
            <a:endParaRPr lang="en-US" sz="1000" dirty="0">
              <a:solidFill>
                <a:srgbClr val="FF0000"/>
              </a:solidFill>
              <a:latin typeface="+mj-lt"/>
              <a:cs typeface="Calibri"/>
            </a:endParaRPr>
          </a:p>
          <a:p>
            <a:pPr algn="l"/>
            <a:r>
              <a:rPr lang="en-US" sz="1000" dirty="0">
                <a:solidFill>
                  <a:srgbClr val="FF0000"/>
                </a:solidFill>
                <a:latin typeface="+mj-lt"/>
                <a:cs typeface="Calibri"/>
              </a:rPr>
              <a:t>Solution offerings expands  by services and market availability</a:t>
            </a:r>
          </a:p>
          <a:p>
            <a:pPr algn="l"/>
            <a:endParaRPr lang="en-US" sz="1000" dirty="0">
              <a:solidFill>
                <a:srgbClr val="FF0000"/>
              </a:solidFill>
              <a:latin typeface="+mj-lt"/>
              <a:cs typeface="Calibri"/>
            </a:endParaRPr>
          </a:p>
          <a:p>
            <a:pPr algn="l"/>
            <a:r>
              <a:rPr lang="en-US" sz="1000" dirty="0">
                <a:solidFill>
                  <a:srgbClr val="FF0000"/>
                </a:solidFill>
                <a:latin typeface="+mj-lt"/>
                <a:cs typeface="Calibri"/>
              </a:rPr>
              <a:t>Focus on pivotal and high margin ….</a:t>
            </a:r>
            <a:endParaRPr lang="de-DE" sz="1000" dirty="0">
              <a:solidFill>
                <a:srgbClr val="FF0000"/>
              </a:solidFill>
              <a:latin typeface="+mj-lt"/>
              <a:cs typeface="Calibri"/>
            </a:endParaRPr>
          </a:p>
        </p:txBody>
      </p:sp>
    </p:spTree>
    <p:extLst>
      <p:ext uri="{BB962C8B-B14F-4D97-AF65-F5344CB8AC3E}">
        <p14:creationId xmlns:p14="http://schemas.microsoft.com/office/powerpoint/2010/main" val="1418400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80D99F9-18C4-BAE4-F80C-E18463FEDF08}"/>
              </a:ext>
            </a:extLst>
          </p:cNvPr>
          <p:cNvPicPr>
            <a:picLocks noChangeAspect="1"/>
          </p:cNvPicPr>
          <p:nvPr/>
        </p:nvPicPr>
        <p:blipFill>
          <a:blip r:embed="rId2"/>
          <a:stretch>
            <a:fillRect/>
          </a:stretch>
        </p:blipFill>
        <p:spPr>
          <a:xfrm>
            <a:off x="96794" y="0"/>
            <a:ext cx="12178515"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C4CE2-22CD-657A-6856-C0F74CBF2FBF}"/>
            </a:ext>
          </a:extLst>
        </p:cNvPr>
        <p:cNvGrpSpPr/>
        <p:nvPr/>
      </p:nvGrpSpPr>
      <p:grpSpPr>
        <a:xfrm>
          <a:off x="0" y="0"/>
          <a:ext cx="0" cy="0"/>
          <a:chOff x="0" y="0"/>
          <a:chExt cx="0" cy="0"/>
        </a:xfrm>
      </p:grpSpPr>
      <p:sp>
        <p:nvSpPr>
          <p:cNvPr id="630" name="object 630">
            <a:extLst>
              <a:ext uri="{FF2B5EF4-FFF2-40B4-BE49-F238E27FC236}">
                <a16:creationId xmlns:a16="http://schemas.microsoft.com/office/drawing/2014/main" id="{D686D6E7-EEBE-8156-5F9A-27F5F8E59241}"/>
              </a:ext>
            </a:extLst>
          </p:cNvPr>
          <p:cNvSpPr txBox="1"/>
          <p:nvPr/>
        </p:nvSpPr>
        <p:spPr>
          <a:xfrm>
            <a:off x="321900" y="298654"/>
            <a:ext cx="3954145" cy="135935"/>
          </a:xfrm>
          <a:prstGeom prst="rect">
            <a:avLst/>
          </a:prstGeom>
        </p:spPr>
        <p:txBody>
          <a:bodyPr vert="horz" wrap="square" lIns="0" tIns="12700" rIns="0" bIns="0" rtlCol="0">
            <a:spAutoFit/>
          </a:bodyPr>
          <a:lstStyle/>
          <a:p>
            <a:pPr marL="38100">
              <a:lnSpc>
                <a:spcPct val="100000"/>
              </a:lnSpc>
              <a:spcBef>
                <a:spcPts val="100"/>
              </a:spcBef>
            </a:pPr>
            <a:endParaRPr sz="1200" baseline="31250" dirty="0">
              <a:latin typeface="Arial"/>
              <a:cs typeface="Arial"/>
            </a:endParaRPr>
          </a:p>
        </p:txBody>
      </p:sp>
      <p:sp>
        <p:nvSpPr>
          <p:cNvPr id="640" name="object 640">
            <a:extLst>
              <a:ext uri="{FF2B5EF4-FFF2-40B4-BE49-F238E27FC236}">
                <a16:creationId xmlns:a16="http://schemas.microsoft.com/office/drawing/2014/main" id="{1B157E00-E441-5F40-3EF6-8CBE2D82B8F2}"/>
              </a:ext>
            </a:extLst>
          </p:cNvPr>
          <p:cNvSpPr/>
          <p:nvPr/>
        </p:nvSpPr>
        <p:spPr>
          <a:xfrm>
            <a:off x="11977204" y="6641998"/>
            <a:ext cx="216535" cy="216535"/>
          </a:xfrm>
          <a:custGeom>
            <a:avLst/>
            <a:gdLst/>
            <a:ahLst/>
            <a:cxnLst/>
            <a:rect l="l" t="t" r="r" b="b"/>
            <a:pathLst>
              <a:path w="216534" h="216534">
                <a:moveTo>
                  <a:pt x="0" y="216001"/>
                </a:moveTo>
                <a:lnTo>
                  <a:pt x="216001" y="216001"/>
                </a:lnTo>
                <a:lnTo>
                  <a:pt x="216001" y="0"/>
                </a:lnTo>
                <a:lnTo>
                  <a:pt x="0" y="0"/>
                </a:lnTo>
                <a:lnTo>
                  <a:pt x="0" y="216001"/>
                </a:lnTo>
                <a:close/>
              </a:path>
            </a:pathLst>
          </a:custGeom>
          <a:solidFill>
            <a:srgbClr val="052369"/>
          </a:solidFill>
        </p:spPr>
        <p:txBody>
          <a:bodyPr wrap="square" lIns="0" tIns="0" rIns="0" bIns="0" rtlCol="0"/>
          <a:lstStyle/>
          <a:p>
            <a:endParaRPr/>
          </a:p>
        </p:txBody>
      </p:sp>
      <p:sp>
        <p:nvSpPr>
          <p:cNvPr id="642" name="object 5">
            <a:extLst>
              <a:ext uri="{FF2B5EF4-FFF2-40B4-BE49-F238E27FC236}">
                <a16:creationId xmlns:a16="http://schemas.microsoft.com/office/drawing/2014/main" id="{6C12D150-5627-E642-1B6F-AC1FEE5024D4}"/>
              </a:ext>
            </a:extLst>
          </p:cNvPr>
          <p:cNvSpPr txBox="1"/>
          <p:nvPr/>
        </p:nvSpPr>
        <p:spPr>
          <a:xfrm>
            <a:off x="205757" y="98014"/>
            <a:ext cx="9809428" cy="289823"/>
          </a:xfrm>
          <a:prstGeom prst="rect">
            <a:avLst/>
          </a:prstGeom>
        </p:spPr>
        <p:txBody>
          <a:bodyPr vert="horz" wrap="square" lIns="0" tIns="12700" rIns="0" bIns="0" rtlCol="0" anchor="t">
            <a:spAutoFit/>
          </a:bodyPr>
          <a:lstStyle/>
          <a:p>
            <a:pPr marL="12700">
              <a:spcBef>
                <a:spcPts val="100"/>
              </a:spcBef>
            </a:pPr>
            <a:r>
              <a:rPr lang="en-US" b="1" spc="-75" dirty="0">
                <a:solidFill>
                  <a:srgbClr val="052369"/>
                </a:solidFill>
                <a:latin typeface="Roboto-Regular"/>
                <a:cs typeface="Arial"/>
              </a:rPr>
              <a:t>Company at a glance</a:t>
            </a:r>
            <a:r>
              <a:rPr lang="en-US" b="1" spc="-75" dirty="0">
                <a:solidFill>
                  <a:srgbClr val="052369"/>
                </a:solidFill>
                <a:latin typeface="Arial"/>
                <a:cs typeface="Arial"/>
              </a:rPr>
              <a:t>. </a:t>
            </a:r>
            <a:endParaRPr lang="en-GB" dirty="0">
              <a:latin typeface="Arial"/>
              <a:cs typeface="Arial"/>
            </a:endParaRPr>
          </a:p>
        </p:txBody>
      </p:sp>
      <p:pic>
        <p:nvPicPr>
          <p:cNvPr id="3" name="Grafik 2">
            <a:extLst>
              <a:ext uri="{FF2B5EF4-FFF2-40B4-BE49-F238E27FC236}">
                <a16:creationId xmlns:a16="http://schemas.microsoft.com/office/drawing/2014/main" id="{377FFD8B-759B-1E02-1C29-34F17A13CC73}"/>
              </a:ext>
            </a:extLst>
          </p:cNvPr>
          <p:cNvPicPr>
            <a:picLocks noChangeAspect="1"/>
          </p:cNvPicPr>
          <p:nvPr/>
        </p:nvPicPr>
        <p:blipFill>
          <a:blip r:embed="rId3"/>
          <a:stretch>
            <a:fillRect/>
          </a:stretch>
        </p:blipFill>
        <p:spPr>
          <a:xfrm>
            <a:off x="3561806" y="2864478"/>
            <a:ext cx="8604068" cy="3993522"/>
          </a:xfrm>
          <a:prstGeom prst="rect">
            <a:avLst/>
          </a:prstGeom>
        </p:spPr>
      </p:pic>
      <p:sp>
        <p:nvSpPr>
          <p:cNvPr id="5" name="Textfeld 4">
            <a:extLst>
              <a:ext uri="{FF2B5EF4-FFF2-40B4-BE49-F238E27FC236}">
                <a16:creationId xmlns:a16="http://schemas.microsoft.com/office/drawing/2014/main" id="{B550DD8A-F758-BC7D-D9A8-C18AED9C7B7B}"/>
              </a:ext>
            </a:extLst>
          </p:cNvPr>
          <p:cNvSpPr txBox="1"/>
          <p:nvPr/>
        </p:nvSpPr>
        <p:spPr>
          <a:xfrm>
            <a:off x="205757" y="588477"/>
            <a:ext cx="11359226" cy="1815882"/>
          </a:xfrm>
          <a:prstGeom prst="rect">
            <a:avLst/>
          </a:prstGeom>
          <a:solidFill>
            <a:srgbClr val="FFC000"/>
          </a:solidFill>
        </p:spPr>
        <p:txBody>
          <a:bodyPr wrap="square" rtlCol="0">
            <a:spAutoFit/>
          </a:bodyPr>
          <a:lstStyle/>
          <a:p>
            <a:r>
              <a:rPr lang="de-DE" sz="800" dirty="0">
                <a:solidFill>
                  <a:srgbClr val="052369"/>
                </a:solidFill>
                <a:latin typeface="+mj-lt"/>
                <a:cs typeface="Calibri"/>
              </a:rPr>
              <a:t>An impact-</a:t>
            </a:r>
            <a:r>
              <a:rPr lang="de-DE" sz="800" dirty="0" err="1">
                <a:solidFill>
                  <a:srgbClr val="052369"/>
                </a:solidFill>
                <a:latin typeface="+mj-lt"/>
                <a:cs typeface="Calibri"/>
              </a:rPr>
              <a:t>focussed</a:t>
            </a:r>
            <a:r>
              <a:rPr lang="de-DE" sz="800" dirty="0">
                <a:solidFill>
                  <a:srgbClr val="052369"/>
                </a:solidFill>
                <a:latin typeface="+mj-lt"/>
                <a:cs typeface="Calibri"/>
              </a:rPr>
              <a:t> …. Pure </a:t>
            </a:r>
            <a:r>
              <a:rPr lang="de-DE" sz="800" dirty="0" err="1">
                <a:solidFill>
                  <a:srgbClr val="052369"/>
                </a:solidFill>
                <a:latin typeface="+mj-lt"/>
                <a:cs typeface="Calibri"/>
              </a:rPr>
              <a:t>play</a:t>
            </a:r>
            <a:endParaRPr lang="de-DE" sz="800" dirty="0">
              <a:solidFill>
                <a:srgbClr val="052369"/>
              </a:solidFill>
              <a:latin typeface="+mj-lt"/>
              <a:cs typeface="Calibri"/>
            </a:endParaRPr>
          </a:p>
          <a:p>
            <a:endParaRPr lang="de-DE" sz="800" dirty="0">
              <a:solidFill>
                <a:srgbClr val="052369"/>
              </a:solidFill>
              <a:latin typeface="+mj-lt"/>
              <a:cs typeface="Calibri"/>
            </a:endParaRPr>
          </a:p>
          <a:p>
            <a:r>
              <a:rPr lang="de-DE" sz="800" dirty="0">
                <a:solidFill>
                  <a:srgbClr val="052369"/>
                </a:solidFill>
                <a:latin typeface="+mj-lt"/>
                <a:cs typeface="Calibri"/>
              </a:rPr>
              <a:t>- Name	TCS</a:t>
            </a:r>
          </a:p>
          <a:p>
            <a:r>
              <a:rPr lang="de-DE" sz="800" dirty="0">
                <a:solidFill>
                  <a:srgbClr val="052369"/>
                </a:solidFill>
                <a:latin typeface="+mj-lt"/>
                <a:cs typeface="Calibri"/>
              </a:rPr>
              <a:t>- ISIN; </a:t>
            </a:r>
            <a:r>
              <a:rPr lang="de-DE" sz="800" dirty="0" err="1">
                <a:solidFill>
                  <a:srgbClr val="052369"/>
                </a:solidFill>
                <a:latin typeface="+mj-lt"/>
                <a:cs typeface="Calibri"/>
              </a:rPr>
              <a:t>Tcker</a:t>
            </a:r>
            <a:endParaRPr lang="de-DE" sz="800" dirty="0">
              <a:solidFill>
                <a:srgbClr val="052369"/>
              </a:solidFill>
              <a:latin typeface="+mj-lt"/>
              <a:cs typeface="Calibri"/>
            </a:endParaRPr>
          </a:p>
          <a:p>
            <a:pPr marL="171450" indent="-171450">
              <a:buFontTx/>
              <a:buChar char="-"/>
            </a:pPr>
            <a:r>
              <a:rPr lang="de-DE" sz="800" dirty="0">
                <a:solidFill>
                  <a:srgbClr val="052369"/>
                </a:solidFill>
                <a:latin typeface="+mj-lt"/>
                <a:cs typeface="Calibri"/>
              </a:rPr>
              <a:t>ABN Amro</a:t>
            </a:r>
          </a:p>
          <a:p>
            <a:pPr marL="171450" indent="-171450">
              <a:buFontTx/>
              <a:buChar char="-"/>
            </a:pPr>
            <a:r>
              <a:rPr lang="de-DE" sz="800" dirty="0" err="1">
                <a:solidFill>
                  <a:srgbClr val="052369"/>
                </a:solidFill>
                <a:latin typeface="+mj-lt"/>
                <a:cs typeface="Calibri"/>
              </a:rPr>
              <a:t>Freefloat</a:t>
            </a:r>
            <a:r>
              <a:rPr lang="de-DE" sz="800" dirty="0">
                <a:solidFill>
                  <a:srgbClr val="052369"/>
                </a:solidFill>
                <a:latin typeface="+mj-lt"/>
                <a:cs typeface="Calibri"/>
              </a:rPr>
              <a:t> % </a:t>
            </a:r>
          </a:p>
          <a:p>
            <a:pPr marL="171450" indent="-171450">
              <a:buFontTx/>
              <a:buChar char="-"/>
            </a:pPr>
            <a:r>
              <a:rPr lang="de-DE" sz="800" dirty="0" err="1">
                <a:solidFill>
                  <a:srgbClr val="052369"/>
                </a:solidFill>
                <a:latin typeface="+mj-lt"/>
                <a:cs typeface="Calibri"/>
              </a:rPr>
              <a:t>Sustainability</a:t>
            </a:r>
            <a:endParaRPr lang="de-DE" sz="800" dirty="0">
              <a:solidFill>
                <a:srgbClr val="052369"/>
              </a:solidFill>
              <a:latin typeface="+mj-lt"/>
              <a:cs typeface="Calibri"/>
            </a:endParaRPr>
          </a:p>
          <a:p>
            <a:endParaRPr lang="de-DE" sz="800" dirty="0">
              <a:solidFill>
                <a:srgbClr val="052369"/>
              </a:solidFill>
              <a:latin typeface="+mj-lt"/>
              <a:cs typeface="Calibri"/>
            </a:endParaRPr>
          </a:p>
          <a:p>
            <a:r>
              <a:rPr lang="de-DE" sz="800" dirty="0">
                <a:solidFill>
                  <a:srgbClr val="052369"/>
                </a:solidFill>
                <a:latin typeface="+mj-lt"/>
                <a:cs typeface="Calibri"/>
              </a:rPr>
              <a:t>- </a:t>
            </a:r>
            <a:r>
              <a:rPr lang="de-DE" sz="800" dirty="0" err="1">
                <a:solidFill>
                  <a:srgbClr val="052369"/>
                </a:solidFill>
                <a:latin typeface="+mj-lt"/>
                <a:cs typeface="Calibri"/>
              </a:rPr>
              <a:t>Structure</a:t>
            </a:r>
            <a:endParaRPr lang="de-DE" sz="800" dirty="0">
              <a:solidFill>
                <a:srgbClr val="052369"/>
              </a:solidFill>
              <a:latin typeface="+mj-lt"/>
              <a:cs typeface="Calibri"/>
            </a:endParaRPr>
          </a:p>
          <a:p>
            <a:r>
              <a:rPr lang="de-DE" sz="800" dirty="0">
                <a:solidFill>
                  <a:srgbClr val="052369"/>
                </a:solidFill>
                <a:latin typeface="+mj-lt"/>
                <a:cs typeface="Calibri"/>
              </a:rPr>
              <a:t>- </a:t>
            </a:r>
            <a:r>
              <a:rPr lang="de-DE" sz="800" dirty="0" err="1">
                <a:solidFill>
                  <a:srgbClr val="052369"/>
                </a:solidFill>
                <a:latin typeface="+mj-lt"/>
                <a:cs typeface="Calibri"/>
              </a:rPr>
              <a:t>Sector</a:t>
            </a:r>
            <a:endParaRPr lang="de-DE" sz="800" dirty="0">
              <a:solidFill>
                <a:srgbClr val="052369"/>
              </a:solidFill>
              <a:latin typeface="+mj-lt"/>
              <a:cs typeface="Calibri"/>
            </a:endParaRPr>
          </a:p>
          <a:p>
            <a:r>
              <a:rPr lang="de-DE" sz="800" dirty="0">
                <a:solidFill>
                  <a:srgbClr val="052369"/>
                </a:solidFill>
                <a:latin typeface="+mj-lt"/>
                <a:cs typeface="Calibri"/>
              </a:rPr>
              <a:t>- Peergroup</a:t>
            </a:r>
          </a:p>
          <a:p>
            <a:r>
              <a:rPr lang="de-DE" sz="800" dirty="0">
                <a:solidFill>
                  <a:srgbClr val="052369"/>
                </a:solidFill>
                <a:latin typeface="+mj-lt"/>
                <a:cs typeface="Calibri"/>
              </a:rPr>
              <a:t>- </a:t>
            </a:r>
            <a:r>
              <a:rPr lang="de-DE" sz="800" dirty="0" err="1">
                <a:solidFill>
                  <a:srgbClr val="052369"/>
                </a:solidFill>
                <a:latin typeface="+mj-lt"/>
                <a:cs typeface="Calibri"/>
              </a:rPr>
              <a:t>Capitlisation</a:t>
            </a:r>
            <a:endParaRPr lang="de-DE" sz="800" dirty="0">
              <a:solidFill>
                <a:srgbClr val="052369"/>
              </a:solidFill>
              <a:latin typeface="+mj-lt"/>
              <a:cs typeface="Calibri"/>
            </a:endParaRPr>
          </a:p>
          <a:p>
            <a:r>
              <a:rPr lang="de-DE" sz="800" dirty="0">
                <a:solidFill>
                  <a:srgbClr val="052369"/>
                </a:solidFill>
                <a:latin typeface="+mj-lt"/>
                <a:cs typeface="Calibri"/>
              </a:rPr>
              <a:t>- Website	</a:t>
            </a:r>
            <a:r>
              <a:rPr lang="de-DE" sz="800" dirty="0">
                <a:solidFill>
                  <a:srgbClr val="052369"/>
                </a:solidFill>
                <a:latin typeface="+mj-lt"/>
                <a:cs typeface="Calibri"/>
                <a:hlinkClick r:id="rId4"/>
              </a:rPr>
              <a:t>www.thomas-lloyd.com</a:t>
            </a:r>
            <a:r>
              <a:rPr lang="de-DE" sz="800" dirty="0">
                <a:solidFill>
                  <a:srgbClr val="052369"/>
                </a:solidFill>
                <a:latin typeface="+mj-lt"/>
                <a:cs typeface="Calibri"/>
              </a:rPr>
              <a:t> </a:t>
            </a:r>
          </a:p>
          <a:p>
            <a:pPr marL="171450" indent="-171450">
              <a:buFontTx/>
              <a:buChar char="-"/>
            </a:pPr>
            <a:endParaRPr lang="de-DE" sz="800" dirty="0">
              <a:solidFill>
                <a:srgbClr val="052369"/>
              </a:solidFill>
              <a:latin typeface="+mj-lt"/>
              <a:cs typeface="Calibri"/>
            </a:endParaRPr>
          </a:p>
        </p:txBody>
      </p:sp>
      <p:pic>
        <p:nvPicPr>
          <p:cNvPr id="7" name="Grafik 6">
            <a:extLst>
              <a:ext uri="{FF2B5EF4-FFF2-40B4-BE49-F238E27FC236}">
                <a16:creationId xmlns:a16="http://schemas.microsoft.com/office/drawing/2014/main" id="{E21528DB-DD5F-520E-FFE4-B809B8F48C0E}"/>
              </a:ext>
            </a:extLst>
          </p:cNvPr>
          <p:cNvPicPr>
            <a:picLocks noChangeAspect="1"/>
          </p:cNvPicPr>
          <p:nvPr/>
        </p:nvPicPr>
        <p:blipFill>
          <a:blip r:embed="rId5"/>
          <a:stretch>
            <a:fillRect/>
          </a:stretch>
        </p:blipFill>
        <p:spPr>
          <a:xfrm>
            <a:off x="1041066" y="3335933"/>
            <a:ext cx="1923810" cy="2276190"/>
          </a:xfrm>
          <a:prstGeom prst="rect">
            <a:avLst/>
          </a:prstGeom>
        </p:spPr>
      </p:pic>
    </p:spTree>
    <p:extLst>
      <p:ext uri="{BB962C8B-B14F-4D97-AF65-F5344CB8AC3E}">
        <p14:creationId xmlns:p14="http://schemas.microsoft.com/office/powerpoint/2010/main" val="323859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A0AB3-8717-5801-FEF6-EFF2A10BE2B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05F2570-6DD2-328A-7FCC-BA525149F411}"/>
              </a:ext>
            </a:extLst>
          </p:cNvPr>
          <p:cNvPicPr>
            <a:picLocks noChangeAspect="1"/>
          </p:cNvPicPr>
          <p:nvPr/>
        </p:nvPicPr>
        <p:blipFill>
          <a:blip r:embed="rId3"/>
          <a:stretch>
            <a:fillRect/>
          </a:stretch>
        </p:blipFill>
        <p:spPr>
          <a:xfrm>
            <a:off x="0" y="1409"/>
            <a:ext cx="12192000" cy="6855181"/>
          </a:xfrm>
          <a:prstGeom prst="rect">
            <a:avLst/>
          </a:prstGeom>
        </p:spPr>
      </p:pic>
    </p:spTree>
    <p:extLst>
      <p:ext uri="{BB962C8B-B14F-4D97-AF65-F5344CB8AC3E}">
        <p14:creationId xmlns:p14="http://schemas.microsoft.com/office/powerpoint/2010/main" val="3739358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3478A-4DD6-FA60-AF1C-FEC6857A936A}"/>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FEFB20D-096A-C351-FDE8-ACC4590DEE44}"/>
              </a:ext>
            </a:extLst>
          </p:cNvPr>
          <p:cNvPicPr>
            <a:picLocks noChangeAspect="1"/>
          </p:cNvPicPr>
          <p:nvPr/>
        </p:nvPicPr>
        <p:blipFill>
          <a:blip r:embed="rId3"/>
          <a:stretch>
            <a:fillRect/>
          </a:stretch>
        </p:blipFill>
        <p:spPr>
          <a:xfrm>
            <a:off x="-1" y="0"/>
            <a:ext cx="12168073" cy="6858000"/>
          </a:xfrm>
          <a:prstGeom prst="rect">
            <a:avLst/>
          </a:prstGeom>
        </p:spPr>
      </p:pic>
    </p:spTree>
    <p:extLst>
      <p:ext uri="{BB962C8B-B14F-4D97-AF65-F5344CB8AC3E}">
        <p14:creationId xmlns:p14="http://schemas.microsoft.com/office/powerpoint/2010/main" val="318368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353ED-B9B1-0E06-4AF7-550874542A2E}"/>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3250EDD-389D-3621-B6DD-5B654BA6C080}"/>
              </a:ext>
            </a:extLst>
          </p:cNvPr>
          <p:cNvPicPr>
            <a:picLocks noChangeAspect="1"/>
          </p:cNvPicPr>
          <p:nvPr/>
        </p:nvPicPr>
        <p:blipFill>
          <a:blip r:embed="rId3"/>
          <a:stretch>
            <a:fillRect/>
          </a:stretch>
        </p:blipFill>
        <p:spPr>
          <a:xfrm>
            <a:off x="0" y="0"/>
            <a:ext cx="12181532" cy="6858000"/>
          </a:xfrm>
          <a:prstGeom prst="rect">
            <a:avLst/>
          </a:prstGeom>
        </p:spPr>
      </p:pic>
      <p:sp>
        <p:nvSpPr>
          <p:cNvPr id="22" name="Textfeld 21">
            <a:extLst>
              <a:ext uri="{FF2B5EF4-FFF2-40B4-BE49-F238E27FC236}">
                <a16:creationId xmlns:a16="http://schemas.microsoft.com/office/drawing/2014/main" id="{A7A23792-FB9E-2473-C603-CB965AD615C3}"/>
              </a:ext>
            </a:extLst>
          </p:cNvPr>
          <p:cNvSpPr txBox="1"/>
          <p:nvPr/>
        </p:nvSpPr>
        <p:spPr>
          <a:xfrm>
            <a:off x="3767764" y="1443445"/>
            <a:ext cx="4656471" cy="2308324"/>
          </a:xfrm>
          <a:prstGeom prst="rect">
            <a:avLst/>
          </a:prstGeom>
          <a:solidFill>
            <a:srgbClr val="FFC000"/>
          </a:solidFill>
        </p:spPr>
        <p:txBody>
          <a:bodyPr wrap="square" rtlCol="0">
            <a:spAutoFit/>
          </a:bodyPr>
          <a:lstStyle/>
          <a:p>
            <a:r>
              <a:rPr lang="de-DE" sz="800" dirty="0" err="1">
                <a:solidFill>
                  <a:srgbClr val="052369"/>
                </a:solidFill>
                <a:latin typeface="+mj-lt"/>
                <a:cs typeface="Calibri"/>
              </a:rPr>
              <a:t>distributed</a:t>
            </a:r>
            <a:r>
              <a:rPr lang="de-DE" sz="800" dirty="0">
                <a:solidFill>
                  <a:srgbClr val="052369"/>
                </a:solidFill>
                <a:latin typeface="+mj-lt"/>
                <a:cs typeface="Calibri"/>
              </a:rPr>
              <a:t> </a:t>
            </a:r>
            <a:r>
              <a:rPr lang="de-DE" sz="800" dirty="0" err="1">
                <a:solidFill>
                  <a:srgbClr val="052369"/>
                </a:solidFill>
                <a:latin typeface="+mj-lt"/>
                <a:cs typeface="Calibri"/>
              </a:rPr>
              <a:t>energy</a:t>
            </a:r>
            <a:r>
              <a:rPr lang="de-DE" sz="800" dirty="0">
                <a:solidFill>
                  <a:srgbClr val="052369"/>
                </a:solidFill>
                <a:latin typeface="+mj-lt"/>
                <a:cs typeface="Calibri"/>
              </a:rPr>
              <a:t>, on-site </a:t>
            </a:r>
            <a:r>
              <a:rPr lang="de-DE" sz="800" dirty="0" err="1">
                <a:solidFill>
                  <a:srgbClr val="052369"/>
                </a:solidFill>
                <a:latin typeface="+mj-lt"/>
                <a:cs typeface="Calibri"/>
              </a:rPr>
              <a:t>generation</a:t>
            </a:r>
            <a:endParaRPr lang="de-DE" sz="800" dirty="0">
              <a:solidFill>
                <a:srgbClr val="052369"/>
              </a:solidFill>
              <a:latin typeface="+mj-lt"/>
              <a:cs typeface="Calibri"/>
            </a:endParaRPr>
          </a:p>
          <a:p>
            <a:endParaRPr lang="de-DE" sz="800" dirty="0">
              <a:solidFill>
                <a:srgbClr val="052369"/>
              </a:solidFill>
              <a:latin typeface="+mj-lt"/>
              <a:cs typeface="Calibri"/>
            </a:endParaRPr>
          </a:p>
          <a:p>
            <a:r>
              <a:rPr lang="de-DE" sz="800" dirty="0">
                <a:solidFill>
                  <a:srgbClr val="052369"/>
                </a:solidFill>
                <a:latin typeface="+mj-lt"/>
                <a:cs typeface="Calibri"/>
              </a:rPr>
              <a:t>RE</a:t>
            </a:r>
          </a:p>
          <a:p>
            <a:pPr marL="171450" indent="-171450">
              <a:buFontTx/>
              <a:buChar char="-"/>
            </a:pPr>
            <a:r>
              <a:rPr lang="de-DE" sz="800" dirty="0">
                <a:solidFill>
                  <a:srgbClr val="052369"/>
                </a:solidFill>
                <a:latin typeface="+mj-lt"/>
                <a:cs typeface="Calibri"/>
              </a:rPr>
              <a:t>3 Biopowers </a:t>
            </a:r>
            <a:r>
              <a:rPr lang="de-DE" sz="800" dirty="0" err="1">
                <a:solidFill>
                  <a:srgbClr val="052369"/>
                </a:solidFill>
                <a:latin typeface="+mj-lt"/>
                <a:cs typeface="Calibri"/>
              </a:rPr>
              <a:t>existing</a:t>
            </a:r>
            <a:r>
              <a:rPr lang="de-DE" sz="800" dirty="0">
                <a:solidFill>
                  <a:srgbClr val="052369"/>
                </a:solidFill>
                <a:latin typeface="+mj-lt"/>
                <a:cs typeface="Calibri"/>
              </a:rPr>
              <a:t>:  PIM Capex initiatives, </a:t>
            </a:r>
            <a:r>
              <a:rPr lang="de-DE" sz="800" dirty="0" err="1">
                <a:solidFill>
                  <a:srgbClr val="052369"/>
                </a:solidFill>
                <a:latin typeface="+mj-lt"/>
                <a:cs typeface="Calibri"/>
              </a:rPr>
              <a:t>increase</a:t>
            </a:r>
            <a:r>
              <a:rPr lang="de-DE" sz="800" dirty="0">
                <a:solidFill>
                  <a:srgbClr val="052369"/>
                </a:solidFill>
                <a:latin typeface="+mj-lt"/>
                <a:cs typeface="Calibri"/>
              </a:rPr>
              <a:t> </a:t>
            </a:r>
            <a:r>
              <a:rPr lang="de-DE" sz="800" dirty="0" err="1">
                <a:solidFill>
                  <a:srgbClr val="052369"/>
                </a:solidFill>
                <a:latin typeface="+mj-lt"/>
                <a:cs typeface="Calibri"/>
              </a:rPr>
              <a:t>gross</a:t>
            </a:r>
            <a:r>
              <a:rPr lang="de-DE" sz="800" dirty="0">
                <a:solidFill>
                  <a:srgbClr val="052369"/>
                </a:solidFill>
                <a:latin typeface="+mj-lt"/>
                <a:cs typeface="Calibri"/>
              </a:rPr>
              <a:t> </a:t>
            </a:r>
            <a:r>
              <a:rPr lang="de-DE" sz="800" dirty="0" err="1">
                <a:solidFill>
                  <a:srgbClr val="052369"/>
                </a:solidFill>
                <a:latin typeface="+mj-lt"/>
                <a:cs typeface="Calibri"/>
              </a:rPr>
              <a:t>capacity</a:t>
            </a:r>
            <a:r>
              <a:rPr lang="de-DE" sz="800" dirty="0">
                <a:solidFill>
                  <a:srgbClr val="052369"/>
                </a:solidFill>
                <a:latin typeface="+mj-lt"/>
                <a:cs typeface="Calibri"/>
              </a:rPr>
              <a:t>  </a:t>
            </a:r>
            <a:r>
              <a:rPr lang="de-DE" sz="800" dirty="0" err="1">
                <a:solidFill>
                  <a:srgbClr val="052369"/>
                </a:solidFill>
                <a:latin typeface="+mj-lt"/>
                <a:cs typeface="Calibri"/>
              </a:rPr>
              <a:t>add</a:t>
            </a:r>
            <a:r>
              <a:rPr lang="de-DE" sz="800" dirty="0">
                <a:solidFill>
                  <a:srgbClr val="052369"/>
                </a:solidFill>
                <a:latin typeface="+mj-lt"/>
                <a:cs typeface="Calibri"/>
              </a:rPr>
              <a:t>/larger </a:t>
            </a:r>
            <a:r>
              <a:rPr lang="de-DE" sz="800" dirty="0" err="1">
                <a:solidFill>
                  <a:srgbClr val="052369"/>
                </a:solidFill>
                <a:latin typeface="+mj-lt"/>
                <a:cs typeface="Calibri"/>
              </a:rPr>
              <a:t>boiler</a:t>
            </a:r>
            <a:r>
              <a:rPr lang="de-DE" sz="800" dirty="0">
                <a:solidFill>
                  <a:srgbClr val="052369"/>
                </a:solidFill>
                <a:latin typeface="+mj-lt"/>
                <a:cs typeface="Calibri"/>
              </a:rPr>
              <a:t>,  </a:t>
            </a:r>
            <a:r>
              <a:rPr lang="de-DE" sz="800" dirty="0" err="1">
                <a:solidFill>
                  <a:srgbClr val="052369"/>
                </a:solidFill>
                <a:latin typeface="+mj-lt"/>
                <a:cs typeface="Calibri"/>
              </a:rPr>
              <a:t>embedded</a:t>
            </a:r>
            <a:r>
              <a:rPr lang="de-DE" sz="800" dirty="0">
                <a:solidFill>
                  <a:srgbClr val="052369"/>
                </a:solidFill>
                <a:latin typeface="+mj-lt"/>
                <a:cs typeface="Calibri"/>
              </a:rPr>
              <a:t> BESS… PH </a:t>
            </a:r>
          </a:p>
          <a:p>
            <a:pPr marL="171450" indent="-171450">
              <a:buFontTx/>
              <a:buChar char="-"/>
            </a:pPr>
            <a:r>
              <a:rPr lang="de-DE" sz="800" dirty="0">
                <a:solidFill>
                  <a:srgbClr val="052369"/>
                </a:solidFill>
                <a:latin typeface="+mj-lt"/>
                <a:cs typeface="Calibri"/>
              </a:rPr>
              <a:t>2-3 </a:t>
            </a:r>
            <a:r>
              <a:rPr lang="de-DE" sz="800" dirty="0" err="1">
                <a:solidFill>
                  <a:srgbClr val="052369"/>
                </a:solidFill>
                <a:latin typeface="+mj-lt"/>
                <a:cs typeface="Calibri"/>
              </a:rPr>
              <a:t>gf</a:t>
            </a:r>
            <a:r>
              <a:rPr lang="de-DE" sz="800" dirty="0">
                <a:solidFill>
                  <a:srgbClr val="052369"/>
                </a:solidFill>
                <a:latin typeface="+mj-lt"/>
                <a:cs typeface="Calibri"/>
              </a:rPr>
              <a:t> </a:t>
            </a:r>
            <a:r>
              <a:rPr lang="de-DE" sz="800" dirty="0" err="1">
                <a:solidFill>
                  <a:srgbClr val="052369"/>
                </a:solidFill>
                <a:latin typeface="+mj-lt"/>
                <a:cs typeface="Calibri"/>
              </a:rPr>
              <a:t>developments</a:t>
            </a:r>
            <a:r>
              <a:rPr lang="de-DE" sz="800" dirty="0">
                <a:solidFill>
                  <a:srgbClr val="052369"/>
                </a:solidFill>
                <a:latin typeface="+mj-lt"/>
                <a:cs typeface="Calibri"/>
              </a:rPr>
              <a:t>: India, Thailand, ….. </a:t>
            </a:r>
          </a:p>
          <a:p>
            <a:pPr marL="171450" indent="-171450">
              <a:buFontTx/>
              <a:buChar char="-"/>
            </a:pPr>
            <a:r>
              <a:rPr lang="de-DE" sz="800" dirty="0" err="1">
                <a:solidFill>
                  <a:srgbClr val="052369"/>
                </a:solidFill>
                <a:latin typeface="+mj-lt"/>
                <a:cs typeface="Calibri"/>
              </a:rPr>
              <a:t>Convert</a:t>
            </a:r>
            <a:r>
              <a:rPr lang="de-DE" sz="800" dirty="0">
                <a:solidFill>
                  <a:srgbClr val="052369"/>
                </a:solidFill>
                <a:latin typeface="+mj-lt"/>
                <a:cs typeface="Calibri"/>
              </a:rPr>
              <a:t> </a:t>
            </a:r>
            <a:r>
              <a:rPr lang="de-DE" sz="800" dirty="0" err="1">
                <a:solidFill>
                  <a:srgbClr val="052369"/>
                </a:solidFill>
                <a:latin typeface="+mj-lt"/>
                <a:cs typeface="Calibri"/>
              </a:rPr>
              <a:t>coal</a:t>
            </a:r>
            <a:r>
              <a:rPr lang="de-DE" sz="800" dirty="0">
                <a:solidFill>
                  <a:srgbClr val="052369"/>
                </a:solidFill>
                <a:latin typeface="+mj-lt"/>
                <a:cs typeface="Calibri"/>
              </a:rPr>
              <a:t> </a:t>
            </a:r>
            <a:r>
              <a:rPr lang="de-DE" sz="800" dirty="0" err="1">
                <a:solidFill>
                  <a:srgbClr val="052369"/>
                </a:solidFill>
                <a:latin typeface="+mj-lt"/>
                <a:cs typeface="Calibri"/>
              </a:rPr>
              <a:t>into</a:t>
            </a:r>
            <a:r>
              <a:rPr lang="de-DE" sz="800" dirty="0">
                <a:solidFill>
                  <a:srgbClr val="052369"/>
                </a:solidFill>
                <a:latin typeface="+mj-lt"/>
                <a:cs typeface="Calibri"/>
              </a:rPr>
              <a:t> </a:t>
            </a:r>
            <a:r>
              <a:rPr lang="de-DE" sz="800" dirty="0" err="1">
                <a:solidFill>
                  <a:srgbClr val="052369"/>
                </a:solidFill>
                <a:latin typeface="+mj-lt"/>
                <a:cs typeface="Calibri"/>
              </a:rPr>
              <a:t>biomass</a:t>
            </a:r>
            <a:r>
              <a:rPr lang="de-DE" sz="800" dirty="0">
                <a:solidFill>
                  <a:srgbClr val="052369"/>
                </a:solidFill>
                <a:latin typeface="+mj-lt"/>
                <a:cs typeface="Calibri"/>
              </a:rPr>
              <a:t>: Indonesia, Vietnam, …… </a:t>
            </a:r>
          </a:p>
          <a:p>
            <a:pPr marL="171450" indent="-171450">
              <a:buFontTx/>
              <a:buChar char="-"/>
            </a:pPr>
            <a:r>
              <a:rPr lang="de-DE" sz="800" dirty="0">
                <a:solidFill>
                  <a:srgbClr val="052369"/>
                </a:solidFill>
                <a:latin typeface="+mj-lt"/>
                <a:cs typeface="Calibri"/>
              </a:rPr>
              <a:t>MSW …. </a:t>
            </a:r>
          </a:p>
          <a:p>
            <a:pPr marL="171450" indent="-171450">
              <a:buFontTx/>
              <a:buChar char="-"/>
            </a:pPr>
            <a:r>
              <a:rPr lang="de-DE" sz="800" dirty="0">
                <a:solidFill>
                  <a:srgbClr val="052369"/>
                </a:solidFill>
                <a:latin typeface="+mj-lt"/>
                <a:cs typeface="Calibri"/>
              </a:rPr>
              <a:t>RTC ….. India </a:t>
            </a:r>
          </a:p>
          <a:p>
            <a:pPr marL="171450" indent="-171450">
              <a:buFontTx/>
              <a:buChar char="-"/>
            </a:pPr>
            <a:r>
              <a:rPr lang="de-DE" sz="800" dirty="0">
                <a:solidFill>
                  <a:srgbClr val="052369"/>
                </a:solidFill>
                <a:latin typeface="+mj-lt"/>
                <a:cs typeface="Calibri"/>
              </a:rPr>
              <a:t>[Non-</a:t>
            </a:r>
            <a:r>
              <a:rPr lang="de-DE" sz="800" dirty="0" err="1">
                <a:solidFill>
                  <a:srgbClr val="052369"/>
                </a:solidFill>
                <a:latin typeface="+mj-lt"/>
                <a:cs typeface="Calibri"/>
              </a:rPr>
              <a:t>grid</a:t>
            </a:r>
            <a:r>
              <a:rPr lang="de-DE" sz="800" dirty="0">
                <a:solidFill>
                  <a:srgbClr val="052369"/>
                </a:solidFill>
                <a:latin typeface="+mj-lt"/>
                <a:cs typeface="Calibri"/>
              </a:rPr>
              <a:t> </a:t>
            </a:r>
            <a:r>
              <a:rPr lang="de-DE" sz="800" dirty="0" err="1">
                <a:solidFill>
                  <a:srgbClr val="052369"/>
                </a:solidFill>
                <a:latin typeface="+mj-lt"/>
                <a:cs typeface="Calibri"/>
              </a:rPr>
              <a:t>solutiions</a:t>
            </a:r>
            <a:r>
              <a:rPr lang="de-DE" sz="800" dirty="0">
                <a:solidFill>
                  <a:srgbClr val="052369"/>
                </a:solidFill>
                <a:latin typeface="+mj-lt"/>
                <a:cs typeface="Calibri"/>
              </a:rPr>
              <a:t>/ Virtual </a:t>
            </a:r>
            <a:r>
              <a:rPr lang="de-DE" sz="800" dirty="0" err="1">
                <a:solidFill>
                  <a:srgbClr val="052369"/>
                </a:solidFill>
                <a:latin typeface="+mj-lt"/>
                <a:cs typeface="Calibri"/>
              </a:rPr>
              <a:t>powerstations</a:t>
            </a:r>
            <a:r>
              <a:rPr lang="de-DE" sz="800" dirty="0">
                <a:solidFill>
                  <a:srgbClr val="052369"/>
                </a:solidFill>
                <a:latin typeface="+mj-lt"/>
                <a:cs typeface="Calibri"/>
              </a:rPr>
              <a:t>, </a:t>
            </a:r>
            <a:r>
              <a:rPr lang="de-DE" sz="800" dirty="0" err="1">
                <a:solidFill>
                  <a:srgbClr val="052369"/>
                </a:solidFill>
                <a:latin typeface="+mj-lt"/>
                <a:cs typeface="Calibri"/>
              </a:rPr>
              <a:t>aggregation</a:t>
            </a:r>
            <a:r>
              <a:rPr lang="de-DE" sz="800" dirty="0">
                <a:solidFill>
                  <a:srgbClr val="052369"/>
                </a:solidFill>
                <a:latin typeface="+mj-lt"/>
                <a:cs typeface="Calibri"/>
              </a:rPr>
              <a:t> ….] &gt; </a:t>
            </a:r>
            <a:r>
              <a:rPr lang="de-DE" sz="800" dirty="0" err="1">
                <a:solidFill>
                  <a:srgbClr val="052369"/>
                </a:solidFill>
                <a:latin typeface="+mj-lt"/>
                <a:cs typeface="Calibri"/>
              </a:rPr>
              <a:t>interact</a:t>
            </a:r>
            <a:r>
              <a:rPr lang="de-DE" sz="800" dirty="0">
                <a:solidFill>
                  <a:srgbClr val="052369"/>
                </a:solidFill>
                <a:latin typeface="+mj-lt"/>
                <a:cs typeface="Calibri"/>
              </a:rPr>
              <a:t> </a:t>
            </a:r>
            <a:r>
              <a:rPr lang="de-DE" sz="800" dirty="0" err="1">
                <a:solidFill>
                  <a:srgbClr val="052369"/>
                </a:solidFill>
                <a:latin typeface="+mj-lt"/>
                <a:cs typeface="Calibri"/>
              </a:rPr>
              <a:t>with</a:t>
            </a:r>
            <a:r>
              <a:rPr lang="de-DE" sz="800" dirty="0">
                <a:solidFill>
                  <a:srgbClr val="052369"/>
                </a:solidFill>
                <a:latin typeface="+mj-lt"/>
                <a:cs typeface="Calibri"/>
              </a:rPr>
              <a:t> </a:t>
            </a:r>
            <a:r>
              <a:rPr lang="de-DE" sz="800" dirty="0" err="1">
                <a:solidFill>
                  <a:srgbClr val="052369"/>
                </a:solidFill>
                <a:latin typeface="+mj-lt"/>
                <a:cs typeface="Calibri"/>
              </a:rPr>
              <a:t>principals</a:t>
            </a:r>
            <a:endParaRPr lang="de-DE" sz="800" dirty="0">
              <a:solidFill>
                <a:srgbClr val="052369"/>
              </a:solidFill>
              <a:latin typeface="+mj-lt"/>
              <a:cs typeface="Calibri"/>
            </a:endParaRPr>
          </a:p>
          <a:p>
            <a:pPr marL="171450" indent="-171450">
              <a:buFontTx/>
              <a:buChar char="-"/>
            </a:pPr>
            <a:endParaRPr lang="de-DE" sz="800" dirty="0">
              <a:solidFill>
                <a:srgbClr val="052369"/>
              </a:solidFill>
              <a:latin typeface="+mj-lt"/>
              <a:cs typeface="Calibri"/>
            </a:endParaRPr>
          </a:p>
          <a:p>
            <a:r>
              <a:rPr lang="de-DE" sz="800" dirty="0">
                <a:solidFill>
                  <a:srgbClr val="052369"/>
                </a:solidFill>
                <a:latin typeface="+mj-lt"/>
                <a:cs typeface="Calibri"/>
              </a:rPr>
              <a:t>Fuel</a:t>
            </a:r>
          </a:p>
          <a:p>
            <a:r>
              <a:rPr lang="de-DE" sz="800" dirty="0">
                <a:solidFill>
                  <a:srgbClr val="052369"/>
                </a:solidFill>
                <a:latin typeface="+mj-lt"/>
                <a:cs typeface="Calibri"/>
              </a:rPr>
              <a:t>- …</a:t>
            </a:r>
          </a:p>
          <a:p>
            <a:endParaRPr lang="de-DE" sz="800" dirty="0">
              <a:solidFill>
                <a:srgbClr val="052369"/>
              </a:solidFill>
              <a:latin typeface="+mj-lt"/>
              <a:cs typeface="Calibri"/>
            </a:endParaRPr>
          </a:p>
          <a:p>
            <a:endParaRPr lang="de-DE" sz="800" dirty="0">
              <a:solidFill>
                <a:srgbClr val="052369"/>
              </a:solidFill>
              <a:latin typeface="+mj-lt"/>
              <a:cs typeface="Calibri"/>
            </a:endParaRPr>
          </a:p>
          <a:p>
            <a:r>
              <a:rPr lang="de-DE" sz="800" dirty="0">
                <a:solidFill>
                  <a:srgbClr val="052369"/>
                </a:solidFill>
                <a:latin typeface="+mj-lt"/>
                <a:cs typeface="Calibri"/>
              </a:rPr>
              <a:t>M&amp;A</a:t>
            </a:r>
          </a:p>
          <a:p>
            <a:endParaRPr lang="de-DE" sz="800" dirty="0">
              <a:solidFill>
                <a:srgbClr val="052369"/>
              </a:solidFill>
              <a:latin typeface="+mj-lt"/>
              <a:cs typeface="Calibri"/>
            </a:endParaRPr>
          </a:p>
          <a:p>
            <a:pPr marL="171450" indent="-171450">
              <a:buFontTx/>
              <a:buChar char="-"/>
            </a:pPr>
            <a:endParaRPr lang="de-DE" sz="800" dirty="0">
              <a:solidFill>
                <a:srgbClr val="052369"/>
              </a:solidFill>
              <a:latin typeface="+mj-lt"/>
              <a:cs typeface="Calibri"/>
            </a:endParaRPr>
          </a:p>
        </p:txBody>
      </p:sp>
      <p:sp>
        <p:nvSpPr>
          <p:cNvPr id="23" name="Textfeld 22">
            <a:extLst>
              <a:ext uri="{FF2B5EF4-FFF2-40B4-BE49-F238E27FC236}">
                <a16:creationId xmlns:a16="http://schemas.microsoft.com/office/drawing/2014/main" id="{09653BB9-462D-4990-EE8F-5F487DA14387}"/>
              </a:ext>
            </a:extLst>
          </p:cNvPr>
          <p:cNvSpPr txBox="1"/>
          <p:nvPr/>
        </p:nvSpPr>
        <p:spPr>
          <a:xfrm>
            <a:off x="316123" y="6641853"/>
            <a:ext cx="11295868" cy="215444"/>
          </a:xfrm>
          <a:prstGeom prst="rect">
            <a:avLst/>
          </a:prstGeom>
          <a:solidFill>
            <a:srgbClr val="FFC000"/>
          </a:solidFill>
        </p:spPr>
        <p:txBody>
          <a:bodyPr wrap="square" rtlCol="0">
            <a:spAutoFit/>
          </a:bodyPr>
          <a:lstStyle/>
          <a:p>
            <a:r>
              <a:rPr lang="de-DE" sz="800" dirty="0">
                <a:solidFill>
                  <a:srgbClr val="052369"/>
                </a:solidFill>
                <a:latin typeface="+mj-lt"/>
                <a:cs typeface="Calibri"/>
              </a:rPr>
              <a:t>Principals C&amp;I Customer, </a:t>
            </a:r>
            <a:r>
              <a:rPr lang="de-DE" sz="800" dirty="0" err="1">
                <a:solidFill>
                  <a:srgbClr val="052369"/>
                </a:solidFill>
                <a:latin typeface="+mj-lt"/>
                <a:cs typeface="Calibri"/>
              </a:rPr>
              <a:t>Municipalities</a:t>
            </a:r>
            <a:r>
              <a:rPr lang="de-DE" sz="800" dirty="0">
                <a:solidFill>
                  <a:srgbClr val="052369"/>
                </a:solidFill>
                <a:latin typeface="+mj-lt"/>
                <a:cs typeface="Calibri"/>
              </a:rPr>
              <a:t>, Private </a:t>
            </a:r>
            <a:r>
              <a:rPr lang="de-DE" sz="800" dirty="0" err="1">
                <a:solidFill>
                  <a:srgbClr val="052369"/>
                </a:solidFill>
                <a:latin typeface="+mj-lt"/>
                <a:cs typeface="Calibri"/>
              </a:rPr>
              <a:t>clients</a:t>
            </a:r>
            <a:r>
              <a:rPr lang="de-DE" sz="800" dirty="0">
                <a:solidFill>
                  <a:srgbClr val="052369"/>
                </a:solidFill>
                <a:latin typeface="+mj-lt"/>
                <a:cs typeface="Calibri"/>
              </a:rPr>
              <a:t>  / off </a:t>
            </a:r>
            <a:r>
              <a:rPr lang="de-DE" sz="800" dirty="0" err="1">
                <a:solidFill>
                  <a:srgbClr val="052369"/>
                </a:solidFill>
                <a:latin typeface="+mj-lt"/>
                <a:cs typeface="Calibri"/>
              </a:rPr>
              <a:t>market</a:t>
            </a:r>
            <a:r>
              <a:rPr lang="de-DE" sz="800" dirty="0">
                <a:solidFill>
                  <a:srgbClr val="052369"/>
                </a:solidFill>
                <a:latin typeface="+mj-lt"/>
                <a:cs typeface="Calibri"/>
              </a:rPr>
              <a:t> </a:t>
            </a:r>
            <a:r>
              <a:rPr lang="de-DE" sz="800" dirty="0" err="1">
                <a:solidFill>
                  <a:srgbClr val="052369"/>
                </a:solidFill>
                <a:latin typeface="+mj-lt"/>
                <a:cs typeface="Calibri"/>
              </a:rPr>
              <a:t>transaction</a:t>
            </a:r>
            <a:r>
              <a:rPr lang="de-DE" sz="800" dirty="0">
                <a:solidFill>
                  <a:srgbClr val="052369"/>
                </a:solidFill>
                <a:latin typeface="+mj-lt"/>
                <a:cs typeface="Calibri"/>
              </a:rPr>
              <a:t> / </a:t>
            </a:r>
            <a:r>
              <a:rPr lang="de-DE" sz="800" dirty="0" err="1">
                <a:solidFill>
                  <a:srgbClr val="052369"/>
                </a:solidFill>
                <a:latin typeface="+mj-lt"/>
                <a:cs typeface="Calibri"/>
              </a:rPr>
              <a:t>direct</a:t>
            </a:r>
            <a:r>
              <a:rPr lang="de-DE" sz="800" dirty="0">
                <a:solidFill>
                  <a:srgbClr val="052369"/>
                </a:solidFill>
                <a:latin typeface="+mj-lt"/>
                <a:cs typeface="Calibri"/>
              </a:rPr>
              <a:t> BD and </a:t>
            </a:r>
            <a:r>
              <a:rPr lang="de-DE" sz="800" dirty="0" err="1">
                <a:solidFill>
                  <a:srgbClr val="052369"/>
                </a:solidFill>
                <a:latin typeface="+mj-lt"/>
                <a:cs typeface="Calibri"/>
              </a:rPr>
              <a:t>origination</a:t>
            </a:r>
            <a:r>
              <a:rPr lang="de-DE" sz="800" dirty="0">
                <a:solidFill>
                  <a:srgbClr val="052369"/>
                </a:solidFill>
                <a:latin typeface="+mj-lt"/>
                <a:cs typeface="Calibri"/>
              </a:rPr>
              <a:t> (</a:t>
            </a:r>
            <a:r>
              <a:rPr lang="de-DE" sz="800" dirty="0" err="1">
                <a:solidFill>
                  <a:srgbClr val="052369"/>
                </a:solidFill>
                <a:latin typeface="+mj-lt"/>
                <a:cs typeface="Calibri"/>
              </a:rPr>
              <a:t>better</a:t>
            </a:r>
            <a:r>
              <a:rPr lang="de-DE" sz="800" dirty="0">
                <a:solidFill>
                  <a:srgbClr val="052369"/>
                </a:solidFill>
                <a:latin typeface="+mj-lt"/>
                <a:cs typeface="Calibri"/>
              </a:rPr>
              <a:t> </a:t>
            </a:r>
            <a:r>
              <a:rPr lang="de-DE" sz="800" dirty="0" err="1">
                <a:solidFill>
                  <a:srgbClr val="052369"/>
                </a:solidFill>
                <a:latin typeface="+mj-lt"/>
                <a:cs typeface="Calibri"/>
              </a:rPr>
              <a:t>than</a:t>
            </a:r>
            <a:r>
              <a:rPr lang="de-DE" sz="800" dirty="0">
                <a:solidFill>
                  <a:srgbClr val="052369"/>
                </a:solidFill>
                <a:latin typeface="+mj-lt"/>
                <a:cs typeface="Calibri"/>
              </a:rPr>
              <a:t> </a:t>
            </a:r>
            <a:r>
              <a:rPr lang="de-DE" sz="800" dirty="0" err="1">
                <a:solidFill>
                  <a:srgbClr val="052369"/>
                </a:solidFill>
                <a:latin typeface="+mj-lt"/>
                <a:cs typeface="Calibri"/>
              </a:rPr>
              <a:t>public</a:t>
            </a:r>
            <a:r>
              <a:rPr lang="de-DE" sz="800" dirty="0">
                <a:solidFill>
                  <a:srgbClr val="052369"/>
                </a:solidFill>
                <a:latin typeface="+mj-lt"/>
                <a:cs typeface="Calibri"/>
              </a:rPr>
              <a:t> RFPs and </a:t>
            </a:r>
            <a:r>
              <a:rPr lang="de-DE" sz="800" dirty="0" err="1">
                <a:solidFill>
                  <a:srgbClr val="052369"/>
                </a:solidFill>
                <a:latin typeface="+mj-lt"/>
                <a:cs typeface="Calibri"/>
              </a:rPr>
              <a:t>tenders</a:t>
            </a:r>
            <a:r>
              <a:rPr lang="de-DE" sz="800" dirty="0">
                <a:solidFill>
                  <a:srgbClr val="052369"/>
                </a:solidFill>
                <a:latin typeface="+mj-lt"/>
                <a:cs typeface="Calibri"/>
              </a:rPr>
              <a:t>)</a:t>
            </a:r>
          </a:p>
        </p:txBody>
      </p:sp>
    </p:spTree>
    <p:extLst>
      <p:ext uri="{BB962C8B-B14F-4D97-AF65-F5344CB8AC3E}">
        <p14:creationId xmlns:p14="http://schemas.microsoft.com/office/powerpoint/2010/main" val="3088383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751E89C6EE1446B97339B05927DAC9" ma:contentTypeVersion="6" ma:contentTypeDescription="Create a new document." ma:contentTypeScope="" ma:versionID="61538a70371ff7e4bc279ac1abdb954c">
  <xsd:schema xmlns:xsd="http://www.w3.org/2001/XMLSchema" xmlns:xs="http://www.w3.org/2001/XMLSchema" xmlns:p="http://schemas.microsoft.com/office/2006/metadata/properties" xmlns:ns2="58fedd8f-891e-4d62-8ef2-2fffb93ee9f2" xmlns:ns3="d1d865d4-7b69-4914-9725-e2fa4e508619" targetNamespace="http://schemas.microsoft.com/office/2006/metadata/properties" ma:root="true" ma:fieldsID="4094052fc338e802b76d4e8b6b3b8b24" ns2:_="" ns3:_="">
    <xsd:import namespace="58fedd8f-891e-4d62-8ef2-2fffb93ee9f2"/>
    <xsd:import namespace="d1d865d4-7b69-4914-9725-e2fa4e5086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fedd8f-891e-4d62-8ef2-2fffb93ee9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d865d4-7b69-4914-9725-e2fa4e50861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A9B261-E7FD-4C0B-AEF9-41D052893635}">
  <ds:schemaRefs>
    <ds:schemaRef ds:uri="http://purl.org/dc/terms/"/>
    <ds:schemaRef ds:uri="http://schemas.microsoft.com/office/2006/metadata/properties"/>
    <ds:schemaRef ds:uri="http://purl.org/dc/elements/1.1/"/>
    <ds:schemaRef ds:uri="http://purl.org/dc/dcmitype/"/>
    <ds:schemaRef ds:uri="d1d865d4-7b69-4914-9725-e2fa4e508619"/>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58fedd8f-891e-4d62-8ef2-2fffb93ee9f2"/>
  </ds:schemaRefs>
</ds:datastoreItem>
</file>

<file path=customXml/itemProps2.xml><?xml version="1.0" encoding="utf-8"?>
<ds:datastoreItem xmlns:ds="http://schemas.openxmlformats.org/officeDocument/2006/customXml" ds:itemID="{A4C11C0F-A095-4C1F-A600-0EF1EA443F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fedd8f-891e-4d62-8ef2-2fffb93ee9f2"/>
    <ds:schemaRef ds:uri="d1d865d4-7b69-4914-9725-e2fa4e5086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C16036-D1C0-45FB-A0F5-9C77E9961F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6879</Words>
  <Application>Microsoft Macintosh PowerPoint</Application>
  <PresentationFormat>Breitbild</PresentationFormat>
  <Paragraphs>978</Paragraphs>
  <Slides>46</Slides>
  <Notes>39</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46</vt:i4>
      </vt:variant>
    </vt:vector>
  </HeadingPairs>
  <TitlesOfParts>
    <vt:vector size="56" baseType="lpstr">
      <vt:lpstr>Aptos</vt:lpstr>
      <vt:lpstr>Arial</vt:lpstr>
      <vt:lpstr>Calibri</vt:lpstr>
      <vt:lpstr>Geneva</vt:lpstr>
      <vt:lpstr>Hanken Grotesk</vt:lpstr>
      <vt:lpstr>Hanken Grotesk SemiBold</vt:lpstr>
      <vt:lpstr>Roboto-Regular</vt:lpstr>
      <vt:lpstr>Segoe UI</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Burnett</dc:creator>
  <cp:lastModifiedBy>Oliver Rhein</cp:lastModifiedBy>
  <cp:revision>140</cp:revision>
  <cp:lastPrinted>2025-02-26T13:37:20Z</cp:lastPrinted>
  <dcterms:created xsi:type="dcterms:W3CDTF">2024-06-18T14:07:13Z</dcterms:created>
  <dcterms:modified xsi:type="dcterms:W3CDTF">2025-03-05T17:43:15Z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2024-06-07T00:00:00Z</vt:filetime>
  </property>
  <property fmtid="{D5CDD505-2E9C-101B-9397-08002B2CF9AE}" pid="3" name="Creator">
    <vt:lpwstr>Adobe InDesign 19.4 (Macintosh)</vt:lpwstr>
  </property>
  <property fmtid="{D5CDD505-2E9C-101B-9397-08002B2CF9AE}" pid="4" name="LastSaved">
    <vt:filetime>2024-06-18T00:00:00Z</vt:filetime>
  </property>
  <property fmtid="{D5CDD505-2E9C-101B-9397-08002B2CF9AE}" pid="5" name="ContentTypeId">
    <vt:lpwstr>0x01010079252C607B63DC42851FD0573EE76A83</vt:lpwstr>
  </property>
  <property fmtid="{D5CDD505-2E9C-101B-9397-08002B2CF9AE}" pid="6" name="MediaServiceImageTags">
    <vt:lpwstr/>
  </property>
</Properties>
</file>