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4" r:id="rId8"/>
    <p:sldId id="262" r:id="rId9"/>
    <p:sldId id="263" r:id="rId10"/>
    <p:sldId id="266" r:id="rId11"/>
    <p:sldId id="265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0"/>
    <p:restoredTop sz="94685"/>
  </p:normalViewPr>
  <p:slideViewPr>
    <p:cSldViewPr snapToGrid="0">
      <p:cViewPr varScale="1">
        <p:scale>
          <a:sx n="127" d="100"/>
          <a:sy n="127" d="100"/>
        </p:scale>
        <p:origin x="208" y="1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5306C-097D-CD88-4D8A-8DE355C14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4183980-25A2-CA1E-0E61-83539FCBD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CD44A9-7D67-62CD-9E21-1CBFB5F06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8D3662-8B8D-E04C-4CC9-138A5F58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DD31F5-F225-FF44-81B0-08AC53F4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6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9D3AB-F29E-9454-53E3-50BC7D4D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F908A95-18D7-1EE9-0A42-9BD936289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D36C50-573A-FF79-F56F-94439CF1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1FACE7-AD44-36BC-6574-92ECED4BE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3F5D31-B1B9-B021-43DB-3CC43AB6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7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8B8D958-B129-9AE0-F5B7-CC4B1E80B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F630A8-5A2F-3FD3-4480-F36515DC4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B32031-E75C-59F1-4751-3C42086AE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EB558F-E38E-E612-517F-BAB3841C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BDCB84-B81A-08F6-32E7-5EE0F86D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33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6C039-1FCD-E487-2292-34F6A2DDB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8410"/>
          </a:xfrm>
        </p:spPr>
        <p:txBody>
          <a:bodyPr>
            <a:normAutofit/>
          </a:bodyPr>
          <a:lstStyle>
            <a:lvl1pPr>
              <a:defRPr sz="3200" b="1" i="0">
                <a:latin typeface="DIN Pro" panose="02000503040000020003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022517-BEB6-E26E-E382-9379FE0F8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476"/>
            <a:ext cx="10515600" cy="491282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latin typeface="DIN Pro" panose="02000503040000020003" pitchFamily="2" charset="0"/>
              </a:defRPr>
            </a:lvl1pPr>
            <a:lvl2pPr>
              <a:lnSpc>
                <a:spcPct val="150000"/>
              </a:lnSpc>
              <a:defRPr sz="1800" b="0" i="0">
                <a:latin typeface="DIN Pro" panose="02000503040000020003" pitchFamily="2" charset="0"/>
              </a:defRPr>
            </a:lvl2pPr>
            <a:lvl3pPr>
              <a:lnSpc>
                <a:spcPct val="150000"/>
              </a:lnSpc>
              <a:defRPr sz="1800" b="0" i="0">
                <a:latin typeface="DIN Pro" panose="02000503040000020003" pitchFamily="2" charset="0"/>
              </a:defRPr>
            </a:lvl3pPr>
            <a:lvl4pPr>
              <a:lnSpc>
                <a:spcPct val="150000"/>
              </a:lnSpc>
              <a:defRPr sz="1800" b="0" i="0">
                <a:latin typeface="DIN Pro" panose="02000503040000020003" pitchFamily="2" charset="0"/>
              </a:defRPr>
            </a:lvl4pPr>
            <a:lvl5pPr>
              <a:lnSpc>
                <a:spcPct val="150000"/>
              </a:lnSpc>
              <a:defRPr sz="1800" b="0" i="0">
                <a:latin typeface="DIN Pro" panose="02000503040000020003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70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928D6-ABB6-DCAF-C8DF-27BDF6B47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91BE8F-A5F4-2774-6AEF-1411E8D8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0AAD77-6465-5A34-47A5-566AC80F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8B32D3-231E-BF88-304D-C8FA9424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85DCD3-6112-E9AA-58E8-C3F72837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5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3E0-E4E1-191F-9585-B80BADF1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BC2A7E-6115-E717-4A2C-0B932C239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89025B-EAEE-84A2-36D0-7497D8177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5F4751-61E2-4BB9-6870-F79A282B2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CB9777-2447-1623-E025-489485E3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ED62F00-4C63-D3D5-1190-63C04330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26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2739F-32FE-EF0F-60D4-973B96600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DBC859-6906-E6D9-1525-FA690C846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642722-0697-E03B-D139-FBFF8AA0A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DC025F9-A46E-F143-10B6-5A240DAA7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76A620-1943-BC5C-0432-04260EAC4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A04A29C-B013-BF57-20BA-7F60B0D5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B33A57E-72CA-873C-5419-737ECA14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4FA38A3-F2FE-92D9-B23D-06DBCFD5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65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9C207-899E-CEF9-FF14-CCCD93E8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554FB2-9919-E23A-2461-5EBC6C61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F8745D-9DA3-21CF-90E3-EECA8441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02CB23-B27D-17F6-1EC0-2A4318BA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563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7D494BB-BF46-821A-BFFD-797E4C40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94766F-CAFE-1BBE-229C-D550308C2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EB2A73-44E7-4663-D1CA-6A63266B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49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BB35E7-7430-0D2E-A4CB-FEA7591F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F53E85-B3F8-B40F-1580-700DE0D8A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D89BA5-92AB-65FE-5749-C98D25714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ABB536-E6B3-5228-D575-90B2D35E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F18F26-CF99-5F3C-A867-DFEE1D3E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0D3AB0A-5A2B-946D-29DC-6C3F991E9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73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4838D-41A8-CA4A-CE8E-7AB39AB0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1476545-8A3C-D198-C909-D3F4537CC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CE7619-C347-85BC-1D2A-8F459527A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D7EE28-7C41-F5A8-779E-E82EC95D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BBD6A-6BED-D0EF-0D12-96AE4E85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5AF09B-5030-DD6F-05B6-89C3F796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93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9A34B0C-9967-37CF-48A2-92DC955D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A8A12D-AB68-3765-9BF1-2792EE0F9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A83FEA-194C-87FD-F2C4-1FCB1AD78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288EF-C12D-F242-BACD-5F82235BF93E}" type="datetimeFigureOut">
              <a:rPr lang="de-DE" smtClean="0"/>
              <a:t>22.08.22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AC549B-2422-A36E-BFC6-1D2D78874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F8BBD0-AA6C-C7D0-9A49-E99C3A110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01F9E-905C-114B-8120-39B9B815F9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9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A2167-80A7-4D2D-BB42-50C98715C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EE3D7-2F66-B375-FFEB-4A1606C660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153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2013 – Schaffe, schaffe Kraftwerk bauen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7435781" y="855344"/>
            <a:ext cx="4623170" cy="5147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Startschuss: </a:t>
            </a:r>
            <a:r>
              <a:rPr lang="de-DE" sz="2400" dirty="0" err="1"/>
              <a:t>SaCaSol</a:t>
            </a:r>
            <a:endParaRPr lang="de-DE" sz="1800" dirty="0"/>
          </a:p>
          <a:p>
            <a:endParaRPr lang="de-DE" sz="1800" b="0" dirty="0"/>
          </a:p>
          <a:p>
            <a:r>
              <a:rPr lang="de-DE" sz="1800" b="0" dirty="0"/>
              <a:t>Nach nur zwei Jahren erfolgte der Spatenstich für das erste und größte Solarkraftwerk auf den Philippinen.</a:t>
            </a:r>
            <a:endParaRPr lang="de-DE" sz="1800" b="0" i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14D727-2D4B-6A0A-EC97-585BD7DCF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63" y="1520011"/>
            <a:ext cx="6339254" cy="42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1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2013 – CTI Fonds schienen auf fruchtbaren Boden gestoßen zu sein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8394445" y="1263536"/>
            <a:ext cx="3543925" cy="5229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4400" dirty="0"/>
              <a:t>Der CTI 9 D löste den CTI 20 ab.</a:t>
            </a:r>
          </a:p>
          <a:p>
            <a:pPr>
              <a:lnSpc>
                <a:spcPct val="170000"/>
              </a:lnSpc>
            </a:pPr>
            <a:endParaRPr lang="de-DE" sz="2900" dirty="0"/>
          </a:p>
          <a:p>
            <a:pPr>
              <a:lnSpc>
                <a:spcPct val="120000"/>
              </a:lnSpc>
            </a:pPr>
            <a:r>
              <a:rPr lang="de-DE" sz="2900" dirty="0"/>
              <a:t>Die schlichte Optik war wohl ein Erfolgsgarant.</a:t>
            </a:r>
          </a:p>
          <a:p>
            <a:pPr>
              <a:lnSpc>
                <a:spcPct val="120000"/>
              </a:lnSpc>
            </a:pPr>
            <a:endParaRPr lang="de-DE" sz="2900" dirty="0"/>
          </a:p>
          <a:p>
            <a:pPr>
              <a:lnSpc>
                <a:spcPct val="120000"/>
              </a:lnSpc>
            </a:pPr>
            <a:r>
              <a:rPr lang="de-DE" sz="2900" dirty="0"/>
              <a:t>Der kumulierte Platzierungsverlauf stieg um gute 61% auf 95. Mio. Euro zum Ende des Jahres an.</a:t>
            </a:r>
          </a:p>
          <a:p>
            <a:pPr>
              <a:lnSpc>
                <a:spcPct val="170000"/>
              </a:lnSpc>
            </a:pP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54CDD9-3E8C-474B-9521-7C9E5EE7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20" y="1293753"/>
            <a:ext cx="3609728" cy="5199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84D0A3-4455-988C-DB72-1582526C3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82" y="1293753"/>
            <a:ext cx="3609728" cy="519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2013 – 4. </a:t>
            </a:r>
            <a:r>
              <a:rPr lang="de-DE" dirty="0" err="1"/>
              <a:t>Cleantech</a:t>
            </a:r>
            <a:r>
              <a:rPr lang="de-DE" dirty="0"/>
              <a:t> Kongress Europa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7315201" y="1263536"/>
            <a:ext cx="4623170" cy="5147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Selbst Frankfurt platzt </a:t>
            </a:r>
            <a:br>
              <a:rPr lang="de-DE" sz="2400" dirty="0"/>
            </a:br>
            <a:r>
              <a:rPr lang="de-DE" sz="2400" dirty="0"/>
              <a:t>bald aus allen Nähten </a:t>
            </a:r>
            <a:endParaRPr lang="de-DE" sz="1800" dirty="0"/>
          </a:p>
          <a:p>
            <a:endParaRPr lang="de-DE" sz="1800" b="0" dirty="0"/>
          </a:p>
          <a:p>
            <a:r>
              <a:rPr lang="de-DE" sz="1800" b="0" dirty="0"/>
              <a:t>Jetzt wird es ganz groß. Und der Kongress wird sogar um eine Fachmesse für Erneuerbare-Energien-Infrastruktur erweitert.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/>
              <a:t>3.000 geladene Gäste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/>
              <a:t>Tausende Gäste im Live-Stream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/>
          </a:p>
          <a:p>
            <a:r>
              <a:rPr lang="de-DE" sz="1800" b="0" dirty="0"/>
              <a:t>Gänsehaut der besonderen Art: </a:t>
            </a:r>
            <a:br>
              <a:rPr lang="de-DE" sz="1800" b="0" dirty="0"/>
            </a:br>
            <a:r>
              <a:rPr lang="de-DE" sz="1800" b="0" dirty="0"/>
              <a:t>Bill Clinton via Live-Satellit: </a:t>
            </a:r>
          </a:p>
          <a:p>
            <a:endParaRPr lang="de-DE" sz="1800" b="0" dirty="0"/>
          </a:p>
          <a:p>
            <a:r>
              <a:rPr lang="de-DE" sz="1800" b="0" i="1"/>
              <a:t>We</a:t>
            </a:r>
            <a:r>
              <a:rPr lang="de-DE" sz="1800" b="0" i="1" dirty="0"/>
              <a:t> live in an interdependent </a:t>
            </a:r>
            <a:r>
              <a:rPr lang="de-DE" sz="1800" b="0" i="1" dirty="0" err="1"/>
              <a:t>world</a:t>
            </a:r>
            <a:r>
              <a:rPr lang="de-DE" sz="1800" b="0" i="1" dirty="0"/>
              <a:t>. All </a:t>
            </a:r>
            <a:r>
              <a:rPr lang="de-DE" sz="1800" b="0" i="1" dirty="0" err="1"/>
              <a:t>that</a:t>
            </a:r>
            <a:r>
              <a:rPr lang="de-DE" sz="1800" b="0" i="1" dirty="0"/>
              <a:t> </a:t>
            </a:r>
            <a:r>
              <a:rPr lang="de-DE" sz="1800" b="0" i="1" dirty="0" err="1"/>
              <a:t>means</a:t>
            </a:r>
            <a:r>
              <a:rPr lang="de-DE" sz="1800" b="0" i="1" dirty="0"/>
              <a:t> </a:t>
            </a:r>
            <a:r>
              <a:rPr lang="de-DE" sz="1800" b="0" i="1" dirty="0" err="1"/>
              <a:t>is</a:t>
            </a:r>
            <a:r>
              <a:rPr lang="de-DE" sz="1800" b="0" i="1" dirty="0"/>
              <a:t> </a:t>
            </a:r>
            <a:r>
              <a:rPr lang="de-DE" sz="1800" b="0" i="1" dirty="0" err="1"/>
              <a:t>that</a:t>
            </a:r>
            <a:r>
              <a:rPr lang="de-DE" sz="1800" b="0" i="1" dirty="0"/>
              <a:t> </a:t>
            </a:r>
            <a:r>
              <a:rPr lang="de-DE" sz="1800" b="0" i="1" dirty="0" err="1"/>
              <a:t>we</a:t>
            </a:r>
            <a:r>
              <a:rPr lang="de-DE" sz="1800" b="0" i="1" dirty="0"/>
              <a:t> </a:t>
            </a:r>
            <a:r>
              <a:rPr lang="de-DE" sz="1800" b="0" i="1" dirty="0" err="1"/>
              <a:t>cannot</a:t>
            </a:r>
            <a:r>
              <a:rPr lang="de-DE" sz="1800" b="0" i="1" dirty="0"/>
              <a:t> </a:t>
            </a:r>
            <a:r>
              <a:rPr lang="de-DE" sz="1800" b="0" i="1" dirty="0" err="1"/>
              <a:t>escape</a:t>
            </a:r>
            <a:r>
              <a:rPr lang="de-DE" sz="1800" b="0" i="1" dirty="0"/>
              <a:t> </a:t>
            </a:r>
            <a:r>
              <a:rPr lang="de-DE" sz="1800" b="0" i="1" dirty="0" err="1"/>
              <a:t>each</a:t>
            </a:r>
            <a:r>
              <a:rPr lang="de-DE" sz="1800" b="0" i="1" dirty="0"/>
              <a:t> </a:t>
            </a:r>
            <a:r>
              <a:rPr lang="de-DE" sz="1800" b="0" i="1" dirty="0" err="1"/>
              <a:t>other</a:t>
            </a:r>
            <a:r>
              <a:rPr lang="de-DE" sz="1800" b="0" i="1" dirty="0"/>
              <a:t>, </a:t>
            </a:r>
            <a:r>
              <a:rPr lang="de-DE" sz="1800" b="0" i="1" dirty="0" err="1"/>
              <a:t>nor</a:t>
            </a:r>
            <a:r>
              <a:rPr lang="de-DE" sz="1800" b="0" i="1" dirty="0"/>
              <a:t> </a:t>
            </a:r>
            <a:r>
              <a:rPr lang="de-DE" sz="1800" b="0" i="1" dirty="0" err="1"/>
              <a:t>can</a:t>
            </a:r>
            <a:r>
              <a:rPr lang="de-DE" sz="1800" b="0" i="1" dirty="0"/>
              <a:t> </a:t>
            </a:r>
            <a:r>
              <a:rPr lang="de-DE" sz="1800" b="0" i="1" dirty="0" err="1"/>
              <a:t>we</a:t>
            </a:r>
            <a:r>
              <a:rPr lang="de-DE" sz="1800" b="0" i="1" dirty="0"/>
              <a:t> </a:t>
            </a:r>
            <a:r>
              <a:rPr lang="de-DE" sz="1800" b="0" i="1" dirty="0" err="1"/>
              <a:t>escape</a:t>
            </a:r>
            <a:r>
              <a:rPr lang="de-DE" sz="1800" b="0" i="1" dirty="0"/>
              <a:t> </a:t>
            </a:r>
            <a:r>
              <a:rPr lang="de-DE" sz="1800" b="0" i="1" dirty="0" err="1"/>
              <a:t>our</a:t>
            </a:r>
            <a:r>
              <a:rPr lang="de-DE" sz="1800" b="0" i="1" dirty="0"/>
              <a:t> </a:t>
            </a:r>
            <a:r>
              <a:rPr lang="de-DE" sz="1800" b="0" i="1" dirty="0" err="1"/>
              <a:t>relationship</a:t>
            </a:r>
            <a:r>
              <a:rPr lang="de-DE" sz="1800" b="0" i="1" dirty="0"/>
              <a:t> </a:t>
            </a:r>
            <a:r>
              <a:rPr lang="de-DE" sz="1800" b="0" i="1" dirty="0" err="1"/>
              <a:t>to</a:t>
            </a:r>
            <a:r>
              <a:rPr lang="de-DE" sz="1800" b="0" i="1" dirty="0"/>
              <a:t> </a:t>
            </a:r>
            <a:r>
              <a:rPr lang="de-DE" sz="1800" b="0" i="1" dirty="0" err="1"/>
              <a:t>the</a:t>
            </a:r>
            <a:r>
              <a:rPr lang="de-DE" sz="1800" b="0" i="1" dirty="0"/>
              <a:t> planet on </a:t>
            </a:r>
            <a:r>
              <a:rPr lang="de-DE" sz="1800" b="0" i="1" dirty="0" err="1"/>
              <a:t>which</a:t>
            </a:r>
            <a:r>
              <a:rPr lang="de-DE" sz="1800" b="0" i="1" dirty="0"/>
              <a:t> </a:t>
            </a:r>
            <a:r>
              <a:rPr lang="de-DE" sz="1800" b="0" i="1" dirty="0" err="1"/>
              <a:t>we</a:t>
            </a:r>
            <a:r>
              <a:rPr lang="de-DE" sz="1800" b="0" i="1" dirty="0"/>
              <a:t> all live.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CBED97-9696-F5CF-32BA-C27596CE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39" y="1946823"/>
            <a:ext cx="6213702" cy="34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0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65E2A0-F6AA-7FDB-6057-036DCEBB3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00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2010 – eine „etwas andere“ Idee wurde geboren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3376F0C-57F0-5313-8FB4-16C8B0BDD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407"/>
          <a:stretch/>
        </p:blipFill>
        <p:spPr>
          <a:xfrm>
            <a:off x="924791" y="1263535"/>
            <a:ext cx="10970722" cy="5116483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EC08BB2-3B4A-CAD8-5C64-7C10894F6F8C}"/>
              </a:ext>
            </a:extLst>
          </p:cNvPr>
          <p:cNvSpPr txBox="1">
            <a:spLocks/>
          </p:cNvSpPr>
          <p:nvPr/>
        </p:nvSpPr>
        <p:spPr>
          <a:xfrm>
            <a:off x="1302328" y="4139919"/>
            <a:ext cx="10515600" cy="1451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</a:rPr>
              <a:t>Erneuerbare-Energien-Infrastruktur in Asien</a:t>
            </a:r>
          </a:p>
          <a:p>
            <a:r>
              <a:rPr lang="de-DE" sz="2800" dirty="0">
                <a:solidFill>
                  <a:schemeClr val="bg1"/>
                </a:solidFill>
              </a:rPr>
              <a:t>Klimaschutz – privat finanziert – Rendite für alle</a:t>
            </a:r>
          </a:p>
          <a:p>
            <a:r>
              <a:rPr lang="de-DE" sz="2800" dirty="0">
                <a:solidFill>
                  <a:schemeClr val="bg1"/>
                </a:solidFill>
              </a:rPr>
              <a:t>Nun gut: es brauchte noch ein wenig Phantasie</a:t>
            </a:r>
          </a:p>
        </p:txBody>
      </p:sp>
    </p:spTree>
    <p:extLst>
      <p:ext uri="{BB962C8B-B14F-4D97-AF65-F5344CB8AC3E}">
        <p14:creationId xmlns:p14="http://schemas.microsoft.com/office/powerpoint/2010/main" val="392354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2011 – 1. </a:t>
            </a:r>
            <a:r>
              <a:rPr lang="de-DE" dirty="0" err="1"/>
              <a:t>Cleantech</a:t>
            </a:r>
            <a:r>
              <a:rPr lang="de-DE" dirty="0"/>
              <a:t> Kongress Europa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7745A9-07D8-D73B-189F-24961F80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37" y="1263536"/>
            <a:ext cx="3543925" cy="23634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34DE9A6-18CE-DC6D-A55A-760297DA0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337" y="1263536"/>
            <a:ext cx="3543925" cy="2363411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8394445" y="1263536"/>
            <a:ext cx="3543925" cy="2165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de-DE" dirty="0"/>
              <a:t>Stuttgart, </a:t>
            </a:r>
          </a:p>
          <a:p>
            <a:r>
              <a:rPr lang="de-DE" dirty="0"/>
              <a:t>Le </a:t>
            </a:r>
            <a:r>
              <a:rPr lang="de-DE" dirty="0" err="1"/>
              <a:t>Meridien</a:t>
            </a:r>
            <a:r>
              <a:rPr lang="de-DE" dirty="0"/>
              <a:t> Hotel</a:t>
            </a:r>
          </a:p>
          <a:p>
            <a:endParaRPr lang="de-DE" sz="1800" dirty="0"/>
          </a:p>
          <a:p>
            <a:r>
              <a:rPr lang="de-DE" sz="1800" dirty="0"/>
              <a:t>Die Idee nahm Fahrt auf, fand aber noch Platz in kleinstem Raum</a:t>
            </a:r>
          </a:p>
          <a:p>
            <a:endParaRPr lang="de-DE" sz="1800" dirty="0"/>
          </a:p>
          <a:p>
            <a:r>
              <a:rPr lang="de-DE" sz="1800" dirty="0"/>
              <a:t>Aber zahlreiche Pioniere konnten wir dennoch schon begrüßen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8AE377-07A1-2740-DEA0-FA10210DD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37" y="3730605"/>
            <a:ext cx="3547504" cy="236341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E081198-2B65-23A3-066A-07BB4EB71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41"/>
          <a:stretch/>
        </p:blipFill>
        <p:spPr>
          <a:xfrm>
            <a:off x="4615337" y="3752357"/>
            <a:ext cx="3543925" cy="23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5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2011 – Auflegung des “</a:t>
            </a:r>
            <a:r>
              <a:rPr lang="de-DE" dirty="0" err="1"/>
              <a:t>ThomasLloyd</a:t>
            </a:r>
            <a:r>
              <a:rPr lang="de-DE" dirty="0"/>
              <a:t> </a:t>
            </a:r>
            <a:r>
              <a:rPr lang="de-DE" dirty="0" err="1"/>
              <a:t>Cleantech</a:t>
            </a:r>
            <a:r>
              <a:rPr lang="de-DE" dirty="0"/>
              <a:t> Infrastructure Fund”.</a:t>
            </a:r>
            <a:br>
              <a:rPr lang="de-DE" dirty="0"/>
            </a:br>
            <a:endParaRPr lang="de-DE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8394445" y="1718268"/>
            <a:ext cx="3543925" cy="3999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4500" dirty="0"/>
              <a:t>Die Basis unserer Erfolgsgeschichte</a:t>
            </a:r>
            <a:endParaRPr lang="de-DE" sz="2600" dirty="0"/>
          </a:p>
          <a:p>
            <a:pPr>
              <a:lnSpc>
                <a:spcPct val="170000"/>
              </a:lnSpc>
            </a:pPr>
            <a:endParaRPr lang="de-DE" sz="1800" dirty="0"/>
          </a:p>
          <a:p>
            <a:pPr>
              <a:lnSpc>
                <a:spcPct val="170000"/>
              </a:lnSpc>
            </a:pPr>
            <a:r>
              <a:rPr lang="de-DE" sz="2900" dirty="0"/>
              <a:t>Der CTI 20 – die Geburtsstunde unser legendären KG-Fonds.</a:t>
            </a:r>
          </a:p>
          <a:p>
            <a:pPr>
              <a:lnSpc>
                <a:spcPct val="170000"/>
              </a:lnSpc>
            </a:pPr>
            <a:endParaRPr lang="de-DE" sz="2900" dirty="0"/>
          </a:p>
          <a:p>
            <a:pPr>
              <a:lnSpc>
                <a:spcPct val="170000"/>
              </a:lnSpc>
            </a:pPr>
            <a:r>
              <a:rPr lang="de-DE" sz="2900" dirty="0"/>
              <a:t>Etwas schlicht in der Optik, aber  mit wegweisenden Inhalten.</a:t>
            </a:r>
          </a:p>
          <a:p>
            <a:pPr>
              <a:lnSpc>
                <a:spcPct val="170000"/>
              </a:lnSpc>
            </a:pPr>
            <a:endParaRPr lang="de-DE" sz="2900" dirty="0"/>
          </a:p>
          <a:p>
            <a:pPr>
              <a:lnSpc>
                <a:spcPct val="170000"/>
              </a:lnSpc>
            </a:pPr>
            <a:r>
              <a:rPr lang="de-DE" sz="2900" dirty="0"/>
              <a:t>Und zum Ende des Jahres wurden </a:t>
            </a:r>
            <a:br>
              <a:rPr lang="de-DE" sz="2900" dirty="0"/>
            </a:br>
            <a:r>
              <a:rPr lang="de-DE" sz="2900" dirty="0"/>
              <a:t>12 Mio. Euro eingesammelt. Ein vielversprechender “Kaltstart“.</a:t>
            </a:r>
          </a:p>
          <a:p>
            <a:pPr>
              <a:lnSpc>
                <a:spcPct val="170000"/>
              </a:lnSpc>
            </a:pP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54CDD9-3E8C-474B-9521-7C9E5EE7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20" y="1293753"/>
            <a:ext cx="3609728" cy="5199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84D0A3-4455-988C-DB72-1582526C3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82" y="1293753"/>
            <a:ext cx="3609728" cy="519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6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2011 – 1. Delegationsreise Philippinen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8394445" y="1263535"/>
            <a:ext cx="3543925" cy="362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Klein aber fein. </a:t>
            </a:r>
            <a:br>
              <a:rPr lang="de-DE" sz="2400" dirty="0"/>
            </a:br>
            <a:r>
              <a:rPr lang="de-DE" sz="2400" dirty="0"/>
              <a:t>Und wie jung wir noch alle waren.</a:t>
            </a:r>
          </a:p>
          <a:p>
            <a:endParaRPr lang="de-DE" sz="1800" dirty="0"/>
          </a:p>
          <a:p>
            <a:r>
              <a:rPr lang="de-DE" sz="1800" b="0" dirty="0"/>
              <a:t>Die Optik blieb weiterhin etwas Schlicht. Aber was seither zählt sind die Inhalte.</a:t>
            </a:r>
          </a:p>
          <a:p>
            <a:endParaRPr lang="de-DE" sz="1800" b="0" dirty="0"/>
          </a:p>
          <a:p>
            <a:r>
              <a:rPr lang="de-DE" sz="1800" b="0" dirty="0"/>
              <a:t>Nur zwei Jahre am Start, gewann das Geschäftsmodell sehr schnell an internationaler Beachtung.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06E56533-D939-ADBC-7766-7054694D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4069"/>
            <a:ext cx="5257800" cy="351226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48CE904-BCF5-1831-DA08-587C2416B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974" y="2842350"/>
            <a:ext cx="5118798" cy="34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04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2012 – 2. </a:t>
            </a:r>
            <a:r>
              <a:rPr lang="de-DE" dirty="0" err="1"/>
              <a:t>Cleantech</a:t>
            </a:r>
            <a:r>
              <a:rPr lang="de-DE" dirty="0"/>
              <a:t> Kongress Europa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8394445" y="1263536"/>
            <a:ext cx="3543925" cy="467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Alte Reithalle, </a:t>
            </a:r>
            <a:br>
              <a:rPr lang="de-DE" sz="2400" dirty="0"/>
            </a:br>
            <a:r>
              <a:rPr lang="de-DE" sz="2400" dirty="0"/>
              <a:t>Maritim Hotel </a:t>
            </a:r>
            <a:br>
              <a:rPr lang="de-DE" sz="2400" dirty="0"/>
            </a:br>
            <a:r>
              <a:rPr lang="de-DE" sz="2400" dirty="0"/>
              <a:t>Stuttgart </a:t>
            </a:r>
          </a:p>
          <a:p>
            <a:endParaRPr lang="de-DE" sz="1800" dirty="0"/>
          </a:p>
          <a:p>
            <a:r>
              <a:rPr lang="de-DE" sz="1800" b="0" dirty="0"/>
              <a:t>Das Geschäftsmodell kam wohl gut an </a:t>
            </a:r>
            <a:r>
              <a:rPr lang="de-DE" sz="1800" b="0" dirty="0">
                <a:sym typeface="Wingdings" pitchFamily="2" charset="2"/>
              </a:rPr>
              <a:t>.</a:t>
            </a:r>
            <a:endParaRPr lang="de-DE" sz="1800" b="0" dirty="0"/>
          </a:p>
          <a:p>
            <a:endParaRPr lang="de-DE" sz="1800" b="0" dirty="0"/>
          </a:p>
          <a:p>
            <a:r>
              <a:rPr lang="de-DE" sz="1800" b="0" dirty="0"/>
              <a:t>Größere Location, doppelt so viele Besucher und Key-Note-Speaker von nationalem und internationalem Rang.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CBC21FE-A994-046F-347A-E24D2AEF5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37" y="1263536"/>
            <a:ext cx="3543925" cy="237218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F8993BB-52F2-D8F9-BD4A-475AB85FD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434" y="1263537"/>
            <a:ext cx="3543925" cy="237218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B8C4DBE-7FB1-D0A6-7003-300E7CFC5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37" y="3737479"/>
            <a:ext cx="3543924" cy="237218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8C69ACD-6998-C341-8E81-A12B237E3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434" y="3737479"/>
            <a:ext cx="3543924" cy="23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37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2012 – CTI 20 bekam Nachwuchs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8394445" y="1095270"/>
            <a:ext cx="3543925" cy="53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de-DE" sz="4400" dirty="0"/>
              <a:t>Der CTI Vario erblickte das Licht der Welt.</a:t>
            </a:r>
          </a:p>
          <a:p>
            <a:pPr>
              <a:lnSpc>
                <a:spcPct val="170000"/>
              </a:lnSpc>
            </a:pPr>
            <a:endParaRPr lang="de-DE" sz="2900" dirty="0"/>
          </a:p>
          <a:p>
            <a:pPr>
              <a:lnSpc>
                <a:spcPct val="120000"/>
              </a:lnSpc>
            </a:pPr>
            <a:r>
              <a:rPr lang="de-DE" sz="2900" dirty="0"/>
              <a:t>Immer noch in schlichter Optik. Für Design fehlte uns halt die Zeit. </a:t>
            </a:r>
          </a:p>
          <a:p>
            <a:pPr>
              <a:lnSpc>
                <a:spcPct val="120000"/>
              </a:lnSpc>
            </a:pPr>
            <a:endParaRPr lang="de-DE" sz="2900" dirty="0"/>
          </a:p>
          <a:p>
            <a:pPr>
              <a:lnSpc>
                <a:spcPct val="120000"/>
              </a:lnSpc>
            </a:pPr>
            <a:r>
              <a:rPr lang="de-DE" sz="2900" dirty="0"/>
              <a:t>Denn wir alle haben uns auf das Wesentliche konzentriert: </a:t>
            </a:r>
          </a:p>
          <a:p>
            <a:pPr>
              <a:lnSpc>
                <a:spcPct val="120000"/>
              </a:lnSpc>
            </a:pPr>
            <a:endParaRPr lang="de-DE" sz="2900" dirty="0"/>
          </a:p>
          <a:p>
            <a:pPr>
              <a:lnSpc>
                <a:spcPct val="120000"/>
              </a:lnSpc>
            </a:pPr>
            <a:r>
              <a:rPr lang="de-DE" sz="2900" dirty="0"/>
              <a:t>Der kumulierte Platzierungsverlauf stieg um satte 381% auf 59. Mio. Euro zum Ende des Jahres an.</a:t>
            </a:r>
          </a:p>
          <a:p>
            <a:pPr>
              <a:lnSpc>
                <a:spcPct val="170000"/>
              </a:lnSpc>
            </a:pP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54CDD9-3E8C-474B-9521-7C9E5EE7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20" y="1293753"/>
            <a:ext cx="3609728" cy="5199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84D0A3-4455-988C-DB72-1582526C3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82" y="1293753"/>
            <a:ext cx="3609728" cy="519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83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94EBEB-55DA-E76D-0394-83932612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2013 – 3. </a:t>
            </a:r>
            <a:r>
              <a:rPr lang="de-DE" dirty="0" err="1"/>
              <a:t>Cleantech</a:t>
            </a:r>
            <a:r>
              <a:rPr lang="de-DE" dirty="0"/>
              <a:t> Kongress Europa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BA54C4B-7ECD-31EF-DB0C-2031A7E028A6}"/>
              </a:ext>
            </a:extLst>
          </p:cNvPr>
          <p:cNvSpPr txBox="1">
            <a:spLocks/>
          </p:cNvSpPr>
          <p:nvPr/>
        </p:nvSpPr>
        <p:spPr>
          <a:xfrm>
            <a:off x="7315201" y="1263536"/>
            <a:ext cx="4623170" cy="5147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DIN Pro" panose="02000503040000020003" pitchFamily="2" charset="0"/>
                <a:ea typeface="+mj-ea"/>
                <a:cs typeface="+mj-cs"/>
              </a:defRPr>
            </a:lvl1pPr>
          </a:lstStyle>
          <a:p>
            <a:r>
              <a:rPr lang="de-DE" sz="2400" dirty="0"/>
              <a:t>Stuttgart ade, </a:t>
            </a:r>
            <a:br>
              <a:rPr lang="de-DE" sz="2400" dirty="0"/>
            </a:br>
            <a:r>
              <a:rPr lang="de-DE" sz="2400" dirty="0"/>
              <a:t>willkommen in Frankfurt</a:t>
            </a:r>
            <a:endParaRPr lang="de-DE" sz="1800" dirty="0"/>
          </a:p>
          <a:p>
            <a:endParaRPr lang="de-DE" sz="1800" b="0" dirty="0"/>
          </a:p>
          <a:p>
            <a:r>
              <a:rPr lang="de-DE" sz="1800" b="0" dirty="0"/>
              <a:t>Aus einem ehemals „privaten Kongress für Insider“ wurde ein Kongress von internationaler Bedeutung: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/>
              <a:t>1.200 geladene Gäste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/>
              <a:t>5.000 Gäste im Live-Stream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/>
          </a:p>
          <a:p>
            <a:r>
              <a:rPr lang="de-DE" sz="1800" b="0" dirty="0"/>
              <a:t>Und alle, die damals schon dabei waren, erinnern sich gerne an Gänsehautmomente wie z.B.:</a:t>
            </a:r>
          </a:p>
          <a:p>
            <a:endParaRPr lang="de-DE" sz="1800" b="0" dirty="0"/>
          </a:p>
          <a:p>
            <a:r>
              <a:rPr lang="de-DE" sz="1800" b="0" i="1" dirty="0"/>
              <a:t>Es gibt keine konservative oder liberale Luft. Wir atmen alle die gleiche Luft. Es gibt kein konservatives oder liberales Wasser. Wir trinken alle das gleiche Wasser.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2950AA-8F0A-8CAB-B789-567A3F48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3536"/>
            <a:ext cx="4406900" cy="29464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4BAD2CE-9649-89F3-A8F4-28F013DD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57" y="2553933"/>
            <a:ext cx="4947976" cy="331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94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Microsoft Macintosh PowerPoint</Application>
  <PresentationFormat>Breitbild</PresentationFormat>
  <Paragraphs>70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DIN Pro</vt:lpstr>
      <vt:lpstr>Office</vt:lpstr>
      <vt:lpstr>PowerPoint-Präsentation</vt:lpstr>
      <vt:lpstr>Referent</vt:lpstr>
      <vt:lpstr>2010 – eine „etwas andere“ Idee wurde geboren</vt:lpstr>
      <vt:lpstr>2011 – 1. Cleantech Kongress Europa</vt:lpstr>
      <vt:lpstr>2011 – Auflegung des “ThomasLloyd Cleantech Infrastructure Fund”. </vt:lpstr>
      <vt:lpstr>2011 – 1. Delegationsreise Philippinen</vt:lpstr>
      <vt:lpstr>2012 – 2. Cleantech Kongress Europa</vt:lpstr>
      <vt:lpstr>2012 – CTI 20 bekam Nachwuchs</vt:lpstr>
      <vt:lpstr>2013 – 3. Cleantech Kongress Europa</vt:lpstr>
      <vt:lpstr>2013 – Schaffe, schaffe Kraftwerk bauen</vt:lpstr>
      <vt:lpstr>2013 – CTI Fonds schienen auf fruchtbaren Boden gestoßen zu sein</vt:lpstr>
      <vt:lpstr>2013 – 4. Cleantech Kongress Europa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Oliver Rhein</dc:creator>
  <cp:lastModifiedBy>Oliver Rhein</cp:lastModifiedBy>
  <cp:revision>3</cp:revision>
  <dcterms:created xsi:type="dcterms:W3CDTF">2022-08-22T14:46:38Z</dcterms:created>
  <dcterms:modified xsi:type="dcterms:W3CDTF">2022-08-22T19:06:52Z</dcterms:modified>
</cp:coreProperties>
</file>